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488" r:id="rId2"/>
    <p:sldId id="412" r:id="rId3"/>
    <p:sldId id="474" r:id="rId4"/>
    <p:sldId id="431" r:id="rId5"/>
    <p:sldId id="432" r:id="rId6"/>
    <p:sldId id="475" r:id="rId7"/>
    <p:sldId id="437" r:id="rId8"/>
    <p:sldId id="438" r:id="rId9"/>
    <p:sldId id="446" r:id="rId10"/>
    <p:sldId id="485" r:id="rId11"/>
    <p:sldId id="452" r:id="rId12"/>
    <p:sldId id="470" r:id="rId13"/>
    <p:sldId id="439" r:id="rId14"/>
    <p:sldId id="451" r:id="rId15"/>
    <p:sldId id="440" r:id="rId16"/>
    <p:sldId id="453" r:id="rId17"/>
    <p:sldId id="454" r:id="rId18"/>
    <p:sldId id="441" r:id="rId19"/>
    <p:sldId id="455" r:id="rId20"/>
    <p:sldId id="457" r:id="rId21"/>
    <p:sldId id="458" r:id="rId22"/>
    <p:sldId id="459" r:id="rId23"/>
    <p:sldId id="443" r:id="rId24"/>
    <p:sldId id="462" r:id="rId25"/>
    <p:sldId id="444" r:id="rId26"/>
    <p:sldId id="463" r:id="rId27"/>
    <p:sldId id="456" r:id="rId28"/>
    <p:sldId id="465" r:id="rId29"/>
    <p:sldId id="466" r:id="rId30"/>
    <p:sldId id="460" r:id="rId31"/>
    <p:sldId id="461" r:id="rId32"/>
    <p:sldId id="468" r:id="rId33"/>
    <p:sldId id="469" r:id="rId34"/>
    <p:sldId id="464" r:id="rId35"/>
    <p:sldId id="467" r:id="rId36"/>
    <p:sldId id="471" r:id="rId37"/>
    <p:sldId id="473" r:id="rId38"/>
    <p:sldId id="436" r:id="rId39"/>
    <p:sldId id="476" r:id="rId40"/>
    <p:sldId id="478" r:id="rId41"/>
    <p:sldId id="487" r:id="rId42"/>
  </p:sldIdLst>
  <p:sldSz cx="9144000" cy="5143500" type="screen16x9"/>
  <p:notesSz cx="6858000" cy="9144000"/>
  <p:defaultTextStyle>
    <a:defPPr>
      <a:defRPr lang="en-US"/>
    </a:defPPr>
    <a:lvl1pPr marL="0" algn="l" defTabSz="46462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64622" algn="l" defTabSz="46462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29244" algn="l" defTabSz="46462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93866" algn="l" defTabSz="46462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58487" algn="l" defTabSz="46462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23110" algn="l" defTabSz="46462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87731" algn="l" defTabSz="46462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52353" algn="l" defTabSz="46462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716975" algn="l" defTabSz="46462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C09F4A4-4237-400B-9AD7-473D35A814B6}">
          <p14:sldIdLst>
            <p14:sldId id="488"/>
            <p14:sldId id="412"/>
            <p14:sldId id="474"/>
            <p14:sldId id="431"/>
            <p14:sldId id="432"/>
            <p14:sldId id="475"/>
            <p14:sldId id="437"/>
            <p14:sldId id="438"/>
            <p14:sldId id="446"/>
            <p14:sldId id="485"/>
            <p14:sldId id="452"/>
            <p14:sldId id="470"/>
            <p14:sldId id="439"/>
            <p14:sldId id="451"/>
            <p14:sldId id="440"/>
            <p14:sldId id="453"/>
            <p14:sldId id="454"/>
            <p14:sldId id="441"/>
            <p14:sldId id="455"/>
            <p14:sldId id="457"/>
            <p14:sldId id="458"/>
            <p14:sldId id="459"/>
            <p14:sldId id="443"/>
            <p14:sldId id="462"/>
            <p14:sldId id="444"/>
            <p14:sldId id="463"/>
            <p14:sldId id="456"/>
            <p14:sldId id="465"/>
            <p14:sldId id="466"/>
            <p14:sldId id="460"/>
            <p14:sldId id="461"/>
            <p14:sldId id="468"/>
            <p14:sldId id="469"/>
            <p14:sldId id="464"/>
            <p14:sldId id="467"/>
            <p14:sldId id="471"/>
            <p14:sldId id="473"/>
            <p14:sldId id="436"/>
            <p14:sldId id="476"/>
            <p14:sldId id="478"/>
            <p14:sldId id="4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56565"/>
    <a:srgbClr val="0A355C"/>
    <a:srgbClr val="BFBFBF"/>
    <a:srgbClr val="333333"/>
    <a:srgbClr val="CCCCCC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9174" autoAdjust="0"/>
  </p:normalViewPr>
  <p:slideViewPr>
    <p:cSldViewPr snapToObjects="1">
      <p:cViewPr varScale="1">
        <p:scale>
          <a:sx n="90" d="100"/>
          <a:sy n="90" d="100"/>
        </p:scale>
        <p:origin x="1262" y="6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47D31-DAEE-D448-B81C-DF4FE0D29B15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16799-AC7E-D24B-A61A-9391245FC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30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834B3-25DD-7F40-88A9-D1043FCEA581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403BE-3505-D145-8E1F-9BF70ED1C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646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4622" algn="l" defTabSz="4646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29244" algn="l" defTabSz="4646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93866" algn="l" defTabSz="4646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58487" algn="l" defTabSz="4646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23110" algn="l" defTabSz="4646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87731" algn="l" defTabSz="4646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52353" algn="l" defTabSz="4646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16975" algn="l" defTabSz="46462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https://www.canva.com/learn/menu-psychology-design/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895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Comparing dishes labeled with sensory descriptors such as “tender,” “succulent,” and “satin”; cultural/geographic terms like “Cajun” and “Italian”; and nostalgic terms like “homestyle,” “traditional,” and “Grandma’s” versus the same meals without those extra descriptors revealed an important insight: the descry</a:t>
            </a:r>
            <a:endParaRPr lang="el-G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l-G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Descriptive labels increased sales by 27%.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66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65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23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13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Αφαίρεση του «πόνου» πληρωμής</a:t>
            </a:r>
          </a:p>
          <a:p>
            <a:endParaRPr lang="el-GR" dirty="0"/>
          </a:p>
          <a:p>
            <a:r>
              <a:rPr lang="el-GR" dirty="0"/>
              <a:t>Αύξηση εισοδήματος όταν αφαιρούνται τα σύμβολα τιμής </a:t>
            </a:r>
          </a:p>
          <a:p>
            <a:endParaRPr lang="el-GR" dirty="0"/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Αποφυγή συγκρίσεων=</a:t>
            </a:r>
            <a:r>
              <a:rPr lang="el-GR" dirty="0"/>
              <a:t>Όχι ευθυγράμμιση τιμών σε λίστα</a:t>
            </a: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Τιμή δόλωμα=πολύ ακριβή, απόσπαση προσοχής του πελάτη</a:t>
            </a: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Φιλικά νούμερα= 2,99 όχι 3,00</a:t>
            </a: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08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Αφαίρεση του «πόνου» πληρωμής</a:t>
            </a:r>
          </a:p>
          <a:p>
            <a:endParaRPr lang="el-GR" dirty="0"/>
          </a:p>
          <a:p>
            <a:r>
              <a:rPr lang="el-GR" dirty="0"/>
              <a:t>Αύξηση εισοδήματος όταν αφαιρούνται τα σύμβολα τιμής </a:t>
            </a:r>
          </a:p>
          <a:p>
            <a:endParaRPr lang="el-GR" dirty="0"/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Αποφυγή συγκρίσεων=</a:t>
            </a:r>
            <a:r>
              <a:rPr lang="el-GR" dirty="0"/>
              <a:t>Όχι ευθυγράμμιση τιμών σε λίστα</a:t>
            </a: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Τιμή δόλωμα=πολύ ακριβή, απόσπαση προσοχής του πελάτη</a:t>
            </a: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Φιλικά νούμερα= 2,99 όχι 3,00</a:t>
            </a: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9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Αφαίρεση του «πόνου» πληρωμής – ΦΕΚ 2983/Β/2017</a:t>
            </a:r>
          </a:p>
          <a:p>
            <a:endParaRPr lang="el-GR" dirty="0"/>
          </a:p>
          <a:p>
            <a:r>
              <a:rPr lang="el-GR" dirty="0"/>
              <a:t>Αύξηση εισοδήματος όταν αφαιρούνται τα σύμβολα τιμής </a:t>
            </a:r>
          </a:p>
          <a:p>
            <a:endParaRPr lang="el-GR" dirty="0"/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Αποφυγή συγκρίσεων=</a:t>
            </a:r>
            <a:r>
              <a:rPr lang="el-GR" dirty="0"/>
              <a:t>Όχι ευθυγράμμιση τιμών σε λίστα</a:t>
            </a: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Τιμή δόλωμα=πολύ ακριβή, απόσπαση προσοχής του πελάτη</a:t>
            </a: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Φιλικά νούμερα= 2,99 όχι 3,00</a:t>
            </a:r>
          </a:p>
          <a:p>
            <a:pPr marL="0" marR="0" lvl="0" indent="0" algn="l" defTabSz="464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srgbClr val="000000"/>
              </a:solidFill>
              <a:latin typeface="Open Sans"/>
              <a:cs typeface="Open Sans"/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28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31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46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98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Popular belief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479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68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89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9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86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5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73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Rum Trader’s Rum Sour</a:t>
            </a:r>
          </a:p>
          <a:p>
            <a:r>
              <a:rPr lang="el-GR" dirty="0"/>
              <a:t>Το κοκκινιστό της Γιαγιάς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40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San Francisco State University study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7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Κορεάτικη έρευνα</a:t>
            </a:r>
          </a:p>
          <a:p>
            <a:r>
              <a:rPr lang="el-GR" dirty="0"/>
              <a:t>33% θα παραγγείλουν το πρώτο πράγμα που βλέπουν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527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https://www.canva.com/learn/visual-hierarchy/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7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 psychology is an area of research that looks at how color influences our behavior and decision-making</a:t>
            </a:r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59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Εικόνες με μέτρο και </a:t>
            </a:r>
            <a:r>
              <a:rPr lang="el-GR" dirty="0" err="1"/>
              <a:t>στοχευμένα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46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68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Comparing dishes labeled with sensory descriptors such as “tender,” “succulent,” and “satin”; cultural/geographic terms like “Cajun” and “Italian”; and nostalgic terms like “homestyle,” “traditional,” and “Grandma’s” versus the same meals without those extra descriptors revealed an important insight: the descry</a:t>
            </a:r>
            <a:endParaRPr lang="el-G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l-G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Descriptive labels increased sales by 27%.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C403BE-3505-D145-8E1F-9BF70ED1C2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6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8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6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033713" y="714375"/>
            <a:ext cx="5348287" cy="3540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34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86463" y="714375"/>
            <a:ext cx="2395537" cy="3540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200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484438" y="714375"/>
            <a:ext cx="2773362" cy="3540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16575" y="714375"/>
            <a:ext cx="2765425" cy="3540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14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4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56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8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28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30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5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8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2EFDA-EB40-CA4B-907F-342DE3D98BBB}" type="datetimeFigureOut">
              <a:rPr lang="en-US" smtClean="0"/>
              <a:t>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E1E7B-F583-BD46-A9AC-D20ADAAB4B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8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7" r:id="rId12"/>
    <p:sldLayoutId id="2147483688" r:id="rId13"/>
    <p:sldLayoutId id="2147483686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%20Drive\Education\SEMINARS\MASTER%20FILES\Bar%20Management\Menu%20Engineering%20Spreadsheet%20-%20Cocktails.xlsx!Sheet1!R1C1:R15C14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688FA58-EC9A-47F5-98DA-275D3FD4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MENU DESIGN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89576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 txBox="1">
            <a:spLocks/>
          </p:cNvSpPr>
          <p:nvPr/>
        </p:nvSpPr>
        <p:spPr>
          <a:xfrm>
            <a:off x="533400" y="438150"/>
            <a:ext cx="2133175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Μοτίβα Ανάγνωσης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C8658441-2BAB-4791-84C2-D70FE34F5CB2}"/>
              </a:ext>
            </a:extLst>
          </p:cNvPr>
          <p:cNvSpPr txBox="1">
            <a:spLocks/>
          </p:cNvSpPr>
          <p:nvPr/>
        </p:nvSpPr>
        <p:spPr>
          <a:xfrm>
            <a:off x="1941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Sweet Spot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Eye Tracking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1</a:t>
            </a:r>
            <a:r>
              <a:rPr lang="en-US" sz="1600" baseline="30000" dirty="0">
                <a:solidFill>
                  <a:srgbClr val="000000"/>
                </a:solidFill>
                <a:latin typeface="Open Sans"/>
                <a:cs typeface="Open Sans"/>
              </a:rPr>
              <a:t>st</a:t>
            </a: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 Item Theory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6" name="Θέση εικόνας 5">
            <a:extLst>
              <a:ext uri="{FF2B5EF4-FFF2-40B4-BE49-F238E27FC236}">
                <a16:creationId xmlns:a16="http://schemas.microsoft.com/office/drawing/2014/main" id="{0C863247-C783-42BE-8026-AA8FABDFCE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477" t="2959" r="2477" b="4485"/>
          <a:stretch/>
        </p:blipFill>
        <p:spPr>
          <a:xfrm>
            <a:off x="3033713" y="819150"/>
            <a:ext cx="5348287" cy="3276600"/>
          </a:xfrm>
        </p:spPr>
      </p:pic>
    </p:spTree>
    <p:extLst>
      <p:ext uri="{BB962C8B-B14F-4D97-AF65-F5344CB8AC3E}">
        <p14:creationId xmlns:p14="http://schemas.microsoft.com/office/powerpoint/2010/main" val="954923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 txBox="1">
            <a:spLocks/>
          </p:cNvSpPr>
          <p:nvPr/>
        </p:nvSpPr>
        <p:spPr>
          <a:xfrm>
            <a:off x="194124" y="438150"/>
            <a:ext cx="2472452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Μοτίβα Ανάγνωσης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4BF2655D-D49A-4561-9D46-63D2B43DB10E}"/>
              </a:ext>
            </a:extLst>
          </p:cNvPr>
          <p:cNvSpPr txBox="1">
            <a:spLocks/>
          </p:cNvSpPr>
          <p:nvPr/>
        </p:nvSpPr>
        <p:spPr>
          <a:xfrm>
            <a:off x="3465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Sweet Spot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Υψηλές πωλήσεις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	Υψηλή κερδοφορία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Open Sans"/>
                <a:cs typeface="Open Sans"/>
              </a:rPr>
              <a:t>Signature </a:t>
            </a: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προϊόν</a:t>
            </a:r>
            <a:endParaRPr lang="en-US" sz="14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Καθοδήγηση: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Μεγάλα γράμματα</a:t>
            </a:r>
            <a:endParaRPr lang="en-US" sz="14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/>
                <a:cs typeface="Open Sans"/>
              </a:rPr>
              <a:t>	Bold</a:t>
            </a:r>
            <a:endParaRPr lang="el-GR" sz="14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	Εικονογράφηση</a:t>
            </a:r>
            <a:endParaRPr lang="en-US" sz="14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Τετράγωνο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7" name="Θέση εικόνας 6">
            <a:extLst>
              <a:ext uri="{FF2B5EF4-FFF2-40B4-BE49-F238E27FC236}">
                <a16:creationId xmlns:a16="http://schemas.microsoft.com/office/drawing/2014/main" id="{AB897E38-E929-453B-86BF-C2B2D5F46A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5157" b="25157"/>
          <a:stretch/>
        </p:blipFill>
        <p:spPr/>
      </p:pic>
    </p:spTree>
    <p:extLst>
      <p:ext uri="{BB962C8B-B14F-4D97-AF65-F5344CB8AC3E}">
        <p14:creationId xmlns:p14="http://schemas.microsoft.com/office/powerpoint/2010/main" val="3562941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 txBox="1">
            <a:spLocks/>
          </p:cNvSpPr>
          <p:nvPr/>
        </p:nvSpPr>
        <p:spPr>
          <a:xfrm>
            <a:off x="194124" y="438150"/>
            <a:ext cx="2472452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Μοτίβα Ανάγνωσης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4BF2655D-D49A-4561-9D46-63D2B43DB10E}"/>
              </a:ext>
            </a:extLst>
          </p:cNvPr>
          <p:cNvSpPr txBox="1">
            <a:spLocks/>
          </p:cNvSpPr>
          <p:nvPr/>
        </p:nvSpPr>
        <p:spPr>
          <a:xfrm>
            <a:off x="3465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Sweet Spot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Υψηλές πωλήσεις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	Υψηλή κερδοφορία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r>
              <a:rPr lang="en-US" sz="1400" dirty="0">
                <a:solidFill>
                  <a:srgbClr val="000000"/>
                </a:solidFill>
                <a:latin typeface="Open Sans"/>
                <a:cs typeface="Open Sans"/>
              </a:rPr>
              <a:t>Signature </a:t>
            </a: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προϊόν</a:t>
            </a:r>
            <a:endParaRPr lang="en-US" sz="14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Καθοδήγηση: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Μεγάλα γράμματα</a:t>
            </a:r>
            <a:endParaRPr lang="en-US" sz="14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/>
                <a:cs typeface="Open Sans"/>
              </a:rPr>
              <a:t>	Bold</a:t>
            </a:r>
            <a:endParaRPr lang="el-GR" sz="14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	Εικονογράφηση</a:t>
            </a:r>
            <a:endParaRPr lang="en-US" sz="14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r>
              <a:rPr lang="el-GR" sz="1400" dirty="0">
                <a:solidFill>
                  <a:srgbClr val="000000"/>
                </a:solidFill>
                <a:latin typeface="Open Sans"/>
                <a:cs typeface="Open Sans"/>
              </a:rPr>
              <a:t>Τετράγωνο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58D334A0-BE56-4ADF-A571-42BFB23813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5829" b="5829"/>
          <a:stretch/>
        </p:blipFill>
        <p:spPr/>
      </p:pic>
    </p:spTree>
    <p:extLst>
      <p:ext uri="{BB962C8B-B14F-4D97-AF65-F5344CB8AC3E}">
        <p14:creationId xmlns:p14="http://schemas.microsoft.com/office/powerpoint/2010/main" val="704701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220856" y="109013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Ενίσχυση (ή μείωση) ορατότητας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Τράβηγμα προσοχής</a:t>
            </a: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Σχήματα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Χρώματα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	</a:t>
            </a:r>
            <a:r>
              <a:rPr lang="en-US" sz="1600" dirty="0">
                <a:solidFill>
                  <a:srgbClr val="656565"/>
                </a:solidFill>
                <a:latin typeface="Open Sans"/>
                <a:cs typeface="Open Sans"/>
              </a:rPr>
              <a:t>Temperature</a:t>
            </a:r>
            <a:endParaRPr lang="el-GR" sz="1600" dirty="0">
              <a:solidFill>
                <a:srgbClr val="656565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	</a:t>
            </a:r>
            <a:r>
              <a:rPr lang="en-US" sz="1600" dirty="0">
                <a:solidFill>
                  <a:srgbClr val="656565"/>
                </a:solidFill>
                <a:latin typeface="Open Sans"/>
                <a:cs typeface="Open Sans"/>
              </a:rPr>
              <a:t>Saturation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Typography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533400" y="438151"/>
            <a:ext cx="2133175" cy="45085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Έμφαση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10" name="Θέση εικόνας 9">
            <a:extLst>
              <a:ext uri="{FF2B5EF4-FFF2-40B4-BE49-F238E27FC236}">
                <a16:creationId xmlns:a16="http://schemas.microsoft.com/office/drawing/2014/main" id="{88BE5543-47CE-4AF8-BEE3-AF17B574A9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93" b="3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1426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1941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Επίπεδο 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Οι πιο σημαντικές πληροφορίες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Τραβάει αμέσως την προσοχή</a:t>
            </a:r>
          </a:p>
          <a:p>
            <a:pPr marL="0" indent="0">
              <a:lnSpc>
                <a:spcPct val="90000"/>
              </a:lnSpc>
              <a:buNone/>
            </a:pPr>
            <a:endParaRPr lang="el-GR" sz="9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Επίπεδο 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Κατηγοριοποίηση πληροφοριών σε ομάδες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Βοηθάει στην «πλεύση» εντός του καταλόγου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05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Επίπεδο 3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Ολοκληρωμένο κείμενο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200" dirty="0">
                <a:solidFill>
                  <a:srgbClr val="000000"/>
                </a:solidFill>
                <a:latin typeface="Open Sans"/>
                <a:cs typeface="Open Sans"/>
              </a:rPr>
              <a:t>Ευκολοδιάβαστο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533400" y="438150"/>
            <a:ext cx="2133175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"/>
                <a:cs typeface="Open Sans"/>
              </a:rPr>
              <a:t>Typography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18" name="Θέση εικόνας 17">
            <a:extLst>
              <a:ext uri="{FF2B5EF4-FFF2-40B4-BE49-F238E27FC236}">
                <a16:creationId xmlns:a16="http://schemas.microsoft.com/office/drawing/2014/main" id="{C61B75AD-5237-41FC-8D6B-2573397F15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35038" b="35038"/>
          <a:stretch/>
        </p:blipFill>
        <p:spPr/>
      </p:pic>
    </p:spTree>
    <p:extLst>
      <p:ext uri="{BB962C8B-B14F-4D97-AF65-F5344CB8AC3E}">
        <p14:creationId xmlns:p14="http://schemas.microsoft.com/office/powerpoint/2010/main" val="209388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1941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Ψυχολογία χρωμάτων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Συσχετισμός χρωμάτων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Ιεραρχία πληροφοριών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0"/>
            <a:ext cx="2361775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Θεωρία Χρωμάτων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10" name="Θέση εικόνας 9">
            <a:extLst>
              <a:ext uri="{FF2B5EF4-FFF2-40B4-BE49-F238E27FC236}">
                <a16:creationId xmlns:a16="http://schemas.microsoft.com/office/drawing/2014/main" id="{2E915986-E68B-4C4D-9E19-55AF51BBCC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320" r="7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2485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1941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Ψυχολογία χρωμάτων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Συσχετισμός χρωμάτων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Ιεραρχία πληροφοριών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0"/>
            <a:ext cx="2361775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Θεωρία Χρωμάτων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7" name="Θέση εικόνας 6">
            <a:extLst>
              <a:ext uri="{FF2B5EF4-FFF2-40B4-BE49-F238E27FC236}">
                <a16:creationId xmlns:a16="http://schemas.microsoft.com/office/drawing/2014/main" id="{089895D5-B9EE-4C03-A1CB-2E7322CF2F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473" b="4690"/>
          <a:stretch/>
        </p:blipFill>
        <p:spPr>
          <a:xfrm>
            <a:off x="3033713" y="714375"/>
            <a:ext cx="5348287" cy="3457575"/>
          </a:xfrm>
        </p:spPr>
      </p:pic>
    </p:spTree>
    <p:extLst>
      <p:ext uri="{BB962C8B-B14F-4D97-AF65-F5344CB8AC3E}">
        <p14:creationId xmlns:p14="http://schemas.microsoft.com/office/powerpoint/2010/main" val="3847094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1941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Ψυχολογία χρωμάτων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Συσχετισμός χρωμάτων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Ιεραρχία πληροφοριών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0"/>
            <a:ext cx="2361775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Θεωρία Χρωμάτων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B5DA799E-B5F9-437B-A04B-02D23BF8DE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5872" b="5872"/>
          <a:stretch/>
        </p:blipFill>
        <p:spPr/>
      </p:pic>
    </p:spTree>
    <p:extLst>
      <p:ext uri="{BB962C8B-B14F-4D97-AF65-F5344CB8AC3E}">
        <p14:creationId xmlns:p14="http://schemas.microsoft.com/office/powerpoint/2010/main" val="3479618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408436" y="1276350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Ποσότητα εικόνων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Περιεχόμενο εικόνας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Στοχευμένη εικόνα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Εικονογράφηση</a:t>
            </a: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0"/>
            <a:ext cx="2514600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Εικόνες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B08E7E1F-86B9-4165-9771-0ED2C42B56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9684" b="29684"/>
          <a:stretch/>
        </p:blipFill>
        <p:spPr/>
      </p:pic>
    </p:spTree>
    <p:extLst>
      <p:ext uri="{BB962C8B-B14F-4D97-AF65-F5344CB8AC3E}">
        <p14:creationId xmlns:p14="http://schemas.microsoft.com/office/powerpoint/2010/main" val="2738359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408436" y="1276350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Ποσότητα εικόνων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Περιεχόμενο εικόνας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Στοχευμένη εικόνα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Εικονογράφηση</a:t>
            </a: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0"/>
            <a:ext cx="2514600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Εικόνες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1DA52151-197D-4823-B502-A7013AA0EB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5872" b="5872"/>
          <a:stretch/>
        </p:blipFill>
        <p:spPr/>
      </p:pic>
    </p:spTree>
    <p:extLst>
      <p:ext uri="{BB962C8B-B14F-4D97-AF65-F5344CB8AC3E}">
        <p14:creationId xmlns:p14="http://schemas.microsoft.com/office/powerpoint/2010/main" val="782414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194123" y="1465893"/>
            <a:ext cx="2625277" cy="297815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Έρευνα και συλλογή στοιχείων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Δημιουργία </a:t>
            </a: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concept/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στρατηγικής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Σύνταξη καταλόγου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Design 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και εκτύπωση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Εκπαίδευση προσωπικού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Υλοποίηση προωθητικού πλάνου</a:t>
            </a: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557463" y="438150"/>
            <a:ext cx="2133175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Σύνθεση</a:t>
            </a:r>
            <a:r>
              <a:rPr lang="el-GR" sz="2400" dirty="0">
                <a:solidFill>
                  <a:srgbClr val="000000"/>
                </a:solidFill>
                <a:latin typeface="Open Sans"/>
                <a:cs typeface="Open Sans"/>
              </a:rPr>
              <a:t> </a:t>
            </a: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Καταλόγου</a:t>
            </a:r>
            <a:endParaRPr lang="en-US" sz="2400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sp>
        <p:nvSpPr>
          <p:cNvPr id="2" name="Θέση εικόνας 1">
            <a:extLst>
              <a:ext uri="{FF2B5EF4-FFF2-40B4-BE49-F238E27FC236}">
                <a16:creationId xmlns:a16="http://schemas.microsoft.com/office/drawing/2014/main" id="{B7698158-77A7-4B40-B939-295F1B90F5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4141870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408436" y="1177446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Η καρδιά του μενού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i="1" dirty="0">
                <a:solidFill>
                  <a:srgbClr val="000000"/>
                </a:solidFill>
                <a:latin typeface="Open Sans"/>
                <a:cs typeface="Open Sans"/>
              </a:rPr>
              <a:t>Περιγραφική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 γλώσσα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Τίτλοι που προκαλούν </a:t>
            </a:r>
            <a:r>
              <a:rPr lang="el-GR" sz="1600" i="1" dirty="0">
                <a:solidFill>
                  <a:srgbClr val="000000"/>
                </a:solidFill>
                <a:latin typeface="Open Sans"/>
                <a:cs typeface="Open Sans"/>
              </a:rPr>
              <a:t>σιελόρροια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i="1" dirty="0">
                <a:solidFill>
                  <a:srgbClr val="000000"/>
                </a:solidFill>
                <a:latin typeface="Open Sans"/>
                <a:cs typeface="Open Sans"/>
              </a:rPr>
              <a:t>Τέχνη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 στη διαδικασία παραγωγής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0"/>
            <a:ext cx="2514600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Περιγραφές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97F83611-B78B-4190-B3B8-31F480EEFC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6904" b="16904"/>
          <a:stretch/>
        </p:blipFill>
        <p:spPr/>
      </p:pic>
    </p:spTree>
    <p:extLst>
      <p:ext uri="{BB962C8B-B14F-4D97-AF65-F5344CB8AC3E}">
        <p14:creationId xmlns:p14="http://schemas.microsoft.com/office/powerpoint/2010/main" val="2582921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408436" y="1177446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Η καρδιά του μενού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Περιγραφική γλώσσα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Τίτλοι που προκαλούν </a:t>
            </a:r>
            <a:r>
              <a:rPr lang="el-GR" sz="1600" i="1" dirty="0">
                <a:solidFill>
                  <a:srgbClr val="000000"/>
                </a:solidFill>
                <a:latin typeface="Open Sans"/>
                <a:cs typeface="Open Sans"/>
              </a:rPr>
              <a:t>σιελόρροια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Τέχνη στη διαδικασία παραγωγής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0"/>
            <a:ext cx="2514600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Περιγραφές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10" name="Θέση εικόνας 9">
            <a:extLst>
              <a:ext uri="{FF2B5EF4-FFF2-40B4-BE49-F238E27FC236}">
                <a16:creationId xmlns:a16="http://schemas.microsoft.com/office/drawing/2014/main" id="{C930C7C9-A008-4D42-BA04-B2037FD4EA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6517" t="27688" r="34887" b="47502"/>
          <a:stretch/>
        </p:blipFill>
        <p:spPr>
          <a:xfrm>
            <a:off x="3125317" y="438150"/>
            <a:ext cx="4830808" cy="4191000"/>
          </a:xfrm>
        </p:spPr>
      </p:pic>
    </p:spTree>
    <p:extLst>
      <p:ext uri="{BB962C8B-B14F-4D97-AF65-F5344CB8AC3E}">
        <p14:creationId xmlns:p14="http://schemas.microsoft.com/office/powerpoint/2010/main" val="647745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408436" y="1276350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Δίνει προσωπικό τόνο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Προκαλεί αναμνήσεις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Θετικά συναισθήματα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1"/>
            <a:ext cx="2514600" cy="53340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Νοσταλγία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E9BEC827-4E45-4B4C-8868-1E81878360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7936" b="27936"/>
          <a:stretch/>
        </p:blipFill>
        <p:spPr/>
      </p:pic>
    </p:spTree>
    <p:extLst>
      <p:ext uri="{BB962C8B-B14F-4D97-AF65-F5344CB8AC3E}">
        <p14:creationId xmlns:p14="http://schemas.microsoft.com/office/powerpoint/2010/main" val="3970113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408436" y="1276350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Δίνει προσωπικό τόνο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Προκαλεί αναμνήσεις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Θετικά συναισθήματα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1"/>
            <a:ext cx="2514600" cy="53340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Νοσταλγία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40023469-4E59-495A-A747-97A4DE6762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7510" r="7510"/>
          <a:stretch/>
        </p:blipFill>
        <p:spPr/>
      </p:pic>
    </p:spTree>
    <p:extLst>
      <p:ext uri="{BB962C8B-B14F-4D97-AF65-F5344CB8AC3E}">
        <p14:creationId xmlns:p14="http://schemas.microsoft.com/office/powerpoint/2010/main" val="1891831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408436" y="1276350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Δίνει προσωπικό τόνο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Προκαλεί αναμνήσεις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Θετικά συναισθήματα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1"/>
            <a:ext cx="2514600" cy="53340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Νοσταλγία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66F02737-082A-43C7-A15E-474CCC0C5C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6904" b="16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3972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424478" y="916541"/>
            <a:ext cx="2625277" cy="331041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Τιμολόγηση!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Αφαίρεση    €    $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Αποφυγή συγκρίσεων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Προσθήκη στο τέλος της περιγραφής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Τιμή δόλωμα (</a:t>
            </a: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Decoy Effect)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“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Φιλικά νούμερα</a:t>
            </a: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”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1"/>
            <a:ext cx="2514600" cy="45720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Κρυφές Τιμές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EE61C089-C01D-4EE9-949D-4E4FCD0B0F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20639" t="18643" r="-8848" b="10283"/>
          <a:stretch/>
        </p:blipFill>
        <p:spPr>
          <a:xfrm>
            <a:off x="2819400" y="133350"/>
            <a:ext cx="5348287" cy="4476749"/>
          </a:xfrm>
        </p:spPr>
      </p:pic>
    </p:spTree>
    <p:extLst>
      <p:ext uri="{BB962C8B-B14F-4D97-AF65-F5344CB8AC3E}">
        <p14:creationId xmlns:p14="http://schemas.microsoft.com/office/powerpoint/2010/main" val="4019102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424478" y="916541"/>
            <a:ext cx="2625277" cy="331041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Τιμολόγηση!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Αφαίρεση    €    $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Αποφυγή συγκρίσεων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Προσθήκη στο τέλος της περιγραφής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Τιμή δόλωμα (</a:t>
            </a: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Decoy Effect)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“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Φιλικά</a:t>
            </a: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”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 νούμερα</a:t>
            </a: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1"/>
            <a:ext cx="2514600" cy="45720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Κρυφές Τιμές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7" name="Θέση εικόνας 9">
            <a:extLst>
              <a:ext uri="{FF2B5EF4-FFF2-40B4-BE49-F238E27FC236}">
                <a16:creationId xmlns:a16="http://schemas.microsoft.com/office/drawing/2014/main" id="{68DD86EA-5097-4A14-889C-5E64DBF715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6517" t="27688" r="34887" b="47502"/>
          <a:stretch/>
        </p:blipFill>
        <p:spPr>
          <a:xfrm>
            <a:off x="3125317" y="438150"/>
            <a:ext cx="4830808" cy="4191000"/>
          </a:xfrm>
        </p:spPr>
      </p:pic>
    </p:spTree>
    <p:extLst>
      <p:ext uri="{BB962C8B-B14F-4D97-AF65-F5344CB8AC3E}">
        <p14:creationId xmlns:p14="http://schemas.microsoft.com/office/powerpoint/2010/main" val="73775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424478" y="916541"/>
            <a:ext cx="2625277" cy="331041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Τιμολόγηση!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Αφαίρεση    €    $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Αποφυγή συγκρίσεων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Προσθήκη στο τέλος της περιγραφής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Τιμή δόλωμα (</a:t>
            </a: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Decoy Effect)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“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Φιλικά</a:t>
            </a: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”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 νούμερα</a:t>
            </a: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04800" y="438151"/>
            <a:ext cx="2514600" cy="45720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Κρυφές Τιμές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8D2D60E1-EAE5-4F1A-B761-E94294FED9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7927" b="7927"/>
          <a:stretch/>
        </p:blipFill>
        <p:spPr/>
      </p:pic>
    </p:spTree>
    <p:extLst>
      <p:ext uri="{BB962C8B-B14F-4D97-AF65-F5344CB8AC3E}">
        <p14:creationId xmlns:p14="http://schemas.microsoft.com/office/powerpoint/2010/main" val="4264132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325023" y="1390650"/>
            <a:ext cx="2625277" cy="236220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και τύπος χαρτιού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εκτύπωσης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Σχήμα καταλόγου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Επιλογή και χρήση χρωμάτων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Μέγεθος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Εξώφυλλο 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Κόστος</a:t>
            </a: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73BDE77E-CCC3-4BBF-BF8B-59A7A5386CE1}"/>
              </a:ext>
            </a:extLst>
          </p:cNvPr>
          <p:cNvSpPr txBox="1">
            <a:spLocks/>
          </p:cNvSpPr>
          <p:nvPr/>
        </p:nvSpPr>
        <p:spPr>
          <a:xfrm>
            <a:off x="435701" y="334604"/>
            <a:ext cx="2514599" cy="44050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Design </a:t>
            </a: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και εκτύπωση</a:t>
            </a:r>
          </a:p>
        </p:txBody>
      </p:sp>
      <p:pic>
        <p:nvPicPr>
          <p:cNvPr id="6" name="Θέση εικόνας 5">
            <a:extLst>
              <a:ext uri="{FF2B5EF4-FFF2-40B4-BE49-F238E27FC236}">
                <a16:creationId xmlns:a16="http://schemas.microsoft.com/office/drawing/2014/main" id="{C544A24D-4449-4259-919D-603B540E2F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93" b="3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1600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325023" y="1390650"/>
            <a:ext cx="2625277" cy="236220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και τύπος χαρτιού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εκτύπωσης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Σχήμα καταλόγου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Επιλογή και χρήση χρωμάτων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Μέγεθος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Εξώφυλλο 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Κόστος</a:t>
            </a: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73BDE77E-CCC3-4BBF-BF8B-59A7A5386CE1}"/>
              </a:ext>
            </a:extLst>
          </p:cNvPr>
          <p:cNvSpPr txBox="1">
            <a:spLocks/>
          </p:cNvSpPr>
          <p:nvPr/>
        </p:nvSpPr>
        <p:spPr>
          <a:xfrm>
            <a:off x="435701" y="334604"/>
            <a:ext cx="2514599" cy="44050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Design </a:t>
            </a: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και εκτύπωση</a:t>
            </a:r>
          </a:p>
        </p:txBody>
      </p:sp>
      <p:pic>
        <p:nvPicPr>
          <p:cNvPr id="6" name="Θέση εικόνας 5">
            <a:extLst>
              <a:ext uri="{FF2B5EF4-FFF2-40B4-BE49-F238E27FC236}">
                <a16:creationId xmlns:a16="http://schemas.microsoft.com/office/drawing/2014/main" id="{E2175E0D-91CD-4746-9D9B-B1AC380AE0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93" b="3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3367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224867" y="1657350"/>
            <a:ext cx="2625277" cy="297815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Marketing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Market positioning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Απογραφή πρώτων υλών και εξοπλισμού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Διαθεσιμότητα και εποχικότητα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Απαιτήσεις διοίκησης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Ανταγωνισμός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Budget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533400" y="285750"/>
            <a:ext cx="2133175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Έρευνα και Συλλογή Στοιχείων</a:t>
            </a:r>
            <a:endParaRPr lang="en-US" sz="2400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C2330BFA-E557-4203-A663-881594CC5A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0243" r="10243"/>
          <a:stretch/>
        </p:blipFill>
        <p:spPr/>
      </p:pic>
    </p:spTree>
    <p:extLst>
      <p:ext uri="{BB962C8B-B14F-4D97-AF65-F5344CB8AC3E}">
        <p14:creationId xmlns:p14="http://schemas.microsoft.com/office/powerpoint/2010/main" val="11323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325023" y="1390650"/>
            <a:ext cx="2625277" cy="236220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και τύπος χαρτιού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εκτύπωσης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Σχήμα καταλόγου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Επιλογή και χρήση χρωμάτων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Μέγεθος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Εξώφυλλο 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Κόστος</a:t>
            </a: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73BDE77E-CCC3-4BBF-BF8B-59A7A5386CE1}"/>
              </a:ext>
            </a:extLst>
          </p:cNvPr>
          <p:cNvSpPr txBox="1">
            <a:spLocks/>
          </p:cNvSpPr>
          <p:nvPr/>
        </p:nvSpPr>
        <p:spPr>
          <a:xfrm>
            <a:off x="435701" y="334604"/>
            <a:ext cx="2514599" cy="44050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Design </a:t>
            </a: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και εκτύπωση</a:t>
            </a:r>
          </a:p>
        </p:txBody>
      </p:sp>
      <p:pic>
        <p:nvPicPr>
          <p:cNvPr id="13" name="Θέση εικόνας 12">
            <a:extLst>
              <a:ext uri="{FF2B5EF4-FFF2-40B4-BE49-F238E27FC236}">
                <a16:creationId xmlns:a16="http://schemas.microsoft.com/office/drawing/2014/main" id="{8C275FBC-1A97-4107-B489-444367BC39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924" r="3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4188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325023" y="1390650"/>
            <a:ext cx="2625277" cy="236220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και τύπος χαρτιού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εκτύπωσης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Σχήμα καταλόγου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Επιλογή και χρήση χρωμάτων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Μέγεθος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Εξώφυλλο 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Κόστος</a:t>
            </a:r>
          </a:p>
        </p:txBody>
      </p:sp>
      <p:pic>
        <p:nvPicPr>
          <p:cNvPr id="9" name="Θέση εικόνας 8">
            <a:extLst>
              <a:ext uri="{FF2B5EF4-FFF2-40B4-BE49-F238E27FC236}">
                <a16:creationId xmlns:a16="http://schemas.microsoft.com/office/drawing/2014/main" id="{5330A0FA-4099-48CD-90C5-451F2951C9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924" r="3924"/>
          <a:stretch>
            <a:fillRect/>
          </a:stretch>
        </p:blipFill>
        <p:spPr/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73BDE77E-CCC3-4BBF-BF8B-59A7A5386CE1}"/>
              </a:ext>
            </a:extLst>
          </p:cNvPr>
          <p:cNvSpPr txBox="1">
            <a:spLocks/>
          </p:cNvSpPr>
          <p:nvPr/>
        </p:nvSpPr>
        <p:spPr>
          <a:xfrm>
            <a:off x="435701" y="334604"/>
            <a:ext cx="2514599" cy="44050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Design </a:t>
            </a: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και εκτύπωση</a:t>
            </a:r>
          </a:p>
        </p:txBody>
      </p:sp>
    </p:spTree>
    <p:extLst>
      <p:ext uri="{BB962C8B-B14F-4D97-AF65-F5344CB8AC3E}">
        <p14:creationId xmlns:p14="http://schemas.microsoft.com/office/powerpoint/2010/main" val="1579657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325023" y="1390650"/>
            <a:ext cx="2625277" cy="236220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και τύπος χαρτιού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εκτύπωσης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Σχήμα καταλόγου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Επιλογή και χρήση χρωμάτων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Μέγεθος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Εξώφυλλο 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Κόστος</a:t>
            </a: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73BDE77E-CCC3-4BBF-BF8B-59A7A5386CE1}"/>
              </a:ext>
            </a:extLst>
          </p:cNvPr>
          <p:cNvSpPr txBox="1">
            <a:spLocks/>
          </p:cNvSpPr>
          <p:nvPr/>
        </p:nvSpPr>
        <p:spPr>
          <a:xfrm>
            <a:off x="435701" y="334604"/>
            <a:ext cx="2514599" cy="44050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Design </a:t>
            </a: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και εκτύπωση</a:t>
            </a:r>
          </a:p>
        </p:txBody>
      </p:sp>
      <p:pic>
        <p:nvPicPr>
          <p:cNvPr id="10" name="Θέση εικόνας 9">
            <a:extLst>
              <a:ext uri="{FF2B5EF4-FFF2-40B4-BE49-F238E27FC236}">
                <a16:creationId xmlns:a16="http://schemas.microsoft.com/office/drawing/2014/main" id="{F1184C63-B59F-4918-8DD0-98833303AF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83" b="2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2937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325023" y="1390650"/>
            <a:ext cx="2625277" cy="236220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και τύπος χαρτιού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εκτύπωσης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Σχήμα καταλόγου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Επιλογή και χρήση χρωμάτων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Μέγεθος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Εξώφυλλο 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Κόστος</a:t>
            </a: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73BDE77E-CCC3-4BBF-BF8B-59A7A5386CE1}"/>
              </a:ext>
            </a:extLst>
          </p:cNvPr>
          <p:cNvSpPr txBox="1">
            <a:spLocks/>
          </p:cNvSpPr>
          <p:nvPr/>
        </p:nvSpPr>
        <p:spPr>
          <a:xfrm>
            <a:off x="435701" y="334604"/>
            <a:ext cx="2514599" cy="44050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Design </a:t>
            </a: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και εκτύπωση</a:t>
            </a: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6623317D-0295-41EE-8C26-F45BF332D0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351" b="73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1845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325023" y="1390650"/>
            <a:ext cx="2625277" cy="236220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και τύπος χαρτιού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εκτύπωσης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Σχήμα καταλόγου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Επιλογή και χρήση χρωμάτων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Μέγεθος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Εξώφυλλο 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Κόστος</a:t>
            </a: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73BDE77E-CCC3-4BBF-BF8B-59A7A5386CE1}"/>
              </a:ext>
            </a:extLst>
          </p:cNvPr>
          <p:cNvSpPr txBox="1">
            <a:spLocks/>
          </p:cNvSpPr>
          <p:nvPr/>
        </p:nvSpPr>
        <p:spPr>
          <a:xfrm>
            <a:off x="435701" y="334604"/>
            <a:ext cx="2514599" cy="44050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Design </a:t>
            </a: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και εκτύπωση</a:t>
            </a:r>
          </a:p>
        </p:txBody>
      </p:sp>
      <p:pic>
        <p:nvPicPr>
          <p:cNvPr id="6" name="Θέση εικόνας 5">
            <a:extLst>
              <a:ext uri="{FF2B5EF4-FFF2-40B4-BE49-F238E27FC236}">
                <a16:creationId xmlns:a16="http://schemas.microsoft.com/office/drawing/2014/main" id="{1366972B-D037-43A9-A447-54B05ABCED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808" b="118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7640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325023" y="1390650"/>
            <a:ext cx="2625277" cy="236220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και τύπος χαρτιού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Είδος εκτύπωσης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Σχήμα καταλόγου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Επιλογή και χρήση χρωμάτων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Μέγεθος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Εξώφυλλο 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Κόστος</a:t>
            </a: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73BDE77E-CCC3-4BBF-BF8B-59A7A5386CE1}"/>
              </a:ext>
            </a:extLst>
          </p:cNvPr>
          <p:cNvSpPr txBox="1">
            <a:spLocks/>
          </p:cNvSpPr>
          <p:nvPr/>
        </p:nvSpPr>
        <p:spPr>
          <a:xfrm>
            <a:off x="435701" y="334604"/>
            <a:ext cx="2514599" cy="44050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Design </a:t>
            </a: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και εκτύπωση</a:t>
            </a: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4760A30B-E34A-4F07-954D-7A9A5ABB2F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825" b="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2147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228600" y="1409700"/>
            <a:ext cx="2625277" cy="284480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Εμπειρία προσωπικού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Προσαρμογή στις συνταγές των ποτών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Εξοικείωση με την προετοιμασία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Εγκλιματισμός με τις ιδιαιτερότητες των αποσταγμάτων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Επίπεδο υπηρεσιών</a:t>
            </a:r>
          </a:p>
          <a:p>
            <a:pPr>
              <a:lnSpc>
                <a:spcPct val="90000"/>
              </a:lnSpc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73BDE77E-CCC3-4BBF-BF8B-59A7A5386CE1}"/>
              </a:ext>
            </a:extLst>
          </p:cNvPr>
          <p:cNvSpPr txBox="1">
            <a:spLocks/>
          </p:cNvSpPr>
          <p:nvPr/>
        </p:nvSpPr>
        <p:spPr>
          <a:xfrm>
            <a:off x="435701" y="334604"/>
            <a:ext cx="2514599" cy="71314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Εκπαίδευση προσωπικού</a:t>
            </a:r>
          </a:p>
        </p:txBody>
      </p:sp>
      <p:pic>
        <p:nvPicPr>
          <p:cNvPr id="6" name="Θέση εικόνας 5">
            <a:extLst>
              <a:ext uri="{FF2B5EF4-FFF2-40B4-BE49-F238E27FC236}">
                <a16:creationId xmlns:a16="http://schemas.microsoft.com/office/drawing/2014/main" id="{A43BAFF0-3FA3-4E5C-924B-9FA5FF2BCE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42" b="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6524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318518" y="1504950"/>
            <a:ext cx="2625277" cy="2597150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Φωτογραφίσεις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Κλαδικός έντυπος τύπος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Οδηγοί πόλης</a:t>
            </a: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Κοινωνικά δίκτυα</a:t>
            </a:r>
          </a:p>
          <a:p>
            <a:pPr>
              <a:lnSpc>
                <a:spcPct val="90000"/>
              </a:lnSpc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Γευστικές δοκιμές σε δημοσιογράφους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Influencers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YouTube video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Menu release “party”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>
              <a:lnSpc>
                <a:spcPct val="90000"/>
              </a:lnSpc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>
              <a:lnSpc>
                <a:spcPct val="90000"/>
              </a:lnSpc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73BDE77E-CCC3-4BBF-BF8B-59A7A5386CE1}"/>
              </a:ext>
            </a:extLst>
          </p:cNvPr>
          <p:cNvSpPr txBox="1">
            <a:spLocks/>
          </p:cNvSpPr>
          <p:nvPr/>
        </p:nvSpPr>
        <p:spPr>
          <a:xfrm>
            <a:off x="429196" y="308261"/>
            <a:ext cx="2514599" cy="71314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Υλοποίηση προωθητικού πλάνου</a:t>
            </a: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3A370E8D-11E3-4120-9249-4B60D17878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7941" b="27941"/>
          <a:stretch/>
        </p:blipFill>
        <p:spPr/>
      </p:pic>
    </p:spTree>
    <p:extLst>
      <p:ext uri="{BB962C8B-B14F-4D97-AF65-F5344CB8AC3E}">
        <p14:creationId xmlns:p14="http://schemas.microsoft.com/office/powerpoint/2010/main" val="2547252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511130" y="1471954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Question Mark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Star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Cash Cow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Dog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533400" y="438150"/>
            <a:ext cx="2133175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"/>
                <a:cs typeface="Open Sans"/>
              </a:rPr>
              <a:t>BCG Matrix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09AA87CA-2943-4139-AAE1-564B235CFC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032" t="8450" r="-1652" b="1301"/>
          <a:stretch/>
        </p:blipFill>
        <p:spPr>
          <a:xfrm>
            <a:off x="3844477" y="285750"/>
            <a:ext cx="4267200" cy="4212771"/>
          </a:xfrm>
        </p:spPr>
      </p:pic>
    </p:spTree>
    <p:extLst>
      <p:ext uri="{BB962C8B-B14F-4D97-AF65-F5344CB8AC3E}">
        <p14:creationId xmlns:p14="http://schemas.microsoft.com/office/powerpoint/2010/main" val="14305938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76200" y="1629739"/>
            <a:ext cx="2881312" cy="1709396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0000"/>
              </a:lnSpc>
              <a:buNone/>
            </a:pPr>
            <a:r>
              <a:rPr lang="el-GR" sz="1600" i="1" dirty="0">
                <a:solidFill>
                  <a:srgbClr val="000000"/>
                </a:solidFill>
                <a:latin typeface="Open Sans"/>
                <a:cs typeface="Open Sans"/>
              </a:rPr>
              <a:t>Ένας εμπειρικός τρόπος αξιολόγησης της τιμολόγησης και άλλων δεδομένων της επιχείρησης με σκοπό το βέλτιστο σχεδιασμό του καταλόγου και του περιεχομένου του. </a:t>
            </a:r>
            <a:endParaRPr lang="en-US" sz="1600" i="1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	</a:t>
            </a: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381000" y="438151"/>
            <a:ext cx="2133175" cy="83820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"/>
                <a:cs typeface="Open Sans"/>
              </a:rPr>
              <a:t>Menu Engineering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5" name="Θέση εικόνας 4">
            <a:extLst>
              <a:ext uri="{FF2B5EF4-FFF2-40B4-BE49-F238E27FC236}">
                <a16:creationId xmlns:a16="http://schemas.microsoft.com/office/drawing/2014/main" id="{8ABE393B-1B86-4F54-A955-A40BD26305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39" b="12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285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638625" y="1021429"/>
            <a:ext cx="3594705" cy="369526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en-US" sz="18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228601" y="438150"/>
            <a:ext cx="5562600" cy="44050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Δημιουργία </a:t>
            </a:r>
            <a:r>
              <a:rPr lang="en-US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concept/</a:t>
            </a: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στρατηγικής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969" y="1141997"/>
            <a:ext cx="5312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Στόχος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Ανταγωνισμός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Είδος καταλόγου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Ικανότητες προσωπικού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Συνθήκες αγοράς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Κύκλος ζωής τάσεων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Διάρκεια χρήσης καταλόγου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Τρόπου παρασκευής των προϊόντων στον κατάλογο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Διάρκεια ζωής πρώτων υλών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Δημιουργία προωθητικού πλάνου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Προϋπολογισμός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Πλάνο απόσβεσης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6" name="Θέση εικόνας 5">
            <a:extLst>
              <a:ext uri="{FF2B5EF4-FFF2-40B4-BE49-F238E27FC236}">
                <a16:creationId xmlns:a16="http://schemas.microsoft.com/office/drawing/2014/main" id="{440C90DD-FCB4-4E25-85EF-2A38C2B502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22675" r="26174"/>
          <a:stretch/>
        </p:blipFill>
        <p:spPr>
          <a:xfrm>
            <a:off x="5791201" y="714375"/>
            <a:ext cx="2714174" cy="3540125"/>
          </a:xfrm>
        </p:spPr>
      </p:pic>
    </p:spTree>
    <p:extLst>
      <p:ext uri="{BB962C8B-B14F-4D97-AF65-F5344CB8AC3E}">
        <p14:creationId xmlns:p14="http://schemas.microsoft.com/office/powerpoint/2010/main" val="7829104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 txBox="1">
            <a:spLocks/>
          </p:cNvSpPr>
          <p:nvPr/>
        </p:nvSpPr>
        <p:spPr>
          <a:xfrm>
            <a:off x="533400" y="438151"/>
            <a:ext cx="4648200" cy="45720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"/>
                <a:cs typeface="Open Sans"/>
              </a:rPr>
              <a:t>Menu Engineering Data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440E8DCD-A27D-40E6-A156-E45088553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342791"/>
              </p:ext>
            </p:extLst>
          </p:nvPr>
        </p:nvGraphicFramePr>
        <p:xfrm>
          <a:off x="533400" y="895350"/>
          <a:ext cx="7924800" cy="327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662929947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2804492973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r>
                        <a:rPr lang="el-GR" dirty="0"/>
                        <a:t>Έννοιες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Formula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551442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Costs of Goods Sold (COGS)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αρχική απογραφή + αγορές - τελική απογραφή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409363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Menu Item Food Costs</a:t>
                      </a:r>
                      <a:endParaRPr lang="el-GR" sz="1200" dirty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κόστος υλικών + κόστος αγοράς (έξοδα αποστολής, τόκοι </a:t>
                      </a:r>
                      <a:r>
                        <a:rPr lang="el-GR" sz="1200" dirty="0" err="1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κλπ</a:t>
                      </a:r>
                      <a:r>
                        <a:rPr lang="el-GR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– όχι εργασίας)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2777696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Food Cost Percentage</a:t>
                      </a:r>
                      <a:endParaRPr lang="el-GR" sz="1200" dirty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κόστος προϊόντος / τιμή καταλόγου </a:t>
                      </a:r>
                      <a:r>
                        <a:rPr lang="en-US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x </a:t>
                      </a:r>
                      <a:r>
                        <a:rPr lang="el-GR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439795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Contribution Margin</a:t>
                      </a:r>
                      <a:endParaRPr lang="el-GR" sz="1200" dirty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646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dirty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τιμή καταλόγου – κόστος προϊόντος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901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708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 txBox="1">
            <a:spLocks/>
          </p:cNvSpPr>
          <p:nvPr/>
        </p:nvSpPr>
        <p:spPr>
          <a:xfrm>
            <a:off x="533400" y="438151"/>
            <a:ext cx="3733800" cy="38100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"/>
                <a:cs typeface="Open Sans"/>
              </a:rPr>
              <a:t>Menu Engineering Data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8EE144F-9F22-4AD7-AFE2-CC8413D2F9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614436"/>
              </p:ext>
            </p:extLst>
          </p:nvPr>
        </p:nvGraphicFramePr>
        <p:xfrm>
          <a:off x="22389" y="1200150"/>
          <a:ext cx="9104487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3" imgW="11344311" imgH="3419660" progId="Excel.Sheet.12">
                  <p:link updateAutomatic="1"/>
                </p:oleObj>
              </mc:Choice>
              <mc:Fallback>
                <p:oleObj name="Worksheet" r:id="rId3" imgW="11344311" imgH="341966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89" y="1200150"/>
                        <a:ext cx="9104487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316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4"/>
          <p:cNvSpPr txBox="1">
            <a:spLocks/>
          </p:cNvSpPr>
          <p:nvPr/>
        </p:nvSpPr>
        <p:spPr>
          <a:xfrm>
            <a:off x="638625" y="1021429"/>
            <a:ext cx="3594705" cy="369526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en-US" sz="18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sp>
        <p:nvSpPr>
          <p:cNvPr id="4" name="Title 16"/>
          <p:cNvSpPr txBox="1">
            <a:spLocks/>
          </p:cNvSpPr>
          <p:nvPr/>
        </p:nvSpPr>
        <p:spPr>
          <a:xfrm>
            <a:off x="228601" y="580924"/>
            <a:ext cx="5562600" cy="440506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dirty="0">
                <a:solidFill>
                  <a:srgbClr val="000000"/>
                </a:solidFill>
                <a:latin typeface="Open Sans Extrabold"/>
                <a:cs typeface="Open Sans Extrabold"/>
              </a:rPr>
              <a:t>Σύνταξη Καταλόγου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6600" y="1108829"/>
            <a:ext cx="4909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Κατηγορίες ειδών</a:t>
            </a:r>
            <a:endParaRPr lang="en-US" sz="1800" dirty="0">
              <a:solidFill>
                <a:srgbClr val="000000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Menu Real Estate</a:t>
            </a:r>
            <a:endParaRPr lang="el-GR" sz="1800" dirty="0">
              <a:solidFill>
                <a:srgbClr val="000000"/>
              </a:solidFill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Εισαγωγικό κείμενο καταλόγου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Ποικιλία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Συνδυασμοί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Εργαλεία πωλήσεων στο κείμενο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Εργαλεία πωλήσεων με εικόνες και σχήματα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Upselling / Suggestive selling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Design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Κοστολόγηση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rgbClr val="000000"/>
                </a:solidFill>
              </a:rPr>
              <a:t>Τιμολόγηση</a:t>
            </a:r>
          </a:p>
        </p:txBody>
      </p:sp>
      <p:pic>
        <p:nvPicPr>
          <p:cNvPr id="11" name="Θέση εικόνας 10">
            <a:extLst>
              <a:ext uri="{FF2B5EF4-FFF2-40B4-BE49-F238E27FC236}">
                <a16:creationId xmlns:a16="http://schemas.microsoft.com/office/drawing/2014/main" id="{91379BAA-695B-47A5-A1B7-93590ADE66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6869" r="6869"/>
          <a:stretch>
            <a:fillRect/>
          </a:stretch>
        </p:blipFill>
        <p:spPr>
          <a:xfrm rot="5400000">
            <a:off x="5065712" y="1287464"/>
            <a:ext cx="3540125" cy="2393950"/>
          </a:xfrm>
        </p:spPr>
      </p:pic>
    </p:spTree>
    <p:extLst>
      <p:ext uri="{BB962C8B-B14F-4D97-AF65-F5344CB8AC3E}">
        <p14:creationId xmlns:p14="http://schemas.microsoft.com/office/powerpoint/2010/main" val="395390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 txBox="1">
            <a:spLocks/>
          </p:cNvSpPr>
          <p:nvPr/>
        </p:nvSpPr>
        <p:spPr>
          <a:xfrm>
            <a:off x="194123" y="292602"/>
            <a:ext cx="3082476" cy="450850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Κατηγορίες ειδών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pic>
        <p:nvPicPr>
          <p:cNvPr id="3" name="Θέση εικόνας 2">
            <a:extLst>
              <a:ext uri="{FF2B5EF4-FFF2-40B4-BE49-F238E27FC236}">
                <a16:creationId xmlns:a16="http://schemas.microsoft.com/office/drawing/2014/main" id="{6016F8AB-F854-49EC-9D20-7883306EB8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468" r="7468"/>
          <a:stretch>
            <a:fillRect/>
          </a:stretch>
        </p:blipFill>
        <p:spPr/>
      </p:pic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FCC8B576-BB2E-4598-97B8-27178156C01F}"/>
              </a:ext>
            </a:extLst>
          </p:cNvPr>
          <p:cNvSpPr txBox="1">
            <a:spLocks/>
          </p:cNvSpPr>
          <p:nvPr/>
        </p:nvSpPr>
        <p:spPr>
          <a:xfrm>
            <a:off x="1941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Συλλογικός κατάλογος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Ομαδοποιημένος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Ξεχωριστοί κατάλογοι: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ώρα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	είδος μενού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24443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 txBox="1">
            <a:spLocks/>
          </p:cNvSpPr>
          <p:nvPr/>
        </p:nvSpPr>
        <p:spPr>
          <a:xfrm>
            <a:off x="533400" y="438150"/>
            <a:ext cx="2133175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"/>
                <a:cs typeface="Open Sans"/>
              </a:rPr>
              <a:t>Real Estate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FCC8B576-BB2E-4598-97B8-27178156C01F}"/>
              </a:ext>
            </a:extLst>
          </p:cNvPr>
          <p:cNvSpPr txBox="1">
            <a:spLocks/>
          </p:cNvSpPr>
          <p:nvPr/>
        </p:nvSpPr>
        <p:spPr>
          <a:xfrm>
            <a:off x="1941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Χωρίζεται ο κατάλογος σε «ακίνητα»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Η «</a:t>
            </a:r>
            <a:r>
              <a:rPr lang="el-GR" sz="1600" dirty="0" err="1">
                <a:solidFill>
                  <a:srgbClr val="000000"/>
                </a:solidFill>
                <a:latin typeface="Open Sans"/>
                <a:cs typeface="Open Sans"/>
              </a:rPr>
              <a:t>επισκεψιμότητα</a:t>
            </a: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» καθορίζει την «αξία»</a:t>
            </a: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l-GR" sz="1600" dirty="0">
                <a:solidFill>
                  <a:srgbClr val="000000"/>
                </a:solidFill>
                <a:latin typeface="Open Sans"/>
                <a:cs typeface="Open Sans"/>
              </a:rPr>
              <a:t>Τοποθέτηση προϊόντων</a:t>
            </a:r>
          </a:p>
        </p:txBody>
      </p:sp>
      <p:pic>
        <p:nvPicPr>
          <p:cNvPr id="10" name="Θέση εικόνας 9">
            <a:extLst>
              <a:ext uri="{FF2B5EF4-FFF2-40B4-BE49-F238E27FC236}">
                <a16:creationId xmlns:a16="http://schemas.microsoft.com/office/drawing/2014/main" id="{7F1614AA-0BC7-40A4-911F-32DE39C8BC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1" b="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48796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 txBox="1">
            <a:spLocks/>
          </p:cNvSpPr>
          <p:nvPr/>
        </p:nvSpPr>
        <p:spPr>
          <a:xfrm>
            <a:off x="194124" y="438150"/>
            <a:ext cx="2472452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Μοτίβα Ανάγνωσης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4BF2655D-D49A-4561-9D46-63D2B43DB10E}"/>
              </a:ext>
            </a:extLst>
          </p:cNvPr>
          <p:cNvSpPr txBox="1">
            <a:spLocks/>
          </p:cNvSpPr>
          <p:nvPr/>
        </p:nvSpPr>
        <p:spPr>
          <a:xfrm>
            <a:off x="3465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Sweet Spot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Eye Tracking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1</a:t>
            </a: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st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 Item Theory</a:t>
            </a:r>
            <a:endParaRPr lang="el-GR" sz="1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97A02866-A7DD-4C30-ABA6-6FD68D33BA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23" t="-3498" r="-1586"/>
          <a:stretch/>
        </p:blipFill>
        <p:spPr>
          <a:xfrm>
            <a:off x="2895601" y="590551"/>
            <a:ext cx="5715000" cy="3663949"/>
          </a:xfrm>
        </p:spPr>
      </p:pic>
    </p:spTree>
    <p:extLst>
      <p:ext uri="{BB962C8B-B14F-4D97-AF65-F5344CB8AC3E}">
        <p14:creationId xmlns:p14="http://schemas.microsoft.com/office/powerpoint/2010/main" val="44148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/>
          <p:cNvSpPr txBox="1">
            <a:spLocks/>
          </p:cNvSpPr>
          <p:nvPr/>
        </p:nvSpPr>
        <p:spPr>
          <a:xfrm>
            <a:off x="533400" y="438150"/>
            <a:ext cx="2133175" cy="1027743"/>
          </a:xfrm>
          <a:prstGeom prst="rect">
            <a:avLst/>
          </a:prstGeom>
          <a:noFill/>
        </p:spPr>
        <p:txBody>
          <a:bodyPr/>
          <a:lstStyle>
            <a:lvl1pPr algn="ctr" defTabSz="464622" rtl="0" eaLnBrk="1" latinLnBrk="0" hangingPunct="1"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l-GR" sz="2400" b="1" dirty="0">
                <a:solidFill>
                  <a:srgbClr val="000000"/>
                </a:solidFill>
                <a:latin typeface="Open Sans"/>
                <a:cs typeface="Open Sans"/>
              </a:rPr>
              <a:t>Μοτίβα Ανάγνωσης</a:t>
            </a:r>
            <a:endParaRPr lang="en-US" sz="2400" b="1" dirty="0">
              <a:solidFill>
                <a:srgbClr val="000000"/>
              </a:solidFill>
              <a:latin typeface="Open Sans Extrabold"/>
              <a:cs typeface="Open Sans Extrabold"/>
            </a:endParaRPr>
          </a:p>
        </p:txBody>
      </p:sp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C8658441-2BAB-4791-84C2-D70FE34F5CB2}"/>
              </a:ext>
            </a:extLst>
          </p:cNvPr>
          <p:cNvSpPr txBox="1">
            <a:spLocks/>
          </p:cNvSpPr>
          <p:nvPr/>
        </p:nvSpPr>
        <p:spPr>
          <a:xfrm>
            <a:off x="194123" y="1465893"/>
            <a:ext cx="2625277" cy="2788607"/>
          </a:xfrm>
          <a:prstGeom prst="rect">
            <a:avLst/>
          </a:prstGeom>
        </p:spPr>
        <p:txBody>
          <a:bodyPr/>
          <a:lstStyle>
            <a:lvl1pPr marL="348467" indent="-348467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011" indent="-290389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1555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26176" indent="-232311" algn="l" defTabSz="464622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90798" indent="-232311" algn="l" defTabSz="464622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5421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0042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664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49286" indent="-232311" algn="l" defTabSz="46462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Sweet Spot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Open Sans"/>
                <a:cs typeface="Open Sans"/>
              </a:rPr>
              <a:t>Eye Tracking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solidFill>
                <a:srgbClr val="000000"/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1</a:t>
            </a:r>
            <a:r>
              <a:rPr lang="en-US" sz="1600" baseline="300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st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Open Sans"/>
                <a:cs typeface="Open Sans"/>
              </a:rPr>
              <a:t> Item Theory</a:t>
            </a:r>
            <a:endParaRPr lang="el-GR" sz="1600" dirty="0">
              <a:solidFill>
                <a:schemeClr val="bg1">
                  <a:lumMod val="75000"/>
                </a:schemeClr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buNone/>
            </a:pPr>
            <a:endParaRPr lang="el-GR" sz="1600" dirty="0">
              <a:solidFill>
                <a:srgbClr val="000000"/>
              </a:solidFill>
              <a:latin typeface="Open Sans"/>
              <a:cs typeface="Open Sans"/>
            </a:endParaRPr>
          </a:p>
        </p:txBody>
      </p:sp>
      <p:pic>
        <p:nvPicPr>
          <p:cNvPr id="8" name="Θέση εικόνας 7">
            <a:extLst>
              <a:ext uri="{FF2B5EF4-FFF2-40B4-BE49-F238E27FC236}">
                <a16:creationId xmlns:a16="http://schemas.microsoft.com/office/drawing/2014/main" id="{34D6FEEB-1BCC-4AFB-B105-A6E2D0E4AF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376" t="808" r="1123" b="2332"/>
          <a:stretch/>
        </p:blipFill>
        <p:spPr>
          <a:xfrm>
            <a:off x="2971801" y="742950"/>
            <a:ext cx="5486400" cy="3429000"/>
          </a:xfrm>
        </p:spPr>
      </p:pic>
    </p:spTree>
    <p:extLst>
      <p:ext uri="{BB962C8B-B14F-4D97-AF65-F5344CB8AC3E}">
        <p14:creationId xmlns:p14="http://schemas.microsoft.com/office/powerpoint/2010/main" val="24614353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2364</TotalTime>
  <Words>1155</Words>
  <Application>Microsoft Office PowerPoint</Application>
  <PresentationFormat>Προβολή στην οθόνη (16:9)</PresentationFormat>
  <Paragraphs>428</Paragraphs>
  <Slides>41</Slides>
  <Notes>26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Συνδέσεις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8" baseType="lpstr">
      <vt:lpstr>Arial</vt:lpstr>
      <vt:lpstr>Calibri</vt:lpstr>
      <vt:lpstr>Open Sans</vt:lpstr>
      <vt:lpstr>Open Sans Extrabold</vt:lpstr>
      <vt:lpstr>Open Sans Semibold</vt:lpstr>
      <vt:lpstr>Custom Design</vt:lpstr>
      <vt:lpstr>file:///D:\Google%20Drive\Education\SEMINARS\MASTER%20FILES\Bar%20Management\Menu%20Engineering%20Spreadsheet%20-%20Cocktails.xlsx!Sheet1!R1C1:R15C14</vt:lpstr>
      <vt:lpstr>MENU DESIGN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Christos Axarlis</dc:creator>
  <cp:lastModifiedBy>UNIWA</cp:lastModifiedBy>
  <cp:revision>184</cp:revision>
  <dcterms:created xsi:type="dcterms:W3CDTF">2015-10-02T10:48:03Z</dcterms:created>
  <dcterms:modified xsi:type="dcterms:W3CDTF">2021-01-14T09:40:03Z</dcterms:modified>
</cp:coreProperties>
</file>