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58.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57.xml" ContentType="application/vnd.openxmlformats-officedocument.presentationml.slide+xml"/>
  <Override PartName="/ppt/slides/slide3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256" r:id="rId2"/>
    <p:sldId id="306" r:id="rId3"/>
    <p:sldId id="257" r:id="rId4"/>
    <p:sldId id="258" r:id="rId5"/>
    <p:sldId id="288" r:id="rId6"/>
    <p:sldId id="307" r:id="rId7"/>
    <p:sldId id="259" r:id="rId8"/>
    <p:sldId id="318" r:id="rId9"/>
    <p:sldId id="273" r:id="rId10"/>
    <p:sldId id="319" r:id="rId11"/>
    <p:sldId id="320" r:id="rId12"/>
    <p:sldId id="323" r:id="rId13"/>
    <p:sldId id="260" r:id="rId14"/>
    <p:sldId id="381" r:id="rId15"/>
    <p:sldId id="308" r:id="rId16"/>
    <p:sldId id="384" r:id="rId17"/>
    <p:sldId id="305" r:id="rId18"/>
    <p:sldId id="382" r:id="rId19"/>
    <p:sldId id="300" r:id="rId20"/>
    <p:sldId id="390" r:id="rId21"/>
    <p:sldId id="391" r:id="rId22"/>
    <p:sldId id="393" r:id="rId23"/>
    <p:sldId id="324" r:id="rId24"/>
    <p:sldId id="325" r:id="rId25"/>
    <p:sldId id="265" r:id="rId26"/>
    <p:sldId id="396" r:id="rId27"/>
    <p:sldId id="394" r:id="rId28"/>
    <p:sldId id="287" r:id="rId29"/>
    <p:sldId id="280" r:id="rId30"/>
    <p:sldId id="388" r:id="rId31"/>
    <p:sldId id="326" r:id="rId32"/>
    <p:sldId id="385" r:id="rId33"/>
    <p:sldId id="266" r:id="rId34"/>
    <p:sldId id="399" r:id="rId35"/>
    <p:sldId id="400" r:id="rId36"/>
    <p:sldId id="292" r:id="rId37"/>
    <p:sldId id="293" r:id="rId38"/>
    <p:sldId id="322" r:id="rId39"/>
    <p:sldId id="294" r:id="rId40"/>
    <p:sldId id="395" r:id="rId41"/>
    <p:sldId id="295" r:id="rId42"/>
    <p:sldId id="331" r:id="rId43"/>
    <p:sldId id="386" r:id="rId44"/>
    <p:sldId id="371" r:id="rId45"/>
    <p:sldId id="261" r:id="rId46"/>
    <p:sldId id="309" r:id="rId47"/>
    <p:sldId id="397" r:id="rId48"/>
    <p:sldId id="372" r:id="rId49"/>
    <p:sldId id="373" r:id="rId50"/>
    <p:sldId id="374" r:id="rId51"/>
    <p:sldId id="375" r:id="rId52"/>
    <p:sldId id="376" r:id="rId53"/>
    <p:sldId id="377" r:id="rId54"/>
    <p:sldId id="378" r:id="rId55"/>
    <p:sldId id="380" r:id="rId56"/>
    <p:sldId id="379" r:id="rId57"/>
    <p:sldId id="304" r:id="rId58"/>
    <p:sldId id="328" r:id="rId59"/>
    <p:sldId id="284" r:id="rId60"/>
    <p:sldId id="329" r:id="rId61"/>
    <p:sldId id="330" r:id="rId62"/>
    <p:sldId id="285" r:id="rId63"/>
    <p:sldId id="333" r:id="rId64"/>
    <p:sldId id="401" r:id="rId65"/>
    <p:sldId id="363" r:id="rId66"/>
    <p:sldId id="364" r:id="rId67"/>
    <p:sldId id="365" r:id="rId68"/>
    <p:sldId id="366" r:id="rId69"/>
    <p:sldId id="367" r:id="rId70"/>
    <p:sldId id="262" r:id="rId71"/>
    <p:sldId id="263" r:id="rId72"/>
    <p:sldId id="264" r:id="rId73"/>
    <p:sldId id="368" r:id="rId74"/>
    <p:sldId id="271" r:id="rId75"/>
    <p:sldId id="272" r:id="rId76"/>
    <p:sldId id="362" r:id="rId77"/>
    <p:sldId id="369" r:id="rId78"/>
    <p:sldId id="267" r:id="rId79"/>
    <p:sldId id="268" r:id="rId80"/>
    <p:sldId id="269" r:id="rId81"/>
    <p:sldId id="270" r:id="rId82"/>
    <p:sldId id="398" r:id="rId83"/>
  </p:sldIdLst>
  <p:sldSz cx="9144000" cy="6858000" type="screen4x3"/>
  <p:notesSz cx="9928225" cy="6797675"/>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A9BABB"/>
    <a:srgbClr val="A1B4B5"/>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p:cViewPr varScale="1">
        <p:scale>
          <a:sx n="80" d="100"/>
          <a:sy n="80" d="100"/>
        </p:scale>
        <p:origin x="140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3.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11028A-AE1B-4826-91EB-3A32FBADEB06}"/>
              </a:ext>
            </a:extLst>
          </p:cNvPr>
          <p:cNvSpPr>
            <a:spLocks noGrp="1"/>
          </p:cNvSpPr>
          <p:nvPr>
            <p:ph type="hdr" sz="quarter"/>
          </p:nvPr>
        </p:nvSpPr>
        <p:spPr>
          <a:xfrm>
            <a:off x="0" y="0"/>
            <a:ext cx="4303713" cy="339725"/>
          </a:xfrm>
          <a:prstGeom prst="rect">
            <a:avLst/>
          </a:prstGeom>
        </p:spPr>
        <p:txBody>
          <a:bodyPr vert="horz" lIns="91440" tIns="45720" rIns="91440" bIns="45720" rtlCol="0"/>
          <a:lstStyle>
            <a:lvl1pPr algn="l">
              <a:defRPr sz="1200"/>
            </a:lvl1pPr>
          </a:lstStyle>
          <a:p>
            <a:pPr>
              <a:defRPr/>
            </a:pPr>
            <a:endParaRPr lang="el-GR"/>
          </a:p>
        </p:txBody>
      </p:sp>
      <p:sp>
        <p:nvSpPr>
          <p:cNvPr id="3" name="Date Placeholder 2">
            <a:extLst>
              <a:ext uri="{FF2B5EF4-FFF2-40B4-BE49-F238E27FC236}">
                <a16:creationId xmlns:a16="http://schemas.microsoft.com/office/drawing/2014/main" id="{DA2D7EFB-CE95-4423-BCA9-84ED9C4FE2B2}"/>
              </a:ext>
            </a:extLst>
          </p:cNvPr>
          <p:cNvSpPr>
            <a:spLocks noGrp="1"/>
          </p:cNvSpPr>
          <p:nvPr>
            <p:ph type="dt" sz="quarter" idx="1"/>
          </p:nvPr>
        </p:nvSpPr>
        <p:spPr>
          <a:xfrm>
            <a:off x="5622925" y="0"/>
            <a:ext cx="4303713" cy="339725"/>
          </a:xfrm>
          <a:prstGeom prst="rect">
            <a:avLst/>
          </a:prstGeom>
        </p:spPr>
        <p:txBody>
          <a:bodyPr vert="horz" lIns="91440" tIns="45720" rIns="91440" bIns="45720" rtlCol="0"/>
          <a:lstStyle>
            <a:lvl1pPr algn="r">
              <a:defRPr sz="1200"/>
            </a:lvl1pPr>
          </a:lstStyle>
          <a:p>
            <a:pPr>
              <a:defRPr/>
            </a:pPr>
            <a:fld id="{65BCE507-80F2-4B58-A182-30BAB72EBF8A}" type="datetimeFigureOut">
              <a:rPr lang="el-GR"/>
              <a:pPr>
                <a:defRPr/>
              </a:pPr>
              <a:t>16/5/2021</a:t>
            </a:fld>
            <a:endParaRPr lang="el-GR"/>
          </a:p>
        </p:txBody>
      </p:sp>
      <p:sp>
        <p:nvSpPr>
          <p:cNvPr id="4" name="Footer Placeholder 3">
            <a:extLst>
              <a:ext uri="{FF2B5EF4-FFF2-40B4-BE49-F238E27FC236}">
                <a16:creationId xmlns:a16="http://schemas.microsoft.com/office/drawing/2014/main" id="{33D1B381-F918-4EB6-90DD-E6901BAC2FCB}"/>
              </a:ext>
            </a:extLst>
          </p:cNvPr>
          <p:cNvSpPr>
            <a:spLocks noGrp="1"/>
          </p:cNvSpPr>
          <p:nvPr>
            <p:ph type="ftr" sz="quarter" idx="2"/>
          </p:nvPr>
        </p:nvSpPr>
        <p:spPr>
          <a:xfrm>
            <a:off x="0" y="6457950"/>
            <a:ext cx="4303713" cy="339725"/>
          </a:xfrm>
          <a:prstGeom prst="rect">
            <a:avLst/>
          </a:prstGeom>
        </p:spPr>
        <p:txBody>
          <a:bodyPr vert="horz" lIns="91440" tIns="45720" rIns="91440" bIns="45720" rtlCol="0" anchor="b"/>
          <a:lstStyle>
            <a:lvl1pPr algn="l">
              <a:defRPr sz="1200"/>
            </a:lvl1pPr>
          </a:lstStyle>
          <a:p>
            <a:pPr>
              <a:defRPr/>
            </a:pPr>
            <a:endParaRPr lang="el-GR"/>
          </a:p>
        </p:txBody>
      </p:sp>
      <p:sp>
        <p:nvSpPr>
          <p:cNvPr id="5" name="Slide Number Placeholder 4">
            <a:extLst>
              <a:ext uri="{FF2B5EF4-FFF2-40B4-BE49-F238E27FC236}">
                <a16:creationId xmlns:a16="http://schemas.microsoft.com/office/drawing/2014/main" id="{BC624B5A-E298-426B-8D6D-23E4EF13133A}"/>
              </a:ext>
            </a:extLst>
          </p:cNvPr>
          <p:cNvSpPr>
            <a:spLocks noGrp="1"/>
          </p:cNvSpPr>
          <p:nvPr>
            <p:ph type="sldNum" sz="quarter" idx="3"/>
          </p:nvPr>
        </p:nvSpPr>
        <p:spPr>
          <a:xfrm>
            <a:off x="5622925" y="6457950"/>
            <a:ext cx="4303713" cy="339725"/>
          </a:xfrm>
          <a:prstGeom prst="rect">
            <a:avLst/>
          </a:prstGeom>
        </p:spPr>
        <p:txBody>
          <a:bodyPr vert="horz" lIns="91440" tIns="45720" rIns="91440" bIns="45720" rtlCol="0" anchor="b"/>
          <a:lstStyle>
            <a:lvl1pPr algn="r">
              <a:defRPr sz="1200"/>
            </a:lvl1pPr>
          </a:lstStyle>
          <a:p>
            <a:pPr>
              <a:defRPr/>
            </a:pPr>
            <a:fld id="{D6DE373B-FA33-4389-A7C1-B7479FA96443}" type="slidenum">
              <a:rPr lang="el-GR"/>
              <a:pPr>
                <a:defRPr/>
              </a:pPr>
              <a:t>‹#›</a:t>
            </a:fld>
            <a:endParaRPr lang="el-GR"/>
          </a:p>
        </p:txBody>
      </p:sp>
    </p:spTree>
    <p:extLst>
      <p:ext uri="{BB962C8B-B14F-4D97-AF65-F5344CB8AC3E}">
        <p14:creationId xmlns:p14="http://schemas.microsoft.com/office/powerpoint/2010/main" val="2081100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02B2691E-A243-4F34-BE5C-5B45744D289D}"/>
              </a:ext>
            </a:extLst>
          </p:cNvPr>
          <p:cNvSpPr>
            <a:spLocks noGrp="1"/>
          </p:cNvSpPr>
          <p:nvPr>
            <p:ph type="hdr" sz="quarter"/>
          </p:nvPr>
        </p:nvSpPr>
        <p:spPr>
          <a:xfrm>
            <a:off x="0" y="0"/>
            <a:ext cx="4303713" cy="339725"/>
          </a:xfrm>
          <a:prstGeom prst="rect">
            <a:avLst/>
          </a:prstGeom>
        </p:spPr>
        <p:txBody>
          <a:bodyPr vert="horz" lIns="91440" tIns="45720" rIns="91440" bIns="45720" rtlCol="0"/>
          <a:lstStyle>
            <a:lvl1pPr algn="l">
              <a:defRPr sz="1200"/>
            </a:lvl1pPr>
          </a:lstStyle>
          <a:p>
            <a:pPr>
              <a:defRPr/>
            </a:pPr>
            <a:endParaRPr lang="el-GR"/>
          </a:p>
        </p:txBody>
      </p:sp>
      <p:sp>
        <p:nvSpPr>
          <p:cNvPr id="3" name="Θέση ημερομηνίας 2">
            <a:extLst>
              <a:ext uri="{FF2B5EF4-FFF2-40B4-BE49-F238E27FC236}">
                <a16:creationId xmlns:a16="http://schemas.microsoft.com/office/drawing/2014/main" id="{024C2BCA-5078-4531-A29C-7D15F5F7E7F8}"/>
              </a:ext>
            </a:extLst>
          </p:cNvPr>
          <p:cNvSpPr>
            <a:spLocks noGrp="1"/>
          </p:cNvSpPr>
          <p:nvPr>
            <p:ph type="dt" idx="1"/>
          </p:nvPr>
        </p:nvSpPr>
        <p:spPr>
          <a:xfrm>
            <a:off x="5622925" y="0"/>
            <a:ext cx="4303713" cy="339725"/>
          </a:xfrm>
          <a:prstGeom prst="rect">
            <a:avLst/>
          </a:prstGeom>
        </p:spPr>
        <p:txBody>
          <a:bodyPr vert="horz" lIns="91440" tIns="45720" rIns="91440" bIns="45720" rtlCol="0"/>
          <a:lstStyle>
            <a:lvl1pPr algn="r">
              <a:defRPr sz="1200"/>
            </a:lvl1pPr>
          </a:lstStyle>
          <a:p>
            <a:pPr>
              <a:defRPr/>
            </a:pPr>
            <a:fld id="{6AD20A72-C81E-4B61-B35D-A4005E0853DB}" type="datetimeFigureOut">
              <a:rPr lang="el-GR"/>
              <a:pPr>
                <a:defRPr/>
              </a:pPr>
              <a:t>16/5/2021</a:t>
            </a:fld>
            <a:endParaRPr lang="el-GR"/>
          </a:p>
        </p:txBody>
      </p:sp>
      <p:sp>
        <p:nvSpPr>
          <p:cNvPr id="4" name="Θέση εικόνας διαφάνειας 3">
            <a:extLst>
              <a:ext uri="{FF2B5EF4-FFF2-40B4-BE49-F238E27FC236}">
                <a16:creationId xmlns:a16="http://schemas.microsoft.com/office/drawing/2014/main" id="{962C5AA7-9338-4690-81FA-7AC8FD502AA6}"/>
              </a:ext>
            </a:extLst>
          </p:cNvPr>
          <p:cNvSpPr>
            <a:spLocks noGrp="1" noRot="1" noChangeAspect="1"/>
          </p:cNvSpPr>
          <p:nvPr>
            <p:ph type="sldImg" idx="2"/>
          </p:nvPr>
        </p:nvSpPr>
        <p:spPr>
          <a:xfrm>
            <a:off x="3435350" y="850900"/>
            <a:ext cx="3057525" cy="229235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a:extLst>
              <a:ext uri="{FF2B5EF4-FFF2-40B4-BE49-F238E27FC236}">
                <a16:creationId xmlns:a16="http://schemas.microsoft.com/office/drawing/2014/main" id="{5C01AB13-B3F2-4D98-9870-3EEF0C0C73F6}"/>
              </a:ext>
            </a:extLst>
          </p:cNvPr>
          <p:cNvSpPr>
            <a:spLocks noGrp="1"/>
          </p:cNvSpPr>
          <p:nvPr>
            <p:ph type="body" sz="quarter" idx="3"/>
          </p:nvPr>
        </p:nvSpPr>
        <p:spPr>
          <a:xfrm>
            <a:off x="992188" y="3271838"/>
            <a:ext cx="7943850" cy="2674937"/>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a:extLst>
              <a:ext uri="{FF2B5EF4-FFF2-40B4-BE49-F238E27FC236}">
                <a16:creationId xmlns:a16="http://schemas.microsoft.com/office/drawing/2014/main" id="{08064BA3-EB3B-4C69-877C-D3D4E571818C}"/>
              </a:ext>
            </a:extLst>
          </p:cNvPr>
          <p:cNvSpPr>
            <a:spLocks noGrp="1"/>
          </p:cNvSpPr>
          <p:nvPr>
            <p:ph type="ftr" sz="quarter" idx="4"/>
          </p:nvPr>
        </p:nvSpPr>
        <p:spPr>
          <a:xfrm>
            <a:off x="0" y="6457950"/>
            <a:ext cx="4303713" cy="339725"/>
          </a:xfrm>
          <a:prstGeom prst="rect">
            <a:avLst/>
          </a:prstGeom>
        </p:spPr>
        <p:txBody>
          <a:bodyPr vert="horz" lIns="91440" tIns="45720" rIns="91440" bIns="45720" rtlCol="0" anchor="b"/>
          <a:lstStyle>
            <a:lvl1pPr algn="l">
              <a:defRPr sz="1200"/>
            </a:lvl1pPr>
          </a:lstStyle>
          <a:p>
            <a:pPr>
              <a:defRPr/>
            </a:pPr>
            <a:endParaRPr lang="el-GR"/>
          </a:p>
        </p:txBody>
      </p:sp>
      <p:sp>
        <p:nvSpPr>
          <p:cNvPr id="7" name="Θέση αριθμού διαφάνειας 6">
            <a:extLst>
              <a:ext uri="{FF2B5EF4-FFF2-40B4-BE49-F238E27FC236}">
                <a16:creationId xmlns:a16="http://schemas.microsoft.com/office/drawing/2014/main" id="{C743BB15-4683-4E35-9F34-19B210F1EE78}"/>
              </a:ext>
            </a:extLst>
          </p:cNvPr>
          <p:cNvSpPr>
            <a:spLocks noGrp="1"/>
          </p:cNvSpPr>
          <p:nvPr>
            <p:ph type="sldNum" sz="quarter" idx="5"/>
          </p:nvPr>
        </p:nvSpPr>
        <p:spPr>
          <a:xfrm>
            <a:off x="5622925" y="6457950"/>
            <a:ext cx="4303713" cy="339725"/>
          </a:xfrm>
          <a:prstGeom prst="rect">
            <a:avLst/>
          </a:prstGeom>
        </p:spPr>
        <p:txBody>
          <a:bodyPr vert="horz" lIns="91440" tIns="45720" rIns="91440" bIns="45720" rtlCol="0" anchor="b"/>
          <a:lstStyle>
            <a:lvl1pPr algn="r">
              <a:defRPr sz="1200"/>
            </a:lvl1pPr>
          </a:lstStyle>
          <a:p>
            <a:pPr>
              <a:defRPr/>
            </a:pPr>
            <a:fld id="{38F72905-CB3D-49DD-BDDB-2A60BC3EE089}" type="slidenum">
              <a:rPr lang="el-GR"/>
              <a:pPr>
                <a:defRPr/>
              </a:pPr>
              <a:t>‹#›</a:t>
            </a:fld>
            <a:endParaRPr lang="el-GR"/>
          </a:p>
        </p:txBody>
      </p:sp>
    </p:spTree>
    <p:extLst>
      <p:ext uri="{BB962C8B-B14F-4D97-AF65-F5344CB8AC3E}">
        <p14:creationId xmlns:p14="http://schemas.microsoft.com/office/powerpoint/2010/main" val="797147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52227" name="Θέση σημειώσεων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52228" name="Θέση αριθμού διαφάνειας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4C6D20-19C6-4D7D-8DE0-D7D55A286F63}" type="slidenum">
              <a:rPr kumimoji="0" lang="el-GR"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l-GR"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7531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53251"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53252" name="Θέση αριθμού διαφάνειας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BBC81-A5E0-41CF-BFA6-133540B7EEA5}" type="slidenum">
              <a:rPr kumimoji="0" lang="el-GR"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l-GR"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93339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4">
            <a:extLst>
              <a:ext uri="{FF2B5EF4-FFF2-40B4-BE49-F238E27FC236}">
                <a16:creationId xmlns:a16="http://schemas.microsoft.com/office/drawing/2014/main" id="{B4F182AF-A345-4D65-9458-CF5C8B4C69DB}"/>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63BC35B3-C62D-461D-96A6-D3A9CE4DF8F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3BF1123E-D9EA-4D35-8276-ED9A9094EBFD}"/>
              </a:ext>
            </a:extLst>
          </p:cNvPr>
          <p:cNvSpPr>
            <a:spLocks noGrp="1" noChangeArrowheads="1"/>
          </p:cNvSpPr>
          <p:nvPr>
            <p:ph type="sldNum" sz="quarter" idx="12"/>
          </p:nvPr>
        </p:nvSpPr>
        <p:spPr>
          <a:ln/>
        </p:spPr>
        <p:txBody>
          <a:bodyPr/>
          <a:lstStyle>
            <a:lvl1pPr>
              <a:defRPr/>
            </a:lvl1pPr>
          </a:lstStyle>
          <a:p>
            <a:pPr>
              <a:defRPr/>
            </a:pPr>
            <a:fld id="{1375ADC3-BB6B-4184-B588-BFCF525D4564}" type="slidenum">
              <a:rPr lang="el-GR" altLang="el-GR"/>
              <a:pPr>
                <a:defRPr/>
              </a:pPr>
              <a:t>‹#›</a:t>
            </a:fld>
            <a:endParaRPr lang="el-GR" altLang="el-GR"/>
          </a:p>
        </p:txBody>
      </p:sp>
    </p:spTree>
    <p:extLst>
      <p:ext uri="{BB962C8B-B14F-4D97-AF65-F5344CB8AC3E}">
        <p14:creationId xmlns:p14="http://schemas.microsoft.com/office/powerpoint/2010/main" val="750884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BA7B1677-E307-42E8-9DF3-B526C26B857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880A0474-C331-46B9-A6AC-95B646FBC15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B8C0BFF4-4CD0-4752-9169-68986B6FF838}"/>
              </a:ext>
            </a:extLst>
          </p:cNvPr>
          <p:cNvSpPr>
            <a:spLocks noGrp="1" noChangeArrowheads="1"/>
          </p:cNvSpPr>
          <p:nvPr>
            <p:ph type="sldNum" sz="quarter" idx="12"/>
          </p:nvPr>
        </p:nvSpPr>
        <p:spPr>
          <a:ln/>
        </p:spPr>
        <p:txBody>
          <a:bodyPr/>
          <a:lstStyle>
            <a:lvl1pPr>
              <a:defRPr/>
            </a:lvl1pPr>
          </a:lstStyle>
          <a:p>
            <a:pPr>
              <a:defRPr/>
            </a:pPr>
            <a:fld id="{9CF57743-595F-43BB-940D-F6E4D52E76B8}" type="slidenum">
              <a:rPr lang="el-GR" altLang="el-GR"/>
              <a:pPr>
                <a:defRPr/>
              </a:pPr>
              <a:t>‹#›</a:t>
            </a:fld>
            <a:endParaRPr lang="el-GR" altLang="el-GR"/>
          </a:p>
        </p:txBody>
      </p:sp>
    </p:spTree>
    <p:extLst>
      <p:ext uri="{BB962C8B-B14F-4D97-AF65-F5344CB8AC3E}">
        <p14:creationId xmlns:p14="http://schemas.microsoft.com/office/powerpoint/2010/main" val="646224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2B2BD006-BA15-476F-A619-32CF78746767}"/>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9EF20D71-43C0-4174-9BB5-704BD50DEA3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352D9443-3DA0-4203-B3C8-B41194967130}"/>
              </a:ext>
            </a:extLst>
          </p:cNvPr>
          <p:cNvSpPr>
            <a:spLocks noGrp="1" noChangeArrowheads="1"/>
          </p:cNvSpPr>
          <p:nvPr>
            <p:ph type="sldNum" sz="quarter" idx="12"/>
          </p:nvPr>
        </p:nvSpPr>
        <p:spPr>
          <a:ln/>
        </p:spPr>
        <p:txBody>
          <a:bodyPr/>
          <a:lstStyle>
            <a:lvl1pPr>
              <a:defRPr/>
            </a:lvl1pPr>
          </a:lstStyle>
          <a:p>
            <a:pPr>
              <a:defRPr/>
            </a:pPr>
            <a:fld id="{F7A679D4-D780-4134-A8F2-4BBD47537EBC}" type="slidenum">
              <a:rPr lang="el-GR" altLang="el-GR"/>
              <a:pPr>
                <a:defRPr/>
              </a:pPr>
              <a:t>‹#›</a:t>
            </a:fld>
            <a:endParaRPr lang="el-GR" altLang="el-GR"/>
          </a:p>
        </p:txBody>
      </p:sp>
    </p:spTree>
    <p:extLst>
      <p:ext uri="{BB962C8B-B14F-4D97-AF65-F5344CB8AC3E}">
        <p14:creationId xmlns:p14="http://schemas.microsoft.com/office/powerpoint/2010/main" val="2861479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68B130D7-D7FA-42AD-8FB8-664C6249ED9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0F37D2B3-04C3-4112-992D-776F3F3FA83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2F5CED5C-6880-41A7-B4D6-4C06010F91BA}"/>
              </a:ext>
            </a:extLst>
          </p:cNvPr>
          <p:cNvSpPr>
            <a:spLocks noGrp="1" noChangeArrowheads="1"/>
          </p:cNvSpPr>
          <p:nvPr>
            <p:ph type="sldNum" sz="quarter" idx="12"/>
          </p:nvPr>
        </p:nvSpPr>
        <p:spPr>
          <a:ln/>
        </p:spPr>
        <p:txBody>
          <a:bodyPr/>
          <a:lstStyle>
            <a:lvl1pPr>
              <a:defRPr/>
            </a:lvl1pPr>
          </a:lstStyle>
          <a:p>
            <a:pPr>
              <a:defRPr/>
            </a:pPr>
            <a:fld id="{F2A85DA4-4FEF-4B75-AEBA-B46830EB78BE}" type="slidenum">
              <a:rPr lang="el-GR" altLang="el-GR"/>
              <a:pPr>
                <a:defRPr/>
              </a:pPr>
              <a:t>‹#›</a:t>
            </a:fld>
            <a:endParaRPr lang="el-GR" altLang="el-GR"/>
          </a:p>
        </p:txBody>
      </p:sp>
    </p:spTree>
    <p:extLst>
      <p:ext uri="{BB962C8B-B14F-4D97-AF65-F5344CB8AC3E}">
        <p14:creationId xmlns:p14="http://schemas.microsoft.com/office/powerpoint/2010/main" val="3306620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741E217-78F6-44C6-828A-3FFD3490DEF3}"/>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03041F79-82CF-4647-8A10-F457F716E24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9E896B89-22D0-43D9-B591-0CFD9F95AF24}"/>
              </a:ext>
            </a:extLst>
          </p:cNvPr>
          <p:cNvSpPr>
            <a:spLocks noGrp="1" noChangeArrowheads="1"/>
          </p:cNvSpPr>
          <p:nvPr>
            <p:ph type="sldNum" sz="quarter" idx="12"/>
          </p:nvPr>
        </p:nvSpPr>
        <p:spPr>
          <a:ln/>
        </p:spPr>
        <p:txBody>
          <a:bodyPr/>
          <a:lstStyle>
            <a:lvl1pPr>
              <a:defRPr/>
            </a:lvl1pPr>
          </a:lstStyle>
          <a:p>
            <a:pPr>
              <a:defRPr/>
            </a:pPr>
            <a:fld id="{629695BD-5C5F-4BC7-AB1C-652356573264}" type="slidenum">
              <a:rPr lang="el-GR" altLang="el-GR"/>
              <a:pPr>
                <a:defRPr/>
              </a:pPr>
              <a:t>‹#›</a:t>
            </a:fld>
            <a:endParaRPr lang="el-GR" altLang="el-GR"/>
          </a:p>
        </p:txBody>
      </p:sp>
    </p:spTree>
    <p:extLst>
      <p:ext uri="{BB962C8B-B14F-4D97-AF65-F5344CB8AC3E}">
        <p14:creationId xmlns:p14="http://schemas.microsoft.com/office/powerpoint/2010/main" val="290812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3E75A273-7AFA-49C7-B0FA-3D3A81DE01D0}"/>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3B8D408F-6A74-4473-8BED-136748E5B19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DDC59BF9-D99E-456D-9467-4C84119A4F6A}"/>
              </a:ext>
            </a:extLst>
          </p:cNvPr>
          <p:cNvSpPr>
            <a:spLocks noGrp="1" noChangeArrowheads="1"/>
          </p:cNvSpPr>
          <p:nvPr>
            <p:ph type="sldNum" sz="quarter" idx="12"/>
          </p:nvPr>
        </p:nvSpPr>
        <p:spPr>
          <a:ln/>
        </p:spPr>
        <p:txBody>
          <a:bodyPr/>
          <a:lstStyle>
            <a:lvl1pPr>
              <a:defRPr/>
            </a:lvl1pPr>
          </a:lstStyle>
          <a:p>
            <a:pPr>
              <a:defRPr/>
            </a:pPr>
            <a:fld id="{85F428C0-1FFD-4E0D-8896-7BB6A7036535}" type="slidenum">
              <a:rPr lang="el-GR" altLang="el-GR"/>
              <a:pPr>
                <a:defRPr/>
              </a:pPr>
              <a:t>‹#›</a:t>
            </a:fld>
            <a:endParaRPr lang="el-GR" altLang="el-GR"/>
          </a:p>
        </p:txBody>
      </p:sp>
    </p:spTree>
    <p:extLst>
      <p:ext uri="{BB962C8B-B14F-4D97-AF65-F5344CB8AC3E}">
        <p14:creationId xmlns:p14="http://schemas.microsoft.com/office/powerpoint/2010/main" val="299748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8661B81E-5FE5-41EC-8781-9965FCF8CE3F}"/>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0BBA1504-80D0-438F-BDCA-6B21C59460A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id="{F7F8DB42-39DC-41C3-83FD-17A615364ADF}"/>
              </a:ext>
            </a:extLst>
          </p:cNvPr>
          <p:cNvSpPr>
            <a:spLocks noGrp="1" noChangeArrowheads="1"/>
          </p:cNvSpPr>
          <p:nvPr>
            <p:ph type="sldNum" sz="quarter" idx="12"/>
          </p:nvPr>
        </p:nvSpPr>
        <p:spPr>
          <a:ln/>
        </p:spPr>
        <p:txBody>
          <a:bodyPr/>
          <a:lstStyle>
            <a:lvl1pPr>
              <a:defRPr/>
            </a:lvl1pPr>
          </a:lstStyle>
          <a:p>
            <a:pPr>
              <a:defRPr/>
            </a:pPr>
            <a:fld id="{CC866CBA-7F2F-4EC1-80B1-A03C24D78252}" type="slidenum">
              <a:rPr lang="el-GR" altLang="el-GR"/>
              <a:pPr>
                <a:defRPr/>
              </a:pPr>
              <a:t>‹#›</a:t>
            </a:fld>
            <a:endParaRPr lang="el-GR" altLang="el-GR"/>
          </a:p>
        </p:txBody>
      </p:sp>
    </p:spTree>
    <p:extLst>
      <p:ext uri="{BB962C8B-B14F-4D97-AF65-F5344CB8AC3E}">
        <p14:creationId xmlns:p14="http://schemas.microsoft.com/office/powerpoint/2010/main" val="305025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a16="http://schemas.microsoft.com/office/drawing/2014/main" id="{71BB43B9-C7E1-4B2A-95A1-43AF28A6A18D}"/>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06849BD5-6C0C-47DA-A009-EBAA4704FA7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FD163270-A9C8-4AEF-B064-E741C3D13538}"/>
              </a:ext>
            </a:extLst>
          </p:cNvPr>
          <p:cNvSpPr>
            <a:spLocks noGrp="1" noChangeArrowheads="1"/>
          </p:cNvSpPr>
          <p:nvPr>
            <p:ph type="sldNum" sz="quarter" idx="12"/>
          </p:nvPr>
        </p:nvSpPr>
        <p:spPr>
          <a:ln/>
        </p:spPr>
        <p:txBody>
          <a:bodyPr/>
          <a:lstStyle>
            <a:lvl1pPr>
              <a:defRPr/>
            </a:lvl1pPr>
          </a:lstStyle>
          <a:p>
            <a:pPr>
              <a:defRPr/>
            </a:pPr>
            <a:fld id="{DA1FF611-8363-4350-B3EF-BFE31F2B5FE4}" type="slidenum">
              <a:rPr lang="el-GR" altLang="el-GR"/>
              <a:pPr>
                <a:defRPr/>
              </a:pPr>
              <a:t>‹#›</a:t>
            </a:fld>
            <a:endParaRPr lang="el-GR" altLang="el-GR"/>
          </a:p>
        </p:txBody>
      </p:sp>
    </p:spTree>
    <p:extLst>
      <p:ext uri="{BB962C8B-B14F-4D97-AF65-F5344CB8AC3E}">
        <p14:creationId xmlns:p14="http://schemas.microsoft.com/office/powerpoint/2010/main" val="3806762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36C0C5-CDC2-4C48-BC28-A326E19F7993}"/>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6ABB02DC-0C2E-450D-819D-379BE656D98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id="{74D6BFD8-D15E-441C-807A-FBD5A3959286}"/>
              </a:ext>
            </a:extLst>
          </p:cNvPr>
          <p:cNvSpPr>
            <a:spLocks noGrp="1" noChangeArrowheads="1"/>
          </p:cNvSpPr>
          <p:nvPr>
            <p:ph type="sldNum" sz="quarter" idx="12"/>
          </p:nvPr>
        </p:nvSpPr>
        <p:spPr>
          <a:ln/>
        </p:spPr>
        <p:txBody>
          <a:bodyPr/>
          <a:lstStyle>
            <a:lvl1pPr>
              <a:defRPr/>
            </a:lvl1pPr>
          </a:lstStyle>
          <a:p>
            <a:pPr>
              <a:defRPr/>
            </a:pPr>
            <a:fld id="{FE655BDF-6223-4BCE-87DE-54952FCA5FE9}" type="slidenum">
              <a:rPr lang="el-GR" altLang="el-GR"/>
              <a:pPr>
                <a:defRPr/>
              </a:pPr>
              <a:t>‹#›</a:t>
            </a:fld>
            <a:endParaRPr lang="el-GR" altLang="el-GR"/>
          </a:p>
        </p:txBody>
      </p:sp>
    </p:spTree>
    <p:extLst>
      <p:ext uri="{BB962C8B-B14F-4D97-AF65-F5344CB8AC3E}">
        <p14:creationId xmlns:p14="http://schemas.microsoft.com/office/powerpoint/2010/main" val="111264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60F776F-251D-42CA-B8CC-395099A7191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5A18DE39-CA50-4F49-8FC5-D93A1B2B0B6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BAE224B2-C960-4E5C-9B1A-4AD2C2DDEE4F}"/>
              </a:ext>
            </a:extLst>
          </p:cNvPr>
          <p:cNvSpPr>
            <a:spLocks noGrp="1" noChangeArrowheads="1"/>
          </p:cNvSpPr>
          <p:nvPr>
            <p:ph type="sldNum" sz="quarter" idx="12"/>
          </p:nvPr>
        </p:nvSpPr>
        <p:spPr>
          <a:ln/>
        </p:spPr>
        <p:txBody>
          <a:bodyPr/>
          <a:lstStyle>
            <a:lvl1pPr>
              <a:defRPr/>
            </a:lvl1pPr>
          </a:lstStyle>
          <a:p>
            <a:pPr>
              <a:defRPr/>
            </a:pPr>
            <a:fld id="{053EEDA3-002A-4941-971F-6ED6D0E4FA8D}" type="slidenum">
              <a:rPr lang="el-GR" altLang="el-GR"/>
              <a:pPr>
                <a:defRPr/>
              </a:pPr>
              <a:t>‹#›</a:t>
            </a:fld>
            <a:endParaRPr lang="el-GR" altLang="el-GR"/>
          </a:p>
        </p:txBody>
      </p:sp>
    </p:spTree>
    <p:extLst>
      <p:ext uri="{BB962C8B-B14F-4D97-AF65-F5344CB8AC3E}">
        <p14:creationId xmlns:p14="http://schemas.microsoft.com/office/powerpoint/2010/main" val="175840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30FDA0-D0EE-4506-8064-D95877EE860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D467F4D1-FCDC-4F61-A960-AA2227D475C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A5DCE753-50FA-46D7-A57B-4EC39B9C1B0B}"/>
              </a:ext>
            </a:extLst>
          </p:cNvPr>
          <p:cNvSpPr>
            <a:spLocks noGrp="1" noChangeArrowheads="1"/>
          </p:cNvSpPr>
          <p:nvPr>
            <p:ph type="sldNum" sz="quarter" idx="12"/>
          </p:nvPr>
        </p:nvSpPr>
        <p:spPr>
          <a:ln/>
        </p:spPr>
        <p:txBody>
          <a:bodyPr/>
          <a:lstStyle>
            <a:lvl1pPr>
              <a:defRPr/>
            </a:lvl1pPr>
          </a:lstStyle>
          <a:p>
            <a:pPr>
              <a:defRPr/>
            </a:pPr>
            <a:fld id="{7854C174-0BCF-4AF8-8C6B-9E1A91C00ABE}" type="slidenum">
              <a:rPr lang="el-GR" altLang="el-GR"/>
              <a:pPr>
                <a:defRPr/>
              </a:pPr>
              <a:t>‹#›</a:t>
            </a:fld>
            <a:endParaRPr lang="el-GR" altLang="el-GR"/>
          </a:p>
        </p:txBody>
      </p:sp>
    </p:spTree>
    <p:extLst>
      <p:ext uri="{BB962C8B-B14F-4D97-AF65-F5344CB8AC3E}">
        <p14:creationId xmlns:p14="http://schemas.microsoft.com/office/powerpoint/2010/main" val="335282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CCFF"/>
            </a:gs>
            <a:gs pos="50000">
              <a:schemeClr val="bg1"/>
            </a:gs>
            <a:gs pos="100000">
              <a:srgbClr val="66CCFF"/>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4E7DEB-7638-4D04-97E4-3893525B09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US"/>
              <a:t>Κάντε κλικ για επεξεργασία του τίτλου</a:t>
            </a:r>
          </a:p>
        </p:txBody>
      </p:sp>
      <p:sp>
        <p:nvSpPr>
          <p:cNvPr id="1027" name="Rectangle 3">
            <a:extLst>
              <a:ext uri="{FF2B5EF4-FFF2-40B4-BE49-F238E27FC236}">
                <a16:creationId xmlns:a16="http://schemas.microsoft.com/office/drawing/2014/main" id="{F1C4A2F4-C7AE-495B-8733-A111E88CF45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a:t>Κάντε κλικ για να επεξεργαστείτε τα στυλ κειμένου του υποδείγματος</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p>
        </p:txBody>
      </p:sp>
      <p:sp>
        <p:nvSpPr>
          <p:cNvPr id="1028" name="Rectangle 4">
            <a:extLst>
              <a:ext uri="{FF2B5EF4-FFF2-40B4-BE49-F238E27FC236}">
                <a16:creationId xmlns:a16="http://schemas.microsoft.com/office/drawing/2014/main" id="{17391236-755F-41D5-BCE9-1EA2C51F1AD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l-GR"/>
          </a:p>
        </p:txBody>
      </p:sp>
      <p:sp>
        <p:nvSpPr>
          <p:cNvPr id="1029" name="Rectangle 5">
            <a:extLst>
              <a:ext uri="{FF2B5EF4-FFF2-40B4-BE49-F238E27FC236}">
                <a16:creationId xmlns:a16="http://schemas.microsoft.com/office/drawing/2014/main" id="{F033CD30-2F5D-4623-85A4-A0CDF842B46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l-GR"/>
          </a:p>
        </p:txBody>
      </p:sp>
      <p:sp>
        <p:nvSpPr>
          <p:cNvPr id="1030" name="Rectangle 6">
            <a:extLst>
              <a:ext uri="{FF2B5EF4-FFF2-40B4-BE49-F238E27FC236}">
                <a16:creationId xmlns:a16="http://schemas.microsoft.com/office/drawing/2014/main" id="{49FB81D4-5FE7-46DF-8D2F-0E3F27530FD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68B9CE0-C8AF-46F1-8B63-7A98B538E841}"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vet.net/Hindbrain_-_Anatomy_&amp;_Physiology"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creativecommons.org/licenses/by-nc-nd/3.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Lateralization_of_brain_function"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Wygli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3422D6A9-86AD-467B-BD73-825B42B33A0E}"/>
              </a:ext>
            </a:extLst>
          </p:cNvPr>
          <p:cNvSpPr txBox="1">
            <a:spLocks noChangeArrowheads="1"/>
          </p:cNvSpPr>
          <p:nvPr/>
        </p:nvSpPr>
        <p:spPr bwMode="auto">
          <a:xfrm>
            <a:off x="541338" y="260350"/>
            <a:ext cx="7991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a:solidFill>
                  <a:srgbClr val="000099"/>
                </a:solidFill>
              </a:rPr>
              <a:t>T</a:t>
            </a:r>
            <a:r>
              <a:rPr lang="el-GR" altLang="en-US" sz="3600" b="1">
                <a:solidFill>
                  <a:srgbClr val="000099"/>
                </a:solidFill>
              </a:rPr>
              <a:t>Ο ΝΕΥΡΙΚΟ ΣΥΣΤΗΜΑ</a:t>
            </a:r>
          </a:p>
        </p:txBody>
      </p:sp>
      <p:pic>
        <p:nvPicPr>
          <p:cNvPr id="4099" name="Picture 1">
            <a:extLst>
              <a:ext uri="{FF2B5EF4-FFF2-40B4-BE49-F238E27FC236}">
                <a16:creationId xmlns:a16="http://schemas.microsoft.com/office/drawing/2014/main" id="{EAF66527-35BA-437F-AC1E-B3DB97769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1112838"/>
            <a:ext cx="512762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a:extLst>
              <a:ext uri="{FF2B5EF4-FFF2-40B4-BE49-F238E27FC236}">
                <a16:creationId xmlns:a16="http://schemas.microsoft.com/office/drawing/2014/main" id="{557C8AF9-6EA0-48BD-9A1B-BBF9035B2526}"/>
              </a:ext>
            </a:extLst>
          </p:cNvPr>
          <p:cNvSpPr txBox="1">
            <a:spLocks noChangeArrowheads="1"/>
          </p:cNvSpPr>
          <p:nvPr/>
        </p:nvSpPr>
        <p:spPr bwMode="auto">
          <a:xfrm>
            <a:off x="323850" y="5949950"/>
            <a:ext cx="8424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a:t>OpenStax [CC BY 4.0 (</a:t>
            </a:r>
            <a:r>
              <a:rPr lang="en-US" altLang="el-GR">
                <a:hlinkClick r:id="rId3"/>
              </a:rPr>
              <a:t>https://creativecommons.org/licenses/by/4.0</a:t>
            </a:r>
            <a:r>
              <a:rPr lang="en-US" altLang="el-GR"/>
              <a:t>)]</a:t>
            </a:r>
            <a:endParaRPr lang="el-GR" alt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084FBE9C-C2E9-4DDB-8F88-C7D643AB030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663" y="694866"/>
            <a:ext cx="8480674" cy="546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a:extLst>
              <a:ext uri="{FF2B5EF4-FFF2-40B4-BE49-F238E27FC236}">
                <a16:creationId xmlns:a16="http://schemas.microsoft.com/office/drawing/2014/main" id="{5286E43A-D75B-4EB9-A8B9-C18AD03A7A77}"/>
              </a:ext>
            </a:extLst>
          </p:cNvPr>
          <p:cNvSpPr txBox="1">
            <a:spLocks noChangeArrowheads="1"/>
          </p:cNvSpPr>
          <p:nvPr/>
        </p:nvSpPr>
        <p:spPr bwMode="auto">
          <a:xfrm>
            <a:off x="0" y="623728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a:t>BruceBlaus [CC BY 3.0 (</a:t>
            </a:r>
            <a:r>
              <a:rPr lang="en-US" altLang="el-GR">
                <a:hlinkClick r:id="rId3"/>
              </a:rPr>
              <a:t>https://creativecommons.org/licenses/by/3.0</a:t>
            </a:r>
            <a:r>
              <a:rPr lang="en-US" altLang="el-GR"/>
              <a:t>)] </a:t>
            </a:r>
            <a:endParaRPr lang="el-GR" alt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5BFD06CC-ECF2-476A-881D-63B6998F28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8900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a:extLst>
              <a:ext uri="{FF2B5EF4-FFF2-40B4-BE49-F238E27FC236}">
                <a16:creationId xmlns:a16="http://schemas.microsoft.com/office/drawing/2014/main" id="{AB75A700-DB0D-4C06-A573-A987E9E9DD2F}"/>
              </a:ext>
            </a:extLst>
          </p:cNvPr>
          <p:cNvSpPr txBox="1">
            <a:spLocks noChangeArrowheads="1"/>
          </p:cNvSpPr>
          <p:nvPr/>
        </p:nvSpPr>
        <p:spPr bwMode="auto">
          <a:xfrm>
            <a:off x="647700" y="6092825"/>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a:t>Sabar [Public domain]</a:t>
            </a:r>
            <a:endParaRPr lang="el-GR" altLang="el-G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FA81666-C8C9-47EA-BFF4-5B551698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06" y="401148"/>
            <a:ext cx="4858854" cy="6055704"/>
          </a:xfrm>
          <a:prstGeom prst="rect">
            <a:avLst/>
          </a:prstGeom>
        </p:spPr>
      </p:pic>
      <p:sp>
        <p:nvSpPr>
          <p:cNvPr id="2" name="TextBox 1"/>
          <p:cNvSpPr txBox="1"/>
          <p:nvPr/>
        </p:nvSpPr>
        <p:spPr>
          <a:xfrm>
            <a:off x="5796136" y="4979524"/>
            <a:ext cx="3024336" cy="1200329"/>
          </a:xfrm>
          <a:prstGeom prst="rect">
            <a:avLst/>
          </a:prstGeom>
          <a:noFill/>
        </p:spPr>
        <p:txBody>
          <a:bodyPr wrap="square" rtlCol="0">
            <a:spAutoFit/>
          </a:bodyPr>
          <a:lstStyle/>
          <a:p>
            <a:br>
              <a:rPr lang="en-US" dirty="0"/>
            </a:br>
            <a:r>
              <a:rPr lang="en-US" dirty="0" err="1"/>
              <a:t>Nrets</a:t>
            </a:r>
            <a:r>
              <a:rPr lang="en-US" dirty="0"/>
              <a:t> [CC BY-SA 3.0 (</a:t>
            </a:r>
            <a:r>
              <a:rPr lang="en-US" dirty="0">
                <a:hlinkClick r:id="rId3"/>
              </a:rPr>
              <a:t>http://creativecommons.org/licenses/by-sa/3.0/</a:t>
            </a:r>
            <a:r>
              <a:rPr lang="en-US" dirty="0"/>
              <a:t>)] </a:t>
            </a:r>
            <a:endParaRPr lang="el-GR" dirty="0"/>
          </a:p>
        </p:txBody>
      </p:sp>
    </p:spTree>
    <p:extLst>
      <p:ext uri="{BB962C8B-B14F-4D97-AF65-F5344CB8AC3E}">
        <p14:creationId xmlns:p14="http://schemas.microsoft.com/office/powerpoint/2010/main" val="1197208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D1214456-B1C0-4EB1-B779-B7A0D25F2A87}"/>
              </a:ext>
            </a:extLst>
          </p:cNvPr>
          <p:cNvSpPr txBox="1">
            <a:spLocks noChangeArrowheads="1"/>
          </p:cNvSpPr>
          <p:nvPr/>
        </p:nvSpPr>
        <p:spPr bwMode="auto">
          <a:xfrm>
            <a:off x="250825" y="246063"/>
            <a:ext cx="8642350" cy="519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800" b="1" dirty="0">
                <a:solidFill>
                  <a:srgbClr val="000099"/>
                </a:solidFill>
              </a:rPr>
              <a:t>Διαίρεση νευρικού συστήματος (ΝΣ)</a:t>
            </a:r>
          </a:p>
        </p:txBody>
      </p:sp>
      <p:sp>
        <p:nvSpPr>
          <p:cNvPr id="6149" name="Text Box 5">
            <a:extLst>
              <a:ext uri="{FF2B5EF4-FFF2-40B4-BE49-F238E27FC236}">
                <a16:creationId xmlns:a16="http://schemas.microsoft.com/office/drawing/2014/main" id="{20EF982C-7230-4285-A2B6-0F5034F5C9E0}"/>
              </a:ext>
            </a:extLst>
          </p:cNvPr>
          <p:cNvSpPr txBox="1">
            <a:spLocks noChangeArrowheads="1"/>
          </p:cNvSpPr>
          <p:nvPr/>
        </p:nvSpPr>
        <p:spPr bwMode="auto">
          <a:xfrm>
            <a:off x="274638" y="1125538"/>
            <a:ext cx="8370887"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defRPr/>
            </a:pPr>
            <a:r>
              <a:rPr lang="en-US" altLang="en-US" sz="2000" dirty="0"/>
              <a:t> </a:t>
            </a:r>
            <a:r>
              <a:rPr lang="el-GR" altLang="en-US" b="1" dirty="0">
                <a:solidFill>
                  <a:srgbClr val="000099"/>
                </a:solidFill>
              </a:rPr>
              <a:t>Κεντρικό (ΚΝΣ)</a:t>
            </a:r>
            <a:endParaRPr lang="en-US" altLang="en-US" b="1" dirty="0">
              <a:solidFill>
                <a:srgbClr val="000099"/>
              </a:solidFill>
            </a:endParaRPr>
          </a:p>
          <a:p>
            <a:pPr lvl="1" eaLnBrk="1" hangingPunct="1">
              <a:spcBef>
                <a:spcPct val="0"/>
              </a:spcBef>
              <a:buFontTx/>
              <a:buNone/>
              <a:defRPr/>
            </a:pPr>
            <a:r>
              <a:rPr lang="en-US" altLang="en-US" sz="3200" dirty="0"/>
              <a:t>- </a:t>
            </a:r>
            <a:r>
              <a:rPr lang="el-GR" altLang="en-US" sz="3200" dirty="0"/>
              <a:t>Εγκέφαλος</a:t>
            </a:r>
            <a:endParaRPr lang="en-US" altLang="en-US" sz="3200" dirty="0"/>
          </a:p>
          <a:p>
            <a:pPr lvl="1" eaLnBrk="1" hangingPunct="1">
              <a:spcBef>
                <a:spcPct val="0"/>
              </a:spcBef>
              <a:buFontTx/>
              <a:buNone/>
              <a:defRPr/>
            </a:pPr>
            <a:r>
              <a:rPr lang="en-US" altLang="en-US" sz="3200" dirty="0"/>
              <a:t>- </a:t>
            </a:r>
            <a:r>
              <a:rPr lang="el-GR" altLang="en-US" sz="3200" dirty="0"/>
              <a:t>Νωτιαίος μυελός</a:t>
            </a:r>
            <a:endParaRPr lang="en-US" altLang="en-US" sz="3200" dirty="0"/>
          </a:p>
          <a:p>
            <a:pPr lvl="1" eaLnBrk="1" hangingPunct="1">
              <a:spcBef>
                <a:spcPct val="0"/>
              </a:spcBef>
              <a:buFontTx/>
              <a:buNone/>
              <a:defRPr/>
            </a:pPr>
            <a:endParaRPr lang="en-US" altLang="en-US" sz="3200" dirty="0"/>
          </a:p>
          <a:p>
            <a:pPr eaLnBrk="1" hangingPunct="1">
              <a:spcBef>
                <a:spcPct val="50000"/>
              </a:spcBef>
              <a:defRPr/>
            </a:pPr>
            <a:r>
              <a:rPr lang="en-US" altLang="en-US" dirty="0"/>
              <a:t> </a:t>
            </a:r>
            <a:r>
              <a:rPr lang="el-GR" altLang="en-US" b="1" dirty="0">
                <a:solidFill>
                  <a:srgbClr val="000099"/>
                </a:solidFill>
              </a:rPr>
              <a:t>Περιφερικό (ΠΝΣ)</a:t>
            </a:r>
            <a:endParaRPr lang="en-US" altLang="en-US" b="1" dirty="0">
              <a:solidFill>
                <a:srgbClr val="000099"/>
              </a:solidFill>
            </a:endParaRPr>
          </a:p>
          <a:p>
            <a:pPr marL="800100" lvl="1" indent="-342900" eaLnBrk="1" hangingPunct="1">
              <a:spcBef>
                <a:spcPct val="0"/>
              </a:spcBef>
              <a:buFontTx/>
              <a:buChar char="-"/>
              <a:defRPr/>
            </a:pPr>
            <a:r>
              <a:rPr lang="el-GR" altLang="en-US" sz="3200" i="1" dirty="0"/>
              <a:t>Κρανιακά ή εγκεφαλικά νεύρα</a:t>
            </a:r>
            <a:r>
              <a:rPr lang="en-US" altLang="en-US" sz="3200" i="1" dirty="0"/>
              <a:t> </a:t>
            </a:r>
            <a:endParaRPr lang="el-GR" altLang="en-US" sz="3200" i="1" dirty="0"/>
          </a:p>
          <a:p>
            <a:pPr lvl="1" eaLnBrk="1" hangingPunct="1">
              <a:spcBef>
                <a:spcPct val="0"/>
              </a:spcBef>
              <a:buFontTx/>
              <a:buNone/>
              <a:defRPr/>
            </a:pPr>
            <a:r>
              <a:rPr lang="el-GR" altLang="en-US" sz="3200" dirty="0"/>
              <a:t>     </a:t>
            </a:r>
            <a:r>
              <a:rPr lang="en-US" altLang="en-US" sz="3200" dirty="0"/>
              <a:t>(12 </a:t>
            </a:r>
            <a:r>
              <a:rPr lang="el-GR" altLang="en-US" sz="3200" dirty="0"/>
              <a:t>ζεύγη</a:t>
            </a:r>
            <a:r>
              <a:rPr lang="en-US" altLang="en-US" sz="3200" dirty="0"/>
              <a:t>)</a:t>
            </a:r>
            <a:endParaRPr lang="el-GR" altLang="en-US" sz="3200" dirty="0"/>
          </a:p>
          <a:p>
            <a:pPr lvl="1" eaLnBrk="1" hangingPunct="1">
              <a:spcBef>
                <a:spcPct val="0"/>
              </a:spcBef>
              <a:buFontTx/>
              <a:buNone/>
              <a:defRPr/>
            </a:pPr>
            <a:r>
              <a:rPr lang="el-GR" altLang="en-US" sz="3200" dirty="0"/>
              <a:t>-    </a:t>
            </a:r>
            <a:r>
              <a:rPr lang="el-GR" altLang="en-US" sz="3200" i="1" dirty="0" err="1"/>
              <a:t>Νωτιαία</a:t>
            </a:r>
            <a:r>
              <a:rPr lang="el-GR" altLang="en-US" sz="3200" i="1" dirty="0"/>
              <a:t> νεύρα</a:t>
            </a:r>
            <a:r>
              <a:rPr lang="en-US" altLang="en-US" sz="3200" i="1" dirty="0"/>
              <a:t> </a:t>
            </a:r>
            <a:r>
              <a:rPr lang="en-US" altLang="en-US" sz="3200" dirty="0"/>
              <a:t>(31-32 </a:t>
            </a:r>
            <a:r>
              <a:rPr lang="el-GR" altLang="en-US" sz="3200" dirty="0"/>
              <a:t>ζεύγη</a:t>
            </a:r>
            <a:r>
              <a:rPr lang="en-US" altLang="en-US" sz="3200" dirty="0"/>
              <a:t>)</a:t>
            </a:r>
          </a:p>
          <a:p>
            <a:pPr lvl="1" eaLnBrk="1" hangingPunct="1">
              <a:spcBef>
                <a:spcPct val="0"/>
              </a:spcBef>
              <a:buFontTx/>
              <a:buNone/>
              <a:defRPr/>
            </a:pPr>
            <a:r>
              <a:rPr lang="en-US" altLang="en-US" sz="3200" dirty="0"/>
              <a:t>- </a:t>
            </a:r>
            <a:r>
              <a:rPr lang="el-GR" altLang="en-US" sz="3200" dirty="0"/>
              <a:t>   </a:t>
            </a:r>
            <a:r>
              <a:rPr lang="el-GR" altLang="en-US" sz="3200" i="1" dirty="0"/>
              <a:t>Γάγγλια </a:t>
            </a:r>
            <a:r>
              <a:rPr lang="el-GR" altLang="en-US" sz="3200" dirty="0"/>
              <a:t>(ομάδες νευρώνων που 	 	 βρίσκονται </a:t>
            </a:r>
            <a:r>
              <a:rPr lang="el-GR" altLang="en-US" sz="3200" i="1" dirty="0"/>
              <a:t>εκτός</a:t>
            </a:r>
            <a:r>
              <a:rPr lang="el-GR" altLang="en-US" sz="3200" dirty="0"/>
              <a:t> του ΚΝΣ)</a:t>
            </a:r>
            <a:endParaRPr lang="en-US" altLang="en-US" sz="3200" dirty="0"/>
          </a:p>
          <a:p>
            <a:pPr lvl="1" eaLnBrk="1" hangingPunct="1">
              <a:spcBef>
                <a:spcPct val="0"/>
              </a:spcBef>
              <a:buFontTx/>
              <a:buNone/>
              <a:defRPr/>
            </a:pPr>
            <a:endParaRPr lang="en-US"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blinds(horizontal)">
                                      <p:cBhvr>
                                        <p:cTn id="11"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57752F74-0F25-4DE4-8D75-92B65CB1627E}"/>
              </a:ext>
            </a:extLst>
          </p:cNvPr>
          <p:cNvPicPr>
            <a:picLocks noGrp="1" noChangeAspect="1"/>
          </p:cNvPicPr>
          <p:nvPr>
            <p:ph idx="1"/>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23744" y="1417638"/>
            <a:ext cx="4074119" cy="4525963"/>
          </a:xfrm>
        </p:spPr>
      </p:pic>
      <p:sp>
        <p:nvSpPr>
          <p:cNvPr id="6" name="TextBox 5">
            <a:extLst>
              <a:ext uri="{FF2B5EF4-FFF2-40B4-BE49-F238E27FC236}">
                <a16:creationId xmlns:a16="http://schemas.microsoft.com/office/drawing/2014/main" id="{CB2DDD70-A3E3-4A77-A7A5-692F21168825}"/>
              </a:ext>
            </a:extLst>
          </p:cNvPr>
          <p:cNvSpPr txBox="1"/>
          <p:nvPr/>
        </p:nvSpPr>
        <p:spPr>
          <a:xfrm>
            <a:off x="4572000" y="6165304"/>
            <a:ext cx="4114800" cy="400110"/>
          </a:xfrm>
          <a:prstGeom prst="rect">
            <a:avLst/>
          </a:prstGeom>
          <a:noFill/>
        </p:spPr>
        <p:txBody>
          <a:bodyPr wrap="square" rtlCol="0">
            <a:spAutoFit/>
          </a:bodyPr>
          <a:lstStyle/>
          <a:p>
            <a:r>
              <a:rPr lang="en-US" sz="1000" dirty="0"/>
              <a:t>By Medium69, </a:t>
            </a:r>
            <a:r>
              <a:rPr lang="en-US" sz="1000" dirty="0" err="1"/>
              <a:t>Jmarchn</a:t>
            </a:r>
            <a:r>
              <a:rPr lang="en-US" sz="1000" dirty="0"/>
              <a:t> - File:Nervous system diagram.png, CC BY-SA 4.0, https://commons.wikimedia.org/w/index.php?curid=36395693</a:t>
            </a:r>
            <a:endParaRPr lang="el-GR" sz="1000" dirty="0"/>
          </a:p>
        </p:txBody>
      </p:sp>
      <p:sp>
        <p:nvSpPr>
          <p:cNvPr id="7" name="Text Box 4">
            <a:extLst>
              <a:ext uri="{FF2B5EF4-FFF2-40B4-BE49-F238E27FC236}">
                <a16:creationId xmlns:a16="http://schemas.microsoft.com/office/drawing/2014/main" id="{D1214456-B1C0-4EB1-B779-B7A0D25F2A87}"/>
              </a:ext>
            </a:extLst>
          </p:cNvPr>
          <p:cNvSpPr txBox="1">
            <a:spLocks noChangeArrowheads="1"/>
          </p:cNvSpPr>
          <p:nvPr/>
        </p:nvSpPr>
        <p:spPr bwMode="auto">
          <a:xfrm>
            <a:off x="250825" y="246063"/>
            <a:ext cx="8642350" cy="519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800" b="1" dirty="0">
                <a:solidFill>
                  <a:srgbClr val="000099"/>
                </a:solidFill>
              </a:rPr>
              <a:t>Κεντρικό και Περιφερικό Νευρικό Σύστημα</a:t>
            </a:r>
          </a:p>
        </p:txBody>
      </p:sp>
      <p:sp>
        <p:nvSpPr>
          <p:cNvPr id="2" name="TextBox 1">
            <a:extLst>
              <a:ext uri="{FF2B5EF4-FFF2-40B4-BE49-F238E27FC236}">
                <a16:creationId xmlns:a16="http://schemas.microsoft.com/office/drawing/2014/main" id="{C07259EC-A7BF-4DC5-AFFD-293C0BCB6ECC}"/>
              </a:ext>
            </a:extLst>
          </p:cNvPr>
          <p:cNvSpPr txBox="1"/>
          <p:nvPr/>
        </p:nvSpPr>
        <p:spPr>
          <a:xfrm>
            <a:off x="497881" y="1417638"/>
            <a:ext cx="4074119" cy="3671005"/>
          </a:xfrm>
          <a:prstGeom prst="rect">
            <a:avLst/>
          </a:prstGeom>
          <a:noFill/>
        </p:spPr>
        <p:txBody>
          <a:bodyPr wrap="square" rtlCol="0">
            <a:spAutoFit/>
          </a:bodyPr>
          <a:lstStyle/>
          <a:p>
            <a:pPr>
              <a:lnSpc>
                <a:spcPct val="200000"/>
              </a:lnSpc>
            </a:pPr>
            <a:r>
              <a:rPr lang="el-GR" sz="2400" b="1" dirty="0"/>
              <a:t>Κεντρικό Νευρικό </a:t>
            </a:r>
            <a:r>
              <a:rPr lang="el-GR" sz="2400" dirty="0"/>
              <a:t>(κίτρινο)</a:t>
            </a:r>
          </a:p>
          <a:p>
            <a:pPr>
              <a:lnSpc>
                <a:spcPct val="200000"/>
              </a:lnSpc>
            </a:pPr>
            <a:r>
              <a:rPr lang="el-GR" sz="2400" dirty="0"/>
              <a:t>Εγκέφαλος και νωτιαίος μυελός </a:t>
            </a:r>
          </a:p>
          <a:p>
            <a:pPr>
              <a:lnSpc>
                <a:spcPct val="200000"/>
              </a:lnSpc>
            </a:pPr>
            <a:r>
              <a:rPr lang="el-GR" sz="2400" b="1" dirty="0"/>
              <a:t>Περιφερικό Νευρικό </a:t>
            </a:r>
            <a:r>
              <a:rPr lang="el-GR" sz="2400" dirty="0"/>
              <a:t>(μπλε)</a:t>
            </a:r>
          </a:p>
          <a:p>
            <a:pPr>
              <a:lnSpc>
                <a:spcPct val="200000"/>
              </a:lnSpc>
            </a:pPr>
            <a:r>
              <a:rPr lang="el-GR" sz="2400" dirty="0"/>
              <a:t>Κρανιακά και </a:t>
            </a:r>
            <a:r>
              <a:rPr lang="el-GR" sz="2400" dirty="0" err="1"/>
              <a:t>νωτιαία</a:t>
            </a:r>
            <a:r>
              <a:rPr lang="el-GR" sz="2400" dirty="0"/>
              <a:t> νεύρα</a:t>
            </a:r>
            <a:endParaRPr lang="en-US" sz="2400" dirty="0"/>
          </a:p>
        </p:txBody>
      </p:sp>
    </p:spTree>
    <p:extLst>
      <p:ext uri="{BB962C8B-B14F-4D97-AF65-F5344CB8AC3E}">
        <p14:creationId xmlns:p14="http://schemas.microsoft.com/office/powerpoint/2010/main" val="31995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a:extLst>
              <a:ext uri="{FF2B5EF4-FFF2-40B4-BE49-F238E27FC236}">
                <a16:creationId xmlns:a16="http://schemas.microsoft.com/office/drawing/2014/main" id="{B340295B-EB86-4DFC-A243-8B99E66A9827}"/>
              </a:ext>
            </a:extLst>
          </p:cNvPr>
          <p:cNvSpPr txBox="1">
            <a:spLocks noChangeArrowheads="1"/>
          </p:cNvSpPr>
          <p:nvPr/>
        </p:nvSpPr>
        <p:spPr bwMode="auto">
          <a:xfrm>
            <a:off x="358775" y="620713"/>
            <a:ext cx="8424863" cy="587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ts val="2400"/>
              </a:spcBef>
              <a:buFontTx/>
              <a:buNone/>
            </a:pPr>
            <a:r>
              <a:rPr lang="el-GR" altLang="en-US" sz="1600" dirty="0"/>
              <a:t>Η διαίρεση σε ΚΝΣ και ΠΝΣ είναι αυστηρά ανατομική με τα δύο μέρη να διαχωρίζονται σαφώς ανατομικά (αν και όχι λειτουργικά, αφού συνεργάζονται στην επιτέλεση διαφόρων λειτουργιών). Αντίθετα η διαίρεση σε </a:t>
            </a:r>
            <a:r>
              <a:rPr lang="el-GR" altLang="en-US" sz="1600" b="1" dirty="0"/>
              <a:t>Αυτόνομο</a:t>
            </a:r>
            <a:r>
              <a:rPr lang="el-GR" altLang="en-US" sz="1600" dirty="0"/>
              <a:t> (</a:t>
            </a:r>
            <a:r>
              <a:rPr lang="el-GR" altLang="en-US" sz="1600" b="1" dirty="0"/>
              <a:t>Φυτικό ή Σπλαχνικό</a:t>
            </a:r>
            <a:r>
              <a:rPr lang="el-GR" altLang="en-US" sz="1600" dirty="0"/>
              <a:t>) και σε «μη αυτόνομο» ΝΣ που αναφέρεται με διάφορες ονομασίες (</a:t>
            </a:r>
            <a:r>
              <a:rPr lang="el-GR" altLang="en-US" sz="1600" b="1" dirty="0"/>
              <a:t>Εγκεφαλονωτιαίο </a:t>
            </a:r>
            <a:r>
              <a:rPr lang="el-GR" altLang="en-US" sz="1600" dirty="0"/>
              <a:t>ή </a:t>
            </a:r>
            <a:r>
              <a:rPr lang="el-GR" altLang="en-US" sz="1600" b="1" dirty="0"/>
              <a:t>Σωματικό ΝΣ</a:t>
            </a:r>
            <a:r>
              <a:rPr lang="el-GR" altLang="en-US" sz="1600" dirty="0"/>
              <a:t>) είναι κυρίως </a:t>
            </a:r>
            <a:r>
              <a:rPr lang="el-GR" altLang="en-US" sz="1600" i="1" dirty="0"/>
              <a:t>λειτουργική</a:t>
            </a:r>
            <a:r>
              <a:rPr lang="el-GR" altLang="en-US" sz="1600" dirty="0"/>
              <a:t> (το αυτόνομο ελέγχει τις λειτουργίας που </a:t>
            </a:r>
            <a:r>
              <a:rPr lang="el-GR" altLang="en-US" sz="1600" b="1" dirty="0"/>
              <a:t>δεν </a:t>
            </a:r>
            <a:r>
              <a:rPr lang="el-GR" altLang="en-US" sz="1600" dirty="0"/>
              <a:t>υπάγονται στη βούλησή μας, π.χ. καρδιακή λειτουργία, λειτουργίες γαστρεντερικού κ.λπ.) ενώ το εγκεφαλονωτιαίο ελέγχει τις βουλητικές και συνειδητές λειτουργίες (κινήσεις, αισθήσεις, ανώτερες πνευματικές λειτουργίες).</a:t>
            </a:r>
            <a:endParaRPr lang="en-US" altLang="en-US" sz="1600" dirty="0"/>
          </a:p>
          <a:p>
            <a:pPr algn="just" eaLnBrk="1" hangingPunct="1">
              <a:lnSpc>
                <a:spcPct val="150000"/>
              </a:lnSpc>
              <a:spcBef>
                <a:spcPts val="2400"/>
              </a:spcBef>
              <a:buFontTx/>
              <a:buNone/>
            </a:pPr>
            <a:r>
              <a:rPr lang="el-GR" altLang="en-US" sz="1600" dirty="0"/>
              <a:t>Τα δύο μέρη του αυτόνομου ΝΣ, δηλαδή το </a:t>
            </a:r>
            <a:r>
              <a:rPr lang="el-GR" altLang="en-US" sz="1600" i="1" dirty="0"/>
              <a:t>συμπαθητικό</a:t>
            </a:r>
            <a:r>
              <a:rPr lang="el-GR" altLang="en-US" sz="1600" dirty="0"/>
              <a:t> και το </a:t>
            </a:r>
            <a:r>
              <a:rPr lang="el-GR" altLang="en-US" sz="1600" i="1" dirty="0"/>
              <a:t>παρασυμπαθητικό</a:t>
            </a:r>
            <a:r>
              <a:rPr lang="el-GR" altLang="en-US" sz="1600" dirty="0"/>
              <a:t>, διαφέρουν τόσο ανατομικά (περιλαμβάνουν διαφορετικά τμήματα του ΚΝΣ και του ΠΝΣ) όσο και λειτουργικά (η ενεργοποίησή τους προκαλεί αντίθετα αποτελέσματα στη λειτουργία των οργάνων που ελέγχουν (π.χ. το συμπαθητικό προκαλεί ταχυκαρδία ενώ το παρασυμπαθητικό βραδυκαρδία).</a:t>
            </a:r>
          </a:p>
          <a:p>
            <a:pPr algn="just" eaLnBrk="1" hangingPunct="1">
              <a:lnSpc>
                <a:spcPct val="150000"/>
              </a:lnSpc>
              <a:spcBef>
                <a:spcPts val="2400"/>
              </a:spcBef>
              <a:buFontTx/>
              <a:buNone/>
            </a:pPr>
            <a:endParaRPr lang="el-GR" alt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4069" y="5733256"/>
            <a:ext cx="4572000" cy="400110"/>
          </a:xfrm>
          <a:prstGeom prst="rect">
            <a:avLst/>
          </a:prstGeom>
        </p:spPr>
        <p:txBody>
          <a:bodyPr>
            <a:spAutoFit/>
          </a:bodyPr>
          <a:lstStyle/>
          <a:p>
            <a:r>
              <a:rPr lang="el-GR" sz="1000" dirty="0" err="1"/>
              <a:t>By</a:t>
            </a:r>
            <a:r>
              <a:rPr lang="el-GR" sz="1000" dirty="0"/>
              <a:t> </a:t>
            </a:r>
            <a:r>
              <a:rPr lang="el-GR" sz="1000" dirty="0" err="1"/>
              <a:t>Geo</a:t>
            </a:r>
            <a:r>
              <a:rPr lang="el-GR" sz="1000" dirty="0"/>
              <a:t>-</a:t>
            </a:r>
            <a:r>
              <a:rPr lang="el-GR" sz="1000" dirty="0" err="1"/>
              <a:t>Science</a:t>
            </a:r>
            <a:r>
              <a:rPr lang="el-GR" sz="1000" dirty="0"/>
              <a:t>-International - </a:t>
            </a:r>
            <a:r>
              <a:rPr lang="el-GR" sz="1000" dirty="0" err="1"/>
              <a:t>Own</a:t>
            </a:r>
            <a:r>
              <a:rPr lang="el-GR" sz="1000" dirty="0"/>
              <a:t> </a:t>
            </a:r>
            <a:r>
              <a:rPr lang="el-GR" sz="1000" dirty="0" err="1"/>
              <a:t>work</a:t>
            </a:r>
            <a:r>
              <a:rPr lang="el-GR" sz="1000" dirty="0"/>
              <a:t>, CC0, https://commons.wikimedia.org/w/index.php?curid=47377075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1052736"/>
            <a:ext cx="4572101" cy="4581128"/>
          </a:xfrm>
          <a:prstGeom prst="rect">
            <a:avLst/>
          </a:prstGeom>
        </p:spPr>
      </p:pic>
      <p:sp>
        <p:nvSpPr>
          <p:cNvPr id="4" name="Text Box 4">
            <a:extLst>
              <a:ext uri="{FF2B5EF4-FFF2-40B4-BE49-F238E27FC236}">
                <a16:creationId xmlns:a16="http://schemas.microsoft.com/office/drawing/2014/main" id="{D1214456-B1C0-4EB1-B779-B7A0D25F2A87}"/>
              </a:ext>
            </a:extLst>
          </p:cNvPr>
          <p:cNvSpPr txBox="1">
            <a:spLocks noChangeArrowheads="1"/>
          </p:cNvSpPr>
          <p:nvPr/>
        </p:nvSpPr>
        <p:spPr bwMode="auto">
          <a:xfrm>
            <a:off x="250825" y="246063"/>
            <a:ext cx="8642350" cy="8617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400" b="1" dirty="0">
                <a:solidFill>
                  <a:srgbClr val="000099"/>
                </a:solidFill>
              </a:rPr>
              <a:t>Αυτόνομο νευρικό σύστημα - Λειτουργίες Συμπαθητικού και Παρασυμπαθητικού </a:t>
            </a:r>
          </a:p>
        </p:txBody>
      </p:sp>
      <p:sp>
        <p:nvSpPr>
          <p:cNvPr id="5" name="TextBox 4"/>
          <p:cNvSpPr txBox="1"/>
          <p:nvPr/>
        </p:nvSpPr>
        <p:spPr>
          <a:xfrm>
            <a:off x="539552" y="1052736"/>
            <a:ext cx="3528392" cy="4985980"/>
          </a:xfrm>
          <a:prstGeom prst="rect">
            <a:avLst/>
          </a:prstGeom>
          <a:noFill/>
        </p:spPr>
        <p:txBody>
          <a:bodyPr wrap="square" rtlCol="0">
            <a:spAutoFit/>
          </a:bodyPr>
          <a:lstStyle/>
          <a:p>
            <a:r>
              <a:rPr lang="el-GR" sz="2000" dirty="0"/>
              <a:t>Διακρίνονται (στα πλάγια) οι λειτουργίες του </a:t>
            </a:r>
            <a:r>
              <a:rPr lang="el-GR" sz="2000" b="1" dirty="0"/>
              <a:t>Συμπαθητικού</a:t>
            </a:r>
            <a:r>
              <a:rPr lang="el-GR" sz="2000" dirty="0"/>
              <a:t> (πορτοκαλί) και του </a:t>
            </a:r>
            <a:r>
              <a:rPr lang="el-GR" sz="2000" b="1" dirty="0"/>
              <a:t>Παρασυμπαθητικού</a:t>
            </a:r>
            <a:r>
              <a:rPr lang="el-GR" sz="2000" dirty="0"/>
              <a:t> (πράσινο) τμήματος του Αυτονόμου Νευρικού Συστήματος.</a:t>
            </a:r>
            <a:endParaRPr lang="en-US" sz="2000" dirty="0"/>
          </a:p>
          <a:p>
            <a:r>
              <a:rPr lang="el-GR" sz="2000" dirty="0"/>
              <a:t>Στο κέντρο διακρίνεται (με κίτρινο χρώμα) </a:t>
            </a:r>
            <a:r>
              <a:rPr lang="el-GR" sz="2000" b="1" dirty="0"/>
              <a:t>το Κεντρικό Νευρικό</a:t>
            </a:r>
            <a:r>
              <a:rPr lang="el-GR" sz="2000" dirty="0"/>
              <a:t> (εγκέφαλος και νωτιαίος μυελός) στο οποίο βρίσκονται (σε διαφορετικές θέσεις) τα νευρικά κέντρα του Συμπαθητικού και του Παρασυμπαθητικού.</a:t>
            </a:r>
          </a:p>
          <a:p>
            <a:endParaRPr lang="el-GR" dirty="0"/>
          </a:p>
        </p:txBody>
      </p:sp>
    </p:spTree>
    <p:extLst>
      <p:ext uri="{BB962C8B-B14F-4D97-AF65-F5344CB8AC3E}">
        <p14:creationId xmlns:p14="http://schemas.microsoft.com/office/powerpoint/2010/main" val="88858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8001EBF5-4BAF-457D-BEAA-D3133E8761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650" y="260350"/>
            <a:ext cx="8459788" cy="639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a:extLst>
              <a:ext uri="{FF2B5EF4-FFF2-40B4-BE49-F238E27FC236}">
                <a16:creationId xmlns:a16="http://schemas.microsoft.com/office/drawing/2014/main" id="{C82C5EDF-BA77-44A3-8500-CE2E13DA7710}"/>
              </a:ext>
            </a:extLst>
          </p:cNvPr>
          <p:cNvSpPr txBox="1">
            <a:spLocks noChangeArrowheads="1"/>
          </p:cNvSpPr>
          <p:nvPr/>
        </p:nvSpPr>
        <p:spPr bwMode="auto">
          <a:xfrm>
            <a:off x="395288" y="404813"/>
            <a:ext cx="25923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1400" dirty="0"/>
              <a:t>Το διάγραμμα που ακολουθεί αποτελεί μια συνδυασμένη εκδοχή ανατομικής και λειτουργικής διαίρεσης του ΝΣ (</a:t>
            </a:r>
            <a:r>
              <a:rPr lang="el-GR" altLang="el-GR" sz="1400" dirty="0" err="1"/>
              <a:t>Πηγή:Ν</a:t>
            </a:r>
            <a:r>
              <a:rPr lang="el-GR" altLang="el-GR" sz="1400" dirty="0"/>
              <a:t>. Κακλαμάνης, Α. </a:t>
            </a:r>
            <a:r>
              <a:rPr lang="el-GR" altLang="el-GR" sz="1400" dirty="0" err="1"/>
              <a:t>Καμμάς</a:t>
            </a:r>
            <a:r>
              <a:rPr lang="el-GR" altLang="el-GR" sz="1400" dirty="0"/>
              <a:t>, Ἡ Ανατομική του Ανθρώπου», εκδόσεις Μ. </a:t>
            </a:r>
            <a:r>
              <a:rPr lang="en-US" altLang="el-GR" sz="1400" dirty="0"/>
              <a:t>Edition, </a:t>
            </a:r>
            <a:r>
              <a:rPr lang="el-GR" altLang="el-GR" sz="1400" dirty="0"/>
              <a:t>Αθήνα 1998</a:t>
            </a:r>
            <a:r>
              <a:rPr lang="en-US" altLang="el-GR" sz="1400" dirty="0"/>
              <a:t>)</a:t>
            </a:r>
            <a:r>
              <a:rPr lang="el-GR" altLang="el-GR" sz="1400" dirty="0"/>
              <a:t>.</a:t>
            </a:r>
          </a:p>
        </p:txBody>
      </p:sp>
      <p:sp>
        <p:nvSpPr>
          <p:cNvPr id="17412" name="TextBox 2">
            <a:extLst>
              <a:ext uri="{FF2B5EF4-FFF2-40B4-BE49-F238E27FC236}">
                <a16:creationId xmlns:a16="http://schemas.microsoft.com/office/drawing/2014/main" id="{2927894E-47C6-48A0-B0AD-F427F655B228}"/>
              </a:ext>
            </a:extLst>
          </p:cNvPr>
          <p:cNvSpPr txBox="1">
            <a:spLocks noChangeArrowheads="1"/>
          </p:cNvSpPr>
          <p:nvPr/>
        </p:nvSpPr>
        <p:spPr bwMode="auto">
          <a:xfrm>
            <a:off x="215900" y="5637213"/>
            <a:ext cx="172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1200" dirty="0"/>
              <a:t>* Βρίσκονται σε διαφορετικά τμήματα του ΚΝΣ (η κεντρική μοίρα) ή του ΠΝΣ (η περιφερική μοίρα) </a:t>
            </a:r>
          </a:p>
        </p:txBody>
      </p:sp>
      <p:sp>
        <p:nvSpPr>
          <p:cNvPr id="17413" name="TextBox 3">
            <a:extLst>
              <a:ext uri="{FF2B5EF4-FFF2-40B4-BE49-F238E27FC236}">
                <a16:creationId xmlns:a16="http://schemas.microsoft.com/office/drawing/2014/main" id="{BEA9C268-47E2-4DDB-A027-FE5C37A07B4F}"/>
              </a:ext>
            </a:extLst>
          </p:cNvPr>
          <p:cNvSpPr txBox="1">
            <a:spLocks noChangeArrowheads="1"/>
          </p:cNvSpPr>
          <p:nvPr/>
        </p:nvSpPr>
        <p:spPr bwMode="auto">
          <a:xfrm>
            <a:off x="6948488" y="4724400"/>
            <a:ext cx="287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1800"/>
              <a:t>*</a:t>
            </a:r>
          </a:p>
        </p:txBody>
      </p:sp>
      <p:sp>
        <p:nvSpPr>
          <p:cNvPr id="17414" name="TextBox 5">
            <a:extLst>
              <a:ext uri="{FF2B5EF4-FFF2-40B4-BE49-F238E27FC236}">
                <a16:creationId xmlns:a16="http://schemas.microsoft.com/office/drawing/2014/main" id="{15DF344B-DC5B-414A-9113-ED79C7DAA624}"/>
              </a:ext>
            </a:extLst>
          </p:cNvPr>
          <p:cNvSpPr txBox="1">
            <a:spLocks noChangeArrowheads="1"/>
          </p:cNvSpPr>
          <p:nvPr/>
        </p:nvSpPr>
        <p:spPr bwMode="auto">
          <a:xfrm>
            <a:off x="7092950" y="5065713"/>
            <a:ext cx="287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1800"/>
              <a:t>*</a:t>
            </a:r>
          </a:p>
        </p:txBody>
      </p:sp>
      <p:sp>
        <p:nvSpPr>
          <p:cNvPr id="17415" name="TextBox 6">
            <a:extLst>
              <a:ext uri="{FF2B5EF4-FFF2-40B4-BE49-F238E27FC236}">
                <a16:creationId xmlns:a16="http://schemas.microsoft.com/office/drawing/2014/main" id="{D7425527-79C5-4668-982F-481D54CB892F}"/>
              </a:ext>
            </a:extLst>
          </p:cNvPr>
          <p:cNvSpPr txBox="1">
            <a:spLocks noChangeArrowheads="1"/>
          </p:cNvSpPr>
          <p:nvPr/>
        </p:nvSpPr>
        <p:spPr bwMode="auto">
          <a:xfrm>
            <a:off x="6954838" y="5961063"/>
            <a:ext cx="28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1800"/>
              <a:t>*</a:t>
            </a:r>
          </a:p>
        </p:txBody>
      </p:sp>
      <p:sp>
        <p:nvSpPr>
          <p:cNvPr id="17416" name="TextBox 7">
            <a:extLst>
              <a:ext uri="{FF2B5EF4-FFF2-40B4-BE49-F238E27FC236}">
                <a16:creationId xmlns:a16="http://schemas.microsoft.com/office/drawing/2014/main" id="{176B8467-6965-4F1B-98BD-57702F865C79}"/>
              </a:ext>
            </a:extLst>
          </p:cNvPr>
          <p:cNvSpPr txBox="1">
            <a:spLocks noChangeArrowheads="1"/>
          </p:cNvSpPr>
          <p:nvPr/>
        </p:nvSpPr>
        <p:spPr bwMode="auto">
          <a:xfrm>
            <a:off x="7097713" y="6227763"/>
            <a:ext cx="28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180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Γραφικό 2">
            <a:extLst>
              <a:ext uri="{FF2B5EF4-FFF2-40B4-BE49-F238E27FC236}">
                <a16:creationId xmlns:a16="http://schemas.microsoft.com/office/drawing/2014/main" id="{D773C989-CEE9-491C-ACB6-1D42100367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36890" y="1124744"/>
            <a:ext cx="2695550" cy="4129353"/>
          </a:xfrm>
          <a:prstGeom prst="rect">
            <a:avLst/>
          </a:prstGeom>
        </p:spPr>
      </p:pic>
      <p:sp>
        <p:nvSpPr>
          <p:cNvPr id="4" name="TextBox 3">
            <a:extLst>
              <a:ext uri="{FF2B5EF4-FFF2-40B4-BE49-F238E27FC236}">
                <a16:creationId xmlns:a16="http://schemas.microsoft.com/office/drawing/2014/main" id="{4DA4DA16-F633-4315-A10F-BD872631DFA1}"/>
              </a:ext>
            </a:extLst>
          </p:cNvPr>
          <p:cNvSpPr txBox="1"/>
          <p:nvPr/>
        </p:nvSpPr>
        <p:spPr>
          <a:xfrm>
            <a:off x="5796136" y="5301208"/>
            <a:ext cx="2736304" cy="720080"/>
          </a:xfrm>
          <a:prstGeom prst="rect">
            <a:avLst/>
          </a:prstGeom>
          <a:noFill/>
        </p:spPr>
        <p:txBody>
          <a:bodyPr wrap="square" rtlCol="0">
            <a:spAutoFit/>
          </a:bodyPr>
          <a:lstStyle/>
          <a:p>
            <a:endParaRPr lang="el-GR" dirty="0"/>
          </a:p>
        </p:txBody>
      </p:sp>
      <p:sp>
        <p:nvSpPr>
          <p:cNvPr id="5" name="TextBox 4">
            <a:extLst>
              <a:ext uri="{FF2B5EF4-FFF2-40B4-BE49-F238E27FC236}">
                <a16:creationId xmlns:a16="http://schemas.microsoft.com/office/drawing/2014/main" id="{15CE7CDF-D2A4-41C3-B30B-B8543220613F}"/>
              </a:ext>
            </a:extLst>
          </p:cNvPr>
          <p:cNvSpPr txBox="1"/>
          <p:nvPr/>
        </p:nvSpPr>
        <p:spPr>
          <a:xfrm>
            <a:off x="250825" y="1219240"/>
            <a:ext cx="3960440" cy="3108543"/>
          </a:xfrm>
          <a:prstGeom prst="rect">
            <a:avLst/>
          </a:prstGeom>
          <a:noFill/>
        </p:spPr>
        <p:txBody>
          <a:bodyPr wrap="square" rtlCol="0">
            <a:spAutoFit/>
          </a:bodyPr>
          <a:lstStyle/>
          <a:p>
            <a:r>
              <a:rPr lang="el-GR" sz="2800" dirty="0"/>
              <a:t>Απλοποιημένο διάγραμμα του </a:t>
            </a:r>
            <a:r>
              <a:rPr lang="el-GR" sz="2800" b="1" dirty="0"/>
              <a:t>Κεντρικού Νευρικού Συστήματος </a:t>
            </a:r>
            <a:r>
              <a:rPr lang="el-GR" sz="2800" dirty="0"/>
              <a:t>του ανθρώπου (2): </a:t>
            </a:r>
            <a:r>
              <a:rPr lang="el-GR" sz="2800" b="1" dirty="0"/>
              <a:t>Εγκέφαλος</a:t>
            </a:r>
            <a:r>
              <a:rPr lang="el-GR" sz="2800" dirty="0"/>
              <a:t> (1) και </a:t>
            </a:r>
            <a:r>
              <a:rPr lang="el-GR" sz="2800" b="1" dirty="0"/>
              <a:t>νωτιαίος μυελός </a:t>
            </a:r>
            <a:r>
              <a:rPr lang="el-GR" sz="2800" dirty="0"/>
              <a:t>(3).</a:t>
            </a:r>
          </a:p>
        </p:txBody>
      </p:sp>
      <p:sp>
        <p:nvSpPr>
          <p:cNvPr id="7" name="Text Box 2">
            <a:extLst>
              <a:ext uri="{FF2B5EF4-FFF2-40B4-BE49-F238E27FC236}">
                <a16:creationId xmlns:a16="http://schemas.microsoft.com/office/drawing/2014/main" id="{71C14E2D-6BD5-47A9-9D21-15DDE1E5ABAD}"/>
              </a:ext>
            </a:extLst>
          </p:cNvPr>
          <p:cNvSpPr txBox="1">
            <a:spLocks noChangeArrowheads="1"/>
          </p:cNvSpPr>
          <p:nvPr/>
        </p:nvSpPr>
        <p:spPr bwMode="auto">
          <a:xfrm>
            <a:off x="250825" y="246063"/>
            <a:ext cx="8642350" cy="430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200" b="1" dirty="0">
                <a:solidFill>
                  <a:srgbClr val="000099"/>
                </a:solidFill>
              </a:rPr>
              <a:t>Κεντρικό Νευρικό Σύστημα (Εγκέφαλος και Νωτιαίος Μυελός)</a:t>
            </a:r>
          </a:p>
        </p:txBody>
      </p:sp>
      <p:sp>
        <p:nvSpPr>
          <p:cNvPr id="8" name="TextBox 7">
            <a:extLst>
              <a:ext uri="{FF2B5EF4-FFF2-40B4-BE49-F238E27FC236}">
                <a16:creationId xmlns:a16="http://schemas.microsoft.com/office/drawing/2014/main" id="{DA6EF7F8-C974-4A25-9878-41597330C896}"/>
              </a:ext>
            </a:extLst>
          </p:cNvPr>
          <p:cNvSpPr txBox="1"/>
          <p:nvPr/>
        </p:nvSpPr>
        <p:spPr>
          <a:xfrm>
            <a:off x="5580112" y="5301208"/>
            <a:ext cx="2695550" cy="553998"/>
          </a:xfrm>
          <a:prstGeom prst="rect">
            <a:avLst/>
          </a:prstGeom>
          <a:noFill/>
        </p:spPr>
        <p:txBody>
          <a:bodyPr wrap="square" rtlCol="0">
            <a:spAutoFit/>
          </a:bodyPr>
          <a:lstStyle/>
          <a:p>
            <a:r>
              <a:rPr lang="el-GR" sz="1000" dirty="0"/>
              <a:t>Κοινό Κτήμα, https://commons.wikimedia.org/w/index.php?curid=356779</a:t>
            </a:r>
          </a:p>
        </p:txBody>
      </p:sp>
    </p:spTree>
    <p:extLst>
      <p:ext uri="{BB962C8B-B14F-4D97-AF65-F5344CB8AC3E}">
        <p14:creationId xmlns:p14="http://schemas.microsoft.com/office/powerpoint/2010/main" val="289450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2">
            <a:extLst>
              <a:ext uri="{FF2B5EF4-FFF2-40B4-BE49-F238E27FC236}">
                <a16:creationId xmlns:a16="http://schemas.microsoft.com/office/drawing/2014/main" id="{CC309B23-A83C-46A3-BCBE-6A4B740D99C3}"/>
              </a:ext>
            </a:extLst>
          </p:cNvPr>
          <p:cNvSpPr txBox="1">
            <a:spLocks/>
          </p:cNvSpPr>
          <p:nvPr/>
        </p:nvSpPr>
        <p:spPr>
          <a:xfrm>
            <a:off x="755650" y="115888"/>
            <a:ext cx="7272338" cy="5667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altLang="en-US" sz="2800" b="1" i="0" u="none" strike="noStrike" kern="0" cap="none" spc="0" normalizeH="0" baseline="0" noProof="0" dirty="0">
                <a:ln>
                  <a:noFill/>
                </a:ln>
                <a:solidFill>
                  <a:srgbClr val="000099"/>
                </a:solidFill>
                <a:effectLst/>
                <a:uLnTx/>
                <a:uFillTx/>
                <a:latin typeface="Arial"/>
                <a:ea typeface="+mj-ea"/>
                <a:cs typeface="+mj-cs"/>
              </a:rPr>
              <a:t>Ιστολογική δομή εγκεφάλου - Τομή τμήματος εγκεφαλικού ημισφαιρίου</a:t>
            </a:r>
            <a:br>
              <a:rPr kumimoji="0" lang="el-GR" altLang="en-US" sz="2800" b="0" i="0" u="none" strike="noStrike" kern="0" cap="none" spc="0" normalizeH="0" baseline="0" noProof="0" dirty="0">
                <a:ln>
                  <a:noFill/>
                </a:ln>
                <a:solidFill>
                  <a:srgbClr val="000099"/>
                </a:solidFill>
                <a:effectLst/>
                <a:uLnTx/>
                <a:uFillTx/>
                <a:latin typeface="Arial"/>
                <a:ea typeface="+mj-ea"/>
                <a:cs typeface="+mj-cs"/>
              </a:rPr>
            </a:br>
            <a:endParaRPr kumimoji="0" lang="en-US" altLang="en-US" sz="2400" b="0" i="0" u="none" strike="noStrike" kern="0" cap="none" spc="0" normalizeH="0" baseline="0" noProof="0" dirty="0">
              <a:ln>
                <a:noFill/>
              </a:ln>
              <a:solidFill>
                <a:srgbClr val="000099"/>
              </a:solidFill>
              <a:effectLst/>
              <a:uLnTx/>
              <a:uFillTx/>
              <a:latin typeface="Arial"/>
              <a:ea typeface="+mj-ea"/>
              <a:cs typeface="+mj-cs"/>
            </a:endParaRPr>
          </a:p>
        </p:txBody>
      </p:sp>
      <p:sp>
        <p:nvSpPr>
          <p:cNvPr id="4" name="Θέση κειμένου 4">
            <a:extLst>
              <a:ext uri="{FF2B5EF4-FFF2-40B4-BE49-F238E27FC236}">
                <a16:creationId xmlns:a16="http://schemas.microsoft.com/office/drawing/2014/main" id="{53AEDF50-03ED-4A3C-B172-1D0C72E9DBFC}"/>
              </a:ext>
            </a:extLst>
          </p:cNvPr>
          <p:cNvSpPr txBox="1">
            <a:spLocks/>
          </p:cNvSpPr>
          <p:nvPr/>
        </p:nvSpPr>
        <p:spPr>
          <a:xfrm>
            <a:off x="3178950" y="5661248"/>
            <a:ext cx="5486400" cy="68594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Ms. Emma Vought [CC BY 4.0 (https://creativecommons.org/licenses/by/4.0)]</a:t>
            </a:r>
            <a:endParaRPr kumimoji="0" lang="en-US" altLang="en-US" sz="1000" b="0" i="0" u="none" strike="noStrike" kern="0" cap="none" spc="0" normalizeH="0" baseline="0" noProof="0" dirty="0">
              <a:ln>
                <a:noFill/>
              </a:ln>
              <a:solidFill>
                <a:srgbClr val="000000"/>
              </a:solidFill>
              <a:effectLst/>
              <a:uLnTx/>
              <a:uFillTx/>
              <a:latin typeface="Arial"/>
              <a:ea typeface="+mn-ea"/>
              <a:cs typeface="+mn-cs"/>
            </a:endParaRPr>
          </a:p>
        </p:txBody>
      </p:sp>
      <p:pic>
        <p:nvPicPr>
          <p:cNvPr id="5" name="Εικόνα 4">
            <a:extLst>
              <a:ext uri="{FF2B5EF4-FFF2-40B4-BE49-F238E27FC236}">
                <a16:creationId xmlns:a16="http://schemas.microsoft.com/office/drawing/2014/main" id="{39A7F780-0106-4678-8449-10608EA8D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556792"/>
            <a:ext cx="5580620" cy="3961753"/>
          </a:xfrm>
          <a:prstGeom prst="rect">
            <a:avLst/>
          </a:prstGeom>
        </p:spPr>
      </p:pic>
      <p:sp>
        <p:nvSpPr>
          <p:cNvPr id="3" name="TextBox 2">
            <a:extLst>
              <a:ext uri="{FF2B5EF4-FFF2-40B4-BE49-F238E27FC236}">
                <a16:creationId xmlns:a16="http://schemas.microsoft.com/office/drawing/2014/main" id="{A522E9ED-3484-4A17-AE48-0C685F9287E7}"/>
              </a:ext>
            </a:extLst>
          </p:cNvPr>
          <p:cNvSpPr txBox="1"/>
          <p:nvPr/>
        </p:nvSpPr>
        <p:spPr>
          <a:xfrm>
            <a:off x="431540" y="1556792"/>
            <a:ext cx="2340260" cy="4190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l-GR" sz="2000" b="1" dirty="0"/>
              <a:t>Φαιά ουσία:</a:t>
            </a:r>
          </a:p>
          <a:p>
            <a:pPr lvl="1">
              <a:lnSpc>
                <a:spcPct val="150000"/>
              </a:lnSpc>
            </a:pPr>
            <a:r>
              <a:rPr lang="el-GR" sz="2000" dirty="0"/>
              <a:t>Επιφανειακή.</a:t>
            </a:r>
          </a:p>
          <a:p>
            <a:pPr lvl="1">
              <a:lnSpc>
                <a:spcPct val="150000"/>
              </a:lnSpc>
            </a:pPr>
            <a:r>
              <a:rPr lang="el-GR" sz="2000" dirty="0"/>
              <a:t>Σώματα νευρώνων.</a:t>
            </a:r>
          </a:p>
          <a:p>
            <a:pPr marL="285750" indent="-285750">
              <a:lnSpc>
                <a:spcPct val="150000"/>
              </a:lnSpc>
              <a:buFont typeface="Arial" panose="020B0604020202020204" pitchFamily="34" charset="0"/>
              <a:buChar char="•"/>
            </a:pPr>
            <a:r>
              <a:rPr lang="el-GR" sz="2000" b="1" dirty="0"/>
              <a:t>Λευκή ουσία:</a:t>
            </a:r>
          </a:p>
          <a:p>
            <a:pPr lvl="1">
              <a:lnSpc>
                <a:spcPct val="150000"/>
              </a:lnSpc>
            </a:pPr>
            <a:r>
              <a:rPr lang="el-GR" sz="2000" dirty="0"/>
              <a:t>Εσωτερική.</a:t>
            </a:r>
          </a:p>
          <a:p>
            <a:pPr lvl="1">
              <a:lnSpc>
                <a:spcPct val="150000"/>
              </a:lnSpc>
            </a:pPr>
            <a:r>
              <a:rPr lang="el-GR" sz="2000" dirty="0"/>
              <a:t>Νευρικοί άξονες (νευρικές ίνες).</a:t>
            </a:r>
          </a:p>
        </p:txBody>
      </p:sp>
    </p:spTree>
    <p:extLst>
      <p:ext uri="{BB962C8B-B14F-4D97-AF65-F5344CB8AC3E}">
        <p14:creationId xmlns:p14="http://schemas.microsoft.com/office/powerpoint/2010/main" val="1508083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id="{16880712-5A89-4621-B3A7-985E07C118D7}"/>
              </a:ext>
            </a:extLst>
          </p:cNvPr>
          <p:cNvSpPr txBox="1">
            <a:spLocks noChangeArrowheads="1"/>
          </p:cNvSpPr>
          <p:nvPr/>
        </p:nvSpPr>
        <p:spPr bwMode="auto">
          <a:xfrm>
            <a:off x="395288" y="549275"/>
            <a:ext cx="842486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54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l-GR" altLang="el-GR" sz="2400"/>
              <a:t>Το </a:t>
            </a:r>
            <a:r>
              <a:rPr lang="el-GR" altLang="el-GR" sz="2400" b="1"/>
              <a:t>νευρικό σύστημα </a:t>
            </a:r>
            <a:r>
              <a:rPr lang="el-GR" altLang="el-GR" sz="2400"/>
              <a:t>είναι εξαιρετικά πολύπλοκο</a:t>
            </a:r>
            <a:r>
              <a:rPr lang="en-US" altLang="el-GR" sz="2400"/>
              <a:t> </a:t>
            </a:r>
            <a:r>
              <a:rPr lang="el-GR" altLang="el-GR" sz="2400"/>
              <a:t>και εκτεταμένο δίκτυο νευρικών κυττάρων συνδεδεμένων μεταξύ τους αλλά και με άλλα κύτταρα (μυϊκά, κύτταρα αισθητηρίων ή εσωτερικών οργάνων ή αδένων). Διαθέτει </a:t>
            </a:r>
            <a:r>
              <a:rPr lang="el-GR" altLang="el-GR" sz="2400" i="1"/>
              <a:t>ικανότητα ανίχνευσης και αντίληψης μεταβολών και ερεθισμάτων </a:t>
            </a:r>
            <a:r>
              <a:rPr lang="el-GR" altLang="el-GR" sz="2400"/>
              <a:t>από το εξωτερικό αλλά και το εσωτερικό περιβάλλον, όπως επίσης και την </a:t>
            </a:r>
            <a:r>
              <a:rPr lang="el-GR" altLang="el-GR" sz="2400" i="1"/>
              <a:t>ικανότητα</a:t>
            </a:r>
            <a:r>
              <a:rPr lang="el-GR" altLang="el-GR" sz="2400"/>
              <a:t> οργάνωσης και ρύθμισης της κατά περίπτωση </a:t>
            </a:r>
            <a:r>
              <a:rPr lang="el-GR" altLang="el-GR" sz="2400" i="1"/>
              <a:t>κατάλληλης ανταπόκρισης </a:t>
            </a:r>
            <a:r>
              <a:rPr lang="el-GR" altLang="el-GR" sz="2400"/>
              <a:t>του οργανισμού </a:t>
            </a:r>
            <a:r>
              <a:rPr lang="el-GR" altLang="el-GR" sz="2400" i="1"/>
              <a:t>σε αυτές τις πληροφορίες</a:t>
            </a:r>
            <a:r>
              <a:rPr lang="el-GR" altLang="el-GR" sz="2400"/>
              <a:t>, η οποία πραγματοποιείται κατόπιν εντολής του νευρικού συστήματος προς τα εκτελεστικά όργανα του σώματος (μύες, αδένες, σπλάχνα). </a:t>
            </a:r>
            <a:r>
              <a:rPr lang="el-GR" altLang="el-GR" sz="2400" i="1"/>
              <a:t>Επιπλέον, επιτελεί όλες τις ανώτερες πνευματικές λειτουργίες </a:t>
            </a:r>
            <a:r>
              <a:rPr lang="el-GR" altLang="el-GR" sz="2400"/>
              <a:t>(σκέψη, μνήμη, κρίση, υπολογισμοί, συναισθήματα).</a:t>
            </a:r>
          </a:p>
          <a:p>
            <a:pPr algn="just">
              <a:spcBef>
                <a:spcPct val="0"/>
              </a:spcBef>
              <a:buFontTx/>
              <a:buNone/>
            </a:pPr>
            <a:r>
              <a:rPr lang="el-GR" altLang="el-GR" sz="2400"/>
              <a:t>Η δομή του Ν.Σ. θα μπορούσε να συγκριθεί με εκείνη ενός τηλεπικοινωνιακού δικτύου.</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101670-ED18-4432-8C4F-B169FC1FBDF8}"/>
              </a:ext>
            </a:extLst>
          </p:cNvPr>
          <p:cNvSpPr>
            <a:spLocks noGrp="1"/>
          </p:cNvSpPr>
          <p:nvPr>
            <p:ph type="title"/>
          </p:nvPr>
        </p:nvSpPr>
        <p:spPr>
          <a:xfrm>
            <a:off x="457200" y="273050"/>
            <a:ext cx="8054975" cy="707678"/>
          </a:xfrm>
        </p:spPr>
        <p:txBody>
          <a:bodyPr/>
          <a:lstStyle/>
          <a:p>
            <a:r>
              <a:rPr lang="el-GR" sz="2400" dirty="0">
                <a:solidFill>
                  <a:srgbClr val="000099"/>
                </a:solidFill>
              </a:rPr>
              <a:t>Ιστολογική δομή Νωτιαίου Μυελού (οριζόντια τομή)</a:t>
            </a:r>
          </a:p>
        </p:txBody>
      </p:sp>
      <p:pic>
        <p:nvPicPr>
          <p:cNvPr id="6" name="Θέση περιεχομένου 5">
            <a:extLst>
              <a:ext uri="{FF2B5EF4-FFF2-40B4-BE49-F238E27FC236}">
                <a16:creationId xmlns:a16="http://schemas.microsoft.com/office/drawing/2014/main" id="{3D720187-3F0A-4136-B7C0-2278F5C6BF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9675" y="1489869"/>
            <a:ext cx="4762500" cy="3419475"/>
          </a:xfrm>
        </p:spPr>
      </p:pic>
      <p:sp>
        <p:nvSpPr>
          <p:cNvPr id="4" name="Θέση κειμένου 3">
            <a:extLst>
              <a:ext uri="{FF2B5EF4-FFF2-40B4-BE49-F238E27FC236}">
                <a16:creationId xmlns:a16="http://schemas.microsoft.com/office/drawing/2014/main" id="{47D94611-2CE8-466C-B4DD-DB55611C4816}"/>
              </a:ext>
            </a:extLst>
          </p:cNvPr>
          <p:cNvSpPr>
            <a:spLocks noGrp="1"/>
          </p:cNvSpPr>
          <p:nvPr>
            <p:ph type="body" sz="half" idx="2"/>
          </p:nvPr>
        </p:nvSpPr>
        <p:spPr>
          <a:xfrm>
            <a:off x="457200" y="1435101"/>
            <a:ext cx="3008313" cy="3474244"/>
          </a:xfrm>
        </p:spPr>
        <p:txBody>
          <a:bodyPr/>
          <a:lstStyle/>
          <a:p>
            <a:pPr marL="342900" indent="-342900">
              <a:lnSpc>
                <a:spcPct val="150000"/>
              </a:lnSpc>
              <a:buFont typeface="Arial" panose="020B0604020202020204" pitchFamily="34" charset="0"/>
              <a:buChar char="•"/>
            </a:pPr>
            <a:r>
              <a:rPr lang="el-GR" sz="2000" b="1" dirty="0"/>
              <a:t>Φαιά ουσία </a:t>
            </a:r>
            <a:r>
              <a:rPr lang="el-GR" sz="2000" dirty="0"/>
              <a:t>(στο κέντρο με σκούρο χρώμα)</a:t>
            </a:r>
            <a:br>
              <a:rPr lang="el-GR" sz="2000" dirty="0"/>
            </a:br>
            <a:r>
              <a:rPr lang="el-GR" sz="2000" dirty="0"/>
              <a:t>Σώματα νευρώνων</a:t>
            </a:r>
          </a:p>
          <a:p>
            <a:pPr marL="342900" indent="-342900">
              <a:lnSpc>
                <a:spcPct val="150000"/>
              </a:lnSpc>
              <a:buFont typeface="Arial" panose="020B0604020202020204" pitchFamily="34" charset="0"/>
              <a:buChar char="•"/>
            </a:pPr>
            <a:r>
              <a:rPr lang="el-GR" sz="2000" b="1" dirty="0"/>
              <a:t>Λευκή ουσία </a:t>
            </a:r>
            <a:r>
              <a:rPr lang="el-GR" sz="2000" dirty="0"/>
              <a:t>(περιφερικά – ανοιχτόχρωμη)</a:t>
            </a:r>
            <a:br>
              <a:rPr lang="el-GR" sz="2000" dirty="0"/>
            </a:br>
            <a:r>
              <a:rPr lang="el-GR" sz="2000" dirty="0"/>
              <a:t>Νευρικές ίνες</a:t>
            </a:r>
          </a:p>
        </p:txBody>
      </p:sp>
      <p:sp>
        <p:nvSpPr>
          <p:cNvPr id="7" name="TextBox 6">
            <a:extLst>
              <a:ext uri="{FF2B5EF4-FFF2-40B4-BE49-F238E27FC236}">
                <a16:creationId xmlns:a16="http://schemas.microsoft.com/office/drawing/2014/main" id="{9B224A8E-9A50-41AD-918F-0C909EB07FF6}"/>
              </a:ext>
            </a:extLst>
          </p:cNvPr>
          <p:cNvSpPr txBox="1"/>
          <p:nvPr/>
        </p:nvSpPr>
        <p:spPr>
          <a:xfrm>
            <a:off x="4139952" y="5229199"/>
            <a:ext cx="4588247" cy="507831"/>
          </a:xfrm>
          <a:prstGeom prst="rect">
            <a:avLst/>
          </a:prstGeom>
          <a:noFill/>
        </p:spPr>
        <p:txBody>
          <a:bodyPr wrap="square" rtlCol="0">
            <a:spAutoFit/>
          </a:bodyPr>
          <a:lstStyle/>
          <a:p>
            <a:r>
              <a:rPr lang="en-US" sz="900" dirty="0"/>
              <a:t>By Henry Vandyke Carter - Henry Gray (1918) Anatomy of the Human Body (See &amp;</a:t>
            </a:r>
            <a:r>
              <a:rPr lang="en-US" sz="900" dirty="0" err="1"/>
              <a:t>quot;Book&amp;quot</a:t>
            </a:r>
            <a:r>
              <a:rPr lang="en-US" sz="900" dirty="0"/>
              <a:t>; section below)Bartleby.com: Gray&amp;#039;s Anatomy, Plate 664, Public Domain, https://commons.wikimedia.org/w/index.php?curid=541456</a:t>
            </a:r>
            <a:endParaRPr lang="el-GR" sz="900" dirty="0"/>
          </a:p>
        </p:txBody>
      </p:sp>
    </p:spTree>
    <p:extLst>
      <p:ext uri="{BB962C8B-B14F-4D97-AF65-F5344CB8AC3E}">
        <p14:creationId xmlns:p14="http://schemas.microsoft.com/office/powerpoint/2010/main" val="214660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48F775-5602-45BD-8C78-2CA92941DDA0}"/>
              </a:ext>
            </a:extLst>
          </p:cNvPr>
          <p:cNvSpPr>
            <a:spLocks noGrp="1"/>
          </p:cNvSpPr>
          <p:nvPr>
            <p:ph type="title"/>
          </p:nvPr>
        </p:nvSpPr>
        <p:spPr>
          <a:xfrm>
            <a:off x="457200" y="273050"/>
            <a:ext cx="8291264" cy="635670"/>
          </a:xfrm>
        </p:spPr>
        <p:txBody>
          <a:bodyPr/>
          <a:lstStyle/>
          <a:p>
            <a:r>
              <a:rPr lang="el-GR" dirty="0">
                <a:solidFill>
                  <a:srgbClr val="000099"/>
                </a:solidFill>
              </a:rPr>
              <a:t>Τομή (οριζόντια) Νωτιαίου Μυελού</a:t>
            </a:r>
          </a:p>
        </p:txBody>
      </p:sp>
      <p:sp>
        <p:nvSpPr>
          <p:cNvPr id="4" name="Θέση κειμένου 3">
            <a:extLst>
              <a:ext uri="{FF2B5EF4-FFF2-40B4-BE49-F238E27FC236}">
                <a16:creationId xmlns:a16="http://schemas.microsoft.com/office/drawing/2014/main" id="{2ABD0D58-2349-4FD8-B8FF-39E5A5D098E8}"/>
              </a:ext>
            </a:extLst>
          </p:cNvPr>
          <p:cNvSpPr>
            <a:spLocks noGrp="1"/>
          </p:cNvSpPr>
          <p:nvPr>
            <p:ph type="body" sz="half" idx="2"/>
          </p:nvPr>
        </p:nvSpPr>
        <p:spPr>
          <a:xfrm>
            <a:off x="457200" y="1014414"/>
            <a:ext cx="3008313" cy="4430810"/>
          </a:xfrm>
        </p:spPr>
        <p:txBody>
          <a:bodyPr/>
          <a:lstStyle/>
          <a:p>
            <a:pPr marL="285750" indent="-285750">
              <a:buFont typeface="Arial" panose="020B0604020202020204" pitchFamily="34" charset="0"/>
              <a:buChar char="•"/>
            </a:pPr>
            <a:r>
              <a:rPr lang="el-GR" sz="1800" b="1" dirty="0"/>
              <a:t>Φαιά ουσία </a:t>
            </a:r>
            <a:r>
              <a:rPr lang="el-GR" sz="1800" dirty="0"/>
              <a:t>(κεντρικά – σκούρα)</a:t>
            </a:r>
          </a:p>
          <a:p>
            <a:pPr marL="285750" indent="-285750">
              <a:buFont typeface="Arial" panose="020B0604020202020204" pitchFamily="34" charset="0"/>
              <a:buChar char="•"/>
            </a:pPr>
            <a:r>
              <a:rPr lang="el-GR" sz="1800" b="1" dirty="0"/>
              <a:t>Λευκή ουσία </a:t>
            </a:r>
            <a:r>
              <a:rPr lang="el-GR" sz="1800" dirty="0"/>
              <a:t>(περιφερικά – άχρωμη)</a:t>
            </a:r>
          </a:p>
          <a:p>
            <a:r>
              <a:rPr lang="el-GR" sz="1800" dirty="0"/>
              <a:t>Διακρίνεται:</a:t>
            </a:r>
          </a:p>
          <a:p>
            <a:r>
              <a:rPr lang="el-GR" sz="1800" dirty="0"/>
              <a:t>Στα πλάγια του Νωτιαίου Μυελού </a:t>
            </a:r>
            <a:r>
              <a:rPr lang="el-GR" sz="1800" b="1" dirty="0"/>
              <a:t>νωτιαίο νεύρο που</a:t>
            </a:r>
            <a:r>
              <a:rPr lang="el-GR" sz="1800" dirty="0"/>
              <a:t> έχει δύο νευρικές </a:t>
            </a:r>
            <a:r>
              <a:rPr lang="el-GR" sz="1800" i="1" dirty="0"/>
              <a:t>ρίζες </a:t>
            </a:r>
            <a:r>
              <a:rPr lang="el-GR" sz="1800" dirty="0"/>
              <a:t>(κόκκινο/11 και μπλε/12) που προέρχονται από τον Νωτιαίο Μυελό. Στην </a:t>
            </a:r>
            <a:r>
              <a:rPr lang="el-GR" sz="1800" i="1" dirty="0"/>
              <a:t>οπίσθια (μπλε) ρίζα </a:t>
            </a:r>
            <a:r>
              <a:rPr lang="el-GR" sz="1800" dirty="0"/>
              <a:t>διακρίνεται ενσωματωμένο το νευρικό </a:t>
            </a:r>
            <a:r>
              <a:rPr lang="el-GR" sz="1800" b="1" dirty="0"/>
              <a:t>γάγγλιο</a:t>
            </a:r>
            <a:r>
              <a:rPr lang="el-GR" sz="1800" dirty="0"/>
              <a:t> (αριθμός 13</a:t>
            </a:r>
            <a:r>
              <a:rPr lang="en-US" sz="1800" dirty="0"/>
              <a:t>) </a:t>
            </a:r>
            <a:r>
              <a:rPr lang="el-GR" sz="1800" dirty="0"/>
              <a:t>με μορφή εξογκώματος.</a:t>
            </a:r>
          </a:p>
        </p:txBody>
      </p:sp>
      <p:sp>
        <p:nvSpPr>
          <p:cNvPr id="7" name="TextBox 6">
            <a:extLst>
              <a:ext uri="{FF2B5EF4-FFF2-40B4-BE49-F238E27FC236}">
                <a16:creationId xmlns:a16="http://schemas.microsoft.com/office/drawing/2014/main" id="{5CDA4B02-AD98-4BAF-9E40-0DEE21AC6C21}"/>
              </a:ext>
            </a:extLst>
          </p:cNvPr>
          <p:cNvSpPr txBox="1"/>
          <p:nvPr/>
        </p:nvSpPr>
        <p:spPr>
          <a:xfrm>
            <a:off x="3752688" y="5564200"/>
            <a:ext cx="5111750" cy="369332"/>
          </a:xfrm>
          <a:prstGeom prst="rect">
            <a:avLst/>
          </a:prstGeom>
          <a:noFill/>
        </p:spPr>
        <p:txBody>
          <a:bodyPr wrap="square" rtlCol="0">
            <a:spAutoFit/>
          </a:bodyPr>
          <a:lstStyle/>
          <a:p>
            <a:r>
              <a:rPr lang="en-US" sz="900" dirty="0"/>
              <a:t>By </a:t>
            </a:r>
            <a:r>
              <a:rPr lang="en-US" sz="900" dirty="0" err="1"/>
              <a:t>BruceBlaus</a:t>
            </a:r>
            <a:r>
              <a:rPr lang="en-US" sz="900" dirty="0"/>
              <a:t> - Own work, CC BY-SA 4.0, https://commons.wikimedia.org/w/index.php?curid=46621399</a:t>
            </a:r>
            <a:endParaRPr lang="el-GR" sz="900" dirty="0"/>
          </a:p>
        </p:txBody>
      </p:sp>
      <p:pic>
        <p:nvPicPr>
          <p:cNvPr id="11" name="Γραφικό 10">
            <a:extLst>
              <a:ext uri="{FF2B5EF4-FFF2-40B4-BE49-F238E27FC236}">
                <a16:creationId xmlns:a16="http://schemas.microsoft.com/office/drawing/2014/main" id="{99161F6A-6FE5-4A1A-B735-0AB11F2F1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65514" y="1108995"/>
            <a:ext cx="5383694" cy="4624262"/>
          </a:xfrm>
          <a:prstGeom prst="rect">
            <a:avLst/>
          </a:prstGeom>
        </p:spPr>
      </p:pic>
    </p:spTree>
    <p:extLst>
      <p:ext uri="{BB962C8B-B14F-4D97-AF65-F5344CB8AC3E}">
        <p14:creationId xmlns:p14="http://schemas.microsoft.com/office/powerpoint/2010/main" val="3865266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2A64EC-A0AA-42FB-8309-94AC8FDCC67E}"/>
              </a:ext>
            </a:extLst>
          </p:cNvPr>
          <p:cNvSpPr>
            <a:spLocks noGrp="1"/>
          </p:cNvSpPr>
          <p:nvPr>
            <p:ph type="title"/>
          </p:nvPr>
        </p:nvSpPr>
        <p:spPr>
          <a:xfrm>
            <a:off x="457200" y="273050"/>
            <a:ext cx="8123928" cy="458787"/>
          </a:xfrm>
        </p:spPr>
        <p:txBody>
          <a:bodyPr/>
          <a:lstStyle/>
          <a:p>
            <a:r>
              <a:rPr lang="el-GR" sz="2800" dirty="0">
                <a:solidFill>
                  <a:srgbClr val="000099"/>
                </a:solidFill>
              </a:rPr>
              <a:t>Δομή νεύρου</a:t>
            </a:r>
          </a:p>
        </p:txBody>
      </p:sp>
      <p:sp>
        <p:nvSpPr>
          <p:cNvPr id="4" name="Θέση κειμένου 3">
            <a:extLst>
              <a:ext uri="{FF2B5EF4-FFF2-40B4-BE49-F238E27FC236}">
                <a16:creationId xmlns:a16="http://schemas.microsoft.com/office/drawing/2014/main" id="{153B785D-D4D7-49CF-9564-579CA69DEF62}"/>
              </a:ext>
            </a:extLst>
          </p:cNvPr>
          <p:cNvSpPr>
            <a:spLocks noGrp="1"/>
          </p:cNvSpPr>
          <p:nvPr>
            <p:ph type="body" sz="half" idx="2"/>
          </p:nvPr>
        </p:nvSpPr>
        <p:spPr>
          <a:xfrm>
            <a:off x="457200" y="836712"/>
            <a:ext cx="3008313" cy="5289451"/>
          </a:xfrm>
        </p:spPr>
        <p:txBody>
          <a:bodyPr/>
          <a:lstStyle/>
          <a:p>
            <a:r>
              <a:rPr lang="el-GR" sz="2000" dirty="0"/>
              <a:t>Διακρίνονται:</a:t>
            </a:r>
          </a:p>
          <a:p>
            <a:r>
              <a:rPr lang="el-GR" sz="2000" b="1" dirty="0"/>
              <a:t>Νωτιαίο νεύρο </a:t>
            </a:r>
            <a:r>
              <a:rPr lang="el-GR" sz="2000" dirty="0"/>
              <a:t>(πάνω αριστερά) αποτελούμενο από πολυάριθμους </a:t>
            </a:r>
            <a:r>
              <a:rPr lang="el-GR" sz="2000" i="1" dirty="0" err="1"/>
              <a:t>νευράξονες</a:t>
            </a:r>
            <a:r>
              <a:rPr lang="el-GR" sz="2000" dirty="0"/>
              <a:t>.</a:t>
            </a:r>
          </a:p>
          <a:p>
            <a:r>
              <a:rPr lang="el-GR" sz="2000" dirty="0"/>
              <a:t>Πάνω δεξιά τομή του ιδίου νεύρου (σε μεγέθυνση) όπου απεικονίζονται οι ξεχωριστές δέσμες των </a:t>
            </a:r>
            <a:r>
              <a:rPr lang="el-GR" sz="2000" i="1" dirty="0" err="1"/>
              <a:t>νευραξόνων</a:t>
            </a:r>
            <a:r>
              <a:rPr lang="el-GR" sz="2000" dirty="0"/>
              <a:t>.</a:t>
            </a:r>
          </a:p>
          <a:p>
            <a:r>
              <a:rPr lang="el-GR" sz="2000" dirty="0"/>
              <a:t>Κάτω απεικονίζεται (σε μεγαλύτερη μεγέθυνση) δέσμη </a:t>
            </a:r>
            <a:r>
              <a:rPr lang="el-GR" sz="2000" i="1" dirty="0" err="1"/>
              <a:t>νευραξόνων</a:t>
            </a:r>
            <a:r>
              <a:rPr lang="el-GR" sz="2000" dirty="0"/>
              <a:t> ενός νεύρου.</a:t>
            </a:r>
          </a:p>
        </p:txBody>
      </p:sp>
      <p:sp>
        <p:nvSpPr>
          <p:cNvPr id="7" name="TextBox 6">
            <a:extLst>
              <a:ext uri="{FF2B5EF4-FFF2-40B4-BE49-F238E27FC236}">
                <a16:creationId xmlns:a16="http://schemas.microsoft.com/office/drawing/2014/main" id="{B6AD290B-4BBB-4022-9981-ADADA9C1D47E}"/>
              </a:ext>
            </a:extLst>
          </p:cNvPr>
          <p:cNvSpPr txBox="1"/>
          <p:nvPr/>
        </p:nvSpPr>
        <p:spPr>
          <a:xfrm>
            <a:off x="3898677" y="5394946"/>
            <a:ext cx="4464496" cy="230832"/>
          </a:xfrm>
          <a:prstGeom prst="rect">
            <a:avLst/>
          </a:prstGeom>
          <a:noFill/>
        </p:spPr>
        <p:txBody>
          <a:bodyPr wrap="square" rtlCol="0">
            <a:spAutoFit/>
          </a:bodyPr>
          <a:lstStyle/>
          <a:p>
            <a:endParaRPr lang="el-GR" sz="900" dirty="0"/>
          </a:p>
        </p:txBody>
      </p:sp>
      <p:pic>
        <p:nvPicPr>
          <p:cNvPr id="15" name="Θέση περιεχομένου 14">
            <a:extLst>
              <a:ext uri="{FF2B5EF4-FFF2-40B4-BE49-F238E27FC236}">
                <a16:creationId xmlns:a16="http://schemas.microsoft.com/office/drawing/2014/main" id="{2D7CDA25-8D59-4EAC-99EE-659B26940B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0912" y="404664"/>
            <a:ext cx="4790216" cy="5721499"/>
          </a:xfrm>
        </p:spPr>
      </p:pic>
      <p:sp>
        <p:nvSpPr>
          <p:cNvPr id="16" name="TextBox 15">
            <a:extLst>
              <a:ext uri="{FF2B5EF4-FFF2-40B4-BE49-F238E27FC236}">
                <a16:creationId xmlns:a16="http://schemas.microsoft.com/office/drawing/2014/main" id="{430FCF06-1933-40DE-9896-CA70ECF5F251}"/>
              </a:ext>
            </a:extLst>
          </p:cNvPr>
          <p:cNvSpPr txBox="1"/>
          <p:nvPr/>
        </p:nvSpPr>
        <p:spPr>
          <a:xfrm>
            <a:off x="3779912" y="6237312"/>
            <a:ext cx="4801216" cy="369332"/>
          </a:xfrm>
          <a:prstGeom prst="rect">
            <a:avLst/>
          </a:prstGeom>
          <a:noFill/>
        </p:spPr>
        <p:txBody>
          <a:bodyPr wrap="square" rtlCol="0">
            <a:spAutoFit/>
          </a:bodyPr>
          <a:lstStyle/>
          <a:p>
            <a:r>
              <a:rPr lang="en-US" sz="900" dirty="0"/>
              <a:t>OpenStax College, CC BY 3.0 &lt;https://creativecommons.org/licenses/by/3.0&gt;, via Wikimedia Commons</a:t>
            </a:r>
            <a:endParaRPr lang="el-GR" sz="900" dirty="0"/>
          </a:p>
        </p:txBody>
      </p:sp>
    </p:spTree>
    <p:extLst>
      <p:ext uri="{BB962C8B-B14F-4D97-AF65-F5344CB8AC3E}">
        <p14:creationId xmlns:p14="http://schemas.microsoft.com/office/powerpoint/2010/main" val="904631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C66046B2-2D48-47C1-8712-963A906A5555}"/>
              </a:ext>
            </a:extLst>
          </p:cNvPr>
          <p:cNvSpPr txBox="1">
            <a:spLocks/>
          </p:cNvSpPr>
          <p:nvPr/>
        </p:nvSpPr>
        <p:spPr bwMode="auto">
          <a:xfrm>
            <a:off x="956171" y="1746007"/>
            <a:ext cx="6834669" cy="336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l-GR" sz="7007" b="1" kern="0" dirty="0"/>
              <a:t>Εγκέφαλος</a:t>
            </a:r>
            <a:endParaRPr lang="el-GR" sz="7007" kern="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64C1BB2-218C-4A48-AA27-CA2C7A6A80F1}"/>
              </a:ext>
            </a:extLst>
          </p:cNvPr>
          <p:cNvSpPr>
            <a:spLocks noGrp="1"/>
          </p:cNvSpPr>
          <p:nvPr>
            <p:ph idx="1"/>
          </p:nvPr>
        </p:nvSpPr>
        <p:spPr>
          <a:xfrm>
            <a:off x="619839" y="404664"/>
            <a:ext cx="7945936" cy="4518638"/>
          </a:xfrm>
        </p:spPr>
        <p:txBody>
          <a:bodyPr/>
          <a:lstStyle/>
          <a:p>
            <a:pPr algn="just">
              <a:defRPr/>
            </a:pPr>
            <a:r>
              <a:rPr lang="el-GR" sz="1738" dirty="0"/>
              <a:t>Μπορεί να θεωρηθεί ως το ανάλογο του κεντρικού υπολογιστή ή του συντονιστικού κέντρου ενός τηλεπικοινωνιακού δικτύου. </a:t>
            </a:r>
            <a:endParaRPr lang="en-US" sz="1738" dirty="0"/>
          </a:p>
          <a:p>
            <a:pPr algn="just">
              <a:defRPr/>
            </a:pPr>
            <a:r>
              <a:rPr lang="el-GR" sz="1738" dirty="0"/>
              <a:t>Αποτελεί το σημαντικότερο, πολυπλοκότερο και πλέον εξελιγμένο όργανο του ΝΣ.</a:t>
            </a:r>
          </a:p>
          <a:p>
            <a:pPr algn="just">
              <a:defRPr/>
            </a:pPr>
            <a:r>
              <a:rPr lang="el-GR" sz="1738" dirty="0"/>
              <a:t>Περιέχει τα νευρικά κέντρα που ρυθμίζουν τις περισσότερες και σημαντικότερες λειτουργίες αισθητικές, κινητικές, ανώτερες πνευματικές, ορμονικές αλλά και σπλαχνικές όπως η αναπνοή και η καρδιακή λειτουργία*. </a:t>
            </a:r>
          </a:p>
          <a:p>
            <a:pPr algn="just">
              <a:defRPr/>
            </a:pPr>
            <a:r>
              <a:rPr lang="el-GR" sz="1738" dirty="0"/>
              <a:t>Αντιστοιχεί στο 2-3% του βάρους του σώματος με μέσες τιμές για ενήλικα άτομα: </a:t>
            </a:r>
          </a:p>
          <a:p>
            <a:pPr marL="692797" algn="just">
              <a:buFont typeface="Wingdings" panose="05000000000000000000" pitchFamily="2" charset="2"/>
              <a:buChar char="ü"/>
              <a:defRPr/>
            </a:pPr>
            <a:r>
              <a:rPr lang="el-GR" sz="1738" dirty="0"/>
              <a:t>Άνδρες: 1350 </a:t>
            </a:r>
            <a:r>
              <a:rPr lang="en-US" sz="1738" dirty="0"/>
              <a:t>gr</a:t>
            </a:r>
          </a:p>
          <a:p>
            <a:pPr marL="692797" algn="just">
              <a:buFont typeface="Wingdings" panose="05000000000000000000" pitchFamily="2" charset="2"/>
              <a:buChar char="ü"/>
              <a:defRPr/>
            </a:pPr>
            <a:r>
              <a:rPr lang="el-GR" sz="1738" dirty="0"/>
              <a:t>Γυναίκες: 1250 </a:t>
            </a:r>
            <a:r>
              <a:rPr lang="en-US" sz="1738" dirty="0"/>
              <a:t>gr</a:t>
            </a:r>
            <a:endParaRPr lang="el-GR" sz="1738" dirty="0"/>
          </a:p>
          <a:p>
            <a:pPr algn="just">
              <a:defRPr/>
            </a:pPr>
            <a:r>
              <a:rPr lang="el-GR" sz="1738" dirty="0"/>
              <a:t>Περιέχει περίπου 100 δισεκατομμύρια νευρώνες (και πολύ περισσότερο νευρογλοιακά κύτταρα). Ο αριθμός των συνάψεων στον εγκέφαλο φθάνει τα 100 τρισεκατομμύρια. </a:t>
            </a:r>
          </a:p>
          <a:p>
            <a:pPr algn="just">
              <a:defRPr/>
            </a:pPr>
            <a:r>
              <a:rPr lang="el-GR" sz="1738" dirty="0"/>
              <a:t>Περικλείεται από τα οστά του κρανίου και καλύπτεται από προστατευτικά περιβλήματα (μήνιγγες) που παρεμβάλλονται μεταξύ εγκεφάλου και κρανίου.</a:t>
            </a:r>
            <a:endParaRPr lang="en-US" sz="1738" dirty="0"/>
          </a:p>
          <a:p>
            <a:pPr algn="just">
              <a:defRPr/>
            </a:pPr>
            <a:endParaRPr lang="el-GR" sz="1738" dirty="0"/>
          </a:p>
        </p:txBody>
      </p:sp>
      <p:sp>
        <p:nvSpPr>
          <p:cNvPr id="29699" name="TextBox 1">
            <a:extLst>
              <a:ext uri="{FF2B5EF4-FFF2-40B4-BE49-F238E27FC236}">
                <a16:creationId xmlns:a16="http://schemas.microsoft.com/office/drawing/2014/main" id="{B16EB3DF-B2EF-40C4-B86D-5B6534802902}"/>
              </a:ext>
            </a:extLst>
          </p:cNvPr>
          <p:cNvSpPr txBox="1">
            <a:spLocks noChangeArrowheads="1"/>
          </p:cNvSpPr>
          <p:nvPr/>
        </p:nvSpPr>
        <p:spPr bwMode="auto">
          <a:xfrm>
            <a:off x="599032" y="5792548"/>
            <a:ext cx="7866231" cy="71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l-GR" altLang="el-GR" sz="1352" dirty="0"/>
              <a:t>* (Εξαίρεση αποτελούν μερικές σπλαχνικές λειτουργίες, π.χ. η εντερική λειτουργία, οι οποίες ρυθμίζονται από νευρικά κέντρα του αυτόνομου ΝΣ που βρίσκονται (κυρίως) στον νωτιαίο μυελό.</a:t>
            </a:r>
          </a:p>
          <a:p>
            <a:endParaRPr lang="el-GR" altLang="el-GR" sz="1352"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ext Box 7">
            <a:extLst>
              <a:ext uri="{FF2B5EF4-FFF2-40B4-BE49-F238E27FC236}">
                <a16:creationId xmlns:a16="http://schemas.microsoft.com/office/drawing/2014/main" id="{7EA33323-4F84-498E-B2D6-03567A0BE3E5}"/>
              </a:ext>
            </a:extLst>
          </p:cNvPr>
          <p:cNvSpPr txBox="1">
            <a:spLocks noChangeArrowheads="1"/>
          </p:cNvSpPr>
          <p:nvPr/>
        </p:nvSpPr>
        <p:spPr bwMode="auto">
          <a:xfrm>
            <a:off x="399771" y="649962"/>
            <a:ext cx="8344458" cy="50828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tabLst>
                <a:tab pos="3943350" algn="l"/>
              </a:tabLst>
            </a:pPr>
            <a:r>
              <a:rPr lang="el-GR" altLang="en-US" sz="2703" b="1" dirty="0">
                <a:solidFill>
                  <a:srgbClr val="000099"/>
                </a:solidFill>
              </a:rPr>
              <a:t>Εγκέφαλος (πλάγια όψη)</a:t>
            </a:r>
          </a:p>
        </p:txBody>
      </p:sp>
      <p:pic>
        <p:nvPicPr>
          <p:cNvPr id="30724" name="Picture 11" descr="Brain sagittal">
            <a:extLst>
              <a:ext uri="{FF2B5EF4-FFF2-40B4-BE49-F238E27FC236}">
                <a16:creationId xmlns:a16="http://schemas.microsoft.com/office/drawing/2014/main" id="{93B8F693-55CD-4239-A7BE-23DFD2DE8E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1947" y="1301502"/>
            <a:ext cx="4814464" cy="532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1">
            <a:extLst>
              <a:ext uri="{FF2B5EF4-FFF2-40B4-BE49-F238E27FC236}">
                <a16:creationId xmlns:a16="http://schemas.microsoft.com/office/drawing/2014/main" id="{B75F9CBD-F683-4047-8B05-9F9E824BB593}"/>
              </a:ext>
            </a:extLst>
          </p:cNvPr>
          <p:cNvSpPr txBox="1">
            <a:spLocks noChangeArrowheads="1"/>
          </p:cNvSpPr>
          <p:nvPr/>
        </p:nvSpPr>
        <p:spPr bwMode="auto">
          <a:xfrm>
            <a:off x="412787" y="1850963"/>
            <a:ext cx="35831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
            </a:pPr>
            <a:r>
              <a:rPr lang="el-GR" altLang="en-US" sz="1600" b="1" dirty="0"/>
              <a:t>Ημισφαίρια</a:t>
            </a:r>
            <a:r>
              <a:rPr lang="el-GR" altLang="en-US" sz="1600" dirty="0"/>
              <a:t>/</a:t>
            </a:r>
            <a:r>
              <a:rPr lang="en-US" altLang="en-US" sz="1600" dirty="0"/>
              <a:t>Cerebrum</a:t>
            </a:r>
            <a:r>
              <a:rPr lang="el-GR" altLang="en-US" sz="1600" dirty="0"/>
              <a:t> (2)*</a:t>
            </a:r>
          </a:p>
          <a:p>
            <a:pPr>
              <a:spcBef>
                <a:spcPct val="0"/>
              </a:spcBef>
              <a:buFont typeface="Wingdings" panose="05000000000000000000" pitchFamily="2" charset="2"/>
              <a:buChar char="§"/>
            </a:pPr>
            <a:r>
              <a:rPr lang="el-GR" altLang="en-US" sz="1600" b="1" dirty="0"/>
              <a:t>Εγκεφαλικό στέλεχος</a:t>
            </a:r>
            <a:r>
              <a:rPr lang="en-US" altLang="en-US" sz="1600" dirty="0"/>
              <a:t>/Truncus Cerebri</a:t>
            </a:r>
            <a:r>
              <a:rPr lang="el-GR" altLang="en-US" sz="1600" dirty="0"/>
              <a:t> (ροζ χρώμα)</a:t>
            </a:r>
          </a:p>
          <a:p>
            <a:pPr>
              <a:spcBef>
                <a:spcPct val="0"/>
              </a:spcBef>
              <a:buFont typeface="Wingdings" panose="05000000000000000000" pitchFamily="2" charset="2"/>
              <a:buChar char="§"/>
            </a:pPr>
            <a:r>
              <a:rPr lang="el-GR" altLang="en-US" sz="1600" b="1" dirty="0"/>
              <a:t>Παρεγκεφαλίδα</a:t>
            </a:r>
            <a:r>
              <a:rPr lang="en-US" altLang="en-US" sz="1600" dirty="0"/>
              <a:t>/Cerebellum</a:t>
            </a:r>
            <a:r>
              <a:rPr lang="el-GR" altLang="en-US" sz="1600" dirty="0"/>
              <a:t> </a:t>
            </a:r>
          </a:p>
        </p:txBody>
      </p:sp>
      <p:sp>
        <p:nvSpPr>
          <p:cNvPr id="30726" name="Ορθογώνιο 1">
            <a:extLst>
              <a:ext uri="{FF2B5EF4-FFF2-40B4-BE49-F238E27FC236}">
                <a16:creationId xmlns:a16="http://schemas.microsoft.com/office/drawing/2014/main" id="{FA6BD2D7-264D-4723-8883-ACC5DCA7A348}"/>
              </a:ext>
            </a:extLst>
          </p:cNvPr>
          <p:cNvSpPr>
            <a:spLocks noChangeArrowheads="1"/>
          </p:cNvSpPr>
          <p:nvPr/>
        </p:nvSpPr>
        <p:spPr bwMode="auto">
          <a:xfrm>
            <a:off x="2910467" y="6223260"/>
            <a:ext cx="4414408" cy="44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59">
                <a:solidFill>
                  <a:srgbClr val="000000"/>
                </a:solidFill>
              </a:rPr>
              <a:t>“</a:t>
            </a:r>
            <a:r>
              <a:rPr lang="en-US" altLang="en-US" sz="1159">
                <a:solidFill>
                  <a:srgbClr val="000000"/>
                </a:solidFill>
                <a:hlinkClick r:id="rId3"/>
              </a:rPr>
              <a:t>Brain sagittal section stem highlighted</a:t>
            </a:r>
            <a:r>
              <a:rPr lang="en-US" altLang="en-US" sz="1159">
                <a:solidFill>
                  <a:srgbClr val="000000"/>
                </a:solidFill>
              </a:rPr>
              <a:t>” </a:t>
            </a:r>
            <a:r>
              <a:rPr lang="el-GR" altLang="en-US" sz="1159">
                <a:solidFill>
                  <a:srgbClr val="000000"/>
                </a:solidFill>
              </a:rPr>
              <a:t>από </a:t>
            </a:r>
            <a:r>
              <a:rPr lang="en-US" altLang="en-US" sz="1159">
                <a:solidFill>
                  <a:srgbClr val="000000"/>
                </a:solidFill>
                <a:hlinkClick r:id="rId3"/>
              </a:rPr>
              <a:t>wikivet.net</a:t>
            </a:r>
            <a:r>
              <a:rPr lang="el-GR" altLang="en-US" sz="1159">
                <a:solidFill>
                  <a:srgbClr val="000000"/>
                </a:solidFill>
              </a:rPr>
              <a:t> διαθέσιμο με άδεια </a:t>
            </a:r>
            <a:r>
              <a:rPr lang="en-US" altLang="en-US" sz="1159">
                <a:hlinkClick r:id="rId4"/>
              </a:rPr>
              <a:t>CC BY-NC-ND 3.0</a:t>
            </a:r>
            <a:endParaRPr lang="el-GR" altLang="en-US" sz="1159"/>
          </a:p>
        </p:txBody>
      </p:sp>
      <p:sp>
        <p:nvSpPr>
          <p:cNvPr id="30727" name="TextBox 1">
            <a:extLst>
              <a:ext uri="{FF2B5EF4-FFF2-40B4-BE49-F238E27FC236}">
                <a16:creationId xmlns:a16="http://schemas.microsoft.com/office/drawing/2014/main" id="{12A4BD62-DA55-4F1B-9D28-D14168DAB7E5}"/>
              </a:ext>
            </a:extLst>
          </p:cNvPr>
          <p:cNvSpPr txBox="1">
            <a:spLocks noChangeArrowheads="1"/>
          </p:cNvSpPr>
          <p:nvPr/>
        </p:nvSpPr>
        <p:spPr bwMode="auto">
          <a:xfrm>
            <a:off x="408967" y="1574335"/>
            <a:ext cx="4163033" cy="35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1738"/>
              <a:t>Περιγραφική (απλοποιημένη) διαίρεση</a:t>
            </a:r>
          </a:p>
        </p:txBody>
      </p:sp>
      <p:sp>
        <p:nvSpPr>
          <p:cNvPr id="30728" name="TextBox 2">
            <a:extLst>
              <a:ext uri="{FF2B5EF4-FFF2-40B4-BE49-F238E27FC236}">
                <a16:creationId xmlns:a16="http://schemas.microsoft.com/office/drawing/2014/main" id="{3C77325B-5178-403F-8468-D2C681726412}"/>
              </a:ext>
            </a:extLst>
          </p:cNvPr>
          <p:cNvSpPr txBox="1">
            <a:spLocks noChangeArrowheads="1"/>
          </p:cNvSpPr>
          <p:nvPr/>
        </p:nvSpPr>
        <p:spPr bwMode="auto">
          <a:xfrm>
            <a:off x="683568" y="2945885"/>
            <a:ext cx="2501498" cy="80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1545" dirty="0"/>
              <a:t>* </a:t>
            </a:r>
            <a:r>
              <a:rPr lang="el-GR" altLang="el-GR" sz="1545" i="1" dirty="0"/>
              <a:t>Μεταξύ ημισφαιρίων και στελέχους παρεμβάλλεται ο διάμεσος εγκέφαλος.</a:t>
            </a:r>
          </a:p>
        </p:txBody>
      </p:sp>
      <p:sp>
        <p:nvSpPr>
          <p:cNvPr id="30729" name="TextBox 1">
            <a:extLst>
              <a:ext uri="{FF2B5EF4-FFF2-40B4-BE49-F238E27FC236}">
                <a16:creationId xmlns:a16="http://schemas.microsoft.com/office/drawing/2014/main" id="{A1199DE0-85C3-41B5-A531-95BD2118599C}"/>
              </a:ext>
            </a:extLst>
          </p:cNvPr>
          <p:cNvSpPr txBox="1">
            <a:spLocks noChangeArrowheads="1"/>
          </p:cNvSpPr>
          <p:nvPr/>
        </p:nvSpPr>
        <p:spPr bwMode="auto">
          <a:xfrm>
            <a:off x="399771" y="3875041"/>
            <a:ext cx="4103255" cy="6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l-GR" altLang="el-GR" sz="1738"/>
              <a:t>Υπάρχει επίσης η αναλυτικότερη εμβρυολογική διαίρεση του εγκεφάλου: </a:t>
            </a:r>
          </a:p>
        </p:txBody>
      </p:sp>
      <p:sp>
        <p:nvSpPr>
          <p:cNvPr id="3" name="TextBox 2">
            <a:extLst>
              <a:ext uri="{FF2B5EF4-FFF2-40B4-BE49-F238E27FC236}">
                <a16:creationId xmlns:a16="http://schemas.microsoft.com/office/drawing/2014/main" id="{928C6EC6-954D-412F-B0C5-3CB2FD422AC5}"/>
              </a:ext>
            </a:extLst>
          </p:cNvPr>
          <p:cNvSpPr txBox="1"/>
          <p:nvPr/>
        </p:nvSpPr>
        <p:spPr>
          <a:xfrm>
            <a:off x="408968" y="4554062"/>
            <a:ext cx="4587613" cy="1839478"/>
          </a:xfrm>
          <a:prstGeom prst="rect">
            <a:avLst/>
          </a:prstGeom>
          <a:noFill/>
        </p:spPr>
        <p:txBody>
          <a:bodyPr>
            <a:spAutoFit/>
          </a:bodyPr>
          <a:lstStyle/>
          <a:p>
            <a:pPr marL="241654" indent="-241654">
              <a:spcAft>
                <a:spcPts val="508"/>
              </a:spcAft>
              <a:buClr>
                <a:schemeClr val="accent2">
                  <a:lumMod val="75000"/>
                </a:schemeClr>
              </a:buClr>
              <a:buFont typeface="Wingdings" panose="05000000000000000000" pitchFamily="2" charset="2"/>
              <a:buChar char="ü"/>
              <a:defRPr/>
            </a:pPr>
            <a:r>
              <a:rPr lang="el-GR" sz="1545" i="1" dirty="0"/>
              <a:t>Τελικός εγκέφαλος </a:t>
            </a:r>
            <a:r>
              <a:rPr lang="el-GR" sz="1545" dirty="0"/>
              <a:t>(εγκεφαλικά ημισφαίρια)</a:t>
            </a:r>
          </a:p>
          <a:p>
            <a:pPr marL="241654" indent="-241654">
              <a:spcAft>
                <a:spcPts val="508"/>
              </a:spcAft>
              <a:buClr>
                <a:schemeClr val="accent2">
                  <a:lumMod val="75000"/>
                </a:schemeClr>
              </a:buClr>
              <a:buFont typeface="Wingdings" panose="05000000000000000000" pitchFamily="2" charset="2"/>
              <a:buChar char="ü"/>
              <a:defRPr/>
            </a:pPr>
            <a:r>
              <a:rPr lang="el-GR" sz="1545" i="1" dirty="0"/>
              <a:t>Διάμεσος εγκέφαλος </a:t>
            </a:r>
            <a:r>
              <a:rPr lang="el-GR" sz="1545" dirty="0"/>
              <a:t>(θάλαμος, υποθάλαμος)</a:t>
            </a:r>
          </a:p>
          <a:p>
            <a:pPr marL="241654" indent="-241654">
              <a:spcAft>
                <a:spcPts val="508"/>
              </a:spcAft>
              <a:buClr>
                <a:schemeClr val="accent2">
                  <a:lumMod val="75000"/>
                </a:schemeClr>
              </a:buClr>
              <a:buFont typeface="Wingdings" panose="05000000000000000000" pitchFamily="2" charset="2"/>
              <a:buChar char="ü"/>
              <a:defRPr/>
            </a:pPr>
            <a:r>
              <a:rPr lang="el-GR" sz="1545" i="1" dirty="0"/>
              <a:t>Μέσος εγκέφαλος</a:t>
            </a:r>
          </a:p>
          <a:p>
            <a:pPr marL="241654" indent="-241654">
              <a:spcAft>
                <a:spcPts val="508"/>
              </a:spcAft>
              <a:buClr>
                <a:schemeClr val="accent2">
                  <a:lumMod val="75000"/>
                </a:schemeClr>
              </a:buClr>
              <a:buFont typeface="Wingdings" panose="05000000000000000000" pitchFamily="2" charset="2"/>
              <a:buChar char="ü"/>
              <a:defRPr/>
            </a:pPr>
            <a:r>
              <a:rPr lang="el-GR" sz="1545" i="1" dirty="0"/>
              <a:t>Οπίσθιος εγκέφαλος </a:t>
            </a:r>
            <a:r>
              <a:rPr lang="el-GR" sz="1545" dirty="0"/>
              <a:t>(γέφυρα, παρεγκεφαλίδα)</a:t>
            </a:r>
          </a:p>
          <a:p>
            <a:pPr marL="241654" indent="-241654">
              <a:spcAft>
                <a:spcPts val="508"/>
              </a:spcAft>
              <a:buClr>
                <a:schemeClr val="accent2">
                  <a:lumMod val="75000"/>
                </a:schemeClr>
              </a:buClr>
              <a:buFont typeface="Wingdings" panose="05000000000000000000" pitchFamily="2" charset="2"/>
              <a:buChar char="ü"/>
              <a:defRPr/>
            </a:pPr>
            <a:r>
              <a:rPr lang="el-GR" sz="1545" i="1" dirty="0"/>
              <a:t>Έσχατος εγκέφαλος </a:t>
            </a:r>
            <a:r>
              <a:rPr lang="el-GR" sz="1545" dirty="0"/>
              <a:t>(προμήκης) </a:t>
            </a:r>
          </a:p>
          <a:p>
            <a:pPr>
              <a:defRPr/>
            </a:pPr>
            <a:endParaRPr lang="el-GR" sz="1545"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blinds(horizontal)">
                                      <p:cBhvr>
                                        <p:cTn id="7"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97DA16-4B8B-4E67-90F8-8A9C5D309BA3}"/>
              </a:ext>
            </a:extLst>
          </p:cNvPr>
          <p:cNvSpPr>
            <a:spLocks noGrp="1"/>
          </p:cNvSpPr>
          <p:nvPr>
            <p:ph type="title"/>
          </p:nvPr>
        </p:nvSpPr>
        <p:spPr>
          <a:xfrm>
            <a:off x="457200" y="273050"/>
            <a:ext cx="8075240" cy="707678"/>
          </a:xfrm>
        </p:spPr>
        <p:txBody>
          <a:bodyPr/>
          <a:lstStyle/>
          <a:p>
            <a:r>
              <a:rPr lang="el-GR" sz="2800" dirty="0">
                <a:solidFill>
                  <a:srgbClr val="002060"/>
                </a:solidFill>
              </a:rPr>
              <a:t>Εγκέφαλος (Πλάγια εσωτερική όψη)</a:t>
            </a:r>
          </a:p>
        </p:txBody>
      </p:sp>
      <p:pic>
        <p:nvPicPr>
          <p:cNvPr id="6" name="Θέση περιεχομένου 5">
            <a:extLst>
              <a:ext uri="{FF2B5EF4-FFF2-40B4-BE49-F238E27FC236}">
                <a16:creationId xmlns:a16="http://schemas.microsoft.com/office/drawing/2014/main" id="{F8C384C4-E4D6-463D-9DA9-91910CC831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322792"/>
            <a:ext cx="5111750" cy="3753628"/>
          </a:xfrm>
        </p:spPr>
      </p:pic>
      <p:sp>
        <p:nvSpPr>
          <p:cNvPr id="4" name="Θέση κειμένου 3">
            <a:extLst>
              <a:ext uri="{FF2B5EF4-FFF2-40B4-BE49-F238E27FC236}">
                <a16:creationId xmlns:a16="http://schemas.microsoft.com/office/drawing/2014/main" id="{B46D0924-5D8B-4DCA-BFE4-7078AD40EFD3}"/>
              </a:ext>
            </a:extLst>
          </p:cNvPr>
          <p:cNvSpPr>
            <a:spLocks noGrp="1"/>
          </p:cNvSpPr>
          <p:nvPr>
            <p:ph type="body" sz="half" idx="2"/>
          </p:nvPr>
        </p:nvSpPr>
        <p:spPr/>
        <p:txBody>
          <a:bodyPr/>
          <a:lstStyle/>
          <a:p>
            <a:r>
              <a:rPr lang="el-GR" sz="1800" dirty="0"/>
              <a:t>Διακρίνονται:</a:t>
            </a:r>
          </a:p>
          <a:p>
            <a:pPr marL="285750" indent="-285750">
              <a:buFont typeface="Arial" panose="020B0604020202020204" pitchFamily="34" charset="0"/>
              <a:buChar char="•"/>
            </a:pPr>
            <a:r>
              <a:rPr lang="el-GR" sz="1800" dirty="0"/>
              <a:t>Το </a:t>
            </a:r>
            <a:r>
              <a:rPr lang="el-GR" sz="1800" b="1" dirty="0"/>
              <a:t>εγκεφαλικό ημισφαίριο </a:t>
            </a:r>
            <a:r>
              <a:rPr lang="el-GR" sz="1800" dirty="0"/>
              <a:t>(πάνω), με τις χαρακτηριστικές αύλακες και έλικες.</a:t>
            </a:r>
          </a:p>
          <a:p>
            <a:pPr marL="285750" indent="-285750">
              <a:buFont typeface="Arial" panose="020B0604020202020204" pitchFamily="34" charset="0"/>
              <a:buChar char="•"/>
            </a:pPr>
            <a:r>
              <a:rPr lang="el-GR" sz="1800" dirty="0"/>
              <a:t>Το </a:t>
            </a:r>
            <a:r>
              <a:rPr lang="el-GR" sz="1800" b="1" dirty="0"/>
              <a:t>εγκεφαλικό στέλεχος </a:t>
            </a:r>
            <a:r>
              <a:rPr lang="el-GR" sz="1800" dirty="0"/>
              <a:t>(κάτω λοξά, ανοιχτόχρωμο).</a:t>
            </a:r>
          </a:p>
          <a:p>
            <a:pPr marL="285750" indent="-285750">
              <a:buFont typeface="Arial" panose="020B0604020202020204" pitchFamily="34" charset="0"/>
              <a:buChar char="•"/>
            </a:pPr>
            <a:r>
              <a:rPr lang="el-GR" sz="1800" dirty="0"/>
              <a:t>Η </a:t>
            </a:r>
            <a:r>
              <a:rPr lang="el-GR" sz="1800" b="1" dirty="0"/>
              <a:t>παρεγκεφαλίδα</a:t>
            </a:r>
            <a:r>
              <a:rPr lang="el-GR" sz="1800" dirty="0"/>
              <a:t> (κάτω και πίσω, καφέ χρώμα).</a:t>
            </a:r>
          </a:p>
          <a:p>
            <a:pPr marL="285750" indent="-285750">
              <a:buFont typeface="Arial" panose="020B0604020202020204" pitchFamily="34" charset="0"/>
              <a:buChar char="•"/>
            </a:pPr>
            <a:r>
              <a:rPr lang="el-GR" sz="1800" dirty="0"/>
              <a:t> Ακριβώς στο κέντρο απεικονίζεται (με άσπρο χρώμα) το </a:t>
            </a:r>
            <a:r>
              <a:rPr lang="el-GR" sz="1800" i="1" dirty="0"/>
              <a:t>μεσολόβιο</a:t>
            </a:r>
            <a:r>
              <a:rPr lang="el-GR" sz="1800" dirty="0"/>
              <a:t> (ο σύνδεσμος που συνδέει το ένα ημισφαίριο με το άλλο).</a:t>
            </a:r>
          </a:p>
        </p:txBody>
      </p:sp>
      <p:sp>
        <p:nvSpPr>
          <p:cNvPr id="7" name="TextBox 6">
            <a:extLst>
              <a:ext uri="{FF2B5EF4-FFF2-40B4-BE49-F238E27FC236}">
                <a16:creationId xmlns:a16="http://schemas.microsoft.com/office/drawing/2014/main" id="{3DF0681E-9632-441D-80D4-A9A2E3CE8566}"/>
              </a:ext>
            </a:extLst>
          </p:cNvPr>
          <p:cNvSpPr txBox="1"/>
          <p:nvPr/>
        </p:nvSpPr>
        <p:spPr>
          <a:xfrm>
            <a:off x="3635896" y="5301208"/>
            <a:ext cx="5050904" cy="507831"/>
          </a:xfrm>
          <a:prstGeom prst="rect">
            <a:avLst/>
          </a:prstGeom>
          <a:noFill/>
        </p:spPr>
        <p:txBody>
          <a:bodyPr wrap="square" rtlCol="0">
            <a:spAutoFit/>
          </a:bodyPr>
          <a:lstStyle/>
          <a:p>
            <a:r>
              <a:rPr lang="en-US" sz="900" dirty="0"/>
              <a:t>By Dr. Johannes </a:t>
            </a:r>
            <a:r>
              <a:rPr lang="en-US" sz="900" dirty="0" err="1"/>
              <a:t>Sobotta</a:t>
            </a:r>
            <a:r>
              <a:rPr lang="en-US" sz="900" dirty="0"/>
              <a:t> - Atlas and Text-book of Human Anatomy Volume III Vascular System, Lymphatic system, Nervous system and Sense Organs, Public Domain, https://commons.wikimedia.org/w/index.php?curid=29135452</a:t>
            </a:r>
            <a:endParaRPr lang="el-GR" sz="900" dirty="0"/>
          </a:p>
        </p:txBody>
      </p:sp>
    </p:spTree>
    <p:extLst>
      <p:ext uri="{BB962C8B-B14F-4D97-AF65-F5344CB8AC3E}">
        <p14:creationId xmlns:p14="http://schemas.microsoft.com/office/powerpoint/2010/main" val="1053454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BE7C52-E547-45FB-A87D-B38811FC27F4}"/>
              </a:ext>
            </a:extLst>
          </p:cNvPr>
          <p:cNvSpPr>
            <a:spLocks noGrp="1"/>
          </p:cNvSpPr>
          <p:nvPr>
            <p:ph type="title"/>
          </p:nvPr>
        </p:nvSpPr>
        <p:spPr>
          <a:xfrm>
            <a:off x="457200" y="274638"/>
            <a:ext cx="8229600" cy="850106"/>
          </a:xfrm>
        </p:spPr>
        <p:txBody>
          <a:bodyPr/>
          <a:lstStyle/>
          <a:p>
            <a:r>
              <a:rPr lang="el-GR" sz="3200" b="1" dirty="0">
                <a:solidFill>
                  <a:srgbClr val="000099"/>
                </a:solidFill>
              </a:rPr>
              <a:t>Κάτω επιφάνεια εγκεφάλου</a:t>
            </a:r>
          </a:p>
        </p:txBody>
      </p:sp>
      <p:pic>
        <p:nvPicPr>
          <p:cNvPr id="5" name="Θέση περιεχομένου 4">
            <a:extLst>
              <a:ext uri="{FF2B5EF4-FFF2-40B4-BE49-F238E27FC236}">
                <a16:creationId xmlns:a16="http://schemas.microsoft.com/office/drawing/2014/main" id="{45A4B181-C2EE-4D0F-B65E-0688CDC646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0476" y="1417638"/>
            <a:ext cx="4102720" cy="4525963"/>
          </a:xfrm>
        </p:spPr>
      </p:pic>
      <p:sp>
        <p:nvSpPr>
          <p:cNvPr id="6" name="TextBox 5">
            <a:extLst>
              <a:ext uri="{FF2B5EF4-FFF2-40B4-BE49-F238E27FC236}">
                <a16:creationId xmlns:a16="http://schemas.microsoft.com/office/drawing/2014/main" id="{FE59B568-3A02-4CCD-BCF8-56C2CE280E17}"/>
              </a:ext>
            </a:extLst>
          </p:cNvPr>
          <p:cNvSpPr txBox="1"/>
          <p:nvPr/>
        </p:nvSpPr>
        <p:spPr>
          <a:xfrm>
            <a:off x="4572000" y="6093296"/>
            <a:ext cx="4114800" cy="507831"/>
          </a:xfrm>
          <a:prstGeom prst="rect">
            <a:avLst/>
          </a:prstGeom>
          <a:noFill/>
        </p:spPr>
        <p:txBody>
          <a:bodyPr wrap="square" rtlCol="0">
            <a:spAutoFit/>
          </a:bodyPr>
          <a:lstStyle/>
          <a:p>
            <a:r>
              <a:rPr lang="en-US" sz="900" dirty="0"/>
              <a:t>By Dr. Johannes </a:t>
            </a:r>
            <a:r>
              <a:rPr lang="en-US" sz="900" dirty="0" err="1"/>
              <a:t>Sobotta</a:t>
            </a:r>
            <a:r>
              <a:rPr lang="en-US" sz="900" dirty="0"/>
              <a:t> - Atlas and Text-book of Human Anatomy Volume III Vascular System, Lymphatic system, Nervous system and Sense Organs, Public Domain, https://commons.wikimedia.org/w/index.php?curid=29135453</a:t>
            </a:r>
            <a:endParaRPr lang="el-GR" sz="900" dirty="0"/>
          </a:p>
        </p:txBody>
      </p:sp>
      <p:sp>
        <p:nvSpPr>
          <p:cNvPr id="7" name="TextBox 6">
            <a:extLst>
              <a:ext uri="{FF2B5EF4-FFF2-40B4-BE49-F238E27FC236}">
                <a16:creationId xmlns:a16="http://schemas.microsoft.com/office/drawing/2014/main" id="{F797EDEE-DD9A-459C-9992-63DC83249875}"/>
              </a:ext>
            </a:extLst>
          </p:cNvPr>
          <p:cNvSpPr txBox="1"/>
          <p:nvPr/>
        </p:nvSpPr>
        <p:spPr>
          <a:xfrm>
            <a:off x="553790" y="1417638"/>
            <a:ext cx="3960440" cy="4801314"/>
          </a:xfrm>
          <a:prstGeom prst="rect">
            <a:avLst/>
          </a:prstGeom>
          <a:noFill/>
        </p:spPr>
        <p:txBody>
          <a:bodyPr wrap="square" rtlCol="0">
            <a:spAutoFit/>
          </a:bodyPr>
          <a:lstStyle/>
          <a:p>
            <a:r>
              <a:rPr lang="el-GR" dirty="0"/>
              <a:t>Διακρίνονται:</a:t>
            </a:r>
          </a:p>
          <a:p>
            <a:pPr marL="285750" indent="-285750">
              <a:buFont typeface="Arial" panose="020B0604020202020204" pitchFamily="34" charset="0"/>
              <a:buChar char="•"/>
            </a:pPr>
            <a:r>
              <a:rPr lang="el-GR" dirty="0"/>
              <a:t>Η κάτω επιφάνεια των δύο </a:t>
            </a:r>
            <a:r>
              <a:rPr lang="el-GR" b="1" dirty="0"/>
              <a:t>ημισφαιρίων</a:t>
            </a:r>
            <a:r>
              <a:rPr lang="el-GR" dirty="0"/>
              <a:t> (με τις αύλακες και τις έλικες).</a:t>
            </a:r>
          </a:p>
          <a:p>
            <a:pPr marL="285750" indent="-285750">
              <a:buFont typeface="Arial" panose="020B0604020202020204" pitchFamily="34" charset="0"/>
              <a:buChar char="•"/>
            </a:pPr>
            <a:r>
              <a:rPr lang="el-GR" dirty="0"/>
              <a:t>Το </a:t>
            </a:r>
            <a:r>
              <a:rPr lang="el-GR" b="1" dirty="0"/>
              <a:t>εγκεφαλικό στέλεχος </a:t>
            </a:r>
            <a:r>
              <a:rPr lang="el-GR" dirty="0"/>
              <a:t>(στο κέντρο – ανοιχτόχρωμο προς το λευκό).</a:t>
            </a:r>
          </a:p>
          <a:p>
            <a:pPr marL="285750" indent="-285750">
              <a:buFont typeface="Arial" panose="020B0604020202020204" pitchFamily="34" charset="0"/>
              <a:buChar char="•"/>
            </a:pPr>
            <a:r>
              <a:rPr lang="el-GR" dirty="0"/>
              <a:t>Η </a:t>
            </a:r>
            <a:r>
              <a:rPr lang="el-GR" b="1" dirty="0"/>
              <a:t>παρεγκεφαλίδα</a:t>
            </a:r>
            <a:r>
              <a:rPr lang="el-GR" dirty="0"/>
              <a:t> (πίσω και κάτω) με χαρακτηριστική γράμμωση.</a:t>
            </a:r>
          </a:p>
          <a:p>
            <a:endParaRPr lang="el-GR" dirty="0"/>
          </a:p>
          <a:p>
            <a:r>
              <a:rPr lang="el-GR" dirty="0"/>
              <a:t>Διακρίνονται επίσης τα </a:t>
            </a:r>
            <a:r>
              <a:rPr lang="el-GR" b="1" dirty="0"/>
              <a:t>κρανιακά (εγκεφαλικά) νεύρα</a:t>
            </a:r>
            <a:r>
              <a:rPr lang="el-GR" dirty="0"/>
              <a:t> (με λευκό χρώμα). Τα περισσότερα από αυτά προέρχονται από την περιοχή του στελέχους.</a:t>
            </a:r>
          </a:p>
          <a:p>
            <a:endParaRPr lang="el-GR" dirty="0"/>
          </a:p>
        </p:txBody>
      </p:sp>
    </p:spTree>
    <p:extLst>
      <p:ext uri="{BB962C8B-B14F-4D97-AF65-F5344CB8AC3E}">
        <p14:creationId xmlns:p14="http://schemas.microsoft.com/office/powerpoint/2010/main" val="993549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a:extLst>
              <a:ext uri="{FF2B5EF4-FFF2-40B4-BE49-F238E27FC236}">
                <a16:creationId xmlns:a16="http://schemas.microsoft.com/office/drawing/2014/main" id="{50F26621-A272-4D3B-BBC7-4429B3CE4208}"/>
              </a:ext>
            </a:extLst>
          </p:cNvPr>
          <p:cNvSpPr txBox="1">
            <a:spLocks noChangeArrowheads="1"/>
          </p:cNvSpPr>
          <p:nvPr/>
        </p:nvSpPr>
        <p:spPr bwMode="auto">
          <a:xfrm>
            <a:off x="539255" y="440080"/>
            <a:ext cx="8273951" cy="5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66700" algn="l"/>
              </a:tabLst>
              <a:defRPr sz="3200">
                <a:solidFill>
                  <a:schemeClr val="tx1"/>
                </a:solidFill>
                <a:latin typeface="Arial" panose="020B0604020202020204" pitchFamily="34" charset="0"/>
              </a:defRPr>
            </a:lvl1pPr>
            <a:lvl2pPr marL="742950" indent="-285750">
              <a:spcBef>
                <a:spcPct val="20000"/>
              </a:spcBef>
              <a:buChar char="–"/>
              <a:tabLst>
                <a:tab pos="266700" algn="l"/>
              </a:tabLst>
              <a:defRPr sz="2800">
                <a:solidFill>
                  <a:schemeClr val="tx1"/>
                </a:solidFill>
                <a:latin typeface="Arial" panose="020B0604020202020204" pitchFamily="34" charset="0"/>
              </a:defRPr>
            </a:lvl2pPr>
            <a:lvl3pPr marL="1143000" indent="-228600">
              <a:spcBef>
                <a:spcPct val="20000"/>
              </a:spcBef>
              <a:buChar char="•"/>
              <a:tabLst>
                <a:tab pos="266700" algn="l"/>
              </a:tabLst>
              <a:defRPr sz="2400">
                <a:solidFill>
                  <a:schemeClr val="tx1"/>
                </a:solidFill>
                <a:latin typeface="Arial" panose="020B0604020202020204" pitchFamily="34" charset="0"/>
              </a:defRPr>
            </a:lvl3pPr>
            <a:lvl4pPr marL="1600200" indent="-228600">
              <a:spcBef>
                <a:spcPct val="20000"/>
              </a:spcBef>
              <a:buChar char="–"/>
              <a:tabLst>
                <a:tab pos="266700" algn="l"/>
              </a:tabLst>
              <a:defRPr sz="2000">
                <a:solidFill>
                  <a:schemeClr val="tx1"/>
                </a:solidFill>
                <a:latin typeface="Arial" panose="020B0604020202020204" pitchFamily="34" charset="0"/>
              </a:defRPr>
            </a:lvl4pPr>
            <a:lvl5pPr marL="2057400" indent="-228600">
              <a:spcBef>
                <a:spcPct val="20000"/>
              </a:spcBef>
              <a:buChar char="»"/>
              <a:tabLst>
                <a:tab pos="266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defRPr>
            </a:lvl9pPr>
          </a:lstStyle>
          <a:p>
            <a:pPr eaLnBrk="1" hangingPunct="1">
              <a:spcBef>
                <a:spcPct val="0"/>
              </a:spcBef>
              <a:buFontTx/>
              <a:buNone/>
            </a:pPr>
            <a:r>
              <a:rPr lang="el-GR" altLang="en-US" sz="3089" b="1" dirty="0">
                <a:solidFill>
                  <a:srgbClr val="000099"/>
                </a:solidFill>
              </a:rPr>
              <a:t>Εγκεφαλικά ημισφαίρια (δεξιό – αριστερό)</a:t>
            </a:r>
          </a:p>
          <a:p>
            <a:pPr eaLnBrk="1" hangingPunct="1">
              <a:spcBef>
                <a:spcPct val="0"/>
              </a:spcBef>
              <a:buFontTx/>
              <a:buNone/>
            </a:pPr>
            <a:endParaRPr lang="el-GR" altLang="en-US" sz="2400" dirty="0"/>
          </a:p>
          <a:p>
            <a:pPr marL="300346" indent="-300346" algn="just" eaLnBrk="1" hangingPunct="1">
              <a:spcBef>
                <a:spcPct val="0"/>
              </a:spcBef>
              <a:spcAft>
                <a:spcPct val="20000"/>
              </a:spcAft>
              <a:buFont typeface="Wingdings" panose="05000000000000000000" pitchFamily="2" charset="2"/>
              <a:buChar char="§"/>
            </a:pPr>
            <a:r>
              <a:rPr lang="el-GR" altLang="en-US" sz="2400" dirty="0"/>
              <a:t>Συνιστούν τον τελικό εγκέφαλο (σύμφωνα με την εμβρυολογική διαίρεση). Αποτελούν το μεγαλύτερο τμήμα του εγκεφάλου. </a:t>
            </a:r>
          </a:p>
          <a:p>
            <a:pPr marL="300346" indent="-300346" algn="just" eaLnBrk="1" hangingPunct="1">
              <a:spcBef>
                <a:spcPct val="0"/>
              </a:spcBef>
              <a:spcAft>
                <a:spcPct val="20000"/>
              </a:spcAft>
              <a:buFont typeface="Wingdings" panose="05000000000000000000" pitchFamily="2" charset="2"/>
              <a:buChar char="§"/>
            </a:pPr>
            <a:r>
              <a:rPr lang="el-GR" altLang="en-US" sz="2400" dirty="0"/>
              <a:t>Διαχωρίζονται ατελώς από την </a:t>
            </a:r>
            <a:r>
              <a:rPr lang="el-GR" altLang="en-US" sz="2400" i="1" dirty="0"/>
              <a:t>επιμήκη σχισμή</a:t>
            </a:r>
            <a:r>
              <a:rPr lang="el-GR" altLang="en-US" sz="2400" dirty="0"/>
              <a:t>.</a:t>
            </a:r>
          </a:p>
          <a:p>
            <a:pPr marL="300346" indent="-300346" algn="just" eaLnBrk="1" hangingPunct="1">
              <a:spcBef>
                <a:spcPct val="0"/>
              </a:spcBef>
              <a:spcAft>
                <a:spcPct val="20000"/>
              </a:spcAft>
              <a:buFont typeface="Wingdings" panose="05000000000000000000" pitchFamily="2" charset="2"/>
              <a:buChar char="§"/>
            </a:pPr>
            <a:r>
              <a:rPr lang="el-GR" altLang="en-US" sz="2400" dirty="0"/>
              <a:t>Συνδέονται μεταξύ τους με </a:t>
            </a:r>
            <a:r>
              <a:rPr lang="el-GR" altLang="en-US" sz="2400" i="1" dirty="0"/>
              <a:t>συνδέσμους</a:t>
            </a:r>
            <a:r>
              <a:rPr lang="el-GR" altLang="en-US" sz="2400" dirty="0"/>
              <a:t> (κυρίως το </a:t>
            </a:r>
            <a:r>
              <a:rPr lang="el-GR" altLang="en-US" sz="2400" i="1" dirty="0"/>
              <a:t>μεσολόβιο</a:t>
            </a:r>
            <a:r>
              <a:rPr lang="el-GR" altLang="en-US" sz="2400" dirty="0"/>
              <a:t>).</a:t>
            </a:r>
          </a:p>
          <a:p>
            <a:pPr marL="300346" indent="-300346" algn="just" eaLnBrk="1" hangingPunct="1">
              <a:spcBef>
                <a:spcPct val="0"/>
              </a:spcBef>
              <a:buFont typeface="Wingdings" panose="05000000000000000000" pitchFamily="2" charset="2"/>
              <a:buChar char="§"/>
            </a:pPr>
            <a:r>
              <a:rPr lang="el-GR" altLang="en-US" sz="2400" dirty="0"/>
              <a:t>Εμφανίζουν (στην επιφάνειά τους) </a:t>
            </a:r>
            <a:r>
              <a:rPr lang="el-GR" altLang="en-US" sz="2400" b="1" dirty="0"/>
              <a:t>αύλακες</a:t>
            </a:r>
            <a:r>
              <a:rPr lang="el-GR" altLang="en-US" sz="2400" dirty="0"/>
              <a:t> που την χωρίζουν σε πολλές </a:t>
            </a:r>
            <a:r>
              <a:rPr lang="el-GR" altLang="en-US" sz="2400" b="1" dirty="0"/>
              <a:t>έλικες</a:t>
            </a:r>
            <a:r>
              <a:rPr lang="el-GR" altLang="en-US" sz="2400" dirty="0"/>
              <a:t>. Η πτυχωτή μορφολογία αυξάνει την λειτουργική επιφάνεια του εγκεφάλου. </a:t>
            </a:r>
          </a:p>
          <a:p>
            <a:pPr marL="300346" indent="-300346" algn="just" eaLnBrk="1" hangingPunct="1">
              <a:spcBef>
                <a:spcPct val="0"/>
              </a:spcBef>
              <a:buFont typeface="Wingdings" panose="05000000000000000000" pitchFamily="2" charset="2"/>
              <a:buChar char="§"/>
            </a:pPr>
            <a:r>
              <a:rPr lang="el-GR" altLang="en-US" sz="2400" dirty="0"/>
              <a:t>Περιλαμβάνουν </a:t>
            </a:r>
            <a:r>
              <a:rPr lang="el-GR" altLang="en-US" sz="2400" b="1" dirty="0"/>
              <a:t>νευρικά κέντρα </a:t>
            </a:r>
            <a:r>
              <a:rPr lang="el-GR" altLang="en-US" sz="2400" dirty="0"/>
              <a:t>που ελέγχουν αισθητικές, κινητικές, νοητικές και συναισθηματικές λειτουργίες.</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Picture2">
            <a:extLst>
              <a:ext uri="{FF2B5EF4-FFF2-40B4-BE49-F238E27FC236}">
                <a16:creationId xmlns:a16="http://schemas.microsoft.com/office/drawing/2014/main" id="{FA2D6A10-D763-43BE-84D1-FE7C3D5A90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782029"/>
            <a:ext cx="4766948" cy="556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6">
            <a:extLst>
              <a:ext uri="{FF2B5EF4-FFF2-40B4-BE49-F238E27FC236}">
                <a16:creationId xmlns:a16="http://schemas.microsoft.com/office/drawing/2014/main" id="{C1BE5C16-7991-4B9C-83CB-5CFD3D734AB8}"/>
              </a:ext>
            </a:extLst>
          </p:cNvPr>
          <p:cNvSpPr txBox="1">
            <a:spLocks noChangeArrowheads="1"/>
          </p:cNvSpPr>
          <p:nvPr/>
        </p:nvSpPr>
        <p:spPr bwMode="auto">
          <a:xfrm>
            <a:off x="539254" y="392563"/>
            <a:ext cx="7717551" cy="38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931" dirty="0"/>
              <a:t> </a:t>
            </a:r>
            <a:r>
              <a:rPr lang="el-GR" altLang="en-US" sz="1931" b="1" u="sng" dirty="0">
                <a:solidFill>
                  <a:srgbClr val="000099"/>
                </a:solidFill>
              </a:rPr>
              <a:t>Εγκεφαλικά ημισφαίρια (άνω όψη)</a:t>
            </a:r>
            <a:endParaRPr lang="en-US" altLang="en-US" sz="1931" dirty="0"/>
          </a:p>
        </p:txBody>
      </p:sp>
      <p:sp>
        <p:nvSpPr>
          <p:cNvPr id="34820" name="Ορθογώνιο 1">
            <a:extLst>
              <a:ext uri="{FF2B5EF4-FFF2-40B4-BE49-F238E27FC236}">
                <a16:creationId xmlns:a16="http://schemas.microsoft.com/office/drawing/2014/main" id="{ABDB1BA7-3B25-4C89-BFD6-B6F71267C9ED}"/>
              </a:ext>
            </a:extLst>
          </p:cNvPr>
          <p:cNvSpPr>
            <a:spLocks noChangeArrowheads="1"/>
          </p:cNvSpPr>
          <p:nvPr/>
        </p:nvSpPr>
        <p:spPr bwMode="auto">
          <a:xfrm>
            <a:off x="3812167" y="6024000"/>
            <a:ext cx="4414408" cy="6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738"/>
              <a:t>“</a:t>
            </a:r>
            <a:r>
              <a:rPr lang="en-US" altLang="en-US" sz="1738">
                <a:hlinkClick r:id="rId3"/>
              </a:rPr>
              <a:t>Cerebral lobes</a:t>
            </a:r>
            <a:r>
              <a:rPr lang="en-US" altLang="en-US" sz="1738">
                <a:solidFill>
                  <a:srgbClr val="000000"/>
                </a:solidFill>
              </a:rPr>
              <a:t>” </a:t>
            </a:r>
            <a:r>
              <a:rPr lang="el-GR" altLang="en-US" sz="1738">
                <a:solidFill>
                  <a:srgbClr val="000000"/>
                </a:solidFill>
              </a:rPr>
              <a:t>από </a:t>
            </a:r>
            <a:r>
              <a:rPr lang="en-US" altLang="en-US" sz="1738">
                <a:hlinkClick r:id="rId4"/>
              </a:rPr>
              <a:t>Wyglif</a:t>
            </a:r>
            <a:r>
              <a:rPr lang="en-US" altLang="en-US" sz="1738"/>
              <a:t> </a:t>
            </a:r>
            <a:r>
              <a:rPr lang="el-GR" altLang="en-US" sz="1738"/>
              <a:t>διαθέσιμο με άδεια </a:t>
            </a:r>
            <a:r>
              <a:rPr lang="en-US" altLang="en-US" sz="1738">
                <a:hlinkClick r:id="rId5"/>
              </a:rPr>
              <a:t>CC BY-SA 3.0</a:t>
            </a:r>
            <a:endParaRPr lang="en-US" altLang="el-GR" sz="1738"/>
          </a:p>
        </p:txBody>
      </p:sp>
      <p:sp>
        <p:nvSpPr>
          <p:cNvPr id="2" name="TextBox 1">
            <a:extLst>
              <a:ext uri="{FF2B5EF4-FFF2-40B4-BE49-F238E27FC236}">
                <a16:creationId xmlns:a16="http://schemas.microsoft.com/office/drawing/2014/main" id="{C3A06BDA-6179-489B-8E64-91C98035B808}"/>
              </a:ext>
            </a:extLst>
          </p:cNvPr>
          <p:cNvSpPr txBox="1"/>
          <p:nvPr/>
        </p:nvSpPr>
        <p:spPr>
          <a:xfrm>
            <a:off x="683568" y="1268760"/>
            <a:ext cx="3456384" cy="3970318"/>
          </a:xfrm>
          <a:prstGeom prst="rect">
            <a:avLst/>
          </a:prstGeom>
          <a:noFill/>
        </p:spPr>
        <p:txBody>
          <a:bodyPr wrap="square" rtlCol="0">
            <a:spAutoFit/>
          </a:bodyPr>
          <a:lstStyle/>
          <a:p>
            <a:r>
              <a:rPr lang="el-GR" dirty="0"/>
              <a:t>Διακρίνεται:</a:t>
            </a:r>
          </a:p>
          <a:p>
            <a:pPr marL="285750" indent="-285750">
              <a:buFont typeface="Arial" panose="020B0604020202020204" pitchFamily="34" charset="0"/>
              <a:buChar char="•"/>
            </a:pPr>
            <a:r>
              <a:rPr lang="el-GR" dirty="0"/>
              <a:t>Η </a:t>
            </a:r>
            <a:r>
              <a:rPr lang="el-GR" b="1" dirty="0"/>
              <a:t>επιμήκης σχισμή </a:t>
            </a:r>
            <a:r>
              <a:rPr lang="el-GR" dirty="0"/>
              <a:t>που διαχωρίζει τα δύο ημισφαίρια.</a:t>
            </a:r>
          </a:p>
          <a:p>
            <a:pPr marL="285750" indent="-285750">
              <a:buFont typeface="Arial" panose="020B0604020202020204" pitchFamily="34" charset="0"/>
              <a:buChar char="•"/>
            </a:pPr>
            <a:r>
              <a:rPr lang="el-GR" dirty="0"/>
              <a:t>Οι πολυάριθμες </a:t>
            </a:r>
            <a:r>
              <a:rPr lang="el-GR" b="1" dirty="0"/>
              <a:t>αύλακες</a:t>
            </a:r>
            <a:r>
              <a:rPr lang="el-GR" dirty="0"/>
              <a:t> και </a:t>
            </a:r>
            <a:r>
              <a:rPr lang="el-GR" b="1" dirty="0"/>
              <a:t>έλικες</a:t>
            </a:r>
            <a:r>
              <a:rPr lang="el-GR" dirty="0"/>
              <a:t> στην επιφάνεια των ημισφαιρίων.</a:t>
            </a:r>
          </a:p>
          <a:p>
            <a:r>
              <a:rPr lang="el-GR" dirty="0"/>
              <a:t>Με διαφορετικά χρώματα απεικονίζονται τρεις από τους </a:t>
            </a:r>
            <a:r>
              <a:rPr lang="el-GR" b="1" dirty="0"/>
              <a:t>λοβούς</a:t>
            </a:r>
            <a:r>
              <a:rPr lang="el-GR" dirty="0"/>
              <a:t> (τμήματα) των ημισφαιρίων.</a:t>
            </a:r>
          </a:p>
          <a:p>
            <a:pPr marL="285750" indent="-285750">
              <a:buFont typeface="Arial" panose="020B0604020202020204" pitchFamily="34" charset="0"/>
              <a:buChar char="−"/>
            </a:pPr>
            <a:r>
              <a:rPr lang="el-GR" i="1" dirty="0"/>
              <a:t>Μετωπιαίοι λοβοί </a:t>
            </a:r>
            <a:r>
              <a:rPr lang="el-GR" dirty="0"/>
              <a:t>(ανοιχτό ροζ)</a:t>
            </a:r>
          </a:p>
          <a:p>
            <a:pPr marL="285750" indent="-285750">
              <a:buFont typeface="Arial" panose="020B0604020202020204" pitchFamily="34" charset="0"/>
              <a:buChar char="−"/>
            </a:pPr>
            <a:r>
              <a:rPr lang="el-GR" i="1" dirty="0"/>
              <a:t>Βρεγματικοί λοβοί</a:t>
            </a:r>
            <a:r>
              <a:rPr lang="el-GR" dirty="0"/>
              <a:t> (πράσινο)</a:t>
            </a:r>
          </a:p>
          <a:p>
            <a:pPr marL="285750" indent="-285750">
              <a:buFont typeface="Arial" panose="020B0604020202020204" pitchFamily="34" charset="0"/>
              <a:buChar char="−"/>
            </a:pPr>
            <a:r>
              <a:rPr lang="el-GR" i="1" dirty="0"/>
              <a:t>Ινιακοί λοβοί </a:t>
            </a:r>
            <a:r>
              <a:rPr lang="el-GR" dirty="0"/>
              <a:t>(μπλε)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blinds(horizontal)">
                                      <p:cBhvr>
                                        <p:cTn id="7" dur="500"/>
                                        <p:tgtEl>
                                          <p:spTgt spid="28678"/>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8678"/>
                                        </p:tgtEl>
                                        <p:attrNameLst>
                                          <p:attrName>style.visibility</p:attrName>
                                        </p:attrNameLst>
                                      </p:cBhvr>
                                      <p:to>
                                        <p:strVal val="visible"/>
                                      </p:to>
                                    </p:set>
                                    <p:animEffect transition="in" filter="blinds(horizontal)">
                                      <p:cBhvr>
                                        <p:cTn id="10"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7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68220F60-CD67-4D96-84CA-F2D66A0B2677}"/>
              </a:ext>
            </a:extLst>
          </p:cNvPr>
          <p:cNvSpPr txBox="1">
            <a:spLocks noChangeArrowheads="1"/>
          </p:cNvSpPr>
          <p:nvPr/>
        </p:nvSpPr>
        <p:spPr bwMode="auto">
          <a:xfrm>
            <a:off x="250825" y="1628775"/>
            <a:ext cx="8642350" cy="519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800" b="1">
                <a:solidFill>
                  <a:srgbClr val="000099"/>
                </a:solidFill>
              </a:rPr>
              <a:t>Λειτουργίες νευρικού συστήματος</a:t>
            </a:r>
          </a:p>
        </p:txBody>
      </p:sp>
      <p:sp>
        <p:nvSpPr>
          <p:cNvPr id="3075" name="Text Box 3">
            <a:extLst>
              <a:ext uri="{FF2B5EF4-FFF2-40B4-BE49-F238E27FC236}">
                <a16:creationId xmlns:a16="http://schemas.microsoft.com/office/drawing/2014/main" id="{3D97F5D8-452B-495A-8F94-5935877F30E0}"/>
              </a:ext>
            </a:extLst>
          </p:cNvPr>
          <p:cNvSpPr txBox="1">
            <a:spLocks noChangeArrowheads="1"/>
          </p:cNvSpPr>
          <p:nvPr/>
        </p:nvSpPr>
        <p:spPr bwMode="auto">
          <a:xfrm>
            <a:off x="323850" y="2420938"/>
            <a:ext cx="842486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defRPr/>
            </a:pPr>
            <a:r>
              <a:rPr lang="en-US" altLang="en-US" sz="2000" dirty="0"/>
              <a:t> </a:t>
            </a:r>
            <a:r>
              <a:rPr lang="el-GR" altLang="en-US" sz="2000" i="1" dirty="0"/>
              <a:t>Αισθητικές</a:t>
            </a:r>
            <a:endParaRPr lang="en-US" altLang="en-US" sz="2000" i="1" dirty="0"/>
          </a:p>
          <a:p>
            <a:pPr eaLnBrk="1" hangingPunct="1">
              <a:spcBef>
                <a:spcPct val="50000"/>
              </a:spcBef>
              <a:defRPr/>
            </a:pPr>
            <a:r>
              <a:rPr lang="en-US" altLang="en-US" sz="2000" i="1" dirty="0"/>
              <a:t> </a:t>
            </a:r>
            <a:r>
              <a:rPr lang="el-GR" altLang="en-US" sz="2000" i="1" dirty="0"/>
              <a:t>Κινητικές</a:t>
            </a:r>
            <a:endParaRPr lang="en-US" altLang="en-US" sz="2000" i="1" dirty="0"/>
          </a:p>
          <a:p>
            <a:pPr eaLnBrk="1" hangingPunct="1">
              <a:spcBef>
                <a:spcPct val="50000"/>
              </a:spcBef>
              <a:defRPr/>
            </a:pPr>
            <a:r>
              <a:rPr lang="en-US" altLang="en-US" sz="2000" i="1" dirty="0"/>
              <a:t> </a:t>
            </a:r>
            <a:r>
              <a:rPr lang="el-GR" altLang="en-US" sz="2000" i="1" dirty="0"/>
              <a:t>Ανώτερες πνευματικές λειτουργίες (σκέψη, μάθηση, μνήμη, κρίση, υπολογισμός, σχεδιασμός, αφηρημένη σκέψη, συναίσθημα)</a:t>
            </a:r>
            <a:endParaRPr lang="en-US" altLang="en-US" sz="2000" i="1" dirty="0"/>
          </a:p>
          <a:p>
            <a:pPr marL="176213" indent="-176213" eaLnBrk="1" hangingPunct="1">
              <a:spcBef>
                <a:spcPct val="50000"/>
              </a:spcBef>
              <a:defRPr/>
            </a:pPr>
            <a:r>
              <a:rPr lang="el-GR" altLang="en-US" sz="2000" i="1" dirty="0"/>
              <a:t>Ρύθμιση εκκρίσεων από: ενδοκρινείς και εξωκρινείς αδένες (ορμονών και υγρών αντίστοιχα)</a:t>
            </a:r>
            <a:endParaRPr lang="en-US" altLang="en-US" sz="2000" i="1" dirty="0"/>
          </a:p>
          <a:p>
            <a:pPr eaLnBrk="1" hangingPunct="1">
              <a:spcBef>
                <a:spcPct val="50000"/>
              </a:spcBef>
              <a:defRPr/>
            </a:pPr>
            <a:r>
              <a:rPr lang="en-US" altLang="en-US" sz="2000" i="1" dirty="0"/>
              <a:t> </a:t>
            </a:r>
            <a:r>
              <a:rPr lang="el-GR" altLang="en-US" sz="2000" i="1" dirty="0"/>
              <a:t>Ρύθμιση λειτουργίας σπλάχνων (εσωτερικών οργάνων)</a:t>
            </a:r>
            <a:endParaRPr lang="en-US" altLang="en-US" sz="2000" i="1" dirty="0"/>
          </a:p>
          <a:p>
            <a:pPr eaLnBrk="1" hangingPunct="1">
              <a:spcBef>
                <a:spcPct val="50000"/>
              </a:spcBef>
              <a:defRPr/>
            </a:pPr>
            <a:r>
              <a:rPr lang="en-US" altLang="en-US" sz="2000" i="1" dirty="0"/>
              <a:t> </a:t>
            </a:r>
            <a:r>
              <a:rPr lang="el-GR" altLang="en-US" sz="2000" i="1" dirty="0"/>
              <a:t>Συντονισμός άλλων συστημάτων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blinds(horizontal)">
                                      <p:cBhvr>
                                        <p:cTn id="11"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1" name="Group 19">
            <a:extLst>
              <a:ext uri="{FF2B5EF4-FFF2-40B4-BE49-F238E27FC236}">
                <a16:creationId xmlns:a16="http://schemas.microsoft.com/office/drawing/2014/main" id="{13FB1FB7-C4A3-473F-937C-7E97DB34A202}"/>
              </a:ext>
            </a:extLst>
          </p:cNvPr>
          <p:cNvGrpSpPr>
            <a:grpSpLocks/>
          </p:cNvGrpSpPr>
          <p:nvPr/>
        </p:nvGrpSpPr>
        <p:grpSpPr bwMode="auto">
          <a:xfrm>
            <a:off x="947123" y="1556792"/>
            <a:ext cx="7416824" cy="3744416"/>
            <a:chOff x="1962070" y="4509120"/>
            <a:chExt cx="4859820" cy="1944016"/>
          </a:xfrm>
        </p:grpSpPr>
        <p:pic>
          <p:nvPicPr>
            <p:cNvPr id="32772" name="Picture 2" descr="Σχετική εικόνα">
              <a:extLst>
                <a:ext uri="{FF2B5EF4-FFF2-40B4-BE49-F238E27FC236}">
                  <a16:creationId xmlns:a16="http://schemas.microsoft.com/office/drawing/2014/main" id="{57EF5DB5-C7AD-4CAC-BB5F-CCD31184AA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4653136"/>
              <a:ext cx="2250123"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345F90A3-07BF-4326-86E1-7BF3267FCDFB}"/>
                </a:ext>
              </a:extLst>
            </p:cNvPr>
            <p:cNvCxnSpPr/>
            <p:nvPr/>
          </p:nvCxnSpPr>
          <p:spPr>
            <a:xfrm>
              <a:off x="3465107" y="4994432"/>
              <a:ext cx="503796" cy="14517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74" name="TextBox 9">
              <a:extLst>
                <a:ext uri="{FF2B5EF4-FFF2-40B4-BE49-F238E27FC236}">
                  <a16:creationId xmlns:a16="http://schemas.microsoft.com/office/drawing/2014/main" id="{708F7F56-F453-4BC9-8983-23A8D995256E}"/>
                </a:ext>
              </a:extLst>
            </p:cNvPr>
            <p:cNvSpPr txBox="1">
              <a:spLocks noChangeArrowheads="1"/>
            </p:cNvSpPr>
            <p:nvPr/>
          </p:nvSpPr>
          <p:spPr bwMode="auto">
            <a:xfrm>
              <a:off x="2339752" y="4509120"/>
              <a:ext cx="1800200" cy="40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l-GR" altLang="el-GR" sz="1062"/>
                <a:t>Έλικες= προεξοχές που καλύπτουν την επιφάνεια του εγκεφάλου</a:t>
              </a:r>
            </a:p>
          </p:txBody>
        </p:sp>
        <p:cxnSp>
          <p:nvCxnSpPr>
            <p:cNvPr id="10" name="Straight Arrow Connector 10">
              <a:extLst>
                <a:ext uri="{FF2B5EF4-FFF2-40B4-BE49-F238E27FC236}">
                  <a16:creationId xmlns:a16="http://schemas.microsoft.com/office/drawing/2014/main" id="{29638AE3-CB9C-4FC8-9EEF-33E3FA6C6DA5}"/>
                </a:ext>
              </a:extLst>
            </p:cNvPr>
            <p:cNvCxnSpPr/>
            <p:nvPr/>
          </p:nvCxnSpPr>
          <p:spPr>
            <a:xfrm flipV="1">
              <a:off x="3302279" y="5355306"/>
              <a:ext cx="360450" cy="2862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1">
              <a:extLst>
                <a:ext uri="{FF2B5EF4-FFF2-40B4-BE49-F238E27FC236}">
                  <a16:creationId xmlns:a16="http://schemas.microsoft.com/office/drawing/2014/main" id="{46B1474E-87A1-4905-830D-97256F6EF217}"/>
                </a:ext>
              </a:extLst>
            </p:cNvPr>
            <p:cNvCxnSpPr/>
            <p:nvPr/>
          </p:nvCxnSpPr>
          <p:spPr>
            <a:xfrm flipH="1">
              <a:off x="4364146" y="4798095"/>
              <a:ext cx="495446" cy="1161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77" name="TextBox 14">
              <a:extLst>
                <a:ext uri="{FF2B5EF4-FFF2-40B4-BE49-F238E27FC236}">
                  <a16:creationId xmlns:a16="http://schemas.microsoft.com/office/drawing/2014/main" id="{8AA6280D-8A72-4397-8DF9-5A2293561D67}"/>
                </a:ext>
              </a:extLst>
            </p:cNvPr>
            <p:cNvSpPr txBox="1">
              <a:spLocks noChangeArrowheads="1"/>
            </p:cNvSpPr>
            <p:nvPr/>
          </p:nvSpPr>
          <p:spPr bwMode="auto">
            <a:xfrm>
              <a:off x="1962070" y="5589040"/>
              <a:ext cx="1961858" cy="28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l-GR" altLang="el-GR" sz="1062"/>
                <a:t>Αύλακα= μικρή εσοχή/ αυλάκωση που διαχωρίζει τις έλικες μεταξύ τους</a:t>
              </a:r>
            </a:p>
          </p:txBody>
        </p:sp>
        <p:sp>
          <p:nvSpPr>
            <p:cNvPr id="32778" name="TextBox 16">
              <a:extLst>
                <a:ext uri="{FF2B5EF4-FFF2-40B4-BE49-F238E27FC236}">
                  <a16:creationId xmlns:a16="http://schemas.microsoft.com/office/drawing/2014/main" id="{C5387ADC-F9F0-4259-A2D6-57220090751D}"/>
                </a:ext>
              </a:extLst>
            </p:cNvPr>
            <p:cNvSpPr txBox="1">
              <a:spLocks noChangeArrowheads="1"/>
            </p:cNvSpPr>
            <p:nvPr/>
          </p:nvSpPr>
          <p:spPr bwMode="auto">
            <a:xfrm>
              <a:off x="4860032" y="4509120"/>
              <a:ext cx="1961858" cy="51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l-GR" altLang="el-GR" sz="1062" dirty="0"/>
                <a:t>Σχισμή= βαθιές αύλακες που διαχωρίζουν μεγάλες περιοχές του εγκεφάλου (</a:t>
              </a:r>
              <a:r>
                <a:rPr lang="el-GR" altLang="el-GR" sz="1062" dirty="0" err="1"/>
                <a:t>π.χ</a:t>
              </a:r>
              <a:r>
                <a:rPr lang="el-GR" altLang="el-GR" sz="1062" dirty="0"/>
                <a:t> βρεγματικό-ινιακό λοβό)</a:t>
              </a:r>
            </a:p>
          </p:txBody>
        </p:sp>
      </p:grpSp>
      <p:sp>
        <p:nvSpPr>
          <p:cNvPr id="12" name="TextBox 11"/>
          <p:cNvSpPr txBox="1"/>
          <p:nvPr/>
        </p:nvSpPr>
        <p:spPr>
          <a:xfrm>
            <a:off x="2916659" y="5463813"/>
            <a:ext cx="3359636" cy="415755"/>
          </a:xfrm>
          <a:prstGeom prst="rect">
            <a:avLst/>
          </a:prstGeom>
          <a:noFill/>
        </p:spPr>
        <p:txBody>
          <a:bodyPr wrap="square" rtlCol="0">
            <a:spAutoFit/>
          </a:bodyPr>
          <a:lstStyle/>
          <a:p>
            <a:r>
              <a:rPr lang="el-GR" sz="1051" dirty="0"/>
              <a:t>Πηγή: Τριάρχου, Λ. </a:t>
            </a:r>
            <a:r>
              <a:rPr lang="el-GR" sz="1051" dirty="0" err="1"/>
              <a:t>Νευροβιολογικές</a:t>
            </a:r>
            <a:r>
              <a:rPr lang="el-GR" sz="1051" dirty="0"/>
              <a:t> βάσεις στην εκπαίδευση</a:t>
            </a:r>
          </a:p>
        </p:txBody>
      </p:sp>
      <p:sp>
        <p:nvSpPr>
          <p:cNvPr id="2" name="TextBox 1">
            <a:extLst>
              <a:ext uri="{FF2B5EF4-FFF2-40B4-BE49-F238E27FC236}">
                <a16:creationId xmlns:a16="http://schemas.microsoft.com/office/drawing/2014/main" id="{5472B9DD-49E3-469E-A944-442345F4DDE7}"/>
              </a:ext>
            </a:extLst>
          </p:cNvPr>
          <p:cNvSpPr txBox="1"/>
          <p:nvPr/>
        </p:nvSpPr>
        <p:spPr>
          <a:xfrm>
            <a:off x="947123" y="354303"/>
            <a:ext cx="7164796" cy="389466"/>
          </a:xfrm>
          <a:prstGeom prst="rect">
            <a:avLst/>
          </a:prstGeom>
          <a:noFill/>
        </p:spPr>
        <p:txBody>
          <a:bodyPr wrap="square" rtlCol="0">
            <a:spAutoFit/>
          </a:bodyPr>
          <a:lstStyle/>
          <a:p>
            <a:pPr algn="ctr"/>
            <a:r>
              <a:rPr lang="el-GR" sz="1931" b="1" u="sng" dirty="0">
                <a:solidFill>
                  <a:srgbClr val="000099"/>
                </a:solidFill>
              </a:rPr>
              <a:t>Εγκέφαλος (πλάγια εξωτερική όψη). Αύλακες - Έλικες</a:t>
            </a:r>
          </a:p>
        </p:txBody>
      </p:sp>
    </p:spTree>
    <p:extLst>
      <p:ext uri="{BB962C8B-B14F-4D97-AF65-F5344CB8AC3E}">
        <p14:creationId xmlns:p14="http://schemas.microsoft.com/office/powerpoint/2010/main" val="2932562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a:extLst>
              <a:ext uri="{FF2B5EF4-FFF2-40B4-BE49-F238E27FC236}">
                <a16:creationId xmlns:a16="http://schemas.microsoft.com/office/drawing/2014/main" id="{840C661F-8512-470D-A79E-AD012AD74B06}"/>
              </a:ext>
            </a:extLst>
          </p:cNvPr>
          <p:cNvSpPr txBox="1">
            <a:spLocks noChangeArrowheads="1"/>
          </p:cNvSpPr>
          <p:nvPr/>
        </p:nvSpPr>
        <p:spPr bwMode="auto">
          <a:xfrm>
            <a:off x="554863" y="619151"/>
            <a:ext cx="8129966" cy="40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1834" dirty="0"/>
              <a:t>Σημαντικότερες </a:t>
            </a:r>
            <a:r>
              <a:rPr lang="en-US" altLang="en-US" sz="1834" dirty="0"/>
              <a:t>(</a:t>
            </a:r>
            <a:r>
              <a:rPr lang="el-GR" altLang="en-US" sz="1834" dirty="0"/>
              <a:t>και βαθύτερες) </a:t>
            </a:r>
            <a:r>
              <a:rPr lang="el-GR" altLang="en-US" sz="1834" b="1" dirty="0"/>
              <a:t>αύλακες</a:t>
            </a:r>
            <a:r>
              <a:rPr lang="el-GR" altLang="en-US" sz="1834" dirty="0"/>
              <a:t> είναι:</a:t>
            </a:r>
            <a:endParaRPr lang="en-US" altLang="en-US" sz="1834" dirty="0"/>
          </a:p>
          <a:p>
            <a:pPr lvl="1" eaLnBrk="1" hangingPunct="1"/>
            <a:r>
              <a:rPr lang="en-US" altLang="en-US" sz="1834" dirty="0" err="1"/>
              <a:t>i</a:t>
            </a:r>
            <a:r>
              <a:rPr lang="el-GR" altLang="en-US" sz="1834" dirty="0"/>
              <a:t>)	</a:t>
            </a:r>
            <a:r>
              <a:rPr lang="el-GR" altLang="en-US" sz="1834" i="1" dirty="0"/>
              <a:t>Κεντρική αύλακα (</a:t>
            </a:r>
            <a:r>
              <a:rPr lang="en-US" altLang="en-US" sz="1834" i="1" dirty="0"/>
              <a:t>Rolando</a:t>
            </a:r>
            <a:r>
              <a:rPr lang="el-GR" altLang="en-US" sz="1834" i="1" dirty="0"/>
              <a:t>)</a:t>
            </a:r>
            <a:endParaRPr lang="en-US" altLang="en-US" sz="1834" dirty="0"/>
          </a:p>
          <a:p>
            <a:pPr lvl="1" eaLnBrk="1" hangingPunct="1"/>
            <a:r>
              <a:rPr lang="en-US" altLang="en-US" sz="1834" dirty="0"/>
              <a:t>ii</a:t>
            </a:r>
            <a:r>
              <a:rPr lang="el-GR" altLang="en-US" sz="1834" dirty="0"/>
              <a:t>)	</a:t>
            </a:r>
            <a:r>
              <a:rPr lang="el-GR" altLang="en-US" sz="1834" i="1" dirty="0"/>
              <a:t>Πλαγία σχισμή (</a:t>
            </a:r>
            <a:r>
              <a:rPr lang="en-US" altLang="en-US" sz="1834" i="1" dirty="0"/>
              <a:t>Silvius</a:t>
            </a:r>
            <a:r>
              <a:rPr lang="el-GR" altLang="en-US" sz="1834" i="1" dirty="0"/>
              <a:t>)</a:t>
            </a:r>
            <a:endParaRPr lang="en-US" altLang="en-US" sz="1834" dirty="0"/>
          </a:p>
          <a:p>
            <a:pPr lvl="1" eaLnBrk="1" hangingPunct="1">
              <a:spcAft>
                <a:spcPct val="20000"/>
              </a:spcAft>
            </a:pPr>
            <a:r>
              <a:rPr lang="en-US" altLang="en-US" sz="1834" dirty="0"/>
              <a:t>iii</a:t>
            </a:r>
            <a:r>
              <a:rPr lang="el-GR" altLang="en-US" sz="1834" dirty="0"/>
              <a:t>)	</a:t>
            </a:r>
            <a:r>
              <a:rPr lang="el-GR" altLang="en-US" sz="1834" i="1" dirty="0" err="1"/>
              <a:t>Βρεγματοϊνιακή</a:t>
            </a:r>
            <a:r>
              <a:rPr lang="el-GR" altLang="en-US" sz="1834" i="1" dirty="0"/>
              <a:t> σχισμή</a:t>
            </a:r>
            <a:endParaRPr lang="el-GR" altLang="en-US" sz="1834" dirty="0"/>
          </a:p>
          <a:p>
            <a:pPr eaLnBrk="1" hangingPunct="1"/>
            <a:endParaRPr lang="el-GR" altLang="en-US" sz="1834" dirty="0"/>
          </a:p>
          <a:p>
            <a:pPr eaLnBrk="1" hangingPunct="1"/>
            <a:r>
              <a:rPr lang="el-GR" altLang="en-US" sz="1834" dirty="0"/>
              <a:t>Με βάση τις τρεις αυτές αύλακες, τα δύο ημισφαίρια διαιρούνται στα εξής τμήματα (</a:t>
            </a:r>
            <a:r>
              <a:rPr lang="el-GR" altLang="en-US" sz="1834" b="1" u="sng" dirty="0"/>
              <a:t>λοβούς</a:t>
            </a:r>
            <a:r>
              <a:rPr lang="el-GR" altLang="en-US" sz="1834" dirty="0"/>
              <a:t>):</a:t>
            </a:r>
            <a:endParaRPr lang="en-US" altLang="en-US" sz="1834" dirty="0"/>
          </a:p>
          <a:p>
            <a:pPr lvl="1" eaLnBrk="1" hangingPunct="1"/>
            <a:r>
              <a:rPr lang="en-US" altLang="en-US" sz="1834" dirty="0" err="1"/>
              <a:t>i</a:t>
            </a:r>
            <a:r>
              <a:rPr lang="el-GR" altLang="en-US" sz="1834" dirty="0"/>
              <a:t>)	</a:t>
            </a:r>
            <a:r>
              <a:rPr lang="el-GR" altLang="en-US" sz="1834" i="1" dirty="0"/>
              <a:t>Μετωπιαίος λοβός</a:t>
            </a:r>
            <a:r>
              <a:rPr lang="el-GR" altLang="en-US" sz="1834" dirty="0"/>
              <a:t> (μπροστά)</a:t>
            </a:r>
            <a:endParaRPr lang="en-US" altLang="en-US" sz="1834" dirty="0"/>
          </a:p>
          <a:p>
            <a:pPr lvl="1" eaLnBrk="1" hangingPunct="1"/>
            <a:r>
              <a:rPr lang="en-US" altLang="en-US" sz="1834" dirty="0"/>
              <a:t>ii</a:t>
            </a:r>
            <a:r>
              <a:rPr lang="el-GR" altLang="en-US" sz="1834" dirty="0"/>
              <a:t>)	</a:t>
            </a:r>
            <a:r>
              <a:rPr lang="el-GR" altLang="en-US" sz="1834" i="1" dirty="0"/>
              <a:t>Βρεγματικός λοβός</a:t>
            </a:r>
            <a:r>
              <a:rPr lang="el-GR" altLang="en-US" sz="1834" dirty="0"/>
              <a:t> (μεταξύ κεντρικής, πλαγίας και </a:t>
            </a:r>
            <a:r>
              <a:rPr lang="el-GR" altLang="en-US" sz="1834" dirty="0" err="1"/>
              <a:t>βρεγματοϊνιακής</a:t>
            </a:r>
            <a:r>
              <a:rPr lang="el-GR" altLang="en-US" sz="1834" dirty="0"/>
              <a:t>)</a:t>
            </a:r>
            <a:endParaRPr lang="en-US" altLang="en-US" sz="1834" dirty="0"/>
          </a:p>
          <a:p>
            <a:pPr lvl="1" eaLnBrk="1" hangingPunct="1"/>
            <a:r>
              <a:rPr lang="en-US" altLang="en-US" sz="1834" dirty="0"/>
              <a:t>iii</a:t>
            </a:r>
            <a:r>
              <a:rPr lang="el-GR" altLang="en-US" sz="1834" dirty="0"/>
              <a:t>)	</a:t>
            </a:r>
            <a:r>
              <a:rPr lang="el-GR" altLang="en-US" sz="1834" i="1" dirty="0"/>
              <a:t>Ινιακός</a:t>
            </a:r>
            <a:r>
              <a:rPr lang="el-GR" altLang="en-US" sz="1834" dirty="0"/>
              <a:t> (πίσω)</a:t>
            </a:r>
            <a:endParaRPr lang="en-US" altLang="en-US" sz="1834" dirty="0"/>
          </a:p>
          <a:p>
            <a:pPr lvl="1" eaLnBrk="1" hangingPunct="1"/>
            <a:r>
              <a:rPr lang="en-US" altLang="en-US" sz="1834" dirty="0"/>
              <a:t>iv</a:t>
            </a:r>
            <a:r>
              <a:rPr lang="el-GR" altLang="en-US" sz="1834" dirty="0"/>
              <a:t>)	</a:t>
            </a:r>
            <a:r>
              <a:rPr lang="el-GR" altLang="en-US" sz="1834" i="1" dirty="0"/>
              <a:t>Κροταφικός</a:t>
            </a:r>
            <a:r>
              <a:rPr lang="el-GR" altLang="en-US" sz="1834" dirty="0"/>
              <a:t> (πλάγια)</a:t>
            </a:r>
            <a:endParaRPr lang="en-US" altLang="en-US" sz="1834" dirty="0"/>
          </a:p>
          <a:p>
            <a:pPr lvl="1" eaLnBrk="1" hangingPunct="1"/>
            <a:r>
              <a:rPr lang="en-US" altLang="en-US" sz="1834" dirty="0"/>
              <a:t>v</a:t>
            </a:r>
            <a:r>
              <a:rPr lang="el-GR" altLang="en-US" sz="1834" dirty="0"/>
              <a:t>)	</a:t>
            </a:r>
            <a:r>
              <a:rPr lang="el-GR" altLang="en-US" sz="1834" i="1" dirty="0"/>
              <a:t>Κεντρικός λοβός ή νήσος του </a:t>
            </a:r>
            <a:r>
              <a:rPr lang="en-US" altLang="en-US" sz="1834" i="1" dirty="0" err="1"/>
              <a:t>Reil</a:t>
            </a:r>
            <a:r>
              <a:rPr lang="el-GR" altLang="en-US" sz="1834" dirty="0"/>
              <a:t> (στο βάθος της πλαγίας σχισμής - </a:t>
            </a:r>
          </a:p>
          <a:p>
            <a:pPr lvl="1" eaLnBrk="1" hangingPunct="1"/>
            <a:r>
              <a:rPr lang="el-GR" altLang="en-US" sz="1834" dirty="0"/>
              <a:t>       καλυπτόμενος από μετωπιαίο, κροταφικό και βρεγματικό λοβό).</a:t>
            </a:r>
          </a:p>
          <a:p>
            <a:endParaRPr lang="el-GR" altLang="el-GR" sz="1738" dirty="0"/>
          </a:p>
        </p:txBody>
      </p:sp>
      <p:sp>
        <p:nvSpPr>
          <p:cNvPr id="2" name="TextBox 1">
            <a:extLst>
              <a:ext uri="{FF2B5EF4-FFF2-40B4-BE49-F238E27FC236}">
                <a16:creationId xmlns:a16="http://schemas.microsoft.com/office/drawing/2014/main" id="{B312056E-CC08-483F-977F-197F1CC60973}"/>
              </a:ext>
            </a:extLst>
          </p:cNvPr>
          <p:cNvSpPr txBox="1"/>
          <p:nvPr/>
        </p:nvSpPr>
        <p:spPr>
          <a:xfrm>
            <a:off x="379157" y="4693871"/>
            <a:ext cx="8385685" cy="2356735"/>
          </a:xfrm>
          <a:prstGeom prst="rect">
            <a:avLst/>
          </a:prstGeom>
          <a:noFill/>
        </p:spPr>
        <p:txBody>
          <a:bodyPr wrap="square" rtlCol="0">
            <a:spAutoFit/>
          </a:bodyPr>
          <a:lstStyle/>
          <a:p>
            <a:pPr algn="just"/>
            <a:r>
              <a:rPr lang="el-GR" altLang="en-US" sz="2102" dirty="0"/>
              <a:t>Οι ονομασίες των τεσσάρων πρώτων αντιστοιχούν με εκείνες των γειτονικών οστών του κρανίου που τα περιβάλλουν. Ως 6</a:t>
            </a:r>
            <a:r>
              <a:rPr lang="el-GR" altLang="en-US" sz="2102" baseline="30000" dirty="0"/>
              <a:t>ος</a:t>
            </a:r>
            <a:r>
              <a:rPr lang="el-GR" altLang="en-US" sz="2102" dirty="0"/>
              <a:t> λοβός αναφέρεται από κάποιους η περιοχή που βρίσκεται στην έσω επιφάνεια των ημισφαιρίων γύρω από το μεσολόβιο και την γειτονική κάτω επιφάνεια του κροταφικού λοβού (</a:t>
            </a:r>
            <a:r>
              <a:rPr lang="el-GR" altLang="en-US" sz="2102" i="1" dirty="0"/>
              <a:t>στεφανιαίος ή </a:t>
            </a:r>
            <a:r>
              <a:rPr lang="el-GR" altLang="en-US" sz="2102" i="1" dirty="0" err="1"/>
              <a:t>μεταιχμιακός</a:t>
            </a:r>
            <a:r>
              <a:rPr lang="el-GR" altLang="en-US" sz="2102" i="1" dirty="0"/>
              <a:t> λοβός)</a:t>
            </a:r>
            <a:r>
              <a:rPr lang="el-GR" altLang="en-US" sz="2102" dirty="0"/>
              <a:t>. </a:t>
            </a:r>
          </a:p>
          <a:p>
            <a:pPr algn="just"/>
            <a:endParaRPr lang="el-GR" sz="2102"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Γραφικό 2">
            <a:extLst>
              <a:ext uri="{FF2B5EF4-FFF2-40B4-BE49-F238E27FC236}">
                <a16:creationId xmlns:a16="http://schemas.microsoft.com/office/drawing/2014/main" id="{FEE6411B-BBFC-441D-8D32-DDFF241279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3848" y="1340768"/>
            <a:ext cx="5760640" cy="3835122"/>
          </a:xfrm>
          <a:prstGeom prst="rect">
            <a:avLst/>
          </a:prstGeom>
        </p:spPr>
      </p:pic>
      <p:sp>
        <p:nvSpPr>
          <p:cNvPr id="4" name="TextBox 3">
            <a:extLst>
              <a:ext uri="{FF2B5EF4-FFF2-40B4-BE49-F238E27FC236}">
                <a16:creationId xmlns:a16="http://schemas.microsoft.com/office/drawing/2014/main" id="{BED6A55B-CBB9-4074-B565-038DAFDB4074}"/>
              </a:ext>
            </a:extLst>
          </p:cNvPr>
          <p:cNvSpPr txBox="1"/>
          <p:nvPr/>
        </p:nvSpPr>
        <p:spPr>
          <a:xfrm>
            <a:off x="3491880" y="5661248"/>
            <a:ext cx="4536504" cy="369332"/>
          </a:xfrm>
          <a:prstGeom prst="rect">
            <a:avLst/>
          </a:prstGeom>
          <a:noFill/>
        </p:spPr>
        <p:txBody>
          <a:bodyPr wrap="square" rtlCol="0">
            <a:spAutoFit/>
          </a:bodyPr>
          <a:lstStyle/>
          <a:p>
            <a:r>
              <a:rPr lang="en-US" sz="900" dirty="0"/>
              <a:t>By </a:t>
            </a:r>
            <a:r>
              <a:rPr lang="en-US" sz="900" dirty="0" err="1"/>
              <a:t>NEUROtiker</a:t>
            </a:r>
            <a:r>
              <a:rPr lang="en-US" sz="900" dirty="0"/>
              <a:t> - Own work, CC BY-SA 3.0, https://commons.wikimedia.org/w/index.php?curid=2653584</a:t>
            </a:r>
            <a:endParaRPr lang="el-GR" sz="900" dirty="0"/>
          </a:p>
        </p:txBody>
      </p:sp>
      <p:sp>
        <p:nvSpPr>
          <p:cNvPr id="5" name="TextBox 4">
            <a:extLst>
              <a:ext uri="{FF2B5EF4-FFF2-40B4-BE49-F238E27FC236}">
                <a16:creationId xmlns:a16="http://schemas.microsoft.com/office/drawing/2014/main" id="{21D65655-6519-4213-AE99-A24DB79EAC77}"/>
              </a:ext>
            </a:extLst>
          </p:cNvPr>
          <p:cNvSpPr txBox="1"/>
          <p:nvPr/>
        </p:nvSpPr>
        <p:spPr>
          <a:xfrm>
            <a:off x="755576" y="513890"/>
            <a:ext cx="7848872" cy="389466"/>
          </a:xfrm>
          <a:prstGeom prst="rect">
            <a:avLst/>
          </a:prstGeom>
          <a:noFill/>
        </p:spPr>
        <p:txBody>
          <a:bodyPr wrap="square" rtlCol="0">
            <a:spAutoFit/>
          </a:bodyPr>
          <a:lstStyle/>
          <a:p>
            <a:pPr algn="ctr"/>
            <a:r>
              <a:rPr lang="el-GR" sz="1931" b="1" u="sng" dirty="0">
                <a:solidFill>
                  <a:srgbClr val="000099"/>
                </a:solidFill>
              </a:rPr>
              <a:t>Εγκέφαλος – Πλάγια εσωτερική όψη</a:t>
            </a:r>
          </a:p>
        </p:txBody>
      </p:sp>
      <p:sp>
        <p:nvSpPr>
          <p:cNvPr id="6" name="TextBox 5">
            <a:extLst>
              <a:ext uri="{FF2B5EF4-FFF2-40B4-BE49-F238E27FC236}">
                <a16:creationId xmlns:a16="http://schemas.microsoft.com/office/drawing/2014/main" id="{31DB7FBA-5C06-4DE1-A533-087240B630C0}"/>
              </a:ext>
            </a:extLst>
          </p:cNvPr>
          <p:cNvSpPr txBox="1"/>
          <p:nvPr/>
        </p:nvSpPr>
        <p:spPr>
          <a:xfrm>
            <a:off x="395536" y="1340768"/>
            <a:ext cx="2808312" cy="4555093"/>
          </a:xfrm>
          <a:prstGeom prst="rect">
            <a:avLst/>
          </a:prstGeom>
          <a:noFill/>
        </p:spPr>
        <p:txBody>
          <a:bodyPr wrap="square" rtlCol="0">
            <a:spAutoFit/>
          </a:bodyPr>
          <a:lstStyle/>
          <a:p>
            <a:r>
              <a:rPr lang="el-GR" sz="1600" dirty="0"/>
              <a:t>Διακρίνονται:</a:t>
            </a:r>
          </a:p>
          <a:p>
            <a:pPr marL="285750" indent="-285750">
              <a:buFont typeface="Arial" panose="020B0604020202020204" pitchFamily="34" charset="0"/>
              <a:buChar char="•"/>
            </a:pPr>
            <a:r>
              <a:rPr lang="el-GR" sz="1600" dirty="0"/>
              <a:t>Το ένα </a:t>
            </a:r>
            <a:r>
              <a:rPr lang="el-GR" sz="1600" b="1" dirty="0"/>
              <a:t>ημισφαίριο</a:t>
            </a:r>
            <a:r>
              <a:rPr lang="el-GR" sz="1600" dirty="0"/>
              <a:t> (πολύχρωμο).</a:t>
            </a:r>
          </a:p>
          <a:p>
            <a:pPr marL="285750" indent="-285750">
              <a:buFont typeface="Arial" panose="020B0604020202020204" pitchFamily="34" charset="0"/>
              <a:buChar char="•"/>
            </a:pPr>
            <a:r>
              <a:rPr lang="el-GR" sz="1600" dirty="0"/>
              <a:t>Το </a:t>
            </a:r>
            <a:r>
              <a:rPr lang="el-GR" sz="1600" b="1" dirty="0"/>
              <a:t>στέλεχος</a:t>
            </a:r>
            <a:r>
              <a:rPr lang="el-GR" sz="1600" dirty="0"/>
              <a:t> (ανοιχτόχρωμο), προς τα κάτω.</a:t>
            </a:r>
          </a:p>
          <a:p>
            <a:pPr marL="285750" indent="-285750">
              <a:buFont typeface="Arial" panose="020B0604020202020204" pitchFamily="34" charset="0"/>
              <a:buChar char="•"/>
            </a:pPr>
            <a:r>
              <a:rPr lang="el-GR" sz="1600" dirty="0"/>
              <a:t>Η </a:t>
            </a:r>
            <a:r>
              <a:rPr lang="el-GR" sz="1600" b="1" dirty="0"/>
              <a:t>παρεγκεφαλίδα</a:t>
            </a:r>
            <a:r>
              <a:rPr lang="el-GR" sz="1600" dirty="0"/>
              <a:t> (λιλά) προς τα πίσω και κάτω.</a:t>
            </a:r>
          </a:p>
          <a:p>
            <a:r>
              <a:rPr lang="el-GR" sz="1600" dirty="0"/>
              <a:t>Διακρίνονται επίσης:</a:t>
            </a:r>
          </a:p>
          <a:p>
            <a:r>
              <a:rPr lang="el-GR" sz="1600" dirty="0"/>
              <a:t>Οι τέσσερις λοβοί (τμήματα) του ημισφαιρίου.</a:t>
            </a:r>
          </a:p>
          <a:p>
            <a:pPr marL="285750" indent="-285750">
              <a:buFont typeface="Arial" panose="020B0604020202020204" pitchFamily="34" charset="0"/>
              <a:buChar char="−"/>
            </a:pPr>
            <a:r>
              <a:rPr lang="el-GR" sz="1600" i="1" dirty="0"/>
              <a:t>Μετωπιαίος</a:t>
            </a:r>
            <a:r>
              <a:rPr lang="el-GR" sz="1600" dirty="0"/>
              <a:t> (κίτρινο)</a:t>
            </a:r>
          </a:p>
          <a:p>
            <a:pPr marL="285750" indent="-285750">
              <a:buFont typeface="Arial" panose="020B0604020202020204" pitchFamily="34" charset="0"/>
              <a:buChar char="−"/>
            </a:pPr>
            <a:r>
              <a:rPr lang="el-GR" sz="1600" i="1" dirty="0"/>
              <a:t>Βρεγματικός</a:t>
            </a:r>
            <a:r>
              <a:rPr lang="el-GR" sz="1600" dirty="0"/>
              <a:t> (κόκκινο)</a:t>
            </a:r>
          </a:p>
          <a:p>
            <a:pPr marL="285750" indent="-285750">
              <a:buFont typeface="Arial" panose="020B0604020202020204" pitchFamily="34" charset="0"/>
              <a:buChar char="−"/>
            </a:pPr>
            <a:r>
              <a:rPr lang="el-GR" sz="1600" i="1" dirty="0"/>
              <a:t>Ινιακός</a:t>
            </a:r>
            <a:r>
              <a:rPr lang="el-GR" sz="1600" dirty="0"/>
              <a:t> (μπλε)</a:t>
            </a:r>
          </a:p>
          <a:p>
            <a:pPr marL="285750" indent="-285750">
              <a:buFont typeface="Arial" panose="020B0604020202020204" pitchFamily="34" charset="0"/>
              <a:buChar char="−"/>
            </a:pPr>
            <a:r>
              <a:rPr lang="el-GR" sz="1600" i="1" dirty="0"/>
              <a:t>Κροταφικός</a:t>
            </a:r>
            <a:r>
              <a:rPr lang="el-GR" sz="1600" dirty="0"/>
              <a:t> (πράσινο) – φαίνεται μόνο το κάτω τμήμα του.</a:t>
            </a:r>
          </a:p>
          <a:p>
            <a:endParaRPr lang="el-GR" dirty="0"/>
          </a:p>
        </p:txBody>
      </p:sp>
    </p:spTree>
    <p:extLst>
      <p:ext uri="{BB962C8B-B14F-4D97-AF65-F5344CB8AC3E}">
        <p14:creationId xmlns:p14="http://schemas.microsoft.com/office/powerpoint/2010/main" val="539231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a:extLst>
              <a:ext uri="{FF2B5EF4-FFF2-40B4-BE49-F238E27FC236}">
                <a16:creationId xmlns:a16="http://schemas.microsoft.com/office/drawing/2014/main" id="{F03F56E2-84BC-44EB-9F29-5B8DF15623E4}"/>
              </a:ext>
            </a:extLst>
          </p:cNvPr>
          <p:cNvSpPr txBox="1">
            <a:spLocks noChangeArrowheads="1"/>
          </p:cNvSpPr>
          <p:nvPr/>
        </p:nvSpPr>
        <p:spPr bwMode="auto">
          <a:xfrm>
            <a:off x="467544" y="708244"/>
            <a:ext cx="7717551" cy="38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931" dirty="0"/>
              <a:t> </a:t>
            </a:r>
            <a:r>
              <a:rPr lang="el-GR" altLang="en-US" sz="1931" b="1" u="sng" dirty="0">
                <a:solidFill>
                  <a:srgbClr val="000099"/>
                </a:solidFill>
              </a:rPr>
              <a:t>Λοβοί ημισφαιρίων (πλαγία εξωτερική όψη)</a:t>
            </a:r>
            <a:endParaRPr lang="en-US" altLang="en-US" sz="1931" dirty="0"/>
          </a:p>
        </p:txBody>
      </p:sp>
      <p:pic>
        <p:nvPicPr>
          <p:cNvPr id="35843" name="Εικόνα 3">
            <a:extLst>
              <a:ext uri="{FF2B5EF4-FFF2-40B4-BE49-F238E27FC236}">
                <a16:creationId xmlns:a16="http://schemas.microsoft.com/office/drawing/2014/main" id="{3FCD2871-48A8-45A0-BFE9-2690E8969B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8895" y="2455685"/>
            <a:ext cx="4966210" cy="349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4">
            <a:extLst>
              <a:ext uri="{FF2B5EF4-FFF2-40B4-BE49-F238E27FC236}">
                <a16:creationId xmlns:a16="http://schemas.microsoft.com/office/drawing/2014/main" id="{EC29F600-C80A-47E6-B742-F5F1CD8567E4}"/>
              </a:ext>
            </a:extLst>
          </p:cNvPr>
          <p:cNvSpPr txBox="1">
            <a:spLocks noChangeArrowheads="1"/>
          </p:cNvSpPr>
          <p:nvPr/>
        </p:nvSpPr>
        <p:spPr bwMode="auto">
          <a:xfrm>
            <a:off x="599033" y="1621853"/>
            <a:ext cx="7726748" cy="6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l-GR" altLang="el-GR" sz="1738" b="1"/>
              <a:t>Μετωπιαίος λοβός</a:t>
            </a:r>
            <a:r>
              <a:rPr lang="el-GR" altLang="el-GR" sz="1738"/>
              <a:t> (μπλε), </a:t>
            </a:r>
            <a:r>
              <a:rPr lang="el-GR" altLang="el-GR" sz="1738" b="1"/>
              <a:t>Βρεγματικός</a:t>
            </a:r>
            <a:r>
              <a:rPr lang="el-GR" altLang="el-GR" sz="1738"/>
              <a:t> (κίτρινο), </a:t>
            </a:r>
            <a:r>
              <a:rPr lang="el-GR" altLang="el-GR" sz="1738" b="1"/>
              <a:t>Κροταφικός</a:t>
            </a:r>
            <a:r>
              <a:rPr lang="el-GR" altLang="el-GR" sz="1738"/>
              <a:t> (πράσινο), </a:t>
            </a:r>
            <a:r>
              <a:rPr lang="el-GR" altLang="el-GR" sz="1738" b="1"/>
              <a:t>Ινιακός</a:t>
            </a:r>
            <a:r>
              <a:rPr lang="el-GR" altLang="el-GR" sz="1738"/>
              <a:t> (ροζ)</a:t>
            </a:r>
          </a:p>
        </p:txBody>
      </p:sp>
      <p:sp>
        <p:nvSpPr>
          <p:cNvPr id="2" name="TextBox 1"/>
          <p:cNvSpPr txBox="1"/>
          <p:nvPr/>
        </p:nvSpPr>
        <p:spPr>
          <a:xfrm>
            <a:off x="539254" y="5955023"/>
            <a:ext cx="8016610" cy="1016176"/>
          </a:xfrm>
          <a:prstGeom prst="rect">
            <a:avLst/>
          </a:prstGeom>
          <a:noFill/>
        </p:spPr>
        <p:txBody>
          <a:bodyPr wrap="square" rtlCol="0">
            <a:spAutoFit/>
          </a:bodyPr>
          <a:lstStyle/>
          <a:p>
            <a:r>
              <a:rPr lang="en-US" sz="1051" dirty="0"/>
              <a:t>This image is in the public domain because it is a mere mechanical scan or photocopy of a public domain original, or – from the available evidence – is so similar to such a scan or photocopy that no copyright protection can be expected to arise. The original itself is in the public domain for the following reason: this work is in the public domain in its country of origin and other countries and areas where the copyright term is the author's life plus 100 years or less.</a:t>
            </a:r>
            <a:r>
              <a:rPr lang="el-GR" sz="1051" dirty="0"/>
              <a:t> (Πηγή </a:t>
            </a:r>
            <a:r>
              <a:rPr lang="en-US" sz="1051" dirty="0"/>
              <a:t>Wikipedia)</a:t>
            </a:r>
            <a:endParaRPr lang="en-US" altLang="el-GR" sz="1051" dirty="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blinds(horizontal)">
                                      <p:cBhvr>
                                        <p:cTn id="7" dur="500"/>
                                        <p:tgtEl>
                                          <p:spTgt spid="12294"/>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blinds(horizontal)">
                                      <p:cBhvr>
                                        <p:cTn id="10"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9D6D430-CB86-4CEC-BCCF-9ABD12FE6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700808"/>
            <a:ext cx="6681968" cy="4332742"/>
          </a:xfrm>
          <a:prstGeom prst="rect">
            <a:avLst/>
          </a:prstGeom>
        </p:spPr>
      </p:pic>
      <p:sp>
        <p:nvSpPr>
          <p:cNvPr id="4" name="TextBox 3">
            <a:extLst>
              <a:ext uri="{FF2B5EF4-FFF2-40B4-BE49-F238E27FC236}">
                <a16:creationId xmlns:a16="http://schemas.microsoft.com/office/drawing/2014/main" id="{BC87F0A8-367E-4D39-8EC4-8729C9B6BC05}"/>
              </a:ext>
            </a:extLst>
          </p:cNvPr>
          <p:cNvSpPr txBox="1"/>
          <p:nvPr/>
        </p:nvSpPr>
        <p:spPr>
          <a:xfrm>
            <a:off x="2361488" y="6021288"/>
            <a:ext cx="6660232" cy="369332"/>
          </a:xfrm>
          <a:prstGeom prst="rect">
            <a:avLst/>
          </a:prstGeom>
          <a:noFill/>
        </p:spPr>
        <p:txBody>
          <a:bodyPr wrap="square" rtlCol="0">
            <a:spAutoFit/>
          </a:bodyPr>
          <a:lstStyle/>
          <a:p>
            <a:r>
              <a:rPr lang="en-US" sz="900" dirty="0"/>
              <a:t>By Dr. Johannes </a:t>
            </a:r>
            <a:r>
              <a:rPr lang="en-US" sz="900" dirty="0" err="1"/>
              <a:t>Sobotta</a:t>
            </a:r>
            <a:r>
              <a:rPr lang="en-US" sz="900" dirty="0"/>
              <a:t> - </a:t>
            </a:r>
            <a:r>
              <a:rPr lang="en-US" sz="900" dirty="0" err="1"/>
              <a:t>Sobotta</a:t>
            </a:r>
            <a:r>
              <a:rPr lang="en-US" sz="900" dirty="0"/>
              <a:t>&amp;#039;s Textbook and Atlas of Human Anatomy 1908, Public Domain, https://commons.wikimedia.org/w/index.php?curid=29190135</a:t>
            </a:r>
            <a:endParaRPr lang="el-GR" sz="900" dirty="0"/>
          </a:p>
        </p:txBody>
      </p:sp>
      <p:sp>
        <p:nvSpPr>
          <p:cNvPr id="5" name="TextBox 4">
            <a:extLst>
              <a:ext uri="{FF2B5EF4-FFF2-40B4-BE49-F238E27FC236}">
                <a16:creationId xmlns:a16="http://schemas.microsoft.com/office/drawing/2014/main" id="{C03D76BC-4B69-42C1-93CF-3A5D78D3075D}"/>
              </a:ext>
            </a:extLst>
          </p:cNvPr>
          <p:cNvSpPr txBox="1"/>
          <p:nvPr/>
        </p:nvSpPr>
        <p:spPr>
          <a:xfrm>
            <a:off x="611560" y="897353"/>
            <a:ext cx="8136904" cy="461665"/>
          </a:xfrm>
          <a:prstGeom prst="rect">
            <a:avLst/>
          </a:prstGeom>
          <a:noFill/>
        </p:spPr>
        <p:txBody>
          <a:bodyPr wrap="square" rtlCol="0">
            <a:spAutoFit/>
          </a:bodyPr>
          <a:lstStyle/>
          <a:p>
            <a:pPr algn="ctr"/>
            <a:r>
              <a:rPr lang="el-GR" sz="2400" b="1" u="sng" dirty="0">
                <a:solidFill>
                  <a:schemeClr val="accent6"/>
                </a:solidFill>
              </a:rPr>
              <a:t>Κεντρικός λοβός (Νήσος του </a:t>
            </a:r>
            <a:r>
              <a:rPr lang="en-US" sz="2400" b="1" u="sng" dirty="0" err="1">
                <a:solidFill>
                  <a:schemeClr val="accent6"/>
                </a:solidFill>
              </a:rPr>
              <a:t>Reil</a:t>
            </a:r>
            <a:r>
              <a:rPr lang="en-US" sz="2400" b="1" u="sng" dirty="0">
                <a:solidFill>
                  <a:schemeClr val="accent6"/>
                </a:solidFill>
              </a:rPr>
              <a:t>)</a:t>
            </a:r>
            <a:endParaRPr lang="el-GR" sz="2400" b="1" u="sng" dirty="0">
              <a:solidFill>
                <a:schemeClr val="accent6"/>
              </a:solidFill>
            </a:endParaRPr>
          </a:p>
        </p:txBody>
      </p:sp>
      <p:sp>
        <p:nvSpPr>
          <p:cNvPr id="6" name="TextBox 5">
            <a:extLst>
              <a:ext uri="{FF2B5EF4-FFF2-40B4-BE49-F238E27FC236}">
                <a16:creationId xmlns:a16="http://schemas.microsoft.com/office/drawing/2014/main" id="{4498CBBF-7EB9-413A-A2E0-965C50FC27CB}"/>
              </a:ext>
            </a:extLst>
          </p:cNvPr>
          <p:cNvSpPr txBox="1"/>
          <p:nvPr/>
        </p:nvSpPr>
        <p:spPr>
          <a:xfrm>
            <a:off x="179512" y="1700808"/>
            <a:ext cx="2016224" cy="3970318"/>
          </a:xfrm>
          <a:prstGeom prst="rect">
            <a:avLst/>
          </a:prstGeom>
          <a:noFill/>
        </p:spPr>
        <p:txBody>
          <a:bodyPr wrap="square" rtlCol="0">
            <a:spAutoFit/>
          </a:bodyPr>
          <a:lstStyle/>
          <a:p>
            <a:r>
              <a:rPr lang="el-GR" dirty="0"/>
              <a:t>Διακρίνεται η </a:t>
            </a:r>
            <a:r>
              <a:rPr lang="el-GR" b="1" dirty="0"/>
              <a:t>νήσος του </a:t>
            </a:r>
            <a:r>
              <a:rPr lang="en-US" b="1" dirty="0" err="1"/>
              <a:t>Reil</a:t>
            </a:r>
            <a:r>
              <a:rPr lang="el-GR" b="1" dirty="0"/>
              <a:t> (</a:t>
            </a:r>
            <a:r>
              <a:rPr lang="en-US" b="1" dirty="0"/>
              <a:t>Insula) </a:t>
            </a:r>
            <a:r>
              <a:rPr lang="el-GR" dirty="0"/>
              <a:t>η οποία βρίσκεται κεντρικά στο βάθος της πλαγίας σχισμής ανάμεσα στον </a:t>
            </a:r>
            <a:r>
              <a:rPr lang="el-GR" i="1" dirty="0"/>
              <a:t>μετωπιαίο</a:t>
            </a:r>
            <a:r>
              <a:rPr lang="el-GR" dirty="0"/>
              <a:t> (</a:t>
            </a:r>
            <a:r>
              <a:rPr lang="en-US" dirty="0"/>
              <a:t>frontal)</a:t>
            </a:r>
            <a:r>
              <a:rPr lang="el-GR" dirty="0"/>
              <a:t>, </a:t>
            </a:r>
            <a:r>
              <a:rPr lang="el-GR" i="1" dirty="0"/>
              <a:t>βρεγματικό</a:t>
            </a:r>
            <a:r>
              <a:rPr lang="el-GR" dirty="0"/>
              <a:t> (</a:t>
            </a:r>
            <a:r>
              <a:rPr lang="en-US" dirty="0"/>
              <a:t>parietal) </a:t>
            </a:r>
            <a:r>
              <a:rPr lang="el-GR" dirty="0"/>
              <a:t>και </a:t>
            </a:r>
            <a:r>
              <a:rPr lang="el-GR" i="1" dirty="0"/>
              <a:t>κροταφικό</a:t>
            </a:r>
            <a:r>
              <a:rPr lang="el-GR" dirty="0"/>
              <a:t> (</a:t>
            </a:r>
            <a:r>
              <a:rPr lang="en-US" dirty="0"/>
              <a:t>temporal) </a:t>
            </a:r>
            <a:r>
              <a:rPr lang="el-GR" dirty="0"/>
              <a:t>λοβό.</a:t>
            </a:r>
          </a:p>
        </p:txBody>
      </p:sp>
    </p:spTree>
    <p:extLst>
      <p:ext uri="{BB962C8B-B14F-4D97-AF65-F5344CB8AC3E}">
        <p14:creationId xmlns:p14="http://schemas.microsoft.com/office/powerpoint/2010/main" val="3791458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EE304-110E-4A01-A276-5B0E6643626A}"/>
              </a:ext>
            </a:extLst>
          </p:cNvPr>
          <p:cNvSpPr txBox="1"/>
          <p:nvPr/>
        </p:nvSpPr>
        <p:spPr>
          <a:xfrm>
            <a:off x="3992116" y="6070593"/>
            <a:ext cx="4762500" cy="784830"/>
          </a:xfrm>
          <a:prstGeom prst="rect">
            <a:avLst/>
          </a:prstGeom>
          <a:noFill/>
        </p:spPr>
        <p:txBody>
          <a:bodyPr wrap="square" rtlCol="0">
            <a:spAutoFit/>
          </a:bodyPr>
          <a:lstStyle/>
          <a:p>
            <a:r>
              <a:rPr lang="en-US" sz="900" dirty="0"/>
              <a:t>By modified after Gray&amp;#039;s Anatomy by Uwe </a:t>
            </a:r>
            <a:r>
              <a:rPr lang="en-US" sz="900" dirty="0" err="1"/>
              <a:t>Gille</a:t>
            </a:r>
            <a:r>
              <a:rPr lang="en-US" sz="900" dirty="0"/>
              <a:t> 16:30, 6 August 2005 (UTC) and Hermann Thomas 08:36, 18 September 2006 (UTC) - modified after Gray&amp;#039;s Anatomy by Uwe </a:t>
            </a:r>
            <a:r>
              <a:rPr lang="en-US" sz="900" dirty="0" err="1"/>
              <a:t>Gille</a:t>
            </a:r>
            <a:r>
              <a:rPr lang="en-US" sz="900" dirty="0"/>
              <a:t> 16:30, 6 August 2005 (UTC) and Hermann Thomas 08:36, 18 September 2006 (UTC), Public Domain, https://commons.wikimedia.org/w/index.php?curid=256626</a:t>
            </a:r>
            <a:endParaRPr lang="el-GR" sz="900" dirty="0"/>
          </a:p>
        </p:txBody>
      </p:sp>
      <p:sp>
        <p:nvSpPr>
          <p:cNvPr id="5" name="TextBox 4">
            <a:extLst>
              <a:ext uri="{FF2B5EF4-FFF2-40B4-BE49-F238E27FC236}">
                <a16:creationId xmlns:a16="http://schemas.microsoft.com/office/drawing/2014/main" id="{4D4C4713-5C95-4314-B32D-D84104C61C20}"/>
              </a:ext>
            </a:extLst>
          </p:cNvPr>
          <p:cNvSpPr txBox="1"/>
          <p:nvPr/>
        </p:nvSpPr>
        <p:spPr>
          <a:xfrm>
            <a:off x="971600" y="188640"/>
            <a:ext cx="7704856" cy="461665"/>
          </a:xfrm>
          <a:prstGeom prst="rect">
            <a:avLst/>
          </a:prstGeom>
          <a:noFill/>
        </p:spPr>
        <p:txBody>
          <a:bodyPr wrap="square" rtlCol="0">
            <a:spAutoFit/>
          </a:bodyPr>
          <a:lstStyle/>
          <a:p>
            <a:pPr algn="ctr"/>
            <a:r>
              <a:rPr lang="el-GR" sz="2400" b="1" u="sng" dirty="0">
                <a:solidFill>
                  <a:schemeClr val="accent6"/>
                </a:solidFill>
              </a:rPr>
              <a:t>Τομή ημισφαιρίου</a:t>
            </a:r>
          </a:p>
        </p:txBody>
      </p:sp>
      <p:sp>
        <p:nvSpPr>
          <p:cNvPr id="6" name="TextBox 5">
            <a:extLst>
              <a:ext uri="{FF2B5EF4-FFF2-40B4-BE49-F238E27FC236}">
                <a16:creationId xmlns:a16="http://schemas.microsoft.com/office/drawing/2014/main" id="{8F367816-0038-4820-B00D-6A4D09A88DFC}"/>
              </a:ext>
            </a:extLst>
          </p:cNvPr>
          <p:cNvSpPr txBox="1"/>
          <p:nvPr/>
        </p:nvSpPr>
        <p:spPr>
          <a:xfrm>
            <a:off x="611560" y="836712"/>
            <a:ext cx="3024336" cy="5909310"/>
          </a:xfrm>
          <a:prstGeom prst="rect">
            <a:avLst/>
          </a:prstGeom>
          <a:noFill/>
        </p:spPr>
        <p:txBody>
          <a:bodyPr wrap="square" rtlCol="0">
            <a:spAutoFit/>
          </a:bodyPr>
          <a:lstStyle/>
          <a:p>
            <a:pPr>
              <a:lnSpc>
                <a:spcPct val="150000"/>
              </a:lnSpc>
            </a:pPr>
            <a:r>
              <a:rPr lang="el-GR" sz="1600" dirty="0"/>
              <a:t>Σε οριζόντια τομή ημισφαιρίου από μπροστά (πάνω) προς τα πίσω (κάτω) διακρίνονται:</a:t>
            </a:r>
          </a:p>
          <a:p>
            <a:pPr marL="285750" indent="-285750">
              <a:lnSpc>
                <a:spcPct val="150000"/>
              </a:lnSpc>
              <a:buFont typeface="Arial" panose="020B0604020202020204" pitchFamily="34" charset="0"/>
              <a:buChar char="•"/>
            </a:pPr>
            <a:r>
              <a:rPr lang="el-GR" sz="1600" dirty="0"/>
              <a:t>Η </a:t>
            </a:r>
            <a:r>
              <a:rPr lang="el-GR" sz="1600" b="1" dirty="0"/>
              <a:t>φαιά ουσία </a:t>
            </a:r>
            <a:r>
              <a:rPr lang="el-GR" sz="1600" dirty="0"/>
              <a:t>(περιφερικά)</a:t>
            </a:r>
          </a:p>
          <a:p>
            <a:pPr marL="285750" indent="-285750">
              <a:lnSpc>
                <a:spcPct val="150000"/>
              </a:lnSpc>
              <a:buFont typeface="Arial" panose="020B0604020202020204" pitchFamily="34" charset="0"/>
              <a:buChar char="•"/>
            </a:pPr>
            <a:r>
              <a:rPr lang="el-GR" sz="1600" dirty="0"/>
              <a:t>Η </a:t>
            </a:r>
            <a:r>
              <a:rPr lang="el-GR" sz="1600" b="1" dirty="0"/>
              <a:t>λευκή ουσία </a:t>
            </a:r>
            <a:r>
              <a:rPr lang="el-GR" sz="1600" dirty="0"/>
              <a:t>(εσωτερικά)</a:t>
            </a:r>
          </a:p>
          <a:p>
            <a:pPr marL="285750" indent="-285750">
              <a:lnSpc>
                <a:spcPct val="150000"/>
              </a:lnSpc>
              <a:buFont typeface="Arial" panose="020B0604020202020204" pitchFamily="34" charset="0"/>
              <a:buChar char="•"/>
            </a:pPr>
            <a:r>
              <a:rPr lang="el-GR" sz="1600" dirty="0"/>
              <a:t>Η </a:t>
            </a:r>
            <a:r>
              <a:rPr lang="el-GR" sz="1600" b="1" dirty="0"/>
              <a:t>νήσος του </a:t>
            </a:r>
            <a:r>
              <a:rPr lang="en-US" sz="1600" b="1" dirty="0" err="1"/>
              <a:t>Reil</a:t>
            </a:r>
            <a:r>
              <a:rPr lang="el-GR" sz="1600" b="1" dirty="0"/>
              <a:t> </a:t>
            </a:r>
            <a:r>
              <a:rPr lang="el-GR" sz="1600" dirty="0"/>
              <a:t>(</a:t>
            </a:r>
            <a:r>
              <a:rPr lang="en-US" sz="1600" dirty="0"/>
              <a:t>insula)</a:t>
            </a:r>
            <a:endParaRPr lang="el-GR" sz="1600" dirty="0"/>
          </a:p>
          <a:p>
            <a:pPr marL="285750" indent="-285750">
              <a:lnSpc>
                <a:spcPct val="150000"/>
              </a:lnSpc>
              <a:buFont typeface="Arial" panose="020B0604020202020204" pitchFamily="34" charset="0"/>
              <a:buChar char="•"/>
            </a:pPr>
            <a:r>
              <a:rPr lang="el-GR" sz="1600" dirty="0"/>
              <a:t>Τα </a:t>
            </a:r>
            <a:r>
              <a:rPr lang="el-GR" sz="1600" b="1" dirty="0"/>
              <a:t>βασικά γάγγλια </a:t>
            </a:r>
            <a:r>
              <a:rPr lang="el-GR" sz="1600" dirty="0"/>
              <a:t>(περιοχές με μπλε και γαλάζιο)</a:t>
            </a:r>
          </a:p>
          <a:p>
            <a:pPr>
              <a:lnSpc>
                <a:spcPct val="150000"/>
              </a:lnSpc>
            </a:pPr>
            <a:r>
              <a:rPr lang="el-GR" sz="1600" dirty="0"/>
              <a:t>Διακρίνεται επίσης στο οπίσθιο (κατώτερο) τμήμα μέσα στην λευκή ουσία η πορεία της </a:t>
            </a:r>
            <a:r>
              <a:rPr lang="el-GR" sz="1600" i="1" dirty="0"/>
              <a:t>οπτικής οδού </a:t>
            </a:r>
            <a:r>
              <a:rPr lang="el-GR" sz="1600" dirty="0"/>
              <a:t>(</a:t>
            </a:r>
            <a:r>
              <a:rPr lang="en-US" sz="1600" dirty="0" err="1"/>
              <a:t>Radiatio</a:t>
            </a:r>
            <a:r>
              <a:rPr lang="en-US" sz="1600" dirty="0"/>
              <a:t> </a:t>
            </a:r>
            <a:r>
              <a:rPr lang="en-US" sz="1600" dirty="0" err="1"/>
              <a:t>optica</a:t>
            </a:r>
            <a:r>
              <a:rPr lang="en-US" sz="1600" dirty="0"/>
              <a:t>) </a:t>
            </a:r>
            <a:r>
              <a:rPr lang="el-GR" sz="1600" dirty="0"/>
              <a:t>προς το οπτικό κέντρο στον ινιακό λοβό.</a:t>
            </a:r>
          </a:p>
          <a:p>
            <a:endParaRPr lang="el-GR" dirty="0"/>
          </a:p>
        </p:txBody>
      </p:sp>
      <p:pic>
        <p:nvPicPr>
          <p:cNvPr id="8" name="Εικόνα 7">
            <a:extLst>
              <a:ext uri="{FF2B5EF4-FFF2-40B4-BE49-F238E27FC236}">
                <a16:creationId xmlns:a16="http://schemas.microsoft.com/office/drawing/2014/main" id="{0B61D7BD-7A7A-4705-ACA7-8B75C9DD0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2116" y="836711"/>
            <a:ext cx="4540324" cy="5194131"/>
          </a:xfrm>
          <a:prstGeom prst="rect">
            <a:avLst/>
          </a:prstGeom>
        </p:spPr>
      </p:pic>
    </p:spTree>
    <p:extLst>
      <p:ext uri="{BB962C8B-B14F-4D97-AF65-F5344CB8AC3E}">
        <p14:creationId xmlns:p14="http://schemas.microsoft.com/office/powerpoint/2010/main" val="2797300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2BB733F-34B7-44F0-99F5-ED4E9F2B4460}"/>
              </a:ext>
            </a:extLst>
          </p:cNvPr>
          <p:cNvSpPr>
            <a:spLocks noGrp="1"/>
          </p:cNvSpPr>
          <p:nvPr>
            <p:ph type="title"/>
          </p:nvPr>
        </p:nvSpPr>
        <p:spPr>
          <a:xfrm>
            <a:off x="628650" y="547934"/>
            <a:ext cx="7886700" cy="679989"/>
          </a:xfrm>
        </p:spPr>
        <p:txBody>
          <a:bodyPr>
            <a:normAutofit fontScale="90000"/>
          </a:bodyPr>
          <a:lstStyle/>
          <a:p>
            <a:pPr eaLnBrk="1" hangingPunct="1"/>
            <a:r>
              <a:rPr lang="el-GR" altLang="en-US" sz="3862" b="1" dirty="0"/>
              <a:t>ΝΕΥΡΙΚΑ ΚΕΝΤΡΑ ΗΜΙΣΦΑΙΡΙΩΝ</a:t>
            </a:r>
            <a:endParaRPr lang="el-GR" altLang="en-US" dirty="0"/>
          </a:p>
        </p:txBody>
      </p:sp>
      <p:sp>
        <p:nvSpPr>
          <p:cNvPr id="18435" name="Content Placeholder 2">
            <a:extLst>
              <a:ext uri="{FF2B5EF4-FFF2-40B4-BE49-F238E27FC236}">
                <a16:creationId xmlns:a16="http://schemas.microsoft.com/office/drawing/2014/main" id="{256483A6-FDDB-4D0B-967D-390EECD7ACD6}"/>
              </a:ext>
            </a:extLst>
          </p:cNvPr>
          <p:cNvSpPr>
            <a:spLocks noGrp="1"/>
          </p:cNvSpPr>
          <p:nvPr>
            <p:ph idx="1"/>
          </p:nvPr>
        </p:nvSpPr>
        <p:spPr>
          <a:xfrm>
            <a:off x="599032" y="1690827"/>
            <a:ext cx="7945936" cy="4728693"/>
          </a:xfrm>
        </p:spPr>
        <p:txBody>
          <a:bodyPr>
            <a:normAutofit fontScale="92500" lnSpcReduction="10000"/>
          </a:bodyPr>
          <a:lstStyle/>
          <a:p>
            <a:pPr eaLnBrk="1" hangingPunct="1">
              <a:buFontTx/>
              <a:buNone/>
              <a:defRPr/>
            </a:pPr>
            <a:r>
              <a:rPr lang="el-GR" altLang="en-US" sz="3153" b="1" dirty="0"/>
              <a:t>Μετωπιαίος λοβός</a:t>
            </a:r>
          </a:p>
          <a:p>
            <a:pPr algn="just" eaLnBrk="1" hangingPunct="1">
              <a:defRPr/>
            </a:pPr>
            <a:r>
              <a:rPr lang="el-GR" altLang="en-US" sz="2453" i="1" dirty="0" err="1"/>
              <a:t>Προσθία</a:t>
            </a:r>
            <a:r>
              <a:rPr lang="el-GR" altLang="en-US" sz="2453" i="1" dirty="0"/>
              <a:t> Κεντρική Έλικα: </a:t>
            </a:r>
            <a:r>
              <a:rPr lang="el-GR" altLang="en-US" sz="2453" b="1" dirty="0"/>
              <a:t>Κύριο κινητικό κέντρο </a:t>
            </a:r>
            <a:endParaRPr lang="en-US" altLang="en-US" sz="2453" b="1" dirty="0"/>
          </a:p>
          <a:p>
            <a:pPr algn="just" eaLnBrk="1" hangingPunct="1">
              <a:defRPr/>
            </a:pPr>
            <a:r>
              <a:rPr lang="el-GR" altLang="en-US" sz="2453" i="1" dirty="0" err="1"/>
              <a:t>Προκινητική</a:t>
            </a:r>
            <a:r>
              <a:rPr lang="el-GR" altLang="en-US" sz="2453" i="1" dirty="0"/>
              <a:t> περιοχή </a:t>
            </a:r>
            <a:r>
              <a:rPr lang="el-GR" altLang="en-US" sz="2453" dirty="0"/>
              <a:t>(μπροστά από την πρόσθια κεντρική έλικα): Συνειρμικό κινητικό πεδίο (</a:t>
            </a:r>
            <a:r>
              <a:rPr lang="el-GR" altLang="en-US" sz="2453" dirty="0" err="1"/>
              <a:t>προκινητικός</a:t>
            </a:r>
            <a:r>
              <a:rPr lang="el-GR" altLang="en-US" sz="2453" dirty="0"/>
              <a:t> φλοιός) Προγραμματισμός / Σχεδιασμός των κινήσεων πριν την εντολή από το κινητικό κέντρο. </a:t>
            </a:r>
            <a:r>
              <a:rPr lang="en-US" altLang="en-US" sz="2453" dirty="0"/>
              <a:t>=</a:t>
            </a:r>
            <a:endParaRPr lang="el-GR" altLang="en-US" sz="2453" dirty="0"/>
          </a:p>
          <a:p>
            <a:pPr algn="just" eaLnBrk="1" hangingPunct="1">
              <a:defRPr/>
            </a:pPr>
            <a:r>
              <a:rPr lang="el-GR" altLang="en-US" sz="2453" i="1" dirty="0"/>
              <a:t>Έλικα </a:t>
            </a:r>
            <a:r>
              <a:rPr lang="en-US" altLang="en-US" sz="2453" i="1" dirty="0" err="1"/>
              <a:t>Broca</a:t>
            </a:r>
            <a:r>
              <a:rPr lang="el-GR" altLang="en-US" sz="2453" i="1" dirty="0"/>
              <a:t> </a:t>
            </a:r>
            <a:r>
              <a:rPr lang="el-GR" altLang="en-US" sz="2453" dirty="0"/>
              <a:t>(τμήμα κάτω μετωπιαίας έλικας): </a:t>
            </a:r>
            <a:r>
              <a:rPr lang="el-GR" altLang="en-US" sz="2453" b="1" dirty="0"/>
              <a:t>Κινητικό κέντρο λόγου </a:t>
            </a:r>
            <a:r>
              <a:rPr lang="el-GR" altLang="en-US" sz="2453" dirty="0"/>
              <a:t>(μόνο στο ένα ημισφαίριο, συνήθως το αριστερό)</a:t>
            </a:r>
          </a:p>
          <a:p>
            <a:pPr algn="just" eaLnBrk="1" hangingPunct="1">
              <a:defRPr/>
            </a:pPr>
            <a:r>
              <a:rPr lang="el-GR" altLang="en-US" sz="2453" i="1" dirty="0"/>
              <a:t>Προμετωπιαίος φλοιός </a:t>
            </a:r>
            <a:r>
              <a:rPr lang="el-GR" altLang="en-US" sz="2453" dirty="0"/>
              <a:t>(πρόσθιο τμήμα μετωπιαίου λοβού): </a:t>
            </a:r>
            <a:r>
              <a:rPr lang="el-GR" altLang="en-US" sz="2453" b="1" dirty="0"/>
              <a:t>Ανώτερες γνωστικές λειτουργίες </a:t>
            </a:r>
            <a:r>
              <a:rPr lang="el-GR" altLang="en-US" sz="2453" dirty="0"/>
              <a:t>(κριτική ικανότητα, πρόβλεψη, συμπεριφορά, διάπλαση προσωπικότητας), συναίσθημα.</a:t>
            </a:r>
            <a:endParaRPr lang="en-US" altLang="en-US" sz="2453" dirty="0"/>
          </a:p>
          <a:p>
            <a:pPr marL="0" indent="0">
              <a:buNone/>
              <a:defRPr/>
            </a:pPr>
            <a:endParaRPr lang="el-GR" altLang="en-US" sz="193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a:extLst>
              <a:ext uri="{FF2B5EF4-FFF2-40B4-BE49-F238E27FC236}">
                <a16:creationId xmlns:a16="http://schemas.microsoft.com/office/drawing/2014/main" id="{6C478819-AA70-42C2-85DB-B595C0D7F143}"/>
              </a:ext>
            </a:extLst>
          </p:cNvPr>
          <p:cNvSpPr>
            <a:spLocks noGrp="1"/>
          </p:cNvSpPr>
          <p:nvPr>
            <p:ph idx="1"/>
          </p:nvPr>
        </p:nvSpPr>
        <p:spPr>
          <a:xfrm>
            <a:off x="715499" y="1205405"/>
            <a:ext cx="7886700" cy="4201352"/>
          </a:xfrm>
        </p:spPr>
        <p:txBody>
          <a:bodyPr/>
          <a:lstStyle/>
          <a:p>
            <a:pPr eaLnBrk="1" hangingPunct="1">
              <a:buFontTx/>
              <a:buNone/>
            </a:pPr>
            <a:r>
              <a:rPr lang="el-GR" altLang="en-US" sz="3153" b="1" dirty="0"/>
              <a:t>Βρεγματικός λοβός</a:t>
            </a:r>
          </a:p>
          <a:p>
            <a:pPr eaLnBrk="1" hangingPunct="1">
              <a:lnSpc>
                <a:spcPct val="150000"/>
              </a:lnSpc>
            </a:pPr>
            <a:r>
              <a:rPr lang="el-GR" altLang="en-US" sz="2000" i="1" dirty="0"/>
              <a:t>Οπίσθια κεντρική έλικα: </a:t>
            </a:r>
            <a:r>
              <a:rPr lang="el-GR" altLang="en-US" sz="2000" b="1" dirty="0" err="1"/>
              <a:t>Σωματοαισθητικό</a:t>
            </a:r>
            <a:r>
              <a:rPr lang="el-GR" altLang="en-US" sz="2000" b="1" dirty="0"/>
              <a:t> κέντρο </a:t>
            </a:r>
            <a:r>
              <a:rPr lang="el-GR" altLang="en-US" sz="2000" dirty="0"/>
              <a:t>(αφή, πόνος, αίσθημα θερμού – ψυχρού, πίεση)</a:t>
            </a:r>
          </a:p>
          <a:p>
            <a:pPr eaLnBrk="1" hangingPunct="1">
              <a:lnSpc>
                <a:spcPct val="150000"/>
              </a:lnSpc>
            </a:pPr>
            <a:r>
              <a:rPr lang="el-GR" altLang="en-US" sz="2000" i="1" dirty="0"/>
              <a:t>Άνω βρεγματικό </a:t>
            </a:r>
            <a:r>
              <a:rPr lang="el-GR" altLang="en-US" sz="2000" i="1" dirty="0" err="1"/>
              <a:t>λοβίο</a:t>
            </a:r>
            <a:r>
              <a:rPr lang="el-GR" altLang="en-US" sz="2000" i="1" dirty="0"/>
              <a:t> </a:t>
            </a:r>
            <a:r>
              <a:rPr lang="el-GR" altLang="en-US" sz="2000" dirty="0"/>
              <a:t>(έξω επιφάνεια, πίσω από την οπίσθια κεντρική έλικα): Συνειρμικό </a:t>
            </a:r>
            <a:r>
              <a:rPr lang="el-GR" altLang="en-US" sz="2000" dirty="0" err="1"/>
              <a:t>σωματοαισθητικό</a:t>
            </a:r>
            <a:r>
              <a:rPr lang="el-GR" altLang="en-US" sz="2000" dirty="0"/>
              <a:t> πεδίο</a:t>
            </a:r>
          </a:p>
          <a:p>
            <a:pPr eaLnBrk="1" hangingPunct="1">
              <a:lnSpc>
                <a:spcPct val="150000"/>
              </a:lnSpc>
            </a:pPr>
            <a:r>
              <a:rPr lang="el-GR" altLang="en-US" sz="2000" i="1" dirty="0"/>
              <a:t>Κάτω βρεγματικό </a:t>
            </a:r>
            <a:r>
              <a:rPr lang="el-GR" altLang="en-US" sz="2000" i="1" dirty="0" err="1"/>
              <a:t>λοβίο</a:t>
            </a:r>
            <a:r>
              <a:rPr lang="el-GR" altLang="en-US" sz="2000" i="1" dirty="0"/>
              <a:t> </a:t>
            </a:r>
            <a:r>
              <a:rPr lang="el-GR" altLang="en-US" sz="2000" dirty="0"/>
              <a:t>(έξω επιφάνεια): Οπτικό και ακουστικό κέντρο λόγου (συνεισφέρουν στην λειτουργία του λόγου). Βρίσκονται στην </a:t>
            </a:r>
            <a:r>
              <a:rPr lang="el-GR" altLang="en-US" sz="2000" dirty="0" err="1"/>
              <a:t>υπερχείλια</a:t>
            </a:r>
            <a:r>
              <a:rPr lang="el-GR" altLang="en-US" sz="2000" dirty="0"/>
              <a:t> και γωνιώδη έλικα (βλέπε επόμενη εικόνα).</a:t>
            </a:r>
          </a:p>
          <a:p>
            <a:pPr eaLnBrk="1" hangingPunct="1"/>
            <a:endParaRPr lang="el-GR"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Θέση περιεχομένου 5">
            <a:extLst>
              <a:ext uri="{FF2B5EF4-FFF2-40B4-BE49-F238E27FC236}">
                <a16:creationId xmlns:a16="http://schemas.microsoft.com/office/drawing/2014/main" id="{8D7AAAD6-B506-49B5-B3BE-E6B5D3C025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1028" y="1204936"/>
            <a:ext cx="5631437" cy="436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5">
            <a:extLst>
              <a:ext uri="{FF2B5EF4-FFF2-40B4-BE49-F238E27FC236}">
                <a16:creationId xmlns:a16="http://schemas.microsoft.com/office/drawing/2014/main" id="{C1EC895A-37AF-4BD6-9B60-5BE1D4AA92EC}"/>
              </a:ext>
            </a:extLst>
          </p:cNvPr>
          <p:cNvSpPr txBox="1">
            <a:spLocks noChangeArrowheads="1"/>
          </p:cNvSpPr>
          <p:nvPr/>
        </p:nvSpPr>
        <p:spPr bwMode="auto">
          <a:xfrm>
            <a:off x="1304111" y="5723574"/>
            <a:ext cx="6744236" cy="62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l-GR" sz="1159"/>
              <a:t>By Badseed based on work by NEUROtiker [GFDL (http://www.gnu.org/copyleft/fdl.html), CC-BY-SA-3.0 (http://creativecommons.org/licenses/by-sa/3.0/) or CC BY-SA 2.5-2.0-1.0 (https://creativecommons.org/licenses/by-sa/2.5-2.0-1.0)], via Wikimedia Commons</a:t>
            </a:r>
          </a:p>
        </p:txBody>
      </p:sp>
      <p:sp>
        <p:nvSpPr>
          <p:cNvPr id="2" name="TextBox 1">
            <a:extLst>
              <a:ext uri="{FF2B5EF4-FFF2-40B4-BE49-F238E27FC236}">
                <a16:creationId xmlns:a16="http://schemas.microsoft.com/office/drawing/2014/main" id="{6C5CAE80-AC27-40CD-B08F-F79A0B077B18}"/>
              </a:ext>
            </a:extLst>
          </p:cNvPr>
          <p:cNvSpPr txBox="1"/>
          <p:nvPr/>
        </p:nvSpPr>
        <p:spPr>
          <a:xfrm>
            <a:off x="1616798" y="608386"/>
            <a:ext cx="6118861" cy="415819"/>
          </a:xfrm>
          <a:prstGeom prst="rect">
            <a:avLst/>
          </a:prstGeom>
          <a:noFill/>
        </p:spPr>
        <p:txBody>
          <a:bodyPr wrap="square" rtlCol="0">
            <a:spAutoFit/>
          </a:bodyPr>
          <a:lstStyle/>
          <a:p>
            <a:pPr algn="ctr"/>
            <a:r>
              <a:rPr lang="el-GR" sz="2102" b="1" u="sng" dirty="0">
                <a:solidFill>
                  <a:srgbClr val="000099"/>
                </a:solidFill>
              </a:rPr>
              <a:t>Έλικες ημισφαιρίων: Εξωτερική επιφάνεια</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a:extLst>
              <a:ext uri="{FF2B5EF4-FFF2-40B4-BE49-F238E27FC236}">
                <a16:creationId xmlns:a16="http://schemas.microsoft.com/office/drawing/2014/main" id="{7197AC73-84EE-4779-BA8B-9429C0BA507A}"/>
              </a:ext>
            </a:extLst>
          </p:cNvPr>
          <p:cNvSpPr>
            <a:spLocks noGrp="1"/>
          </p:cNvSpPr>
          <p:nvPr>
            <p:ph idx="1"/>
          </p:nvPr>
        </p:nvSpPr>
        <p:spPr>
          <a:xfrm>
            <a:off x="715498" y="771163"/>
            <a:ext cx="7886700" cy="5387813"/>
          </a:xfrm>
        </p:spPr>
        <p:txBody>
          <a:bodyPr>
            <a:normAutofit/>
          </a:bodyPr>
          <a:lstStyle/>
          <a:p>
            <a:pPr algn="just" eaLnBrk="1" hangingPunct="1">
              <a:buFontTx/>
              <a:buNone/>
              <a:defRPr/>
            </a:pPr>
            <a:r>
              <a:rPr lang="el-GR" altLang="en-US" sz="3153" b="1" dirty="0"/>
              <a:t>Κροταφικός λοβός</a:t>
            </a:r>
          </a:p>
          <a:p>
            <a:pPr algn="just" eaLnBrk="1" hangingPunct="1">
              <a:defRPr/>
            </a:pPr>
            <a:r>
              <a:rPr lang="el-GR" altLang="en-US" sz="2102" i="1" dirty="0"/>
              <a:t>Άνω κροταφική έλικα:</a:t>
            </a:r>
            <a:r>
              <a:rPr lang="en-US" altLang="en-US" sz="2102" i="1" dirty="0"/>
              <a:t> </a:t>
            </a:r>
            <a:r>
              <a:rPr lang="el-GR" altLang="en-US" sz="2102" b="1" dirty="0"/>
              <a:t>Κέντρο ακοής</a:t>
            </a:r>
          </a:p>
          <a:p>
            <a:pPr algn="just" eaLnBrk="1" hangingPunct="1">
              <a:buFontTx/>
              <a:buNone/>
              <a:defRPr/>
            </a:pPr>
            <a:r>
              <a:rPr lang="en-US" altLang="en-US" sz="2102" dirty="0"/>
              <a:t>	</a:t>
            </a:r>
            <a:r>
              <a:rPr lang="el-GR" altLang="en-US" sz="2102" i="1" dirty="0"/>
              <a:t>Περιοχή </a:t>
            </a:r>
            <a:r>
              <a:rPr lang="en-US" altLang="en-US" sz="2102" i="1" dirty="0"/>
              <a:t>Wernicke</a:t>
            </a:r>
            <a:r>
              <a:rPr lang="el-GR" altLang="en-US" sz="2102" i="1" dirty="0"/>
              <a:t> </a:t>
            </a:r>
            <a:r>
              <a:rPr lang="el-GR" altLang="en-US" sz="2102" dirty="0"/>
              <a:t>(οπίσθιο τμήμα άνω κροταφικής έλικας): Κατανόηση του λόγου (σε συνεργασία με το κέντρο του λόγου).</a:t>
            </a:r>
          </a:p>
          <a:p>
            <a:pPr algn="just" eaLnBrk="1" hangingPunct="1">
              <a:defRPr/>
            </a:pPr>
            <a:r>
              <a:rPr lang="el-GR" altLang="en-US" sz="2102" i="1" dirty="0"/>
              <a:t>Ιππόκαμπος</a:t>
            </a:r>
            <a:r>
              <a:rPr lang="el-GR" altLang="en-US" sz="2102" dirty="0"/>
              <a:t> (κατώτερο έσω τμήμα κροταφικού λοβού): </a:t>
            </a:r>
            <a:r>
              <a:rPr lang="el-GR" altLang="en-US" sz="2102" b="1" dirty="0"/>
              <a:t>Κέντρο μνήμης και μάθησης</a:t>
            </a:r>
          </a:p>
          <a:p>
            <a:pPr algn="just" eaLnBrk="1" hangingPunct="1">
              <a:defRPr/>
            </a:pPr>
            <a:r>
              <a:rPr lang="el-GR" altLang="en-US" sz="2102" i="1" dirty="0"/>
              <a:t>Κάτω επιφάνεια κροταφικού λοβού </a:t>
            </a:r>
            <a:r>
              <a:rPr lang="el-GR" altLang="en-US" sz="2102" dirty="0"/>
              <a:t>(γειτονικά με τον μετωπιαίο λοβό): </a:t>
            </a:r>
            <a:r>
              <a:rPr lang="el-GR" altLang="en-US" sz="2102" b="1" dirty="0"/>
              <a:t>Κέντρο όσφρησης</a:t>
            </a:r>
          </a:p>
          <a:p>
            <a:pPr algn="just" eaLnBrk="1" hangingPunct="1">
              <a:defRPr/>
            </a:pPr>
            <a:r>
              <a:rPr lang="el-GR" altLang="en-US" sz="2102" i="1" dirty="0"/>
              <a:t>Αμυγδαλή ή </a:t>
            </a:r>
            <a:r>
              <a:rPr lang="el-GR" altLang="en-US" sz="2102" i="1" dirty="0" err="1"/>
              <a:t>αμυγδαλοειδής</a:t>
            </a:r>
            <a:r>
              <a:rPr lang="el-GR" altLang="en-US" sz="2102" i="1" dirty="0"/>
              <a:t> πυρήνας </a:t>
            </a:r>
            <a:r>
              <a:rPr lang="el-GR" altLang="en-US" sz="2102" dirty="0"/>
              <a:t>(κάτω επιφάνεια κροταφικού λοβού, κοντά στον κροταφικό πόλο, μπροστά): Συναισθηματικός ενισχυτής (μεταβολές ψυχικής διάθεσης), αίσθημα φόβου.</a:t>
            </a:r>
          </a:p>
          <a:p>
            <a:pPr algn="just" eaLnBrk="1" hangingPunct="1">
              <a:buFontTx/>
              <a:buNone/>
              <a:defRPr/>
            </a:pPr>
            <a:r>
              <a:rPr lang="el-GR" altLang="en-US" sz="2102" dirty="0"/>
              <a:t> </a:t>
            </a:r>
          </a:p>
          <a:p>
            <a:pPr algn="just" eaLnBrk="1" hangingPunct="1">
              <a:defRPr/>
            </a:pPr>
            <a:endParaRPr lang="el-GR" altLang="en-US" sz="164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DE24FAD7-5944-4F6F-B0B8-43FAB89AAA5A}"/>
              </a:ext>
            </a:extLst>
          </p:cNvPr>
          <p:cNvSpPr txBox="1">
            <a:spLocks noChangeArrowheads="1"/>
          </p:cNvSpPr>
          <p:nvPr/>
        </p:nvSpPr>
        <p:spPr bwMode="auto">
          <a:xfrm>
            <a:off x="250825" y="115888"/>
            <a:ext cx="8642350" cy="519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800" b="1">
                <a:solidFill>
                  <a:srgbClr val="000099"/>
                </a:solidFill>
              </a:rPr>
              <a:t>Κύτταρα νευρικού συστήματος</a:t>
            </a:r>
          </a:p>
        </p:txBody>
      </p:sp>
      <p:sp>
        <p:nvSpPr>
          <p:cNvPr id="4099" name="Text Box 3">
            <a:extLst>
              <a:ext uri="{FF2B5EF4-FFF2-40B4-BE49-F238E27FC236}">
                <a16:creationId xmlns:a16="http://schemas.microsoft.com/office/drawing/2014/main" id="{F959F5AE-91B3-4C86-989D-BE9D9F6233EC}"/>
              </a:ext>
            </a:extLst>
          </p:cNvPr>
          <p:cNvSpPr txBox="1">
            <a:spLocks noChangeArrowheads="1"/>
          </p:cNvSpPr>
          <p:nvPr/>
        </p:nvSpPr>
        <p:spPr bwMode="auto">
          <a:xfrm>
            <a:off x="269307" y="1052736"/>
            <a:ext cx="8426450"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2200" dirty="0"/>
              <a:t> </a:t>
            </a:r>
            <a:r>
              <a:rPr lang="el-GR" altLang="en-US" sz="2200" b="1" dirty="0">
                <a:solidFill>
                  <a:srgbClr val="000099"/>
                </a:solidFill>
              </a:rPr>
              <a:t>Νευρώνες ή νευρικά κύτταρα</a:t>
            </a:r>
            <a:r>
              <a:rPr lang="en-US" altLang="en-US" sz="2200" dirty="0"/>
              <a:t> (</a:t>
            </a:r>
            <a:r>
              <a:rPr lang="el-GR" altLang="en-US" sz="2200" i="1" dirty="0"/>
              <a:t>λειτουργικός ρόλος</a:t>
            </a:r>
            <a:r>
              <a:rPr lang="el-GR" altLang="en-US" sz="2200" dirty="0"/>
              <a:t>)</a:t>
            </a:r>
            <a:endParaRPr lang="en-US" altLang="en-US" sz="2200" dirty="0"/>
          </a:p>
          <a:p>
            <a:pPr lvl="1" algn="just" eaLnBrk="1" hangingPunct="1">
              <a:spcBef>
                <a:spcPct val="50000"/>
              </a:spcBef>
              <a:buFontTx/>
              <a:buNone/>
            </a:pPr>
            <a:r>
              <a:rPr lang="el-GR" altLang="en-US" sz="2200" dirty="0"/>
              <a:t>Συνδέονται μεταξύ τους (αλλά και με άλλα κύτταρα π.χ. μυϊκά) μέσω των συνάψεων, σχηματίζοντας ένα πολύπλοκο δίκτυο που επιτρέπει την </a:t>
            </a:r>
            <a:r>
              <a:rPr lang="el-GR" altLang="en-US" sz="2200" b="1" dirty="0"/>
              <a:t>μετάδοση των πληροφοριών</a:t>
            </a:r>
            <a:r>
              <a:rPr lang="el-GR" altLang="en-US" sz="2200" dirty="0"/>
              <a:t>.</a:t>
            </a:r>
            <a:r>
              <a:rPr lang="en-US" altLang="en-US" sz="2200" dirty="0"/>
              <a:t> </a:t>
            </a:r>
            <a:r>
              <a:rPr lang="el-GR" altLang="en-US" sz="2200" dirty="0"/>
              <a:t>Κάθε νευρώνας δημιουργεί τουλάχιστον 1.000 (!!) συνδέσεις με άλλους νευρώνες και οι πληροφορίες μεταδίδονται με τη μορφή ηλεκτρικών σημάτων (</a:t>
            </a:r>
            <a:r>
              <a:rPr lang="el-GR" altLang="en-US" sz="2200" i="1" dirty="0"/>
              <a:t>δυναμικών ενέργειας</a:t>
            </a:r>
            <a:r>
              <a:rPr lang="el-GR" altLang="en-US" sz="2200" dirty="0"/>
              <a:t>) και με μεγάλο εύρος ταχυτήτων (1 – 100 </a:t>
            </a:r>
            <a:r>
              <a:rPr lang="en-US" altLang="en-US" sz="2200" dirty="0"/>
              <a:t>m/sec). </a:t>
            </a:r>
            <a:endParaRPr lang="el-GR" altLang="en-US" sz="2200" dirty="0"/>
          </a:p>
          <a:p>
            <a:pPr lvl="1" eaLnBrk="1" hangingPunct="1">
              <a:spcBef>
                <a:spcPct val="50000"/>
              </a:spcBef>
              <a:buFontTx/>
              <a:buNone/>
            </a:pPr>
            <a:r>
              <a:rPr lang="el-GR" altLang="en-US" sz="2200" dirty="0"/>
              <a:t>Αποτελούνται από: </a:t>
            </a:r>
          </a:p>
          <a:p>
            <a:pPr marL="800100" lvl="1" indent="-342900" eaLnBrk="1" hangingPunct="1">
              <a:spcBef>
                <a:spcPct val="50000"/>
              </a:spcBef>
              <a:buFont typeface="Wingdings" panose="05000000000000000000" pitchFamily="2" charset="2"/>
              <a:buChar char="§"/>
            </a:pPr>
            <a:r>
              <a:rPr lang="el-GR" altLang="en-US" sz="2200" dirty="0"/>
              <a:t>Το κυτταρικό σώμα</a:t>
            </a:r>
          </a:p>
          <a:p>
            <a:pPr marL="800100" lvl="1" indent="-342900" eaLnBrk="1" hangingPunct="1">
              <a:spcBef>
                <a:spcPct val="50000"/>
              </a:spcBef>
              <a:buFont typeface="Wingdings" panose="05000000000000000000" pitchFamily="2" charset="2"/>
              <a:buChar char="§"/>
            </a:pPr>
            <a:r>
              <a:rPr lang="el-GR" altLang="en-US" sz="2200" dirty="0"/>
              <a:t>Τους </a:t>
            </a:r>
            <a:r>
              <a:rPr lang="el-GR" altLang="en-US" sz="2200" dirty="0" err="1"/>
              <a:t>δενδρίτες</a:t>
            </a:r>
            <a:r>
              <a:rPr lang="el-GR" altLang="en-US" sz="2200" dirty="0"/>
              <a:t> (υποδοχή σημάτων από άλλα κύτταρα)</a:t>
            </a:r>
          </a:p>
          <a:p>
            <a:pPr marL="800100" lvl="1" indent="-342900" eaLnBrk="1" hangingPunct="1">
              <a:spcBef>
                <a:spcPct val="50000"/>
              </a:spcBef>
              <a:buFont typeface="Wingdings" panose="05000000000000000000" pitchFamily="2" charset="2"/>
              <a:buChar char="§"/>
            </a:pPr>
            <a:r>
              <a:rPr lang="el-GR" altLang="en-US" sz="2200" dirty="0"/>
              <a:t>Τον </a:t>
            </a:r>
            <a:r>
              <a:rPr lang="el-GR" altLang="en-US" sz="2200" dirty="0" err="1"/>
              <a:t>νευράξονα</a:t>
            </a:r>
            <a:r>
              <a:rPr lang="el-GR" altLang="en-US" sz="2200" dirty="0"/>
              <a:t> ή </a:t>
            </a:r>
            <a:r>
              <a:rPr lang="el-GR" altLang="en-US" sz="2200" dirty="0" err="1"/>
              <a:t>νευρίτη</a:t>
            </a:r>
            <a:r>
              <a:rPr lang="el-GR" altLang="en-US" sz="2200" dirty="0"/>
              <a:t> ή νευρική ίνα (μεταβίβαση σημάτων προς άλλα κύτταρα (με μήκος από 0,1</a:t>
            </a:r>
            <a:r>
              <a:rPr lang="en-US" altLang="en-US" sz="2200" dirty="0"/>
              <a:t>mm – 3m!!)</a:t>
            </a:r>
            <a:endParaRPr lang="el-GR" altLang="en-US" sz="2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blinds(horizontal)">
                                      <p:cBhvr>
                                        <p:cTn id="11"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09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A57B9E-C694-4079-8D5A-40DA4467020B}"/>
              </a:ext>
            </a:extLst>
          </p:cNvPr>
          <p:cNvSpPr>
            <a:spLocks noGrp="1"/>
          </p:cNvSpPr>
          <p:nvPr>
            <p:ph type="title"/>
          </p:nvPr>
        </p:nvSpPr>
        <p:spPr>
          <a:xfrm>
            <a:off x="457200" y="274638"/>
            <a:ext cx="8229600" cy="983581"/>
          </a:xfrm>
        </p:spPr>
        <p:txBody>
          <a:bodyPr/>
          <a:lstStyle/>
          <a:p>
            <a:r>
              <a:rPr lang="el-GR" sz="3600" b="1" dirty="0">
                <a:solidFill>
                  <a:srgbClr val="002060"/>
                </a:solidFill>
              </a:rPr>
              <a:t>Πλάγια εξωτερική επιφάνεια ημισφαιρίου - Ιππόκαμπος</a:t>
            </a:r>
          </a:p>
        </p:txBody>
      </p:sp>
      <p:pic>
        <p:nvPicPr>
          <p:cNvPr id="5" name="Θέση περιεχομένου 4">
            <a:extLst>
              <a:ext uri="{FF2B5EF4-FFF2-40B4-BE49-F238E27FC236}">
                <a16:creationId xmlns:a16="http://schemas.microsoft.com/office/drawing/2014/main" id="{030DCF47-2B9D-45A5-8967-942485B923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5398" y="1340768"/>
            <a:ext cx="5970927" cy="4525963"/>
          </a:xfrm>
        </p:spPr>
      </p:pic>
      <p:sp>
        <p:nvSpPr>
          <p:cNvPr id="6" name="TextBox 5">
            <a:extLst>
              <a:ext uri="{FF2B5EF4-FFF2-40B4-BE49-F238E27FC236}">
                <a16:creationId xmlns:a16="http://schemas.microsoft.com/office/drawing/2014/main" id="{24109D2E-8B44-495F-AA55-FAC5A4A6031E}"/>
              </a:ext>
            </a:extLst>
          </p:cNvPr>
          <p:cNvSpPr txBox="1"/>
          <p:nvPr/>
        </p:nvSpPr>
        <p:spPr>
          <a:xfrm>
            <a:off x="2915816" y="5949280"/>
            <a:ext cx="5770984" cy="507831"/>
          </a:xfrm>
          <a:prstGeom prst="rect">
            <a:avLst/>
          </a:prstGeom>
          <a:noFill/>
        </p:spPr>
        <p:txBody>
          <a:bodyPr wrap="square" rtlCol="0">
            <a:spAutoFit/>
          </a:bodyPr>
          <a:lstStyle/>
          <a:p>
            <a:r>
              <a:rPr lang="en-US" sz="900" dirty="0"/>
              <a:t>By Henry Vandyke Carter - Henry Gray (1918) Anatomy of the Human Body (See &amp;</a:t>
            </a:r>
            <a:r>
              <a:rPr lang="en-US" sz="900" dirty="0" err="1"/>
              <a:t>quot;Book&amp;quot</a:t>
            </a:r>
            <a:r>
              <a:rPr lang="en-US" sz="900" dirty="0"/>
              <a:t>; section below)Bartleby.com: Gray&amp;#039;s Anatomy, Plate 739, Public Domain, https://commons.wikimedia.org/w/index.php?curid=3907047</a:t>
            </a:r>
            <a:endParaRPr lang="el-GR" sz="900" dirty="0"/>
          </a:p>
        </p:txBody>
      </p:sp>
      <p:sp>
        <p:nvSpPr>
          <p:cNvPr id="7" name="TextBox 6">
            <a:extLst>
              <a:ext uri="{FF2B5EF4-FFF2-40B4-BE49-F238E27FC236}">
                <a16:creationId xmlns:a16="http://schemas.microsoft.com/office/drawing/2014/main" id="{875949E5-8CF9-423F-B88E-2BD7645DC82F}"/>
              </a:ext>
            </a:extLst>
          </p:cNvPr>
          <p:cNvSpPr txBox="1"/>
          <p:nvPr/>
        </p:nvSpPr>
        <p:spPr>
          <a:xfrm>
            <a:off x="395536" y="1340768"/>
            <a:ext cx="2016224" cy="3139321"/>
          </a:xfrm>
          <a:prstGeom prst="rect">
            <a:avLst/>
          </a:prstGeom>
          <a:noFill/>
        </p:spPr>
        <p:txBody>
          <a:bodyPr wrap="square" rtlCol="0">
            <a:spAutoFit/>
          </a:bodyPr>
          <a:lstStyle/>
          <a:p>
            <a:r>
              <a:rPr lang="el-GR" dirty="0"/>
              <a:t>Τομή κροταφικού λοβού στο εσωτερικό του οποίου διακρίνεται (προς τα κάτω) ο </a:t>
            </a:r>
            <a:r>
              <a:rPr lang="el-GR" b="1" dirty="0"/>
              <a:t>Ιππόκαμπος</a:t>
            </a:r>
            <a:r>
              <a:rPr lang="el-GR" dirty="0"/>
              <a:t> (γαλάζιο χρώμα) που αποτελεί κέντρο μνήμης και μάθησης.</a:t>
            </a:r>
          </a:p>
        </p:txBody>
      </p:sp>
    </p:spTree>
    <p:extLst>
      <p:ext uri="{BB962C8B-B14F-4D97-AF65-F5344CB8AC3E}">
        <p14:creationId xmlns:p14="http://schemas.microsoft.com/office/powerpoint/2010/main" val="3764622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a:extLst>
              <a:ext uri="{FF2B5EF4-FFF2-40B4-BE49-F238E27FC236}">
                <a16:creationId xmlns:a16="http://schemas.microsoft.com/office/drawing/2014/main" id="{3458D51D-5D24-4F5B-8046-5AE81CFFD60D}"/>
              </a:ext>
            </a:extLst>
          </p:cNvPr>
          <p:cNvSpPr>
            <a:spLocks noGrp="1"/>
          </p:cNvSpPr>
          <p:nvPr>
            <p:ph idx="1"/>
          </p:nvPr>
        </p:nvSpPr>
        <p:spPr>
          <a:xfrm>
            <a:off x="599032" y="1244020"/>
            <a:ext cx="7945936" cy="4963204"/>
          </a:xfrm>
        </p:spPr>
        <p:txBody>
          <a:bodyPr>
            <a:normAutofit fontScale="92500" lnSpcReduction="10000"/>
          </a:bodyPr>
          <a:lstStyle/>
          <a:p>
            <a:pPr eaLnBrk="1" hangingPunct="1">
              <a:buFontTx/>
              <a:buNone/>
              <a:defRPr/>
            </a:pPr>
            <a:r>
              <a:rPr lang="el-GR" altLang="en-US" b="1" dirty="0"/>
              <a:t>Ινιακός λοβός</a:t>
            </a:r>
          </a:p>
          <a:p>
            <a:pPr eaLnBrk="1" hangingPunct="1">
              <a:defRPr/>
            </a:pPr>
            <a:r>
              <a:rPr lang="el-GR" altLang="en-US" sz="2453" i="1" dirty="0" err="1"/>
              <a:t>Πληκτραία</a:t>
            </a:r>
            <a:r>
              <a:rPr lang="el-GR" altLang="en-US" sz="2453" i="1" dirty="0"/>
              <a:t> σχισμή </a:t>
            </a:r>
            <a:r>
              <a:rPr lang="el-GR" altLang="en-US" sz="2453" dirty="0"/>
              <a:t>(έσω επιφάνεια): </a:t>
            </a:r>
            <a:r>
              <a:rPr lang="el-GR" altLang="en-US" sz="2453" b="1" dirty="0"/>
              <a:t>Κέντρο όρασης </a:t>
            </a:r>
            <a:r>
              <a:rPr lang="el-GR" altLang="en-US" sz="2453" dirty="0"/>
              <a:t>(οπτικός φλοιός)</a:t>
            </a:r>
            <a:endParaRPr lang="en-US" altLang="en-US" sz="2453" dirty="0"/>
          </a:p>
          <a:p>
            <a:pPr eaLnBrk="1" hangingPunct="1">
              <a:buFontTx/>
              <a:buNone/>
              <a:defRPr/>
            </a:pPr>
            <a:endParaRPr lang="el-GR" altLang="en-US" sz="2453" dirty="0"/>
          </a:p>
          <a:p>
            <a:pPr eaLnBrk="1" hangingPunct="1">
              <a:defRPr/>
            </a:pPr>
            <a:r>
              <a:rPr lang="el-GR" altLang="en-US" sz="2453" i="1" dirty="0"/>
              <a:t>Σφηνοειδές λοβίο </a:t>
            </a:r>
            <a:r>
              <a:rPr lang="el-GR" altLang="en-US" sz="2453" dirty="0"/>
              <a:t>(έσω επιφάνεια): Συνειρμικό οπτικό πεδίο</a:t>
            </a:r>
            <a:endParaRPr lang="en-US" altLang="en-US" sz="2453" dirty="0"/>
          </a:p>
          <a:p>
            <a:pPr eaLnBrk="1" hangingPunct="1">
              <a:defRPr/>
            </a:pPr>
            <a:endParaRPr lang="en-US" altLang="en-US" sz="1931" dirty="0"/>
          </a:p>
          <a:p>
            <a:pPr eaLnBrk="1" hangingPunct="1">
              <a:defRPr/>
            </a:pPr>
            <a:endParaRPr lang="en-US" altLang="en-US" sz="1931" dirty="0"/>
          </a:p>
          <a:p>
            <a:pPr eaLnBrk="1" hangingPunct="1">
              <a:defRPr/>
            </a:pPr>
            <a:endParaRPr lang="en-US" altLang="en-US" sz="1931" dirty="0"/>
          </a:p>
          <a:p>
            <a:pPr eaLnBrk="1" hangingPunct="1">
              <a:defRPr/>
            </a:pPr>
            <a:endParaRPr lang="en-US" altLang="en-US" sz="1931" dirty="0"/>
          </a:p>
          <a:p>
            <a:pPr marL="0" indent="0" algn="just">
              <a:buNone/>
              <a:defRPr/>
            </a:pPr>
            <a:r>
              <a:rPr lang="el-GR" altLang="en-US" sz="1401" u="sng" dirty="0"/>
              <a:t>Σημείωση</a:t>
            </a:r>
            <a:r>
              <a:rPr lang="el-GR" altLang="en-US" sz="1401" dirty="0"/>
              <a:t>: Ως</a:t>
            </a:r>
            <a:r>
              <a:rPr lang="el-GR" altLang="en-US" sz="1401" i="1" dirty="0"/>
              <a:t> συνειρμικό πεδίο </a:t>
            </a:r>
            <a:r>
              <a:rPr lang="el-GR" altLang="en-US" sz="1401" dirty="0"/>
              <a:t>(για κάθε λειτουργία) θεωρείται περιοχή γειτονική με το αντίστοιχο νευρικό κέντρο (π.χ. το κέντρο της όρασης) στην οποία γίνεται επεξεργασία των πληροφοριών που αφορούν την συγκεκριμένη λειτουργία και συσχέτισή τους με προγενέστερα αποθηκευμένα δεδομένα, (π.χ. το οπτικό ερέθισμα φθάνει στο κέντρο της όρασης (</a:t>
            </a:r>
            <a:r>
              <a:rPr lang="el-GR" altLang="en-US" sz="1401" dirty="0" err="1"/>
              <a:t>πληκτραία</a:t>
            </a:r>
            <a:r>
              <a:rPr lang="el-GR" altLang="en-US" sz="1401" dirty="0"/>
              <a:t> σχισμή), όπου γίνεται κατ’ αρχήν αντιληπτό, αλλά μόνο χάρη στην διαδικασία επεξεργασίας του στο γειτονικό συνειρμικό οπτικό πεδίο (σφηνοειδές λοβίο) καθίσταται δυνατή η ανάλυσή του και η λεπτομερής αναγνώριση της οπτικής πληροφορίας (π.χ. ένα γνωστό πρόσωπο, αντικείμενο, εικόνα, αριθμός κ.λπ.).</a:t>
            </a:r>
          </a:p>
          <a:p>
            <a:pPr marL="0" indent="0">
              <a:buNone/>
              <a:defRPr/>
            </a:pPr>
            <a:endParaRPr lang="el-GR" altLang="en-US" sz="1931" dirty="0"/>
          </a:p>
          <a:p>
            <a:pPr eaLnBrk="1" hangingPunct="1">
              <a:defRPr/>
            </a:pPr>
            <a:endParaRPr lang="el-GR" altLang="en-US" sz="193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ΣΗΜΑΝΤΙΚΟΤΕΡΑ ΝΕΥΡΙΚΑ ΚΕΝΤΡΑ ΗΜΙΣΦΑΙΡΙΩΝ</a:t>
            </a:r>
          </a:p>
        </p:txBody>
      </p:sp>
      <p:sp>
        <p:nvSpPr>
          <p:cNvPr id="5" name="TextBox 4"/>
          <p:cNvSpPr txBox="1"/>
          <p:nvPr/>
        </p:nvSpPr>
        <p:spPr>
          <a:xfrm>
            <a:off x="3779912" y="5944717"/>
            <a:ext cx="4850328" cy="553998"/>
          </a:xfrm>
          <a:prstGeom prst="rect">
            <a:avLst/>
          </a:prstGeom>
          <a:noFill/>
        </p:spPr>
        <p:txBody>
          <a:bodyPr wrap="square" rtlCol="0">
            <a:spAutoFit/>
          </a:bodyPr>
          <a:lstStyle/>
          <a:p>
            <a:r>
              <a:rPr lang="en-US" sz="1000" dirty="0"/>
              <a:t>"Medical gallery of </a:t>
            </a:r>
            <a:r>
              <a:rPr lang="en-US" sz="1000" dirty="0" err="1"/>
              <a:t>Blausen</a:t>
            </a:r>
            <a:r>
              <a:rPr lang="en-US" sz="1000" dirty="0"/>
              <a:t> Medical 2014". </a:t>
            </a:r>
            <a:r>
              <a:rPr lang="en-US" sz="1000" dirty="0" err="1"/>
              <a:t>WikiJournal</a:t>
            </a:r>
            <a:r>
              <a:rPr lang="en-US" sz="1000" dirty="0"/>
              <a:t> of Medicine 1 (2). DOI:10.15347/</a:t>
            </a:r>
            <a:r>
              <a:rPr lang="en-US" sz="1000" dirty="0" err="1"/>
              <a:t>wjm</a:t>
            </a:r>
            <a:r>
              <a:rPr lang="en-US" sz="1000" dirty="0"/>
              <a:t>/2014.010. ISSN 2002-4436., CC BY 3.0 &lt;https://creativecommons.org/licenses/by/3.0&gt;, via Wikimedia Commons</a:t>
            </a:r>
            <a:endParaRPr lang="el-GR" sz="1000" dirty="0"/>
          </a:p>
        </p:txBody>
      </p:sp>
      <p:pic>
        <p:nvPicPr>
          <p:cNvPr id="8" name="Θέση περιεχομένου 7">
            <a:extLst>
              <a:ext uri="{FF2B5EF4-FFF2-40B4-BE49-F238E27FC236}">
                <a16:creationId xmlns:a16="http://schemas.microsoft.com/office/drawing/2014/main" id="{1A9D1F40-6A59-4AA5-9807-EB2C761873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12" y="1423317"/>
            <a:ext cx="4850328" cy="4525963"/>
          </a:xfrm>
        </p:spPr>
      </p:pic>
      <p:sp>
        <p:nvSpPr>
          <p:cNvPr id="3" name="TextBox 2">
            <a:extLst>
              <a:ext uri="{FF2B5EF4-FFF2-40B4-BE49-F238E27FC236}">
                <a16:creationId xmlns:a16="http://schemas.microsoft.com/office/drawing/2014/main" id="{D0A145C5-FC3C-4A23-A099-B1B6C926B439}"/>
              </a:ext>
            </a:extLst>
          </p:cNvPr>
          <p:cNvSpPr txBox="1"/>
          <p:nvPr/>
        </p:nvSpPr>
        <p:spPr>
          <a:xfrm>
            <a:off x="395536" y="1556792"/>
            <a:ext cx="2880320" cy="4524315"/>
          </a:xfrm>
          <a:prstGeom prst="rect">
            <a:avLst/>
          </a:prstGeom>
          <a:noFill/>
        </p:spPr>
        <p:txBody>
          <a:bodyPr wrap="square" rtlCol="0">
            <a:spAutoFit/>
          </a:bodyPr>
          <a:lstStyle/>
          <a:p>
            <a:r>
              <a:rPr lang="el-GR" sz="1600" dirty="0"/>
              <a:t>Διακρίνονται:</a:t>
            </a:r>
          </a:p>
          <a:p>
            <a:r>
              <a:rPr lang="el-GR" sz="1600" dirty="0"/>
              <a:t>Τα διάφορα νευρικά κέντρα με έντονα χρώματα και οι συνειρμικές περιοχές με λιγότερο έντονα χρώματα: π.χ. το </a:t>
            </a:r>
            <a:r>
              <a:rPr lang="el-GR" sz="1600" b="1" dirty="0"/>
              <a:t>ακουστικό κέντρο </a:t>
            </a:r>
            <a:r>
              <a:rPr lang="el-GR" sz="1600" dirty="0"/>
              <a:t>εμφανίζεται με κίτρινο χρώμα και η γειτονική συνειρμική περιοχή με χλωμό κίτρινο.</a:t>
            </a:r>
          </a:p>
          <a:p>
            <a:r>
              <a:rPr lang="el-GR" sz="1600" dirty="0"/>
              <a:t>Παρατηρείστε τις περιοχές του </a:t>
            </a:r>
            <a:r>
              <a:rPr lang="en-US" sz="1600" b="1" dirty="0" err="1"/>
              <a:t>Broca</a:t>
            </a:r>
            <a:r>
              <a:rPr lang="el-GR" sz="1600" dirty="0"/>
              <a:t> (κέντρο λόγου, με πορτοκαλί χρώμα) και του </a:t>
            </a:r>
            <a:r>
              <a:rPr lang="en-US" sz="1600" b="1" dirty="0"/>
              <a:t>Wernicke</a:t>
            </a:r>
            <a:r>
              <a:rPr lang="el-GR" sz="1600" dirty="0"/>
              <a:t> (κατανόηση λόγου, με μωβ χρώμα).</a:t>
            </a:r>
          </a:p>
          <a:p>
            <a:r>
              <a:rPr lang="el-GR" sz="1600" dirty="0"/>
              <a:t>Καθώς επίσης και τον </a:t>
            </a:r>
            <a:r>
              <a:rPr lang="el-GR" sz="1600" b="1" dirty="0"/>
              <a:t>προμετωπιαίο φλοιό </a:t>
            </a:r>
            <a:r>
              <a:rPr lang="el-GR" sz="1600" dirty="0"/>
              <a:t>(</a:t>
            </a:r>
            <a:r>
              <a:rPr lang="en-US" sz="1600" dirty="0"/>
              <a:t>prefrontal cortex</a:t>
            </a:r>
            <a:r>
              <a:rPr lang="el-GR" sz="1600" dirty="0"/>
              <a:t>-ανώτερες γνωστικές λειτουργίες</a:t>
            </a:r>
            <a:r>
              <a:rPr lang="en-US" sz="1600" dirty="0"/>
              <a:t>)</a:t>
            </a:r>
            <a:r>
              <a:rPr lang="el-GR" sz="1600" dirty="0"/>
              <a:t>.</a:t>
            </a:r>
          </a:p>
        </p:txBody>
      </p:sp>
    </p:spTree>
    <p:extLst>
      <p:ext uri="{BB962C8B-B14F-4D97-AF65-F5344CB8AC3E}">
        <p14:creationId xmlns:p14="http://schemas.microsoft.com/office/powerpoint/2010/main" val="692428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DCFCDB-F5B2-4DBB-8460-46250C296271}"/>
              </a:ext>
            </a:extLst>
          </p:cNvPr>
          <p:cNvSpPr>
            <a:spLocks noGrp="1"/>
          </p:cNvSpPr>
          <p:nvPr>
            <p:ph type="title"/>
          </p:nvPr>
        </p:nvSpPr>
        <p:spPr>
          <a:xfrm>
            <a:off x="457200" y="273050"/>
            <a:ext cx="7983498" cy="874018"/>
          </a:xfrm>
        </p:spPr>
        <p:txBody>
          <a:bodyPr/>
          <a:lstStyle/>
          <a:p>
            <a:r>
              <a:rPr lang="el-GR" dirty="0"/>
              <a:t>Εγκέφαλος και νευρικά κέντρα ημισφαιρίων</a:t>
            </a:r>
          </a:p>
        </p:txBody>
      </p:sp>
      <p:sp>
        <p:nvSpPr>
          <p:cNvPr id="4" name="Θέση κειμένου 3">
            <a:extLst>
              <a:ext uri="{FF2B5EF4-FFF2-40B4-BE49-F238E27FC236}">
                <a16:creationId xmlns:a16="http://schemas.microsoft.com/office/drawing/2014/main" id="{42EEA2FB-02E1-4F4C-B604-C0AD99E46F2B}"/>
              </a:ext>
            </a:extLst>
          </p:cNvPr>
          <p:cNvSpPr>
            <a:spLocks noGrp="1"/>
          </p:cNvSpPr>
          <p:nvPr>
            <p:ph type="body" sz="half" idx="2"/>
          </p:nvPr>
        </p:nvSpPr>
        <p:spPr>
          <a:xfrm>
            <a:off x="457200" y="1435100"/>
            <a:ext cx="2818655" cy="4298155"/>
          </a:xfrm>
        </p:spPr>
        <p:txBody>
          <a:bodyPr/>
          <a:lstStyle/>
          <a:p>
            <a:r>
              <a:rPr lang="el-GR" sz="1600" dirty="0"/>
              <a:t>Διακρίνονται:</a:t>
            </a:r>
          </a:p>
          <a:p>
            <a:pPr marL="285750" indent="-285750">
              <a:buFont typeface="Arial" panose="020B0604020202020204" pitchFamily="34" charset="0"/>
              <a:buChar char="•"/>
            </a:pPr>
            <a:r>
              <a:rPr lang="el-GR" sz="1600" dirty="0"/>
              <a:t>Τα δύο </a:t>
            </a:r>
            <a:r>
              <a:rPr lang="el-GR" sz="1600" b="1" dirty="0"/>
              <a:t>ημισφαίρια</a:t>
            </a:r>
            <a:r>
              <a:rPr lang="el-GR" sz="1600" dirty="0"/>
              <a:t>.</a:t>
            </a:r>
          </a:p>
          <a:p>
            <a:pPr marL="285750" indent="-285750">
              <a:buFont typeface="Arial" panose="020B0604020202020204" pitchFamily="34" charset="0"/>
              <a:buChar char="•"/>
            </a:pPr>
            <a:r>
              <a:rPr lang="el-GR" sz="1600" dirty="0"/>
              <a:t>Το </a:t>
            </a:r>
            <a:r>
              <a:rPr lang="el-GR" sz="1600" b="1" dirty="0"/>
              <a:t>στέλεχος</a:t>
            </a:r>
            <a:r>
              <a:rPr lang="el-GR" sz="1600" dirty="0"/>
              <a:t> (κάτω).</a:t>
            </a:r>
          </a:p>
          <a:p>
            <a:pPr marL="285750" indent="-285750">
              <a:buFont typeface="Arial" panose="020B0604020202020204" pitchFamily="34" charset="0"/>
              <a:buChar char="•"/>
            </a:pPr>
            <a:r>
              <a:rPr lang="el-GR" sz="1600" dirty="0"/>
              <a:t>Η </a:t>
            </a:r>
            <a:r>
              <a:rPr lang="el-GR" sz="1600" b="1" dirty="0"/>
              <a:t>παρεγκεφαλίδα</a:t>
            </a:r>
            <a:r>
              <a:rPr lang="el-GR" sz="1600" dirty="0"/>
              <a:t> (κάτω και πίσω).</a:t>
            </a:r>
          </a:p>
          <a:p>
            <a:endParaRPr lang="el-GR" sz="1600" dirty="0"/>
          </a:p>
          <a:p>
            <a:r>
              <a:rPr lang="el-GR" sz="1600" dirty="0"/>
              <a:t>Διακρίνονται στα ημισφαίρια </a:t>
            </a:r>
          </a:p>
          <a:p>
            <a:r>
              <a:rPr lang="el-GR" sz="1600" dirty="0"/>
              <a:t>τα νευρικά κέντρα:</a:t>
            </a:r>
          </a:p>
          <a:p>
            <a:pPr marL="285750" indent="-285750">
              <a:buFont typeface="Arial" panose="020B0604020202020204" pitchFamily="34" charset="0"/>
              <a:buChar char="−"/>
            </a:pPr>
            <a:r>
              <a:rPr lang="el-GR" sz="1600" i="1" dirty="0"/>
              <a:t>Κινητικό</a:t>
            </a:r>
            <a:r>
              <a:rPr lang="el-GR" sz="1600" dirty="0"/>
              <a:t> (ανοιχτό πράσινο).</a:t>
            </a:r>
          </a:p>
          <a:p>
            <a:pPr marL="285750" indent="-285750">
              <a:buFont typeface="Arial" panose="020B0604020202020204" pitchFamily="34" charset="0"/>
              <a:buChar char="−"/>
            </a:pPr>
            <a:r>
              <a:rPr lang="el-GR" sz="1600" i="1" dirty="0" err="1"/>
              <a:t>Σωματοαισθητικό</a:t>
            </a:r>
            <a:r>
              <a:rPr lang="el-GR" sz="1600" dirty="0"/>
              <a:t> (λιλά), για αφή, πόνο, αίσθηση θερμού και ψυχρού.</a:t>
            </a:r>
          </a:p>
          <a:p>
            <a:pPr marL="285750" indent="-285750">
              <a:buFont typeface="Arial" panose="020B0604020202020204" pitchFamily="34" charset="0"/>
              <a:buChar char="−"/>
            </a:pPr>
            <a:r>
              <a:rPr lang="el-GR" sz="1600" i="1" dirty="0"/>
              <a:t>Ακουστικό</a:t>
            </a:r>
            <a:r>
              <a:rPr lang="el-GR" sz="1600" dirty="0"/>
              <a:t> (μπλε).</a:t>
            </a:r>
          </a:p>
          <a:p>
            <a:pPr marL="285750" indent="-285750">
              <a:buFont typeface="Arial" panose="020B0604020202020204" pitchFamily="34" charset="0"/>
              <a:buChar char="−"/>
            </a:pPr>
            <a:r>
              <a:rPr lang="el-GR" sz="1600" i="1" dirty="0"/>
              <a:t>Οπτικό</a:t>
            </a:r>
            <a:r>
              <a:rPr lang="el-GR" sz="1600" dirty="0"/>
              <a:t> (πράσινο).</a:t>
            </a:r>
          </a:p>
          <a:p>
            <a:endParaRPr lang="el-GR" dirty="0"/>
          </a:p>
        </p:txBody>
      </p:sp>
      <p:pic>
        <p:nvPicPr>
          <p:cNvPr id="6" name="Εικόνα 5">
            <a:extLst>
              <a:ext uri="{FF2B5EF4-FFF2-40B4-BE49-F238E27FC236}">
                <a16:creationId xmlns:a16="http://schemas.microsoft.com/office/drawing/2014/main" id="{1C89A8C1-0C0B-45D4-AE5C-5B6B326D6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407" y="1435100"/>
            <a:ext cx="5363393" cy="3218036"/>
          </a:xfrm>
          <a:prstGeom prst="rect">
            <a:avLst/>
          </a:prstGeom>
        </p:spPr>
      </p:pic>
      <p:sp>
        <p:nvSpPr>
          <p:cNvPr id="7" name="TextBox 6">
            <a:extLst>
              <a:ext uri="{FF2B5EF4-FFF2-40B4-BE49-F238E27FC236}">
                <a16:creationId xmlns:a16="http://schemas.microsoft.com/office/drawing/2014/main" id="{B7A3E539-FC61-4B3D-AE86-A6FAEF99AD15}"/>
              </a:ext>
            </a:extLst>
          </p:cNvPr>
          <p:cNvSpPr txBox="1"/>
          <p:nvPr/>
        </p:nvSpPr>
        <p:spPr>
          <a:xfrm>
            <a:off x="3266257" y="4941168"/>
            <a:ext cx="5236850" cy="646331"/>
          </a:xfrm>
          <a:prstGeom prst="rect">
            <a:avLst/>
          </a:prstGeom>
          <a:noFill/>
        </p:spPr>
        <p:txBody>
          <a:bodyPr wrap="square" rtlCol="0">
            <a:spAutoFit/>
          </a:bodyPr>
          <a:lstStyle/>
          <a:p>
            <a:r>
              <a:rPr lang="en-US" sz="900" dirty="0"/>
              <a:t>By </a:t>
            </a:r>
            <a:r>
              <a:rPr lang="en-US" sz="900" dirty="0" err="1"/>
              <a:t>BruceBlaus</a:t>
            </a:r>
            <a:r>
              <a:rPr lang="en-US" sz="900" dirty="0"/>
              <a:t>. When using this image in external sources it can be cited </a:t>
            </a:r>
            <a:r>
              <a:rPr lang="en-US" sz="900" dirty="0" err="1"/>
              <a:t>as:Blausen.com</a:t>
            </a:r>
            <a:r>
              <a:rPr lang="en-US" sz="900" dirty="0"/>
              <a:t> staff (2014). &amp;</a:t>
            </a:r>
            <a:r>
              <a:rPr lang="en-US" sz="900" dirty="0" err="1"/>
              <a:t>quot;Medical</a:t>
            </a:r>
            <a:r>
              <a:rPr lang="en-US" sz="900" dirty="0"/>
              <a:t> gallery of </a:t>
            </a:r>
            <a:r>
              <a:rPr lang="en-US" sz="900" dirty="0" err="1"/>
              <a:t>Blausen</a:t>
            </a:r>
            <a:r>
              <a:rPr lang="en-US" sz="900" dirty="0"/>
              <a:t> Medical 2014&amp;quot;. </a:t>
            </a:r>
            <a:r>
              <a:rPr lang="en-US" sz="900" dirty="0" err="1"/>
              <a:t>WikiJournal</a:t>
            </a:r>
            <a:r>
              <a:rPr lang="en-US" sz="900" dirty="0"/>
              <a:t> of Medicine 1 (2). DOI:10.15347/</a:t>
            </a:r>
            <a:r>
              <a:rPr lang="en-US" sz="900" dirty="0" err="1"/>
              <a:t>wjm</a:t>
            </a:r>
            <a:r>
              <a:rPr lang="en-US" sz="900" dirty="0"/>
              <a:t>/2014.010. ISSN 2002-4436. - Own work, CC BY 3.0, https://commons.wikimedia.org/w/index.php?curid=31574257</a:t>
            </a:r>
            <a:endParaRPr lang="el-GR" sz="900" dirty="0"/>
          </a:p>
        </p:txBody>
      </p:sp>
    </p:spTree>
    <p:extLst>
      <p:ext uri="{BB962C8B-B14F-4D97-AF65-F5344CB8AC3E}">
        <p14:creationId xmlns:p14="http://schemas.microsoft.com/office/powerpoint/2010/main" val="1370822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C1351F2-A889-4F1D-9C79-41BA8859527D}"/>
              </a:ext>
            </a:extLst>
          </p:cNvPr>
          <p:cNvSpPr>
            <a:spLocks noGrp="1"/>
          </p:cNvSpPr>
          <p:nvPr>
            <p:ph idx="1"/>
          </p:nvPr>
        </p:nvSpPr>
        <p:spPr/>
        <p:txBody>
          <a:bodyPr/>
          <a:lstStyle/>
          <a:p>
            <a:pPr algn="just"/>
            <a:r>
              <a:rPr lang="el-GR" dirty="0"/>
              <a:t>Ο </a:t>
            </a:r>
            <a:r>
              <a:rPr lang="el-GR" b="1" dirty="0"/>
              <a:t>εγκεφαλικός φλοιός</a:t>
            </a:r>
            <a:r>
              <a:rPr lang="el-GR" dirty="0"/>
              <a:t> είναι το επιφανειακό στρώμα των εγκεφαλικών  ημισφαιρίων και αποτελείται από </a:t>
            </a:r>
            <a:r>
              <a:rPr lang="el-GR" i="1" dirty="0"/>
              <a:t>φαιά ουσία</a:t>
            </a:r>
            <a:r>
              <a:rPr lang="el-GR" dirty="0"/>
              <a:t>, δηλαδή από τα σώματα των νευρώνων των ημισφαιρίων (ενώ οι </a:t>
            </a:r>
            <a:r>
              <a:rPr lang="el-GR" dirty="0" err="1"/>
              <a:t>νευράξονες</a:t>
            </a:r>
            <a:r>
              <a:rPr lang="el-GR" dirty="0"/>
              <a:t> αυτών των κυττάρων πορεύονται στο εσωτερικό των ημισφαιρίων σχηματίζοντας τη λευκή ουσία).</a:t>
            </a:r>
          </a:p>
        </p:txBody>
      </p:sp>
    </p:spTree>
    <p:extLst>
      <p:ext uri="{BB962C8B-B14F-4D97-AF65-F5344CB8AC3E}">
        <p14:creationId xmlns:p14="http://schemas.microsoft.com/office/powerpoint/2010/main" val="108879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E3549B87-0910-4742-A471-97A087A5DF54}"/>
              </a:ext>
            </a:extLst>
          </p:cNvPr>
          <p:cNvSpPr txBox="1">
            <a:spLocks noChangeArrowheads="1"/>
          </p:cNvSpPr>
          <p:nvPr/>
        </p:nvSpPr>
        <p:spPr bwMode="auto">
          <a:xfrm>
            <a:off x="250825" y="246063"/>
            <a:ext cx="8642350" cy="5232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l-GR" altLang="el-GR" sz="2800" b="1" dirty="0">
                <a:solidFill>
                  <a:srgbClr val="000099"/>
                </a:solidFill>
              </a:rPr>
              <a:t>Τομή τμήματος εγκεφαλικού ημισφαιρίου</a:t>
            </a:r>
            <a:endParaRPr kumimoji="0" lang="el-GR" altLang="en-US" sz="2800" b="1" i="0" u="none" strike="noStrike" kern="1200" cap="none" spc="0" normalizeH="0" baseline="0" noProof="0" dirty="0">
              <a:ln>
                <a:noFill/>
              </a:ln>
              <a:solidFill>
                <a:srgbClr val="000099"/>
              </a:solidFill>
              <a:effectLst/>
              <a:uLnTx/>
              <a:uFillTx/>
              <a:latin typeface="Arial" panose="020B0604020202020204" pitchFamily="34" charset="0"/>
              <a:ea typeface="+mn-ea"/>
              <a:cs typeface="+mn-cs"/>
            </a:endParaRPr>
          </a:p>
        </p:txBody>
      </p:sp>
      <p:sp>
        <p:nvSpPr>
          <p:cNvPr id="7171" name="Text Box 3">
            <a:extLst>
              <a:ext uri="{FF2B5EF4-FFF2-40B4-BE49-F238E27FC236}">
                <a16:creationId xmlns:a16="http://schemas.microsoft.com/office/drawing/2014/main" id="{E468BE1A-D854-4F43-9F02-8AE9EAB32A5E}"/>
              </a:ext>
            </a:extLst>
          </p:cNvPr>
          <p:cNvSpPr txBox="1">
            <a:spLocks noChangeArrowheads="1"/>
          </p:cNvSpPr>
          <p:nvPr/>
        </p:nvSpPr>
        <p:spPr bwMode="auto">
          <a:xfrm>
            <a:off x="241722" y="1342807"/>
            <a:ext cx="79930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50000"/>
              </a:spcBef>
              <a:defRPr/>
            </a:pPr>
            <a:r>
              <a:rPr kumimoji="0" lang="el-GR" altLang="en-US" sz="2000" b="1"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Φαιά ουσία</a:t>
            </a:r>
            <a:r>
              <a:rPr kumimoji="0" lang="en-US" altLang="en-US" sz="2000" b="1"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κυτταρικά σώματα</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b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Κυρίως επιφανειακή (</a:t>
            </a:r>
            <a:r>
              <a:rPr kumimoji="0" lang="el-GR" alt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εγκεφαλικός φλοιός</a:t>
            </a: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342900" indent="-342900" eaLnBrk="1" hangingPunct="1">
              <a:spcBef>
                <a:spcPct val="50000"/>
              </a:spcBef>
              <a:defRPr/>
            </a:pPr>
            <a:r>
              <a:rPr kumimoji="0" lang="el-GR" altLang="en-US" sz="2000" b="1"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Λευκή ουσία</a:t>
            </a:r>
            <a:r>
              <a:rPr kumimoji="0" lang="en-US" altLang="en-US" sz="2000" b="1"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νευρικές ίνες</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Εσωτερική</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8436" name="Θέση εικόνας 5">
            <a:extLst>
              <a:ext uri="{FF2B5EF4-FFF2-40B4-BE49-F238E27FC236}">
                <a16:creationId xmlns:a16="http://schemas.microsoft.com/office/drawing/2014/main" id="{7A9303CE-BA13-456E-B970-F642F22E6520}"/>
              </a:ext>
            </a:extLst>
          </p:cNvPr>
          <p:cNvPicPr>
            <a:picLocks noChangeAspect="1"/>
          </p:cNvPicPr>
          <p:nvPr/>
        </p:nvPicPr>
        <p:blipFill>
          <a:blip r:embed="rId2">
            <a:extLst>
              <a:ext uri="{28A0092B-C50C-407E-A947-70E740481C1C}">
                <a14:useLocalDpi xmlns:a14="http://schemas.microsoft.com/office/drawing/2010/main" val="0"/>
              </a:ext>
            </a:extLst>
          </a:blip>
          <a:srcRect t="9863" b="9863"/>
          <a:stretch>
            <a:fillRect/>
          </a:stretch>
        </p:blipFill>
        <p:spPr bwMode="auto">
          <a:xfrm>
            <a:off x="3406775" y="27432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Θέση κειμένου 4">
            <a:extLst>
              <a:ext uri="{FF2B5EF4-FFF2-40B4-BE49-F238E27FC236}">
                <a16:creationId xmlns:a16="http://schemas.microsoft.com/office/drawing/2014/main" id="{6ECD207E-FEE6-43CC-9A6D-668C57C474BB}"/>
              </a:ext>
            </a:extLst>
          </p:cNvPr>
          <p:cNvSpPr txBox="1">
            <a:spLocks/>
          </p:cNvSpPr>
          <p:nvPr/>
        </p:nvSpPr>
        <p:spPr>
          <a:xfrm>
            <a:off x="395288" y="6021388"/>
            <a:ext cx="3529012" cy="6508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a:ea typeface="+mn-ea"/>
                <a:cs typeface="+mn-cs"/>
              </a:rPr>
              <a:t>By </a:t>
            </a:r>
            <a:r>
              <a:rPr kumimoji="0" lang="en-US" altLang="en-US" sz="1400" b="0" i="0" u="none" strike="noStrike" kern="0" cap="none" spc="0" normalizeH="0" baseline="0" noProof="0" dirty="0" err="1">
                <a:ln>
                  <a:noFill/>
                </a:ln>
                <a:solidFill>
                  <a:srgbClr val="000000"/>
                </a:solidFill>
                <a:effectLst/>
                <a:uLnTx/>
                <a:uFillTx/>
                <a:latin typeface="Arial"/>
                <a:ea typeface="+mn-ea"/>
                <a:cs typeface="+mn-cs"/>
              </a:rPr>
              <a:t>Grook</a:t>
            </a:r>
            <a:r>
              <a:rPr kumimoji="0" lang="en-US" altLang="en-US" sz="1400" b="0" i="0" u="none" strike="noStrike" kern="0" cap="none" spc="0" normalizeH="0" baseline="0" noProof="0" dirty="0">
                <a:ln>
                  <a:noFill/>
                </a:ln>
                <a:solidFill>
                  <a:srgbClr val="000000"/>
                </a:solidFill>
                <a:effectLst/>
                <a:uLnTx/>
                <a:uFillTx/>
                <a:latin typeface="Arial"/>
                <a:ea typeface="+mn-ea"/>
                <a:cs typeface="+mn-cs"/>
              </a:rPr>
              <a:t> Da </a:t>
            </a:r>
            <a:r>
              <a:rPr kumimoji="0" lang="en-US" altLang="en-US" sz="1400" b="0" i="0" u="none" strike="noStrike" kern="0" cap="none" spc="0" normalizeH="0" baseline="0" noProof="0" dirty="0" err="1">
                <a:ln>
                  <a:noFill/>
                </a:ln>
                <a:solidFill>
                  <a:srgbClr val="000000"/>
                </a:solidFill>
                <a:effectLst/>
                <a:uLnTx/>
                <a:uFillTx/>
                <a:latin typeface="Arial"/>
                <a:ea typeface="+mn-ea"/>
                <a:cs typeface="+mn-cs"/>
              </a:rPr>
              <a:t>Oger</a:t>
            </a:r>
            <a:r>
              <a:rPr kumimoji="0" lang="en-US" altLang="en-US" sz="1400" b="0" i="0" u="none" strike="noStrike" kern="0" cap="none" spc="0" normalizeH="0" baseline="0" noProof="0" dirty="0">
                <a:ln>
                  <a:noFill/>
                </a:ln>
                <a:solidFill>
                  <a:srgbClr val="000000"/>
                </a:solidFill>
                <a:effectLst/>
                <a:uLnTx/>
                <a:uFillTx/>
                <a:latin typeface="Arial"/>
                <a:ea typeface="+mn-ea"/>
                <a:cs typeface="+mn-cs"/>
              </a:rPr>
              <a:t> [Public domain], via Wikimedia Commons</a:t>
            </a:r>
          </a:p>
        </p:txBody>
      </p:sp>
    </p:spTree>
    <p:extLst>
      <p:ext uri="{BB962C8B-B14F-4D97-AF65-F5344CB8AC3E}">
        <p14:creationId xmlns:p14="http://schemas.microsoft.com/office/powerpoint/2010/main" val="3728181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blinds(horizontal)">
                                      <p:cBhvr>
                                        <p:cTn id="11"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A445A8B2-0BDF-4B2C-BB29-044225DA134C}"/>
              </a:ext>
            </a:extLst>
          </p:cNvPr>
          <p:cNvSpPr txBox="1">
            <a:spLocks noChangeArrowheads="1"/>
          </p:cNvSpPr>
          <p:nvPr/>
        </p:nvSpPr>
        <p:spPr bwMode="auto">
          <a:xfrm>
            <a:off x="358775" y="476250"/>
            <a:ext cx="84248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50000"/>
              </a:lnSpc>
              <a:spcBef>
                <a:spcPts val="2400"/>
              </a:spcBef>
              <a:spcAft>
                <a:spcPct val="0"/>
              </a:spcAft>
              <a:buClrTx/>
              <a:buSzTx/>
              <a:buFontTx/>
              <a:buNone/>
              <a:tabLst/>
              <a:defRPr/>
            </a:pPr>
            <a:r>
              <a:rPr kumimoji="0" lang="el-GR"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Στην πραγματικότητα η διάταξη φαιάς / λευκής ουσίας στον εγκέφαλο είναι πιο πολύπλοκη, καθώς βαθιά μέσα στη μάζα της λευκής ουσίας υπάρχουν μεμονωμένες ομάδες νευρικών κυττάρων με παρόμοια λειτουργία (π</a:t>
            </a:r>
            <a:r>
              <a:rPr kumimoji="0" lang="el-GR" altLang="en-US" sz="1800" b="0" i="1" u="none" strike="noStrike" kern="1200" cap="none" spc="0" normalizeH="0" baseline="0" noProof="0">
                <a:ln>
                  <a:noFill/>
                </a:ln>
                <a:solidFill>
                  <a:srgbClr val="000000"/>
                </a:solidFill>
                <a:effectLst/>
                <a:uLnTx/>
                <a:uFillTx/>
                <a:latin typeface="Arial" panose="020B0604020202020204" pitchFamily="34" charset="0"/>
                <a:ea typeface="+mn-ea"/>
                <a:cs typeface="+mn-cs"/>
              </a:rPr>
              <a:t>υρήνες</a:t>
            </a:r>
            <a:r>
              <a:rPr kumimoji="0" lang="el-GR"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όπως τα βασικά γάγγλια, ο ιππόκαμπος και η αμυγδαλή. Επιπλέον, οι νευρικές ίνες (νευράξονες) της λευκής ουσίας διακρίνονται σε: </a:t>
            </a:r>
          </a:p>
        </p:txBody>
      </p:sp>
      <p:pic>
        <p:nvPicPr>
          <p:cNvPr id="19459" name="Content Placeholder 3" descr="GlobalBestEstimateBufferBMerker.gif">
            <a:extLst>
              <a:ext uri="{FF2B5EF4-FFF2-40B4-BE49-F238E27FC236}">
                <a16:creationId xmlns:a16="http://schemas.microsoft.com/office/drawing/2014/main" id="{73B578C5-BF40-47C0-ACEC-7B0C803D6C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7988" y="2708275"/>
            <a:ext cx="329565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
            <a:extLst>
              <a:ext uri="{FF2B5EF4-FFF2-40B4-BE49-F238E27FC236}">
                <a16:creationId xmlns:a16="http://schemas.microsoft.com/office/drawing/2014/main" id="{C5398299-C9C4-4EB6-9571-E2B62D1160B9}"/>
              </a:ext>
            </a:extLst>
          </p:cNvPr>
          <p:cNvSpPr txBox="1">
            <a:spLocks noChangeArrowheads="1"/>
          </p:cNvSpPr>
          <p:nvPr/>
        </p:nvSpPr>
        <p:spPr bwMode="auto">
          <a:xfrm>
            <a:off x="358775" y="2624138"/>
            <a:ext cx="4933950"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l-G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α) </a:t>
            </a:r>
            <a:r>
              <a:rPr kumimoji="0" lang="el-GR" alt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Συνδετικές</a:t>
            </a:r>
            <a:r>
              <a:rPr kumimoji="0" lang="el-G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(συνδέουν περιοχές του φλοιού στο ίδιο ημισφαίριο)</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l-G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β) </a:t>
            </a:r>
            <a:r>
              <a:rPr kumimoji="0" lang="el-GR" alt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Συνδεσμικές</a:t>
            </a:r>
            <a:r>
              <a:rPr kumimoji="0" lang="el-G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(συνδέουν περιοχές του φλοιού μεταξύ των δύο ημισφαιρίων)</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l-G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γ) </a:t>
            </a:r>
            <a:r>
              <a:rPr kumimoji="0" lang="el-GR" altLang="en-US" sz="1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Προβλητικές</a:t>
            </a:r>
            <a:r>
              <a:rPr kumimoji="0" lang="el-G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(συνδέουν τον φλοιό με περιοχές εκτός του φλοιού στον εγκέφαλο ή και στο νωτιαίο μυελό)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alt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461" name="Rectangle 4">
            <a:extLst>
              <a:ext uri="{FF2B5EF4-FFF2-40B4-BE49-F238E27FC236}">
                <a16:creationId xmlns:a16="http://schemas.microsoft.com/office/drawing/2014/main" id="{5E3DABDC-F1FC-4679-B5A5-3B8081DD1DFF}"/>
              </a:ext>
            </a:extLst>
          </p:cNvPr>
          <p:cNvSpPr>
            <a:spLocks noChangeArrowheads="1"/>
          </p:cNvSpPr>
          <p:nvPr/>
        </p:nvSpPr>
        <p:spPr bwMode="auto">
          <a:xfrm>
            <a:off x="982663" y="61499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By Bjorn Merker - Own work, CC BY 3.0, https://commons.wikimedia.org/w/index.php?curid=17377653</a:t>
            </a:r>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0760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EBE84A3-0BB8-4D34-BC86-C4069AA83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340768"/>
            <a:ext cx="5842380" cy="3695104"/>
          </a:xfrm>
          <a:prstGeom prst="rect">
            <a:avLst/>
          </a:prstGeom>
        </p:spPr>
      </p:pic>
      <p:sp>
        <p:nvSpPr>
          <p:cNvPr id="4" name="TextBox 3">
            <a:extLst>
              <a:ext uri="{FF2B5EF4-FFF2-40B4-BE49-F238E27FC236}">
                <a16:creationId xmlns:a16="http://schemas.microsoft.com/office/drawing/2014/main" id="{18E14811-1A0D-4B58-B2B0-8F8E1077F223}"/>
              </a:ext>
            </a:extLst>
          </p:cNvPr>
          <p:cNvSpPr txBox="1"/>
          <p:nvPr/>
        </p:nvSpPr>
        <p:spPr>
          <a:xfrm>
            <a:off x="2771800" y="5301208"/>
            <a:ext cx="5904656" cy="507831"/>
          </a:xfrm>
          <a:prstGeom prst="rect">
            <a:avLst/>
          </a:prstGeom>
          <a:noFill/>
        </p:spPr>
        <p:txBody>
          <a:bodyPr wrap="square" rtlCol="0">
            <a:spAutoFit/>
          </a:bodyPr>
          <a:lstStyle/>
          <a:p>
            <a:r>
              <a:rPr lang="en-US" sz="900" dirty="0"/>
              <a:t>By John A Beal, </a:t>
            </a:r>
            <a:r>
              <a:rPr lang="en-US" sz="900" dirty="0" err="1"/>
              <a:t>PhDDep</a:t>
            </a:r>
            <a:r>
              <a:rPr lang="en-US" sz="900" dirty="0"/>
              <a:t>&amp;#039;t. of Cellular Biology &amp;amp; Anatomy, Louisiana State University Health Sciences Center Shreveport - http://www.healcentral.org/healapp/showMetadata?metadataId=40566 (Internet Archive of file description page), CC BY 2.5, https://commons.wikimedia.org/w/index.php?curid=886193</a:t>
            </a:r>
            <a:endParaRPr lang="el-GR" sz="900" dirty="0"/>
          </a:p>
        </p:txBody>
      </p:sp>
      <p:sp>
        <p:nvSpPr>
          <p:cNvPr id="5" name="TextBox 4">
            <a:extLst>
              <a:ext uri="{FF2B5EF4-FFF2-40B4-BE49-F238E27FC236}">
                <a16:creationId xmlns:a16="http://schemas.microsoft.com/office/drawing/2014/main" id="{29C02EE8-A955-47EE-BA55-C43867232E03}"/>
              </a:ext>
            </a:extLst>
          </p:cNvPr>
          <p:cNvSpPr txBox="1"/>
          <p:nvPr/>
        </p:nvSpPr>
        <p:spPr>
          <a:xfrm>
            <a:off x="601828" y="518436"/>
            <a:ext cx="8074628" cy="830997"/>
          </a:xfrm>
          <a:prstGeom prst="rect">
            <a:avLst/>
          </a:prstGeom>
          <a:noFill/>
        </p:spPr>
        <p:txBody>
          <a:bodyPr wrap="square" rtlCol="0">
            <a:spAutoFit/>
          </a:bodyPr>
          <a:lstStyle/>
          <a:p>
            <a:r>
              <a:rPr lang="el-GR" sz="2400" b="1" dirty="0">
                <a:solidFill>
                  <a:srgbClr val="002060"/>
                </a:solidFill>
              </a:rPr>
              <a:t>Τομή Εγκεφαλικού Ημισφαιρίου – Φαιά και λευκή ουσία</a:t>
            </a:r>
          </a:p>
        </p:txBody>
      </p:sp>
      <p:sp>
        <p:nvSpPr>
          <p:cNvPr id="6" name="TextBox 5">
            <a:extLst>
              <a:ext uri="{FF2B5EF4-FFF2-40B4-BE49-F238E27FC236}">
                <a16:creationId xmlns:a16="http://schemas.microsoft.com/office/drawing/2014/main" id="{8F950F61-D70D-4924-A3C2-714571E1DA35}"/>
              </a:ext>
            </a:extLst>
          </p:cNvPr>
          <p:cNvSpPr txBox="1"/>
          <p:nvPr/>
        </p:nvSpPr>
        <p:spPr>
          <a:xfrm>
            <a:off x="251520" y="1412776"/>
            <a:ext cx="2376264" cy="4524315"/>
          </a:xfrm>
          <a:prstGeom prst="rect">
            <a:avLst/>
          </a:prstGeom>
          <a:noFill/>
        </p:spPr>
        <p:txBody>
          <a:bodyPr wrap="square" rtlCol="0">
            <a:spAutoFit/>
          </a:bodyPr>
          <a:lstStyle/>
          <a:p>
            <a:r>
              <a:rPr lang="el-GR" dirty="0"/>
              <a:t>Διακρίνονται:</a:t>
            </a:r>
          </a:p>
          <a:p>
            <a:pPr marL="285750" indent="-285750">
              <a:buFont typeface="Arial" panose="020B0604020202020204" pitchFamily="34" charset="0"/>
              <a:buChar char="•"/>
            </a:pPr>
            <a:r>
              <a:rPr lang="el-GR" b="1" dirty="0"/>
              <a:t>Φαιά ουσία </a:t>
            </a:r>
            <a:r>
              <a:rPr lang="el-GR" dirty="0"/>
              <a:t>(περιμετρικά, σκούρο χρώμα).</a:t>
            </a:r>
          </a:p>
          <a:p>
            <a:pPr marL="285750" indent="-285750">
              <a:buFont typeface="Arial" panose="020B0604020202020204" pitchFamily="34" charset="0"/>
              <a:buChar char="•"/>
            </a:pPr>
            <a:r>
              <a:rPr lang="el-GR" b="1" dirty="0"/>
              <a:t>Λευκή ουσία </a:t>
            </a:r>
            <a:r>
              <a:rPr lang="el-GR" dirty="0"/>
              <a:t>(εσωτερικά, λευκό χρώμα).</a:t>
            </a:r>
          </a:p>
          <a:p>
            <a:r>
              <a:rPr lang="el-GR" dirty="0"/>
              <a:t>Βαθύτερα (στο εσωτερικό του ημισφαιρίου) απεικονίζονται περιοχές φαιάς ουσίας (βασικά γάγγλια, ιππόκαμπος).</a:t>
            </a:r>
          </a:p>
          <a:p>
            <a:endParaRPr lang="el-GR" dirty="0"/>
          </a:p>
        </p:txBody>
      </p:sp>
    </p:spTree>
    <p:extLst>
      <p:ext uri="{BB962C8B-B14F-4D97-AF65-F5344CB8AC3E}">
        <p14:creationId xmlns:p14="http://schemas.microsoft.com/office/powerpoint/2010/main" val="3400807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87325" y="635000"/>
            <a:ext cx="8642350" cy="1169988"/>
          </a:xfrm>
          <a:prstGeom prst="rect">
            <a:avLst/>
          </a:prstGeom>
          <a:solidFill>
            <a:schemeClr val="accent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l-GR" altLang="en-US" sz="2800" b="1"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l-GR" altLang="en-US" sz="2800" b="1" i="0" u="none" strike="noStrike" kern="1200" cap="none" spc="0" normalizeH="0" baseline="0" noProof="0" dirty="0">
                <a:ln>
                  <a:noFill/>
                </a:ln>
                <a:solidFill>
                  <a:srgbClr val="000099"/>
                </a:solidFill>
                <a:effectLst/>
                <a:uLnTx/>
                <a:uFillTx/>
                <a:latin typeface="Arial" charset="0"/>
                <a:ea typeface="+mn-ea"/>
                <a:cs typeface="+mn-cs"/>
              </a:rPr>
              <a:t>Λειτουργίες Εγκεφαλικού Φλοιού</a:t>
            </a:r>
          </a:p>
        </p:txBody>
      </p:sp>
      <p:sp>
        <p:nvSpPr>
          <p:cNvPr id="3075" name="Text Box 3"/>
          <p:cNvSpPr txBox="1">
            <a:spLocks noChangeArrowheads="1"/>
          </p:cNvSpPr>
          <p:nvPr/>
        </p:nvSpPr>
        <p:spPr bwMode="auto">
          <a:xfrm>
            <a:off x="323850" y="1844675"/>
            <a:ext cx="8424863" cy="3940175"/>
          </a:xfrm>
          <a:prstGeom prst="rect">
            <a:avLst/>
          </a:prstGeom>
          <a:no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Ο φλοιός είναι το πλέον εξελιγμένο τμήμα των ημισφαιρίων αφού εκεί επιτελούνται οι σημαντικότερες λειτουργίες του εγκεφάλου.</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69875" marR="0" lvl="0" indent="-269875" algn="just" defTabSz="914400" rtl="0" eaLnBrk="1" fontAlgn="base" latinLnBrk="0" hangingPunct="1">
              <a:lnSpc>
                <a:spcPct val="100000"/>
              </a:lnSpc>
              <a:spcBef>
                <a:spcPct val="50000"/>
              </a:spcBef>
              <a:spcAft>
                <a:spcPct val="0"/>
              </a:spcAft>
              <a:buClrTx/>
              <a:buSzTx/>
              <a:buFontTx/>
              <a:buChar char="•"/>
              <a:tabLst/>
              <a:defRPr/>
            </a:pPr>
            <a:r>
              <a:rPr kumimoji="0" lang="el-GR"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Αισθητικές</a:t>
            </a: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(αντίληψη και επεξεργασία αισθητικών πληροφοριών).</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69875" marR="0" lvl="0" indent="-269875" algn="just" defTabSz="914400" rtl="0" eaLnBrk="1" fontAlgn="base" latinLnBrk="0" hangingPunct="1">
              <a:lnSpc>
                <a:spcPct val="100000"/>
              </a:lnSpc>
              <a:spcBef>
                <a:spcPct val="5000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l-GR"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Κινητικές </a:t>
            </a: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(σύλληψη, σχεδιασμός και εντολή έναρξης κινήσεων).</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69875" marR="0" lvl="0" indent="-269875" algn="just" defTabSz="914400" rtl="0" eaLnBrk="1" fontAlgn="base" latinLnBrk="0" hangingPunct="1">
              <a:lnSpc>
                <a:spcPct val="100000"/>
              </a:lnSpc>
              <a:spcBef>
                <a:spcPct val="5000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l-GR"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Ανώτερες πνευματικές λειτουργίες </a:t>
            </a: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(σκέψη, κριτική ικανότητα, υπολογισμοί, μνήμη, προσωπικότητα, συναισθήματα, ομιλία).</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69875" marR="0" lvl="0" indent="-269875" algn="just" defTabSz="914400" rtl="0" eaLnBrk="1" fontAlgn="base" latinLnBrk="0" hangingPunct="1">
              <a:lnSpc>
                <a:spcPct val="100000"/>
              </a:lnSpc>
              <a:spcBef>
                <a:spcPct val="50000"/>
              </a:spcBef>
              <a:spcAft>
                <a:spcPct val="0"/>
              </a:spcAft>
              <a:buClrTx/>
              <a:buSzTx/>
              <a:buFontTx/>
              <a:buChar char="•"/>
              <a:tabLst/>
              <a:defRPr/>
            </a:pP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Σχεδιασμός και οργάνωση της σύνθετης διαδικασίας προσαρμογής και αντίδρασης σε εξωτερικά ερεθίσματα που περιλαμβάνει και συντονισμό άλλων συστημάτων.</a:t>
            </a:r>
          </a:p>
        </p:txBody>
      </p:sp>
    </p:spTree>
    <p:extLst>
      <p:ext uri="{BB962C8B-B14F-4D97-AF65-F5344CB8AC3E}">
        <p14:creationId xmlns:p14="http://schemas.microsoft.com/office/powerpoint/2010/main" val="1683025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blinds(horizontal)">
                                      <p:cBhvr>
                                        <p:cTn id="11"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642194"/>
          </a:xfrm>
        </p:spPr>
        <p:txBody>
          <a:bodyPr/>
          <a:lstStyle/>
          <a:p>
            <a:br>
              <a:rPr lang="el-GR" sz="3200" dirty="0"/>
            </a:br>
            <a:r>
              <a:rPr lang="el-GR" sz="2400" b="1" dirty="0"/>
              <a:t>ΑΠΛΟΠΟΙΗΜΕΝΗ ΠΑΡΟΥΣΙΑΣΗ ΤΗΣ ΣΧΕΣΗΣ ΝΕΥΡΙΚΟΥ ΣΥΣΤΗΜΑΤΟΣ – ΕΓΚΕΦΑΛΟΥ - ΦΛΟΙΟΥ</a:t>
            </a:r>
            <a:br>
              <a:rPr lang="el-GR" sz="3200" dirty="0"/>
            </a:br>
            <a:endParaRPr lang="en-US" sz="3200" dirty="0"/>
          </a:p>
        </p:txBody>
      </p:sp>
      <p:sp>
        <p:nvSpPr>
          <p:cNvPr id="3" name="Θέση περιεχομένου 2"/>
          <p:cNvSpPr>
            <a:spLocks noGrp="1"/>
          </p:cNvSpPr>
          <p:nvPr>
            <p:ph idx="1"/>
          </p:nvPr>
        </p:nvSpPr>
        <p:spPr>
          <a:xfrm>
            <a:off x="457200" y="2060848"/>
            <a:ext cx="8229600" cy="4065315"/>
          </a:xfrm>
        </p:spPr>
        <p:txBody>
          <a:bodyPr/>
          <a:lstStyle/>
          <a:p>
            <a:pPr marL="0" indent="0">
              <a:buNone/>
            </a:pPr>
            <a:r>
              <a:rPr lang="el-GR" b="1" dirty="0"/>
              <a:t>Νευρικό Σύστημα: </a:t>
            </a:r>
            <a:r>
              <a:rPr lang="el-GR" dirty="0"/>
              <a:t>δίκτυο νευρικών κυττάρων.</a:t>
            </a:r>
          </a:p>
          <a:p>
            <a:pPr marL="0" indent="0">
              <a:buNone/>
            </a:pPr>
            <a:r>
              <a:rPr lang="el-GR" b="1" dirty="0"/>
              <a:t>Εγκέφαλος:</a:t>
            </a:r>
            <a:r>
              <a:rPr lang="el-GR" dirty="0"/>
              <a:t> Κεντρικός «υπολογιστής» δικτύου.</a:t>
            </a:r>
          </a:p>
          <a:p>
            <a:pPr marL="0" indent="0">
              <a:buNone/>
            </a:pPr>
            <a:r>
              <a:rPr lang="el-GR" b="1" dirty="0"/>
              <a:t>Εγκεφαλικός Φλοιός:</a:t>
            </a:r>
            <a:r>
              <a:rPr lang="el-GR" dirty="0"/>
              <a:t> «Κεντρική μονάδα (επεξεργαστής)» του υπολογιστή.</a:t>
            </a:r>
            <a:endParaRPr lang="en-US" dirty="0"/>
          </a:p>
        </p:txBody>
      </p:sp>
    </p:spTree>
    <p:extLst>
      <p:ext uri="{BB962C8B-B14F-4D97-AF65-F5344CB8AC3E}">
        <p14:creationId xmlns:p14="http://schemas.microsoft.com/office/powerpoint/2010/main" val="4130875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A9ADD8-598D-4BF2-826E-45E03DA9451B}"/>
              </a:ext>
            </a:extLst>
          </p:cNvPr>
          <p:cNvSpPr txBox="1">
            <a:spLocks/>
          </p:cNvSpPr>
          <p:nvPr/>
        </p:nvSpPr>
        <p:spPr>
          <a:xfrm>
            <a:off x="1835150" y="290513"/>
            <a:ext cx="5486400" cy="5667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l-GR" altLang="en-US" sz="2800" u="sng">
                <a:solidFill>
                  <a:srgbClr val="000099"/>
                </a:solidFill>
                <a:ea typeface="+mn-ea"/>
                <a:cs typeface="+mn-cs"/>
              </a:rPr>
              <a:t>Νευρικό κύτταρο (νευρώνας)</a:t>
            </a:r>
            <a:endParaRPr lang="en-US" altLang="en-US" sz="2800" u="sng" dirty="0">
              <a:solidFill>
                <a:srgbClr val="000099"/>
              </a:solidFill>
              <a:ea typeface="+mn-ea"/>
              <a:cs typeface="+mn-cs"/>
            </a:endParaRPr>
          </a:p>
        </p:txBody>
      </p:sp>
      <p:sp>
        <p:nvSpPr>
          <p:cNvPr id="5" name="Text Placeholder 3">
            <a:extLst>
              <a:ext uri="{FF2B5EF4-FFF2-40B4-BE49-F238E27FC236}">
                <a16:creationId xmlns:a16="http://schemas.microsoft.com/office/drawing/2014/main" id="{C8B9929A-8B2B-4CED-948B-3DDD14328D1B}"/>
              </a:ext>
            </a:extLst>
          </p:cNvPr>
          <p:cNvSpPr txBox="1">
            <a:spLocks/>
          </p:cNvSpPr>
          <p:nvPr/>
        </p:nvSpPr>
        <p:spPr>
          <a:xfrm>
            <a:off x="1763713" y="4797425"/>
            <a:ext cx="5545137" cy="1223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1200" i="1" kern="0"/>
              <a:t>By User:Dhp1080, translated and modified by Badseed. - Originally Neuron.jpg taken from the US Federal (public domain) (Nerve Tissue, retrieved March 2007), redrawn by User:Dhp1080 in Illustrator. Source: "Anatomy and Physiology" by the US National Cancer Institute's Surveillance, Epidemiology and End Results (SEER) Program., CC BY-SA 3.0, https://commons.wikimedia.org/w/index.php?curid=24139135</a:t>
            </a:r>
          </a:p>
          <a:p>
            <a:pPr>
              <a:defRPr/>
            </a:pPr>
            <a:endParaRPr lang="el-GR" altLang="en-US" kern="0"/>
          </a:p>
        </p:txBody>
      </p:sp>
      <p:pic>
        <p:nvPicPr>
          <p:cNvPr id="8196" name="Εικόνα 5" descr="https://upload.wikimedia.org/wikipedia/commons/thumb/0/01/Neuron_el.svg/400px-Neuron_el.svg.png">
            <a:extLst>
              <a:ext uri="{FF2B5EF4-FFF2-40B4-BE49-F238E27FC236}">
                <a16:creationId xmlns:a16="http://schemas.microsoft.com/office/drawing/2014/main" id="{6A509749-A93C-4EB9-BBEF-C61443617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628775"/>
            <a:ext cx="49276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defRPr/>
            </a:pPr>
            <a:r>
              <a:rPr lang="el-GR" altLang="en-US" sz="2800" b="1" u="sng" kern="1200" dirty="0">
                <a:solidFill>
                  <a:srgbClr val="000099"/>
                </a:solidFill>
                <a:ea typeface="+mn-ea"/>
                <a:cs typeface="+mn-cs"/>
              </a:rPr>
              <a:t>Ιστολογική Δομή Εγκεφαλικού Φλοιού</a:t>
            </a:r>
          </a:p>
        </p:txBody>
      </p:sp>
      <p:sp>
        <p:nvSpPr>
          <p:cNvPr id="23555" name="Content Placeholder 2"/>
          <p:cNvSpPr>
            <a:spLocks noGrp="1"/>
          </p:cNvSpPr>
          <p:nvPr>
            <p:ph idx="1"/>
          </p:nvPr>
        </p:nvSpPr>
        <p:spPr>
          <a:xfrm>
            <a:off x="457200" y="1268413"/>
            <a:ext cx="8229600" cy="5256212"/>
          </a:xfrm>
        </p:spPr>
        <p:txBody>
          <a:bodyPr/>
          <a:lstStyle/>
          <a:p>
            <a:pPr algn="just">
              <a:spcBef>
                <a:spcPts val="1800"/>
              </a:spcBef>
            </a:pPr>
            <a:r>
              <a:rPr lang="el-GR" altLang="en-US" sz="2200" dirty="0"/>
              <a:t>Ο φλοιός έχει πάχος 2-4 χιλιοστά και αποτελείται από τα σώματα των νευρώνων των εγκεφαλικών ημισφαιρίων</a:t>
            </a:r>
            <a:r>
              <a:rPr lang="en-US" altLang="en-US" sz="2200" dirty="0"/>
              <a:t> </a:t>
            </a:r>
            <a:r>
              <a:rPr lang="el-GR" altLang="en-US" sz="2200" dirty="0"/>
              <a:t>τα οποία βρίσκονται στην εξωτερική επιφάνεια των ημισφαιρίων.</a:t>
            </a:r>
          </a:p>
          <a:p>
            <a:pPr algn="just">
              <a:spcBef>
                <a:spcPts val="1800"/>
              </a:spcBef>
            </a:pPr>
            <a:r>
              <a:rPr lang="el-GR" altLang="en-US" sz="2200" dirty="0"/>
              <a:t>Υπάρχουν περίπου 50 δισεκατομμύρια νευρώνες στον φλοιό (το ½ του συνόλου των νευρώνων του εγκεφάλου).</a:t>
            </a:r>
          </a:p>
          <a:p>
            <a:pPr algn="just">
              <a:spcBef>
                <a:spcPts val="1800"/>
              </a:spcBef>
            </a:pPr>
            <a:r>
              <a:rPr lang="el-GR" altLang="en-US" sz="2200" dirty="0"/>
              <a:t>Οι νευρώνες του φλοιού έχουν μία διάταξη που περιλαμβάνει από έξω προς τα μέσα έξι διαδοχικές στιβάδες </a:t>
            </a:r>
            <a:r>
              <a:rPr lang="en-US" altLang="en-US" sz="2200" dirty="0"/>
              <a:t>(</a:t>
            </a:r>
            <a:r>
              <a:rPr lang="el-GR" altLang="en-US" sz="2200" dirty="0"/>
              <a:t>Ι-</a:t>
            </a:r>
            <a:r>
              <a:rPr lang="en-US" altLang="en-US" sz="2200" dirty="0"/>
              <a:t>VI)</a:t>
            </a:r>
            <a:r>
              <a:rPr lang="el-GR" altLang="en-US" sz="2200" dirty="0"/>
              <a:t>.</a:t>
            </a:r>
          </a:p>
          <a:p>
            <a:pPr algn="just">
              <a:spcBef>
                <a:spcPts val="1800"/>
              </a:spcBef>
            </a:pPr>
            <a:r>
              <a:rPr lang="el-GR" altLang="en-US" sz="2200" dirty="0"/>
              <a:t>Οι στιβάδες διαφέρουν ως προς το μέγεθος, το σχήμα και τον αριθμό των περιεχομένων νευρικών κυττάρων.</a:t>
            </a:r>
          </a:p>
          <a:p>
            <a:pPr algn="just">
              <a:spcBef>
                <a:spcPts val="1800"/>
              </a:spcBef>
            </a:pPr>
            <a:r>
              <a:rPr lang="el-GR" altLang="en-US" sz="2200" dirty="0"/>
              <a:t>Η παρουσία και των έξι στιβάδων δεν είναι σταθερή σε όλες τις περιοχές του εγκεφάλου καθώς κάποιες περιοχές μπορεί να έχουν λιγότερες. Σταθερότερα παρατηρούνται οι στιβάδες Ι και </a:t>
            </a:r>
            <a:r>
              <a:rPr lang="en-US" altLang="en-US" sz="2200" dirty="0"/>
              <a:t>VI.</a:t>
            </a:r>
            <a:endParaRPr lang="el-GR" altLang="en-US" sz="2200" dirty="0"/>
          </a:p>
          <a:p>
            <a:pPr algn="just">
              <a:spcBef>
                <a:spcPts val="1800"/>
              </a:spcBef>
            </a:pPr>
            <a:endParaRPr lang="el-GR" altLang="en-US" sz="2400" dirty="0"/>
          </a:p>
        </p:txBody>
      </p:sp>
    </p:spTree>
    <p:extLst>
      <p:ext uri="{BB962C8B-B14F-4D97-AF65-F5344CB8AC3E}">
        <p14:creationId xmlns:p14="http://schemas.microsoft.com/office/powerpoint/2010/main" val="2275408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algn="just">
              <a:spcBef>
                <a:spcPts val="1800"/>
              </a:spcBef>
            </a:pPr>
            <a:r>
              <a:rPr lang="el-GR" altLang="en-US" sz="2000" dirty="0"/>
              <a:t>Το πάχος των στιβάδων διαφέρει επίσης ανάλογα με την περιοχή των ημισφαιρίων στην οποία βρίσκονται και την λειτουργία που επιτελείται εκεί. Ακόμη μπορεί να  διαφέρει και εντός μίας συγκεκριμένης περιοχής (έλικας) του ημισφαιρίου (βλ. μεθεπόμενη εικόνα).</a:t>
            </a:r>
          </a:p>
          <a:p>
            <a:pPr algn="just">
              <a:spcBef>
                <a:spcPts val="1800"/>
              </a:spcBef>
            </a:pPr>
            <a:r>
              <a:rPr lang="el-GR" altLang="en-US" sz="2000" dirty="0"/>
              <a:t>Οι στιβάδες δεν αποτελούν απλώς διαδοχικά στρώματα κυττάρων, αλλά συνδέονται και μεταξύ τους, σχηματίζοντας πολλαπλές στήλες νευρικών κυττάρων που θεωρούνται διακριτές λειτουργικές μονάδες, όπως έχει διαπιστωθεί σε συγκεκριμένες περιοχές του φλοιού (π.χ. οπτικός και ακουστικός φλοιός). Οι κάθετες αυτές στήλες αποτελούνται (η κάθε μία) από μερικές εκατοντάδες κύτταρα (όλων των στιβάδων) που εμφανίζουν συγκεκριμένη λειτουργική εξειδίκευση. Οι στήλες αυτές είναι αλληλοσυνδεδεμένες δημιουργώντας ένα είδος φλοιώδους μωσαϊκού.</a:t>
            </a:r>
          </a:p>
          <a:p>
            <a:endParaRPr lang="en-US" sz="2000" dirty="0"/>
          </a:p>
        </p:txBody>
      </p:sp>
    </p:spTree>
    <p:extLst>
      <p:ext uri="{BB962C8B-B14F-4D97-AF65-F5344CB8AC3E}">
        <p14:creationId xmlns:p14="http://schemas.microsoft.com/office/powerpoint/2010/main" val="3611715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a:xfrm>
            <a:off x="457200" y="273050"/>
            <a:ext cx="7427913" cy="1162050"/>
          </a:xfrm>
        </p:spPr>
        <p:txBody>
          <a:bodyPr/>
          <a:lstStyle/>
          <a:p>
            <a:pPr algn="ctr">
              <a:defRPr/>
            </a:pPr>
            <a:r>
              <a:rPr lang="el-GR" altLang="en-US" sz="2800" u="sng" kern="1200" dirty="0">
                <a:solidFill>
                  <a:srgbClr val="000099"/>
                </a:solidFill>
                <a:ea typeface="+mn-ea"/>
                <a:cs typeface="+mn-cs"/>
              </a:rPr>
              <a:t>Στιβάδες Εγκεφαλικού Φλοιού</a:t>
            </a:r>
            <a:endParaRPr lang="en-US" altLang="en-US" sz="2800" u="sng" kern="1200" dirty="0">
              <a:solidFill>
                <a:srgbClr val="000099"/>
              </a:solidFill>
              <a:ea typeface="+mn-ea"/>
              <a:cs typeface="+mn-cs"/>
            </a:endParaRPr>
          </a:p>
        </p:txBody>
      </p:sp>
      <p:sp>
        <p:nvSpPr>
          <p:cNvPr id="24580" name="Θέση κειμένου 1"/>
          <p:cNvSpPr>
            <a:spLocks noGrp="1"/>
          </p:cNvSpPr>
          <p:nvPr>
            <p:ph type="body" sz="half" idx="2"/>
          </p:nvPr>
        </p:nvSpPr>
        <p:spPr>
          <a:xfrm>
            <a:off x="5364088" y="5730131"/>
            <a:ext cx="3008312" cy="754063"/>
          </a:xfrm>
        </p:spPr>
        <p:txBody>
          <a:bodyPr/>
          <a:lstStyle/>
          <a:p>
            <a:r>
              <a:rPr lang="en-US" altLang="en-US" dirty="0"/>
              <a:t>By Encyclopedia Britannica (1911 EB, Vol. 4, Page 400) [Public domain], via Wikimedia Commons</a:t>
            </a:r>
          </a:p>
        </p:txBody>
      </p:sp>
      <p:pic>
        <p:nvPicPr>
          <p:cNvPr id="5" name="Θέση περιεχομένου 4">
            <a:extLst>
              <a:ext uri="{FF2B5EF4-FFF2-40B4-BE49-F238E27FC236}">
                <a16:creationId xmlns:a16="http://schemas.microsoft.com/office/drawing/2014/main" id="{2136E701-F625-4B02-AE13-E7A269E1AE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64088" y="1443881"/>
            <a:ext cx="2895600" cy="4286250"/>
          </a:xfrm>
        </p:spPr>
      </p:pic>
      <p:sp>
        <p:nvSpPr>
          <p:cNvPr id="2" name="TextBox 1">
            <a:extLst>
              <a:ext uri="{FF2B5EF4-FFF2-40B4-BE49-F238E27FC236}">
                <a16:creationId xmlns:a16="http://schemas.microsoft.com/office/drawing/2014/main" id="{CE0B47DA-A1EE-422B-B761-ABA16FF03BCC}"/>
              </a:ext>
            </a:extLst>
          </p:cNvPr>
          <p:cNvSpPr txBox="1"/>
          <p:nvPr/>
        </p:nvSpPr>
        <p:spPr>
          <a:xfrm>
            <a:off x="1187624" y="1553984"/>
            <a:ext cx="3816424" cy="4473019"/>
          </a:xfrm>
          <a:prstGeom prst="rect">
            <a:avLst/>
          </a:prstGeom>
          <a:noFill/>
        </p:spPr>
        <p:txBody>
          <a:bodyPr wrap="square" rtlCol="0">
            <a:spAutoFit/>
          </a:bodyPr>
          <a:lstStyle/>
          <a:p>
            <a:r>
              <a:rPr lang="el-GR" dirty="0"/>
              <a:t>Παρατηρείστε:</a:t>
            </a:r>
          </a:p>
          <a:p>
            <a:pPr marL="285750" indent="-285750">
              <a:lnSpc>
                <a:spcPct val="150000"/>
              </a:lnSpc>
              <a:buFont typeface="Arial" panose="020B0604020202020204" pitchFamily="34" charset="0"/>
              <a:buChar char="•"/>
            </a:pPr>
            <a:r>
              <a:rPr lang="el-GR" dirty="0"/>
              <a:t>Την απουσία κυττάρων στην πρώτη (επιφανειακή) στιβάδα.</a:t>
            </a:r>
          </a:p>
          <a:p>
            <a:pPr marL="285750" indent="-285750">
              <a:lnSpc>
                <a:spcPct val="150000"/>
              </a:lnSpc>
              <a:buFont typeface="Arial" panose="020B0604020202020204" pitchFamily="34" charset="0"/>
              <a:buChar char="•"/>
            </a:pPr>
            <a:r>
              <a:rPr lang="el-GR" dirty="0"/>
              <a:t>Τα διαφορετικά μεγέθη και τύπους κυττάρων στις επόμενες στιβάδες.</a:t>
            </a:r>
          </a:p>
          <a:p>
            <a:pPr marL="285750" indent="-285750">
              <a:lnSpc>
                <a:spcPct val="150000"/>
              </a:lnSpc>
              <a:buFont typeface="Arial" panose="020B0604020202020204" pitchFamily="34" charset="0"/>
              <a:buChar char="•"/>
            </a:pPr>
            <a:r>
              <a:rPr lang="el-GR" dirty="0"/>
              <a:t>Την μεταξύ τους σύνδεση με τις νευρικές ίνες (σε όλες τις στιβάδες), οι οποίες τελικά εγκαταλείπουν τον φλοιό εισερχόμενες στην λευκή ουσία.</a:t>
            </a:r>
          </a:p>
        </p:txBody>
      </p:sp>
    </p:spTree>
    <p:extLst>
      <p:ext uri="{BB962C8B-B14F-4D97-AF65-F5344CB8AC3E}">
        <p14:creationId xmlns:p14="http://schemas.microsoft.com/office/powerpoint/2010/main" val="229471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lstStyle/>
          <a:p>
            <a:pPr>
              <a:defRPr/>
            </a:pPr>
            <a:r>
              <a:rPr lang="el-GR" altLang="en-US" sz="2800" b="1" u="sng" kern="1200" dirty="0">
                <a:solidFill>
                  <a:srgbClr val="000099"/>
                </a:solidFill>
                <a:ea typeface="+mn-ea"/>
                <a:cs typeface="+mn-cs"/>
              </a:rPr>
              <a:t>Στιβάδες Εγκεφαλικού Φλοιού</a:t>
            </a:r>
            <a:endParaRPr lang="en-US" altLang="en-US" sz="2800" b="1" u="sng" kern="1200" dirty="0">
              <a:solidFill>
                <a:srgbClr val="000099"/>
              </a:solidFill>
              <a:ea typeface="+mn-ea"/>
              <a:cs typeface="+mn-cs"/>
            </a:endParaRPr>
          </a:p>
        </p:txBody>
      </p:sp>
      <p:sp>
        <p:nvSpPr>
          <p:cNvPr id="25603" name="Content Placeholder 2"/>
          <p:cNvSpPr>
            <a:spLocks noGrp="1"/>
          </p:cNvSpPr>
          <p:nvPr>
            <p:ph idx="1"/>
          </p:nvPr>
        </p:nvSpPr>
        <p:spPr>
          <a:xfrm>
            <a:off x="1042988" y="1412875"/>
            <a:ext cx="6335712" cy="3230563"/>
          </a:xfrm>
        </p:spPr>
        <p:txBody>
          <a:bodyPr/>
          <a:lstStyle/>
          <a:p>
            <a:pPr marL="514350" indent="-514350">
              <a:buFontTx/>
              <a:buAutoNum type="romanUcPeriod"/>
              <a:defRPr/>
            </a:pPr>
            <a:r>
              <a:rPr lang="el-GR" altLang="en-US" sz="2400" dirty="0"/>
              <a:t>Μοριακή</a:t>
            </a:r>
          </a:p>
          <a:p>
            <a:pPr marL="514350" indent="-514350">
              <a:buFontTx/>
              <a:buAutoNum type="romanUcPeriod"/>
              <a:defRPr/>
            </a:pPr>
            <a:r>
              <a:rPr lang="el-GR" altLang="en-US" sz="2400" dirty="0"/>
              <a:t>Έξω κοκκώδης</a:t>
            </a:r>
          </a:p>
          <a:p>
            <a:pPr marL="514350" indent="-514350">
              <a:buFontTx/>
              <a:buAutoNum type="romanUcPeriod"/>
              <a:defRPr/>
            </a:pPr>
            <a:r>
              <a:rPr lang="el-GR" altLang="en-US" sz="2400" dirty="0"/>
              <a:t>Έξω πυραμοειδής</a:t>
            </a:r>
          </a:p>
          <a:p>
            <a:pPr marL="514350" indent="-514350">
              <a:buFontTx/>
              <a:buAutoNum type="romanUcPeriod"/>
              <a:defRPr/>
            </a:pPr>
            <a:r>
              <a:rPr lang="el-GR" altLang="en-US" sz="2400" dirty="0"/>
              <a:t>Έσω κοκκώδης </a:t>
            </a:r>
          </a:p>
          <a:p>
            <a:pPr marL="514350" indent="-514350">
              <a:buFontTx/>
              <a:buAutoNum type="romanUcPeriod"/>
              <a:defRPr/>
            </a:pPr>
            <a:r>
              <a:rPr lang="el-GR" altLang="en-US" sz="2400" dirty="0"/>
              <a:t>Έσω πυραμοειδής</a:t>
            </a:r>
          </a:p>
          <a:p>
            <a:pPr marL="514350" indent="-514350">
              <a:buFontTx/>
              <a:buAutoNum type="romanUcPeriod"/>
              <a:defRPr/>
            </a:pPr>
            <a:r>
              <a:rPr lang="el-GR" altLang="en-US" sz="2400" dirty="0"/>
              <a:t>Πολυμορφική (ή ατρακτοειδής)</a:t>
            </a:r>
          </a:p>
          <a:p>
            <a:pPr marL="514350" indent="-514350">
              <a:buFontTx/>
              <a:buAutoNum type="romanUcPeriod"/>
              <a:defRPr/>
            </a:pPr>
            <a:endParaRPr lang="el-GR" altLang="en-US" sz="2400" dirty="0"/>
          </a:p>
          <a:p>
            <a:pPr marL="0" indent="0">
              <a:buFontTx/>
              <a:buNone/>
              <a:defRPr/>
            </a:pPr>
            <a:r>
              <a:rPr lang="el-GR" altLang="en-US" sz="1800" dirty="0"/>
              <a:t>Οι ονομασίες σχετίζονται με το είδος των επικρατούντων κυττάρων της κάθε στιβάδας: κοκκώδη κύτταρα (ΙΙ, Ι</a:t>
            </a:r>
            <a:r>
              <a:rPr lang="en-US" altLang="en-US" sz="1800" dirty="0"/>
              <a:t>V</a:t>
            </a:r>
            <a:r>
              <a:rPr lang="el-GR" altLang="en-US" sz="1800" dirty="0"/>
              <a:t>) και πυραμοειδή (ΙΙΙ, </a:t>
            </a:r>
            <a:r>
              <a:rPr lang="en-US" altLang="en-US" sz="1800" dirty="0"/>
              <a:t>V</a:t>
            </a:r>
            <a:r>
              <a:rPr lang="el-GR" altLang="en-US" sz="1800" dirty="0"/>
              <a:t>) ποικιλομορφία κυττάρων και παρουσία ατρακτοειδούς σχήματος τροποποιημένων πυραμοειδών κυττάρων </a:t>
            </a:r>
            <a:r>
              <a:rPr lang="en-US" altLang="en-US" sz="1800" dirty="0"/>
              <a:t>(VI)</a:t>
            </a:r>
            <a:r>
              <a:rPr lang="el-GR" altLang="en-US" sz="1800" dirty="0"/>
              <a:t> και σχεδόν πλήρης απουσία κυττάρων (Ι)</a:t>
            </a:r>
          </a:p>
        </p:txBody>
      </p:sp>
    </p:spTree>
    <p:extLst>
      <p:ext uri="{BB962C8B-B14F-4D97-AF65-F5344CB8AC3E}">
        <p14:creationId xmlns:p14="http://schemas.microsoft.com/office/powerpoint/2010/main" val="2072691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ΣΤΙΒΑΔΕΣ ΕΓΚΕΦΑΛΙΚΟΥ ΦΛΟΙΟΥ</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9826" y="1600200"/>
            <a:ext cx="1364348" cy="4525963"/>
          </a:xfrm>
        </p:spPr>
      </p:pic>
      <p:sp>
        <p:nvSpPr>
          <p:cNvPr id="5" name="TextBox 4"/>
          <p:cNvSpPr txBox="1"/>
          <p:nvPr/>
        </p:nvSpPr>
        <p:spPr>
          <a:xfrm>
            <a:off x="3347864" y="6237312"/>
            <a:ext cx="288032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Internet Archive Book Images [No restrictions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a:t>
            </a:r>
            <a:endParaRPr kumimoji="0" lang="el-GR"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11027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251520" y="1052736"/>
            <a:ext cx="8804275" cy="5964710"/>
          </a:xfrm>
          <a:prstGeom prst="rect">
            <a:avLst/>
          </a:prstGeom>
          <a:noFill/>
          <a:ln>
            <a:noFill/>
          </a:ln>
          <a:extLst/>
        </p:spPr>
        <p:txBody>
          <a:bodyPr>
            <a:spAutoFit/>
          </a:bodyPr>
          <a:lstStyle>
            <a:lvl1pPr>
              <a:spcBef>
                <a:spcPct val="20000"/>
              </a:spcBef>
              <a:buChar char="•"/>
              <a:tabLst>
                <a:tab pos="266700" algn="l"/>
              </a:tabLst>
              <a:defRPr sz="3200">
                <a:solidFill>
                  <a:schemeClr val="tx1"/>
                </a:solidFill>
                <a:latin typeface="Arial" charset="0"/>
              </a:defRPr>
            </a:lvl1pPr>
            <a:lvl2pPr>
              <a:spcBef>
                <a:spcPct val="20000"/>
              </a:spcBef>
              <a:buChar char="–"/>
              <a:tabLst>
                <a:tab pos="266700" algn="l"/>
              </a:tabLst>
              <a:defRPr sz="2800">
                <a:solidFill>
                  <a:schemeClr val="tx1"/>
                </a:solidFill>
                <a:latin typeface="Arial" charset="0"/>
              </a:defRPr>
            </a:lvl2pPr>
            <a:lvl3pPr marL="1143000" indent="-228600">
              <a:spcBef>
                <a:spcPct val="20000"/>
              </a:spcBef>
              <a:buChar char="•"/>
              <a:tabLst>
                <a:tab pos="266700" algn="l"/>
              </a:tabLst>
              <a:defRPr sz="2400">
                <a:solidFill>
                  <a:schemeClr val="tx1"/>
                </a:solidFill>
                <a:latin typeface="Arial" charset="0"/>
              </a:defRPr>
            </a:lvl3pPr>
            <a:lvl4pPr marL="1600200" indent="-228600">
              <a:spcBef>
                <a:spcPct val="20000"/>
              </a:spcBef>
              <a:buChar char="–"/>
              <a:tabLst>
                <a:tab pos="266700" algn="l"/>
              </a:tabLst>
              <a:defRPr sz="2000">
                <a:solidFill>
                  <a:schemeClr val="tx1"/>
                </a:solidFill>
                <a:latin typeface="Arial" charset="0"/>
              </a:defRPr>
            </a:lvl4pPr>
            <a:lvl5pPr marL="2057400" indent="-22860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266700" algn="l"/>
              </a:tabLst>
              <a:defRPr/>
            </a:pPr>
            <a:r>
              <a:rPr kumimoji="0" lang="el-GR" altLang="en-US" sz="1900" b="0" i="0" u="none" strike="noStrike" kern="1200" cap="none" spc="0" normalizeH="0" baseline="0" noProof="0" dirty="0">
                <a:ln>
                  <a:noFill/>
                </a:ln>
                <a:solidFill>
                  <a:srgbClr val="000000"/>
                </a:solidFill>
                <a:effectLst/>
                <a:uLnTx/>
                <a:uFillTx/>
                <a:latin typeface="Arial" charset="0"/>
                <a:ea typeface="+mn-ea"/>
                <a:cs typeface="+mn-cs"/>
              </a:rPr>
              <a:t>Ο φλοιός εμφανίζει (στην επιφάνειά του) </a:t>
            </a:r>
            <a:r>
              <a:rPr kumimoji="0" lang="el-GR" altLang="en-US" sz="1900" b="0" i="0" u="sng" strike="noStrike" kern="1200" cap="none" spc="0" normalizeH="0" baseline="0" noProof="0" dirty="0">
                <a:ln>
                  <a:noFill/>
                </a:ln>
                <a:solidFill>
                  <a:srgbClr val="000000"/>
                </a:solidFill>
                <a:effectLst/>
                <a:uLnTx/>
                <a:uFillTx/>
                <a:latin typeface="Arial" charset="0"/>
                <a:ea typeface="+mn-ea"/>
                <a:cs typeface="+mn-cs"/>
              </a:rPr>
              <a:t>αύλακες</a:t>
            </a:r>
            <a:r>
              <a:rPr kumimoji="0" lang="el-GR" altLang="en-US" sz="1900" b="0" i="0" u="none" strike="noStrike" kern="1200" cap="none" spc="0" normalizeH="0" baseline="0" noProof="0" dirty="0">
                <a:ln>
                  <a:noFill/>
                </a:ln>
                <a:solidFill>
                  <a:srgbClr val="000000"/>
                </a:solidFill>
                <a:effectLst/>
                <a:uLnTx/>
                <a:uFillTx/>
                <a:latin typeface="Arial" charset="0"/>
                <a:ea typeface="+mn-ea"/>
                <a:cs typeface="+mn-cs"/>
              </a:rPr>
              <a:t> που την χωρίζουν σε πολλές </a:t>
            </a:r>
            <a:r>
              <a:rPr kumimoji="0" lang="el-GR" altLang="en-US" sz="1900" b="0" i="0" u="sng" strike="noStrike" kern="1200" cap="none" spc="0" normalizeH="0" baseline="0" noProof="0" dirty="0">
                <a:ln>
                  <a:noFill/>
                </a:ln>
                <a:solidFill>
                  <a:srgbClr val="000000"/>
                </a:solidFill>
                <a:effectLst/>
                <a:uLnTx/>
                <a:uFillTx/>
                <a:latin typeface="Arial" charset="0"/>
                <a:ea typeface="+mn-ea"/>
                <a:cs typeface="+mn-cs"/>
              </a:rPr>
              <a:t>έλικες</a:t>
            </a:r>
            <a:r>
              <a:rPr kumimoji="0" lang="el-GR" altLang="en-US" sz="1900" b="0" i="0" u="none" strike="noStrike" kern="1200" cap="none" spc="0" normalizeH="0" baseline="0" noProof="0" dirty="0">
                <a:ln>
                  <a:noFill/>
                </a:ln>
                <a:solidFill>
                  <a:srgbClr val="000000"/>
                </a:solidFill>
                <a:effectLst/>
                <a:uLnTx/>
                <a:uFillTx/>
                <a:latin typeface="Arial" charset="0"/>
                <a:ea typeface="+mn-ea"/>
                <a:cs typeface="+mn-cs"/>
              </a:rPr>
              <a:t>.</a:t>
            </a:r>
          </a:p>
          <a:p>
            <a:pPr marL="0" marR="0" lvl="0" indent="0" algn="just" defTabSz="914400" rtl="0" eaLnBrk="1" fontAlgn="base" latinLnBrk="0" hangingPunct="1">
              <a:lnSpc>
                <a:spcPct val="100000"/>
              </a:lnSpc>
              <a:spcBef>
                <a:spcPct val="0"/>
              </a:spcBef>
              <a:spcAft>
                <a:spcPct val="0"/>
              </a:spcAft>
              <a:buClrTx/>
              <a:buSzTx/>
              <a:buFontTx/>
              <a:buNone/>
              <a:tabLst>
                <a:tab pos="266700" algn="l"/>
              </a:tabLst>
              <a:defRPr/>
            </a:pPr>
            <a:r>
              <a:rPr kumimoji="0" lang="el-GR" altLang="en-US" sz="1900" b="0" i="0" u="none" strike="noStrike" kern="1200" cap="none" spc="0" normalizeH="0" baseline="0" noProof="0" dirty="0">
                <a:ln>
                  <a:noFill/>
                </a:ln>
                <a:solidFill>
                  <a:srgbClr val="000000"/>
                </a:solidFill>
                <a:effectLst/>
                <a:uLnTx/>
                <a:uFillTx/>
                <a:latin typeface="Arial" charset="0"/>
                <a:ea typeface="+mn-ea"/>
                <a:cs typeface="+mn-cs"/>
              </a:rPr>
              <a:t>Σημαντικότερες και βαθύτερες αύλακες είναι:</a:t>
            </a:r>
            <a:endParaRPr kumimoji="0" lang="en-US" altLang="en-US" sz="19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1" indent="0" algn="l" defTabSz="914400" rtl="0" eaLnBrk="1" fontAlgn="base" latinLnBrk="0" hangingPunct="1">
              <a:lnSpc>
                <a:spcPct val="100000"/>
              </a:lnSpc>
              <a:spcBef>
                <a:spcPct val="0"/>
              </a:spcBef>
              <a:spcAft>
                <a:spcPct val="0"/>
              </a:spcAft>
              <a:buClrTx/>
              <a:buSzTx/>
              <a:buFontTx/>
              <a:buNone/>
              <a:tabLst>
                <a:tab pos="266700" algn="l"/>
              </a:tabLst>
              <a:defRPr/>
            </a:pPr>
            <a:r>
              <a:rPr kumimoji="0" lang="en-US" altLang="en-US" sz="1900" b="0" i="0" u="none" strike="noStrike" kern="1200" cap="none" spc="0" normalizeH="0" baseline="0" noProof="0" dirty="0" err="1">
                <a:ln>
                  <a:noFill/>
                </a:ln>
                <a:solidFill>
                  <a:srgbClr val="000000"/>
                </a:solidFill>
                <a:effectLst/>
                <a:uLnTx/>
                <a:uFillTx/>
                <a:latin typeface="Arial" charset="0"/>
                <a:ea typeface="+mn-ea"/>
                <a:cs typeface="+mn-cs"/>
              </a:rPr>
              <a:t>i</a:t>
            </a:r>
            <a:r>
              <a:rPr kumimoji="0" lang="el-GR" altLang="en-US" sz="1900" b="0" i="0" u="none" strike="noStrike" kern="1200" cap="none" spc="0" normalizeH="0" baseline="0" noProof="0" dirty="0">
                <a:ln>
                  <a:noFill/>
                </a:ln>
                <a:solidFill>
                  <a:srgbClr val="000000"/>
                </a:solidFill>
                <a:effectLst/>
                <a:uLnTx/>
                <a:uFillTx/>
                <a:latin typeface="Arial" charset="0"/>
                <a:ea typeface="+mn-ea"/>
                <a:cs typeface="+mn-cs"/>
              </a:rPr>
              <a:t>)	</a:t>
            </a:r>
            <a:r>
              <a:rPr kumimoji="0" lang="el-GR" altLang="en-US" sz="1900" b="0" i="1" u="none" strike="noStrike" kern="1200" cap="none" spc="0" normalizeH="0" baseline="0" noProof="0" dirty="0">
                <a:ln>
                  <a:noFill/>
                </a:ln>
                <a:solidFill>
                  <a:srgbClr val="000000"/>
                </a:solidFill>
                <a:effectLst/>
                <a:uLnTx/>
                <a:uFillTx/>
                <a:latin typeface="Arial" charset="0"/>
                <a:ea typeface="+mn-ea"/>
                <a:cs typeface="+mn-cs"/>
              </a:rPr>
              <a:t>Κεντρική αύλακα (</a:t>
            </a:r>
            <a:r>
              <a:rPr kumimoji="0" lang="en-US" altLang="en-US" sz="1900" b="0" i="1" u="none" strike="noStrike" kern="1200" cap="none" spc="0" normalizeH="0" baseline="0" noProof="0" dirty="0">
                <a:ln>
                  <a:noFill/>
                </a:ln>
                <a:solidFill>
                  <a:srgbClr val="000000"/>
                </a:solidFill>
                <a:effectLst/>
                <a:uLnTx/>
                <a:uFillTx/>
                <a:latin typeface="Arial" charset="0"/>
                <a:ea typeface="+mn-ea"/>
                <a:cs typeface="+mn-cs"/>
              </a:rPr>
              <a:t>Rolando</a:t>
            </a:r>
            <a:r>
              <a:rPr kumimoji="0" lang="el-GR" altLang="en-US" sz="1900" b="0" i="1" u="none" strike="noStrike" kern="1200" cap="none" spc="0" normalizeH="0" baseline="0" noProof="0" dirty="0">
                <a:ln>
                  <a:noFill/>
                </a:ln>
                <a:solidFill>
                  <a:srgbClr val="000000"/>
                </a:solidFill>
                <a:effectLst/>
                <a:uLnTx/>
                <a:uFillTx/>
                <a:latin typeface="Arial" charset="0"/>
                <a:ea typeface="+mn-ea"/>
                <a:cs typeface="+mn-cs"/>
              </a:rPr>
              <a:t>)</a:t>
            </a:r>
            <a:endParaRPr kumimoji="0" lang="en-US" altLang="en-US" sz="19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1" indent="0" algn="l" defTabSz="914400" rtl="0" eaLnBrk="1" fontAlgn="base" latinLnBrk="0" hangingPunct="1">
              <a:lnSpc>
                <a:spcPct val="100000"/>
              </a:lnSpc>
              <a:spcBef>
                <a:spcPct val="0"/>
              </a:spcBef>
              <a:spcAft>
                <a:spcPct val="0"/>
              </a:spcAft>
              <a:buClrTx/>
              <a:buSzTx/>
              <a:buFontTx/>
              <a:buNone/>
              <a:tabLst>
                <a:tab pos="266700" algn="l"/>
              </a:tabLst>
              <a:defRPr/>
            </a:pPr>
            <a:r>
              <a:rPr kumimoji="0" lang="en-US" altLang="en-US" sz="1900" b="0" i="0" u="none" strike="noStrike" kern="1200" cap="none" spc="0" normalizeH="0" baseline="0" noProof="0" dirty="0">
                <a:ln>
                  <a:noFill/>
                </a:ln>
                <a:solidFill>
                  <a:srgbClr val="000000"/>
                </a:solidFill>
                <a:effectLst/>
                <a:uLnTx/>
                <a:uFillTx/>
                <a:latin typeface="Arial" charset="0"/>
                <a:ea typeface="+mn-ea"/>
                <a:cs typeface="+mn-cs"/>
              </a:rPr>
              <a:t>ii</a:t>
            </a:r>
            <a:r>
              <a:rPr kumimoji="0" lang="el-GR" altLang="en-US" sz="1900" b="0" i="0" u="none" strike="noStrike" kern="1200" cap="none" spc="0" normalizeH="0" baseline="0" noProof="0" dirty="0">
                <a:ln>
                  <a:noFill/>
                </a:ln>
                <a:solidFill>
                  <a:srgbClr val="000000"/>
                </a:solidFill>
                <a:effectLst/>
                <a:uLnTx/>
                <a:uFillTx/>
                <a:latin typeface="Arial" charset="0"/>
                <a:ea typeface="+mn-ea"/>
                <a:cs typeface="+mn-cs"/>
              </a:rPr>
              <a:t>)	</a:t>
            </a:r>
            <a:r>
              <a:rPr kumimoji="0" lang="el-GR" altLang="en-US" sz="1900" b="0" i="1" u="none" strike="noStrike" kern="1200" cap="none" spc="0" normalizeH="0" baseline="0" noProof="0" dirty="0">
                <a:ln>
                  <a:noFill/>
                </a:ln>
                <a:solidFill>
                  <a:srgbClr val="000000"/>
                </a:solidFill>
                <a:effectLst/>
                <a:uLnTx/>
                <a:uFillTx/>
                <a:latin typeface="Arial" charset="0"/>
                <a:ea typeface="+mn-ea"/>
                <a:cs typeface="+mn-cs"/>
              </a:rPr>
              <a:t>Πλαγία σχισμή (</a:t>
            </a:r>
            <a:r>
              <a:rPr kumimoji="0" lang="en-US" altLang="en-US" sz="1900" b="0" i="1" u="none" strike="noStrike" kern="1200" cap="none" spc="0" normalizeH="0" baseline="0" noProof="0" dirty="0">
                <a:ln>
                  <a:noFill/>
                </a:ln>
                <a:solidFill>
                  <a:srgbClr val="000000"/>
                </a:solidFill>
                <a:effectLst/>
                <a:uLnTx/>
                <a:uFillTx/>
                <a:latin typeface="Arial" charset="0"/>
                <a:ea typeface="+mn-ea"/>
                <a:cs typeface="+mn-cs"/>
              </a:rPr>
              <a:t>Silvius</a:t>
            </a:r>
            <a:r>
              <a:rPr kumimoji="0" lang="el-GR" altLang="en-US" sz="1900" b="0" i="1" u="none" strike="noStrike" kern="1200" cap="none" spc="0" normalizeH="0" baseline="0" noProof="0" dirty="0">
                <a:ln>
                  <a:noFill/>
                </a:ln>
                <a:solidFill>
                  <a:srgbClr val="000000"/>
                </a:solidFill>
                <a:effectLst/>
                <a:uLnTx/>
                <a:uFillTx/>
                <a:latin typeface="Arial" charset="0"/>
                <a:ea typeface="+mn-ea"/>
                <a:cs typeface="+mn-cs"/>
              </a:rPr>
              <a:t>)</a:t>
            </a:r>
            <a:endParaRPr kumimoji="0" lang="en-US" altLang="en-US" sz="1900" b="0" i="0" u="none" strike="noStrike" kern="1200" cap="none" spc="0" normalizeH="0" baseline="0" noProof="0" dirty="0">
              <a:ln>
                <a:noFill/>
              </a:ln>
              <a:solidFill>
                <a:srgbClr val="000000"/>
              </a:solidFill>
              <a:effectLst/>
              <a:uLnTx/>
              <a:uFillTx/>
              <a:latin typeface="Arial" charset="0"/>
              <a:ea typeface="+mn-ea"/>
              <a:cs typeface="+mn-cs"/>
            </a:endParaRPr>
          </a:p>
          <a:p>
            <a:pPr marL="971550" marR="0" lvl="1" indent="-514350" algn="l" defTabSz="914400" rtl="0" eaLnBrk="1" fontAlgn="base" latinLnBrk="0" hangingPunct="1">
              <a:lnSpc>
                <a:spcPct val="100000"/>
              </a:lnSpc>
              <a:spcBef>
                <a:spcPct val="0"/>
              </a:spcBef>
              <a:spcAft>
                <a:spcPct val="20000"/>
              </a:spcAft>
              <a:buClrTx/>
              <a:buSzTx/>
              <a:buFontTx/>
              <a:buAutoNum type="romanLcParenR" startAt="3"/>
              <a:tabLst>
                <a:tab pos="266700" algn="l"/>
              </a:tabLst>
              <a:defRPr/>
            </a:pPr>
            <a:r>
              <a:rPr kumimoji="0" lang="el-GR" altLang="en-US" sz="1900" b="0" i="1" u="none" strike="noStrike" kern="1200" cap="none" spc="0" normalizeH="0" baseline="0" noProof="0" dirty="0" err="1">
                <a:ln>
                  <a:noFill/>
                </a:ln>
                <a:solidFill>
                  <a:srgbClr val="000000"/>
                </a:solidFill>
                <a:effectLst/>
                <a:uLnTx/>
                <a:uFillTx/>
                <a:latin typeface="Arial" charset="0"/>
                <a:ea typeface="+mn-ea"/>
                <a:cs typeface="+mn-cs"/>
              </a:rPr>
              <a:t>Βρεγματοϊνιακή</a:t>
            </a:r>
            <a:r>
              <a:rPr kumimoji="0" lang="el-GR" altLang="en-US" sz="1900" b="0" i="1" u="none" strike="noStrike" kern="1200" cap="none" spc="0" normalizeH="0" baseline="0" noProof="0" dirty="0">
                <a:ln>
                  <a:noFill/>
                </a:ln>
                <a:solidFill>
                  <a:srgbClr val="000000"/>
                </a:solidFill>
                <a:effectLst/>
                <a:uLnTx/>
                <a:uFillTx/>
                <a:latin typeface="Arial" charset="0"/>
                <a:ea typeface="+mn-ea"/>
                <a:cs typeface="+mn-cs"/>
              </a:rPr>
              <a:t> σχισμή</a:t>
            </a:r>
          </a:p>
          <a:p>
            <a:pPr marL="447675" marR="0" lvl="1" indent="9525" algn="l" defTabSz="914400" rtl="0" eaLnBrk="1" fontAlgn="base" latinLnBrk="0" hangingPunct="1">
              <a:lnSpc>
                <a:spcPct val="100000"/>
              </a:lnSpc>
              <a:spcBef>
                <a:spcPct val="0"/>
              </a:spcBef>
              <a:spcAft>
                <a:spcPct val="2000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Arial" charset="0"/>
                <a:ea typeface="+mn-ea"/>
                <a:cs typeface="+mn-cs"/>
              </a:rPr>
              <a:t>Η συγκεκριμένη πτυχωτή μορφολογική διαμόρφωση του ανθρώπινου φλοιού με πολλαπλές αύλακες και έλικες επαυξάνει σημαντικά την λειτουργική επιφάνεια του φλοιού σε σύγκριση με την επίπεδη (λεία) επιφάνεια που υπάρχει σε αρκετά ζώα. (1/3 της επιφανείας είναι το εμφανώς ορατό και 2/3 το αφανές ευρισκόμενο στο βάθος του φλοιού, δηλαδή μέσα στις αύλακες). Η αυξημένη επιφάνεια επακόλουθα αυξάνει και την δυνατότητα επεξεργασίας των πληροφοριών.</a:t>
            </a:r>
          </a:p>
          <a:p>
            <a:pPr marL="447675" marR="0" lvl="1" indent="9525" algn="l" defTabSz="914400" rtl="0" eaLnBrk="1" fontAlgn="base" latinLnBrk="0" hangingPunct="1">
              <a:lnSpc>
                <a:spcPct val="100000"/>
              </a:lnSpc>
              <a:spcBef>
                <a:spcPct val="0"/>
              </a:spcBef>
              <a:spcAft>
                <a:spcPct val="2000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Arial" charset="0"/>
                <a:ea typeface="+mn-ea"/>
                <a:cs typeface="+mn-cs"/>
              </a:rPr>
              <a:t>Το συνολικό εμβαδόν του φλοιού είναι &gt;0,2</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m</a:t>
            </a:r>
            <a:r>
              <a:rPr kumimoji="0" lang="en-US" sz="1800" b="0" i="0" u="none" strike="noStrike" kern="1200" cap="none" spc="0" normalizeH="0" baseline="30000" noProof="0" dirty="0">
                <a:ln>
                  <a:noFill/>
                </a:ln>
                <a:solidFill>
                  <a:srgbClr val="000000"/>
                </a:solidFill>
                <a:effectLst/>
                <a:uLnTx/>
                <a:uFillTx/>
                <a:latin typeface="Arial" charset="0"/>
                <a:ea typeface="+mn-ea"/>
                <a:cs typeface="+mn-cs"/>
              </a:rPr>
              <a:t>2</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(2000 cm</a:t>
            </a:r>
            <a:r>
              <a:rPr kumimoji="0" lang="en-US" sz="1800" b="0" i="0" u="none" strike="noStrike" kern="1200" cap="none" spc="0" normalizeH="0" baseline="30000" noProof="0" dirty="0">
                <a:ln>
                  <a:noFill/>
                </a:ln>
                <a:solidFill>
                  <a:srgbClr val="000000"/>
                </a:solidFill>
                <a:effectLst/>
                <a:uLnTx/>
                <a:uFillTx/>
                <a:latin typeface="Arial" charset="0"/>
                <a:ea typeface="+mn-ea"/>
                <a:cs typeface="+mn-cs"/>
              </a:rPr>
              <a:t>2</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a:t>
            </a:r>
            <a:endParaRPr kumimoji="0" lang="el-GR" sz="1800" b="0" i="0" u="none" strike="noStrike" kern="1200" cap="none" spc="0" normalizeH="0" baseline="0" noProof="0" dirty="0">
              <a:ln>
                <a:noFill/>
              </a:ln>
              <a:solidFill>
                <a:srgbClr val="000000"/>
              </a:solidFill>
              <a:effectLst/>
              <a:uLnTx/>
              <a:uFillTx/>
              <a:latin typeface="Arial" charset="0"/>
              <a:ea typeface="+mn-ea"/>
              <a:cs typeface="+mn-cs"/>
            </a:endParaRPr>
          </a:p>
          <a:p>
            <a:pPr marL="447675" marR="0" lvl="1" indent="9525" algn="l" defTabSz="914400" rtl="0" eaLnBrk="1" fontAlgn="base" latinLnBrk="0" hangingPunct="1">
              <a:lnSpc>
                <a:spcPct val="100000"/>
              </a:lnSpc>
              <a:spcBef>
                <a:spcPct val="0"/>
              </a:spcBef>
              <a:spcAft>
                <a:spcPct val="2000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Arial" charset="0"/>
                <a:ea typeface="+mn-ea"/>
                <a:cs typeface="+mn-cs"/>
              </a:rPr>
              <a:t>Επιπλέον παρατηρείται μεταβολή του πάχους του φλοιού κατά μήκος της πορείας μίας έλικας (βλέπε επόμενη διαφάνεια) η οποία δεν είναι τυχαία αλλά σχετίζεται με λειτουργικές διαφορές ανάμεσα στις περιοχές με διαφορετικό πάχος. Επομένως κάθε έλικα είναι ένα «όργανο» με διακριτά μέρη τα οποία έχουν διαφορετική λειτουργία (ενδεικτικό της </a:t>
            </a:r>
            <a:r>
              <a:rPr kumimoji="0" lang="el-GR" sz="1800" b="0" i="0" u="none" strike="noStrike" kern="1200" cap="none" spc="0" normalizeH="0" baseline="0" noProof="0" dirty="0" err="1">
                <a:ln>
                  <a:noFill/>
                </a:ln>
                <a:solidFill>
                  <a:srgbClr val="000000"/>
                </a:solidFill>
                <a:effectLst/>
                <a:uLnTx/>
                <a:uFillTx/>
                <a:latin typeface="Arial" charset="0"/>
                <a:ea typeface="+mn-ea"/>
                <a:cs typeface="+mn-cs"/>
              </a:rPr>
              <a:t>πολυπλοκότητος</a:t>
            </a:r>
            <a:r>
              <a:rPr kumimoji="0" lang="el-GR" sz="1800" b="0" i="0" u="none" strike="noStrike" kern="1200" cap="none" spc="0" normalizeH="0" baseline="0" noProof="0" dirty="0">
                <a:ln>
                  <a:noFill/>
                </a:ln>
                <a:solidFill>
                  <a:srgbClr val="000000"/>
                </a:solidFill>
                <a:effectLst/>
                <a:uLnTx/>
                <a:uFillTx/>
                <a:latin typeface="Arial" charset="0"/>
                <a:ea typeface="+mn-ea"/>
                <a:cs typeface="+mn-cs"/>
              </a:rPr>
              <a:t> της δομής του φλοιού).</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971550" marR="0" lvl="1" indent="-514350" algn="l" defTabSz="914400" rtl="0" eaLnBrk="1" fontAlgn="base" latinLnBrk="0" hangingPunct="1">
              <a:lnSpc>
                <a:spcPct val="100000"/>
              </a:lnSpc>
              <a:spcBef>
                <a:spcPct val="0"/>
              </a:spcBef>
              <a:spcAft>
                <a:spcPct val="20000"/>
              </a:spcAft>
              <a:buClrTx/>
              <a:buSzTx/>
              <a:buFontTx/>
              <a:buNone/>
              <a:tabLst>
                <a:tab pos="266700" algn="l"/>
              </a:tabLst>
              <a:defRPr/>
            </a:pPr>
            <a:endParaRPr kumimoji="0" lang="el-GR" altLang="en-US" sz="19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TextBox 1"/>
          <p:cNvSpPr txBox="1"/>
          <p:nvPr/>
        </p:nvSpPr>
        <p:spPr>
          <a:xfrm>
            <a:off x="1187624" y="332656"/>
            <a:ext cx="6624638" cy="52228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28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mn-cs"/>
              </a:rPr>
              <a:t>ΜΑΚΡΟΣΚΟΠΙΚΗ ΔΟΜΗ ΦΛΟΙΟΥ</a:t>
            </a:r>
          </a:p>
        </p:txBody>
      </p:sp>
    </p:spTree>
    <p:extLst>
      <p:ext uri="{BB962C8B-B14F-4D97-AF65-F5344CB8AC3E}">
        <p14:creationId xmlns:p14="http://schemas.microsoft.com/office/powerpoint/2010/main" val="2503342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539750" y="548680"/>
            <a:ext cx="8229600" cy="5904656"/>
          </a:xfrm>
        </p:spPr>
        <p:txBody>
          <a:bodyPr/>
          <a:lstStyle/>
          <a:p>
            <a:pPr marL="0" indent="0" algn="just">
              <a:spcBef>
                <a:spcPts val="1800"/>
              </a:spcBef>
              <a:buFontTx/>
              <a:buNone/>
            </a:pPr>
            <a:r>
              <a:rPr lang="el-GR" altLang="en-US" sz="2400" b="1" dirty="0"/>
              <a:t>Λειτουργική σημασία στιβάδων</a:t>
            </a:r>
          </a:p>
          <a:p>
            <a:pPr marL="0" indent="0" algn="just">
              <a:spcBef>
                <a:spcPts val="1800"/>
              </a:spcBef>
              <a:buFontTx/>
              <a:buNone/>
            </a:pPr>
            <a:r>
              <a:rPr lang="el-GR" altLang="en-US" sz="1600" dirty="0"/>
              <a:t>Οι</a:t>
            </a:r>
            <a:r>
              <a:rPr lang="el-GR" altLang="en-US" sz="1600" b="1" dirty="0"/>
              <a:t> στιβάδες Ι</a:t>
            </a:r>
            <a:r>
              <a:rPr lang="en-US" altLang="en-US" sz="1600" b="1" dirty="0"/>
              <a:t>-</a:t>
            </a:r>
            <a:r>
              <a:rPr lang="el-GR" altLang="en-US" sz="1600" b="1" dirty="0"/>
              <a:t>ΙΙΙ</a:t>
            </a:r>
            <a:r>
              <a:rPr lang="en-US" altLang="en-US" sz="1600" b="1" dirty="0"/>
              <a:t> </a:t>
            </a:r>
            <a:r>
              <a:rPr lang="el-GR" altLang="en-US" sz="1600" dirty="0"/>
              <a:t>χρησιμεύουν κυρίως για την επικοινωνία μεταξύ διάφορων κοντινών αλλά και απομακρυσμένων περιοχών του φλοιού, ακόμη και μεταξύ των δύο ημισφαιρίων. Ειδικά η ΙΙΙ φαίνεται να μεταβιβάζει ερεθίσματα προς άλλες περιοχές του φλοιού αλλά και προς τις υποκείμενες στιβάδες (κυρίως την </a:t>
            </a:r>
            <a:r>
              <a:rPr lang="en-US" altLang="en-US" sz="1600" dirty="0"/>
              <a:t>V </a:t>
            </a:r>
            <a:r>
              <a:rPr lang="el-GR" altLang="en-US" sz="1600" dirty="0"/>
              <a:t>και </a:t>
            </a:r>
            <a:r>
              <a:rPr lang="en-US" altLang="en-US" sz="1600" dirty="0"/>
              <a:t>VI</a:t>
            </a:r>
            <a:r>
              <a:rPr lang="el-GR" altLang="en-US" sz="1600" dirty="0"/>
              <a:t>). Η στιβάδα Ι, παρά τον περιορισμένο αριθμό κυττάρων, φαίνεται να είναι σημαντική στις αλληλεπιδράσεις μεταξύ περιοχών του φλοιού που σχετίζονται με την λειτουργία της συνειρμικής μάθησης και προσοχής.</a:t>
            </a:r>
          </a:p>
          <a:p>
            <a:pPr marL="0" indent="0" algn="just">
              <a:spcBef>
                <a:spcPts val="1800"/>
              </a:spcBef>
              <a:buFontTx/>
              <a:buNone/>
            </a:pPr>
            <a:r>
              <a:rPr lang="el-GR" altLang="en-US" sz="1600" dirty="0"/>
              <a:t>Η </a:t>
            </a:r>
            <a:r>
              <a:rPr lang="en-US" altLang="en-US" sz="1600" b="1" dirty="0"/>
              <a:t>IV</a:t>
            </a:r>
            <a:r>
              <a:rPr lang="en-US" altLang="en-US" sz="1600" dirty="0"/>
              <a:t> </a:t>
            </a:r>
            <a:r>
              <a:rPr lang="el-GR" altLang="en-US" sz="1600" dirty="0"/>
              <a:t>είναι αυτή που κυρίως δέχεται αισθητικά (κεντρομόλα) ερεθίσματα από τον θάλαμο (διάμεσος εγκέφαλος), συνεπικουρούμενη και από την μορφολογικά παρόμοια στιβάδα ΙΙ. Επίσης, επικοινωνεί κυρίως με γειτονικές περιοχές του φλοιού (εντός της ίδιας ή κοντινών ελίκων).</a:t>
            </a:r>
          </a:p>
          <a:p>
            <a:pPr marL="0" indent="0" algn="just">
              <a:spcBef>
                <a:spcPts val="1800"/>
              </a:spcBef>
              <a:buFontTx/>
              <a:buNone/>
            </a:pPr>
            <a:r>
              <a:rPr lang="el-GR" altLang="en-US" sz="1600" dirty="0"/>
              <a:t>Η </a:t>
            </a:r>
            <a:r>
              <a:rPr lang="en-US" altLang="en-US" sz="1600" b="1" dirty="0"/>
              <a:t>V</a:t>
            </a:r>
            <a:r>
              <a:rPr lang="en-US" altLang="en-US" sz="1600" dirty="0"/>
              <a:t> </a:t>
            </a:r>
            <a:r>
              <a:rPr lang="el-GR" altLang="en-US" sz="1600" dirty="0"/>
              <a:t>αποτελεί την αφετηρία των κινητικών οδών (οι φυγόκεντρες νευρικές ίνες μεταβαίνουν σε κατώτερες του φλοιού περιοχές των ημισφαιρίων [βασικά γάγγλια]) στα άλλα τμήματα του εγκεφάλου (στέλεχος, παρεγκεφαλίδα) και στο νωτιαίο μυελό</a:t>
            </a:r>
            <a:r>
              <a:rPr lang="en-US" altLang="en-US" sz="1600" dirty="0"/>
              <a:t> (</a:t>
            </a:r>
            <a:r>
              <a:rPr lang="el-GR" altLang="en-US" sz="1600" dirty="0"/>
              <a:t>φθάνοντας σε κάποιες περιπτώσεις μέχρι το τέλος του Ν.Μ. – κύτταρα του </a:t>
            </a:r>
            <a:r>
              <a:rPr lang="en-US" altLang="en-US" sz="1600" dirty="0"/>
              <a:t>Benz). </a:t>
            </a:r>
            <a:endParaRPr lang="el-GR" altLang="en-US" sz="1600" dirty="0"/>
          </a:p>
          <a:p>
            <a:pPr marL="0" indent="0" algn="just">
              <a:spcBef>
                <a:spcPts val="1800"/>
              </a:spcBef>
              <a:buFontTx/>
              <a:buNone/>
            </a:pPr>
            <a:r>
              <a:rPr lang="el-GR" altLang="en-US" sz="1600" dirty="0"/>
              <a:t>Η </a:t>
            </a:r>
            <a:r>
              <a:rPr lang="en-US" altLang="en-US" sz="1600" b="1" dirty="0"/>
              <a:t>VI</a:t>
            </a:r>
            <a:r>
              <a:rPr lang="en-US" altLang="en-US" sz="1600" dirty="0"/>
              <a:t> </a:t>
            </a:r>
            <a:r>
              <a:rPr lang="el-GR" altLang="en-US" sz="1600" dirty="0"/>
              <a:t>στέλνει φυγόκεντρες νευρικές ίνες κυρίως προς τον θάλαμο (διάμεσος εγκέφαλος) δημιουργώντας λεπτές και ακριβείς διασυνδέσεις μεταξύ φλοιού και θαλάμου.</a:t>
            </a:r>
          </a:p>
        </p:txBody>
      </p:sp>
    </p:spTree>
    <p:extLst>
      <p:ext uri="{BB962C8B-B14F-4D97-AF65-F5344CB8AC3E}">
        <p14:creationId xmlns:p14="http://schemas.microsoft.com/office/powerpoint/2010/main" val="4240374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169BE6A-96D3-463A-ABAD-552E2DE06BDF}"/>
              </a:ext>
            </a:extLst>
          </p:cNvPr>
          <p:cNvSpPr>
            <a:spLocks noGrp="1"/>
          </p:cNvSpPr>
          <p:nvPr>
            <p:ph idx="1"/>
          </p:nvPr>
        </p:nvSpPr>
        <p:spPr>
          <a:xfrm>
            <a:off x="628650" y="942362"/>
            <a:ext cx="7886700" cy="4973276"/>
          </a:xfrm>
        </p:spPr>
        <p:txBody>
          <a:bodyPr/>
          <a:lstStyle/>
          <a:p>
            <a:pPr algn="just" eaLnBrk="1" hangingPunct="1">
              <a:buFontTx/>
              <a:buNone/>
              <a:defRPr/>
            </a:pPr>
            <a:r>
              <a:rPr lang="el-GR" altLang="en-US" b="1" dirty="0"/>
              <a:t>Διάμεσος εγκέφαλος</a:t>
            </a:r>
          </a:p>
          <a:p>
            <a:pPr algn="just" eaLnBrk="1" hangingPunct="1">
              <a:buFontTx/>
              <a:buNone/>
              <a:defRPr/>
            </a:pPr>
            <a:r>
              <a:rPr lang="el-GR" altLang="en-US" sz="2453" dirty="0"/>
              <a:t>Βρίσκεται μεταξύ ημισφαιρίων και στελέχους. Κυριότερα τμήματά του είναι: </a:t>
            </a:r>
          </a:p>
          <a:p>
            <a:pPr algn="just" eaLnBrk="1" hangingPunct="1">
              <a:buFont typeface="Wingdings" panose="05000000000000000000" pitchFamily="2" charset="2"/>
              <a:buChar char="§"/>
              <a:defRPr/>
            </a:pPr>
            <a:r>
              <a:rPr lang="el-GR" altLang="en-US" sz="2453" b="1" dirty="0"/>
              <a:t>Ο θάλαμος (οπτικός θάλαμος)</a:t>
            </a:r>
            <a:r>
              <a:rPr lang="el-GR" altLang="en-US" sz="2453" dirty="0"/>
              <a:t> που αποτελεί ενδιάμεσο σταθμό των αισθητικών οδών (πριν τον φλοιό).</a:t>
            </a:r>
          </a:p>
          <a:p>
            <a:pPr algn="just" eaLnBrk="1" hangingPunct="1">
              <a:buFont typeface="Wingdings" panose="05000000000000000000" pitchFamily="2" charset="2"/>
              <a:buChar char="§"/>
              <a:defRPr/>
            </a:pPr>
            <a:r>
              <a:rPr lang="el-GR" altLang="en-US" sz="2453" b="1" dirty="0"/>
              <a:t>Ο υποθάλαμος</a:t>
            </a:r>
            <a:r>
              <a:rPr lang="el-GR" altLang="en-US" sz="2453" dirty="0"/>
              <a:t> που ελέγχει το ενδοκρινικό σύστημα (μέσω της υπόφυσης), συντονίζει το αυτόνομο Ν.Σ. και ρυθμίζει την θερμοκρασία του σώματος και το αίσθημα της δίψας, της πείνας και τον βιολογικό κύκλο ύπνου – εγρήγορσης.</a:t>
            </a:r>
            <a:endParaRPr lang="el-GR" altLang="en-US" sz="2453" b="1" dirty="0"/>
          </a:p>
          <a:p>
            <a:pPr marL="0" indent="0" algn="just">
              <a:buNone/>
              <a:defRPr/>
            </a:pPr>
            <a:endParaRPr lang="el-GR" altLang="en-US" sz="164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1" y="1846456"/>
            <a:ext cx="7886700" cy="1279873"/>
          </a:xfrm>
          <a:prstGeom prst="rect">
            <a:avLst/>
          </a:prstGeom>
        </p:spPr>
        <p:txBody>
          <a:bodyPr vert="horz" lIns="80093" tIns="40047" rIns="80093" bIns="40047"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endParaRPr lang="el-GR" sz="4248" dirty="0"/>
          </a:p>
        </p:txBody>
      </p:sp>
      <p:pic>
        <p:nvPicPr>
          <p:cNvPr id="6" name="Content Placeholder 3" descr="Sleep.PNG"/>
          <p:cNvPicPr>
            <a:picLocks noGrp="1" noChangeAspect="1"/>
          </p:cNvPicPr>
          <p:nvPr>
            <p:ph idx="1"/>
          </p:nvPr>
        </p:nvPicPr>
        <p:blipFill>
          <a:blip r:embed="rId2" cstate="print"/>
          <a:stretch>
            <a:fillRect/>
          </a:stretch>
        </p:blipFill>
        <p:spPr>
          <a:xfrm>
            <a:off x="3707904" y="2060848"/>
            <a:ext cx="4480226" cy="3796095"/>
          </a:xfrm>
        </p:spPr>
      </p:pic>
      <p:sp>
        <p:nvSpPr>
          <p:cNvPr id="8" name="TextBox 7"/>
          <p:cNvSpPr txBox="1"/>
          <p:nvPr/>
        </p:nvSpPr>
        <p:spPr>
          <a:xfrm>
            <a:off x="3707904" y="5894113"/>
            <a:ext cx="4112321" cy="246221"/>
          </a:xfrm>
          <a:prstGeom prst="rect">
            <a:avLst/>
          </a:prstGeom>
          <a:noFill/>
        </p:spPr>
        <p:txBody>
          <a:bodyPr wrap="square" rtlCol="0">
            <a:spAutoFit/>
          </a:bodyPr>
          <a:lstStyle/>
          <a:p>
            <a:r>
              <a:rPr lang="fr-FR" sz="1000" dirty="0"/>
              <a:t>Constantin </a:t>
            </a:r>
            <a:r>
              <a:rPr lang="fr-FR" sz="1000" dirty="0" err="1"/>
              <a:t>von</a:t>
            </a:r>
            <a:r>
              <a:rPr lang="fr-FR" sz="1000" dirty="0"/>
              <a:t> </a:t>
            </a:r>
            <a:r>
              <a:rPr lang="fr-FR" sz="1000" dirty="0" err="1"/>
              <a:t>Economo</a:t>
            </a:r>
            <a:r>
              <a:rPr lang="fr-FR" sz="1000" dirty="0"/>
              <a:t> [Public </a:t>
            </a:r>
            <a:r>
              <a:rPr lang="fr-FR" sz="1000" dirty="0" err="1"/>
              <a:t>domain</a:t>
            </a:r>
            <a:r>
              <a:rPr lang="fr-FR" sz="1000" dirty="0"/>
              <a:t>]</a:t>
            </a:r>
            <a:endParaRPr lang="el-GR" sz="1000" dirty="0"/>
          </a:p>
        </p:txBody>
      </p:sp>
      <p:sp>
        <p:nvSpPr>
          <p:cNvPr id="2" name="Title 1"/>
          <p:cNvSpPr>
            <a:spLocks noGrp="1"/>
          </p:cNvSpPr>
          <p:nvPr>
            <p:ph type="title"/>
          </p:nvPr>
        </p:nvSpPr>
        <p:spPr>
          <a:xfrm>
            <a:off x="457200" y="584844"/>
            <a:ext cx="8229600" cy="1143000"/>
          </a:xfrm>
        </p:spPr>
        <p:txBody>
          <a:bodyPr>
            <a:noAutofit/>
          </a:bodyPr>
          <a:lstStyle/>
          <a:p>
            <a:r>
              <a:rPr lang="el-GR" sz="3600" b="1" dirty="0"/>
              <a:t>Διάμεσος Εγκέφαλος, Στέλεχος, Παρεγκεφαλίδα</a:t>
            </a:r>
            <a:br>
              <a:rPr lang="el-GR" sz="3600" b="1" dirty="0"/>
            </a:br>
            <a:endParaRPr lang="el-GR" sz="3600" b="1" dirty="0"/>
          </a:p>
        </p:txBody>
      </p:sp>
      <p:sp>
        <p:nvSpPr>
          <p:cNvPr id="3" name="TextBox 2">
            <a:extLst>
              <a:ext uri="{FF2B5EF4-FFF2-40B4-BE49-F238E27FC236}">
                <a16:creationId xmlns:a16="http://schemas.microsoft.com/office/drawing/2014/main" id="{32DC7DED-4873-4E9C-B0AB-E974D5304348}"/>
              </a:ext>
            </a:extLst>
          </p:cNvPr>
          <p:cNvSpPr txBox="1"/>
          <p:nvPr/>
        </p:nvSpPr>
        <p:spPr>
          <a:xfrm>
            <a:off x="755576" y="2060848"/>
            <a:ext cx="2592288" cy="1477328"/>
          </a:xfrm>
          <a:prstGeom prst="rect">
            <a:avLst/>
          </a:prstGeom>
          <a:noFill/>
        </p:spPr>
        <p:txBody>
          <a:bodyPr wrap="square" rtlCol="0">
            <a:spAutoFit/>
          </a:bodyPr>
          <a:lstStyle/>
          <a:p>
            <a:r>
              <a:rPr lang="el-GR" dirty="0"/>
              <a:t>Διακρίνεται ο θάλαμος (</a:t>
            </a:r>
            <a:r>
              <a:rPr lang="en-US" dirty="0"/>
              <a:t>Th), </a:t>
            </a:r>
            <a:r>
              <a:rPr lang="el-GR" dirty="0"/>
              <a:t>ενδιάμεσος σταθμός των αισθητικών οδών</a:t>
            </a:r>
            <a:r>
              <a:rPr lang="en-US" dirty="0"/>
              <a:t> </a:t>
            </a:r>
            <a:r>
              <a:rPr lang="el-GR" dirty="0"/>
              <a:t>πριν από τον φλοιό.</a:t>
            </a:r>
          </a:p>
        </p:txBody>
      </p:sp>
    </p:spTree>
    <p:extLst>
      <p:ext uri="{BB962C8B-B14F-4D97-AF65-F5344CB8AC3E}">
        <p14:creationId xmlns:p14="http://schemas.microsoft.com/office/powerpoint/2010/main" val="1051479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a:extLst>
              <a:ext uri="{FF2B5EF4-FFF2-40B4-BE49-F238E27FC236}">
                <a16:creationId xmlns:a16="http://schemas.microsoft.com/office/drawing/2014/main" id="{C55111ED-7347-4094-85EB-238271202CAF}"/>
              </a:ext>
            </a:extLst>
          </p:cNvPr>
          <p:cNvSpPr txBox="1">
            <a:spLocks noChangeArrowheads="1"/>
          </p:cNvSpPr>
          <p:nvPr/>
        </p:nvSpPr>
        <p:spPr bwMode="auto">
          <a:xfrm>
            <a:off x="330796" y="648536"/>
            <a:ext cx="8342926" cy="561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3089" b="1">
                <a:solidFill>
                  <a:srgbClr val="000099"/>
                </a:solidFill>
              </a:rPr>
              <a:t>Εγκεφαλικό στέλεχος</a:t>
            </a:r>
          </a:p>
          <a:p>
            <a:pPr eaLnBrk="1" hangingPunct="1">
              <a:spcBef>
                <a:spcPct val="0"/>
              </a:spcBef>
              <a:buFontTx/>
              <a:buNone/>
            </a:pPr>
            <a:endParaRPr lang="el-GR" altLang="en-US" sz="1931"/>
          </a:p>
          <a:p>
            <a:pPr eaLnBrk="1" hangingPunct="1">
              <a:spcBef>
                <a:spcPct val="0"/>
              </a:spcBef>
              <a:spcAft>
                <a:spcPct val="25000"/>
              </a:spcAft>
              <a:buFontTx/>
              <a:buNone/>
            </a:pPr>
            <a:r>
              <a:rPr lang="el-GR" altLang="en-US" sz="1931"/>
              <a:t>Διαιρείται από πάνω (και μπροστά) προς τα κάτω (και πίσω) σε:</a:t>
            </a:r>
            <a:endParaRPr lang="el-GR" altLang="en-US" sz="1931" i="1"/>
          </a:p>
          <a:p>
            <a:pPr eaLnBrk="1" hangingPunct="1">
              <a:spcBef>
                <a:spcPct val="0"/>
              </a:spcBef>
              <a:spcAft>
                <a:spcPct val="25000"/>
              </a:spcAft>
              <a:buClr>
                <a:srgbClr val="000099"/>
              </a:buClr>
              <a:buSzPct val="120000"/>
            </a:pPr>
            <a:r>
              <a:rPr lang="el-GR" altLang="en-US" sz="1931" i="1"/>
              <a:t>Μέσο εγκέφαλο (κυρίως τα εγκεφαλικά σκέλη)</a:t>
            </a:r>
            <a:r>
              <a:rPr lang="el-GR" altLang="en-US" sz="1931"/>
              <a:t> - συνδέεται με τον διάμεσο εγκέφαλο, μεταξύ ημισφαιρίων και στελέχους.</a:t>
            </a:r>
            <a:endParaRPr lang="el-GR" altLang="en-US" sz="1931" i="1"/>
          </a:p>
          <a:p>
            <a:pPr eaLnBrk="1" hangingPunct="1">
              <a:spcBef>
                <a:spcPct val="0"/>
              </a:spcBef>
              <a:spcAft>
                <a:spcPct val="25000"/>
              </a:spcAft>
              <a:buClr>
                <a:srgbClr val="000099"/>
              </a:buClr>
              <a:buSzPct val="120000"/>
            </a:pPr>
            <a:r>
              <a:rPr lang="el-GR" altLang="en-US" sz="1931" i="1"/>
              <a:t>Γέφυρα</a:t>
            </a:r>
            <a:r>
              <a:rPr lang="el-GR" altLang="en-US" sz="1931"/>
              <a:t> - στο κέντρο.</a:t>
            </a:r>
            <a:endParaRPr lang="el-GR" altLang="en-US" sz="1931" i="1"/>
          </a:p>
          <a:p>
            <a:pPr eaLnBrk="1" hangingPunct="1">
              <a:spcBef>
                <a:spcPct val="0"/>
              </a:spcBef>
              <a:spcAft>
                <a:spcPct val="25000"/>
              </a:spcAft>
              <a:buClr>
                <a:srgbClr val="000099"/>
              </a:buClr>
              <a:buSzPct val="120000"/>
            </a:pPr>
            <a:r>
              <a:rPr lang="el-GR" altLang="en-US" sz="1931" i="1"/>
              <a:t>Προμήκη (μυελεγκέφαλο)</a:t>
            </a:r>
            <a:r>
              <a:rPr lang="el-GR" altLang="en-US" sz="1931"/>
              <a:t> - ενώνεται με το νωτιαίο μυελό, διαμέσου του ινιακού τρήματος του κρανίου.</a:t>
            </a:r>
            <a:endParaRPr lang="el-GR" altLang="en-US" sz="1931" i="1"/>
          </a:p>
          <a:p>
            <a:pPr eaLnBrk="1" hangingPunct="1">
              <a:spcBef>
                <a:spcPct val="0"/>
              </a:spcBef>
              <a:spcAft>
                <a:spcPct val="25000"/>
              </a:spcAft>
              <a:buFontTx/>
              <a:buNone/>
            </a:pPr>
            <a:endParaRPr lang="el-GR" altLang="en-US" sz="1931" i="1"/>
          </a:p>
          <a:p>
            <a:pPr eaLnBrk="1" hangingPunct="1">
              <a:spcBef>
                <a:spcPct val="0"/>
              </a:spcBef>
              <a:spcAft>
                <a:spcPct val="25000"/>
              </a:spcAft>
              <a:buFontTx/>
              <a:buNone/>
            </a:pPr>
            <a:r>
              <a:rPr lang="el-GR" altLang="en-US" sz="1931" b="1" i="1">
                <a:solidFill>
                  <a:srgbClr val="000099"/>
                </a:solidFill>
              </a:rPr>
              <a:t>Σημασία - λειτουργίες στελέχους</a:t>
            </a:r>
            <a:endParaRPr lang="el-GR" altLang="en-US" sz="1931" b="1">
              <a:solidFill>
                <a:srgbClr val="000099"/>
              </a:solidFill>
            </a:endParaRPr>
          </a:p>
          <a:p>
            <a:pPr eaLnBrk="1" hangingPunct="1">
              <a:spcBef>
                <a:spcPct val="0"/>
              </a:spcBef>
              <a:spcAft>
                <a:spcPct val="25000"/>
              </a:spcAft>
              <a:buClr>
                <a:srgbClr val="000099"/>
              </a:buClr>
              <a:buSzPct val="120000"/>
            </a:pPr>
            <a:r>
              <a:rPr lang="el-GR" altLang="en-US" sz="1931"/>
              <a:t>Συνέχεια ΚΝΣ (ενώνει ημισφαίρια με Ν.Μ, ενώ συνδέεται και με την παρεγκεφαλίδα).</a:t>
            </a:r>
          </a:p>
          <a:p>
            <a:pPr eaLnBrk="1" hangingPunct="1">
              <a:spcBef>
                <a:spcPct val="0"/>
              </a:spcBef>
              <a:spcAft>
                <a:spcPct val="25000"/>
              </a:spcAft>
              <a:buClr>
                <a:srgbClr val="000099"/>
              </a:buClr>
              <a:buSzPct val="120000"/>
            </a:pPr>
            <a:r>
              <a:rPr lang="el-GR" altLang="en-US" sz="1931"/>
              <a:t>Έκφυση των 10 (από τα 12) εγκεφαλικά νεύρα (ΙΙΙ-ΧΙΙ).</a:t>
            </a:r>
          </a:p>
          <a:p>
            <a:pPr eaLnBrk="1" hangingPunct="1">
              <a:spcBef>
                <a:spcPct val="0"/>
              </a:spcBef>
              <a:spcAft>
                <a:spcPct val="25000"/>
              </a:spcAft>
              <a:buClr>
                <a:srgbClr val="000099"/>
              </a:buClr>
              <a:buSzPct val="120000"/>
            </a:pPr>
            <a:r>
              <a:rPr lang="el-GR" altLang="en-US" sz="1931"/>
              <a:t>Ύπαρξη νευρικών κέντρων ελέγχου αναπνοής, κυκλοφορίας, κατάποσης και εμέτου και επιπέδου συνείδησης και εγρήγορσης και προσοχής (</a:t>
            </a:r>
            <a:r>
              <a:rPr lang="el-GR" altLang="en-US" sz="1931" i="1"/>
              <a:t>δικτυωτός σχηματισμός</a:t>
            </a:r>
            <a:r>
              <a:rPr lang="el-GR" altLang="en-US" sz="1931"/>
              <a:t>).</a:t>
            </a:r>
            <a:endParaRPr lang="el-GR" altLang="en-US" sz="1931" u="sng"/>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866FCBF9-8C53-4675-8796-4655DCB2CDBB}"/>
              </a:ext>
            </a:extLst>
          </p:cNvPr>
          <p:cNvSpPr txBox="1">
            <a:spLocks noChangeArrowheads="1"/>
          </p:cNvSpPr>
          <p:nvPr/>
        </p:nvSpPr>
        <p:spPr bwMode="auto">
          <a:xfrm>
            <a:off x="250825" y="115888"/>
            <a:ext cx="8642350"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400" b="1">
                <a:solidFill>
                  <a:srgbClr val="000099"/>
                </a:solidFill>
              </a:rPr>
              <a:t>Διαίρεση Νευρώνων</a:t>
            </a:r>
          </a:p>
        </p:txBody>
      </p:sp>
      <p:sp>
        <p:nvSpPr>
          <p:cNvPr id="3" name="Text Box 3">
            <a:extLst>
              <a:ext uri="{FF2B5EF4-FFF2-40B4-BE49-F238E27FC236}">
                <a16:creationId xmlns:a16="http://schemas.microsoft.com/office/drawing/2014/main" id="{E8A59D21-5FDB-4D80-A4B5-2F623AB4F417}"/>
              </a:ext>
            </a:extLst>
          </p:cNvPr>
          <p:cNvSpPr txBox="1">
            <a:spLocks noChangeArrowheads="1"/>
          </p:cNvSpPr>
          <p:nvPr/>
        </p:nvSpPr>
        <p:spPr bwMode="auto">
          <a:xfrm>
            <a:off x="250825" y="836613"/>
            <a:ext cx="8424863"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l-GR" altLang="en-US" sz="2000" b="1" dirty="0">
                <a:solidFill>
                  <a:srgbClr val="000099"/>
                </a:solidFill>
              </a:rPr>
              <a:t>Α)</a:t>
            </a:r>
            <a:r>
              <a:rPr lang="en-US" altLang="en-US" sz="2000" b="1" dirty="0">
                <a:solidFill>
                  <a:srgbClr val="000099"/>
                </a:solidFill>
              </a:rPr>
              <a:t> </a:t>
            </a:r>
            <a:r>
              <a:rPr lang="el-GR" altLang="en-US" sz="2000" b="1" dirty="0">
                <a:solidFill>
                  <a:srgbClr val="000099"/>
                </a:solidFill>
              </a:rPr>
              <a:t>Ανάλογα με την κατεύθυνση της πληροφορίας</a:t>
            </a:r>
            <a:endParaRPr lang="en-US" altLang="en-US" sz="2000" dirty="0"/>
          </a:p>
          <a:p>
            <a:pPr marL="628650" lvl="1" indent="-342900" eaLnBrk="1" hangingPunct="1">
              <a:spcBef>
                <a:spcPct val="50000"/>
              </a:spcBef>
              <a:buFont typeface="Wingdings" panose="05000000000000000000" pitchFamily="2" charset="2"/>
              <a:buChar char="§"/>
              <a:defRPr/>
            </a:pPr>
            <a:r>
              <a:rPr lang="el-GR" altLang="en-US" sz="2000" i="1" dirty="0"/>
              <a:t>Κεντρομόλοι ή προσαγωγοί </a:t>
            </a:r>
            <a:r>
              <a:rPr lang="el-GR" altLang="en-US" sz="2000" dirty="0"/>
              <a:t>(προς το ΚΝΣ) </a:t>
            </a:r>
          </a:p>
          <a:p>
            <a:pPr marL="628650" lvl="1" indent="-342900" eaLnBrk="1" hangingPunct="1">
              <a:spcBef>
                <a:spcPct val="50000"/>
              </a:spcBef>
              <a:buFont typeface="Wingdings" panose="05000000000000000000" pitchFamily="2" charset="2"/>
              <a:buChar char="§"/>
              <a:defRPr/>
            </a:pPr>
            <a:r>
              <a:rPr lang="el-GR" altLang="en-US" sz="2000" i="1" dirty="0"/>
              <a:t>Φυγόκεντροι ή </a:t>
            </a:r>
            <a:r>
              <a:rPr lang="el-GR" altLang="en-US" sz="2000" i="1" dirty="0" err="1"/>
              <a:t>απαγωγοί</a:t>
            </a:r>
            <a:r>
              <a:rPr lang="el-GR" altLang="en-US" sz="2000" i="1" dirty="0"/>
              <a:t> </a:t>
            </a:r>
            <a:r>
              <a:rPr lang="el-GR" altLang="en-US" sz="2000" dirty="0"/>
              <a:t>(προς την περιφέρεια)</a:t>
            </a:r>
          </a:p>
          <a:p>
            <a:pPr lvl="1" indent="-457200" eaLnBrk="1" hangingPunct="1">
              <a:spcBef>
                <a:spcPct val="50000"/>
              </a:spcBef>
              <a:buFontTx/>
              <a:buNone/>
              <a:defRPr/>
            </a:pPr>
            <a:r>
              <a:rPr lang="el-GR" altLang="en-US" sz="2000" b="1" dirty="0">
                <a:solidFill>
                  <a:srgbClr val="000099"/>
                </a:solidFill>
              </a:rPr>
              <a:t>Β) Ανάλογα με τη λειτουργία</a:t>
            </a:r>
          </a:p>
          <a:p>
            <a:pPr marL="628650" lvl="1" indent="-363538" eaLnBrk="1" hangingPunct="1">
              <a:spcBef>
                <a:spcPct val="50000"/>
              </a:spcBef>
              <a:buFont typeface="Wingdings" panose="05000000000000000000" pitchFamily="2" charset="2"/>
              <a:buChar char="§"/>
              <a:defRPr/>
            </a:pPr>
            <a:r>
              <a:rPr lang="el-GR" altLang="en-US" sz="2000" i="1" dirty="0"/>
              <a:t>Αισθητικοί</a:t>
            </a:r>
            <a:r>
              <a:rPr lang="el-GR" altLang="en-US" sz="2000" dirty="0"/>
              <a:t> (ταυτίζονται συνήθως με τους κεντρομόλους)</a:t>
            </a:r>
          </a:p>
          <a:p>
            <a:pPr marL="628650" lvl="1" indent="-363538" eaLnBrk="1" hangingPunct="1">
              <a:spcBef>
                <a:spcPct val="50000"/>
              </a:spcBef>
              <a:buFont typeface="Wingdings" panose="05000000000000000000" pitchFamily="2" charset="2"/>
              <a:buChar char="§"/>
              <a:defRPr/>
            </a:pPr>
            <a:r>
              <a:rPr lang="el-GR" altLang="en-US" sz="2000" i="1" dirty="0"/>
              <a:t>Κινητικοί</a:t>
            </a:r>
            <a:r>
              <a:rPr lang="el-GR" altLang="en-US" sz="2000" dirty="0"/>
              <a:t> (ταυτίζονται συνήθως με τους φυγόκεντρους)</a:t>
            </a:r>
          </a:p>
          <a:p>
            <a:pPr marL="265113" lvl="1" indent="-265113" eaLnBrk="1" hangingPunct="1">
              <a:spcBef>
                <a:spcPct val="50000"/>
              </a:spcBef>
              <a:buFontTx/>
              <a:buNone/>
              <a:defRPr/>
            </a:pPr>
            <a:r>
              <a:rPr lang="el-GR" altLang="en-US" sz="2000" b="1" dirty="0">
                <a:solidFill>
                  <a:srgbClr val="000099"/>
                </a:solidFill>
              </a:rPr>
              <a:t>Γ) Ανάλογα με την εντόπισή τους αλλά και την συμμετοχή τους στην μεταφορά ή την επεξεργασία της πληροφορίας</a:t>
            </a:r>
          </a:p>
          <a:p>
            <a:pPr marL="628650" lvl="1" indent="-363538" algn="just" eaLnBrk="1" hangingPunct="1">
              <a:spcBef>
                <a:spcPct val="50000"/>
              </a:spcBef>
              <a:buFont typeface="Wingdings" panose="05000000000000000000" pitchFamily="2" charset="2"/>
              <a:buChar char="§"/>
              <a:defRPr/>
            </a:pPr>
            <a:r>
              <a:rPr lang="el-GR" altLang="en-US" sz="2000" i="1" dirty="0" err="1"/>
              <a:t>Προβλητικοί</a:t>
            </a:r>
            <a:r>
              <a:rPr lang="el-GR" altLang="en-US" sz="2000" dirty="0"/>
              <a:t> (μεταφέρουν την πληροφορία από το ένα τμήμα του ΝΣ στο άλλο ανεξαρτήτως κατεύθυνσης</a:t>
            </a:r>
            <a:r>
              <a:rPr lang="en-US" altLang="en-US" sz="2000" dirty="0"/>
              <a:t>)</a:t>
            </a:r>
            <a:endParaRPr lang="el-GR" altLang="en-US" sz="2000" dirty="0"/>
          </a:p>
          <a:p>
            <a:pPr marL="628650" lvl="1" indent="-363538" algn="just" eaLnBrk="1" hangingPunct="1">
              <a:spcBef>
                <a:spcPct val="50000"/>
              </a:spcBef>
              <a:buFont typeface="Wingdings" panose="05000000000000000000" pitchFamily="2" charset="2"/>
              <a:buChar char="§"/>
              <a:defRPr/>
            </a:pPr>
            <a:r>
              <a:rPr lang="el-GR" altLang="en-US" sz="2000" i="1" dirty="0"/>
              <a:t>Διάμεσοι</a:t>
            </a:r>
            <a:r>
              <a:rPr lang="el-GR" altLang="en-US" sz="2000" dirty="0"/>
              <a:t> (παραμένουν σε ένα συγκεκριμένο τμήμα του ΚΝΣ, συμμετέχοντας κατά κύριο λόγο στην επεξεργασία της πληροφορίας που γίνεται στο εν λόγω τμήμα) </a:t>
            </a:r>
          </a:p>
          <a:p>
            <a:pPr lvl="1" eaLnBrk="1" hangingPunct="1">
              <a:spcBef>
                <a:spcPct val="50000"/>
              </a:spcBef>
              <a:buFontTx/>
              <a:buNone/>
              <a:defRPr/>
            </a:pPr>
            <a:endParaRPr lang="el-GR"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7319"/>
            <a:ext cx="7862664" cy="566738"/>
          </a:xfrm>
        </p:spPr>
        <p:txBody>
          <a:bodyPr/>
          <a:lstStyle/>
          <a:p>
            <a:r>
              <a:rPr lang="el-GR" sz="2800" dirty="0">
                <a:solidFill>
                  <a:schemeClr val="accent2"/>
                </a:solidFill>
              </a:rPr>
              <a:t>ΕΓΚΕΦΑΛΙΚΟ ΣΤΕΛΕΧΟΣ</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13" r="813"/>
          <a:stretch>
            <a:fillRect/>
          </a:stretch>
        </p:blipFill>
        <p:spPr>
          <a:xfrm>
            <a:off x="3073524" y="1196752"/>
            <a:ext cx="5486400" cy="4114800"/>
          </a:xfrm>
        </p:spPr>
      </p:pic>
      <p:sp>
        <p:nvSpPr>
          <p:cNvPr id="4" name="Text Placeholder 3"/>
          <p:cNvSpPr>
            <a:spLocks noGrp="1"/>
          </p:cNvSpPr>
          <p:nvPr>
            <p:ph type="body" sz="half" idx="2"/>
          </p:nvPr>
        </p:nvSpPr>
        <p:spPr>
          <a:xfrm>
            <a:off x="3059832" y="5375251"/>
            <a:ext cx="5486400" cy="804862"/>
          </a:xfrm>
        </p:spPr>
        <p:txBody>
          <a:bodyPr/>
          <a:lstStyle/>
          <a:p>
            <a:r>
              <a:rPr lang="en-US" dirty="0" err="1"/>
              <a:t>BruceBlaus</a:t>
            </a:r>
            <a:r>
              <a:rPr lang="en-US" dirty="0"/>
              <a:t>. When using this image in external sources it can be cited </a:t>
            </a:r>
            <a:r>
              <a:rPr lang="en-US" dirty="0" err="1"/>
              <a:t>as:Blausen.com</a:t>
            </a:r>
            <a:r>
              <a:rPr lang="en-US" dirty="0"/>
              <a:t> staff (2014). &amp;</a:t>
            </a:r>
            <a:r>
              <a:rPr lang="en-US" dirty="0" err="1"/>
              <a:t>quot;Medical</a:t>
            </a:r>
            <a:r>
              <a:rPr lang="en-US" dirty="0"/>
              <a:t> gallery of </a:t>
            </a:r>
            <a:r>
              <a:rPr lang="en-US" dirty="0" err="1"/>
              <a:t>Blausen</a:t>
            </a:r>
            <a:r>
              <a:rPr lang="en-US" dirty="0"/>
              <a:t> Medical 2014&amp;quot;. </a:t>
            </a:r>
            <a:r>
              <a:rPr lang="en-US" dirty="0" err="1"/>
              <a:t>WikiJournal</a:t>
            </a:r>
            <a:r>
              <a:rPr lang="en-US" dirty="0"/>
              <a:t> of Medicine 1 (2). DOI:10.15347/</a:t>
            </a:r>
            <a:r>
              <a:rPr lang="en-US" dirty="0" err="1"/>
              <a:t>wjm</a:t>
            </a:r>
            <a:r>
              <a:rPr lang="en-US" dirty="0"/>
              <a:t>/2014.010. ISSN 2002-4436. [CC BY 3.0 (https://creativecommons.org/licenses/by/3.0)]</a:t>
            </a:r>
            <a:endParaRPr lang="el-GR" dirty="0"/>
          </a:p>
          <a:p>
            <a:endParaRPr lang="el-GR" dirty="0"/>
          </a:p>
        </p:txBody>
      </p:sp>
      <p:sp>
        <p:nvSpPr>
          <p:cNvPr id="3" name="TextBox 2">
            <a:extLst>
              <a:ext uri="{FF2B5EF4-FFF2-40B4-BE49-F238E27FC236}">
                <a16:creationId xmlns:a16="http://schemas.microsoft.com/office/drawing/2014/main" id="{46581176-83AC-43B8-8935-8C70B013F99C}"/>
              </a:ext>
            </a:extLst>
          </p:cNvPr>
          <p:cNvSpPr txBox="1"/>
          <p:nvPr/>
        </p:nvSpPr>
        <p:spPr>
          <a:xfrm>
            <a:off x="451967" y="1124744"/>
            <a:ext cx="2592288" cy="4611519"/>
          </a:xfrm>
          <a:prstGeom prst="rect">
            <a:avLst/>
          </a:prstGeom>
          <a:noFill/>
        </p:spPr>
        <p:txBody>
          <a:bodyPr wrap="square" rtlCol="0">
            <a:spAutoFit/>
          </a:bodyPr>
          <a:lstStyle/>
          <a:p>
            <a:pPr>
              <a:lnSpc>
                <a:spcPct val="150000"/>
              </a:lnSpc>
            </a:pPr>
            <a:r>
              <a:rPr lang="el-GR" dirty="0"/>
              <a:t>Διακρίνονται τα τμήματα του στελέχους:</a:t>
            </a:r>
          </a:p>
          <a:p>
            <a:pPr marL="285750" indent="-285750">
              <a:lnSpc>
                <a:spcPct val="150000"/>
              </a:lnSpc>
              <a:buFont typeface="Arial" panose="020B0604020202020204" pitchFamily="34" charset="0"/>
              <a:buChar char="•"/>
            </a:pPr>
            <a:r>
              <a:rPr lang="el-GR" b="1" dirty="0"/>
              <a:t>Μέσος εγκέφαλος </a:t>
            </a:r>
            <a:r>
              <a:rPr lang="el-GR" dirty="0"/>
              <a:t>(κόκκινο)</a:t>
            </a:r>
          </a:p>
          <a:p>
            <a:pPr marL="285750" indent="-285750">
              <a:lnSpc>
                <a:spcPct val="150000"/>
              </a:lnSpc>
              <a:buFont typeface="Arial" panose="020B0604020202020204" pitchFamily="34" charset="0"/>
              <a:buChar char="•"/>
            </a:pPr>
            <a:r>
              <a:rPr lang="el-GR" b="1" dirty="0"/>
              <a:t>Γέφυρα</a:t>
            </a:r>
            <a:r>
              <a:rPr lang="el-GR" dirty="0"/>
              <a:t> (μπλε)</a:t>
            </a:r>
          </a:p>
          <a:p>
            <a:pPr marL="285750" indent="-285750">
              <a:lnSpc>
                <a:spcPct val="150000"/>
              </a:lnSpc>
              <a:buFont typeface="Arial" panose="020B0604020202020204" pitchFamily="34" charset="0"/>
              <a:buChar char="•"/>
            </a:pPr>
            <a:r>
              <a:rPr lang="el-GR" b="1" dirty="0"/>
              <a:t>Προμήκης</a:t>
            </a:r>
            <a:r>
              <a:rPr lang="el-GR" dirty="0"/>
              <a:t> (πράσινο)</a:t>
            </a:r>
          </a:p>
          <a:p>
            <a:pPr>
              <a:lnSpc>
                <a:spcPct val="150000"/>
              </a:lnSpc>
            </a:pPr>
            <a:r>
              <a:rPr lang="el-GR" dirty="0"/>
              <a:t>Με κίτρινο χρώμα ακολουθεί το αρχικό τμήμα του νωτιαίου μυελού.</a:t>
            </a:r>
          </a:p>
        </p:txBody>
      </p:sp>
    </p:spTree>
    <p:extLst>
      <p:ext uri="{BB962C8B-B14F-4D97-AF65-F5344CB8AC3E}">
        <p14:creationId xmlns:p14="http://schemas.microsoft.com/office/powerpoint/2010/main" val="3842410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559634"/>
            <a:ext cx="3780009" cy="1545043"/>
          </a:xfrm>
        </p:spPr>
        <p:txBody>
          <a:bodyPr>
            <a:normAutofit/>
          </a:bodyPr>
          <a:lstStyle/>
          <a:p>
            <a:r>
              <a:rPr lang="el-GR" dirty="0"/>
              <a:t>ΕΓΚΕΦΑΛΙΚΟ ΣΤΕΛΕΧΟΣ (με </a:t>
            </a:r>
            <a:r>
              <a:rPr lang="el-GR" dirty="0" err="1"/>
              <a:t>έκφυση</a:t>
            </a:r>
            <a:r>
              <a:rPr lang="el-GR" dirty="0"/>
              <a:t> εγκεφαλικών νεύρων)</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4901" b="4901"/>
          <a:stretch>
            <a:fillRect/>
          </a:stretch>
        </p:blipFill>
        <p:spPr>
          <a:xfrm>
            <a:off x="3275856" y="1484784"/>
            <a:ext cx="5486400" cy="4114800"/>
          </a:xfrm>
        </p:spPr>
      </p:pic>
      <p:sp>
        <p:nvSpPr>
          <p:cNvPr id="4" name="Text Placeholder 3"/>
          <p:cNvSpPr>
            <a:spLocks noGrp="1"/>
          </p:cNvSpPr>
          <p:nvPr>
            <p:ph type="body" sz="half" idx="2"/>
          </p:nvPr>
        </p:nvSpPr>
        <p:spPr>
          <a:xfrm>
            <a:off x="629841" y="4754190"/>
            <a:ext cx="2949178" cy="1030695"/>
          </a:xfrm>
        </p:spPr>
        <p:txBody>
          <a:bodyPr/>
          <a:lstStyle/>
          <a:p>
            <a:r>
              <a:rPr lang="en-US" dirty="0"/>
              <a:t>Patrick J. Lynch, medical illustrator [CC BY 2.5 (https://creativecommons.org/licenses/by/2.5)]</a:t>
            </a:r>
            <a:endParaRPr lang="el-GR" dirty="0"/>
          </a:p>
        </p:txBody>
      </p:sp>
    </p:spTree>
    <p:extLst>
      <p:ext uri="{BB962C8B-B14F-4D97-AF65-F5344CB8AC3E}">
        <p14:creationId xmlns:p14="http://schemas.microsoft.com/office/powerpoint/2010/main" val="636290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a:extLst>
              <a:ext uri="{FF2B5EF4-FFF2-40B4-BE49-F238E27FC236}">
                <a16:creationId xmlns:a16="http://schemas.microsoft.com/office/drawing/2014/main" id="{21B779C3-718A-4024-8861-F1485E9A9B0F}"/>
              </a:ext>
            </a:extLst>
          </p:cNvPr>
          <p:cNvSpPr txBox="1">
            <a:spLocks noChangeArrowheads="1"/>
          </p:cNvSpPr>
          <p:nvPr/>
        </p:nvSpPr>
        <p:spPr bwMode="auto">
          <a:xfrm>
            <a:off x="399772" y="925971"/>
            <a:ext cx="8273951" cy="190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3089" b="1">
                <a:solidFill>
                  <a:srgbClr val="000099"/>
                </a:solidFill>
              </a:rPr>
              <a:t>Παρεγκεφαλίδα</a:t>
            </a:r>
            <a:endParaRPr lang="el-GR" altLang="en-US" sz="1931" b="1">
              <a:solidFill>
                <a:srgbClr val="000099"/>
              </a:solidFill>
            </a:endParaRPr>
          </a:p>
          <a:p>
            <a:pPr eaLnBrk="1" hangingPunct="1">
              <a:spcBef>
                <a:spcPct val="0"/>
              </a:spcBef>
              <a:buFontTx/>
              <a:buNone/>
            </a:pPr>
            <a:endParaRPr lang="el-GR" altLang="en-US" sz="1931" b="1">
              <a:solidFill>
                <a:srgbClr val="000099"/>
              </a:solidFill>
            </a:endParaRPr>
          </a:p>
          <a:p>
            <a:pPr eaLnBrk="1" hangingPunct="1">
              <a:spcBef>
                <a:spcPct val="0"/>
              </a:spcBef>
              <a:spcAft>
                <a:spcPct val="25000"/>
              </a:spcAft>
              <a:buFontTx/>
              <a:buNone/>
            </a:pPr>
            <a:r>
              <a:rPr lang="el-GR" altLang="en-US" sz="1931"/>
              <a:t>Διαιρείται (ανατομικά) σε:</a:t>
            </a:r>
            <a:endParaRPr lang="el-GR" altLang="en-US" sz="1931" i="1"/>
          </a:p>
          <a:p>
            <a:pPr eaLnBrk="1" hangingPunct="1">
              <a:spcBef>
                <a:spcPct val="0"/>
              </a:spcBef>
              <a:spcAft>
                <a:spcPct val="25000"/>
              </a:spcAft>
              <a:buClr>
                <a:srgbClr val="000099"/>
              </a:buClr>
              <a:buSzPct val="120000"/>
            </a:pPr>
            <a:r>
              <a:rPr lang="el-GR" altLang="en-US" sz="1931" i="1"/>
              <a:t>Σκώληκα (κεντρικό τμήμα)</a:t>
            </a:r>
          </a:p>
          <a:p>
            <a:pPr eaLnBrk="1" hangingPunct="1">
              <a:spcBef>
                <a:spcPct val="0"/>
              </a:spcBef>
              <a:spcAft>
                <a:spcPct val="25000"/>
              </a:spcAft>
              <a:buClr>
                <a:srgbClr val="000099"/>
              </a:buClr>
              <a:buSzPct val="120000"/>
            </a:pPr>
            <a:r>
              <a:rPr lang="el-GR" altLang="en-US" sz="1931" i="1"/>
              <a:t>Παρεγκεφαλιδικά ημισφαίρια (2) στα πλάγια</a:t>
            </a:r>
            <a:endParaRPr lang="el-GR" altLang="en-US" sz="1931"/>
          </a:p>
        </p:txBody>
      </p:sp>
      <p:sp>
        <p:nvSpPr>
          <p:cNvPr id="40963" name="Text Box 5">
            <a:extLst>
              <a:ext uri="{FF2B5EF4-FFF2-40B4-BE49-F238E27FC236}">
                <a16:creationId xmlns:a16="http://schemas.microsoft.com/office/drawing/2014/main" id="{705FC6F2-E890-48B7-B5EA-94CAF2D1095A}"/>
              </a:ext>
            </a:extLst>
          </p:cNvPr>
          <p:cNvSpPr txBox="1">
            <a:spLocks noChangeArrowheads="1"/>
          </p:cNvSpPr>
          <p:nvPr/>
        </p:nvSpPr>
        <p:spPr bwMode="auto">
          <a:xfrm>
            <a:off x="399771" y="2828151"/>
            <a:ext cx="7994985" cy="365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1931"/>
              <a:t>Αποτελεί μικρογραφία των ημισφαιρίων εμφανίζοντας στην επιφάνεια πτυχές (φύλλα) που διαχωρίζονται από σχισμές. Επίσης παρουσιάζει την ίδια δομή με την φαιά ουσία επιφανειακά (φλοιός) και την λευκή ουσία εσωτερικά. Συνδέεται με το στέλεχος με τα </a:t>
            </a:r>
            <a:r>
              <a:rPr lang="el-GR" altLang="en-US" sz="1931" i="1"/>
              <a:t>παρεγκεφαλιδικά σκέλη</a:t>
            </a:r>
            <a:r>
              <a:rPr lang="el-GR" altLang="en-US" sz="1931"/>
              <a:t>.</a:t>
            </a:r>
            <a:endParaRPr lang="en-US" altLang="en-US" sz="1931"/>
          </a:p>
          <a:p>
            <a:pPr eaLnBrk="1" hangingPunct="1">
              <a:spcBef>
                <a:spcPct val="0"/>
              </a:spcBef>
              <a:buFontTx/>
              <a:buNone/>
            </a:pPr>
            <a:endParaRPr lang="en-US" altLang="en-US" sz="1931"/>
          </a:p>
          <a:p>
            <a:pPr eaLnBrk="1" hangingPunct="1">
              <a:spcBef>
                <a:spcPct val="0"/>
              </a:spcBef>
              <a:buFontTx/>
              <a:buNone/>
            </a:pPr>
            <a:r>
              <a:rPr lang="el-GR" altLang="en-US" sz="1931" b="1" i="1">
                <a:solidFill>
                  <a:srgbClr val="000099"/>
                </a:solidFill>
              </a:rPr>
              <a:t>Λειτουργίες παρεγκεφαλίδας</a:t>
            </a:r>
            <a:br>
              <a:rPr lang="el-GR" altLang="en-US" sz="1931"/>
            </a:br>
            <a:r>
              <a:rPr lang="el-GR" altLang="en-US" sz="1931"/>
              <a:t>Μυϊκός συντονισμός (ιδιαίτερα στις λεπτές κινήσεις), ισορροπία σε στάση και κίνηση, μυϊκός τόνος</a:t>
            </a:r>
          </a:p>
          <a:p>
            <a:pPr eaLnBrk="1" hangingPunct="1">
              <a:spcBef>
                <a:spcPct val="0"/>
              </a:spcBef>
              <a:buFontTx/>
              <a:buNone/>
            </a:pPr>
            <a:endParaRPr lang="el-GR" altLang="en-US" sz="1931"/>
          </a:p>
          <a:p>
            <a:pPr eaLnBrk="1" hangingPunct="1">
              <a:spcBef>
                <a:spcPct val="0"/>
              </a:spcBef>
              <a:buFontTx/>
              <a:buNone/>
            </a:pPr>
            <a:r>
              <a:rPr lang="el-GR" altLang="en-US" sz="1931" b="1" i="1">
                <a:solidFill>
                  <a:srgbClr val="000099"/>
                </a:solidFill>
              </a:rPr>
              <a:t>Συχνές διαταραχές από βλάβες παρεγκεφαλίδας</a:t>
            </a:r>
          </a:p>
          <a:p>
            <a:pPr eaLnBrk="1" hangingPunct="1">
              <a:spcBef>
                <a:spcPct val="0"/>
              </a:spcBef>
              <a:buFontTx/>
              <a:buNone/>
            </a:pPr>
            <a:r>
              <a:rPr lang="el-GR" altLang="en-US" sz="1931"/>
              <a:t>Αστάθεια, τρόμος χεριών, δυσαρθρία, νυσταγμός ματιών</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2880320" cy="566738"/>
          </a:xfrm>
        </p:spPr>
        <p:txBody>
          <a:bodyPr/>
          <a:lstStyle/>
          <a:p>
            <a:r>
              <a:rPr lang="el-GR" dirty="0">
                <a:solidFill>
                  <a:srgbClr val="002060"/>
                </a:solidFill>
              </a:rPr>
              <a:t>ΠΑΡΕΓΚΕΦΑΛΙΔΑ</a:t>
            </a:r>
          </a:p>
        </p:txBody>
      </p:sp>
      <p:sp>
        <p:nvSpPr>
          <p:cNvPr id="4" name="Text Placeholder 3"/>
          <p:cNvSpPr>
            <a:spLocks noGrp="1"/>
          </p:cNvSpPr>
          <p:nvPr>
            <p:ph type="body" sz="half" idx="2"/>
          </p:nvPr>
        </p:nvSpPr>
        <p:spPr>
          <a:xfrm>
            <a:off x="3984082" y="6332983"/>
            <a:ext cx="4857073" cy="566738"/>
          </a:xfrm>
        </p:spPr>
        <p:txBody>
          <a:bodyPr/>
          <a:lstStyle/>
          <a:p>
            <a:r>
              <a:rPr lang="en-US" dirty="0"/>
              <a:t>CFCF [CC BY-SA 3.0 (https://creativecommons.org/licenses/by-sa/3.0)]</a:t>
            </a:r>
            <a:endParaRPr lang="el-GR" dirty="0"/>
          </a:p>
        </p:txBody>
      </p:sp>
      <p:pic>
        <p:nvPicPr>
          <p:cNvPr id="8" name="Εικόνα 7">
            <a:extLst>
              <a:ext uri="{FF2B5EF4-FFF2-40B4-BE49-F238E27FC236}">
                <a16:creationId xmlns:a16="http://schemas.microsoft.com/office/drawing/2014/main" id="{CE14D89E-C704-4CD4-A7F7-93C3AEAE6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556" y="525017"/>
            <a:ext cx="4831599" cy="5712296"/>
          </a:xfrm>
          <a:prstGeom prst="rect">
            <a:avLst/>
          </a:prstGeom>
        </p:spPr>
      </p:pic>
    </p:spTree>
    <p:extLst>
      <p:ext uri="{BB962C8B-B14F-4D97-AF65-F5344CB8AC3E}">
        <p14:creationId xmlns:p14="http://schemas.microsoft.com/office/powerpoint/2010/main" val="2907976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A0BF65-AF18-49C6-B074-E58E049EF924}"/>
              </a:ext>
            </a:extLst>
          </p:cNvPr>
          <p:cNvSpPr>
            <a:spLocks noGrp="1"/>
          </p:cNvSpPr>
          <p:nvPr>
            <p:ph type="ctrTitle"/>
          </p:nvPr>
        </p:nvSpPr>
        <p:spPr>
          <a:xfrm>
            <a:off x="685800" y="1196752"/>
            <a:ext cx="7772400" cy="3384375"/>
          </a:xfrm>
        </p:spPr>
        <p:txBody>
          <a:bodyPr>
            <a:normAutofit/>
          </a:bodyPr>
          <a:lstStyle/>
          <a:p>
            <a:r>
              <a:rPr lang="el-GR" sz="6600" dirty="0"/>
              <a:t>ΒΑΣΙΚΑ ΓΑΓΓΛΙΑ</a:t>
            </a:r>
          </a:p>
        </p:txBody>
      </p:sp>
    </p:spTree>
    <p:extLst>
      <p:ext uri="{BB962C8B-B14F-4D97-AF65-F5344CB8AC3E}">
        <p14:creationId xmlns:p14="http://schemas.microsoft.com/office/powerpoint/2010/main" val="1290234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7193E0E-1EF9-4D75-8EC5-2AA9ED031CB3}"/>
              </a:ext>
            </a:extLst>
          </p:cNvPr>
          <p:cNvSpPr>
            <a:spLocks noGrp="1"/>
          </p:cNvSpPr>
          <p:nvPr>
            <p:ph idx="1"/>
          </p:nvPr>
        </p:nvSpPr>
        <p:spPr>
          <a:xfrm>
            <a:off x="457200" y="1166018"/>
            <a:ext cx="8229600" cy="4525963"/>
          </a:xfrm>
        </p:spPr>
        <p:txBody>
          <a:bodyPr/>
          <a:lstStyle/>
          <a:p>
            <a:pPr algn="just"/>
            <a:r>
              <a:rPr lang="el-GR" sz="2400" dirty="0"/>
              <a:t>Πρόκειται για μάζες </a:t>
            </a:r>
            <a:r>
              <a:rPr lang="el-GR" sz="2400" b="1" dirty="0"/>
              <a:t>φαιάς ουσίας</a:t>
            </a:r>
            <a:r>
              <a:rPr lang="el-GR" sz="2400" dirty="0"/>
              <a:t> (</a:t>
            </a:r>
            <a:r>
              <a:rPr lang="el-GR" sz="2400" b="1" dirty="0"/>
              <a:t>πυρήνες</a:t>
            </a:r>
            <a:r>
              <a:rPr lang="el-GR" sz="2400" dirty="0"/>
              <a:t>) που βρίσκονται βαθιά μέσα στα εγκεφαλικά ημισφαίρια περιβαλλόμενες από την λευκή ουσία. Εντοπίζονται στο κάτω κεντρικό τμήμα των ημισφαιρίων μεταξύ της πλάγιας κοιλίας (κεντρικά) και της νήσου του </a:t>
            </a:r>
            <a:r>
              <a:rPr lang="en-US" sz="2400" dirty="0" err="1"/>
              <a:t>Reil</a:t>
            </a:r>
            <a:r>
              <a:rPr lang="el-GR" sz="2400" dirty="0"/>
              <a:t> (περιφερικά) λίγο πιο πάνω και επί τα εκτός του θαλάμου (του διάμεσου εγκεφάλου).</a:t>
            </a:r>
          </a:p>
          <a:p>
            <a:endParaRPr lang="el-GR" sz="2400" dirty="0"/>
          </a:p>
        </p:txBody>
      </p:sp>
    </p:spTree>
    <p:extLst>
      <p:ext uri="{BB962C8B-B14F-4D97-AF65-F5344CB8AC3E}">
        <p14:creationId xmlns:p14="http://schemas.microsoft.com/office/powerpoint/2010/main" val="3714596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C13D15-7034-40B8-98FD-889D911B52D5}"/>
              </a:ext>
            </a:extLst>
          </p:cNvPr>
          <p:cNvSpPr>
            <a:spLocks noGrp="1"/>
          </p:cNvSpPr>
          <p:nvPr>
            <p:ph type="title"/>
          </p:nvPr>
        </p:nvSpPr>
        <p:spPr/>
        <p:txBody>
          <a:bodyPr/>
          <a:lstStyle/>
          <a:p>
            <a:r>
              <a:rPr lang="el-GR" b="1" dirty="0"/>
              <a:t>Ραβδωτό σώμα</a:t>
            </a:r>
            <a:endParaRPr lang="el-GR" dirty="0"/>
          </a:p>
        </p:txBody>
      </p:sp>
      <p:sp>
        <p:nvSpPr>
          <p:cNvPr id="3" name="Θέση περιεχομένου 2">
            <a:extLst>
              <a:ext uri="{FF2B5EF4-FFF2-40B4-BE49-F238E27FC236}">
                <a16:creationId xmlns:a16="http://schemas.microsoft.com/office/drawing/2014/main" id="{B6CB62BC-25DE-4DB3-B551-9E84E87D397B}"/>
              </a:ext>
            </a:extLst>
          </p:cNvPr>
          <p:cNvSpPr>
            <a:spLocks noGrp="1"/>
          </p:cNvSpPr>
          <p:nvPr>
            <p:ph idx="1"/>
          </p:nvPr>
        </p:nvSpPr>
        <p:spPr>
          <a:xfrm>
            <a:off x="1028700" y="1698160"/>
            <a:ext cx="7200900" cy="4379486"/>
          </a:xfrm>
        </p:spPr>
        <p:txBody>
          <a:bodyPr>
            <a:normAutofit lnSpcReduction="10000"/>
          </a:bodyPr>
          <a:lstStyle/>
          <a:p>
            <a:pPr marL="0" indent="0" algn="just">
              <a:buNone/>
            </a:pPr>
            <a:r>
              <a:rPr lang="el-GR" sz="2102" dirty="0"/>
              <a:t>α) </a:t>
            </a:r>
            <a:r>
              <a:rPr lang="el-GR" sz="2102" i="1" dirty="0"/>
              <a:t>Κερκοφόρος Πυρήνας </a:t>
            </a:r>
            <a:r>
              <a:rPr lang="el-GR" sz="2102" dirty="0"/>
              <a:t>(βρίσκεται επί τα εκτός της πλάγιας κοιλίας της οποίας ακολουθεί την πορεία, σε στενή σχέση με το τοίχωμά της. Έχει σχήμα </a:t>
            </a:r>
            <a:r>
              <a:rPr lang="en-US" sz="2102" dirty="0"/>
              <a:t>“C” </a:t>
            </a:r>
            <a:r>
              <a:rPr lang="el-GR" sz="2102" dirty="0"/>
              <a:t>με το κυρτό προς τα πίσω. </a:t>
            </a:r>
          </a:p>
          <a:p>
            <a:pPr marL="369871" indent="-292003" algn="just"/>
            <a:r>
              <a:rPr lang="el-GR" sz="2102" dirty="0"/>
              <a:t>Κεφαλή (ογκώδες πρόσθιο τμήμα)</a:t>
            </a:r>
          </a:p>
          <a:p>
            <a:pPr marL="369871" indent="-292003" algn="just"/>
            <a:r>
              <a:rPr lang="el-GR" sz="2102" dirty="0"/>
              <a:t>Σώμα (λεπτό, επίμηκες πίσω από την κεφαλή)</a:t>
            </a:r>
          </a:p>
          <a:p>
            <a:pPr marL="369871" indent="-292003" algn="just"/>
            <a:r>
              <a:rPr lang="el-GR" sz="2102" dirty="0"/>
              <a:t>Ουρά (τελικό λεπτό τμήμα προς τα κάτω και έξω, δηλαδή προς τον κροταφικό λοβό)</a:t>
            </a:r>
          </a:p>
          <a:p>
            <a:pPr marL="0" indent="0" algn="just">
              <a:buNone/>
            </a:pPr>
            <a:endParaRPr lang="el-GR" sz="2102" dirty="0"/>
          </a:p>
          <a:p>
            <a:pPr marL="0" indent="0" algn="just">
              <a:buNone/>
            </a:pPr>
            <a:r>
              <a:rPr lang="el-GR" sz="2102" dirty="0"/>
              <a:t>β) </a:t>
            </a:r>
            <a:r>
              <a:rPr lang="el-GR" sz="2102" i="1" dirty="0"/>
              <a:t>Φακοειδής Πυρήνας </a:t>
            </a:r>
            <a:r>
              <a:rPr lang="el-GR" sz="2102" dirty="0"/>
              <a:t>(πίσω και εξωτερικότερα από τον κερκοφόρο πυρήνα)</a:t>
            </a:r>
          </a:p>
          <a:p>
            <a:pPr marL="369871" indent="-292003" algn="just"/>
            <a:r>
              <a:rPr lang="el-GR" sz="2102" dirty="0"/>
              <a:t>Κέλυφος (προς τα έξω)</a:t>
            </a:r>
          </a:p>
          <a:p>
            <a:pPr marL="369871" indent="-292003" algn="just"/>
            <a:r>
              <a:rPr lang="el-GR" sz="2102" dirty="0"/>
              <a:t>Ωχρά σφαίρα (προς τα μέσα)</a:t>
            </a:r>
          </a:p>
          <a:p>
            <a:pPr algn="just"/>
            <a:endParaRPr lang="el-GR" sz="2102" dirty="0"/>
          </a:p>
        </p:txBody>
      </p:sp>
    </p:spTree>
    <p:extLst>
      <p:ext uri="{BB962C8B-B14F-4D97-AF65-F5344CB8AC3E}">
        <p14:creationId xmlns:p14="http://schemas.microsoft.com/office/powerpoint/2010/main" val="7697127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D81D315-8A8A-4D80-A76E-02C738077E60}"/>
              </a:ext>
            </a:extLst>
          </p:cNvPr>
          <p:cNvSpPr>
            <a:spLocks noGrp="1"/>
          </p:cNvSpPr>
          <p:nvPr>
            <p:ph idx="1"/>
          </p:nvPr>
        </p:nvSpPr>
        <p:spPr>
          <a:xfrm>
            <a:off x="1048000" y="955125"/>
            <a:ext cx="7200900" cy="5281049"/>
          </a:xfrm>
        </p:spPr>
        <p:txBody>
          <a:bodyPr>
            <a:normAutofit fontScale="62500" lnSpcReduction="20000"/>
          </a:bodyPr>
          <a:lstStyle/>
          <a:p>
            <a:pPr algn="just"/>
            <a:r>
              <a:rPr lang="el-GR" dirty="0"/>
              <a:t>Ανάμεσα στον κερκοφόρο και τον φακοειδή πυρήνα παρεμβάλλεται η κύρια δέσμη </a:t>
            </a:r>
            <a:r>
              <a:rPr lang="el-GR" dirty="0" err="1"/>
              <a:t>προβλητικών</a:t>
            </a:r>
            <a:r>
              <a:rPr lang="el-GR" dirty="0"/>
              <a:t> ινών της λευκής ουσίας (έσω κάψα) η οποία βρίσκεται εσωτερικά του φακοειδούς πυρήνα. </a:t>
            </a:r>
          </a:p>
          <a:p>
            <a:pPr algn="just"/>
            <a:r>
              <a:rPr lang="el-GR" dirty="0"/>
              <a:t>Ο κερκοφόρος πυρήνας και το κέλυφος αποτελούν το </a:t>
            </a:r>
            <a:r>
              <a:rPr lang="el-GR" i="1" dirty="0" err="1"/>
              <a:t>νεοραβδωτό</a:t>
            </a:r>
            <a:r>
              <a:rPr lang="el-GR" i="1" dirty="0"/>
              <a:t> κύμα</a:t>
            </a:r>
            <a:r>
              <a:rPr lang="el-GR" dirty="0"/>
              <a:t> ενώ η ωχρά σφαίρα αντιπροσωπεύει το </a:t>
            </a:r>
            <a:r>
              <a:rPr lang="el-GR" i="1" dirty="0" err="1"/>
              <a:t>παλαιοραβδωτό</a:t>
            </a:r>
            <a:r>
              <a:rPr lang="el-GR" i="1" dirty="0"/>
              <a:t> κύμα</a:t>
            </a:r>
            <a:r>
              <a:rPr lang="el-GR" dirty="0"/>
              <a:t>. Ο διαχωρισμός βασίζεται σε διαφορές ανατομικές (στενή σύνδεση μεταξύ κερκοφόρου πυρήνα και </a:t>
            </a:r>
            <a:r>
              <a:rPr lang="el-GR" dirty="0" err="1"/>
              <a:t>κέλυφους</a:t>
            </a:r>
            <a:r>
              <a:rPr lang="el-GR" dirty="0"/>
              <a:t>) λειτουργικές (στενή συνεργασία) και φυλογενετικές (φυλογενετικά </a:t>
            </a:r>
            <a:r>
              <a:rPr lang="el-GR" dirty="0" err="1"/>
              <a:t>νεώτερα</a:t>
            </a:r>
            <a:r>
              <a:rPr lang="el-GR" dirty="0"/>
              <a:t> σε σχέση με την ωχρά σφαίρα, η οποία κατά την εμβρυϊκή διάπλαση του εγκεφάλου ανήκει αρχικά στον διάμεσο εγκέφαλο και μετά μεταναστεύει στον τελικό εγκέφαλο, δηλαδή τα ημισφαίρια).</a:t>
            </a:r>
          </a:p>
          <a:p>
            <a:pPr algn="just"/>
            <a:r>
              <a:rPr lang="el-GR" dirty="0"/>
              <a:t>Το ραβδωτό σώμα (στο σύνολό του) αποτελεί την λειτουργικά και ανατομικά σημαντικότερη δομή των βασικών γαγγλίων, αφού οι υπόλοιπες δομές (που περιγράφονται παρακάτω) είτε έχουν μάλλον περιορισμένο εύρος λειτουργιών, είτε εντάσσονται σε άλλα λειτουργικά συστήματα, είτε ακόμη θεωρούνται προέκταση του ραβδωτού σώματος.</a:t>
            </a:r>
          </a:p>
        </p:txBody>
      </p:sp>
    </p:spTree>
    <p:extLst>
      <p:ext uri="{BB962C8B-B14F-4D97-AF65-F5344CB8AC3E}">
        <p14:creationId xmlns:p14="http://schemas.microsoft.com/office/powerpoint/2010/main" val="1927665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5EB01E3-0691-4FC2-A09F-5E8870641A4E}"/>
              </a:ext>
            </a:extLst>
          </p:cNvPr>
          <p:cNvSpPr>
            <a:spLocks noGrp="1"/>
          </p:cNvSpPr>
          <p:nvPr>
            <p:ph idx="1"/>
          </p:nvPr>
        </p:nvSpPr>
        <p:spPr>
          <a:xfrm>
            <a:off x="1028699" y="542785"/>
            <a:ext cx="7482434" cy="5905684"/>
          </a:xfrm>
        </p:spPr>
        <p:txBody>
          <a:bodyPr>
            <a:normAutofit fontScale="62500" lnSpcReduction="20000"/>
          </a:bodyPr>
          <a:lstStyle/>
          <a:p>
            <a:pPr algn="just"/>
            <a:r>
              <a:rPr lang="el-GR" b="1" dirty="0"/>
              <a:t>Προτείχισμα ή ταινιοειδής πυρήνας</a:t>
            </a:r>
            <a:endParaRPr lang="el-GR" dirty="0"/>
          </a:p>
          <a:p>
            <a:pPr marL="0" indent="0" algn="just">
              <a:buNone/>
            </a:pPr>
            <a:r>
              <a:rPr lang="el-GR" dirty="0"/>
              <a:t>Λεπτή μάζα φαιάς ουσίας εξωτερικά του κελύφους, περιβαλλόμενη και από τα δύο πλάγια από λευκή ουσία «σαν σάντουιτς» (έξω και εξώτατη κάψα της λευκής ουσίας). Πλαγίως αυτού βρίσκεται η νήσος του </a:t>
            </a:r>
            <a:r>
              <a:rPr lang="en-US" dirty="0" err="1"/>
              <a:t>Reil</a:t>
            </a:r>
            <a:r>
              <a:rPr lang="el-GR" dirty="0"/>
              <a:t> (κεντρικός λοβός).</a:t>
            </a:r>
          </a:p>
          <a:p>
            <a:pPr algn="just"/>
            <a:r>
              <a:rPr lang="el-GR" b="1" dirty="0"/>
              <a:t>Αμυγδαλή (</a:t>
            </a:r>
            <a:r>
              <a:rPr lang="el-GR" b="1" dirty="0" err="1"/>
              <a:t>αμυγδαλοειδής</a:t>
            </a:r>
            <a:r>
              <a:rPr lang="el-GR" b="1" dirty="0"/>
              <a:t> πυρήνας)</a:t>
            </a:r>
            <a:endParaRPr lang="el-GR" dirty="0"/>
          </a:p>
          <a:p>
            <a:pPr marL="0" indent="0" algn="just">
              <a:buNone/>
            </a:pPr>
            <a:r>
              <a:rPr lang="el-GR" dirty="0"/>
              <a:t>Βρίσκεται στον κροταφικό λοβό (κοντά στον κροταφικό πόλο), έχοντας προς τα πίσω της την ουρά του κερκοφόρου πυρήνα με την οποία συνδέεται. Από λειτουργική άποψη θεωρείται ότι ανήκει στο </a:t>
            </a:r>
            <a:r>
              <a:rPr lang="el-GR" i="1" dirty="0" err="1"/>
              <a:t>μεταιχμιακό</a:t>
            </a:r>
            <a:r>
              <a:rPr lang="el-GR" i="1" dirty="0"/>
              <a:t> σύστημα</a:t>
            </a:r>
            <a:r>
              <a:rPr lang="el-GR" dirty="0"/>
              <a:t>.</a:t>
            </a:r>
          </a:p>
          <a:p>
            <a:pPr algn="just"/>
            <a:r>
              <a:rPr lang="el-GR" b="1" dirty="0"/>
              <a:t>Ανώνυμη ουσία</a:t>
            </a:r>
            <a:endParaRPr lang="el-GR" dirty="0"/>
          </a:p>
          <a:p>
            <a:pPr marL="0" indent="0" algn="just">
              <a:buNone/>
            </a:pPr>
            <a:r>
              <a:rPr lang="el-GR" dirty="0"/>
              <a:t>Βρίσκεται κάτω από το ραβδωτό σώμα και περιέχει τον βασικό πυρήνα του </a:t>
            </a:r>
            <a:r>
              <a:rPr lang="en-US" dirty="0" err="1"/>
              <a:t>Meynert</a:t>
            </a:r>
            <a:r>
              <a:rPr lang="el-GR" dirty="0"/>
              <a:t>. Παρατηρείται εκφύλιση των </a:t>
            </a:r>
            <a:r>
              <a:rPr lang="el-GR" dirty="0" err="1"/>
              <a:t>χολινεργικών</a:t>
            </a:r>
            <a:r>
              <a:rPr lang="el-GR" dirty="0"/>
              <a:t> νευρώνων της στην νόσο του </a:t>
            </a:r>
            <a:r>
              <a:rPr lang="en-US" dirty="0"/>
              <a:t>Alzheimer</a:t>
            </a:r>
            <a:r>
              <a:rPr lang="el-GR" dirty="0"/>
              <a:t>.</a:t>
            </a:r>
          </a:p>
          <a:p>
            <a:pPr algn="just"/>
            <a:r>
              <a:rPr lang="el-GR" b="1" dirty="0"/>
              <a:t>Μέλαινα ουσία</a:t>
            </a:r>
            <a:endParaRPr lang="el-GR" dirty="0"/>
          </a:p>
          <a:p>
            <a:pPr marL="0" indent="0" algn="just">
              <a:buNone/>
            </a:pPr>
            <a:r>
              <a:rPr lang="el-GR" dirty="0"/>
              <a:t>Αν και ανατομικά δεν ανήκει στα ημισφαίρια (βρίσκεται στον </a:t>
            </a:r>
            <a:r>
              <a:rPr lang="el-GR" i="1" dirty="0"/>
              <a:t>μέσο εγκέφαλο</a:t>
            </a:r>
            <a:r>
              <a:rPr lang="el-GR" dirty="0"/>
              <a:t>) λειτουργικά περιλαμβάνεται στα βασικά γάγγλια καθώς έχει πολλές ομοιότητες με το έσω τμήμα της </a:t>
            </a:r>
            <a:r>
              <a:rPr lang="el-GR" dirty="0" err="1"/>
              <a:t>ωχράς</a:t>
            </a:r>
            <a:r>
              <a:rPr lang="el-GR" dirty="0"/>
              <a:t> σφαίρας (θεωρούμενη και προέκταση αυτού).</a:t>
            </a:r>
          </a:p>
          <a:p>
            <a:pPr algn="just"/>
            <a:endParaRPr lang="el-GR" dirty="0"/>
          </a:p>
        </p:txBody>
      </p:sp>
    </p:spTree>
    <p:extLst>
      <p:ext uri="{BB962C8B-B14F-4D97-AF65-F5344CB8AC3E}">
        <p14:creationId xmlns:p14="http://schemas.microsoft.com/office/powerpoint/2010/main" val="31233830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953BFC-20E4-4CE5-8EEF-AEEDB1529B79}"/>
              </a:ext>
            </a:extLst>
          </p:cNvPr>
          <p:cNvSpPr>
            <a:spLocks noGrp="1"/>
          </p:cNvSpPr>
          <p:nvPr>
            <p:ph type="title"/>
          </p:nvPr>
        </p:nvSpPr>
        <p:spPr/>
        <p:txBody>
          <a:bodyPr/>
          <a:lstStyle/>
          <a:p>
            <a:r>
              <a:rPr lang="el-GR" sz="3600" b="1" dirty="0"/>
              <a:t>Συνδέσεις Βασικών Γαγγλίων</a:t>
            </a:r>
            <a:endParaRPr lang="el-GR" sz="3600" dirty="0"/>
          </a:p>
        </p:txBody>
      </p:sp>
      <p:sp>
        <p:nvSpPr>
          <p:cNvPr id="3" name="Θέση περιεχομένου 2">
            <a:extLst>
              <a:ext uri="{FF2B5EF4-FFF2-40B4-BE49-F238E27FC236}">
                <a16:creationId xmlns:a16="http://schemas.microsoft.com/office/drawing/2014/main" id="{120A6435-F7E2-423C-9FEC-C47F582C2036}"/>
              </a:ext>
            </a:extLst>
          </p:cNvPr>
          <p:cNvSpPr>
            <a:spLocks noGrp="1"/>
          </p:cNvSpPr>
          <p:nvPr>
            <p:ph idx="1"/>
          </p:nvPr>
        </p:nvSpPr>
        <p:spPr>
          <a:xfrm>
            <a:off x="1028700" y="1881507"/>
            <a:ext cx="7376286" cy="3457953"/>
          </a:xfrm>
        </p:spPr>
        <p:txBody>
          <a:bodyPr/>
          <a:lstStyle/>
          <a:p>
            <a:pPr marL="0" indent="0" algn="just">
              <a:buNone/>
            </a:pPr>
            <a:r>
              <a:rPr lang="el-GR" sz="2400" dirty="0"/>
              <a:t>Πέρα από τις μεταξύ τους συνδέσεις τα βασικά γάγγλια συνδέονται (με πολύπλοκο τρόπο) με πολλές ανατομικές περιοχές του εγκεφάλου:</a:t>
            </a:r>
          </a:p>
          <a:p>
            <a:pPr lvl="0" algn="just"/>
            <a:r>
              <a:rPr lang="el-GR" sz="2400" i="1" dirty="0"/>
              <a:t>Τον εγκεφαλικό φλοιό</a:t>
            </a:r>
            <a:r>
              <a:rPr lang="el-GR" sz="2400" dirty="0"/>
              <a:t> (μετωπιαίος και βρεγματικός λοβός)</a:t>
            </a:r>
          </a:p>
          <a:p>
            <a:pPr lvl="0" algn="just"/>
            <a:r>
              <a:rPr lang="el-GR" sz="2400" i="1" dirty="0"/>
              <a:t>Τον θάλαμο και τον </a:t>
            </a:r>
            <a:r>
              <a:rPr lang="el-GR" sz="2400" i="1" dirty="0" err="1"/>
              <a:t>υποθαλαμικό</a:t>
            </a:r>
            <a:r>
              <a:rPr lang="el-GR" sz="2400" i="1" dirty="0"/>
              <a:t> πυρήνα</a:t>
            </a:r>
            <a:r>
              <a:rPr lang="el-GR" sz="2400" dirty="0"/>
              <a:t> </a:t>
            </a:r>
            <a:r>
              <a:rPr lang="el-GR" sz="2400" i="1" dirty="0"/>
              <a:t>του υποθαλάμου</a:t>
            </a:r>
            <a:r>
              <a:rPr lang="el-GR" sz="2400" dirty="0"/>
              <a:t> (διάμεσος εγκέφαλος)</a:t>
            </a:r>
          </a:p>
          <a:p>
            <a:pPr lvl="0" algn="just"/>
            <a:r>
              <a:rPr lang="el-GR" sz="2400" i="1" dirty="0"/>
              <a:t>Το εγκεφαλικό στέλεχος</a:t>
            </a:r>
            <a:r>
              <a:rPr lang="el-GR" sz="2400" dirty="0"/>
              <a:t> (κυρίως στον μέσο εγκέφαλο).</a:t>
            </a:r>
          </a:p>
          <a:p>
            <a:pPr algn="just"/>
            <a:endParaRPr lang="el-GR" sz="2400" dirty="0"/>
          </a:p>
        </p:txBody>
      </p:sp>
    </p:spTree>
    <p:extLst>
      <p:ext uri="{BB962C8B-B14F-4D97-AF65-F5344CB8AC3E}">
        <p14:creationId xmlns:p14="http://schemas.microsoft.com/office/powerpoint/2010/main" val="26540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a:extLst>
              <a:ext uri="{FF2B5EF4-FFF2-40B4-BE49-F238E27FC236}">
                <a16:creationId xmlns:a16="http://schemas.microsoft.com/office/drawing/2014/main" id="{0F88C934-48BF-44E5-A016-F75E38C5EAB8}"/>
              </a:ext>
            </a:extLst>
          </p:cNvPr>
          <p:cNvSpPr txBox="1">
            <a:spLocks noChangeArrowheads="1"/>
          </p:cNvSpPr>
          <p:nvPr/>
        </p:nvSpPr>
        <p:spPr bwMode="auto">
          <a:xfrm>
            <a:off x="611560" y="1268760"/>
            <a:ext cx="763284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2400" dirty="0"/>
              <a:t> </a:t>
            </a:r>
            <a:r>
              <a:rPr lang="el-GR" altLang="en-US" sz="2400" b="1" dirty="0">
                <a:solidFill>
                  <a:srgbClr val="000099"/>
                </a:solidFill>
              </a:rPr>
              <a:t>Νευρογλοιακά κύτταρα</a:t>
            </a:r>
            <a:r>
              <a:rPr lang="en-US" altLang="en-US" sz="2400" b="1" dirty="0">
                <a:solidFill>
                  <a:srgbClr val="000099"/>
                </a:solidFill>
              </a:rPr>
              <a:t> </a:t>
            </a:r>
          </a:p>
          <a:p>
            <a:pPr lvl="1" algn="just" eaLnBrk="1" hangingPunct="1">
              <a:spcBef>
                <a:spcPct val="50000"/>
              </a:spcBef>
              <a:buFontTx/>
              <a:buNone/>
            </a:pPr>
            <a:r>
              <a:rPr lang="el-GR" altLang="en-US" sz="2400" i="1" dirty="0"/>
              <a:t>Υποστηρικτικός ρόλος</a:t>
            </a:r>
            <a:r>
              <a:rPr lang="el-GR" altLang="en-US" sz="2400" dirty="0"/>
              <a:t>: στήριξη και σταθερότητα, απομάκρυνση νεκρών κυττάρων, προστατευτικός με τη δημιουργία του </a:t>
            </a:r>
            <a:r>
              <a:rPr lang="el-GR" altLang="en-US" sz="2400" dirty="0" err="1"/>
              <a:t>αιματοεγκεφαλικού</a:t>
            </a:r>
            <a:r>
              <a:rPr lang="el-GR" altLang="en-US" sz="2400" dirty="0"/>
              <a:t> φραγμού, σχηματισμός </a:t>
            </a:r>
            <a:r>
              <a:rPr lang="el-GR" altLang="en-US" sz="2400" dirty="0" err="1"/>
              <a:t>μυελίνης</a:t>
            </a:r>
            <a:r>
              <a:rPr lang="el-GR" altLang="en-US" sz="2400" dirty="0"/>
              <a:t>, διευκόλυνση μεταβολισμού.</a:t>
            </a:r>
          </a:p>
          <a:p>
            <a:pPr lvl="1" algn="just" eaLnBrk="1" hangingPunct="1">
              <a:spcBef>
                <a:spcPct val="50000"/>
              </a:spcBef>
              <a:buFontTx/>
              <a:buNone/>
            </a:pPr>
            <a:r>
              <a:rPr lang="el-GR" altLang="en-US" sz="2400" b="1" dirty="0"/>
              <a:t>Δεν συμμετέχουν άμεσα στην μετάδοση πληροφοριών</a:t>
            </a:r>
            <a:r>
              <a:rPr lang="el-GR" altLang="en-US" sz="2400" dirty="0"/>
              <a:t>, αν και τη διευκολύνουν βοηθώντας στη διακίνηση των ειδικών νευροδιαβιβαστών.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linds(horizontal)">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0D263A-4CF1-437D-AABC-67A92C8CB32A}"/>
              </a:ext>
            </a:extLst>
          </p:cNvPr>
          <p:cNvSpPr>
            <a:spLocks noGrp="1"/>
          </p:cNvSpPr>
          <p:nvPr>
            <p:ph type="title"/>
          </p:nvPr>
        </p:nvSpPr>
        <p:spPr>
          <a:xfrm>
            <a:off x="971600" y="548680"/>
            <a:ext cx="7675429" cy="1434683"/>
          </a:xfrm>
        </p:spPr>
        <p:txBody>
          <a:bodyPr/>
          <a:lstStyle/>
          <a:p>
            <a:r>
              <a:rPr lang="el-GR" sz="3600" b="1" dirty="0"/>
              <a:t>Λειτουργία των βασικών γαγγλίων</a:t>
            </a:r>
            <a:endParaRPr lang="el-GR" sz="3600" dirty="0"/>
          </a:p>
        </p:txBody>
      </p:sp>
      <p:sp>
        <p:nvSpPr>
          <p:cNvPr id="3" name="Θέση περιεχομένου 2">
            <a:extLst>
              <a:ext uri="{FF2B5EF4-FFF2-40B4-BE49-F238E27FC236}">
                <a16:creationId xmlns:a16="http://schemas.microsoft.com/office/drawing/2014/main" id="{2D62E923-7035-4DF3-8AAF-CE2554F3C4B8}"/>
              </a:ext>
            </a:extLst>
          </p:cNvPr>
          <p:cNvSpPr>
            <a:spLocks noGrp="1"/>
          </p:cNvSpPr>
          <p:nvPr>
            <p:ph idx="1"/>
          </p:nvPr>
        </p:nvSpPr>
        <p:spPr>
          <a:xfrm>
            <a:off x="971600" y="2711699"/>
            <a:ext cx="7492084" cy="3862527"/>
          </a:xfrm>
        </p:spPr>
        <p:txBody>
          <a:bodyPr/>
          <a:lstStyle/>
          <a:p>
            <a:pPr marL="0" indent="0" algn="just">
              <a:buNone/>
            </a:pPr>
            <a:r>
              <a:rPr lang="el-GR" sz="2000" dirty="0"/>
              <a:t>Τα βασικά γάγγλια αποτελούν τμήμα του </a:t>
            </a:r>
            <a:r>
              <a:rPr lang="el-GR" sz="2000" i="1" dirty="0" err="1"/>
              <a:t>εξωπυραμιδικού</a:t>
            </a:r>
            <a:r>
              <a:rPr lang="el-GR" sz="2000" i="1" dirty="0"/>
              <a:t> κινητικού συστήματος</a:t>
            </a:r>
            <a:r>
              <a:rPr lang="el-GR" sz="2000" dirty="0"/>
              <a:t> (ή </a:t>
            </a:r>
            <a:r>
              <a:rPr lang="el-GR" sz="2000" dirty="0" err="1"/>
              <a:t>εξωπυραμιδικής</a:t>
            </a:r>
            <a:r>
              <a:rPr lang="el-GR" sz="2000" dirty="0"/>
              <a:t> κινητικής οδού), συμμετέχοντας στον έλεγχο των κινήσεων σε συνεργασία με το πυραμιδικό σύστημα (την κύρια κινητική οδό). </a:t>
            </a:r>
          </a:p>
          <a:p>
            <a:pPr marL="0" indent="0" algn="just">
              <a:buNone/>
            </a:pPr>
            <a:r>
              <a:rPr lang="el-GR" sz="2000" dirty="0"/>
              <a:t>Η στενή σχέση μεταξύ των δύο οδών φαίνεται (μεταξύ άλλων) και από το γεγονός ότι και οι δύο ελέγχουν τις κινήσεις του αντίθετου ημιμορίου του σώματος.</a:t>
            </a:r>
          </a:p>
          <a:p>
            <a:pPr marL="0" indent="0" algn="just">
              <a:buNone/>
            </a:pPr>
            <a:r>
              <a:rPr lang="el-GR" sz="2000" dirty="0"/>
              <a:t>Ωστόσο, ο έλεγχος των κινήσεων από τα βασικά γάγγλια γίνεται </a:t>
            </a:r>
            <a:r>
              <a:rPr lang="el-GR" sz="2000" i="1" dirty="0"/>
              <a:t>έμμεσα</a:t>
            </a:r>
            <a:r>
              <a:rPr lang="el-GR" sz="2000" dirty="0"/>
              <a:t> δια μέσου των συνδέσεων με τον φλοιό και όχι άμεσα δια των </a:t>
            </a:r>
            <a:r>
              <a:rPr lang="el-GR" sz="2000" dirty="0" err="1"/>
              <a:t>κατιουσών</a:t>
            </a:r>
            <a:r>
              <a:rPr lang="el-GR" sz="2000" dirty="0"/>
              <a:t> (φυγόκεντρων) νευρικών οδών.</a:t>
            </a:r>
          </a:p>
          <a:p>
            <a:pPr marL="0" indent="0" algn="just">
              <a:buNone/>
            </a:pPr>
            <a:endParaRPr lang="el-GR" sz="2000" dirty="0"/>
          </a:p>
        </p:txBody>
      </p:sp>
    </p:spTree>
    <p:extLst>
      <p:ext uri="{BB962C8B-B14F-4D97-AF65-F5344CB8AC3E}">
        <p14:creationId xmlns:p14="http://schemas.microsoft.com/office/powerpoint/2010/main" val="3156734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6EECF59-3C8D-419F-94BF-D4DD85F8AD34}"/>
              </a:ext>
            </a:extLst>
          </p:cNvPr>
          <p:cNvSpPr>
            <a:spLocks noGrp="1"/>
          </p:cNvSpPr>
          <p:nvPr>
            <p:ph idx="1"/>
          </p:nvPr>
        </p:nvSpPr>
        <p:spPr>
          <a:xfrm>
            <a:off x="971549" y="1041974"/>
            <a:ext cx="7674681" cy="5271399"/>
          </a:xfrm>
        </p:spPr>
        <p:txBody>
          <a:bodyPr>
            <a:normAutofit fontScale="62500" lnSpcReduction="20000"/>
          </a:bodyPr>
          <a:lstStyle/>
          <a:p>
            <a:pPr marL="0" indent="0" algn="just">
              <a:buNone/>
            </a:pPr>
            <a:r>
              <a:rPr lang="el-GR" i="1" dirty="0"/>
              <a:t>Η συμμετοχή τους στην εκτέλεση των εκουσίων κινήσεων περιλαμβάνει</a:t>
            </a:r>
            <a:r>
              <a:rPr lang="el-GR" dirty="0"/>
              <a:t>: </a:t>
            </a:r>
          </a:p>
          <a:p>
            <a:pPr lvl="0" algn="just"/>
            <a:r>
              <a:rPr lang="el-GR" dirty="0"/>
              <a:t>Την ελεγχόμενη εκτέλεση λεπτών επιδέξιων κινήσεων (π.χ. το πιάσιμο ενός αυγού χωρίς να σπάσει).</a:t>
            </a:r>
          </a:p>
          <a:p>
            <a:pPr lvl="0" algn="just"/>
            <a:r>
              <a:rPr lang="el-GR" dirty="0"/>
              <a:t>Τη διευκόλυνση και προετοιμασία της εκτέλεσης συγκεκριμένων κινήσεων με ρύθμιση της κατάλληλης κατά περίπτωση θέσης και στάσης αλλά και του μυϊκού τόνου.</a:t>
            </a:r>
          </a:p>
          <a:p>
            <a:pPr lvl="0" algn="just"/>
            <a:r>
              <a:rPr lang="el-GR" dirty="0"/>
              <a:t>Την αναστολή ακουσίων ή ακατάλληλων για την περίπτωση κινήσεων.</a:t>
            </a:r>
          </a:p>
          <a:p>
            <a:pPr marL="0" indent="0" algn="just">
              <a:buNone/>
            </a:pPr>
            <a:r>
              <a:rPr lang="el-GR" dirty="0"/>
              <a:t>Οι λειτουργίες αυτές  επιτελούνται μέσω δύο οδών (που καταλήγουν από τα βασικά γάγγλια στον κινητικό φλοιό μέσω θαλάμου):</a:t>
            </a:r>
          </a:p>
          <a:p>
            <a:pPr lvl="0" algn="just"/>
            <a:r>
              <a:rPr lang="el-GR" dirty="0"/>
              <a:t>Την </a:t>
            </a:r>
            <a:r>
              <a:rPr lang="el-GR" b="1" dirty="0"/>
              <a:t>άμεση οδό</a:t>
            </a:r>
            <a:r>
              <a:rPr lang="el-GR" dirty="0"/>
              <a:t>, που υποστηρίζει και διευκολύνει τις κινήσεις.</a:t>
            </a:r>
          </a:p>
          <a:p>
            <a:pPr lvl="0" algn="just"/>
            <a:r>
              <a:rPr lang="el-GR" dirty="0"/>
              <a:t>Την </a:t>
            </a:r>
            <a:r>
              <a:rPr lang="el-GR" b="1" dirty="0"/>
              <a:t>έμμεση οδό</a:t>
            </a:r>
            <a:r>
              <a:rPr lang="el-GR" dirty="0"/>
              <a:t> που αναστέλλει τις ακούσιες κινήσεις. </a:t>
            </a:r>
          </a:p>
          <a:p>
            <a:pPr marL="0" indent="0" algn="just">
              <a:buNone/>
            </a:pPr>
            <a:r>
              <a:rPr lang="el-GR" dirty="0"/>
              <a:t>Τα αποτελέσματα αυτά επιτυγχάνονται μέσω πολύπλοκων νευρικών κυκλωμάτων τα οποία μέσω διαδοχικών ανασταλτικών και διεγερτικών νευρικών ινών επιτυγχάνουν είτε τη </a:t>
            </a:r>
            <a:r>
              <a:rPr lang="el-GR" i="1" dirty="0"/>
              <a:t>διέγερση</a:t>
            </a:r>
            <a:r>
              <a:rPr lang="el-GR" dirty="0"/>
              <a:t> των νευρώνων του θαλάμου (και ακολούθως του φλοιού) είτε την </a:t>
            </a:r>
            <a:r>
              <a:rPr lang="el-GR" i="1" dirty="0"/>
              <a:t>αναστολή</a:t>
            </a:r>
            <a:r>
              <a:rPr lang="el-GR" dirty="0"/>
              <a:t> των νευρώνων θαλάμου – φλοιού.</a:t>
            </a:r>
          </a:p>
        </p:txBody>
      </p:sp>
    </p:spTree>
    <p:extLst>
      <p:ext uri="{BB962C8B-B14F-4D97-AF65-F5344CB8AC3E}">
        <p14:creationId xmlns:p14="http://schemas.microsoft.com/office/powerpoint/2010/main" val="39518838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1EFFAE-4329-43A9-8654-0A0905946D24}"/>
              </a:ext>
            </a:extLst>
          </p:cNvPr>
          <p:cNvSpPr>
            <a:spLocks noGrp="1"/>
          </p:cNvSpPr>
          <p:nvPr>
            <p:ph type="title"/>
          </p:nvPr>
        </p:nvSpPr>
        <p:spPr/>
        <p:txBody>
          <a:bodyPr/>
          <a:lstStyle/>
          <a:p>
            <a:r>
              <a:rPr lang="el-GR" b="1" dirty="0"/>
              <a:t>ΝΟΣΟΙ ΒΑΣΙΚΩΝ ΓΑΓΓΛΙΩΝ</a:t>
            </a:r>
            <a:endParaRPr lang="el-GR" dirty="0"/>
          </a:p>
        </p:txBody>
      </p:sp>
      <p:sp>
        <p:nvSpPr>
          <p:cNvPr id="3" name="Θέση περιεχομένου 2">
            <a:extLst>
              <a:ext uri="{FF2B5EF4-FFF2-40B4-BE49-F238E27FC236}">
                <a16:creationId xmlns:a16="http://schemas.microsoft.com/office/drawing/2014/main" id="{2520310C-D119-4518-93F7-C314F20C5D0C}"/>
              </a:ext>
            </a:extLst>
          </p:cNvPr>
          <p:cNvSpPr>
            <a:spLocks noGrp="1"/>
          </p:cNvSpPr>
          <p:nvPr>
            <p:ph idx="1"/>
          </p:nvPr>
        </p:nvSpPr>
        <p:spPr>
          <a:xfrm>
            <a:off x="1028700" y="1874459"/>
            <a:ext cx="7424535" cy="4294166"/>
          </a:xfrm>
        </p:spPr>
        <p:txBody>
          <a:bodyPr>
            <a:normAutofit fontScale="70000" lnSpcReduction="20000"/>
          </a:bodyPr>
          <a:lstStyle/>
          <a:p>
            <a:pPr marL="0" indent="0" algn="just">
              <a:buNone/>
            </a:pPr>
            <a:r>
              <a:rPr lang="el-GR" sz="2453" b="1" dirty="0"/>
              <a:t>Νόσος του </a:t>
            </a:r>
            <a:r>
              <a:rPr lang="el-GR" sz="2453" b="1" dirty="0" err="1"/>
              <a:t>Parkinson</a:t>
            </a:r>
            <a:endParaRPr lang="el-GR" sz="2453" dirty="0"/>
          </a:p>
          <a:p>
            <a:pPr lvl="0" algn="just"/>
            <a:r>
              <a:rPr lang="el-GR" dirty="0"/>
              <a:t>Εκφύλιση νευρώνων κυρίως της μέλαινας ουσίας (περίπου 60%) και ραβδωτού σώματος (σε μικρότερη έκταση).</a:t>
            </a:r>
          </a:p>
          <a:p>
            <a:pPr lvl="0" algn="just"/>
            <a:r>
              <a:rPr lang="el-GR" dirty="0"/>
              <a:t>Ειδικότερα, εκφύλιση των </a:t>
            </a:r>
            <a:r>
              <a:rPr lang="el-GR" dirty="0" err="1"/>
              <a:t>μελανοραβδωτών</a:t>
            </a:r>
            <a:r>
              <a:rPr lang="el-GR" dirty="0"/>
              <a:t> νευρικών ινών, οι οποίες είναι </a:t>
            </a:r>
            <a:r>
              <a:rPr lang="el-GR" dirty="0" err="1"/>
              <a:t>ντοπομινεργικές</a:t>
            </a:r>
            <a:r>
              <a:rPr lang="el-GR" dirty="0"/>
              <a:t> (έχουν ως νευροδιαβιβαστή την </a:t>
            </a:r>
            <a:r>
              <a:rPr lang="el-GR" i="1" dirty="0" err="1"/>
              <a:t>ντοπαμίνη</a:t>
            </a:r>
            <a:r>
              <a:rPr lang="el-GR" dirty="0"/>
              <a:t>) με αποτέλεσμα την </a:t>
            </a:r>
            <a:r>
              <a:rPr lang="el-GR" i="1" dirty="0"/>
              <a:t>μεγάλη ελάττωση της </a:t>
            </a:r>
            <a:r>
              <a:rPr lang="el-GR" i="1" dirty="0" err="1"/>
              <a:t>ντοπαμίνης</a:t>
            </a:r>
            <a:r>
              <a:rPr lang="el-GR" dirty="0"/>
              <a:t> στο ραβδωτό σώμα.</a:t>
            </a:r>
          </a:p>
          <a:p>
            <a:pPr lvl="0" algn="just"/>
            <a:r>
              <a:rPr lang="el-GR" dirty="0"/>
              <a:t>Η μείωση της </a:t>
            </a:r>
            <a:r>
              <a:rPr lang="el-GR" dirty="0" err="1"/>
              <a:t>ντοπαμίνης</a:t>
            </a:r>
            <a:r>
              <a:rPr lang="el-GR" dirty="0"/>
              <a:t> και η επακόλουθη υπερευαισθησία των υποδοχέων </a:t>
            </a:r>
            <a:r>
              <a:rPr lang="el-GR" dirty="0" err="1"/>
              <a:t>ντοπαμίνης</a:t>
            </a:r>
            <a:r>
              <a:rPr lang="el-GR" dirty="0"/>
              <a:t> οδηγούν σε ανώμαλη υποτονικότητα της άμεσης οδού και σε υπερδραστηριότητα της έμμεσης οδού και τελικά στην εμφάνιση των </a:t>
            </a:r>
            <a:r>
              <a:rPr lang="el-GR" b="1" dirty="0"/>
              <a:t>βασικών συμπτωμάτων της νόσου</a:t>
            </a:r>
            <a:r>
              <a:rPr lang="el-GR" dirty="0"/>
              <a:t>: </a:t>
            </a:r>
            <a:r>
              <a:rPr lang="el-GR" i="1" dirty="0"/>
              <a:t>ακούσιος τρόμος, βραδυκινησία, δυσκαμψία και αστάθεια.</a:t>
            </a:r>
            <a:endParaRPr lang="el-GR" dirty="0"/>
          </a:p>
          <a:p>
            <a:pPr algn="just"/>
            <a:endParaRPr lang="el-GR" dirty="0"/>
          </a:p>
        </p:txBody>
      </p:sp>
    </p:spTree>
    <p:extLst>
      <p:ext uri="{BB962C8B-B14F-4D97-AF65-F5344CB8AC3E}">
        <p14:creationId xmlns:p14="http://schemas.microsoft.com/office/powerpoint/2010/main" val="987007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C5B10B5-1B52-4533-A2C4-E92DE1AB1A89}"/>
              </a:ext>
            </a:extLst>
          </p:cNvPr>
          <p:cNvSpPr>
            <a:spLocks noGrp="1"/>
          </p:cNvSpPr>
          <p:nvPr>
            <p:ph idx="1"/>
          </p:nvPr>
        </p:nvSpPr>
        <p:spPr>
          <a:xfrm>
            <a:off x="971550" y="945475"/>
            <a:ext cx="7529933" cy="4875757"/>
          </a:xfrm>
        </p:spPr>
        <p:txBody>
          <a:bodyPr>
            <a:normAutofit fontScale="70000" lnSpcReduction="20000"/>
          </a:bodyPr>
          <a:lstStyle/>
          <a:p>
            <a:pPr marL="0" indent="0" algn="just">
              <a:buNone/>
            </a:pPr>
            <a:r>
              <a:rPr lang="el-GR" sz="2453" b="1" dirty="0"/>
              <a:t>Χορεία του </a:t>
            </a:r>
            <a:r>
              <a:rPr lang="en-US" sz="2453" b="1" dirty="0"/>
              <a:t>Huntington</a:t>
            </a:r>
            <a:endParaRPr lang="el-GR" sz="2453" dirty="0"/>
          </a:p>
          <a:p>
            <a:pPr lvl="0" algn="just"/>
            <a:r>
              <a:rPr lang="el-GR" dirty="0"/>
              <a:t>Προοδευτική εκφύλιση ραβδωτού σώματος αλλά και εγκεφαλικού φλοιού.</a:t>
            </a:r>
          </a:p>
          <a:p>
            <a:pPr lvl="0" algn="just"/>
            <a:r>
              <a:rPr lang="el-GR" dirty="0"/>
              <a:t>Εκφύλιση νευρώνων που χρησιμοποιούν τον διαβιβαστή </a:t>
            </a:r>
            <a:r>
              <a:rPr lang="en-US" dirty="0"/>
              <a:t>GABA</a:t>
            </a:r>
            <a:r>
              <a:rPr lang="el-GR" dirty="0"/>
              <a:t> (γ-</a:t>
            </a:r>
            <a:r>
              <a:rPr lang="el-GR" dirty="0" err="1"/>
              <a:t>αμινοβουτυρικό</a:t>
            </a:r>
            <a:r>
              <a:rPr lang="el-GR" dirty="0"/>
              <a:t> οξύ).</a:t>
            </a:r>
          </a:p>
          <a:p>
            <a:pPr lvl="0" algn="just"/>
            <a:r>
              <a:rPr lang="el-GR" dirty="0"/>
              <a:t>Επακόλουθη απώλεια της ανασταλτικής δράσης αυτών των νευρώνων και υπερδραστηριότητα των </a:t>
            </a:r>
            <a:r>
              <a:rPr lang="el-GR" dirty="0" err="1"/>
              <a:t>ντοπαμινεργικών</a:t>
            </a:r>
            <a:r>
              <a:rPr lang="el-GR" dirty="0"/>
              <a:t> </a:t>
            </a:r>
            <a:r>
              <a:rPr lang="el-GR" dirty="0" err="1"/>
              <a:t>μελαινοραβδωτών</a:t>
            </a:r>
            <a:r>
              <a:rPr lang="el-GR" dirty="0"/>
              <a:t> νευρικών ινών. Συνέπεια αυτού είναι η υποτονική λειτουργία της έμμεσης οδού, με ανώμαλη ενεργοποίηση νευρώνων θαλάμου και φλοιού.</a:t>
            </a:r>
          </a:p>
          <a:p>
            <a:pPr lvl="0" algn="just"/>
            <a:r>
              <a:rPr lang="el-GR" dirty="0"/>
              <a:t>Εκδήλωση συμπτωματολογίας: </a:t>
            </a:r>
            <a:r>
              <a:rPr lang="el-GR" i="1" dirty="0"/>
              <a:t>χορεία</a:t>
            </a:r>
            <a:r>
              <a:rPr lang="el-GR" dirty="0"/>
              <a:t> (ανώμαλες, ταχείες, απότομες και σπασμωδικές κινήσεις) και </a:t>
            </a:r>
            <a:r>
              <a:rPr lang="el-GR" i="1" dirty="0"/>
              <a:t>άνοια</a:t>
            </a:r>
            <a:r>
              <a:rPr lang="el-GR" dirty="0"/>
              <a:t> (λόγω της εκφύλισης του φλοιού).</a:t>
            </a:r>
          </a:p>
          <a:p>
            <a:pPr algn="just"/>
            <a:endParaRPr lang="el-GR" dirty="0"/>
          </a:p>
        </p:txBody>
      </p:sp>
    </p:spTree>
    <p:extLst>
      <p:ext uri="{BB962C8B-B14F-4D97-AF65-F5344CB8AC3E}">
        <p14:creationId xmlns:p14="http://schemas.microsoft.com/office/powerpoint/2010/main" val="36562014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650A0C49-67D7-4FF5-BF11-8E9D05A6F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265858"/>
            <a:ext cx="6307358" cy="4716613"/>
          </a:xfrm>
          <a:prstGeom prst="rect">
            <a:avLst/>
          </a:prstGeom>
        </p:spPr>
      </p:pic>
      <p:sp>
        <p:nvSpPr>
          <p:cNvPr id="2" name="TextBox 1">
            <a:extLst>
              <a:ext uri="{FF2B5EF4-FFF2-40B4-BE49-F238E27FC236}">
                <a16:creationId xmlns:a16="http://schemas.microsoft.com/office/drawing/2014/main" id="{3C49C834-55C3-4DF7-93BE-908D3397F938}"/>
              </a:ext>
            </a:extLst>
          </p:cNvPr>
          <p:cNvSpPr txBox="1"/>
          <p:nvPr/>
        </p:nvSpPr>
        <p:spPr>
          <a:xfrm>
            <a:off x="1062261" y="188640"/>
            <a:ext cx="7056784" cy="1077218"/>
          </a:xfrm>
          <a:prstGeom prst="rect">
            <a:avLst/>
          </a:prstGeom>
          <a:noFill/>
        </p:spPr>
        <p:txBody>
          <a:bodyPr wrap="square" rtlCol="0">
            <a:spAutoFit/>
          </a:bodyPr>
          <a:lstStyle/>
          <a:p>
            <a:pPr algn="ctr"/>
            <a:r>
              <a:rPr lang="el-GR" sz="3200" b="1" dirty="0"/>
              <a:t>Πλαγία τομή ημισφαιρίου – Βασικά γάγγλια</a:t>
            </a:r>
          </a:p>
        </p:txBody>
      </p:sp>
      <p:sp>
        <p:nvSpPr>
          <p:cNvPr id="3" name="TextBox 2">
            <a:extLst>
              <a:ext uri="{FF2B5EF4-FFF2-40B4-BE49-F238E27FC236}">
                <a16:creationId xmlns:a16="http://schemas.microsoft.com/office/drawing/2014/main" id="{6EB52FF6-6456-4A8D-ADFE-1A8AF5B279AD}"/>
              </a:ext>
            </a:extLst>
          </p:cNvPr>
          <p:cNvSpPr txBox="1"/>
          <p:nvPr/>
        </p:nvSpPr>
        <p:spPr>
          <a:xfrm>
            <a:off x="323528" y="1265858"/>
            <a:ext cx="2232248" cy="4154984"/>
          </a:xfrm>
          <a:prstGeom prst="rect">
            <a:avLst/>
          </a:prstGeom>
          <a:noFill/>
        </p:spPr>
        <p:txBody>
          <a:bodyPr wrap="square" rtlCol="0">
            <a:spAutoFit/>
          </a:bodyPr>
          <a:lstStyle/>
          <a:p>
            <a:r>
              <a:rPr lang="el-GR" sz="2400" dirty="0"/>
              <a:t>Διακρίνονται τα </a:t>
            </a:r>
            <a:r>
              <a:rPr lang="el-GR" sz="2400" b="1" dirty="0"/>
              <a:t>βασικά γάγγλια </a:t>
            </a:r>
            <a:r>
              <a:rPr lang="el-GR" sz="2400" dirty="0"/>
              <a:t>(πορτοκαλί, κίτρινο και κόκκινο) καθώς επίσης και το άνω τμήμα του </a:t>
            </a:r>
            <a:r>
              <a:rPr lang="el-GR" sz="2400" i="1" dirty="0"/>
              <a:t>θαλάμου</a:t>
            </a:r>
            <a:r>
              <a:rPr lang="el-GR" sz="2400" dirty="0"/>
              <a:t> (πράσινο).</a:t>
            </a:r>
          </a:p>
        </p:txBody>
      </p:sp>
      <p:sp>
        <p:nvSpPr>
          <p:cNvPr id="4" name="TextBox 3">
            <a:extLst>
              <a:ext uri="{FF2B5EF4-FFF2-40B4-BE49-F238E27FC236}">
                <a16:creationId xmlns:a16="http://schemas.microsoft.com/office/drawing/2014/main" id="{3291F5F3-4887-4463-AD50-3739884566F1}"/>
              </a:ext>
            </a:extLst>
          </p:cNvPr>
          <p:cNvSpPr txBox="1"/>
          <p:nvPr/>
        </p:nvSpPr>
        <p:spPr>
          <a:xfrm>
            <a:off x="2411760" y="5982471"/>
            <a:ext cx="6595390" cy="646331"/>
          </a:xfrm>
          <a:prstGeom prst="rect">
            <a:avLst/>
          </a:prstGeom>
          <a:noFill/>
        </p:spPr>
        <p:txBody>
          <a:bodyPr wrap="square" rtlCol="0">
            <a:spAutoFit/>
          </a:bodyPr>
          <a:lstStyle/>
          <a:p>
            <a:r>
              <a:rPr lang="en-US" sz="900" dirty="0"/>
              <a:t>By Lim S-J, </a:t>
            </a:r>
            <a:r>
              <a:rPr lang="en-US" sz="900" dirty="0" err="1"/>
              <a:t>Fiez</a:t>
            </a:r>
            <a:r>
              <a:rPr lang="en-US" sz="900" dirty="0"/>
              <a:t> JA and Holt LL - Lim S-J, </a:t>
            </a:r>
            <a:r>
              <a:rPr lang="en-US" sz="900" dirty="0" err="1"/>
              <a:t>Fiez</a:t>
            </a:r>
            <a:r>
              <a:rPr lang="en-US" sz="900" dirty="0"/>
              <a:t> JA and Holt LL (2014) How may the basal ganglia contribute to auditory categorization and speech perception? Front. </a:t>
            </a:r>
            <a:r>
              <a:rPr lang="en-US" sz="900" dirty="0" err="1"/>
              <a:t>Neurosci</a:t>
            </a:r>
            <a:r>
              <a:rPr lang="en-US" sz="900" dirty="0"/>
              <a:t>. 8:230. </a:t>
            </a:r>
            <a:r>
              <a:rPr lang="en-US" sz="900" dirty="0" err="1"/>
              <a:t>doi</a:t>
            </a:r>
            <a:r>
              <a:rPr lang="en-US" sz="900" dirty="0"/>
              <a:t>: 10.3389/fnins.2014.00230 http://journal.frontiersin.org/article/10.3389/fnins.2014.00230/full, CC BY 3.0, https://commons.wikimedia.org/w/index.php?curid=44994759</a:t>
            </a:r>
            <a:endParaRPr lang="el-GR" sz="900" dirty="0"/>
          </a:p>
        </p:txBody>
      </p:sp>
    </p:spTree>
    <p:extLst>
      <p:ext uri="{BB962C8B-B14F-4D97-AF65-F5344CB8AC3E}">
        <p14:creationId xmlns:p14="http://schemas.microsoft.com/office/powerpoint/2010/main" val="36699043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7808F03B-9A51-40F2-AFBA-A5F165C92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544" y="2420888"/>
            <a:ext cx="7317064" cy="3207313"/>
          </a:xfrm>
          <a:prstGeom prst="rect">
            <a:avLst/>
          </a:prstGeom>
        </p:spPr>
      </p:pic>
      <p:sp>
        <p:nvSpPr>
          <p:cNvPr id="2" name="TextBox 1">
            <a:extLst>
              <a:ext uri="{FF2B5EF4-FFF2-40B4-BE49-F238E27FC236}">
                <a16:creationId xmlns:a16="http://schemas.microsoft.com/office/drawing/2014/main" id="{16D08BCE-0299-443E-8C90-BB953AE5A2F3}"/>
              </a:ext>
            </a:extLst>
          </p:cNvPr>
          <p:cNvSpPr txBox="1"/>
          <p:nvPr/>
        </p:nvSpPr>
        <p:spPr>
          <a:xfrm>
            <a:off x="1043608" y="476672"/>
            <a:ext cx="7466937" cy="1077218"/>
          </a:xfrm>
          <a:prstGeom prst="rect">
            <a:avLst/>
          </a:prstGeom>
          <a:noFill/>
        </p:spPr>
        <p:txBody>
          <a:bodyPr wrap="square" rtlCol="0">
            <a:spAutoFit/>
          </a:bodyPr>
          <a:lstStyle/>
          <a:p>
            <a:pPr algn="ctr"/>
            <a:r>
              <a:rPr lang="el-GR" sz="3200" b="1" dirty="0"/>
              <a:t>Πρόσθια (μετωπιαία) τομή ημισφαιρίων – Βασικά γάγγλια</a:t>
            </a:r>
          </a:p>
        </p:txBody>
      </p:sp>
      <p:sp>
        <p:nvSpPr>
          <p:cNvPr id="3" name="TextBox 2">
            <a:extLst>
              <a:ext uri="{FF2B5EF4-FFF2-40B4-BE49-F238E27FC236}">
                <a16:creationId xmlns:a16="http://schemas.microsoft.com/office/drawing/2014/main" id="{15213972-563B-4E61-BC01-BFADAE6BBFF3}"/>
              </a:ext>
            </a:extLst>
          </p:cNvPr>
          <p:cNvSpPr txBox="1"/>
          <p:nvPr/>
        </p:nvSpPr>
        <p:spPr>
          <a:xfrm>
            <a:off x="1065503" y="1591925"/>
            <a:ext cx="7200800" cy="646331"/>
          </a:xfrm>
          <a:prstGeom prst="rect">
            <a:avLst/>
          </a:prstGeom>
          <a:noFill/>
        </p:spPr>
        <p:txBody>
          <a:bodyPr wrap="square" rtlCol="0">
            <a:spAutoFit/>
          </a:bodyPr>
          <a:lstStyle/>
          <a:p>
            <a:r>
              <a:rPr lang="el-GR" dirty="0"/>
              <a:t>Διακρίνονται τα </a:t>
            </a:r>
            <a:r>
              <a:rPr lang="el-GR" b="1" dirty="0"/>
              <a:t>βασικά γάγγλια </a:t>
            </a:r>
            <a:r>
              <a:rPr lang="el-GR" dirty="0"/>
              <a:t>(</a:t>
            </a:r>
            <a:r>
              <a:rPr lang="el-GR" dirty="0" err="1"/>
              <a:t>μπλέ</a:t>
            </a:r>
            <a:r>
              <a:rPr lang="el-GR" dirty="0"/>
              <a:t> και πράσινο) στο κέντρο των ημισφαιρίων μέσα στην λευκή ουσία (ανοιχτόχρωμο μπεζ).</a:t>
            </a:r>
          </a:p>
        </p:txBody>
      </p:sp>
      <p:sp>
        <p:nvSpPr>
          <p:cNvPr id="4" name="TextBox 3">
            <a:extLst>
              <a:ext uri="{FF2B5EF4-FFF2-40B4-BE49-F238E27FC236}">
                <a16:creationId xmlns:a16="http://schemas.microsoft.com/office/drawing/2014/main" id="{78BE8A7A-1B3A-411F-ACF0-00BA7A3074A3}"/>
              </a:ext>
            </a:extLst>
          </p:cNvPr>
          <p:cNvSpPr txBox="1"/>
          <p:nvPr/>
        </p:nvSpPr>
        <p:spPr>
          <a:xfrm>
            <a:off x="1118544" y="5805264"/>
            <a:ext cx="7317064" cy="230832"/>
          </a:xfrm>
          <a:prstGeom prst="rect">
            <a:avLst/>
          </a:prstGeom>
          <a:noFill/>
        </p:spPr>
        <p:txBody>
          <a:bodyPr wrap="square" rtlCol="0">
            <a:spAutoFit/>
          </a:bodyPr>
          <a:lstStyle/>
          <a:p>
            <a:r>
              <a:rPr lang="en-US" sz="900" dirty="0"/>
              <a:t>Mikael </a:t>
            </a:r>
            <a:r>
              <a:rPr lang="en-US" sz="900" dirty="0" err="1"/>
              <a:t>Häggström</a:t>
            </a:r>
            <a:r>
              <a:rPr lang="en-US" sz="900" dirty="0"/>
              <a:t> and Andrew Gillies, CC BY-SA 3.0 &lt;https://creativecommons.org/licenses/by-sa/3.0&gt;, via Wikimedia Commons</a:t>
            </a:r>
            <a:endParaRPr lang="el-GR" sz="900" dirty="0"/>
          </a:p>
        </p:txBody>
      </p:sp>
    </p:spTree>
    <p:extLst>
      <p:ext uri="{BB962C8B-B14F-4D97-AF65-F5344CB8AC3E}">
        <p14:creationId xmlns:p14="http://schemas.microsoft.com/office/powerpoint/2010/main" val="41406514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A0BF65-AF18-49C6-B074-E58E049EF924}"/>
              </a:ext>
            </a:extLst>
          </p:cNvPr>
          <p:cNvSpPr>
            <a:spLocks noGrp="1"/>
          </p:cNvSpPr>
          <p:nvPr>
            <p:ph type="ctrTitle"/>
          </p:nvPr>
        </p:nvSpPr>
        <p:spPr>
          <a:xfrm>
            <a:off x="685800" y="1196752"/>
            <a:ext cx="7772400" cy="3384375"/>
          </a:xfrm>
        </p:spPr>
        <p:txBody>
          <a:bodyPr>
            <a:normAutofit/>
          </a:bodyPr>
          <a:lstStyle/>
          <a:p>
            <a:r>
              <a:rPr lang="el-GR" sz="6600" dirty="0"/>
              <a:t>ΜΕΤΑΙΧΜΙΑΚΟ ΣΥΣΤΗΜΑ</a:t>
            </a:r>
          </a:p>
        </p:txBody>
      </p:sp>
    </p:spTree>
    <p:extLst>
      <p:ext uri="{BB962C8B-B14F-4D97-AF65-F5344CB8AC3E}">
        <p14:creationId xmlns:p14="http://schemas.microsoft.com/office/powerpoint/2010/main" val="4175403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FFC4FA-7F72-40A7-909F-135FAE022283}"/>
              </a:ext>
            </a:extLst>
          </p:cNvPr>
          <p:cNvSpPr>
            <a:spLocks noGrp="1"/>
          </p:cNvSpPr>
          <p:nvPr>
            <p:ph type="title"/>
          </p:nvPr>
        </p:nvSpPr>
        <p:spPr>
          <a:xfrm>
            <a:off x="1028699" y="419181"/>
            <a:ext cx="7200900" cy="919669"/>
          </a:xfrm>
        </p:spPr>
        <p:txBody>
          <a:bodyPr/>
          <a:lstStyle/>
          <a:p>
            <a:r>
              <a:rPr lang="el-GR" b="1" dirty="0"/>
              <a:t>ΜΕΤΑΙΧΜΙΑΚΟ ΣΥΣΤΗΜΑ</a:t>
            </a:r>
            <a:endParaRPr lang="el-GR" dirty="0"/>
          </a:p>
        </p:txBody>
      </p:sp>
      <p:sp>
        <p:nvSpPr>
          <p:cNvPr id="3" name="Θέση περιεχομένου 2">
            <a:extLst>
              <a:ext uri="{FF2B5EF4-FFF2-40B4-BE49-F238E27FC236}">
                <a16:creationId xmlns:a16="http://schemas.microsoft.com/office/drawing/2014/main" id="{A7A8D1E8-A644-4B10-AB2D-39EDD2A2BE9F}"/>
              </a:ext>
            </a:extLst>
          </p:cNvPr>
          <p:cNvSpPr>
            <a:spLocks noGrp="1"/>
          </p:cNvSpPr>
          <p:nvPr>
            <p:ph idx="1"/>
          </p:nvPr>
        </p:nvSpPr>
        <p:spPr>
          <a:xfrm>
            <a:off x="1028699" y="1338850"/>
            <a:ext cx="7656131" cy="5099970"/>
          </a:xfrm>
        </p:spPr>
        <p:txBody>
          <a:bodyPr>
            <a:normAutofit fontScale="55000" lnSpcReduction="20000"/>
          </a:bodyPr>
          <a:lstStyle/>
          <a:p>
            <a:pPr marL="0" indent="0" algn="just">
              <a:buNone/>
            </a:pPr>
            <a:r>
              <a:rPr lang="el-GR" dirty="0"/>
              <a:t>Ονομάζεται επίσης και </a:t>
            </a:r>
            <a:r>
              <a:rPr lang="el-GR" b="1" dirty="0" err="1"/>
              <a:t>μεταιχμιακός</a:t>
            </a:r>
            <a:r>
              <a:rPr lang="el-GR" b="1" dirty="0"/>
              <a:t> ή μεθόριος ή στεφανιαίος λοβός</a:t>
            </a:r>
            <a:r>
              <a:rPr lang="el-GR" dirty="0"/>
              <a:t> του εγκεφάλου.</a:t>
            </a:r>
          </a:p>
          <a:p>
            <a:pPr marL="0" indent="0" algn="just">
              <a:buNone/>
            </a:pPr>
            <a:r>
              <a:rPr lang="el-GR" dirty="0"/>
              <a:t>Βρίσκεται στο έσω χείλος του εγκεφάλου, περιλαμβάνοντας περιοχές κοντά στο μεσολόβιο καθώς επίσης και στο όριο μεταξύ ημισφαιρίων και διαμέσου εγκεφάλου, σχηματίζοντας ένα είδος δακτυλίου γύρω από το διάμεσο εγκέφαλο και το ανώτερο τμήμα του στελέχους..</a:t>
            </a:r>
          </a:p>
          <a:p>
            <a:pPr marL="0" indent="0" algn="just">
              <a:buNone/>
            </a:pPr>
            <a:r>
              <a:rPr lang="el-GR" dirty="0"/>
              <a:t>Συνδέεται με αρκετές ανατομικές δομές σε διαφορετικά τμήματα του εγκεφάλου (υποθάλαμο, θάλαμο, οσφρητικό κέντρο κ.ά.). Σημαντικότερες απαγωγές (φυγόκεντρες) συνδέσεις γίνονται με τον υποθάλαμο (και μέσω αυτού με το αυτόνομο Ν.Σ.).</a:t>
            </a:r>
          </a:p>
          <a:p>
            <a:pPr marL="0" indent="0" algn="just">
              <a:buNone/>
            </a:pPr>
            <a:r>
              <a:rPr lang="el-GR" dirty="0"/>
              <a:t>Σχετίζεται με τη </a:t>
            </a:r>
            <a:r>
              <a:rPr lang="el-GR" i="1" dirty="0"/>
              <a:t>μνήμη</a:t>
            </a:r>
            <a:r>
              <a:rPr lang="el-GR" dirty="0"/>
              <a:t> και τη </a:t>
            </a:r>
            <a:r>
              <a:rPr lang="el-GR" i="1" dirty="0"/>
              <a:t>μάθηση</a:t>
            </a:r>
            <a:r>
              <a:rPr lang="el-GR" dirty="0"/>
              <a:t>. Επηρεάζει ποικιλοτρόπως τα συναισθήματα (π.χ. φόβος, οργή) αλλά και τη σύνθετη προσαρμοστική συμπεριφορά (που παρατηρείται στον άνθρωπο σε αντίθεση με τη «στερεότυπη» αντίδραση των ζώων. Οι επιδράσεις αυτές εκδηλώνονται (κυρίως) μέσω των συνδέσεων με τον υποθάλαμο (και επακόλουθα με το ΑΝΣ) με αποτέλεσμα οι συναισθηματικές μεταβολές να συνοδεύονται από μεταβολές αυτόνομων λειτουργιών (π.χ. καρδιακού ρυθμού). Χαρακτηρίζεται ως «</a:t>
            </a:r>
            <a:r>
              <a:rPr lang="el-GR" b="1" dirty="0"/>
              <a:t>συναισθηματικός εγκέφαλος</a:t>
            </a:r>
            <a:r>
              <a:rPr lang="el-GR" dirty="0"/>
              <a:t>» και είναι υπεύθυνος για τον συναισθηματικό αντίκτυπο της συμπεριφοράς, τις αντιδράσεις στα συναισθήματα αλλά και την αποθήκευση και ανάκληση συναισθηματικών εμπειριών. </a:t>
            </a:r>
          </a:p>
        </p:txBody>
      </p:sp>
    </p:spTree>
    <p:extLst>
      <p:ext uri="{BB962C8B-B14F-4D97-AF65-F5344CB8AC3E}">
        <p14:creationId xmlns:p14="http://schemas.microsoft.com/office/powerpoint/2010/main" val="1171186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7E70A5-016F-4DCF-B136-88191C496171}"/>
              </a:ext>
            </a:extLst>
          </p:cNvPr>
          <p:cNvSpPr>
            <a:spLocks noGrp="1"/>
          </p:cNvSpPr>
          <p:nvPr>
            <p:ph type="title"/>
          </p:nvPr>
        </p:nvSpPr>
        <p:spPr>
          <a:xfrm>
            <a:off x="1028700" y="780355"/>
            <a:ext cx="7607881" cy="1434683"/>
          </a:xfrm>
        </p:spPr>
        <p:txBody>
          <a:bodyPr>
            <a:normAutofit fontScale="90000"/>
          </a:bodyPr>
          <a:lstStyle/>
          <a:p>
            <a:r>
              <a:rPr lang="el-GR" b="1" dirty="0"/>
              <a:t>Δομές του </a:t>
            </a:r>
            <a:r>
              <a:rPr lang="el-GR" b="1" dirty="0" err="1"/>
              <a:t>Μεταιχμιακού</a:t>
            </a:r>
            <a:r>
              <a:rPr lang="el-GR" b="1" dirty="0"/>
              <a:t> Συστήματος</a:t>
            </a:r>
            <a:br>
              <a:rPr lang="el-GR" dirty="0"/>
            </a:br>
            <a:endParaRPr lang="el-GR" dirty="0"/>
          </a:p>
        </p:txBody>
      </p:sp>
      <p:sp>
        <p:nvSpPr>
          <p:cNvPr id="3" name="Θέση περιεχομένου 2">
            <a:extLst>
              <a:ext uri="{FF2B5EF4-FFF2-40B4-BE49-F238E27FC236}">
                <a16:creationId xmlns:a16="http://schemas.microsoft.com/office/drawing/2014/main" id="{09BBE420-1691-489F-B210-9A9DC61FE997}"/>
              </a:ext>
            </a:extLst>
          </p:cNvPr>
          <p:cNvSpPr>
            <a:spLocks noGrp="1"/>
          </p:cNvSpPr>
          <p:nvPr>
            <p:ph idx="1"/>
          </p:nvPr>
        </p:nvSpPr>
        <p:spPr>
          <a:xfrm>
            <a:off x="1028699" y="2215037"/>
            <a:ext cx="7607880" cy="4088685"/>
          </a:xfrm>
        </p:spPr>
        <p:txBody>
          <a:bodyPr>
            <a:normAutofit fontScale="77500" lnSpcReduction="20000"/>
          </a:bodyPr>
          <a:lstStyle/>
          <a:p>
            <a:pPr lvl="0"/>
            <a:r>
              <a:rPr lang="el-GR" i="1" dirty="0" err="1"/>
              <a:t>Υπερμεσολόβια</a:t>
            </a:r>
            <a:r>
              <a:rPr lang="el-GR" i="1" dirty="0"/>
              <a:t> έλικα</a:t>
            </a:r>
            <a:r>
              <a:rPr lang="el-GR" dirty="0"/>
              <a:t> (Έλικα του </a:t>
            </a:r>
            <a:r>
              <a:rPr lang="el-GR" dirty="0" err="1"/>
              <a:t>Προσαγωγίου</a:t>
            </a:r>
            <a:r>
              <a:rPr lang="el-GR" dirty="0"/>
              <a:t>)</a:t>
            </a:r>
          </a:p>
          <a:p>
            <a:pPr lvl="0"/>
            <a:r>
              <a:rPr lang="el-GR" i="1" dirty="0" err="1"/>
              <a:t>Υπομεσολόβια</a:t>
            </a:r>
            <a:r>
              <a:rPr lang="el-GR" i="1" dirty="0"/>
              <a:t> έλικα</a:t>
            </a:r>
            <a:r>
              <a:rPr lang="el-GR" dirty="0"/>
              <a:t> (</a:t>
            </a:r>
            <a:r>
              <a:rPr lang="el-GR" dirty="0" err="1"/>
              <a:t>Παροσφρητική</a:t>
            </a:r>
            <a:r>
              <a:rPr lang="el-GR" dirty="0"/>
              <a:t> περιοχή)</a:t>
            </a:r>
          </a:p>
          <a:p>
            <a:pPr lvl="0"/>
            <a:r>
              <a:rPr lang="el-GR" i="1" dirty="0" err="1"/>
              <a:t>Ιπποκάμπειος</a:t>
            </a:r>
            <a:r>
              <a:rPr lang="el-GR" i="1" dirty="0"/>
              <a:t> σχηματισμός</a:t>
            </a:r>
            <a:r>
              <a:rPr lang="el-GR" dirty="0"/>
              <a:t> (Ιππόκαμπος – </a:t>
            </a:r>
            <a:r>
              <a:rPr lang="el-GR" dirty="0" err="1"/>
              <a:t>Παρα-ιπποκάμπεια</a:t>
            </a:r>
            <a:r>
              <a:rPr lang="el-GR" dirty="0"/>
              <a:t> έλικα και οδοντωτή έλικα)</a:t>
            </a:r>
          </a:p>
          <a:p>
            <a:pPr lvl="0"/>
            <a:r>
              <a:rPr lang="el-GR" i="1" dirty="0"/>
              <a:t>Αμυγδαλή</a:t>
            </a:r>
            <a:r>
              <a:rPr lang="el-GR" dirty="0"/>
              <a:t> (</a:t>
            </a:r>
            <a:r>
              <a:rPr lang="el-GR" dirty="0" err="1"/>
              <a:t>Αμυγδαλοειδής</a:t>
            </a:r>
            <a:r>
              <a:rPr lang="el-GR" dirty="0"/>
              <a:t> πυρήνας)</a:t>
            </a:r>
          </a:p>
          <a:p>
            <a:pPr lvl="0"/>
            <a:r>
              <a:rPr lang="el-GR" i="1" dirty="0"/>
              <a:t>Διάφραγμα</a:t>
            </a:r>
            <a:r>
              <a:rPr lang="el-GR" dirty="0"/>
              <a:t> (Διαφραγματική περιοχή)</a:t>
            </a:r>
          </a:p>
          <a:p>
            <a:pPr lvl="0"/>
            <a:r>
              <a:rPr lang="el-GR" i="1" dirty="0" err="1"/>
              <a:t>Μαστία</a:t>
            </a:r>
            <a:r>
              <a:rPr lang="el-GR" dirty="0"/>
              <a:t> (στο διάμεσο εγκέφαλο)</a:t>
            </a:r>
          </a:p>
          <a:p>
            <a:pPr marL="0" indent="0">
              <a:buNone/>
            </a:pPr>
            <a:r>
              <a:rPr lang="el-GR" dirty="0"/>
              <a:t>Οι δομές αυτές συνδέονται μεταξύ τους μέσω του (κλειστού) </a:t>
            </a:r>
            <a:r>
              <a:rPr lang="el-GR" b="1" dirty="0"/>
              <a:t>κυκλώματος του </a:t>
            </a:r>
            <a:r>
              <a:rPr lang="en-US" b="1" dirty="0" err="1"/>
              <a:t>Papez</a:t>
            </a:r>
            <a:r>
              <a:rPr lang="en-US" b="1" dirty="0"/>
              <a:t> </a:t>
            </a:r>
            <a:r>
              <a:rPr lang="el-GR" dirty="0"/>
              <a:t>(το οποίο ξεκινάει και καταλήγει στον ιππόκαμπο μέσω </a:t>
            </a:r>
            <a:r>
              <a:rPr lang="el-GR" dirty="0" err="1"/>
              <a:t>μαστίων</a:t>
            </a:r>
            <a:r>
              <a:rPr lang="el-GR" dirty="0"/>
              <a:t> – θαλάμου και </a:t>
            </a:r>
            <a:r>
              <a:rPr lang="el-GR" dirty="0" err="1"/>
              <a:t>υπερμεσολόβια</a:t>
            </a:r>
            <a:r>
              <a:rPr lang="el-GR" dirty="0"/>
              <a:t> έλικας).</a:t>
            </a:r>
          </a:p>
          <a:p>
            <a:endParaRPr lang="el-GR" dirty="0"/>
          </a:p>
        </p:txBody>
      </p:sp>
    </p:spTree>
    <p:extLst>
      <p:ext uri="{BB962C8B-B14F-4D97-AF65-F5344CB8AC3E}">
        <p14:creationId xmlns:p14="http://schemas.microsoft.com/office/powerpoint/2010/main" val="39963927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36F961-7817-481F-8776-0349C147F2A5}"/>
              </a:ext>
            </a:extLst>
          </p:cNvPr>
          <p:cNvSpPr>
            <a:spLocks noGrp="1"/>
          </p:cNvSpPr>
          <p:nvPr>
            <p:ph type="title"/>
          </p:nvPr>
        </p:nvSpPr>
        <p:spPr>
          <a:xfrm>
            <a:off x="1028700" y="628920"/>
            <a:ext cx="7200900" cy="891459"/>
          </a:xfrm>
        </p:spPr>
        <p:txBody>
          <a:bodyPr>
            <a:noAutofit/>
          </a:bodyPr>
          <a:lstStyle/>
          <a:p>
            <a:r>
              <a:rPr lang="el-GR" sz="2803" b="1" dirty="0"/>
              <a:t>Συσχετίσεις δομών του </a:t>
            </a:r>
            <a:r>
              <a:rPr lang="el-GR" sz="2803" b="1" dirty="0" err="1"/>
              <a:t>μεταιχμιακού</a:t>
            </a:r>
            <a:r>
              <a:rPr lang="el-GR" sz="2803" b="1" dirty="0"/>
              <a:t> συστήματος με συγκεκριμένες λειτουργίες:</a:t>
            </a:r>
            <a:br>
              <a:rPr lang="el-GR" sz="2803" dirty="0"/>
            </a:br>
            <a:endParaRPr lang="el-GR" sz="2803" dirty="0"/>
          </a:p>
        </p:txBody>
      </p:sp>
      <p:sp>
        <p:nvSpPr>
          <p:cNvPr id="3" name="Θέση περιεχομένου 2">
            <a:extLst>
              <a:ext uri="{FF2B5EF4-FFF2-40B4-BE49-F238E27FC236}">
                <a16:creationId xmlns:a16="http://schemas.microsoft.com/office/drawing/2014/main" id="{6DA8C96E-3A06-49EE-ADA3-C873B277169D}"/>
              </a:ext>
            </a:extLst>
          </p:cNvPr>
          <p:cNvSpPr>
            <a:spLocks noGrp="1"/>
          </p:cNvSpPr>
          <p:nvPr>
            <p:ph idx="1"/>
          </p:nvPr>
        </p:nvSpPr>
        <p:spPr>
          <a:xfrm>
            <a:off x="395536" y="1842908"/>
            <a:ext cx="8347193" cy="4595912"/>
          </a:xfrm>
        </p:spPr>
        <p:txBody>
          <a:bodyPr>
            <a:noAutofit/>
          </a:bodyPr>
          <a:lstStyle/>
          <a:p>
            <a:pPr algn="just"/>
            <a:r>
              <a:rPr lang="el-GR" sz="1600" dirty="0"/>
              <a:t>Ο </a:t>
            </a:r>
            <a:r>
              <a:rPr lang="el-GR" sz="1600" b="1" dirty="0"/>
              <a:t>ιππόκαμπος</a:t>
            </a:r>
            <a:r>
              <a:rPr lang="el-GR" sz="1600" dirty="0"/>
              <a:t> (και γενικότερα ο </a:t>
            </a:r>
            <a:r>
              <a:rPr lang="el-GR" sz="1600" dirty="0" err="1"/>
              <a:t>ιπποκάμπειος</a:t>
            </a:r>
            <a:r>
              <a:rPr lang="el-GR" sz="1600" dirty="0"/>
              <a:t> σχηματισμός) σχετίζονται με τη </a:t>
            </a:r>
            <a:r>
              <a:rPr lang="el-GR" sz="1600" i="1" dirty="0"/>
              <a:t>μάθηση και τη μνήμη</a:t>
            </a:r>
            <a:r>
              <a:rPr lang="el-GR" sz="1600" dirty="0"/>
              <a:t>, ιδιαίτερα την έκδηλη (δηλωτική) μνήμη που βασίζεται στην αποθήκευση και συνειδητή ανάκληση πληροφοριών. Η συγκεκριμένη λειτουργία (αποθήκευση) γίνεται σε στενή συνεργασία με περιοχές του φλοιού (κυρίως τις συνειρμικές) με τον ιππόκαμπο να αποτελεί έναν παροδικό, αλλά ιδιαίτερα σημαντικό σταθμό όπου γίνεται επεξεργασία, διατήρηση και προετοιμασία για την τελική αποθήκευση αυτών των πληροφοριών που σχετίζονται με την μακροχρόνια μνήμη, η οποία ολοκληρώνεται στον φλοιό.</a:t>
            </a:r>
          </a:p>
          <a:p>
            <a:pPr algn="just"/>
            <a:r>
              <a:rPr lang="el-GR" sz="1600" dirty="0"/>
              <a:t>Η </a:t>
            </a:r>
            <a:r>
              <a:rPr lang="el-GR" sz="1600" b="1" dirty="0"/>
              <a:t>αμυγδαλή</a:t>
            </a:r>
            <a:r>
              <a:rPr lang="el-GR" sz="1600" dirty="0"/>
              <a:t> έχει συντονιστικό ρόλο στην εκδήλωση και επεξεργασία των συναισθημάτων, αποτελώντας ένα είδος «</a:t>
            </a:r>
            <a:r>
              <a:rPr lang="el-GR" sz="1600" i="1" dirty="0"/>
              <a:t>συναισθηματικού ενισχυτή</a:t>
            </a:r>
            <a:r>
              <a:rPr lang="el-GR" sz="1600" dirty="0"/>
              <a:t>». Εμπλέκεται στην συναισθηματική ερμηνεία διαφόρων εξωτερικών πληροφοριών αλλά και στην εκδήλωση συγκεκριμένης συναισθηματικής απόκρισης (π.χ. φόβος, αγωνία), η οποία άλλοτε «μαθαίνεται» με τη βοήθεια της αμυγδαλής (</a:t>
            </a:r>
            <a:r>
              <a:rPr lang="el-GR" sz="1600" dirty="0" err="1"/>
              <a:t>συσχετιζόμενη</a:t>
            </a:r>
            <a:r>
              <a:rPr lang="el-GR" sz="1600" dirty="0"/>
              <a:t> ακόμη και με κάποιο μη φοβικό ερέθισμα) και άλλοτε παρουσιάζεται εντονότερη (ενισχύεται) όταν το άτομο είναι ήδη φοβισμένο. Η αμυγδαλή εμπλέκεται επίσης και σε θετικές συναισθηματικές μεταβολές όπως η ηρεμία και η χαλάρωση, που φαίνεται να σχετίζονται με την </a:t>
            </a:r>
            <a:r>
              <a:rPr lang="el-GR" sz="1600" dirty="0" err="1"/>
              <a:t>προϋπάρχουσα</a:t>
            </a:r>
            <a:r>
              <a:rPr lang="el-GR" sz="1600" dirty="0"/>
              <a:t> κατάσταση του ατόμου. Επιπλέον, είναι υπεύθυνη για την αποθήκευση και ανάκληση συναισθηματικών εμπειριών, ιδιαίτερα φοβικών, γεγονός που επιτρέπει την αποφυγή των αιτιών τους ή την κατάλληλη προφύλαξη.</a:t>
            </a:r>
          </a:p>
        </p:txBody>
      </p:sp>
    </p:spTree>
    <p:extLst>
      <p:ext uri="{BB962C8B-B14F-4D97-AF65-F5344CB8AC3E}">
        <p14:creationId xmlns:p14="http://schemas.microsoft.com/office/powerpoint/2010/main" val="3130581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D59EBC4F-2EA3-4721-95EC-891B8E48A6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4624"/>
            <a:ext cx="7886650" cy="63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a:extLst>
              <a:ext uri="{FF2B5EF4-FFF2-40B4-BE49-F238E27FC236}">
                <a16:creationId xmlns:a16="http://schemas.microsoft.com/office/drawing/2014/main" id="{3D720405-4513-4175-B601-373B7A706CA6}"/>
              </a:ext>
            </a:extLst>
          </p:cNvPr>
          <p:cNvSpPr txBox="1">
            <a:spLocks noChangeArrowheads="1"/>
          </p:cNvSpPr>
          <p:nvPr/>
        </p:nvSpPr>
        <p:spPr bwMode="auto">
          <a:xfrm>
            <a:off x="541837" y="6119336"/>
            <a:ext cx="87487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dirty="0" err="1"/>
              <a:t>BruceBlaus</a:t>
            </a:r>
            <a:r>
              <a:rPr lang="en-US" altLang="el-GR" sz="1400" dirty="0"/>
              <a:t>. When using this image in external sources it can be cited </a:t>
            </a:r>
            <a:r>
              <a:rPr lang="en-US" altLang="el-GR" sz="1400" dirty="0" err="1"/>
              <a:t>as:Blausen.com</a:t>
            </a:r>
            <a:r>
              <a:rPr lang="en-US" altLang="el-GR" sz="1400" dirty="0"/>
              <a:t> staff (2014). &amp;</a:t>
            </a:r>
            <a:r>
              <a:rPr lang="en-US" altLang="el-GR" sz="1400" dirty="0" err="1"/>
              <a:t>quot;Medical</a:t>
            </a:r>
            <a:r>
              <a:rPr lang="en-US" altLang="el-GR" sz="1400" dirty="0"/>
              <a:t> gallery of </a:t>
            </a:r>
            <a:r>
              <a:rPr lang="en-US" altLang="el-GR" sz="1400" dirty="0" err="1"/>
              <a:t>Blausen</a:t>
            </a:r>
            <a:r>
              <a:rPr lang="en-US" altLang="el-GR" sz="1400" dirty="0"/>
              <a:t> Medical 2014&amp;quot;. </a:t>
            </a:r>
            <a:r>
              <a:rPr lang="en-US" altLang="el-GR" sz="1400" dirty="0" err="1"/>
              <a:t>WikiJournal</a:t>
            </a:r>
            <a:r>
              <a:rPr lang="en-US" altLang="el-GR" sz="1400" dirty="0"/>
              <a:t> of Medicine 1 (2). DOI:10.15347/</a:t>
            </a:r>
            <a:r>
              <a:rPr lang="en-US" altLang="el-GR" sz="1400" dirty="0" err="1"/>
              <a:t>wjm</a:t>
            </a:r>
            <a:r>
              <a:rPr lang="en-US" altLang="el-GR" sz="1400" dirty="0"/>
              <a:t>/2014.010. ISSN 2002-4436. [CC BY 3.0 (</a:t>
            </a:r>
            <a:r>
              <a:rPr lang="en-US" altLang="el-GR" sz="1400" dirty="0">
                <a:hlinkClick r:id="rId3"/>
              </a:rPr>
              <a:t>https://creativecommons.org/licenses/by/3.0</a:t>
            </a:r>
            <a:r>
              <a:rPr lang="en-US" altLang="el-GR" sz="1400" dirty="0"/>
              <a:t>)]</a:t>
            </a:r>
            <a:endParaRPr lang="el-GR" altLang="el-GR" sz="1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69DD16E-AFB4-4ADE-8A25-9E7CAAA6523F}"/>
              </a:ext>
            </a:extLst>
          </p:cNvPr>
          <p:cNvSpPr>
            <a:spLocks noGrp="1"/>
          </p:cNvSpPr>
          <p:nvPr>
            <p:ph idx="1"/>
          </p:nvPr>
        </p:nvSpPr>
        <p:spPr>
          <a:xfrm>
            <a:off x="971549" y="1456915"/>
            <a:ext cx="7713280" cy="4586263"/>
          </a:xfrm>
        </p:spPr>
        <p:txBody>
          <a:bodyPr>
            <a:normAutofit fontScale="70000" lnSpcReduction="20000"/>
          </a:bodyPr>
          <a:lstStyle/>
          <a:p>
            <a:pPr marL="0" indent="0" algn="just">
              <a:buNone/>
            </a:pPr>
            <a:r>
              <a:rPr lang="el-GR" dirty="0"/>
              <a:t>Στην συναισθηματική λειτουργία φαίνεται να εμπλέκονται επίσης: </a:t>
            </a:r>
          </a:p>
          <a:p>
            <a:pPr lvl="0" algn="just"/>
            <a:r>
              <a:rPr lang="el-GR" b="1" dirty="0"/>
              <a:t>η </a:t>
            </a:r>
            <a:r>
              <a:rPr lang="el-GR" b="1" dirty="0" err="1"/>
              <a:t>υπερμεσολόβια</a:t>
            </a:r>
            <a:r>
              <a:rPr lang="el-GR" b="1" dirty="0"/>
              <a:t> έλικα,</a:t>
            </a:r>
            <a:endParaRPr lang="el-GR" dirty="0"/>
          </a:p>
          <a:p>
            <a:pPr lvl="0" algn="just"/>
            <a:r>
              <a:rPr lang="el-GR" b="1" dirty="0"/>
              <a:t>η </a:t>
            </a:r>
            <a:r>
              <a:rPr lang="el-GR" b="1" dirty="0" err="1"/>
              <a:t>παραϊπποκάμπεια</a:t>
            </a:r>
            <a:r>
              <a:rPr lang="el-GR" b="1" dirty="0"/>
              <a:t> έλικα.</a:t>
            </a:r>
            <a:endParaRPr lang="el-GR" dirty="0"/>
          </a:p>
          <a:p>
            <a:pPr marL="0" indent="0" algn="just">
              <a:buNone/>
            </a:pPr>
            <a:r>
              <a:rPr lang="el-GR" dirty="0"/>
              <a:t>Ειδικά η </a:t>
            </a:r>
            <a:r>
              <a:rPr lang="el-GR" dirty="0" err="1"/>
              <a:t>υπερμεσολόβια</a:t>
            </a:r>
            <a:r>
              <a:rPr lang="el-GR" dirty="0"/>
              <a:t> έλικα είναι επίσης σημαντική στη διακίνηση πληροφοριών προς τον ιππόκαμπο, οι οποίες προέρχονται από διάφορες περιοχές του φλοιού, συμμετέχοντας στην συναισθηματική αντίληψη αυτών των πληροφοριών (π.χ. το άλγος εκλαμβάνεται ως δυσάρεστο συναίσθημα). Σημαντική πύλη εισόδου πληροφοριών προς τον ιππόκαμπο και το </a:t>
            </a:r>
            <a:r>
              <a:rPr lang="el-GR" dirty="0" err="1"/>
              <a:t>μεταιχμιακό</a:t>
            </a:r>
            <a:r>
              <a:rPr lang="el-GR" dirty="0"/>
              <a:t> σύστημα είναι η περιοχή του </a:t>
            </a:r>
            <a:r>
              <a:rPr lang="el-GR" i="1" dirty="0" err="1"/>
              <a:t>ενδορινικού</a:t>
            </a:r>
            <a:r>
              <a:rPr lang="el-GR" i="1" dirty="0"/>
              <a:t> φλοιού</a:t>
            </a:r>
            <a:r>
              <a:rPr lang="el-GR" dirty="0"/>
              <a:t> (</a:t>
            </a:r>
            <a:r>
              <a:rPr lang="el-GR" i="1" dirty="0"/>
              <a:t>συνειρμικός οσφρητικός φλοιός</a:t>
            </a:r>
            <a:r>
              <a:rPr lang="el-GR" dirty="0"/>
              <a:t>) στην κάτω επιφάνεια του κροταφικού λοβού (πολύ κοντά στην </a:t>
            </a:r>
            <a:r>
              <a:rPr lang="el-GR" dirty="0" err="1"/>
              <a:t>παραïπποκάμπεια</a:t>
            </a:r>
            <a:r>
              <a:rPr lang="el-GR" dirty="0"/>
              <a:t> έλικα και τον βαθύτερα ευρισκόμενο ιππόκαμπο). </a:t>
            </a:r>
          </a:p>
        </p:txBody>
      </p:sp>
    </p:spTree>
    <p:extLst>
      <p:ext uri="{BB962C8B-B14F-4D97-AF65-F5344CB8AC3E}">
        <p14:creationId xmlns:p14="http://schemas.microsoft.com/office/powerpoint/2010/main" val="32433323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BB21369D-8D16-40DE-9EA3-95EBB0FA1E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1089737"/>
            <a:ext cx="5887220" cy="4178368"/>
          </a:xfrm>
          <a:prstGeom prst="rect">
            <a:avLst/>
          </a:prstGeom>
        </p:spPr>
      </p:pic>
      <p:sp>
        <p:nvSpPr>
          <p:cNvPr id="3" name="TextBox 2">
            <a:extLst>
              <a:ext uri="{FF2B5EF4-FFF2-40B4-BE49-F238E27FC236}">
                <a16:creationId xmlns:a16="http://schemas.microsoft.com/office/drawing/2014/main" id="{92470AD5-C49F-44E4-8FE7-0D951EB98FE9}"/>
              </a:ext>
            </a:extLst>
          </p:cNvPr>
          <p:cNvSpPr txBox="1"/>
          <p:nvPr/>
        </p:nvSpPr>
        <p:spPr>
          <a:xfrm>
            <a:off x="216496" y="242645"/>
            <a:ext cx="8514532" cy="954107"/>
          </a:xfrm>
          <a:prstGeom prst="rect">
            <a:avLst/>
          </a:prstGeom>
          <a:noFill/>
        </p:spPr>
        <p:txBody>
          <a:bodyPr wrap="square" rtlCol="0">
            <a:spAutoFit/>
          </a:bodyPr>
          <a:lstStyle/>
          <a:p>
            <a:r>
              <a:rPr lang="el-GR" sz="2800" b="1" dirty="0" err="1">
                <a:solidFill>
                  <a:srgbClr val="002060"/>
                </a:solidFill>
              </a:rPr>
              <a:t>Μεταιχμιακό</a:t>
            </a:r>
            <a:r>
              <a:rPr lang="el-GR" sz="2800" b="1" dirty="0">
                <a:solidFill>
                  <a:srgbClr val="002060"/>
                </a:solidFill>
              </a:rPr>
              <a:t> σύστημα (εσωτερική επιφάνεια εγκεφάλου)</a:t>
            </a:r>
          </a:p>
        </p:txBody>
      </p:sp>
      <p:sp>
        <p:nvSpPr>
          <p:cNvPr id="4" name="TextBox 3">
            <a:extLst>
              <a:ext uri="{FF2B5EF4-FFF2-40B4-BE49-F238E27FC236}">
                <a16:creationId xmlns:a16="http://schemas.microsoft.com/office/drawing/2014/main" id="{B4B6EF3A-C02D-4D36-A102-BCD4509FC11E}"/>
              </a:ext>
            </a:extLst>
          </p:cNvPr>
          <p:cNvSpPr txBox="1"/>
          <p:nvPr/>
        </p:nvSpPr>
        <p:spPr>
          <a:xfrm>
            <a:off x="3032712" y="5422105"/>
            <a:ext cx="5698316" cy="507831"/>
          </a:xfrm>
          <a:prstGeom prst="rect">
            <a:avLst/>
          </a:prstGeom>
          <a:noFill/>
        </p:spPr>
        <p:txBody>
          <a:bodyPr wrap="square" rtlCol="0">
            <a:spAutoFit/>
          </a:bodyPr>
          <a:lstStyle/>
          <a:p>
            <a:r>
              <a:rPr lang="en-US" sz="900" dirty="0"/>
              <a:t>By OpenStax College - Anatomy &amp;amp; Physiology, </a:t>
            </a:r>
            <a:r>
              <a:rPr lang="en-US" sz="900" dirty="0" err="1"/>
              <a:t>Connexions</a:t>
            </a:r>
            <a:r>
              <a:rPr lang="en-US" sz="900" dirty="0"/>
              <a:t> Web site. http://cnx.org/content/col11496/1.6/, Jun 19, 2013., CC BY 3.0, https://commons.wikimedia.org/w/index.php?curid=30148029</a:t>
            </a:r>
            <a:endParaRPr lang="el-GR" sz="900" dirty="0"/>
          </a:p>
        </p:txBody>
      </p:sp>
      <p:sp>
        <p:nvSpPr>
          <p:cNvPr id="6" name="TextBox 5">
            <a:extLst>
              <a:ext uri="{FF2B5EF4-FFF2-40B4-BE49-F238E27FC236}">
                <a16:creationId xmlns:a16="http://schemas.microsoft.com/office/drawing/2014/main" id="{974CD001-F9FD-4716-9C8F-FCABADC8D72A}"/>
              </a:ext>
            </a:extLst>
          </p:cNvPr>
          <p:cNvSpPr txBox="1"/>
          <p:nvPr/>
        </p:nvSpPr>
        <p:spPr>
          <a:xfrm>
            <a:off x="179512" y="1196752"/>
            <a:ext cx="2448272" cy="5078313"/>
          </a:xfrm>
          <a:prstGeom prst="rect">
            <a:avLst/>
          </a:prstGeom>
          <a:noFill/>
        </p:spPr>
        <p:txBody>
          <a:bodyPr wrap="square" rtlCol="0">
            <a:spAutoFit/>
          </a:bodyPr>
          <a:lstStyle/>
          <a:p>
            <a:r>
              <a:rPr lang="el-GR" dirty="0"/>
              <a:t>Διακρίνονται</a:t>
            </a:r>
          </a:p>
          <a:p>
            <a:r>
              <a:rPr lang="el-GR" dirty="0"/>
              <a:t>οι βασικές δομές του </a:t>
            </a:r>
            <a:r>
              <a:rPr lang="el-GR" dirty="0" err="1"/>
              <a:t>Μεταιχμιακού</a:t>
            </a:r>
            <a:r>
              <a:rPr lang="el-GR" dirty="0"/>
              <a:t> συστήματος:</a:t>
            </a:r>
          </a:p>
          <a:p>
            <a:pPr marL="285750" indent="-285750">
              <a:buFont typeface="Arial" panose="020B0604020202020204" pitchFamily="34" charset="0"/>
              <a:buChar char="•"/>
            </a:pPr>
            <a:r>
              <a:rPr lang="el-GR" b="1" dirty="0"/>
              <a:t>Ιππόκαμπος </a:t>
            </a:r>
            <a:r>
              <a:rPr lang="el-GR" dirty="0"/>
              <a:t>(μωβ)</a:t>
            </a:r>
          </a:p>
          <a:p>
            <a:pPr marL="285750" indent="-285750">
              <a:buFont typeface="Arial" panose="020B0604020202020204" pitchFamily="34" charset="0"/>
              <a:buChar char="•"/>
            </a:pPr>
            <a:r>
              <a:rPr lang="el-GR" b="1" dirty="0"/>
              <a:t>Αμυγδαλή</a:t>
            </a:r>
            <a:r>
              <a:rPr lang="el-GR" dirty="0"/>
              <a:t> (λιλά)</a:t>
            </a:r>
          </a:p>
          <a:p>
            <a:pPr marL="285750" indent="-285750">
              <a:buFont typeface="Arial" panose="020B0604020202020204" pitchFamily="34" charset="0"/>
              <a:buChar char="•"/>
            </a:pPr>
            <a:r>
              <a:rPr lang="el-GR" dirty="0"/>
              <a:t>Η </a:t>
            </a:r>
            <a:r>
              <a:rPr lang="el-GR" b="1" dirty="0" err="1"/>
              <a:t>υπερμεσολόβια</a:t>
            </a:r>
            <a:r>
              <a:rPr lang="el-GR" b="1" dirty="0"/>
              <a:t> έλικα</a:t>
            </a:r>
            <a:r>
              <a:rPr lang="el-GR" dirty="0"/>
              <a:t> (γαλάζιο)</a:t>
            </a:r>
          </a:p>
          <a:p>
            <a:pPr marL="285750" indent="-285750">
              <a:buFont typeface="Arial" panose="020B0604020202020204" pitchFamily="34" charset="0"/>
              <a:buChar char="•"/>
            </a:pPr>
            <a:r>
              <a:rPr lang="el-GR" dirty="0"/>
              <a:t>Οι δομές αυτές συνδέονται μεταξύ τους αλλά και με γειτονικές ανατομικές θέσεις στον διάμεσο εγκέφαλο (θάλαμος, υποθάλαμος)</a:t>
            </a:r>
          </a:p>
        </p:txBody>
      </p:sp>
    </p:spTree>
    <p:extLst>
      <p:ext uri="{BB962C8B-B14F-4D97-AF65-F5344CB8AC3E}">
        <p14:creationId xmlns:p14="http://schemas.microsoft.com/office/powerpoint/2010/main" val="1780348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89CC39-8B57-4A12-AE37-BB0DD83EA89B}"/>
              </a:ext>
            </a:extLst>
          </p:cNvPr>
          <p:cNvSpPr>
            <a:spLocks noGrp="1"/>
          </p:cNvSpPr>
          <p:nvPr>
            <p:ph type="title"/>
          </p:nvPr>
        </p:nvSpPr>
        <p:spPr/>
        <p:txBody>
          <a:bodyPr/>
          <a:lstStyle/>
          <a:p>
            <a:r>
              <a:rPr lang="el-GR" sz="3200" b="1" u="sng" dirty="0" err="1">
                <a:solidFill>
                  <a:schemeClr val="accent2"/>
                </a:solidFill>
              </a:rPr>
              <a:t>Μεταιχμιακό</a:t>
            </a:r>
            <a:r>
              <a:rPr lang="el-GR" sz="3200" b="1" u="sng" dirty="0">
                <a:solidFill>
                  <a:schemeClr val="accent2"/>
                </a:solidFill>
              </a:rPr>
              <a:t> σύστημα</a:t>
            </a:r>
          </a:p>
        </p:txBody>
      </p:sp>
      <p:pic>
        <p:nvPicPr>
          <p:cNvPr id="5" name="Θέση περιεχομένου 4">
            <a:extLst>
              <a:ext uri="{FF2B5EF4-FFF2-40B4-BE49-F238E27FC236}">
                <a16:creationId xmlns:a16="http://schemas.microsoft.com/office/drawing/2014/main" id="{476C6D61-0D54-48E3-861D-BC33156F75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6028" y="1469975"/>
            <a:ext cx="6097972" cy="4065315"/>
          </a:xfrm>
        </p:spPr>
      </p:pic>
      <p:sp>
        <p:nvSpPr>
          <p:cNvPr id="6" name="TextBox 5">
            <a:extLst>
              <a:ext uri="{FF2B5EF4-FFF2-40B4-BE49-F238E27FC236}">
                <a16:creationId xmlns:a16="http://schemas.microsoft.com/office/drawing/2014/main" id="{7CF256B0-2DCF-4FB9-B1A8-D455E05D0791}"/>
              </a:ext>
            </a:extLst>
          </p:cNvPr>
          <p:cNvSpPr txBox="1"/>
          <p:nvPr/>
        </p:nvSpPr>
        <p:spPr>
          <a:xfrm>
            <a:off x="3229000" y="5790455"/>
            <a:ext cx="5915000" cy="461665"/>
          </a:xfrm>
          <a:prstGeom prst="rect">
            <a:avLst/>
          </a:prstGeom>
          <a:noFill/>
        </p:spPr>
        <p:txBody>
          <a:bodyPr wrap="square" rtlCol="0">
            <a:spAutoFit/>
          </a:bodyPr>
          <a:lstStyle/>
          <a:p>
            <a:r>
              <a:rPr lang="en-US" sz="800" dirty="0"/>
              <a:t>By </a:t>
            </a:r>
            <a:r>
              <a:rPr lang="en-US" sz="800" dirty="0" err="1"/>
              <a:t>BruceBlaus</a:t>
            </a:r>
            <a:r>
              <a:rPr lang="en-US" sz="800" dirty="0"/>
              <a:t>. When using this image in external sources it can be cited </a:t>
            </a:r>
            <a:r>
              <a:rPr lang="en-US" sz="800" dirty="0" err="1"/>
              <a:t>as:Blausen.com</a:t>
            </a:r>
            <a:r>
              <a:rPr lang="en-US" sz="800" dirty="0"/>
              <a:t> staff (2014). &amp;</a:t>
            </a:r>
            <a:r>
              <a:rPr lang="en-US" sz="800" dirty="0" err="1"/>
              <a:t>quot;Medical</a:t>
            </a:r>
            <a:r>
              <a:rPr lang="en-US" sz="800" dirty="0"/>
              <a:t> gallery of </a:t>
            </a:r>
            <a:r>
              <a:rPr lang="en-US" sz="800" dirty="0" err="1"/>
              <a:t>Blausen</a:t>
            </a:r>
            <a:r>
              <a:rPr lang="en-US" sz="800" dirty="0"/>
              <a:t> Medical 2014&amp;quot;. </a:t>
            </a:r>
            <a:r>
              <a:rPr lang="en-US" sz="800" dirty="0" err="1"/>
              <a:t>WikiJournal</a:t>
            </a:r>
            <a:r>
              <a:rPr lang="en-US" sz="800" dirty="0"/>
              <a:t> of Medicine 1 (2). DOI:10.15347/</a:t>
            </a:r>
            <a:r>
              <a:rPr lang="en-US" sz="800" dirty="0" err="1"/>
              <a:t>wjm</a:t>
            </a:r>
            <a:r>
              <a:rPr lang="en-US" sz="800" dirty="0"/>
              <a:t>/2014.010. ISSN 2002-4436. - Own work, CC BY 3.0, https://commons.wikimedia.org/w/index.php?curid=31118604</a:t>
            </a:r>
            <a:endParaRPr lang="el-GR" sz="800" dirty="0"/>
          </a:p>
        </p:txBody>
      </p:sp>
      <p:sp>
        <p:nvSpPr>
          <p:cNvPr id="7" name="TextBox 6">
            <a:extLst>
              <a:ext uri="{FF2B5EF4-FFF2-40B4-BE49-F238E27FC236}">
                <a16:creationId xmlns:a16="http://schemas.microsoft.com/office/drawing/2014/main" id="{BC7BD127-F173-4D8D-B8F0-EC3123B9AC38}"/>
              </a:ext>
            </a:extLst>
          </p:cNvPr>
          <p:cNvSpPr txBox="1"/>
          <p:nvPr/>
        </p:nvSpPr>
        <p:spPr>
          <a:xfrm>
            <a:off x="251520" y="1417638"/>
            <a:ext cx="2794508" cy="4832092"/>
          </a:xfrm>
          <a:prstGeom prst="rect">
            <a:avLst/>
          </a:prstGeom>
          <a:noFill/>
        </p:spPr>
        <p:txBody>
          <a:bodyPr wrap="square" rtlCol="0">
            <a:spAutoFit/>
          </a:bodyPr>
          <a:lstStyle/>
          <a:p>
            <a:r>
              <a:rPr lang="el-GR" sz="1600" dirty="0"/>
              <a:t>Διακρίνονται μέρη του </a:t>
            </a:r>
            <a:r>
              <a:rPr lang="el-GR" sz="1600" dirty="0" err="1"/>
              <a:t>Μεταιχμιακού</a:t>
            </a:r>
            <a:r>
              <a:rPr lang="el-GR" sz="1600" dirty="0"/>
              <a:t> Συστήματος που ανήκουν σε διαφορετικά τμήματα του εγκεφάλου όπως:</a:t>
            </a:r>
          </a:p>
          <a:p>
            <a:pPr marL="285750" indent="-285750">
              <a:buFont typeface="Arial" panose="020B0604020202020204" pitchFamily="34" charset="0"/>
              <a:buChar char="•"/>
            </a:pPr>
            <a:r>
              <a:rPr lang="el-GR" sz="1600" dirty="0"/>
              <a:t>Στον </a:t>
            </a:r>
            <a:r>
              <a:rPr lang="el-GR" sz="1600" b="1" dirty="0"/>
              <a:t>διάμεσο εγκέφαλο </a:t>
            </a:r>
            <a:r>
              <a:rPr lang="el-GR" sz="1600" dirty="0"/>
              <a:t>Περιοχές Θαλάμου (κίτρινο χρώμα) </a:t>
            </a:r>
          </a:p>
          <a:p>
            <a:pPr marL="266700" lvl="1"/>
            <a:r>
              <a:rPr lang="el-GR" sz="1600" dirty="0"/>
              <a:t>Υποθάλαμος (γαλάζιο χρώμα)</a:t>
            </a:r>
          </a:p>
          <a:p>
            <a:pPr marL="285750" indent="-285750">
              <a:buFont typeface="Arial" panose="020B0604020202020204" pitchFamily="34" charset="0"/>
              <a:buChar char="•"/>
            </a:pPr>
            <a:r>
              <a:rPr lang="el-GR" sz="1600" dirty="0"/>
              <a:t>Στα </a:t>
            </a:r>
            <a:r>
              <a:rPr lang="el-GR" sz="1600" b="1" dirty="0"/>
              <a:t>ημισφαίρια</a:t>
            </a:r>
            <a:r>
              <a:rPr lang="el-GR" sz="1600" dirty="0"/>
              <a:t> </a:t>
            </a:r>
            <a:r>
              <a:rPr lang="el-GR" sz="1600" dirty="0" err="1"/>
              <a:t>Υπερμεσολόβια</a:t>
            </a:r>
            <a:r>
              <a:rPr lang="el-GR" sz="1600" dirty="0"/>
              <a:t> Έλικα (πράσινο)</a:t>
            </a:r>
          </a:p>
          <a:p>
            <a:pPr marL="266700" lvl="1"/>
            <a:r>
              <a:rPr lang="el-GR" sz="1600" dirty="0"/>
              <a:t>Ιππόκαμπος (λιλά)</a:t>
            </a:r>
          </a:p>
          <a:p>
            <a:pPr marL="266700" lvl="1"/>
            <a:r>
              <a:rPr lang="el-GR" sz="1600" dirty="0"/>
              <a:t>Αμυγδαλή (μικρό μπλε μπροστά από τον Ιππόκαμπο)</a:t>
            </a:r>
          </a:p>
          <a:p>
            <a:endParaRPr lang="el-GR" dirty="0"/>
          </a:p>
          <a:p>
            <a:endParaRPr lang="el-GR" dirty="0"/>
          </a:p>
        </p:txBody>
      </p:sp>
    </p:spTree>
    <p:extLst>
      <p:ext uri="{BB962C8B-B14F-4D97-AF65-F5344CB8AC3E}">
        <p14:creationId xmlns:p14="http://schemas.microsoft.com/office/powerpoint/2010/main" val="66517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A9C74C3D-2162-4ED7-B5C0-BA7A9694639C}"/>
              </a:ext>
            </a:extLst>
          </p:cNvPr>
          <p:cNvSpPr txBox="1">
            <a:spLocks noChangeArrowheads="1"/>
          </p:cNvSpPr>
          <p:nvPr/>
        </p:nvSpPr>
        <p:spPr bwMode="auto">
          <a:xfrm>
            <a:off x="323850" y="404813"/>
            <a:ext cx="84248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2200" b="1">
                <a:solidFill>
                  <a:srgbClr val="000099"/>
                </a:solidFill>
              </a:rPr>
              <a:t>Νευρική σύναψη</a:t>
            </a:r>
          </a:p>
          <a:p>
            <a:pPr algn="just" eaLnBrk="1" hangingPunct="1">
              <a:spcBef>
                <a:spcPct val="50000"/>
              </a:spcBef>
              <a:buFontTx/>
              <a:buNone/>
            </a:pPr>
            <a:r>
              <a:rPr lang="el-GR" altLang="en-US" sz="1800"/>
              <a:t>Είναι η εξειδικευμένη περιοχή σύνδεσης (επαφής) μεταξύ των νευρώνων (ή μεταξύ νευρώνων και κυττάρων άλλων ιστών π.χ. νευρομυϊκές συνάψεις. Σχηματίζεται συνηθέστερα μεταξύ του νευρίτη (νευράξονα) ενός νευρώνα (προσυναπτικό κύτταρο) και του δενδρίτη ενός άλλου (μετασυναπτικό κύτταρο).</a:t>
            </a:r>
          </a:p>
        </p:txBody>
      </p:sp>
      <p:sp>
        <p:nvSpPr>
          <p:cNvPr id="12291" name="Text Box 5">
            <a:extLst>
              <a:ext uri="{FF2B5EF4-FFF2-40B4-BE49-F238E27FC236}">
                <a16:creationId xmlns:a16="http://schemas.microsoft.com/office/drawing/2014/main" id="{72781B9D-1911-4F7C-8E36-73253F85E503}"/>
              </a:ext>
            </a:extLst>
          </p:cNvPr>
          <p:cNvSpPr txBox="1">
            <a:spLocks noChangeArrowheads="1"/>
          </p:cNvSpPr>
          <p:nvPr/>
        </p:nvSpPr>
        <p:spPr bwMode="auto">
          <a:xfrm>
            <a:off x="395288" y="2354263"/>
            <a:ext cx="82804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n-US" sz="1800" u="sng"/>
              <a:t>Αποτελείται από</a:t>
            </a:r>
            <a:r>
              <a:rPr lang="el-GR" altLang="en-US" sz="1800"/>
              <a:t>:</a:t>
            </a:r>
          </a:p>
          <a:p>
            <a:pPr eaLnBrk="1" hangingPunct="1">
              <a:spcBef>
                <a:spcPct val="50000"/>
              </a:spcBef>
              <a:buClr>
                <a:srgbClr val="000099"/>
              </a:buClr>
              <a:buSzPct val="120000"/>
            </a:pPr>
            <a:r>
              <a:rPr lang="el-GR" altLang="en-US" sz="1800"/>
              <a:t>Την </a:t>
            </a:r>
            <a:r>
              <a:rPr lang="el-GR" altLang="en-US" sz="1800" b="1">
                <a:solidFill>
                  <a:srgbClr val="000099"/>
                </a:solidFill>
              </a:rPr>
              <a:t>προσυναπτική μεμβράνη</a:t>
            </a:r>
            <a:r>
              <a:rPr lang="el-GR" altLang="en-US" sz="1800" b="1"/>
              <a:t> </a:t>
            </a:r>
            <a:r>
              <a:rPr lang="el-GR" altLang="en-US" sz="1800"/>
              <a:t>(στις νευρικές απολήξεις του νευράξονα, δηλ. τα τελικά κομβία).</a:t>
            </a:r>
          </a:p>
          <a:p>
            <a:pPr eaLnBrk="1" hangingPunct="1">
              <a:spcBef>
                <a:spcPct val="50000"/>
              </a:spcBef>
              <a:buClr>
                <a:srgbClr val="000099"/>
              </a:buClr>
              <a:buSzPct val="120000"/>
            </a:pPr>
            <a:r>
              <a:rPr lang="el-GR" altLang="en-US" sz="1800"/>
              <a:t>Την </a:t>
            </a:r>
            <a:r>
              <a:rPr lang="el-GR" altLang="en-US" sz="1800" b="1">
                <a:solidFill>
                  <a:srgbClr val="000099"/>
                </a:solidFill>
              </a:rPr>
              <a:t>μετασυναπτική μεμβράνη</a:t>
            </a:r>
            <a:r>
              <a:rPr lang="el-GR" altLang="en-US" sz="1800" b="1"/>
              <a:t> </a:t>
            </a:r>
            <a:r>
              <a:rPr lang="el-GR" altLang="en-US" sz="1800"/>
              <a:t>(στον δενδρίτη του μετασυναπτικού κυττάρου).</a:t>
            </a:r>
          </a:p>
          <a:p>
            <a:pPr eaLnBrk="1" hangingPunct="1">
              <a:spcBef>
                <a:spcPct val="50000"/>
              </a:spcBef>
              <a:buClr>
                <a:srgbClr val="000099"/>
              </a:buClr>
              <a:buSzPct val="120000"/>
            </a:pPr>
            <a:r>
              <a:rPr lang="el-GR" altLang="en-US" sz="1800"/>
              <a:t>Την </a:t>
            </a:r>
            <a:r>
              <a:rPr lang="el-GR" altLang="en-US" sz="1800" b="1">
                <a:solidFill>
                  <a:srgbClr val="000099"/>
                </a:solidFill>
              </a:rPr>
              <a:t>συναπτική σχισμή ή συναπτικό κενό</a:t>
            </a:r>
            <a:r>
              <a:rPr lang="el-GR" altLang="en-US" sz="1800"/>
              <a:t> (ανάμεσα στις δύο μεμβράνες).</a:t>
            </a:r>
          </a:p>
        </p:txBody>
      </p:sp>
      <p:sp>
        <p:nvSpPr>
          <p:cNvPr id="12292" name="Text Box 6">
            <a:extLst>
              <a:ext uri="{FF2B5EF4-FFF2-40B4-BE49-F238E27FC236}">
                <a16:creationId xmlns:a16="http://schemas.microsoft.com/office/drawing/2014/main" id="{B28985E8-CD41-4ACA-BF60-FDF9B578EF8A}"/>
              </a:ext>
            </a:extLst>
          </p:cNvPr>
          <p:cNvSpPr txBox="1">
            <a:spLocks noChangeArrowheads="1"/>
          </p:cNvSpPr>
          <p:nvPr/>
        </p:nvSpPr>
        <p:spPr bwMode="auto">
          <a:xfrm>
            <a:off x="395288" y="4916488"/>
            <a:ext cx="835342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l-GR" altLang="en-US" sz="1800"/>
              <a:t>Η διαβίβαση των πληροφοριών στις συνάψεις γίνεται συνήθως χημικά, με την απελευθέρωση νευροδιαβιβαστών από τα τελικά κομβία του προσυναπτικού κυττάρου στην συναπτική σχισμή, με επακόλουθη ενεργοποίηση των υποδοχέων της μετασυναπτικής μεμβράνης που προκαλεί μεταβολή (διεγερτική ή ανασταλτική) του μετασυναπτικού κυττάρου.</a:t>
            </a:r>
          </a:p>
        </p:txBody>
      </p:sp>
    </p:spTree>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E8FF91F4DC5C4D9C6CDAE2AD52CD94" ma:contentTypeVersion="2" ma:contentTypeDescription="Create a new document." ma:contentTypeScope="" ma:versionID="fd011ee54b4d1d98893708a311f7a54a">
  <xsd:schema xmlns:xsd="http://www.w3.org/2001/XMLSchema" xmlns:xs="http://www.w3.org/2001/XMLSchema" xmlns:p="http://schemas.microsoft.com/office/2006/metadata/properties" xmlns:ns2="b521ff0f-6c8b-49da-bb30-1cdc71c144f0" targetNamespace="http://schemas.microsoft.com/office/2006/metadata/properties" ma:root="true" ma:fieldsID="2f64c39e4638cb31bf3001866bb1dcbe" ns2:_="">
    <xsd:import namespace="b521ff0f-6c8b-49da-bb30-1cdc71c144f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21ff0f-6c8b-49da-bb30-1cdc71c14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6BC3AE-A64E-49F4-BF63-F2E6587195B6}"/>
</file>

<file path=customXml/itemProps2.xml><?xml version="1.0" encoding="utf-8"?>
<ds:datastoreItem xmlns:ds="http://schemas.openxmlformats.org/officeDocument/2006/customXml" ds:itemID="{F4E0D096-4B15-432A-8FE3-40C29699E4B4}"/>
</file>

<file path=customXml/itemProps3.xml><?xml version="1.0" encoding="utf-8"?>
<ds:datastoreItem xmlns:ds="http://schemas.openxmlformats.org/officeDocument/2006/customXml" ds:itemID="{BA916D15-4981-40E7-A7B8-C5CE2EE8B26A}"/>
</file>

<file path=docProps/app.xml><?xml version="1.0" encoding="utf-8"?>
<Properties xmlns="http://schemas.openxmlformats.org/officeDocument/2006/extended-properties" xmlns:vt="http://schemas.openxmlformats.org/officeDocument/2006/docPropsVTypes">
  <TotalTime>1455</TotalTime>
  <Words>7312</Words>
  <Application>Microsoft Office PowerPoint</Application>
  <PresentationFormat>Προβολή στην οθόνη (4:3)</PresentationFormat>
  <Paragraphs>448</Paragraphs>
  <Slides>82</Slides>
  <Notes>2</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82</vt:i4>
      </vt:variant>
    </vt:vector>
  </HeadingPairs>
  <TitlesOfParts>
    <vt:vector size="86" baseType="lpstr">
      <vt:lpstr>Arial</vt:lpstr>
      <vt:lpstr>Calibri</vt:lpstr>
      <vt:lpstr>Wingdings</vt:lpstr>
      <vt:lpstr>Προεπιλεγμένη σχεδίαση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Ιστολογική δομή Νωτιαίου Μυελού (οριζόντια τομή)</vt:lpstr>
      <vt:lpstr>Τομή (οριζόντια) Νωτιαίου Μυελού</vt:lpstr>
      <vt:lpstr>Δομή νεύρου</vt:lpstr>
      <vt:lpstr>Παρουσίαση του PowerPoint</vt:lpstr>
      <vt:lpstr>Παρουσίαση του PowerPoint</vt:lpstr>
      <vt:lpstr>Παρουσίαση του PowerPoint</vt:lpstr>
      <vt:lpstr>Εγκέφαλος (Πλάγια εσωτερική όψη)</vt:lpstr>
      <vt:lpstr>Κάτω επιφάνεια εγκεφάλου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ΝΕΥΡΙΚΑ ΚΕΝΤΡΑ ΗΜΙΣΦΑΙΡΙΩΝ</vt:lpstr>
      <vt:lpstr>Παρουσίαση του PowerPoint</vt:lpstr>
      <vt:lpstr>Παρουσίαση του PowerPoint</vt:lpstr>
      <vt:lpstr>Παρουσίαση του PowerPoint</vt:lpstr>
      <vt:lpstr>Πλάγια εξωτερική επιφάνεια ημισφαιρίου - Ιππόκαμπος</vt:lpstr>
      <vt:lpstr>Παρουσίαση του PowerPoint</vt:lpstr>
      <vt:lpstr>ΣΗΜΑΝΤΙΚΟΤΕΡΑ ΝΕΥΡΙΚΑ ΚΕΝΤΡΑ ΗΜΙΣΦΑΙΡΙΩΝ</vt:lpstr>
      <vt:lpstr>Εγκέφαλος και νευρικά κέντρα ημισφαιρίων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ΑΠΛΟΠΟΙΗΜΕΝΗ ΠΑΡΟΥΣΙΑΣΗ ΤΗΣ ΣΧΕΣΗΣ ΝΕΥΡΙΚΟΥ ΣΥΣΤΗΜΑΤΟΣ – ΕΓΚΕΦΑΛΟΥ - ΦΛΟΙΟΥ </vt:lpstr>
      <vt:lpstr>Ιστολογική Δομή Εγκεφαλικού Φλοιού</vt:lpstr>
      <vt:lpstr>Παρουσίαση του PowerPoint</vt:lpstr>
      <vt:lpstr>Στιβάδες Εγκεφαλικού Φλοιού</vt:lpstr>
      <vt:lpstr>Στιβάδες Εγκεφαλικού Φλοιού</vt:lpstr>
      <vt:lpstr>ΣΤΙΒΑΔΕΣ ΕΓΚΕΦΑΛΙΚΟΥ ΦΛΟΙΟΥ</vt:lpstr>
      <vt:lpstr>Παρουσίαση του PowerPoint</vt:lpstr>
      <vt:lpstr>Παρουσίαση του PowerPoint</vt:lpstr>
      <vt:lpstr>Παρουσίαση του PowerPoint</vt:lpstr>
      <vt:lpstr>Διάμεσος Εγκέφαλος, Στέλεχος, Παρεγκεφαλίδα </vt:lpstr>
      <vt:lpstr>Παρουσίαση του PowerPoint</vt:lpstr>
      <vt:lpstr>ΕΓΚΕΦΑΛΙΚΟ ΣΤΕΛΕΧΟΣ</vt:lpstr>
      <vt:lpstr>ΕΓΚΕΦΑΛΙΚΟ ΣΤΕΛΕΧΟΣ (με έκφυση εγκεφαλικών νεύρων)</vt:lpstr>
      <vt:lpstr>Παρουσίαση του PowerPoint</vt:lpstr>
      <vt:lpstr>ΠΑΡΕΓΚΕΦΑΛΙΔΑ</vt:lpstr>
      <vt:lpstr>ΒΑΣΙΚΑ ΓΑΓΓΛΙΑ</vt:lpstr>
      <vt:lpstr>Παρουσίαση του PowerPoint</vt:lpstr>
      <vt:lpstr>Ραβδωτό σώμα</vt:lpstr>
      <vt:lpstr>Παρουσίαση του PowerPoint</vt:lpstr>
      <vt:lpstr>Παρουσίαση του PowerPoint</vt:lpstr>
      <vt:lpstr>Συνδέσεις Βασικών Γαγγλίων</vt:lpstr>
      <vt:lpstr>Λειτουργία των βασικών γαγγλίων</vt:lpstr>
      <vt:lpstr>Παρουσίαση του PowerPoint</vt:lpstr>
      <vt:lpstr>ΝΟΣΟΙ ΒΑΣΙΚΩΝ ΓΑΓΓΛΙΩΝ</vt:lpstr>
      <vt:lpstr>Παρουσίαση του PowerPoint</vt:lpstr>
      <vt:lpstr>Παρουσίαση του PowerPoint</vt:lpstr>
      <vt:lpstr>Παρουσίαση του PowerPoint</vt:lpstr>
      <vt:lpstr>ΜΕΤΑΙΧΜΙΑΚΟ ΣΥΣΤΗΜΑ</vt:lpstr>
      <vt:lpstr>ΜΕΤΑΙΧΜΙΑΚΟ ΣΥΣΤΗΜΑ</vt:lpstr>
      <vt:lpstr>Δομές του Μεταιχμιακού Συστήματος </vt:lpstr>
      <vt:lpstr>Συσχετίσεις δομών του μεταιχμιακού συστήματος με συγκεκριμένες λειτουργίες: </vt:lpstr>
      <vt:lpstr>Παρουσίαση του PowerPoint</vt:lpstr>
      <vt:lpstr>Παρουσίαση του PowerPoint</vt:lpstr>
      <vt:lpstr>Μεταιχμιακό σύστημα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Anthoulis Vassilis</dc:creator>
  <cp:lastModifiedBy>ΝΕΚΤΑΡΙΑ ΒΑΘΗ</cp:lastModifiedBy>
  <cp:revision>213</cp:revision>
  <cp:lastPrinted>2019-02-28T08:54:31Z</cp:lastPrinted>
  <dcterms:created xsi:type="dcterms:W3CDTF">2014-09-22T14:54:43Z</dcterms:created>
  <dcterms:modified xsi:type="dcterms:W3CDTF">2021-05-16T18:11:23Z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0x010100D4E8FF91F4DC5C4D9C6CDAE2AD52CD94</vt:lpwstr>
  </property>
</Properties>
</file>