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8" r:id="rId1"/>
  </p:sldMasterIdLst>
  <p:notesMasterIdLst>
    <p:notesMasterId r:id="rId28"/>
  </p:notesMasterIdLst>
  <p:handoutMasterIdLst>
    <p:handoutMasterId r:id="rId29"/>
  </p:handoutMasterIdLst>
  <p:sldIdLst>
    <p:sldId id="256" r:id="rId2"/>
    <p:sldId id="389" r:id="rId3"/>
    <p:sldId id="446" r:id="rId4"/>
    <p:sldId id="449" r:id="rId5"/>
    <p:sldId id="450" r:id="rId6"/>
    <p:sldId id="451" r:id="rId7"/>
    <p:sldId id="459" r:id="rId8"/>
    <p:sldId id="452" r:id="rId9"/>
    <p:sldId id="460" r:id="rId10"/>
    <p:sldId id="461" r:id="rId11"/>
    <p:sldId id="454" r:id="rId12"/>
    <p:sldId id="455" r:id="rId13"/>
    <p:sldId id="456" r:id="rId14"/>
    <p:sldId id="457" r:id="rId15"/>
    <p:sldId id="458" r:id="rId16"/>
    <p:sldId id="453" r:id="rId17"/>
    <p:sldId id="462" r:id="rId18"/>
    <p:sldId id="463" r:id="rId19"/>
    <p:sldId id="464" r:id="rId20"/>
    <p:sldId id="465" r:id="rId21"/>
    <p:sldId id="466" r:id="rId22"/>
    <p:sldId id="467" r:id="rId23"/>
    <p:sldId id="468" r:id="rId24"/>
    <p:sldId id="469" r:id="rId25"/>
    <p:sldId id="470" r:id="rId26"/>
    <p:sldId id="471" r:id="rId2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Century Schoolbook" pitchFamily="18" charset="0"/>
        <a:ea typeface="+mn-ea"/>
        <a:cs typeface="Arial" charset="0"/>
      </a:defRPr>
    </a:lvl1pPr>
    <a:lvl2pPr marL="457200" algn="l" rtl="0" fontAlgn="base">
      <a:spcBef>
        <a:spcPct val="0"/>
      </a:spcBef>
      <a:spcAft>
        <a:spcPct val="0"/>
      </a:spcAft>
      <a:defRPr kern="1200">
        <a:solidFill>
          <a:schemeClr val="tx1"/>
        </a:solidFill>
        <a:latin typeface="Century Schoolbook" pitchFamily="18" charset="0"/>
        <a:ea typeface="+mn-ea"/>
        <a:cs typeface="Arial" charset="0"/>
      </a:defRPr>
    </a:lvl2pPr>
    <a:lvl3pPr marL="914400" algn="l" rtl="0" fontAlgn="base">
      <a:spcBef>
        <a:spcPct val="0"/>
      </a:spcBef>
      <a:spcAft>
        <a:spcPct val="0"/>
      </a:spcAft>
      <a:defRPr kern="1200">
        <a:solidFill>
          <a:schemeClr val="tx1"/>
        </a:solidFill>
        <a:latin typeface="Century Schoolbook" pitchFamily="18" charset="0"/>
        <a:ea typeface="+mn-ea"/>
        <a:cs typeface="Arial" charset="0"/>
      </a:defRPr>
    </a:lvl3pPr>
    <a:lvl4pPr marL="1371600" algn="l" rtl="0" fontAlgn="base">
      <a:spcBef>
        <a:spcPct val="0"/>
      </a:spcBef>
      <a:spcAft>
        <a:spcPct val="0"/>
      </a:spcAft>
      <a:defRPr kern="1200">
        <a:solidFill>
          <a:schemeClr val="tx1"/>
        </a:solidFill>
        <a:latin typeface="Century Schoolbook" pitchFamily="18" charset="0"/>
        <a:ea typeface="+mn-ea"/>
        <a:cs typeface="Arial" charset="0"/>
      </a:defRPr>
    </a:lvl4pPr>
    <a:lvl5pPr marL="1828800" algn="l" rtl="0" fontAlgn="base">
      <a:spcBef>
        <a:spcPct val="0"/>
      </a:spcBef>
      <a:spcAft>
        <a:spcPct val="0"/>
      </a:spcAft>
      <a:defRPr kern="1200">
        <a:solidFill>
          <a:schemeClr val="tx1"/>
        </a:solidFill>
        <a:latin typeface="Century Schoolbook" pitchFamily="18" charset="0"/>
        <a:ea typeface="+mn-ea"/>
        <a:cs typeface="Arial" charset="0"/>
      </a:defRPr>
    </a:lvl5pPr>
    <a:lvl6pPr marL="2286000" algn="l" defTabSz="914400" rtl="0" eaLnBrk="1" latinLnBrk="0" hangingPunct="1">
      <a:defRPr kern="1200">
        <a:solidFill>
          <a:schemeClr val="tx1"/>
        </a:solidFill>
        <a:latin typeface="Century Schoolbook" pitchFamily="18" charset="0"/>
        <a:ea typeface="+mn-ea"/>
        <a:cs typeface="Arial" charset="0"/>
      </a:defRPr>
    </a:lvl6pPr>
    <a:lvl7pPr marL="2743200" algn="l" defTabSz="914400" rtl="0" eaLnBrk="1" latinLnBrk="0" hangingPunct="1">
      <a:defRPr kern="1200">
        <a:solidFill>
          <a:schemeClr val="tx1"/>
        </a:solidFill>
        <a:latin typeface="Century Schoolbook" pitchFamily="18" charset="0"/>
        <a:ea typeface="+mn-ea"/>
        <a:cs typeface="Arial" charset="0"/>
      </a:defRPr>
    </a:lvl7pPr>
    <a:lvl8pPr marL="3200400" algn="l" defTabSz="914400" rtl="0" eaLnBrk="1" latinLnBrk="0" hangingPunct="1">
      <a:defRPr kern="1200">
        <a:solidFill>
          <a:schemeClr val="tx1"/>
        </a:solidFill>
        <a:latin typeface="Century Schoolbook" pitchFamily="18" charset="0"/>
        <a:ea typeface="+mn-ea"/>
        <a:cs typeface="Arial" charset="0"/>
      </a:defRPr>
    </a:lvl8pPr>
    <a:lvl9pPr marL="3657600" algn="l" defTabSz="914400" rtl="0" eaLnBrk="1" latinLnBrk="0" hangingPunct="1">
      <a:defRPr kern="1200">
        <a:solidFill>
          <a:schemeClr val="tx1"/>
        </a:solidFill>
        <a:latin typeface="Century Schoolbook"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35" autoAdjust="0"/>
    <p:restoredTop sz="76571" autoAdjust="0"/>
  </p:normalViewPr>
  <p:slideViewPr>
    <p:cSldViewPr>
      <p:cViewPr varScale="1">
        <p:scale>
          <a:sx n="68" d="100"/>
          <a:sy n="68" d="100"/>
        </p:scale>
        <p:origin x="1301" y="4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70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DC1C11B-0967-401C-98BA-836A32F2A517}" type="datetimeFigureOut">
              <a:rPr lang="el-GR"/>
              <a:pPr>
                <a:defRPr/>
              </a:pPr>
              <a:t>22/11/2015</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l-GR"/>
              <a:t>Εργαστήριο Βιοστατιστικής-Ε. Παπαγεωργίου</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4FDBF19-31F0-429D-8B92-AD453E76AAD5}" type="slidenum">
              <a:rPr lang="el-GR"/>
              <a:pPr>
                <a:defRPr/>
              </a:pPr>
              <a:t>‹#›</a:t>
            </a:fld>
            <a:endParaRPr lang="el-GR"/>
          </a:p>
        </p:txBody>
      </p:sp>
    </p:spTree>
    <p:extLst>
      <p:ext uri="{BB962C8B-B14F-4D97-AF65-F5344CB8AC3E}">
        <p14:creationId xmlns:p14="http://schemas.microsoft.com/office/powerpoint/2010/main" val="21134285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FC76CD-04EE-46A3-885D-090C1240C5B7}" type="datetimeFigureOut">
              <a:rPr lang="el-GR"/>
              <a:pPr>
                <a:defRPr/>
              </a:pPr>
              <a:t>22/11/2015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l-GR"/>
              <a:t>Εργαστήριο Βιοστατιστικής-Ε. Παπαγεωργίου</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9281EA1-621B-4845-A868-A7A483D11EE9}" type="slidenum">
              <a:rPr lang="el-GR"/>
              <a:pPr>
                <a:defRPr/>
              </a:pPr>
              <a:t>‹#›</a:t>
            </a:fld>
            <a:endParaRPr lang="el-GR"/>
          </a:p>
        </p:txBody>
      </p:sp>
    </p:spTree>
    <p:extLst>
      <p:ext uri="{BB962C8B-B14F-4D97-AF65-F5344CB8AC3E}">
        <p14:creationId xmlns:p14="http://schemas.microsoft.com/office/powerpoint/2010/main" val="422300025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61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fld id="{0C78D981-76DE-4621-89E8-F7BA64BFC99B}" type="slidenum">
              <a:rPr lang="el-GR" smtClean="0">
                <a:latin typeface="Calibri" pitchFamily="34" charset="0"/>
              </a:rPr>
              <a:pPr fontAlgn="base">
                <a:spcBef>
                  <a:spcPct val="0"/>
                </a:spcBef>
                <a:spcAft>
                  <a:spcPct val="0"/>
                </a:spcAft>
                <a:defRPr/>
              </a:pPr>
              <a:t>1</a:t>
            </a:fld>
            <a:endParaRPr lang="el-GR" smtClean="0">
              <a:latin typeface="Calibri" pitchFamily="34" charset="0"/>
            </a:endParaRPr>
          </a:p>
        </p:txBody>
      </p:sp>
      <p:sp>
        <p:nvSpPr>
          <p:cNvPr id="61445" name="Footer Placeholder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l-GR" smtClean="0">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88580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 Θέση εικόνας διαφάνειας"/>
          <p:cNvSpPr>
            <a:spLocks noGrp="1" noRot="1" noChangeAspect="1" noTextEdit="1"/>
          </p:cNvSpPr>
          <p:nvPr>
            <p:ph type="sldImg"/>
          </p:nvPr>
        </p:nvSpPr>
        <p:spPr>
          <a:ln/>
        </p:spPr>
      </p:sp>
      <p:sp>
        <p:nvSpPr>
          <p:cNvPr id="128003" name="2 - Θέση σημειώσεων"/>
          <p:cNvSpPr>
            <a:spLocks noGrp="1"/>
          </p:cNvSpPr>
          <p:nvPr>
            <p:ph type="body" idx="1"/>
          </p:nvPr>
        </p:nvSpPr>
        <p:spPr>
          <a:noFill/>
          <a:ln/>
        </p:spPr>
        <p:txBody>
          <a:bodyPr/>
          <a:lstStyle/>
          <a:p>
            <a:endParaRPr lang="el-GR" smtClean="0"/>
          </a:p>
        </p:txBody>
      </p:sp>
      <p:sp>
        <p:nvSpPr>
          <p:cNvPr id="128004" name="3 - Θέση αριθμού διαφάνειας"/>
          <p:cNvSpPr>
            <a:spLocks noGrp="1"/>
          </p:cNvSpPr>
          <p:nvPr>
            <p:ph type="sldNum" sz="quarter" idx="5"/>
          </p:nvPr>
        </p:nvSpPr>
        <p:spPr>
          <a:noFill/>
        </p:spPr>
        <p:txBody>
          <a:bodyPr/>
          <a:lstStyle/>
          <a:p>
            <a:fld id="{CF7F2082-584F-4A63-8ADF-7BAC1DCB6EE2}" type="slidenum">
              <a:rPr lang="el-GR" smtClean="0"/>
              <a:pPr/>
              <a:t>10</a:t>
            </a:fld>
            <a:endParaRPr lang="el-GR" smtClean="0"/>
          </a:p>
        </p:txBody>
      </p:sp>
    </p:spTree>
    <p:extLst>
      <p:ext uri="{BB962C8B-B14F-4D97-AF65-F5344CB8AC3E}">
        <p14:creationId xmlns:p14="http://schemas.microsoft.com/office/powerpoint/2010/main" val="510533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 Θέση εικόνας διαφάνειας"/>
          <p:cNvSpPr>
            <a:spLocks noGrp="1" noRot="1" noChangeAspect="1" noTextEdit="1"/>
          </p:cNvSpPr>
          <p:nvPr>
            <p:ph type="sldImg"/>
          </p:nvPr>
        </p:nvSpPr>
        <p:spPr>
          <a:ln/>
        </p:spPr>
      </p:sp>
      <p:sp>
        <p:nvSpPr>
          <p:cNvPr id="133123" name="2 - Θέση σημειώσεων"/>
          <p:cNvSpPr>
            <a:spLocks noGrp="1"/>
          </p:cNvSpPr>
          <p:nvPr>
            <p:ph type="body" idx="1"/>
          </p:nvPr>
        </p:nvSpPr>
        <p:spPr>
          <a:noFill/>
          <a:ln/>
        </p:spPr>
        <p:txBody>
          <a:bodyPr/>
          <a:lstStyle/>
          <a:p>
            <a:endParaRPr lang="el-GR" smtClean="0"/>
          </a:p>
        </p:txBody>
      </p:sp>
      <p:sp>
        <p:nvSpPr>
          <p:cNvPr id="133124" name="3 - Θέση αριθμού διαφάνειας"/>
          <p:cNvSpPr>
            <a:spLocks noGrp="1"/>
          </p:cNvSpPr>
          <p:nvPr>
            <p:ph type="sldNum" sz="quarter" idx="5"/>
          </p:nvPr>
        </p:nvSpPr>
        <p:spPr>
          <a:noFill/>
        </p:spPr>
        <p:txBody>
          <a:bodyPr/>
          <a:lstStyle/>
          <a:p>
            <a:fld id="{5A669B6B-EBDF-44B8-BB9B-004BD393AB87}" type="slidenum">
              <a:rPr lang="el-GR" smtClean="0"/>
              <a:pPr/>
              <a:t>11</a:t>
            </a:fld>
            <a:endParaRPr lang="el-GR" smtClean="0"/>
          </a:p>
        </p:txBody>
      </p:sp>
    </p:spTree>
    <p:extLst>
      <p:ext uri="{BB962C8B-B14F-4D97-AF65-F5344CB8AC3E}">
        <p14:creationId xmlns:p14="http://schemas.microsoft.com/office/powerpoint/2010/main" val="34439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 Θέση εικόνας διαφάνειας"/>
          <p:cNvSpPr>
            <a:spLocks noGrp="1" noRot="1" noChangeAspect="1" noTextEdit="1"/>
          </p:cNvSpPr>
          <p:nvPr>
            <p:ph type="sldImg"/>
          </p:nvPr>
        </p:nvSpPr>
        <p:spPr>
          <a:ln/>
        </p:spPr>
      </p:sp>
      <p:sp>
        <p:nvSpPr>
          <p:cNvPr id="134147" name="2 - Θέση σημειώσεων"/>
          <p:cNvSpPr>
            <a:spLocks noGrp="1"/>
          </p:cNvSpPr>
          <p:nvPr>
            <p:ph type="body" idx="1"/>
          </p:nvPr>
        </p:nvSpPr>
        <p:spPr>
          <a:noFill/>
          <a:ln/>
        </p:spPr>
        <p:txBody>
          <a:bodyPr/>
          <a:lstStyle/>
          <a:p>
            <a:endParaRPr lang="el-GR" smtClean="0"/>
          </a:p>
        </p:txBody>
      </p:sp>
      <p:sp>
        <p:nvSpPr>
          <p:cNvPr id="134148" name="3 - Θέση αριθμού διαφάνειας"/>
          <p:cNvSpPr>
            <a:spLocks noGrp="1"/>
          </p:cNvSpPr>
          <p:nvPr>
            <p:ph type="sldNum" sz="quarter" idx="5"/>
          </p:nvPr>
        </p:nvSpPr>
        <p:spPr>
          <a:noFill/>
        </p:spPr>
        <p:txBody>
          <a:bodyPr/>
          <a:lstStyle/>
          <a:p>
            <a:fld id="{2767CB1F-E399-4727-9E77-B754A62CA96E}" type="slidenum">
              <a:rPr lang="el-GR" smtClean="0"/>
              <a:pPr/>
              <a:t>12</a:t>
            </a:fld>
            <a:endParaRPr lang="el-GR" smtClean="0"/>
          </a:p>
        </p:txBody>
      </p:sp>
    </p:spTree>
    <p:extLst>
      <p:ext uri="{BB962C8B-B14F-4D97-AF65-F5344CB8AC3E}">
        <p14:creationId xmlns:p14="http://schemas.microsoft.com/office/powerpoint/2010/main" val="3532870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 Θέση εικόνας διαφάνειας"/>
          <p:cNvSpPr>
            <a:spLocks noGrp="1" noRot="1" noChangeAspect="1" noTextEdit="1"/>
          </p:cNvSpPr>
          <p:nvPr>
            <p:ph type="sldImg"/>
          </p:nvPr>
        </p:nvSpPr>
        <p:spPr>
          <a:ln/>
        </p:spPr>
      </p:sp>
      <p:sp>
        <p:nvSpPr>
          <p:cNvPr id="135171" name="2 - Θέση σημειώσεων"/>
          <p:cNvSpPr>
            <a:spLocks noGrp="1"/>
          </p:cNvSpPr>
          <p:nvPr>
            <p:ph type="body" idx="1"/>
          </p:nvPr>
        </p:nvSpPr>
        <p:spPr>
          <a:noFill/>
          <a:ln/>
        </p:spPr>
        <p:txBody>
          <a:bodyPr/>
          <a:lstStyle/>
          <a:p>
            <a:r>
              <a:rPr lang="el-GR" dirty="0" smtClean="0"/>
              <a:t>Θα μπουν σε </a:t>
            </a:r>
            <a:r>
              <a:rPr lang="el-GR" dirty="0" err="1" smtClean="0"/>
              <a:t>νεα</a:t>
            </a:r>
            <a:r>
              <a:rPr lang="el-GR" dirty="0" smtClean="0"/>
              <a:t> </a:t>
            </a:r>
            <a:r>
              <a:rPr lang="el-GR" dirty="0" err="1" smtClean="0"/>
              <a:t>ενοτητα</a:t>
            </a:r>
            <a:r>
              <a:rPr lang="el-GR" dirty="0" smtClean="0"/>
              <a:t> που ετοιμάζεται</a:t>
            </a:r>
          </a:p>
        </p:txBody>
      </p:sp>
      <p:sp>
        <p:nvSpPr>
          <p:cNvPr id="135172" name="3 - Θέση αριθμού διαφάνειας"/>
          <p:cNvSpPr>
            <a:spLocks noGrp="1"/>
          </p:cNvSpPr>
          <p:nvPr>
            <p:ph type="sldNum" sz="quarter" idx="5"/>
          </p:nvPr>
        </p:nvSpPr>
        <p:spPr>
          <a:noFill/>
        </p:spPr>
        <p:txBody>
          <a:bodyPr/>
          <a:lstStyle/>
          <a:p>
            <a:fld id="{7C4C994B-F8C6-427F-85CA-AB76F671F186}" type="slidenum">
              <a:rPr lang="el-GR" smtClean="0"/>
              <a:pPr/>
              <a:t>13</a:t>
            </a:fld>
            <a:endParaRPr lang="el-GR" smtClean="0"/>
          </a:p>
        </p:txBody>
      </p:sp>
    </p:spTree>
    <p:extLst>
      <p:ext uri="{BB962C8B-B14F-4D97-AF65-F5344CB8AC3E}">
        <p14:creationId xmlns:p14="http://schemas.microsoft.com/office/powerpoint/2010/main" val="253783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3FC40B9F-3A44-431F-A4F0-191EB184EDB8}" type="slidenum">
              <a:rPr lang="el-GR" smtClean="0"/>
              <a:pPr/>
              <a:t>14</a:t>
            </a:fld>
            <a:endParaRPr lang="el-GR"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4400" y="4343400"/>
            <a:ext cx="5029200" cy="4114800"/>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l-GR" dirty="0" smtClean="0"/>
              <a:t>Θα μπουν σε </a:t>
            </a:r>
            <a:r>
              <a:rPr lang="el-GR" dirty="0" err="1" smtClean="0"/>
              <a:t>νεα</a:t>
            </a:r>
            <a:r>
              <a:rPr lang="el-GR" dirty="0" smtClean="0"/>
              <a:t> </a:t>
            </a:r>
            <a:r>
              <a:rPr lang="el-GR" dirty="0" err="1" smtClean="0"/>
              <a:t>ενοτητα</a:t>
            </a:r>
            <a:r>
              <a:rPr lang="el-GR" dirty="0" smtClean="0"/>
              <a:t> που ετοιμάζεται</a:t>
            </a:r>
          </a:p>
          <a:p>
            <a:pPr eaLnBrk="1" hangingPunct="1"/>
            <a:endParaRPr lang="el-GR" dirty="0" smtClean="0"/>
          </a:p>
        </p:txBody>
      </p:sp>
    </p:spTree>
    <p:extLst>
      <p:ext uri="{BB962C8B-B14F-4D97-AF65-F5344CB8AC3E}">
        <p14:creationId xmlns:p14="http://schemas.microsoft.com/office/powerpoint/2010/main" val="3942063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B77B445-AFA9-437B-8671-A51A0B3D6B89}" type="slidenum">
              <a:rPr lang="el-GR" smtClean="0"/>
              <a:pPr/>
              <a:t>15</a:t>
            </a:fld>
            <a:endParaRPr lang="el-GR"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l-GR" dirty="0" smtClean="0"/>
              <a:t>Θα μπουν σε </a:t>
            </a:r>
            <a:r>
              <a:rPr lang="el-GR" dirty="0" err="1" smtClean="0"/>
              <a:t>νεα</a:t>
            </a:r>
            <a:r>
              <a:rPr lang="el-GR" dirty="0" smtClean="0"/>
              <a:t> </a:t>
            </a:r>
            <a:r>
              <a:rPr lang="el-GR" dirty="0" err="1" smtClean="0"/>
              <a:t>ενοτητα</a:t>
            </a:r>
            <a:r>
              <a:rPr lang="el-GR" dirty="0" smtClean="0"/>
              <a:t> που ετοιμάζεται</a:t>
            </a:r>
          </a:p>
          <a:p>
            <a:pPr eaLnBrk="1" hangingPunct="1"/>
            <a:endParaRPr lang="el-GR" dirty="0" smtClean="0"/>
          </a:p>
        </p:txBody>
      </p:sp>
    </p:spTree>
    <p:extLst>
      <p:ext uri="{BB962C8B-B14F-4D97-AF65-F5344CB8AC3E}">
        <p14:creationId xmlns:p14="http://schemas.microsoft.com/office/powerpoint/2010/main" val="84328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16</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a:defRPr/>
            </a:pPr>
            <a:fld id="{9535C495-C6A6-4713-A9C9-DF305D1CAAF9}" type="slidenum">
              <a:rPr lang="el-GR" smtClean="0">
                <a:solidFill>
                  <a:prstClr val="black"/>
                </a:solidFill>
                <a:latin typeface="Calibri" pitchFamily="34" charset="0"/>
              </a:rPr>
              <a:pPr>
                <a:defRPr/>
              </a:pPr>
              <a:t>17</a:t>
            </a:fld>
            <a:endParaRPr lang="el-GR" smtClean="0">
              <a:solidFill>
                <a:prstClr val="black"/>
              </a:solidFill>
              <a:latin typeface="Calibri" pitchFamily="34" charset="0"/>
            </a:endParaRPr>
          </a:p>
        </p:txBody>
      </p:sp>
      <p:sp>
        <p:nvSpPr>
          <p:cNvPr id="45061" name="Footer Placeholder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a:defRPr/>
            </a:pPr>
            <a:r>
              <a:rPr lang="el-GR" smtClean="0">
                <a:solidFill>
                  <a:prstClr val="black"/>
                </a:solidFill>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281349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18</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19</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b="1" dirty="0" smtClean="0"/>
              <a:t>3 </a:t>
            </a:r>
            <a:r>
              <a:rPr lang="el-GR" sz="1200" b="1" kern="1200" dirty="0" smtClean="0">
                <a:solidFill>
                  <a:schemeClr val="tx1"/>
                </a:solidFill>
                <a:effectLst/>
                <a:latin typeface="+mn-lt"/>
                <a:ea typeface="+mn-ea"/>
                <a:cs typeface="+mn-cs"/>
              </a:rPr>
              <a:t>Έλεγχοι υποθέσεων - Διαστήματα εμπιστοσύνης, </a:t>
            </a:r>
            <a:endParaRPr lang="el-GR" b="1"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2</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a:defRPr/>
            </a:pPr>
            <a:fld id="{88225A9C-DF05-4470-A55B-4D8A9464F0D4}" type="slidenum">
              <a:rPr lang="el-GR" smtClean="0">
                <a:solidFill>
                  <a:prstClr val="black"/>
                </a:solidFill>
                <a:latin typeface="Calibri" pitchFamily="34" charset="0"/>
              </a:rPr>
              <a:pPr>
                <a:defRPr/>
              </a:pPr>
              <a:t>20</a:t>
            </a:fld>
            <a:endParaRPr lang="el-GR" smtClean="0">
              <a:solidFill>
                <a:prstClr val="black"/>
              </a:solidFill>
              <a:latin typeface="Calibri" pitchFamily="34" charset="0"/>
            </a:endParaRPr>
          </a:p>
        </p:txBody>
      </p:sp>
      <p:sp>
        <p:nvSpPr>
          <p:cNvPr id="49157" name="Footer Placeholder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a:defRPr/>
            </a:pPr>
            <a:r>
              <a:rPr lang="el-GR" smtClean="0">
                <a:solidFill>
                  <a:prstClr val="black"/>
                </a:solidFill>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632548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21</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F5E1BA1E-908B-4599-8D72-262F2802175C}" type="slidenum">
              <a:rPr lang="el-GR">
                <a:latin typeface="Calibri" pitchFamily="34" charset="0"/>
              </a:rPr>
              <a:pPr fontAlgn="base">
                <a:spcBef>
                  <a:spcPct val="0"/>
                </a:spcBef>
                <a:spcAft>
                  <a:spcPct val="0"/>
                </a:spcAft>
              </a:pPr>
              <a:t>22</a:t>
            </a:fld>
            <a:endParaRPr lang="el-GR">
              <a:latin typeface="Calibri" pitchFamily="34" charset="0"/>
            </a:endParaRPr>
          </a:p>
        </p:txBody>
      </p:sp>
      <p:sp>
        <p:nvSpPr>
          <p:cNvPr id="553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126400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3E26E1DF-B434-4320-95B9-4C22BD59A781}" type="slidenum">
              <a:rPr lang="el-GR">
                <a:latin typeface="Calibri" pitchFamily="34" charset="0"/>
              </a:rPr>
              <a:pPr fontAlgn="base">
                <a:spcBef>
                  <a:spcPct val="0"/>
                </a:spcBef>
                <a:spcAft>
                  <a:spcPct val="0"/>
                </a:spcAft>
              </a:pPr>
              <a:t>23</a:t>
            </a:fld>
            <a:endParaRPr lang="el-GR">
              <a:latin typeface="Calibri" pitchFamily="34" charset="0"/>
            </a:endParaRPr>
          </a:p>
        </p:txBody>
      </p:sp>
      <p:sp>
        <p:nvSpPr>
          <p:cNvPr id="624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283289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3E26E1DF-B434-4320-95B9-4C22BD59A781}" type="slidenum">
              <a:rPr lang="el-GR">
                <a:latin typeface="Calibri" pitchFamily="34" charset="0"/>
              </a:rPr>
              <a:pPr fontAlgn="base">
                <a:spcBef>
                  <a:spcPct val="0"/>
                </a:spcBef>
                <a:spcAft>
                  <a:spcPct val="0"/>
                </a:spcAft>
              </a:pPr>
              <a:t>24</a:t>
            </a:fld>
            <a:endParaRPr lang="el-GR">
              <a:latin typeface="Calibri" pitchFamily="34" charset="0"/>
            </a:endParaRPr>
          </a:p>
        </p:txBody>
      </p:sp>
      <p:sp>
        <p:nvSpPr>
          <p:cNvPr id="624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98250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25</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26</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 Θέση εικόνας διαφάνειας"/>
          <p:cNvSpPr>
            <a:spLocks noGrp="1" noRot="1" noChangeAspect="1" noTextEdit="1"/>
          </p:cNvSpPr>
          <p:nvPr>
            <p:ph type="sldImg"/>
          </p:nvPr>
        </p:nvSpPr>
        <p:spPr>
          <a:ln/>
        </p:spPr>
      </p:sp>
      <p:sp>
        <p:nvSpPr>
          <p:cNvPr id="115715" name="2 - Θέση σημειώσεων"/>
          <p:cNvSpPr>
            <a:spLocks noGrp="1"/>
          </p:cNvSpPr>
          <p:nvPr>
            <p:ph type="body" idx="1"/>
          </p:nvPr>
        </p:nvSpPr>
        <p:spPr>
          <a:noFill/>
          <a:ln/>
        </p:spPr>
        <p:txBody>
          <a:bodyPr/>
          <a:lstStyle/>
          <a:p>
            <a:endParaRPr lang="el-GR" smtClean="0"/>
          </a:p>
        </p:txBody>
      </p:sp>
      <p:sp>
        <p:nvSpPr>
          <p:cNvPr id="115716" name="3 - Θέση αριθμού διαφάνειας"/>
          <p:cNvSpPr>
            <a:spLocks noGrp="1"/>
          </p:cNvSpPr>
          <p:nvPr>
            <p:ph type="sldNum" sz="quarter" idx="5"/>
          </p:nvPr>
        </p:nvSpPr>
        <p:spPr>
          <a:noFill/>
        </p:spPr>
        <p:txBody>
          <a:bodyPr/>
          <a:lstStyle/>
          <a:p>
            <a:fld id="{32FD1039-D5DB-46E0-B2B3-748A80D9377D}" type="slidenum">
              <a:rPr lang="el-GR" smtClean="0"/>
              <a:pPr/>
              <a:t>3</a:t>
            </a:fld>
            <a:endParaRPr lang="el-GR" smtClean="0"/>
          </a:p>
        </p:txBody>
      </p:sp>
    </p:spTree>
    <p:extLst>
      <p:ext uri="{BB962C8B-B14F-4D97-AF65-F5344CB8AC3E}">
        <p14:creationId xmlns:p14="http://schemas.microsoft.com/office/powerpoint/2010/main" val="48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4</a:t>
            </a:fld>
            <a:endParaRPr lang="el-GR"/>
          </a:p>
        </p:txBody>
      </p:sp>
    </p:spTree>
    <p:extLst>
      <p:ext uri="{BB962C8B-B14F-4D97-AF65-F5344CB8AC3E}">
        <p14:creationId xmlns:p14="http://schemas.microsoft.com/office/powerpoint/2010/main" val="327312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C555A6A2-D53D-412C-939A-E01F921DBBFA}" type="slidenum">
              <a:rPr lang="el-GR" smtClean="0"/>
              <a:pPr/>
              <a:t>5</a:t>
            </a:fld>
            <a:endParaRPr lang="el-GR"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348064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73C9ED4-767C-4870-8B9D-F835C67BB205}" type="slidenum">
              <a:rPr lang="el-GR" smtClean="0"/>
              <a:pPr/>
              <a:t>6</a:t>
            </a:fld>
            <a:endParaRPr lang="el-GR"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3927892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7</a:t>
            </a:fld>
            <a:endParaRPr lang="el-GR"/>
          </a:p>
        </p:txBody>
      </p:sp>
    </p:spTree>
    <p:extLst>
      <p:ext uri="{BB962C8B-B14F-4D97-AF65-F5344CB8AC3E}">
        <p14:creationId xmlns:p14="http://schemas.microsoft.com/office/powerpoint/2010/main" val="3273128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8</a:t>
            </a:fld>
            <a:endParaRPr lang="el-GR"/>
          </a:p>
        </p:txBody>
      </p:sp>
    </p:spTree>
    <p:extLst>
      <p:ext uri="{BB962C8B-B14F-4D97-AF65-F5344CB8AC3E}">
        <p14:creationId xmlns:p14="http://schemas.microsoft.com/office/powerpoint/2010/main" val="327312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 Θέση εικόνας διαφάνειας"/>
          <p:cNvSpPr>
            <a:spLocks noGrp="1" noRot="1" noChangeAspect="1" noTextEdit="1"/>
          </p:cNvSpPr>
          <p:nvPr>
            <p:ph type="sldImg"/>
          </p:nvPr>
        </p:nvSpPr>
        <p:spPr>
          <a:ln/>
        </p:spPr>
      </p:sp>
      <p:sp>
        <p:nvSpPr>
          <p:cNvPr id="126979" name="2 - Θέση σημειώσεων"/>
          <p:cNvSpPr>
            <a:spLocks noGrp="1"/>
          </p:cNvSpPr>
          <p:nvPr>
            <p:ph type="body" idx="1"/>
          </p:nvPr>
        </p:nvSpPr>
        <p:spPr>
          <a:noFill/>
          <a:ln/>
        </p:spPr>
        <p:txBody>
          <a:bodyPr/>
          <a:lstStyle/>
          <a:p>
            <a:endParaRPr lang="el-GR" smtClean="0"/>
          </a:p>
        </p:txBody>
      </p:sp>
      <p:sp>
        <p:nvSpPr>
          <p:cNvPr id="126980" name="3 - Θέση αριθμού διαφάνειας"/>
          <p:cNvSpPr>
            <a:spLocks noGrp="1"/>
          </p:cNvSpPr>
          <p:nvPr>
            <p:ph type="sldNum" sz="quarter" idx="5"/>
          </p:nvPr>
        </p:nvSpPr>
        <p:spPr>
          <a:noFill/>
        </p:spPr>
        <p:txBody>
          <a:bodyPr/>
          <a:lstStyle/>
          <a:p>
            <a:fld id="{61BB1E83-B0FE-4074-89D1-F873145357D7}" type="slidenum">
              <a:rPr lang="el-GR" smtClean="0"/>
              <a:pPr/>
              <a:t>9</a:t>
            </a:fld>
            <a:endParaRPr lang="el-GR" smtClean="0"/>
          </a:p>
        </p:txBody>
      </p:sp>
    </p:spTree>
    <p:extLst>
      <p:ext uri="{BB962C8B-B14F-4D97-AF65-F5344CB8AC3E}">
        <p14:creationId xmlns:p14="http://schemas.microsoft.com/office/powerpoint/2010/main" val="423593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Υπότιτλο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Τίτλο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Στυλ κύριου τίτλου</a:t>
            </a:r>
            <a:endParaRPr kumimoji="0" lang="en-US"/>
          </a:p>
        </p:txBody>
      </p:sp>
      <p:cxnSp>
        <p:nvCxnSpPr>
          <p:cNvPr id="8" name="Ευθεία γραμμή σύνδεσης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Έλλειψη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Θέση ημερομηνίας 14"/>
          <p:cNvSpPr>
            <a:spLocks noGrp="1"/>
          </p:cNvSpPr>
          <p:nvPr>
            <p:ph type="dt" sz="half" idx="10"/>
          </p:nvPr>
        </p:nvSpPr>
        <p:spPr/>
        <p:txBody>
          <a:bodyPr/>
          <a:lstStyle/>
          <a:p>
            <a:pPr>
              <a:defRPr/>
            </a:pPr>
            <a:fld id="{B89C8146-84FB-4138-977C-0981BD2801E4}" type="datetime1">
              <a:rPr lang="el-GR" smtClean="0"/>
              <a:pPr>
                <a:defRPr/>
              </a:pPr>
              <a:t>22/11/2015</a:t>
            </a:fld>
            <a:endParaRPr lang="el-GR"/>
          </a:p>
        </p:txBody>
      </p:sp>
      <p:sp>
        <p:nvSpPr>
          <p:cNvPr id="16" name="Θέση αριθμού διαφάνειας 15"/>
          <p:cNvSpPr>
            <a:spLocks noGrp="1"/>
          </p:cNvSpPr>
          <p:nvPr>
            <p:ph type="sldNum" sz="quarter" idx="11"/>
          </p:nvPr>
        </p:nvSpPr>
        <p:spPr/>
        <p:txBody>
          <a:bodyPr/>
          <a:lstStyle/>
          <a:p>
            <a:pPr>
              <a:defRPr/>
            </a:pPr>
            <a:fld id="{250F0AA8-3144-4EB0-B30C-78710925F1D2}" type="slidenum">
              <a:rPr lang="el-GR" smtClean="0"/>
              <a:pPr>
                <a:defRPr/>
              </a:pPr>
              <a:t>‹#›</a:t>
            </a:fld>
            <a:endParaRPr lang="el-GR"/>
          </a:p>
        </p:txBody>
      </p:sp>
      <p:sp>
        <p:nvSpPr>
          <p:cNvPr id="17" name="Θέση υποσέλιδου 16"/>
          <p:cNvSpPr>
            <a:spLocks noGrp="1"/>
          </p:cNvSpPr>
          <p:nvPr>
            <p:ph type="ftr" sz="quarter" idx="12"/>
          </p:nvPr>
        </p:nvSpPr>
        <p:spPr/>
        <p:txBody>
          <a:bodyPr/>
          <a:lstStyle/>
          <a:p>
            <a:pPr>
              <a:defRPr/>
            </a:pPr>
            <a:r>
              <a:rPr lang="el-GR" smtClean="0"/>
              <a:t>Ε. ΠΑΠΑΓΕΩΡΓΙΟΥ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pPr>
              <a:defRPr/>
            </a:pPr>
            <a:fld id="{BCF54E26-C33D-4CB1-9764-7C5BAE803369}" type="datetime1">
              <a:rPr lang="el-GR" smtClean="0"/>
              <a:pPr>
                <a:defRPr/>
              </a:pPr>
              <a:t>22/11/2015</a:t>
            </a:fld>
            <a:endParaRPr lang="el-GR"/>
          </a:p>
        </p:txBody>
      </p:sp>
      <p:sp>
        <p:nvSpPr>
          <p:cNvPr id="5" name="Θέση υποσέλιδου 4"/>
          <p:cNvSpPr>
            <a:spLocks noGrp="1"/>
          </p:cNvSpPr>
          <p:nvPr>
            <p:ph type="ftr" sz="quarter" idx="11"/>
          </p:nvPr>
        </p:nvSpPr>
        <p:spPr/>
        <p:txBody>
          <a:bodyPr/>
          <a:lstStyle/>
          <a:p>
            <a:pPr>
              <a:defRPr/>
            </a:pPr>
            <a:r>
              <a:rPr lang="el-GR" smtClean="0"/>
              <a:t>Ε. ΠΑΠΑΓΕΩΡΓΙΟΥ</a:t>
            </a:r>
            <a:endParaRPr lang="el-GR"/>
          </a:p>
        </p:txBody>
      </p:sp>
      <p:sp>
        <p:nvSpPr>
          <p:cNvPr id="6" name="Θέση αριθμού διαφάνειας 5"/>
          <p:cNvSpPr>
            <a:spLocks noGrp="1"/>
          </p:cNvSpPr>
          <p:nvPr>
            <p:ph type="sldNum" sz="quarter" idx="12"/>
          </p:nvPr>
        </p:nvSpPr>
        <p:spPr/>
        <p:txBody>
          <a:bodyPr/>
          <a:lstStyle/>
          <a:p>
            <a:pPr>
              <a:defRPr/>
            </a:pPr>
            <a:fld id="{250F0AA8-3144-4EB0-B30C-78710925F1D2}"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pPr>
              <a:defRPr/>
            </a:pPr>
            <a:fld id="{AF9F11BF-0C9D-4254-A94F-6240A74B2445}" type="datetime1">
              <a:rPr lang="el-GR" smtClean="0"/>
              <a:pPr>
                <a:defRPr/>
              </a:pPr>
              <a:t>22/11/2015</a:t>
            </a:fld>
            <a:endParaRPr lang="el-GR"/>
          </a:p>
        </p:txBody>
      </p:sp>
      <p:sp>
        <p:nvSpPr>
          <p:cNvPr id="5" name="Θέση υποσέλιδου 4"/>
          <p:cNvSpPr>
            <a:spLocks noGrp="1"/>
          </p:cNvSpPr>
          <p:nvPr>
            <p:ph type="ftr" sz="quarter" idx="11"/>
          </p:nvPr>
        </p:nvSpPr>
        <p:spPr/>
        <p:txBody>
          <a:bodyPr/>
          <a:lstStyle/>
          <a:p>
            <a:pPr>
              <a:defRPr/>
            </a:pPr>
            <a:r>
              <a:rPr lang="el-GR" smtClean="0"/>
              <a:t>Ε. ΠΑΠΑΓΕΩΡΓΙΟΥ</a:t>
            </a:r>
            <a:endParaRPr lang="el-GR"/>
          </a:p>
        </p:txBody>
      </p:sp>
      <p:sp>
        <p:nvSpPr>
          <p:cNvPr id="6" name="Θέση αριθμού διαφάνειας 5"/>
          <p:cNvSpPr>
            <a:spLocks noGrp="1"/>
          </p:cNvSpPr>
          <p:nvPr>
            <p:ph type="sldNum" sz="quarter" idx="12"/>
          </p:nvPr>
        </p:nvSpPr>
        <p:spPr/>
        <p:txBody>
          <a:bodyPr/>
          <a:lstStyle/>
          <a:p>
            <a:pPr>
              <a:defRPr/>
            </a:pPr>
            <a:fld id="{250F0AA8-3144-4EB0-B30C-78710925F1D2}" type="slidenum">
              <a:rPr lang="el-GR" smtClean="0"/>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905000"/>
            <a:ext cx="8229600" cy="4114800"/>
          </a:xfrm>
        </p:spPr>
        <p:txBody>
          <a:bodyPr>
            <a:normAutofit/>
          </a:bodyPr>
          <a:lstStyle/>
          <a:p>
            <a:pPr lvl="0"/>
            <a:endParaRPr lang="el-GR" noProof="0"/>
          </a:p>
        </p:txBody>
      </p:sp>
      <p:sp>
        <p:nvSpPr>
          <p:cNvPr id="4" name="3 - Θέση ημερομηνίας"/>
          <p:cNvSpPr>
            <a:spLocks noGrp="1"/>
          </p:cNvSpPr>
          <p:nvPr>
            <p:ph type="dt" sz="half" idx="10"/>
          </p:nvPr>
        </p:nvSpPr>
        <p:spPr>
          <a:xfrm>
            <a:off x="457200" y="6245225"/>
            <a:ext cx="2133600" cy="476250"/>
          </a:xfrm>
        </p:spPr>
        <p:txBody>
          <a:bodyPr/>
          <a:lstStyle>
            <a:lvl1pPr>
              <a:defRPr/>
            </a:lvl1pPr>
          </a:lstStyle>
          <a:p>
            <a:pPr>
              <a:defRPr/>
            </a:pPr>
            <a:fld id="{25BCA24A-FCC0-4DE4-BD01-D80DEC5F8AE4}" type="datetime1">
              <a:rPr lang="el-GR" smtClean="0"/>
              <a:pPr>
                <a:defRPr/>
              </a:pPr>
              <a:t>22/11/2015</a:t>
            </a:fld>
            <a:endParaRPr lang="el-GR"/>
          </a:p>
        </p:txBody>
      </p:sp>
      <p:sp>
        <p:nvSpPr>
          <p:cNvPr id="5" name="4 - Θέση υποσέλιδου"/>
          <p:cNvSpPr>
            <a:spLocks noGrp="1"/>
          </p:cNvSpPr>
          <p:nvPr>
            <p:ph type="ftr" sz="quarter" idx="11"/>
          </p:nvPr>
        </p:nvSpPr>
        <p:spPr>
          <a:xfrm>
            <a:off x="3124200" y="6245225"/>
            <a:ext cx="2895600" cy="476250"/>
          </a:xfrm>
        </p:spPr>
        <p:txBody>
          <a:bodyPr/>
          <a:lstStyle>
            <a:lvl1pPr>
              <a:defRPr/>
            </a:lvl1pPr>
          </a:lstStyle>
          <a:p>
            <a:pPr>
              <a:defRPr/>
            </a:pPr>
            <a:r>
              <a:rPr lang="el-GR" smtClean="0"/>
              <a:t>Ε. ΠΑΠΑΓΕΩΡΓΙΟΥ</a:t>
            </a:r>
            <a:endParaRPr lang="el-GR"/>
          </a:p>
        </p:txBody>
      </p:sp>
      <p:sp>
        <p:nvSpPr>
          <p:cNvPr id="6" name="5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79B5D119-BF8C-4881-A3BD-CCA2127789D7}"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pPr>
              <a:defRPr/>
            </a:pPr>
            <a:fld id="{5920EDA7-E178-40F2-B2A4-7DF219C40BBE}" type="datetime1">
              <a:rPr lang="el-GR" smtClean="0"/>
              <a:pPr>
                <a:defRPr/>
              </a:pPr>
              <a:t>22/11/2015</a:t>
            </a:fld>
            <a:endParaRPr lang="el-GR"/>
          </a:p>
        </p:txBody>
      </p:sp>
      <p:sp>
        <p:nvSpPr>
          <p:cNvPr id="15" name="Θέση αριθμού διαφάνειας 14"/>
          <p:cNvSpPr>
            <a:spLocks noGrp="1"/>
          </p:cNvSpPr>
          <p:nvPr>
            <p:ph type="sldNum" sz="quarter" idx="15"/>
          </p:nvPr>
        </p:nvSpPr>
        <p:spPr/>
        <p:txBody>
          <a:bodyPr/>
          <a:lstStyle>
            <a:lvl1pPr algn="ctr">
              <a:defRPr/>
            </a:lvl1pPr>
          </a:lstStyle>
          <a:p>
            <a:pPr>
              <a:defRPr/>
            </a:pPr>
            <a:fld id="{250F0AA8-3144-4EB0-B30C-78710925F1D2}" type="slidenum">
              <a:rPr lang="el-GR" smtClean="0"/>
              <a:pPr>
                <a:defRPr/>
              </a:pPr>
              <a:t>‹#›</a:t>
            </a:fld>
            <a:endParaRPr lang="el-GR"/>
          </a:p>
        </p:txBody>
      </p:sp>
      <p:sp>
        <p:nvSpPr>
          <p:cNvPr id="16" name="Θέση υποσέλιδου 15"/>
          <p:cNvSpPr>
            <a:spLocks noGrp="1"/>
          </p:cNvSpPr>
          <p:nvPr>
            <p:ph type="ftr" sz="quarter" idx="16"/>
          </p:nvPr>
        </p:nvSpPr>
        <p:spPr/>
        <p:txBody>
          <a:bodyPr/>
          <a:lstStyle/>
          <a:p>
            <a:pPr>
              <a:defRPr/>
            </a:pPr>
            <a:r>
              <a:rPr lang="el-GR" smtClean="0"/>
              <a:t>Ε. ΠΑΠΑΓΕΩΡΓΙΟΥ</a:t>
            </a:r>
            <a:endParaRPr lang="el-G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pPr>
              <a:defRPr/>
            </a:pPr>
            <a:fld id="{F8C2C3BC-ACA2-4775-9AEF-FAF57ADE67BE}" type="datetime1">
              <a:rPr lang="el-GR" smtClean="0"/>
              <a:pPr>
                <a:defRPr/>
              </a:pPr>
              <a:t>22/11/2015</a:t>
            </a:fld>
            <a:endParaRPr lang="el-GR"/>
          </a:p>
        </p:txBody>
      </p:sp>
      <p:sp>
        <p:nvSpPr>
          <p:cNvPr id="5" name="Θέση υποσέλιδου 4"/>
          <p:cNvSpPr>
            <a:spLocks noGrp="1"/>
          </p:cNvSpPr>
          <p:nvPr>
            <p:ph type="ftr" sz="quarter" idx="11"/>
          </p:nvPr>
        </p:nvSpPr>
        <p:spPr/>
        <p:txBody>
          <a:bodyPr/>
          <a:lstStyle/>
          <a:p>
            <a:pPr>
              <a:defRPr/>
            </a:pPr>
            <a:r>
              <a:rPr lang="el-GR" smtClean="0"/>
              <a:t>Ε. ΠΑΠΑΓΕΩΡΓΙΟΥ</a:t>
            </a:r>
            <a:endParaRPr lang="el-GR"/>
          </a:p>
        </p:txBody>
      </p:sp>
      <p:sp>
        <p:nvSpPr>
          <p:cNvPr id="6" name="Θέση αριθμού διαφάνειας 5"/>
          <p:cNvSpPr>
            <a:spLocks noGrp="1"/>
          </p:cNvSpPr>
          <p:nvPr>
            <p:ph type="sldNum" sz="quarter" idx="12"/>
          </p:nvPr>
        </p:nvSpPr>
        <p:spPr/>
        <p:txBody>
          <a:bodyPr/>
          <a:lstStyle/>
          <a:p>
            <a:pPr>
              <a:defRPr/>
            </a:pPr>
            <a:fld id="{250F0AA8-3144-4EB0-B30C-78710925F1D2}" type="slidenum">
              <a:rPr lang="el-GR" smtClean="0"/>
              <a:pPr>
                <a:defRPr/>
              </a:pPr>
              <a:t>‹#›</a:t>
            </a:fld>
            <a:endParaRPr lang="el-GR"/>
          </a:p>
        </p:txBody>
      </p:sp>
      <p:sp>
        <p:nvSpPr>
          <p:cNvPr id="2" name="Τίτλο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cxnSp>
        <p:nvCxnSpPr>
          <p:cNvPr id="7" name="Ευθεία γραμμή σύνδεσης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pPr>
              <a:defRPr/>
            </a:pPr>
            <a:fld id="{B8BE5F39-602D-438F-AF46-DA5D33688CA7}" type="datetime1">
              <a:rPr lang="el-GR" smtClean="0"/>
              <a:pPr>
                <a:defRPr/>
              </a:pPr>
              <a:t>22/11/2015</a:t>
            </a:fld>
            <a:endParaRPr lang="el-GR"/>
          </a:p>
        </p:txBody>
      </p:sp>
      <p:sp>
        <p:nvSpPr>
          <p:cNvPr id="6" name="Θέση υποσέλιδου 5"/>
          <p:cNvSpPr>
            <a:spLocks noGrp="1"/>
          </p:cNvSpPr>
          <p:nvPr>
            <p:ph type="ftr" sz="quarter" idx="11"/>
          </p:nvPr>
        </p:nvSpPr>
        <p:spPr/>
        <p:txBody>
          <a:bodyPr/>
          <a:lstStyle/>
          <a:p>
            <a:pPr>
              <a:defRPr/>
            </a:pPr>
            <a:r>
              <a:rPr lang="el-GR" smtClean="0"/>
              <a:t>Ε. ΠΑΠΑΓΕΩΡΓΙΟΥ</a:t>
            </a:r>
            <a:endParaRPr lang="el-GR"/>
          </a:p>
        </p:txBody>
      </p:sp>
      <p:sp>
        <p:nvSpPr>
          <p:cNvPr id="7" name="Θέση αριθμού διαφάνειας 6"/>
          <p:cNvSpPr>
            <a:spLocks noGrp="1"/>
          </p:cNvSpPr>
          <p:nvPr>
            <p:ph type="sldNum" sz="quarter" idx="12"/>
          </p:nvPr>
        </p:nvSpPr>
        <p:spPr/>
        <p:txBody>
          <a:bodyPr/>
          <a:lstStyle/>
          <a:p>
            <a:pPr>
              <a:defRPr/>
            </a:pPr>
            <a:fld id="{250F0AA8-3144-4EB0-B30C-78710925F1D2}" type="slidenum">
              <a:rPr lang="el-GR" smtClean="0"/>
              <a:pPr>
                <a:defRPr/>
              </a:pPr>
              <a:t>‹#›</a:t>
            </a:fld>
            <a:endParaRPr lang="el-GR"/>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11" name="Θέση περιεχομένου 10"/>
          <p:cNvSpPr>
            <a:spLocks noGrp="1"/>
          </p:cNvSpPr>
          <p:nvPr>
            <p:ph sz="half" idx="1"/>
          </p:nvPr>
        </p:nvSpPr>
        <p:spPr>
          <a:xfrm>
            <a:off x="457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2"/>
          </p:nvPr>
        </p:nvSpPr>
        <p:spPr>
          <a:xfrm>
            <a:off x="4648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pPr>
              <a:defRPr/>
            </a:pPr>
            <a:fld id="{250F0AA8-3144-4EB0-B30C-78710925F1D2}" type="slidenum">
              <a:rPr lang="el-GR" smtClean="0"/>
              <a:pPr>
                <a:defRPr/>
              </a:pPr>
              <a:t>‹#›</a:t>
            </a:fld>
            <a:endParaRPr lang="el-GR"/>
          </a:p>
        </p:txBody>
      </p:sp>
      <p:sp>
        <p:nvSpPr>
          <p:cNvPr id="8" name="Θέση υποσέλιδου 7"/>
          <p:cNvSpPr>
            <a:spLocks noGrp="1"/>
          </p:cNvSpPr>
          <p:nvPr>
            <p:ph type="ftr" sz="quarter" idx="11"/>
          </p:nvPr>
        </p:nvSpPr>
        <p:spPr/>
        <p:txBody>
          <a:bodyPr/>
          <a:lstStyle/>
          <a:p>
            <a:pPr>
              <a:defRPr/>
            </a:pPr>
            <a:r>
              <a:rPr lang="el-GR" smtClean="0"/>
              <a:t>Ε. ΠΑΠΑΓΕΩΡΓΙΟΥ</a:t>
            </a:r>
            <a:endParaRPr lang="el-GR"/>
          </a:p>
        </p:txBody>
      </p:sp>
      <p:sp>
        <p:nvSpPr>
          <p:cNvPr id="7" name="Θέση ημερομηνίας 6"/>
          <p:cNvSpPr>
            <a:spLocks noGrp="1"/>
          </p:cNvSpPr>
          <p:nvPr>
            <p:ph type="dt" sz="half" idx="10"/>
          </p:nvPr>
        </p:nvSpPr>
        <p:spPr/>
        <p:txBody>
          <a:bodyPr/>
          <a:lstStyle/>
          <a:p>
            <a:pPr>
              <a:defRPr/>
            </a:pPr>
            <a:fld id="{84D36910-4F8B-4081-9472-BE2480C6C613}" type="datetime1">
              <a:rPr lang="el-GR" smtClean="0"/>
              <a:pPr>
                <a:defRPr/>
              </a:pPr>
              <a:t>22/11/2015</a:t>
            </a:fld>
            <a:endParaRPr lang="el-GR"/>
          </a:p>
        </p:txBody>
      </p:sp>
      <p:sp>
        <p:nvSpPr>
          <p:cNvPr id="3" name="Θέση κειμένου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32" name="Θέση περιεχομένου 31"/>
          <p:cNvSpPr>
            <a:spLocks noGrp="1"/>
          </p:cNvSpPr>
          <p:nvPr>
            <p:ph sz="half" idx="2"/>
          </p:nvPr>
        </p:nvSpPr>
        <p:spPr>
          <a:xfrm>
            <a:off x="457200"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Θέση περιεχομένου 33"/>
          <p:cNvSpPr>
            <a:spLocks noGrp="1"/>
          </p:cNvSpPr>
          <p:nvPr>
            <p:ph sz="quarter" idx="4"/>
          </p:nvPr>
        </p:nvSpPr>
        <p:spPr>
          <a:xfrm>
            <a:off x="4649788"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Τίτλος 1"/>
          <p:cNvSpPr>
            <a:spLocks noGrp="1"/>
          </p:cNvSpPr>
          <p:nvPr>
            <p:ph type="title"/>
          </p:nvPr>
        </p:nvSpPr>
        <p:spPr>
          <a:xfrm>
            <a:off x="457200" y="155448"/>
            <a:ext cx="8229600" cy="1143000"/>
          </a:xfrm>
        </p:spPr>
        <p:txBody>
          <a:bodyPr anchor="b" anchorCtr="0"/>
          <a:lstStyle>
            <a:lvl1pPr>
              <a:defRPr/>
            </a:lvl1pPr>
          </a:lstStyle>
          <a:p>
            <a:r>
              <a:rPr kumimoji="0" lang="el-GR" smtClean="0"/>
              <a:t>Στυλ κύριου τίτλου</a:t>
            </a:r>
            <a:endParaRPr kumimoji="0" lang="en-US"/>
          </a:p>
        </p:txBody>
      </p:sp>
      <p:sp>
        <p:nvSpPr>
          <p:cNvPr id="12" name="Θέση κειμένου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cxnSp>
        <p:nvCxnSpPr>
          <p:cNvPr id="10" name="Ευθεία γραμμή σύνδεσης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pPr>
              <a:defRPr/>
            </a:pPr>
            <a:fld id="{CEF1B90B-5647-4864-9673-E68C40F1EF67}" type="datetime1">
              <a:rPr lang="el-GR" smtClean="0"/>
              <a:pPr>
                <a:defRPr/>
              </a:pPr>
              <a:t>22/11/2015</a:t>
            </a:fld>
            <a:endParaRPr lang="el-GR"/>
          </a:p>
        </p:txBody>
      </p:sp>
      <p:sp>
        <p:nvSpPr>
          <p:cNvPr id="4" name="Θέση υποσέλιδου 3"/>
          <p:cNvSpPr>
            <a:spLocks noGrp="1"/>
          </p:cNvSpPr>
          <p:nvPr>
            <p:ph type="ftr" sz="quarter" idx="11"/>
          </p:nvPr>
        </p:nvSpPr>
        <p:spPr/>
        <p:txBody>
          <a:bodyPr/>
          <a:lstStyle/>
          <a:p>
            <a:pPr>
              <a:defRPr/>
            </a:pPr>
            <a:r>
              <a:rPr lang="el-GR" smtClean="0"/>
              <a:t>Ε. ΠΑΠΑΓΕΩΡΓΙΟΥ</a:t>
            </a:r>
            <a:endParaRPr lang="el-GR"/>
          </a:p>
        </p:txBody>
      </p:sp>
      <p:sp>
        <p:nvSpPr>
          <p:cNvPr id="5" name="Θέση αριθμού διαφάνειας 4"/>
          <p:cNvSpPr>
            <a:spLocks noGrp="1"/>
          </p:cNvSpPr>
          <p:nvPr>
            <p:ph type="sldNum" sz="quarter" idx="12"/>
          </p:nvPr>
        </p:nvSpPr>
        <p:spPr/>
        <p:txBody>
          <a:bodyPr/>
          <a:lstStyle/>
          <a:p>
            <a:pPr>
              <a:defRPr/>
            </a:pPr>
            <a:fld id="{250F0AA8-3144-4EB0-B30C-78710925F1D2}" type="slidenum">
              <a:rPr lang="el-GR" smtClean="0"/>
              <a:pPr>
                <a:defRPr/>
              </a:pPr>
              <a:t>‹#›</a:t>
            </a:fld>
            <a:endParaRPr lang="el-GR"/>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fld id="{AE543E75-7A64-4890-BD99-28573536FC4D}" type="datetime1">
              <a:rPr lang="el-GR" smtClean="0"/>
              <a:pPr>
                <a:defRPr/>
              </a:pPr>
              <a:t>22/11/2015</a:t>
            </a:fld>
            <a:endParaRPr lang="el-GR"/>
          </a:p>
        </p:txBody>
      </p:sp>
      <p:sp>
        <p:nvSpPr>
          <p:cNvPr id="3" name="Θέση υποσέλιδου 2"/>
          <p:cNvSpPr>
            <a:spLocks noGrp="1"/>
          </p:cNvSpPr>
          <p:nvPr>
            <p:ph type="ftr" sz="quarter" idx="11"/>
          </p:nvPr>
        </p:nvSpPr>
        <p:spPr/>
        <p:txBody>
          <a:bodyPr/>
          <a:lstStyle/>
          <a:p>
            <a:pPr>
              <a:defRPr/>
            </a:pPr>
            <a:r>
              <a:rPr lang="el-GR" smtClean="0"/>
              <a:t>Ε. ΠΑΠΑΓΕΩΡΓΙΟΥ</a:t>
            </a:r>
            <a:endParaRPr lang="el-GR"/>
          </a:p>
        </p:txBody>
      </p:sp>
      <p:sp>
        <p:nvSpPr>
          <p:cNvPr id="4" name="Θέση αριθμού διαφάνειας 3"/>
          <p:cNvSpPr>
            <a:spLocks noGrp="1"/>
          </p:cNvSpPr>
          <p:nvPr>
            <p:ph type="sldNum" sz="quarter" idx="12"/>
          </p:nvPr>
        </p:nvSpPr>
        <p:spPr/>
        <p:txBody>
          <a:bodyPr/>
          <a:lstStyle/>
          <a:p>
            <a:pPr>
              <a:defRPr/>
            </a:pPr>
            <a:fld id="{250F0AA8-3144-4EB0-B30C-78710925F1D2}"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Θέση περιεχομένου 28"/>
          <p:cNvSpPr>
            <a:spLocks noGrp="1"/>
          </p:cNvSpPr>
          <p:nvPr>
            <p:ph sz="quarter" idx="1"/>
          </p:nvPr>
        </p:nvSpPr>
        <p:spPr>
          <a:xfrm>
            <a:off x="457200" y="457200"/>
            <a:ext cx="6248400" cy="5715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Θέση κειμένου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31" name="Τίτλο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8" name="Θέση ημερομηνίας 7"/>
          <p:cNvSpPr>
            <a:spLocks noGrp="1"/>
          </p:cNvSpPr>
          <p:nvPr>
            <p:ph type="dt" sz="half" idx="14"/>
          </p:nvPr>
        </p:nvSpPr>
        <p:spPr/>
        <p:txBody>
          <a:bodyPr/>
          <a:lstStyle/>
          <a:p>
            <a:pPr>
              <a:defRPr/>
            </a:pPr>
            <a:fld id="{CA537B3A-BCF5-4362-86B4-74CA5FF14246}" type="datetime1">
              <a:rPr lang="el-GR" smtClean="0"/>
              <a:pPr>
                <a:defRPr/>
              </a:pPr>
              <a:t>22/11/2015</a:t>
            </a:fld>
            <a:endParaRPr lang="el-GR"/>
          </a:p>
        </p:txBody>
      </p:sp>
      <p:sp>
        <p:nvSpPr>
          <p:cNvPr id="9" name="Θέση αριθμού διαφάνειας 8"/>
          <p:cNvSpPr>
            <a:spLocks noGrp="1"/>
          </p:cNvSpPr>
          <p:nvPr>
            <p:ph type="sldNum" sz="quarter" idx="15"/>
          </p:nvPr>
        </p:nvSpPr>
        <p:spPr/>
        <p:txBody>
          <a:bodyPr/>
          <a:lstStyle/>
          <a:p>
            <a:pPr>
              <a:defRPr/>
            </a:pPr>
            <a:fld id="{250F0AA8-3144-4EB0-B30C-78710925F1D2}" type="slidenum">
              <a:rPr lang="el-GR" smtClean="0"/>
              <a:pPr>
                <a:defRPr/>
              </a:pPr>
              <a:t>‹#›</a:t>
            </a:fld>
            <a:endParaRPr lang="el-GR"/>
          </a:p>
        </p:txBody>
      </p:sp>
      <p:sp>
        <p:nvSpPr>
          <p:cNvPr id="10" name="Θέση υποσέλιδου 9"/>
          <p:cNvSpPr>
            <a:spLocks noGrp="1"/>
          </p:cNvSpPr>
          <p:nvPr>
            <p:ph type="ftr" sz="quarter" idx="16"/>
          </p:nvPr>
        </p:nvSpPr>
        <p:spPr/>
        <p:txBody>
          <a:bodyPr/>
          <a:lstStyle/>
          <a:p>
            <a:pPr>
              <a:defRPr/>
            </a:pPr>
            <a:r>
              <a:rPr lang="el-GR" smtClean="0"/>
              <a:t>Ε. ΠΑΠΑΓΕΩΡΓΙΟΥ</a:t>
            </a:r>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Θέση κειμένου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8" name="Θέση ημερομηνίας 7"/>
          <p:cNvSpPr>
            <a:spLocks noGrp="1"/>
          </p:cNvSpPr>
          <p:nvPr>
            <p:ph type="dt" sz="half" idx="10"/>
          </p:nvPr>
        </p:nvSpPr>
        <p:spPr/>
        <p:txBody>
          <a:bodyPr/>
          <a:lstStyle/>
          <a:p>
            <a:pPr>
              <a:defRPr/>
            </a:pPr>
            <a:fld id="{5452BCF8-8D45-4510-B8B8-0289902FC0E4}" type="datetime1">
              <a:rPr lang="el-GR" smtClean="0"/>
              <a:pPr>
                <a:defRPr/>
              </a:pPr>
              <a:t>22/11/2015</a:t>
            </a:fld>
            <a:endParaRPr lang="el-GR"/>
          </a:p>
        </p:txBody>
      </p:sp>
      <p:sp>
        <p:nvSpPr>
          <p:cNvPr id="9" name="Θέση αριθμού διαφάνειας 8"/>
          <p:cNvSpPr>
            <a:spLocks noGrp="1"/>
          </p:cNvSpPr>
          <p:nvPr>
            <p:ph type="sldNum" sz="quarter" idx="11"/>
          </p:nvPr>
        </p:nvSpPr>
        <p:spPr/>
        <p:txBody>
          <a:bodyPr/>
          <a:lstStyle/>
          <a:p>
            <a:pPr>
              <a:defRPr/>
            </a:pPr>
            <a:fld id="{250F0AA8-3144-4EB0-B30C-78710925F1D2}" type="slidenum">
              <a:rPr lang="el-GR" smtClean="0"/>
              <a:pPr>
                <a:defRPr/>
              </a:pPr>
              <a:t>‹#›</a:t>
            </a:fld>
            <a:endParaRPr lang="el-GR"/>
          </a:p>
        </p:txBody>
      </p:sp>
      <p:sp>
        <p:nvSpPr>
          <p:cNvPr id="10" name="Θέση υποσέλιδου 9"/>
          <p:cNvSpPr>
            <a:spLocks noGrp="1"/>
          </p:cNvSpPr>
          <p:nvPr>
            <p:ph type="ftr" sz="quarter" idx="12"/>
          </p:nvPr>
        </p:nvSpPr>
        <p:spPr/>
        <p:txBody>
          <a:bodyPr/>
          <a:lstStyle/>
          <a:p>
            <a:pPr>
              <a:defRPr/>
            </a:pPr>
            <a:r>
              <a:rPr lang="el-GR" smtClean="0"/>
              <a:t>Ε. ΠΑΠΑΓΕΩΡΓΙΟΥ</a:t>
            </a: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C4E4AB2E-3AEB-4371-84B1-10757C1156D9}" type="datetime1">
              <a:rPr lang="el-GR" smtClean="0"/>
              <a:pPr>
                <a:defRPr/>
              </a:pPr>
              <a:t>22/11/2015</a:t>
            </a:fld>
            <a:endParaRPr lang="el-G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r>
              <a:rPr lang="el-GR" smtClean="0"/>
              <a:t>Ε. ΠΑΠΑΓΕΩΡΓΙΟΥ</a:t>
            </a:r>
            <a:endParaRPr lang="el-G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250F0AA8-3144-4EB0-B30C-78710925F1D2}" type="slidenum">
              <a:rPr lang="el-GR" smtClean="0"/>
              <a:pPr>
                <a:defRPr/>
              </a:pPr>
              <a:t>‹#›</a:t>
            </a:fld>
            <a:endParaRPr lang="el-G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hf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ubtitle 2"/>
          <p:cNvSpPr>
            <a:spLocks noGrp="1"/>
          </p:cNvSpPr>
          <p:nvPr>
            <p:ph type="subTitle" idx="1"/>
          </p:nvPr>
        </p:nvSpPr>
        <p:spPr>
          <a:xfrm>
            <a:off x="2339752" y="3573016"/>
            <a:ext cx="6172200" cy="1439863"/>
          </a:xfrm>
        </p:spPr>
        <p:txBody>
          <a:bodyPr/>
          <a:lstStyle/>
          <a:p>
            <a:pPr eaLnBrk="1" hangingPunct="1">
              <a:buClr>
                <a:srgbClr val="FE8637"/>
              </a:buClr>
            </a:pPr>
            <a:r>
              <a:rPr lang="el-GR" sz="1400" dirty="0" smtClean="0">
                <a:solidFill>
                  <a:srgbClr val="575F6D"/>
                </a:solidFill>
              </a:rPr>
              <a:t>Δρ Ε. ΠΑΠΑΓΕΩΡΓΙΟΥ</a:t>
            </a:r>
          </a:p>
          <a:p>
            <a:pPr eaLnBrk="1" hangingPunct="1"/>
            <a:r>
              <a:rPr lang="el-GR" sz="1400" dirty="0" smtClean="0"/>
              <a:t>Επίκουρος   Καθηγήτρια</a:t>
            </a:r>
          </a:p>
          <a:p>
            <a:pPr eaLnBrk="1" hangingPunct="1"/>
            <a:r>
              <a:rPr lang="el-GR" sz="1200" dirty="0" smtClean="0"/>
              <a:t>ΤΜΗΜΑ ΙΑΤΡΙΚΩΝ ΕΡΓΑΣΤΗΡΙΩΝ </a:t>
            </a:r>
          </a:p>
          <a:p>
            <a:pPr eaLnBrk="1" hangingPunct="1"/>
            <a:r>
              <a:rPr lang="el-GR" sz="1200" dirty="0" smtClean="0"/>
              <a:t>Τ.Ε.Ι. ΑΘΗΝΑΣ</a:t>
            </a:r>
          </a:p>
        </p:txBody>
      </p:sp>
      <p:sp>
        <p:nvSpPr>
          <p:cNvPr id="2" name="Title 1"/>
          <p:cNvSpPr>
            <a:spLocks noGrp="1"/>
          </p:cNvSpPr>
          <p:nvPr>
            <p:ph type="ctrTitle"/>
          </p:nvPr>
        </p:nvSpPr>
        <p:spPr>
          <a:xfrm>
            <a:off x="2267744" y="476672"/>
            <a:ext cx="6172994" cy="4536504"/>
          </a:xfrm>
        </p:spPr>
        <p:txBody>
          <a:bodyPr>
            <a:normAutofit fontScale="90000"/>
          </a:bodyPr>
          <a:lstStyle/>
          <a:p>
            <a:pPr>
              <a:defRPr/>
            </a:pPr>
            <a:r>
              <a:rPr lang="el-GR" sz="2800" dirty="0" smtClean="0">
                <a:effectLst>
                  <a:outerShdw blurRad="38100" dist="38100" dir="2700000" algn="tl">
                    <a:srgbClr val="000000">
                      <a:alpha val="43137"/>
                    </a:srgbClr>
                  </a:outerShdw>
                </a:effectLst>
              </a:rPr>
              <a:t/>
            </a:r>
            <a:br>
              <a:rPr lang="el-GR" sz="2800" dirty="0" smtClean="0">
                <a:effectLst>
                  <a:outerShdw blurRad="38100" dist="38100" dir="2700000" algn="tl">
                    <a:srgbClr val="000000">
                      <a:alpha val="43137"/>
                    </a:srgbClr>
                  </a:outerShdw>
                </a:effectLst>
              </a:rPr>
            </a:br>
            <a:r>
              <a:rPr lang="el-GR" sz="2800" dirty="0">
                <a:effectLst>
                  <a:outerShdw blurRad="38100" dist="38100" dir="2700000" algn="tl">
                    <a:srgbClr val="000000">
                      <a:alpha val="43137"/>
                    </a:srgbClr>
                  </a:outerShdw>
                </a:effectLst>
              </a:rPr>
              <a:t/>
            </a:r>
            <a:br>
              <a:rPr lang="el-GR" sz="2800" dirty="0">
                <a:effectLst>
                  <a:outerShdw blurRad="38100" dist="38100" dir="2700000" algn="tl">
                    <a:srgbClr val="000000">
                      <a:alpha val="43137"/>
                    </a:srgbClr>
                  </a:outerShdw>
                </a:effectLst>
              </a:rPr>
            </a:br>
            <a:r>
              <a:rPr lang="el-GR" sz="2800" dirty="0" smtClean="0">
                <a:effectLst>
                  <a:outerShdw blurRad="38100" dist="38100" dir="2700000" algn="tl">
                    <a:srgbClr val="000000">
                      <a:alpha val="43137"/>
                    </a:srgbClr>
                  </a:outerShdw>
                </a:effectLst>
              </a:rPr>
              <a:t/>
            </a:r>
            <a:br>
              <a:rPr lang="el-GR" sz="2800" dirty="0" smtClean="0">
                <a:effectLst>
                  <a:outerShdw blurRad="38100" dist="38100" dir="2700000" algn="tl">
                    <a:srgbClr val="000000">
                      <a:alpha val="43137"/>
                    </a:srgbClr>
                  </a:outerShdw>
                </a:effectLst>
              </a:rPr>
            </a:br>
            <a:r>
              <a:rPr lang="el-GR" sz="2800" dirty="0">
                <a:effectLst>
                  <a:outerShdw blurRad="38100" dist="38100" dir="2700000" algn="tl">
                    <a:srgbClr val="000000">
                      <a:alpha val="43137"/>
                    </a:srgbClr>
                  </a:outerShdw>
                </a:effectLst>
              </a:rPr>
              <a:t/>
            </a:r>
            <a:br>
              <a:rPr lang="el-GR" sz="2800" dirty="0">
                <a:effectLst>
                  <a:outerShdw blurRad="38100" dist="38100" dir="2700000" algn="tl">
                    <a:srgbClr val="000000">
                      <a:alpha val="43137"/>
                    </a:srgbClr>
                  </a:outerShdw>
                </a:effectLst>
              </a:rPr>
            </a:br>
            <a:r>
              <a:rPr lang="el-GR" sz="2800" dirty="0" smtClean="0">
                <a:effectLst>
                  <a:outerShdw blurRad="38100" dist="38100" dir="2700000" algn="tl">
                    <a:srgbClr val="000000">
                      <a:alpha val="43137"/>
                    </a:srgbClr>
                  </a:outerShdw>
                </a:effectLst>
              </a:rPr>
              <a:t/>
            </a:r>
            <a:br>
              <a:rPr lang="el-GR" sz="2800" dirty="0" smtClean="0">
                <a:effectLst>
                  <a:outerShdw blurRad="38100" dist="38100" dir="2700000" algn="tl">
                    <a:srgbClr val="000000">
                      <a:alpha val="43137"/>
                    </a:srgbClr>
                  </a:outerShdw>
                </a:effectLst>
              </a:rPr>
            </a:br>
            <a:r>
              <a:rPr lang="el-GR" sz="2800" dirty="0">
                <a:effectLst>
                  <a:outerShdw blurRad="38100" dist="38100" dir="2700000" algn="tl">
                    <a:srgbClr val="000000">
                      <a:alpha val="43137"/>
                    </a:srgbClr>
                  </a:outerShdw>
                </a:effectLst>
              </a:rPr>
              <a:t/>
            </a:r>
            <a:br>
              <a:rPr lang="el-GR" sz="2800" dirty="0">
                <a:effectLst>
                  <a:outerShdw blurRad="38100" dist="38100" dir="2700000" algn="tl">
                    <a:srgbClr val="000000">
                      <a:alpha val="43137"/>
                    </a:srgbClr>
                  </a:outerShdw>
                </a:effectLst>
              </a:rPr>
            </a:br>
            <a:r>
              <a:rPr lang="el-GR" sz="2800" dirty="0" smtClean="0">
                <a:effectLst>
                  <a:outerShdw blurRad="38100" dist="38100" dir="2700000" algn="tl">
                    <a:srgbClr val="000000">
                      <a:alpha val="43137"/>
                    </a:srgbClr>
                  </a:outerShdw>
                </a:effectLst>
              </a:rPr>
              <a:t/>
            </a:r>
            <a:br>
              <a:rPr lang="el-GR" sz="2800" dirty="0" smtClean="0">
                <a:effectLst>
                  <a:outerShdw blurRad="38100" dist="38100" dir="2700000" algn="tl">
                    <a:srgbClr val="000000">
                      <a:alpha val="43137"/>
                    </a:srgbClr>
                  </a:outerShdw>
                </a:effectLst>
              </a:rPr>
            </a:br>
            <a:r>
              <a:rPr lang="el-GR" sz="2800" dirty="0">
                <a:effectLst>
                  <a:outerShdw blurRad="38100" dist="38100" dir="2700000" algn="tl">
                    <a:srgbClr val="000000">
                      <a:alpha val="43137"/>
                    </a:srgbClr>
                  </a:outerShdw>
                </a:effectLst>
              </a:rPr>
              <a:t/>
            </a:r>
            <a:br>
              <a:rPr lang="el-GR" sz="2800" dirty="0">
                <a:effectLst>
                  <a:outerShdw blurRad="38100" dist="38100" dir="2700000" algn="tl">
                    <a:srgbClr val="000000">
                      <a:alpha val="43137"/>
                    </a:srgbClr>
                  </a:outerShdw>
                </a:effectLst>
              </a:rPr>
            </a:br>
            <a:r>
              <a:rPr lang="el-GR" sz="2800" dirty="0" smtClean="0">
                <a:effectLst>
                  <a:outerShdw blurRad="38100" dist="38100" dir="2700000" algn="tl">
                    <a:srgbClr val="000000">
                      <a:alpha val="43137"/>
                    </a:srgbClr>
                  </a:outerShdw>
                </a:effectLst>
              </a:rPr>
              <a:t/>
            </a:r>
            <a:br>
              <a:rPr lang="el-GR" sz="2800" dirty="0" smtClean="0">
                <a:effectLst>
                  <a:outerShdw blurRad="38100" dist="38100" dir="2700000" algn="tl">
                    <a:srgbClr val="000000">
                      <a:alpha val="43137"/>
                    </a:srgbClr>
                  </a:outerShdw>
                </a:effectLst>
              </a:rPr>
            </a:br>
            <a:r>
              <a:rPr lang="el-GR" sz="2800" dirty="0" smtClean="0">
                <a:effectLst>
                  <a:outerShdw blurRad="38100" dist="38100" dir="2700000" algn="tl">
                    <a:srgbClr val="000000">
                      <a:alpha val="43137"/>
                    </a:srgbClr>
                  </a:outerShdw>
                </a:effectLst>
              </a:rPr>
              <a:t/>
            </a:r>
            <a:br>
              <a:rPr lang="el-GR" sz="2800" dirty="0" smtClean="0">
                <a:effectLst>
                  <a:outerShdw blurRad="38100" dist="38100" dir="2700000" algn="tl">
                    <a:srgbClr val="000000">
                      <a:alpha val="43137"/>
                    </a:srgbClr>
                  </a:outerShdw>
                </a:effectLst>
              </a:rPr>
            </a:br>
            <a:r>
              <a:rPr lang="el-GR" sz="2800" dirty="0" smtClean="0">
                <a:effectLst>
                  <a:outerShdw blurRad="38100" dist="38100" dir="2700000" algn="tl">
                    <a:srgbClr val="000000">
                      <a:alpha val="43137"/>
                    </a:srgbClr>
                  </a:outerShdw>
                </a:effectLst>
              </a:rPr>
              <a:t/>
            </a:r>
            <a:br>
              <a:rPr lang="el-GR" sz="2800" dirty="0" smtClean="0">
                <a:effectLst>
                  <a:outerShdw blurRad="38100" dist="38100" dir="2700000" algn="tl">
                    <a:srgbClr val="000000">
                      <a:alpha val="43137"/>
                    </a:srgbClr>
                  </a:outerShdw>
                </a:effectLst>
              </a:rPr>
            </a:br>
            <a:r>
              <a:rPr lang="el-GR" sz="2800" dirty="0">
                <a:effectLst>
                  <a:outerShdw blurRad="38100" dist="38100" dir="2700000" algn="tl">
                    <a:srgbClr val="000000">
                      <a:alpha val="43137"/>
                    </a:srgbClr>
                  </a:outerShdw>
                </a:effectLst>
              </a:rPr>
              <a:t/>
            </a:r>
            <a:br>
              <a:rPr lang="el-GR" sz="2800" dirty="0">
                <a:effectLst>
                  <a:outerShdw blurRad="38100" dist="38100" dir="2700000" algn="tl">
                    <a:srgbClr val="000000">
                      <a:alpha val="43137"/>
                    </a:srgbClr>
                  </a:outerShdw>
                </a:effectLst>
              </a:rPr>
            </a:br>
            <a:r>
              <a:rPr lang="el-GR" sz="2800" dirty="0" smtClean="0">
                <a:effectLst>
                  <a:outerShdw blurRad="38100" dist="38100" dir="2700000" algn="tl">
                    <a:srgbClr val="000000">
                      <a:alpha val="43137"/>
                    </a:srgbClr>
                  </a:outerShdw>
                </a:effectLst>
              </a:rPr>
              <a:t/>
            </a:r>
            <a:br>
              <a:rPr lang="el-GR" sz="2800" dirty="0" smtClean="0">
                <a:effectLst>
                  <a:outerShdw blurRad="38100" dist="38100" dir="2700000" algn="tl">
                    <a:srgbClr val="000000">
                      <a:alpha val="43137"/>
                    </a:srgbClr>
                  </a:outerShdw>
                </a:effectLst>
              </a:rPr>
            </a:br>
            <a:r>
              <a:rPr lang="el-GR" sz="2800" dirty="0">
                <a:effectLst>
                  <a:outerShdw blurRad="38100" dist="38100" dir="2700000" algn="tl">
                    <a:srgbClr val="000000">
                      <a:alpha val="43137"/>
                    </a:srgbClr>
                  </a:outerShdw>
                </a:effectLst>
              </a:rPr>
              <a:t/>
            </a:r>
            <a:br>
              <a:rPr lang="el-GR" sz="2800" dirty="0">
                <a:effectLst>
                  <a:outerShdw blurRad="38100" dist="38100" dir="2700000" algn="tl">
                    <a:srgbClr val="000000">
                      <a:alpha val="43137"/>
                    </a:srgbClr>
                  </a:outerShdw>
                </a:effectLst>
              </a:rPr>
            </a:br>
            <a:r>
              <a:rPr lang="el-GR" sz="2800" dirty="0" smtClean="0">
                <a:effectLst>
                  <a:outerShdw blurRad="38100" dist="38100" dir="2700000" algn="tl">
                    <a:srgbClr val="000000">
                      <a:alpha val="43137"/>
                    </a:srgbClr>
                  </a:outerShdw>
                </a:effectLst>
              </a:rPr>
              <a:t/>
            </a:r>
            <a:br>
              <a:rPr lang="el-GR" sz="2800" dirty="0" smtClean="0">
                <a:effectLst>
                  <a:outerShdw blurRad="38100" dist="38100" dir="2700000" algn="tl">
                    <a:srgbClr val="000000">
                      <a:alpha val="43137"/>
                    </a:srgbClr>
                  </a:outerShdw>
                </a:effectLst>
              </a:rPr>
            </a:br>
            <a:r>
              <a:rPr lang="el-GR" sz="2800" dirty="0">
                <a:effectLst>
                  <a:outerShdw blurRad="38100" dist="38100" dir="2700000" algn="tl">
                    <a:srgbClr val="000000">
                      <a:alpha val="43137"/>
                    </a:srgbClr>
                  </a:outerShdw>
                </a:effectLst>
              </a:rPr>
              <a:t/>
            </a:r>
            <a:br>
              <a:rPr lang="el-GR" sz="2800" dirty="0">
                <a:effectLst>
                  <a:outerShdw blurRad="38100" dist="38100" dir="2700000" algn="tl">
                    <a:srgbClr val="000000">
                      <a:alpha val="43137"/>
                    </a:srgbClr>
                  </a:outerShdw>
                </a:effectLst>
              </a:rPr>
            </a:br>
            <a:r>
              <a:rPr lang="el-GR" sz="1800" b="1" dirty="0" smtClean="0">
                <a:solidFill>
                  <a:schemeClr val="accent2">
                    <a:lumMod val="75000"/>
                  </a:schemeClr>
                </a:solidFill>
                <a:effectLst>
                  <a:outerShdw blurRad="38100" dist="38100" dir="2700000" algn="tl">
                    <a:srgbClr val="000000">
                      <a:alpha val="43137"/>
                    </a:srgbClr>
                  </a:outerShdw>
                </a:effectLst>
              </a:rPr>
              <a:t>Τ. Ε. Ι. </a:t>
            </a:r>
            <a:r>
              <a:rPr sz="1800" b="1" dirty="0" smtClean="0">
                <a:solidFill>
                  <a:schemeClr val="accent2">
                    <a:lumMod val="75000"/>
                  </a:schemeClr>
                </a:solidFill>
                <a:effectLst>
                  <a:outerShdw blurRad="38100" dist="38100" dir="2700000" algn="tl">
                    <a:srgbClr val="000000">
                      <a:alpha val="43137"/>
                    </a:srgbClr>
                  </a:outerShdw>
                </a:effectLst>
              </a:rPr>
              <a:t> </a:t>
            </a:r>
            <a:r>
              <a:rPr lang="el-GR" sz="1800" b="1" dirty="0" smtClean="0">
                <a:solidFill>
                  <a:schemeClr val="accent2">
                    <a:lumMod val="75000"/>
                  </a:schemeClr>
                </a:solidFill>
                <a:effectLst>
                  <a:outerShdw blurRad="38100" dist="38100" dir="2700000" algn="tl">
                    <a:srgbClr val="000000">
                      <a:alpha val="43137"/>
                    </a:srgbClr>
                  </a:outerShdw>
                </a:effectLst>
              </a:rPr>
              <a:t>Αθήνας</a:t>
            </a:r>
            <a:br>
              <a:rPr lang="el-GR" sz="1800" b="1" dirty="0" smtClean="0">
                <a:solidFill>
                  <a:schemeClr val="accent2">
                    <a:lumMod val="75000"/>
                  </a:schemeClr>
                </a:solidFill>
                <a:effectLst>
                  <a:outerShdw blurRad="38100" dist="38100" dir="2700000" algn="tl">
                    <a:srgbClr val="000000">
                      <a:alpha val="43137"/>
                    </a:srgbClr>
                  </a:outerShdw>
                </a:effectLst>
              </a:rPr>
            </a:br>
            <a:r>
              <a:rPr lang="el-GR" sz="1600" b="1" dirty="0">
                <a:solidFill>
                  <a:schemeClr val="accent2">
                    <a:lumMod val="75000"/>
                  </a:schemeClr>
                </a:solidFill>
                <a:effectLst/>
              </a:rPr>
              <a:t/>
            </a:r>
            <a:br>
              <a:rPr lang="el-GR" sz="1600" b="1" dirty="0">
                <a:solidFill>
                  <a:schemeClr val="accent2">
                    <a:lumMod val="75000"/>
                  </a:schemeClr>
                </a:solidFill>
                <a:effectLst/>
              </a:rPr>
            </a:br>
            <a:r>
              <a:rPr lang="el-GR" sz="1600" b="1" dirty="0">
                <a:solidFill>
                  <a:schemeClr val="accent2">
                    <a:lumMod val="75000"/>
                  </a:schemeClr>
                </a:solidFill>
                <a:effectLst/>
              </a:rPr>
              <a:t>Τμήμα </a:t>
            </a:r>
            <a:r>
              <a:rPr lang="el-GR" sz="1600" b="1" dirty="0" smtClean="0">
                <a:solidFill>
                  <a:schemeClr val="accent2">
                    <a:lumMod val="75000"/>
                  </a:schemeClr>
                </a:solidFill>
                <a:effectLst/>
              </a:rPr>
              <a:t> Ιατρικών  Εργαστηρίων </a:t>
            </a:r>
            <a:r>
              <a:rPr lang="el-GR" sz="1600" b="1" dirty="0">
                <a:solidFill>
                  <a:schemeClr val="bg1"/>
                </a:solidFill>
                <a:effectLst/>
              </a:rPr>
              <a:t/>
            </a:r>
            <a:br>
              <a:rPr lang="el-GR" sz="1600" b="1" dirty="0">
                <a:solidFill>
                  <a:schemeClr val="bg1"/>
                </a:solidFill>
                <a:effectLst/>
              </a:rPr>
            </a:br>
            <a:r>
              <a:rPr lang="el-GR" sz="2800" dirty="0" smtClean="0">
                <a:effectLst>
                  <a:outerShdw blurRad="38100" dist="38100" dir="2700000" algn="tl">
                    <a:srgbClr val="000000">
                      <a:alpha val="43137"/>
                    </a:srgbClr>
                  </a:outerShdw>
                </a:effectLst>
              </a:rPr>
              <a:t/>
            </a:r>
            <a:br>
              <a:rPr lang="el-GR" sz="2800" dirty="0" smtClean="0">
                <a:effectLst>
                  <a:outerShdw blurRad="38100" dist="38100" dir="2700000" algn="tl">
                    <a:srgbClr val="000000">
                      <a:alpha val="43137"/>
                    </a:srgbClr>
                  </a:outerShdw>
                </a:effectLst>
              </a:rPr>
            </a:br>
            <a:r>
              <a:rPr lang="el-GR" sz="2800" dirty="0" smtClean="0">
                <a:solidFill>
                  <a:srgbClr val="FFFF00"/>
                </a:solidFill>
                <a:effectLst>
                  <a:outerShdw blurRad="38100" dist="38100" dir="2700000" algn="tl">
                    <a:srgbClr val="000000">
                      <a:alpha val="43137"/>
                    </a:srgbClr>
                  </a:outerShdw>
                </a:effectLst>
              </a:rPr>
              <a:t>ΒΙΟΣΤΑΤΙΣΤΙΚΗ</a:t>
            </a:r>
            <a:r>
              <a:rPr lang="el-GR" sz="2800" dirty="0">
                <a:solidFill>
                  <a:srgbClr val="FFFF00"/>
                </a:solidFill>
                <a:effectLst>
                  <a:outerShdw blurRad="38100" dist="38100" dir="2700000" algn="tl">
                    <a:srgbClr val="000000">
                      <a:alpha val="43137"/>
                    </a:srgbClr>
                  </a:outerShdw>
                </a:effectLst>
              </a:rPr>
              <a:t/>
            </a:r>
            <a:br>
              <a:rPr lang="el-GR" sz="2800" dirty="0">
                <a:solidFill>
                  <a:srgbClr val="FFFF00"/>
                </a:solidFill>
                <a:effectLst>
                  <a:outerShdw blurRad="38100" dist="38100" dir="2700000" algn="tl">
                    <a:srgbClr val="000000">
                      <a:alpha val="43137"/>
                    </a:srgbClr>
                  </a:outerShdw>
                </a:effectLst>
              </a:rPr>
            </a:br>
            <a:r>
              <a:rPr lang="el-GR" sz="2800" dirty="0">
                <a:effectLst>
                  <a:outerShdw blurRad="38100" dist="38100" dir="2700000" algn="tl">
                    <a:srgbClr val="000000">
                      <a:alpha val="43137"/>
                    </a:srgbClr>
                  </a:outerShdw>
                </a:effectLst>
              </a:rPr>
              <a:t/>
            </a:r>
            <a:br>
              <a:rPr lang="el-GR" sz="2800" dirty="0">
                <a:effectLst>
                  <a:outerShdw blurRad="38100" dist="38100" dir="2700000" algn="tl">
                    <a:srgbClr val="000000">
                      <a:alpha val="43137"/>
                    </a:srgbClr>
                  </a:outerShdw>
                </a:effectLst>
              </a:rPr>
            </a:br>
            <a:r>
              <a:rPr lang="el-GR" sz="2800" dirty="0">
                <a:effectLst>
                  <a:outerShdw blurRad="38100" dist="38100" dir="2700000" algn="tl">
                    <a:srgbClr val="000000">
                      <a:alpha val="43137"/>
                    </a:srgbClr>
                  </a:outerShdw>
                </a:effectLst>
              </a:rPr>
              <a:t/>
            </a:r>
            <a:br>
              <a:rPr lang="el-GR" sz="2800" dirty="0">
                <a:effectLst>
                  <a:outerShdw blurRad="38100" dist="38100" dir="2700000" algn="tl">
                    <a:srgbClr val="000000">
                      <a:alpha val="43137"/>
                    </a:srgbClr>
                  </a:outerShdw>
                </a:effectLst>
              </a:rPr>
            </a:br>
            <a:r>
              <a:rPr lang="el-GR" sz="2800" dirty="0" smtClean="0">
                <a:effectLst>
                  <a:outerShdw blurRad="38100" dist="38100" dir="2700000" algn="tl">
                    <a:srgbClr val="000000">
                      <a:alpha val="43137"/>
                    </a:srgbClr>
                  </a:outerShdw>
                </a:effectLst>
              </a:rPr>
              <a:t/>
            </a:r>
            <a:br>
              <a:rPr lang="el-GR" sz="2800" dirty="0" smtClean="0">
                <a:effectLst>
                  <a:outerShdw blurRad="38100" dist="38100" dir="2700000" algn="tl">
                    <a:srgbClr val="000000">
                      <a:alpha val="43137"/>
                    </a:srgbClr>
                  </a:outerShdw>
                </a:effectLst>
              </a:rPr>
            </a:br>
            <a:endParaRPr lang="el-GR" sz="2800" dirty="0">
              <a:effectLst>
                <a:outerShdw blurRad="38100" dist="38100" dir="2700000" algn="tl">
                  <a:srgbClr val="000000">
                    <a:alpha val="43137"/>
                  </a:srgbClr>
                </a:outerShdw>
              </a:effectLst>
            </a:endParaRPr>
          </a:p>
        </p:txBody>
      </p:sp>
      <p:sp>
        <p:nvSpPr>
          <p:cNvPr id="4" name="TextBox 3"/>
          <p:cNvSpPr txBox="1"/>
          <p:nvPr/>
        </p:nvSpPr>
        <p:spPr>
          <a:xfrm>
            <a:off x="406624" y="4221088"/>
            <a:ext cx="6136616" cy="2862322"/>
          </a:xfrm>
          <a:prstGeom prst="rect">
            <a:avLst/>
          </a:prstGeom>
          <a:noFill/>
        </p:spPr>
        <p:txBody>
          <a:bodyPr wrap="none" rtlCol="0">
            <a:spAutoFit/>
          </a:bodyPr>
          <a:lstStyle/>
          <a:p>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r>
              <a:rPr lang="el-GR" dirty="0" smtClean="0">
                <a:solidFill>
                  <a:srgbClr val="FFFF00"/>
                </a:solidFill>
                <a:effectLst>
                  <a:outerShdw blurRad="38100" dist="38100" dir="2700000" algn="tl">
                    <a:srgbClr val="000000">
                      <a:alpha val="43137"/>
                    </a:srgbClr>
                  </a:outerShdw>
                </a:effectLst>
              </a:rPr>
              <a:t>ΒΙΟΣΤΑΤΙΣΤΙΚΗ</a:t>
            </a:r>
            <a:r>
              <a:rPr lang="en-US" dirty="0" smtClean="0">
                <a:solidFill>
                  <a:srgbClr val="FFFF00"/>
                </a:solidFill>
                <a:effectLst>
                  <a:outerShdw blurRad="38100" dist="38100" dir="2700000" algn="tl">
                    <a:srgbClr val="000000">
                      <a:alpha val="43137"/>
                    </a:srgbClr>
                  </a:outerShdw>
                </a:effectLst>
              </a:rPr>
              <a:t> (</a:t>
            </a:r>
            <a:r>
              <a:rPr lang="el-GR" dirty="0" smtClean="0">
                <a:solidFill>
                  <a:srgbClr val="FFFF00"/>
                </a:solidFill>
                <a:effectLst>
                  <a:outerShdw blurRad="38100" dist="38100" dir="2700000" algn="tl">
                    <a:srgbClr val="000000">
                      <a:alpha val="43137"/>
                    </a:srgbClr>
                  </a:outerShdw>
                </a:effectLst>
              </a:rPr>
              <a:t>Θ)</a:t>
            </a:r>
          </a:p>
          <a:p>
            <a:r>
              <a:rPr lang="el-GR" dirty="0" err="1" smtClean="0">
                <a:solidFill>
                  <a:srgbClr val="FFFF00"/>
                </a:solidFill>
                <a:effectLst>
                  <a:outerShdw blurRad="38100" dist="38100" dir="2700000" algn="tl">
                    <a:srgbClr val="000000">
                      <a:alpha val="43137"/>
                    </a:srgbClr>
                  </a:outerShdw>
                </a:effectLst>
              </a:rPr>
              <a:t>Δρ.Ευσταθία</a:t>
            </a:r>
            <a:r>
              <a:rPr lang="el-GR" dirty="0" smtClean="0">
                <a:solidFill>
                  <a:srgbClr val="FFFF00"/>
                </a:solidFill>
                <a:effectLst>
                  <a:outerShdw blurRad="38100" dist="38100" dir="2700000" algn="tl">
                    <a:srgbClr val="000000">
                      <a:alpha val="43137"/>
                    </a:srgbClr>
                  </a:outerShdw>
                </a:effectLst>
              </a:rPr>
              <a:t> Παπαγεωργίου, Αναπληρώτρια Καθηγήτρια</a:t>
            </a:r>
          </a:p>
          <a:p>
            <a:r>
              <a:rPr lang="el-GR" dirty="0" smtClean="0">
                <a:solidFill>
                  <a:srgbClr val="FFFF00"/>
                </a:solidFill>
                <a:effectLst>
                  <a:outerShdw blurRad="38100" dist="38100" dir="2700000" algn="tl">
                    <a:srgbClr val="000000">
                      <a:alpha val="43137"/>
                    </a:srgbClr>
                  </a:outerShdw>
                </a:effectLst>
              </a:rPr>
              <a:t>Τμήμα Φυσικοθεραπείας</a:t>
            </a:r>
            <a:endParaRPr lang="en-US" dirty="0" smtClean="0">
              <a:solidFill>
                <a:srgbClr val="FFFF00"/>
              </a:solidFill>
              <a:effectLst>
                <a:outerShdw blurRad="38100" dist="38100" dir="2700000" algn="tl">
                  <a:srgbClr val="000000">
                    <a:alpha val="43137"/>
                  </a:srgbClr>
                </a:outerShdw>
              </a:effectLst>
            </a:endParaRPr>
          </a:p>
          <a:p>
            <a:r>
              <a:rPr lang="en-US" dirty="0" smtClean="0">
                <a:solidFill>
                  <a:srgbClr val="FFFF00"/>
                </a:solidFill>
                <a:effectLst>
                  <a:outerShdw blurRad="38100" dist="38100" dir="2700000" algn="tl">
                    <a:srgbClr val="000000">
                      <a:alpha val="43137"/>
                    </a:srgbClr>
                  </a:outerShdw>
                </a:effectLst>
              </a:rPr>
              <a:t>+</a:t>
            </a:r>
          </a:p>
          <a:p>
            <a:r>
              <a:rPr lang="el-GR" dirty="0">
                <a:solidFill>
                  <a:srgbClr val="FFFF00"/>
                </a:solidFill>
                <a:effectLst>
                  <a:outerShdw blurRad="38100" dist="38100" dir="2700000" algn="tl">
                    <a:srgbClr val="000000">
                      <a:alpha val="43137"/>
                    </a:srgbClr>
                  </a:outerShdw>
                </a:effectLst>
              </a:rPr>
              <a:t/>
            </a:r>
            <a:br>
              <a:rPr lang="el-GR" dirty="0">
                <a:solidFill>
                  <a:srgbClr val="FFFF00"/>
                </a:solidFill>
                <a:effectLst>
                  <a:outerShdw blurRad="38100" dist="38100" dir="2700000" algn="tl">
                    <a:srgbClr val="000000">
                      <a:alpha val="43137"/>
                    </a:srgbClr>
                  </a:outerShdw>
                </a:effectLst>
              </a:rPr>
            </a:b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l-GR" b="1" dirty="0" smtClean="0">
                <a:solidFill>
                  <a:schemeClr val="accent6">
                    <a:lumMod val="50000"/>
                  </a:schemeClr>
                </a:solidFill>
              </a:rPr>
              <a:t>Τι δεν είναι το </a:t>
            </a:r>
            <a:r>
              <a:rPr lang="en-US" b="1" i="1" dirty="0" smtClean="0">
                <a:solidFill>
                  <a:schemeClr val="accent6">
                    <a:lumMod val="50000"/>
                  </a:schemeClr>
                </a:solidFill>
              </a:rPr>
              <a:t>p</a:t>
            </a:r>
            <a:r>
              <a:rPr lang="en-US" b="1" dirty="0" smtClean="0">
                <a:solidFill>
                  <a:schemeClr val="accent6">
                    <a:lumMod val="50000"/>
                  </a:schemeClr>
                </a:solidFill>
              </a:rPr>
              <a:t>-value</a:t>
            </a:r>
            <a:endParaRPr lang="el-GR" b="1" dirty="0" smtClean="0">
              <a:solidFill>
                <a:schemeClr val="accent6">
                  <a:lumMod val="50000"/>
                </a:schemeClr>
              </a:solidFill>
            </a:endParaRPr>
          </a:p>
        </p:txBody>
      </p:sp>
      <p:sp>
        <p:nvSpPr>
          <p:cNvPr id="39939" name="Rectangle 3"/>
          <p:cNvSpPr>
            <a:spLocks noGrp="1" noChangeArrowheads="1"/>
          </p:cNvSpPr>
          <p:nvPr>
            <p:ph idx="1"/>
          </p:nvPr>
        </p:nvSpPr>
        <p:spPr/>
        <p:txBody>
          <a:bodyPr/>
          <a:lstStyle/>
          <a:p>
            <a:pPr eaLnBrk="1" hangingPunct="1"/>
            <a:r>
              <a:rPr lang="el-GR" dirty="0" smtClean="0"/>
              <a:t>Το </a:t>
            </a:r>
            <a:r>
              <a:rPr lang="en-US" i="1" dirty="0" smtClean="0"/>
              <a:t>p</a:t>
            </a:r>
            <a:r>
              <a:rPr lang="el-GR" dirty="0" smtClean="0"/>
              <a:t>-</a:t>
            </a:r>
            <a:r>
              <a:rPr lang="en-US" dirty="0" smtClean="0"/>
              <a:t>value</a:t>
            </a:r>
            <a:r>
              <a:rPr lang="el-GR" dirty="0" smtClean="0"/>
              <a:t> </a:t>
            </a:r>
            <a:r>
              <a:rPr lang="el-GR" b="1" dirty="0" smtClean="0">
                <a:solidFill>
                  <a:schemeClr val="accent6">
                    <a:lumMod val="50000"/>
                  </a:schemeClr>
                </a:solidFill>
              </a:rPr>
              <a:t>δεν</a:t>
            </a:r>
            <a:r>
              <a:rPr lang="el-GR" dirty="0" smtClean="0"/>
              <a:t> είναι η πιθανότητα να απορριφθεί λανθασμένα η μηδενική υπόθεση. </a:t>
            </a:r>
            <a:endParaRPr lang="en-US" dirty="0" smtClean="0"/>
          </a:p>
          <a:p>
            <a:pPr lvl="1" eaLnBrk="1" hangingPunct="1"/>
            <a:r>
              <a:rPr lang="el-GR" sz="2400" dirty="0" smtClean="0"/>
              <a:t>Το να απορριφθεί λανθασμένα η μηδενική υπόθεση είναι το σφάλμα Τύπου Ι. </a:t>
            </a:r>
            <a:endParaRPr lang="en-US" sz="2400" dirty="0" smtClean="0"/>
          </a:p>
          <a:p>
            <a:pPr lvl="2" eaLnBrk="1" hangingPunct="1"/>
            <a:r>
              <a:rPr lang="el-GR" sz="2000" dirty="0" smtClean="0"/>
              <a:t>Αυτό το σφάλμα είναι μια εκδοχή της καλούμενης «σφάλμα του εισαγγελέα» (“</a:t>
            </a:r>
            <a:r>
              <a:rPr lang="el-GR" sz="2000" dirty="0" err="1" smtClean="0"/>
              <a:t>prosecutor's</a:t>
            </a:r>
            <a:r>
              <a:rPr lang="el-GR" sz="2000" dirty="0" smtClean="0"/>
              <a:t> </a:t>
            </a:r>
            <a:r>
              <a:rPr lang="el-GR" sz="2000" dirty="0" err="1" smtClean="0"/>
              <a:t>fallacy</a:t>
            </a:r>
            <a:r>
              <a:rPr lang="el-GR" sz="2000" dirty="0" smtClean="0"/>
              <a:t>”) όπου κρίνει αθώο τον κατηγορούμενο ενώ έχει διαπράξει το έγκλημα. </a:t>
            </a:r>
          </a:p>
          <a:p>
            <a:pPr lvl="3" eaLnBrk="1" hangingPunct="1"/>
            <a:r>
              <a:rPr lang="el-GR" sz="1800" dirty="0" smtClean="0"/>
              <a:t>Το σφάλμα Τύπου Ι είναι στενά συνυφασμένο με το </a:t>
            </a:r>
            <a:r>
              <a:rPr lang="en-US" sz="1800" i="1" dirty="0" smtClean="0"/>
              <a:t>p</a:t>
            </a:r>
            <a:r>
              <a:rPr lang="el-GR" sz="1800" dirty="0" smtClean="0"/>
              <a:t>-</a:t>
            </a:r>
            <a:r>
              <a:rPr lang="en-US" sz="1800" dirty="0" smtClean="0"/>
              <a:t>value</a:t>
            </a:r>
            <a:r>
              <a:rPr lang="el-GR" sz="1800" dirty="0" smtClean="0"/>
              <a:t>, αφού απορρίπτουμε τη μηδενική υπόθεση όταν το </a:t>
            </a:r>
            <a:r>
              <a:rPr lang="en-US" sz="1800" i="1" dirty="0" smtClean="0"/>
              <a:t>p</a:t>
            </a:r>
            <a:r>
              <a:rPr lang="el-GR" sz="1800" dirty="0" smtClean="0"/>
              <a:t>-</a:t>
            </a:r>
            <a:r>
              <a:rPr lang="en-US" sz="1800" dirty="0" smtClean="0"/>
              <a:t>value</a:t>
            </a:r>
            <a:r>
              <a:rPr lang="el-GR" sz="1800" dirty="0" smtClean="0"/>
              <a:t> είναι μικρότερο από κάποιο προκαθορισμένο όριο α (επίπεδο σημαντικότητας) του σφάλματος τύπου-Ι. </a:t>
            </a:r>
          </a:p>
        </p:txBody>
      </p:sp>
      <p:sp>
        <p:nvSpPr>
          <p:cNvPr id="4" name="3 - Θέση υποσέλιδου"/>
          <p:cNvSpPr>
            <a:spLocks noGrp="1"/>
          </p:cNvSpPr>
          <p:nvPr>
            <p:ph type="ftr" sz="quarter" idx="16"/>
          </p:nvPr>
        </p:nvSpPr>
        <p:spPr/>
        <p:txBody>
          <a:bodyPr/>
          <a:lstStyle/>
          <a:p>
            <a:pPr>
              <a:defRPr/>
            </a:pPr>
            <a:r>
              <a:rPr lang="el-GR" smtClean="0"/>
              <a:t>Ε. ΠΑΠΑΓΕΩΡΓΙΟΥ</a:t>
            </a:r>
            <a:endParaRPr lang="el-GR"/>
          </a:p>
        </p:txBody>
      </p:sp>
      <p:sp>
        <p:nvSpPr>
          <p:cNvPr id="5" name="4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10</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b="1" i="1" dirty="0" smtClean="0">
                <a:solidFill>
                  <a:schemeClr val="accent6">
                    <a:lumMod val="50000"/>
                  </a:schemeClr>
                </a:solidFill>
              </a:rPr>
              <a:t>p</a:t>
            </a:r>
            <a:r>
              <a:rPr lang="el-GR" sz="3600" b="1" dirty="0" smtClean="0">
                <a:solidFill>
                  <a:schemeClr val="accent6">
                    <a:lumMod val="50000"/>
                  </a:schemeClr>
                </a:solidFill>
              </a:rPr>
              <a:t>-</a:t>
            </a:r>
            <a:r>
              <a:rPr lang="en-US" sz="3600" b="1" dirty="0" smtClean="0">
                <a:solidFill>
                  <a:schemeClr val="accent6">
                    <a:lumMod val="50000"/>
                  </a:schemeClr>
                </a:solidFill>
              </a:rPr>
              <a:t>value</a:t>
            </a:r>
            <a:r>
              <a:rPr lang="el-GR" sz="3600" b="1" dirty="0" smtClean="0">
                <a:solidFill>
                  <a:schemeClr val="accent6">
                    <a:lumMod val="50000"/>
                  </a:schemeClr>
                </a:solidFill>
              </a:rPr>
              <a:t> και μέγεθος του δείγματος</a:t>
            </a:r>
          </a:p>
        </p:txBody>
      </p:sp>
      <p:sp>
        <p:nvSpPr>
          <p:cNvPr id="45059" name="Rectangle 3"/>
          <p:cNvSpPr>
            <a:spLocks noGrp="1" noChangeArrowheads="1"/>
          </p:cNvSpPr>
          <p:nvPr>
            <p:ph idx="1"/>
          </p:nvPr>
        </p:nvSpPr>
        <p:spPr/>
        <p:txBody>
          <a:bodyPr/>
          <a:lstStyle/>
          <a:p>
            <a:pPr lvl="1" eaLnBrk="1" hangingPunct="1"/>
            <a:r>
              <a:rPr lang="el-GR" smtClean="0"/>
              <a:t>Το </a:t>
            </a:r>
            <a:r>
              <a:rPr lang="en-US" i="1" smtClean="0"/>
              <a:t>p</a:t>
            </a:r>
            <a:r>
              <a:rPr lang="el-GR" smtClean="0"/>
              <a:t>-</a:t>
            </a:r>
            <a:r>
              <a:rPr lang="en-US" smtClean="0"/>
              <a:t>value</a:t>
            </a:r>
            <a:r>
              <a:rPr lang="el-GR" smtClean="0"/>
              <a:t> επηρεάζεται ισχυρά από το μέγεθος του δείγματος. </a:t>
            </a:r>
          </a:p>
          <a:p>
            <a:pPr eaLnBrk="1" hangingPunct="1">
              <a:buFontTx/>
              <a:buNone/>
            </a:pPr>
            <a:r>
              <a:rPr lang="el-GR" smtClean="0"/>
              <a:t>Συγκεκριμένα</a:t>
            </a:r>
          </a:p>
          <a:p>
            <a:pPr eaLnBrk="1" hangingPunct="1"/>
            <a:r>
              <a:rPr lang="el-GR" smtClean="0"/>
              <a:t>Υπάρχει </a:t>
            </a:r>
            <a:r>
              <a:rPr lang="el-GR" b="1" smtClean="0"/>
              <a:t>αντίστροφη συσχέτιση</a:t>
            </a:r>
            <a:r>
              <a:rPr lang="el-GR" smtClean="0"/>
              <a:t> μεταξύ του μεγέθους δείγματος και του </a:t>
            </a:r>
            <a:r>
              <a:rPr lang="en-US" i="1" smtClean="0"/>
              <a:t>p</a:t>
            </a:r>
            <a:r>
              <a:rPr lang="en-US" smtClean="0"/>
              <a:t>-value.</a:t>
            </a:r>
            <a:endParaRPr lang="el-GR" smtClean="0"/>
          </a:p>
        </p:txBody>
      </p:sp>
      <p:sp>
        <p:nvSpPr>
          <p:cNvPr id="4" name="3 - Θέση υποσέλιδου"/>
          <p:cNvSpPr>
            <a:spLocks noGrp="1"/>
          </p:cNvSpPr>
          <p:nvPr>
            <p:ph type="ftr" sz="quarter" idx="16"/>
          </p:nvPr>
        </p:nvSpPr>
        <p:spPr/>
        <p:txBody>
          <a:bodyPr/>
          <a:lstStyle/>
          <a:p>
            <a:pPr>
              <a:defRPr/>
            </a:pPr>
            <a:r>
              <a:rPr lang="el-GR" smtClean="0"/>
              <a:t>Ε. ΠΑΠΑΓΕΩΡΓΙΟΥ</a:t>
            </a:r>
            <a:endParaRPr lang="el-GR"/>
          </a:p>
        </p:txBody>
      </p:sp>
      <p:sp>
        <p:nvSpPr>
          <p:cNvPr id="5" name="4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11</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a:xfrm>
            <a:off x="500034" y="714356"/>
            <a:ext cx="8229600" cy="1069975"/>
          </a:xfrm>
        </p:spPr>
        <p:txBody>
          <a:bodyPr>
            <a:normAutofit fontScale="90000"/>
          </a:bodyPr>
          <a:lstStyle/>
          <a:p>
            <a:pPr eaLnBrk="1" fontAlgn="auto" hangingPunct="1">
              <a:spcAft>
                <a:spcPts val="0"/>
              </a:spcAft>
              <a:defRPr/>
            </a:pPr>
            <a:r>
              <a:rPr lang="en-US" sz="3600" b="1" i="1" dirty="0">
                <a:solidFill>
                  <a:schemeClr val="accent6">
                    <a:lumMod val="50000"/>
                  </a:schemeClr>
                </a:solidFill>
              </a:rPr>
              <a:t>p</a:t>
            </a:r>
            <a:r>
              <a:rPr lang="el-GR" sz="3600" b="1" dirty="0">
                <a:solidFill>
                  <a:schemeClr val="accent6">
                    <a:lumMod val="50000"/>
                  </a:schemeClr>
                </a:solidFill>
              </a:rPr>
              <a:t>-</a:t>
            </a:r>
            <a:r>
              <a:rPr lang="en-US" sz="3600" b="1" dirty="0">
                <a:solidFill>
                  <a:schemeClr val="accent6">
                    <a:lumMod val="50000"/>
                  </a:schemeClr>
                </a:solidFill>
              </a:rPr>
              <a:t>value</a:t>
            </a:r>
            <a:r>
              <a:rPr lang="el-GR" sz="3600" b="1" dirty="0">
                <a:solidFill>
                  <a:schemeClr val="accent6">
                    <a:lumMod val="50000"/>
                  </a:schemeClr>
                </a:solidFill>
              </a:rPr>
              <a:t> και μέγεθος του δείγματος για μια δεδομένη συσχέτιση</a:t>
            </a:r>
          </a:p>
        </p:txBody>
      </p:sp>
      <p:grpSp>
        <p:nvGrpSpPr>
          <p:cNvPr id="2" name="Group 5"/>
          <p:cNvGrpSpPr>
            <a:grpSpLocks noChangeAspect="1"/>
          </p:cNvGrpSpPr>
          <p:nvPr/>
        </p:nvGrpSpPr>
        <p:grpSpPr bwMode="auto">
          <a:xfrm>
            <a:off x="1357290" y="1928802"/>
            <a:ext cx="6604000" cy="3849688"/>
            <a:chOff x="66" y="0"/>
            <a:chExt cx="8149" cy="5359"/>
          </a:xfrm>
        </p:grpSpPr>
        <p:sp>
          <p:nvSpPr>
            <p:cNvPr id="46084" name="AutoShape 6"/>
            <p:cNvSpPr>
              <a:spLocks noChangeAspect="1" noChangeArrowheads="1"/>
            </p:cNvSpPr>
            <p:nvPr/>
          </p:nvSpPr>
          <p:spPr bwMode="auto">
            <a:xfrm>
              <a:off x="66" y="0"/>
              <a:ext cx="8149" cy="5359"/>
            </a:xfrm>
            <a:prstGeom prst="rect">
              <a:avLst/>
            </a:prstGeom>
            <a:noFill/>
            <a:ln w="9525">
              <a:noFill/>
              <a:miter lim="800000"/>
              <a:headEnd/>
              <a:tailEnd/>
            </a:ln>
          </p:spPr>
          <p:txBody>
            <a:bodyPr/>
            <a:lstStyle/>
            <a:p>
              <a:endParaRPr lang="el-GR"/>
            </a:p>
          </p:txBody>
        </p:sp>
        <p:sp>
          <p:nvSpPr>
            <p:cNvPr id="46085" name="Rectangle 7"/>
            <p:cNvSpPr>
              <a:spLocks noChangeArrowheads="1"/>
            </p:cNvSpPr>
            <p:nvPr/>
          </p:nvSpPr>
          <p:spPr bwMode="auto">
            <a:xfrm>
              <a:off x="66" y="66"/>
              <a:ext cx="8149" cy="5293"/>
            </a:xfrm>
            <a:prstGeom prst="rect">
              <a:avLst/>
            </a:prstGeom>
            <a:solidFill>
              <a:srgbClr val="FFFFFF"/>
            </a:solidFill>
            <a:ln w="8255">
              <a:solidFill>
                <a:srgbClr val="000000"/>
              </a:solidFill>
              <a:miter lim="800000"/>
              <a:headEnd/>
              <a:tailEnd/>
            </a:ln>
          </p:spPr>
          <p:txBody>
            <a:bodyPr/>
            <a:lstStyle/>
            <a:p>
              <a:endParaRPr lang="el-GR"/>
            </a:p>
          </p:txBody>
        </p:sp>
        <p:sp>
          <p:nvSpPr>
            <p:cNvPr id="46086" name="Rectangle 8"/>
            <p:cNvSpPr>
              <a:spLocks noChangeArrowheads="1"/>
            </p:cNvSpPr>
            <p:nvPr/>
          </p:nvSpPr>
          <p:spPr bwMode="auto">
            <a:xfrm>
              <a:off x="1049" y="345"/>
              <a:ext cx="6835" cy="4152"/>
            </a:xfrm>
            <a:prstGeom prst="rect">
              <a:avLst/>
            </a:prstGeom>
            <a:noFill/>
            <a:ln w="9525">
              <a:noFill/>
              <a:miter lim="800000"/>
              <a:headEnd/>
              <a:tailEnd/>
            </a:ln>
          </p:spPr>
          <p:txBody>
            <a:bodyPr/>
            <a:lstStyle/>
            <a:p>
              <a:endParaRPr lang="el-GR"/>
            </a:p>
          </p:txBody>
        </p:sp>
        <p:sp>
          <p:nvSpPr>
            <p:cNvPr id="46087" name="Line 9"/>
            <p:cNvSpPr>
              <a:spLocks noChangeShapeType="1"/>
            </p:cNvSpPr>
            <p:nvPr/>
          </p:nvSpPr>
          <p:spPr bwMode="auto">
            <a:xfrm>
              <a:off x="1049" y="3979"/>
              <a:ext cx="6835" cy="0"/>
            </a:xfrm>
            <a:prstGeom prst="line">
              <a:avLst/>
            </a:prstGeom>
            <a:noFill/>
            <a:ln w="0">
              <a:solidFill>
                <a:srgbClr val="000000"/>
              </a:solidFill>
              <a:prstDash val="sysDot"/>
              <a:round/>
              <a:headEnd/>
              <a:tailEnd/>
            </a:ln>
          </p:spPr>
          <p:txBody>
            <a:bodyPr/>
            <a:lstStyle/>
            <a:p>
              <a:endParaRPr lang="el-GR"/>
            </a:p>
          </p:txBody>
        </p:sp>
        <p:sp>
          <p:nvSpPr>
            <p:cNvPr id="46088" name="Line 10"/>
            <p:cNvSpPr>
              <a:spLocks noChangeShapeType="1"/>
            </p:cNvSpPr>
            <p:nvPr/>
          </p:nvSpPr>
          <p:spPr bwMode="auto">
            <a:xfrm>
              <a:off x="1049" y="3462"/>
              <a:ext cx="6835" cy="0"/>
            </a:xfrm>
            <a:prstGeom prst="line">
              <a:avLst/>
            </a:prstGeom>
            <a:noFill/>
            <a:ln w="0">
              <a:solidFill>
                <a:srgbClr val="000000"/>
              </a:solidFill>
              <a:prstDash val="sysDot"/>
              <a:round/>
              <a:headEnd/>
              <a:tailEnd/>
            </a:ln>
          </p:spPr>
          <p:txBody>
            <a:bodyPr/>
            <a:lstStyle/>
            <a:p>
              <a:endParaRPr lang="el-GR"/>
            </a:p>
          </p:txBody>
        </p:sp>
        <p:sp>
          <p:nvSpPr>
            <p:cNvPr id="46089" name="Line 11"/>
            <p:cNvSpPr>
              <a:spLocks noChangeShapeType="1"/>
            </p:cNvSpPr>
            <p:nvPr/>
          </p:nvSpPr>
          <p:spPr bwMode="auto">
            <a:xfrm>
              <a:off x="1049" y="2945"/>
              <a:ext cx="6835" cy="0"/>
            </a:xfrm>
            <a:prstGeom prst="line">
              <a:avLst/>
            </a:prstGeom>
            <a:noFill/>
            <a:ln w="0">
              <a:solidFill>
                <a:srgbClr val="000000"/>
              </a:solidFill>
              <a:prstDash val="sysDot"/>
              <a:round/>
              <a:headEnd/>
              <a:tailEnd/>
            </a:ln>
          </p:spPr>
          <p:txBody>
            <a:bodyPr/>
            <a:lstStyle/>
            <a:p>
              <a:endParaRPr lang="el-GR"/>
            </a:p>
          </p:txBody>
        </p:sp>
        <p:sp>
          <p:nvSpPr>
            <p:cNvPr id="46090" name="Line 12"/>
            <p:cNvSpPr>
              <a:spLocks noChangeShapeType="1"/>
            </p:cNvSpPr>
            <p:nvPr/>
          </p:nvSpPr>
          <p:spPr bwMode="auto">
            <a:xfrm>
              <a:off x="1049" y="2427"/>
              <a:ext cx="6835" cy="0"/>
            </a:xfrm>
            <a:prstGeom prst="line">
              <a:avLst/>
            </a:prstGeom>
            <a:noFill/>
            <a:ln w="0">
              <a:solidFill>
                <a:srgbClr val="000000"/>
              </a:solidFill>
              <a:prstDash val="sysDot"/>
              <a:round/>
              <a:headEnd/>
              <a:tailEnd/>
            </a:ln>
          </p:spPr>
          <p:txBody>
            <a:bodyPr/>
            <a:lstStyle/>
            <a:p>
              <a:endParaRPr lang="el-GR"/>
            </a:p>
          </p:txBody>
        </p:sp>
        <p:sp>
          <p:nvSpPr>
            <p:cNvPr id="46091" name="Line 13"/>
            <p:cNvSpPr>
              <a:spLocks noChangeShapeType="1"/>
            </p:cNvSpPr>
            <p:nvPr/>
          </p:nvSpPr>
          <p:spPr bwMode="auto">
            <a:xfrm>
              <a:off x="1049" y="1897"/>
              <a:ext cx="6835" cy="0"/>
            </a:xfrm>
            <a:prstGeom prst="line">
              <a:avLst/>
            </a:prstGeom>
            <a:noFill/>
            <a:ln w="0">
              <a:solidFill>
                <a:srgbClr val="000000"/>
              </a:solidFill>
              <a:prstDash val="sysDot"/>
              <a:round/>
              <a:headEnd/>
              <a:tailEnd/>
            </a:ln>
          </p:spPr>
          <p:txBody>
            <a:bodyPr/>
            <a:lstStyle/>
            <a:p>
              <a:endParaRPr lang="el-GR"/>
            </a:p>
          </p:txBody>
        </p:sp>
        <p:sp>
          <p:nvSpPr>
            <p:cNvPr id="46092" name="Line 14"/>
            <p:cNvSpPr>
              <a:spLocks noChangeShapeType="1"/>
            </p:cNvSpPr>
            <p:nvPr/>
          </p:nvSpPr>
          <p:spPr bwMode="auto">
            <a:xfrm>
              <a:off x="1049" y="1379"/>
              <a:ext cx="6835" cy="0"/>
            </a:xfrm>
            <a:prstGeom prst="line">
              <a:avLst/>
            </a:prstGeom>
            <a:noFill/>
            <a:ln w="0">
              <a:solidFill>
                <a:srgbClr val="000000"/>
              </a:solidFill>
              <a:prstDash val="sysDot"/>
              <a:round/>
              <a:headEnd/>
              <a:tailEnd/>
            </a:ln>
          </p:spPr>
          <p:txBody>
            <a:bodyPr/>
            <a:lstStyle/>
            <a:p>
              <a:endParaRPr lang="el-GR"/>
            </a:p>
          </p:txBody>
        </p:sp>
        <p:sp>
          <p:nvSpPr>
            <p:cNvPr id="46093" name="Line 15"/>
            <p:cNvSpPr>
              <a:spLocks noChangeShapeType="1"/>
            </p:cNvSpPr>
            <p:nvPr/>
          </p:nvSpPr>
          <p:spPr bwMode="auto">
            <a:xfrm>
              <a:off x="1049" y="862"/>
              <a:ext cx="6835" cy="0"/>
            </a:xfrm>
            <a:prstGeom prst="line">
              <a:avLst/>
            </a:prstGeom>
            <a:noFill/>
            <a:ln w="0">
              <a:solidFill>
                <a:srgbClr val="000000"/>
              </a:solidFill>
              <a:prstDash val="sysDot"/>
              <a:round/>
              <a:headEnd/>
              <a:tailEnd/>
            </a:ln>
          </p:spPr>
          <p:txBody>
            <a:bodyPr/>
            <a:lstStyle/>
            <a:p>
              <a:endParaRPr lang="el-GR"/>
            </a:p>
          </p:txBody>
        </p:sp>
        <p:sp>
          <p:nvSpPr>
            <p:cNvPr id="46094" name="Line 16"/>
            <p:cNvSpPr>
              <a:spLocks noChangeShapeType="1"/>
            </p:cNvSpPr>
            <p:nvPr/>
          </p:nvSpPr>
          <p:spPr bwMode="auto">
            <a:xfrm>
              <a:off x="1049" y="345"/>
              <a:ext cx="6835" cy="0"/>
            </a:xfrm>
            <a:prstGeom prst="line">
              <a:avLst/>
            </a:prstGeom>
            <a:noFill/>
            <a:ln w="0">
              <a:solidFill>
                <a:srgbClr val="000000"/>
              </a:solidFill>
              <a:prstDash val="sysDot"/>
              <a:round/>
              <a:headEnd/>
              <a:tailEnd/>
            </a:ln>
          </p:spPr>
          <p:txBody>
            <a:bodyPr/>
            <a:lstStyle/>
            <a:p>
              <a:endParaRPr lang="el-GR"/>
            </a:p>
          </p:txBody>
        </p:sp>
        <p:sp>
          <p:nvSpPr>
            <p:cNvPr id="46095" name="Rectangle 17"/>
            <p:cNvSpPr>
              <a:spLocks noChangeArrowheads="1"/>
            </p:cNvSpPr>
            <p:nvPr/>
          </p:nvSpPr>
          <p:spPr bwMode="auto">
            <a:xfrm>
              <a:off x="1049" y="345"/>
              <a:ext cx="6835" cy="4152"/>
            </a:xfrm>
            <a:prstGeom prst="rect">
              <a:avLst/>
            </a:prstGeom>
            <a:noFill/>
            <a:ln w="8255">
              <a:solidFill>
                <a:srgbClr val="808080"/>
              </a:solidFill>
              <a:miter lim="800000"/>
              <a:headEnd/>
              <a:tailEnd/>
            </a:ln>
          </p:spPr>
          <p:txBody>
            <a:bodyPr/>
            <a:lstStyle/>
            <a:p>
              <a:endParaRPr lang="el-GR"/>
            </a:p>
          </p:txBody>
        </p:sp>
        <p:sp>
          <p:nvSpPr>
            <p:cNvPr id="46096" name="Line 18"/>
            <p:cNvSpPr>
              <a:spLocks noChangeShapeType="1"/>
            </p:cNvSpPr>
            <p:nvPr/>
          </p:nvSpPr>
          <p:spPr bwMode="auto">
            <a:xfrm>
              <a:off x="1049" y="345"/>
              <a:ext cx="0" cy="4152"/>
            </a:xfrm>
            <a:prstGeom prst="line">
              <a:avLst/>
            </a:prstGeom>
            <a:noFill/>
            <a:ln w="0">
              <a:solidFill>
                <a:srgbClr val="000000"/>
              </a:solidFill>
              <a:round/>
              <a:headEnd/>
              <a:tailEnd/>
            </a:ln>
          </p:spPr>
          <p:txBody>
            <a:bodyPr/>
            <a:lstStyle/>
            <a:p>
              <a:endParaRPr lang="el-GR"/>
            </a:p>
          </p:txBody>
        </p:sp>
        <p:sp>
          <p:nvSpPr>
            <p:cNvPr id="46097" name="Line 19"/>
            <p:cNvSpPr>
              <a:spLocks noChangeShapeType="1"/>
            </p:cNvSpPr>
            <p:nvPr/>
          </p:nvSpPr>
          <p:spPr bwMode="auto">
            <a:xfrm>
              <a:off x="995" y="4497"/>
              <a:ext cx="54" cy="0"/>
            </a:xfrm>
            <a:prstGeom prst="line">
              <a:avLst/>
            </a:prstGeom>
            <a:noFill/>
            <a:ln w="0">
              <a:solidFill>
                <a:srgbClr val="000000"/>
              </a:solidFill>
              <a:round/>
              <a:headEnd/>
              <a:tailEnd/>
            </a:ln>
          </p:spPr>
          <p:txBody>
            <a:bodyPr/>
            <a:lstStyle/>
            <a:p>
              <a:endParaRPr lang="el-GR"/>
            </a:p>
          </p:txBody>
        </p:sp>
        <p:sp>
          <p:nvSpPr>
            <p:cNvPr id="46098" name="Line 20"/>
            <p:cNvSpPr>
              <a:spLocks noChangeShapeType="1"/>
            </p:cNvSpPr>
            <p:nvPr/>
          </p:nvSpPr>
          <p:spPr bwMode="auto">
            <a:xfrm>
              <a:off x="995" y="3979"/>
              <a:ext cx="54" cy="0"/>
            </a:xfrm>
            <a:prstGeom prst="line">
              <a:avLst/>
            </a:prstGeom>
            <a:noFill/>
            <a:ln w="0">
              <a:solidFill>
                <a:srgbClr val="000000"/>
              </a:solidFill>
              <a:round/>
              <a:headEnd/>
              <a:tailEnd/>
            </a:ln>
          </p:spPr>
          <p:txBody>
            <a:bodyPr/>
            <a:lstStyle/>
            <a:p>
              <a:endParaRPr lang="el-GR"/>
            </a:p>
          </p:txBody>
        </p:sp>
        <p:sp>
          <p:nvSpPr>
            <p:cNvPr id="46099" name="Line 21"/>
            <p:cNvSpPr>
              <a:spLocks noChangeShapeType="1"/>
            </p:cNvSpPr>
            <p:nvPr/>
          </p:nvSpPr>
          <p:spPr bwMode="auto">
            <a:xfrm>
              <a:off x="995" y="3462"/>
              <a:ext cx="54" cy="0"/>
            </a:xfrm>
            <a:prstGeom prst="line">
              <a:avLst/>
            </a:prstGeom>
            <a:noFill/>
            <a:ln w="0">
              <a:solidFill>
                <a:srgbClr val="000000"/>
              </a:solidFill>
              <a:round/>
              <a:headEnd/>
              <a:tailEnd/>
            </a:ln>
          </p:spPr>
          <p:txBody>
            <a:bodyPr/>
            <a:lstStyle/>
            <a:p>
              <a:endParaRPr lang="el-GR"/>
            </a:p>
          </p:txBody>
        </p:sp>
        <p:sp>
          <p:nvSpPr>
            <p:cNvPr id="46100" name="Line 22"/>
            <p:cNvSpPr>
              <a:spLocks noChangeShapeType="1"/>
            </p:cNvSpPr>
            <p:nvPr/>
          </p:nvSpPr>
          <p:spPr bwMode="auto">
            <a:xfrm>
              <a:off x="995" y="2945"/>
              <a:ext cx="54" cy="0"/>
            </a:xfrm>
            <a:prstGeom prst="line">
              <a:avLst/>
            </a:prstGeom>
            <a:noFill/>
            <a:ln w="0">
              <a:solidFill>
                <a:srgbClr val="000000"/>
              </a:solidFill>
              <a:round/>
              <a:headEnd/>
              <a:tailEnd/>
            </a:ln>
          </p:spPr>
          <p:txBody>
            <a:bodyPr/>
            <a:lstStyle/>
            <a:p>
              <a:endParaRPr lang="el-GR"/>
            </a:p>
          </p:txBody>
        </p:sp>
        <p:sp>
          <p:nvSpPr>
            <p:cNvPr id="46101" name="Line 23"/>
            <p:cNvSpPr>
              <a:spLocks noChangeShapeType="1"/>
            </p:cNvSpPr>
            <p:nvPr/>
          </p:nvSpPr>
          <p:spPr bwMode="auto">
            <a:xfrm>
              <a:off x="995" y="2427"/>
              <a:ext cx="54" cy="0"/>
            </a:xfrm>
            <a:prstGeom prst="line">
              <a:avLst/>
            </a:prstGeom>
            <a:noFill/>
            <a:ln w="0">
              <a:solidFill>
                <a:srgbClr val="000000"/>
              </a:solidFill>
              <a:round/>
              <a:headEnd/>
              <a:tailEnd/>
            </a:ln>
          </p:spPr>
          <p:txBody>
            <a:bodyPr/>
            <a:lstStyle/>
            <a:p>
              <a:endParaRPr lang="el-GR"/>
            </a:p>
          </p:txBody>
        </p:sp>
        <p:sp>
          <p:nvSpPr>
            <p:cNvPr id="46102" name="Line 24"/>
            <p:cNvSpPr>
              <a:spLocks noChangeShapeType="1"/>
            </p:cNvSpPr>
            <p:nvPr/>
          </p:nvSpPr>
          <p:spPr bwMode="auto">
            <a:xfrm>
              <a:off x="995" y="1897"/>
              <a:ext cx="54" cy="0"/>
            </a:xfrm>
            <a:prstGeom prst="line">
              <a:avLst/>
            </a:prstGeom>
            <a:noFill/>
            <a:ln w="0">
              <a:solidFill>
                <a:srgbClr val="000000"/>
              </a:solidFill>
              <a:round/>
              <a:headEnd/>
              <a:tailEnd/>
            </a:ln>
          </p:spPr>
          <p:txBody>
            <a:bodyPr/>
            <a:lstStyle/>
            <a:p>
              <a:endParaRPr lang="el-GR"/>
            </a:p>
          </p:txBody>
        </p:sp>
        <p:sp>
          <p:nvSpPr>
            <p:cNvPr id="46103" name="Line 25"/>
            <p:cNvSpPr>
              <a:spLocks noChangeShapeType="1"/>
            </p:cNvSpPr>
            <p:nvPr/>
          </p:nvSpPr>
          <p:spPr bwMode="auto">
            <a:xfrm>
              <a:off x="995" y="1379"/>
              <a:ext cx="54" cy="0"/>
            </a:xfrm>
            <a:prstGeom prst="line">
              <a:avLst/>
            </a:prstGeom>
            <a:noFill/>
            <a:ln w="0">
              <a:solidFill>
                <a:srgbClr val="000000"/>
              </a:solidFill>
              <a:round/>
              <a:headEnd/>
              <a:tailEnd/>
            </a:ln>
          </p:spPr>
          <p:txBody>
            <a:bodyPr/>
            <a:lstStyle/>
            <a:p>
              <a:endParaRPr lang="el-GR"/>
            </a:p>
          </p:txBody>
        </p:sp>
        <p:sp>
          <p:nvSpPr>
            <p:cNvPr id="46104" name="Line 26"/>
            <p:cNvSpPr>
              <a:spLocks noChangeShapeType="1"/>
            </p:cNvSpPr>
            <p:nvPr/>
          </p:nvSpPr>
          <p:spPr bwMode="auto">
            <a:xfrm>
              <a:off x="995" y="862"/>
              <a:ext cx="54" cy="0"/>
            </a:xfrm>
            <a:prstGeom prst="line">
              <a:avLst/>
            </a:prstGeom>
            <a:noFill/>
            <a:ln w="0">
              <a:solidFill>
                <a:srgbClr val="000000"/>
              </a:solidFill>
              <a:round/>
              <a:headEnd/>
              <a:tailEnd/>
            </a:ln>
          </p:spPr>
          <p:txBody>
            <a:bodyPr/>
            <a:lstStyle/>
            <a:p>
              <a:endParaRPr lang="el-GR"/>
            </a:p>
          </p:txBody>
        </p:sp>
        <p:sp>
          <p:nvSpPr>
            <p:cNvPr id="46105" name="Line 27"/>
            <p:cNvSpPr>
              <a:spLocks noChangeShapeType="1"/>
            </p:cNvSpPr>
            <p:nvPr/>
          </p:nvSpPr>
          <p:spPr bwMode="auto">
            <a:xfrm>
              <a:off x="995" y="345"/>
              <a:ext cx="54" cy="0"/>
            </a:xfrm>
            <a:prstGeom prst="line">
              <a:avLst/>
            </a:prstGeom>
            <a:noFill/>
            <a:ln w="0">
              <a:solidFill>
                <a:srgbClr val="000000"/>
              </a:solidFill>
              <a:round/>
              <a:headEnd/>
              <a:tailEnd/>
            </a:ln>
          </p:spPr>
          <p:txBody>
            <a:bodyPr/>
            <a:lstStyle/>
            <a:p>
              <a:endParaRPr lang="el-GR"/>
            </a:p>
          </p:txBody>
        </p:sp>
        <p:sp>
          <p:nvSpPr>
            <p:cNvPr id="46106" name="Line 28"/>
            <p:cNvSpPr>
              <a:spLocks noChangeShapeType="1"/>
            </p:cNvSpPr>
            <p:nvPr/>
          </p:nvSpPr>
          <p:spPr bwMode="auto">
            <a:xfrm>
              <a:off x="1049" y="4497"/>
              <a:ext cx="6835" cy="0"/>
            </a:xfrm>
            <a:prstGeom prst="line">
              <a:avLst/>
            </a:prstGeom>
            <a:noFill/>
            <a:ln w="0">
              <a:solidFill>
                <a:srgbClr val="000000"/>
              </a:solidFill>
              <a:round/>
              <a:headEnd/>
              <a:tailEnd/>
            </a:ln>
          </p:spPr>
          <p:txBody>
            <a:bodyPr/>
            <a:lstStyle/>
            <a:p>
              <a:endParaRPr lang="el-GR"/>
            </a:p>
          </p:txBody>
        </p:sp>
        <p:sp>
          <p:nvSpPr>
            <p:cNvPr id="46107" name="Line 29"/>
            <p:cNvSpPr>
              <a:spLocks noChangeShapeType="1"/>
            </p:cNvSpPr>
            <p:nvPr/>
          </p:nvSpPr>
          <p:spPr bwMode="auto">
            <a:xfrm flipV="1">
              <a:off x="1049" y="4497"/>
              <a:ext cx="0" cy="53"/>
            </a:xfrm>
            <a:prstGeom prst="line">
              <a:avLst/>
            </a:prstGeom>
            <a:noFill/>
            <a:ln w="0">
              <a:solidFill>
                <a:srgbClr val="000000"/>
              </a:solidFill>
              <a:round/>
              <a:headEnd/>
              <a:tailEnd/>
            </a:ln>
          </p:spPr>
          <p:txBody>
            <a:bodyPr/>
            <a:lstStyle/>
            <a:p>
              <a:endParaRPr lang="el-GR"/>
            </a:p>
          </p:txBody>
        </p:sp>
        <p:sp>
          <p:nvSpPr>
            <p:cNvPr id="46108" name="Line 30"/>
            <p:cNvSpPr>
              <a:spLocks noChangeShapeType="1"/>
            </p:cNvSpPr>
            <p:nvPr/>
          </p:nvSpPr>
          <p:spPr bwMode="auto">
            <a:xfrm flipV="1">
              <a:off x="1739" y="4497"/>
              <a:ext cx="0" cy="53"/>
            </a:xfrm>
            <a:prstGeom prst="line">
              <a:avLst/>
            </a:prstGeom>
            <a:noFill/>
            <a:ln w="0">
              <a:solidFill>
                <a:srgbClr val="000000"/>
              </a:solidFill>
              <a:round/>
              <a:headEnd/>
              <a:tailEnd/>
            </a:ln>
          </p:spPr>
          <p:txBody>
            <a:bodyPr/>
            <a:lstStyle/>
            <a:p>
              <a:endParaRPr lang="el-GR"/>
            </a:p>
          </p:txBody>
        </p:sp>
        <p:sp>
          <p:nvSpPr>
            <p:cNvPr id="46109" name="Line 31"/>
            <p:cNvSpPr>
              <a:spLocks noChangeShapeType="1"/>
            </p:cNvSpPr>
            <p:nvPr/>
          </p:nvSpPr>
          <p:spPr bwMode="auto">
            <a:xfrm flipV="1">
              <a:off x="2416" y="4497"/>
              <a:ext cx="0" cy="53"/>
            </a:xfrm>
            <a:prstGeom prst="line">
              <a:avLst/>
            </a:prstGeom>
            <a:noFill/>
            <a:ln w="0">
              <a:solidFill>
                <a:srgbClr val="000000"/>
              </a:solidFill>
              <a:round/>
              <a:headEnd/>
              <a:tailEnd/>
            </a:ln>
          </p:spPr>
          <p:txBody>
            <a:bodyPr/>
            <a:lstStyle/>
            <a:p>
              <a:endParaRPr lang="el-GR"/>
            </a:p>
          </p:txBody>
        </p:sp>
        <p:sp>
          <p:nvSpPr>
            <p:cNvPr id="46110" name="Line 32"/>
            <p:cNvSpPr>
              <a:spLocks noChangeShapeType="1"/>
            </p:cNvSpPr>
            <p:nvPr/>
          </p:nvSpPr>
          <p:spPr bwMode="auto">
            <a:xfrm flipV="1">
              <a:off x="3106" y="4497"/>
              <a:ext cx="0" cy="53"/>
            </a:xfrm>
            <a:prstGeom prst="line">
              <a:avLst/>
            </a:prstGeom>
            <a:noFill/>
            <a:ln w="0">
              <a:solidFill>
                <a:srgbClr val="000000"/>
              </a:solidFill>
              <a:round/>
              <a:headEnd/>
              <a:tailEnd/>
            </a:ln>
          </p:spPr>
          <p:txBody>
            <a:bodyPr/>
            <a:lstStyle/>
            <a:p>
              <a:endParaRPr lang="el-GR"/>
            </a:p>
          </p:txBody>
        </p:sp>
        <p:sp>
          <p:nvSpPr>
            <p:cNvPr id="46111" name="Line 33"/>
            <p:cNvSpPr>
              <a:spLocks noChangeShapeType="1"/>
            </p:cNvSpPr>
            <p:nvPr/>
          </p:nvSpPr>
          <p:spPr bwMode="auto">
            <a:xfrm flipV="1">
              <a:off x="3783" y="4497"/>
              <a:ext cx="0" cy="53"/>
            </a:xfrm>
            <a:prstGeom prst="line">
              <a:avLst/>
            </a:prstGeom>
            <a:noFill/>
            <a:ln w="0">
              <a:solidFill>
                <a:srgbClr val="000000"/>
              </a:solidFill>
              <a:round/>
              <a:headEnd/>
              <a:tailEnd/>
            </a:ln>
          </p:spPr>
          <p:txBody>
            <a:bodyPr/>
            <a:lstStyle/>
            <a:p>
              <a:endParaRPr lang="el-GR"/>
            </a:p>
          </p:txBody>
        </p:sp>
        <p:sp>
          <p:nvSpPr>
            <p:cNvPr id="46112" name="Line 34"/>
            <p:cNvSpPr>
              <a:spLocks noChangeShapeType="1"/>
            </p:cNvSpPr>
            <p:nvPr/>
          </p:nvSpPr>
          <p:spPr bwMode="auto">
            <a:xfrm flipV="1">
              <a:off x="4473" y="4497"/>
              <a:ext cx="0" cy="53"/>
            </a:xfrm>
            <a:prstGeom prst="line">
              <a:avLst/>
            </a:prstGeom>
            <a:noFill/>
            <a:ln w="0">
              <a:solidFill>
                <a:srgbClr val="000000"/>
              </a:solidFill>
              <a:round/>
              <a:headEnd/>
              <a:tailEnd/>
            </a:ln>
          </p:spPr>
          <p:txBody>
            <a:bodyPr/>
            <a:lstStyle/>
            <a:p>
              <a:endParaRPr lang="el-GR"/>
            </a:p>
          </p:txBody>
        </p:sp>
        <p:sp>
          <p:nvSpPr>
            <p:cNvPr id="46113" name="Line 35"/>
            <p:cNvSpPr>
              <a:spLocks noChangeShapeType="1"/>
            </p:cNvSpPr>
            <p:nvPr/>
          </p:nvSpPr>
          <p:spPr bwMode="auto">
            <a:xfrm flipV="1">
              <a:off x="5150" y="4497"/>
              <a:ext cx="0" cy="53"/>
            </a:xfrm>
            <a:prstGeom prst="line">
              <a:avLst/>
            </a:prstGeom>
            <a:noFill/>
            <a:ln w="0">
              <a:solidFill>
                <a:srgbClr val="000000"/>
              </a:solidFill>
              <a:round/>
              <a:headEnd/>
              <a:tailEnd/>
            </a:ln>
          </p:spPr>
          <p:txBody>
            <a:bodyPr/>
            <a:lstStyle/>
            <a:p>
              <a:endParaRPr lang="el-GR"/>
            </a:p>
          </p:txBody>
        </p:sp>
        <p:sp>
          <p:nvSpPr>
            <p:cNvPr id="46114" name="Line 36"/>
            <p:cNvSpPr>
              <a:spLocks noChangeShapeType="1"/>
            </p:cNvSpPr>
            <p:nvPr/>
          </p:nvSpPr>
          <p:spPr bwMode="auto">
            <a:xfrm flipV="1">
              <a:off x="5840" y="4497"/>
              <a:ext cx="0" cy="53"/>
            </a:xfrm>
            <a:prstGeom prst="line">
              <a:avLst/>
            </a:prstGeom>
            <a:noFill/>
            <a:ln w="0">
              <a:solidFill>
                <a:srgbClr val="000000"/>
              </a:solidFill>
              <a:round/>
              <a:headEnd/>
              <a:tailEnd/>
            </a:ln>
          </p:spPr>
          <p:txBody>
            <a:bodyPr/>
            <a:lstStyle/>
            <a:p>
              <a:endParaRPr lang="el-GR"/>
            </a:p>
          </p:txBody>
        </p:sp>
        <p:sp>
          <p:nvSpPr>
            <p:cNvPr id="46115" name="Line 37"/>
            <p:cNvSpPr>
              <a:spLocks noChangeShapeType="1"/>
            </p:cNvSpPr>
            <p:nvPr/>
          </p:nvSpPr>
          <p:spPr bwMode="auto">
            <a:xfrm flipV="1">
              <a:off x="6517" y="4497"/>
              <a:ext cx="0" cy="53"/>
            </a:xfrm>
            <a:prstGeom prst="line">
              <a:avLst/>
            </a:prstGeom>
            <a:noFill/>
            <a:ln w="0">
              <a:solidFill>
                <a:srgbClr val="000000"/>
              </a:solidFill>
              <a:round/>
              <a:headEnd/>
              <a:tailEnd/>
            </a:ln>
          </p:spPr>
          <p:txBody>
            <a:bodyPr/>
            <a:lstStyle/>
            <a:p>
              <a:endParaRPr lang="el-GR"/>
            </a:p>
          </p:txBody>
        </p:sp>
        <p:sp>
          <p:nvSpPr>
            <p:cNvPr id="46116" name="Line 38"/>
            <p:cNvSpPr>
              <a:spLocks noChangeShapeType="1"/>
            </p:cNvSpPr>
            <p:nvPr/>
          </p:nvSpPr>
          <p:spPr bwMode="auto">
            <a:xfrm flipV="1">
              <a:off x="7207" y="4497"/>
              <a:ext cx="0" cy="53"/>
            </a:xfrm>
            <a:prstGeom prst="line">
              <a:avLst/>
            </a:prstGeom>
            <a:noFill/>
            <a:ln w="0">
              <a:solidFill>
                <a:srgbClr val="000000"/>
              </a:solidFill>
              <a:round/>
              <a:headEnd/>
              <a:tailEnd/>
            </a:ln>
          </p:spPr>
          <p:txBody>
            <a:bodyPr/>
            <a:lstStyle/>
            <a:p>
              <a:endParaRPr lang="el-GR"/>
            </a:p>
          </p:txBody>
        </p:sp>
        <p:sp>
          <p:nvSpPr>
            <p:cNvPr id="46117" name="Line 39"/>
            <p:cNvSpPr>
              <a:spLocks noChangeShapeType="1"/>
            </p:cNvSpPr>
            <p:nvPr/>
          </p:nvSpPr>
          <p:spPr bwMode="auto">
            <a:xfrm flipV="1">
              <a:off x="7884" y="4497"/>
              <a:ext cx="0" cy="53"/>
            </a:xfrm>
            <a:prstGeom prst="line">
              <a:avLst/>
            </a:prstGeom>
            <a:noFill/>
            <a:ln w="0">
              <a:solidFill>
                <a:srgbClr val="000000"/>
              </a:solidFill>
              <a:round/>
              <a:headEnd/>
              <a:tailEnd/>
            </a:ln>
          </p:spPr>
          <p:txBody>
            <a:bodyPr/>
            <a:lstStyle/>
            <a:p>
              <a:endParaRPr lang="el-GR"/>
            </a:p>
          </p:txBody>
        </p:sp>
        <p:sp>
          <p:nvSpPr>
            <p:cNvPr id="46118" name="Rectangle 40"/>
            <p:cNvSpPr>
              <a:spLocks noChangeArrowheads="1"/>
            </p:cNvSpPr>
            <p:nvPr/>
          </p:nvSpPr>
          <p:spPr bwMode="auto">
            <a:xfrm>
              <a:off x="1686" y="557"/>
              <a:ext cx="119" cy="119"/>
            </a:xfrm>
            <a:prstGeom prst="rect">
              <a:avLst/>
            </a:prstGeom>
            <a:solidFill>
              <a:srgbClr val="000000"/>
            </a:solidFill>
            <a:ln w="9525">
              <a:noFill/>
              <a:miter lim="800000"/>
              <a:headEnd/>
              <a:tailEnd/>
            </a:ln>
          </p:spPr>
          <p:txBody>
            <a:bodyPr/>
            <a:lstStyle/>
            <a:p>
              <a:endParaRPr lang="el-GR"/>
            </a:p>
          </p:txBody>
        </p:sp>
        <p:sp>
          <p:nvSpPr>
            <p:cNvPr id="46119" name="Line 41"/>
            <p:cNvSpPr>
              <a:spLocks noChangeShapeType="1"/>
            </p:cNvSpPr>
            <p:nvPr/>
          </p:nvSpPr>
          <p:spPr bwMode="auto">
            <a:xfrm flipH="1" flipV="1">
              <a:off x="1699" y="570"/>
              <a:ext cx="40" cy="40"/>
            </a:xfrm>
            <a:prstGeom prst="line">
              <a:avLst/>
            </a:prstGeom>
            <a:noFill/>
            <a:ln w="8255">
              <a:solidFill>
                <a:srgbClr val="000000"/>
              </a:solidFill>
              <a:round/>
              <a:headEnd/>
              <a:tailEnd/>
            </a:ln>
          </p:spPr>
          <p:txBody>
            <a:bodyPr/>
            <a:lstStyle/>
            <a:p>
              <a:endParaRPr lang="el-GR"/>
            </a:p>
          </p:txBody>
        </p:sp>
        <p:sp>
          <p:nvSpPr>
            <p:cNvPr id="46120" name="Line 42"/>
            <p:cNvSpPr>
              <a:spLocks noChangeShapeType="1"/>
            </p:cNvSpPr>
            <p:nvPr/>
          </p:nvSpPr>
          <p:spPr bwMode="auto">
            <a:xfrm>
              <a:off x="1739" y="610"/>
              <a:ext cx="39" cy="40"/>
            </a:xfrm>
            <a:prstGeom prst="line">
              <a:avLst/>
            </a:prstGeom>
            <a:noFill/>
            <a:ln w="8255">
              <a:solidFill>
                <a:srgbClr val="000000"/>
              </a:solidFill>
              <a:round/>
              <a:headEnd/>
              <a:tailEnd/>
            </a:ln>
          </p:spPr>
          <p:txBody>
            <a:bodyPr/>
            <a:lstStyle/>
            <a:p>
              <a:endParaRPr lang="el-GR"/>
            </a:p>
          </p:txBody>
        </p:sp>
        <p:sp>
          <p:nvSpPr>
            <p:cNvPr id="46121" name="Line 43"/>
            <p:cNvSpPr>
              <a:spLocks noChangeShapeType="1"/>
            </p:cNvSpPr>
            <p:nvPr/>
          </p:nvSpPr>
          <p:spPr bwMode="auto">
            <a:xfrm flipH="1">
              <a:off x="1699" y="610"/>
              <a:ext cx="40" cy="40"/>
            </a:xfrm>
            <a:prstGeom prst="line">
              <a:avLst/>
            </a:prstGeom>
            <a:noFill/>
            <a:ln w="8255">
              <a:solidFill>
                <a:srgbClr val="000000"/>
              </a:solidFill>
              <a:round/>
              <a:headEnd/>
              <a:tailEnd/>
            </a:ln>
          </p:spPr>
          <p:txBody>
            <a:bodyPr/>
            <a:lstStyle/>
            <a:p>
              <a:endParaRPr lang="el-GR"/>
            </a:p>
          </p:txBody>
        </p:sp>
        <p:sp>
          <p:nvSpPr>
            <p:cNvPr id="46122" name="Line 44"/>
            <p:cNvSpPr>
              <a:spLocks noChangeShapeType="1"/>
            </p:cNvSpPr>
            <p:nvPr/>
          </p:nvSpPr>
          <p:spPr bwMode="auto">
            <a:xfrm flipV="1">
              <a:off x="1739" y="570"/>
              <a:ext cx="39" cy="40"/>
            </a:xfrm>
            <a:prstGeom prst="line">
              <a:avLst/>
            </a:prstGeom>
            <a:noFill/>
            <a:ln w="8255">
              <a:solidFill>
                <a:srgbClr val="000000"/>
              </a:solidFill>
              <a:round/>
              <a:headEnd/>
              <a:tailEnd/>
            </a:ln>
          </p:spPr>
          <p:txBody>
            <a:bodyPr/>
            <a:lstStyle/>
            <a:p>
              <a:endParaRPr lang="el-GR"/>
            </a:p>
          </p:txBody>
        </p:sp>
        <p:sp>
          <p:nvSpPr>
            <p:cNvPr id="46123" name="Line 45"/>
            <p:cNvSpPr>
              <a:spLocks noChangeShapeType="1"/>
            </p:cNvSpPr>
            <p:nvPr/>
          </p:nvSpPr>
          <p:spPr bwMode="auto">
            <a:xfrm flipV="1">
              <a:off x="1739" y="570"/>
              <a:ext cx="0" cy="40"/>
            </a:xfrm>
            <a:prstGeom prst="line">
              <a:avLst/>
            </a:prstGeom>
            <a:noFill/>
            <a:ln w="8255">
              <a:solidFill>
                <a:srgbClr val="000000"/>
              </a:solidFill>
              <a:round/>
              <a:headEnd/>
              <a:tailEnd/>
            </a:ln>
          </p:spPr>
          <p:txBody>
            <a:bodyPr/>
            <a:lstStyle/>
            <a:p>
              <a:endParaRPr lang="el-GR"/>
            </a:p>
          </p:txBody>
        </p:sp>
        <p:sp>
          <p:nvSpPr>
            <p:cNvPr id="46124" name="Line 46"/>
            <p:cNvSpPr>
              <a:spLocks noChangeShapeType="1"/>
            </p:cNvSpPr>
            <p:nvPr/>
          </p:nvSpPr>
          <p:spPr bwMode="auto">
            <a:xfrm>
              <a:off x="1739" y="610"/>
              <a:ext cx="0" cy="40"/>
            </a:xfrm>
            <a:prstGeom prst="line">
              <a:avLst/>
            </a:prstGeom>
            <a:noFill/>
            <a:ln w="8255">
              <a:solidFill>
                <a:srgbClr val="000000"/>
              </a:solidFill>
              <a:round/>
              <a:headEnd/>
              <a:tailEnd/>
            </a:ln>
          </p:spPr>
          <p:txBody>
            <a:bodyPr/>
            <a:lstStyle/>
            <a:p>
              <a:endParaRPr lang="el-GR"/>
            </a:p>
          </p:txBody>
        </p:sp>
        <p:sp>
          <p:nvSpPr>
            <p:cNvPr id="46125" name="Rectangle 47"/>
            <p:cNvSpPr>
              <a:spLocks noChangeArrowheads="1"/>
            </p:cNvSpPr>
            <p:nvPr/>
          </p:nvSpPr>
          <p:spPr bwMode="auto">
            <a:xfrm>
              <a:off x="1752" y="809"/>
              <a:ext cx="119" cy="120"/>
            </a:xfrm>
            <a:prstGeom prst="rect">
              <a:avLst/>
            </a:prstGeom>
            <a:solidFill>
              <a:srgbClr val="000000"/>
            </a:solidFill>
            <a:ln w="9525">
              <a:noFill/>
              <a:miter lim="800000"/>
              <a:headEnd/>
              <a:tailEnd/>
            </a:ln>
          </p:spPr>
          <p:txBody>
            <a:bodyPr/>
            <a:lstStyle/>
            <a:p>
              <a:endParaRPr lang="el-GR"/>
            </a:p>
          </p:txBody>
        </p:sp>
        <p:sp>
          <p:nvSpPr>
            <p:cNvPr id="46126" name="Line 48"/>
            <p:cNvSpPr>
              <a:spLocks noChangeShapeType="1"/>
            </p:cNvSpPr>
            <p:nvPr/>
          </p:nvSpPr>
          <p:spPr bwMode="auto">
            <a:xfrm flipH="1" flipV="1">
              <a:off x="1765" y="822"/>
              <a:ext cx="40" cy="40"/>
            </a:xfrm>
            <a:prstGeom prst="line">
              <a:avLst/>
            </a:prstGeom>
            <a:noFill/>
            <a:ln w="8255">
              <a:solidFill>
                <a:srgbClr val="000000"/>
              </a:solidFill>
              <a:round/>
              <a:headEnd/>
              <a:tailEnd/>
            </a:ln>
          </p:spPr>
          <p:txBody>
            <a:bodyPr/>
            <a:lstStyle/>
            <a:p>
              <a:endParaRPr lang="el-GR"/>
            </a:p>
          </p:txBody>
        </p:sp>
        <p:sp>
          <p:nvSpPr>
            <p:cNvPr id="46127" name="Line 49"/>
            <p:cNvSpPr>
              <a:spLocks noChangeShapeType="1"/>
            </p:cNvSpPr>
            <p:nvPr/>
          </p:nvSpPr>
          <p:spPr bwMode="auto">
            <a:xfrm>
              <a:off x="1805" y="862"/>
              <a:ext cx="40" cy="40"/>
            </a:xfrm>
            <a:prstGeom prst="line">
              <a:avLst/>
            </a:prstGeom>
            <a:noFill/>
            <a:ln w="8255">
              <a:solidFill>
                <a:srgbClr val="000000"/>
              </a:solidFill>
              <a:round/>
              <a:headEnd/>
              <a:tailEnd/>
            </a:ln>
          </p:spPr>
          <p:txBody>
            <a:bodyPr/>
            <a:lstStyle/>
            <a:p>
              <a:endParaRPr lang="el-GR"/>
            </a:p>
          </p:txBody>
        </p:sp>
        <p:sp>
          <p:nvSpPr>
            <p:cNvPr id="46128" name="Line 50"/>
            <p:cNvSpPr>
              <a:spLocks noChangeShapeType="1"/>
            </p:cNvSpPr>
            <p:nvPr/>
          </p:nvSpPr>
          <p:spPr bwMode="auto">
            <a:xfrm flipH="1">
              <a:off x="1765" y="862"/>
              <a:ext cx="40" cy="40"/>
            </a:xfrm>
            <a:prstGeom prst="line">
              <a:avLst/>
            </a:prstGeom>
            <a:noFill/>
            <a:ln w="8255">
              <a:solidFill>
                <a:srgbClr val="000000"/>
              </a:solidFill>
              <a:round/>
              <a:headEnd/>
              <a:tailEnd/>
            </a:ln>
          </p:spPr>
          <p:txBody>
            <a:bodyPr/>
            <a:lstStyle/>
            <a:p>
              <a:endParaRPr lang="el-GR"/>
            </a:p>
          </p:txBody>
        </p:sp>
        <p:sp>
          <p:nvSpPr>
            <p:cNvPr id="46129" name="Line 51"/>
            <p:cNvSpPr>
              <a:spLocks noChangeShapeType="1"/>
            </p:cNvSpPr>
            <p:nvPr/>
          </p:nvSpPr>
          <p:spPr bwMode="auto">
            <a:xfrm flipV="1">
              <a:off x="1805" y="822"/>
              <a:ext cx="40" cy="40"/>
            </a:xfrm>
            <a:prstGeom prst="line">
              <a:avLst/>
            </a:prstGeom>
            <a:noFill/>
            <a:ln w="8255">
              <a:solidFill>
                <a:srgbClr val="000000"/>
              </a:solidFill>
              <a:round/>
              <a:headEnd/>
              <a:tailEnd/>
            </a:ln>
          </p:spPr>
          <p:txBody>
            <a:bodyPr/>
            <a:lstStyle/>
            <a:p>
              <a:endParaRPr lang="el-GR"/>
            </a:p>
          </p:txBody>
        </p:sp>
        <p:sp>
          <p:nvSpPr>
            <p:cNvPr id="46130" name="Line 52"/>
            <p:cNvSpPr>
              <a:spLocks noChangeShapeType="1"/>
            </p:cNvSpPr>
            <p:nvPr/>
          </p:nvSpPr>
          <p:spPr bwMode="auto">
            <a:xfrm flipV="1">
              <a:off x="1805" y="822"/>
              <a:ext cx="0" cy="40"/>
            </a:xfrm>
            <a:prstGeom prst="line">
              <a:avLst/>
            </a:prstGeom>
            <a:noFill/>
            <a:ln w="8255">
              <a:solidFill>
                <a:srgbClr val="000000"/>
              </a:solidFill>
              <a:round/>
              <a:headEnd/>
              <a:tailEnd/>
            </a:ln>
          </p:spPr>
          <p:txBody>
            <a:bodyPr/>
            <a:lstStyle/>
            <a:p>
              <a:endParaRPr lang="el-GR"/>
            </a:p>
          </p:txBody>
        </p:sp>
        <p:sp>
          <p:nvSpPr>
            <p:cNvPr id="46131" name="Line 53"/>
            <p:cNvSpPr>
              <a:spLocks noChangeShapeType="1"/>
            </p:cNvSpPr>
            <p:nvPr/>
          </p:nvSpPr>
          <p:spPr bwMode="auto">
            <a:xfrm>
              <a:off x="1805" y="862"/>
              <a:ext cx="0" cy="40"/>
            </a:xfrm>
            <a:prstGeom prst="line">
              <a:avLst/>
            </a:prstGeom>
            <a:noFill/>
            <a:ln w="8255">
              <a:solidFill>
                <a:srgbClr val="000000"/>
              </a:solidFill>
              <a:round/>
              <a:headEnd/>
              <a:tailEnd/>
            </a:ln>
          </p:spPr>
          <p:txBody>
            <a:bodyPr/>
            <a:lstStyle/>
            <a:p>
              <a:endParaRPr lang="el-GR"/>
            </a:p>
          </p:txBody>
        </p:sp>
        <p:sp>
          <p:nvSpPr>
            <p:cNvPr id="46132" name="Rectangle 54"/>
            <p:cNvSpPr>
              <a:spLocks noChangeArrowheads="1"/>
            </p:cNvSpPr>
            <p:nvPr/>
          </p:nvSpPr>
          <p:spPr bwMode="auto">
            <a:xfrm>
              <a:off x="1818" y="1326"/>
              <a:ext cx="120" cy="120"/>
            </a:xfrm>
            <a:prstGeom prst="rect">
              <a:avLst/>
            </a:prstGeom>
            <a:solidFill>
              <a:srgbClr val="000000"/>
            </a:solidFill>
            <a:ln w="9525">
              <a:noFill/>
              <a:miter lim="800000"/>
              <a:headEnd/>
              <a:tailEnd/>
            </a:ln>
          </p:spPr>
          <p:txBody>
            <a:bodyPr/>
            <a:lstStyle/>
            <a:p>
              <a:endParaRPr lang="el-GR"/>
            </a:p>
          </p:txBody>
        </p:sp>
        <p:sp>
          <p:nvSpPr>
            <p:cNvPr id="46133" name="Line 55"/>
            <p:cNvSpPr>
              <a:spLocks noChangeShapeType="1"/>
            </p:cNvSpPr>
            <p:nvPr/>
          </p:nvSpPr>
          <p:spPr bwMode="auto">
            <a:xfrm flipH="1" flipV="1">
              <a:off x="1832" y="1340"/>
              <a:ext cx="39" cy="39"/>
            </a:xfrm>
            <a:prstGeom prst="line">
              <a:avLst/>
            </a:prstGeom>
            <a:noFill/>
            <a:ln w="8255">
              <a:solidFill>
                <a:srgbClr val="000000"/>
              </a:solidFill>
              <a:round/>
              <a:headEnd/>
              <a:tailEnd/>
            </a:ln>
          </p:spPr>
          <p:txBody>
            <a:bodyPr/>
            <a:lstStyle/>
            <a:p>
              <a:endParaRPr lang="el-GR"/>
            </a:p>
          </p:txBody>
        </p:sp>
        <p:sp>
          <p:nvSpPr>
            <p:cNvPr id="46134" name="Line 56"/>
            <p:cNvSpPr>
              <a:spLocks noChangeShapeType="1"/>
            </p:cNvSpPr>
            <p:nvPr/>
          </p:nvSpPr>
          <p:spPr bwMode="auto">
            <a:xfrm>
              <a:off x="1871" y="1379"/>
              <a:ext cx="40" cy="40"/>
            </a:xfrm>
            <a:prstGeom prst="line">
              <a:avLst/>
            </a:prstGeom>
            <a:noFill/>
            <a:ln w="8255">
              <a:solidFill>
                <a:srgbClr val="000000"/>
              </a:solidFill>
              <a:round/>
              <a:headEnd/>
              <a:tailEnd/>
            </a:ln>
          </p:spPr>
          <p:txBody>
            <a:bodyPr/>
            <a:lstStyle/>
            <a:p>
              <a:endParaRPr lang="el-GR"/>
            </a:p>
          </p:txBody>
        </p:sp>
        <p:sp>
          <p:nvSpPr>
            <p:cNvPr id="46135" name="Line 57"/>
            <p:cNvSpPr>
              <a:spLocks noChangeShapeType="1"/>
            </p:cNvSpPr>
            <p:nvPr/>
          </p:nvSpPr>
          <p:spPr bwMode="auto">
            <a:xfrm flipH="1">
              <a:off x="1832" y="1379"/>
              <a:ext cx="39" cy="40"/>
            </a:xfrm>
            <a:prstGeom prst="line">
              <a:avLst/>
            </a:prstGeom>
            <a:noFill/>
            <a:ln w="8255">
              <a:solidFill>
                <a:srgbClr val="000000"/>
              </a:solidFill>
              <a:round/>
              <a:headEnd/>
              <a:tailEnd/>
            </a:ln>
          </p:spPr>
          <p:txBody>
            <a:bodyPr/>
            <a:lstStyle/>
            <a:p>
              <a:endParaRPr lang="el-GR"/>
            </a:p>
          </p:txBody>
        </p:sp>
        <p:sp>
          <p:nvSpPr>
            <p:cNvPr id="46136" name="Line 58"/>
            <p:cNvSpPr>
              <a:spLocks noChangeShapeType="1"/>
            </p:cNvSpPr>
            <p:nvPr/>
          </p:nvSpPr>
          <p:spPr bwMode="auto">
            <a:xfrm flipV="1">
              <a:off x="1871" y="1340"/>
              <a:ext cx="40" cy="39"/>
            </a:xfrm>
            <a:prstGeom prst="line">
              <a:avLst/>
            </a:prstGeom>
            <a:noFill/>
            <a:ln w="8255">
              <a:solidFill>
                <a:srgbClr val="000000"/>
              </a:solidFill>
              <a:round/>
              <a:headEnd/>
              <a:tailEnd/>
            </a:ln>
          </p:spPr>
          <p:txBody>
            <a:bodyPr/>
            <a:lstStyle/>
            <a:p>
              <a:endParaRPr lang="el-GR"/>
            </a:p>
          </p:txBody>
        </p:sp>
        <p:sp>
          <p:nvSpPr>
            <p:cNvPr id="46137" name="Line 59"/>
            <p:cNvSpPr>
              <a:spLocks noChangeShapeType="1"/>
            </p:cNvSpPr>
            <p:nvPr/>
          </p:nvSpPr>
          <p:spPr bwMode="auto">
            <a:xfrm flipV="1">
              <a:off x="1871" y="1340"/>
              <a:ext cx="0" cy="39"/>
            </a:xfrm>
            <a:prstGeom prst="line">
              <a:avLst/>
            </a:prstGeom>
            <a:noFill/>
            <a:ln w="8255">
              <a:solidFill>
                <a:srgbClr val="000000"/>
              </a:solidFill>
              <a:round/>
              <a:headEnd/>
              <a:tailEnd/>
            </a:ln>
          </p:spPr>
          <p:txBody>
            <a:bodyPr/>
            <a:lstStyle/>
            <a:p>
              <a:endParaRPr lang="el-GR"/>
            </a:p>
          </p:txBody>
        </p:sp>
        <p:sp>
          <p:nvSpPr>
            <p:cNvPr id="46138" name="Line 60"/>
            <p:cNvSpPr>
              <a:spLocks noChangeShapeType="1"/>
            </p:cNvSpPr>
            <p:nvPr/>
          </p:nvSpPr>
          <p:spPr bwMode="auto">
            <a:xfrm>
              <a:off x="1871" y="1379"/>
              <a:ext cx="0" cy="40"/>
            </a:xfrm>
            <a:prstGeom prst="line">
              <a:avLst/>
            </a:prstGeom>
            <a:noFill/>
            <a:ln w="8255">
              <a:solidFill>
                <a:srgbClr val="000000"/>
              </a:solidFill>
              <a:round/>
              <a:headEnd/>
              <a:tailEnd/>
            </a:ln>
          </p:spPr>
          <p:txBody>
            <a:bodyPr/>
            <a:lstStyle/>
            <a:p>
              <a:endParaRPr lang="el-GR"/>
            </a:p>
          </p:txBody>
        </p:sp>
        <p:sp>
          <p:nvSpPr>
            <p:cNvPr id="46139" name="Rectangle 61"/>
            <p:cNvSpPr>
              <a:spLocks noChangeArrowheads="1"/>
            </p:cNvSpPr>
            <p:nvPr/>
          </p:nvSpPr>
          <p:spPr bwMode="auto">
            <a:xfrm>
              <a:off x="1885" y="1592"/>
              <a:ext cx="119" cy="119"/>
            </a:xfrm>
            <a:prstGeom prst="rect">
              <a:avLst/>
            </a:prstGeom>
            <a:solidFill>
              <a:srgbClr val="000000"/>
            </a:solidFill>
            <a:ln w="9525">
              <a:noFill/>
              <a:miter lim="800000"/>
              <a:headEnd/>
              <a:tailEnd/>
            </a:ln>
          </p:spPr>
          <p:txBody>
            <a:bodyPr/>
            <a:lstStyle/>
            <a:p>
              <a:endParaRPr lang="el-GR"/>
            </a:p>
          </p:txBody>
        </p:sp>
        <p:sp>
          <p:nvSpPr>
            <p:cNvPr id="46140" name="Line 62"/>
            <p:cNvSpPr>
              <a:spLocks noChangeShapeType="1"/>
            </p:cNvSpPr>
            <p:nvPr/>
          </p:nvSpPr>
          <p:spPr bwMode="auto">
            <a:xfrm flipH="1" flipV="1">
              <a:off x="1898" y="1605"/>
              <a:ext cx="40" cy="40"/>
            </a:xfrm>
            <a:prstGeom prst="line">
              <a:avLst/>
            </a:prstGeom>
            <a:noFill/>
            <a:ln w="8255">
              <a:solidFill>
                <a:srgbClr val="000000"/>
              </a:solidFill>
              <a:round/>
              <a:headEnd/>
              <a:tailEnd/>
            </a:ln>
          </p:spPr>
          <p:txBody>
            <a:bodyPr/>
            <a:lstStyle/>
            <a:p>
              <a:endParaRPr lang="el-GR"/>
            </a:p>
          </p:txBody>
        </p:sp>
        <p:sp>
          <p:nvSpPr>
            <p:cNvPr id="46141" name="Line 63"/>
            <p:cNvSpPr>
              <a:spLocks noChangeShapeType="1"/>
            </p:cNvSpPr>
            <p:nvPr/>
          </p:nvSpPr>
          <p:spPr bwMode="auto">
            <a:xfrm>
              <a:off x="1938" y="1645"/>
              <a:ext cx="40" cy="40"/>
            </a:xfrm>
            <a:prstGeom prst="line">
              <a:avLst/>
            </a:prstGeom>
            <a:noFill/>
            <a:ln w="8255">
              <a:solidFill>
                <a:srgbClr val="000000"/>
              </a:solidFill>
              <a:round/>
              <a:headEnd/>
              <a:tailEnd/>
            </a:ln>
          </p:spPr>
          <p:txBody>
            <a:bodyPr/>
            <a:lstStyle/>
            <a:p>
              <a:endParaRPr lang="el-GR"/>
            </a:p>
          </p:txBody>
        </p:sp>
        <p:sp>
          <p:nvSpPr>
            <p:cNvPr id="46142" name="Line 64"/>
            <p:cNvSpPr>
              <a:spLocks noChangeShapeType="1"/>
            </p:cNvSpPr>
            <p:nvPr/>
          </p:nvSpPr>
          <p:spPr bwMode="auto">
            <a:xfrm flipH="1">
              <a:off x="1898" y="1645"/>
              <a:ext cx="40" cy="40"/>
            </a:xfrm>
            <a:prstGeom prst="line">
              <a:avLst/>
            </a:prstGeom>
            <a:noFill/>
            <a:ln w="8255">
              <a:solidFill>
                <a:srgbClr val="000000"/>
              </a:solidFill>
              <a:round/>
              <a:headEnd/>
              <a:tailEnd/>
            </a:ln>
          </p:spPr>
          <p:txBody>
            <a:bodyPr/>
            <a:lstStyle/>
            <a:p>
              <a:endParaRPr lang="el-GR"/>
            </a:p>
          </p:txBody>
        </p:sp>
        <p:sp>
          <p:nvSpPr>
            <p:cNvPr id="46143" name="Line 65"/>
            <p:cNvSpPr>
              <a:spLocks noChangeShapeType="1"/>
            </p:cNvSpPr>
            <p:nvPr/>
          </p:nvSpPr>
          <p:spPr bwMode="auto">
            <a:xfrm flipV="1">
              <a:off x="1938" y="1605"/>
              <a:ext cx="40" cy="40"/>
            </a:xfrm>
            <a:prstGeom prst="line">
              <a:avLst/>
            </a:prstGeom>
            <a:noFill/>
            <a:ln w="8255">
              <a:solidFill>
                <a:srgbClr val="000000"/>
              </a:solidFill>
              <a:round/>
              <a:headEnd/>
              <a:tailEnd/>
            </a:ln>
          </p:spPr>
          <p:txBody>
            <a:bodyPr/>
            <a:lstStyle/>
            <a:p>
              <a:endParaRPr lang="el-GR"/>
            </a:p>
          </p:txBody>
        </p:sp>
        <p:sp>
          <p:nvSpPr>
            <p:cNvPr id="46144" name="Line 66"/>
            <p:cNvSpPr>
              <a:spLocks noChangeShapeType="1"/>
            </p:cNvSpPr>
            <p:nvPr/>
          </p:nvSpPr>
          <p:spPr bwMode="auto">
            <a:xfrm flipV="1">
              <a:off x="1938" y="1605"/>
              <a:ext cx="0" cy="40"/>
            </a:xfrm>
            <a:prstGeom prst="line">
              <a:avLst/>
            </a:prstGeom>
            <a:noFill/>
            <a:ln w="8255">
              <a:solidFill>
                <a:srgbClr val="000000"/>
              </a:solidFill>
              <a:round/>
              <a:headEnd/>
              <a:tailEnd/>
            </a:ln>
          </p:spPr>
          <p:txBody>
            <a:bodyPr/>
            <a:lstStyle/>
            <a:p>
              <a:endParaRPr lang="el-GR"/>
            </a:p>
          </p:txBody>
        </p:sp>
        <p:sp>
          <p:nvSpPr>
            <p:cNvPr id="46145" name="Line 67"/>
            <p:cNvSpPr>
              <a:spLocks noChangeShapeType="1"/>
            </p:cNvSpPr>
            <p:nvPr/>
          </p:nvSpPr>
          <p:spPr bwMode="auto">
            <a:xfrm>
              <a:off x="1938" y="1645"/>
              <a:ext cx="0" cy="40"/>
            </a:xfrm>
            <a:prstGeom prst="line">
              <a:avLst/>
            </a:prstGeom>
            <a:noFill/>
            <a:ln w="8255">
              <a:solidFill>
                <a:srgbClr val="000000"/>
              </a:solidFill>
              <a:round/>
              <a:headEnd/>
              <a:tailEnd/>
            </a:ln>
          </p:spPr>
          <p:txBody>
            <a:bodyPr/>
            <a:lstStyle/>
            <a:p>
              <a:endParaRPr lang="el-GR"/>
            </a:p>
          </p:txBody>
        </p:sp>
        <p:sp>
          <p:nvSpPr>
            <p:cNvPr id="46146" name="Rectangle 68"/>
            <p:cNvSpPr>
              <a:spLocks noChangeArrowheads="1"/>
            </p:cNvSpPr>
            <p:nvPr/>
          </p:nvSpPr>
          <p:spPr bwMode="auto">
            <a:xfrm>
              <a:off x="1951" y="2109"/>
              <a:ext cx="119" cy="119"/>
            </a:xfrm>
            <a:prstGeom prst="rect">
              <a:avLst/>
            </a:prstGeom>
            <a:solidFill>
              <a:srgbClr val="000000"/>
            </a:solidFill>
            <a:ln w="9525">
              <a:noFill/>
              <a:miter lim="800000"/>
              <a:headEnd/>
              <a:tailEnd/>
            </a:ln>
          </p:spPr>
          <p:txBody>
            <a:bodyPr/>
            <a:lstStyle/>
            <a:p>
              <a:endParaRPr lang="el-GR"/>
            </a:p>
          </p:txBody>
        </p:sp>
        <p:sp>
          <p:nvSpPr>
            <p:cNvPr id="46147" name="Line 69"/>
            <p:cNvSpPr>
              <a:spLocks noChangeShapeType="1"/>
            </p:cNvSpPr>
            <p:nvPr/>
          </p:nvSpPr>
          <p:spPr bwMode="auto">
            <a:xfrm flipH="1" flipV="1">
              <a:off x="1964" y="2122"/>
              <a:ext cx="40" cy="40"/>
            </a:xfrm>
            <a:prstGeom prst="line">
              <a:avLst/>
            </a:prstGeom>
            <a:noFill/>
            <a:ln w="8255">
              <a:solidFill>
                <a:srgbClr val="000000"/>
              </a:solidFill>
              <a:round/>
              <a:headEnd/>
              <a:tailEnd/>
            </a:ln>
          </p:spPr>
          <p:txBody>
            <a:bodyPr/>
            <a:lstStyle/>
            <a:p>
              <a:endParaRPr lang="el-GR"/>
            </a:p>
          </p:txBody>
        </p:sp>
        <p:sp>
          <p:nvSpPr>
            <p:cNvPr id="46148" name="Line 70"/>
            <p:cNvSpPr>
              <a:spLocks noChangeShapeType="1"/>
            </p:cNvSpPr>
            <p:nvPr/>
          </p:nvSpPr>
          <p:spPr bwMode="auto">
            <a:xfrm>
              <a:off x="2004" y="2162"/>
              <a:ext cx="40" cy="40"/>
            </a:xfrm>
            <a:prstGeom prst="line">
              <a:avLst/>
            </a:prstGeom>
            <a:noFill/>
            <a:ln w="8255">
              <a:solidFill>
                <a:srgbClr val="000000"/>
              </a:solidFill>
              <a:round/>
              <a:headEnd/>
              <a:tailEnd/>
            </a:ln>
          </p:spPr>
          <p:txBody>
            <a:bodyPr/>
            <a:lstStyle/>
            <a:p>
              <a:endParaRPr lang="el-GR"/>
            </a:p>
          </p:txBody>
        </p:sp>
        <p:sp>
          <p:nvSpPr>
            <p:cNvPr id="46149" name="Line 71"/>
            <p:cNvSpPr>
              <a:spLocks noChangeShapeType="1"/>
            </p:cNvSpPr>
            <p:nvPr/>
          </p:nvSpPr>
          <p:spPr bwMode="auto">
            <a:xfrm flipH="1">
              <a:off x="1964" y="2162"/>
              <a:ext cx="40" cy="40"/>
            </a:xfrm>
            <a:prstGeom prst="line">
              <a:avLst/>
            </a:prstGeom>
            <a:noFill/>
            <a:ln w="8255">
              <a:solidFill>
                <a:srgbClr val="000000"/>
              </a:solidFill>
              <a:round/>
              <a:headEnd/>
              <a:tailEnd/>
            </a:ln>
          </p:spPr>
          <p:txBody>
            <a:bodyPr/>
            <a:lstStyle/>
            <a:p>
              <a:endParaRPr lang="el-GR"/>
            </a:p>
          </p:txBody>
        </p:sp>
        <p:sp>
          <p:nvSpPr>
            <p:cNvPr id="46150" name="Line 72"/>
            <p:cNvSpPr>
              <a:spLocks noChangeShapeType="1"/>
            </p:cNvSpPr>
            <p:nvPr/>
          </p:nvSpPr>
          <p:spPr bwMode="auto">
            <a:xfrm flipV="1">
              <a:off x="2004" y="2122"/>
              <a:ext cx="40" cy="40"/>
            </a:xfrm>
            <a:prstGeom prst="line">
              <a:avLst/>
            </a:prstGeom>
            <a:noFill/>
            <a:ln w="8255">
              <a:solidFill>
                <a:srgbClr val="000000"/>
              </a:solidFill>
              <a:round/>
              <a:headEnd/>
              <a:tailEnd/>
            </a:ln>
          </p:spPr>
          <p:txBody>
            <a:bodyPr/>
            <a:lstStyle/>
            <a:p>
              <a:endParaRPr lang="el-GR"/>
            </a:p>
          </p:txBody>
        </p:sp>
        <p:sp>
          <p:nvSpPr>
            <p:cNvPr id="46151" name="Line 73"/>
            <p:cNvSpPr>
              <a:spLocks noChangeShapeType="1"/>
            </p:cNvSpPr>
            <p:nvPr/>
          </p:nvSpPr>
          <p:spPr bwMode="auto">
            <a:xfrm flipV="1">
              <a:off x="2004" y="2122"/>
              <a:ext cx="0" cy="40"/>
            </a:xfrm>
            <a:prstGeom prst="line">
              <a:avLst/>
            </a:prstGeom>
            <a:noFill/>
            <a:ln w="8255">
              <a:solidFill>
                <a:srgbClr val="000000"/>
              </a:solidFill>
              <a:round/>
              <a:headEnd/>
              <a:tailEnd/>
            </a:ln>
          </p:spPr>
          <p:txBody>
            <a:bodyPr/>
            <a:lstStyle/>
            <a:p>
              <a:endParaRPr lang="el-GR"/>
            </a:p>
          </p:txBody>
        </p:sp>
        <p:sp>
          <p:nvSpPr>
            <p:cNvPr id="46152" name="Line 74"/>
            <p:cNvSpPr>
              <a:spLocks noChangeShapeType="1"/>
            </p:cNvSpPr>
            <p:nvPr/>
          </p:nvSpPr>
          <p:spPr bwMode="auto">
            <a:xfrm>
              <a:off x="2004" y="2162"/>
              <a:ext cx="0" cy="40"/>
            </a:xfrm>
            <a:prstGeom prst="line">
              <a:avLst/>
            </a:prstGeom>
            <a:noFill/>
            <a:ln w="8255">
              <a:solidFill>
                <a:srgbClr val="000000"/>
              </a:solidFill>
              <a:round/>
              <a:headEnd/>
              <a:tailEnd/>
            </a:ln>
          </p:spPr>
          <p:txBody>
            <a:bodyPr/>
            <a:lstStyle/>
            <a:p>
              <a:endParaRPr lang="el-GR"/>
            </a:p>
          </p:txBody>
        </p:sp>
        <p:sp>
          <p:nvSpPr>
            <p:cNvPr id="46153" name="Rectangle 75"/>
            <p:cNvSpPr>
              <a:spLocks noChangeArrowheads="1"/>
            </p:cNvSpPr>
            <p:nvPr/>
          </p:nvSpPr>
          <p:spPr bwMode="auto">
            <a:xfrm>
              <a:off x="2017" y="2374"/>
              <a:ext cx="120" cy="120"/>
            </a:xfrm>
            <a:prstGeom prst="rect">
              <a:avLst/>
            </a:prstGeom>
            <a:solidFill>
              <a:srgbClr val="000000"/>
            </a:solidFill>
            <a:ln w="9525">
              <a:noFill/>
              <a:miter lim="800000"/>
              <a:headEnd/>
              <a:tailEnd/>
            </a:ln>
          </p:spPr>
          <p:txBody>
            <a:bodyPr/>
            <a:lstStyle/>
            <a:p>
              <a:endParaRPr lang="el-GR"/>
            </a:p>
          </p:txBody>
        </p:sp>
        <p:sp>
          <p:nvSpPr>
            <p:cNvPr id="46154" name="Line 76"/>
            <p:cNvSpPr>
              <a:spLocks noChangeShapeType="1"/>
            </p:cNvSpPr>
            <p:nvPr/>
          </p:nvSpPr>
          <p:spPr bwMode="auto">
            <a:xfrm flipH="1" flipV="1">
              <a:off x="2031" y="2388"/>
              <a:ext cx="39" cy="39"/>
            </a:xfrm>
            <a:prstGeom prst="line">
              <a:avLst/>
            </a:prstGeom>
            <a:noFill/>
            <a:ln w="8255">
              <a:solidFill>
                <a:srgbClr val="000000"/>
              </a:solidFill>
              <a:round/>
              <a:headEnd/>
              <a:tailEnd/>
            </a:ln>
          </p:spPr>
          <p:txBody>
            <a:bodyPr/>
            <a:lstStyle/>
            <a:p>
              <a:endParaRPr lang="el-GR"/>
            </a:p>
          </p:txBody>
        </p:sp>
        <p:sp>
          <p:nvSpPr>
            <p:cNvPr id="46155" name="Line 77"/>
            <p:cNvSpPr>
              <a:spLocks noChangeShapeType="1"/>
            </p:cNvSpPr>
            <p:nvPr/>
          </p:nvSpPr>
          <p:spPr bwMode="auto">
            <a:xfrm>
              <a:off x="2070" y="2427"/>
              <a:ext cx="40" cy="40"/>
            </a:xfrm>
            <a:prstGeom prst="line">
              <a:avLst/>
            </a:prstGeom>
            <a:noFill/>
            <a:ln w="8255">
              <a:solidFill>
                <a:srgbClr val="000000"/>
              </a:solidFill>
              <a:round/>
              <a:headEnd/>
              <a:tailEnd/>
            </a:ln>
          </p:spPr>
          <p:txBody>
            <a:bodyPr/>
            <a:lstStyle/>
            <a:p>
              <a:endParaRPr lang="el-GR"/>
            </a:p>
          </p:txBody>
        </p:sp>
        <p:sp>
          <p:nvSpPr>
            <p:cNvPr id="46156" name="Line 78"/>
            <p:cNvSpPr>
              <a:spLocks noChangeShapeType="1"/>
            </p:cNvSpPr>
            <p:nvPr/>
          </p:nvSpPr>
          <p:spPr bwMode="auto">
            <a:xfrm flipH="1">
              <a:off x="2031" y="2427"/>
              <a:ext cx="39" cy="40"/>
            </a:xfrm>
            <a:prstGeom prst="line">
              <a:avLst/>
            </a:prstGeom>
            <a:noFill/>
            <a:ln w="8255">
              <a:solidFill>
                <a:srgbClr val="000000"/>
              </a:solidFill>
              <a:round/>
              <a:headEnd/>
              <a:tailEnd/>
            </a:ln>
          </p:spPr>
          <p:txBody>
            <a:bodyPr/>
            <a:lstStyle/>
            <a:p>
              <a:endParaRPr lang="el-GR"/>
            </a:p>
          </p:txBody>
        </p:sp>
        <p:sp>
          <p:nvSpPr>
            <p:cNvPr id="46157" name="Line 79"/>
            <p:cNvSpPr>
              <a:spLocks noChangeShapeType="1"/>
            </p:cNvSpPr>
            <p:nvPr/>
          </p:nvSpPr>
          <p:spPr bwMode="auto">
            <a:xfrm flipV="1">
              <a:off x="2070" y="2388"/>
              <a:ext cx="40" cy="39"/>
            </a:xfrm>
            <a:prstGeom prst="line">
              <a:avLst/>
            </a:prstGeom>
            <a:noFill/>
            <a:ln w="8255">
              <a:solidFill>
                <a:srgbClr val="000000"/>
              </a:solidFill>
              <a:round/>
              <a:headEnd/>
              <a:tailEnd/>
            </a:ln>
          </p:spPr>
          <p:txBody>
            <a:bodyPr/>
            <a:lstStyle/>
            <a:p>
              <a:endParaRPr lang="el-GR"/>
            </a:p>
          </p:txBody>
        </p:sp>
        <p:sp>
          <p:nvSpPr>
            <p:cNvPr id="46158" name="Line 80"/>
            <p:cNvSpPr>
              <a:spLocks noChangeShapeType="1"/>
            </p:cNvSpPr>
            <p:nvPr/>
          </p:nvSpPr>
          <p:spPr bwMode="auto">
            <a:xfrm flipV="1">
              <a:off x="2070" y="2388"/>
              <a:ext cx="0" cy="39"/>
            </a:xfrm>
            <a:prstGeom prst="line">
              <a:avLst/>
            </a:prstGeom>
            <a:noFill/>
            <a:ln w="8255">
              <a:solidFill>
                <a:srgbClr val="000000"/>
              </a:solidFill>
              <a:round/>
              <a:headEnd/>
              <a:tailEnd/>
            </a:ln>
          </p:spPr>
          <p:txBody>
            <a:bodyPr/>
            <a:lstStyle/>
            <a:p>
              <a:endParaRPr lang="el-GR"/>
            </a:p>
          </p:txBody>
        </p:sp>
        <p:sp>
          <p:nvSpPr>
            <p:cNvPr id="46159" name="Line 81"/>
            <p:cNvSpPr>
              <a:spLocks noChangeShapeType="1"/>
            </p:cNvSpPr>
            <p:nvPr/>
          </p:nvSpPr>
          <p:spPr bwMode="auto">
            <a:xfrm>
              <a:off x="2070" y="2427"/>
              <a:ext cx="0" cy="40"/>
            </a:xfrm>
            <a:prstGeom prst="line">
              <a:avLst/>
            </a:prstGeom>
            <a:noFill/>
            <a:ln w="8255">
              <a:solidFill>
                <a:srgbClr val="000000"/>
              </a:solidFill>
              <a:round/>
              <a:headEnd/>
              <a:tailEnd/>
            </a:ln>
          </p:spPr>
          <p:txBody>
            <a:bodyPr/>
            <a:lstStyle/>
            <a:p>
              <a:endParaRPr lang="el-GR"/>
            </a:p>
          </p:txBody>
        </p:sp>
        <p:sp>
          <p:nvSpPr>
            <p:cNvPr id="46160" name="Rectangle 82"/>
            <p:cNvSpPr>
              <a:spLocks noChangeArrowheads="1"/>
            </p:cNvSpPr>
            <p:nvPr/>
          </p:nvSpPr>
          <p:spPr bwMode="auto">
            <a:xfrm>
              <a:off x="2084" y="2626"/>
              <a:ext cx="119" cy="120"/>
            </a:xfrm>
            <a:prstGeom prst="rect">
              <a:avLst/>
            </a:prstGeom>
            <a:solidFill>
              <a:srgbClr val="000000"/>
            </a:solidFill>
            <a:ln w="9525">
              <a:noFill/>
              <a:miter lim="800000"/>
              <a:headEnd/>
              <a:tailEnd/>
            </a:ln>
          </p:spPr>
          <p:txBody>
            <a:bodyPr/>
            <a:lstStyle/>
            <a:p>
              <a:endParaRPr lang="el-GR"/>
            </a:p>
          </p:txBody>
        </p:sp>
        <p:sp>
          <p:nvSpPr>
            <p:cNvPr id="46161" name="Line 83"/>
            <p:cNvSpPr>
              <a:spLocks noChangeShapeType="1"/>
            </p:cNvSpPr>
            <p:nvPr/>
          </p:nvSpPr>
          <p:spPr bwMode="auto">
            <a:xfrm flipH="1" flipV="1">
              <a:off x="2097" y="2640"/>
              <a:ext cx="40" cy="39"/>
            </a:xfrm>
            <a:prstGeom prst="line">
              <a:avLst/>
            </a:prstGeom>
            <a:noFill/>
            <a:ln w="8255">
              <a:solidFill>
                <a:srgbClr val="000000"/>
              </a:solidFill>
              <a:round/>
              <a:headEnd/>
              <a:tailEnd/>
            </a:ln>
          </p:spPr>
          <p:txBody>
            <a:bodyPr/>
            <a:lstStyle/>
            <a:p>
              <a:endParaRPr lang="el-GR"/>
            </a:p>
          </p:txBody>
        </p:sp>
        <p:sp>
          <p:nvSpPr>
            <p:cNvPr id="46162" name="Line 84"/>
            <p:cNvSpPr>
              <a:spLocks noChangeShapeType="1"/>
            </p:cNvSpPr>
            <p:nvPr/>
          </p:nvSpPr>
          <p:spPr bwMode="auto">
            <a:xfrm>
              <a:off x="2137" y="2679"/>
              <a:ext cx="40" cy="40"/>
            </a:xfrm>
            <a:prstGeom prst="line">
              <a:avLst/>
            </a:prstGeom>
            <a:noFill/>
            <a:ln w="8255">
              <a:solidFill>
                <a:srgbClr val="000000"/>
              </a:solidFill>
              <a:round/>
              <a:headEnd/>
              <a:tailEnd/>
            </a:ln>
          </p:spPr>
          <p:txBody>
            <a:bodyPr/>
            <a:lstStyle/>
            <a:p>
              <a:endParaRPr lang="el-GR"/>
            </a:p>
          </p:txBody>
        </p:sp>
        <p:sp>
          <p:nvSpPr>
            <p:cNvPr id="46163" name="Line 85"/>
            <p:cNvSpPr>
              <a:spLocks noChangeShapeType="1"/>
            </p:cNvSpPr>
            <p:nvPr/>
          </p:nvSpPr>
          <p:spPr bwMode="auto">
            <a:xfrm flipH="1">
              <a:off x="2097" y="2679"/>
              <a:ext cx="40" cy="40"/>
            </a:xfrm>
            <a:prstGeom prst="line">
              <a:avLst/>
            </a:prstGeom>
            <a:noFill/>
            <a:ln w="8255">
              <a:solidFill>
                <a:srgbClr val="000000"/>
              </a:solidFill>
              <a:round/>
              <a:headEnd/>
              <a:tailEnd/>
            </a:ln>
          </p:spPr>
          <p:txBody>
            <a:bodyPr/>
            <a:lstStyle/>
            <a:p>
              <a:endParaRPr lang="el-GR"/>
            </a:p>
          </p:txBody>
        </p:sp>
        <p:sp>
          <p:nvSpPr>
            <p:cNvPr id="46164" name="Line 86"/>
            <p:cNvSpPr>
              <a:spLocks noChangeShapeType="1"/>
            </p:cNvSpPr>
            <p:nvPr/>
          </p:nvSpPr>
          <p:spPr bwMode="auto">
            <a:xfrm flipV="1">
              <a:off x="2137" y="2640"/>
              <a:ext cx="40" cy="39"/>
            </a:xfrm>
            <a:prstGeom prst="line">
              <a:avLst/>
            </a:prstGeom>
            <a:noFill/>
            <a:ln w="8255">
              <a:solidFill>
                <a:srgbClr val="000000"/>
              </a:solidFill>
              <a:round/>
              <a:headEnd/>
              <a:tailEnd/>
            </a:ln>
          </p:spPr>
          <p:txBody>
            <a:bodyPr/>
            <a:lstStyle/>
            <a:p>
              <a:endParaRPr lang="el-GR"/>
            </a:p>
          </p:txBody>
        </p:sp>
        <p:sp>
          <p:nvSpPr>
            <p:cNvPr id="46165" name="Line 87"/>
            <p:cNvSpPr>
              <a:spLocks noChangeShapeType="1"/>
            </p:cNvSpPr>
            <p:nvPr/>
          </p:nvSpPr>
          <p:spPr bwMode="auto">
            <a:xfrm flipV="1">
              <a:off x="2137" y="2640"/>
              <a:ext cx="0" cy="39"/>
            </a:xfrm>
            <a:prstGeom prst="line">
              <a:avLst/>
            </a:prstGeom>
            <a:noFill/>
            <a:ln w="8255">
              <a:solidFill>
                <a:srgbClr val="000000"/>
              </a:solidFill>
              <a:round/>
              <a:headEnd/>
              <a:tailEnd/>
            </a:ln>
          </p:spPr>
          <p:txBody>
            <a:bodyPr/>
            <a:lstStyle/>
            <a:p>
              <a:endParaRPr lang="el-GR"/>
            </a:p>
          </p:txBody>
        </p:sp>
        <p:sp>
          <p:nvSpPr>
            <p:cNvPr id="46166" name="Line 88"/>
            <p:cNvSpPr>
              <a:spLocks noChangeShapeType="1"/>
            </p:cNvSpPr>
            <p:nvPr/>
          </p:nvSpPr>
          <p:spPr bwMode="auto">
            <a:xfrm>
              <a:off x="2137" y="2679"/>
              <a:ext cx="0" cy="40"/>
            </a:xfrm>
            <a:prstGeom prst="line">
              <a:avLst/>
            </a:prstGeom>
            <a:noFill/>
            <a:ln w="8255">
              <a:solidFill>
                <a:srgbClr val="000000"/>
              </a:solidFill>
              <a:round/>
              <a:headEnd/>
              <a:tailEnd/>
            </a:ln>
          </p:spPr>
          <p:txBody>
            <a:bodyPr/>
            <a:lstStyle/>
            <a:p>
              <a:endParaRPr lang="el-GR"/>
            </a:p>
          </p:txBody>
        </p:sp>
        <p:sp>
          <p:nvSpPr>
            <p:cNvPr id="46167" name="Rectangle 89"/>
            <p:cNvSpPr>
              <a:spLocks noChangeArrowheads="1"/>
            </p:cNvSpPr>
            <p:nvPr/>
          </p:nvSpPr>
          <p:spPr bwMode="auto">
            <a:xfrm>
              <a:off x="2163" y="2732"/>
              <a:ext cx="120" cy="120"/>
            </a:xfrm>
            <a:prstGeom prst="rect">
              <a:avLst/>
            </a:prstGeom>
            <a:solidFill>
              <a:srgbClr val="000000"/>
            </a:solidFill>
            <a:ln w="9525">
              <a:noFill/>
              <a:miter lim="800000"/>
              <a:headEnd/>
              <a:tailEnd/>
            </a:ln>
          </p:spPr>
          <p:txBody>
            <a:bodyPr/>
            <a:lstStyle/>
            <a:p>
              <a:endParaRPr lang="el-GR"/>
            </a:p>
          </p:txBody>
        </p:sp>
        <p:sp>
          <p:nvSpPr>
            <p:cNvPr id="46168" name="Line 90"/>
            <p:cNvSpPr>
              <a:spLocks noChangeShapeType="1"/>
            </p:cNvSpPr>
            <p:nvPr/>
          </p:nvSpPr>
          <p:spPr bwMode="auto">
            <a:xfrm flipH="1" flipV="1">
              <a:off x="2177" y="2746"/>
              <a:ext cx="39" cy="40"/>
            </a:xfrm>
            <a:prstGeom prst="line">
              <a:avLst/>
            </a:prstGeom>
            <a:noFill/>
            <a:ln w="8255">
              <a:solidFill>
                <a:srgbClr val="000000"/>
              </a:solidFill>
              <a:round/>
              <a:headEnd/>
              <a:tailEnd/>
            </a:ln>
          </p:spPr>
          <p:txBody>
            <a:bodyPr/>
            <a:lstStyle/>
            <a:p>
              <a:endParaRPr lang="el-GR"/>
            </a:p>
          </p:txBody>
        </p:sp>
        <p:sp>
          <p:nvSpPr>
            <p:cNvPr id="46169" name="Line 91"/>
            <p:cNvSpPr>
              <a:spLocks noChangeShapeType="1"/>
            </p:cNvSpPr>
            <p:nvPr/>
          </p:nvSpPr>
          <p:spPr bwMode="auto">
            <a:xfrm>
              <a:off x="2216" y="2786"/>
              <a:ext cx="40" cy="39"/>
            </a:xfrm>
            <a:prstGeom prst="line">
              <a:avLst/>
            </a:prstGeom>
            <a:noFill/>
            <a:ln w="8255">
              <a:solidFill>
                <a:srgbClr val="000000"/>
              </a:solidFill>
              <a:round/>
              <a:headEnd/>
              <a:tailEnd/>
            </a:ln>
          </p:spPr>
          <p:txBody>
            <a:bodyPr/>
            <a:lstStyle/>
            <a:p>
              <a:endParaRPr lang="el-GR"/>
            </a:p>
          </p:txBody>
        </p:sp>
        <p:sp>
          <p:nvSpPr>
            <p:cNvPr id="46170" name="Line 92"/>
            <p:cNvSpPr>
              <a:spLocks noChangeShapeType="1"/>
            </p:cNvSpPr>
            <p:nvPr/>
          </p:nvSpPr>
          <p:spPr bwMode="auto">
            <a:xfrm flipH="1">
              <a:off x="2177" y="2786"/>
              <a:ext cx="39" cy="39"/>
            </a:xfrm>
            <a:prstGeom prst="line">
              <a:avLst/>
            </a:prstGeom>
            <a:noFill/>
            <a:ln w="8255">
              <a:solidFill>
                <a:srgbClr val="000000"/>
              </a:solidFill>
              <a:round/>
              <a:headEnd/>
              <a:tailEnd/>
            </a:ln>
          </p:spPr>
          <p:txBody>
            <a:bodyPr/>
            <a:lstStyle/>
            <a:p>
              <a:endParaRPr lang="el-GR"/>
            </a:p>
          </p:txBody>
        </p:sp>
        <p:sp>
          <p:nvSpPr>
            <p:cNvPr id="46171" name="Line 93"/>
            <p:cNvSpPr>
              <a:spLocks noChangeShapeType="1"/>
            </p:cNvSpPr>
            <p:nvPr/>
          </p:nvSpPr>
          <p:spPr bwMode="auto">
            <a:xfrm flipV="1">
              <a:off x="2216" y="2746"/>
              <a:ext cx="40" cy="40"/>
            </a:xfrm>
            <a:prstGeom prst="line">
              <a:avLst/>
            </a:prstGeom>
            <a:noFill/>
            <a:ln w="8255">
              <a:solidFill>
                <a:srgbClr val="000000"/>
              </a:solidFill>
              <a:round/>
              <a:headEnd/>
              <a:tailEnd/>
            </a:ln>
          </p:spPr>
          <p:txBody>
            <a:bodyPr/>
            <a:lstStyle/>
            <a:p>
              <a:endParaRPr lang="el-GR"/>
            </a:p>
          </p:txBody>
        </p:sp>
        <p:sp>
          <p:nvSpPr>
            <p:cNvPr id="46172" name="Line 94"/>
            <p:cNvSpPr>
              <a:spLocks noChangeShapeType="1"/>
            </p:cNvSpPr>
            <p:nvPr/>
          </p:nvSpPr>
          <p:spPr bwMode="auto">
            <a:xfrm flipV="1">
              <a:off x="2216" y="2746"/>
              <a:ext cx="0" cy="40"/>
            </a:xfrm>
            <a:prstGeom prst="line">
              <a:avLst/>
            </a:prstGeom>
            <a:noFill/>
            <a:ln w="8255">
              <a:solidFill>
                <a:srgbClr val="000000"/>
              </a:solidFill>
              <a:round/>
              <a:headEnd/>
              <a:tailEnd/>
            </a:ln>
          </p:spPr>
          <p:txBody>
            <a:bodyPr/>
            <a:lstStyle/>
            <a:p>
              <a:endParaRPr lang="el-GR"/>
            </a:p>
          </p:txBody>
        </p:sp>
        <p:sp>
          <p:nvSpPr>
            <p:cNvPr id="46173" name="Line 95"/>
            <p:cNvSpPr>
              <a:spLocks noChangeShapeType="1"/>
            </p:cNvSpPr>
            <p:nvPr/>
          </p:nvSpPr>
          <p:spPr bwMode="auto">
            <a:xfrm>
              <a:off x="2216" y="2786"/>
              <a:ext cx="0" cy="39"/>
            </a:xfrm>
            <a:prstGeom prst="line">
              <a:avLst/>
            </a:prstGeom>
            <a:noFill/>
            <a:ln w="8255">
              <a:solidFill>
                <a:srgbClr val="000000"/>
              </a:solidFill>
              <a:round/>
              <a:headEnd/>
              <a:tailEnd/>
            </a:ln>
          </p:spPr>
          <p:txBody>
            <a:bodyPr/>
            <a:lstStyle/>
            <a:p>
              <a:endParaRPr lang="el-GR"/>
            </a:p>
          </p:txBody>
        </p:sp>
        <p:sp>
          <p:nvSpPr>
            <p:cNvPr id="46174" name="Rectangle 96"/>
            <p:cNvSpPr>
              <a:spLocks noChangeArrowheads="1"/>
            </p:cNvSpPr>
            <p:nvPr/>
          </p:nvSpPr>
          <p:spPr bwMode="auto">
            <a:xfrm>
              <a:off x="2230" y="2945"/>
              <a:ext cx="119" cy="119"/>
            </a:xfrm>
            <a:prstGeom prst="rect">
              <a:avLst/>
            </a:prstGeom>
            <a:solidFill>
              <a:srgbClr val="000000"/>
            </a:solidFill>
            <a:ln w="9525">
              <a:noFill/>
              <a:miter lim="800000"/>
              <a:headEnd/>
              <a:tailEnd/>
            </a:ln>
          </p:spPr>
          <p:txBody>
            <a:bodyPr/>
            <a:lstStyle/>
            <a:p>
              <a:endParaRPr lang="el-GR"/>
            </a:p>
          </p:txBody>
        </p:sp>
        <p:sp>
          <p:nvSpPr>
            <p:cNvPr id="46175" name="Line 97"/>
            <p:cNvSpPr>
              <a:spLocks noChangeShapeType="1"/>
            </p:cNvSpPr>
            <p:nvPr/>
          </p:nvSpPr>
          <p:spPr bwMode="auto">
            <a:xfrm flipH="1" flipV="1">
              <a:off x="2243" y="2958"/>
              <a:ext cx="40" cy="40"/>
            </a:xfrm>
            <a:prstGeom prst="line">
              <a:avLst/>
            </a:prstGeom>
            <a:noFill/>
            <a:ln w="8255">
              <a:solidFill>
                <a:srgbClr val="000000"/>
              </a:solidFill>
              <a:round/>
              <a:headEnd/>
              <a:tailEnd/>
            </a:ln>
          </p:spPr>
          <p:txBody>
            <a:bodyPr/>
            <a:lstStyle/>
            <a:p>
              <a:endParaRPr lang="el-GR"/>
            </a:p>
          </p:txBody>
        </p:sp>
        <p:sp>
          <p:nvSpPr>
            <p:cNvPr id="46176" name="Line 98"/>
            <p:cNvSpPr>
              <a:spLocks noChangeShapeType="1"/>
            </p:cNvSpPr>
            <p:nvPr/>
          </p:nvSpPr>
          <p:spPr bwMode="auto">
            <a:xfrm>
              <a:off x="2283" y="2998"/>
              <a:ext cx="40" cy="40"/>
            </a:xfrm>
            <a:prstGeom prst="line">
              <a:avLst/>
            </a:prstGeom>
            <a:noFill/>
            <a:ln w="8255">
              <a:solidFill>
                <a:srgbClr val="000000"/>
              </a:solidFill>
              <a:round/>
              <a:headEnd/>
              <a:tailEnd/>
            </a:ln>
          </p:spPr>
          <p:txBody>
            <a:bodyPr/>
            <a:lstStyle/>
            <a:p>
              <a:endParaRPr lang="el-GR"/>
            </a:p>
          </p:txBody>
        </p:sp>
        <p:sp>
          <p:nvSpPr>
            <p:cNvPr id="46177" name="Line 99"/>
            <p:cNvSpPr>
              <a:spLocks noChangeShapeType="1"/>
            </p:cNvSpPr>
            <p:nvPr/>
          </p:nvSpPr>
          <p:spPr bwMode="auto">
            <a:xfrm flipH="1">
              <a:off x="2243" y="2998"/>
              <a:ext cx="40" cy="40"/>
            </a:xfrm>
            <a:prstGeom prst="line">
              <a:avLst/>
            </a:prstGeom>
            <a:noFill/>
            <a:ln w="8255">
              <a:solidFill>
                <a:srgbClr val="000000"/>
              </a:solidFill>
              <a:round/>
              <a:headEnd/>
              <a:tailEnd/>
            </a:ln>
          </p:spPr>
          <p:txBody>
            <a:bodyPr/>
            <a:lstStyle/>
            <a:p>
              <a:endParaRPr lang="el-GR"/>
            </a:p>
          </p:txBody>
        </p:sp>
        <p:sp>
          <p:nvSpPr>
            <p:cNvPr id="46178" name="Line 100"/>
            <p:cNvSpPr>
              <a:spLocks noChangeShapeType="1"/>
            </p:cNvSpPr>
            <p:nvPr/>
          </p:nvSpPr>
          <p:spPr bwMode="auto">
            <a:xfrm flipV="1">
              <a:off x="2283" y="2958"/>
              <a:ext cx="40" cy="40"/>
            </a:xfrm>
            <a:prstGeom prst="line">
              <a:avLst/>
            </a:prstGeom>
            <a:noFill/>
            <a:ln w="8255">
              <a:solidFill>
                <a:srgbClr val="000000"/>
              </a:solidFill>
              <a:round/>
              <a:headEnd/>
              <a:tailEnd/>
            </a:ln>
          </p:spPr>
          <p:txBody>
            <a:bodyPr/>
            <a:lstStyle/>
            <a:p>
              <a:endParaRPr lang="el-GR"/>
            </a:p>
          </p:txBody>
        </p:sp>
        <p:sp>
          <p:nvSpPr>
            <p:cNvPr id="46179" name="Line 101"/>
            <p:cNvSpPr>
              <a:spLocks noChangeShapeType="1"/>
            </p:cNvSpPr>
            <p:nvPr/>
          </p:nvSpPr>
          <p:spPr bwMode="auto">
            <a:xfrm flipV="1">
              <a:off x="2283" y="2958"/>
              <a:ext cx="0" cy="40"/>
            </a:xfrm>
            <a:prstGeom prst="line">
              <a:avLst/>
            </a:prstGeom>
            <a:noFill/>
            <a:ln w="8255">
              <a:solidFill>
                <a:srgbClr val="000000"/>
              </a:solidFill>
              <a:round/>
              <a:headEnd/>
              <a:tailEnd/>
            </a:ln>
          </p:spPr>
          <p:txBody>
            <a:bodyPr/>
            <a:lstStyle/>
            <a:p>
              <a:endParaRPr lang="el-GR"/>
            </a:p>
          </p:txBody>
        </p:sp>
        <p:sp>
          <p:nvSpPr>
            <p:cNvPr id="46180" name="Line 102"/>
            <p:cNvSpPr>
              <a:spLocks noChangeShapeType="1"/>
            </p:cNvSpPr>
            <p:nvPr/>
          </p:nvSpPr>
          <p:spPr bwMode="auto">
            <a:xfrm>
              <a:off x="2283" y="2998"/>
              <a:ext cx="0" cy="40"/>
            </a:xfrm>
            <a:prstGeom prst="line">
              <a:avLst/>
            </a:prstGeom>
            <a:noFill/>
            <a:ln w="8255">
              <a:solidFill>
                <a:srgbClr val="000000"/>
              </a:solidFill>
              <a:round/>
              <a:headEnd/>
              <a:tailEnd/>
            </a:ln>
          </p:spPr>
          <p:txBody>
            <a:bodyPr/>
            <a:lstStyle/>
            <a:p>
              <a:endParaRPr lang="el-GR"/>
            </a:p>
          </p:txBody>
        </p:sp>
        <p:sp>
          <p:nvSpPr>
            <p:cNvPr id="46181" name="Rectangle 103"/>
            <p:cNvSpPr>
              <a:spLocks noChangeArrowheads="1"/>
            </p:cNvSpPr>
            <p:nvPr/>
          </p:nvSpPr>
          <p:spPr bwMode="auto">
            <a:xfrm>
              <a:off x="2296" y="3091"/>
              <a:ext cx="120" cy="119"/>
            </a:xfrm>
            <a:prstGeom prst="rect">
              <a:avLst/>
            </a:prstGeom>
            <a:solidFill>
              <a:srgbClr val="000000"/>
            </a:solidFill>
            <a:ln w="9525">
              <a:noFill/>
              <a:miter lim="800000"/>
              <a:headEnd/>
              <a:tailEnd/>
            </a:ln>
          </p:spPr>
          <p:txBody>
            <a:bodyPr/>
            <a:lstStyle/>
            <a:p>
              <a:endParaRPr lang="el-GR"/>
            </a:p>
          </p:txBody>
        </p:sp>
        <p:sp>
          <p:nvSpPr>
            <p:cNvPr id="46182" name="Line 104"/>
            <p:cNvSpPr>
              <a:spLocks noChangeShapeType="1"/>
            </p:cNvSpPr>
            <p:nvPr/>
          </p:nvSpPr>
          <p:spPr bwMode="auto">
            <a:xfrm flipH="1" flipV="1">
              <a:off x="2309" y="3104"/>
              <a:ext cx="40" cy="40"/>
            </a:xfrm>
            <a:prstGeom prst="line">
              <a:avLst/>
            </a:prstGeom>
            <a:noFill/>
            <a:ln w="8255">
              <a:solidFill>
                <a:srgbClr val="000000"/>
              </a:solidFill>
              <a:round/>
              <a:headEnd/>
              <a:tailEnd/>
            </a:ln>
          </p:spPr>
          <p:txBody>
            <a:bodyPr/>
            <a:lstStyle/>
            <a:p>
              <a:endParaRPr lang="el-GR"/>
            </a:p>
          </p:txBody>
        </p:sp>
        <p:sp>
          <p:nvSpPr>
            <p:cNvPr id="46183" name="Line 105"/>
            <p:cNvSpPr>
              <a:spLocks noChangeShapeType="1"/>
            </p:cNvSpPr>
            <p:nvPr/>
          </p:nvSpPr>
          <p:spPr bwMode="auto">
            <a:xfrm>
              <a:off x="2349" y="3144"/>
              <a:ext cx="40" cy="39"/>
            </a:xfrm>
            <a:prstGeom prst="line">
              <a:avLst/>
            </a:prstGeom>
            <a:noFill/>
            <a:ln w="8255">
              <a:solidFill>
                <a:srgbClr val="000000"/>
              </a:solidFill>
              <a:round/>
              <a:headEnd/>
              <a:tailEnd/>
            </a:ln>
          </p:spPr>
          <p:txBody>
            <a:bodyPr/>
            <a:lstStyle/>
            <a:p>
              <a:endParaRPr lang="el-GR"/>
            </a:p>
          </p:txBody>
        </p:sp>
        <p:sp>
          <p:nvSpPr>
            <p:cNvPr id="46184" name="Line 106"/>
            <p:cNvSpPr>
              <a:spLocks noChangeShapeType="1"/>
            </p:cNvSpPr>
            <p:nvPr/>
          </p:nvSpPr>
          <p:spPr bwMode="auto">
            <a:xfrm flipH="1">
              <a:off x="2309" y="3144"/>
              <a:ext cx="40" cy="39"/>
            </a:xfrm>
            <a:prstGeom prst="line">
              <a:avLst/>
            </a:prstGeom>
            <a:noFill/>
            <a:ln w="8255">
              <a:solidFill>
                <a:srgbClr val="000000"/>
              </a:solidFill>
              <a:round/>
              <a:headEnd/>
              <a:tailEnd/>
            </a:ln>
          </p:spPr>
          <p:txBody>
            <a:bodyPr/>
            <a:lstStyle/>
            <a:p>
              <a:endParaRPr lang="el-GR"/>
            </a:p>
          </p:txBody>
        </p:sp>
        <p:sp>
          <p:nvSpPr>
            <p:cNvPr id="46185" name="Line 107"/>
            <p:cNvSpPr>
              <a:spLocks noChangeShapeType="1"/>
            </p:cNvSpPr>
            <p:nvPr/>
          </p:nvSpPr>
          <p:spPr bwMode="auto">
            <a:xfrm flipV="1">
              <a:off x="2349" y="3104"/>
              <a:ext cx="40" cy="40"/>
            </a:xfrm>
            <a:prstGeom prst="line">
              <a:avLst/>
            </a:prstGeom>
            <a:noFill/>
            <a:ln w="8255">
              <a:solidFill>
                <a:srgbClr val="000000"/>
              </a:solidFill>
              <a:round/>
              <a:headEnd/>
              <a:tailEnd/>
            </a:ln>
          </p:spPr>
          <p:txBody>
            <a:bodyPr/>
            <a:lstStyle/>
            <a:p>
              <a:endParaRPr lang="el-GR"/>
            </a:p>
          </p:txBody>
        </p:sp>
        <p:sp>
          <p:nvSpPr>
            <p:cNvPr id="46186" name="Line 108"/>
            <p:cNvSpPr>
              <a:spLocks noChangeShapeType="1"/>
            </p:cNvSpPr>
            <p:nvPr/>
          </p:nvSpPr>
          <p:spPr bwMode="auto">
            <a:xfrm flipV="1">
              <a:off x="2349" y="3104"/>
              <a:ext cx="0" cy="40"/>
            </a:xfrm>
            <a:prstGeom prst="line">
              <a:avLst/>
            </a:prstGeom>
            <a:noFill/>
            <a:ln w="8255">
              <a:solidFill>
                <a:srgbClr val="000000"/>
              </a:solidFill>
              <a:round/>
              <a:headEnd/>
              <a:tailEnd/>
            </a:ln>
          </p:spPr>
          <p:txBody>
            <a:bodyPr/>
            <a:lstStyle/>
            <a:p>
              <a:endParaRPr lang="el-GR"/>
            </a:p>
          </p:txBody>
        </p:sp>
        <p:sp>
          <p:nvSpPr>
            <p:cNvPr id="46187" name="Line 109"/>
            <p:cNvSpPr>
              <a:spLocks noChangeShapeType="1"/>
            </p:cNvSpPr>
            <p:nvPr/>
          </p:nvSpPr>
          <p:spPr bwMode="auto">
            <a:xfrm>
              <a:off x="2349" y="3144"/>
              <a:ext cx="0" cy="39"/>
            </a:xfrm>
            <a:prstGeom prst="line">
              <a:avLst/>
            </a:prstGeom>
            <a:noFill/>
            <a:ln w="8255">
              <a:solidFill>
                <a:srgbClr val="000000"/>
              </a:solidFill>
              <a:round/>
              <a:headEnd/>
              <a:tailEnd/>
            </a:ln>
          </p:spPr>
          <p:txBody>
            <a:bodyPr/>
            <a:lstStyle/>
            <a:p>
              <a:endParaRPr lang="el-GR"/>
            </a:p>
          </p:txBody>
        </p:sp>
        <p:sp>
          <p:nvSpPr>
            <p:cNvPr id="46188" name="Rectangle 110"/>
            <p:cNvSpPr>
              <a:spLocks noChangeArrowheads="1"/>
            </p:cNvSpPr>
            <p:nvPr/>
          </p:nvSpPr>
          <p:spPr bwMode="auto">
            <a:xfrm>
              <a:off x="2362" y="3250"/>
              <a:ext cx="120" cy="119"/>
            </a:xfrm>
            <a:prstGeom prst="rect">
              <a:avLst/>
            </a:prstGeom>
            <a:solidFill>
              <a:srgbClr val="000000"/>
            </a:solidFill>
            <a:ln w="9525">
              <a:noFill/>
              <a:miter lim="800000"/>
              <a:headEnd/>
              <a:tailEnd/>
            </a:ln>
          </p:spPr>
          <p:txBody>
            <a:bodyPr/>
            <a:lstStyle/>
            <a:p>
              <a:endParaRPr lang="el-GR"/>
            </a:p>
          </p:txBody>
        </p:sp>
        <p:sp>
          <p:nvSpPr>
            <p:cNvPr id="46189" name="Line 111"/>
            <p:cNvSpPr>
              <a:spLocks noChangeShapeType="1"/>
            </p:cNvSpPr>
            <p:nvPr/>
          </p:nvSpPr>
          <p:spPr bwMode="auto">
            <a:xfrm flipH="1" flipV="1">
              <a:off x="2376" y="3263"/>
              <a:ext cx="40" cy="40"/>
            </a:xfrm>
            <a:prstGeom prst="line">
              <a:avLst/>
            </a:prstGeom>
            <a:noFill/>
            <a:ln w="8255">
              <a:solidFill>
                <a:srgbClr val="000000"/>
              </a:solidFill>
              <a:round/>
              <a:headEnd/>
              <a:tailEnd/>
            </a:ln>
          </p:spPr>
          <p:txBody>
            <a:bodyPr/>
            <a:lstStyle/>
            <a:p>
              <a:endParaRPr lang="el-GR"/>
            </a:p>
          </p:txBody>
        </p:sp>
        <p:sp>
          <p:nvSpPr>
            <p:cNvPr id="46190" name="Line 112"/>
            <p:cNvSpPr>
              <a:spLocks noChangeShapeType="1"/>
            </p:cNvSpPr>
            <p:nvPr/>
          </p:nvSpPr>
          <p:spPr bwMode="auto">
            <a:xfrm>
              <a:off x="2416" y="3303"/>
              <a:ext cx="39" cy="40"/>
            </a:xfrm>
            <a:prstGeom prst="line">
              <a:avLst/>
            </a:prstGeom>
            <a:noFill/>
            <a:ln w="8255">
              <a:solidFill>
                <a:srgbClr val="000000"/>
              </a:solidFill>
              <a:round/>
              <a:headEnd/>
              <a:tailEnd/>
            </a:ln>
          </p:spPr>
          <p:txBody>
            <a:bodyPr/>
            <a:lstStyle/>
            <a:p>
              <a:endParaRPr lang="el-GR"/>
            </a:p>
          </p:txBody>
        </p:sp>
        <p:sp>
          <p:nvSpPr>
            <p:cNvPr id="46191" name="Line 113"/>
            <p:cNvSpPr>
              <a:spLocks noChangeShapeType="1"/>
            </p:cNvSpPr>
            <p:nvPr/>
          </p:nvSpPr>
          <p:spPr bwMode="auto">
            <a:xfrm flipH="1">
              <a:off x="2376" y="3303"/>
              <a:ext cx="40" cy="40"/>
            </a:xfrm>
            <a:prstGeom prst="line">
              <a:avLst/>
            </a:prstGeom>
            <a:noFill/>
            <a:ln w="8255">
              <a:solidFill>
                <a:srgbClr val="000000"/>
              </a:solidFill>
              <a:round/>
              <a:headEnd/>
              <a:tailEnd/>
            </a:ln>
          </p:spPr>
          <p:txBody>
            <a:bodyPr/>
            <a:lstStyle/>
            <a:p>
              <a:endParaRPr lang="el-GR"/>
            </a:p>
          </p:txBody>
        </p:sp>
        <p:sp>
          <p:nvSpPr>
            <p:cNvPr id="46192" name="Line 114"/>
            <p:cNvSpPr>
              <a:spLocks noChangeShapeType="1"/>
            </p:cNvSpPr>
            <p:nvPr/>
          </p:nvSpPr>
          <p:spPr bwMode="auto">
            <a:xfrm flipV="1">
              <a:off x="2416" y="3263"/>
              <a:ext cx="39" cy="40"/>
            </a:xfrm>
            <a:prstGeom prst="line">
              <a:avLst/>
            </a:prstGeom>
            <a:noFill/>
            <a:ln w="8255">
              <a:solidFill>
                <a:srgbClr val="000000"/>
              </a:solidFill>
              <a:round/>
              <a:headEnd/>
              <a:tailEnd/>
            </a:ln>
          </p:spPr>
          <p:txBody>
            <a:bodyPr/>
            <a:lstStyle/>
            <a:p>
              <a:endParaRPr lang="el-GR"/>
            </a:p>
          </p:txBody>
        </p:sp>
        <p:sp>
          <p:nvSpPr>
            <p:cNvPr id="46193" name="Line 115"/>
            <p:cNvSpPr>
              <a:spLocks noChangeShapeType="1"/>
            </p:cNvSpPr>
            <p:nvPr/>
          </p:nvSpPr>
          <p:spPr bwMode="auto">
            <a:xfrm flipV="1">
              <a:off x="2416" y="3263"/>
              <a:ext cx="0" cy="40"/>
            </a:xfrm>
            <a:prstGeom prst="line">
              <a:avLst/>
            </a:prstGeom>
            <a:noFill/>
            <a:ln w="8255">
              <a:solidFill>
                <a:srgbClr val="000000"/>
              </a:solidFill>
              <a:round/>
              <a:headEnd/>
              <a:tailEnd/>
            </a:ln>
          </p:spPr>
          <p:txBody>
            <a:bodyPr/>
            <a:lstStyle/>
            <a:p>
              <a:endParaRPr lang="el-GR"/>
            </a:p>
          </p:txBody>
        </p:sp>
        <p:sp>
          <p:nvSpPr>
            <p:cNvPr id="46194" name="Line 116"/>
            <p:cNvSpPr>
              <a:spLocks noChangeShapeType="1"/>
            </p:cNvSpPr>
            <p:nvPr/>
          </p:nvSpPr>
          <p:spPr bwMode="auto">
            <a:xfrm>
              <a:off x="2416" y="3303"/>
              <a:ext cx="0" cy="40"/>
            </a:xfrm>
            <a:prstGeom prst="line">
              <a:avLst/>
            </a:prstGeom>
            <a:noFill/>
            <a:ln w="8255">
              <a:solidFill>
                <a:srgbClr val="000000"/>
              </a:solidFill>
              <a:round/>
              <a:headEnd/>
              <a:tailEnd/>
            </a:ln>
          </p:spPr>
          <p:txBody>
            <a:bodyPr/>
            <a:lstStyle/>
            <a:p>
              <a:endParaRPr lang="el-GR"/>
            </a:p>
          </p:txBody>
        </p:sp>
        <p:sp>
          <p:nvSpPr>
            <p:cNvPr id="46195" name="Rectangle 117"/>
            <p:cNvSpPr>
              <a:spLocks noChangeArrowheads="1"/>
            </p:cNvSpPr>
            <p:nvPr/>
          </p:nvSpPr>
          <p:spPr bwMode="auto">
            <a:xfrm>
              <a:off x="3053" y="4059"/>
              <a:ext cx="119" cy="119"/>
            </a:xfrm>
            <a:prstGeom prst="rect">
              <a:avLst/>
            </a:prstGeom>
            <a:solidFill>
              <a:srgbClr val="000000"/>
            </a:solidFill>
            <a:ln w="9525">
              <a:noFill/>
              <a:miter lim="800000"/>
              <a:headEnd/>
              <a:tailEnd/>
            </a:ln>
          </p:spPr>
          <p:txBody>
            <a:bodyPr/>
            <a:lstStyle/>
            <a:p>
              <a:endParaRPr lang="el-GR"/>
            </a:p>
          </p:txBody>
        </p:sp>
        <p:sp>
          <p:nvSpPr>
            <p:cNvPr id="46196" name="Line 118"/>
            <p:cNvSpPr>
              <a:spLocks noChangeShapeType="1"/>
            </p:cNvSpPr>
            <p:nvPr/>
          </p:nvSpPr>
          <p:spPr bwMode="auto">
            <a:xfrm flipH="1" flipV="1">
              <a:off x="3066" y="4072"/>
              <a:ext cx="40" cy="40"/>
            </a:xfrm>
            <a:prstGeom prst="line">
              <a:avLst/>
            </a:prstGeom>
            <a:noFill/>
            <a:ln w="8255">
              <a:solidFill>
                <a:srgbClr val="000000"/>
              </a:solidFill>
              <a:round/>
              <a:headEnd/>
              <a:tailEnd/>
            </a:ln>
          </p:spPr>
          <p:txBody>
            <a:bodyPr/>
            <a:lstStyle/>
            <a:p>
              <a:endParaRPr lang="el-GR"/>
            </a:p>
          </p:txBody>
        </p:sp>
        <p:sp>
          <p:nvSpPr>
            <p:cNvPr id="46197" name="Line 119"/>
            <p:cNvSpPr>
              <a:spLocks noChangeShapeType="1"/>
            </p:cNvSpPr>
            <p:nvPr/>
          </p:nvSpPr>
          <p:spPr bwMode="auto">
            <a:xfrm>
              <a:off x="3106" y="4112"/>
              <a:ext cx="40" cy="40"/>
            </a:xfrm>
            <a:prstGeom prst="line">
              <a:avLst/>
            </a:prstGeom>
            <a:noFill/>
            <a:ln w="8255">
              <a:solidFill>
                <a:srgbClr val="000000"/>
              </a:solidFill>
              <a:round/>
              <a:headEnd/>
              <a:tailEnd/>
            </a:ln>
          </p:spPr>
          <p:txBody>
            <a:bodyPr/>
            <a:lstStyle/>
            <a:p>
              <a:endParaRPr lang="el-GR"/>
            </a:p>
          </p:txBody>
        </p:sp>
        <p:sp>
          <p:nvSpPr>
            <p:cNvPr id="46198" name="Line 120"/>
            <p:cNvSpPr>
              <a:spLocks noChangeShapeType="1"/>
            </p:cNvSpPr>
            <p:nvPr/>
          </p:nvSpPr>
          <p:spPr bwMode="auto">
            <a:xfrm flipH="1">
              <a:off x="3066" y="4112"/>
              <a:ext cx="40" cy="40"/>
            </a:xfrm>
            <a:prstGeom prst="line">
              <a:avLst/>
            </a:prstGeom>
            <a:noFill/>
            <a:ln w="8255">
              <a:solidFill>
                <a:srgbClr val="000000"/>
              </a:solidFill>
              <a:round/>
              <a:headEnd/>
              <a:tailEnd/>
            </a:ln>
          </p:spPr>
          <p:txBody>
            <a:bodyPr/>
            <a:lstStyle/>
            <a:p>
              <a:endParaRPr lang="el-GR"/>
            </a:p>
          </p:txBody>
        </p:sp>
        <p:sp>
          <p:nvSpPr>
            <p:cNvPr id="46199" name="Line 121"/>
            <p:cNvSpPr>
              <a:spLocks noChangeShapeType="1"/>
            </p:cNvSpPr>
            <p:nvPr/>
          </p:nvSpPr>
          <p:spPr bwMode="auto">
            <a:xfrm flipV="1">
              <a:off x="3106" y="4072"/>
              <a:ext cx="40" cy="40"/>
            </a:xfrm>
            <a:prstGeom prst="line">
              <a:avLst/>
            </a:prstGeom>
            <a:noFill/>
            <a:ln w="8255">
              <a:solidFill>
                <a:srgbClr val="000000"/>
              </a:solidFill>
              <a:round/>
              <a:headEnd/>
              <a:tailEnd/>
            </a:ln>
          </p:spPr>
          <p:txBody>
            <a:bodyPr/>
            <a:lstStyle/>
            <a:p>
              <a:endParaRPr lang="el-GR"/>
            </a:p>
          </p:txBody>
        </p:sp>
        <p:sp>
          <p:nvSpPr>
            <p:cNvPr id="46200" name="Line 122"/>
            <p:cNvSpPr>
              <a:spLocks noChangeShapeType="1"/>
            </p:cNvSpPr>
            <p:nvPr/>
          </p:nvSpPr>
          <p:spPr bwMode="auto">
            <a:xfrm flipV="1">
              <a:off x="3106" y="4072"/>
              <a:ext cx="0" cy="40"/>
            </a:xfrm>
            <a:prstGeom prst="line">
              <a:avLst/>
            </a:prstGeom>
            <a:noFill/>
            <a:ln w="8255">
              <a:solidFill>
                <a:srgbClr val="000000"/>
              </a:solidFill>
              <a:round/>
              <a:headEnd/>
              <a:tailEnd/>
            </a:ln>
          </p:spPr>
          <p:txBody>
            <a:bodyPr/>
            <a:lstStyle/>
            <a:p>
              <a:endParaRPr lang="el-GR"/>
            </a:p>
          </p:txBody>
        </p:sp>
        <p:sp>
          <p:nvSpPr>
            <p:cNvPr id="46201" name="Line 123"/>
            <p:cNvSpPr>
              <a:spLocks noChangeShapeType="1"/>
            </p:cNvSpPr>
            <p:nvPr/>
          </p:nvSpPr>
          <p:spPr bwMode="auto">
            <a:xfrm>
              <a:off x="3106" y="4112"/>
              <a:ext cx="0" cy="40"/>
            </a:xfrm>
            <a:prstGeom prst="line">
              <a:avLst/>
            </a:prstGeom>
            <a:noFill/>
            <a:ln w="8255">
              <a:solidFill>
                <a:srgbClr val="000000"/>
              </a:solidFill>
              <a:round/>
              <a:headEnd/>
              <a:tailEnd/>
            </a:ln>
          </p:spPr>
          <p:txBody>
            <a:bodyPr/>
            <a:lstStyle/>
            <a:p>
              <a:endParaRPr lang="el-GR"/>
            </a:p>
          </p:txBody>
        </p:sp>
        <p:sp>
          <p:nvSpPr>
            <p:cNvPr id="46202" name="Rectangle 124"/>
            <p:cNvSpPr>
              <a:spLocks noChangeArrowheads="1"/>
            </p:cNvSpPr>
            <p:nvPr/>
          </p:nvSpPr>
          <p:spPr bwMode="auto">
            <a:xfrm>
              <a:off x="3729" y="4324"/>
              <a:ext cx="120" cy="120"/>
            </a:xfrm>
            <a:prstGeom prst="rect">
              <a:avLst/>
            </a:prstGeom>
            <a:solidFill>
              <a:srgbClr val="000000"/>
            </a:solidFill>
            <a:ln w="9525">
              <a:noFill/>
              <a:miter lim="800000"/>
              <a:headEnd/>
              <a:tailEnd/>
            </a:ln>
          </p:spPr>
          <p:txBody>
            <a:bodyPr/>
            <a:lstStyle/>
            <a:p>
              <a:endParaRPr lang="el-GR"/>
            </a:p>
          </p:txBody>
        </p:sp>
        <p:sp>
          <p:nvSpPr>
            <p:cNvPr id="46203" name="Line 125"/>
            <p:cNvSpPr>
              <a:spLocks noChangeShapeType="1"/>
            </p:cNvSpPr>
            <p:nvPr/>
          </p:nvSpPr>
          <p:spPr bwMode="auto">
            <a:xfrm flipH="1" flipV="1">
              <a:off x="3743" y="4337"/>
              <a:ext cx="40" cy="40"/>
            </a:xfrm>
            <a:prstGeom prst="line">
              <a:avLst/>
            </a:prstGeom>
            <a:noFill/>
            <a:ln w="8255">
              <a:solidFill>
                <a:srgbClr val="000000"/>
              </a:solidFill>
              <a:round/>
              <a:headEnd/>
              <a:tailEnd/>
            </a:ln>
          </p:spPr>
          <p:txBody>
            <a:bodyPr/>
            <a:lstStyle/>
            <a:p>
              <a:endParaRPr lang="el-GR"/>
            </a:p>
          </p:txBody>
        </p:sp>
        <p:sp>
          <p:nvSpPr>
            <p:cNvPr id="46204" name="Line 126"/>
            <p:cNvSpPr>
              <a:spLocks noChangeShapeType="1"/>
            </p:cNvSpPr>
            <p:nvPr/>
          </p:nvSpPr>
          <p:spPr bwMode="auto">
            <a:xfrm>
              <a:off x="3783" y="4377"/>
              <a:ext cx="39" cy="40"/>
            </a:xfrm>
            <a:prstGeom prst="line">
              <a:avLst/>
            </a:prstGeom>
            <a:noFill/>
            <a:ln w="8255">
              <a:solidFill>
                <a:srgbClr val="000000"/>
              </a:solidFill>
              <a:round/>
              <a:headEnd/>
              <a:tailEnd/>
            </a:ln>
          </p:spPr>
          <p:txBody>
            <a:bodyPr/>
            <a:lstStyle/>
            <a:p>
              <a:endParaRPr lang="el-GR"/>
            </a:p>
          </p:txBody>
        </p:sp>
        <p:sp>
          <p:nvSpPr>
            <p:cNvPr id="46205" name="Line 127"/>
            <p:cNvSpPr>
              <a:spLocks noChangeShapeType="1"/>
            </p:cNvSpPr>
            <p:nvPr/>
          </p:nvSpPr>
          <p:spPr bwMode="auto">
            <a:xfrm flipH="1">
              <a:off x="3743" y="4377"/>
              <a:ext cx="40" cy="40"/>
            </a:xfrm>
            <a:prstGeom prst="line">
              <a:avLst/>
            </a:prstGeom>
            <a:noFill/>
            <a:ln w="8255">
              <a:solidFill>
                <a:srgbClr val="000000"/>
              </a:solidFill>
              <a:round/>
              <a:headEnd/>
              <a:tailEnd/>
            </a:ln>
          </p:spPr>
          <p:txBody>
            <a:bodyPr/>
            <a:lstStyle/>
            <a:p>
              <a:endParaRPr lang="el-GR"/>
            </a:p>
          </p:txBody>
        </p:sp>
        <p:sp>
          <p:nvSpPr>
            <p:cNvPr id="46206" name="Line 128"/>
            <p:cNvSpPr>
              <a:spLocks noChangeShapeType="1"/>
            </p:cNvSpPr>
            <p:nvPr/>
          </p:nvSpPr>
          <p:spPr bwMode="auto">
            <a:xfrm flipV="1">
              <a:off x="3783" y="4337"/>
              <a:ext cx="39" cy="40"/>
            </a:xfrm>
            <a:prstGeom prst="line">
              <a:avLst/>
            </a:prstGeom>
            <a:noFill/>
            <a:ln w="8255">
              <a:solidFill>
                <a:srgbClr val="000000"/>
              </a:solidFill>
              <a:round/>
              <a:headEnd/>
              <a:tailEnd/>
            </a:ln>
          </p:spPr>
          <p:txBody>
            <a:bodyPr/>
            <a:lstStyle/>
            <a:p>
              <a:endParaRPr lang="el-GR"/>
            </a:p>
          </p:txBody>
        </p:sp>
        <p:sp>
          <p:nvSpPr>
            <p:cNvPr id="46207" name="Line 129"/>
            <p:cNvSpPr>
              <a:spLocks noChangeShapeType="1"/>
            </p:cNvSpPr>
            <p:nvPr/>
          </p:nvSpPr>
          <p:spPr bwMode="auto">
            <a:xfrm flipV="1">
              <a:off x="3783" y="4337"/>
              <a:ext cx="0" cy="40"/>
            </a:xfrm>
            <a:prstGeom prst="line">
              <a:avLst/>
            </a:prstGeom>
            <a:noFill/>
            <a:ln w="8255">
              <a:solidFill>
                <a:srgbClr val="000000"/>
              </a:solidFill>
              <a:round/>
              <a:headEnd/>
              <a:tailEnd/>
            </a:ln>
          </p:spPr>
          <p:txBody>
            <a:bodyPr/>
            <a:lstStyle/>
            <a:p>
              <a:endParaRPr lang="el-GR"/>
            </a:p>
          </p:txBody>
        </p:sp>
        <p:sp>
          <p:nvSpPr>
            <p:cNvPr id="46208" name="Line 130"/>
            <p:cNvSpPr>
              <a:spLocks noChangeShapeType="1"/>
            </p:cNvSpPr>
            <p:nvPr/>
          </p:nvSpPr>
          <p:spPr bwMode="auto">
            <a:xfrm>
              <a:off x="3783" y="4377"/>
              <a:ext cx="0" cy="40"/>
            </a:xfrm>
            <a:prstGeom prst="line">
              <a:avLst/>
            </a:prstGeom>
            <a:noFill/>
            <a:ln w="8255">
              <a:solidFill>
                <a:srgbClr val="000000"/>
              </a:solidFill>
              <a:round/>
              <a:headEnd/>
              <a:tailEnd/>
            </a:ln>
          </p:spPr>
          <p:txBody>
            <a:bodyPr/>
            <a:lstStyle/>
            <a:p>
              <a:endParaRPr lang="el-GR"/>
            </a:p>
          </p:txBody>
        </p:sp>
        <p:sp>
          <p:nvSpPr>
            <p:cNvPr id="46209" name="Rectangle 131"/>
            <p:cNvSpPr>
              <a:spLocks noChangeArrowheads="1"/>
            </p:cNvSpPr>
            <p:nvPr/>
          </p:nvSpPr>
          <p:spPr bwMode="auto">
            <a:xfrm>
              <a:off x="4420" y="4404"/>
              <a:ext cx="119" cy="119"/>
            </a:xfrm>
            <a:prstGeom prst="rect">
              <a:avLst/>
            </a:prstGeom>
            <a:solidFill>
              <a:srgbClr val="000000"/>
            </a:solidFill>
            <a:ln w="9525">
              <a:noFill/>
              <a:miter lim="800000"/>
              <a:headEnd/>
              <a:tailEnd/>
            </a:ln>
          </p:spPr>
          <p:txBody>
            <a:bodyPr/>
            <a:lstStyle/>
            <a:p>
              <a:endParaRPr lang="el-GR"/>
            </a:p>
          </p:txBody>
        </p:sp>
        <p:sp>
          <p:nvSpPr>
            <p:cNvPr id="46210" name="Line 132"/>
            <p:cNvSpPr>
              <a:spLocks noChangeShapeType="1"/>
            </p:cNvSpPr>
            <p:nvPr/>
          </p:nvSpPr>
          <p:spPr bwMode="auto">
            <a:xfrm flipH="1" flipV="1">
              <a:off x="4433" y="4417"/>
              <a:ext cx="40" cy="40"/>
            </a:xfrm>
            <a:prstGeom prst="line">
              <a:avLst/>
            </a:prstGeom>
            <a:noFill/>
            <a:ln w="8255">
              <a:solidFill>
                <a:srgbClr val="000000"/>
              </a:solidFill>
              <a:round/>
              <a:headEnd/>
              <a:tailEnd/>
            </a:ln>
          </p:spPr>
          <p:txBody>
            <a:bodyPr/>
            <a:lstStyle/>
            <a:p>
              <a:endParaRPr lang="el-GR"/>
            </a:p>
          </p:txBody>
        </p:sp>
        <p:sp>
          <p:nvSpPr>
            <p:cNvPr id="46211" name="Line 133"/>
            <p:cNvSpPr>
              <a:spLocks noChangeShapeType="1"/>
            </p:cNvSpPr>
            <p:nvPr/>
          </p:nvSpPr>
          <p:spPr bwMode="auto">
            <a:xfrm>
              <a:off x="4473" y="4457"/>
              <a:ext cx="40" cy="40"/>
            </a:xfrm>
            <a:prstGeom prst="line">
              <a:avLst/>
            </a:prstGeom>
            <a:noFill/>
            <a:ln w="8255">
              <a:solidFill>
                <a:srgbClr val="000000"/>
              </a:solidFill>
              <a:round/>
              <a:headEnd/>
              <a:tailEnd/>
            </a:ln>
          </p:spPr>
          <p:txBody>
            <a:bodyPr/>
            <a:lstStyle/>
            <a:p>
              <a:endParaRPr lang="el-GR"/>
            </a:p>
          </p:txBody>
        </p:sp>
        <p:sp>
          <p:nvSpPr>
            <p:cNvPr id="46212" name="Line 134"/>
            <p:cNvSpPr>
              <a:spLocks noChangeShapeType="1"/>
            </p:cNvSpPr>
            <p:nvPr/>
          </p:nvSpPr>
          <p:spPr bwMode="auto">
            <a:xfrm flipH="1">
              <a:off x="4433" y="4457"/>
              <a:ext cx="40" cy="40"/>
            </a:xfrm>
            <a:prstGeom prst="line">
              <a:avLst/>
            </a:prstGeom>
            <a:noFill/>
            <a:ln w="8255">
              <a:solidFill>
                <a:srgbClr val="000000"/>
              </a:solidFill>
              <a:round/>
              <a:headEnd/>
              <a:tailEnd/>
            </a:ln>
          </p:spPr>
          <p:txBody>
            <a:bodyPr/>
            <a:lstStyle/>
            <a:p>
              <a:endParaRPr lang="el-GR"/>
            </a:p>
          </p:txBody>
        </p:sp>
        <p:sp>
          <p:nvSpPr>
            <p:cNvPr id="46213" name="Line 135"/>
            <p:cNvSpPr>
              <a:spLocks noChangeShapeType="1"/>
            </p:cNvSpPr>
            <p:nvPr/>
          </p:nvSpPr>
          <p:spPr bwMode="auto">
            <a:xfrm flipV="1">
              <a:off x="4473" y="4417"/>
              <a:ext cx="40" cy="40"/>
            </a:xfrm>
            <a:prstGeom prst="line">
              <a:avLst/>
            </a:prstGeom>
            <a:noFill/>
            <a:ln w="8255">
              <a:solidFill>
                <a:srgbClr val="000000"/>
              </a:solidFill>
              <a:round/>
              <a:headEnd/>
              <a:tailEnd/>
            </a:ln>
          </p:spPr>
          <p:txBody>
            <a:bodyPr/>
            <a:lstStyle/>
            <a:p>
              <a:endParaRPr lang="el-GR"/>
            </a:p>
          </p:txBody>
        </p:sp>
        <p:sp>
          <p:nvSpPr>
            <p:cNvPr id="46214" name="Line 136"/>
            <p:cNvSpPr>
              <a:spLocks noChangeShapeType="1"/>
            </p:cNvSpPr>
            <p:nvPr/>
          </p:nvSpPr>
          <p:spPr bwMode="auto">
            <a:xfrm flipV="1">
              <a:off x="4473" y="4417"/>
              <a:ext cx="0" cy="40"/>
            </a:xfrm>
            <a:prstGeom prst="line">
              <a:avLst/>
            </a:prstGeom>
            <a:noFill/>
            <a:ln w="8255">
              <a:solidFill>
                <a:srgbClr val="000000"/>
              </a:solidFill>
              <a:round/>
              <a:headEnd/>
              <a:tailEnd/>
            </a:ln>
          </p:spPr>
          <p:txBody>
            <a:bodyPr/>
            <a:lstStyle/>
            <a:p>
              <a:endParaRPr lang="el-GR"/>
            </a:p>
          </p:txBody>
        </p:sp>
        <p:sp>
          <p:nvSpPr>
            <p:cNvPr id="46215" name="Line 137"/>
            <p:cNvSpPr>
              <a:spLocks noChangeShapeType="1"/>
            </p:cNvSpPr>
            <p:nvPr/>
          </p:nvSpPr>
          <p:spPr bwMode="auto">
            <a:xfrm>
              <a:off x="4473" y="4457"/>
              <a:ext cx="0" cy="40"/>
            </a:xfrm>
            <a:prstGeom prst="line">
              <a:avLst/>
            </a:prstGeom>
            <a:noFill/>
            <a:ln w="8255">
              <a:solidFill>
                <a:srgbClr val="000000"/>
              </a:solidFill>
              <a:round/>
              <a:headEnd/>
              <a:tailEnd/>
            </a:ln>
          </p:spPr>
          <p:txBody>
            <a:bodyPr/>
            <a:lstStyle/>
            <a:p>
              <a:endParaRPr lang="el-GR"/>
            </a:p>
          </p:txBody>
        </p:sp>
        <p:sp>
          <p:nvSpPr>
            <p:cNvPr id="46216" name="Rectangle 138"/>
            <p:cNvSpPr>
              <a:spLocks noChangeArrowheads="1"/>
            </p:cNvSpPr>
            <p:nvPr/>
          </p:nvSpPr>
          <p:spPr bwMode="auto">
            <a:xfrm>
              <a:off x="7831" y="4444"/>
              <a:ext cx="119" cy="119"/>
            </a:xfrm>
            <a:prstGeom prst="rect">
              <a:avLst/>
            </a:prstGeom>
            <a:solidFill>
              <a:srgbClr val="000000"/>
            </a:solidFill>
            <a:ln w="9525">
              <a:noFill/>
              <a:miter lim="800000"/>
              <a:headEnd/>
              <a:tailEnd/>
            </a:ln>
          </p:spPr>
          <p:txBody>
            <a:bodyPr/>
            <a:lstStyle/>
            <a:p>
              <a:endParaRPr lang="el-GR"/>
            </a:p>
          </p:txBody>
        </p:sp>
        <p:sp>
          <p:nvSpPr>
            <p:cNvPr id="46217" name="Line 139"/>
            <p:cNvSpPr>
              <a:spLocks noChangeShapeType="1"/>
            </p:cNvSpPr>
            <p:nvPr/>
          </p:nvSpPr>
          <p:spPr bwMode="auto">
            <a:xfrm flipH="1" flipV="1">
              <a:off x="7844" y="4457"/>
              <a:ext cx="40" cy="40"/>
            </a:xfrm>
            <a:prstGeom prst="line">
              <a:avLst/>
            </a:prstGeom>
            <a:noFill/>
            <a:ln w="8255">
              <a:solidFill>
                <a:srgbClr val="000000"/>
              </a:solidFill>
              <a:round/>
              <a:headEnd/>
              <a:tailEnd/>
            </a:ln>
          </p:spPr>
          <p:txBody>
            <a:bodyPr/>
            <a:lstStyle/>
            <a:p>
              <a:endParaRPr lang="el-GR"/>
            </a:p>
          </p:txBody>
        </p:sp>
        <p:sp>
          <p:nvSpPr>
            <p:cNvPr id="46218" name="Line 140"/>
            <p:cNvSpPr>
              <a:spLocks noChangeShapeType="1"/>
            </p:cNvSpPr>
            <p:nvPr/>
          </p:nvSpPr>
          <p:spPr bwMode="auto">
            <a:xfrm>
              <a:off x="7884" y="4497"/>
              <a:ext cx="39" cy="39"/>
            </a:xfrm>
            <a:prstGeom prst="line">
              <a:avLst/>
            </a:prstGeom>
            <a:noFill/>
            <a:ln w="8255">
              <a:solidFill>
                <a:srgbClr val="000000"/>
              </a:solidFill>
              <a:round/>
              <a:headEnd/>
              <a:tailEnd/>
            </a:ln>
          </p:spPr>
          <p:txBody>
            <a:bodyPr/>
            <a:lstStyle/>
            <a:p>
              <a:endParaRPr lang="el-GR"/>
            </a:p>
          </p:txBody>
        </p:sp>
        <p:sp>
          <p:nvSpPr>
            <p:cNvPr id="46219" name="Line 141"/>
            <p:cNvSpPr>
              <a:spLocks noChangeShapeType="1"/>
            </p:cNvSpPr>
            <p:nvPr/>
          </p:nvSpPr>
          <p:spPr bwMode="auto">
            <a:xfrm flipH="1">
              <a:off x="7844" y="4497"/>
              <a:ext cx="40" cy="39"/>
            </a:xfrm>
            <a:prstGeom prst="line">
              <a:avLst/>
            </a:prstGeom>
            <a:noFill/>
            <a:ln w="8255">
              <a:solidFill>
                <a:srgbClr val="000000"/>
              </a:solidFill>
              <a:round/>
              <a:headEnd/>
              <a:tailEnd/>
            </a:ln>
          </p:spPr>
          <p:txBody>
            <a:bodyPr/>
            <a:lstStyle/>
            <a:p>
              <a:endParaRPr lang="el-GR"/>
            </a:p>
          </p:txBody>
        </p:sp>
        <p:sp>
          <p:nvSpPr>
            <p:cNvPr id="46220" name="Line 142"/>
            <p:cNvSpPr>
              <a:spLocks noChangeShapeType="1"/>
            </p:cNvSpPr>
            <p:nvPr/>
          </p:nvSpPr>
          <p:spPr bwMode="auto">
            <a:xfrm flipV="1">
              <a:off x="7884" y="4457"/>
              <a:ext cx="39" cy="40"/>
            </a:xfrm>
            <a:prstGeom prst="line">
              <a:avLst/>
            </a:prstGeom>
            <a:noFill/>
            <a:ln w="8255">
              <a:solidFill>
                <a:srgbClr val="000000"/>
              </a:solidFill>
              <a:round/>
              <a:headEnd/>
              <a:tailEnd/>
            </a:ln>
          </p:spPr>
          <p:txBody>
            <a:bodyPr/>
            <a:lstStyle/>
            <a:p>
              <a:endParaRPr lang="el-GR"/>
            </a:p>
          </p:txBody>
        </p:sp>
        <p:sp>
          <p:nvSpPr>
            <p:cNvPr id="46221" name="Line 143"/>
            <p:cNvSpPr>
              <a:spLocks noChangeShapeType="1"/>
            </p:cNvSpPr>
            <p:nvPr/>
          </p:nvSpPr>
          <p:spPr bwMode="auto">
            <a:xfrm flipV="1">
              <a:off x="7884" y="4457"/>
              <a:ext cx="0" cy="40"/>
            </a:xfrm>
            <a:prstGeom prst="line">
              <a:avLst/>
            </a:prstGeom>
            <a:noFill/>
            <a:ln w="8255">
              <a:solidFill>
                <a:srgbClr val="000000"/>
              </a:solidFill>
              <a:round/>
              <a:headEnd/>
              <a:tailEnd/>
            </a:ln>
          </p:spPr>
          <p:txBody>
            <a:bodyPr/>
            <a:lstStyle/>
            <a:p>
              <a:endParaRPr lang="el-GR"/>
            </a:p>
          </p:txBody>
        </p:sp>
        <p:sp>
          <p:nvSpPr>
            <p:cNvPr id="46222" name="Line 144"/>
            <p:cNvSpPr>
              <a:spLocks noChangeShapeType="1"/>
            </p:cNvSpPr>
            <p:nvPr/>
          </p:nvSpPr>
          <p:spPr bwMode="auto">
            <a:xfrm>
              <a:off x="7884" y="4497"/>
              <a:ext cx="0" cy="39"/>
            </a:xfrm>
            <a:prstGeom prst="line">
              <a:avLst/>
            </a:prstGeom>
            <a:noFill/>
            <a:ln w="8255">
              <a:solidFill>
                <a:srgbClr val="000000"/>
              </a:solidFill>
              <a:round/>
              <a:headEnd/>
              <a:tailEnd/>
            </a:ln>
          </p:spPr>
          <p:txBody>
            <a:bodyPr/>
            <a:lstStyle/>
            <a:p>
              <a:endParaRPr lang="el-GR"/>
            </a:p>
          </p:txBody>
        </p:sp>
        <p:sp>
          <p:nvSpPr>
            <p:cNvPr id="46223" name="Freeform 145"/>
            <p:cNvSpPr>
              <a:spLocks/>
            </p:cNvSpPr>
            <p:nvPr/>
          </p:nvSpPr>
          <p:spPr bwMode="auto">
            <a:xfrm>
              <a:off x="1805" y="730"/>
              <a:ext cx="6079" cy="3740"/>
            </a:xfrm>
            <a:custGeom>
              <a:avLst/>
              <a:gdLst>
                <a:gd name="T0" fmla="*/ 0 w 458"/>
                <a:gd name="T1" fmla="*/ 0 h 282"/>
                <a:gd name="T2" fmla="*/ 154324 w 458"/>
                <a:gd name="T3" fmla="*/ 928356 h 282"/>
                <a:gd name="T4" fmla="*/ 310945 w 458"/>
                <a:gd name="T5" fmla="*/ 1824165 h 282"/>
                <a:gd name="T6" fmla="*/ 465269 w 458"/>
                <a:gd name="T7" fmla="*/ 2722269 h 282"/>
                <a:gd name="T8" fmla="*/ 619593 w 458"/>
                <a:gd name="T9" fmla="*/ 3650810 h 282"/>
                <a:gd name="T10" fmla="*/ 776387 w 458"/>
                <a:gd name="T11" fmla="*/ 4238640 h 282"/>
                <a:gd name="T12" fmla="*/ 961013 w 458"/>
                <a:gd name="T13" fmla="*/ 4672559 h 282"/>
                <a:gd name="T14" fmla="*/ 1117620 w 458"/>
                <a:gd name="T15" fmla="*/ 5043336 h 282"/>
                <a:gd name="T16" fmla="*/ 1271958 w 458"/>
                <a:gd name="T17" fmla="*/ 5444551 h 282"/>
                <a:gd name="T18" fmla="*/ 1428738 w 458"/>
                <a:gd name="T19" fmla="*/ 5815500 h 282"/>
                <a:gd name="T20" fmla="*/ 3042115 w 458"/>
                <a:gd name="T21" fmla="*/ 6960910 h 282"/>
                <a:gd name="T22" fmla="*/ 4625177 w 458"/>
                <a:gd name="T23" fmla="*/ 8199539 h 282"/>
                <a:gd name="T24" fmla="*/ 6238554 w 458"/>
                <a:gd name="T25" fmla="*/ 8600925 h 282"/>
                <a:gd name="T26" fmla="*/ 14214497 w 458"/>
                <a:gd name="T27" fmla="*/ 8724398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8"/>
                <a:gd name="T43" fmla="*/ 0 h 282"/>
                <a:gd name="T44" fmla="*/ 458 w 458"/>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8" h="282">
                  <a:moveTo>
                    <a:pt x="0" y="0"/>
                  </a:moveTo>
                  <a:lnTo>
                    <a:pt x="5" y="30"/>
                  </a:lnTo>
                  <a:lnTo>
                    <a:pt x="10" y="59"/>
                  </a:lnTo>
                  <a:lnTo>
                    <a:pt x="15" y="88"/>
                  </a:lnTo>
                  <a:lnTo>
                    <a:pt x="20" y="118"/>
                  </a:lnTo>
                  <a:lnTo>
                    <a:pt x="25" y="137"/>
                  </a:lnTo>
                  <a:lnTo>
                    <a:pt x="31" y="151"/>
                  </a:lnTo>
                  <a:lnTo>
                    <a:pt x="36" y="163"/>
                  </a:lnTo>
                  <a:lnTo>
                    <a:pt x="41" y="176"/>
                  </a:lnTo>
                  <a:lnTo>
                    <a:pt x="46" y="188"/>
                  </a:lnTo>
                  <a:lnTo>
                    <a:pt x="98" y="225"/>
                  </a:lnTo>
                  <a:lnTo>
                    <a:pt x="149" y="265"/>
                  </a:lnTo>
                  <a:lnTo>
                    <a:pt x="201" y="278"/>
                  </a:lnTo>
                  <a:lnTo>
                    <a:pt x="458" y="282"/>
                  </a:lnTo>
                </a:path>
              </a:pathLst>
            </a:custGeom>
            <a:noFill/>
            <a:ln w="0">
              <a:solidFill>
                <a:srgbClr val="000000"/>
              </a:solidFill>
              <a:prstDash val="sysDash"/>
              <a:round/>
              <a:headEnd/>
              <a:tailEnd/>
            </a:ln>
          </p:spPr>
          <p:txBody>
            <a:bodyPr/>
            <a:lstStyle/>
            <a:p>
              <a:endParaRPr lang="el-GR"/>
            </a:p>
          </p:txBody>
        </p:sp>
        <p:sp>
          <p:nvSpPr>
            <p:cNvPr id="46224" name="Rectangle 146"/>
            <p:cNvSpPr>
              <a:spLocks noChangeArrowheads="1"/>
            </p:cNvSpPr>
            <p:nvPr/>
          </p:nvSpPr>
          <p:spPr bwMode="auto">
            <a:xfrm>
              <a:off x="824" y="4388"/>
              <a:ext cx="57"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l-GR"/>
            </a:p>
          </p:txBody>
        </p:sp>
        <p:sp>
          <p:nvSpPr>
            <p:cNvPr id="46225" name="Rectangle 147"/>
            <p:cNvSpPr>
              <a:spLocks noChangeArrowheads="1"/>
            </p:cNvSpPr>
            <p:nvPr/>
          </p:nvSpPr>
          <p:spPr bwMode="auto">
            <a:xfrm>
              <a:off x="596" y="3873"/>
              <a:ext cx="198" cy="136"/>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0,02</a:t>
              </a:r>
              <a:endParaRPr lang="el-GR"/>
            </a:p>
          </p:txBody>
        </p:sp>
        <p:sp>
          <p:nvSpPr>
            <p:cNvPr id="46226" name="Rectangle 148"/>
            <p:cNvSpPr>
              <a:spLocks noChangeArrowheads="1"/>
            </p:cNvSpPr>
            <p:nvPr/>
          </p:nvSpPr>
          <p:spPr bwMode="auto">
            <a:xfrm>
              <a:off x="596" y="3357"/>
              <a:ext cx="198"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0,04</a:t>
              </a:r>
              <a:endParaRPr lang="el-GR"/>
            </a:p>
          </p:txBody>
        </p:sp>
        <p:sp>
          <p:nvSpPr>
            <p:cNvPr id="46227" name="Rectangle 149"/>
            <p:cNvSpPr>
              <a:spLocks noChangeArrowheads="1"/>
            </p:cNvSpPr>
            <p:nvPr/>
          </p:nvSpPr>
          <p:spPr bwMode="auto">
            <a:xfrm>
              <a:off x="596" y="2840"/>
              <a:ext cx="198" cy="136"/>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0,06</a:t>
              </a:r>
              <a:endParaRPr lang="el-GR"/>
            </a:p>
          </p:txBody>
        </p:sp>
        <p:sp>
          <p:nvSpPr>
            <p:cNvPr id="46228" name="Rectangle 150"/>
            <p:cNvSpPr>
              <a:spLocks noChangeArrowheads="1"/>
            </p:cNvSpPr>
            <p:nvPr/>
          </p:nvSpPr>
          <p:spPr bwMode="auto">
            <a:xfrm>
              <a:off x="596" y="2322"/>
              <a:ext cx="198"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0,08</a:t>
              </a:r>
              <a:endParaRPr lang="el-GR"/>
            </a:p>
          </p:txBody>
        </p:sp>
        <p:sp>
          <p:nvSpPr>
            <p:cNvPr id="46229" name="Rectangle 151"/>
            <p:cNvSpPr>
              <a:spLocks noChangeArrowheads="1"/>
            </p:cNvSpPr>
            <p:nvPr/>
          </p:nvSpPr>
          <p:spPr bwMode="auto">
            <a:xfrm>
              <a:off x="690" y="1792"/>
              <a:ext cx="142"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0,1</a:t>
              </a:r>
              <a:endParaRPr lang="el-GR"/>
            </a:p>
          </p:txBody>
        </p:sp>
        <p:sp>
          <p:nvSpPr>
            <p:cNvPr id="46230" name="Rectangle 152"/>
            <p:cNvSpPr>
              <a:spLocks noChangeArrowheads="1"/>
            </p:cNvSpPr>
            <p:nvPr/>
          </p:nvSpPr>
          <p:spPr bwMode="auto">
            <a:xfrm>
              <a:off x="596" y="1271"/>
              <a:ext cx="198"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0,12</a:t>
              </a:r>
              <a:endParaRPr lang="el-GR"/>
            </a:p>
          </p:txBody>
        </p:sp>
        <p:sp>
          <p:nvSpPr>
            <p:cNvPr id="46231" name="Rectangle 153"/>
            <p:cNvSpPr>
              <a:spLocks noChangeArrowheads="1"/>
            </p:cNvSpPr>
            <p:nvPr/>
          </p:nvSpPr>
          <p:spPr bwMode="auto">
            <a:xfrm>
              <a:off x="596" y="756"/>
              <a:ext cx="198"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0,14</a:t>
              </a:r>
              <a:endParaRPr lang="el-GR"/>
            </a:p>
          </p:txBody>
        </p:sp>
        <p:sp>
          <p:nvSpPr>
            <p:cNvPr id="46232" name="Rectangle 154"/>
            <p:cNvSpPr>
              <a:spLocks noChangeArrowheads="1"/>
            </p:cNvSpPr>
            <p:nvPr/>
          </p:nvSpPr>
          <p:spPr bwMode="auto">
            <a:xfrm>
              <a:off x="596" y="240"/>
              <a:ext cx="198"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0,16</a:t>
              </a:r>
              <a:endParaRPr lang="el-GR"/>
            </a:p>
          </p:txBody>
        </p:sp>
        <p:sp>
          <p:nvSpPr>
            <p:cNvPr id="46233" name="Rectangle 155"/>
            <p:cNvSpPr>
              <a:spLocks noChangeArrowheads="1"/>
            </p:cNvSpPr>
            <p:nvPr/>
          </p:nvSpPr>
          <p:spPr bwMode="auto">
            <a:xfrm>
              <a:off x="1009" y="4644"/>
              <a:ext cx="56"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l-GR"/>
            </a:p>
          </p:txBody>
        </p:sp>
        <p:sp>
          <p:nvSpPr>
            <p:cNvPr id="46234" name="Rectangle 156"/>
            <p:cNvSpPr>
              <a:spLocks noChangeArrowheads="1"/>
            </p:cNvSpPr>
            <p:nvPr/>
          </p:nvSpPr>
          <p:spPr bwMode="auto">
            <a:xfrm>
              <a:off x="1608" y="4644"/>
              <a:ext cx="170"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100</a:t>
              </a:r>
              <a:endParaRPr lang="el-GR"/>
            </a:p>
          </p:txBody>
        </p:sp>
        <p:sp>
          <p:nvSpPr>
            <p:cNvPr id="46235" name="Rectangle 157"/>
            <p:cNvSpPr>
              <a:spLocks noChangeArrowheads="1"/>
            </p:cNvSpPr>
            <p:nvPr/>
          </p:nvSpPr>
          <p:spPr bwMode="auto">
            <a:xfrm>
              <a:off x="2284" y="4644"/>
              <a:ext cx="170"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200</a:t>
              </a:r>
              <a:endParaRPr lang="el-GR"/>
            </a:p>
          </p:txBody>
        </p:sp>
        <p:sp>
          <p:nvSpPr>
            <p:cNvPr id="46236" name="Rectangle 158"/>
            <p:cNvSpPr>
              <a:spLocks noChangeArrowheads="1"/>
            </p:cNvSpPr>
            <p:nvPr/>
          </p:nvSpPr>
          <p:spPr bwMode="auto">
            <a:xfrm>
              <a:off x="2974" y="4644"/>
              <a:ext cx="170"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300</a:t>
              </a:r>
              <a:endParaRPr lang="el-GR"/>
            </a:p>
          </p:txBody>
        </p:sp>
        <p:sp>
          <p:nvSpPr>
            <p:cNvPr id="46237" name="Rectangle 159"/>
            <p:cNvSpPr>
              <a:spLocks noChangeArrowheads="1"/>
            </p:cNvSpPr>
            <p:nvPr/>
          </p:nvSpPr>
          <p:spPr bwMode="auto">
            <a:xfrm>
              <a:off x="3649" y="4644"/>
              <a:ext cx="170"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400</a:t>
              </a:r>
              <a:endParaRPr lang="el-GR"/>
            </a:p>
          </p:txBody>
        </p:sp>
        <p:sp>
          <p:nvSpPr>
            <p:cNvPr id="46238" name="Rectangle 160"/>
            <p:cNvSpPr>
              <a:spLocks noChangeArrowheads="1"/>
            </p:cNvSpPr>
            <p:nvPr/>
          </p:nvSpPr>
          <p:spPr bwMode="auto">
            <a:xfrm>
              <a:off x="4339" y="4644"/>
              <a:ext cx="170"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500</a:t>
              </a:r>
              <a:endParaRPr lang="el-GR"/>
            </a:p>
          </p:txBody>
        </p:sp>
        <p:sp>
          <p:nvSpPr>
            <p:cNvPr id="46239" name="Rectangle 161"/>
            <p:cNvSpPr>
              <a:spLocks noChangeArrowheads="1"/>
            </p:cNvSpPr>
            <p:nvPr/>
          </p:nvSpPr>
          <p:spPr bwMode="auto">
            <a:xfrm>
              <a:off x="5017" y="4644"/>
              <a:ext cx="170"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600</a:t>
              </a:r>
              <a:endParaRPr lang="el-GR"/>
            </a:p>
          </p:txBody>
        </p:sp>
        <p:sp>
          <p:nvSpPr>
            <p:cNvPr id="46240" name="Rectangle 162"/>
            <p:cNvSpPr>
              <a:spLocks noChangeArrowheads="1"/>
            </p:cNvSpPr>
            <p:nvPr/>
          </p:nvSpPr>
          <p:spPr bwMode="auto">
            <a:xfrm>
              <a:off x="5707" y="4644"/>
              <a:ext cx="170"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700</a:t>
              </a:r>
              <a:endParaRPr lang="el-GR"/>
            </a:p>
          </p:txBody>
        </p:sp>
        <p:sp>
          <p:nvSpPr>
            <p:cNvPr id="46241" name="Rectangle 163"/>
            <p:cNvSpPr>
              <a:spLocks noChangeArrowheads="1"/>
            </p:cNvSpPr>
            <p:nvPr/>
          </p:nvSpPr>
          <p:spPr bwMode="auto">
            <a:xfrm>
              <a:off x="6385" y="4644"/>
              <a:ext cx="170"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800</a:t>
              </a:r>
              <a:endParaRPr lang="el-GR"/>
            </a:p>
          </p:txBody>
        </p:sp>
        <p:sp>
          <p:nvSpPr>
            <p:cNvPr id="46242" name="Rectangle 164"/>
            <p:cNvSpPr>
              <a:spLocks noChangeArrowheads="1"/>
            </p:cNvSpPr>
            <p:nvPr/>
          </p:nvSpPr>
          <p:spPr bwMode="auto">
            <a:xfrm>
              <a:off x="7075" y="4644"/>
              <a:ext cx="171"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900</a:t>
              </a:r>
              <a:endParaRPr lang="el-GR"/>
            </a:p>
          </p:txBody>
        </p:sp>
        <p:sp>
          <p:nvSpPr>
            <p:cNvPr id="46243" name="Rectangle 165"/>
            <p:cNvSpPr>
              <a:spLocks noChangeArrowheads="1"/>
            </p:cNvSpPr>
            <p:nvPr/>
          </p:nvSpPr>
          <p:spPr bwMode="auto">
            <a:xfrm>
              <a:off x="7696" y="4644"/>
              <a:ext cx="227" cy="1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1000</a:t>
              </a:r>
              <a:endParaRPr lang="el-GR"/>
            </a:p>
          </p:txBody>
        </p:sp>
        <p:sp>
          <p:nvSpPr>
            <p:cNvPr id="46244" name="Rectangle 166"/>
            <p:cNvSpPr>
              <a:spLocks noChangeArrowheads="1"/>
            </p:cNvSpPr>
            <p:nvPr/>
          </p:nvSpPr>
          <p:spPr bwMode="auto">
            <a:xfrm>
              <a:off x="3240" y="4948"/>
              <a:ext cx="3420" cy="171"/>
            </a:xfrm>
            <a:prstGeom prst="rect">
              <a:avLst/>
            </a:prstGeom>
            <a:noFill/>
            <a:ln w="9525">
              <a:noFill/>
              <a:miter lim="800000"/>
              <a:headEnd/>
              <a:tailEnd/>
            </a:ln>
          </p:spPr>
          <p:txBody>
            <a:bodyPr lIns="0" tIns="0" rIns="0" bIns="0">
              <a:spAutoFit/>
            </a:bodyPr>
            <a:lstStyle/>
            <a:p>
              <a:r>
                <a:rPr lang="el-GR" sz="1000" b="1">
                  <a:solidFill>
                    <a:srgbClr val="000000"/>
                  </a:solidFill>
                  <a:latin typeface="Arial" charset="0"/>
                </a:rPr>
                <a:t>Μέγεθος δείγματος σε κάθε ομάδα</a:t>
              </a:r>
              <a:endParaRPr lang="el-GR"/>
            </a:p>
          </p:txBody>
        </p:sp>
        <p:sp>
          <p:nvSpPr>
            <p:cNvPr id="46245" name="Rectangle 167"/>
            <p:cNvSpPr>
              <a:spLocks noChangeArrowheads="1"/>
            </p:cNvSpPr>
            <p:nvPr/>
          </p:nvSpPr>
          <p:spPr bwMode="auto">
            <a:xfrm rot="-5400000">
              <a:off x="-64" y="2113"/>
              <a:ext cx="779" cy="152"/>
            </a:xfrm>
            <a:prstGeom prst="rect">
              <a:avLst/>
            </a:prstGeom>
            <a:noFill/>
            <a:ln w="9525">
              <a:noFill/>
              <a:miter lim="800000"/>
              <a:headEnd/>
              <a:tailEnd/>
            </a:ln>
          </p:spPr>
          <p:txBody>
            <a:bodyPr lIns="0" tIns="0" rIns="0" bIns="0">
              <a:spAutoFit/>
            </a:bodyPr>
            <a:lstStyle/>
            <a:p>
              <a:r>
                <a:rPr lang="en-US" sz="1000" b="1" i="1">
                  <a:solidFill>
                    <a:srgbClr val="000000"/>
                  </a:solidFill>
                  <a:latin typeface="Arial" charset="0"/>
                </a:rPr>
                <a:t>p</a:t>
              </a:r>
              <a:r>
                <a:rPr lang="en-US" sz="1000" b="1">
                  <a:solidFill>
                    <a:srgbClr val="000000"/>
                  </a:solidFill>
                  <a:latin typeface="Arial" charset="0"/>
                </a:rPr>
                <a:t>-value</a:t>
              </a:r>
              <a:endParaRPr lang="el-GR"/>
            </a:p>
          </p:txBody>
        </p:sp>
        <p:sp>
          <p:nvSpPr>
            <p:cNvPr id="46246" name="Rectangle 168"/>
            <p:cNvSpPr>
              <a:spLocks noChangeArrowheads="1"/>
            </p:cNvSpPr>
            <p:nvPr/>
          </p:nvSpPr>
          <p:spPr bwMode="auto">
            <a:xfrm>
              <a:off x="66" y="66"/>
              <a:ext cx="8149" cy="5293"/>
            </a:xfrm>
            <a:prstGeom prst="rect">
              <a:avLst/>
            </a:prstGeom>
            <a:noFill/>
            <a:ln w="8255">
              <a:solidFill>
                <a:srgbClr val="000000"/>
              </a:solidFill>
              <a:miter lim="800000"/>
              <a:headEnd/>
              <a:tailEnd/>
            </a:ln>
          </p:spPr>
          <p:txBody>
            <a:bodyPr/>
            <a:lstStyle/>
            <a:p>
              <a:endParaRPr lang="el-GR"/>
            </a:p>
          </p:txBody>
        </p:sp>
      </p:grpSp>
      <p:sp>
        <p:nvSpPr>
          <p:cNvPr id="167" name="166 - Θέση υποσέλιδου"/>
          <p:cNvSpPr>
            <a:spLocks noGrp="1"/>
          </p:cNvSpPr>
          <p:nvPr>
            <p:ph type="ftr" sz="quarter" idx="11"/>
          </p:nvPr>
        </p:nvSpPr>
        <p:spPr/>
        <p:txBody>
          <a:bodyPr/>
          <a:lstStyle/>
          <a:p>
            <a:pPr>
              <a:defRPr/>
            </a:pPr>
            <a:r>
              <a:rPr lang="el-GR" smtClean="0"/>
              <a:t>Ε. ΠΑΠΑΓΕΩΡΓΙΟΥ</a:t>
            </a:r>
            <a:endParaRPr lang="el-GR"/>
          </a:p>
        </p:txBody>
      </p:sp>
      <p:sp>
        <p:nvSpPr>
          <p:cNvPr id="168" name="167 - Θέση αριθμού διαφάνειας"/>
          <p:cNvSpPr>
            <a:spLocks noGrp="1"/>
          </p:cNvSpPr>
          <p:nvPr>
            <p:ph type="sldNum" sz="quarter" idx="12"/>
          </p:nvPr>
        </p:nvSpPr>
        <p:spPr/>
        <p:txBody>
          <a:bodyPr/>
          <a:lstStyle/>
          <a:p>
            <a:pPr>
              <a:defRPr/>
            </a:pPr>
            <a:fld id="{250F0AA8-3144-4EB0-B30C-78710925F1D2}" type="slidenum">
              <a:rPr lang="el-GR" smtClean="0"/>
              <a:pPr>
                <a:defRPr/>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l-GR" b="1" dirty="0" smtClean="0">
                <a:solidFill>
                  <a:schemeClr val="accent6">
                    <a:lumMod val="50000"/>
                  </a:schemeClr>
                </a:solidFill>
              </a:rPr>
              <a:t>Το μέγεθος του δείγματος</a:t>
            </a:r>
          </a:p>
        </p:txBody>
      </p:sp>
      <p:sp>
        <p:nvSpPr>
          <p:cNvPr id="47107" name="Rectangle 3"/>
          <p:cNvSpPr>
            <a:spLocks noGrp="1" noChangeArrowheads="1"/>
          </p:cNvSpPr>
          <p:nvPr>
            <p:ph idx="1"/>
          </p:nvPr>
        </p:nvSpPr>
        <p:spPr/>
        <p:txBody>
          <a:bodyPr/>
          <a:lstStyle/>
          <a:p>
            <a:pPr eaLnBrk="1" hangingPunct="1"/>
            <a:r>
              <a:rPr lang="el-GR" dirty="0" smtClean="0"/>
              <a:t>Το </a:t>
            </a:r>
            <a:r>
              <a:rPr lang="el-GR" b="1" dirty="0" smtClean="0">
                <a:solidFill>
                  <a:schemeClr val="accent6">
                    <a:lumMod val="50000"/>
                  </a:schemeClr>
                </a:solidFill>
              </a:rPr>
              <a:t>επαρκές</a:t>
            </a:r>
            <a:r>
              <a:rPr lang="el-GR" dirty="0" smtClean="0"/>
              <a:t> μέγεθος του δείγματος είναι μεγίστης σημασίας για την αξιοπιστία της έρευνας.</a:t>
            </a:r>
          </a:p>
        </p:txBody>
      </p:sp>
      <p:sp>
        <p:nvSpPr>
          <p:cNvPr id="4" name="3 - Θέση υποσέλιδου"/>
          <p:cNvSpPr>
            <a:spLocks noGrp="1"/>
          </p:cNvSpPr>
          <p:nvPr>
            <p:ph type="ftr" sz="quarter" idx="16"/>
          </p:nvPr>
        </p:nvSpPr>
        <p:spPr/>
        <p:txBody>
          <a:bodyPr/>
          <a:lstStyle/>
          <a:p>
            <a:pPr>
              <a:defRPr/>
            </a:pPr>
            <a:r>
              <a:rPr lang="el-GR" smtClean="0"/>
              <a:t>Ε. ΠΑΠΑΓΕΩΡΓΙΟΥ</a:t>
            </a:r>
            <a:endParaRPr lang="el-GR"/>
          </a:p>
        </p:txBody>
      </p:sp>
      <p:sp>
        <p:nvSpPr>
          <p:cNvPr id="5" name="4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13</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l-GR" b="1" dirty="0" smtClean="0">
                <a:solidFill>
                  <a:schemeClr val="accent6">
                    <a:lumMod val="50000"/>
                  </a:schemeClr>
                </a:solidFill>
              </a:rPr>
              <a:t>Οι «αρχές» της δειγματοληψίας</a:t>
            </a:r>
          </a:p>
        </p:txBody>
      </p:sp>
      <p:sp>
        <p:nvSpPr>
          <p:cNvPr id="48131" name="Rectangle 3"/>
          <p:cNvSpPr>
            <a:spLocks noGrp="1" noChangeArrowheads="1"/>
          </p:cNvSpPr>
          <p:nvPr>
            <p:ph idx="1"/>
          </p:nvPr>
        </p:nvSpPr>
        <p:spPr/>
        <p:txBody>
          <a:bodyPr/>
          <a:lstStyle/>
          <a:p>
            <a:pPr algn="just" eaLnBrk="1" hangingPunct="1"/>
            <a:r>
              <a:rPr lang="el-GR" dirty="0" smtClean="0"/>
              <a:t>Πρέπει όμως να ληφθεί υπόψη ότι </a:t>
            </a:r>
            <a:r>
              <a:rPr lang="el-GR" b="1" dirty="0" smtClean="0"/>
              <a:t>σχετικά μεγάλο δείγμα</a:t>
            </a:r>
            <a:r>
              <a:rPr lang="el-GR" dirty="0" smtClean="0"/>
              <a:t> συνεπάγεται και μεγάλο κόστος </a:t>
            </a:r>
          </a:p>
          <a:p>
            <a:pPr lvl="1" eaLnBrk="1" hangingPunct="1"/>
            <a:r>
              <a:rPr lang="el-GR" sz="2400" b="1" dirty="0" smtClean="0">
                <a:solidFill>
                  <a:schemeClr val="accent6">
                    <a:lumMod val="50000"/>
                  </a:schemeClr>
                </a:solidFill>
              </a:rPr>
              <a:t>χωρίς αυτό να σημαίνει και απαραίτητα αξιόπιστα αποτελέσματα</a:t>
            </a:r>
            <a:r>
              <a:rPr lang="el-GR" sz="2400" dirty="0" smtClean="0">
                <a:solidFill>
                  <a:schemeClr val="accent6">
                    <a:lumMod val="50000"/>
                  </a:schemeClr>
                </a:solidFill>
              </a:rPr>
              <a:t>, </a:t>
            </a:r>
          </a:p>
          <a:p>
            <a:pPr algn="just" eaLnBrk="1" hangingPunct="1"/>
            <a:r>
              <a:rPr lang="el-GR" dirty="0" smtClean="0"/>
              <a:t>ενώ </a:t>
            </a:r>
            <a:r>
              <a:rPr lang="el-GR" b="1" dirty="0" smtClean="0"/>
              <a:t>πολύ μικρό δείγμα</a:t>
            </a:r>
            <a:r>
              <a:rPr lang="el-GR" dirty="0" smtClean="0"/>
              <a:t> μπορεί να οδηγήσει σε </a:t>
            </a:r>
            <a:r>
              <a:rPr lang="el-GR" b="1" dirty="0" smtClean="0"/>
              <a:t>συστηματικό σφάλμα</a:t>
            </a:r>
            <a:r>
              <a:rPr lang="el-GR" dirty="0" smtClean="0"/>
              <a:t> και </a:t>
            </a:r>
            <a:r>
              <a:rPr lang="el-GR" b="1" dirty="0" smtClean="0"/>
              <a:t>μεροληπτικές</a:t>
            </a:r>
            <a:r>
              <a:rPr lang="el-GR" dirty="0" smtClean="0"/>
              <a:t> αποφάσεις για τον πληθυσμό.</a:t>
            </a:r>
          </a:p>
        </p:txBody>
      </p:sp>
      <p:sp>
        <p:nvSpPr>
          <p:cNvPr id="4" name="3 - Θέση υποσέλιδου"/>
          <p:cNvSpPr>
            <a:spLocks noGrp="1"/>
          </p:cNvSpPr>
          <p:nvPr>
            <p:ph type="ftr" sz="quarter" idx="16"/>
          </p:nvPr>
        </p:nvSpPr>
        <p:spPr/>
        <p:txBody>
          <a:bodyPr/>
          <a:lstStyle/>
          <a:p>
            <a:pPr>
              <a:defRPr/>
            </a:pPr>
            <a:r>
              <a:rPr lang="el-GR" smtClean="0"/>
              <a:t>Ε. ΠΑΠΑΓΕΩΡΓΙΟΥ</a:t>
            </a:r>
            <a:endParaRPr lang="el-GR"/>
          </a:p>
        </p:txBody>
      </p:sp>
      <p:sp>
        <p:nvSpPr>
          <p:cNvPr id="5" name="4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14</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fontAlgn="auto" hangingPunct="1">
              <a:spcAft>
                <a:spcPts val="0"/>
              </a:spcAft>
              <a:defRPr/>
            </a:pPr>
            <a:r>
              <a:rPr lang="el-GR" b="1" dirty="0">
                <a:solidFill>
                  <a:schemeClr val="accent6">
                    <a:lumMod val="50000"/>
                  </a:schemeClr>
                </a:solidFill>
              </a:rPr>
              <a:t>Το μέγεθος του δείγματος καθορίζεται από:</a:t>
            </a:r>
            <a:r>
              <a:rPr lang="el-GR" b="1" dirty="0">
                <a:solidFill>
                  <a:srgbClr val="FF9933"/>
                </a:solidFill>
              </a:rPr>
              <a:t> </a:t>
            </a:r>
          </a:p>
        </p:txBody>
      </p:sp>
      <p:sp>
        <p:nvSpPr>
          <p:cNvPr id="49155" name="Rectangle 3"/>
          <p:cNvSpPr>
            <a:spLocks noGrp="1" noChangeArrowheads="1"/>
          </p:cNvSpPr>
          <p:nvPr>
            <p:ph idx="1"/>
          </p:nvPr>
        </p:nvSpPr>
        <p:spPr>
          <a:xfrm>
            <a:off x="428596" y="1428736"/>
            <a:ext cx="8258204" cy="4667264"/>
          </a:xfrm>
          <a:noFill/>
        </p:spPr>
        <p:txBody>
          <a:bodyPr/>
          <a:lstStyle/>
          <a:p>
            <a:pPr algn="just">
              <a:lnSpc>
                <a:spcPct val="80000"/>
              </a:lnSpc>
            </a:pPr>
            <a:r>
              <a:rPr lang="el-GR" sz="2000" dirty="0" smtClean="0">
                <a:solidFill>
                  <a:schemeClr val="accent6">
                    <a:lumMod val="50000"/>
                  </a:schemeClr>
                </a:solidFill>
                <a:latin typeface="Times New Roman" pitchFamily="18" charset="0"/>
              </a:rPr>
              <a:t>το επίπεδο στατιστικής σημαντικότητας των ελέγχων, το οποίο συμβολίζεται με α και στο χώρο των επιστημών έχει καθοριστεί να είναι &lt; 0,01 ή &lt; 0,05</a:t>
            </a:r>
          </a:p>
          <a:p>
            <a:pPr algn="just">
              <a:lnSpc>
                <a:spcPct val="80000"/>
              </a:lnSpc>
            </a:pPr>
            <a:r>
              <a:rPr lang="el-GR" sz="2000" dirty="0" smtClean="0">
                <a:solidFill>
                  <a:schemeClr val="accent6">
                    <a:lumMod val="50000"/>
                  </a:schemeClr>
                </a:solidFill>
                <a:latin typeface="Times New Roman" pitchFamily="18" charset="0"/>
              </a:rPr>
              <a:t>το μέγεθος της αναζητούμενης σχέσης, π.χ. πόσο μεγάλη θα πρέπει να είναι η διαφορά στα επίπεδα ολικής χοληστερόλης μεταξύ της θεραπευτικής προσέγγισης Α και της θεραπευτικής προσέγγισης Β έτσι ώστε να θεωρείται κλινικά αξιόλογη </a:t>
            </a:r>
          </a:p>
          <a:p>
            <a:pPr algn="just">
              <a:lnSpc>
                <a:spcPct val="80000"/>
              </a:lnSpc>
            </a:pPr>
            <a:r>
              <a:rPr lang="el-GR" sz="2000" dirty="0" smtClean="0">
                <a:solidFill>
                  <a:schemeClr val="accent6">
                    <a:lumMod val="50000"/>
                  </a:schemeClr>
                </a:solidFill>
                <a:latin typeface="Times New Roman" pitchFamily="18" charset="0"/>
              </a:rPr>
              <a:t>τη στατιστική ισχύ των ελέγχων,  η οποία συμβολίζεται με γ και στο χώρο των επιστημών της Υγείας έχει καθοριστεί να είναι &gt; 0,80 ή &gt; 0,90 </a:t>
            </a:r>
          </a:p>
          <a:p>
            <a:pPr algn="just">
              <a:lnSpc>
                <a:spcPct val="80000"/>
              </a:lnSpc>
            </a:pPr>
            <a:r>
              <a:rPr lang="el-GR" sz="2000" dirty="0" smtClean="0">
                <a:solidFill>
                  <a:schemeClr val="accent6">
                    <a:lumMod val="50000"/>
                  </a:schemeClr>
                </a:solidFill>
                <a:latin typeface="Times New Roman" pitchFamily="18" charset="0"/>
              </a:rPr>
              <a:t>το επίπεδο ακρίβειας στις μετρήσεις, το οποίο εξαρτάται και από την συνείδηση των ερευνητών που διεξάγουν την έρευνα</a:t>
            </a:r>
          </a:p>
          <a:p>
            <a:pPr algn="just">
              <a:lnSpc>
                <a:spcPct val="80000"/>
              </a:lnSpc>
            </a:pPr>
            <a:r>
              <a:rPr lang="el-GR" sz="2000" dirty="0" smtClean="0">
                <a:solidFill>
                  <a:schemeClr val="accent6">
                    <a:lumMod val="50000"/>
                  </a:schemeClr>
                </a:solidFill>
                <a:latin typeface="Times New Roman" pitchFamily="18" charset="0"/>
              </a:rPr>
              <a:t>το μέγεθος του πληθυσμού αναφοράς </a:t>
            </a:r>
          </a:p>
          <a:p>
            <a:pPr algn="just">
              <a:lnSpc>
                <a:spcPct val="80000"/>
              </a:lnSpc>
            </a:pPr>
            <a:r>
              <a:rPr lang="el-GR" sz="2000" dirty="0" smtClean="0">
                <a:solidFill>
                  <a:schemeClr val="accent6">
                    <a:lumMod val="50000"/>
                  </a:schemeClr>
                </a:solidFill>
                <a:latin typeface="Times New Roman" pitchFamily="18" charset="0"/>
              </a:rPr>
              <a:t>τη μεταβλητότητα στα χαρακτηριστικά του πληθυσμού, η οποία αν είναι μεγάλη συνεπάγεται και ανάλογη αύξηση του μεγέθους του δείγματος </a:t>
            </a:r>
          </a:p>
          <a:p>
            <a:pPr algn="just">
              <a:lnSpc>
                <a:spcPct val="80000"/>
              </a:lnSpc>
            </a:pPr>
            <a:r>
              <a:rPr lang="el-GR" sz="2000" dirty="0" smtClean="0">
                <a:solidFill>
                  <a:schemeClr val="accent6">
                    <a:lumMod val="50000"/>
                  </a:schemeClr>
                </a:solidFill>
                <a:latin typeface="Times New Roman" pitchFamily="18" charset="0"/>
              </a:rPr>
              <a:t>το διαθέσιμο χρηματικό ποσό για την έρευνα</a:t>
            </a:r>
          </a:p>
        </p:txBody>
      </p:sp>
      <p:sp>
        <p:nvSpPr>
          <p:cNvPr id="4" name="3 - Θέση υποσέλιδου"/>
          <p:cNvSpPr>
            <a:spLocks noGrp="1"/>
          </p:cNvSpPr>
          <p:nvPr>
            <p:ph type="ftr" sz="quarter" idx="16"/>
          </p:nvPr>
        </p:nvSpPr>
        <p:spPr/>
        <p:txBody>
          <a:bodyPr/>
          <a:lstStyle/>
          <a:p>
            <a:pPr>
              <a:defRPr/>
            </a:pPr>
            <a:r>
              <a:rPr lang="el-GR" smtClean="0"/>
              <a:t>Ε. ΠΑΠΑΓΕΩΡΓΙΟΥ</a:t>
            </a:r>
            <a:endParaRPr lang="el-GR"/>
          </a:p>
        </p:txBody>
      </p:sp>
      <p:sp>
        <p:nvSpPr>
          <p:cNvPr id="5" name="4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15</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2081" y="980728"/>
            <a:ext cx="7776864" cy="4093428"/>
          </a:xfrm>
          <a:prstGeom prst="rect">
            <a:avLst/>
          </a:prstGeom>
        </p:spPr>
        <p:txBody>
          <a:bodyPr wrap="square">
            <a:spAutoFit/>
          </a:bodyPr>
          <a:lstStyle/>
          <a:p>
            <a:pPr algn="just"/>
            <a:r>
              <a:rPr lang="el-GR" sz="2000" dirty="0" smtClean="0">
                <a:latin typeface="Verdana" pitchFamily="34" charset="0"/>
                <a:ea typeface="Verdana" pitchFamily="34" charset="0"/>
                <a:cs typeface="Verdana" pitchFamily="34" charset="0"/>
              </a:rPr>
              <a:t>Τα </a:t>
            </a:r>
            <a:r>
              <a:rPr lang="el-GR" sz="2000" b="1" dirty="0" smtClean="0">
                <a:solidFill>
                  <a:schemeClr val="accent6">
                    <a:lumMod val="50000"/>
                  </a:schemeClr>
                </a:solidFill>
                <a:latin typeface="Verdana" pitchFamily="34" charset="0"/>
                <a:ea typeface="Verdana" pitchFamily="34" charset="0"/>
                <a:cs typeface="Verdana" pitchFamily="34" charset="0"/>
              </a:rPr>
              <a:t>διαστήματα εμπιστοσύνης</a:t>
            </a:r>
            <a:r>
              <a:rPr lang="el-GR" sz="2000" b="1" dirty="0" smtClean="0">
                <a:solidFill>
                  <a:schemeClr val="accent3">
                    <a:lumMod val="75000"/>
                  </a:schemeClr>
                </a:solidFill>
                <a:latin typeface="Verdana" pitchFamily="34" charset="0"/>
                <a:ea typeface="Verdana" pitchFamily="34" charset="0"/>
                <a:cs typeface="Verdana" pitchFamily="34" charset="0"/>
              </a:rPr>
              <a:t> </a:t>
            </a:r>
            <a:r>
              <a:rPr lang="el-GR" sz="2000" dirty="0" smtClean="0">
                <a:latin typeface="Verdana" pitchFamily="34" charset="0"/>
                <a:ea typeface="Verdana" pitchFamily="34" charset="0"/>
                <a:cs typeface="Verdana" pitchFamily="34" charset="0"/>
              </a:rPr>
              <a:t>αποτελούν έναν εναλλακτικό τρόπο εκτίμησης παραμέτρων.</a:t>
            </a:r>
          </a:p>
          <a:p>
            <a:pPr algn="just"/>
            <a:r>
              <a:rPr lang="el-GR" sz="2000" dirty="0" smtClean="0">
                <a:latin typeface="Verdana" pitchFamily="34" charset="0"/>
                <a:ea typeface="Verdana" pitchFamily="34" charset="0"/>
                <a:cs typeface="Verdana" pitchFamily="34" charset="0"/>
              </a:rPr>
              <a:t>Εκτιμάμε μία παράμετρο, με ένα διάστημα που έχει άκρα τυχαίες μεταβλητές.</a:t>
            </a:r>
          </a:p>
          <a:p>
            <a:pPr algn="just"/>
            <a:r>
              <a:rPr lang="el-GR" sz="2000" dirty="0" smtClean="0">
                <a:latin typeface="Verdana" pitchFamily="34" charset="0"/>
                <a:ea typeface="Verdana" pitchFamily="34" charset="0"/>
                <a:cs typeface="Verdana" pitchFamily="34" charset="0"/>
              </a:rPr>
              <a:t>Το διάστημα θα έχει την μορφή:</a:t>
            </a:r>
          </a:p>
          <a:p>
            <a:pPr algn="ctr"/>
            <a:r>
              <a:rPr lang="el-GR" sz="2000" dirty="0" smtClean="0">
                <a:solidFill>
                  <a:schemeClr val="accent6">
                    <a:lumMod val="50000"/>
                  </a:schemeClr>
                </a:solidFill>
                <a:latin typeface="Verdana" pitchFamily="34" charset="0"/>
                <a:ea typeface="Verdana" pitchFamily="34" charset="0"/>
                <a:cs typeface="Verdana" pitchFamily="34" charset="0"/>
              </a:rPr>
              <a:t>P[L≤θ≤U] =γ</a:t>
            </a:r>
            <a:r>
              <a:rPr lang="el-GR" sz="2000" dirty="0" smtClean="0">
                <a:solidFill>
                  <a:schemeClr val="accent3">
                    <a:lumMod val="75000"/>
                  </a:schemeClr>
                </a:solidFill>
                <a:latin typeface="Verdana" pitchFamily="34" charset="0"/>
                <a:ea typeface="Verdana" pitchFamily="34" charset="0"/>
                <a:cs typeface="Verdana" pitchFamily="34" charset="0"/>
              </a:rPr>
              <a:t> </a:t>
            </a:r>
          </a:p>
          <a:p>
            <a:pPr algn="just"/>
            <a:r>
              <a:rPr lang="el-GR" sz="2000" dirty="0" smtClean="0">
                <a:latin typeface="Verdana" pitchFamily="34" charset="0"/>
                <a:ea typeface="Verdana" pitchFamily="34" charset="0"/>
                <a:cs typeface="Verdana" pitchFamily="34" charset="0"/>
              </a:rPr>
              <a:t>Ένα τέτοιο διάστημα ονομάζεται διάστημα εμπιστοσύνης με βαθμό εμπιστοσύνης γ. Ο αριθμός γ=1-α εκφράζει την ακρίβεια με την οποία θέλουμε να γίνει η εκτίμηση, ενώ ο α εκφράζει τον βαθμό ανεκτικότητας ώστε το διάστημα να μην περιέχει την πραγματική τιμή της παραμέτρου.</a:t>
            </a:r>
          </a:p>
          <a:p>
            <a:pPr algn="just"/>
            <a:r>
              <a:rPr lang="el-GR" sz="2000" dirty="0" smtClean="0">
                <a:latin typeface="Verdana" pitchFamily="34" charset="0"/>
                <a:ea typeface="Verdana" pitchFamily="34" charset="0"/>
                <a:cs typeface="Verdana" pitchFamily="34" charset="0"/>
              </a:rPr>
              <a:t>Για παράδειγμα αν γ=0.95 αναμένεται σε 100 δείγματα της μορφής [L</a:t>
            </a:r>
            <a:r>
              <a:rPr lang="el-GR" sz="2000" dirty="0">
                <a:latin typeface="Verdana" pitchFamily="34" charset="0"/>
                <a:ea typeface="Verdana" pitchFamily="34" charset="0"/>
                <a:cs typeface="Verdana" pitchFamily="34" charset="0"/>
              </a:rPr>
              <a:t>,</a:t>
            </a:r>
            <a:r>
              <a:rPr lang="el-GR" sz="2000" dirty="0" smtClean="0">
                <a:latin typeface="Verdana" pitchFamily="34" charset="0"/>
                <a:ea typeface="Verdana" pitchFamily="34" charset="0"/>
                <a:cs typeface="Verdana" pitchFamily="34" charset="0"/>
              </a:rPr>
              <a:t>U] τα 95 να περιλαμβάνουν την σωστή τιμή.</a:t>
            </a:r>
            <a:endParaRPr lang="el-GR" sz="2000" dirty="0">
              <a:latin typeface="Verdana" pitchFamily="34" charset="0"/>
              <a:ea typeface="Verdana" pitchFamily="34" charset="0"/>
              <a:cs typeface="Verdana" pitchFamily="34" charset="0"/>
            </a:endParaRPr>
          </a:p>
        </p:txBody>
      </p:sp>
      <p:sp>
        <p:nvSpPr>
          <p:cNvPr id="5" name="4 - Θέση υποσέλιδου"/>
          <p:cNvSpPr>
            <a:spLocks noGrp="1"/>
          </p:cNvSpPr>
          <p:nvPr>
            <p:ph type="ftr" sz="quarter" idx="16"/>
          </p:nvPr>
        </p:nvSpPr>
        <p:spPr/>
        <p:txBody>
          <a:bodyPr/>
          <a:lstStyle/>
          <a:p>
            <a:pPr>
              <a:defRPr/>
            </a:pPr>
            <a:r>
              <a:rPr lang="el-GR" smtClean="0"/>
              <a:t>Ε. ΠΑΠΑΓΕΩΡΓΙΟΥ</a:t>
            </a:r>
            <a:endParaRPr lang="el-GR"/>
          </a:p>
        </p:txBody>
      </p:sp>
      <p:sp>
        <p:nvSpPr>
          <p:cNvPr id="6" name="5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16</a:t>
            </a:fld>
            <a:endParaRPr lang="el-GR"/>
          </a:p>
        </p:txBody>
      </p:sp>
    </p:spTree>
    <p:extLst>
      <p:ext uri="{BB962C8B-B14F-4D97-AF65-F5344CB8AC3E}">
        <p14:creationId xmlns:p14="http://schemas.microsoft.com/office/powerpoint/2010/main" val="1691977700"/>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484784"/>
            <a:ext cx="7201172" cy="3628554"/>
          </a:xfrm>
        </p:spPr>
        <p:txBody>
          <a:bodyPr>
            <a:normAutofit/>
          </a:bodyPr>
          <a:lstStyle/>
          <a:p>
            <a:pPr marL="274320" indent="-274320" algn="just" eaLnBrk="1" fontAlgn="auto" hangingPunct="1">
              <a:spcAft>
                <a:spcPts val="0"/>
              </a:spcAft>
              <a:buFont typeface="Wingdings"/>
              <a:buChar char=""/>
              <a:defRPr/>
            </a:pPr>
            <a:r>
              <a:rPr lang="el-GR" sz="1800" b="1" dirty="0">
                <a:solidFill>
                  <a:schemeClr val="accent6">
                    <a:lumMod val="50000"/>
                  </a:schemeClr>
                </a:solidFill>
                <a:latin typeface="Verdana" pitchFamily="34" charset="0"/>
                <a:ea typeface="Verdana" pitchFamily="34" charset="0"/>
                <a:cs typeface="Verdana" pitchFamily="34" charset="0"/>
              </a:rPr>
              <a:t>Παράδειγμα </a:t>
            </a:r>
          </a:p>
          <a:p>
            <a:pPr marL="0" indent="0" algn="just" eaLnBrk="1" fontAlgn="auto" hangingPunct="1">
              <a:spcAft>
                <a:spcPts val="0"/>
              </a:spcAft>
              <a:buFont typeface="Wingdings"/>
              <a:buNone/>
              <a:defRPr/>
            </a:pPr>
            <a:r>
              <a:rPr lang="el-GR" sz="1800" dirty="0" smtClean="0">
                <a:latin typeface="Verdana" pitchFamily="34" charset="0"/>
                <a:ea typeface="Verdana" pitchFamily="34" charset="0"/>
                <a:cs typeface="Verdana" pitchFamily="34" charset="0"/>
              </a:rPr>
              <a:t>Μετρήθηκε </a:t>
            </a:r>
            <a:r>
              <a:rPr lang="el-GR" sz="1800" dirty="0">
                <a:latin typeface="Verdana" pitchFamily="34" charset="0"/>
                <a:ea typeface="Verdana" pitchFamily="34" charset="0"/>
                <a:cs typeface="Verdana" pitchFamily="34" charset="0"/>
              </a:rPr>
              <a:t>το κάλιο του ορού σε 9 υγιή άτομα και σε 4 άτομα που έπασχαν από μία νόσο. Στα υγιή άτομα βρέθηκε μέση τιμή 4 m Eq/L  και σταθερή απόκλιση 0.9 m Eq/L, ενώ στους ασθενείς βρέθηκε μέση τιμή 5 m Eq/L  και σταθερή απόκλιση 0.8 m Eq/L. </a:t>
            </a:r>
            <a:endParaRPr lang="el-GR" sz="1800" dirty="0" smtClean="0">
              <a:latin typeface="Verdana" pitchFamily="34" charset="0"/>
              <a:ea typeface="Verdana" pitchFamily="34" charset="0"/>
              <a:cs typeface="Verdana" pitchFamily="34" charset="0"/>
            </a:endParaRPr>
          </a:p>
          <a:p>
            <a:pPr marL="0" indent="0" algn="just" eaLnBrk="1" fontAlgn="auto" hangingPunct="1">
              <a:spcAft>
                <a:spcPts val="0"/>
              </a:spcAft>
              <a:buFont typeface="Wingdings"/>
              <a:buNone/>
              <a:defRPr/>
            </a:pPr>
            <a:r>
              <a:rPr lang="el-GR" sz="1800" dirty="0" smtClean="0">
                <a:latin typeface="Verdana" pitchFamily="34" charset="0"/>
                <a:ea typeface="Verdana" pitchFamily="34" charset="0"/>
                <a:cs typeface="Verdana" pitchFamily="34" charset="0"/>
              </a:rPr>
              <a:t>Υπάρχει διαφορά των μέσων τιμών του καλίου του ορού στις δύο αυτές ομάδες; </a:t>
            </a:r>
          </a:p>
        </p:txBody>
      </p:sp>
      <p:sp>
        <p:nvSpPr>
          <p:cNvPr id="10245" name="Rectangle 7"/>
          <p:cNvSpPr>
            <a:spLocks noChangeArrowheads="1"/>
          </p:cNvSpPr>
          <p:nvPr/>
        </p:nvSpPr>
        <p:spPr bwMode="auto">
          <a:xfrm>
            <a:off x="611188" y="41513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smtClean="0">
              <a:solidFill>
                <a:prstClr val="black"/>
              </a:solidFill>
            </a:endParaRPr>
          </a:p>
          <a:p>
            <a:endParaRPr lang="el-GR" smtClean="0">
              <a:solidFill>
                <a:prstClr val="black"/>
              </a:solidFill>
            </a:endParaRPr>
          </a:p>
        </p:txBody>
      </p:sp>
      <p:sp>
        <p:nvSpPr>
          <p:cNvPr id="4" name="Θέση υποσέλιδου 3"/>
          <p:cNvSpPr>
            <a:spLocks noGrp="1"/>
          </p:cNvSpPr>
          <p:nvPr>
            <p:ph type="ftr" sz="quarter" idx="16"/>
          </p:nvPr>
        </p:nvSpPr>
        <p:spPr/>
        <p:txBody>
          <a:bodyPr/>
          <a:lstStyle/>
          <a:p>
            <a:pPr>
              <a:defRPr/>
            </a:pPr>
            <a:r>
              <a:rPr lang="el-GR" smtClean="0"/>
              <a:t>Ε. ΠΑΠΑΓΕΩΡΓΙΟΥ</a:t>
            </a:r>
            <a:endParaRPr lang="el-GR"/>
          </a:p>
        </p:txBody>
      </p:sp>
      <p:sp>
        <p:nvSpPr>
          <p:cNvPr id="7" name="6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17</a:t>
            </a:fld>
            <a:endParaRPr lang="el-GR"/>
          </a:p>
        </p:txBody>
      </p:sp>
    </p:spTree>
    <p:extLst>
      <p:ext uri="{BB962C8B-B14F-4D97-AF65-F5344CB8AC3E}">
        <p14:creationId xmlns:p14="http://schemas.microsoft.com/office/powerpoint/2010/main" val="102488519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pic>
        <p:nvPicPr>
          <p:cNvPr id="368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950225"/>
            <a:ext cx="7414917" cy="230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Object 6"/>
          <p:cNvGraphicFramePr>
            <a:graphicFrameLocks noChangeAspect="1"/>
          </p:cNvGraphicFramePr>
          <p:nvPr>
            <p:extLst>
              <p:ext uri="{D42A27DB-BD31-4B8C-83A1-F6EECF244321}">
                <p14:modId xmlns:p14="http://schemas.microsoft.com/office/powerpoint/2010/main" val="99422656"/>
              </p:ext>
            </p:extLst>
          </p:nvPr>
        </p:nvGraphicFramePr>
        <p:xfrm>
          <a:off x="4788024" y="4509120"/>
          <a:ext cx="1274506" cy="773807"/>
        </p:xfrm>
        <a:graphic>
          <a:graphicData uri="http://schemas.openxmlformats.org/presentationml/2006/ole">
            <mc:AlternateContent xmlns:mc="http://schemas.openxmlformats.org/markup-compatibility/2006">
              <mc:Choice xmlns:v="urn:schemas-microsoft-com:vml" Requires="v">
                <p:oleObj spid="_x0000_s344073" name="Equation" r:id="rId5" imgW="799753" imgH="482391" progId="">
                  <p:embed/>
                </p:oleObj>
              </mc:Choice>
              <mc:Fallback>
                <p:oleObj name="Equation" r:id="rId5" imgW="799753" imgH="482391"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4509120"/>
                        <a:ext cx="1274506" cy="7738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115616" y="4653136"/>
            <a:ext cx="3547766" cy="338554"/>
          </a:xfrm>
          <a:prstGeom prst="rect">
            <a:avLst/>
          </a:prstGeom>
          <a:noFill/>
        </p:spPr>
        <p:txBody>
          <a:bodyPr wrap="none" rtlCol="0">
            <a:spAutoFit/>
          </a:bodyPr>
          <a:lstStyle/>
          <a:p>
            <a:r>
              <a:rPr lang="el-GR" sz="1600" dirty="0" smtClean="0"/>
              <a:t>Το κριτήριο t δίνεται από τον τύπο: </a:t>
            </a:r>
            <a:endParaRPr lang="el-GR" sz="1600" dirty="0"/>
          </a:p>
        </p:txBody>
      </p:sp>
      <p:sp>
        <p:nvSpPr>
          <p:cNvPr id="5" name="Θέση υποσέλιδου 4"/>
          <p:cNvSpPr>
            <a:spLocks noGrp="1"/>
          </p:cNvSpPr>
          <p:nvPr>
            <p:ph type="ftr" sz="quarter" idx="16"/>
          </p:nvPr>
        </p:nvSpPr>
        <p:spPr/>
        <p:txBody>
          <a:bodyPr/>
          <a:lstStyle/>
          <a:p>
            <a:pPr>
              <a:defRPr/>
            </a:pPr>
            <a:r>
              <a:rPr lang="el-GR" smtClean="0"/>
              <a:t>Ε. ΠΑΠΑΓΕΩΡΓΙΟΥ</a:t>
            </a:r>
            <a:endParaRPr lang="el-GR"/>
          </a:p>
        </p:txBody>
      </p:sp>
      <p:sp>
        <p:nvSpPr>
          <p:cNvPr id="10" name="9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18</a:t>
            </a:fld>
            <a:endParaRPr lang="el-GR"/>
          </a:p>
        </p:txBody>
      </p:sp>
    </p:spTree>
    <p:extLst>
      <p:ext uri="{BB962C8B-B14F-4D97-AF65-F5344CB8AC3E}">
        <p14:creationId xmlns:p14="http://schemas.microsoft.com/office/powerpoint/2010/main" val="1385161344"/>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90" y="928670"/>
            <a:ext cx="6571992" cy="403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6"/>
          </p:nvPr>
        </p:nvSpPr>
        <p:spPr/>
        <p:txBody>
          <a:bodyPr/>
          <a:lstStyle/>
          <a:p>
            <a:pPr>
              <a:defRPr/>
            </a:pPr>
            <a:r>
              <a:rPr lang="el-GR" smtClean="0"/>
              <a:t>Ε. ΠΑΠΑΓΕΩΡΓΙΟΥ</a:t>
            </a:r>
            <a:endParaRPr lang="el-GR"/>
          </a:p>
        </p:txBody>
      </p:sp>
      <p:sp>
        <p:nvSpPr>
          <p:cNvPr id="7" name="6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19</a:t>
            </a:fld>
            <a:endParaRPr lang="el-GR"/>
          </a:p>
        </p:txBody>
      </p:sp>
    </p:spTree>
    <p:extLst>
      <p:ext uri="{BB962C8B-B14F-4D97-AF65-F5344CB8AC3E}">
        <p14:creationId xmlns:p14="http://schemas.microsoft.com/office/powerpoint/2010/main" val="412901774"/>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571184" cy="720080"/>
          </a:xfrm>
        </p:spPr>
        <p:txBody>
          <a:bodyPr>
            <a:normAutofit fontScale="90000"/>
          </a:bodyPr>
          <a:lstStyle/>
          <a:p>
            <a:pPr algn="ctr"/>
            <a:r>
              <a:rPr lang="el-GR" sz="1800" b="1" dirty="0" smtClean="0">
                <a:solidFill>
                  <a:srgbClr val="575F6D"/>
                </a:solidFill>
                <a:latin typeface="Verdana" pitchFamily="34" charset="0"/>
                <a:ea typeface="Verdana" pitchFamily="34" charset="0"/>
                <a:cs typeface="Verdana" pitchFamily="34" charset="0"/>
              </a:rPr>
              <a:t>2. Statistical Tests –Confidence Intervals</a:t>
            </a:r>
            <a:br>
              <a:rPr lang="el-GR" sz="1800" b="1" dirty="0" smtClean="0">
                <a:solidFill>
                  <a:srgbClr val="575F6D"/>
                </a:solidFill>
                <a:latin typeface="Verdana" pitchFamily="34" charset="0"/>
                <a:ea typeface="Verdana" pitchFamily="34" charset="0"/>
                <a:cs typeface="Verdana" pitchFamily="34" charset="0"/>
              </a:rPr>
            </a:br>
            <a:endParaRPr lang="el-GR" dirty="0"/>
          </a:p>
        </p:txBody>
      </p:sp>
      <p:sp>
        <p:nvSpPr>
          <p:cNvPr id="3" name="Rectangle 2"/>
          <p:cNvSpPr/>
          <p:nvPr/>
        </p:nvSpPr>
        <p:spPr>
          <a:xfrm>
            <a:off x="1475656" y="2204864"/>
            <a:ext cx="6120680" cy="206210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l-GR" sz="3600" dirty="0" smtClean="0">
                <a:solidFill>
                  <a:schemeClr val="accent6">
                    <a:lumMod val="50000"/>
                  </a:schemeClr>
                </a:solidFill>
                <a:latin typeface="Verdana" pitchFamily="34" charset="0"/>
                <a:ea typeface="Verdana" pitchFamily="34" charset="0"/>
                <a:cs typeface="Verdana" pitchFamily="34" charset="0"/>
              </a:rPr>
              <a:t>Α. ΠΑΡΑΜΕΤΡΙΚΕΣ</a:t>
            </a:r>
          </a:p>
          <a:p>
            <a:pPr algn="ctr"/>
            <a:r>
              <a:rPr lang="el-GR" sz="3600" dirty="0" smtClean="0">
                <a:solidFill>
                  <a:schemeClr val="accent6">
                    <a:lumMod val="50000"/>
                  </a:schemeClr>
                </a:solidFill>
                <a:latin typeface="Verdana" pitchFamily="34" charset="0"/>
                <a:ea typeface="Verdana" pitchFamily="34" charset="0"/>
                <a:cs typeface="Verdana" pitchFamily="34" charset="0"/>
              </a:rPr>
              <a:t> ΔΟΚΙΜΑΣΙΕΣ</a:t>
            </a:r>
          </a:p>
          <a:p>
            <a:pPr algn="ctr"/>
            <a:endParaRPr lang="el-GR" sz="2800" dirty="0">
              <a:solidFill>
                <a:schemeClr val="accent3">
                  <a:lumMod val="75000"/>
                </a:schemeClr>
              </a:solidFill>
              <a:latin typeface="Verdana" pitchFamily="34" charset="0"/>
              <a:ea typeface="Verdana" pitchFamily="34" charset="0"/>
              <a:cs typeface="Verdana" pitchFamily="34" charset="0"/>
            </a:endParaRPr>
          </a:p>
          <a:p>
            <a:pPr algn="ctr"/>
            <a:endParaRPr lang="el-GR" sz="2800" dirty="0" smtClean="0">
              <a:solidFill>
                <a:schemeClr val="accent3">
                  <a:lumMod val="75000"/>
                </a:schemeClr>
              </a:solidFill>
              <a:latin typeface="Verdana" pitchFamily="34" charset="0"/>
              <a:ea typeface="Verdana" pitchFamily="34" charset="0"/>
              <a:cs typeface="Verdana" pitchFamily="34" charset="0"/>
            </a:endParaRPr>
          </a:p>
        </p:txBody>
      </p:sp>
      <p:sp>
        <p:nvSpPr>
          <p:cNvPr id="5" name="Θέση υποσέλιδου 4"/>
          <p:cNvSpPr>
            <a:spLocks noGrp="1"/>
          </p:cNvSpPr>
          <p:nvPr>
            <p:ph type="ftr" sz="quarter" idx="16"/>
          </p:nvPr>
        </p:nvSpPr>
        <p:spPr/>
        <p:txBody>
          <a:bodyPr/>
          <a:lstStyle/>
          <a:p>
            <a:pPr>
              <a:defRPr/>
            </a:pPr>
            <a:r>
              <a:rPr lang="el-GR" smtClean="0"/>
              <a:t>Ε. ΠΑΠΑΓΕΩΡΓΙΟΥ</a:t>
            </a:r>
            <a:endParaRPr lang="el-GR"/>
          </a:p>
        </p:txBody>
      </p:sp>
      <p:sp>
        <p:nvSpPr>
          <p:cNvPr id="6" name="5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2</a:t>
            </a:fld>
            <a:endParaRPr lang="el-GR"/>
          </a:p>
        </p:txBody>
      </p:sp>
    </p:spTree>
    <p:extLst>
      <p:ext uri="{BB962C8B-B14F-4D97-AF65-F5344CB8AC3E}">
        <p14:creationId xmlns:p14="http://schemas.microsoft.com/office/powerpoint/2010/main" val="284238825"/>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lnSpcReduction="10000"/>
              </a:bodyPr>
              <a:lstStyle/>
              <a:p>
                <a:pPr marL="0" indent="0" algn="just" eaLnBrk="1" fontAlgn="auto" hangingPunct="1">
                  <a:spcAft>
                    <a:spcPts val="0"/>
                  </a:spcAft>
                  <a:buFont typeface="Wingdings"/>
                  <a:buNone/>
                  <a:defRPr/>
                </a:pPr>
                <a:r>
                  <a:rPr lang="el-GR" sz="1700" dirty="0" smtClean="0">
                    <a:latin typeface="Verdana" pitchFamily="34" charset="0"/>
                    <a:ea typeface="Verdana" pitchFamily="34" charset="0"/>
                    <a:cs typeface="Verdana" pitchFamily="34" charset="0"/>
                  </a:rPr>
                  <a:t>Όπως διαπιστώνουμε δεχόμαστε την μηδενική υπόθεση Ηο : μ1=μ2 έναντι της εναλλακτικής </a:t>
                </a:r>
                <a14:m>
                  <m:oMath xmlns:m="http://schemas.openxmlformats.org/officeDocument/2006/math">
                    <m:sSub>
                      <m:sSubPr>
                        <m:ctrlPr>
                          <a:rPr lang="el-GR" sz="1800" i="1">
                            <a:latin typeface="Cambria Math" panose="02040503050406030204" pitchFamily="18" charset="0"/>
                          </a:rPr>
                        </m:ctrlPr>
                      </m:sSubPr>
                      <m:e>
                        <m:r>
                          <m:rPr>
                            <m:sty m:val="p"/>
                          </m:rPr>
                          <a:rPr lang="el-GR" sz="1800" i="1">
                            <a:latin typeface="Cambria Math"/>
                          </a:rPr>
                          <m:t>H</m:t>
                        </m:r>
                      </m:e>
                      <m:sub>
                        <m:r>
                          <a:rPr lang="el-GR" sz="1800" i="1">
                            <a:latin typeface="Cambria Math"/>
                          </a:rPr>
                          <m:t>1</m:t>
                        </m:r>
                      </m:sub>
                    </m:sSub>
                    <m:r>
                      <a:rPr lang="el-GR" sz="1800" i="1">
                        <a:latin typeface="Cambria Math"/>
                      </a:rPr>
                      <m:t> </m:t>
                    </m:r>
                  </m:oMath>
                </a14:m>
                <a:r>
                  <a:rPr lang="el-GR" sz="1700" dirty="0" smtClean="0">
                    <a:latin typeface="Verdana" pitchFamily="34" charset="0"/>
                    <a:ea typeface="Verdana" pitchFamily="34" charset="0"/>
                    <a:cs typeface="Verdana" pitchFamily="34" charset="0"/>
                  </a:rPr>
                  <a:t>: μ1≠μ2, δηλαδή δεχόμαστε ότι δεν υπάρχει διαφορά στις τιμές του καλίου του </a:t>
                </a:r>
                <a:r>
                  <a:rPr lang="el-GR" sz="1700" dirty="0">
                    <a:latin typeface="Verdana" pitchFamily="34" charset="0"/>
                    <a:ea typeface="Verdana" pitchFamily="34" charset="0"/>
                    <a:cs typeface="Verdana" pitchFamily="34" charset="0"/>
                  </a:rPr>
                  <a:t>ορού στις δύο αυτές </a:t>
                </a:r>
                <a:r>
                  <a:rPr lang="el-GR" sz="1700" dirty="0" smtClean="0">
                    <a:latin typeface="Verdana" pitchFamily="34" charset="0"/>
                    <a:ea typeface="Verdana" pitchFamily="34" charset="0"/>
                    <a:cs typeface="Verdana" pitchFamily="34" charset="0"/>
                  </a:rPr>
                  <a:t>ομάδες. </a:t>
                </a:r>
              </a:p>
              <a:p>
                <a:pPr marL="0" indent="0" algn="just" eaLnBrk="1" fontAlgn="auto" hangingPunct="1">
                  <a:spcAft>
                    <a:spcPts val="0"/>
                  </a:spcAft>
                  <a:buFont typeface="Wingdings"/>
                  <a:buNone/>
                  <a:defRPr/>
                </a:pPr>
                <a:r>
                  <a:rPr lang="el-GR" sz="1700" dirty="0" smtClean="0">
                    <a:latin typeface="Verdana" pitchFamily="34" charset="0"/>
                    <a:ea typeface="Verdana" pitchFamily="34" charset="0"/>
                    <a:cs typeface="Verdana" pitchFamily="34" charset="0"/>
                  </a:rPr>
                  <a:t>Συγκεκριμένα:</a:t>
                </a:r>
              </a:p>
              <a:p>
                <a:pPr marL="0" indent="0" eaLnBrk="1" fontAlgn="auto" hangingPunct="1">
                  <a:spcAft>
                    <a:spcPts val="0"/>
                  </a:spcAft>
                  <a:buFont typeface="Wingdings"/>
                  <a:buNone/>
                  <a:defRPr/>
                </a:pPr>
                <a:r>
                  <a:rPr lang="en-US" sz="1700" dirty="0" smtClean="0">
                    <a:solidFill>
                      <a:schemeClr val="accent3">
                        <a:lumMod val="75000"/>
                      </a:schemeClr>
                    </a:solidFill>
                    <a:latin typeface="Verdana" pitchFamily="34" charset="0"/>
                    <a:ea typeface="Verdana" pitchFamily="34" charset="0"/>
                    <a:cs typeface="Verdana" pitchFamily="34" charset="0"/>
                  </a:rPr>
                  <a:t>Null </a:t>
                </a:r>
                <a:r>
                  <a:rPr lang="en-US" sz="1700" dirty="0">
                    <a:solidFill>
                      <a:schemeClr val="accent3">
                        <a:lumMod val="75000"/>
                      </a:schemeClr>
                    </a:solidFill>
                    <a:latin typeface="Verdana" pitchFamily="34" charset="0"/>
                    <a:ea typeface="Verdana" pitchFamily="34" charset="0"/>
                    <a:cs typeface="Verdana" pitchFamily="34" charset="0"/>
                  </a:rPr>
                  <a:t>Hypothesis: difference between means = 0,0</a:t>
                </a:r>
              </a:p>
              <a:p>
                <a:pPr marL="0" indent="0" eaLnBrk="1" fontAlgn="auto" hangingPunct="1">
                  <a:spcAft>
                    <a:spcPts val="0"/>
                  </a:spcAft>
                  <a:buFont typeface="Wingdings"/>
                  <a:buNone/>
                  <a:defRPr/>
                </a:pPr>
                <a:r>
                  <a:rPr lang="en-US" sz="1700" dirty="0">
                    <a:solidFill>
                      <a:schemeClr val="accent3">
                        <a:lumMod val="75000"/>
                      </a:schemeClr>
                    </a:solidFill>
                    <a:latin typeface="Verdana" pitchFamily="34" charset="0"/>
                    <a:ea typeface="Verdana" pitchFamily="34" charset="0"/>
                    <a:cs typeface="Verdana" pitchFamily="34" charset="0"/>
                  </a:rPr>
                  <a:t>Alternative: not equal</a:t>
                </a:r>
              </a:p>
              <a:p>
                <a:pPr marL="0" indent="0" eaLnBrk="1" fontAlgn="auto" hangingPunct="1">
                  <a:spcAft>
                    <a:spcPts val="0"/>
                  </a:spcAft>
                  <a:buFont typeface="Wingdings"/>
                  <a:buNone/>
                  <a:defRPr/>
                </a:pPr>
                <a:r>
                  <a:rPr lang="en-US" sz="1700" dirty="0">
                    <a:solidFill>
                      <a:schemeClr val="accent3">
                        <a:lumMod val="75000"/>
                      </a:schemeClr>
                    </a:solidFill>
                    <a:latin typeface="Verdana" pitchFamily="34" charset="0"/>
                    <a:ea typeface="Verdana" pitchFamily="34" charset="0"/>
                    <a:cs typeface="Verdana" pitchFamily="34" charset="0"/>
                  </a:rPr>
                  <a:t>Computed t statistic = -1,9043</a:t>
                </a:r>
              </a:p>
              <a:p>
                <a:pPr marL="0" indent="0" eaLnBrk="1" fontAlgn="auto" hangingPunct="1">
                  <a:spcAft>
                    <a:spcPts val="0"/>
                  </a:spcAft>
                  <a:buFont typeface="Wingdings"/>
                  <a:buNone/>
                  <a:defRPr/>
                </a:pPr>
                <a:r>
                  <a:rPr lang="en-US" sz="1700" dirty="0">
                    <a:solidFill>
                      <a:schemeClr val="accent3">
                        <a:lumMod val="75000"/>
                      </a:schemeClr>
                    </a:solidFill>
                    <a:latin typeface="Verdana" pitchFamily="34" charset="0"/>
                    <a:ea typeface="Verdana" pitchFamily="34" charset="0"/>
                    <a:cs typeface="Verdana" pitchFamily="34" charset="0"/>
                  </a:rPr>
                  <a:t>P-Value = 0,0833412</a:t>
                </a:r>
              </a:p>
              <a:p>
                <a:pPr marL="0" indent="0" eaLnBrk="1" fontAlgn="auto" hangingPunct="1">
                  <a:spcAft>
                    <a:spcPts val="0"/>
                  </a:spcAft>
                  <a:buFont typeface="Wingdings"/>
                  <a:buNone/>
                  <a:defRPr/>
                </a:pPr>
                <a:r>
                  <a:rPr lang="en-US" sz="1700" dirty="0">
                    <a:solidFill>
                      <a:schemeClr val="accent3">
                        <a:lumMod val="75000"/>
                      </a:schemeClr>
                    </a:solidFill>
                    <a:latin typeface="Verdana" pitchFamily="34" charset="0"/>
                    <a:ea typeface="Verdana" pitchFamily="34" charset="0"/>
                    <a:cs typeface="Verdana" pitchFamily="34" charset="0"/>
                  </a:rPr>
                  <a:t>Do not reject the null hypothesis for alpha = 0,05.</a:t>
                </a:r>
              </a:p>
              <a:p>
                <a:pPr marL="0" indent="0" eaLnBrk="1" fontAlgn="auto" hangingPunct="1">
                  <a:spcAft>
                    <a:spcPts val="0"/>
                  </a:spcAft>
                  <a:buFont typeface="Wingdings"/>
                  <a:buNone/>
                  <a:defRPr/>
                </a:pPr>
                <a:r>
                  <a:rPr lang="en-US" sz="1700" dirty="0" smtClean="0">
                    <a:solidFill>
                      <a:schemeClr val="accent3">
                        <a:lumMod val="75000"/>
                      </a:schemeClr>
                    </a:solidFill>
                    <a:latin typeface="Verdana" pitchFamily="34" charset="0"/>
                    <a:ea typeface="Verdana" pitchFamily="34" charset="0"/>
                    <a:cs typeface="Verdana" pitchFamily="34" charset="0"/>
                  </a:rPr>
                  <a:t>(</a:t>
                </a:r>
                <a:r>
                  <a:rPr lang="en-US" sz="1700" dirty="0">
                    <a:solidFill>
                      <a:schemeClr val="accent3">
                        <a:lumMod val="75000"/>
                      </a:schemeClr>
                    </a:solidFill>
                    <a:latin typeface="Verdana" pitchFamily="34" charset="0"/>
                    <a:ea typeface="Verdana" pitchFamily="34" charset="0"/>
                    <a:cs typeface="Verdana" pitchFamily="34" charset="0"/>
                  </a:rPr>
                  <a:t>Equal variances assumed).</a:t>
                </a:r>
              </a:p>
              <a:p>
                <a:pPr marL="0" indent="0" algn="just" eaLnBrk="1" fontAlgn="auto" hangingPunct="1">
                  <a:spcAft>
                    <a:spcPts val="0"/>
                  </a:spcAft>
                  <a:buFont typeface="Wingdings"/>
                  <a:buNone/>
                  <a:defRPr/>
                </a:pPr>
                <a:r>
                  <a:rPr lang="el-GR" sz="1700" dirty="0" smtClean="0">
                    <a:latin typeface="Verdana" pitchFamily="34" charset="0"/>
                    <a:ea typeface="Verdana" pitchFamily="34" charset="0"/>
                    <a:cs typeface="Verdana" pitchFamily="34" charset="0"/>
                  </a:rPr>
                  <a:t>Δεχόμαστε </a:t>
                </a:r>
                <a:r>
                  <a:rPr lang="el-GR" sz="1700" dirty="0">
                    <a:latin typeface="Verdana" pitchFamily="34" charset="0"/>
                    <a:ea typeface="Verdana" pitchFamily="34" charset="0"/>
                    <a:cs typeface="Verdana" pitchFamily="34" charset="0"/>
                  </a:rPr>
                  <a:t>την μηδενική υπόθεση Ηο </a:t>
                </a:r>
                <a:r>
                  <a:rPr lang="el-GR" sz="1700" dirty="0" smtClean="0">
                    <a:latin typeface="Verdana" pitchFamily="34" charset="0"/>
                    <a:ea typeface="Verdana" pitchFamily="34" charset="0"/>
                    <a:cs typeface="Verdana" pitchFamily="34" charset="0"/>
                  </a:rPr>
                  <a:t>για επίπεδο σημαντικότητας  α=0.05,  διότι η τιμή του p-value είναι 0.08334 &gt; 0.05. Επίσης το στατιστικό λογισμικό μας υπολογίζει και την τιμή του t κριτηρίου ίση με -1.9043. </a:t>
                </a:r>
              </a:p>
              <a:p>
                <a:pPr marL="0" indent="0" algn="just" eaLnBrk="1" fontAlgn="auto" hangingPunct="1">
                  <a:spcAft>
                    <a:spcPts val="0"/>
                  </a:spcAft>
                  <a:buFont typeface="Wingdings"/>
                  <a:buNone/>
                  <a:defRPr/>
                </a:pPr>
                <a:r>
                  <a:rPr lang="el-GR" sz="1700" dirty="0" smtClean="0">
                    <a:latin typeface="Verdana" pitchFamily="34" charset="0"/>
                    <a:ea typeface="Verdana" pitchFamily="34" charset="0"/>
                    <a:cs typeface="Verdana" pitchFamily="34" charset="0"/>
                  </a:rPr>
                  <a:t>Σημειώνεται ότι αναφερόμαστε σε κανονικούς πληθυσμούς με άγνωστες και ίσες διασπορές (σ1=σ2=σ).</a:t>
                </a:r>
                <a:endParaRPr lang="el-GR" sz="1700" dirty="0">
                  <a:latin typeface="Verdana" pitchFamily="34" charset="0"/>
                  <a:ea typeface="Verdana" pitchFamily="34" charset="0"/>
                  <a:cs typeface="Verdana" pitchFamily="34" charset="0"/>
                </a:endParaRPr>
              </a:p>
              <a:p>
                <a:pPr marL="0" indent="0" algn="ctr" eaLnBrk="1" fontAlgn="auto" hangingPunct="1">
                  <a:spcAft>
                    <a:spcPts val="0"/>
                  </a:spcAft>
                  <a:buFont typeface="Wingdings"/>
                  <a:buNone/>
                  <a:defRPr/>
                </a:pPr>
                <a:endParaRPr lang="en-US" sz="1600" dirty="0"/>
              </a:p>
              <a:p>
                <a:pPr marL="274320" indent="-274320" eaLnBrk="1" fontAlgn="auto" hangingPunct="1">
                  <a:spcAft>
                    <a:spcPts val="0"/>
                  </a:spcAft>
                  <a:buFont typeface="Wingdings"/>
                  <a:buChar char=""/>
                  <a:defRPr/>
                </a:pPr>
                <a:endParaRPr lang="el-GR" sz="1600"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xfrm>
                <a:off x="457200" y="1600200"/>
                <a:ext cx="7467600" cy="4873625"/>
              </a:xfrm>
              <a:blipFill rotWithShape="1">
                <a:blip r:embed="rId3"/>
                <a:stretch>
                  <a:fillRect l="-408" t="-876" r="-408"/>
                </a:stretch>
              </a:blipFill>
            </p:spPr>
            <p:txBody>
              <a:bodyPr/>
              <a:lstStyle/>
              <a:p>
                <a:r>
                  <a:rPr lang="el-GR">
                    <a:noFill/>
                  </a:rPr>
                  <a:t> </a:t>
                </a:r>
              </a:p>
            </p:txBody>
          </p:sp>
        </mc:Fallback>
      </mc:AlternateContent>
      <p:sp>
        <p:nvSpPr>
          <p:cNvPr id="3" name="Θέση υποσέλιδου 2"/>
          <p:cNvSpPr>
            <a:spLocks noGrp="1"/>
          </p:cNvSpPr>
          <p:nvPr>
            <p:ph type="ftr" sz="quarter" idx="16"/>
          </p:nvPr>
        </p:nvSpPr>
        <p:spPr/>
        <p:txBody>
          <a:bodyPr/>
          <a:lstStyle/>
          <a:p>
            <a:pPr>
              <a:defRPr/>
            </a:pPr>
            <a:r>
              <a:rPr lang="el-GR" smtClean="0"/>
              <a:t>Ε. ΠΑΠΑΓΕΩΡΓΙΟΥ</a:t>
            </a:r>
            <a:endParaRPr lang="el-GR"/>
          </a:p>
        </p:txBody>
      </p:sp>
      <p:sp>
        <p:nvSpPr>
          <p:cNvPr id="6" name="5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20</a:t>
            </a:fld>
            <a:endParaRPr lang="el-GR"/>
          </a:p>
        </p:txBody>
      </p:sp>
    </p:spTree>
    <p:extLst>
      <p:ext uri="{BB962C8B-B14F-4D97-AF65-F5344CB8AC3E}">
        <p14:creationId xmlns:p14="http://schemas.microsoft.com/office/powerpoint/2010/main" val="721348479"/>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571184" cy="720080"/>
          </a:xfrm>
        </p:spPr>
        <p:txBody>
          <a:bodyPr>
            <a:normAutofit/>
          </a:bodyPr>
          <a:lstStyle/>
          <a:p>
            <a:pPr algn="ctr"/>
            <a:r>
              <a:rPr lang="el-GR" sz="1800" b="1" dirty="0" smtClean="0">
                <a:solidFill>
                  <a:srgbClr val="575F6D"/>
                </a:solidFill>
                <a:latin typeface="Verdana" pitchFamily="34" charset="0"/>
                <a:ea typeface="Verdana" pitchFamily="34" charset="0"/>
                <a:cs typeface="Verdana" pitchFamily="34" charset="0"/>
              </a:rPr>
              <a:t>2. Statistical Tests –Confidence Intervals</a:t>
            </a:r>
            <a:br>
              <a:rPr lang="el-GR" sz="1800" b="1" dirty="0" smtClean="0">
                <a:solidFill>
                  <a:srgbClr val="575F6D"/>
                </a:solidFill>
                <a:latin typeface="Verdana" pitchFamily="34" charset="0"/>
                <a:ea typeface="Verdana" pitchFamily="34" charset="0"/>
                <a:cs typeface="Verdana" pitchFamily="34" charset="0"/>
              </a:rPr>
            </a:br>
            <a:r>
              <a:rPr lang="en-US" sz="1800" b="1" dirty="0">
                <a:solidFill>
                  <a:srgbClr val="575F6D"/>
                </a:solidFill>
                <a:latin typeface="Verdana" pitchFamily="34" charset="0"/>
                <a:ea typeface="Verdana" pitchFamily="34" charset="0"/>
                <a:cs typeface="Verdana" pitchFamily="34" charset="0"/>
              </a:rPr>
              <a:t>2.1 Statistical tests I</a:t>
            </a:r>
            <a:endParaRPr lang="el-GR" dirty="0"/>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sp>
        <p:nvSpPr>
          <p:cNvPr id="6" name="Rectangle 5"/>
          <p:cNvSpPr/>
          <p:nvPr/>
        </p:nvSpPr>
        <p:spPr>
          <a:xfrm>
            <a:off x="785122" y="1950225"/>
            <a:ext cx="7099246" cy="1938992"/>
          </a:xfrm>
          <a:prstGeom prst="rect">
            <a:avLst/>
          </a:prstGeom>
        </p:spPr>
        <p:txBody>
          <a:bodyPr wrap="square">
            <a:spAutoFit/>
          </a:bodyPr>
          <a:lstStyle/>
          <a:p>
            <a:pPr marL="0" indent="0" algn="just" fontAlgn="auto">
              <a:spcAft>
                <a:spcPts val="0"/>
              </a:spcAft>
              <a:buFont typeface="Wingdings"/>
              <a:buNone/>
              <a:defRPr/>
            </a:pPr>
            <a:r>
              <a:rPr lang="el-GR" sz="2400" dirty="0">
                <a:latin typeface="Verdana" pitchFamily="34" charset="0"/>
                <a:ea typeface="Verdana" pitchFamily="34" charset="0"/>
                <a:cs typeface="Verdana" pitchFamily="34" charset="0"/>
              </a:rPr>
              <a:t>Όπως διαπιστώνουμε </a:t>
            </a:r>
            <a:r>
              <a:rPr lang="el-GR" sz="2400" dirty="0" smtClean="0">
                <a:latin typeface="Verdana" pitchFamily="34" charset="0"/>
                <a:ea typeface="Verdana" pitchFamily="34" charset="0"/>
                <a:cs typeface="Verdana" pitchFamily="34" charset="0"/>
              </a:rPr>
              <a:t>επίσης το </a:t>
            </a:r>
            <a:r>
              <a:rPr lang="el-GR" sz="2400" dirty="0">
                <a:latin typeface="Verdana" pitchFamily="34" charset="0"/>
                <a:ea typeface="Verdana" pitchFamily="34" charset="0"/>
                <a:cs typeface="Verdana" pitchFamily="34" charset="0"/>
              </a:rPr>
              <a:t>95% διάστημα εμπιστοσύνης για την διαφορά των μέσων τιμών μ1-μ2 του καλίου του ορού στις δύο αυτές ομάδες είναι:</a:t>
            </a:r>
          </a:p>
          <a:p>
            <a:pPr marL="0" indent="0" algn="ctr" fontAlgn="auto">
              <a:spcAft>
                <a:spcPts val="0"/>
              </a:spcAft>
              <a:buFont typeface="Wingdings"/>
              <a:buNone/>
              <a:defRPr/>
            </a:pPr>
            <a:r>
              <a:rPr lang="en-US" sz="2400" b="1" dirty="0">
                <a:solidFill>
                  <a:schemeClr val="accent3">
                    <a:lumMod val="75000"/>
                  </a:schemeClr>
                </a:solidFill>
                <a:latin typeface="Verdana" pitchFamily="34" charset="0"/>
                <a:ea typeface="Verdana" pitchFamily="34" charset="0"/>
                <a:cs typeface="Verdana" pitchFamily="34" charset="0"/>
              </a:rPr>
              <a:t>[-2,1558;0,155798]</a:t>
            </a:r>
            <a:r>
              <a:rPr lang="el-GR" sz="2400" dirty="0">
                <a:solidFill>
                  <a:schemeClr val="accent3">
                    <a:lumMod val="75000"/>
                  </a:schemeClr>
                </a:solidFill>
                <a:latin typeface="Verdana" pitchFamily="34" charset="0"/>
                <a:ea typeface="Verdana" pitchFamily="34" charset="0"/>
                <a:cs typeface="Verdana" pitchFamily="34" charset="0"/>
              </a:rPr>
              <a:t>.</a:t>
            </a:r>
          </a:p>
        </p:txBody>
      </p:sp>
      <p:sp>
        <p:nvSpPr>
          <p:cNvPr id="5" name="Θέση υποσέλιδου 4"/>
          <p:cNvSpPr>
            <a:spLocks noGrp="1"/>
          </p:cNvSpPr>
          <p:nvPr>
            <p:ph type="ftr" sz="quarter" idx="16"/>
          </p:nvPr>
        </p:nvSpPr>
        <p:spPr/>
        <p:txBody>
          <a:bodyPr/>
          <a:lstStyle/>
          <a:p>
            <a:pPr>
              <a:defRPr/>
            </a:pPr>
            <a:r>
              <a:rPr lang="el-GR" smtClean="0"/>
              <a:t>Ε. ΠΑΠΑΓΕΩΡΓΙΟΥ</a:t>
            </a:r>
            <a:endParaRPr lang="el-GR"/>
          </a:p>
        </p:txBody>
      </p:sp>
      <p:sp>
        <p:nvSpPr>
          <p:cNvPr id="7" name="6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21</a:t>
            </a:fld>
            <a:endParaRPr lang="el-GR"/>
          </a:p>
        </p:txBody>
      </p:sp>
    </p:spTree>
    <p:extLst>
      <p:ext uri="{BB962C8B-B14F-4D97-AF65-F5344CB8AC3E}">
        <p14:creationId xmlns:p14="http://schemas.microsoft.com/office/powerpoint/2010/main" val="2471211871"/>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628775"/>
            <a:ext cx="7416800" cy="4586288"/>
          </a:xfrm>
        </p:spPr>
        <p:txBody>
          <a:bodyPr>
            <a:normAutofit/>
          </a:bodyPr>
          <a:lstStyle/>
          <a:p>
            <a:pPr marL="0" indent="0" algn="just" fontAlgn="auto">
              <a:spcAft>
                <a:spcPts val="0"/>
              </a:spcAft>
              <a:buNone/>
              <a:defRPr/>
            </a:pPr>
            <a:r>
              <a:rPr lang="el-GR" sz="1600" b="1" dirty="0" smtClean="0">
                <a:solidFill>
                  <a:schemeClr val="accent3">
                    <a:lumMod val="75000"/>
                  </a:schemeClr>
                </a:solidFill>
                <a:latin typeface="Verdana" pitchFamily="34" charset="0"/>
                <a:ea typeface="Verdana" pitchFamily="34" charset="0"/>
                <a:cs typeface="Verdana" pitchFamily="34" charset="0"/>
              </a:rPr>
              <a:t>Παράδειγμα:</a:t>
            </a:r>
          </a:p>
          <a:p>
            <a:pPr marL="0" indent="0" algn="just" fontAlgn="auto">
              <a:spcAft>
                <a:spcPts val="0"/>
              </a:spcAft>
              <a:buNone/>
              <a:defRPr/>
            </a:pPr>
            <a:r>
              <a:rPr lang="el-GR" sz="1600" dirty="0" smtClean="0">
                <a:latin typeface="Verdana" pitchFamily="34" charset="0"/>
                <a:ea typeface="Verdana" pitchFamily="34" charset="0"/>
                <a:cs typeface="Verdana" pitchFamily="34" charset="0"/>
              </a:rPr>
              <a:t>Σε </a:t>
            </a:r>
            <a:r>
              <a:rPr lang="el-GR" sz="1600" dirty="0">
                <a:latin typeface="Verdana" pitchFamily="34" charset="0"/>
                <a:ea typeface="Verdana" pitchFamily="34" charset="0"/>
                <a:cs typeface="Verdana" pitchFamily="34" charset="0"/>
              </a:rPr>
              <a:t>τέσσερα άτομα με αυξημένες τιμές των τριγλυκεριδίων του ορού (mg/dl) χορηγήθηκε για ένα μήνα φάρμακο που </a:t>
            </a:r>
            <a:r>
              <a:rPr lang="el-GR" sz="1600" dirty="0" smtClean="0">
                <a:latin typeface="Verdana" pitchFamily="34" charset="0"/>
                <a:ea typeface="Verdana" pitchFamily="34" charset="0"/>
                <a:cs typeface="Verdana" pitchFamily="34" charset="0"/>
              </a:rPr>
              <a:t>πιστεύεται </a:t>
            </a:r>
            <a:r>
              <a:rPr lang="el-GR" sz="1600" dirty="0">
                <a:latin typeface="Verdana" pitchFamily="34" charset="0"/>
                <a:ea typeface="Verdana" pitchFamily="34" charset="0"/>
                <a:cs typeface="Verdana" pitchFamily="34" charset="0"/>
              </a:rPr>
              <a:t>ότι ελαττώνει τα επίπεδα των τριγλυκεριδίων. Οι τιμές των τριγλυκεριδίων στα τέσσερα αυτά άτομα πριν και μετά τη χορήγηση του φαρμάκου ήταν:</a:t>
            </a:r>
          </a:p>
          <a:p>
            <a:pPr marL="0" indent="0" fontAlgn="auto">
              <a:spcAft>
                <a:spcPts val="0"/>
              </a:spcAft>
              <a:buNone/>
              <a:defRPr/>
            </a:pPr>
            <a:endParaRPr lang="el-GR" sz="16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611188" y="260350"/>
            <a:ext cx="7354887" cy="869950"/>
          </a:xfrm>
        </p:spPr>
        <p:txBody>
          <a:bodyPr>
            <a:noAutofit/>
          </a:bodyPr>
          <a:lstStyle/>
          <a:p>
            <a:pPr algn="ctr" fontAlgn="auto">
              <a:spcAft>
                <a:spcPts val="0"/>
              </a:spcAft>
              <a:defRPr/>
            </a:pPr>
            <a:r>
              <a:rPr lang="el-GR" sz="1400" b="1" dirty="0">
                <a:solidFill>
                  <a:srgbClr val="575F6D"/>
                </a:solidFill>
                <a:latin typeface="Verdana" pitchFamily="34" charset="0"/>
                <a:ea typeface="Verdana" pitchFamily="34" charset="0"/>
                <a:cs typeface="Verdana" pitchFamily="34" charset="0"/>
              </a:rPr>
              <a:t>2. Statistical Tests –Confidence Intervals</a:t>
            </a:r>
            <a:br>
              <a:rPr lang="el-GR" sz="1400" b="1" dirty="0">
                <a:solidFill>
                  <a:srgbClr val="575F6D"/>
                </a:solidFill>
                <a:latin typeface="Verdana" pitchFamily="34" charset="0"/>
                <a:ea typeface="Verdana" pitchFamily="34" charset="0"/>
                <a:cs typeface="Verdana" pitchFamily="34" charset="0"/>
              </a:rPr>
            </a:br>
            <a:r>
              <a:rPr lang="el-GR" sz="1400" b="1" dirty="0">
                <a:solidFill>
                  <a:srgbClr val="575F6D"/>
                </a:solidFill>
                <a:latin typeface="Verdana" pitchFamily="34" charset="0"/>
                <a:ea typeface="Verdana" pitchFamily="34" charset="0"/>
                <a:cs typeface="Verdana" pitchFamily="34" charset="0"/>
              </a:rPr>
              <a:t>2.1 Statistical tests I</a:t>
            </a:r>
            <a:endParaRPr lang="el-GR" sz="1400" dirty="0" smtClean="0"/>
          </a:p>
        </p:txBody>
      </p:sp>
      <p:graphicFrame>
        <p:nvGraphicFramePr>
          <p:cNvPr id="7" name="Table 6"/>
          <p:cNvGraphicFramePr>
            <a:graphicFrameLocks noGrp="1"/>
          </p:cNvGraphicFramePr>
          <p:nvPr>
            <p:extLst>
              <p:ext uri="{D42A27DB-BD31-4B8C-83A1-F6EECF244321}">
                <p14:modId xmlns:p14="http://schemas.microsoft.com/office/powerpoint/2010/main" val="4120329005"/>
              </p:ext>
            </p:extLst>
          </p:nvPr>
        </p:nvGraphicFramePr>
        <p:xfrm>
          <a:off x="1619250" y="3357563"/>
          <a:ext cx="5086350" cy="1208088"/>
        </p:xfrm>
        <a:graphic>
          <a:graphicData uri="http://schemas.openxmlformats.org/drawingml/2006/table">
            <a:tbl>
              <a:tblPr>
                <a:tableStyleId>{5C22544A-7EE6-4342-B048-85BDC9FD1C3A}</a:tableStyleId>
              </a:tblPr>
              <a:tblGrid>
                <a:gridCol w="1754943"/>
                <a:gridCol w="1981060"/>
                <a:gridCol w="1350347"/>
              </a:tblGrid>
              <a:tr h="402696">
                <a:tc>
                  <a:txBody>
                    <a:bodyPr/>
                    <a:lstStyle/>
                    <a:p>
                      <a:pPr algn="ctr">
                        <a:lnSpc>
                          <a:spcPct val="115000"/>
                        </a:lnSpc>
                        <a:spcAft>
                          <a:spcPts val="0"/>
                        </a:spcAft>
                      </a:pPr>
                      <a:r>
                        <a:rPr lang="el-GR" sz="1200" dirty="0">
                          <a:effectLst/>
                        </a:rPr>
                        <a:t> </a:t>
                      </a:r>
                      <a:r>
                        <a:rPr lang="el-GR" sz="1100" dirty="0">
                          <a:effectLst/>
                        </a:rPr>
                        <a:t>Άτομο </a:t>
                      </a:r>
                      <a:endParaRPr lang="el-G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100" dirty="0">
                          <a:effectLst/>
                        </a:rPr>
                        <a:t>Πριν τη χορήγηση </a:t>
                      </a:r>
                      <a:endParaRPr lang="el-G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100">
                          <a:effectLst/>
                        </a:rPr>
                        <a:t>Μετά τη χορήγηση </a:t>
                      </a:r>
                      <a:endParaRPr lang="el-GR" sz="1100">
                        <a:effectLst/>
                        <a:latin typeface="Calibri"/>
                        <a:ea typeface="Calibri"/>
                        <a:cs typeface="Times New Roman"/>
                      </a:endParaRPr>
                    </a:p>
                  </a:txBody>
                  <a:tcPr marL="68580" marR="68580" marT="0" marB="0"/>
                </a:tc>
              </a:tr>
              <a:tr h="201348">
                <a:tc>
                  <a:txBody>
                    <a:bodyPr/>
                    <a:lstStyle/>
                    <a:p>
                      <a:pPr algn="ctr">
                        <a:lnSpc>
                          <a:spcPct val="115000"/>
                        </a:lnSpc>
                        <a:spcAft>
                          <a:spcPts val="0"/>
                        </a:spcAft>
                      </a:pPr>
                      <a:r>
                        <a:rPr lang="el-GR" sz="1100" dirty="0" smtClean="0">
                          <a:effectLst/>
                        </a:rPr>
                        <a:t>1</a:t>
                      </a:r>
                      <a:r>
                        <a:rPr lang="el-GR" sz="1100" baseline="30000" dirty="0" smtClean="0">
                          <a:effectLst/>
                        </a:rPr>
                        <a:t>o</a:t>
                      </a:r>
                      <a:r>
                        <a:rPr lang="el-GR" sz="1100" baseline="0" dirty="0" smtClean="0">
                          <a:effectLst/>
                        </a:rPr>
                        <a:t> </a:t>
                      </a:r>
                      <a:r>
                        <a:rPr lang="el-GR" sz="800" dirty="0" smtClean="0">
                          <a:effectLst/>
                        </a:rPr>
                        <a:t> </a:t>
                      </a:r>
                      <a:endParaRPr lang="el-G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100" dirty="0">
                          <a:effectLst/>
                        </a:rPr>
                        <a:t>180 </a:t>
                      </a:r>
                      <a:endParaRPr lang="el-G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100">
                          <a:effectLst/>
                        </a:rPr>
                        <a:t>120 </a:t>
                      </a:r>
                      <a:endParaRPr lang="el-GR" sz="1100">
                        <a:effectLst/>
                        <a:latin typeface="Calibri"/>
                        <a:ea typeface="Calibri"/>
                        <a:cs typeface="Times New Roman"/>
                      </a:endParaRPr>
                    </a:p>
                  </a:txBody>
                  <a:tcPr marL="68580" marR="68580" marT="0" marB="0"/>
                </a:tc>
              </a:tr>
              <a:tr h="201348">
                <a:tc>
                  <a:txBody>
                    <a:bodyPr/>
                    <a:lstStyle/>
                    <a:p>
                      <a:pPr algn="ctr">
                        <a:lnSpc>
                          <a:spcPct val="115000"/>
                        </a:lnSpc>
                        <a:spcAft>
                          <a:spcPts val="0"/>
                        </a:spcAft>
                      </a:pPr>
                      <a:r>
                        <a:rPr lang="el-GR" sz="1100" dirty="0" smtClean="0">
                          <a:effectLst/>
                        </a:rPr>
                        <a:t>2</a:t>
                      </a:r>
                      <a:r>
                        <a:rPr lang="el-GR" sz="1100" baseline="30000" dirty="0" smtClean="0">
                          <a:effectLst/>
                        </a:rPr>
                        <a:t>o</a:t>
                      </a:r>
                      <a:r>
                        <a:rPr lang="el-GR" sz="1100" baseline="0" dirty="0" smtClean="0">
                          <a:effectLst/>
                        </a:rPr>
                        <a:t> </a:t>
                      </a:r>
                      <a:r>
                        <a:rPr lang="el-GR" sz="800" dirty="0" smtClean="0">
                          <a:effectLst/>
                        </a:rPr>
                        <a:t> </a:t>
                      </a:r>
                      <a:endParaRPr lang="el-G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100" dirty="0">
                          <a:effectLst/>
                        </a:rPr>
                        <a:t>200 </a:t>
                      </a:r>
                      <a:endParaRPr lang="el-G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100" dirty="0">
                          <a:effectLst/>
                        </a:rPr>
                        <a:t>220 </a:t>
                      </a:r>
                      <a:endParaRPr lang="el-GR" sz="1100" dirty="0">
                        <a:effectLst/>
                        <a:latin typeface="Calibri"/>
                        <a:ea typeface="Calibri"/>
                        <a:cs typeface="Times New Roman"/>
                      </a:endParaRPr>
                    </a:p>
                  </a:txBody>
                  <a:tcPr marL="68580" marR="68580" marT="0" marB="0"/>
                </a:tc>
              </a:tr>
              <a:tr h="201348">
                <a:tc>
                  <a:txBody>
                    <a:bodyPr/>
                    <a:lstStyle/>
                    <a:p>
                      <a:pPr algn="ctr">
                        <a:lnSpc>
                          <a:spcPct val="115000"/>
                        </a:lnSpc>
                        <a:spcAft>
                          <a:spcPts val="0"/>
                        </a:spcAft>
                      </a:pPr>
                      <a:r>
                        <a:rPr lang="el-GR" sz="1100" dirty="0" smtClean="0">
                          <a:effectLst/>
                          <a:latin typeface="+mn-lt"/>
                          <a:ea typeface="+mn-ea"/>
                          <a:cs typeface="+mn-cs"/>
                        </a:rPr>
                        <a:t>3</a:t>
                      </a:r>
                      <a:r>
                        <a:rPr lang="el-GR" sz="1100" baseline="30000" dirty="0" smtClean="0">
                          <a:effectLst/>
                          <a:latin typeface="+mn-lt"/>
                          <a:ea typeface="+mn-ea"/>
                          <a:cs typeface="+mn-cs"/>
                        </a:rPr>
                        <a:t>o</a:t>
                      </a:r>
                      <a:r>
                        <a:rPr lang="el-GR" sz="1100" baseline="0" dirty="0" smtClean="0">
                          <a:effectLst/>
                          <a:latin typeface="+mn-lt"/>
                          <a:ea typeface="+mn-ea"/>
                          <a:cs typeface="+mn-cs"/>
                        </a:rPr>
                        <a:t> </a:t>
                      </a:r>
                      <a:endParaRPr lang="el-G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100">
                          <a:effectLst/>
                        </a:rPr>
                        <a:t>240 </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100" dirty="0">
                          <a:effectLst/>
                        </a:rPr>
                        <a:t>130 </a:t>
                      </a:r>
                      <a:endParaRPr lang="el-GR" sz="1100" dirty="0">
                        <a:effectLst/>
                        <a:latin typeface="Calibri"/>
                        <a:ea typeface="Calibri"/>
                        <a:cs typeface="Times New Roman"/>
                      </a:endParaRPr>
                    </a:p>
                  </a:txBody>
                  <a:tcPr marL="68580" marR="68580" marT="0" marB="0"/>
                </a:tc>
              </a:tr>
              <a:tr h="201348">
                <a:tc>
                  <a:txBody>
                    <a:bodyPr/>
                    <a:lstStyle/>
                    <a:p>
                      <a:pPr algn="ctr">
                        <a:lnSpc>
                          <a:spcPct val="115000"/>
                        </a:lnSpc>
                        <a:spcAft>
                          <a:spcPts val="0"/>
                        </a:spcAft>
                      </a:pPr>
                      <a:r>
                        <a:rPr lang="el-GR" sz="1100" dirty="0" smtClean="0">
                          <a:effectLst/>
                        </a:rPr>
                        <a:t>4</a:t>
                      </a:r>
                      <a:r>
                        <a:rPr lang="el-GR" sz="1100" baseline="30000" dirty="0" smtClean="0">
                          <a:effectLst/>
                        </a:rPr>
                        <a:t>o</a:t>
                      </a:r>
                      <a:r>
                        <a:rPr lang="el-GR" sz="1100" baseline="0" dirty="0" smtClean="0">
                          <a:effectLst/>
                        </a:rPr>
                        <a:t> </a:t>
                      </a:r>
                      <a:r>
                        <a:rPr lang="el-GR" sz="1100" dirty="0" smtClean="0">
                          <a:effectLst/>
                        </a:rPr>
                        <a:t> </a:t>
                      </a:r>
                      <a:endParaRPr lang="el-G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100" dirty="0">
                          <a:effectLst/>
                        </a:rPr>
                        <a:t>230 </a:t>
                      </a:r>
                      <a:endParaRPr lang="el-G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100" dirty="0">
                          <a:effectLst/>
                        </a:rPr>
                        <a:t>160 </a:t>
                      </a:r>
                      <a:endParaRPr lang="el-GR" sz="1100" dirty="0">
                        <a:effectLst/>
                        <a:latin typeface="Calibri"/>
                        <a:ea typeface="Calibri"/>
                        <a:cs typeface="Times New Roman"/>
                      </a:endParaRPr>
                    </a:p>
                  </a:txBody>
                  <a:tcPr marL="68580" marR="68580" marT="0" marB="0"/>
                </a:tc>
              </a:tr>
            </a:tbl>
          </a:graphicData>
        </a:graphic>
      </p:graphicFrame>
      <p:sp>
        <p:nvSpPr>
          <p:cNvPr id="22559" name="Rectangle 7"/>
          <p:cNvSpPr>
            <a:spLocks noChangeArrowheads="1"/>
          </p:cNvSpPr>
          <p:nvPr/>
        </p:nvSpPr>
        <p:spPr bwMode="auto">
          <a:xfrm>
            <a:off x="611188" y="4797425"/>
            <a:ext cx="74898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l-GR" sz="1600" dirty="0">
                <a:latin typeface="Verdana" pitchFamily="34" charset="0"/>
                <a:ea typeface="Verdana" pitchFamily="34" charset="0"/>
                <a:cs typeface="Verdana" pitchFamily="34" charset="0"/>
              </a:rPr>
              <a:t>Βρείτε ένα 95% δ.ε. για την διαφορά των μέσων μ1-μ2 στα  επίπεδα των τριγλυκεριδίων πριν και μετά την χορήγηση</a:t>
            </a:r>
            <a:r>
              <a:rPr lang="el-GR" sz="1600" dirty="0" smtClean="0">
                <a:latin typeface="Verdana" pitchFamily="34" charset="0"/>
                <a:ea typeface="Verdana" pitchFamily="34" charset="0"/>
                <a:cs typeface="Verdana" pitchFamily="34" charset="0"/>
              </a:rPr>
              <a:t>.</a:t>
            </a:r>
          </a:p>
          <a:p>
            <a:pPr algn="just"/>
            <a:endParaRPr lang="el-GR" sz="1600" dirty="0" smtClean="0">
              <a:latin typeface="Verdana" pitchFamily="34" charset="0"/>
              <a:ea typeface="Verdana" pitchFamily="34" charset="0"/>
              <a:cs typeface="Verdana" pitchFamily="34" charset="0"/>
            </a:endParaRPr>
          </a:p>
          <a:p>
            <a:pPr algn="just"/>
            <a:r>
              <a:rPr lang="el-GR" sz="1600" dirty="0">
                <a:latin typeface="Verdana" pitchFamily="34" charset="0"/>
                <a:ea typeface="Verdana" pitchFamily="34" charset="0"/>
                <a:cs typeface="Verdana" pitchFamily="34" charset="0"/>
              </a:rPr>
              <a:t>Ελαττώνει τα επίπεδα των τριγλυκεριδίων το φάρμακο αυτό; </a:t>
            </a:r>
          </a:p>
          <a:p>
            <a:pPr algn="just"/>
            <a:endParaRPr lang="el-GR" sz="1600" dirty="0">
              <a:latin typeface="Verdana" pitchFamily="34" charset="0"/>
              <a:ea typeface="Verdana" pitchFamily="34" charset="0"/>
              <a:cs typeface="Verdana" pitchFamily="34" charset="0"/>
            </a:endParaRPr>
          </a:p>
          <a:p>
            <a:r>
              <a:rPr lang="el-GR" sz="1400" dirty="0"/>
              <a:t>(Άσκηση 65 σελ. 16 του Βιβλίου Ασκήσεων Βιοστατιστικής Α. Τζώνου &amp; Κ. Κατσουγιάννη) </a:t>
            </a:r>
          </a:p>
          <a:p>
            <a:endParaRPr lang="el-GR" dirty="0"/>
          </a:p>
        </p:txBody>
      </p:sp>
      <p:sp>
        <p:nvSpPr>
          <p:cNvPr id="4" name="Θέση υποσέλιδου 3"/>
          <p:cNvSpPr>
            <a:spLocks noGrp="1"/>
          </p:cNvSpPr>
          <p:nvPr>
            <p:ph type="ftr" sz="quarter" idx="16"/>
          </p:nvPr>
        </p:nvSpPr>
        <p:spPr/>
        <p:txBody>
          <a:bodyPr/>
          <a:lstStyle/>
          <a:p>
            <a:pPr>
              <a:defRPr/>
            </a:pPr>
            <a:r>
              <a:rPr lang="el-GR" smtClean="0"/>
              <a:t>Ε. ΠΑΠΑΓΕΩΡΓΙΟΥ</a:t>
            </a:r>
            <a:endParaRPr lang="el-GR"/>
          </a:p>
        </p:txBody>
      </p:sp>
      <p:sp>
        <p:nvSpPr>
          <p:cNvPr id="8" name="7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22</a:t>
            </a:fld>
            <a:endParaRPr lang="el-GR"/>
          </a:p>
        </p:txBody>
      </p:sp>
    </p:spTree>
    <p:extLst>
      <p:ext uri="{BB962C8B-B14F-4D97-AF65-F5344CB8AC3E}">
        <p14:creationId xmlns:p14="http://schemas.microsoft.com/office/powerpoint/2010/main" val="4024899795"/>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60350"/>
            <a:ext cx="7354887" cy="869950"/>
          </a:xfrm>
        </p:spPr>
        <p:txBody>
          <a:bodyPr>
            <a:noAutofit/>
          </a:bodyPr>
          <a:lstStyle/>
          <a:p>
            <a:pPr algn="ctr" fontAlgn="auto">
              <a:spcAft>
                <a:spcPts val="0"/>
              </a:spcAft>
              <a:defRPr/>
            </a:pPr>
            <a:r>
              <a:rPr lang="el-GR" sz="1400" b="1" dirty="0">
                <a:solidFill>
                  <a:srgbClr val="575F6D"/>
                </a:solidFill>
                <a:latin typeface="Verdana" pitchFamily="34" charset="0"/>
                <a:ea typeface="Verdana" pitchFamily="34" charset="0"/>
                <a:cs typeface="Verdana" pitchFamily="34" charset="0"/>
              </a:rPr>
              <a:t>2. Statistical Tests –Confidence Intervals</a:t>
            </a:r>
            <a:br>
              <a:rPr lang="el-GR" sz="1400" b="1" dirty="0">
                <a:solidFill>
                  <a:srgbClr val="575F6D"/>
                </a:solidFill>
                <a:latin typeface="Verdana" pitchFamily="34" charset="0"/>
                <a:ea typeface="Verdana" pitchFamily="34" charset="0"/>
                <a:cs typeface="Verdana" pitchFamily="34" charset="0"/>
              </a:rPr>
            </a:br>
            <a:r>
              <a:rPr lang="el-GR" sz="1400" b="1" dirty="0">
                <a:solidFill>
                  <a:srgbClr val="575F6D"/>
                </a:solidFill>
                <a:latin typeface="Verdana" pitchFamily="34" charset="0"/>
                <a:ea typeface="Verdana" pitchFamily="34" charset="0"/>
                <a:cs typeface="Verdana" pitchFamily="34" charset="0"/>
              </a:rPr>
              <a:t>2.1 Statistical tests I</a:t>
            </a:r>
            <a:endParaRPr lang="el-GR" sz="1400" dirty="0" smtClean="0"/>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844824"/>
            <a:ext cx="6499084" cy="259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υποσέλιδου 2"/>
          <p:cNvSpPr>
            <a:spLocks noGrp="1"/>
          </p:cNvSpPr>
          <p:nvPr>
            <p:ph type="ftr" sz="quarter" idx="16"/>
          </p:nvPr>
        </p:nvSpPr>
        <p:spPr/>
        <p:txBody>
          <a:bodyPr/>
          <a:lstStyle/>
          <a:p>
            <a:pPr>
              <a:defRPr/>
            </a:pPr>
            <a:r>
              <a:rPr lang="el-GR" smtClean="0"/>
              <a:t>Ε. ΠΑΠΑΓΕΩΡΓΙΟΥ</a:t>
            </a:r>
            <a:endParaRPr lang="el-GR"/>
          </a:p>
        </p:txBody>
      </p:sp>
      <p:sp>
        <p:nvSpPr>
          <p:cNvPr id="6" name="5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23</a:t>
            </a:fld>
            <a:endParaRPr lang="el-GR"/>
          </a:p>
        </p:txBody>
      </p:sp>
    </p:spTree>
    <p:extLst>
      <p:ext uri="{BB962C8B-B14F-4D97-AF65-F5344CB8AC3E}">
        <p14:creationId xmlns:p14="http://schemas.microsoft.com/office/powerpoint/2010/main" val="203629929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539750" y="1628775"/>
            <a:ext cx="7416800" cy="4586288"/>
          </a:xfrm>
        </p:spPr>
        <p:txBody>
          <a:bodyPr/>
          <a:lstStyle/>
          <a:p>
            <a:pPr marL="0" indent="0" algn="just">
              <a:buFont typeface="Wingdings" pitchFamily="2" charset="2"/>
              <a:buNone/>
            </a:pPr>
            <a:r>
              <a:rPr lang="el-GR" sz="1600" dirty="0" smtClean="0"/>
              <a:t>Όπως φαίνεται και στην παρακάτω εικόνα το 95% διάστημα εμπιστοσύνης για την διαφορά των μέσων στα επίπεδα τριγλικεριδίων πριν και μετά την χορήγηση είναι:</a:t>
            </a:r>
          </a:p>
          <a:p>
            <a:pPr marL="0" indent="0" algn="ctr">
              <a:buFont typeface="Wingdings" pitchFamily="2" charset="2"/>
              <a:buNone/>
            </a:pPr>
            <a:r>
              <a:rPr lang="en-US" sz="1600" b="1" dirty="0" smtClean="0"/>
              <a:t>55,0 +/- 86,6694 </a:t>
            </a:r>
            <a:r>
              <a:rPr lang="el-GR" sz="1600" b="1" dirty="0" smtClean="0"/>
              <a:t>=</a:t>
            </a:r>
            <a:r>
              <a:rPr lang="en-US" sz="1600" b="1" dirty="0" smtClean="0"/>
              <a:t>  [-31,6694;141,669]</a:t>
            </a:r>
            <a:r>
              <a:rPr lang="el-GR" sz="1600" b="1" dirty="0" smtClean="0"/>
              <a:t>.</a:t>
            </a:r>
            <a:endParaRPr lang="en-US" sz="1600" b="1" dirty="0" smtClean="0"/>
          </a:p>
          <a:p>
            <a:pPr marL="0" indent="0" algn="just">
              <a:buFont typeface="Wingdings" pitchFamily="2" charset="2"/>
              <a:buNone/>
            </a:pPr>
            <a:endParaRPr lang="el-GR" sz="1600" dirty="0" smtClean="0"/>
          </a:p>
        </p:txBody>
      </p:sp>
      <p:sp>
        <p:nvSpPr>
          <p:cNvPr id="2" name="Title 1"/>
          <p:cNvSpPr>
            <a:spLocks noGrp="1"/>
          </p:cNvSpPr>
          <p:nvPr>
            <p:ph type="title"/>
          </p:nvPr>
        </p:nvSpPr>
        <p:spPr>
          <a:xfrm>
            <a:off x="611188" y="260350"/>
            <a:ext cx="7354887" cy="869950"/>
          </a:xfrm>
        </p:spPr>
        <p:txBody>
          <a:bodyPr>
            <a:noAutofit/>
          </a:bodyPr>
          <a:lstStyle/>
          <a:p>
            <a:pPr algn="ctr" fontAlgn="auto">
              <a:spcAft>
                <a:spcPts val="0"/>
              </a:spcAft>
              <a:defRPr/>
            </a:pPr>
            <a:r>
              <a:rPr lang="el-GR" sz="1400" b="1" dirty="0">
                <a:solidFill>
                  <a:srgbClr val="575F6D"/>
                </a:solidFill>
                <a:latin typeface="Verdana" pitchFamily="34" charset="0"/>
                <a:ea typeface="Verdana" pitchFamily="34" charset="0"/>
                <a:cs typeface="Verdana" pitchFamily="34" charset="0"/>
              </a:rPr>
              <a:t>2. Statistical Tests –Confidence Intervals</a:t>
            </a:r>
            <a:br>
              <a:rPr lang="el-GR" sz="1400" b="1" dirty="0">
                <a:solidFill>
                  <a:srgbClr val="575F6D"/>
                </a:solidFill>
                <a:latin typeface="Verdana" pitchFamily="34" charset="0"/>
                <a:ea typeface="Verdana" pitchFamily="34" charset="0"/>
                <a:cs typeface="Verdana" pitchFamily="34" charset="0"/>
              </a:rPr>
            </a:br>
            <a:r>
              <a:rPr lang="el-GR" sz="1400" b="1" dirty="0">
                <a:solidFill>
                  <a:srgbClr val="575F6D"/>
                </a:solidFill>
                <a:latin typeface="Verdana" pitchFamily="34" charset="0"/>
                <a:ea typeface="Verdana" pitchFamily="34" charset="0"/>
                <a:cs typeface="Verdana" pitchFamily="34" charset="0"/>
              </a:rPr>
              <a:t>2.1 Statistical tests I</a:t>
            </a:r>
            <a:endParaRPr lang="el-GR" sz="1400" dirty="0" smtClean="0"/>
          </a:p>
        </p:txBody>
      </p:sp>
      <p:pic>
        <p:nvPicPr>
          <p:cNvPr id="297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3052763"/>
            <a:ext cx="508317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υποσέλιδου 2"/>
          <p:cNvSpPr>
            <a:spLocks noGrp="1"/>
          </p:cNvSpPr>
          <p:nvPr>
            <p:ph type="ftr" sz="quarter" idx="16"/>
          </p:nvPr>
        </p:nvSpPr>
        <p:spPr/>
        <p:txBody>
          <a:bodyPr/>
          <a:lstStyle/>
          <a:p>
            <a:pPr>
              <a:defRPr/>
            </a:pPr>
            <a:r>
              <a:rPr lang="el-GR" smtClean="0"/>
              <a:t>Ε. ΠΑΠΑΓΕΩΡΓΙΟΥ</a:t>
            </a:r>
            <a:endParaRPr lang="el-GR"/>
          </a:p>
        </p:txBody>
      </p:sp>
      <p:sp>
        <p:nvSpPr>
          <p:cNvPr id="7" name="6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24</a:t>
            </a:fld>
            <a:endParaRPr lang="el-GR"/>
          </a:p>
        </p:txBody>
      </p:sp>
    </p:spTree>
    <p:extLst>
      <p:ext uri="{BB962C8B-B14F-4D97-AF65-F5344CB8AC3E}">
        <p14:creationId xmlns:p14="http://schemas.microsoft.com/office/powerpoint/2010/main" val="1284600509"/>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571184" cy="720080"/>
          </a:xfrm>
        </p:spPr>
        <p:txBody>
          <a:bodyPr>
            <a:normAutofit/>
          </a:bodyPr>
          <a:lstStyle/>
          <a:p>
            <a:pPr algn="ctr"/>
            <a:r>
              <a:rPr lang="el-GR" sz="1600" b="1" dirty="0" smtClean="0">
                <a:solidFill>
                  <a:srgbClr val="575F6D"/>
                </a:solidFill>
                <a:latin typeface="Verdana" pitchFamily="34" charset="0"/>
                <a:ea typeface="Verdana" pitchFamily="34" charset="0"/>
                <a:cs typeface="Verdana" pitchFamily="34" charset="0"/>
              </a:rPr>
              <a:t>2. Statistical Tests –Confidence Intervals</a:t>
            </a:r>
            <a:br>
              <a:rPr lang="el-GR" sz="1600" b="1" dirty="0" smtClean="0">
                <a:solidFill>
                  <a:srgbClr val="575F6D"/>
                </a:solidFill>
                <a:latin typeface="Verdana" pitchFamily="34" charset="0"/>
                <a:ea typeface="Verdana" pitchFamily="34" charset="0"/>
                <a:cs typeface="Verdana" pitchFamily="34" charset="0"/>
              </a:rPr>
            </a:br>
            <a:r>
              <a:rPr lang="el-GR" sz="1600" b="1" dirty="0" smtClean="0">
                <a:solidFill>
                  <a:srgbClr val="575F6D"/>
                </a:solidFill>
                <a:latin typeface="Verdana" pitchFamily="34" charset="0"/>
                <a:ea typeface="Verdana" pitchFamily="34" charset="0"/>
                <a:cs typeface="Verdana" pitchFamily="34" charset="0"/>
              </a:rPr>
              <a:t>2.1 Statistical tests I</a:t>
            </a:r>
            <a:endParaRPr lang="el-GR" sz="2800" dirty="0"/>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84784"/>
            <a:ext cx="5832648" cy="39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6"/>
          </p:nvPr>
        </p:nvSpPr>
        <p:spPr/>
        <p:txBody>
          <a:bodyPr/>
          <a:lstStyle/>
          <a:p>
            <a:pPr>
              <a:defRPr/>
            </a:pPr>
            <a:r>
              <a:rPr lang="el-GR" smtClean="0"/>
              <a:t>Ε. ΠΑΠΑΓΕΩΡΓΙΟΥ</a:t>
            </a:r>
            <a:endParaRPr lang="el-GR"/>
          </a:p>
        </p:txBody>
      </p:sp>
      <p:sp>
        <p:nvSpPr>
          <p:cNvPr id="8" name="7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25</a:t>
            </a:fld>
            <a:endParaRPr lang="el-GR"/>
          </a:p>
        </p:txBody>
      </p:sp>
    </p:spTree>
    <p:extLst>
      <p:ext uri="{BB962C8B-B14F-4D97-AF65-F5344CB8AC3E}">
        <p14:creationId xmlns:p14="http://schemas.microsoft.com/office/powerpoint/2010/main" val="4126598715"/>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95288" y="1196975"/>
            <a:ext cx="7561262" cy="5018088"/>
          </a:xfrm>
        </p:spPr>
        <p:txBody>
          <a:bodyPr/>
          <a:lstStyle/>
          <a:p>
            <a:pPr marL="0" indent="0" algn="just" eaLnBrk="1" hangingPunct="1">
              <a:buFont typeface="Wingdings" pitchFamily="2" charset="2"/>
              <a:buNone/>
            </a:pPr>
            <a:r>
              <a:rPr lang="el-GR" sz="1600" dirty="0" smtClean="0">
                <a:latin typeface="Verdana" pitchFamily="34" charset="0"/>
                <a:ea typeface="Verdana" pitchFamily="34" charset="0"/>
                <a:cs typeface="Verdana" pitchFamily="34" charset="0"/>
              </a:rPr>
              <a:t>Όπως παρατηρούμε παράγονται τα εξής συμπεράσματα:</a:t>
            </a:r>
          </a:p>
          <a:p>
            <a:pPr marL="0" indent="0" algn="just" eaLnBrk="1" hangingPunct="1">
              <a:buFont typeface="Wingdings" pitchFamily="2" charset="2"/>
              <a:buNone/>
            </a:pPr>
            <a:endParaRPr lang="el-GR" sz="1600" dirty="0" smtClean="0">
              <a:latin typeface="Verdana" pitchFamily="34" charset="0"/>
              <a:ea typeface="Verdana" pitchFamily="34" charset="0"/>
              <a:cs typeface="Verdana" pitchFamily="34" charset="0"/>
            </a:endParaRPr>
          </a:p>
          <a:p>
            <a:pPr marL="0" indent="0" algn="just" eaLnBrk="1" hangingPunct="1">
              <a:buFont typeface="Wingdings" pitchFamily="2" charset="2"/>
              <a:buNone/>
            </a:pPr>
            <a:r>
              <a:rPr lang="en-US" sz="1600" dirty="0" smtClean="0">
                <a:solidFill>
                  <a:schemeClr val="accent3">
                    <a:lumMod val="75000"/>
                  </a:schemeClr>
                </a:solidFill>
                <a:latin typeface="Verdana" pitchFamily="34" charset="0"/>
                <a:ea typeface="Verdana" pitchFamily="34" charset="0"/>
                <a:cs typeface="Verdana" pitchFamily="34" charset="0"/>
              </a:rPr>
              <a:t>Null hypothesis: mean = 0,0</a:t>
            </a:r>
          </a:p>
          <a:p>
            <a:pPr marL="0" indent="0" algn="just" eaLnBrk="1" hangingPunct="1">
              <a:buFont typeface="Wingdings" pitchFamily="2" charset="2"/>
              <a:buNone/>
            </a:pPr>
            <a:r>
              <a:rPr lang="en-US" sz="1600" dirty="0" smtClean="0">
                <a:solidFill>
                  <a:schemeClr val="accent3">
                    <a:lumMod val="75000"/>
                  </a:schemeClr>
                </a:solidFill>
                <a:latin typeface="Verdana" pitchFamily="34" charset="0"/>
                <a:ea typeface="Verdana" pitchFamily="34" charset="0"/>
                <a:cs typeface="Verdana" pitchFamily="34" charset="0"/>
              </a:rPr>
              <a:t>Alternative: greater than</a:t>
            </a:r>
          </a:p>
          <a:p>
            <a:pPr marL="0" indent="0" algn="just" eaLnBrk="1" hangingPunct="1">
              <a:buFont typeface="Wingdings" pitchFamily="2" charset="2"/>
              <a:buNone/>
            </a:pPr>
            <a:r>
              <a:rPr lang="en-US" sz="1600" dirty="0" smtClean="0">
                <a:solidFill>
                  <a:schemeClr val="accent3">
                    <a:lumMod val="75000"/>
                  </a:schemeClr>
                </a:solidFill>
                <a:latin typeface="Verdana" pitchFamily="34" charset="0"/>
                <a:ea typeface="Verdana" pitchFamily="34" charset="0"/>
                <a:cs typeface="Verdana" pitchFamily="34" charset="0"/>
              </a:rPr>
              <a:t>Computed t statistic = 2,01957</a:t>
            </a:r>
          </a:p>
          <a:p>
            <a:pPr marL="0" indent="0" algn="just" eaLnBrk="1" hangingPunct="1">
              <a:buFont typeface="Wingdings" pitchFamily="2" charset="2"/>
              <a:buNone/>
            </a:pPr>
            <a:r>
              <a:rPr lang="en-US" sz="1600" dirty="0" smtClean="0">
                <a:solidFill>
                  <a:schemeClr val="accent3">
                    <a:lumMod val="75000"/>
                  </a:schemeClr>
                </a:solidFill>
                <a:latin typeface="Verdana" pitchFamily="34" charset="0"/>
                <a:ea typeface="Verdana" pitchFamily="34" charset="0"/>
                <a:cs typeface="Verdana" pitchFamily="34" charset="0"/>
              </a:rPr>
              <a:t>P-Value = 0,0683566</a:t>
            </a:r>
          </a:p>
          <a:p>
            <a:pPr marL="0" indent="0" algn="just" eaLnBrk="1" hangingPunct="1">
              <a:buFont typeface="Wingdings" pitchFamily="2" charset="2"/>
              <a:buNone/>
            </a:pPr>
            <a:r>
              <a:rPr lang="en-US" sz="1600" dirty="0" smtClean="0">
                <a:solidFill>
                  <a:schemeClr val="accent3">
                    <a:lumMod val="75000"/>
                  </a:schemeClr>
                </a:solidFill>
                <a:latin typeface="Verdana" pitchFamily="34" charset="0"/>
                <a:ea typeface="Verdana" pitchFamily="34" charset="0"/>
                <a:cs typeface="Verdana" pitchFamily="34" charset="0"/>
              </a:rPr>
              <a:t>Do not reject the null hypothesis for alpha = 0,05.</a:t>
            </a:r>
            <a:endParaRPr lang="el-GR" sz="1600" dirty="0" smtClean="0">
              <a:solidFill>
                <a:schemeClr val="accent3">
                  <a:lumMod val="75000"/>
                </a:schemeClr>
              </a:solidFill>
              <a:latin typeface="Verdana" pitchFamily="34" charset="0"/>
              <a:ea typeface="Verdana" pitchFamily="34" charset="0"/>
              <a:cs typeface="Verdana" pitchFamily="34" charset="0"/>
            </a:endParaRPr>
          </a:p>
          <a:p>
            <a:pPr marL="0" indent="0" algn="just" eaLnBrk="1" hangingPunct="1">
              <a:buFont typeface="Wingdings" pitchFamily="2" charset="2"/>
              <a:buNone/>
            </a:pPr>
            <a:endParaRPr lang="en-US" sz="1600" dirty="0" smtClean="0">
              <a:solidFill>
                <a:srgbClr val="FF0000"/>
              </a:solidFill>
              <a:latin typeface="Verdana" pitchFamily="34" charset="0"/>
              <a:ea typeface="Verdana" pitchFamily="34" charset="0"/>
              <a:cs typeface="Verdana" pitchFamily="34" charset="0"/>
            </a:endParaRPr>
          </a:p>
          <a:p>
            <a:pPr marL="0" indent="0" algn="just" eaLnBrk="1" hangingPunct="1">
              <a:buFont typeface="Wingdings" pitchFamily="2" charset="2"/>
              <a:buNone/>
            </a:pPr>
            <a:r>
              <a:rPr lang="el-GR" sz="1600" dirty="0" smtClean="0">
                <a:latin typeface="Verdana" pitchFamily="34" charset="0"/>
                <a:ea typeface="Verdana" pitchFamily="34" charset="0"/>
                <a:cs typeface="Verdana" pitchFamily="34" charset="0"/>
              </a:rPr>
              <a:t>Δηλ. δεχόμαστε (δεν απορρίπτουμε) την μηδενική υπόθεση σε επίπεδο σημαντικότητας α=5% και συνεπώς το φάρμακο δεν ελαττώνει τα επίπεδα των τριγλυκεριδίων.</a:t>
            </a:r>
          </a:p>
          <a:p>
            <a:pPr marL="0" indent="0" algn="just" eaLnBrk="1" hangingPunct="1">
              <a:buFont typeface="Wingdings" pitchFamily="2" charset="2"/>
              <a:buNone/>
            </a:pPr>
            <a:r>
              <a:rPr lang="el-GR" sz="1600" dirty="0" smtClean="0">
                <a:latin typeface="Verdana" pitchFamily="34" charset="0"/>
                <a:ea typeface="Verdana" pitchFamily="34" charset="0"/>
                <a:cs typeface="Verdana" pitchFamily="34" charset="0"/>
              </a:rPr>
              <a:t>Αυτό συμβαίνει διότι η τιμή του P είναι 0,068&gt;0,05 και άρα δέχομαι την Ηο: μ1=μ2.</a:t>
            </a:r>
          </a:p>
          <a:p>
            <a:pPr marL="0" indent="0" algn="just" eaLnBrk="1" hangingPunct="1">
              <a:buFont typeface="Wingdings" pitchFamily="2" charset="2"/>
              <a:buNone/>
            </a:pPr>
            <a:r>
              <a:rPr lang="el-GR" sz="1600" dirty="0" smtClean="0">
                <a:latin typeface="Verdana" pitchFamily="34" charset="0"/>
                <a:ea typeface="Verdana" pitchFamily="34" charset="0"/>
                <a:cs typeface="Verdana" pitchFamily="34" charset="0"/>
              </a:rPr>
              <a:t>Ταυτόχρονα υπολογίζεται και η τιμή του κριτηρίου t statistic ίση με 2,01957</a:t>
            </a:r>
            <a:r>
              <a:rPr lang="el-GR" sz="1600" dirty="0" smtClean="0"/>
              <a:t>.</a:t>
            </a:r>
          </a:p>
        </p:txBody>
      </p:sp>
      <p:sp>
        <p:nvSpPr>
          <p:cNvPr id="2" name="Title 1"/>
          <p:cNvSpPr>
            <a:spLocks noGrp="1"/>
          </p:cNvSpPr>
          <p:nvPr>
            <p:ph type="title"/>
          </p:nvPr>
        </p:nvSpPr>
        <p:spPr>
          <a:xfrm>
            <a:off x="457200" y="188640"/>
            <a:ext cx="7571184" cy="720080"/>
          </a:xfrm>
        </p:spPr>
        <p:txBody>
          <a:bodyPr>
            <a:normAutofit/>
          </a:bodyPr>
          <a:lstStyle/>
          <a:p>
            <a:pPr algn="ctr"/>
            <a:r>
              <a:rPr lang="el-GR" sz="1600" b="1" dirty="0" smtClean="0">
                <a:solidFill>
                  <a:srgbClr val="575F6D"/>
                </a:solidFill>
                <a:latin typeface="Verdana" pitchFamily="34" charset="0"/>
                <a:ea typeface="Verdana" pitchFamily="34" charset="0"/>
                <a:cs typeface="Verdana" pitchFamily="34" charset="0"/>
              </a:rPr>
              <a:t>2. Statistical Tests –Confidence Intervals</a:t>
            </a:r>
            <a:br>
              <a:rPr lang="el-GR" sz="1600" b="1" dirty="0" smtClean="0">
                <a:solidFill>
                  <a:srgbClr val="575F6D"/>
                </a:solidFill>
                <a:latin typeface="Verdana" pitchFamily="34" charset="0"/>
                <a:ea typeface="Verdana" pitchFamily="34" charset="0"/>
                <a:cs typeface="Verdana" pitchFamily="34" charset="0"/>
              </a:rPr>
            </a:br>
            <a:r>
              <a:rPr lang="el-GR" sz="1600" b="1" dirty="0" smtClean="0">
                <a:solidFill>
                  <a:srgbClr val="575F6D"/>
                </a:solidFill>
                <a:latin typeface="Verdana" pitchFamily="34" charset="0"/>
                <a:ea typeface="Verdana" pitchFamily="34" charset="0"/>
                <a:cs typeface="Verdana" pitchFamily="34" charset="0"/>
              </a:rPr>
              <a:t>2.1 Statistical tests I</a:t>
            </a:r>
            <a:endParaRPr lang="el-GR" sz="2800" dirty="0"/>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sp>
        <p:nvSpPr>
          <p:cNvPr id="5" name="Θέση υποσέλιδου 4"/>
          <p:cNvSpPr>
            <a:spLocks noGrp="1"/>
          </p:cNvSpPr>
          <p:nvPr>
            <p:ph type="ftr" sz="quarter" idx="16"/>
          </p:nvPr>
        </p:nvSpPr>
        <p:spPr/>
        <p:txBody>
          <a:bodyPr/>
          <a:lstStyle/>
          <a:p>
            <a:pPr>
              <a:defRPr/>
            </a:pPr>
            <a:r>
              <a:rPr lang="el-GR" smtClean="0"/>
              <a:t>Ε. ΠΑΠΑΓΕΩΡΓΙΟΥ</a:t>
            </a:r>
            <a:endParaRPr lang="el-GR"/>
          </a:p>
        </p:txBody>
      </p:sp>
      <p:sp>
        <p:nvSpPr>
          <p:cNvPr id="8" name="7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26</a:t>
            </a:fld>
            <a:endParaRPr lang="el-GR"/>
          </a:p>
        </p:txBody>
      </p:sp>
    </p:spTree>
    <p:extLst>
      <p:ext uri="{BB962C8B-B14F-4D97-AF65-F5344CB8AC3E}">
        <p14:creationId xmlns:p14="http://schemas.microsoft.com/office/powerpoint/2010/main" val="955194828"/>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l-GR" b="1" dirty="0" smtClean="0">
                <a:solidFill>
                  <a:schemeClr val="accent6">
                    <a:lumMod val="50000"/>
                  </a:schemeClr>
                </a:solidFill>
              </a:rPr>
              <a:t>Οι ερευνητικές υποθέσεις</a:t>
            </a:r>
          </a:p>
        </p:txBody>
      </p:sp>
      <p:sp>
        <p:nvSpPr>
          <p:cNvPr id="27651" name="Rectangle 3"/>
          <p:cNvSpPr>
            <a:spLocks noGrp="1" noChangeArrowheads="1"/>
          </p:cNvSpPr>
          <p:nvPr>
            <p:ph idx="1"/>
          </p:nvPr>
        </p:nvSpPr>
        <p:spPr/>
        <p:txBody>
          <a:bodyPr/>
          <a:lstStyle/>
          <a:p>
            <a:pPr eaLnBrk="1" hangingPunct="1"/>
            <a:r>
              <a:rPr lang="el-GR" dirty="0" smtClean="0"/>
              <a:t>Στην έρευνα ελέγχουμε υποθέσεις, με βάση τα πραγματικά δεδομένα μας.</a:t>
            </a:r>
          </a:p>
          <a:p>
            <a:pPr lvl="1" eaLnBrk="1" hangingPunct="1"/>
            <a:r>
              <a:rPr lang="el-GR" dirty="0" smtClean="0">
                <a:solidFill>
                  <a:schemeClr val="accent6">
                    <a:lumMod val="75000"/>
                  </a:schemeClr>
                </a:solidFill>
              </a:rPr>
              <a:t>π.χ. ο μεγάλος χρόνος εισόδου στο Νοσοκομείο από την έναρξη των συμπτωμάτων, συσχετίζεται με αυξημένο κίνδυνο θανάτου;</a:t>
            </a:r>
          </a:p>
          <a:p>
            <a:pPr lvl="1" eaLnBrk="1" hangingPunct="1"/>
            <a:r>
              <a:rPr lang="el-GR" dirty="0" smtClean="0">
                <a:solidFill>
                  <a:schemeClr val="accent6">
                    <a:lumMod val="75000"/>
                  </a:schemeClr>
                </a:solidFill>
              </a:rPr>
              <a:t>Μια διατροφή πλούσια σε υδατάνθρακες συσχετίζεται με μειωμένο σωματικό βάρος;</a:t>
            </a:r>
          </a:p>
        </p:txBody>
      </p:sp>
      <p:sp>
        <p:nvSpPr>
          <p:cNvPr id="4" name="3 - Θέση υποσέλιδου"/>
          <p:cNvSpPr>
            <a:spLocks noGrp="1"/>
          </p:cNvSpPr>
          <p:nvPr>
            <p:ph type="ftr" sz="quarter" idx="16"/>
          </p:nvPr>
        </p:nvSpPr>
        <p:spPr/>
        <p:txBody>
          <a:bodyPr/>
          <a:lstStyle/>
          <a:p>
            <a:pPr>
              <a:defRPr/>
            </a:pPr>
            <a:r>
              <a:rPr lang="el-GR" smtClean="0"/>
              <a:t>Ε. ΠΑΠΑΓΕΩΡΓΙΟΥ</a:t>
            </a:r>
            <a:endParaRPr lang="el-GR"/>
          </a:p>
        </p:txBody>
      </p:sp>
      <p:sp>
        <p:nvSpPr>
          <p:cNvPr id="5" name="4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3</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39552" y="908720"/>
                <a:ext cx="7467600" cy="4873752"/>
              </a:xfrm>
            </p:spPr>
            <p:txBody>
              <a:bodyPr>
                <a:normAutofit lnSpcReduction="10000"/>
              </a:bodyPr>
              <a:lstStyle/>
              <a:p>
                <a:pPr algn="just"/>
                <a:r>
                  <a:rPr lang="el-GR" sz="2200" dirty="0" smtClean="0">
                    <a:latin typeface="Verdana" pitchFamily="34" charset="0"/>
                    <a:ea typeface="Verdana" pitchFamily="34" charset="0"/>
                    <a:cs typeface="Verdana" pitchFamily="34" charset="0"/>
                  </a:rPr>
                  <a:t>Η διαδικασία που ακολουθείται για την λήψη τέτοιου είδους αποφάσεων ονομάζεται </a:t>
                </a:r>
                <a:r>
                  <a:rPr lang="el-GR" sz="2200" b="1" dirty="0" smtClean="0">
                    <a:solidFill>
                      <a:schemeClr val="accent3">
                        <a:lumMod val="75000"/>
                      </a:schemeClr>
                    </a:solidFill>
                    <a:latin typeface="Verdana" pitchFamily="34" charset="0"/>
                    <a:ea typeface="Verdana" pitchFamily="34" charset="0"/>
                    <a:cs typeface="Verdana" pitchFamily="34" charset="0"/>
                  </a:rPr>
                  <a:t>έλεγχος υποθέσεων</a:t>
                </a:r>
              </a:p>
              <a:p>
                <a:pPr algn="just"/>
                <a:r>
                  <a:rPr lang="el-GR" sz="2200" dirty="0" smtClean="0">
                    <a:latin typeface="Verdana" pitchFamily="34" charset="0"/>
                    <a:ea typeface="Verdana" pitchFamily="34" charset="0"/>
                    <a:cs typeface="Verdana" pitchFamily="34" charset="0"/>
                  </a:rPr>
                  <a:t>Η υπόθεση που θέλουμε να ελέγξουμε συμβολίζεται με Η</a:t>
                </a:r>
                <a:r>
                  <a:rPr lang="el-GR" sz="2000" dirty="0" smtClean="0">
                    <a:latin typeface="Verdana" pitchFamily="34" charset="0"/>
                    <a:ea typeface="Verdana" pitchFamily="34" charset="0"/>
                    <a:cs typeface="Verdana" pitchFamily="34" charset="0"/>
                  </a:rPr>
                  <a:t>ο</a:t>
                </a:r>
                <a:r>
                  <a:rPr lang="el-GR" sz="2200" dirty="0" smtClean="0">
                    <a:latin typeface="Verdana" pitchFamily="34" charset="0"/>
                    <a:ea typeface="Verdana" pitchFamily="34" charset="0"/>
                    <a:cs typeface="Verdana" pitchFamily="34" charset="0"/>
                  </a:rPr>
                  <a:t> και ονομάζεται μηδενική υπόθεση ενώ η </a:t>
                </a:r>
                <a:r>
                  <a:rPr lang="el-GR" sz="2200" dirty="0">
                    <a:latin typeface="Verdana" pitchFamily="34" charset="0"/>
                    <a:ea typeface="Verdana" pitchFamily="34" charset="0"/>
                    <a:cs typeface="Verdana" pitchFamily="34" charset="0"/>
                  </a:rPr>
                  <a:t>εναλλακτική </a:t>
                </a:r>
                <a:r>
                  <a:rPr lang="el-GR" sz="2200" dirty="0" smtClean="0">
                    <a:latin typeface="Verdana" pitchFamily="34" charset="0"/>
                    <a:ea typeface="Verdana" pitchFamily="34" charset="0"/>
                    <a:cs typeface="Verdana" pitchFamily="34" charset="0"/>
                  </a:rPr>
                  <a:t>της υπόθεση </a:t>
                </a:r>
                <a:r>
                  <a:rPr lang="el-GR" sz="2200" dirty="0">
                    <a:latin typeface="Verdana" pitchFamily="34" charset="0"/>
                    <a:ea typeface="Verdana" pitchFamily="34" charset="0"/>
                    <a:cs typeface="Verdana" pitchFamily="34" charset="0"/>
                  </a:rPr>
                  <a:t>συμβολίζεται με </a:t>
                </a:r>
                <a14:m>
                  <m:oMath xmlns:m="http://schemas.openxmlformats.org/officeDocument/2006/math">
                    <m:sSub>
                      <m:sSubPr>
                        <m:ctrlPr>
                          <a:rPr lang="el-GR" sz="2200" i="1">
                            <a:latin typeface="Cambria Math" panose="02040503050406030204" pitchFamily="18" charset="0"/>
                          </a:rPr>
                        </m:ctrlPr>
                      </m:sSubPr>
                      <m:e>
                        <m:r>
                          <m:rPr>
                            <m:sty m:val="p"/>
                          </m:rPr>
                          <a:rPr lang="el-GR" sz="2200" b="0" i="1">
                            <a:latin typeface="Cambria Math"/>
                          </a:rPr>
                          <m:t>H</m:t>
                        </m:r>
                      </m:e>
                      <m:sub>
                        <m:r>
                          <a:rPr lang="el-GR" sz="2200" b="0" i="1">
                            <a:latin typeface="Cambria Math"/>
                          </a:rPr>
                          <m:t>1</m:t>
                        </m:r>
                      </m:sub>
                    </m:sSub>
                  </m:oMath>
                </a14:m>
                <a:endParaRPr lang="el-GR" sz="2200" dirty="0" smtClean="0">
                  <a:latin typeface="Verdana" pitchFamily="34" charset="0"/>
                  <a:ea typeface="Verdana" pitchFamily="34" charset="0"/>
                  <a:cs typeface="Verdana" pitchFamily="34" charset="0"/>
                </a:endParaRPr>
              </a:p>
              <a:p>
                <a:pPr algn="just"/>
                <a:r>
                  <a:rPr lang="el-GR" sz="2200" dirty="0" smtClean="0">
                    <a:latin typeface="Verdana" pitchFamily="34" charset="0"/>
                    <a:ea typeface="Verdana" pitchFamily="34" charset="0"/>
                    <a:cs typeface="Verdana" pitchFamily="34" charset="0"/>
                  </a:rPr>
                  <a:t>Σε κάθε έλεγχο είναι δυνατόν να πραγματοποιηθούν δύο ειδών σφάλματα: </a:t>
                </a:r>
              </a:p>
              <a:p>
                <a:pPr algn="just"/>
                <a:r>
                  <a:rPr lang="el-GR" sz="2200" b="1" dirty="0" smtClean="0">
                    <a:solidFill>
                      <a:schemeClr val="accent3">
                        <a:lumMod val="75000"/>
                      </a:schemeClr>
                    </a:solidFill>
                    <a:latin typeface="Verdana" pitchFamily="34" charset="0"/>
                    <a:ea typeface="Verdana" pitchFamily="34" charset="0"/>
                    <a:cs typeface="Verdana" pitchFamily="34" charset="0"/>
                  </a:rPr>
                  <a:t>Σφάλμα τύπου Ι: </a:t>
                </a:r>
                <a:r>
                  <a:rPr lang="el-GR" sz="2200" dirty="0" smtClean="0">
                    <a:latin typeface="Verdana" pitchFamily="34" charset="0"/>
                    <a:ea typeface="Verdana" pitchFamily="34" charset="0"/>
                    <a:cs typeface="Verdana" pitchFamily="34" charset="0"/>
                  </a:rPr>
                  <a:t>Απόρριψη της Η</a:t>
                </a:r>
                <a:r>
                  <a:rPr lang="el-GR" sz="2000" dirty="0" smtClean="0">
                    <a:latin typeface="Verdana" pitchFamily="34" charset="0"/>
                    <a:ea typeface="Verdana" pitchFamily="34" charset="0"/>
                    <a:cs typeface="Verdana" pitchFamily="34" charset="0"/>
                  </a:rPr>
                  <a:t>ο</a:t>
                </a:r>
                <a:r>
                  <a:rPr lang="el-GR" sz="2200" dirty="0" smtClean="0">
                    <a:latin typeface="Verdana" pitchFamily="34" charset="0"/>
                    <a:ea typeface="Verdana" pitchFamily="34" charset="0"/>
                    <a:cs typeface="Verdana" pitchFamily="34" charset="0"/>
                  </a:rPr>
                  <a:t> ενώ στην πραγματικότητα είναι αληθής </a:t>
                </a:r>
              </a:p>
              <a:p>
                <a:pPr algn="just"/>
                <a:r>
                  <a:rPr lang="el-GR" sz="2200" b="1" dirty="0" smtClean="0">
                    <a:solidFill>
                      <a:schemeClr val="accent3">
                        <a:lumMod val="75000"/>
                      </a:schemeClr>
                    </a:solidFill>
                    <a:latin typeface="Verdana" pitchFamily="34" charset="0"/>
                    <a:ea typeface="Verdana" pitchFamily="34" charset="0"/>
                    <a:cs typeface="Verdana" pitchFamily="34" charset="0"/>
                  </a:rPr>
                  <a:t>Σφάλμα </a:t>
                </a:r>
                <a:r>
                  <a:rPr lang="el-GR" sz="2200" b="1" dirty="0">
                    <a:solidFill>
                      <a:schemeClr val="accent3">
                        <a:lumMod val="75000"/>
                      </a:schemeClr>
                    </a:solidFill>
                    <a:latin typeface="Verdana" pitchFamily="34" charset="0"/>
                    <a:ea typeface="Verdana" pitchFamily="34" charset="0"/>
                    <a:cs typeface="Verdana" pitchFamily="34" charset="0"/>
                  </a:rPr>
                  <a:t>τύπου </a:t>
                </a:r>
                <a:r>
                  <a:rPr lang="el-GR" sz="2200" b="1" dirty="0" smtClean="0">
                    <a:solidFill>
                      <a:schemeClr val="accent3">
                        <a:lumMod val="75000"/>
                      </a:schemeClr>
                    </a:solidFill>
                    <a:latin typeface="Verdana" pitchFamily="34" charset="0"/>
                    <a:ea typeface="Verdana" pitchFamily="34" charset="0"/>
                    <a:cs typeface="Verdana" pitchFamily="34" charset="0"/>
                  </a:rPr>
                  <a:t>ΙΙ: </a:t>
                </a:r>
                <a:r>
                  <a:rPr lang="el-GR" sz="2200" dirty="0">
                    <a:latin typeface="Verdana" pitchFamily="34" charset="0"/>
                    <a:ea typeface="Verdana" pitchFamily="34" charset="0"/>
                    <a:cs typeface="Verdana" pitchFamily="34" charset="0"/>
                  </a:rPr>
                  <a:t>Απόρριψη της </a:t>
                </a:r>
                <a14:m>
                  <m:oMath xmlns:m="http://schemas.openxmlformats.org/officeDocument/2006/math">
                    <m:sSub>
                      <m:sSubPr>
                        <m:ctrlPr>
                          <a:rPr lang="el-GR" sz="2200" i="1">
                            <a:latin typeface="Cambria Math" panose="02040503050406030204" pitchFamily="18" charset="0"/>
                          </a:rPr>
                        </m:ctrlPr>
                      </m:sSubPr>
                      <m:e>
                        <m:r>
                          <m:rPr>
                            <m:sty m:val="p"/>
                          </m:rPr>
                          <a:rPr lang="el-GR" sz="2200" i="1">
                            <a:latin typeface="Cambria Math"/>
                          </a:rPr>
                          <m:t>H</m:t>
                        </m:r>
                      </m:e>
                      <m:sub>
                        <m:r>
                          <a:rPr lang="el-GR" sz="2200" i="1">
                            <a:latin typeface="Cambria Math"/>
                          </a:rPr>
                          <m:t>1</m:t>
                        </m:r>
                      </m:sub>
                    </m:sSub>
                  </m:oMath>
                </a14:m>
                <a:r>
                  <a:rPr lang="el-GR" sz="2200" dirty="0" smtClean="0">
                    <a:latin typeface="Verdana" pitchFamily="34" charset="0"/>
                    <a:ea typeface="Verdana" pitchFamily="34" charset="0"/>
                    <a:cs typeface="Verdana" pitchFamily="34" charset="0"/>
                  </a:rPr>
                  <a:t>(Αποδοχή της Ηο) </a:t>
                </a:r>
                <a:r>
                  <a:rPr lang="el-GR" sz="2200" dirty="0">
                    <a:latin typeface="Verdana" pitchFamily="34" charset="0"/>
                    <a:ea typeface="Verdana" pitchFamily="34" charset="0"/>
                    <a:cs typeface="Verdana" pitchFamily="34" charset="0"/>
                  </a:rPr>
                  <a:t>ενώ στην πραγματικότητα </a:t>
                </a:r>
                <a:r>
                  <a:rPr lang="el-GR" sz="2200" dirty="0" smtClean="0">
                    <a:latin typeface="Verdana" pitchFamily="34" charset="0"/>
                    <a:ea typeface="Verdana" pitchFamily="34" charset="0"/>
                    <a:cs typeface="Verdana" pitchFamily="34" charset="0"/>
                  </a:rPr>
                  <a:t>η </a:t>
                </a:r>
                <a14:m>
                  <m:oMath xmlns:m="http://schemas.openxmlformats.org/officeDocument/2006/math">
                    <m:sSub>
                      <m:sSubPr>
                        <m:ctrlPr>
                          <a:rPr lang="el-GR" sz="2200" i="1">
                            <a:latin typeface="Cambria Math" panose="02040503050406030204" pitchFamily="18" charset="0"/>
                          </a:rPr>
                        </m:ctrlPr>
                      </m:sSubPr>
                      <m:e>
                        <m:r>
                          <m:rPr>
                            <m:sty m:val="p"/>
                          </m:rPr>
                          <a:rPr lang="el-GR" sz="2200" i="1">
                            <a:latin typeface="Cambria Math"/>
                          </a:rPr>
                          <m:t>H</m:t>
                        </m:r>
                      </m:e>
                      <m:sub>
                        <m:r>
                          <a:rPr lang="el-GR" sz="2200" i="1">
                            <a:latin typeface="Cambria Math"/>
                          </a:rPr>
                          <m:t>1</m:t>
                        </m:r>
                      </m:sub>
                    </m:sSub>
                    <m:r>
                      <a:rPr lang="el-GR" sz="2200" i="1">
                        <a:latin typeface="Cambria Math"/>
                      </a:rPr>
                      <m:t> </m:t>
                    </m:r>
                  </m:oMath>
                </a14:m>
                <a:r>
                  <a:rPr lang="el-GR" sz="2200" dirty="0" smtClean="0">
                    <a:latin typeface="Verdana" pitchFamily="34" charset="0"/>
                    <a:ea typeface="Verdana" pitchFamily="34" charset="0"/>
                    <a:cs typeface="Verdana" pitchFamily="34" charset="0"/>
                  </a:rPr>
                  <a:t>είναι αληθής </a:t>
                </a:r>
                <a:endParaRPr lang="el-GR" sz="2200" dirty="0">
                  <a:latin typeface="Verdana" pitchFamily="34" charset="0"/>
                  <a:ea typeface="Verdana" pitchFamily="34" charset="0"/>
                  <a:cs typeface="Verdana"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39552" y="908720"/>
                <a:ext cx="7467600" cy="4873752"/>
              </a:xfrm>
              <a:blipFill rotWithShape="1">
                <a:blip r:embed="rId3"/>
                <a:stretch>
                  <a:fillRect l="-327" t="-625" r="-1061" b="-7000"/>
                </a:stretch>
              </a:blipFill>
            </p:spPr>
            <p:txBody>
              <a:bodyPr/>
              <a:lstStyle/>
              <a:p>
                <a:r>
                  <a:rPr lang="el-GR">
                    <a:noFill/>
                  </a:rPr>
                  <a:t> </a:t>
                </a:r>
              </a:p>
            </p:txBody>
          </p:sp>
        </mc:Fallback>
      </mc:AlternateContent>
      <p:sp>
        <p:nvSpPr>
          <p:cNvPr id="6" name="5 - Θέση υποσέλιδου"/>
          <p:cNvSpPr>
            <a:spLocks noGrp="1"/>
          </p:cNvSpPr>
          <p:nvPr>
            <p:ph type="ftr" sz="quarter" idx="16"/>
          </p:nvPr>
        </p:nvSpPr>
        <p:spPr/>
        <p:txBody>
          <a:bodyPr/>
          <a:lstStyle/>
          <a:p>
            <a:pPr>
              <a:defRPr/>
            </a:pPr>
            <a:r>
              <a:rPr lang="el-GR" smtClean="0"/>
              <a:t>Ε. ΠΑΠΑΓΕΩΡΓΙΟΥ</a:t>
            </a:r>
            <a:endParaRPr lang="el-GR"/>
          </a:p>
        </p:txBody>
      </p:sp>
      <p:sp>
        <p:nvSpPr>
          <p:cNvPr id="7" name="6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4</a:t>
            </a:fld>
            <a:endParaRPr lang="el-GR"/>
          </a:p>
        </p:txBody>
      </p:sp>
    </p:spTree>
    <p:extLst>
      <p:ext uri="{BB962C8B-B14F-4D97-AF65-F5344CB8AC3E}">
        <p14:creationId xmlns:p14="http://schemas.microsoft.com/office/powerpoint/2010/main" val="3113143935"/>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l-GR" b="1" dirty="0" smtClean="0">
                <a:solidFill>
                  <a:schemeClr val="accent6">
                    <a:lumMod val="50000"/>
                  </a:schemeClr>
                </a:solidFill>
              </a:rPr>
              <a:t>Σφάλματα στη λήψη απόφασης</a:t>
            </a:r>
          </a:p>
        </p:txBody>
      </p:sp>
      <p:graphicFrame>
        <p:nvGraphicFramePr>
          <p:cNvPr id="29721" name="Group 25"/>
          <p:cNvGraphicFramePr>
            <a:graphicFrameLocks noGrp="1"/>
          </p:cNvGraphicFramePr>
          <p:nvPr>
            <p:ph type="tbl" idx="1"/>
          </p:nvPr>
        </p:nvGraphicFramePr>
        <p:xfrm>
          <a:off x="712788" y="1976438"/>
          <a:ext cx="7953375" cy="4167188"/>
        </p:xfrm>
        <a:graphic>
          <a:graphicData uri="http://schemas.openxmlformats.org/drawingml/2006/table">
            <a:tbl>
              <a:tblPr/>
              <a:tblGrid>
                <a:gridCol w="2570162"/>
                <a:gridCol w="2570163"/>
                <a:gridCol w="2813050"/>
              </a:tblGrid>
              <a:tr h="1236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26ACBE"/>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400" b="1" i="0" u="none" strike="noStrike" cap="none" normalizeH="0" baseline="0" smtClean="0">
                          <a:ln>
                            <a:noFill/>
                          </a:ln>
                          <a:solidFill>
                            <a:schemeClr val="bg2"/>
                          </a:solidFill>
                          <a:effectLst/>
                          <a:latin typeface="Tahoma" pitchFamily="34" charset="0"/>
                        </a:rPr>
                        <a:t>Αποδοχή υπόθεσης Η</a:t>
                      </a:r>
                      <a:r>
                        <a:rPr kumimoji="0" lang="el-GR" sz="2400" b="1" i="0" u="none" strike="noStrike" cap="none" normalizeH="0" baseline="-25000" smtClean="0">
                          <a:ln>
                            <a:noFill/>
                          </a:ln>
                          <a:solidFill>
                            <a:schemeClr val="bg2"/>
                          </a:solidFill>
                          <a:effectLst/>
                          <a:latin typeface="Tahoma" pitchFamily="34" charset="0"/>
                        </a:rPr>
                        <a:t>ο</a:t>
                      </a:r>
                      <a:r>
                        <a:rPr kumimoji="0" lang="el-GR" sz="2400" b="1" i="0" u="none" strike="noStrike" cap="none" normalizeH="0" baseline="0" smtClean="0">
                          <a:ln>
                            <a:noFill/>
                          </a:ln>
                          <a:solidFill>
                            <a:schemeClr val="bg2"/>
                          </a:solidFill>
                          <a:effectLst/>
                          <a:latin typeface="Tahoma" pitchFamily="34" charset="0"/>
                        </a:rPr>
                        <a:t> από το δείγμα</a:t>
                      </a:r>
                      <a:endParaRPr kumimoji="0" lang="en-GB" sz="2400" b="1" i="0" u="none" strike="noStrike" cap="none" normalizeH="0" baseline="0" smtClean="0">
                        <a:ln>
                          <a:noFill/>
                        </a:ln>
                        <a:solidFill>
                          <a:schemeClr val="bg2"/>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26ACBE"/>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400" b="1" i="0" u="none" strike="noStrike" cap="none" normalizeH="0" baseline="0" smtClean="0">
                          <a:ln>
                            <a:noFill/>
                          </a:ln>
                          <a:solidFill>
                            <a:schemeClr val="bg2"/>
                          </a:solidFill>
                          <a:effectLst/>
                          <a:latin typeface="Tahoma" pitchFamily="34" charset="0"/>
                        </a:rPr>
                        <a:t>Απόρριψη υπόθεσης Η</a:t>
                      </a:r>
                      <a:r>
                        <a:rPr kumimoji="0" lang="en-US" sz="2400" b="1" i="0" u="none" strike="noStrike" cap="none" normalizeH="0" baseline="-25000" smtClean="0">
                          <a:ln>
                            <a:noFill/>
                          </a:ln>
                          <a:solidFill>
                            <a:schemeClr val="bg2"/>
                          </a:solidFill>
                          <a:effectLst/>
                          <a:latin typeface="Tahoma" pitchFamily="34" charset="0"/>
                        </a:rPr>
                        <a:t>O</a:t>
                      </a:r>
                      <a:r>
                        <a:rPr kumimoji="0" lang="el-GR" sz="2400" b="1" i="0" u="none" strike="noStrike" cap="none" normalizeH="0" baseline="0" smtClean="0">
                          <a:ln>
                            <a:noFill/>
                          </a:ln>
                          <a:solidFill>
                            <a:schemeClr val="bg2"/>
                          </a:solidFill>
                          <a:effectLst/>
                          <a:latin typeface="Tahoma" pitchFamily="34" charset="0"/>
                        </a:rPr>
                        <a:t> από το δείγμα</a:t>
                      </a:r>
                      <a:endParaRPr kumimoji="0" lang="en-GB" sz="2400" b="1" i="0" u="none" strike="noStrike" cap="none" normalizeH="0" baseline="0" smtClean="0">
                        <a:ln>
                          <a:noFill/>
                        </a:ln>
                        <a:solidFill>
                          <a:schemeClr val="bg2"/>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26ACBE"/>
                    </a:solidFill>
                  </a:tcPr>
                </a:tc>
              </a:tr>
              <a:tr h="1412875">
                <a:tc>
                  <a:txBody>
                    <a:body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el-GR" sz="2400" b="1" i="0" u="none" strike="noStrike" cap="none" normalizeH="0" baseline="0" smtClean="0">
                          <a:ln>
                            <a:noFill/>
                          </a:ln>
                          <a:solidFill>
                            <a:schemeClr val="bg1"/>
                          </a:solidFill>
                          <a:effectLst>
                            <a:outerShdw blurRad="38100" dist="38100" dir="2700000" algn="tl">
                              <a:srgbClr val="000000"/>
                            </a:outerShdw>
                          </a:effectLst>
                          <a:latin typeface="Tahoma" pitchFamily="34" charset="0"/>
                        </a:rPr>
                        <a:t>Υπόθεση </a:t>
                      </a:r>
                      <a:r>
                        <a:rPr kumimoji="0" lang="el-GR" sz="2400" b="1" i="0" u="none" strike="noStrike" cap="none" normalizeH="0" baseline="0" smtClean="0">
                          <a:ln>
                            <a:noFill/>
                          </a:ln>
                          <a:solidFill>
                            <a:schemeClr val="accent2"/>
                          </a:solidFill>
                          <a:effectLst>
                            <a:outerShdw blurRad="38100" dist="38100" dir="2700000" algn="tl">
                              <a:srgbClr val="000000"/>
                            </a:outerShdw>
                          </a:effectLst>
                          <a:latin typeface="Tahoma" pitchFamily="34" charset="0"/>
                        </a:rPr>
                        <a:t>Ηο</a:t>
                      </a:r>
                      <a:r>
                        <a:rPr kumimoji="0" lang="el-GR" sz="2400" b="1" i="0" u="none" strike="noStrike" cap="none" normalizeH="0" baseline="0" smtClean="0">
                          <a:ln>
                            <a:noFill/>
                          </a:ln>
                          <a:solidFill>
                            <a:schemeClr val="bg1"/>
                          </a:solidFill>
                          <a:effectLst>
                            <a:outerShdw blurRad="38100" dist="38100" dir="2700000" algn="tl">
                              <a:srgbClr val="000000"/>
                            </a:outerShdw>
                          </a:effectLst>
                          <a:latin typeface="Tahoma" pitchFamily="34" charset="0"/>
                        </a:rPr>
                        <a:t> αληθής στον πληθυσμό</a:t>
                      </a:r>
                      <a:endParaRPr kumimoji="0" lang="en-GB" sz="2400" b="1" i="0" u="none" strike="noStrike" cap="none" normalizeH="0" baseline="0" smtClean="0">
                        <a:ln>
                          <a:noFill/>
                        </a:ln>
                        <a:solidFill>
                          <a:schemeClr val="bg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26ACBE"/>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GB" sz="6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sym typeface="Wingdings" pitchFamily="2" charset="2"/>
                        </a:rPr>
                        <a:t></a:t>
                      </a:r>
                      <a:endParaRPr kumimoji="0" lang="en-GB" sz="6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Σφάλμα τύπου Ι</a:t>
                      </a:r>
                      <a:endParaRPr kumimoji="0" lang="en-GB"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517650">
                <a:tc>
                  <a:txBody>
                    <a:body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el-GR" sz="2400" b="1" i="0" u="none" strike="noStrike" cap="none" normalizeH="0" baseline="0" smtClean="0">
                          <a:ln>
                            <a:noFill/>
                          </a:ln>
                          <a:solidFill>
                            <a:schemeClr val="bg1"/>
                          </a:solidFill>
                          <a:effectLst>
                            <a:outerShdw blurRad="38100" dist="38100" dir="2700000" algn="tl">
                              <a:srgbClr val="000000"/>
                            </a:outerShdw>
                          </a:effectLst>
                          <a:latin typeface="Tahoma" pitchFamily="34" charset="0"/>
                        </a:rPr>
                        <a:t>Υπόθεση </a:t>
                      </a:r>
                      <a:r>
                        <a:rPr kumimoji="0" lang="el-GR" sz="2400" b="1" i="0" u="none" strike="noStrike" cap="none" normalizeH="0" baseline="0" smtClean="0">
                          <a:ln>
                            <a:noFill/>
                          </a:ln>
                          <a:solidFill>
                            <a:schemeClr val="accent2"/>
                          </a:solidFill>
                          <a:effectLst>
                            <a:outerShdw blurRad="38100" dist="38100" dir="2700000" algn="tl">
                              <a:srgbClr val="000000"/>
                            </a:outerShdw>
                          </a:effectLst>
                          <a:latin typeface="Tahoma" pitchFamily="34" charset="0"/>
                        </a:rPr>
                        <a:t>Ηο</a:t>
                      </a:r>
                      <a:r>
                        <a:rPr kumimoji="0" lang="el-GR" sz="2400" b="1" i="0" u="none" strike="noStrike" cap="none" normalizeH="0" baseline="0" smtClean="0">
                          <a:ln>
                            <a:noFill/>
                          </a:ln>
                          <a:solidFill>
                            <a:schemeClr val="bg1"/>
                          </a:solidFill>
                          <a:effectLst>
                            <a:outerShdw blurRad="38100" dist="38100" dir="2700000" algn="tl">
                              <a:srgbClr val="000000"/>
                            </a:outerShdw>
                          </a:effectLst>
                          <a:latin typeface="Tahoma" pitchFamily="34" charset="0"/>
                        </a:rPr>
                        <a:t> ψευδής στον πληθυσμό</a:t>
                      </a:r>
                      <a:endParaRPr kumimoji="0" lang="en-GB" sz="2400" b="1" i="0" u="none" strike="noStrike" cap="none" normalizeH="0" baseline="0" smtClean="0">
                        <a:ln>
                          <a:noFill/>
                        </a:ln>
                        <a:solidFill>
                          <a:schemeClr val="bg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26ACBE"/>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Σφάλμα τύπου ΙΙ</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GB" sz="6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sym typeface="Wingdings" pitchFamily="2" charset="2"/>
                        </a:rPr>
                        <a:t></a:t>
                      </a:r>
                      <a:endParaRPr kumimoji="0" lang="el-GR" sz="6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sym typeface="Wingdings" pitchFamily="2" charset="2"/>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sym typeface="Wingdings" pitchFamily="2" charset="2"/>
                        </a:rPr>
                        <a:t>Στατιστική ισχύς</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sym typeface="Wingdings" pitchFamily="2" charset="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 name="3 - Θέση υποσέλιδου"/>
          <p:cNvSpPr>
            <a:spLocks noGrp="1"/>
          </p:cNvSpPr>
          <p:nvPr>
            <p:ph type="ftr" sz="quarter" idx="11"/>
          </p:nvPr>
        </p:nvSpPr>
        <p:spPr/>
        <p:txBody>
          <a:bodyPr/>
          <a:lstStyle/>
          <a:p>
            <a:pPr>
              <a:defRPr/>
            </a:pPr>
            <a:r>
              <a:rPr lang="el-GR" smtClean="0"/>
              <a:t>Ε. ΠΑΠΑΓΕΩΡΓΙΟΥ</a:t>
            </a:r>
            <a:endParaRPr lang="el-GR"/>
          </a:p>
        </p:txBody>
      </p:sp>
      <p:sp>
        <p:nvSpPr>
          <p:cNvPr id="5" name="4 - Θέση αριθμού διαφάνειας"/>
          <p:cNvSpPr>
            <a:spLocks noGrp="1"/>
          </p:cNvSpPr>
          <p:nvPr>
            <p:ph type="sldNum" sz="quarter" idx="12"/>
          </p:nvPr>
        </p:nvSpPr>
        <p:spPr/>
        <p:txBody>
          <a:bodyPr/>
          <a:lstStyle/>
          <a:p>
            <a:pPr>
              <a:defRPr/>
            </a:pPr>
            <a:fld id="{79B5D119-BF8C-4881-A3BD-CCA2127789D7}" type="slidenum">
              <a:rPr lang="el-GR" smtClean="0"/>
              <a:pPr>
                <a:defRPr/>
              </a:pPr>
              <a:t>5</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28596" y="571480"/>
            <a:ext cx="8229600" cy="1069975"/>
          </a:xfrm>
        </p:spPr>
        <p:txBody>
          <a:bodyPr>
            <a:normAutofit/>
          </a:bodyPr>
          <a:lstStyle/>
          <a:p>
            <a:pPr eaLnBrk="1" hangingPunct="1"/>
            <a:r>
              <a:rPr lang="el-GR" sz="4000" b="1" dirty="0" smtClean="0">
                <a:solidFill>
                  <a:schemeClr val="accent6">
                    <a:lumMod val="50000"/>
                  </a:schemeClr>
                </a:solidFill>
              </a:rPr>
              <a:t>Έλεγχοι Υποθέσεων</a:t>
            </a:r>
          </a:p>
        </p:txBody>
      </p:sp>
      <p:sp>
        <p:nvSpPr>
          <p:cNvPr id="37891" name="Line 3"/>
          <p:cNvSpPr>
            <a:spLocks noChangeShapeType="1"/>
          </p:cNvSpPr>
          <p:nvPr/>
        </p:nvSpPr>
        <p:spPr bwMode="auto">
          <a:xfrm>
            <a:off x="684213" y="5373688"/>
            <a:ext cx="7632700" cy="0"/>
          </a:xfrm>
          <a:prstGeom prst="line">
            <a:avLst/>
          </a:prstGeom>
          <a:noFill/>
          <a:ln w="9525">
            <a:solidFill>
              <a:schemeClr val="tx1"/>
            </a:solidFill>
            <a:round/>
            <a:headEnd/>
            <a:tailEnd/>
          </a:ln>
        </p:spPr>
        <p:txBody>
          <a:bodyPr wrap="none" lIns="90000" tIns="46800" rIns="90000" bIns="46800" anchor="ctr"/>
          <a:lstStyle/>
          <a:p>
            <a:endParaRPr lang="el-GR"/>
          </a:p>
        </p:txBody>
      </p:sp>
      <p:sp>
        <p:nvSpPr>
          <p:cNvPr id="37892" name="Text Box 4"/>
          <p:cNvSpPr txBox="1">
            <a:spLocks noChangeArrowheads="1"/>
          </p:cNvSpPr>
          <p:nvPr/>
        </p:nvSpPr>
        <p:spPr bwMode="auto">
          <a:xfrm>
            <a:off x="1835150" y="5445125"/>
            <a:ext cx="5545138" cy="463846"/>
          </a:xfrm>
          <a:prstGeom prst="rect">
            <a:avLst/>
          </a:prstGeom>
          <a:noFill/>
          <a:ln w="9525">
            <a:noFill/>
            <a:miter lim="800000"/>
            <a:headEnd/>
            <a:tailEnd/>
          </a:ln>
        </p:spPr>
        <p:txBody>
          <a:bodyPr lIns="90000" tIns="46800" rIns="90000" bIns="46800">
            <a:spAutoFit/>
          </a:bodyPr>
          <a:lstStyle/>
          <a:p>
            <a:pPr algn="ctr">
              <a:spcBef>
                <a:spcPct val="50000"/>
              </a:spcBef>
            </a:pPr>
            <a:r>
              <a:rPr lang="el-GR" sz="2400" b="1" dirty="0">
                <a:solidFill>
                  <a:schemeClr val="accent6">
                    <a:lumMod val="50000"/>
                  </a:schemeClr>
                </a:solidFill>
                <a:latin typeface="Verdana" pitchFamily="34" charset="0"/>
              </a:rPr>
              <a:t>Τιμές στατιστικού κριτηρίου </a:t>
            </a:r>
          </a:p>
        </p:txBody>
      </p:sp>
      <p:sp>
        <p:nvSpPr>
          <p:cNvPr id="37893" name="Rectangle 5"/>
          <p:cNvSpPr>
            <a:spLocks noChangeArrowheads="1"/>
          </p:cNvSpPr>
          <p:nvPr/>
        </p:nvSpPr>
        <p:spPr bwMode="auto">
          <a:xfrm>
            <a:off x="611188" y="2133600"/>
            <a:ext cx="4465637" cy="1079500"/>
          </a:xfrm>
          <a:prstGeom prst="rect">
            <a:avLst/>
          </a:prstGeom>
          <a:solidFill>
            <a:schemeClr val="accent1"/>
          </a:solidFill>
          <a:ln w="9525">
            <a:solidFill>
              <a:schemeClr val="tx1"/>
            </a:solidFill>
            <a:miter lim="800000"/>
            <a:headEnd/>
            <a:tailEnd/>
          </a:ln>
        </p:spPr>
        <p:txBody>
          <a:bodyPr wrap="none" lIns="90000" tIns="46800" rIns="90000" bIns="46800" anchor="ctr"/>
          <a:lstStyle/>
          <a:p>
            <a:endParaRPr lang="el-GR"/>
          </a:p>
        </p:txBody>
      </p:sp>
      <p:sp>
        <p:nvSpPr>
          <p:cNvPr id="37894" name="Rectangle 6"/>
          <p:cNvSpPr>
            <a:spLocks noChangeArrowheads="1"/>
          </p:cNvSpPr>
          <p:nvPr/>
        </p:nvSpPr>
        <p:spPr bwMode="auto">
          <a:xfrm>
            <a:off x="3276600" y="3573463"/>
            <a:ext cx="5113338" cy="1079500"/>
          </a:xfrm>
          <a:prstGeom prst="rect">
            <a:avLst/>
          </a:prstGeom>
          <a:solidFill>
            <a:schemeClr val="accent1"/>
          </a:solidFill>
          <a:ln w="9525">
            <a:solidFill>
              <a:schemeClr val="tx1"/>
            </a:solidFill>
            <a:miter lim="800000"/>
            <a:headEnd/>
            <a:tailEnd/>
          </a:ln>
        </p:spPr>
        <p:txBody>
          <a:bodyPr wrap="none" lIns="90000" tIns="46800" rIns="90000" bIns="46800" anchor="ctr"/>
          <a:lstStyle/>
          <a:p>
            <a:endParaRPr lang="el-GR"/>
          </a:p>
        </p:txBody>
      </p:sp>
      <p:sp>
        <p:nvSpPr>
          <p:cNvPr id="37895" name="Line 7"/>
          <p:cNvSpPr>
            <a:spLocks noChangeShapeType="1"/>
          </p:cNvSpPr>
          <p:nvPr/>
        </p:nvSpPr>
        <p:spPr bwMode="auto">
          <a:xfrm flipV="1">
            <a:off x="4356100" y="1916113"/>
            <a:ext cx="0" cy="3457575"/>
          </a:xfrm>
          <a:prstGeom prst="line">
            <a:avLst/>
          </a:prstGeom>
          <a:noFill/>
          <a:ln w="57150">
            <a:solidFill>
              <a:srgbClr val="FF0000"/>
            </a:solidFill>
            <a:prstDash val="dash"/>
            <a:round/>
            <a:headEnd/>
            <a:tailEnd/>
          </a:ln>
        </p:spPr>
        <p:txBody>
          <a:bodyPr wrap="none" lIns="90000" tIns="46800" rIns="90000" bIns="46800" anchor="ctr"/>
          <a:lstStyle/>
          <a:p>
            <a:endParaRPr lang="el-GR"/>
          </a:p>
        </p:txBody>
      </p:sp>
      <p:sp>
        <p:nvSpPr>
          <p:cNvPr id="37896" name="Text Box 8"/>
          <p:cNvSpPr txBox="1">
            <a:spLocks noChangeArrowheads="1"/>
          </p:cNvSpPr>
          <p:nvPr/>
        </p:nvSpPr>
        <p:spPr bwMode="auto">
          <a:xfrm>
            <a:off x="684213" y="4652963"/>
            <a:ext cx="1871662" cy="641350"/>
          </a:xfrm>
          <a:prstGeom prst="rect">
            <a:avLst/>
          </a:prstGeom>
          <a:noFill/>
          <a:ln w="9525">
            <a:noFill/>
            <a:miter lim="800000"/>
            <a:headEnd/>
            <a:tailEnd/>
          </a:ln>
        </p:spPr>
        <p:txBody>
          <a:bodyPr lIns="90000" tIns="46800" rIns="90000" bIns="46800">
            <a:spAutoFit/>
          </a:bodyPr>
          <a:lstStyle/>
          <a:p>
            <a:pPr algn="ctr">
              <a:spcBef>
                <a:spcPct val="50000"/>
              </a:spcBef>
            </a:pPr>
            <a:r>
              <a:rPr lang="el-GR">
                <a:latin typeface="Verdana" pitchFamily="34" charset="0"/>
              </a:rPr>
              <a:t>Περιοχή μη-απόρριψης </a:t>
            </a:r>
            <a:r>
              <a:rPr lang="el-GR" i="1">
                <a:latin typeface="Verdana" pitchFamily="34" charset="0"/>
              </a:rPr>
              <a:t>Ηο</a:t>
            </a:r>
          </a:p>
        </p:txBody>
      </p:sp>
      <p:sp>
        <p:nvSpPr>
          <p:cNvPr id="37897" name="Text Box 9"/>
          <p:cNvSpPr txBox="1">
            <a:spLocks noChangeArrowheads="1"/>
          </p:cNvSpPr>
          <p:nvPr/>
        </p:nvSpPr>
        <p:spPr bwMode="auto">
          <a:xfrm>
            <a:off x="6443663" y="1844675"/>
            <a:ext cx="1871662" cy="641350"/>
          </a:xfrm>
          <a:prstGeom prst="rect">
            <a:avLst/>
          </a:prstGeom>
          <a:noFill/>
          <a:ln w="9525">
            <a:noFill/>
            <a:miter lim="800000"/>
            <a:headEnd/>
            <a:tailEnd/>
          </a:ln>
        </p:spPr>
        <p:txBody>
          <a:bodyPr lIns="90000" tIns="46800" rIns="90000" bIns="46800">
            <a:spAutoFit/>
          </a:bodyPr>
          <a:lstStyle/>
          <a:p>
            <a:pPr algn="ctr">
              <a:spcBef>
                <a:spcPct val="50000"/>
              </a:spcBef>
            </a:pPr>
            <a:r>
              <a:rPr lang="el-GR">
                <a:latin typeface="Verdana" pitchFamily="34" charset="0"/>
              </a:rPr>
              <a:t>Περιοχή απόρριψης </a:t>
            </a:r>
            <a:r>
              <a:rPr lang="el-GR" i="1">
                <a:latin typeface="Verdana" pitchFamily="34" charset="0"/>
              </a:rPr>
              <a:t>Ηο</a:t>
            </a:r>
          </a:p>
        </p:txBody>
      </p:sp>
      <p:sp>
        <p:nvSpPr>
          <p:cNvPr id="37898" name="Rectangle 10"/>
          <p:cNvSpPr>
            <a:spLocks noChangeArrowheads="1"/>
          </p:cNvSpPr>
          <p:nvPr/>
        </p:nvSpPr>
        <p:spPr bwMode="auto">
          <a:xfrm>
            <a:off x="4356100" y="2133600"/>
            <a:ext cx="720725" cy="1079500"/>
          </a:xfrm>
          <a:prstGeom prst="rect">
            <a:avLst/>
          </a:prstGeom>
          <a:solidFill>
            <a:srgbClr val="0000FF"/>
          </a:solidFill>
          <a:ln w="9525">
            <a:solidFill>
              <a:schemeClr val="tx1"/>
            </a:solidFill>
            <a:miter lim="800000"/>
            <a:headEnd/>
            <a:tailEnd/>
          </a:ln>
        </p:spPr>
        <p:txBody>
          <a:bodyPr wrap="none" lIns="90000" tIns="46800" rIns="90000" bIns="46800" anchor="ctr"/>
          <a:lstStyle/>
          <a:p>
            <a:endParaRPr lang="el-GR"/>
          </a:p>
        </p:txBody>
      </p:sp>
      <p:sp>
        <p:nvSpPr>
          <p:cNvPr id="37899" name="Rectangle 11"/>
          <p:cNvSpPr>
            <a:spLocks noChangeArrowheads="1"/>
          </p:cNvSpPr>
          <p:nvPr/>
        </p:nvSpPr>
        <p:spPr bwMode="auto">
          <a:xfrm>
            <a:off x="2843213" y="3573463"/>
            <a:ext cx="1512887" cy="1079500"/>
          </a:xfrm>
          <a:prstGeom prst="rect">
            <a:avLst/>
          </a:prstGeom>
          <a:solidFill>
            <a:srgbClr val="0000FF"/>
          </a:solidFill>
          <a:ln w="9525">
            <a:solidFill>
              <a:schemeClr val="tx1"/>
            </a:solidFill>
            <a:miter lim="800000"/>
            <a:headEnd/>
            <a:tailEnd/>
          </a:ln>
        </p:spPr>
        <p:txBody>
          <a:bodyPr wrap="none" lIns="90000" tIns="46800" rIns="90000" bIns="46800" anchor="ctr"/>
          <a:lstStyle/>
          <a:p>
            <a:endParaRPr lang="el-GR"/>
          </a:p>
        </p:txBody>
      </p:sp>
      <p:sp>
        <p:nvSpPr>
          <p:cNvPr id="37900" name="AutoShape 12"/>
          <p:cNvSpPr>
            <a:spLocks noChangeArrowheads="1"/>
          </p:cNvSpPr>
          <p:nvPr/>
        </p:nvSpPr>
        <p:spPr bwMode="auto">
          <a:xfrm rot="10800000">
            <a:off x="6948488" y="2565400"/>
            <a:ext cx="431800" cy="935038"/>
          </a:xfrm>
          <a:prstGeom prst="upArrow">
            <a:avLst>
              <a:gd name="adj1" fmla="val 50000"/>
              <a:gd name="adj2" fmla="val 54136"/>
            </a:avLst>
          </a:prstGeom>
          <a:solidFill>
            <a:srgbClr val="008000"/>
          </a:solidFill>
          <a:ln w="9525">
            <a:solidFill>
              <a:srgbClr val="008000"/>
            </a:solidFill>
            <a:miter lim="800000"/>
            <a:headEnd/>
            <a:tailEnd/>
          </a:ln>
        </p:spPr>
        <p:txBody>
          <a:bodyPr wrap="none" lIns="90000" tIns="46800" rIns="90000" bIns="46800" anchor="ctr"/>
          <a:lstStyle/>
          <a:p>
            <a:endParaRPr lang="el-GR"/>
          </a:p>
        </p:txBody>
      </p:sp>
      <p:sp>
        <p:nvSpPr>
          <p:cNvPr id="37901" name="Text Box 13"/>
          <p:cNvSpPr txBox="1">
            <a:spLocks noChangeArrowheads="1"/>
          </p:cNvSpPr>
          <p:nvPr/>
        </p:nvSpPr>
        <p:spPr bwMode="auto">
          <a:xfrm>
            <a:off x="611188" y="3860800"/>
            <a:ext cx="1079500" cy="457200"/>
          </a:xfrm>
          <a:prstGeom prst="rect">
            <a:avLst/>
          </a:prstGeom>
          <a:noFill/>
          <a:ln w="9525">
            <a:noFill/>
            <a:miter lim="800000"/>
            <a:headEnd/>
            <a:tailEnd/>
          </a:ln>
        </p:spPr>
        <p:txBody>
          <a:bodyPr lIns="90000" tIns="46800" rIns="90000" bIns="46800">
            <a:spAutoFit/>
          </a:bodyPr>
          <a:lstStyle/>
          <a:p>
            <a:pPr algn="r">
              <a:spcBef>
                <a:spcPct val="50000"/>
              </a:spcBef>
            </a:pPr>
            <a:r>
              <a:rPr lang="el-GR" sz="1200" b="1">
                <a:latin typeface="Verdana" pitchFamily="34" charset="0"/>
              </a:rPr>
              <a:t>Σωστή απόφαση</a:t>
            </a:r>
          </a:p>
        </p:txBody>
      </p:sp>
      <p:sp>
        <p:nvSpPr>
          <p:cNvPr id="37902" name="Text Box 14"/>
          <p:cNvSpPr txBox="1">
            <a:spLocks noChangeArrowheads="1"/>
          </p:cNvSpPr>
          <p:nvPr/>
        </p:nvSpPr>
        <p:spPr bwMode="auto">
          <a:xfrm>
            <a:off x="7235825" y="2636838"/>
            <a:ext cx="1079500" cy="457200"/>
          </a:xfrm>
          <a:prstGeom prst="rect">
            <a:avLst/>
          </a:prstGeom>
          <a:noFill/>
          <a:ln w="9525">
            <a:noFill/>
            <a:miter lim="800000"/>
            <a:headEnd/>
            <a:tailEnd/>
          </a:ln>
        </p:spPr>
        <p:txBody>
          <a:bodyPr lIns="90000" tIns="46800" rIns="90000" bIns="46800">
            <a:spAutoFit/>
          </a:bodyPr>
          <a:lstStyle/>
          <a:p>
            <a:pPr>
              <a:spcBef>
                <a:spcPct val="50000"/>
              </a:spcBef>
            </a:pPr>
            <a:r>
              <a:rPr lang="el-GR" sz="1200" b="1">
                <a:latin typeface="Verdana" pitchFamily="34" charset="0"/>
              </a:rPr>
              <a:t>Σωστή απόφαση</a:t>
            </a:r>
          </a:p>
        </p:txBody>
      </p:sp>
      <p:sp>
        <p:nvSpPr>
          <p:cNvPr id="37903" name="AutoShape 15"/>
          <p:cNvSpPr>
            <a:spLocks noChangeArrowheads="1"/>
          </p:cNvSpPr>
          <p:nvPr/>
        </p:nvSpPr>
        <p:spPr bwMode="auto">
          <a:xfrm>
            <a:off x="1547813" y="3284538"/>
            <a:ext cx="431800" cy="1366837"/>
          </a:xfrm>
          <a:prstGeom prst="upArrow">
            <a:avLst>
              <a:gd name="adj1" fmla="val 50000"/>
              <a:gd name="adj2" fmla="val 79136"/>
            </a:avLst>
          </a:prstGeom>
          <a:solidFill>
            <a:srgbClr val="008000"/>
          </a:solidFill>
          <a:ln w="9525">
            <a:solidFill>
              <a:srgbClr val="008000"/>
            </a:solidFill>
            <a:miter lim="800000"/>
            <a:headEnd/>
            <a:tailEnd/>
          </a:ln>
        </p:spPr>
        <p:txBody>
          <a:bodyPr wrap="none" lIns="90000" tIns="46800" rIns="90000" bIns="46800" anchor="ctr"/>
          <a:lstStyle/>
          <a:p>
            <a:endParaRPr lang="el-GR"/>
          </a:p>
        </p:txBody>
      </p:sp>
      <p:sp>
        <p:nvSpPr>
          <p:cNvPr id="37904" name="Text Box 16"/>
          <p:cNvSpPr txBox="1">
            <a:spLocks noChangeArrowheads="1"/>
          </p:cNvSpPr>
          <p:nvPr/>
        </p:nvSpPr>
        <p:spPr bwMode="auto">
          <a:xfrm>
            <a:off x="684213" y="2420938"/>
            <a:ext cx="3673475" cy="366712"/>
          </a:xfrm>
          <a:prstGeom prst="rect">
            <a:avLst/>
          </a:prstGeom>
          <a:noFill/>
          <a:ln w="9525">
            <a:noFill/>
            <a:miter lim="800000"/>
            <a:headEnd/>
            <a:tailEnd/>
          </a:ln>
        </p:spPr>
        <p:txBody>
          <a:bodyPr lIns="90000" tIns="46800" rIns="90000" bIns="46800">
            <a:spAutoFit/>
          </a:bodyPr>
          <a:lstStyle/>
          <a:p>
            <a:pPr>
              <a:spcBef>
                <a:spcPct val="50000"/>
              </a:spcBef>
            </a:pPr>
            <a:r>
              <a:rPr lang="el-GR" i="1">
                <a:solidFill>
                  <a:schemeClr val="bg1"/>
                </a:solidFill>
                <a:latin typeface="Verdana" pitchFamily="34" charset="0"/>
              </a:rPr>
              <a:t>Ηο</a:t>
            </a:r>
            <a:r>
              <a:rPr lang="el-GR" b="1">
                <a:solidFill>
                  <a:schemeClr val="bg1"/>
                </a:solidFill>
                <a:latin typeface="Verdana" pitchFamily="34" charset="0"/>
              </a:rPr>
              <a:t> αληθής στον Πληθυσμό</a:t>
            </a:r>
          </a:p>
        </p:txBody>
      </p:sp>
      <p:sp>
        <p:nvSpPr>
          <p:cNvPr id="37905" name="Text Box 17"/>
          <p:cNvSpPr txBox="1">
            <a:spLocks noChangeArrowheads="1"/>
          </p:cNvSpPr>
          <p:nvPr/>
        </p:nvSpPr>
        <p:spPr bwMode="auto">
          <a:xfrm>
            <a:off x="4500563" y="3933825"/>
            <a:ext cx="3673475" cy="366713"/>
          </a:xfrm>
          <a:prstGeom prst="rect">
            <a:avLst/>
          </a:prstGeom>
          <a:noFill/>
          <a:ln w="9525">
            <a:noFill/>
            <a:miter lim="800000"/>
            <a:headEnd/>
            <a:tailEnd/>
          </a:ln>
        </p:spPr>
        <p:txBody>
          <a:bodyPr lIns="90000" tIns="46800" rIns="90000" bIns="46800">
            <a:spAutoFit/>
          </a:bodyPr>
          <a:lstStyle/>
          <a:p>
            <a:pPr>
              <a:spcBef>
                <a:spcPct val="50000"/>
              </a:spcBef>
            </a:pPr>
            <a:r>
              <a:rPr lang="el-GR" i="1">
                <a:solidFill>
                  <a:schemeClr val="bg1"/>
                </a:solidFill>
                <a:latin typeface="Verdana" pitchFamily="34" charset="0"/>
              </a:rPr>
              <a:t>Ηο</a:t>
            </a:r>
            <a:r>
              <a:rPr lang="el-GR" b="1">
                <a:solidFill>
                  <a:schemeClr val="bg1"/>
                </a:solidFill>
                <a:latin typeface="Verdana" pitchFamily="34" charset="0"/>
              </a:rPr>
              <a:t> ψευδής στον Πληθυσμό</a:t>
            </a:r>
          </a:p>
        </p:txBody>
      </p:sp>
      <p:sp>
        <p:nvSpPr>
          <p:cNvPr id="37906" name="AutoShape 18"/>
          <p:cNvSpPr>
            <a:spLocks noChangeArrowheads="1"/>
          </p:cNvSpPr>
          <p:nvPr/>
        </p:nvSpPr>
        <p:spPr bwMode="auto">
          <a:xfrm>
            <a:off x="5292725" y="2852738"/>
            <a:ext cx="1008063" cy="431800"/>
          </a:xfrm>
          <a:prstGeom prst="wedgeRectCallout">
            <a:avLst>
              <a:gd name="adj1" fmla="val -103699"/>
              <a:gd name="adj2" fmla="val -48528"/>
            </a:avLst>
          </a:prstGeom>
          <a:solidFill>
            <a:schemeClr val="accent1"/>
          </a:solidFill>
          <a:ln w="9525">
            <a:solidFill>
              <a:schemeClr val="tx1"/>
            </a:solidFill>
            <a:miter lim="800000"/>
            <a:headEnd/>
            <a:tailEnd/>
          </a:ln>
        </p:spPr>
        <p:txBody>
          <a:bodyPr lIns="90000" tIns="46800" rIns="90000" bIns="46800" anchor="ctr"/>
          <a:lstStyle/>
          <a:p>
            <a:pPr algn="ctr"/>
            <a:r>
              <a:rPr lang="el-GR" sz="1400" b="1">
                <a:latin typeface="Verdana" pitchFamily="34" charset="0"/>
              </a:rPr>
              <a:t>Σφάλμα Τύπου-Ι</a:t>
            </a:r>
          </a:p>
        </p:txBody>
      </p:sp>
      <p:sp>
        <p:nvSpPr>
          <p:cNvPr id="37907" name="AutoShape 19"/>
          <p:cNvSpPr>
            <a:spLocks noChangeArrowheads="1"/>
          </p:cNvSpPr>
          <p:nvPr/>
        </p:nvSpPr>
        <p:spPr bwMode="auto">
          <a:xfrm>
            <a:off x="2987675" y="4797425"/>
            <a:ext cx="1152525" cy="431800"/>
          </a:xfrm>
          <a:prstGeom prst="wedgeRectCallout">
            <a:avLst>
              <a:gd name="adj1" fmla="val 1102"/>
              <a:gd name="adj2" fmla="val -201102"/>
            </a:avLst>
          </a:prstGeom>
          <a:solidFill>
            <a:schemeClr val="accent1"/>
          </a:solidFill>
          <a:ln w="9525">
            <a:solidFill>
              <a:schemeClr val="tx1"/>
            </a:solidFill>
            <a:miter lim="800000"/>
            <a:headEnd/>
            <a:tailEnd/>
          </a:ln>
        </p:spPr>
        <p:txBody>
          <a:bodyPr lIns="90000" tIns="46800" rIns="90000" bIns="46800" anchor="ctr"/>
          <a:lstStyle/>
          <a:p>
            <a:pPr algn="ctr"/>
            <a:r>
              <a:rPr lang="el-GR" sz="1400" b="1">
                <a:latin typeface="Verdana" pitchFamily="34" charset="0"/>
              </a:rPr>
              <a:t>Σφάλμα Τύπου-ΙΙ</a:t>
            </a:r>
          </a:p>
        </p:txBody>
      </p:sp>
      <p:sp>
        <p:nvSpPr>
          <p:cNvPr id="37908" name="AutoShape 20"/>
          <p:cNvSpPr>
            <a:spLocks noChangeArrowheads="1"/>
          </p:cNvSpPr>
          <p:nvPr/>
        </p:nvSpPr>
        <p:spPr bwMode="auto">
          <a:xfrm>
            <a:off x="6011863" y="4868863"/>
            <a:ext cx="1439862" cy="431800"/>
          </a:xfrm>
          <a:prstGeom prst="wedgeRectCallout">
            <a:avLst>
              <a:gd name="adj1" fmla="val -9097"/>
              <a:gd name="adj2" fmla="val -201102"/>
            </a:avLst>
          </a:prstGeom>
          <a:solidFill>
            <a:srgbClr val="FF0000"/>
          </a:solidFill>
          <a:ln w="9525">
            <a:solidFill>
              <a:schemeClr val="tx1"/>
            </a:solidFill>
            <a:miter lim="800000"/>
            <a:headEnd/>
            <a:tailEnd/>
          </a:ln>
        </p:spPr>
        <p:txBody>
          <a:bodyPr lIns="90000" tIns="46800" rIns="90000" bIns="46800" anchor="ctr"/>
          <a:lstStyle/>
          <a:p>
            <a:pPr algn="ctr"/>
            <a:r>
              <a:rPr lang="el-GR" sz="1400" b="1">
                <a:latin typeface="Verdana" pitchFamily="34" charset="0"/>
              </a:rPr>
              <a:t>Στατιστική Ισχύς</a:t>
            </a:r>
          </a:p>
        </p:txBody>
      </p:sp>
      <p:sp>
        <p:nvSpPr>
          <p:cNvPr id="21" name="20 - Θέση υποσέλιδου"/>
          <p:cNvSpPr>
            <a:spLocks noGrp="1"/>
          </p:cNvSpPr>
          <p:nvPr>
            <p:ph type="ftr" sz="quarter" idx="11"/>
          </p:nvPr>
        </p:nvSpPr>
        <p:spPr/>
        <p:txBody>
          <a:bodyPr/>
          <a:lstStyle/>
          <a:p>
            <a:pPr>
              <a:defRPr/>
            </a:pPr>
            <a:r>
              <a:rPr lang="el-GR" smtClean="0"/>
              <a:t>Ε. ΠΑΠΑΓΕΩΡΓΙΟΥ</a:t>
            </a:r>
            <a:endParaRPr lang="el-GR"/>
          </a:p>
        </p:txBody>
      </p:sp>
      <p:sp>
        <p:nvSpPr>
          <p:cNvPr id="22" name="21 - Θέση αριθμού διαφάνειας"/>
          <p:cNvSpPr>
            <a:spLocks noGrp="1"/>
          </p:cNvSpPr>
          <p:nvPr>
            <p:ph type="sldNum" sz="quarter" idx="12"/>
          </p:nvPr>
        </p:nvSpPr>
        <p:spPr/>
        <p:txBody>
          <a:bodyPr/>
          <a:lstStyle/>
          <a:p>
            <a:pPr>
              <a:defRPr/>
            </a:pPr>
            <a:fld id="{250F0AA8-3144-4EB0-B30C-78710925F1D2}" type="slidenum">
              <a:rPr lang="el-GR" smtClean="0"/>
              <a:pPr>
                <a:defRPr/>
              </a:pPr>
              <a:t>6</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755576" y="980728"/>
                <a:ext cx="7488832" cy="5184576"/>
              </a:xfrm>
            </p:spPr>
            <p:txBody>
              <a:bodyPr>
                <a:normAutofit lnSpcReduction="10000"/>
              </a:bodyPr>
              <a:lstStyle/>
              <a:p>
                <a:pPr algn="just"/>
                <a:r>
                  <a:rPr lang="el-GR" sz="2000" b="1" dirty="0" smtClean="0">
                    <a:latin typeface="Verdana" pitchFamily="34" charset="0"/>
                    <a:ea typeface="Verdana" pitchFamily="34" charset="0"/>
                    <a:cs typeface="Verdana" pitchFamily="34" charset="0"/>
                  </a:rPr>
                  <a:t>α=P(σφάλμα τύπου Ι)=</a:t>
                </a:r>
                <a:r>
                  <a:rPr lang="el-GR" sz="2000" dirty="0" smtClean="0">
                    <a:latin typeface="Verdana" pitchFamily="34" charset="0"/>
                    <a:ea typeface="Verdana" pitchFamily="34" charset="0"/>
                    <a:cs typeface="Verdana" pitchFamily="34" charset="0"/>
                  </a:rPr>
                  <a:t>P(Απόρριψη </a:t>
                </a:r>
                <a:r>
                  <a:rPr lang="el-GR" sz="2000" dirty="0">
                    <a:latin typeface="Verdana" pitchFamily="34" charset="0"/>
                    <a:ea typeface="Verdana" pitchFamily="34" charset="0"/>
                    <a:cs typeface="Verdana" pitchFamily="34" charset="0"/>
                  </a:rPr>
                  <a:t>της Ηο ενώ στην πραγματικότητα είναι </a:t>
                </a:r>
                <a:r>
                  <a:rPr lang="el-GR" sz="2000" dirty="0" smtClean="0">
                    <a:latin typeface="Verdana" pitchFamily="34" charset="0"/>
                    <a:ea typeface="Verdana" pitchFamily="34" charset="0"/>
                    <a:cs typeface="Verdana" pitchFamily="34" charset="0"/>
                  </a:rPr>
                  <a:t>αληθής)</a:t>
                </a:r>
                <a:endParaRPr lang="el-GR" sz="2000" dirty="0">
                  <a:latin typeface="Verdana" pitchFamily="34" charset="0"/>
                  <a:ea typeface="Verdana" pitchFamily="34" charset="0"/>
                  <a:cs typeface="Verdana" pitchFamily="34" charset="0"/>
                </a:endParaRPr>
              </a:p>
              <a:p>
                <a:pPr algn="just"/>
                <a:r>
                  <a:rPr lang="el-GR" sz="2000" b="1" dirty="0" smtClean="0">
                    <a:latin typeface="Verdana" pitchFamily="34" charset="0"/>
                    <a:ea typeface="Verdana" pitchFamily="34" charset="0"/>
                    <a:cs typeface="Verdana" pitchFamily="34" charset="0"/>
                  </a:rPr>
                  <a:t>β=P(σφάλμα </a:t>
                </a:r>
                <a:r>
                  <a:rPr lang="el-GR" sz="2000" b="1" dirty="0">
                    <a:latin typeface="Verdana" pitchFamily="34" charset="0"/>
                    <a:ea typeface="Verdana" pitchFamily="34" charset="0"/>
                    <a:cs typeface="Verdana" pitchFamily="34" charset="0"/>
                  </a:rPr>
                  <a:t>τύπου </a:t>
                </a:r>
                <a:r>
                  <a:rPr lang="el-GR" sz="2000" b="1" dirty="0" smtClean="0">
                    <a:latin typeface="Verdana" pitchFamily="34" charset="0"/>
                    <a:ea typeface="Verdana" pitchFamily="34" charset="0"/>
                    <a:cs typeface="Verdana" pitchFamily="34" charset="0"/>
                  </a:rPr>
                  <a:t>ΙΙ)=</a:t>
                </a:r>
                <a:r>
                  <a:rPr lang="el-GR" sz="2000" dirty="0" smtClean="0">
                    <a:latin typeface="Verdana" pitchFamily="34" charset="0"/>
                    <a:ea typeface="Verdana" pitchFamily="34" charset="0"/>
                    <a:cs typeface="Verdana" pitchFamily="34" charset="0"/>
                  </a:rPr>
                  <a:t>Αποδοχή της Ηο ενώ </a:t>
                </a:r>
                <a:r>
                  <a:rPr lang="el-GR" sz="2000" dirty="0">
                    <a:latin typeface="Verdana" pitchFamily="34" charset="0"/>
                    <a:ea typeface="Verdana" pitchFamily="34" charset="0"/>
                    <a:cs typeface="Verdana" pitchFamily="34" charset="0"/>
                  </a:rPr>
                  <a:t>στην πραγματικότητα η </a:t>
                </a:r>
                <a14:m>
                  <m:oMath xmlns:m="http://schemas.openxmlformats.org/officeDocument/2006/math">
                    <m:sSub>
                      <m:sSubPr>
                        <m:ctrlPr>
                          <a:rPr lang="el-GR" sz="2000" i="1">
                            <a:latin typeface="Cambria Math" panose="02040503050406030204" pitchFamily="18" charset="0"/>
                          </a:rPr>
                        </m:ctrlPr>
                      </m:sSubPr>
                      <m:e>
                        <m:r>
                          <m:rPr>
                            <m:sty m:val="p"/>
                          </m:rPr>
                          <a:rPr lang="el-GR" sz="2000" i="1">
                            <a:latin typeface="Cambria Math"/>
                          </a:rPr>
                          <m:t>H</m:t>
                        </m:r>
                      </m:e>
                      <m:sub>
                        <m:r>
                          <a:rPr lang="el-GR" sz="2000" i="1">
                            <a:latin typeface="Cambria Math"/>
                          </a:rPr>
                          <m:t>1</m:t>
                        </m:r>
                      </m:sub>
                    </m:sSub>
                    <m:r>
                      <a:rPr lang="el-GR" sz="2000" i="1">
                        <a:latin typeface="Cambria Math"/>
                      </a:rPr>
                      <m:t> </m:t>
                    </m:r>
                  </m:oMath>
                </a14:m>
                <a:r>
                  <a:rPr lang="el-GR" sz="2000" dirty="0">
                    <a:latin typeface="Verdana" pitchFamily="34" charset="0"/>
                    <a:ea typeface="Verdana" pitchFamily="34" charset="0"/>
                    <a:cs typeface="Verdana" pitchFamily="34" charset="0"/>
                  </a:rPr>
                  <a:t>είναι αληθής </a:t>
                </a:r>
                <a:r>
                  <a:rPr lang="el-GR" sz="2000" dirty="0" smtClean="0">
                    <a:latin typeface="Verdana" pitchFamily="34" charset="0"/>
                    <a:ea typeface="Verdana" pitchFamily="34" charset="0"/>
                    <a:cs typeface="Verdana" pitchFamily="34" charset="0"/>
                  </a:rPr>
                  <a:t>)</a:t>
                </a:r>
                <a:endParaRPr lang="el-GR" sz="2000" dirty="0">
                  <a:latin typeface="Verdana" pitchFamily="34" charset="0"/>
                  <a:ea typeface="Verdana" pitchFamily="34" charset="0"/>
                  <a:cs typeface="Verdana" pitchFamily="34" charset="0"/>
                </a:endParaRPr>
              </a:p>
              <a:p>
                <a:pPr algn="just"/>
                <a:r>
                  <a:rPr lang="el-GR" sz="2000" b="1" dirty="0" smtClean="0">
                    <a:latin typeface="Verdana" pitchFamily="34" charset="0"/>
                    <a:ea typeface="Verdana" pitchFamily="34" charset="0"/>
                    <a:cs typeface="Verdana" pitchFamily="34" charset="0"/>
                  </a:rPr>
                  <a:t>Η πιθανότητα γ= 1-β ονομάζεται ισχύς του ελέγχου και εκφράζει  το ποσοστό των «σωστών» απορρίψεων της Ηο.</a:t>
                </a:r>
              </a:p>
              <a:p>
                <a:pPr marL="0" indent="0" algn="just">
                  <a:buNone/>
                </a:pPr>
                <a:r>
                  <a:rPr lang="el-GR" sz="2000" b="1" dirty="0" smtClean="0">
                    <a:latin typeface="Verdana" pitchFamily="34" charset="0"/>
                    <a:ea typeface="Verdana" pitchFamily="34" charset="0"/>
                    <a:cs typeface="Verdana" pitchFamily="34" charset="0"/>
                  </a:rPr>
                  <a:t>Το α ονομάζεται επίπεδο σημαντικότητας.</a:t>
                </a:r>
                <a:endParaRPr lang="el-GR" sz="2000" b="1" dirty="0">
                  <a:latin typeface="Verdana" pitchFamily="34" charset="0"/>
                  <a:ea typeface="Verdana" pitchFamily="34" charset="0"/>
                  <a:cs typeface="Verdana" pitchFamily="34" charset="0"/>
                </a:endParaRPr>
              </a:p>
              <a:p>
                <a:pPr marL="0" indent="0" algn="just">
                  <a:buNone/>
                </a:pPr>
                <a:r>
                  <a:rPr lang="el-GR" sz="2000" b="1" i="1" u="sng" dirty="0" smtClean="0">
                    <a:solidFill>
                      <a:schemeClr val="accent3">
                        <a:lumMod val="75000"/>
                      </a:schemeClr>
                    </a:solidFill>
                    <a:latin typeface="Verdana" pitchFamily="34" charset="0"/>
                    <a:ea typeface="Verdana" pitchFamily="34" charset="0"/>
                    <a:cs typeface="Verdana" pitchFamily="34" charset="0"/>
                  </a:rPr>
                  <a:t>Ερμηνεία του α:</a:t>
                </a:r>
              </a:p>
              <a:p>
                <a:pPr marL="0" indent="0" algn="just">
                  <a:buNone/>
                </a:pPr>
                <a:r>
                  <a:rPr lang="el-GR" sz="2000" b="1" dirty="0" smtClean="0">
                    <a:latin typeface="Verdana" pitchFamily="34" charset="0"/>
                    <a:ea typeface="Verdana" pitchFamily="34" charset="0"/>
                    <a:cs typeface="Verdana" pitchFamily="34" charset="0"/>
                  </a:rPr>
                  <a:t>Εάν για παράδειγμα σε έναν έλεγχο επιλέξουμε επίπεδο σημαντικότητας α=0.05 και απορρίψουμε την υπόθεση, αυτό σημαίνει ότι σε 100 όμοιες περιπτώσεις, είναι δυνατό έχουμε κάνει λάθος και να απορρίψουμε την Ηο ενώ είναι αληθής, μόνο σε 5.  Σε μια τέτοια περίπτωση λέμε ότι η υπόθεση απορρίπτεται σε επίπεδο σημαντικότητας 0.05</a:t>
                </a:r>
                <a:endParaRPr lang="el-GR" sz="2000" b="1" dirty="0">
                  <a:latin typeface="Verdana" pitchFamily="34" charset="0"/>
                  <a:ea typeface="Verdana" pitchFamily="34" charset="0"/>
                  <a:cs typeface="Verdana"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755576" y="980728"/>
                <a:ext cx="7488832" cy="5184576"/>
              </a:xfrm>
              <a:blipFill rotWithShape="1">
                <a:blip r:embed="rId3"/>
                <a:stretch>
                  <a:fillRect l="-896" t="-588" r="-814" b="-5412"/>
                </a:stretch>
              </a:blipFill>
            </p:spPr>
            <p:txBody>
              <a:bodyPr/>
              <a:lstStyle/>
              <a:p>
                <a:r>
                  <a:rPr lang="el-GR" dirty="0">
                    <a:noFill/>
                  </a:rPr>
                  <a:t> </a:t>
                </a:r>
              </a:p>
            </p:txBody>
          </p:sp>
        </mc:Fallback>
      </mc:AlternateContent>
      <p:sp>
        <p:nvSpPr>
          <p:cNvPr id="5" name="4 - Θέση υποσέλιδου"/>
          <p:cNvSpPr>
            <a:spLocks noGrp="1"/>
          </p:cNvSpPr>
          <p:nvPr>
            <p:ph type="ftr" sz="quarter" idx="16"/>
          </p:nvPr>
        </p:nvSpPr>
        <p:spPr/>
        <p:txBody>
          <a:bodyPr/>
          <a:lstStyle/>
          <a:p>
            <a:pPr>
              <a:defRPr/>
            </a:pPr>
            <a:r>
              <a:rPr lang="el-GR" smtClean="0"/>
              <a:t>Ε. ΠΑΠΑΓΕΩΡΓΙΟΥ</a:t>
            </a:r>
            <a:endParaRPr lang="el-GR"/>
          </a:p>
        </p:txBody>
      </p:sp>
      <p:sp>
        <p:nvSpPr>
          <p:cNvPr id="6" name="5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7</a:t>
            </a:fld>
            <a:endParaRPr lang="el-GR"/>
          </a:p>
        </p:txBody>
      </p:sp>
    </p:spTree>
    <p:extLst>
      <p:ext uri="{BB962C8B-B14F-4D97-AF65-F5344CB8AC3E}">
        <p14:creationId xmlns:p14="http://schemas.microsoft.com/office/powerpoint/2010/main" val="1024518135"/>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796950"/>
          </a:xfrm>
        </p:spPr>
        <p:txBody>
          <a:bodyPr>
            <a:normAutofit fontScale="90000"/>
          </a:bodyPr>
          <a:lstStyle/>
          <a:p>
            <a:pPr algn="ctr"/>
            <a:r>
              <a:rPr lang="el-GR" sz="1800" b="1" dirty="0">
                <a:solidFill>
                  <a:srgbClr val="575F6D"/>
                </a:solidFill>
                <a:latin typeface="Verdana" pitchFamily="34" charset="0"/>
                <a:ea typeface="Verdana" pitchFamily="34" charset="0"/>
                <a:cs typeface="Verdana" pitchFamily="34" charset="0"/>
              </a:rPr>
              <a:t>2. Statistical Tests –Confidence Intervals</a:t>
            </a:r>
            <a:br>
              <a:rPr lang="el-GR" sz="1800" b="1" dirty="0">
                <a:solidFill>
                  <a:srgbClr val="575F6D"/>
                </a:solidFill>
                <a:latin typeface="Verdana" pitchFamily="34" charset="0"/>
                <a:ea typeface="Verdana" pitchFamily="34" charset="0"/>
                <a:cs typeface="Verdana" pitchFamily="34" charset="0"/>
              </a:rPr>
            </a:br>
            <a:endParaRPr lang="el-GR" dirty="0"/>
          </a:p>
        </p:txBody>
      </p:sp>
      <p:sp>
        <p:nvSpPr>
          <p:cNvPr id="3" name="Content Placeholder 2"/>
          <p:cNvSpPr>
            <a:spLocks noGrp="1"/>
          </p:cNvSpPr>
          <p:nvPr>
            <p:ph sz="quarter" idx="1"/>
          </p:nvPr>
        </p:nvSpPr>
        <p:spPr>
          <a:xfrm>
            <a:off x="755576" y="1196752"/>
            <a:ext cx="7488832" cy="5184576"/>
          </a:xfrm>
        </p:spPr>
        <p:txBody>
          <a:bodyPr/>
          <a:lstStyle/>
          <a:p>
            <a:pPr marL="0" indent="0" algn="just">
              <a:buNone/>
            </a:pPr>
            <a:endParaRPr lang="el-GR" sz="2000" b="1" dirty="0" smtClean="0">
              <a:latin typeface="Verdana" pitchFamily="34" charset="0"/>
              <a:ea typeface="Verdana" pitchFamily="34" charset="0"/>
              <a:cs typeface="Verdana" pitchFamily="34" charset="0"/>
            </a:endParaRPr>
          </a:p>
          <a:p>
            <a:pPr marL="0" indent="0" algn="just">
              <a:buNone/>
            </a:pPr>
            <a:r>
              <a:rPr lang="el-GR" sz="2000" b="1" dirty="0" smtClean="0">
                <a:latin typeface="Verdana" pitchFamily="34" charset="0"/>
                <a:ea typeface="Verdana" pitchFamily="34" charset="0"/>
                <a:cs typeface="Verdana" pitchFamily="34" charset="0"/>
              </a:rPr>
              <a:t>Κριτήριο για την αποδοχή ή όχι της Ηο είναι το p-value.</a:t>
            </a:r>
          </a:p>
          <a:p>
            <a:pPr marL="0" indent="0" algn="just">
              <a:buNone/>
            </a:pPr>
            <a:r>
              <a:rPr lang="el-GR" sz="2000" b="1" dirty="0" smtClean="0">
                <a:latin typeface="Verdana" pitchFamily="34" charset="0"/>
                <a:ea typeface="Verdana" pitchFamily="34" charset="0"/>
                <a:cs typeface="Verdana" pitchFamily="34" charset="0"/>
              </a:rPr>
              <a:t>Το μικρότερο επίπεδο σημαντικότητας για το οποίο απορρίπτεται η Ηο ονομάζεται p-value.</a:t>
            </a:r>
          </a:p>
          <a:p>
            <a:pPr marL="0" indent="0" algn="just">
              <a:buNone/>
            </a:pPr>
            <a:r>
              <a:rPr lang="el-GR" sz="2000" b="1" dirty="0" smtClean="0">
                <a:latin typeface="Verdana" pitchFamily="34" charset="0"/>
                <a:ea typeface="Verdana" pitchFamily="34" charset="0"/>
                <a:cs typeface="Verdana" pitchFamily="34" charset="0"/>
              </a:rPr>
              <a:t>Απορρίπτεται η Ηο αν η τιμή του p-value είναι μικρή.</a:t>
            </a:r>
          </a:p>
          <a:p>
            <a:pPr marL="0" indent="0" algn="just">
              <a:buNone/>
            </a:pPr>
            <a:r>
              <a:rPr lang="el-GR" sz="2000" b="1" dirty="0" smtClean="0">
                <a:latin typeface="Verdana" pitchFamily="34" charset="0"/>
                <a:ea typeface="Verdana" pitchFamily="34" charset="0"/>
                <a:cs typeface="Verdana" pitchFamily="34" charset="0"/>
              </a:rPr>
              <a:t>Συγκεκριμένα, απορρίπτεται </a:t>
            </a:r>
            <a:r>
              <a:rPr lang="el-GR" sz="2000" b="1" dirty="0">
                <a:latin typeface="Verdana" pitchFamily="34" charset="0"/>
                <a:ea typeface="Verdana" pitchFamily="34" charset="0"/>
                <a:cs typeface="Verdana" pitchFamily="34" charset="0"/>
              </a:rPr>
              <a:t>η Ηο αν η τιμή του p-value είναι </a:t>
            </a:r>
            <a:r>
              <a:rPr lang="el-GR" sz="2000" b="1" dirty="0" smtClean="0">
                <a:latin typeface="Verdana" pitchFamily="34" charset="0"/>
                <a:ea typeface="Verdana" pitchFamily="34" charset="0"/>
                <a:cs typeface="Verdana" pitchFamily="34" charset="0"/>
              </a:rPr>
              <a:t>μικρότερη του α για αυτό το επίπεδο σημαντικότητας.</a:t>
            </a:r>
          </a:p>
          <a:p>
            <a:pPr marL="0" indent="0" algn="just">
              <a:buNone/>
            </a:pPr>
            <a:r>
              <a:rPr lang="el-GR" sz="2000" b="1" dirty="0" smtClean="0">
                <a:latin typeface="Verdana" pitchFamily="34" charset="0"/>
                <a:ea typeface="Verdana" pitchFamily="34" charset="0"/>
                <a:cs typeface="Verdana" pitchFamily="34" charset="0"/>
              </a:rPr>
              <a:t>Όσο μειώνεται το α τόσο δυσκολεύει η απόφαση της απόρριψης.</a:t>
            </a:r>
            <a:endParaRPr lang="el-GR" sz="2000" b="1" dirty="0">
              <a:latin typeface="Verdana" pitchFamily="34" charset="0"/>
              <a:ea typeface="Verdana" pitchFamily="34" charset="0"/>
              <a:cs typeface="Verdana" pitchFamily="34" charset="0"/>
            </a:endParaRPr>
          </a:p>
          <a:p>
            <a:pPr marL="0" indent="0" algn="just">
              <a:buNone/>
            </a:pPr>
            <a:r>
              <a:rPr lang="el-GR" sz="2000" b="1" dirty="0" smtClean="0">
                <a:latin typeface="Verdana" pitchFamily="34" charset="0"/>
                <a:ea typeface="Verdana" pitchFamily="34" charset="0"/>
                <a:cs typeface="Verdana" pitchFamily="34" charset="0"/>
              </a:rPr>
              <a:t> </a:t>
            </a:r>
          </a:p>
          <a:p>
            <a:pPr marL="0" indent="0" algn="just">
              <a:buNone/>
            </a:pPr>
            <a:endParaRPr lang="el-GR" sz="2000" b="1" dirty="0">
              <a:latin typeface="Verdana" pitchFamily="34" charset="0"/>
              <a:ea typeface="Verdana" pitchFamily="34" charset="0"/>
              <a:cs typeface="Verdana" pitchFamily="34" charset="0"/>
            </a:endParaRPr>
          </a:p>
        </p:txBody>
      </p:sp>
      <p:sp>
        <p:nvSpPr>
          <p:cNvPr id="5" name="4 - Θέση υποσέλιδου"/>
          <p:cNvSpPr>
            <a:spLocks noGrp="1"/>
          </p:cNvSpPr>
          <p:nvPr>
            <p:ph type="ftr" sz="quarter" idx="16"/>
          </p:nvPr>
        </p:nvSpPr>
        <p:spPr/>
        <p:txBody>
          <a:bodyPr/>
          <a:lstStyle/>
          <a:p>
            <a:pPr>
              <a:defRPr/>
            </a:pPr>
            <a:r>
              <a:rPr lang="el-GR" smtClean="0"/>
              <a:t>Ε. ΠΑΠΑΓΕΩΡΓΙΟΥ</a:t>
            </a:r>
            <a:endParaRPr lang="el-GR"/>
          </a:p>
        </p:txBody>
      </p:sp>
      <p:sp>
        <p:nvSpPr>
          <p:cNvPr id="6" name="5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8</a:t>
            </a:fld>
            <a:endParaRPr lang="el-GR"/>
          </a:p>
        </p:txBody>
      </p:sp>
    </p:spTree>
    <p:extLst>
      <p:ext uri="{BB962C8B-B14F-4D97-AF65-F5344CB8AC3E}">
        <p14:creationId xmlns:p14="http://schemas.microsoft.com/office/powerpoint/2010/main" val="3101659519"/>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l-GR" b="1" dirty="0" smtClean="0">
                <a:solidFill>
                  <a:schemeClr val="accent6">
                    <a:lumMod val="50000"/>
                  </a:schemeClr>
                </a:solidFill>
              </a:rPr>
              <a:t>Τι δεν είναι το </a:t>
            </a:r>
            <a:r>
              <a:rPr lang="en-US" b="1" i="1" dirty="0" smtClean="0">
                <a:solidFill>
                  <a:schemeClr val="accent6">
                    <a:lumMod val="50000"/>
                  </a:schemeClr>
                </a:solidFill>
              </a:rPr>
              <a:t>p</a:t>
            </a:r>
            <a:r>
              <a:rPr lang="en-US" b="1" dirty="0" smtClean="0">
                <a:solidFill>
                  <a:schemeClr val="accent6">
                    <a:lumMod val="50000"/>
                  </a:schemeClr>
                </a:solidFill>
              </a:rPr>
              <a:t>-value</a:t>
            </a:r>
            <a:endParaRPr lang="el-GR" b="1" dirty="0" smtClean="0">
              <a:solidFill>
                <a:schemeClr val="accent6">
                  <a:lumMod val="50000"/>
                </a:schemeClr>
              </a:solidFill>
            </a:endParaRPr>
          </a:p>
        </p:txBody>
      </p:sp>
      <p:sp>
        <p:nvSpPr>
          <p:cNvPr id="38915" name="Rectangle 3"/>
          <p:cNvSpPr>
            <a:spLocks noGrp="1" noChangeArrowheads="1"/>
          </p:cNvSpPr>
          <p:nvPr>
            <p:ph idx="1"/>
          </p:nvPr>
        </p:nvSpPr>
        <p:spPr/>
        <p:txBody>
          <a:bodyPr/>
          <a:lstStyle/>
          <a:p>
            <a:pPr eaLnBrk="1" hangingPunct="1"/>
            <a:r>
              <a:rPr lang="el-GR" dirty="0" smtClean="0"/>
              <a:t>Το </a:t>
            </a:r>
            <a:r>
              <a:rPr lang="en-US" i="1" dirty="0" smtClean="0"/>
              <a:t>p</a:t>
            </a:r>
            <a:r>
              <a:rPr lang="el-GR" dirty="0" smtClean="0"/>
              <a:t>-</a:t>
            </a:r>
            <a:r>
              <a:rPr lang="en-US" dirty="0" smtClean="0"/>
              <a:t>value</a:t>
            </a:r>
            <a:r>
              <a:rPr lang="el-GR" dirty="0" smtClean="0"/>
              <a:t> </a:t>
            </a:r>
            <a:r>
              <a:rPr lang="el-GR" b="1" dirty="0" smtClean="0">
                <a:solidFill>
                  <a:schemeClr val="accent6">
                    <a:lumMod val="50000"/>
                  </a:schemeClr>
                </a:solidFill>
              </a:rPr>
              <a:t>δεν</a:t>
            </a:r>
            <a:r>
              <a:rPr lang="el-GR" dirty="0" smtClean="0"/>
              <a:t> είναι η πιθανότητα να επαληθευθεί η μηδενική υπόθεση </a:t>
            </a:r>
            <a:endParaRPr lang="en-US" dirty="0" smtClean="0"/>
          </a:p>
          <a:p>
            <a:pPr lvl="1" eaLnBrk="1" hangingPunct="1"/>
            <a:r>
              <a:rPr lang="el-GR" dirty="0" smtClean="0"/>
              <a:t>και αυτό γιατί οι υποθέσεις δεν εκφράζονται με πιθανότητες στην στατιστική. </a:t>
            </a:r>
          </a:p>
        </p:txBody>
      </p:sp>
      <p:sp>
        <p:nvSpPr>
          <p:cNvPr id="4" name="3 - Θέση υποσέλιδου"/>
          <p:cNvSpPr>
            <a:spLocks noGrp="1"/>
          </p:cNvSpPr>
          <p:nvPr>
            <p:ph type="ftr" sz="quarter" idx="16"/>
          </p:nvPr>
        </p:nvSpPr>
        <p:spPr/>
        <p:txBody>
          <a:bodyPr/>
          <a:lstStyle/>
          <a:p>
            <a:pPr>
              <a:defRPr/>
            </a:pPr>
            <a:r>
              <a:rPr lang="el-GR" smtClean="0"/>
              <a:t>Ε. ΠΑΠΑΓΕΩΡΓΙΟΥ</a:t>
            </a:r>
            <a:endParaRPr lang="el-GR"/>
          </a:p>
        </p:txBody>
      </p:sp>
      <p:sp>
        <p:nvSpPr>
          <p:cNvPr id="5" name="4 - Θέση αριθμού διαφάνειας"/>
          <p:cNvSpPr>
            <a:spLocks noGrp="1"/>
          </p:cNvSpPr>
          <p:nvPr>
            <p:ph type="sldNum" sz="quarter" idx="15"/>
          </p:nvPr>
        </p:nvSpPr>
        <p:spPr/>
        <p:txBody>
          <a:bodyPr/>
          <a:lstStyle/>
          <a:p>
            <a:pPr>
              <a:defRPr/>
            </a:pPr>
            <a:fld id="{250F0AA8-3144-4EB0-B30C-78710925F1D2}" type="slidenum">
              <a:rPr lang="el-GR" smtClean="0"/>
              <a:pPr>
                <a:defRPr/>
              </a:pPr>
              <a:t>9</a:t>
            </a:fld>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3223</TotalTime>
  <Words>1395</Words>
  <Application>Microsoft Office PowerPoint</Application>
  <PresentationFormat>On-screen Show (4:3)</PresentationFormat>
  <Paragraphs>287</Paragraphs>
  <Slides>26</Slides>
  <Notes>26</Notes>
  <HiddenSlides>3</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8" baseType="lpstr">
      <vt:lpstr>Arial</vt:lpstr>
      <vt:lpstr>Calibri</vt:lpstr>
      <vt:lpstr>Cambria Math</vt:lpstr>
      <vt:lpstr>Century Schoolbook</vt:lpstr>
      <vt:lpstr>Constantia</vt:lpstr>
      <vt:lpstr>Tahoma</vt:lpstr>
      <vt:lpstr>Times New Roman</vt:lpstr>
      <vt:lpstr>Verdana</vt:lpstr>
      <vt:lpstr>Wingdings</vt:lpstr>
      <vt:lpstr>Wingdings 2</vt:lpstr>
      <vt:lpstr>Χαρτί</vt:lpstr>
      <vt:lpstr>Equation</vt:lpstr>
      <vt:lpstr>                Τ. Ε. Ι.  Αθήνας  Τμήμα  Ιατρικών  Εργαστηρίων   ΒΙΟΣΤΑΤΙΣΤΙΚΗ    </vt:lpstr>
      <vt:lpstr>2. Statistical Tests –Confidence Intervals </vt:lpstr>
      <vt:lpstr>Οι ερευνητικές υποθέσεις</vt:lpstr>
      <vt:lpstr>PowerPoint Presentation</vt:lpstr>
      <vt:lpstr>Σφάλματα στη λήψη απόφασης</vt:lpstr>
      <vt:lpstr>Έλεγχοι Υποθέσεων</vt:lpstr>
      <vt:lpstr>PowerPoint Presentation</vt:lpstr>
      <vt:lpstr>2. Statistical Tests –Confidence Intervals </vt:lpstr>
      <vt:lpstr>Τι δεν είναι το p-value</vt:lpstr>
      <vt:lpstr>Τι δεν είναι το p-value</vt:lpstr>
      <vt:lpstr>p-value και μέγεθος του δείγματος</vt:lpstr>
      <vt:lpstr>p-value και μέγεθος του δείγματος για μια δεδομένη συσχέτιση</vt:lpstr>
      <vt:lpstr>Το μέγεθος του δείγματος</vt:lpstr>
      <vt:lpstr>Οι «αρχές» της δειγματοληψίας</vt:lpstr>
      <vt:lpstr>Το μέγεθος του δείγματος καθορίζεται από: </vt:lpstr>
      <vt:lpstr>PowerPoint Presentation</vt:lpstr>
      <vt:lpstr>PowerPoint Presentation</vt:lpstr>
      <vt:lpstr>PowerPoint Presentation</vt:lpstr>
      <vt:lpstr>PowerPoint Presentation</vt:lpstr>
      <vt:lpstr>PowerPoint Presentation</vt:lpstr>
      <vt:lpstr>2. Statistical Tests –Confidence Intervals 2.1 Statistical tests I</vt:lpstr>
      <vt:lpstr>2. Statistical Tests –Confidence Intervals 2.1 Statistical tests I</vt:lpstr>
      <vt:lpstr>2. Statistical Tests –Confidence Intervals 2.1 Statistical tests I</vt:lpstr>
      <vt:lpstr>2. Statistical Tests –Confidence Intervals 2.1 Statistical tests I</vt:lpstr>
      <vt:lpstr>2. Statistical Tests –Confidence Intervals 2.1 Statistical tests I</vt:lpstr>
      <vt:lpstr>2. Statistical Tests –Confidence Intervals 2.1 Statistical tests 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Effie</dc:creator>
  <cp:lastModifiedBy>My Aoc 2</cp:lastModifiedBy>
  <cp:revision>409</cp:revision>
  <dcterms:created xsi:type="dcterms:W3CDTF">2010-10-10T22:03:14Z</dcterms:created>
  <dcterms:modified xsi:type="dcterms:W3CDTF">2015-11-22T18:12:56Z</dcterms:modified>
</cp:coreProperties>
</file>