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8" r:id="rId1"/>
  </p:sldMasterIdLst>
  <p:notesMasterIdLst>
    <p:notesMasterId r:id="rId31"/>
  </p:notesMasterIdLst>
  <p:handoutMasterIdLst>
    <p:handoutMasterId r:id="rId32"/>
  </p:handoutMasterIdLst>
  <p:sldIdLst>
    <p:sldId id="256" r:id="rId2"/>
    <p:sldId id="429" r:id="rId3"/>
    <p:sldId id="257" r:id="rId4"/>
    <p:sldId id="318" r:id="rId5"/>
    <p:sldId id="262" r:id="rId6"/>
    <p:sldId id="264" r:id="rId7"/>
    <p:sldId id="267" r:id="rId8"/>
    <p:sldId id="268" r:id="rId9"/>
    <p:sldId id="269" r:id="rId10"/>
    <p:sldId id="270" r:id="rId11"/>
    <p:sldId id="273" r:id="rId12"/>
    <p:sldId id="285" r:id="rId13"/>
    <p:sldId id="319" r:id="rId14"/>
    <p:sldId id="291" r:id="rId15"/>
    <p:sldId id="293" r:id="rId16"/>
    <p:sldId id="294" r:id="rId17"/>
    <p:sldId id="295" r:id="rId18"/>
    <p:sldId id="296" r:id="rId19"/>
    <p:sldId id="406" r:id="rId20"/>
    <p:sldId id="320" r:id="rId21"/>
    <p:sldId id="408" r:id="rId22"/>
    <p:sldId id="409" r:id="rId23"/>
    <p:sldId id="410" r:id="rId24"/>
    <p:sldId id="411" r:id="rId25"/>
    <p:sldId id="321" r:id="rId26"/>
    <p:sldId id="412" r:id="rId27"/>
    <p:sldId id="413" r:id="rId28"/>
    <p:sldId id="325" r:id="rId29"/>
    <p:sldId id="404" r:id="rId3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5" autoAdjust="0"/>
    <p:restoredTop sz="76571" autoAdjust="0"/>
  </p:normalViewPr>
  <p:slideViewPr>
    <p:cSldViewPr>
      <p:cViewPr>
        <p:scale>
          <a:sx n="100" d="100"/>
          <a:sy n="100" d="100"/>
        </p:scale>
        <p:origin x="-18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C1C11B-0967-401C-98BA-836A32F2A517}" type="datetimeFigureOut">
              <a:rPr lang="el-GR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l-GR"/>
              <a:t>Εργαστήριο Βιοστατιστικής-Ε. Παπαγεωργίου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FDBF19-31F0-429D-8B92-AD453E76AA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34285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FC76CD-04EE-46A3-885D-090C1240C5B7}" type="datetimeFigureOut">
              <a:rPr lang="el-GR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l-GR"/>
              <a:t>Εργαστήριο Βιοστατιστικής-Ε. Παπαγεωργίου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281EA1-621B-4845-A868-A7A483D11EE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30002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78D981-76DE-4621-89E8-F7BA64BFC99B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61445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4922E-E7AB-4611-B29B-181518F28009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8090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7642EA-D478-431A-B668-802CCF874E04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83973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21E8B1-B6A8-4A12-811B-4BA57518E34E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9114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C8263-0D1A-49F8-BD6A-FA494F79FEA5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89093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346862-7DEE-47AA-9EB8-F578035DB010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97285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4BF804-3962-4F74-A85C-03A62383DDCF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99333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E38267-6D7E-42BC-BDE7-777D80592607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100357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F029CC-717D-4033-850B-81F6900CBEF3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10138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4D320F-EF66-444B-9B20-F47FBD569059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102405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073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 smtClean="0"/>
              <a:t>2 </a:t>
            </a:r>
            <a:r>
              <a:rPr lang="el-GR" sz="1200" b="1" dirty="0" smtClean="0">
                <a:solidFill>
                  <a:schemeClr val="accent5">
                    <a:lumMod val="75000"/>
                  </a:schemeClr>
                </a:solidFill>
              </a:rPr>
              <a:t>Εισαγωγικές Έννοιες-Περιγραφική Στατιστική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0" dirty="0" smtClean="0">
                <a:solidFill>
                  <a:schemeClr val="accent5">
                    <a:lumMod val="75000"/>
                  </a:schemeClr>
                </a:solidFill>
              </a:rPr>
              <a:t>Είδη μεταβλητών.</a:t>
            </a:r>
            <a:r>
              <a:rPr lang="el-GR" sz="1200" b="0" baseline="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1200" b="0" dirty="0" smtClean="0">
                <a:solidFill>
                  <a:schemeClr val="accent5">
                    <a:lumMod val="75000"/>
                  </a:schemeClr>
                </a:solidFill>
              </a:rPr>
              <a:t>Συλλογή και Παρουσίαση του στατιστικού υλικού (πίνακες, παραστάσεις).</a:t>
            </a:r>
            <a:r>
              <a:rPr lang="el-GR" sz="1200" b="0" baseline="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1200" b="0" dirty="0" smtClean="0">
                <a:solidFill>
                  <a:schemeClr val="accent5">
                    <a:lumMod val="75000"/>
                  </a:schemeClr>
                </a:solidFill>
              </a:rPr>
              <a:t>Μέτρα θέσης και διασποράς.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2852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532A5-0315-4230-9BEB-1BD7D51DDF77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075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0E9EC-64ED-4F4B-95C3-0E8E3F94E7B6}" type="slidenum">
              <a:rPr lang="el-GR" smtClean="0">
                <a:latin typeface="Arial" pitchFamily="34" charset="0"/>
              </a:rPr>
              <a:pPr/>
              <a:t>21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085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EC04D-7F7A-467B-A7B4-D19162CFD169}" type="slidenum">
              <a:rPr lang="el-GR" smtClean="0">
                <a:latin typeface="Arial" pitchFamily="34" charset="0"/>
              </a:rPr>
              <a:pPr/>
              <a:t>22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116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B6E59-EEDE-499C-8103-D579B63FC456}" type="slidenum">
              <a:rPr lang="el-GR" smtClean="0">
                <a:latin typeface="Arial" pitchFamily="34" charset="0"/>
              </a:rPr>
              <a:pPr/>
              <a:t>23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126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5A611C-05EB-4E67-A67D-3C3D040B7F61}" type="slidenum">
              <a:rPr lang="el-GR" smtClean="0">
                <a:latin typeface="Arial" pitchFamily="34" charset="0"/>
              </a:rPr>
              <a:pPr/>
              <a:t>24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8146F-DAF4-4EF5-8E26-3234D8D1F01E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095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68A56-3F9A-4471-92D4-E37F491BEAF0}" type="slidenum">
              <a:rPr lang="el-GR" smtClean="0">
                <a:latin typeface="Arial" pitchFamily="34" charset="0"/>
              </a:rPr>
              <a:pPr/>
              <a:t>26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105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08E02D-73CA-4EAA-BEBC-4CF80D8BCE31}" type="slidenum">
              <a:rPr lang="el-GR" smtClean="0">
                <a:latin typeface="Arial" pitchFamily="34" charset="0"/>
              </a:rPr>
              <a:pPr/>
              <a:t>27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0734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07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29EA4-F034-4A32-BE39-639F364D61B8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29EA4-F034-4A32-BE39-639F364D61B8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DCA3D0-CC4F-4756-ADA4-6F99BEAEB97B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6758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A1D745-3CA6-4D7C-A85E-2526EB6748FF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74757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0E5FCB-463A-4A2C-A93B-4589B366A81C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7782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EF1A24-9030-4747-BE85-5A14F94FA17D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78853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5603B-9575-4EA4-B2BE-D138DD07B2FB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79877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Τίτλο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Έλλειψη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Θέση ημερομηνίας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9C8146-84FB-4138-977C-0981BD2801E4}" type="datetime1">
              <a:rPr lang="el-GR" smtClean="0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F54E26-C33D-4CB1-9764-7C5BAE803369}" type="datetime1">
              <a:rPr lang="el-GR" smtClean="0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9F11BF-0C9D-4254-A94F-6240A74B2445}" type="datetime1">
              <a:rPr lang="el-GR" smtClean="0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920EDA7-E178-40F2-B2A4-7DF219C40BBE}" type="datetime1">
              <a:rPr lang="el-GR" smtClean="0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6" name="Θέση υποσέλιδου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17" name="Τίτλο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C2C3BC-ACA2-4775-9AEF-FAF57ADE67BE}" type="datetime1">
              <a:rPr lang="el-GR" smtClean="0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BE5F39-602D-438F-AF46-DA5D33688CA7}" type="datetime1">
              <a:rPr lang="el-GR" smtClean="0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36910-4F8B-4081-9472-BE2480C6C613}" type="datetime1">
              <a:rPr lang="el-GR" smtClean="0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32" name="Θέση περιεχομένου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Θέση περιεχομένου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2" name="Θέση κειμένου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1B90B-5647-4864-9673-E68C40F1EF67}" type="datetime1">
              <a:rPr lang="el-GR" smtClean="0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43E75-7A64-4890-BD99-28573536FC4D}" type="datetime1">
              <a:rPr lang="el-GR" smtClean="0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Θέση περιεχομένου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31" name="Τίτλο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A537B3A-BCF5-4362-86B4-74CA5FF14246}" type="datetime1">
              <a:rPr lang="el-GR" smtClean="0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2BCF8-8D45-4510-B8B8-0289902FC0E4}" type="datetime1">
              <a:rPr lang="el-GR" smtClean="0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κειμένου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4E4AB2E-3AEB-4371-84B1-10757C1156D9}" type="datetime1">
              <a:rPr lang="el-GR" smtClean="0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339752" y="3573016"/>
            <a:ext cx="6172200" cy="1439863"/>
          </a:xfrm>
        </p:spPr>
        <p:txBody>
          <a:bodyPr/>
          <a:lstStyle/>
          <a:p>
            <a:pPr eaLnBrk="1" hangingPunct="1">
              <a:buClr>
                <a:srgbClr val="FE8637"/>
              </a:buClr>
            </a:pPr>
            <a:r>
              <a:rPr lang="el-GR" sz="1400" dirty="0" smtClean="0">
                <a:solidFill>
                  <a:srgbClr val="575F6D"/>
                </a:solidFill>
              </a:rPr>
              <a:t>Δρ Ε. ΠΑΠΑΓΕΩΡΓΙΟΥ</a:t>
            </a:r>
          </a:p>
          <a:p>
            <a:pPr eaLnBrk="1" hangingPunct="1"/>
            <a:r>
              <a:rPr lang="el-GR" sz="1400" dirty="0" smtClean="0"/>
              <a:t>Επίκουρος   Καθηγήτρια</a:t>
            </a:r>
          </a:p>
          <a:p>
            <a:pPr eaLnBrk="1" hangingPunct="1"/>
            <a:r>
              <a:rPr lang="el-GR" sz="1200" dirty="0" smtClean="0"/>
              <a:t>ΤΜΗΜΑ ΙΑΤΡΙΚΩΝ ΕΡΓΑΣΤΗΡΙΩΝ </a:t>
            </a:r>
          </a:p>
          <a:p>
            <a:pPr eaLnBrk="1" hangingPunct="1"/>
            <a:r>
              <a:rPr lang="el-GR" sz="1200" dirty="0" smtClean="0"/>
              <a:t>Τ.Ε.Ι. ΑΘΗΝΑΣ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476672"/>
            <a:ext cx="6172994" cy="45365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Τ. Ε. Ι. </a:t>
            </a:r>
            <a:r>
              <a:rPr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Αθήνας</a:t>
            </a:r>
            <a:b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dirty="0">
                <a:solidFill>
                  <a:schemeClr val="accent2">
                    <a:lumMod val="75000"/>
                  </a:schemeClr>
                </a:solidFill>
                <a:effectLst/>
              </a:rPr>
              <a:t/>
            </a:r>
            <a:br>
              <a:rPr lang="el-GR" sz="1600" b="1" dirty="0">
                <a:solidFill>
                  <a:schemeClr val="accent2">
                    <a:lumMod val="75000"/>
                  </a:schemeClr>
                </a:solidFill>
                <a:effectLst/>
              </a:rPr>
            </a:br>
            <a:r>
              <a:rPr lang="el-GR" sz="1600" b="1" dirty="0">
                <a:solidFill>
                  <a:schemeClr val="accent2">
                    <a:lumMod val="75000"/>
                  </a:schemeClr>
                </a:solidFill>
                <a:effectLst/>
              </a:rPr>
              <a:t>Τμήμα </a:t>
            </a:r>
            <a:r>
              <a:rPr lang="el-GR" sz="1600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Ιατρικών  Εργαστηρίων </a:t>
            </a:r>
            <a:r>
              <a:rPr lang="el-GR" sz="1600" b="1" dirty="0">
                <a:solidFill>
                  <a:schemeClr val="bg1"/>
                </a:solidFill>
                <a:effectLst/>
              </a:rPr>
              <a:t/>
            </a:r>
            <a:br>
              <a:rPr lang="el-GR" sz="1600" b="1" dirty="0">
                <a:solidFill>
                  <a:schemeClr val="bg1"/>
                </a:solidFill>
                <a:effectLst/>
              </a:rPr>
            </a:b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ΒΙΟΣΤΑΤΙΣΤΙΚΗ</a:t>
            </a:r>
            <a:r>
              <a:rPr lang="el-G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624" y="4221088"/>
            <a:ext cx="613661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ΒΙΟΣΤΑΤΙΣΤΙΚΗ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l-G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Θ)</a:t>
            </a:r>
          </a:p>
          <a:p>
            <a:r>
              <a:rPr lang="el-G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Δρ.Ευσταθία</a:t>
            </a:r>
            <a:r>
              <a:rPr lang="el-G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Παπαγεωργίου, Αναπληρώτρια Καθηγήτρια</a:t>
            </a:r>
          </a:p>
          <a:p>
            <a:r>
              <a:rPr lang="el-G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Τμήμα Φυσικοθεραπείας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825625"/>
            <a:ext cx="52197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2786063" y="1357313"/>
            <a:ext cx="4857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l-GR"/>
              <a:t>Και το κυκλόγραμμα (πίτα)  συχνοτήτων: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2939449" y="476672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1. Περιγραφική Στατιστική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20688"/>
            <a:ext cx="6376764" cy="2968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1800" dirty="0" smtClean="0"/>
              <a:t>	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73238"/>
            <a:ext cx="269557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835150" y="908050"/>
            <a:ext cx="55451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el-GR" dirty="0"/>
              <a:t>Συνεπώς έχουμε εισάγει τις δύο μεταβλητές και έχουμε αυτή την εικόνα:</a:t>
            </a:r>
          </a:p>
        </p:txBody>
      </p:sp>
      <p:sp>
        <p:nvSpPr>
          <p:cNvPr id="19" name="Ορθογώνιο 18"/>
          <p:cNvSpPr/>
          <p:nvPr/>
        </p:nvSpPr>
        <p:spPr>
          <a:xfrm>
            <a:off x="2851442" y="315020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1. Περιγραφική Στατιστική</a:t>
            </a:r>
          </a:p>
        </p:txBody>
      </p:sp>
      <p:sp>
        <p:nvSpPr>
          <p:cNvPr id="15" name="Θέση υποσέλιδου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329488" cy="44090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> </a:t>
            </a:r>
            <a:r>
              <a:rPr lang="el-GR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1. Introduction</a:t>
            </a:r>
            <a:endParaRPr lang="el-GR" sz="1800" dirty="0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5145"/>
            <a:ext cx="6922712" cy="576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8159290" cy="439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1115616" y="898526"/>
            <a:ext cx="612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By default </a:t>
            </a:r>
            <a:r>
              <a:rPr lang="el-GR" dirty="0"/>
              <a:t>εμφανίζεται η παρακάτω ανάλυση: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3024944" y="332656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1. Περιγραφική Στατιστική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658569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81075"/>
            <a:ext cx="5664200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851442" y="499686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1. Περιγραφική Στατιστική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41438"/>
            <a:ext cx="4819650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851442" y="499686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1. Περιγραφική Στατιστική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94694"/>
            <a:ext cx="7920880" cy="5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2851442" y="315020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1. Περιγραφική Στατιστική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52513"/>
            <a:ext cx="5903913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2851442" y="499686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1. Περιγραφική Στατιστική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25538"/>
            <a:ext cx="52863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7" name="Ορθογώνιο 5"/>
          <p:cNvSpPr/>
          <p:nvPr/>
        </p:nvSpPr>
        <p:spPr>
          <a:xfrm>
            <a:off x="2851442" y="499686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1. Περιγραφική Στατιστική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4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428750" y="1714500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75" name="Graph" r:id="rId4" imgW="5943600" imgH="4457700" progId="">
                  <p:embed/>
                </p:oleObj>
              </mc:Choice>
              <mc:Fallback>
                <p:oleObj name="Graph" r:id="rId4" imgW="5943600" imgH="4457700" progId="">
                  <p:embed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1714500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332656"/>
            <a:ext cx="6882558" cy="953204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l-GR" sz="2000" dirty="0" smtClean="0"/>
              <a:t>Διαγράμματα επιφανείας</a:t>
            </a:r>
            <a:endParaRPr lang="el-GR" sz="200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3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3"/>
                </a:solidFill>
              </a:rPr>
              <a:t>Η </a:t>
            </a:r>
            <a:r>
              <a:rPr lang="el-GR" dirty="0" smtClean="0">
                <a:solidFill>
                  <a:schemeClr val="accent3"/>
                </a:solidFill>
              </a:rPr>
              <a:t>ανάγκη χρήσης μεταβλητών</a:t>
            </a:r>
            <a:endParaRPr lang="el-GR" dirty="0">
              <a:solidFill>
                <a:schemeClr val="accent3"/>
              </a:solidFill>
            </a:endParaRPr>
          </a:p>
        </p:txBody>
      </p:sp>
      <p:sp>
        <p:nvSpPr>
          <p:cNvPr id="123907" name="AutoShape 3"/>
          <p:cNvSpPr>
            <a:spLocks noChangeArrowheads="1"/>
          </p:cNvSpPr>
          <p:nvPr/>
        </p:nvSpPr>
        <p:spPr bwMode="auto">
          <a:xfrm>
            <a:off x="990600" y="2438400"/>
            <a:ext cx="2209800" cy="990600"/>
          </a:xfrm>
          <a:prstGeom prst="wedgeRectCallout">
            <a:avLst>
              <a:gd name="adj1" fmla="val 21551"/>
              <a:gd name="adj2" fmla="val 11682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b="1"/>
              <a:t>Έννοιες</a:t>
            </a:r>
          </a:p>
          <a:p>
            <a:pPr algn="ctr"/>
            <a:r>
              <a:rPr lang="el-GR" sz="1800"/>
              <a:t>Άγχος, μόρφωση, διατροφή κλπ</a:t>
            </a:r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>
            <a:off x="3505200" y="2438400"/>
            <a:ext cx="2743200" cy="990600"/>
          </a:xfrm>
          <a:prstGeom prst="wedgeRectCallout">
            <a:avLst>
              <a:gd name="adj1" fmla="val 18810"/>
              <a:gd name="adj2" fmla="val 1193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b="1"/>
              <a:t>Χαρακτηριστικά</a:t>
            </a:r>
          </a:p>
          <a:p>
            <a:pPr algn="ctr"/>
            <a:r>
              <a:rPr lang="el-GR" sz="1800"/>
              <a:t>Φύλο, επάγγελμα κλπ</a:t>
            </a:r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>
            <a:off x="6477000" y="2438400"/>
            <a:ext cx="2209800" cy="990600"/>
          </a:xfrm>
          <a:prstGeom prst="wedgeRectCallout">
            <a:avLst>
              <a:gd name="adj1" fmla="val -18245"/>
              <a:gd name="adj2" fmla="val 1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b="1"/>
              <a:t>Μεγέθη</a:t>
            </a:r>
          </a:p>
          <a:p>
            <a:pPr algn="ctr"/>
            <a:r>
              <a:rPr lang="el-GR" sz="1800"/>
              <a:t>Ηλικία, βάρος, λιπίδια κλπ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2057400" y="4114800"/>
            <a:ext cx="5638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/>
              <a:t>Υπάρχει ανάγκη ποσοτικής αποτίμησης</a:t>
            </a:r>
          </a:p>
        </p:txBody>
      </p:sp>
      <p:sp>
        <p:nvSpPr>
          <p:cNvPr id="123911" name="AutoShape 7"/>
          <p:cNvSpPr>
            <a:spLocks noChangeArrowheads="1"/>
          </p:cNvSpPr>
          <p:nvPr/>
        </p:nvSpPr>
        <p:spPr bwMode="auto">
          <a:xfrm>
            <a:off x="4419600" y="4648200"/>
            <a:ext cx="685800" cy="838200"/>
          </a:xfrm>
          <a:prstGeom prst="downArrow">
            <a:avLst>
              <a:gd name="adj1" fmla="val 50000"/>
              <a:gd name="adj2" fmla="val 30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1371600" y="5791200"/>
            <a:ext cx="6781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/>
              <a:t>ΜΕΤΑΒΛΗΤΕΣ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835150" y="2708275"/>
            <a:ext cx="54006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Μέση Τιμή</a:t>
            </a:r>
          </a:p>
          <a:p>
            <a:pPr algn="just" eaLnBrk="1" hangingPunct="1"/>
            <a:endParaRPr lang="el-GR" dirty="0">
              <a:solidFill>
                <a:schemeClr val="accent3">
                  <a:lumMod val="75000"/>
                </a:schemeClr>
              </a:solidFill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Κορυφή ή Επικρατούσα Τιμή</a:t>
            </a:r>
          </a:p>
          <a:p>
            <a:pPr algn="just" eaLnBrk="1" hangingPunct="1"/>
            <a:endParaRPr lang="el-GR" dirty="0">
              <a:solidFill>
                <a:schemeClr val="accent3">
                  <a:lumMod val="75000"/>
                </a:schemeClr>
              </a:solidFill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Διάμεσο</a:t>
            </a:r>
          </a:p>
          <a:p>
            <a:pPr algn="just" eaLnBrk="1" hangingPunct="1">
              <a:buFont typeface="Arial" charset="0"/>
              <a:buChar char="•"/>
            </a:pP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el-GR" dirty="0" err="1">
                <a:solidFill>
                  <a:schemeClr val="accent3">
                    <a:lumMod val="75000"/>
                  </a:schemeClr>
                </a:solidFill>
              </a:rPr>
              <a:t>Ποσοστημόρια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2051050" y="1989138"/>
            <a:ext cx="568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l-GR"/>
              <a:t>Ως περιγραφικά μέτρα θέσης εννοούμε τα εξής: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8" name="Ορθογώνιο 5"/>
          <p:cNvSpPr/>
          <p:nvPr/>
        </p:nvSpPr>
        <p:spPr>
          <a:xfrm>
            <a:off x="2851442" y="499686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1. Περιγραφική Στατιστική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613848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Αριθμητικός μέσος</a:t>
            </a:r>
          </a:p>
          <a:p>
            <a:pPr lvl="1" eaLnBrk="1" hangingPunct="1"/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Η αναμενόμενη τιμή που θα έχει η ποσοτική μεταβλητή σε ένα τυχαία επιλεγμένο άτομο του δείγματος</a:t>
            </a:r>
          </a:p>
          <a:p>
            <a:pPr lvl="1" eaLnBrk="1" hangingPunct="1"/>
            <a:endParaRPr lang="el-GR" dirty="0" smtClean="0"/>
          </a:p>
          <a:p>
            <a:pPr lvl="2" eaLnBrk="1" hangingPunct="1"/>
            <a:r>
              <a:rPr lang="el-GR" dirty="0" smtClean="0"/>
              <a:t>Πόσο αξιόπιστο μέτρο είναι; (όταν στο δείγμα υπάρχει ανισοκατανομή)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Η ερμηνεία των 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περιγραφικών μέτρων</a:t>
            </a:r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6"/>
          </p:nvPr>
        </p:nvSpPr>
        <p:spPr>
          <a:xfrm>
            <a:off x="1115616" y="6203667"/>
            <a:ext cx="6840760" cy="384048"/>
          </a:xfrm>
        </p:spPr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069975"/>
          </a:xfrm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Αριθμητικός μέσος</a:t>
            </a:r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>
            <a:off x="827088" y="2636838"/>
            <a:ext cx="73453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484" name="Oval 6"/>
          <p:cNvSpPr>
            <a:spLocks noChangeArrowheads="1"/>
          </p:cNvSpPr>
          <p:nvPr/>
        </p:nvSpPr>
        <p:spPr bwMode="auto">
          <a:xfrm>
            <a:off x="1258888" y="249237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85" name="Oval 7"/>
          <p:cNvSpPr>
            <a:spLocks noChangeArrowheads="1"/>
          </p:cNvSpPr>
          <p:nvPr/>
        </p:nvSpPr>
        <p:spPr bwMode="auto">
          <a:xfrm>
            <a:off x="1547813" y="249237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86" name="Oval 8"/>
          <p:cNvSpPr>
            <a:spLocks noChangeArrowheads="1"/>
          </p:cNvSpPr>
          <p:nvPr/>
        </p:nvSpPr>
        <p:spPr bwMode="auto">
          <a:xfrm>
            <a:off x="1692275" y="249237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87" name="Oval 9"/>
          <p:cNvSpPr>
            <a:spLocks noChangeArrowheads="1"/>
          </p:cNvSpPr>
          <p:nvPr/>
        </p:nvSpPr>
        <p:spPr bwMode="auto">
          <a:xfrm>
            <a:off x="1835150" y="249237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88" name="Oval 10"/>
          <p:cNvSpPr>
            <a:spLocks noChangeArrowheads="1"/>
          </p:cNvSpPr>
          <p:nvPr/>
        </p:nvSpPr>
        <p:spPr bwMode="auto">
          <a:xfrm>
            <a:off x="1979613" y="249237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89" name="Oval 11"/>
          <p:cNvSpPr>
            <a:spLocks noChangeArrowheads="1"/>
          </p:cNvSpPr>
          <p:nvPr/>
        </p:nvSpPr>
        <p:spPr bwMode="auto">
          <a:xfrm>
            <a:off x="2124075" y="249237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90" name="Oval 12"/>
          <p:cNvSpPr>
            <a:spLocks noChangeArrowheads="1"/>
          </p:cNvSpPr>
          <p:nvPr/>
        </p:nvSpPr>
        <p:spPr bwMode="auto">
          <a:xfrm>
            <a:off x="3132138" y="249237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91" name="Oval 14"/>
          <p:cNvSpPr>
            <a:spLocks noChangeArrowheads="1"/>
          </p:cNvSpPr>
          <p:nvPr/>
        </p:nvSpPr>
        <p:spPr bwMode="auto">
          <a:xfrm>
            <a:off x="3348038" y="249237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92" name="Oval 15"/>
          <p:cNvSpPr>
            <a:spLocks noChangeArrowheads="1"/>
          </p:cNvSpPr>
          <p:nvPr/>
        </p:nvSpPr>
        <p:spPr bwMode="auto">
          <a:xfrm>
            <a:off x="3924300" y="249237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93" name="Oval 16"/>
          <p:cNvSpPr>
            <a:spLocks noChangeArrowheads="1"/>
          </p:cNvSpPr>
          <p:nvPr/>
        </p:nvSpPr>
        <p:spPr bwMode="auto">
          <a:xfrm>
            <a:off x="4500563" y="249237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94" name="Oval 17"/>
          <p:cNvSpPr>
            <a:spLocks noChangeArrowheads="1"/>
          </p:cNvSpPr>
          <p:nvPr/>
        </p:nvSpPr>
        <p:spPr bwMode="auto">
          <a:xfrm>
            <a:off x="4067175" y="249237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95" name="Oval 18"/>
          <p:cNvSpPr>
            <a:spLocks noChangeArrowheads="1"/>
          </p:cNvSpPr>
          <p:nvPr/>
        </p:nvSpPr>
        <p:spPr bwMode="auto">
          <a:xfrm>
            <a:off x="4284663" y="249237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96" name="Oval 19"/>
          <p:cNvSpPr>
            <a:spLocks noChangeArrowheads="1"/>
          </p:cNvSpPr>
          <p:nvPr/>
        </p:nvSpPr>
        <p:spPr bwMode="auto">
          <a:xfrm>
            <a:off x="5003800" y="249237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97" name="Oval 20"/>
          <p:cNvSpPr>
            <a:spLocks noChangeArrowheads="1"/>
          </p:cNvSpPr>
          <p:nvPr/>
        </p:nvSpPr>
        <p:spPr bwMode="auto">
          <a:xfrm>
            <a:off x="5219700" y="249237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98" name="Oval 21"/>
          <p:cNvSpPr>
            <a:spLocks noChangeArrowheads="1"/>
          </p:cNvSpPr>
          <p:nvPr/>
        </p:nvSpPr>
        <p:spPr bwMode="auto">
          <a:xfrm>
            <a:off x="6084888" y="249237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99" name="Oval 22"/>
          <p:cNvSpPr>
            <a:spLocks noChangeArrowheads="1"/>
          </p:cNvSpPr>
          <p:nvPr/>
        </p:nvSpPr>
        <p:spPr bwMode="auto">
          <a:xfrm>
            <a:off x="6227763" y="249237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00" name="Oval 23"/>
          <p:cNvSpPr>
            <a:spLocks noChangeArrowheads="1"/>
          </p:cNvSpPr>
          <p:nvPr/>
        </p:nvSpPr>
        <p:spPr bwMode="auto">
          <a:xfrm>
            <a:off x="6443663" y="249237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01" name="Oval 24"/>
          <p:cNvSpPr>
            <a:spLocks noChangeArrowheads="1"/>
          </p:cNvSpPr>
          <p:nvPr/>
        </p:nvSpPr>
        <p:spPr bwMode="auto">
          <a:xfrm>
            <a:off x="6732588" y="249237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02" name="Oval 25"/>
          <p:cNvSpPr>
            <a:spLocks noChangeArrowheads="1"/>
          </p:cNvSpPr>
          <p:nvPr/>
        </p:nvSpPr>
        <p:spPr bwMode="auto">
          <a:xfrm>
            <a:off x="7308850" y="249237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03" name="Oval 26"/>
          <p:cNvSpPr>
            <a:spLocks noChangeArrowheads="1"/>
          </p:cNvSpPr>
          <p:nvPr/>
        </p:nvSpPr>
        <p:spPr bwMode="auto">
          <a:xfrm>
            <a:off x="7740650" y="249237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04" name="Line 27"/>
          <p:cNvSpPr>
            <a:spLocks noChangeShapeType="1"/>
          </p:cNvSpPr>
          <p:nvPr/>
        </p:nvSpPr>
        <p:spPr bwMode="auto">
          <a:xfrm>
            <a:off x="4356100" y="2276475"/>
            <a:ext cx="0" cy="6477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505" name="Line 28"/>
          <p:cNvSpPr>
            <a:spLocks noChangeShapeType="1"/>
          </p:cNvSpPr>
          <p:nvPr/>
        </p:nvSpPr>
        <p:spPr bwMode="auto">
          <a:xfrm>
            <a:off x="755650" y="3716338"/>
            <a:ext cx="73453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506" name="Oval 29"/>
          <p:cNvSpPr>
            <a:spLocks noChangeArrowheads="1"/>
          </p:cNvSpPr>
          <p:nvPr/>
        </p:nvSpPr>
        <p:spPr bwMode="auto">
          <a:xfrm>
            <a:off x="898525" y="357187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07" name="Oval 30"/>
          <p:cNvSpPr>
            <a:spLocks noChangeArrowheads="1"/>
          </p:cNvSpPr>
          <p:nvPr/>
        </p:nvSpPr>
        <p:spPr bwMode="auto">
          <a:xfrm>
            <a:off x="1187450" y="357187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08" name="Oval 31"/>
          <p:cNvSpPr>
            <a:spLocks noChangeArrowheads="1"/>
          </p:cNvSpPr>
          <p:nvPr/>
        </p:nvSpPr>
        <p:spPr bwMode="auto">
          <a:xfrm>
            <a:off x="1331913" y="357187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09" name="Oval 32"/>
          <p:cNvSpPr>
            <a:spLocks noChangeArrowheads="1"/>
          </p:cNvSpPr>
          <p:nvPr/>
        </p:nvSpPr>
        <p:spPr bwMode="auto">
          <a:xfrm>
            <a:off x="1474788" y="357187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10" name="Oval 33"/>
          <p:cNvSpPr>
            <a:spLocks noChangeArrowheads="1"/>
          </p:cNvSpPr>
          <p:nvPr/>
        </p:nvSpPr>
        <p:spPr bwMode="auto">
          <a:xfrm>
            <a:off x="1619250" y="357187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11" name="Oval 34"/>
          <p:cNvSpPr>
            <a:spLocks noChangeArrowheads="1"/>
          </p:cNvSpPr>
          <p:nvPr/>
        </p:nvSpPr>
        <p:spPr bwMode="auto">
          <a:xfrm>
            <a:off x="1763713" y="357187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12" name="Oval 35"/>
          <p:cNvSpPr>
            <a:spLocks noChangeArrowheads="1"/>
          </p:cNvSpPr>
          <p:nvPr/>
        </p:nvSpPr>
        <p:spPr bwMode="auto">
          <a:xfrm>
            <a:off x="1835150" y="35734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13" name="Oval 36"/>
          <p:cNvSpPr>
            <a:spLocks noChangeArrowheads="1"/>
          </p:cNvSpPr>
          <p:nvPr/>
        </p:nvSpPr>
        <p:spPr bwMode="auto">
          <a:xfrm>
            <a:off x="1546225" y="35734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14" name="Oval 37"/>
          <p:cNvSpPr>
            <a:spLocks noChangeArrowheads="1"/>
          </p:cNvSpPr>
          <p:nvPr/>
        </p:nvSpPr>
        <p:spPr bwMode="auto">
          <a:xfrm>
            <a:off x="2122488" y="35734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15" name="Oval 38"/>
          <p:cNvSpPr>
            <a:spLocks noChangeArrowheads="1"/>
          </p:cNvSpPr>
          <p:nvPr/>
        </p:nvSpPr>
        <p:spPr bwMode="auto">
          <a:xfrm>
            <a:off x="2122488" y="35734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16" name="Oval 39"/>
          <p:cNvSpPr>
            <a:spLocks noChangeArrowheads="1"/>
          </p:cNvSpPr>
          <p:nvPr/>
        </p:nvSpPr>
        <p:spPr bwMode="auto">
          <a:xfrm>
            <a:off x="1979613" y="35734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17" name="Oval 40"/>
          <p:cNvSpPr>
            <a:spLocks noChangeArrowheads="1"/>
          </p:cNvSpPr>
          <p:nvPr/>
        </p:nvSpPr>
        <p:spPr bwMode="auto">
          <a:xfrm>
            <a:off x="7380288" y="35734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18" name="Oval 41"/>
          <p:cNvSpPr>
            <a:spLocks noChangeArrowheads="1"/>
          </p:cNvSpPr>
          <p:nvPr/>
        </p:nvSpPr>
        <p:spPr bwMode="auto">
          <a:xfrm>
            <a:off x="6588125" y="35734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19" name="Oval 42"/>
          <p:cNvSpPr>
            <a:spLocks noChangeArrowheads="1"/>
          </p:cNvSpPr>
          <p:nvPr/>
        </p:nvSpPr>
        <p:spPr bwMode="auto">
          <a:xfrm>
            <a:off x="6877050" y="35734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20" name="Oval 43"/>
          <p:cNvSpPr>
            <a:spLocks noChangeArrowheads="1"/>
          </p:cNvSpPr>
          <p:nvPr/>
        </p:nvSpPr>
        <p:spPr bwMode="auto">
          <a:xfrm>
            <a:off x="6373813" y="35734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21" name="Oval 44"/>
          <p:cNvSpPr>
            <a:spLocks noChangeArrowheads="1"/>
          </p:cNvSpPr>
          <p:nvPr/>
        </p:nvSpPr>
        <p:spPr bwMode="auto">
          <a:xfrm>
            <a:off x="6516688" y="35734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22" name="Oval 45"/>
          <p:cNvSpPr>
            <a:spLocks noChangeArrowheads="1"/>
          </p:cNvSpPr>
          <p:nvPr/>
        </p:nvSpPr>
        <p:spPr bwMode="auto">
          <a:xfrm>
            <a:off x="6732588" y="35734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23" name="Oval 46"/>
          <p:cNvSpPr>
            <a:spLocks noChangeArrowheads="1"/>
          </p:cNvSpPr>
          <p:nvPr/>
        </p:nvSpPr>
        <p:spPr bwMode="auto">
          <a:xfrm>
            <a:off x="7092950" y="35734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24" name="Oval 47"/>
          <p:cNvSpPr>
            <a:spLocks noChangeArrowheads="1"/>
          </p:cNvSpPr>
          <p:nvPr/>
        </p:nvSpPr>
        <p:spPr bwMode="auto">
          <a:xfrm>
            <a:off x="7237413" y="357187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25" name="Oval 48"/>
          <p:cNvSpPr>
            <a:spLocks noChangeArrowheads="1"/>
          </p:cNvSpPr>
          <p:nvPr/>
        </p:nvSpPr>
        <p:spPr bwMode="auto">
          <a:xfrm>
            <a:off x="7669213" y="357187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26" name="Line 49"/>
          <p:cNvSpPr>
            <a:spLocks noChangeShapeType="1"/>
          </p:cNvSpPr>
          <p:nvPr/>
        </p:nvSpPr>
        <p:spPr bwMode="auto">
          <a:xfrm>
            <a:off x="4356100" y="3357563"/>
            <a:ext cx="0" cy="6477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527" name="Line 50"/>
          <p:cNvSpPr>
            <a:spLocks noChangeShapeType="1"/>
          </p:cNvSpPr>
          <p:nvPr/>
        </p:nvSpPr>
        <p:spPr bwMode="auto">
          <a:xfrm>
            <a:off x="827088" y="4652963"/>
            <a:ext cx="73453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528" name="Oval 51"/>
          <p:cNvSpPr>
            <a:spLocks noChangeArrowheads="1"/>
          </p:cNvSpPr>
          <p:nvPr/>
        </p:nvSpPr>
        <p:spPr bwMode="auto">
          <a:xfrm>
            <a:off x="3635375" y="4508500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29" name="Oval 52"/>
          <p:cNvSpPr>
            <a:spLocks noChangeArrowheads="1"/>
          </p:cNvSpPr>
          <p:nvPr/>
        </p:nvSpPr>
        <p:spPr bwMode="auto">
          <a:xfrm>
            <a:off x="3563938" y="4508500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30" name="Oval 53"/>
          <p:cNvSpPr>
            <a:spLocks noChangeArrowheads="1"/>
          </p:cNvSpPr>
          <p:nvPr/>
        </p:nvSpPr>
        <p:spPr bwMode="auto">
          <a:xfrm>
            <a:off x="3708400" y="4508500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31" name="Oval 54"/>
          <p:cNvSpPr>
            <a:spLocks noChangeArrowheads="1"/>
          </p:cNvSpPr>
          <p:nvPr/>
        </p:nvSpPr>
        <p:spPr bwMode="auto">
          <a:xfrm>
            <a:off x="3851275" y="4508500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32" name="Oval 55"/>
          <p:cNvSpPr>
            <a:spLocks noChangeArrowheads="1"/>
          </p:cNvSpPr>
          <p:nvPr/>
        </p:nvSpPr>
        <p:spPr bwMode="auto">
          <a:xfrm>
            <a:off x="3995738" y="4508500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33" name="Oval 56"/>
          <p:cNvSpPr>
            <a:spLocks noChangeArrowheads="1"/>
          </p:cNvSpPr>
          <p:nvPr/>
        </p:nvSpPr>
        <p:spPr bwMode="auto">
          <a:xfrm>
            <a:off x="4140200" y="4508500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34" name="Oval 57"/>
          <p:cNvSpPr>
            <a:spLocks noChangeArrowheads="1"/>
          </p:cNvSpPr>
          <p:nvPr/>
        </p:nvSpPr>
        <p:spPr bwMode="auto">
          <a:xfrm>
            <a:off x="3348038" y="4508500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35" name="Oval 58"/>
          <p:cNvSpPr>
            <a:spLocks noChangeArrowheads="1"/>
          </p:cNvSpPr>
          <p:nvPr/>
        </p:nvSpPr>
        <p:spPr bwMode="auto">
          <a:xfrm>
            <a:off x="3708400" y="4508500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36" name="Oval 59"/>
          <p:cNvSpPr>
            <a:spLocks noChangeArrowheads="1"/>
          </p:cNvSpPr>
          <p:nvPr/>
        </p:nvSpPr>
        <p:spPr bwMode="auto">
          <a:xfrm>
            <a:off x="3924300" y="4508500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37" name="Oval 60"/>
          <p:cNvSpPr>
            <a:spLocks noChangeArrowheads="1"/>
          </p:cNvSpPr>
          <p:nvPr/>
        </p:nvSpPr>
        <p:spPr bwMode="auto">
          <a:xfrm>
            <a:off x="3995738" y="4508500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38" name="Oval 61"/>
          <p:cNvSpPr>
            <a:spLocks noChangeArrowheads="1"/>
          </p:cNvSpPr>
          <p:nvPr/>
        </p:nvSpPr>
        <p:spPr bwMode="auto">
          <a:xfrm>
            <a:off x="4067175" y="4508500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39" name="Oval 62"/>
          <p:cNvSpPr>
            <a:spLocks noChangeArrowheads="1"/>
          </p:cNvSpPr>
          <p:nvPr/>
        </p:nvSpPr>
        <p:spPr bwMode="auto">
          <a:xfrm>
            <a:off x="4284663" y="4508500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40" name="Oval 63"/>
          <p:cNvSpPr>
            <a:spLocks noChangeArrowheads="1"/>
          </p:cNvSpPr>
          <p:nvPr/>
        </p:nvSpPr>
        <p:spPr bwMode="auto">
          <a:xfrm>
            <a:off x="4643438" y="4508500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41" name="Oval 64"/>
          <p:cNvSpPr>
            <a:spLocks noChangeArrowheads="1"/>
          </p:cNvSpPr>
          <p:nvPr/>
        </p:nvSpPr>
        <p:spPr bwMode="auto">
          <a:xfrm>
            <a:off x="5003800" y="4508500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42" name="Oval 65"/>
          <p:cNvSpPr>
            <a:spLocks noChangeArrowheads="1"/>
          </p:cNvSpPr>
          <p:nvPr/>
        </p:nvSpPr>
        <p:spPr bwMode="auto">
          <a:xfrm>
            <a:off x="3779838" y="4508500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43" name="Oval 66"/>
          <p:cNvSpPr>
            <a:spLocks noChangeArrowheads="1"/>
          </p:cNvSpPr>
          <p:nvPr/>
        </p:nvSpPr>
        <p:spPr bwMode="auto">
          <a:xfrm>
            <a:off x="3922713" y="4508500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44" name="Oval 67"/>
          <p:cNvSpPr>
            <a:spLocks noChangeArrowheads="1"/>
          </p:cNvSpPr>
          <p:nvPr/>
        </p:nvSpPr>
        <p:spPr bwMode="auto">
          <a:xfrm>
            <a:off x="4138613" y="4508500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45" name="Oval 68"/>
          <p:cNvSpPr>
            <a:spLocks noChangeArrowheads="1"/>
          </p:cNvSpPr>
          <p:nvPr/>
        </p:nvSpPr>
        <p:spPr bwMode="auto">
          <a:xfrm>
            <a:off x="4427538" y="4508500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46" name="Oval 69"/>
          <p:cNvSpPr>
            <a:spLocks noChangeArrowheads="1"/>
          </p:cNvSpPr>
          <p:nvPr/>
        </p:nvSpPr>
        <p:spPr bwMode="auto">
          <a:xfrm>
            <a:off x="4787900" y="4508500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47" name="Oval 70"/>
          <p:cNvSpPr>
            <a:spLocks noChangeArrowheads="1"/>
          </p:cNvSpPr>
          <p:nvPr/>
        </p:nvSpPr>
        <p:spPr bwMode="auto">
          <a:xfrm>
            <a:off x="5219700" y="4508500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48" name="Line 71"/>
          <p:cNvSpPr>
            <a:spLocks noChangeShapeType="1"/>
          </p:cNvSpPr>
          <p:nvPr/>
        </p:nvSpPr>
        <p:spPr bwMode="auto">
          <a:xfrm>
            <a:off x="4356100" y="4292600"/>
            <a:ext cx="0" cy="6477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549" name="Line 72"/>
          <p:cNvSpPr>
            <a:spLocks noChangeShapeType="1"/>
          </p:cNvSpPr>
          <p:nvPr/>
        </p:nvSpPr>
        <p:spPr bwMode="auto">
          <a:xfrm>
            <a:off x="827088" y="5589588"/>
            <a:ext cx="73453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550" name="Oval 73"/>
          <p:cNvSpPr>
            <a:spLocks noChangeArrowheads="1"/>
          </p:cNvSpPr>
          <p:nvPr/>
        </p:nvSpPr>
        <p:spPr bwMode="auto">
          <a:xfrm>
            <a:off x="827088" y="54451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51" name="Oval 74"/>
          <p:cNvSpPr>
            <a:spLocks noChangeArrowheads="1"/>
          </p:cNvSpPr>
          <p:nvPr/>
        </p:nvSpPr>
        <p:spPr bwMode="auto">
          <a:xfrm>
            <a:off x="1116013" y="54451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52" name="Oval 75"/>
          <p:cNvSpPr>
            <a:spLocks noChangeArrowheads="1"/>
          </p:cNvSpPr>
          <p:nvPr/>
        </p:nvSpPr>
        <p:spPr bwMode="auto">
          <a:xfrm>
            <a:off x="1476375" y="54451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53" name="Oval 76"/>
          <p:cNvSpPr>
            <a:spLocks noChangeArrowheads="1"/>
          </p:cNvSpPr>
          <p:nvPr/>
        </p:nvSpPr>
        <p:spPr bwMode="auto">
          <a:xfrm>
            <a:off x="1835150" y="54451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54" name="Oval 77"/>
          <p:cNvSpPr>
            <a:spLocks noChangeArrowheads="1"/>
          </p:cNvSpPr>
          <p:nvPr/>
        </p:nvSpPr>
        <p:spPr bwMode="auto">
          <a:xfrm>
            <a:off x="2124075" y="54451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55" name="Oval 78"/>
          <p:cNvSpPr>
            <a:spLocks noChangeArrowheads="1"/>
          </p:cNvSpPr>
          <p:nvPr/>
        </p:nvSpPr>
        <p:spPr bwMode="auto">
          <a:xfrm>
            <a:off x="2411413" y="54451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56" name="Oval 79"/>
          <p:cNvSpPr>
            <a:spLocks noChangeArrowheads="1"/>
          </p:cNvSpPr>
          <p:nvPr/>
        </p:nvSpPr>
        <p:spPr bwMode="auto">
          <a:xfrm>
            <a:off x="2700338" y="54451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57" name="Oval 80"/>
          <p:cNvSpPr>
            <a:spLocks noChangeArrowheads="1"/>
          </p:cNvSpPr>
          <p:nvPr/>
        </p:nvSpPr>
        <p:spPr bwMode="auto">
          <a:xfrm>
            <a:off x="3348038" y="54451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58" name="Oval 81"/>
          <p:cNvSpPr>
            <a:spLocks noChangeArrowheads="1"/>
          </p:cNvSpPr>
          <p:nvPr/>
        </p:nvSpPr>
        <p:spPr bwMode="auto">
          <a:xfrm>
            <a:off x="3924300" y="54451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59" name="Oval 82"/>
          <p:cNvSpPr>
            <a:spLocks noChangeArrowheads="1"/>
          </p:cNvSpPr>
          <p:nvPr/>
        </p:nvSpPr>
        <p:spPr bwMode="auto">
          <a:xfrm>
            <a:off x="3635375" y="54451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60" name="Oval 83"/>
          <p:cNvSpPr>
            <a:spLocks noChangeArrowheads="1"/>
          </p:cNvSpPr>
          <p:nvPr/>
        </p:nvSpPr>
        <p:spPr bwMode="auto">
          <a:xfrm>
            <a:off x="6156325" y="54451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61" name="Oval 84"/>
          <p:cNvSpPr>
            <a:spLocks noChangeArrowheads="1"/>
          </p:cNvSpPr>
          <p:nvPr/>
        </p:nvSpPr>
        <p:spPr bwMode="auto">
          <a:xfrm>
            <a:off x="4284663" y="54451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62" name="Oval 85"/>
          <p:cNvSpPr>
            <a:spLocks noChangeArrowheads="1"/>
          </p:cNvSpPr>
          <p:nvPr/>
        </p:nvSpPr>
        <p:spPr bwMode="auto">
          <a:xfrm>
            <a:off x="4859338" y="54451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63" name="Oval 86"/>
          <p:cNvSpPr>
            <a:spLocks noChangeArrowheads="1"/>
          </p:cNvSpPr>
          <p:nvPr/>
        </p:nvSpPr>
        <p:spPr bwMode="auto">
          <a:xfrm>
            <a:off x="5219700" y="54451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64" name="Oval 87"/>
          <p:cNvSpPr>
            <a:spLocks noChangeArrowheads="1"/>
          </p:cNvSpPr>
          <p:nvPr/>
        </p:nvSpPr>
        <p:spPr bwMode="auto">
          <a:xfrm>
            <a:off x="5867400" y="54451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65" name="Oval 88"/>
          <p:cNvSpPr>
            <a:spLocks noChangeArrowheads="1"/>
          </p:cNvSpPr>
          <p:nvPr/>
        </p:nvSpPr>
        <p:spPr bwMode="auto">
          <a:xfrm>
            <a:off x="5580063" y="54451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66" name="Oval 89"/>
          <p:cNvSpPr>
            <a:spLocks noChangeArrowheads="1"/>
          </p:cNvSpPr>
          <p:nvPr/>
        </p:nvSpPr>
        <p:spPr bwMode="auto">
          <a:xfrm>
            <a:off x="6443663" y="54451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67" name="Oval 90"/>
          <p:cNvSpPr>
            <a:spLocks noChangeArrowheads="1"/>
          </p:cNvSpPr>
          <p:nvPr/>
        </p:nvSpPr>
        <p:spPr bwMode="auto">
          <a:xfrm>
            <a:off x="6877050" y="54451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68" name="Oval 91"/>
          <p:cNvSpPr>
            <a:spLocks noChangeArrowheads="1"/>
          </p:cNvSpPr>
          <p:nvPr/>
        </p:nvSpPr>
        <p:spPr bwMode="auto">
          <a:xfrm>
            <a:off x="7308850" y="54451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69" name="Oval 92"/>
          <p:cNvSpPr>
            <a:spLocks noChangeArrowheads="1"/>
          </p:cNvSpPr>
          <p:nvPr/>
        </p:nvSpPr>
        <p:spPr bwMode="auto">
          <a:xfrm>
            <a:off x="7885113" y="54451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70" name="Line 93"/>
          <p:cNvSpPr>
            <a:spLocks noChangeShapeType="1"/>
          </p:cNvSpPr>
          <p:nvPr/>
        </p:nvSpPr>
        <p:spPr bwMode="auto">
          <a:xfrm>
            <a:off x="4356100" y="5229225"/>
            <a:ext cx="0" cy="6477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571" name="Text Box 94"/>
          <p:cNvSpPr txBox="1">
            <a:spLocks noChangeArrowheads="1"/>
          </p:cNvSpPr>
          <p:nvPr/>
        </p:nvSpPr>
        <p:spPr bwMode="auto">
          <a:xfrm>
            <a:off x="3419475" y="5949950"/>
            <a:ext cx="187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/>
              <a:t>Αριθμητικός μέσος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4643438" y="6215082"/>
            <a:ext cx="3581400" cy="384048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Ε. ΠΑΠΑΓΕΩΡΓΙΟΥ</a:t>
            </a:r>
            <a:endParaRPr lang="el-GR" dirty="0"/>
          </a:p>
        </p:txBody>
      </p:sp>
      <p:sp>
        <p:nvSpPr>
          <p:cNvPr id="94" name="Ορθογώνιο 5"/>
          <p:cNvSpPr/>
          <p:nvPr/>
        </p:nvSpPr>
        <p:spPr>
          <a:xfrm>
            <a:off x="2851442" y="499686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1. Περιγραφική Στατιστική</a:t>
            </a:r>
          </a:p>
        </p:txBody>
      </p:sp>
      <p:sp>
        <p:nvSpPr>
          <p:cNvPr id="95" name="9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l-GR" b="1" dirty="0"/>
              <a:t>Πότε χρειαζόμαστε τη 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διάμεσο</a:t>
            </a:r>
            <a:r>
              <a:rPr lang="el-GR" b="1" dirty="0"/>
              <a:t>;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l-GR" b="1" dirty="0"/>
              <a:t>Όταν έχουμε </a:t>
            </a:r>
            <a:r>
              <a:rPr 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ακραίες</a:t>
            </a:r>
            <a:r>
              <a:rPr lang="el-GR" b="1" dirty="0"/>
              <a:t> τιμές στην κατανομή της ποσοτικής μεταβλητής, </a:t>
            </a:r>
          </a:p>
          <a:p>
            <a:pPr marL="923544" lvl="2" indent="-219456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l-GR" b="1" dirty="0"/>
              <a:t>και ειδικότερα όταν είναι </a:t>
            </a:r>
            <a:r>
              <a:rPr 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ασύμμετρα</a:t>
            </a:r>
            <a:r>
              <a:rPr lang="el-GR" b="1" dirty="0"/>
              <a:t> κατανεμημένες.</a:t>
            </a:r>
            <a:endParaRPr lang="el-GR" dirty="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Η ερμηνεία των 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περιγραφικών 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μέτρων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069975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>
                <a:solidFill>
                  <a:schemeClr val="accent6">
                    <a:lumMod val="50000"/>
                  </a:schemeClr>
                </a:solidFill>
              </a:rPr>
              <a:t>Αριθμητικός μέσος &amp; ακραίες τιμές</a:t>
            </a:r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900113" y="4941888"/>
            <a:ext cx="73453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580" name="Oval 5"/>
          <p:cNvSpPr>
            <a:spLocks noChangeArrowheads="1"/>
          </p:cNvSpPr>
          <p:nvPr/>
        </p:nvSpPr>
        <p:spPr bwMode="auto">
          <a:xfrm>
            <a:off x="3708400" y="47974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1" name="Oval 6"/>
          <p:cNvSpPr>
            <a:spLocks noChangeArrowheads="1"/>
          </p:cNvSpPr>
          <p:nvPr/>
        </p:nvSpPr>
        <p:spPr bwMode="auto">
          <a:xfrm>
            <a:off x="1260475" y="47974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2" name="Oval 7"/>
          <p:cNvSpPr>
            <a:spLocks noChangeArrowheads="1"/>
          </p:cNvSpPr>
          <p:nvPr/>
        </p:nvSpPr>
        <p:spPr bwMode="auto">
          <a:xfrm>
            <a:off x="3781425" y="47974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3" name="Oval 8"/>
          <p:cNvSpPr>
            <a:spLocks noChangeArrowheads="1"/>
          </p:cNvSpPr>
          <p:nvPr/>
        </p:nvSpPr>
        <p:spPr bwMode="auto">
          <a:xfrm>
            <a:off x="3924300" y="47974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4" name="Oval 9"/>
          <p:cNvSpPr>
            <a:spLocks noChangeArrowheads="1"/>
          </p:cNvSpPr>
          <p:nvPr/>
        </p:nvSpPr>
        <p:spPr bwMode="auto">
          <a:xfrm>
            <a:off x="4068763" y="47974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5" name="Oval 10"/>
          <p:cNvSpPr>
            <a:spLocks noChangeArrowheads="1"/>
          </p:cNvSpPr>
          <p:nvPr/>
        </p:nvSpPr>
        <p:spPr bwMode="auto">
          <a:xfrm>
            <a:off x="4213225" y="47974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6" name="Oval 11"/>
          <p:cNvSpPr>
            <a:spLocks noChangeArrowheads="1"/>
          </p:cNvSpPr>
          <p:nvPr/>
        </p:nvSpPr>
        <p:spPr bwMode="auto">
          <a:xfrm>
            <a:off x="1116013" y="47974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7" name="Oval 12"/>
          <p:cNvSpPr>
            <a:spLocks noChangeArrowheads="1"/>
          </p:cNvSpPr>
          <p:nvPr/>
        </p:nvSpPr>
        <p:spPr bwMode="auto">
          <a:xfrm>
            <a:off x="1044575" y="47974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8" name="Oval 13"/>
          <p:cNvSpPr>
            <a:spLocks noChangeArrowheads="1"/>
          </p:cNvSpPr>
          <p:nvPr/>
        </p:nvSpPr>
        <p:spPr bwMode="auto">
          <a:xfrm>
            <a:off x="3997325" y="47974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9" name="Oval 14"/>
          <p:cNvSpPr>
            <a:spLocks noChangeArrowheads="1"/>
          </p:cNvSpPr>
          <p:nvPr/>
        </p:nvSpPr>
        <p:spPr bwMode="auto">
          <a:xfrm>
            <a:off x="4068763" y="47974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0" name="Oval 15"/>
          <p:cNvSpPr>
            <a:spLocks noChangeArrowheads="1"/>
          </p:cNvSpPr>
          <p:nvPr/>
        </p:nvSpPr>
        <p:spPr bwMode="auto">
          <a:xfrm>
            <a:off x="4140200" y="47974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1" name="Oval 16"/>
          <p:cNvSpPr>
            <a:spLocks noChangeArrowheads="1"/>
          </p:cNvSpPr>
          <p:nvPr/>
        </p:nvSpPr>
        <p:spPr bwMode="auto">
          <a:xfrm>
            <a:off x="4357688" y="47974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2" name="Oval 17"/>
          <p:cNvSpPr>
            <a:spLocks noChangeArrowheads="1"/>
          </p:cNvSpPr>
          <p:nvPr/>
        </p:nvSpPr>
        <p:spPr bwMode="auto">
          <a:xfrm>
            <a:off x="4716463" y="47974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3" name="Oval 18"/>
          <p:cNvSpPr>
            <a:spLocks noChangeArrowheads="1"/>
          </p:cNvSpPr>
          <p:nvPr/>
        </p:nvSpPr>
        <p:spPr bwMode="auto">
          <a:xfrm>
            <a:off x="5076825" y="47974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4" name="Oval 19"/>
          <p:cNvSpPr>
            <a:spLocks noChangeArrowheads="1"/>
          </p:cNvSpPr>
          <p:nvPr/>
        </p:nvSpPr>
        <p:spPr bwMode="auto">
          <a:xfrm>
            <a:off x="3852863" y="47974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5" name="Oval 20"/>
          <p:cNvSpPr>
            <a:spLocks noChangeArrowheads="1"/>
          </p:cNvSpPr>
          <p:nvPr/>
        </p:nvSpPr>
        <p:spPr bwMode="auto">
          <a:xfrm>
            <a:off x="3995738" y="47974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6" name="Oval 21"/>
          <p:cNvSpPr>
            <a:spLocks noChangeArrowheads="1"/>
          </p:cNvSpPr>
          <p:nvPr/>
        </p:nvSpPr>
        <p:spPr bwMode="auto">
          <a:xfrm>
            <a:off x="4211638" y="47974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7" name="Oval 22"/>
          <p:cNvSpPr>
            <a:spLocks noChangeArrowheads="1"/>
          </p:cNvSpPr>
          <p:nvPr/>
        </p:nvSpPr>
        <p:spPr bwMode="auto">
          <a:xfrm>
            <a:off x="4500563" y="47974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8" name="Oval 23"/>
          <p:cNvSpPr>
            <a:spLocks noChangeArrowheads="1"/>
          </p:cNvSpPr>
          <p:nvPr/>
        </p:nvSpPr>
        <p:spPr bwMode="auto">
          <a:xfrm>
            <a:off x="4860925" y="47974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9" name="Oval 24"/>
          <p:cNvSpPr>
            <a:spLocks noChangeArrowheads="1"/>
          </p:cNvSpPr>
          <p:nvPr/>
        </p:nvSpPr>
        <p:spPr bwMode="auto">
          <a:xfrm>
            <a:off x="5292725" y="47974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0" name="Line 25"/>
          <p:cNvSpPr>
            <a:spLocks noChangeShapeType="1"/>
          </p:cNvSpPr>
          <p:nvPr/>
        </p:nvSpPr>
        <p:spPr bwMode="auto">
          <a:xfrm>
            <a:off x="3636963" y="4581525"/>
            <a:ext cx="0" cy="6477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601" name="Line 49"/>
          <p:cNvSpPr>
            <a:spLocks noChangeShapeType="1"/>
          </p:cNvSpPr>
          <p:nvPr/>
        </p:nvSpPr>
        <p:spPr bwMode="auto">
          <a:xfrm>
            <a:off x="785813" y="2714625"/>
            <a:ext cx="73453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602" name="Oval 50"/>
          <p:cNvSpPr>
            <a:spLocks noChangeArrowheads="1"/>
          </p:cNvSpPr>
          <p:nvPr/>
        </p:nvSpPr>
        <p:spPr bwMode="auto">
          <a:xfrm>
            <a:off x="3594100" y="25701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3" name="Oval 51"/>
          <p:cNvSpPr>
            <a:spLocks noChangeArrowheads="1"/>
          </p:cNvSpPr>
          <p:nvPr/>
        </p:nvSpPr>
        <p:spPr bwMode="auto">
          <a:xfrm>
            <a:off x="3522663" y="25701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4" name="Oval 52"/>
          <p:cNvSpPr>
            <a:spLocks noChangeArrowheads="1"/>
          </p:cNvSpPr>
          <p:nvPr/>
        </p:nvSpPr>
        <p:spPr bwMode="auto">
          <a:xfrm>
            <a:off x="3667125" y="25701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5" name="Oval 53"/>
          <p:cNvSpPr>
            <a:spLocks noChangeArrowheads="1"/>
          </p:cNvSpPr>
          <p:nvPr/>
        </p:nvSpPr>
        <p:spPr bwMode="auto">
          <a:xfrm>
            <a:off x="3810000" y="25701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6" name="Oval 54"/>
          <p:cNvSpPr>
            <a:spLocks noChangeArrowheads="1"/>
          </p:cNvSpPr>
          <p:nvPr/>
        </p:nvSpPr>
        <p:spPr bwMode="auto">
          <a:xfrm>
            <a:off x="3954463" y="25701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7" name="Oval 55"/>
          <p:cNvSpPr>
            <a:spLocks noChangeArrowheads="1"/>
          </p:cNvSpPr>
          <p:nvPr/>
        </p:nvSpPr>
        <p:spPr bwMode="auto">
          <a:xfrm>
            <a:off x="4098925" y="25701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8" name="Oval 56"/>
          <p:cNvSpPr>
            <a:spLocks noChangeArrowheads="1"/>
          </p:cNvSpPr>
          <p:nvPr/>
        </p:nvSpPr>
        <p:spPr bwMode="auto">
          <a:xfrm>
            <a:off x="3306763" y="25701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9" name="Oval 57"/>
          <p:cNvSpPr>
            <a:spLocks noChangeArrowheads="1"/>
          </p:cNvSpPr>
          <p:nvPr/>
        </p:nvSpPr>
        <p:spPr bwMode="auto">
          <a:xfrm>
            <a:off x="3667125" y="25701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10" name="Oval 58"/>
          <p:cNvSpPr>
            <a:spLocks noChangeArrowheads="1"/>
          </p:cNvSpPr>
          <p:nvPr/>
        </p:nvSpPr>
        <p:spPr bwMode="auto">
          <a:xfrm>
            <a:off x="3883025" y="25701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11" name="Oval 59"/>
          <p:cNvSpPr>
            <a:spLocks noChangeArrowheads="1"/>
          </p:cNvSpPr>
          <p:nvPr/>
        </p:nvSpPr>
        <p:spPr bwMode="auto">
          <a:xfrm>
            <a:off x="3954463" y="25701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12" name="Oval 60"/>
          <p:cNvSpPr>
            <a:spLocks noChangeArrowheads="1"/>
          </p:cNvSpPr>
          <p:nvPr/>
        </p:nvSpPr>
        <p:spPr bwMode="auto">
          <a:xfrm>
            <a:off x="4025900" y="25701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13" name="Oval 61"/>
          <p:cNvSpPr>
            <a:spLocks noChangeArrowheads="1"/>
          </p:cNvSpPr>
          <p:nvPr/>
        </p:nvSpPr>
        <p:spPr bwMode="auto">
          <a:xfrm>
            <a:off x="4243388" y="25701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14" name="Oval 62"/>
          <p:cNvSpPr>
            <a:spLocks noChangeArrowheads="1"/>
          </p:cNvSpPr>
          <p:nvPr/>
        </p:nvSpPr>
        <p:spPr bwMode="auto">
          <a:xfrm>
            <a:off x="4602163" y="25701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15" name="Oval 63"/>
          <p:cNvSpPr>
            <a:spLocks noChangeArrowheads="1"/>
          </p:cNvSpPr>
          <p:nvPr/>
        </p:nvSpPr>
        <p:spPr bwMode="auto">
          <a:xfrm>
            <a:off x="4962525" y="25701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16" name="Oval 64"/>
          <p:cNvSpPr>
            <a:spLocks noChangeArrowheads="1"/>
          </p:cNvSpPr>
          <p:nvPr/>
        </p:nvSpPr>
        <p:spPr bwMode="auto">
          <a:xfrm>
            <a:off x="3738563" y="25701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17" name="Oval 65"/>
          <p:cNvSpPr>
            <a:spLocks noChangeArrowheads="1"/>
          </p:cNvSpPr>
          <p:nvPr/>
        </p:nvSpPr>
        <p:spPr bwMode="auto">
          <a:xfrm>
            <a:off x="3881438" y="25701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18" name="Oval 66"/>
          <p:cNvSpPr>
            <a:spLocks noChangeArrowheads="1"/>
          </p:cNvSpPr>
          <p:nvPr/>
        </p:nvSpPr>
        <p:spPr bwMode="auto">
          <a:xfrm>
            <a:off x="4097338" y="25701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19" name="Oval 67"/>
          <p:cNvSpPr>
            <a:spLocks noChangeArrowheads="1"/>
          </p:cNvSpPr>
          <p:nvPr/>
        </p:nvSpPr>
        <p:spPr bwMode="auto">
          <a:xfrm>
            <a:off x="4386263" y="25701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20" name="Oval 68"/>
          <p:cNvSpPr>
            <a:spLocks noChangeArrowheads="1"/>
          </p:cNvSpPr>
          <p:nvPr/>
        </p:nvSpPr>
        <p:spPr bwMode="auto">
          <a:xfrm>
            <a:off x="4746625" y="25701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21" name="Oval 69"/>
          <p:cNvSpPr>
            <a:spLocks noChangeArrowheads="1"/>
          </p:cNvSpPr>
          <p:nvPr/>
        </p:nvSpPr>
        <p:spPr bwMode="auto">
          <a:xfrm>
            <a:off x="5178425" y="25701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22" name="Line 70"/>
          <p:cNvSpPr>
            <a:spLocks noChangeShapeType="1"/>
          </p:cNvSpPr>
          <p:nvPr/>
        </p:nvSpPr>
        <p:spPr bwMode="auto">
          <a:xfrm>
            <a:off x="4314825" y="2354263"/>
            <a:ext cx="0" cy="6477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623" name="Line 71"/>
          <p:cNvSpPr>
            <a:spLocks noChangeShapeType="1"/>
          </p:cNvSpPr>
          <p:nvPr/>
        </p:nvSpPr>
        <p:spPr bwMode="auto">
          <a:xfrm>
            <a:off x="827088" y="3933825"/>
            <a:ext cx="73453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624" name="Oval 72"/>
          <p:cNvSpPr>
            <a:spLocks noChangeArrowheads="1"/>
          </p:cNvSpPr>
          <p:nvPr/>
        </p:nvSpPr>
        <p:spPr bwMode="auto">
          <a:xfrm>
            <a:off x="3635375" y="37893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25" name="Oval 73"/>
          <p:cNvSpPr>
            <a:spLocks noChangeArrowheads="1"/>
          </p:cNvSpPr>
          <p:nvPr/>
        </p:nvSpPr>
        <p:spPr bwMode="auto">
          <a:xfrm>
            <a:off x="3563938" y="37893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26" name="Oval 74"/>
          <p:cNvSpPr>
            <a:spLocks noChangeArrowheads="1"/>
          </p:cNvSpPr>
          <p:nvPr/>
        </p:nvSpPr>
        <p:spPr bwMode="auto">
          <a:xfrm>
            <a:off x="3708400" y="37893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27" name="Oval 75"/>
          <p:cNvSpPr>
            <a:spLocks noChangeArrowheads="1"/>
          </p:cNvSpPr>
          <p:nvPr/>
        </p:nvSpPr>
        <p:spPr bwMode="auto">
          <a:xfrm>
            <a:off x="3851275" y="37893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28" name="Oval 76"/>
          <p:cNvSpPr>
            <a:spLocks noChangeArrowheads="1"/>
          </p:cNvSpPr>
          <p:nvPr/>
        </p:nvSpPr>
        <p:spPr bwMode="auto">
          <a:xfrm>
            <a:off x="3995738" y="37893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29" name="Oval 77"/>
          <p:cNvSpPr>
            <a:spLocks noChangeArrowheads="1"/>
          </p:cNvSpPr>
          <p:nvPr/>
        </p:nvSpPr>
        <p:spPr bwMode="auto">
          <a:xfrm>
            <a:off x="4140200" y="37893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30" name="Oval 78"/>
          <p:cNvSpPr>
            <a:spLocks noChangeArrowheads="1"/>
          </p:cNvSpPr>
          <p:nvPr/>
        </p:nvSpPr>
        <p:spPr bwMode="auto">
          <a:xfrm>
            <a:off x="3348038" y="37893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31" name="Oval 79"/>
          <p:cNvSpPr>
            <a:spLocks noChangeArrowheads="1"/>
          </p:cNvSpPr>
          <p:nvPr/>
        </p:nvSpPr>
        <p:spPr bwMode="auto">
          <a:xfrm>
            <a:off x="3708400" y="37893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32" name="Oval 80"/>
          <p:cNvSpPr>
            <a:spLocks noChangeArrowheads="1"/>
          </p:cNvSpPr>
          <p:nvPr/>
        </p:nvSpPr>
        <p:spPr bwMode="auto">
          <a:xfrm>
            <a:off x="3924300" y="37893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33" name="Oval 81"/>
          <p:cNvSpPr>
            <a:spLocks noChangeArrowheads="1"/>
          </p:cNvSpPr>
          <p:nvPr/>
        </p:nvSpPr>
        <p:spPr bwMode="auto">
          <a:xfrm>
            <a:off x="3995738" y="37893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34" name="Oval 82"/>
          <p:cNvSpPr>
            <a:spLocks noChangeArrowheads="1"/>
          </p:cNvSpPr>
          <p:nvPr/>
        </p:nvSpPr>
        <p:spPr bwMode="auto">
          <a:xfrm>
            <a:off x="4067175" y="37893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35" name="Oval 83"/>
          <p:cNvSpPr>
            <a:spLocks noChangeArrowheads="1"/>
          </p:cNvSpPr>
          <p:nvPr/>
        </p:nvSpPr>
        <p:spPr bwMode="auto">
          <a:xfrm>
            <a:off x="4284663" y="37893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36" name="Oval 84"/>
          <p:cNvSpPr>
            <a:spLocks noChangeArrowheads="1"/>
          </p:cNvSpPr>
          <p:nvPr/>
        </p:nvSpPr>
        <p:spPr bwMode="auto">
          <a:xfrm>
            <a:off x="4643438" y="37893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37" name="Oval 85"/>
          <p:cNvSpPr>
            <a:spLocks noChangeArrowheads="1"/>
          </p:cNvSpPr>
          <p:nvPr/>
        </p:nvSpPr>
        <p:spPr bwMode="auto">
          <a:xfrm>
            <a:off x="5003800" y="37893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38" name="Oval 86"/>
          <p:cNvSpPr>
            <a:spLocks noChangeArrowheads="1"/>
          </p:cNvSpPr>
          <p:nvPr/>
        </p:nvSpPr>
        <p:spPr bwMode="auto">
          <a:xfrm>
            <a:off x="3779838" y="37893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39" name="Oval 87"/>
          <p:cNvSpPr>
            <a:spLocks noChangeArrowheads="1"/>
          </p:cNvSpPr>
          <p:nvPr/>
        </p:nvSpPr>
        <p:spPr bwMode="auto">
          <a:xfrm>
            <a:off x="3922713" y="37893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40" name="Oval 88"/>
          <p:cNvSpPr>
            <a:spLocks noChangeArrowheads="1"/>
          </p:cNvSpPr>
          <p:nvPr/>
        </p:nvSpPr>
        <p:spPr bwMode="auto">
          <a:xfrm>
            <a:off x="7451725" y="37893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41" name="Oval 89"/>
          <p:cNvSpPr>
            <a:spLocks noChangeArrowheads="1"/>
          </p:cNvSpPr>
          <p:nvPr/>
        </p:nvSpPr>
        <p:spPr bwMode="auto">
          <a:xfrm>
            <a:off x="4427538" y="37893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42" name="Oval 90"/>
          <p:cNvSpPr>
            <a:spLocks noChangeArrowheads="1"/>
          </p:cNvSpPr>
          <p:nvPr/>
        </p:nvSpPr>
        <p:spPr bwMode="auto">
          <a:xfrm>
            <a:off x="4787900" y="37893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43" name="Oval 91"/>
          <p:cNvSpPr>
            <a:spLocks noChangeArrowheads="1"/>
          </p:cNvSpPr>
          <p:nvPr/>
        </p:nvSpPr>
        <p:spPr bwMode="auto">
          <a:xfrm>
            <a:off x="7667625" y="3789363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44" name="Line 92"/>
          <p:cNvSpPr>
            <a:spLocks noChangeShapeType="1"/>
          </p:cNvSpPr>
          <p:nvPr/>
        </p:nvSpPr>
        <p:spPr bwMode="auto">
          <a:xfrm>
            <a:off x="4932363" y="3644900"/>
            <a:ext cx="0" cy="6477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645" name="Oval 93"/>
          <p:cNvSpPr>
            <a:spLocks noChangeArrowheads="1"/>
          </p:cNvSpPr>
          <p:nvPr/>
        </p:nvSpPr>
        <p:spPr bwMode="auto">
          <a:xfrm>
            <a:off x="3276600" y="47974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46" name="Oval 94"/>
          <p:cNvSpPr>
            <a:spLocks noChangeArrowheads="1"/>
          </p:cNvSpPr>
          <p:nvPr/>
        </p:nvSpPr>
        <p:spPr bwMode="auto">
          <a:xfrm>
            <a:off x="3636963" y="4797425"/>
            <a:ext cx="288925" cy="288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47" name="Text Box 96"/>
          <p:cNvSpPr txBox="1">
            <a:spLocks noChangeArrowheads="1"/>
          </p:cNvSpPr>
          <p:nvPr/>
        </p:nvSpPr>
        <p:spPr bwMode="auto">
          <a:xfrm>
            <a:off x="250825" y="364490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 b="1">
                <a:solidFill>
                  <a:srgbClr val="000000"/>
                </a:solidFill>
              </a:rPr>
              <a:t>Α</a:t>
            </a:r>
          </a:p>
        </p:txBody>
      </p:sp>
      <p:sp>
        <p:nvSpPr>
          <p:cNvPr id="24648" name="Text Box 97"/>
          <p:cNvSpPr txBox="1">
            <a:spLocks noChangeArrowheads="1"/>
          </p:cNvSpPr>
          <p:nvPr/>
        </p:nvSpPr>
        <p:spPr bwMode="auto">
          <a:xfrm>
            <a:off x="250825" y="465296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 b="1">
                <a:solidFill>
                  <a:srgbClr val="000000"/>
                </a:solidFill>
              </a:rPr>
              <a:t>Β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75" name="Ορθογώνιο 5"/>
          <p:cNvSpPr/>
          <p:nvPr/>
        </p:nvSpPr>
        <p:spPr>
          <a:xfrm>
            <a:off x="2851442" y="499686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1. Περιγραφική Στατιστική</a:t>
            </a:r>
          </a:p>
        </p:txBody>
      </p:sp>
      <p:sp>
        <p:nvSpPr>
          <p:cNvPr id="76" name="7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835150" y="2708275"/>
            <a:ext cx="54006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Εύρος</a:t>
            </a:r>
          </a:p>
          <a:p>
            <a:pPr algn="just" eaLnBrk="1" hangingPunct="1"/>
            <a:endParaRPr lang="el-GR" dirty="0">
              <a:solidFill>
                <a:schemeClr val="accent3">
                  <a:lumMod val="75000"/>
                </a:schemeClr>
              </a:solidFill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Ενδοτεταρτημοριακή απόκλιση </a:t>
            </a:r>
          </a:p>
          <a:p>
            <a:pPr algn="just" eaLnBrk="1" hangingPunct="1"/>
            <a:endParaRPr lang="el-GR" dirty="0">
              <a:solidFill>
                <a:schemeClr val="accent3">
                  <a:lumMod val="75000"/>
                </a:schemeClr>
              </a:solidFill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Μέση απόκλιση</a:t>
            </a:r>
          </a:p>
          <a:p>
            <a:pPr algn="just" eaLnBrk="1" hangingPunct="1">
              <a:buFont typeface="Arial" charset="0"/>
              <a:buChar char="•"/>
            </a:pP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Διασπορά ή Διακύμανση</a:t>
            </a:r>
          </a:p>
          <a:p>
            <a:pPr algn="just" eaLnBrk="1" hangingPunct="1">
              <a:buFont typeface="Arial" charset="0"/>
              <a:buChar char="•"/>
            </a:pP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Τυπική απόκλιση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331640" y="1370842"/>
            <a:ext cx="568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l-GR" dirty="0"/>
              <a:t>Ως πιο διαδεδομένα περιγραφικά μέτρα διασποράς εννοούμε τα εξής: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7" name="Ορθογώνιο 5"/>
          <p:cNvSpPr/>
          <p:nvPr/>
        </p:nvSpPr>
        <p:spPr>
          <a:xfrm>
            <a:off x="2851442" y="499686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1. Περιγραφική Στατιστική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121773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Τυπική απόκλιση</a:t>
            </a:r>
          </a:p>
          <a:p>
            <a:pPr lvl="1" eaLnBrk="1" hangingPunct="1"/>
            <a:r>
              <a:rPr lang="el-GR" dirty="0" smtClean="0"/>
              <a:t>Ένας δείκτης μεταβλητότητας των τιμών της ποσοτικής μεταβλητής.</a:t>
            </a:r>
          </a:p>
          <a:p>
            <a:pPr lvl="2" eaLnBrk="1" hangingPunct="1"/>
            <a:r>
              <a:rPr lang="el-GR" dirty="0" smtClean="0"/>
              <a:t>Όσο μικρότερες τιμές λαμβάνει, τόσο πιο ομοιογενές το δείγμα.</a:t>
            </a:r>
          </a:p>
          <a:p>
            <a:pPr lvl="2" eaLnBrk="1" hangingPunct="1"/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Επηρεάζεται από τις μονάδες μέτρησης.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Η ερμηνεία των 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περιγραφικών 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μέτρων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Συντελεστής μεταβλητότητας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1" eaLnBrk="1" hangingPunct="1"/>
            <a:r>
              <a:rPr lang="el-GR" dirty="0" smtClean="0"/>
              <a:t>Ένας δείκτης μεταβλητότητας των τιμών της ποσοτικής μεταβλητής, που λαμβάνει υπόψη την μέση τιμή και δεν επηρεάζεται από τις μονάδες μέτρησης.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Μέτρηση της μεταβλητότητας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696744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1800" b="1" dirty="0">
                <a:solidFill>
                  <a:srgbClr val="575F6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</a:t>
            </a:r>
            <a:r>
              <a:rPr lang="el-GR" sz="1800" b="1" dirty="0" smtClean="0">
                <a:solidFill>
                  <a:srgbClr val="575F6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Περιγραφική Στατιστική</a:t>
            </a: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56" y="981075"/>
            <a:ext cx="7848600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838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4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420813" y="1452563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1" name="Graph" r:id="rId4" imgW="5943600" imgH="4457700" progId="">
                  <p:embed/>
                </p:oleObj>
              </mc:Choice>
              <mc:Fallback>
                <p:oleObj name="Graph" r:id="rId4" imgW="5943600" imgH="4457700" progId="">
                  <p:embed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1452563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υποσέλιδου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5" name="Ορθογώνιο 5"/>
          <p:cNvSpPr/>
          <p:nvPr/>
        </p:nvSpPr>
        <p:spPr>
          <a:xfrm>
            <a:off x="2851442" y="499686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1. Περιγραφική Στατιστική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80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500313" y="1928813"/>
            <a:ext cx="4000500" cy="7858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/>
              <a:t>ΜΕΤΑΒΛΗΤΕΣ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/>
              <a:t>(VARIABLES)</a:t>
            </a:r>
            <a:endParaRPr lang="el-GR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1714500" y="3071813"/>
            <a:ext cx="2071688" cy="612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/>
              <a:t>ΠΟΙΟΤΙΚΕΣ</a:t>
            </a:r>
            <a:endParaRPr lang="el-GR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5357813" y="3071813"/>
            <a:ext cx="2071687" cy="612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/>
              <a:t>ΠΟΣΟΤΙΚΕΣ</a:t>
            </a:r>
            <a:endParaRPr lang="el-GR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786063" y="2786063"/>
            <a:ext cx="1571625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57688" y="2786063"/>
            <a:ext cx="1785937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lowchart: Alternate Process 17"/>
          <p:cNvSpPr/>
          <p:nvPr/>
        </p:nvSpPr>
        <p:spPr>
          <a:xfrm>
            <a:off x="571500" y="4000500"/>
            <a:ext cx="1696244" cy="7556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 smtClean="0"/>
              <a:t>ΟΝΟΜΑΣΤΙΚΕΣ</a:t>
            </a:r>
            <a:endParaRPr lang="el-GR" sz="1400" dirty="0"/>
          </a:p>
        </p:txBody>
      </p:sp>
      <p:sp>
        <p:nvSpPr>
          <p:cNvPr id="19" name="Flowchart: Alternate Process 18"/>
          <p:cNvSpPr/>
          <p:nvPr/>
        </p:nvSpPr>
        <p:spPr>
          <a:xfrm>
            <a:off x="2500313" y="4000500"/>
            <a:ext cx="1714500" cy="78581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 smtClean="0"/>
              <a:t>ΔΙΑΤΑΞΙΜΕΣ</a:t>
            </a:r>
            <a:endParaRPr lang="el-GR" sz="1400" dirty="0"/>
          </a:p>
        </p:txBody>
      </p:sp>
      <p:cxnSp>
        <p:nvCxnSpPr>
          <p:cNvPr id="22" name="Straight Arrow Connector 21"/>
          <p:cNvCxnSpPr>
            <a:stCxn id="7" idx="2"/>
          </p:cNvCxnSpPr>
          <p:nvPr/>
        </p:nvCxnSpPr>
        <p:spPr>
          <a:xfrm rot="5400000">
            <a:off x="1895475" y="3074988"/>
            <a:ext cx="244475" cy="1463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9" idx="0"/>
          </p:cNvCxnSpPr>
          <p:nvPr/>
        </p:nvCxnSpPr>
        <p:spPr>
          <a:xfrm>
            <a:off x="2714625" y="3714750"/>
            <a:ext cx="642938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4357687" y="4456113"/>
            <a:ext cx="1428750" cy="68738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sz="1400" dirty="0" smtClean="0"/>
              <a:t>ΔΙΑΚΡΙΤΕΣ</a:t>
            </a:r>
          </a:p>
        </p:txBody>
      </p:sp>
      <p:sp>
        <p:nvSpPr>
          <p:cNvPr id="32" name="Flowchart: Alternate Process 31"/>
          <p:cNvSpPr/>
          <p:nvPr/>
        </p:nvSpPr>
        <p:spPr>
          <a:xfrm>
            <a:off x="7215188" y="4143375"/>
            <a:ext cx="1357312" cy="6429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100" dirty="0" smtClean="0"/>
              <a:t>ΣΥΝΕΧΕΙΣ</a:t>
            </a:r>
            <a:endParaRPr lang="el-GR" sz="1100" dirty="0"/>
          </a:p>
        </p:txBody>
      </p:sp>
      <p:cxnSp>
        <p:nvCxnSpPr>
          <p:cNvPr id="38" name="Straight Arrow Connector 37"/>
          <p:cNvCxnSpPr>
            <a:endCxn id="27" idx="0"/>
          </p:cNvCxnSpPr>
          <p:nvPr/>
        </p:nvCxnSpPr>
        <p:spPr>
          <a:xfrm flipH="1">
            <a:off x="5072062" y="3684588"/>
            <a:ext cx="1312350" cy="771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2"/>
            <a:endCxn id="32" idx="0"/>
          </p:cNvCxnSpPr>
          <p:nvPr/>
        </p:nvCxnSpPr>
        <p:spPr>
          <a:xfrm rot="16200000" flipH="1">
            <a:off x="6915150" y="3163888"/>
            <a:ext cx="458787" cy="1500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Ορθογώνιο 1"/>
          <p:cNvSpPr/>
          <p:nvPr/>
        </p:nvSpPr>
        <p:spPr>
          <a:xfrm>
            <a:off x="3036094" y="476672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1. Περιγραφική Στατιστική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20" name="19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500313" y="1928813"/>
            <a:ext cx="4000500" cy="7858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ΤΡΟΠΟΙ ΠΑΡΟΥΣΙΑΣΗΣ ΣΤΑΤΙΣΤΙΚΩΝ ΔΕΔΟΜΕΝΩΝ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1714500" y="3071813"/>
            <a:ext cx="2071688" cy="612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ΠΟΙΟΤΙΚΑ ΔΕΔΟΜΕΝΑ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5357813" y="3071813"/>
            <a:ext cx="2071687" cy="612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ΠΟΣΟΤΙΚΑ ΔΕΔΟΜΕΝΑ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786063" y="2786063"/>
            <a:ext cx="1571625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57688" y="2786063"/>
            <a:ext cx="1785937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lowchart: Alternate Process 17"/>
          <p:cNvSpPr/>
          <p:nvPr/>
        </p:nvSpPr>
        <p:spPr>
          <a:xfrm>
            <a:off x="571500" y="4000500"/>
            <a:ext cx="1428750" cy="7556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ΡΑΒΔΟ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ΓΡΑΜΜΑ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2500313" y="4000500"/>
            <a:ext cx="1714500" cy="78581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ΚΥΚΛΟ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ΓΡΑΜΜΑ</a:t>
            </a:r>
          </a:p>
        </p:txBody>
      </p:sp>
      <p:cxnSp>
        <p:nvCxnSpPr>
          <p:cNvPr id="22" name="Straight Arrow Connector 21"/>
          <p:cNvCxnSpPr>
            <a:stCxn id="7" idx="2"/>
          </p:cNvCxnSpPr>
          <p:nvPr/>
        </p:nvCxnSpPr>
        <p:spPr>
          <a:xfrm rot="5400000">
            <a:off x="1895475" y="3074988"/>
            <a:ext cx="244475" cy="1463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9" idx="0"/>
          </p:cNvCxnSpPr>
          <p:nvPr/>
        </p:nvCxnSpPr>
        <p:spPr>
          <a:xfrm>
            <a:off x="2714625" y="3714750"/>
            <a:ext cx="642938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714750" y="4929188"/>
            <a:ext cx="1428750" cy="68738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marL="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sz="1400" dirty="0" smtClean="0"/>
              <a:t>ΔΙΑΓΡΑΜΜΑ</a:t>
            </a:r>
          </a:p>
          <a:p>
            <a:pPr marL="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sz="1400" dirty="0" smtClean="0"/>
              <a:t>ΣΥΧΝΟΤΗΤΩΝ</a:t>
            </a:r>
          </a:p>
        </p:txBody>
      </p:sp>
      <p:sp>
        <p:nvSpPr>
          <p:cNvPr id="30" name="Flowchart: Alternate Process 29"/>
          <p:cNvSpPr/>
          <p:nvPr/>
        </p:nvSpPr>
        <p:spPr>
          <a:xfrm>
            <a:off x="5000625" y="5715000"/>
            <a:ext cx="1571625" cy="5715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/>
              <a:t>ΚΥΚΛΟ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/>
              <a:t>ΓΡΑΜΜΑ</a:t>
            </a:r>
          </a:p>
        </p:txBody>
      </p:sp>
      <p:sp>
        <p:nvSpPr>
          <p:cNvPr id="31" name="Flowchart: Alternate Process 30"/>
          <p:cNvSpPr/>
          <p:nvPr/>
        </p:nvSpPr>
        <p:spPr>
          <a:xfrm>
            <a:off x="6572250" y="5143500"/>
            <a:ext cx="1428750" cy="5715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/>
              <a:t>ΙΣΤΟ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/>
              <a:t>ΓΡΑΜΜΑ</a:t>
            </a:r>
          </a:p>
        </p:txBody>
      </p:sp>
      <p:sp>
        <p:nvSpPr>
          <p:cNvPr id="32" name="Flowchart: Alternate Process 31"/>
          <p:cNvSpPr/>
          <p:nvPr/>
        </p:nvSpPr>
        <p:spPr>
          <a:xfrm>
            <a:off x="7215188" y="4143375"/>
            <a:ext cx="1357312" cy="6429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100" dirty="0"/>
              <a:t>ΠΟΛΥΓΩΝΟ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100" dirty="0"/>
              <a:t>ΣΥΧΝΟΤΗΤΩΝ</a:t>
            </a:r>
          </a:p>
        </p:txBody>
      </p:sp>
      <p:cxnSp>
        <p:nvCxnSpPr>
          <p:cNvPr id="36" name="Straight Arrow Connector 35"/>
          <p:cNvCxnSpPr>
            <a:stCxn id="8" idx="2"/>
            <a:endCxn id="27" idx="0"/>
          </p:cNvCxnSpPr>
          <p:nvPr/>
        </p:nvCxnSpPr>
        <p:spPr>
          <a:xfrm rot="5400000">
            <a:off x="4789488" y="3324225"/>
            <a:ext cx="1244600" cy="1965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2"/>
            <a:endCxn id="30" idx="0"/>
          </p:cNvCxnSpPr>
          <p:nvPr/>
        </p:nvCxnSpPr>
        <p:spPr>
          <a:xfrm rot="5400000">
            <a:off x="5075238" y="4395788"/>
            <a:ext cx="2030412" cy="6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31" idx="0"/>
          </p:cNvCxnSpPr>
          <p:nvPr/>
        </p:nvCxnSpPr>
        <p:spPr>
          <a:xfrm rot="16200000" flipH="1">
            <a:off x="6111082" y="3967956"/>
            <a:ext cx="1458912" cy="892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2"/>
            <a:endCxn id="32" idx="0"/>
          </p:cNvCxnSpPr>
          <p:nvPr/>
        </p:nvCxnSpPr>
        <p:spPr>
          <a:xfrm rot="16200000" flipH="1">
            <a:off x="6915150" y="3163888"/>
            <a:ext cx="458787" cy="1500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Ορθογώνιο 1"/>
          <p:cNvSpPr/>
          <p:nvPr/>
        </p:nvSpPr>
        <p:spPr>
          <a:xfrm>
            <a:off x="2834674" y="692696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1. Περιγραφική Στατιστική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714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000125" y="1214438"/>
            <a:ext cx="6858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</a:rPr>
              <a:t>Παράδειγμα:</a:t>
            </a:r>
            <a:r>
              <a:rPr lang="el-GR" b="1" dirty="0" smtClean="0"/>
              <a:t> </a:t>
            </a:r>
            <a:r>
              <a:rPr lang="el-GR" dirty="0" smtClean="0"/>
              <a:t>Σε </a:t>
            </a:r>
            <a:r>
              <a:rPr lang="el-GR" dirty="0"/>
              <a:t>ένα δείγμα 20 οικογενειών από μια περιοχή της Αθήνας, το επάγγελμα του πατέρα, το ημερομίσθιο του πατέρα και ο αριθμός παιδιών της οικογένειας ήταν:</a:t>
            </a: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428875"/>
            <a:ext cx="30194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Ορθογώνιο 9"/>
          <p:cNvSpPr/>
          <p:nvPr/>
        </p:nvSpPr>
        <p:spPr>
          <a:xfrm>
            <a:off x="2928938" y="395372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1. Περιγραφική Στατιστική</a:t>
            </a:r>
          </a:p>
        </p:txBody>
      </p:sp>
      <p:sp>
        <p:nvSpPr>
          <p:cNvPr id="11" name="Θέση υποσέλιδου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420938"/>
            <a:ext cx="57245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1500188" y="987425"/>
            <a:ext cx="59388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el-GR" dirty="0"/>
              <a:t>Στο παράδειγμα 1.1. για να εισάγουμε τη μεταβλητή «επάγγελμα»,  επιλέγουμε μεταβλητή τύπου </a:t>
            </a:r>
            <a:r>
              <a:rPr lang="en-US" dirty="0"/>
              <a:t>character </a:t>
            </a:r>
            <a:r>
              <a:rPr lang="el-GR" dirty="0"/>
              <a:t>αφού πρόκειται για ποιοτική μεταβλητή, την ονομάζουμε «επάγγελμα» και στη συνέχεια πληκτρολογούμε τα δεδομένα μας: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2955740" y="424022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1. Περιγραφική Στατιστική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143125"/>
            <a:ext cx="60579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1785938" y="1285875"/>
            <a:ext cx="557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l-GR"/>
              <a:t>Η ανάλυση που προκύπτει άμεσα είναι η ακόλουθη: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2851442" y="499686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1. Περιγραφική Στατιστική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838325"/>
            <a:ext cx="59626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2700338" y="1173163"/>
            <a:ext cx="3357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l-GR"/>
              <a:t>Και ο πίνακας συχνοτήτων: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3064260" y="508030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1. Περιγραφική Στατιστική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2124075"/>
            <a:ext cx="56864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2786063" y="1357313"/>
            <a:ext cx="3786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l-GR" dirty="0"/>
              <a:t>Και το ραβδόγραμμα συχνοτήτων: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2851442" y="499686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1. Περιγραφική Στατιστική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3223</TotalTime>
  <Words>685</Words>
  <Application>Microsoft Office PowerPoint</Application>
  <PresentationFormat>Προβολή στην οθόνη (4:3)</PresentationFormat>
  <Paragraphs>224</Paragraphs>
  <Slides>29</Slides>
  <Notes>29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1" baseType="lpstr">
      <vt:lpstr>Χαρτί</vt:lpstr>
      <vt:lpstr>Graph</vt:lpstr>
      <vt:lpstr>                Τ. Ε. Ι.  Αθήνας  Τμήμα  Ιατρικών  Εργαστηρίων   ΒΙΟΣΤΑΤΙΣΤΙΚΗ    </vt:lpstr>
      <vt:lpstr>Η ανάγκη χρήσης μεταβλητών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</vt:lpstr>
      <vt:lpstr>  1. Introduction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Διαγράμματα επιφανείας</vt:lpstr>
      <vt:lpstr>Παρουσίαση του PowerPoint</vt:lpstr>
      <vt:lpstr>Η ερμηνεία των  περιγραφικών μέτρων</vt:lpstr>
      <vt:lpstr>Αριθμητικός μέσος</vt:lpstr>
      <vt:lpstr>Η ερμηνεία των  περιγραφικών μέτρων</vt:lpstr>
      <vt:lpstr>Αριθμητικός μέσος &amp; ακραίες τιμές</vt:lpstr>
      <vt:lpstr>Παρουσίαση του PowerPoint</vt:lpstr>
      <vt:lpstr>Η ερμηνεία των  περιγραφικών μέτρων</vt:lpstr>
      <vt:lpstr>Μέτρηση της μεταβλητότητας</vt:lpstr>
      <vt:lpstr>1. Περιγραφική Στατιστική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Effie</dc:creator>
  <cp:lastModifiedBy>fkaram2</cp:lastModifiedBy>
  <cp:revision>407</cp:revision>
  <dcterms:created xsi:type="dcterms:W3CDTF">2010-10-10T22:03:14Z</dcterms:created>
  <dcterms:modified xsi:type="dcterms:W3CDTF">2015-11-04T11:35:46Z</dcterms:modified>
</cp:coreProperties>
</file>