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5"/>
  </p:notesMasterIdLst>
  <p:handoutMasterIdLst>
    <p:handoutMasterId r:id="rId36"/>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57" r:id="rId29"/>
    <p:sldId id="262" r:id="rId30"/>
    <p:sldId id="264" r:id="rId31"/>
    <p:sldId id="265" r:id="rId32"/>
    <p:sldId id="266" r:id="rId33"/>
    <p:sldId id="261" r:id="rId34"/>
  </p:sldIdLst>
  <p:sldSz cx="9144000" cy="6858000" type="screen4x3"/>
  <p:notesSz cx="7104063" cy="10234613"/>
  <p:custDataLst>
    <p:tags r:id="rId3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9" d="100"/>
          <a:sy n="69" d="100"/>
        </p:scale>
        <p:origin x="-154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22/2/2015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22/2/2015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67119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94341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913458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082125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405617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555455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337662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27085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680973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56881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71573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490967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366133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Hypothalamus.gif" TargetMode="External"/><Relationship Id="rId2" Type="http://schemas.openxmlformats.org/officeDocument/2006/relationships/image" Target="../media/image5.gif"/><Relationship Id="rId1" Type="http://schemas.openxmlformats.org/officeDocument/2006/relationships/slideLayout" Target="../slideLayouts/slideLayout12.xml"/><Relationship Id="rId5" Type="http://schemas.openxmlformats.org/officeDocument/2006/relationships/hyperlink" Target="http://creativecommons.org/licenses/by-sa/2.1/jp/deed.en" TargetMode="External"/><Relationship Id="rId4" Type="http://schemas.openxmlformats.org/officeDocument/2006/relationships/hyperlink" Target="http://commons.wikimedia.org/wiki/User:Was_a_be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806_The_Hypothalamus-Pituitary_Complex.jp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anterior_pituitary" TargetMode="External"/><Relationship Id="rId13" Type="http://schemas.openxmlformats.org/officeDocument/2006/relationships/hyperlink" Target="http://en.wikipedia.org/wiki/supraoptic_nucleus" TargetMode="External"/><Relationship Id="rId18" Type="http://schemas.openxmlformats.org/officeDocument/2006/relationships/image" Target="../media/image7.png"/><Relationship Id="rId3" Type="http://schemas.openxmlformats.org/officeDocument/2006/relationships/hyperlink" Target="http://en.wikipedia.org/wiki/anterior_commissure" TargetMode="External"/><Relationship Id="rId21" Type="http://schemas.openxmlformats.org/officeDocument/2006/relationships/hyperlink" Target="http://en.wikipedia.org/wiki/lateral_nucleus" TargetMode="External"/><Relationship Id="rId7" Type="http://schemas.openxmlformats.org/officeDocument/2006/relationships/hyperlink" Target="http://en.wikipedia.org/wiki/tuber_cinereum" TargetMode="External"/><Relationship Id="rId12" Type="http://schemas.openxmlformats.org/officeDocument/2006/relationships/hyperlink" Target="http://en.wikipedia.org/wiki/anterior_hypothalamic_nucleus" TargetMode="External"/><Relationship Id="rId17" Type="http://schemas.openxmlformats.org/officeDocument/2006/relationships/hyperlink" Target="http://en.wikipedia.org/wiki/dorsomedial_nucleus" TargetMode="External"/><Relationship Id="rId25" Type="http://schemas.openxmlformats.org/officeDocument/2006/relationships/hyperlink" Target="http://commons.wikimedia.org/wiki/User:Arcadian" TargetMode="External"/><Relationship Id="rId2" Type="http://schemas.openxmlformats.org/officeDocument/2006/relationships/notesSlide" Target="../notesSlides/notesSlide3.xml"/><Relationship Id="rId16" Type="http://schemas.openxmlformats.org/officeDocument/2006/relationships/hyperlink" Target="http://en.wikipedia.org/wiki/periventricular_nucleus" TargetMode="External"/><Relationship Id="rId20" Type="http://schemas.openxmlformats.org/officeDocument/2006/relationships/hyperlink" Target="http://en.wikipedia.org/wiki/arcuate_nucleus" TargetMode="External"/><Relationship Id="rId1" Type="http://schemas.openxmlformats.org/officeDocument/2006/relationships/slideLayout" Target="../slideLayouts/slideLayout12.xml"/><Relationship Id="rId6" Type="http://schemas.openxmlformats.org/officeDocument/2006/relationships/hyperlink" Target="http://en.wikipedia.org/wiki/optic_chiasma" TargetMode="External"/><Relationship Id="rId11" Type="http://schemas.openxmlformats.org/officeDocument/2006/relationships/hyperlink" Target="http://en.wikipedia.org/wiki/median_eminence" TargetMode="External"/><Relationship Id="rId24" Type="http://schemas.openxmlformats.org/officeDocument/2006/relationships/hyperlink" Target="http://commons.wikimedia.org/wiki/File:HypothalamicNuclei.PNG" TargetMode="External"/><Relationship Id="rId5" Type="http://schemas.openxmlformats.org/officeDocument/2006/relationships/hyperlink" Target="http://en.wikipedia.org/wiki/suprachiasmatic_nucleus" TargetMode="External"/><Relationship Id="rId15" Type="http://schemas.openxmlformats.org/officeDocument/2006/relationships/hyperlink" Target="http://en.wikipedia.org/wiki/paraventricular_nucleus" TargetMode="External"/><Relationship Id="rId23" Type="http://schemas.openxmlformats.org/officeDocument/2006/relationships/hyperlink" Target="http://en.wikipedia.org/wiki/mamillary_body" TargetMode="External"/><Relationship Id="rId10" Type="http://schemas.openxmlformats.org/officeDocument/2006/relationships/hyperlink" Target="http://en.wikipedia.org/wiki/posterior_pituitary" TargetMode="External"/><Relationship Id="rId19" Type="http://schemas.openxmlformats.org/officeDocument/2006/relationships/hyperlink" Target="http://en.wikipedia.org/wiki/ventromedial_nucleus" TargetMode="External"/><Relationship Id="rId4" Type="http://schemas.openxmlformats.org/officeDocument/2006/relationships/hyperlink" Target="http://en.wikipedia.org/wiki/preoptic_nucleus" TargetMode="External"/><Relationship Id="rId9" Type="http://schemas.openxmlformats.org/officeDocument/2006/relationships/hyperlink" Target="http://en.wikipedia.org/wiki/infundibulum" TargetMode="External"/><Relationship Id="rId14" Type="http://schemas.openxmlformats.org/officeDocument/2006/relationships/hyperlink" Target="http://en.wikipedia.org/wiki/thalamus" TargetMode="External"/><Relationship Id="rId22" Type="http://schemas.openxmlformats.org/officeDocument/2006/relationships/hyperlink" Target="http://en.wikipedia.org/wiki/posterior_nucle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5</a:t>
            </a:r>
            <a:r>
              <a:rPr lang="el-GR" sz="2600" dirty="0" smtClean="0"/>
              <a:t>:</a:t>
            </a:r>
            <a:r>
              <a:rPr lang="en-US" sz="2600" dirty="0" smtClean="0"/>
              <a:t> </a:t>
            </a:r>
            <a:r>
              <a:rPr lang="el-GR" sz="2600" dirty="0"/>
              <a:t>Ενδοκρινικό σύστημα - Υποθάλαμος</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Ιατρικών Εργαστηρίων</a:t>
            </a:r>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6/7</a:t>
            </a:r>
            <a:endParaRPr lang="el-GR" dirty="0"/>
          </a:p>
        </p:txBody>
      </p:sp>
      <p:sp>
        <p:nvSpPr>
          <p:cNvPr id="7170" name="Rectangle 3"/>
          <p:cNvSpPr>
            <a:spLocks noGrp="1" noChangeArrowheads="1"/>
          </p:cNvSpPr>
          <p:nvPr>
            <p:ph idx="1"/>
          </p:nvPr>
        </p:nvSpPr>
        <p:spPr/>
        <p:txBody>
          <a:bodyPr>
            <a:normAutofit/>
          </a:bodyPr>
          <a:lstStyle/>
          <a:p>
            <a:pPr eaLnBrk="1" hangingPunct="1"/>
            <a:r>
              <a:rPr lang="el-GR" altLang="el-GR" b="1" dirty="0" smtClean="0"/>
              <a:t>Ο κοιλιακός υποθάλαμος περιλαμβάνει δύο κέντρα, το κέντρο της δίψας και του κορεσμού</a:t>
            </a:r>
            <a:r>
              <a:rPr lang="el-GR" altLang="el-GR" dirty="0" smtClean="0"/>
              <a:t>, που με αυτά ρυθμίζεται το αίσθημα του κορεσμού και της πείνας. Φαίνεται </a:t>
            </a:r>
            <a:r>
              <a:rPr lang="el-GR" altLang="el-GR" b="1" dirty="0" smtClean="0"/>
              <a:t>πως ο πρόσθιος κοιλιακός υποθάλαμος ρυθμίζει εν μέρει την σεξουαλική συμπεριφορά. </a:t>
            </a:r>
          </a:p>
          <a:p>
            <a:pPr eaLnBrk="1" hangingPunct="1"/>
            <a:r>
              <a:rPr lang="el-GR" altLang="el-GR" dirty="0" smtClean="0"/>
              <a:t>Επίσης, διαταραχές έχουν παρατηρηθεί στον υποθάλαμο οι οποίες χαρακτηρίζονται από αντιδράσεις φόβου ή εκνευρισμού και θυμού χωρίς να ξέρουμε ακριβώς ποια είναι εκείνη η περιοχή η οποία είναι υπεύθυνη γι' αυτήν την συμπεριφορά.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491058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7/7</a:t>
            </a:r>
            <a:endParaRPr lang="el-GR" dirty="0"/>
          </a:p>
        </p:txBody>
      </p:sp>
      <p:sp>
        <p:nvSpPr>
          <p:cNvPr id="7170" name="Rectangle 3"/>
          <p:cNvSpPr>
            <a:spLocks noGrp="1" noChangeArrowheads="1"/>
          </p:cNvSpPr>
          <p:nvPr>
            <p:ph idx="1"/>
          </p:nvPr>
        </p:nvSpPr>
        <p:spPr/>
        <p:txBody>
          <a:bodyPr>
            <a:normAutofit/>
          </a:bodyPr>
          <a:lstStyle/>
          <a:p>
            <a:pPr eaLnBrk="1" hangingPunct="1"/>
            <a:r>
              <a:rPr lang="el-GR" altLang="el-GR" dirty="0" smtClean="0"/>
              <a:t>Επιπλέον, ο </a:t>
            </a:r>
            <a:r>
              <a:rPr lang="el-GR" altLang="el-GR" dirty="0" err="1" smtClean="0"/>
              <a:t>υπερχιασματικός</a:t>
            </a:r>
            <a:r>
              <a:rPr lang="el-GR" altLang="el-GR" dirty="0" smtClean="0"/>
              <a:t> πυρήνας του υποθαλάμου είναι το βιολογικό μας ρολόι το οποίο συνδέεται και με την επίφυση (κωνάριο) αλλά και με τους οφθαλμούς μέσω νευρικών ινών. Ρυθμίζει την έκκριση της </a:t>
            </a:r>
            <a:r>
              <a:rPr lang="el-GR" altLang="el-GR" dirty="0" err="1" smtClean="0"/>
              <a:t>μελατονίνης</a:t>
            </a:r>
            <a:r>
              <a:rPr lang="el-GR" altLang="el-GR" dirty="0" smtClean="0"/>
              <a:t> από την επίφυση μέσω του κύκλου φωτός και σκότους.</a:t>
            </a:r>
          </a:p>
          <a:p>
            <a:pPr eaLnBrk="1" hangingPunct="1"/>
            <a:r>
              <a:rPr lang="el-GR" altLang="el-GR" dirty="0" smtClean="0"/>
              <a:t>Συμπερασματικά θα μπορούσαμε να πούμε ότι ο </a:t>
            </a:r>
            <a:r>
              <a:rPr lang="el-GR" altLang="el-GR" b="1" dirty="0" smtClean="0"/>
              <a:t>υποθάλαμος χωρίζεται σε ενδοκρινολογικό και μη ενδοκρινολογικό υποθάλαμο.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602779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Ενδοκρινικές λειτουργίες υποθαλάμου </a:t>
            </a:r>
            <a:r>
              <a:rPr lang="el-GR" sz="3300" b="0" dirty="0" smtClean="0"/>
              <a:t>1/3</a:t>
            </a:r>
            <a:endParaRPr lang="el-GR" sz="3300" b="0" dirty="0"/>
          </a:p>
        </p:txBody>
      </p:sp>
      <p:sp>
        <p:nvSpPr>
          <p:cNvPr id="8194" name="Rectangle 3"/>
          <p:cNvSpPr>
            <a:spLocks noGrp="1" noChangeArrowheads="1"/>
          </p:cNvSpPr>
          <p:nvPr>
            <p:ph idx="1"/>
          </p:nvPr>
        </p:nvSpPr>
        <p:spPr/>
        <p:txBody>
          <a:bodyPr>
            <a:normAutofit/>
          </a:bodyPr>
          <a:lstStyle/>
          <a:p>
            <a:pPr eaLnBrk="1" hangingPunct="1">
              <a:lnSpc>
                <a:spcPct val="114000"/>
              </a:lnSpc>
            </a:pPr>
            <a:r>
              <a:rPr lang="el-GR" altLang="el-GR" sz="2400" dirty="0" smtClean="0"/>
              <a:t>Οι ενδοκρινικές λειτουργίες του υποθαλάμου εντοπίζονται κυρίως </a:t>
            </a:r>
            <a:r>
              <a:rPr lang="el-GR" altLang="el-GR" sz="2400" b="1" dirty="0" smtClean="0"/>
              <a:t>στην κεντρική </a:t>
            </a:r>
            <a:r>
              <a:rPr lang="el-GR" altLang="el-GR" sz="2400" dirty="0" smtClean="0"/>
              <a:t>και </a:t>
            </a:r>
            <a:r>
              <a:rPr lang="el-GR" altLang="el-GR" sz="2400" b="1" dirty="0" smtClean="0"/>
              <a:t>στη μέση περιοχή του.</a:t>
            </a:r>
          </a:p>
          <a:p>
            <a:pPr eaLnBrk="1" hangingPunct="1">
              <a:lnSpc>
                <a:spcPct val="114000"/>
              </a:lnSpc>
            </a:pPr>
            <a:r>
              <a:rPr lang="el-GR" altLang="el-GR" sz="2400" dirty="0" smtClean="0"/>
              <a:t>Τα δύο πλάγια μέρη του υποθαλάμου, δηλαδή ο πρόσθιος και ο οπίσθιος υποθάλαμος φαίνεται ότι συνδέονται με τον ύπνο, την αφύπνιση, την ρύθμιση της θερμοκρασίας, πείνα, δίψα, αυτόνομη λειτουργία και σεξουαλική συμπεριφορά.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760612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Ενδοκρινικές λειτουργίες υποθαλάμου </a:t>
            </a:r>
            <a:r>
              <a:rPr lang="el-GR" sz="3300" b="0" dirty="0" smtClean="0"/>
              <a:t>2/3</a:t>
            </a:r>
            <a:endParaRPr lang="el-GR" sz="3300" b="0" dirty="0"/>
          </a:p>
        </p:txBody>
      </p:sp>
      <p:sp>
        <p:nvSpPr>
          <p:cNvPr id="8194" name="Rectangle 3"/>
          <p:cNvSpPr>
            <a:spLocks noGrp="1" noChangeArrowheads="1"/>
          </p:cNvSpPr>
          <p:nvPr>
            <p:ph idx="1"/>
          </p:nvPr>
        </p:nvSpPr>
        <p:spPr/>
        <p:txBody>
          <a:bodyPr>
            <a:noAutofit/>
          </a:bodyPr>
          <a:lstStyle/>
          <a:p>
            <a:pPr eaLnBrk="1" hangingPunct="1"/>
            <a:r>
              <a:rPr lang="el-GR" altLang="el-GR" dirty="0" smtClean="0"/>
              <a:t>Επομένως ο ενδοκρινικός υποθάλαμος είναι μία μικρή περιοχή ολίγων χιλιοστών, η οποία φαίνεται ότι τουλάχιστον από ενδοκρινικής πλευράς ρυθμίζει την απευθείας έκκριση της </a:t>
            </a:r>
            <a:r>
              <a:rPr lang="el-GR" altLang="el-GR" dirty="0" err="1" smtClean="0"/>
              <a:t>ωκυτοκίνης</a:t>
            </a:r>
            <a:r>
              <a:rPr lang="el-GR" altLang="el-GR" dirty="0" smtClean="0"/>
              <a:t> και της </a:t>
            </a:r>
            <a:r>
              <a:rPr lang="el-GR" altLang="el-GR" dirty="0" err="1" smtClean="0"/>
              <a:t>αντιδιουρητικής</a:t>
            </a:r>
            <a:r>
              <a:rPr lang="el-GR" altLang="el-GR" dirty="0" smtClean="0"/>
              <a:t> ορμόνης από την οπίσθια υπόφυση και αυτό γίνεται με την απευθείας δράση του μέσω των νευρώνων στην οπίσθια υπόφυση.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966073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Ενδοκρινικές λειτουργίες υποθαλάμου </a:t>
            </a:r>
            <a:r>
              <a:rPr lang="el-GR" sz="3300" b="0" dirty="0" smtClean="0"/>
              <a:t>3/3</a:t>
            </a:r>
            <a:endParaRPr lang="el-GR" sz="3300" b="0" dirty="0"/>
          </a:p>
        </p:txBody>
      </p:sp>
      <p:sp>
        <p:nvSpPr>
          <p:cNvPr id="8194" name="Rectangle 3"/>
          <p:cNvSpPr>
            <a:spLocks noGrp="1" noChangeArrowheads="1"/>
          </p:cNvSpPr>
          <p:nvPr>
            <p:ph idx="1"/>
          </p:nvPr>
        </p:nvSpPr>
        <p:spPr/>
        <p:txBody>
          <a:bodyPr>
            <a:noAutofit/>
          </a:bodyPr>
          <a:lstStyle/>
          <a:p>
            <a:pPr eaLnBrk="1" hangingPunct="1"/>
            <a:r>
              <a:rPr lang="el-GR" altLang="el-GR" dirty="0" smtClean="0"/>
              <a:t>Εμμέσως δε ρυθμίζει με τις εκκριτικές ορμόνες τις οποίες παράγει (είτε αυτές είναι διεγερτικές είτε είναι ανασταλτικές) την έκκριση της πρόσθιας υπόφυσης και την ορμονική λειτουργία αυτής.  Οι ορμόνες αυτές του υποθαλάμου είτε διεγερτικές είτε ανασταλτικές μεταφέρονται μέσω του πυλαίου τριχοειδικού συστήματος από τους νευρώνες του στα πρόσθια υποφυσιακά κύτταρα όπου δρουν διεγείροντας ή αναστέλλοντας την έκκριση των υποφυσιακών ορμονών.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833232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1/12</a:t>
            </a:r>
            <a:endParaRPr lang="el-GR" sz="3300" b="0" dirty="0"/>
          </a:p>
        </p:txBody>
      </p:sp>
      <p:sp>
        <p:nvSpPr>
          <p:cNvPr id="9218" name="Rectangle 3"/>
          <p:cNvSpPr>
            <a:spLocks noGrp="1" noChangeArrowheads="1"/>
          </p:cNvSpPr>
          <p:nvPr>
            <p:ph idx="1"/>
          </p:nvPr>
        </p:nvSpPr>
        <p:spPr>
          <a:xfrm>
            <a:off x="457200" y="1268760"/>
            <a:ext cx="8229600" cy="4968552"/>
          </a:xfrm>
        </p:spPr>
        <p:txBody>
          <a:bodyPr>
            <a:noAutofit/>
          </a:bodyPr>
          <a:lstStyle/>
          <a:p>
            <a:pPr marL="0" indent="0" eaLnBrk="1" hangingPunct="1">
              <a:buNone/>
            </a:pPr>
            <a:r>
              <a:rPr lang="el-GR" altLang="el-GR" sz="2200" b="1" dirty="0" smtClean="0"/>
              <a:t>Ρυθμιστικοί παράγοντες (ορμόνες) του υποθαλάμου όσον αφορά την έκκριση ορμονών της </a:t>
            </a:r>
            <a:r>
              <a:rPr lang="el-GR" altLang="el-GR" sz="2200" b="1" dirty="0" err="1" smtClean="0"/>
              <a:t>προσθίας</a:t>
            </a:r>
            <a:r>
              <a:rPr lang="el-GR" altLang="el-GR" sz="2200" b="1" dirty="0" smtClean="0"/>
              <a:t> υπόφυσης</a:t>
            </a:r>
            <a:endParaRPr lang="el-GR" altLang="el-GR" sz="2200" dirty="0" smtClean="0"/>
          </a:p>
          <a:p>
            <a:pPr eaLnBrk="1" hangingPunct="1"/>
            <a:r>
              <a:rPr lang="el-GR" altLang="el-GR" sz="2200" dirty="0" smtClean="0"/>
              <a:t>Μέχρι το 1950 το πώς ρυθμιζόταν η έκκριση της </a:t>
            </a:r>
            <a:r>
              <a:rPr lang="el-GR" altLang="el-GR" sz="2200" dirty="0" err="1" smtClean="0"/>
              <a:t>προσθίας</a:t>
            </a:r>
            <a:r>
              <a:rPr lang="el-GR" altLang="el-GR" sz="2200" dirty="0" smtClean="0"/>
              <a:t> υπόφυσης παρέμενε άγνωστο. </a:t>
            </a:r>
          </a:p>
          <a:p>
            <a:pPr eaLnBrk="1" hangingPunct="1"/>
            <a:r>
              <a:rPr lang="el-GR" altLang="el-GR" sz="2200" dirty="0" smtClean="0"/>
              <a:t>Μετά, μεταξύ 1950 - 1985 έγιναν οι μεγαλύτερες ανακαλύψεις όσον αφορά τους ρυθμιστικούς παράγοντες (ορμόνες) της έκκρισης της </a:t>
            </a:r>
            <a:r>
              <a:rPr lang="el-GR" altLang="el-GR" sz="2200" dirty="0" err="1" smtClean="0"/>
              <a:t>προσθίας</a:t>
            </a:r>
            <a:r>
              <a:rPr lang="el-GR" altLang="el-GR" sz="2200" dirty="0" smtClean="0"/>
              <a:t> υπόφυσης. Βρέθηκε ότι αυτοί οι ρυθμιστικοί παράγοντες ήταν </a:t>
            </a:r>
            <a:r>
              <a:rPr lang="el-GR" altLang="el-GR" sz="2200" dirty="0" err="1" smtClean="0"/>
              <a:t>υποθαλαμικές</a:t>
            </a:r>
            <a:r>
              <a:rPr lang="el-GR" altLang="el-GR" sz="2200" dirty="0" smtClean="0"/>
              <a:t> ορμόνες που εκκρίνονταν κατά ώσεις από τους νευρώνες του υποθαλάμου και έφταναν μέσω του πυλαίου συστήματος και μόνο προς αυτήν την κατεύθυνση προς τα κύτταρα της </a:t>
            </a:r>
            <a:r>
              <a:rPr lang="el-GR" altLang="el-GR" sz="2200" dirty="0" err="1" smtClean="0"/>
              <a:t>προσθίας</a:t>
            </a:r>
            <a:r>
              <a:rPr lang="el-GR" altLang="el-GR" sz="2200" dirty="0" smtClean="0"/>
              <a:t> υπόφυσης.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288995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2/12</a:t>
            </a:r>
            <a:endParaRPr lang="el-GR" dirty="0"/>
          </a:p>
        </p:txBody>
      </p:sp>
      <p:sp>
        <p:nvSpPr>
          <p:cNvPr id="9218" name="Rectangle 3"/>
          <p:cNvSpPr>
            <a:spLocks noGrp="1" noChangeArrowheads="1"/>
          </p:cNvSpPr>
          <p:nvPr>
            <p:ph idx="1"/>
          </p:nvPr>
        </p:nvSpPr>
        <p:spPr>
          <a:xfrm>
            <a:off x="457200" y="1340768"/>
            <a:ext cx="8229600" cy="4896544"/>
          </a:xfrm>
        </p:spPr>
        <p:txBody>
          <a:bodyPr>
            <a:noAutofit/>
          </a:bodyPr>
          <a:lstStyle/>
          <a:p>
            <a:pPr eaLnBrk="1" hangingPunct="1"/>
            <a:r>
              <a:rPr lang="el-GR" altLang="el-GR" sz="2200" dirty="0" smtClean="0"/>
              <a:t>Περισσότερα πειράματα και οι περισσότερες ανακαλύψεις αυτού του τύπου έγιναν </a:t>
            </a:r>
            <a:r>
              <a:rPr lang="el-GR" altLang="el-GR" sz="2200" b="1" dirty="0" smtClean="0"/>
              <a:t>στα εργαστήρια της </a:t>
            </a:r>
            <a:r>
              <a:rPr lang="el-GR" altLang="el-GR" sz="2200" b="1" dirty="0" err="1" smtClean="0"/>
              <a:t>La</a:t>
            </a:r>
            <a:r>
              <a:rPr lang="el-GR" altLang="el-GR" sz="2200" b="1" dirty="0" smtClean="0"/>
              <a:t> </a:t>
            </a:r>
            <a:r>
              <a:rPr lang="el-GR" altLang="el-GR" sz="2200" b="1" dirty="0" err="1" smtClean="0"/>
              <a:t>Jolla</a:t>
            </a:r>
            <a:r>
              <a:rPr lang="el-GR" altLang="el-GR" sz="2200" b="1" dirty="0" smtClean="0"/>
              <a:t> στην Καλιφόρνια από την ομάδα του </a:t>
            </a:r>
            <a:r>
              <a:rPr lang="el-GR" altLang="el-GR" sz="2200" b="1" dirty="0" err="1" smtClean="0"/>
              <a:t>Wίllie</a:t>
            </a:r>
            <a:r>
              <a:rPr lang="el-GR" altLang="el-GR" sz="2200" b="1" dirty="0" smtClean="0"/>
              <a:t> </a:t>
            </a:r>
            <a:r>
              <a:rPr lang="el-GR" altLang="el-GR" sz="2200" b="1" dirty="0" err="1" smtClean="0"/>
              <a:t>Vale</a:t>
            </a:r>
            <a:r>
              <a:rPr lang="el-GR" altLang="el-GR" sz="2200" b="1" dirty="0" smtClean="0"/>
              <a:t>. </a:t>
            </a:r>
          </a:p>
          <a:p>
            <a:r>
              <a:rPr lang="el-GR" altLang="el-GR" sz="2200" dirty="0"/>
              <a:t>Συγκεκριμένα στα 1950 άρχισαν οι έρευνες από τον </a:t>
            </a:r>
            <a:r>
              <a:rPr lang="el-GR" altLang="el-GR" sz="2200" dirty="0" err="1"/>
              <a:t>Andrew</a:t>
            </a:r>
            <a:r>
              <a:rPr lang="el-GR" altLang="el-GR" sz="2200" dirty="0"/>
              <a:t> </a:t>
            </a:r>
            <a:r>
              <a:rPr lang="el-GR" altLang="el-GR" sz="2200" dirty="0" err="1"/>
              <a:t>Schally</a:t>
            </a:r>
            <a:r>
              <a:rPr lang="el-GR" altLang="el-GR" sz="2200" dirty="0"/>
              <a:t>, </a:t>
            </a:r>
            <a:r>
              <a:rPr lang="el-GR" altLang="el-GR" sz="2200" dirty="0" err="1"/>
              <a:t>Roger</a:t>
            </a:r>
            <a:r>
              <a:rPr lang="el-GR" altLang="el-GR" sz="2200" dirty="0"/>
              <a:t> </a:t>
            </a:r>
            <a:r>
              <a:rPr lang="el-GR" altLang="el-GR" sz="2200" dirty="0" err="1"/>
              <a:t>Guillemin</a:t>
            </a:r>
            <a:r>
              <a:rPr lang="el-GR" altLang="el-GR" sz="2200" dirty="0"/>
              <a:t> και </a:t>
            </a:r>
            <a:r>
              <a:rPr lang="el-GR" altLang="el-GR" sz="2200" dirty="0" err="1"/>
              <a:t>Willie</a:t>
            </a:r>
            <a:r>
              <a:rPr lang="el-GR" altLang="el-GR" sz="2200" dirty="0"/>
              <a:t> </a:t>
            </a:r>
            <a:r>
              <a:rPr lang="el-GR" altLang="el-GR" sz="2200" dirty="0" err="1"/>
              <a:t>Vale</a:t>
            </a:r>
            <a:r>
              <a:rPr lang="el-GR" altLang="el-GR" sz="2200" dirty="0"/>
              <a:t>, οι οποίοι επέτυχαν διάφορες μετρήσεις όσον αφορά την δραστικότητα των διάφορων εκκριτικών ορμονών που υποψιάζονται ότι υπήρχαν μέσα στον υποθάλαμο. Παράλληλα ως γνώστες της χημείας των </a:t>
            </a:r>
            <a:r>
              <a:rPr lang="el-GR" altLang="el-GR" sz="2200" dirty="0" err="1"/>
              <a:t>πεπτιδικών</a:t>
            </a:r>
            <a:r>
              <a:rPr lang="el-GR" altLang="el-GR" sz="2200" dirty="0"/>
              <a:t> ορμονών, απομόνωσαν σιγά-σιγά τουλάχιστον πέντε πεπτίδια με τα οποία πειραματίστηκαν </a:t>
            </a:r>
            <a:r>
              <a:rPr lang="el-GR" altLang="el-GR" sz="2200" dirty="0" err="1"/>
              <a:t>in</a:t>
            </a:r>
            <a:r>
              <a:rPr lang="el-GR" altLang="el-GR" sz="2200" dirty="0"/>
              <a:t> </a:t>
            </a:r>
            <a:r>
              <a:rPr lang="el-GR" altLang="el-GR" sz="2200" dirty="0" err="1"/>
              <a:t>vitro</a:t>
            </a:r>
            <a:r>
              <a:rPr lang="el-GR" altLang="el-GR" sz="2200" dirty="0"/>
              <a:t> για να αποδείξουν την διέγερση στις υποφυσιακές ορμόνες της </a:t>
            </a:r>
            <a:r>
              <a:rPr lang="el-GR" altLang="el-GR" sz="2200" dirty="0" err="1"/>
              <a:t>προσθίας</a:t>
            </a:r>
            <a:r>
              <a:rPr lang="el-GR" altLang="el-GR" sz="2200" dirty="0"/>
              <a:t> υπόφυσης</a:t>
            </a:r>
            <a:r>
              <a:rPr lang="el-GR" altLang="el-GR" sz="2200" dirty="0" smtClean="0"/>
              <a:t>.</a:t>
            </a:r>
            <a:endParaRPr lang="el-GR" altLang="el-GR" sz="2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267209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3/12</a:t>
            </a:r>
            <a:endParaRPr lang="el-GR" dirty="0"/>
          </a:p>
        </p:txBody>
      </p:sp>
      <p:sp>
        <p:nvSpPr>
          <p:cNvPr id="10242" name="Rectangle 3"/>
          <p:cNvSpPr>
            <a:spLocks noGrp="1" noChangeArrowheads="1"/>
          </p:cNvSpPr>
          <p:nvPr>
            <p:ph idx="1"/>
          </p:nvPr>
        </p:nvSpPr>
        <p:spPr/>
        <p:txBody>
          <a:bodyPr>
            <a:normAutofit/>
          </a:bodyPr>
          <a:lstStyle/>
          <a:p>
            <a:pPr eaLnBrk="1" hangingPunct="1"/>
            <a:r>
              <a:rPr lang="el-GR" altLang="el-GR" dirty="0" smtClean="0"/>
              <a:t>Στα 1969 ανακάλυψαν την ύπαρξη ενός </a:t>
            </a:r>
            <a:r>
              <a:rPr lang="el-GR" altLang="el-GR" dirty="0" err="1" smtClean="0"/>
              <a:t>τριπεπτιδίου</a:t>
            </a:r>
            <a:r>
              <a:rPr lang="el-GR" altLang="el-GR" dirty="0" smtClean="0"/>
              <a:t> το οποίο ονόμασαν </a:t>
            </a:r>
            <a:r>
              <a:rPr lang="el-GR" altLang="el-GR" dirty="0" err="1" smtClean="0"/>
              <a:t>thyrotrophin</a:t>
            </a:r>
            <a:r>
              <a:rPr lang="el-GR" altLang="el-GR" dirty="0" smtClean="0"/>
              <a:t> </a:t>
            </a:r>
            <a:r>
              <a:rPr lang="el-GR" altLang="el-GR" dirty="0" err="1" smtClean="0"/>
              <a:t>releasing</a:t>
            </a:r>
            <a:r>
              <a:rPr lang="el-GR" altLang="el-GR" dirty="0" smtClean="0"/>
              <a:t> </a:t>
            </a:r>
            <a:r>
              <a:rPr lang="el-GR" altLang="el-GR" dirty="0" err="1" smtClean="0"/>
              <a:t>hormone</a:t>
            </a:r>
            <a:r>
              <a:rPr lang="el-GR" altLang="el-GR" dirty="0" smtClean="0"/>
              <a:t> (TRH). </a:t>
            </a:r>
          </a:p>
          <a:p>
            <a:pPr eaLnBrk="1" hangingPunct="1"/>
            <a:r>
              <a:rPr lang="el-GR" altLang="el-GR" dirty="0" smtClean="0"/>
              <a:t>Αυτό αποδείχτηκε ότι διήγειρε </a:t>
            </a:r>
            <a:r>
              <a:rPr lang="en-US" altLang="el-GR" dirty="0" smtClean="0"/>
              <a:t>in</a:t>
            </a:r>
            <a:r>
              <a:rPr lang="el-GR" altLang="el-GR" dirty="0" smtClean="0"/>
              <a:t> </a:t>
            </a:r>
            <a:r>
              <a:rPr lang="el-GR" altLang="el-GR" dirty="0" err="1" smtClean="0"/>
              <a:t>vitro</a:t>
            </a:r>
            <a:r>
              <a:rPr lang="el-GR" altLang="el-GR" dirty="0" smtClean="0"/>
              <a:t> αλλά και </a:t>
            </a:r>
            <a:r>
              <a:rPr lang="en-US" altLang="el-GR" dirty="0" smtClean="0"/>
              <a:t>in vivo </a:t>
            </a:r>
            <a:r>
              <a:rPr lang="el-GR" altLang="el-GR" dirty="0" smtClean="0"/>
              <a:t>(όταν χορηγείται σε ζώα και ανθρώπους) την έκκριση της TSH από τα </a:t>
            </a:r>
            <a:r>
              <a:rPr lang="el-GR" altLang="el-GR" dirty="0" err="1" smtClean="0"/>
              <a:t>θυρεοτρόφα</a:t>
            </a:r>
            <a:r>
              <a:rPr lang="el-GR" altLang="el-GR" dirty="0" smtClean="0"/>
              <a:t> κύτταρα της </a:t>
            </a:r>
            <a:r>
              <a:rPr lang="el-GR" altLang="el-GR" dirty="0" err="1" smtClean="0"/>
              <a:t>προσθίας</a:t>
            </a:r>
            <a:r>
              <a:rPr lang="el-GR" altLang="el-GR" dirty="0" smtClean="0"/>
              <a:t> υπόφυσης. Για την ανακάλυψη αυτή το 1969 έλαβαν το βραβείο</a:t>
            </a:r>
            <a:r>
              <a:rPr lang="en-US" altLang="el-GR" dirty="0" smtClean="0"/>
              <a:t> </a:t>
            </a:r>
            <a:r>
              <a:rPr lang="el-GR" altLang="el-GR" dirty="0" err="1" smtClean="0"/>
              <a:t>Nobel</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4228969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4/12</a:t>
            </a:r>
            <a:endParaRPr lang="el-GR" dirty="0"/>
          </a:p>
        </p:txBody>
      </p:sp>
      <p:sp>
        <p:nvSpPr>
          <p:cNvPr id="11266" name="Rectangle 3"/>
          <p:cNvSpPr>
            <a:spLocks noGrp="1" noChangeArrowheads="1"/>
          </p:cNvSpPr>
          <p:nvPr>
            <p:ph idx="1"/>
          </p:nvPr>
        </p:nvSpPr>
        <p:spPr/>
        <p:txBody>
          <a:bodyPr>
            <a:normAutofit/>
          </a:bodyPr>
          <a:lstStyle/>
          <a:p>
            <a:pPr eaLnBrk="1" hangingPunct="1"/>
            <a:r>
              <a:rPr lang="el-GR" altLang="el-GR" sz="2200" dirty="0" smtClean="0"/>
              <a:t>Η ίδια ομάδα και συγκεκριμένα με επικεφαλής τον </a:t>
            </a:r>
            <a:r>
              <a:rPr lang="el-GR" altLang="el-GR" sz="2200" dirty="0" err="1" smtClean="0"/>
              <a:t>Schally</a:t>
            </a:r>
            <a:r>
              <a:rPr lang="el-GR" altLang="el-GR" sz="2200" dirty="0" smtClean="0"/>
              <a:t> στα 1971 ανακάλυψε την σύνθεση του μορίου μιας άλλης εκκριτικής ορμόνης, της LHRH η οποία φάνηκε από την πρώτη στιγμή ότι διήγειρε τόσο </a:t>
            </a:r>
            <a:r>
              <a:rPr lang="en-US" altLang="el-GR" sz="2200" dirty="0" smtClean="0"/>
              <a:t>in vitro </a:t>
            </a:r>
            <a:r>
              <a:rPr lang="el-GR" altLang="el-GR" sz="2200" dirty="0" smtClean="0"/>
              <a:t>όσο και </a:t>
            </a:r>
            <a:r>
              <a:rPr lang="en-US" altLang="el-GR" sz="2200" dirty="0" smtClean="0"/>
              <a:t>in vivo </a:t>
            </a:r>
            <a:r>
              <a:rPr lang="el-GR" altLang="el-GR" sz="2200" dirty="0" smtClean="0"/>
              <a:t>την έκκριση των </a:t>
            </a:r>
            <a:r>
              <a:rPr lang="el-GR" altLang="el-GR" sz="2200" dirty="0" err="1" smtClean="0"/>
              <a:t>γοναδοτροφινών</a:t>
            </a:r>
            <a:r>
              <a:rPr lang="el-GR" altLang="el-GR" sz="2200" dirty="0" smtClean="0"/>
              <a:t> (τόσο της LΗ όσο και της FSH) από τα </a:t>
            </a:r>
            <a:r>
              <a:rPr lang="el-GR" altLang="el-GR" sz="2200" dirty="0" err="1" smtClean="0"/>
              <a:t>γοναδοτρόφα</a:t>
            </a:r>
            <a:r>
              <a:rPr lang="el-GR" altLang="el-GR" sz="2200" dirty="0" smtClean="0"/>
              <a:t> κύτταρα της υπόφυσης. </a:t>
            </a:r>
          </a:p>
          <a:p>
            <a:pPr eaLnBrk="1" hangingPunct="1"/>
            <a:r>
              <a:rPr lang="el-GR" altLang="el-GR" sz="2200" dirty="0" smtClean="0"/>
              <a:t>Στα 1973 ο </a:t>
            </a:r>
            <a:r>
              <a:rPr lang="el-GR" altLang="el-GR" sz="2200" dirty="0" err="1" smtClean="0"/>
              <a:t>Roger</a:t>
            </a:r>
            <a:r>
              <a:rPr lang="el-GR" altLang="el-GR" sz="2200" dirty="0" smtClean="0"/>
              <a:t> </a:t>
            </a:r>
            <a:r>
              <a:rPr lang="el-GR" altLang="el-GR" sz="2200" dirty="0" err="1" smtClean="0"/>
              <a:t>Guillemin</a:t>
            </a:r>
            <a:r>
              <a:rPr lang="el-GR" altLang="el-GR" sz="2200" dirty="0" smtClean="0"/>
              <a:t> και </a:t>
            </a:r>
            <a:r>
              <a:rPr lang="en-US" altLang="el-GR" sz="2200" dirty="0" smtClean="0"/>
              <a:t>D</a:t>
            </a:r>
            <a:r>
              <a:rPr lang="el-GR" altLang="el-GR" sz="2200" dirty="0" smtClean="0"/>
              <a:t>υ </a:t>
            </a:r>
            <a:r>
              <a:rPr lang="el-GR" altLang="el-GR" sz="2200" dirty="0" err="1" smtClean="0"/>
              <a:t>Vigneaud</a:t>
            </a:r>
            <a:r>
              <a:rPr lang="el-GR" altLang="el-GR" sz="2200" dirty="0" smtClean="0"/>
              <a:t> ανακάλυψαν την ύπαρξη ενός άλλου παράγοντα που ονομάστηκε </a:t>
            </a:r>
            <a:r>
              <a:rPr lang="el-GR" altLang="el-GR" sz="2200" dirty="0" err="1" smtClean="0"/>
              <a:t>σωματοστατίνη</a:t>
            </a:r>
            <a:r>
              <a:rPr lang="el-GR" altLang="el-GR" sz="2200" dirty="0" smtClean="0"/>
              <a:t>. </a:t>
            </a:r>
          </a:p>
          <a:p>
            <a:pPr eaLnBrk="1" hangingPunct="1"/>
            <a:r>
              <a:rPr lang="el-GR" altLang="el-GR" sz="2200" dirty="0" smtClean="0"/>
              <a:t>Η </a:t>
            </a:r>
            <a:r>
              <a:rPr lang="el-GR" altLang="el-GR" sz="2200" dirty="0" err="1" smtClean="0"/>
              <a:t>σωματοστατίνη</a:t>
            </a:r>
            <a:r>
              <a:rPr lang="el-GR" altLang="el-GR" sz="2200" dirty="0" smtClean="0"/>
              <a:t> αποτελείται από 14 αμινοξέα και ανέστειλε την έκκριση της αυξητικής ορμόνης, όχι μόνο </a:t>
            </a:r>
            <a:r>
              <a:rPr lang="en-US" altLang="el-GR" sz="2200" dirty="0" smtClean="0"/>
              <a:t>in vitro </a:t>
            </a:r>
            <a:r>
              <a:rPr lang="el-GR" altLang="el-GR" sz="2200" dirty="0" smtClean="0"/>
              <a:t>αλλά και </a:t>
            </a:r>
            <a:r>
              <a:rPr lang="en-US" altLang="el-GR" sz="2200" dirty="0" smtClean="0"/>
              <a:t>in vivo</a:t>
            </a:r>
            <a:r>
              <a:rPr lang="el-GR" altLang="el-GR" sz="2200"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544646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5/12</a:t>
            </a:r>
            <a:endParaRPr lang="el-GR" dirty="0"/>
          </a:p>
        </p:txBody>
      </p:sp>
      <p:sp>
        <p:nvSpPr>
          <p:cNvPr id="12290" name="Rectangle 3"/>
          <p:cNvSpPr>
            <a:spLocks noGrp="1" noChangeArrowheads="1"/>
          </p:cNvSpPr>
          <p:nvPr>
            <p:ph idx="1"/>
          </p:nvPr>
        </p:nvSpPr>
        <p:spPr>
          <a:xfrm>
            <a:off x="457200" y="1196752"/>
            <a:ext cx="8435280" cy="5400600"/>
          </a:xfrm>
        </p:spPr>
        <p:txBody>
          <a:bodyPr>
            <a:noAutofit/>
          </a:bodyPr>
          <a:lstStyle/>
          <a:p>
            <a:pPr eaLnBrk="1" hangingPunct="1">
              <a:lnSpc>
                <a:spcPct val="110000"/>
              </a:lnSpc>
              <a:spcBef>
                <a:spcPts val="1000"/>
              </a:spcBef>
            </a:pPr>
            <a:r>
              <a:rPr lang="el-GR" altLang="el-GR" sz="2200" dirty="0" smtClean="0"/>
              <a:t>Στα 1981 ανακαλύφτηκε από τον </a:t>
            </a:r>
            <a:r>
              <a:rPr lang="el-GR" altLang="el-GR" sz="2200" dirty="0" err="1" smtClean="0"/>
              <a:t>Willie</a:t>
            </a:r>
            <a:r>
              <a:rPr lang="el-GR" altLang="el-GR" sz="2200" dirty="0" smtClean="0"/>
              <a:t> </a:t>
            </a:r>
            <a:r>
              <a:rPr lang="el-GR" altLang="el-GR" sz="2200" dirty="0" err="1" smtClean="0"/>
              <a:t>Vale</a:t>
            </a:r>
            <a:r>
              <a:rPr lang="el-GR" altLang="el-GR" sz="2200" dirty="0" smtClean="0"/>
              <a:t> και τους συνεργάτες του η ύπαρξη ενός παράγοντα (ορμόνης) την οποία υποψιάζονταν από παλιά, του CRH (</a:t>
            </a:r>
            <a:r>
              <a:rPr lang="en-US" altLang="el-GR" sz="2200" dirty="0" err="1" smtClean="0"/>
              <a:t>cortocotrophin</a:t>
            </a:r>
            <a:r>
              <a:rPr lang="en-US" altLang="el-GR" sz="2200" dirty="0" smtClean="0"/>
              <a:t> releasing hormone)</a:t>
            </a:r>
            <a:r>
              <a:rPr lang="el-GR" altLang="el-GR" sz="2200" dirty="0" smtClean="0"/>
              <a:t>, ο οποίος αποτελείται από 41 αμινοξέα και δρώντας διεγείρει την έκκριση της ACTH και της β- </a:t>
            </a:r>
            <a:r>
              <a:rPr lang="el-GR" altLang="el-GR" sz="2200" dirty="0" err="1" smtClean="0"/>
              <a:t>ενδορφίνης</a:t>
            </a:r>
            <a:r>
              <a:rPr lang="el-GR" altLang="el-GR" sz="2200" dirty="0" smtClean="0"/>
              <a:t> από τα </a:t>
            </a:r>
            <a:r>
              <a:rPr lang="el-GR" altLang="el-GR" sz="2200" dirty="0" err="1" smtClean="0"/>
              <a:t>κορτινοτρόφα</a:t>
            </a:r>
            <a:r>
              <a:rPr lang="el-GR" altLang="el-GR" sz="2200" dirty="0" smtClean="0"/>
              <a:t> της πρόσθιας υπόφυσης. </a:t>
            </a:r>
          </a:p>
          <a:p>
            <a:pPr eaLnBrk="1" hangingPunct="1">
              <a:lnSpc>
                <a:spcPct val="110000"/>
              </a:lnSpc>
              <a:spcBef>
                <a:spcPts val="1000"/>
              </a:spcBef>
            </a:pPr>
            <a:r>
              <a:rPr lang="el-GR" altLang="el-GR" sz="2200" dirty="0" smtClean="0"/>
              <a:t>Η επόμενη ανακάλυψη και η τελευταία μέχρι στιγμής είναι η απομόνωση από το </a:t>
            </a:r>
            <a:r>
              <a:rPr lang="el-GR" altLang="el-GR" sz="2200" dirty="0" err="1" smtClean="0"/>
              <a:t>Guillemin</a:t>
            </a:r>
            <a:r>
              <a:rPr lang="el-GR" altLang="el-GR" sz="2200" dirty="0" smtClean="0"/>
              <a:t> το 1985 ενός παράγοντα (ορμόνης) η οποία καλείται GΗRH</a:t>
            </a:r>
            <a:r>
              <a:rPr lang="en-US" altLang="el-GR" sz="2200" dirty="0" smtClean="0"/>
              <a:t> (growth hormone releasing hormone)</a:t>
            </a:r>
            <a:r>
              <a:rPr lang="el-GR" altLang="el-GR" sz="2200" dirty="0" smtClean="0"/>
              <a:t>, και είναι ο εκκριτικός παράγοντας της αυξητικής ορμόνης ο οποίος μαζί με την </a:t>
            </a:r>
            <a:r>
              <a:rPr lang="el-GR" altLang="el-GR" sz="2200" dirty="0" err="1" smtClean="0"/>
              <a:t>σωματοστατίνη</a:t>
            </a:r>
            <a:r>
              <a:rPr lang="el-GR" altLang="el-GR" sz="2200" dirty="0" smtClean="0"/>
              <a:t> είναι το δυαδικό </a:t>
            </a:r>
            <a:r>
              <a:rPr lang="el-GR" altLang="el-GR" sz="2200" dirty="0" err="1" smtClean="0"/>
              <a:t>control</a:t>
            </a:r>
            <a:r>
              <a:rPr lang="el-GR" altLang="el-GR" sz="2200" dirty="0" smtClean="0"/>
              <a:t> (έλεγχος) της έκκρισης της αυξητικής ορμόνης στον άνθρωπο και στα ζώα. </a:t>
            </a:r>
          </a:p>
          <a:p>
            <a:pPr eaLnBrk="1" hangingPunct="1">
              <a:lnSpc>
                <a:spcPct val="110000"/>
              </a:lnSpc>
              <a:spcBef>
                <a:spcPts val="1000"/>
              </a:spcBef>
            </a:pPr>
            <a:r>
              <a:rPr lang="el-GR" altLang="el-GR" sz="2200" dirty="0" smtClean="0"/>
              <a:t>Ο GΗRH φαίνεται ότι διεγείρει τόσο </a:t>
            </a:r>
            <a:r>
              <a:rPr lang="el-GR" altLang="el-GR" sz="2200" dirty="0" err="1" smtClean="0"/>
              <a:t>in</a:t>
            </a:r>
            <a:r>
              <a:rPr lang="el-GR" altLang="el-GR" sz="2200" dirty="0" smtClean="0"/>
              <a:t> </a:t>
            </a:r>
            <a:r>
              <a:rPr lang="el-GR" altLang="el-GR" sz="2200" dirty="0" err="1" smtClean="0"/>
              <a:t>vitro</a:t>
            </a:r>
            <a:r>
              <a:rPr lang="el-GR" altLang="el-GR" sz="2200" dirty="0" smtClean="0"/>
              <a:t> όσο και </a:t>
            </a:r>
            <a:r>
              <a:rPr lang="el-GR" altLang="el-GR" sz="2200" dirty="0" err="1" smtClean="0"/>
              <a:t>in</a:t>
            </a:r>
            <a:r>
              <a:rPr lang="el-GR" altLang="el-GR" sz="2200" dirty="0" smtClean="0"/>
              <a:t> ν</a:t>
            </a:r>
            <a:r>
              <a:rPr lang="en-US" altLang="el-GR" sz="2200" dirty="0" err="1" smtClean="0"/>
              <a:t>i</a:t>
            </a:r>
            <a:r>
              <a:rPr lang="el-GR" altLang="el-GR" sz="2200" dirty="0" err="1" smtClean="0"/>
              <a:t>νο</a:t>
            </a:r>
            <a:r>
              <a:rPr lang="el-GR" altLang="el-GR" sz="2200" dirty="0" smtClean="0"/>
              <a:t> την έκκριση της αυξητικής ορμόνης.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3521399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Υποθάλαμος </a:t>
            </a:r>
            <a:r>
              <a:rPr lang="el-GR" sz="3200" b="0" dirty="0" smtClean="0"/>
              <a:t>1/3</a:t>
            </a:r>
            <a:endParaRPr lang="el-GR" sz="3200" b="0" dirty="0"/>
          </a:p>
        </p:txBody>
      </p:sp>
      <p:pic>
        <p:nvPicPr>
          <p:cNvPr id="1026" name="Picture 2" descr="File:Hypothalamus.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06488" y="836712"/>
            <a:ext cx="5931024" cy="59310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3282998" y="6293529"/>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Hypothalamus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Was a bee"/>
              </a:rPr>
              <a:t>Was a bee</a:t>
            </a:r>
            <a:r>
              <a:rPr lang="el-GR" sz="1200" dirty="0" smtClean="0">
                <a:solidFill>
                  <a:prstClr val="black">
                    <a:lumMod val="75000"/>
                    <a:lumOff val="25000"/>
                  </a:prstClr>
                </a:solidFill>
                <a:latin typeface="Calibri"/>
              </a:rPr>
              <a:t> διαθέσιμη με άδεια </a:t>
            </a:r>
            <a:r>
              <a:rPr lang="en-US" sz="1200" dirty="0">
                <a:solidFill>
                  <a:prstClr val="black"/>
                </a:solidFill>
                <a:latin typeface="Calibri"/>
                <a:hlinkClick r:id="rId5"/>
              </a:rPr>
              <a:t>CC BY-SA 2.1 JP</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656025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6/12</a:t>
            </a:r>
            <a:endParaRPr lang="el-GR" dirty="0"/>
          </a:p>
        </p:txBody>
      </p:sp>
      <p:sp>
        <p:nvSpPr>
          <p:cNvPr id="13314" name="Rectangle 3"/>
          <p:cNvSpPr>
            <a:spLocks noGrp="1" noChangeArrowheads="1"/>
          </p:cNvSpPr>
          <p:nvPr>
            <p:ph idx="1"/>
          </p:nvPr>
        </p:nvSpPr>
        <p:spPr/>
        <p:txBody>
          <a:bodyPr>
            <a:noAutofit/>
          </a:bodyPr>
          <a:lstStyle/>
          <a:p>
            <a:pPr eaLnBrk="1" hangingPunct="1"/>
            <a:r>
              <a:rPr lang="el-GR" altLang="el-GR" dirty="0" smtClean="0"/>
              <a:t>Τα πειράματα αυτού του εργαστηρίου και της ομάδας απέδειξαν ότι οι περισσότερες από αυτές τις εκκριτικές ορμόνες του υποθαλάμου ρυθμίζουν αποκλειστικά την έκκριση μιας ορμόνης της </a:t>
            </a:r>
            <a:r>
              <a:rPr lang="el-GR" altLang="el-GR" dirty="0" err="1" smtClean="0"/>
              <a:t>προσθίας</a:t>
            </a:r>
            <a:r>
              <a:rPr lang="el-GR" altLang="el-GR" dirty="0" smtClean="0"/>
              <a:t> υπόφυσης εάν εξαιρέσουμε την LHRH που ρυθμίζει τόσο την FSH όσο και την LΗ και τον TRH ο οποίος φαίνεται ότι ρυθμίζει εκτός από την TSH και την έκκριση της </a:t>
            </a:r>
            <a:r>
              <a:rPr lang="el-GR" altLang="el-GR" dirty="0" err="1" smtClean="0"/>
              <a:t>προλακτίνης</a:t>
            </a:r>
            <a:r>
              <a:rPr lang="el-GR" altLang="el-GR" dirty="0" smtClean="0"/>
              <a:t> αλλά όχι σε φυσιολογικές καταστάσεις.</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409321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7/12</a:t>
            </a:r>
            <a:endParaRPr lang="el-GR" dirty="0"/>
          </a:p>
        </p:txBody>
      </p:sp>
      <p:sp>
        <p:nvSpPr>
          <p:cNvPr id="13314" name="Rectangle 3"/>
          <p:cNvSpPr>
            <a:spLocks noGrp="1" noChangeArrowheads="1"/>
          </p:cNvSpPr>
          <p:nvPr>
            <p:ph idx="1"/>
          </p:nvPr>
        </p:nvSpPr>
        <p:spPr/>
        <p:txBody>
          <a:bodyPr>
            <a:noAutofit/>
          </a:bodyPr>
          <a:lstStyle/>
          <a:p>
            <a:pPr eaLnBrk="1" hangingPunct="1"/>
            <a:r>
              <a:rPr lang="el-GR" altLang="el-GR" dirty="0" smtClean="0"/>
              <a:t>Φαίνεται ότι ο TRH σε μη φυσιολογικές καταστάσεις έχει την ικανότητα να αυξάνει την </a:t>
            </a:r>
            <a:r>
              <a:rPr lang="el-GR" altLang="el-GR" dirty="0" err="1" smtClean="0"/>
              <a:t>προλακτίνη</a:t>
            </a:r>
            <a:r>
              <a:rPr lang="el-GR" altLang="el-GR" dirty="0" smtClean="0"/>
              <a:t> αλλά φαίνεται επίσης ότι δεν αποτελεί τον φυσιολογικό διεγέρτη της </a:t>
            </a:r>
            <a:r>
              <a:rPr lang="el-GR" altLang="el-GR" dirty="0" err="1" smtClean="0"/>
              <a:t>προλακτίνης</a:t>
            </a:r>
            <a:r>
              <a:rPr lang="el-GR" altLang="el-GR" dirty="0" smtClean="0"/>
              <a:t> ο οποίος μέχρι στιγμής παραμένει άγνωστος. </a:t>
            </a:r>
            <a:endParaRPr lang="en-US" altLang="el-GR" dirty="0" smtClean="0"/>
          </a:p>
          <a:p>
            <a:pPr eaLnBrk="1" hangingPunct="1"/>
            <a:r>
              <a:rPr lang="el-GR" altLang="el-GR" dirty="0" smtClean="0"/>
              <a:t>Επίσης, όσον αφορά την </a:t>
            </a:r>
            <a:r>
              <a:rPr lang="el-GR" altLang="el-GR" b="1" dirty="0" err="1" smtClean="0"/>
              <a:t>σωματοστατίνη</a:t>
            </a:r>
            <a:r>
              <a:rPr lang="el-GR" altLang="el-GR" dirty="0" smtClean="0"/>
              <a:t>, παρ' ότι η πρώτη ανακαλυφθείσα δράση της είναι η πλήρης αναστολή της αυξητικής ορμόνης, γνωρίζουμε σήμερα ότι έχει ανασταλτική δράση και σε άλλες ουσίες και δεν περιορίζεται μόνο να αναστέλλει την αυξητική ορμόνη.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1362859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8/12</a:t>
            </a:r>
            <a:endParaRPr lang="el-GR" dirty="0"/>
          </a:p>
        </p:txBody>
      </p:sp>
      <p:sp>
        <p:nvSpPr>
          <p:cNvPr id="14338" name="Rectangle 3"/>
          <p:cNvSpPr>
            <a:spLocks noGrp="1" noChangeArrowheads="1"/>
          </p:cNvSpPr>
          <p:nvPr>
            <p:ph idx="1"/>
          </p:nvPr>
        </p:nvSpPr>
        <p:spPr/>
        <p:txBody>
          <a:bodyPr>
            <a:noAutofit/>
          </a:bodyPr>
          <a:lstStyle/>
          <a:p>
            <a:pPr eaLnBrk="1" hangingPunct="1">
              <a:lnSpc>
                <a:spcPct val="132000"/>
              </a:lnSpc>
            </a:pPr>
            <a:r>
              <a:rPr lang="el-GR" altLang="el-GR" dirty="0" smtClean="0"/>
              <a:t>Όλες οι εργασίες αυτής της ομάδας αλλά και άλλων ομάδων που συνεργάστηκαν μαζί τους απέσπασαν πολλά </a:t>
            </a:r>
            <a:r>
              <a:rPr lang="el-GR" altLang="el-GR" dirty="0" err="1" smtClean="0"/>
              <a:t>Nobel</a:t>
            </a:r>
            <a:r>
              <a:rPr lang="el-GR" altLang="el-GR" dirty="0" smtClean="0"/>
              <a:t> για την </a:t>
            </a:r>
            <a:r>
              <a:rPr lang="el-GR" altLang="el-GR" dirty="0" err="1" smtClean="0"/>
              <a:t>νευροενδοκρινολογία</a:t>
            </a:r>
            <a:r>
              <a:rPr lang="el-GR" altLang="el-GR" dirty="0" smtClean="0"/>
              <a:t> και για τον έλεγχο της υποφυσιακής λειτουργίας μέσω του ενδοκρινικού υποθαλάμου.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2906425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9/12</a:t>
            </a:r>
            <a:endParaRPr lang="el-GR" dirty="0"/>
          </a:p>
        </p:txBody>
      </p:sp>
      <p:sp>
        <p:nvSpPr>
          <p:cNvPr id="14338" name="Rectangle 3"/>
          <p:cNvSpPr>
            <a:spLocks noGrp="1" noChangeArrowheads="1"/>
          </p:cNvSpPr>
          <p:nvPr>
            <p:ph idx="1"/>
          </p:nvPr>
        </p:nvSpPr>
        <p:spPr/>
        <p:txBody>
          <a:bodyPr>
            <a:noAutofit/>
          </a:bodyPr>
          <a:lstStyle/>
          <a:p>
            <a:pPr eaLnBrk="1" hangingPunct="1"/>
            <a:r>
              <a:rPr lang="el-GR" altLang="el-GR" dirty="0" smtClean="0"/>
              <a:t>Ο έλεγχος λοιπόν της υπόφυσης μέσω του υποθαλάμου ακολουθεί την αρχή της παλίνδρομης ρύθμισης. </a:t>
            </a:r>
          </a:p>
          <a:p>
            <a:pPr eaLnBrk="1" hangingPunct="1"/>
            <a:r>
              <a:rPr lang="el-GR" altLang="el-GR" dirty="0" smtClean="0"/>
              <a:t>Φαίνεται δηλαδή ότι ο υποθάλαμος εκκρίνοντας κάποια διεγερτική ουσία προς την </a:t>
            </a:r>
            <a:r>
              <a:rPr lang="el-GR" altLang="el-GR" dirty="0" err="1" smtClean="0"/>
              <a:t>προσθία</a:t>
            </a:r>
            <a:r>
              <a:rPr lang="el-GR" altLang="el-GR" dirty="0" smtClean="0"/>
              <a:t> υπόφυση δρα ρυθμίζοντας θετικά την έκκριση αυτής ορμόνης από την πρόσθια υπόφυση π.χ. ο TRH όταν εκκρίνεται από τα κύτταρα του υποθαλάμου δρα πάνω στα </a:t>
            </a:r>
            <a:r>
              <a:rPr lang="el-GR" altLang="el-GR" dirty="0" err="1" smtClean="0"/>
              <a:t>θυρεοτρόφα</a:t>
            </a:r>
            <a:r>
              <a:rPr lang="el-GR" altLang="el-GR" dirty="0" smtClean="0"/>
              <a:t> κύτταρα της </a:t>
            </a:r>
            <a:r>
              <a:rPr lang="el-GR" altLang="el-GR" dirty="0" err="1" smtClean="0"/>
              <a:t>προσθίας</a:t>
            </a:r>
            <a:r>
              <a:rPr lang="el-GR" altLang="el-GR" dirty="0" smtClean="0"/>
              <a:t> υπόφυσης διεγείροντας την έκκριση της TSH. </a:t>
            </a:r>
            <a:endParaRPr lang="en-US" altLang="el-GR" dirty="0" smtClean="0"/>
          </a:p>
          <a:p>
            <a:pPr eaLnBrk="1" hangingPunct="1"/>
            <a:r>
              <a:rPr lang="el-GR" altLang="el-GR" b="1" dirty="0" smtClean="0"/>
              <a:t>Αυτό καλείται θετική παλίνδρομη ρύθμιση του υποθαλάμου προς την υπόφυση.</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185459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10/12</a:t>
            </a:r>
            <a:endParaRPr lang="el-GR" dirty="0"/>
          </a:p>
        </p:txBody>
      </p:sp>
      <p:sp>
        <p:nvSpPr>
          <p:cNvPr id="15362" name="Rectangle 3"/>
          <p:cNvSpPr>
            <a:spLocks noGrp="1" noChangeArrowheads="1"/>
          </p:cNvSpPr>
          <p:nvPr>
            <p:ph idx="1"/>
          </p:nvPr>
        </p:nvSpPr>
        <p:spPr/>
        <p:txBody>
          <a:bodyPr/>
          <a:lstStyle/>
          <a:p>
            <a:pPr eaLnBrk="1" hangingPunct="1"/>
            <a:r>
              <a:rPr lang="el-GR" altLang="el-GR" dirty="0" smtClean="0"/>
              <a:t>Το αυτό κάνει και η υπόφυση προς τον θυρεοειδή όταν εκκρίνεται η TSH από τα </a:t>
            </a:r>
            <a:r>
              <a:rPr lang="el-GR" altLang="el-GR" dirty="0" err="1" smtClean="0"/>
              <a:t>θυρεοτρόφα</a:t>
            </a:r>
            <a:r>
              <a:rPr lang="el-GR" altLang="el-GR" dirty="0" smtClean="0"/>
              <a:t> κύτταρα και ρυθμίζει την έκκριση του </a:t>
            </a:r>
            <a:r>
              <a:rPr lang="el-GR" altLang="el-GR" dirty="0" err="1" smtClean="0"/>
              <a:t>θυροειδούς</a:t>
            </a:r>
            <a:r>
              <a:rPr lang="el-GR" altLang="el-GR" dirty="0" smtClean="0"/>
              <a:t>. </a:t>
            </a:r>
            <a:endParaRPr lang="en-US" altLang="el-GR" dirty="0" smtClean="0"/>
          </a:p>
          <a:p>
            <a:pPr eaLnBrk="1" hangingPunct="1"/>
            <a:r>
              <a:rPr lang="el-GR" altLang="el-GR" dirty="0" smtClean="0"/>
              <a:t>Έτσι, η υπόφυση ασκεί θετική παλίνδρομη ρύθμιση όσον αφορά τον θυρεοειδή αδένα. </a:t>
            </a:r>
          </a:p>
          <a:p>
            <a:pPr eaLnBrk="1" hangingPunct="1"/>
            <a:r>
              <a:rPr lang="el-GR" altLang="el-GR" b="1" dirty="0" smtClean="0"/>
              <a:t>Με την βοήθεια δηλαδή της θετικής παλίνδρομης ρύθμισης από τον υποθάλαμο προς την υπόφυση και από την υπόφυση στο όργανο-στόχο ρυθμίζεται η παραγωγή περιφερικών ορμονών</a:t>
            </a:r>
            <a:r>
              <a:rPr lang="el-GR" altLang="el-GR" dirty="0" smtClean="0"/>
              <a:t>, ο βασικός λειτουργικός μεταβολισμός και άλλες λειτουργίες του σώματος.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1639439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11/12</a:t>
            </a:r>
            <a:endParaRPr lang="el-GR" dirty="0"/>
          </a:p>
        </p:txBody>
      </p:sp>
      <p:sp>
        <p:nvSpPr>
          <p:cNvPr id="16386" name="Rectangle 3"/>
          <p:cNvSpPr>
            <a:spLocks noGrp="1" noChangeArrowheads="1"/>
          </p:cNvSpPr>
          <p:nvPr>
            <p:ph idx="1"/>
          </p:nvPr>
        </p:nvSpPr>
        <p:spPr/>
        <p:txBody>
          <a:bodyPr>
            <a:noAutofit/>
          </a:bodyPr>
          <a:lstStyle/>
          <a:p>
            <a:pPr eaLnBrk="1" hangingPunct="1">
              <a:lnSpc>
                <a:spcPct val="114000"/>
              </a:lnSpc>
            </a:pPr>
            <a:r>
              <a:rPr lang="el-GR" altLang="el-GR" dirty="0" smtClean="0"/>
              <a:t>Όμως οι παραγόμενες από τα όργανα-στόχους ουσίες έχουν την ικανότητα να γυρίζουν και να δρουν αρνητικά ελαττώνοντας τόσο την παραγωγή ορμονών της υπόφυση ς όσο και του υποθαλάμου πολλές φορές. </a:t>
            </a:r>
            <a:endParaRPr lang="en-US" altLang="el-GR" dirty="0" smtClean="0"/>
          </a:p>
          <a:p>
            <a:pPr eaLnBrk="1" hangingPunct="1">
              <a:lnSpc>
                <a:spcPct val="114000"/>
              </a:lnSpc>
            </a:pPr>
            <a:r>
              <a:rPr lang="el-GR" altLang="el-GR" dirty="0" smtClean="0"/>
              <a:t>Επομένως τα περιφερειακά προϊόντα έχουν την ικανότητα να ασκούν αρνητική παλίνδρομη ρύθμιση στα όργανα που τα ρυθμίζουν.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1251859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12/12</a:t>
            </a:r>
            <a:endParaRPr lang="el-GR" dirty="0"/>
          </a:p>
        </p:txBody>
      </p:sp>
      <p:sp>
        <p:nvSpPr>
          <p:cNvPr id="16386" name="Rectangle 3"/>
          <p:cNvSpPr>
            <a:spLocks noGrp="1" noChangeArrowheads="1"/>
          </p:cNvSpPr>
          <p:nvPr>
            <p:ph idx="1"/>
          </p:nvPr>
        </p:nvSpPr>
        <p:spPr/>
        <p:txBody>
          <a:bodyPr>
            <a:noAutofit/>
          </a:bodyPr>
          <a:lstStyle/>
          <a:p>
            <a:pPr eaLnBrk="1" hangingPunct="1">
              <a:lnSpc>
                <a:spcPct val="114000"/>
              </a:lnSpc>
            </a:pPr>
            <a:r>
              <a:rPr lang="el-GR" altLang="el-GR" dirty="0" smtClean="0"/>
              <a:t>Οι </a:t>
            </a:r>
            <a:r>
              <a:rPr lang="el-GR" altLang="el-GR" dirty="0" err="1" smtClean="0"/>
              <a:t>θυρεοειδικές</a:t>
            </a:r>
            <a:r>
              <a:rPr lang="el-GR" altLang="el-GR" dirty="0" smtClean="0"/>
              <a:t> ορμόνες Τ3 και Τ 4 που παράγονται από τον θυρεοειδή αδένα «γυρίζουν» και προκαλούν αρνητική παλίνδρομη ρύθμιση τόσο προς την υπόφυση αναστέλλοντας την παραγωγή της TSH, όσο και προς τον υποθάλαμο αναστέλλοντας την παραγωγή του </a:t>
            </a:r>
            <a:r>
              <a:rPr lang="en-US" altLang="el-GR" dirty="0" smtClean="0"/>
              <a:t>TRH</a:t>
            </a:r>
            <a:r>
              <a:rPr lang="el-GR" altLang="el-GR" dirty="0" smtClean="0"/>
              <a:t>.</a:t>
            </a:r>
          </a:p>
          <a:p>
            <a:pPr eaLnBrk="1" hangingPunct="1">
              <a:lnSpc>
                <a:spcPct val="114000"/>
              </a:lnSpc>
            </a:pPr>
            <a:r>
              <a:rPr lang="el-GR" altLang="el-GR" dirty="0" smtClean="0"/>
              <a:t>Έτσι, τα περιφερειακά προϊόντα φαίνεται ότι ασκούν αρνητική παλίνδρομη ρύθμιση προς τους διεγέρτες τους.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2395252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«Φυσιολογία. Ενότητα 5</a:t>
            </a:r>
            <a:r>
              <a:rPr lang="en-US" sz="2000" dirty="0" smtClean="0"/>
              <a:t>:</a:t>
            </a:r>
            <a:r>
              <a:rPr lang="el-GR" sz="2000" dirty="0"/>
              <a:t> Ενδοκρινικό σύστημα - Υποθάλαμος».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Υποθάλαμος </a:t>
            </a:r>
            <a:r>
              <a:rPr lang="el-GR" sz="3200" b="0" dirty="0" smtClean="0"/>
              <a:t>2/3</a:t>
            </a:r>
            <a:endParaRPr lang="el-GR" dirty="0"/>
          </a:p>
        </p:txBody>
      </p:sp>
      <p:sp>
        <p:nvSpPr>
          <p:cNvPr id="3074" name="Rectangle 3"/>
          <p:cNvSpPr>
            <a:spLocks noGrp="1" noChangeArrowheads="1"/>
          </p:cNvSpPr>
          <p:nvPr>
            <p:ph idx="1"/>
          </p:nvPr>
        </p:nvSpPr>
        <p:spPr/>
        <p:txBody>
          <a:bodyPr/>
          <a:lstStyle/>
          <a:p>
            <a:pPr eaLnBrk="1" hangingPunct="1"/>
            <a:endParaRPr lang="en-US" altLang="el-GR" b="1" u="sng" smtClean="0"/>
          </a:p>
          <a:p>
            <a:pPr eaLnBrk="1" hangingPunct="1"/>
            <a:endParaRPr lang="en-US" altLang="el-GR" b="1" u="sng" smtClean="0"/>
          </a:p>
          <a:p>
            <a:pPr eaLnBrk="1" hangingPunct="1"/>
            <a:endParaRPr lang="en-US" altLang="el-GR" b="1" u="sng" smtClean="0"/>
          </a:p>
          <a:p>
            <a:pPr eaLnBrk="1" hangingPunct="1"/>
            <a:endParaRPr lang="en-US" altLang="el-GR" b="1" u="sng" smtClean="0"/>
          </a:p>
          <a:p>
            <a:pPr eaLnBrk="1" hangingPunct="1"/>
            <a:endParaRPr lang="el-GR" altLang="el-GR" b="1" u="sng" smtClean="0"/>
          </a:p>
        </p:txBody>
      </p:sp>
      <p:pic>
        <p:nvPicPr>
          <p:cNvPr id="1026" name="Picture 2" descr="File:1806 The Hypothalamus-Pituitary Complex.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3568" y="1449522"/>
            <a:ext cx="7620000" cy="44291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037184" y="6093296"/>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1806 The Hypothalamus-Pituitary </a:t>
            </a:r>
            <a:r>
              <a:rPr lang="en-US" sz="1200" dirty="0" smtClean="0">
                <a:solidFill>
                  <a:prstClr val="black"/>
                </a:solidFill>
                <a:latin typeface="Calibri"/>
                <a:hlinkClick r:id="rId4"/>
              </a:rPr>
              <a:t>Complex</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815451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Υποθάλαμος </a:t>
            </a:r>
            <a:r>
              <a:rPr lang="el-GR" sz="3200" b="0" dirty="0" smtClean="0"/>
              <a:t>3/3</a:t>
            </a:r>
            <a:endParaRPr lang="el-GR" dirty="0"/>
          </a:p>
        </p:txBody>
      </p:sp>
      <p:sp>
        <p:nvSpPr>
          <p:cNvPr id="3" name="Θέση περιεχομένου 2"/>
          <p:cNvSpPr>
            <a:spLocks noGrp="1"/>
          </p:cNvSpPr>
          <p:nvPr>
            <p:ph idx="1"/>
          </p:nvPr>
        </p:nvSpPr>
        <p:spPr>
          <a:xfrm>
            <a:off x="107504" y="1196752"/>
            <a:ext cx="3744416" cy="4392488"/>
          </a:xfrm>
        </p:spPr>
        <p:txBody>
          <a:bodyPr>
            <a:normAutofit/>
          </a:bodyPr>
          <a:lstStyle/>
          <a:p>
            <a:pPr marL="0" indent="0">
              <a:buNone/>
            </a:pPr>
            <a:r>
              <a:rPr lang="en-US" sz="1800" b="1" dirty="0"/>
              <a:t>AC:</a:t>
            </a:r>
            <a:r>
              <a:rPr lang="en-US" sz="1800" dirty="0"/>
              <a:t> </a:t>
            </a:r>
            <a:r>
              <a:rPr lang="en-US" sz="1800" dirty="0">
                <a:hlinkClick r:id="rId3" tooltip="w:anterior commissure"/>
              </a:rPr>
              <a:t>anterior commissure</a:t>
            </a:r>
            <a:r>
              <a:rPr lang="en-US" sz="1800" dirty="0"/>
              <a:t> </a:t>
            </a:r>
            <a:r>
              <a:rPr lang="en-US" sz="1800" b="1" dirty="0"/>
              <a:t>PO:</a:t>
            </a:r>
            <a:r>
              <a:rPr lang="en-US" sz="1800" dirty="0"/>
              <a:t> </a:t>
            </a:r>
            <a:r>
              <a:rPr lang="en-US" sz="1800" dirty="0" err="1">
                <a:hlinkClick r:id="rId4" tooltip="w:preoptic nucleus"/>
              </a:rPr>
              <a:t>preoptic</a:t>
            </a:r>
            <a:r>
              <a:rPr lang="en-US" sz="1800" dirty="0">
                <a:hlinkClick r:id="rId4" tooltip="w:preoptic nucleus"/>
              </a:rPr>
              <a:t> nucleus</a:t>
            </a:r>
            <a:r>
              <a:rPr lang="en-US" sz="1800" dirty="0"/>
              <a:t> </a:t>
            </a:r>
            <a:r>
              <a:rPr lang="en-US" sz="1800" b="1" dirty="0"/>
              <a:t>SC:</a:t>
            </a:r>
            <a:r>
              <a:rPr lang="en-US" sz="1800" dirty="0"/>
              <a:t> </a:t>
            </a:r>
            <a:r>
              <a:rPr lang="en-US" sz="1800" dirty="0" err="1">
                <a:hlinkClick r:id="rId5" tooltip="w:suprachiasmatic nucleus"/>
              </a:rPr>
              <a:t>suprachiasmatic</a:t>
            </a:r>
            <a:r>
              <a:rPr lang="en-US" sz="1800" dirty="0">
                <a:hlinkClick r:id="rId5" tooltip="w:suprachiasmatic nucleus"/>
              </a:rPr>
              <a:t> nucleus</a:t>
            </a:r>
            <a:r>
              <a:rPr lang="en-US" sz="1800" dirty="0"/>
              <a:t> </a:t>
            </a:r>
            <a:r>
              <a:rPr lang="en-US" sz="1800" b="1" dirty="0"/>
              <a:t>OC:</a:t>
            </a:r>
            <a:r>
              <a:rPr lang="en-US" sz="1800" dirty="0"/>
              <a:t> </a:t>
            </a:r>
            <a:r>
              <a:rPr lang="en-US" sz="1800" dirty="0">
                <a:hlinkClick r:id="rId6" tooltip="w:optic chiasma"/>
              </a:rPr>
              <a:t>optic </a:t>
            </a:r>
            <a:r>
              <a:rPr lang="en-US" sz="1800" dirty="0" err="1">
                <a:hlinkClick r:id="rId6" tooltip="w:optic chiasma"/>
              </a:rPr>
              <a:t>chiasma</a:t>
            </a:r>
            <a:r>
              <a:rPr lang="en-US" sz="1800" dirty="0"/>
              <a:t> </a:t>
            </a:r>
            <a:r>
              <a:rPr lang="en-US" sz="1800" b="1" dirty="0"/>
              <a:t>TC:</a:t>
            </a:r>
            <a:r>
              <a:rPr lang="en-US" sz="1800" dirty="0"/>
              <a:t> </a:t>
            </a:r>
            <a:r>
              <a:rPr lang="en-US" sz="1800" dirty="0">
                <a:hlinkClick r:id="rId7" tooltip="w:tuber cinereum"/>
              </a:rPr>
              <a:t>tuber </a:t>
            </a:r>
            <a:r>
              <a:rPr lang="en-US" sz="1800" dirty="0" err="1">
                <a:hlinkClick r:id="rId7" tooltip="w:tuber cinereum"/>
              </a:rPr>
              <a:t>cinereum</a:t>
            </a:r>
            <a:r>
              <a:rPr lang="en-US" sz="1800" dirty="0"/>
              <a:t> </a:t>
            </a:r>
            <a:r>
              <a:rPr lang="en-US" sz="1800" b="1" dirty="0"/>
              <a:t>AP: </a:t>
            </a:r>
            <a:r>
              <a:rPr lang="en-US" sz="1800" dirty="0">
                <a:hlinkClick r:id="rId8" tooltip="w:anterior pituitary"/>
              </a:rPr>
              <a:t>anterior pituitary</a:t>
            </a:r>
            <a:r>
              <a:rPr lang="en-US" sz="1800" dirty="0"/>
              <a:t> </a:t>
            </a:r>
            <a:r>
              <a:rPr lang="en-US" sz="1800" b="1" dirty="0"/>
              <a:t>IN:</a:t>
            </a:r>
            <a:r>
              <a:rPr lang="en-US" sz="1800" dirty="0"/>
              <a:t> </a:t>
            </a:r>
            <a:r>
              <a:rPr lang="en-US" sz="1800" dirty="0">
                <a:hlinkClick r:id="rId9" tooltip="w:infundibulum"/>
              </a:rPr>
              <a:t>infundibulum</a:t>
            </a:r>
            <a:r>
              <a:rPr lang="en-US" sz="1800" dirty="0"/>
              <a:t> </a:t>
            </a:r>
            <a:r>
              <a:rPr lang="en-US" sz="1800" b="1" dirty="0" err="1"/>
              <a:t>PP:</a:t>
            </a:r>
            <a:r>
              <a:rPr lang="en-US" sz="1800" dirty="0" err="1">
                <a:hlinkClick r:id="rId10" tooltip="w:posterior pituitary"/>
              </a:rPr>
              <a:t>posterior</a:t>
            </a:r>
            <a:r>
              <a:rPr lang="en-US" sz="1800" dirty="0">
                <a:hlinkClick r:id="rId10" tooltip="w:posterior pituitary"/>
              </a:rPr>
              <a:t> pituitary</a:t>
            </a:r>
            <a:r>
              <a:rPr lang="en-US" sz="1800" dirty="0"/>
              <a:t> </a:t>
            </a:r>
            <a:r>
              <a:rPr lang="en-US" sz="1800" b="1" dirty="0"/>
              <a:t>ME:</a:t>
            </a:r>
            <a:r>
              <a:rPr lang="en-US" sz="1800" dirty="0"/>
              <a:t> </a:t>
            </a:r>
            <a:r>
              <a:rPr lang="en-US" sz="1800" dirty="0">
                <a:hlinkClick r:id="rId11" tooltip="w:median eminence"/>
              </a:rPr>
              <a:t>median eminence</a:t>
            </a:r>
            <a:r>
              <a:rPr lang="en-US" sz="1800" dirty="0"/>
              <a:t> </a:t>
            </a:r>
            <a:r>
              <a:rPr lang="en-US" sz="1800" b="1" dirty="0"/>
              <a:t>AH:</a:t>
            </a:r>
            <a:r>
              <a:rPr lang="en-US" sz="1800" dirty="0"/>
              <a:t> </a:t>
            </a:r>
            <a:r>
              <a:rPr lang="en-US" sz="1800" dirty="0">
                <a:hlinkClick r:id="rId12" tooltip="w:anterior hypothalamic nucleus"/>
              </a:rPr>
              <a:t>anterior hypothalamic nucleus</a:t>
            </a:r>
            <a:r>
              <a:rPr lang="en-US" sz="1800" dirty="0"/>
              <a:t> </a:t>
            </a:r>
            <a:r>
              <a:rPr lang="en-US" sz="1800" b="1" dirty="0"/>
              <a:t>SO: </a:t>
            </a:r>
            <a:r>
              <a:rPr lang="en-US" sz="1800" dirty="0" err="1">
                <a:hlinkClick r:id="rId13" tooltip="w:supraoptic nucleus"/>
              </a:rPr>
              <a:t>supraoptic</a:t>
            </a:r>
            <a:r>
              <a:rPr lang="en-US" sz="1800" dirty="0">
                <a:hlinkClick r:id="rId13" tooltip="w:supraoptic nucleus"/>
              </a:rPr>
              <a:t> nucleus</a:t>
            </a:r>
            <a:r>
              <a:rPr lang="en-US" sz="1800" dirty="0"/>
              <a:t> </a:t>
            </a:r>
            <a:r>
              <a:rPr lang="en-US" sz="1800" b="1" dirty="0"/>
              <a:t>TH: </a:t>
            </a:r>
            <a:r>
              <a:rPr lang="en-US" sz="1800" dirty="0">
                <a:hlinkClick r:id="rId14" tooltip="w:thalamus"/>
              </a:rPr>
              <a:t>thalamus</a:t>
            </a:r>
            <a:r>
              <a:rPr lang="en-US" sz="1800" dirty="0"/>
              <a:t> </a:t>
            </a:r>
            <a:r>
              <a:rPr lang="en-US" sz="1800" b="1" dirty="0"/>
              <a:t>PV:</a:t>
            </a:r>
            <a:r>
              <a:rPr lang="en-US" sz="1800" dirty="0"/>
              <a:t> </a:t>
            </a:r>
            <a:r>
              <a:rPr lang="en-US" sz="1800" dirty="0" err="1">
                <a:hlinkClick r:id="rId15" tooltip="w:paraventricular nucleus"/>
              </a:rPr>
              <a:t>paraventricular</a:t>
            </a:r>
            <a:r>
              <a:rPr lang="en-US" sz="1800" dirty="0">
                <a:hlinkClick r:id="rId15" tooltip="w:paraventricular nucleus"/>
              </a:rPr>
              <a:t> nucleus</a:t>
            </a:r>
            <a:r>
              <a:rPr lang="en-US" sz="1800" dirty="0"/>
              <a:t> (not to be confused with </a:t>
            </a:r>
            <a:r>
              <a:rPr lang="en-US" sz="1800" dirty="0">
                <a:hlinkClick r:id="rId16" tooltip="w:periventricular nucleus"/>
              </a:rPr>
              <a:t>periventricular nucleus</a:t>
            </a:r>
            <a:r>
              <a:rPr lang="en-US" sz="1800" dirty="0"/>
              <a:t>, which is not shown</a:t>
            </a:r>
            <a:r>
              <a:rPr lang="en-US" sz="1800" dirty="0" smtClean="0"/>
              <a:t>)</a:t>
            </a:r>
            <a:r>
              <a:rPr lang="en-US" sz="1800" dirty="0">
                <a:solidFill>
                  <a:prstClr val="black"/>
                </a:solidFill>
              </a:rPr>
              <a:t> </a:t>
            </a:r>
            <a:r>
              <a:rPr lang="en-US" sz="1800" b="1" dirty="0">
                <a:solidFill>
                  <a:prstClr val="black"/>
                </a:solidFill>
              </a:rPr>
              <a:t>DM:</a:t>
            </a:r>
            <a:r>
              <a:rPr lang="en-US" sz="1800" dirty="0">
                <a:solidFill>
                  <a:prstClr val="black"/>
                </a:solidFill>
              </a:rPr>
              <a:t> </a:t>
            </a:r>
            <a:r>
              <a:rPr lang="en-US" sz="1800" dirty="0" err="1">
                <a:solidFill>
                  <a:prstClr val="black"/>
                </a:solidFill>
                <a:hlinkClick r:id="rId17" tooltip="w:dorsomedial nucleus"/>
              </a:rPr>
              <a:t>dorsomedial</a:t>
            </a:r>
            <a:r>
              <a:rPr lang="en-US" sz="1800" dirty="0">
                <a:solidFill>
                  <a:prstClr val="black"/>
                </a:solidFill>
                <a:hlinkClick r:id="rId17" tooltip="w:dorsomedial nucleus"/>
              </a:rPr>
              <a:t> nucleus</a:t>
            </a:r>
            <a:endParaRPr lang="el-GR" sz="1800" dirty="0"/>
          </a:p>
        </p:txBody>
      </p:sp>
      <p:pic>
        <p:nvPicPr>
          <p:cNvPr id="2050" name="Picture 2" descr="File:HypothalamicNuclei.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886159" y="1340769"/>
            <a:ext cx="5233181" cy="410445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0" y="4941168"/>
            <a:ext cx="3980158" cy="1643399"/>
          </a:xfrm>
          <a:prstGeom prst="rect">
            <a:avLst/>
          </a:prstGeom>
        </p:spPr>
        <p:txBody>
          <a:bodyPr wrap="square">
            <a:spAutoFit/>
          </a:bodyPr>
          <a:lstStyle/>
          <a:p>
            <a:pPr fontAlgn="auto">
              <a:lnSpc>
                <a:spcPct val="112000"/>
              </a:lnSpc>
              <a:spcBef>
                <a:spcPts val="1200"/>
              </a:spcBef>
              <a:spcAft>
                <a:spcPts val="0"/>
              </a:spcAft>
            </a:pPr>
            <a:r>
              <a:rPr lang="en-US" b="1" dirty="0" smtClean="0">
                <a:solidFill>
                  <a:prstClr val="black"/>
                </a:solidFill>
                <a:latin typeface="Calibri"/>
              </a:rPr>
              <a:t>VM</a:t>
            </a:r>
            <a:r>
              <a:rPr lang="en-US" b="1" dirty="0">
                <a:solidFill>
                  <a:prstClr val="black"/>
                </a:solidFill>
                <a:latin typeface="Calibri"/>
              </a:rPr>
              <a:t>: </a:t>
            </a:r>
            <a:r>
              <a:rPr lang="en-US" dirty="0">
                <a:solidFill>
                  <a:prstClr val="black"/>
                </a:solidFill>
                <a:latin typeface="Calibri"/>
                <a:hlinkClick r:id="rId19" tooltip="w:ventromedial nucleus"/>
              </a:rPr>
              <a:t>ventromedial nucleus</a:t>
            </a:r>
            <a:r>
              <a:rPr lang="en-US" dirty="0">
                <a:solidFill>
                  <a:prstClr val="black"/>
                </a:solidFill>
                <a:latin typeface="Calibri"/>
              </a:rPr>
              <a:t> </a:t>
            </a:r>
            <a:r>
              <a:rPr lang="en-US" b="1" dirty="0">
                <a:solidFill>
                  <a:prstClr val="black"/>
                </a:solidFill>
                <a:latin typeface="Calibri"/>
              </a:rPr>
              <a:t>AR: </a:t>
            </a:r>
            <a:r>
              <a:rPr lang="en-US" dirty="0">
                <a:solidFill>
                  <a:prstClr val="black"/>
                </a:solidFill>
                <a:latin typeface="Calibri"/>
                <a:hlinkClick r:id="rId20" tooltip="w:arcuate nucleus"/>
              </a:rPr>
              <a:t>arcuate nucleus</a:t>
            </a:r>
            <a:r>
              <a:rPr lang="en-US" dirty="0">
                <a:solidFill>
                  <a:prstClr val="black"/>
                </a:solidFill>
                <a:latin typeface="Calibri"/>
              </a:rPr>
              <a:t> (associated with </a:t>
            </a:r>
            <a:r>
              <a:rPr lang="en-US" dirty="0">
                <a:solidFill>
                  <a:prstClr val="black"/>
                </a:solidFill>
                <a:latin typeface="Calibri"/>
                <a:hlinkClick r:id="rId16" tooltip="w:periventricular nucleus"/>
              </a:rPr>
              <a:t>periventricular nucleus</a:t>
            </a:r>
            <a:r>
              <a:rPr lang="en-US" dirty="0">
                <a:solidFill>
                  <a:prstClr val="black"/>
                </a:solidFill>
                <a:latin typeface="Calibri"/>
              </a:rPr>
              <a:t>, which is not shown) </a:t>
            </a:r>
            <a:r>
              <a:rPr lang="en-US" b="1" dirty="0">
                <a:solidFill>
                  <a:prstClr val="black"/>
                </a:solidFill>
                <a:latin typeface="Calibri"/>
              </a:rPr>
              <a:t>LT:</a:t>
            </a:r>
            <a:r>
              <a:rPr lang="en-US" dirty="0">
                <a:solidFill>
                  <a:prstClr val="black"/>
                </a:solidFill>
                <a:latin typeface="Calibri"/>
              </a:rPr>
              <a:t> </a:t>
            </a:r>
            <a:r>
              <a:rPr lang="en-US" dirty="0">
                <a:solidFill>
                  <a:prstClr val="black"/>
                </a:solidFill>
                <a:latin typeface="Calibri"/>
                <a:hlinkClick r:id="rId21" tooltip="w:lateral nucleus"/>
              </a:rPr>
              <a:t>lateral nucleus</a:t>
            </a:r>
            <a:r>
              <a:rPr lang="en-US" dirty="0">
                <a:solidFill>
                  <a:prstClr val="black"/>
                </a:solidFill>
                <a:latin typeface="Calibri"/>
              </a:rPr>
              <a:t> </a:t>
            </a:r>
            <a:r>
              <a:rPr lang="en-US" b="1" dirty="0">
                <a:solidFill>
                  <a:prstClr val="black"/>
                </a:solidFill>
                <a:latin typeface="Calibri"/>
              </a:rPr>
              <a:t>PN: </a:t>
            </a:r>
            <a:r>
              <a:rPr lang="en-US" dirty="0">
                <a:solidFill>
                  <a:prstClr val="black"/>
                </a:solidFill>
                <a:latin typeface="Calibri"/>
                <a:hlinkClick r:id="rId22" tooltip="w:posterior nucleus"/>
              </a:rPr>
              <a:t>posterior nucleus</a:t>
            </a:r>
            <a:r>
              <a:rPr lang="en-US" dirty="0">
                <a:solidFill>
                  <a:prstClr val="black"/>
                </a:solidFill>
                <a:latin typeface="Calibri"/>
              </a:rPr>
              <a:t> </a:t>
            </a:r>
            <a:r>
              <a:rPr lang="en-US" b="1" dirty="0">
                <a:solidFill>
                  <a:prstClr val="black"/>
                </a:solidFill>
                <a:latin typeface="Calibri"/>
              </a:rPr>
              <a:t>MB:</a:t>
            </a:r>
            <a:r>
              <a:rPr lang="en-US" dirty="0">
                <a:solidFill>
                  <a:prstClr val="black"/>
                </a:solidFill>
                <a:latin typeface="Calibri"/>
              </a:rPr>
              <a:t> </a:t>
            </a:r>
            <a:r>
              <a:rPr lang="en-US" dirty="0" err="1">
                <a:solidFill>
                  <a:prstClr val="black"/>
                </a:solidFill>
                <a:latin typeface="Calibri"/>
                <a:hlinkClick r:id="rId23" tooltip="w:mamillary body"/>
              </a:rPr>
              <a:t>mamillary</a:t>
            </a:r>
            <a:r>
              <a:rPr lang="en-US" dirty="0">
                <a:solidFill>
                  <a:prstClr val="black"/>
                </a:solidFill>
                <a:latin typeface="Calibri"/>
                <a:hlinkClick r:id="rId23" tooltip="w:mamillary body"/>
              </a:rPr>
              <a:t> body</a:t>
            </a:r>
            <a:endParaRPr lang="el-GR" dirty="0">
              <a:solidFill>
                <a:prstClr val="black"/>
              </a:solidFill>
              <a:latin typeface="Calibri"/>
            </a:endParaRPr>
          </a:p>
        </p:txBody>
      </p:sp>
      <p:sp>
        <p:nvSpPr>
          <p:cNvPr id="8" name="Rectangle 7"/>
          <p:cNvSpPr/>
          <p:nvPr/>
        </p:nvSpPr>
        <p:spPr>
          <a:xfrm>
            <a:off x="3970800" y="5456257"/>
            <a:ext cx="5063897"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24"/>
              </a:rPr>
              <a:t>HypothalamicNuclei</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25" tooltip="User:Arcadian"/>
              </a:rPr>
              <a:t>Arcadian</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52180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Ανατομία του υποθαλάμου </a:t>
            </a:r>
            <a:r>
              <a:rPr lang="el-GR" sz="3200" b="0" dirty="0" smtClean="0"/>
              <a:t>1/7</a:t>
            </a:r>
            <a:endParaRPr lang="el-GR" sz="3200" b="0" dirty="0"/>
          </a:p>
        </p:txBody>
      </p:sp>
      <p:sp>
        <p:nvSpPr>
          <p:cNvPr id="4098" name="Rectangle 3"/>
          <p:cNvSpPr>
            <a:spLocks noGrp="1" noChangeArrowheads="1"/>
          </p:cNvSpPr>
          <p:nvPr>
            <p:ph idx="1"/>
          </p:nvPr>
        </p:nvSpPr>
        <p:spPr/>
        <p:txBody>
          <a:bodyPr>
            <a:noAutofit/>
          </a:bodyPr>
          <a:lstStyle/>
          <a:p>
            <a:pPr eaLnBrk="1" hangingPunct="1">
              <a:lnSpc>
                <a:spcPct val="110000"/>
              </a:lnSpc>
              <a:spcBef>
                <a:spcPts val="800"/>
              </a:spcBef>
            </a:pPr>
            <a:r>
              <a:rPr lang="el-GR" altLang="el-GR" dirty="0" smtClean="0"/>
              <a:t>Ο </a:t>
            </a:r>
            <a:r>
              <a:rPr lang="el-GR" altLang="el-GR" b="1" dirty="0" smtClean="0"/>
              <a:t>υποθάλαμος βρίσκεται πάνω από την υπόφυση </a:t>
            </a:r>
            <a:r>
              <a:rPr lang="el-GR" altLang="el-GR" dirty="0" smtClean="0"/>
              <a:t>με την </a:t>
            </a:r>
            <a:r>
              <a:rPr lang="el-GR" altLang="el-GR" b="1" dirty="0" smtClean="0"/>
              <a:t>οποία συνδέεται μέσω του υποφυσιακού μίσχου. </a:t>
            </a:r>
          </a:p>
          <a:p>
            <a:pPr eaLnBrk="1" hangingPunct="1">
              <a:lnSpc>
                <a:spcPct val="110000"/>
              </a:lnSpc>
              <a:spcBef>
                <a:spcPts val="800"/>
              </a:spcBef>
            </a:pPr>
            <a:r>
              <a:rPr lang="el-GR" altLang="el-GR" dirty="0" smtClean="0"/>
              <a:t>Αρχίζει από την μέση εξοχή η οποία βρίσκεται στο άνω τμήμα του υποφυσιακού μίσχου. </a:t>
            </a:r>
          </a:p>
          <a:p>
            <a:pPr eaLnBrk="1" hangingPunct="1">
              <a:lnSpc>
                <a:spcPct val="110000"/>
              </a:lnSpc>
              <a:spcBef>
                <a:spcPts val="800"/>
              </a:spcBef>
            </a:pPr>
            <a:r>
              <a:rPr lang="el-GR" altLang="el-GR" dirty="0" smtClean="0"/>
              <a:t>Αποτελείται </a:t>
            </a:r>
            <a:r>
              <a:rPr lang="el-GR" altLang="el-GR" b="1" dirty="0" smtClean="0"/>
              <a:t>από διάφορους πυρήνες </a:t>
            </a:r>
            <a:r>
              <a:rPr lang="el-GR" altLang="el-GR" dirty="0" smtClean="0"/>
              <a:t>και συγκεκριμένα οι πιο γνωστοί είναι ο  οπίσθιος </a:t>
            </a:r>
            <a:r>
              <a:rPr lang="el-GR" altLang="el-GR" dirty="0" err="1" smtClean="0"/>
              <a:t>υποθαλαμικός</a:t>
            </a:r>
            <a:r>
              <a:rPr lang="el-GR" altLang="el-GR" dirty="0" smtClean="0"/>
              <a:t> πυρήνας, η οπίσθια </a:t>
            </a:r>
            <a:r>
              <a:rPr lang="el-GR" altLang="el-GR" dirty="0" err="1" smtClean="0"/>
              <a:t>υποθαλαμική</a:t>
            </a:r>
            <a:r>
              <a:rPr lang="el-GR" altLang="el-GR" dirty="0" smtClean="0"/>
              <a:t> περιοχή, ο μέσος ραχιαίος πυρήνας, ο μέσος κοιλιακός, ο προοπτικός, ο </a:t>
            </a:r>
            <a:r>
              <a:rPr lang="el-GR" altLang="el-GR" dirty="0" err="1" smtClean="0"/>
              <a:t>παρακοιλιακός</a:t>
            </a:r>
            <a:r>
              <a:rPr lang="el-GR" altLang="el-GR" dirty="0" smtClean="0"/>
              <a:t>, η προ-οπτική περιοχή, ο υπεροπτικός και ο </a:t>
            </a:r>
            <a:r>
              <a:rPr lang="el-GR" altLang="el-GR" dirty="0" err="1" smtClean="0"/>
              <a:t>υπερχιασματικός</a:t>
            </a:r>
            <a:r>
              <a:rPr lang="el-GR" altLang="el-GR" dirty="0" smtClean="0"/>
              <a:t>, ο τοξοειδής πυρήνας και η μέση εξοχή.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14002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2/7</a:t>
            </a:r>
            <a:endParaRPr lang="el-GR" dirty="0"/>
          </a:p>
        </p:txBody>
      </p:sp>
      <p:sp>
        <p:nvSpPr>
          <p:cNvPr id="4098" name="Rectangle 3"/>
          <p:cNvSpPr>
            <a:spLocks noGrp="1" noChangeArrowheads="1"/>
          </p:cNvSpPr>
          <p:nvPr>
            <p:ph idx="1"/>
          </p:nvPr>
        </p:nvSpPr>
        <p:spPr/>
        <p:txBody>
          <a:bodyPr>
            <a:noAutofit/>
          </a:bodyPr>
          <a:lstStyle/>
          <a:p>
            <a:pPr eaLnBrk="1" hangingPunct="1">
              <a:lnSpc>
                <a:spcPct val="110000"/>
              </a:lnSpc>
              <a:spcBef>
                <a:spcPts val="800"/>
              </a:spcBef>
            </a:pPr>
            <a:r>
              <a:rPr lang="el-GR" altLang="el-GR" dirty="0" smtClean="0"/>
              <a:t>Ο υποθάλαμος έρχεται σε επαφή με το </a:t>
            </a:r>
            <a:r>
              <a:rPr lang="el-GR" altLang="el-GR" dirty="0" err="1" smtClean="0"/>
              <a:t>μεταιχμιακό</a:t>
            </a:r>
            <a:r>
              <a:rPr lang="el-GR" altLang="el-GR" dirty="0" smtClean="0"/>
              <a:t> σύστημα και τα </a:t>
            </a:r>
            <a:r>
              <a:rPr lang="el-GR" altLang="el-GR" dirty="0" err="1" smtClean="0"/>
              <a:t>μαστία</a:t>
            </a:r>
            <a:r>
              <a:rPr lang="el-GR" altLang="el-GR" dirty="0" smtClean="0"/>
              <a:t> προς τα πίσω ενώ προς τα εμπρός έρχεται σε επαφή με το οπτικό χίασμα, προς τα κάτω μέσω της μέσης εξοχής έρχεται σε επαφή με τον υποφυσιακό μίσχο και την πρόσθια και οπίσθια υπόφυση του ανθρώπου.</a:t>
            </a:r>
          </a:p>
          <a:p>
            <a:pPr>
              <a:lnSpc>
                <a:spcPct val="110000"/>
              </a:lnSpc>
              <a:spcBef>
                <a:spcPts val="800"/>
              </a:spcBef>
            </a:pPr>
            <a:r>
              <a:rPr lang="el-GR" altLang="el-GR" b="1" dirty="0"/>
              <a:t>Συνδέεται αγγειακά με την υπόφυση μέσω του πυλαίου </a:t>
            </a:r>
            <a:r>
              <a:rPr lang="el-GR" altLang="el-GR" dirty="0"/>
              <a:t>συστήματος και νευρικές προεξοχές του εγκεφάλου φέρουν διάφορους </a:t>
            </a:r>
            <a:r>
              <a:rPr lang="el-GR" altLang="el-GR" dirty="0" err="1"/>
              <a:t>νευρομεταβιβαστές</a:t>
            </a:r>
            <a:r>
              <a:rPr lang="el-GR" altLang="el-GR" dirty="0"/>
              <a:t> οι οποίοι επιδρούν πάνω στους </a:t>
            </a:r>
            <a:r>
              <a:rPr lang="el-GR" altLang="el-GR" dirty="0" err="1"/>
              <a:t>υποθαλαμικούς</a:t>
            </a:r>
            <a:r>
              <a:rPr lang="el-GR" altLang="el-GR" dirty="0"/>
              <a:t> πυρήνες για την ρύθμιση της έκκρισης των </a:t>
            </a:r>
            <a:r>
              <a:rPr lang="el-GR" altLang="el-GR" dirty="0" err="1"/>
              <a:t>υποθαλαμικών</a:t>
            </a:r>
            <a:r>
              <a:rPr lang="el-GR" altLang="el-GR" dirty="0"/>
              <a:t> παραγόντων οι οποίοι με την σειρά τους ρυθμίζουν την έκκριση των υποφυσιακών ορμονών.</a:t>
            </a:r>
            <a:endParaRPr lang="el-GR" altLang="el-GR" u="sng" dirty="0"/>
          </a:p>
          <a:p>
            <a:pPr eaLnBrk="1" hangingPunct="1">
              <a:lnSpc>
                <a:spcPct val="110000"/>
              </a:lnSpc>
              <a:spcBef>
                <a:spcPts val="800"/>
              </a:spcBef>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79685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3/7</a:t>
            </a:r>
            <a:endParaRPr lang="el-GR" dirty="0"/>
          </a:p>
        </p:txBody>
      </p:sp>
      <p:sp>
        <p:nvSpPr>
          <p:cNvPr id="5122" name="Rectangle 3"/>
          <p:cNvSpPr>
            <a:spLocks noGrp="1" noChangeArrowheads="1"/>
          </p:cNvSpPr>
          <p:nvPr>
            <p:ph idx="1"/>
          </p:nvPr>
        </p:nvSpPr>
        <p:spPr/>
        <p:txBody>
          <a:bodyPr>
            <a:normAutofit/>
          </a:bodyPr>
          <a:lstStyle/>
          <a:p>
            <a:pPr eaLnBrk="1" hangingPunct="1"/>
            <a:r>
              <a:rPr lang="el-GR" altLang="el-GR" b="1" dirty="0" smtClean="0"/>
              <a:t>Ο υποθάλαμος ρυθμίζει πολλές λειτουργίες του ανθρώπινου σώματος. </a:t>
            </a:r>
            <a:endParaRPr lang="en-US" altLang="el-GR" b="1" dirty="0" smtClean="0"/>
          </a:p>
          <a:p>
            <a:pPr eaLnBrk="1" hangingPunct="1"/>
            <a:r>
              <a:rPr lang="el-GR" altLang="el-GR" dirty="0" smtClean="0"/>
              <a:t>Λειτουργίες όπως </a:t>
            </a:r>
            <a:r>
              <a:rPr lang="el-GR" altLang="el-GR" b="1" dirty="0" smtClean="0"/>
              <a:t>η σωματική θερμοκρασία </a:t>
            </a:r>
            <a:r>
              <a:rPr lang="el-GR" altLang="el-GR" dirty="0" smtClean="0"/>
              <a:t>ρυθμίζονται από κύτταρα του υποθαλάμου τα οποία είναι ευαίσθητα στις αλλαγές της θερμοκρασίας και συγκεκριμένα από </a:t>
            </a:r>
            <a:r>
              <a:rPr lang="el-GR" altLang="el-GR" b="1" dirty="0" smtClean="0"/>
              <a:t>τον πρόσθιο υποθάλαμο</a:t>
            </a:r>
            <a:r>
              <a:rPr lang="el-GR" altLang="el-GR" dirty="0" smtClean="0"/>
              <a:t> κύτταρα ευαίσθητα στο θερμό και τον οπίσθιο υποθάλαμο, κύτταρα ευαίσθητα στο ψυχρό. </a:t>
            </a:r>
            <a:endParaRPr lang="el-GR" altLang="el-GR" u="sng" dirty="0" smtClean="0"/>
          </a:p>
          <a:p>
            <a:pPr eaLnBrk="1" hangingPunct="1"/>
            <a:r>
              <a:rPr lang="el-GR" altLang="el-GR" b="1" dirty="0" smtClean="0"/>
              <a:t>Επιπλέον,</a:t>
            </a:r>
            <a:r>
              <a:rPr lang="el-GR" altLang="el-GR" dirty="0" smtClean="0"/>
              <a:t> άλλες περιοχές όπως περιοχές κοντά στο </a:t>
            </a:r>
            <a:r>
              <a:rPr lang="el-GR" altLang="el-GR" dirty="0" err="1" smtClean="0"/>
              <a:t>μεταιχμιακό</a:t>
            </a:r>
            <a:r>
              <a:rPr lang="el-GR" altLang="el-GR" dirty="0" smtClean="0"/>
              <a:t> σύστημα, μέσω των </a:t>
            </a:r>
            <a:r>
              <a:rPr lang="el-GR" altLang="el-GR" dirty="0" err="1" smtClean="0"/>
              <a:t>κατεχολαμινών</a:t>
            </a:r>
            <a:r>
              <a:rPr lang="el-GR" altLang="el-GR" dirty="0" smtClean="0"/>
              <a:t> ρυθμίζουν διάφορες συναισθηματικές λειτουργίες.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813612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4/7</a:t>
            </a:r>
            <a:endParaRPr lang="el-GR" dirty="0"/>
          </a:p>
        </p:txBody>
      </p:sp>
      <p:sp>
        <p:nvSpPr>
          <p:cNvPr id="6146" name="Rectangle 3"/>
          <p:cNvSpPr>
            <a:spLocks noGrp="1" noChangeArrowheads="1"/>
          </p:cNvSpPr>
          <p:nvPr>
            <p:ph idx="1"/>
          </p:nvPr>
        </p:nvSpPr>
        <p:spPr/>
        <p:txBody>
          <a:bodyPr>
            <a:normAutofit/>
          </a:bodyPr>
          <a:lstStyle/>
          <a:p>
            <a:pPr eaLnBrk="1" hangingPunct="1"/>
            <a:r>
              <a:rPr lang="el-GR" altLang="el-GR" sz="2400" b="1" dirty="0" smtClean="0"/>
              <a:t>Περιοχές στον προοπτικό και τον </a:t>
            </a:r>
            <a:r>
              <a:rPr lang="el-GR" altLang="el-GR" sz="2400" b="1" dirty="0" err="1" smtClean="0"/>
              <a:t>παρακοιλιακό</a:t>
            </a:r>
            <a:r>
              <a:rPr lang="el-GR" altLang="el-GR" sz="2400" b="1" dirty="0" smtClean="0"/>
              <a:t> πυρήνα ρυθμίζουν την έκκριση της ΑVP. </a:t>
            </a:r>
          </a:p>
          <a:p>
            <a:pPr eaLnBrk="1" hangingPunct="1"/>
            <a:r>
              <a:rPr lang="el-GR" altLang="el-GR" sz="2400" dirty="0" smtClean="0"/>
              <a:t>Περιοχές του </a:t>
            </a:r>
            <a:r>
              <a:rPr lang="el-GR" altLang="el-GR" sz="2400" b="1" dirty="0" smtClean="0"/>
              <a:t>υπεροπτικού και </a:t>
            </a:r>
            <a:r>
              <a:rPr lang="el-GR" altLang="el-GR" sz="2400" b="1" dirty="0" err="1" smtClean="0"/>
              <a:t>παρακοιλιακού</a:t>
            </a:r>
            <a:r>
              <a:rPr lang="el-GR" altLang="el-GR" sz="2400" b="1" dirty="0" smtClean="0"/>
              <a:t> πυρήνα επίσης, ρυθμίζουν την έκκριση της </a:t>
            </a:r>
            <a:r>
              <a:rPr lang="el-GR" altLang="el-GR" sz="2400" b="1" dirty="0" err="1" smtClean="0"/>
              <a:t>ωκυτοκίνης</a:t>
            </a:r>
            <a:r>
              <a:rPr lang="el-GR" altLang="el-GR" sz="2400" dirty="0" smtClean="0"/>
              <a:t>. </a:t>
            </a:r>
          </a:p>
          <a:p>
            <a:pPr eaLnBrk="1" hangingPunct="1"/>
            <a:r>
              <a:rPr lang="el-GR" altLang="el-GR" sz="2400" dirty="0" smtClean="0"/>
              <a:t>Περιοχές στον </a:t>
            </a:r>
            <a:r>
              <a:rPr lang="el-GR" altLang="el-GR" sz="2400" b="1" dirty="0" err="1" smtClean="0"/>
              <a:t>παρακοιλιακό</a:t>
            </a:r>
            <a:r>
              <a:rPr lang="el-GR" altLang="el-GR" sz="2400" b="1" dirty="0" smtClean="0"/>
              <a:t> πυρήνα ρυθμίζουν την έκκριση του TRH. </a:t>
            </a:r>
          </a:p>
          <a:p>
            <a:pPr eaLnBrk="1" hangingPunct="1"/>
            <a:r>
              <a:rPr lang="el-GR" altLang="el-GR" sz="2400" dirty="0" smtClean="0"/>
              <a:t>Περιοχές κοντά </a:t>
            </a:r>
            <a:r>
              <a:rPr lang="el-GR" altLang="el-GR" sz="2400" b="1" dirty="0" smtClean="0"/>
              <a:t>στα </a:t>
            </a:r>
            <a:r>
              <a:rPr lang="el-GR" altLang="el-GR" sz="2400" b="1" dirty="0" err="1" smtClean="0"/>
              <a:t>μαστία</a:t>
            </a:r>
            <a:r>
              <a:rPr lang="el-GR" altLang="el-GR" sz="2400" b="1" dirty="0" smtClean="0"/>
              <a:t> και στον </a:t>
            </a:r>
            <a:r>
              <a:rPr lang="el-GR" altLang="el-GR" sz="2400" b="1" dirty="0" err="1" smtClean="0"/>
              <a:t>παρακοιλιακό</a:t>
            </a:r>
            <a:r>
              <a:rPr lang="el-GR" altLang="el-GR" sz="2400" b="1" dirty="0" smtClean="0"/>
              <a:t> πυρήνα ρυθμίζουν την έκκριση της ACTH μέσω του CRH.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2045462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5/7</a:t>
            </a:r>
            <a:endParaRPr lang="el-GR" dirty="0"/>
          </a:p>
        </p:txBody>
      </p:sp>
      <p:sp>
        <p:nvSpPr>
          <p:cNvPr id="6146" name="Rectangle 3"/>
          <p:cNvSpPr>
            <a:spLocks noGrp="1" noChangeArrowheads="1"/>
          </p:cNvSpPr>
          <p:nvPr>
            <p:ph idx="1"/>
          </p:nvPr>
        </p:nvSpPr>
        <p:spPr/>
        <p:txBody>
          <a:bodyPr>
            <a:normAutofit/>
          </a:bodyPr>
          <a:lstStyle/>
          <a:p>
            <a:pPr eaLnBrk="1" hangingPunct="1"/>
            <a:r>
              <a:rPr lang="el-GR" altLang="el-GR" sz="2400" dirty="0" smtClean="0"/>
              <a:t>Η </a:t>
            </a:r>
            <a:r>
              <a:rPr lang="el-GR" altLang="el-GR" sz="2400" b="1" dirty="0" smtClean="0"/>
              <a:t>προοπτική</a:t>
            </a:r>
            <a:r>
              <a:rPr lang="el-GR" altLang="el-GR" sz="2400" dirty="0" smtClean="0"/>
              <a:t> περιοχή παράγει την LHRH (</a:t>
            </a:r>
            <a:r>
              <a:rPr lang="en-US" altLang="el-GR" sz="2400" dirty="0" err="1" smtClean="0"/>
              <a:t>GnRH</a:t>
            </a:r>
            <a:r>
              <a:rPr lang="el-GR" altLang="el-GR" sz="2400" dirty="0" smtClean="0"/>
              <a:t>) που ρυθμίζει τις </a:t>
            </a:r>
            <a:r>
              <a:rPr lang="el-GR" altLang="el-GR" sz="2400" b="1" dirty="0" err="1" smtClean="0"/>
              <a:t>γοναδοτροφίνες</a:t>
            </a:r>
            <a:r>
              <a:rPr lang="el-GR" altLang="el-GR" sz="2400" b="1" dirty="0" smtClean="0"/>
              <a:t>. </a:t>
            </a:r>
          </a:p>
          <a:p>
            <a:pPr eaLnBrk="1" hangingPunct="1"/>
            <a:r>
              <a:rPr lang="el-GR" altLang="el-GR" sz="2400" dirty="0" smtClean="0"/>
              <a:t>Ο </a:t>
            </a:r>
            <a:r>
              <a:rPr lang="el-GR" altLang="el-GR" sz="2400" b="1" dirty="0" smtClean="0"/>
              <a:t>τοξοειδής</a:t>
            </a:r>
            <a:r>
              <a:rPr lang="el-GR" altLang="el-GR" sz="2400" dirty="0" smtClean="0"/>
              <a:t> πυρήνας του υποθαλάμου παράγει </a:t>
            </a:r>
            <a:r>
              <a:rPr lang="el-GR" altLang="el-GR" sz="2400" b="1" dirty="0" err="1" smtClean="0"/>
              <a:t>δοπαμίνη</a:t>
            </a:r>
            <a:r>
              <a:rPr lang="el-GR" altLang="el-GR" sz="2400" dirty="0" smtClean="0"/>
              <a:t> η οποία δρα σαν ανασταλτική ουσία στην έκκριση της </a:t>
            </a:r>
            <a:r>
              <a:rPr lang="el-GR" altLang="el-GR" sz="2400" dirty="0" err="1" smtClean="0"/>
              <a:t>προλακτίνης</a:t>
            </a:r>
            <a:r>
              <a:rPr lang="el-GR" altLang="el-GR" sz="2400" dirty="0" smtClean="0"/>
              <a:t>. </a:t>
            </a:r>
          </a:p>
          <a:p>
            <a:pPr eaLnBrk="1" hangingPunct="1"/>
            <a:r>
              <a:rPr lang="el-GR" altLang="el-GR" sz="2400" dirty="0" smtClean="0"/>
              <a:t>Ο </a:t>
            </a:r>
            <a:r>
              <a:rPr lang="el-GR" altLang="el-GR" sz="2400" b="1" dirty="0" err="1" smtClean="0"/>
              <a:t>παρακοιλιακός</a:t>
            </a:r>
            <a:r>
              <a:rPr lang="el-GR" altLang="el-GR" sz="2400" b="1" dirty="0" smtClean="0"/>
              <a:t> πυρήνας αλλά και ο τοξοειδής φαίνεται ότι εκκρίνει GΗRH που ρυθμίζει την έκκριση της αυξητικής. </a:t>
            </a:r>
          </a:p>
          <a:p>
            <a:pPr eaLnBrk="1" hangingPunct="1"/>
            <a:r>
              <a:rPr lang="el-GR" altLang="el-GR" sz="2400" dirty="0" smtClean="0"/>
              <a:t>Ο </a:t>
            </a:r>
            <a:r>
              <a:rPr lang="el-GR" altLang="el-GR" sz="2400" b="1" dirty="0" smtClean="0"/>
              <a:t>πλάγιος ανώτερος </a:t>
            </a:r>
            <a:r>
              <a:rPr lang="el-GR" altLang="el-GR" sz="2400" dirty="0" smtClean="0"/>
              <a:t>υποθάλαμος φαίνεται ότι έχει υποδοχείς οι οποίοι ρυθμίζουν την όρεξη και την δίψα.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1965118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17</TotalTime>
  <Words>2137</Words>
  <Application>Microsoft Office PowerPoint</Application>
  <PresentationFormat>Προβολή στην οθόνη (4:3)</PresentationFormat>
  <Paragraphs>151</Paragraphs>
  <Slides>32</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32</vt:i4>
      </vt:variant>
    </vt:vector>
  </HeadingPairs>
  <TitlesOfParts>
    <vt:vector size="34" baseType="lpstr">
      <vt:lpstr>template Φυσιολογία</vt:lpstr>
      <vt:lpstr>1_template Φυσιολογία</vt:lpstr>
      <vt:lpstr>Φυσιολογία</vt:lpstr>
      <vt:lpstr>Υποθάλαμος 1/3</vt:lpstr>
      <vt:lpstr>Υποθάλαμος 2/3</vt:lpstr>
      <vt:lpstr>Υποθάλαμος 3/3</vt:lpstr>
      <vt:lpstr>Ανατομία του υποθαλάμου 1/7</vt:lpstr>
      <vt:lpstr>Ανατομία του υποθαλάμου 2/7</vt:lpstr>
      <vt:lpstr>Ανατομία του υποθαλάμου 3/7</vt:lpstr>
      <vt:lpstr>Ανατομία του υποθαλάμου 4/7</vt:lpstr>
      <vt:lpstr>Ανατομία του υποθαλάμου 5/7</vt:lpstr>
      <vt:lpstr>Ανατομία του υποθαλάμου 6/7</vt:lpstr>
      <vt:lpstr>Ανατομία του υποθαλάμου 7/7</vt:lpstr>
      <vt:lpstr>Ενδοκρινικές λειτουργίες υποθαλάμου 1/3</vt:lpstr>
      <vt:lpstr>Ενδοκρινικές λειτουργίες υποθαλάμου 2/3</vt:lpstr>
      <vt:lpstr>Ενδοκρινικές λειτουργίες υποθαλάμου 3/3</vt:lpstr>
      <vt:lpstr>Ρυθμιστικοί παράγοντες (ορμόνες) του υποθαλάμου 1/12</vt:lpstr>
      <vt:lpstr>Ρυθμιστικοί παράγοντες (ορμόνες) του υποθαλάμου 2/12</vt:lpstr>
      <vt:lpstr>Ρυθμιστικοί παράγοντες (ορμόνες) του υποθαλάμου 3/12</vt:lpstr>
      <vt:lpstr>Ρυθμιστικοί παράγοντες (ορμόνες) του υποθαλάμου 4/12</vt:lpstr>
      <vt:lpstr>Ρυθμιστικοί παράγοντες (ορμόνες) του υποθαλάμου 5/12</vt:lpstr>
      <vt:lpstr>Ρυθμιστικοί παράγοντες (ορμόνες) του υποθαλάμου 6/12</vt:lpstr>
      <vt:lpstr>Ρυθμιστικοί παράγοντες (ορμόνες) του υποθαλάμου 7/12</vt:lpstr>
      <vt:lpstr>Ρυθμιστικοί παράγοντες (ορμόνες) του υποθαλάμου 8/12</vt:lpstr>
      <vt:lpstr>Ρυθμιστικοί παράγοντες (ορμόνες) του υποθαλάμου 9/12</vt:lpstr>
      <vt:lpstr>Ρυθμιστικοί παράγοντες (ορμόνες) του υποθαλάμου 10/12</vt:lpstr>
      <vt:lpstr>Ρυθμιστικοί παράγοντες (ορμόνες) του υποθαλάμου 11/12</vt:lpstr>
      <vt:lpstr>Ρυθμιστικοί παράγοντες (ορμόνες) του υποθαλάμου 12/12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fkaram2</dc:creator>
  <cp:lastModifiedBy>Maria</cp:lastModifiedBy>
  <cp:revision>9</cp:revision>
  <dcterms:created xsi:type="dcterms:W3CDTF">2014-10-08T12:08:10Z</dcterms:created>
  <dcterms:modified xsi:type="dcterms:W3CDTF">2015-02-22T15:24:29Z</dcterms:modified>
</cp:coreProperties>
</file>