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773" autoAdjust="0"/>
  </p:normalViewPr>
  <p:slideViewPr>
    <p:cSldViewPr snapToGrid="0">
      <p:cViewPr>
        <p:scale>
          <a:sx n="68" d="100"/>
          <a:sy n="68" d="100"/>
        </p:scale>
        <p:origin x="1219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90172-F4B9-4E9D-9FDF-1BE1853C51B4}" type="datetimeFigureOut">
              <a:rPr lang="el-GR" smtClean="0"/>
              <a:t>28/11/2023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89620-A04E-4D05-ABAC-752A683B05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305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9388" indent="-179388" eaLnBrk="1" hangingPunct="1">
              <a:buFontTx/>
              <a:buChar char="•"/>
            </a:pPr>
            <a:endParaRPr lang="el-GR" altLang="el-GR">
              <a:solidFill>
                <a:srgbClr val="FF0000"/>
              </a:solidFill>
            </a:endParaRPr>
          </a:p>
        </p:txBody>
      </p:sp>
      <p:sp>
        <p:nvSpPr>
          <p:cNvPr id="5124" name="Θέση αριθμού διαφάνειας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0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06DD25-D660-403E-AAF2-704D4314A8AD}" type="slidenum">
              <a:rPr lang="el-GR" altLang="el-GR" smtClean="0"/>
              <a:pPr/>
              <a:t>1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9145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9DDF-E5DD-4972-A221-CE0630EA8C9C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67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176E-7A44-435D-9D4A-D228791ECAC7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204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7D63-22E9-4E6C-8250-B35742DB0779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56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B31C-F1B6-4E88-969A-8B8F3CEF1D2C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00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DA16-B95B-43DC-8E58-8F3360B94EC8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92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73B1-777B-4120-981B-6453D5728E02}" type="datetime1">
              <a:rPr lang="el-GR" smtClean="0"/>
              <a:t>28/11/2023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93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CD93-60EF-4A95-9E40-F4802BD48ED2}" type="datetime1">
              <a:rPr lang="el-GR" smtClean="0"/>
              <a:t>28/11/2023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175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51A3-83CE-4D79-BA05-7FF0CFD5604F}" type="datetime1">
              <a:rPr lang="el-GR" smtClean="0"/>
              <a:t>28/11/2023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082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13E1-42CE-4DC6-B136-624D8465D8F7}" type="datetime1">
              <a:rPr lang="el-GR" smtClean="0"/>
              <a:t>28/11/2023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852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B4DD-6980-4471-BD26-7A0BC6609F0D}" type="datetime1">
              <a:rPr lang="el-GR" smtClean="0"/>
              <a:t>28/11/2023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062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B6EA-6B97-4742-AA3C-A15C8BAC0522}" type="datetime1">
              <a:rPr lang="el-GR" smtClean="0"/>
              <a:t>28/11/2023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14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F044C-AEE9-481D-BBD8-7E5DD1026334}" type="datetime1">
              <a:rPr lang="el-GR" smtClean="0"/>
              <a:t>28/11/2023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5BA6-6487-42AE-B0AD-70B01E1344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723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ctrTitle"/>
          </p:nvPr>
        </p:nvSpPr>
        <p:spPr>
          <a:xfrm>
            <a:off x="3863976" y="476251"/>
            <a:ext cx="6403975" cy="1470025"/>
          </a:xfrm>
        </p:spPr>
        <p:txBody>
          <a:bodyPr/>
          <a:lstStyle/>
          <a:p>
            <a:pPr marL="342900" indent="-342900"/>
            <a:r>
              <a:rPr lang="el-GR" altLang="el-GR" sz="3200">
                <a:latin typeface="Arial" panose="020B0604020202020204" pitchFamily="34" charset="0"/>
              </a:rPr>
              <a:t>ΝΑΥΠΗΓΙΚΟ </a:t>
            </a:r>
            <a:br>
              <a:rPr lang="en-US" altLang="el-GR" sz="3200">
                <a:latin typeface="Arial" panose="020B0604020202020204" pitchFamily="34" charset="0"/>
              </a:rPr>
            </a:br>
            <a:r>
              <a:rPr lang="el-GR" altLang="el-GR" sz="3200">
                <a:latin typeface="Arial" panose="020B0604020202020204" pitchFamily="34" charset="0"/>
              </a:rPr>
              <a:t>ΚΑΤΑΣΚΕΥΑΣΤΙΚΟ </a:t>
            </a:r>
            <a:br>
              <a:rPr lang="en-US" altLang="el-GR" sz="3200">
                <a:latin typeface="Arial" panose="020B0604020202020204" pitchFamily="34" charset="0"/>
              </a:rPr>
            </a:br>
            <a:r>
              <a:rPr lang="el-GR" altLang="el-GR" sz="3200">
                <a:latin typeface="Arial" panose="020B0604020202020204" pitchFamily="34" charset="0"/>
              </a:rPr>
              <a:t>ΣΧΕΔΙΟ</a:t>
            </a:r>
          </a:p>
        </p:txBody>
      </p:sp>
      <p:sp>
        <p:nvSpPr>
          <p:cNvPr id="4099" name="Υπότιτλος 2"/>
          <p:cNvSpPr>
            <a:spLocks noGrp="1"/>
          </p:cNvSpPr>
          <p:nvPr>
            <p:ph type="subTitle" idx="1"/>
          </p:nvPr>
        </p:nvSpPr>
        <p:spPr>
          <a:xfrm>
            <a:off x="3268790" y="3123064"/>
            <a:ext cx="7993062" cy="7493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l-GR" altLang="el-GR" b="1" dirty="0">
                <a:latin typeface="Arial" panose="020B0604020202020204" pitchFamily="34" charset="0"/>
              </a:rPr>
              <a:t>ΚΑΝΟΝΙΣΜΟΙ </a:t>
            </a:r>
            <a:r>
              <a:rPr lang="en-US" altLang="el-GR" b="1" dirty="0">
                <a:latin typeface="Arial" panose="020B0604020202020204" pitchFamily="34" charset="0"/>
              </a:rPr>
              <a:t>ABS</a:t>
            </a:r>
            <a:endParaRPr lang="el-GR" altLang="el-GR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el-GR" b="1" dirty="0">
                <a:latin typeface="Arial" panose="020B0604020202020204" pitchFamily="34" charset="0"/>
              </a:rPr>
              <a:t>MARINE VESSELS 2023</a:t>
            </a:r>
            <a:endParaRPr lang="en-US" altLang="el-GR" dirty="0">
              <a:latin typeface="Arial" panose="020B0604020202020204" pitchFamily="34" charset="0"/>
            </a:endParaRPr>
          </a:p>
        </p:txBody>
      </p:sp>
      <p:pic>
        <p:nvPicPr>
          <p:cNvPr id="4100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226" y="109539"/>
            <a:ext cx="1674813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1997075" y="5277753"/>
            <a:ext cx="7985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>
                <a:latin typeface="Arial" panose="020B0604020202020204" pitchFamily="34" charset="0"/>
              </a:rPr>
              <a:t>Γεώργιος Κ. </a:t>
            </a:r>
            <a:r>
              <a:rPr lang="el-GR" altLang="el-GR" sz="1600" dirty="0" err="1">
                <a:latin typeface="Arial" panose="020B0604020202020204" pitchFamily="34" charset="0"/>
              </a:rPr>
              <a:t>Χατζηκωνσταντής</a:t>
            </a:r>
            <a:r>
              <a:rPr lang="el-GR" altLang="el-GR" sz="1600" dirty="0">
                <a:latin typeface="Arial" panose="020B0604020202020204" pitchFamily="34" charset="0"/>
              </a:rPr>
              <a:t> Επίκουρος Καθηγητής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 err="1">
                <a:latin typeface="Arial" panose="020B0604020202020204" pitchFamily="34" charset="0"/>
              </a:rPr>
              <a:t>Διπλ</a:t>
            </a:r>
            <a:r>
              <a:rPr lang="el-GR" altLang="el-GR" sz="1600" dirty="0">
                <a:latin typeface="Arial" panose="020B0604020202020204" pitchFamily="34" charset="0"/>
              </a:rPr>
              <a:t>. Ναυπηγός Μηχανολόγος Μηχανικός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 err="1">
                <a:latin typeface="Arial" panose="020B0604020202020204" pitchFamily="34" charset="0"/>
              </a:rPr>
              <a:t>M.Sc</a:t>
            </a:r>
            <a:r>
              <a:rPr lang="el-GR" altLang="el-GR" sz="1600" dirty="0">
                <a:latin typeface="Arial" panose="020B0604020202020204" pitchFamily="34" charset="0"/>
              </a:rPr>
              <a:t>. ‘’Διασφάλιση Ποιότητας’’, Τμήμα Ναυπηγών Μηχανικών Π.Α.Δ.Α.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0F7-152F-4540-8111-E672099D8E61}" type="slidenum">
              <a:rPr lang="el-GR" smtClean="0"/>
              <a:t>1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4600" y="6283021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2023</a:t>
            </a:r>
          </a:p>
        </p:txBody>
      </p:sp>
    </p:spTree>
    <p:extLst>
      <p:ext uri="{BB962C8B-B14F-4D97-AF65-F5344CB8AC3E}">
        <p14:creationId xmlns:p14="http://schemas.microsoft.com/office/powerpoint/2010/main" val="265045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4256" y="475488"/>
            <a:ext cx="593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Ορισμοί</a:t>
            </a:r>
            <a:r>
              <a:rPr lang="el-GR" dirty="0"/>
              <a:t> </a:t>
            </a:r>
            <a:r>
              <a:rPr lang="en-US" dirty="0"/>
              <a:t>(Definitions) </a:t>
            </a:r>
            <a:r>
              <a:rPr lang="el-GR" dirty="0"/>
              <a:t>: </a:t>
            </a:r>
            <a:r>
              <a:rPr lang="en-US" dirty="0"/>
              <a:t>PART 3 –Chapter 1 -  Section 1 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524256" y="1540037"/>
            <a:ext cx="730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Αγκώνες σύνδεσης</a:t>
            </a:r>
            <a:r>
              <a:rPr lang="en-US" b="1" u="sng" dirty="0"/>
              <a:t> (Brackets)</a:t>
            </a:r>
            <a:r>
              <a:rPr lang="el-GR" dirty="0"/>
              <a:t> :</a:t>
            </a:r>
            <a:r>
              <a:rPr lang="en-US" dirty="0"/>
              <a:t> PART 3 – Chapter 1 - Section 2 . 5.5 </a:t>
            </a:r>
            <a:endParaRPr lang="el-GR" dirty="0"/>
          </a:p>
          <a:p>
            <a:r>
              <a:rPr lang="el-GR" dirty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256" y="2572393"/>
            <a:ext cx="7546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Διαμήκης αντοχή </a:t>
            </a:r>
            <a:r>
              <a:rPr lang="el-GR" dirty="0"/>
              <a:t> </a:t>
            </a:r>
            <a:r>
              <a:rPr lang="en-US" dirty="0"/>
              <a:t>(Longitudinal strength)</a:t>
            </a:r>
            <a:r>
              <a:rPr lang="el-GR" dirty="0"/>
              <a:t>:</a:t>
            </a:r>
            <a:r>
              <a:rPr lang="en-US" dirty="0"/>
              <a:t> 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1</a:t>
            </a:r>
            <a:r>
              <a:rPr lang="en-US" dirty="0"/>
              <a:t> </a:t>
            </a:r>
            <a:endParaRPr lang="el-GR" dirty="0"/>
          </a:p>
          <a:p>
            <a:r>
              <a:rPr lang="el-GR" dirty="0"/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4256" y="3548919"/>
            <a:ext cx="7205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Εξωτερικό περίβλημα </a:t>
            </a:r>
            <a:r>
              <a:rPr lang="el-GR" dirty="0"/>
              <a:t> </a:t>
            </a:r>
            <a:r>
              <a:rPr lang="en-US" dirty="0"/>
              <a:t>(Shell plating)</a:t>
            </a:r>
            <a:r>
              <a:rPr lang="el-GR" dirty="0"/>
              <a:t>:</a:t>
            </a:r>
            <a:r>
              <a:rPr lang="en-US" dirty="0"/>
              <a:t> PART 3 – Chapter </a:t>
            </a:r>
            <a:r>
              <a:rPr lang="el-GR" dirty="0"/>
              <a:t>2</a:t>
            </a:r>
            <a:r>
              <a:rPr lang="en-US" dirty="0"/>
              <a:t> - Section 2  </a:t>
            </a:r>
            <a:endParaRPr lang="el-GR" dirty="0"/>
          </a:p>
          <a:p>
            <a:r>
              <a:rPr lang="el-GR" dirty="0"/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256" y="4520124"/>
            <a:ext cx="7778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Κατασκευή καταστρώματος </a:t>
            </a:r>
            <a:r>
              <a:rPr lang="el-GR" dirty="0"/>
              <a:t> </a:t>
            </a:r>
            <a:r>
              <a:rPr lang="en-US" dirty="0"/>
              <a:t>(Deck structure)</a:t>
            </a:r>
            <a:r>
              <a:rPr lang="el-GR" dirty="0"/>
              <a:t>:</a:t>
            </a:r>
            <a:r>
              <a:rPr lang="en-US" dirty="0"/>
              <a:t> 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3</a:t>
            </a:r>
            <a:r>
              <a:rPr lang="en-US" dirty="0"/>
              <a:t>  </a:t>
            </a:r>
            <a:endParaRPr lang="el-GR" dirty="0"/>
          </a:p>
          <a:p>
            <a:r>
              <a:rPr lang="el-GR" dirty="0"/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256" y="5620703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Κατασκευή πυθμένα </a:t>
            </a:r>
            <a:r>
              <a:rPr lang="en-US" b="1" u="sng" dirty="0"/>
              <a:t>(Bottom structure)</a:t>
            </a:r>
            <a:r>
              <a:rPr lang="el-GR" dirty="0"/>
              <a:t> :</a:t>
            </a:r>
            <a:r>
              <a:rPr lang="en-US" dirty="0"/>
              <a:t> 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4</a:t>
            </a:r>
            <a:r>
              <a:rPr lang="en-US" dirty="0"/>
              <a:t>  </a:t>
            </a:r>
            <a:endParaRPr lang="el-GR" dirty="0"/>
          </a:p>
          <a:p>
            <a:r>
              <a:rPr lang="el-GR" dirty="0"/>
              <a:t>  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2</a:t>
            </a:fld>
            <a:endParaRPr lang="el-GR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02873347-B54F-4552-98E7-CB751051FA87}"/>
              </a:ext>
            </a:extLst>
          </p:cNvPr>
          <p:cNvSpPr/>
          <p:nvPr/>
        </p:nvSpPr>
        <p:spPr>
          <a:xfrm>
            <a:off x="2514600" y="6283021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2023</a:t>
            </a:r>
          </a:p>
        </p:txBody>
      </p:sp>
    </p:spTree>
    <p:extLst>
      <p:ext uri="{BB962C8B-B14F-4D97-AF65-F5344CB8AC3E}">
        <p14:creationId xmlns:p14="http://schemas.microsoft.com/office/powerpoint/2010/main" val="60517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32609" y="5862154"/>
            <a:ext cx="3645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PART 3 – Chapter </a:t>
            </a:r>
            <a:r>
              <a:rPr lang="el-GR" dirty="0"/>
              <a:t>2</a:t>
            </a:r>
            <a:r>
              <a:rPr lang="en-US" dirty="0"/>
              <a:t> - Section 8  </a:t>
            </a:r>
            <a:endParaRPr lang="el-GR" dirty="0"/>
          </a:p>
          <a:p>
            <a:r>
              <a:rPr lang="el-GR" dirty="0"/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999" y="2546772"/>
            <a:ext cx="8101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 Πρωτεύοντα ενισχυτικά </a:t>
            </a:r>
            <a:endParaRPr lang="en-US" b="1" u="sng" dirty="0"/>
          </a:p>
          <a:p>
            <a:r>
              <a:rPr lang="el-GR" b="1" u="sng" dirty="0"/>
              <a:t>Ενισχυμένοι νομείς (</a:t>
            </a:r>
            <a:r>
              <a:rPr lang="en-US" b="1" u="sng" dirty="0"/>
              <a:t>side web frames)</a:t>
            </a:r>
            <a:endParaRPr lang="el-GR" b="1" u="sng" dirty="0"/>
          </a:p>
          <a:p>
            <a:endParaRPr lang="el-GR" b="1" u="sng" dirty="0"/>
          </a:p>
          <a:p>
            <a:r>
              <a:rPr lang="el-GR" b="1" u="sng" dirty="0"/>
              <a:t>Λώροι </a:t>
            </a:r>
            <a:r>
              <a:rPr lang="en-US" b="1" u="sng" dirty="0"/>
              <a:t>(</a:t>
            </a:r>
            <a:r>
              <a:rPr lang="el-GR" b="1" u="sng" dirty="0"/>
              <a:t>διαμήκη ενισχυτικά πλευράς, </a:t>
            </a:r>
            <a:r>
              <a:rPr lang="en-US" b="1" u="sng" dirty="0"/>
              <a:t>side stringers)</a:t>
            </a:r>
          </a:p>
          <a:p>
            <a:r>
              <a:rPr lang="el-GR" b="1" u="sng" dirty="0"/>
              <a:t>Αγκώνες σύνδεσης πρωτευόντων ενισχυτικών </a:t>
            </a:r>
            <a:r>
              <a:rPr lang="en-US" b="1" u="sng" dirty="0"/>
              <a:t>(brackets) </a:t>
            </a:r>
            <a:r>
              <a:rPr lang="el-GR" b="1" u="sng" dirty="0"/>
              <a:t>  </a:t>
            </a:r>
          </a:p>
          <a:p>
            <a:endParaRPr lang="en-US" b="1" u="sng" dirty="0"/>
          </a:p>
        </p:txBody>
      </p:sp>
      <p:sp>
        <p:nvSpPr>
          <p:cNvPr id="6" name="Rectangle 5"/>
          <p:cNvSpPr/>
          <p:nvPr/>
        </p:nvSpPr>
        <p:spPr>
          <a:xfrm>
            <a:off x="6194325" y="3331602"/>
            <a:ext cx="3339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6</a:t>
            </a:r>
            <a:r>
              <a:rPr lang="en-US" dirty="0"/>
              <a:t>  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237743" y="648148"/>
            <a:ext cx="48585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Πλευρικοί νομείς</a:t>
            </a:r>
            <a:r>
              <a:rPr lang="en-US" b="1" u="sng" dirty="0"/>
              <a:t> </a:t>
            </a:r>
            <a:r>
              <a:rPr lang="el-GR" b="1" u="sng" dirty="0"/>
              <a:t>(διαμήκη / εγκάρσιοι) </a:t>
            </a:r>
            <a:r>
              <a:rPr lang="en-US" b="1" u="sng" dirty="0"/>
              <a:t>(longitudinal side frames</a:t>
            </a:r>
            <a:r>
              <a:rPr lang="el-GR" b="1" u="sng" dirty="0"/>
              <a:t>  </a:t>
            </a:r>
            <a:r>
              <a:rPr lang="en-US" b="1" u="sng" dirty="0"/>
              <a:t>/ transverse side frames</a:t>
            </a:r>
            <a:r>
              <a:rPr lang="el-GR" b="1" u="sng" dirty="0"/>
              <a:t> </a:t>
            </a:r>
            <a:r>
              <a:rPr lang="en-US" b="1" u="sng" dirty="0"/>
              <a:t>) </a:t>
            </a:r>
            <a:r>
              <a:rPr lang="el-GR" b="1" u="sng" dirty="0"/>
              <a:t>(δευτερεύοντα ενισχυτικά)</a:t>
            </a:r>
            <a:endParaRPr lang="en-US" b="1" u="sng" dirty="0"/>
          </a:p>
          <a:p>
            <a:r>
              <a:rPr lang="el-GR" b="1" u="sng" dirty="0"/>
              <a:t> </a:t>
            </a:r>
          </a:p>
          <a:p>
            <a:r>
              <a:rPr lang="el-GR" b="1" u="sng" dirty="0"/>
              <a:t>Κανονική  ισαπόσταση (</a:t>
            </a:r>
            <a:r>
              <a:rPr lang="en-US" b="1" u="sng" dirty="0"/>
              <a:t>frame spacing)</a:t>
            </a:r>
            <a:r>
              <a:rPr lang="el-GR" b="1" u="sng" dirty="0"/>
              <a:t> </a:t>
            </a:r>
          </a:p>
          <a:p>
            <a:endParaRPr lang="en-US" b="1" u="sng" dirty="0"/>
          </a:p>
        </p:txBody>
      </p:sp>
      <p:sp>
        <p:nvSpPr>
          <p:cNvPr id="8" name="Rectangle 7"/>
          <p:cNvSpPr/>
          <p:nvPr/>
        </p:nvSpPr>
        <p:spPr>
          <a:xfrm>
            <a:off x="5474208" y="1181013"/>
            <a:ext cx="3339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5</a:t>
            </a:r>
            <a:r>
              <a:rPr lang="en-US" dirty="0"/>
              <a:t>  </a:t>
            </a:r>
            <a:endParaRPr lang="el-G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205984" y="841248"/>
            <a:ext cx="0" cy="1438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38336" y="2632328"/>
            <a:ext cx="0" cy="1226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3</a:t>
            </a:fld>
            <a:endParaRPr lang="el-GR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C71DD49-9028-4AB4-980C-832F0D0754ED}"/>
              </a:ext>
            </a:extLst>
          </p:cNvPr>
          <p:cNvSpPr/>
          <p:nvPr/>
        </p:nvSpPr>
        <p:spPr>
          <a:xfrm>
            <a:off x="222503" y="6067745"/>
            <a:ext cx="5615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Διαδοκίδες – </a:t>
            </a:r>
            <a:r>
              <a:rPr lang="el-GR" b="1" u="sng" dirty="0" err="1"/>
              <a:t>Εγκαρσιώματα</a:t>
            </a:r>
            <a:r>
              <a:rPr lang="el-GR" b="1" u="sng" dirty="0"/>
              <a:t> </a:t>
            </a:r>
            <a:r>
              <a:rPr lang="en-US" b="1" u="sng" dirty="0"/>
              <a:t>(girders – deck transverses) 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FF196E1C-A5CA-4107-8F17-588BAB586F32}"/>
              </a:ext>
            </a:extLst>
          </p:cNvPr>
          <p:cNvSpPr/>
          <p:nvPr/>
        </p:nvSpPr>
        <p:spPr>
          <a:xfrm>
            <a:off x="222503" y="440707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/>
              <a:t>Δευτερεύοντα ενισχυτικά </a:t>
            </a:r>
          </a:p>
          <a:p>
            <a:r>
              <a:rPr lang="el-GR" b="1" u="sng" dirty="0"/>
              <a:t>Ζυγά (εγκάρσια ενισχυτικά καταστρώματος </a:t>
            </a:r>
            <a:r>
              <a:rPr lang="en-US" b="1" u="sng" dirty="0"/>
              <a:t>(beams) </a:t>
            </a:r>
            <a:endParaRPr lang="el-GR" b="1" u="sng" dirty="0"/>
          </a:p>
          <a:p>
            <a:r>
              <a:rPr lang="el-GR" b="1" u="sng" dirty="0"/>
              <a:t>Διαμήκη ενισχυτικά </a:t>
            </a:r>
            <a:r>
              <a:rPr lang="el-GR" b="1" u="sng" dirty="0" err="1"/>
              <a:t>κατατσρώματος</a:t>
            </a:r>
            <a:r>
              <a:rPr lang="el-GR" b="1" u="sng" dirty="0"/>
              <a:t> (</a:t>
            </a:r>
            <a:r>
              <a:rPr lang="en-US" b="1" u="sng" dirty="0" err="1"/>
              <a:t>longitudinals</a:t>
            </a:r>
            <a:r>
              <a:rPr lang="en-US" b="1" u="sng" dirty="0"/>
              <a:t>)</a:t>
            </a:r>
            <a:endParaRPr lang="el-GR" b="1" u="sng" dirty="0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DF0D8E11-A123-4494-92B9-091305B9770F}"/>
              </a:ext>
            </a:extLst>
          </p:cNvPr>
          <p:cNvSpPr/>
          <p:nvPr/>
        </p:nvSpPr>
        <p:spPr>
          <a:xfrm>
            <a:off x="222503" y="5767028"/>
            <a:ext cx="1782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Κολώνες</a:t>
            </a:r>
            <a:r>
              <a:rPr lang="en-US" b="1" u="sng" dirty="0"/>
              <a:t> (pillars)</a:t>
            </a:r>
            <a:endParaRPr lang="el-GR" dirty="0"/>
          </a:p>
        </p:txBody>
      </p:sp>
      <p:cxnSp>
        <p:nvCxnSpPr>
          <p:cNvPr id="14" name="Straight Connector 11">
            <a:extLst>
              <a:ext uri="{FF2B5EF4-FFF2-40B4-BE49-F238E27FC236}">
                <a16:creationId xmlns:a16="http://schemas.microsoft.com/office/drawing/2014/main" id="{154FEAC8-2412-4DB3-BBDD-7B8B407ABCD5}"/>
              </a:ext>
            </a:extLst>
          </p:cNvPr>
          <p:cNvCxnSpPr>
            <a:cxnSpLocks/>
          </p:cNvCxnSpPr>
          <p:nvPr/>
        </p:nvCxnSpPr>
        <p:spPr>
          <a:xfrm>
            <a:off x="5380233" y="4407073"/>
            <a:ext cx="0" cy="923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5">
            <a:extLst>
              <a:ext uri="{FF2B5EF4-FFF2-40B4-BE49-F238E27FC236}">
                <a16:creationId xmlns:a16="http://schemas.microsoft.com/office/drawing/2014/main" id="{A31B114A-4967-4698-8CE5-B8917CB2E7E0}"/>
              </a:ext>
            </a:extLst>
          </p:cNvPr>
          <p:cNvSpPr/>
          <p:nvPr/>
        </p:nvSpPr>
        <p:spPr>
          <a:xfrm>
            <a:off x="5346064" y="4725060"/>
            <a:ext cx="3339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PART 3 – Chapter </a:t>
            </a:r>
            <a:r>
              <a:rPr lang="el-GR" dirty="0"/>
              <a:t>2</a:t>
            </a:r>
            <a:r>
              <a:rPr lang="en-US" dirty="0"/>
              <a:t> - Section 7  </a:t>
            </a:r>
            <a:endParaRPr lang="el-GR" dirty="0"/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36A89DD0-CA6A-46C9-B255-D0D0681665C7}"/>
              </a:ext>
            </a:extLst>
          </p:cNvPr>
          <p:cNvCxnSpPr>
            <a:cxnSpLocks/>
          </p:cNvCxnSpPr>
          <p:nvPr/>
        </p:nvCxnSpPr>
        <p:spPr>
          <a:xfrm>
            <a:off x="5885472" y="5767028"/>
            <a:ext cx="0" cy="602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2">
            <a:extLst>
              <a:ext uri="{FF2B5EF4-FFF2-40B4-BE49-F238E27FC236}">
                <a16:creationId xmlns:a16="http://schemas.microsoft.com/office/drawing/2014/main" id="{0FF2864A-261C-4EA1-828C-9D526704EBC3}"/>
              </a:ext>
            </a:extLst>
          </p:cNvPr>
          <p:cNvSpPr/>
          <p:nvPr/>
        </p:nvSpPr>
        <p:spPr>
          <a:xfrm>
            <a:off x="2572565" y="6451271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2023</a:t>
            </a:r>
          </a:p>
        </p:txBody>
      </p:sp>
    </p:spTree>
    <p:extLst>
      <p:ext uri="{BB962C8B-B14F-4D97-AF65-F5344CB8AC3E}">
        <p14:creationId xmlns:p14="http://schemas.microsoft.com/office/powerpoint/2010/main" val="189071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264" y="1553933"/>
            <a:ext cx="336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Δεξαμενές</a:t>
            </a:r>
            <a:r>
              <a:rPr lang="en-US" b="1" u="sng" dirty="0"/>
              <a:t> </a:t>
            </a:r>
            <a:r>
              <a:rPr lang="el-GR" b="1" u="sng" dirty="0"/>
              <a:t>κύτους  </a:t>
            </a:r>
            <a:r>
              <a:rPr lang="en-US" b="1" u="sng" dirty="0"/>
              <a:t>(deep tanks)</a:t>
            </a:r>
            <a:r>
              <a:rPr lang="el-GR" b="1" u="sng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77184" y="1563239"/>
            <a:ext cx="3391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10  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207264" y="2341926"/>
            <a:ext cx="4511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Υπερκατασκευές και υπερστεγάσματα </a:t>
            </a:r>
          </a:p>
          <a:p>
            <a:r>
              <a:rPr lang="en-US" b="1" u="sng" dirty="0"/>
              <a:t>(superstructures and Deckhouses) </a:t>
            </a:r>
            <a:r>
              <a:rPr lang="el-GR" b="1" u="sng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108366" y="2489974"/>
            <a:ext cx="3508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11</a:t>
            </a:r>
            <a:r>
              <a:rPr lang="en-US" dirty="0"/>
              <a:t>  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106757" y="4275521"/>
            <a:ext cx="7266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Τρόπιδα / ενισχύσεις πλώρης – πρύμνης / στηρίγματα αξόνων / έλικες δακτυλίου </a:t>
            </a:r>
            <a:endParaRPr lang="en-US" b="1" u="sng" dirty="0"/>
          </a:p>
          <a:p>
            <a:r>
              <a:rPr lang="en-US" b="1" u="sng" dirty="0"/>
              <a:t>(keels / stems / stern frames shaft struts / propeller nozzles) </a:t>
            </a:r>
            <a:r>
              <a:rPr lang="el-GR" b="1" u="sng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88273" y="4448190"/>
            <a:ext cx="3508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13  </a:t>
            </a:r>
            <a:endParaRPr lang="el-G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5BA6-6487-42AE-B0AD-70B01E134490}" type="slidenum">
              <a:rPr lang="el-GR" smtClean="0"/>
              <a:t>4</a:t>
            </a:fld>
            <a:endParaRPr lang="el-GR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F614744D-0F58-4EBD-8FCB-B27D757F81FE}"/>
              </a:ext>
            </a:extLst>
          </p:cNvPr>
          <p:cNvSpPr/>
          <p:nvPr/>
        </p:nvSpPr>
        <p:spPr>
          <a:xfrm>
            <a:off x="106757" y="624796"/>
            <a:ext cx="6198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Στεγανές φρακτές </a:t>
            </a:r>
            <a:r>
              <a:rPr lang="en-US" b="1" u="sng" dirty="0"/>
              <a:t>(watertight bulkheads) </a:t>
            </a:r>
            <a:r>
              <a:rPr lang="el-GR" b="1" u="sng" dirty="0"/>
              <a:t>( και πόρτες</a:t>
            </a:r>
            <a:r>
              <a:rPr lang="en-US" b="1" u="sng" dirty="0"/>
              <a:t> - doors</a:t>
            </a:r>
            <a:r>
              <a:rPr lang="el-GR" b="1" u="sng" dirty="0"/>
              <a:t>) </a:t>
            </a:r>
            <a:endParaRPr lang="el-GR" dirty="0"/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F869DE79-3C6E-4988-AFC7-2B1EFF9BF719}"/>
              </a:ext>
            </a:extLst>
          </p:cNvPr>
          <p:cNvSpPr/>
          <p:nvPr/>
        </p:nvSpPr>
        <p:spPr>
          <a:xfrm>
            <a:off x="6096000" y="636504"/>
            <a:ext cx="3391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9  </a:t>
            </a:r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9AE6F1-DF35-4C7D-A6E7-9F3D54C96C44}"/>
              </a:ext>
            </a:extLst>
          </p:cNvPr>
          <p:cNvSpPr txBox="1"/>
          <p:nvPr/>
        </p:nvSpPr>
        <p:spPr>
          <a:xfrm>
            <a:off x="207264" y="3416709"/>
            <a:ext cx="561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Μηχανοστάσιο και τούνελ (</a:t>
            </a:r>
            <a:r>
              <a:rPr lang="en-US" b="1" dirty="0"/>
              <a:t>machinery space and tunnel)</a:t>
            </a:r>
            <a:r>
              <a:rPr lang="el-GR" b="1" dirty="0"/>
              <a:t> 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15C393AC-9BBE-4BBF-8D18-2153A295021D}"/>
              </a:ext>
            </a:extLst>
          </p:cNvPr>
          <p:cNvSpPr/>
          <p:nvPr/>
        </p:nvSpPr>
        <p:spPr>
          <a:xfrm>
            <a:off x="5761848" y="3412951"/>
            <a:ext cx="3508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1</a:t>
            </a:r>
            <a:r>
              <a:rPr lang="en-US" dirty="0"/>
              <a:t>2  </a:t>
            </a:r>
            <a:endParaRPr lang="el-GR" dirty="0"/>
          </a:p>
        </p:txBody>
      </p: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2F5034C8-A811-4058-A283-A4B8307E38F5}"/>
              </a:ext>
            </a:extLst>
          </p:cNvPr>
          <p:cNvCxnSpPr>
            <a:cxnSpLocks/>
          </p:cNvCxnSpPr>
          <p:nvPr/>
        </p:nvCxnSpPr>
        <p:spPr>
          <a:xfrm>
            <a:off x="6988273" y="4204515"/>
            <a:ext cx="0" cy="909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B2F72B5-37F3-4B62-9641-432F5CE385C8}"/>
              </a:ext>
            </a:extLst>
          </p:cNvPr>
          <p:cNvSpPr txBox="1"/>
          <p:nvPr/>
        </p:nvSpPr>
        <p:spPr>
          <a:xfrm>
            <a:off x="207264" y="5815131"/>
            <a:ext cx="3725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Πηδάλια και μηχανισμός πηδαλίου) </a:t>
            </a:r>
            <a:r>
              <a:rPr lang="en-US" b="1" dirty="0"/>
              <a:t>(rudders and steering equipment)</a:t>
            </a:r>
            <a:endParaRPr lang="el-GR" b="1" dirty="0"/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A1D7D936-8542-48CB-B7E7-7F4A3A1DBF98}"/>
              </a:ext>
            </a:extLst>
          </p:cNvPr>
          <p:cNvSpPr/>
          <p:nvPr/>
        </p:nvSpPr>
        <p:spPr>
          <a:xfrm>
            <a:off x="4007361" y="6031799"/>
            <a:ext cx="3508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14</a:t>
            </a:r>
            <a:r>
              <a:rPr lang="en-US" dirty="0"/>
              <a:t>  </a:t>
            </a:r>
            <a:endParaRPr lang="el-GR" dirty="0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854F36D8-1777-4700-85B0-477BAD73E78F}"/>
              </a:ext>
            </a:extLst>
          </p:cNvPr>
          <p:cNvSpPr/>
          <p:nvPr/>
        </p:nvSpPr>
        <p:spPr>
          <a:xfrm>
            <a:off x="2463010" y="6461462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2023</a:t>
            </a:r>
          </a:p>
        </p:txBody>
      </p:sp>
    </p:spTree>
    <p:extLst>
      <p:ext uri="{BB962C8B-B14F-4D97-AF65-F5344CB8AC3E}">
        <p14:creationId xmlns:p14="http://schemas.microsoft.com/office/powerpoint/2010/main" val="20740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C5CDF21-7DAF-467A-9BA2-9643D9CF1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9910" y="6356350"/>
            <a:ext cx="493889" cy="365125"/>
          </a:xfrm>
        </p:spPr>
        <p:txBody>
          <a:bodyPr/>
          <a:lstStyle/>
          <a:p>
            <a:fld id="{147A5BA6-6487-42AE-B0AD-70B01E134490}" type="slidenum">
              <a:rPr lang="el-GR" smtClean="0"/>
              <a:t>5</a:t>
            </a:fld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C6B2ED-1D0D-4BFA-A3B6-0F01B8543D06}"/>
              </a:ext>
            </a:extLst>
          </p:cNvPr>
          <p:cNvSpPr txBox="1"/>
          <p:nvPr/>
        </p:nvSpPr>
        <p:spPr>
          <a:xfrm>
            <a:off x="273079" y="295860"/>
            <a:ext cx="4306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Προστασία ανοιγμάτων καταστρώματος  </a:t>
            </a:r>
            <a:r>
              <a:rPr lang="en-US" b="1" dirty="0"/>
              <a:t>(protection of deck openings) </a:t>
            </a:r>
            <a:endParaRPr lang="el-GR" b="1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0EB40393-2D63-4087-81A4-87BAA46DDEF7}"/>
              </a:ext>
            </a:extLst>
          </p:cNvPr>
          <p:cNvSpPr/>
          <p:nvPr/>
        </p:nvSpPr>
        <p:spPr>
          <a:xfrm>
            <a:off x="4438408" y="477645"/>
            <a:ext cx="3508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1</a:t>
            </a:r>
            <a:r>
              <a:rPr lang="en-US" dirty="0"/>
              <a:t>5  </a:t>
            </a:r>
            <a:endParaRPr lang="el-G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26047F-18AD-435C-95A4-9C43E0A271F2}"/>
              </a:ext>
            </a:extLst>
          </p:cNvPr>
          <p:cNvSpPr txBox="1"/>
          <p:nvPr/>
        </p:nvSpPr>
        <p:spPr>
          <a:xfrm>
            <a:off x="273079" y="1370668"/>
            <a:ext cx="6398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Προστασία ανοιγμάτων</a:t>
            </a:r>
            <a:r>
              <a:rPr lang="en-US" b="1" dirty="0"/>
              <a:t> </a:t>
            </a:r>
            <a:r>
              <a:rPr lang="el-GR" b="1" dirty="0"/>
              <a:t>πλευρών   </a:t>
            </a:r>
            <a:r>
              <a:rPr lang="en-US" b="1" dirty="0"/>
              <a:t>(protection of shell openings) </a:t>
            </a:r>
            <a:endParaRPr lang="el-GR" b="1" dirty="0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B62E2D86-F6C6-4C85-9810-369F5757C9DA}"/>
              </a:ext>
            </a:extLst>
          </p:cNvPr>
          <p:cNvSpPr/>
          <p:nvPr/>
        </p:nvSpPr>
        <p:spPr>
          <a:xfrm>
            <a:off x="6473226" y="1340456"/>
            <a:ext cx="3508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1</a:t>
            </a:r>
            <a:r>
              <a:rPr lang="en-US" dirty="0"/>
              <a:t>6  </a:t>
            </a:r>
            <a:endParaRPr lang="el-G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F58427-ACD6-47E5-B471-78AA4894D55F}"/>
              </a:ext>
            </a:extLst>
          </p:cNvPr>
          <p:cNvSpPr txBox="1"/>
          <p:nvPr/>
        </p:nvSpPr>
        <p:spPr>
          <a:xfrm>
            <a:off x="194431" y="2058514"/>
            <a:ext cx="599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Παραπέτο – ρέλια</a:t>
            </a:r>
            <a:r>
              <a:rPr lang="en-US" b="1" u="sng" dirty="0"/>
              <a:t>, </a:t>
            </a:r>
            <a:r>
              <a:rPr lang="el-GR" b="1" u="sng" dirty="0"/>
              <a:t>παράθυρα</a:t>
            </a:r>
            <a:r>
              <a:rPr lang="en-US" b="1" u="sng" dirty="0"/>
              <a:t>, </a:t>
            </a:r>
            <a:r>
              <a:rPr lang="el-GR" b="1" u="sng" dirty="0"/>
              <a:t>διελεύσεις, ανεμιστήρες, </a:t>
            </a:r>
            <a:r>
              <a:rPr lang="el-GR" b="1" u="sng" dirty="0" err="1"/>
              <a:t>εξαεριστικά</a:t>
            </a:r>
            <a:r>
              <a:rPr lang="el-GR" b="1" u="sng" dirty="0"/>
              <a:t>, </a:t>
            </a:r>
            <a:r>
              <a:rPr lang="el-GR" b="1" u="sng" dirty="0" err="1"/>
              <a:t>υπερχειλήσεις</a:t>
            </a:r>
            <a:r>
              <a:rPr lang="el-GR" b="1" u="sng" dirty="0"/>
              <a:t>)</a:t>
            </a:r>
            <a:endParaRPr lang="en-US" b="1" u="sng" dirty="0"/>
          </a:p>
          <a:p>
            <a:r>
              <a:rPr lang="en-US" b="1" u="sng" dirty="0"/>
              <a:t>(bulwarks – rails,  windows</a:t>
            </a:r>
            <a:r>
              <a:rPr lang="el-GR" b="1" u="sng" dirty="0"/>
              <a:t>, </a:t>
            </a:r>
            <a:r>
              <a:rPr lang="en-US" b="1" u="sng" dirty="0"/>
              <a:t>freeing ports, tank vents and overflow) )</a:t>
            </a:r>
            <a:r>
              <a:rPr lang="el-GR" b="1" u="sng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0AC7B4-97BD-4326-AF6D-00F5470E4422}"/>
              </a:ext>
            </a:extLst>
          </p:cNvPr>
          <p:cNvSpPr/>
          <p:nvPr/>
        </p:nvSpPr>
        <p:spPr>
          <a:xfrm>
            <a:off x="5998464" y="2332700"/>
            <a:ext cx="3553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17  </a:t>
            </a:r>
            <a:endParaRPr lang="el-G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008715-2ABF-46B1-B42E-BFC1C73F104B}"/>
              </a:ext>
            </a:extLst>
          </p:cNvPr>
          <p:cNvSpPr txBox="1"/>
          <p:nvPr/>
        </p:nvSpPr>
        <p:spPr>
          <a:xfrm>
            <a:off x="110295" y="3683990"/>
            <a:ext cx="539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Πατώματα, προστασία ελασμάτων   </a:t>
            </a:r>
            <a:r>
              <a:rPr lang="en-US" b="1" dirty="0"/>
              <a:t>(ceiling, sparring, protection of steel) </a:t>
            </a:r>
            <a:endParaRPr lang="el-GR" b="1" dirty="0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CB66D3D1-D96B-47B5-A46B-51B803EAE75B}"/>
              </a:ext>
            </a:extLst>
          </p:cNvPr>
          <p:cNvSpPr/>
          <p:nvPr/>
        </p:nvSpPr>
        <p:spPr>
          <a:xfrm>
            <a:off x="6192895" y="3784272"/>
            <a:ext cx="3508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1</a:t>
            </a:r>
            <a:r>
              <a:rPr lang="en-US" dirty="0"/>
              <a:t>8  </a:t>
            </a:r>
            <a:endParaRPr lang="el-G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8DE841-DA3E-43B7-B523-FA4B8DBEE7BF}"/>
              </a:ext>
            </a:extLst>
          </p:cNvPr>
          <p:cNvSpPr txBox="1"/>
          <p:nvPr/>
        </p:nvSpPr>
        <p:spPr>
          <a:xfrm>
            <a:off x="110295" y="4635157"/>
            <a:ext cx="398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Συγκολλήσεις  </a:t>
            </a:r>
            <a:r>
              <a:rPr lang="en-US" b="1" u="sng" dirty="0"/>
              <a:t>(weld  design)</a:t>
            </a:r>
            <a:r>
              <a:rPr lang="el-GR" b="1" u="sng" dirty="0"/>
              <a:t> 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CF1A3408-A1FF-4A18-80E4-02D513351742}"/>
              </a:ext>
            </a:extLst>
          </p:cNvPr>
          <p:cNvSpPr/>
          <p:nvPr/>
        </p:nvSpPr>
        <p:spPr>
          <a:xfrm>
            <a:off x="3162759" y="4647151"/>
            <a:ext cx="3508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19  </a:t>
            </a:r>
            <a:endParaRPr lang="el-GR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25777F-FD7F-429D-836E-64EC01FFB87D}"/>
              </a:ext>
            </a:extLst>
          </p:cNvPr>
          <p:cNvSpPr txBox="1"/>
          <p:nvPr/>
        </p:nvSpPr>
        <p:spPr>
          <a:xfrm>
            <a:off x="194431" y="5463822"/>
            <a:ext cx="613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Οδηγίες για ανάλυση με πεπερασμένα στοιχεία </a:t>
            </a:r>
          </a:p>
          <a:p>
            <a:r>
              <a:rPr lang="en-US" b="1" dirty="0"/>
              <a:t>(guidance on finite element analysis)</a:t>
            </a:r>
            <a:endParaRPr lang="el-GR" b="1" dirty="0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BB2F350B-23F6-419F-B472-7421BBCD9BEA}"/>
              </a:ext>
            </a:extLst>
          </p:cNvPr>
          <p:cNvSpPr/>
          <p:nvPr/>
        </p:nvSpPr>
        <p:spPr>
          <a:xfrm>
            <a:off x="4917246" y="5718629"/>
            <a:ext cx="3391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n-US" dirty="0"/>
              <a:t>PART 3 – Chapter </a:t>
            </a:r>
            <a:r>
              <a:rPr lang="el-GR" dirty="0"/>
              <a:t>2</a:t>
            </a:r>
            <a:r>
              <a:rPr lang="en-US" dirty="0"/>
              <a:t> - Section </a:t>
            </a:r>
            <a:r>
              <a:rPr lang="el-GR" dirty="0"/>
              <a:t>20</a:t>
            </a:r>
            <a:r>
              <a:rPr lang="en-US" dirty="0"/>
              <a:t>  </a:t>
            </a:r>
            <a:endParaRPr lang="el-GR" dirty="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F163F38-7FAD-4096-AC3D-C419ECE8691D}"/>
              </a:ext>
            </a:extLst>
          </p:cNvPr>
          <p:cNvSpPr/>
          <p:nvPr/>
        </p:nvSpPr>
        <p:spPr>
          <a:xfrm>
            <a:off x="2426299" y="6356350"/>
            <a:ext cx="77533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00" i="1" dirty="0"/>
              <a:t>ΝΑΥΠΗΓΙΚΟ ΚΑΤΑΣΚΕΥΑΣΤΙΚΟ ΣΧΕΔΙΟ  Γ. ΧΑΤΖΗΚΩΝΣΤΑΝΤΗΣ 2023</a:t>
            </a:r>
          </a:p>
        </p:txBody>
      </p:sp>
    </p:spTree>
    <p:extLst>
      <p:ext uri="{BB962C8B-B14F-4D97-AF65-F5344CB8AC3E}">
        <p14:creationId xmlns:p14="http://schemas.microsoft.com/office/powerpoint/2010/main" val="1649542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559</Words>
  <Application>Microsoft Office PowerPoint</Application>
  <PresentationFormat>Ευρεία οθόνη</PresentationFormat>
  <Paragraphs>74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ΝΑΥΠΗΓΙΚΟ  ΚΑΤΑΣΚΕΥΑΣΤΙΚΟ  ΣΧΕΔΙΟ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ΝΑΥΠΗΓΙΚΟ  ΚΑΤΑΣΚΕΥΑΣΤΙΚΟ  ΣΧΕΔΙΟ</dc:title>
  <dc:creator>user</dc:creator>
  <cp:lastModifiedBy>UNIWA</cp:lastModifiedBy>
  <cp:revision>14</cp:revision>
  <dcterms:created xsi:type="dcterms:W3CDTF">2021-01-22T04:09:50Z</dcterms:created>
  <dcterms:modified xsi:type="dcterms:W3CDTF">2023-11-28T10:25:49Z</dcterms:modified>
</cp:coreProperties>
</file>