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499" r:id="rId3"/>
    <p:sldId id="500" r:id="rId4"/>
    <p:sldId id="501" r:id="rId5"/>
    <p:sldId id="502" r:id="rId6"/>
    <p:sldId id="503" r:id="rId7"/>
    <p:sldId id="504" r:id="rId8"/>
    <p:sldId id="505" r:id="rId9"/>
    <p:sldId id="506" r:id="rId10"/>
    <p:sldId id="507" r:id="rId11"/>
    <p:sldId id="508" r:id="rId12"/>
    <p:sldId id="436" r:id="rId13"/>
    <p:sldId id="437" r:id="rId14"/>
    <p:sldId id="438" r:id="rId15"/>
    <p:sldId id="439" r:id="rId16"/>
    <p:sldId id="440" r:id="rId17"/>
    <p:sldId id="441" r:id="rId18"/>
    <p:sldId id="442" r:id="rId19"/>
    <p:sldId id="443" r:id="rId20"/>
    <p:sldId id="444" r:id="rId21"/>
    <p:sldId id="445" r:id="rId22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1B3913-5BB5-4FC8-A2C1-C3960785EF52}" type="datetimeFigureOut">
              <a:rPr lang="el-GR" smtClean="0"/>
              <a:t>11/6/2023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A985C9-FCAB-4A10-82A8-5E9620C74FE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69444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BC067B7-8298-4872-A491-45652AFB34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72641635-6C1A-4F37-8966-560657EF64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87DD312-7CA0-4FD9-B4CE-5F822BD13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CD8D0-906F-4D64-98CF-6929521FCF50}" type="datetimeFigureOut">
              <a:rPr lang="el-GR" smtClean="0"/>
              <a:t>11/6/2023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8DDB231-31C3-4BE0-BBC5-C09D9FA17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D3DD40E-E0B4-4C36-A12E-F578962EF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5B22E-0CFC-44D7-985E-323F20C37E8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10875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ADA03EB-DCD5-44FF-8B4B-D5E45140B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284C9775-A47B-4D03-A014-739AA7C952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038DF91-E1E9-4564-A80E-FEE83B963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CD8D0-906F-4D64-98CF-6929521FCF50}" type="datetimeFigureOut">
              <a:rPr lang="el-GR" smtClean="0"/>
              <a:t>11/6/2023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1DB2285-0500-4755-940F-A743D14EF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F4545D2-B6F4-4F29-9F59-AF0138878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5B22E-0CFC-44D7-985E-323F20C37E8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9626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0843407F-5302-42CF-9C1C-E7769F3A7D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5ED04BA3-611D-46A6-B9A7-1FC3880AFB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617D9B9-DB11-47BE-8C30-83006B683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CD8D0-906F-4D64-98CF-6929521FCF50}" type="datetimeFigureOut">
              <a:rPr lang="el-GR" smtClean="0"/>
              <a:t>11/6/2023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F468502-6AE0-41B1-A1D7-4A8F9CB6F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11ED746-844D-4880-8925-AA6207BC1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5B22E-0CFC-44D7-985E-323F20C37E8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416654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1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BAF63-7273-43C4-86EA-6379C8A60626}" type="datetime1">
              <a:rPr lang="el-GR" smtClean="0"/>
              <a:pPr>
                <a:defRPr/>
              </a:pPr>
              <a:t>11/6/2023</a:t>
            </a:fld>
            <a:endParaRPr lang="el-GR"/>
          </a:p>
        </p:txBody>
      </p:sp>
      <p:sp>
        <p:nvSpPr>
          <p:cNvPr id="7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2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A1C39-1BCE-4DE0-AAA2-B32B3B7DCA6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885698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1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E8164-BED8-48C1-B724-1521526575D2}" type="datetime1">
              <a:rPr lang="el-GR" smtClean="0"/>
              <a:pPr>
                <a:defRPr/>
              </a:pPr>
              <a:t>11/6/2023</a:t>
            </a:fld>
            <a:endParaRPr lang="el-GR"/>
          </a:p>
        </p:txBody>
      </p:sp>
      <p:sp>
        <p:nvSpPr>
          <p:cNvPr id="6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2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D73A0-6FE2-45A0-B254-9432BDF091A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90735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8806562-D215-4439-9A82-B4F3E63AF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277EDE3-E38F-49C4-A5CD-A452679A7B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2DC7539-1D9A-4104-BF11-1B3EE07D4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CD8D0-906F-4D64-98CF-6929521FCF50}" type="datetimeFigureOut">
              <a:rPr lang="el-GR" smtClean="0"/>
              <a:t>11/6/2023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34AFBA9-7B74-446F-9205-69D69F028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31B9C99-941C-4B5A-8335-4897D35A8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5B22E-0CFC-44D7-985E-323F20C37E8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3838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2B4AB31-ACD9-493D-A6E4-81E232EFD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F9E1C1EF-A0AB-4DA5-A9F4-04C9C87FFF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854B009-6C26-4948-A360-1196E021D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CD8D0-906F-4D64-98CF-6929521FCF50}" type="datetimeFigureOut">
              <a:rPr lang="el-GR" smtClean="0"/>
              <a:t>11/6/2023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4B52E47-738F-47EB-9B5D-63DCD3C5C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875CF42-0A70-4A77-BAA5-1D725E618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5B22E-0CFC-44D7-985E-323F20C37E8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18993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D85748C-B70D-458D-A581-9BAE3F432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43B70AA-DF85-4BFB-9FDF-0AACB21214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E0B2E7ED-2A99-4D43-B0FB-51B4992058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3B5C2A61-5926-4BC2-8B68-D0550962D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CD8D0-906F-4D64-98CF-6929521FCF50}" type="datetimeFigureOut">
              <a:rPr lang="el-GR" smtClean="0"/>
              <a:t>11/6/2023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C05905F6-6A48-48A4-B191-E569D394B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1F66E772-E7BF-492C-9352-697AD48E0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5B22E-0CFC-44D7-985E-323F20C37E8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51223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8CBC612-CB49-4036-9BDC-A3638DA39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9EE42107-6621-4F04-9C1B-92A1475E3C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65DA213F-96D2-43AA-8005-7B428B9E5D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7D13F3F7-9B6E-4BB9-9D90-748A8AD43C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B58E410B-2E1E-4193-9D03-2B2003227D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129165FE-D60F-4633-B8BC-8755D0B90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CD8D0-906F-4D64-98CF-6929521FCF50}" type="datetimeFigureOut">
              <a:rPr lang="el-GR" smtClean="0"/>
              <a:t>11/6/2023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D63B93E8-77CB-4DBE-B3AA-5CAFFEC42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81EE4C33-1D9C-42F5-A656-9B3191B1A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5B22E-0CFC-44D7-985E-323F20C37E8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84351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D1A0288-CBF0-40FE-9896-14D31505E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EE306E83-05AC-489B-816C-01147CA8E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CD8D0-906F-4D64-98CF-6929521FCF50}" type="datetimeFigureOut">
              <a:rPr lang="el-GR" smtClean="0"/>
              <a:t>11/6/2023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FADAC9C6-BBA3-4FCE-B325-5E6FD2328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E30D2F29-71AA-47E5-B138-9A4D270AC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5B22E-0CFC-44D7-985E-323F20C37E8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1024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DD3F6588-1453-4F0D-A5D2-36DF95C34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CD8D0-906F-4D64-98CF-6929521FCF50}" type="datetimeFigureOut">
              <a:rPr lang="el-GR" smtClean="0"/>
              <a:t>11/6/2023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7CDB94DB-8E91-4326-A33D-492BB0AFC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FD6A5A06-3A01-4086-B598-EE933424A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5B22E-0CFC-44D7-985E-323F20C37E8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00409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DA811EA-118F-41EC-9D8A-22CA7D32A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4BD1C0B-00AC-4410-8BBE-782D41921A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1020EE39-3A03-4817-B1F8-AADAD2C23F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A23F2711-6D13-43B1-996C-3B37507CE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CD8D0-906F-4D64-98CF-6929521FCF50}" type="datetimeFigureOut">
              <a:rPr lang="el-GR" smtClean="0"/>
              <a:t>11/6/2023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9E70E786-29FF-4944-B1EF-355332734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D5F4FB78-6AFC-41F9-8A49-B52F00DEE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5B22E-0CFC-44D7-985E-323F20C37E8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7641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0C011C6-D036-46A4-9DD4-72A66939B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8A73B5D5-48A1-4944-B5BF-DFC92ACD61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A7421D1F-0E7C-4383-9BE7-550F9A8D86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55B006B7-0D1A-48F0-859B-F0B858440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CD8D0-906F-4D64-98CF-6929521FCF50}" type="datetimeFigureOut">
              <a:rPr lang="el-GR" smtClean="0"/>
              <a:t>11/6/2023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F9842061-F9E8-41FA-AF1E-1B1D7998C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8DC8E477-AE29-4868-949B-BB4336C61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5B22E-0CFC-44D7-985E-323F20C37E8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05050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F5C7D7E4-1DF6-41D0-BACB-7A2242236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7E1FD826-189D-4D7A-AB4B-343160663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9D157DC-CB79-4ACA-BB8F-C1336F0E80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CD8D0-906F-4D64-98CF-6929521FCF50}" type="datetimeFigureOut">
              <a:rPr lang="el-GR" smtClean="0"/>
              <a:t>11/6/2023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EC0278A-63F7-4A63-8A3A-203D7162B7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0400D12D-E20C-4439-ADF7-5E7C08305F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95B22E-0CFC-44D7-985E-323F20C37E8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09063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9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1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3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5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6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92014CF-D918-4EA3-AB5A-2E08790AE3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9314" y="714683"/>
            <a:ext cx="9144000" cy="3715236"/>
          </a:xfrm>
        </p:spPr>
        <p:txBody>
          <a:bodyPr>
            <a:normAutofit fontScale="90000"/>
          </a:bodyPr>
          <a:lstStyle/>
          <a:p>
            <a:br>
              <a:rPr lang="el-GR" dirty="0"/>
            </a:br>
            <a:br>
              <a:rPr lang="el-GR" dirty="0"/>
            </a:br>
            <a:br>
              <a:rPr lang="el-GR" dirty="0"/>
            </a:br>
            <a:r>
              <a:rPr lang="el-GR" dirty="0"/>
              <a:t>ΜΕΤΡΑ ΣΧΕΤΙΚΗΣ ΘΕΣΗΣ/ΣΧΕΤΙΚΗΣ ΜΕΤΑΒΛΗΤΟΤΗΤΑΣ ΚΑΙ ΜΕΤΡΑ ΑΣΥΜΜΕΤΡΙΑΣ/ΚΥΡΤΩΣΗΣ</a:t>
            </a:r>
            <a:br>
              <a:rPr lang="el-GR" dirty="0"/>
            </a:br>
            <a:endParaRPr lang="el-GR" dirty="0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C827DFBC-582A-41A3-946F-8D888B5E3E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5926" y="4815018"/>
            <a:ext cx="9144000" cy="1655762"/>
          </a:xfrm>
        </p:spPr>
        <p:txBody>
          <a:bodyPr/>
          <a:lstStyle/>
          <a:p>
            <a:r>
              <a:rPr lang="el-GR" dirty="0"/>
              <a:t>Β. ΚΑΡΑΓΙΑΝΝΗ</a:t>
            </a:r>
          </a:p>
        </p:txBody>
      </p:sp>
    </p:spTree>
    <p:extLst>
      <p:ext uri="{BB962C8B-B14F-4D97-AF65-F5344CB8AC3E}">
        <p14:creationId xmlns:p14="http://schemas.microsoft.com/office/powerpoint/2010/main" val="23150764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br>
              <a:rPr lang="el-GR" sz="2400"/>
            </a:br>
            <a:br>
              <a:rPr lang="el-GR" sz="2400"/>
            </a:br>
            <a:r>
              <a:rPr lang="el-GR" sz="2400"/>
              <a:t>ΑΠΑΝΤΗΣΗ</a:t>
            </a:r>
            <a:br>
              <a:rPr lang="en-US"/>
            </a:br>
            <a:endParaRPr lang="el-GR"/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09901" y="1970485"/>
            <a:ext cx="6272213" cy="3481388"/>
          </a:xfrm>
        </p:spPr>
        <p:txBody>
          <a:bodyPr/>
          <a:lstStyle/>
          <a:p>
            <a:pPr eaLnBrk="1" hangingPunct="1"/>
            <a:r>
              <a:rPr lang="en-US" sz="1500"/>
              <a:t>M</a:t>
            </a:r>
            <a:r>
              <a:rPr lang="el-GR" sz="1500"/>
              <a:t>ε ενδιαφέρει να συγκρίνω ως προς τη μεταβλητότητα 2 κατανομές με διαφορετικές μονάδες μέτρησης. Άρα δεν μπορώ να χρησιμοποιήσω την τυπική απόκλιση αλλά το συντελεστή μεταβλητότητας. Εχω: </a:t>
            </a:r>
          </a:p>
        </p:txBody>
      </p:sp>
      <p:graphicFrame>
        <p:nvGraphicFramePr>
          <p:cNvPr id="75778" name="Object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64049003"/>
              </p:ext>
            </p:extLst>
          </p:nvPr>
        </p:nvGraphicFramePr>
        <p:xfrm>
          <a:off x="4643438" y="2882900"/>
          <a:ext cx="7485062" cy="233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7" name="Document" r:id="rId3" imgW="5317336" imgH="2026010" progId="Word.Document.8">
                  <p:embed/>
                </p:oleObj>
              </mc:Choice>
              <mc:Fallback>
                <p:oleObj name="Document" r:id="rId3" imgW="5317336" imgH="2026010" progId="Word.Document.8">
                  <p:embed/>
                  <p:pic>
                    <p:nvPicPr>
                      <p:cNvPr id="7577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2882900"/>
                        <a:ext cx="7485062" cy="2332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779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defRPr/>
            </a:pPr>
            <a:fld id="{73E3B739-CEA7-4C95-BB0B-E2C533E305C8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  <p:sp>
        <p:nvSpPr>
          <p:cNvPr id="75782" name="Rectangle 6"/>
          <p:cNvSpPr>
            <a:spLocks noChangeArrowheads="1"/>
          </p:cNvSpPr>
          <p:nvPr/>
        </p:nvSpPr>
        <p:spPr bwMode="auto">
          <a:xfrm>
            <a:off x="2774156" y="5445036"/>
            <a:ext cx="9615488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l-GR" sz="1500" dirty="0" err="1"/>
              <a:t>Αρα</a:t>
            </a:r>
            <a:r>
              <a:rPr lang="el-GR" sz="1500" dirty="0"/>
              <a:t> η μεταβλητότητα που παρουσιάζει το βάρος είναι πολύ μεγαλύτερη από 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l-GR" sz="1500" dirty="0"/>
              <a:t>αυτή που παρουσιάζει το ύψος.</a:t>
            </a:r>
          </a:p>
        </p:txBody>
      </p:sp>
      <p:sp>
        <p:nvSpPr>
          <p:cNvPr id="75783" name="6 - Θέση αριθμού διαφάνειας"/>
          <p:cNvSpPr txBox="1">
            <a:spLocks noGrp="1"/>
          </p:cNvSpPr>
          <p:nvPr/>
        </p:nvSpPr>
        <p:spPr bwMode="auto">
          <a:xfrm>
            <a:off x="9282114" y="5729696"/>
            <a:ext cx="16002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99FAA923-C10D-45E8-9CB5-28C14E0B990F}" type="slidenum">
              <a:rPr lang="el-GR" sz="1050"/>
              <a:pPr algn="r"/>
              <a:t>10</a:t>
            </a:fld>
            <a:endParaRPr lang="el-GR" sz="10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CBDDD8EC-475F-4F07-B1B3-8DAF02021316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2690326" y="1478903"/>
            <a:ext cx="7974563" cy="4525963"/>
          </a:xfrm>
        </p:spPr>
        <p:txBody>
          <a:bodyPr>
            <a:normAutofit/>
          </a:bodyPr>
          <a:lstStyle/>
          <a:p>
            <a:r>
              <a:rPr lang="el-GR" sz="4000" dirty="0"/>
              <a:t>ΜΕΤΡΑ ΑΣΥΜΜΕΤΡΙΑΣ/ΚΥΡΤΩΣΗΣ</a:t>
            </a:r>
          </a:p>
        </p:txBody>
      </p:sp>
    </p:spTree>
    <p:extLst>
      <p:ext uri="{BB962C8B-B14F-4D97-AF65-F5344CB8AC3E}">
        <p14:creationId xmlns:p14="http://schemas.microsoft.com/office/powerpoint/2010/main" val="18787088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defRPr/>
            </a:pPr>
            <a:fld id="{0E11B279-F34F-4949-ABC4-F1CDB8C59402}" type="slidenum">
              <a:rPr lang="el-GR"/>
              <a:pPr>
                <a:defRPr/>
              </a:pPr>
              <a:t>12</a:t>
            </a:fld>
            <a:endParaRPr lang="el-GR"/>
          </a:p>
        </p:txBody>
      </p:sp>
      <p:sp>
        <p:nvSpPr>
          <p:cNvPr id="10342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438400" y="285750"/>
            <a:ext cx="8229600" cy="1143000"/>
          </a:xfrm>
        </p:spPr>
        <p:txBody>
          <a:bodyPr/>
          <a:lstStyle/>
          <a:p>
            <a:pPr eaLnBrk="1" hangingPunct="1"/>
            <a:r>
              <a:rPr lang="el-GR"/>
              <a:t>Ασύμμετρη (δικόρυφη)</a:t>
            </a:r>
          </a:p>
        </p:txBody>
      </p:sp>
      <p:graphicFrame>
        <p:nvGraphicFramePr>
          <p:cNvPr id="103426" name="Object 3"/>
          <p:cNvGraphicFramePr>
            <a:graphicFrameLocks noGrp="1" noChangeAspect="1"/>
          </p:cNvGraphicFramePr>
          <p:nvPr>
            <p:ph idx="4294967295"/>
          </p:nvPr>
        </p:nvGraphicFramePr>
        <p:xfrm>
          <a:off x="1524001" y="2071688"/>
          <a:ext cx="5929313" cy="316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7" name="Έγγραφο" r:id="rId3" imgW="5313111" imgH="2444675" progId="Word.Document.8">
                  <p:embed/>
                </p:oleObj>
              </mc:Choice>
              <mc:Fallback>
                <p:oleObj name="Έγγραφο" r:id="rId3" imgW="5313111" imgH="2444675" progId="Word.Document.8">
                  <p:embed/>
                  <p:pic>
                    <p:nvPicPr>
                      <p:cNvPr id="10342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1" y="2071688"/>
                        <a:ext cx="5929313" cy="3167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29" name="Slide Number Placeholder 5"/>
          <p:cNvSpPr txBox="1">
            <a:spLocks noGrp="1"/>
          </p:cNvSpPr>
          <p:nvPr/>
        </p:nvSpPr>
        <p:spPr bwMode="auto">
          <a:xfrm>
            <a:off x="807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1D11C59A-02EA-4E8D-89AD-7657E598B60C}" type="slidenum">
              <a:rPr lang="el-GR" sz="1400"/>
              <a:pPr algn="r"/>
              <a:t>12</a:t>
            </a:fld>
            <a:endParaRPr lang="el-GR" sz="1400"/>
          </a:p>
        </p:txBody>
      </p:sp>
      <p:sp>
        <p:nvSpPr>
          <p:cNvPr id="103430" name="4 - Θέση αριθμού διαφάνειας"/>
          <p:cNvSpPr txBox="1">
            <a:spLocks noGrp="1"/>
          </p:cNvSpPr>
          <p:nvPr/>
        </p:nvSpPr>
        <p:spPr bwMode="auto">
          <a:xfrm>
            <a:off x="807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FE363E3D-97AF-4E39-8EB2-4EFD5666B683}" type="slidenum">
              <a:rPr lang="el-GR" sz="1400"/>
              <a:pPr algn="r"/>
              <a:t>12</a:t>
            </a:fld>
            <a:endParaRPr lang="el-GR" sz="14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defRPr/>
            </a:pPr>
            <a:fld id="{6497458F-47C4-46D0-B9CF-B724254C9A7A}" type="slidenum">
              <a:rPr lang="el-GR"/>
              <a:pPr>
                <a:defRPr/>
              </a:pPr>
              <a:t>13</a:t>
            </a:fld>
            <a:endParaRPr lang="el-GR"/>
          </a:p>
        </p:txBody>
      </p:sp>
      <p:sp>
        <p:nvSpPr>
          <p:cNvPr id="10445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66910" y="357166"/>
            <a:ext cx="8229600" cy="1143000"/>
          </a:xfrm>
        </p:spPr>
        <p:txBody>
          <a:bodyPr/>
          <a:lstStyle/>
          <a:p>
            <a:pPr eaLnBrk="1" hangingPunct="1"/>
            <a:r>
              <a:rPr lang="el-GR" dirty="0"/>
              <a:t>Θετικώς ασύμμετρη κατανομή</a:t>
            </a:r>
          </a:p>
        </p:txBody>
      </p:sp>
      <p:graphicFrame>
        <p:nvGraphicFramePr>
          <p:cNvPr id="104450" name="Object 3"/>
          <p:cNvGraphicFramePr>
            <a:graphicFrameLocks noGrp="1" noChangeAspect="1"/>
          </p:cNvGraphicFramePr>
          <p:nvPr>
            <p:ph idx="4294967295"/>
          </p:nvPr>
        </p:nvGraphicFramePr>
        <p:xfrm>
          <a:off x="1524000" y="1844676"/>
          <a:ext cx="7200900" cy="417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1" name="Έγγραφο" r:id="rId3" imgW="5313111" imgH="2642141" progId="Word.Document.8">
                  <p:embed/>
                </p:oleObj>
              </mc:Choice>
              <mc:Fallback>
                <p:oleObj name="Έγγραφο" r:id="rId3" imgW="5313111" imgH="2642141" progId="Word.Document.8">
                  <p:embed/>
                  <p:pic>
                    <p:nvPicPr>
                      <p:cNvPr id="10445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844676"/>
                        <a:ext cx="7200900" cy="4176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453" name="Slide Number Placeholder 5"/>
          <p:cNvSpPr txBox="1">
            <a:spLocks noGrp="1"/>
          </p:cNvSpPr>
          <p:nvPr/>
        </p:nvSpPr>
        <p:spPr bwMode="auto">
          <a:xfrm>
            <a:off x="807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9D4B1C5F-6D49-4431-BFD5-BF789FC8DD31}" type="slidenum">
              <a:rPr lang="el-GR" sz="1400"/>
              <a:pPr algn="r"/>
              <a:t>13</a:t>
            </a:fld>
            <a:endParaRPr lang="el-GR" sz="1400"/>
          </a:p>
        </p:txBody>
      </p:sp>
      <p:sp>
        <p:nvSpPr>
          <p:cNvPr id="104454" name="4 - Θέση αριθμού διαφάνειας"/>
          <p:cNvSpPr txBox="1">
            <a:spLocks noGrp="1"/>
          </p:cNvSpPr>
          <p:nvPr/>
        </p:nvSpPr>
        <p:spPr bwMode="auto">
          <a:xfrm>
            <a:off x="807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950CDB91-F1D5-495B-984B-7ED31A9D35CA}" type="slidenum">
              <a:rPr lang="el-GR" sz="1400"/>
              <a:pPr algn="r"/>
              <a:t>13</a:t>
            </a:fld>
            <a:endParaRPr lang="el-GR" sz="14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5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defRPr/>
            </a:pPr>
            <a:fld id="{147DF9BC-83DE-4A7D-A9D4-E2F59910520A}" type="slidenum">
              <a:rPr lang="el-GR"/>
              <a:pPr>
                <a:defRPr/>
              </a:pPr>
              <a:t>14</a:t>
            </a:fld>
            <a:endParaRPr lang="el-GR"/>
          </a:p>
        </p:txBody>
      </p:sp>
      <p:sp>
        <p:nvSpPr>
          <p:cNvPr id="10547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438400" y="285750"/>
            <a:ext cx="8229600" cy="1143000"/>
          </a:xfrm>
        </p:spPr>
        <p:txBody>
          <a:bodyPr/>
          <a:lstStyle/>
          <a:p>
            <a:pPr eaLnBrk="1" hangingPunct="1"/>
            <a:r>
              <a:rPr lang="el-GR" dirty="0"/>
              <a:t> Αρνητικώς ασύμμετρη κατανομή</a:t>
            </a:r>
          </a:p>
        </p:txBody>
      </p:sp>
      <p:graphicFrame>
        <p:nvGraphicFramePr>
          <p:cNvPr id="105474" name="Object 3"/>
          <p:cNvGraphicFramePr>
            <a:graphicFrameLocks noGrp="1" noChangeAspect="1"/>
          </p:cNvGraphicFramePr>
          <p:nvPr>
            <p:ph idx="4294967295"/>
          </p:nvPr>
        </p:nvGraphicFramePr>
        <p:xfrm>
          <a:off x="2827338" y="1554164"/>
          <a:ext cx="7840662" cy="4611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5" name="Έγγραφο" r:id="rId3" imgW="5313111" imgH="2545032" progId="Word.Document.8">
                  <p:embed/>
                </p:oleObj>
              </mc:Choice>
              <mc:Fallback>
                <p:oleObj name="Έγγραφο" r:id="rId3" imgW="5313111" imgH="2545032" progId="Word.Document.8">
                  <p:embed/>
                  <p:pic>
                    <p:nvPicPr>
                      <p:cNvPr id="10547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7338" y="1554164"/>
                        <a:ext cx="7840662" cy="4611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477" name="Slide Number Placeholder 5"/>
          <p:cNvSpPr txBox="1">
            <a:spLocks noGrp="1"/>
          </p:cNvSpPr>
          <p:nvPr/>
        </p:nvSpPr>
        <p:spPr bwMode="auto">
          <a:xfrm>
            <a:off x="807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D0A9FC18-3AFF-469A-B4DB-7F2B5A1560E3}" type="slidenum">
              <a:rPr lang="el-GR" sz="1400"/>
              <a:pPr algn="r"/>
              <a:t>14</a:t>
            </a:fld>
            <a:endParaRPr lang="el-GR" sz="1400"/>
          </a:p>
        </p:txBody>
      </p:sp>
      <p:sp>
        <p:nvSpPr>
          <p:cNvPr id="105478" name="4 - Θέση αριθμού διαφάνειας"/>
          <p:cNvSpPr txBox="1">
            <a:spLocks noGrp="1"/>
          </p:cNvSpPr>
          <p:nvPr/>
        </p:nvSpPr>
        <p:spPr bwMode="auto">
          <a:xfrm>
            <a:off x="807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96AABF4F-0DAF-41E4-9349-5C3A8609ADDF}" type="slidenum">
              <a:rPr lang="el-GR" sz="1400"/>
              <a:pPr algn="r"/>
              <a:t>14</a:t>
            </a:fld>
            <a:endParaRPr lang="el-GR" sz="14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defRPr/>
            </a:pPr>
            <a:fld id="{82B40783-BF5D-40BC-A9E5-A4ECF16945D0}" type="slidenum">
              <a:rPr lang="el-GR"/>
              <a:pPr>
                <a:defRPr/>
              </a:pPr>
              <a:t>15</a:t>
            </a:fld>
            <a:endParaRPr lang="el-GR"/>
          </a:p>
        </p:txBody>
      </p:sp>
      <p:sp>
        <p:nvSpPr>
          <p:cNvPr id="10650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52596" y="285728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l-GR" dirty="0"/>
              <a:t>Ορίζουμε το συντελεστή ασυμμετρίας ως εξής:</a:t>
            </a:r>
          </a:p>
        </p:txBody>
      </p:sp>
      <p:graphicFrame>
        <p:nvGraphicFramePr>
          <p:cNvPr id="106498" name="Object 3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131787195"/>
              </p:ext>
            </p:extLst>
          </p:nvPr>
        </p:nvGraphicFramePr>
        <p:xfrm>
          <a:off x="2309813" y="1646238"/>
          <a:ext cx="7272337" cy="3954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9" name="Document" r:id="rId3" imgW="5313735" imgH="2889774" progId="Word.Document.8">
                  <p:embed/>
                </p:oleObj>
              </mc:Choice>
              <mc:Fallback>
                <p:oleObj name="Document" r:id="rId3" imgW="5313735" imgH="2889774" progId="Word.Document.8">
                  <p:embed/>
                  <p:pic>
                    <p:nvPicPr>
                      <p:cNvPr id="10649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9813" y="1646238"/>
                        <a:ext cx="7272337" cy="3954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5"/>
          <p:cNvSpPr txBox="1">
            <a:spLocks noGrp="1"/>
          </p:cNvSpPr>
          <p:nvPr/>
        </p:nvSpPr>
        <p:spPr bwMode="auto">
          <a:xfrm>
            <a:off x="807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44A1547C-50FE-452E-A95B-EAB80092361E}" type="slidenum">
              <a:rPr lang="el-GR" sz="1400"/>
              <a:pPr algn="r"/>
              <a:t>15</a:t>
            </a:fld>
            <a:endParaRPr lang="el-GR" sz="1400"/>
          </a:p>
        </p:txBody>
      </p:sp>
      <p:sp>
        <p:nvSpPr>
          <p:cNvPr id="106502" name="4 - Θέση αριθμού διαφάνειας"/>
          <p:cNvSpPr txBox="1">
            <a:spLocks noGrp="1"/>
          </p:cNvSpPr>
          <p:nvPr/>
        </p:nvSpPr>
        <p:spPr bwMode="auto">
          <a:xfrm>
            <a:off x="807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0A37E8AE-73E2-4F86-B279-B41BA0298748}" type="slidenum">
              <a:rPr lang="el-GR" sz="1400"/>
              <a:pPr algn="r"/>
              <a:t>15</a:t>
            </a:fld>
            <a:endParaRPr lang="el-GR" sz="14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defRPr/>
            </a:pPr>
            <a:fld id="{F77450A1-F4DC-4129-BC25-A455C5D3F211}" type="slidenum">
              <a:rPr lang="el-GR"/>
              <a:pPr>
                <a:defRPr/>
              </a:pPr>
              <a:t>16</a:t>
            </a:fld>
            <a:endParaRPr lang="el-GR"/>
          </a:p>
        </p:txBody>
      </p:sp>
      <p:sp>
        <p:nvSpPr>
          <p:cNvPr id="241667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524000" y="1600201"/>
            <a:ext cx="8229600" cy="4525963"/>
          </a:xfrm>
        </p:spPr>
        <p:txBody>
          <a:bodyPr/>
          <a:lstStyle/>
          <a:p>
            <a:pPr eaLnBrk="1" hangingPunct="1"/>
            <a:r>
              <a:rPr lang="el-GR"/>
              <a:t>ΙΣΧΥΕΙ:</a:t>
            </a:r>
          </a:p>
          <a:p>
            <a:pPr eaLnBrk="1" hangingPunct="1"/>
            <a:r>
              <a:rPr lang="el-GR"/>
              <a:t>Εάν β</a:t>
            </a:r>
            <a:r>
              <a:rPr lang="el-GR" baseline="-25000"/>
              <a:t>1</a:t>
            </a:r>
            <a:r>
              <a:rPr lang="el-GR"/>
              <a:t>&gt;0 η κατανομή παρουσιάζει θετική ασυμμετρία</a:t>
            </a:r>
          </a:p>
          <a:p>
            <a:pPr eaLnBrk="1" hangingPunct="1"/>
            <a:r>
              <a:rPr lang="el-GR"/>
              <a:t>Εάν β</a:t>
            </a:r>
            <a:r>
              <a:rPr lang="el-GR" baseline="-25000"/>
              <a:t>1</a:t>
            </a:r>
            <a:r>
              <a:rPr lang="el-GR"/>
              <a:t>=0 η κατανομή είναι συμμετρική</a:t>
            </a:r>
          </a:p>
          <a:p>
            <a:pPr eaLnBrk="1" hangingPunct="1"/>
            <a:r>
              <a:rPr lang="el-GR"/>
              <a:t>Εάν β</a:t>
            </a:r>
            <a:r>
              <a:rPr lang="el-GR" baseline="-25000"/>
              <a:t>1</a:t>
            </a:r>
            <a:r>
              <a:rPr lang="el-GR"/>
              <a:t>&lt;0 η κατανομή παρουσιάζει αρνητική ασυμμετρία</a:t>
            </a:r>
          </a:p>
          <a:p>
            <a:pPr eaLnBrk="1" hangingPunct="1"/>
            <a:endParaRPr lang="el-GR"/>
          </a:p>
        </p:txBody>
      </p:sp>
      <p:sp>
        <p:nvSpPr>
          <p:cNvPr id="241668" name="Slide Number Placeholder 5"/>
          <p:cNvSpPr txBox="1">
            <a:spLocks noGrp="1"/>
          </p:cNvSpPr>
          <p:nvPr/>
        </p:nvSpPr>
        <p:spPr bwMode="auto">
          <a:xfrm>
            <a:off x="807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A7B732DA-6C95-4212-BD02-86CD919279A3}" type="slidenum">
              <a:rPr lang="el-GR" sz="1400"/>
              <a:pPr algn="r"/>
              <a:t>16</a:t>
            </a:fld>
            <a:endParaRPr lang="el-GR" sz="1400"/>
          </a:p>
        </p:txBody>
      </p:sp>
      <p:sp>
        <p:nvSpPr>
          <p:cNvPr id="241669" name="3 - Θέση αριθμού διαφάνειας"/>
          <p:cNvSpPr txBox="1">
            <a:spLocks noGrp="1"/>
          </p:cNvSpPr>
          <p:nvPr/>
        </p:nvSpPr>
        <p:spPr bwMode="auto">
          <a:xfrm>
            <a:off x="807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25EEC1EB-8C4D-476F-839A-43233A54A48F}" type="slidenum">
              <a:rPr lang="el-GR" sz="1400"/>
              <a:pPr algn="r"/>
              <a:t>16</a:t>
            </a:fld>
            <a:endParaRPr lang="el-GR" sz="14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defRPr/>
            </a:pPr>
            <a:fld id="{FC9AE430-A1AB-48D5-BDE5-449D21741C7C}" type="slidenum">
              <a:rPr lang="el-GR"/>
              <a:pPr>
                <a:defRPr/>
              </a:pPr>
              <a:t>17</a:t>
            </a:fld>
            <a:endParaRPr lang="el-GR"/>
          </a:p>
        </p:txBody>
      </p:sp>
      <p:sp>
        <p:nvSpPr>
          <p:cNvPr id="22938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438400" y="214313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b="1" dirty="0"/>
              <a:t>K</a:t>
            </a:r>
            <a:r>
              <a:rPr lang="el-GR" b="1" dirty="0"/>
              <a:t>ΥΡΤΩΣΗ ΚΑΤΑΝΟΜΗΣ</a:t>
            </a:r>
            <a:br>
              <a:rPr lang="el-GR" dirty="0"/>
            </a:br>
            <a:endParaRPr lang="el-GR" dirty="0"/>
          </a:p>
        </p:txBody>
      </p:sp>
      <p:sp>
        <p:nvSpPr>
          <p:cNvPr id="24269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867402" y="1290940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dirty="0"/>
              <a:t>Τα μέτρο κύρτωσης που χαρακτηρίζει το ύψος της κορυφής μας δίνει πληροφορίες γύρω από την αιχμηρότητα της καμπύλης της κατανομής.</a:t>
            </a:r>
          </a:p>
          <a:p>
            <a:pPr eaLnBrk="1" hangingPunct="1">
              <a:lnSpc>
                <a:spcPct val="90000"/>
              </a:lnSpc>
            </a:pPr>
            <a:r>
              <a:rPr lang="el-GR" dirty="0"/>
              <a:t>Οι κατανομές με βάση το μέτρο της κύρτωσης διακρίνονται σε:</a:t>
            </a:r>
          </a:p>
          <a:p>
            <a:pPr eaLnBrk="1" hangingPunct="1">
              <a:lnSpc>
                <a:spcPct val="90000"/>
              </a:lnSpc>
            </a:pPr>
            <a:r>
              <a:rPr lang="el-GR" dirty="0" err="1"/>
              <a:t>λεπτόκυρτες</a:t>
            </a:r>
            <a:endParaRPr lang="el-GR" dirty="0"/>
          </a:p>
          <a:p>
            <a:pPr eaLnBrk="1" hangingPunct="1">
              <a:lnSpc>
                <a:spcPct val="90000"/>
              </a:lnSpc>
            </a:pPr>
            <a:r>
              <a:rPr lang="el-GR" dirty="0" err="1"/>
              <a:t>μεσόκυρτες</a:t>
            </a:r>
            <a:endParaRPr lang="el-GR" dirty="0"/>
          </a:p>
          <a:p>
            <a:pPr eaLnBrk="1" hangingPunct="1">
              <a:lnSpc>
                <a:spcPct val="90000"/>
              </a:lnSpc>
            </a:pPr>
            <a:r>
              <a:rPr lang="el-GR" dirty="0" err="1"/>
              <a:t>πλατύκυρτες</a:t>
            </a:r>
            <a:r>
              <a:rPr lang="el-GR" dirty="0"/>
              <a:t> </a:t>
            </a:r>
          </a:p>
        </p:txBody>
      </p:sp>
      <p:sp>
        <p:nvSpPr>
          <p:cNvPr id="242693" name="Slide Number Placeholder 5"/>
          <p:cNvSpPr txBox="1">
            <a:spLocks noGrp="1"/>
          </p:cNvSpPr>
          <p:nvPr/>
        </p:nvSpPr>
        <p:spPr bwMode="auto">
          <a:xfrm>
            <a:off x="807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C5C04BDB-F4AA-442A-BD40-6E916F4A43BB}" type="slidenum">
              <a:rPr lang="el-GR" sz="1400"/>
              <a:pPr algn="r"/>
              <a:t>17</a:t>
            </a:fld>
            <a:endParaRPr lang="el-GR" sz="1400"/>
          </a:p>
        </p:txBody>
      </p:sp>
      <p:sp>
        <p:nvSpPr>
          <p:cNvPr id="242694" name="4 - Θέση αριθμού διαφάνειας"/>
          <p:cNvSpPr txBox="1">
            <a:spLocks noGrp="1"/>
          </p:cNvSpPr>
          <p:nvPr/>
        </p:nvSpPr>
        <p:spPr bwMode="auto">
          <a:xfrm>
            <a:off x="807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6976C15E-7184-4467-A731-D7B5CDA88FFD}" type="slidenum">
              <a:rPr lang="el-GR" sz="1400"/>
              <a:pPr algn="r"/>
              <a:t>17</a:t>
            </a:fld>
            <a:endParaRPr lang="el-GR" sz="1400"/>
          </a:p>
        </p:txBody>
      </p:sp>
    </p:spTree>
    <p:extLst>
      <p:ext uri="{BB962C8B-B14F-4D97-AF65-F5344CB8AC3E}">
        <p14:creationId xmlns:p14="http://schemas.microsoft.com/office/powerpoint/2010/main" val="38950264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defRPr/>
            </a:pPr>
            <a:fld id="{2A5CBE53-5CAB-41BD-AB9A-643DA33B7268}" type="slidenum">
              <a:rPr lang="el-GR"/>
              <a:pPr>
                <a:defRPr/>
              </a:pPr>
              <a:t>18</a:t>
            </a:fld>
            <a:endParaRPr lang="el-GR"/>
          </a:p>
        </p:txBody>
      </p:sp>
      <p:sp>
        <p:nvSpPr>
          <p:cNvPr id="23040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52596" y="285728"/>
            <a:ext cx="8229600" cy="164306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l-GR" dirty="0"/>
              <a:t>Τυπικές περιπτώσεις </a:t>
            </a:r>
            <a:r>
              <a:rPr lang="el-GR" dirty="0" err="1"/>
              <a:t>λεπτόκυρτης</a:t>
            </a:r>
            <a:r>
              <a:rPr lang="el-GR" dirty="0"/>
              <a:t> (Λ), </a:t>
            </a:r>
            <a:r>
              <a:rPr lang="el-GR" dirty="0" err="1"/>
              <a:t>μεσόκυρτης</a:t>
            </a:r>
            <a:r>
              <a:rPr lang="el-GR" dirty="0"/>
              <a:t> (Μ) και </a:t>
            </a:r>
            <a:r>
              <a:rPr lang="el-GR" dirty="0" err="1"/>
              <a:t>πλατύκυρτης</a:t>
            </a:r>
            <a:r>
              <a:rPr lang="el-GR" dirty="0"/>
              <a:t> (ΙΙ) κατανομής.</a:t>
            </a:r>
          </a:p>
        </p:txBody>
      </p:sp>
      <p:sp>
        <p:nvSpPr>
          <p:cNvPr id="243716" name="Slide Number Placeholder 5"/>
          <p:cNvSpPr txBox="1">
            <a:spLocks noGrp="1"/>
          </p:cNvSpPr>
          <p:nvPr/>
        </p:nvSpPr>
        <p:spPr bwMode="auto">
          <a:xfrm>
            <a:off x="807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E4CC1145-C35A-487D-BEE1-B1F8C0CA508F}" type="slidenum">
              <a:rPr lang="el-GR" sz="1400"/>
              <a:pPr algn="r"/>
              <a:t>18</a:t>
            </a:fld>
            <a:endParaRPr lang="el-GR" sz="1400"/>
          </a:p>
        </p:txBody>
      </p:sp>
      <p:sp>
        <p:nvSpPr>
          <p:cNvPr id="243717" name="Text Box 3"/>
          <p:cNvSpPr txBox="1">
            <a:spLocks noChangeArrowheads="1"/>
          </p:cNvSpPr>
          <p:nvPr/>
        </p:nvSpPr>
        <p:spPr bwMode="auto">
          <a:xfrm>
            <a:off x="2927350" y="2708276"/>
            <a:ext cx="6553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l-GR"/>
          </a:p>
        </p:txBody>
      </p:sp>
      <p:pic>
        <p:nvPicPr>
          <p:cNvPr id="243718" name="Picture 4" descr="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2888" y="2781301"/>
            <a:ext cx="5834062" cy="309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3719" name="5 - Θέση αριθμού διαφάνειας"/>
          <p:cNvSpPr txBox="1">
            <a:spLocks noGrp="1"/>
          </p:cNvSpPr>
          <p:nvPr/>
        </p:nvSpPr>
        <p:spPr bwMode="auto">
          <a:xfrm>
            <a:off x="807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46631A09-B109-495A-B78A-66FD425B5FEE}" type="slidenum">
              <a:rPr lang="el-GR" sz="1400"/>
              <a:pPr algn="r"/>
              <a:t>18</a:t>
            </a:fld>
            <a:endParaRPr lang="el-GR" sz="14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defRPr/>
            </a:pPr>
            <a:fld id="{4DE567C5-24FD-4D8E-A070-CF1F4171F980}" type="slidenum">
              <a:rPr lang="el-GR"/>
              <a:pPr>
                <a:defRPr/>
              </a:pPr>
              <a:t>19</a:t>
            </a:fld>
            <a:endParaRPr lang="el-GR"/>
          </a:p>
        </p:txBody>
      </p:sp>
      <p:sp>
        <p:nvSpPr>
          <p:cNvPr id="10752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38074" y="266699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 dirty="0"/>
              <a:t>Ο συντελεστής κύρτωσης δίνεται από:</a:t>
            </a:r>
          </a:p>
        </p:txBody>
      </p:sp>
      <p:graphicFrame>
        <p:nvGraphicFramePr>
          <p:cNvPr id="107522" name="Object 3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66019341"/>
              </p:ext>
            </p:extLst>
          </p:nvPr>
        </p:nvGraphicFramePr>
        <p:xfrm>
          <a:off x="2649538" y="1592263"/>
          <a:ext cx="5586412" cy="149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4" name="Document" r:id="rId3" imgW="5313735" imgH="1422564" progId="Word.Document.8">
                  <p:embed/>
                </p:oleObj>
              </mc:Choice>
              <mc:Fallback>
                <p:oleObj name="Document" r:id="rId3" imgW="5313735" imgH="1422564" progId="Word.Document.8">
                  <p:embed/>
                  <p:pic>
                    <p:nvPicPr>
                      <p:cNvPr id="107522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9538" y="1592263"/>
                        <a:ext cx="5586412" cy="1495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23" name="Object 5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4117976" y="3644901"/>
          <a:ext cx="6550025" cy="187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5" name="Έγγραφο" r:id="rId5" imgW="5293959" imgH="1338940" progId="Word.Document.8">
                  <p:embed/>
                </p:oleObj>
              </mc:Choice>
              <mc:Fallback>
                <p:oleObj name="Έγγραφο" r:id="rId5" imgW="5293959" imgH="1338940" progId="Word.Document.8">
                  <p:embed/>
                  <p:pic>
                    <p:nvPicPr>
                      <p:cNvPr id="10752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7976" y="3644901"/>
                        <a:ext cx="6550025" cy="1871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526" name="Slide Number Placeholder 6"/>
          <p:cNvSpPr txBox="1">
            <a:spLocks noGrp="1"/>
          </p:cNvSpPr>
          <p:nvPr/>
        </p:nvSpPr>
        <p:spPr bwMode="auto">
          <a:xfrm>
            <a:off x="807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93B9C21D-4E67-43ED-969C-5633316AF882}" type="slidenum">
              <a:rPr lang="el-GR" sz="1400"/>
              <a:pPr algn="r"/>
              <a:t>19</a:t>
            </a:fld>
            <a:endParaRPr lang="el-GR" sz="1400"/>
          </a:p>
        </p:txBody>
      </p:sp>
      <p:sp>
        <p:nvSpPr>
          <p:cNvPr id="107527" name="Text Box 4"/>
          <p:cNvSpPr txBox="1">
            <a:spLocks noChangeArrowheads="1"/>
          </p:cNvSpPr>
          <p:nvPr/>
        </p:nvSpPr>
        <p:spPr bwMode="auto">
          <a:xfrm>
            <a:off x="2495551" y="4292601"/>
            <a:ext cx="69135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l-GR"/>
          </a:p>
        </p:txBody>
      </p:sp>
      <p:sp>
        <p:nvSpPr>
          <p:cNvPr id="107528" name="6 - Θέση αριθμού διαφάνειας"/>
          <p:cNvSpPr txBox="1">
            <a:spLocks noGrp="1"/>
          </p:cNvSpPr>
          <p:nvPr/>
        </p:nvSpPr>
        <p:spPr bwMode="auto">
          <a:xfrm>
            <a:off x="807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EAC4DCAC-B5FD-4178-B4DC-7C267F565FAD}" type="slidenum">
              <a:rPr lang="el-GR" sz="1400"/>
              <a:pPr algn="r"/>
              <a:t>19</a:t>
            </a:fld>
            <a:endParaRPr lang="el-GR" sz="1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defRPr/>
            </a:pPr>
            <a:fld id="{245F1F4B-0E8D-4F87-BBE6-6226DC0E5B98}" type="slidenum">
              <a:rPr lang="el-GR"/>
              <a:pPr>
                <a:defRPr/>
              </a:pPr>
              <a:t>2</a:t>
            </a:fld>
            <a:endParaRPr lang="el-GR"/>
          </a:p>
        </p:txBody>
      </p:sp>
      <p:sp>
        <p:nvSpPr>
          <p:cNvPr id="21299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667000" y="1063229"/>
            <a:ext cx="6172200" cy="857250"/>
          </a:xfrm>
        </p:spPr>
        <p:txBody>
          <a:bodyPr>
            <a:normAutofit fontScale="90000"/>
          </a:bodyPr>
          <a:lstStyle/>
          <a:p>
            <a:pPr>
              <a:defRPr/>
            </a:pPr>
            <a:br>
              <a:rPr lang="en-US" b="1"/>
            </a:br>
            <a:r>
              <a:rPr lang="el-GR" sz="2400" b="1"/>
              <a:t>ΜΕΤΡΑ ΣΧΕΤΙΚΗΣ ΘΕΣΗΣ: </a:t>
            </a:r>
            <a:r>
              <a:rPr lang="en-US" sz="2400" b="1"/>
              <a:t>T</a:t>
            </a:r>
            <a:r>
              <a:rPr lang="el-GR" sz="2400" b="1"/>
              <a:t>υποποιημένες τιμές Ζ</a:t>
            </a:r>
            <a:br>
              <a:rPr lang="el-GR" sz="2400" b="1"/>
            </a:br>
            <a:endParaRPr lang="el-GR" sz="2400" b="1"/>
          </a:p>
        </p:txBody>
      </p:sp>
      <p:sp>
        <p:nvSpPr>
          <p:cNvPr id="22630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667000" y="2057401"/>
            <a:ext cx="6172200" cy="3394472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l-GR" b="1"/>
              <a:t>Χρησιμότητα</a:t>
            </a:r>
            <a:r>
              <a:rPr lang="el-GR"/>
              <a:t>: Είναι ιδιαίτερα χρήσιμες όταν θέλουμε να συγκρίνουμε αποδόσεις που έχουν μετρηθεί σε διαφορετικές κλίμακες. </a:t>
            </a:r>
            <a:r>
              <a:rPr lang="el-GR" u="sng"/>
              <a:t>Χαρακτηριστική περίπτωση εφαρμογής</a:t>
            </a:r>
            <a:r>
              <a:rPr lang="el-GR"/>
              <a:t> ήταν η περίπτωση των βαθμολογιών στις Πανελλήνιες Εξετάσεις όπου ένας υποψήφιος είχε το δικαίωμα να κρατήσει τη βαθμολογία σε ένα ή περισσότερα μαθήματα και στις επόμενες Πανελλήνιες. </a:t>
            </a:r>
          </a:p>
        </p:txBody>
      </p:sp>
      <p:sp>
        <p:nvSpPr>
          <p:cNvPr id="226309" name="4 - Θέση αριθμού διαφάνειας"/>
          <p:cNvSpPr txBox="1">
            <a:spLocks noGrp="1"/>
          </p:cNvSpPr>
          <p:nvPr/>
        </p:nvSpPr>
        <p:spPr bwMode="auto">
          <a:xfrm>
            <a:off x="7581900" y="5541169"/>
            <a:ext cx="16002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598F63A1-D85F-46EB-AD22-E65EE958A733}" type="slidenum">
              <a:rPr lang="el-GR" sz="1050"/>
              <a:pPr algn="r"/>
              <a:t>2</a:t>
            </a:fld>
            <a:endParaRPr lang="el-GR" sz="105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7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defRPr/>
            </a:pPr>
            <a:fld id="{8179A92F-A19F-4BB9-9370-8C8C4D084496}" type="slidenum">
              <a:rPr lang="el-GR"/>
              <a:pPr>
                <a:defRPr/>
              </a:pPr>
              <a:t>20</a:t>
            </a:fld>
            <a:endParaRPr lang="el-GR"/>
          </a:p>
        </p:txBody>
      </p:sp>
      <p:sp>
        <p:nvSpPr>
          <p:cNvPr id="10854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52596" y="285728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l-GR" sz="3200" dirty="0"/>
              <a:t>Συχνότερα στη βιβλιογραφία ο συντελεστής κύρτωσης δίνεται από τη στατιστική συνάρτηση:</a:t>
            </a:r>
          </a:p>
        </p:txBody>
      </p:sp>
      <p:graphicFrame>
        <p:nvGraphicFramePr>
          <p:cNvPr id="108546" name="Object 3"/>
          <p:cNvGraphicFramePr>
            <a:graphicFrameLocks noGrp="1" noChangeAspect="1"/>
          </p:cNvGraphicFramePr>
          <p:nvPr>
            <p:ph idx="4294967295"/>
          </p:nvPr>
        </p:nvGraphicFramePr>
        <p:xfrm>
          <a:off x="1530351" y="1787526"/>
          <a:ext cx="8162925" cy="441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7" name="Document" r:id="rId3" imgW="7405466" imgH="4007415" progId="Word.Document.8">
                  <p:embed/>
                </p:oleObj>
              </mc:Choice>
              <mc:Fallback>
                <p:oleObj name="Document" r:id="rId3" imgW="7405466" imgH="4007415" progId="Word.Document.8">
                  <p:embed/>
                  <p:pic>
                    <p:nvPicPr>
                      <p:cNvPr id="10854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0351" y="1787526"/>
                        <a:ext cx="8162925" cy="4416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5"/>
          <p:cNvSpPr txBox="1">
            <a:spLocks noGrp="1"/>
          </p:cNvSpPr>
          <p:nvPr/>
        </p:nvSpPr>
        <p:spPr bwMode="auto">
          <a:xfrm>
            <a:off x="807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CE2776B4-7C1A-45AE-A4B3-586CE288BE5E}" type="slidenum">
              <a:rPr lang="el-GR" sz="1400"/>
              <a:pPr algn="r"/>
              <a:t>20</a:t>
            </a:fld>
            <a:endParaRPr lang="el-GR" sz="1400"/>
          </a:p>
        </p:txBody>
      </p:sp>
      <p:sp>
        <p:nvSpPr>
          <p:cNvPr id="108550" name="4 - Θέση αριθμού διαφάνειας"/>
          <p:cNvSpPr txBox="1">
            <a:spLocks noGrp="1"/>
          </p:cNvSpPr>
          <p:nvPr/>
        </p:nvSpPr>
        <p:spPr bwMode="auto">
          <a:xfrm>
            <a:off x="807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5690DD70-16C7-4DB2-9315-81FBA547489D}" type="slidenum">
              <a:rPr lang="el-GR" sz="1400"/>
              <a:pPr algn="r"/>
              <a:t>20</a:t>
            </a:fld>
            <a:endParaRPr lang="el-GR" sz="14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defRPr/>
            </a:pPr>
            <a:fld id="{265B1EAA-BC4F-46EC-94B9-430EDE1D1D7A}" type="slidenum">
              <a:rPr lang="el-GR"/>
              <a:pPr>
                <a:defRPr/>
              </a:pPr>
              <a:t>21</a:t>
            </a:fld>
            <a:endParaRPr lang="el-GR"/>
          </a:p>
        </p:txBody>
      </p:sp>
      <p:graphicFrame>
        <p:nvGraphicFramePr>
          <p:cNvPr id="109570" name="Object 2"/>
          <p:cNvGraphicFramePr>
            <a:graphicFrameLocks noGrp="1" noChangeAspect="1"/>
          </p:cNvGraphicFramePr>
          <p:nvPr>
            <p:ph sz="quarter" idx="1"/>
            <p:extLst/>
          </p:nvPr>
        </p:nvGraphicFramePr>
        <p:xfrm>
          <a:off x="2378075" y="742950"/>
          <a:ext cx="7367588" cy="590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1" name="Document" r:id="rId3" imgW="8294028" imgH="6648959" progId="Word.Document.8">
                  <p:embed/>
                </p:oleObj>
              </mc:Choice>
              <mc:Fallback>
                <p:oleObj name="Document" r:id="rId3" imgW="8294028" imgH="6648959" progId="Word.Document.8">
                  <p:embed/>
                  <p:pic>
                    <p:nvPicPr>
                      <p:cNvPr id="10957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8075" y="742950"/>
                        <a:ext cx="7367588" cy="59055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572" name="2 - Θέση αριθμού διαφάνειας"/>
          <p:cNvSpPr txBox="1">
            <a:spLocks noGrp="1"/>
          </p:cNvSpPr>
          <p:nvPr/>
        </p:nvSpPr>
        <p:spPr bwMode="auto">
          <a:xfrm>
            <a:off x="807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BEBCA3A3-9ACA-43A1-B0BB-977B70975F1D}" type="slidenum">
              <a:rPr lang="el-GR" sz="1400"/>
              <a:pPr algn="r"/>
              <a:t>21</a:t>
            </a:fld>
            <a:endParaRPr lang="el-GR" sz="1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2100"/>
              <a:t>ΟΡΙΣΜΟΣ ΤΥΠΟΠΟΙΗΜΕΝΩΝ ΤΙΜΩΝ</a:t>
            </a:r>
          </a:p>
        </p:txBody>
      </p:sp>
      <p:sp>
        <p:nvSpPr>
          <p:cNvPr id="7066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55576" y="1250302"/>
            <a:ext cx="7772961" cy="5253135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l-GR" sz="1500" dirty="0">
                <a:latin typeface="Bookman Old Style" pitchFamily="18" charset="0"/>
              </a:rPr>
              <a:t>Έστω η μεταβλητή </a:t>
            </a:r>
            <a:r>
              <a:rPr lang="el-GR" sz="1500" i="1" dirty="0">
                <a:latin typeface="Bookman Old Style" pitchFamily="18" charset="0"/>
              </a:rPr>
              <a:t>Χ</a:t>
            </a:r>
            <a:r>
              <a:rPr lang="el-GR" sz="1500" dirty="0">
                <a:latin typeface="Bookman Old Style" pitchFamily="18" charset="0"/>
              </a:rPr>
              <a:t> με τιμές </a:t>
            </a:r>
            <a:r>
              <a:rPr lang="en-US" sz="1500" i="1" dirty="0">
                <a:latin typeface="Bookman Old Style" pitchFamily="18" charset="0"/>
              </a:rPr>
              <a:t>x</a:t>
            </a:r>
            <a:r>
              <a:rPr lang="el-GR" sz="1500" i="1" baseline="-25000" dirty="0">
                <a:latin typeface="Bookman Old Style" pitchFamily="18" charset="0"/>
              </a:rPr>
              <a:t> 1</a:t>
            </a:r>
            <a:r>
              <a:rPr lang="el-GR" sz="1500" i="1" dirty="0">
                <a:latin typeface="Bookman Old Style" pitchFamily="18" charset="0"/>
              </a:rPr>
              <a:t>,</a:t>
            </a:r>
            <a:r>
              <a:rPr lang="en-US" sz="1500" i="1" dirty="0">
                <a:latin typeface="Bookman Old Style" pitchFamily="18" charset="0"/>
              </a:rPr>
              <a:t>x</a:t>
            </a:r>
            <a:r>
              <a:rPr lang="el-GR" sz="1500" i="1" baseline="-25000" dirty="0">
                <a:latin typeface="Bookman Old Style" pitchFamily="18" charset="0"/>
              </a:rPr>
              <a:t>2</a:t>
            </a:r>
            <a:r>
              <a:rPr lang="el-GR" sz="1500" i="1" dirty="0">
                <a:latin typeface="Bookman Old Style" pitchFamily="18" charset="0"/>
              </a:rPr>
              <a:t>,…,</a:t>
            </a:r>
            <a:r>
              <a:rPr lang="en-US" sz="1500" i="1" dirty="0" err="1">
                <a:latin typeface="Bookman Old Style" pitchFamily="18" charset="0"/>
              </a:rPr>
              <a:t>x</a:t>
            </a:r>
            <a:r>
              <a:rPr lang="en-US" sz="1500" i="1" baseline="-25000" dirty="0" err="1">
                <a:latin typeface="Bookman Old Style" pitchFamily="18" charset="0"/>
              </a:rPr>
              <a:t>N</a:t>
            </a:r>
            <a:r>
              <a:rPr lang="el-GR" sz="1500" i="1" dirty="0">
                <a:latin typeface="Bookman Old Style" pitchFamily="18" charset="0"/>
              </a:rPr>
              <a:t>,</a:t>
            </a:r>
            <a:r>
              <a:rPr lang="en-US" sz="1500" i="1" dirty="0">
                <a:latin typeface="Bookman Old Style" pitchFamily="18" charset="0"/>
              </a:rPr>
              <a:t> </a:t>
            </a:r>
            <a:r>
              <a:rPr lang="el-GR" sz="1500" dirty="0">
                <a:latin typeface="Bookman Old Style" pitchFamily="18" charset="0"/>
              </a:rPr>
              <a:t>μέσο</a:t>
            </a:r>
            <a:r>
              <a:rPr lang="el-GR" sz="1500" i="1" dirty="0">
                <a:latin typeface="Bookman Old Style" pitchFamily="18" charset="0"/>
              </a:rPr>
              <a:t> μ</a:t>
            </a:r>
            <a:r>
              <a:rPr lang="el-GR" sz="1500" dirty="0">
                <a:latin typeface="Bookman Old Style" pitchFamily="18" charset="0"/>
              </a:rPr>
              <a:t> και διακύμανση </a:t>
            </a:r>
            <a:r>
              <a:rPr lang="el-GR" sz="1500" i="1" dirty="0">
                <a:latin typeface="Bookman Old Style" pitchFamily="18" charset="0"/>
              </a:rPr>
              <a:t>σ</a:t>
            </a:r>
            <a:r>
              <a:rPr lang="el-GR" sz="1500" i="1" baseline="30000" dirty="0">
                <a:latin typeface="Bookman Old Style" pitchFamily="18" charset="0"/>
              </a:rPr>
              <a:t>2</a:t>
            </a:r>
            <a:r>
              <a:rPr lang="el-GR" sz="1500" i="1" dirty="0">
                <a:latin typeface="Bookman Old Style" pitchFamily="18" charset="0"/>
              </a:rPr>
              <a:t>. </a:t>
            </a:r>
            <a:r>
              <a:rPr lang="el-GR" sz="1500" dirty="0">
                <a:latin typeface="Bookman Old Style" pitchFamily="18" charset="0"/>
              </a:rPr>
              <a:t>Εκφράζουμε όλες τις αποκλίσεις </a:t>
            </a:r>
            <a:r>
              <a:rPr lang="el-GR" sz="1500" i="1" dirty="0">
                <a:latin typeface="Bookman Old Style" pitchFamily="18" charset="0"/>
              </a:rPr>
              <a:t>(</a:t>
            </a:r>
            <a:r>
              <a:rPr lang="en-US" sz="1500" i="1" dirty="0">
                <a:latin typeface="Bookman Old Style" pitchFamily="18" charset="0"/>
              </a:rPr>
              <a:t>x</a:t>
            </a:r>
            <a:r>
              <a:rPr lang="en-US" sz="1500" i="1" baseline="-25000" dirty="0">
                <a:latin typeface="Bookman Old Style" pitchFamily="18" charset="0"/>
              </a:rPr>
              <a:t>i</a:t>
            </a:r>
            <a:r>
              <a:rPr lang="el-GR" sz="1500" i="1" dirty="0">
                <a:latin typeface="Bookman Old Style" pitchFamily="18" charset="0"/>
              </a:rPr>
              <a:t>-μ)</a:t>
            </a:r>
            <a:r>
              <a:rPr lang="el-GR" sz="1500" dirty="0">
                <a:latin typeface="Bookman Old Style" pitchFamily="18" charset="0"/>
              </a:rPr>
              <a:t> σε τιμές τυπικής απόκλισης της </a:t>
            </a:r>
            <a:r>
              <a:rPr lang="el-GR" sz="1500" i="1" dirty="0">
                <a:latin typeface="Bookman Old Style" pitchFamily="18" charset="0"/>
              </a:rPr>
              <a:t>Χ, </a:t>
            </a:r>
            <a:r>
              <a:rPr lang="el-GR" sz="1500" dirty="0">
                <a:latin typeface="Bookman Old Style" pitchFamily="18" charset="0"/>
              </a:rPr>
              <a:t>δηλαδή υπολογίζουμε τις τιμές:</a:t>
            </a:r>
          </a:p>
          <a:p>
            <a:pPr algn="ctr" eaLnBrk="1" hangingPunct="1">
              <a:lnSpc>
                <a:spcPct val="80000"/>
              </a:lnSpc>
            </a:pPr>
            <a:endParaRPr lang="fr-FR" sz="1500" i="1" dirty="0">
              <a:latin typeface="Bookman Old Style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en-US" sz="1500" dirty="0">
              <a:latin typeface="Bookman Old Style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el-GR" sz="1500" dirty="0">
              <a:latin typeface="Bookman Old Style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l-GR" sz="1500" dirty="0">
                <a:latin typeface="Bookman Old Style" pitchFamily="18" charset="0"/>
              </a:rPr>
              <a:t>Με τον τρόπο αυτό δημιουργείται μία </a:t>
            </a:r>
            <a:r>
              <a:rPr lang="el-GR" sz="1500" i="1" dirty="0">
                <a:latin typeface="Bookman Old Style" pitchFamily="18" charset="0"/>
              </a:rPr>
              <a:t>«νέα»</a:t>
            </a:r>
            <a:r>
              <a:rPr lang="el-GR" sz="1500" dirty="0">
                <a:latin typeface="Bookman Old Style" pitchFamily="18" charset="0"/>
              </a:rPr>
              <a:t> μεταβλητή που στην περίπτωση πληθυσμού είναι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l-GR" sz="1500" dirty="0">
                <a:latin typeface="Bookman Old Style" pitchFamily="18" charset="0"/>
              </a:rPr>
              <a:t>                                                                         </a:t>
            </a:r>
          </a:p>
          <a:p>
            <a:pPr eaLnBrk="1" hangingPunct="1">
              <a:lnSpc>
                <a:spcPct val="80000"/>
              </a:lnSpc>
            </a:pPr>
            <a:endParaRPr lang="el-GR" sz="1500" dirty="0">
              <a:latin typeface="Bookman Old Style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el-GR" sz="1500" dirty="0">
              <a:latin typeface="Bookman Old Style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l-GR" sz="1500" dirty="0">
                <a:latin typeface="Bookman Old Style" pitchFamily="18" charset="0"/>
              </a:rPr>
              <a:t>και στην περίπτωση δείγματος</a:t>
            </a:r>
          </a:p>
          <a:p>
            <a:pPr eaLnBrk="1" hangingPunct="1">
              <a:lnSpc>
                <a:spcPct val="80000"/>
              </a:lnSpc>
            </a:pPr>
            <a:endParaRPr lang="el-GR" sz="1500" dirty="0">
              <a:latin typeface="Bookman Old Style" pitchFamily="18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l-GR" sz="1050" dirty="0">
                <a:latin typeface="Bookman Old Style" pitchFamily="18" charset="0"/>
              </a:rPr>
              <a:t>                                                                           </a:t>
            </a:r>
          </a:p>
        </p:txBody>
      </p:sp>
      <p:graphicFrame>
        <p:nvGraphicFramePr>
          <p:cNvPr id="70658" name="Object 4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878855233"/>
              </p:ext>
            </p:extLst>
          </p:nvPr>
        </p:nvGraphicFramePr>
        <p:xfrm>
          <a:off x="4161227" y="1899762"/>
          <a:ext cx="2168525" cy="65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9" name="Εξίσωση" r:id="rId3" imgW="3161092" imgH="628174" progId="Equation.3">
                  <p:embed/>
                </p:oleObj>
              </mc:Choice>
              <mc:Fallback>
                <p:oleObj name="Εξίσωση" r:id="rId3" imgW="3161092" imgH="628174" progId="Equation.3">
                  <p:embed/>
                  <p:pic>
                    <p:nvPicPr>
                      <p:cNvPr id="7065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1227" y="1899762"/>
                        <a:ext cx="2168525" cy="655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59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3557587" y="3601643"/>
          <a:ext cx="2052638" cy="626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0" name="Εξίσωση" r:id="rId5" imgW="1904285" imgH="580656" progId="Equation.3">
                  <p:embed/>
                </p:oleObj>
              </mc:Choice>
              <mc:Fallback>
                <p:oleObj name="Εξίσωση" r:id="rId5" imgW="1904285" imgH="580656" progId="Equation.3">
                  <p:embed/>
                  <p:pic>
                    <p:nvPicPr>
                      <p:cNvPr id="7065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7587" y="3601643"/>
                        <a:ext cx="2052638" cy="626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defRPr/>
            </a:pPr>
            <a:fld id="{6DE9F691-AF11-4137-A25A-4EB8D491A31E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  <p:sp>
        <p:nvSpPr>
          <p:cNvPr id="70664" name="Rectangle 6"/>
          <p:cNvSpPr>
            <a:spLocks noChangeArrowheads="1"/>
          </p:cNvSpPr>
          <p:nvPr/>
        </p:nvSpPr>
        <p:spPr bwMode="auto">
          <a:xfrm>
            <a:off x="2667002" y="707805"/>
            <a:ext cx="184731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 sz="1350"/>
          </a:p>
        </p:txBody>
      </p:sp>
      <p:graphicFrame>
        <p:nvGraphicFramePr>
          <p:cNvPr id="7066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6624621"/>
              </p:ext>
            </p:extLst>
          </p:nvPr>
        </p:nvGraphicFramePr>
        <p:xfrm>
          <a:off x="3927193" y="5444366"/>
          <a:ext cx="1944290" cy="7024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1" name="Εξίσωση" r:id="rId7" imgW="1399331" imgH="666332" progId="Equation.3">
                  <p:embed/>
                </p:oleObj>
              </mc:Choice>
              <mc:Fallback>
                <p:oleObj name="Εξίσωση" r:id="rId7" imgW="1399331" imgH="666332" progId="Equation.3">
                  <p:embed/>
                  <p:pic>
                    <p:nvPicPr>
                      <p:cNvPr id="7066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7193" y="5444366"/>
                        <a:ext cx="1944290" cy="7024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65" name="8 - Θέση αριθμού διαφάνειας"/>
          <p:cNvSpPr txBox="1">
            <a:spLocks noGrp="1"/>
          </p:cNvSpPr>
          <p:nvPr/>
        </p:nvSpPr>
        <p:spPr bwMode="auto">
          <a:xfrm>
            <a:off x="7581900" y="5541169"/>
            <a:ext cx="16002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822369C2-6461-4720-A15C-5AFD3359D30E}" type="slidenum">
              <a:rPr lang="el-GR" sz="1050"/>
              <a:pPr algn="r"/>
              <a:t>3</a:t>
            </a:fld>
            <a:endParaRPr lang="el-GR" sz="105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defRPr/>
            </a:pPr>
            <a:fld id="{E4D9433D-9F4C-4EC5-BFF2-9F8735AC8FD5}" type="slidenum">
              <a:rPr lang="el-GR"/>
              <a:pPr>
                <a:defRPr/>
              </a:pPr>
              <a:t>4</a:t>
            </a:fld>
            <a:endParaRPr lang="el-GR"/>
          </a:p>
        </p:txBody>
      </p:sp>
      <p:sp>
        <p:nvSpPr>
          <p:cNvPr id="227331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3009900" y="1484711"/>
            <a:ext cx="6172200" cy="3967163"/>
          </a:xfrm>
        </p:spPr>
        <p:txBody>
          <a:bodyPr/>
          <a:lstStyle/>
          <a:p>
            <a:pPr eaLnBrk="1" hangingPunct="1"/>
            <a:r>
              <a:rPr lang="el-GR"/>
              <a:t>Το Ζ μας πληροφορεί για τον αριθμό των τυπικών αποκλίσεων κατά τις οποίες απέχει συγκεκριμένη μέτρηση Χ από τον αριθμητικό μέσο του συνόλου των δεδομένων. </a:t>
            </a:r>
          </a:p>
        </p:txBody>
      </p:sp>
      <p:sp>
        <p:nvSpPr>
          <p:cNvPr id="227332" name="3 - Θέση αριθμού διαφάνειας"/>
          <p:cNvSpPr txBox="1">
            <a:spLocks noGrp="1"/>
          </p:cNvSpPr>
          <p:nvPr/>
        </p:nvSpPr>
        <p:spPr bwMode="auto">
          <a:xfrm>
            <a:off x="7581900" y="5541169"/>
            <a:ext cx="16002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13D9E383-BF76-4305-8881-1EB170A4753E}" type="slidenum">
              <a:rPr lang="el-GR" sz="1050"/>
              <a:pPr algn="r"/>
              <a:t>4</a:t>
            </a:fld>
            <a:endParaRPr lang="el-GR" sz="105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defRPr/>
            </a:pPr>
            <a:fld id="{3B28EC04-FF8C-4B31-A2CA-140228CD9A3C}" type="slidenum">
              <a:rPr lang="el-GR"/>
              <a:pPr>
                <a:defRPr/>
              </a:pPr>
              <a:t>5</a:t>
            </a:fld>
            <a:endParaRPr lang="el-GR"/>
          </a:p>
        </p:txBody>
      </p:sp>
      <p:graphicFrame>
        <p:nvGraphicFramePr>
          <p:cNvPr id="71682" name="Object 3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698506970"/>
              </p:ext>
            </p:extLst>
          </p:nvPr>
        </p:nvGraphicFramePr>
        <p:xfrm>
          <a:off x="2584580" y="233265"/>
          <a:ext cx="6026020" cy="52400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1" name="Έγγραφο" r:id="rId3" imgW="5446815" imgH="5683906" progId="Word.Document.8">
                  <p:embed/>
                </p:oleObj>
              </mc:Choice>
              <mc:Fallback>
                <p:oleObj name="Έγγραφο" r:id="rId3" imgW="5446815" imgH="5683906" progId="Word.Document.8">
                  <p:embed/>
                  <p:pic>
                    <p:nvPicPr>
                      <p:cNvPr id="71682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4580" y="233265"/>
                        <a:ext cx="6026020" cy="524003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706" name="Object 2"/>
          <p:cNvGraphicFramePr>
            <a:graphicFrameLocks noGrp="1" noChangeAspect="1"/>
          </p:cNvGraphicFramePr>
          <p:nvPr>
            <p:ph type="title"/>
          </p:nvPr>
        </p:nvGraphicFramePr>
        <p:xfrm>
          <a:off x="3511154" y="1052513"/>
          <a:ext cx="5061347" cy="426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5" name="Έγγραφο" r:id="rId3" imgW="5293959" imgH="4464456" progId="Word.Document.8">
                  <p:embed/>
                </p:oleObj>
              </mc:Choice>
              <mc:Fallback>
                <p:oleObj name="Έγγραφο" r:id="rId3" imgW="5293959" imgH="4464456" progId="Word.Document.8">
                  <p:embed/>
                  <p:pic>
                    <p:nvPicPr>
                      <p:cNvPr id="7270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1154" y="1052513"/>
                        <a:ext cx="5061347" cy="426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707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defRPr/>
            </a:pPr>
            <a:fld id="{1E785137-0F3A-4829-9880-A6536D75EF50}" type="slidenum">
              <a:rPr lang="el-GR"/>
              <a:pPr>
                <a:defRPr/>
              </a:pPr>
              <a:t>6</a:t>
            </a:fld>
            <a:endParaRPr lang="el-G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141" y="415135"/>
            <a:ext cx="6172200" cy="857250"/>
          </a:xfrm>
        </p:spPr>
        <p:txBody>
          <a:bodyPr/>
          <a:lstStyle/>
          <a:p>
            <a:pPr eaLnBrk="1" hangingPunct="1"/>
            <a:r>
              <a:rPr lang="el-GR" dirty="0"/>
              <a:t>ΠΑΡΑΔΕΙΓΜΑ</a:t>
            </a:r>
          </a:p>
        </p:txBody>
      </p:sp>
      <p:graphicFrame>
        <p:nvGraphicFramePr>
          <p:cNvPr id="73730" name="Object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64073103"/>
              </p:ext>
            </p:extLst>
          </p:nvPr>
        </p:nvGraphicFramePr>
        <p:xfrm>
          <a:off x="2301875" y="1270000"/>
          <a:ext cx="9725025" cy="695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9" name="Document" r:id="rId3" imgW="7488322" imgH="5364108" progId="Word.Document.8">
                  <p:embed/>
                </p:oleObj>
              </mc:Choice>
              <mc:Fallback>
                <p:oleObj name="Document" r:id="rId3" imgW="7488322" imgH="5364108" progId="Word.Document.8">
                  <p:embed/>
                  <p:pic>
                    <p:nvPicPr>
                      <p:cNvPr id="7373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1875" y="1270000"/>
                        <a:ext cx="9725025" cy="695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defRPr/>
            </a:pPr>
            <a:fld id="{162D2D4D-F0A2-4640-8E93-3541DB2E839A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  <p:sp>
        <p:nvSpPr>
          <p:cNvPr id="73733" name="3 - Θέση αριθμού διαφάνειας"/>
          <p:cNvSpPr txBox="1">
            <a:spLocks noGrp="1"/>
          </p:cNvSpPr>
          <p:nvPr/>
        </p:nvSpPr>
        <p:spPr bwMode="auto">
          <a:xfrm>
            <a:off x="7581900" y="5541169"/>
            <a:ext cx="16002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5951D5BC-DDA4-41C9-9325-181520E0E003}" type="slidenum">
              <a:rPr lang="el-GR" sz="1050"/>
              <a:pPr algn="r"/>
              <a:t>7</a:t>
            </a:fld>
            <a:endParaRPr lang="el-GR" sz="105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6" name="Rectangle 2"/>
          <p:cNvSpPr>
            <a:spLocks noGrp="1" noChangeArrowheads="1"/>
          </p:cNvSpPr>
          <p:nvPr>
            <p:ph type="title"/>
          </p:nvPr>
        </p:nvSpPr>
        <p:spPr>
          <a:xfrm>
            <a:off x="3018235" y="998935"/>
            <a:ext cx="6172200" cy="8572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l-GR" b="1"/>
              <a:t>Μέτρα σχετικής μεταβλητότητας: συντελεστής μεταβλητότητας</a:t>
            </a:r>
          </a:p>
        </p:txBody>
      </p:sp>
      <p:sp>
        <p:nvSpPr>
          <p:cNvPr id="74755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defRPr/>
            </a:pPr>
            <a:fld id="{5A9ABA49-3A7A-45F3-A7BA-B0A156E6DE65}" type="slidenum">
              <a:rPr lang="el-GR"/>
              <a:pPr>
                <a:defRPr/>
              </a:pPr>
              <a:t>8</a:t>
            </a:fld>
            <a:endParaRPr lang="el-GR"/>
          </a:p>
        </p:txBody>
      </p:sp>
      <p:sp>
        <p:nvSpPr>
          <p:cNvPr id="7475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8235" y="1701403"/>
            <a:ext cx="6172200" cy="3394472"/>
          </a:xfrm>
        </p:spPr>
        <p:txBody>
          <a:bodyPr>
            <a:normAutofit fontScale="92500"/>
          </a:bodyPr>
          <a:lstStyle/>
          <a:p>
            <a:pPr eaLnBrk="1" hangingPunct="1"/>
            <a:endParaRPr lang="el-GR" b="1" dirty="0"/>
          </a:p>
          <a:p>
            <a:pPr eaLnBrk="1" hangingPunct="1"/>
            <a:r>
              <a:rPr lang="el-GR" b="1" dirty="0"/>
              <a:t>Χρησιμότητα. </a:t>
            </a:r>
            <a:r>
              <a:rPr lang="el-GR" dirty="0"/>
              <a:t>Σε αντίθεση με την τυπική απόκλιση ο συντελεστής μεταβλητότητας δεν εξαρτάται από τις μονάδες μέτρησης των δεδομένων (είναι «καθαρός αριθμός).</a:t>
            </a:r>
          </a:p>
          <a:p>
            <a:pPr eaLnBrk="1" hangingPunct="1"/>
            <a:r>
              <a:rPr lang="el-GR" dirty="0"/>
              <a:t>Για ένα σύνολο δεδομένων ο συντελεστής μεταβλητότητας ορίζεται:</a:t>
            </a:r>
          </a:p>
          <a:p>
            <a:pPr eaLnBrk="1" hangingPunct="1"/>
            <a:r>
              <a:rPr lang="el-GR" dirty="0"/>
              <a:t> </a:t>
            </a:r>
          </a:p>
        </p:txBody>
      </p:sp>
      <p:sp>
        <p:nvSpPr>
          <p:cNvPr id="74758" name="Rectangle 5"/>
          <p:cNvSpPr>
            <a:spLocks noChangeArrowheads="1"/>
          </p:cNvSpPr>
          <p:nvPr/>
        </p:nvSpPr>
        <p:spPr bwMode="auto">
          <a:xfrm>
            <a:off x="2667002" y="707805"/>
            <a:ext cx="184731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 sz="135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754" name="Object 4"/>
              <p:cNvSpPr txBox="1"/>
              <p:nvPr/>
            </p:nvSpPr>
            <p:spPr bwMode="auto">
              <a:xfrm>
                <a:off x="3665538" y="4618038"/>
                <a:ext cx="2646362" cy="863600"/>
              </a:xfrm>
              <a:prstGeom prst="rect">
                <a:avLst/>
              </a:prstGeom>
              <a:noFill/>
              <a:ex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𝑐𝑣</m:t>
                      </m:r>
                      <m:r>
                        <a:rPr lang="el-GR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num>
                        <m:den>
                          <m:acc>
                            <m:accPr>
                              <m:chr m:val="̄"/>
                              <m:ctrlPr>
                                <a:rPr lang="el-G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l-G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den>
                      </m:f>
                      <m:r>
                        <a:rPr lang="el-G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(×100)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74754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65538" y="4618038"/>
                <a:ext cx="2646362" cy="8636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xtLst/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759" name="6 - Θέση αριθμού διαφάνειας"/>
          <p:cNvSpPr txBox="1">
            <a:spLocks noGrp="1"/>
          </p:cNvSpPr>
          <p:nvPr/>
        </p:nvSpPr>
        <p:spPr bwMode="auto">
          <a:xfrm>
            <a:off x="7581900" y="5541169"/>
            <a:ext cx="16002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DEBCDC5E-9649-49E5-9C38-1EC0504BC3F0}" type="slidenum">
              <a:rPr lang="el-GR" sz="1050"/>
              <a:pPr algn="r"/>
              <a:t>8</a:t>
            </a:fld>
            <a:endParaRPr lang="el-GR" sz="105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18235" y="1269206"/>
            <a:ext cx="6172200" cy="857250"/>
          </a:xfrm>
        </p:spPr>
        <p:txBody>
          <a:bodyPr/>
          <a:lstStyle/>
          <a:p>
            <a:pPr eaLnBrk="1" hangingPunct="1"/>
            <a:r>
              <a:rPr lang="el-GR"/>
              <a:t>ΑΣΚΗΣΗ</a:t>
            </a:r>
          </a:p>
        </p:txBody>
      </p:sp>
      <p:sp>
        <p:nvSpPr>
          <p:cNvPr id="21504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defRPr/>
            </a:pPr>
            <a:fld id="{08319503-BDB9-4964-BA3E-00F46B9B1432}" type="slidenum">
              <a:rPr lang="el-GR"/>
              <a:pPr>
                <a:defRPr/>
              </a:pPr>
              <a:t>9</a:t>
            </a:fld>
            <a:endParaRPr lang="el-GR"/>
          </a:p>
        </p:txBody>
      </p:sp>
      <p:sp>
        <p:nvSpPr>
          <p:cNvPr id="228356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963466" y="1916908"/>
            <a:ext cx="6172200" cy="3394472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endParaRPr lang="el-GR" dirty="0"/>
          </a:p>
          <a:p>
            <a:pPr eaLnBrk="1" hangingPunct="1">
              <a:lnSpc>
                <a:spcPct val="90000"/>
              </a:lnSpc>
            </a:pPr>
            <a:r>
              <a:rPr lang="el-GR" dirty="0"/>
              <a:t>Σε μια ομάδα παιδιών βρέθηκε  μέσο βάρος= 22 χιλιόγραμμα και τυπική απόκλιση = 3 χιλιόγραμμα,  ενώ το μέσο ανάστημα ήταν ίσο με 118 εκατοστόμετρα  και η τυπική απόκλιση ίση με 6 εκατοστόμετρα. Να συγκριθεί η μεταβλητότητα των 2 αυτών μετρήσεων.</a:t>
            </a:r>
          </a:p>
        </p:txBody>
      </p:sp>
      <p:sp>
        <p:nvSpPr>
          <p:cNvPr id="228357" name="4 - Θέση αριθμού διαφάνειας"/>
          <p:cNvSpPr txBox="1">
            <a:spLocks noGrp="1"/>
          </p:cNvSpPr>
          <p:nvPr/>
        </p:nvSpPr>
        <p:spPr bwMode="auto">
          <a:xfrm>
            <a:off x="7581900" y="5541169"/>
            <a:ext cx="16002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DB4A9792-D4BB-4AA8-B66A-F24544624007}" type="slidenum">
              <a:rPr lang="el-GR" sz="1050"/>
              <a:pPr algn="r"/>
              <a:t>9</a:t>
            </a:fld>
            <a:endParaRPr lang="el-GR" sz="105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475</Words>
  <Application>Microsoft Office PowerPoint</Application>
  <PresentationFormat>Ευρεία οθόνη</PresentationFormat>
  <Paragraphs>94</Paragraphs>
  <Slides>21</Slides>
  <Notes>0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3</vt:i4>
      </vt:variant>
      <vt:variant>
        <vt:lpstr>Τίτλοι διαφανειών</vt:lpstr>
      </vt:variant>
      <vt:variant>
        <vt:i4>21</vt:i4>
      </vt:variant>
    </vt:vector>
  </HeadingPairs>
  <TitlesOfParts>
    <vt:vector size="30" baseType="lpstr">
      <vt:lpstr>Arial</vt:lpstr>
      <vt:lpstr>Bookman Old Style</vt:lpstr>
      <vt:lpstr>Calibri</vt:lpstr>
      <vt:lpstr>Calibri Light</vt:lpstr>
      <vt:lpstr>Cambria Math</vt:lpstr>
      <vt:lpstr>Θέμα του Office</vt:lpstr>
      <vt:lpstr>Εξίσωση</vt:lpstr>
      <vt:lpstr>Έγγραφο</vt:lpstr>
      <vt:lpstr>Document</vt:lpstr>
      <vt:lpstr>   ΜΕΤΡΑ ΣΧΕΤΙΚΗΣ ΘΕΣΗΣ/ΣΧΕΤΙΚΗΣ ΜΕΤΑΒΛΗΤΟΤΗΤΑΣ ΚΑΙ ΜΕΤΡΑ ΑΣΥΜΜΕΤΡΙΑΣ/ΚΥΡΤΩΣΗΣ </vt:lpstr>
      <vt:lpstr> ΜΕΤΡΑ ΣΧΕΤΙΚΗΣ ΘΕΣΗΣ: Tυποποιημένες τιμές Ζ </vt:lpstr>
      <vt:lpstr>ΟΡΙΣΜΟΣ ΤΥΠΟΠΟΙΗΜΕΝΩΝ ΤΙΜΩΝ</vt:lpstr>
      <vt:lpstr>Παρουσίαση του PowerPoint</vt:lpstr>
      <vt:lpstr>Παρουσίαση του PowerPoint</vt:lpstr>
      <vt:lpstr>Παρουσίαση του PowerPoint</vt:lpstr>
      <vt:lpstr>ΠΑΡΑΔΕΙΓΜΑ</vt:lpstr>
      <vt:lpstr>Μέτρα σχετικής μεταβλητότητας: συντελεστής μεταβλητότητας</vt:lpstr>
      <vt:lpstr>ΑΣΚΗΣΗ</vt:lpstr>
      <vt:lpstr>  ΑΠΑΝΤΗΣΗ </vt:lpstr>
      <vt:lpstr>Παρουσίαση του PowerPoint</vt:lpstr>
      <vt:lpstr>Ασύμμετρη (δικόρυφη)</vt:lpstr>
      <vt:lpstr>Θετικώς ασύμμετρη κατανομή</vt:lpstr>
      <vt:lpstr> Αρνητικώς ασύμμετρη κατανομή</vt:lpstr>
      <vt:lpstr>Ορίζουμε το συντελεστή ασυμμετρίας ως εξής:</vt:lpstr>
      <vt:lpstr>Παρουσίαση του PowerPoint</vt:lpstr>
      <vt:lpstr>KΥΡΤΩΣΗ ΚΑΤΑΝΟΜΗΣ </vt:lpstr>
      <vt:lpstr>Τυπικές περιπτώσεις λεπτόκυρτης (Λ), μεσόκυρτης (Μ) και πλατύκυρτης (ΙΙ) κατανομής.</vt:lpstr>
      <vt:lpstr>Ο συντελεστής κύρτωσης δίνεται από:</vt:lpstr>
      <vt:lpstr>Συχνότερα στη βιβλιογραφία ο συντελεστής κύρτωσης δίνεται από τη στατιστική συνάρτηση: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ΒΙΛΕΛΜΙΝΗ ΚΑΡΑΓΙΑΝΝΗ</dc:creator>
  <cp:lastModifiedBy>ΒΙΛΕΛΜΙΝΗ ΚΑΡΑΓΙΑΝΝΗ</cp:lastModifiedBy>
  <cp:revision>11</cp:revision>
  <dcterms:created xsi:type="dcterms:W3CDTF">2023-05-28T16:11:38Z</dcterms:created>
  <dcterms:modified xsi:type="dcterms:W3CDTF">2023-06-11T13:59:10Z</dcterms:modified>
</cp:coreProperties>
</file>