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7559675" cy="10691813"/>
  <p:embeddedFontLst>
    <p:embeddedFont>
      <p:font typeface="Corbel" panose="020B0503020204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2973E69-D894-4C98-A977-8503E2268E15}">
  <a:tblStyle styleId="{42973E69-D894-4C98-A977-8503E2268E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-971880" y="812520"/>
            <a:ext cx="9503100" cy="400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5ec7e89118_0_57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g15ec7e89118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7ab00d2510_0_435:notes"/>
          <p:cNvSpPr txBox="1"/>
          <p:nvPr/>
        </p:nvSpPr>
        <p:spPr>
          <a:xfrm>
            <a:off x="3884760" y="8685360"/>
            <a:ext cx="2971500" cy="4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latin typeface="Arial"/>
                <a:ea typeface="Arial"/>
                <a:cs typeface="Arial"/>
                <a:sym typeface="Arial"/>
              </a:rPr>
              <a:t>10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7" name="Google Shape;297;g17ab00d2510_0_4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8" name="Google Shape;298;g17ab00d2510_0_43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10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8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latin typeface="Arial"/>
                <a:ea typeface="Arial"/>
                <a:cs typeface="Arial"/>
                <a:sym typeface="Arial"/>
              </a:rPr>
              <a:t>11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0" name="Google Shape;340;p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1" name="Google Shape;341;p87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5ec7e89118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" name="Google Shape;69;g15ec7e89118_0_9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10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g15ec7e89118_0_91:notes"/>
          <p:cNvSpPr txBox="1"/>
          <p:nvPr/>
        </p:nvSpPr>
        <p:spPr>
          <a:xfrm>
            <a:off x="3884760" y="8685360"/>
            <a:ext cx="2971500" cy="4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7ab00d2510_0_778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17ab00d2510_0_7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7ab00d2510_0_835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17ab00d2510_0_8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7ab00d2510_0_806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17ab00d2510_0_8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2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9" name="Google Shape;139;p82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7ab00d2510_0_4:notes"/>
          <p:cNvSpPr txBox="1"/>
          <p:nvPr/>
        </p:nvSpPr>
        <p:spPr>
          <a:xfrm>
            <a:off x="3884760" y="8685360"/>
            <a:ext cx="2971500" cy="4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g17ab00d251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Google Shape;178;g17ab00d2510_0_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10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8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1" name="Google Shape;211;p8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8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4" name="Google Shape;254;p8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457200" y="1203390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82293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2"/>
          </p:nvPr>
        </p:nvSpPr>
        <p:spPr>
          <a:xfrm>
            <a:off x="457200" y="2761560"/>
            <a:ext cx="82293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40158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4674240" y="1203390"/>
            <a:ext cx="40158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3"/>
          </p:nvPr>
        </p:nvSpPr>
        <p:spPr>
          <a:xfrm>
            <a:off x="457200" y="2761560"/>
            <a:ext cx="40158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4"/>
          </p:nvPr>
        </p:nvSpPr>
        <p:spPr>
          <a:xfrm>
            <a:off x="4674240" y="2761560"/>
            <a:ext cx="40158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26496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3239640" y="1203390"/>
            <a:ext cx="26496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3"/>
          </p:nvPr>
        </p:nvSpPr>
        <p:spPr>
          <a:xfrm>
            <a:off x="6022080" y="1203390"/>
            <a:ext cx="26496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4"/>
          </p:nvPr>
        </p:nvSpPr>
        <p:spPr>
          <a:xfrm>
            <a:off x="457200" y="2761560"/>
            <a:ext cx="26496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5"/>
          </p:nvPr>
        </p:nvSpPr>
        <p:spPr>
          <a:xfrm>
            <a:off x="3239640" y="2761560"/>
            <a:ext cx="26496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6"/>
          </p:nvPr>
        </p:nvSpPr>
        <p:spPr>
          <a:xfrm>
            <a:off x="6022080" y="2761560"/>
            <a:ext cx="26496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457200" y="205200"/>
            <a:ext cx="8229300" cy="39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4015800" cy="29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2"/>
          </p:nvPr>
        </p:nvSpPr>
        <p:spPr>
          <a:xfrm>
            <a:off x="4674240" y="1203390"/>
            <a:ext cx="4015800" cy="29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40158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2"/>
          </p:nvPr>
        </p:nvSpPr>
        <p:spPr>
          <a:xfrm>
            <a:off x="4674240" y="1203390"/>
            <a:ext cx="4015800" cy="29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3"/>
          </p:nvPr>
        </p:nvSpPr>
        <p:spPr>
          <a:xfrm>
            <a:off x="457200" y="2761560"/>
            <a:ext cx="40158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4015800" cy="29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2"/>
          </p:nvPr>
        </p:nvSpPr>
        <p:spPr>
          <a:xfrm>
            <a:off x="4674240" y="1203390"/>
            <a:ext cx="40158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3"/>
          </p:nvPr>
        </p:nvSpPr>
        <p:spPr>
          <a:xfrm>
            <a:off x="4674240" y="2761560"/>
            <a:ext cx="40158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40158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4674240" y="1203390"/>
            <a:ext cx="40158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3"/>
          </p:nvPr>
        </p:nvSpPr>
        <p:spPr>
          <a:xfrm>
            <a:off x="457200" y="2761560"/>
            <a:ext cx="8229300" cy="14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05200"/>
            <a:ext cx="8229300" cy="8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457200" y="116640"/>
            <a:ext cx="82293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337ED9"/>
                </a:solidFill>
              </a:rPr>
              <a:t>Natural Join</a:t>
            </a:r>
            <a:endParaRPr sz="3000" strike="noStrike"/>
          </a:p>
        </p:txBody>
      </p:sp>
      <p:sp>
        <p:nvSpPr>
          <p:cNvPr id="65" name="Google Shape;65;p14"/>
          <p:cNvSpPr txBox="1"/>
          <p:nvPr/>
        </p:nvSpPr>
        <p:spPr>
          <a:xfrm>
            <a:off x="457200" y="1331370"/>
            <a:ext cx="8229300" cy="34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00" tIns="91425" rIns="90000" bIns="45000" anchor="t" anchorCtr="0">
            <a:norm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2551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trike="noStrike">
                <a:solidFill>
                  <a:srgbClr val="000000"/>
                </a:solidFill>
              </a:rPr>
              <a:t>Given two relations, compare each pair of tuples, one from each relation. </a:t>
            </a:r>
            <a:endParaRPr strike="noStrike"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If the tuples agree on all the attributes that are common to the two schemas, </a:t>
            </a:r>
            <a:endParaRPr i="0" u="none" strike="noStrike" cap="none"/>
          </a:p>
          <a:p>
            <a: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-US" i="0" u="none" strike="noStrike" cap="none">
                <a:solidFill>
                  <a:srgbClr val="000000"/>
                </a:solidFill>
              </a:rPr>
              <a:t>produce a tuple that:</a:t>
            </a:r>
            <a:endParaRPr/>
          </a:p>
          <a:p>
            <a: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i="0" u="none" strike="noStrike" cap="none">
                <a:solidFill>
                  <a:srgbClr val="000000"/>
                </a:solidFill>
              </a:rPr>
              <a:t>has components for each of the attributes in either schema </a:t>
            </a:r>
            <a:endParaRPr i="0" u="none" strike="noStrike" cap="none">
              <a:solidFill>
                <a:srgbClr val="000000"/>
              </a:solidFill>
            </a:endParaRPr>
          </a:p>
          <a:p>
            <a: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i="0" u="none" strike="noStrike" cap="none">
                <a:solidFill>
                  <a:srgbClr val="000000"/>
                </a:solidFill>
              </a:rPr>
              <a:t>and agrees with the two tuples on each attribute. </a:t>
            </a:r>
            <a:endParaRPr i="0" u="none" strike="noStrike" cap="none"/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If the tuples disagree on one or more shared attributes, then produce nothing from this pair of tuples. </a:t>
            </a:r>
            <a:endParaRPr i="0" u="none" strike="noStrike" cap="none"/>
          </a:p>
        </p:txBody>
      </p:sp>
      <p:sp>
        <p:nvSpPr>
          <p:cNvPr id="66" name="Google Shape;66;p14"/>
          <p:cNvSpPr txBox="1"/>
          <p:nvPr/>
        </p:nvSpPr>
        <p:spPr>
          <a:xfrm>
            <a:off x="8204400" y="4857840"/>
            <a:ext cx="7338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454545"/>
                </a:solidFill>
                <a:latin typeface="Corbel"/>
                <a:ea typeface="Corbel"/>
                <a:cs typeface="Corbel"/>
                <a:sym typeface="Corbel"/>
              </a:rPr>
              <a:t>1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3"/>
          <p:cNvSpPr txBox="1"/>
          <p:nvPr/>
        </p:nvSpPr>
        <p:spPr>
          <a:xfrm>
            <a:off x="457200" y="116640"/>
            <a:ext cx="82293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strike="noStrike">
                <a:solidFill>
                  <a:srgbClr val="337ED9"/>
                </a:solidFill>
              </a:rPr>
              <a:t>Phase 2 Map of Matrix-Vector Multiply</a:t>
            </a:r>
            <a:endParaRPr sz="3000" strike="noStrike"/>
          </a:p>
        </p:txBody>
      </p:sp>
      <p:sp>
        <p:nvSpPr>
          <p:cNvPr id="301" name="Google Shape;301;p23"/>
          <p:cNvSpPr txBox="1"/>
          <p:nvPr/>
        </p:nvSpPr>
        <p:spPr>
          <a:xfrm>
            <a:off x="1593650" y="4624350"/>
            <a:ext cx="4991400" cy="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000000"/>
                </a:solidFill>
              </a:rPr>
              <a:t>Group products a</a:t>
            </a:r>
            <a:r>
              <a:rPr lang="en-US" i="0" u="none" strike="noStrike" cap="none" baseline="-25000">
                <a:solidFill>
                  <a:srgbClr val="000000"/>
                </a:solidFill>
              </a:rPr>
              <a:t>i,k</a:t>
            </a:r>
            <a:r>
              <a:rPr lang="en-US" i="0" u="none" strike="noStrike" cap="none">
                <a:solidFill>
                  <a:srgbClr val="000000"/>
                </a:solidFill>
              </a:rPr>
              <a:t> · b</a:t>
            </a:r>
            <a:r>
              <a:rPr lang="en-US" i="0" u="none" strike="noStrike" cap="none" baseline="-25000">
                <a:solidFill>
                  <a:srgbClr val="000000"/>
                </a:solidFill>
              </a:rPr>
              <a:t>k,j</a:t>
            </a:r>
            <a:r>
              <a:rPr lang="en-US" i="0" u="none" strike="noStrike" cap="none">
                <a:solidFill>
                  <a:srgbClr val="000000"/>
                </a:solidFill>
              </a:rPr>
              <a:t> with matching values of i and j</a:t>
            </a:r>
            <a:endParaRPr i="0" u="none" strike="noStrike" cap="none"/>
          </a:p>
        </p:txBody>
      </p:sp>
      <p:sp>
        <p:nvSpPr>
          <p:cNvPr id="302" name="Google Shape;302;p23"/>
          <p:cNvSpPr/>
          <p:nvPr/>
        </p:nvSpPr>
        <p:spPr>
          <a:xfrm>
            <a:off x="5296750" y="1766225"/>
            <a:ext cx="2353200" cy="33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1,1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3"/>
          <p:cNvSpPr/>
          <p:nvPr/>
        </p:nvSpPr>
        <p:spPr>
          <a:xfrm>
            <a:off x="5296750" y="2279775"/>
            <a:ext cx="2353200" cy="61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2,1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3"/>
          <p:cNvSpPr/>
          <p:nvPr/>
        </p:nvSpPr>
        <p:spPr>
          <a:xfrm>
            <a:off x="5296750" y="3149300"/>
            <a:ext cx="2353200" cy="33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3,1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3"/>
          <p:cNvSpPr/>
          <p:nvPr/>
        </p:nvSpPr>
        <p:spPr>
          <a:xfrm>
            <a:off x="3620577" y="2185893"/>
            <a:ext cx="196200" cy="253800"/>
          </a:xfrm>
          <a:prstGeom prst="roundRect">
            <a:avLst>
              <a:gd name="adj" fmla="val 50000"/>
            </a:avLst>
          </a:prstGeom>
          <a:noFill/>
          <a:ln w="190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3"/>
          <p:cNvSpPr/>
          <p:nvPr/>
        </p:nvSpPr>
        <p:spPr>
          <a:xfrm>
            <a:off x="3706278" y="2522793"/>
            <a:ext cx="11748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trike="noStrike">
                <a:solidFill>
                  <a:srgbClr val="CC0000"/>
                </a:solidFill>
              </a:rPr>
              <a:t>Key = row,col</a:t>
            </a:r>
            <a:endParaRPr strike="noStrike"/>
          </a:p>
        </p:txBody>
      </p:sp>
      <p:sp>
        <p:nvSpPr>
          <p:cNvPr id="307" name="Google Shape;307;p23"/>
          <p:cNvSpPr txBox="1"/>
          <p:nvPr/>
        </p:nvSpPr>
        <p:spPr>
          <a:xfrm>
            <a:off x="3144496" y="1890050"/>
            <a:ext cx="1889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1, </a:t>
            </a:r>
            <a:r>
              <a:rPr lang="en-US">
                <a:solidFill>
                  <a:srgbClr val="FF0066"/>
                </a:solidFill>
              </a:rPr>
              <a:t>20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1, </a:t>
            </a:r>
            <a:r>
              <a:rPr lang="en-US">
                <a:solidFill>
                  <a:srgbClr val="FF0066"/>
                </a:solidFill>
              </a:rPr>
              <a:t>30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08" name="Google Shape;308;p23"/>
          <p:cNvSpPr txBox="1"/>
          <p:nvPr/>
        </p:nvSpPr>
        <p:spPr>
          <a:xfrm>
            <a:off x="3116500" y="2864025"/>
            <a:ext cx="1997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1, </a:t>
            </a:r>
            <a:r>
              <a:rPr lang="en-US">
                <a:solidFill>
                  <a:srgbClr val="FF0066"/>
                </a:solidFill>
              </a:rPr>
              <a:t>80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1, </a:t>
            </a:r>
            <a:r>
              <a:rPr lang="en-US">
                <a:solidFill>
                  <a:srgbClr val="FF0066"/>
                </a:solidFill>
              </a:rPr>
              <a:t>120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09" name="Google Shape;309;p23"/>
          <p:cNvSpPr/>
          <p:nvPr/>
        </p:nvSpPr>
        <p:spPr>
          <a:xfrm>
            <a:off x="3826146" y="2185893"/>
            <a:ext cx="196200" cy="253800"/>
          </a:xfrm>
          <a:prstGeom prst="roundRect">
            <a:avLst>
              <a:gd name="adj" fmla="val 50000"/>
            </a:avLst>
          </a:prstGeom>
          <a:noFill/>
          <a:ln w="190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3"/>
          <p:cNvSpPr/>
          <p:nvPr/>
        </p:nvSpPr>
        <p:spPr>
          <a:xfrm>
            <a:off x="3620577" y="2947893"/>
            <a:ext cx="196200" cy="253800"/>
          </a:xfrm>
          <a:prstGeom prst="roundRect">
            <a:avLst>
              <a:gd name="adj" fmla="val 50000"/>
            </a:avLst>
          </a:prstGeom>
          <a:noFill/>
          <a:ln w="190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3"/>
          <p:cNvSpPr/>
          <p:nvPr/>
        </p:nvSpPr>
        <p:spPr>
          <a:xfrm>
            <a:off x="3826146" y="2940216"/>
            <a:ext cx="196200" cy="253800"/>
          </a:xfrm>
          <a:prstGeom prst="roundRect">
            <a:avLst>
              <a:gd name="adj" fmla="val 50000"/>
            </a:avLst>
          </a:prstGeom>
          <a:noFill/>
          <a:ln w="190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3"/>
          <p:cNvSpPr txBox="1"/>
          <p:nvPr/>
        </p:nvSpPr>
        <p:spPr>
          <a:xfrm>
            <a:off x="6167100" y="2309800"/>
            <a:ext cx="1528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1, </a:t>
            </a:r>
            <a:r>
              <a:rPr lang="en-US">
                <a:solidFill>
                  <a:srgbClr val="FF0066"/>
                </a:solidFill>
              </a:rPr>
              <a:t>30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1, </a:t>
            </a:r>
            <a:r>
              <a:rPr lang="en-US">
                <a:solidFill>
                  <a:srgbClr val="FF0066"/>
                </a:solidFill>
              </a:rPr>
              <a:t>80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3" name="Google Shape;313;p23"/>
          <p:cNvSpPr txBox="1"/>
          <p:nvPr/>
        </p:nvSpPr>
        <p:spPr>
          <a:xfrm>
            <a:off x="6213150" y="1735909"/>
            <a:ext cx="143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1, </a:t>
            </a:r>
            <a:r>
              <a:rPr lang="en-US">
                <a:solidFill>
                  <a:srgbClr val="FF0066"/>
                </a:solidFill>
              </a:rPr>
              <a:t>20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4" name="Google Shape;314;p23"/>
          <p:cNvSpPr txBox="1"/>
          <p:nvPr/>
        </p:nvSpPr>
        <p:spPr>
          <a:xfrm>
            <a:off x="6167100" y="3114950"/>
            <a:ext cx="152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1, </a:t>
            </a:r>
            <a:r>
              <a:rPr lang="en-US">
                <a:solidFill>
                  <a:srgbClr val="FF0066"/>
                </a:solidFill>
              </a:rPr>
              <a:t>120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315" name="Google Shape;315;p23"/>
          <p:cNvGrpSpPr/>
          <p:nvPr/>
        </p:nvGrpSpPr>
        <p:grpSpPr>
          <a:xfrm>
            <a:off x="1482480" y="1254960"/>
            <a:ext cx="1106280" cy="1285425"/>
            <a:chOff x="2168280" y="1673280"/>
            <a:chExt cx="1106280" cy="1713900"/>
          </a:xfrm>
        </p:grpSpPr>
        <p:grpSp>
          <p:nvGrpSpPr>
            <p:cNvPr id="316" name="Google Shape;316;p23"/>
            <p:cNvGrpSpPr/>
            <p:nvPr/>
          </p:nvGrpSpPr>
          <p:grpSpPr>
            <a:xfrm>
              <a:off x="2168280" y="2013480"/>
              <a:ext cx="1106280" cy="1373700"/>
              <a:chOff x="2168280" y="2013480"/>
              <a:chExt cx="1106280" cy="1373700"/>
            </a:xfrm>
          </p:grpSpPr>
          <p:sp>
            <p:nvSpPr>
              <p:cNvPr id="317" name="Google Shape;317;p23"/>
              <p:cNvSpPr/>
              <p:nvPr/>
            </p:nvSpPr>
            <p:spPr>
              <a:xfrm>
                <a:off x="216828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1</a:t>
                </a:r>
                <a:endParaRPr sz="1400" strike="noStrike"/>
              </a:p>
            </p:txBody>
          </p:sp>
          <p:sp>
            <p:nvSpPr>
              <p:cNvPr id="318" name="Google Shape;318;p23"/>
              <p:cNvSpPr/>
              <p:nvPr/>
            </p:nvSpPr>
            <p:spPr>
              <a:xfrm>
                <a:off x="251172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</a:t>
                </a:r>
                <a:endParaRPr/>
              </a:p>
            </p:txBody>
          </p:sp>
          <p:sp>
            <p:nvSpPr>
              <p:cNvPr id="319" name="Google Shape;319;p23"/>
              <p:cNvSpPr/>
              <p:nvPr/>
            </p:nvSpPr>
            <p:spPr>
              <a:xfrm>
                <a:off x="293136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320" name="Google Shape;320;p23"/>
              <p:cNvSpPr/>
              <p:nvPr/>
            </p:nvSpPr>
            <p:spPr>
              <a:xfrm>
                <a:off x="216828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/>
              </a:p>
            </p:txBody>
          </p:sp>
          <p:sp>
            <p:nvSpPr>
              <p:cNvPr id="321" name="Google Shape;321;p23"/>
              <p:cNvSpPr/>
              <p:nvPr/>
            </p:nvSpPr>
            <p:spPr>
              <a:xfrm>
                <a:off x="251172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3</a:t>
                </a:r>
                <a:endParaRPr sz="1400" strike="noStrike"/>
              </a:p>
            </p:txBody>
          </p:sp>
          <p:sp>
            <p:nvSpPr>
              <p:cNvPr id="322" name="Google Shape;322;p23"/>
              <p:cNvSpPr/>
              <p:nvPr/>
            </p:nvSpPr>
            <p:spPr>
              <a:xfrm>
                <a:off x="285516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4</a:t>
                </a:r>
                <a:endParaRPr sz="1400" strike="noStrike"/>
              </a:p>
            </p:txBody>
          </p:sp>
          <p:sp>
            <p:nvSpPr>
              <p:cNvPr id="323" name="Google Shape;323;p23"/>
              <p:cNvSpPr/>
              <p:nvPr/>
            </p:nvSpPr>
            <p:spPr>
              <a:xfrm>
                <a:off x="216828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5</a:t>
                </a:r>
                <a:endParaRPr sz="1400" strike="noStrike"/>
              </a:p>
            </p:txBody>
          </p:sp>
          <p:sp>
            <p:nvSpPr>
              <p:cNvPr id="324" name="Google Shape;324;p23"/>
              <p:cNvSpPr/>
              <p:nvPr/>
            </p:nvSpPr>
            <p:spPr>
              <a:xfrm>
                <a:off x="251172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0</a:t>
                </a:r>
                <a:endParaRPr sz="1400" strike="noStrike"/>
              </a:p>
            </p:txBody>
          </p:sp>
          <p:sp>
            <p:nvSpPr>
              <p:cNvPr id="325" name="Google Shape;325;p23"/>
              <p:cNvSpPr/>
              <p:nvPr/>
            </p:nvSpPr>
            <p:spPr>
              <a:xfrm>
                <a:off x="285516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6</a:t>
                </a:r>
                <a:endParaRPr sz="1400" strike="noStrike"/>
              </a:p>
            </p:txBody>
          </p:sp>
        </p:grpSp>
        <p:sp>
          <p:nvSpPr>
            <p:cNvPr id="326" name="Google Shape;326;p23"/>
            <p:cNvSpPr/>
            <p:nvPr/>
          </p:nvSpPr>
          <p:spPr>
            <a:xfrm>
              <a:off x="2168280" y="1673280"/>
              <a:ext cx="1029600" cy="3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      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A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7" name="Google Shape;327;p23"/>
          <p:cNvGrpSpPr/>
          <p:nvPr/>
        </p:nvGrpSpPr>
        <p:grpSpPr>
          <a:xfrm>
            <a:off x="1827011" y="2702750"/>
            <a:ext cx="763732" cy="1285405"/>
            <a:chOff x="3881100" y="1673293"/>
            <a:chExt cx="690660" cy="1713874"/>
          </a:xfrm>
        </p:grpSpPr>
        <p:grpSp>
          <p:nvGrpSpPr>
            <p:cNvPr id="328" name="Google Shape;328;p23"/>
            <p:cNvGrpSpPr/>
            <p:nvPr/>
          </p:nvGrpSpPr>
          <p:grpSpPr>
            <a:xfrm>
              <a:off x="3881100" y="2013480"/>
              <a:ext cx="690660" cy="1373687"/>
              <a:chOff x="3881100" y="2013480"/>
              <a:chExt cx="690660" cy="1373687"/>
            </a:xfrm>
          </p:grpSpPr>
          <p:sp>
            <p:nvSpPr>
              <p:cNvPr id="329" name="Google Shape;329;p23"/>
              <p:cNvSpPr/>
              <p:nvPr/>
            </p:nvSpPr>
            <p:spPr>
              <a:xfrm>
                <a:off x="388512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330" name="Google Shape;330;p23"/>
              <p:cNvSpPr/>
              <p:nvPr/>
            </p:nvSpPr>
            <p:spPr>
              <a:xfrm>
                <a:off x="422856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331;p23"/>
              <p:cNvSpPr/>
              <p:nvPr/>
            </p:nvSpPr>
            <p:spPr>
              <a:xfrm rot="-3005">
                <a:off x="3885278" y="2471349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10</a:t>
                </a:r>
                <a:endParaRPr sz="1400" strike="noStrike"/>
              </a:p>
            </p:txBody>
          </p:sp>
          <p:sp>
            <p:nvSpPr>
              <p:cNvPr id="332" name="Google Shape;332;p23"/>
              <p:cNvSpPr/>
              <p:nvPr/>
            </p:nvSpPr>
            <p:spPr>
              <a:xfrm>
                <a:off x="3881100" y="2929667"/>
                <a:ext cx="3471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20</a:t>
                </a:r>
                <a:endParaRPr/>
              </a:p>
            </p:txBody>
          </p:sp>
        </p:grpSp>
        <p:sp>
          <p:nvSpPr>
            <p:cNvPr id="333" name="Google Shape;333;p23"/>
            <p:cNvSpPr/>
            <p:nvPr/>
          </p:nvSpPr>
          <p:spPr>
            <a:xfrm>
              <a:off x="3885114" y="1673293"/>
              <a:ext cx="347100" cy="3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B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4" name="Google Shape;334;p23"/>
          <p:cNvSpPr/>
          <p:nvPr/>
        </p:nvSpPr>
        <p:spPr>
          <a:xfrm>
            <a:off x="1429920" y="15562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5" name="Google Shape;335;p23"/>
          <p:cNvSpPr/>
          <p:nvPr/>
        </p:nvSpPr>
        <p:spPr>
          <a:xfrm flipH="1">
            <a:off x="2422080" y="15562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6" name="Google Shape;336;p23"/>
          <p:cNvSpPr/>
          <p:nvPr/>
        </p:nvSpPr>
        <p:spPr>
          <a:xfrm>
            <a:off x="1734720" y="29908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7" name="Google Shape;337;p23"/>
          <p:cNvSpPr/>
          <p:nvPr/>
        </p:nvSpPr>
        <p:spPr>
          <a:xfrm flipH="1">
            <a:off x="2193480" y="29908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4"/>
          <p:cNvSpPr txBox="1"/>
          <p:nvPr/>
        </p:nvSpPr>
        <p:spPr>
          <a:xfrm>
            <a:off x="457200" y="116640"/>
            <a:ext cx="82293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strike="noStrike">
                <a:solidFill>
                  <a:srgbClr val="337ED9"/>
                </a:solidFill>
              </a:rPr>
              <a:t>Phase 2 Reduce of Matrix-Vector Multiply</a:t>
            </a:r>
            <a:endParaRPr sz="3000" strike="noStrike"/>
          </a:p>
        </p:txBody>
      </p:sp>
      <p:sp>
        <p:nvSpPr>
          <p:cNvPr id="344" name="Google Shape;344;p24"/>
          <p:cNvSpPr txBox="1"/>
          <p:nvPr/>
        </p:nvSpPr>
        <p:spPr>
          <a:xfrm>
            <a:off x="1361160" y="4721490"/>
            <a:ext cx="6229500" cy="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000000"/>
                </a:solidFill>
              </a:rPr>
              <a:t>Sum products to get final entries</a:t>
            </a:r>
            <a:endParaRPr i="0" u="none" strike="noStrike" cap="none"/>
          </a:p>
        </p:txBody>
      </p:sp>
      <p:sp>
        <p:nvSpPr>
          <p:cNvPr id="345" name="Google Shape;345;p24"/>
          <p:cNvSpPr/>
          <p:nvPr/>
        </p:nvSpPr>
        <p:spPr>
          <a:xfrm>
            <a:off x="3086950" y="1766225"/>
            <a:ext cx="2353200" cy="33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1,1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4"/>
          <p:cNvSpPr/>
          <p:nvPr/>
        </p:nvSpPr>
        <p:spPr>
          <a:xfrm>
            <a:off x="3086950" y="2279775"/>
            <a:ext cx="2353200" cy="61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2,1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24"/>
          <p:cNvSpPr/>
          <p:nvPr/>
        </p:nvSpPr>
        <p:spPr>
          <a:xfrm>
            <a:off x="3086950" y="3149300"/>
            <a:ext cx="2353200" cy="33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3,1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24"/>
          <p:cNvSpPr txBox="1"/>
          <p:nvPr/>
        </p:nvSpPr>
        <p:spPr>
          <a:xfrm>
            <a:off x="3957300" y="2309800"/>
            <a:ext cx="1528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1, </a:t>
            </a:r>
            <a:r>
              <a:rPr lang="en-US">
                <a:solidFill>
                  <a:srgbClr val="FF0066"/>
                </a:solidFill>
              </a:rPr>
              <a:t>30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1, </a:t>
            </a:r>
            <a:r>
              <a:rPr lang="en-US">
                <a:solidFill>
                  <a:srgbClr val="FF0066"/>
                </a:solidFill>
              </a:rPr>
              <a:t>80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49" name="Google Shape;349;p24"/>
          <p:cNvSpPr txBox="1"/>
          <p:nvPr/>
        </p:nvSpPr>
        <p:spPr>
          <a:xfrm>
            <a:off x="4003350" y="1735909"/>
            <a:ext cx="143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1, </a:t>
            </a:r>
            <a:r>
              <a:rPr lang="en-US">
                <a:solidFill>
                  <a:srgbClr val="FF0066"/>
                </a:solidFill>
              </a:rPr>
              <a:t>20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50" name="Google Shape;350;p24"/>
          <p:cNvSpPr txBox="1"/>
          <p:nvPr/>
        </p:nvSpPr>
        <p:spPr>
          <a:xfrm>
            <a:off x="3957300" y="3114950"/>
            <a:ext cx="152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1, </a:t>
            </a:r>
            <a:r>
              <a:rPr lang="en-US">
                <a:solidFill>
                  <a:srgbClr val="FF0066"/>
                </a:solidFill>
              </a:rPr>
              <a:t>120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351" name="Google Shape;351;p24"/>
          <p:cNvGrpSpPr/>
          <p:nvPr/>
        </p:nvGrpSpPr>
        <p:grpSpPr>
          <a:xfrm>
            <a:off x="7451152" y="1852850"/>
            <a:ext cx="534900" cy="1285423"/>
            <a:chOff x="5773677" y="1673283"/>
            <a:chExt cx="534900" cy="1713897"/>
          </a:xfrm>
        </p:grpSpPr>
        <p:sp>
          <p:nvSpPr>
            <p:cNvPr id="352" name="Google Shape;352;p24"/>
            <p:cNvSpPr/>
            <p:nvPr/>
          </p:nvSpPr>
          <p:spPr>
            <a:xfrm>
              <a:off x="5773680" y="2013480"/>
              <a:ext cx="503700" cy="45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 20</a:t>
              </a:r>
              <a:endParaRPr sz="1400" strike="noStrike"/>
            </a:p>
          </p:txBody>
        </p:sp>
        <p:sp>
          <p:nvSpPr>
            <p:cNvPr id="353" name="Google Shape;353;p24"/>
            <p:cNvSpPr/>
            <p:nvPr/>
          </p:nvSpPr>
          <p:spPr>
            <a:xfrm>
              <a:off x="5773680" y="2471400"/>
              <a:ext cx="503700" cy="45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110</a:t>
              </a:r>
              <a:endParaRPr/>
            </a:p>
          </p:txBody>
        </p:sp>
        <p:sp>
          <p:nvSpPr>
            <p:cNvPr id="354" name="Google Shape;354;p24"/>
            <p:cNvSpPr/>
            <p:nvPr/>
          </p:nvSpPr>
          <p:spPr>
            <a:xfrm>
              <a:off x="5773680" y="2929680"/>
              <a:ext cx="503700" cy="457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120</a:t>
              </a:r>
              <a:endParaRPr sz="1400" strike="noStrike"/>
            </a:p>
          </p:txBody>
        </p:sp>
        <p:sp>
          <p:nvSpPr>
            <p:cNvPr id="355" name="Google Shape;355;p24"/>
            <p:cNvSpPr/>
            <p:nvPr/>
          </p:nvSpPr>
          <p:spPr>
            <a:xfrm>
              <a:off x="5773677" y="1673283"/>
              <a:ext cx="534900" cy="3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C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6" name="Google Shape;356;p24"/>
          <p:cNvSpPr/>
          <p:nvPr/>
        </p:nvSpPr>
        <p:spPr>
          <a:xfrm>
            <a:off x="7310155" y="2140938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7" name="Google Shape;357;p24"/>
          <p:cNvSpPr/>
          <p:nvPr/>
        </p:nvSpPr>
        <p:spPr>
          <a:xfrm flipH="1">
            <a:off x="7845475" y="2140938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8" name="Google Shape;358;p24"/>
          <p:cNvSpPr txBox="1"/>
          <p:nvPr/>
        </p:nvSpPr>
        <p:spPr>
          <a:xfrm>
            <a:off x="5603550" y="2193100"/>
            <a:ext cx="16524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1, </a:t>
            </a:r>
            <a:r>
              <a:rPr lang="en-US">
                <a:solidFill>
                  <a:srgbClr val="FF0066"/>
                </a:solidFill>
              </a:rPr>
              <a:t>20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1, </a:t>
            </a:r>
            <a:r>
              <a:rPr lang="en-US">
                <a:solidFill>
                  <a:srgbClr val="FF0066"/>
                </a:solidFill>
              </a:rPr>
              <a:t>110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1, </a:t>
            </a:r>
            <a:r>
              <a:rPr lang="en-US">
                <a:solidFill>
                  <a:srgbClr val="FF0066"/>
                </a:solidFill>
              </a:rPr>
              <a:t>120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359" name="Google Shape;359;p24"/>
          <p:cNvGrpSpPr/>
          <p:nvPr/>
        </p:nvGrpSpPr>
        <p:grpSpPr>
          <a:xfrm>
            <a:off x="1177680" y="1254960"/>
            <a:ext cx="1106280" cy="1285425"/>
            <a:chOff x="2168280" y="1673280"/>
            <a:chExt cx="1106280" cy="1713900"/>
          </a:xfrm>
        </p:grpSpPr>
        <p:grpSp>
          <p:nvGrpSpPr>
            <p:cNvPr id="360" name="Google Shape;360;p24"/>
            <p:cNvGrpSpPr/>
            <p:nvPr/>
          </p:nvGrpSpPr>
          <p:grpSpPr>
            <a:xfrm>
              <a:off x="2168280" y="2013480"/>
              <a:ext cx="1106280" cy="1373700"/>
              <a:chOff x="2168280" y="2013480"/>
              <a:chExt cx="1106280" cy="1373700"/>
            </a:xfrm>
          </p:grpSpPr>
          <p:sp>
            <p:nvSpPr>
              <p:cNvPr id="361" name="Google Shape;361;p24"/>
              <p:cNvSpPr/>
              <p:nvPr/>
            </p:nvSpPr>
            <p:spPr>
              <a:xfrm>
                <a:off x="216828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1</a:t>
                </a:r>
                <a:endParaRPr sz="1400" strike="noStrike"/>
              </a:p>
            </p:txBody>
          </p:sp>
          <p:sp>
            <p:nvSpPr>
              <p:cNvPr id="362" name="Google Shape;362;p24"/>
              <p:cNvSpPr/>
              <p:nvPr/>
            </p:nvSpPr>
            <p:spPr>
              <a:xfrm>
                <a:off x="251172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</a:t>
                </a:r>
                <a:endParaRPr/>
              </a:p>
            </p:txBody>
          </p:sp>
          <p:sp>
            <p:nvSpPr>
              <p:cNvPr id="363" name="Google Shape;363;p24"/>
              <p:cNvSpPr/>
              <p:nvPr/>
            </p:nvSpPr>
            <p:spPr>
              <a:xfrm>
                <a:off x="293136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364" name="Google Shape;364;p24"/>
              <p:cNvSpPr/>
              <p:nvPr/>
            </p:nvSpPr>
            <p:spPr>
              <a:xfrm>
                <a:off x="216828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/>
              </a:p>
            </p:txBody>
          </p:sp>
          <p:sp>
            <p:nvSpPr>
              <p:cNvPr id="365" name="Google Shape;365;p24"/>
              <p:cNvSpPr/>
              <p:nvPr/>
            </p:nvSpPr>
            <p:spPr>
              <a:xfrm>
                <a:off x="251172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3</a:t>
                </a:r>
                <a:endParaRPr sz="1400" strike="noStrike"/>
              </a:p>
            </p:txBody>
          </p:sp>
          <p:sp>
            <p:nvSpPr>
              <p:cNvPr id="366" name="Google Shape;366;p24"/>
              <p:cNvSpPr/>
              <p:nvPr/>
            </p:nvSpPr>
            <p:spPr>
              <a:xfrm>
                <a:off x="285516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4</a:t>
                </a:r>
                <a:endParaRPr sz="1400" strike="noStrike"/>
              </a:p>
            </p:txBody>
          </p:sp>
          <p:sp>
            <p:nvSpPr>
              <p:cNvPr id="367" name="Google Shape;367;p24"/>
              <p:cNvSpPr/>
              <p:nvPr/>
            </p:nvSpPr>
            <p:spPr>
              <a:xfrm>
                <a:off x="216828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5</a:t>
                </a:r>
                <a:endParaRPr sz="1400" strike="noStrike"/>
              </a:p>
            </p:txBody>
          </p:sp>
          <p:sp>
            <p:nvSpPr>
              <p:cNvPr id="368" name="Google Shape;368;p24"/>
              <p:cNvSpPr/>
              <p:nvPr/>
            </p:nvSpPr>
            <p:spPr>
              <a:xfrm>
                <a:off x="251172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0</a:t>
                </a:r>
                <a:endParaRPr sz="1400" strike="noStrike"/>
              </a:p>
            </p:txBody>
          </p:sp>
          <p:sp>
            <p:nvSpPr>
              <p:cNvPr id="369" name="Google Shape;369;p24"/>
              <p:cNvSpPr/>
              <p:nvPr/>
            </p:nvSpPr>
            <p:spPr>
              <a:xfrm>
                <a:off x="285516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6</a:t>
                </a:r>
                <a:endParaRPr sz="1400" strike="noStrike"/>
              </a:p>
            </p:txBody>
          </p:sp>
        </p:grpSp>
        <p:sp>
          <p:nvSpPr>
            <p:cNvPr id="370" name="Google Shape;370;p24"/>
            <p:cNvSpPr/>
            <p:nvPr/>
          </p:nvSpPr>
          <p:spPr>
            <a:xfrm>
              <a:off x="2168280" y="1673280"/>
              <a:ext cx="1029600" cy="3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      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A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1" name="Google Shape;371;p24"/>
          <p:cNvGrpSpPr/>
          <p:nvPr/>
        </p:nvGrpSpPr>
        <p:grpSpPr>
          <a:xfrm>
            <a:off x="1522211" y="2702750"/>
            <a:ext cx="763732" cy="1285405"/>
            <a:chOff x="3881100" y="1673293"/>
            <a:chExt cx="690660" cy="1713874"/>
          </a:xfrm>
        </p:grpSpPr>
        <p:grpSp>
          <p:nvGrpSpPr>
            <p:cNvPr id="372" name="Google Shape;372;p24"/>
            <p:cNvGrpSpPr/>
            <p:nvPr/>
          </p:nvGrpSpPr>
          <p:grpSpPr>
            <a:xfrm>
              <a:off x="3881100" y="2013480"/>
              <a:ext cx="690660" cy="1373687"/>
              <a:chOff x="3881100" y="2013480"/>
              <a:chExt cx="690660" cy="1373687"/>
            </a:xfrm>
          </p:grpSpPr>
          <p:sp>
            <p:nvSpPr>
              <p:cNvPr id="373" name="Google Shape;373;p24"/>
              <p:cNvSpPr/>
              <p:nvPr/>
            </p:nvSpPr>
            <p:spPr>
              <a:xfrm>
                <a:off x="388512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374" name="Google Shape;374;p24"/>
              <p:cNvSpPr/>
              <p:nvPr/>
            </p:nvSpPr>
            <p:spPr>
              <a:xfrm>
                <a:off x="422856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24"/>
              <p:cNvSpPr/>
              <p:nvPr/>
            </p:nvSpPr>
            <p:spPr>
              <a:xfrm rot="-3005">
                <a:off x="3885278" y="2471349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10</a:t>
                </a:r>
                <a:endParaRPr sz="1400" strike="noStrike"/>
              </a:p>
            </p:txBody>
          </p:sp>
          <p:sp>
            <p:nvSpPr>
              <p:cNvPr id="376" name="Google Shape;376;p24"/>
              <p:cNvSpPr/>
              <p:nvPr/>
            </p:nvSpPr>
            <p:spPr>
              <a:xfrm>
                <a:off x="3881100" y="2929667"/>
                <a:ext cx="3471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20</a:t>
                </a:r>
                <a:endParaRPr/>
              </a:p>
            </p:txBody>
          </p:sp>
        </p:grpSp>
        <p:sp>
          <p:nvSpPr>
            <p:cNvPr id="377" name="Google Shape;377;p24"/>
            <p:cNvSpPr/>
            <p:nvPr/>
          </p:nvSpPr>
          <p:spPr>
            <a:xfrm>
              <a:off x="3885114" y="1673293"/>
              <a:ext cx="347100" cy="3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B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24"/>
          <p:cNvSpPr/>
          <p:nvPr/>
        </p:nvSpPr>
        <p:spPr>
          <a:xfrm>
            <a:off x="1125120" y="15562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9" name="Google Shape;379;p24"/>
          <p:cNvSpPr/>
          <p:nvPr/>
        </p:nvSpPr>
        <p:spPr>
          <a:xfrm flipH="1">
            <a:off x="2117280" y="15562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0" name="Google Shape;380;p24"/>
          <p:cNvSpPr/>
          <p:nvPr/>
        </p:nvSpPr>
        <p:spPr>
          <a:xfrm>
            <a:off x="1429920" y="29908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1" name="Google Shape;381;p24"/>
          <p:cNvSpPr/>
          <p:nvPr/>
        </p:nvSpPr>
        <p:spPr>
          <a:xfrm flipH="1">
            <a:off x="1888680" y="29908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/>
        </p:nvSpPr>
        <p:spPr>
          <a:xfrm>
            <a:off x="457200" y="116640"/>
            <a:ext cx="82293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000" rIns="45700" bIns="4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strike="noStrike">
                <a:solidFill>
                  <a:srgbClr val="337ED9"/>
                </a:solidFill>
              </a:rPr>
              <a:t>MapReduce Natural Join</a:t>
            </a:r>
            <a:endParaRPr sz="3000" strike="noStrike"/>
          </a:p>
        </p:txBody>
      </p:sp>
      <p:sp>
        <p:nvSpPr>
          <p:cNvPr id="73" name="Google Shape;73;p15"/>
          <p:cNvSpPr txBox="1"/>
          <p:nvPr/>
        </p:nvSpPr>
        <p:spPr>
          <a:xfrm>
            <a:off x="273240" y="1053810"/>
            <a:ext cx="8633100" cy="39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700" tIns="91425" rIns="90000" bIns="45000" anchor="t" anchorCtr="0">
            <a:noAutofit/>
          </a:bodyPr>
          <a:lstStyle/>
          <a:p>
            <a:pPr marL="457200" marR="0" lvl="0" indent="-3175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trike="noStrike">
                <a:solidFill>
                  <a:srgbClr val="000000"/>
                </a:solidFill>
              </a:rPr>
              <a:t>R(A, B), S(B, C): Tuples that agree on their B components.</a:t>
            </a:r>
            <a:endParaRPr strike="noStrike">
              <a:solidFill>
                <a:srgbClr val="000000"/>
              </a:solidFill>
            </a:endParaRPr>
          </a:p>
          <a:p>
            <a:pPr marL="4572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trike="noStrike">
                <a:solidFill>
                  <a:srgbClr val="000000"/>
                </a:solidFill>
              </a:rPr>
              <a:t>Map:</a:t>
            </a:r>
            <a:endParaRPr strike="noStrike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Key: B-value of tuples from either relation. </a:t>
            </a:r>
            <a:endParaRPr i="0" u="none" strike="noStrike" cap="none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Value:</a:t>
            </a:r>
            <a:endParaRPr i="0" u="none" strike="noStrike" cap="none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-US" i="0" u="none" strike="noStrike" cap="none">
                <a:solidFill>
                  <a:srgbClr val="000000"/>
                </a:solidFill>
              </a:rPr>
              <a:t>name of the relation</a:t>
            </a:r>
            <a:endParaRPr i="0" u="none" strike="noStrike" cap="none"/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-US" i="0" u="none" strike="noStrike" cap="none">
                <a:solidFill>
                  <a:srgbClr val="000000"/>
                </a:solidFill>
              </a:rPr>
              <a:t>other component </a:t>
            </a:r>
            <a:endParaRPr i="0" u="none" strike="noStrike" cap="none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For each tuple (a, b) of R, produce the key-value pair (b, (R,a)).</a:t>
            </a:r>
            <a:endParaRPr i="0" u="none" strike="noStrike" cap="none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For each tuple (b, c) of S, produce the key-value pair (b, (S,c)).</a:t>
            </a:r>
            <a:endParaRPr i="0" u="none" strike="noStrike" cap="none">
              <a:solidFill>
                <a:srgbClr val="000000"/>
              </a:solidFill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trike="noStrike">
                <a:solidFill>
                  <a:srgbClr val="000000"/>
                </a:solidFill>
              </a:rPr>
              <a:t>Reduce: </a:t>
            </a:r>
            <a:endParaRPr strike="noStrike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Each key value b will be associated with a list of pairs that are either of the form (R, a) or (S, c). </a:t>
            </a:r>
            <a:endParaRPr i="0" u="none" strike="noStrike" cap="none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Construct all pairs consisting of one with first component R and the other with first component S, say (R, a) and (S, c). </a:t>
            </a:r>
            <a:endParaRPr i="0" u="none" strike="noStrike" cap="none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The output from this key and value list is a sequence of key-value pairs.</a:t>
            </a:r>
            <a:endParaRPr i="0" u="none" strike="noStrike" cap="none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Each value is one of the triples (a, b, c) such that (R, a) and (S, c) are on the input list of values.</a:t>
            </a:r>
            <a:endParaRPr i="0" u="none" strike="noStrike" cap="none"/>
          </a:p>
        </p:txBody>
      </p:sp>
      <p:sp>
        <p:nvSpPr>
          <p:cNvPr id="74" name="Google Shape;74;p15"/>
          <p:cNvSpPr txBox="1"/>
          <p:nvPr/>
        </p:nvSpPr>
        <p:spPr>
          <a:xfrm>
            <a:off x="8204400" y="4857840"/>
            <a:ext cx="7338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454545"/>
                </a:solidFill>
                <a:latin typeface="Corbel"/>
                <a:ea typeface="Corbel"/>
                <a:cs typeface="Corbel"/>
                <a:sym typeface="Corbel"/>
              </a:rPr>
              <a:t>2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/>
        </p:nvSpPr>
        <p:spPr>
          <a:xfrm>
            <a:off x="457200" y="116640"/>
            <a:ext cx="82293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000" rIns="45700" bIns="45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b="1">
                <a:solidFill>
                  <a:srgbClr val="337ED9"/>
                </a:solidFill>
              </a:rPr>
              <a:t>Natural Join Operation - Example</a:t>
            </a:r>
            <a:endParaRPr sz="3000" strike="noStrike"/>
          </a:p>
        </p:txBody>
      </p:sp>
      <p:sp>
        <p:nvSpPr>
          <p:cNvPr id="80" name="Google Shape;80;p16"/>
          <p:cNvSpPr txBox="1"/>
          <p:nvPr/>
        </p:nvSpPr>
        <p:spPr>
          <a:xfrm>
            <a:off x="8204400" y="4857840"/>
            <a:ext cx="7338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454545"/>
                </a:solidFill>
                <a:latin typeface="Corbel"/>
                <a:ea typeface="Corbel"/>
                <a:cs typeface="Corbel"/>
                <a:sym typeface="Corbel"/>
              </a:rPr>
              <a:t>3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81" name="Google Shape;81;p16"/>
          <p:cNvGraphicFramePr/>
          <p:nvPr/>
        </p:nvGraphicFramePr>
        <p:xfrm>
          <a:off x="758700" y="1857375"/>
          <a:ext cx="1531400" cy="1828740"/>
        </p:xfrm>
        <a:graphic>
          <a:graphicData uri="http://schemas.openxmlformats.org/drawingml/2006/table">
            <a:tbl>
              <a:tblPr>
                <a:noFill/>
                <a:tableStyleId>{42973E69-D894-4C98-A977-8503E2268E15}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B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2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γ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γ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4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b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γ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δ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2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b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2" name="Google Shape;82;p16"/>
          <p:cNvSpPr txBox="1"/>
          <p:nvPr/>
        </p:nvSpPr>
        <p:spPr>
          <a:xfrm>
            <a:off x="1917975" y="3939694"/>
            <a:ext cx="147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Relations r, s</a:t>
            </a:r>
            <a:endParaRPr/>
          </a:p>
        </p:txBody>
      </p:sp>
      <p:graphicFrame>
        <p:nvGraphicFramePr>
          <p:cNvPr id="83" name="Google Shape;83;p16"/>
          <p:cNvGraphicFramePr/>
          <p:nvPr/>
        </p:nvGraphicFramePr>
        <p:xfrm>
          <a:off x="2911750" y="1857375"/>
          <a:ext cx="1249875" cy="914370"/>
        </p:xfrm>
        <a:graphic>
          <a:graphicData uri="http://schemas.openxmlformats.org/drawingml/2006/table">
            <a:tbl>
              <a:tblPr>
                <a:noFill/>
                <a:tableStyleId>{42973E69-D894-4C98-A977-8503E2268E15}</a:tableStyleId>
              </a:tblPr>
              <a:tblGrid>
                <a:gridCol w="41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B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3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16"/>
          <p:cNvGraphicFramePr/>
          <p:nvPr/>
        </p:nvGraphicFramePr>
        <p:xfrm>
          <a:off x="5956525" y="1857375"/>
          <a:ext cx="1914250" cy="914370"/>
        </p:xfrm>
        <a:graphic>
          <a:graphicData uri="http://schemas.openxmlformats.org/drawingml/2006/table">
            <a:tbl>
              <a:tblPr>
                <a:noFill/>
                <a:tableStyleId>{42973E69-D894-4C98-A977-8503E2268E15}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B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Ε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γ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5" name="Google Shape;85;p16"/>
          <p:cNvSpPr txBox="1"/>
          <p:nvPr/>
        </p:nvSpPr>
        <p:spPr>
          <a:xfrm>
            <a:off x="972675" y="3711094"/>
            <a:ext cx="1161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</a:t>
            </a: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3328375" y="3711100"/>
            <a:ext cx="41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</a:t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6175950" y="3881981"/>
            <a:ext cx="1475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</a:t>
            </a:r>
            <a:r>
              <a:rPr lang="en-US" sz="2400"/>
              <a:t>⨝</a:t>
            </a:r>
            <a:r>
              <a:rPr lang="en-US"/>
              <a:t>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/>
          <p:nvPr/>
        </p:nvSpPr>
        <p:spPr>
          <a:xfrm>
            <a:off x="4897400" y="1413900"/>
            <a:ext cx="3116100" cy="79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(1,a)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457200" y="116640"/>
            <a:ext cx="82293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000" rIns="45700" bIns="45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b="1">
                <a:solidFill>
                  <a:srgbClr val="337ED9"/>
                </a:solidFill>
              </a:rPr>
              <a:t>Natural Join Operation - Map</a:t>
            </a:r>
            <a:endParaRPr sz="3000" strike="noStrike"/>
          </a:p>
        </p:txBody>
      </p:sp>
      <p:sp>
        <p:nvSpPr>
          <p:cNvPr id="94" name="Google Shape;94;p17"/>
          <p:cNvSpPr txBox="1"/>
          <p:nvPr/>
        </p:nvSpPr>
        <p:spPr>
          <a:xfrm>
            <a:off x="8204400" y="4857840"/>
            <a:ext cx="7338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454545"/>
                </a:solidFill>
                <a:latin typeface="Corbel"/>
                <a:ea typeface="Corbel"/>
                <a:cs typeface="Corbel"/>
                <a:sym typeface="Corbel"/>
              </a:rPr>
              <a:t>4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95" name="Google Shape;95;p17"/>
          <p:cNvGraphicFramePr/>
          <p:nvPr/>
        </p:nvGraphicFramePr>
        <p:xfrm>
          <a:off x="1063500" y="1476375"/>
          <a:ext cx="1531400" cy="1828740"/>
        </p:xfrm>
        <a:graphic>
          <a:graphicData uri="http://schemas.openxmlformats.org/drawingml/2006/table">
            <a:tbl>
              <a:tblPr>
                <a:noFill/>
                <a:tableStyleId>{42973E69-D894-4C98-A977-8503E2268E15}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/>
                        <a:t>B</a:t>
                      </a:r>
                      <a:endParaRPr sz="1100" b="1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/>
                        <a:t>D</a:t>
                      </a:r>
                      <a:endParaRPr sz="1100" b="1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2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γ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γ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4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b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γ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δ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2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b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6" name="Google Shape;96;p17"/>
          <p:cNvGraphicFramePr/>
          <p:nvPr/>
        </p:nvGraphicFramePr>
        <p:xfrm>
          <a:off x="1191075" y="3914763"/>
          <a:ext cx="1249875" cy="914370"/>
        </p:xfrm>
        <a:graphic>
          <a:graphicData uri="http://schemas.openxmlformats.org/drawingml/2006/table">
            <a:tbl>
              <a:tblPr>
                <a:noFill/>
                <a:tableStyleId>{42973E69-D894-4C98-A977-8503E2268E15}</a:tableStyleId>
              </a:tblPr>
              <a:tblGrid>
                <a:gridCol w="41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/>
                        <a:t>B</a:t>
                      </a:r>
                      <a:endParaRPr sz="1100" b="1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/>
                        <a:t>D</a:t>
                      </a:r>
                      <a:endParaRPr sz="1100" b="1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3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7" name="Google Shape;97;p17"/>
          <p:cNvSpPr txBox="1"/>
          <p:nvPr/>
        </p:nvSpPr>
        <p:spPr>
          <a:xfrm>
            <a:off x="2561250" y="2904925"/>
            <a:ext cx="41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</a:t>
            </a:r>
            <a:endParaRPr/>
          </a:p>
        </p:txBody>
      </p:sp>
      <p:sp>
        <p:nvSpPr>
          <p:cNvPr id="98" name="Google Shape;98;p17"/>
          <p:cNvSpPr txBox="1"/>
          <p:nvPr/>
        </p:nvSpPr>
        <p:spPr>
          <a:xfrm>
            <a:off x="2561250" y="4428950"/>
            <a:ext cx="41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</a:t>
            </a:r>
            <a:endParaRPr/>
          </a:p>
        </p:txBody>
      </p:sp>
      <p:sp>
        <p:nvSpPr>
          <p:cNvPr id="99" name="Google Shape;99;p17"/>
          <p:cNvSpPr txBox="1"/>
          <p:nvPr/>
        </p:nvSpPr>
        <p:spPr>
          <a:xfrm>
            <a:off x="3120050" y="1544150"/>
            <a:ext cx="15315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(Key, Value)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((B,D), (A,C))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((1,a), (α,α))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((2,a), (β,γ))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((4,b), (γ,β))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((1,a), (α,γ))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((2,b), (δ,β))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3174450" y="3848600"/>
            <a:ext cx="13479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(Key, Value)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((B,D), Ε)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((1,a), α)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((3,a), β)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5800575" y="1505700"/>
            <a:ext cx="1312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((1,a), (α,α))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((1,a), (α,γ))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7085775" y="1613400"/>
            <a:ext cx="96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((1,a), α)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3" name="Google Shape;103;p17"/>
          <p:cNvSpPr/>
          <p:nvPr/>
        </p:nvSpPr>
        <p:spPr>
          <a:xfrm>
            <a:off x="4897400" y="2305838"/>
            <a:ext cx="3116100" cy="44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(</a:t>
            </a:r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,a)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5800575" y="2397638"/>
            <a:ext cx="131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((2,a), (β,γ))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5" name="Google Shape;105;p17"/>
          <p:cNvSpPr/>
          <p:nvPr/>
        </p:nvSpPr>
        <p:spPr>
          <a:xfrm>
            <a:off x="4900450" y="3390738"/>
            <a:ext cx="3116100" cy="44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(</a:t>
            </a:r>
            <a:r>
              <a:rPr lang="en-US">
                <a:solidFill>
                  <a:srgbClr val="CC0000"/>
                </a:solidFill>
              </a:rPr>
              <a:t>3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>
                <a:solidFill>
                  <a:srgbClr val="CC0000"/>
                </a:solidFill>
              </a:rPr>
              <a:t>a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5803625" y="3482538"/>
            <a:ext cx="131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((3,a), β)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7" name="Google Shape;107;p17"/>
          <p:cNvSpPr/>
          <p:nvPr/>
        </p:nvSpPr>
        <p:spPr>
          <a:xfrm>
            <a:off x="4900450" y="3933188"/>
            <a:ext cx="3116100" cy="44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(</a:t>
            </a:r>
            <a:r>
              <a:rPr lang="en-US">
                <a:solidFill>
                  <a:srgbClr val="CC0000"/>
                </a:solidFill>
              </a:rPr>
              <a:t>4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>
                <a:solidFill>
                  <a:srgbClr val="CC0000"/>
                </a:solidFill>
              </a:rPr>
              <a:t>b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5803625" y="4024988"/>
            <a:ext cx="131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((4,b), (γ,β))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9" name="Google Shape;109;p17"/>
          <p:cNvSpPr/>
          <p:nvPr/>
        </p:nvSpPr>
        <p:spPr>
          <a:xfrm>
            <a:off x="4898925" y="2848288"/>
            <a:ext cx="3116100" cy="44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(</a:t>
            </a:r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>
                <a:solidFill>
                  <a:srgbClr val="CC0000"/>
                </a:solidFill>
              </a:rPr>
              <a:t>b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5802100" y="2940088"/>
            <a:ext cx="131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((2,a), (δ,β))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1063500" y="986875"/>
            <a:ext cx="6889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Table         →      	      Key-value pairs		→	Key Groups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/>
          <p:nvPr/>
        </p:nvSpPr>
        <p:spPr>
          <a:xfrm>
            <a:off x="2840000" y="1413900"/>
            <a:ext cx="3116100" cy="79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(1,a)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457200" y="116640"/>
            <a:ext cx="82293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000" rIns="45700" bIns="450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000" b="1">
                <a:solidFill>
                  <a:srgbClr val="337ED9"/>
                </a:solidFill>
              </a:rPr>
              <a:t>Natural Join Operation - Reduce</a:t>
            </a:r>
            <a:endParaRPr sz="3000" strike="noStrike"/>
          </a:p>
        </p:txBody>
      </p:sp>
      <p:sp>
        <p:nvSpPr>
          <p:cNvPr id="118" name="Google Shape;118;p18"/>
          <p:cNvSpPr txBox="1"/>
          <p:nvPr/>
        </p:nvSpPr>
        <p:spPr>
          <a:xfrm>
            <a:off x="8204400" y="4857840"/>
            <a:ext cx="7338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strike="noStrike">
                <a:solidFill>
                  <a:srgbClr val="454545"/>
                </a:solidFill>
                <a:latin typeface="Corbel"/>
                <a:ea typeface="Corbel"/>
                <a:cs typeface="Corbel"/>
                <a:sym typeface="Corbel"/>
              </a:rPr>
              <a:t>5</a:t>
            </a:fld>
            <a:endParaRPr sz="1200" b="0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19" name="Google Shape;119;p18"/>
          <p:cNvGraphicFramePr/>
          <p:nvPr/>
        </p:nvGraphicFramePr>
        <p:xfrm>
          <a:off x="758700" y="1476375"/>
          <a:ext cx="1531400" cy="1828740"/>
        </p:xfrm>
        <a:graphic>
          <a:graphicData uri="http://schemas.openxmlformats.org/drawingml/2006/table">
            <a:tbl>
              <a:tblPr>
                <a:noFill/>
                <a:tableStyleId>{42973E69-D894-4C98-A977-8503E2268E15}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/>
                        <a:t>B</a:t>
                      </a:r>
                      <a:endParaRPr sz="1100" b="1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/>
                        <a:t>D</a:t>
                      </a:r>
                      <a:endParaRPr sz="1100" b="1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2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γ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γ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4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b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γ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δ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2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b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0" name="Google Shape;120;p18"/>
          <p:cNvGraphicFramePr/>
          <p:nvPr/>
        </p:nvGraphicFramePr>
        <p:xfrm>
          <a:off x="886275" y="3914763"/>
          <a:ext cx="1249875" cy="914370"/>
        </p:xfrm>
        <a:graphic>
          <a:graphicData uri="http://schemas.openxmlformats.org/drawingml/2006/table">
            <a:tbl>
              <a:tblPr>
                <a:noFill/>
                <a:tableStyleId>{42973E69-D894-4C98-A977-8503E2268E15}</a:tableStyleId>
              </a:tblPr>
              <a:tblGrid>
                <a:gridCol w="41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/>
                        <a:t>B</a:t>
                      </a:r>
                      <a:endParaRPr sz="1100" b="1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1"/>
                        <a:t>D</a:t>
                      </a:r>
                      <a:endParaRPr sz="1100" b="1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3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β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1" name="Google Shape;121;p18"/>
          <p:cNvSpPr txBox="1"/>
          <p:nvPr/>
        </p:nvSpPr>
        <p:spPr>
          <a:xfrm>
            <a:off x="2256450" y="2904925"/>
            <a:ext cx="41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</a:t>
            </a:r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2256450" y="4428950"/>
            <a:ext cx="416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</a:t>
            </a:r>
            <a:endParaRPr/>
          </a:p>
        </p:txBody>
      </p:sp>
      <p:sp>
        <p:nvSpPr>
          <p:cNvPr id="123" name="Google Shape;123;p18"/>
          <p:cNvSpPr txBox="1"/>
          <p:nvPr/>
        </p:nvSpPr>
        <p:spPr>
          <a:xfrm>
            <a:off x="3743175" y="1505700"/>
            <a:ext cx="1312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((1,a), (α,α))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((1,a), (α,γ))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5028375" y="1613400"/>
            <a:ext cx="96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((1,a), α)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5" name="Google Shape;125;p18"/>
          <p:cNvSpPr/>
          <p:nvPr/>
        </p:nvSpPr>
        <p:spPr>
          <a:xfrm>
            <a:off x="2840000" y="2305838"/>
            <a:ext cx="3116100" cy="44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(</a:t>
            </a:r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,a)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3743175" y="2397638"/>
            <a:ext cx="131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((2,a), (β,γ))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7" name="Google Shape;127;p18"/>
          <p:cNvSpPr/>
          <p:nvPr/>
        </p:nvSpPr>
        <p:spPr>
          <a:xfrm>
            <a:off x="2843050" y="3390738"/>
            <a:ext cx="3116100" cy="44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(</a:t>
            </a:r>
            <a:r>
              <a:rPr lang="en-US">
                <a:solidFill>
                  <a:srgbClr val="CC0000"/>
                </a:solidFill>
              </a:rPr>
              <a:t>3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>
                <a:solidFill>
                  <a:srgbClr val="CC0000"/>
                </a:solidFill>
              </a:rPr>
              <a:t>a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8"/>
          <p:cNvSpPr txBox="1"/>
          <p:nvPr/>
        </p:nvSpPr>
        <p:spPr>
          <a:xfrm>
            <a:off x="3746225" y="3482538"/>
            <a:ext cx="131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((3,a), β)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9" name="Google Shape;129;p18"/>
          <p:cNvSpPr/>
          <p:nvPr/>
        </p:nvSpPr>
        <p:spPr>
          <a:xfrm>
            <a:off x="2843050" y="3933188"/>
            <a:ext cx="3116100" cy="44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(</a:t>
            </a:r>
            <a:r>
              <a:rPr lang="en-US">
                <a:solidFill>
                  <a:srgbClr val="CC0000"/>
                </a:solidFill>
              </a:rPr>
              <a:t>4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>
                <a:solidFill>
                  <a:srgbClr val="CC0000"/>
                </a:solidFill>
              </a:rPr>
              <a:t>b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3746225" y="4024988"/>
            <a:ext cx="131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((4,b), (γ,β))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1" name="Google Shape;131;p18"/>
          <p:cNvSpPr/>
          <p:nvPr/>
        </p:nvSpPr>
        <p:spPr>
          <a:xfrm>
            <a:off x="2841525" y="2848288"/>
            <a:ext cx="3116100" cy="449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(</a:t>
            </a:r>
            <a:r>
              <a:rPr lang="en-US">
                <a:solidFill>
                  <a:srgbClr val="CC0000"/>
                </a:solidFill>
              </a:rPr>
              <a:t>2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>
                <a:solidFill>
                  <a:srgbClr val="CC0000"/>
                </a:solidFill>
              </a:rPr>
              <a:t>b</a:t>
            </a: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3744700" y="2940088"/>
            <a:ext cx="131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((2,a), (δ,β))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3" name="Google Shape;133;p18"/>
          <p:cNvSpPr txBox="1"/>
          <p:nvPr/>
        </p:nvSpPr>
        <p:spPr>
          <a:xfrm>
            <a:off x="6552250" y="3482550"/>
            <a:ext cx="1459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((1,a), (α,α,α))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((1,a), (α,γ,α))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4" name="Google Shape;134;p18"/>
          <p:cNvSpPr txBox="1"/>
          <p:nvPr/>
        </p:nvSpPr>
        <p:spPr>
          <a:xfrm>
            <a:off x="4828750" y="1536450"/>
            <a:ext cx="416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⨝</a:t>
            </a:r>
            <a:endParaRPr/>
          </a:p>
        </p:txBody>
      </p:sp>
      <p:graphicFrame>
        <p:nvGraphicFramePr>
          <p:cNvPr id="135" name="Google Shape;135;p18"/>
          <p:cNvGraphicFramePr/>
          <p:nvPr/>
        </p:nvGraphicFramePr>
        <p:xfrm>
          <a:off x="6325025" y="2390750"/>
          <a:ext cx="1914250" cy="914370"/>
        </p:xfrm>
        <a:graphic>
          <a:graphicData uri="http://schemas.openxmlformats.org/drawingml/2006/table">
            <a:tbl>
              <a:tblPr>
                <a:noFill/>
                <a:tableStyleId>{42973E69-D894-4C98-A977-8503E2268E15}</a:tableStyleId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B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Ε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1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γ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α</a:t>
                      </a:r>
                      <a:endParaRPr sz="1100"/>
                    </a:p>
                  </a:txBody>
                  <a:tcPr marL="91425" marR="91425" marT="68575" marB="685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/>
          <p:nvPr/>
        </p:nvSpPr>
        <p:spPr>
          <a:xfrm>
            <a:off x="176575" y="101875"/>
            <a:ext cx="87900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50" b="1" strike="noStrike">
                <a:solidFill>
                  <a:srgbClr val="337ED9"/>
                </a:solidFill>
              </a:rPr>
              <a:t>Matri</a:t>
            </a:r>
            <a:r>
              <a:rPr lang="en-US" sz="3050" b="1">
                <a:solidFill>
                  <a:srgbClr val="337ED9"/>
                </a:solidFill>
              </a:rPr>
              <a:t>x-Vector Multiplication</a:t>
            </a:r>
            <a:r>
              <a:rPr lang="en-US" sz="3050" b="1" strike="noStrike">
                <a:solidFill>
                  <a:srgbClr val="337ED9"/>
                </a:solidFill>
              </a:rPr>
              <a:t> with Map/Reduce</a:t>
            </a:r>
            <a:endParaRPr sz="3050" strike="noStrike"/>
          </a:p>
        </p:txBody>
      </p:sp>
      <p:sp>
        <p:nvSpPr>
          <p:cNvPr id="142" name="Google Shape;142;p19"/>
          <p:cNvSpPr txBox="1"/>
          <p:nvPr/>
        </p:nvSpPr>
        <p:spPr>
          <a:xfrm>
            <a:off x="900000" y="3536194"/>
            <a:ext cx="6690600" cy="5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000000"/>
                </a:solidFill>
              </a:rPr>
              <a:t>Task: Compute product C = A·B</a:t>
            </a:r>
            <a:endParaRPr i="0" u="none" strike="noStrike" cap="none"/>
          </a:p>
          <a:p>
            <a:pPr marL="914400" marR="0" lvl="0" indent="0" algn="l" rtl="0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None/>
            </a:pPr>
            <a:endParaRPr i="0" u="none" strike="noStrike" cap="none"/>
          </a:p>
        </p:txBody>
      </p:sp>
      <p:grpSp>
        <p:nvGrpSpPr>
          <p:cNvPr id="143" name="Google Shape;143;p19"/>
          <p:cNvGrpSpPr/>
          <p:nvPr/>
        </p:nvGrpSpPr>
        <p:grpSpPr>
          <a:xfrm>
            <a:off x="2168280" y="1254960"/>
            <a:ext cx="1106280" cy="1285470"/>
            <a:chOff x="2168280" y="1673280"/>
            <a:chExt cx="1106280" cy="1713960"/>
          </a:xfrm>
        </p:grpSpPr>
        <p:grpSp>
          <p:nvGrpSpPr>
            <p:cNvPr id="144" name="Google Shape;144;p19"/>
            <p:cNvGrpSpPr/>
            <p:nvPr/>
          </p:nvGrpSpPr>
          <p:grpSpPr>
            <a:xfrm>
              <a:off x="2168280" y="2013480"/>
              <a:ext cx="1106280" cy="1373760"/>
              <a:chOff x="2168280" y="2013480"/>
              <a:chExt cx="1106280" cy="1373760"/>
            </a:xfrm>
          </p:grpSpPr>
          <p:sp>
            <p:nvSpPr>
              <p:cNvPr id="145" name="Google Shape;145;p19"/>
              <p:cNvSpPr/>
              <p:nvPr/>
            </p:nvSpPr>
            <p:spPr>
              <a:xfrm>
                <a:off x="2168280" y="2013480"/>
                <a:ext cx="343080" cy="457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1</a:t>
                </a:r>
                <a:endParaRPr sz="1400" strike="noStrike"/>
              </a:p>
            </p:txBody>
          </p:sp>
          <p:sp>
            <p:nvSpPr>
              <p:cNvPr id="146" name="Google Shape;146;p19"/>
              <p:cNvSpPr/>
              <p:nvPr/>
            </p:nvSpPr>
            <p:spPr>
              <a:xfrm>
                <a:off x="2511720" y="2013480"/>
                <a:ext cx="343080" cy="457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</a:t>
                </a:r>
                <a:endParaRPr/>
              </a:p>
            </p:txBody>
          </p:sp>
          <p:sp>
            <p:nvSpPr>
              <p:cNvPr id="147" name="Google Shape;147;p19"/>
              <p:cNvSpPr/>
              <p:nvPr/>
            </p:nvSpPr>
            <p:spPr>
              <a:xfrm>
                <a:off x="293136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148" name="Google Shape;148;p19"/>
              <p:cNvSpPr/>
              <p:nvPr/>
            </p:nvSpPr>
            <p:spPr>
              <a:xfrm>
                <a:off x="2168280" y="2471400"/>
                <a:ext cx="343080" cy="457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/>
              </a:p>
            </p:txBody>
          </p:sp>
          <p:sp>
            <p:nvSpPr>
              <p:cNvPr id="149" name="Google Shape;149;p19"/>
              <p:cNvSpPr/>
              <p:nvPr/>
            </p:nvSpPr>
            <p:spPr>
              <a:xfrm>
                <a:off x="2511720" y="2471400"/>
                <a:ext cx="343080" cy="457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3</a:t>
                </a:r>
                <a:endParaRPr sz="1400" strike="noStrike"/>
              </a:p>
            </p:txBody>
          </p:sp>
          <p:sp>
            <p:nvSpPr>
              <p:cNvPr id="150" name="Google Shape;150;p19"/>
              <p:cNvSpPr/>
              <p:nvPr/>
            </p:nvSpPr>
            <p:spPr>
              <a:xfrm>
                <a:off x="2855160" y="2471400"/>
                <a:ext cx="343080" cy="457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4</a:t>
                </a:r>
                <a:endParaRPr sz="1400" strike="noStrike"/>
              </a:p>
            </p:txBody>
          </p:sp>
          <p:sp>
            <p:nvSpPr>
              <p:cNvPr id="151" name="Google Shape;151;p19"/>
              <p:cNvSpPr/>
              <p:nvPr/>
            </p:nvSpPr>
            <p:spPr>
              <a:xfrm>
                <a:off x="2168280" y="2929680"/>
                <a:ext cx="343080" cy="457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5</a:t>
                </a:r>
                <a:endParaRPr sz="1400" strike="noStrike"/>
              </a:p>
            </p:txBody>
          </p:sp>
          <p:sp>
            <p:nvSpPr>
              <p:cNvPr id="152" name="Google Shape;152;p19"/>
              <p:cNvSpPr/>
              <p:nvPr/>
            </p:nvSpPr>
            <p:spPr>
              <a:xfrm>
                <a:off x="2511720" y="2929680"/>
                <a:ext cx="343080" cy="457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0</a:t>
                </a:r>
                <a:endParaRPr sz="1400" strike="noStrike"/>
              </a:p>
            </p:txBody>
          </p:sp>
          <p:sp>
            <p:nvSpPr>
              <p:cNvPr id="153" name="Google Shape;153;p19"/>
              <p:cNvSpPr/>
              <p:nvPr/>
            </p:nvSpPr>
            <p:spPr>
              <a:xfrm>
                <a:off x="2855160" y="2929680"/>
                <a:ext cx="343080" cy="457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6</a:t>
                </a:r>
                <a:endParaRPr sz="1400" strike="noStrike"/>
              </a:p>
            </p:txBody>
          </p:sp>
        </p:grpSp>
        <p:sp>
          <p:nvSpPr>
            <p:cNvPr id="154" name="Google Shape;154;p19"/>
            <p:cNvSpPr/>
            <p:nvPr/>
          </p:nvSpPr>
          <p:spPr>
            <a:xfrm>
              <a:off x="2168280" y="1673280"/>
              <a:ext cx="1029600" cy="3369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      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A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5" name="Google Shape;155;p19"/>
          <p:cNvGrpSpPr/>
          <p:nvPr/>
        </p:nvGrpSpPr>
        <p:grpSpPr>
          <a:xfrm>
            <a:off x="3808211" y="1254940"/>
            <a:ext cx="763599" cy="1285415"/>
            <a:chOff x="3881100" y="1673280"/>
            <a:chExt cx="690540" cy="1713887"/>
          </a:xfrm>
        </p:grpSpPr>
        <p:grpSp>
          <p:nvGrpSpPr>
            <p:cNvPr id="156" name="Google Shape;156;p19"/>
            <p:cNvGrpSpPr/>
            <p:nvPr/>
          </p:nvGrpSpPr>
          <p:grpSpPr>
            <a:xfrm>
              <a:off x="3881100" y="2013480"/>
              <a:ext cx="690540" cy="1373687"/>
              <a:chOff x="3881100" y="2013480"/>
              <a:chExt cx="690540" cy="1373687"/>
            </a:xfrm>
          </p:grpSpPr>
          <p:sp>
            <p:nvSpPr>
              <p:cNvPr id="157" name="Google Shape;157;p19"/>
              <p:cNvSpPr/>
              <p:nvPr/>
            </p:nvSpPr>
            <p:spPr>
              <a:xfrm>
                <a:off x="3885120" y="2013480"/>
                <a:ext cx="343080" cy="457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158" name="Google Shape;158;p19"/>
              <p:cNvSpPr/>
              <p:nvPr/>
            </p:nvSpPr>
            <p:spPr>
              <a:xfrm>
                <a:off x="4228560" y="2013480"/>
                <a:ext cx="343080" cy="457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19"/>
              <p:cNvSpPr/>
              <p:nvPr/>
            </p:nvSpPr>
            <p:spPr>
              <a:xfrm rot="-3005">
                <a:off x="3885278" y="2471349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10</a:t>
                </a:r>
                <a:endParaRPr sz="1400" strike="noStrike"/>
              </a:p>
            </p:txBody>
          </p:sp>
          <p:sp>
            <p:nvSpPr>
              <p:cNvPr id="160" name="Google Shape;160;p19"/>
              <p:cNvSpPr/>
              <p:nvPr/>
            </p:nvSpPr>
            <p:spPr>
              <a:xfrm>
                <a:off x="3881100" y="2929667"/>
                <a:ext cx="3471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20</a:t>
                </a:r>
                <a:endParaRPr/>
              </a:p>
            </p:txBody>
          </p:sp>
        </p:grpSp>
        <p:sp>
          <p:nvSpPr>
            <p:cNvPr id="161" name="Google Shape;161;p19"/>
            <p:cNvSpPr/>
            <p:nvPr/>
          </p:nvSpPr>
          <p:spPr>
            <a:xfrm>
              <a:off x="3885120" y="1673280"/>
              <a:ext cx="686520" cy="3369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B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2" name="Google Shape;162;p19"/>
          <p:cNvGrpSpPr/>
          <p:nvPr/>
        </p:nvGrpSpPr>
        <p:grpSpPr>
          <a:xfrm>
            <a:off x="5773680" y="1254960"/>
            <a:ext cx="1007640" cy="1285470"/>
            <a:chOff x="5773680" y="1673280"/>
            <a:chExt cx="1007640" cy="1713960"/>
          </a:xfrm>
        </p:grpSpPr>
        <p:sp>
          <p:nvSpPr>
            <p:cNvPr id="163" name="Google Shape;163;p19"/>
            <p:cNvSpPr/>
            <p:nvPr/>
          </p:nvSpPr>
          <p:spPr>
            <a:xfrm>
              <a:off x="5773680" y="2013480"/>
              <a:ext cx="503640" cy="4575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 20</a:t>
              </a:r>
              <a:endParaRPr sz="1400" strike="noStrike"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5773680" y="2471400"/>
              <a:ext cx="503640" cy="4575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110</a:t>
              </a:r>
              <a:endParaRPr/>
            </a:p>
          </p:txBody>
        </p:sp>
        <p:sp>
          <p:nvSpPr>
            <p:cNvPr id="165" name="Google Shape;165;p19"/>
            <p:cNvSpPr/>
            <p:nvPr/>
          </p:nvSpPr>
          <p:spPr>
            <a:xfrm>
              <a:off x="5773680" y="2929680"/>
              <a:ext cx="503640" cy="4575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/>
                <a:t>120</a:t>
              </a:r>
              <a:endParaRPr sz="1400" strike="noStrike"/>
            </a:p>
          </p:txBody>
        </p:sp>
        <p:sp>
          <p:nvSpPr>
            <p:cNvPr id="166" name="Google Shape;166;p19"/>
            <p:cNvSpPr/>
            <p:nvPr/>
          </p:nvSpPr>
          <p:spPr>
            <a:xfrm>
              <a:off x="5773680" y="1673280"/>
              <a:ext cx="1007640" cy="3369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C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7" name="Google Shape;167;p19"/>
          <p:cNvSpPr/>
          <p:nvPr/>
        </p:nvSpPr>
        <p:spPr>
          <a:xfrm>
            <a:off x="3420360" y="1854900"/>
            <a:ext cx="3000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strike="noStrike">
                <a:solidFill>
                  <a:srgbClr val="009900"/>
                </a:solidFill>
                <a:latin typeface="Corbel"/>
                <a:ea typeface="Corbel"/>
                <a:cs typeface="Corbel"/>
                <a:sym typeface="Corbel"/>
              </a:rPr>
              <a:t>X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9"/>
          <p:cNvSpPr/>
          <p:nvPr/>
        </p:nvSpPr>
        <p:spPr>
          <a:xfrm>
            <a:off x="4997520" y="1854900"/>
            <a:ext cx="3471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strike="noStrike">
                <a:solidFill>
                  <a:srgbClr val="009900"/>
                </a:solidFill>
                <a:latin typeface="Corbel"/>
                <a:ea typeface="Corbel"/>
                <a:cs typeface="Corbel"/>
                <a:sym typeface="Corbel"/>
              </a:rPr>
              <a:t>=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9"/>
          <p:cNvSpPr/>
          <p:nvPr/>
        </p:nvSpPr>
        <p:spPr>
          <a:xfrm>
            <a:off x="2115720" y="15562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19"/>
          <p:cNvSpPr/>
          <p:nvPr/>
        </p:nvSpPr>
        <p:spPr>
          <a:xfrm flipH="1">
            <a:off x="3107880" y="15562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19"/>
          <p:cNvSpPr/>
          <p:nvPr/>
        </p:nvSpPr>
        <p:spPr>
          <a:xfrm>
            <a:off x="3715920" y="15430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19"/>
          <p:cNvSpPr/>
          <p:nvPr/>
        </p:nvSpPr>
        <p:spPr>
          <a:xfrm flipH="1">
            <a:off x="4174680" y="15430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19"/>
          <p:cNvSpPr/>
          <p:nvPr/>
        </p:nvSpPr>
        <p:spPr>
          <a:xfrm>
            <a:off x="5632680" y="15430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19"/>
          <p:cNvSpPr/>
          <p:nvPr/>
        </p:nvSpPr>
        <p:spPr>
          <a:xfrm flipH="1">
            <a:off x="6168000" y="15430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20"/>
          <p:cNvGrpSpPr/>
          <p:nvPr/>
        </p:nvGrpSpPr>
        <p:grpSpPr>
          <a:xfrm>
            <a:off x="4113011" y="1254950"/>
            <a:ext cx="763732" cy="1285405"/>
            <a:chOff x="3881100" y="1673293"/>
            <a:chExt cx="690660" cy="1713874"/>
          </a:xfrm>
        </p:grpSpPr>
        <p:grpSp>
          <p:nvGrpSpPr>
            <p:cNvPr id="181" name="Google Shape;181;p20"/>
            <p:cNvGrpSpPr/>
            <p:nvPr/>
          </p:nvGrpSpPr>
          <p:grpSpPr>
            <a:xfrm>
              <a:off x="3881100" y="2013480"/>
              <a:ext cx="690660" cy="1373687"/>
              <a:chOff x="3881100" y="2013480"/>
              <a:chExt cx="690660" cy="1373687"/>
            </a:xfrm>
          </p:grpSpPr>
          <p:sp>
            <p:nvSpPr>
              <p:cNvPr id="182" name="Google Shape;182;p20"/>
              <p:cNvSpPr/>
              <p:nvPr/>
            </p:nvSpPr>
            <p:spPr>
              <a:xfrm>
                <a:off x="388512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183" name="Google Shape;183;p20"/>
              <p:cNvSpPr/>
              <p:nvPr/>
            </p:nvSpPr>
            <p:spPr>
              <a:xfrm>
                <a:off x="422856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20"/>
              <p:cNvSpPr/>
              <p:nvPr/>
            </p:nvSpPr>
            <p:spPr>
              <a:xfrm rot="-3005">
                <a:off x="3885278" y="2471349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10</a:t>
                </a:r>
                <a:endParaRPr sz="1400" strike="noStrike"/>
              </a:p>
            </p:txBody>
          </p:sp>
          <p:sp>
            <p:nvSpPr>
              <p:cNvPr id="185" name="Google Shape;185;p20"/>
              <p:cNvSpPr/>
              <p:nvPr/>
            </p:nvSpPr>
            <p:spPr>
              <a:xfrm>
                <a:off x="3881100" y="2929667"/>
                <a:ext cx="3471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20</a:t>
                </a:r>
                <a:endParaRPr/>
              </a:p>
            </p:txBody>
          </p:sp>
        </p:grpSp>
        <p:sp>
          <p:nvSpPr>
            <p:cNvPr id="186" name="Google Shape;186;p20"/>
            <p:cNvSpPr/>
            <p:nvPr/>
          </p:nvSpPr>
          <p:spPr>
            <a:xfrm>
              <a:off x="3885116" y="1673293"/>
              <a:ext cx="410700" cy="3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B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7" name="Google Shape;187;p20"/>
          <p:cNvSpPr/>
          <p:nvPr/>
        </p:nvSpPr>
        <p:spPr>
          <a:xfrm>
            <a:off x="3496560" y="1854900"/>
            <a:ext cx="3000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strike="noStrike">
                <a:solidFill>
                  <a:srgbClr val="009900"/>
                </a:solidFill>
                <a:latin typeface="Corbel"/>
                <a:ea typeface="Corbel"/>
                <a:cs typeface="Corbel"/>
                <a:sym typeface="Corbel"/>
              </a:rPr>
              <a:t>X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0"/>
          <p:cNvSpPr txBox="1"/>
          <p:nvPr/>
        </p:nvSpPr>
        <p:spPr>
          <a:xfrm>
            <a:off x="258275" y="101875"/>
            <a:ext cx="84504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337ED9"/>
                </a:solidFill>
              </a:rPr>
              <a:t>Computing Sparse Matrix-Vector Product</a:t>
            </a:r>
            <a:endParaRPr sz="3050" b="1">
              <a:solidFill>
                <a:srgbClr val="337ED9"/>
              </a:solidFill>
            </a:endParaRPr>
          </a:p>
        </p:txBody>
      </p:sp>
      <p:sp>
        <p:nvSpPr>
          <p:cNvPr id="189" name="Google Shape;189;p20"/>
          <p:cNvSpPr/>
          <p:nvPr/>
        </p:nvSpPr>
        <p:spPr>
          <a:xfrm>
            <a:off x="4020720" y="15430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20"/>
          <p:cNvSpPr/>
          <p:nvPr/>
        </p:nvSpPr>
        <p:spPr>
          <a:xfrm flipH="1">
            <a:off x="4479480" y="15430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p20"/>
          <p:cNvSpPr txBox="1"/>
          <p:nvPr/>
        </p:nvSpPr>
        <p:spPr>
          <a:xfrm>
            <a:off x="1902950" y="1289900"/>
            <a:ext cx="12978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1, 1,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2, 2,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2, 3,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3, 4,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1, 5,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〈3, 3, 6, A〉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2" name="Google Shape;192;p20"/>
          <p:cNvSpPr txBox="1"/>
          <p:nvPr/>
        </p:nvSpPr>
        <p:spPr>
          <a:xfrm>
            <a:off x="4839975" y="1589863"/>
            <a:ext cx="1453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1, 10, B〉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1, 20, B〉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93" name="Google Shape;193;p20"/>
          <p:cNvSpPr txBox="1"/>
          <p:nvPr/>
        </p:nvSpPr>
        <p:spPr>
          <a:xfrm>
            <a:off x="457200" y="3657690"/>
            <a:ext cx="8381400" cy="13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trike="noStrike">
                <a:solidFill>
                  <a:srgbClr val="000000"/>
                </a:solidFill>
              </a:rPr>
              <a:t>Represent matrix as list of nonzero entries 〈row, col, value, matrixID〉</a:t>
            </a:r>
            <a:endParaRPr strike="noStrike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-US" strike="noStrike">
                <a:solidFill>
                  <a:srgbClr val="000000"/>
                </a:solidFill>
              </a:rPr>
              <a:t>Strategy</a:t>
            </a:r>
            <a:endParaRPr strike="noStrike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Phase 1: Compute all products a</a:t>
            </a:r>
            <a:r>
              <a:rPr lang="en-US" i="0" u="none" strike="noStrike" cap="none" baseline="-25000">
                <a:solidFill>
                  <a:srgbClr val="000000"/>
                </a:solidFill>
              </a:rPr>
              <a:t>i,k</a:t>
            </a:r>
            <a:r>
              <a:rPr lang="en-US" i="0" u="none" strike="noStrike" cap="none">
                <a:solidFill>
                  <a:srgbClr val="000000"/>
                </a:solidFill>
              </a:rPr>
              <a:t> · b</a:t>
            </a:r>
            <a:r>
              <a:rPr lang="en-US" i="0" u="none" strike="noStrike" cap="none" baseline="-25000">
                <a:solidFill>
                  <a:srgbClr val="000000"/>
                </a:solidFill>
              </a:rPr>
              <a:t>k,j</a:t>
            </a:r>
            <a:endParaRPr i="0" u="none" strike="noStrike" cap="none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Phase 2: Sum products for each entry i,j</a:t>
            </a:r>
            <a:endParaRPr i="0" u="none" strike="noStrike" cap="none"/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US" i="0" u="none" strike="noStrike" cap="none">
                <a:solidFill>
                  <a:srgbClr val="000000"/>
                </a:solidFill>
              </a:rPr>
              <a:t>Each phase involves a Map/Reduce</a:t>
            </a:r>
            <a:endParaRPr i="0" u="none" strike="noStrike" cap="none"/>
          </a:p>
        </p:txBody>
      </p:sp>
      <p:sp>
        <p:nvSpPr>
          <p:cNvPr id="194" name="Google Shape;194;p20"/>
          <p:cNvSpPr/>
          <p:nvPr/>
        </p:nvSpPr>
        <p:spPr>
          <a:xfrm flipH="1">
            <a:off x="1736280" y="15562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95" name="Google Shape;195;p20"/>
          <p:cNvGrpSpPr/>
          <p:nvPr/>
        </p:nvGrpSpPr>
        <p:grpSpPr>
          <a:xfrm>
            <a:off x="796680" y="1254960"/>
            <a:ext cx="1106280" cy="1285425"/>
            <a:chOff x="2168280" y="1673280"/>
            <a:chExt cx="1106280" cy="1713900"/>
          </a:xfrm>
        </p:grpSpPr>
        <p:grpSp>
          <p:nvGrpSpPr>
            <p:cNvPr id="196" name="Google Shape;196;p20"/>
            <p:cNvGrpSpPr/>
            <p:nvPr/>
          </p:nvGrpSpPr>
          <p:grpSpPr>
            <a:xfrm>
              <a:off x="2168280" y="2013480"/>
              <a:ext cx="1106280" cy="1373700"/>
              <a:chOff x="2168280" y="2013480"/>
              <a:chExt cx="1106280" cy="1373700"/>
            </a:xfrm>
          </p:grpSpPr>
          <p:sp>
            <p:nvSpPr>
              <p:cNvPr id="197" name="Google Shape;197;p20"/>
              <p:cNvSpPr/>
              <p:nvPr/>
            </p:nvSpPr>
            <p:spPr>
              <a:xfrm>
                <a:off x="216828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1</a:t>
                </a:r>
                <a:endParaRPr sz="1400" strike="noStrike"/>
              </a:p>
            </p:txBody>
          </p:sp>
          <p:sp>
            <p:nvSpPr>
              <p:cNvPr id="198" name="Google Shape;198;p20"/>
              <p:cNvSpPr/>
              <p:nvPr/>
            </p:nvSpPr>
            <p:spPr>
              <a:xfrm>
                <a:off x="251172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</a:t>
                </a:r>
                <a:endParaRPr/>
              </a:p>
            </p:txBody>
          </p:sp>
          <p:sp>
            <p:nvSpPr>
              <p:cNvPr id="199" name="Google Shape;199;p20"/>
              <p:cNvSpPr/>
              <p:nvPr/>
            </p:nvSpPr>
            <p:spPr>
              <a:xfrm>
                <a:off x="293136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200" name="Google Shape;200;p20"/>
              <p:cNvSpPr/>
              <p:nvPr/>
            </p:nvSpPr>
            <p:spPr>
              <a:xfrm>
                <a:off x="216828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/>
              </a:p>
            </p:txBody>
          </p:sp>
          <p:sp>
            <p:nvSpPr>
              <p:cNvPr id="201" name="Google Shape;201;p20"/>
              <p:cNvSpPr/>
              <p:nvPr/>
            </p:nvSpPr>
            <p:spPr>
              <a:xfrm>
                <a:off x="251172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3</a:t>
                </a:r>
                <a:endParaRPr sz="1400" strike="noStrike"/>
              </a:p>
            </p:txBody>
          </p:sp>
          <p:sp>
            <p:nvSpPr>
              <p:cNvPr id="202" name="Google Shape;202;p20"/>
              <p:cNvSpPr/>
              <p:nvPr/>
            </p:nvSpPr>
            <p:spPr>
              <a:xfrm>
                <a:off x="285516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4</a:t>
                </a:r>
                <a:endParaRPr sz="1400" strike="noStrike"/>
              </a:p>
            </p:txBody>
          </p:sp>
          <p:sp>
            <p:nvSpPr>
              <p:cNvPr id="203" name="Google Shape;203;p20"/>
              <p:cNvSpPr/>
              <p:nvPr/>
            </p:nvSpPr>
            <p:spPr>
              <a:xfrm>
                <a:off x="216828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5</a:t>
                </a:r>
                <a:endParaRPr sz="1400" strike="noStrike"/>
              </a:p>
            </p:txBody>
          </p:sp>
          <p:sp>
            <p:nvSpPr>
              <p:cNvPr id="204" name="Google Shape;204;p20"/>
              <p:cNvSpPr/>
              <p:nvPr/>
            </p:nvSpPr>
            <p:spPr>
              <a:xfrm>
                <a:off x="251172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0</a:t>
                </a:r>
                <a:endParaRPr sz="1400" strike="noStrike"/>
              </a:p>
            </p:txBody>
          </p:sp>
          <p:sp>
            <p:nvSpPr>
              <p:cNvPr id="205" name="Google Shape;205;p20"/>
              <p:cNvSpPr/>
              <p:nvPr/>
            </p:nvSpPr>
            <p:spPr>
              <a:xfrm>
                <a:off x="285516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6</a:t>
                </a:r>
                <a:endParaRPr sz="1400" strike="noStrike"/>
              </a:p>
            </p:txBody>
          </p:sp>
        </p:grpSp>
        <p:sp>
          <p:nvSpPr>
            <p:cNvPr id="206" name="Google Shape;206;p20"/>
            <p:cNvSpPr/>
            <p:nvPr/>
          </p:nvSpPr>
          <p:spPr>
            <a:xfrm>
              <a:off x="2168280" y="1673280"/>
              <a:ext cx="1029600" cy="3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      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A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7" name="Google Shape;207;p20"/>
          <p:cNvSpPr/>
          <p:nvPr/>
        </p:nvSpPr>
        <p:spPr>
          <a:xfrm>
            <a:off x="744120" y="15562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"/>
          <p:cNvSpPr txBox="1"/>
          <p:nvPr/>
        </p:nvSpPr>
        <p:spPr>
          <a:xfrm>
            <a:off x="457200" y="116640"/>
            <a:ext cx="82293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strike="noStrike">
                <a:solidFill>
                  <a:srgbClr val="337ED9"/>
                </a:solidFill>
              </a:rPr>
              <a:t>Phase 1 Map of Matrix-Vector Multiply</a:t>
            </a:r>
            <a:endParaRPr sz="3000" strike="noStrike"/>
          </a:p>
        </p:txBody>
      </p:sp>
      <p:sp>
        <p:nvSpPr>
          <p:cNvPr id="214" name="Google Shape;214;p21"/>
          <p:cNvSpPr txBox="1"/>
          <p:nvPr/>
        </p:nvSpPr>
        <p:spPr>
          <a:xfrm>
            <a:off x="745685" y="4638450"/>
            <a:ext cx="6229500" cy="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000000"/>
                </a:solidFill>
              </a:rPr>
              <a:t>Group values a</a:t>
            </a:r>
            <a:r>
              <a:rPr lang="en-US" i="0" u="none" strike="noStrike" cap="none" baseline="-25000">
                <a:solidFill>
                  <a:srgbClr val="000000"/>
                </a:solidFill>
              </a:rPr>
              <a:t>i,k</a:t>
            </a:r>
            <a:r>
              <a:rPr lang="en-US" i="0" u="none" strike="noStrike" cap="none">
                <a:solidFill>
                  <a:srgbClr val="000000"/>
                </a:solidFill>
              </a:rPr>
              <a:t> and b</a:t>
            </a:r>
            <a:r>
              <a:rPr lang="en-US" i="0" u="none" strike="noStrike" cap="none" baseline="-25000">
                <a:solidFill>
                  <a:srgbClr val="000000"/>
                </a:solidFill>
              </a:rPr>
              <a:t>k,j</a:t>
            </a:r>
            <a:r>
              <a:rPr lang="en-US" i="0" u="none" strike="noStrike" cap="none">
                <a:solidFill>
                  <a:srgbClr val="000000"/>
                </a:solidFill>
              </a:rPr>
              <a:t> according to key k</a:t>
            </a:r>
            <a:endParaRPr i="0" u="none" strike="noStrike" cap="none"/>
          </a:p>
        </p:txBody>
      </p:sp>
      <p:sp>
        <p:nvSpPr>
          <p:cNvPr id="215" name="Google Shape;215;p21"/>
          <p:cNvSpPr/>
          <p:nvPr/>
        </p:nvSpPr>
        <p:spPr>
          <a:xfrm>
            <a:off x="4805050" y="2241275"/>
            <a:ext cx="3083700" cy="890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2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1"/>
          <p:cNvSpPr/>
          <p:nvPr/>
        </p:nvSpPr>
        <p:spPr>
          <a:xfrm>
            <a:off x="4845150" y="3320896"/>
            <a:ext cx="3043500" cy="890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3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1"/>
          <p:cNvSpPr/>
          <p:nvPr/>
        </p:nvSpPr>
        <p:spPr>
          <a:xfrm>
            <a:off x="4805050" y="1223700"/>
            <a:ext cx="3083700" cy="79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1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1"/>
          <p:cNvSpPr/>
          <p:nvPr/>
        </p:nvSpPr>
        <p:spPr>
          <a:xfrm>
            <a:off x="1593352" y="3601508"/>
            <a:ext cx="1260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trike="noStrike">
                <a:solidFill>
                  <a:srgbClr val="CC0000"/>
                </a:solidFill>
              </a:rPr>
              <a:t>Key = row</a:t>
            </a:r>
            <a:endParaRPr strike="noStrike"/>
          </a:p>
        </p:txBody>
      </p:sp>
      <p:sp>
        <p:nvSpPr>
          <p:cNvPr id="219" name="Google Shape;219;p21"/>
          <p:cNvSpPr/>
          <p:nvPr/>
        </p:nvSpPr>
        <p:spPr>
          <a:xfrm>
            <a:off x="2830545" y="3601495"/>
            <a:ext cx="242700" cy="308100"/>
          </a:xfrm>
          <a:prstGeom prst="roundRect">
            <a:avLst>
              <a:gd name="adj" fmla="val 50000"/>
            </a:avLst>
          </a:prstGeom>
          <a:noFill/>
          <a:ln w="190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1"/>
          <p:cNvSpPr/>
          <p:nvPr/>
        </p:nvSpPr>
        <p:spPr>
          <a:xfrm>
            <a:off x="3760600" y="1629170"/>
            <a:ext cx="11733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trike="noStrike">
                <a:solidFill>
                  <a:srgbClr val="CC0000"/>
                </a:solidFill>
              </a:rPr>
              <a:t>Key = col</a:t>
            </a:r>
            <a:endParaRPr strike="noStrike"/>
          </a:p>
        </p:txBody>
      </p:sp>
      <p:sp>
        <p:nvSpPr>
          <p:cNvPr id="221" name="Google Shape;221;p21"/>
          <p:cNvSpPr/>
          <p:nvPr/>
        </p:nvSpPr>
        <p:spPr>
          <a:xfrm>
            <a:off x="3073242" y="1602032"/>
            <a:ext cx="242700" cy="308100"/>
          </a:xfrm>
          <a:prstGeom prst="roundRect">
            <a:avLst>
              <a:gd name="adj" fmla="val 50000"/>
            </a:avLst>
          </a:prstGeom>
          <a:noFill/>
          <a:ln w="19075" cap="flat" cmpd="sng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21"/>
          <p:cNvSpPr/>
          <p:nvPr/>
        </p:nvSpPr>
        <p:spPr>
          <a:xfrm flipH="1">
            <a:off x="1888680" y="15562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223" name="Google Shape;223;p21"/>
          <p:cNvGrpSpPr/>
          <p:nvPr/>
        </p:nvGrpSpPr>
        <p:grpSpPr>
          <a:xfrm>
            <a:off x="949080" y="1254960"/>
            <a:ext cx="1106280" cy="1285425"/>
            <a:chOff x="2168280" y="1673280"/>
            <a:chExt cx="1106280" cy="1713900"/>
          </a:xfrm>
        </p:grpSpPr>
        <p:grpSp>
          <p:nvGrpSpPr>
            <p:cNvPr id="224" name="Google Shape;224;p21"/>
            <p:cNvGrpSpPr/>
            <p:nvPr/>
          </p:nvGrpSpPr>
          <p:grpSpPr>
            <a:xfrm>
              <a:off x="2168280" y="2013480"/>
              <a:ext cx="1106280" cy="1373700"/>
              <a:chOff x="2168280" y="2013480"/>
              <a:chExt cx="1106280" cy="1373700"/>
            </a:xfrm>
          </p:grpSpPr>
          <p:sp>
            <p:nvSpPr>
              <p:cNvPr id="225" name="Google Shape;225;p21"/>
              <p:cNvSpPr/>
              <p:nvPr/>
            </p:nvSpPr>
            <p:spPr>
              <a:xfrm>
                <a:off x="216828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1</a:t>
                </a:r>
                <a:endParaRPr sz="1400" strike="noStrike"/>
              </a:p>
            </p:txBody>
          </p:sp>
          <p:sp>
            <p:nvSpPr>
              <p:cNvPr id="226" name="Google Shape;226;p21"/>
              <p:cNvSpPr/>
              <p:nvPr/>
            </p:nvSpPr>
            <p:spPr>
              <a:xfrm>
                <a:off x="251172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</a:t>
                </a:r>
                <a:endParaRPr/>
              </a:p>
            </p:txBody>
          </p:sp>
          <p:sp>
            <p:nvSpPr>
              <p:cNvPr id="227" name="Google Shape;227;p21"/>
              <p:cNvSpPr/>
              <p:nvPr/>
            </p:nvSpPr>
            <p:spPr>
              <a:xfrm>
                <a:off x="293136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228" name="Google Shape;228;p21"/>
              <p:cNvSpPr/>
              <p:nvPr/>
            </p:nvSpPr>
            <p:spPr>
              <a:xfrm>
                <a:off x="216828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/>
              </a:p>
            </p:txBody>
          </p:sp>
          <p:sp>
            <p:nvSpPr>
              <p:cNvPr id="229" name="Google Shape;229;p21"/>
              <p:cNvSpPr/>
              <p:nvPr/>
            </p:nvSpPr>
            <p:spPr>
              <a:xfrm>
                <a:off x="251172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3</a:t>
                </a:r>
                <a:endParaRPr sz="1400" strike="noStrike"/>
              </a:p>
            </p:txBody>
          </p:sp>
          <p:sp>
            <p:nvSpPr>
              <p:cNvPr id="230" name="Google Shape;230;p21"/>
              <p:cNvSpPr/>
              <p:nvPr/>
            </p:nvSpPr>
            <p:spPr>
              <a:xfrm>
                <a:off x="285516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4</a:t>
                </a:r>
                <a:endParaRPr sz="1400" strike="noStrike"/>
              </a:p>
            </p:txBody>
          </p:sp>
          <p:sp>
            <p:nvSpPr>
              <p:cNvPr id="231" name="Google Shape;231;p21"/>
              <p:cNvSpPr/>
              <p:nvPr/>
            </p:nvSpPr>
            <p:spPr>
              <a:xfrm>
                <a:off x="216828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5</a:t>
                </a:r>
                <a:endParaRPr sz="1400" strike="noStrike"/>
              </a:p>
            </p:txBody>
          </p:sp>
          <p:sp>
            <p:nvSpPr>
              <p:cNvPr id="232" name="Google Shape;232;p21"/>
              <p:cNvSpPr/>
              <p:nvPr/>
            </p:nvSpPr>
            <p:spPr>
              <a:xfrm>
                <a:off x="251172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0</a:t>
                </a:r>
                <a:endParaRPr sz="1400" strike="noStrike"/>
              </a:p>
            </p:txBody>
          </p:sp>
          <p:sp>
            <p:nvSpPr>
              <p:cNvPr id="233" name="Google Shape;233;p21"/>
              <p:cNvSpPr/>
              <p:nvPr/>
            </p:nvSpPr>
            <p:spPr>
              <a:xfrm>
                <a:off x="285516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6</a:t>
                </a:r>
                <a:endParaRPr sz="1400" strike="noStrike"/>
              </a:p>
            </p:txBody>
          </p:sp>
        </p:grpSp>
        <p:sp>
          <p:nvSpPr>
            <p:cNvPr id="234" name="Google Shape;234;p21"/>
            <p:cNvSpPr/>
            <p:nvPr/>
          </p:nvSpPr>
          <p:spPr>
            <a:xfrm>
              <a:off x="2168280" y="1673280"/>
              <a:ext cx="1029600" cy="3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      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A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5" name="Google Shape;235;p21"/>
          <p:cNvSpPr/>
          <p:nvPr/>
        </p:nvSpPr>
        <p:spPr>
          <a:xfrm>
            <a:off x="896520" y="15562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236" name="Google Shape;236;p21"/>
          <p:cNvGrpSpPr/>
          <p:nvPr/>
        </p:nvGrpSpPr>
        <p:grpSpPr>
          <a:xfrm>
            <a:off x="1217411" y="3007550"/>
            <a:ext cx="458593" cy="1285405"/>
            <a:chOff x="3881100" y="1673293"/>
            <a:chExt cx="414716" cy="1713874"/>
          </a:xfrm>
        </p:grpSpPr>
        <p:grpSp>
          <p:nvGrpSpPr>
            <p:cNvPr id="237" name="Google Shape;237;p21"/>
            <p:cNvGrpSpPr/>
            <p:nvPr/>
          </p:nvGrpSpPr>
          <p:grpSpPr>
            <a:xfrm>
              <a:off x="3881100" y="2013480"/>
              <a:ext cx="347528" cy="1373687"/>
              <a:chOff x="3881100" y="2013480"/>
              <a:chExt cx="347528" cy="1373687"/>
            </a:xfrm>
          </p:grpSpPr>
          <p:sp>
            <p:nvSpPr>
              <p:cNvPr id="238" name="Google Shape;238;p21"/>
              <p:cNvSpPr/>
              <p:nvPr/>
            </p:nvSpPr>
            <p:spPr>
              <a:xfrm>
                <a:off x="388512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239" name="Google Shape;239;p21"/>
              <p:cNvSpPr/>
              <p:nvPr/>
            </p:nvSpPr>
            <p:spPr>
              <a:xfrm rot="-3005">
                <a:off x="3885278" y="2471349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10</a:t>
                </a:r>
                <a:endParaRPr sz="1400" strike="noStrike"/>
              </a:p>
            </p:txBody>
          </p:sp>
          <p:sp>
            <p:nvSpPr>
              <p:cNvPr id="240" name="Google Shape;240;p21"/>
              <p:cNvSpPr/>
              <p:nvPr/>
            </p:nvSpPr>
            <p:spPr>
              <a:xfrm>
                <a:off x="3881100" y="2929667"/>
                <a:ext cx="3471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20</a:t>
                </a:r>
                <a:endParaRPr/>
              </a:p>
            </p:txBody>
          </p:sp>
        </p:grpSp>
        <p:sp>
          <p:nvSpPr>
            <p:cNvPr id="241" name="Google Shape;241;p21"/>
            <p:cNvSpPr/>
            <p:nvPr/>
          </p:nvSpPr>
          <p:spPr>
            <a:xfrm>
              <a:off x="3885116" y="1673293"/>
              <a:ext cx="410700" cy="3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B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2" name="Google Shape;242;p21"/>
          <p:cNvSpPr/>
          <p:nvPr/>
        </p:nvSpPr>
        <p:spPr>
          <a:xfrm>
            <a:off x="1125120" y="32956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p21"/>
          <p:cNvSpPr/>
          <p:nvPr/>
        </p:nvSpPr>
        <p:spPr>
          <a:xfrm flipH="1">
            <a:off x="1583880" y="32956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21"/>
          <p:cNvSpPr txBox="1"/>
          <p:nvPr/>
        </p:nvSpPr>
        <p:spPr>
          <a:xfrm>
            <a:off x="1969425" y="1125150"/>
            <a:ext cx="2677200" cy="1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〈row, col, value, matrixID〉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1, 1,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2, 2,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2, 3,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3, 4,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1, 5,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3, 6, A〉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5" name="Google Shape;245;p21"/>
          <p:cNvSpPr txBox="1"/>
          <p:nvPr/>
        </p:nvSpPr>
        <p:spPr>
          <a:xfrm>
            <a:off x="2031075" y="3339900"/>
            <a:ext cx="2553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〈row, col, value, matrixID〉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1, 10, B〉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1, 20, B〉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6" name="Google Shape;246;p21"/>
          <p:cNvSpPr txBox="1"/>
          <p:nvPr/>
        </p:nvSpPr>
        <p:spPr>
          <a:xfrm>
            <a:off x="4845150" y="1407350"/>
            <a:ext cx="1670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</a:t>
            </a:r>
            <a:r>
              <a:rPr lang="en-US">
                <a:solidFill>
                  <a:srgbClr val="FF0066"/>
                </a:solidFill>
              </a:rPr>
              <a:t>1</a:t>
            </a:r>
            <a:r>
              <a:rPr lang="en-US">
                <a:solidFill>
                  <a:schemeClr val="dk1"/>
                </a:solidFill>
              </a:rPr>
              <a:t>, 1,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</a:t>
            </a:r>
            <a:r>
              <a:rPr lang="en-US">
                <a:solidFill>
                  <a:srgbClr val="FF0066"/>
                </a:solidFill>
              </a:rPr>
              <a:t>1</a:t>
            </a:r>
            <a:r>
              <a:rPr lang="en-US">
                <a:solidFill>
                  <a:schemeClr val="dk1"/>
                </a:solidFill>
              </a:rPr>
              <a:t>, 5, A〉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7" name="Google Shape;247;p21"/>
          <p:cNvSpPr txBox="1"/>
          <p:nvPr/>
        </p:nvSpPr>
        <p:spPr>
          <a:xfrm>
            <a:off x="4927650" y="2463200"/>
            <a:ext cx="1505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</a:t>
            </a:r>
            <a:r>
              <a:rPr lang="en-US">
                <a:solidFill>
                  <a:srgbClr val="FF0066"/>
                </a:solidFill>
              </a:rPr>
              <a:t>2</a:t>
            </a:r>
            <a:r>
              <a:rPr lang="en-US">
                <a:solidFill>
                  <a:schemeClr val="dk1"/>
                </a:solidFill>
              </a:rPr>
              <a:t>, 2,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</a:t>
            </a:r>
            <a:r>
              <a:rPr lang="en-US">
                <a:solidFill>
                  <a:srgbClr val="FF0066"/>
                </a:solidFill>
              </a:rPr>
              <a:t>2</a:t>
            </a:r>
            <a:r>
              <a:rPr lang="en-US">
                <a:solidFill>
                  <a:schemeClr val="dk1"/>
                </a:solidFill>
              </a:rPr>
              <a:t>, 3, A〉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8" name="Google Shape;248;p21"/>
          <p:cNvSpPr txBox="1"/>
          <p:nvPr/>
        </p:nvSpPr>
        <p:spPr>
          <a:xfrm>
            <a:off x="6515550" y="2531150"/>
            <a:ext cx="137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</a:t>
            </a:r>
            <a:r>
              <a:rPr lang="en-US">
                <a:solidFill>
                  <a:srgbClr val="FF0066"/>
                </a:solidFill>
              </a:rPr>
              <a:t>2,</a:t>
            </a:r>
            <a:r>
              <a:rPr lang="en-US">
                <a:solidFill>
                  <a:schemeClr val="dk1"/>
                </a:solidFill>
              </a:rPr>
              <a:t> 1, 10, B〉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9" name="Google Shape;249;p21"/>
          <p:cNvSpPr txBox="1"/>
          <p:nvPr/>
        </p:nvSpPr>
        <p:spPr>
          <a:xfrm>
            <a:off x="4993800" y="3520209"/>
            <a:ext cx="1373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</a:t>
            </a:r>
            <a:r>
              <a:rPr lang="en-US">
                <a:solidFill>
                  <a:srgbClr val="FF0066"/>
                </a:solidFill>
              </a:rPr>
              <a:t>3</a:t>
            </a:r>
            <a:r>
              <a:rPr lang="en-US">
                <a:solidFill>
                  <a:schemeClr val="dk1"/>
                </a:solidFill>
              </a:rPr>
              <a:t>, 4,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</a:t>
            </a:r>
            <a:r>
              <a:rPr lang="en-US">
                <a:solidFill>
                  <a:srgbClr val="FF0066"/>
                </a:solidFill>
              </a:rPr>
              <a:t>3</a:t>
            </a:r>
            <a:r>
              <a:rPr lang="en-US">
                <a:solidFill>
                  <a:schemeClr val="dk1"/>
                </a:solidFill>
              </a:rPr>
              <a:t>, 6, A〉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0" name="Google Shape;250;p21"/>
          <p:cNvSpPr txBox="1"/>
          <p:nvPr/>
        </p:nvSpPr>
        <p:spPr>
          <a:xfrm>
            <a:off x="6515550" y="3565996"/>
            <a:ext cx="137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</a:t>
            </a:r>
            <a:r>
              <a:rPr lang="en-US">
                <a:solidFill>
                  <a:srgbClr val="FF0066"/>
                </a:solidFill>
              </a:rPr>
              <a:t>3</a:t>
            </a:r>
            <a:r>
              <a:rPr lang="en-US">
                <a:solidFill>
                  <a:schemeClr val="dk1"/>
                </a:solidFill>
              </a:rPr>
              <a:t>, 1, 20, B〉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2"/>
          <p:cNvSpPr txBox="1"/>
          <p:nvPr/>
        </p:nvSpPr>
        <p:spPr>
          <a:xfrm>
            <a:off x="457200" y="116640"/>
            <a:ext cx="82293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strike="noStrike">
                <a:solidFill>
                  <a:srgbClr val="337ED9"/>
                </a:solidFill>
              </a:rPr>
              <a:t>Phase 1 “Reduce” of Matrix-Vector Multiply</a:t>
            </a:r>
            <a:endParaRPr sz="3000" strike="noStrike"/>
          </a:p>
        </p:txBody>
      </p:sp>
      <p:grpSp>
        <p:nvGrpSpPr>
          <p:cNvPr id="257" name="Google Shape;257;p22"/>
          <p:cNvGrpSpPr/>
          <p:nvPr/>
        </p:nvGrpSpPr>
        <p:grpSpPr>
          <a:xfrm>
            <a:off x="872880" y="1940760"/>
            <a:ext cx="1106280" cy="1285425"/>
            <a:chOff x="2168280" y="1673280"/>
            <a:chExt cx="1106280" cy="1713900"/>
          </a:xfrm>
        </p:grpSpPr>
        <p:grpSp>
          <p:nvGrpSpPr>
            <p:cNvPr id="258" name="Google Shape;258;p22"/>
            <p:cNvGrpSpPr/>
            <p:nvPr/>
          </p:nvGrpSpPr>
          <p:grpSpPr>
            <a:xfrm>
              <a:off x="2168280" y="2013480"/>
              <a:ext cx="1106280" cy="1373700"/>
              <a:chOff x="2168280" y="2013480"/>
              <a:chExt cx="1106280" cy="1373700"/>
            </a:xfrm>
          </p:grpSpPr>
          <p:sp>
            <p:nvSpPr>
              <p:cNvPr id="259" name="Google Shape;259;p22"/>
              <p:cNvSpPr/>
              <p:nvPr/>
            </p:nvSpPr>
            <p:spPr>
              <a:xfrm>
                <a:off x="216828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1</a:t>
                </a:r>
                <a:endParaRPr sz="1400" strike="noStrike"/>
              </a:p>
            </p:txBody>
          </p:sp>
          <p:sp>
            <p:nvSpPr>
              <p:cNvPr id="260" name="Google Shape;260;p22"/>
              <p:cNvSpPr/>
              <p:nvPr/>
            </p:nvSpPr>
            <p:spPr>
              <a:xfrm>
                <a:off x="251172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</a:t>
                </a:r>
                <a:endParaRPr/>
              </a:p>
            </p:txBody>
          </p:sp>
          <p:sp>
            <p:nvSpPr>
              <p:cNvPr id="261" name="Google Shape;261;p22"/>
              <p:cNvSpPr/>
              <p:nvPr/>
            </p:nvSpPr>
            <p:spPr>
              <a:xfrm>
                <a:off x="293136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262" name="Google Shape;262;p22"/>
              <p:cNvSpPr/>
              <p:nvPr/>
            </p:nvSpPr>
            <p:spPr>
              <a:xfrm>
                <a:off x="216828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/>
              </a:p>
            </p:txBody>
          </p:sp>
          <p:sp>
            <p:nvSpPr>
              <p:cNvPr id="263" name="Google Shape;263;p22"/>
              <p:cNvSpPr/>
              <p:nvPr/>
            </p:nvSpPr>
            <p:spPr>
              <a:xfrm>
                <a:off x="251172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3</a:t>
                </a:r>
                <a:endParaRPr sz="1400" strike="noStrike"/>
              </a:p>
            </p:txBody>
          </p:sp>
          <p:sp>
            <p:nvSpPr>
              <p:cNvPr id="264" name="Google Shape;264;p22"/>
              <p:cNvSpPr/>
              <p:nvPr/>
            </p:nvSpPr>
            <p:spPr>
              <a:xfrm>
                <a:off x="2855160" y="247140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4</a:t>
                </a:r>
                <a:endParaRPr sz="1400" strike="noStrike"/>
              </a:p>
            </p:txBody>
          </p:sp>
          <p:sp>
            <p:nvSpPr>
              <p:cNvPr id="265" name="Google Shape;265;p22"/>
              <p:cNvSpPr/>
              <p:nvPr/>
            </p:nvSpPr>
            <p:spPr>
              <a:xfrm>
                <a:off x="216828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</a:t>
                </a:r>
                <a:r>
                  <a:rPr lang="en-US" sz="1400" strike="noStrike">
                    <a:solidFill>
                      <a:srgbClr val="000000"/>
                    </a:solidFill>
                  </a:rPr>
                  <a:t>5</a:t>
                </a:r>
                <a:endParaRPr sz="1400" strike="noStrike"/>
              </a:p>
            </p:txBody>
          </p:sp>
          <p:sp>
            <p:nvSpPr>
              <p:cNvPr id="266" name="Google Shape;266;p22"/>
              <p:cNvSpPr/>
              <p:nvPr/>
            </p:nvSpPr>
            <p:spPr>
              <a:xfrm>
                <a:off x="251172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0</a:t>
                </a:r>
                <a:endParaRPr sz="1400" strike="noStrike"/>
              </a:p>
            </p:txBody>
          </p:sp>
          <p:sp>
            <p:nvSpPr>
              <p:cNvPr id="267" name="Google Shape;267;p22"/>
              <p:cNvSpPr/>
              <p:nvPr/>
            </p:nvSpPr>
            <p:spPr>
              <a:xfrm>
                <a:off x="2855160" y="29296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 6</a:t>
                </a:r>
                <a:endParaRPr sz="1400" strike="noStrike"/>
              </a:p>
            </p:txBody>
          </p:sp>
        </p:grpSp>
        <p:sp>
          <p:nvSpPr>
            <p:cNvPr id="268" name="Google Shape;268;p22"/>
            <p:cNvSpPr/>
            <p:nvPr/>
          </p:nvSpPr>
          <p:spPr>
            <a:xfrm>
              <a:off x="2168280" y="1673280"/>
              <a:ext cx="1029600" cy="3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      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A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9" name="Google Shape;269;p22"/>
          <p:cNvGrpSpPr/>
          <p:nvPr/>
        </p:nvGrpSpPr>
        <p:grpSpPr>
          <a:xfrm>
            <a:off x="2284211" y="1940750"/>
            <a:ext cx="763732" cy="1285405"/>
            <a:chOff x="3881100" y="1673293"/>
            <a:chExt cx="690660" cy="1713874"/>
          </a:xfrm>
        </p:grpSpPr>
        <p:grpSp>
          <p:nvGrpSpPr>
            <p:cNvPr id="270" name="Google Shape;270;p22"/>
            <p:cNvGrpSpPr/>
            <p:nvPr/>
          </p:nvGrpSpPr>
          <p:grpSpPr>
            <a:xfrm>
              <a:off x="3881100" y="2013480"/>
              <a:ext cx="690660" cy="1373687"/>
              <a:chOff x="3881100" y="2013480"/>
              <a:chExt cx="690660" cy="1373687"/>
            </a:xfrm>
          </p:grpSpPr>
          <p:sp>
            <p:nvSpPr>
              <p:cNvPr id="271" name="Google Shape;271;p22"/>
              <p:cNvSpPr/>
              <p:nvPr/>
            </p:nvSpPr>
            <p:spPr>
              <a:xfrm>
                <a:off x="388512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0</a:t>
                </a:r>
                <a:endParaRPr sz="1400" strike="noStrike"/>
              </a:p>
            </p:txBody>
          </p:sp>
          <p:sp>
            <p:nvSpPr>
              <p:cNvPr id="272" name="Google Shape;272;p22"/>
              <p:cNvSpPr/>
              <p:nvPr/>
            </p:nvSpPr>
            <p:spPr>
              <a:xfrm>
                <a:off x="4228560" y="2013480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22"/>
              <p:cNvSpPr/>
              <p:nvPr/>
            </p:nvSpPr>
            <p:spPr>
              <a:xfrm rot="-3005">
                <a:off x="3885278" y="2471349"/>
                <a:ext cx="3432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000" rIns="45700" bIns="450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10</a:t>
                </a:r>
                <a:endParaRPr sz="1400" strike="noStrike"/>
              </a:p>
            </p:txBody>
          </p:sp>
          <p:sp>
            <p:nvSpPr>
              <p:cNvPr id="274" name="Google Shape;274;p22"/>
              <p:cNvSpPr/>
              <p:nvPr/>
            </p:nvSpPr>
            <p:spPr>
              <a:xfrm>
                <a:off x="3881100" y="2929667"/>
                <a:ext cx="347100" cy="457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/>
                  <a:t>20</a:t>
                </a:r>
                <a:endParaRPr/>
              </a:p>
            </p:txBody>
          </p:sp>
        </p:grpSp>
        <p:sp>
          <p:nvSpPr>
            <p:cNvPr id="275" name="Google Shape;275;p22"/>
            <p:cNvSpPr/>
            <p:nvPr/>
          </p:nvSpPr>
          <p:spPr>
            <a:xfrm>
              <a:off x="3885114" y="1673293"/>
              <a:ext cx="347100" cy="33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000" rIns="45700" bIns="45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latin typeface="Corbel"/>
                  <a:ea typeface="Corbel"/>
                  <a:cs typeface="Corbel"/>
                  <a:sym typeface="Corbel"/>
                </a:rPr>
                <a:t> </a:t>
              </a:r>
              <a:r>
                <a:rPr lang="en-US" sz="1800" b="0" strike="noStrike">
                  <a:solidFill>
                    <a:srgbClr val="000000"/>
                  </a:solidFill>
                  <a:latin typeface="Corbel"/>
                  <a:ea typeface="Corbel"/>
                  <a:cs typeface="Corbel"/>
                  <a:sym typeface="Corbel"/>
                </a:rPr>
                <a:t>B</a:t>
              </a:r>
              <a:endParaRPr sz="1800" b="0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6" name="Google Shape;276;p22"/>
          <p:cNvSpPr/>
          <p:nvPr/>
        </p:nvSpPr>
        <p:spPr>
          <a:xfrm>
            <a:off x="1896360" y="2540700"/>
            <a:ext cx="3000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strike="noStrike">
                <a:solidFill>
                  <a:srgbClr val="009900"/>
                </a:solidFill>
                <a:latin typeface="Corbel"/>
                <a:ea typeface="Corbel"/>
                <a:cs typeface="Corbel"/>
                <a:sym typeface="Corbel"/>
              </a:rPr>
              <a:t>X</a:t>
            </a:r>
            <a:endParaRPr sz="2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2"/>
          <p:cNvSpPr/>
          <p:nvPr/>
        </p:nvSpPr>
        <p:spPr>
          <a:xfrm>
            <a:off x="820320" y="22420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8" name="Google Shape;278;p22"/>
          <p:cNvSpPr/>
          <p:nvPr/>
        </p:nvSpPr>
        <p:spPr>
          <a:xfrm flipH="1">
            <a:off x="1812480" y="224208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9" name="Google Shape;279;p22"/>
          <p:cNvSpPr/>
          <p:nvPr/>
        </p:nvSpPr>
        <p:spPr>
          <a:xfrm>
            <a:off x="2191920" y="22288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0" name="Google Shape;280;p22"/>
          <p:cNvSpPr/>
          <p:nvPr/>
        </p:nvSpPr>
        <p:spPr>
          <a:xfrm flipH="1">
            <a:off x="2650680" y="2228850"/>
            <a:ext cx="92160" cy="944730"/>
          </a:xfrm>
          <a:custGeom>
            <a:avLst/>
            <a:gdLst/>
            <a:ahLst/>
            <a:cxnLst/>
            <a:rect l="l" t="t" r="r" b="b"/>
            <a:pathLst>
              <a:path w="48" h="864" extrusionOk="0">
                <a:moveTo>
                  <a:pt x="48" y="0"/>
                </a:moveTo>
                <a:lnTo>
                  <a:pt x="0" y="0"/>
                </a:lnTo>
                <a:lnTo>
                  <a:pt x="0" y="864"/>
                </a:lnTo>
                <a:lnTo>
                  <a:pt x="48" y="864"/>
                </a:lnTo>
              </a:path>
            </a:pathLst>
          </a:custGeom>
          <a:noFill/>
          <a:ln w="19075" cap="flat" cmpd="sng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p22"/>
          <p:cNvSpPr txBox="1"/>
          <p:nvPr/>
        </p:nvSpPr>
        <p:spPr>
          <a:xfrm>
            <a:off x="2836950" y="4595000"/>
            <a:ext cx="3707100" cy="3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0" u="none" strike="noStrike" cap="none">
                <a:solidFill>
                  <a:srgbClr val="000000"/>
                </a:solidFill>
              </a:rPr>
              <a:t>Generate all products a</a:t>
            </a:r>
            <a:r>
              <a:rPr lang="en-US" i="0" u="none" strike="noStrike" cap="none" baseline="-25000">
                <a:solidFill>
                  <a:srgbClr val="000000"/>
                </a:solidFill>
              </a:rPr>
              <a:t>i,k</a:t>
            </a:r>
            <a:r>
              <a:rPr lang="en-US" i="0" u="none" strike="noStrike" cap="none">
                <a:solidFill>
                  <a:srgbClr val="000000"/>
                </a:solidFill>
              </a:rPr>
              <a:t> · b</a:t>
            </a:r>
            <a:r>
              <a:rPr lang="en-US" i="0" u="none" strike="noStrike" cap="none" baseline="-25000">
                <a:solidFill>
                  <a:srgbClr val="000000"/>
                </a:solidFill>
              </a:rPr>
              <a:t>k,j</a:t>
            </a:r>
            <a:endParaRPr i="0" u="none" strike="noStrike" cap="none"/>
          </a:p>
        </p:txBody>
      </p:sp>
      <p:sp>
        <p:nvSpPr>
          <p:cNvPr id="282" name="Google Shape;282;p22"/>
          <p:cNvSpPr/>
          <p:nvPr/>
        </p:nvSpPr>
        <p:spPr>
          <a:xfrm>
            <a:off x="3052450" y="2241275"/>
            <a:ext cx="3083700" cy="890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2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2"/>
          <p:cNvSpPr/>
          <p:nvPr/>
        </p:nvSpPr>
        <p:spPr>
          <a:xfrm>
            <a:off x="3092550" y="3320896"/>
            <a:ext cx="3043500" cy="890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3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2"/>
          <p:cNvSpPr/>
          <p:nvPr/>
        </p:nvSpPr>
        <p:spPr>
          <a:xfrm>
            <a:off x="3052450" y="1223700"/>
            <a:ext cx="3083700" cy="79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47875" cap="flat" cmpd="sng">
            <a:solidFill>
              <a:srgbClr val="4BAC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45000" rIns="45700" bIns="45000" anchor="t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strike="noStrike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Key = 1</a:t>
            </a:r>
            <a:endParaRPr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2"/>
          <p:cNvSpPr txBox="1"/>
          <p:nvPr/>
        </p:nvSpPr>
        <p:spPr>
          <a:xfrm>
            <a:off x="3092550" y="1407350"/>
            <a:ext cx="1670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</a:t>
            </a:r>
            <a:r>
              <a:rPr lang="en-US">
                <a:solidFill>
                  <a:srgbClr val="FF0066"/>
                </a:solidFill>
              </a:rPr>
              <a:t>1</a:t>
            </a:r>
            <a:r>
              <a:rPr lang="en-US">
                <a:solidFill>
                  <a:schemeClr val="dk1"/>
                </a:solidFill>
              </a:rPr>
              <a:t>, 1,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</a:t>
            </a:r>
            <a:r>
              <a:rPr lang="en-US">
                <a:solidFill>
                  <a:srgbClr val="FF0066"/>
                </a:solidFill>
              </a:rPr>
              <a:t>1</a:t>
            </a:r>
            <a:r>
              <a:rPr lang="en-US">
                <a:solidFill>
                  <a:schemeClr val="dk1"/>
                </a:solidFill>
              </a:rPr>
              <a:t>, 5, A〉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6" name="Google Shape;286;p22"/>
          <p:cNvSpPr txBox="1"/>
          <p:nvPr/>
        </p:nvSpPr>
        <p:spPr>
          <a:xfrm>
            <a:off x="3175050" y="2463200"/>
            <a:ext cx="1505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</a:t>
            </a:r>
            <a:r>
              <a:rPr lang="en-US">
                <a:solidFill>
                  <a:srgbClr val="FF0066"/>
                </a:solidFill>
              </a:rPr>
              <a:t>2</a:t>
            </a:r>
            <a:r>
              <a:rPr lang="en-US">
                <a:solidFill>
                  <a:schemeClr val="dk1"/>
                </a:solidFill>
              </a:rPr>
              <a:t>, 2,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</a:t>
            </a:r>
            <a:r>
              <a:rPr lang="en-US">
                <a:solidFill>
                  <a:srgbClr val="FF0066"/>
                </a:solidFill>
              </a:rPr>
              <a:t>2</a:t>
            </a:r>
            <a:r>
              <a:rPr lang="en-US">
                <a:solidFill>
                  <a:schemeClr val="dk1"/>
                </a:solidFill>
              </a:rPr>
              <a:t>, 3, A〉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7" name="Google Shape;287;p22"/>
          <p:cNvSpPr txBox="1"/>
          <p:nvPr/>
        </p:nvSpPr>
        <p:spPr>
          <a:xfrm>
            <a:off x="4762950" y="2531150"/>
            <a:ext cx="137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</a:t>
            </a:r>
            <a:r>
              <a:rPr lang="en-US">
                <a:solidFill>
                  <a:srgbClr val="FF0066"/>
                </a:solidFill>
              </a:rPr>
              <a:t>2,</a:t>
            </a:r>
            <a:r>
              <a:rPr lang="en-US">
                <a:solidFill>
                  <a:schemeClr val="dk1"/>
                </a:solidFill>
              </a:rPr>
              <a:t> 1, 10, B〉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8" name="Google Shape;288;p22"/>
          <p:cNvSpPr txBox="1"/>
          <p:nvPr/>
        </p:nvSpPr>
        <p:spPr>
          <a:xfrm>
            <a:off x="3241200" y="3520209"/>
            <a:ext cx="13731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</a:t>
            </a:r>
            <a:r>
              <a:rPr lang="en-US">
                <a:solidFill>
                  <a:srgbClr val="FF0066"/>
                </a:solidFill>
              </a:rPr>
              <a:t>3</a:t>
            </a:r>
            <a:r>
              <a:rPr lang="en-US">
                <a:solidFill>
                  <a:schemeClr val="dk1"/>
                </a:solidFill>
              </a:rPr>
              <a:t>, 4, A〉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</a:t>
            </a:r>
            <a:r>
              <a:rPr lang="en-US">
                <a:solidFill>
                  <a:srgbClr val="FF0066"/>
                </a:solidFill>
              </a:rPr>
              <a:t>3</a:t>
            </a:r>
            <a:r>
              <a:rPr lang="en-US">
                <a:solidFill>
                  <a:schemeClr val="dk1"/>
                </a:solidFill>
              </a:rPr>
              <a:t>, 6, A〉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9" name="Google Shape;289;p22"/>
          <p:cNvSpPr txBox="1"/>
          <p:nvPr/>
        </p:nvSpPr>
        <p:spPr>
          <a:xfrm>
            <a:off x="4747025" y="3535846"/>
            <a:ext cx="137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</a:t>
            </a:r>
            <a:r>
              <a:rPr lang="en-US">
                <a:solidFill>
                  <a:srgbClr val="FF0066"/>
                </a:solidFill>
              </a:rPr>
              <a:t>3</a:t>
            </a:r>
            <a:r>
              <a:rPr lang="en-US">
                <a:solidFill>
                  <a:schemeClr val="dk1"/>
                </a:solidFill>
              </a:rPr>
              <a:t>, 1, 20, B〉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90" name="Google Shape;290;p22"/>
          <p:cNvSpPr/>
          <p:nvPr/>
        </p:nvSpPr>
        <p:spPr>
          <a:xfrm>
            <a:off x="4545122" y="1554811"/>
            <a:ext cx="3000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strike="noStrike">
                <a:solidFill>
                  <a:srgbClr val="009900"/>
                </a:solidFill>
              </a:rPr>
              <a:t>X</a:t>
            </a:r>
            <a:endParaRPr sz="3000" strike="noStrike"/>
          </a:p>
        </p:txBody>
      </p:sp>
      <p:sp>
        <p:nvSpPr>
          <p:cNvPr id="291" name="Google Shape;291;p22"/>
          <p:cNvSpPr/>
          <p:nvPr/>
        </p:nvSpPr>
        <p:spPr>
          <a:xfrm>
            <a:off x="4545122" y="2621611"/>
            <a:ext cx="3000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strike="noStrike">
                <a:solidFill>
                  <a:srgbClr val="009900"/>
                </a:solidFill>
              </a:rPr>
              <a:t>X</a:t>
            </a:r>
            <a:endParaRPr sz="3000" strike="noStrike"/>
          </a:p>
        </p:txBody>
      </p:sp>
      <p:sp>
        <p:nvSpPr>
          <p:cNvPr id="292" name="Google Shape;292;p22"/>
          <p:cNvSpPr/>
          <p:nvPr/>
        </p:nvSpPr>
        <p:spPr>
          <a:xfrm>
            <a:off x="4545122" y="3612211"/>
            <a:ext cx="3000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strike="noStrike">
                <a:solidFill>
                  <a:srgbClr val="009900"/>
                </a:solidFill>
              </a:rPr>
              <a:t>X</a:t>
            </a:r>
            <a:endParaRPr sz="3000" strike="noStrike"/>
          </a:p>
        </p:txBody>
      </p:sp>
      <p:sp>
        <p:nvSpPr>
          <p:cNvPr id="293" name="Google Shape;293;p22"/>
          <p:cNvSpPr txBox="1"/>
          <p:nvPr/>
        </p:nvSpPr>
        <p:spPr>
          <a:xfrm>
            <a:off x="6360250" y="2347250"/>
            <a:ext cx="1889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〈1, 1, </a:t>
            </a:r>
            <a:r>
              <a:rPr lang="en-US">
                <a:solidFill>
                  <a:srgbClr val="FF0066"/>
                </a:solidFill>
              </a:rPr>
              <a:t>2x10=20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1, </a:t>
            </a:r>
            <a:r>
              <a:rPr lang="en-US">
                <a:solidFill>
                  <a:srgbClr val="FF0066"/>
                </a:solidFill>
              </a:rPr>
              <a:t>3x10=30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94" name="Google Shape;294;p22"/>
          <p:cNvSpPr txBox="1"/>
          <p:nvPr/>
        </p:nvSpPr>
        <p:spPr>
          <a:xfrm>
            <a:off x="6240700" y="3321225"/>
            <a:ext cx="2128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〈2, 1, </a:t>
            </a:r>
            <a:r>
              <a:rPr lang="en-US">
                <a:solidFill>
                  <a:srgbClr val="FF0066"/>
                </a:solidFill>
              </a:rPr>
              <a:t>4x20=80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〈3, 1, </a:t>
            </a:r>
            <a:r>
              <a:rPr lang="en-US">
                <a:solidFill>
                  <a:srgbClr val="FF0066"/>
                </a:solidFill>
              </a:rPr>
              <a:t>6x20=120</a:t>
            </a:r>
            <a:r>
              <a:rPr lang="en-US">
                <a:solidFill>
                  <a:schemeClr val="dk1"/>
                </a:solidFill>
              </a:rPr>
              <a:t>, C〉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Προβολή στην οθόνη (16:9)</PresentationFormat>
  <Slides>11</Slides>
  <Notes>11</Notes>
  <HiddenSlides>0</HiddenSlide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cp:revision>1</cp:revision>
  <dcterms:modified xsi:type="dcterms:W3CDTF">2023-03-16T07:53:48Z</dcterms:modified>
</cp:coreProperties>
</file>