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63" r:id="rId3"/>
    <p:sldId id="264" r:id="rId4"/>
    <p:sldId id="274" r:id="rId5"/>
    <p:sldId id="285" r:id="rId6"/>
    <p:sldId id="275" r:id="rId7"/>
    <p:sldId id="286" r:id="rId8"/>
    <p:sldId id="276" r:id="rId9"/>
    <p:sldId id="288" r:id="rId10"/>
    <p:sldId id="287" r:id="rId11"/>
    <p:sldId id="277" r:id="rId12"/>
    <p:sldId id="284" r:id="rId13"/>
    <p:sldId id="261" r:id="rId14"/>
    <p:sldId id="265" r:id="rId15"/>
    <p:sldId id="289" r:id="rId16"/>
    <p:sldId id="278" r:id="rId17"/>
    <p:sldId id="283" r:id="rId18"/>
    <p:sldId id="279" r:id="rId19"/>
    <p:sldId id="281" r:id="rId20"/>
    <p:sldId id="280" r:id="rId21"/>
    <p:sldId id="260" r:id="rId22"/>
    <p:sldId id="266" r:id="rId23"/>
    <p:sldId id="290" r:id="rId24"/>
    <p:sldId id="30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6" r:id="rId35"/>
    <p:sldId id="308" r:id="rId36"/>
    <p:sldId id="310" r:id="rId37"/>
    <p:sldId id="309" r:id="rId38"/>
    <p:sldId id="313" r:id="rId39"/>
    <p:sldId id="315" r:id="rId40"/>
    <p:sldId id="316" r:id="rId41"/>
    <p:sldId id="317" r:id="rId42"/>
    <p:sldId id="314" r:id="rId43"/>
    <p:sldId id="311" r:id="rId44"/>
    <p:sldId id="312" r:id="rId45"/>
    <p:sldId id="322" r:id="rId46"/>
    <p:sldId id="323" r:id="rId47"/>
    <p:sldId id="318" r:id="rId48"/>
    <p:sldId id="319" r:id="rId49"/>
    <p:sldId id="320" r:id="rId50"/>
    <p:sldId id="321" r:id="rId51"/>
    <p:sldId id="324" r:id="rId52"/>
    <p:sldId id="325" r:id="rId53"/>
    <p:sldId id="326" r:id="rId54"/>
    <p:sldId id="270" r:id="rId55"/>
    <p:sldId id="271" r:id="rId56"/>
    <p:sldId id="341" r:id="rId57"/>
    <p:sldId id="272" r:id="rId58"/>
    <p:sldId id="339" r:id="rId59"/>
    <p:sldId id="342" r:id="rId60"/>
    <p:sldId id="302" r:id="rId61"/>
    <p:sldId id="304" r:id="rId62"/>
    <p:sldId id="303" r:id="rId63"/>
    <p:sldId id="305" r:id="rId64"/>
    <p:sldId id="273" r:id="rId65"/>
    <p:sldId id="307" r:id="rId66"/>
    <p:sldId id="327" r:id="rId67"/>
    <p:sldId id="328" r:id="rId68"/>
    <p:sldId id="329" r:id="rId69"/>
    <p:sldId id="330" r:id="rId70"/>
    <p:sldId id="340" r:id="rId71"/>
    <p:sldId id="331" r:id="rId72"/>
    <p:sldId id="332" r:id="rId73"/>
    <p:sldId id="333" r:id="rId74"/>
    <p:sldId id="334" r:id="rId75"/>
    <p:sldId id="257" r:id="rId76"/>
    <p:sldId id="259" r:id="rId77"/>
    <p:sldId id="258" r:id="rId78"/>
    <p:sldId id="267" r:id="rId79"/>
    <p:sldId id="268" r:id="rId80"/>
    <p:sldId id="338" r:id="rId81"/>
    <p:sldId id="337" r:id="rId82"/>
    <p:sldId id="269" r:id="rId83"/>
    <p:sldId id="335" r:id="rId84"/>
    <p:sldId id="336" r:id="rId8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4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BC2AE-E9C8-4840-A909-0C013BB12E4F}" type="datetimeFigureOut">
              <a:rPr lang="el-GR" smtClean="0"/>
              <a:t>1/3/2022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9D00E-2E70-45E9-998F-71420F98FE3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D00E-2E70-45E9-998F-71420F98FE3E}" type="slidenum">
              <a:rPr lang="el-GR" smtClean="0"/>
              <a:t>59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A4A0A-E217-4F6D-A58B-96258F8D5D72}" type="datetimeFigureOut">
              <a:rPr lang="el-GR" smtClean="0"/>
              <a:pPr/>
              <a:t>1/3/2022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588CF-668A-4EE8-B6FE-52885467183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ΑΓΓΕΙΑ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78687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52"/>
            <a:ext cx="79724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643174" y="357166"/>
            <a:ext cx="200026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ΕΣΩ ΚΑΡΩΤΙΔΑ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285720" y="4549676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ΛΙΘΟΕΙΔΗΣ ΜΟΙΡΑ: μέσα στον οστέινο σωλήνα, καμπυλώνεται προς τα πρόσω</a:t>
            </a:r>
          </a:p>
          <a:p>
            <a:r>
              <a:rPr lang="el-GR" dirty="0"/>
              <a:t>ΣΗΡΑΓΓΩΔΗΣ ΜΟΙΡΑ: πρόσθια κύρτωση: καρωτιδικό σιφώνιο</a:t>
            </a:r>
          </a:p>
          <a:p>
            <a:r>
              <a:rPr lang="el-GR" dirty="0"/>
              <a:t>ΕΓΚΕΦΑΛΙΚΗ ΜΟΙΡΑ: διαπερνά τη σκληρά μήνιγγα. Μεταξύ αραχνοειδούς μην. και χοριοειδούς χορηγεί κλάδους.</a:t>
            </a:r>
          </a:p>
          <a:p>
            <a:r>
              <a:rPr lang="el-GR" dirty="0"/>
              <a:t>		   Δίνει: </a:t>
            </a:r>
            <a:r>
              <a:rPr lang="el-GR" dirty="0">
                <a:solidFill>
                  <a:srgbClr val="FF0000"/>
                </a:solidFill>
              </a:rPr>
              <a:t>οφθαλμική αρτηρία </a:t>
            </a:r>
            <a:r>
              <a:rPr lang="el-GR" dirty="0"/>
              <a:t>(πορεύεται μαζί με οπτικό νεύρο)</a:t>
            </a:r>
          </a:p>
          <a:p>
            <a:r>
              <a:rPr lang="el-GR" dirty="0"/>
              <a:t>		             </a:t>
            </a:r>
            <a:r>
              <a:rPr lang="el-GR" dirty="0">
                <a:solidFill>
                  <a:srgbClr val="FF0000"/>
                </a:solidFill>
              </a:rPr>
              <a:t>ΟΑΑ</a:t>
            </a:r>
          </a:p>
          <a:p>
            <a:r>
              <a:rPr lang="el-GR" dirty="0"/>
              <a:t>		             </a:t>
            </a:r>
            <a:r>
              <a:rPr lang="el-GR" dirty="0" err="1">
                <a:solidFill>
                  <a:srgbClr val="FF0000"/>
                </a:solidFill>
              </a:rPr>
              <a:t>πρ</a:t>
            </a:r>
            <a:r>
              <a:rPr lang="el-GR" dirty="0">
                <a:solidFill>
                  <a:srgbClr val="FF0000"/>
                </a:solidFill>
              </a:rPr>
              <a:t>. χοριοειδής αρτ.</a:t>
            </a:r>
          </a:p>
          <a:p>
            <a:r>
              <a:rPr lang="el-GR" dirty="0"/>
              <a:t>	ΤΕΛΙΚΟΙ ΚΛΑΔΟΙ: ΠΕΑ-ΜΕΑ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857884" y="357166"/>
            <a:ext cx="2917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10. ΜΕΑ</a:t>
            </a:r>
          </a:p>
          <a:p>
            <a:r>
              <a:rPr lang="el-GR" dirty="0"/>
              <a:t>12. κλάδοι ΜΕΑ, μετωπιαία</a:t>
            </a:r>
          </a:p>
          <a:p>
            <a:r>
              <a:rPr lang="el-GR" dirty="0"/>
              <a:t> 13. κλάδοι ΜΕΑ, κροταφικά</a:t>
            </a:r>
          </a:p>
          <a:p>
            <a:r>
              <a:rPr lang="el-GR" dirty="0"/>
              <a:t> 14. κλάδοι ΜΕΑ, βρεγματικά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072198" y="1857364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3. ΠΕΑ</a:t>
            </a:r>
          </a:p>
          <a:p>
            <a:r>
              <a:rPr lang="el-GR" dirty="0"/>
              <a:t>4, 5, 6, 7, 8, 9. κλάδοι ΠΕΑ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577515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5667086" y="2643182"/>
            <a:ext cx="3508846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15. ΟΕΑ</a:t>
            </a:r>
          </a:p>
          <a:p>
            <a:r>
              <a:rPr lang="el-GR" dirty="0"/>
              <a:t>Αρδεύει </a:t>
            </a:r>
            <a:r>
              <a:rPr lang="el-GR" dirty="0" err="1"/>
              <a:t>υποσκηνιδιακές</a:t>
            </a:r>
            <a:r>
              <a:rPr lang="el-GR" dirty="0"/>
              <a:t> περιοχές, </a:t>
            </a:r>
          </a:p>
          <a:p>
            <a:r>
              <a:rPr lang="el-GR" dirty="0"/>
              <a:t>(στέλεχος, παρεγκεφαλίδα) και</a:t>
            </a:r>
          </a:p>
          <a:p>
            <a:r>
              <a:rPr lang="el-GR" dirty="0"/>
              <a:t> </a:t>
            </a:r>
            <a:r>
              <a:rPr lang="el-GR" dirty="0" err="1"/>
              <a:t>υπερσκηνηδιακές</a:t>
            </a:r>
            <a:r>
              <a:rPr lang="el-GR" dirty="0"/>
              <a:t> (ινιακοί λοβοί,</a:t>
            </a:r>
          </a:p>
          <a:p>
            <a:r>
              <a:rPr lang="el-GR" dirty="0"/>
              <a:t> βάση κροταφικών, ουραίο σώμα </a:t>
            </a:r>
          </a:p>
          <a:p>
            <a:r>
              <a:rPr lang="el-GR" dirty="0"/>
              <a:t>ραβδωτού και θαλάμου)</a:t>
            </a:r>
          </a:p>
          <a:p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b597357a8fa394750bf850a0059e99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642918"/>
            <a:ext cx="3682835" cy="4572334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5072066" y="1357298"/>
            <a:ext cx="151067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ΠΕΑ-ΠΑΑ-ΠΕΑ</a:t>
            </a:r>
          </a:p>
          <a:p>
            <a:r>
              <a:rPr lang="el-GR" dirty="0"/>
              <a:t>ΟΕΑ-ΟΑΑ-</a:t>
            </a:r>
            <a:r>
              <a:rPr lang="en-US" dirty="0"/>
              <a:t>ICA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072066" y="928670"/>
            <a:ext cx="1414811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Κύκλος </a:t>
            </a:r>
            <a:r>
              <a:rPr lang="en-US" dirty="0"/>
              <a:t>Willis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000628" y="2214554"/>
            <a:ext cx="28210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Γύρω από τουρκικό εφίππιο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14348" y="5643578"/>
            <a:ext cx="686482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Σπονδυλικές αρτηρίες </a:t>
            </a:r>
            <a:r>
              <a:rPr lang="el-GR" dirty="0"/>
              <a:t>εισέρχονται μέσω ινιακού τρήματος. </a:t>
            </a:r>
          </a:p>
          <a:p>
            <a:r>
              <a:rPr lang="el-GR" dirty="0"/>
              <a:t>Κλάδοι: οπ. Νωτιαία, </a:t>
            </a:r>
            <a:r>
              <a:rPr lang="el-GR" dirty="0" err="1"/>
              <a:t>πρ</a:t>
            </a:r>
            <a:r>
              <a:rPr lang="el-GR" dirty="0"/>
              <a:t>. νωτιαία, </a:t>
            </a:r>
            <a:r>
              <a:rPr lang="en-US" dirty="0"/>
              <a:t>PICA</a:t>
            </a:r>
          </a:p>
          <a:p>
            <a:r>
              <a:rPr lang="el-GR" b="1" dirty="0">
                <a:solidFill>
                  <a:srgbClr val="FF0000"/>
                </a:solidFill>
              </a:rPr>
              <a:t>Βασική αρτηρία</a:t>
            </a:r>
            <a:r>
              <a:rPr lang="el-GR" dirty="0"/>
              <a:t>: </a:t>
            </a:r>
            <a:r>
              <a:rPr lang="en-US" dirty="0"/>
              <a:t>AICA,</a:t>
            </a:r>
            <a:r>
              <a:rPr lang="el-GR" dirty="0"/>
              <a:t> άνω παρεγκεφαλιδική, λαβυρινθική, </a:t>
            </a:r>
            <a:r>
              <a:rPr lang="el-GR" dirty="0" err="1"/>
              <a:t>γεφυρικές</a:t>
            </a: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5"/>
            <a:ext cx="8501122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935" y="214290"/>
            <a:ext cx="9167935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8677852" cy="439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855" y="714356"/>
            <a:ext cx="930371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059" y="785794"/>
            <a:ext cx="7232593" cy="56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357166"/>
            <a:ext cx="980968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8863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5500694" y="500042"/>
            <a:ext cx="301890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Έσω καρωτίδα</a:t>
            </a:r>
          </a:p>
          <a:p>
            <a:pPr marL="342900" indent="-342900">
              <a:buAutoNum type="arabicPeriod"/>
            </a:pPr>
            <a:r>
              <a:rPr lang="el-GR" dirty="0" err="1"/>
              <a:t>Πρ</a:t>
            </a:r>
            <a:r>
              <a:rPr lang="el-GR" dirty="0"/>
              <a:t>. χοριοειδής αρτ.</a:t>
            </a:r>
          </a:p>
          <a:p>
            <a:pPr marL="342900" indent="-342900">
              <a:buAutoNum type="arabicPeriod"/>
            </a:pPr>
            <a:r>
              <a:rPr lang="el-GR" dirty="0"/>
              <a:t>Χοριοειδές πλέγμα</a:t>
            </a:r>
          </a:p>
          <a:p>
            <a:pPr marL="342900" indent="-342900">
              <a:buAutoNum type="arabicPeriod"/>
            </a:pPr>
            <a:r>
              <a:rPr lang="el-GR" dirty="0"/>
              <a:t>ΠΕΑ</a:t>
            </a:r>
          </a:p>
          <a:p>
            <a:pPr marL="342900" indent="-342900">
              <a:buAutoNum type="arabicPeriod"/>
            </a:pPr>
            <a:r>
              <a:rPr lang="el-GR" dirty="0"/>
              <a:t>ΠΑΑ</a:t>
            </a:r>
          </a:p>
          <a:p>
            <a:pPr marL="342900" indent="-342900">
              <a:buAutoNum type="arabicPeriod"/>
            </a:pPr>
            <a:r>
              <a:rPr lang="el-GR" dirty="0"/>
              <a:t>Παλίνδρομη αρτ. </a:t>
            </a:r>
            <a:r>
              <a:rPr lang="en-US" dirty="0" err="1"/>
              <a:t>Heubner</a:t>
            </a:r>
            <a:endParaRPr lang="en-US" dirty="0"/>
          </a:p>
          <a:p>
            <a:pPr marL="342900" indent="-342900">
              <a:buAutoNum type="arabicPeriod"/>
            </a:pPr>
            <a:r>
              <a:rPr lang="el-GR" dirty="0"/>
              <a:t>ΜΕΑ</a:t>
            </a:r>
          </a:p>
          <a:p>
            <a:pPr marL="342900" indent="-342900">
              <a:buAutoNum type="arabicPeriod"/>
            </a:pPr>
            <a:r>
              <a:rPr lang="el-GR" dirty="0"/>
              <a:t>Σπονδυλική αρτηρία</a:t>
            </a:r>
          </a:p>
          <a:p>
            <a:pPr marL="342900" indent="-342900">
              <a:buAutoNum type="arabicPeriod"/>
            </a:pPr>
            <a:r>
              <a:rPr lang="el-GR" dirty="0"/>
              <a:t>Βασική αρτηρία</a:t>
            </a:r>
          </a:p>
          <a:p>
            <a:pPr marL="342900" indent="-342900">
              <a:buAutoNum type="arabicPeriod"/>
            </a:pPr>
            <a:r>
              <a:rPr lang="el-GR" dirty="0"/>
              <a:t>ΟΕΑ</a:t>
            </a:r>
          </a:p>
          <a:p>
            <a:pPr marL="342900" indent="-342900"/>
            <a:r>
              <a:rPr lang="el-GR" dirty="0"/>
              <a:t>12. ΠΚΠΑ</a:t>
            </a:r>
          </a:p>
          <a:p>
            <a:pPr marL="342900" indent="-342900"/>
            <a:r>
              <a:rPr lang="el-GR" dirty="0"/>
              <a:t>13. (λαβυρινθική αρτ)</a:t>
            </a:r>
          </a:p>
          <a:p>
            <a:pPr marL="342900" indent="-342900"/>
            <a:r>
              <a:rPr lang="el-GR" dirty="0"/>
              <a:t>14. </a:t>
            </a:r>
            <a:r>
              <a:rPr lang="el-GR" dirty="0" err="1"/>
              <a:t>Γεφυρικές</a:t>
            </a:r>
            <a:r>
              <a:rPr lang="el-GR" dirty="0"/>
              <a:t> αρτ</a:t>
            </a:r>
          </a:p>
          <a:p>
            <a:pPr marL="342900" indent="-342900"/>
            <a:r>
              <a:rPr lang="el-GR" dirty="0"/>
              <a:t>15. Άνω παρεγκεφαλιδική αρτ</a:t>
            </a:r>
          </a:p>
          <a:p>
            <a:pPr marL="342900" indent="-342900"/>
            <a:r>
              <a:rPr lang="el-GR" dirty="0"/>
              <a:t>16. ΟΑΑ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subarachnoid-perivasular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97" y="1485900"/>
            <a:ext cx="501620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214282" y="1"/>
          <a:ext cx="8643998" cy="6611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9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4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619">
                <a:tc>
                  <a:txBody>
                    <a:bodyPr/>
                    <a:lstStyle/>
                    <a:p>
                      <a:r>
                        <a:rPr lang="el-GR" dirty="0"/>
                        <a:t>Έσω</a:t>
                      </a:r>
                      <a:r>
                        <a:rPr lang="el-GR" baseline="0" dirty="0"/>
                        <a:t> καρωτίδα</a:t>
                      </a:r>
                      <a:r>
                        <a:rPr lang="en-US" baseline="0" dirty="0"/>
                        <a:t> ICA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Οφθαλμός-ημισφαίρια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329">
                <a:tc>
                  <a:txBody>
                    <a:bodyPr/>
                    <a:lstStyle/>
                    <a:p>
                      <a:r>
                        <a:rPr lang="el-GR" dirty="0" err="1"/>
                        <a:t>Πρ</a:t>
                      </a:r>
                      <a:r>
                        <a:rPr lang="el-GR" dirty="0"/>
                        <a:t>. χοριοειδής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Οπτική ταινία, οπτική ακτινοβολία (κροταφικό γόνυ) ιππόκαμπος, ουρά κερκοφόρου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 dirty="0" err="1"/>
                        <a:t>αμηγδαλή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170">
                <a:tc>
                  <a:txBody>
                    <a:bodyPr/>
                    <a:lstStyle/>
                    <a:p>
                      <a:r>
                        <a:rPr lang="el-GR" dirty="0"/>
                        <a:t>ΠΕΑ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Από </a:t>
                      </a:r>
                      <a:r>
                        <a:rPr lang="en-US" dirty="0"/>
                        <a:t>ICA</a:t>
                      </a:r>
                      <a:r>
                        <a:rPr lang="el-GR" dirty="0"/>
                        <a:t>, έσω επιφάνεια ημισφαιρίου (μετ-βρ), κατά μήκος </a:t>
                      </a:r>
                      <a:r>
                        <a:rPr lang="el-GR" dirty="0" err="1"/>
                        <a:t>μεσολοβίου</a:t>
                      </a:r>
                      <a:r>
                        <a:rPr lang="el-GR" dirty="0"/>
                        <a:t> (</a:t>
                      </a:r>
                      <a:r>
                        <a:rPr lang="el-GR" dirty="0" err="1"/>
                        <a:t>πρ</a:t>
                      </a:r>
                      <a:r>
                        <a:rPr lang="el-GR" dirty="0"/>
                        <a:t>.</a:t>
                      </a:r>
                      <a:r>
                        <a:rPr lang="el-GR" baseline="0" dirty="0"/>
                        <a:t> σκέλος έσω κάψας, κεφαλή κερκοφόρου, κέλυφος), </a:t>
                      </a:r>
                      <a:endParaRPr lang="el-GR" dirty="0"/>
                    </a:p>
                    <a:p>
                      <a:r>
                        <a:rPr lang="el-GR" dirty="0"/>
                        <a:t>ΠΑΑ, παλίνδρομη αρτ. </a:t>
                      </a:r>
                      <a:r>
                        <a:rPr lang="en-US" dirty="0" err="1"/>
                        <a:t>Heubner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252">
                <a:tc>
                  <a:txBody>
                    <a:bodyPr/>
                    <a:lstStyle/>
                    <a:p>
                      <a:r>
                        <a:rPr lang="el-GR" dirty="0"/>
                        <a:t>ΜΕΑ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Από </a:t>
                      </a:r>
                      <a:r>
                        <a:rPr lang="en-US" dirty="0"/>
                        <a:t>ICA, </a:t>
                      </a:r>
                      <a:r>
                        <a:rPr lang="el-GR" dirty="0"/>
                        <a:t>Έξω επιφάνεια ημισφαιρίου (φλοιός</a:t>
                      </a:r>
                      <a:r>
                        <a:rPr lang="el-GR" baseline="0" dirty="0"/>
                        <a:t> μετ-</a:t>
                      </a:r>
                      <a:r>
                        <a:rPr lang="el-GR" baseline="0" dirty="0" err="1"/>
                        <a:t>βρ</a:t>
                      </a:r>
                      <a:r>
                        <a:rPr lang="el-GR" baseline="0" dirty="0"/>
                        <a:t>-</a:t>
                      </a:r>
                      <a:r>
                        <a:rPr lang="el-GR" baseline="0" dirty="0" err="1"/>
                        <a:t>κρ</a:t>
                      </a:r>
                      <a:r>
                        <a:rPr lang="el-GR" baseline="0" dirty="0"/>
                        <a:t>) λευκή ουσία μέχρι πλάγια κοιλία, ωχρά σφαίρα, θάλαμος, έσω κάψα</a:t>
                      </a:r>
                      <a:endParaRPr lang="el-GR" dirty="0"/>
                    </a:p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6183">
                <a:tc>
                  <a:txBody>
                    <a:bodyPr/>
                    <a:lstStyle/>
                    <a:p>
                      <a:r>
                        <a:rPr lang="el-GR" dirty="0"/>
                        <a:t>ΟΕΑ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βασική, δίνει στέλεχος, παρεγκεφαλίδα και  </a:t>
                      </a:r>
                      <a:r>
                        <a:rPr lang="el-GR" dirty="0" err="1"/>
                        <a:t>υπερσκηνηδιακά</a:t>
                      </a:r>
                      <a:r>
                        <a:rPr lang="el-GR" dirty="0"/>
                        <a:t>: ινιακοί λοβοί (</a:t>
                      </a:r>
                      <a:r>
                        <a:rPr lang="el-GR" i="1" dirty="0"/>
                        <a:t>ΜΕΑ)</a:t>
                      </a:r>
                      <a:r>
                        <a:rPr lang="el-GR" dirty="0"/>
                        <a:t>,  βάση κροταφικών, ουραίο σώμα  ραβδωτού και θαλάμου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/>
                        <a:t>ΟΑΑ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Willis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/>
                        <a:t>Σπονδυλική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υποκλείδια, δίνει παρεγκεφαλίδα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/>
                        <a:t>Βασική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σπονδυλικές, δίνει γέφυρα, Παρεγκεφαλίδα,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619">
                <a:tc>
                  <a:txBody>
                    <a:bodyPr/>
                    <a:lstStyle/>
                    <a:p>
                      <a:r>
                        <a:rPr lang="en-US" dirty="0"/>
                        <a:t>PICA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σπονδυλική, δίνει παρεγκεφαλίδα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619">
                <a:tc>
                  <a:txBody>
                    <a:bodyPr/>
                    <a:lstStyle/>
                    <a:p>
                      <a:r>
                        <a:rPr lang="en-US" dirty="0"/>
                        <a:t>AICA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βασική, δίνει παρεγκεφαλίδα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619">
                <a:tc>
                  <a:txBody>
                    <a:bodyPr/>
                    <a:lstStyle/>
                    <a:p>
                      <a:r>
                        <a:rPr lang="el-GR" dirty="0"/>
                        <a:t>Άνω παρεγκεφαλιδική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Από βασική, δίνει παρεγκεφαλίδα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l-GR" dirty="0"/>
              <a:t>Περιοχές διανομής</a:t>
            </a:r>
            <a:br>
              <a:rPr lang="el-GR" dirty="0"/>
            </a:b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929354"/>
          </a:xfrm>
        </p:spPr>
        <p:txBody>
          <a:bodyPr>
            <a:normAutofit fontScale="55000" lnSpcReduction="20000"/>
          </a:bodyPr>
          <a:lstStyle/>
          <a:p>
            <a:pPr marL="85725" indent="-85725">
              <a:buNone/>
            </a:pPr>
            <a:r>
              <a:rPr lang="el-GR" dirty="0"/>
              <a:t>Το </a:t>
            </a:r>
            <a:r>
              <a:rPr lang="el-GR" dirty="0">
                <a:solidFill>
                  <a:srgbClr val="FF0000"/>
                </a:solidFill>
              </a:rPr>
              <a:t>πρόσθιο σύστημα </a:t>
            </a:r>
            <a:r>
              <a:rPr lang="el-GR" dirty="0"/>
              <a:t>αιματώνει τα πρόσθια 3/5 των ημισφαιρίων, δηλαδή το μετωπιαίο λοβό, το βρεγματικό λοβό και μέρος του κροταφικού λοβού.</a:t>
            </a:r>
          </a:p>
          <a:p>
            <a:pPr marL="85725" indent="-85725">
              <a:buNone/>
            </a:pPr>
            <a:r>
              <a:rPr lang="el-GR" dirty="0"/>
              <a:t> Το </a:t>
            </a:r>
            <a:r>
              <a:rPr lang="el-GR" dirty="0">
                <a:solidFill>
                  <a:srgbClr val="FF0000"/>
                </a:solidFill>
              </a:rPr>
              <a:t>οπίσθιο σύστημα </a:t>
            </a:r>
            <a:r>
              <a:rPr lang="el-GR" dirty="0"/>
              <a:t>αιματώνει τα οπίσθια 2/5 των ημισφαιρίων, τον ινιακό λοβό και το βασικό τμήμα του κροταφικού λοβού, την παρεγκεφαλίδα και το στέλεχος. </a:t>
            </a:r>
          </a:p>
          <a:p>
            <a:pPr marL="85725" indent="-85725">
              <a:buNone/>
            </a:pPr>
            <a:r>
              <a:rPr lang="el-GR" dirty="0"/>
              <a:t>Η </a:t>
            </a:r>
            <a:r>
              <a:rPr lang="el-GR" b="1" dirty="0"/>
              <a:t>έσω καρωτίδα</a:t>
            </a:r>
            <a:r>
              <a:rPr lang="el-GR" dirty="0"/>
              <a:t> αιματώνει το μεγαλύτερο μέρος του πρόσθιου εγκεφάλου μέσω των τελικών της κλάδων, της ΠΕΑ και της ΜΕΑ. </a:t>
            </a:r>
          </a:p>
          <a:p>
            <a:pPr marL="85725" indent="-85725">
              <a:buNone/>
            </a:pPr>
            <a:r>
              <a:rPr lang="el-GR" dirty="0"/>
              <a:t>Η </a:t>
            </a:r>
            <a:r>
              <a:rPr lang="el-GR" b="1" dirty="0"/>
              <a:t>πρόσθια χοριοειδής αρτηρία</a:t>
            </a:r>
            <a:r>
              <a:rPr lang="el-GR" dirty="0"/>
              <a:t>, κλάδος της έσω καρωτίδας, αιματώνει τα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χοριοειδή πλέγματα</a:t>
            </a:r>
            <a:r>
              <a:rPr lang="el-GR" dirty="0"/>
              <a:t> των πλάγιων και της τρίτης κοιλίας, και τμήματα του τελικού, διάμεσου και μέσου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εγκεφάλου</a:t>
            </a:r>
            <a:r>
              <a:rPr lang="el-GR" dirty="0"/>
              <a:t>.</a:t>
            </a:r>
          </a:p>
          <a:p>
            <a:pPr marL="85725" indent="-85725">
              <a:buNone/>
            </a:pPr>
            <a:r>
              <a:rPr lang="el-GR" b="1" dirty="0"/>
              <a:t>ΠΕΑ</a:t>
            </a:r>
            <a:r>
              <a:rPr lang="el-GR" dirty="0"/>
              <a:t>: διανέμεται στο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μετωπιαίο</a:t>
            </a:r>
            <a:r>
              <a:rPr lang="el-GR" dirty="0"/>
              <a:t> λοβό, σε περιοχές που σχετίζονται με την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προσωπικότητα, τη σκέψη και την κίνηση </a:t>
            </a:r>
            <a:r>
              <a:rPr lang="el-GR" dirty="0"/>
              <a:t>του κάτω άκρου. </a:t>
            </a:r>
          </a:p>
          <a:p>
            <a:pPr marL="85725" indent="-85725">
              <a:buNone/>
            </a:pPr>
            <a:r>
              <a:rPr lang="el-GR" b="1" dirty="0"/>
              <a:t>ΜΕΑ</a:t>
            </a:r>
            <a:r>
              <a:rPr lang="el-GR" dirty="0"/>
              <a:t>: διανέμεται σε τμήμα του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μετωπιαίου</a:t>
            </a:r>
            <a:r>
              <a:rPr lang="el-GR" dirty="0"/>
              <a:t> λοβού, στο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βρεγματικό</a:t>
            </a:r>
            <a:r>
              <a:rPr lang="el-GR" dirty="0"/>
              <a:t> και τον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κροταφικό</a:t>
            </a:r>
            <a:r>
              <a:rPr lang="el-GR" dirty="0"/>
              <a:t> λοβό, στους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πυρήνες</a:t>
            </a:r>
            <a:r>
              <a:rPr lang="el-GR" dirty="0"/>
              <a:t> του τελικού εγκεφάλου και στο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διάμεσο</a:t>
            </a:r>
            <a:r>
              <a:rPr lang="el-GR" dirty="0"/>
              <a:t> εγκέφαλο, σε περιοχές που σχετίζονται με την 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κινητικότητα, την αισθητικότητα και το λόγο</a:t>
            </a:r>
            <a:r>
              <a:rPr lang="el-GR" dirty="0"/>
              <a:t>.</a:t>
            </a:r>
          </a:p>
          <a:p>
            <a:pPr marL="85725" indent="-85725">
              <a:buNone/>
            </a:pPr>
            <a:r>
              <a:rPr lang="el-GR" dirty="0"/>
              <a:t> </a:t>
            </a:r>
          </a:p>
          <a:p>
            <a:pPr marL="85725" indent="-85725">
              <a:buNone/>
            </a:pPr>
            <a:r>
              <a:rPr lang="el-GR" b="1" dirty="0"/>
              <a:t>ΟΕΑ</a:t>
            </a:r>
            <a:r>
              <a:rPr lang="el-GR" dirty="0"/>
              <a:t>: διανέμεται στο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μέσο</a:t>
            </a:r>
            <a:r>
              <a:rPr lang="el-GR" dirty="0"/>
              <a:t> εγκέφαλο αλλά και στον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ινιακό</a:t>
            </a:r>
            <a:r>
              <a:rPr lang="el-GR" dirty="0"/>
              <a:t> λοβό, στο βασικό τμήμα του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κροταφικού</a:t>
            </a:r>
            <a:r>
              <a:rPr lang="el-GR" dirty="0"/>
              <a:t> λοβού, στην ουρά του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κερκοφόρου</a:t>
            </a:r>
            <a:r>
              <a:rPr lang="el-GR" dirty="0"/>
              <a:t> και σε τμήμα του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θαλάμου</a:t>
            </a:r>
            <a:r>
              <a:rPr lang="el-GR" dirty="0"/>
              <a:t>. Αιματώνει δηλαδή περιοχές που ανήκουν τόσο στον πρόσθιο όσο και στο μέσο εγκέφαλο .</a:t>
            </a:r>
          </a:p>
          <a:p>
            <a:pPr marL="85725" indent="-85725">
              <a:buNone/>
            </a:pPr>
            <a:r>
              <a:rPr lang="el-GR" b="1" dirty="0"/>
              <a:t>Βασική αρτηρία</a:t>
            </a:r>
            <a:r>
              <a:rPr lang="el-GR" dirty="0"/>
              <a:t>: διανέμεται στη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γέφυρα και την παρεγκεφαλίδα</a:t>
            </a:r>
            <a:r>
              <a:rPr lang="el-GR" dirty="0"/>
              <a:t>.</a:t>
            </a:r>
          </a:p>
          <a:p>
            <a:pPr marL="85725" indent="-85725">
              <a:buNone/>
            </a:pPr>
            <a:r>
              <a:rPr lang="el-GR" b="1" dirty="0"/>
              <a:t>Σπονδυλική αρτηρία</a:t>
            </a:r>
            <a:r>
              <a:rPr lang="el-GR" dirty="0"/>
              <a:t>: διανέμεται στον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προμήκη, την παρεγκεφαλίδα </a:t>
            </a:r>
            <a:r>
              <a:rPr lang="el-GR" dirty="0"/>
              <a:t>και χορηγεί κάδους για το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ΝΜ</a:t>
            </a:r>
            <a:r>
              <a:rPr lang="el-GR" dirty="0"/>
              <a:t>.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istribution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80190"/>
            <a:ext cx="7786742" cy="61852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istributio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428604"/>
            <a:ext cx="6165790" cy="54292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771530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21537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94"/>
            <a:ext cx="700092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628650"/>
            <a:ext cx="767715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600" y="500043"/>
            <a:ext cx="7619051" cy="59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brainstem 1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8572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cerebellu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28670"/>
            <a:ext cx="728667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cerebellum 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1" y="714356"/>
            <a:ext cx="5929354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ÏÎ¿ÏÎ­Î»ÎµÏÎ¼Î± ÎµÎ¹ÎºÏÎ½Î±Ï Î³Î¹Î± brain angi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00042"/>
            <a:ext cx="6143668" cy="5754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3492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321153" cy="578647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143504" y="635795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MRA</a:t>
            </a:r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ÎÏÎ¿ÏÎ­Î»ÎµÏÎ¼Î± ÎµÎ¹ÎºÏÎ½Î±Ï Î³Î¹Î± brain angi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77067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71546"/>
            <a:ext cx="6343650" cy="463867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714876" y="621508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MRA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5372100" cy="3886201"/>
          </a:xfrm>
          <a:prstGeom prst="rect">
            <a:avLst/>
          </a:prstGeom>
          <a:noFill/>
        </p:spPr>
      </p:pic>
      <p:pic>
        <p:nvPicPr>
          <p:cNvPr id="70660" name="Picture 4" descr="http://4.bp.blogspot.com/-pR9oPWY_39s/UF9geT8GkdI/AAAAAAAB76Q/UmwowDV4wR8/s400/cortical+border+zone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4429132"/>
            <a:ext cx="3810000" cy="172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4929222" cy="6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ÎÏÎ¿ÏÎ­Î»ÎµÏÎ¼Î± ÎµÎ¹ÎºÏÎ½Î±Ï Î³Î¹Î± mca syndromes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7694574" cy="529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ÎÏÎ¿ÏÎ­Î»ÎµÏÎ¼Î± ÎµÎ¹ÎºÏÎ½Î±Ï Î³Î¹Î± broca aphasia m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2708" name="Picture 4" descr="ÎÏÎ¿ÏÎ­Î»ÎµÏÎ¼Î± ÎµÎ¹ÎºÏÎ½Î±Ï Î³Î¹Î± broca aphasia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7791450" cy="4667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3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ÎÏÎ¿ÏÎ­Î»ÎµÏÎ¼Î± ÎµÎ¹ÎºÏÎ½Î±Ï Î³Î¹Î± MRI mca INFAR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286124"/>
            <a:ext cx="6524625" cy="324802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8215338" y="64886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</a:t>
            </a:r>
            <a:endParaRPr lang="el-GR" dirty="0"/>
          </a:p>
        </p:txBody>
      </p:sp>
      <p:pic>
        <p:nvPicPr>
          <p:cNvPr id="4" name="Picture 2" descr="ÎÏÎ¿ÏÎ­Î»ÎµÏÎ¼Î± ÎµÎ¹ÎºÏÎ½Î±Ï Î³Î¹Î± mca territory infar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0"/>
            <a:ext cx="23622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642918"/>
            <a:ext cx="2857500" cy="3571875"/>
          </a:xfrm>
          <a:prstGeom prst="rect">
            <a:avLst/>
          </a:prstGeom>
          <a:noFill/>
        </p:spPr>
      </p:pic>
      <p:pic>
        <p:nvPicPr>
          <p:cNvPr id="67588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4"/>
            <a:ext cx="3067050" cy="361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-8An_d670ecE/UF9gxjx7MSI/AAAAAAAB774/enIZoNq_aUs/s400/mca+superior+division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3810000" cy="235267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14348" y="28572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 SUPERIOR</a:t>
            </a:r>
            <a:endParaRPr lang="el-GR" dirty="0"/>
          </a:p>
        </p:txBody>
      </p:sp>
      <p:pic>
        <p:nvPicPr>
          <p:cNvPr id="77828" name="Picture 4" descr="http://1.bp.blogspot.com/-oCAxxx9SlS8/UF9grYZLd3I/AAAAAAAB77Y/k_YvtM3SdDc/s400/mca+inferior+division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57232"/>
            <a:ext cx="3810000" cy="2619375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857884" y="21429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 INFERIOR</a:t>
            </a:r>
            <a:endParaRPr lang="el-GR" dirty="0"/>
          </a:p>
        </p:txBody>
      </p:sp>
      <p:pic>
        <p:nvPicPr>
          <p:cNvPr id="77830" name="Picture 6" descr="http://1.bp.blogspot.com/-3xTmVDqG0D0/UF9gozygqYI/AAAAAAAB77I/IrhiugTcBaA/s400/mca+distal+main+stem+ct+bra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357694"/>
            <a:ext cx="3810000" cy="2276475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928662" y="3929066"/>
            <a:ext cx="189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 DISTAL STEM</a:t>
            </a:r>
            <a:endParaRPr lang="el-GR" dirty="0"/>
          </a:p>
        </p:txBody>
      </p:sp>
      <p:pic>
        <p:nvPicPr>
          <p:cNvPr id="77832" name="Picture 8" descr="http://4.bp.blogspot.com/-dZcwsJ2Z_no/UF9gwWha5oI/AAAAAAAB77w/JnvWtaEKjAQ/s400/mca+proximal+main+stem+ct+bra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143380"/>
            <a:ext cx="3810000" cy="2543175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5214942" y="3714752"/>
            <a:ext cx="226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 PROXIMAL STEM</a:t>
            </a:r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3.bp.blogspot.com/-4ueVYx7cd_c/UF9gcFBjUlI/AAAAAAAB76I/kDjpMySVDt8/s400/bilateral+MCA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8"/>
            <a:ext cx="3810000" cy="23241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85786" y="1357298"/>
            <a:ext cx="176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 BILLATERAL</a:t>
            </a:r>
            <a:endParaRPr lang="el-GR" dirty="0"/>
          </a:p>
        </p:txBody>
      </p:sp>
      <p:pic>
        <p:nvPicPr>
          <p:cNvPr id="78852" name="Picture 4" descr="http://2.bp.blogspot.com/-W_AYfqmp328/UF9gtKlkD6I/AAAAAAAB77g/QFEHRZVow-w/s400/mca+multiple+cortical+branch+occlusion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928802"/>
            <a:ext cx="3810000" cy="238125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643438" y="1357298"/>
            <a:ext cx="24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 CORTICAL BRANCH</a:t>
            </a:r>
            <a:endParaRPr lang="el-G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7871560" cy="485778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286644" y="621508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PCA</a:t>
            </a:r>
            <a:endParaRPr lang="el-G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00042"/>
            <a:ext cx="5991225" cy="595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2.bp.blogspot.com/-j5zUsr9dIHk/UF9gXRMrdNI/AAAAAAAB75w/BiI6tUbBjAM/s400/aca+infarct+ct+br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3810000" cy="257175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928662" y="571480"/>
            <a:ext cx="57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ACA</a:t>
            </a:r>
            <a:endParaRPr lang="el-GR" dirty="0"/>
          </a:p>
        </p:txBody>
      </p:sp>
      <p:pic>
        <p:nvPicPr>
          <p:cNvPr id="75780" name="Picture 4" descr="http://2.bp.blogspot.com/-rjqBq9HoRUw/UF9gZC6aB4I/AAAAAAAB754/sD5TlFSR-ok/s400/aca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143380"/>
            <a:ext cx="3810000" cy="2266951"/>
          </a:xfrm>
          <a:prstGeom prst="rect">
            <a:avLst/>
          </a:prstGeom>
          <a:noFill/>
        </p:spPr>
      </p:pic>
      <p:pic>
        <p:nvPicPr>
          <p:cNvPr id="75782" name="Picture 6" descr="http://2.bp.blogspot.com/-A0MIxhu6Nbc/UF9fdqdFUoI/AAAAAAAB74o/u25gvvYKtmA/s400/aca+cortical+branch+occlusion+infarc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57232"/>
            <a:ext cx="4185989" cy="2386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"/>
            <a:ext cx="682942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622843" y="571480"/>
            <a:ext cx="352115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Αγγειονευρώδες δεμάτιο τραχήλου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000628" y="4714884"/>
            <a:ext cx="38673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Α4 διαιρείται σε έξω και έσω καρωτίδα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3.bp.blogspot.com/-5OibZkjyCw8/UF9gaY4R9bI/AAAAAAAB76A/cu-F9d1G5Ik/s400/aca+mca+combined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428868"/>
            <a:ext cx="3810000" cy="24384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928662" y="1571612"/>
            <a:ext cx="109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ACA-MCA</a:t>
            </a:r>
            <a:endParaRPr lang="el-GR" dirty="0"/>
          </a:p>
        </p:txBody>
      </p:sp>
      <p:pic>
        <p:nvPicPr>
          <p:cNvPr id="76804" name="Picture 4" descr="http://3.bp.blogspot.com/-BFCDZeJvqkM/UF9gu3CWZyI/AAAAAAAB77o/qzkUiRV1Cqg/s400/mca+pca+combined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500306"/>
            <a:ext cx="3810000" cy="22479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714876" y="135729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MCA-PCA</a:t>
            </a:r>
            <a:endParaRPr lang="el-G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4.bp.blogspot.com/-LlnQO4wcZA8/UF9ghI8IV0I/AAAAAAAB76c/MdM8kvaRg0M/s320/lacunar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643182"/>
            <a:ext cx="2219325" cy="30480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000100" y="2143116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LACUNAR</a:t>
            </a:r>
            <a:endParaRPr lang="el-GR" dirty="0"/>
          </a:p>
        </p:txBody>
      </p:sp>
      <p:pic>
        <p:nvPicPr>
          <p:cNvPr id="79876" name="Picture 4" descr="http://1.bp.blogspot.com/-4pZJpXuk-XY/UF9g0IA22LI/AAAAAAAB78I/RcfLG1ykGqI/s320/multiple+lacunar+infarc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500306"/>
            <a:ext cx="2619375" cy="30480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572000" y="2071678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LACUNAR</a:t>
            </a:r>
            <a:endParaRPr lang="el-G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1.bp.blogspot.com/-1FtXiRAg1OY/UF9giQ4SJtI/AAAAAAAB76o/NOGEs5LZeaE/s320/lateral+medullary+infar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2705100" cy="30480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357290" y="500042"/>
            <a:ext cx="198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LATERAL MEDULAR</a:t>
            </a:r>
            <a:endParaRPr lang="el-GR" dirty="0"/>
          </a:p>
        </p:txBody>
      </p:sp>
      <p:pic>
        <p:nvPicPr>
          <p:cNvPr id="80900" name="Picture 4" descr="http://1.bp.blogspot.com/-N9nD9P8t4dI/UF9gRu8BDCI/AAAAAAAB75Q/GQD1Cq_fLyE/s400/PICA+infar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00174"/>
            <a:ext cx="3810000" cy="24003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857752" y="64291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PICA</a:t>
            </a:r>
            <a:endParaRPr lang="el-G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1.bp.blogspot.com/-xAQwrmiNMu4/UF9gUz9tqEI/AAAAAAAB75g/3kk1dlL_rng/s400/Pontine+perfora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3810000" cy="245745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42910" y="357166"/>
            <a:ext cx="239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BASILAR BRANCH PONS</a:t>
            </a:r>
            <a:endParaRPr lang="el-GR" dirty="0"/>
          </a:p>
        </p:txBody>
      </p:sp>
      <p:pic>
        <p:nvPicPr>
          <p:cNvPr id="81924" name="Picture 4" descr="http://3.bp.blogspot.com/-00YatnuGGBY/UF9gTEIUAiI/AAAAAAAB75Y/QJJ-3niUi0o/s400/Pons+and+mid+brain+infarct+Basil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071942"/>
            <a:ext cx="3810000" cy="2209801"/>
          </a:xfrm>
          <a:prstGeom prst="rect">
            <a:avLst/>
          </a:prstGeom>
          <a:noFill/>
        </p:spPr>
      </p:pic>
      <p:pic>
        <p:nvPicPr>
          <p:cNvPr id="5" name="Picture 6" descr="http://4.bp.blogspot.com/-MS5SMsh_mjA/UF9gL4sl0sI/AAAAAAAB74w/voabAbm7TtM/s400/Midbrain+infarct+basilar+perforat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00108"/>
            <a:ext cx="3810000" cy="2409826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4500562" y="285728"/>
            <a:ext cx="407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PARAMEDIAN BRANCH BASILR-MIDBRAIN</a:t>
            </a:r>
          </a:p>
          <a:p>
            <a:r>
              <a:rPr lang="en-US" dirty="0"/>
              <a:t>III-PYRAMIDAL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643570" y="4429132"/>
            <a:ext cx="324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BASILAR, PONS-MIDBRAIN</a:t>
            </a:r>
            <a:endParaRPr lang="el-GR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- Εικόνα" descr="ch-16lecturepresentation-20-63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7572428" cy="5643602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2285984" y="214290"/>
            <a:ext cx="6619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Οι μεγάλες επιπολής φλέβες στον υπαραχνοειδή χώρο</a:t>
            </a:r>
          </a:p>
          <a:p>
            <a:r>
              <a:rPr lang="el-GR" dirty="0"/>
              <a:t>αποχετεύουν αίμα στους φλεβώδεις κόλπου σκληράς μήνιγγας.</a:t>
            </a:r>
          </a:p>
          <a:p>
            <a:r>
              <a:rPr lang="el-GR" dirty="0"/>
              <a:t>Οι εν τω βάθει φλέβες αποχετεύουν στη μεγάλη φλέβα του Γαληνού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 - Εικόνα" descr="Venous sinuse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58" y="1928778"/>
            <a:ext cx="5286411" cy="4929222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4500562" y="928670"/>
            <a:ext cx="48879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ΕΠΙΠΟΛΗΣ</a:t>
            </a:r>
            <a:r>
              <a:rPr lang="el-GR" dirty="0"/>
              <a:t> 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εγκεφαλικές φλέβες (</a:t>
            </a:r>
            <a:r>
              <a:rPr lang="el-GR" dirty="0"/>
              <a:t>μεγαλύτερες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l-GR" dirty="0"/>
              <a:t>: </a:t>
            </a:r>
          </a:p>
          <a:p>
            <a:r>
              <a:rPr lang="el-GR" b="1" dirty="0"/>
              <a:t>ΑΝΩ</a:t>
            </a:r>
            <a:r>
              <a:rPr lang="el-GR" dirty="0"/>
              <a:t>: 10-15, από μετ-</a:t>
            </a:r>
            <a:r>
              <a:rPr lang="el-GR" dirty="0" err="1"/>
              <a:t>βρ </a:t>
            </a:r>
            <a:r>
              <a:rPr lang="el-GR" dirty="0"/>
              <a:t>λοβό,</a:t>
            </a:r>
          </a:p>
          <a:p>
            <a:r>
              <a:rPr lang="el-GR" dirty="0"/>
              <a:t> στον άνω οβελιαίο κόλπο</a:t>
            </a:r>
          </a:p>
          <a:p>
            <a:r>
              <a:rPr lang="el-GR" dirty="0"/>
              <a:t>(μέσω πλάγιων κόλπων, σακοειδείς </a:t>
            </a:r>
          </a:p>
          <a:p>
            <a:r>
              <a:rPr lang="el-GR" dirty="0"/>
              <a:t>κοιλότητες ΑΟΚ)</a:t>
            </a:r>
          </a:p>
          <a:p>
            <a:r>
              <a:rPr lang="el-GR" b="1" dirty="0"/>
              <a:t>ΚΑΤΩ</a:t>
            </a:r>
            <a:r>
              <a:rPr lang="el-GR" dirty="0"/>
              <a:t>: από </a:t>
            </a:r>
            <a:r>
              <a:rPr lang="el-GR" dirty="0" err="1"/>
              <a:t>κρ</a:t>
            </a:r>
            <a:r>
              <a:rPr lang="el-GR" dirty="0"/>
              <a:t>-</a:t>
            </a:r>
            <a:r>
              <a:rPr lang="el-GR" dirty="0" err="1"/>
              <a:t>ιν</a:t>
            </a:r>
            <a:r>
              <a:rPr lang="el-GR" dirty="0"/>
              <a:t> λοβό.</a:t>
            </a:r>
          </a:p>
          <a:p>
            <a:r>
              <a:rPr lang="el-GR" dirty="0"/>
              <a:t>Εκβάλλουν στον εγκάρσιο και άνω</a:t>
            </a:r>
          </a:p>
          <a:p>
            <a:r>
              <a:rPr lang="el-GR" dirty="0"/>
              <a:t> λιθοειδή κόλπο.</a:t>
            </a:r>
          </a:p>
          <a:p>
            <a:r>
              <a:rPr lang="el-GR" dirty="0"/>
              <a:t>Επιπολής μέση εγκεφαλική φλέβα,</a:t>
            </a:r>
          </a:p>
          <a:p>
            <a:r>
              <a:rPr lang="el-GR" dirty="0"/>
              <a:t>αποχετεύει στο σηραγγώδη κόλπο.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42910" y="142852"/>
            <a:ext cx="668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Φλεβώδεις κόλποι</a:t>
            </a:r>
            <a:r>
              <a:rPr lang="el-GR" dirty="0"/>
              <a:t>: μεταξύ πετάλων σκληράς μήνιγγας</a:t>
            </a:r>
          </a:p>
          <a:p>
            <a:r>
              <a:rPr lang="el-GR" b="1" dirty="0"/>
              <a:t>Φλέβες</a:t>
            </a:r>
            <a:r>
              <a:rPr lang="el-GR" dirty="0"/>
              <a:t>: βραχείς πορεία στον υποσκληρίδιο χώρο, μπορεί να </a:t>
            </a:r>
            <a:r>
              <a:rPr lang="el-GR" dirty="0" err="1"/>
              <a:t>ραγούν</a:t>
            </a:r>
            <a:endParaRPr lang="el-G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85794"/>
            <a:ext cx="6667500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 - Εικόνα" descr="3337512_THROMB2012-210676.00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71472" y="428604"/>
            <a:ext cx="4786345" cy="464347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5286380" y="1071546"/>
            <a:ext cx="41201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ΕΝ ΤΩ ΒΑΘΕΙ εγκεφαλικές φλέβες </a:t>
            </a:r>
            <a:r>
              <a:rPr lang="el-GR" dirty="0"/>
              <a:t>από</a:t>
            </a:r>
          </a:p>
          <a:p>
            <a:r>
              <a:rPr lang="el-GR" dirty="0"/>
              <a:t>διάμεσο εγκέφαλο,  εν τω βάθει </a:t>
            </a:r>
          </a:p>
          <a:p>
            <a:r>
              <a:rPr lang="el-GR" dirty="0"/>
              <a:t>δομές ημισφαιρίων.</a:t>
            </a:r>
          </a:p>
          <a:p>
            <a:r>
              <a:rPr lang="el-GR" dirty="0"/>
              <a:t>Αποχετεύουν στη 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μεγάλη φλέβα του</a:t>
            </a:r>
          </a:p>
          <a:p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Γαληνού (</a:t>
            </a:r>
            <a:r>
              <a:rPr lang="el-GR" dirty="0"/>
              <a:t>σχηματίζεται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l-GR" dirty="0"/>
              <a:t>από 4 φλέβες:</a:t>
            </a:r>
          </a:p>
          <a:p>
            <a:r>
              <a:rPr lang="el-GR" dirty="0"/>
              <a:t>2 έσω εγκεφαλικές και 2 βασικές φλέβες.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715000" cy="595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ÎÏÎ¿ÏÎ­Î»ÎµÏÎ¼Î± ÎµÎ¹ÎºÏÎ½Î±Ï Î³Î¹Î± venous circulation br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500042"/>
            <a:ext cx="6500858" cy="568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74750"/>
            <a:ext cx="578485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3143240" y="428604"/>
            <a:ext cx="5715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Καρωτιδικός κόλπος</a:t>
            </a:r>
            <a:r>
              <a:rPr lang="el-GR" dirty="0"/>
              <a:t>: στο σημείο διχασμού,  υποδοχείς ΑΠ</a:t>
            </a:r>
          </a:p>
          <a:p>
            <a:r>
              <a:rPr lang="el-GR" b="1" dirty="0"/>
              <a:t>Καρωτιδικό σωμάτιο</a:t>
            </a:r>
            <a:r>
              <a:rPr lang="el-GR" dirty="0"/>
              <a:t>: </a:t>
            </a:r>
            <a:r>
              <a:rPr lang="el-GR" dirty="0" err="1"/>
              <a:t>χημειοϋποδοχείς</a:t>
            </a:r>
            <a:r>
              <a:rPr lang="el-GR" dirty="0"/>
              <a:t> (Ο2).</a:t>
            </a:r>
          </a:p>
          <a:p>
            <a:r>
              <a:rPr lang="el-GR" dirty="0"/>
              <a:t>Έσω καρωτίδα δε δίνει κάδους στον τράχηλο. </a:t>
            </a:r>
          </a:p>
          <a:p>
            <a:r>
              <a:rPr lang="el-GR" dirty="0"/>
              <a:t>Εισέρχεται από το καρωτιδικό τρήμα στο κρανίο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142976" y="4857760"/>
            <a:ext cx="49585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Άνω εγκεφαλικές φλέβες</a:t>
            </a:r>
          </a:p>
          <a:p>
            <a:pPr marL="342900" indent="-342900"/>
            <a:r>
              <a:rPr lang="el-GR" dirty="0"/>
              <a:t>4. Κάτω:  Επιπολής μέση εγκεφαλική φλέβα</a:t>
            </a:r>
          </a:p>
          <a:p>
            <a:pPr marL="342900" indent="-342900"/>
            <a:r>
              <a:rPr lang="el-GR" dirty="0"/>
              <a:t>(5). Άνω αναστομωτική φλέβα</a:t>
            </a:r>
          </a:p>
          <a:p>
            <a:pPr marL="342900" indent="-342900"/>
            <a:r>
              <a:rPr lang="el-GR" dirty="0"/>
              <a:t>(7). Κάτω αναστομωτική φλέβα </a:t>
            </a:r>
          </a:p>
          <a:p>
            <a:pPr marL="342900" indent="-342900"/>
            <a:r>
              <a:rPr lang="el-GR" dirty="0"/>
              <a:t>5,7 αναστομώνουν άνω και κάτω επιπολής φλέβες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290"/>
            <a:ext cx="61817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621619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444461" y="500042"/>
            <a:ext cx="36995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1. Άνω εγκεφαλικές φλέβες</a:t>
            </a:r>
          </a:p>
          <a:p>
            <a:r>
              <a:rPr lang="el-GR" dirty="0"/>
              <a:t>2. Άνω οβελιαίος κόλπος</a:t>
            </a:r>
          </a:p>
          <a:p>
            <a:r>
              <a:rPr lang="el-GR" dirty="0"/>
              <a:t>3. Πλάγιοι κόλποι</a:t>
            </a:r>
          </a:p>
          <a:p>
            <a:r>
              <a:rPr lang="el-GR" dirty="0"/>
              <a:t>8. Μεγάλη φλέβα Γαληνού</a:t>
            </a:r>
          </a:p>
          <a:p>
            <a:r>
              <a:rPr lang="el-GR" dirty="0"/>
              <a:t>9. Έσω εγκεφαλική φλέβα</a:t>
            </a:r>
            <a:endParaRPr lang="en-US" dirty="0"/>
          </a:p>
          <a:p>
            <a:r>
              <a:rPr lang="en-US" dirty="0"/>
              <a:t>10. </a:t>
            </a:r>
            <a:r>
              <a:rPr lang="el-GR" dirty="0" err="1"/>
              <a:t>Θαλαμοραβδωτή</a:t>
            </a:r>
            <a:r>
              <a:rPr lang="el-GR" dirty="0"/>
              <a:t> φλ</a:t>
            </a:r>
          </a:p>
          <a:p>
            <a:r>
              <a:rPr lang="el-GR" dirty="0"/>
              <a:t>11. Φλέβα διαφανούς διαφράγματος</a:t>
            </a:r>
          </a:p>
          <a:p>
            <a:r>
              <a:rPr lang="el-GR" dirty="0"/>
              <a:t>13. Βασική φλέβα </a:t>
            </a:r>
            <a:r>
              <a:rPr lang="en-US" dirty="0"/>
              <a:t>Rosenthal</a:t>
            </a:r>
            <a:endParaRPr lang="el-GR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14. Ευθύς κόλπος</a:t>
            </a:r>
          </a:p>
          <a:p>
            <a:r>
              <a:rPr lang="el-GR" dirty="0"/>
              <a:t>15. Κάτω οβελιαίος κόλπος</a:t>
            </a:r>
          </a:p>
          <a:p>
            <a:r>
              <a:rPr lang="el-GR" dirty="0"/>
              <a:t>16. Συμβολή φλεβωδών κόλπων.</a:t>
            </a:r>
          </a:p>
          <a:p>
            <a:pPr marL="342900" indent="-342900"/>
            <a:endParaRPr lang="el-GR" dirty="0"/>
          </a:p>
          <a:p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285720" y="50006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l-GR" dirty="0"/>
              <a:t>4. Κάτω:  Επιπολής μέση εγκεφαλική φλέβα</a:t>
            </a:r>
          </a:p>
          <a:p>
            <a:pPr marL="342900" indent="-342900"/>
            <a:r>
              <a:rPr lang="el-GR" dirty="0"/>
              <a:t>(5). Άνω αναστομωτική φλέβα</a:t>
            </a:r>
          </a:p>
          <a:p>
            <a:pPr marL="342900" indent="-342900"/>
            <a:r>
              <a:rPr lang="el-GR" dirty="0"/>
              <a:t>(7). Κάτω αναστομωτική φλέβα </a:t>
            </a:r>
          </a:p>
          <a:p>
            <a:pPr marL="342900" indent="-342900"/>
            <a:r>
              <a:rPr lang="el-GR" dirty="0"/>
              <a:t>5,7 αναστομώνουν άνω και κάτω επιπολής φλέβες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643570" y="4572008"/>
            <a:ext cx="320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12. </a:t>
            </a:r>
            <a:r>
              <a:rPr lang="el-GR" dirty="0" err="1"/>
              <a:t>Μεσοκοιλιακό</a:t>
            </a:r>
            <a:r>
              <a:rPr lang="el-GR" dirty="0"/>
              <a:t> τρήμα </a:t>
            </a:r>
            <a:r>
              <a:rPr lang="en-US" dirty="0" err="1"/>
              <a:t>Monro</a:t>
            </a:r>
            <a:endParaRPr lang="el-G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6858048" cy="500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877593" y="285728"/>
            <a:ext cx="32664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2. Άνω οβελιαίος κόλπος</a:t>
            </a:r>
          </a:p>
          <a:p>
            <a:r>
              <a:rPr lang="el-GR" dirty="0"/>
              <a:t>3. Πλάγιοι κόλποι</a:t>
            </a:r>
          </a:p>
          <a:p>
            <a:r>
              <a:rPr lang="el-GR" dirty="0"/>
              <a:t>8. 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Μεγάλη φλέβα Γαληνού</a:t>
            </a:r>
          </a:p>
          <a:p>
            <a:r>
              <a:rPr lang="el-GR" dirty="0"/>
              <a:t>9. Έσω εγκεφαλική φλέβα</a:t>
            </a:r>
          </a:p>
          <a:p>
            <a:r>
              <a:rPr lang="el-GR" dirty="0"/>
              <a:t>14. Ευθύς κόλπος</a:t>
            </a:r>
          </a:p>
          <a:p>
            <a:r>
              <a:rPr lang="el-GR" dirty="0"/>
              <a:t>15. Κάτω οβελιαίος κόλπος</a:t>
            </a:r>
          </a:p>
          <a:p>
            <a:r>
              <a:rPr lang="el-GR" dirty="0"/>
              <a:t>16. Συμβολή φλεβωδών κόλπων.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610122" cy="538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429256" y="571480"/>
            <a:ext cx="38771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l-GR" dirty="0"/>
              <a:t>1. </a:t>
            </a: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Μεγάλη φλέβα εγκεφάλου</a:t>
            </a:r>
          </a:p>
          <a:p>
            <a:pPr marL="342900" indent="-342900"/>
            <a:r>
              <a:rPr lang="el-GR" dirty="0"/>
              <a:t>3. Βασική φλέβα </a:t>
            </a:r>
            <a:r>
              <a:rPr lang="en-US" dirty="0"/>
              <a:t>Rosenthal</a:t>
            </a:r>
            <a:endParaRPr lang="el-GR" dirty="0"/>
          </a:p>
          <a:p>
            <a:pPr marL="342900" indent="-342900"/>
            <a:r>
              <a:rPr lang="el-GR" dirty="0"/>
              <a:t>4. (πρόσθια διάτρητη ουσία)</a:t>
            </a:r>
          </a:p>
          <a:p>
            <a:pPr marL="342900" indent="-342900"/>
            <a:r>
              <a:rPr lang="el-GR" dirty="0"/>
              <a:t>5. Πρόσθια εγκεφαλική φλέβα</a:t>
            </a:r>
          </a:p>
          <a:p>
            <a:pPr marL="342900" indent="-342900"/>
            <a:r>
              <a:rPr lang="el-GR" dirty="0"/>
              <a:t>6. Εν τω βάθει μέση εγκεφαλική φλέβα</a:t>
            </a:r>
          </a:p>
          <a:p>
            <a:pPr marL="342900" indent="-342900"/>
            <a:r>
              <a:rPr lang="el-GR" dirty="0"/>
              <a:t>7. (σκέλος εγκεφάλου)</a:t>
            </a:r>
          </a:p>
          <a:p>
            <a:pPr marL="342900" indent="-342900"/>
            <a:r>
              <a:rPr lang="el-GR" dirty="0"/>
              <a:t>8. </a:t>
            </a:r>
            <a:r>
              <a:rPr lang="el-GR" dirty="0" err="1"/>
              <a:t>Μεσοσκελιαία</a:t>
            </a:r>
            <a:r>
              <a:rPr lang="el-GR" dirty="0"/>
              <a:t> φλέβα</a:t>
            </a:r>
          </a:p>
          <a:p>
            <a:pPr marL="342900" indent="-342900"/>
            <a:r>
              <a:rPr lang="el-GR" dirty="0"/>
              <a:t>9. Κάτω χοριοειδής φλέβα</a:t>
            </a:r>
          </a:p>
          <a:p>
            <a:pPr marL="342900" indent="-342900"/>
            <a:r>
              <a:rPr lang="el-GR" dirty="0"/>
              <a:t>10. Χοριοειδές πλέγμα</a:t>
            </a:r>
          </a:p>
          <a:p>
            <a:pPr marL="342900" indent="-342900"/>
            <a:r>
              <a:rPr lang="el-GR" dirty="0"/>
              <a:t>11. Έσω εγκεφαλική φλέβα</a:t>
            </a:r>
          </a:p>
          <a:p>
            <a:pPr marL="342900" indent="-342900"/>
            <a:r>
              <a:rPr lang="el-GR" dirty="0"/>
              <a:t>20. Επιπολής μέση εγκεφαλική φλέβα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3 - Εικόνα" descr="Cerebral_veins_and_sinuse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506980" y="1108710"/>
            <a:ext cx="4130040" cy="464058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-928718"/>
            <a:ext cx="73533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ÎÏÎ¿ÏÎ­Î»ÎµÏÎ¼Î± ÎµÎ¹ÎºÏÎ½Î±Ï Î³Î¹Î± brain VEN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428652"/>
            <a:ext cx="8763000" cy="6296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ÎÏÎ¿ÏÎ­Î»ÎµÏÎ¼Î± ÎµÎ¹ÎºÏÎ½Î±Ï Î³Î¹Î± brain VENOGRAM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734263" cy="4412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ÎÏÎ¿ÏÎ­Î»ÎµÏÎ¼Î± ÎµÎ¹ÎºÏÎ½Î±Ï Î³Î¹Î± CEREBRAL VENOUS THROMB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7166"/>
            <a:ext cx="7000924" cy="612580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358082" y="1500174"/>
            <a:ext cx="1460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THROMBOSIS</a:t>
            </a:r>
            <a:endParaRPr lang="el-GR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ÎÏÎ¿ÏÎ­Î»ÎµÏÎ¼Î± ÎµÎ¹ÎºÏÎ½Î±Ï Î³Î¹Î± CEREBRAL VENOUS THROMB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2"/>
            <a:ext cx="7620000" cy="445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500034" y="357166"/>
            <a:ext cx="230441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Κλάδοι έξω καρωτίδας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143636" y="357166"/>
            <a:ext cx="3000364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l-GR" dirty="0"/>
              <a:t>ΠΡΟΣΘΙΟΙ ΚΛΑΔΟΙ</a:t>
            </a:r>
          </a:p>
          <a:p>
            <a:pPr marL="342900" indent="-342900">
              <a:buAutoNum type="arabicPeriod"/>
            </a:pPr>
            <a:r>
              <a:rPr lang="el-GR" dirty="0"/>
              <a:t>Άνω θυρεοειδής</a:t>
            </a:r>
          </a:p>
          <a:p>
            <a:pPr marL="342900" indent="-342900">
              <a:buAutoNum type="arabicPeriod"/>
            </a:pPr>
            <a:r>
              <a:rPr lang="el-GR" dirty="0"/>
              <a:t>Γλωσσική</a:t>
            </a:r>
          </a:p>
          <a:p>
            <a:pPr marL="342900" indent="-342900">
              <a:buAutoNum type="arabicPeriod"/>
            </a:pPr>
            <a:r>
              <a:rPr lang="el-GR" b="1" dirty="0">
                <a:solidFill>
                  <a:srgbClr val="FF0000"/>
                </a:solidFill>
              </a:rPr>
              <a:t>Προσωπική  (ψηλαφάται</a:t>
            </a:r>
            <a:r>
              <a:rPr lang="el-GR" dirty="0"/>
              <a:t>)-</a:t>
            </a:r>
          </a:p>
          <a:p>
            <a:pPr marL="342900" indent="-342900"/>
            <a:r>
              <a:rPr lang="el-GR" dirty="0"/>
              <a:t>	αναστομώνεται με </a:t>
            </a:r>
            <a:r>
              <a:rPr lang="el-GR" b="1" dirty="0"/>
              <a:t>οφθαλμική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071538" y="5286388"/>
            <a:ext cx="253460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ΜΕΣΟΙ-ΟΠΙΣΘΙΟΙ ΚΛΑΔΟΙ</a:t>
            </a:r>
          </a:p>
          <a:p>
            <a:pPr marL="342900" indent="-342900">
              <a:buAutoNum type="arabicPeriod"/>
            </a:pPr>
            <a:r>
              <a:rPr lang="el-GR" dirty="0"/>
              <a:t>Ανιούσα φαρυγγική</a:t>
            </a:r>
          </a:p>
          <a:p>
            <a:pPr marL="342900" indent="-342900">
              <a:buAutoNum type="arabicPeriod"/>
            </a:pPr>
            <a:r>
              <a:rPr lang="el-GR" dirty="0"/>
              <a:t>Ινιακή</a:t>
            </a:r>
          </a:p>
          <a:p>
            <a:pPr marL="342900" indent="-342900">
              <a:buAutoNum type="arabicPeriod"/>
            </a:pPr>
            <a:r>
              <a:rPr lang="el-GR" dirty="0"/>
              <a:t>Οπίσθια </a:t>
            </a:r>
            <a:r>
              <a:rPr lang="el-GR" dirty="0" err="1"/>
              <a:t>ωτιαία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929322" y="5214950"/>
            <a:ext cx="246593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ΤΕΛΙΚΟΙ ΚΛΑΔΟΙ</a:t>
            </a:r>
          </a:p>
          <a:p>
            <a:pPr marL="342900" indent="-342900">
              <a:buAutoNum type="arabicPeriod"/>
            </a:pPr>
            <a:r>
              <a:rPr lang="el-GR" dirty="0"/>
              <a:t>Επιπολής κροταφική</a:t>
            </a:r>
          </a:p>
          <a:p>
            <a:pPr marL="342900" indent="-342900">
              <a:buAutoNum type="arabicPeriod"/>
            </a:pPr>
            <a:r>
              <a:rPr lang="el-GR" dirty="0"/>
              <a:t>Έσω γναθιαία 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5715040" cy="430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- TextBox"/>
          <p:cNvSpPr txBox="1"/>
          <p:nvPr/>
        </p:nvSpPr>
        <p:spPr>
          <a:xfrm>
            <a:off x="6215074" y="2857496"/>
            <a:ext cx="270497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Μέση μηνιγγική: σκληρά </a:t>
            </a:r>
          </a:p>
          <a:p>
            <a:r>
              <a:rPr lang="el-GR" dirty="0"/>
              <a:t>Μήνιγγα, μετ και </a:t>
            </a:r>
            <a:r>
              <a:rPr lang="el-GR" dirty="0" err="1"/>
              <a:t>βρ</a:t>
            </a:r>
            <a:r>
              <a:rPr lang="el-GR" dirty="0"/>
              <a:t> κλάδο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ÎÏÎ¿ÏÎ­Î»ÎµÏÎ¼Î± ÎµÎ¹ÎºÏÎ½Î±Ï Î³Î¹Î± venous circulation br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8579709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ÎÏÎ¿ÏÎ­Î»ÎµÏÎ¼Î± ÎµÎ¹ÎºÏÎ½Î±Ï Î³Î¹Î± CEREBRAL VENOUS THROMB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492765" cy="521497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857224" y="6143644"/>
            <a:ext cx="29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ΘΡΟΜΒΩΣΗ ΕΥΘΕΩΣ ΚΟΛΠΟΥ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ÎÏÎ¿ÏÎ­Î»ÎµÏÎ¼Î± ÎµÎ¹ÎºÏÎ½Î±Ï Î³Î¹Î± CEREBRAL VENOUS THROMBOSIS SAGITT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2095500" cy="273367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285720" y="4071942"/>
            <a:ext cx="323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ΘΡΟΜΒΩΣΗ ΕΓΚΑΡΣΙΟΥ ΚΟΛΠΟΥ</a:t>
            </a:r>
          </a:p>
        </p:txBody>
      </p:sp>
      <p:sp>
        <p:nvSpPr>
          <p:cNvPr id="88068" name="AutoShape 4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4 - Εικόνα" descr="SS THROMBOSI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886" y="357166"/>
            <a:ext cx="4212889" cy="4429156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4857752" y="5643578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 STRAIGHT SINUS</a:t>
            </a:r>
          </a:p>
          <a:p>
            <a:r>
              <a:rPr lang="en-US" dirty="0"/>
              <a:t>SSS SAGITAL SINUS</a:t>
            </a:r>
            <a:endParaRPr lang="el-GR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 descr="https://images.radiopaedia.org/images/2277743/031bf0e8d8e33c708aa65439981c67_jumbo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9092" name="AutoShape 4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3 - Εικόνα" descr="SS TH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0"/>
            <a:ext cx="6215082" cy="621508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857250"/>
            <a:ext cx="9067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1142976" y="6143644"/>
            <a:ext cx="316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ΒΕΛΟΣ = ΦΛΕΒΑ</a:t>
            </a:r>
          </a:p>
          <a:p>
            <a:r>
              <a:rPr lang="el-GR" dirty="0"/>
              <a:t>ΚΕΦΑΛΗ ΒΕΛΟΥΣ= ΦΛ. ΚΟΛΠΟΣ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42"/>
            <a:ext cx="181917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2357422" y="285728"/>
            <a:ext cx="297972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Σπονδυλικές αρτηρίες</a:t>
            </a:r>
          </a:p>
          <a:p>
            <a:pPr marL="342900" indent="-342900">
              <a:buAutoNum type="arabicPeriod"/>
            </a:pPr>
            <a:r>
              <a:rPr lang="el-GR" dirty="0"/>
              <a:t>Πρόσθια νωτιαία αρτηρία</a:t>
            </a:r>
          </a:p>
          <a:p>
            <a:pPr marL="342900" indent="-342900"/>
            <a:r>
              <a:rPr lang="el-GR" dirty="0"/>
              <a:t>6.	Μεγάλη </a:t>
            </a:r>
            <a:r>
              <a:rPr lang="el-GR" dirty="0" err="1"/>
              <a:t>ριζιτική</a:t>
            </a:r>
            <a:r>
              <a:rPr lang="el-GR" dirty="0"/>
              <a:t> αρτηρία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000232" y="1928802"/>
            <a:ext cx="7044621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Πριν από τη συμβολή 2 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σπονδυλικών αρτηριών</a:t>
            </a:r>
            <a:r>
              <a:rPr lang="el-GR" dirty="0"/>
              <a:t>,  </a:t>
            </a:r>
            <a:r>
              <a:rPr lang="el-GR" dirty="0">
                <a:solidFill>
                  <a:srgbClr val="FF0000"/>
                </a:solidFill>
              </a:rPr>
              <a:t>2 οπίσθιες νωτιαίες</a:t>
            </a:r>
          </a:p>
          <a:p>
            <a:r>
              <a:rPr lang="el-GR" dirty="0"/>
              <a:t> αρτηρίες σχηματίζουν δίκτυο στην οπ. επιφάνεια ΝΜ.</a:t>
            </a:r>
          </a:p>
          <a:p>
            <a:r>
              <a:rPr lang="el-GR" dirty="0"/>
              <a:t>Στο ύψος χιασμού πυραμίδων, δύο άλλοι κλάδοι 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σπονδυλικών αρτηριών</a:t>
            </a:r>
          </a:p>
          <a:p>
            <a:r>
              <a:rPr lang="el-GR" dirty="0"/>
              <a:t>ενώνονται και σχηματίζουν </a:t>
            </a:r>
            <a:r>
              <a:rPr lang="el-GR" dirty="0">
                <a:solidFill>
                  <a:srgbClr val="FF0000"/>
                </a:solidFill>
              </a:rPr>
              <a:t>πρόσθια νωτιαία αρτηρία </a:t>
            </a:r>
            <a:r>
              <a:rPr lang="el-GR" dirty="0"/>
              <a:t>που πορεύεται </a:t>
            </a:r>
          </a:p>
          <a:p>
            <a:r>
              <a:rPr lang="el-GR" dirty="0"/>
              <a:t>στην </a:t>
            </a:r>
            <a:r>
              <a:rPr lang="el-GR" dirty="0" err="1"/>
              <a:t>πρ</a:t>
            </a:r>
            <a:r>
              <a:rPr lang="el-GR" dirty="0"/>
              <a:t>. επιφάνεια ΝΜ (</a:t>
            </a:r>
            <a:r>
              <a:rPr lang="el-GR" dirty="0" err="1"/>
              <a:t>πρ</a:t>
            </a:r>
            <a:r>
              <a:rPr lang="el-GR" dirty="0"/>
              <a:t>. αύλακα). </a:t>
            </a:r>
          </a:p>
          <a:p>
            <a:r>
              <a:rPr lang="el-GR" dirty="0"/>
              <a:t>Πιο ευρεία στην αυχενική και οσφυϊκή μοίρα. </a:t>
            </a:r>
          </a:p>
          <a:p>
            <a:r>
              <a:rPr lang="el-GR" dirty="0"/>
              <a:t>Η θωρακική μοίρα επιρρεπής σε κυκλοφορικές διαταραχές.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3276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643438" y="785794"/>
            <a:ext cx="35922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2. Πρόσθια νωτιαία αρτηρία</a:t>
            </a:r>
          </a:p>
          <a:p>
            <a:r>
              <a:rPr lang="el-GR" dirty="0"/>
              <a:t>7. </a:t>
            </a:r>
            <a:r>
              <a:rPr lang="el-GR" dirty="0" err="1"/>
              <a:t>Αυλακοσυνδεσμικές</a:t>
            </a:r>
            <a:r>
              <a:rPr lang="el-GR" dirty="0"/>
              <a:t> αρτηρίες </a:t>
            </a:r>
          </a:p>
          <a:p>
            <a:r>
              <a:rPr lang="el-GR" dirty="0"/>
              <a:t>    (μέσα στην πρόσθια σχισμή)</a:t>
            </a:r>
          </a:p>
          <a:p>
            <a:r>
              <a:rPr lang="el-GR" dirty="0"/>
              <a:t>8. Αγγειακός δακτύλιος –</a:t>
            </a:r>
          </a:p>
          <a:p>
            <a:r>
              <a:rPr lang="el-GR" dirty="0"/>
              <a:t>    αναστομώσεις </a:t>
            </a:r>
            <a:r>
              <a:rPr lang="el-GR" dirty="0" err="1"/>
              <a:t>πρ</a:t>
            </a:r>
            <a:r>
              <a:rPr lang="el-GR" dirty="0"/>
              <a:t>-οπ συστήματος</a:t>
            </a:r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3786182" y="3429000"/>
            <a:ext cx="5486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9. Πεδίο άρδευσης </a:t>
            </a:r>
            <a:r>
              <a:rPr lang="el-GR" dirty="0" err="1"/>
              <a:t>πρ</a:t>
            </a:r>
            <a:r>
              <a:rPr lang="el-GR" dirty="0"/>
              <a:t>. </a:t>
            </a:r>
            <a:r>
              <a:rPr lang="el-GR" dirty="0" err="1"/>
              <a:t>νωτιαίας</a:t>
            </a:r>
            <a:r>
              <a:rPr lang="el-GR" dirty="0"/>
              <a:t> αρτηρίας</a:t>
            </a:r>
          </a:p>
          <a:p>
            <a:r>
              <a:rPr lang="el-GR" dirty="0"/>
              <a:t>10. Πεδίο άρδευσης οπίσθιας </a:t>
            </a:r>
            <a:r>
              <a:rPr lang="el-GR" dirty="0" err="1"/>
              <a:t>νωτιαίας</a:t>
            </a:r>
            <a:r>
              <a:rPr lang="el-GR" dirty="0"/>
              <a:t> αρτηρίας</a:t>
            </a:r>
          </a:p>
          <a:p>
            <a:r>
              <a:rPr lang="el-GR" dirty="0"/>
              <a:t>11. Περιφερική ζώνη, </a:t>
            </a:r>
            <a:r>
              <a:rPr lang="el-GR" dirty="0" err="1"/>
              <a:t>αρδευεται</a:t>
            </a:r>
            <a:r>
              <a:rPr lang="el-GR" dirty="0"/>
              <a:t> από αγγειακό δακτύλιο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32766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5072066" y="785794"/>
            <a:ext cx="2239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12. Αορτή</a:t>
            </a:r>
          </a:p>
          <a:p>
            <a:r>
              <a:rPr lang="el-GR" dirty="0"/>
              <a:t>3. Τμηματική αρτηρία</a:t>
            </a:r>
          </a:p>
          <a:p>
            <a:r>
              <a:rPr lang="el-GR" dirty="0"/>
              <a:t>4. Ραχιαίος κλάδος</a:t>
            </a:r>
          </a:p>
          <a:p>
            <a:r>
              <a:rPr lang="el-GR" dirty="0"/>
              <a:t>5. Νωτιαίος κλάδος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285852" y="4000504"/>
            <a:ext cx="74067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Νωτιαίοι κλάδοι αρδεύουν τις μήνιγγες και ρίζες αφού διαιρεθούν</a:t>
            </a:r>
          </a:p>
          <a:p>
            <a:r>
              <a:rPr lang="el-GR" dirty="0"/>
              <a:t> σε </a:t>
            </a:r>
            <a:r>
              <a:rPr lang="el-GR" dirty="0" err="1"/>
              <a:t>πρ</a:t>
            </a:r>
            <a:r>
              <a:rPr lang="el-GR" dirty="0"/>
              <a:t>. και οπ. </a:t>
            </a:r>
            <a:r>
              <a:rPr lang="el-GR" dirty="0" err="1"/>
              <a:t>ριζιτικούς</a:t>
            </a:r>
            <a:r>
              <a:rPr lang="el-GR" dirty="0"/>
              <a:t> κλάδους.</a:t>
            </a:r>
          </a:p>
          <a:p>
            <a:r>
              <a:rPr lang="el-GR" dirty="0"/>
              <a:t>31 ζεύγη νωτιαίων αρτηριών, μόνο 8-10 αρδεύουν το ΝΜ.</a:t>
            </a:r>
          </a:p>
          <a:p>
            <a:r>
              <a:rPr lang="el-GR" dirty="0"/>
              <a:t>Η μεγαλύτερη  εισέρχεται στο επίπεδο οσφυϊκού ογκώματος μεταξύ Θ12-Ο3</a:t>
            </a:r>
          </a:p>
          <a:p>
            <a:r>
              <a:rPr lang="el-GR" dirty="0"/>
              <a:t>(μεγάλη </a:t>
            </a:r>
            <a:r>
              <a:rPr lang="el-GR" dirty="0" err="1"/>
              <a:t>ριζιτική</a:t>
            </a:r>
            <a:r>
              <a:rPr lang="el-GR" dirty="0"/>
              <a:t> αρτηρία)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spinal-cor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642918"/>
            <a:ext cx="450059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spinal-cord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0975"/>
            <a:ext cx="7715304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9439941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ÎÏÎ¿ÏÎ­Î»ÎµÏÎ¼Î± ÎµÎ¹ÎºÏÎ½Î±Ï Î³Î¹Î± adamkiewicz artery INFAR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28604"/>
            <a:ext cx="4716546" cy="628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 - Εικόνα" descr="σπιναλ ωενθσ 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00100" y="285728"/>
            <a:ext cx="5357850" cy="464347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2285984" y="4929198"/>
            <a:ext cx="6396495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Δίκτυο νωτιαίων φλεβών</a:t>
            </a:r>
          </a:p>
          <a:p>
            <a:r>
              <a:rPr lang="el-GR" dirty="0"/>
              <a:t>Μία πρόσθια και δύο οπίσθιες νωτιαίες φλέβες ακολουθούν  τις </a:t>
            </a:r>
          </a:p>
          <a:p>
            <a:r>
              <a:rPr lang="el-GR" dirty="0"/>
              <a:t>νωτιαίες ρίζες και εκβάλλουν στο επισκληρίδιο φλεβώδες πλέγμα</a:t>
            </a:r>
          </a:p>
          <a:p>
            <a:r>
              <a:rPr lang="el-GR" dirty="0"/>
              <a:t>Στερούνται βαλβίδων (μέχρι του σημείου που </a:t>
            </a:r>
          </a:p>
          <a:p>
            <a:r>
              <a:rPr lang="el-GR" dirty="0"/>
              <a:t>διαπερνούν τη σκληρά μήνιγγα)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ÎÏÎ¿ÏÎ­Î»ÎµÏÎ¼Î± ÎµÎ¹ÎºÏÎ½Î±Ï Î³Î¹Î± spinal cord infarction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7605" y="1000108"/>
            <a:ext cx="8206395" cy="4218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ÎÏÎ¿ÏÎ­Î»ÎµÏÎ¼Î± ÎµÎ¹ÎºÏÎ½Î±Ï Î³Î¹Î± spinal cord infarction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00042"/>
            <a:ext cx="5286412" cy="607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000381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1298</Words>
  <Application>Microsoft Office PowerPoint</Application>
  <PresentationFormat>Προβολή στην οθόνη (4:3)</PresentationFormat>
  <Paragraphs>222</Paragraphs>
  <Slides>84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84</vt:i4>
      </vt:variant>
    </vt:vector>
  </HeadingPairs>
  <TitlesOfParts>
    <vt:vector size="87" baseType="lpstr">
      <vt:lpstr>Arial</vt:lpstr>
      <vt:lpstr>Calibri</vt:lpstr>
      <vt:lpstr>Θέμα του Office</vt:lpstr>
      <vt:lpstr>ΑΓΓΕΙΑ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Περιοχές διανομής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ΑΓΓΕΙΑ</dc:title>
  <dc:creator>mariannis</dc:creator>
  <cp:lastModifiedBy>marianna papadopoulou</cp:lastModifiedBy>
  <cp:revision>61</cp:revision>
  <dcterms:created xsi:type="dcterms:W3CDTF">2018-04-13T16:54:06Z</dcterms:created>
  <dcterms:modified xsi:type="dcterms:W3CDTF">2022-03-01T12:13:32Z</dcterms:modified>
</cp:coreProperties>
</file>