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75" r:id="rId4"/>
    <p:sldId id="280" r:id="rId5"/>
    <p:sldId id="287" r:id="rId6"/>
    <p:sldId id="288" r:id="rId7"/>
    <p:sldId id="281" r:id="rId8"/>
    <p:sldId id="282" r:id="rId9"/>
    <p:sldId id="283" r:id="rId10"/>
    <p:sldId id="284" r:id="rId11"/>
    <p:sldId id="285" r:id="rId12"/>
    <p:sldId id="258" r:id="rId13"/>
    <p:sldId id="265" r:id="rId14"/>
    <p:sldId id="260" r:id="rId15"/>
    <p:sldId id="262" r:id="rId16"/>
    <p:sldId id="263" r:id="rId17"/>
    <p:sldId id="276" r:id="rId18"/>
    <p:sldId id="277" r:id="rId19"/>
    <p:sldId id="278" r:id="rId20"/>
    <p:sldId id="269" r:id="rId21"/>
    <p:sldId id="286" r:id="rId22"/>
    <p:sldId id="270" r:id="rId23"/>
    <p:sldId id="271" r:id="rId24"/>
    <p:sldId id="272" r:id="rId25"/>
    <p:sldId id="273" r:id="rId26"/>
    <p:sldId id="279"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Μεσαίο στυλ 2 - Έμφαση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Μεσαίο στυλ 2 - Έμφαση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Μεσαίο στυλ 4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F20FA6C-9417-445D-B6F6-2E2850068356}" type="datetimeFigureOut">
              <a:rPr lang="el-GR" smtClean="0"/>
              <a:t>31/1/2018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1541072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F20FA6C-9417-445D-B6F6-2E2850068356}" type="datetimeFigureOut">
              <a:rPr lang="el-GR" smtClean="0"/>
              <a:t>31/1/2018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300540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F20FA6C-9417-445D-B6F6-2E2850068356}" type="datetimeFigureOut">
              <a:rPr lang="el-GR" smtClean="0"/>
              <a:t>31/1/2018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553580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41867" y="0"/>
            <a:ext cx="11142133" cy="1371600"/>
          </a:xfrm>
        </p:spPr>
        <p:txBody>
          <a:bodyPr/>
          <a:lstStyle/>
          <a:p>
            <a:r>
              <a:rPr lang="en-US" smtClean="0"/>
              <a:t>Click to edit Master title style</a:t>
            </a:r>
            <a:endParaRPr lang="el-GR"/>
          </a:p>
        </p:txBody>
      </p:sp>
      <p:sp>
        <p:nvSpPr>
          <p:cNvPr id="3" name="Table Placeholder 2"/>
          <p:cNvSpPr>
            <a:spLocks noGrp="1"/>
          </p:cNvSpPr>
          <p:nvPr>
            <p:ph type="tbl" idx="1"/>
          </p:nvPr>
        </p:nvSpPr>
        <p:spPr>
          <a:xfrm>
            <a:off x="609600" y="1885950"/>
            <a:ext cx="10905067" cy="4171950"/>
          </a:xfrm>
        </p:spPr>
        <p:txBody>
          <a:bodyPr/>
          <a:lstStyle/>
          <a:p>
            <a:endParaRPr lang="el-GR"/>
          </a:p>
        </p:txBody>
      </p:sp>
      <p:sp>
        <p:nvSpPr>
          <p:cNvPr id="4" name="Date Placeholder 3"/>
          <p:cNvSpPr>
            <a:spLocks noGrp="1"/>
          </p:cNvSpPr>
          <p:nvPr>
            <p:ph type="dt" sz="half" idx="10"/>
          </p:nvPr>
        </p:nvSpPr>
        <p:spPr>
          <a:xfrm>
            <a:off x="575733" y="6229350"/>
            <a:ext cx="2540000" cy="457200"/>
          </a:xfrm>
        </p:spPr>
        <p:txBody>
          <a:bodyPr/>
          <a:lstStyle>
            <a:lvl1pPr>
              <a:defRPr/>
            </a:lvl1pPr>
          </a:lstStyle>
          <a:p>
            <a:endParaRPr lang="el-GR"/>
          </a:p>
        </p:txBody>
      </p:sp>
      <p:sp>
        <p:nvSpPr>
          <p:cNvPr id="5" name="Footer Placeholder 4"/>
          <p:cNvSpPr>
            <a:spLocks noGrp="1"/>
          </p:cNvSpPr>
          <p:nvPr>
            <p:ph type="ftr" sz="quarter" idx="11"/>
          </p:nvPr>
        </p:nvSpPr>
        <p:spPr>
          <a:xfrm>
            <a:off x="4165600" y="6229350"/>
            <a:ext cx="3860800" cy="457200"/>
          </a:xfrm>
        </p:spPr>
        <p:txBody>
          <a:bodyPr/>
          <a:lstStyle>
            <a:lvl1pPr>
              <a:defRPr/>
            </a:lvl1pPr>
          </a:lstStyle>
          <a:p>
            <a:endParaRPr lang="el-GR"/>
          </a:p>
        </p:txBody>
      </p:sp>
      <p:sp>
        <p:nvSpPr>
          <p:cNvPr id="6" name="Slide Number Placeholder 5"/>
          <p:cNvSpPr>
            <a:spLocks noGrp="1"/>
          </p:cNvSpPr>
          <p:nvPr>
            <p:ph type="sldNum" sz="quarter" idx="12"/>
          </p:nvPr>
        </p:nvSpPr>
        <p:spPr>
          <a:xfrm>
            <a:off x="8974667" y="6229350"/>
            <a:ext cx="2540000" cy="457200"/>
          </a:xfrm>
        </p:spPr>
        <p:txBody>
          <a:bodyPr/>
          <a:lstStyle>
            <a:lvl1pPr>
              <a:defRPr/>
            </a:lvl1pPr>
          </a:lstStyle>
          <a:p>
            <a:fld id="{EC15FA58-0405-485A-BE36-0639EF8AF788}" type="slidenum">
              <a:rPr lang="el-GR"/>
              <a:pPr/>
              <a:t>‹#›</a:t>
            </a:fld>
            <a:endParaRPr lang="el-GR"/>
          </a:p>
        </p:txBody>
      </p:sp>
    </p:spTree>
    <p:extLst>
      <p:ext uri="{BB962C8B-B14F-4D97-AF65-F5344CB8AC3E}">
        <p14:creationId xmlns:p14="http://schemas.microsoft.com/office/powerpoint/2010/main" val="487113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F20FA6C-9417-445D-B6F6-2E2850068356}" type="datetimeFigureOut">
              <a:rPr lang="el-GR" smtClean="0"/>
              <a:t>31/1/2018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260936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F20FA6C-9417-445D-B6F6-2E2850068356}" type="datetimeFigureOut">
              <a:rPr lang="el-GR" smtClean="0"/>
              <a:t>31/1/2018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3696563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F20FA6C-9417-445D-B6F6-2E2850068356}" type="datetimeFigureOut">
              <a:rPr lang="el-GR" smtClean="0"/>
              <a:t>31/1/2018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3761177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F20FA6C-9417-445D-B6F6-2E2850068356}" type="datetimeFigureOut">
              <a:rPr lang="el-GR" smtClean="0"/>
              <a:t>31/1/2018</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551438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F20FA6C-9417-445D-B6F6-2E2850068356}" type="datetimeFigureOut">
              <a:rPr lang="el-GR" smtClean="0"/>
              <a:t>31/1/2018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836195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F20FA6C-9417-445D-B6F6-2E2850068356}" type="datetimeFigureOut">
              <a:rPr lang="el-GR" smtClean="0"/>
              <a:t>31/1/2018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302877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F20FA6C-9417-445D-B6F6-2E2850068356}" type="datetimeFigureOut">
              <a:rPr lang="el-GR" smtClean="0"/>
              <a:t>31/1/2018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3420941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F20FA6C-9417-445D-B6F6-2E2850068356}" type="datetimeFigureOut">
              <a:rPr lang="el-GR" smtClean="0"/>
              <a:t>31/1/2018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55378A5-7713-49C6-9ED8-1BA6C1757452}" type="slidenum">
              <a:rPr lang="el-GR" smtClean="0"/>
              <a:t>‹#›</a:t>
            </a:fld>
            <a:endParaRPr lang="el-GR"/>
          </a:p>
        </p:txBody>
      </p:sp>
    </p:spTree>
    <p:extLst>
      <p:ext uri="{BB962C8B-B14F-4D97-AF65-F5344CB8AC3E}">
        <p14:creationId xmlns:p14="http://schemas.microsoft.com/office/powerpoint/2010/main" val="3559866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0FA6C-9417-445D-B6F6-2E2850068356}" type="datetimeFigureOut">
              <a:rPr lang="el-GR" smtClean="0"/>
              <a:t>31/1/2018</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378A5-7713-49C6-9ED8-1BA6C1757452}" type="slidenum">
              <a:rPr lang="el-GR" smtClean="0"/>
              <a:t>‹#›</a:t>
            </a:fld>
            <a:endParaRPr lang="el-GR"/>
          </a:p>
        </p:txBody>
      </p:sp>
    </p:spTree>
    <p:extLst>
      <p:ext uri="{BB962C8B-B14F-4D97-AF65-F5344CB8AC3E}">
        <p14:creationId xmlns:p14="http://schemas.microsoft.com/office/powerpoint/2010/main" val="657725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 name="Slide Number Placeholder 5"/>
          <p:cNvSpPr>
            <a:spLocks noGrp="1"/>
          </p:cNvSpPr>
          <p:nvPr>
            <p:ph type="sldNum" sz="quarter" idx="12"/>
          </p:nvPr>
        </p:nvSpPr>
        <p:spPr/>
        <p:txBody>
          <a:bodyPr/>
          <a:lstStyle/>
          <a:p>
            <a:fld id="{83C5AC73-00A3-4F6E-8D34-ADD2FB21F670}" type="slidenum">
              <a:rPr lang="el-GR"/>
              <a:pPr/>
              <a:t>1</a:t>
            </a:fld>
            <a:endParaRPr lang="el-GR"/>
          </a:p>
        </p:txBody>
      </p:sp>
      <p:sp>
        <p:nvSpPr>
          <p:cNvPr id="1170434" name="Rectangle 2"/>
          <p:cNvSpPr>
            <a:spLocks noGrp="1" noChangeArrowheads="1"/>
          </p:cNvSpPr>
          <p:nvPr>
            <p:ph type="title"/>
          </p:nvPr>
        </p:nvSpPr>
        <p:spPr>
          <a:xfrm>
            <a:off x="1647568" y="365255"/>
            <a:ext cx="8686800" cy="633412"/>
          </a:xfrm>
        </p:spPr>
        <p:txBody>
          <a:bodyPr>
            <a:noAutofit/>
          </a:bodyPr>
          <a:lstStyle/>
          <a:p>
            <a:pPr algn="ctr">
              <a:lnSpc>
                <a:spcPct val="80000"/>
              </a:lnSpc>
            </a:pPr>
            <a:r>
              <a:rPr lang="el-GR" sz="2800" b="1" dirty="0">
                <a:latin typeface="+mn-lt"/>
              </a:rPr>
              <a:t>Κατάταξη Συστημάτων Υγείας, ανάλογα με </a:t>
            </a:r>
            <a:r>
              <a:rPr lang="el-GR" sz="2800" b="1" dirty="0">
                <a:solidFill>
                  <a:schemeClr val="accent2">
                    <a:lumMod val="75000"/>
                  </a:schemeClr>
                </a:solidFill>
                <a:latin typeface="+mn-lt"/>
              </a:rPr>
              <a:t>τον τρόπο χρηματοδότησης</a:t>
            </a:r>
            <a:r>
              <a:rPr lang="el-GR" sz="2800" b="1" dirty="0">
                <a:latin typeface="+mn-lt"/>
              </a:rPr>
              <a:t> των υπηρεσιών υγείας</a:t>
            </a:r>
          </a:p>
        </p:txBody>
      </p:sp>
      <p:graphicFrame>
        <p:nvGraphicFramePr>
          <p:cNvPr id="1170435" name="Group 3"/>
          <p:cNvGraphicFramePr>
            <a:graphicFrameLocks noGrp="1"/>
          </p:cNvGraphicFramePr>
          <p:nvPr>
            <p:ph idx="1"/>
            <p:extLst>
              <p:ext uri="{D42A27DB-BD31-4B8C-83A1-F6EECF244321}">
                <p14:modId xmlns:p14="http://schemas.microsoft.com/office/powerpoint/2010/main" val="2190211916"/>
              </p:ext>
            </p:extLst>
          </p:nvPr>
        </p:nvGraphicFramePr>
        <p:xfrm>
          <a:off x="1524000" y="1125539"/>
          <a:ext cx="9144000" cy="5507038"/>
        </p:xfrm>
        <a:graphic>
          <a:graphicData uri="http://schemas.openxmlformats.org/drawingml/2006/table">
            <a:tbl>
              <a:tblPr/>
              <a:tblGrid>
                <a:gridCol w="3917950"/>
                <a:gridCol w="5226050"/>
              </a:tblGrid>
              <a:tr h="1501775">
                <a:tc>
                  <a:txBody>
                    <a:bodyPr/>
                    <a:lstStyle/>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endParaRPr kumimoji="1" lang="el-GR" sz="2400" b="1"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400" b="1" i="0" u="none" strike="noStrike" cap="none" normalizeH="0" baseline="0" dirty="0" smtClean="0">
                          <a:ln>
                            <a:noFill/>
                          </a:ln>
                          <a:solidFill>
                            <a:schemeClr val="tx1"/>
                          </a:solidFill>
                          <a:effectLst/>
                          <a:latin typeface="+mn-lt"/>
                        </a:rPr>
                        <a:t>Αυστρία, Βέλγιο, Γαλλία, Γερμανία, Ιαπωνία, Λουξεμβούργο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000" b="1" i="0" u="none" strike="noStrike" cap="none" normalizeH="0" baseline="0" dirty="0" smtClean="0">
                          <a:ln>
                            <a:noFill/>
                          </a:ln>
                          <a:solidFill>
                            <a:schemeClr val="tx1"/>
                          </a:solidFill>
                          <a:effectLst/>
                          <a:latin typeface="+mn-lt"/>
                        </a:rPr>
                        <a:t>● Χρηματοδότηση από Κοινωνική Ασφάλιση.</a:t>
                      </a: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Char char="z"/>
                        <a:tabLst/>
                      </a:pPr>
                      <a:endParaRPr kumimoji="1" lang="el-GR" sz="2000" b="1"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000" b="1" i="0" u="none" strike="noStrike" cap="none" normalizeH="0" baseline="0" dirty="0" smtClean="0">
                          <a:ln>
                            <a:noFill/>
                          </a:ln>
                          <a:solidFill>
                            <a:schemeClr val="tx1"/>
                          </a:solidFill>
                          <a:effectLst/>
                          <a:latin typeface="+mn-lt"/>
                        </a:rPr>
                        <a:t>● Συμμετοχή δημόσιων &amp; ιδιωτικών φορέων στη παραγωγή υπηρεσιών υγείας.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r>
              <a:tr h="1263650">
                <a:tc>
                  <a:txBody>
                    <a:bodyPr/>
                    <a:lstStyle/>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400" b="1" i="0" u="none" strike="noStrike" cap="none" normalizeH="0" baseline="0" dirty="0" smtClean="0">
                          <a:ln>
                            <a:noFill/>
                          </a:ln>
                          <a:solidFill>
                            <a:schemeClr val="tx1"/>
                          </a:solidFill>
                          <a:effectLst/>
                          <a:latin typeface="+mn-lt"/>
                        </a:rPr>
                        <a:t>Δανία, Ελλάδα, Ιρλανδία, Ισλανδία, Ισπανία, Μεγ. Βρετανία, Νορβηγία, Πορτογαλία, Σουηδία, Φινλανδία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000" b="1" i="0" u="none" strike="noStrike" cap="none" normalizeH="0" baseline="0" dirty="0" smtClean="0">
                          <a:ln>
                            <a:noFill/>
                          </a:ln>
                          <a:solidFill>
                            <a:schemeClr val="tx1"/>
                          </a:solidFill>
                          <a:effectLst/>
                          <a:latin typeface="+mn-lt"/>
                        </a:rPr>
                        <a:t>● Χρηματοδότηση από την φορολογία.</a:t>
                      </a: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endParaRPr kumimoji="1" lang="el-GR" sz="2000" b="1"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000" b="1" i="0" u="none" strike="noStrike" cap="none" normalizeH="0" baseline="0" dirty="0" smtClean="0">
                          <a:ln>
                            <a:noFill/>
                          </a:ln>
                          <a:solidFill>
                            <a:schemeClr val="tx1"/>
                          </a:solidFill>
                          <a:effectLst/>
                          <a:latin typeface="+mn-lt"/>
                        </a:rPr>
                        <a:t>● Παραγωγή υπηρεσιών υγείας κατά κύριο λόγο από δημόσιους φορείς.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r>
              <a:tr h="1160463">
                <a:tc>
                  <a:txBody>
                    <a:bodyPr/>
                    <a:lstStyle/>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endParaRPr kumimoji="1" lang="el-GR" sz="2400" b="1"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400" b="1" i="0" u="none" strike="noStrike" cap="none" normalizeH="0" baseline="0" dirty="0" smtClean="0">
                          <a:ln>
                            <a:noFill/>
                          </a:ln>
                          <a:solidFill>
                            <a:schemeClr val="tx1"/>
                          </a:solidFill>
                          <a:effectLst/>
                          <a:latin typeface="+mn-lt"/>
                        </a:rPr>
                        <a:t>Καναδάς</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000" b="1" i="0" u="none" strike="noStrike" cap="none" normalizeH="0" baseline="0" dirty="0" smtClean="0">
                          <a:ln>
                            <a:noFill/>
                          </a:ln>
                          <a:solidFill>
                            <a:schemeClr val="tx1"/>
                          </a:solidFill>
                          <a:effectLst/>
                          <a:latin typeface="+mn-lt"/>
                        </a:rPr>
                        <a:t>● Χρηματοδότηση, κυρίως, από φορολογία.</a:t>
                      </a: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Char char="z"/>
                        <a:tabLst/>
                      </a:pPr>
                      <a:endParaRPr kumimoji="1" lang="el-GR" sz="2000" b="1"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000" b="1" i="0" u="none" strike="noStrike" cap="none" normalizeH="0" baseline="0" dirty="0" smtClean="0">
                          <a:ln>
                            <a:noFill/>
                          </a:ln>
                          <a:solidFill>
                            <a:schemeClr val="tx1"/>
                          </a:solidFill>
                          <a:effectLst/>
                          <a:latin typeface="+mn-lt"/>
                        </a:rPr>
                        <a:t>● Παραγωγή υπηρεσιών υγείας κατά κύριο λόγο από δημόσιους φορείς.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r>
              <a:tr h="1473200">
                <a:tc>
                  <a:txBody>
                    <a:bodyPr/>
                    <a:lstStyle/>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endParaRPr kumimoji="1" lang="el-GR" sz="2400" b="1"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400" b="1" i="0" u="none" strike="noStrike" cap="none" normalizeH="0" baseline="0" dirty="0" smtClean="0">
                          <a:ln>
                            <a:noFill/>
                          </a:ln>
                          <a:solidFill>
                            <a:schemeClr val="tx1"/>
                          </a:solidFill>
                          <a:effectLst/>
                          <a:latin typeface="+mn-lt"/>
                        </a:rPr>
                        <a:t>Η.Π.Α. &amp; Ελβετία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endParaRPr kumimoji="1" lang="el-GR" sz="2000" b="1"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000" b="1" i="0" u="none" strike="noStrike" cap="none" normalizeH="0" baseline="0" dirty="0" smtClean="0">
                          <a:ln>
                            <a:noFill/>
                          </a:ln>
                          <a:solidFill>
                            <a:schemeClr val="tx1"/>
                          </a:solidFill>
                          <a:effectLst/>
                          <a:latin typeface="+mn-lt"/>
                        </a:rPr>
                        <a:t>● Χρηματοδότηση από ιδιωτική ασφάλιση.</a:t>
                      </a: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Char char="z"/>
                        <a:tabLst/>
                      </a:pPr>
                      <a:endParaRPr kumimoji="1" lang="el-GR" sz="2000" b="1"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70000"/>
                        </a:lnSpc>
                        <a:spcBef>
                          <a:spcPct val="20000"/>
                        </a:spcBef>
                        <a:spcAft>
                          <a:spcPct val="0"/>
                        </a:spcAft>
                        <a:buClr>
                          <a:schemeClr val="accent2"/>
                        </a:buClr>
                        <a:buSzTx/>
                        <a:buFont typeface="Monotype Sorts" pitchFamily="2" charset="2"/>
                        <a:buNone/>
                        <a:tabLst/>
                      </a:pPr>
                      <a:r>
                        <a:rPr kumimoji="1" lang="el-GR" sz="2000" b="1" i="0" u="none" strike="noStrike" cap="none" normalizeH="0" baseline="0" dirty="0" smtClean="0">
                          <a:ln>
                            <a:noFill/>
                          </a:ln>
                          <a:solidFill>
                            <a:schemeClr val="tx1"/>
                          </a:solidFill>
                          <a:effectLst/>
                          <a:latin typeface="+mn-lt"/>
                        </a:rPr>
                        <a:t>● Παραγωγή υπηρεσιών υγείας από ιδιωτικούς φορείς.</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r>
            </a:tbl>
          </a:graphicData>
        </a:graphic>
      </p:graphicFrame>
    </p:spTree>
    <p:extLst>
      <p:ext uri="{BB962C8B-B14F-4D97-AF65-F5344CB8AC3E}">
        <p14:creationId xmlns:p14="http://schemas.microsoft.com/office/powerpoint/2010/main" val="425356147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3611" y="568411"/>
            <a:ext cx="11384692" cy="5693866"/>
          </a:xfrm>
          <a:prstGeom prst="rect">
            <a:avLst/>
          </a:prstGeom>
          <a:noFill/>
        </p:spPr>
        <p:txBody>
          <a:bodyPr wrap="square" rtlCol="0">
            <a:spAutoFit/>
          </a:bodyPr>
          <a:lstStyle/>
          <a:p>
            <a:r>
              <a:rPr lang="el-GR" sz="2800" dirty="0" smtClean="0"/>
              <a:t>Οι ανάγκες σε νοσοκομειακές κλίνες, σε κέντρα υγείας, τα πολυϊατρεία, τα διαγνωστικά κέντρα και γενικά σε κάθε είδους μονάδες υγείας </a:t>
            </a:r>
            <a:r>
              <a:rPr lang="el-GR" sz="2800" dirty="0" smtClean="0">
                <a:solidFill>
                  <a:schemeClr val="accent2">
                    <a:lumMod val="75000"/>
                  </a:schemeClr>
                </a:solidFill>
              </a:rPr>
              <a:t>καθορίζονται σε μεγάλο βαθμό από την μορφή, την φιλοσοφία, τον τρόπο οργάνωσης και την λειτουργίας του συστήματος.</a:t>
            </a:r>
          </a:p>
          <a:p>
            <a:endParaRPr lang="el-GR" sz="2800" dirty="0">
              <a:solidFill>
                <a:schemeClr val="accent2">
                  <a:lumMod val="75000"/>
                </a:schemeClr>
              </a:solidFill>
            </a:endParaRPr>
          </a:p>
          <a:p>
            <a:pPr marL="514350" indent="-514350">
              <a:buAutoNum type="arabicPeriod"/>
            </a:pPr>
            <a:r>
              <a:rPr lang="el-GR" sz="2800" dirty="0" smtClean="0"/>
              <a:t>Νοσολογικό πρότυπο π.χ. εάν ο πληθυσμός μιας χώρας υποφέρει από </a:t>
            </a:r>
            <a:r>
              <a:rPr lang="el-GR" sz="2800" dirty="0" smtClean="0">
                <a:solidFill>
                  <a:schemeClr val="accent2">
                    <a:lumMod val="75000"/>
                  </a:schemeClr>
                </a:solidFill>
              </a:rPr>
              <a:t>μεταδοτικές ασθένειες ή από χρόνια και εκφυλιστικά νοσήματα, αναπηρίες και ατυχήματα </a:t>
            </a:r>
            <a:r>
              <a:rPr lang="el-GR" sz="2800" dirty="0" smtClean="0"/>
              <a:t>προσαρμόζεται ανάλογα.</a:t>
            </a:r>
          </a:p>
          <a:p>
            <a:pPr marL="514350" indent="-514350">
              <a:buAutoNum type="arabicPeriod"/>
            </a:pPr>
            <a:endParaRPr lang="el-GR" sz="2800" dirty="0" smtClean="0"/>
          </a:p>
          <a:p>
            <a:pPr marL="514350" indent="-514350">
              <a:buAutoNum type="arabicPeriod"/>
            </a:pPr>
            <a:r>
              <a:rPr lang="el-GR" sz="2800" dirty="0" smtClean="0"/>
              <a:t>Τεχνολογία δεν εννοούμε μόνο την ιατρική τεχνολογία αλλά και την </a:t>
            </a:r>
            <a:r>
              <a:rPr lang="el-GR" sz="2800" dirty="0" smtClean="0">
                <a:solidFill>
                  <a:schemeClr val="accent2">
                    <a:lumMod val="75000"/>
                  </a:schemeClr>
                </a:solidFill>
              </a:rPr>
              <a:t>τεχνολογία που αφορά τον τομέα της διοίκησης και διαχείρισης, όπως μηχανοργάνωσης του λογιστηρίου, του ιατρικού αρχείου των ασθενών, της αποθήκης, του φαρμακείου.</a:t>
            </a:r>
            <a:endParaRPr lang="el-GR" sz="2800" dirty="0">
              <a:solidFill>
                <a:schemeClr val="accent2">
                  <a:lumMod val="75000"/>
                </a:schemeClr>
              </a:solidFill>
            </a:endParaRPr>
          </a:p>
        </p:txBody>
      </p:sp>
    </p:spTree>
    <p:extLst>
      <p:ext uri="{BB962C8B-B14F-4D97-AF65-F5344CB8AC3E}">
        <p14:creationId xmlns:p14="http://schemas.microsoft.com/office/powerpoint/2010/main" val="3311164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038" y="1112108"/>
            <a:ext cx="11813059" cy="3539430"/>
          </a:xfrm>
          <a:prstGeom prst="rect">
            <a:avLst/>
          </a:prstGeom>
          <a:noFill/>
        </p:spPr>
        <p:txBody>
          <a:bodyPr wrap="square" rtlCol="0">
            <a:spAutoFit/>
          </a:bodyPr>
          <a:lstStyle/>
          <a:p>
            <a:r>
              <a:rPr lang="el-GR" sz="2800" dirty="0" smtClean="0"/>
              <a:t>3 Μεγάλες κατηγορίες πληροφοριακών συστημάτων στον τομέα της υγείας</a:t>
            </a:r>
            <a:r>
              <a:rPr lang="en-US" sz="2800" dirty="0" smtClean="0"/>
              <a:t>:</a:t>
            </a:r>
          </a:p>
          <a:p>
            <a:endParaRPr lang="en-US" sz="2800" dirty="0"/>
          </a:p>
          <a:p>
            <a:r>
              <a:rPr lang="el-GR" sz="2800" dirty="0" smtClean="0">
                <a:solidFill>
                  <a:schemeClr val="accent2">
                    <a:lumMod val="75000"/>
                  </a:schemeClr>
                </a:solidFill>
              </a:rPr>
              <a:t>-Συστήματα που στηρίζουν </a:t>
            </a:r>
            <a:r>
              <a:rPr lang="el-GR" sz="2800" dirty="0" smtClean="0"/>
              <a:t>τις διοικητικές και λειτουργίες δραστηριότητες</a:t>
            </a:r>
          </a:p>
          <a:p>
            <a:endParaRPr lang="el-GR" sz="2800" dirty="0"/>
          </a:p>
          <a:p>
            <a:r>
              <a:rPr lang="el-GR" sz="2800" dirty="0" smtClean="0">
                <a:solidFill>
                  <a:schemeClr val="accent2">
                    <a:lumMod val="75000"/>
                  </a:schemeClr>
                </a:solidFill>
              </a:rPr>
              <a:t>-Συστήματα που βοηθούν </a:t>
            </a:r>
            <a:r>
              <a:rPr lang="el-GR" sz="2800" dirty="0" smtClean="0"/>
              <a:t>το σχεδιασμό, τον έλεγχο και την οργάνωση</a:t>
            </a:r>
          </a:p>
          <a:p>
            <a:endParaRPr lang="el-GR" sz="2800" dirty="0"/>
          </a:p>
          <a:p>
            <a:r>
              <a:rPr lang="el-GR" sz="2800" dirty="0" smtClean="0">
                <a:solidFill>
                  <a:schemeClr val="accent2">
                    <a:lumMod val="75000"/>
                  </a:schemeClr>
                </a:solidFill>
              </a:rPr>
              <a:t>-Συστήματα ιατρικά και νοσηλευτικά </a:t>
            </a:r>
            <a:r>
              <a:rPr lang="el-GR" sz="2800" dirty="0" smtClean="0"/>
              <a:t>που προσφέρουν τεράστιες δυνατότητες βελτίωσης της ποιότητας και μείωσης του κόστους.   </a:t>
            </a:r>
            <a:endParaRPr lang="el-GR" sz="2800" dirty="0"/>
          </a:p>
        </p:txBody>
      </p:sp>
    </p:spTree>
    <p:extLst>
      <p:ext uri="{BB962C8B-B14F-4D97-AF65-F5344CB8AC3E}">
        <p14:creationId xmlns:p14="http://schemas.microsoft.com/office/powerpoint/2010/main" val="1763925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08685" y="700217"/>
            <a:ext cx="11090189" cy="6631460"/>
          </a:xfrm>
        </p:spPr>
        <p:txBody>
          <a:bodyPr>
            <a:normAutofit fontScale="90000"/>
          </a:bodyPr>
          <a:lstStyle/>
          <a:p>
            <a:r>
              <a:rPr lang="el-GR" sz="2500" dirty="0" smtClean="0"/>
              <a:t/>
            </a:r>
            <a:br>
              <a:rPr lang="el-GR" sz="2500" dirty="0" smtClean="0"/>
            </a:br>
            <a:r>
              <a:rPr lang="el-GR" sz="3100" dirty="0" smtClean="0">
                <a:latin typeface="+mn-lt"/>
              </a:rPr>
              <a:t>Παράγοντες αύξησης των δαπανών για το σύστημα υγείας</a:t>
            </a:r>
            <a:r>
              <a:rPr lang="en-US" sz="3100" dirty="0" smtClean="0">
                <a:latin typeface="+mn-lt"/>
              </a:rPr>
              <a:t>:</a:t>
            </a:r>
            <a:br>
              <a:rPr lang="en-US" sz="3100" dirty="0" smtClean="0">
                <a:latin typeface="+mn-lt"/>
              </a:rPr>
            </a:br>
            <a:r>
              <a:rPr lang="en-US" sz="3100" dirty="0">
                <a:latin typeface="+mn-lt"/>
              </a:rPr>
              <a:t/>
            </a:r>
            <a:br>
              <a:rPr lang="en-US" sz="3100" dirty="0">
                <a:latin typeface="+mn-lt"/>
              </a:rPr>
            </a:br>
            <a:r>
              <a:rPr lang="en-US" sz="3100" dirty="0" smtClean="0">
                <a:latin typeface="+mn-lt"/>
              </a:rPr>
              <a:t>●</a:t>
            </a:r>
            <a:r>
              <a:rPr lang="el-GR" sz="3100" dirty="0" smtClean="0">
                <a:latin typeface="+mn-lt"/>
              </a:rPr>
              <a:t> Δημογραφικοί παράγοντες </a:t>
            </a:r>
            <a:r>
              <a:rPr lang="el-GR" sz="3100" dirty="0" smtClean="0">
                <a:solidFill>
                  <a:schemeClr val="accent2">
                    <a:lumMod val="75000"/>
                  </a:schemeClr>
                </a:solidFill>
                <a:latin typeface="+mn-lt"/>
              </a:rPr>
              <a:t>ηλικιακή δομή του πληθυσμού, δημογραφική γήρανση.</a:t>
            </a:r>
            <a:r>
              <a:rPr lang="el-GR" sz="3100" dirty="0" smtClean="0">
                <a:latin typeface="+mn-lt"/>
              </a:rPr>
              <a:t/>
            </a:r>
            <a:br>
              <a:rPr lang="el-GR" sz="3100" dirty="0" smtClean="0">
                <a:latin typeface="+mn-lt"/>
              </a:rPr>
            </a:br>
            <a:r>
              <a:rPr lang="el-GR" sz="3100" dirty="0" smtClean="0">
                <a:latin typeface="+mn-lt"/>
              </a:rPr>
              <a:t/>
            </a:r>
            <a:br>
              <a:rPr lang="el-GR" sz="3100" dirty="0" smtClean="0">
                <a:latin typeface="+mn-lt"/>
              </a:rPr>
            </a:br>
            <a:r>
              <a:rPr lang="el-GR" sz="3100" dirty="0" smtClean="0">
                <a:latin typeface="+mn-lt"/>
              </a:rPr>
              <a:t/>
            </a:r>
            <a:br>
              <a:rPr lang="el-GR" sz="3100" dirty="0" smtClean="0">
                <a:latin typeface="+mn-lt"/>
              </a:rPr>
            </a:br>
            <a:r>
              <a:rPr lang="el-GR" sz="3100" dirty="0" smtClean="0">
                <a:latin typeface="+mn-lt"/>
              </a:rPr>
              <a:t>● </a:t>
            </a:r>
            <a:r>
              <a:rPr lang="el-GR" sz="3100" dirty="0" smtClean="0">
                <a:solidFill>
                  <a:schemeClr val="accent2">
                    <a:lumMod val="75000"/>
                  </a:schemeClr>
                </a:solidFill>
                <a:latin typeface="+mn-lt"/>
              </a:rPr>
              <a:t>Επιδημιολογικοί παράγοντες – σύγχρονος τρόπος ζωής </a:t>
            </a:r>
            <a:r>
              <a:rPr lang="el-GR" sz="3100" dirty="0" smtClean="0">
                <a:latin typeface="+mn-lt"/>
              </a:rPr>
              <a:t>νέο καταναλωτικό πρότυπο το οποίο οδηγεί σε νέα νοσήματα όπως καρδιοπάθειες, νεοπλάσματα, ψυχικές νόσους.</a:t>
            </a:r>
            <a:br>
              <a:rPr lang="el-GR" sz="3100" dirty="0" smtClean="0">
                <a:latin typeface="+mn-lt"/>
              </a:rPr>
            </a:br>
            <a:r>
              <a:rPr lang="el-GR" sz="3100" dirty="0" smtClean="0">
                <a:latin typeface="+mn-lt"/>
              </a:rPr>
              <a:t/>
            </a:r>
            <a:br>
              <a:rPr lang="el-GR" sz="3100" dirty="0" smtClean="0">
                <a:latin typeface="+mn-lt"/>
              </a:rPr>
            </a:br>
            <a:r>
              <a:rPr lang="el-GR" sz="3100" dirty="0" smtClean="0">
                <a:latin typeface="+mn-lt"/>
              </a:rPr>
              <a:t/>
            </a:r>
            <a:br>
              <a:rPr lang="el-GR" sz="3100" dirty="0" smtClean="0">
                <a:latin typeface="+mn-lt"/>
              </a:rPr>
            </a:br>
            <a:r>
              <a:rPr lang="el-GR" sz="3100" dirty="0" smtClean="0">
                <a:latin typeface="+mn-lt"/>
              </a:rPr>
              <a:t>● </a:t>
            </a:r>
            <a:r>
              <a:rPr lang="el-GR" sz="3100" dirty="0" smtClean="0">
                <a:solidFill>
                  <a:schemeClr val="accent2">
                    <a:lumMod val="75000"/>
                  </a:schemeClr>
                </a:solidFill>
                <a:latin typeface="+mn-lt"/>
              </a:rPr>
              <a:t>Ψυχό-κοινωνικό-πολιτιστικοί παράγοντες </a:t>
            </a:r>
            <a:r>
              <a:rPr lang="el-GR" sz="3100" dirty="0" smtClean="0">
                <a:latin typeface="+mn-lt"/>
              </a:rPr>
              <a:t>πλέον εγκαταλείπονται οι παραδοσιακοί μηχανισμοί περίθαλψης υπάρχει συνεχείς τάση ιατρικοποίησης των κοινωνικών προβλημάτων.</a:t>
            </a:r>
            <a:br>
              <a:rPr lang="el-GR" sz="3100" dirty="0" smtClean="0">
                <a:latin typeface="+mn-lt"/>
              </a:rPr>
            </a:br>
            <a:r>
              <a:rPr lang="el-GR" sz="2500" dirty="0" smtClean="0"/>
              <a:t/>
            </a:r>
            <a:br>
              <a:rPr lang="el-GR" sz="2500" dirty="0" smtClean="0"/>
            </a:br>
            <a:r>
              <a:rPr lang="el-GR" sz="2500" dirty="0" smtClean="0"/>
              <a:t/>
            </a:r>
            <a:br>
              <a:rPr lang="el-GR" sz="2500" dirty="0" smtClean="0"/>
            </a:br>
            <a:r>
              <a:rPr lang="el-GR" sz="2500" dirty="0" smtClean="0"/>
              <a:t/>
            </a:r>
            <a:br>
              <a:rPr lang="el-GR" sz="2500" dirty="0" smtClean="0"/>
            </a:br>
            <a:r>
              <a:rPr lang="en-US" sz="2500" dirty="0" smtClean="0"/>
              <a:t/>
            </a:r>
            <a:br>
              <a:rPr lang="en-US" sz="2500" dirty="0" smtClean="0"/>
            </a:br>
            <a:endParaRPr lang="el-GR" sz="2500" dirty="0"/>
          </a:p>
        </p:txBody>
      </p:sp>
    </p:spTree>
    <p:extLst>
      <p:ext uri="{BB962C8B-B14F-4D97-AF65-F5344CB8AC3E}">
        <p14:creationId xmlns:p14="http://schemas.microsoft.com/office/powerpoint/2010/main" val="293375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99303" y="1015914"/>
            <a:ext cx="10515600" cy="5195416"/>
          </a:xfrm>
        </p:spPr>
        <p:txBody>
          <a:bodyPr>
            <a:normAutofit/>
          </a:bodyPr>
          <a:lstStyle/>
          <a:p>
            <a:r>
              <a:rPr lang="el-GR" sz="2800" dirty="0" smtClean="0">
                <a:latin typeface="+mn-lt"/>
              </a:rPr>
              <a:t>● </a:t>
            </a:r>
            <a:r>
              <a:rPr lang="el-GR" sz="2800" dirty="0" smtClean="0">
                <a:solidFill>
                  <a:schemeClr val="accent2">
                    <a:lumMod val="75000"/>
                  </a:schemeClr>
                </a:solidFill>
                <a:latin typeface="+mn-lt"/>
              </a:rPr>
              <a:t>Αύξηση της διαθεσιμότητας των υπηρεσιών </a:t>
            </a:r>
            <a:r>
              <a:rPr lang="el-GR" sz="2800" dirty="0" smtClean="0">
                <a:latin typeface="+mn-lt"/>
              </a:rPr>
              <a:t>24ωρες το 24ωρο και βελτίωση της προσπελασιμότητας στις υπηρεσίες υγείας. </a:t>
            </a:r>
            <a:br>
              <a:rPr lang="el-GR" sz="2800" dirty="0" smtClean="0">
                <a:latin typeface="+mn-lt"/>
              </a:rPr>
            </a:br>
            <a:r>
              <a:rPr lang="el-GR" sz="2800" dirty="0" smtClean="0">
                <a:latin typeface="+mn-lt"/>
              </a:rPr>
              <a:t/>
            </a:r>
            <a:br>
              <a:rPr lang="el-GR" sz="2800" dirty="0" smtClean="0">
                <a:latin typeface="+mn-lt"/>
              </a:rPr>
            </a:br>
            <a:r>
              <a:rPr lang="el-GR" sz="2800" dirty="0" smtClean="0">
                <a:latin typeface="+mn-lt"/>
              </a:rPr>
              <a:t/>
            </a:r>
            <a:br>
              <a:rPr lang="el-GR" sz="2800" dirty="0" smtClean="0">
                <a:latin typeface="+mn-lt"/>
              </a:rPr>
            </a:br>
            <a:r>
              <a:rPr lang="el-GR" sz="2800" dirty="0" smtClean="0">
                <a:latin typeface="+mn-lt"/>
              </a:rPr>
              <a:t>● </a:t>
            </a:r>
            <a:r>
              <a:rPr lang="el-GR" sz="2800" dirty="0" smtClean="0">
                <a:solidFill>
                  <a:schemeClr val="accent2">
                    <a:lumMod val="75000"/>
                  </a:schemeClr>
                </a:solidFill>
                <a:latin typeface="+mn-lt"/>
              </a:rPr>
              <a:t>Το ανθρώπινο κεφάλαιο. </a:t>
            </a:r>
            <a:r>
              <a:rPr lang="el-GR" sz="2800" dirty="0">
                <a:latin typeface="+mn-lt"/>
              </a:rPr>
              <a:t>Σ</a:t>
            </a:r>
            <a:r>
              <a:rPr lang="el-GR" sz="2800" dirty="0" smtClean="0">
                <a:latin typeface="+mn-lt"/>
              </a:rPr>
              <a:t>το χώρο της υγείας απασχολείται το 5,3% του ανθρώπινου δυναμικού της χώρας</a:t>
            </a:r>
            <a:r>
              <a:rPr lang="el-GR" sz="2800" dirty="0">
                <a:latin typeface="+mn-lt"/>
              </a:rPr>
              <a:t> </a:t>
            </a:r>
            <a:r>
              <a:rPr lang="el-GR" sz="2800" dirty="0" smtClean="0">
                <a:latin typeface="+mn-lt"/>
              </a:rPr>
              <a:t>μας επίσης έχουμε αύξηση του επιπέδου των αμοιβών των επαγγελματιών υγείας τις τελευταίες δεκαετίες.</a:t>
            </a:r>
            <a:br>
              <a:rPr lang="el-GR" sz="2800" dirty="0" smtClean="0">
                <a:latin typeface="+mn-lt"/>
              </a:rPr>
            </a:br>
            <a:r>
              <a:rPr lang="el-GR" sz="2800" dirty="0" smtClean="0">
                <a:latin typeface="+mn-lt"/>
              </a:rPr>
              <a:t/>
            </a:r>
            <a:br>
              <a:rPr lang="el-GR" sz="2800" dirty="0" smtClean="0">
                <a:latin typeface="+mn-lt"/>
              </a:rPr>
            </a:br>
            <a:r>
              <a:rPr lang="el-GR" sz="2800" dirty="0" smtClean="0">
                <a:latin typeface="+mn-lt"/>
              </a:rPr>
              <a:t/>
            </a:r>
            <a:br>
              <a:rPr lang="el-GR" sz="2800" dirty="0" smtClean="0">
                <a:latin typeface="+mn-lt"/>
              </a:rPr>
            </a:br>
            <a:r>
              <a:rPr lang="el-GR" sz="2800" dirty="0" smtClean="0">
                <a:latin typeface="+mn-lt"/>
              </a:rPr>
              <a:t>● Η ιδιομορφία της αγοράς των υπηρεσιών υγείας το φαινόμενο </a:t>
            </a:r>
            <a:r>
              <a:rPr lang="el-GR" sz="2800" dirty="0" smtClean="0">
                <a:solidFill>
                  <a:schemeClr val="accent2">
                    <a:lumMod val="75000"/>
                  </a:schemeClr>
                </a:solidFill>
                <a:latin typeface="+mn-lt"/>
              </a:rPr>
              <a:t>προκλητής ζήτησης</a:t>
            </a:r>
            <a:r>
              <a:rPr lang="en-US" sz="2800" dirty="0" smtClean="0">
                <a:solidFill>
                  <a:schemeClr val="accent2">
                    <a:lumMod val="75000"/>
                  </a:schemeClr>
                </a:solidFill>
                <a:latin typeface="+mn-lt"/>
              </a:rPr>
              <a:t> </a:t>
            </a:r>
            <a:r>
              <a:rPr lang="el-GR" sz="2800" dirty="0" smtClean="0">
                <a:latin typeface="+mn-lt"/>
              </a:rPr>
              <a:t>και το φαινόμενο </a:t>
            </a:r>
            <a:r>
              <a:rPr lang="en-US" sz="2800" dirty="0" smtClean="0">
                <a:solidFill>
                  <a:schemeClr val="accent2">
                    <a:lumMod val="75000"/>
                  </a:schemeClr>
                </a:solidFill>
                <a:latin typeface="+mn-lt"/>
              </a:rPr>
              <a:t>moral hazard </a:t>
            </a:r>
            <a:r>
              <a:rPr lang="el-GR" sz="2800" dirty="0" smtClean="0">
                <a:solidFill>
                  <a:schemeClr val="tx1">
                    <a:lumMod val="95000"/>
                    <a:lumOff val="5000"/>
                  </a:schemeClr>
                </a:solidFill>
                <a:latin typeface="+mn-lt"/>
              </a:rPr>
              <a:t>ηθικός κίνδυνος του καταναλωτή επιβάρυνση του ασφαλιστικού ταμείου</a:t>
            </a:r>
            <a:r>
              <a:rPr lang="en-US" sz="2800" dirty="0" smtClean="0">
                <a:latin typeface="+mn-lt"/>
              </a:rPr>
              <a:t>.</a:t>
            </a:r>
            <a:endParaRPr lang="el-GR" sz="2800" dirty="0">
              <a:latin typeface="+mn-lt"/>
            </a:endParaRPr>
          </a:p>
        </p:txBody>
      </p:sp>
    </p:spTree>
    <p:extLst>
      <p:ext uri="{BB962C8B-B14F-4D97-AF65-F5344CB8AC3E}">
        <p14:creationId xmlns:p14="http://schemas.microsoft.com/office/powerpoint/2010/main" val="2649015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63827" y="214184"/>
            <a:ext cx="8353168" cy="646331"/>
          </a:xfrm>
          <a:prstGeom prst="rect">
            <a:avLst/>
          </a:prstGeom>
          <a:noFill/>
        </p:spPr>
        <p:txBody>
          <a:bodyPr wrap="square" rtlCol="0">
            <a:spAutoFit/>
          </a:bodyPr>
          <a:lstStyle/>
          <a:p>
            <a:pPr algn="ctr"/>
            <a:r>
              <a:rPr lang="el-GR" dirty="0" smtClean="0"/>
              <a:t>Διάρθρωση των δαπανών υγείας ως ποσοστό % των συνολικών δαπανών υγείας σε επιλεγμένες χώρες του ΟΟΣΑ</a:t>
            </a:r>
            <a:endParaRPr lang="el-GR" dirty="0"/>
          </a:p>
        </p:txBody>
      </p:sp>
      <p:graphicFrame>
        <p:nvGraphicFramePr>
          <p:cNvPr id="3" name="Πίνακας 2"/>
          <p:cNvGraphicFramePr>
            <a:graphicFrameLocks noGrp="1"/>
          </p:cNvGraphicFramePr>
          <p:nvPr>
            <p:extLst>
              <p:ext uri="{D42A27DB-BD31-4B8C-83A1-F6EECF244321}">
                <p14:modId xmlns:p14="http://schemas.microsoft.com/office/powerpoint/2010/main" val="380135178"/>
              </p:ext>
            </p:extLst>
          </p:nvPr>
        </p:nvGraphicFramePr>
        <p:xfrm>
          <a:off x="280085" y="1136821"/>
          <a:ext cx="11607113" cy="5383307"/>
        </p:xfrm>
        <a:graphic>
          <a:graphicData uri="http://schemas.openxmlformats.org/drawingml/2006/table">
            <a:tbl>
              <a:tblPr firstRow="1" bandRow="1">
                <a:tableStyleId>{5C22544A-7EE6-4342-B048-85BDC9FD1C3A}</a:tableStyleId>
              </a:tblPr>
              <a:tblGrid>
                <a:gridCol w="1658159"/>
                <a:gridCol w="1658159"/>
                <a:gridCol w="1658159"/>
                <a:gridCol w="1658159"/>
                <a:gridCol w="1658159"/>
                <a:gridCol w="1658159"/>
                <a:gridCol w="1658159"/>
              </a:tblGrid>
              <a:tr h="325556">
                <a:tc>
                  <a:txBody>
                    <a:bodyPr/>
                    <a:lstStyle/>
                    <a:p>
                      <a:endParaRPr lang="el-GR" dirty="0"/>
                    </a:p>
                  </a:txBody>
                  <a:tcPr/>
                </a:tc>
                <a:tc gridSpan="3">
                  <a:txBody>
                    <a:bodyPr/>
                    <a:lstStyle/>
                    <a:p>
                      <a:pPr algn="ctr"/>
                      <a:r>
                        <a:rPr lang="el-GR" dirty="0" smtClean="0"/>
                        <a:t>1980</a:t>
                      </a:r>
                      <a:endParaRPr lang="el-GR" dirty="0"/>
                    </a:p>
                  </a:txBody>
                  <a:tcPr/>
                </a:tc>
                <a:tc hMerge="1">
                  <a:txBody>
                    <a:bodyPr/>
                    <a:lstStyle/>
                    <a:p>
                      <a:endParaRPr lang="el-GR" dirty="0"/>
                    </a:p>
                  </a:txBody>
                  <a:tcPr/>
                </a:tc>
                <a:tc hMerge="1">
                  <a:txBody>
                    <a:bodyPr/>
                    <a:lstStyle/>
                    <a:p>
                      <a:endParaRPr lang="el-GR" dirty="0"/>
                    </a:p>
                  </a:txBody>
                  <a:tcPr/>
                </a:tc>
                <a:tc gridSpan="3">
                  <a:txBody>
                    <a:bodyPr/>
                    <a:lstStyle/>
                    <a:p>
                      <a:pPr algn="ctr"/>
                      <a:r>
                        <a:rPr lang="el-GR" dirty="0" smtClean="0"/>
                        <a:t>1990</a:t>
                      </a:r>
                      <a:endParaRPr lang="el-GR" dirty="0"/>
                    </a:p>
                  </a:txBody>
                  <a:tcPr/>
                </a:tc>
                <a:tc hMerge="1">
                  <a:txBody>
                    <a:bodyPr/>
                    <a:lstStyle/>
                    <a:p>
                      <a:endParaRPr lang="el-GR" dirty="0"/>
                    </a:p>
                  </a:txBody>
                  <a:tcPr/>
                </a:tc>
                <a:tc hMerge="1">
                  <a:txBody>
                    <a:bodyPr/>
                    <a:lstStyle/>
                    <a:p>
                      <a:endParaRPr lang="el-GR" dirty="0"/>
                    </a:p>
                  </a:txBody>
                  <a:tcPr/>
                </a:tc>
              </a:tr>
              <a:tr h="799571">
                <a:tc>
                  <a:txBody>
                    <a:bodyPr/>
                    <a:lstStyle/>
                    <a:p>
                      <a:r>
                        <a:rPr lang="el-GR" dirty="0" smtClean="0"/>
                        <a:t>ΧΩΡΑ</a:t>
                      </a:r>
                      <a:endParaRPr lang="el-GR" dirty="0"/>
                    </a:p>
                  </a:txBody>
                  <a:tcPr/>
                </a:tc>
                <a:tc>
                  <a:txBody>
                    <a:bodyPr/>
                    <a:lstStyle/>
                    <a:p>
                      <a:r>
                        <a:rPr lang="el-GR" dirty="0" smtClean="0"/>
                        <a:t>Νοσ/</a:t>
                      </a:r>
                      <a:r>
                        <a:rPr lang="el-GR" dirty="0" err="1" smtClean="0"/>
                        <a:t>κη</a:t>
                      </a:r>
                      <a:endParaRPr lang="el-GR" dirty="0"/>
                    </a:p>
                  </a:txBody>
                  <a:tcPr/>
                </a:tc>
                <a:tc>
                  <a:txBody>
                    <a:bodyPr/>
                    <a:lstStyle/>
                    <a:p>
                      <a:r>
                        <a:rPr lang="el-GR" dirty="0" smtClean="0"/>
                        <a:t>Εξων/</a:t>
                      </a:r>
                      <a:r>
                        <a:rPr lang="el-GR" dirty="0" err="1" smtClean="0"/>
                        <a:t>κη</a:t>
                      </a:r>
                      <a:endParaRPr lang="el-GR" dirty="0"/>
                    </a:p>
                  </a:txBody>
                  <a:tcPr/>
                </a:tc>
                <a:tc>
                  <a:txBody>
                    <a:bodyPr/>
                    <a:lstStyle/>
                    <a:p>
                      <a:r>
                        <a:rPr lang="el-GR" dirty="0" smtClean="0"/>
                        <a:t>Φαρμ/</a:t>
                      </a:r>
                      <a:r>
                        <a:rPr lang="el-GR" dirty="0" err="1" smtClean="0"/>
                        <a:t>κη</a:t>
                      </a:r>
                      <a:endParaRPr lang="el-GR" dirty="0"/>
                    </a:p>
                  </a:txBody>
                  <a:tcPr/>
                </a:tc>
                <a:tc>
                  <a:txBody>
                    <a:bodyPr/>
                    <a:lstStyle/>
                    <a:p>
                      <a:r>
                        <a:rPr lang="el-GR" dirty="0" smtClean="0"/>
                        <a:t>Νοσ/</a:t>
                      </a:r>
                      <a:r>
                        <a:rPr lang="el-GR" dirty="0" err="1" smtClean="0"/>
                        <a:t>κη</a:t>
                      </a:r>
                      <a:endParaRPr lang="el-GR" dirty="0"/>
                    </a:p>
                  </a:txBody>
                  <a:tcPr/>
                </a:tc>
                <a:tc>
                  <a:txBody>
                    <a:bodyPr/>
                    <a:lstStyle/>
                    <a:p>
                      <a:r>
                        <a:rPr lang="el-GR" dirty="0" smtClean="0"/>
                        <a:t>Εξων/</a:t>
                      </a:r>
                      <a:r>
                        <a:rPr lang="el-GR" dirty="0" err="1" smtClean="0"/>
                        <a:t>κή</a:t>
                      </a:r>
                      <a:endParaRPr lang="el-GR" dirty="0"/>
                    </a:p>
                  </a:txBody>
                  <a:tcPr/>
                </a:tc>
                <a:tc>
                  <a:txBody>
                    <a:bodyPr/>
                    <a:lstStyle/>
                    <a:p>
                      <a:r>
                        <a:rPr lang="el-GR" dirty="0" smtClean="0"/>
                        <a:t>Φαρμ/</a:t>
                      </a:r>
                      <a:r>
                        <a:rPr lang="el-GR" dirty="0" err="1" smtClean="0"/>
                        <a:t>κή</a:t>
                      </a:r>
                      <a:endParaRPr lang="el-GR" dirty="0"/>
                    </a:p>
                  </a:txBody>
                  <a:tcPr/>
                </a:tc>
              </a:tr>
              <a:tr h="511128">
                <a:tc>
                  <a:txBody>
                    <a:bodyPr/>
                    <a:lstStyle/>
                    <a:p>
                      <a:r>
                        <a:rPr lang="el-GR" dirty="0" smtClean="0"/>
                        <a:t>Καναδάς</a:t>
                      </a:r>
                      <a:r>
                        <a:rPr lang="el-GR" baseline="0" dirty="0" smtClean="0"/>
                        <a:t> </a:t>
                      </a:r>
                    </a:p>
                  </a:txBody>
                  <a:tcPr/>
                </a:tc>
                <a:tc>
                  <a:txBody>
                    <a:bodyPr/>
                    <a:lstStyle/>
                    <a:p>
                      <a:r>
                        <a:rPr lang="el-GR" dirty="0" smtClean="0"/>
                        <a:t>52,6</a:t>
                      </a:r>
                      <a:endParaRPr lang="el-GR" dirty="0"/>
                    </a:p>
                  </a:txBody>
                  <a:tcPr/>
                </a:tc>
                <a:tc>
                  <a:txBody>
                    <a:bodyPr/>
                    <a:lstStyle/>
                    <a:p>
                      <a:r>
                        <a:rPr lang="el-GR" dirty="0" smtClean="0"/>
                        <a:t>22,1</a:t>
                      </a:r>
                      <a:endParaRPr lang="el-GR" dirty="0"/>
                    </a:p>
                  </a:txBody>
                  <a:tcPr/>
                </a:tc>
                <a:tc>
                  <a:txBody>
                    <a:bodyPr/>
                    <a:lstStyle/>
                    <a:p>
                      <a:r>
                        <a:rPr lang="el-GR" dirty="0" smtClean="0"/>
                        <a:t>8,9</a:t>
                      </a:r>
                      <a:endParaRPr lang="el-GR" dirty="0"/>
                    </a:p>
                  </a:txBody>
                  <a:tcPr/>
                </a:tc>
                <a:tc>
                  <a:txBody>
                    <a:bodyPr/>
                    <a:lstStyle/>
                    <a:p>
                      <a:r>
                        <a:rPr lang="el-GR" dirty="0" smtClean="0"/>
                        <a:t>49,2</a:t>
                      </a:r>
                      <a:endParaRPr lang="el-GR" dirty="0"/>
                    </a:p>
                  </a:txBody>
                  <a:tcPr/>
                </a:tc>
                <a:tc>
                  <a:txBody>
                    <a:bodyPr/>
                    <a:lstStyle/>
                    <a:p>
                      <a:r>
                        <a:rPr lang="el-GR" dirty="0" smtClean="0"/>
                        <a:t>21,9</a:t>
                      </a:r>
                      <a:endParaRPr lang="el-GR" dirty="0"/>
                    </a:p>
                  </a:txBody>
                  <a:tcPr/>
                </a:tc>
                <a:tc>
                  <a:txBody>
                    <a:bodyPr/>
                    <a:lstStyle/>
                    <a:p>
                      <a:r>
                        <a:rPr lang="el-GR" dirty="0" smtClean="0"/>
                        <a:t>13,3</a:t>
                      </a:r>
                      <a:endParaRPr lang="el-GR" dirty="0"/>
                    </a:p>
                  </a:txBody>
                  <a:tcPr/>
                </a:tc>
              </a:tr>
              <a:tr h="511128">
                <a:tc>
                  <a:txBody>
                    <a:bodyPr/>
                    <a:lstStyle/>
                    <a:p>
                      <a:r>
                        <a:rPr lang="el-GR" dirty="0" smtClean="0"/>
                        <a:t>Γαλλία</a:t>
                      </a:r>
                      <a:endParaRPr lang="el-GR" dirty="0"/>
                    </a:p>
                  </a:txBody>
                  <a:tcPr/>
                </a:tc>
                <a:tc>
                  <a:txBody>
                    <a:bodyPr/>
                    <a:lstStyle/>
                    <a:p>
                      <a:r>
                        <a:rPr lang="el-GR" dirty="0" smtClean="0"/>
                        <a:t>48,1</a:t>
                      </a:r>
                      <a:endParaRPr lang="el-GR" dirty="0"/>
                    </a:p>
                  </a:txBody>
                  <a:tcPr/>
                </a:tc>
                <a:tc>
                  <a:txBody>
                    <a:bodyPr/>
                    <a:lstStyle/>
                    <a:p>
                      <a:r>
                        <a:rPr lang="el-GR" dirty="0" smtClean="0"/>
                        <a:t>24,8</a:t>
                      </a:r>
                      <a:endParaRPr lang="el-GR" dirty="0"/>
                    </a:p>
                  </a:txBody>
                  <a:tcPr/>
                </a:tc>
                <a:tc>
                  <a:txBody>
                    <a:bodyPr/>
                    <a:lstStyle/>
                    <a:p>
                      <a:r>
                        <a:rPr lang="el-GR" dirty="0" smtClean="0"/>
                        <a:t>15,9</a:t>
                      </a:r>
                      <a:endParaRPr lang="el-GR" dirty="0"/>
                    </a:p>
                  </a:txBody>
                  <a:tcPr/>
                </a:tc>
                <a:tc>
                  <a:txBody>
                    <a:bodyPr/>
                    <a:lstStyle/>
                    <a:p>
                      <a:r>
                        <a:rPr lang="el-GR" dirty="0" smtClean="0"/>
                        <a:t>44,2</a:t>
                      </a:r>
                      <a:endParaRPr lang="el-GR" dirty="0"/>
                    </a:p>
                  </a:txBody>
                  <a:tcPr/>
                </a:tc>
                <a:tc>
                  <a:txBody>
                    <a:bodyPr/>
                    <a:lstStyle/>
                    <a:p>
                      <a:r>
                        <a:rPr lang="el-GR" dirty="0" smtClean="0"/>
                        <a:t>28,4</a:t>
                      </a:r>
                      <a:endParaRPr lang="el-GR" dirty="0"/>
                    </a:p>
                  </a:txBody>
                  <a:tcPr/>
                </a:tc>
                <a:tc>
                  <a:txBody>
                    <a:bodyPr/>
                    <a:lstStyle/>
                    <a:p>
                      <a:r>
                        <a:rPr lang="el-GR" dirty="0" smtClean="0"/>
                        <a:t>16,8</a:t>
                      </a:r>
                      <a:endParaRPr lang="el-GR" dirty="0"/>
                    </a:p>
                  </a:txBody>
                  <a:tcPr/>
                </a:tc>
              </a:tr>
              <a:tr h="511128">
                <a:tc>
                  <a:txBody>
                    <a:bodyPr/>
                    <a:lstStyle/>
                    <a:p>
                      <a:r>
                        <a:rPr lang="el-GR" dirty="0" smtClean="0"/>
                        <a:t>Γερμανία</a:t>
                      </a:r>
                      <a:endParaRPr lang="el-GR" dirty="0"/>
                    </a:p>
                  </a:txBody>
                  <a:tcPr/>
                </a:tc>
                <a:tc>
                  <a:txBody>
                    <a:bodyPr/>
                    <a:lstStyle/>
                    <a:p>
                      <a:r>
                        <a:rPr lang="el-GR" dirty="0" smtClean="0"/>
                        <a:t>36,1</a:t>
                      </a:r>
                      <a:endParaRPr lang="el-GR" dirty="0"/>
                    </a:p>
                  </a:txBody>
                  <a:tcPr/>
                </a:tc>
                <a:tc>
                  <a:txBody>
                    <a:bodyPr/>
                    <a:lstStyle/>
                    <a:p>
                      <a:r>
                        <a:rPr lang="el-GR" dirty="0" smtClean="0"/>
                        <a:t>26,6</a:t>
                      </a:r>
                      <a:endParaRPr lang="el-GR" dirty="0"/>
                    </a:p>
                  </a:txBody>
                  <a:tcPr/>
                </a:tc>
                <a:tc>
                  <a:txBody>
                    <a:bodyPr/>
                    <a:lstStyle/>
                    <a:p>
                      <a:r>
                        <a:rPr lang="el-GR" dirty="0" smtClean="0"/>
                        <a:t>18,7</a:t>
                      </a:r>
                      <a:endParaRPr lang="el-GR" dirty="0"/>
                    </a:p>
                  </a:txBody>
                  <a:tcPr/>
                </a:tc>
                <a:tc>
                  <a:txBody>
                    <a:bodyPr/>
                    <a:lstStyle/>
                    <a:p>
                      <a:r>
                        <a:rPr lang="el-GR" dirty="0" smtClean="0"/>
                        <a:t>37,8</a:t>
                      </a:r>
                      <a:endParaRPr lang="el-GR" dirty="0"/>
                    </a:p>
                  </a:txBody>
                  <a:tcPr/>
                </a:tc>
                <a:tc>
                  <a:txBody>
                    <a:bodyPr/>
                    <a:lstStyle/>
                    <a:p>
                      <a:r>
                        <a:rPr lang="el-GR" dirty="0" smtClean="0"/>
                        <a:t>28,9</a:t>
                      </a:r>
                      <a:endParaRPr lang="el-GR" dirty="0"/>
                    </a:p>
                  </a:txBody>
                  <a:tcPr/>
                </a:tc>
                <a:tc>
                  <a:txBody>
                    <a:bodyPr/>
                    <a:lstStyle/>
                    <a:p>
                      <a:r>
                        <a:rPr lang="el-GR" dirty="0" smtClean="0"/>
                        <a:t>22,0</a:t>
                      </a:r>
                      <a:endParaRPr lang="el-GR" dirty="0"/>
                    </a:p>
                  </a:txBody>
                  <a:tcPr/>
                </a:tc>
              </a:tr>
              <a:tr h="511128">
                <a:tc>
                  <a:txBody>
                    <a:bodyPr/>
                    <a:lstStyle/>
                    <a:p>
                      <a:r>
                        <a:rPr lang="el-GR" dirty="0" smtClean="0"/>
                        <a:t>Ιταλία</a:t>
                      </a:r>
                      <a:endParaRPr lang="el-GR" dirty="0"/>
                    </a:p>
                  </a:txBody>
                  <a:tcPr/>
                </a:tc>
                <a:tc>
                  <a:txBody>
                    <a:bodyPr/>
                    <a:lstStyle/>
                    <a:p>
                      <a:r>
                        <a:rPr lang="el-GR" dirty="0" smtClean="0"/>
                        <a:t>54,0</a:t>
                      </a:r>
                      <a:endParaRPr lang="el-GR" dirty="0"/>
                    </a:p>
                  </a:txBody>
                  <a:tcPr/>
                </a:tc>
                <a:tc>
                  <a:txBody>
                    <a:bodyPr/>
                    <a:lstStyle/>
                    <a:p>
                      <a:r>
                        <a:rPr lang="el-GR" dirty="0" smtClean="0"/>
                        <a:t>29,5</a:t>
                      </a:r>
                      <a:endParaRPr lang="el-GR" dirty="0"/>
                    </a:p>
                  </a:txBody>
                  <a:tcPr/>
                </a:tc>
                <a:tc>
                  <a:txBody>
                    <a:bodyPr/>
                    <a:lstStyle/>
                    <a:p>
                      <a:r>
                        <a:rPr lang="el-GR" dirty="0" smtClean="0"/>
                        <a:t>13,9</a:t>
                      </a:r>
                      <a:endParaRPr lang="el-GR" dirty="0"/>
                    </a:p>
                  </a:txBody>
                  <a:tcPr/>
                </a:tc>
                <a:tc>
                  <a:txBody>
                    <a:bodyPr/>
                    <a:lstStyle/>
                    <a:p>
                      <a:r>
                        <a:rPr lang="el-GR" dirty="0" smtClean="0"/>
                        <a:t>49,1</a:t>
                      </a:r>
                      <a:endParaRPr lang="el-GR" dirty="0"/>
                    </a:p>
                  </a:txBody>
                  <a:tcPr/>
                </a:tc>
                <a:tc>
                  <a:txBody>
                    <a:bodyPr/>
                    <a:lstStyle/>
                    <a:p>
                      <a:r>
                        <a:rPr lang="el-GR" dirty="0" smtClean="0"/>
                        <a:t>28,8</a:t>
                      </a:r>
                      <a:endParaRPr lang="el-GR" dirty="0"/>
                    </a:p>
                  </a:txBody>
                  <a:tcPr/>
                </a:tc>
                <a:tc>
                  <a:txBody>
                    <a:bodyPr/>
                    <a:lstStyle/>
                    <a:p>
                      <a:r>
                        <a:rPr lang="el-GR" dirty="0" smtClean="0"/>
                        <a:t>19,3</a:t>
                      </a:r>
                      <a:endParaRPr lang="el-GR" dirty="0"/>
                    </a:p>
                  </a:txBody>
                  <a:tcPr/>
                </a:tc>
              </a:tr>
              <a:tr h="511128">
                <a:tc>
                  <a:txBody>
                    <a:bodyPr/>
                    <a:lstStyle/>
                    <a:p>
                      <a:r>
                        <a:rPr lang="el-GR" dirty="0" smtClean="0"/>
                        <a:t>Ιαπωνία</a:t>
                      </a:r>
                      <a:endParaRPr lang="el-GR" dirty="0"/>
                    </a:p>
                  </a:txBody>
                  <a:tcPr/>
                </a:tc>
                <a:tc>
                  <a:txBody>
                    <a:bodyPr/>
                    <a:lstStyle/>
                    <a:p>
                      <a:r>
                        <a:rPr lang="el-GR" dirty="0" smtClean="0"/>
                        <a:t>30,7</a:t>
                      </a:r>
                      <a:endParaRPr lang="el-GR" dirty="0"/>
                    </a:p>
                  </a:txBody>
                  <a:tcPr/>
                </a:tc>
                <a:tc>
                  <a:txBody>
                    <a:bodyPr/>
                    <a:lstStyle/>
                    <a:p>
                      <a:r>
                        <a:rPr lang="el-GR" dirty="0" smtClean="0"/>
                        <a:t>44,3</a:t>
                      </a:r>
                      <a:endParaRPr lang="el-GR" dirty="0"/>
                    </a:p>
                  </a:txBody>
                  <a:tcPr/>
                </a:tc>
                <a:tc>
                  <a:txBody>
                    <a:bodyPr/>
                    <a:lstStyle/>
                    <a:p>
                      <a:r>
                        <a:rPr lang="el-GR" dirty="0" smtClean="0"/>
                        <a:t>22,1</a:t>
                      </a:r>
                      <a:endParaRPr lang="el-GR" dirty="0"/>
                    </a:p>
                  </a:txBody>
                  <a:tcPr/>
                </a:tc>
                <a:tc>
                  <a:txBody>
                    <a:bodyPr/>
                    <a:lstStyle/>
                    <a:p>
                      <a:r>
                        <a:rPr lang="el-GR" dirty="0" smtClean="0"/>
                        <a:t>31,1</a:t>
                      </a:r>
                      <a:endParaRPr lang="el-GR" dirty="0"/>
                    </a:p>
                  </a:txBody>
                  <a:tcPr/>
                </a:tc>
                <a:tc>
                  <a:txBody>
                    <a:bodyPr/>
                    <a:lstStyle/>
                    <a:p>
                      <a:r>
                        <a:rPr lang="el-GR" dirty="0" smtClean="0"/>
                        <a:t>40,5</a:t>
                      </a:r>
                      <a:endParaRPr lang="el-GR" dirty="0"/>
                    </a:p>
                  </a:txBody>
                  <a:tcPr/>
                </a:tc>
                <a:tc>
                  <a:txBody>
                    <a:bodyPr/>
                    <a:lstStyle/>
                    <a:p>
                      <a:r>
                        <a:rPr lang="el-GR" dirty="0" smtClean="0"/>
                        <a:t>17,3</a:t>
                      </a:r>
                      <a:endParaRPr lang="el-GR" dirty="0"/>
                    </a:p>
                  </a:txBody>
                  <a:tcPr/>
                </a:tc>
              </a:tr>
              <a:tr h="511128">
                <a:tc>
                  <a:txBody>
                    <a:bodyPr/>
                    <a:lstStyle/>
                    <a:p>
                      <a:r>
                        <a:rPr lang="el-GR" dirty="0" smtClean="0"/>
                        <a:t>Μ. Βρετανία</a:t>
                      </a:r>
                      <a:endParaRPr lang="el-GR" dirty="0"/>
                    </a:p>
                  </a:txBody>
                  <a:tcPr/>
                </a:tc>
                <a:tc>
                  <a:txBody>
                    <a:bodyPr/>
                    <a:lstStyle/>
                    <a:p>
                      <a:r>
                        <a:rPr lang="el-GR" dirty="0" smtClean="0"/>
                        <a:t>56,1</a:t>
                      </a:r>
                      <a:endParaRPr lang="el-GR" dirty="0"/>
                    </a:p>
                  </a:txBody>
                  <a:tcPr/>
                </a:tc>
                <a:tc>
                  <a:txBody>
                    <a:bodyPr/>
                    <a:lstStyle/>
                    <a:p>
                      <a:r>
                        <a:rPr lang="el-GR" dirty="0" smtClean="0"/>
                        <a:t>-</a:t>
                      </a:r>
                      <a:endParaRPr lang="el-GR" dirty="0"/>
                    </a:p>
                  </a:txBody>
                  <a:tcPr/>
                </a:tc>
                <a:tc>
                  <a:txBody>
                    <a:bodyPr/>
                    <a:lstStyle/>
                    <a:p>
                      <a:r>
                        <a:rPr lang="el-GR" dirty="0" smtClean="0"/>
                        <a:t>11,2</a:t>
                      </a:r>
                      <a:endParaRPr lang="el-GR" dirty="0"/>
                    </a:p>
                  </a:txBody>
                  <a:tcPr/>
                </a:tc>
                <a:tc>
                  <a:txBody>
                    <a:bodyPr/>
                    <a:lstStyle/>
                    <a:p>
                      <a:r>
                        <a:rPr lang="el-GR" dirty="0" smtClean="0"/>
                        <a:t>44,0</a:t>
                      </a:r>
                      <a:endParaRPr lang="el-GR" dirty="0"/>
                    </a:p>
                  </a:txBody>
                  <a:tcPr/>
                </a:tc>
                <a:tc>
                  <a:txBody>
                    <a:bodyPr/>
                    <a:lstStyle/>
                    <a:p>
                      <a:r>
                        <a:rPr lang="el-GR" dirty="0" smtClean="0"/>
                        <a:t>-</a:t>
                      </a:r>
                      <a:endParaRPr lang="el-GR" dirty="0"/>
                    </a:p>
                  </a:txBody>
                  <a:tcPr/>
                </a:tc>
                <a:tc>
                  <a:txBody>
                    <a:bodyPr/>
                    <a:lstStyle/>
                    <a:p>
                      <a:r>
                        <a:rPr lang="el-GR" dirty="0" smtClean="0"/>
                        <a:t>10,7</a:t>
                      </a:r>
                      <a:endParaRPr lang="el-GR" dirty="0"/>
                    </a:p>
                  </a:txBody>
                  <a:tcPr/>
                </a:tc>
              </a:tr>
              <a:tr h="511128">
                <a:tc>
                  <a:txBody>
                    <a:bodyPr/>
                    <a:lstStyle/>
                    <a:p>
                      <a:r>
                        <a:rPr lang="el-GR" dirty="0" smtClean="0"/>
                        <a:t>ΗΠΑ</a:t>
                      </a:r>
                      <a:endParaRPr lang="el-GR" dirty="0"/>
                    </a:p>
                  </a:txBody>
                  <a:tcPr/>
                </a:tc>
                <a:tc>
                  <a:txBody>
                    <a:bodyPr/>
                    <a:lstStyle/>
                    <a:p>
                      <a:r>
                        <a:rPr lang="el-GR" dirty="0" smtClean="0"/>
                        <a:t>48,9</a:t>
                      </a:r>
                      <a:endParaRPr lang="el-GR" dirty="0"/>
                    </a:p>
                  </a:txBody>
                  <a:tcPr/>
                </a:tc>
                <a:tc>
                  <a:txBody>
                    <a:bodyPr/>
                    <a:lstStyle/>
                    <a:p>
                      <a:r>
                        <a:rPr lang="el-GR" dirty="0" smtClean="0"/>
                        <a:t>26,5</a:t>
                      </a:r>
                      <a:endParaRPr lang="el-GR" dirty="0"/>
                    </a:p>
                  </a:txBody>
                  <a:tcPr/>
                </a:tc>
                <a:tc>
                  <a:txBody>
                    <a:bodyPr/>
                    <a:lstStyle/>
                    <a:p>
                      <a:r>
                        <a:rPr lang="el-GR" dirty="0" smtClean="0"/>
                        <a:t>8,6</a:t>
                      </a:r>
                      <a:endParaRPr lang="el-GR" dirty="0"/>
                    </a:p>
                  </a:txBody>
                  <a:tcPr/>
                </a:tc>
                <a:tc>
                  <a:txBody>
                    <a:bodyPr/>
                    <a:lstStyle/>
                    <a:p>
                      <a:r>
                        <a:rPr lang="el-GR" dirty="0" smtClean="0"/>
                        <a:t>46,4</a:t>
                      </a:r>
                      <a:endParaRPr lang="el-GR" dirty="0"/>
                    </a:p>
                  </a:txBody>
                  <a:tcPr/>
                </a:tc>
                <a:tc>
                  <a:txBody>
                    <a:bodyPr/>
                    <a:lstStyle/>
                    <a:p>
                      <a:r>
                        <a:rPr lang="el-GR" dirty="0" smtClean="0"/>
                        <a:t>29,7</a:t>
                      </a:r>
                      <a:endParaRPr lang="el-GR" dirty="0"/>
                    </a:p>
                  </a:txBody>
                  <a:tcPr/>
                </a:tc>
                <a:tc>
                  <a:txBody>
                    <a:bodyPr/>
                    <a:lstStyle/>
                    <a:p>
                      <a:r>
                        <a:rPr lang="el-GR" dirty="0" smtClean="0"/>
                        <a:t>8,2</a:t>
                      </a:r>
                      <a:endParaRPr lang="el-GR" dirty="0"/>
                    </a:p>
                  </a:txBody>
                  <a:tcPr/>
                </a:tc>
              </a:tr>
              <a:tr h="599875">
                <a:tc>
                  <a:txBody>
                    <a:bodyPr/>
                    <a:lstStyle/>
                    <a:p>
                      <a:r>
                        <a:rPr lang="el-GR" dirty="0" smtClean="0"/>
                        <a:t>Χώρες</a:t>
                      </a:r>
                      <a:r>
                        <a:rPr lang="el-GR" baseline="0" dirty="0" smtClean="0"/>
                        <a:t> ΟΟΣΑ</a:t>
                      </a:r>
                    </a:p>
                    <a:p>
                      <a:r>
                        <a:rPr lang="el-GR" baseline="0" dirty="0" smtClean="0"/>
                        <a:t>(μ.ο.)</a:t>
                      </a:r>
                      <a:endParaRPr lang="el-GR" dirty="0"/>
                    </a:p>
                  </a:txBody>
                  <a:tcPr/>
                </a:tc>
                <a:tc>
                  <a:txBody>
                    <a:bodyPr/>
                    <a:lstStyle/>
                    <a:p>
                      <a:r>
                        <a:rPr lang="el-GR" dirty="0" smtClean="0"/>
                        <a:t>47,3</a:t>
                      </a:r>
                      <a:endParaRPr lang="el-GR" dirty="0"/>
                    </a:p>
                  </a:txBody>
                  <a:tcPr/>
                </a:tc>
                <a:tc>
                  <a:txBody>
                    <a:bodyPr/>
                    <a:lstStyle/>
                    <a:p>
                      <a:r>
                        <a:rPr lang="el-GR" dirty="0" smtClean="0"/>
                        <a:t>27,9</a:t>
                      </a:r>
                      <a:endParaRPr lang="el-GR" dirty="0"/>
                    </a:p>
                  </a:txBody>
                  <a:tcPr/>
                </a:tc>
                <a:tc>
                  <a:txBody>
                    <a:bodyPr/>
                    <a:lstStyle/>
                    <a:p>
                      <a:r>
                        <a:rPr lang="el-GR" dirty="0" smtClean="0"/>
                        <a:t>14,5</a:t>
                      </a:r>
                      <a:endParaRPr lang="el-GR" dirty="0"/>
                    </a:p>
                  </a:txBody>
                  <a:tcPr/>
                </a:tc>
                <a:tc>
                  <a:txBody>
                    <a:bodyPr/>
                    <a:lstStyle/>
                    <a:p>
                      <a:r>
                        <a:rPr lang="el-GR" dirty="0" smtClean="0"/>
                        <a:t>45,0</a:t>
                      </a:r>
                      <a:endParaRPr lang="el-GR" dirty="0"/>
                    </a:p>
                  </a:txBody>
                  <a:tcPr/>
                </a:tc>
                <a:tc>
                  <a:txBody>
                    <a:bodyPr/>
                    <a:lstStyle/>
                    <a:p>
                      <a:r>
                        <a:rPr lang="el-GR" dirty="0" smtClean="0"/>
                        <a:t>27,7</a:t>
                      </a:r>
                      <a:endParaRPr lang="el-GR" dirty="0"/>
                    </a:p>
                  </a:txBody>
                  <a:tcPr/>
                </a:tc>
                <a:tc>
                  <a:txBody>
                    <a:bodyPr/>
                    <a:lstStyle/>
                    <a:p>
                      <a:r>
                        <a:rPr lang="el-GR" dirty="0" smtClean="0"/>
                        <a:t>14,0</a:t>
                      </a:r>
                      <a:endParaRPr lang="el-GR" dirty="0"/>
                    </a:p>
                  </a:txBody>
                  <a:tcPr/>
                </a:tc>
              </a:tr>
            </a:tbl>
          </a:graphicData>
        </a:graphic>
      </p:graphicFrame>
    </p:spTree>
    <p:extLst>
      <p:ext uri="{BB962C8B-B14F-4D97-AF65-F5344CB8AC3E}">
        <p14:creationId xmlns:p14="http://schemas.microsoft.com/office/powerpoint/2010/main" val="4273145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p:cNvGraphicFramePr>
            <a:graphicFrameLocks noGrp="1"/>
          </p:cNvGraphicFramePr>
          <p:nvPr>
            <p:extLst>
              <p:ext uri="{D42A27DB-BD31-4B8C-83A1-F6EECF244321}">
                <p14:modId xmlns:p14="http://schemas.microsoft.com/office/powerpoint/2010/main" val="1727997516"/>
              </p:ext>
            </p:extLst>
          </p:nvPr>
        </p:nvGraphicFramePr>
        <p:xfrm>
          <a:off x="247135" y="719666"/>
          <a:ext cx="11689491" cy="5944743"/>
        </p:xfrm>
        <a:graphic>
          <a:graphicData uri="http://schemas.openxmlformats.org/drawingml/2006/table">
            <a:tbl>
              <a:tblPr firstRow="1" bandRow="1">
                <a:tableStyleId>{5C22544A-7EE6-4342-B048-85BDC9FD1C3A}</a:tableStyleId>
              </a:tblPr>
              <a:tblGrid>
                <a:gridCol w="3896497"/>
                <a:gridCol w="3896497"/>
                <a:gridCol w="3896497"/>
              </a:tblGrid>
              <a:tr h="532309">
                <a:tc>
                  <a:txBody>
                    <a:bodyPr/>
                    <a:lstStyle/>
                    <a:p>
                      <a:r>
                        <a:rPr lang="el-GR" dirty="0" smtClean="0"/>
                        <a:t>Χώρα</a:t>
                      </a:r>
                      <a:endParaRPr lang="el-GR" dirty="0"/>
                    </a:p>
                  </a:txBody>
                  <a:tcPr/>
                </a:tc>
                <a:tc>
                  <a:txBody>
                    <a:bodyPr/>
                    <a:lstStyle/>
                    <a:p>
                      <a:r>
                        <a:rPr lang="el-GR" dirty="0" smtClean="0"/>
                        <a:t>Κατά κεφαλή δαπάνες σε $</a:t>
                      </a:r>
                      <a:endParaRPr lang="el-GR" dirty="0"/>
                    </a:p>
                  </a:txBody>
                  <a:tcPr/>
                </a:tc>
                <a:tc>
                  <a:txBody>
                    <a:bodyPr/>
                    <a:lstStyle/>
                    <a:p>
                      <a:r>
                        <a:rPr lang="el-GR" dirty="0" smtClean="0"/>
                        <a:t>Δαπάνες</a:t>
                      </a:r>
                      <a:r>
                        <a:rPr lang="el-GR" baseline="0" dirty="0" smtClean="0"/>
                        <a:t> υγείας ως ποσοστό του ΑΕΠ</a:t>
                      </a:r>
                      <a:endParaRPr lang="el-GR" dirty="0"/>
                    </a:p>
                  </a:txBody>
                  <a:tcPr/>
                </a:tc>
              </a:tr>
              <a:tr h="532309">
                <a:tc>
                  <a:txBody>
                    <a:bodyPr/>
                    <a:lstStyle/>
                    <a:p>
                      <a:r>
                        <a:rPr lang="el-GR" dirty="0" smtClean="0"/>
                        <a:t>ΗΠΑ</a:t>
                      </a:r>
                      <a:endParaRPr lang="el-GR" dirty="0"/>
                    </a:p>
                  </a:txBody>
                  <a:tcPr/>
                </a:tc>
                <a:tc>
                  <a:txBody>
                    <a:bodyPr/>
                    <a:lstStyle/>
                    <a:p>
                      <a:r>
                        <a:rPr lang="el-GR" dirty="0" smtClean="0"/>
                        <a:t>1388</a:t>
                      </a:r>
                      <a:endParaRPr lang="el-GR" dirty="0"/>
                    </a:p>
                  </a:txBody>
                  <a:tcPr/>
                </a:tc>
                <a:tc>
                  <a:txBody>
                    <a:bodyPr/>
                    <a:lstStyle/>
                    <a:p>
                      <a:r>
                        <a:rPr lang="el-GR" dirty="0" smtClean="0"/>
                        <a:t>10,3</a:t>
                      </a:r>
                      <a:endParaRPr lang="el-GR" dirty="0"/>
                    </a:p>
                  </a:txBody>
                  <a:tcPr/>
                </a:tc>
              </a:tr>
              <a:tr h="532309">
                <a:tc>
                  <a:txBody>
                    <a:bodyPr/>
                    <a:lstStyle/>
                    <a:p>
                      <a:r>
                        <a:rPr lang="el-GR" dirty="0" smtClean="0"/>
                        <a:t>Καναδάς</a:t>
                      </a:r>
                      <a:endParaRPr lang="el-GR" dirty="0"/>
                    </a:p>
                  </a:txBody>
                  <a:tcPr/>
                </a:tc>
                <a:tc>
                  <a:txBody>
                    <a:bodyPr/>
                    <a:lstStyle/>
                    <a:p>
                      <a:r>
                        <a:rPr lang="el-GR" dirty="0" smtClean="0"/>
                        <a:t>989</a:t>
                      </a:r>
                      <a:endParaRPr lang="el-GR" dirty="0"/>
                    </a:p>
                  </a:txBody>
                  <a:tcPr/>
                </a:tc>
                <a:tc>
                  <a:txBody>
                    <a:bodyPr/>
                    <a:lstStyle/>
                    <a:p>
                      <a:r>
                        <a:rPr lang="el-GR" dirty="0" smtClean="0"/>
                        <a:t>8,4</a:t>
                      </a:r>
                      <a:endParaRPr lang="el-GR" dirty="0"/>
                    </a:p>
                  </a:txBody>
                  <a:tcPr/>
                </a:tc>
              </a:tr>
              <a:tr h="532309">
                <a:tc>
                  <a:txBody>
                    <a:bodyPr/>
                    <a:lstStyle/>
                    <a:p>
                      <a:r>
                        <a:rPr lang="el-GR" dirty="0" smtClean="0"/>
                        <a:t>Σουηδία</a:t>
                      </a:r>
                      <a:endParaRPr lang="el-GR" dirty="0"/>
                    </a:p>
                  </a:txBody>
                  <a:tcPr/>
                </a:tc>
                <a:tc>
                  <a:txBody>
                    <a:bodyPr/>
                    <a:lstStyle/>
                    <a:p>
                      <a:r>
                        <a:rPr lang="el-GR" dirty="0" smtClean="0"/>
                        <a:t>1168</a:t>
                      </a:r>
                      <a:endParaRPr lang="el-GR" dirty="0"/>
                    </a:p>
                  </a:txBody>
                  <a:tcPr/>
                </a:tc>
                <a:tc>
                  <a:txBody>
                    <a:bodyPr/>
                    <a:lstStyle/>
                    <a:p>
                      <a:r>
                        <a:rPr lang="el-GR" dirty="0" smtClean="0"/>
                        <a:t>9,6</a:t>
                      </a:r>
                      <a:endParaRPr lang="el-GR" dirty="0"/>
                    </a:p>
                  </a:txBody>
                  <a:tcPr/>
                </a:tc>
              </a:tr>
              <a:tr h="621653">
                <a:tc>
                  <a:txBody>
                    <a:bodyPr/>
                    <a:lstStyle/>
                    <a:p>
                      <a:r>
                        <a:rPr lang="el-GR" dirty="0" smtClean="0"/>
                        <a:t>Δ. Γερμανία</a:t>
                      </a:r>
                      <a:endParaRPr lang="el-GR" dirty="0"/>
                    </a:p>
                  </a:txBody>
                  <a:tcPr/>
                </a:tc>
                <a:tc>
                  <a:txBody>
                    <a:bodyPr/>
                    <a:lstStyle/>
                    <a:p>
                      <a:r>
                        <a:rPr lang="el-GR" dirty="0" smtClean="0"/>
                        <a:t>874</a:t>
                      </a:r>
                      <a:endParaRPr lang="el-GR" dirty="0"/>
                    </a:p>
                  </a:txBody>
                  <a:tcPr/>
                </a:tc>
                <a:tc>
                  <a:txBody>
                    <a:bodyPr/>
                    <a:lstStyle/>
                    <a:p>
                      <a:r>
                        <a:rPr lang="el-GR" dirty="0" smtClean="0"/>
                        <a:t>8,6</a:t>
                      </a:r>
                      <a:endParaRPr lang="el-GR" dirty="0"/>
                    </a:p>
                  </a:txBody>
                  <a:tcPr/>
                </a:tc>
              </a:tr>
              <a:tr h="532309">
                <a:tc>
                  <a:txBody>
                    <a:bodyPr/>
                    <a:lstStyle/>
                    <a:p>
                      <a:r>
                        <a:rPr lang="el-GR" dirty="0" smtClean="0">
                          <a:solidFill>
                            <a:srgbClr val="FF0000"/>
                          </a:solidFill>
                        </a:rPr>
                        <a:t>Ελλάδα</a:t>
                      </a:r>
                      <a:endParaRPr lang="el-GR" dirty="0">
                        <a:solidFill>
                          <a:srgbClr val="FF0000"/>
                        </a:solidFill>
                      </a:endParaRPr>
                    </a:p>
                  </a:txBody>
                  <a:tcPr/>
                </a:tc>
                <a:tc>
                  <a:txBody>
                    <a:bodyPr/>
                    <a:lstStyle/>
                    <a:p>
                      <a:r>
                        <a:rPr lang="el-GR" dirty="0" smtClean="0">
                          <a:solidFill>
                            <a:srgbClr val="FF0000"/>
                          </a:solidFill>
                        </a:rPr>
                        <a:t>256</a:t>
                      </a:r>
                      <a:endParaRPr lang="el-GR" dirty="0">
                        <a:solidFill>
                          <a:srgbClr val="FF0000"/>
                        </a:solidFill>
                      </a:endParaRPr>
                    </a:p>
                  </a:txBody>
                  <a:tcPr/>
                </a:tc>
                <a:tc>
                  <a:txBody>
                    <a:bodyPr/>
                    <a:lstStyle/>
                    <a:p>
                      <a:r>
                        <a:rPr lang="el-GR" dirty="0" smtClean="0">
                          <a:solidFill>
                            <a:srgbClr val="FF0000"/>
                          </a:solidFill>
                        </a:rPr>
                        <a:t>7,0</a:t>
                      </a:r>
                      <a:endParaRPr lang="el-GR" dirty="0">
                        <a:solidFill>
                          <a:srgbClr val="FF0000"/>
                        </a:solidFill>
                      </a:endParaRPr>
                    </a:p>
                  </a:txBody>
                  <a:tcPr/>
                </a:tc>
              </a:tr>
              <a:tr h="532309">
                <a:tc>
                  <a:txBody>
                    <a:bodyPr/>
                    <a:lstStyle/>
                    <a:p>
                      <a:r>
                        <a:rPr lang="el-GR" dirty="0" smtClean="0"/>
                        <a:t>Ζιμπάμπουε</a:t>
                      </a:r>
                      <a:endParaRPr lang="el-GR" dirty="0"/>
                    </a:p>
                  </a:txBody>
                  <a:tcPr/>
                </a:tc>
                <a:tc>
                  <a:txBody>
                    <a:bodyPr/>
                    <a:lstStyle/>
                    <a:p>
                      <a:r>
                        <a:rPr lang="el-GR" dirty="0" smtClean="0"/>
                        <a:t>19</a:t>
                      </a:r>
                      <a:endParaRPr lang="el-GR" dirty="0"/>
                    </a:p>
                  </a:txBody>
                  <a:tcPr/>
                </a:tc>
                <a:tc>
                  <a:txBody>
                    <a:bodyPr/>
                    <a:lstStyle/>
                    <a:p>
                      <a:r>
                        <a:rPr lang="el-GR" dirty="0" smtClean="0"/>
                        <a:t>2,6</a:t>
                      </a:r>
                      <a:endParaRPr lang="el-GR" dirty="0"/>
                    </a:p>
                  </a:txBody>
                  <a:tcPr/>
                </a:tc>
              </a:tr>
              <a:tr h="532309">
                <a:tc>
                  <a:txBody>
                    <a:bodyPr/>
                    <a:lstStyle/>
                    <a:p>
                      <a:r>
                        <a:rPr lang="el-GR" dirty="0" smtClean="0"/>
                        <a:t>Ακτή Ελεφαντοστού</a:t>
                      </a:r>
                      <a:endParaRPr lang="el-GR" dirty="0"/>
                    </a:p>
                  </a:txBody>
                  <a:tcPr/>
                </a:tc>
                <a:tc>
                  <a:txBody>
                    <a:bodyPr/>
                    <a:lstStyle/>
                    <a:p>
                      <a:r>
                        <a:rPr lang="el-GR" dirty="0" smtClean="0"/>
                        <a:t>13</a:t>
                      </a:r>
                      <a:endParaRPr lang="el-GR" dirty="0"/>
                    </a:p>
                  </a:txBody>
                  <a:tcPr/>
                </a:tc>
                <a:tc>
                  <a:txBody>
                    <a:bodyPr/>
                    <a:lstStyle/>
                    <a:p>
                      <a:r>
                        <a:rPr lang="el-GR" dirty="0" smtClean="0"/>
                        <a:t>1,4</a:t>
                      </a:r>
                      <a:endParaRPr lang="el-GR" dirty="0"/>
                    </a:p>
                  </a:txBody>
                  <a:tcPr/>
                </a:tc>
              </a:tr>
              <a:tr h="532309">
                <a:tc>
                  <a:txBody>
                    <a:bodyPr/>
                    <a:lstStyle/>
                    <a:p>
                      <a:r>
                        <a:rPr lang="el-GR" dirty="0" smtClean="0"/>
                        <a:t>Ζαϊρ</a:t>
                      </a:r>
                      <a:r>
                        <a:rPr lang="el-GR" baseline="0" dirty="0" smtClean="0"/>
                        <a:t> </a:t>
                      </a:r>
                      <a:endParaRPr lang="el-GR" dirty="0"/>
                    </a:p>
                  </a:txBody>
                  <a:tcPr/>
                </a:tc>
                <a:tc>
                  <a:txBody>
                    <a:bodyPr/>
                    <a:lstStyle/>
                    <a:p>
                      <a:r>
                        <a:rPr lang="el-GR" dirty="0" smtClean="0"/>
                        <a:t>4</a:t>
                      </a:r>
                      <a:endParaRPr lang="el-GR" dirty="0"/>
                    </a:p>
                  </a:txBody>
                  <a:tcPr/>
                </a:tc>
                <a:tc>
                  <a:txBody>
                    <a:bodyPr/>
                    <a:lstStyle/>
                    <a:p>
                      <a:r>
                        <a:rPr lang="el-GR" dirty="0" smtClean="0"/>
                        <a:t>2,5</a:t>
                      </a:r>
                      <a:endParaRPr lang="el-GR" dirty="0"/>
                    </a:p>
                  </a:txBody>
                  <a:tcPr/>
                </a:tc>
              </a:tr>
              <a:tr h="532309">
                <a:tc>
                  <a:txBody>
                    <a:bodyPr/>
                    <a:lstStyle/>
                    <a:p>
                      <a:r>
                        <a:rPr lang="el-GR" dirty="0" smtClean="0"/>
                        <a:t>Κένυα</a:t>
                      </a:r>
                      <a:endParaRPr lang="el-GR" dirty="0"/>
                    </a:p>
                  </a:txBody>
                  <a:tcPr/>
                </a:tc>
                <a:tc>
                  <a:txBody>
                    <a:bodyPr/>
                    <a:lstStyle/>
                    <a:p>
                      <a:r>
                        <a:rPr lang="el-GR" dirty="0" smtClean="0"/>
                        <a:t>4</a:t>
                      </a:r>
                      <a:endParaRPr lang="el-GR" dirty="0"/>
                    </a:p>
                  </a:txBody>
                  <a:tcPr/>
                </a:tc>
                <a:tc>
                  <a:txBody>
                    <a:bodyPr/>
                    <a:lstStyle/>
                    <a:p>
                      <a:r>
                        <a:rPr lang="el-GR" dirty="0" smtClean="0"/>
                        <a:t>2,1</a:t>
                      </a:r>
                      <a:endParaRPr lang="el-GR" dirty="0"/>
                    </a:p>
                  </a:txBody>
                  <a:tcPr/>
                </a:tc>
              </a:tr>
              <a:tr h="532309">
                <a:tc>
                  <a:txBody>
                    <a:bodyPr/>
                    <a:lstStyle/>
                    <a:p>
                      <a:r>
                        <a:rPr lang="el-GR" dirty="0" smtClean="0"/>
                        <a:t>Μαλλί </a:t>
                      </a:r>
                      <a:endParaRPr lang="el-GR" dirty="0"/>
                    </a:p>
                  </a:txBody>
                  <a:tcPr/>
                </a:tc>
                <a:tc>
                  <a:txBody>
                    <a:bodyPr/>
                    <a:lstStyle/>
                    <a:p>
                      <a:r>
                        <a:rPr lang="el-GR" dirty="0" smtClean="0"/>
                        <a:t>1</a:t>
                      </a:r>
                      <a:endParaRPr lang="el-GR" dirty="0"/>
                    </a:p>
                  </a:txBody>
                  <a:tcPr/>
                </a:tc>
                <a:tc>
                  <a:txBody>
                    <a:bodyPr/>
                    <a:lstStyle/>
                    <a:p>
                      <a:r>
                        <a:rPr lang="el-GR" dirty="0" smtClean="0"/>
                        <a:t>1,2</a:t>
                      </a:r>
                      <a:endParaRPr lang="el-GR" dirty="0"/>
                    </a:p>
                  </a:txBody>
                  <a:tcPr/>
                </a:tc>
              </a:tr>
            </a:tbl>
          </a:graphicData>
        </a:graphic>
      </p:graphicFrame>
      <p:sp>
        <p:nvSpPr>
          <p:cNvPr id="3" name="TextBox 2"/>
          <p:cNvSpPr txBox="1"/>
          <p:nvPr/>
        </p:nvSpPr>
        <p:spPr>
          <a:xfrm>
            <a:off x="1383956" y="107093"/>
            <a:ext cx="8089558" cy="400110"/>
          </a:xfrm>
          <a:prstGeom prst="rect">
            <a:avLst/>
          </a:prstGeom>
          <a:noFill/>
        </p:spPr>
        <p:txBody>
          <a:bodyPr wrap="square" rtlCol="0">
            <a:spAutoFit/>
          </a:bodyPr>
          <a:lstStyle/>
          <a:p>
            <a:r>
              <a:rPr lang="el-GR" sz="2000" dirty="0" smtClean="0"/>
              <a:t>Δαπάνες υγείας σε επιλεγμένες χώρες του ΟΟΣΑ και της Αφρικής το 1982</a:t>
            </a:r>
            <a:endParaRPr lang="el-GR" sz="2000" dirty="0"/>
          </a:p>
        </p:txBody>
      </p:sp>
    </p:spTree>
    <p:extLst>
      <p:ext uri="{BB962C8B-B14F-4D97-AF65-F5344CB8AC3E}">
        <p14:creationId xmlns:p14="http://schemas.microsoft.com/office/powerpoint/2010/main" val="1361912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p:cNvGraphicFramePr>
            <a:graphicFrameLocks noGrp="1"/>
          </p:cNvGraphicFramePr>
          <p:nvPr>
            <p:extLst>
              <p:ext uri="{D42A27DB-BD31-4B8C-83A1-F6EECF244321}">
                <p14:modId xmlns:p14="http://schemas.microsoft.com/office/powerpoint/2010/main" val="1558660270"/>
              </p:ext>
            </p:extLst>
          </p:nvPr>
        </p:nvGraphicFramePr>
        <p:xfrm>
          <a:off x="280087" y="1136824"/>
          <a:ext cx="11376453" cy="5016840"/>
        </p:xfrm>
        <a:graphic>
          <a:graphicData uri="http://schemas.openxmlformats.org/drawingml/2006/table">
            <a:tbl>
              <a:tblPr firstRow="1" bandRow="1">
                <a:tableStyleId>{5C22544A-7EE6-4342-B048-85BDC9FD1C3A}</a:tableStyleId>
              </a:tblPr>
              <a:tblGrid>
                <a:gridCol w="3792151"/>
                <a:gridCol w="3792151"/>
                <a:gridCol w="3792151"/>
              </a:tblGrid>
              <a:tr h="836140">
                <a:tc>
                  <a:txBody>
                    <a:bodyPr/>
                    <a:lstStyle/>
                    <a:p>
                      <a:r>
                        <a:rPr lang="el-GR" dirty="0" smtClean="0"/>
                        <a:t>Ιατρικές</a:t>
                      </a:r>
                      <a:endParaRPr lang="el-GR" dirty="0"/>
                    </a:p>
                  </a:txBody>
                  <a:tcPr/>
                </a:tc>
                <a:tc>
                  <a:txBody>
                    <a:bodyPr/>
                    <a:lstStyle/>
                    <a:p>
                      <a:r>
                        <a:rPr lang="el-GR" dirty="0" smtClean="0"/>
                        <a:t>Νοσοκομειακές</a:t>
                      </a:r>
                      <a:endParaRPr lang="el-GR" dirty="0"/>
                    </a:p>
                  </a:txBody>
                  <a:tcPr/>
                </a:tc>
                <a:tc>
                  <a:txBody>
                    <a:bodyPr/>
                    <a:lstStyle/>
                    <a:p>
                      <a:r>
                        <a:rPr lang="el-GR" dirty="0" smtClean="0"/>
                        <a:t>Φαρμακευτικές</a:t>
                      </a:r>
                      <a:endParaRPr lang="el-GR" dirty="0"/>
                    </a:p>
                  </a:txBody>
                  <a:tcPr/>
                </a:tc>
              </a:tr>
              <a:tr h="836140">
                <a:tc>
                  <a:txBody>
                    <a:bodyPr/>
                    <a:lstStyle/>
                    <a:p>
                      <a:r>
                        <a:rPr lang="el-GR" dirty="0" smtClean="0"/>
                        <a:t>Αμοιβές</a:t>
                      </a:r>
                      <a:r>
                        <a:rPr lang="el-GR" baseline="0" dirty="0" smtClean="0"/>
                        <a:t> Ιατρών</a:t>
                      </a:r>
                      <a:endParaRPr lang="el-GR" dirty="0"/>
                    </a:p>
                  </a:txBody>
                  <a:tcPr/>
                </a:tc>
                <a:tc>
                  <a:txBody>
                    <a:bodyPr/>
                    <a:lstStyle/>
                    <a:p>
                      <a:r>
                        <a:rPr lang="el-GR" dirty="0" smtClean="0"/>
                        <a:t>Δαπάνες</a:t>
                      </a:r>
                      <a:r>
                        <a:rPr lang="el-GR" baseline="0" dirty="0" smtClean="0"/>
                        <a:t> για νοσηλεία</a:t>
                      </a:r>
                      <a:endParaRPr lang="el-GR" dirty="0"/>
                    </a:p>
                  </a:txBody>
                  <a:tcPr/>
                </a:tc>
                <a:tc>
                  <a:txBody>
                    <a:bodyPr/>
                    <a:lstStyle/>
                    <a:p>
                      <a:r>
                        <a:rPr lang="el-GR" dirty="0" smtClean="0"/>
                        <a:t>Δαπάνες για φάρμακα</a:t>
                      </a:r>
                      <a:endParaRPr lang="el-GR" dirty="0"/>
                    </a:p>
                  </a:txBody>
                  <a:tcPr/>
                </a:tc>
              </a:tr>
              <a:tr h="836140">
                <a:tc>
                  <a:txBody>
                    <a:bodyPr/>
                    <a:lstStyle/>
                    <a:p>
                      <a:r>
                        <a:rPr lang="el-GR" dirty="0" smtClean="0"/>
                        <a:t>Αμοιβές οδοντιάτρων</a:t>
                      </a:r>
                      <a:endParaRPr lang="el-GR" dirty="0"/>
                    </a:p>
                  </a:txBody>
                  <a:tcPr/>
                </a:tc>
                <a:tc>
                  <a:txBody>
                    <a:bodyPr/>
                    <a:lstStyle/>
                    <a:p>
                      <a:r>
                        <a:rPr lang="el-GR" dirty="0" smtClean="0"/>
                        <a:t>Δαπάνες επεμβάσεων</a:t>
                      </a:r>
                      <a:endParaRPr lang="el-GR" dirty="0"/>
                    </a:p>
                  </a:txBody>
                  <a:tcPr/>
                </a:tc>
                <a:tc>
                  <a:txBody>
                    <a:bodyPr/>
                    <a:lstStyle/>
                    <a:p>
                      <a:r>
                        <a:rPr lang="el-GR" dirty="0" smtClean="0"/>
                        <a:t>Δαπάνες για πρόσθετη</a:t>
                      </a:r>
                      <a:r>
                        <a:rPr lang="el-GR" baseline="0" dirty="0" smtClean="0"/>
                        <a:t> περίθαλψη(οπτικά, ορθοπεδικά)</a:t>
                      </a:r>
                      <a:endParaRPr lang="el-GR" dirty="0"/>
                    </a:p>
                  </a:txBody>
                  <a:tcPr/>
                </a:tc>
              </a:tr>
              <a:tr h="836140">
                <a:tc>
                  <a:txBody>
                    <a:bodyPr/>
                    <a:lstStyle/>
                    <a:p>
                      <a:r>
                        <a:rPr lang="el-GR" dirty="0" smtClean="0"/>
                        <a:t>Αμοιβές φυσιοθεραπευτών κλπ.</a:t>
                      </a:r>
                      <a:endParaRPr lang="el-GR" dirty="0"/>
                    </a:p>
                  </a:txBody>
                  <a:tcPr/>
                </a:tc>
                <a:tc>
                  <a:txBody>
                    <a:bodyPr/>
                    <a:lstStyle/>
                    <a:p>
                      <a:r>
                        <a:rPr lang="el-GR" dirty="0" smtClean="0"/>
                        <a:t>Δαπάνες εργαστηριακών και παρακλινικών εξετάσεων</a:t>
                      </a:r>
                      <a:endParaRPr lang="el-GR" dirty="0"/>
                    </a:p>
                  </a:txBody>
                  <a:tcPr/>
                </a:tc>
                <a:tc>
                  <a:txBody>
                    <a:bodyPr/>
                    <a:lstStyle/>
                    <a:p>
                      <a:endParaRPr lang="el-GR" dirty="0"/>
                    </a:p>
                  </a:txBody>
                  <a:tcPr/>
                </a:tc>
              </a:tr>
              <a:tr h="836140">
                <a:tc>
                  <a:txBody>
                    <a:bodyPr/>
                    <a:lstStyle/>
                    <a:p>
                      <a:r>
                        <a:rPr lang="el-GR" dirty="0" smtClean="0"/>
                        <a:t>Δαπάνες</a:t>
                      </a:r>
                      <a:r>
                        <a:rPr lang="el-GR" baseline="0" dirty="0" smtClean="0"/>
                        <a:t> για εργαστηριακές και ακτινοδιαγνωστικές εξετάσεις</a:t>
                      </a:r>
                      <a:endParaRPr lang="el-GR" dirty="0"/>
                    </a:p>
                  </a:txBody>
                  <a:tcPr/>
                </a:tc>
                <a:tc>
                  <a:txBody>
                    <a:bodyPr/>
                    <a:lstStyle/>
                    <a:p>
                      <a:r>
                        <a:rPr lang="el-GR" dirty="0" smtClean="0"/>
                        <a:t>Δαπάνες</a:t>
                      </a:r>
                      <a:r>
                        <a:rPr lang="el-GR" baseline="0" dirty="0" smtClean="0"/>
                        <a:t> για φάρμακα</a:t>
                      </a:r>
                      <a:endParaRPr lang="el-GR" dirty="0"/>
                    </a:p>
                  </a:txBody>
                  <a:tcPr/>
                </a:tc>
                <a:tc>
                  <a:txBody>
                    <a:bodyPr/>
                    <a:lstStyle/>
                    <a:p>
                      <a:endParaRPr lang="el-GR"/>
                    </a:p>
                  </a:txBody>
                  <a:tcPr/>
                </a:tc>
              </a:tr>
              <a:tr h="836140">
                <a:tc>
                  <a:txBody>
                    <a:bodyPr/>
                    <a:lstStyle/>
                    <a:p>
                      <a:r>
                        <a:rPr lang="el-GR" dirty="0" smtClean="0"/>
                        <a:t>Δαπάνες για διάφορες</a:t>
                      </a:r>
                      <a:r>
                        <a:rPr lang="el-GR" baseline="0" dirty="0" smtClean="0"/>
                        <a:t> θεραπείες π.χ. λουτροθεραπείες </a:t>
                      </a:r>
                      <a:endParaRPr lang="el-GR" dirty="0"/>
                    </a:p>
                  </a:txBody>
                  <a:tcPr/>
                </a:tc>
                <a:tc>
                  <a:txBody>
                    <a:bodyPr/>
                    <a:lstStyle/>
                    <a:p>
                      <a:endParaRPr lang="el-GR"/>
                    </a:p>
                  </a:txBody>
                  <a:tcPr/>
                </a:tc>
                <a:tc>
                  <a:txBody>
                    <a:bodyPr/>
                    <a:lstStyle/>
                    <a:p>
                      <a:endParaRPr lang="el-GR" dirty="0"/>
                    </a:p>
                  </a:txBody>
                  <a:tcPr/>
                </a:tc>
              </a:tr>
            </a:tbl>
          </a:graphicData>
        </a:graphic>
      </p:graphicFrame>
      <p:sp>
        <p:nvSpPr>
          <p:cNvPr id="3" name="TextBox 2"/>
          <p:cNvSpPr txBox="1"/>
          <p:nvPr/>
        </p:nvSpPr>
        <p:spPr>
          <a:xfrm>
            <a:off x="1425146" y="107091"/>
            <a:ext cx="7133968" cy="861774"/>
          </a:xfrm>
          <a:prstGeom prst="rect">
            <a:avLst/>
          </a:prstGeom>
          <a:noFill/>
        </p:spPr>
        <p:txBody>
          <a:bodyPr wrap="square" rtlCol="0">
            <a:spAutoFit/>
          </a:bodyPr>
          <a:lstStyle/>
          <a:p>
            <a:r>
              <a:rPr lang="el-GR" sz="2500" dirty="0" smtClean="0"/>
              <a:t>Τι περιλαμβάνουν οι Δαπάνες Υγείας</a:t>
            </a:r>
          </a:p>
          <a:p>
            <a:r>
              <a:rPr lang="el-GR" sz="2500" dirty="0" smtClean="0"/>
              <a:t>Βασικές κατηγορίες δαπανών υγείας</a:t>
            </a:r>
            <a:endParaRPr lang="el-GR" sz="2500" dirty="0"/>
          </a:p>
        </p:txBody>
      </p:sp>
    </p:spTree>
    <p:extLst>
      <p:ext uri="{BB962C8B-B14F-4D97-AF65-F5344CB8AC3E}">
        <p14:creationId xmlns:p14="http://schemas.microsoft.com/office/powerpoint/2010/main" val="3134584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99302" y="764660"/>
            <a:ext cx="10515600" cy="6299286"/>
          </a:xfrm>
        </p:spPr>
        <p:txBody>
          <a:bodyPr>
            <a:noAutofit/>
          </a:bodyPr>
          <a:lstStyle/>
          <a:p>
            <a:r>
              <a:rPr lang="el-GR" sz="2800" dirty="0" smtClean="0">
                <a:solidFill>
                  <a:schemeClr val="accent2">
                    <a:lumMod val="75000"/>
                  </a:schemeClr>
                </a:solidFill>
                <a:latin typeface="+mn-lt"/>
              </a:rPr>
              <a:t>Δείκτες μέτρησης </a:t>
            </a:r>
            <a:r>
              <a:rPr lang="el-GR" sz="2800" dirty="0" smtClean="0">
                <a:latin typeface="+mn-lt"/>
              </a:rPr>
              <a:t>του νοσοκομειακού προϊόντος</a:t>
            </a:r>
            <a:r>
              <a:rPr lang="en-US" sz="2800" dirty="0" smtClean="0">
                <a:latin typeface="+mn-lt"/>
              </a:rPr>
              <a:t>:</a:t>
            </a:r>
            <a:br>
              <a:rPr lang="en-US" sz="2800" dirty="0" smtClean="0">
                <a:latin typeface="+mn-lt"/>
              </a:rPr>
            </a:br>
            <a:r>
              <a:rPr lang="en-US" sz="2800" dirty="0" smtClean="0">
                <a:latin typeface="+mn-lt"/>
              </a:rPr>
              <a:t/>
            </a:r>
            <a:br>
              <a:rPr lang="en-US" sz="2800" dirty="0" smtClean="0">
                <a:latin typeface="+mn-lt"/>
              </a:rPr>
            </a:br>
            <a:r>
              <a:rPr lang="el-GR" sz="2800" dirty="0" smtClean="0">
                <a:latin typeface="+mn-lt"/>
              </a:rPr>
              <a:t/>
            </a:r>
            <a:br>
              <a:rPr lang="el-GR" sz="2800" dirty="0" smtClean="0">
                <a:latin typeface="+mn-lt"/>
              </a:rPr>
            </a:br>
            <a:r>
              <a:rPr lang="el-GR" sz="2800" dirty="0" smtClean="0">
                <a:latin typeface="+mn-lt"/>
              </a:rPr>
              <a:t>Οι δείκτες αυτοί βοηθούν στην μέτρηση της </a:t>
            </a:r>
            <a:r>
              <a:rPr lang="el-GR" sz="2800" dirty="0" smtClean="0">
                <a:solidFill>
                  <a:schemeClr val="accent2">
                    <a:lumMod val="75000"/>
                  </a:schemeClr>
                </a:solidFill>
                <a:latin typeface="+mn-lt"/>
              </a:rPr>
              <a:t>παραγωγικότητας</a:t>
            </a:r>
            <a:r>
              <a:rPr lang="el-GR" sz="2800" dirty="0" smtClean="0">
                <a:latin typeface="+mn-lt"/>
              </a:rPr>
              <a:t> ενός νοσοκομείου εκροές.</a:t>
            </a:r>
            <a:r>
              <a:rPr lang="en-US" sz="2800" dirty="0" smtClean="0">
                <a:latin typeface="+mn-lt"/>
              </a:rPr>
              <a:t/>
            </a:r>
            <a:br>
              <a:rPr lang="en-US" sz="2800" dirty="0" smtClean="0">
                <a:latin typeface="+mn-lt"/>
              </a:rPr>
            </a:br>
            <a:r>
              <a:rPr lang="en-US" sz="2800" dirty="0" smtClean="0">
                <a:latin typeface="+mn-lt"/>
              </a:rPr>
              <a:t/>
            </a:r>
            <a:br>
              <a:rPr lang="en-US" sz="2800" dirty="0" smtClean="0">
                <a:latin typeface="+mn-lt"/>
              </a:rPr>
            </a:br>
            <a:r>
              <a:rPr lang="el-GR" sz="2800" dirty="0" smtClean="0">
                <a:latin typeface="+mn-lt"/>
              </a:rPr>
              <a:t/>
            </a:r>
            <a:br>
              <a:rPr lang="el-GR" sz="2800" dirty="0" smtClean="0">
                <a:latin typeface="+mn-lt"/>
              </a:rPr>
            </a:br>
            <a:r>
              <a:rPr lang="el-GR" sz="2800" dirty="0" smtClean="0">
                <a:solidFill>
                  <a:schemeClr val="accent2">
                    <a:lumMod val="75000"/>
                  </a:schemeClr>
                </a:solidFill>
                <a:latin typeface="+mn-lt"/>
              </a:rPr>
              <a:t>1) Πληρότητα ή κάλυψη του Νοσοκομείου  </a:t>
            </a:r>
            <a:r>
              <a:rPr lang="el-GR" sz="2800" dirty="0" smtClean="0">
                <a:latin typeface="+mn-lt"/>
              </a:rPr>
              <a:t/>
            </a:r>
            <a:br>
              <a:rPr lang="el-GR" sz="2800" dirty="0" smtClean="0">
                <a:latin typeface="+mn-lt"/>
              </a:rPr>
            </a:br>
            <a:r>
              <a:rPr lang="en-US" sz="2800" dirty="0" smtClean="0">
                <a:latin typeface="+mn-lt"/>
              </a:rPr>
              <a:t/>
            </a:r>
            <a:br>
              <a:rPr lang="en-US" sz="2800" dirty="0" smtClean="0">
                <a:latin typeface="+mn-lt"/>
              </a:rPr>
            </a:br>
            <a:r>
              <a:rPr lang="el-GR" sz="2800" dirty="0" smtClean="0">
                <a:latin typeface="+mn-lt"/>
              </a:rPr>
              <a:t/>
            </a:r>
            <a:br>
              <a:rPr lang="el-GR" sz="2800" dirty="0" smtClean="0">
                <a:latin typeface="+mn-lt"/>
              </a:rPr>
            </a:br>
            <a:r>
              <a:rPr lang="el-GR" sz="2800" dirty="0" smtClean="0">
                <a:latin typeface="+mn-lt"/>
              </a:rPr>
              <a:t>Π= Α</a:t>
            </a:r>
            <a:r>
              <a:rPr lang="en-US" sz="2800" dirty="0" smtClean="0">
                <a:latin typeface="+mn-lt"/>
              </a:rPr>
              <a:t>/</a:t>
            </a:r>
            <a:r>
              <a:rPr lang="el-GR" sz="2800" dirty="0" smtClean="0">
                <a:latin typeface="+mn-lt"/>
              </a:rPr>
              <a:t>Κ   Π=50/100=0,</a:t>
            </a:r>
            <a:r>
              <a:rPr lang="en-US" sz="2800" dirty="0" smtClean="0">
                <a:latin typeface="+mn-lt"/>
              </a:rPr>
              <a:t>5</a:t>
            </a:r>
            <a:r>
              <a:rPr lang="el-GR" sz="2800" dirty="0" smtClean="0">
                <a:latin typeface="+mn-lt"/>
              </a:rPr>
              <a:t/>
            </a:r>
            <a:br>
              <a:rPr lang="el-GR" sz="2800" dirty="0" smtClean="0">
                <a:latin typeface="+mn-lt"/>
              </a:rPr>
            </a:br>
            <a:r>
              <a:rPr lang="en-US" sz="2800" dirty="0" smtClean="0">
                <a:latin typeface="+mn-lt"/>
              </a:rPr>
              <a:t/>
            </a:r>
            <a:br>
              <a:rPr lang="en-US" sz="2800" dirty="0" smtClean="0">
                <a:latin typeface="+mn-lt"/>
              </a:rPr>
            </a:br>
            <a:r>
              <a:rPr lang="el-GR" sz="2800" dirty="0" smtClean="0">
                <a:latin typeface="+mn-lt"/>
              </a:rPr>
              <a:t/>
            </a:r>
            <a:br>
              <a:rPr lang="el-GR" sz="2800" dirty="0" smtClean="0">
                <a:latin typeface="+mn-lt"/>
              </a:rPr>
            </a:br>
            <a:r>
              <a:rPr lang="el-GR" sz="2800" dirty="0" smtClean="0">
                <a:latin typeface="+mn-lt"/>
              </a:rPr>
              <a:t>Α αριθμός των ασθενών Κ ο αριθμός των κλινών του νοσοκομείου </a:t>
            </a:r>
            <a:br>
              <a:rPr lang="el-GR" sz="2800" dirty="0" smtClean="0">
                <a:latin typeface="+mn-lt"/>
              </a:rPr>
            </a:br>
            <a:r>
              <a:rPr lang="el-GR" sz="2800" dirty="0">
                <a:latin typeface="+mn-lt"/>
              </a:rPr>
              <a:t/>
            </a:r>
            <a:br>
              <a:rPr lang="el-GR" sz="2800" dirty="0">
                <a:latin typeface="+mn-lt"/>
              </a:rPr>
            </a:br>
            <a:r>
              <a:rPr lang="el-GR" sz="2800" dirty="0" smtClean="0">
                <a:latin typeface="+mn-lt"/>
              </a:rPr>
              <a:t/>
            </a:r>
            <a:br>
              <a:rPr lang="el-GR" sz="2800" dirty="0" smtClean="0">
                <a:latin typeface="+mn-lt"/>
              </a:rPr>
            </a:br>
            <a:endParaRPr lang="el-GR" sz="2800" dirty="0">
              <a:latin typeface="+mn-lt"/>
            </a:endParaRPr>
          </a:p>
        </p:txBody>
      </p:sp>
    </p:spTree>
    <p:extLst>
      <p:ext uri="{BB962C8B-B14F-4D97-AF65-F5344CB8AC3E}">
        <p14:creationId xmlns:p14="http://schemas.microsoft.com/office/powerpoint/2010/main" val="486784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068626"/>
          </a:xfrm>
        </p:spPr>
        <p:txBody>
          <a:bodyPr>
            <a:normAutofit/>
          </a:bodyPr>
          <a:lstStyle/>
          <a:p>
            <a:r>
              <a:rPr lang="el-GR" sz="2800" dirty="0" smtClean="0">
                <a:latin typeface="+mn-lt"/>
              </a:rPr>
              <a:t>Δείκτης μέσης διάρκειας νοσηλείας</a:t>
            </a:r>
            <a:br>
              <a:rPr lang="el-GR" sz="2800" dirty="0" smtClean="0">
                <a:latin typeface="+mn-lt"/>
              </a:rPr>
            </a:br>
            <a:r>
              <a:rPr lang="el-GR" sz="2800" dirty="0" smtClean="0">
                <a:latin typeface="+mn-lt"/>
              </a:rPr>
              <a:t/>
            </a:r>
            <a:br>
              <a:rPr lang="el-GR" sz="2800" dirty="0" smtClean="0">
                <a:latin typeface="+mn-lt"/>
              </a:rPr>
            </a:br>
            <a:r>
              <a:rPr lang="el-GR" sz="2800" dirty="0" smtClean="0">
                <a:solidFill>
                  <a:schemeClr val="accent2">
                    <a:lumMod val="75000"/>
                  </a:schemeClr>
                </a:solidFill>
                <a:latin typeface="+mn-lt"/>
              </a:rPr>
              <a:t>ΜΔΝ</a:t>
            </a:r>
            <a:r>
              <a:rPr lang="el-GR" sz="2800" dirty="0" smtClean="0">
                <a:latin typeface="+mn-lt"/>
              </a:rPr>
              <a:t> είναι ο ποιο σημαντικός και αξιόπιστος δείκτης προσδιορισμού της παραγωγικότητας του νοσοκομείου, αποτελεί βασικό παράγοντα προγραμματισμού και αξιολόγησης της νοσοκομειακής λειτουργίας.</a:t>
            </a:r>
            <a:br>
              <a:rPr lang="el-GR" sz="2800" dirty="0" smtClean="0">
                <a:latin typeface="+mn-lt"/>
              </a:rPr>
            </a:br>
            <a:r>
              <a:rPr lang="el-GR" sz="2800" dirty="0" smtClean="0">
                <a:latin typeface="+mn-lt"/>
              </a:rPr>
              <a:t/>
            </a:r>
            <a:br>
              <a:rPr lang="el-GR" sz="2800" dirty="0" smtClean="0">
                <a:latin typeface="+mn-lt"/>
              </a:rPr>
            </a:br>
            <a:r>
              <a:rPr lang="el-GR" sz="2800" dirty="0" smtClean="0">
                <a:latin typeface="+mn-lt"/>
              </a:rPr>
              <a:t>ΜΔΝ=Η/Α</a:t>
            </a:r>
            <a:br>
              <a:rPr lang="el-GR" sz="2800" dirty="0" smtClean="0">
                <a:latin typeface="+mn-lt"/>
              </a:rPr>
            </a:br>
            <a:r>
              <a:rPr lang="el-GR" sz="2800" dirty="0" smtClean="0">
                <a:latin typeface="+mn-lt"/>
              </a:rPr>
              <a:t/>
            </a:r>
            <a:br>
              <a:rPr lang="el-GR" sz="2800" dirty="0" smtClean="0">
                <a:latin typeface="+mn-lt"/>
              </a:rPr>
            </a:br>
            <a:r>
              <a:rPr lang="el-GR" sz="2800" dirty="0" smtClean="0">
                <a:solidFill>
                  <a:schemeClr val="accent2">
                    <a:lumMod val="75000"/>
                  </a:schemeClr>
                </a:solidFill>
                <a:latin typeface="+mn-lt"/>
              </a:rPr>
              <a:t>Η=σύνολο ημερών νοσηλείας</a:t>
            </a:r>
            <a:br>
              <a:rPr lang="el-GR" sz="2800" dirty="0" smtClean="0">
                <a:solidFill>
                  <a:schemeClr val="accent2">
                    <a:lumMod val="75000"/>
                  </a:schemeClr>
                </a:solidFill>
                <a:latin typeface="+mn-lt"/>
              </a:rPr>
            </a:br>
            <a:r>
              <a:rPr lang="el-GR" sz="2800" dirty="0" smtClean="0">
                <a:solidFill>
                  <a:schemeClr val="accent2">
                    <a:lumMod val="75000"/>
                  </a:schemeClr>
                </a:solidFill>
                <a:latin typeface="+mn-lt"/>
              </a:rPr>
              <a:t>Α=αριθμός νοσηλευθέντων</a:t>
            </a:r>
            <a:r>
              <a:rPr lang="el-GR" sz="2800" dirty="0" smtClean="0">
                <a:latin typeface="+mn-lt"/>
              </a:rPr>
              <a:t/>
            </a:r>
            <a:br>
              <a:rPr lang="el-GR" sz="2800" dirty="0" smtClean="0">
                <a:latin typeface="+mn-lt"/>
              </a:rPr>
            </a:br>
            <a:r>
              <a:rPr lang="el-GR" sz="2800" dirty="0">
                <a:latin typeface="+mn-lt"/>
              </a:rPr>
              <a:t/>
            </a:r>
            <a:br>
              <a:rPr lang="el-GR" sz="2800" dirty="0">
                <a:latin typeface="+mn-lt"/>
              </a:rPr>
            </a:br>
            <a:r>
              <a:rPr lang="el-GR" sz="2800" dirty="0" smtClean="0">
                <a:latin typeface="+mn-lt"/>
              </a:rPr>
              <a:t>Υπολογισμός</a:t>
            </a:r>
            <a:r>
              <a:rPr lang="en-US" sz="2800" dirty="0" smtClean="0">
                <a:latin typeface="+mn-lt"/>
              </a:rPr>
              <a:t>;</a:t>
            </a:r>
            <a:r>
              <a:rPr lang="el-GR" sz="2800" dirty="0" smtClean="0">
                <a:latin typeface="+mn-lt"/>
              </a:rPr>
              <a:t/>
            </a:r>
            <a:br>
              <a:rPr lang="el-GR" sz="2800" dirty="0" smtClean="0">
                <a:latin typeface="+mn-lt"/>
              </a:rPr>
            </a:br>
            <a:endParaRPr lang="el-GR" sz="2800" dirty="0">
              <a:latin typeface="+mn-lt"/>
            </a:endParaRPr>
          </a:p>
        </p:txBody>
      </p:sp>
    </p:spTree>
    <p:extLst>
      <p:ext uri="{BB962C8B-B14F-4D97-AF65-F5344CB8AC3E}">
        <p14:creationId xmlns:p14="http://schemas.microsoft.com/office/powerpoint/2010/main" val="564308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39346" y="974725"/>
            <a:ext cx="10515600" cy="5335459"/>
          </a:xfrm>
        </p:spPr>
        <p:txBody>
          <a:bodyPr>
            <a:noAutofit/>
          </a:bodyPr>
          <a:lstStyle/>
          <a:p>
            <a:r>
              <a:rPr lang="el-GR" sz="2800" dirty="0" smtClean="0">
                <a:latin typeface="+mn-lt"/>
              </a:rPr>
              <a:t>Βασικοί δείκτες χρησιμοποίησης νοσοκομειακών υπηρεσιών.</a:t>
            </a:r>
            <a:br>
              <a:rPr lang="el-GR" sz="2800" dirty="0" smtClean="0">
                <a:latin typeface="+mn-lt"/>
              </a:rPr>
            </a:br>
            <a:r>
              <a:rPr lang="el-GR" sz="2800" dirty="0" smtClean="0">
                <a:latin typeface="+mn-lt"/>
              </a:rPr>
              <a:t/>
            </a:r>
            <a:br>
              <a:rPr lang="el-GR" sz="2800" dirty="0" smtClean="0">
                <a:latin typeface="+mn-lt"/>
              </a:rPr>
            </a:br>
            <a:r>
              <a:rPr lang="el-GR" sz="2800" dirty="0" smtClean="0">
                <a:solidFill>
                  <a:schemeClr val="accent2">
                    <a:lumMod val="75000"/>
                  </a:schemeClr>
                </a:solidFill>
                <a:latin typeface="+mn-lt"/>
              </a:rPr>
              <a:t>Εισαγωγές ανά κλινική </a:t>
            </a:r>
            <a:r>
              <a:rPr lang="el-GR" sz="2800" dirty="0" smtClean="0">
                <a:latin typeface="+mn-lt"/>
              </a:rPr>
              <a:t>= Αριθμός εισαγωγών έτους Α / Αριθμός κλινών έτους Α</a:t>
            </a:r>
            <a:br>
              <a:rPr lang="el-GR" sz="2800" dirty="0" smtClean="0">
                <a:latin typeface="+mn-lt"/>
              </a:rPr>
            </a:br>
            <a:r>
              <a:rPr lang="el-GR" sz="2800" dirty="0" smtClean="0">
                <a:latin typeface="+mn-lt"/>
              </a:rPr>
              <a:t/>
            </a:r>
            <a:br>
              <a:rPr lang="el-GR" sz="2800" dirty="0" smtClean="0">
                <a:latin typeface="+mn-lt"/>
              </a:rPr>
            </a:br>
            <a:r>
              <a:rPr lang="el-GR" sz="2800" dirty="0" smtClean="0">
                <a:solidFill>
                  <a:schemeClr val="accent2">
                    <a:lumMod val="75000"/>
                  </a:schemeClr>
                </a:solidFill>
                <a:latin typeface="+mn-lt"/>
              </a:rPr>
              <a:t>Εισαγωγές ανά απασχολούμενο άτομο </a:t>
            </a:r>
            <a:r>
              <a:rPr lang="el-GR" sz="2800" dirty="0" smtClean="0">
                <a:latin typeface="+mn-lt"/>
              </a:rPr>
              <a:t>= Αριθμός εισαγωγών έτους Α / Συνολικό αριθμό απασχολούμενων στο νοσοκομείο</a:t>
            </a:r>
            <a:br>
              <a:rPr lang="el-GR" sz="2800" dirty="0" smtClean="0">
                <a:latin typeface="+mn-lt"/>
              </a:rPr>
            </a:br>
            <a:r>
              <a:rPr lang="el-GR" sz="2800" dirty="0">
                <a:latin typeface="+mn-lt"/>
              </a:rPr>
              <a:t/>
            </a:r>
            <a:br>
              <a:rPr lang="el-GR" sz="2800" dirty="0">
                <a:latin typeface="+mn-lt"/>
              </a:rPr>
            </a:br>
            <a:r>
              <a:rPr lang="el-GR" sz="2800" dirty="0" smtClean="0">
                <a:solidFill>
                  <a:schemeClr val="accent2">
                    <a:lumMod val="75000"/>
                  </a:schemeClr>
                </a:solidFill>
                <a:latin typeface="+mn-lt"/>
              </a:rPr>
              <a:t>Ειδικές εξετάσεις ανά ασθενή </a:t>
            </a:r>
            <a:r>
              <a:rPr lang="el-GR" sz="2800" dirty="0" smtClean="0">
                <a:latin typeface="+mn-lt"/>
              </a:rPr>
              <a:t>= Αριθμός ειδικών εξετάσεων έτους Α / Αριθμό ασθενών έτους Α</a:t>
            </a:r>
            <a:br>
              <a:rPr lang="el-GR" sz="2800" dirty="0" smtClean="0">
                <a:latin typeface="+mn-lt"/>
              </a:rPr>
            </a:br>
            <a:r>
              <a:rPr lang="el-GR" sz="2800" dirty="0">
                <a:latin typeface="+mn-lt"/>
              </a:rPr>
              <a:t/>
            </a:r>
            <a:br>
              <a:rPr lang="el-GR" sz="2800" dirty="0">
                <a:latin typeface="+mn-lt"/>
              </a:rPr>
            </a:br>
            <a:r>
              <a:rPr lang="el-GR" sz="2800" dirty="0" smtClean="0">
                <a:solidFill>
                  <a:schemeClr val="accent2">
                    <a:lumMod val="75000"/>
                  </a:schemeClr>
                </a:solidFill>
                <a:latin typeface="+mn-lt"/>
              </a:rPr>
              <a:t>Εργαζόμενοι ανά κλινική </a:t>
            </a:r>
            <a:r>
              <a:rPr lang="el-GR" sz="2800" dirty="0" smtClean="0">
                <a:latin typeface="+mn-lt"/>
              </a:rPr>
              <a:t>= Αριθμός εργαζομένων έτους Α / Αριθμός κλινών έτους Α </a:t>
            </a:r>
            <a:r>
              <a:rPr lang="el-GR" sz="2800" dirty="0">
                <a:latin typeface="+mn-lt"/>
              </a:rPr>
              <a:t/>
            </a:r>
            <a:br>
              <a:rPr lang="el-GR" sz="2800" dirty="0">
                <a:latin typeface="+mn-lt"/>
              </a:rPr>
            </a:br>
            <a:endParaRPr lang="el-GR" sz="2800" dirty="0">
              <a:latin typeface="+mn-lt"/>
            </a:endParaRPr>
          </a:p>
        </p:txBody>
      </p:sp>
    </p:spTree>
    <p:extLst>
      <p:ext uri="{BB962C8B-B14F-4D97-AF65-F5344CB8AC3E}">
        <p14:creationId xmlns:p14="http://schemas.microsoft.com/office/powerpoint/2010/main" val="1478024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p:cNvGraphicFramePr>
            <a:graphicFrameLocks noGrp="1"/>
          </p:cNvGraphicFramePr>
          <p:nvPr>
            <p:extLst/>
          </p:nvPr>
        </p:nvGraphicFramePr>
        <p:xfrm>
          <a:off x="234778" y="889685"/>
          <a:ext cx="11755396" cy="5312244"/>
        </p:xfrm>
        <a:graphic>
          <a:graphicData uri="http://schemas.openxmlformats.org/drawingml/2006/table">
            <a:tbl>
              <a:tblPr firstRow="1" bandRow="1">
                <a:tableStyleId>{69CF1AB2-1976-4502-BF36-3FF5EA218861}</a:tableStyleId>
              </a:tblPr>
              <a:tblGrid>
                <a:gridCol w="2938849"/>
                <a:gridCol w="2938849"/>
                <a:gridCol w="2938849"/>
                <a:gridCol w="2938849"/>
              </a:tblGrid>
              <a:tr h="1038501">
                <a:tc>
                  <a:txBody>
                    <a:bodyPr/>
                    <a:lstStyle/>
                    <a:p>
                      <a:endParaRPr lang="el-GR" dirty="0"/>
                    </a:p>
                  </a:txBody>
                  <a:tcPr/>
                </a:tc>
                <a:tc>
                  <a:txBody>
                    <a:bodyPr/>
                    <a:lstStyle/>
                    <a:p>
                      <a:pPr algn="ctr"/>
                      <a:r>
                        <a:rPr lang="el-GR" b="0" dirty="0" smtClean="0"/>
                        <a:t>«Ιδιωτικό»</a:t>
                      </a:r>
                      <a:r>
                        <a:rPr lang="el-GR" b="0" baseline="0" dirty="0" smtClean="0"/>
                        <a:t> </a:t>
                      </a:r>
                    </a:p>
                    <a:p>
                      <a:pPr algn="ctr"/>
                      <a:r>
                        <a:rPr lang="el-GR" b="0" baseline="0" dirty="0" smtClean="0"/>
                        <a:t>Η.Π.Α.</a:t>
                      </a:r>
                      <a:endParaRPr lang="el-GR" b="0" dirty="0"/>
                    </a:p>
                  </a:txBody>
                  <a:tcPr/>
                </a:tc>
                <a:tc gridSpan="2">
                  <a:txBody>
                    <a:bodyPr/>
                    <a:lstStyle/>
                    <a:p>
                      <a:pPr algn="ctr"/>
                      <a:r>
                        <a:rPr lang="el-GR" b="0" dirty="0" smtClean="0"/>
                        <a:t>ΔΗΜΟΣΙΟ</a:t>
                      </a:r>
                      <a:endParaRPr lang="el-GR" b="0" dirty="0"/>
                    </a:p>
                  </a:txBody>
                  <a:tcPr/>
                </a:tc>
                <a:tc hMerge="1">
                  <a:txBody>
                    <a:bodyPr/>
                    <a:lstStyle/>
                    <a:p>
                      <a:endParaRPr lang="el-GR" dirty="0"/>
                    </a:p>
                  </a:txBody>
                  <a:tcPr/>
                </a:tc>
              </a:tr>
              <a:tr h="1144527">
                <a:tc>
                  <a:txBody>
                    <a:bodyPr/>
                    <a:lstStyle/>
                    <a:p>
                      <a:r>
                        <a:rPr lang="el-GR" dirty="0" smtClean="0"/>
                        <a:t>Κρατικός</a:t>
                      </a:r>
                      <a:r>
                        <a:rPr lang="el-GR" baseline="0" dirty="0" smtClean="0"/>
                        <a:t> Προϋπολογισμός</a:t>
                      </a:r>
                    </a:p>
                    <a:p>
                      <a:r>
                        <a:rPr lang="el-GR" baseline="0" dirty="0" smtClean="0"/>
                        <a:t>(Άμεσοι + έμμεση φόροι)</a:t>
                      </a:r>
                      <a:endParaRPr lang="el-GR" dirty="0"/>
                    </a:p>
                  </a:txBody>
                  <a:tcPr/>
                </a:tc>
                <a:tc>
                  <a:txBody>
                    <a:bodyPr/>
                    <a:lstStyle/>
                    <a:p>
                      <a:r>
                        <a:rPr lang="el-GR" sz="1000" dirty="0" smtClean="0"/>
                        <a:t> </a:t>
                      </a:r>
                    </a:p>
                    <a:p>
                      <a:endParaRPr lang="el-GR" sz="1000" dirty="0" smtClean="0"/>
                    </a:p>
                    <a:p>
                      <a:endParaRPr lang="el-GR" sz="1000" dirty="0" smtClean="0"/>
                    </a:p>
                    <a:p>
                      <a:r>
                        <a:rPr lang="el-GR" sz="1000" dirty="0" smtClean="0"/>
                        <a:t>                                         ●</a:t>
                      </a:r>
                    </a:p>
                    <a:p>
                      <a:r>
                        <a:rPr lang="el-GR" sz="3000" dirty="0" smtClean="0"/>
                        <a:t>              </a:t>
                      </a:r>
                      <a:endParaRPr lang="el-GR" sz="3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3000" baseline="0" dirty="0" smtClean="0"/>
                        <a:t>            </a:t>
                      </a:r>
                      <a:r>
                        <a:rPr lang="el-GR" sz="3000" dirty="0" smtClean="0"/>
                        <a:t> ●</a:t>
                      </a:r>
                    </a:p>
                    <a:p>
                      <a:endParaRPr lang="el-GR" dirty="0"/>
                    </a:p>
                  </a:txBody>
                  <a:tcPr/>
                </a:tc>
                <a:tc>
                  <a:txBody>
                    <a:bodyPr/>
                    <a:lstStyle/>
                    <a:p>
                      <a:r>
                        <a:rPr lang="el-GR" sz="1800" dirty="0" smtClean="0"/>
                        <a:t> </a:t>
                      </a:r>
                    </a:p>
                    <a:p>
                      <a:endParaRPr lang="el-GR" sz="1800" dirty="0" smtClean="0"/>
                    </a:p>
                    <a:p>
                      <a:r>
                        <a:rPr lang="el-GR" sz="1800" dirty="0" smtClean="0"/>
                        <a:t>                      </a:t>
                      </a:r>
                      <a:r>
                        <a:rPr lang="el-GR" sz="1000" dirty="0" smtClean="0"/>
                        <a:t>●</a:t>
                      </a:r>
                      <a:endParaRPr lang="el-GR" sz="1000" dirty="0"/>
                    </a:p>
                  </a:txBody>
                  <a:tcPr/>
                </a:tc>
              </a:tr>
              <a:tr h="1038501">
                <a:tc>
                  <a:txBody>
                    <a:bodyPr/>
                    <a:lstStyle/>
                    <a:p>
                      <a:r>
                        <a:rPr lang="el-GR" dirty="0" smtClean="0"/>
                        <a:t>Κοινωνική ασφάλιση</a:t>
                      </a:r>
                    </a:p>
                    <a:p>
                      <a:r>
                        <a:rPr lang="el-GR" dirty="0" smtClean="0"/>
                        <a:t>(Εργοδότες</a:t>
                      </a:r>
                      <a:r>
                        <a:rPr lang="el-GR" baseline="0" dirty="0" smtClean="0"/>
                        <a:t> – εργαζόμενοι)</a:t>
                      </a:r>
                      <a:endParaRPr lang="el-GR" dirty="0"/>
                    </a:p>
                  </a:txBody>
                  <a:tcPr/>
                </a:tc>
                <a:tc>
                  <a:txBody>
                    <a:bodyPr/>
                    <a:lstStyle/>
                    <a:p>
                      <a:r>
                        <a:rPr lang="el-GR" sz="1000" dirty="0" smtClean="0"/>
                        <a:t> </a:t>
                      </a:r>
                    </a:p>
                    <a:p>
                      <a:endParaRPr lang="el-GR" sz="1000" dirty="0" smtClean="0"/>
                    </a:p>
                    <a:p>
                      <a:r>
                        <a:rPr lang="el-GR" sz="1000" dirty="0" smtClean="0"/>
                        <a:t>                                         ●</a:t>
                      </a:r>
                      <a:endParaRPr lang="el-GR" sz="1000" dirty="0"/>
                    </a:p>
                  </a:txBody>
                  <a:tcPr/>
                </a:tc>
                <a:tc>
                  <a:txBody>
                    <a:bodyPr/>
                    <a:lstStyle/>
                    <a:p>
                      <a:r>
                        <a:rPr lang="el-GR" sz="1800" dirty="0" smtClean="0"/>
                        <a:t> </a:t>
                      </a:r>
                    </a:p>
                    <a:p>
                      <a:r>
                        <a:rPr lang="el-GR" sz="1000" dirty="0" smtClean="0"/>
                        <a:t>                                           ●</a:t>
                      </a:r>
                      <a:endParaRPr lang="el-GR" sz="1000" dirty="0"/>
                    </a:p>
                  </a:txBody>
                  <a:tcPr/>
                </a:tc>
                <a:tc>
                  <a:txBody>
                    <a:bodyPr/>
                    <a:lstStyle/>
                    <a:p>
                      <a:r>
                        <a:rPr lang="el-GR" sz="3000" dirty="0" smtClean="0"/>
                        <a:t> </a:t>
                      </a:r>
                      <a:r>
                        <a:rPr lang="el-GR" sz="3000" baseline="0" dirty="0" smtClean="0"/>
                        <a:t>            </a:t>
                      </a:r>
                      <a:r>
                        <a:rPr lang="el-GR" sz="3000" dirty="0" smtClean="0"/>
                        <a:t>●</a:t>
                      </a:r>
                      <a:endParaRPr lang="el-GR" sz="3000" dirty="0"/>
                    </a:p>
                  </a:txBody>
                  <a:tcPr/>
                </a:tc>
              </a:tr>
              <a:tr h="1038501">
                <a:tc>
                  <a:txBody>
                    <a:bodyPr/>
                    <a:lstStyle/>
                    <a:p>
                      <a:r>
                        <a:rPr lang="el-GR" dirty="0" smtClean="0"/>
                        <a:t>Ιδιωτική ασφάλιση</a:t>
                      </a:r>
                    </a:p>
                    <a:p>
                      <a:r>
                        <a:rPr lang="el-GR" dirty="0" smtClean="0"/>
                        <a:t>(Οργανωμένοι</a:t>
                      </a:r>
                      <a:r>
                        <a:rPr lang="el-GR" baseline="0" dirty="0" smtClean="0"/>
                        <a:t> Ιδιωτικοί φορείς)</a:t>
                      </a:r>
                      <a:endParaRPr lang="el-GR" dirty="0"/>
                    </a:p>
                  </a:txBody>
                  <a:tcPr/>
                </a:tc>
                <a:tc>
                  <a:txBody>
                    <a:bodyPr/>
                    <a:lstStyle/>
                    <a:p>
                      <a:r>
                        <a:rPr lang="el-GR" sz="3000" dirty="0" smtClean="0"/>
                        <a:t>             ●</a:t>
                      </a:r>
                      <a:endParaRPr lang="el-GR" sz="3000" dirty="0"/>
                    </a:p>
                  </a:txBody>
                  <a:tcPr/>
                </a:tc>
                <a:tc>
                  <a:txBody>
                    <a:bodyPr/>
                    <a:lstStyle/>
                    <a:p>
                      <a:r>
                        <a:rPr lang="el-GR" sz="1800" dirty="0" smtClean="0"/>
                        <a:t> </a:t>
                      </a:r>
                    </a:p>
                    <a:p>
                      <a:r>
                        <a:rPr lang="el-GR" sz="1800" dirty="0" smtClean="0"/>
                        <a:t>                       </a:t>
                      </a:r>
                      <a:r>
                        <a:rPr lang="el-GR" sz="1000" dirty="0" smtClean="0"/>
                        <a:t>●</a:t>
                      </a:r>
                      <a:endParaRPr lang="el-GR" sz="1000" dirty="0"/>
                    </a:p>
                  </a:txBody>
                  <a:tcPr/>
                </a:tc>
                <a:tc>
                  <a:txBody>
                    <a:bodyPr/>
                    <a:lstStyle/>
                    <a:p>
                      <a:endParaRPr lang="el-GR" sz="1800" dirty="0" smtClean="0"/>
                    </a:p>
                    <a:p>
                      <a:r>
                        <a:rPr lang="el-GR" sz="1800" baseline="0" dirty="0" smtClean="0"/>
                        <a:t>                      </a:t>
                      </a:r>
                      <a:r>
                        <a:rPr lang="el-GR" sz="1800" dirty="0" smtClean="0"/>
                        <a:t> </a:t>
                      </a:r>
                      <a:r>
                        <a:rPr lang="el-GR" sz="1000" dirty="0" smtClean="0"/>
                        <a:t>●</a:t>
                      </a:r>
                      <a:endParaRPr lang="el-GR" sz="1000" dirty="0"/>
                    </a:p>
                  </a:txBody>
                  <a:tcPr/>
                </a:tc>
              </a:tr>
              <a:tr h="1038501">
                <a:tc>
                  <a:txBody>
                    <a:bodyPr/>
                    <a:lstStyle/>
                    <a:p>
                      <a:r>
                        <a:rPr lang="el-GR" dirty="0" smtClean="0"/>
                        <a:t>Ατομικό εισόδημα του ασθενή</a:t>
                      </a:r>
                    </a:p>
                    <a:p>
                      <a:r>
                        <a:rPr lang="el-GR" baseline="0" dirty="0" smtClean="0"/>
                        <a:t>(Ίδιοι πόροι)</a:t>
                      </a:r>
                      <a:endParaRPr lang="el-GR" dirty="0"/>
                    </a:p>
                  </a:txBody>
                  <a:tcPr/>
                </a:tc>
                <a:tc>
                  <a:txBody>
                    <a:bodyPr/>
                    <a:lstStyle/>
                    <a:p>
                      <a:r>
                        <a:rPr lang="el-GR" sz="1800" dirty="0" smtClean="0"/>
                        <a:t>                     </a:t>
                      </a:r>
                    </a:p>
                    <a:p>
                      <a:r>
                        <a:rPr lang="el-GR" sz="1800" baseline="0" dirty="0" smtClean="0"/>
                        <a:t>                      </a:t>
                      </a:r>
                      <a:r>
                        <a:rPr lang="el-GR" sz="2000" dirty="0" smtClean="0"/>
                        <a:t>●</a:t>
                      </a:r>
                      <a:endParaRPr lang="el-GR" sz="2000" dirty="0"/>
                    </a:p>
                  </a:txBody>
                  <a:tcPr/>
                </a:tc>
                <a:tc>
                  <a:txBody>
                    <a:bodyPr/>
                    <a:lstStyle/>
                    <a:p>
                      <a:r>
                        <a:rPr lang="el-GR" sz="1800" dirty="0" smtClean="0"/>
                        <a:t> </a:t>
                      </a:r>
                    </a:p>
                    <a:p>
                      <a:r>
                        <a:rPr lang="el-GR" sz="1800" dirty="0" smtClean="0"/>
                        <a:t>                       </a:t>
                      </a:r>
                      <a:r>
                        <a:rPr lang="el-GR" sz="1000" dirty="0" smtClean="0"/>
                        <a:t>●</a:t>
                      </a:r>
                      <a:endParaRPr lang="el-GR" sz="1000" dirty="0"/>
                    </a:p>
                  </a:txBody>
                  <a:tcPr/>
                </a:tc>
                <a:tc>
                  <a:txBody>
                    <a:bodyPr/>
                    <a:lstStyle/>
                    <a:p>
                      <a:endParaRPr lang="el-GR" sz="1000" dirty="0" smtClean="0"/>
                    </a:p>
                    <a:p>
                      <a:endParaRPr lang="el-GR" sz="1000" dirty="0" smtClean="0"/>
                    </a:p>
                    <a:p>
                      <a:r>
                        <a:rPr lang="el-GR" sz="1000" dirty="0" smtClean="0"/>
                        <a:t>                                           ●</a:t>
                      </a:r>
                      <a:endParaRPr lang="el-GR" sz="1000" dirty="0"/>
                    </a:p>
                  </a:txBody>
                  <a:tcPr/>
                </a:tc>
              </a:tr>
            </a:tbl>
          </a:graphicData>
        </a:graphic>
      </p:graphicFrame>
      <p:sp>
        <p:nvSpPr>
          <p:cNvPr id="3" name="TextBox 2"/>
          <p:cNvSpPr txBox="1"/>
          <p:nvPr/>
        </p:nvSpPr>
        <p:spPr>
          <a:xfrm>
            <a:off x="2421924" y="251271"/>
            <a:ext cx="5329881" cy="400110"/>
          </a:xfrm>
          <a:prstGeom prst="rect">
            <a:avLst/>
          </a:prstGeom>
          <a:noFill/>
        </p:spPr>
        <p:txBody>
          <a:bodyPr wrap="square" rtlCol="0">
            <a:spAutoFit/>
          </a:bodyPr>
          <a:lstStyle/>
          <a:p>
            <a:r>
              <a:rPr lang="el-GR" sz="2000" dirty="0" smtClean="0"/>
              <a:t>Πηγές χρηματοδότησης του συστήματος υγείας</a:t>
            </a:r>
            <a:endParaRPr lang="el-GR" sz="2000" dirty="0"/>
          </a:p>
        </p:txBody>
      </p:sp>
      <p:cxnSp>
        <p:nvCxnSpPr>
          <p:cNvPr id="5" name="Ευθεία γραμμή σύνδεσης 4"/>
          <p:cNvCxnSpPr/>
          <p:nvPr/>
        </p:nvCxnSpPr>
        <p:spPr>
          <a:xfrm>
            <a:off x="234779" y="908985"/>
            <a:ext cx="2961502" cy="102278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096529" y="870619"/>
            <a:ext cx="1408670" cy="784830"/>
          </a:xfrm>
          <a:prstGeom prst="rect">
            <a:avLst/>
          </a:prstGeom>
          <a:noFill/>
        </p:spPr>
        <p:txBody>
          <a:bodyPr wrap="square" rtlCol="0">
            <a:spAutoFit/>
          </a:bodyPr>
          <a:lstStyle/>
          <a:p>
            <a:r>
              <a:rPr lang="el-GR" sz="1500" dirty="0" smtClean="0"/>
              <a:t>Μορφές συστημάτων υγείας</a:t>
            </a:r>
            <a:endParaRPr lang="el-GR" sz="1500" dirty="0"/>
          </a:p>
        </p:txBody>
      </p:sp>
      <p:sp>
        <p:nvSpPr>
          <p:cNvPr id="7" name="TextBox 6"/>
          <p:cNvSpPr txBox="1"/>
          <p:nvPr/>
        </p:nvSpPr>
        <p:spPr>
          <a:xfrm>
            <a:off x="222422" y="1398542"/>
            <a:ext cx="1828800" cy="553998"/>
          </a:xfrm>
          <a:prstGeom prst="rect">
            <a:avLst/>
          </a:prstGeom>
          <a:noFill/>
        </p:spPr>
        <p:txBody>
          <a:bodyPr wrap="square" rtlCol="0">
            <a:spAutoFit/>
          </a:bodyPr>
          <a:lstStyle/>
          <a:p>
            <a:r>
              <a:rPr lang="el-GR" sz="1500" dirty="0" smtClean="0"/>
              <a:t>Πηγές χρηματοδότησης</a:t>
            </a:r>
            <a:endParaRPr lang="el-GR" sz="1500" dirty="0"/>
          </a:p>
        </p:txBody>
      </p:sp>
      <p:cxnSp>
        <p:nvCxnSpPr>
          <p:cNvPr id="9" name="Ευθεία γραμμή σύνδεσης 8"/>
          <p:cNvCxnSpPr/>
          <p:nvPr/>
        </p:nvCxnSpPr>
        <p:spPr>
          <a:xfrm>
            <a:off x="6104236" y="1399527"/>
            <a:ext cx="5914769" cy="72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Ευθεία γραμμή σύνδεσης 11"/>
          <p:cNvCxnSpPr/>
          <p:nvPr/>
        </p:nvCxnSpPr>
        <p:spPr>
          <a:xfrm flipV="1">
            <a:off x="9036907" y="1406779"/>
            <a:ext cx="8238" cy="524986"/>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104236" y="1392273"/>
            <a:ext cx="2751438" cy="553998"/>
          </a:xfrm>
          <a:prstGeom prst="rect">
            <a:avLst/>
          </a:prstGeom>
          <a:noFill/>
        </p:spPr>
        <p:txBody>
          <a:bodyPr wrap="square" rtlCol="0">
            <a:spAutoFit/>
          </a:bodyPr>
          <a:lstStyle/>
          <a:p>
            <a:r>
              <a:rPr lang="el-GR" sz="1500" dirty="0" smtClean="0"/>
              <a:t>Μοντέλο </a:t>
            </a:r>
            <a:r>
              <a:rPr lang="en-US" sz="1500" dirty="0" smtClean="0"/>
              <a:t>Beveridge</a:t>
            </a:r>
          </a:p>
          <a:p>
            <a:r>
              <a:rPr lang="en-US" sz="1500" dirty="0" smtClean="0"/>
              <a:t>(</a:t>
            </a:r>
            <a:r>
              <a:rPr lang="el-GR" sz="1500" dirty="0" smtClean="0"/>
              <a:t>Μ. Βρετανία)</a:t>
            </a:r>
            <a:endParaRPr lang="el-GR" sz="1500" dirty="0"/>
          </a:p>
        </p:txBody>
      </p:sp>
      <p:sp>
        <p:nvSpPr>
          <p:cNvPr id="18" name="TextBox 17"/>
          <p:cNvSpPr txBox="1"/>
          <p:nvPr/>
        </p:nvSpPr>
        <p:spPr>
          <a:xfrm>
            <a:off x="9226378" y="1399527"/>
            <a:ext cx="2479589" cy="553998"/>
          </a:xfrm>
          <a:prstGeom prst="rect">
            <a:avLst/>
          </a:prstGeom>
          <a:noFill/>
        </p:spPr>
        <p:txBody>
          <a:bodyPr wrap="square" rtlCol="0">
            <a:spAutoFit/>
          </a:bodyPr>
          <a:lstStyle/>
          <a:p>
            <a:r>
              <a:rPr lang="el-GR" sz="1500" dirty="0" smtClean="0"/>
              <a:t>Μοντέλο </a:t>
            </a:r>
            <a:r>
              <a:rPr lang="en-US" sz="1500" dirty="0" smtClean="0"/>
              <a:t>Bismark</a:t>
            </a:r>
          </a:p>
          <a:p>
            <a:r>
              <a:rPr lang="el-GR" sz="1500" dirty="0" smtClean="0"/>
              <a:t>(Γερμανία)</a:t>
            </a:r>
            <a:endParaRPr lang="el-GR" sz="1500" dirty="0"/>
          </a:p>
        </p:txBody>
      </p:sp>
      <p:sp>
        <p:nvSpPr>
          <p:cNvPr id="20" name="TextBox 19"/>
          <p:cNvSpPr txBox="1"/>
          <p:nvPr/>
        </p:nvSpPr>
        <p:spPr>
          <a:xfrm>
            <a:off x="547815" y="6178379"/>
            <a:ext cx="9374659" cy="553998"/>
          </a:xfrm>
          <a:prstGeom prst="rect">
            <a:avLst/>
          </a:prstGeom>
          <a:noFill/>
        </p:spPr>
        <p:txBody>
          <a:bodyPr wrap="square" rtlCol="0">
            <a:spAutoFit/>
          </a:bodyPr>
          <a:lstStyle/>
          <a:p>
            <a:r>
              <a:rPr lang="el-GR" sz="3000" dirty="0" smtClean="0"/>
              <a:t> ●  </a:t>
            </a:r>
            <a:r>
              <a:rPr lang="el-GR" dirty="0" smtClean="0"/>
              <a:t>Υψηλή συμμετοχή    </a:t>
            </a:r>
            <a:r>
              <a:rPr lang="el-GR" sz="2000" dirty="0" smtClean="0"/>
              <a:t>●   </a:t>
            </a:r>
            <a:r>
              <a:rPr lang="el-GR" dirty="0" smtClean="0"/>
              <a:t>Μέτρια συμμετοχή      </a:t>
            </a:r>
            <a:r>
              <a:rPr lang="el-GR" sz="1000" dirty="0" smtClean="0"/>
              <a:t>●      </a:t>
            </a:r>
            <a:r>
              <a:rPr lang="el-GR" dirty="0" smtClean="0"/>
              <a:t>Μικρή συμμετοχή     </a:t>
            </a:r>
            <a:endParaRPr lang="el-GR" dirty="0"/>
          </a:p>
        </p:txBody>
      </p:sp>
    </p:spTree>
    <p:extLst>
      <p:ext uri="{BB962C8B-B14F-4D97-AF65-F5344CB8AC3E}">
        <p14:creationId xmlns:p14="http://schemas.microsoft.com/office/powerpoint/2010/main" val="1355216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64757"/>
            <a:ext cx="10515600" cy="1705233"/>
          </a:xfrm>
        </p:spPr>
        <p:txBody>
          <a:bodyPr>
            <a:normAutofit fontScale="90000"/>
          </a:bodyPr>
          <a:lstStyle/>
          <a:p>
            <a:pPr algn="ctr"/>
            <a:r>
              <a:rPr lang="en-US" sz="2500" dirty="0" smtClean="0"/>
              <a:t/>
            </a:r>
            <a:br>
              <a:rPr lang="en-US" sz="2500" dirty="0" smtClean="0"/>
            </a:br>
            <a:r>
              <a:rPr lang="el-GR" sz="3100" dirty="0" smtClean="0">
                <a:latin typeface="+mn-lt"/>
              </a:rPr>
              <a:t>Μελέτη για την διαφθορά στον τομέα υγείας στην Ευρώπη</a:t>
            </a:r>
            <a:br>
              <a:rPr lang="el-GR" sz="3100" dirty="0" smtClean="0">
                <a:latin typeface="+mn-lt"/>
              </a:rPr>
            </a:br>
            <a:r>
              <a:rPr lang="en-US" sz="3100" dirty="0">
                <a:latin typeface="+mn-lt"/>
              </a:rPr>
              <a:t>Study on Corruption in </a:t>
            </a:r>
            <a:r>
              <a:rPr lang="en-US" sz="3100" dirty="0" smtClean="0">
                <a:latin typeface="+mn-lt"/>
              </a:rPr>
              <a:t>the</a:t>
            </a:r>
            <a:r>
              <a:rPr lang="el-GR" sz="3100" dirty="0" smtClean="0">
                <a:latin typeface="+mn-lt"/>
              </a:rPr>
              <a:t> </a:t>
            </a:r>
            <a:r>
              <a:rPr lang="en-US" sz="3100" dirty="0" smtClean="0">
                <a:latin typeface="+mn-lt"/>
              </a:rPr>
              <a:t>Healthcare Sector</a:t>
            </a:r>
            <a:r>
              <a:rPr lang="el-GR" sz="3100" dirty="0" smtClean="0">
                <a:latin typeface="+mn-lt"/>
              </a:rPr>
              <a:t/>
            </a:r>
            <a:br>
              <a:rPr lang="el-GR" sz="3100" dirty="0" smtClean="0">
                <a:latin typeface="+mn-lt"/>
              </a:rPr>
            </a:br>
            <a:r>
              <a:rPr lang="en-US" sz="3100" dirty="0">
                <a:latin typeface="+mn-lt"/>
              </a:rPr>
              <a:t>European </a:t>
            </a:r>
            <a:r>
              <a:rPr lang="en-US" sz="3100" dirty="0" smtClean="0">
                <a:latin typeface="+mn-lt"/>
              </a:rPr>
              <a:t>Commission</a:t>
            </a:r>
            <a:r>
              <a:rPr lang="el-GR" sz="3100" dirty="0" smtClean="0">
                <a:latin typeface="+mn-lt"/>
              </a:rPr>
              <a:t/>
            </a:r>
            <a:br>
              <a:rPr lang="el-GR" sz="3100" dirty="0" smtClean="0">
                <a:latin typeface="+mn-lt"/>
              </a:rPr>
            </a:br>
            <a:r>
              <a:rPr lang="en-US" sz="3100" dirty="0" smtClean="0">
                <a:latin typeface="+mn-lt"/>
              </a:rPr>
              <a:t>October 2013</a:t>
            </a:r>
            <a:r>
              <a:rPr lang="en-US" sz="2800" dirty="0"/>
              <a:t/>
            </a:r>
            <a:br>
              <a:rPr lang="en-US" sz="2800" dirty="0"/>
            </a:br>
            <a:r>
              <a:rPr lang="el-GR" sz="2500" dirty="0" smtClean="0"/>
              <a:t/>
            </a:r>
            <a:br>
              <a:rPr lang="el-GR" sz="2500" dirty="0" smtClean="0"/>
            </a:br>
            <a:endParaRPr lang="el-GR" sz="2500" dirty="0"/>
          </a:p>
        </p:txBody>
      </p:sp>
      <p:graphicFrame>
        <p:nvGraphicFramePr>
          <p:cNvPr id="3" name="Πίνακας 2"/>
          <p:cNvGraphicFramePr>
            <a:graphicFrameLocks noGrp="1"/>
          </p:cNvGraphicFramePr>
          <p:nvPr>
            <p:extLst>
              <p:ext uri="{D42A27DB-BD31-4B8C-83A1-F6EECF244321}">
                <p14:modId xmlns:p14="http://schemas.microsoft.com/office/powerpoint/2010/main" val="2982511571"/>
              </p:ext>
            </p:extLst>
          </p:nvPr>
        </p:nvGraphicFramePr>
        <p:xfrm>
          <a:off x="164756" y="1680520"/>
          <a:ext cx="11878962" cy="4844397"/>
        </p:xfrm>
        <a:graphic>
          <a:graphicData uri="http://schemas.openxmlformats.org/drawingml/2006/table">
            <a:tbl>
              <a:tblPr firstRow="1" bandRow="1">
                <a:tableStyleId>{5C22544A-7EE6-4342-B048-85BDC9FD1C3A}</a:tableStyleId>
              </a:tblPr>
              <a:tblGrid>
                <a:gridCol w="3959654"/>
                <a:gridCol w="3959654"/>
                <a:gridCol w="3959654"/>
              </a:tblGrid>
              <a:tr h="560445">
                <a:tc>
                  <a:txBody>
                    <a:bodyPr/>
                    <a:lstStyle/>
                    <a:p>
                      <a:r>
                        <a:rPr lang="el-GR" dirty="0" smtClean="0"/>
                        <a:t>Δαπάνες</a:t>
                      </a:r>
                      <a:r>
                        <a:rPr lang="el-GR" baseline="0" dirty="0" smtClean="0"/>
                        <a:t> υγείας</a:t>
                      </a:r>
                      <a:endParaRPr lang="el-GR" dirty="0"/>
                    </a:p>
                  </a:txBody>
                  <a:tcPr/>
                </a:tc>
                <a:tc>
                  <a:txBody>
                    <a:bodyPr/>
                    <a:lstStyle/>
                    <a:p>
                      <a:r>
                        <a:rPr lang="en-US" dirty="0" smtClean="0"/>
                        <a:t>GREECE</a:t>
                      </a:r>
                      <a:endParaRPr lang="el-GR" dirty="0"/>
                    </a:p>
                  </a:txBody>
                  <a:tcPr/>
                </a:tc>
                <a:tc>
                  <a:txBody>
                    <a:bodyPr/>
                    <a:lstStyle/>
                    <a:p>
                      <a:r>
                        <a:rPr lang="en-US" dirty="0" smtClean="0"/>
                        <a:t>EU</a:t>
                      </a:r>
                      <a:endParaRPr lang="el-GR" dirty="0"/>
                    </a:p>
                  </a:txBody>
                  <a:tcPr/>
                </a:tc>
              </a:tr>
              <a:tr h="1381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Οι</a:t>
                      </a:r>
                      <a:r>
                        <a:rPr lang="el-GR" baseline="0" dirty="0" smtClean="0"/>
                        <a:t> σ</a:t>
                      </a:r>
                      <a:r>
                        <a:rPr lang="el-GR" dirty="0" smtClean="0"/>
                        <a:t>υνολικές</a:t>
                      </a:r>
                      <a:r>
                        <a:rPr lang="el-GR" baseline="0" dirty="0" smtClean="0"/>
                        <a:t> δαπάνες για την υγεία ως ποσοστό του ΑΕΠ</a:t>
                      </a:r>
                      <a:endParaRPr lang="el-GR" dirty="0" smtClean="0"/>
                    </a:p>
                    <a:p>
                      <a:endParaRPr lang="el-GR" dirty="0"/>
                    </a:p>
                  </a:txBody>
                  <a:tcPr/>
                </a:tc>
                <a:tc>
                  <a:txBody>
                    <a:bodyPr/>
                    <a:lstStyle/>
                    <a:p>
                      <a:r>
                        <a:rPr lang="en-US" dirty="0" smtClean="0"/>
                        <a:t>10,2%</a:t>
                      </a:r>
                      <a:endParaRPr lang="el-GR" dirty="0"/>
                    </a:p>
                  </a:txBody>
                  <a:tcPr/>
                </a:tc>
                <a:tc>
                  <a:txBody>
                    <a:bodyPr/>
                    <a:lstStyle/>
                    <a:p>
                      <a:r>
                        <a:rPr lang="en-US" dirty="0" smtClean="0"/>
                        <a:t>9%</a:t>
                      </a:r>
                      <a:endParaRPr lang="el-GR" dirty="0"/>
                    </a:p>
                  </a:txBody>
                  <a:tcPr/>
                </a:tc>
              </a:tr>
              <a:tr h="967344">
                <a:tc>
                  <a:txBody>
                    <a:bodyPr/>
                    <a:lstStyle/>
                    <a:p>
                      <a:r>
                        <a:rPr lang="el-GR" dirty="0" smtClean="0"/>
                        <a:t>Οι δημόσιες δαπάνες ως</a:t>
                      </a:r>
                      <a:r>
                        <a:rPr lang="el-GR" baseline="0" dirty="0" smtClean="0"/>
                        <a:t> ποσοστό των συνολικών δαπανών</a:t>
                      </a:r>
                      <a:endParaRPr lang="el-GR" dirty="0"/>
                    </a:p>
                  </a:txBody>
                  <a:tcPr/>
                </a:tc>
                <a:tc>
                  <a:txBody>
                    <a:bodyPr/>
                    <a:lstStyle/>
                    <a:p>
                      <a:r>
                        <a:rPr lang="el-GR" dirty="0" smtClean="0"/>
                        <a:t>59%</a:t>
                      </a:r>
                      <a:endParaRPr lang="el-GR" dirty="0"/>
                    </a:p>
                  </a:txBody>
                  <a:tcPr/>
                </a:tc>
                <a:tc>
                  <a:txBody>
                    <a:bodyPr/>
                    <a:lstStyle/>
                    <a:p>
                      <a:r>
                        <a:rPr lang="el-GR" dirty="0" smtClean="0"/>
                        <a:t>73%</a:t>
                      </a:r>
                      <a:endParaRPr lang="el-GR" dirty="0"/>
                    </a:p>
                  </a:txBody>
                  <a:tcPr/>
                </a:tc>
              </a:tr>
              <a:tr h="967344">
                <a:tc>
                  <a:txBody>
                    <a:bodyPr/>
                    <a:lstStyle/>
                    <a:p>
                      <a:r>
                        <a:rPr lang="el-GR" dirty="0" smtClean="0"/>
                        <a:t>Ιδιωτικές</a:t>
                      </a:r>
                      <a:r>
                        <a:rPr lang="el-GR" baseline="0" dirty="0" smtClean="0"/>
                        <a:t> πληρωμές ως ποσοστό των συνολικών δαπανών για την υγεία</a:t>
                      </a:r>
                      <a:endParaRPr lang="el-GR" dirty="0"/>
                    </a:p>
                  </a:txBody>
                  <a:tcPr/>
                </a:tc>
                <a:tc>
                  <a:txBody>
                    <a:bodyPr/>
                    <a:lstStyle/>
                    <a:p>
                      <a:r>
                        <a:rPr lang="el-GR" dirty="0" smtClean="0"/>
                        <a:t>38%</a:t>
                      </a:r>
                      <a:endParaRPr lang="el-GR" dirty="0"/>
                    </a:p>
                  </a:txBody>
                  <a:tcPr/>
                </a:tc>
                <a:tc>
                  <a:txBody>
                    <a:bodyPr/>
                    <a:lstStyle/>
                    <a:p>
                      <a:r>
                        <a:rPr lang="el-GR" dirty="0" smtClean="0"/>
                        <a:t>21%</a:t>
                      </a:r>
                      <a:endParaRPr lang="el-GR" dirty="0"/>
                    </a:p>
                  </a:txBody>
                  <a:tcPr/>
                </a:tc>
              </a:tr>
              <a:tr h="967344">
                <a:tc>
                  <a:txBody>
                    <a:bodyPr/>
                    <a:lstStyle/>
                    <a:p>
                      <a:r>
                        <a:rPr lang="el-GR" dirty="0" smtClean="0"/>
                        <a:t>Ιδιωτική ασφάλιση ως ποσοστό</a:t>
                      </a:r>
                      <a:r>
                        <a:rPr lang="el-GR" baseline="0" dirty="0" smtClean="0"/>
                        <a:t> των συνολικών δαπανών για την υγεία</a:t>
                      </a:r>
                      <a:r>
                        <a:rPr lang="el-GR" dirty="0" smtClean="0"/>
                        <a:t> </a:t>
                      </a:r>
                      <a:endParaRPr lang="el-GR" dirty="0"/>
                    </a:p>
                  </a:txBody>
                  <a:tcPr/>
                </a:tc>
                <a:tc>
                  <a:txBody>
                    <a:bodyPr/>
                    <a:lstStyle/>
                    <a:p>
                      <a:r>
                        <a:rPr lang="el-GR" dirty="0" smtClean="0"/>
                        <a:t>2%</a:t>
                      </a:r>
                      <a:endParaRPr lang="el-GR" dirty="0"/>
                    </a:p>
                  </a:txBody>
                  <a:tcPr/>
                </a:tc>
                <a:tc>
                  <a:txBody>
                    <a:bodyPr/>
                    <a:lstStyle/>
                    <a:p>
                      <a:r>
                        <a:rPr lang="el-GR" dirty="0" smtClean="0"/>
                        <a:t>4%</a:t>
                      </a:r>
                      <a:endParaRPr lang="el-GR" dirty="0"/>
                    </a:p>
                  </a:txBody>
                  <a:tcPr/>
                </a:tc>
              </a:tr>
            </a:tbl>
          </a:graphicData>
        </a:graphic>
      </p:graphicFrame>
    </p:spTree>
    <p:extLst>
      <p:ext uri="{BB962C8B-B14F-4D97-AF65-F5344CB8AC3E}">
        <p14:creationId xmlns:p14="http://schemas.microsoft.com/office/powerpoint/2010/main" val="4207845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p:cNvSpPr>
          <p:nvPr>
            <p:ph type="title"/>
          </p:nvPr>
        </p:nvSpPr>
        <p:spPr>
          <a:xfrm>
            <a:off x="1301579" y="194104"/>
            <a:ext cx="9144000" cy="1143000"/>
          </a:xfrm>
        </p:spPr>
        <p:txBody>
          <a:bodyPr>
            <a:normAutofit/>
          </a:bodyPr>
          <a:lstStyle/>
          <a:p>
            <a:pPr algn="ctr"/>
            <a:r>
              <a:rPr lang="el-GR" altLang="el-GR" sz="2800" b="1" dirty="0">
                <a:latin typeface="+mn-lt"/>
              </a:rPr>
              <a:t>Προβλήματα στην </a:t>
            </a:r>
            <a:r>
              <a:rPr lang="el-GR" altLang="el-GR" sz="2800" b="1" dirty="0">
                <a:solidFill>
                  <a:schemeClr val="accent2">
                    <a:lumMod val="75000"/>
                  </a:schemeClr>
                </a:solidFill>
                <a:latin typeface="+mn-lt"/>
              </a:rPr>
              <a:t>οργάνωση και διοίκηση</a:t>
            </a:r>
            <a:r>
              <a:rPr lang="el-GR" altLang="el-GR" sz="2800" b="1" dirty="0">
                <a:latin typeface="+mn-lt"/>
              </a:rPr>
              <a:t> των Ελληνικών Νοσοκομείων</a:t>
            </a:r>
          </a:p>
        </p:txBody>
      </p:sp>
      <p:sp>
        <p:nvSpPr>
          <p:cNvPr id="101379" name="Rectangle 3"/>
          <p:cNvSpPr>
            <a:spLocks noGrp="1"/>
          </p:cNvSpPr>
          <p:nvPr>
            <p:ph type="body" sz="half" idx="1"/>
          </p:nvPr>
        </p:nvSpPr>
        <p:spPr>
          <a:xfrm>
            <a:off x="755821" y="1337104"/>
            <a:ext cx="5181600" cy="4351338"/>
          </a:xfrm>
        </p:spPr>
        <p:txBody>
          <a:bodyPr/>
          <a:lstStyle/>
          <a:p>
            <a:r>
              <a:rPr lang="el-GR" altLang="el-GR" dirty="0">
                <a:latin typeface="Calibri" panose="020F0502020204030204" pitchFamily="34" charset="0"/>
                <a:cs typeface="Calibri" panose="020F0502020204030204" pitchFamily="34" charset="0"/>
              </a:rPr>
              <a:t>Έλλειψη κατάλληλων στελεχών διοίκησης</a:t>
            </a:r>
          </a:p>
          <a:p>
            <a:r>
              <a:rPr lang="el-GR" altLang="el-GR" dirty="0">
                <a:latin typeface="Calibri" panose="020F0502020204030204" pitchFamily="34" charset="0"/>
                <a:cs typeface="Calibri" panose="020F0502020204030204" pitchFamily="34" charset="0"/>
              </a:rPr>
              <a:t>Απουσία </a:t>
            </a:r>
            <a:r>
              <a:rPr lang="el-GR" altLang="el-GR" dirty="0">
                <a:solidFill>
                  <a:schemeClr val="accent2">
                    <a:lumMod val="75000"/>
                  </a:schemeClr>
                </a:solidFill>
                <a:latin typeface="Calibri" panose="020F0502020204030204" pitchFamily="34" charset="0"/>
                <a:cs typeface="Calibri" panose="020F0502020204030204" pitchFamily="34" charset="0"/>
              </a:rPr>
              <a:t>αρχών μάνατζμεντ</a:t>
            </a:r>
          </a:p>
          <a:p>
            <a:r>
              <a:rPr lang="el-GR" altLang="el-GR" dirty="0">
                <a:latin typeface="Calibri" panose="020F0502020204030204" pitchFamily="34" charset="0"/>
                <a:cs typeface="Calibri" panose="020F0502020204030204" pitchFamily="34" charset="0"/>
              </a:rPr>
              <a:t>Απουσία  σαφών προγραμματικών στόχων</a:t>
            </a:r>
          </a:p>
          <a:p>
            <a:r>
              <a:rPr lang="el-GR" altLang="el-GR" dirty="0">
                <a:latin typeface="Calibri" panose="020F0502020204030204" pitchFamily="34" charset="0"/>
                <a:cs typeface="Calibri" panose="020F0502020204030204" pitchFamily="34" charset="0"/>
              </a:rPr>
              <a:t>Γραφειοκρατικό </a:t>
            </a:r>
            <a:r>
              <a:rPr lang="el-GR" altLang="el-GR" dirty="0">
                <a:solidFill>
                  <a:schemeClr val="accent2">
                    <a:lumMod val="75000"/>
                  </a:schemeClr>
                </a:solidFill>
                <a:latin typeface="Calibri" panose="020F0502020204030204" pitchFamily="34" charset="0"/>
                <a:cs typeface="Calibri" panose="020F0502020204030204" pitchFamily="34" charset="0"/>
              </a:rPr>
              <a:t>σύστημα λήψης αποφάσεων</a:t>
            </a:r>
          </a:p>
          <a:p>
            <a:r>
              <a:rPr lang="el-GR" altLang="el-GR" dirty="0">
                <a:latin typeface="Calibri" panose="020F0502020204030204" pitchFamily="34" charset="0"/>
                <a:cs typeface="Calibri" panose="020F0502020204030204" pitchFamily="34" charset="0"/>
              </a:rPr>
              <a:t>Έλλειψη υπευθυνότητας</a:t>
            </a:r>
          </a:p>
          <a:p>
            <a:r>
              <a:rPr lang="el-GR" altLang="el-GR" dirty="0">
                <a:latin typeface="Calibri" panose="020F0502020204030204" pitchFamily="34" charset="0"/>
                <a:cs typeface="Calibri" panose="020F0502020204030204" pitchFamily="34" charset="0"/>
              </a:rPr>
              <a:t>Δύσκαμπτο </a:t>
            </a:r>
            <a:r>
              <a:rPr lang="el-GR" altLang="el-GR" dirty="0">
                <a:solidFill>
                  <a:schemeClr val="accent2">
                    <a:lumMod val="75000"/>
                  </a:schemeClr>
                </a:solidFill>
                <a:latin typeface="Calibri" panose="020F0502020204030204" pitchFamily="34" charset="0"/>
                <a:cs typeface="Calibri" panose="020F0502020204030204" pitchFamily="34" charset="0"/>
              </a:rPr>
              <a:t>Λογιστικό Σύστημα</a:t>
            </a:r>
          </a:p>
          <a:p>
            <a:endParaRPr lang="el-GR" altLang="el-GR" sz="2400" dirty="0">
              <a:latin typeface="Calibri" panose="020F0502020204030204" pitchFamily="34" charset="0"/>
            </a:endParaRPr>
          </a:p>
        </p:txBody>
      </p:sp>
      <p:sp>
        <p:nvSpPr>
          <p:cNvPr id="101380" name="Rectangle 4"/>
          <p:cNvSpPr>
            <a:spLocks noGrp="1"/>
          </p:cNvSpPr>
          <p:nvPr>
            <p:ph type="body" sz="half" idx="2"/>
          </p:nvPr>
        </p:nvSpPr>
        <p:spPr>
          <a:xfrm>
            <a:off x="6172200" y="1337104"/>
            <a:ext cx="4038600" cy="4618037"/>
          </a:xfrm>
        </p:spPr>
        <p:txBody>
          <a:bodyPr>
            <a:noAutofit/>
          </a:bodyPr>
          <a:lstStyle/>
          <a:p>
            <a:r>
              <a:rPr lang="el-GR" altLang="el-GR" dirty="0">
                <a:latin typeface="Calibri" panose="020F0502020204030204" pitchFamily="34" charset="0"/>
              </a:rPr>
              <a:t>Έλλειψη </a:t>
            </a:r>
            <a:r>
              <a:rPr lang="el-GR" altLang="el-GR" dirty="0">
                <a:solidFill>
                  <a:schemeClr val="accent2">
                    <a:lumMod val="75000"/>
                  </a:schemeClr>
                </a:solidFill>
                <a:latin typeface="Calibri" panose="020F0502020204030204" pitchFamily="34" charset="0"/>
              </a:rPr>
              <a:t>φιλικότητας </a:t>
            </a:r>
            <a:r>
              <a:rPr lang="el-GR" altLang="el-GR" dirty="0">
                <a:latin typeface="Calibri" panose="020F0502020204030204" pitchFamily="34" charset="0"/>
              </a:rPr>
              <a:t>προς τον πολίτη</a:t>
            </a:r>
          </a:p>
          <a:p>
            <a:r>
              <a:rPr lang="el-GR" altLang="el-GR" dirty="0">
                <a:latin typeface="Calibri" panose="020F0502020204030204" pitchFamily="34" charset="0"/>
              </a:rPr>
              <a:t>Αδυναμία επικοινωνίας και συντονισμού</a:t>
            </a:r>
          </a:p>
          <a:p>
            <a:r>
              <a:rPr lang="el-GR" altLang="el-GR" dirty="0" smtClean="0">
                <a:latin typeface="Calibri" panose="020F0502020204030204" pitchFamily="34" charset="0"/>
              </a:rPr>
              <a:t>Έλλειψη </a:t>
            </a:r>
            <a:r>
              <a:rPr lang="el-GR" altLang="el-GR" dirty="0">
                <a:solidFill>
                  <a:schemeClr val="accent2">
                    <a:lumMod val="75000"/>
                  </a:schemeClr>
                </a:solidFill>
                <a:latin typeface="Calibri" panose="020F0502020204030204" pitchFamily="34" charset="0"/>
              </a:rPr>
              <a:t>επιχειρησιακής κουλτούρας </a:t>
            </a:r>
            <a:r>
              <a:rPr lang="el-GR" altLang="el-GR" dirty="0">
                <a:latin typeface="Calibri" panose="020F0502020204030204" pitchFamily="34" charset="0"/>
              </a:rPr>
              <a:t>εργαζομένων</a:t>
            </a:r>
          </a:p>
        </p:txBody>
      </p:sp>
    </p:spTree>
    <p:extLst>
      <p:ext uri="{BB962C8B-B14F-4D97-AF65-F5344CB8AC3E}">
        <p14:creationId xmlns:p14="http://schemas.microsoft.com/office/powerpoint/2010/main" val="73211550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822" y="636973"/>
            <a:ext cx="10515600" cy="5772064"/>
          </a:xfrm>
        </p:spPr>
        <p:txBody>
          <a:bodyPr>
            <a:normAutofit fontScale="90000"/>
          </a:bodyPr>
          <a:lstStyle/>
          <a:p>
            <a:r>
              <a:rPr lang="el-GR" sz="3100" dirty="0" smtClean="0">
                <a:latin typeface="+mn-lt"/>
              </a:rPr>
              <a:t/>
            </a:r>
            <a:br>
              <a:rPr lang="el-GR" sz="3100" dirty="0" smtClean="0">
                <a:latin typeface="+mn-lt"/>
              </a:rPr>
            </a:br>
            <a:r>
              <a:rPr lang="el-GR" sz="3100" dirty="0" smtClean="0">
                <a:latin typeface="+mn-lt"/>
              </a:rPr>
              <a:t>Βασικοί κίνδυνοι του συστήματος υγείας στην Ελλάδα </a:t>
            </a:r>
            <a:r>
              <a:rPr lang="en-US" sz="3100" dirty="0" smtClean="0">
                <a:latin typeface="+mn-lt"/>
              </a:rPr>
              <a:t>:</a:t>
            </a:r>
            <a:r>
              <a:rPr lang="el-GR" sz="3100" dirty="0" smtClean="0">
                <a:latin typeface="+mn-lt"/>
              </a:rPr>
              <a:t/>
            </a:r>
            <a:br>
              <a:rPr lang="el-GR" sz="3100" dirty="0" smtClean="0">
                <a:latin typeface="+mn-lt"/>
              </a:rPr>
            </a:br>
            <a:r>
              <a:rPr lang="en-US" sz="3100" dirty="0" smtClean="0">
                <a:latin typeface="+mn-lt"/>
              </a:rPr>
              <a:t/>
            </a:r>
            <a:br>
              <a:rPr lang="en-US" sz="3100" dirty="0" smtClean="0">
                <a:latin typeface="+mn-lt"/>
              </a:rPr>
            </a:br>
            <a:r>
              <a:rPr lang="el-GR" sz="3100" dirty="0" smtClean="0">
                <a:latin typeface="+mn-lt"/>
              </a:rPr>
              <a:t>Εμφανίζονται υψηλά επίπεδα </a:t>
            </a:r>
            <a:r>
              <a:rPr lang="el-GR" sz="3100" dirty="0" smtClean="0">
                <a:solidFill>
                  <a:schemeClr val="accent2">
                    <a:lumMod val="75000"/>
                  </a:schemeClr>
                </a:solidFill>
                <a:latin typeface="+mn-lt"/>
              </a:rPr>
              <a:t>διαφθοράς.</a:t>
            </a:r>
            <a:r>
              <a:rPr lang="el-GR" sz="3100" dirty="0" smtClean="0">
                <a:latin typeface="+mn-lt"/>
              </a:rPr>
              <a:t/>
            </a:r>
            <a:br>
              <a:rPr lang="el-GR" sz="3100" dirty="0" smtClean="0">
                <a:latin typeface="+mn-lt"/>
              </a:rPr>
            </a:br>
            <a:r>
              <a:rPr lang="el-GR" sz="3100" dirty="0" smtClean="0">
                <a:latin typeface="+mn-lt"/>
              </a:rPr>
              <a:t/>
            </a:r>
            <a:br>
              <a:rPr lang="el-GR" sz="3100" dirty="0" smtClean="0">
                <a:latin typeface="+mn-lt"/>
              </a:rPr>
            </a:br>
            <a:r>
              <a:rPr lang="el-GR" sz="3100" dirty="0" smtClean="0">
                <a:latin typeface="+mn-lt"/>
              </a:rPr>
              <a:t>Περιορισμένη </a:t>
            </a:r>
            <a:r>
              <a:rPr lang="el-GR" sz="3100" dirty="0" smtClean="0">
                <a:solidFill>
                  <a:schemeClr val="accent2">
                    <a:lumMod val="75000"/>
                  </a:schemeClr>
                </a:solidFill>
                <a:latin typeface="+mn-lt"/>
              </a:rPr>
              <a:t>διαφάνεια και ελλιπή γνώση </a:t>
            </a:r>
            <a:r>
              <a:rPr lang="el-GR" sz="3100" dirty="0" smtClean="0">
                <a:latin typeface="+mn-lt"/>
              </a:rPr>
              <a:t>για τα δικαιώματα των ασθενών.</a:t>
            </a:r>
            <a:br>
              <a:rPr lang="el-GR" sz="3100" dirty="0" smtClean="0">
                <a:latin typeface="+mn-lt"/>
              </a:rPr>
            </a:br>
            <a:r>
              <a:rPr lang="el-GR" sz="3100" dirty="0" smtClean="0">
                <a:latin typeface="+mn-lt"/>
              </a:rPr>
              <a:t/>
            </a:r>
            <a:br>
              <a:rPr lang="el-GR" sz="3100" dirty="0" smtClean="0">
                <a:latin typeface="+mn-lt"/>
              </a:rPr>
            </a:br>
            <a:r>
              <a:rPr lang="el-GR" sz="3100" dirty="0" smtClean="0">
                <a:solidFill>
                  <a:schemeClr val="accent2">
                    <a:lumMod val="75000"/>
                  </a:schemeClr>
                </a:solidFill>
                <a:latin typeface="+mn-lt"/>
              </a:rPr>
              <a:t>Χαμηλό επίπεδο μισθών </a:t>
            </a:r>
            <a:r>
              <a:rPr lang="el-GR" sz="3100" dirty="0" smtClean="0">
                <a:latin typeface="+mn-lt"/>
              </a:rPr>
              <a:t>το οποίο σχετίζεται με τις ανεπίσημες – άτυπες </a:t>
            </a:r>
            <a:r>
              <a:rPr lang="el-GR" sz="3100" dirty="0" smtClean="0">
                <a:solidFill>
                  <a:schemeClr val="accent2">
                    <a:lumMod val="75000"/>
                  </a:schemeClr>
                </a:solidFill>
                <a:latin typeface="+mn-lt"/>
              </a:rPr>
              <a:t>πληρωμές.</a:t>
            </a:r>
            <a:r>
              <a:rPr lang="el-GR" sz="3100" dirty="0" smtClean="0">
                <a:latin typeface="+mn-lt"/>
              </a:rPr>
              <a:t/>
            </a:r>
            <a:br>
              <a:rPr lang="el-GR" sz="3100" dirty="0" smtClean="0">
                <a:latin typeface="+mn-lt"/>
              </a:rPr>
            </a:br>
            <a:r>
              <a:rPr lang="el-GR" sz="3100" dirty="0">
                <a:latin typeface="+mn-lt"/>
              </a:rPr>
              <a:t/>
            </a:r>
            <a:br>
              <a:rPr lang="el-GR" sz="3100" dirty="0">
                <a:latin typeface="+mn-lt"/>
              </a:rPr>
            </a:br>
            <a:r>
              <a:rPr lang="el-GR" sz="3100" dirty="0" smtClean="0">
                <a:latin typeface="+mn-lt"/>
              </a:rPr>
              <a:t>Ανεπαρκείς μηχανισμοί όσο </a:t>
            </a:r>
            <a:r>
              <a:rPr lang="el-GR" sz="3100" dirty="0" smtClean="0">
                <a:solidFill>
                  <a:schemeClr val="accent2">
                    <a:lumMod val="75000"/>
                  </a:schemeClr>
                </a:solidFill>
                <a:latin typeface="+mn-lt"/>
              </a:rPr>
              <a:t>αναφορά και την υπεύθυνη λογοδοσία </a:t>
            </a:r>
            <a:r>
              <a:rPr lang="el-GR" sz="3100" dirty="0" smtClean="0">
                <a:latin typeface="+mn-lt"/>
              </a:rPr>
              <a:t>για τον έλεγχο των υπηρεσιών.</a:t>
            </a:r>
            <a:br>
              <a:rPr lang="el-GR" sz="3100" dirty="0" smtClean="0">
                <a:latin typeface="+mn-lt"/>
              </a:rPr>
            </a:br>
            <a:r>
              <a:rPr lang="el-GR" sz="3100" dirty="0">
                <a:latin typeface="+mn-lt"/>
              </a:rPr>
              <a:t/>
            </a:r>
            <a:br>
              <a:rPr lang="el-GR" sz="3100" dirty="0">
                <a:latin typeface="+mn-lt"/>
              </a:rPr>
            </a:br>
            <a:r>
              <a:rPr lang="el-GR" sz="3100" dirty="0" smtClean="0">
                <a:latin typeface="+mn-lt"/>
              </a:rPr>
              <a:t> </a:t>
            </a:r>
            <a:br>
              <a:rPr lang="el-GR" sz="3100" dirty="0" smtClean="0">
                <a:latin typeface="+mn-lt"/>
              </a:rPr>
            </a:br>
            <a:r>
              <a:rPr lang="el-GR" sz="2500" dirty="0" smtClean="0"/>
              <a:t> </a:t>
            </a:r>
            <a:endParaRPr lang="el-GR" sz="2500" dirty="0"/>
          </a:p>
        </p:txBody>
      </p:sp>
    </p:spTree>
    <p:extLst>
      <p:ext uri="{BB962C8B-B14F-4D97-AF65-F5344CB8AC3E}">
        <p14:creationId xmlns:p14="http://schemas.microsoft.com/office/powerpoint/2010/main" val="12275744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755589"/>
          </a:xfrm>
        </p:spPr>
        <p:txBody>
          <a:bodyPr>
            <a:normAutofit fontScale="90000"/>
          </a:bodyPr>
          <a:lstStyle/>
          <a:p>
            <a:r>
              <a:rPr lang="el-GR" sz="2500" dirty="0" smtClean="0"/>
              <a:t/>
            </a:r>
            <a:br>
              <a:rPr lang="el-GR" sz="2500" dirty="0" smtClean="0"/>
            </a:br>
            <a:r>
              <a:rPr lang="el-GR" sz="2500" dirty="0"/>
              <a:t/>
            </a:r>
            <a:br>
              <a:rPr lang="el-GR" sz="2500" dirty="0"/>
            </a:br>
            <a:r>
              <a:rPr lang="el-GR" sz="2500" dirty="0" smtClean="0"/>
              <a:t/>
            </a:r>
            <a:br>
              <a:rPr lang="el-GR" sz="2500" dirty="0" smtClean="0"/>
            </a:br>
            <a:r>
              <a:rPr lang="el-GR" sz="2500" dirty="0"/>
              <a:t/>
            </a:r>
            <a:br>
              <a:rPr lang="el-GR" sz="2500" dirty="0"/>
            </a:br>
            <a:r>
              <a:rPr lang="el-GR" sz="3100" dirty="0" smtClean="0">
                <a:solidFill>
                  <a:schemeClr val="accent2">
                    <a:lumMod val="75000"/>
                  </a:schemeClr>
                </a:solidFill>
                <a:latin typeface="+mn-lt"/>
              </a:rPr>
              <a:t>Υψηλός </a:t>
            </a:r>
            <a:r>
              <a:rPr lang="el-GR" sz="3100" dirty="0">
                <a:solidFill>
                  <a:schemeClr val="accent2">
                    <a:lumMod val="75000"/>
                  </a:schemeClr>
                </a:solidFill>
                <a:latin typeface="+mn-lt"/>
              </a:rPr>
              <a:t>βαθμός </a:t>
            </a:r>
            <a:r>
              <a:rPr lang="el-GR" sz="3100" dirty="0" smtClean="0">
                <a:solidFill>
                  <a:schemeClr val="accent2">
                    <a:lumMod val="75000"/>
                  </a:schemeClr>
                </a:solidFill>
                <a:latin typeface="+mn-lt"/>
              </a:rPr>
              <a:t>ατιμωρησίας</a:t>
            </a:r>
            <a:r>
              <a:rPr lang="el-GR" sz="3100" dirty="0">
                <a:latin typeface="+mn-lt"/>
              </a:rPr>
              <a:t> </a:t>
            </a:r>
            <a:r>
              <a:rPr lang="el-GR" sz="3100" dirty="0" smtClean="0">
                <a:latin typeface="+mn-lt"/>
              </a:rPr>
              <a:t>– αδυναμίες του δικαστικού </a:t>
            </a:r>
            <a:r>
              <a:rPr lang="el-GR" sz="3100" dirty="0">
                <a:latin typeface="+mn-lt"/>
              </a:rPr>
              <a:t>συστήματος.</a:t>
            </a:r>
            <a:br>
              <a:rPr lang="el-GR" sz="3100" dirty="0">
                <a:latin typeface="+mn-lt"/>
              </a:rPr>
            </a:br>
            <a:r>
              <a:rPr lang="el-GR" sz="3100" dirty="0">
                <a:latin typeface="+mn-lt"/>
              </a:rPr>
              <a:t/>
            </a:r>
            <a:br>
              <a:rPr lang="el-GR" sz="3100" dirty="0">
                <a:latin typeface="+mn-lt"/>
              </a:rPr>
            </a:br>
            <a:r>
              <a:rPr lang="el-GR" sz="3100" dirty="0">
                <a:latin typeface="+mn-lt"/>
              </a:rPr>
              <a:t>Νομοθεσία σχετικά με </a:t>
            </a:r>
            <a:r>
              <a:rPr lang="el-GR" sz="3100" dirty="0">
                <a:solidFill>
                  <a:schemeClr val="accent2">
                    <a:lumMod val="75000"/>
                  </a:schemeClr>
                </a:solidFill>
                <a:latin typeface="+mn-lt"/>
              </a:rPr>
              <a:t>τις ανώτατες τιμές(πλαφόν) </a:t>
            </a:r>
            <a:r>
              <a:rPr lang="el-GR" sz="3100" dirty="0">
                <a:latin typeface="+mn-lt"/>
              </a:rPr>
              <a:t>για τις φαρμακευτικές δαπάνες και τα ιατροτεχνολογικά προϊόντα δεν είχε τα αναμενόμενα αποτελέσματα ήταν αναποτελεσματική οι τιμές αυξήθηκαν 3 με 4 φορές προς τα πάνω. </a:t>
            </a:r>
            <a:br>
              <a:rPr lang="el-GR" sz="3100" dirty="0">
                <a:latin typeface="+mn-lt"/>
              </a:rPr>
            </a:br>
            <a:r>
              <a:rPr lang="el-GR" sz="3100" dirty="0">
                <a:latin typeface="+mn-lt"/>
              </a:rPr>
              <a:t/>
            </a:r>
            <a:br>
              <a:rPr lang="el-GR" sz="3100" dirty="0">
                <a:latin typeface="+mn-lt"/>
              </a:rPr>
            </a:br>
            <a:r>
              <a:rPr lang="el-GR" sz="3100" dirty="0" smtClean="0">
                <a:latin typeface="+mn-lt"/>
              </a:rPr>
              <a:t>Πολύπλοκο </a:t>
            </a:r>
            <a:r>
              <a:rPr lang="el-GR" sz="3100" dirty="0" smtClean="0">
                <a:solidFill>
                  <a:schemeClr val="accent2">
                    <a:lumMod val="75000"/>
                  </a:schemeClr>
                </a:solidFill>
                <a:latin typeface="+mn-lt"/>
              </a:rPr>
              <a:t>κανονιστικό και νομικό πλαίσιο </a:t>
            </a:r>
            <a:r>
              <a:rPr lang="el-GR" sz="3100" dirty="0" smtClean="0">
                <a:latin typeface="+mn-lt"/>
              </a:rPr>
              <a:t>όσο αναφορά τις ιατρικές προμήθειες μέσος χρόνος σύναψης της σύμβασης 2 χρόνια στην Ελλάδα 120 ημέρες στις χώρες της Ευρώπης.</a:t>
            </a:r>
            <a:br>
              <a:rPr lang="el-GR" sz="3100" dirty="0" smtClean="0">
                <a:latin typeface="+mn-lt"/>
              </a:rPr>
            </a:br>
            <a:r>
              <a:rPr lang="el-GR" sz="3100" dirty="0" smtClean="0">
                <a:latin typeface="+mn-lt"/>
              </a:rPr>
              <a:t/>
            </a:r>
            <a:br>
              <a:rPr lang="el-GR" sz="3100" dirty="0" smtClean="0">
                <a:latin typeface="+mn-lt"/>
              </a:rPr>
            </a:br>
            <a:r>
              <a:rPr lang="el-GR" sz="3100" dirty="0" smtClean="0">
                <a:solidFill>
                  <a:schemeClr val="accent2">
                    <a:lumMod val="75000"/>
                  </a:schemeClr>
                </a:solidFill>
                <a:latin typeface="+mn-lt"/>
              </a:rPr>
              <a:t>Σημαντικό και για το τμήμα μας</a:t>
            </a:r>
            <a:r>
              <a:rPr lang="en-US" sz="3100" dirty="0" smtClean="0">
                <a:solidFill>
                  <a:schemeClr val="accent2">
                    <a:lumMod val="75000"/>
                  </a:schemeClr>
                </a:solidFill>
                <a:latin typeface="+mn-lt"/>
              </a:rPr>
              <a:t>:</a:t>
            </a:r>
            <a:r>
              <a:rPr lang="el-GR" sz="3100" dirty="0">
                <a:solidFill>
                  <a:schemeClr val="accent2">
                    <a:lumMod val="75000"/>
                  </a:schemeClr>
                </a:solidFill>
                <a:latin typeface="+mn-lt"/>
              </a:rPr>
              <a:t/>
            </a:r>
            <a:br>
              <a:rPr lang="el-GR" sz="3100" dirty="0">
                <a:solidFill>
                  <a:schemeClr val="accent2">
                    <a:lumMod val="75000"/>
                  </a:schemeClr>
                </a:solidFill>
                <a:latin typeface="+mn-lt"/>
              </a:rPr>
            </a:br>
            <a:r>
              <a:rPr lang="el-GR" sz="3100" dirty="0" smtClean="0">
                <a:latin typeface="+mn-lt"/>
              </a:rPr>
              <a:t/>
            </a:r>
            <a:br>
              <a:rPr lang="el-GR" sz="3100" dirty="0" smtClean="0">
                <a:latin typeface="+mn-lt"/>
              </a:rPr>
            </a:br>
            <a:r>
              <a:rPr lang="el-GR" sz="3100" dirty="0" smtClean="0">
                <a:latin typeface="+mn-lt"/>
              </a:rPr>
              <a:t>Οι Διοικήσεις των νοσοκομεία δεν έχουν οριστεί </a:t>
            </a:r>
            <a:r>
              <a:rPr lang="el-GR" sz="3100" dirty="0" smtClean="0">
                <a:solidFill>
                  <a:schemeClr val="accent2">
                    <a:lumMod val="75000"/>
                  </a:schemeClr>
                </a:solidFill>
                <a:latin typeface="+mn-lt"/>
              </a:rPr>
              <a:t>με βάση τα τυπικά, ουσιαστικά και επαγγελματικά</a:t>
            </a:r>
            <a:r>
              <a:rPr lang="el-GR" sz="3100" dirty="0" smtClean="0">
                <a:latin typeface="+mn-lt"/>
              </a:rPr>
              <a:t> τους προσόντα.</a:t>
            </a:r>
            <a:r>
              <a:rPr lang="el-GR" sz="2500" dirty="0" smtClean="0"/>
              <a:t/>
            </a:r>
            <a:br>
              <a:rPr lang="el-GR" sz="2500" dirty="0" smtClean="0"/>
            </a:br>
            <a:r>
              <a:rPr lang="el-GR" sz="2500" dirty="0" smtClean="0"/>
              <a:t> </a:t>
            </a:r>
            <a:br>
              <a:rPr lang="el-GR" sz="2500" dirty="0" smtClean="0"/>
            </a:br>
            <a:endParaRPr lang="el-GR" sz="2500" dirty="0"/>
          </a:p>
        </p:txBody>
      </p:sp>
    </p:spTree>
    <p:extLst>
      <p:ext uri="{BB962C8B-B14F-4D97-AF65-F5344CB8AC3E}">
        <p14:creationId xmlns:p14="http://schemas.microsoft.com/office/powerpoint/2010/main" val="2101174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3"/>
            <a:ext cx="10515600" cy="6381665"/>
          </a:xfrm>
        </p:spPr>
        <p:txBody>
          <a:bodyPr>
            <a:noAutofit/>
          </a:bodyPr>
          <a:lstStyle/>
          <a:p>
            <a:r>
              <a:rPr lang="el-GR" sz="2800" dirty="0" smtClean="0">
                <a:latin typeface="+mn-lt"/>
              </a:rPr>
              <a:t>Προτάσεις</a:t>
            </a:r>
            <a:r>
              <a:rPr lang="en-US" sz="2800" dirty="0" smtClean="0">
                <a:latin typeface="+mn-lt"/>
              </a:rPr>
              <a:t>:</a:t>
            </a:r>
            <a:r>
              <a:rPr lang="el-GR" sz="2800" dirty="0" smtClean="0">
                <a:latin typeface="+mn-lt"/>
              </a:rPr>
              <a:t/>
            </a:r>
            <a:br>
              <a:rPr lang="el-GR" sz="2800" dirty="0" smtClean="0">
                <a:latin typeface="+mn-lt"/>
              </a:rPr>
            </a:br>
            <a:r>
              <a:rPr lang="en-US" sz="2800" dirty="0" smtClean="0">
                <a:latin typeface="+mn-lt"/>
              </a:rPr>
              <a:t/>
            </a:r>
            <a:br>
              <a:rPr lang="en-US" sz="2800" dirty="0" smtClean="0">
                <a:latin typeface="+mn-lt"/>
              </a:rPr>
            </a:br>
            <a:r>
              <a:rPr lang="el-GR" sz="2800" dirty="0" smtClean="0">
                <a:latin typeface="+mn-lt"/>
              </a:rPr>
              <a:t>Τήρηση των </a:t>
            </a:r>
            <a:r>
              <a:rPr lang="el-GR" sz="2800" dirty="0" smtClean="0">
                <a:solidFill>
                  <a:schemeClr val="accent2">
                    <a:lumMod val="75000"/>
                  </a:schemeClr>
                </a:solidFill>
                <a:latin typeface="+mn-lt"/>
              </a:rPr>
              <a:t>νομοθετικών πλαισίων </a:t>
            </a:r>
            <a:r>
              <a:rPr lang="el-GR" sz="2800" dirty="0" smtClean="0">
                <a:latin typeface="+mn-lt"/>
              </a:rPr>
              <a:t>που διέπουν το σύστημα υγείας ο νόμος να ισχύει για όλους ανεξαρτήτως θέσεως και ιεραρχικής βαθμίδας. </a:t>
            </a:r>
            <a:br>
              <a:rPr lang="el-GR" sz="2800" dirty="0" smtClean="0">
                <a:latin typeface="+mn-lt"/>
              </a:rPr>
            </a:br>
            <a:r>
              <a:rPr lang="el-GR" sz="2800" dirty="0">
                <a:latin typeface="+mn-lt"/>
              </a:rPr>
              <a:t/>
            </a:r>
            <a:br>
              <a:rPr lang="el-GR" sz="2800" dirty="0">
                <a:latin typeface="+mn-lt"/>
              </a:rPr>
            </a:br>
            <a:r>
              <a:rPr lang="el-GR" sz="2800" dirty="0" smtClean="0">
                <a:latin typeface="+mn-lt"/>
              </a:rPr>
              <a:t>Το </a:t>
            </a:r>
            <a:r>
              <a:rPr lang="el-GR" sz="2800" dirty="0" smtClean="0">
                <a:solidFill>
                  <a:schemeClr val="accent2">
                    <a:lumMod val="75000"/>
                  </a:schemeClr>
                </a:solidFill>
                <a:latin typeface="+mn-lt"/>
              </a:rPr>
              <a:t>ηλεκτρονικό σύστημα συνταγογράφησης </a:t>
            </a:r>
            <a:r>
              <a:rPr lang="el-GR" sz="2800" dirty="0" smtClean="0">
                <a:latin typeface="+mn-lt"/>
              </a:rPr>
              <a:t>έχει δείξει θετικά δείγματα γραφής θα πρέπει να εφαρμοστεί στο 100% της υγειονομικής επικράτειας.</a:t>
            </a:r>
            <a:br>
              <a:rPr lang="el-GR" sz="2800" dirty="0" smtClean="0">
                <a:latin typeface="+mn-lt"/>
              </a:rPr>
            </a:br>
            <a:r>
              <a:rPr lang="el-GR" sz="2800" dirty="0" smtClean="0">
                <a:latin typeface="+mn-lt"/>
              </a:rPr>
              <a:t/>
            </a:r>
            <a:br>
              <a:rPr lang="el-GR" sz="2800" dirty="0" smtClean="0">
                <a:latin typeface="+mn-lt"/>
              </a:rPr>
            </a:br>
            <a:r>
              <a:rPr lang="el-GR" sz="2800" dirty="0" smtClean="0">
                <a:latin typeface="+mn-lt"/>
              </a:rPr>
              <a:t>Η σύσταση της </a:t>
            </a:r>
            <a:r>
              <a:rPr lang="el-GR" sz="2800" dirty="0" smtClean="0">
                <a:solidFill>
                  <a:schemeClr val="accent2">
                    <a:lumMod val="75000"/>
                  </a:schemeClr>
                </a:solidFill>
                <a:latin typeface="+mn-lt"/>
              </a:rPr>
              <a:t>Ανεξάρτητης Αρχής Δημοσίων Συμβάσεων </a:t>
            </a:r>
            <a:r>
              <a:rPr lang="el-GR" sz="2800" dirty="0" smtClean="0">
                <a:latin typeface="+mn-lt"/>
              </a:rPr>
              <a:t>η οποία θα ελέγχει τις δημόσιες συμβάσεις.</a:t>
            </a:r>
            <a:br>
              <a:rPr lang="el-GR" sz="2800" dirty="0" smtClean="0">
                <a:latin typeface="+mn-lt"/>
              </a:rPr>
            </a:br>
            <a:r>
              <a:rPr lang="el-GR" sz="2800" dirty="0">
                <a:latin typeface="+mn-lt"/>
              </a:rPr>
              <a:t/>
            </a:r>
            <a:br>
              <a:rPr lang="el-GR" sz="2800" dirty="0">
                <a:latin typeface="+mn-lt"/>
              </a:rPr>
            </a:br>
            <a:endParaRPr lang="el-GR" sz="2800" dirty="0">
              <a:latin typeface="+mn-lt"/>
            </a:endParaRPr>
          </a:p>
        </p:txBody>
      </p:sp>
    </p:spTree>
    <p:extLst>
      <p:ext uri="{BB962C8B-B14F-4D97-AF65-F5344CB8AC3E}">
        <p14:creationId xmlns:p14="http://schemas.microsoft.com/office/powerpoint/2010/main" val="23818066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4"/>
            <a:ext cx="10515600" cy="5590833"/>
          </a:xfrm>
        </p:spPr>
        <p:txBody>
          <a:bodyPr>
            <a:normAutofit fontScale="90000"/>
          </a:bodyPr>
          <a:lstStyle/>
          <a:p>
            <a:r>
              <a:rPr lang="el-GR" sz="2500" dirty="0" smtClean="0"/>
              <a:t/>
            </a:r>
            <a:br>
              <a:rPr lang="el-GR" sz="2500" dirty="0" smtClean="0"/>
            </a:br>
            <a:r>
              <a:rPr lang="el-GR" sz="2500" dirty="0"/>
              <a:t/>
            </a:r>
            <a:br>
              <a:rPr lang="el-GR" sz="2500" dirty="0"/>
            </a:br>
            <a:r>
              <a:rPr lang="el-GR" sz="2500" dirty="0" smtClean="0"/>
              <a:t/>
            </a:r>
            <a:br>
              <a:rPr lang="el-GR" sz="2500" dirty="0" smtClean="0"/>
            </a:br>
            <a:r>
              <a:rPr lang="el-GR" sz="2500" dirty="0"/>
              <a:t/>
            </a:r>
            <a:br>
              <a:rPr lang="el-GR" sz="2500" dirty="0"/>
            </a:br>
            <a:r>
              <a:rPr lang="el-GR" sz="2500" dirty="0" smtClean="0"/>
              <a:t/>
            </a:r>
            <a:br>
              <a:rPr lang="el-GR" sz="2500" dirty="0" smtClean="0"/>
            </a:br>
            <a:r>
              <a:rPr lang="el-GR" sz="2500" dirty="0"/>
              <a:t/>
            </a:r>
            <a:br>
              <a:rPr lang="el-GR" sz="2500" dirty="0"/>
            </a:br>
            <a:r>
              <a:rPr lang="el-GR" sz="3100" dirty="0" smtClean="0">
                <a:latin typeface="+mn-lt"/>
              </a:rPr>
              <a:t>Η δημιουργία του </a:t>
            </a:r>
            <a:r>
              <a:rPr lang="el-GR" sz="3100" dirty="0" smtClean="0">
                <a:solidFill>
                  <a:schemeClr val="accent2">
                    <a:lumMod val="75000"/>
                  </a:schemeClr>
                </a:solidFill>
                <a:latin typeface="+mn-lt"/>
              </a:rPr>
              <a:t>κεντρικού </a:t>
            </a:r>
            <a:r>
              <a:rPr lang="el-GR" sz="3100" dirty="0">
                <a:solidFill>
                  <a:schemeClr val="accent2">
                    <a:lumMod val="75000"/>
                  </a:schemeClr>
                </a:solidFill>
                <a:latin typeface="+mn-lt"/>
              </a:rPr>
              <a:t>ηλεκτρονικού μητρώου δημοσίων συμβάσεων</a:t>
            </a:r>
            <a:r>
              <a:rPr lang="el-GR" sz="3100" dirty="0">
                <a:latin typeface="+mn-lt"/>
              </a:rPr>
              <a:t> είναι ένα εργαλείο που επιτρέπει την παρακολούθηση των διαδικασιών σύναψης συμβάσεων του δημόσιου τομέα με την ηλεκτρονική υποβολή της προσφοράς για την προμήθεια ιατρικού εξοπλισμού, βιοτεχνολογικών προϊόντων, φαρμακευτικών προϊόντων.</a:t>
            </a:r>
            <a:r>
              <a:rPr lang="el-GR" sz="3100" dirty="0" smtClean="0">
                <a:latin typeface="+mn-lt"/>
              </a:rPr>
              <a:t/>
            </a:r>
            <a:br>
              <a:rPr lang="el-GR" sz="3100" dirty="0" smtClean="0">
                <a:latin typeface="+mn-lt"/>
              </a:rPr>
            </a:br>
            <a:r>
              <a:rPr lang="el-GR" sz="3100" dirty="0">
                <a:latin typeface="+mn-lt"/>
              </a:rPr>
              <a:t/>
            </a:r>
            <a:br>
              <a:rPr lang="el-GR" sz="3100" dirty="0">
                <a:latin typeface="+mn-lt"/>
              </a:rPr>
            </a:br>
            <a:r>
              <a:rPr lang="el-GR" sz="3100" dirty="0" smtClean="0">
                <a:solidFill>
                  <a:schemeClr val="accent2">
                    <a:lumMod val="75000"/>
                  </a:schemeClr>
                </a:solidFill>
                <a:latin typeface="+mn-lt"/>
              </a:rPr>
              <a:t>Απογραφή όλων όσων λαμβάνουν συντάξεις από ασφαλιστικά ταμεία </a:t>
            </a:r>
            <a:r>
              <a:rPr lang="el-GR" sz="3100" dirty="0" smtClean="0">
                <a:latin typeface="+mn-lt"/>
              </a:rPr>
              <a:t>και επανέλεγχος των περιπτώσεων που λαμβάνουν αναπηρικές συντάξεις ή επιδόματα.</a:t>
            </a:r>
            <a:br>
              <a:rPr lang="el-GR" sz="3100" dirty="0" smtClean="0">
                <a:latin typeface="+mn-lt"/>
              </a:rPr>
            </a:br>
            <a:r>
              <a:rPr lang="el-GR" sz="3100" dirty="0">
                <a:latin typeface="+mn-lt"/>
              </a:rPr>
              <a:t/>
            </a:r>
            <a:br>
              <a:rPr lang="el-GR" sz="3100" dirty="0">
                <a:latin typeface="+mn-lt"/>
              </a:rPr>
            </a:br>
            <a:r>
              <a:rPr lang="el-GR" sz="3100" dirty="0" smtClean="0">
                <a:solidFill>
                  <a:schemeClr val="accent2">
                    <a:lumMod val="75000"/>
                  </a:schemeClr>
                </a:solidFill>
                <a:latin typeface="+mn-lt"/>
              </a:rPr>
              <a:t>Κεντρικός σχεδιασμός </a:t>
            </a:r>
            <a:r>
              <a:rPr lang="el-GR" sz="3100" dirty="0" smtClean="0">
                <a:latin typeface="+mn-lt"/>
              </a:rPr>
              <a:t>για καλύτερούς μηχανισμούς ελέγχου, ενίσχυση της υπεύθυνης λογοδοσίας. </a:t>
            </a:r>
            <a:br>
              <a:rPr lang="el-GR" sz="3100" dirty="0" smtClean="0">
                <a:latin typeface="+mn-lt"/>
              </a:rPr>
            </a:br>
            <a:r>
              <a:rPr lang="el-GR" sz="3100" dirty="0" smtClean="0">
                <a:latin typeface="+mn-lt"/>
              </a:rPr>
              <a:t/>
            </a:r>
            <a:br>
              <a:rPr lang="el-GR" sz="3100" dirty="0" smtClean="0">
                <a:latin typeface="+mn-lt"/>
              </a:rPr>
            </a:br>
            <a:r>
              <a:rPr lang="el-GR" sz="3100" dirty="0" smtClean="0">
                <a:latin typeface="+mn-lt"/>
              </a:rPr>
              <a:t/>
            </a:r>
            <a:br>
              <a:rPr lang="el-GR" sz="3100" dirty="0" smtClean="0">
                <a:latin typeface="+mn-lt"/>
              </a:rPr>
            </a:br>
            <a:r>
              <a:rPr lang="el-GR" sz="2500" dirty="0" smtClean="0"/>
              <a:t/>
            </a:r>
            <a:br>
              <a:rPr lang="el-GR" sz="2500" dirty="0" smtClean="0"/>
            </a:br>
            <a:r>
              <a:rPr lang="el-GR" sz="2500" dirty="0" smtClean="0"/>
              <a:t> </a:t>
            </a:r>
            <a:br>
              <a:rPr lang="el-GR" sz="2500" dirty="0" smtClean="0"/>
            </a:br>
            <a:r>
              <a:rPr lang="el-GR" sz="2500" dirty="0" smtClean="0"/>
              <a:t> </a:t>
            </a:r>
            <a:endParaRPr lang="el-GR" sz="2500" dirty="0"/>
          </a:p>
        </p:txBody>
      </p:sp>
    </p:spTree>
    <p:extLst>
      <p:ext uri="{BB962C8B-B14F-4D97-AF65-F5344CB8AC3E}">
        <p14:creationId xmlns:p14="http://schemas.microsoft.com/office/powerpoint/2010/main" val="183760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113037"/>
          </a:xfrm>
        </p:spPr>
        <p:txBody>
          <a:bodyPr>
            <a:normAutofit/>
          </a:bodyPr>
          <a:lstStyle/>
          <a:p>
            <a:r>
              <a:rPr lang="el-GR" sz="3100" dirty="0">
                <a:latin typeface="+mn-lt"/>
              </a:rPr>
              <a:t>Εισαγωγή του </a:t>
            </a:r>
            <a:r>
              <a:rPr lang="el-GR" sz="3100" dirty="0">
                <a:solidFill>
                  <a:schemeClr val="accent2">
                    <a:lumMod val="75000"/>
                  </a:schemeClr>
                </a:solidFill>
                <a:latin typeface="+mn-lt"/>
              </a:rPr>
              <a:t>διπλού λογιστικού συστήματος </a:t>
            </a:r>
            <a:r>
              <a:rPr lang="el-GR" sz="3100" dirty="0">
                <a:latin typeface="+mn-lt"/>
              </a:rPr>
              <a:t>παρακολούθηση έξοδα-έσοδα το σύστημα αυτό μπορεί να θέσει στόχους και να παρακολουθείται η εφαρμογή του.</a:t>
            </a:r>
            <a:br>
              <a:rPr lang="el-GR" sz="3100" dirty="0">
                <a:latin typeface="+mn-lt"/>
              </a:rPr>
            </a:br>
            <a:r>
              <a:rPr lang="el-GR" sz="3100" dirty="0">
                <a:latin typeface="+mn-lt"/>
              </a:rPr>
              <a:t/>
            </a:r>
            <a:br>
              <a:rPr lang="el-GR" sz="3100" dirty="0">
                <a:latin typeface="+mn-lt"/>
              </a:rPr>
            </a:br>
            <a:r>
              <a:rPr lang="el-GR" sz="3100" dirty="0">
                <a:solidFill>
                  <a:schemeClr val="accent2">
                    <a:lumMod val="75000"/>
                  </a:schemeClr>
                </a:solidFill>
                <a:latin typeface="+mn-lt"/>
              </a:rPr>
              <a:t>Εξειδικευμένο προσωπικό</a:t>
            </a:r>
            <a:r>
              <a:rPr lang="el-GR" sz="3100" dirty="0">
                <a:latin typeface="+mn-lt"/>
              </a:rPr>
              <a:t> το οποίο θα ανταποκρίνεται </a:t>
            </a:r>
            <a:r>
              <a:rPr lang="el-GR" sz="3100" dirty="0" smtClean="0">
                <a:latin typeface="+mn-lt"/>
              </a:rPr>
              <a:t>στις υγειονομικές ανάγκες και αύξηση </a:t>
            </a:r>
            <a:r>
              <a:rPr lang="el-GR" sz="3100" dirty="0">
                <a:latin typeface="+mn-lt"/>
              </a:rPr>
              <a:t>του επιπέδου των </a:t>
            </a:r>
            <a:r>
              <a:rPr lang="el-GR" sz="3100" dirty="0" smtClean="0">
                <a:latin typeface="+mn-lt"/>
              </a:rPr>
              <a:t>μισθών.</a:t>
            </a:r>
            <a:r>
              <a:rPr lang="el-GR" dirty="0"/>
              <a:t/>
            </a:r>
            <a:br>
              <a:rPr lang="el-GR" dirty="0"/>
            </a:br>
            <a:endParaRPr lang="el-GR" dirty="0"/>
          </a:p>
        </p:txBody>
      </p:sp>
    </p:spTree>
    <p:extLst>
      <p:ext uri="{BB962C8B-B14F-4D97-AF65-F5344CB8AC3E}">
        <p14:creationId xmlns:p14="http://schemas.microsoft.com/office/powerpoint/2010/main" val="3207735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1838" y="222421"/>
            <a:ext cx="6672649" cy="477054"/>
          </a:xfrm>
          <a:prstGeom prst="rect">
            <a:avLst/>
          </a:prstGeom>
          <a:noFill/>
        </p:spPr>
        <p:txBody>
          <a:bodyPr wrap="square" rtlCol="0">
            <a:spAutoFit/>
          </a:bodyPr>
          <a:lstStyle/>
          <a:p>
            <a:r>
              <a:rPr lang="el-GR" sz="2500" dirty="0" smtClean="0"/>
              <a:t>Πηγές χρηματοδότησης των υπηρεσιών υγείας</a:t>
            </a:r>
            <a:endParaRPr lang="el-GR" sz="2500" dirty="0"/>
          </a:p>
        </p:txBody>
      </p:sp>
      <p:sp>
        <p:nvSpPr>
          <p:cNvPr id="9" name="TextBox 8"/>
          <p:cNvSpPr txBox="1"/>
          <p:nvPr/>
        </p:nvSpPr>
        <p:spPr>
          <a:xfrm>
            <a:off x="140042" y="1231554"/>
            <a:ext cx="2150078" cy="4385816"/>
          </a:xfrm>
          <a:prstGeom prst="rect">
            <a:avLst/>
          </a:prstGeom>
          <a:solidFill>
            <a:schemeClr val="accent1">
              <a:lumMod val="60000"/>
              <a:lumOff val="40000"/>
            </a:schemeClr>
          </a:solidFill>
          <a:ln>
            <a:solidFill>
              <a:schemeClr val="tx1">
                <a:lumMod val="95000"/>
                <a:lumOff val="5000"/>
              </a:schemeClr>
            </a:solidFill>
          </a:ln>
        </p:spPr>
        <p:txBody>
          <a:bodyPr wrap="square" rtlCol="0">
            <a:spAutoFit/>
          </a:bodyPr>
          <a:lstStyle/>
          <a:p>
            <a:r>
              <a:rPr lang="el-GR" sz="2100" dirty="0" smtClean="0"/>
              <a:t>Κρατικός προϋπολογισμός</a:t>
            </a:r>
          </a:p>
          <a:p>
            <a:endParaRPr lang="el-GR" dirty="0"/>
          </a:p>
          <a:p>
            <a:endParaRPr lang="el-GR" dirty="0" smtClean="0"/>
          </a:p>
          <a:p>
            <a:r>
              <a:rPr lang="el-GR" dirty="0" smtClean="0"/>
              <a:t>-Γενική φορολογία άμεσοί έμμεσοι φόροι</a:t>
            </a:r>
          </a:p>
          <a:p>
            <a:endParaRPr lang="el-GR" dirty="0"/>
          </a:p>
          <a:p>
            <a:endParaRPr lang="el-GR" dirty="0" smtClean="0"/>
          </a:p>
          <a:p>
            <a:endParaRPr lang="el-GR" dirty="0"/>
          </a:p>
          <a:p>
            <a:endParaRPr lang="el-GR" dirty="0" smtClean="0"/>
          </a:p>
          <a:p>
            <a:r>
              <a:rPr lang="el-GR" dirty="0" smtClean="0"/>
              <a:t>-Ειδική φορολογία ειδικών καταναλωτικών προϊόντων</a:t>
            </a:r>
            <a:endParaRPr lang="el-GR" dirty="0"/>
          </a:p>
        </p:txBody>
      </p:sp>
      <p:sp>
        <p:nvSpPr>
          <p:cNvPr id="10" name="TextBox 9"/>
          <p:cNvSpPr txBox="1"/>
          <p:nvPr/>
        </p:nvSpPr>
        <p:spPr>
          <a:xfrm>
            <a:off x="3204520" y="1231554"/>
            <a:ext cx="2117124" cy="4385816"/>
          </a:xfrm>
          <a:prstGeom prst="rect">
            <a:avLst/>
          </a:prstGeom>
          <a:solidFill>
            <a:schemeClr val="accent1">
              <a:lumMod val="60000"/>
              <a:lumOff val="40000"/>
            </a:schemeClr>
          </a:solidFill>
          <a:ln>
            <a:solidFill>
              <a:schemeClr val="tx1">
                <a:lumMod val="95000"/>
                <a:lumOff val="5000"/>
              </a:schemeClr>
            </a:solidFill>
          </a:ln>
        </p:spPr>
        <p:txBody>
          <a:bodyPr wrap="square" rtlCol="0">
            <a:spAutoFit/>
          </a:bodyPr>
          <a:lstStyle/>
          <a:p>
            <a:r>
              <a:rPr lang="el-GR" sz="2100" dirty="0" smtClean="0"/>
              <a:t>Κοινωνική ασφάλιση</a:t>
            </a:r>
          </a:p>
          <a:p>
            <a:endParaRPr lang="el-GR" sz="2100" dirty="0" smtClean="0"/>
          </a:p>
          <a:p>
            <a:r>
              <a:rPr lang="el-GR" dirty="0" smtClean="0"/>
              <a:t>-Εισφορές εργαζομένων εργοδοτών</a:t>
            </a:r>
          </a:p>
          <a:p>
            <a:endParaRPr lang="el-GR" dirty="0" smtClean="0"/>
          </a:p>
          <a:p>
            <a:r>
              <a:rPr lang="el-GR" dirty="0" smtClean="0"/>
              <a:t>-Εισφορές αυτοαπασχολούμενων</a:t>
            </a:r>
          </a:p>
          <a:p>
            <a:endParaRPr lang="el-GR" dirty="0"/>
          </a:p>
          <a:p>
            <a:endParaRPr lang="el-GR" dirty="0" smtClean="0"/>
          </a:p>
          <a:p>
            <a:r>
              <a:rPr lang="el-GR" dirty="0" smtClean="0"/>
              <a:t>-Ειδικές εισφορές προσώπων και επιχειρήσεων</a:t>
            </a:r>
            <a:endParaRPr lang="el-GR" dirty="0"/>
          </a:p>
        </p:txBody>
      </p:sp>
      <p:sp>
        <p:nvSpPr>
          <p:cNvPr id="11" name="TextBox 10"/>
          <p:cNvSpPr txBox="1"/>
          <p:nvPr/>
        </p:nvSpPr>
        <p:spPr>
          <a:xfrm>
            <a:off x="6491416" y="1231554"/>
            <a:ext cx="2323071" cy="4385816"/>
          </a:xfrm>
          <a:prstGeom prst="rect">
            <a:avLst/>
          </a:prstGeom>
          <a:solidFill>
            <a:schemeClr val="accent1">
              <a:lumMod val="60000"/>
              <a:lumOff val="40000"/>
            </a:schemeClr>
          </a:solidFill>
          <a:ln>
            <a:solidFill>
              <a:schemeClr val="tx1">
                <a:lumMod val="95000"/>
                <a:lumOff val="5000"/>
              </a:schemeClr>
            </a:solidFill>
          </a:ln>
        </p:spPr>
        <p:txBody>
          <a:bodyPr wrap="square" rtlCol="0">
            <a:spAutoFit/>
          </a:bodyPr>
          <a:lstStyle/>
          <a:p>
            <a:r>
              <a:rPr lang="el-GR" sz="2100" dirty="0" smtClean="0"/>
              <a:t>Ιδιωτικός τομέας</a:t>
            </a:r>
          </a:p>
          <a:p>
            <a:endParaRPr lang="el-GR" sz="2100" dirty="0"/>
          </a:p>
          <a:p>
            <a:endParaRPr lang="el-GR" sz="2100" dirty="0" smtClean="0"/>
          </a:p>
          <a:p>
            <a:r>
              <a:rPr lang="el-GR" dirty="0" smtClean="0"/>
              <a:t>-Οικογενειακό </a:t>
            </a:r>
          </a:p>
          <a:p>
            <a:r>
              <a:rPr lang="el-GR" dirty="0" smtClean="0"/>
              <a:t>Εισόδημα</a:t>
            </a:r>
          </a:p>
          <a:p>
            <a:endParaRPr lang="el-GR" dirty="0" smtClean="0"/>
          </a:p>
          <a:p>
            <a:endParaRPr lang="el-GR" dirty="0" smtClean="0"/>
          </a:p>
          <a:p>
            <a:r>
              <a:rPr lang="el-GR" dirty="0" smtClean="0"/>
              <a:t>-Ιδιωτική ασφάλιση</a:t>
            </a:r>
          </a:p>
          <a:p>
            <a:endParaRPr lang="el-GR" dirty="0" smtClean="0"/>
          </a:p>
          <a:p>
            <a:endParaRPr lang="el-GR" dirty="0" smtClean="0"/>
          </a:p>
          <a:p>
            <a:r>
              <a:rPr lang="el-GR" dirty="0" smtClean="0"/>
              <a:t>-Εργοδοτικές εισφορές</a:t>
            </a:r>
          </a:p>
          <a:p>
            <a:endParaRPr lang="el-GR" dirty="0" smtClean="0"/>
          </a:p>
          <a:p>
            <a:r>
              <a:rPr lang="el-GR" dirty="0" smtClean="0"/>
              <a:t>-Δωρεές, φιλανθρωπίες </a:t>
            </a:r>
          </a:p>
          <a:p>
            <a:endParaRPr lang="el-GR" dirty="0"/>
          </a:p>
        </p:txBody>
      </p:sp>
      <p:sp>
        <p:nvSpPr>
          <p:cNvPr id="12" name="TextBox 11"/>
          <p:cNvSpPr txBox="1"/>
          <p:nvPr/>
        </p:nvSpPr>
        <p:spPr>
          <a:xfrm>
            <a:off x="9564129" y="2085634"/>
            <a:ext cx="2217576" cy="2677656"/>
          </a:xfrm>
          <a:prstGeom prst="rect">
            <a:avLst/>
          </a:prstGeom>
          <a:solidFill>
            <a:schemeClr val="accent1">
              <a:lumMod val="60000"/>
              <a:lumOff val="40000"/>
            </a:schemeClr>
          </a:solidFill>
          <a:ln>
            <a:solidFill>
              <a:schemeClr val="tx1">
                <a:lumMod val="95000"/>
                <a:lumOff val="5000"/>
              </a:schemeClr>
            </a:solidFill>
          </a:ln>
        </p:spPr>
        <p:txBody>
          <a:bodyPr wrap="square" rtlCol="0">
            <a:spAutoFit/>
          </a:bodyPr>
          <a:lstStyle/>
          <a:p>
            <a:r>
              <a:rPr lang="el-GR" sz="2100" dirty="0" smtClean="0"/>
              <a:t>Εξωτερική βοήθεια</a:t>
            </a:r>
            <a:endParaRPr lang="el-GR" dirty="0" smtClean="0"/>
          </a:p>
          <a:p>
            <a:endParaRPr lang="el-GR" dirty="0"/>
          </a:p>
          <a:p>
            <a:r>
              <a:rPr lang="el-GR" dirty="0" smtClean="0"/>
              <a:t>-Βοήθεια σε χρήμα και είδος από άλλες χώρες ή και διεθνείς οργανισμούς</a:t>
            </a:r>
            <a:r>
              <a:rPr lang="en-US" dirty="0" smtClean="0"/>
              <a:t>(</a:t>
            </a:r>
            <a:r>
              <a:rPr lang="el-GR" dirty="0" smtClean="0"/>
              <a:t>Π.Ο.Υ. Ευρωπαϊκή ένωση, Παγκόσμια τράπεζα)</a:t>
            </a:r>
            <a:endParaRPr lang="el-GR" dirty="0"/>
          </a:p>
        </p:txBody>
      </p:sp>
    </p:spTree>
    <p:extLst>
      <p:ext uri="{BB962C8B-B14F-4D97-AF65-F5344CB8AC3E}">
        <p14:creationId xmlns:p14="http://schemas.microsoft.com/office/powerpoint/2010/main" val="3119598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1838" y="222421"/>
            <a:ext cx="6672649" cy="861774"/>
          </a:xfrm>
          <a:prstGeom prst="rect">
            <a:avLst/>
          </a:prstGeom>
          <a:noFill/>
        </p:spPr>
        <p:txBody>
          <a:bodyPr wrap="square" rtlCol="0">
            <a:spAutoFit/>
          </a:bodyPr>
          <a:lstStyle/>
          <a:p>
            <a:r>
              <a:rPr lang="el-GR" sz="2500" dirty="0" smtClean="0"/>
              <a:t>Εισροές – Εκροές – Αποτελέσματα του συστήματος υγείας</a:t>
            </a:r>
            <a:endParaRPr lang="el-GR" sz="2500" dirty="0"/>
          </a:p>
        </p:txBody>
      </p:sp>
      <p:sp>
        <p:nvSpPr>
          <p:cNvPr id="9" name="TextBox 8"/>
          <p:cNvSpPr txBox="1"/>
          <p:nvPr/>
        </p:nvSpPr>
        <p:spPr>
          <a:xfrm>
            <a:off x="140042" y="1231554"/>
            <a:ext cx="2150078" cy="5078313"/>
          </a:xfrm>
          <a:prstGeom prst="rect">
            <a:avLst/>
          </a:prstGeom>
          <a:solidFill>
            <a:schemeClr val="accent1">
              <a:lumMod val="60000"/>
              <a:lumOff val="40000"/>
            </a:schemeClr>
          </a:solidFill>
          <a:ln>
            <a:solidFill>
              <a:schemeClr val="tx1">
                <a:lumMod val="95000"/>
                <a:lumOff val="5000"/>
              </a:schemeClr>
            </a:solidFill>
          </a:ln>
        </p:spPr>
        <p:txBody>
          <a:bodyPr wrap="square" rtlCol="0">
            <a:spAutoFit/>
          </a:bodyPr>
          <a:lstStyle/>
          <a:p>
            <a:r>
              <a:rPr lang="el-GR" b="1" dirty="0" smtClean="0"/>
              <a:t>Εισροές του συστήματος υγείας.</a:t>
            </a:r>
          </a:p>
          <a:p>
            <a:r>
              <a:rPr lang="el-GR" dirty="0" smtClean="0"/>
              <a:t>•Υλικοί Πόροι</a:t>
            </a:r>
          </a:p>
          <a:p>
            <a:r>
              <a:rPr lang="el-GR" dirty="0" smtClean="0"/>
              <a:t>Κτιριακός και τεχνολογικός εξοπλισμός</a:t>
            </a:r>
          </a:p>
          <a:p>
            <a:endParaRPr lang="el-GR" dirty="0" smtClean="0"/>
          </a:p>
          <a:p>
            <a:r>
              <a:rPr lang="el-GR" dirty="0" smtClean="0"/>
              <a:t>•Ανθρώπινοι πόροι</a:t>
            </a:r>
          </a:p>
          <a:p>
            <a:r>
              <a:rPr lang="el-GR" dirty="0" smtClean="0"/>
              <a:t>Γιατροί, φαρμακοποιοί, νοσηλευτές, διοικητικό προσωπικό κ.α.</a:t>
            </a:r>
          </a:p>
          <a:p>
            <a:endParaRPr lang="el-GR" dirty="0" smtClean="0"/>
          </a:p>
          <a:p>
            <a:r>
              <a:rPr lang="el-GR" dirty="0" smtClean="0"/>
              <a:t>•Οικονομικοί πόροι </a:t>
            </a:r>
          </a:p>
          <a:p>
            <a:r>
              <a:rPr lang="el-GR" dirty="0" smtClean="0"/>
              <a:t>Οι πόροι χρηματοδότησης του συστήματος</a:t>
            </a:r>
            <a:endParaRPr lang="el-GR" dirty="0"/>
          </a:p>
        </p:txBody>
      </p:sp>
      <p:sp>
        <p:nvSpPr>
          <p:cNvPr id="10" name="TextBox 9"/>
          <p:cNvSpPr txBox="1"/>
          <p:nvPr/>
        </p:nvSpPr>
        <p:spPr>
          <a:xfrm>
            <a:off x="4625547" y="1231554"/>
            <a:ext cx="2405448" cy="4247317"/>
          </a:xfrm>
          <a:prstGeom prst="rect">
            <a:avLst/>
          </a:prstGeom>
          <a:solidFill>
            <a:schemeClr val="accent1">
              <a:lumMod val="60000"/>
              <a:lumOff val="40000"/>
            </a:schemeClr>
          </a:solidFill>
          <a:ln>
            <a:solidFill>
              <a:schemeClr val="tx1">
                <a:lumMod val="95000"/>
                <a:lumOff val="5000"/>
              </a:schemeClr>
            </a:solidFill>
          </a:ln>
        </p:spPr>
        <p:txBody>
          <a:bodyPr wrap="square" rtlCol="0">
            <a:spAutoFit/>
          </a:bodyPr>
          <a:lstStyle/>
          <a:p>
            <a:r>
              <a:rPr lang="el-GR" b="1" dirty="0" smtClean="0"/>
              <a:t>Εκροές του συστήματος υγείας.</a:t>
            </a:r>
          </a:p>
          <a:p>
            <a:r>
              <a:rPr lang="el-GR" dirty="0" smtClean="0"/>
              <a:t>•Διάρκεια νοσηλείας</a:t>
            </a:r>
          </a:p>
          <a:p>
            <a:endParaRPr lang="el-GR" dirty="0"/>
          </a:p>
          <a:p>
            <a:r>
              <a:rPr lang="el-GR" dirty="0" smtClean="0"/>
              <a:t>•Κάλυψη νοσηλευτικών κλινών</a:t>
            </a:r>
            <a:endParaRPr lang="el-GR" dirty="0"/>
          </a:p>
          <a:p>
            <a:endParaRPr lang="el-GR" dirty="0" smtClean="0"/>
          </a:p>
          <a:p>
            <a:r>
              <a:rPr lang="el-GR" dirty="0" smtClean="0"/>
              <a:t>•Εισαγωγές – Εξαγωγές</a:t>
            </a:r>
          </a:p>
          <a:p>
            <a:endParaRPr lang="el-GR" dirty="0"/>
          </a:p>
          <a:p>
            <a:r>
              <a:rPr lang="el-GR" dirty="0" smtClean="0"/>
              <a:t>•Αριθμός εργαστηριακών εξετάσεων</a:t>
            </a:r>
          </a:p>
          <a:p>
            <a:endParaRPr lang="el-GR" dirty="0"/>
          </a:p>
          <a:p>
            <a:r>
              <a:rPr lang="el-GR" dirty="0" smtClean="0"/>
              <a:t>•Αριθμός εγχειρήσεων </a:t>
            </a:r>
            <a:r>
              <a:rPr lang="el-GR" dirty="0" err="1" smtClean="0"/>
              <a:t>κλπ</a:t>
            </a:r>
            <a:endParaRPr lang="el-GR" dirty="0"/>
          </a:p>
        </p:txBody>
      </p:sp>
      <p:sp>
        <p:nvSpPr>
          <p:cNvPr id="11" name="TextBox 10"/>
          <p:cNvSpPr txBox="1"/>
          <p:nvPr/>
        </p:nvSpPr>
        <p:spPr>
          <a:xfrm>
            <a:off x="9366422" y="1313932"/>
            <a:ext cx="2323071" cy="4247317"/>
          </a:xfrm>
          <a:prstGeom prst="rect">
            <a:avLst/>
          </a:prstGeom>
          <a:solidFill>
            <a:schemeClr val="accent1">
              <a:lumMod val="60000"/>
              <a:lumOff val="40000"/>
            </a:schemeClr>
          </a:solidFill>
          <a:ln>
            <a:solidFill>
              <a:schemeClr val="tx1">
                <a:lumMod val="95000"/>
                <a:lumOff val="5000"/>
              </a:schemeClr>
            </a:solidFill>
          </a:ln>
        </p:spPr>
        <p:txBody>
          <a:bodyPr wrap="square" rtlCol="0">
            <a:spAutoFit/>
          </a:bodyPr>
          <a:lstStyle/>
          <a:p>
            <a:r>
              <a:rPr lang="el-GR" b="1" dirty="0" smtClean="0"/>
              <a:t>Αποτελέσματα του συστήματος υγείας</a:t>
            </a:r>
          </a:p>
          <a:p>
            <a:r>
              <a:rPr lang="el-GR" dirty="0" smtClean="0"/>
              <a:t>•Επίπεδο νοσηρότητας</a:t>
            </a:r>
          </a:p>
          <a:p>
            <a:endParaRPr lang="el-GR" dirty="0"/>
          </a:p>
          <a:p>
            <a:r>
              <a:rPr lang="el-GR" dirty="0" smtClean="0"/>
              <a:t>•Επίπεδο θνησιμότητας</a:t>
            </a:r>
          </a:p>
          <a:p>
            <a:endParaRPr lang="el-GR" dirty="0"/>
          </a:p>
          <a:p>
            <a:r>
              <a:rPr lang="el-GR" dirty="0" smtClean="0"/>
              <a:t>•Επίπεδο βρεφικής θνησιμότητας</a:t>
            </a:r>
          </a:p>
          <a:p>
            <a:endParaRPr lang="el-GR" dirty="0" smtClean="0"/>
          </a:p>
          <a:p>
            <a:r>
              <a:rPr lang="el-GR" dirty="0" smtClean="0"/>
              <a:t>•Επίπεδο θνητότητας</a:t>
            </a:r>
          </a:p>
          <a:p>
            <a:endParaRPr lang="el-GR" dirty="0" smtClean="0"/>
          </a:p>
          <a:p>
            <a:r>
              <a:rPr lang="el-GR" dirty="0" smtClean="0"/>
              <a:t>•Προσδόκιμο επιβίωσης</a:t>
            </a:r>
            <a:endParaRPr lang="el-GR" dirty="0"/>
          </a:p>
        </p:txBody>
      </p:sp>
    </p:spTree>
    <p:extLst>
      <p:ext uri="{BB962C8B-B14F-4D97-AF65-F5344CB8AC3E}">
        <p14:creationId xmlns:p14="http://schemas.microsoft.com/office/powerpoint/2010/main" val="602613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5374" y="576649"/>
            <a:ext cx="11598876" cy="5539978"/>
          </a:xfrm>
          <a:prstGeom prst="rect">
            <a:avLst/>
          </a:prstGeom>
          <a:noFill/>
        </p:spPr>
        <p:txBody>
          <a:bodyPr wrap="square" rtlCol="0">
            <a:spAutoFit/>
          </a:bodyPr>
          <a:lstStyle/>
          <a:p>
            <a:r>
              <a:rPr lang="el-GR" sz="2800" dirty="0" smtClean="0"/>
              <a:t>ΠΑΡΑΓΟΝΤΕΣ ΠΟΥ </a:t>
            </a:r>
            <a:r>
              <a:rPr lang="el-GR" sz="2800" dirty="0" smtClean="0">
                <a:solidFill>
                  <a:schemeClr val="accent2"/>
                </a:solidFill>
              </a:rPr>
              <a:t>ΕΠΗΡΕΑΖΟΥΝ </a:t>
            </a:r>
            <a:r>
              <a:rPr lang="el-GR" sz="2800" dirty="0" smtClean="0"/>
              <a:t>ΤΗΝ ΛΕΙΤΟΥΡΓΙΑ ΕΝΟΣ ΣΥΣΤΗΜΑΤΟΣ ΥΓΕΙΑΣ </a:t>
            </a:r>
          </a:p>
          <a:p>
            <a:endParaRPr lang="el-GR" dirty="0"/>
          </a:p>
          <a:p>
            <a:r>
              <a:rPr lang="el-GR" dirty="0" smtClean="0">
                <a:latin typeface="Calibri" panose="020F0502020204030204" pitchFamily="34" charset="0"/>
                <a:cs typeface="Calibri" panose="020F0502020204030204" pitchFamily="34" charset="0"/>
              </a:rPr>
              <a:t>● </a:t>
            </a:r>
            <a:r>
              <a:rPr lang="el-GR" sz="2800" dirty="0" smtClean="0">
                <a:latin typeface="Calibri" panose="020F0502020204030204" pitchFamily="34" charset="0"/>
                <a:cs typeface="Calibri" panose="020F0502020204030204" pitchFamily="34" charset="0"/>
              </a:rPr>
              <a:t>Η Κυβέρνηση και </a:t>
            </a:r>
            <a:r>
              <a:rPr lang="el-GR" sz="2800" dirty="0" smtClean="0">
                <a:solidFill>
                  <a:schemeClr val="accent2"/>
                </a:solidFill>
                <a:latin typeface="Calibri" panose="020F0502020204030204" pitchFamily="34" charset="0"/>
                <a:cs typeface="Calibri" panose="020F0502020204030204" pitchFamily="34" charset="0"/>
              </a:rPr>
              <a:t>οι κατευθυντήριες γραμμές </a:t>
            </a:r>
            <a:r>
              <a:rPr lang="el-GR" sz="2800" dirty="0" smtClean="0">
                <a:latin typeface="Calibri" panose="020F0502020204030204" pitchFamily="34" charset="0"/>
                <a:cs typeface="Calibri" panose="020F0502020204030204" pitchFamily="34" charset="0"/>
              </a:rPr>
              <a:t>– οι πολιτικές αποφάσεις </a:t>
            </a:r>
          </a:p>
          <a:p>
            <a:endParaRPr lang="el-GR" sz="2800" dirty="0">
              <a:latin typeface="Calibri" panose="020F0502020204030204" pitchFamily="34" charset="0"/>
              <a:cs typeface="Calibri" panose="020F0502020204030204" pitchFamily="34" charset="0"/>
            </a:endParaRPr>
          </a:p>
          <a:p>
            <a:r>
              <a:rPr lang="el-GR" sz="2800" dirty="0" smtClean="0">
                <a:latin typeface="Calibri" panose="020F0502020204030204" pitchFamily="34" charset="0"/>
                <a:cs typeface="Calibri" panose="020F0502020204030204" pitchFamily="34" charset="0"/>
              </a:rPr>
              <a:t>● </a:t>
            </a:r>
            <a:r>
              <a:rPr lang="el-GR" sz="2800" dirty="0" smtClean="0">
                <a:solidFill>
                  <a:schemeClr val="accent2"/>
                </a:solidFill>
                <a:latin typeface="Calibri" panose="020F0502020204030204" pitchFamily="34" charset="0"/>
                <a:cs typeface="Calibri" panose="020F0502020204030204" pitchFamily="34" charset="0"/>
              </a:rPr>
              <a:t>Η χρηματοδότηση </a:t>
            </a:r>
            <a:r>
              <a:rPr lang="el-GR" sz="2800" dirty="0" smtClean="0">
                <a:latin typeface="Calibri" panose="020F0502020204030204" pitchFamily="34" charset="0"/>
                <a:cs typeface="Calibri" panose="020F0502020204030204" pitchFamily="34" charset="0"/>
              </a:rPr>
              <a:t>του συστήματος εισφορές από τα Ασφαλιστικά </a:t>
            </a:r>
            <a:r>
              <a:rPr lang="el-GR" sz="2800" dirty="0">
                <a:latin typeface="Calibri" panose="020F0502020204030204" pitchFamily="34" charset="0"/>
                <a:cs typeface="Calibri" panose="020F0502020204030204" pitchFamily="34" charset="0"/>
              </a:rPr>
              <a:t>Τ</a:t>
            </a:r>
            <a:r>
              <a:rPr lang="el-GR" sz="2800" dirty="0" smtClean="0">
                <a:latin typeface="Calibri" panose="020F0502020204030204" pitchFamily="34" charset="0"/>
                <a:cs typeface="Calibri" panose="020F0502020204030204" pitchFamily="34" charset="0"/>
              </a:rPr>
              <a:t>αμεία από την Γενική Φορολογία και τους Τρίτους Πληρωτές του Συστήματος</a:t>
            </a:r>
          </a:p>
          <a:p>
            <a:endParaRPr lang="el-GR" sz="2800" dirty="0">
              <a:latin typeface="Calibri" panose="020F0502020204030204" pitchFamily="34" charset="0"/>
              <a:cs typeface="Calibri" panose="020F0502020204030204" pitchFamily="34" charset="0"/>
            </a:endParaRPr>
          </a:p>
          <a:p>
            <a:r>
              <a:rPr lang="el-GR" sz="2800" dirty="0" smtClean="0">
                <a:latin typeface="Calibri" panose="020F0502020204030204" pitchFamily="34" charset="0"/>
                <a:cs typeface="Calibri" panose="020F0502020204030204" pitchFamily="34" charset="0"/>
              </a:rPr>
              <a:t>● </a:t>
            </a:r>
            <a:r>
              <a:rPr lang="el-GR" sz="2800" dirty="0" smtClean="0">
                <a:solidFill>
                  <a:schemeClr val="accent2"/>
                </a:solidFill>
                <a:latin typeface="Calibri" panose="020F0502020204030204" pitchFamily="34" charset="0"/>
                <a:cs typeface="Calibri" panose="020F0502020204030204" pitchFamily="34" charset="0"/>
              </a:rPr>
              <a:t>Οι προμηθευτές </a:t>
            </a:r>
          </a:p>
          <a:p>
            <a:endParaRPr lang="el-GR" sz="2800" dirty="0">
              <a:latin typeface="Calibri" panose="020F0502020204030204" pitchFamily="34" charset="0"/>
              <a:cs typeface="Calibri" panose="020F0502020204030204" pitchFamily="34" charset="0"/>
            </a:endParaRPr>
          </a:p>
          <a:p>
            <a:r>
              <a:rPr lang="el-GR" sz="2800" dirty="0" smtClean="0">
                <a:latin typeface="Calibri" panose="020F0502020204030204" pitchFamily="34" charset="0"/>
                <a:cs typeface="Calibri" panose="020F0502020204030204" pitchFamily="34" charset="0"/>
              </a:rPr>
              <a:t>● </a:t>
            </a:r>
            <a:r>
              <a:rPr lang="el-GR" sz="2800" dirty="0" smtClean="0">
                <a:solidFill>
                  <a:schemeClr val="accent2"/>
                </a:solidFill>
                <a:latin typeface="Calibri" panose="020F0502020204030204" pitchFamily="34" charset="0"/>
                <a:cs typeface="Calibri" panose="020F0502020204030204" pitchFamily="34" charset="0"/>
              </a:rPr>
              <a:t>Η οργανωτική δομή </a:t>
            </a:r>
            <a:r>
              <a:rPr lang="el-GR" sz="2800" dirty="0" smtClean="0">
                <a:latin typeface="Calibri" panose="020F0502020204030204" pitchFamily="34" charset="0"/>
                <a:cs typeface="Calibri" panose="020F0502020204030204" pitchFamily="34" charset="0"/>
              </a:rPr>
              <a:t>του συστήματος οργάνωση – διαχείριση – έλεγχος – διοίκηση  </a:t>
            </a:r>
          </a:p>
          <a:p>
            <a:endParaRPr lang="el-GR" sz="2800" dirty="0">
              <a:latin typeface="Calibri" panose="020F0502020204030204" pitchFamily="34" charset="0"/>
              <a:cs typeface="Calibri" panose="020F0502020204030204" pitchFamily="34" charset="0"/>
            </a:endParaRPr>
          </a:p>
          <a:p>
            <a:r>
              <a:rPr lang="el-GR" sz="2800" dirty="0" smtClean="0">
                <a:latin typeface="Calibri" panose="020F0502020204030204" pitchFamily="34" charset="0"/>
                <a:cs typeface="Calibri" panose="020F0502020204030204" pitchFamily="34" charset="0"/>
              </a:rPr>
              <a:t>● Οι ίδιοι </a:t>
            </a:r>
            <a:r>
              <a:rPr lang="el-GR" sz="2800" dirty="0" smtClean="0">
                <a:solidFill>
                  <a:schemeClr val="accent2"/>
                </a:solidFill>
                <a:latin typeface="Calibri" panose="020F0502020204030204" pitchFamily="34" charset="0"/>
                <a:cs typeface="Calibri" panose="020F0502020204030204" pitchFamily="34" charset="0"/>
              </a:rPr>
              <a:t>οι χρήστες </a:t>
            </a:r>
            <a:r>
              <a:rPr lang="el-GR" sz="2800" dirty="0" smtClean="0">
                <a:latin typeface="Calibri" panose="020F0502020204030204" pitchFamily="34" charset="0"/>
                <a:cs typeface="Calibri" panose="020F0502020204030204" pitchFamily="34" charset="0"/>
              </a:rPr>
              <a:t>του Συστήματος Υγείας    </a:t>
            </a:r>
            <a:endParaRPr lang="el-GR" sz="2800" dirty="0"/>
          </a:p>
        </p:txBody>
      </p:sp>
    </p:spTree>
    <p:extLst>
      <p:ext uri="{BB962C8B-B14F-4D97-AF65-F5344CB8AC3E}">
        <p14:creationId xmlns:p14="http://schemas.microsoft.com/office/powerpoint/2010/main" val="1632257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5374" y="576649"/>
            <a:ext cx="11598876" cy="5539978"/>
          </a:xfrm>
          <a:prstGeom prst="rect">
            <a:avLst/>
          </a:prstGeom>
          <a:noFill/>
        </p:spPr>
        <p:txBody>
          <a:bodyPr wrap="square" rtlCol="0">
            <a:spAutoFit/>
          </a:bodyPr>
          <a:lstStyle/>
          <a:p>
            <a:r>
              <a:rPr lang="el-GR" sz="2800" dirty="0" smtClean="0"/>
              <a:t>ΠΑΡΑΓΟΝΤΕΣ ΠΟΥ </a:t>
            </a:r>
            <a:r>
              <a:rPr lang="el-GR" sz="2800" dirty="0" smtClean="0">
                <a:solidFill>
                  <a:schemeClr val="accent2"/>
                </a:solidFill>
              </a:rPr>
              <a:t>ΕΠΗΡΕΑΖΟΥΝ </a:t>
            </a:r>
            <a:r>
              <a:rPr lang="el-GR" sz="2800" dirty="0" smtClean="0"/>
              <a:t>ΤΗΝ ΛΕΙΤΟΥΡΓΙΑ ΕΝΟΣ ΣΥΣΤΗΜΑΤΟΣ ΥΓΕΙΑΣ </a:t>
            </a:r>
          </a:p>
          <a:p>
            <a:endParaRPr lang="el-GR" dirty="0"/>
          </a:p>
          <a:p>
            <a:r>
              <a:rPr lang="el-GR" sz="2800" dirty="0" smtClean="0">
                <a:latin typeface="Calibri" panose="020F0502020204030204" pitchFamily="34" charset="0"/>
                <a:cs typeface="Calibri" panose="020F0502020204030204" pitchFamily="34" charset="0"/>
              </a:rPr>
              <a:t>● Η συμμετοχή της τοπικής κοινότητας στην λήψη αποφάσεων αλλά και στην χρηματοδότηση του συστήματο</a:t>
            </a:r>
            <a:r>
              <a:rPr lang="el-GR" sz="2800" dirty="0">
                <a:latin typeface="Calibri" panose="020F0502020204030204" pitchFamily="34" charset="0"/>
                <a:cs typeface="Calibri" panose="020F0502020204030204" pitchFamily="34" charset="0"/>
              </a:rPr>
              <a:t>ς</a:t>
            </a:r>
            <a:endParaRPr lang="el-GR" sz="2800" dirty="0" smtClean="0">
              <a:latin typeface="Calibri" panose="020F0502020204030204" pitchFamily="34" charset="0"/>
              <a:cs typeface="Calibri" panose="020F0502020204030204" pitchFamily="34" charset="0"/>
            </a:endParaRPr>
          </a:p>
          <a:p>
            <a:endParaRPr lang="el-GR" sz="2800" dirty="0">
              <a:latin typeface="Calibri" panose="020F0502020204030204" pitchFamily="34" charset="0"/>
              <a:cs typeface="Calibri" panose="020F0502020204030204" pitchFamily="34" charset="0"/>
            </a:endParaRPr>
          </a:p>
          <a:p>
            <a:r>
              <a:rPr lang="el-GR" sz="2800" dirty="0" smtClean="0">
                <a:latin typeface="Calibri" panose="020F0502020204030204" pitchFamily="34" charset="0"/>
                <a:cs typeface="Calibri" panose="020F0502020204030204" pitchFamily="34" charset="0"/>
              </a:rPr>
              <a:t>● Να γίνονται </a:t>
            </a:r>
            <a:r>
              <a:rPr lang="el-GR" sz="2800" dirty="0" smtClean="0">
                <a:solidFill>
                  <a:schemeClr val="accent2"/>
                </a:solidFill>
                <a:latin typeface="Calibri" panose="020F0502020204030204" pitchFamily="34" charset="0"/>
                <a:cs typeface="Calibri" panose="020F0502020204030204" pitchFamily="34" charset="0"/>
              </a:rPr>
              <a:t>κοινωνικά δίκαιες </a:t>
            </a:r>
            <a:r>
              <a:rPr lang="el-GR" sz="2800" dirty="0" smtClean="0">
                <a:latin typeface="Calibri" panose="020F0502020204030204" pitchFamily="34" charset="0"/>
                <a:cs typeface="Calibri" panose="020F0502020204030204" pitchFamily="34" charset="0"/>
              </a:rPr>
              <a:t>επιλογές </a:t>
            </a:r>
          </a:p>
          <a:p>
            <a:endParaRPr lang="el-GR" sz="2800" dirty="0">
              <a:latin typeface="Calibri" panose="020F0502020204030204" pitchFamily="34" charset="0"/>
              <a:cs typeface="Calibri" panose="020F0502020204030204" pitchFamily="34" charset="0"/>
            </a:endParaRPr>
          </a:p>
          <a:p>
            <a:r>
              <a:rPr lang="el-GR" sz="2800" dirty="0" smtClean="0">
                <a:latin typeface="Calibri" panose="020F0502020204030204" pitchFamily="34" charset="0"/>
                <a:cs typeface="Calibri" panose="020F0502020204030204" pitchFamily="34" charset="0"/>
              </a:rPr>
              <a:t>● </a:t>
            </a:r>
            <a:r>
              <a:rPr lang="el-GR" sz="2800" dirty="0" smtClean="0">
                <a:solidFill>
                  <a:schemeClr val="accent2"/>
                </a:solidFill>
                <a:latin typeface="Calibri" panose="020F0502020204030204" pitchFamily="34" charset="0"/>
                <a:cs typeface="Calibri" panose="020F0502020204030204" pitchFamily="34" charset="0"/>
              </a:rPr>
              <a:t>Η συνεργασία και η επικοινωνία </a:t>
            </a:r>
            <a:r>
              <a:rPr lang="el-GR" sz="2800" dirty="0" smtClean="0">
                <a:latin typeface="Calibri" panose="020F0502020204030204" pitchFamily="34" charset="0"/>
                <a:cs typeface="Calibri" panose="020F0502020204030204" pitchFamily="34" charset="0"/>
              </a:rPr>
              <a:t>μεταξύ των τομέων στην </a:t>
            </a:r>
            <a:r>
              <a:rPr lang="el-GR" sz="2800" dirty="0" err="1" smtClean="0">
                <a:latin typeface="Calibri" panose="020F0502020204030204" pitchFamily="34" charset="0"/>
                <a:cs typeface="Calibri" panose="020F0502020204030204" pitchFamily="34" charset="0"/>
              </a:rPr>
              <a:t>προσεγγιση</a:t>
            </a:r>
            <a:r>
              <a:rPr lang="el-GR" sz="2800" dirty="0" smtClean="0">
                <a:latin typeface="Calibri" panose="020F0502020204030204" pitchFamily="34" charset="0"/>
                <a:cs typeface="Calibri" panose="020F0502020204030204" pitchFamily="34" charset="0"/>
              </a:rPr>
              <a:t> προβλημάτων</a:t>
            </a:r>
            <a:endParaRPr lang="el-GR" sz="2800" dirty="0" smtClean="0">
              <a:solidFill>
                <a:schemeClr val="accent2"/>
              </a:solidFill>
              <a:latin typeface="Calibri" panose="020F0502020204030204" pitchFamily="34" charset="0"/>
              <a:cs typeface="Calibri" panose="020F0502020204030204" pitchFamily="34" charset="0"/>
            </a:endParaRPr>
          </a:p>
          <a:p>
            <a:endParaRPr lang="el-GR" sz="2800" dirty="0">
              <a:latin typeface="Calibri" panose="020F0502020204030204" pitchFamily="34" charset="0"/>
              <a:cs typeface="Calibri" panose="020F0502020204030204" pitchFamily="34" charset="0"/>
            </a:endParaRPr>
          </a:p>
          <a:p>
            <a:r>
              <a:rPr lang="el-GR" sz="2800" dirty="0" smtClean="0">
                <a:latin typeface="Calibri" panose="020F0502020204030204" pitchFamily="34" charset="0"/>
                <a:cs typeface="Calibri" panose="020F0502020204030204" pitchFamily="34" charset="0"/>
              </a:rPr>
              <a:t>● Η ορθολογική χρήση και </a:t>
            </a:r>
            <a:r>
              <a:rPr lang="el-GR" sz="2800" dirty="0" smtClean="0">
                <a:solidFill>
                  <a:schemeClr val="accent2"/>
                </a:solidFill>
                <a:latin typeface="Calibri" panose="020F0502020204030204" pitchFamily="34" charset="0"/>
                <a:cs typeface="Calibri" panose="020F0502020204030204" pitchFamily="34" charset="0"/>
              </a:rPr>
              <a:t>αξιοποίηση της σύγχρονης </a:t>
            </a:r>
            <a:r>
              <a:rPr lang="el-GR" sz="2800" dirty="0" smtClean="0">
                <a:latin typeface="Calibri" panose="020F0502020204030204" pitchFamily="34" charset="0"/>
                <a:cs typeface="Calibri" panose="020F0502020204030204" pitchFamily="34" charset="0"/>
              </a:rPr>
              <a:t>τεχνολογίας</a:t>
            </a:r>
          </a:p>
          <a:p>
            <a:endParaRPr lang="el-GR" sz="2800" dirty="0">
              <a:latin typeface="Calibri" panose="020F0502020204030204" pitchFamily="34" charset="0"/>
              <a:cs typeface="Calibri" panose="020F0502020204030204" pitchFamily="34" charset="0"/>
            </a:endParaRPr>
          </a:p>
          <a:p>
            <a:r>
              <a:rPr lang="el-GR" sz="2800" dirty="0" smtClean="0">
                <a:latin typeface="Calibri" panose="020F0502020204030204" pitchFamily="34" charset="0"/>
                <a:cs typeface="Calibri" panose="020F0502020204030204" pitchFamily="34" charset="0"/>
              </a:rPr>
              <a:t>● Η προτεραιότητα στην </a:t>
            </a:r>
            <a:r>
              <a:rPr lang="el-GR" sz="2800" dirty="0" smtClean="0">
                <a:solidFill>
                  <a:schemeClr val="accent2"/>
                </a:solidFill>
                <a:latin typeface="Calibri" panose="020F0502020204030204" pitchFamily="34" charset="0"/>
                <a:cs typeface="Calibri" panose="020F0502020204030204" pitchFamily="34" charset="0"/>
              </a:rPr>
              <a:t>ΠΦΥ </a:t>
            </a:r>
            <a:endParaRPr lang="el-GR" sz="2800" dirty="0">
              <a:solidFill>
                <a:schemeClr val="accent2"/>
              </a:solidFill>
            </a:endParaRPr>
          </a:p>
        </p:txBody>
      </p:sp>
    </p:spTree>
    <p:extLst>
      <p:ext uri="{BB962C8B-B14F-4D97-AF65-F5344CB8AC3E}">
        <p14:creationId xmlns:p14="http://schemas.microsoft.com/office/powerpoint/2010/main" val="630970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1934" y="486031"/>
            <a:ext cx="11219935" cy="6124754"/>
          </a:xfrm>
          <a:prstGeom prst="rect">
            <a:avLst/>
          </a:prstGeom>
          <a:noFill/>
        </p:spPr>
        <p:txBody>
          <a:bodyPr wrap="square" rtlCol="0">
            <a:spAutoFit/>
          </a:bodyPr>
          <a:lstStyle/>
          <a:p>
            <a:r>
              <a:rPr lang="el-GR" sz="2800" dirty="0" smtClean="0"/>
              <a:t>ΤΟ ΑΝΘΡΩΠΙΝΟ ΚΕΦΑΛΑΙΟ</a:t>
            </a:r>
          </a:p>
          <a:p>
            <a:endParaRPr lang="el-GR" sz="2800" dirty="0" smtClean="0"/>
          </a:p>
          <a:p>
            <a:endParaRPr lang="el-GR" sz="2800" dirty="0" smtClean="0"/>
          </a:p>
          <a:p>
            <a:r>
              <a:rPr lang="el-GR" sz="2800" dirty="0" smtClean="0"/>
              <a:t>Όπως έχουμε ήδη αναφερθεί τα συστήματα υγείας </a:t>
            </a:r>
            <a:r>
              <a:rPr lang="el-GR" sz="2800" dirty="0" smtClean="0">
                <a:solidFill>
                  <a:schemeClr val="accent2">
                    <a:lumMod val="75000"/>
                  </a:schemeClr>
                </a:solidFill>
              </a:rPr>
              <a:t>θεωρούνται εντάσεως εργασίας </a:t>
            </a:r>
            <a:r>
              <a:rPr lang="el-GR" sz="2800" dirty="0" smtClean="0"/>
              <a:t>αφού ο ανθρώπινος παράγοντας παίζει το σημαντικότερο παράγοντα για την </a:t>
            </a:r>
            <a:r>
              <a:rPr lang="el-GR" sz="2800" dirty="0" smtClean="0">
                <a:solidFill>
                  <a:schemeClr val="accent2">
                    <a:lumMod val="75000"/>
                  </a:schemeClr>
                </a:solidFill>
              </a:rPr>
              <a:t>σωστή και αποτελεσματική λειτουργία του συστήματος.</a:t>
            </a:r>
          </a:p>
          <a:p>
            <a:endParaRPr lang="el-GR" sz="2800" dirty="0" smtClean="0">
              <a:solidFill>
                <a:schemeClr val="accent2">
                  <a:lumMod val="75000"/>
                </a:schemeClr>
              </a:solidFill>
            </a:endParaRPr>
          </a:p>
          <a:p>
            <a:endParaRPr lang="el-GR" sz="2800" dirty="0">
              <a:solidFill>
                <a:schemeClr val="accent2">
                  <a:lumMod val="75000"/>
                </a:schemeClr>
              </a:solidFill>
            </a:endParaRPr>
          </a:p>
          <a:p>
            <a:r>
              <a:rPr lang="el-GR" sz="2800" dirty="0" smtClean="0"/>
              <a:t>Το ανθρώπινο κεφαλαίο που απασχολείται στον τομέα της υγείας ανέρχεται </a:t>
            </a:r>
            <a:r>
              <a:rPr lang="el-GR" sz="2800" dirty="0" smtClean="0">
                <a:solidFill>
                  <a:schemeClr val="accent2">
                    <a:lumMod val="75000"/>
                  </a:schemeClr>
                </a:solidFill>
              </a:rPr>
              <a:t>κατά μέσο όρο στο 5,3% </a:t>
            </a:r>
            <a:r>
              <a:rPr lang="el-GR" sz="2800" dirty="0" smtClean="0"/>
              <a:t>του ενεργού πληθυσμού των χωρών του ΟΟΣΑ.</a:t>
            </a:r>
          </a:p>
          <a:p>
            <a:endParaRPr lang="el-GR" sz="2800" dirty="0" smtClean="0"/>
          </a:p>
          <a:p>
            <a:endParaRPr lang="el-GR" sz="2800" dirty="0"/>
          </a:p>
          <a:p>
            <a:endParaRPr lang="el-GR" sz="2800" dirty="0"/>
          </a:p>
        </p:txBody>
      </p:sp>
    </p:spTree>
    <p:extLst>
      <p:ext uri="{BB962C8B-B14F-4D97-AF65-F5344CB8AC3E}">
        <p14:creationId xmlns:p14="http://schemas.microsoft.com/office/powerpoint/2010/main" val="2405061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4270" y="164755"/>
            <a:ext cx="11516498" cy="6555641"/>
          </a:xfrm>
          <a:prstGeom prst="rect">
            <a:avLst/>
          </a:prstGeom>
          <a:noFill/>
        </p:spPr>
        <p:txBody>
          <a:bodyPr wrap="square" rtlCol="0">
            <a:spAutoFit/>
          </a:bodyPr>
          <a:lstStyle/>
          <a:p>
            <a:r>
              <a:rPr lang="el-GR" sz="2800" dirty="0"/>
              <a:t>Θέματα μεγάλης σημασίας στην παραγωγή και διαχείριση του </a:t>
            </a:r>
            <a:r>
              <a:rPr lang="el-GR" sz="2800" dirty="0" smtClean="0"/>
              <a:t>προσωπικού</a:t>
            </a:r>
            <a:r>
              <a:rPr lang="en-US" sz="2800" dirty="0" smtClean="0"/>
              <a:t>:</a:t>
            </a:r>
            <a:endParaRPr lang="el-GR" sz="2800" dirty="0"/>
          </a:p>
          <a:p>
            <a:endParaRPr lang="el-GR" sz="2800" dirty="0" smtClean="0"/>
          </a:p>
          <a:p>
            <a:r>
              <a:rPr lang="el-GR" sz="2800" dirty="0" smtClean="0"/>
              <a:t>√Η </a:t>
            </a:r>
            <a:r>
              <a:rPr lang="el-GR" sz="2800" dirty="0">
                <a:solidFill>
                  <a:schemeClr val="accent2">
                    <a:lumMod val="75000"/>
                  </a:schemeClr>
                </a:solidFill>
              </a:rPr>
              <a:t>αριθμητική σύνθεση </a:t>
            </a:r>
            <a:r>
              <a:rPr lang="el-GR" sz="2800" dirty="0"/>
              <a:t>του προσωπικού υγείας σε μακρο-επίπεδο πρέπει να ακολουθούνται </a:t>
            </a:r>
            <a:r>
              <a:rPr lang="el-GR" sz="2800" dirty="0">
                <a:solidFill>
                  <a:schemeClr val="accent2">
                    <a:lumMod val="75000"/>
                  </a:schemeClr>
                </a:solidFill>
              </a:rPr>
              <a:t>πολιτικές ανάπτυξης </a:t>
            </a:r>
            <a:r>
              <a:rPr lang="el-GR" sz="2800" dirty="0"/>
              <a:t>του ανθρώπινου κεφαλαίου που να </a:t>
            </a:r>
            <a:r>
              <a:rPr lang="el-GR" sz="2800" dirty="0">
                <a:solidFill>
                  <a:schemeClr val="accent2">
                    <a:lumMod val="75000"/>
                  </a:schemeClr>
                </a:solidFill>
              </a:rPr>
              <a:t>ανταποκρίνονται </a:t>
            </a:r>
            <a:r>
              <a:rPr lang="el-GR" sz="2800" dirty="0"/>
              <a:t>στους προσανατολισμούς και στις ανάγκες του υγειονομικού συστήματος κάθε χώρας. </a:t>
            </a:r>
            <a:endParaRPr lang="el-GR" sz="2800" dirty="0" smtClean="0"/>
          </a:p>
          <a:p>
            <a:endParaRPr lang="el-GR" sz="2800" dirty="0"/>
          </a:p>
          <a:p>
            <a:r>
              <a:rPr lang="el-GR" sz="2800" dirty="0" smtClean="0"/>
              <a:t>Σε </a:t>
            </a:r>
            <a:r>
              <a:rPr lang="el-GR" sz="2800" dirty="0" smtClean="0">
                <a:solidFill>
                  <a:schemeClr val="accent2">
                    <a:lumMod val="75000"/>
                  </a:schemeClr>
                </a:solidFill>
              </a:rPr>
              <a:t>μικρο-επίπεδο</a:t>
            </a:r>
            <a:r>
              <a:rPr lang="el-GR" sz="2800" dirty="0" smtClean="0"/>
              <a:t> ο αναμενόμενος όγκος εργασίας, </a:t>
            </a:r>
            <a:r>
              <a:rPr lang="el-GR" sz="2800" dirty="0" smtClean="0">
                <a:solidFill>
                  <a:schemeClr val="accent2">
                    <a:lumMod val="75000"/>
                  </a:schemeClr>
                </a:solidFill>
              </a:rPr>
              <a:t>τα επιδιωκόμενα αποτελέσματα </a:t>
            </a:r>
            <a:r>
              <a:rPr lang="el-GR" sz="2800" dirty="0" smtClean="0"/>
              <a:t>αλλά και το είδος της υγειονομικής μονάδας να καθορίζουν </a:t>
            </a:r>
            <a:r>
              <a:rPr lang="el-GR" sz="2800" dirty="0" smtClean="0">
                <a:solidFill>
                  <a:schemeClr val="accent2">
                    <a:lumMod val="75000"/>
                  </a:schemeClr>
                </a:solidFill>
              </a:rPr>
              <a:t>τον αριθμό </a:t>
            </a:r>
            <a:r>
              <a:rPr lang="el-GR" sz="2800" dirty="0" smtClean="0"/>
              <a:t>του ιατρικού, νοσηλευτικού, διοικητικού και τεχνικού προσωπικού.</a:t>
            </a:r>
          </a:p>
          <a:p>
            <a:endParaRPr lang="el-GR" sz="2800" dirty="0"/>
          </a:p>
          <a:p>
            <a:r>
              <a:rPr lang="el-GR" sz="2800" dirty="0" smtClean="0"/>
              <a:t>√</a:t>
            </a:r>
            <a:r>
              <a:rPr lang="el-GR" sz="2800" dirty="0" smtClean="0">
                <a:solidFill>
                  <a:schemeClr val="accent2">
                    <a:lumMod val="75000"/>
                  </a:schemeClr>
                </a:solidFill>
              </a:rPr>
              <a:t>Η δυνατότητα της υποκατάστασης</a:t>
            </a:r>
            <a:r>
              <a:rPr lang="en-US" sz="2800" dirty="0" smtClean="0"/>
              <a:t>:</a:t>
            </a:r>
            <a:r>
              <a:rPr lang="el-GR" sz="2800" dirty="0" smtClean="0"/>
              <a:t> Είναι ένα επιπλέον στοιχείο για την βελτίωση της αποδοτικότητας είναι η εξάντληση των δυνατοτήτων για υποκατάσταση μεταξύ των επαγγελμάτων υγείας, </a:t>
            </a:r>
            <a:endParaRPr lang="el-GR" sz="2800" dirty="0"/>
          </a:p>
        </p:txBody>
      </p:sp>
    </p:spTree>
    <p:extLst>
      <p:ext uri="{BB962C8B-B14F-4D97-AF65-F5344CB8AC3E}">
        <p14:creationId xmlns:p14="http://schemas.microsoft.com/office/powerpoint/2010/main" val="3064681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3611" y="568411"/>
            <a:ext cx="11384692" cy="5693866"/>
          </a:xfrm>
          <a:prstGeom prst="rect">
            <a:avLst/>
          </a:prstGeom>
          <a:noFill/>
        </p:spPr>
        <p:txBody>
          <a:bodyPr wrap="square" rtlCol="0">
            <a:spAutoFit/>
          </a:bodyPr>
          <a:lstStyle/>
          <a:p>
            <a:r>
              <a:rPr lang="el-GR" sz="2800" dirty="0"/>
              <a:t>χωρίς αυτό να βλάπτει την ποιότητα των υπηρεσιών ή να διαταράσσονται οι σχέσεις </a:t>
            </a:r>
            <a:r>
              <a:rPr lang="el-GR" sz="2800" dirty="0">
                <a:solidFill>
                  <a:schemeClr val="accent2">
                    <a:lumMod val="75000"/>
                  </a:schemeClr>
                </a:solidFill>
              </a:rPr>
              <a:t>μεταξύ γιατρού και ασθενή</a:t>
            </a:r>
            <a:r>
              <a:rPr lang="el-GR" sz="2800" dirty="0" smtClean="0"/>
              <a:t>. </a:t>
            </a:r>
          </a:p>
          <a:p>
            <a:endParaRPr lang="el-GR" sz="2800" dirty="0" smtClean="0"/>
          </a:p>
          <a:p>
            <a:r>
              <a:rPr lang="el-GR" sz="2800" dirty="0" smtClean="0"/>
              <a:t>Παράδειγμα</a:t>
            </a:r>
            <a:r>
              <a:rPr lang="en-US" sz="2800" dirty="0" smtClean="0"/>
              <a:t>: </a:t>
            </a:r>
            <a:r>
              <a:rPr lang="el-GR" sz="2800" dirty="0" smtClean="0"/>
              <a:t>πρωτοβουλίες που οδηγούν στην </a:t>
            </a:r>
            <a:r>
              <a:rPr lang="el-GR" sz="2800" dirty="0" smtClean="0">
                <a:solidFill>
                  <a:schemeClr val="accent2">
                    <a:lumMod val="75000"/>
                  </a:schemeClr>
                </a:solidFill>
              </a:rPr>
              <a:t>εκχώρηση εκ μέρους του ιατρού</a:t>
            </a:r>
            <a:r>
              <a:rPr lang="el-GR" sz="2800" dirty="0" smtClean="0"/>
              <a:t>, αρμοδιοτήτων στη νοσηλεύτρια πρέπει να ενθαρρύνονται, εφόσον κρίνεται ότι μπορούν να εκτελεστούν ικανοποιητικά.</a:t>
            </a:r>
          </a:p>
          <a:p>
            <a:endParaRPr lang="el-GR" sz="2800" dirty="0"/>
          </a:p>
          <a:p>
            <a:r>
              <a:rPr lang="el-GR" sz="2800" dirty="0" smtClean="0"/>
              <a:t>√</a:t>
            </a:r>
            <a:r>
              <a:rPr lang="el-GR" sz="2800" dirty="0" smtClean="0">
                <a:solidFill>
                  <a:schemeClr val="accent2">
                    <a:lumMod val="75000"/>
                  </a:schemeClr>
                </a:solidFill>
              </a:rPr>
              <a:t>Ποιοτική σύνθεση του προσωπικού </a:t>
            </a:r>
            <a:r>
              <a:rPr lang="el-GR" sz="2800" dirty="0" smtClean="0"/>
              <a:t>οι ειδικότητες στα επαγγέλματα υγείας πρέπει να καθορίζονται ανάλογα με την μονάδα υγείας στην οποία εργάζονται. Οι επαγγελματίες αυτοί πρέπει να έχουν </a:t>
            </a:r>
            <a:r>
              <a:rPr lang="el-GR" sz="2800" dirty="0" smtClean="0">
                <a:solidFill>
                  <a:schemeClr val="accent2">
                    <a:lumMod val="75000"/>
                  </a:schemeClr>
                </a:solidFill>
              </a:rPr>
              <a:t>την κατάλληλη εκπαίδευση και μετεκπαίδευση και να </a:t>
            </a:r>
            <a:r>
              <a:rPr lang="el-GR" sz="2800" dirty="0">
                <a:solidFill>
                  <a:schemeClr val="accent2">
                    <a:lumMod val="75000"/>
                  </a:schemeClr>
                </a:solidFill>
              </a:rPr>
              <a:t>υ</a:t>
            </a:r>
            <a:r>
              <a:rPr lang="el-GR" sz="2800" dirty="0" smtClean="0">
                <a:solidFill>
                  <a:schemeClr val="accent2">
                    <a:lumMod val="75000"/>
                  </a:schemeClr>
                </a:solidFill>
              </a:rPr>
              <a:t>φίστανται την διαδικασία της συνεχούς επιμόρφωσης.</a:t>
            </a:r>
          </a:p>
          <a:p>
            <a:endParaRPr lang="el-GR" sz="2800" dirty="0"/>
          </a:p>
        </p:txBody>
      </p:sp>
    </p:spTree>
    <p:extLst>
      <p:ext uri="{BB962C8B-B14F-4D97-AF65-F5344CB8AC3E}">
        <p14:creationId xmlns:p14="http://schemas.microsoft.com/office/powerpoint/2010/main" val="204296022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1455</TotalTime>
  <Words>1242</Words>
  <Application>Microsoft Office PowerPoint</Application>
  <PresentationFormat>Ευρεία οθόνη</PresentationFormat>
  <Paragraphs>339</Paragraphs>
  <Slides>26</Slides>
  <Notes>0</Notes>
  <HiddenSlides>1</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26</vt:i4>
      </vt:variant>
    </vt:vector>
  </HeadingPairs>
  <TitlesOfParts>
    <vt:vector size="31" baseType="lpstr">
      <vt:lpstr>Arial</vt:lpstr>
      <vt:lpstr>Calibri</vt:lpstr>
      <vt:lpstr>Calibri Light</vt:lpstr>
      <vt:lpstr>Monotype Sorts</vt:lpstr>
      <vt:lpstr>Θέμα του Office</vt:lpstr>
      <vt:lpstr>Κατάταξη Συστημάτων Υγείας, ανάλογα με τον τρόπο χρηματοδότησης των υπηρεσιών υγείας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Παράγοντες αύξησης των δαπανών για το σύστημα υγείας:  ● Δημογραφικοί παράγοντες ηλικιακή δομή του πληθυσμού, δημογραφική γήρανση.   ● Επιδημιολογικοί παράγοντες – σύγχρονος τρόπος ζωής νέο καταναλωτικό πρότυπο το οποίο οδηγεί σε νέα νοσήματα όπως καρδιοπάθειες, νεοπλάσματα, ψυχικές νόσους.   ● Ψυχό-κοινωνικό-πολιτιστικοί παράγοντες πλέον εγκαταλείπονται οι παραδοσιακοί μηχανισμοί περίθαλψης υπάρχει συνεχείς τάση ιατρικοποίησης των κοινωνικών προβλημάτων.     </vt:lpstr>
      <vt:lpstr>● Αύξηση της διαθεσιμότητας των υπηρεσιών 24ωρες το 24ωρο και βελτίωση της προσπελασιμότητας στις υπηρεσίες υγείας.    ● Το ανθρώπινο κεφάλαιο. Στο χώρο της υγείας απασχολείται το 5,3% του ανθρώπινου δυναμικού της χώρας μας επίσης έχουμε αύξηση του επιπέδου των αμοιβών των επαγγελματιών υγείας τις τελευταίες δεκαετίες.   ● Η ιδιομορφία της αγοράς των υπηρεσιών υγείας το φαινόμενο προκλητής ζήτησης και το φαινόμενο moral hazard ηθικός κίνδυνος του καταναλωτή επιβάρυνση του ασφαλιστικού ταμείου.</vt:lpstr>
      <vt:lpstr>Παρουσίαση του PowerPoint</vt:lpstr>
      <vt:lpstr>Παρουσίαση του PowerPoint</vt:lpstr>
      <vt:lpstr>Παρουσίαση του PowerPoint</vt:lpstr>
      <vt:lpstr>Δείκτες μέτρησης του νοσοκομειακού προϊόντος:   Οι δείκτες αυτοί βοηθούν στην μέτρηση της παραγωγικότητας ενός νοσοκομείου εκροές.   1) Πληρότητα ή κάλυψη του Νοσοκομείου     Π= Α/Κ   Π=50/100=0,5   Α αριθμός των ασθενών Κ ο αριθμός των κλινών του νοσοκομείου    </vt:lpstr>
      <vt:lpstr>Δείκτης μέσης διάρκειας νοσηλείας  ΜΔΝ είναι ο ποιο σημαντικός και αξιόπιστος δείκτης προσδιορισμού της παραγωγικότητας του νοσοκομείου, αποτελεί βασικό παράγοντα προγραμματισμού και αξιολόγησης της νοσοκομειακής λειτουργίας.  ΜΔΝ=Η/Α  Η=σύνολο ημερών νοσηλείας Α=αριθμός νοσηλευθέντων  Υπολογισμός; </vt:lpstr>
      <vt:lpstr>Βασικοί δείκτες χρησιμοποίησης νοσοκομειακών υπηρεσιών.  Εισαγωγές ανά κλινική = Αριθμός εισαγωγών έτους Α / Αριθμός κλινών έτους Α  Εισαγωγές ανά απασχολούμενο άτομο = Αριθμός εισαγωγών έτους Α / Συνολικό αριθμό απασχολούμενων στο νοσοκομείο  Ειδικές εξετάσεις ανά ασθενή = Αριθμός ειδικών εξετάσεων έτους Α / Αριθμό ασθενών έτους Α  Εργαζόμενοι ανά κλινική = Αριθμός εργαζομένων έτους Α / Αριθμός κλινών έτους Α  </vt:lpstr>
      <vt:lpstr> Μελέτη για την διαφθορά στον τομέα υγείας στην Ευρώπη Study on Corruption in the Healthcare Sector European Commission October 2013  </vt:lpstr>
      <vt:lpstr>Προβλήματα στην οργάνωση και διοίκηση των Ελληνικών Νοσοκομείων</vt:lpstr>
      <vt:lpstr> Βασικοί κίνδυνοι του συστήματος υγείας στην Ελλάδα :  Εμφανίζονται υψηλά επίπεδα διαφθοράς.  Περιορισμένη διαφάνεια και ελλιπή γνώση για τα δικαιώματα των ασθενών.  Χαμηλό επίπεδο μισθών το οποίο σχετίζεται με τις ανεπίσημες – άτυπες πληρωμές.  Ανεπαρκείς μηχανισμοί όσο αναφορά και την υπεύθυνη λογοδοσία για τον έλεγχο των υπηρεσιών.     </vt:lpstr>
      <vt:lpstr>    Υψηλός βαθμός ατιμωρησίας – αδυναμίες του δικαστικού συστήματος.  Νομοθεσία σχετικά με τις ανώτατες τιμές(πλαφόν) για τις φαρμακευτικές δαπάνες και τα ιατροτεχνολογικά προϊόντα δεν είχε τα αναμενόμενα αποτελέσματα ήταν αναποτελεσματική οι τιμές αυξήθηκαν 3 με 4 φορές προς τα πάνω.   Πολύπλοκο κανονιστικό και νομικό πλαίσιο όσο αναφορά τις ιατρικές προμήθειες μέσος χρόνος σύναψης της σύμβασης 2 χρόνια στην Ελλάδα 120 ημέρες στις χώρες της Ευρώπης.  Σημαντικό και για το τμήμα μας:  Οι Διοικήσεις των νοσοκομεία δεν έχουν οριστεί με βάση τα τυπικά, ουσιαστικά και επαγγελματικά τους προσόντα.   </vt:lpstr>
      <vt:lpstr>Προτάσεις:  Τήρηση των νομοθετικών πλαισίων που διέπουν το σύστημα υγείας ο νόμος να ισχύει για όλους ανεξαρτήτως θέσεως και ιεραρχικής βαθμίδας.   Το ηλεκτρονικό σύστημα συνταγογράφησης έχει δείξει θετικά δείγματα γραφής θα πρέπει να εφαρμοστεί στο 100% της υγειονομικής επικράτειας.  Η σύσταση της Ανεξάρτητης Αρχής Δημοσίων Συμβάσεων η οποία θα ελέγχει τις δημόσιες συμβάσεις.  </vt:lpstr>
      <vt:lpstr>      Η δημιουργία του κεντρικού ηλεκτρονικού μητρώου δημοσίων συμβάσεων είναι ένα εργαλείο που επιτρέπει την παρακολούθηση των διαδικασιών σύναψης συμβάσεων του δημόσιου τομέα με την ηλεκτρονική υποβολή της προσφοράς για την προμήθεια ιατρικού εξοπλισμού, βιοτεχνολογικών προϊόντων, φαρμακευτικών προϊόντων.  Απογραφή όλων όσων λαμβάνουν συντάξεις από ασφαλιστικά ταμεία και επανέλεγχος των περιπτώσεων που λαμβάνουν αναπηρικές συντάξεις ή επιδόματα.  Κεντρικός σχεδιασμός για καλύτερούς μηχανισμούς ελέγχου, ενίσχυση της υπεύθυνης λογοδοσίας.        </vt:lpstr>
      <vt:lpstr>Εισαγωγή του διπλού λογιστικού συστήματος παρακολούθηση έξοδα-έσοδα το σύστημα αυτό μπορεί να θέσει στόχους και να παρακολουθείται η εφαρμογή του.  Εξειδικευμένο προσωπικό το οποίο θα ανταποκρίνεται στις υγειονομικές ανάγκες και αύξηση του επιπέδου των μισθών.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Κατάταξη Συστημάτων Υγείας, ανάλογα με τον τρόπο χρηματοδότησης των υπηρεσιών υγείας</dc:title>
  <dc:creator>user</dc:creator>
  <cp:lastModifiedBy>user</cp:lastModifiedBy>
  <cp:revision>85</cp:revision>
  <dcterms:created xsi:type="dcterms:W3CDTF">2014-11-12T08:16:21Z</dcterms:created>
  <dcterms:modified xsi:type="dcterms:W3CDTF">2018-01-31T10:54:36Z</dcterms:modified>
</cp:coreProperties>
</file>