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47" r:id="rId2"/>
  </p:sldMasterIdLst>
  <p:handoutMasterIdLst>
    <p:handoutMasterId r:id="rId28"/>
  </p:handoutMasterIdLst>
  <p:sldIdLst>
    <p:sldId id="256" r:id="rId3"/>
    <p:sldId id="257" r:id="rId4"/>
    <p:sldId id="268" r:id="rId5"/>
    <p:sldId id="258" r:id="rId6"/>
    <p:sldId id="259" r:id="rId7"/>
    <p:sldId id="264" r:id="rId8"/>
    <p:sldId id="267" r:id="rId9"/>
    <p:sldId id="260" r:id="rId10"/>
    <p:sldId id="263" r:id="rId11"/>
    <p:sldId id="265" r:id="rId12"/>
    <p:sldId id="261" r:id="rId13"/>
    <p:sldId id="266" r:id="rId14"/>
    <p:sldId id="262" r:id="rId15"/>
    <p:sldId id="270" r:id="rId16"/>
    <p:sldId id="271" r:id="rId17"/>
    <p:sldId id="272" r:id="rId18"/>
    <p:sldId id="274" r:id="rId19"/>
    <p:sldId id="273" r:id="rId20"/>
    <p:sldId id="277" r:id="rId21"/>
    <p:sldId id="281" r:id="rId22"/>
    <p:sldId id="276" r:id="rId23"/>
    <p:sldId id="269" r:id="rId24"/>
    <p:sldId id="278" r:id="rId25"/>
    <p:sldId id="279" r:id="rId26"/>
    <p:sldId id="280" r:id="rId27"/>
  </p:sldIdLst>
  <p:sldSz cx="10439400" cy="7559675"/>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7" d="100"/>
          <a:sy n="87" d="100"/>
        </p:scale>
        <p:origin x="6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61848E9-B378-4539-8A02-B02BDA5978A8}" type="datetimeFigureOut">
              <a:rPr lang="el-GR" smtClean="0"/>
              <a:t>30/5/2019</a:t>
            </a:fld>
            <a:endParaRPr lang="el-GR"/>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3E1EFCC0-F8A0-4553-B7F9-FD978DA4404C}" type="slidenum">
              <a:rPr lang="el-GR" smtClean="0"/>
              <a:t>‹#›</a:t>
            </a:fld>
            <a:endParaRPr lang="el-GR"/>
          </a:p>
        </p:txBody>
      </p:sp>
    </p:spTree>
    <p:extLst>
      <p:ext uri="{BB962C8B-B14F-4D97-AF65-F5344CB8AC3E}">
        <p14:creationId xmlns:p14="http://schemas.microsoft.com/office/powerpoint/2010/main" val="25910603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304925" y="1239586"/>
            <a:ext cx="7829550" cy="2631887"/>
          </a:xfrm>
        </p:spPr>
        <p:txBody>
          <a:bodyPr anchor="b">
            <a:normAutofit/>
          </a:bodyPr>
          <a:lstStyle>
            <a:lvl1pPr algn="ctr">
              <a:defRPr sz="5138"/>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304925" y="3970580"/>
            <a:ext cx="7829550" cy="1825171"/>
          </a:xfrm>
        </p:spPr>
        <p:txBody>
          <a:bodyPr>
            <a:normAutofit/>
          </a:bodyPr>
          <a:lstStyle>
            <a:lvl1pPr marL="0" indent="0" algn="ctr">
              <a:buNone/>
              <a:defRPr sz="2055">
                <a:solidFill>
                  <a:schemeClr val="tx1">
                    <a:lumMod val="75000"/>
                    <a:lumOff val="25000"/>
                  </a:schemeClr>
                </a:solidFill>
              </a:defRPr>
            </a:lvl1pPr>
            <a:lvl2pPr marL="391500" indent="0" algn="ctr">
              <a:buNone/>
              <a:defRPr sz="2398"/>
            </a:lvl2pPr>
            <a:lvl3pPr marL="783001" indent="0" algn="ctr">
              <a:buNone/>
              <a:defRPr sz="2055"/>
            </a:lvl3pPr>
            <a:lvl4pPr marL="1174501" indent="0" algn="ctr">
              <a:buNone/>
              <a:defRPr sz="1713"/>
            </a:lvl4pPr>
            <a:lvl5pPr marL="1566001" indent="0" algn="ctr">
              <a:buNone/>
              <a:defRPr sz="1713"/>
            </a:lvl5pPr>
            <a:lvl6pPr marL="1957502" indent="0" algn="ctr">
              <a:buNone/>
              <a:defRPr sz="1713"/>
            </a:lvl6pPr>
            <a:lvl7pPr marL="2349002" indent="0" algn="ctr">
              <a:buNone/>
              <a:defRPr sz="1713"/>
            </a:lvl7pPr>
            <a:lvl8pPr marL="2740503" indent="0" algn="ctr">
              <a:buNone/>
              <a:defRPr sz="1713"/>
            </a:lvl8pPr>
            <a:lvl9pPr marL="3132003" indent="0" algn="ctr">
              <a:buNone/>
              <a:defRPr sz="1713"/>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EEE056C7-9EB2-443C-ADE8-A9E57CA1E643}" type="datetimeFigureOut">
              <a:rPr lang="el-GR" smtClean="0"/>
              <a:t>30/5/2019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699092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EE056C7-9EB2-443C-ADE8-A9E57CA1E643}" type="datetimeFigureOut">
              <a:rPr lang="el-GR" smtClean="0"/>
              <a:t>30/5/2019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406671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5" y="397232"/>
            <a:ext cx="2250996" cy="6406475"/>
          </a:xfrm>
        </p:spPr>
        <p:txBody>
          <a:bodyPr vert="eaVert"/>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a:xfrm>
            <a:off x="717709" y="397233"/>
            <a:ext cx="6622494" cy="640647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p:cNvSpPr>
            <a:spLocks noGrp="1"/>
          </p:cNvSpPr>
          <p:nvPr>
            <p:ph type="dt" sz="half" idx="10"/>
          </p:nvPr>
        </p:nvSpPr>
        <p:spPr/>
        <p:txBody>
          <a:bodyPr/>
          <a:lstStyle/>
          <a:p>
            <a:fld id="{EEE056C7-9EB2-443C-ADE8-A9E57CA1E643}" type="datetimeFigureOut">
              <a:rPr lang="el-GR" smtClean="0"/>
              <a:t>30/5/2019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1672737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217592" y="2771882"/>
            <a:ext cx="7535515" cy="2494297"/>
          </a:xfrm>
        </p:spPr>
        <p:txBody>
          <a:bodyPr anchor="b">
            <a:normAutofit/>
          </a:bodyPr>
          <a:lstStyle>
            <a:lvl1pPr>
              <a:defRPr sz="5952"/>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217592" y="5266178"/>
            <a:ext cx="7535515" cy="1241518"/>
          </a:xfrm>
        </p:spPr>
        <p:txBody>
          <a:bodyPr anchor="t"/>
          <a:lstStyle>
            <a:lvl1pPr marL="0" indent="0" algn="l">
              <a:buNone/>
              <a:defRPr>
                <a:solidFill>
                  <a:schemeClr val="tx1">
                    <a:lumMod val="65000"/>
                    <a:lumOff val="3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EEE056C7-9EB2-443C-ADE8-A9E57CA1E643}" type="datetimeFigureOut">
              <a:rPr lang="el-GR" smtClean="0"/>
              <a:t>30/5/2019</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8"/>
          <p:cNvSpPr/>
          <p:nvPr/>
        </p:nvSpPr>
        <p:spPr bwMode="auto">
          <a:xfrm>
            <a:off x="-36212" y="4763277"/>
            <a:ext cx="1593165" cy="861769"/>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83306" y="4992981"/>
            <a:ext cx="667850" cy="402483"/>
          </a:xfrm>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2863330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220772" y="687966"/>
            <a:ext cx="7522669" cy="1411944"/>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217591" y="2351899"/>
            <a:ext cx="7525850" cy="416412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EE056C7-9EB2-443C-ADE8-A9E57CA1E643}" type="datetimeFigureOut">
              <a:rPr lang="el-GR" smtClean="0"/>
              <a:t>30/5/2019</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66" y="783960"/>
            <a:ext cx="1550790"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1119334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217591" y="2286820"/>
            <a:ext cx="7525850" cy="1619080"/>
          </a:xfrm>
        </p:spPr>
        <p:txBody>
          <a:bodyPr anchor="b"/>
          <a:lstStyle>
            <a:lvl1pPr algn="l">
              <a:defRPr sz="4409"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217591" y="3947830"/>
            <a:ext cx="7525850" cy="948432"/>
          </a:xfrm>
        </p:spPr>
        <p:txBody>
          <a:bodyPr anchor="t"/>
          <a:lstStyle>
            <a:lvl1pPr marL="0" indent="0" algn="l">
              <a:buNone/>
              <a:defRPr sz="2205">
                <a:solidFill>
                  <a:schemeClr val="tx1">
                    <a:lumMod val="65000"/>
                    <a:lumOff val="3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EE056C7-9EB2-443C-ADE8-A9E57CA1E643}" type="datetimeFigureOut">
              <a:rPr lang="el-GR" smtClean="0"/>
              <a:t>30/5/2019</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66" y="3490510"/>
            <a:ext cx="1550790"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83652" y="3576064"/>
            <a:ext cx="667850" cy="402483"/>
          </a:xfrm>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4059304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217592" y="2355323"/>
            <a:ext cx="3650515" cy="415285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093426" y="2355323"/>
            <a:ext cx="3650015" cy="415285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EE056C7-9EB2-443C-ADE8-A9E57CA1E643}" type="datetimeFigureOut">
              <a:rPr lang="el-GR" smtClean="0"/>
              <a:t>30/5/2019</a:t>
            </a:fld>
            <a:endParaRPr lang="el-GR"/>
          </a:p>
        </p:txBody>
      </p:sp>
      <p:sp>
        <p:nvSpPr>
          <p:cNvPr id="6" name="Footer Placeholder 5"/>
          <p:cNvSpPr>
            <a:spLocks noGrp="1"/>
          </p:cNvSpPr>
          <p:nvPr>
            <p:ph type="ftr" sz="quarter" idx="11"/>
          </p:nvPr>
        </p:nvSpPr>
        <p:spPr/>
        <p:txBody>
          <a:bodyPr/>
          <a:lstStyle/>
          <a:p>
            <a:endParaRPr lang="el-GR"/>
          </a:p>
        </p:txBody>
      </p:sp>
      <p:sp>
        <p:nvSpPr>
          <p:cNvPr id="12" name="Freeform 11"/>
          <p:cNvSpPr/>
          <p:nvPr/>
        </p:nvSpPr>
        <p:spPr bwMode="auto">
          <a:xfrm flipV="1">
            <a:off x="66" y="783960"/>
            <a:ext cx="1550790"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83652" y="868385"/>
            <a:ext cx="667850" cy="402483"/>
          </a:xfrm>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2074872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6277" y="2454443"/>
            <a:ext cx="3281830"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l-GR"/>
              <a:t>Στυλ κειμένου υποδείγματος</a:t>
            </a:r>
          </a:p>
        </p:txBody>
      </p:sp>
      <p:sp>
        <p:nvSpPr>
          <p:cNvPr id="4" name="Content Placeholder 3"/>
          <p:cNvSpPr>
            <a:spLocks noGrp="1"/>
          </p:cNvSpPr>
          <p:nvPr>
            <p:ph sz="half" idx="2"/>
          </p:nvPr>
        </p:nvSpPr>
        <p:spPr>
          <a:xfrm>
            <a:off x="2217590" y="3089666"/>
            <a:ext cx="3650516" cy="342346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57443" y="2450885"/>
            <a:ext cx="3280281"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l-GR"/>
              <a:t>Στυλ κειμένου υποδείγματος</a:t>
            </a:r>
          </a:p>
        </p:txBody>
      </p:sp>
      <p:sp>
        <p:nvSpPr>
          <p:cNvPr id="6" name="Content Placeholder 5"/>
          <p:cNvSpPr>
            <a:spLocks noGrp="1"/>
          </p:cNvSpPr>
          <p:nvPr>
            <p:ph sz="quarter" idx="4"/>
          </p:nvPr>
        </p:nvSpPr>
        <p:spPr>
          <a:xfrm>
            <a:off x="6089325" y="3086107"/>
            <a:ext cx="3648401" cy="342346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EE056C7-9EB2-443C-ADE8-A9E57CA1E643}" type="datetimeFigureOut">
              <a:rPr lang="el-GR" smtClean="0"/>
              <a:t>30/5/2019</a:t>
            </a:fld>
            <a:endParaRPr lang="el-GR"/>
          </a:p>
        </p:txBody>
      </p:sp>
      <p:sp>
        <p:nvSpPr>
          <p:cNvPr id="8" name="Footer Placeholder 7"/>
          <p:cNvSpPr>
            <a:spLocks noGrp="1"/>
          </p:cNvSpPr>
          <p:nvPr>
            <p:ph type="ftr" sz="quarter" idx="11"/>
          </p:nvPr>
        </p:nvSpPr>
        <p:spPr/>
        <p:txBody>
          <a:bodyPr/>
          <a:lstStyle/>
          <a:p>
            <a:endParaRPr lang="el-GR"/>
          </a:p>
        </p:txBody>
      </p:sp>
      <p:sp>
        <p:nvSpPr>
          <p:cNvPr id="11" name="Freeform 11"/>
          <p:cNvSpPr/>
          <p:nvPr/>
        </p:nvSpPr>
        <p:spPr bwMode="auto">
          <a:xfrm flipV="1">
            <a:off x="66" y="783960"/>
            <a:ext cx="1550790"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83652" y="868385"/>
            <a:ext cx="667850" cy="402483"/>
          </a:xfrm>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336821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2220770" y="687966"/>
            <a:ext cx="7522670" cy="1411944"/>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EEE056C7-9EB2-443C-ADE8-A9E57CA1E643}" type="datetimeFigureOut">
              <a:rPr lang="el-GR" smtClean="0"/>
              <a:t>30/5/2019</a:t>
            </a:fld>
            <a:endParaRPr lang="el-GR"/>
          </a:p>
        </p:txBody>
      </p:sp>
      <p:sp>
        <p:nvSpPr>
          <p:cNvPr id="4" name="Footer Placeholder 3"/>
          <p:cNvSpPr>
            <a:spLocks noGrp="1"/>
          </p:cNvSpPr>
          <p:nvPr>
            <p:ph type="ftr" sz="quarter" idx="11"/>
          </p:nvPr>
        </p:nvSpPr>
        <p:spPr/>
        <p:txBody>
          <a:bodyPr/>
          <a:lstStyle/>
          <a:p>
            <a:endParaRPr lang="el-GR"/>
          </a:p>
        </p:txBody>
      </p:sp>
      <p:sp>
        <p:nvSpPr>
          <p:cNvPr id="8" name="Freeform 11"/>
          <p:cNvSpPr/>
          <p:nvPr/>
        </p:nvSpPr>
        <p:spPr bwMode="auto">
          <a:xfrm flipV="1">
            <a:off x="66" y="783960"/>
            <a:ext cx="1550790"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4185476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056C7-9EB2-443C-ADE8-A9E57CA1E643}" type="datetimeFigureOut">
              <a:rPr lang="el-GR" smtClean="0"/>
              <a:t>30/5/2019</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66" y="783960"/>
            <a:ext cx="1550790"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1933407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217591" y="491730"/>
            <a:ext cx="3002108" cy="1076203"/>
          </a:xfrm>
        </p:spPr>
        <p:txBody>
          <a:bodyPr anchor="b"/>
          <a:lstStyle>
            <a:lvl1pPr algn="l">
              <a:defRPr sz="2205"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5489" y="491731"/>
            <a:ext cx="4327951" cy="5968994"/>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217591" y="1762175"/>
            <a:ext cx="3002108" cy="4698546"/>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EE056C7-9EB2-443C-ADE8-A9E57CA1E643}" type="datetimeFigureOut">
              <a:rPr lang="el-GR" smtClean="0"/>
              <a:t>30/5/2019</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66" y="783960"/>
            <a:ext cx="1550790"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303528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EE056C7-9EB2-443C-ADE8-A9E57CA1E643}" type="datetimeFigureOut">
              <a:rPr lang="el-GR" smtClean="0"/>
              <a:t>30/5/2019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2548628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217591" y="5291772"/>
            <a:ext cx="7525850" cy="624724"/>
          </a:xfrm>
        </p:spPr>
        <p:txBody>
          <a:bodyPr anchor="b">
            <a:normAutofit/>
          </a:bodyPr>
          <a:lstStyle>
            <a:lvl1pPr algn="l">
              <a:defRPr sz="2646"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217591" y="699931"/>
            <a:ext cx="7525850" cy="4249391"/>
          </a:xfrm>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217591" y="5916496"/>
            <a:ext cx="7525850" cy="544226"/>
          </a:xfrm>
        </p:spPr>
        <p:txBody>
          <a:bodyPr>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EE056C7-9EB2-443C-ADE8-A9E57CA1E643}" type="datetimeFigureOut">
              <a:rPr lang="el-GR" smtClean="0"/>
              <a:t>30/5/2019</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66" y="5413094"/>
            <a:ext cx="1550790"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83652" y="5492932"/>
            <a:ext cx="667850" cy="402483"/>
          </a:xfrm>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581276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217591" y="671971"/>
            <a:ext cx="7525850" cy="3435959"/>
          </a:xfrm>
        </p:spPr>
        <p:txBody>
          <a:bodyPr anchor="ctr">
            <a:normAutofit/>
          </a:bodyPr>
          <a:lstStyle>
            <a:lvl1pPr algn="l">
              <a:defRPr sz="5291"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217591" y="4799529"/>
            <a:ext cx="7525850" cy="1715052"/>
          </a:xfrm>
        </p:spPr>
        <p:txBody>
          <a:bodyPr anchor="ctr">
            <a:normAutofit/>
          </a:bodyPr>
          <a:lstStyle>
            <a:lvl1pPr marL="0" indent="0" algn="l">
              <a:buNone/>
              <a:defRPr sz="1984">
                <a:solidFill>
                  <a:schemeClr val="tx1">
                    <a:lumMod val="65000"/>
                    <a:lumOff val="3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EE056C7-9EB2-443C-ADE8-A9E57CA1E643}" type="datetimeFigureOut">
              <a:rPr lang="el-GR" smtClean="0"/>
              <a:t>30/5/2019</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66" y="3490510"/>
            <a:ext cx="1550790"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83652" y="3576064"/>
            <a:ext cx="667850" cy="402483"/>
          </a:xfrm>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1318568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498108" y="671971"/>
            <a:ext cx="6975112" cy="3191863"/>
          </a:xfrm>
        </p:spPr>
        <p:txBody>
          <a:bodyPr anchor="ctr">
            <a:normAutofit/>
          </a:bodyPr>
          <a:lstStyle>
            <a:lvl1pPr algn="l">
              <a:defRPr sz="5291"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2758235" y="3863834"/>
            <a:ext cx="6454855" cy="419982"/>
          </a:xfrm>
        </p:spPr>
        <p:txBody>
          <a:bodyPr anchor="ctr">
            <a:noAutofit/>
          </a:bodyPr>
          <a:lstStyle>
            <a:lvl1pPr marL="0" indent="0">
              <a:buFontTx/>
              <a:buNone/>
              <a:defRPr sz="1764">
                <a:solidFill>
                  <a:schemeClr val="tx1">
                    <a:lumMod val="50000"/>
                    <a:lumOff val="50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217591" y="4799529"/>
            <a:ext cx="7525850" cy="1715052"/>
          </a:xfrm>
        </p:spPr>
        <p:txBody>
          <a:bodyPr anchor="ctr">
            <a:normAutofit/>
          </a:bodyPr>
          <a:lstStyle>
            <a:lvl1pPr marL="0" indent="0" algn="l">
              <a:buNone/>
              <a:defRPr sz="1984">
                <a:solidFill>
                  <a:schemeClr val="tx1">
                    <a:lumMod val="65000"/>
                    <a:lumOff val="3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EE056C7-9EB2-443C-ADE8-A9E57CA1E643}" type="datetimeFigureOut">
              <a:rPr lang="el-GR" smtClean="0"/>
              <a:t>30/5/2019</a:t>
            </a:fld>
            <a:endParaRPr lang="el-GR"/>
          </a:p>
        </p:txBody>
      </p:sp>
      <p:sp>
        <p:nvSpPr>
          <p:cNvPr id="5" name="Footer Placeholder 4"/>
          <p:cNvSpPr>
            <a:spLocks noGrp="1"/>
          </p:cNvSpPr>
          <p:nvPr>
            <p:ph type="ftr" sz="quarter" idx="11"/>
          </p:nvPr>
        </p:nvSpPr>
        <p:spPr/>
        <p:txBody>
          <a:bodyPr/>
          <a:lstStyle/>
          <a:p>
            <a:endParaRPr lang="el-GR"/>
          </a:p>
        </p:txBody>
      </p:sp>
      <p:sp>
        <p:nvSpPr>
          <p:cNvPr id="19" name="Freeform 11"/>
          <p:cNvSpPr/>
          <p:nvPr/>
        </p:nvSpPr>
        <p:spPr bwMode="auto">
          <a:xfrm flipV="1">
            <a:off x="66" y="3490510"/>
            <a:ext cx="1550790"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83652" y="3576064"/>
            <a:ext cx="667850" cy="402483"/>
          </a:xfrm>
        </p:spPr>
        <p:txBody>
          <a:bodyPr/>
          <a:lstStyle/>
          <a:p>
            <a:fld id="{15C45157-CF29-438B-A571-BDF22658EDB5}" type="slidenum">
              <a:rPr lang="el-GR" smtClean="0"/>
              <a:t>‹#›</a:t>
            </a:fld>
            <a:endParaRPr lang="el-GR"/>
          </a:p>
        </p:txBody>
      </p:sp>
      <p:sp>
        <p:nvSpPr>
          <p:cNvPr id="14" name="TextBox 13"/>
          <p:cNvSpPr txBox="1"/>
          <p:nvPr/>
        </p:nvSpPr>
        <p:spPr>
          <a:xfrm>
            <a:off x="2064495" y="714306"/>
            <a:ext cx="522106"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solidFill>
                <a:effectLst/>
                <a:latin typeface="Arial"/>
              </a:rPr>
              <a:t>“</a:t>
            </a:r>
          </a:p>
        </p:txBody>
      </p:sp>
      <p:sp>
        <p:nvSpPr>
          <p:cNvPr id="15" name="TextBox 14"/>
          <p:cNvSpPr txBox="1"/>
          <p:nvPr/>
        </p:nvSpPr>
        <p:spPr>
          <a:xfrm>
            <a:off x="9326884" y="3202562"/>
            <a:ext cx="522106"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41071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217591" y="2687886"/>
            <a:ext cx="7525850" cy="3003637"/>
          </a:xfrm>
        </p:spPr>
        <p:txBody>
          <a:bodyPr anchor="b">
            <a:normAutofit/>
          </a:bodyPr>
          <a:lstStyle>
            <a:lvl1pPr algn="l">
              <a:defRPr sz="5291"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217591" y="5711755"/>
            <a:ext cx="7525850" cy="80427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EEE056C7-9EB2-443C-ADE8-A9E57CA1E643}" type="datetimeFigureOut">
              <a:rPr lang="el-GR" smtClean="0"/>
              <a:t>30/5/2019</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66" y="5413094"/>
            <a:ext cx="1550790"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83652" y="5492932"/>
            <a:ext cx="667850" cy="402483"/>
          </a:xfrm>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2992150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3" name="Title 1"/>
          <p:cNvSpPr>
            <a:spLocks noGrp="1"/>
          </p:cNvSpPr>
          <p:nvPr>
            <p:ph type="title"/>
          </p:nvPr>
        </p:nvSpPr>
        <p:spPr>
          <a:xfrm>
            <a:off x="2498108" y="671971"/>
            <a:ext cx="6975112" cy="3191863"/>
          </a:xfrm>
        </p:spPr>
        <p:txBody>
          <a:bodyPr anchor="ctr">
            <a:normAutofit/>
          </a:bodyPr>
          <a:lstStyle>
            <a:lvl1pPr algn="l">
              <a:defRPr sz="5291"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217590" y="4787794"/>
            <a:ext cx="7635800" cy="923960"/>
          </a:xfrm>
        </p:spPr>
        <p:txBody>
          <a:bodyPr anchor="b">
            <a:noAutofit/>
          </a:bodyPr>
          <a:lstStyle>
            <a:lvl1pPr marL="0" indent="0">
              <a:buFontTx/>
              <a:buNone/>
              <a:defRPr sz="2646">
                <a:solidFill>
                  <a:schemeClr val="accent1"/>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217590" y="5711755"/>
            <a:ext cx="7635800" cy="80427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EEE056C7-9EB2-443C-ADE8-A9E57CA1E643}" type="datetimeFigureOut">
              <a:rPr lang="el-GR" smtClean="0"/>
              <a:t>30/5/2019</a:t>
            </a:fld>
            <a:endParaRPr lang="el-GR"/>
          </a:p>
        </p:txBody>
      </p:sp>
      <p:sp>
        <p:nvSpPr>
          <p:cNvPr id="6" name="Footer Placeholder 5"/>
          <p:cNvSpPr>
            <a:spLocks noGrp="1"/>
          </p:cNvSpPr>
          <p:nvPr>
            <p:ph type="ftr" sz="quarter" idx="11"/>
          </p:nvPr>
        </p:nvSpPr>
        <p:spPr/>
        <p:txBody>
          <a:bodyPr/>
          <a:lstStyle/>
          <a:p>
            <a:endParaRPr lang="el-GR"/>
          </a:p>
        </p:txBody>
      </p:sp>
      <p:sp>
        <p:nvSpPr>
          <p:cNvPr id="20" name="Freeform 11"/>
          <p:cNvSpPr/>
          <p:nvPr/>
        </p:nvSpPr>
        <p:spPr bwMode="auto">
          <a:xfrm flipV="1">
            <a:off x="66" y="5413094"/>
            <a:ext cx="1550790"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83652" y="5492932"/>
            <a:ext cx="667850" cy="402483"/>
          </a:xfrm>
        </p:spPr>
        <p:txBody>
          <a:bodyPr/>
          <a:lstStyle/>
          <a:p>
            <a:fld id="{15C45157-CF29-438B-A571-BDF22658EDB5}" type="slidenum">
              <a:rPr lang="el-GR" smtClean="0"/>
              <a:t>‹#›</a:t>
            </a:fld>
            <a:endParaRPr lang="el-GR"/>
          </a:p>
        </p:txBody>
      </p:sp>
      <p:sp>
        <p:nvSpPr>
          <p:cNvPr id="11" name="TextBox 10"/>
          <p:cNvSpPr txBox="1"/>
          <p:nvPr/>
        </p:nvSpPr>
        <p:spPr>
          <a:xfrm>
            <a:off x="2064495" y="714306"/>
            <a:ext cx="522106"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solidFill>
                <a:effectLst/>
                <a:latin typeface="Arial"/>
              </a:rPr>
              <a:t>“</a:t>
            </a:r>
          </a:p>
        </p:txBody>
      </p:sp>
      <p:sp>
        <p:nvSpPr>
          <p:cNvPr id="12" name="TextBox 11"/>
          <p:cNvSpPr txBox="1"/>
          <p:nvPr/>
        </p:nvSpPr>
        <p:spPr>
          <a:xfrm>
            <a:off x="9326884" y="3202562"/>
            <a:ext cx="522106"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0767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217592" y="691600"/>
            <a:ext cx="7525848" cy="3174689"/>
          </a:xfrm>
        </p:spPr>
        <p:txBody>
          <a:bodyPr anchor="ctr">
            <a:normAutofit/>
          </a:bodyPr>
          <a:lstStyle>
            <a:lvl1pPr algn="l">
              <a:defRPr sz="5291"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217591" y="4787794"/>
            <a:ext cx="7525850" cy="923960"/>
          </a:xfrm>
        </p:spPr>
        <p:txBody>
          <a:bodyPr anchor="b">
            <a:noAutofit/>
          </a:bodyPr>
          <a:lstStyle>
            <a:lvl1pPr marL="0" indent="0">
              <a:buFontTx/>
              <a:buNone/>
              <a:defRPr sz="2646">
                <a:solidFill>
                  <a:schemeClr val="accent1"/>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217591" y="5711755"/>
            <a:ext cx="7525850" cy="80427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EEE056C7-9EB2-443C-ADE8-A9E57CA1E643}" type="datetimeFigureOut">
              <a:rPr lang="el-GR" smtClean="0"/>
              <a:t>30/5/2019</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66" y="5413094"/>
            <a:ext cx="1550790"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83652" y="5492932"/>
            <a:ext cx="667850" cy="402483"/>
          </a:xfrm>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3817860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EE056C7-9EB2-443C-ADE8-A9E57CA1E643}" type="datetimeFigureOut">
              <a:rPr lang="el-GR" smtClean="0"/>
              <a:t>30/5/2019</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66" y="783960"/>
            <a:ext cx="1550790"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1069673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994" y="691599"/>
            <a:ext cx="1890751" cy="5824430"/>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217592" y="691599"/>
            <a:ext cx="5384497" cy="582443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EE056C7-9EB2-443C-ADE8-A9E57CA1E643}" type="datetimeFigureOut">
              <a:rPr lang="el-GR" smtClean="0"/>
              <a:t>30/5/2019</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66" y="783960"/>
            <a:ext cx="1550790"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424515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12271" y="1887629"/>
            <a:ext cx="9003983" cy="3142929"/>
          </a:xfrm>
        </p:spPr>
        <p:txBody>
          <a:bodyPr anchor="b">
            <a:normAutofit/>
          </a:bodyPr>
          <a:lstStyle>
            <a:lvl1pPr>
              <a:defRPr sz="5138"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12271" y="5018436"/>
            <a:ext cx="9003983" cy="1653678"/>
          </a:xfrm>
        </p:spPr>
        <p:txBody>
          <a:bodyPr anchor="t">
            <a:normAutofit/>
          </a:bodyPr>
          <a:lstStyle>
            <a:lvl1pPr marL="0" indent="0">
              <a:buNone/>
              <a:defRPr sz="2055">
                <a:solidFill>
                  <a:schemeClr val="tx1">
                    <a:lumMod val="75000"/>
                    <a:lumOff val="25000"/>
                  </a:schemeClr>
                </a:solidFill>
              </a:defRPr>
            </a:lvl1pPr>
            <a:lvl2pPr marL="391500" indent="0">
              <a:buNone/>
              <a:defRPr sz="1541">
                <a:solidFill>
                  <a:schemeClr val="tx1">
                    <a:tint val="75000"/>
                  </a:schemeClr>
                </a:solidFill>
              </a:defRPr>
            </a:lvl2pPr>
            <a:lvl3pPr marL="783001" indent="0">
              <a:buNone/>
              <a:defRPr sz="1370">
                <a:solidFill>
                  <a:schemeClr val="tx1">
                    <a:tint val="75000"/>
                  </a:schemeClr>
                </a:solidFill>
              </a:defRPr>
            </a:lvl3pPr>
            <a:lvl4pPr marL="1174501" indent="0">
              <a:buNone/>
              <a:defRPr sz="1199">
                <a:solidFill>
                  <a:schemeClr val="tx1">
                    <a:tint val="75000"/>
                  </a:schemeClr>
                </a:solidFill>
              </a:defRPr>
            </a:lvl4pPr>
            <a:lvl5pPr marL="1566001" indent="0">
              <a:buNone/>
              <a:defRPr sz="1199">
                <a:solidFill>
                  <a:schemeClr val="tx1">
                    <a:tint val="75000"/>
                  </a:schemeClr>
                </a:solidFill>
              </a:defRPr>
            </a:lvl5pPr>
            <a:lvl6pPr marL="1957502" indent="0">
              <a:buNone/>
              <a:defRPr sz="1199">
                <a:solidFill>
                  <a:schemeClr val="tx1">
                    <a:tint val="75000"/>
                  </a:schemeClr>
                </a:solidFill>
              </a:defRPr>
            </a:lvl6pPr>
            <a:lvl7pPr marL="2349002" indent="0">
              <a:buNone/>
              <a:defRPr sz="1199">
                <a:solidFill>
                  <a:schemeClr val="tx1">
                    <a:tint val="75000"/>
                  </a:schemeClr>
                </a:solidFill>
              </a:defRPr>
            </a:lvl7pPr>
            <a:lvl8pPr marL="2740503" indent="0">
              <a:buNone/>
              <a:defRPr sz="1199">
                <a:solidFill>
                  <a:schemeClr val="tx1">
                    <a:tint val="75000"/>
                  </a:schemeClr>
                </a:solidFill>
              </a:defRPr>
            </a:lvl8pPr>
            <a:lvl9pPr marL="3132003" indent="0">
              <a:buNone/>
              <a:defRPr sz="1199">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EE056C7-9EB2-443C-ADE8-A9E57CA1E643}" type="datetimeFigureOut">
              <a:rPr lang="el-GR" smtClean="0"/>
              <a:t>30/5/2019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2023346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723640" y="2015914"/>
            <a:ext cx="4436745" cy="479654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284946" y="2015914"/>
            <a:ext cx="4436745" cy="479654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EE056C7-9EB2-443C-ADE8-A9E57CA1E643}" type="datetimeFigureOut">
              <a:rPr lang="el-GR" smtClean="0"/>
              <a:t>30/5/2019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248117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3640" y="1853929"/>
            <a:ext cx="4414996" cy="910180"/>
          </a:xfrm>
        </p:spPr>
        <p:txBody>
          <a:bodyPr anchor="b">
            <a:normAutofit/>
          </a:bodyPr>
          <a:lstStyle>
            <a:lvl1pPr marL="0" indent="0">
              <a:spcBef>
                <a:spcPts val="0"/>
              </a:spcBef>
              <a:buNone/>
              <a:defRPr sz="2055" b="1"/>
            </a:lvl1pPr>
            <a:lvl2pPr marL="391500" indent="0">
              <a:buNone/>
              <a:defRPr sz="1713" b="1"/>
            </a:lvl2pPr>
            <a:lvl3pPr marL="783001" indent="0">
              <a:buNone/>
              <a:defRPr sz="1541" b="1"/>
            </a:lvl3pPr>
            <a:lvl4pPr marL="1174501" indent="0">
              <a:buNone/>
              <a:defRPr sz="1370" b="1"/>
            </a:lvl4pPr>
            <a:lvl5pPr marL="1566001" indent="0">
              <a:buNone/>
              <a:defRPr sz="1370" b="1"/>
            </a:lvl5pPr>
            <a:lvl6pPr marL="1957502" indent="0">
              <a:buNone/>
              <a:defRPr sz="1370" b="1"/>
            </a:lvl6pPr>
            <a:lvl7pPr marL="2349002" indent="0">
              <a:buNone/>
              <a:defRPr sz="1370" b="1"/>
            </a:lvl7pPr>
            <a:lvl8pPr marL="2740503" indent="0">
              <a:buNone/>
              <a:defRPr sz="1370" b="1"/>
            </a:lvl8pPr>
            <a:lvl9pPr marL="3132003" indent="0">
              <a:buNone/>
              <a:defRPr sz="1370" b="1"/>
            </a:lvl9pPr>
          </a:lstStyle>
          <a:p>
            <a:pPr lvl="0"/>
            <a:r>
              <a:rPr lang="el-GR"/>
              <a:t>Στυλ κειμένου υποδείγματος</a:t>
            </a:r>
          </a:p>
        </p:txBody>
      </p:sp>
      <p:sp>
        <p:nvSpPr>
          <p:cNvPr id="4" name="Content Placeholder 3"/>
          <p:cNvSpPr>
            <a:spLocks noGrp="1"/>
          </p:cNvSpPr>
          <p:nvPr>
            <p:ph sz="half" idx="2"/>
          </p:nvPr>
        </p:nvSpPr>
        <p:spPr>
          <a:xfrm>
            <a:off x="723640" y="2764110"/>
            <a:ext cx="4414996" cy="405709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284947" y="1853929"/>
            <a:ext cx="4436746" cy="910179"/>
          </a:xfrm>
        </p:spPr>
        <p:txBody>
          <a:bodyPr anchor="b"/>
          <a:lstStyle>
            <a:lvl1pPr marL="0" indent="0">
              <a:spcBef>
                <a:spcPts val="0"/>
              </a:spcBef>
              <a:buNone/>
              <a:defRPr sz="2055" b="1"/>
            </a:lvl1pPr>
            <a:lvl2pPr marL="391500" indent="0">
              <a:buNone/>
              <a:defRPr sz="1713" b="1"/>
            </a:lvl2pPr>
            <a:lvl3pPr marL="783001" indent="0">
              <a:buNone/>
              <a:defRPr sz="1541" b="1"/>
            </a:lvl3pPr>
            <a:lvl4pPr marL="1174501" indent="0">
              <a:buNone/>
              <a:defRPr sz="1370" b="1"/>
            </a:lvl4pPr>
            <a:lvl5pPr marL="1566001" indent="0">
              <a:buNone/>
              <a:defRPr sz="1370" b="1"/>
            </a:lvl5pPr>
            <a:lvl6pPr marL="1957502" indent="0">
              <a:buNone/>
              <a:defRPr sz="1370" b="1"/>
            </a:lvl6pPr>
            <a:lvl7pPr marL="2349002" indent="0">
              <a:buNone/>
              <a:defRPr sz="1370" b="1"/>
            </a:lvl7pPr>
            <a:lvl8pPr marL="2740503" indent="0">
              <a:buNone/>
              <a:defRPr sz="1370" b="1"/>
            </a:lvl8pPr>
            <a:lvl9pPr marL="3132003" indent="0">
              <a:buNone/>
              <a:defRPr sz="1370" b="1"/>
            </a:lvl9pPr>
          </a:lstStyle>
          <a:p>
            <a:pPr lvl="0"/>
            <a:r>
              <a:rPr lang="el-GR"/>
              <a:t>Στυλ κειμένου υποδείγματος</a:t>
            </a:r>
          </a:p>
        </p:txBody>
      </p:sp>
      <p:sp>
        <p:nvSpPr>
          <p:cNvPr id="6" name="Content Placeholder 5"/>
          <p:cNvSpPr>
            <a:spLocks noGrp="1"/>
          </p:cNvSpPr>
          <p:nvPr>
            <p:ph sz="quarter" idx="4"/>
          </p:nvPr>
        </p:nvSpPr>
        <p:spPr>
          <a:xfrm>
            <a:off x="5284947" y="2764110"/>
            <a:ext cx="4436746" cy="405709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Date Placeholder 6"/>
          <p:cNvSpPr>
            <a:spLocks noGrp="1"/>
          </p:cNvSpPr>
          <p:nvPr>
            <p:ph type="dt" sz="half" idx="10"/>
          </p:nvPr>
        </p:nvSpPr>
        <p:spPr/>
        <p:txBody>
          <a:bodyPr/>
          <a:lstStyle/>
          <a:p>
            <a:fld id="{EEE056C7-9EB2-443C-ADE8-A9E57CA1E643}" type="datetimeFigureOut">
              <a:rPr lang="el-GR" smtClean="0"/>
              <a:t>30/5/2019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5C45157-CF29-438B-A571-BDF22658EDB5}" type="slidenum">
              <a:rPr lang="el-GR" smtClean="0"/>
              <a:t>‹#›</a:t>
            </a:fld>
            <a:endParaRPr lang="el-GR"/>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73012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E056C7-9EB2-443C-ADE8-A9E57CA1E643}" type="datetimeFigureOut">
              <a:rPr lang="el-GR" smtClean="0"/>
              <a:t>30/5/2019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5C45157-CF29-438B-A571-BDF22658EDB5}" type="slidenum">
              <a:rPr lang="el-GR" smtClean="0"/>
              <a:t>‹#›</a:t>
            </a:fld>
            <a:endParaRPr lang="el-GR"/>
          </a:p>
        </p:txBody>
      </p:sp>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a:p>
        </p:txBody>
      </p:sp>
    </p:spTree>
    <p:extLst>
      <p:ext uri="{BB962C8B-B14F-4D97-AF65-F5344CB8AC3E}">
        <p14:creationId xmlns:p14="http://schemas.microsoft.com/office/powerpoint/2010/main" val="3853207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056C7-9EB2-443C-ADE8-A9E57CA1E643}" type="datetimeFigureOut">
              <a:rPr lang="el-GR" smtClean="0"/>
              <a:t>30/5/2019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3400290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20318" y="503979"/>
            <a:ext cx="3366707" cy="1763921"/>
          </a:xfrm>
        </p:spPr>
        <p:txBody>
          <a:bodyPr anchor="b">
            <a:normAutofit/>
          </a:bodyPr>
          <a:lstStyle>
            <a:lvl1pPr>
              <a:defRPr sz="274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436745" y="1091953"/>
            <a:ext cx="5284946" cy="5375769"/>
          </a:xfrm>
        </p:spPr>
        <p:txBody>
          <a:bodyPr/>
          <a:lstStyle>
            <a:lvl1pPr>
              <a:defRPr sz="2740"/>
            </a:lvl1pPr>
            <a:lvl2pPr>
              <a:defRPr sz="2398"/>
            </a:lvl2pPr>
            <a:lvl3pPr>
              <a:defRPr sz="2055"/>
            </a:lvl3pPr>
            <a:lvl4pPr>
              <a:defRPr sz="1713"/>
            </a:lvl4pPr>
            <a:lvl5pPr>
              <a:defRPr sz="1713"/>
            </a:lvl5pPr>
            <a:lvl6pPr>
              <a:defRPr sz="1713"/>
            </a:lvl6pPr>
            <a:lvl7pPr>
              <a:defRPr sz="1713"/>
            </a:lvl7pPr>
            <a:lvl8pPr>
              <a:defRPr sz="1713"/>
            </a:lvl8pPr>
            <a:lvl9pPr>
              <a:defRPr sz="1713"/>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20318" y="2267902"/>
            <a:ext cx="3366707" cy="4199821"/>
          </a:xfrm>
        </p:spPr>
        <p:txBody>
          <a:bodyPr>
            <a:normAutofit/>
          </a:bodyPr>
          <a:lstStyle>
            <a:lvl1pPr marL="0" indent="0">
              <a:lnSpc>
                <a:spcPct val="90000"/>
              </a:lnSpc>
              <a:buNone/>
              <a:defRPr sz="1370"/>
            </a:lvl1pPr>
            <a:lvl2pPr marL="391500" indent="0">
              <a:buNone/>
              <a:defRPr sz="1028"/>
            </a:lvl2pPr>
            <a:lvl3pPr marL="783001" indent="0">
              <a:buNone/>
              <a:defRPr sz="856"/>
            </a:lvl3pPr>
            <a:lvl4pPr marL="1174501" indent="0">
              <a:buNone/>
              <a:defRPr sz="771"/>
            </a:lvl4pPr>
            <a:lvl5pPr marL="1566001" indent="0">
              <a:buNone/>
              <a:defRPr sz="771"/>
            </a:lvl5pPr>
            <a:lvl6pPr marL="1957502" indent="0">
              <a:buNone/>
              <a:defRPr sz="771"/>
            </a:lvl6pPr>
            <a:lvl7pPr marL="2349002" indent="0">
              <a:buNone/>
              <a:defRPr sz="771"/>
            </a:lvl7pPr>
            <a:lvl8pPr marL="2740503" indent="0">
              <a:buNone/>
              <a:defRPr sz="771"/>
            </a:lvl8pPr>
            <a:lvl9pPr marL="3132003" indent="0">
              <a:buNone/>
              <a:defRPr sz="771"/>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EE056C7-9EB2-443C-ADE8-A9E57CA1E643}" type="datetimeFigureOut">
              <a:rPr lang="el-GR" smtClean="0"/>
              <a:t>30/5/2019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130347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20318" y="503978"/>
            <a:ext cx="3366707" cy="1763924"/>
          </a:xfrm>
        </p:spPr>
        <p:txBody>
          <a:bodyPr anchor="b">
            <a:normAutofit/>
          </a:bodyPr>
          <a:lstStyle>
            <a:lvl1pPr>
              <a:defRPr sz="2740" b="0"/>
            </a:lvl1pPr>
          </a:lstStyle>
          <a:p>
            <a:r>
              <a:rPr lang="el-GR"/>
              <a:t>Κάντε κλικ για να επεξεργαστείτε τον τίτλο υποδείγματος</a:t>
            </a:r>
            <a:endParaRPr lang="en-US" dirty="0"/>
          </a:p>
        </p:txBody>
      </p:sp>
      <p:sp>
        <p:nvSpPr>
          <p:cNvPr id="3" name="Picture Placeholder 2"/>
          <p:cNvSpPr>
            <a:spLocks noGrp="1"/>
          </p:cNvSpPr>
          <p:nvPr>
            <p:ph type="pic" idx="1"/>
          </p:nvPr>
        </p:nvSpPr>
        <p:spPr>
          <a:xfrm>
            <a:off x="4436745" y="1091953"/>
            <a:ext cx="5284946" cy="5375769"/>
          </a:xfrm>
        </p:spPr>
        <p:txBody>
          <a:bodyPr/>
          <a:lstStyle>
            <a:lvl1pPr marL="0" indent="0">
              <a:buNone/>
              <a:defRPr sz="2740"/>
            </a:lvl1pPr>
            <a:lvl2pPr marL="391500" indent="0">
              <a:buNone/>
              <a:defRPr sz="2398"/>
            </a:lvl2pPr>
            <a:lvl3pPr marL="783001" indent="0">
              <a:buNone/>
              <a:defRPr sz="2055"/>
            </a:lvl3pPr>
            <a:lvl4pPr marL="1174501" indent="0">
              <a:buNone/>
              <a:defRPr sz="1713"/>
            </a:lvl4pPr>
            <a:lvl5pPr marL="1566001" indent="0">
              <a:buNone/>
              <a:defRPr sz="1713"/>
            </a:lvl5pPr>
            <a:lvl6pPr marL="1957502" indent="0">
              <a:buNone/>
              <a:defRPr sz="1713"/>
            </a:lvl6pPr>
            <a:lvl7pPr marL="2349002" indent="0">
              <a:buNone/>
              <a:defRPr sz="1713"/>
            </a:lvl7pPr>
            <a:lvl8pPr marL="2740503" indent="0">
              <a:buNone/>
              <a:defRPr sz="1713"/>
            </a:lvl8pPr>
            <a:lvl9pPr marL="3132003" indent="0">
              <a:buNone/>
              <a:defRPr sz="1713"/>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720318" y="2267903"/>
            <a:ext cx="3366707" cy="4199819"/>
          </a:xfrm>
        </p:spPr>
        <p:txBody>
          <a:bodyPr>
            <a:normAutofit/>
          </a:bodyPr>
          <a:lstStyle>
            <a:lvl1pPr marL="0" indent="0">
              <a:lnSpc>
                <a:spcPct val="90000"/>
              </a:lnSpc>
              <a:buNone/>
              <a:defRPr sz="1370"/>
            </a:lvl1pPr>
            <a:lvl2pPr marL="391500" indent="0">
              <a:buNone/>
              <a:defRPr sz="1028"/>
            </a:lvl2pPr>
            <a:lvl3pPr marL="783001" indent="0">
              <a:buNone/>
              <a:defRPr sz="856"/>
            </a:lvl3pPr>
            <a:lvl4pPr marL="1174501" indent="0">
              <a:buNone/>
              <a:defRPr sz="771"/>
            </a:lvl4pPr>
            <a:lvl5pPr marL="1566001" indent="0">
              <a:buNone/>
              <a:defRPr sz="771"/>
            </a:lvl5pPr>
            <a:lvl6pPr marL="1957502" indent="0">
              <a:buNone/>
              <a:defRPr sz="771"/>
            </a:lvl6pPr>
            <a:lvl7pPr marL="2349002" indent="0">
              <a:buNone/>
              <a:defRPr sz="771"/>
            </a:lvl7pPr>
            <a:lvl8pPr marL="2740503" indent="0">
              <a:buNone/>
              <a:defRPr sz="771"/>
            </a:lvl8pPr>
            <a:lvl9pPr marL="3132003" indent="0">
              <a:buNone/>
              <a:defRPr sz="771"/>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EE056C7-9EB2-443C-ADE8-A9E57CA1E643}" type="datetimeFigureOut">
              <a:rPr lang="el-GR" smtClean="0"/>
              <a:t>30/5/2019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5C45157-CF29-438B-A571-BDF22658EDB5}" type="slidenum">
              <a:rPr lang="el-GR" smtClean="0"/>
              <a:t>‹#›</a:t>
            </a:fld>
            <a:endParaRPr lang="el-GR"/>
          </a:p>
        </p:txBody>
      </p:sp>
    </p:spTree>
    <p:extLst>
      <p:ext uri="{BB962C8B-B14F-4D97-AF65-F5344CB8AC3E}">
        <p14:creationId xmlns:p14="http://schemas.microsoft.com/office/powerpoint/2010/main" val="889613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3640" y="403182"/>
            <a:ext cx="9003983" cy="1461187"/>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23640" y="2015914"/>
            <a:ext cx="9003983" cy="479654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17709" y="7006699"/>
            <a:ext cx="2348865" cy="402483"/>
          </a:xfrm>
          <a:prstGeom prst="rect">
            <a:avLst/>
          </a:prstGeom>
        </p:spPr>
        <p:txBody>
          <a:bodyPr vert="horz" lIns="91440" tIns="45720" rIns="91440" bIns="45720" rtlCol="0" anchor="ctr"/>
          <a:lstStyle>
            <a:lvl1pPr algn="l">
              <a:defRPr sz="942">
                <a:solidFill>
                  <a:schemeClr val="tx1">
                    <a:lumMod val="65000"/>
                    <a:lumOff val="35000"/>
                  </a:schemeClr>
                </a:solidFill>
              </a:defRPr>
            </a:lvl1pPr>
          </a:lstStyle>
          <a:p>
            <a:fld id="{EEE056C7-9EB2-443C-ADE8-A9E57CA1E643}" type="datetimeFigureOut">
              <a:rPr lang="el-GR" smtClean="0"/>
              <a:t>30/5/2019</a:t>
            </a:fld>
            <a:endParaRPr lang="el-GR"/>
          </a:p>
        </p:txBody>
      </p:sp>
      <p:sp>
        <p:nvSpPr>
          <p:cNvPr id="5" name="Footer Placeholder 4"/>
          <p:cNvSpPr>
            <a:spLocks noGrp="1"/>
          </p:cNvSpPr>
          <p:nvPr>
            <p:ph type="ftr" sz="quarter" idx="3"/>
          </p:nvPr>
        </p:nvSpPr>
        <p:spPr>
          <a:xfrm>
            <a:off x="3458051" y="7006699"/>
            <a:ext cx="3523298" cy="402483"/>
          </a:xfrm>
          <a:prstGeom prst="rect">
            <a:avLst/>
          </a:prstGeom>
        </p:spPr>
        <p:txBody>
          <a:bodyPr vert="horz" lIns="91440" tIns="45720" rIns="91440" bIns="45720" rtlCol="0" anchor="ctr"/>
          <a:lstStyle>
            <a:lvl1pPr algn="ctr">
              <a:defRPr sz="942">
                <a:solidFill>
                  <a:schemeClr val="tx1">
                    <a:lumMod val="65000"/>
                    <a:lumOff val="35000"/>
                  </a:schemeClr>
                </a:solidFill>
              </a:defRPr>
            </a:lvl1pPr>
          </a:lstStyle>
          <a:p>
            <a:endParaRPr lang="el-GR"/>
          </a:p>
        </p:txBody>
      </p:sp>
      <p:sp>
        <p:nvSpPr>
          <p:cNvPr id="6" name="Slide Number Placeholder 5"/>
          <p:cNvSpPr>
            <a:spLocks noGrp="1"/>
          </p:cNvSpPr>
          <p:nvPr>
            <p:ph type="sldNum" sz="quarter" idx="4"/>
          </p:nvPr>
        </p:nvSpPr>
        <p:spPr>
          <a:xfrm>
            <a:off x="7378757" y="7006699"/>
            <a:ext cx="2348865" cy="402483"/>
          </a:xfrm>
          <a:prstGeom prst="rect">
            <a:avLst/>
          </a:prstGeom>
        </p:spPr>
        <p:txBody>
          <a:bodyPr vert="horz" lIns="91440" tIns="45720" rIns="91440" bIns="45720" rtlCol="0" anchor="ctr"/>
          <a:lstStyle>
            <a:lvl1pPr algn="r">
              <a:defRPr sz="942">
                <a:solidFill>
                  <a:schemeClr val="tx1">
                    <a:tint val="75000"/>
                  </a:schemeClr>
                </a:solidFill>
              </a:defRPr>
            </a:lvl1pPr>
          </a:lstStyle>
          <a:p>
            <a:fld id="{15C45157-CF29-438B-A571-BDF22658EDB5}" type="slidenum">
              <a:rPr lang="el-GR" smtClean="0"/>
              <a:t>‹#›</a:t>
            </a:fld>
            <a:endParaRPr lang="el-GR"/>
          </a:p>
        </p:txBody>
      </p:sp>
    </p:spTree>
    <p:extLst>
      <p:ext uri="{BB962C8B-B14F-4D97-AF65-F5344CB8AC3E}">
        <p14:creationId xmlns:p14="http://schemas.microsoft.com/office/powerpoint/2010/main" val="34225287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83001" rtl="0" eaLnBrk="1" latinLnBrk="0" hangingPunct="1">
        <a:lnSpc>
          <a:spcPct val="90000"/>
        </a:lnSpc>
        <a:spcBef>
          <a:spcPct val="0"/>
        </a:spcBef>
        <a:buNone/>
        <a:defRPr sz="3768" kern="1200">
          <a:solidFill>
            <a:schemeClr val="tx1"/>
          </a:solidFill>
          <a:latin typeface="+mj-lt"/>
          <a:ea typeface="+mj-ea"/>
          <a:cs typeface="+mj-cs"/>
        </a:defRPr>
      </a:lvl1pPr>
    </p:titleStyle>
    <p:bodyStyle>
      <a:lvl1pPr marL="195750" indent="-195750" algn="l" defTabSz="783001" rtl="0" eaLnBrk="1" latinLnBrk="0" hangingPunct="1">
        <a:lnSpc>
          <a:spcPct val="90000"/>
        </a:lnSpc>
        <a:spcBef>
          <a:spcPts val="856"/>
        </a:spcBef>
        <a:buFont typeface="Wingdings 2" pitchFamily="18" charset="2"/>
        <a:buChar char=""/>
        <a:defRPr sz="2398" kern="1200">
          <a:solidFill>
            <a:schemeClr val="tx1"/>
          </a:solidFill>
          <a:latin typeface="+mn-lt"/>
          <a:ea typeface="+mn-ea"/>
          <a:cs typeface="+mn-cs"/>
        </a:defRPr>
      </a:lvl1pPr>
      <a:lvl2pPr marL="587251" indent="-195750" algn="l" defTabSz="783001" rtl="0" eaLnBrk="1" latinLnBrk="0" hangingPunct="1">
        <a:lnSpc>
          <a:spcPct val="90000"/>
        </a:lnSpc>
        <a:spcBef>
          <a:spcPts val="428"/>
        </a:spcBef>
        <a:buFont typeface="Wingdings 2" pitchFamily="18" charset="2"/>
        <a:buChar char=""/>
        <a:defRPr sz="2055" kern="1200">
          <a:solidFill>
            <a:schemeClr val="tx1"/>
          </a:solidFill>
          <a:latin typeface="+mn-lt"/>
          <a:ea typeface="+mn-ea"/>
          <a:cs typeface="+mn-cs"/>
        </a:defRPr>
      </a:lvl2pPr>
      <a:lvl3pPr marL="978751" indent="-195750" algn="l" defTabSz="783001" rtl="0" eaLnBrk="1" latinLnBrk="0" hangingPunct="1">
        <a:lnSpc>
          <a:spcPct val="90000"/>
        </a:lnSpc>
        <a:spcBef>
          <a:spcPts val="428"/>
        </a:spcBef>
        <a:buFont typeface="Wingdings 2" pitchFamily="18" charset="2"/>
        <a:buChar char=""/>
        <a:defRPr sz="1713" kern="1200">
          <a:solidFill>
            <a:schemeClr val="tx1"/>
          </a:solidFill>
          <a:latin typeface="+mn-lt"/>
          <a:ea typeface="+mn-ea"/>
          <a:cs typeface="+mn-cs"/>
        </a:defRPr>
      </a:lvl3pPr>
      <a:lvl4pPr marL="1370251" indent="-195750" algn="l" defTabSz="783001" rtl="0" eaLnBrk="1" latinLnBrk="0" hangingPunct="1">
        <a:lnSpc>
          <a:spcPct val="90000"/>
        </a:lnSpc>
        <a:spcBef>
          <a:spcPts val="428"/>
        </a:spcBef>
        <a:buFont typeface="Wingdings 2" pitchFamily="18" charset="2"/>
        <a:buChar char=""/>
        <a:defRPr sz="1541" kern="1200">
          <a:solidFill>
            <a:schemeClr val="tx1"/>
          </a:solidFill>
          <a:latin typeface="+mn-lt"/>
          <a:ea typeface="+mn-ea"/>
          <a:cs typeface="+mn-cs"/>
        </a:defRPr>
      </a:lvl4pPr>
      <a:lvl5pPr marL="1761752" indent="-195750" algn="l" defTabSz="783001" rtl="0" eaLnBrk="1" latinLnBrk="0" hangingPunct="1">
        <a:lnSpc>
          <a:spcPct val="90000"/>
        </a:lnSpc>
        <a:spcBef>
          <a:spcPts val="428"/>
        </a:spcBef>
        <a:buFont typeface="Wingdings 2" pitchFamily="18" charset="2"/>
        <a:buChar char=""/>
        <a:defRPr sz="1541" kern="1200">
          <a:solidFill>
            <a:schemeClr val="tx1"/>
          </a:solidFill>
          <a:latin typeface="+mn-lt"/>
          <a:ea typeface="+mn-ea"/>
          <a:cs typeface="+mn-cs"/>
        </a:defRPr>
      </a:lvl5pPr>
      <a:lvl6pPr marL="2153252"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6pPr>
      <a:lvl7pPr marL="2544752"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7pPr>
      <a:lvl8pPr marL="2936253"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8pPr>
      <a:lvl9pPr marL="3327753"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9pPr>
    </p:bodyStyle>
    <p:otherStyle>
      <a:defPPr>
        <a:defRPr lang="en-US"/>
      </a:defPPr>
      <a:lvl1pPr marL="0" algn="l" defTabSz="783001" rtl="0" eaLnBrk="1" latinLnBrk="0" hangingPunct="1">
        <a:defRPr sz="1541" kern="1200">
          <a:solidFill>
            <a:schemeClr val="tx1"/>
          </a:solidFill>
          <a:latin typeface="+mn-lt"/>
          <a:ea typeface="+mn-ea"/>
          <a:cs typeface="+mn-cs"/>
        </a:defRPr>
      </a:lvl1pPr>
      <a:lvl2pPr marL="391500" algn="l" defTabSz="783001" rtl="0" eaLnBrk="1" latinLnBrk="0" hangingPunct="1">
        <a:defRPr sz="1541" kern="1200">
          <a:solidFill>
            <a:schemeClr val="tx1"/>
          </a:solidFill>
          <a:latin typeface="+mn-lt"/>
          <a:ea typeface="+mn-ea"/>
          <a:cs typeface="+mn-cs"/>
        </a:defRPr>
      </a:lvl2pPr>
      <a:lvl3pPr marL="783001" algn="l" defTabSz="783001" rtl="0" eaLnBrk="1" latinLnBrk="0" hangingPunct="1">
        <a:defRPr sz="1541" kern="1200">
          <a:solidFill>
            <a:schemeClr val="tx1"/>
          </a:solidFill>
          <a:latin typeface="+mn-lt"/>
          <a:ea typeface="+mn-ea"/>
          <a:cs typeface="+mn-cs"/>
        </a:defRPr>
      </a:lvl3pPr>
      <a:lvl4pPr marL="1174501" algn="l" defTabSz="783001" rtl="0" eaLnBrk="1" latinLnBrk="0" hangingPunct="1">
        <a:defRPr sz="1541" kern="1200">
          <a:solidFill>
            <a:schemeClr val="tx1"/>
          </a:solidFill>
          <a:latin typeface="+mn-lt"/>
          <a:ea typeface="+mn-ea"/>
          <a:cs typeface="+mn-cs"/>
        </a:defRPr>
      </a:lvl4pPr>
      <a:lvl5pPr marL="1566001" algn="l" defTabSz="783001" rtl="0" eaLnBrk="1" latinLnBrk="0" hangingPunct="1">
        <a:defRPr sz="1541" kern="1200">
          <a:solidFill>
            <a:schemeClr val="tx1"/>
          </a:solidFill>
          <a:latin typeface="+mn-lt"/>
          <a:ea typeface="+mn-ea"/>
          <a:cs typeface="+mn-cs"/>
        </a:defRPr>
      </a:lvl5pPr>
      <a:lvl6pPr marL="1957502" algn="l" defTabSz="783001" rtl="0" eaLnBrk="1" latinLnBrk="0" hangingPunct="1">
        <a:defRPr sz="1541" kern="1200">
          <a:solidFill>
            <a:schemeClr val="tx1"/>
          </a:solidFill>
          <a:latin typeface="+mn-lt"/>
          <a:ea typeface="+mn-ea"/>
          <a:cs typeface="+mn-cs"/>
        </a:defRPr>
      </a:lvl6pPr>
      <a:lvl7pPr marL="2349002" algn="l" defTabSz="783001" rtl="0" eaLnBrk="1" latinLnBrk="0" hangingPunct="1">
        <a:defRPr sz="1541" kern="1200">
          <a:solidFill>
            <a:schemeClr val="tx1"/>
          </a:solidFill>
          <a:latin typeface="+mn-lt"/>
          <a:ea typeface="+mn-ea"/>
          <a:cs typeface="+mn-cs"/>
        </a:defRPr>
      </a:lvl7pPr>
      <a:lvl8pPr marL="2740503" algn="l" defTabSz="783001" rtl="0" eaLnBrk="1" latinLnBrk="0" hangingPunct="1">
        <a:defRPr sz="1541" kern="1200">
          <a:solidFill>
            <a:schemeClr val="tx1"/>
          </a:solidFill>
          <a:latin typeface="+mn-lt"/>
          <a:ea typeface="+mn-ea"/>
          <a:cs typeface="+mn-cs"/>
        </a:defRPr>
      </a:lvl8pPr>
      <a:lvl9pPr marL="3132003" algn="l" defTabSz="783001" rtl="0" eaLnBrk="1" latinLnBrk="0" hangingPunct="1">
        <a:defRPr sz="154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51989"/>
            <a:ext cx="2261870" cy="731785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3314" y="226"/>
            <a:ext cx="2228844" cy="7554217"/>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08788" cy="7559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220770" y="687966"/>
            <a:ext cx="7522670" cy="1411944"/>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217591" y="2351899"/>
            <a:ext cx="7525850" cy="428381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873490" y="6762800"/>
            <a:ext cx="874951" cy="408045"/>
          </a:xfrm>
          <a:prstGeom prst="rect">
            <a:avLst/>
          </a:prstGeom>
        </p:spPr>
        <p:txBody>
          <a:bodyPr vert="horz" lIns="91440" tIns="45720" rIns="91440" bIns="45720" rtlCol="0" anchor="ctr"/>
          <a:lstStyle>
            <a:lvl1pPr algn="r">
              <a:defRPr sz="992">
                <a:solidFill>
                  <a:schemeClr val="tx1">
                    <a:tint val="75000"/>
                  </a:schemeClr>
                </a:solidFill>
              </a:defRPr>
            </a:lvl1pPr>
          </a:lstStyle>
          <a:p>
            <a:fld id="{EEE056C7-9EB2-443C-ADE8-A9E57CA1E643}" type="datetimeFigureOut">
              <a:rPr lang="el-GR" smtClean="0"/>
              <a:t>30/5/2019</a:t>
            </a:fld>
            <a:endParaRPr lang="el-GR"/>
          </a:p>
        </p:txBody>
      </p:sp>
      <p:sp>
        <p:nvSpPr>
          <p:cNvPr id="5" name="Footer Placeholder 4"/>
          <p:cNvSpPr>
            <a:spLocks noGrp="1"/>
          </p:cNvSpPr>
          <p:nvPr>
            <p:ph type="ftr" sz="quarter" idx="3"/>
          </p:nvPr>
        </p:nvSpPr>
        <p:spPr>
          <a:xfrm>
            <a:off x="2217590" y="6763594"/>
            <a:ext cx="6526324" cy="402483"/>
          </a:xfrm>
          <a:prstGeom prst="rect">
            <a:avLst/>
          </a:prstGeom>
        </p:spPr>
        <p:txBody>
          <a:bodyPr vert="horz" lIns="91440" tIns="45720" rIns="91440" bIns="45720" rtlCol="0" anchor="ctr"/>
          <a:lstStyle>
            <a:lvl1pPr algn="l">
              <a:defRPr sz="992">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583652" y="868385"/>
            <a:ext cx="667850" cy="402483"/>
          </a:xfrm>
          <a:prstGeom prst="rect">
            <a:avLst/>
          </a:prstGeom>
        </p:spPr>
        <p:txBody>
          <a:bodyPr vert="horz" lIns="91440" tIns="45720" rIns="91440" bIns="45720" rtlCol="0" anchor="ctr"/>
          <a:lstStyle>
            <a:lvl1pPr algn="r">
              <a:defRPr sz="2205">
                <a:solidFill>
                  <a:srgbClr val="FEFFFF"/>
                </a:solidFill>
              </a:defRPr>
            </a:lvl1pPr>
          </a:lstStyle>
          <a:p>
            <a:fld id="{15C45157-CF29-438B-A571-BDF22658EDB5}" type="slidenum">
              <a:rPr lang="el-GR" smtClean="0"/>
              <a:t>‹#›</a:t>
            </a:fld>
            <a:endParaRPr lang="el-GR"/>
          </a:p>
        </p:txBody>
      </p:sp>
    </p:spTree>
    <p:extLst>
      <p:ext uri="{BB962C8B-B14F-4D97-AF65-F5344CB8AC3E}">
        <p14:creationId xmlns:p14="http://schemas.microsoft.com/office/powerpoint/2010/main" val="331019155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defTabSz="503972" rtl="0" eaLnBrk="1" latinLnBrk="0" hangingPunct="1">
        <a:spcBef>
          <a:spcPct val="0"/>
        </a:spcBef>
        <a:buNone/>
        <a:defRPr sz="3968"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979" indent="-377979" algn="l" defTabSz="503972" rtl="0" eaLnBrk="1" latinLnBrk="0" hangingPunct="1">
        <a:spcBef>
          <a:spcPts val="1102"/>
        </a:spcBef>
        <a:spcAft>
          <a:spcPts val="0"/>
        </a:spcAft>
        <a:buClr>
          <a:schemeClr val="accent1"/>
        </a:buClr>
        <a:buFont typeface="Wingdings 3" charset="2"/>
        <a:buChar char=""/>
        <a:defRPr sz="1984" kern="1200">
          <a:solidFill>
            <a:schemeClr val="tx1">
              <a:lumMod val="75000"/>
              <a:lumOff val="25000"/>
            </a:schemeClr>
          </a:solidFill>
          <a:latin typeface="+mn-lt"/>
          <a:ea typeface="+mn-ea"/>
          <a:cs typeface="+mn-cs"/>
        </a:defRPr>
      </a:lvl1pPr>
      <a:lvl2pPr marL="818954" indent="-314982" algn="l" defTabSz="503972" rtl="0" eaLnBrk="1" latinLnBrk="0" hangingPunct="1">
        <a:spcBef>
          <a:spcPts val="1102"/>
        </a:spcBef>
        <a:spcAft>
          <a:spcPts val="0"/>
        </a:spcAft>
        <a:buClr>
          <a:schemeClr val="accent1"/>
        </a:buClr>
        <a:buFont typeface="Wingdings 3" charset="2"/>
        <a:buChar char=""/>
        <a:defRPr sz="1764" kern="1200">
          <a:solidFill>
            <a:schemeClr val="tx1">
              <a:lumMod val="75000"/>
              <a:lumOff val="25000"/>
            </a:schemeClr>
          </a:solidFill>
          <a:latin typeface="+mn-lt"/>
          <a:ea typeface="+mn-ea"/>
          <a:cs typeface="+mn-cs"/>
        </a:defRPr>
      </a:lvl2pPr>
      <a:lvl3pPr marL="1259929" indent="-251986" algn="l" defTabSz="503972" rtl="0" eaLnBrk="1" latinLnBrk="0" hangingPunct="1">
        <a:spcBef>
          <a:spcPts val="1102"/>
        </a:spcBef>
        <a:spcAft>
          <a:spcPts val="0"/>
        </a:spcAft>
        <a:buClr>
          <a:schemeClr val="accent1"/>
        </a:buClr>
        <a:buFont typeface="Wingdings 3" charset="2"/>
        <a:buChar char=""/>
        <a:defRPr sz="1543" kern="1200">
          <a:solidFill>
            <a:schemeClr val="tx1">
              <a:lumMod val="75000"/>
              <a:lumOff val="25000"/>
            </a:schemeClr>
          </a:solidFill>
          <a:latin typeface="+mn-lt"/>
          <a:ea typeface="+mn-ea"/>
          <a:cs typeface="+mn-cs"/>
        </a:defRPr>
      </a:lvl3pPr>
      <a:lvl4pPr marL="1763900"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4pPr>
      <a:lvl5pPr marL="2267872"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5pPr>
      <a:lvl6pPr marL="2771844"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6pPr>
      <a:lvl7pPr marL="3275815"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7pPr>
      <a:lvl8pPr marL="3779787"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8pPr>
      <a:lvl9pPr marL="4283758"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commons.wikimedia.org/w/index.php?curid=73744"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C2BF16-FB2D-4265-8384-6B265393B18B}"/>
              </a:ext>
            </a:extLst>
          </p:cNvPr>
          <p:cNvSpPr>
            <a:spLocks noGrp="1"/>
          </p:cNvSpPr>
          <p:nvPr>
            <p:ph type="ctrTitle"/>
          </p:nvPr>
        </p:nvSpPr>
        <p:spPr>
          <a:xfrm>
            <a:off x="1363041" y="1918864"/>
            <a:ext cx="7713317" cy="2341797"/>
          </a:xfrm>
        </p:spPr>
        <p:txBody>
          <a:bodyPr anchor="ctr">
            <a:normAutofit/>
          </a:bodyPr>
          <a:lstStyle/>
          <a:p>
            <a:pPr algn="ctr"/>
            <a:r>
              <a:rPr lang="el-GR" sz="5800" b="1" dirty="0">
                <a:effectLst>
                  <a:outerShdw blurRad="38100" dist="38100" dir="2700000" algn="tl">
                    <a:srgbClr val="000000">
                      <a:alpha val="43137"/>
                    </a:srgbClr>
                  </a:outerShdw>
                </a:effectLst>
              </a:rPr>
              <a:t>Μύες</a:t>
            </a:r>
          </a:p>
        </p:txBody>
      </p:sp>
      <p:sp>
        <p:nvSpPr>
          <p:cNvPr id="3" name="Υπότιτλος 2">
            <a:extLst>
              <a:ext uri="{FF2B5EF4-FFF2-40B4-BE49-F238E27FC236}">
                <a16:creationId xmlns:a16="http://schemas.microsoft.com/office/drawing/2014/main" id="{6E958012-06EF-4CA2-B04A-20C33539E0E8}"/>
              </a:ext>
            </a:extLst>
          </p:cNvPr>
          <p:cNvSpPr>
            <a:spLocks noGrp="1"/>
          </p:cNvSpPr>
          <p:nvPr>
            <p:ph type="subTitle" idx="1"/>
          </p:nvPr>
        </p:nvSpPr>
        <p:spPr>
          <a:xfrm>
            <a:off x="1536253" y="5191491"/>
            <a:ext cx="7669399" cy="1241519"/>
          </a:xfrm>
        </p:spPr>
        <p:txBody>
          <a:bodyPr anchor="ctr">
            <a:normAutofit/>
          </a:bodyPr>
          <a:lstStyle/>
          <a:p>
            <a:r>
              <a:rPr lang="el-GR">
                <a:solidFill>
                  <a:schemeClr val="bg1"/>
                </a:solidFill>
              </a:rPr>
              <a:t>Δρ. Πέτρος Παπαγιώργης</a:t>
            </a:r>
          </a:p>
        </p:txBody>
      </p:sp>
      <p:sp>
        <p:nvSpPr>
          <p:cNvPr id="4" name="TextBox 3">
            <a:extLst>
              <a:ext uri="{FF2B5EF4-FFF2-40B4-BE49-F238E27FC236}">
                <a16:creationId xmlns:a16="http://schemas.microsoft.com/office/drawing/2014/main" id="{F509D589-E5C6-4BBC-8BEE-4BD111E8FB14}"/>
              </a:ext>
            </a:extLst>
          </p:cNvPr>
          <p:cNvSpPr txBox="1"/>
          <p:nvPr/>
        </p:nvSpPr>
        <p:spPr>
          <a:xfrm>
            <a:off x="2517583" y="4437568"/>
            <a:ext cx="5706738" cy="400110"/>
          </a:xfrm>
          <a:prstGeom prst="rect">
            <a:avLst/>
          </a:prstGeom>
          <a:noFill/>
        </p:spPr>
        <p:txBody>
          <a:bodyPr wrap="square" rtlCol="0">
            <a:spAutoFit/>
          </a:bodyPr>
          <a:lstStyle/>
          <a:p>
            <a:pPr algn="ctr"/>
            <a:r>
              <a:rPr lang="el-GR" sz="2000" dirty="0"/>
              <a:t>Δρ. Πέτρος </a:t>
            </a:r>
            <a:r>
              <a:rPr lang="el-GR" sz="2000" dirty="0" err="1"/>
              <a:t>Παπαγιώργης</a:t>
            </a:r>
            <a:endParaRPr lang="el-GR" sz="2000" dirty="0"/>
          </a:p>
        </p:txBody>
      </p:sp>
    </p:spTree>
    <p:extLst>
      <p:ext uri="{BB962C8B-B14F-4D97-AF65-F5344CB8AC3E}">
        <p14:creationId xmlns:p14="http://schemas.microsoft.com/office/powerpoint/2010/main" val="1110931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F21CEA-0CE7-4DAC-83A1-742878232034}"/>
              </a:ext>
            </a:extLst>
          </p:cNvPr>
          <p:cNvSpPr>
            <a:spLocks noGrp="1"/>
          </p:cNvSpPr>
          <p:nvPr>
            <p:ph type="title"/>
          </p:nvPr>
        </p:nvSpPr>
        <p:spPr>
          <a:xfrm>
            <a:off x="1582757" y="365125"/>
            <a:ext cx="8266323" cy="646331"/>
          </a:xfrm>
        </p:spPr>
        <p:txBody>
          <a:bodyPr>
            <a:normAutofit/>
          </a:bodyPr>
          <a:lstStyle/>
          <a:p>
            <a:pPr algn="ctr"/>
            <a:r>
              <a:rPr lang="el-GR" sz="2400" b="1" dirty="0">
                <a:cs typeface="Arial" panose="020B0604020202020204" pitchFamily="34" charset="0"/>
              </a:rPr>
              <a:t>ΔΟΜΗ ΜΥΪΚΗΣ ΙΝΑΣ (και μυϊκών ινιδίων)</a:t>
            </a:r>
          </a:p>
        </p:txBody>
      </p:sp>
      <p:pic>
        <p:nvPicPr>
          <p:cNvPr id="5" name="Content Placeholder 3">
            <a:extLst>
              <a:ext uri="{FF2B5EF4-FFF2-40B4-BE49-F238E27FC236}">
                <a16:creationId xmlns:a16="http://schemas.microsoft.com/office/drawing/2014/main" id="{7EB97B20-4087-419E-9DC4-7478A740D3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6773" y="1394483"/>
            <a:ext cx="6369906" cy="5105468"/>
          </a:xfrm>
        </p:spPr>
      </p:pic>
      <p:sp>
        <p:nvSpPr>
          <p:cNvPr id="6" name="TextBox 5">
            <a:extLst>
              <a:ext uri="{FF2B5EF4-FFF2-40B4-BE49-F238E27FC236}">
                <a16:creationId xmlns:a16="http://schemas.microsoft.com/office/drawing/2014/main" id="{A51D7D33-BF85-4248-A340-8B88D5901F10}"/>
              </a:ext>
            </a:extLst>
          </p:cNvPr>
          <p:cNvSpPr txBox="1"/>
          <p:nvPr/>
        </p:nvSpPr>
        <p:spPr>
          <a:xfrm>
            <a:off x="7154830" y="6328980"/>
            <a:ext cx="3284570" cy="1107996"/>
          </a:xfrm>
          <a:prstGeom prst="rect">
            <a:avLst/>
          </a:prstGeom>
          <a:noFill/>
        </p:spPr>
        <p:txBody>
          <a:bodyPr wrap="square" rtlCol="0">
            <a:spAutoFit/>
          </a:bodyPr>
          <a:lstStyle/>
          <a:p>
            <a:r>
              <a:rPr lang="en-US" sz="1600" dirty="0" err="1">
                <a:latin typeface="+mj-lt"/>
              </a:rPr>
              <a:t>OpenStax</a:t>
            </a:r>
            <a:r>
              <a:rPr lang="en-US" sz="1600" dirty="0">
                <a:latin typeface="+mj-lt"/>
              </a:rPr>
              <a:t> [CC BY 4.0 (https://creativecommons.org/licenses/by/4.0)]</a:t>
            </a:r>
            <a:endParaRPr lang="el-GR" sz="1600" dirty="0">
              <a:latin typeface="+mj-lt"/>
            </a:endParaRPr>
          </a:p>
          <a:p>
            <a:endParaRPr lang="el-GR" sz="1600" dirty="0">
              <a:latin typeface="+mj-lt"/>
            </a:endParaRPr>
          </a:p>
        </p:txBody>
      </p:sp>
    </p:spTree>
    <p:extLst>
      <p:ext uri="{BB962C8B-B14F-4D97-AF65-F5344CB8AC3E}">
        <p14:creationId xmlns:p14="http://schemas.microsoft.com/office/powerpoint/2010/main" val="2009327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15620A5-9D59-4D67-AFD7-7AEE67187204}"/>
              </a:ext>
            </a:extLst>
          </p:cNvPr>
          <p:cNvSpPr>
            <a:spLocks noGrp="1"/>
          </p:cNvSpPr>
          <p:nvPr>
            <p:ph idx="1"/>
          </p:nvPr>
        </p:nvSpPr>
        <p:spPr>
          <a:xfrm>
            <a:off x="1806766" y="1642565"/>
            <a:ext cx="7859556" cy="5244028"/>
          </a:xfrm>
        </p:spPr>
        <p:txBody>
          <a:bodyPr/>
          <a:lstStyle/>
          <a:p>
            <a:pPr marL="0" indent="0" algn="just">
              <a:buNone/>
            </a:pPr>
            <a:r>
              <a:rPr lang="el-GR" dirty="0"/>
              <a:t>Η λειτουργία των εγκάρσιων γεφυρών (που αποτελούν –η κάθε μία- τμήμα ενός μορίου </a:t>
            </a:r>
            <a:r>
              <a:rPr lang="el-GR" dirty="0" err="1"/>
              <a:t>μυοσίνης</a:t>
            </a:r>
            <a:r>
              <a:rPr lang="el-GR" dirty="0"/>
              <a:t>) πραγματοποιείται σε συνεχείς επαναλαμβανόμενους κύκλους (με την μορφή περιστροφικών κινήσεων («όπως την τροχιά των κουπιών μιας βάρκας») που ονομάζονται </a:t>
            </a:r>
            <a:r>
              <a:rPr lang="el-GR" b="1" dirty="0"/>
              <a:t>κύκλοι της εγκάρσιας γέφυρας</a:t>
            </a:r>
            <a:r>
              <a:rPr lang="el-GR" dirty="0"/>
              <a:t> και περιλαμβάνουν: </a:t>
            </a:r>
          </a:p>
          <a:p>
            <a:pPr algn="just"/>
            <a:r>
              <a:rPr lang="el-GR" dirty="0"/>
              <a:t>Πρόσδεση εγκάρσιας γέφυρας σε ένα λεπτό νημάτιο (στο μόριο </a:t>
            </a:r>
            <a:r>
              <a:rPr lang="el-GR" dirty="0" err="1"/>
              <a:t>ακτίνης</a:t>
            </a:r>
            <a:r>
              <a:rPr lang="el-GR" dirty="0"/>
              <a:t>).</a:t>
            </a:r>
          </a:p>
          <a:p>
            <a:pPr algn="just"/>
            <a:r>
              <a:rPr lang="el-GR" dirty="0"/>
              <a:t>Κίνηση της γέφυρας με άσκηση δύναμης που προκαλεί κίνηση του λεπτού νηματίου.</a:t>
            </a:r>
          </a:p>
          <a:p>
            <a:pPr algn="just"/>
            <a:r>
              <a:rPr lang="el-GR" dirty="0"/>
              <a:t>Αποδέσμευση της γέφυρας από το λεπτό νημάτιο.</a:t>
            </a:r>
          </a:p>
          <a:p>
            <a:pPr algn="just"/>
            <a:r>
              <a:rPr lang="el-GR" dirty="0"/>
              <a:t>Επαναφορά της γέφυρας σε θέση κατάλληλη για νέα επανασύνδεση και επανάληψη του κύκλου. </a:t>
            </a:r>
          </a:p>
        </p:txBody>
      </p:sp>
      <p:sp>
        <p:nvSpPr>
          <p:cNvPr id="4" name="Title 1">
            <a:extLst>
              <a:ext uri="{FF2B5EF4-FFF2-40B4-BE49-F238E27FC236}">
                <a16:creationId xmlns:a16="http://schemas.microsoft.com/office/drawing/2014/main" id="{59EC096B-0FF7-4847-9ED9-2F0686F737F4}"/>
              </a:ext>
            </a:extLst>
          </p:cNvPr>
          <p:cNvSpPr>
            <a:spLocks noGrp="1"/>
          </p:cNvSpPr>
          <p:nvPr>
            <p:ph type="title"/>
          </p:nvPr>
        </p:nvSpPr>
        <p:spPr>
          <a:xfrm>
            <a:off x="1806766" y="673082"/>
            <a:ext cx="7943162" cy="821345"/>
          </a:xfrm>
        </p:spPr>
        <p:txBody>
          <a:bodyPr>
            <a:normAutofit/>
          </a:bodyPr>
          <a:lstStyle/>
          <a:p>
            <a:pPr algn="ctr"/>
            <a:r>
              <a:rPr lang="el-GR" sz="3200" b="1" dirty="0">
                <a:latin typeface="Arial" panose="020B0604020202020204" pitchFamily="34" charset="0"/>
                <a:cs typeface="Arial" panose="020B0604020202020204" pitchFamily="34" charset="0"/>
              </a:rPr>
              <a:t>Λειτουργία εγκάρσιων γεφυρών</a:t>
            </a:r>
          </a:p>
        </p:txBody>
      </p:sp>
    </p:spTree>
    <p:extLst>
      <p:ext uri="{BB962C8B-B14F-4D97-AF65-F5344CB8AC3E}">
        <p14:creationId xmlns:p14="http://schemas.microsoft.com/office/powerpoint/2010/main" val="10807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C21CAA-1E8A-49D0-8619-1C75C95D5B5D}"/>
              </a:ext>
            </a:extLst>
          </p:cNvPr>
          <p:cNvSpPr>
            <a:spLocks noGrp="1"/>
          </p:cNvSpPr>
          <p:nvPr>
            <p:ph type="title"/>
          </p:nvPr>
        </p:nvSpPr>
        <p:spPr>
          <a:xfrm>
            <a:off x="1625600" y="462149"/>
            <a:ext cx="8610600" cy="646331"/>
          </a:xfrm>
        </p:spPr>
        <p:txBody>
          <a:bodyPr>
            <a:normAutofit/>
          </a:bodyPr>
          <a:lstStyle/>
          <a:p>
            <a:pPr algn="ctr"/>
            <a:r>
              <a:rPr lang="el-GR" sz="2400" b="1" dirty="0">
                <a:cs typeface="Arial" panose="020B0604020202020204" pitchFamily="34" charset="0"/>
              </a:rPr>
              <a:t>ΜΥΪΚΗ ΣΥΣΤΟΛΗ (διολίσθηση νηματίων </a:t>
            </a:r>
            <a:r>
              <a:rPr lang="el-GR" sz="2000" b="1" dirty="0">
                <a:cs typeface="Arial" panose="020B0604020202020204" pitchFamily="34" charset="0"/>
              </a:rPr>
              <a:t>μυϊκού</a:t>
            </a:r>
            <a:r>
              <a:rPr lang="el-GR" sz="2400" b="1" dirty="0">
                <a:cs typeface="Arial" panose="020B0604020202020204" pitchFamily="34" charset="0"/>
              </a:rPr>
              <a:t> ινιδίου)</a:t>
            </a:r>
          </a:p>
        </p:txBody>
      </p:sp>
      <p:pic>
        <p:nvPicPr>
          <p:cNvPr id="5" name="Content Placeholder 3">
            <a:extLst>
              <a:ext uri="{FF2B5EF4-FFF2-40B4-BE49-F238E27FC236}">
                <a16:creationId xmlns:a16="http://schemas.microsoft.com/office/drawing/2014/main" id="{BC31F58D-77D1-47EA-B85A-EDE6647B43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2356" y="1345788"/>
            <a:ext cx="6512497" cy="5119236"/>
          </a:xfrm>
        </p:spPr>
      </p:pic>
      <p:sp>
        <p:nvSpPr>
          <p:cNvPr id="6" name="TextBox 5">
            <a:extLst>
              <a:ext uri="{FF2B5EF4-FFF2-40B4-BE49-F238E27FC236}">
                <a16:creationId xmlns:a16="http://schemas.microsoft.com/office/drawing/2014/main" id="{9B0A2BE8-7D48-46DA-812C-6B71771192D7}"/>
              </a:ext>
            </a:extLst>
          </p:cNvPr>
          <p:cNvSpPr txBox="1"/>
          <p:nvPr/>
        </p:nvSpPr>
        <p:spPr>
          <a:xfrm>
            <a:off x="7274932" y="6390529"/>
            <a:ext cx="2827536" cy="954107"/>
          </a:xfrm>
          <a:prstGeom prst="rect">
            <a:avLst/>
          </a:prstGeom>
          <a:noFill/>
        </p:spPr>
        <p:txBody>
          <a:bodyPr wrap="square" rtlCol="0">
            <a:spAutoFit/>
          </a:bodyPr>
          <a:lstStyle/>
          <a:p>
            <a:r>
              <a:rPr lang="en-US" sz="1400" dirty="0">
                <a:latin typeface="+mj-lt"/>
              </a:rPr>
              <a:t>OpenStax [CC BY 4.0 (https://creativecommons.org/licenses/by/4.0)]</a:t>
            </a:r>
            <a:endParaRPr lang="el-GR" sz="1400" dirty="0">
              <a:latin typeface="+mj-lt"/>
            </a:endParaRPr>
          </a:p>
          <a:p>
            <a:endParaRPr lang="el-GR" sz="1400" dirty="0">
              <a:latin typeface="+mj-lt"/>
            </a:endParaRPr>
          </a:p>
        </p:txBody>
      </p:sp>
    </p:spTree>
    <p:extLst>
      <p:ext uri="{BB962C8B-B14F-4D97-AF65-F5344CB8AC3E}">
        <p14:creationId xmlns:p14="http://schemas.microsoft.com/office/powerpoint/2010/main" val="3410650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8254D54-A051-438C-A03D-A67C3272853F}"/>
              </a:ext>
            </a:extLst>
          </p:cNvPr>
          <p:cNvSpPr>
            <a:spLocks noGrp="1"/>
          </p:cNvSpPr>
          <p:nvPr>
            <p:ph idx="1"/>
          </p:nvPr>
        </p:nvSpPr>
        <p:spPr>
          <a:xfrm>
            <a:off x="1773717" y="1564395"/>
            <a:ext cx="7932142" cy="5398266"/>
          </a:xfrm>
        </p:spPr>
        <p:txBody>
          <a:bodyPr>
            <a:normAutofit lnSpcReduction="10000"/>
          </a:bodyPr>
          <a:lstStyle/>
          <a:p>
            <a:pPr algn="just"/>
            <a:r>
              <a:rPr lang="el-GR" dirty="0"/>
              <a:t>Η απαραίτητη ενέργεια για την πραγματοποίηση κάθε κύκλου </a:t>
            </a:r>
            <a:r>
              <a:rPr lang="el-GR" b="1" dirty="0"/>
              <a:t>παρέχεται από ένα μόριο ΑΤΡ που είναι συνδεδεμένο σε ειδική θέση με την </a:t>
            </a:r>
            <a:r>
              <a:rPr lang="el-GR" b="1" dirty="0" err="1"/>
              <a:t>μυοσίνη</a:t>
            </a:r>
            <a:r>
              <a:rPr lang="el-GR" b="1" dirty="0"/>
              <a:t> της εγκάρσιας γέφυρας</a:t>
            </a:r>
            <a:r>
              <a:rPr lang="el-GR" dirty="0"/>
              <a:t>. Αυτό συμβαίνει μετά το τέλος κάθε κύκλου με την διάσπαση του ΑΤΡ και την παραγωγή ενέργειας που ενεργοποιεί την </a:t>
            </a:r>
            <a:r>
              <a:rPr lang="el-GR" dirty="0" err="1"/>
              <a:t>μυοσίνη</a:t>
            </a:r>
            <a:r>
              <a:rPr lang="el-GR" dirty="0"/>
              <a:t> της γέφυρας, επιτρέποντας την σύνδεσή της (πρόσδεση) με την </a:t>
            </a:r>
            <a:r>
              <a:rPr lang="el-GR" dirty="0" err="1"/>
              <a:t>ακτίνη</a:t>
            </a:r>
            <a:r>
              <a:rPr lang="el-GR" dirty="0"/>
              <a:t> του λεπτού νηματίου και την έναρξη του νέου κύκλου. Η ενέργεια (που έχει παραμείνει αποθηκευμένη στην </a:t>
            </a:r>
            <a:r>
              <a:rPr lang="el-GR" dirty="0" err="1"/>
              <a:t>μυοσίνη</a:t>
            </a:r>
            <a:r>
              <a:rPr lang="el-GR" dirty="0"/>
              <a:t> «όπως το συσπειρωμένο ελατήριο»), απελευθερώνεται προκαλώντας την κίνηση της γέφυρας (και την επακόλουθη κίνηση του λεπτού νηματίου). Στη συνέχεια ένα νέο μόριο ΑΤΡ προσδένεται στην </a:t>
            </a:r>
            <a:r>
              <a:rPr lang="el-GR" dirty="0" err="1"/>
              <a:t>μυοσίνη</a:t>
            </a:r>
            <a:r>
              <a:rPr lang="el-GR" dirty="0"/>
              <a:t> προκαλώντας την αποσύνδεσή της από την </a:t>
            </a:r>
            <a:r>
              <a:rPr lang="el-GR" dirty="0" err="1"/>
              <a:t>ακτίνη</a:t>
            </a:r>
            <a:r>
              <a:rPr lang="el-GR" dirty="0"/>
              <a:t>, για να ακολουθήσει η διάσπαση του ΑΤΡ με την ολοκλήρωση του κύκλου και η προετοιμασία του επόμενου. Να σημειωθεί ότι η δράση του ΑΤΡ για την αποσύνδεση </a:t>
            </a:r>
            <a:r>
              <a:rPr lang="el-GR" dirty="0" err="1"/>
              <a:t>μυοσίνης</a:t>
            </a:r>
            <a:r>
              <a:rPr lang="el-GR" dirty="0"/>
              <a:t> – </a:t>
            </a:r>
            <a:r>
              <a:rPr lang="el-GR" dirty="0" err="1"/>
              <a:t>ακτίνης</a:t>
            </a:r>
            <a:r>
              <a:rPr lang="el-GR" dirty="0"/>
              <a:t> δεν πραγματοποιείται με παραγωγή ενέργειας, αλλά με τροποποίηση (ελάττωση) της χημικής συγγένειας μεταξύ </a:t>
            </a:r>
            <a:r>
              <a:rPr lang="el-GR" dirty="0" err="1"/>
              <a:t>μυοσίνης</a:t>
            </a:r>
            <a:r>
              <a:rPr lang="el-GR" dirty="0"/>
              <a:t> και </a:t>
            </a:r>
            <a:r>
              <a:rPr lang="el-GR" dirty="0" err="1"/>
              <a:t>ακτίνης</a:t>
            </a:r>
            <a:r>
              <a:rPr lang="el-GR" dirty="0"/>
              <a:t>.</a:t>
            </a:r>
          </a:p>
        </p:txBody>
      </p:sp>
      <p:sp>
        <p:nvSpPr>
          <p:cNvPr id="4" name="Title 1">
            <a:extLst>
              <a:ext uri="{FF2B5EF4-FFF2-40B4-BE49-F238E27FC236}">
                <a16:creationId xmlns:a16="http://schemas.microsoft.com/office/drawing/2014/main" id="{F5D16AA1-187F-4D0B-B891-D212B31EDA89}"/>
              </a:ext>
            </a:extLst>
          </p:cNvPr>
          <p:cNvSpPr>
            <a:spLocks noGrp="1"/>
          </p:cNvSpPr>
          <p:nvPr>
            <p:ph type="title"/>
          </p:nvPr>
        </p:nvSpPr>
        <p:spPr>
          <a:xfrm>
            <a:off x="1964202" y="687966"/>
            <a:ext cx="7779240" cy="799311"/>
          </a:xfrm>
        </p:spPr>
        <p:txBody>
          <a:bodyPr>
            <a:normAutofit/>
          </a:bodyPr>
          <a:lstStyle/>
          <a:p>
            <a:pPr algn="ctr"/>
            <a:r>
              <a:rPr lang="el-GR" sz="3200" b="1" dirty="0">
                <a:latin typeface="Arial" panose="020B0604020202020204" pitchFamily="34" charset="0"/>
                <a:cs typeface="Arial" panose="020B0604020202020204" pitchFamily="34" charset="0"/>
              </a:rPr>
              <a:t>Ρόλος </a:t>
            </a:r>
            <a:r>
              <a:rPr lang="en-US" sz="3200" b="1" dirty="0">
                <a:latin typeface="Arial" panose="020B0604020202020204" pitchFamily="34" charset="0"/>
                <a:cs typeface="Arial" panose="020B0604020202020204" pitchFamily="34" charset="0"/>
              </a:rPr>
              <a:t>ATP </a:t>
            </a:r>
            <a:endParaRPr lang="el-G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506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b="1" dirty="0">
                <a:latin typeface="Arial" panose="020B0604020202020204" pitchFamily="34" charset="0"/>
                <a:cs typeface="Arial" panose="020B0604020202020204" pitchFamily="34" charset="0"/>
              </a:rPr>
              <a:t>Μυϊκή συστολή: η δράση του ΑΤΡ στις εγκάρσιες γέφυρες των νηματίων </a:t>
            </a:r>
            <a:r>
              <a:rPr lang="el-GR" sz="2800" b="1" dirty="0" err="1">
                <a:latin typeface="Arial" panose="020B0604020202020204" pitchFamily="34" charset="0"/>
                <a:cs typeface="Arial" panose="020B0604020202020204" pitchFamily="34" charset="0"/>
              </a:rPr>
              <a:t>μυοσίνης</a:t>
            </a:r>
            <a:r>
              <a:rPr lang="el-GR" sz="2800" b="1"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(διακρίνονται με μωβ χρώμα)</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39757" y="2352675"/>
            <a:ext cx="2682299" cy="4164013"/>
          </a:xfrm>
        </p:spPr>
      </p:pic>
      <p:sp>
        <p:nvSpPr>
          <p:cNvPr id="5" name="TextBox 4"/>
          <p:cNvSpPr txBox="1"/>
          <p:nvPr/>
        </p:nvSpPr>
        <p:spPr>
          <a:xfrm>
            <a:off x="2575775" y="6769453"/>
            <a:ext cx="7385807" cy="338554"/>
          </a:xfrm>
          <a:prstGeom prst="rect">
            <a:avLst/>
          </a:prstGeom>
          <a:noFill/>
        </p:spPr>
        <p:txBody>
          <a:bodyPr wrap="square" rtlCol="0">
            <a:spAutoFit/>
          </a:bodyPr>
          <a:lstStyle/>
          <a:p>
            <a:r>
              <a:rPr lang="en-US" sz="1600" dirty="0" err="1">
                <a:latin typeface="Arial" panose="020B0604020202020204" pitchFamily="34" charset="0"/>
                <a:cs typeface="Arial" panose="020B0604020202020204" pitchFamily="34" charset="0"/>
              </a:rPr>
              <a:t>OpenStax</a:t>
            </a:r>
            <a:r>
              <a:rPr lang="en-US" sz="1600" dirty="0">
                <a:latin typeface="Arial" panose="020B0604020202020204" pitchFamily="34" charset="0"/>
                <a:cs typeface="Arial" panose="020B0604020202020204" pitchFamily="34" charset="0"/>
              </a:rPr>
              <a:t> [CC BY 4.0 (https://creativecommons.org/licenses/by/4.0)]</a:t>
            </a: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7534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1" y="271993"/>
            <a:ext cx="8943109" cy="1411944"/>
          </a:xfrm>
        </p:spPr>
        <p:txBody>
          <a:bodyPr>
            <a:normAutofit/>
          </a:bodyPr>
          <a:lstStyle/>
          <a:p>
            <a:r>
              <a:rPr lang="el-GR" sz="2800" b="1" dirty="0">
                <a:latin typeface="Arial" panose="020B0604020202020204" pitchFamily="34" charset="0"/>
                <a:cs typeface="Arial" panose="020B0604020202020204" pitchFamily="34" charset="0"/>
              </a:rPr>
              <a:t>Ρόλος </a:t>
            </a:r>
            <a:r>
              <a:rPr lang="el-GR" sz="2800" b="1" dirty="0" err="1">
                <a:latin typeface="Arial" panose="020B0604020202020204" pitchFamily="34" charset="0"/>
                <a:cs typeface="Arial" panose="020B0604020202020204" pitchFamily="34" charset="0"/>
              </a:rPr>
              <a:t>τροπονίνης</a:t>
            </a:r>
            <a:r>
              <a:rPr lang="el-GR" sz="2800" b="1" dirty="0">
                <a:latin typeface="Arial" panose="020B0604020202020204" pitchFamily="34" charset="0"/>
                <a:cs typeface="Arial" panose="020B0604020202020204" pitchFamily="34" charset="0"/>
              </a:rPr>
              <a:t> και ασβεστίου στη μυϊκή συστολή</a:t>
            </a:r>
            <a:endParaRPr lang="en-US" sz="28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3117273" y="1219200"/>
            <a:ext cx="4932218" cy="5638800"/>
          </a:xfrm>
          <a:prstGeom prst="rect">
            <a:avLst/>
          </a:prstGeom>
        </p:spPr>
      </p:pic>
      <p:sp>
        <p:nvSpPr>
          <p:cNvPr id="5" name="Rectangle 4"/>
          <p:cNvSpPr/>
          <p:nvPr/>
        </p:nvSpPr>
        <p:spPr>
          <a:xfrm>
            <a:off x="1662544" y="6990961"/>
            <a:ext cx="7509164" cy="351378"/>
          </a:xfrm>
          <a:prstGeom prst="rect">
            <a:avLst/>
          </a:prstGeom>
        </p:spPr>
        <p:txBody>
          <a:bodyPr wrap="square">
            <a:spAutoFit/>
          </a:bodyPr>
          <a:lstStyle/>
          <a:p>
            <a:pPr>
              <a:lnSpc>
                <a:spcPct val="115000"/>
              </a:lnSpc>
              <a:spcAft>
                <a:spcPts val="1000"/>
              </a:spcAft>
            </a:pPr>
            <a:r>
              <a:rPr lang="en-US" sz="1600" dirty="0">
                <a:latin typeface="Arial" panose="020B0604020202020204" pitchFamily="34" charset="0"/>
                <a:ea typeface="Calibri" panose="020F0502020204030204" pitchFamily="34" charset="0"/>
                <a:cs typeface="Arial" panose="020B0604020202020204" pitchFamily="34" charset="0"/>
              </a:rPr>
              <a:t>CC BY-SA 3.0, https://en.wikipedia.org/w/index.php?curid=30263633</a:t>
            </a:r>
          </a:p>
        </p:txBody>
      </p:sp>
    </p:spTree>
    <p:extLst>
      <p:ext uri="{BB962C8B-B14F-4D97-AF65-F5344CB8AC3E}">
        <p14:creationId xmlns:p14="http://schemas.microsoft.com/office/powerpoint/2010/main" val="2826923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86D1831-2993-466A-8430-9401115BDBC0}"/>
              </a:ext>
            </a:extLst>
          </p:cNvPr>
          <p:cNvSpPr>
            <a:spLocks noGrp="1"/>
          </p:cNvSpPr>
          <p:nvPr>
            <p:ph idx="1"/>
          </p:nvPr>
        </p:nvSpPr>
        <p:spPr>
          <a:xfrm>
            <a:off x="1388125" y="1597446"/>
            <a:ext cx="8681293" cy="5962229"/>
          </a:xfrm>
        </p:spPr>
        <p:txBody>
          <a:bodyPr>
            <a:normAutofit fontScale="92500" lnSpcReduction="10000"/>
          </a:bodyPr>
          <a:lstStyle/>
          <a:p>
            <a:pPr marL="0" indent="0" algn="just">
              <a:buNone/>
            </a:pPr>
            <a:r>
              <a:rPr lang="el-GR" dirty="0"/>
              <a:t>Σε φάση ηρεμίας οι μυϊκές ίνες παραμένουν σε </a:t>
            </a:r>
            <a:r>
              <a:rPr lang="el-GR" dirty="0" err="1"/>
              <a:t>χάλαση</a:t>
            </a:r>
            <a:r>
              <a:rPr lang="el-GR" dirty="0"/>
              <a:t> λόγω της ρυθμιστικής δράσης δύο μορίων (πρωτεΐνες), της </a:t>
            </a:r>
            <a:r>
              <a:rPr lang="el-GR" i="1" dirty="0" err="1"/>
              <a:t>τροπονίνης</a:t>
            </a:r>
            <a:r>
              <a:rPr lang="el-GR" dirty="0"/>
              <a:t> και της </a:t>
            </a:r>
            <a:r>
              <a:rPr lang="el-GR" i="1" dirty="0" err="1"/>
              <a:t>τροπομυοσίνης</a:t>
            </a:r>
            <a:r>
              <a:rPr lang="el-GR" dirty="0"/>
              <a:t> που βρίσκονται στα λεπτά νημάτια και παρεμποδίζουν την </a:t>
            </a:r>
            <a:r>
              <a:rPr lang="el-GR" dirty="0" err="1"/>
              <a:t>περιγραφείσα</a:t>
            </a:r>
            <a:r>
              <a:rPr lang="el-GR" dirty="0"/>
              <a:t> πρόσδεση των εγκαρσίων γεφυρών της </a:t>
            </a:r>
            <a:r>
              <a:rPr lang="el-GR" dirty="0" err="1"/>
              <a:t>μυοσίνης</a:t>
            </a:r>
            <a:r>
              <a:rPr lang="el-GR" dirty="0"/>
              <a:t> στις υπάρχουσες θέσεις πρόσδεσης της </a:t>
            </a:r>
            <a:r>
              <a:rPr lang="el-GR" dirty="0" err="1"/>
              <a:t>ακτίνης</a:t>
            </a:r>
            <a:r>
              <a:rPr lang="el-GR" dirty="0"/>
              <a:t> (που είναι το κύριο συστατικό των λεπτών νηματίων), επικαλύπτοντάς τις και μη επιτρέποντας την επαφή που απαιτείται για την έναρξη της συστολής. Επομένως, για να ξεκινήσει η συστολή απαιτείται η απομάκρυνση των συγκεκριμένων μορίων, κάτι που επιτυγχάνεται κατά τη διέγερση των μυϊκών ινών, οπότε απελευθερώνεται </a:t>
            </a:r>
            <a:r>
              <a:rPr lang="en-US" dirty="0"/>
              <a:t>Ca</a:t>
            </a:r>
            <a:r>
              <a:rPr lang="en-US" baseline="30000" dirty="0"/>
              <a:t>++</a:t>
            </a:r>
            <a:r>
              <a:rPr lang="en-US" dirty="0"/>
              <a:t> </a:t>
            </a:r>
            <a:r>
              <a:rPr lang="el-GR" dirty="0"/>
              <a:t>από το </a:t>
            </a:r>
            <a:r>
              <a:rPr lang="el-GR" dirty="0" err="1"/>
              <a:t>σαρκοπλασματικό</a:t>
            </a:r>
            <a:r>
              <a:rPr lang="el-GR" dirty="0"/>
              <a:t> δίκτυο (δηλαδή το διαφοροποιημένο </a:t>
            </a:r>
            <a:r>
              <a:rPr lang="el-GR" dirty="0" err="1"/>
              <a:t>ενδοπλασματικό</a:t>
            </a:r>
            <a:r>
              <a:rPr lang="el-GR" dirty="0"/>
              <a:t> δίκτυο του μυϊκού κυττάρου) το οποίο συνδέεται με την </a:t>
            </a:r>
            <a:r>
              <a:rPr lang="el-GR" dirty="0" err="1"/>
              <a:t>τροπονίνη</a:t>
            </a:r>
            <a:r>
              <a:rPr lang="el-GR" dirty="0"/>
              <a:t> και την ενεργοποιεί μεταβάλλοντας το σχήμα της, προκαλώντας μετατόπιση του συμπλέγματος </a:t>
            </a:r>
            <a:r>
              <a:rPr lang="el-GR" dirty="0" err="1"/>
              <a:t>τροπονίνης</a:t>
            </a:r>
            <a:r>
              <a:rPr lang="el-GR" dirty="0"/>
              <a:t> – </a:t>
            </a:r>
            <a:r>
              <a:rPr lang="el-GR" dirty="0" err="1"/>
              <a:t>τροπομυοσίνης</a:t>
            </a:r>
            <a:r>
              <a:rPr lang="el-GR" dirty="0"/>
              <a:t>, αποκαλύπτοντας έτσι τις θέσεις πρόσδεσης της </a:t>
            </a:r>
            <a:r>
              <a:rPr lang="el-GR" dirty="0" err="1"/>
              <a:t>ακτίνης</a:t>
            </a:r>
            <a:r>
              <a:rPr lang="el-GR" dirty="0"/>
              <a:t> και επιτρέποντας την σύνδεσή τους με τις εγκάρσιες γέφυρες. Η απομάκρυνση του </a:t>
            </a:r>
            <a:r>
              <a:rPr lang="en-US" dirty="0"/>
              <a:t>Ca</a:t>
            </a:r>
            <a:r>
              <a:rPr lang="en-US" baseline="30000" dirty="0"/>
              <a:t>++</a:t>
            </a:r>
            <a:r>
              <a:rPr lang="en-US" dirty="0"/>
              <a:t> </a:t>
            </a:r>
            <a:r>
              <a:rPr lang="el-GR" dirty="0"/>
              <a:t>από την </a:t>
            </a:r>
            <a:r>
              <a:rPr lang="el-GR" dirty="0" err="1"/>
              <a:t>τροπονίνη</a:t>
            </a:r>
            <a:r>
              <a:rPr lang="el-GR" dirty="0"/>
              <a:t> και η επαναφορά του στις θέσεις αποθήκευσής του στο </a:t>
            </a:r>
            <a:r>
              <a:rPr lang="el-GR" dirty="0" err="1"/>
              <a:t>σαρκοπλασματικό</a:t>
            </a:r>
            <a:r>
              <a:rPr lang="el-GR" dirty="0"/>
              <a:t> δίκτυο (μια διαδικασία που ονομάζεται </a:t>
            </a:r>
            <a:r>
              <a:rPr lang="el-GR" i="1" dirty="0"/>
              <a:t>αντλία </a:t>
            </a:r>
            <a:r>
              <a:rPr lang="en-US" i="1" dirty="0"/>
              <a:t>Ca</a:t>
            </a:r>
            <a:r>
              <a:rPr lang="en-US" dirty="0"/>
              <a:t>) </a:t>
            </a:r>
            <a:r>
              <a:rPr lang="el-GR" dirty="0"/>
              <a:t>πραγματοποιείται με ενέργεια που παρέχεται από την υδρόλυση του ΑΤΡ και έχει σαν τελικό αποτέλεσμα την επικάλυψη των θέσεων σύνδεσης της </a:t>
            </a:r>
            <a:r>
              <a:rPr lang="el-GR" dirty="0" err="1"/>
              <a:t>ακτίνης</a:t>
            </a:r>
            <a:r>
              <a:rPr lang="el-GR" dirty="0"/>
              <a:t> και τον τερματισμό της συστολής (μυϊκή </a:t>
            </a:r>
            <a:r>
              <a:rPr lang="el-GR" dirty="0" err="1"/>
              <a:t>χάλαση</a:t>
            </a:r>
            <a:r>
              <a:rPr lang="el-GR" dirty="0"/>
              <a:t>). Να σημειωθεί ότι ενώ η αρχική διέγερση (που οφείλεται σε δυναμικό ενέργειας της μεμβράνης) γίνεται ταχύτατα (σε 1-2 </a:t>
            </a:r>
            <a:r>
              <a:rPr lang="en-US" dirty="0" err="1"/>
              <a:t>msec</a:t>
            </a:r>
            <a:r>
              <a:rPr lang="en-US" dirty="0"/>
              <a:t>)</a:t>
            </a:r>
            <a:r>
              <a:rPr lang="el-GR" dirty="0"/>
              <a:t>, η μυϊκή συστολή διαρκεί τουλάχιστον 100 </a:t>
            </a:r>
            <a:r>
              <a:rPr lang="en-US" dirty="0"/>
              <a:t>msec.</a:t>
            </a:r>
            <a:endParaRPr lang="el-GR" dirty="0"/>
          </a:p>
        </p:txBody>
      </p:sp>
      <p:sp>
        <p:nvSpPr>
          <p:cNvPr id="6" name="Title 1">
            <a:extLst>
              <a:ext uri="{FF2B5EF4-FFF2-40B4-BE49-F238E27FC236}">
                <a16:creationId xmlns:a16="http://schemas.microsoft.com/office/drawing/2014/main" id="{ACF12ED7-6441-4477-A584-F633086E2583}"/>
              </a:ext>
            </a:extLst>
          </p:cNvPr>
          <p:cNvSpPr>
            <a:spLocks noGrp="1"/>
          </p:cNvSpPr>
          <p:nvPr>
            <p:ph type="title"/>
          </p:nvPr>
        </p:nvSpPr>
        <p:spPr>
          <a:xfrm>
            <a:off x="1872868" y="687966"/>
            <a:ext cx="7870574" cy="788294"/>
          </a:xfrm>
        </p:spPr>
        <p:txBody>
          <a:bodyPr>
            <a:normAutofit/>
          </a:bodyPr>
          <a:lstStyle/>
          <a:p>
            <a:pPr algn="ctr"/>
            <a:r>
              <a:rPr lang="el-GR" sz="3200" b="1" dirty="0">
                <a:latin typeface="Arial" panose="020B0604020202020204" pitchFamily="34" charset="0"/>
                <a:cs typeface="Arial" panose="020B0604020202020204" pitchFamily="34" charset="0"/>
              </a:rPr>
              <a:t>Ρύθμιση Συστολής – </a:t>
            </a:r>
            <a:r>
              <a:rPr lang="el-GR" sz="3200" b="1" dirty="0" err="1">
                <a:latin typeface="Arial" panose="020B0604020202020204" pitchFamily="34" charset="0"/>
                <a:cs typeface="Arial" panose="020B0604020202020204" pitchFamily="34" charset="0"/>
              </a:rPr>
              <a:t>Χάλασης</a:t>
            </a:r>
            <a:r>
              <a:rPr lang="el-GR" sz="3200" b="1" dirty="0">
                <a:latin typeface="Arial" panose="020B0604020202020204" pitchFamily="34" charset="0"/>
                <a:cs typeface="Arial" panose="020B0604020202020204" pitchFamily="34" charset="0"/>
              </a:rPr>
              <a:t> Μυών</a:t>
            </a:r>
          </a:p>
        </p:txBody>
      </p:sp>
    </p:spTree>
    <p:extLst>
      <p:ext uri="{BB962C8B-B14F-4D97-AF65-F5344CB8AC3E}">
        <p14:creationId xmlns:p14="http://schemas.microsoft.com/office/powerpoint/2010/main" val="1375385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35608" y="274638"/>
            <a:ext cx="7498080" cy="1143000"/>
          </a:xfrm>
          <a:prstGeom prst="rect">
            <a:avLst/>
          </a:prstGeom>
        </p:spPr>
        <p:txBody>
          <a:bodyPr vert="horz" lIns="91440" tIns="45720" rIns="91440" bIns="45720" rtlCol="0" anchor="t">
            <a:normAutofit fontScale="90000" lnSpcReduction="10000"/>
          </a:bodyPr>
          <a:lstStyle>
            <a:lvl1pPr algn="l" defTabSz="503972" rtl="0" eaLnBrk="1" latinLnBrk="0" hangingPunct="1">
              <a:spcBef>
                <a:spcPct val="0"/>
              </a:spcBef>
              <a:buNone/>
              <a:defRPr sz="3968"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t>Καρδιακό δυναμικό ενεργείας (σύγκριση με σκελετικό μυ)</a:t>
            </a:r>
          </a:p>
        </p:txBody>
      </p:sp>
      <p:pic>
        <p:nvPicPr>
          <p:cNvPr id="6" name="Content Placeholder 4"/>
          <p:cNvPicPr>
            <a:picLocks noChangeAspect="1"/>
          </p:cNvPicPr>
          <p:nvPr/>
        </p:nvPicPr>
        <p:blipFill>
          <a:blip r:embed="rId2"/>
          <a:stretch>
            <a:fillRect/>
          </a:stretch>
        </p:blipFill>
        <p:spPr>
          <a:xfrm>
            <a:off x="3000847" y="1447800"/>
            <a:ext cx="4367856" cy="4800600"/>
          </a:xfrm>
          <a:prstGeom prst="rect">
            <a:avLst/>
          </a:prstGeom>
        </p:spPr>
      </p:pic>
      <p:sp>
        <p:nvSpPr>
          <p:cNvPr id="7" name="TextBox 6"/>
          <p:cNvSpPr txBox="1"/>
          <p:nvPr/>
        </p:nvSpPr>
        <p:spPr>
          <a:xfrm>
            <a:off x="2453731" y="6530193"/>
            <a:ext cx="7776864" cy="738664"/>
          </a:xfrm>
          <a:prstGeom prst="rect">
            <a:avLst/>
          </a:prstGeom>
          <a:noFill/>
        </p:spPr>
        <p:txBody>
          <a:bodyPr wrap="square" rtlCol="0">
            <a:spAutoFit/>
          </a:bodyPr>
          <a:lstStyle/>
          <a:p>
            <a:r>
              <a:rPr lang="en-US" sz="1400" dirty="0"/>
              <a:t>By </a:t>
            </a:r>
            <a:r>
              <a:rPr lang="en-US" sz="1400" dirty="0" err="1"/>
              <a:t>OpenStax</a:t>
            </a:r>
            <a:r>
              <a:rPr lang="en-US" sz="1400" dirty="0"/>
              <a:t> College - Anatomy &amp; Physiology, </a:t>
            </a:r>
            <a:r>
              <a:rPr lang="en-US" sz="1400" dirty="0" err="1"/>
              <a:t>Connexions</a:t>
            </a:r>
            <a:r>
              <a:rPr lang="en-US" sz="1400" dirty="0"/>
              <a:t> Web site. http://cnx.org/content/col11496/1.6/, Jun 19, 2013., CC BY 3.0, https://commons.wikimedia.org/w/index.php?curid=30148225</a:t>
            </a:r>
            <a:endParaRPr lang="el-GR" sz="1400" dirty="0"/>
          </a:p>
        </p:txBody>
      </p:sp>
    </p:spTree>
    <p:extLst>
      <p:ext uri="{BB962C8B-B14F-4D97-AF65-F5344CB8AC3E}">
        <p14:creationId xmlns:p14="http://schemas.microsoft.com/office/powerpoint/2010/main" val="326345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BC12370-5E71-4507-B58A-0B5F63EA88B8}"/>
              </a:ext>
            </a:extLst>
          </p:cNvPr>
          <p:cNvSpPr>
            <a:spLocks noGrp="1"/>
          </p:cNvSpPr>
          <p:nvPr>
            <p:ph idx="1"/>
          </p:nvPr>
        </p:nvSpPr>
        <p:spPr>
          <a:xfrm>
            <a:off x="2217592" y="1563604"/>
            <a:ext cx="7785724" cy="5652443"/>
          </a:xfrm>
        </p:spPr>
        <p:txBody>
          <a:bodyPr>
            <a:normAutofit fontScale="92500" lnSpcReduction="10000"/>
          </a:bodyPr>
          <a:lstStyle/>
          <a:p>
            <a:pPr algn="just"/>
            <a:r>
              <a:rPr lang="el-GR" dirty="0"/>
              <a:t>Πρόκειται για φαινόμενο που αρχικά αναπτύσσεται 3-4 ώρες μετά τον θάνατο και ολοκληρώνεται μέσα σε 12 ώρες με την εγκατάσταση μιας γενικευμένης ακαμψίας («κλειδώματος») των σκελετικών μυών. Οφείλεται στην παρατηρούμενη έλλειψη ΑΤΡ μετά θάνατο (αφού δεν μπορεί να παραχθεί από τα νεκρά κύτταρα, ούτε υπάρχει κυκλοφορία για να μεταφερθεί Ο</a:t>
            </a:r>
            <a:r>
              <a:rPr lang="el-GR" baseline="-25000" dirty="0"/>
              <a:t>2</a:t>
            </a:r>
            <a:r>
              <a:rPr lang="el-GR" dirty="0"/>
              <a:t> και άλλα συστατικά που απαιτούνται για την σύνθεσή του). Χωρίς ΑΤΡ, οι εγκάρσιες γέφυρες της </a:t>
            </a:r>
            <a:r>
              <a:rPr lang="el-GR" dirty="0" err="1"/>
              <a:t>μυοσίνης</a:t>
            </a:r>
            <a:r>
              <a:rPr lang="el-GR" dirty="0"/>
              <a:t> που έχουν συνδεθεί με την </a:t>
            </a:r>
            <a:r>
              <a:rPr lang="el-GR" dirty="0" err="1"/>
              <a:t>ακτίνη</a:t>
            </a:r>
            <a:r>
              <a:rPr lang="el-GR" dirty="0"/>
              <a:t> δεν μπορούν να αποσυνδεθούν (καθώς απαιτείται η πρόσδεση ενός νέου μορίου ΑΤΡ για να συμβεί αυτός ο διαχωρισμός). Το τελικό αποτέλεσμα είναι οι γέφυρες να ακινητοποιηθούν και να κρατήσουν συνδεδεμένα τα παχιά και τα λεπτά νημάτια προκαλώντας ακαμψία, η οποία διαρκεί 2-3 ημέρες (μέχρι να </a:t>
            </a:r>
            <a:r>
              <a:rPr lang="el-GR" dirty="0" err="1"/>
              <a:t>αποδομηθούν</a:t>
            </a:r>
            <a:r>
              <a:rPr lang="el-GR" dirty="0"/>
              <a:t> οι πρωτεΐνες με την αποσύνθεση του μυϊκού ιστού). Να σημειωθεί ότι ενώ η ακαμψία οφείλεται στην </a:t>
            </a:r>
            <a:r>
              <a:rPr lang="el-GR" i="1" dirty="0"/>
              <a:t>αδυναμία αποσύνδεσης των εγκαρσίων γεφυρών</a:t>
            </a:r>
            <a:r>
              <a:rPr lang="el-GR" dirty="0"/>
              <a:t>, η προηγούμενη σύνδεσή τους με την </a:t>
            </a:r>
            <a:r>
              <a:rPr lang="el-GR" dirty="0" err="1"/>
              <a:t>ακτίνη</a:t>
            </a:r>
            <a:r>
              <a:rPr lang="el-GR" dirty="0"/>
              <a:t> είναι εφικτή μετά τον θάνατο καθώς το </a:t>
            </a:r>
            <a:r>
              <a:rPr lang="en-US" dirty="0"/>
              <a:t>Ca</a:t>
            </a:r>
            <a:r>
              <a:rPr lang="en-US" baseline="30000" dirty="0"/>
              <a:t>++</a:t>
            </a:r>
            <a:r>
              <a:rPr lang="en-US" dirty="0"/>
              <a:t> </a:t>
            </a:r>
            <a:r>
              <a:rPr lang="el-GR" dirty="0"/>
              <a:t>στο κυτταρόπλασμα αυξάνεται επιτρέποντας την απελευθέρωση των θέσεων σύνδεσης της </a:t>
            </a:r>
            <a:r>
              <a:rPr lang="el-GR" dirty="0" err="1"/>
              <a:t>ακτίνης</a:t>
            </a:r>
            <a:r>
              <a:rPr lang="el-GR" dirty="0"/>
              <a:t> με την </a:t>
            </a:r>
            <a:r>
              <a:rPr lang="el-GR" dirty="0" err="1"/>
              <a:t>μυοσίνη</a:t>
            </a:r>
            <a:r>
              <a:rPr lang="el-GR" dirty="0"/>
              <a:t>, ενώ η απομάκρυνση του </a:t>
            </a:r>
            <a:r>
              <a:rPr lang="en-US" dirty="0"/>
              <a:t>Ca</a:t>
            </a:r>
            <a:r>
              <a:rPr lang="en-US" baseline="30000" dirty="0"/>
              <a:t>++</a:t>
            </a:r>
            <a:r>
              <a:rPr lang="en-US" dirty="0"/>
              <a:t> </a:t>
            </a:r>
            <a:r>
              <a:rPr lang="el-GR" dirty="0"/>
              <a:t>(που ακολουθεί φυσιολογικά) είναι ανέφικτη μεταθανάτια, πάλι λόγω της έλλειψης </a:t>
            </a:r>
            <a:r>
              <a:rPr lang="en-US" dirty="0"/>
              <a:t>ATP</a:t>
            </a:r>
            <a:r>
              <a:rPr lang="el-GR" dirty="0"/>
              <a:t>.</a:t>
            </a:r>
          </a:p>
        </p:txBody>
      </p:sp>
      <p:sp>
        <p:nvSpPr>
          <p:cNvPr id="4" name="Title 1">
            <a:extLst>
              <a:ext uri="{FF2B5EF4-FFF2-40B4-BE49-F238E27FC236}">
                <a16:creationId xmlns:a16="http://schemas.microsoft.com/office/drawing/2014/main" id="{838BDB17-F5D5-4718-9132-7CB22A849715}"/>
              </a:ext>
            </a:extLst>
          </p:cNvPr>
          <p:cNvSpPr>
            <a:spLocks noGrp="1"/>
          </p:cNvSpPr>
          <p:nvPr>
            <p:ph type="title"/>
          </p:nvPr>
        </p:nvSpPr>
        <p:spPr>
          <a:xfrm>
            <a:off x="1872868" y="687966"/>
            <a:ext cx="7870574" cy="788294"/>
          </a:xfrm>
        </p:spPr>
        <p:txBody>
          <a:bodyPr>
            <a:normAutofit/>
          </a:bodyPr>
          <a:lstStyle/>
          <a:p>
            <a:pPr algn="ctr"/>
            <a:r>
              <a:rPr lang="el-GR" sz="3200" b="1" dirty="0">
                <a:latin typeface="Arial" panose="020B0604020202020204" pitchFamily="34" charset="0"/>
                <a:cs typeface="Arial" panose="020B0604020202020204" pitchFamily="34" charset="0"/>
              </a:rPr>
              <a:t>Νεκρική ή μεταθανάτια ακαμψία</a:t>
            </a:r>
          </a:p>
        </p:txBody>
      </p:sp>
    </p:spTree>
    <p:extLst>
      <p:ext uri="{BB962C8B-B14F-4D97-AF65-F5344CB8AC3E}">
        <p14:creationId xmlns:p14="http://schemas.microsoft.com/office/powerpoint/2010/main" val="1277562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Τετανία</a:t>
            </a:r>
            <a:r>
              <a:rPr lang="el-GR" dirty="0"/>
              <a:t> (</a:t>
            </a:r>
            <a:r>
              <a:rPr lang="el-GR" dirty="0" err="1"/>
              <a:t>υποασβεστιαιμική</a:t>
            </a:r>
            <a:r>
              <a:rPr lang="el-GR" dirty="0"/>
              <a:t>)</a:t>
            </a:r>
          </a:p>
        </p:txBody>
      </p:sp>
      <p:sp>
        <p:nvSpPr>
          <p:cNvPr id="3" name="Content Placeholder 2"/>
          <p:cNvSpPr>
            <a:spLocks noGrp="1"/>
          </p:cNvSpPr>
          <p:nvPr>
            <p:ph idx="1"/>
          </p:nvPr>
        </p:nvSpPr>
        <p:spPr>
          <a:xfrm>
            <a:off x="1861851" y="2351899"/>
            <a:ext cx="7881590" cy="4164129"/>
          </a:xfrm>
        </p:spPr>
        <p:txBody>
          <a:bodyPr/>
          <a:lstStyle/>
          <a:p>
            <a:pPr algn="just"/>
            <a:r>
              <a:rPr lang="el-GR" dirty="0"/>
              <a:t>Πρόκειται για την εμφάνιση παρατεταμένης μυϊκής σύσπασης η οποία οφείλεται (παραδόξως) σε </a:t>
            </a:r>
            <a:r>
              <a:rPr lang="el-GR" b="1" dirty="0" err="1"/>
              <a:t>υποασβεστιαιμία</a:t>
            </a:r>
            <a:r>
              <a:rPr lang="el-GR" dirty="0"/>
              <a:t> (χαμηλό ασβέστιο στο αίμα). ΔΕΝ σχετίζεται με την </a:t>
            </a:r>
            <a:r>
              <a:rPr lang="el-GR" dirty="0" err="1"/>
              <a:t>περιγραφείσα</a:t>
            </a:r>
            <a:r>
              <a:rPr lang="el-GR" dirty="0"/>
              <a:t> δράση του </a:t>
            </a:r>
            <a:r>
              <a:rPr lang="en-US" dirty="0"/>
              <a:t>Ca</a:t>
            </a:r>
            <a:r>
              <a:rPr lang="el-GR" dirty="0"/>
              <a:t>++</a:t>
            </a:r>
            <a:r>
              <a:rPr lang="en-US" dirty="0"/>
              <a:t> </a:t>
            </a:r>
            <a:r>
              <a:rPr lang="el-GR" dirty="0"/>
              <a:t>που επιτρέπει την σύνδεση </a:t>
            </a:r>
            <a:r>
              <a:rPr lang="el-GR" dirty="0" err="1"/>
              <a:t>μυοσίνης</a:t>
            </a:r>
            <a:r>
              <a:rPr lang="el-GR" dirty="0"/>
              <a:t> – </a:t>
            </a:r>
            <a:r>
              <a:rPr lang="el-GR" dirty="0" err="1"/>
              <a:t>ακτίνης</a:t>
            </a:r>
            <a:r>
              <a:rPr lang="el-GR" dirty="0"/>
              <a:t> και την έναρξη του κύκλου της συστολής. Η </a:t>
            </a:r>
            <a:r>
              <a:rPr lang="el-GR" i="1" dirty="0" err="1"/>
              <a:t>υποασβεστιαιμία</a:t>
            </a:r>
            <a:r>
              <a:rPr lang="el-GR" i="1" dirty="0"/>
              <a:t> επιδρά </a:t>
            </a:r>
            <a:r>
              <a:rPr lang="el-GR" dirty="0"/>
              <a:t>σε προγενέστερο στάδιο ενεργοποιώντας διαύλους </a:t>
            </a:r>
            <a:r>
              <a:rPr lang="en-US" dirty="0"/>
              <a:t>Na+ </a:t>
            </a:r>
            <a:r>
              <a:rPr lang="el-GR" i="1" dirty="0"/>
              <a:t>της μεμβράνης</a:t>
            </a:r>
            <a:r>
              <a:rPr lang="el-GR" dirty="0"/>
              <a:t> και πυροδοτώντας αλλεπάλληλες διεγέρσεις της μυϊκής ίνας (επαναλαμβανόμενα δυναμικά ενεργείας).</a:t>
            </a:r>
          </a:p>
        </p:txBody>
      </p:sp>
    </p:spTree>
    <p:extLst>
      <p:ext uri="{BB962C8B-B14F-4D97-AF65-F5344CB8AC3E}">
        <p14:creationId xmlns:p14="http://schemas.microsoft.com/office/powerpoint/2010/main" val="2059436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3CB7AC-D835-42ED-B4E8-639FF5B2A9F5}"/>
              </a:ext>
            </a:extLst>
          </p:cNvPr>
          <p:cNvSpPr>
            <a:spLocks noGrp="1"/>
          </p:cNvSpPr>
          <p:nvPr>
            <p:ph type="title"/>
          </p:nvPr>
        </p:nvSpPr>
        <p:spPr>
          <a:xfrm>
            <a:off x="1009712" y="492620"/>
            <a:ext cx="8419975" cy="1005674"/>
          </a:xfrm>
        </p:spPr>
        <p:txBody>
          <a:bodyPr>
            <a:normAutofit/>
          </a:bodyPr>
          <a:lstStyle/>
          <a:p>
            <a:pPr algn="ctr"/>
            <a:r>
              <a:rPr lang="el-GR" sz="3900" b="1" dirty="0">
                <a:solidFill>
                  <a:schemeClr val="tx1"/>
                </a:solidFill>
              </a:rPr>
              <a:t>ΕΙΣΑΓΩΓΗ </a:t>
            </a:r>
          </a:p>
        </p:txBody>
      </p:sp>
      <p:sp>
        <p:nvSpPr>
          <p:cNvPr id="3" name="Θέση περιεχομένου 2">
            <a:extLst>
              <a:ext uri="{FF2B5EF4-FFF2-40B4-BE49-F238E27FC236}">
                <a16:creationId xmlns:a16="http://schemas.microsoft.com/office/drawing/2014/main" id="{BEFD02FE-B58B-4F02-AA16-96D8978030D5}"/>
              </a:ext>
            </a:extLst>
          </p:cNvPr>
          <p:cNvSpPr>
            <a:spLocks noGrp="1"/>
          </p:cNvSpPr>
          <p:nvPr>
            <p:ph idx="1"/>
          </p:nvPr>
        </p:nvSpPr>
        <p:spPr>
          <a:xfrm>
            <a:off x="865069" y="1498294"/>
            <a:ext cx="9169001" cy="744133"/>
          </a:xfrm>
        </p:spPr>
        <p:txBody>
          <a:bodyPr>
            <a:normAutofit fontScale="92500"/>
          </a:bodyPr>
          <a:lstStyle/>
          <a:p>
            <a:pPr marL="0" indent="0">
              <a:buNone/>
            </a:pPr>
            <a:r>
              <a:rPr lang="el-GR" sz="1900" dirty="0">
                <a:solidFill>
                  <a:srgbClr val="000000"/>
                </a:solidFill>
              </a:rPr>
              <a:t>Πρόκειται για εξειδικευμένα όργανα ή τμήματα οργάνων με ικανότητα παραγωγής δυνάμεων και κινήσεων με την σύσπασή τους. Διακρίνουμε τα εξής </a:t>
            </a:r>
            <a:r>
              <a:rPr lang="el-GR" sz="1900" b="1" dirty="0">
                <a:solidFill>
                  <a:srgbClr val="000000"/>
                </a:solidFill>
              </a:rPr>
              <a:t>είδη μυών</a:t>
            </a:r>
            <a:r>
              <a:rPr lang="el-GR" sz="1900" dirty="0">
                <a:solidFill>
                  <a:srgbClr val="000000"/>
                </a:solidFill>
              </a:rPr>
              <a:t>: </a:t>
            </a:r>
          </a:p>
        </p:txBody>
      </p:sp>
      <p:sp>
        <p:nvSpPr>
          <p:cNvPr id="4" name="TextBox 3">
            <a:extLst>
              <a:ext uri="{FF2B5EF4-FFF2-40B4-BE49-F238E27FC236}">
                <a16:creationId xmlns:a16="http://schemas.microsoft.com/office/drawing/2014/main" id="{17897510-5621-489B-9735-34258C236C8A}"/>
              </a:ext>
            </a:extLst>
          </p:cNvPr>
          <p:cNvSpPr txBox="1"/>
          <p:nvPr/>
        </p:nvSpPr>
        <p:spPr>
          <a:xfrm>
            <a:off x="1264643" y="2163811"/>
            <a:ext cx="8769427" cy="5062924"/>
          </a:xfrm>
          <a:prstGeom prst="rect">
            <a:avLst/>
          </a:prstGeom>
          <a:noFill/>
        </p:spPr>
        <p:txBody>
          <a:bodyPr wrap="square" rtlCol="0">
            <a:spAutoFit/>
          </a:bodyPr>
          <a:lstStyle/>
          <a:p>
            <a:pPr marL="342900" indent="-342900" algn="just">
              <a:buFont typeface="Wingdings" panose="05000000000000000000" pitchFamily="2" charset="2"/>
              <a:buChar char="§"/>
            </a:pPr>
            <a:r>
              <a:rPr lang="el-GR" sz="1900" b="1" dirty="0">
                <a:solidFill>
                  <a:srgbClr val="000000"/>
                </a:solidFill>
              </a:rPr>
              <a:t>Σκελετικούς ή γραμμωτούς μύες</a:t>
            </a:r>
            <a:r>
              <a:rPr lang="el-GR" sz="1900" dirty="0">
                <a:solidFill>
                  <a:srgbClr val="000000"/>
                </a:solidFill>
              </a:rPr>
              <a:t>: </a:t>
            </a:r>
            <a:r>
              <a:rPr lang="el-GR" sz="1900" dirty="0" err="1">
                <a:solidFill>
                  <a:srgbClr val="000000"/>
                </a:solidFill>
              </a:rPr>
              <a:t>Προσφύονται</a:t>
            </a:r>
            <a:r>
              <a:rPr lang="el-GR" sz="1900" dirty="0">
                <a:solidFill>
                  <a:srgbClr val="000000"/>
                </a:solidFill>
              </a:rPr>
              <a:t> στα οστά και πραγματοποιούν πληθώρα κινήσεων που είναι εθελούσιες (γίνονται με τη βούλησή μας). Βρίσκονται υπό τον έλεγχο του </a:t>
            </a:r>
            <a:r>
              <a:rPr lang="el-GR" sz="1900" i="1" dirty="0">
                <a:solidFill>
                  <a:srgbClr val="000000"/>
                </a:solidFill>
              </a:rPr>
              <a:t>σωματικού (εγκεφαλονωτιαίου) νευρικού συστήματος</a:t>
            </a:r>
            <a:r>
              <a:rPr lang="el-GR" sz="1900" dirty="0">
                <a:solidFill>
                  <a:srgbClr val="000000"/>
                </a:solidFill>
              </a:rPr>
              <a:t>. </a:t>
            </a:r>
          </a:p>
          <a:p>
            <a:pPr marL="342900" indent="-342900" algn="just">
              <a:buFont typeface="Wingdings" panose="05000000000000000000" pitchFamily="2" charset="2"/>
              <a:buChar char="§"/>
            </a:pPr>
            <a:r>
              <a:rPr lang="el-GR" sz="1900" b="1" dirty="0">
                <a:solidFill>
                  <a:srgbClr val="000000"/>
                </a:solidFill>
              </a:rPr>
              <a:t>Λείους ή σπλαχνικούς μύες</a:t>
            </a:r>
            <a:r>
              <a:rPr lang="el-GR" sz="1900" dirty="0">
                <a:solidFill>
                  <a:srgbClr val="000000"/>
                </a:solidFill>
              </a:rPr>
              <a:t>: Βρίσκονται στα τοιχώματα των κοίλων οργάνων πραγματοποιώντας κινήσεις που δεν ελέγχονται από την βούληση (π.χ. προώθηση τροφής στο γαστρεντερικό, κυκλοφορία του αίματος στα αγγεία κ.ά.). Ελέγχονται από το </a:t>
            </a:r>
            <a:r>
              <a:rPr lang="el-GR" sz="1900" i="1" dirty="0">
                <a:solidFill>
                  <a:srgbClr val="000000"/>
                </a:solidFill>
              </a:rPr>
              <a:t>αυτόνομο (φυτικό ή σπλαχνικό) νευρικό σύστημα</a:t>
            </a:r>
            <a:r>
              <a:rPr lang="el-GR" sz="1900" dirty="0">
                <a:solidFill>
                  <a:srgbClr val="000000"/>
                </a:solidFill>
              </a:rPr>
              <a:t>. </a:t>
            </a:r>
          </a:p>
          <a:p>
            <a:pPr marL="342900" indent="-342900" algn="just">
              <a:buFont typeface="Wingdings" panose="05000000000000000000" pitchFamily="2" charset="2"/>
              <a:buChar char="§"/>
            </a:pPr>
            <a:r>
              <a:rPr lang="el-GR" sz="1900" b="1" dirty="0">
                <a:solidFill>
                  <a:srgbClr val="000000"/>
                </a:solidFill>
              </a:rPr>
              <a:t>Καρδιακός μυς</a:t>
            </a:r>
            <a:r>
              <a:rPr lang="el-GR" sz="1900" dirty="0">
                <a:solidFill>
                  <a:srgbClr val="000000"/>
                </a:solidFill>
              </a:rPr>
              <a:t>: Αν και μορφολογικά είναι γραμμωτός, η λειτουργία του (καρδιακή συστολή) δεν υπόκειται στον έλεγχο της βούλησης και γίνεται (σε σημαντικό βαθμό) αυτόματα (από το </a:t>
            </a:r>
            <a:r>
              <a:rPr lang="el-GR" sz="1900" dirty="0" err="1">
                <a:solidFill>
                  <a:srgbClr val="000000"/>
                </a:solidFill>
              </a:rPr>
              <a:t>ερεθισματαγωγό</a:t>
            </a:r>
            <a:r>
              <a:rPr lang="el-GR" sz="1900" dirty="0">
                <a:solidFill>
                  <a:srgbClr val="000000"/>
                </a:solidFill>
              </a:rPr>
              <a:t> σύστημα της καρδιάς) αν και επηρεάζεται επίσης από το αυτόνομο νευρικό σύστημα.</a:t>
            </a:r>
          </a:p>
          <a:p>
            <a:pPr algn="just"/>
            <a:endParaRPr lang="el-GR" sz="1900" dirty="0">
              <a:solidFill>
                <a:srgbClr val="000000"/>
              </a:solidFill>
            </a:endParaRPr>
          </a:p>
          <a:p>
            <a:pPr algn="just"/>
            <a:r>
              <a:rPr lang="el-GR" sz="1900" dirty="0">
                <a:solidFill>
                  <a:srgbClr val="000000"/>
                </a:solidFill>
              </a:rPr>
              <a:t>Οι μύες αποτελούν το 50% (σχεδόν) του σωματικού βάρους (40% σκελετικοί, 10% λείοι και καρδιακός).</a:t>
            </a:r>
          </a:p>
        </p:txBody>
      </p:sp>
    </p:spTree>
    <p:extLst>
      <p:ext uri="{BB962C8B-B14F-4D97-AF65-F5344CB8AC3E}">
        <p14:creationId xmlns:p14="http://schemas.microsoft.com/office/powerpoint/2010/main" val="3293893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78B5B0-00A7-49D9-B233-064C8651A895}"/>
              </a:ext>
            </a:extLst>
          </p:cNvPr>
          <p:cNvSpPr>
            <a:spLocks noGrp="1"/>
          </p:cNvSpPr>
          <p:nvPr>
            <p:ph type="title"/>
          </p:nvPr>
        </p:nvSpPr>
        <p:spPr/>
        <p:txBody>
          <a:bodyPr/>
          <a:lstStyle/>
          <a:p>
            <a:r>
              <a:rPr lang="el-GR" dirty="0"/>
              <a:t>Μυϊκός Τέτανος</a:t>
            </a:r>
          </a:p>
        </p:txBody>
      </p:sp>
      <p:sp>
        <p:nvSpPr>
          <p:cNvPr id="3" name="Θέση περιεχομένου 2">
            <a:extLst>
              <a:ext uri="{FF2B5EF4-FFF2-40B4-BE49-F238E27FC236}">
                <a16:creationId xmlns:a16="http://schemas.microsoft.com/office/drawing/2014/main" id="{93F7AAD2-B4D9-471A-ABAB-9C8BC123418B}"/>
              </a:ext>
            </a:extLst>
          </p:cNvPr>
          <p:cNvSpPr>
            <a:spLocks noGrp="1"/>
          </p:cNvSpPr>
          <p:nvPr>
            <p:ph idx="1"/>
          </p:nvPr>
        </p:nvSpPr>
        <p:spPr>
          <a:xfrm>
            <a:off x="1608463" y="2351899"/>
            <a:ext cx="8482988" cy="4164129"/>
          </a:xfrm>
        </p:spPr>
        <p:txBody>
          <a:bodyPr/>
          <a:lstStyle/>
          <a:p>
            <a:pPr algn="just"/>
            <a:r>
              <a:rPr lang="el-GR" b="1" dirty="0"/>
              <a:t>Μυϊκός τέτανος </a:t>
            </a:r>
            <a:r>
              <a:rPr lang="el-GR" dirty="0"/>
              <a:t>ή </a:t>
            </a:r>
            <a:r>
              <a:rPr lang="el-GR" b="1" dirty="0"/>
              <a:t>τετανική συστολή </a:t>
            </a:r>
            <a:r>
              <a:rPr lang="el-GR" dirty="0"/>
              <a:t>(γενικότερα) χαρακτηρίζεται η παρατεταμένη (και πολύ πιο έντονη από την </a:t>
            </a:r>
            <a:r>
              <a:rPr lang="el-GR" dirty="0" err="1"/>
              <a:t>σύνηθη</a:t>
            </a:r>
            <a:r>
              <a:rPr lang="el-GR" dirty="0"/>
              <a:t>) μυϊκή συστολή. Οφείλεται σε πολύ αυξημένη συχνότητα δυναμικών ενέργειας με αποτέλεσμα να υπάρχει ελάχιστο χρονικό διάστημα μεταξύ δύο διαδοχικών δυναμικών και να μην παρέχεται δυνατότητα μυϊκής </a:t>
            </a:r>
            <a:r>
              <a:rPr lang="el-GR" dirty="0" err="1"/>
              <a:t>χάλασης</a:t>
            </a:r>
            <a:r>
              <a:rPr lang="el-GR" dirty="0"/>
              <a:t>, αφού οι αλλεπάλληλες διεγέρσεις προκαλούν αθροιστικές συσπάσεις της μυϊκής ίνας (που δεν προλαβαίνει να χαλαρώσει). Ακραίο παράδειγμα ακούσιας τετανικής συστολής αποτελεί η </a:t>
            </a:r>
            <a:r>
              <a:rPr lang="el-GR" i="1" dirty="0"/>
              <a:t>μυϊκή κράμπα, που οφείλεται πιθανότατα σε ηλεκτρολυτικές διαταραχές στην περιοχή της </a:t>
            </a:r>
            <a:r>
              <a:rPr lang="el-GR" i="1" dirty="0" err="1"/>
              <a:t>νευρομυϊκής</a:t>
            </a:r>
            <a:r>
              <a:rPr lang="el-GR" i="1" dirty="0"/>
              <a:t> σύναψης.</a:t>
            </a:r>
            <a:endParaRPr lang="el-GR" dirty="0"/>
          </a:p>
        </p:txBody>
      </p:sp>
    </p:spTree>
    <p:extLst>
      <p:ext uri="{BB962C8B-B14F-4D97-AF65-F5344CB8AC3E}">
        <p14:creationId xmlns:p14="http://schemas.microsoft.com/office/powerpoint/2010/main" val="3869319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551774-8ED9-4975-97B2-399A014FCC0A}"/>
              </a:ext>
            </a:extLst>
          </p:cNvPr>
          <p:cNvSpPr>
            <a:spLocks noGrp="1"/>
          </p:cNvSpPr>
          <p:nvPr>
            <p:ph type="title"/>
          </p:nvPr>
        </p:nvSpPr>
        <p:spPr/>
        <p:txBody>
          <a:bodyPr/>
          <a:lstStyle/>
          <a:p>
            <a:pPr algn="ctr" defTabSz="355169"/>
            <a:r>
              <a:rPr lang="el-GR" sz="2486" b="1" dirty="0">
                <a:latin typeface="Arial" panose="020B0604020202020204" pitchFamily="34" charset="0"/>
                <a:cs typeface="Arial" panose="020B0604020202020204" pitchFamily="34" charset="0"/>
              </a:rPr>
              <a:t>Νευρικό κύτταρο</a:t>
            </a:r>
          </a:p>
        </p:txBody>
      </p:sp>
      <p:sp>
        <p:nvSpPr>
          <p:cNvPr id="3" name="Θέση περιεχομένου 2">
            <a:extLst>
              <a:ext uri="{FF2B5EF4-FFF2-40B4-BE49-F238E27FC236}">
                <a16:creationId xmlns:a16="http://schemas.microsoft.com/office/drawing/2014/main" id="{699F622E-D954-46F1-A79C-CFF9F7FDF380}"/>
              </a:ext>
            </a:extLst>
          </p:cNvPr>
          <p:cNvSpPr>
            <a:spLocks noGrp="1"/>
          </p:cNvSpPr>
          <p:nvPr>
            <p:ph idx="1"/>
          </p:nvPr>
        </p:nvSpPr>
        <p:spPr>
          <a:xfrm>
            <a:off x="1722669" y="5590115"/>
            <a:ext cx="6994064" cy="813164"/>
          </a:xfrm>
        </p:spPr>
        <p:txBody>
          <a:bodyPr>
            <a:normAutofit/>
          </a:bodyPr>
          <a:lstStyle/>
          <a:p>
            <a:pPr marL="0" indent="0" algn="just">
              <a:buNone/>
            </a:pPr>
            <a:r>
              <a:rPr lang="en-US" sz="1088" i="1" dirty="0">
                <a:latin typeface="Arial" panose="020B0604020202020204" pitchFamily="34" charset="0"/>
                <a:cs typeface="Arial" panose="020B0604020202020204" pitchFamily="34" charset="0"/>
              </a:rPr>
              <a:t>By User: Dhp1080, translated and modified by </a:t>
            </a:r>
            <a:r>
              <a:rPr lang="en-US" sz="1088" i="1" dirty="0" err="1">
                <a:latin typeface="Arial" panose="020B0604020202020204" pitchFamily="34" charset="0"/>
                <a:cs typeface="Arial" panose="020B0604020202020204" pitchFamily="34" charset="0"/>
              </a:rPr>
              <a:t>Badseed</a:t>
            </a:r>
            <a:r>
              <a:rPr lang="en-US" sz="1088" i="1" dirty="0">
                <a:latin typeface="Arial" panose="020B0604020202020204" pitchFamily="34" charset="0"/>
                <a:cs typeface="Arial" panose="020B0604020202020204" pitchFamily="34" charset="0"/>
              </a:rPr>
              <a:t>. - Originally Neuron.jpg taken from the US Federal (public domain) (Nerve Tissue, retrieved March 2007), redrawn by User:Dhp1080 in Illustrator. Source: "Anatomy and Physiology" by the US National Cancer Institute's Surveillance, Epidemiology and End Results (SEER) Program., CC BY-SA 3.0, https://commons.wikimedia.org/w/index.php?curid=24139135</a:t>
            </a:r>
            <a:endParaRPr lang="el-GR" sz="1088" dirty="0">
              <a:latin typeface="Arial" panose="020B0604020202020204" pitchFamily="34" charset="0"/>
              <a:cs typeface="Arial" panose="020B0604020202020204" pitchFamily="34" charset="0"/>
            </a:endParaRPr>
          </a:p>
          <a:p>
            <a:pPr marL="0" indent="0">
              <a:buNone/>
            </a:pPr>
            <a:endParaRPr lang="el-GR" sz="1088" dirty="0">
              <a:latin typeface="Arial" panose="020B0604020202020204" pitchFamily="34" charset="0"/>
              <a:cs typeface="Arial" panose="020B0604020202020204" pitchFamily="34" charset="0"/>
            </a:endParaRPr>
          </a:p>
        </p:txBody>
      </p:sp>
      <p:pic>
        <p:nvPicPr>
          <p:cNvPr id="4" name="Εικόνα 3" descr="https://upload.wikimedia.org/wikipedia/commons/thumb/0/01/Neuron_el.svg/400px-Neuron_el.svg.png">
            <a:extLst>
              <a:ext uri="{FF2B5EF4-FFF2-40B4-BE49-F238E27FC236}">
                <a16:creationId xmlns:a16="http://schemas.microsoft.com/office/drawing/2014/main" id="{4E950F73-DFC3-4C15-A132-0D6B7C9C8687}"/>
              </a:ext>
            </a:extLst>
          </p:cNvPr>
          <p:cNvPicPr/>
          <p:nvPr/>
        </p:nvPicPr>
        <p:blipFill>
          <a:blip r:embed="rId2" cstate="print"/>
          <a:srcRect/>
          <a:stretch>
            <a:fillRect/>
          </a:stretch>
        </p:blipFill>
        <p:spPr bwMode="auto">
          <a:xfrm>
            <a:off x="3106719" y="2440879"/>
            <a:ext cx="4225963" cy="2355742"/>
          </a:xfrm>
          <a:prstGeom prst="rect">
            <a:avLst/>
          </a:prstGeom>
          <a:noFill/>
          <a:ln w="9525">
            <a:noFill/>
            <a:miter lim="800000"/>
            <a:headEnd/>
            <a:tailEnd/>
          </a:ln>
        </p:spPr>
      </p:pic>
    </p:spTree>
    <p:extLst>
      <p:ext uri="{BB962C8B-B14F-4D97-AF65-F5344CB8AC3E}">
        <p14:creationId xmlns:p14="http://schemas.microsoft.com/office/powerpoint/2010/main" val="57157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err="1">
                <a:latin typeface="Arial" panose="020B0604020202020204" pitchFamily="34" charset="0"/>
                <a:cs typeface="Arial" panose="020B0604020202020204" pitchFamily="34" charset="0"/>
              </a:rPr>
              <a:t>Νευρομυϊκή</a:t>
            </a:r>
            <a:r>
              <a:rPr lang="el-GR" sz="3200" b="1" dirty="0">
                <a:latin typeface="Arial" panose="020B0604020202020204" pitchFamily="34" charset="0"/>
                <a:cs typeface="Arial" panose="020B0604020202020204" pitchFamily="34" charset="0"/>
              </a:rPr>
              <a:t> σύναψη</a:t>
            </a:r>
          </a:p>
        </p:txBody>
      </p:sp>
      <p:sp>
        <p:nvSpPr>
          <p:cNvPr id="5" name="TextBox 4"/>
          <p:cNvSpPr txBox="1"/>
          <p:nvPr/>
        </p:nvSpPr>
        <p:spPr>
          <a:xfrm>
            <a:off x="2409713" y="6712772"/>
            <a:ext cx="6917167" cy="338554"/>
          </a:xfrm>
          <a:prstGeom prst="rect">
            <a:avLst/>
          </a:prstGeom>
          <a:noFill/>
        </p:spPr>
        <p:txBody>
          <a:bodyPr wrap="square" rtlCol="0">
            <a:spAutoFit/>
          </a:bodyPr>
          <a:lstStyle/>
          <a:p>
            <a:r>
              <a:rPr lang="en-US" sz="1600" dirty="0" err="1">
                <a:latin typeface="Arial" panose="020B0604020202020204" pitchFamily="34" charset="0"/>
                <a:cs typeface="Arial" panose="020B0604020202020204" pitchFamily="34" charset="0"/>
              </a:rPr>
              <a:t>OpenStax</a:t>
            </a:r>
            <a:r>
              <a:rPr lang="en-US" sz="1600" dirty="0">
                <a:latin typeface="Arial" panose="020B0604020202020204" pitchFamily="34" charset="0"/>
                <a:cs typeface="Arial" panose="020B0604020202020204" pitchFamily="34" charset="0"/>
              </a:rPr>
              <a:t> [CC BY 4.0 (https://creativecommons.org/licenses/by/4.0)]</a:t>
            </a:r>
            <a:endParaRPr lang="el-GR" sz="1600" dirty="0">
              <a:latin typeface="Arial" panose="020B0604020202020204" pitchFamily="34" charset="0"/>
              <a:cs typeface="Arial" panose="020B0604020202020204" pitchFamily="34" charset="0"/>
            </a:endParaRPr>
          </a:p>
        </p:txBody>
      </p:sp>
      <p:pic>
        <p:nvPicPr>
          <p:cNvPr id="6" name="Content Placeholder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30412" y="1911611"/>
            <a:ext cx="2475768" cy="4164013"/>
          </a:xfrm>
          <a:prstGeom prst="rect">
            <a:avLst/>
          </a:prstGeom>
        </p:spPr>
      </p:pic>
    </p:spTree>
    <p:extLst>
      <p:ext uri="{BB962C8B-B14F-4D97-AF65-F5344CB8AC3E}">
        <p14:creationId xmlns:p14="http://schemas.microsoft.com/office/powerpoint/2010/main" val="811254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A80EA7-44E9-4FA8-A0BF-F3A94C0EC7F2}"/>
              </a:ext>
            </a:extLst>
          </p:cNvPr>
          <p:cNvSpPr>
            <a:spLocks noGrp="1"/>
          </p:cNvSpPr>
          <p:nvPr>
            <p:ph type="title"/>
          </p:nvPr>
        </p:nvSpPr>
        <p:spPr>
          <a:xfrm>
            <a:off x="1894902" y="687966"/>
            <a:ext cx="8317734" cy="1411944"/>
          </a:xfrm>
        </p:spPr>
        <p:txBody>
          <a:bodyPr>
            <a:normAutofit/>
          </a:bodyPr>
          <a:lstStyle/>
          <a:p>
            <a:r>
              <a:rPr lang="el-GR" sz="2800" b="1" dirty="0" err="1">
                <a:latin typeface="Arial" panose="020B0604020202020204" pitchFamily="34" charset="0"/>
                <a:cs typeface="Arial" panose="020B0604020202020204" pitchFamily="34" charset="0"/>
              </a:rPr>
              <a:t>Νευρομυϊκή</a:t>
            </a:r>
            <a:r>
              <a:rPr lang="el-GR" sz="2800" b="1" dirty="0">
                <a:latin typeface="Arial" panose="020B0604020202020204" pitchFamily="34" charset="0"/>
                <a:cs typeface="Arial" panose="020B0604020202020204" pitchFamily="34" charset="0"/>
              </a:rPr>
              <a:t> Σύναψη – Διέγερση μεμβράνης</a:t>
            </a:r>
          </a:p>
        </p:txBody>
      </p:sp>
      <p:sp>
        <p:nvSpPr>
          <p:cNvPr id="3" name="Θέση περιεχομένου 2">
            <a:extLst>
              <a:ext uri="{FF2B5EF4-FFF2-40B4-BE49-F238E27FC236}">
                <a16:creationId xmlns:a16="http://schemas.microsoft.com/office/drawing/2014/main" id="{DAD265CC-810E-456A-8086-54F643459E31}"/>
              </a:ext>
            </a:extLst>
          </p:cNvPr>
          <p:cNvSpPr>
            <a:spLocks noGrp="1"/>
          </p:cNvSpPr>
          <p:nvPr>
            <p:ph idx="1"/>
          </p:nvPr>
        </p:nvSpPr>
        <p:spPr>
          <a:xfrm>
            <a:off x="2217591" y="1740664"/>
            <a:ext cx="7807758" cy="5574535"/>
          </a:xfrm>
        </p:spPr>
        <p:txBody>
          <a:bodyPr>
            <a:normAutofit lnSpcReduction="10000"/>
          </a:bodyPr>
          <a:lstStyle/>
          <a:p>
            <a:pPr algn="just"/>
            <a:r>
              <a:rPr lang="el-GR" dirty="0"/>
              <a:t>Η μυϊκή συστολή προκαλείται από ηλεκτρική διέγερση (δυναμικό ενέργειας) της κυτταρικής μεμβράνης της μυϊκής ίνας. Στους σκελετικούς μύες αυτό το ηλεκτρικό σήμα πυροδότησης της συστολής δεν παράγεται από εξειδικευμένα μυϊκά κύτταρα (όπως στον καρδιακό μυ), αλλά </a:t>
            </a:r>
            <a:r>
              <a:rPr lang="el-GR" i="1" dirty="0"/>
              <a:t>προέρχεται από νευρικά κύτταρα </a:t>
            </a:r>
            <a:r>
              <a:rPr lang="el-GR" dirty="0"/>
              <a:t>(</a:t>
            </a:r>
            <a:r>
              <a:rPr lang="el-GR" i="1" dirty="0"/>
              <a:t>νευρώνες</a:t>
            </a:r>
            <a:r>
              <a:rPr lang="el-GR" dirty="0"/>
              <a:t>) και μεταβιβάζεται στα μυϊκά κύτταρα μέσω των νευρικών αξόνων (νευρικών ινών) που συνδέονται με τα μυϊκά κύτταρα.</a:t>
            </a:r>
          </a:p>
          <a:p>
            <a:pPr algn="just"/>
            <a:r>
              <a:rPr lang="el-GR" b="1" dirty="0" err="1"/>
              <a:t>Νευρομυϊκή</a:t>
            </a:r>
            <a:r>
              <a:rPr lang="el-GR" b="1" dirty="0"/>
              <a:t> σύναψη</a:t>
            </a:r>
            <a:r>
              <a:rPr lang="el-GR" dirty="0"/>
              <a:t> είναι η σύνδεση ανάμεσα σε ένα νευρικό και ένα μυϊκό κύτταρο και πιο συγκεκριμένα η σύνδεση των τελικών απολήξεων (διακλαδώσεων) του νευρικού άξονα ενός νευρώνα (</a:t>
            </a:r>
            <a:r>
              <a:rPr lang="el-GR" i="1" dirty="0"/>
              <a:t>τελικά </a:t>
            </a:r>
            <a:r>
              <a:rPr lang="el-GR" i="1" dirty="0" err="1"/>
              <a:t>κομβία</a:t>
            </a:r>
            <a:r>
              <a:rPr lang="el-GR" dirty="0"/>
              <a:t>) με τις αντίστοιχες ειδικές θέσεις –σαν αυλακώσεις- της κυτταρικής μεμβράνης του μυϊκού κυττάρου (</a:t>
            </a:r>
            <a:r>
              <a:rPr lang="el-GR" i="1" dirty="0"/>
              <a:t>τελικές κινητικές πλάκες</a:t>
            </a:r>
            <a:r>
              <a:rPr lang="el-GR" dirty="0"/>
              <a:t>). Μέσω των συνάψεων ενός νευρώνα μπορεί να συνδέεται και να ελέγχει πολλές μυϊκές ίνες και το σύνολο αυτό (νευρώνας και συνδεόμενες μυϊκές ίνες) ονομάζεται </a:t>
            </a:r>
            <a:r>
              <a:rPr lang="el-GR" b="1" dirty="0"/>
              <a:t>κινητική μονάδα</a:t>
            </a:r>
            <a:r>
              <a:rPr lang="el-GR" dirty="0"/>
              <a:t>. </a:t>
            </a:r>
            <a:endParaRPr lang="el-GR" b="1" dirty="0"/>
          </a:p>
        </p:txBody>
      </p:sp>
    </p:spTree>
    <p:extLst>
      <p:ext uri="{BB962C8B-B14F-4D97-AF65-F5344CB8AC3E}">
        <p14:creationId xmlns:p14="http://schemas.microsoft.com/office/powerpoint/2010/main" val="2850718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DC410A4-710E-4056-B6F5-6B2CB79873ED}"/>
              </a:ext>
            </a:extLst>
          </p:cNvPr>
          <p:cNvSpPr>
            <a:spLocks noGrp="1"/>
          </p:cNvSpPr>
          <p:nvPr>
            <p:ph idx="1"/>
          </p:nvPr>
        </p:nvSpPr>
        <p:spPr>
          <a:xfrm>
            <a:off x="2217590" y="661012"/>
            <a:ext cx="7631489" cy="6400799"/>
          </a:xfrm>
        </p:spPr>
        <p:txBody>
          <a:bodyPr>
            <a:normAutofit/>
          </a:bodyPr>
          <a:lstStyle/>
          <a:p>
            <a:pPr algn="just"/>
            <a:r>
              <a:rPr lang="el-GR" dirty="0"/>
              <a:t>Μέσα στις νευρικές απολήξεις (τελικά </a:t>
            </a:r>
            <a:r>
              <a:rPr lang="el-GR" dirty="0" err="1"/>
              <a:t>κομβία</a:t>
            </a:r>
            <a:r>
              <a:rPr lang="el-GR" dirty="0"/>
              <a:t>) του </a:t>
            </a:r>
            <a:r>
              <a:rPr lang="el-GR" dirty="0" err="1"/>
              <a:t>νευράξονα</a:t>
            </a:r>
            <a:r>
              <a:rPr lang="el-GR" dirty="0"/>
              <a:t> υπάρχουν </a:t>
            </a:r>
            <a:r>
              <a:rPr lang="el-GR" dirty="0" err="1"/>
              <a:t>κυστίδια</a:t>
            </a:r>
            <a:r>
              <a:rPr lang="el-GR" dirty="0"/>
              <a:t> που περιέχουν νευροδιαβιβαστές (συγκεκριμένα </a:t>
            </a:r>
            <a:r>
              <a:rPr lang="el-GR" b="1" dirty="0" err="1"/>
              <a:t>ακετυλοχολίνη</a:t>
            </a:r>
            <a:r>
              <a:rPr lang="el-GR" dirty="0"/>
              <a:t> – </a:t>
            </a:r>
            <a:r>
              <a:rPr lang="en-US" dirty="0"/>
              <a:t>Ach). </a:t>
            </a:r>
            <a:r>
              <a:rPr lang="el-GR" dirty="0"/>
              <a:t>Όταν ο νευρώνας διεγείρεται, το παραγόμενο δυναμικό ενεργείας (νευρική ώση) μεταδίδεται μέσω του </a:t>
            </a:r>
            <a:r>
              <a:rPr lang="el-GR" dirty="0" err="1"/>
              <a:t>νευράξονα</a:t>
            </a:r>
            <a:r>
              <a:rPr lang="el-GR" dirty="0"/>
              <a:t> και προκαλεί απελευθέρωση της </a:t>
            </a:r>
            <a:r>
              <a:rPr lang="en-US" dirty="0"/>
              <a:t>Ach </a:t>
            </a:r>
            <a:r>
              <a:rPr lang="el-GR" dirty="0"/>
              <a:t>που διοχετεύεται στην </a:t>
            </a:r>
            <a:r>
              <a:rPr lang="el-GR" dirty="0" err="1"/>
              <a:t>συναπτική</a:t>
            </a:r>
            <a:r>
              <a:rPr lang="el-GR" dirty="0"/>
              <a:t> σχισμή (χώρος μεταξύ των δύο συνδεόμενων κυττάρων) και συνδέεται με ειδικούς υποδοχείς της μεμβράνης του μυϊκού κυττάρου (χημική διαβίβαση) προκαλώντας μεταβολές στις συγκεντρώσεις ιόντων (</a:t>
            </a:r>
            <a:r>
              <a:rPr lang="en-US" dirty="0"/>
              <a:t>Na</a:t>
            </a:r>
            <a:r>
              <a:rPr lang="en-US" baseline="30000" dirty="0"/>
              <a:t>+</a:t>
            </a:r>
            <a:r>
              <a:rPr lang="en-US" dirty="0"/>
              <a:t> </a:t>
            </a:r>
            <a:r>
              <a:rPr lang="el-GR" dirty="0"/>
              <a:t>και </a:t>
            </a:r>
            <a:r>
              <a:rPr lang="en-US" dirty="0"/>
              <a:t>K</a:t>
            </a:r>
            <a:r>
              <a:rPr lang="en-US" baseline="30000" dirty="0"/>
              <a:t>+</a:t>
            </a:r>
            <a:r>
              <a:rPr lang="en-US" dirty="0"/>
              <a:t>) </a:t>
            </a:r>
            <a:r>
              <a:rPr lang="el-GR" dirty="0"/>
              <a:t>μεταξύ κυττάρου και περιβάλλοντος, με αποτέλεσμα την παραγωγή μιας τοπικής </a:t>
            </a:r>
            <a:r>
              <a:rPr lang="el-GR" dirty="0" err="1"/>
              <a:t>εκπόλωσης</a:t>
            </a:r>
            <a:r>
              <a:rPr lang="el-GR" dirty="0"/>
              <a:t> και ενός νέου δυναμικού ενεργείας (δυναμικό τελικής κινητικής πλάκας) το οποίο μεταδίδεται σε όλη την επιφάνεια της μεμβράνης του μυϊκού κυττάρου διεγείροντάς το. </a:t>
            </a:r>
          </a:p>
          <a:p>
            <a:pPr algn="just"/>
            <a:r>
              <a:rPr lang="el-GR" dirty="0"/>
              <a:t>Η ύπαρξη του ενζύμου </a:t>
            </a:r>
            <a:r>
              <a:rPr lang="el-GR" b="1" dirty="0" err="1"/>
              <a:t>ακετυλοχολινεστεράση</a:t>
            </a:r>
            <a:r>
              <a:rPr lang="el-GR" dirty="0"/>
              <a:t> στην επιφάνεια της κινητικής πλάκας του μυϊκού κυττάρου επιτρέπει τη διάσπαση της </a:t>
            </a:r>
            <a:r>
              <a:rPr lang="en-US" dirty="0"/>
              <a:t>Ach </a:t>
            </a:r>
            <a:r>
              <a:rPr lang="el-GR" dirty="0"/>
              <a:t>και επακόλουθα τον τερματισμό της διέγερσης (επιστροφή στο δυναμικό ηρεμίας). </a:t>
            </a:r>
          </a:p>
        </p:txBody>
      </p:sp>
    </p:spTree>
    <p:extLst>
      <p:ext uri="{BB962C8B-B14F-4D97-AF65-F5344CB8AC3E}">
        <p14:creationId xmlns:p14="http://schemas.microsoft.com/office/powerpoint/2010/main" val="2475712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97A6B27-787A-4499-A52E-FD92B5E4AA33}"/>
              </a:ext>
            </a:extLst>
          </p:cNvPr>
          <p:cNvSpPr>
            <a:spLocks noGrp="1"/>
          </p:cNvSpPr>
          <p:nvPr>
            <p:ph idx="1"/>
          </p:nvPr>
        </p:nvSpPr>
        <p:spPr>
          <a:xfrm>
            <a:off x="2217591" y="837283"/>
            <a:ext cx="7525850" cy="6004192"/>
          </a:xfrm>
        </p:spPr>
        <p:txBody>
          <a:bodyPr>
            <a:normAutofit/>
          </a:bodyPr>
          <a:lstStyle/>
          <a:p>
            <a:pPr algn="just"/>
            <a:r>
              <a:rPr lang="el-GR" dirty="0"/>
              <a:t>Ορισμένα δηλητήρια (π.χ. φυτοφάρμακα) μπορεί να αναστείλουν την δράση της </a:t>
            </a:r>
            <a:r>
              <a:rPr lang="el-GR" dirty="0" err="1"/>
              <a:t>ακετυλοχολινεστεράσης</a:t>
            </a:r>
            <a:r>
              <a:rPr lang="el-GR" dirty="0"/>
              <a:t> προκαλώντας μια συνεχιζόμενη δράση της </a:t>
            </a:r>
            <a:r>
              <a:rPr lang="en-US" dirty="0"/>
              <a:t>Ach </a:t>
            </a:r>
            <a:r>
              <a:rPr lang="el-GR" dirty="0"/>
              <a:t>(αφού δεν μπορεί να διασπαστεί), με αποτέλεσμα την συνεχή </a:t>
            </a:r>
            <a:r>
              <a:rPr lang="el-GR" dirty="0" err="1"/>
              <a:t>εκπόλωση</a:t>
            </a:r>
            <a:r>
              <a:rPr lang="el-GR" dirty="0"/>
              <a:t> του μυϊκού κυττάρου που οδηγεί τελικά σε αδυναμία παραγωγής δυναμικού ενεργείας («κορεσμός») και αδυναμία ανταπόκρισης στα νευρικά ερεθίσματα. Το τελικό αποτέλεσμα είναι παράλυση και θάνατος από ασφυξία (αφού επηρεάζονται και οι αναπνευστικοί μύες). </a:t>
            </a:r>
          </a:p>
          <a:p>
            <a:pPr algn="just"/>
            <a:r>
              <a:rPr lang="el-GR" dirty="0"/>
              <a:t>Επίσης, κάποια φάρμακα (όπως το </a:t>
            </a:r>
            <a:r>
              <a:rPr lang="el-GR" dirty="0" err="1"/>
              <a:t>κουράρε</a:t>
            </a:r>
            <a:r>
              <a:rPr lang="el-GR" dirty="0"/>
              <a:t> ή κουράριο που χρησιμοποιείται σε μικρές δόσεις στην αναισθησία) εκτοπίζει την </a:t>
            </a:r>
            <a:r>
              <a:rPr lang="en-US" dirty="0"/>
              <a:t>Ach </a:t>
            </a:r>
            <a:r>
              <a:rPr lang="el-GR" dirty="0"/>
              <a:t>από τους υποδοχείς της μυϊκής μεμβράνης (πιάνει της θέσεις σύνδεσης) με αποτέλεσμα την </a:t>
            </a:r>
            <a:r>
              <a:rPr lang="el-GR" i="1" dirty="0"/>
              <a:t>αδυναμία</a:t>
            </a:r>
            <a:r>
              <a:rPr lang="el-GR" dirty="0"/>
              <a:t> παραγωγής δυναμικών ενεργείας και επακόλουθης διέγερσης του μυϊκού κυττάρου και τελικά της μυϊκής συστολής. Οι ασθενείς θα πρέπει να παραμείνουν με μηχανική υποστήριξη της αναπνοής μέχρι το φάρμακο να </a:t>
            </a:r>
            <a:r>
              <a:rPr lang="el-GR" dirty="0" err="1"/>
              <a:t>μεταβολιστεί</a:t>
            </a:r>
            <a:r>
              <a:rPr lang="el-GR" dirty="0"/>
              <a:t> και να απομακρυνθεί από τον οργανισμό. </a:t>
            </a:r>
          </a:p>
        </p:txBody>
      </p:sp>
    </p:spTree>
    <p:extLst>
      <p:ext uri="{BB962C8B-B14F-4D97-AF65-F5344CB8AC3E}">
        <p14:creationId xmlns:p14="http://schemas.microsoft.com/office/powerpoint/2010/main" val="294035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858" y="142096"/>
            <a:ext cx="8183583" cy="1411944"/>
          </a:xfrm>
        </p:spPr>
        <p:txBody>
          <a:bodyPr>
            <a:noAutofit/>
          </a:bodyPr>
          <a:lstStyle/>
          <a:p>
            <a:r>
              <a:rPr lang="el-GR" sz="3200" dirty="0">
                <a:latin typeface="Arial" panose="020B0604020202020204" pitchFamily="34" charset="0"/>
                <a:cs typeface="Arial" panose="020B0604020202020204" pitchFamily="34" charset="0"/>
              </a:rPr>
              <a:t>Μικροσκοπική εικόνα μυών:</a:t>
            </a:r>
            <a:br>
              <a:rPr lang="el-GR" sz="3200" dirty="0">
                <a:latin typeface="Arial" panose="020B0604020202020204" pitchFamily="34" charset="0"/>
                <a:cs typeface="Arial" panose="020B0604020202020204" pitchFamily="34" charset="0"/>
              </a:rPr>
            </a:br>
            <a:r>
              <a:rPr lang="el-GR" sz="2800" dirty="0">
                <a:latin typeface="Arial" panose="020B0604020202020204" pitchFamily="34" charset="0"/>
                <a:cs typeface="Arial" panose="020B0604020202020204" pitchFamily="34" charset="0"/>
              </a:rPr>
              <a:t>σκελετικών (πάνω), λείων (μέσον) και καρδιακού (κάτω)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3057" y="1715525"/>
            <a:ext cx="5552017" cy="4164013"/>
          </a:xfrm>
        </p:spPr>
      </p:pic>
      <p:sp>
        <p:nvSpPr>
          <p:cNvPr id="7" name="TextBox 6"/>
          <p:cNvSpPr txBox="1"/>
          <p:nvPr/>
        </p:nvSpPr>
        <p:spPr>
          <a:xfrm>
            <a:off x="7422776" y="5140874"/>
            <a:ext cx="2428243"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Mdunning13 [CC BY-SA 3.0 (https://creativecommons.org/licenses/by-sa/3.0)]</a:t>
            </a:r>
            <a:endParaRPr lang="el-GR" sz="1400" dirty="0">
              <a:latin typeface="Arial" panose="020B0604020202020204" pitchFamily="34" charset="0"/>
              <a:cs typeface="Arial" panose="020B0604020202020204" pitchFamily="34" charset="0"/>
            </a:endParaRPr>
          </a:p>
        </p:txBody>
      </p:sp>
      <p:sp>
        <p:nvSpPr>
          <p:cNvPr id="8" name="TextBox 7"/>
          <p:cNvSpPr txBox="1"/>
          <p:nvPr/>
        </p:nvSpPr>
        <p:spPr>
          <a:xfrm>
            <a:off x="1703057" y="6041023"/>
            <a:ext cx="8736343" cy="1200329"/>
          </a:xfrm>
          <a:prstGeom prst="rect">
            <a:avLst/>
          </a:prstGeom>
          <a:noFill/>
        </p:spPr>
        <p:txBody>
          <a:bodyPr wrap="square" rtlCol="0">
            <a:spAutoFit/>
          </a:bodyPr>
          <a:lstStyle/>
          <a:p>
            <a:r>
              <a:rPr lang="el-GR" dirty="0"/>
              <a:t>Τα μυϊκά κύτταρα διαφέρουν μορφολογικά ανάλογα με το είδος του μυός: Επιμήκη με γραμμώσεις (ραβδώσεις) στους σκελετικούς και τον καρδιακό μυ και ατρακτοειδή στους λείους. Διακρίνονται οι πυρήνες με μαύρο χρώμα (πολυπύρηνα σκελετικά κύτταρα και μονοπύρηνα λεία και καρδιακά)</a:t>
            </a:r>
          </a:p>
        </p:txBody>
      </p:sp>
    </p:spTree>
    <p:extLst>
      <p:ext uri="{BB962C8B-B14F-4D97-AF65-F5344CB8AC3E}">
        <p14:creationId xmlns:p14="http://schemas.microsoft.com/office/powerpoint/2010/main" val="582901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42F39C-F15F-4B05-9E88-713478AFF3AD}"/>
              </a:ext>
            </a:extLst>
          </p:cNvPr>
          <p:cNvSpPr>
            <a:spLocks noGrp="1"/>
          </p:cNvSpPr>
          <p:nvPr>
            <p:ph type="title"/>
          </p:nvPr>
        </p:nvSpPr>
        <p:spPr/>
        <p:txBody>
          <a:bodyPr/>
          <a:lstStyle/>
          <a:p>
            <a:r>
              <a:rPr lang="el-GR" dirty="0"/>
              <a:t>Λειτουργίες μυών</a:t>
            </a:r>
          </a:p>
        </p:txBody>
      </p:sp>
      <p:sp>
        <p:nvSpPr>
          <p:cNvPr id="3" name="Θέση περιεχομένου 2">
            <a:extLst>
              <a:ext uri="{FF2B5EF4-FFF2-40B4-BE49-F238E27FC236}">
                <a16:creationId xmlns:a16="http://schemas.microsoft.com/office/drawing/2014/main" id="{4173B71C-C7EF-4B43-8942-9CC1C905AFF0}"/>
              </a:ext>
            </a:extLst>
          </p:cNvPr>
          <p:cNvSpPr>
            <a:spLocks noGrp="1"/>
          </p:cNvSpPr>
          <p:nvPr>
            <p:ph idx="1"/>
          </p:nvPr>
        </p:nvSpPr>
        <p:spPr>
          <a:xfrm>
            <a:off x="1872866" y="2099910"/>
            <a:ext cx="7958709" cy="4164129"/>
          </a:xfrm>
        </p:spPr>
        <p:txBody>
          <a:bodyPr>
            <a:normAutofit/>
          </a:bodyPr>
          <a:lstStyle/>
          <a:p>
            <a:pPr algn="just"/>
            <a:r>
              <a:rPr lang="el-GR" b="1" dirty="0"/>
              <a:t>Εκούσιες (βουλητικές) κινήσεις:</a:t>
            </a:r>
            <a:r>
              <a:rPr lang="el-GR" dirty="0"/>
              <a:t> Μετακίνηση σώματος ή τμημάτων αυτού (π.χ. βάδιση, άσκηση αλλά και αναπνευστικές κινήσεις), χειρισμός διαφόρων αντικειμένων και οργάνων (π.χ. οδήγηση, χειρισμός υπολογιστή). </a:t>
            </a:r>
          </a:p>
          <a:p>
            <a:pPr algn="just"/>
            <a:r>
              <a:rPr lang="el-GR" b="1" dirty="0"/>
              <a:t>Προώθηση περιεχομένου εσωτερικών οργάνων </a:t>
            </a:r>
            <a:r>
              <a:rPr lang="el-GR" dirty="0"/>
              <a:t>(π.χ. τροφής, αίματος) αλλά </a:t>
            </a:r>
            <a:r>
              <a:rPr lang="el-GR" b="1" dirty="0"/>
              <a:t>και εκκρίματος αδένων </a:t>
            </a:r>
            <a:r>
              <a:rPr lang="el-GR" dirty="0"/>
              <a:t>(π.χ. των σιελογόνων).</a:t>
            </a:r>
          </a:p>
          <a:p>
            <a:pPr algn="just"/>
            <a:r>
              <a:rPr lang="el-GR" b="1" dirty="0"/>
              <a:t>Προστασία εσωτερικών οργάνων </a:t>
            </a:r>
            <a:r>
              <a:rPr lang="el-GR" dirty="0"/>
              <a:t>συμμετέχοντας στον σχηματισμό του τοιχώματος εσωτερικών κοιλοτήτων του σώματος (θωρακικής, κοιλιακής, πυελικής).</a:t>
            </a:r>
          </a:p>
          <a:p>
            <a:pPr algn="just"/>
            <a:r>
              <a:rPr lang="el-GR" b="1" dirty="0"/>
              <a:t>Παραγωγή θερμότητας </a:t>
            </a:r>
            <a:r>
              <a:rPr lang="el-GR" dirty="0"/>
              <a:t>(με την σύσπασή τους) και επομένως συμμετοχή στην ρύθμιση της θερμοκρασίας του σώματος).</a:t>
            </a:r>
          </a:p>
        </p:txBody>
      </p:sp>
    </p:spTree>
    <p:extLst>
      <p:ext uri="{BB962C8B-B14F-4D97-AF65-F5344CB8AC3E}">
        <p14:creationId xmlns:p14="http://schemas.microsoft.com/office/powerpoint/2010/main" val="323550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FEB4651-2142-40C2-BCFD-07E6EC8F25A4}"/>
              </a:ext>
            </a:extLst>
          </p:cNvPr>
          <p:cNvSpPr>
            <a:spLocks noGrp="1"/>
          </p:cNvSpPr>
          <p:nvPr>
            <p:ph idx="1"/>
          </p:nvPr>
        </p:nvSpPr>
        <p:spPr>
          <a:xfrm>
            <a:off x="1831999" y="1349364"/>
            <a:ext cx="7961995" cy="5514145"/>
          </a:xfrm>
        </p:spPr>
        <p:txBody>
          <a:bodyPr>
            <a:normAutofit fontScale="92500" lnSpcReduction="10000"/>
          </a:bodyPr>
          <a:lstStyle/>
          <a:p>
            <a:pPr algn="just"/>
            <a:r>
              <a:rPr lang="el-GR" sz="2000" dirty="0"/>
              <a:t>Οι μύες αποτελούνται από διαφοροποιημένα μυϊκά κύτταρα τα οποία ονομάζονται </a:t>
            </a:r>
            <a:r>
              <a:rPr lang="el-GR" sz="2000" b="1" dirty="0"/>
              <a:t>μυϊκές ίνες, </a:t>
            </a:r>
            <a:r>
              <a:rPr lang="el-GR" sz="2000" dirty="0"/>
              <a:t>τα οποία εμφανίζουν διαφορετική δομή και συσταλτική λειτουργία, ανάλογα με το είδος του μυός (</a:t>
            </a:r>
            <a:r>
              <a:rPr lang="el-GR" sz="2000" i="1" dirty="0"/>
              <a:t>σκελετικοί ή γραμμωτοί και σπλαχνικοί ή λείοι μύες</a:t>
            </a:r>
            <a:r>
              <a:rPr lang="el-GR" sz="2000" dirty="0"/>
              <a:t>). </a:t>
            </a:r>
          </a:p>
          <a:p>
            <a:pPr algn="just"/>
            <a:r>
              <a:rPr lang="el-GR" sz="2000" dirty="0"/>
              <a:t>Πάντως, σε όλες τις περιπτώσεις το κυτταρόπλασμα των μυϊκών ινών αποτελείται από πολλαπλά </a:t>
            </a:r>
            <a:r>
              <a:rPr lang="el-GR" sz="2000" b="1" dirty="0"/>
              <a:t>μυϊκά ινίδια (</a:t>
            </a:r>
            <a:r>
              <a:rPr lang="el-GR" sz="2000" b="1" i="1" dirty="0" err="1"/>
              <a:t>μυοϊνίδια</a:t>
            </a:r>
            <a:r>
              <a:rPr lang="el-GR" sz="2000" b="1" dirty="0"/>
              <a:t>)</a:t>
            </a:r>
            <a:r>
              <a:rPr lang="el-GR" sz="2000" dirty="0"/>
              <a:t> τα οποία σχηματίζονται από παχιά και λεπτά νημάτια </a:t>
            </a:r>
            <a:r>
              <a:rPr lang="el-GR" sz="2000" i="1" dirty="0"/>
              <a:t>(</a:t>
            </a:r>
            <a:r>
              <a:rPr lang="el-GR" sz="2000" i="1" dirty="0" err="1"/>
              <a:t>μυοσίνης</a:t>
            </a:r>
            <a:r>
              <a:rPr lang="el-GR" sz="2000" i="1" dirty="0"/>
              <a:t> και </a:t>
            </a:r>
            <a:r>
              <a:rPr lang="el-GR" sz="2000" i="1" dirty="0" err="1"/>
              <a:t>ακτίνης</a:t>
            </a:r>
            <a:r>
              <a:rPr lang="el-GR" sz="2000" dirty="0"/>
              <a:t>, αντίστοιχα).</a:t>
            </a:r>
          </a:p>
          <a:p>
            <a:pPr algn="just"/>
            <a:r>
              <a:rPr lang="el-GR" sz="2000" dirty="0"/>
              <a:t>Οι </a:t>
            </a:r>
            <a:r>
              <a:rPr lang="el-GR" sz="2000" b="1" dirty="0"/>
              <a:t>σκελετικοί ή γραμμωτοί μύες </a:t>
            </a:r>
            <a:r>
              <a:rPr lang="el-GR" sz="2000" dirty="0"/>
              <a:t>αποτελούνται από επιμήκεις μυϊκές ίνες οι οποίες είναι κατανεμημένες σε πολλαπλές δέσμες (δεσμίδες) που περιβάλλονται από συνδετικό ιστό. Οι μυϊκές αυτές ίνες εμφανίζουν στο μικροσκόπιο μια χαρακτηριστική </a:t>
            </a:r>
            <a:r>
              <a:rPr lang="el-GR" sz="2000" i="1" dirty="0"/>
              <a:t>γράμμωση</a:t>
            </a:r>
            <a:r>
              <a:rPr lang="el-GR" sz="2000" dirty="0"/>
              <a:t>, η οποία έχει τη μορφή της αλληλουχίας φωτεινών και σκοτεινών λωρίδων που μοιάζουν με ραβδώσεις (οι οποίες  επαναλαμβάνονται συνεχώς σε όλο το μήκος μιας μυϊκής ίνας). Η ίδια μορφολογία εμφανίζεται και στον καρδιακό μυ (γι’ αυτό και χαρακτηρίζεται ως γραμμωτός), </a:t>
            </a:r>
            <a:r>
              <a:rPr lang="el-GR" sz="2000" i="1" dirty="0"/>
              <a:t>όχι όμως στους λείους μύες.</a:t>
            </a:r>
            <a:r>
              <a:rPr lang="el-GR" sz="2000" dirty="0"/>
              <a:t> </a:t>
            </a:r>
          </a:p>
        </p:txBody>
      </p:sp>
      <p:sp>
        <p:nvSpPr>
          <p:cNvPr id="2" name="TextBox 1"/>
          <p:cNvSpPr txBox="1"/>
          <p:nvPr/>
        </p:nvSpPr>
        <p:spPr>
          <a:xfrm>
            <a:off x="2312894" y="322729"/>
            <a:ext cx="7481100" cy="646331"/>
          </a:xfrm>
          <a:prstGeom prst="rect">
            <a:avLst/>
          </a:prstGeom>
          <a:noFill/>
        </p:spPr>
        <p:txBody>
          <a:bodyPr wrap="square" rtlCol="0">
            <a:spAutoFit/>
          </a:bodyPr>
          <a:lstStyle/>
          <a:p>
            <a:r>
              <a:rPr lang="el-GR" sz="3600" b="1" dirty="0">
                <a:latin typeface="Arial" panose="020B0604020202020204" pitchFamily="34" charset="0"/>
                <a:cs typeface="Arial" panose="020B0604020202020204" pitchFamily="34" charset="0"/>
              </a:rPr>
              <a:t>Δομή μυών</a:t>
            </a:r>
          </a:p>
        </p:txBody>
      </p:sp>
    </p:spTree>
    <p:extLst>
      <p:ext uri="{BB962C8B-B14F-4D97-AF65-F5344CB8AC3E}">
        <p14:creationId xmlns:p14="http://schemas.microsoft.com/office/powerpoint/2010/main" val="392202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370C78-068E-45F8-9321-979167D00BFA}"/>
              </a:ext>
            </a:extLst>
          </p:cNvPr>
          <p:cNvSpPr>
            <a:spLocks noGrp="1"/>
          </p:cNvSpPr>
          <p:nvPr>
            <p:ph type="title"/>
          </p:nvPr>
        </p:nvSpPr>
        <p:spPr>
          <a:xfrm>
            <a:off x="2551279" y="440206"/>
            <a:ext cx="6361368" cy="894091"/>
          </a:xfrm>
        </p:spPr>
        <p:txBody>
          <a:bodyPr/>
          <a:lstStyle/>
          <a:p>
            <a:r>
              <a:rPr lang="el-GR" b="1" dirty="0"/>
              <a:t>Δομή Σκελετικού Μυός</a:t>
            </a:r>
          </a:p>
        </p:txBody>
      </p:sp>
      <p:pic>
        <p:nvPicPr>
          <p:cNvPr id="4" name="Content Placeholder 3">
            <a:extLst>
              <a:ext uri="{FF2B5EF4-FFF2-40B4-BE49-F238E27FC236}">
                <a16:creationId xmlns:a16="http://schemas.microsoft.com/office/drawing/2014/main" id="{FFD4DA69-E66F-41BB-B92F-633F80CD2A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3517" y="1808051"/>
            <a:ext cx="3963769" cy="4351338"/>
          </a:xfrm>
        </p:spPr>
      </p:pic>
      <p:sp>
        <p:nvSpPr>
          <p:cNvPr id="5" name="TextBox 4">
            <a:extLst>
              <a:ext uri="{FF2B5EF4-FFF2-40B4-BE49-F238E27FC236}">
                <a16:creationId xmlns:a16="http://schemas.microsoft.com/office/drawing/2014/main" id="{413E5D86-0AA8-42BD-AB61-E5BBF0AA15B6}"/>
              </a:ext>
            </a:extLst>
          </p:cNvPr>
          <p:cNvSpPr txBox="1"/>
          <p:nvPr/>
        </p:nvSpPr>
        <p:spPr>
          <a:xfrm>
            <a:off x="1780486" y="6633143"/>
            <a:ext cx="12005733" cy="646331"/>
          </a:xfrm>
          <a:prstGeom prst="rect">
            <a:avLst/>
          </a:prstGeom>
          <a:noFill/>
        </p:spPr>
        <p:txBody>
          <a:bodyPr wrap="square" rtlCol="0">
            <a:spAutoFit/>
          </a:bodyPr>
          <a:lstStyle/>
          <a:p>
            <a:r>
              <a:rPr lang="en-US" dirty="0" err="1"/>
              <a:t>OpenStax</a:t>
            </a:r>
            <a:r>
              <a:rPr lang="en-US" dirty="0"/>
              <a:t> [CC BY 4.0 (https://creativecommons.org/licenses/by/4.0)]</a:t>
            </a:r>
            <a:endParaRPr lang="el-GR" dirty="0"/>
          </a:p>
          <a:p>
            <a:endParaRPr lang="el-GR" dirty="0"/>
          </a:p>
        </p:txBody>
      </p:sp>
    </p:spTree>
    <p:extLst>
      <p:ext uri="{BB962C8B-B14F-4D97-AF65-F5344CB8AC3E}">
        <p14:creationId xmlns:p14="http://schemas.microsoft.com/office/powerpoint/2010/main" val="1772448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a:latin typeface="Arial" panose="020B0604020202020204" pitchFamily="34" charset="0"/>
                <a:cs typeface="Arial" panose="020B0604020202020204" pitchFamily="34" charset="0"/>
              </a:rPr>
              <a:t>Μικροσκοπική εικόνα γραμμωτών μυϊκών ινών</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9562" y="2352675"/>
            <a:ext cx="7402689" cy="4164013"/>
          </a:xfrm>
        </p:spPr>
      </p:pic>
      <p:sp>
        <p:nvSpPr>
          <p:cNvPr id="5" name="TextBox 4"/>
          <p:cNvSpPr txBox="1"/>
          <p:nvPr/>
        </p:nvSpPr>
        <p:spPr>
          <a:xfrm>
            <a:off x="2279562" y="6658984"/>
            <a:ext cx="7463879" cy="615553"/>
          </a:xfrm>
          <a:prstGeom prst="rect">
            <a:avLst/>
          </a:prstGeom>
          <a:noFill/>
        </p:spPr>
        <p:txBody>
          <a:bodyPr wrap="square" rtlCol="0">
            <a:spAutoFit/>
          </a:bodyPr>
          <a:lstStyle/>
          <a:p>
            <a:r>
              <a:rPr lang="en-US" sz="1600" dirty="0" err="1">
                <a:latin typeface="Arial" panose="020B0604020202020204" pitchFamily="34" charset="0"/>
                <a:cs typeface="Arial" panose="020B0604020202020204" pitchFamily="34" charset="0"/>
              </a:rPr>
              <a:t>乌拉跨氪</a:t>
            </a:r>
            <a:r>
              <a:rPr lang="en-US" sz="1600" dirty="0">
                <a:latin typeface="Arial" panose="020B0604020202020204" pitchFamily="34" charset="0"/>
                <a:cs typeface="Arial" panose="020B0604020202020204" pitchFamily="34" charset="0"/>
              </a:rPr>
              <a:t> [CC BY-SA 4.0 (https://creativecommons.org/licenses/by-sa/4.0)]</a:t>
            </a:r>
            <a:endParaRPr lang="el-GR" sz="1600"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3680281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F7E9CAD-CD5D-4541-AE52-F2F8D71591CC}"/>
              </a:ext>
            </a:extLst>
          </p:cNvPr>
          <p:cNvSpPr>
            <a:spLocks noGrp="1"/>
          </p:cNvSpPr>
          <p:nvPr>
            <p:ph idx="1"/>
          </p:nvPr>
        </p:nvSpPr>
        <p:spPr>
          <a:xfrm>
            <a:off x="1299990" y="1211857"/>
            <a:ext cx="8454468" cy="6444866"/>
          </a:xfrm>
        </p:spPr>
        <p:txBody>
          <a:bodyPr>
            <a:normAutofit fontScale="92500"/>
          </a:bodyPr>
          <a:lstStyle/>
          <a:p>
            <a:pPr algn="just"/>
            <a:r>
              <a:rPr lang="el-GR" dirty="0"/>
              <a:t>Η γραμμωτή μορφολογία οφείλεται στην χαρακτηριστική δομή του κυτταροπλάσματος των μυϊκών ινών των σκελετικών μυών που αποτελείται από πολλαπλά κυλινδρικά μυϊκά ινίδια. Κάθε </a:t>
            </a:r>
            <a:r>
              <a:rPr lang="el-GR" b="1" dirty="0"/>
              <a:t>μυϊκό ινίδιο </a:t>
            </a:r>
            <a:r>
              <a:rPr lang="el-GR" dirty="0"/>
              <a:t>σχηματίζεται από πολλά νημάτια </a:t>
            </a:r>
            <a:r>
              <a:rPr lang="el-GR" i="1" dirty="0" err="1"/>
              <a:t>μυοσίνης</a:t>
            </a:r>
            <a:r>
              <a:rPr lang="el-GR" dirty="0"/>
              <a:t> (παχιά) και </a:t>
            </a:r>
            <a:r>
              <a:rPr lang="el-GR" i="1" dirty="0" err="1"/>
              <a:t>ακτίνης</a:t>
            </a:r>
            <a:r>
              <a:rPr lang="el-GR" dirty="0"/>
              <a:t> (λεπτά), τα οποία συνδέονται μεταξύ τους σε ένα επαναλαμβανόμενο μοτίβο κατά μήκος του ινιδίου επιτρέποντας τον διαχωρισμό του σε πολλά μικρά τμήματα (</a:t>
            </a:r>
            <a:r>
              <a:rPr lang="el-GR" i="1" dirty="0" err="1"/>
              <a:t>σαρκομέρια</a:t>
            </a:r>
            <a:r>
              <a:rPr lang="el-GR" i="1" dirty="0"/>
              <a:t> ή </a:t>
            </a:r>
            <a:r>
              <a:rPr lang="el-GR" i="1" dirty="0" err="1"/>
              <a:t>σαρκομερίδια</a:t>
            </a:r>
            <a:r>
              <a:rPr lang="el-GR" dirty="0"/>
              <a:t>). Κάθε </a:t>
            </a:r>
            <a:r>
              <a:rPr lang="el-GR" dirty="0" err="1"/>
              <a:t>σαρκομέριο</a:t>
            </a:r>
            <a:r>
              <a:rPr lang="el-GR" dirty="0"/>
              <a:t> περιλαμβάνει μια σκούρα (στο μικροσκόπιο) κεντρική περιοχή που αποτελείται κυρίως από τα παχιά νημάτια, αλλά και από τα κεντρικά τμήματα των λεπτών, ενώ στα δύο άκρα του διακρίνονται δύο φωτεινές ζώνες που αποτελούνται αποκλειστικά από τα (περιφερικά) πλάγια τμήματα των λεπτών νηματίων.</a:t>
            </a:r>
          </a:p>
          <a:p>
            <a:pPr algn="just"/>
            <a:r>
              <a:rPr lang="el-GR" dirty="0"/>
              <a:t>Τα παχιά και λεπτά νημάτια βρίσκονται σε μια σχέση </a:t>
            </a:r>
            <a:r>
              <a:rPr lang="el-GR" dirty="0" err="1"/>
              <a:t>αλληλοδιαπλοκής</a:t>
            </a:r>
            <a:r>
              <a:rPr lang="el-GR" dirty="0"/>
              <a:t> (σε παράλληλη διάταξη) χωρίς να έχουν επαφή όταν ο μυς βρίσκεται σε </a:t>
            </a:r>
            <a:r>
              <a:rPr lang="el-GR" dirty="0" err="1"/>
              <a:t>χάλαση</a:t>
            </a:r>
            <a:r>
              <a:rPr lang="el-GR" dirty="0"/>
              <a:t>, κάτι που γίνεται όμως κατά την μυϊκή συστολή με την βοήθεια των </a:t>
            </a:r>
            <a:r>
              <a:rPr lang="el-GR" i="1" dirty="0"/>
              <a:t>εγκάρσιων γεφυρών</a:t>
            </a:r>
            <a:r>
              <a:rPr lang="el-GR" dirty="0"/>
              <a:t> (προεξοχών που υπάρχουν στα παχιά νημάτια). Οι εγκάρσιες γέφυρες αποτελούν βασικό εργαλείο στην πραγματοποίηση της συστολής της μυϊκής ίνας καθώς με την κίνησή τους προκαλούν την </a:t>
            </a:r>
            <a:r>
              <a:rPr lang="el-GR" i="1" dirty="0"/>
              <a:t>διολίσθηση των νηματίων</a:t>
            </a:r>
            <a:r>
              <a:rPr lang="el-GR" dirty="0"/>
              <a:t> παχιών και λεπτών (το ένα πάνω στο άλλο) με αποτέλεσμα (συνήθως) την βράχυνση των </a:t>
            </a:r>
            <a:r>
              <a:rPr lang="el-GR" dirty="0" err="1"/>
              <a:t>σαρκομερίων</a:t>
            </a:r>
            <a:r>
              <a:rPr lang="el-GR" dirty="0"/>
              <a:t>, των μυϊκών ινιδίων και τελικά των μυϊκών ινών.</a:t>
            </a:r>
          </a:p>
        </p:txBody>
      </p:sp>
      <p:sp>
        <p:nvSpPr>
          <p:cNvPr id="4" name="Title 1">
            <a:extLst>
              <a:ext uri="{FF2B5EF4-FFF2-40B4-BE49-F238E27FC236}">
                <a16:creationId xmlns:a16="http://schemas.microsoft.com/office/drawing/2014/main" id="{C0C8CB19-ACEB-4D90-AA8D-A39A7058591D}"/>
              </a:ext>
            </a:extLst>
          </p:cNvPr>
          <p:cNvSpPr>
            <a:spLocks noGrp="1"/>
          </p:cNvSpPr>
          <p:nvPr>
            <p:ph type="title"/>
          </p:nvPr>
        </p:nvSpPr>
        <p:spPr>
          <a:xfrm>
            <a:off x="1967385" y="478645"/>
            <a:ext cx="7522669" cy="623041"/>
          </a:xfrm>
        </p:spPr>
        <p:txBody>
          <a:bodyPr>
            <a:normAutofit/>
          </a:bodyPr>
          <a:lstStyle/>
          <a:p>
            <a:pPr algn="ctr"/>
            <a:r>
              <a:rPr lang="el-GR" sz="3200" b="1" dirty="0">
                <a:latin typeface="Arial" panose="020B0604020202020204" pitchFamily="34" charset="0"/>
                <a:cs typeface="Arial" panose="020B0604020202020204" pitchFamily="34" charset="0"/>
              </a:rPr>
              <a:t>Δομή μυϊκών ινών - ινιδίων</a:t>
            </a:r>
          </a:p>
        </p:txBody>
      </p:sp>
    </p:spTree>
    <p:extLst>
      <p:ext uri="{BB962C8B-B14F-4D97-AF65-F5344CB8AC3E}">
        <p14:creationId xmlns:p14="http://schemas.microsoft.com/office/powerpoint/2010/main" val="2938555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F62344-A0AE-40FE-B222-CD26CD3F3055}"/>
              </a:ext>
            </a:extLst>
          </p:cNvPr>
          <p:cNvSpPr>
            <a:spLocks noGrp="1"/>
          </p:cNvSpPr>
          <p:nvPr>
            <p:ph type="title"/>
          </p:nvPr>
        </p:nvSpPr>
        <p:spPr>
          <a:xfrm>
            <a:off x="1978401" y="449340"/>
            <a:ext cx="7522669" cy="700159"/>
          </a:xfrm>
        </p:spPr>
        <p:txBody>
          <a:bodyPr>
            <a:normAutofit/>
          </a:bodyPr>
          <a:lstStyle/>
          <a:p>
            <a:pPr algn="ctr"/>
            <a:r>
              <a:rPr lang="el-GR" sz="3200" b="1" dirty="0">
                <a:cs typeface="Arial" panose="020B0604020202020204" pitchFamily="34" charset="0"/>
              </a:rPr>
              <a:t>Μυϊκός ιστός (σκελετικός μυς)</a:t>
            </a:r>
            <a:endParaRPr lang="el-GR" sz="3200" dirty="0"/>
          </a:p>
        </p:txBody>
      </p:sp>
      <p:sp>
        <p:nvSpPr>
          <p:cNvPr id="4" name="Θέση περιεχομένου 2">
            <a:extLst>
              <a:ext uri="{FF2B5EF4-FFF2-40B4-BE49-F238E27FC236}">
                <a16:creationId xmlns:a16="http://schemas.microsoft.com/office/drawing/2014/main" id="{974A3EFE-B325-4B0D-97B9-5259417FD536}"/>
              </a:ext>
            </a:extLst>
          </p:cNvPr>
          <p:cNvSpPr>
            <a:spLocks noGrp="1"/>
          </p:cNvSpPr>
          <p:nvPr>
            <p:ph idx="1"/>
          </p:nvPr>
        </p:nvSpPr>
        <p:spPr>
          <a:xfrm>
            <a:off x="5739735" y="6705617"/>
            <a:ext cx="4579937" cy="809435"/>
          </a:xfrm>
        </p:spPr>
        <p:txBody>
          <a:bodyPr>
            <a:normAutofit/>
          </a:bodyPr>
          <a:lstStyle/>
          <a:p>
            <a:pPr marL="0" indent="0" algn="ctr">
              <a:buNone/>
            </a:pPr>
            <a:r>
              <a:rPr lang="en-US" sz="2400" dirty="0">
                <a:solidFill>
                  <a:schemeClr val="tx1"/>
                </a:solidFill>
                <a:latin typeface="Arial" panose="020B0604020202020204" pitchFamily="34" charset="0"/>
                <a:cs typeface="Arial" panose="020B0604020202020204" pitchFamily="34" charset="0"/>
              </a:rPr>
              <a:t>CC BY</a:t>
            </a:r>
            <a:r>
              <a:rPr lang="el-GR" sz="2400" dirty="0">
                <a:solidFill>
                  <a:schemeClr val="tx1"/>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SA</a:t>
            </a:r>
            <a:r>
              <a:rPr lang="el-GR" sz="2400" dirty="0">
                <a:solidFill>
                  <a:schemeClr val="tx1"/>
                </a:solidFill>
                <a:latin typeface="Arial" panose="020B0604020202020204" pitchFamily="34" charset="0"/>
                <a:cs typeface="Arial" panose="020B0604020202020204" pitchFamily="34" charset="0"/>
              </a:rPr>
              <a:t> 3.0 </a:t>
            </a:r>
          </a:p>
          <a:p>
            <a:pPr marL="0" indent="0" algn="ctr">
              <a:buNone/>
            </a:pPr>
            <a:r>
              <a:rPr lang="en-US" sz="12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a:t>
            </a:r>
            <a:r>
              <a:rPr lang="el-GR" sz="12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n-US" sz="12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commons</a:t>
            </a:r>
            <a:r>
              <a:rPr lang="el-GR" sz="12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n-US" sz="1200" u="sng" dirty="0" err="1">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wikimedia</a:t>
            </a:r>
            <a:r>
              <a:rPr lang="el-GR" sz="12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n-US" sz="12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org</a:t>
            </a:r>
            <a:r>
              <a:rPr lang="el-GR" sz="12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n-US" sz="12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a:t>
            </a:r>
            <a:r>
              <a:rPr lang="el-GR" sz="12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n-US" sz="12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index</a:t>
            </a:r>
            <a:r>
              <a:rPr lang="el-GR" sz="12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n-US" sz="12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php</a:t>
            </a:r>
            <a:r>
              <a:rPr lang="el-GR" sz="12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n-US" sz="1200" u="sng" dirty="0" err="1">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curid</a:t>
            </a:r>
            <a:r>
              <a:rPr lang="el-GR" sz="1200" u="sng"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=73744</a:t>
            </a:r>
            <a:endParaRPr lang="el-GR" sz="1800" dirty="0">
              <a:solidFill>
                <a:schemeClr val="tx1"/>
              </a:solidFill>
              <a:latin typeface="Arial" panose="020B0604020202020204" pitchFamily="34" charset="0"/>
              <a:cs typeface="Arial" panose="020B0604020202020204" pitchFamily="34" charset="0"/>
            </a:endParaRPr>
          </a:p>
        </p:txBody>
      </p:sp>
      <p:pic>
        <p:nvPicPr>
          <p:cNvPr id="5" name="Εικόνα 4">
            <a:extLst>
              <a:ext uri="{FF2B5EF4-FFF2-40B4-BE49-F238E27FC236}">
                <a16:creationId xmlns:a16="http://schemas.microsoft.com/office/drawing/2014/main" id="{A397F567-E941-4C5D-8ED0-4372E3FCECB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538453" y="1269791"/>
            <a:ext cx="8402564" cy="5285246"/>
          </a:xfrm>
          <a:prstGeom prst="rect">
            <a:avLst/>
          </a:prstGeom>
        </p:spPr>
      </p:pic>
    </p:spTree>
    <p:extLst>
      <p:ext uri="{BB962C8B-B14F-4D97-AF65-F5344CB8AC3E}">
        <p14:creationId xmlns:p14="http://schemas.microsoft.com/office/powerpoint/2010/main" val="422770261"/>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Θρόισμα">
  <a:themeElements>
    <a:clrScheme name="Θρόισμα">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2427</Words>
  <Application>Microsoft Office PowerPoint</Application>
  <PresentationFormat>Προσαρμογή</PresentationFormat>
  <Paragraphs>69</Paragraphs>
  <Slides>25</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25</vt:i4>
      </vt:variant>
    </vt:vector>
  </HeadingPairs>
  <TitlesOfParts>
    <vt:vector size="34" baseType="lpstr">
      <vt:lpstr>Arial</vt:lpstr>
      <vt:lpstr>Calibri</vt:lpstr>
      <vt:lpstr>Calibri Light</vt:lpstr>
      <vt:lpstr>Century Gothic</vt:lpstr>
      <vt:lpstr>Wingdings</vt:lpstr>
      <vt:lpstr>Wingdings 2</vt:lpstr>
      <vt:lpstr>Wingdings 3</vt:lpstr>
      <vt:lpstr>HDOfficeLightV0</vt:lpstr>
      <vt:lpstr>Θρόισμα</vt:lpstr>
      <vt:lpstr>Μύες</vt:lpstr>
      <vt:lpstr>ΕΙΣΑΓΩΓΗ </vt:lpstr>
      <vt:lpstr>Μικροσκοπική εικόνα μυών: σκελετικών (πάνω), λείων (μέσον) και καρδιακού (κάτω) </vt:lpstr>
      <vt:lpstr>Λειτουργίες μυών</vt:lpstr>
      <vt:lpstr>Παρουσίαση του PowerPoint</vt:lpstr>
      <vt:lpstr>Δομή Σκελετικού Μυός</vt:lpstr>
      <vt:lpstr>Μικροσκοπική εικόνα γραμμωτών μυϊκών ινών</vt:lpstr>
      <vt:lpstr>Δομή μυϊκών ινών - ινιδίων</vt:lpstr>
      <vt:lpstr>Μυϊκός ιστός (σκελετικός μυς)</vt:lpstr>
      <vt:lpstr>ΔΟΜΗ ΜΥΪΚΗΣ ΙΝΑΣ (και μυϊκών ινιδίων)</vt:lpstr>
      <vt:lpstr>Λειτουργία εγκάρσιων γεφυρών</vt:lpstr>
      <vt:lpstr>ΜΥΪΚΗ ΣΥΣΤΟΛΗ (διολίσθηση νηματίων μυϊκού ινιδίου)</vt:lpstr>
      <vt:lpstr>Ρόλος ATP </vt:lpstr>
      <vt:lpstr>Μυϊκή συστολή: η δράση του ΑΤΡ στις εγκάρσιες γέφυρες των νηματίων μυοσίνης (διακρίνονται με μωβ χρώμα)</vt:lpstr>
      <vt:lpstr>Ρόλος τροπονίνης και ασβεστίου στη μυϊκή συστολή</vt:lpstr>
      <vt:lpstr>Ρύθμιση Συστολής – Χάλασης Μυών</vt:lpstr>
      <vt:lpstr>Παρουσίαση του PowerPoint</vt:lpstr>
      <vt:lpstr>Νεκρική ή μεταθανάτια ακαμψία</vt:lpstr>
      <vt:lpstr>Τετανία (υποασβεστιαιμική)</vt:lpstr>
      <vt:lpstr>Μυϊκός Τέτανος</vt:lpstr>
      <vt:lpstr>Νευρικό κύτταρο</vt:lpstr>
      <vt:lpstr>Νευρομυϊκή σύναψη</vt:lpstr>
      <vt:lpstr>Νευρομυϊκή Σύναψη – Διέγερση μεμβράνης</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Μύες</dc:title>
  <dc:creator>EnterGr Digital Printings</dc:creator>
  <cp:lastModifiedBy>EnterGr Digital Printings</cp:lastModifiedBy>
  <cp:revision>46</cp:revision>
  <cp:lastPrinted>2019-05-22T10:01:07Z</cp:lastPrinted>
  <dcterms:created xsi:type="dcterms:W3CDTF">2019-05-21T12:46:08Z</dcterms:created>
  <dcterms:modified xsi:type="dcterms:W3CDTF">2019-05-30T09:57:20Z</dcterms:modified>
</cp:coreProperties>
</file>