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91" r:id="rId5"/>
    <p:sldId id="258" r:id="rId6"/>
    <p:sldId id="264" r:id="rId7"/>
    <p:sldId id="260" r:id="rId8"/>
    <p:sldId id="261" r:id="rId9"/>
    <p:sldId id="262" r:id="rId10"/>
    <p:sldId id="265" r:id="rId11"/>
    <p:sldId id="268" r:id="rId12"/>
    <p:sldId id="269" r:id="rId13"/>
    <p:sldId id="266" r:id="rId14"/>
    <p:sldId id="270" r:id="rId15"/>
    <p:sldId id="271" r:id="rId16"/>
    <p:sldId id="276" r:id="rId17"/>
    <p:sldId id="277" r:id="rId18"/>
    <p:sldId id="352" r:id="rId19"/>
    <p:sldId id="272" r:id="rId20"/>
    <p:sldId id="274" r:id="rId21"/>
    <p:sldId id="364" r:id="rId22"/>
    <p:sldId id="363" r:id="rId23"/>
    <p:sldId id="278" r:id="rId24"/>
    <p:sldId id="359" r:id="rId25"/>
    <p:sldId id="279" r:id="rId26"/>
    <p:sldId id="280" r:id="rId27"/>
    <p:sldId id="354" r:id="rId28"/>
    <p:sldId id="281" r:id="rId29"/>
    <p:sldId id="282" r:id="rId30"/>
    <p:sldId id="283" r:id="rId31"/>
    <p:sldId id="355" r:id="rId32"/>
    <p:sldId id="284" r:id="rId33"/>
    <p:sldId id="285" r:id="rId34"/>
    <p:sldId id="297" r:id="rId35"/>
    <p:sldId id="286" r:id="rId36"/>
    <p:sldId id="289" r:id="rId37"/>
    <p:sldId id="287" r:id="rId38"/>
    <p:sldId id="288" r:id="rId39"/>
    <p:sldId id="293" r:id="rId40"/>
    <p:sldId id="350" r:id="rId41"/>
    <p:sldId id="333" r:id="rId42"/>
    <p:sldId id="334" r:id="rId43"/>
    <p:sldId id="356" r:id="rId44"/>
    <p:sldId id="294" r:id="rId45"/>
    <p:sldId id="335" r:id="rId46"/>
    <p:sldId id="357" r:id="rId47"/>
    <p:sldId id="331" r:id="rId48"/>
    <p:sldId id="360" r:id="rId49"/>
    <p:sldId id="344" r:id="rId50"/>
    <p:sldId id="295" r:id="rId51"/>
    <p:sldId id="339" r:id="rId52"/>
    <p:sldId id="347" r:id="rId53"/>
    <p:sldId id="361" r:id="rId54"/>
    <p:sldId id="362" r:id="rId55"/>
    <p:sldId id="298" r:id="rId56"/>
    <p:sldId id="365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66" r:id="rId65"/>
    <p:sldId id="307" r:id="rId66"/>
    <p:sldId id="308" r:id="rId67"/>
    <p:sldId id="309" r:id="rId68"/>
    <p:sldId id="296" r:id="rId69"/>
    <p:sldId id="319" r:id="rId70"/>
    <p:sldId id="315" r:id="rId71"/>
    <p:sldId id="322" r:id="rId72"/>
    <p:sldId id="323" r:id="rId73"/>
    <p:sldId id="321" r:id="rId74"/>
    <p:sldId id="320" r:id="rId75"/>
    <p:sldId id="324" r:id="rId76"/>
    <p:sldId id="326" r:id="rId77"/>
    <p:sldId id="327" r:id="rId78"/>
    <p:sldId id="317" r:id="rId79"/>
    <p:sldId id="318" r:id="rId80"/>
    <p:sldId id="330" r:id="rId81"/>
    <p:sldId id="328" r:id="rId82"/>
    <p:sldId id="351" r:id="rId83"/>
    <p:sldId id="358" r:id="rId84"/>
    <p:sldId id="329" r:id="rId85"/>
    <p:sldId id="290" r:id="rId86"/>
    <p:sldId id="313" r:id="rId87"/>
    <p:sldId id="314" r:id="rId88"/>
    <p:sldId id="343" r:id="rId89"/>
    <p:sldId id="353" r:id="rId9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Φωτεινό στυλ 3 - Έμφαση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Στυλ με θέμα 1 - Έμφαση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Μεσαίο στυλ 2 - Έμφαση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Μεσαίο στυλ 1 - Έμφασ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Φωτεινό στυλ 2 - Έμφαση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Στυλ με θέμα 1 - Έμφαση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Μεσαίο στυλ 2 - Έμφαση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6" autoAdjust="0"/>
  </p:normalViewPr>
  <p:slideViewPr>
    <p:cSldViewPr>
      <p:cViewPr>
        <p:scale>
          <a:sx n="68" d="100"/>
          <a:sy n="68" d="100"/>
        </p:scale>
        <p:origin x="1168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8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44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90956-0548-4987-8D44-E8B002BF6BA5}" type="datetimeFigureOut">
              <a:rPr lang="el-GR" smtClean="0"/>
              <a:pPr/>
              <a:t>26/11/2019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ED935-0DBF-477A-AD3F-51F90AA8E6DC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ΑΚΡΑ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ΑΝΩ ΑΚΡΟ</a:t>
            </a:r>
          </a:p>
          <a:p>
            <a:r>
              <a:rPr lang="el-GR" dirty="0"/>
              <a:t>Ωμική ζώνη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ΚΛΕΙΔ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94" y="0"/>
            <a:ext cx="8157411" cy="6858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ΣΤΕΡΝΟΚΛΕΙΔΙΚΗ</a:t>
            </a:r>
          </a:p>
        </p:txBody>
      </p:sp>
      <p:pic>
        <p:nvPicPr>
          <p:cNvPr id="10" name="9 - Θέση περιεχομένου" descr="ΣΤΕΡΝΟΚΛΕΙΔΙΚΗ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2302"/>
            <a:ext cx="8229600" cy="4521759"/>
          </a:xfrm>
        </p:spPr>
      </p:pic>
      <p:sp>
        <p:nvSpPr>
          <p:cNvPr id="4" name="3 - TextBox"/>
          <p:cNvSpPr txBox="1"/>
          <p:nvPr/>
        </p:nvSpPr>
        <p:spPr>
          <a:xfrm>
            <a:off x="214282" y="5857892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l-GR" dirty="0"/>
              <a:t>ΑΚΡΩΜΙΟΚΛΕΙΔΙΚΗ</a:t>
            </a:r>
          </a:p>
        </p:txBody>
      </p:sp>
      <p:pic>
        <p:nvPicPr>
          <p:cNvPr id="10" name="9 - Θέση περιεχομένου" descr="ΑΡΘΡΩΣΗ ΩΜΟΥ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714356"/>
            <a:ext cx="8143932" cy="6020993"/>
          </a:xfrm>
        </p:spPr>
      </p:pic>
      <p:sp>
        <p:nvSpPr>
          <p:cNvPr id="4" name="3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571612"/>
            <a:ext cx="507206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Ορθογώνιο"/>
          <p:cNvSpPr/>
          <p:nvPr/>
        </p:nvSpPr>
        <p:spPr>
          <a:xfrm>
            <a:off x="857224" y="285728"/>
            <a:ext cx="7143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/>
              <a:t>Το πρώτο οστό που οστεοποιείται στο έμβρυο (6 </a:t>
            </a:r>
            <a:r>
              <a:rPr lang="el-GR" dirty="0" err="1"/>
              <a:t>εβδ</a:t>
            </a:r>
            <a:r>
              <a:rPr lang="el-GR" dirty="0"/>
              <a:t>) και το τελευταίο που σχηματίζεται πλήρως </a:t>
            </a:r>
          </a:p>
          <a:p>
            <a:pPr>
              <a:buNone/>
            </a:pPr>
            <a:r>
              <a:rPr lang="el-GR" dirty="0"/>
              <a:t>Το οστό που σπάει πιο συχνά. </a:t>
            </a:r>
          </a:p>
          <a:p>
            <a:pPr>
              <a:buNone/>
            </a:pPr>
            <a:r>
              <a:rPr lang="el-GR" dirty="0"/>
              <a:t>Το πιο αδύνατο σημείο του είναι μεταξύ μέσης και έξω 2/3.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ΩΜΟΠΛΑΤΗ</a:t>
            </a:r>
            <a:br>
              <a:rPr lang="el-GR" dirty="0"/>
            </a:br>
            <a:endParaRPr lang="el-GR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dirty="0"/>
              <a:t>	Βάση πάνω στην οποία δρα το ελεύθερο άνω άκρο</a:t>
            </a:r>
          </a:p>
          <a:p>
            <a:pPr>
              <a:buNone/>
            </a:pPr>
            <a:r>
              <a:rPr lang="el-GR" dirty="0"/>
              <a:t>	Πλατύ οστό, τριγωνικό στην οπίσθια και έξω επιφάνεια θώρακα, υπερκείμενη της </a:t>
            </a:r>
            <a:r>
              <a:rPr lang="el-GR" u="sng" dirty="0"/>
              <a:t>2</a:t>
            </a:r>
            <a:r>
              <a:rPr lang="el-GR" u="sng" baseline="30000" dirty="0"/>
              <a:t>ης</a:t>
            </a:r>
            <a:r>
              <a:rPr lang="el-GR" u="sng" dirty="0"/>
              <a:t> -7</a:t>
            </a:r>
            <a:r>
              <a:rPr lang="el-GR" u="sng" baseline="30000" dirty="0"/>
              <a:t>ης</a:t>
            </a:r>
            <a:r>
              <a:rPr lang="el-GR" u="sng" dirty="0"/>
              <a:t> </a:t>
            </a:r>
            <a:r>
              <a:rPr lang="el-GR" dirty="0"/>
              <a:t>πλευράς. Η κυρτή οπίσθια πλευρά διαιρείται ανισομερώς από παχύ προβάλλον χείλος οστού, την </a:t>
            </a:r>
            <a:r>
              <a:rPr lang="el-GR" u="sng" dirty="0"/>
              <a:t>ωμοπλατιαία άκανθα</a:t>
            </a:r>
            <a:r>
              <a:rPr lang="el-GR" dirty="0"/>
              <a:t>, σε ένα μικρό </a:t>
            </a:r>
            <a:r>
              <a:rPr lang="el-GR" u="sng" dirty="0"/>
              <a:t>υπερακάνθιο βόθρο </a:t>
            </a:r>
            <a:r>
              <a:rPr lang="el-GR" dirty="0"/>
              <a:t>και σε ένα μεγαλύτερο </a:t>
            </a:r>
            <a:r>
              <a:rPr lang="el-GR" u="sng" dirty="0"/>
              <a:t>υπακάνθιο βόθρο</a:t>
            </a:r>
            <a:r>
              <a:rPr lang="el-GR" dirty="0"/>
              <a:t>. Η κοίλη πλευρική επιφάνεια σχηματίζει τον </a:t>
            </a:r>
            <a:r>
              <a:rPr lang="el-GR" u="sng" dirty="0" err="1"/>
              <a:t>υποπλάτιο</a:t>
            </a:r>
            <a:r>
              <a:rPr lang="el-GR" u="sng" dirty="0"/>
              <a:t> βόθρο</a:t>
            </a:r>
            <a:r>
              <a:rPr lang="el-GR" dirty="0"/>
              <a:t>. Στις πλατιές επιφάνειες βόθρων προσφύονται μυς.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ΩΜΟΠΛΑΤΗ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dirty="0"/>
              <a:t>Το τριγωνικό </a:t>
            </a:r>
            <a:r>
              <a:rPr lang="el-GR" u="sng" dirty="0"/>
              <a:t>σώμα</a:t>
            </a:r>
            <a:r>
              <a:rPr lang="el-GR" dirty="0"/>
              <a:t> είναι λεπτό και διαφανές ενώ τα </a:t>
            </a:r>
            <a:r>
              <a:rPr lang="el-GR" u="sng" dirty="0"/>
              <a:t>χείλη</a:t>
            </a:r>
            <a:r>
              <a:rPr lang="el-GR" dirty="0"/>
              <a:t> κάπως παχύτερα. Η </a:t>
            </a:r>
            <a:r>
              <a:rPr lang="el-GR" b="1" dirty="0"/>
              <a:t>άκανθα</a:t>
            </a:r>
            <a:r>
              <a:rPr lang="el-GR" dirty="0"/>
              <a:t> εκτείνεται ως το </a:t>
            </a:r>
            <a:r>
              <a:rPr lang="el-GR" b="1" dirty="0"/>
              <a:t>ακρώμιο</a:t>
            </a:r>
            <a:r>
              <a:rPr lang="el-GR" dirty="0"/>
              <a:t> (</a:t>
            </a:r>
            <a:r>
              <a:rPr lang="el-GR" dirty="0" err="1"/>
              <a:t>υποδόροιο</a:t>
            </a:r>
            <a:r>
              <a:rPr lang="el-GR" dirty="0"/>
              <a:t> σημείο ώμου) και αρθρώνεται με την κλείδα. Το δελτοειδές φύμα της άκανθας αποτελεί προπέτεια από όπου εκφύεται ο δελτοειδής μ.</a:t>
            </a:r>
          </a:p>
          <a:p>
            <a:pPr>
              <a:buNone/>
            </a:pPr>
            <a:r>
              <a:rPr lang="el-GR" dirty="0"/>
              <a:t>Η άκανθα και το ακρώμιο λειτουργούν ως μοχλοί για προσφύσεις μυών (τραπεζοειδής μ.).</a:t>
            </a:r>
          </a:p>
          <a:p>
            <a:pPr>
              <a:buNone/>
            </a:pPr>
            <a:r>
              <a:rPr lang="el-GR" dirty="0"/>
              <a:t>Η </a:t>
            </a:r>
            <a:r>
              <a:rPr lang="el-GR" dirty="0" err="1">
                <a:solidFill>
                  <a:srgbClr val="FF0000"/>
                </a:solidFill>
              </a:rPr>
              <a:t>ακρωμιοκλειδική</a:t>
            </a:r>
            <a:r>
              <a:rPr lang="el-GR" dirty="0">
                <a:solidFill>
                  <a:srgbClr val="FF0000"/>
                </a:solidFill>
              </a:rPr>
              <a:t> άρθρωση </a:t>
            </a:r>
            <a:r>
              <a:rPr lang="el-GR" dirty="0"/>
              <a:t>βρίσκεται άνω και έξω, η </a:t>
            </a:r>
            <a:r>
              <a:rPr lang="el-GR" dirty="0">
                <a:solidFill>
                  <a:srgbClr val="FF0000"/>
                </a:solidFill>
              </a:rPr>
              <a:t>γληνοβραχιόνια άρθρωση </a:t>
            </a:r>
            <a:r>
              <a:rPr lang="el-GR" dirty="0"/>
              <a:t>βρίσκεται πιο κάτω, έτσι το σώμα της ωμοπλάτης είναι σε ισορροπία με το αιωρούμενο άνω άκρο-η ωμοπλάτη κρέμεται από την κλείδα μέσω </a:t>
            </a:r>
            <a:r>
              <a:rPr lang="el-GR" dirty="0" err="1"/>
              <a:t>κορακοκλειδικών</a:t>
            </a:r>
            <a:r>
              <a:rPr lang="el-GR" dirty="0"/>
              <a:t> συνδ.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ΩΜΟΠΛΑΤΗ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/>
              <a:t>3 γωνίες</a:t>
            </a:r>
          </a:p>
          <a:p>
            <a:pPr>
              <a:buNone/>
            </a:pPr>
            <a:r>
              <a:rPr lang="el-GR" dirty="0"/>
              <a:t>3 πλευρές</a:t>
            </a:r>
          </a:p>
          <a:p>
            <a:pPr>
              <a:buNone/>
            </a:pPr>
            <a:r>
              <a:rPr lang="el-GR" dirty="0"/>
              <a:t>Έσω χείλος απέχει 5 εκ από ακανθώδεις αποφύσεις και είναι παράλληλο με αυτές</a:t>
            </a:r>
          </a:p>
          <a:p>
            <a:pPr>
              <a:buNone/>
            </a:pPr>
            <a:r>
              <a:rPr lang="el-GR" dirty="0"/>
              <a:t>Βάση άκανθας: Θ3</a:t>
            </a:r>
          </a:p>
          <a:p>
            <a:pPr>
              <a:buNone/>
            </a:pPr>
            <a:r>
              <a:rPr lang="el-GR" dirty="0"/>
              <a:t>Κάτω γωνία: μεταξύ 7</a:t>
            </a:r>
            <a:r>
              <a:rPr lang="el-GR" baseline="30000" dirty="0"/>
              <a:t>ης</a:t>
            </a:r>
            <a:r>
              <a:rPr lang="el-GR" dirty="0"/>
              <a:t> και 8</a:t>
            </a:r>
            <a:r>
              <a:rPr lang="el-GR" baseline="30000" dirty="0"/>
              <a:t>ης</a:t>
            </a:r>
            <a:r>
              <a:rPr lang="el-GR" dirty="0"/>
              <a:t> πλευράς</a:t>
            </a:r>
          </a:p>
          <a:p>
            <a:pPr>
              <a:buNone/>
            </a:pPr>
            <a:r>
              <a:rPr lang="el-GR" dirty="0"/>
              <a:t>Το </a:t>
            </a:r>
            <a:r>
              <a:rPr lang="el-GR" b="1" dirty="0"/>
              <a:t>ακρώμιο και η κορακοειδής </a:t>
            </a:r>
            <a:r>
              <a:rPr lang="el-GR" dirty="0"/>
              <a:t>απόφυση προστατεύουν τη διάρθρωση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ΣΥΝΔΕΣΜΟΙ ΩΜΟΠΛΑΤΗΣ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err="1">
                <a:solidFill>
                  <a:srgbClr val="0070C0"/>
                </a:solidFill>
              </a:rPr>
              <a:t>Ακρωμιοκορακοειδής</a:t>
            </a:r>
            <a:r>
              <a:rPr lang="el-GR" dirty="0"/>
              <a:t>: πάνω από άρθρωση ώμου</a:t>
            </a:r>
          </a:p>
          <a:p>
            <a:pPr>
              <a:buNone/>
            </a:pPr>
            <a:r>
              <a:rPr lang="el-GR" dirty="0">
                <a:solidFill>
                  <a:srgbClr val="0070C0"/>
                </a:solidFill>
              </a:rPr>
              <a:t>Άνω εγκάρσιος ωμοπλατιαίος</a:t>
            </a:r>
          </a:p>
          <a:p>
            <a:pPr>
              <a:buNone/>
            </a:pPr>
            <a:r>
              <a:rPr lang="el-GR" dirty="0" err="1">
                <a:solidFill>
                  <a:srgbClr val="0070C0"/>
                </a:solidFill>
              </a:rPr>
              <a:t>Κορακοκλειδικός</a:t>
            </a:r>
            <a:r>
              <a:rPr lang="el-GR" dirty="0">
                <a:solidFill>
                  <a:srgbClr val="0070C0"/>
                </a:solidFill>
              </a:rPr>
              <a:t> (2): υποστηρίζει παθητικά το ελεύθερο άνω άκρο</a:t>
            </a:r>
          </a:p>
          <a:p>
            <a:pPr>
              <a:buNone/>
            </a:pPr>
            <a:r>
              <a:rPr lang="el-GR" dirty="0" err="1">
                <a:solidFill>
                  <a:srgbClr val="0070C0"/>
                </a:solidFill>
              </a:rPr>
              <a:t>Ακρωμιοκλειδικός</a:t>
            </a:r>
            <a:r>
              <a:rPr lang="el-GR" dirty="0">
                <a:solidFill>
                  <a:srgbClr val="0070C0"/>
                </a:solidFill>
              </a:rPr>
              <a:t>: ενισχύει τον αρθρικό θύλακο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9313" y="1485900"/>
            <a:ext cx="49053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571472" y="214290"/>
            <a:ext cx="2547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Κορακοκλειδικός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Ακρωμιοκορακοειδής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Ακρωμιοκλειδικός</a:t>
            </a:r>
            <a:r>
              <a:rPr lang="el-GR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ΩΜΟΠΛΑΤΗ ΟΠΙΣΘΙΑ ΟΨ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642918"/>
            <a:ext cx="7429552" cy="5850041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7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ΑΝΩ ΑΚΡΟ</a:t>
            </a:r>
          </a:p>
        </p:txBody>
      </p:sp>
      <p:sp>
        <p:nvSpPr>
          <p:cNvPr id="9" name="8 - Θέση περιεχομένου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l-GR" b="1" dirty="0">
                <a:solidFill>
                  <a:srgbClr val="FF0000"/>
                </a:solidFill>
              </a:rPr>
              <a:t>Κινητικότητα</a:t>
            </a:r>
          </a:p>
          <a:p>
            <a:pPr marL="0" indent="0">
              <a:buNone/>
            </a:pPr>
            <a:r>
              <a:rPr lang="el-GR" u="sng" dirty="0"/>
              <a:t>Οπίσθια πλατιά οστά </a:t>
            </a:r>
            <a:r>
              <a:rPr lang="el-GR" dirty="0"/>
              <a:t>(ωμοπλάτη) συνδέονται μέσω </a:t>
            </a:r>
            <a:r>
              <a:rPr lang="el-GR" u="sng" dirty="0"/>
              <a:t>οστέινων αγκυλών </a:t>
            </a:r>
            <a:r>
              <a:rPr lang="el-GR" dirty="0"/>
              <a:t>(κλείδα) με </a:t>
            </a:r>
            <a:r>
              <a:rPr lang="el-GR" u="sng" dirty="0"/>
              <a:t>αξονικό σκελετό </a:t>
            </a:r>
            <a:r>
              <a:rPr lang="el-GR" dirty="0"/>
              <a:t>μόνο μπροστά με τη λαβή στέρνου (ατελής δακτύλιος). Επιτρέπει ανεξάρτητη κίνηση άνω άκρων μπροστά από τον κορμό-ακριβή συγχρονισμό οφθαλμού-άνω άκρου.</a:t>
            </a:r>
          </a:p>
          <a:p>
            <a:pPr marL="0" indent="0">
              <a:buNone/>
            </a:pPr>
            <a:r>
              <a:rPr lang="el-GR" dirty="0"/>
              <a:t>Αρκετά ισχυρό &amp; σχήμα κουπιού &amp; δυνατότητα γραπώματος, μπορεί να αναλάβει κίνηση σώματος (κολύμπι, </a:t>
            </a:r>
            <a:r>
              <a:rPr lang="el-GR" dirty="0" err="1"/>
              <a:t>έρπειν</a:t>
            </a:r>
            <a:r>
              <a:rPr lang="el-GR" dirty="0"/>
              <a:t>)</a:t>
            </a:r>
          </a:p>
        </p:txBody>
      </p:sp>
      <p:sp>
        <p:nvSpPr>
          <p:cNvPr id="10" name="9 - Θέση κειμένου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l-GR" dirty="0"/>
              <a:t>ΚΑΤΩ ΑΚΡΟ</a:t>
            </a:r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l-GR" b="1" dirty="0">
                <a:solidFill>
                  <a:srgbClr val="0070C0"/>
                </a:solidFill>
              </a:rPr>
              <a:t>Σταθερότητα </a:t>
            </a:r>
          </a:p>
          <a:p>
            <a:pPr marL="0" indent="0">
              <a:buNone/>
            </a:pPr>
            <a:r>
              <a:rPr lang="el-GR" u="sng" dirty="0"/>
              <a:t>Οπίσθια πλατιά οστά </a:t>
            </a:r>
            <a:r>
              <a:rPr lang="el-GR" dirty="0"/>
              <a:t>(λαγόνια) συνδέονται μέσω </a:t>
            </a:r>
            <a:r>
              <a:rPr lang="el-GR" u="sng" dirty="0"/>
              <a:t>οστέινων αγκυλών </a:t>
            </a:r>
            <a:r>
              <a:rPr lang="el-GR" dirty="0"/>
              <a:t>(ηβικοί κάδοι) με </a:t>
            </a:r>
            <a:r>
              <a:rPr lang="el-GR" u="sng" dirty="0"/>
              <a:t>αξονικό σκελετό </a:t>
            </a:r>
            <a:r>
              <a:rPr lang="el-GR" dirty="0"/>
              <a:t>μπροστά στην ηβική σύμφυση και πίσω με το ιερό οστό (πλήρης άκαμπτος δακτύλιος). Στηρίζουν βάρος σώματος. Οι κινήσεις ενός άκρου επηρεάζουν κινήσεις άλλου.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ΩΜΟΠΛΑΤΗ ΠΛΑΓΙΑ ΟΨ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0"/>
            <a:ext cx="5572164" cy="6506772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16230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980728"/>
            <a:ext cx="26967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Ακρώμιο</a:t>
            </a:r>
          </a:p>
          <a:p>
            <a:pPr marL="342900" indent="-342900">
              <a:buAutoNum type="arabicPeriod"/>
            </a:pPr>
            <a:r>
              <a:rPr lang="el-GR" dirty="0" err="1"/>
              <a:t>Υπεργλήνιο</a:t>
            </a:r>
            <a:r>
              <a:rPr lang="el-GR" dirty="0"/>
              <a:t> φύμα</a:t>
            </a:r>
          </a:p>
          <a:p>
            <a:pPr marL="342900" indent="-342900">
              <a:buAutoNum type="arabicPeriod"/>
            </a:pPr>
            <a:r>
              <a:rPr lang="el-GR" dirty="0"/>
              <a:t>Κορακοειδής απόφυση</a:t>
            </a:r>
          </a:p>
          <a:p>
            <a:pPr marL="342900" indent="-342900">
              <a:buAutoNum type="arabicPeriod"/>
            </a:pPr>
            <a:r>
              <a:rPr lang="el-GR" dirty="0" err="1"/>
              <a:t>Ωμογλήνη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Υπογλήνιο</a:t>
            </a:r>
            <a:r>
              <a:rPr lang="el-GR" dirty="0"/>
              <a:t> φύμα</a:t>
            </a:r>
          </a:p>
          <a:p>
            <a:pPr marL="342900" indent="-342900">
              <a:buAutoNum type="arabicPeriod"/>
            </a:pPr>
            <a:r>
              <a:rPr lang="el-GR" dirty="0"/>
              <a:t>Πλευρική όψη</a:t>
            </a:r>
          </a:p>
          <a:p>
            <a:pPr marL="342900" indent="-342900">
              <a:buAutoNum type="arabicPeriod"/>
            </a:pPr>
            <a:r>
              <a:rPr lang="el-GR" dirty="0"/>
              <a:t>Πλάγιο όριο</a:t>
            </a:r>
          </a:p>
          <a:p>
            <a:pPr marL="342900" indent="-342900">
              <a:buAutoNum type="arabicPeriod"/>
            </a:pPr>
            <a:r>
              <a:rPr lang="el-GR" dirty="0"/>
              <a:t>Οπίσθια όψη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93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" y="342918"/>
            <a:ext cx="6486525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6495430" y="836712"/>
            <a:ext cx="2758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b="1" dirty="0"/>
              <a:t>Ακρώμιο</a:t>
            </a:r>
          </a:p>
          <a:p>
            <a:pPr marL="342900" indent="-342900">
              <a:buAutoNum type="arabicPeriod"/>
            </a:pPr>
            <a:r>
              <a:rPr lang="el-GR" b="1" dirty="0"/>
              <a:t>Κορακοειδής απόφυση</a:t>
            </a:r>
          </a:p>
          <a:p>
            <a:pPr marL="342900" indent="-342900">
              <a:buAutoNum type="arabicPeriod"/>
            </a:pPr>
            <a:r>
              <a:rPr lang="el-GR" b="1" dirty="0"/>
              <a:t>Ωμοπλατιαία εντομή</a:t>
            </a:r>
          </a:p>
          <a:p>
            <a:pPr marL="342900" indent="-342900">
              <a:buAutoNum type="arabicPeriod"/>
            </a:pPr>
            <a:r>
              <a:rPr lang="el-GR" b="1" dirty="0" err="1"/>
              <a:t>Ωμογλήνη</a:t>
            </a:r>
            <a:r>
              <a:rPr lang="el-GR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94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el-GR" dirty="0"/>
              <a:t>ΒΡΑΧΙΟΝΙΟ ΟΣΤΟ_1</a:t>
            </a:r>
            <a:br>
              <a:rPr lang="el-GR" dirty="0"/>
            </a:br>
            <a:r>
              <a:rPr lang="el-GR" sz="3600" dirty="0"/>
              <a:t>κινητή δοκός που τοποθετεί άκρα χείρα ψηλά και σε απόσταση από τον κορμό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71472" y="1643026"/>
            <a:ext cx="8229600" cy="521497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/>
              <a:t>Μεγαλύτερο οστό άνω άκρου. Αρθρώνεται με ωμοπλάτη, κερκίδα και ωλένη.</a:t>
            </a:r>
          </a:p>
          <a:p>
            <a:pPr>
              <a:buNone/>
            </a:pPr>
            <a:r>
              <a:rPr lang="el-GR" dirty="0"/>
              <a:t>Εγγύς άκρο: </a:t>
            </a:r>
          </a:p>
          <a:p>
            <a:pPr>
              <a:buNone/>
            </a:pPr>
            <a:r>
              <a:rPr lang="el-GR" dirty="0"/>
              <a:t>Κεφαλή: αρθρώνεται με ωμογλήνη</a:t>
            </a:r>
          </a:p>
          <a:p>
            <a:pPr>
              <a:buNone/>
            </a:pP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ανατομικός αυχένας</a:t>
            </a:r>
            <a:r>
              <a:rPr lang="el-GR" dirty="0"/>
              <a:t>: αύλακα  που περιβάλλει κεφαλή και την ξεχωρίζει από μείζον και έλασσον  όγκωμα και δηλοί γραμμή πρόσφυσης θυλάκου</a:t>
            </a:r>
          </a:p>
          <a:p>
            <a:pPr>
              <a:buNone/>
            </a:pPr>
            <a:r>
              <a:rPr lang="el-G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χειρουργικός αυχένας</a:t>
            </a:r>
            <a:r>
              <a:rPr lang="el-GR" dirty="0"/>
              <a:t>: στενή μοίρα κάτω από τη κεφαλή και τα φύματα, συχνή θέση κατάγματος</a:t>
            </a:r>
          </a:p>
          <a:p>
            <a:pPr>
              <a:buNone/>
            </a:pPr>
            <a:r>
              <a:rPr lang="el-GR" dirty="0">
                <a:solidFill>
                  <a:srgbClr val="FF0000"/>
                </a:solidFill>
              </a:rPr>
              <a:t>μείζον όγκωμα / έλασσον όγκωμα </a:t>
            </a:r>
            <a:r>
              <a:rPr lang="el-GR" dirty="0"/>
              <a:t>/ </a:t>
            </a:r>
            <a:r>
              <a:rPr lang="el-GR" dirty="0" err="1"/>
              <a:t>μεσογκική</a:t>
            </a:r>
            <a:r>
              <a:rPr lang="el-GR" dirty="0"/>
              <a:t> αύλακα (τένοντας μακράς κεφαλής δικέφαλου βραχιόνιου μυ)</a:t>
            </a:r>
          </a:p>
          <a:p>
            <a:pPr>
              <a:buNone/>
            </a:pPr>
            <a:r>
              <a:rPr lang="el-GR" dirty="0"/>
              <a:t>Διάφυση</a:t>
            </a:r>
          </a:p>
          <a:p>
            <a:pPr>
              <a:buNone/>
            </a:pPr>
            <a:r>
              <a:rPr lang="el-GR" u="sng" dirty="0"/>
              <a:t>Δελτοειδές τράχυσμα</a:t>
            </a:r>
            <a:r>
              <a:rPr lang="el-GR" dirty="0"/>
              <a:t>: προς τα έξω, κατάφυση δελτοειδή μυ</a:t>
            </a:r>
          </a:p>
          <a:p>
            <a:pPr>
              <a:buNone/>
            </a:pPr>
            <a:r>
              <a:rPr lang="el-GR" u="sng" dirty="0"/>
              <a:t>Κερκιδική αύλακα </a:t>
            </a:r>
            <a:r>
              <a:rPr lang="el-GR" dirty="0"/>
              <a:t>(σπειροειδής αύλακα): πορεύεται το κερκιδικό νεύρο και η βραχιόνια αρτηρία, μεταξύ έσω και έξω κεφαλής τρικεφάλου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ΒΡΑΧΙΟΝΙΟ ΟΣΤΟ_2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dirty="0"/>
              <a:t>Το κάτω άκρο της διάφυσης διευρύνεται: </a:t>
            </a:r>
            <a:r>
              <a:rPr lang="el-GR" u="sng" dirty="0"/>
              <a:t>έσω </a:t>
            </a:r>
            <a:r>
              <a:rPr lang="el-GR" u="sng" dirty="0" err="1"/>
              <a:t>υπερτροχίλια</a:t>
            </a:r>
            <a:r>
              <a:rPr lang="el-GR" u="sng" dirty="0"/>
              <a:t> ακρολοφία </a:t>
            </a:r>
            <a:r>
              <a:rPr lang="el-GR" dirty="0"/>
              <a:t>και </a:t>
            </a:r>
            <a:r>
              <a:rPr lang="el-GR" u="sng" dirty="0"/>
              <a:t>έξω </a:t>
            </a:r>
            <a:r>
              <a:rPr lang="el-GR" u="sng" dirty="0" err="1"/>
              <a:t>υπερκονδύλια</a:t>
            </a:r>
            <a:r>
              <a:rPr lang="el-GR" u="sng" dirty="0"/>
              <a:t> ακρολοφία</a:t>
            </a:r>
          </a:p>
          <a:p>
            <a:pPr>
              <a:buNone/>
            </a:pPr>
            <a:r>
              <a:rPr lang="el-GR" dirty="0"/>
              <a:t>Άπω άκρο: 2 αρθρικές επιφάνειες, 2 βόθροι, 1 </a:t>
            </a:r>
            <a:r>
              <a:rPr lang="el-GR" dirty="0" err="1"/>
              <a:t>βοθρίο</a:t>
            </a:r>
            <a:endParaRPr lang="el-GR" dirty="0"/>
          </a:p>
          <a:p>
            <a:pPr>
              <a:buNone/>
            </a:pPr>
            <a:r>
              <a:rPr lang="el-GR" dirty="0">
                <a:solidFill>
                  <a:srgbClr val="FF0000"/>
                </a:solidFill>
              </a:rPr>
              <a:t>Τροχιλία</a:t>
            </a:r>
            <a:r>
              <a:rPr lang="el-GR" dirty="0"/>
              <a:t>: άρθρωση με ωλένη</a:t>
            </a:r>
          </a:p>
          <a:p>
            <a:pPr>
              <a:buNone/>
            </a:pPr>
            <a:r>
              <a:rPr lang="el-GR" dirty="0">
                <a:solidFill>
                  <a:srgbClr val="FF0000"/>
                </a:solidFill>
              </a:rPr>
              <a:t>Κόνδυλος</a:t>
            </a:r>
            <a:r>
              <a:rPr lang="el-GR" dirty="0"/>
              <a:t>: άρθρωση με κερκίδα</a:t>
            </a:r>
          </a:p>
          <a:p>
            <a:pPr>
              <a:buNone/>
            </a:pPr>
            <a:r>
              <a:rPr lang="el-GR" b="1" dirty="0" err="1">
                <a:solidFill>
                  <a:srgbClr val="00B050"/>
                </a:solidFill>
              </a:rPr>
              <a:t>Κορωνοειδής</a:t>
            </a:r>
            <a:r>
              <a:rPr lang="el-GR" b="1" dirty="0">
                <a:solidFill>
                  <a:srgbClr val="00B050"/>
                </a:solidFill>
              </a:rPr>
              <a:t> βόθρος </a:t>
            </a:r>
            <a:r>
              <a:rPr lang="el-GR" dirty="0"/>
              <a:t>-εμπρός: δέχεται την </a:t>
            </a:r>
            <a:r>
              <a:rPr lang="el-GR" dirty="0" err="1"/>
              <a:t>κωρονοειδή</a:t>
            </a:r>
            <a:r>
              <a:rPr lang="el-GR" dirty="0"/>
              <a:t> απόφυση ωλένης σε πλήρη κάμψη αγκώνα</a:t>
            </a:r>
          </a:p>
          <a:p>
            <a:pPr>
              <a:buNone/>
            </a:pPr>
            <a:r>
              <a:rPr lang="el-GR" b="1" dirty="0">
                <a:solidFill>
                  <a:srgbClr val="00B050"/>
                </a:solidFill>
              </a:rPr>
              <a:t>Ωλεκρανικός βόθρος </a:t>
            </a:r>
            <a:r>
              <a:rPr lang="el-GR" dirty="0"/>
              <a:t>-πίσω: δέχεται το ωλέκρανο σε πλήρη έκταση αγκώνα</a:t>
            </a:r>
          </a:p>
          <a:p>
            <a:pPr>
              <a:buNone/>
            </a:pPr>
            <a:r>
              <a:rPr lang="el-GR" b="1" dirty="0">
                <a:solidFill>
                  <a:srgbClr val="00B050"/>
                </a:solidFill>
              </a:rPr>
              <a:t>Κερκιδικό </a:t>
            </a:r>
            <a:r>
              <a:rPr lang="el-GR" b="1" dirty="0" err="1">
                <a:solidFill>
                  <a:srgbClr val="00B050"/>
                </a:solidFill>
              </a:rPr>
              <a:t>βοθρίο</a:t>
            </a:r>
            <a:r>
              <a:rPr lang="el-GR" b="1" dirty="0">
                <a:solidFill>
                  <a:srgbClr val="00B050"/>
                </a:solidFill>
              </a:rPr>
              <a:t> </a:t>
            </a:r>
            <a:r>
              <a:rPr lang="el-GR" dirty="0"/>
              <a:t>πάνω από κόνδυλο, εμπρός: δέχεται την κεφαλή κερκίδας σε πλήρη κάμψη αγκώνα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ΒΡΑΧΙΟΝΙΟ ΠΡΟΣΩ.pn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071670" y="142828"/>
            <a:ext cx="4352731" cy="6715172"/>
          </a:xfr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ΒΡΑΧΙΟΝΙΟ ΠΙΣΩ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081" y="0"/>
            <a:ext cx="4201838" cy="68580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46482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 flipH="1">
            <a:off x="5500694" y="1571612"/>
            <a:ext cx="307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Σώμα ωμοπλάτης</a:t>
            </a:r>
          </a:p>
          <a:p>
            <a:pPr marL="342900" indent="-342900">
              <a:buAutoNum type="arabicPeriod"/>
            </a:pPr>
            <a:r>
              <a:rPr lang="el-GR" dirty="0"/>
              <a:t>Ωμογλήνη </a:t>
            </a:r>
          </a:p>
          <a:p>
            <a:pPr marL="342900" indent="-342900">
              <a:buAutoNum type="arabicPeriod"/>
            </a:pPr>
            <a:r>
              <a:rPr lang="el-GR" dirty="0"/>
              <a:t>Κορακοειδής απόφυση</a:t>
            </a:r>
          </a:p>
          <a:p>
            <a:pPr marL="342900" indent="-342900">
              <a:buAutoNum type="arabicPeriod"/>
            </a:pPr>
            <a:r>
              <a:rPr lang="el-GR" dirty="0"/>
              <a:t>Ανατομικός αυχένας</a:t>
            </a:r>
          </a:p>
          <a:p>
            <a:pPr marL="342900" indent="-342900">
              <a:buAutoNum type="arabicPeriod"/>
            </a:pPr>
            <a:r>
              <a:rPr lang="el-GR" dirty="0"/>
              <a:t>Μείζων όγκωμα</a:t>
            </a:r>
          </a:p>
          <a:p>
            <a:pPr marL="342900" indent="-342900">
              <a:buAutoNum type="arabicPeriod"/>
            </a:pPr>
            <a:r>
              <a:rPr lang="el-GR" dirty="0"/>
              <a:t>Έλασσον όγκωμα</a:t>
            </a:r>
          </a:p>
          <a:p>
            <a:pPr marL="342900" indent="-342900">
              <a:buAutoNum type="arabicPeriod"/>
            </a:pPr>
            <a:r>
              <a:rPr lang="el-GR" dirty="0"/>
              <a:t>Χειρουργικός αυχένας</a:t>
            </a:r>
          </a:p>
          <a:p>
            <a:pPr marL="342900" indent="-342900">
              <a:buAutoNum type="arabicPeriod"/>
            </a:pPr>
            <a:r>
              <a:rPr lang="el-GR" dirty="0"/>
              <a:t>Ωμοπλατιαία άκανθα</a:t>
            </a:r>
          </a:p>
          <a:p>
            <a:pPr marL="342900" indent="-342900">
              <a:buAutoNum type="arabicPeriod"/>
            </a:pPr>
            <a:r>
              <a:rPr lang="el-GR" dirty="0"/>
              <a:t>Κλείδα</a:t>
            </a:r>
          </a:p>
          <a:p>
            <a:pPr marL="342900" indent="-342900">
              <a:buAutoNum type="arabicPeriod"/>
            </a:pPr>
            <a:r>
              <a:rPr lang="el-GR" dirty="0" err="1"/>
              <a:t>Ακρωμιοκλειδική</a:t>
            </a:r>
            <a:r>
              <a:rPr lang="el-GR" dirty="0"/>
              <a:t> άρθρωση</a:t>
            </a:r>
          </a:p>
          <a:p>
            <a:pPr marL="342900" indent="-342900">
              <a:buAutoNum type="arabicPeriod"/>
            </a:pPr>
            <a:r>
              <a:rPr lang="el-GR" dirty="0"/>
              <a:t>Ακρώμιο</a:t>
            </a:r>
          </a:p>
          <a:p>
            <a:pPr marL="342900" indent="-342900">
              <a:buAutoNum type="arabicPeriod"/>
            </a:pPr>
            <a:r>
              <a:rPr lang="el-GR" dirty="0"/>
              <a:t>Διάφυση βραχιονίου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ΩΜΟΓΛΗΝΟΒΡΑΧΙΟΝΙΟ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03" y="1249491"/>
            <a:ext cx="7300593" cy="4359018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ΩΜΟΓΛΗΝΟΒΡΑΧΙΟΝΙΟΣ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703" y="1089457"/>
            <a:ext cx="7300593" cy="4679086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ΣΚΕΛΕΤΟΣ ΑΝΩ ΑΚΡΟΥ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dirty="0"/>
              <a:t>Ωμική ζώνη: Ατελής δακτύλιος.</a:t>
            </a:r>
          </a:p>
          <a:p>
            <a:pPr>
              <a:buNone/>
            </a:pPr>
            <a:r>
              <a:rPr lang="el-GR" dirty="0"/>
              <a:t> 1. Ωμοπλάτη </a:t>
            </a:r>
          </a:p>
          <a:p>
            <a:pPr>
              <a:buNone/>
            </a:pPr>
            <a:r>
              <a:rPr lang="el-GR" dirty="0"/>
              <a:t>2. κλείδα </a:t>
            </a:r>
          </a:p>
          <a:p>
            <a:pPr>
              <a:buNone/>
            </a:pPr>
            <a:r>
              <a:rPr lang="el-GR" dirty="0"/>
              <a:t> (στέρνο)</a:t>
            </a:r>
          </a:p>
          <a:p>
            <a:pPr>
              <a:buNone/>
            </a:pPr>
            <a:r>
              <a:rPr lang="el-GR" dirty="0"/>
              <a:t>Ελεύθερο άνω άκρο</a:t>
            </a:r>
          </a:p>
          <a:p>
            <a:pPr>
              <a:buNone/>
            </a:pPr>
            <a:r>
              <a:rPr lang="el-GR" dirty="0"/>
              <a:t>3. Βραχίονας: Βραχιόνιο οστό</a:t>
            </a:r>
            <a:endParaRPr lang="el-GR" u="sng" dirty="0"/>
          </a:p>
          <a:p>
            <a:pPr>
              <a:buNone/>
            </a:pPr>
            <a:r>
              <a:rPr lang="el-GR" dirty="0"/>
              <a:t>4. Πήχης: κερκίδα και ωλένη </a:t>
            </a:r>
          </a:p>
          <a:p>
            <a:pPr>
              <a:buNone/>
            </a:pPr>
            <a:r>
              <a:rPr lang="el-GR" dirty="0"/>
              <a:t>5. Άκρα χείρα: οστά καρπού (8), μετακάρπια (5), φάλαγγες (14)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dirty="0"/>
              <a:t>Ο σκελετός άνω άκρου αρθρώνεται με τον αξονικό σκελετό ΜΟΝΟ με στερνοκλειδική διάρθρωση</a:t>
            </a:r>
          </a:p>
          <a:p>
            <a:pPr>
              <a:buNone/>
            </a:pPr>
            <a:r>
              <a:rPr lang="el-GR" dirty="0"/>
              <a:t>Εγγύς τμήμα τοποθετεί το άπω τμήμα (άκρα χείρα) εκεί πού εστιάζει η ωχρά κηλίδα για επιτέλεση λεπτών κινήσεων.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ΩΜΟΓΛΗΝΟΒΡΑΧΙΟΝΙΟΣ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320" y="914182"/>
            <a:ext cx="6187703" cy="5640724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6500826" y="3429000"/>
            <a:ext cx="4000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1600" dirty="0" err="1"/>
              <a:t>Κορακοκλειδικός</a:t>
            </a:r>
            <a:r>
              <a:rPr lang="el-GR" sz="1600" dirty="0"/>
              <a:t> σύνδ. </a:t>
            </a:r>
          </a:p>
          <a:p>
            <a:pPr marL="342900" indent="-342900">
              <a:buAutoNum type="arabicPeriod"/>
            </a:pPr>
            <a:r>
              <a:rPr lang="el-GR" sz="1600" dirty="0" err="1"/>
              <a:t>Ακρωμιοκλειδικός</a:t>
            </a:r>
            <a:endParaRPr lang="el-GR" sz="1600" dirty="0"/>
          </a:p>
          <a:p>
            <a:pPr marL="342900" indent="-342900">
              <a:buAutoNum type="arabicPeriod"/>
            </a:pPr>
            <a:r>
              <a:rPr lang="el-GR" sz="1600" dirty="0" err="1"/>
              <a:t>Ακρμιοκορακοειδής</a:t>
            </a:r>
            <a:endParaRPr lang="el-GR" sz="1600" dirty="0"/>
          </a:p>
          <a:p>
            <a:pPr marL="342900" indent="-342900">
              <a:buAutoNum type="arabicPeriod"/>
            </a:pPr>
            <a:r>
              <a:rPr lang="el-GR" sz="1600" dirty="0"/>
              <a:t>Τένοντας </a:t>
            </a:r>
            <a:r>
              <a:rPr lang="el-GR" sz="1600" dirty="0" err="1"/>
              <a:t>υπερακάνθιου</a:t>
            </a:r>
            <a:endParaRPr lang="el-GR" sz="1600" dirty="0"/>
          </a:p>
          <a:p>
            <a:pPr marL="342900" indent="-342900">
              <a:buAutoNum type="arabicPeriod"/>
            </a:pPr>
            <a:r>
              <a:rPr lang="el-GR" sz="1600" dirty="0" err="1"/>
              <a:t>Κορακοβραχιονίος</a:t>
            </a:r>
            <a:r>
              <a:rPr lang="el-GR" sz="1600" dirty="0"/>
              <a:t> σύνδ.</a:t>
            </a:r>
          </a:p>
          <a:p>
            <a:pPr marL="342900" indent="-342900">
              <a:buAutoNum type="arabicPeriod"/>
            </a:pPr>
            <a:r>
              <a:rPr lang="el-GR" sz="1600" dirty="0"/>
              <a:t>Τένοντας υποπλάτιου</a:t>
            </a:r>
          </a:p>
          <a:p>
            <a:pPr marL="342900" indent="-342900">
              <a:buAutoNum type="arabicPeriod"/>
            </a:pPr>
            <a:r>
              <a:rPr lang="el-GR" sz="1600" dirty="0"/>
              <a:t>Τένοντας μακράς</a:t>
            </a:r>
          </a:p>
          <a:p>
            <a:pPr marL="342900" indent="-342900"/>
            <a:r>
              <a:rPr lang="el-GR" sz="1600" dirty="0"/>
              <a:t>	 κεφαλής δικεφάλου</a:t>
            </a:r>
          </a:p>
          <a:p>
            <a:pPr marL="342900" indent="-342900"/>
            <a:r>
              <a:rPr lang="el-GR" sz="1600" dirty="0"/>
              <a:t>8.    Αρθρικός θύλακος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6577010" cy="468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ΩΜΟΓΛΗΝΟΒΡΑΧΙΟΝΙΟΣ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252" y="910371"/>
            <a:ext cx="5715496" cy="5037257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ΩΜΟΓΛΗΝΟΒΡΑΧΙΟΝΙΟΣ 5.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67" y="914182"/>
            <a:ext cx="6294666" cy="502963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00108"/>
            <a:ext cx="6934200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3786190"/>
            <a:ext cx="28575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ΑΡΘΡΩΣΗ ΩΜΟΥ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l-GR" dirty="0"/>
              <a:t>Η </a:t>
            </a:r>
            <a:r>
              <a:rPr lang="el-GR" b="1" dirty="0"/>
              <a:t>ωμογλήνη</a:t>
            </a:r>
            <a:r>
              <a:rPr lang="el-GR" dirty="0"/>
              <a:t> είναι ρηχή και μικρότερη (έκταση 6εκ) από την κεφαλή βραχιονίου. Ο υαλοειδής χόνδρος είναι παχύτερος στην περιφέρεια. Μεγεθύνεται  από ινοχόνδρινο επιχείλιο χόνδρο. Είναι κάθετη σε σχέση με επίπεδο ωμοπλάτης. Το ελεύθερο άνω άκρο ζυγίζει συνήθως 4 κιλά, Δεν υπάρχουν ισχυροί σύνδεσμοι και η διάρθρωση </a:t>
            </a:r>
            <a:r>
              <a:rPr lang="el-GR" u="sng" dirty="0"/>
              <a:t>συγκρατείται από τη </a:t>
            </a:r>
            <a:r>
              <a:rPr lang="el-GR" b="1" u="sng" dirty="0"/>
              <a:t>δράση στροφικών μυών </a:t>
            </a:r>
            <a:r>
              <a:rPr lang="el-GR" dirty="0">
                <a:solidFill>
                  <a:srgbClr val="00B050"/>
                </a:solidFill>
              </a:rPr>
              <a:t>(</a:t>
            </a:r>
            <a:r>
              <a:rPr lang="el-GR" dirty="0" err="1">
                <a:solidFill>
                  <a:srgbClr val="00B050"/>
                </a:solidFill>
              </a:rPr>
              <a:t>υπερακανθιος</a:t>
            </a:r>
            <a:r>
              <a:rPr lang="el-GR" dirty="0">
                <a:solidFill>
                  <a:srgbClr val="00B050"/>
                </a:solidFill>
              </a:rPr>
              <a:t>, </a:t>
            </a:r>
            <a:r>
              <a:rPr lang="el-GR" dirty="0" err="1">
                <a:solidFill>
                  <a:srgbClr val="00B050"/>
                </a:solidFill>
              </a:rPr>
              <a:t>υπακάνθιος</a:t>
            </a:r>
            <a:r>
              <a:rPr lang="el-GR" dirty="0">
                <a:solidFill>
                  <a:srgbClr val="00B050"/>
                </a:solidFill>
              </a:rPr>
              <a:t>, υποπλάτιος, </a:t>
            </a:r>
            <a:r>
              <a:rPr lang="el-GR" dirty="0" err="1">
                <a:solidFill>
                  <a:srgbClr val="00B050"/>
                </a:solidFill>
              </a:rPr>
              <a:t>έλασσων</a:t>
            </a:r>
            <a:r>
              <a:rPr lang="el-GR" dirty="0">
                <a:solidFill>
                  <a:srgbClr val="00B050"/>
                </a:solidFill>
              </a:rPr>
              <a:t> στρογγύλος μ).</a:t>
            </a:r>
          </a:p>
          <a:p>
            <a:pPr>
              <a:buNone/>
            </a:pP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	Όταν συσπώνται όλοι, σταθεροποιούν άρθρωση, όταν χαλαρώνουν η ελεύθερη κίνηση είναι δυνατή</a:t>
            </a:r>
            <a:r>
              <a:rPr lang="el-GR" dirty="0">
                <a:solidFill>
                  <a:srgbClr val="00B050"/>
                </a:solidFill>
              </a:rPr>
              <a:t>.</a:t>
            </a:r>
          </a:p>
          <a:p>
            <a:pPr>
              <a:buNone/>
            </a:pPr>
            <a:r>
              <a:rPr lang="el-GR" dirty="0"/>
              <a:t>Η </a:t>
            </a:r>
            <a:r>
              <a:rPr lang="el-GR" b="1" dirty="0"/>
              <a:t>κεφαλή βραχιονίου </a:t>
            </a:r>
            <a:r>
              <a:rPr lang="el-GR" dirty="0"/>
              <a:t>είναι σφαιρική. Ο υαλοειδής χόνδρος αρχίζει από τον ανατομικό αυχένα αλλά εκτείνεται μέχρι την αύλακα δικεφάλου βραχιόνιου μυ. Ο </a:t>
            </a:r>
            <a:r>
              <a:rPr lang="el-GR" u="sng" dirty="0"/>
              <a:t>αρθρικός υμένας </a:t>
            </a:r>
            <a:r>
              <a:rPr lang="el-GR" dirty="0"/>
              <a:t>προσφύεται στον επιχείλιο χόνδρο και περιβάλλει την ενδαρθρική μοίρα τ. δικεφάλου βραχιόνιου μυ.[σχηματίζει </a:t>
            </a:r>
            <a:r>
              <a:rPr lang="el-GR" dirty="0" err="1"/>
              <a:t>υποπλάτιο</a:t>
            </a:r>
            <a:r>
              <a:rPr lang="el-GR" dirty="0"/>
              <a:t> ορογόνο θύλακο]. Ο </a:t>
            </a:r>
            <a:r>
              <a:rPr lang="el-GR" u="sng" dirty="0"/>
              <a:t>αρθρικός θύλακος </a:t>
            </a:r>
            <a:r>
              <a:rPr lang="el-GR" dirty="0"/>
              <a:t>είναι χαλαρός και επιτρέπει μεγάλο εύρος κινήσεων. </a:t>
            </a:r>
            <a:r>
              <a:rPr lang="el-GR" b="1" dirty="0"/>
              <a:t>Ενισχύεται</a:t>
            </a:r>
            <a:r>
              <a:rPr lang="el-GR" dirty="0"/>
              <a:t> από τον </a:t>
            </a:r>
            <a:r>
              <a:rPr lang="el-GR" dirty="0" err="1">
                <a:solidFill>
                  <a:srgbClr val="0070C0"/>
                </a:solidFill>
              </a:rPr>
              <a:t>κορακοβραχιόνιο</a:t>
            </a:r>
            <a:r>
              <a:rPr lang="el-GR" dirty="0">
                <a:solidFill>
                  <a:srgbClr val="0070C0"/>
                </a:solidFill>
              </a:rPr>
              <a:t> συνδ. (άνω) </a:t>
            </a:r>
            <a:r>
              <a:rPr lang="el-GR" dirty="0"/>
              <a:t>και τους 3 </a:t>
            </a:r>
            <a:r>
              <a:rPr lang="el-GR" dirty="0" err="1">
                <a:solidFill>
                  <a:srgbClr val="0070C0"/>
                </a:solidFill>
              </a:rPr>
              <a:t>γληνοβραχιόνιους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dirty="0" err="1">
                <a:solidFill>
                  <a:srgbClr val="0070C0"/>
                </a:solidFill>
              </a:rPr>
              <a:t>συνδ</a:t>
            </a:r>
            <a:r>
              <a:rPr lang="el-GR" dirty="0">
                <a:solidFill>
                  <a:srgbClr val="0070C0"/>
                </a:solidFill>
              </a:rPr>
              <a:t> (πρόσω) </a:t>
            </a:r>
            <a:r>
              <a:rPr lang="el-GR" dirty="0"/>
              <a:t>και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b="1" dirty="0"/>
              <a:t>προστατεύεται</a:t>
            </a:r>
            <a:r>
              <a:rPr lang="el-GR" dirty="0"/>
              <a:t> από τον </a:t>
            </a:r>
            <a:r>
              <a:rPr lang="el-GR" dirty="0">
                <a:solidFill>
                  <a:srgbClr val="0070C0"/>
                </a:solidFill>
              </a:rPr>
              <a:t>κορακοακρωμιακό </a:t>
            </a:r>
            <a:r>
              <a:rPr lang="el-GR" dirty="0"/>
              <a:t>συνδ.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ΑΡΘΡΩΣΗ ΩΜΟΥ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b="1" dirty="0"/>
              <a:t>2 ορογόνοι θύλακοι</a:t>
            </a:r>
          </a:p>
          <a:p>
            <a:pPr>
              <a:buNone/>
            </a:pPr>
            <a:r>
              <a:rPr lang="el-GR" dirty="0"/>
              <a:t>	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υποπλάτιος</a:t>
            </a:r>
            <a:r>
              <a:rPr lang="el-GR" dirty="0"/>
              <a:t>: χωρίζει αρθρικό θύλακο από τον τένοντα υποπλάτιου μυ [επικοινωνεί με την άρθρωση – αποτελεί </a:t>
            </a:r>
            <a:r>
              <a:rPr lang="el-GR" u="sng" dirty="0"/>
              <a:t>συνέχεια αρθρικού υμένα</a:t>
            </a:r>
            <a:r>
              <a:rPr lang="el-GR" dirty="0"/>
              <a:t>]</a:t>
            </a:r>
          </a:p>
          <a:p>
            <a:pPr>
              <a:buNone/>
            </a:pPr>
            <a:r>
              <a:rPr lang="el-GR" dirty="0"/>
              <a:t>	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υπακρωμιακός</a:t>
            </a:r>
            <a:r>
              <a:rPr lang="el-GR" dirty="0"/>
              <a:t>: χωρίζει αρθρικό θύλακο από τον κορακοακρωμιακό σύνδ. </a:t>
            </a:r>
          </a:p>
          <a:p>
            <a:pPr>
              <a:buNone/>
            </a:pPr>
            <a:r>
              <a:rPr lang="el-GR" dirty="0"/>
              <a:t>	Ακριβώς από κάτω διέρχεται ο τ. </a:t>
            </a:r>
            <a:r>
              <a:rPr lang="el-GR" dirty="0" err="1"/>
              <a:t>υπερακανθίου</a:t>
            </a:r>
            <a:r>
              <a:rPr lang="el-GR" dirty="0"/>
              <a:t> μυ.[φλεγμονή τ. από τριβή στον κορακοακρωμιακό συνδ. προκαλεί φλεγμονή στον θύλακο με έντονο πόνο και περιορισμό απαγωγής]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42852"/>
            <a:ext cx="4786314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ΑΡΘΡΩΣΗ ΩΜΟΥ</a:t>
            </a:r>
            <a:br>
              <a:rPr lang="el-GR" dirty="0"/>
            </a:br>
            <a:r>
              <a:rPr lang="el-GR" dirty="0"/>
              <a:t>ΚΙΝΗΣΕΙΣ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4471990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dirty="0"/>
              <a:t>	3 βαθμοί ελευθερίας-η συνηθέστερη θέση εξαρθρημάτων. Όταν ο ώμος </a:t>
            </a:r>
            <a:r>
              <a:rPr lang="el-GR" b="1" dirty="0"/>
              <a:t>εξαρθρώνεται</a:t>
            </a:r>
            <a:r>
              <a:rPr lang="el-GR" dirty="0"/>
              <a:t> (βίαιη απαγωγή με έξω στροφή) δεν ψηλαφάται πλέον το μείζον όγκωμα και το δάχτυλο εισέρχεται σε άδεια κοιλότητα κάτω από το ακρώμιο [η κεφαλή μετατοπίζεται κάτω και πρόσω].</a:t>
            </a:r>
          </a:p>
          <a:p>
            <a:pPr>
              <a:buNone/>
            </a:pPr>
            <a:r>
              <a:rPr lang="el-GR" dirty="0"/>
              <a:t>(πιθανόν να προκληθεί βλάβη μασχαλιαίου ν).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14300"/>
            <a:ext cx="3571875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- Θέση περιεχομένου" descr="ΚΙΝΗΣΕΙΣ ΩΜΟΥ.pn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8137" y="857232"/>
            <a:ext cx="8995862" cy="5715018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/>
          </a:bodyPr>
          <a:lstStyle/>
          <a:p>
            <a:r>
              <a:rPr lang="el-GR" sz="2800" dirty="0"/>
              <a:t>ΠΡ. ΜΥΣ ΘΩΡΑΚΑ που καταφύονται στην ωμική ζώνη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214280" y="714356"/>
          <a:ext cx="8929720" cy="536956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357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800" dirty="0"/>
                        <a:t>ΜΥΣ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/>
                        <a:t>ΛΕΙΤΟΥΡΓΙΑ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/>
                        <a:t>Μείζων θωρακικός</a:t>
                      </a:r>
                    </a:p>
                    <a:p>
                      <a:r>
                        <a:rPr lang="el-GR" sz="1600" dirty="0"/>
                        <a:t>(</a:t>
                      </a:r>
                      <a:r>
                        <a:rPr lang="el-GR" sz="1600" dirty="0" err="1"/>
                        <a:t>κλειδική</a:t>
                      </a:r>
                      <a:r>
                        <a:rPr lang="el-GR" sz="1600" dirty="0"/>
                        <a:t>+</a:t>
                      </a:r>
                    </a:p>
                    <a:p>
                      <a:r>
                        <a:rPr lang="el-GR" sz="1600" dirty="0"/>
                        <a:t>στερνική κεφαλή)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-</a:t>
                      </a:r>
                      <a:r>
                        <a:rPr lang="el-GR" sz="1600" dirty="0" err="1"/>
                        <a:t>Πρ</a:t>
                      </a:r>
                      <a:r>
                        <a:rPr lang="el-GR" sz="1600" dirty="0"/>
                        <a:t>. έσω ήμισυ</a:t>
                      </a:r>
                      <a:r>
                        <a:rPr lang="el-GR" sz="1600" baseline="0" dirty="0"/>
                        <a:t> κλείδας</a:t>
                      </a:r>
                    </a:p>
                    <a:p>
                      <a:r>
                        <a:rPr lang="el-GR" sz="1600" baseline="0" dirty="0"/>
                        <a:t>-</a:t>
                      </a:r>
                      <a:r>
                        <a:rPr lang="el-GR" sz="1600" baseline="0" dirty="0" err="1"/>
                        <a:t>Πρ</a:t>
                      </a:r>
                      <a:r>
                        <a:rPr lang="el-GR" sz="1600" baseline="0" dirty="0"/>
                        <a:t>. επιφ. στέρνου+6 πλ. χόνδρους+ </a:t>
                      </a:r>
                      <a:r>
                        <a:rPr lang="el-GR" sz="1600" baseline="0" dirty="0" err="1"/>
                        <a:t>απον</a:t>
                      </a:r>
                      <a:r>
                        <a:rPr lang="el-GR" sz="1600" baseline="0" dirty="0"/>
                        <a:t>. έξω λοξού μυ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Έξω</a:t>
                      </a:r>
                      <a:r>
                        <a:rPr lang="el-GR" sz="1600" baseline="0" dirty="0"/>
                        <a:t> χείλος αύλακας τ. μακράς κεφαλής δικέφαλου βραχιόνιου μυ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Έξω θωρακικό ν. (Α5-</a:t>
                      </a:r>
                      <a:r>
                        <a:rPr lang="el-GR" sz="1600" b="1" dirty="0"/>
                        <a:t>Α6</a:t>
                      </a:r>
                      <a:r>
                        <a:rPr lang="el-GR" sz="1600" dirty="0"/>
                        <a:t>)</a:t>
                      </a:r>
                    </a:p>
                    <a:p>
                      <a:endParaRPr lang="el-GR" sz="1600" dirty="0"/>
                    </a:p>
                    <a:p>
                      <a:r>
                        <a:rPr lang="el-GR" sz="1600" dirty="0"/>
                        <a:t>Έσω θωρακικό ν. </a:t>
                      </a:r>
                    </a:p>
                    <a:p>
                      <a:r>
                        <a:rPr lang="el-GR" sz="1600" dirty="0"/>
                        <a:t>(</a:t>
                      </a:r>
                      <a:r>
                        <a:rPr lang="el-GR" sz="1600" b="1" dirty="0"/>
                        <a:t>Α7, Α8</a:t>
                      </a:r>
                      <a:r>
                        <a:rPr lang="el-GR" sz="1600" dirty="0"/>
                        <a:t>, Θ1)</a:t>
                      </a:r>
                    </a:p>
                    <a:p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Κλειδική: κάμψη </a:t>
                      </a:r>
                    </a:p>
                    <a:p>
                      <a:r>
                        <a:rPr lang="el-GR" sz="1600" dirty="0"/>
                        <a:t>Στερνική: έκταση (επαναφορά)</a:t>
                      </a:r>
                    </a:p>
                    <a:p>
                      <a:r>
                        <a:rPr lang="el-GR" sz="1600" dirty="0"/>
                        <a:t>Προσαγωγή,</a:t>
                      </a:r>
                    </a:p>
                    <a:p>
                      <a:r>
                        <a:rPr lang="el-GR" sz="1600" dirty="0"/>
                        <a:t>έσω στροφή, </a:t>
                      </a:r>
                    </a:p>
                    <a:p>
                      <a:r>
                        <a:rPr lang="el-GR" sz="1600" dirty="0"/>
                        <a:t>έλκει</a:t>
                      </a:r>
                      <a:r>
                        <a:rPr lang="el-GR" sz="1600" baseline="0" dirty="0"/>
                        <a:t> ωμοπλάτη πρόσω και κάτω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/>
                        <a:t>Ελάσσων θωρακικός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3</a:t>
                      </a:r>
                      <a:r>
                        <a:rPr lang="el-GR" sz="1600" baseline="30000" dirty="0"/>
                        <a:t>η</a:t>
                      </a:r>
                      <a:r>
                        <a:rPr lang="el-GR" sz="1600" dirty="0"/>
                        <a:t>-5</a:t>
                      </a:r>
                      <a:r>
                        <a:rPr lang="el-GR" sz="1600" baseline="30000" dirty="0"/>
                        <a:t>η</a:t>
                      </a:r>
                      <a:r>
                        <a:rPr lang="el-GR" sz="1600" baseline="0" dirty="0"/>
                        <a:t> πλευρά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Κορακοειδής απόφυση (έσω, άνω)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Έσω θωρακικό ν.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/>
                        <a:t>(Α8, Θ1)</a:t>
                      </a:r>
                    </a:p>
                    <a:p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Σταθεροποιεί ωμοπλάτη</a:t>
                      </a:r>
                    </a:p>
                    <a:p>
                      <a:r>
                        <a:rPr lang="el-GR" sz="1600" dirty="0"/>
                        <a:t>(την</a:t>
                      </a:r>
                      <a:r>
                        <a:rPr lang="el-GR" sz="1600" baseline="0" dirty="0"/>
                        <a:t> έλκει κάτω και πρόσω)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/>
                        <a:t>Υποκλείδιος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Συμβολή 1</a:t>
                      </a:r>
                      <a:r>
                        <a:rPr lang="el-GR" sz="1600" baseline="30000" dirty="0"/>
                        <a:t>ης</a:t>
                      </a:r>
                      <a:r>
                        <a:rPr lang="el-GR" sz="1600" dirty="0"/>
                        <a:t> πλευράς –χόνδρου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Κάτω επιφάνεια</a:t>
                      </a:r>
                      <a:r>
                        <a:rPr lang="el-GR" sz="1600" baseline="0" dirty="0"/>
                        <a:t> μέσου 1/3 κλείδας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Υποκλείδιο ν.</a:t>
                      </a:r>
                    </a:p>
                    <a:p>
                      <a:r>
                        <a:rPr lang="el-GR" sz="1600" dirty="0"/>
                        <a:t>(</a:t>
                      </a:r>
                      <a:r>
                        <a:rPr lang="el-GR" sz="1600" b="1" dirty="0"/>
                        <a:t>Α5</a:t>
                      </a:r>
                      <a:r>
                        <a:rPr lang="el-GR" sz="1600" dirty="0"/>
                        <a:t>-Α6)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Αγκυροβολεί</a:t>
                      </a:r>
                      <a:r>
                        <a:rPr lang="el-GR" sz="1600" baseline="0" dirty="0"/>
                        <a:t> και καθέλκει κλείδα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err="1"/>
                        <a:t>Πρ</a:t>
                      </a:r>
                      <a:r>
                        <a:rPr lang="el-GR" sz="1600" dirty="0"/>
                        <a:t>. Οδοντωτός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1</a:t>
                      </a:r>
                      <a:r>
                        <a:rPr lang="el-GR" sz="1600" baseline="30000" dirty="0"/>
                        <a:t>η</a:t>
                      </a:r>
                      <a:r>
                        <a:rPr lang="el-GR" sz="1600" dirty="0"/>
                        <a:t>-8</a:t>
                      </a:r>
                      <a:r>
                        <a:rPr lang="el-GR" sz="1600" baseline="30000" dirty="0"/>
                        <a:t>η</a:t>
                      </a:r>
                      <a:r>
                        <a:rPr lang="el-GR" sz="1600" dirty="0"/>
                        <a:t> πλευρά (έξω επιφάνεια)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Έσω χείλος ωμοπλάτης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Μακρό Θωρακικό ν.</a:t>
                      </a:r>
                    </a:p>
                    <a:p>
                      <a:r>
                        <a:rPr lang="el-GR" sz="1600" dirty="0"/>
                        <a:t>(Α5,</a:t>
                      </a:r>
                      <a:r>
                        <a:rPr lang="el-GR" sz="1600" baseline="0" dirty="0"/>
                        <a:t> </a:t>
                      </a:r>
                      <a:r>
                        <a:rPr lang="el-GR" sz="1600" b="1" baseline="0" dirty="0"/>
                        <a:t>Α6, Α7</a:t>
                      </a:r>
                      <a:r>
                        <a:rPr lang="el-GR" sz="1600" baseline="0" dirty="0"/>
                        <a:t>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/>
                        <a:t>Έλκει ωμοπλάτη προς</a:t>
                      </a:r>
                      <a:r>
                        <a:rPr lang="el-GR" sz="1600" baseline="0" dirty="0"/>
                        <a:t> τα πρόσω,</a:t>
                      </a:r>
                    </a:p>
                    <a:p>
                      <a:r>
                        <a:rPr lang="el-GR" sz="1600" baseline="0" dirty="0"/>
                        <a:t>τη συγκρατεί, </a:t>
                      </a:r>
                    </a:p>
                    <a:p>
                      <a:r>
                        <a:rPr lang="el-GR" sz="1600" baseline="0" dirty="0"/>
                        <a:t>τη στρέφει</a:t>
                      </a:r>
                      <a:endParaRPr lang="el-G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ΑΝΕΞΑΡΤΗΤΕΣ ΚΙΝΗΣΕΙΣ ΑΝΩ ΑΚΡΟΥ</a:t>
            </a:r>
            <a:br>
              <a:rPr lang="el-GR" dirty="0"/>
            </a:br>
            <a:r>
              <a:rPr lang="el-GR" dirty="0"/>
              <a:t>συντονισμός οφθαλμού-άκρας χείρας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l-GR" dirty="0"/>
              <a:t>Το άνω άκρο δε συμμετέχει στη στήριξη σώματος</a:t>
            </a:r>
          </a:p>
          <a:p>
            <a:pPr marL="514350" indent="-514350">
              <a:buAutoNum type="arabicPeriod"/>
            </a:pPr>
            <a:r>
              <a:rPr lang="el-GR" dirty="0"/>
              <a:t>Το άνω άκρο προσφύεται στον αξονικό σκελετό σε ένα μόνο σημείο</a:t>
            </a:r>
          </a:p>
          <a:p>
            <a:pPr marL="514350" indent="-514350">
              <a:buAutoNum type="arabicPeriod"/>
            </a:pPr>
            <a:r>
              <a:rPr lang="el-GR" dirty="0"/>
              <a:t>Τα οστά του πήχη κινούνται το ένα σε σχέση με το άλλο</a:t>
            </a:r>
          </a:p>
          <a:p>
            <a:pPr marL="514350" indent="-514350">
              <a:buAutoNum type="arabicPeriod"/>
            </a:pPr>
            <a:r>
              <a:rPr lang="el-GR" dirty="0"/>
              <a:t>Τα δάχτυλα είναι μακρά και ευκίνητα, ο αντίχειρας έχει ικανότητα αντίθεσης</a:t>
            </a:r>
          </a:p>
          <a:p>
            <a:pPr marL="514350" indent="-514350">
              <a:buAutoNum type="arabicPeriod"/>
            </a:pPr>
            <a:endParaRPr lang="el-G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164" y="500042"/>
            <a:ext cx="880883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12707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2643174" y="4857760"/>
            <a:ext cx="19591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Δελτοειδής</a:t>
            </a:r>
          </a:p>
          <a:p>
            <a:pPr marL="342900" indent="-342900">
              <a:buAutoNum type="arabicPeriod"/>
            </a:pPr>
            <a:r>
              <a:rPr lang="el-GR" dirty="0"/>
              <a:t>Μζ. Θωρακικός</a:t>
            </a:r>
          </a:p>
          <a:p>
            <a:pPr marL="342900" indent="-342900">
              <a:buAutoNum type="arabicPeriod"/>
            </a:pPr>
            <a:r>
              <a:rPr lang="el-GR" dirty="0" err="1"/>
              <a:t>Πρ</a:t>
            </a:r>
            <a:r>
              <a:rPr lang="el-GR" dirty="0"/>
              <a:t>. οδοντωτός</a:t>
            </a:r>
          </a:p>
          <a:p>
            <a:pPr marL="342900" indent="-342900">
              <a:buAutoNum type="arabicPeriod"/>
            </a:pPr>
            <a:r>
              <a:rPr lang="el-GR" dirty="0"/>
              <a:t>Υποκλείδιος</a:t>
            </a:r>
          </a:p>
          <a:p>
            <a:pPr marL="342900" indent="-342900">
              <a:buAutoNum type="arabicPeriod"/>
            </a:pPr>
            <a:r>
              <a:rPr lang="el-GR" dirty="0"/>
              <a:t>Ελ. θωρακικός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3" y="0"/>
            <a:ext cx="9787007" cy="535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7000892" y="5103674"/>
            <a:ext cx="19591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Δελτοειδής</a:t>
            </a:r>
          </a:p>
          <a:p>
            <a:pPr marL="342900" indent="-342900">
              <a:buAutoNum type="arabicPeriod"/>
            </a:pPr>
            <a:r>
              <a:rPr lang="el-GR" dirty="0"/>
              <a:t>Μζ. Θωρακικός</a:t>
            </a:r>
          </a:p>
          <a:p>
            <a:pPr marL="342900" indent="-342900">
              <a:buAutoNum type="arabicPeriod"/>
            </a:pPr>
            <a:r>
              <a:rPr lang="el-GR" dirty="0" err="1"/>
              <a:t>Πρ</a:t>
            </a:r>
            <a:r>
              <a:rPr lang="el-GR" dirty="0"/>
              <a:t>. οδοντωτός</a:t>
            </a:r>
          </a:p>
          <a:p>
            <a:pPr marL="342900" indent="-342900">
              <a:buAutoNum type="arabicPeriod"/>
            </a:pPr>
            <a:r>
              <a:rPr lang="el-GR" dirty="0"/>
              <a:t>Υποκλείδιος</a:t>
            </a:r>
          </a:p>
          <a:p>
            <a:pPr marL="342900" indent="-342900">
              <a:buAutoNum type="arabicPeriod"/>
            </a:pPr>
            <a:r>
              <a:rPr lang="el-GR" dirty="0"/>
              <a:t>Ελ. θωρακικός</a:t>
            </a:r>
          </a:p>
          <a:p>
            <a:pPr marL="342900" indent="-342900">
              <a:buAutoNum type="arabicPeriod"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4429124" cy="490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6725" y="785794"/>
            <a:ext cx="48672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286380" y="4714884"/>
            <a:ext cx="3857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Μζ. Θωρακικός</a:t>
            </a:r>
          </a:p>
          <a:p>
            <a:pPr marL="342900" indent="-342900">
              <a:buAutoNum type="arabicPeriod"/>
            </a:pPr>
            <a:r>
              <a:rPr lang="el-GR" dirty="0"/>
              <a:t> Τραπεζοειδής</a:t>
            </a:r>
          </a:p>
          <a:p>
            <a:pPr marL="342900" indent="-342900">
              <a:buAutoNum type="arabicPeriod"/>
            </a:pPr>
            <a:r>
              <a:rPr lang="el-GR" dirty="0"/>
              <a:t>Δελτοειδής</a:t>
            </a:r>
          </a:p>
          <a:p>
            <a:pPr marL="342900" indent="-342900">
              <a:buAutoNum type="arabicPeriod"/>
            </a:pPr>
            <a:r>
              <a:rPr lang="el-GR" dirty="0"/>
              <a:t>Κεφαλική φλ.</a:t>
            </a:r>
          </a:p>
          <a:p>
            <a:pPr marL="342900" indent="-342900">
              <a:buAutoNum type="arabicPeriod"/>
            </a:pPr>
            <a:r>
              <a:rPr lang="el-GR" dirty="0"/>
              <a:t>Δικέφαλος βραχιόνιος</a:t>
            </a:r>
          </a:p>
          <a:p>
            <a:pPr marL="342900" indent="-342900">
              <a:buAutoNum type="arabicPeriod"/>
            </a:pPr>
            <a:r>
              <a:rPr lang="el-GR" dirty="0"/>
              <a:t>Πλατύς ραχιαίος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85794"/>
          </a:xfrm>
        </p:spPr>
        <p:txBody>
          <a:bodyPr>
            <a:normAutofit/>
          </a:bodyPr>
          <a:lstStyle/>
          <a:p>
            <a:r>
              <a:rPr lang="el-GR" sz="2800" dirty="0"/>
              <a:t>ΟΠ. ΜΥΣ ΣΚΕΛΕΤΟΥ που προσφύονται στην ωμική ζώνη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74186"/>
              </p:ext>
            </p:extLst>
          </p:nvPr>
        </p:nvGraphicFramePr>
        <p:xfrm>
          <a:off x="158218" y="928670"/>
          <a:ext cx="8985782" cy="56438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500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8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ΛΕΙΤΟΥΡΓΙΑ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Τραπεζοειδής</a:t>
                      </a:r>
                    </a:p>
                    <a:p>
                      <a:r>
                        <a:rPr lang="el-GR" sz="1400" dirty="0"/>
                        <a:t>3 μοίρες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Έξω ινιακό όγκωμα- </a:t>
                      </a:r>
                      <a:r>
                        <a:rPr lang="el-GR" sz="1400" dirty="0">
                          <a:solidFill>
                            <a:srgbClr val="0070C0"/>
                          </a:solidFill>
                        </a:rPr>
                        <a:t>ακανθώδεις απ</a:t>
                      </a:r>
                      <a:r>
                        <a:rPr lang="el-GR" sz="1400" dirty="0"/>
                        <a:t>.</a:t>
                      </a:r>
                      <a:r>
                        <a:rPr lang="el-GR" sz="1400" baseline="0" dirty="0"/>
                        <a:t> (Α7-Θ12), </a:t>
                      </a:r>
                      <a:r>
                        <a:rPr lang="el-GR" sz="1400" baseline="0" dirty="0" err="1"/>
                        <a:t>αυχ</a:t>
                      </a:r>
                      <a:r>
                        <a:rPr lang="el-GR" sz="1400" baseline="0" dirty="0"/>
                        <a:t>. </a:t>
                      </a:r>
                      <a:r>
                        <a:rPr lang="el-GR" sz="1400" baseline="0" dirty="0" err="1"/>
                        <a:t>σύνδ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Έξω 1/3</a:t>
                      </a:r>
                      <a:r>
                        <a:rPr lang="el-GR" sz="1400" baseline="0" dirty="0"/>
                        <a:t> κλείδας- ακρώμιο και άκανθα ωμοπλάτης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ΧΙ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Κατιούσα : ανυψώνει,</a:t>
                      </a:r>
                      <a:r>
                        <a:rPr lang="el-GR" sz="1400" baseline="0" dirty="0"/>
                        <a:t> Ανιούσα καθελκύει, </a:t>
                      </a:r>
                    </a:p>
                    <a:p>
                      <a:r>
                        <a:rPr lang="el-GR" sz="1400" baseline="0" dirty="0"/>
                        <a:t>Μέση έλκει, </a:t>
                      </a:r>
                    </a:p>
                    <a:p>
                      <a:r>
                        <a:rPr lang="el-GR" sz="1400" baseline="0" dirty="0"/>
                        <a:t>Αν + Κατ στρέφει ωμογλήνη προς τα άνω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baseline="0" dirty="0"/>
                        <a:t>Έκταση</a:t>
                      </a:r>
                      <a:r>
                        <a:rPr lang="el-GR" sz="1400" baseline="0" dirty="0"/>
                        <a:t> λαιμού όταν οι ώμοι είναι στερεωμένοι. </a:t>
                      </a:r>
                      <a:r>
                        <a:rPr lang="el-GR" sz="1400" baseline="0"/>
                        <a:t>Μονόπλευρη σύσπαση παράγει </a:t>
                      </a:r>
                      <a:r>
                        <a:rPr lang="el-GR" sz="1400" b="1" baseline="0"/>
                        <a:t>πλάγια κάμψη </a:t>
                      </a:r>
                      <a:r>
                        <a:rPr lang="el-GR" sz="1400" baseline="0"/>
                        <a:t>κεφαλής στην ίδια πλευρά,</a:t>
                      </a:r>
                      <a:endParaRPr lang="el-GR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Πλατύς ραχιαίος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rgbClr val="0070C0"/>
                          </a:solidFill>
                        </a:rPr>
                        <a:t>ακανθώδεις απ</a:t>
                      </a:r>
                      <a:r>
                        <a:rPr lang="el-GR" sz="1400" dirty="0"/>
                        <a:t>.</a:t>
                      </a:r>
                      <a:r>
                        <a:rPr lang="el-GR" sz="1400" baseline="0" dirty="0"/>
                        <a:t> (Θ6-Θ12), </a:t>
                      </a:r>
                      <a:r>
                        <a:rPr lang="el-GR" sz="1400" baseline="0" dirty="0" err="1"/>
                        <a:t>θωρ.οσφ</a:t>
                      </a:r>
                      <a:r>
                        <a:rPr lang="el-GR" sz="1400" baseline="0" dirty="0"/>
                        <a:t>. </a:t>
                      </a:r>
                      <a:r>
                        <a:rPr lang="el-GR" sz="1400" baseline="0" dirty="0" err="1"/>
                        <a:t>Περ</a:t>
                      </a:r>
                      <a:r>
                        <a:rPr lang="el-GR" sz="1400" baseline="0" dirty="0"/>
                        <a:t>., </a:t>
                      </a:r>
                      <a:r>
                        <a:rPr lang="el-GR" sz="1400" baseline="0" dirty="0" err="1"/>
                        <a:t>λαγ</a:t>
                      </a:r>
                      <a:r>
                        <a:rPr lang="el-GR" sz="1400" baseline="0" dirty="0"/>
                        <a:t>. Ακρολοφία</a:t>
                      </a:r>
                    </a:p>
                    <a:p>
                      <a:r>
                        <a:rPr lang="el-GR" sz="1400" baseline="0" dirty="0" err="1"/>
                        <a:t>Κατωτ</a:t>
                      </a:r>
                      <a:r>
                        <a:rPr lang="el-GR" sz="1400" baseline="0" dirty="0"/>
                        <a:t> 3-4 πλευρές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aseline="0" dirty="0"/>
                        <a:t>Έδαφος αύλακας τ. μακράς κεφαλής δικέφαλου </a:t>
                      </a:r>
                      <a:r>
                        <a:rPr lang="el-GR" sz="1400" b="1" baseline="0" dirty="0"/>
                        <a:t>βραχιόνιου</a:t>
                      </a:r>
                      <a:r>
                        <a:rPr lang="el-GR" sz="1400" baseline="0" dirty="0"/>
                        <a:t> μυ</a:t>
                      </a:r>
                      <a:endParaRPr lang="el-GR" sz="1400" dirty="0"/>
                    </a:p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 </a:t>
                      </a:r>
                      <a:r>
                        <a:rPr lang="el-GR" sz="1400" dirty="0" err="1"/>
                        <a:t>θωρακο</a:t>
                      </a:r>
                      <a:r>
                        <a:rPr lang="el-GR" sz="1400" dirty="0"/>
                        <a:t>-ραχιαίο ν.</a:t>
                      </a:r>
                    </a:p>
                    <a:p>
                      <a:r>
                        <a:rPr lang="el-GR" sz="1400" dirty="0"/>
                        <a:t>(</a:t>
                      </a:r>
                      <a:r>
                        <a:rPr lang="el-GR" sz="1400" b="1" dirty="0"/>
                        <a:t>Α6, Α7</a:t>
                      </a:r>
                      <a:r>
                        <a:rPr lang="el-GR" sz="1400" dirty="0"/>
                        <a:t>, Α8)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Έκταση, </a:t>
                      </a:r>
                    </a:p>
                    <a:p>
                      <a:r>
                        <a:rPr lang="el-GR" sz="1400" dirty="0"/>
                        <a:t>προσαγωγή, </a:t>
                      </a:r>
                    </a:p>
                    <a:p>
                      <a:r>
                        <a:rPr lang="el-GR" sz="1400" dirty="0"/>
                        <a:t>έσω στροφή.</a:t>
                      </a:r>
                    </a:p>
                    <a:p>
                      <a:r>
                        <a:rPr lang="el-GR" sz="1400" baseline="0" dirty="0"/>
                        <a:t> Ανυψώνει σώμα (αναρρίχηση)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Ανελκτήρας ωμοπλάτης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Οπ. Φύματα </a:t>
                      </a:r>
                      <a:r>
                        <a:rPr lang="el-GR" sz="1400" dirty="0" err="1">
                          <a:solidFill>
                            <a:srgbClr val="0070C0"/>
                          </a:solidFill>
                        </a:rPr>
                        <a:t>εγκ</a:t>
                      </a:r>
                      <a:r>
                        <a:rPr lang="el-GR" sz="1400" dirty="0"/>
                        <a:t>. </a:t>
                      </a:r>
                      <a:r>
                        <a:rPr lang="el-GR" sz="1400" dirty="0">
                          <a:solidFill>
                            <a:srgbClr val="0070C0"/>
                          </a:solidFill>
                        </a:rPr>
                        <a:t>Αποφύσεων </a:t>
                      </a:r>
                      <a:r>
                        <a:rPr lang="el-GR" sz="1400" dirty="0"/>
                        <a:t>Α1-Α4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Έσω χείλος ωμοπλάτης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Ραχιαίο ν. ωμοπλάτης</a:t>
                      </a:r>
                      <a:r>
                        <a:rPr lang="el-GR" sz="1400" baseline="0" dirty="0"/>
                        <a:t> (Α5) και αυχενικά ν (Α3, Α4)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Ανυψώνει</a:t>
                      </a:r>
                      <a:r>
                        <a:rPr lang="el-GR" sz="1400" baseline="0" dirty="0"/>
                        <a:t> ωμοπλάτη</a:t>
                      </a:r>
                    </a:p>
                    <a:p>
                      <a:r>
                        <a:rPr lang="el-GR" sz="1400" baseline="0" dirty="0"/>
                        <a:t>Στρέφει ωμογλήνη προς τα κάτω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Ελάσσων + </a:t>
                      </a:r>
                    </a:p>
                    <a:p>
                      <a:r>
                        <a:rPr lang="el-GR" sz="1400" dirty="0"/>
                        <a:t>Μείζων ρομβοειδής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 err="1"/>
                        <a:t>Αυχ</a:t>
                      </a:r>
                      <a:r>
                        <a:rPr lang="el-GR" sz="1400" dirty="0"/>
                        <a:t>. συνδ.-</a:t>
                      </a:r>
                      <a:r>
                        <a:rPr lang="el-GR" sz="1400" dirty="0" err="1"/>
                        <a:t>ακ.</a:t>
                      </a:r>
                      <a:r>
                        <a:rPr lang="el-GR" sz="1400" baseline="0" dirty="0"/>
                        <a:t> απ. Α7-Θ1</a:t>
                      </a:r>
                    </a:p>
                    <a:p>
                      <a:r>
                        <a:rPr lang="el-GR" sz="1400" baseline="0" dirty="0" err="1"/>
                        <a:t>Ακ</a:t>
                      </a:r>
                      <a:r>
                        <a:rPr lang="el-GR" sz="1400" baseline="0" dirty="0"/>
                        <a:t> απ. Θ2-Θ5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Έσω περάς άκανθας</a:t>
                      </a:r>
                    </a:p>
                    <a:p>
                      <a:r>
                        <a:rPr lang="el-GR" sz="1400" dirty="0"/>
                        <a:t>Έσω</a:t>
                      </a:r>
                      <a:r>
                        <a:rPr lang="el-GR" sz="1400" baseline="0" dirty="0"/>
                        <a:t> χείλος ωμοπλάτης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Ραχιαίο ν. ωμοπλάτης</a:t>
                      </a:r>
                      <a:r>
                        <a:rPr lang="el-GR" sz="1400" baseline="0" dirty="0"/>
                        <a:t> (Α4, </a:t>
                      </a:r>
                      <a:r>
                        <a:rPr lang="el-GR" sz="1400" b="1" baseline="0" dirty="0"/>
                        <a:t>Α5</a:t>
                      </a:r>
                      <a:r>
                        <a:rPr lang="el-GR" sz="1400" baseline="0" dirty="0"/>
                        <a:t>)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Σταθεροποιούν ωμοπλάτη</a:t>
                      </a:r>
                    </a:p>
                    <a:p>
                      <a:r>
                        <a:rPr lang="el-GR" sz="1400" dirty="0"/>
                        <a:t>Έλκουν ωμοπλάτη για να χαμηλώσει ωμογλήνη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85828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48482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1025" y="642918"/>
            <a:ext cx="47529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5929322" y="4214818"/>
            <a:ext cx="27731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Δελτοειδής</a:t>
            </a:r>
          </a:p>
          <a:p>
            <a:pPr marL="342900" indent="-342900">
              <a:buAutoNum type="arabicPeriod"/>
            </a:pPr>
            <a:r>
              <a:rPr lang="el-GR" dirty="0"/>
              <a:t>Τραπεζοειδής</a:t>
            </a:r>
          </a:p>
          <a:p>
            <a:pPr marL="342900" indent="-342900">
              <a:buAutoNum type="arabicPeriod"/>
            </a:pPr>
            <a:r>
              <a:rPr lang="el-GR" dirty="0"/>
              <a:t>Ανελκτήρας ωμοπλάτης</a:t>
            </a:r>
          </a:p>
          <a:p>
            <a:pPr marL="342900" indent="-342900">
              <a:buAutoNum type="arabicPeriod"/>
            </a:pPr>
            <a:r>
              <a:rPr lang="el-GR" dirty="0"/>
              <a:t>Μζ. Στρογγύλος</a:t>
            </a:r>
          </a:p>
          <a:p>
            <a:pPr marL="342900" indent="-342900">
              <a:buAutoNum type="arabicPeriod"/>
            </a:pPr>
            <a:r>
              <a:rPr lang="el-GR" dirty="0"/>
              <a:t>Τρικέφαλος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ραχησ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32" y="0"/>
            <a:ext cx="72607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82799"/>
            <a:ext cx="5819798" cy="657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429388" y="2500306"/>
            <a:ext cx="146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τραπεζοειδής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7072330" y="5214950"/>
            <a:ext cx="1749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Πλατύς ραχιαίος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42910" y="5000636"/>
            <a:ext cx="15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Πρ</a:t>
            </a:r>
            <a:r>
              <a:rPr lang="el-GR" dirty="0"/>
              <a:t>. οδοντωτός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500034" y="3357562"/>
            <a:ext cx="163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Ελ. ρομβοειδής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57158" y="4071942"/>
            <a:ext cx="169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Μζ. ρομβοειδής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ΜΥΣ ΩΜΙΚΗΣ ΖΩΝΗΣ</a:t>
            </a:r>
            <a:br>
              <a:rPr lang="el-GR" dirty="0"/>
            </a:br>
            <a:r>
              <a:rPr lang="el-GR" dirty="0"/>
              <a:t>που καταφύονται στο βραχίονα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/>
              <a:t>1.Υπερακάνθιος</a:t>
            </a:r>
          </a:p>
          <a:p>
            <a:pPr>
              <a:buNone/>
            </a:pPr>
            <a:r>
              <a:rPr lang="el-GR" dirty="0"/>
              <a:t>2. Υπακάνθιος</a:t>
            </a:r>
          </a:p>
          <a:p>
            <a:pPr>
              <a:buNone/>
            </a:pPr>
            <a:r>
              <a:rPr lang="el-GR" dirty="0"/>
              <a:t>3. Ελάσσων στρογγύλος</a:t>
            </a:r>
          </a:p>
          <a:p>
            <a:pPr>
              <a:buNone/>
            </a:pPr>
            <a:r>
              <a:rPr lang="el-GR" dirty="0"/>
              <a:t>4. Δελτοειδής</a:t>
            </a:r>
          </a:p>
          <a:p>
            <a:pPr>
              <a:buNone/>
            </a:pPr>
            <a:r>
              <a:rPr lang="el-GR" dirty="0"/>
              <a:t>5. Υποπλάτιος</a:t>
            </a:r>
          </a:p>
          <a:p>
            <a:pPr>
              <a:buNone/>
            </a:pPr>
            <a:r>
              <a:rPr lang="el-GR" dirty="0"/>
              <a:t>6. Μείζων στρογγύλος</a:t>
            </a:r>
          </a:p>
          <a:p>
            <a:pPr>
              <a:buNone/>
            </a:pPr>
            <a:r>
              <a:rPr lang="el-GR" dirty="0"/>
              <a:t>7. Πλατύς ραχιαίος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ΕΛΕΥΘΕΡΟ ΑΝΩ ΑΚΡΟ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214282" y="1600200"/>
            <a:ext cx="5072098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l-GR" b="1" dirty="0"/>
              <a:t>Εγγύς οστό</a:t>
            </a:r>
            <a:r>
              <a:rPr lang="el-GR" dirty="0"/>
              <a:t>: μονήρες, μακρύτερο</a:t>
            </a:r>
          </a:p>
          <a:p>
            <a:pPr>
              <a:buNone/>
            </a:pPr>
            <a:r>
              <a:rPr lang="el-GR" b="1" dirty="0"/>
              <a:t>Μεσότητα</a:t>
            </a:r>
            <a:r>
              <a:rPr lang="el-GR" dirty="0"/>
              <a:t>: 2 παράλληλα οστά</a:t>
            </a:r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endParaRPr lang="el-GR" dirty="0"/>
          </a:p>
          <a:p>
            <a:pPr>
              <a:buNone/>
            </a:pPr>
            <a:r>
              <a:rPr lang="el-GR" b="1" dirty="0"/>
              <a:t>Άπω</a:t>
            </a:r>
            <a:r>
              <a:rPr lang="el-GR" dirty="0"/>
              <a:t>: βραχέα και μακρά οστά</a:t>
            </a:r>
          </a:p>
        </p:txBody>
      </p:sp>
      <p:sp>
        <p:nvSpPr>
          <p:cNvPr id="9" name="8 - Θέση περιεχομένου"/>
          <p:cNvSpPr>
            <a:spLocks noGrp="1"/>
          </p:cNvSpPr>
          <p:nvPr>
            <p:ph sz="half" idx="2"/>
          </p:nvPr>
        </p:nvSpPr>
        <p:spPr>
          <a:xfrm>
            <a:off x="5143504" y="1600200"/>
            <a:ext cx="3543296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>
                <a:solidFill>
                  <a:srgbClr val="00B0F0"/>
                </a:solidFill>
              </a:rPr>
              <a:t>Βραχιόνιο</a:t>
            </a:r>
            <a:r>
              <a:rPr lang="el-GR" dirty="0"/>
              <a:t> / 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μηριαίο</a:t>
            </a:r>
          </a:p>
          <a:p>
            <a:pPr marL="0" indent="0">
              <a:buNone/>
            </a:pPr>
            <a:r>
              <a:rPr lang="el-GR" dirty="0">
                <a:solidFill>
                  <a:srgbClr val="00B0F0"/>
                </a:solidFill>
              </a:rPr>
              <a:t>Κερκίδα ωλένη</a:t>
            </a:r>
            <a:r>
              <a:rPr lang="el-GR" dirty="0"/>
              <a:t>: συνδέονται και τα 2 με εγγύς οστό, κινούνται μεταξύ τους.</a:t>
            </a:r>
          </a:p>
          <a:p>
            <a:pPr marL="0" indent="0">
              <a:buNone/>
            </a:pP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Κνήμη περόνη</a:t>
            </a:r>
            <a:r>
              <a:rPr lang="el-GR" dirty="0"/>
              <a:t>: συνδέονται και τα δύο με οστά ταρσού, σταθεροποιημένα μεταξύ τους</a:t>
            </a:r>
          </a:p>
          <a:p>
            <a:pPr marL="0" indent="0">
              <a:buNone/>
            </a:pPr>
            <a:r>
              <a:rPr lang="el-GR" dirty="0"/>
              <a:t>8 </a:t>
            </a:r>
            <a:r>
              <a:rPr lang="el-GR" dirty="0">
                <a:solidFill>
                  <a:srgbClr val="00B0F0"/>
                </a:solidFill>
              </a:rPr>
              <a:t>καρπού</a:t>
            </a:r>
            <a:r>
              <a:rPr lang="el-GR" dirty="0"/>
              <a:t>, 7 </a:t>
            </a:r>
            <a:r>
              <a:rPr lang="el-GR" dirty="0">
                <a:solidFill>
                  <a:schemeClr val="accent2">
                    <a:lumMod val="75000"/>
                  </a:schemeClr>
                </a:solidFill>
              </a:rPr>
              <a:t>ταρσού</a:t>
            </a:r>
          </a:p>
          <a:p>
            <a:pPr marL="0" indent="0">
              <a:buNone/>
            </a:pPr>
            <a:r>
              <a:rPr lang="el-GR" dirty="0"/>
              <a:t>Φάλαγγες δαχτύλων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2800" dirty="0"/>
              <a:t>ΑΥΤΟΧΘΟΝΕΣ ΜΥΣ ΩΜΟΥ πρόσθιοι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975372"/>
              </p:ext>
            </p:extLst>
          </p:nvPr>
        </p:nvGraphicFramePr>
        <p:xfrm>
          <a:off x="214281" y="1234440"/>
          <a:ext cx="8929719" cy="518668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28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31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ΕΚΦΥΣΗ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ΚΑΤΑΦΥΣΗ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ΝΕΥΡΩΣΗ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ΛΕΙΤΟΥΡΓΙΑ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2">
                <a:tc>
                  <a:txBody>
                    <a:bodyPr/>
                    <a:lstStyle/>
                    <a:p>
                      <a:r>
                        <a:rPr lang="el-GR" sz="1400" dirty="0"/>
                        <a:t>Δελτοειδής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Έξω</a:t>
                      </a:r>
                      <a:r>
                        <a:rPr lang="el-GR" sz="1400" baseline="0" dirty="0"/>
                        <a:t> 1/3 κλείδας, ακρώμιο, άκανθα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Δελτοειδές τράχυσμα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Μασχαλιαίο ν. (</a:t>
                      </a:r>
                      <a:r>
                        <a:rPr lang="el-GR" sz="1400" b="1" dirty="0"/>
                        <a:t>Α5</a:t>
                      </a:r>
                      <a:r>
                        <a:rPr lang="el-GR" sz="1400" dirty="0"/>
                        <a:t>-Α6)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Κλειδική: κάμψη-έσω</a:t>
                      </a:r>
                      <a:r>
                        <a:rPr lang="el-GR" sz="1400" baseline="0" dirty="0"/>
                        <a:t> στροφή</a:t>
                      </a:r>
                    </a:p>
                    <a:p>
                      <a:r>
                        <a:rPr lang="el-GR" sz="1400" baseline="0" dirty="0" err="1"/>
                        <a:t>Ακρωμιακή</a:t>
                      </a:r>
                      <a:r>
                        <a:rPr lang="el-GR" sz="1400" baseline="0" dirty="0"/>
                        <a:t>: απάγει</a:t>
                      </a:r>
                    </a:p>
                    <a:p>
                      <a:r>
                        <a:rPr lang="el-GR" sz="1400" baseline="0" dirty="0" err="1"/>
                        <a:t>Ακανθική</a:t>
                      </a:r>
                      <a:r>
                        <a:rPr lang="el-GR" sz="1400" baseline="0" dirty="0"/>
                        <a:t>: έκταση-έξω στροφή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b="1" dirty="0"/>
                        <a:t>Υπερακάνθιος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Υπερακάνθιο βόθρο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1" dirty="0">
                          <a:solidFill>
                            <a:srgbClr val="0070C0"/>
                          </a:solidFill>
                        </a:rPr>
                        <a:t>Μείζον όγκωμα (άνω)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Υπερπλάτιο ν. (Α4, </a:t>
                      </a:r>
                      <a:r>
                        <a:rPr lang="el-GR" sz="1400" b="1" dirty="0"/>
                        <a:t>Α5</a:t>
                      </a:r>
                      <a:r>
                        <a:rPr lang="el-GR" sz="1400" dirty="0"/>
                        <a:t>, Α6)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Έναρξη απαγωγής</a:t>
                      </a:r>
                      <a:r>
                        <a:rPr lang="el-GR" sz="1400" baseline="0" dirty="0"/>
                        <a:t> (</a:t>
                      </a:r>
                      <a:r>
                        <a:rPr lang="el-GR" sz="1400" dirty="0"/>
                        <a:t>έξω στροφή)</a:t>
                      </a:r>
                    </a:p>
                    <a:p>
                      <a:r>
                        <a:rPr lang="el-GR" sz="1400" dirty="0"/>
                        <a:t>Ομάδα στροφέων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b="1" dirty="0"/>
                        <a:t>Υπακάνθιος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Υπακάνθιο βόθρο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>
                          <a:solidFill>
                            <a:srgbClr val="0070C0"/>
                          </a:solidFill>
                        </a:rPr>
                        <a:t>Μείζον όγκωμα (μέση)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Υπερπλάτιο ν. (Α4, </a:t>
                      </a:r>
                      <a:r>
                        <a:rPr lang="el-GR" sz="1400" b="1" dirty="0"/>
                        <a:t>Α5</a:t>
                      </a:r>
                      <a:r>
                        <a:rPr lang="el-GR" sz="1400" dirty="0"/>
                        <a:t>, Α6)</a:t>
                      </a:r>
                    </a:p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Έξω στροφή</a:t>
                      </a:r>
                    </a:p>
                    <a:p>
                      <a:r>
                        <a:rPr lang="el-GR" sz="1400" dirty="0"/>
                        <a:t>Ομάδα στροφέων</a:t>
                      </a:r>
                    </a:p>
                    <a:p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b="1" dirty="0"/>
                        <a:t>Ελάσσων στρογγύλος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Έξω χείλος ωμοπλάτης (μέσο 1/3)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dirty="0">
                          <a:solidFill>
                            <a:srgbClr val="0070C0"/>
                          </a:solidFill>
                        </a:rPr>
                        <a:t>Μείζον όγκωμα (κάτω)</a:t>
                      </a:r>
                    </a:p>
                    <a:p>
                      <a:endParaRPr lang="el-GR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Μασχαλιαίο ν. (</a:t>
                      </a:r>
                      <a:r>
                        <a:rPr lang="el-GR" sz="1400" b="1" dirty="0"/>
                        <a:t>Α5</a:t>
                      </a:r>
                      <a:r>
                        <a:rPr lang="el-GR" sz="1400" dirty="0"/>
                        <a:t>-Α6)</a:t>
                      </a:r>
                    </a:p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Έξω στροφή</a:t>
                      </a:r>
                    </a:p>
                    <a:p>
                      <a:r>
                        <a:rPr lang="el-GR" sz="1400" dirty="0"/>
                        <a:t>Ομάδα στροφέων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Μείζων στρογγύλος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Κάτω γωνία</a:t>
                      </a:r>
                      <a:r>
                        <a:rPr lang="el-GR" sz="1400" baseline="0" dirty="0"/>
                        <a:t> ωμοπλάτης</a:t>
                      </a:r>
                      <a:endParaRPr lang="el-GR" sz="1400" dirty="0"/>
                    </a:p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baseline="0" dirty="0">
                          <a:solidFill>
                            <a:srgbClr val="0070C0"/>
                          </a:solidFill>
                        </a:rPr>
                        <a:t>Έσω χείλος αύλακας </a:t>
                      </a:r>
                      <a:r>
                        <a:rPr lang="el-GR" sz="1400" baseline="0" dirty="0"/>
                        <a:t>τ. μακράς κεφαλής δικέφαλου βραχιόνιου μυ</a:t>
                      </a:r>
                      <a:endParaRPr lang="el-GR" sz="1400" dirty="0"/>
                    </a:p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Κατώτερο</a:t>
                      </a:r>
                      <a:r>
                        <a:rPr lang="el-GR" sz="1400" baseline="0" dirty="0"/>
                        <a:t> </a:t>
                      </a:r>
                      <a:r>
                        <a:rPr lang="el-GR" sz="1400" baseline="0" dirty="0" err="1"/>
                        <a:t>υποπλάτιο</a:t>
                      </a:r>
                      <a:r>
                        <a:rPr lang="el-GR" sz="1400" baseline="0" dirty="0"/>
                        <a:t> ν. (Α5, </a:t>
                      </a:r>
                      <a:r>
                        <a:rPr lang="el-GR" sz="1400" b="1" baseline="0" dirty="0"/>
                        <a:t>Α6</a:t>
                      </a:r>
                      <a:r>
                        <a:rPr lang="el-GR" sz="1400" baseline="0" dirty="0"/>
                        <a:t>)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Προσαγωγή</a:t>
                      </a:r>
                    </a:p>
                    <a:p>
                      <a:r>
                        <a:rPr lang="el-GR" sz="1400" dirty="0"/>
                        <a:t>Έσω στροφή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b="1" dirty="0"/>
                        <a:t>Υποπλάτιος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Υποπλάτιο βόθρο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Έλασσον όγκωμα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Ανώτερο και κατώτερο </a:t>
                      </a:r>
                      <a:r>
                        <a:rPr lang="el-GR" sz="1400" dirty="0" err="1"/>
                        <a:t>υποπλάτιο</a:t>
                      </a:r>
                      <a:r>
                        <a:rPr lang="el-GR" sz="1400" dirty="0"/>
                        <a:t> ν.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u="sng" dirty="0"/>
                        <a:t>Έσω στροφή </a:t>
                      </a:r>
                    </a:p>
                    <a:p>
                      <a:r>
                        <a:rPr lang="el-GR" sz="1400" dirty="0"/>
                        <a:t>Ομάδα στροφέων</a:t>
                      </a:r>
                    </a:p>
                    <a:p>
                      <a:r>
                        <a:rPr lang="el-GR" sz="1400" dirty="0"/>
                        <a:t>Συγκράτηση</a:t>
                      </a:r>
                      <a:r>
                        <a:rPr lang="el-GR" sz="1400" baseline="0" dirty="0"/>
                        <a:t> κεφαλής μέσα την ωμογλήνη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357166"/>
            <a:ext cx="925122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714348" y="4429132"/>
            <a:ext cx="20169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Υπερακάνθιος</a:t>
            </a:r>
          </a:p>
          <a:p>
            <a:pPr marL="342900" indent="-342900">
              <a:buAutoNum type="arabicPeriod"/>
            </a:pPr>
            <a:r>
              <a:rPr lang="el-GR" dirty="0"/>
              <a:t>Υπακάνθιος</a:t>
            </a:r>
          </a:p>
          <a:p>
            <a:pPr marL="342900" indent="-342900">
              <a:buAutoNum type="arabicPeriod"/>
            </a:pPr>
            <a:r>
              <a:rPr lang="el-GR" dirty="0"/>
              <a:t>Ελ. Στρογγύλος</a:t>
            </a:r>
          </a:p>
          <a:p>
            <a:pPr marL="342900" indent="-342900">
              <a:buAutoNum type="arabicPeriod"/>
            </a:pPr>
            <a:r>
              <a:rPr lang="el-GR" dirty="0"/>
              <a:t>….</a:t>
            </a:r>
          </a:p>
          <a:p>
            <a:pPr marL="342900" indent="-342900">
              <a:buAutoNum type="arabicPeriod"/>
            </a:pPr>
            <a:r>
              <a:rPr lang="el-GR" dirty="0"/>
              <a:t>Υποπλάτιος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70294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- TextBox"/>
          <p:cNvSpPr txBox="1"/>
          <p:nvPr/>
        </p:nvSpPr>
        <p:spPr>
          <a:xfrm>
            <a:off x="1785918" y="5357826"/>
            <a:ext cx="1796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3. Υπερακάνθιος </a:t>
            </a:r>
          </a:p>
          <a:p>
            <a:r>
              <a:rPr lang="el-GR" dirty="0"/>
              <a:t>4. Υπακάνθιος</a:t>
            </a:r>
          </a:p>
          <a:p>
            <a:r>
              <a:rPr lang="el-GR" dirty="0"/>
              <a:t>7. Υποκλείδιος </a:t>
            </a:r>
          </a:p>
          <a:p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42852"/>
            <a:ext cx="68389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370805" y="3000372"/>
            <a:ext cx="27731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Τραπεζοειδής</a:t>
            </a:r>
          </a:p>
          <a:p>
            <a:pPr marL="342900" indent="-342900">
              <a:buAutoNum type="arabicPeriod"/>
            </a:pPr>
            <a:r>
              <a:rPr lang="el-GR" dirty="0"/>
              <a:t>Ανελκτήρας ωμοπλάτης</a:t>
            </a:r>
          </a:p>
          <a:p>
            <a:pPr marL="342900" indent="-342900">
              <a:buAutoNum type="arabicPeriod"/>
            </a:pPr>
            <a:r>
              <a:rPr lang="el-GR" dirty="0"/>
              <a:t>Υπερακάνθιος</a:t>
            </a:r>
          </a:p>
          <a:p>
            <a:pPr marL="342900" indent="-342900">
              <a:buAutoNum type="arabicPeriod"/>
            </a:pPr>
            <a:r>
              <a:rPr lang="el-GR" dirty="0"/>
              <a:t>Υπακάνθιος</a:t>
            </a:r>
          </a:p>
          <a:p>
            <a:pPr marL="342900" indent="-342900">
              <a:buAutoNum type="arabicPeriod"/>
            </a:pPr>
            <a:r>
              <a:rPr lang="el-GR" dirty="0"/>
              <a:t>Ελ. Στρογγύλος</a:t>
            </a:r>
          </a:p>
          <a:p>
            <a:pPr marL="342900" indent="-342900">
              <a:buAutoNum type="arabicPeriod"/>
            </a:pPr>
            <a:r>
              <a:rPr lang="el-GR" dirty="0"/>
              <a:t>Μζ. Στρογγύλος</a:t>
            </a:r>
          </a:p>
          <a:p>
            <a:pPr marL="342900" indent="-342900">
              <a:buAutoNum type="arabicPeriod"/>
            </a:pPr>
            <a:r>
              <a:rPr lang="el-GR" dirty="0"/>
              <a:t>Πλ. ραχιαίος </a:t>
            </a:r>
          </a:p>
          <a:p>
            <a:pPr marL="342900" indent="-342900">
              <a:buAutoNum type="arabicPeriod"/>
            </a:pPr>
            <a:r>
              <a:rPr lang="el-GR" dirty="0"/>
              <a:t>Δελτοειδής</a:t>
            </a:r>
          </a:p>
          <a:p>
            <a:pPr marL="342900" indent="-342900">
              <a:buAutoNum type="arabicPeriod"/>
            </a:pPr>
            <a:r>
              <a:rPr lang="el-GR" dirty="0"/>
              <a:t>Ελ. Ρομβοειδής</a:t>
            </a:r>
          </a:p>
          <a:p>
            <a:pPr marL="342900" indent="-342900">
              <a:buAutoNum type="arabicPeriod"/>
            </a:pPr>
            <a:r>
              <a:rPr lang="el-GR" dirty="0"/>
              <a:t>Μζ. ρομβοειδής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0"/>
            <a:ext cx="51054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6072198" y="2214554"/>
            <a:ext cx="20956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Τραπεζοειδής</a:t>
            </a:r>
          </a:p>
          <a:p>
            <a:pPr marL="342900" indent="-342900">
              <a:buAutoNum type="arabicPeriod"/>
            </a:pPr>
            <a:r>
              <a:rPr lang="el-GR" dirty="0"/>
              <a:t>…</a:t>
            </a:r>
          </a:p>
          <a:p>
            <a:pPr marL="342900" indent="-342900">
              <a:buAutoNum type="arabicPeriod"/>
            </a:pPr>
            <a:r>
              <a:rPr lang="el-GR" dirty="0"/>
              <a:t>Υπερακάνθιος</a:t>
            </a:r>
          </a:p>
          <a:p>
            <a:pPr marL="342900" indent="-342900">
              <a:buAutoNum type="arabicPeriod"/>
            </a:pPr>
            <a:r>
              <a:rPr lang="el-GR" dirty="0"/>
              <a:t>Υπακάνθιος</a:t>
            </a:r>
          </a:p>
          <a:p>
            <a:pPr marL="342900" indent="-342900">
              <a:buAutoNum type="arabicPeriod"/>
            </a:pPr>
            <a:r>
              <a:rPr lang="el-GR" dirty="0"/>
              <a:t>Ελ. Στρογγύλος</a:t>
            </a:r>
          </a:p>
          <a:p>
            <a:pPr marL="342900" indent="-342900">
              <a:buAutoNum type="arabicPeriod"/>
            </a:pPr>
            <a:r>
              <a:rPr lang="el-GR" dirty="0"/>
              <a:t>Μζ. Στρογγύλος</a:t>
            </a:r>
          </a:p>
          <a:p>
            <a:pPr marL="342900" indent="-342900">
              <a:buAutoNum type="arabicPeriod"/>
            </a:pPr>
            <a:r>
              <a:rPr lang="el-GR" dirty="0"/>
              <a:t>Υποπλάτιος</a:t>
            </a:r>
          </a:p>
          <a:p>
            <a:pPr marL="342900" indent="-342900">
              <a:buAutoNum type="arabicPeriod"/>
            </a:pPr>
            <a:r>
              <a:rPr lang="el-GR" dirty="0"/>
              <a:t>Πλατύς ραχιαίος</a:t>
            </a:r>
          </a:p>
          <a:p>
            <a:pPr marL="342900" indent="-342900">
              <a:buAutoNum type="arabicPeriod"/>
            </a:pPr>
            <a:r>
              <a:rPr lang="el-GR" dirty="0"/>
              <a:t>Μζ. Θωρακικός</a:t>
            </a:r>
          </a:p>
          <a:p>
            <a:pPr marL="342900" indent="-342900">
              <a:buAutoNum type="arabicPeriod"/>
            </a:pPr>
            <a:r>
              <a:rPr lang="el-GR" dirty="0"/>
              <a:t>Ελ. Θωρακικός</a:t>
            </a:r>
          </a:p>
          <a:p>
            <a:pPr marL="342900" indent="-342900">
              <a:buAutoNum type="arabicPeriod"/>
            </a:pPr>
            <a:endParaRPr lang="el-GR" dirty="0"/>
          </a:p>
          <a:p>
            <a:pPr marL="342900" indent="-342900">
              <a:buAutoNum type="arabicPeriod"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ΜΥΣ ΩΜΟΥ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356"/>
            <a:ext cx="9144000" cy="464347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790950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73" y="116632"/>
            <a:ext cx="4847774" cy="6480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2 - TextBox"/>
          <p:cNvSpPr txBox="1"/>
          <p:nvPr/>
        </p:nvSpPr>
        <p:spPr>
          <a:xfrm>
            <a:off x="6929422" y="6181852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795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ΩΜΟΥ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620688"/>
            <a:ext cx="4257959" cy="5112568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3514725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3" y="1484784"/>
            <a:ext cx="40767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64704"/>
            <a:ext cx="55626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ΩΜΟΥ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158"/>
            <a:ext cx="9144000" cy="5379683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602700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ΑΝΩ ΑΚΡΟ ΟΣΤΑ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94029"/>
            <a:ext cx="5214974" cy="6469941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6500826" y="5929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ΩΜΟΥ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44" y="1264732"/>
            <a:ext cx="8672312" cy="4328535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ΩΜΟΥ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16632"/>
            <a:ext cx="5822185" cy="3970364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36912"/>
            <a:ext cx="305752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ΩΜΟΥ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6" y="148305"/>
            <a:ext cx="8855208" cy="6561389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ΩΜΟΥ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96" y="201650"/>
            <a:ext cx="9076207" cy="645470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52438"/>
            <a:ext cx="5438775" cy="595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001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  <p:sp>
        <p:nvSpPr>
          <p:cNvPr id="2" name="TextBox 1"/>
          <p:cNvSpPr txBox="1"/>
          <p:nvPr/>
        </p:nvSpPr>
        <p:spPr>
          <a:xfrm>
            <a:off x="5886477" y="344728"/>
            <a:ext cx="20073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 err="1"/>
              <a:t>Υπερακάνθιος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Τραπεζοειδής</a:t>
            </a:r>
          </a:p>
          <a:p>
            <a:pPr marL="342900" indent="-342900">
              <a:buAutoNum type="arabicPeriod"/>
            </a:pPr>
            <a:r>
              <a:rPr lang="el-GR" dirty="0"/>
              <a:t>Κλείδα</a:t>
            </a:r>
          </a:p>
          <a:p>
            <a:pPr marL="342900" indent="-342900">
              <a:buAutoNum type="arabicPeriod"/>
            </a:pPr>
            <a:r>
              <a:rPr lang="el-GR" dirty="0"/>
              <a:t>Δελτοειδής</a:t>
            </a:r>
          </a:p>
          <a:p>
            <a:pPr marL="342900" indent="-342900">
              <a:buAutoNum type="arabicPeriod"/>
            </a:pPr>
            <a:r>
              <a:rPr lang="el-GR" dirty="0"/>
              <a:t>Μ. θωρακικός</a:t>
            </a:r>
          </a:p>
          <a:p>
            <a:pPr marL="342900" indent="-342900">
              <a:buAutoNum type="arabicPeriod"/>
            </a:pPr>
            <a:r>
              <a:rPr lang="el-GR" dirty="0"/>
              <a:t>Δικέφαλος </a:t>
            </a:r>
            <a:r>
              <a:rPr lang="el-GR" dirty="0" err="1"/>
              <a:t>βραχόνιος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Βραχιόνιος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Τρικέφαλος </a:t>
            </a:r>
            <a:r>
              <a:rPr lang="el-GR" dirty="0" err="1"/>
              <a:t>βραχιόνιος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/>
              <a:t>Πλατύς ραχιαίος</a:t>
            </a:r>
          </a:p>
          <a:p>
            <a:pPr marL="342900" indent="-342900">
              <a:buAutoNum type="arabicPeriod"/>
            </a:pPr>
            <a:r>
              <a:rPr lang="el-GR" dirty="0"/>
              <a:t>Μείζων </a:t>
            </a:r>
            <a:r>
              <a:rPr lang="el-GR" dirty="0" err="1"/>
              <a:t>στρογγύλος</a:t>
            </a:r>
            <a:endParaRPr lang="el-GR" dirty="0"/>
          </a:p>
          <a:p>
            <a:pPr marL="342900" indent="-342900">
              <a:buAutoNum type="arabicPeriod"/>
            </a:pPr>
            <a:r>
              <a:rPr lang="el-GR" dirty="0" err="1"/>
              <a:t>Υπακάνθιος</a:t>
            </a:r>
            <a:r>
              <a:rPr lang="el-GR" dirty="0"/>
              <a:t> (</a:t>
            </a:r>
            <a:r>
              <a:rPr lang="el-GR" dirty="0" err="1"/>
              <a:t>περιτονία</a:t>
            </a:r>
            <a:r>
              <a:rPr lang="el-G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815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ΩΜΟΥ 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2" y="430270"/>
            <a:ext cx="8702795" cy="5997460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ΜΥΣ ΩΜΟΥ 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9" y="239753"/>
            <a:ext cx="7849281" cy="6378493"/>
          </a:xfrm>
          <a:prstGeom prst="rect">
            <a:avLst/>
          </a:prstGeom>
        </p:spPr>
      </p:pic>
      <p:sp>
        <p:nvSpPr>
          <p:cNvPr id="3" name="2 - TextBox"/>
          <p:cNvSpPr txBox="1"/>
          <p:nvPr/>
        </p:nvSpPr>
        <p:spPr>
          <a:xfrm>
            <a:off x="6786578" y="5857893"/>
            <a:ext cx="221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/>
              <a:t>Sobotta</a:t>
            </a:r>
            <a:r>
              <a:rPr lang="en-US" sz="1000" b="1" dirty="0"/>
              <a:t>, Atlas of human anatomy</a:t>
            </a:r>
            <a:endParaRPr lang="el-GR" sz="1000" dirty="0"/>
          </a:p>
          <a:p>
            <a:r>
              <a:rPr lang="en-US" sz="1000" b="1" dirty="0"/>
              <a:t>Volume1, Head Neck, Upper Limb</a:t>
            </a:r>
            <a:endParaRPr lang="el-GR" sz="1000" dirty="0"/>
          </a:p>
          <a:p>
            <a:r>
              <a:rPr lang="en-US" sz="1000" b="1" dirty="0"/>
              <a:t>14th edition 2006, Elsevier, Munich</a:t>
            </a:r>
            <a:endParaRPr lang="el-GR" sz="1000" dirty="0"/>
          </a:p>
          <a:p>
            <a:endParaRPr lang="el-GR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ΩΜΟΠΛΑΤΗ ΚΙΝΗΣΕΙ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56"/>
            <a:ext cx="9144000" cy="672608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el-GR" sz="3200" dirty="0"/>
              <a:t>ΚΙΝΗΣΕΙΣ ΩΜΟΠΛΑΤΗΣ</a:t>
            </a:r>
          </a:p>
        </p:txBody>
      </p:sp>
      <p:graphicFrame>
        <p:nvGraphicFramePr>
          <p:cNvPr id="4" name="3 - Θέση περιεχομένου"/>
          <p:cNvGraphicFramePr>
            <a:graphicFrameLocks noGrp="1"/>
          </p:cNvGraphicFramePr>
          <p:nvPr>
            <p:ph idx="1"/>
          </p:nvPr>
        </p:nvGraphicFramePr>
        <p:xfrm>
          <a:off x="214282" y="571480"/>
          <a:ext cx="8786843" cy="604012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723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9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6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6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ΚΙΝΗΣΗ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ΜΥΣ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ΝΕΥΡΑ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ΜΕΤΑΤΟΠΙΣΗ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Ανύψωση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1" dirty="0"/>
                        <a:t>Τραπεζοειδής (</a:t>
                      </a:r>
                      <a:r>
                        <a:rPr lang="el-GR" sz="1400" b="1" dirty="0" err="1"/>
                        <a:t>ανω</a:t>
                      </a:r>
                      <a:r>
                        <a:rPr lang="el-GR" sz="1400" b="1" dirty="0"/>
                        <a:t>)</a:t>
                      </a:r>
                    </a:p>
                    <a:p>
                      <a:r>
                        <a:rPr lang="el-GR" sz="1400" b="1" dirty="0"/>
                        <a:t>Ανελκτήρας ωμοπλάτης</a:t>
                      </a:r>
                    </a:p>
                    <a:p>
                      <a:r>
                        <a:rPr lang="el-GR" sz="1400" dirty="0"/>
                        <a:t>Ρομβοειδής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Παραπληρωματικό</a:t>
                      </a:r>
                    </a:p>
                    <a:p>
                      <a:r>
                        <a:rPr lang="el-GR" sz="1400" dirty="0"/>
                        <a:t>Ραχιαίο ωμοπλάτης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Ραχιαίο ωμοπλάτης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Καθήλωση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Μείζων θωρακικός</a:t>
                      </a:r>
                    </a:p>
                    <a:p>
                      <a:r>
                        <a:rPr lang="el-GR" sz="1400" b="1" dirty="0"/>
                        <a:t>Πλατύς</a:t>
                      </a:r>
                      <a:r>
                        <a:rPr lang="el-GR" sz="1400" b="1" baseline="0" dirty="0"/>
                        <a:t> ραχιαίος</a:t>
                      </a:r>
                    </a:p>
                    <a:p>
                      <a:r>
                        <a:rPr lang="el-GR" sz="1400" b="1" baseline="0" dirty="0"/>
                        <a:t>Τραπεζοειδής (κατ)</a:t>
                      </a:r>
                    </a:p>
                    <a:p>
                      <a:r>
                        <a:rPr lang="el-GR" sz="1400" baseline="0" dirty="0" err="1"/>
                        <a:t>Πρ</a:t>
                      </a:r>
                      <a:r>
                        <a:rPr lang="el-GR" sz="1400" baseline="0" dirty="0"/>
                        <a:t>. Οδοντωτός</a:t>
                      </a:r>
                    </a:p>
                    <a:p>
                      <a:r>
                        <a:rPr lang="el-GR" sz="1400" b="1" baseline="0" dirty="0"/>
                        <a:t>Ελάσσων Θωρακικός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Θωρακικά </a:t>
                      </a:r>
                    </a:p>
                    <a:p>
                      <a:r>
                        <a:rPr lang="el-GR" sz="1400" dirty="0" err="1"/>
                        <a:t>Θωρακοραχιαίο</a:t>
                      </a:r>
                      <a:endParaRPr lang="el-GR" sz="1400" dirty="0"/>
                    </a:p>
                    <a:p>
                      <a:r>
                        <a:rPr lang="el-GR" sz="1400" dirty="0"/>
                        <a:t>Παραπληρωματικό</a:t>
                      </a:r>
                    </a:p>
                    <a:p>
                      <a:r>
                        <a:rPr lang="el-GR" sz="1400" dirty="0"/>
                        <a:t>Μακρό</a:t>
                      </a:r>
                      <a:r>
                        <a:rPr lang="el-GR" sz="1400" baseline="0" dirty="0"/>
                        <a:t> θωρακικό</a:t>
                      </a:r>
                      <a:endParaRPr lang="el-GR" sz="1400" dirty="0"/>
                    </a:p>
                    <a:p>
                      <a:r>
                        <a:rPr lang="el-GR" sz="1400" dirty="0"/>
                        <a:t>Έσω θωρακικό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10-12 εκ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Κάμψη</a:t>
                      </a:r>
                    </a:p>
                    <a:p>
                      <a:r>
                        <a:rPr lang="el-GR" sz="1400" dirty="0" err="1"/>
                        <a:t>Πρ</a:t>
                      </a:r>
                      <a:r>
                        <a:rPr lang="el-GR" sz="1400" dirty="0"/>
                        <a:t>. αιώρηση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1" dirty="0" err="1"/>
                        <a:t>Πρ</a:t>
                      </a:r>
                      <a:r>
                        <a:rPr lang="el-GR" sz="1400" b="1" dirty="0"/>
                        <a:t>. Οδοντωτός </a:t>
                      </a:r>
                    </a:p>
                    <a:p>
                      <a:r>
                        <a:rPr lang="el-GR" sz="1400" dirty="0"/>
                        <a:t>Μείζων θωρακικός</a:t>
                      </a:r>
                    </a:p>
                    <a:p>
                      <a:r>
                        <a:rPr lang="el-GR" sz="1400" b="1" dirty="0"/>
                        <a:t>Ελάσσων θωρακικός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Μακρό</a:t>
                      </a:r>
                      <a:r>
                        <a:rPr lang="el-GR" sz="1400" baseline="0" dirty="0"/>
                        <a:t> θωρακικό</a:t>
                      </a:r>
                      <a:endParaRPr lang="el-GR" sz="14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Θωρακικά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Έσω θωρακικό</a:t>
                      </a:r>
                    </a:p>
                    <a:p>
                      <a:endParaRPr lang="el-GR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l-GR" sz="1400" dirty="0"/>
                    </a:p>
                    <a:p>
                      <a:pPr algn="ctr"/>
                      <a:endParaRPr lang="el-GR" sz="1400" dirty="0"/>
                    </a:p>
                    <a:p>
                      <a:pPr algn="ctr"/>
                      <a:r>
                        <a:rPr lang="el-GR" sz="1400" dirty="0"/>
                        <a:t>40°-45°</a:t>
                      </a:r>
                    </a:p>
                    <a:p>
                      <a:pPr algn="ctr"/>
                      <a:r>
                        <a:rPr lang="el-GR" sz="1400" dirty="0"/>
                        <a:t>15 εκ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Έκταση</a:t>
                      </a:r>
                    </a:p>
                    <a:p>
                      <a:r>
                        <a:rPr lang="el-GR" sz="1400" dirty="0"/>
                        <a:t>Οπ.</a:t>
                      </a:r>
                      <a:r>
                        <a:rPr lang="el-GR" sz="1400" baseline="0" dirty="0"/>
                        <a:t> αιώρηση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1" dirty="0"/>
                        <a:t>Τραπεζοειδής</a:t>
                      </a:r>
                      <a:r>
                        <a:rPr lang="el-GR" sz="1400" b="1" baseline="0" dirty="0"/>
                        <a:t> (μέση)</a:t>
                      </a:r>
                    </a:p>
                    <a:p>
                      <a:r>
                        <a:rPr lang="el-GR" sz="1400" b="1" baseline="0" dirty="0"/>
                        <a:t>Ρομβοειδής</a:t>
                      </a:r>
                    </a:p>
                    <a:p>
                      <a:r>
                        <a:rPr lang="el-GR" sz="1400" baseline="0" dirty="0"/>
                        <a:t>Πλατύς ραχιαίος</a:t>
                      </a:r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Παραπληρωματικό</a:t>
                      </a:r>
                    </a:p>
                    <a:p>
                      <a:r>
                        <a:rPr lang="el-GR" sz="1400" dirty="0"/>
                        <a:t>Ραχιαίο ωμοπλάτης</a:t>
                      </a:r>
                    </a:p>
                    <a:p>
                      <a:r>
                        <a:rPr lang="el-GR" sz="1400" dirty="0" err="1"/>
                        <a:t>Θωρακοραχιαίο</a:t>
                      </a:r>
                      <a:endParaRPr lang="el-GR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/>
                        <a:t>Άνω στροφή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(Απαγωγή ώμου)</a:t>
                      </a:r>
                    </a:p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1" dirty="0"/>
                        <a:t>Τραπεζοειδής</a:t>
                      </a:r>
                      <a:r>
                        <a:rPr lang="el-GR" sz="1400" b="1" baseline="0" dirty="0"/>
                        <a:t> (κατ)</a:t>
                      </a:r>
                    </a:p>
                    <a:p>
                      <a:r>
                        <a:rPr lang="el-GR" sz="1400" b="1" baseline="0" dirty="0"/>
                        <a:t>Τραπεζοειδής (αν)</a:t>
                      </a:r>
                    </a:p>
                    <a:p>
                      <a:r>
                        <a:rPr lang="el-GR" sz="1400" b="1" baseline="0" dirty="0" err="1"/>
                        <a:t>Πρ</a:t>
                      </a:r>
                      <a:r>
                        <a:rPr lang="el-GR" sz="1400" b="1" baseline="0" dirty="0"/>
                        <a:t>. Οδοντωτός</a:t>
                      </a:r>
                      <a:endParaRPr lang="el-G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dirty="0"/>
                        <a:t>Παραπληρωματικό</a:t>
                      </a:r>
                    </a:p>
                    <a:p>
                      <a:endParaRPr lang="el-GR" sz="1400" dirty="0"/>
                    </a:p>
                    <a:p>
                      <a:r>
                        <a:rPr lang="el-GR" sz="1400" dirty="0"/>
                        <a:t>Μακρό θωρακικό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l-GR" sz="1400" dirty="0"/>
                    </a:p>
                    <a:p>
                      <a:pPr algn="ctr"/>
                      <a:endParaRPr lang="el-GR" sz="1400" dirty="0"/>
                    </a:p>
                    <a:p>
                      <a:pPr algn="ctr"/>
                      <a:r>
                        <a:rPr lang="el-GR" sz="1400" dirty="0"/>
                        <a:t>60°</a:t>
                      </a:r>
                    </a:p>
                    <a:p>
                      <a:pPr algn="ctr"/>
                      <a:r>
                        <a:rPr lang="el-GR" sz="1400" baseline="0" dirty="0"/>
                        <a:t>κάτω γωνία 10-12 εκ </a:t>
                      </a:r>
                    </a:p>
                    <a:p>
                      <a:pPr algn="ctr"/>
                      <a:r>
                        <a:rPr lang="el-GR" sz="1400" baseline="0" dirty="0"/>
                        <a:t>άνω γωνία 5-6 εκ</a:t>
                      </a:r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Κάτω στροφή (Προσαγωγή ώμου)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400" b="1" dirty="0"/>
                        <a:t>Ανελκτήρας ωμοπλάτης</a:t>
                      </a:r>
                    </a:p>
                    <a:p>
                      <a:r>
                        <a:rPr lang="el-GR" sz="1400" b="1" dirty="0"/>
                        <a:t>Ρομβοειδής</a:t>
                      </a:r>
                    </a:p>
                    <a:p>
                      <a:r>
                        <a:rPr lang="el-GR" sz="1400" b="1" dirty="0"/>
                        <a:t>Πλατύς ραχιαίος</a:t>
                      </a:r>
                    </a:p>
                    <a:p>
                      <a:r>
                        <a:rPr lang="el-GR" sz="1400" dirty="0"/>
                        <a:t>Ελάσσων θωρακικός</a:t>
                      </a:r>
                    </a:p>
                    <a:p>
                      <a:r>
                        <a:rPr lang="el-GR" sz="1400" dirty="0"/>
                        <a:t>Μείζων θωρακικός</a:t>
                      </a:r>
                    </a:p>
                    <a:p>
                      <a:endParaRPr lang="el-G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Ραχιαίο ωμοπλάτης</a:t>
                      </a:r>
                    </a:p>
                    <a:p>
                      <a:endParaRPr lang="el-GR" sz="1400" dirty="0"/>
                    </a:p>
                    <a:p>
                      <a:r>
                        <a:rPr lang="el-GR" sz="1400" dirty="0" err="1"/>
                        <a:t>Θωρακοραχιαίο</a:t>
                      </a:r>
                      <a:endParaRPr lang="el-GR" sz="14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/>
                        <a:t>Έσω θωρακικό</a:t>
                      </a:r>
                    </a:p>
                    <a:p>
                      <a:r>
                        <a:rPr lang="el-GR" sz="1400" u="none" dirty="0"/>
                        <a:t>Θωρακικά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pula tilt 4Α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642918"/>
            <a:ext cx="5319269" cy="52461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ΚΛΕΙΔΑ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dirty="0"/>
              <a:t>Συνδέει κάθε άνω άκρο με κορμό (λαβή στέρνου-ακρώμιο ωμοπλάτης).</a:t>
            </a:r>
          </a:p>
          <a:p>
            <a:pPr>
              <a:buNone/>
            </a:pPr>
            <a:r>
              <a:rPr lang="el-GR" dirty="0"/>
              <a:t>Διπλή καμπή (τελικό </a:t>
            </a:r>
            <a:r>
              <a:rPr lang="en-US" dirty="0"/>
              <a:t>S)</a:t>
            </a:r>
            <a:r>
              <a:rPr lang="el-GR" dirty="0"/>
              <a:t>: έσω ήμισυ προς τα εμπρός, έξω ήμισυ προς τα πίσω. Αυξάνει η ελαστική αντίσταση.</a:t>
            </a:r>
          </a:p>
          <a:p>
            <a:pPr>
              <a:buNone/>
            </a:pPr>
            <a:r>
              <a:rPr lang="el-GR" dirty="0"/>
              <a:t>Μοιάζει με μακρό οστό αλλά δεν έχει μυελική κοιλότητα. Φλοιός συμπαγούς οστού-σπογγώδες σώμα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ΩΜΟΠΛΑΤΗ ΚΙΝΗΣΕΙΣ 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714356"/>
            <a:ext cx="7072362" cy="564610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ανυψωσ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500042"/>
            <a:ext cx="4138916" cy="478634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3" name="2 - TextBox"/>
          <p:cNvSpPr txBox="1"/>
          <p:nvPr/>
        </p:nvSpPr>
        <p:spPr>
          <a:xfrm>
            <a:off x="5715008" y="500042"/>
            <a:ext cx="227498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ΑΝΥΨΩΣΗ-ΑΝΑΣΠΑΣΗ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4786314" y="1285860"/>
            <a:ext cx="327140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Δράση: ανύψωση ώμου</a:t>
            </a:r>
          </a:p>
          <a:p>
            <a:r>
              <a:rPr lang="el-GR" dirty="0"/>
              <a:t>Μυς: Ανελκτήρας ωμοπλάτης, </a:t>
            </a:r>
          </a:p>
          <a:p>
            <a:r>
              <a:rPr lang="el-GR" dirty="0"/>
              <a:t>          Τραπεζοειδής (άνω μοίρα)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357562"/>
            <a:ext cx="3736594" cy="30003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κατάσπασ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142984"/>
            <a:ext cx="4898608" cy="46434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3" name="2 - TextBox"/>
          <p:cNvSpPr txBox="1"/>
          <p:nvPr/>
        </p:nvSpPr>
        <p:spPr>
          <a:xfrm>
            <a:off x="5072066" y="1000108"/>
            <a:ext cx="243239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ΚΑΤΑΣΠΑΣΗ-ΚΑΘΗΛΩΣΗ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5072066" y="2000240"/>
            <a:ext cx="33057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Δράση: Κατάσπαση ωμοπλάτης</a:t>
            </a:r>
          </a:p>
          <a:p>
            <a:r>
              <a:rPr lang="el-GR" dirty="0"/>
              <a:t>Μυς: Ελάσσων Θωρακικός, </a:t>
            </a:r>
          </a:p>
          <a:p>
            <a:r>
              <a:rPr lang="el-GR" dirty="0"/>
              <a:t>         Τραπεζοειδής (κάτω μοίρα),</a:t>
            </a:r>
          </a:p>
          <a:p>
            <a:r>
              <a:rPr lang="el-GR" dirty="0"/>
              <a:t>          Πλατύς Ραχιαίος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429000"/>
            <a:ext cx="3321254" cy="300038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οπ αιωρησ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571480"/>
            <a:ext cx="5000660" cy="398129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4" name="3 - TextBox"/>
          <p:cNvSpPr txBox="1"/>
          <p:nvPr/>
        </p:nvSpPr>
        <p:spPr>
          <a:xfrm>
            <a:off x="4214810" y="1000108"/>
            <a:ext cx="453130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Η ωμοπλάτη έλκεται προς τα πίσω και έσω</a:t>
            </a:r>
          </a:p>
          <a:p>
            <a:r>
              <a:rPr lang="el-GR" dirty="0"/>
              <a:t>Δράση: οι ώμοι συγκλείνουν</a:t>
            </a:r>
          </a:p>
          <a:p>
            <a:r>
              <a:rPr lang="el-GR" dirty="0"/>
              <a:t>Μυς: Τραπεζοειδής (μέση μοίρα), ρομβοειδής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4429124" y="428604"/>
            <a:ext cx="389363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ΟΠΙΣΘΙΑ ΑΙΩΡΗΣΗ-ΕΚΤΑΣΗ-ΠΡΟΣΑΓΩΓΗ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6410" y="2786058"/>
            <a:ext cx="3930904" cy="32147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71546"/>
            <a:ext cx="4429156" cy="47180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3" name="2 - TextBox"/>
          <p:cNvSpPr txBox="1"/>
          <p:nvPr/>
        </p:nvSpPr>
        <p:spPr>
          <a:xfrm>
            <a:off x="4118970" y="1214422"/>
            <a:ext cx="502503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Η ωμοπλάτη κινείται προς τα πρόσω, </a:t>
            </a:r>
          </a:p>
          <a:p>
            <a:r>
              <a:rPr lang="el-GR" dirty="0"/>
              <a:t> προς το θωρακικό τοίχωμα.</a:t>
            </a:r>
          </a:p>
          <a:p>
            <a:r>
              <a:rPr lang="el-GR" b="1" dirty="0"/>
              <a:t>Δράση</a:t>
            </a:r>
            <a:r>
              <a:rPr lang="el-GR" dirty="0"/>
              <a:t>: Μποξ, σπρώξιμο, προσέγγιση αντικειμένων</a:t>
            </a:r>
          </a:p>
          <a:p>
            <a:r>
              <a:rPr lang="el-GR" b="1" dirty="0"/>
              <a:t>Μυς</a:t>
            </a:r>
            <a:r>
              <a:rPr lang="el-GR" dirty="0"/>
              <a:t>: </a:t>
            </a:r>
            <a:r>
              <a:rPr lang="el-GR" dirty="0" err="1"/>
              <a:t>Πρ</a:t>
            </a:r>
            <a:r>
              <a:rPr lang="el-GR" dirty="0"/>
              <a:t>. Οδοντωτός, Ελάσσων θωρακικός.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4143372" y="428604"/>
            <a:ext cx="376898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ΠΡΟΣΘΙΑ ΑΙΩΡΗΣΗ-ΚΑΜΨΗ-ΑΠΑΓΩΓΗ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071809"/>
            <a:ext cx="2857520" cy="315503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ΕΞΩ ΣΤΡΟΦ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857232"/>
            <a:ext cx="5071705" cy="42148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3" name="2 - TextBox"/>
          <p:cNvSpPr txBox="1"/>
          <p:nvPr/>
        </p:nvSpPr>
        <p:spPr>
          <a:xfrm>
            <a:off x="4000496" y="214290"/>
            <a:ext cx="489313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ΕΞΩ ΣΤΡΟΦΗ άνω άκρου-ΑΝΩ ΣΤΡΟΦΗ ακρωμίου</a:t>
            </a:r>
          </a:p>
          <a:p>
            <a:r>
              <a:rPr lang="el-GR" dirty="0"/>
              <a:t>(ΑΠΑΓΩΓΗ ΩΜΟΥ)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4355976" y="1424322"/>
            <a:ext cx="4913653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Δράση: στρέφει ωμογλήνη προς τα άνω,</a:t>
            </a:r>
          </a:p>
          <a:p>
            <a:r>
              <a:rPr lang="el-GR" dirty="0"/>
              <a:t>Επιτρέποντας την απαγωγής άνω άκρου &gt;90°</a:t>
            </a:r>
          </a:p>
          <a:p>
            <a:r>
              <a:rPr lang="el-GR" dirty="0"/>
              <a:t>Μυς: Τραπεζοειδής (άνω μοίρα σηκώνει ακρώμιο,</a:t>
            </a:r>
          </a:p>
          <a:p>
            <a:r>
              <a:rPr lang="el-GR" dirty="0"/>
              <a:t> κάτω μοίρα </a:t>
            </a:r>
            <a:r>
              <a:rPr lang="el-GR" dirty="0" err="1"/>
              <a:t>κατασπά</a:t>
            </a:r>
            <a:r>
              <a:rPr lang="el-GR" dirty="0"/>
              <a:t> το έσω άκρο άκανθας).</a:t>
            </a:r>
          </a:p>
          <a:p>
            <a:r>
              <a:rPr lang="el-GR" dirty="0" err="1"/>
              <a:t>Πρ</a:t>
            </a:r>
            <a:r>
              <a:rPr lang="el-GR" dirty="0"/>
              <a:t>. οδοντωτός: τα 5 κατώτερα τμήματα έλκουν </a:t>
            </a:r>
          </a:p>
          <a:p>
            <a:r>
              <a:rPr lang="el-GR" dirty="0"/>
              <a:t>κάτω γωνία προς τα πρόσω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786190"/>
            <a:ext cx="2928958" cy="28324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ΕΣΩ ΣΤΡΟΦΗ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785926"/>
            <a:ext cx="4446429" cy="42148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3" name="2 - TextBox"/>
          <p:cNvSpPr txBox="1"/>
          <p:nvPr/>
        </p:nvSpPr>
        <p:spPr>
          <a:xfrm>
            <a:off x="3857620" y="642918"/>
            <a:ext cx="509036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ΕΣΩ ΣΤΡΟΦΗ κάτω γωνίας-ΚΑΤΩ ΣΤΡΟΦΗ ακρωμίου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4500562" y="1571612"/>
            <a:ext cx="429521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Δράση: βάρος στο άνω άκρο</a:t>
            </a:r>
          </a:p>
          <a:p>
            <a:r>
              <a:rPr lang="el-GR" dirty="0"/>
              <a:t>Μυς: Ανελκτήρας ωμοπλάτης, Ρομβοειδής, </a:t>
            </a:r>
          </a:p>
          <a:p>
            <a:r>
              <a:rPr lang="el-GR" dirty="0"/>
              <a:t>          Πλατύς ραχιαίος,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143248"/>
            <a:ext cx="3237993" cy="331017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scapula rotato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714356"/>
            <a:ext cx="7143800" cy="53287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πτερυγοειδης ωμοπλάτη πρ. οδοντωτος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500042"/>
            <a:ext cx="5024640" cy="5435747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πτερυγοειδης ωμοπλάτη τραπεζοειδης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214290"/>
            <a:ext cx="5929354" cy="64252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ΚΛΕΙΔΑ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l-GR" dirty="0"/>
              <a:t>Λειτουργεί ως </a:t>
            </a:r>
            <a:r>
              <a:rPr lang="el-GR" b="1" dirty="0"/>
              <a:t>δοκός</a:t>
            </a:r>
            <a:r>
              <a:rPr lang="el-GR" dirty="0"/>
              <a:t> γερανού από όπου κρέμονται η ωμοπλάτη και το άνω άκρο σε απόσταση από αξονικό σκελετό και τους επιτρέπει μέγιστη ελευθερία κινήσεων στο άνω άκρο, και κίνηση ωμοπλάτης στο θωρακικό τοίχωμα. Όταν </a:t>
            </a:r>
            <a:r>
              <a:rPr lang="el-GR" b="1" dirty="0"/>
              <a:t>σταθεροποιείται</a:t>
            </a:r>
            <a:r>
              <a:rPr lang="el-GR" dirty="0"/>
              <a:t>, επιτρέπει ανύψωση πλευρών σε βαθειά εισπνοή.</a:t>
            </a:r>
          </a:p>
          <a:p>
            <a:pPr marL="514350" indent="-514350">
              <a:buAutoNum type="arabicPeriod"/>
            </a:pPr>
            <a:r>
              <a:rPr lang="el-GR" dirty="0"/>
              <a:t>Σχηματίζει οστέινο όριο τραχηλομασχαλιαίου σωλήνα, </a:t>
            </a:r>
            <a:r>
              <a:rPr lang="el-GR" b="1" dirty="0"/>
              <a:t>προστατεύονται</a:t>
            </a:r>
            <a:r>
              <a:rPr lang="el-GR" dirty="0"/>
              <a:t> αγγειονευρώδες δεμάτιο άνω άκρου.</a:t>
            </a:r>
          </a:p>
          <a:p>
            <a:pPr marL="514350" indent="-514350">
              <a:buAutoNum type="arabicPeriod"/>
            </a:pPr>
            <a:r>
              <a:rPr lang="el-GR" dirty="0"/>
              <a:t>Μεταδίδει </a:t>
            </a:r>
            <a:r>
              <a:rPr lang="el-GR" b="1" dirty="0"/>
              <a:t>δονήσεις</a:t>
            </a:r>
            <a:r>
              <a:rPr lang="el-GR" dirty="0"/>
              <a:t> από άνω άκρο στο σκελετό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MARIANNA\A_ΜΑΘΗΜΑΤΑ PPS\ΑΝΩ ΑΚΡΟ\winging scapula t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82544"/>
            <a:ext cx="7500990" cy="6357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rotator cuff muscl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500042"/>
            <a:ext cx="7101038" cy="396337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571472" y="4643446"/>
            <a:ext cx="8138446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Προσφέρουν δύναμη και σταθερότητα κατά την κίνηση ώμου –</a:t>
            </a:r>
          </a:p>
          <a:p>
            <a:r>
              <a:rPr lang="el-GR" dirty="0"/>
              <a:t>συγκρατούν κεφαλή βραχιονίου μέσα στη ρηχή ωμογλήνη), τείνουν αρθρικό θύλακο.</a:t>
            </a:r>
          </a:p>
          <a:p>
            <a:r>
              <a:rPr lang="el-GR" dirty="0"/>
              <a:t>Εκφύονται από την ωμοπλάτη και καταφύονται στην κεφαλή βραχιονίου,</a:t>
            </a:r>
          </a:p>
          <a:p>
            <a:r>
              <a:rPr lang="el-GR" dirty="0"/>
              <a:t> δημιουργώντας ένα «δίκην μανίκι» γύρω από την γληνοβραχιόνια άρθρωση.</a:t>
            </a:r>
          </a:p>
          <a:p>
            <a:r>
              <a:rPr lang="el-GR" dirty="0"/>
              <a:t>Τραυματίζονται σε ασκήσεις που αφορούν σε κινήσεις </a:t>
            </a:r>
          </a:p>
          <a:p>
            <a:r>
              <a:rPr lang="el-GR" dirty="0"/>
              <a:t>πάνω από το ύψος του ώμου (βόλεϊ, τένις).</a:t>
            </a:r>
          </a:p>
          <a:p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214282" y="142852"/>
            <a:ext cx="299248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l-GR" dirty="0"/>
              <a:t>ΜΥΣ ΣΤΡΟΦΙΚΗΣ ΧΕΙΡΟΠΕΔΗΣ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480"/>
            <a:ext cx="48863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2350" y="2909888"/>
            <a:ext cx="20193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643446"/>
            <a:ext cx="50387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4121380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57166"/>
            <a:ext cx="5000628" cy="425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4929190" y="4786322"/>
            <a:ext cx="2012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l-GR" dirty="0"/>
              <a:t>Υποπλάτιος</a:t>
            </a:r>
          </a:p>
          <a:p>
            <a:pPr marL="342900" indent="-342900">
              <a:buAutoNum type="arabicPeriod"/>
            </a:pPr>
            <a:r>
              <a:rPr lang="el-GR" dirty="0"/>
              <a:t>Υπερακάνθιος</a:t>
            </a:r>
          </a:p>
          <a:p>
            <a:pPr marL="342900" indent="-342900">
              <a:buAutoNum type="arabicPeriod"/>
            </a:pPr>
            <a:r>
              <a:rPr lang="el-GR" dirty="0"/>
              <a:t>Υπακάνθιος</a:t>
            </a:r>
          </a:p>
          <a:p>
            <a:pPr marL="342900" indent="-342900">
              <a:buAutoNum type="arabicPeriod"/>
            </a:pPr>
            <a:r>
              <a:rPr lang="el-GR" dirty="0"/>
              <a:t>Ελ. Στρογγύλος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MARIANNA\A_ΜΑΘΗΜΑΤΑ PPS\ΑΝΩ ΑΚΡΟ\Scapular-Wall-Slide-Anat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8065296" cy="5286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ΑΡΘΡΩΣΗ ΩΜΟΥ</a:t>
            </a:r>
            <a:br>
              <a:rPr lang="el-GR" dirty="0"/>
            </a:br>
            <a:r>
              <a:rPr lang="el-GR" dirty="0"/>
              <a:t>ΚΙΝΗΣΕΙΣ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l-GR" b="1" dirty="0"/>
              <a:t>Κάμψη</a:t>
            </a:r>
            <a:r>
              <a:rPr lang="el-GR" dirty="0"/>
              <a:t> (0-90). </a:t>
            </a:r>
            <a:r>
              <a:rPr lang="el-GR" b="1" dirty="0"/>
              <a:t>Μείζων θωρακικός</a:t>
            </a:r>
            <a:r>
              <a:rPr lang="el-GR" dirty="0"/>
              <a:t>, δελτοειδής (</a:t>
            </a:r>
            <a:r>
              <a:rPr lang="el-GR" dirty="0" err="1"/>
              <a:t>πρ</a:t>
            </a:r>
            <a:r>
              <a:rPr lang="el-GR" dirty="0"/>
              <a:t>).</a:t>
            </a:r>
          </a:p>
          <a:p>
            <a:pPr>
              <a:buNone/>
            </a:pPr>
            <a:r>
              <a:rPr lang="el-GR" b="1" dirty="0"/>
              <a:t>Έκταση</a:t>
            </a:r>
            <a:r>
              <a:rPr lang="el-GR" dirty="0"/>
              <a:t> (0-45). </a:t>
            </a:r>
            <a:r>
              <a:rPr lang="el-GR" b="1" dirty="0"/>
              <a:t>Πλατύς ραχιαίος</a:t>
            </a:r>
            <a:r>
              <a:rPr lang="el-GR" dirty="0"/>
              <a:t>, δελτοειδής (οπ).</a:t>
            </a:r>
          </a:p>
          <a:p>
            <a:pPr>
              <a:buNone/>
            </a:pPr>
            <a:r>
              <a:rPr lang="el-GR" b="1" dirty="0"/>
              <a:t>Έσω στροφή </a:t>
            </a:r>
            <a:r>
              <a:rPr lang="el-GR" dirty="0"/>
              <a:t>(0-40). Μείζων θωρακικός, πλατύς ραχιαίος, Μείζων στρογγύλος, δελτοειδής (</a:t>
            </a:r>
            <a:r>
              <a:rPr lang="el-GR" dirty="0" err="1"/>
              <a:t>πρ</a:t>
            </a:r>
            <a:r>
              <a:rPr lang="el-GR" dirty="0"/>
              <a:t>), </a:t>
            </a:r>
            <a:r>
              <a:rPr lang="el-GR" b="1" dirty="0"/>
              <a:t>υποπλάτιος</a:t>
            </a:r>
          </a:p>
          <a:p>
            <a:pPr>
              <a:buNone/>
            </a:pPr>
            <a:r>
              <a:rPr lang="el-GR" b="1" dirty="0"/>
              <a:t>Έξω στροφή </a:t>
            </a:r>
            <a:r>
              <a:rPr lang="el-GR" dirty="0"/>
              <a:t>(0-55): </a:t>
            </a:r>
            <a:r>
              <a:rPr lang="el-GR" b="1" dirty="0"/>
              <a:t>Υπακάνθιος</a:t>
            </a:r>
            <a:r>
              <a:rPr lang="el-GR" dirty="0"/>
              <a:t>, ελάσσων στρογγύλος, δελτοειδής (οπ), </a:t>
            </a:r>
            <a:r>
              <a:rPr lang="el-GR" dirty="0" err="1"/>
              <a:t>υπερακάνθιος</a:t>
            </a:r>
            <a:endParaRPr lang="el-GR" dirty="0"/>
          </a:p>
          <a:p>
            <a:pPr>
              <a:buNone/>
            </a:pPr>
            <a:r>
              <a:rPr lang="el-GR" b="1" dirty="0"/>
              <a:t>Προσαγωγή</a:t>
            </a:r>
            <a:r>
              <a:rPr lang="el-GR" dirty="0"/>
              <a:t> (0-45): </a:t>
            </a:r>
            <a:r>
              <a:rPr lang="el-GR" b="1" dirty="0"/>
              <a:t>Μείζων θωρακικός</a:t>
            </a:r>
            <a:r>
              <a:rPr lang="el-GR" dirty="0"/>
              <a:t>, πλατύς ραχιαίος</a:t>
            </a:r>
          </a:p>
          <a:p>
            <a:pPr>
              <a:buNone/>
            </a:pPr>
            <a:r>
              <a:rPr lang="el-GR" b="1" dirty="0"/>
              <a:t>Απαγωγή</a:t>
            </a:r>
            <a:r>
              <a:rPr lang="el-GR" dirty="0"/>
              <a:t> (0-180): </a:t>
            </a:r>
            <a:r>
              <a:rPr lang="el-GR" b="1" dirty="0"/>
              <a:t>Υπερακάνθιος</a:t>
            </a:r>
            <a:r>
              <a:rPr lang="el-GR" dirty="0"/>
              <a:t> (έναρξη), </a:t>
            </a:r>
            <a:r>
              <a:rPr lang="el-GR" b="1" dirty="0"/>
              <a:t>δελτοειδής</a:t>
            </a:r>
            <a:r>
              <a:rPr lang="el-GR" dirty="0"/>
              <a:t>. [</a:t>
            </a:r>
            <a:r>
              <a:rPr lang="el-GR" dirty="0">
                <a:solidFill>
                  <a:srgbClr val="7030A0"/>
                </a:solidFill>
              </a:rPr>
              <a:t>στροφή ωμοπλάτης ώστε η ωμογλήνη να στραφεί προς τα άνω </a:t>
            </a:r>
            <a:r>
              <a:rPr lang="el-GR" dirty="0"/>
              <a:t>(</a:t>
            </a:r>
            <a:r>
              <a:rPr lang="el-GR" dirty="0" err="1">
                <a:solidFill>
                  <a:srgbClr val="7030A0"/>
                </a:solidFill>
              </a:rPr>
              <a:t>πρ</a:t>
            </a:r>
            <a:r>
              <a:rPr lang="el-GR" dirty="0">
                <a:solidFill>
                  <a:srgbClr val="7030A0"/>
                </a:solidFill>
              </a:rPr>
              <a:t>. οδοντωτός </a:t>
            </a:r>
            <a:r>
              <a:rPr lang="el-GR" dirty="0"/>
              <a:t>πρόσφυση στην κάτω γωνία- </a:t>
            </a:r>
            <a:r>
              <a:rPr lang="el-GR" dirty="0">
                <a:solidFill>
                  <a:srgbClr val="7030A0"/>
                </a:solidFill>
              </a:rPr>
              <a:t>τραπεζοειδής</a:t>
            </a:r>
            <a:r>
              <a:rPr lang="el-GR" dirty="0"/>
              <a:t> έλκει έξω άκρο άκανθας προς τα άνω και το έσω άκρο προς τα κάτω)</a:t>
            </a:r>
          </a:p>
          <a:p>
            <a:pPr>
              <a:buNone/>
            </a:pPr>
            <a:r>
              <a:rPr lang="el-GR" b="1" dirty="0"/>
              <a:t>Αντίσταση στην προς τα κάτω παρεκτόπιση</a:t>
            </a:r>
            <a:r>
              <a:rPr lang="el-GR" dirty="0"/>
              <a:t>: Δελτοειδής, Μακρά κεφαλή τρικεφάλου, βραχεία κεφαλή δικεφάλου, </a:t>
            </a:r>
            <a:r>
              <a:rPr lang="el-GR" dirty="0" err="1"/>
              <a:t>κορακοβραχιόνιος</a:t>
            </a:r>
            <a:r>
              <a:rPr lang="el-GR" dirty="0"/>
              <a:t>. (σηκώνω βαριά βαλίτσα)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Εικόνα" descr="ΚΙΝΗΣΕΙΣ ΩΜΟ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61" y="857232"/>
            <a:ext cx="8095879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ΩΜΟΣ ΚΙΝΗΣΕΙΣ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77" y="571480"/>
            <a:ext cx="8481922" cy="5857916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881053"/>
              </p:ext>
            </p:extLst>
          </p:nvPr>
        </p:nvGraphicFramePr>
        <p:xfrm>
          <a:off x="142844" y="1714488"/>
          <a:ext cx="8501122" cy="3403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50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0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ΩΜΟΠΛΑΤΗ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ΩΜΟΣ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Ανύψωση: ανελκτήρας</a:t>
                      </a:r>
                      <a:r>
                        <a:rPr lang="el-GR" baseline="0" dirty="0"/>
                        <a:t> ω</a:t>
                      </a:r>
                      <a:r>
                        <a:rPr lang="el-GR" dirty="0"/>
                        <a:t>μοπλάτης /τραπεζοειδής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Κάμψη: μζ. θωρακικός/ </a:t>
                      </a:r>
                      <a:r>
                        <a:rPr lang="el-GR" dirty="0" err="1"/>
                        <a:t>κορακοβραχιόνιος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Κατάσπαση: ελ. θωρακικός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Έκταση: πλ. ραχιαίος/ ελ. στρογγύλος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Προβολή: </a:t>
                      </a:r>
                      <a:r>
                        <a:rPr lang="el-GR" dirty="0" err="1"/>
                        <a:t>πρ</a:t>
                      </a:r>
                      <a:r>
                        <a:rPr lang="el-GR" dirty="0"/>
                        <a:t>. οδοντωτός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Απαγωγή: δελτοειδής</a:t>
                      </a:r>
                      <a:r>
                        <a:rPr lang="el-GR" baseline="0" dirty="0"/>
                        <a:t>, </a:t>
                      </a:r>
                      <a:r>
                        <a:rPr lang="el-GR" baseline="0" dirty="0" err="1"/>
                        <a:t>υπερακάνθιος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err="1"/>
                        <a:t>Κατάσπαση</a:t>
                      </a:r>
                      <a:r>
                        <a:rPr lang="el-GR" baseline="0" dirty="0"/>
                        <a:t> </a:t>
                      </a:r>
                      <a:r>
                        <a:rPr lang="el-GR" baseline="0" dirty="0" err="1"/>
                        <a:t>ωμογλήνης</a:t>
                      </a:r>
                      <a:r>
                        <a:rPr lang="el-GR" baseline="0" dirty="0"/>
                        <a:t>: ρομβοειδής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Προσαγωγή: μζ. θωρακικός/ πλ. ραχιαίος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Ανάσπαση </a:t>
                      </a:r>
                      <a:r>
                        <a:rPr lang="el-GR" dirty="0" err="1"/>
                        <a:t>ωμογλήνης</a:t>
                      </a:r>
                      <a:r>
                        <a:rPr lang="el-GR" dirty="0"/>
                        <a:t>: </a:t>
                      </a:r>
                      <a:r>
                        <a:rPr lang="el-GR" dirty="0" err="1"/>
                        <a:t>πρ</a:t>
                      </a:r>
                      <a:r>
                        <a:rPr lang="el-GR" dirty="0"/>
                        <a:t>. οδοντωτός /τραπεζοειδής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Έσω στροφή: υποπλάτιος/ μζ. στρογγύλος, μζ. θωρακικός/ πλ. ραχιαίος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Σύγκλιση: ρομβοειδής/τραπεζοειδής</a:t>
                      </a:r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Έξω στροφή: </a:t>
                      </a:r>
                      <a:r>
                        <a:rPr lang="el-GR" dirty="0" err="1"/>
                        <a:t>υπακάνθιος</a:t>
                      </a:r>
                      <a:r>
                        <a:rPr lang="el-GR" dirty="0"/>
                        <a:t>, ελ. στρογγύλος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3588" y="290513"/>
            <a:ext cx="5076825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ΚΛΕΙΔΑ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l-GR" u="sng" dirty="0"/>
              <a:t>Άνω επιφάνεια</a:t>
            </a:r>
            <a:r>
              <a:rPr lang="el-GR" dirty="0"/>
              <a:t>: ακριβώς κάτω από το δέρμα και μυώδες πλάτυσμα, ομαλή.</a:t>
            </a:r>
          </a:p>
          <a:p>
            <a:pPr>
              <a:buNone/>
            </a:pPr>
            <a:r>
              <a:rPr lang="el-GR" u="sng" dirty="0"/>
              <a:t>Κάτω επιφάνεια</a:t>
            </a:r>
            <a:r>
              <a:rPr lang="el-GR" dirty="0"/>
              <a:t>: ανώμαλη για πρόσφυση συνδέσμων.</a:t>
            </a:r>
          </a:p>
          <a:p>
            <a:pPr>
              <a:buNone/>
            </a:pPr>
            <a:r>
              <a:rPr lang="el-GR" b="1" dirty="0"/>
              <a:t>Αρθρώνεται</a:t>
            </a:r>
            <a:r>
              <a:rPr lang="el-GR" dirty="0"/>
              <a:t> με το </a:t>
            </a:r>
            <a:r>
              <a:rPr lang="el-GR" b="1" dirty="0"/>
              <a:t>στέρνο</a:t>
            </a:r>
            <a:r>
              <a:rPr lang="el-GR" dirty="0"/>
              <a:t> και τον 1</a:t>
            </a:r>
            <a:r>
              <a:rPr lang="el-GR" baseline="30000" dirty="0"/>
              <a:t>ο</a:t>
            </a:r>
            <a:r>
              <a:rPr lang="el-GR" dirty="0"/>
              <a:t> πλευρικό χόνδρο (</a:t>
            </a:r>
            <a:r>
              <a:rPr lang="el-GR" dirty="0">
                <a:solidFill>
                  <a:srgbClr val="FF0000"/>
                </a:solidFill>
              </a:rPr>
              <a:t>στερνοκλειδική διάρθρωση- </a:t>
            </a:r>
            <a:r>
              <a:rPr lang="el-GR" b="1" dirty="0" err="1">
                <a:solidFill>
                  <a:srgbClr val="FF0000"/>
                </a:solidFill>
              </a:rPr>
              <a:t>εφιππιοειδής</a:t>
            </a:r>
            <a:r>
              <a:rPr lang="el-GR" b="1" dirty="0">
                <a:solidFill>
                  <a:srgbClr val="FF0000"/>
                </a:solidFill>
              </a:rPr>
              <a:t>-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b="1" dirty="0" err="1">
                <a:solidFill>
                  <a:srgbClr val="0070C0"/>
                </a:solidFill>
              </a:rPr>
              <a:t>πλευροκλειδικός</a:t>
            </a:r>
            <a:r>
              <a:rPr lang="el-GR" dirty="0">
                <a:solidFill>
                  <a:srgbClr val="0070C0"/>
                </a:solidFill>
              </a:rPr>
              <a:t> σύνδεσμος</a:t>
            </a:r>
            <a:r>
              <a:rPr lang="el-GR" dirty="0"/>
              <a:t>) προς τα έσω</a:t>
            </a:r>
          </a:p>
          <a:p>
            <a:pPr>
              <a:buNone/>
            </a:pPr>
            <a:r>
              <a:rPr lang="el-GR" dirty="0"/>
              <a:t> και με το </a:t>
            </a:r>
            <a:r>
              <a:rPr lang="el-GR" b="1" dirty="0"/>
              <a:t>ακρώμιο</a:t>
            </a:r>
            <a:r>
              <a:rPr lang="el-GR" dirty="0"/>
              <a:t> (</a:t>
            </a:r>
            <a:r>
              <a:rPr lang="el-GR" dirty="0" err="1">
                <a:solidFill>
                  <a:srgbClr val="FF0000"/>
                </a:solidFill>
              </a:rPr>
              <a:t>ακρωμιοκλειδική</a:t>
            </a:r>
            <a:r>
              <a:rPr lang="el-GR" dirty="0">
                <a:solidFill>
                  <a:srgbClr val="FF0000"/>
                </a:solidFill>
              </a:rPr>
              <a:t> άρθρωση- </a:t>
            </a:r>
            <a:r>
              <a:rPr lang="el-GR" b="1" dirty="0">
                <a:solidFill>
                  <a:srgbClr val="FF0000"/>
                </a:solidFill>
              </a:rPr>
              <a:t>επίπεδη</a:t>
            </a:r>
            <a:r>
              <a:rPr lang="el-GR" dirty="0"/>
              <a:t>) προς τα έξω [επίπεδες αρθρικές επιφάνειες καλύπτονται από ινοχόνδρινο ιστό].</a:t>
            </a:r>
          </a:p>
          <a:p>
            <a:pPr>
              <a:buNone/>
            </a:pPr>
            <a:r>
              <a:rPr lang="el-GR" dirty="0"/>
              <a:t>Οι </a:t>
            </a:r>
            <a:r>
              <a:rPr lang="el-GR" b="1" dirty="0" err="1">
                <a:solidFill>
                  <a:srgbClr val="0070C0"/>
                </a:solidFill>
              </a:rPr>
              <a:t>κορακοκλειδικοί</a:t>
            </a:r>
            <a:r>
              <a:rPr lang="el-GR" dirty="0"/>
              <a:t> σύνδεσμοι (</a:t>
            </a:r>
            <a:r>
              <a:rPr lang="el-GR" i="1" dirty="0">
                <a:solidFill>
                  <a:srgbClr val="0070C0"/>
                </a:solidFill>
              </a:rPr>
              <a:t>κωνοειδής- έσω</a:t>
            </a:r>
            <a:r>
              <a:rPr lang="el-GR" dirty="0">
                <a:solidFill>
                  <a:srgbClr val="0070C0"/>
                </a:solidFill>
              </a:rPr>
              <a:t> μοίρα</a:t>
            </a:r>
            <a:r>
              <a:rPr lang="el-GR" dirty="0"/>
              <a:t> και </a:t>
            </a:r>
            <a:r>
              <a:rPr lang="el-GR" i="1" dirty="0">
                <a:solidFill>
                  <a:srgbClr val="0070C0"/>
                </a:solidFill>
              </a:rPr>
              <a:t>τραπεζοειδής-έξω</a:t>
            </a:r>
            <a:r>
              <a:rPr lang="el-GR" dirty="0">
                <a:solidFill>
                  <a:srgbClr val="0070C0"/>
                </a:solidFill>
              </a:rPr>
              <a:t> μοίρα</a:t>
            </a:r>
            <a:r>
              <a:rPr lang="el-GR" dirty="0"/>
              <a:t> σύνδεσμος) σταθεροποιούν την κλείδα έξω και πλάγια από την κορακοειδή απόφυση και προσφύονται στο αντίστοιχο φύμα και γραμμή.</a:t>
            </a:r>
          </a:p>
          <a:p>
            <a:pPr>
              <a:buNone/>
            </a:pPr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3156</Words>
  <Application>Microsoft Office PowerPoint</Application>
  <PresentationFormat>Προβολή στην οθόνη (4:3)</PresentationFormat>
  <Paragraphs>554</Paragraphs>
  <Slides>89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89</vt:i4>
      </vt:variant>
    </vt:vector>
  </HeadingPairs>
  <TitlesOfParts>
    <vt:vector size="92" baseType="lpstr">
      <vt:lpstr>Arial</vt:lpstr>
      <vt:lpstr>Calibri</vt:lpstr>
      <vt:lpstr>Θέμα του Office</vt:lpstr>
      <vt:lpstr>ΑΚΡΑ</vt:lpstr>
      <vt:lpstr>Παρουσίαση του PowerPoint</vt:lpstr>
      <vt:lpstr>ΣΚΕΛΕΤΟΣ ΑΝΩ ΑΚΡΟΥ</vt:lpstr>
      <vt:lpstr>ΑΝΕΞΑΡΤΗΤΕΣ ΚΙΝΗΣΕΙΣ ΑΝΩ ΑΚΡΟΥ συντονισμός οφθαλμού-άκρας χείρας</vt:lpstr>
      <vt:lpstr>ΕΛΕΥΘΕΡΟ ΑΝΩ ΑΚΡΟ</vt:lpstr>
      <vt:lpstr>Παρουσίαση του PowerPoint</vt:lpstr>
      <vt:lpstr>ΚΛΕΙΔΑ</vt:lpstr>
      <vt:lpstr>ΚΛΕΙΔΑ</vt:lpstr>
      <vt:lpstr>ΚΛΕΙΔΑ</vt:lpstr>
      <vt:lpstr>Παρουσίαση του PowerPoint</vt:lpstr>
      <vt:lpstr>ΣΤΕΡΝΟΚΛΕΙΔΙΚΗ</vt:lpstr>
      <vt:lpstr>ΑΚΡΩΜΙΟΚΛΕΙΔΙΚΗ</vt:lpstr>
      <vt:lpstr>Παρουσίαση του PowerPoint</vt:lpstr>
      <vt:lpstr>ΩΜΟΠΛΑΤΗ </vt:lpstr>
      <vt:lpstr>ΩΜΟΠΛΑΤΗ</vt:lpstr>
      <vt:lpstr>ΩΜΟΠΛΑΤΗ</vt:lpstr>
      <vt:lpstr>ΣΥΝΔΕΣΜΟΙ ΩΜΟΠΛΑΤΗΣ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ΒΡΑΧΙΟΝΙΟ ΟΣΤΟ_1 κινητή δοκός που τοποθετεί άκρα χείρα ψηλά και σε απόσταση από τον κορμό</vt:lpstr>
      <vt:lpstr>ΒΡΑΧΙΟΝΙΟ ΟΣΤΟ_2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ΑΡΘΡΩΣΗ ΩΜΟΥ</vt:lpstr>
      <vt:lpstr>ΑΡΘΡΩΣΗ ΩΜΟΥ</vt:lpstr>
      <vt:lpstr>ΑΡΘΡΩΣΗ ΩΜΟΥ ΚΙΝΗΣΕΙΣ</vt:lpstr>
      <vt:lpstr>Παρουσίαση του PowerPoint</vt:lpstr>
      <vt:lpstr>ΠΡ. ΜΥΣ ΘΩΡΑΚΑ που καταφύονται στην ωμική ζώνη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ΟΠ. ΜΥΣ ΣΚΕΛΕΤΟΥ που προσφύονται στην ωμική ζώνη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ΜΥΣ ΩΜΙΚΗΣ ΖΩΝΗΣ που καταφύονται στο βραχίονα</vt:lpstr>
      <vt:lpstr>ΑΥΤΟΧΘΟΝΕΣ ΜΥΣ ΩΜΟΥ πρόσθιοι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ΚΙΝΗΣΕΙΣ ΩΜΟΠΛΑΤΗΣ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ΑΡΘΡΩΣΗ ΩΜΟΥ ΚΙΝΗΣΕΙΣ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mariannis</dc:creator>
  <cp:lastModifiedBy>marianna papadopoulou</cp:lastModifiedBy>
  <cp:revision>191</cp:revision>
  <dcterms:created xsi:type="dcterms:W3CDTF">2017-12-16T05:11:39Z</dcterms:created>
  <dcterms:modified xsi:type="dcterms:W3CDTF">2019-11-26T22:00:26Z</dcterms:modified>
</cp:coreProperties>
</file>