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68BA-FDAB-4569-98A4-B1596885FC7E}" type="datetimeFigureOut">
              <a:rPr lang="el-GR" smtClean="0"/>
              <a:t>20/12/2020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A2134-8E31-496D-88A7-1345C7EB1C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278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23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EFF1-028E-47D6-8731-675629F11E94}" type="datetime1">
              <a:rPr lang="el-GR" smtClean="0"/>
              <a:t>20/12/2020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85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66CA-6D33-48D7-9B4A-1D67028BDE81}" type="datetime1">
              <a:rPr lang="el-GR" smtClean="0"/>
              <a:t>20/12/2020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484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D337-8505-4B13-80D9-B079A14981C7}" type="datetime1">
              <a:rPr lang="el-GR" smtClean="0"/>
              <a:t>20/12/2020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956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CE28-4DE6-4706-85A6-F11431EAD01F}" type="datetime1">
              <a:rPr lang="el-GR" smtClean="0"/>
              <a:t>20/12/2020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92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AF352-1E7B-409B-9D7F-E19C61C4C0E0}" type="datetime1">
              <a:rPr lang="el-GR" smtClean="0"/>
              <a:t>20/12/2020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13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B131F-14D1-43B5-9A07-12ED8A443603}" type="datetime1">
              <a:rPr lang="el-GR" smtClean="0"/>
              <a:t>20/12/2020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371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D5D-2ABF-401B-89AB-F196C74D410F}" type="datetime1">
              <a:rPr lang="el-GR" smtClean="0"/>
              <a:t>20/12/2020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241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BD5E-9CF6-4158-B24F-C6B03F133E9A}" type="datetime1">
              <a:rPr lang="el-GR" smtClean="0"/>
              <a:t>20/12/2020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547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2112-E2BC-49A8-B7B4-282BBA021160}" type="datetime1">
              <a:rPr lang="el-GR" smtClean="0"/>
              <a:t>20/12/2020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0457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1EDA-A821-4706-BB19-A7F5AF478429}" type="datetime1">
              <a:rPr lang="el-GR" smtClean="0"/>
              <a:t>20/12/2020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408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2E64-F1D4-4A2E-A2FD-E196FA9B43C4}" type="datetime1">
              <a:rPr lang="el-GR" smtClean="0"/>
              <a:t>20/12/2020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842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F9462-0698-49A7-B6BC-D360BF381316}" type="datetime1">
              <a:rPr lang="el-GR" smtClean="0"/>
              <a:t>20/12/2020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D32B-8F25-46FD-BE92-0BC5C18629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801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3" Type="http://schemas.openxmlformats.org/officeDocument/2006/relationships/image" Target="../media/image29.png"/><Relationship Id="rId21" Type="http://schemas.openxmlformats.org/officeDocument/2006/relationships/image" Target="../media/image46.png"/><Relationship Id="rId7" Type="http://schemas.openxmlformats.org/officeDocument/2006/relationships/image" Target="../media/image14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image" Target="../media/image28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6.png"/><Relationship Id="rId5" Type="http://schemas.openxmlformats.org/officeDocument/2006/relationships/image" Target="../media/image31.png"/><Relationship Id="rId15" Type="http://schemas.openxmlformats.org/officeDocument/2006/relationships/image" Target="../media/image40.png"/><Relationship Id="rId23" Type="http://schemas.openxmlformats.org/officeDocument/2006/relationships/image" Target="../media/image48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4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18" Type="http://schemas.openxmlformats.org/officeDocument/2006/relationships/image" Target="../media/image65.png"/><Relationship Id="rId3" Type="http://schemas.openxmlformats.org/officeDocument/2006/relationships/image" Target="../media/image50.png"/><Relationship Id="rId21" Type="http://schemas.openxmlformats.org/officeDocument/2006/relationships/image" Target="../media/image68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" Type="http://schemas.openxmlformats.org/officeDocument/2006/relationships/image" Target="../media/image49.png"/><Relationship Id="rId16" Type="http://schemas.openxmlformats.org/officeDocument/2006/relationships/image" Target="../media/image63.png"/><Relationship Id="rId20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5" Type="http://schemas.openxmlformats.org/officeDocument/2006/relationships/image" Target="../media/image62.png"/><Relationship Id="rId10" Type="http://schemas.openxmlformats.org/officeDocument/2006/relationships/image" Target="../media/image57.png"/><Relationship Id="rId19" Type="http://schemas.openxmlformats.org/officeDocument/2006/relationships/image" Target="../media/image66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Relationship Id="rId22" Type="http://schemas.openxmlformats.org/officeDocument/2006/relationships/image" Target="../media/image6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18560" y="2060190"/>
            <a:ext cx="683971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0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ΙΣΧΥΣ ΕΓΚΑΤΑΣΤΑΣΕΩΝ ΑΤΜΟΥ – ΒΑΘΜΟΣ  ΑΠΟΔΟΣΗΣ</a:t>
            </a:r>
            <a:endParaRPr lang="en-US" sz="2000" i="1" u="sng" dirty="0" smtClean="0">
              <a:latin typeface="Arial Black" panose="020B0A040201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ΠΑΡΑΔΕΙΓΜΑ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058144" y="6356350"/>
            <a:ext cx="295656" cy="365125"/>
          </a:xfrm>
        </p:spPr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6686" y="81061"/>
            <a:ext cx="2965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ΠΑΡΑΔΕΙΓΜΑ</a:t>
            </a:r>
            <a:endParaRPr lang="el-GR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88610" y="158144"/>
                <a:ext cx="2950615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𝜇𝜀𝛾𝜄𝜎𝜏𝜂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𝑀𝑃𝑎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610" y="158144"/>
                <a:ext cx="2950615" cy="301686"/>
              </a:xfrm>
              <a:prstGeom prst="rect">
                <a:avLst/>
              </a:prstGeom>
              <a:blipFill rotWithShape="0">
                <a:blip r:embed="rId2"/>
                <a:stretch>
                  <a:fillRect l="-1446" r="-1446" b="-224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83666" y="158144"/>
                <a:ext cx="1883721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𝜇𝜀𝛾𝜄𝜎𝜏𝜂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=440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666" y="158144"/>
                <a:ext cx="1883721" cy="301686"/>
              </a:xfrm>
              <a:prstGeom prst="rect">
                <a:avLst/>
              </a:prstGeom>
              <a:blipFill rotWithShape="0">
                <a:blip r:embed="rId3"/>
                <a:stretch>
                  <a:fillRect l="-2265" r="-4207" b="-265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1748" y="806127"/>
                <a:ext cx="3199146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𝜀𝜆𝛼𝜒𝜄𝜎𝜏𝜂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=0,10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kPa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48" y="806127"/>
                <a:ext cx="3199146" cy="301686"/>
              </a:xfrm>
              <a:prstGeom prst="rect">
                <a:avLst/>
              </a:prstGeom>
              <a:blipFill rotWithShape="0">
                <a:blip r:embed="rId4"/>
                <a:stretch>
                  <a:fillRect l="-1333" r="-2286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6948" y="790986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A. </a:t>
            </a:r>
            <a:endParaRPr lang="el-GR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63807" y="570798"/>
            <a:ext cx="36107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88610" y="480748"/>
            <a:ext cx="49787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577998" y="480748"/>
            <a:ext cx="0" cy="262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77998" y="743712"/>
            <a:ext cx="29073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9702729" y="158144"/>
                <a:ext cx="2489271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3294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2729" y="158144"/>
                <a:ext cx="2489271" cy="55758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9576027" y="678176"/>
                <a:ext cx="2487732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789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6027" y="678176"/>
                <a:ext cx="2487732" cy="55758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>
            <a:off x="9576027" y="158144"/>
            <a:ext cx="0" cy="1043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576027" y="1201942"/>
            <a:ext cx="2518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889248" y="570798"/>
            <a:ext cx="2426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315456" y="570798"/>
            <a:ext cx="0" cy="235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253728" y="1264522"/>
            <a:ext cx="293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964145" y="1434768"/>
            <a:ext cx="5136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dirty="0" smtClean="0"/>
              <a:t>Ειδικός όγκος κορεσμένου υγρού : σ = 0,0010</a:t>
            </a:r>
            <a:r>
              <a:rPr lang="en-US" sz="1600" dirty="0" smtClean="0"/>
              <a:t>10</a:t>
            </a:r>
            <a:r>
              <a:rPr lang="el-GR" sz="1600" dirty="0" smtClean="0"/>
              <a:t>2 (</a:t>
            </a:r>
            <a:r>
              <a:rPr lang="en-US" sz="1600" dirty="0" smtClean="0"/>
              <a:t>kg / m</a:t>
            </a:r>
            <a:r>
              <a:rPr lang="en-US" sz="1600" baseline="30000" dirty="0" smtClean="0"/>
              <a:t>3</a:t>
            </a:r>
            <a:r>
              <a:rPr lang="en-US" sz="1600" dirty="0" smtClean="0"/>
              <a:t>) </a:t>
            </a:r>
            <a:r>
              <a:rPr lang="el-GR" sz="1600" dirty="0" smtClean="0"/>
              <a:t> </a:t>
            </a:r>
            <a:endParaRPr lang="en-US" sz="1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2974566" y="1755538"/>
                <a:ext cx="5098832" cy="391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dirty="0" smtClean="0"/>
                  <a:t>Ενθαλπία  κορεσμένου </a:t>
                </a:r>
                <a:r>
                  <a:rPr lang="el-GR" sz="1600" dirty="0"/>
                  <a:t>υγρού 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 sz="16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=191,83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𝑘𝐽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</m:e>
                    </m:d>
                  </m:oMath>
                </a14:m>
                <a:endParaRPr lang="el-GR" sz="16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566" y="1755538"/>
                <a:ext cx="5098832" cy="391454"/>
              </a:xfrm>
              <a:prstGeom prst="rect">
                <a:avLst/>
              </a:prstGeom>
              <a:blipFill rotWithShape="0">
                <a:blip r:embed="rId7"/>
                <a:stretch>
                  <a:fillRect l="-718" t="-118750" r="-6818" b="-187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974566" y="2234366"/>
                <a:ext cx="5199500" cy="391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dirty="0" smtClean="0"/>
                  <a:t>Θερμότητα (ενθαλπία) ατμοποίησης 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2392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𝑘𝐽</m:t>
                            </m:r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</m:e>
                    </m:d>
                  </m:oMath>
                </a14:m>
                <a:r>
                  <a:rPr lang="el-GR" sz="1600" dirty="0"/>
                  <a:t> </a:t>
                </a:r>
                <a:endParaRPr lang="en-US" sz="1600" dirty="0" smtClean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566" y="2234366"/>
                <a:ext cx="5199500" cy="391454"/>
              </a:xfrm>
              <a:prstGeom prst="rect">
                <a:avLst/>
              </a:prstGeom>
              <a:blipFill rotWithShape="0">
                <a:blip r:embed="rId8"/>
                <a:stretch>
                  <a:fillRect l="-703" t="-118750" r="-5744" b="-187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3142549" y="2722342"/>
                <a:ext cx="4680064" cy="391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dirty="0" smtClean="0"/>
                  <a:t>Εντροπία κορεσμένου υγρού 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𝜎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6493 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𝑘𝐽</m:t>
                            </m:r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</m:oMath>
                </a14:m>
                <a:endParaRPr lang="el-GR" sz="16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549" y="2722342"/>
                <a:ext cx="4680064" cy="391454"/>
              </a:xfrm>
              <a:prstGeom prst="rect">
                <a:avLst/>
              </a:prstGeom>
              <a:blipFill rotWithShape="0">
                <a:blip r:embed="rId9"/>
                <a:stretch>
                  <a:fillRect l="-782" t="-118750" r="-4302" b="-187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40396" y="3168713"/>
                <a:ext cx="1736501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396" y="3168713"/>
                <a:ext cx="1736501" cy="4725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373015" y="859044"/>
                <a:ext cx="4533677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𝜅𝜊𝜌𝜀𝜎𝜇𝜊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45,833+273,15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319(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015" y="859044"/>
                <a:ext cx="4533677" cy="301686"/>
              </a:xfrm>
              <a:prstGeom prst="rect">
                <a:avLst/>
              </a:prstGeom>
              <a:blipFill rotWithShape="0">
                <a:blip r:embed="rId11"/>
                <a:stretch>
                  <a:fillRect l="-672" r="-1344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>
            <a:stCxn id="7" idx="3"/>
            <a:endCxn id="39" idx="1"/>
          </p:cNvCxnSpPr>
          <p:nvPr/>
        </p:nvCxnSpPr>
        <p:spPr>
          <a:xfrm>
            <a:off x="3590894" y="956970"/>
            <a:ext cx="782121" cy="52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315456" y="806127"/>
            <a:ext cx="293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253728" y="806127"/>
            <a:ext cx="0" cy="458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911297" y="3815153"/>
                <a:ext cx="2556790" cy="27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297" y="3815153"/>
                <a:ext cx="2556790" cy="278731"/>
              </a:xfrm>
              <a:prstGeom prst="rect">
                <a:avLst/>
              </a:prstGeom>
              <a:blipFill rotWithShape="0">
                <a:blip r:embed="rId12"/>
                <a:stretch>
                  <a:fillRect l="-1909" t="-2174" r="-3103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>
            <a:off x="8031687" y="1235765"/>
            <a:ext cx="0" cy="4880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8487834" y="1425192"/>
                <a:ext cx="9526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7834" y="1425192"/>
                <a:ext cx="952632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Connector 56"/>
          <p:cNvCxnSpPr/>
          <p:nvPr/>
        </p:nvCxnSpPr>
        <p:spPr>
          <a:xfrm>
            <a:off x="8204834" y="1794524"/>
            <a:ext cx="1929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3" idx="2"/>
          </p:cNvCxnSpPr>
          <p:nvPr/>
        </p:nvCxnSpPr>
        <p:spPr>
          <a:xfrm>
            <a:off x="8964150" y="1794524"/>
            <a:ext cx="0" cy="279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563917" y="3314103"/>
                <a:ext cx="16580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917" y="3314103"/>
                <a:ext cx="165801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2941" r="-1103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9888062" y="1968474"/>
                <a:ext cx="1894365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=2149,22 </m:t>
                    </m:r>
                  </m:oMath>
                </a14:m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8062" y="1968474"/>
                <a:ext cx="1894365" cy="430567"/>
              </a:xfrm>
              <a:prstGeom prst="rect">
                <a:avLst/>
              </a:prstGeom>
              <a:blipFill rotWithShape="0">
                <a:blip r:embed="rId15"/>
                <a:stretch>
                  <a:fillRect l="-4502" t="-2817" r="-2572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398360" y="3094617"/>
                <a:ext cx="3368551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𝜀𝜅𝜏𝜊𝜈𝜔𝜎𝜂𝜍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𝜎𝜏𝜌𝜊𝛽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=1144,78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360" y="3094617"/>
                <a:ext cx="3368551" cy="574516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8285408" y="3670266"/>
                <a:ext cx="3001206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𝜎𝜐𝜇𝜋𝜄𝜀𝜎𝜂𝜍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𝛼𝜈𝜏𝜆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=5,04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5408" y="3670266"/>
                <a:ext cx="3001206" cy="66684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8318131" y="4325824"/>
                <a:ext cx="3381182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3097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8131" y="4325824"/>
                <a:ext cx="3381182" cy="666849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407236" y="4279405"/>
                <a:ext cx="3490251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𝜀𝜅𝜏𝜊𝜈𝜔𝜎𝜂𝜍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𝜎𝜏𝜌𝜊𝛽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236" y="4279405"/>
                <a:ext cx="3490251" cy="574516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3256676" y="4810406"/>
                <a:ext cx="3504229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𝜎𝜐𝜇𝜋𝜄𝜀𝜎𝜂𝜍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𝛼𝜈𝜏𝜆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1′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676" y="4810406"/>
                <a:ext cx="3504229" cy="666849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3277504" y="5410652"/>
                <a:ext cx="2262286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504" y="5410652"/>
                <a:ext cx="2262286" cy="666849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8495663" y="5660655"/>
                <a:ext cx="3173946" cy="5805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𝜀𝜅𝜏𝜊𝜈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𝜎𝜐𝜇𝜋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=0,368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5663" y="5660655"/>
                <a:ext cx="3173946" cy="580544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9" name="Picture 78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4297" y="1252273"/>
            <a:ext cx="3025283" cy="2675420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11489" y="4019648"/>
            <a:ext cx="3023703" cy="24543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9015130" y="2440898"/>
                <a:ext cx="1820114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1′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=19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87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5130" y="2440898"/>
                <a:ext cx="1820114" cy="430567"/>
              </a:xfrm>
              <a:prstGeom prst="rect">
                <a:avLst/>
              </a:prstGeom>
              <a:blipFill rotWithShape="0">
                <a:blip r:embed="rId25"/>
                <a:stretch>
                  <a:fillRect l="-4698" t="-2817" r="-2685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8305502" y="2063344"/>
                <a:ext cx="11438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=0,818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502" y="2063344"/>
                <a:ext cx="1143839" cy="276999"/>
              </a:xfrm>
              <a:prstGeom prst="rect">
                <a:avLst/>
              </a:prstGeom>
              <a:blipFill rotWithShape="0">
                <a:blip r:embed="rId26"/>
                <a:stretch>
                  <a:fillRect l="-2660" r="-4787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7893317" y="4938728"/>
                <a:ext cx="4427559" cy="943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𝜅𝛼𝜃𝛼𝜌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=1139,74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3317" y="4938728"/>
                <a:ext cx="4427559" cy="943848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540063" y="648203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070336" y="6356350"/>
            <a:ext cx="283464" cy="365125"/>
          </a:xfrm>
        </p:spPr>
        <p:txBody>
          <a:bodyPr/>
          <a:lstStyle/>
          <a:p>
            <a:fld id="{F66CD32B-8F25-46FD-BE92-0BC5C186296C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70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6348" y="236332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Β</a:t>
            </a:r>
            <a:r>
              <a:rPr lang="en-US" b="1" u="sng" dirty="0" smtClean="0"/>
              <a:t>.</a:t>
            </a:r>
            <a:r>
              <a:rPr lang="en-US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973434" y="236332"/>
                <a:ext cx="4533677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𝜅𝜊𝜌𝜀𝜎𝜇𝜊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32,898+273,15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306(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434" y="236332"/>
                <a:ext cx="4533677" cy="301686"/>
              </a:xfrm>
              <a:prstGeom prst="rect">
                <a:avLst/>
              </a:prstGeom>
              <a:blipFill rotWithShape="0">
                <a:blip r:embed="rId2"/>
                <a:stretch>
                  <a:fillRect l="-806" r="-1344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4089346" y="353352"/>
            <a:ext cx="884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988974" y="1069074"/>
            <a:ext cx="5136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dirty="0" smtClean="0"/>
              <a:t>Ειδικός όγκος κορεσμένου υγρού : σ = 0,0010</a:t>
            </a:r>
            <a:r>
              <a:rPr lang="en-US" sz="1600" dirty="0" smtClean="0"/>
              <a:t>05</a:t>
            </a:r>
            <a:r>
              <a:rPr lang="el-GR" sz="1600" dirty="0" smtClean="0"/>
              <a:t>2 (</a:t>
            </a:r>
            <a:r>
              <a:rPr lang="en-US" sz="1600" dirty="0" smtClean="0"/>
              <a:t>kg / m</a:t>
            </a:r>
            <a:r>
              <a:rPr lang="en-US" sz="1600" baseline="30000" dirty="0" smtClean="0"/>
              <a:t>3</a:t>
            </a:r>
            <a:r>
              <a:rPr lang="en-US" sz="1600" dirty="0" smtClean="0"/>
              <a:t>) </a:t>
            </a:r>
            <a:r>
              <a:rPr lang="el-GR" sz="1600" dirty="0" smtClean="0"/>
              <a:t> </a:t>
            </a:r>
            <a:endParaRPr lang="en-US" sz="1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030930" y="1650804"/>
                <a:ext cx="5248745" cy="391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dirty="0" smtClean="0"/>
                  <a:t>Ενθαλπία  κορεσμένου </a:t>
                </a:r>
                <a:r>
                  <a:rPr lang="el-GR" sz="1600" dirty="0"/>
                  <a:t>υγρού 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 sz="16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l-GR" sz="16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=137,77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𝑘𝐽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</m:e>
                    </m:d>
                  </m:oMath>
                </a14:m>
                <a:endParaRPr lang="el-GR" sz="16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930" y="1650804"/>
                <a:ext cx="5248745" cy="391454"/>
              </a:xfrm>
              <a:prstGeom prst="rect">
                <a:avLst/>
              </a:prstGeom>
              <a:blipFill rotWithShape="0">
                <a:blip r:embed="rId3"/>
                <a:stretch>
                  <a:fillRect l="-581" t="-118750" r="-5807" b="-187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982286" y="2220261"/>
                <a:ext cx="5205912" cy="391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dirty="0" smtClean="0"/>
                  <a:t>Θερμότητα (ενθαλπία) ατμοποίησης 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2423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80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𝑘𝐽</m:t>
                            </m:r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</m:e>
                    </m:d>
                  </m:oMath>
                </a14:m>
                <a:r>
                  <a:rPr lang="el-GR" dirty="0"/>
                  <a:t>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286" y="2220261"/>
                <a:ext cx="5205912" cy="391454"/>
              </a:xfrm>
              <a:prstGeom prst="rect">
                <a:avLst/>
              </a:prstGeom>
              <a:blipFill rotWithShape="0">
                <a:blip r:embed="rId4"/>
                <a:stretch>
                  <a:fillRect l="-585" t="-118750" r="-5738" b="-187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245210" y="2746675"/>
                <a:ext cx="4680064" cy="391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dirty="0" smtClean="0"/>
                  <a:t>Εντροπία κορεσμένου υγρού 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𝜎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4763 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𝑘𝐽</m:t>
                            </m:r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</m:oMath>
                </a14:m>
                <a:endParaRPr lang="el-GR" sz="16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210" y="2746675"/>
                <a:ext cx="4680064" cy="391454"/>
              </a:xfrm>
              <a:prstGeom prst="rect">
                <a:avLst/>
              </a:prstGeom>
              <a:blipFill rotWithShape="0">
                <a:blip r:embed="rId5"/>
                <a:stretch>
                  <a:fillRect l="-651" t="-118750" r="-4297" b="-187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92143" y="3280152"/>
                <a:ext cx="1736501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143" y="3280152"/>
                <a:ext cx="1736501" cy="4725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3917" y="3314103"/>
                <a:ext cx="16580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917" y="3314103"/>
                <a:ext cx="165801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941" r="-1103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20609" y="3826820"/>
                <a:ext cx="2556790" cy="27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609" y="3826820"/>
                <a:ext cx="2556790" cy="278731"/>
              </a:xfrm>
              <a:prstGeom prst="rect">
                <a:avLst/>
              </a:prstGeom>
              <a:blipFill rotWithShape="0">
                <a:blip r:embed="rId8"/>
                <a:stretch>
                  <a:fillRect l="-1909" t="-2222" r="-3103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95176" y="4418727"/>
                <a:ext cx="3607526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𝜀𝜅𝜏𝜊𝜈𝜔𝜎𝜂𝜍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𝜎𝜏𝜌𝜊𝛽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176" y="4418727"/>
                <a:ext cx="3607526" cy="574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689105" y="4951258"/>
                <a:ext cx="3731021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𝜎𝜐𝜇𝜋𝜄𝜀𝜎𝜂𝜍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𝛼𝜈𝜏𝜆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105" y="4951258"/>
                <a:ext cx="3731021" cy="66684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825509" y="5702577"/>
                <a:ext cx="2379562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509" y="5702577"/>
                <a:ext cx="2379562" cy="66684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8041348" y="1212665"/>
            <a:ext cx="0" cy="538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484735" y="1267740"/>
            <a:ext cx="1929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9189408" y="898408"/>
                <a:ext cx="10699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9408" y="898408"/>
                <a:ext cx="1069908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9491066" y="1341527"/>
            <a:ext cx="0" cy="279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963684" y="1566895"/>
                <a:ext cx="2011641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06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9,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53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3684" y="1566895"/>
                <a:ext cx="2011641" cy="430567"/>
              </a:xfrm>
              <a:prstGeom prst="rect">
                <a:avLst/>
              </a:prstGeom>
              <a:blipFill rotWithShape="0">
                <a:blip r:embed="rId13"/>
                <a:stretch>
                  <a:fillRect l="-4242" t="-2817" r="-2424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123449" y="2025131"/>
                <a:ext cx="1929631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sSup>
                          <m:sSup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42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80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3449" y="2025131"/>
                <a:ext cx="1929631" cy="430567"/>
              </a:xfrm>
              <a:prstGeom prst="rect">
                <a:avLst/>
              </a:prstGeom>
              <a:blipFill rotWithShape="0">
                <a:blip r:embed="rId14"/>
                <a:stretch>
                  <a:fillRect l="-4430" t="-2817" r="-2532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909" y="3885772"/>
            <a:ext cx="3200400" cy="263842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876167"/>
            <a:ext cx="3065539" cy="27149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597387" y="1585747"/>
                <a:ext cx="11438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=0,797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7387" y="1585747"/>
                <a:ext cx="1143838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2660" r="-4787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279408" y="2824390"/>
                <a:ext cx="3368551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𝜀𝜅𝜏𝜊𝜈𝜔𝜎𝜂𝜍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𝜎𝜏𝜌𝜊𝛽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=1227,47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408" y="2824390"/>
                <a:ext cx="3368551" cy="57451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8334036" y="3558985"/>
                <a:ext cx="3001206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𝜎𝜐𝜇𝜋𝜄𝜀𝜎𝜂𝜍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𝛼𝜈𝜏𝜆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=5,03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036" y="3558985"/>
                <a:ext cx="3001206" cy="666849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8325092" y="4302954"/>
                <a:ext cx="3498458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151,20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5092" y="4302954"/>
                <a:ext cx="3498458" cy="666849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597387" y="5943653"/>
                <a:ext cx="3173946" cy="5805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𝜀𝜅𝜏𝜊𝜈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𝜎𝜐𝜇𝜋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=0,384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7387" y="5943653"/>
                <a:ext cx="3173946" cy="580544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7807158" y="5051923"/>
                <a:ext cx="4562211" cy="943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𝜅𝛼𝜃𝛼𝜌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=1216,16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7158" y="5051923"/>
                <a:ext cx="4562211" cy="943848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23099" y="267050"/>
                <a:ext cx="3224023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𝜀𝜆𝛼𝜒𝜄𝜎𝜏𝜂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05 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99" y="267050"/>
                <a:ext cx="3224023" cy="301686"/>
              </a:xfrm>
              <a:prstGeom prst="rect">
                <a:avLst/>
              </a:prstGeom>
              <a:blipFill rotWithShape="0">
                <a:blip r:embed="rId23"/>
                <a:stretch>
                  <a:fillRect l="-1323" r="-2079" b="-285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2478635" y="6493485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080852" y="6408571"/>
            <a:ext cx="350027" cy="365125"/>
          </a:xfrm>
        </p:spPr>
        <p:txBody>
          <a:bodyPr/>
          <a:lstStyle/>
          <a:p>
            <a:fld id="{F66CD32B-8F25-46FD-BE92-0BC5C186296C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41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587" y="81061"/>
            <a:ext cx="1671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ΠΑΡΑΔΕΙΓΜΑ</a:t>
            </a:r>
            <a:endParaRPr lang="el-GR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54201" y="81061"/>
                <a:ext cx="3224023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𝜀𝜆𝛼𝜒𝜄𝜎𝜏𝜂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05 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201" y="81061"/>
                <a:ext cx="3224023" cy="301686"/>
              </a:xfrm>
              <a:prstGeom prst="rect">
                <a:avLst/>
              </a:prstGeom>
              <a:blipFill rotWithShape="0">
                <a:blip r:embed="rId2"/>
                <a:stretch>
                  <a:fillRect l="-1323" r="-2079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648743" y="265727"/>
                <a:ext cx="2950615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𝜇𝜀𝛾𝜄𝜎𝜏𝜂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𝑀𝑃𝑎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743" y="265727"/>
                <a:ext cx="2950615" cy="301686"/>
              </a:xfrm>
              <a:prstGeom prst="rect">
                <a:avLst/>
              </a:prstGeom>
              <a:blipFill rotWithShape="0">
                <a:blip r:embed="rId3"/>
                <a:stretch>
                  <a:fillRect l="-1446" r="-1446" b="-224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091966" y="179485"/>
                <a:ext cx="1883721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𝜇𝜀𝛾𝜄𝜎𝜏𝜂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=460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1966" y="179485"/>
                <a:ext cx="1883721" cy="301686"/>
              </a:xfrm>
              <a:prstGeom prst="rect">
                <a:avLst/>
              </a:prstGeom>
              <a:blipFill rotWithShape="0">
                <a:blip r:embed="rId4"/>
                <a:stretch>
                  <a:fillRect l="-2589" r="-4207" b="-24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872766" y="19808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Αλλά </a:t>
            </a:r>
            <a:endParaRPr lang="el-GR" dirty="0"/>
          </a:p>
        </p:txBody>
      </p:sp>
      <p:cxnSp>
        <p:nvCxnSpPr>
          <p:cNvPr id="11" name="Straight Arrow Connector 10"/>
          <p:cNvCxnSpPr>
            <a:endCxn id="8" idx="1"/>
          </p:cNvCxnSpPr>
          <p:nvPr/>
        </p:nvCxnSpPr>
        <p:spPr>
          <a:xfrm flipV="1">
            <a:off x="9512300" y="330328"/>
            <a:ext cx="579666" cy="86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5" y="3701065"/>
            <a:ext cx="3486150" cy="276225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5648743" y="580113"/>
            <a:ext cx="632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7023029" y="869344"/>
                <a:ext cx="2609753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029" y="869344"/>
                <a:ext cx="2609753" cy="55758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9576027" y="869344"/>
                <a:ext cx="2736711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538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6027" y="869344"/>
                <a:ext cx="2736711" cy="55758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Elbow Connector 18"/>
          <p:cNvCxnSpPr>
            <a:endCxn id="16" idx="1"/>
          </p:cNvCxnSpPr>
          <p:nvPr/>
        </p:nvCxnSpPr>
        <p:spPr>
          <a:xfrm>
            <a:off x="6032500" y="580113"/>
            <a:ext cx="990529" cy="5680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124050" y="864126"/>
            <a:ext cx="4940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124050" y="864126"/>
            <a:ext cx="0" cy="562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124050" y="1426933"/>
            <a:ext cx="4940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2052300" y="864126"/>
            <a:ext cx="12700" cy="545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16538" y="1759273"/>
                <a:ext cx="1929631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sSup>
                          <m:sSup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42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80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538" y="1759273"/>
                <a:ext cx="1929631" cy="430567"/>
              </a:xfrm>
              <a:prstGeom prst="rect">
                <a:avLst/>
              </a:prstGeom>
              <a:blipFill rotWithShape="0">
                <a:blip r:embed="rId8"/>
                <a:stretch>
                  <a:fillRect l="-4430" t="-2857" r="-2532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55899" y="2820528"/>
                <a:ext cx="2083840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899" y="2820528"/>
                <a:ext cx="2083840" cy="4725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395156" y="2374506"/>
                <a:ext cx="1078757" cy="394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156" y="2374506"/>
                <a:ext cx="1078757" cy="394082"/>
              </a:xfrm>
              <a:prstGeom prst="rect">
                <a:avLst/>
              </a:prstGeom>
              <a:blipFill rotWithShape="0">
                <a:blip r:embed="rId10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7082225" y="2643819"/>
                <a:ext cx="1264320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805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225" y="2643819"/>
                <a:ext cx="1264320" cy="301749"/>
              </a:xfrm>
              <a:prstGeom prst="rect">
                <a:avLst/>
              </a:prstGeom>
              <a:blipFill rotWithShape="0">
                <a:blip r:embed="rId11"/>
                <a:stretch>
                  <a:fillRect l="-2415" r="-4831" b="-285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6547733" y="2374506"/>
            <a:ext cx="0" cy="960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023029" y="3087745"/>
                <a:ext cx="1999715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029" y="3087745"/>
                <a:ext cx="1999715" cy="301749"/>
              </a:xfrm>
              <a:prstGeom prst="rect">
                <a:avLst/>
              </a:prstGeom>
              <a:blipFill rotWithShape="0">
                <a:blip r:embed="rId12"/>
                <a:stretch>
                  <a:fillRect l="-2439" r="-1829" b="-285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/>
          <p:nvPr/>
        </p:nvCxnSpPr>
        <p:spPr>
          <a:xfrm flipH="1">
            <a:off x="4043307" y="3334986"/>
            <a:ext cx="25044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654287" y="2768588"/>
            <a:ext cx="368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9022744" y="2643819"/>
            <a:ext cx="0" cy="745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9144000" y="3016656"/>
            <a:ext cx="5669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771160" y="2768588"/>
                <a:ext cx="2143087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088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929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1160" y="2768588"/>
                <a:ext cx="2143087" cy="430567"/>
              </a:xfrm>
              <a:prstGeom prst="rect">
                <a:avLst/>
              </a:prstGeom>
              <a:blipFill rotWithShape="0">
                <a:blip r:embed="rId13"/>
                <a:stretch>
                  <a:fillRect l="-3989" t="-2817" r="-2279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10720" y="3729068"/>
                <a:ext cx="3843424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𝜀𝜅𝜏𝜊𝜈𝜔𝜎𝜂𝜍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𝜎𝜏𝜌𝜊𝛽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720" y="3729068"/>
                <a:ext cx="3843424" cy="57451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3680911" y="4415341"/>
                <a:ext cx="3731021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𝜎𝜐𝜇𝜋𝜄𝜀𝜎𝜂𝜍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𝛼𝜈𝜏𝜆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911" y="4415341"/>
                <a:ext cx="3731021" cy="66684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5078224" y="5127556"/>
                <a:ext cx="2500043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224" y="5127556"/>
                <a:ext cx="2500043" cy="66684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2" name="Picture 5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48262" y="646787"/>
            <a:ext cx="3143250" cy="2971800"/>
          </a:xfrm>
          <a:prstGeom prst="rect">
            <a:avLst/>
          </a:prstGeom>
        </p:spPr>
      </p:pic>
      <p:cxnSp>
        <p:nvCxnSpPr>
          <p:cNvPr id="54" name="Straight Connector 53"/>
          <p:cNvCxnSpPr/>
          <p:nvPr/>
        </p:nvCxnSpPr>
        <p:spPr>
          <a:xfrm>
            <a:off x="7654144" y="3618587"/>
            <a:ext cx="0" cy="217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789254" y="3639093"/>
                <a:ext cx="3592971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𝜀𝜅𝜏𝜊𝜈𝜔𝜎𝜂𝜍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𝜎𝜏𝜌𝜊𝛽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=1251,971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254" y="3639093"/>
                <a:ext cx="3592971" cy="57451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7730022" y="4415341"/>
                <a:ext cx="3001206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𝜎𝜐𝜇𝜋𝜄𝜀𝜎𝜂𝜍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𝛼𝜈𝜏𝜆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=5,03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0022" y="4415341"/>
                <a:ext cx="3001206" cy="666849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7708186" y="5088453"/>
                <a:ext cx="1966116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3198,1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8186" y="5088453"/>
                <a:ext cx="1966116" cy="666849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57"/>
              <p:cNvSpPr/>
              <p:nvPr/>
            </p:nvSpPr>
            <p:spPr>
              <a:xfrm>
                <a:off x="3851275" y="5773408"/>
                <a:ext cx="4691221" cy="943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𝜅𝛼𝜃𝛼𝜌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=1246,941 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275" y="5773408"/>
                <a:ext cx="4691221" cy="943848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Connector 59"/>
          <p:cNvCxnSpPr/>
          <p:nvPr/>
        </p:nvCxnSpPr>
        <p:spPr>
          <a:xfrm>
            <a:off x="3810720" y="5794405"/>
            <a:ext cx="78605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8572329" y="5812248"/>
                <a:ext cx="3173946" cy="5805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𝜀𝜅𝜏𝜊𝜈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𝜎𝜐𝜇𝜋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=0,389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329" y="5812248"/>
                <a:ext cx="3173946" cy="580544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2453577" y="6597344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82225" y="6414781"/>
            <a:ext cx="295656" cy="365125"/>
          </a:xfrm>
        </p:spPr>
        <p:txBody>
          <a:bodyPr/>
          <a:lstStyle/>
          <a:p>
            <a:fld id="{F66CD32B-8F25-46FD-BE92-0BC5C186296C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476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37632" y="1121664"/>
            <a:ext cx="1487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/>
              <a:t>ΣΥΓΚΡΙΣΗ</a:t>
            </a:r>
            <a:endParaRPr lang="el-GR" sz="24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1246971"/>
                  </p:ext>
                </p:extLst>
              </p:nvPr>
            </p:nvGraphicFramePr>
            <p:xfrm>
              <a:off x="1633727" y="1950720"/>
              <a:ext cx="9095234" cy="371856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48834"/>
                    <a:gridCol w="586251"/>
                    <a:gridCol w="1065913"/>
                    <a:gridCol w="1180831"/>
                    <a:gridCol w="1062581"/>
                    <a:gridCol w="949329"/>
                    <a:gridCol w="826083"/>
                    <a:gridCol w="826083"/>
                    <a:gridCol w="949329"/>
                  </a:tblGrid>
                  <a:tr h="11949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4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T</a:t>
                          </a:r>
                          <a:endParaRPr lang="el-GR" sz="1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(C)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800">
                                        <a:effectLst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</a:rPr>
                                      <m:t>𝜺𝜿𝝉𝝄𝝂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800">
                                    <a:effectLst/>
                                  </a:rPr>
                                  <m:t>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800">
                                        <a:effectLst/>
                                      </a:rPr>
                                      <m:t>𝒌𝑱</m:t>
                                    </m:r>
                                  </m:num>
                                  <m:den>
                                    <m:r>
                                      <a:rPr lang="el-GR" sz="1800">
                                        <a:effectLst/>
                                      </a:rPr>
                                      <m:t>𝒌𝒈</m:t>
                                    </m:r>
                                  </m:den>
                                </m:f>
                                <m:r>
                                  <a:rPr lang="el-GR" sz="1800">
                                    <a:effectLst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800">
                                        <a:effectLst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</a:rPr>
                                      <m:t>𝝈𝝊𝝁𝝅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800">
                                    <a:effectLst/>
                                  </a:rPr>
                                  <m:t>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800">
                                        <a:effectLst/>
                                      </a:rPr>
                                      <m:t>𝒌𝑱</m:t>
                                    </m:r>
                                  </m:num>
                                  <m:den>
                                    <m:r>
                                      <a:rPr lang="el-GR" sz="1800">
                                        <a:effectLst/>
                                      </a:rPr>
                                      <m:t>𝒌𝒈</m:t>
                                    </m:r>
                                  </m:den>
                                </m:f>
                                <m:r>
                                  <a:rPr lang="el-GR" sz="1800">
                                    <a:effectLst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800">
                                    <a:effectLst/>
                                  </a:rPr>
                                  <m:t>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800">
                                        <a:effectLst/>
                                      </a:rPr>
                                      <m:t>𝒌𝑱</m:t>
                                    </m:r>
                                  </m:num>
                                  <m:den>
                                    <m:r>
                                      <a:rPr lang="el-GR" sz="1800">
                                        <a:effectLst/>
                                      </a:rPr>
                                      <m:t>𝒌𝒈</m:t>
                                    </m:r>
                                  </m:den>
                                </m:f>
                                <m:r>
                                  <a:rPr lang="el-GR" sz="1800">
                                    <a:effectLst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 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</a:rPr>
                                      <m:t>𝟓</m:t>
                                    </m:r>
                                    <m:r>
                                      <a:rPr lang="el-GR" sz="1800">
                                        <a:effectLst/>
                                      </a:rPr>
                                      <m:t>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 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</a:rPr>
                                      <m:t>𝟓</m:t>
                                    </m:r>
                                    <m:r>
                                      <a:rPr lang="el-GR" sz="1800">
                                        <a:effectLst/>
                                      </a:rPr>
                                      <m:t>𝜷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 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</a:rPr>
                                      <m:t>𝜼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</a:rPr>
                                      <m:t>𝜽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 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8411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𝜺𝝀𝜶𝝌</m:t>
                                    </m:r>
                                  </m:sub>
                                </m:sSub>
                                <m:r>
                                  <a:rPr lang="el-GR" sz="1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l-GR" sz="1800">
                                    <a:effectLst/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440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1144,700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1139,74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3097,13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0,818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-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-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0,368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8411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800">
                                        <a:effectLst/>
                                      </a:rPr>
                                      <m:t>𝜺𝝀𝜶𝝌</m:t>
                                    </m:r>
                                  </m:sub>
                                </m:sSub>
                                <m:r>
                                  <a:rPr lang="en-US" sz="1800">
                                    <a:effectLst/>
                                  </a:rPr>
                                  <m:t> =</m:t>
                                </m:r>
                                <m:r>
                                  <a:rPr lang="en-US" sz="1800">
                                    <a:effectLst/>
                                  </a:rPr>
                                  <m:t>𝟎</m:t>
                                </m:r>
                                <m:r>
                                  <a:rPr lang="el-GR" sz="1800">
                                    <a:effectLst/>
                                  </a:rPr>
                                  <m:t>,</m:t>
                                </m:r>
                                <m:r>
                                  <a:rPr lang="en-US" sz="1800">
                                    <a:effectLst/>
                                  </a:rPr>
                                  <m:t>𝟎𝟓</m:t>
                                </m:r>
                              </m:oMath>
                            </m:oMathPara>
                          </a14:m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440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1227,470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1216,16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3151,20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 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0797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 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0,384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8411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800">
                                        <a:effectLst/>
                                      </a:rPr>
                                      <m:t>𝜺𝝀𝜶𝝌</m:t>
                                    </m:r>
                                  </m:sub>
                                </m:sSub>
                                <m:r>
                                  <a:rPr lang="en-US" sz="1800">
                                    <a:effectLst/>
                                  </a:rPr>
                                  <m:t> =</m:t>
                                </m:r>
                                <m:r>
                                  <a:rPr lang="en-US" sz="1800">
                                    <a:effectLst/>
                                  </a:rPr>
                                  <m:t>𝟎</m:t>
                                </m:r>
                                <m:r>
                                  <a:rPr lang="el-GR" sz="1800">
                                    <a:effectLst/>
                                  </a:rPr>
                                  <m:t>,</m:t>
                                </m:r>
                                <m:r>
                                  <a:rPr lang="en-US" sz="1800">
                                    <a:effectLst/>
                                  </a:rPr>
                                  <m:t>𝟎𝟓</m:t>
                                </m:r>
                              </m:oMath>
                            </m:oMathPara>
                          </a14:m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460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1251,971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5,03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3198,10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-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-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0,805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0,389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1246971"/>
                  </p:ext>
                </p:extLst>
              </p:nvPr>
            </p:nvGraphicFramePr>
            <p:xfrm>
              <a:off x="1633727" y="1950720"/>
              <a:ext cx="9095234" cy="371856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48834"/>
                    <a:gridCol w="586251"/>
                    <a:gridCol w="1065913"/>
                    <a:gridCol w="1180831"/>
                    <a:gridCol w="1062581"/>
                    <a:gridCol w="949329"/>
                    <a:gridCol w="826083"/>
                    <a:gridCol w="826083"/>
                    <a:gridCol w="949329"/>
                  </a:tblGrid>
                  <a:tr h="11949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4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T</a:t>
                          </a:r>
                          <a:endParaRPr lang="el-GR" sz="1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(C)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10286" t="-6122" r="-546286" b="-212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79897" t="-6122" r="-392784" b="-212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21143" t="-6122" r="-335429" b="-212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84615" t="-6122" r="-276282" b="-212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791111" t="-6122" r="-219259" b="-212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884559" t="-6122" r="-117647" b="-212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858333" t="-6122" r="-2564" b="-212755"/>
                          </a:stretch>
                        </a:blipFill>
                      </a:tcPr>
                    </a:tc>
                  </a:tr>
                  <a:tr h="841196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69" t="-149640" r="-452768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440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1144,700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1139,74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3097,13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0,818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-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-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0,368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841196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69" t="-251449" r="-452768" b="-10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440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1227,470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1216,16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3151,20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 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0797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 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0,384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841196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69" t="-351449" r="-452768" b="-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460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1251,971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5,03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3198,10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-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-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0,805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0,389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60608" y="6356350"/>
            <a:ext cx="393192" cy="365125"/>
          </a:xfrm>
        </p:spPr>
        <p:txBody>
          <a:bodyPr/>
          <a:lstStyle/>
          <a:p>
            <a:fld id="{F66CD32B-8F25-46FD-BE92-0BC5C186296C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76111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157</Words>
  <Application>Microsoft Office PowerPoint</Application>
  <PresentationFormat>Widescreen</PresentationFormat>
  <Paragraphs>138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23</cp:revision>
  <dcterms:created xsi:type="dcterms:W3CDTF">2020-12-16T11:21:54Z</dcterms:created>
  <dcterms:modified xsi:type="dcterms:W3CDTF">2020-12-20T14:56:27Z</dcterms:modified>
</cp:coreProperties>
</file>