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3" r:id="rId4"/>
    <p:sldId id="258" r:id="rId5"/>
    <p:sldId id="291" r:id="rId6"/>
    <p:sldId id="292" r:id="rId7"/>
    <p:sldId id="293" r:id="rId8"/>
    <p:sldId id="294" r:id="rId9"/>
    <p:sldId id="297" r:id="rId10"/>
    <p:sldId id="295" r:id="rId11"/>
    <p:sldId id="296" r:id="rId12"/>
    <p:sldId id="304" r:id="rId13"/>
    <p:sldId id="301" r:id="rId14"/>
    <p:sldId id="302" r:id="rId15"/>
    <p:sldId id="303" r:id="rId16"/>
    <p:sldId id="305" r:id="rId17"/>
    <p:sldId id="306" r:id="rId18"/>
    <p:sldId id="311" r:id="rId19"/>
    <p:sldId id="312" r:id="rId20"/>
    <p:sldId id="313" r:id="rId21"/>
    <p:sldId id="31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2800" b="1" dirty="0">
                <a:solidFill>
                  <a:schemeClr val="accent1"/>
                </a:solidFill>
                <a:effectLst>
                  <a:outerShdw blurRad="38100" dist="25400" dir="5400000" algn="ctr" rotWithShape="0">
                    <a:srgbClr val="6E747A">
                      <a:alpha val="43000"/>
                    </a:srgbClr>
                  </a:outerShdw>
                </a:effectLst>
              </a:rPr>
              <a:t> </a:t>
            </a:r>
            <a:br>
              <a:rPr lang="en-US" sz="2800" b="1" dirty="0">
                <a:solidFill>
                  <a:schemeClr val="accent1"/>
                </a:solidFill>
                <a:effectLst>
                  <a:outerShdw blurRad="38100" dist="25400" dir="5400000" algn="ctr" rotWithShape="0">
                    <a:srgbClr val="6E747A">
                      <a:alpha val="43000"/>
                    </a:srgbClr>
                  </a:outerShdw>
                </a:effectLst>
              </a:rPr>
            </a:br>
            <a:br>
              <a:rPr lang="en-US" sz="2800" b="1" dirty="0">
                <a:solidFill>
                  <a:schemeClr val="accent1"/>
                </a:solidFill>
                <a:effectLst>
                  <a:outerShdw blurRad="38100" dist="25400" dir="5400000" algn="ctr" rotWithShape="0">
                    <a:srgbClr val="6E747A">
                      <a:alpha val="43000"/>
                    </a:srgbClr>
                  </a:outerShdw>
                </a:effectLst>
              </a:rPr>
            </a:br>
            <a:br>
              <a:rPr lang="en-US" sz="2800" b="1" dirty="0">
                <a:solidFill>
                  <a:schemeClr val="accent1"/>
                </a:solidFill>
                <a:effectLst>
                  <a:outerShdw blurRad="38100" dist="25400" dir="5400000" algn="ctr" rotWithShape="0">
                    <a:srgbClr val="6E747A">
                      <a:alpha val="43000"/>
                    </a:srgbClr>
                  </a:outerShdw>
                </a:effectLst>
              </a:rPr>
            </a:br>
            <a:br>
              <a:rPr lang="en-US" sz="2800" b="1" dirty="0">
                <a:solidFill>
                  <a:schemeClr val="accent1"/>
                </a:solidFill>
                <a:effectLst>
                  <a:outerShdw blurRad="38100" dist="25400" dir="5400000" algn="ctr" rotWithShape="0">
                    <a:srgbClr val="6E747A">
                      <a:alpha val="43000"/>
                    </a:srgbClr>
                  </a:outerShdw>
                </a:effectLst>
              </a:rPr>
            </a:br>
            <a:br>
              <a:rPr lang="en-US" sz="2800" b="1" dirty="0">
                <a:solidFill>
                  <a:schemeClr val="accent1"/>
                </a:solidFill>
                <a:effectLst>
                  <a:outerShdw blurRad="38100" dist="25400" dir="5400000" algn="ctr" rotWithShape="0">
                    <a:srgbClr val="6E747A">
                      <a:alpha val="43000"/>
                    </a:srgbClr>
                  </a:outerShdw>
                </a:effectLst>
              </a:rPr>
            </a:br>
            <a:br>
              <a:rPr lang="en-US" sz="2800" b="1" dirty="0">
                <a:solidFill>
                  <a:schemeClr val="accent1"/>
                </a:solidFill>
                <a:effectLst>
                  <a:outerShdw blurRad="38100" dist="25400" dir="5400000" algn="ctr" rotWithShape="0">
                    <a:srgbClr val="6E747A">
                      <a:alpha val="43000"/>
                    </a:srgbClr>
                  </a:outerShdw>
                </a:effectLst>
              </a:rPr>
            </a:br>
            <a:endParaRPr lang="en-US" sz="2800" b="1" dirty="0">
              <a:solidFill>
                <a:schemeClr val="accent1"/>
              </a:solidFill>
              <a:effectLst>
                <a:outerShdw blurRad="38100" dist="25400" dir="5400000" algn="ctr" rotWithShape="0">
                  <a:srgbClr val="6E747A">
                    <a:alpha val="43000"/>
                  </a:srgbClr>
                </a:outerShdw>
              </a:effectLst>
            </a:endParaRPr>
          </a:p>
        </p:txBody>
      </p:sp>
      <p:sp>
        <p:nvSpPr>
          <p:cNvPr id="3" name="Subtitle 2"/>
          <p:cNvSpPr>
            <a:spLocks noGrp="1"/>
          </p:cNvSpPr>
          <p:nvPr>
            <p:ph type="subTitle" idx="1"/>
          </p:nvPr>
        </p:nvSpPr>
        <p:spPr>
          <a:xfrm>
            <a:off x="626745" y="156845"/>
            <a:ext cx="10949305" cy="2215515"/>
          </a:xfrm>
        </p:spPr>
        <p:txBody>
          <a:bodyPr/>
          <a:lstStyle/>
          <a:p>
            <a:pPr algn="ctr"/>
            <a:r>
              <a:rPr lang="el-GR" altLang="en-US" sz="2800" b="1" dirty="0">
                <a:solidFill>
                  <a:schemeClr val="accent1"/>
                </a:solidFill>
                <a:effectLst>
                  <a:outerShdw blurRad="38100" dist="25400" dir="5400000" algn="ctr" rotWithShape="0">
                    <a:srgbClr val="6E747A">
                      <a:alpha val="43000"/>
                    </a:srgbClr>
                  </a:outerShdw>
                </a:effectLst>
                <a:sym typeface="+mn-ea"/>
              </a:rPr>
              <a:t>       </a:t>
            </a:r>
            <a:endParaRPr lang="el-GR" altLang="en-US" sz="2800" b="1" dirty="0">
              <a:solidFill>
                <a:schemeClr val="accent1"/>
              </a:solidFill>
              <a:effectLst>
                <a:outerShdw blurRad="38100" dist="25400" dir="5400000" algn="ctr" rotWithShape="0">
                  <a:srgbClr val="6E747A">
                    <a:alpha val="43000"/>
                  </a:srgbClr>
                </a:outerShdw>
              </a:effectLst>
              <a:sym typeface="+mn-ea"/>
            </a:endParaRPr>
          </a:p>
          <a:p>
            <a:pPr algn="ctr"/>
            <a:endParaRPr lang="en-US" sz="2800" b="1" dirty="0">
              <a:solidFill>
                <a:schemeClr val="accent1"/>
              </a:solidFill>
              <a:effectLst>
                <a:outerShdw blurRad="38100" dist="25400" dir="5400000" algn="ctr" rotWithShape="0">
                  <a:srgbClr val="6E747A">
                    <a:alpha val="43000"/>
                  </a:srgbClr>
                </a:outerShdw>
              </a:effectLst>
              <a:sym typeface="+mn-ea"/>
            </a:endParaRPr>
          </a:p>
          <a:p>
            <a:pPr algn="ctr"/>
            <a:r>
              <a:rPr lang="en-US" sz="2800" b="1" dirty="0">
                <a:solidFill>
                  <a:schemeClr val="accent1"/>
                </a:solidFill>
                <a:effectLst>
                  <a:outerShdw blurRad="38100" dist="25400" dir="5400000" algn="ctr" rotWithShape="0">
                    <a:srgbClr val="6E747A">
                      <a:alpha val="43000"/>
                    </a:srgbClr>
                  </a:outerShdw>
                </a:effectLst>
                <a:sym typeface="+mn-ea"/>
              </a:rPr>
              <a:t>ΜΗ ΠΑΡΕΜΒΑΤΙΚΗ ΑΝΤΙΜΕΤΩΠΙΣΗ ΤΗΣ ΠΑΧΥΣΑΡΚΙΑΣ </a:t>
            </a:r>
            <a:endParaRPr lang="en-US" sz="2800" b="1" dirty="0">
              <a:solidFill>
                <a:schemeClr val="accent1"/>
              </a:solidFill>
              <a:effectLst>
                <a:outerShdw blurRad="38100" dist="25400" dir="5400000" algn="ctr" rotWithShape="0">
                  <a:srgbClr val="6E747A">
                    <a:alpha val="43000"/>
                  </a:srgbClr>
                </a:outerShdw>
              </a:effectLst>
            </a:endParaRPr>
          </a:p>
          <a:p>
            <a:pPr algn="ctr"/>
            <a:endParaRPr lang="en-US" sz="2800"/>
          </a:p>
        </p:txBody>
      </p:sp>
      <p:pic>
        <p:nvPicPr>
          <p:cNvPr id="4" name="Picture 3" descr="αρχείο λήψης"/>
          <p:cNvPicPr>
            <a:picLocks noChangeAspect="1"/>
          </p:cNvPicPr>
          <p:nvPr/>
        </p:nvPicPr>
        <p:blipFill>
          <a:blip r:embed="rId1"/>
          <a:stretch>
            <a:fillRect/>
          </a:stretch>
        </p:blipFill>
        <p:spPr>
          <a:xfrm>
            <a:off x="10826750" y="222885"/>
            <a:ext cx="1270635" cy="1265555"/>
          </a:xfrm>
          <a:prstGeom prst="rect">
            <a:avLst/>
          </a:prstGeom>
        </p:spPr>
      </p:pic>
      <p:pic>
        <p:nvPicPr>
          <p:cNvPr id="5" name="Picture 4" descr="paxysarkia-annou-big"/>
          <p:cNvPicPr>
            <a:picLocks noChangeAspect="1"/>
          </p:cNvPicPr>
          <p:nvPr/>
        </p:nvPicPr>
        <p:blipFill>
          <a:blip r:embed="rId2"/>
          <a:stretch>
            <a:fillRect/>
          </a:stretch>
        </p:blipFill>
        <p:spPr>
          <a:xfrm>
            <a:off x="3858260" y="3289300"/>
            <a:ext cx="7636510" cy="3568700"/>
          </a:xfrm>
          <a:prstGeom prst="rect">
            <a:avLst/>
          </a:prstGeom>
          <a:effectLst>
            <a:softEdge rad="127000"/>
          </a:effectLst>
        </p:spPr>
      </p:pic>
      <p:sp>
        <p:nvSpPr>
          <p:cNvPr id="6" name="Text Box 5"/>
          <p:cNvSpPr txBox="1"/>
          <p:nvPr/>
        </p:nvSpPr>
        <p:spPr>
          <a:xfrm>
            <a:off x="-40005" y="288290"/>
            <a:ext cx="10866755" cy="3138170"/>
          </a:xfrm>
          <a:prstGeom prst="rect">
            <a:avLst/>
          </a:prstGeom>
          <a:noFill/>
        </p:spPr>
        <p:txBody>
          <a:bodyPr wrap="square" rtlCol="0" anchor="t">
            <a:spAutoFit/>
          </a:bodyPr>
          <a:p>
            <a:endParaRPr lang="en-US"/>
          </a:p>
          <a:p>
            <a:endParaRPr lang="en-US"/>
          </a:p>
          <a:p>
            <a:endParaRPr lang="en-US" b="1"/>
          </a:p>
          <a:p>
            <a:endParaRPr lang="en-US" b="1"/>
          </a:p>
          <a:p>
            <a:endParaRPr lang="en-US" b="1"/>
          </a:p>
          <a:p>
            <a:r>
              <a:rPr lang="en-US" b="1"/>
              <a:t>Gamvria Eleni</a:t>
            </a:r>
            <a:endParaRPr lang="en-US" b="1"/>
          </a:p>
          <a:p>
            <a:r>
              <a:rPr lang="en-US"/>
              <a:t>Aesthetician-Cosmetologist </a:t>
            </a:r>
            <a:endParaRPr lang="en-US"/>
          </a:p>
          <a:p>
            <a:r>
              <a:rPr lang="en-US"/>
              <a:t>MSc Education of Adult</a:t>
            </a:r>
            <a:endParaRPr lang="en-US"/>
          </a:p>
          <a:p>
            <a:r>
              <a:rPr lang="en-US"/>
              <a:t>Academic Scholar Department of Biomedical Sciences</a:t>
            </a:r>
            <a:endParaRPr lang="en-US"/>
          </a:p>
          <a:p>
            <a:r>
              <a:rPr lang="en-US"/>
              <a:t>Direction: Aesthetics and Cosmetology </a:t>
            </a:r>
            <a:endParaRPr lang="en-US"/>
          </a:p>
          <a:p>
            <a:r>
              <a:rPr lang="en-US"/>
              <a:t>University of West Attica</a:t>
            </a:r>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l-GR" altLang="en-US" b="1">
                <a:solidFill>
                  <a:schemeClr val="accent1"/>
                </a:solidFill>
                <a:effectLst>
                  <a:outerShdw blurRad="38100" dist="25400" dir="5400000" algn="ctr" rotWithShape="0">
                    <a:srgbClr val="6E747A">
                      <a:alpha val="43000"/>
                    </a:srgbClr>
                  </a:outerShdw>
                </a:effectLst>
              </a:rPr>
              <a:t>ΧΕΙΡΟΜΑΛΑΞΗ ΚΥΤΤΑΡΙΤΙΔΑΣ</a:t>
            </a:r>
            <a:endParaRPr lang="el-GR" altLang="en-US" b="1">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sz="half" idx="1"/>
          </p:nvPr>
        </p:nvSpPr>
        <p:spPr>
          <a:xfrm>
            <a:off x="609600" y="1174750"/>
            <a:ext cx="10972165" cy="4953000"/>
          </a:xfrm>
        </p:spPr>
        <p:txBody>
          <a:bodyPr/>
          <a:p>
            <a:pPr>
              <a:buFont typeface="Wingdings" panose="05000000000000000000" charset="0"/>
              <a:buChar char="ü"/>
            </a:pPr>
            <a:r>
              <a:rPr lang="en-US" sz="2800"/>
              <a:t>Οι νευρικές απολήξεις του δέρματος</a:t>
            </a:r>
            <a:r>
              <a:rPr lang="el-GR" altLang="en-US" sz="2800"/>
              <a:t> </a:t>
            </a:r>
            <a:r>
              <a:rPr lang="en-US" sz="2800"/>
              <a:t>υγιείς και καθαρές πλέον</a:t>
            </a:r>
            <a:r>
              <a:rPr lang="el-GR" altLang="en-US" sz="2800"/>
              <a:t> από τοξίνες </a:t>
            </a:r>
            <a:r>
              <a:rPr lang="en-US" sz="2800"/>
              <a:t>στέλνουν μηνύματα στους ιστούς</a:t>
            </a:r>
            <a:r>
              <a:rPr lang="el-GR" altLang="en-US" sz="2800"/>
              <a:t> </a:t>
            </a:r>
            <a:r>
              <a:rPr lang="en-US" sz="2800"/>
              <a:t>ενεργοποιώντας σιγά σιγά όλο το λειτουργικό σύστημα. </a:t>
            </a:r>
            <a:endParaRPr lang="en-US" sz="2800"/>
          </a:p>
          <a:p>
            <a:pPr>
              <a:buFont typeface="Wingdings" panose="05000000000000000000" charset="0"/>
              <a:buChar char="ü"/>
            </a:pPr>
            <a:r>
              <a:rPr lang="en-US" sz="2800"/>
              <a:t>Οι σωστές</a:t>
            </a:r>
            <a:r>
              <a:rPr lang="el-GR" altLang="en-US" sz="2800"/>
              <a:t> </a:t>
            </a:r>
            <a:r>
              <a:rPr lang="en-US" sz="2800"/>
              <a:t>πιέσεις διεγείρουν την λέμφο, τα κύτταρα ανανεώνονται πιο γρήγορα</a:t>
            </a:r>
            <a:r>
              <a:rPr lang="el-GR" altLang="en-US" sz="2800"/>
              <a:t> </a:t>
            </a:r>
            <a:r>
              <a:rPr lang="en-US" sz="2800"/>
              <a:t>και απομακρύνονται οι τοξίνες. </a:t>
            </a:r>
            <a:endParaRPr lang="en-US" sz="2800"/>
          </a:p>
          <a:p>
            <a:pPr marL="0" indent="0">
              <a:buNone/>
            </a:pPr>
            <a:endParaRPr lang="en-US" sz="2800"/>
          </a:p>
        </p:txBody>
      </p:sp>
      <p:pic>
        <p:nvPicPr>
          <p:cNvPr id="4" name="Content Placeholder 3" descr="κυυττ"/>
          <p:cNvPicPr>
            <a:picLocks noChangeAspect="1"/>
          </p:cNvPicPr>
          <p:nvPr>
            <p:ph sz="half" idx="2"/>
          </p:nvPr>
        </p:nvPicPr>
        <p:blipFill>
          <a:blip r:embed="rId1"/>
          <a:stretch>
            <a:fillRect/>
          </a:stretch>
        </p:blipFill>
        <p:spPr>
          <a:xfrm>
            <a:off x="3706495" y="3425190"/>
            <a:ext cx="4423410" cy="2550160"/>
          </a:xfrm>
          <a:prstGeom prst="rect">
            <a:avLst/>
          </a:prstGeom>
          <a:effectLst>
            <a:softEdge rad="63500"/>
          </a:effectLst>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l-GR" altLang="en-US" b="1">
                <a:solidFill>
                  <a:schemeClr val="accent1"/>
                </a:solidFill>
                <a:effectLst>
                  <a:outerShdw blurRad="38100" dist="25400" dir="5400000" algn="ctr" rotWithShape="0">
                    <a:srgbClr val="6E747A">
                      <a:alpha val="43000"/>
                    </a:srgbClr>
                  </a:outerShdw>
                </a:effectLst>
              </a:rPr>
              <a:t>ΚΑΝΟΝΕΣ ΥΓΙΕΙΝΗΣ ΚΑΙ ΑΣΦΑΛΕΙΑΣ</a:t>
            </a:r>
            <a:endParaRPr lang="el-GR" altLang="en-US" b="1">
              <a:solidFill>
                <a:schemeClr val="accent1"/>
              </a:solidFill>
              <a:effectLst>
                <a:outerShdw blurRad="38100" dist="25400" dir="5400000" algn="ctr" rotWithShape="0">
                  <a:srgbClr val="6E747A">
                    <a:alpha val="43000"/>
                  </a:srgbClr>
                </a:outerShdw>
              </a:effectLst>
            </a:endParaRPr>
          </a:p>
        </p:txBody>
      </p:sp>
      <p:sp>
        <p:nvSpPr>
          <p:cNvPr id="5" name="Content Placeholder 4"/>
          <p:cNvSpPr>
            <a:spLocks noGrp="1"/>
          </p:cNvSpPr>
          <p:nvPr>
            <p:ph idx="1"/>
          </p:nvPr>
        </p:nvSpPr>
        <p:spPr/>
        <p:txBody>
          <a:bodyPr/>
          <a:p>
            <a:pPr>
              <a:buFont typeface="Wingdings" panose="05000000000000000000" charset="0"/>
              <a:buChar char="Ø"/>
            </a:pPr>
            <a:r>
              <a:rPr lang="el-GR" altLang="en-US" sz="2800"/>
              <a:t>Ο</a:t>
            </a:r>
            <a:r>
              <a:rPr lang="en-US" sz="2800"/>
              <a:t> αισθητικός θα πρέπει να φοράει καθαρή ποδιά  και άνετα ρούχα μέσα από αυτήν</a:t>
            </a:r>
            <a:r>
              <a:rPr lang="el-GR" altLang="en-US" sz="2800"/>
              <a:t>.</a:t>
            </a:r>
            <a:endParaRPr lang="en-US" sz="2800"/>
          </a:p>
          <a:p>
            <a:pPr>
              <a:buFont typeface="Wingdings" panose="05000000000000000000" charset="0"/>
              <a:buChar char="Ø"/>
            </a:pPr>
            <a:r>
              <a:rPr lang="el-GR" altLang="en-US" sz="2800"/>
              <a:t>Ν</a:t>
            </a:r>
            <a:r>
              <a:rPr lang="en-US" sz="2800"/>
              <a:t>α έχει  τα μαλλιά του τραβηγμένα  προς τα πίσω, τα χέρια του απολυμασμένα με αντισηπτικό και τα νύχια του κοντά. </a:t>
            </a:r>
            <a:endParaRPr lang="en-US" sz="2800"/>
          </a:p>
          <a:p>
            <a:pPr>
              <a:buFont typeface="Wingdings" panose="05000000000000000000" charset="0"/>
              <a:buChar char="Ø"/>
            </a:pPr>
            <a:r>
              <a:rPr lang="en-US" sz="2800"/>
              <a:t>Τα καλλυντικά προϊόντα θα πρέπει να φυλάσσονται σε ξηρούς και σκοτεινούς χώρους και η συσκευασία να κλείνεται αμέσως μετά από κάθε χρήση. </a:t>
            </a:r>
            <a:endParaRPr lang="en-US" sz="2800"/>
          </a:p>
          <a:p>
            <a:pPr>
              <a:buFont typeface="Wingdings" panose="05000000000000000000" charset="0"/>
              <a:buChar char="Ø"/>
            </a:pPr>
            <a:r>
              <a:rPr lang="el-GR" altLang="en-US" sz="2800"/>
              <a:t>Πριν και μετά από κάθε θεραπεία μάλαξη καθαρίζουμε </a:t>
            </a:r>
            <a:r>
              <a:rPr lang="en-US" sz="2800"/>
              <a:t>με αντισηπτικό τ</a:t>
            </a:r>
            <a:r>
              <a:rPr lang="el-GR" altLang="en-US" sz="2800"/>
              <a:t>ο</a:t>
            </a:r>
            <a:r>
              <a:rPr lang="en-US" sz="2800"/>
              <a:t> κρεβ</a:t>
            </a:r>
            <a:r>
              <a:rPr lang="el-GR" altLang="en-US" sz="2800"/>
              <a:t>άτι</a:t>
            </a:r>
            <a:r>
              <a:rPr lang="en-US" sz="2800"/>
              <a:t> και</a:t>
            </a:r>
            <a:r>
              <a:rPr lang="el-GR" altLang="en-US" sz="2800"/>
              <a:t> το καλύπτουμε </a:t>
            </a:r>
            <a:r>
              <a:rPr lang="en-US" sz="2800"/>
              <a:t>με καθαρό σεντόνι</a:t>
            </a:r>
            <a:r>
              <a:rPr lang="el-GR" altLang="en-US" sz="2800"/>
              <a:t>, πετσέτα </a:t>
            </a:r>
            <a:r>
              <a:rPr lang="en-US" sz="2800"/>
              <a:t>ή χαρτοσέντονο, το οποίο αλλάζει μετά από κάθε χρήση</a:t>
            </a:r>
            <a:r>
              <a:rPr lang="en-US"/>
              <a:t>. </a:t>
            </a:r>
            <a:endParaRPr lang="en-US"/>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b="1">
                <a:solidFill>
                  <a:srgbClr val="C00000"/>
                </a:solidFill>
              </a:rPr>
              <a:t>ΧΕΙΡΙΣΜΟΙ ΤΗΣ ΜΑΛΑΞΗΣ</a:t>
            </a:r>
            <a:endParaRPr lang="en-US" b="1">
              <a:solidFill>
                <a:srgbClr val="C00000"/>
              </a:solidFill>
            </a:endParaRPr>
          </a:p>
        </p:txBody>
      </p:sp>
      <p:sp>
        <p:nvSpPr>
          <p:cNvPr id="6" name="Content Placeholder 5"/>
          <p:cNvSpPr>
            <a:spLocks noGrp="1"/>
          </p:cNvSpPr>
          <p:nvPr>
            <p:ph sz="half" idx="1"/>
          </p:nvPr>
        </p:nvSpPr>
        <p:spPr>
          <a:xfrm>
            <a:off x="609600" y="1174750"/>
            <a:ext cx="11176635" cy="4953000"/>
          </a:xfrm>
        </p:spPr>
        <p:txBody>
          <a:bodyPr/>
          <a:p>
            <a:pPr marL="0" indent="0">
              <a:buNone/>
            </a:pPr>
            <a:r>
              <a:rPr lang="el-GR" altLang="en-US"/>
              <a:t>Οι χειρισμοί της μάλαξης κατατάσονται σε τρεις κατηγορίες;</a:t>
            </a:r>
            <a:endParaRPr lang="el-GR" altLang="en-US"/>
          </a:p>
          <a:p>
            <a:pPr marL="0" indent="0">
              <a:buNone/>
            </a:pPr>
            <a:endParaRPr lang="el-GR" altLang="en-US" b="1"/>
          </a:p>
          <a:p>
            <a:pPr marL="0" indent="0">
              <a:buNone/>
            </a:pPr>
            <a:r>
              <a:rPr lang="el-GR" altLang="en-US" b="1"/>
              <a:t>Α. Πιέσεις</a:t>
            </a:r>
            <a:endParaRPr lang="el-GR" altLang="en-US" b="1"/>
          </a:p>
          <a:p>
            <a:pPr marL="0" indent="0">
              <a:buNone/>
            </a:pPr>
            <a:r>
              <a:rPr lang="el-GR" altLang="en-US" b="1"/>
              <a:t>Β. Πλήξεις</a:t>
            </a:r>
            <a:endParaRPr lang="el-GR" altLang="en-US" b="1"/>
          </a:p>
          <a:p>
            <a:pPr marL="0" indent="0">
              <a:buNone/>
            </a:pPr>
            <a:r>
              <a:rPr lang="el-GR" altLang="en-US" b="1"/>
              <a:t>Γ. Δονήσεις</a:t>
            </a:r>
            <a:endParaRPr lang="el-GR" altLang="en-US" b="1"/>
          </a:p>
        </p:txBody>
      </p:sp>
      <p:pic>
        <p:nvPicPr>
          <p:cNvPr id="7" name="Content Placeholder 6" descr="images"/>
          <p:cNvPicPr>
            <a:picLocks noChangeAspect="1"/>
          </p:cNvPicPr>
          <p:nvPr>
            <p:ph sz="half" idx="2"/>
          </p:nvPr>
        </p:nvPicPr>
        <p:blipFill>
          <a:blip r:embed="rId1"/>
          <a:stretch>
            <a:fillRect/>
          </a:stretch>
        </p:blipFill>
        <p:spPr>
          <a:xfrm>
            <a:off x="4277995" y="2256790"/>
            <a:ext cx="6302375" cy="3529965"/>
          </a:xfrm>
          <a:prstGeom prst="rect">
            <a:avLst/>
          </a:prstGeom>
          <a:effectLst>
            <a:softEdge rad="127000"/>
          </a:effectLst>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b="1">
                <a:solidFill>
                  <a:srgbClr val="C00000"/>
                </a:solidFill>
              </a:rPr>
              <a:t>ΧΕΙΡΙΣΜΟΙ ΤΗΣ ΜΑΛΑΞΗΣ</a:t>
            </a:r>
            <a:endParaRPr lang="en-US" b="1">
              <a:solidFill>
                <a:srgbClr val="C00000"/>
              </a:solidFill>
            </a:endParaRPr>
          </a:p>
        </p:txBody>
      </p:sp>
      <p:sp>
        <p:nvSpPr>
          <p:cNvPr id="6" name="Content Placeholder 5"/>
          <p:cNvSpPr>
            <a:spLocks noGrp="1"/>
          </p:cNvSpPr>
          <p:nvPr>
            <p:ph idx="1"/>
          </p:nvPr>
        </p:nvSpPr>
        <p:spPr/>
        <p:txBody>
          <a:bodyPr/>
          <a:p>
            <a:pPr marL="0" indent="0">
              <a:buNone/>
            </a:pPr>
            <a:r>
              <a:rPr lang="el-GR" altLang="en-US" sz="2800"/>
              <a:t>Η κάθε κατηγορία χωρίζεται σε υποκατηγορίες, έτσι έχουμε:</a:t>
            </a:r>
            <a:endParaRPr lang="el-GR" altLang="en-US" sz="2800"/>
          </a:p>
          <a:p>
            <a:pPr marL="0" indent="0">
              <a:buNone/>
            </a:pPr>
            <a:endParaRPr lang="el-GR" altLang="en-US" sz="2800" b="1"/>
          </a:p>
          <a:p>
            <a:pPr marL="0" indent="0">
              <a:buNone/>
            </a:pPr>
            <a:r>
              <a:rPr lang="el-GR" altLang="en-US" sz="2800" b="1"/>
              <a:t>Α. Πιέσεις</a:t>
            </a:r>
            <a:r>
              <a:rPr lang="en-US" altLang="en-US" sz="2800" b="1"/>
              <a:t>:</a:t>
            </a:r>
            <a:r>
              <a:rPr lang="el-GR" altLang="en-US" sz="2800"/>
              <a:t> 1. Θωπείες, 2. Ανατρίψεις, 3. Επιβολές-Πιέσεις, 4. Κυκλικές τρίψεις, 5. Ζυμώματα</a:t>
            </a:r>
            <a:endParaRPr lang="el-GR" altLang="en-US" sz="2800"/>
          </a:p>
          <a:p>
            <a:pPr marL="0" indent="0">
              <a:buNone/>
            </a:pPr>
            <a:endParaRPr lang="el-GR" altLang="en-US" sz="2800"/>
          </a:p>
          <a:p>
            <a:pPr marL="0" indent="0">
              <a:buNone/>
            </a:pPr>
            <a:r>
              <a:rPr lang="el-GR" altLang="en-US" sz="2800" b="1"/>
              <a:t>Β. Πλήξεις</a:t>
            </a:r>
            <a:r>
              <a:rPr lang="en-US" altLang="en-US" sz="2800" b="1"/>
              <a:t>:</a:t>
            </a:r>
            <a:r>
              <a:rPr lang="el-GR" altLang="en-US" sz="2800" b="1"/>
              <a:t> </a:t>
            </a:r>
            <a:r>
              <a:rPr lang="el-GR" altLang="en-US" sz="2800"/>
              <a:t>1. Πελεκισμοί, 2. Κονδυλισμοί, 3.Πλαταγίσματα, 4. Ραπίσματα, 5. Πλήγματα με κοίλη παλάμη, 6. Δακτυλικές επικρούσεις, 7. Τσιμπήματα-λαβές</a:t>
            </a:r>
            <a:endParaRPr lang="el-GR" altLang="en-US" sz="2800"/>
          </a:p>
          <a:p>
            <a:pPr marL="0" indent="0">
              <a:buNone/>
            </a:pPr>
            <a:endParaRPr lang="el-GR" altLang="en-US" sz="2800"/>
          </a:p>
          <a:p>
            <a:pPr marL="0" indent="0">
              <a:buNone/>
            </a:pPr>
            <a:r>
              <a:rPr lang="el-GR" altLang="en-US" sz="2800" b="1"/>
              <a:t>Γ. Δονήσεις</a:t>
            </a:r>
            <a:r>
              <a:rPr lang="en-US" altLang="en-US" sz="2800" b="1"/>
              <a:t>:</a:t>
            </a:r>
            <a:r>
              <a:rPr lang="el-GR" altLang="en-US" sz="2800" b="1"/>
              <a:t> </a:t>
            </a:r>
            <a:r>
              <a:rPr lang="el-GR" altLang="en-US" sz="2800"/>
              <a:t>1. Με ανοιχτή παλάμη, 2. Με τις άκρες των δαχτύλων</a:t>
            </a:r>
            <a:endParaRPr lang="el-GR" altLang="en-US" sz="2800"/>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b="1">
                <a:solidFill>
                  <a:srgbClr val="C00000"/>
                </a:solidFill>
              </a:rPr>
              <a:t>ΧΕΙΡΙΣΜΟΙ ΤΗΣ ΜΑΛΑΞΗΣ</a:t>
            </a:r>
            <a:endParaRPr lang="en-US" b="1">
              <a:solidFill>
                <a:srgbClr val="C00000"/>
              </a:solidFill>
            </a:endParaRPr>
          </a:p>
        </p:txBody>
      </p:sp>
      <p:sp>
        <p:nvSpPr>
          <p:cNvPr id="6" name="Content Placeholder 5"/>
          <p:cNvSpPr>
            <a:spLocks noGrp="1"/>
          </p:cNvSpPr>
          <p:nvPr>
            <p:ph idx="1"/>
          </p:nvPr>
        </p:nvSpPr>
        <p:spPr/>
        <p:txBody>
          <a:bodyPr/>
          <a:p>
            <a:pPr marL="0" indent="0">
              <a:buNone/>
            </a:pPr>
            <a:r>
              <a:rPr lang="el-GR" altLang="en-US" sz="2800"/>
              <a:t>Η κάθε κατηγορία χωρίζεται σε υποκατηγορίες, έτσι έχουμε:</a:t>
            </a:r>
            <a:endParaRPr lang="el-GR" altLang="en-US" sz="2800"/>
          </a:p>
          <a:p>
            <a:pPr marL="0" indent="0">
              <a:buNone/>
            </a:pPr>
            <a:endParaRPr lang="el-GR" altLang="en-US" sz="2800" b="1"/>
          </a:p>
          <a:p>
            <a:pPr marL="0" indent="0">
              <a:buNone/>
            </a:pPr>
            <a:r>
              <a:rPr lang="el-GR" altLang="en-US" sz="2800" b="1"/>
              <a:t>Α. Πιέσεις</a:t>
            </a:r>
            <a:r>
              <a:rPr lang="en-US" altLang="en-US" sz="2800" b="1"/>
              <a:t>:</a:t>
            </a:r>
            <a:r>
              <a:rPr lang="el-GR" altLang="en-US" sz="2800"/>
              <a:t> 1. Θωπείες, 2. Ανατρίψεις, 3. Επιβολές-Πιέσεις, 4. Κυκλικές τρίψεις, 5. Ζυμώματα</a:t>
            </a:r>
            <a:endParaRPr lang="el-GR" altLang="en-US" sz="2800"/>
          </a:p>
          <a:p>
            <a:pPr marL="0" indent="0">
              <a:buNone/>
            </a:pPr>
            <a:endParaRPr lang="el-GR" altLang="en-US" sz="2800"/>
          </a:p>
          <a:p>
            <a:pPr marL="0" indent="0">
              <a:buNone/>
            </a:pPr>
            <a:r>
              <a:rPr lang="el-GR" altLang="en-US" sz="2800" b="1"/>
              <a:t>Β. Πλήξεις</a:t>
            </a:r>
            <a:r>
              <a:rPr lang="en-US" altLang="en-US" sz="2800" b="1"/>
              <a:t>:</a:t>
            </a:r>
            <a:r>
              <a:rPr lang="el-GR" altLang="en-US" sz="2800" b="1"/>
              <a:t> </a:t>
            </a:r>
            <a:r>
              <a:rPr lang="el-GR" altLang="en-US" sz="2800"/>
              <a:t>1. Πελεκισμοί, 2. Κονδυλισμοί, 3.Πλαταγίσματα, 4. Ραπίσματα, 5. Πλήγματα με κοίλη παλάμη, 6. Δακτυλικές επικρούσεις, 7. Τσιμπήματα-λαβές</a:t>
            </a:r>
            <a:endParaRPr lang="el-GR" altLang="en-US" sz="2800"/>
          </a:p>
          <a:p>
            <a:pPr marL="0" indent="0">
              <a:buNone/>
            </a:pPr>
            <a:endParaRPr lang="el-GR" altLang="en-US" sz="2800"/>
          </a:p>
          <a:p>
            <a:pPr marL="0" indent="0">
              <a:buNone/>
            </a:pPr>
            <a:r>
              <a:rPr lang="el-GR" altLang="en-US" sz="2800" b="1"/>
              <a:t>Γ. Δονήσεις</a:t>
            </a:r>
            <a:r>
              <a:rPr lang="en-US" altLang="en-US" sz="2800" b="1"/>
              <a:t>:</a:t>
            </a:r>
            <a:r>
              <a:rPr lang="el-GR" altLang="en-US" sz="2800" b="1"/>
              <a:t> </a:t>
            </a:r>
            <a:r>
              <a:rPr lang="el-GR" altLang="en-US" sz="2800"/>
              <a:t>1. Με ανοιχτή παλάμη, 2. Με τις άκρες των δαχτύλων</a:t>
            </a:r>
            <a:endParaRPr lang="el-GR" altLang="en-US" sz="2800"/>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b="1">
                <a:solidFill>
                  <a:srgbClr val="C00000"/>
                </a:solidFill>
              </a:rPr>
              <a:t>ΧΕΙΡΙΣΜΟΙ ΤΗΣ ΜΑΛΑΞΗΣ</a:t>
            </a:r>
            <a:endParaRPr lang="en-US" b="1">
              <a:solidFill>
                <a:srgbClr val="C00000"/>
              </a:solidFill>
            </a:endParaRPr>
          </a:p>
        </p:txBody>
      </p:sp>
      <p:sp>
        <p:nvSpPr>
          <p:cNvPr id="6" name="Content Placeholder 5"/>
          <p:cNvSpPr>
            <a:spLocks noGrp="1"/>
          </p:cNvSpPr>
          <p:nvPr>
            <p:ph sz="half" idx="1"/>
          </p:nvPr>
        </p:nvSpPr>
        <p:spPr/>
        <p:txBody>
          <a:bodyPr/>
          <a:p>
            <a:pPr marL="0" indent="0">
              <a:buNone/>
            </a:pPr>
            <a:r>
              <a:rPr lang="el-GR" altLang="en-US" sz="2400" b="1">
                <a:ln w="22225">
                  <a:solidFill>
                    <a:schemeClr val="accent2"/>
                  </a:solidFill>
                  <a:prstDash val="solid"/>
                </a:ln>
                <a:solidFill>
                  <a:schemeClr val="tx1"/>
                </a:solidFill>
                <a:effectLst/>
              </a:rPr>
              <a:t>ΠΙΕΣΕΙΣ</a:t>
            </a:r>
            <a:endParaRPr lang="el-GR" altLang="en-US" sz="2400" b="1">
              <a:ln w="22225">
                <a:solidFill>
                  <a:schemeClr val="accent2"/>
                </a:solidFill>
                <a:prstDash val="solid"/>
              </a:ln>
              <a:solidFill>
                <a:schemeClr val="tx1"/>
              </a:solidFill>
              <a:effectLst/>
            </a:endParaRPr>
          </a:p>
          <a:p>
            <a:pPr marL="0" indent="0">
              <a:buNone/>
            </a:pPr>
            <a:endParaRPr lang="el-GR" altLang="en-US" sz="2400"/>
          </a:p>
          <a:p>
            <a:pPr marL="0" indent="0">
              <a:buNone/>
            </a:pPr>
            <a:r>
              <a:rPr lang="el-GR" altLang="en-US" sz="2400" b="1"/>
              <a:t>Θωπείες: </a:t>
            </a:r>
            <a:r>
              <a:rPr lang="el-GR" altLang="en-US" sz="2400"/>
              <a:t>Είναι οι πλέον χρησιμοποιούμενες κινήσεις. </a:t>
            </a:r>
            <a:endParaRPr lang="el-GR" altLang="en-US" sz="2400"/>
          </a:p>
          <a:p>
            <a:pPr marL="0" indent="0">
              <a:buNone/>
            </a:pPr>
            <a:r>
              <a:rPr lang="el-GR" altLang="en-US" sz="2400"/>
              <a:t>Η μάλαξη αρχίζει και τελειώνει πάντα με θωπείες, οι οποίες όμως μπορεί να παρεμβάλλονται και μεταξύ των άλλων χειρισμών. </a:t>
            </a:r>
            <a:endParaRPr lang="el-GR" altLang="en-US" sz="2400"/>
          </a:p>
          <a:p>
            <a:pPr marL="0" indent="0">
              <a:buNone/>
            </a:pPr>
            <a:r>
              <a:rPr lang="el-GR" altLang="en-US" sz="2400"/>
              <a:t>Ή παλαμιαία επιφάνεια των χεριών και κυρίως τα δάκτυλα γλυστρούν επί της μαλασσόμενης περιοχής. </a:t>
            </a:r>
            <a:endParaRPr lang="el-GR" altLang="en-US" sz="2400"/>
          </a:p>
        </p:txBody>
      </p:sp>
      <p:pic>
        <p:nvPicPr>
          <p:cNvPr id="10" name="Content Placeholder 9" descr="paschosphysiocenter-swedish-massage"/>
          <p:cNvPicPr>
            <a:picLocks noChangeAspect="1"/>
          </p:cNvPicPr>
          <p:nvPr>
            <p:ph sz="half" idx="2"/>
          </p:nvPr>
        </p:nvPicPr>
        <p:blipFill>
          <a:blip r:embed="rId1"/>
          <a:stretch>
            <a:fillRect/>
          </a:stretch>
        </p:blipFill>
        <p:spPr>
          <a:xfrm>
            <a:off x="6755130" y="2050415"/>
            <a:ext cx="4470400" cy="3352165"/>
          </a:xfrm>
          <a:prstGeom prst="rect">
            <a:avLst/>
          </a:prstGeom>
          <a:effectLst>
            <a:softEdge rad="63500"/>
          </a:effectLst>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b="1">
                <a:solidFill>
                  <a:srgbClr val="C00000"/>
                </a:solidFill>
              </a:rPr>
              <a:t>ΧΕΙΡΙΣΜΟΙ ΤΗΣ ΜΑΛΑΞΗΣ</a:t>
            </a:r>
            <a:endParaRPr lang="en-US" b="1">
              <a:solidFill>
                <a:srgbClr val="C00000"/>
              </a:solidFill>
            </a:endParaRPr>
          </a:p>
        </p:txBody>
      </p:sp>
      <p:sp>
        <p:nvSpPr>
          <p:cNvPr id="6" name="Content Placeholder 5"/>
          <p:cNvSpPr>
            <a:spLocks noGrp="1"/>
          </p:cNvSpPr>
          <p:nvPr>
            <p:ph idx="1"/>
          </p:nvPr>
        </p:nvSpPr>
        <p:spPr/>
        <p:txBody>
          <a:bodyPr/>
          <a:p>
            <a:pPr marL="0" indent="0">
              <a:buNone/>
            </a:pPr>
            <a:r>
              <a:rPr lang="el-GR" altLang="en-US" sz="2000" b="1">
                <a:ln w="22225">
                  <a:solidFill>
                    <a:schemeClr val="accent2"/>
                  </a:solidFill>
                  <a:prstDash val="solid"/>
                </a:ln>
                <a:effectLst/>
                <a:sym typeface="+mn-ea"/>
              </a:rPr>
              <a:t>ΠΙΕΣΕΙΣ</a:t>
            </a:r>
            <a:endParaRPr lang="el-GR" altLang="en-US" sz="2000">
              <a:sym typeface="+mn-ea"/>
            </a:endParaRPr>
          </a:p>
          <a:p>
            <a:pPr marL="0" indent="0">
              <a:buNone/>
            </a:pPr>
            <a:r>
              <a:rPr lang="el-GR" altLang="en-US" sz="2000">
                <a:sym typeface="+mn-ea"/>
              </a:rPr>
              <a:t>Ανάλογα με τη πίεση που χρησιμοποιούμε διακρίνουμε τρία είδη θωπείας.</a:t>
            </a:r>
            <a:endParaRPr lang="el-GR" altLang="en-US" sz="2000"/>
          </a:p>
          <a:p>
            <a:pPr marL="0" indent="0">
              <a:buNone/>
            </a:pPr>
            <a:endParaRPr lang="el-GR" altLang="en-US" sz="2000"/>
          </a:p>
          <a:p>
            <a:pPr marL="0" indent="0">
              <a:buNone/>
            </a:pPr>
            <a:r>
              <a:rPr lang="el-GR" altLang="en-US" sz="2000" b="1"/>
              <a:t>Α) Ελαφρά θωπεία: </a:t>
            </a:r>
            <a:r>
              <a:rPr lang="el-GR" altLang="en-US" sz="2000"/>
              <a:t>είναι θωπεία χωρίς καθόλου πίεση ( σαν χάδι ) και μπορεί να γίνει προς οποιαδήποτε κατεύθυνση. Ο χειρισμός αυτός έχει κατευναστικό αποτέλεσμα.</a:t>
            </a:r>
            <a:endParaRPr lang="el-GR" altLang="en-US" sz="2000"/>
          </a:p>
          <a:p>
            <a:pPr marL="0" indent="0">
              <a:buNone/>
            </a:pPr>
            <a:endParaRPr lang="el-GR" altLang="en-US" sz="2000"/>
          </a:p>
          <a:p>
            <a:pPr marL="0" indent="0">
              <a:buNone/>
            </a:pPr>
            <a:r>
              <a:rPr lang="el-GR" altLang="en-US" sz="2000" b="1"/>
              <a:t>Β) Επιφανειακή θωπεία: </a:t>
            </a:r>
            <a:r>
              <a:rPr lang="el-GR" altLang="en-US" sz="2000"/>
              <a:t>Με την επιφανειακή θωπεία το χέρι εφαρμόζεται στο δέρμα πιο σφιχτά με τέτοιο τρόπο ώστε να το πιέζει ελαφρώς. Η επιφανειακή θωπεία δρα επί των αιμοφόρων και λεμφοφόρων αγγείων δραστηριοποιώντας τη κυκλοφορία.</a:t>
            </a:r>
            <a:endParaRPr lang="el-GR" altLang="en-US" sz="2000"/>
          </a:p>
          <a:p>
            <a:pPr marL="0" indent="0">
              <a:buNone/>
            </a:pPr>
            <a:endParaRPr lang="el-GR" altLang="en-US" sz="2000"/>
          </a:p>
          <a:p>
            <a:pPr marL="0" indent="0">
              <a:buNone/>
            </a:pPr>
            <a:r>
              <a:rPr lang="el-GR" altLang="en-US" sz="2000" b="1"/>
              <a:t>Γ) Βαθειά θωπεία ή ανάτριψη: </a:t>
            </a:r>
            <a:r>
              <a:rPr lang="el-GR" altLang="en-US" sz="2000"/>
              <a:t>Γίνεται με μεγαλύτερη πίεση για να ενεργήσει βαθύτερα. Ο χειρισμός αυτός δρα εώς τις μυικές μάζες.</a:t>
            </a:r>
            <a:endParaRPr lang="el-GR" altLang="en-US" sz="2000"/>
          </a:p>
          <a:p>
            <a:pPr marL="0" indent="0">
              <a:buNone/>
            </a:pPr>
            <a:endParaRPr lang="el-GR" altLang="en-US" sz="2000"/>
          </a:p>
          <a:p>
            <a:pPr marL="0" indent="0">
              <a:buNone/>
            </a:pPr>
            <a:r>
              <a:rPr lang="el-GR" altLang="en-US" sz="2000"/>
              <a:t>Οι θωπείες γίνονται σε ευθεία γραμμή, κυκλικώς και κρικοειδώς. </a:t>
            </a:r>
            <a:endParaRPr lang="el-GR" altLang="en-US" sz="2000"/>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b="1">
                <a:solidFill>
                  <a:srgbClr val="C00000"/>
                </a:solidFill>
              </a:rPr>
              <a:t>ΧΕΙΡΙΣΜΟΙ ΤΗΣ ΜΑΛΑΞΗΣ</a:t>
            </a:r>
            <a:endParaRPr lang="en-US" b="1">
              <a:solidFill>
                <a:srgbClr val="C00000"/>
              </a:solidFill>
            </a:endParaRPr>
          </a:p>
        </p:txBody>
      </p:sp>
      <p:sp>
        <p:nvSpPr>
          <p:cNvPr id="6" name="Content Placeholder 5"/>
          <p:cNvSpPr>
            <a:spLocks noGrp="1"/>
          </p:cNvSpPr>
          <p:nvPr>
            <p:ph idx="1"/>
          </p:nvPr>
        </p:nvSpPr>
        <p:spPr/>
        <p:txBody>
          <a:bodyPr/>
          <a:p>
            <a:pPr marL="0" indent="0">
              <a:buNone/>
            </a:pPr>
            <a:r>
              <a:rPr lang="el-GR" altLang="en-US" sz="2000" b="1">
                <a:ln w="22225">
                  <a:solidFill>
                    <a:schemeClr val="accent2"/>
                  </a:solidFill>
                  <a:prstDash val="solid"/>
                </a:ln>
                <a:effectLst/>
                <a:sym typeface="+mn-ea"/>
              </a:rPr>
              <a:t>ΠΙΕΣΕΙΣ</a:t>
            </a:r>
            <a:endParaRPr lang="el-GR" altLang="en-US" sz="2000">
              <a:sym typeface="+mn-ea"/>
            </a:endParaRPr>
          </a:p>
          <a:p>
            <a:pPr marL="0" indent="0">
              <a:buNone/>
            </a:pPr>
            <a:endParaRPr lang="el-GR" altLang="en-US" sz="2000" b="1"/>
          </a:p>
          <a:p>
            <a:pPr marL="0" indent="0">
              <a:buNone/>
            </a:pPr>
            <a:r>
              <a:rPr lang="el-GR" altLang="en-US" sz="2000" b="1"/>
              <a:t>Επιβολές</a:t>
            </a:r>
            <a:r>
              <a:rPr lang="en-US" altLang="el-GR" sz="2000" b="1"/>
              <a:t>-</a:t>
            </a:r>
            <a:r>
              <a:rPr lang="el-GR" altLang="en-US" sz="2000" b="1"/>
              <a:t>Τοπικές Πιέσεις</a:t>
            </a:r>
            <a:endParaRPr lang="el-GR" altLang="en-US" sz="2000" b="1"/>
          </a:p>
          <a:p>
            <a:pPr marL="0" indent="0">
              <a:buNone/>
            </a:pPr>
            <a:r>
              <a:rPr lang="el-GR" altLang="en-US" sz="2000"/>
              <a:t>Εκτελούνται είτε με τη παλαμιαία επιφάνεια των χεριών, είτε με τα δάκτυλα. Είναι άλλοτε ήπιες, άλλοτε πιο δυνατές, ποτέ όμως δε πρέπει να φτάνουν τα όρια του πόνου. Αρχίζουμε πιέζοντας ελαφρά και σιγά, σιγά αυξάνουμε σταδιακά την ένταση της πίεσης.</a:t>
            </a:r>
            <a:endParaRPr lang="el-GR" altLang="en-US" sz="2000"/>
          </a:p>
          <a:p>
            <a:pPr marL="0" indent="0">
              <a:buNone/>
            </a:pPr>
            <a:endParaRPr lang="el-GR" altLang="en-US" sz="2000"/>
          </a:p>
          <a:p>
            <a:pPr marL="0" indent="0">
              <a:buNone/>
            </a:pPr>
            <a:r>
              <a:rPr lang="el-GR" altLang="en-US" sz="2000" b="1"/>
              <a:t>Ζυμώματα</a:t>
            </a:r>
            <a:endParaRPr lang="el-GR" altLang="en-US" sz="2000" b="1"/>
          </a:p>
          <a:p>
            <a:pPr marL="0" indent="0">
              <a:buNone/>
            </a:pPr>
            <a:r>
              <a:rPr lang="el-GR" altLang="en-US" sz="2000"/>
              <a:t>Είναι χειρισμοί οι οποίοι γίνονται με την ανύψωση των δακτύλων στα μαλακά μόρια και σε σύγχρονη συστροφή τους. </a:t>
            </a:r>
            <a:endParaRPr lang="el-GR" altLang="en-US" sz="2000"/>
          </a:p>
          <a:p>
            <a:pPr marL="0" indent="0">
              <a:buNone/>
            </a:pPr>
            <a:r>
              <a:rPr lang="el-GR" altLang="en-US" sz="2000" u="sng"/>
              <a:t>Διακρίνουμε δύο είδη ζυμώματος</a:t>
            </a:r>
            <a:r>
              <a:rPr lang="en-US" altLang="en-US" sz="2000" u="sng"/>
              <a:t>:</a:t>
            </a:r>
            <a:r>
              <a:rPr lang="el-GR" altLang="en-US" sz="2000" u="sng"/>
              <a:t> </a:t>
            </a:r>
            <a:r>
              <a:rPr lang="el-GR" altLang="en-US" sz="2000"/>
              <a:t>Το κυρίως ζύμωμα, το οποίο αφορά τους μύς και το ζύμωμα του δέρματος που γίνεται χωρίς να συμμετέχουν οι μύς. Κατά τους χειρισμούς αυτούς απαλλάσσουμε τους μύς από τα προιόντα ανταλλαγής της ύλης, τα οποία δρουν επιβλαβώς.</a:t>
            </a:r>
            <a:endParaRPr lang="el-GR" altLang="en-US" sz="2000"/>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b="1">
                <a:solidFill>
                  <a:srgbClr val="C00000"/>
                </a:solidFill>
              </a:rPr>
              <a:t>ΧΕΙΡΙΣΜΟΙ ΤΗΣ ΜΑΛΑΞΗΣ</a:t>
            </a:r>
            <a:endParaRPr lang="en-US" b="1">
              <a:solidFill>
                <a:srgbClr val="C00000"/>
              </a:solidFill>
            </a:endParaRPr>
          </a:p>
        </p:txBody>
      </p:sp>
      <p:sp>
        <p:nvSpPr>
          <p:cNvPr id="6" name="Content Placeholder 5"/>
          <p:cNvSpPr>
            <a:spLocks noGrp="1"/>
          </p:cNvSpPr>
          <p:nvPr>
            <p:ph sz="half" idx="1"/>
          </p:nvPr>
        </p:nvSpPr>
        <p:spPr/>
        <p:txBody>
          <a:bodyPr/>
          <a:p>
            <a:pPr marL="0" indent="0">
              <a:buNone/>
            </a:pPr>
            <a:r>
              <a:rPr lang="el-GR" altLang="en-US" sz="2400" b="1">
                <a:ln w="22225">
                  <a:solidFill>
                    <a:schemeClr val="accent2"/>
                  </a:solidFill>
                  <a:prstDash val="solid"/>
                </a:ln>
                <a:solidFill>
                  <a:schemeClr val="tx1"/>
                </a:solidFill>
                <a:effectLst/>
              </a:rPr>
              <a:t>ΠΛΗΞΕΙΣ</a:t>
            </a:r>
            <a:endParaRPr lang="el-GR" altLang="en-US" sz="2400" b="1">
              <a:ln w="22225">
                <a:solidFill>
                  <a:schemeClr val="accent2"/>
                </a:solidFill>
                <a:prstDash val="solid"/>
              </a:ln>
              <a:solidFill>
                <a:schemeClr val="tx1"/>
              </a:solidFill>
              <a:effectLst/>
            </a:endParaRPr>
          </a:p>
          <a:p>
            <a:pPr marL="0" indent="0">
              <a:buNone/>
            </a:pPr>
            <a:r>
              <a:rPr lang="el-GR" altLang="en-US" sz="2400"/>
              <a:t>Είναι χειρισμοί στους οποίους τα χέρια πλήττουν εναλλάξ και με ταχύτητα ένα τμήμα, προκαλώντας διαρκώς μυικές συστολές. </a:t>
            </a:r>
            <a:endParaRPr lang="el-GR" altLang="en-US" sz="2400"/>
          </a:p>
          <a:p>
            <a:pPr marL="0" indent="0">
              <a:buNone/>
            </a:pPr>
            <a:r>
              <a:rPr lang="el-GR" altLang="en-US" sz="2400"/>
              <a:t>Μπορούμε να συγκρίνουμε το αποτέλεσμα των πλήξεων με εκείνο που παράγεται από ηλεκτρικούς ερεθισμούς φαραδικού ρεύματος, δηλαδή απότομες μυικές συστολές, οι οποίες αυξάνουν το έργο του μυός και κατά συνέπεια τον όγκο και τη δύναμή του.</a:t>
            </a:r>
            <a:endParaRPr lang="el-GR" altLang="en-US" sz="2400"/>
          </a:p>
          <a:p>
            <a:pPr marL="0" indent="0">
              <a:buNone/>
            </a:pPr>
            <a:endParaRPr lang="el-GR" altLang="en-US" sz="2400"/>
          </a:p>
        </p:txBody>
      </p:sp>
      <p:pic>
        <p:nvPicPr>
          <p:cNvPr id="2" name="Content Placeholder 1" descr="images (1)"/>
          <p:cNvPicPr>
            <a:picLocks noChangeAspect="1"/>
          </p:cNvPicPr>
          <p:nvPr>
            <p:ph sz="half" idx="2"/>
          </p:nvPr>
        </p:nvPicPr>
        <p:blipFill>
          <a:blip r:embed="rId1"/>
          <a:stretch>
            <a:fillRect/>
          </a:stretch>
        </p:blipFill>
        <p:spPr>
          <a:xfrm>
            <a:off x="6409055" y="1886585"/>
            <a:ext cx="4987290" cy="3853180"/>
          </a:xfrm>
          <a:prstGeom prst="rect">
            <a:avLst/>
          </a:prstGeom>
          <a:effectLst>
            <a:softEdge rad="63500"/>
          </a:effectLst>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b="1">
                <a:solidFill>
                  <a:srgbClr val="C00000"/>
                </a:solidFill>
              </a:rPr>
              <a:t>ΧΕΙΡΙΣΜΟΙ ΤΗΣ ΜΑΛΑΞΗΣ</a:t>
            </a:r>
            <a:endParaRPr lang="en-US" b="1">
              <a:solidFill>
                <a:srgbClr val="C00000"/>
              </a:solidFill>
            </a:endParaRPr>
          </a:p>
        </p:txBody>
      </p:sp>
      <p:sp>
        <p:nvSpPr>
          <p:cNvPr id="6" name="Content Placeholder 5"/>
          <p:cNvSpPr>
            <a:spLocks noGrp="1"/>
          </p:cNvSpPr>
          <p:nvPr>
            <p:ph idx="1"/>
          </p:nvPr>
        </p:nvSpPr>
        <p:spPr/>
        <p:txBody>
          <a:bodyPr/>
          <a:p>
            <a:pPr marL="0" indent="0">
              <a:buNone/>
            </a:pPr>
            <a:r>
              <a:rPr lang="el-GR" altLang="en-US" sz="2400" b="1">
                <a:ln w="22225">
                  <a:solidFill>
                    <a:schemeClr val="accent2"/>
                  </a:solidFill>
                  <a:prstDash val="solid"/>
                </a:ln>
                <a:solidFill>
                  <a:schemeClr val="tx1"/>
                </a:solidFill>
                <a:effectLst/>
              </a:rPr>
              <a:t>ΠΛΗΞΕΙΣ</a:t>
            </a:r>
            <a:endParaRPr lang="el-GR" altLang="en-US" sz="2400" b="1">
              <a:ln w="22225">
                <a:solidFill>
                  <a:schemeClr val="accent2"/>
                </a:solidFill>
                <a:prstDash val="solid"/>
              </a:ln>
              <a:solidFill>
                <a:schemeClr val="tx1"/>
              </a:solidFill>
              <a:effectLst/>
            </a:endParaRPr>
          </a:p>
          <a:p>
            <a:pPr marL="0" indent="0">
              <a:buNone/>
            </a:pPr>
            <a:r>
              <a:rPr lang="el-GR" altLang="en-US" sz="2000" b="1"/>
              <a:t>Πελεκισμοί</a:t>
            </a:r>
            <a:endParaRPr lang="el-GR" altLang="en-US" sz="2000" b="1"/>
          </a:p>
          <a:p>
            <a:pPr marL="0" indent="0">
              <a:buNone/>
            </a:pPr>
            <a:r>
              <a:rPr lang="el-GR" altLang="en-US" sz="2000"/>
              <a:t>Οι παλάμες πέφτουν καθέτως εναλλάξ χτυπώντας με το ωλένιον χείλος την επιφάνεια επί της οποίας γίνεται μάλαξη.</a:t>
            </a:r>
            <a:endParaRPr lang="el-GR" altLang="en-US" sz="2000"/>
          </a:p>
          <a:p>
            <a:pPr marL="0" indent="0">
              <a:buNone/>
            </a:pPr>
            <a:r>
              <a:rPr lang="el-GR" altLang="en-US" sz="2000" b="1"/>
              <a:t>Κονδυλισμοί</a:t>
            </a:r>
            <a:endParaRPr lang="el-GR" altLang="en-US" sz="2000" b="1"/>
          </a:p>
          <a:p>
            <a:pPr marL="0" indent="0">
              <a:buNone/>
            </a:pPr>
            <a:r>
              <a:rPr lang="el-GR" altLang="en-US" sz="2000"/>
              <a:t>Τα χέρια σε ελαφριά γροθιά πέφτουν ταχέως, κάθετα και εναλλάξ στην επιφάνεια.</a:t>
            </a:r>
            <a:endParaRPr lang="el-GR" altLang="en-US" sz="2000"/>
          </a:p>
          <a:p>
            <a:pPr marL="0" indent="0">
              <a:buNone/>
            </a:pPr>
            <a:r>
              <a:rPr lang="el-GR" altLang="en-US" sz="2000" b="1"/>
              <a:t>Πλήγματα με κοίλη παλάμη</a:t>
            </a:r>
            <a:endParaRPr lang="el-GR" altLang="en-US" sz="2000" b="1"/>
          </a:p>
          <a:p>
            <a:pPr marL="0" indent="0">
              <a:buNone/>
            </a:pPr>
            <a:r>
              <a:rPr lang="el-GR" altLang="en-US" sz="2000"/>
              <a:t>H παλάμη σε σχήμα θόλου σαν βεντούζα πλήτει την προς μάλαξη επιφάνεια.</a:t>
            </a:r>
            <a:endParaRPr lang="el-GR" altLang="en-US" sz="2000"/>
          </a:p>
          <a:p>
            <a:pPr marL="0" indent="0">
              <a:buNone/>
            </a:pPr>
            <a:r>
              <a:rPr lang="el-GR" altLang="en-US" sz="2000" b="1"/>
              <a:t>Δαχτυλικές επικρούσεις</a:t>
            </a:r>
            <a:endParaRPr lang="el-GR" altLang="en-US" sz="2000" b="1"/>
          </a:p>
          <a:p>
            <a:pPr marL="0" indent="0">
              <a:buNone/>
            </a:pPr>
            <a:r>
              <a:rPr lang="el-GR" altLang="en-US" sz="2000"/>
              <a:t>Eίναι ελαφρές πλήξεις που γίνονται με τις άκρες των δαχτύλων σε περιοχές ευαίσθητες. Τα δάχτυλα εργάζονται όπως τα πλήκτρα του πιάνου.</a:t>
            </a:r>
            <a:endParaRPr lang="el-GR" altLang="en-US" sz="2000"/>
          </a:p>
          <a:p>
            <a:pPr marL="0" indent="0">
              <a:buNone/>
            </a:pPr>
            <a:r>
              <a:rPr lang="el-GR" altLang="en-US" sz="2000" b="1"/>
              <a:t>Τσιμπήματα ή λαβές</a:t>
            </a:r>
            <a:endParaRPr lang="el-GR" altLang="en-US" sz="2000" b="1"/>
          </a:p>
          <a:p>
            <a:pPr marL="0" indent="0">
              <a:buNone/>
            </a:pPr>
            <a:r>
              <a:rPr lang="el-GR" altLang="en-US" sz="2000"/>
              <a:t>Eίναι ελαφρές πλήξεις που γίνονται με τις άκρες των δαχτύλων και ανεβαίνει η έντασή τους ανάλογα τη περίπτωση.</a:t>
            </a:r>
            <a:endParaRPr lang="el-GR" altLang="en-US" sz="2000"/>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br>
              <a:rPr lang="el-GR" altLang="en-US" b="1">
                <a:solidFill>
                  <a:schemeClr val="accent1"/>
                </a:solidFill>
                <a:effectLst>
                  <a:outerShdw blurRad="38100" dist="25400" dir="5400000" algn="ctr" rotWithShape="0">
                    <a:srgbClr val="6E747A">
                      <a:alpha val="43000"/>
                    </a:srgbClr>
                  </a:outerShdw>
                </a:effectLst>
              </a:rPr>
            </a:br>
            <a:r>
              <a:rPr lang="el-GR" altLang="en-US" b="1">
                <a:solidFill>
                  <a:schemeClr val="accent1"/>
                </a:solidFill>
                <a:effectLst>
                  <a:outerShdw blurRad="38100" dist="25400" dir="5400000" algn="ctr" rotWithShape="0">
                    <a:srgbClr val="6E747A">
                      <a:alpha val="43000"/>
                    </a:srgbClr>
                  </a:outerShdw>
                </a:effectLst>
              </a:rPr>
              <a:t>ΧΕΙΡΟΜΑΛΑΞΗ ΠΑΧΥΣΑΡΚΙΑΣ-ΚΥΤΤΑΡΙΤΙΔΑΣ</a:t>
            </a:r>
            <a:br>
              <a:rPr lang="el-GR" altLang="en-US" b="1">
                <a:solidFill>
                  <a:schemeClr val="accent1"/>
                </a:solidFill>
                <a:effectLst>
                  <a:outerShdw blurRad="38100" dist="25400" dir="5400000" algn="ctr" rotWithShape="0">
                    <a:srgbClr val="6E747A">
                      <a:alpha val="43000"/>
                    </a:srgbClr>
                  </a:outerShdw>
                </a:effectLst>
              </a:rPr>
            </a:br>
            <a:endParaRPr lang="el-GR" altLang="en-US" b="1">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sz="half" idx="1"/>
          </p:nvPr>
        </p:nvSpPr>
        <p:spPr>
          <a:xfrm>
            <a:off x="609600" y="1174750"/>
            <a:ext cx="11054715" cy="4953000"/>
          </a:xfrm>
        </p:spPr>
        <p:txBody>
          <a:bodyPr/>
          <a:p>
            <a:pPr marL="0" indent="0" algn="ctr">
              <a:buNone/>
            </a:pPr>
            <a:r>
              <a:rPr lang="el-GR" altLang="en-US"/>
              <a:t>Σε περιπτώσεις περιττών κιλών και συσσωρευμένου λίπους εφαρμόζεται μάλαξη, η οποία αποσκοπεί  στην  απορρόφηση  του λιπώδους ιστού με την βελτίωση της κυκλοφορίας του λεμφικού και φλεβικού συστήματος.</a:t>
            </a:r>
            <a:endParaRPr lang="el-GR" altLang="en-US"/>
          </a:p>
          <a:p>
            <a:pPr marL="0" indent="0">
              <a:buNone/>
            </a:pPr>
            <a:endParaRPr lang="el-GR" altLang="en-US"/>
          </a:p>
          <a:p>
            <a:pPr marL="0" indent="0">
              <a:buNone/>
            </a:pPr>
            <a:endParaRPr lang="el-GR" altLang="en-US"/>
          </a:p>
        </p:txBody>
      </p:sp>
      <p:pic>
        <p:nvPicPr>
          <p:cNvPr id="4" name="Content Placeholder 3" descr="malaksh-kuttaritidas-adynatismatos"/>
          <p:cNvPicPr>
            <a:picLocks noChangeAspect="1"/>
          </p:cNvPicPr>
          <p:nvPr>
            <p:ph sz="half" idx="2"/>
          </p:nvPr>
        </p:nvPicPr>
        <p:blipFill>
          <a:blip r:embed="rId1"/>
          <a:stretch>
            <a:fillRect/>
          </a:stretch>
        </p:blipFill>
        <p:spPr>
          <a:xfrm>
            <a:off x="3926840" y="3215640"/>
            <a:ext cx="4163695" cy="2776855"/>
          </a:xfrm>
          <a:prstGeom prst="rect">
            <a:avLst/>
          </a:prstGeom>
          <a:effectLst>
            <a:softEdge rad="63500"/>
          </a:effectLst>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b="1">
                <a:solidFill>
                  <a:srgbClr val="C00000"/>
                </a:solidFill>
              </a:rPr>
              <a:t>ΧΕΙΡΙΣΜΟΙ ΤΗΣ ΜΑΛΑΞΗΣ</a:t>
            </a:r>
            <a:endParaRPr lang="en-US" b="1">
              <a:solidFill>
                <a:srgbClr val="C00000"/>
              </a:solidFill>
            </a:endParaRPr>
          </a:p>
        </p:txBody>
      </p:sp>
      <p:sp>
        <p:nvSpPr>
          <p:cNvPr id="6" name="Content Placeholder 5"/>
          <p:cNvSpPr>
            <a:spLocks noGrp="1"/>
          </p:cNvSpPr>
          <p:nvPr>
            <p:ph sz="half" idx="1"/>
          </p:nvPr>
        </p:nvSpPr>
        <p:spPr/>
        <p:txBody>
          <a:bodyPr/>
          <a:p>
            <a:pPr marL="0" indent="0">
              <a:buNone/>
            </a:pPr>
            <a:r>
              <a:rPr lang="el-GR" altLang="en-US" sz="2400" b="1">
                <a:ln w="22225">
                  <a:solidFill>
                    <a:schemeClr val="accent2"/>
                  </a:solidFill>
                  <a:prstDash val="solid"/>
                </a:ln>
                <a:solidFill>
                  <a:schemeClr val="tx1"/>
                </a:solidFill>
                <a:effectLst/>
              </a:rPr>
              <a:t>ΔΟΝΗΣΕΙΣ</a:t>
            </a:r>
            <a:endParaRPr lang="el-GR" altLang="en-US" sz="2400" b="1">
              <a:ln w="22225">
                <a:solidFill>
                  <a:schemeClr val="accent2"/>
                </a:solidFill>
                <a:prstDash val="solid"/>
              </a:ln>
              <a:solidFill>
                <a:schemeClr val="tx1"/>
              </a:solidFill>
              <a:effectLst/>
            </a:endParaRPr>
          </a:p>
          <a:p>
            <a:pPr marL="0" indent="0">
              <a:buNone/>
            </a:pPr>
            <a:r>
              <a:rPr lang="el-GR" altLang="en-US" sz="2400"/>
              <a:t>Δονήσεις καλούνται οι τρομώδης κινήσεις ολόκληρου του χεριού με τη παλάμη ή με τα δάκτυλά.</a:t>
            </a:r>
            <a:endParaRPr lang="el-GR" altLang="en-US" sz="2400"/>
          </a:p>
          <a:p>
            <a:pPr marL="0" indent="0">
              <a:buNone/>
            </a:pPr>
            <a:r>
              <a:rPr lang="el-GR" altLang="en-US" sz="2400"/>
              <a:t>Οι ελαφροί και αργοί χειρισμοί δίνουν καταπραυντικό αποτέλεσμα. </a:t>
            </a:r>
            <a:endParaRPr lang="el-GR" altLang="en-US" sz="2400"/>
          </a:p>
          <a:p>
            <a:pPr marL="0" indent="0">
              <a:buNone/>
            </a:pPr>
            <a:r>
              <a:rPr lang="el-GR" altLang="en-US" sz="2400"/>
              <a:t>Οι γρήγοροι</a:t>
            </a:r>
            <a:r>
              <a:rPr lang="el-GR" altLang="en-US" sz="2400">
                <a:sym typeface="+mn-ea"/>
              </a:rPr>
              <a:t> και κατά βάθος εκτελούμενοι χειρισμοί τονώνουν τους μύες και διαλύουν το λίπος.</a:t>
            </a:r>
            <a:endParaRPr lang="el-GR" altLang="en-US" sz="2400"/>
          </a:p>
          <a:p>
            <a:pPr marL="0" indent="0">
              <a:buNone/>
            </a:pPr>
            <a:r>
              <a:rPr lang="el-GR" altLang="en-US" sz="2400"/>
              <a:t>Αν συνεχιστούν επί πολύ χρόνο προκαλούν υπερδιέγερση.</a:t>
            </a:r>
            <a:endParaRPr lang="el-GR" altLang="en-US" sz="2400"/>
          </a:p>
        </p:txBody>
      </p:sp>
      <p:pic>
        <p:nvPicPr>
          <p:cNvPr id="2" name="Content Placeholder 1" descr="lemfiko-masaz"/>
          <p:cNvPicPr>
            <a:picLocks noChangeAspect="1"/>
          </p:cNvPicPr>
          <p:nvPr>
            <p:ph sz="half" idx="2"/>
          </p:nvPr>
        </p:nvPicPr>
        <p:blipFill>
          <a:blip r:embed="rId1"/>
          <a:stretch>
            <a:fillRect/>
          </a:stretch>
        </p:blipFill>
        <p:spPr>
          <a:xfrm>
            <a:off x="6136640" y="1723390"/>
            <a:ext cx="5873115" cy="3411220"/>
          </a:xfrm>
          <a:prstGeom prst="rect">
            <a:avLst/>
          </a:prstGeom>
          <a:effectLst>
            <a:softEdge rad="63500"/>
          </a:effectLst>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Content Placeholder 3"/>
          <p:cNvSpPr>
            <a:spLocks noGrp="1"/>
          </p:cNvSpPr>
          <p:nvPr>
            <p:ph sz="half" idx="2"/>
          </p:nvPr>
        </p:nvSpPr>
        <p:spPr/>
        <p:txBody>
          <a:bodyPr/>
          <a:p>
            <a:pPr marL="0" indent="0">
              <a:buNone/>
            </a:pPr>
            <a:endParaRPr lang="en-US"/>
          </a:p>
        </p:txBody>
      </p:sp>
      <p:pic>
        <p:nvPicPr>
          <p:cNvPr id="8" name="Content Placeholder 7" descr="50288470446_b356e55f39_b"/>
          <p:cNvPicPr>
            <a:picLocks noChangeAspect="1"/>
          </p:cNvPicPr>
          <p:nvPr>
            <p:ph sz="half" idx="1"/>
          </p:nvPr>
        </p:nvPicPr>
        <p:blipFill>
          <a:blip r:embed="rId1"/>
          <a:stretch>
            <a:fillRect/>
          </a:stretch>
        </p:blipFill>
        <p:spPr>
          <a:xfrm>
            <a:off x="0" y="635"/>
            <a:ext cx="12218035" cy="68567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br>
              <a:rPr lang="el-GR" b="1">
                <a:solidFill>
                  <a:schemeClr val="accent1"/>
                </a:solidFill>
                <a:effectLst>
                  <a:outerShdw blurRad="38100" dist="25400" dir="5400000" algn="ctr" rotWithShape="0">
                    <a:srgbClr val="6E747A">
                      <a:alpha val="43000"/>
                    </a:srgbClr>
                  </a:outerShdw>
                </a:effectLst>
                <a:sym typeface="+mn-ea"/>
              </a:rPr>
            </a:br>
            <a:r>
              <a:rPr lang="el-GR" altLang="en-US" b="1">
                <a:solidFill>
                  <a:schemeClr val="accent1"/>
                </a:solidFill>
                <a:effectLst>
                  <a:outerShdw blurRad="38100" dist="25400" dir="5400000" algn="ctr" rotWithShape="0">
                    <a:srgbClr val="6E747A">
                      <a:alpha val="43000"/>
                    </a:srgbClr>
                  </a:outerShdw>
                </a:effectLst>
                <a:sym typeface="+mn-ea"/>
              </a:rPr>
              <a:t>ΧΕΙΡΟΜΑΛΑΞΗ ΠΑΧΥΣΑΡΚΙΑΣ-ΚΥΤΤΑΡΙΤΙΔΑΣ</a:t>
            </a:r>
            <a:br>
              <a:rPr lang="el-GR" b="1">
                <a:solidFill>
                  <a:schemeClr val="accent1"/>
                </a:solidFill>
                <a:effectLst>
                  <a:outerShdw blurRad="38100" dist="25400" dir="5400000" algn="ctr" rotWithShape="0">
                    <a:srgbClr val="6E747A">
                      <a:alpha val="43000"/>
                    </a:srgbClr>
                  </a:outerShdw>
                </a:effectLst>
              </a:rPr>
            </a:br>
            <a:endParaRPr lang="en-US"/>
          </a:p>
        </p:txBody>
      </p:sp>
      <p:sp>
        <p:nvSpPr>
          <p:cNvPr id="6" name="Content Placeholder 5"/>
          <p:cNvSpPr>
            <a:spLocks noGrp="1"/>
          </p:cNvSpPr>
          <p:nvPr>
            <p:ph idx="1"/>
          </p:nvPr>
        </p:nvSpPr>
        <p:spPr/>
        <p:style>
          <a:lnRef idx="2">
            <a:schemeClr val="accent1"/>
          </a:lnRef>
          <a:fillRef idx="1">
            <a:schemeClr val="lt1"/>
          </a:fillRef>
          <a:effectRef idx="0">
            <a:schemeClr val="accent1"/>
          </a:effectRef>
          <a:fontRef idx="minor">
            <a:schemeClr val="dk1"/>
          </a:fontRef>
        </p:style>
        <p:txBody>
          <a:bodyPr/>
          <a:p>
            <a:pPr marL="0" indent="0">
              <a:buNone/>
            </a:pPr>
            <a:r>
              <a:rPr lang="en-US" sz="2800"/>
              <a:t>Οι μαλάξεις βοηθούν στο κυκλοφοριακό σύστημα βελτιώνοντας την λειτουργία των τριχοειδών αγγείων και επιταχύνοντας τη ροή σε αυτά.  </a:t>
            </a:r>
            <a:endParaRPr lang="en-US" sz="2800"/>
          </a:p>
          <a:p>
            <a:pPr marL="0" indent="0">
              <a:buNone/>
            </a:pPr>
            <a:endParaRPr lang="en-US" sz="2800"/>
          </a:p>
          <a:p>
            <a:pPr marL="0" indent="0">
              <a:buNone/>
            </a:pPr>
            <a:r>
              <a:rPr lang="en-US" sz="2800"/>
              <a:t>Επίσης, το μασάζ  βοηθάει στην αρτηριακή κυκλοφορία,  το οποίο συνεπάγεται τη βελτίωση του στάσιμου φλεβικού αίματος και τη βελτίωση του μεταβολισμού.</a:t>
            </a:r>
            <a:endParaRPr lang="en-US" sz="2800"/>
          </a:p>
          <a:p>
            <a:pPr marL="0" indent="0">
              <a:buNone/>
            </a:pPr>
            <a:endParaRPr lang="en-US" sz="2800"/>
          </a:p>
          <a:p>
            <a:pPr marL="0" indent="0">
              <a:buNone/>
            </a:pPr>
            <a:r>
              <a:rPr lang="el-GR" altLang="en-US" sz="2800">
                <a:sym typeface="+mn-ea"/>
              </a:rPr>
              <a:t>Ε</a:t>
            </a:r>
            <a:r>
              <a:rPr lang="en-US" sz="2800">
                <a:sym typeface="+mn-ea"/>
              </a:rPr>
              <a:t>πιταχύνει την κίνησή της</a:t>
            </a:r>
            <a:r>
              <a:rPr lang="el-GR" altLang="en-US" sz="2800">
                <a:sym typeface="+mn-ea"/>
              </a:rPr>
              <a:t> λέμφου</a:t>
            </a:r>
            <a:r>
              <a:rPr lang="en-US" sz="2800">
                <a:sym typeface="+mn-ea"/>
              </a:rPr>
              <a:t> βελτιώνοντας  τη λειτουργία των λεμφικών αγγείων.</a:t>
            </a:r>
            <a:endParaRPr lang="en-US" sz="2800"/>
          </a:p>
          <a:p>
            <a:endParaRPr lang="en-US" sz="280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br>
              <a:rPr lang="el-GR" b="1">
                <a:solidFill>
                  <a:schemeClr val="accent1"/>
                </a:solidFill>
                <a:effectLst>
                  <a:outerShdw blurRad="38100" dist="25400" dir="5400000" algn="ctr" rotWithShape="0">
                    <a:srgbClr val="6E747A">
                      <a:alpha val="43000"/>
                    </a:srgbClr>
                  </a:outerShdw>
                </a:effectLst>
                <a:sym typeface="+mn-ea"/>
              </a:rPr>
            </a:br>
            <a:r>
              <a:rPr lang="el-GR" altLang="en-US" b="1">
                <a:solidFill>
                  <a:schemeClr val="accent1"/>
                </a:solidFill>
                <a:effectLst>
                  <a:outerShdw blurRad="38100" dist="25400" dir="5400000" algn="ctr" rotWithShape="0">
                    <a:srgbClr val="6E747A">
                      <a:alpha val="43000"/>
                    </a:srgbClr>
                  </a:outerShdw>
                </a:effectLst>
                <a:sym typeface="+mn-ea"/>
              </a:rPr>
              <a:t>ΧΕΙΡΟΜΑΛΑΞΗ ΠΑΧΥΣΑΡΚΙΑΣ-ΚΥΤΤΑΡΙΤΙΔΑΣ</a:t>
            </a:r>
            <a:br>
              <a:rPr lang="el-GR" b="1">
                <a:solidFill>
                  <a:schemeClr val="accent1"/>
                </a:solidFill>
                <a:effectLst>
                  <a:outerShdw blurRad="38100" dist="25400" dir="5400000" algn="ctr" rotWithShape="0">
                    <a:srgbClr val="6E747A">
                      <a:alpha val="43000"/>
                    </a:srgbClr>
                  </a:outerShdw>
                </a:effectLst>
              </a:rPr>
            </a:br>
            <a:endParaRPr lang="en-US"/>
          </a:p>
        </p:txBody>
      </p:sp>
      <p:sp>
        <p:nvSpPr>
          <p:cNvPr id="6" name="Content Placeholder 5"/>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p>
            <a:pPr marL="0" indent="0">
              <a:buNone/>
            </a:pPr>
            <a:endParaRPr lang="en-US" sz="2800"/>
          </a:p>
          <a:p>
            <a:pPr marL="0" indent="0">
              <a:buNone/>
            </a:pPr>
            <a:r>
              <a:rPr lang="en-US" sz="2800"/>
              <a:t>Επιπρόσθετα, το μασάζ επιδρά θετικά και στο πεπτικό σύστημα.</a:t>
            </a:r>
            <a:endParaRPr lang="en-US" sz="2800"/>
          </a:p>
          <a:p>
            <a:pPr marL="0" indent="0">
              <a:buNone/>
            </a:pPr>
            <a:r>
              <a:rPr lang="en-US" sz="2800"/>
              <a:t>Με το μασάζ στην κοιλιά,</a:t>
            </a:r>
            <a:r>
              <a:rPr lang="el-GR" altLang="en-US" sz="2800"/>
              <a:t> </a:t>
            </a:r>
            <a:r>
              <a:rPr lang="en-US" sz="2800"/>
              <a:t>ρυθμίζεται και η λειτουργία των οργάνων της κοιλιακής χώρας και με την πίεση που ασκείται στην κοιλιά διευκολύνεται η μετατόπιση του περιεχομένου του εντέρου.</a:t>
            </a:r>
            <a:endParaRPr lang="en-US" sz="2800"/>
          </a:p>
          <a:p>
            <a:endParaRPr lang="en-US" sz="2800"/>
          </a:p>
        </p:txBody>
      </p:sp>
      <p:pic>
        <p:nvPicPr>
          <p:cNvPr id="2" name="Content Placeholder 1" descr="Θιβετιανό-μασάζ-της-κοιλιάς"/>
          <p:cNvPicPr>
            <a:picLocks noChangeAspect="1"/>
          </p:cNvPicPr>
          <p:nvPr>
            <p:ph sz="half" idx="2"/>
          </p:nvPr>
        </p:nvPicPr>
        <p:blipFill>
          <a:blip r:embed="rId1"/>
          <a:stretch>
            <a:fillRect/>
          </a:stretch>
        </p:blipFill>
        <p:spPr>
          <a:xfrm>
            <a:off x="6409690" y="1174750"/>
            <a:ext cx="4274820" cy="42684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br>
              <a:rPr lang="el-GR" b="1">
                <a:solidFill>
                  <a:schemeClr val="accent1"/>
                </a:solidFill>
                <a:effectLst>
                  <a:outerShdw blurRad="38100" dist="25400" dir="5400000" algn="ctr" rotWithShape="0">
                    <a:srgbClr val="6E747A">
                      <a:alpha val="43000"/>
                    </a:srgbClr>
                  </a:outerShdw>
                </a:effectLst>
                <a:sym typeface="+mn-ea"/>
              </a:rPr>
            </a:br>
            <a:r>
              <a:rPr lang="el-GR" altLang="en-US" b="1">
                <a:solidFill>
                  <a:schemeClr val="accent1"/>
                </a:solidFill>
                <a:effectLst>
                  <a:outerShdw blurRad="38100" dist="25400" dir="5400000" algn="ctr" rotWithShape="0">
                    <a:srgbClr val="6E747A">
                      <a:alpha val="43000"/>
                    </a:srgbClr>
                  </a:outerShdw>
                </a:effectLst>
                <a:sym typeface="+mn-ea"/>
              </a:rPr>
              <a:t>ΧΕΙΡΟΜΑΛΑΞΗ ΠΑΧΥΣΑΡΚΙΑΣ-ΚΥΤΤΑΡΙΤΙΔΑΣ</a:t>
            </a:r>
            <a:br>
              <a:rPr lang="el-GR" b="1">
                <a:solidFill>
                  <a:schemeClr val="accent1"/>
                </a:solidFill>
                <a:effectLst>
                  <a:outerShdw blurRad="38100" dist="25400" dir="5400000" algn="ctr" rotWithShape="0">
                    <a:srgbClr val="6E747A">
                      <a:alpha val="43000"/>
                    </a:srgbClr>
                  </a:outerShdw>
                </a:effectLst>
              </a:rPr>
            </a:br>
            <a:endParaRPr lang="en-US"/>
          </a:p>
        </p:txBody>
      </p:sp>
      <p:sp>
        <p:nvSpPr>
          <p:cNvPr id="6" name="Content Placeholder 5"/>
          <p:cNvSpPr>
            <a:spLocks noGrp="1"/>
          </p:cNvSpPr>
          <p:nvPr>
            <p:ph idx="1"/>
          </p:nvPr>
        </p:nvSpPr>
        <p:spPr/>
        <p:style>
          <a:lnRef idx="2">
            <a:schemeClr val="accent1"/>
          </a:lnRef>
          <a:fillRef idx="1">
            <a:schemeClr val="lt1"/>
          </a:fillRef>
          <a:effectRef idx="0">
            <a:schemeClr val="accent1"/>
          </a:effectRef>
          <a:fontRef idx="minor">
            <a:schemeClr val="dk1"/>
          </a:fontRef>
        </p:style>
        <p:txBody>
          <a:bodyPr/>
          <a:p>
            <a:pPr marL="0" indent="0">
              <a:buNone/>
            </a:pPr>
            <a:r>
              <a:rPr lang="en-US"/>
              <a:t>Όμως, η μάλαξη ως θεραπευτικό μέσο την παχυσαρκίας  δεν μπορεί από μόνη της να επιφέρει άμεσο αποτέλεσμα  στα λιποκύτταρα. </a:t>
            </a:r>
            <a:endParaRPr lang="en-US"/>
          </a:p>
          <a:p>
            <a:pPr marL="0" indent="0">
              <a:buNone/>
            </a:pPr>
            <a:endParaRPr lang="en-US"/>
          </a:p>
          <a:p>
            <a:pPr marL="0" indent="0">
              <a:buNone/>
            </a:pPr>
            <a:r>
              <a:rPr lang="en-US"/>
              <a:t>Εάν </a:t>
            </a:r>
            <a:r>
              <a:rPr lang="el-GR" altLang="en-US"/>
              <a:t>η μάλαξη συνδυαστεί </a:t>
            </a:r>
            <a:r>
              <a:rPr lang="en-US"/>
              <a:t>με</a:t>
            </a:r>
            <a:r>
              <a:rPr lang="el-GR" altLang="en-US"/>
              <a:t> διατροφή</a:t>
            </a:r>
            <a:r>
              <a:rPr lang="en-US"/>
              <a:t>,</a:t>
            </a:r>
            <a:r>
              <a:rPr lang="el-GR" altLang="en-US"/>
              <a:t> γυμναστική και προϊόντα αδυνατίσματος</a:t>
            </a:r>
            <a:r>
              <a:rPr lang="en-US"/>
              <a:t> τότε καθίσταται πολύ χρήσιμο εργαλείο στην αντιμετώπιση της παχυσαρκίας αλλά και την ανακούφιση του παχύσαρκου ή υπέρβαρου ατόμου.</a:t>
            </a:r>
            <a:endParaRPr lang="en-US"/>
          </a:p>
          <a:p>
            <a:pPr marL="0" indent="0">
              <a:buNone/>
            </a:pPr>
            <a:endParaRPr lang="el-GR" altLang="en-US"/>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l-GR" altLang="en-US" b="1">
                <a:solidFill>
                  <a:schemeClr val="accent1"/>
                </a:solidFill>
                <a:effectLst>
                  <a:outerShdw blurRad="38100" dist="25400" dir="5400000" algn="ctr" rotWithShape="0">
                    <a:srgbClr val="6E747A">
                      <a:alpha val="43000"/>
                    </a:srgbClr>
                  </a:outerShdw>
                </a:effectLst>
              </a:rPr>
              <a:t>ΧΕΙΡΟΜΑΛΑΞΗ ΠΑΧΥΣΑΡΚΙΑΣ</a:t>
            </a:r>
            <a:endParaRPr lang="el-GR" altLang="en-US" b="1">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609600" y="1174750"/>
            <a:ext cx="10972800" cy="4851400"/>
          </a:xfrm>
        </p:spPr>
        <p:style>
          <a:lnRef idx="2">
            <a:schemeClr val="accent1"/>
          </a:lnRef>
          <a:fillRef idx="1">
            <a:schemeClr val="lt1"/>
          </a:fillRef>
          <a:effectRef idx="0">
            <a:schemeClr val="accent1"/>
          </a:effectRef>
          <a:fontRef idx="minor">
            <a:schemeClr val="dk1"/>
          </a:fontRef>
        </p:style>
        <p:txBody>
          <a:bodyPr/>
          <a:p>
            <a:pPr marL="0" indent="0">
              <a:buNone/>
            </a:pPr>
            <a:r>
              <a:rPr lang="el-GR" altLang="en-US" sz="2400"/>
              <a:t>Κατα τα τη διαδικασία μάλαξης γίνεται</a:t>
            </a:r>
            <a:r>
              <a:rPr lang="en-US" sz="2400"/>
              <a:t> ειδική τοπική μεταχείριση των τμημάτων που υπάρχει αυξημένη συσσώρευση λίπους. </a:t>
            </a:r>
            <a:endParaRPr lang="en-US" sz="2400"/>
          </a:p>
          <a:p>
            <a:pPr marL="0" indent="0">
              <a:buNone/>
            </a:pPr>
            <a:endParaRPr lang="en-US" sz="2400"/>
          </a:p>
          <a:p>
            <a:pPr marL="0" indent="0">
              <a:buNone/>
            </a:pPr>
            <a:r>
              <a:rPr lang="en-US" sz="2400"/>
              <a:t>Οι κινήσεις είναι συνεχείς, ρυθμικές, αρκετής έντασης και ταχύτητας ώστε να επιτυγχάνεται η ενεργοποίηση του μεταβολισμού, δηλαδή καλύτερη θρέψη και οξυγόνωση των ιστών παράλληλα με την καλύτερη απέκρισση των άχρηστων προϊόντων ανταλλαγής της ύλης. </a:t>
            </a:r>
            <a:r>
              <a:rPr lang="el-GR" altLang="en-US" sz="2400"/>
              <a:t>Συνδυάζουμε με θωπευτικές κινήσεις.</a:t>
            </a:r>
            <a:endParaRPr lang="en-US" sz="2400"/>
          </a:p>
          <a:p>
            <a:pPr marL="0" indent="0">
              <a:buNone/>
            </a:pPr>
            <a:endParaRPr lang="en-US" sz="2400">
              <a:ln w="22225">
                <a:solidFill>
                  <a:schemeClr val="accent2"/>
                </a:solidFill>
                <a:prstDash val="solid"/>
              </a:ln>
              <a:solidFill>
                <a:schemeClr val="tx1"/>
              </a:solidFill>
              <a:effectLst/>
            </a:endParaRPr>
          </a:p>
          <a:p>
            <a:pPr marL="0" indent="0" algn="ctr">
              <a:buNone/>
            </a:pPr>
            <a:r>
              <a:rPr lang="el-GR" altLang="en-US" sz="2400" b="1">
                <a:ln w="22225">
                  <a:solidFill>
                    <a:schemeClr val="accent2"/>
                  </a:solidFill>
                  <a:prstDash val="solid"/>
                </a:ln>
                <a:solidFill>
                  <a:schemeClr val="tx1"/>
                </a:solidFill>
                <a:effectLst/>
              </a:rPr>
              <a:t>Η </a:t>
            </a:r>
            <a:r>
              <a:rPr lang="en-US" sz="2400" b="1">
                <a:ln w="22225">
                  <a:solidFill>
                    <a:schemeClr val="accent2"/>
                  </a:solidFill>
                  <a:prstDash val="solid"/>
                </a:ln>
                <a:solidFill>
                  <a:schemeClr val="tx1"/>
                </a:solidFill>
                <a:effectLst/>
              </a:rPr>
              <a:t>απισχναντική η μάλαξη</a:t>
            </a:r>
            <a:r>
              <a:rPr lang="el-GR" altLang="en-US" sz="2400" b="1">
                <a:ln w="22225">
                  <a:solidFill>
                    <a:schemeClr val="accent2"/>
                  </a:solidFill>
                  <a:prstDash val="solid"/>
                </a:ln>
                <a:solidFill>
                  <a:schemeClr val="tx1"/>
                </a:solidFill>
                <a:effectLst/>
              </a:rPr>
              <a:t>  </a:t>
            </a:r>
            <a:r>
              <a:rPr lang="en-US" sz="2400" b="1">
                <a:ln w="22225">
                  <a:solidFill>
                    <a:schemeClr val="accent2"/>
                  </a:solidFill>
                  <a:prstDash val="solid"/>
                </a:ln>
                <a:solidFill>
                  <a:schemeClr val="tx1"/>
                </a:solidFill>
                <a:effectLst/>
              </a:rPr>
              <a:t>αποσκοπεί στην απορρόφηση του λιπώδους ιστού ερεθίζοντας ιδιαίτερα την κυκλοφορία του φλεβικού και λεμφικού συστήματος.</a:t>
            </a:r>
            <a:endParaRPr lang="en-US" sz="2400" b="1">
              <a:ln w="22225">
                <a:solidFill>
                  <a:schemeClr val="accent2"/>
                </a:solidFill>
                <a:prstDash val="solid"/>
              </a:ln>
              <a:solidFill>
                <a:schemeClr val="tx1"/>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l-GR" altLang="en-US" b="1">
                <a:solidFill>
                  <a:schemeClr val="accent1"/>
                </a:solidFill>
                <a:effectLst>
                  <a:outerShdw blurRad="38100" dist="25400" dir="5400000" algn="ctr" rotWithShape="0">
                    <a:srgbClr val="6E747A">
                      <a:alpha val="43000"/>
                    </a:srgbClr>
                  </a:outerShdw>
                </a:effectLst>
              </a:rPr>
              <a:t>ΧΕΙΡΟΜΑΛΑΞΗ ΚΥΤΤΑΡΙΤΙΔΑΣ</a:t>
            </a:r>
            <a:endParaRPr lang="el-GR" altLang="en-US" b="1">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p>
            <a:pPr marL="0" indent="0">
              <a:buNone/>
            </a:pPr>
            <a:r>
              <a:rPr lang="en-US" sz="2400"/>
              <a:t>Πρόκειται για τη μάλαξη που γίνεται σε άτομα που παρουσιάζουν φθορά στον συνδετικό ιστό. </a:t>
            </a:r>
            <a:endParaRPr lang="en-US" sz="2400"/>
          </a:p>
          <a:p>
            <a:pPr marL="0" indent="0">
              <a:buNone/>
            </a:pPr>
            <a:endParaRPr lang="en-US" sz="2400"/>
          </a:p>
          <a:p>
            <a:pPr marL="0" indent="0">
              <a:buNone/>
            </a:pPr>
            <a:r>
              <a:rPr lang="en-US" sz="2400"/>
              <a:t>Εφαρμόζεται με συνδυαστικές κινήσεις απισχναντικής και ηρεμιστικής μάλαξης, ενδιάμεσου ρυθμού και έντασης χωρίς την πρόκληση πόνου, αιματωμάτων ή άλλων δυσάρεστων ενοχλημάτων λόγω αυξημένης ευαισθησίας της περιοχής. </a:t>
            </a:r>
            <a:endParaRPr lang="en-US" sz="2400"/>
          </a:p>
          <a:p>
            <a:endParaRPr lang="en-US" sz="2800"/>
          </a:p>
          <a:p>
            <a:endParaRPr lang="en-US" sz="2800"/>
          </a:p>
        </p:txBody>
      </p:sp>
      <p:pic>
        <p:nvPicPr>
          <p:cNvPr id="4" name="Content Placeholder 3" descr="masaz-kata-kyttaritidas"/>
          <p:cNvPicPr>
            <a:picLocks noChangeAspect="1"/>
          </p:cNvPicPr>
          <p:nvPr>
            <p:ph sz="half" idx="2"/>
          </p:nvPr>
        </p:nvPicPr>
        <p:blipFill>
          <a:blip r:embed="rId1"/>
          <a:stretch>
            <a:fillRect/>
          </a:stretch>
        </p:blipFill>
        <p:spPr>
          <a:xfrm>
            <a:off x="6136005" y="1327150"/>
            <a:ext cx="5588000" cy="3726815"/>
          </a:xfrm>
          <a:prstGeom prst="rect">
            <a:avLst/>
          </a:prstGeom>
          <a:effectLst>
            <a:softEdge rad="127000"/>
          </a:effectLst>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br>
              <a:rPr lang="el-GR" altLang="en-US" b="1">
                <a:solidFill>
                  <a:schemeClr val="accent1"/>
                </a:solidFill>
                <a:effectLst>
                  <a:outerShdw blurRad="38100" dist="25400" dir="5400000" algn="ctr" rotWithShape="0">
                    <a:srgbClr val="6E747A">
                      <a:alpha val="43000"/>
                    </a:srgbClr>
                  </a:outerShdw>
                </a:effectLst>
                <a:sym typeface="+mn-ea"/>
              </a:rPr>
            </a:br>
            <a:r>
              <a:rPr lang="el-GR" altLang="en-US" b="1">
                <a:solidFill>
                  <a:schemeClr val="accent1"/>
                </a:solidFill>
                <a:effectLst>
                  <a:outerShdw blurRad="38100" dist="25400" dir="5400000" algn="ctr" rotWithShape="0">
                    <a:srgbClr val="6E747A">
                      <a:alpha val="43000"/>
                    </a:srgbClr>
                  </a:outerShdw>
                </a:effectLst>
                <a:sym typeface="+mn-ea"/>
              </a:rPr>
              <a:t>ΧΕΙΡΟΜΑΛΑΞΗ ΚΥΤΤΑΡΙΤΙΔΑΣ</a:t>
            </a:r>
            <a:br>
              <a:rPr lang="el-GR" altLang="en-US" b="1">
                <a:solidFill>
                  <a:schemeClr val="accent1"/>
                </a:solidFill>
                <a:effectLst>
                  <a:outerShdw blurRad="38100" dist="25400" dir="5400000" algn="ctr" rotWithShape="0">
                    <a:srgbClr val="6E747A">
                      <a:alpha val="43000"/>
                    </a:srgbClr>
                  </a:outerShdw>
                </a:effectLst>
              </a:rPr>
            </a:br>
            <a:endParaRPr lang="en-US"/>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p>
            <a:pPr marL="0" indent="0" algn="ctr">
              <a:buNone/>
            </a:pPr>
            <a:endParaRPr lang="el-GR" altLang="en-US">
              <a:sym typeface="+mn-ea"/>
            </a:endParaRPr>
          </a:p>
          <a:p>
            <a:pPr marL="0" indent="0" algn="ctr">
              <a:buNone/>
            </a:pPr>
            <a:r>
              <a:rPr lang="el-GR" altLang="en-US">
                <a:sym typeface="+mn-ea"/>
              </a:rPr>
              <a:t>Η μάλαξη κατά της κυτταρίτιδας </a:t>
            </a:r>
            <a:r>
              <a:rPr lang="en-US">
                <a:sym typeface="+mn-ea"/>
              </a:rPr>
              <a:t>αποβλέπει στην απαλλαγή από την άσχημη υφή και εξωτερική όψη του δέρματος, η οποία δημιουργείται από την ανομοιόμορφη κατανομή λίπους και την κατακράτηση υγρών στο συνδετικό ιστό, ενεργοποιώντας την κυκλοφορία αίματος</a:t>
            </a:r>
            <a:r>
              <a:rPr lang="el-GR" altLang="en-US">
                <a:sym typeface="+mn-ea"/>
              </a:rPr>
              <a:t> </a:t>
            </a:r>
            <a:r>
              <a:rPr lang="en-US">
                <a:sym typeface="+mn-ea"/>
              </a:rPr>
              <a:t>και λέμφου που δυσχεραίνεται από την πίεση των κυτταρικών αυτών</a:t>
            </a:r>
            <a:r>
              <a:rPr lang="el-GR" altLang="en-US">
                <a:sym typeface="+mn-ea"/>
              </a:rPr>
              <a:t> </a:t>
            </a:r>
            <a:r>
              <a:rPr lang="en-US">
                <a:sym typeface="+mn-ea"/>
              </a:rPr>
              <a:t>σχηματισμών.</a:t>
            </a:r>
            <a:endParaRPr lang="en-US"/>
          </a:p>
          <a:p>
            <a:pPr marL="0" indent="0" algn="ctr">
              <a:buNone/>
            </a:pPr>
            <a:endParaRPr lang="en-US"/>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l-GR" altLang="en-US" b="1">
                <a:solidFill>
                  <a:schemeClr val="accent1"/>
                </a:solidFill>
                <a:effectLst>
                  <a:outerShdw blurRad="38100" dist="25400" dir="5400000" algn="ctr" rotWithShape="0">
                    <a:srgbClr val="6E747A">
                      <a:alpha val="43000"/>
                    </a:srgbClr>
                  </a:outerShdw>
                </a:effectLst>
              </a:rPr>
              <a:t>ΧΕΙΡΟΜΑΛΑΞΗ ΚΥΤΤΑΡΙΤΙΔΑΣ</a:t>
            </a:r>
            <a:endParaRPr lang="el-GR" altLang="en-US" b="1">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609600" y="1174750"/>
            <a:ext cx="10972800" cy="4800600"/>
          </a:xfrm>
        </p:spPr>
        <p:style>
          <a:lnRef idx="2">
            <a:schemeClr val="accent1"/>
          </a:lnRef>
          <a:fillRef idx="1">
            <a:schemeClr val="lt1"/>
          </a:fillRef>
          <a:effectRef idx="0">
            <a:schemeClr val="accent1"/>
          </a:effectRef>
          <a:fontRef idx="minor">
            <a:schemeClr val="dk1"/>
          </a:fontRef>
        </p:style>
        <p:txBody>
          <a:bodyPr/>
          <a:p>
            <a:pPr>
              <a:buFont typeface="Wingdings" panose="05000000000000000000" charset="0"/>
              <a:buChar char="ü"/>
            </a:pPr>
            <a:r>
              <a:rPr lang="el-GR" altLang="en-US" sz="2800"/>
              <a:t>Β</a:t>
            </a:r>
            <a:r>
              <a:rPr lang="en-US" sz="2800"/>
              <a:t>ελτιώνει την κυκλοφορία του αίματος και</a:t>
            </a:r>
            <a:r>
              <a:rPr lang="el-GR" altLang="en-US" sz="2800"/>
              <a:t> </a:t>
            </a:r>
            <a:r>
              <a:rPr lang="en-US" sz="2800"/>
              <a:t>της λέμφου. </a:t>
            </a:r>
            <a:endParaRPr lang="en-US" sz="2800"/>
          </a:p>
          <a:p>
            <a:pPr>
              <a:buFont typeface="Wingdings" panose="05000000000000000000" charset="0"/>
              <a:buChar char="ü"/>
            </a:pPr>
            <a:r>
              <a:rPr lang="en-US" sz="2800"/>
              <a:t>Αυξάνει τον όγκο του αίματος στην μαλασσόμενη</a:t>
            </a:r>
            <a:r>
              <a:rPr lang="el-GR" altLang="en-US" sz="2800"/>
              <a:t> </a:t>
            </a:r>
            <a:r>
              <a:rPr lang="en-US" sz="2800"/>
              <a:t>περιοχή διευκολύνοντας την ανταλλαγή των υγρών στους ιστούς. </a:t>
            </a:r>
            <a:endParaRPr lang="en-US" sz="2800"/>
          </a:p>
          <a:p>
            <a:pPr>
              <a:buFont typeface="Wingdings" panose="05000000000000000000" charset="0"/>
              <a:buChar char="ü"/>
            </a:pPr>
            <a:r>
              <a:rPr lang="el-GR" altLang="en-US" sz="2800"/>
              <a:t>Διευκολύνει</a:t>
            </a:r>
            <a:r>
              <a:rPr lang="en-US" sz="2800"/>
              <a:t> </a:t>
            </a:r>
            <a:r>
              <a:rPr lang="el-GR" altLang="en-US" sz="2800"/>
              <a:t>τ</a:t>
            </a:r>
            <a:r>
              <a:rPr lang="en-US" sz="2800"/>
              <a:t>η</a:t>
            </a:r>
            <a:r>
              <a:rPr lang="el-GR" altLang="en-US" sz="2800"/>
              <a:t>ν</a:t>
            </a:r>
            <a:r>
              <a:rPr lang="en-US" sz="2800"/>
              <a:t> απομάκρυνση των τοξινών. </a:t>
            </a:r>
            <a:endParaRPr lang="en-US" sz="2800"/>
          </a:p>
          <a:p>
            <a:pPr>
              <a:buFont typeface="Wingdings" panose="05000000000000000000" charset="0"/>
              <a:buChar char="ü"/>
            </a:pPr>
            <a:r>
              <a:rPr lang="en-US" sz="2800"/>
              <a:t>Η υπεραιμία που δημιουργεί</a:t>
            </a:r>
            <a:r>
              <a:rPr lang="el-GR" altLang="en-US" sz="2800"/>
              <a:t> </a:t>
            </a:r>
            <a:r>
              <a:rPr lang="en-US" sz="2800"/>
              <a:t>επιταχύνει τον μεταβολισμό</a:t>
            </a:r>
            <a:r>
              <a:rPr lang="el-GR" altLang="en-US" sz="2800"/>
              <a:t>.</a:t>
            </a:r>
            <a:endParaRPr lang="el-GR" altLang="en-US" sz="2800"/>
          </a:p>
          <a:p>
            <a:pPr>
              <a:buFont typeface="Wingdings" panose="05000000000000000000" charset="0"/>
              <a:buChar char="ü"/>
            </a:pPr>
            <a:r>
              <a:rPr lang="el-GR" altLang="en-US" sz="2800"/>
              <a:t>Β</a:t>
            </a:r>
            <a:r>
              <a:rPr lang="en-US" sz="2800"/>
              <a:t>οηθά στους ιστούς να</a:t>
            </a:r>
            <a:r>
              <a:rPr lang="el-GR" altLang="en-US" sz="2800"/>
              <a:t> </a:t>
            </a:r>
            <a:r>
              <a:rPr lang="en-US" sz="2800"/>
              <a:t>ανανεωθούν</a:t>
            </a:r>
            <a:r>
              <a:rPr lang="el-GR" altLang="en-US" sz="2800"/>
              <a:t> </a:t>
            </a:r>
            <a:r>
              <a:rPr lang="en-US" sz="2800"/>
              <a:t>και να</a:t>
            </a:r>
            <a:r>
              <a:rPr lang="el-GR" altLang="en-US" sz="2800"/>
              <a:t> </a:t>
            </a:r>
            <a:r>
              <a:rPr lang="en-US" sz="2800"/>
              <a:t>ελαττωθεί ο όγκος των λιποκυττάρων. </a:t>
            </a:r>
            <a:endParaRPr lang="en-US" sz="2800"/>
          </a:p>
          <a:p>
            <a:pPr>
              <a:buFont typeface="Wingdings" panose="05000000000000000000" charset="0"/>
              <a:buChar char="ü"/>
            </a:pPr>
            <a:r>
              <a:rPr lang="el-GR" altLang="en-US" sz="2800"/>
              <a:t>Με σ</a:t>
            </a:r>
            <a:r>
              <a:rPr lang="en-US" sz="2800"/>
              <a:t>ωστή</a:t>
            </a:r>
            <a:r>
              <a:rPr lang="el-GR" altLang="en-US" sz="2800"/>
              <a:t> </a:t>
            </a:r>
            <a:r>
              <a:rPr lang="en-US" sz="2800"/>
              <a:t>παροχέτευση της λέμφου </a:t>
            </a:r>
            <a:r>
              <a:rPr lang="el-GR" altLang="en-US" sz="2800"/>
              <a:t>μειώνεται</a:t>
            </a:r>
            <a:r>
              <a:rPr lang="en-US" sz="2800"/>
              <a:t> το οίδημα το οποίο</a:t>
            </a:r>
            <a:r>
              <a:rPr lang="el-GR" altLang="en-US" sz="2800"/>
              <a:t> </a:t>
            </a:r>
            <a:r>
              <a:rPr lang="en-US" sz="2800"/>
              <a:t>συνυπάρχει με την κυτταρίτιδα</a:t>
            </a:r>
            <a:r>
              <a:rPr lang="el-GR" altLang="en-US" sz="2800"/>
              <a:t>.</a:t>
            </a:r>
            <a:endParaRPr lang="el-GR" altLang="en-US" sz="2800"/>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7883</Words>
  <Application>WPS Presentation</Application>
  <PresentationFormat>Widescreen</PresentationFormat>
  <Paragraphs>178</Paragraphs>
  <Slides>21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Arial</vt:lpstr>
      <vt:lpstr>SimSun</vt:lpstr>
      <vt:lpstr>Wingdings</vt:lpstr>
      <vt:lpstr>Wingdings</vt:lpstr>
      <vt:lpstr>Microsoft YaHei</vt:lpstr>
      <vt:lpstr>Arial Unicode MS</vt:lpstr>
      <vt:lpstr>Calibri</vt:lpstr>
      <vt:lpstr>Orange Waves</vt:lpstr>
      <vt:lpstr>       </vt:lpstr>
      <vt:lpstr> ΧΕΙΡΟΜΑΛΑΞΗ ΠΑΧΥΣΑΡΚΙΑΣ-ΚΥΤΤΑΡΙΤΙΔΑΣ </vt:lpstr>
      <vt:lpstr> ΧΕΙΡΟΜΑΛΑΞΗ ΠΑΧΥΣΑΡΚΙΑΣ-ΚΥΤΤΑΡΙΤΙΔΑΣ </vt:lpstr>
      <vt:lpstr> ΧΕΙΡΟΜΑΛΑΞΗ ΠΑΧΥΣΑΡΚΙΑΣ-ΚΥΤΤΑΡΙΤΙΔΑΣ </vt:lpstr>
      <vt:lpstr> ΧΕΙΡΟΜΑΛΑΞΗ ΠΑΧΥΣΑΡΚΙΑΣ-ΚΥΤΤΑΡΙΤΙΔΑΣ </vt:lpstr>
      <vt:lpstr>ΧΕΙΡΟΜΑΛΑΞΗ ΠΑΧΥΣΑΡΚΙΑΣ</vt:lpstr>
      <vt:lpstr>ΧΕΙΡΟΜΑΛΑΞΗ ΚΥΤΤΑΡΙΤΙΔΑΣ</vt:lpstr>
      <vt:lpstr> ΧΕΙΡΟΜΑΛΑΞΗ ΚΥΤΤΑΡΙΤΙΔΑΣ </vt:lpstr>
      <vt:lpstr>ΧΕΙΡΟΜΑΛΑΞΗ ΚΥΤΤΑΡΙΤΙΔΑΣ</vt:lpstr>
      <vt:lpstr>ΧΕΙΡΟΜΑΛΑΞΗ ΚΥΤΤΑΡΙΤΙΔΑΣ</vt:lpstr>
      <vt:lpstr>ΚΑΝΟΝΕΣ ΥΓΙΕΙΝΗΣ ΚΑΙ ΑΣΦΑΛΕΙΑΣ</vt:lpstr>
      <vt:lpstr>ΧΕΙΡΙΣΜΟΙ ΤΗΣ ΜΑΛΑΞΗΣ</vt:lpstr>
      <vt:lpstr>ΧΕΙΡΙΣΜΟΙ ΤΗΣ ΜΑΛΑΞΗΣ</vt:lpstr>
      <vt:lpstr>ΧΕΙΡΙΣΜΟΙ ΤΗΣ ΜΑΛΑΞΗΣ</vt:lpstr>
      <vt:lpstr>ΧΕΙΡΙΣΜΟΙ ΤΗΣ ΜΑΛΑΞΗΣ</vt:lpstr>
      <vt:lpstr>ΧΕΙΡΙΣΜΟΙ ΤΗΣ ΜΑΛΑΞΗΣ</vt:lpstr>
      <vt:lpstr>ΧΕΙΡΙΣΜΟΙ ΤΗΣ ΜΑΛΑΞΗΣ</vt:lpstr>
      <vt:lpstr>ΧΕΙΡΙΣΜΟΙ ΤΗΣ ΜΑΛΑΞΗΣ</vt:lpstr>
      <vt:lpstr>ΧΕΙΡΙΣΜΟΙ ΤΗΣ ΜΑΛΑΞΗΣ</vt:lpstr>
      <vt:lpstr>ΧΕΙΡΙΣΜΟΙ ΤΗΣ ΜΑΛΑΞΗΣ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lastModifiedBy>skinforsin</cp:lastModifiedBy>
  <cp:revision>49</cp:revision>
  <dcterms:created xsi:type="dcterms:W3CDTF">2022-11-20T17:53:00Z</dcterms:created>
  <dcterms:modified xsi:type="dcterms:W3CDTF">2022-11-29T13:50:21Z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BBB637BB17F04453ADE17BD5A2942329</vt:lpwstr>
  </property>
  <property fmtid="{D5CDD505-2E9C-101B-9397-08002B2CF9AE}" pid="3" name="KSOProductBuildVer">
    <vt:lpwstr>1033-11.2.0.11417</vt:lpwstr>
  </property>
</Properties>
</file>