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3"/>
  </p:notesMasterIdLst>
  <p:sldIdLst>
    <p:sldId id="256" r:id="rId3"/>
    <p:sldId id="257" r:id="rId4"/>
    <p:sldId id="403" r:id="rId5"/>
    <p:sldId id="263" r:id="rId6"/>
    <p:sldId id="313" r:id="rId7"/>
    <p:sldId id="271" r:id="rId8"/>
    <p:sldId id="272" r:id="rId9"/>
    <p:sldId id="273" r:id="rId10"/>
    <p:sldId id="309" r:id="rId11"/>
    <p:sldId id="279" r:id="rId12"/>
    <p:sldId id="471" r:id="rId13"/>
    <p:sldId id="281" r:id="rId14"/>
    <p:sldId id="280" r:id="rId15"/>
    <p:sldId id="282" r:id="rId16"/>
    <p:sldId id="404" r:id="rId17"/>
    <p:sldId id="297" r:id="rId18"/>
    <p:sldId id="299" r:id="rId19"/>
    <p:sldId id="409" r:id="rId20"/>
    <p:sldId id="301" r:id="rId21"/>
    <p:sldId id="480" r:id="rId22"/>
    <p:sldId id="312" r:id="rId23"/>
    <p:sldId id="329" r:id="rId24"/>
    <p:sldId id="483" r:id="rId25"/>
    <p:sldId id="484" r:id="rId26"/>
    <p:sldId id="485" r:id="rId27"/>
    <p:sldId id="481" r:id="rId28"/>
    <p:sldId id="330" r:id="rId29"/>
    <p:sldId id="443" r:id="rId30"/>
    <p:sldId id="285" r:id="rId31"/>
    <p:sldId id="331" r:id="rId32"/>
    <p:sldId id="461" r:id="rId33"/>
    <p:sldId id="332" r:id="rId34"/>
    <p:sldId id="397" r:id="rId35"/>
    <p:sldId id="400" r:id="rId36"/>
    <p:sldId id="401" r:id="rId37"/>
    <p:sldId id="402" r:id="rId38"/>
    <p:sldId id="399" r:id="rId39"/>
    <p:sldId id="447" r:id="rId40"/>
    <p:sldId id="448" r:id="rId41"/>
    <p:sldId id="291" r:id="rId42"/>
    <p:sldId id="286" r:id="rId43"/>
    <p:sldId id="288" r:id="rId44"/>
    <p:sldId id="446" r:id="rId45"/>
    <p:sldId id="287" r:id="rId46"/>
    <p:sldId id="300" r:id="rId47"/>
    <p:sldId id="289" r:id="rId48"/>
    <p:sldId id="452" r:id="rId49"/>
    <p:sldId id="360" r:id="rId50"/>
    <p:sldId id="333" r:id="rId51"/>
    <p:sldId id="486" r:id="rId52"/>
    <p:sldId id="354" r:id="rId53"/>
    <p:sldId id="334" r:id="rId54"/>
    <p:sldId id="410" r:id="rId55"/>
    <p:sldId id="460" r:id="rId56"/>
    <p:sldId id="419" r:id="rId57"/>
    <p:sldId id="462" r:id="rId58"/>
    <p:sldId id="463" r:id="rId59"/>
    <p:sldId id="472" r:id="rId60"/>
    <p:sldId id="473" r:id="rId61"/>
    <p:sldId id="417" r:id="rId62"/>
    <p:sldId id="464" r:id="rId63"/>
    <p:sldId id="465" r:id="rId64"/>
    <p:sldId id="466" r:id="rId65"/>
    <p:sldId id="467" r:id="rId66"/>
    <p:sldId id="269" r:id="rId67"/>
    <p:sldId id="262" r:id="rId68"/>
    <p:sldId id="340" r:id="rId69"/>
    <p:sldId id="469" r:id="rId70"/>
    <p:sldId id="270" r:id="rId71"/>
    <p:sldId id="274" r:id="rId72"/>
    <p:sldId id="468" r:id="rId73"/>
    <p:sldId id="266" r:id="rId74"/>
    <p:sldId id="258" r:id="rId75"/>
    <p:sldId id="361" r:id="rId76"/>
    <p:sldId id="392" r:id="rId77"/>
    <p:sldId id="292" r:id="rId78"/>
    <p:sldId id="362" r:id="rId79"/>
    <p:sldId id="363" r:id="rId80"/>
    <p:sldId id="343" r:id="rId81"/>
    <p:sldId id="294" r:id="rId82"/>
    <p:sldId id="295" r:id="rId83"/>
    <p:sldId id="310" r:id="rId84"/>
    <p:sldId id="364" r:id="rId85"/>
    <p:sldId id="393" r:id="rId86"/>
    <p:sldId id="314" r:id="rId87"/>
    <p:sldId id="438" r:id="rId88"/>
    <p:sldId id="320" r:id="rId89"/>
    <p:sldId id="492" r:id="rId90"/>
    <p:sldId id="487" r:id="rId91"/>
    <p:sldId id="488" r:id="rId92"/>
    <p:sldId id="489" r:id="rId93"/>
    <p:sldId id="490" r:id="rId94"/>
    <p:sldId id="491" r:id="rId95"/>
    <p:sldId id="475" r:id="rId96"/>
    <p:sldId id="411" r:id="rId97"/>
    <p:sldId id="412" r:id="rId98"/>
    <p:sldId id="428" r:id="rId99"/>
    <p:sldId id="316" r:id="rId100"/>
    <p:sldId id="436" r:id="rId101"/>
    <p:sldId id="327" r:id="rId102"/>
    <p:sldId id="504" r:id="rId103"/>
    <p:sldId id="413" r:id="rId104"/>
    <p:sldId id="326" r:id="rId105"/>
    <p:sldId id="501" r:id="rId106"/>
    <p:sldId id="317" r:id="rId107"/>
    <p:sldId id="414" r:id="rId108"/>
    <p:sldId id="433" r:id="rId109"/>
    <p:sldId id="322" r:id="rId110"/>
    <p:sldId id="323" r:id="rId111"/>
    <p:sldId id="324" r:id="rId112"/>
    <p:sldId id="365" r:id="rId113"/>
    <p:sldId id="505" r:id="rId114"/>
    <p:sldId id="415" r:id="rId115"/>
    <p:sldId id="416" r:id="rId116"/>
    <p:sldId id="325" r:id="rId117"/>
    <p:sldId id="503" r:id="rId118"/>
    <p:sldId id="318" r:id="rId119"/>
    <p:sldId id="502" r:id="rId120"/>
    <p:sldId id="430" r:id="rId121"/>
    <p:sldId id="477" r:id="rId122"/>
    <p:sldId id="495" r:id="rId123"/>
    <p:sldId id="496" r:id="rId124"/>
    <p:sldId id="497" r:id="rId125"/>
    <p:sldId id="395" r:id="rId126"/>
    <p:sldId id="498" r:id="rId127"/>
    <p:sldId id="499" r:id="rId128"/>
    <p:sldId id="398" r:id="rId129"/>
    <p:sldId id="478" r:id="rId130"/>
    <p:sldId id="426" r:id="rId131"/>
    <p:sldId id="427" r:id="rId132"/>
    <p:sldId id="500" r:id="rId133"/>
    <p:sldId id="396" r:id="rId134"/>
    <p:sldId id="476" r:id="rId135"/>
    <p:sldId id="421" r:id="rId136"/>
    <p:sldId id="355" r:id="rId137"/>
    <p:sldId id="356" r:id="rId138"/>
    <p:sldId id="357" r:id="rId139"/>
    <p:sldId id="358" r:id="rId140"/>
    <p:sldId id="359" r:id="rId141"/>
    <p:sldId id="506" r:id="rId142"/>
    <p:sldId id="432" r:id="rId143"/>
    <p:sldId id="420" r:id="rId144"/>
    <p:sldId id="328" r:id="rId145"/>
    <p:sldId id="493" r:id="rId146"/>
    <p:sldId id="494" r:id="rId147"/>
    <p:sldId id="370" r:id="rId148"/>
    <p:sldId id="265" r:id="rId149"/>
    <p:sldId id="368" r:id="rId150"/>
    <p:sldId id="388" r:id="rId151"/>
    <p:sldId id="389" r:id="rId152"/>
    <p:sldId id="390" r:id="rId153"/>
    <p:sldId id="391" r:id="rId154"/>
    <p:sldId id="482" r:id="rId155"/>
    <p:sldId id="394" r:id="rId156"/>
    <p:sldId id="277" r:id="rId157"/>
    <p:sldId id="275" r:id="rId158"/>
    <p:sldId id="276" r:id="rId159"/>
    <p:sldId id="306" r:id="rId160"/>
    <p:sldId id="479" r:id="rId161"/>
    <p:sldId id="380" r:id="rId16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DFAB9"/>
    <a:srgbClr val="FBEDA7"/>
    <a:srgbClr val="FDD821"/>
    <a:srgbClr val="EED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Μεσαίο στυλ 2 - Έμφασ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Μεσαίο στυλ 2 - Έμφαση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362" autoAdjust="0"/>
    <p:restoredTop sz="94660"/>
  </p:normalViewPr>
  <p:slideViewPr>
    <p:cSldViewPr snapToGrid="0">
      <p:cViewPr varScale="1">
        <p:scale>
          <a:sx n="45" d="100"/>
          <a:sy n="45" d="100"/>
        </p:scale>
        <p:origin x="52" y="4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4" d="100"/>
        <a:sy n="144" d="100"/>
      </p:scale>
      <p:origin x="0" y="-250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BC425-5FE7-455C-B78E-F2B770ED21C2}" type="datetimeFigureOut">
              <a:rPr lang="el-GR" smtClean="0"/>
              <a:t>14/12/2021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C91E9-EE51-4CC5-9E72-ADF52E3939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1093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18BD0-7A23-443A-BC4E-2556A9F5973D}" type="slidenum">
              <a:rPr lang="el-GR" smtClean="0"/>
              <a:pPr/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824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96F3C-D308-4DC8-BA74-939D7C697D4E}" type="slidenum">
              <a:rPr lang="el-GR" smtClean="0"/>
              <a:pPr/>
              <a:t>93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1931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3E8ACC9-4ED0-4DB1-98F6-DF34E862E1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6E59852-357D-4A0A-B69C-BD9073D2A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4B3D641-E199-46DB-90D9-D8A1D6FC7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FF5-ABF8-4294-82C6-4BB138CFF1D1}" type="datetimeFigureOut">
              <a:rPr lang="el-GR" smtClean="0"/>
              <a:t>14/12/2021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82D7D7E-9605-46F8-BEE6-C7BEED041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B36BEE4-7994-48A7-A082-FB59C3297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2939-C3AD-45F3-BAEB-02D8400807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124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0A9745E-ADEE-4E2D-A580-4F8D7B2E2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592A559-FDD2-47BF-9253-D7D6400D0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C325FC1-F5AA-4562-A8FA-F8F7E02C1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FF5-ABF8-4294-82C6-4BB138CFF1D1}" type="datetimeFigureOut">
              <a:rPr lang="el-GR" smtClean="0"/>
              <a:t>14/12/2021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5493CA6-3BE0-4CCC-9CB1-675FD3526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444D51E-8EAD-4A13-AA84-46DEBFAB0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2939-C3AD-45F3-BAEB-02D8400807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1271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B37A706C-13C2-4B5F-8533-E7A709CDB7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7F50B74-6974-4BCB-AB6D-5832ADDD8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477FF9D-E723-4833-8A51-29944EB21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FF5-ABF8-4294-82C6-4BB138CFF1D1}" type="datetimeFigureOut">
              <a:rPr lang="el-GR" smtClean="0"/>
              <a:t>14/12/2021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0659990-04E1-4C2B-B6E8-0631A291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52B5720-F49F-41C3-BA05-D3BF14D9C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2939-C3AD-45F3-BAEB-02D8400807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8402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CC9AD-6FF6-4564-B9C5-CBF400388105}" type="datetimeFigureOut">
              <a:rPr lang="el-GR" smtClean="0"/>
              <a:pPr/>
              <a:t>14/12/2021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C218B-09D5-4C7F-8BE7-1336D48262C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2462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CC9AD-6FF6-4564-B9C5-CBF400388105}" type="datetimeFigureOut">
              <a:rPr lang="el-GR" smtClean="0"/>
              <a:pPr/>
              <a:t>14/12/2021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C218B-09D5-4C7F-8BE7-1336D48262C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8931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CC9AD-6FF6-4564-B9C5-CBF400388105}" type="datetimeFigureOut">
              <a:rPr lang="el-GR" smtClean="0"/>
              <a:pPr/>
              <a:t>14/12/2021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C218B-09D5-4C7F-8BE7-1336D48262C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1682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CC9AD-6FF6-4564-B9C5-CBF400388105}" type="datetimeFigureOut">
              <a:rPr lang="el-GR" smtClean="0"/>
              <a:pPr/>
              <a:t>14/12/2021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C218B-09D5-4C7F-8BE7-1336D48262C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8135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CC9AD-6FF6-4564-B9C5-CBF400388105}" type="datetimeFigureOut">
              <a:rPr lang="el-GR" smtClean="0"/>
              <a:pPr/>
              <a:t>14/12/2021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C218B-09D5-4C7F-8BE7-1336D48262C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5333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CC9AD-6FF6-4564-B9C5-CBF400388105}" type="datetimeFigureOut">
              <a:rPr lang="el-GR" smtClean="0"/>
              <a:pPr/>
              <a:t>14/12/2021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C218B-09D5-4C7F-8BE7-1336D48262C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3732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CC9AD-6FF6-4564-B9C5-CBF400388105}" type="datetimeFigureOut">
              <a:rPr lang="el-GR" smtClean="0"/>
              <a:pPr/>
              <a:t>14/12/2021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C218B-09D5-4C7F-8BE7-1336D48262C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592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CC9AD-6FF6-4564-B9C5-CBF400388105}" type="datetimeFigureOut">
              <a:rPr lang="el-GR" smtClean="0"/>
              <a:pPr/>
              <a:t>14/12/2021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C218B-09D5-4C7F-8BE7-1336D48262C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708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4BC0E2-200E-4D14-A26A-4F0EE9904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5EDC934-D668-437C-8D53-A11DE4D93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A988612-463C-4FB3-A8A8-6F04E51D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FF5-ABF8-4294-82C6-4BB138CFF1D1}" type="datetimeFigureOut">
              <a:rPr lang="el-GR" smtClean="0"/>
              <a:t>14/12/2021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F058D5B-C8E9-4B0C-AE0C-528EC3EA1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9637257-3EC3-440C-A0BD-D081C5CD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2939-C3AD-45F3-BAEB-02D8400807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3765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CC9AD-6FF6-4564-B9C5-CBF400388105}" type="datetimeFigureOut">
              <a:rPr lang="el-GR" smtClean="0"/>
              <a:pPr/>
              <a:t>14/12/2021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C218B-09D5-4C7F-8BE7-1336D48262C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2879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CC9AD-6FF6-4564-B9C5-CBF400388105}" type="datetimeFigureOut">
              <a:rPr lang="el-GR" smtClean="0"/>
              <a:pPr/>
              <a:t>14/12/2021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C218B-09D5-4C7F-8BE7-1336D48262C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8094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CC9AD-6FF6-4564-B9C5-CBF400388105}" type="datetimeFigureOut">
              <a:rPr lang="el-GR" smtClean="0"/>
              <a:pPr/>
              <a:t>14/12/2021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C218B-09D5-4C7F-8BE7-1336D48262C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4577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505AA6-E290-417C-8591-EF6BC2C60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16221B1-19C1-4790-B47D-F5DB9D857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A8D3D86-0DDA-4364-8B7C-05935CDC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FF5-ABF8-4294-82C6-4BB138CFF1D1}" type="datetimeFigureOut">
              <a:rPr lang="el-GR" smtClean="0"/>
              <a:t>14/12/2021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54D7DBD-228C-48F7-8F87-8E702013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E8BAF68-C3A4-4AAC-9CC8-943747345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2939-C3AD-45F3-BAEB-02D8400807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2365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7710FB-F687-4E5A-9C32-E67B6D62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D494198-DC69-4935-A6AE-1EA409E0F9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E03DB7A-3079-4485-B42D-57545569D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8785FB4-FD5C-4FB9-87F9-6D9D2FB8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FF5-ABF8-4294-82C6-4BB138CFF1D1}" type="datetimeFigureOut">
              <a:rPr lang="el-GR" smtClean="0"/>
              <a:t>14/12/2021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875155C-5869-4929-B575-7C5BC68B5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CAB71BB-BD82-45DB-B766-7EEC5EEF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2939-C3AD-45F3-BAEB-02D8400807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0018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168641-3F72-43DC-9B8B-6B5B25C6F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1B95B5D-0E32-455A-8E3C-A4AAF19B8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1003669-248B-4721-9A81-84F16C779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204E47D-3AFF-4F08-BEEE-3BC9BF06C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52FCC24-A76C-4F58-9916-1ECFF4F74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2685109C-0FE5-437A-B420-D38904C97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FF5-ABF8-4294-82C6-4BB138CFF1D1}" type="datetimeFigureOut">
              <a:rPr lang="el-GR" smtClean="0"/>
              <a:t>14/12/2021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F8F86D36-4110-4831-9920-6C633991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11485581-5EEE-48A6-99DD-F399BC4A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2939-C3AD-45F3-BAEB-02D8400807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3962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9B1E16-96B1-4894-BFB8-A049FEDCC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72E7014F-8F62-4CC2-8CFC-E0ACE0A8A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FF5-ABF8-4294-82C6-4BB138CFF1D1}" type="datetimeFigureOut">
              <a:rPr lang="el-GR" smtClean="0"/>
              <a:t>14/12/2021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16CF1C6-DECD-4FC4-BB8B-E89EE298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F4BA296-75B8-456E-B826-EFC6517B1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2939-C3AD-45F3-BAEB-02D8400807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3039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7EF0A5E9-D72F-4605-9212-7C2DEC9DF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FF5-ABF8-4294-82C6-4BB138CFF1D1}" type="datetimeFigureOut">
              <a:rPr lang="el-GR" smtClean="0"/>
              <a:t>14/12/2021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9AF994D-7995-456D-91D2-C420EFFE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BCBBEDA-1FE3-4DB3-810B-52708678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2939-C3AD-45F3-BAEB-02D8400807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173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FA90CA-FAE1-48D5-B07F-2EFDA61B4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D44DF53-27CF-4768-997B-70F8B9AF6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7354AC3-A45F-4119-99A8-D0334BCFB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651CC83-4BD8-4177-9A5D-79C1B2C73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FF5-ABF8-4294-82C6-4BB138CFF1D1}" type="datetimeFigureOut">
              <a:rPr lang="el-GR" smtClean="0"/>
              <a:t>14/12/2021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F4DCE85-FB0B-479F-926C-373C16534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59712EB-1FA1-4405-8D81-9FBD5EA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2939-C3AD-45F3-BAEB-02D8400807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4127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95E9EB-9B8B-42C8-AA2A-048CF7A9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58302B4A-F55A-4C34-BBEE-3703F95419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7C3D733-B01F-4EE6-895E-7C5BF3659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0EB1865-1E71-4046-85D0-00F14E40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FF5-ABF8-4294-82C6-4BB138CFF1D1}" type="datetimeFigureOut">
              <a:rPr lang="el-GR" smtClean="0"/>
              <a:t>14/12/2021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7A1A91F-8624-4BD5-8708-F8BD1900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E44B350-86F2-4D5F-98F5-FB5A609E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2939-C3AD-45F3-BAEB-02D8400807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4810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56E31C3A-EB63-43F0-B65D-A301EE3C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AAC2D7C-08EE-4439-AD03-11E0E7753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A9728F2-3B72-4834-B347-72C1042EA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CDFF5-ABF8-4294-82C6-4BB138CFF1D1}" type="datetimeFigureOut">
              <a:rPr lang="el-GR" smtClean="0"/>
              <a:t>14/12/2021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E54448A-5E4A-4B25-8829-DA61EF393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19A32CB-0DCA-4530-A440-972F3B739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62939-C3AD-45F3-BAEB-02D8400807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14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CC9AD-6FF6-4564-B9C5-CBF400388105}" type="datetimeFigureOut">
              <a:rPr lang="el-GR" smtClean="0"/>
              <a:pPr/>
              <a:t>14/12/2021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C218B-09D5-4C7F-8BE7-1336D48262C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887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journal/0305-7518_Leprosy_review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36/practneurol-2015-001095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featured/category/health-medicine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A84128-EFE0-420B-B1BF-9EA5390C62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ΝΕΥΡΟΠΑΘΕΙΕΣ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AD9927E-7DDF-4944-B994-312F9B597E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ΜΑΡΙΑΝΝΑ ΠΑΠΑΔΟΠΟΥΛΟΥ</a:t>
            </a:r>
          </a:p>
          <a:p>
            <a:r>
              <a:rPr lang="el-GR" dirty="0"/>
              <a:t>ΝΕΥΡΟΛΟΓΟΣ</a:t>
            </a:r>
          </a:p>
          <a:p>
            <a:r>
              <a:rPr lang="el-GR" dirty="0"/>
              <a:t>ΕΠΙΚΟΥΡΗ ΚΑΘΗΓΗΤΡΙΑ</a:t>
            </a:r>
          </a:p>
          <a:p>
            <a:r>
              <a:rPr lang="el-GR" dirty="0"/>
              <a:t>ΠΑΝΕΠΙΣΤΗΜΙΟ ΔΥΤΙΚΗΣ ΑΤΤΙΚΗΣ</a:t>
            </a:r>
          </a:p>
        </p:txBody>
      </p:sp>
    </p:spTree>
    <p:extLst>
      <p:ext uri="{BB962C8B-B14F-4D97-AF65-F5344CB8AC3E}">
        <p14:creationId xmlns:p14="http://schemas.microsoft.com/office/powerpoint/2010/main" val="3094711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Εικόνα" descr="ταξινομηση ινες2 αγγλικα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786" y="388848"/>
            <a:ext cx="7572428" cy="58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6297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35560" y="0"/>
            <a:ext cx="8229600" cy="76470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dirty="0"/>
              <a:t>7. Φάρμακα Τοξικές ουσίες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631504" y="980728"/>
            <a:ext cx="8928992" cy="5877272"/>
          </a:xfrm>
        </p:spPr>
        <p:txBody>
          <a:bodyPr>
            <a:normAutofit fontScale="55000" lnSpcReduction="20000"/>
          </a:bodyPr>
          <a:lstStyle/>
          <a:p>
            <a:pPr marL="0" lvl="1" indent="0">
              <a:buNone/>
            </a:pPr>
            <a:r>
              <a:rPr lang="el-GR" sz="3600" b="1" dirty="0" err="1"/>
              <a:t>Δοξορουμπικίνη</a:t>
            </a:r>
            <a:r>
              <a:rPr lang="el-GR" sz="3600" dirty="0"/>
              <a:t> (</a:t>
            </a:r>
            <a:r>
              <a:rPr lang="el-GR" sz="3600" dirty="0" err="1"/>
              <a:t>κυτταροτοξικό</a:t>
            </a:r>
            <a:r>
              <a:rPr lang="el-GR" sz="3600" dirty="0"/>
              <a:t>, μπλοκάρεται η </a:t>
            </a:r>
            <a:r>
              <a:rPr lang="el-GR" sz="3600" dirty="0" err="1"/>
              <a:t>πρωτεϊνοσύνθεση</a:t>
            </a:r>
            <a:r>
              <a:rPr lang="el-GR" sz="3600" dirty="0"/>
              <a:t> στα κ. αισθητικών γαγγλίων-νευρωνική εκφύλιση)</a:t>
            </a:r>
          </a:p>
          <a:p>
            <a:pPr marL="0" lvl="1" indent="0">
              <a:buNone/>
            </a:pPr>
            <a:r>
              <a:rPr lang="en-US" sz="3600" b="1" dirty="0" err="1"/>
              <a:t>Cisplatin</a:t>
            </a:r>
            <a:r>
              <a:rPr lang="el-GR" sz="3600" dirty="0"/>
              <a:t> εκφύλιση αισθητικών γαγγλίων και οπισθίων δεσμών</a:t>
            </a:r>
          </a:p>
          <a:p>
            <a:pPr marL="0" lvl="1" indent="0">
              <a:buNone/>
            </a:pPr>
            <a:r>
              <a:rPr lang="el-GR" sz="3600" b="1" dirty="0" err="1"/>
              <a:t>Βινκριστίνη</a:t>
            </a:r>
            <a:r>
              <a:rPr lang="el-GR" sz="3600" b="1" dirty="0"/>
              <a:t>-</a:t>
            </a:r>
            <a:r>
              <a:rPr lang="el-GR" sz="3600" dirty="0"/>
              <a:t>(</a:t>
            </a:r>
            <a:r>
              <a:rPr lang="el-GR" sz="3600" dirty="0" err="1"/>
              <a:t>κυτταροστατικό</a:t>
            </a:r>
            <a:r>
              <a:rPr lang="el-GR" sz="3600" dirty="0"/>
              <a:t>), καταστρέφει το σύστημα </a:t>
            </a:r>
            <a:r>
              <a:rPr lang="el-GR" sz="3600" dirty="0" err="1"/>
              <a:t>μικροσωληνίσκων</a:t>
            </a:r>
            <a:endParaRPr lang="el-GR" sz="3600" dirty="0"/>
          </a:p>
          <a:p>
            <a:pPr marL="0" indent="0">
              <a:buNone/>
            </a:pPr>
            <a:r>
              <a:rPr lang="el-GR" sz="3600" b="1" dirty="0" err="1"/>
              <a:t>Ισονιαζίδη</a:t>
            </a:r>
            <a:r>
              <a:rPr lang="el-GR" sz="3600" dirty="0"/>
              <a:t>:  Σε δοσολογία &gt;15</a:t>
            </a:r>
            <a:r>
              <a:rPr lang="en-US" sz="3600" dirty="0"/>
              <a:t>mg/kg/d. </a:t>
            </a:r>
            <a:r>
              <a:rPr lang="el-GR" sz="3600" dirty="0"/>
              <a:t>Παρεμβαίνει στο μεταβολισμό </a:t>
            </a:r>
            <a:r>
              <a:rPr lang="el-GR" sz="3600" dirty="0" err="1"/>
              <a:t>πυριδοξίνης</a:t>
            </a:r>
            <a:r>
              <a:rPr lang="el-GR" sz="3600" dirty="0"/>
              <a:t> και περιορίζει τα επίπεδα ενεργού μορφής της στους ιστούς (πρόληψη χορήγηση Β6 150-450 </a:t>
            </a:r>
            <a:r>
              <a:rPr lang="en-US" sz="3600" dirty="0"/>
              <a:t>mg/d</a:t>
            </a:r>
            <a:r>
              <a:rPr lang="el-GR" sz="3600" dirty="0"/>
              <a:t>)</a:t>
            </a:r>
          </a:p>
          <a:p>
            <a:pPr marL="0" indent="0">
              <a:buNone/>
            </a:pPr>
            <a:r>
              <a:rPr lang="el-GR" sz="3600" dirty="0"/>
              <a:t>Κατάχρηση </a:t>
            </a:r>
            <a:r>
              <a:rPr lang="el-GR" sz="3600" b="1" dirty="0" err="1"/>
              <a:t>πυριδοξίνης</a:t>
            </a:r>
            <a:r>
              <a:rPr lang="el-GR" sz="3600" dirty="0"/>
              <a:t>: αισθητική ΠΝ</a:t>
            </a:r>
          </a:p>
          <a:p>
            <a:pPr marL="0" indent="0">
              <a:buNone/>
            </a:pPr>
            <a:r>
              <a:rPr lang="el-GR" sz="3600" b="1" dirty="0" err="1"/>
              <a:t>Νιτροφουραντοϊνη</a:t>
            </a:r>
            <a:r>
              <a:rPr lang="el-GR" sz="3600" dirty="0"/>
              <a:t>: Αισθητικοκινητική ΠΝ ακόμα και σε συνήθεις δόσεις αν συνυπάρχει ΝΑ</a:t>
            </a:r>
          </a:p>
          <a:p>
            <a:pPr marL="0" indent="0">
              <a:buNone/>
            </a:pPr>
            <a:r>
              <a:rPr lang="el-GR" sz="3600" b="1" dirty="0" err="1"/>
              <a:t>Αμιοδαρόνη</a:t>
            </a:r>
            <a:r>
              <a:rPr lang="el-GR" sz="3600" dirty="0"/>
              <a:t> 5% αισθητικοκινητική ΠΝ</a:t>
            </a:r>
          </a:p>
          <a:p>
            <a:pPr marL="0" indent="0">
              <a:buNone/>
            </a:pPr>
            <a:r>
              <a:rPr lang="el-GR" sz="3600" b="1" dirty="0" err="1"/>
              <a:t>Θάλλιο</a:t>
            </a:r>
            <a:r>
              <a:rPr lang="el-GR" sz="3600" dirty="0"/>
              <a:t>: αξονική εκφύλιση </a:t>
            </a:r>
          </a:p>
          <a:p>
            <a:pPr marL="0" indent="0">
              <a:buNone/>
            </a:pPr>
            <a:r>
              <a:rPr lang="el-GR" sz="3600" b="1" dirty="0"/>
              <a:t>Θαλιδομίδη</a:t>
            </a:r>
            <a:r>
              <a:rPr lang="el-GR" sz="3600" dirty="0"/>
              <a:t>: αισθητική ΠΝ</a:t>
            </a:r>
          </a:p>
          <a:p>
            <a:pPr marL="0" indent="0">
              <a:buNone/>
            </a:pPr>
            <a:r>
              <a:rPr lang="el-GR" sz="3600" dirty="0"/>
              <a:t>Άλλα φάρμακα: </a:t>
            </a:r>
            <a:r>
              <a:rPr lang="el-GR" sz="3600" dirty="0" err="1"/>
              <a:t>φαινυντοΐνη</a:t>
            </a:r>
            <a:r>
              <a:rPr lang="el-GR" sz="3600" dirty="0"/>
              <a:t>, κολχικίνη, </a:t>
            </a:r>
            <a:r>
              <a:rPr lang="el-GR" sz="3600" dirty="0" err="1"/>
              <a:t>αμιτρυπτιλίνη</a:t>
            </a:r>
            <a:r>
              <a:rPr lang="el-GR" sz="3600" dirty="0"/>
              <a:t>, </a:t>
            </a:r>
            <a:r>
              <a:rPr lang="el-GR" sz="3600" dirty="0" err="1"/>
              <a:t>λίθιο</a:t>
            </a:r>
            <a:r>
              <a:rPr lang="el-GR" sz="3600" dirty="0"/>
              <a:t> </a:t>
            </a:r>
            <a:r>
              <a:rPr lang="el-GR" sz="3600" dirty="0" err="1"/>
              <a:t>χλωραμφενικόλη</a:t>
            </a:r>
            <a:r>
              <a:rPr lang="el-GR" sz="3600" dirty="0"/>
              <a:t>, </a:t>
            </a:r>
            <a:r>
              <a:rPr lang="el-GR" sz="3600" dirty="0" err="1"/>
              <a:t>μετρονιδαζόλη</a:t>
            </a:r>
            <a:r>
              <a:rPr lang="el-GR" sz="3600" dirty="0"/>
              <a:t>, </a:t>
            </a:r>
            <a:r>
              <a:rPr lang="el-GR" sz="3600" dirty="0" err="1"/>
              <a:t>δαψόνη</a:t>
            </a:r>
            <a:endParaRPr lang="el-GR" sz="3600" dirty="0"/>
          </a:p>
          <a:p>
            <a:pPr marL="0" lvl="1" indent="0">
              <a:buNone/>
            </a:pPr>
            <a:r>
              <a:rPr lang="el-GR" sz="3600" b="1" dirty="0"/>
              <a:t>Αρσενικό</a:t>
            </a:r>
            <a:r>
              <a:rPr lang="el-GR" sz="3600" dirty="0"/>
              <a:t> -δεσμεύεται στο </a:t>
            </a:r>
            <a:r>
              <a:rPr lang="el-GR" sz="3600" dirty="0" err="1"/>
              <a:t>αξονόπλασμα</a:t>
            </a:r>
            <a:r>
              <a:rPr lang="el-GR" sz="3600" dirty="0"/>
              <a:t> αισθητικών και κινητικών νευρώνων (</a:t>
            </a:r>
            <a:r>
              <a:rPr lang="en-US" sz="3600" dirty="0"/>
              <a:t>dying back)</a:t>
            </a:r>
          </a:p>
          <a:p>
            <a:pPr marL="0" lvl="1" indent="0">
              <a:buNone/>
            </a:pPr>
            <a:r>
              <a:rPr lang="el-GR" sz="3600" b="1" dirty="0"/>
              <a:t>Μόλυβδος-</a:t>
            </a:r>
            <a:r>
              <a:rPr lang="el-GR" sz="3600" dirty="0"/>
              <a:t> τοξική δράση στα κ. </a:t>
            </a:r>
            <a:r>
              <a:rPr lang="en-US" sz="3600" dirty="0"/>
              <a:t>Schwann</a:t>
            </a:r>
            <a:r>
              <a:rPr lang="el-GR" sz="3600" dirty="0"/>
              <a:t> ή στα ενδοθηλιακά τριχοειδών, οίδημα, αξονική εκφύλιση με δευτερογενείς αλλοιώσεις μυελίνης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Αλκοόλ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/>
              <a:t>	Η ευαισθησία ενός ατόμου στο αλκοόλ εξαρτάται από τη γενετικά καθορισμένη αλκοολική </a:t>
            </a:r>
            <a:r>
              <a:rPr lang="el-GR" dirty="0" err="1"/>
              <a:t>δεϋδρογενάση</a:t>
            </a:r>
            <a:r>
              <a:rPr lang="el-GR" dirty="0"/>
              <a:t> και τη δραστηριότητα της </a:t>
            </a:r>
            <a:r>
              <a:rPr lang="el-GR" dirty="0" err="1"/>
              <a:t>αλδεϋδικής</a:t>
            </a:r>
            <a:r>
              <a:rPr lang="el-GR" dirty="0"/>
              <a:t> </a:t>
            </a:r>
            <a:r>
              <a:rPr lang="el-GR" dirty="0" err="1"/>
              <a:t>δεϋδρογενάσης</a:t>
            </a:r>
            <a:r>
              <a:rPr lang="el-GR" dirty="0"/>
              <a:t>. Αύξηση της </a:t>
            </a:r>
            <a:r>
              <a:rPr lang="el-GR" dirty="0" err="1"/>
              <a:t>ακεταλδεΰδης</a:t>
            </a:r>
            <a:r>
              <a:rPr lang="el-GR" dirty="0"/>
              <a:t> αυξάνει τον κίνδυνο ασθενή στην τοξικότητα του αλκοόλ. Στα περιφερικά νεύρα προκαλεί αξονική εκφύλιση.</a:t>
            </a:r>
          </a:p>
        </p:txBody>
      </p:sp>
    </p:spTree>
    <p:extLst>
      <p:ext uri="{BB962C8B-B14F-4D97-AF65-F5344CB8AC3E}">
        <p14:creationId xmlns:p14="http://schemas.microsoft.com/office/powerpoint/2010/main" val="282550797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>
            <a:extLst>
              <a:ext uri="{FF2B5EF4-FFF2-40B4-BE49-F238E27FC236}">
                <a16:creationId xmlns:a16="http://schemas.microsoft.com/office/drawing/2014/main" id="{3629E3B5-E530-4544-AB44-9E5ABEA197DA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ΠΑΡΑΝΕΟΠΛΑΣΜΑΤΙΚΕΣ ΠΝ</a:t>
            </a:r>
          </a:p>
        </p:txBody>
      </p:sp>
      <p:sp>
        <p:nvSpPr>
          <p:cNvPr id="7" name="Θέση κειμένου 6">
            <a:extLst>
              <a:ext uri="{FF2B5EF4-FFF2-40B4-BE49-F238E27FC236}">
                <a16:creationId xmlns:a16="http://schemas.microsoft.com/office/drawing/2014/main" id="{C0CCAAAE-31B8-4040-83DA-5FEB7CFA7C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Νεοπλασία</a:t>
            </a:r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4CCE9897-868D-46F4-AC24-E2E9572728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Καρκίνος Πνεύμονα</a:t>
            </a:r>
          </a:p>
          <a:p>
            <a:r>
              <a:rPr lang="el-GR" dirty="0" err="1"/>
              <a:t>Μονοκλωνική</a:t>
            </a:r>
            <a:r>
              <a:rPr lang="el-GR" dirty="0"/>
              <a:t> </a:t>
            </a:r>
            <a:r>
              <a:rPr lang="el-GR" dirty="0" err="1"/>
              <a:t>γαμμοπάθεια</a:t>
            </a:r>
            <a:endParaRPr lang="el-GR" dirty="0"/>
          </a:p>
          <a:p>
            <a:endParaRPr lang="el-GR" dirty="0"/>
          </a:p>
          <a:p>
            <a:r>
              <a:rPr lang="el-GR" dirty="0" err="1"/>
              <a:t>Μυέλωμα</a:t>
            </a:r>
            <a:endParaRPr lang="el-GR" dirty="0"/>
          </a:p>
          <a:p>
            <a:endParaRPr lang="el-GR" dirty="0"/>
          </a:p>
          <a:p>
            <a:r>
              <a:rPr lang="el-GR" dirty="0" err="1"/>
              <a:t>Μακροσφαιριναιμία</a:t>
            </a:r>
            <a:endParaRPr lang="el-GR" dirty="0"/>
          </a:p>
          <a:p>
            <a:endParaRPr lang="el-GR" dirty="0"/>
          </a:p>
          <a:p>
            <a:r>
              <a:rPr lang="el-GR" dirty="0"/>
              <a:t>ΧΛΛ</a:t>
            </a:r>
          </a:p>
        </p:txBody>
      </p:sp>
      <p:sp>
        <p:nvSpPr>
          <p:cNvPr id="9" name="Θέση κειμένου 8">
            <a:extLst>
              <a:ext uri="{FF2B5EF4-FFF2-40B4-BE49-F238E27FC236}">
                <a16:creationId xmlns:a16="http://schemas.microsoft.com/office/drawing/2014/main" id="{91D1EF54-89F1-4803-A39D-956EBDA1A6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Εργαστηριακή διερεύνηση</a:t>
            </a:r>
          </a:p>
        </p:txBody>
      </p:sp>
      <p:pic>
        <p:nvPicPr>
          <p:cNvPr id="11" name="Θέση περιεχομένου 10">
            <a:extLst>
              <a:ext uri="{FF2B5EF4-FFF2-40B4-BE49-F238E27FC236}">
                <a16:creationId xmlns:a16="http://schemas.microsoft.com/office/drawing/2014/main" id="{DB17DCD7-F87C-484A-86CE-AB548B21A34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834874" y="2505075"/>
            <a:ext cx="3624218" cy="384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425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5. </a:t>
            </a:r>
            <a:r>
              <a:rPr lang="el-GR" dirty="0" err="1"/>
              <a:t>Παρανεοπλασματικές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el-GR" dirty="0"/>
              <a:t>Μικτή αισθητικοκινητική ΠΝ</a:t>
            </a:r>
          </a:p>
          <a:p>
            <a:pPr algn="just">
              <a:buNone/>
            </a:pPr>
            <a:r>
              <a:rPr lang="el-GR" dirty="0"/>
              <a:t>Φλεγμονώδης και εκφυλιστική </a:t>
            </a:r>
            <a:r>
              <a:rPr lang="el-GR" dirty="0" err="1"/>
              <a:t>γαγγλιονοπάθεια</a:t>
            </a:r>
            <a:r>
              <a:rPr lang="el-GR" dirty="0"/>
              <a:t> </a:t>
            </a:r>
          </a:p>
          <a:p>
            <a:pPr algn="just">
              <a:buNone/>
            </a:pPr>
            <a:r>
              <a:rPr lang="el-GR" dirty="0"/>
              <a:t>που σχετίζεται με αντισώματα </a:t>
            </a:r>
            <a:r>
              <a:rPr lang="en-US" dirty="0"/>
              <a:t>anti </a:t>
            </a:r>
            <a:r>
              <a:rPr lang="en-US" dirty="0" err="1"/>
              <a:t>Hu</a:t>
            </a:r>
            <a:r>
              <a:rPr lang="el-GR" dirty="0"/>
              <a:t> (</a:t>
            </a:r>
            <a:r>
              <a:rPr lang="en-US" dirty="0"/>
              <a:t>SCLC)</a:t>
            </a:r>
            <a:r>
              <a:rPr lang="el-GR" dirty="0"/>
              <a:t> ή λεμφώματα </a:t>
            </a:r>
            <a:r>
              <a:rPr lang="en-US" dirty="0"/>
              <a:t>(non-Hodgkin)</a:t>
            </a:r>
            <a:r>
              <a:rPr lang="el-GR" dirty="0"/>
              <a:t>. </a:t>
            </a:r>
          </a:p>
          <a:p>
            <a:pPr algn="just">
              <a:buNone/>
            </a:pPr>
            <a:r>
              <a:rPr lang="el-GR" dirty="0"/>
              <a:t>Απώλεια κ. στα </a:t>
            </a:r>
            <a:r>
              <a:rPr lang="el-GR" u="sng" dirty="0"/>
              <a:t>γάγγλια</a:t>
            </a:r>
            <a:r>
              <a:rPr lang="el-GR" dirty="0"/>
              <a:t>, φλεγμονώδης αντίδραση με δευτερογενή εκφύλιση οπισθίων </a:t>
            </a:r>
            <a:r>
              <a:rPr lang="el-GR" u="sng" dirty="0"/>
              <a:t>ριζών</a:t>
            </a:r>
            <a:r>
              <a:rPr lang="el-GR" dirty="0"/>
              <a:t> και </a:t>
            </a:r>
            <a:r>
              <a:rPr lang="el-GR" u="sng" dirty="0"/>
              <a:t>οπισθίων δεσμών</a:t>
            </a:r>
            <a:r>
              <a:rPr lang="el-GR" dirty="0"/>
              <a:t>. Λεμφοκυτταρικές διηθήσεις γύρω από αγγεία-άγνωστη η σχέση τους με την απομυελίνωση και αξονική εκφύλιση </a:t>
            </a:r>
            <a:r>
              <a:rPr lang="el-GR" dirty="0" err="1"/>
              <a:t>εμμύελων</a:t>
            </a:r>
            <a:r>
              <a:rPr lang="el-GR" dirty="0"/>
              <a:t> ινών.</a:t>
            </a:r>
          </a:p>
          <a:p>
            <a:pPr algn="just">
              <a:buNone/>
            </a:pPr>
            <a:r>
              <a:rPr lang="el-GR" dirty="0"/>
              <a:t>ΔΔ καρκινωματώδης – λεμφωματώδης ΠΝ: τα νεύρα διηθούνται από καρκινικά κ.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ΠΝ σε </a:t>
            </a:r>
            <a:r>
              <a:rPr lang="el-GR" dirty="0" err="1"/>
              <a:t>παραπρωτεϊναιμίες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Μυέλωμα</a:t>
            </a:r>
            <a:r>
              <a:rPr lang="en-US" dirty="0"/>
              <a:t> </a:t>
            </a:r>
            <a:r>
              <a:rPr lang="el-GR" dirty="0"/>
              <a:t>και </a:t>
            </a:r>
            <a:r>
              <a:rPr lang="el-GR" dirty="0" err="1"/>
              <a:t>μονοκλονικές</a:t>
            </a:r>
            <a:r>
              <a:rPr lang="el-GR" dirty="0"/>
              <a:t> </a:t>
            </a:r>
            <a:r>
              <a:rPr lang="el-GR" dirty="0" err="1"/>
              <a:t>γαμμοπάθειες</a:t>
            </a:r>
            <a:r>
              <a:rPr lang="el-GR" dirty="0"/>
              <a:t>. Είτε από πίεση είτε από κινητοποίηση </a:t>
            </a:r>
            <a:r>
              <a:rPr lang="el-GR" dirty="0" err="1"/>
              <a:t>χυμικής</a:t>
            </a:r>
            <a:r>
              <a:rPr lang="el-GR" dirty="0"/>
              <a:t> ανοσίας, αντισώματα έναντι στοιχείων περιφερικών νεύρων όπως η </a:t>
            </a:r>
            <a:r>
              <a:rPr lang="en-US" dirty="0">
                <a:solidFill>
                  <a:srgbClr val="0070C0"/>
                </a:solidFill>
              </a:rPr>
              <a:t>MAG</a:t>
            </a:r>
            <a:r>
              <a:rPr lang="en-US" dirty="0"/>
              <a:t> (Myelin associated glycoprotein)</a:t>
            </a:r>
            <a:r>
              <a:rPr lang="el-GR" dirty="0"/>
              <a:t>. </a:t>
            </a:r>
          </a:p>
          <a:p>
            <a:r>
              <a:rPr lang="el-GR" dirty="0" err="1"/>
              <a:t>Μακροσφαιριναιμία</a:t>
            </a:r>
            <a:r>
              <a:rPr lang="el-GR" dirty="0"/>
              <a:t> </a:t>
            </a:r>
            <a:r>
              <a:rPr lang="en-US" dirty="0" err="1"/>
              <a:t>Waldenstrom</a:t>
            </a:r>
            <a:r>
              <a:rPr lang="el-GR" dirty="0"/>
              <a:t>: απόφραξη </a:t>
            </a:r>
            <a:r>
              <a:rPr lang="en-US" dirty="0"/>
              <a:t>vasa </a:t>
            </a:r>
            <a:r>
              <a:rPr lang="en-US" dirty="0" err="1"/>
              <a:t>nevrorum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351332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Αμυλοείδωση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Πρωτοπαθής </a:t>
            </a:r>
            <a:r>
              <a:rPr lang="el-GR" dirty="0" err="1"/>
              <a:t>αμυλοείδωση</a:t>
            </a:r>
            <a:r>
              <a:rPr lang="el-GR" dirty="0"/>
              <a:t> είναι σπάνια. Οι περισσότερες περιπτώσεις είναι οικογενείς (αυτοσωμικός επικρατητικός τύπος) και σπάνια σποραδικές.</a:t>
            </a:r>
          </a:p>
          <a:p>
            <a:r>
              <a:rPr lang="el-GR" dirty="0"/>
              <a:t>Εναπόθεση </a:t>
            </a:r>
            <a:r>
              <a:rPr lang="el-GR" dirty="0" err="1"/>
              <a:t>αμυλοειδούς</a:t>
            </a:r>
            <a:r>
              <a:rPr lang="el-GR" dirty="0"/>
              <a:t> στο </a:t>
            </a:r>
            <a:r>
              <a:rPr lang="el-GR" u="sng" dirty="0"/>
              <a:t>ενδονεύριο</a:t>
            </a:r>
            <a:r>
              <a:rPr lang="el-GR" dirty="0"/>
              <a:t> και στα τοιχώματα αγγείων, με δευτερογενή προσβολή νευρικών ινών λόγω ισχαιμίας ή πίεσης.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93E584BC-8AD4-460C-9C64-C79062A66DCA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Πρωτοπαθής </a:t>
            </a:r>
            <a:r>
              <a:rPr lang="el-GR" dirty="0" err="1"/>
              <a:t>αμυλοείδωση</a:t>
            </a:r>
            <a:br>
              <a:rPr lang="el-GR" dirty="0"/>
            </a:br>
            <a:endParaRPr lang="el-GR" dirty="0"/>
          </a:p>
        </p:txBody>
      </p:sp>
      <p:pic>
        <p:nvPicPr>
          <p:cNvPr id="10" name="Θέση περιεχομένου 9">
            <a:extLst>
              <a:ext uri="{FF2B5EF4-FFF2-40B4-BE49-F238E27FC236}">
                <a16:creationId xmlns:a16="http://schemas.microsoft.com/office/drawing/2014/main" id="{43C53059-D64E-41E7-BB41-7E3A59517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0245" y="1690688"/>
            <a:ext cx="5769425" cy="55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813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3A9551-3CCE-4280-B332-69C119B57664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ΣΥΣΤΗΜΑΤΙΚΑ ΝΟΣΗΜΑΤΑ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3C8271D-CF97-476C-A9A4-2712976C7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206" y="2154238"/>
            <a:ext cx="10515600" cy="4351338"/>
          </a:xfrm>
        </p:spPr>
        <p:txBody>
          <a:bodyPr/>
          <a:lstStyle/>
          <a:p>
            <a:r>
              <a:rPr lang="el-GR" dirty="0"/>
              <a:t>Ουραιμική</a:t>
            </a:r>
          </a:p>
          <a:p>
            <a:r>
              <a:rPr lang="el-GR" dirty="0"/>
              <a:t>Νόσος </a:t>
            </a:r>
            <a:r>
              <a:rPr lang="en-ID" dirty="0"/>
              <a:t>Crohn</a:t>
            </a:r>
          </a:p>
          <a:p>
            <a:r>
              <a:rPr lang="en-ID" dirty="0"/>
              <a:t>1</a:t>
            </a:r>
            <a:r>
              <a:rPr lang="el-GR" dirty="0"/>
              <a:t> </a:t>
            </a:r>
            <a:r>
              <a:rPr lang="el-GR" dirty="0" err="1"/>
              <a:t>παθής</a:t>
            </a:r>
            <a:r>
              <a:rPr lang="el-GR" dirty="0"/>
              <a:t> χολική κίρρωση</a:t>
            </a:r>
          </a:p>
          <a:p>
            <a:r>
              <a:rPr lang="el-GR" dirty="0"/>
              <a:t>ΧΑΠ</a:t>
            </a:r>
          </a:p>
          <a:p>
            <a:r>
              <a:rPr lang="el-GR" dirty="0"/>
              <a:t>Ουρική αρθρίτιδα</a:t>
            </a:r>
          </a:p>
          <a:p>
            <a:r>
              <a:rPr lang="el-GR" dirty="0"/>
              <a:t>ΠΝ της ΜΕΘ</a:t>
            </a:r>
          </a:p>
        </p:txBody>
      </p:sp>
    </p:spTree>
    <p:extLst>
      <p:ext uri="{BB962C8B-B14F-4D97-AF65-F5344CB8AC3E}">
        <p14:creationId xmlns:p14="http://schemas.microsoft.com/office/powerpoint/2010/main" val="25288350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dirty="0"/>
              <a:t>Ουραιμική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l-GR" dirty="0"/>
              <a:t>Χρόνια. Συχνότερη επιπλοκή ΧΝΑ. Αξονικού τύπου. Άγνωστης αιτιολογίας. </a:t>
            </a:r>
            <a:r>
              <a:rPr lang="el-GR" dirty="0" err="1"/>
              <a:t>Μεσομοριακή</a:t>
            </a:r>
            <a:r>
              <a:rPr lang="el-GR" dirty="0"/>
              <a:t> θεωρία: συσσώρευση τοξικών ουσιών με ΜΒ 300-20000 (</a:t>
            </a:r>
            <a:r>
              <a:rPr lang="el-GR" dirty="0" err="1"/>
              <a:t>μυοϊνοσιτόλη</a:t>
            </a:r>
            <a:r>
              <a:rPr lang="el-GR" dirty="0"/>
              <a:t>, </a:t>
            </a:r>
            <a:r>
              <a:rPr lang="el-GR" dirty="0" err="1"/>
              <a:t>μεθυλγουανιδίνη</a:t>
            </a:r>
            <a:r>
              <a:rPr lang="el-GR" dirty="0"/>
              <a:t>) 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dirty="0"/>
              <a:t>Οξεία. Εξελίσσεται σε λίγες μέρες έως εβδομάδες και καθηλώνει τον ασθενή</a:t>
            </a:r>
          </a:p>
          <a:p>
            <a:pPr>
              <a:buNone/>
            </a:pPr>
            <a:r>
              <a:rPr lang="el-GR" dirty="0"/>
              <a:t>Στοιχεία </a:t>
            </a:r>
            <a:r>
              <a:rPr lang="el-GR" dirty="0" err="1"/>
              <a:t>απομυελίνωσης</a:t>
            </a:r>
            <a:endParaRPr lang="el-GR" dirty="0"/>
          </a:p>
          <a:p>
            <a:pPr>
              <a:buNone/>
            </a:pPr>
            <a:r>
              <a:rPr lang="el-GR" dirty="0"/>
              <a:t>Άγνωστης αιτιολογίας</a:t>
            </a:r>
          </a:p>
          <a:p>
            <a:pPr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892750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/>
              <a:t>ΠΟΛΥΝΕΥΡΟΠΑΘΕΙΑ ΕΝΤΑΤΙΚΗΣ ΜΟΝΑΔΑΣ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dirty="0"/>
              <a:t>Οξεία ή </a:t>
            </a:r>
            <a:r>
              <a:rPr lang="el-GR" dirty="0" err="1"/>
              <a:t>υποξεία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Σε </a:t>
            </a:r>
            <a:r>
              <a:rPr lang="el-GR" dirty="0" err="1"/>
              <a:t>βαρειά</a:t>
            </a:r>
            <a:r>
              <a:rPr lang="el-GR" dirty="0"/>
              <a:t> ασθενείς </a:t>
            </a:r>
            <a:r>
              <a:rPr lang="en-US" dirty="0"/>
              <a:t>(critical ill)</a:t>
            </a:r>
            <a:r>
              <a:rPr lang="el-GR" dirty="0"/>
              <a:t> ή σηπτικούς</a:t>
            </a:r>
          </a:p>
          <a:p>
            <a:pPr marL="0" indent="0">
              <a:buNone/>
            </a:pPr>
            <a:r>
              <a:rPr lang="el-GR" dirty="0"/>
              <a:t>Παρατεταμένη διασωλήνωση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Δυσκολία απογαλακτισμού από τον αναπνευστήρα</a:t>
            </a:r>
          </a:p>
          <a:p>
            <a:pPr marL="0" indent="0">
              <a:buNone/>
            </a:pPr>
            <a:r>
              <a:rPr lang="el-GR" dirty="0"/>
              <a:t>Τετραπάρεση, σπάνια συμμετέχουν κρανιακά νεύρα και ΑΝΣ</a:t>
            </a:r>
          </a:p>
          <a:p>
            <a:pPr marL="0" indent="0">
              <a:buNone/>
            </a:pPr>
            <a:r>
              <a:rPr lang="el-GR" dirty="0"/>
              <a:t>Αξονικού τύπου</a:t>
            </a:r>
          </a:p>
          <a:p>
            <a:pPr marL="0" indent="0">
              <a:buNone/>
            </a:pPr>
            <a:r>
              <a:rPr lang="el-GR" dirty="0"/>
              <a:t>Όχι φλεγμονώδεις διηθήσεις</a:t>
            </a:r>
          </a:p>
          <a:p>
            <a:pPr marL="0" indent="0">
              <a:buNone/>
            </a:pPr>
            <a:r>
              <a:rPr lang="el-GR" dirty="0"/>
              <a:t>Πιθανή τοξική δράση φαρμάκων και διαμεσολαβητών σήψης</a:t>
            </a:r>
          </a:p>
        </p:txBody>
      </p:sp>
    </p:spTree>
    <p:extLst>
      <p:ext uri="{BB962C8B-B14F-4D97-AF65-F5344CB8AC3E}">
        <p14:creationId xmlns:p14="http://schemas.microsoft.com/office/powerpoint/2010/main" val="1796613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55412DA-EF93-4973-B85E-32CBF6CFA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82" y="485775"/>
            <a:ext cx="1657350" cy="294322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CB18DE43-ABBB-482B-BCE6-B085A2F1A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432" y="485775"/>
            <a:ext cx="2737883" cy="294322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FB1F009-127C-4F2B-AB36-7367ACCE4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315" y="485774"/>
            <a:ext cx="3061014" cy="294322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FECF6D3-15BA-4675-BF1A-D3631F605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7" y="3519073"/>
            <a:ext cx="1819275" cy="3000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F3A23F-7383-4D74-929A-902D2A347848}"/>
              </a:ext>
            </a:extLst>
          </p:cNvPr>
          <p:cNvSpPr txBox="1"/>
          <p:nvPr/>
        </p:nvSpPr>
        <p:spPr>
          <a:xfrm flipH="1">
            <a:off x="2392432" y="3588099"/>
            <a:ext cx="9447605" cy="286232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l-GR" sz="3600" b="1" dirty="0"/>
              <a:t>Ιδιοδεκτικότητα (ΝΜΑ)</a:t>
            </a:r>
          </a:p>
          <a:p>
            <a:r>
              <a:rPr lang="el-GR" sz="3600" b="1" dirty="0"/>
              <a:t>Ιδιοδεκτικότητα (</a:t>
            </a:r>
            <a:r>
              <a:rPr lang="el-GR" sz="3600" b="1" dirty="0" err="1"/>
              <a:t>τενόντιο</a:t>
            </a:r>
            <a:r>
              <a:rPr lang="el-GR" sz="3600" b="1" dirty="0"/>
              <a:t> όργανο </a:t>
            </a:r>
            <a:r>
              <a:rPr lang="en-ID" sz="3600" b="1" dirty="0"/>
              <a:t>Golgi)</a:t>
            </a:r>
            <a:endParaRPr lang="el-GR" sz="3600" b="1" dirty="0"/>
          </a:p>
          <a:p>
            <a:r>
              <a:rPr lang="el-GR" sz="3600" b="1" dirty="0"/>
              <a:t>Αφή και πίεση</a:t>
            </a:r>
          </a:p>
          <a:p>
            <a:r>
              <a:rPr lang="el-GR" sz="3600" b="1" dirty="0"/>
              <a:t>Πόνος και θερμοκρασία, αίσθηση νυγμού</a:t>
            </a:r>
          </a:p>
          <a:p>
            <a:r>
              <a:rPr lang="el-GR" sz="3600" b="1" dirty="0"/>
              <a:t>Πόνος και θερμοκρασία</a:t>
            </a:r>
          </a:p>
        </p:txBody>
      </p:sp>
    </p:spTree>
    <p:extLst>
      <p:ext uri="{BB962C8B-B14F-4D97-AF65-F5344CB8AC3E}">
        <p14:creationId xmlns:p14="http://schemas.microsoft.com/office/powerpoint/2010/main" val="356320204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ΠΟΡΦΥΡΙΚΗ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dirty="0"/>
              <a:t>Κληρονομική κατά αυτοσωμικό επικρατητικό τύπο. Χωρίς φλεγμονώδη, αγγειακή ή άλλη βλάβη.</a:t>
            </a:r>
          </a:p>
          <a:p>
            <a:pPr marL="0" indent="0">
              <a:buNone/>
            </a:pPr>
            <a:r>
              <a:rPr lang="el-GR" dirty="0"/>
              <a:t>Άγνωστος μηχανισμός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Έλλειψη </a:t>
            </a:r>
            <a:r>
              <a:rPr lang="el-GR" dirty="0" err="1"/>
              <a:t>συνθετάσης</a:t>
            </a:r>
            <a:r>
              <a:rPr lang="el-GR" dirty="0"/>
              <a:t> </a:t>
            </a:r>
            <a:r>
              <a:rPr lang="el-GR" dirty="0" err="1"/>
              <a:t>ουροπορφυρινογόνου</a:t>
            </a:r>
            <a:r>
              <a:rPr lang="el-GR" dirty="0"/>
              <a:t>. Αυξημένη παραγωγή και απέκκριση στα ούρα </a:t>
            </a:r>
            <a:r>
              <a:rPr lang="el-GR" dirty="0" err="1"/>
              <a:t>πορφυχολινογόνου</a:t>
            </a:r>
            <a:r>
              <a:rPr lang="el-GR" dirty="0"/>
              <a:t> και δ-</a:t>
            </a:r>
            <a:r>
              <a:rPr lang="el-GR" dirty="0" err="1"/>
              <a:t>αμινολεβουλινικό</a:t>
            </a:r>
            <a:r>
              <a:rPr lang="el-GR" dirty="0"/>
              <a:t> οξύ.</a:t>
            </a:r>
          </a:p>
          <a:p>
            <a:pPr marL="0" indent="0">
              <a:buNone/>
            </a:pPr>
            <a:r>
              <a:rPr lang="el-GR" dirty="0"/>
              <a:t>Εκφύλιση </a:t>
            </a:r>
            <a:r>
              <a:rPr lang="el-GR" dirty="0" err="1"/>
              <a:t>μυελίνης</a:t>
            </a:r>
            <a:r>
              <a:rPr lang="el-GR" dirty="0"/>
              <a:t> και ανάδρομη απώλεια γαγγλιακών κυττάρων.</a:t>
            </a:r>
          </a:p>
        </p:txBody>
      </p:sp>
    </p:spTree>
    <p:extLst>
      <p:ext uri="{BB962C8B-B14F-4D97-AF65-F5344CB8AC3E}">
        <p14:creationId xmlns:p14="http://schemas.microsoft.com/office/powerpoint/2010/main" val="332247297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ΑΛΛΑ ΑΙΤΙΑ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l-GR" dirty="0"/>
              <a:t>ΣΑΡΚΟΕΙΔΩΣΗ: Κοκκιώματα στα περιφερικά νεύρα</a:t>
            </a:r>
          </a:p>
          <a:p>
            <a:pPr marL="0" indent="0">
              <a:buNone/>
            </a:pPr>
            <a:r>
              <a:rPr lang="el-GR" dirty="0"/>
              <a:t>ΥΠΟΘΥΡΕΟΕΙΔΙΣΜΟΣ: αξονική εκφύλιση</a:t>
            </a:r>
          </a:p>
          <a:p>
            <a:pPr marL="0" indent="0">
              <a:buNone/>
            </a:pPr>
            <a:r>
              <a:rPr lang="el-GR" dirty="0"/>
              <a:t>ΜΕΣΟΓΕΙΑΚΗ ΑΝΑΙΜΙΑ: ήπια ΠΝ</a:t>
            </a:r>
          </a:p>
          <a:p>
            <a:pPr marL="0" indent="0">
              <a:buNone/>
            </a:pPr>
            <a:r>
              <a:rPr lang="el-GR" dirty="0"/>
              <a:t>ΕΞΑΡΤΩΜΕΝΗ ΑΠΟ ΚΟΡΤΙΖΟΝΗ</a:t>
            </a:r>
          </a:p>
          <a:p>
            <a:pPr marL="0" indent="0">
              <a:buNone/>
            </a:pPr>
            <a:r>
              <a:rPr lang="el-GR" dirty="0"/>
              <a:t>ΜΕΓΑΛΗΣ ΗΛΙΚΙΑΣ: ήπια αισθητική</a:t>
            </a:r>
          </a:p>
          <a:p>
            <a:pPr marL="0" indent="0">
              <a:buNone/>
            </a:pPr>
            <a:r>
              <a:rPr lang="el-GR" dirty="0"/>
              <a:t>ΥΠΕΡΗΩΣΙΝΟΦΙΛΙΚΗ</a:t>
            </a:r>
          </a:p>
        </p:txBody>
      </p:sp>
    </p:spTree>
    <p:extLst>
      <p:ext uri="{BB962C8B-B14F-4D97-AF65-F5344CB8AC3E}">
        <p14:creationId xmlns:p14="http://schemas.microsoft.com/office/powerpoint/2010/main" val="6430671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/>
              <a:t>7. ΠΝ σε έδαφος έλλειψης τροφικών παραγόντων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Άγνωστος </a:t>
            </a:r>
            <a:r>
              <a:rPr lang="el-GR" dirty="0" err="1"/>
              <a:t>παθογενετικός</a:t>
            </a:r>
            <a:r>
              <a:rPr lang="el-GR" dirty="0"/>
              <a:t> μηχανισμός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Β12</a:t>
            </a:r>
          </a:p>
          <a:p>
            <a:pPr marL="0" indent="0">
              <a:buNone/>
            </a:pPr>
            <a:r>
              <a:rPr lang="el-GR" dirty="0"/>
              <a:t>Β1 (</a:t>
            </a:r>
            <a:r>
              <a:rPr lang="en-US" dirty="0" err="1"/>
              <a:t>Beri-beri</a:t>
            </a:r>
            <a:r>
              <a:rPr lang="en-US" dirty="0"/>
              <a:t>)</a:t>
            </a:r>
            <a:endParaRPr lang="el-GR" dirty="0"/>
          </a:p>
          <a:p>
            <a:pPr marL="0" indent="0">
              <a:buNone/>
            </a:pPr>
            <a:r>
              <a:rPr lang="el-GR" dirty="0" err="1"/>
              <a:t>Νιασίνη</a:t>
            </a:r>
            <a:r>
              <a:rPr lang="el-GR" dirty="0"/>
              <a:t> (πελλάγρα)</a:t>
            </a:r>
            <a:endParaRPr lang="en-US" dirty="0"/>
          </a:p>
          <a:p>
            <a:pPr marL="0" indent="0">
              <a:buNone/>
            </a:pPr>
            <a:r>
              <a:rPr lang="el-GR" dirty="0" err="1"/>
              <a:t>Βιτ</a:t>
            </a:r>
            <a:r>
              <a:rPr lang="el-GR" dirty="0"/>
              <a:t>. Ε</a:t>
            </a:r>
          </a:p>
          <a:p>
            <a:pPr marL="0" indent="0">
              <a:buNone/>
            </a:pPr>
            <a:r>
              <a:rPr lang="el-GR" dirty="0" err="1"/>
              <a:t>Φυλλικό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3628197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8D35BC-7A57-4B35-BFDE-F5229CFE992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ΔΙΑΤΡΟΦΙΚΑ ΑΙΤΙΑ ΠΝ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0F6897C-8777-4E34-AEA8-2BB968477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Βιταμίνες 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829A96D2-54C7-4C9B-95E3-10A3CF79E9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Εργαστηριακή διερεύνηση</a:t>
            </a:r>
          </a:p>
        </p:txBody>
      </p:sp>
      <p:pic>
        <p:nvPicPr>
          <p:cNvPr id="12" name="Θέση περιεχομένου 11">
            <a:extLst>
              <a:ext uri="{FF2B5EF4-FFF2-40B4-BE49-F238E27FC236}">
                <a16:creationId xmlns:a16="http://schemas.microsoft.com/office/drawing/2014/main" id="{A34E0F8F-C1A8-44EB-8074-FB6486BBCA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556850" y="2664794"/>
            <a:ext cx="4455707" cy="4079447"/>
          </a:xfrm>
          <a:prstGeom prst="rect">
            <a:avLst/>
          </a:prstGeom>
        </p:spPr>
      </p:pic>
      <p:pic>
        <p:nvPicPr>
          <p:cNvPr id="11" name="Θέση περιεχομένου 10">
            <a:extLst>
              <a:ext uri="{FF2B5EF4-FFF2-40B4-BE49-F238E27FC236}">
                <a16:creationId xmlns:a16="http://schemas.microsoft.com/office/drawing/2014/main" id="{9DE36FC0-93D4-42AC-B77D-29A84C1E38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5163" y="2505075"/>
            <a:ext cx="4969989" cy="38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1389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0268A8-2F30-4A9A-9DEE-4427DB5A9D6E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ΛΟΙΜΩΔΗ ΑΙΤΙΑ ΠΝ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BCD3C1F-3110-4BA7-A8EB-6798D5A29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229037"/>
            <a:ext cx="5157787" cy="823912"/>
          </a:xfrm>
        </p:spPr>
        <p:txBody>
          <a:bodyPr/>
          <a:lstStyle/>
          <a:p>
            <a:r>
              <a:rPr lang="el-GR" dirty="0" err="1"/>
              <a:t>Λομώδης</a:t>
            </a:r>
            <a:r>
              <a:rPr lang="el-GR" dirty="0"/>
              <a:t> παράγων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4A26231E-432D-4D5E-A775-CBAD7372CE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4097" y="2435502"/>
            <a:ext cx="2872408" cy="3916920"/>
          </a:xfrm>
          <a:prstGeom prst="rect">
            <a:avLst/>
          </a:prstGeom>
        </p:spPr>
      </p:pic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85A0F30-B806-4C7A-B7DF-BC6CC1BB7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229037"/>
            <a:ext cx="5183188" cy="823912"/>
          </a:xfrm>
        </p:spPr>
        <p:txBody>
          <a:bodyPr/>
          <a:lstStyle/>
          <a:p>
            <a:r>
              <a:rPr lang="el-GR" dirty="0"/>
              <a:t>Εργαστηριακή διερεύνηση</a:t>
            </a:r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7D8C2A07-341B-4131-B84D-FC5705DBCCC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81530" y="2435501"/>
            <a:ext cx="4429919" cy="391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419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ΠΑΡΩΤΙΤΙΔΑ: Κρανιακά νεύρα, πλέγμα, </a:t>
            </a:r>
            <a:r>
              <a:rPr lang="el-GR" dirty="0" err="1"/>
              <a:t>πολυρριζονευρίτιδα</a:t>
            </a:r>
            <a:endParaRPr lang="el-GR" dirty="0"/>
          </a:p>
          <a:p>
            <a:r>
              <a:rPr lang="el-GR" dirty="0"/>
              <a:t>ΣΥΦΙΛΗ</a:t>
            </a:r>
          </a:p>
          <a:p>
            <a:r>
              <a:rPr lang="el-GR" dirty="0"/>
              <a:t>ΛΕΠΡΑ</a:t>
            </a:r>
          </a:p>
          <a:p>
            <a:r>
              <a:rPr lang="en-US" dirty="0"/>
              <a:t>HIV</a:t>
            </a:r>
          </a:p>
          <a:p>
            <a:r>
              <a:rPr lang="el-GR" dirty="0"/>
              <a:t>ΤΡΥΠΑΝΟΣΩΜΙΑΣΗ</a:t>
            </a:r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6. ΠΝ σε λοιμώδη νοσήματα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5539" y="357167"/>
            <a:ext cx="418147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3389" y="1285861"/>
            <a:ext cx="13049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7212374" y="3357563"/>
            <a:ext cx="3455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Αγκυλώσεις και δερματικά </a:t>
            </a:r>
          </a:p>
          <a:p>
            <a:r>
              <a:rPr lang="el-GR" dirty="0"/>
              <a:t>έλκη από απώλεια αισθητικότητας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238348" y="3643315"/>
            <a:ext cx="3306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Απώλεια αισθητικότητας </a:t>
            </a:r>
          </a:p>
          <a:p>
            <a:r>
              <a:rPr lang="el-GR" dirty="0"/>
              <a:t>στις πιο κρύες περιοχές σώματος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881291" y="5214950"/>
            <a:ext cx="6653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Η μόλυνση γίνεται με μολυσμένα σταγονίδια μετά από μακροχρόνια</a:t>
            </a:r>
          </a:p>
          <a:p>
            <a:r>
              <a:rPr lang="el-GR" dirty="0"/>
              <a:t> και στενή επαφή. Προκαλεί περιοχές αναισθησίας, υποχρωμίας, </a:t>
            </a:r>
          </a:p>
          <a:p>
            <a:r>
              <a:rPr lang="el-GR" dirty="0"/>
              <a:t> πάχυνση νεύρων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5024430" y="500042"/>
            <a:ext cx="80727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ΛΕΠΡΑ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ΔΙΦΘΕΡΙΤΙΔΑ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024034" y="1643051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342900" lvl="1" indent="-342900">
              <a:buNone/>
            </a:pPr>
            <a:r>
              <a:rPr lang="el-GR" dirty="0"/>
              <a:t>	</a:t>
            </a:r>
            <a:r>
              <a:rPr lang="el-GR" dirty="0" err="1">
                <a:solidFill>
                  <a:srgbClr val="00B050"/>
                </a:solidFill>
              </a:rPr>
              <a:t>Κορυνοβακτηριδιο</a:t>
            </a:r>
            <a:r>
              <a:rPr lang="el-GR" dirty="0">
                <a:solidFill>
                  <a:srgbClr val="00B050"/>
                </a:solidFill>
              </a:rPr>
              <a:t> διφθερίτιδας</a:t>
            </a:r>
            <a:r>
              <a:rPr lang="el-GR" dirty="0"/>
              <a:t>. Εντοπισμένη εμπύρετη φαρυγγίτιδα, με χαρακτηριστική γκρι μεμβράνη στο οπίσθιο τοίχωμα φάρυγγα και στις αμυγδαλές. Εκλύεται μια </a:t>
            </a:r>
            <a:r>
              <a:rPr lang="el-GR" dirty="0" err="1"/>
              <a:t>εξωτοξίνη</a:t>
            </a:r>
            <a:r>
              <a:rPr lang="el-GR" dirty="0"/>
              <a:t> που προκαλεί </a:t>
            </a:r>
            <a:r>
              <a:rPr lang="el-GR" b="1" dirty="0"/>
              <a:t>εστιακή απομυελίνωση ριζών και νεύρων- οξεία </a:t>
            </a:r>
            <a:r>
              <a:rPr lang="el-GR" b="1" dirty="0" err="1"/>
              <a:t>απομυελινωτική</a:t>
            </a:r>
            <a:r>
              <a:rPr lang="el-GR" b="1" dirty="0"/>
              <a:t> ΠΝ. </a:t>
            </a:r>
          </a:p>
          <a:p>
            <a:pPr marL="342900" lvl="1" indent="-342900">
              <a:buNone/>
            </a:pPr>
            <a:r>
              <a:rPr lang="el-GR" b="1" dirty="0"/>
              <a:t>	</a:t>
            </a:r>
            <a:r>
              <a:rPr lang="el-GR" dirty="0"/>
              <a:t>Η</a:t>
            </a:r>
            <a:r>
              <a:rPr lang="el-GR" b="1" dirty="0"/>
              <a:t> </a:t>
            </a:r>
            <a:r>
              <a:rPr lang="el-GR" dirty="0"/>
              <a:t>Διφθερίτιδα προσβάλλει </a:t>
            </a:r>
            <a:r>
              <a:rPr lang="el-GR" b="1" dirty="0">
                <a:solidFill>
                  <a:srgbClr val="0070C0"/>
                </a:solidFill>
              </a:rPr>
              <a:t>κ. </a:t>
            </a:r>
            <a:r>
              <a:rPr lang="en-US" b="1" dirty="0">
                <a:solidFill>
                  <a:srgbClr val="0070C0"/>
                </a:solidFill>
              </a:rPr>
              <a:t>Schwann</a:t>
            </a:r>
            <a:r>
              <a:rPr lang="el-GR" b="1" dirty="0">
                <a:solidFill>
                  <a:srgbClr val="0070C0"/>
                </a:solidFill>
              </a:rPr>
              <a:t> κοντά στα γάγγλια.</a:t>
            </a:r>
          </a:p>
          <a:p>
            <a:pPr>
              <a:buNone/>
            </a:pPr>
            <a:r>
              <a:rPr lang="el-GR" dirty="0"/>
              <a:t>	Εστιακή παράλυση υπερώας, θάμβος όρασης (παράλυση προσαρμογής) ακολουθούμενη από </a:t>
            </a:r>
            <a:r>
              <a:rPr lang="el-GR" u="sng" dirty="0" err="1"/>
              <a:t>απομυελινωτική</a:t>
            </a:r>
            <a:r>
              <a:rPr lang="el-GR" u="sng" dirty="0"/>
              <a:t> αισθητικοκινητική ΠΝ </a:t>
            </a:r>
            <a:r>
              <a:rPr lang="el-GR" dirty="0"/>
              <a:t>(5-8 εβδομάδες μετά). Τετραπάρεση και συμμετοχή αναπνευστικών μυών.</a:t>
            </a:r>
          </a:p>
          <a:p>
            <a:pPr>
              <a:buNone/>
            </a:pPr>
            <a:r>
              <a:rPr lang="el-GR" dirty="0"/>
              <a:t>	</a:t>
            </a:r>
          </a:p>
          <a:p>
            <a:pPr>
              <a:buNone/>
            </a:pPr>
            <a:r>
              <a:rPr lang="el-GR" dirty="0"/>
              <a:t>	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6. ΠΝ σε λοιμώδη νοσήματα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Borreliosis</a:t>
            </a:r>
            <a:r>
              <a:rPr lang="el-GR" dirty="0"/>
              <a:t>: δήγμα κρότωνα προκαλεί ν.</a:t>
            </a:r>
            <a:r>
              <a:rPr lang="en-US" b="1" dirty="0"/>
              <a:t>Lyme</a:t>
            </a:r>
            <a:r>
              <a:rPr lang="el-GR" dirty="0"/>
              <a:t>: λεμφοκυτταρική </a:t>
            </a:r>
            <a:r>
              <a:rPr lang="el-GR" dirty="0" err="1"/>
              <a:t>μηνιγγοριζίτιδα</a:t>
            </a:r>
            <a:endParaRPr lang="el-GR" dirty="0"/>
          </a:p>
          <a:p>
            <a:r>
              <a:rPr lang="el-GR" dirty="0"/>
              <a:t>Παράλυση από κρότωνες (</a:t>
            </a:r>
            <a:r>
              <a:rPr lang="en-US" b="1" dirty="0"/>
              <a:t>tick paralysis</a:t>
            </a:r>
            <a:r>
              <a:rPr lang="en-US" dirty="0"/>
              <a:t>).</a:t>
            </a:r>
            <a:r>
              <a:rPr lang="el-GR" dirty="0"/>
              <a:t> Κυρίως βλάβη ΝΜΣ (όπως η αλλαντίαση) αλλά και </a:t>
            </a:r>
            <a:r>
              <a:rPr lang="el-GR" dirty="0" err="1"/>
              <a:t>υποξεία</a:t>
            </a:r>
            <a:r>
              <a:rPr lang="el-GR" dirty="0"/>
              <a:t> ΠΝ.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2421408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B03485-07FB-48CD-8453-6295CDD35557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ΛΟΙΜΩΔΗ ΑΙΤΙΑ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4FBD3F5-9FAB-4546-92E4-60C78873D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Λοιμώδης παράγων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1097FCB-3264-444E-A1E6-DA2972F804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 err="1"/>
              <a:t>Μυκοβακτηρίδιο</a:t>
            </a:r>
            <a:r>
              <a:rPr lang="el-GR" dirty="0"/>
              <a:t> λέπρας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err="1"/>
              <a:t>Κορυνοβακτηρίδιο</a:t>
            </a:r>
            <a:r>
              <a:rPr lang="el-GR" dirty="0"/>
              <a:t> διφθερίτιδας</a:t>
            </a:r>
          </a:p>
          <a:p>
            <a:pPr marL="0" indent="0">
              <a:buNone/>
            </a:pPr>
            <a:r>
              <a:rPr lang="en-ID" dirty="0"/>
              <a:t>AIDS</a:t>
            </a:r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77255CE-D95E-406E-B268-CAC9297F9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Κλινικά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84B697F-4386-41BB-BA03-3F9D5F0B76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6019800" cy="3684588"/>
          </a:xfrm>
        </p:spPr>
        <p:txBody>
          <a:bodyPr>
            <a:normAutofit lnSpcReduction="10000"/>
          </a:bodyPr>
          <a:lstStyle/>
          <a:p>
            <a:r>
              <a:rPr lang="el-GR" dirty="0"/>
              <a:t> Η πιο κοινή ιάσιμη αιτία ΠΝ (πολλαπλής </a:t>
            </a:r>
            <a:r>
              <a:rPr lang="el-GR" dirty="0" err="1"/>
              <a:t>μονονευρίτιδας</a:t>
            </a:r>
            <a:r>
              <a:rPr lang="el-GR" dirty="0"/>
              <a:t>), υπερτροφία νεύρων, αισθητικά και κινητικά, στα πιο ψυχρά μέρη σώματος</a:t>
            </a:r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r>
              <a:rPr lang="el-GR" dirty="0"/>
              <a:t>20% περιστατικών, </a:t>
            </a:r>
            <a:r>
              <a:rPr lang="el-GR" dirty="0" err="1"/>
              <a:t>απομυελινωτική</a:t>
            </a:r>
            <a:r>
              <a:rPr lang="el-GR" dirty="0"/>
              <a:t>, κρανιακά νεύρα</a:t>
            </a:r>
            <a:endParaRPr lang="en-ID" dirty="0"/>
          </a:p>
          <a:p>
            <a:pPr marL="0" indent="0">
              <a:buNone/>
            </a:pPr>
            <a:r>
              <a:rPr lang="el-GR" dirty="0"/>
              <a:t>Ιός, διατροφικές ανεπάρκειες, φα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C4A7525D-82D3-417C-8E7B-A37FB927E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4418289"/>
            <a:ext cx="2185574" cy="243971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44E6C02-280B-4B07-8F9A-D5AF4474E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681" y="3932445"/>
            <a:ext cx="2484714" cy="319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74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παχος ινας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07" y="150239"/>
            <a:ext cx="7572428" cy="6089544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39E120A-68ED-4976-ABEA-3B711D3CF975}"/>
              </a:ext>
            </a:extLst>
          </p:cNvPr>
          <p:cNvSpPr/>
          <p:nvPr/>
        </p:nvSpPr>
        <p:spPr>
          <a:xfrm>
            <a:off x="7489862" y="1272502"/>
            <a:ext cx="4376790" cy="44012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</a:rPr>
              <a:t>Type A:</a:t>
            </a:r>
            <a:r>
              <a:rPr lang="en-US" sz="2800" dirty="0"/>
              <a:t> </a:t>
            </a:r>
            <a:r>
              <a:rPr lang="el-GR" sz="2800" dirty="0"/>
              <a:t>παχύτερες (1,5-20μ),  μυελώδες έλυτρο, γρηγορότερες (4-120</a:t>
            </a:r>
            <a:r>
              <a:rPr lang="en-US" sz="2800" dirty="0"/>
              <a:t> m/sec)</a:t>
            </a:r>
            <a:r>
              <a:rPr lang="el-GR" sz="2800" dirty="0"/>
              <a:t>, </a:t>
            </a:r>
            <a:endParaRPr lang="en-US" sz="2800" dirty="0"/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</a:rPr>
              <a:t>Type B</a:t>
            </a:r>
            <a:r>
              <a:rPr lang="en-US" sz="2800" dirty="0"/>
              <a:t>: </a:t>
            </a:r>
            <a:r>
              <a:rPr lang="el-GR" sz="2800" dirty="0"/>
              <a:t>μεσαίου μεγέθους (1,5-3,5 μ), άγουν με ταχύτητα 3-15</a:t>
            </a:r>
            <a:r>
              <a:rPr lang="en-US" sz="2800" dirty="0"/>
              <a:t> m/sec</a:t>
            </a:r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</a:rPr>
              <a:t>Type C</a:t>
            </a:r>
            <a:r>
              <a:rPr lang="el-GR" sz="2800" dirty="0"/>
              <a:t>: πιο λεπτές (0,1-2 μ), </a:t>
            </a:r>
            <a:r>
              <a:rPr lang="el-GR" sz="2800" dirty="0" err="1"/>
              <a:t>αμύελες</a:t>
            </a:r>
            <a:r>
              <a:rPr lang="el-GR" sz="2800" dirty="0"/>
              <a:t>, ταχύτητα (0,5-4</a:t>
            </a:r>
            <a:r>
              <a:rPr lang="en-US" sz="2800" dirty="0"/>
              <a:t> m/sec</a:t>
            </a:r>
            <a:r>
              <a:rPr lang="el-GR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3469137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48F352DF-46B5-4B03-9CB6-8EE418CFC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0538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ΑΝΟΣΟΛΟΓΙΚΕΣ ΠΝ</a:t>
            </a:r>
          </a:p>
        </p:txBody>
      </p:sp>
      <p:sp>
        <p:nvSpPr>
          <p:cNvPr id="11" name="Θέση περιεχομένου 10">
            <a:extLst>
              <a:ext uri="{FF2B5EF4-FFF2-40B4-BE49-F238E27FC236}">
                <a16:creationId xmlns:a16="http://schemas.microsoft.com/office/drawing/2014/main" id="{3052A187-DADE-46D7-BE66-EF857AB77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434" y="2370138"/>
            <a:ext cx="10515600" cy="4351338"/>
          </a:xfrm>
        </p:spPr>
        <p:txBody>
          <a:bodyPr>
            <a:normAutofit/>
          </a:bodyPr>
          <a:lstStyle/>
          <a:p>
            <a:r>
              <a:rPr lang="el-GR" dirty="0"/>
              <a:t>Η πιο συχνή αιτία οξείας γενικευμένης αδυναμίας</a:t>
            </a:r>
          </a:p>
          <a:p>
            <a:r>
              <a:rPr lang="el-GR" dirty="0"/>
              <a:t>Προηγείται λοίμωξη</a:t>
            </a:r>
          </a:p>
          <a:p>
            <a:r>
              <a:rPr lang="el-GR" dirty="0"/>
              <a:t>Ανιούσα πορεία</a:t>
            </a:r>
          </a:p>
          <a:p>
            <a:r>
              <a:rPr lang="el-GR" dirty="0"/>
              <a:t>ΕΝΥ: αυξημένο λεύκωμα</a:t>
            </a:r>
          </a:p>
          <a:p>
            <a:r>
              <a:rPr lang="en-ID" dirty="0"/>
              <a:t>Anti GM1</a:t>
            </a:r>
          </a:p>
          <a:p>
            <a:r>
              <a:rPr lang="el-GR" dirty="0"/>
              <a:t>ΗΝΓ-ΗΜΓ: αποκλεισμός αγωγής, απουσία </a:t>
            </a:r>
            <a:r>
              <a:rPr lang="en-ID" dirty="0"/>
              <a:t>F</a:t>
            </a:r>
            <a:r>
              <a:rPr lang="en-US" dirty="0"/>
              <a:t> </a:t>
            </a:r>
            <a:r>
              <a:rPr lang="el-GR" dirty="0"/>
              <a:t>κυμάτων, μειωμένη ταχύτητα αγωγής.</a:t>
            </a:r>
          </a:p>
          <a:p>
            <a:r>
              <a:rPr lang="el-GR" dirty="0"/>
              <a:t>Θεραπεία: </a:t>
            </a:r>
            <a:r>
              <a:rPr lang="en-ID" dirty="0"/>
              <a:t>PE/IVIG</a:t>
            </a:r>
            <a:endParaRPr lang="el-GR" dirty="0"/>
          </a:p>
        </p:txBody>
      </p:sp>
      <p:sp>
        <p:nvSpPr>
          <p:cNvPr id="10" name="Θέση κειμένου 9">
            <a:extLst>
              <a:ext uri="{FF2B5EF4-FFF2-40B4-BE49-F238E27FC236}">
                <a16:creationId xmlns:a16="http://schemas.microsoft.com/office/drawing/2014/main" id="{8F7EE312-7EB5-4F79-AA8B-9756139FB77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546225"/>
            <a:ext cx="10515600" cy="82391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ΟΞΕΙΑ ΠΟΛΥΡΡΙΖΟΝΕΥΡΟΠΑΘΕΙΑ </a:t>
            </a:r>
            <a:r>
              <a:rPr lang="en-ID" dirty="0"/>
              <a:t>Guillain Barre syndrome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519937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/>
              <a:t>3. ΑΥΤΟΑΝΟΣΕΣ ΦΛΕΓΜΟΝΩΔΕΙΣ</a:t>
            </a:r>
            <a:br>
              <a:rPr lang="el-GR" dirty="0"/>
            </a:br>
            <a:r>
              <a:rPr lang="en-US" dirty="0" err="1"/>
              <a:t>Guillain</a:t>
            </a:r>
            <a:r>
              <a:rPr lang="en-US" dirty="0"/>
              <a:t> </a:t>
            </a:r>
            <a:r>
              <a:rPr lang="en-US" dirty="0" err="1"/>
              <a:t>Barre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 err="1"/>
              <a:t>Ενδονευρικές</a:t>
            </a:r>
            <a:r>
              <a:rPr lang="el-GR" dirty="0"/>
              <a:t> διηθήσεις </a:t>
            </a:r>
            <a:r>
              <a:rPr lang="el-GR" dirty="0" err="1"/>
              <a:t>περιφλεβικά</a:t>
            </a:r>
            <a:r>
              <a:rPr lang="el-GR" dirty="0"/>
              <a:t> λεμφοκυττάρων, πλασματοκυττάρων και μονοπύρηνων κυττάρων στις ρίζες, αισθητικά και συμπαθητικά γάγγλια και νεύρα με αποτέλεσμα την </a:t>
            </a:r>
            <a:r>
              <a:rPr lang="el-GR" u="sng" dirty="0"/>
              <a:t>καταστροφή μυελίνης</a:t>
            </a:r>
            <a:r>
              <a:rPr lang="el-GR" dirty="0"/>
              <a:t>.</a:t>
            </a:r>
          </a:p>
          <a:p>
            <a:r>
              <a:rPr lang="el-GR" dirty="0"/>
              <a:t>Ανιχνεύονται </a:t>
            </a:r>
            <a:r>
              <a:rPr lang="el-GR" b="1" dirty="0">
                <a:solidFill>
                  <a:srgbClr val="00B0F0"/>
                </a:solidFill>
              </a:rPr>
              <a:t>αντισώματα</a:t>
            </a:r>
            <a:r>
              <a:rPr lang="el-GR" dirty="0"/>
              <a:t> έναντι </a:t>
            </a:r>
            <a:r>
              <a:rPr lang="en-US" b="1" dirty="0"/>
              <a:t>GM1</a:t>
            </a:r>
            <a:r>
              <a:rPr lang="en-US" dirty="0"/>
              <a:t> (15</a:t>
            </a:r>
            <a:r>
              <a:rPr lang="el-GR" dirty="0"/>
              <a:t>% , σχετίζεται με λοίμωξη από </a:t>
            </a:r>
            <a:r>
              <a:rPr lang="en-US" dirty="0" err="1"/>
              <a:t>Cambylobacter</a:t>
            </a:r>
            <a:r>
              <a:rPr lang="en-US" dirty="0"/>
              <a:t> </a:t>
            </a:r>
            <a:r>
              <a:rPr lang="en-US" dirty="0" err="1"/>
              <a:t>jejuni</a:t>
            </a:r>
            <a:r>
              <a:rPr lang="en-US" dirty="0"/>
              <a:t>)</a:t>
            </a:r>
            <a:r>
              <a:rPr lang="el-GR" dirty="0"/>
              <a:t> και</a:t>
            </a:r>
            <a:r>
              <a:rPr lang="en-US" dirty="0"/>
              <a:t> </a:t>
            </a:r>
            <a:r>
              <a:rPr lang="en-US" b="1" dirty="0"/>
              <a:t>GQ1b</a:t>
            </a:r>
            <a:r>
              <a:rPr lang="el-GR" dirty="0"/>
              <a:t> (σχεδόν σε όλους τους ασθενείς με </a:t>
            </a:r>
            <a:r>
              <a:rPr lang="en-US" dirty="0"/>
              <a:t>Miller Fisher)</a:t>
            </a:r>
            <a:endParaRPr lang="el-GR" dirty="0"/>
          </a:p>
          <a:p>
            <a:r>
              <a:rPr lang="el-GR" u="sng" dirty="0"/>
              <a:t>Αξονική μορφή</a:t>
            </a:r>
            <a:r>
              <a:rPr lang="el-GR" dirty="0"/>
              <a:t>: εναπόθεση συμπληρώματος και παρουσία μακροφάγων στον </a:t>
            </a:r>
            <a:r>
              <a:rPr lang="el-GR" dirty="0" err="1"/>
              <a:t>περιαξονικό</a:t>
            </a:r>
            <a:r>
              <a:rPr lang="el-GR" dirty="0"/>
              <a:t> χώρο</a:t>
            </a:r>
          </a:p>
        </p:txBody>
      </p:sp>
    </p:spTree>
    <p:extLst>
      <p:ext uri="{BB962C8B-B14F-4D97-AF65-F5344CB8AC3E}">
        <p14:creationId xmlns:p14="http://schemas.microsoft.com/office/powerpoint/2010/main" val="241395640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7914" y="233364"/>
            <a:ext cx="7496175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1881159" y="6072207"/>
            <a:ext cx="271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i="1" dirty="0" err="1"/>
              <a:t>ejpmr</a:t>
            </a:r>
            <a:r>
              <a:rPr lang="en-US" i="1" dirty="0"/>
              <a:t>, 2016,3(2), 366-371 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7037859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AutoShape 2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58" y="38100"/>
            <a:ext cx="803910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7881951" y="214291"/>
            <a:ext cx="2607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Lancet 2016; 388: 717–27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5269021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l-GR" dirty="0"/>
              <a:t>Το πιθανά παθογενετικό αντιγόνο (άγνωστο) παρουσιάζεται από </a:t>
            </a:r>
            <a:r>
              <a:rPr lang="en-US" dirty="0"/>
              <a:t>APC</a:t>
            </a:r>
            <a:r>
              <a:rPr lang="el-GR" dirty="0"/>
              <a:t> (μακροφάγα) προκαλώντας πολλαπλασιασμό </a:t>
            </a:r>
            <a:r>
              <a:rPr lang="el-GR" b="1" dirty="0"/>
              <a:t>Τ λεμφοκυττάρων</a:t>
            </a:r>
            <a:r>
              <a:rPr lang="el-GR" dirty="0"/>
              <a:t>, απελευθέρωση </a:t>
            </a:r>
            <a:r>
              <a:rPr lang="el-GR" dirty="0" err="1"/>
              <a:t>κυτοκινών</a:t>
            </a:r>
            <a:r>
              <a:rPr lang="el-GR" dirty="0"/>
              <a:t> και </a:t>
            </a:r>
            <a:r>
              <a:rPr lang="el-GR" dirty="0" err="1"/>
              <a:t>χυμοκινών</a:t>
            </a:r>
            <a:r>
              <a:rPr lang="el-GR" dirty="0"/>
              <a:t>, αύξηση μορίων πρόσδεσης (</a:t>
            </a:r>
            <a:r>
              <a:rPr lang="en-US" dirty="0"/>
              <a:t>ICAM, VCAM</a:t>
            </a:r>
            <a:r>
              <a:rPr lang="el-GR" dirty="0"/>
              <a:t> και</a:t>
            </a:r>
            <a:r>
              <a:rPr lang="en-US" dirty="0"/>
              <a:t> MMP</a:t>
            </a:r>
            <a:r>
              <a:rPr lang="el-GR" dirty="0"/>
              <a:t>) στο ενδοθήλιο επιτρέποντας τη διείσδυση Τ λεμφοκυττάρων μέσω του </a:t>
            </a:r>
            <a:r>
              <a:rPr lang="el-GR" dirty="0" err="1">
                <a:solidFill>
                  <a:srgbClr val="00B050"/>
                </a:solidFill>
              </a:rPr>
              <a:t>αιματο</a:t>
            </a:r>
            <a:r>
              <a:rPr lang="el-GR" dirty="0">
                <a:solidFill>
                  <a:srgbClr val="00B050"/>
                </a:solidFill>
              </a:rPr>
              <a:t>-νευρικού φραγμού </a:t>
            </a:r>
            <a:r>
              <a:rPr lang="el-GR" dirty="0"/>
              <a:t>στο έλυτρο μυελίνης. Αυτά τα Τ </a:t>
            </a:r>
            <a:r>
              <a:rPr lang="el-GR" dirty="0" err="1"/>
              <a:t>λεμφοκ</a:t>
            </a:r>
            <a:r>
              <a:rPr lang="el-GR" dirty="0"/>
              <a:t>. παίζουν ρόλο στην τοπική </a:t>
            </a:r>
            <a:r>
              <a:rPr lang="el-GR" dirty="0" err="1"/>
              <a:t>κυτταροτοξικότητα</a:t>
            </a:r>
            <a:r>
              <a:rPr lang="el-GR" dirty="0"/>
              <a:t> και </a:t>
            </a:r>
            <a:r>
              <a:rPr lang="el-GR" dirty="0" err="1"/>
              <a:t>ανοσορρύθμιση</a:t>
            </a:r>
            <a:r>
              <a:rPr lang="el-GR" dirty="0"/>
              <a:t>. Τοπικά </a:t>
            </a:r>
            <a:r>
              <a:rPr lang="el-GR" b="1" dirty="0"/>
              <a:t>μακροφάγα</a:t>
            </a:r>
            <a:r>
              <a:rPr lang="el-GR" dirty="0"/>
              <a:t>, ενεργοποιημένα από τις </a:t>
            </a:r>
            <a:r>
              <a:rPr lang="el-GR" dirty="0" err="1"/>
              <a:t>κυτοκίνες</a:t>
            </a:r>
            <a:r>
              <a:rPr lang="el-GR" dirty="0"/>
              <a:t> εισχωρούν στο μυελώδες έλυτρο μέσω υποδοχέων </a:t>
            </a:r>
            <a:r>
              <a:rPr lang="en-US" dirty="0" err="1"/>
              <a:t>Fc</a:t>
            </a:r>
            <a:r>
              <a:rPr lang="en-US" dirty="0"/>
              <a:t>,</a:t>
            </a:r>
            <a:r>
              <a:rPr lang="el-GR" dirty="0"/>
              <a:t> οδηγώντας σε απομυελίνωση.</a:t>
            </a:r>
          </a:p>
          <a:p>
            <a:r>
              <a:rPr lang="el-GR" dirty="0"/>
              <a:t>Τα </a:t>
            </a:r>
            <a:r>
              <a:rPr lang="el-GR" b="1" dirty="0"/>
              <a:t>Β λεμφοκύτταρα</a:t>
            </a:r>
            <a:r>
              <a:rPr lang="el-GR" dirty="0"/>
              <a:t> που ενεργοποιήθηκαν από τις </a:t>
            </a:r>
            <a:r>
              <a:rPr lang="el-GR" dirty="0" err="1"/>
              <a:t>κυτοκίνες</a:t>
            </a:r>
            <a:r>
              <a:rPr lang="el-GR" dirty="0"/>
              <a:t> (</a:t>
            </a:r>
            <a:r>
              <a:rPr lang="en-US" dirty="0"/>
              <a:t>IL-4, IL-6)</a:t>
            </a:r>
            <a:r>
              <a:rPr lang="el-GR" dirty="0"/>
              <a:t> ή από </a:t>
            </a:r>
            <a:r>
              <a:rPr lang="el-GR" dirty="0" err="1"/>
              <a:t>χυμοκίνες</a:t>
            </a:r>
            <a:r>
              <a:rPr lang="el-GR" dirty="0"/>
              <a:t> (</a:t>
            </a:r>
            <a:r>
              <a:rPr lang="en-US" dirty="0"/>
              <a:t>CCR2, CXCL13) </a:t>
            </a:r>
            <a:r>
              <a:rPr lang="el-GR" dirty="0"/>
              <a:t>παράγουν </a:t>
            </a:r>
            <a:r>
              <a:rPr lang="el-GR" dirty="0">
                <a:solidFill>
                  <a:srgbClr val="FF0000"/>
                </a:solidFill>
              </a:rPr>
              <a:t>αντισώματα</a:t>
            </a:r>
            <a:r>
              <a:rPr lang="el-GR" dirty="0"/>
              <a:t> που αναγνωρίζουν τα αντιγόνα της μυελίνης μέσω συμπληρώματος ή υποδοχέων </a:t>
            </a:r>
            <a:r>
              <a:rPr lang="en-US" dirty="0" err="1"/>
              <a:t>Fc</a:t>
            </a:r>
            <a:r>
              <a:rPr lang="el-GR" dirty="0"/>
              <a:t>.</a:t>
            </a:r>
          </a:p>
          <a:p>
            <a:r>
              <a:rPr lang="el-GR" dirty="0"/>
              <a:t>Ιστολογικά λίγα στοιχεία διήθησης από Τ λεμφοκύτταρα βρίσκονται στις βιοψίες. Τα </a:t>
            </a:r>
            <a:r>
              <a:rPr lang="el-GR" b="1" dirty="0"/>
              <a:t>μακροφάγα</a:t>
            </a:r>
            <a:r>
              <a:rPr lang="el-GR" dirty="0"/>
              <a:t> </a:t>
            </a:r>
            <a:r>
              <a:rPr lang="el-GR" dirty="0">
                <a:solidFill>
                  <a:srgbClr val="FF0000"/>
                </a:solidFill>
              </a:rPr>
              <a:t>αποτελούν τον τελικό μεσολαβητή της </a:t>
            </a:r>
            <a:r>
              <a:rPr lang="el-GR" dirty="0" err="1">
                <a:solidFill>
                  <a:srgbClr val="FF0000"/>
                </a:solidFill>
              </a:rPr>
              <a:t>απομυελίνωσης</a:t>
            </a:r>
            <a:r>
              <a:rPr lang="el-GR" dirty="0">
                <a:solidFill>
                  <a:srgbClr val="FF0000"/>
                </a:solidFill>
              </a:rPr>
              <a:t>.</a:t>
            </a:r>
            <a:r>
              <a:rPr lang="el-GR" dirty="0"/>
              <a:t> Τα μακροφάγα εκφράζουν δείκτες ενεργοποίησης,  διαπερνούν τη βασική μεμβράνη των κ. </a:t>
            </a:r>
            <a:r>
              <a:rPr lang="en-US" dirty="0"/>
              <a:t>Schwann</a:t>
            </a:r>
            <a:r>
              <a:rPr lang="el-GR" dirty="0"/>
              <a:t>, απωθούν το κυτταρόπλασμα και διασπούν το μυελώδες έλυτρο.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1881158" y="6306776"/>
            <a:ext cx="8215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ICAM, intercellular adhesion molecule; MAC, membrane attack complex; MHC, major </a:t>
            </a:r>
            <a:r>
              <a:rPr lang="en-US" sz="1200" dirty="0" err="1"/>
              <a:t>histocompatibility</a:t>
            </a:r>
            <a:r>
              <a:rPr lang="el-GR" sz="1200" dirty="0"/>
              <a:t> </a:t>
            </a:r>
            <a:r>
              <a:rPr lang="en-US" sz="1200" dirty="0"/>
              <a:t>complex; </a:t>
            </a:r>
            <a:endParaRPr lang="el-GR" sz="1200" dirty="0"/>
          </a:p>
          <a:p>
            <a:r>
              <a:rPr lang="en-US" sz="1200" dirty="0"/>
              <a:t>MMP, matrix metalloproteinase; TCR, T-cell receptor; VCAM, vascular cell adhesion molecule.</a:t>
            </a:r>
            <a:endParaRPr lang="el-GR" sz="1200" dirty="0"/>
          </a:p>
        </p:txBody>
      </p:sp>
      <p:sp>
        <p:nvSpPr>
          <p:cNvPr id="7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/>
              <a:t>ΑΥΤΟΑΝΟΣΕΣ ΦΛΕΓΜΟΝΩΔΕΙΣ</a:t>
            </a:r>
            <a:br>
              <a:rPr lang="el-GR" dirty="0"/>
            </a:br>
            <a:r>
              <a:rPr lang="en-US" dirty="0" err="1"/>
              <a:t>Guillain</a:t>
            </a:r>
            <a:r>
              <a:rPr lang="en-US" dirty="0"/>
              <a:t> </a:t>
            </a:r>
            <a:r>
              <a:rPr lang="en-US" dirty="0" err="1"/>
              <a:t>Barre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4695886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8239141" y="6357959"/>
            <a:ext cx="20706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/>
              <a:t>ejpmr</a:t>
            </a:r>
            <a:r>
              <a:rPr lang="en-US" sz="1400" i="1" dirty="0"/>
              <a:t>, 2016,3(2), 366-371</a:t>
            </a:r>
            <a:endParaRPr lang="el-GR" sz="1400" i="1" dirty="0"/>
          </a:p>
        </p:txBody>
      </p:sp>
      <p:sp>
        <p:nvSpPr>
          <p:cNvPr id="4" name="3 - TextBox"/>
          <p:cNvSpPr txBox="1"/>
          <p:nvPr/>
        </p:nvSpPr>
        <p:spPr>
          <a:xfrm>
            <a:off x="6167438" y="500042"/>
            <a:ext cx="4343946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ΑΜΑΝ</a:t>
            </a:r>
          </a:p>
          <a:p>
            <a:r>
              <a:rPr lang="el-GR" dirty="0"/>
              <a:t>Πρόσδεση αντισωμάτων στα </a:t>
            </a:r>
            <a:r>
              <a:rPr lang="el-GR" dirty="0" err="1"/>
              <a:t>γαγγλιοσιδικά</a:t>
            </a:r>
            <a:r>
              <a:rPr lang="el-GR" dirty="0"/>
              <a:t> </a:t>
            </a:r>
          </a:p>
          <a:p>
            <a:r>
              <a:rPr lang="el-GR" dirty="0"/>
              <a:t>αντιγόνα της κ. μεμβράνης νευράξονα</a:t>
            </a:r>
            <a:r>
              <a:rPr lang="en-US" dirty="0"/>
              <a:t> </a:t>
            </a:r>
          </a:p>
          <a:p>
            <a:r>
              <a:rPr lang="en-US" dirty="0"/>
              <a:t>(GM1</a:t>
            </a:r>
            <a:r>
              <a:rPr lang="el-GR" dirty="0"/>
              <a:t>,</a:t>
            </a:r>
            <a:r>
              <a:rPr lang="en-US" dirty="0"/>
              <a:t> GD1a), </a:t>
            </a:r>
            <a:r>
              <a:rPr lang="el-GR" dirty="0"/>
              <a:t> διήθηση από μακροφάγα, </a:t>
            </a:r>
          </a:p>
          <a:p>
            <a:r>
              <a:rPr lang="el-GR" dirty="0"/>
              <a:t>φλεγμονώδης αντίδραση και </a:t>
            </a:r>
            <a:r>
              <a:rPr lang="el-GR" b="1" dirty="0"/>
              <a:t>αξονική</a:t>
            </a:r>
            <a:r>
              <a:rPr lang="el-GR" dirty="0"/>
              <a:t> βλάβη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6310315" y="328612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6096000" y="2428869"/>
            <a:ext cx="4214842" cy="3693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AIDP</a:t>
            </a:r>
          </a:p>
          <a:p>
            <a:r>
              <a:rPr lang="el-GR" dirty="0"/>
              <a:t>Φλεγμονώδεις αλλοιώσεις και καταστροφή </a:t>
            </a:r>
            <a:r>
              <a:rPr lang="el-GR" b="1" dirty="0"/>
              <a:t>μυελίνης</a:t>
            </a:r>
            <a:r>
              <a:rPr lang="el-GR" dirty="0"/>
              <a:t> από ενεργοποιημένα μακροφάγα. Σε ορισμένες περιπτώσεις συμβαίνει δευτεροπαθής αξονική βλάβη.</a:t>
            </a:r>
          </a:p>
          <a:p>
            <a:r>
              <a:rPr lang="el-GR" dirty="0"/>
              <a:t>Στους τελικούς άξονες προσδένονται αντισώματα </a:t>
            </a:r>
            <a:r>
              <a:rPr lang="en-US" dirty="0"/>
              <a:t>(</a:t>
            </a:r>
            <a:r>
              <a:rPr lang="el-GR" dirty="0"/>
              <a:t>άγνωστο αντιγόνο) και ενεργοποιείται το συμπλήρωμα, οδηγώντας στη δημιουργία </a:t>
            </a:r>
            <a:r>
              <a:rPr lang="en-US" b="1" dirty="0"/>
              <a:t>MAC</a:t>
            </a:r>
            <a:r>
              <a:rPr lang="en-US" dirty="0"/>
              <a:t> (membrane attack complex) </a:t>
            </a:r>
            <a:r>
              <a:rPr lang="el-GR" dirty="0"/>
              <a:t>και την αποδόμηση κυτταροσκελετού και βλάβη μιτοχονδρίων)</a:t>
            </a: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0500"/>
            <a:ext cx="41148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5075494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7167570" y="357166"/>
            <a:ext cx="3500430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Membrane Attack Complex </a:t>
            </a:r>
            <a:endParaRPr lang="el-GR" dirty="0"/>
          </a:p>
          <a:p>
            <a:r>
              <a:rPr lang="en-US" dirty="0"/>
              <a:t>(Terminal Complement Complex C5b-9)</a:t>
            </a:r>
            <a:endParaRPr lang="el-G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58" y="714356"/>
            <a:ext cx="52578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54631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0" y="253156"/>
            <a:ext cx="8643998" cy="6404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359962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CB1B2172-CD9B-44C7-BCD8-0E8FCC67FBD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ΑΝΟΣΟΛΟΓΙΚΕΣ ΠΝ</a:t>
            </a:r>
          </a:p>
        </p:txBody>
      </p:sp>
      <p:sp>
        <p:nvSpPr>
          <p:cNvPr id="9" name="Θέση κειμένου 11">
            <a:extLst>
              <a:ext uri="{FF2B5EF4-FFF2-40B4-BE49-F238E27FC236}">
                <a16:creationId xmlns:a16="http://schemas.microsoft.com/office/drawing/2014/main" id="{8380714D-D1E3-4C21-B088-AAB1D7B57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453" y="2754067"/>
            <a:ext cx="10515600" cy="4351338"/>
          </a:xfrm>
        </p:spPr>
        <p:txBody>
          <a:bodyPr>
            <a:normAutofit/>
          </a:bodyPr>
          <a:lstStyle/>
          <a:p>
            <a:r>
              <a:rPr lang="en-ID" dirty="0"/>
              <a:t>CIDP: Chronic inflammatory demyelinating polyradiculopathy</a:t>
            </a:r>
          </a:p>
          <a:p>
            <a:r>
              <a:rPr lang="en-ID" dirty="0"/>
              <a:t>DADS: Distal acquired demyelinating symmetric</a:t>
            </a:r>
          </a:p>
          <a:p>
            <a:r>
              <a:rPr lang="en-ID" dirty="0"/>
              <a:t>MADSAM: Multifocal acquired demyelinating sensory and motor neuropathy</a:t>
            </a:r>
          </a:p>
          <a:p>
            <a:r>
              <a:rPr lang="en-ID" dirty="0"/>
              <a:t>MMN: Multifocal motor neuropathy</a:t>
            </a:r>
            <a:endParaRPr lang="el-GR" dirty="0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BCF1A942-34F9-4D4A-B36E-0FEB17FBCBDF}"/>
              </a:ext>
            </a:extLst>
          </p:cNvPr>
          <p:cNvSpPr/>
          <p:nvPr/>
        </p:nvSpPr>
        <p:spPr>
          <a:xfrm>
            <a:off x="1029328" y="1883707"/>
            <a:ext cx="105156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800" dirty="0"/>
              <a:t>ΧΡΟΝΙΑ ΠΟΛΥΡΡΙΖΟΝΕΥΡΟΠΑΘΕΙΑ</a:t>
            </a:r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401055541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B7523A-9799-4B34-89BF-ADEADC50583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ΧΡΟΝΙΑ ΠΟΛΥΡΡΙΖΟΝΕΥΡΟΠΑΘΕΙΑ</a:t>
            </a:r>
            <a:br>
              <a:rPr lang="en-ID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93F6E30-A93F-45C2-98A3-1208A1ED4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072" y="1873752"/>
            <a:ext cx="10515600" cy="4351338"/>
          </a:xfrm>
        </p:spPr>
        <p:txBody>
          <a:bodyPr/>
          <a:lstStyle/>
          <a:p>
            <a:r>
              <a:rPr lang="el-GR" dirty="0"/>
              <a:t>Μπορεί να συνδέεται με εμβολιασμό, λοίμωξη, νόσο κολλαγόνου, ή </a:t>
            </a:r>
            <a:r>
              <a:rPr lang="el-GR" dirty="0" err="1"/>
              <a:t>μονοκλωνική</a:t>
            </a:r>
            <a:r>
              <a:rPr lang="el-GR" dirty="0"/>
              <a:t> </a:t>
            </a:r>
            <a:r>
              <a:rPr lang="el-GR" dirty="0" err="1"/>
              <a:t>γαμμοπάθεια</a:t>
            </a:r>
            <a:endParaRPr lang="el-GR" dirty="0"/>
          </a:p>
          <a:p>
            <a:r>
              <a:rPr lang="el-GR" dirty="0"/>
              <a:t>Ηλικία 40-60 ετών</a:t>
            </a:r>
          </a:p>
          <a:p>
            <a:r>
              <a:rPr lang="el-GR" dirty="0"/>
              <a:t>Προοδευτική εγκατάσταση μυϊκής αδυναμίας και αισθητικών διαταραχών, συνήθως συμμετρικά, υποτροπιάζουσα πορεία</a:t>
            </a:r>
          </a:p>
          <a:p>
            <a:r>
              <a:rPr lang="el-GR" dirty="0"/>
              <a:t>Κατηργημένα ΤΑ</a:t>
            </a:r>
          </a:p>
          <a:p>
            <a:r>
              <a:rPr lang="el-GR" dirty="0"/>
              <a:t>Μορφές: 80% αισθητικοκινητική</a:t>
            </a:r>
          </a:p>
          <a:p>
            <a:r>
              <a:rPr lang="el-GR" dirty="0"/>
              <a:t>10% αμιγώς κινητική</a:t>
            </a:r>
          </a:p>
          <a:p>
            <a:r>
              <a:rPr lang="el-GR" dirty="0"/>
              <a:t>10% αμιγώς αισθητική</a:t>
            </a:r>
          </a:p>
        </p:txBody>
      </p:sp>
    </p:spTree>
    <p:extLst>
      <p:ext uri="{BB962C8B-B14F-4D97-AF65-F5344CB8AC3E}">
        <p14:creationId xmlns:p14="http://schemas.microsoft.com/office/powerpoint/2010/main" val="2570748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MARIANNA\TEI 2016-2017\ΣΥΝΕΔΡΙΟ\reflexarc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398" y="4286257"/>
            <a:ext cx="5643602" cy="2257425"/>
          </a:xfrm>
          <a:prstGeom prst="rect">
            <a:avLst/>
          </a:prstGeom>
          <a:noFill/>
        </p:spPr>
      </p:pic>
      <p:pic>
        <p:nvPicPr>
          <p:cNvPr id="3" name="2 - Εικόνα" descr="ινες νωτ μυελός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90" y="49170"/>
            <a:ext cx="7270110" cy="4237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FCD49C-3F2A-401E-981E-A732C5C00963}"/>
              </a:ext>
            </a:extLst>
          </p:cNvPr>
          <p:cNvSpPr txBox="1"/>
          <p:nvPr/>
        </p:nvSpPr>
        <p:spPr>
          <a:xfrm>
            <a:off x="7075200" y="3185590"/>
            <a:ext cx="4975121" cy="3416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 err="1"/>
              <a:t>Παχειές</a:t>
            </a:r>
            <a:r>
              <a:rPr lang="el-GR" b="1" dirty="0"/>
              <a:t> ίνες</a:t>
            </a:r>
            <a:r>
              <a:rPr lang="el-GR" dirty="0"/>
              <a:t>: </a:t>
            </a:r>
            <a:r>
              <a:rPr lang="el-GR" b="1" dirty="0" err="1"/>
              <a:t>Αα</a:t>
            </a:r>
            <a:r>
              <a:rPr lang="el-GR" b="1" dirty="0"/>
              <a:t>, </a:t>
            </a:r>
            <a:r>
              <a:rPr lang="el-GR" b="1" dirty="0" err="1"/>
              <a:t>Αβ</a:t>
            </a:r>
            <a:r>
              <a:rPr lang="el-GR" b="1" dirty="0"/>
              <a:t> (</a:t>
            </a:r>
            <a:r>
              <a:rPr lang="en-ID" b="1" dirty="0" err="1"/>
              <a:t>Ia</a:t>
            </a:r>
            <a:r>
              <a:rPr lang="en-ID" b="1" dirty="0"/>
              <a:t>, </a:t>
            </a:r>
            <a:r>
              <a:rPr lang="en-ID" b="1" dirty="0" err="1"/>
              <a:t>Ib</a:t>
            </a:r>
            <a:r>
              <a:rPr lang="en-ID" b="1" dirty="0"/>
              <a:t>, II)</a:t>
            </a:r>
            <a:endParaRPr lang="el-GR" b="1" dirty="0"/>
          </a:p>
          <a:p>
            <a:r>
              <a:rPr lang="el-GR" dirty="0"/>
              <a:t>	κινητικές (σκελετικές ίνες)</a:t>
            </a:r>
          </a:p>
          <a:p>
            <a:r>
              <a:rPr lang="el-GR" dirty="0"/>
              <a:t>	αισθητικές για δόνηση, επικριτική αφή		ιδιοδεκτικότητα</a:t>
            </a:r>
          </a:p>
          <a:p>
            <a:r>
              <a:rPr lang="el-GR" dirty="0"/>
              <a:t>	</a:t>
            </a:r>
            <a:r>
              <a:rPr lang="el-GR" b="1" dirty="0"/>
              <a:t>Αγ</a:t>
            </a:r>
          </a:p>
          <a:p>
            <a:r>
              <a:rPr lang="el-GR" dirty="0"/>
              <a:t>	Κινητικές ΝΜΑ</a:t>
            </a:r>
          </a:p>
          <a:p>
            <a:r>
              <a:rPr lang="el-GR" b="1" dirty="0"/>
              <a:t>Λεπτές ίνες</a:t>
            </a:r>
            <a:r>
              <a:rPr lang="el-GR" dirty="0"/>
              <a:t>: </a:t>
            </a:r>
            <a:r>
              <a:rPr lang="el-GR" b="1" dirty="0" err="1"/>
              <a:t>Αδ</a:t>
            </a:r>
            <a:r>
              <a:rPr lang="en-ID" b="1" dirty="0"/>
              <a:t> (III)</a:t>
            </a:r>
            <a:endParaRPr lang="el-GR" b="1" dirty="0"/>
          </a:p>
          <a:p>
            <a:r>
              <a:rPr lang="el-GR" dirty="0"/>
              <a:t>	ΑΝΣ</a:t>
            </a:r>
          </a:p>
          <a:p>
            <a:r>
              <a:rPr lang="el-GR" dirty="0"/>
              <a:t>	Αισθητικές για ελαφρά αφή,</a:t>
            </a:r>
          </a:p>
          <a:p>
            <a:r>
              <a:rPr lang="el-GR" dirty="0"/>
              <a:t>	πόνος και θερμοκρασία</a:t>
            </a:r>
          </a:p>
          <a:p>
            <a:r>
              <a:rPr lang="el-GR" b="1" dirty="0" err="1"/>
              <a:t>Αμύελες</a:t>
            </a:r>
            <a:r>
              <a:rPr lang="el-GR" b="1" dirty="0"/>
              <a:t> ίνες</a:t>
            </a:r>
            <a:r>
              <a:rPr lang="el-GR" dirty="0"/>
              <a:t>: </a:t>
            </a:r>
            <a:r>
              <a:rPr lang="en-ID" b="1" dirty="0"/>
              <a:t>C (IV)</a:t>
            </a:r>
          </a:p>
          <a:p>
            <a:r>
              <a:rPr lang="en-ID" dirty="0"/>
              <a:t>	 </a:t>
            </a:r>
            <a:r>
              <a:rPr lang="el-GR" dirty="0"/>
              <a:t>πόνος και θερμοκρασία</a:t>
            </a:r>
          </a:p>
        </p:txBody>
      </p:sp>
    </p:spTree>
    <p:extLst>
      <p:ext uri="{BB962C8B-B14F-4D97-AF65-F5344CB8AC3E}">
        <p14:creationId xmlns:p14="http://schemas.microsoft.com/office/powerpoint/2010/main" val="81902554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388360B3-7400-49FB-867B-AAB7A97A2E18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ΧΡΟΝΙΑ ΠΟΛΥΡΡΙΖΟΝΕΥΡΟΠΑΘΕΙΑ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24CE6B6-ACBC-441D-B5EE-1F9BF0207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Ηλεκτροφυσιολογικά</a:t>
            </a:r>
            <a:r>
              <a:rPr lang="el-GR" dirty="0"/>
              <a:t> ευρήματα παρόμοια με αυτά της οξείας</a:t>
            </a:r>
          </a:p>
          <a:p>
            <a:r>
              <a:rPr lang="el-GR" dirty="0"/>
              <a:t>ΕΝΥ: αυξημένο λεύκωμα (&gt;45</a:t>
            </a:r>
            <a:r>
              <a:rPr lang="en-ID" dirty="0"/>
              <a:t>mg/dl)</a:t>
            </a:r>
          </a:p>
          <a:p>
            <a:r>
              <a:rPr lang="el-GR" dirty="0"/>
              <a:t>Βιοψία: απομυελίνωση</a:t>
            </a:r>
          </a:p>
          <a:p>
            <a:r>
              <a:rPr lang="el-GR" dirty="0"/>
              <a:t>Θεραπεία</a:t>
            </a:r>
          </a:p>
          <a:p>
            <a:r>
              <a:rPr lang="el-GR" dirty="0" err="1"/>
              <a:t>Κορτικοστεροειδή</a:t>
            </a:r>
            <a:endParaRPr lang="el-GR" dirty="0"/>
          </a:p>
          <a:p>
            <a:r>
              <a:rPr lang="en-ID" dirty="0"/>
              <a:t>PE/IVIG</a:t>
            </a:r>
            <a:r>
              <a:rPr lang="el-GR" dirty="0"/>
              <a:t> (95% ανταποκρίνονται αρχικά)</a:t>
            </a:r>
          </a:p>
          <a:p>
            <a:r>
              <a:rPr lang="el-GR" dirty="0" err="1"/>
              <a:t>Κυκλοφωσφαμίδη</a:t>
            </a:r>
            <a:r>
              <a:rPr lang="el-GR" dirty="0"/>
              <a:t> / </a:t>
            </a:r>
            <a:r>
              <a:rPr lang="el-GR" dirty="0" err="1"/>
              <a:t>κυκλοσπορίνη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4730464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0" y="22243"/>
            <a:ext cx="5715040" cy="671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991324" y="6516688"/>
            <a:ext cx="3676677" cy="34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000" i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Emily K </a:t>
            </a:r>
            <a:r>
              <a:rPr lang="en-GB" sz="1000" i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Mathey</a:t>
            </a:r>
            <a:r>
              <a:rPr lang="en-GB" sz="1000" i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et al. J </a:t>
            </a:r>
            <a:r>
              <a:rPr lang="en-GB" sz="1000" i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Neurol</a:t>
            </a:r>
            <a:r>
              <a:rPr lang="en-GB" sz="1000" i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1000" i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Neurosurg</a:t>
            </a:r>
            <a:r>
              <a:rPr lang="en-GB" sz="1000" i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Psychiatry </a:t>
            </a:r>
            <a:r>
              <a:rPr lang="el-GR" sz="1000" i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201</a:t>
            </a:r>
            <a:r>
              <a:rPr lang="en-GB" sz="1000" i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4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7596198" y="714356"/>
            <a:ext cx="28575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/>
                </a:solidFill>
                <a:latin typeface="Calibri"/>
              </a:rPr>
              <a:t>Το δυνητικό αντιγόνο παρουσιάζεται από το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APC</a:t>
            </a:r>
            <a:r>
              <a:rPr lang="el-GR" sz="1400" dirty="0">
                <a:solidFill>
                  <a:prstClr val="black"/>
                </a:solidFill>
                <a:latin typeface="Calibri"/>
              </a:rPr>
              <a:t> στα </a:t>
            </a:r>
            <a:r>
              <a:rPr lang="el-GR" sz="1400" b="1" dirty="0">
                <a:solidFill>
                  <a:prstClr val="black"/>
                </a:solidFill>
                <a:latin typeface="Calibri"/>
              </a:rPr>
              <a:t>Τ λεμφοκύτταρα </a:t>
            </a:r>
            <a:r>
              <a:rPr lang="el-GR" sz="1400" dirty="0">
                <a:solidFill>
                  <a:prstClr val="black"/>
                </a:solidFill>
                <a:latin typeface="Calibri"/>
              </a:rPr>
              <a:t>στην περιφέρεια. Τα Τ λεμφοκύτταρα ενεργοποιούνται, πολλαπλασιάζονται και απελευθερώνουν φλεγμονώδεις μεσολαβητές που περνούν το </a:t>
            </a:r>
            <a:r>
              <a:rPr lang="el-GR" sz="1400" dirty="0" err="1">
                <a:solidFill>
                  <a:srgbClr val="00B050"/>
                </a:solidFill>
                <a:latin typeface="Calibri"/>
              </a:rPr>
              <a:t>αιματο</a:t>
            </a:r>
            <a:r>
              <a:rPr lang="el-GR" sz="1400" dirty="0">
                <a:solidFill>
                  <a:srgbClr val="00B050"/>
                </a:solidFill>
                <a:latin typeface="Calibri"/>
              </a:rPr>
              <a:t>-νευρικό</a:t>
            </a:r>
            <a:r>
              <a:rPr lang="el-GR" sz="1400" dirty="0">
                <a:solidFill>
                  <a:prstClr val="black"/>
                </a:solidFill>
                <a:latin typeface="Calibri"/>
              </a:rPr>
              <a:t> φραγμό. Η διάσπαση του φραγμού επιτρέπει και στα </a:t>
            </a:r>
            <a:r>
              <a:rPr lang="el-GR" sz="1400" b="1" dirty="0">
                <a:solidFill>
                  <a:srgbClr val="FF0000"/>
                </a:solidFill>
                <a:latin typeface="Calibri"/>
              </a:rPr>
              <a:t>αντισώματα</a:t>
            </a:r>
            <a:r>
              <a:rPr lang="el-GR" sz="1400" dirty="0">
                <a:solidFill>
                  <a:prstClr val="black"/>
                </a:solidFill>
                <a:latin typeface="Calibri"/>
              </a:rPr>
              <a:t> να έχουν πρόσβαση στο ενδονεύριο. Περαιτέρω βλάβη προκαλείται από την </a:t>
            </a:r>
            <a:r>
              <a:rPr lang="el-GR" sz="1400" b="1" dirty="0">
                <a:solidFill>
                  <a:prstClr val="black"/>
                </a:solidFill>
                <a:latin typeface="Calibri"/>
              </a:rPr>
              <a:t>μέσω μακροφάγων εκτελούμενη απομυελίνωση</a:t>
            </a:r>
            <a:r>
              <a:rPr lang="el-GR" sz="1400" dirty="0">
                <a:solidFill>
                  <a:prstClr val="black"/>
                </a:solidFill>
                <a:latin typeface="Calibri"/>
              </a:rPr>
              <a:t>, απόθεση συμπληρώματος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,</a:t>
            </a:r>
            <a:r>
              <a:rPr lang="el-GR" sz="1400" dirty="0">
                <a:solidFill>
                  <a:prstClr val="black"/>
                </a:solidFill>
                <a:latin typeface="Calibri"/>
              </a:rPr>
              <a:t> δημιουργία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 C5b-9MAC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(membrane attack complex), </a:t>
            </a:r>
            <a:r>
              <a:rPr lang="el-GR" sz="1400" dirty="0">
                <a:solidFill>
                  <a:prstClr val="black"/>
                </a:solidFill>
                <a:latin typeface="Calibri"/>
              </a:rPr>
              <a:t>επακόλουθη κυτταρική λύση και μέσω </a:t>
            </a:r>
            <a:r>
              <a:rPr lang="en-US" sz="1400" b="1" dirty="0">
                <a:solidFill>
                  <a:srgbClr val="FF0000"/>
                </a:solidFill>
                <a:latin typeface="Calibri"/>
              </a:rPr>
              <a:t>CD8+</a:t>
            </a:r>
            <a:r>
              <a:rPr lang="el-GR" sz="14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8524893" y="142852"/>
            <a:ext cx="62709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CIDP</a:t>
            </a:r>
            <a:endParaRPr lang="el-G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7953389" y="5286389"/>
            <a:ext cx="2230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Α. Λειτουργική βλάβη</a:t>
            </a:r>
          </a:p>
          <a:p>
            <a:r>
              <a:rPr lang="el-GR" dirty="0">
                <a:solidFill>
                  <a:prstClr val="black"/>
                </a:solidFill>
                <a:latin typeface="Calibri"/>
              </a:rPr>
              <a:t>Β. Δομική βλάβη </a:t>
            </a:r>
          </a:p>
        </p:txBody>
      </p:sp>
    </p:spTree>
    <p:extLst>
      <p:ext uri="{BB962C8B-B14F-4D97-AF65-F5344CB8AC3E}">
        <p14:creationId xmlns:p14="http://schemas.microsoft.com/office/powerpoint/2010/main" val="9540341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s://img.medscapestatic.com/article/747/804/747804-fi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9576" y="392034"/>
            <a:ext cx="7745514" cy="616249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1738283" y="0"/>
            <a:ext cx="627095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CIDP</a:t>
            </a:r>
            <a:endParaRPr lang="el-GR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942702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F0D0C86D-AAE4-47D1-AE14-0868CB2F0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ΚΛΗΡΟΝΟΜΙΚΕΣ</a:t>
            </a:r>
          </a:p>
        </p:txBody>
      </p:sp>
      <p:sp>
        <p:nvSpPr>
          <p:cNvPr id="8" name="Θέση κειμένου 7">
            <a:extLst>
              <a:ext uri="{FF2B5EF4-FFF2-40B4-BE49-F238E27FC236}">
                <a16:creationId xmlns:a16="http://schemas.microsoft.com/office/drawing/2014/main" id="{242CDD74-D748-4843-BABE-25A59008C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02705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A1137C-1F62-4EEE-9FBE-94D123B65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14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ΚΛΗΡΟΝΟΜΙΚΑ ΑΙΤΙΑ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CF658EC-F098-4EF2-8EAE-D917D5F56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16532"/>
            <a:ext cx="6743700" cy="283845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AF100954-22A3-4009-9A73-AC30E03D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54982"/>
            <a:ext cx="6624488" cy="269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75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8. ΚΛΗΡΟΝΟΜΙΚΕΣ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HMSN 1</a:t>
            </a:r>
            <a:r>
              <a:rPr lang="en-US" dirty="0"/>
              <a:t>, </a:t>
            </a:r>
            <a:r>
              <a:rPr lang="el-GR" dirty="0"/>
              <a:t>η πιο κοινή. Μετάλλαξη στο γονίδιο </a:t>
            </a:r>
            <a:r>
              <a:rPr lang="en-US" dirty="0"/>
              <a:t>PMP22 </a:t>
            </a:r>
            <a:r>
              <a:rPr lang="el-GR" dirty="0"/>
              <a:t>στο χρωμόσωμα 17.</a:t>
            </a:r>
          </a:p>
          <a:p>
            <a:r>
              <a:rPr lang="en-US" dirty="0">
                <a:solidFill>
                  <a:srgbClr val="FF0000"/>
                </a:solidFill>
              </a:rPr>
              <a:t>HMSN </a:t>
            </a:r>
            <a:r>
              <a:rPr lang="el-GR" dirty="0">
                <a:solidFill>
                  <a:srgbClr val="FF0000"/>
                </a:solidFill>
              </a:rPr>
              <a:t>1Β</a:t>
            </a:r>
            <a:r>
              <a:rPr lang="el-GR" dirty="0"/>
              <a:t>, πιο σοβαρή. Μετάλλαξη στο γονίδιο </a:t>
            </a:r>
            <a:r>
              <a:rPr lang="en-US" dirty="0"/>
              <a:t>PO/MPZ </a:t>
            </a:r>
            <a:r>
              <a:rPr lang="el-GR" dirty="0"/>
              <a:t>στο χρωμόσωμα 1</a:t>
            </a:r>
            <a:r>
              <a:rPr lang="en-US" dirty="0"/>
              <a:t>.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2235498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/>
          <p:cNvSpPr txBox="1">
            <a:spLocks/>
          </p:cNvSpPr>
          <p:nvPr/>
        </p:nvSpPr>
        <p:spPr>
          <a:xfrm>
            <a:off x="1981200" y="274638"/>
            <a:ext cx="8229600" cy="7969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l-GR" sz="4400">
                <a:solidFill>
                  <a:prstClr val="white"/>
                </a:solidFill>
                <a:latin typeface="Calibri"/>
              </a:rPr>
              <a:t>ΚΛΗΡΟΝΟΜΙΚΕΣ</a:t>
            </a:r>
            <a:endParaRPr lang="el-GR" sz="4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89" y="990600"/>
            <a:ext cx="84296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5388509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8789" y="828675"/>
            <a:ext cx="8734425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52886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3564" y="133350"/>
            <a:ext cx="8524875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4496511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861" y="469166"/>
            <a:ext cx="828092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669" y="30762"/>
            <a:ext cx="1847850" cy="381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07668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αεροπλανο κοντρα ινες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72" y="142853"/>
            <a:ext cx="7572428" cy="656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9415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428625"/>
            <a:ext cx="813435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87752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9C753E-D80E-408C-8339-43C4681F2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ΕΝΔΟΚΡΙΝΟΠΑΘΕΙΕΣ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3CDB83C-94EC-4C9D-928B-1448C5EAE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ΣΔ </a:t>
            </a:r>
          </a:p>
          <a:p>
            <a:r>
              <a:rPr lang="el-GR" dirty="0"/>
              <a:t>Υποθυρεοειδισμός</a:t>
            </a:r>
          </a:p>
          <a:p>
            <a:r>
              <a:rPr lang="el-GR" dirty="0"/>
              <a:t>Μεγαλακρία</a:t>
            </a:r>
          </a:p>
        </p:txBody>
      </p:sp>
    </p:spTree>
    <p:extLst>
      <p:ext uri="{BB962C8B-B14F-4D97-AF65-F5344CB8AC3E}">
        <p14:creationId xmlns:p14="http://schemas.microsoft.com/office/powerpoint/2010/main" val="344304142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B21320-A07C-4951-B10C-A266863D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ΠΡΟΣΕΓΓΙΣΗ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01DA55-D647-40AD-8C58-523663830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195" y="1463943"/>
            <a:ext cx="10515600" cy="4351338"/>
          </a:xfrm>
        </p:spPr>
        <p:txBody>
          <a:bodyPr/>
          <a:lstStyle/>
          <a:p>
            <a:r>
              <a:rPr lang="el-GR" dirty="0"/>
              <a:t>Η διαβητική ΠΝ και η αλκοολική ΠΝ είναι τα συχνότερα αίτια ΠΝ στις ΗΠΑ.</a:t>
            </a:r>
          </a:p>
          <a:p>
            <a:r>
              <a:rPr lang="el-GR" dirty="0"/>
              <a:t>Η πιο συχνή κλινική εμφάνιση ΠΝ είναι αυτή της συμμετρικής αισθητικοκινητικής περιφερικής ΠΝ. </a:t>
            </a:r>
          </a:p>
        </p:txBody>
      </p:sp>
    </p:spTree>
    <p:extLst>
      <p:ext uri="{BB962C8B-B14F-4D97-AF65-F5344CB8AC3E}">
        <p14:creationId xmlns:p14="http://schemas.microsoft.com/office/powerpoint/2010/main" val="368600001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2. ΣΑΚΧΑΡΩΔΗΣ ΔΙΑΒΗΤΗΣ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06916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l-GR" b="1" dirty="0"/>
              <a:t>Άγνωστη αιτιοπαθογένεια!</a:t>
            </a:r>
          </a:p>
          <a:p>
            <a:pPr marL="0" indent="0" algn="just">
              <a:buNone/>
            </a:pPr>
            <a:r>
              <a:rPr lang="el-GR" dirty="0"/>
              <a:t>Δεν αρκεί ένας </a:t>
            </a:r>
            <a:r>
              <a:rPr lang="el-GR" dirty="0" err="1"/>
              <a:t>παθογενετικός</a:t>
            </a:r>
            <a:r>
              <a:rPr lang="el-GR" dirty="0"/>
              <a:t> μηχανισμός</a:t>
            </a:r>
          </a:p>
          <a:p>
            <a:pPr marL="0" indent="0" algn="just">
              <a:buNone/>
            </a:pPr>
            <a:r>
              <a:rPr lang="el-GR" b="1" dirty="0"/>
              <a:t>Ισχαιμική αιτιολογία</a:t>
            </a:r>
            <a:r>
              <a:rPr lang="el-GR" dirty="0"/>
              <a:t>? δεν παρατηρείται ούτε απόφραξη αγγείου ούτε ισχαιμικό έμφρακτο.</a:t>
            </a:r>
          </a:p>
          <a:p>
            <a:pPr marL="0" indent="0" algn="just">
              <a:buNone/>
            </a:pPr>
            <a:r>
              <a:rPr lang="el-GR" b="1" dirty="0"/>
              <a:t>Φλεγμονώδης αιτιολογία? </a:t>
            </a:r>
            <a:r>
              <a:rPr lang="el-GR" dirty="0"/>
              <a:t>δεν παρατηρούνται φλεγμονώδεις αλλοιώσεις στα νεύρα.</a:t>
            </a:r>
          </a:p>
          <a:p>
            <a:pPr marL="0" indent="0" algn="just">
              <a:buNone/>
            </a:pPr>
            <a:r>
              <a:rPr lang="el-GR" b="1" dirty="0"/>
              <a:t>Μεταβολική αιτιολογία? </a:t>
            </a:r>
            <a:r>
              <a:rPr lang="el-GR" dirty="0"/>
              <a:t>Η υπεργλυκαιμία διαταράσσει μεταβολισμό </a:t>
            </a:r>
            <a:r>
              <a:rPr lang="el-GR" dirty="0" err="1"/>
              <a:t>μυοϊνοσιτόλης</a:t>
            </a:r>
            <a:r>
              <a:rPr lang="el-GR" dirty="0"/>
              <a:t>.</a:t>
            </a:r>
          </a:p>
          <a:p>
            <a:pPr marL="0" indent="0" algn="just">
              <a:buNone/>
            </a:pPr>
            <a:endParaRPr lang="el-GR" dirty="0"/>
          </a:p>
          <a:p>
            <a:pPr algn="ctr">
              <a:buNone/>
            </a:pPr>
            <a:r>
              <a:rPr lang="el-GR" dirty="0"/>
              <a:t>Οι προτεινόμενοι μηχανισμοί </a:t>
            </a:r>
            <a:r>
              <a:rPr lang="el-GR" u="sng" dirty="0"/>
              <a:t>δεν είναι μοναδικοί </a:t>
            </a:r>
            <a:r>
              <a:rPr lang="el-GR" dirty="0"/>
              <a:t>και παρατηρούνται και σε άλλου τύπου ΠΝ.</a:t>
            </a:r>
          </a:p>
          <a:p>
            <a:pPr algn="ctr">
              <a:buNone/>
            </a:pPr>
            <a:r>
              <a:rPr lang="el-GR" dirty="0"/>
              <a:t>Ενδείξεις υποστηρίζουν ότι οι </a:t>
            </a:r>
            <a:r>
              <a:rPr lang="el-GR" dirty="0">
                <a:solidFill>
                  <a:srgbClr val="FF0000"/>
                </a:solidFill>
              </a:rPr>
              <a:t>ασύμμετρες ΠΝ </a:t>
            </a:r>
            <a:r>
              <a:rPr lang="el-GR" dirty="0"/>
              <a:t>οφείλονται κυρίως σε </a:t>
            </a:r>
            <a:r>
              <a:rPr lang="el-GR" dirty="0">
                <a:solidFill>
                  <a:srgbClr val="FF0000"/>
                </a:solidFill>
              </a:rPr>
              <a:t>αγγειακό/ανοσολογικό</a:t>
            </a:r>
            <a:r>
              <a:rPr lang="el-GR" dirty="0"/>
              <a:t> μηχανισμό.</a:t>
            </a:r>
          </a:p>
          <a:p>
            <a:pPr algn="ctr">
              <a:buNone/>
            </a:pPr>
            <a:r>
              <a:rPr lang="el-GR" dirty="0"/>
              <a:t>Για τις </a:t>
            </a:r>
            <a:r>
              <a:rPr lang="el-GR" dirty="0">
                <a:solidFill>
                  <a:srgbClr val="FF0000"/>
                </a:solidFill>
              </a:rPr>
              <a:t>συμμετρικές</a:t>
            </a:r>
            <a:r>
              <a:rPr lang="el-GR" dirty="0"/>
              <a:t> ΠΝ δεν υπάρχει σαφής υπεροχή ενός μηχανισμού έναντι άλλου.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91544" y="998538"/>
            <a:ext cx="8229600" cy="11430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2400" dirty="0"/>
              <a:t>ΠΑΘΟΦΥΣΙΟΛΟΓΙΑ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l-GR" b="1" dirty="0">
                <a:solidFill>
                  <a:srgbClr val="FF0000"/>
                </a:solidFill>
              </a:rPr>
              <a:t>Πού </a:t>
            </a:r>
          </a:p>
          <a:p>
            <a:pPr lvl="1"/>
            <a:r>
              <a:rPr lang="el-GR" dirty="0"/>
              <a:t>1.νευρικά κύτταρα</a:t>
            </a:r>
          </a:p>
          <a:p>
            <a:pPr lvl="1"/>
            <a:r>
              <a:rPr lang="el-GR" dirty="0"/>
              <a:t>2. κ. </a:t>
            </a:r>
            <a:r>
              <a:rPr lang="en-US" dirty="0"/>
              <a:t>Schwann</a:t>
            </a:r>
          </a:p>
          <a:p>
            <a:pPr lvl="1"/>
            <a:r>
              <a:rPr lang="en-US" dirty="0"/>
              <a:t>3. </a:t>
            </a:r>
            <a:r>
              <a:rPr lang="el-GR" dirty="0"/>
              <a:t>ενδοθηλιακά κύτταρα αγγείων</a:t>
            </a:r>
          </a:p>
          <a:p>
            <a:pPr lvl="1"/>
            <a:r>
              <a:rPr lang="el-GR" dirty="0"/>
              <a:t>4. (ενεργοποίηση μακροφάγων)</a:t>
            </a:r>
          </a:p>
          <a:p>
            <a:pPr marL="0" lvl="1" indent="457200">
              <a:buFont typeface="Wingdings" pitchFamily="2" charset="2"/>
              <a:buChar char="Ø"/>
            </a:pPr>
            <a:r>
              <a:rPr lang="el-GR" b="1" dirty="0">
                <a:solidFill>
                  <a:srgbClr val="FF0000"/>
                </a:solidFill>
              </a:rPr>
              <a:t>Τι?</a:t>
            </a:r>
          </a:p>
          <a:p>
            <a:pPr marL="0" lvl="1" indent="457200">
              <a:buFont typeface="+mj-lt"/>
              <a:buAutoNum type="arabicPeriod"/>
            </a:pPr>
            <a:r>
              <a:rPr lang="el-GR" dirty="0"/>
              <a:t>Βλάβη </a:t>
            </a:r>
            <a:r>
              <a:rPr lang="en-US" dirty="0"/>
              <a:t>DNA</a:t>
            </a:r>
            <a:endParaRPr lang="el-GR" dirty="0"/>
          </a:p>
          <a:p>
            <a:pPr marL="0" lvl="1" indent="457200">
              <a:buFont typeface="+mj-lt"/>
              <a:buAutoNum type="arabicPeriod"/>
            </a:pPr>
            <a:r>
              <a:rPr lang="el-GR" dirty="0"/>
              <a:t>Στρες </a:t>
            </a:r>
            <a:r>
              <a:rPr lang="el-GR" dirty="0" err="1"/>
              <a:t>ενδοπλασματικού</a:t>
            </a:r>
            <a:r>
              <a:rPr lang="el-GR" dirty="0"/>
              <a:t> δικτύου</a:t>
            </a:r>
          </a:p>
          <a:p>
            <a:pPr marL="0" lvl="1" indent="457200">
              <a:buFont typeface="+mj-lt"/>
              <a:buAutoNum type="arabicPeriod"/>
            </a:pPr>
            <a:r>
              <a:rPr lang="el-GR" dirty="0"/>
              <a:t>Δυσλειτουργία μιτοχονδρίων</a:t>
            </a:r>
          </a:p>
          <a:p>
            <a:pPr marL="0" lvl="1" indent="457200">
              <a:buFont typeface="+mj-lt"/>
              <a:buAutoNum type="arabicPeriod"/>
            </a:pPr>
            <a:r>
              <a:rPr lang="el-GR" dirty="0"/>
              <a:t>Απόπτωση </a:t>
            </a:r>
          </a:p>
          <a:p>
            <a:pPr marL="0" lvl="1" indent="45720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1 - Τίτλος"/>
          <p:cNvSpPr txBox="1">
            <a:spLocks/>
          </p:cNvSpPr>
          <p:nvPr/>
        </p:nvSpPr>
        <p:spPr>
          <a:xfrm>
            <a:off x="2150327" y="0"/>
            <a:ext cx="8229600" cy="1143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>
                <a:solidFill>
                  <a:prstClr val="white"/>
                </a:solidFill>
                <a:latin typeface="Calibri"/>
              </a:rPr>
              <a:t>2.ΣΑΚΧΑΡΩΔΗΣ ΔΙΑΒΗΤΗΣ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ΣΥΝΟΨΗ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l-GR" b="1" dirty="0">
                <a:solidFill>
                  <a:schemeClr val="accent6">
                    <a:lumMod val="75000"/>
                  </a:schemeClr>
                </a:solidFill>
              </a:rPr>
              <a:t>Υπεργλυκαιμία</a:t>
            </a:r>
            <a:r>
              <a:rPr lang="el-GR" dirty="0"/>
              <a:t>-αύξηση ενδοκυττάριας γλυκόζης (νευρώνες, κ</a:t>
            </a:r>
            <a:r>
              <a:rPr lang="en-US" dirty="0"/>
              <a:t>. Schwann)</a:t>
            </a:r>
            <a:r>
              <a:rPr lang="el-GR" dirty="0"/>
              <a:t>-βιοχημικές αλλαγές:  ενεργοποίηση οδού </a:t>
            </a:r>
            <a:r>
              <a:rPr lang="el-GR" dirty="0" err="1"/>
              <a:t>πολυόλης</a:t>
            </a:r>
            <a:r>
              <a:rPr lang="el-GR" dirty="0"/>
              <a:t>-οσμωτικό στρες, </a:t>
            </a:r>
            <a:r>
              <a:rPr lang="el-GR" dirty="0" err="1"/>
              <a:t>γλυκοζυλίωση</a:t>
            </a:r>
            <a:r>
              <a:rPr lang="el-GR" dirty="0"/>
              <a:t> </a:t>
            </a:r>
            <a:r>
              <a:rPr lang="el-GR" dirty="0" err="1"/>
              <a:t>μακρομορίων</a:t>
            </a:r>
            <a:r>
              <a:rPr lang="el-GR" dirty="0"/>
              <a:t>, οξειδωτικό στρες- αρχικά αντιστρεπτές βλάβες προοδευτικά μόνιμες (ενεργοποίηση ΜΑΡ</a:t>
            </a:r>
            <a:r>
              <a:rPr lang="en-US" dirty="0"/>
              <a:t>-</a:t>
            </a:r>
            <a:r>
              <a:rPr lang="en-US" dirty="0" err="1"/>
              <a:t>mitogen</a:t>
            </a:r>
            <a:r>
              <a:rPr lang="en-US" dirty="0"/>
              <a:t> activated protein </a:t>
            </a:r>
            <a:r>
              <a:rPr lang="en-US" dirty="0" err="1"/>
              <a:t>Kinase</a:t>
            </a:r>
            <a:r>
              <a:rPr lang="el-GR" dirty="0"/>
              <a:t> που αλλάζουν την έκφραση των γονιδίων και προάγουν το θάνατο των κ. </a:t>
            </a:r>
            <a:r>
              <a:rPr lang="en-US" dirty="0"/>
              <a:t>Schwann. </a:t>
            </a:r>
            <a:endParaRPr lang="el-GR" dirty="0"/>
          </a:p>
          <a:p>
            <a:r>
              <a:rPr lang="el-GR" dirty="0"/>
              <a:t>Ανεξάρτητα οι </a:t>
            </a:r>
            <a:r>
              <a:rPr lang="el-GR" b="1" dirty="0">
                <a:solidFill>
                  <a:schemeClr val="accent6">
                    <a:lumMod val="75000"/>
                  </a:schemeClr>
                </a:solidFill>
              </a:rPr>
              <a:t>αγγειακές βλάβες </a:t>
            </a:r>
            <a:r>
              <a:rPr lang="el-GR" dirty="0"/>
              <a:t>προκαλούν υποξία,  στρες </a:t>
            </a:r>
            <a:r>
              <a:rPr lang="el-GR" dirty="0" err="1"/>
              <a:t>ενδοπλασματικού</a:t>
            </a:r>
            <a:r>
              <a:rPr lang="el-GR" dirty="0"/>
              <a:t> δικτύου, επηρεάζεται η </a:t>
            </a:r>
            <a:r>
              <a:rPr lang="el-GR" dirty="0" err="1"/>
              <a:t>αξονοπλασματική</a:t>
            </a:r>
            <a:r>
              <a:rPr lang="el-GR" dirty="0"/>
              <a:t> μεταφορά και η ικανότητα του νευρώνα να διατηρεί τις αποφυάδες του, οδηγώντας σε απομακρυσμένη </a:t>
            </a:r>
            <a:r>
              <a:rPr lang="el-GR" dirty="0" err="1"/>
              <a:t>αξονοπάθεια</a:t>
            </a:r>
            <a:r>
              <a:rPr lang="el-GR" dirty="0"/>
              <a:t> </a:t>
            </a:r>
            <a:r>
              <a:rPr lang="en-US" dirty="0"/>
              <a:t>(Distal axonopathy)</a:t>
            </a:r>
            <a:r>
              <a:rPr lang="el-GR" dirty="0"/>
              <a:t>.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ΟΙ ΔΥΟ ΠΛΕΥΡΕΣ ΤΗΣ ΔΝ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Αυξημένη συχνότητα εμφάνισης διαταραχής ανοχής γλυκόζης σε ασθενείς με </a:t>
            </a:r>
            <a:r>
              <a:rPr lang="el-GR" u="sng" dirty="0"/>
              <a:t>ιδιοπαθή ΠΝ </a:t>
            </a:r>
            <a:r>
              <a:rPr lang="el-GR" dirty="0"/>
              <a:t>σε σχέση με μάρτυρες.</a:t>
            </a:r>
          </a:p>
          <a:p>
            <a:r>
              <a:rPr lang="el-GR" dirty="0"/>
              <a:t>Αυξημένη συχνότητα εμφάνισης ΠΝ σε </a:t>
            </a:r>
            <a:r>
              <a:rPr lang="el-GR" u="sng" dirty="0"/>
              <a:t>ασθενείς με διαταραχή ανοχής γλυκόζης. 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2095472" y="5500703"/>
            <a:ext cx="821537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/>
              <a:t>Novella SP, </a:t>
            </a:r>
            <a:r>
              <a:rPr lang="en-US" sz="1200" dirty="0" err="1"/>
              <a:t>Inzucchi</a:t>
            </a:r>
            <a:r>
              <a:rPr lang="en-US" sz="1200" dirty="0"/>
              <a:t> SE, Goldstein JM. The frequency of</a:t>
            </a:r>
            <a:r>
              <a:rPr lang="el-GR" sz="1200" dirty="0"/>
              <a:t> </a:t>
            </a:r>
            <a:r>
              <a:rPr lang="en-US" sz="1200" dirty="0"/>
              <a:t>undiagnosed diabetes and impaired glucose tolerance in patients</a:t>
            </a:r>
          </a:p>
          <a:p>
            <a:r>
              <a:rPr lang="en-US" sz="1200" dirty="0"/>
              <a:t>with idiopathic sensory neuropathy. Muscle Nerve 2001;</a:t>
            </a:r>
            <a:r>
              <a:rPr lang="el-GR" sz="1200" dirty="0"/>
              <a:t> </a:t>
            </a:r>
            <a:r>
              <a:rPr lang="en-US" sz="1200" dirty="0"/>
              <a:t>24: 1229–31.</a:t>
            </a:r>
          </a:p>
          <a:p>
            <a:r>
              <a:rPr lang="en-US" sz="1200" dirty="0"/>
              <a:t>Singleton JR, Smith AG, Bromberg MB. Increased prevalence of</a:t>
            </a:r>
            <a:r>
              <a:rPr lang="el-GR" sz="1200" dirty="0"/>
              <a:t> </a:t>
            </a:r>
            <a:r>
              <a:rPr lang="en-US" sz="1200" dirty="0"/>
              <a:t>impaired glucose tolerance in patients with painful sensory</a:t>
            </a:r>
          </a:p>
          <a:p>
            <a:r>
              <a:rPr lang="en-US" sz="1200" dirty="0"/>
              <a:t>neuropathy. Diabetes Care 2001; 24: 1448–53.</a:t>
            </a:r>
            <a:r>
              <a:rPr lang="el-GR" sz="1200" dirty="0"/>
              <a:t> </a:t>
            </a:r>
            <a:endParaRPr lang="en-US" sz="1200" dirty="0"/>
          </a:p>
          <a:p>
            <a:r>
              <a:rPr lang="en-US" sz="1200" dirty="0"/>
              <a:t>Franklin GM, Kahn LB, Baxter J, Marshall JA, </a:t>
            </a:r>
            <a:r>
              <a:rPr lang="en-US" sz="1200" dirty="0" err="1"/>
              <a:t>Hamman</a:t>
            </a:r>
            <a:r>
              <a:rPr lang="en-US" sz="1200" dirty="0"/>
              <a:t> RF. Sensory</a:t>
            </a:r>
            <a:r>
              <a:rPr lang="el-GR" sz="1200" dirty="0"/>
              <a:t> </a:t>
            </a:r>
            <a:r>
              <a:rPr lang="en-US" sz="1200" dirty="0"/>
              <a:t>neuropathy in non-insulin-dependent diabetes mellitus. The</a:t>
            </a:r>
          </a:p>
          <a:p>
            <a:r>
              <a:rPr lang="en-US" sz="1200" dirty="0"/>
              <a:t>San Luis Valley Diabetes Study. Am J </a:t>
            </a:r>
            <a:r>
              <a:rPr lang="en-US" sz="1200" dirty="0" err="1"/>
              <a:t>Epidemiol</a:t>
            </a:r>
            <a:r>
              <a:rPr lang="en-US" sz="1200" dirty="0"/>
              <a:t> 1990; 131: 633–43.</a:t>
            </a:r>
            <a:endParaRPr lang="el-GR" sz="1200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54032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/>
              <a:t>ΠΑΡΑΓΟΝΤΕΣ ΚΙΝΔΥΝΟΥ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666844" y="928671"/>
            <a:ext cx="2471726" cy="4525963"/>
          </a:xfrm>
        </p:spPr>
        <p:txBody>
          <a:bodyPr/>
          <a:lstStyle/>
          <a:p>
            <a:pPr>
              <a:buNone/>
            </a:pPr>
            <a:r>
              <a:rPr lang="el-GR" b="1" dirty="0">
                <a:solidFill>
                  <a:srgbClr val="FF0000"/>
                </a:solidFill>
              </a:rPr>
              <a:t>Υπεργλυκαιμία</a:t>
            </a:r>
          </a:p>
          <a:p>
            <a:pPr>
              <a:buNone/>
            </a:pPr>
            <a:endParaRPr lang="el-GR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el-GR" dirty="0">
                <a:solidFill>
                  <a:srgbClr val="00B050"/>
                </a:solidFill>
              </a:rPr>
              <a:t>Διάρκεια νόσου</a:t>
            </a:r>
          </a:p>
          <a:p>
            <a:pPr>
              <a:buNone/>
            </a:pPr>
            <a:r>
              <a:rPr lang="el-GR" dirty="0">
                <a:solidFill>
                  <a:srgbClr val="00B050"/>
                </a:solidFill>
              </a:rPr>
              <a:t>Ηλικία</a:t>
            </a:r>
          </a:p>
          <a:p>
            <a:pPr>
              <a:buNone/>
            </a:pPr>
            <a:r>
              <a:rPr lang="el-GR" dirty="0">
                <a:solidFill>
                  <a:schemeClr val="accent1"/>
                </a:solidFill>
              </a:rPr>
              <a:t>Αρτηριακή υπέρταση</a:t>
            </a:r>
          </a:p>
          <a:p>
            <a:pPr>
              <a:buNone/>
            </a:pPr>
            <a:r>
              <a:rPr lang="el-GR" dirty="0">
                <a:solidFill>
                  <a:schemeClr val="accent1"/>
                </a:solidFill>
              </a:rPr>
              <a:t>Κάπνισμα</a:t>
            </a:r>
            <a:r>
              <a:rPr lang="el-GR" dirty="0"/>
              <a:t> </a:t>
            </a:r>
          </a:p>
        </p:txBody>
      </p:sp>
      <p:sp>
        <p:nvSpPr>
          <p:cNvPr id="8" name="7 - Θέση περιεχομένου"/>
          <p:cNvSpPr>
            <a:spLocks noGrp="1"/>
          </p:cNvSpPr>
          <p:nvPr>
            <p:ph sz="half" idx="2"/>
          </p:nvPr>
        </p:nvSpPr>
        <p:spPr>
          <a:xfrm>
            <a:off x="4095736" y="928671"/>
            <a:ext cx="6572264" cy="4525963"/>
          </a:xfrm>
        </p:spPr>
        <p:txBody>
          <a:bodyPr/>
          <a:lstStyle/>
          <a:p>
            <a:pPr marL="0" indent="0">
              <a:buNone/>
            </a:pPr>
            <a:r>
              <a:rPr lang="el-GR" b="1" dirty="0"/>
              <a:t>Ο αυστηρός έλεγχος γλυκόζης καθυστερεί την εμφάνιση ΠΝ  ΣΔ1 αλλά όχι σε ΣΔ2</a:t>
            </a:r>
          </a:p>
          <a:p>
            <a:pPr marL="0" indent="0">
              <a:buNone/>
            </a:pPr>
            <a:endParaRPr lang="el-GR" b="1" dirty="0"/>
          </a:p>
          <a:p>
            <a:pPr marL="0" indent="0">
              <a:buNone/>
            </a:pPr>
            <a:r>
              <a:rPr lang="el-GR" b="1" dirty="0"/>
              <a:t>Όμως η ηλικία επηρεάζει</a:t>
            </a:r>
            <a:r>
              <a:rPr lang="en-US" b="1" dirty="0"/>
              <a:t> per se</a:t>
            </a:r>
            <a:r>
              <a:rPr lang="el-GR" b="1" dirty="0"/>
              <a:t> και τα αχίλλεια και την παλλαισθησία.</a:t>
            </a:r>
          </a:p>
          <a:p>
            <a:pPr marL="0" indent="0">
              <a:buNone/>
            </a:pPr>
            <a:endParaRPr lang="el-GR" b="1" dirty="0"/>
          </a:p>
          <a:p>
            <a:pPr marL="0" indent="0">
              <a:buNone/>
            </a:pPr>
            <a:r>
              <a:rPr lang="el-GR" b="1" dirty="0"/>
              <a:t>Κυρίως ΣΔ1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1738282" y="5429265"/>
            <a:ext cx="8643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UK Prospective Diabetes Study Group: Intensive blood glucose</a:t>
            </a:r>
            <a:r>
              <a:rPr lang="el-GR" sz="1200" dirty="0"/>
              <a:t> </a:t>
            </a:r>
            <a:r>
              <a:rPr lang="en-US" sz="1200" dirty="0"/>
              <a:t>control with </a:t>
            </a:r>
            <a:r>
              <a:rPr lang="en-US" sz="1200" dirty="0" err="1"/>
              <a:t>sulphonylureas</a:t>
            </a:r>
            <a:r>
              <a:rPr lang="en-US" sz="1200" dirty="0"/>
              <a:t> or insulin compared with</a:t>
            </a:r>
            <a:r>
              <a:rPr lang="el-GR" sz="1200" dirty="0"/>
              <a:t> </a:t>
            </a:r>
            <a:r>
              <a:rPr lang="en-US" sz="1200" dirty="0"/>
              <a:t>conventional treatment and risk of complications in patients</a:t>
            </a:r>
            <a:r>
              <a:rPr lang="el-GR" sz="1200" dirty="0"/>
              <a:t> </a:t>
            </a:r>
            <a:r>
              <a:rPr lang="en-US" sz="1200" dirty="0"/>
              <a:t>with type II diabetes (UK PDS 33). Lancet 352:837, 1998.</a:t>
            </a:r>
            <a:endParaRPr lang="el-GR" sz="1200" dirty="0"/>
          </a:p>
        </p:txBody>
      </p:sp>
      <p:sp>
        <p:nvSpPr>
          <p:cNvPr id="7" name="6 - Ορθογώνιο"/>
          <p:cNvSpPr/>
          <p:nvPr/>
        </p:nvSpPr>
        <p:spPr>
          <a:xfrm>
            <a:off x="1666844" y="5000637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Diabetes Control and Complications Trial Research Group:</a:t>
            </a:r>
            <a:r>
              <a:rPr lang="el-GR" sz="1200" dirty="0"/>
              <a:t> </a:t>
            </a:r>
            <a:r>
              <a:rPr lang="en-US" sz="1200" dirty="0"/>
              <a:t>The effect of intensive diabetes therapy on the development</a:t>
            </a:r>
            <a:r>
              <a:rPr lang="el-GR" sz="1200" dirty="0"/>
              <a:t> </a:t>
            </a:r>
            <a:r>
              <a:rPr lang="en-US" sz="1200" dirty="0"/>
              <a:t>and progression of neuropathy. Ann. Intern. Med. </a:t>
            </a:r>
            <a:r>
              <a:rPr lang="en-US" sz="1200" i="1" dirty="0"/>
              <a:t>122:561,</a:t>
            </a:r>
            <a:r>
              <a:rPr lang="el-GR" sz="1200" i="1" dirty="0"/>
              <a:t> </a:t>
            </a:r>
            <a:r>
              <a:rPr lang="el-GR" sz="1200" dirty="0"/>
              <a:t>1995.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1666844" y="5857893"/>
            <a:ext cx="9001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Forrest, K. Y., Maser, R. E., </a:t>
            </a:r>
            <a:r>
              <a:rPr lang="en-US" sz="1200" dirty="0" err="1"/>
              <a:t>Pambianco</a:t>
            </a:r>
            <a:r>
              <a:rPr lang="en-US" sz="1200" dirty="0"/>
              <a:t>, G., et al.:</a:t>
            </a:r>
            <a:r>
              <a:rPr lang="el-GR" sz="1200" dirty="0"/>
              <a:t> </a:t>
            </a:r>
            <a:r>
              <a:rPr lang="en-US" sz="1200" dirty="0"/>
              <a:t>Hypertension as a risk factor for diabetic neuropathy:</a:t>
            </a:r>
            <a:r>
              <a:rPr lang="el-GR" sz="1200" dirty="0"/>
              <a:t> </a:t>
            </a:r>
            <a:r>
              <a:rPr lang="en-US" sz="1200" dirty="0"/>
              <a:t>a prospective study. Diabetes 46:665, 1997.</a:t>
            </a:r>
            <a:endParaRPr lang="el-GR" sz="1200" dirty="0"/>
          </a:p>
        </p:txBody>
      </p:sp>
      <p:sp>
        <p:nvSpPr>
          <p:cNvPr id="10" name="9 - TextBox"/>
          <p:cNvSpPr txBox="1"/>
          <p:nvPr/>
        </p:nvSpPr>
        <p:spPr>
          <a:xfrm>
            <a:off x="1738282" y="6211670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Young, M. J., </a:t>
            </a:r>
            <a:r>
              <a:rPr lang="en-US" sz="1200" dirty="0" err="1"/>
              <a:t>Breddy</a:t>
            </a:r>
            <a:r>
              <a:rPr lang="en-US" sz="1200" dirty="0"/>
              <a:t>, J. L., </a:t>
            </a:r>
            <a:r>
              <a:rPr lang="en-US" sz="1200" dirty="0" err="1"/>
              <a:t>Veves</a:t>
            </a:r>
            <a:r>
              <a:rPr lang="en-US" sz="1200" dirty="0"/>
              <a:t>, A., and </a:t>
            </a:r>
            <a:r>
              <a:rPr lang="en-US" sz="1200" dirty="0" err="1"/>
              <a:t>Boulton</a:t>
            </a:r>
            <a:r>
              <a:rPr lang="en-US" sz="1200" dirty="0"/>
              <a:t>, A. J.:</a:t>
            </a:r>
            <a:r>
              <a:rPr lang="el-GR" sz="1200" dirty="0"/>
              <a:t> </a:t>
            </a:r>
            <a:r>
              <a:rPr lang="en-US" sz="1200" dirty="0"/>
              <a:t>The prediction of diabetic neuropathic foot ulceration</a:t>
            </a:r>
            <a:r>
              <a:rPr lang="el-GR" sz="1200" dirty="0"/>
              <a:t> </a:t>
            </a:r>
            <a:r>
              <a:rPr lang="en-US" sz="1200" dirty="0"/>
              <a:t>using vibration perception thresholds: a prospective study.</a:t>
            </a:r>
          </a:p>
          <a:p>
            <a:r>
              <a:rPr lang="en-US" sz="1200" dirty="0"/>
              <a:t>Diabetes Care 17:557, 1994.</a:t>
            </a:r>
            <a:endParaRPr lang="el-GR" sz="1200" dirty="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ΠΑΘΟΦΥΣΙΟΛΟΓΙΑ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b="1" dirty="0">
                <a:solidFill>
                  <a:srgbClr val="FF0000"/>
                </a:solidFill>
              </a:rPr>
              <a:t>Πού </a:t>
            </a:r>
          </a:p>
          <a:p>
            <a:pPr lvl="1"/>
            <a:r>
              <a:rPr lang="el-GR" dirty="0"/>
              <a:t>1.νευρικά κύτταρα</a:t>
            </a:r>
          </a:p>
          <a:p>
            <a:pPr lvl="1"/>
            <a:r>
              <a:rPr lang="el-GR" dirty="0"/>
              <a:t>2. κ. </a:t>
            </a:r>
            <a:r>
              <a:rPr lang="en-US" dirty="0"/>
              <a:t>Schwann</a:t>
            </a:r>
          </a:p>
          <a:p>
            <a:pPr lvl="1"/>
            <a:r>
              <a:rPr lang="en-US" dirty="0"/>
              <a:t>3. </a:t>
            </a:r>
            <a:r>
              <a:rPr lang="el-GR" dirty="0"/>
              <a:t>ενδοθηλιακά κύτταρα αγγείων</a:t>
            </a:r>
          </a:p>
          <a:p>
            <a:pPr lvl="1"/>
            <a:r>
              <a:rPr lang="el-GR" dirty="0"/>
              <a:t>4. (ενεργοποίηση </a:t>
            </a:r>
            <a:r>
              <a:rPr lang="el-GR" dirty="0" err="1"/>
              <a:t>μακροφάγων</a:t>
            </a:r>
            <a:r>
              <a:rPr lang="el-GR" dirty="0"/>
              <a:t>)</a:t>
            </a:r>
          </a:p>
          <a:p>
            <a:pPr marL="0" lvl="1" indent="457200">
              <a:buFont typeface="Wingdings" pitchFamily="2" charset="2"/>
              <a:buChar char="Ø"/>
            </a:pPr>
            <a:r>
              <a:rPr lang="el-GR" b="1" dirty="0">
                <a:solidFill>
                  <a:srgbClr val="FF0000"/>
                </a:solidFill>
              </a:rPr>
              <a:t>Τι?</a:t>
            </a:r>
          </a:p>
          <a:p>
            <a:pPr marL="0" lvl="1" indent="457200">
              <a:buFont typeface="+mj-lt"/>
              <a:buAutoNum type="arabicPeriod"/>
            </a:pPr>
            <a:r>
              <a:rPr lang="el-GR" dirty="0"/>
              <a:t>Βλάβη </a:t>
            </a:r>
            <a:r>
              <a:rPr lang="en-US" dirty="0"/>
              <a:t>DNA</a:t>
            </a:r>
            <a:endParaRPr lang="el-GR" dirty="0"/>
          </a:p>
          <a:p>
            <a:pPr marL="0" lvl="1" indent="457200">
              <a:buFont typeface="+mj-lt"/>
              <a:buAutoNum type="arabicPeriod"/>
            </a:pPr>
            <a:r>
              <a:rPr lang="el-GR" dirty="0"/>
              <a:t>Στρες </a:t>
            </a:r>
            <a:r>
              <a:rPr lang="el-GR" dirty="0" err="1"/>
              <a:t>ενδοπλασματικού</a:t>
            </a:r>
            <a:r>
              <a:rPr lang="el-GR" dirty="0"/>
              <a:t> δικτύου</a:t>
            </a:r>
          </a:p>
          <a:p>
            <a:pPr marL="0" lvl="1" indent="457200">
              <a:buFont typeface="+mj-lt"/>
              <a:buAutoNum type="arabicPeriod"/>
            </a:pPr>
            <a:r>
              <a:rPr lang="el-GR" dirty="0"/>
              <a:t>Δυσλειτουργία μιτοχονδρίων</a:t>
            </a:r>
          </a:p>
          <a:p>
            <a:pPr marL="0" lvl="1" indent="457200">
              <a:buFont typeface="+mj-lt"/>
              <a:buAutoNum type="arabicPeriod"/>
            </a:pPr>
            <a:r>
              <a:rPr lang="el-GR" dirty="0"/>
              <a:t>Απόπτωση </a:t>
            </a:r>
          </a:p>
          <a:p>
            <a:pPr marL="0" lvl="1" indent="457200"/>
            <a:endParaRPr lang="en-US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690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/>
              <a:t>ΚΑΤΑΤΑΞΗ</a:t>
            </a:r>
            <a:br>
              <a:rPr lang="el-GR" dirty="0"/>
            </a:br>
            <a:endParaRPr lang="el-GR" sz="1800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l-GR" dirty="0"/>
              <a:t>Διαταραχή ανοχής γλυκόζης (</a:t>
            </a:r>
            <a:r>
              <a:rPr lang="en-US" dirty="0"/>
              <a:t>IGT impaired glucose tolerance)</a:t>
            </a:r>
            <a:r>
              <a:rPr lang="el-GR" dirty="0"/>
              <a:t> και </a:t>
            </a:r>
            <a:r>
              <a:rPr lang="el-GR" dirty="0" err="1"/>
              <a:t>υπεργλυκαιμική</a:t>
            </a:r>
            <a:r>
              <a:rPr lang="el-GR" dirty="0"/>
              <a:t> νευροπάθεια</a:t>
            </a:r>
          </a:p>
          <a:p>
            <a:pPr>
              <a:buFont typeface="Wingdings" pitchFamily="2" charset="2"/>
              <a:buChar char="v"/>
            </a:pPr>
            <a:r>
              <a:rPr lang="el-GR" dirty="0"/>
              <a:t>Διάχυτη Πολυνευροπάθεια</a:t>
            </a:r>
          </a:p>
          <a:p>
            <a:pPr lvl="1">
              <a:buFont typeface="Wingdings" pitchFamily="2" charset="2"/>
              <a:buChar char="Ø"/>
            </a:pPr>
            <a:r>
              <a:rPr lang="el-GR" dirty="0"/>
              <a:t>Αισθητικοκινητική</a:t>
            </a:r>
            <a:r>
              <a:rPr lang="en-US" dirty="0"/>
              <a:t> (</a:t>
            </a:r>
            <a:r>
              <a:rPr lang="en-US" b="1" dirty="0">
                <a:solidFill>
                  <a:srgbClr val="FF0000"/>
                </a:solidFill>
              </a:rPr>
              <a:t>DSPN</a:t>
            </a:r>
            <a:r>
              <a:rPr lang="en-US" dirty="0"/>
              <a:t> distal symmetric </a:t>
            </a:r>
            <a:r>
              <a:rPr lang="en-US" dirty="0" err="1"/>
              <a:t>polyneuropathy</a:t>
            </a:r>
            <a:r>
              <a:rPr lang="en-US" dirty="0"/>
              <a:t>)</a:t>
            </a:r>
            <a:endParaRPr lang="el-GR" dirty="0"/>
          </a:p>
          <a:p>
            <a:pPr lvl="1">
              <a:buFont typeface="Wingdings" pitchFamily="2" charset="2"/>
              <a:buChar char="Ø"/>
            </a:pPr>
            <a:r>
              <a:rPr lang="el-GR" dirty="0"/>
              <a:t>Οξεία επώδυνη (+προκαλούμενη από φα)</a:t>
            </a:r>
          </a:p>
          <a:p>
            <a:pPr lvl="1">
              <a:buFont typeface="Wingdings" pitchFamily="2" charset="2"/>
              <a:buChar char="Ø"/>
            </a:pPr>
            <a:r>
              <a:rPr lang="el-GR" dirty="0"/>
              <a:t>Αυτόνομη </a:t>
            </a:r>
          </a:p>
          <a:p>
            <a:pPr lvl="1">
              <a:buFont typeface="Wingdings" pitchFamily="2" charset="2"/>
              <a:buChar char="Ø"/>
            </a:pPr>
            <a:r>
              <a:rPr lang="el-GR" dirty="0"/>
              <a:t>Οξεία κινητική</a:t>
            </a:r>
          </a:p>
          <a:p>
            <a:pPr marL="363538" lvl="1" indent="-363538">
              <a:buFont typeface="Wingdings" pitchFamily="2" charset="2"/>
              <a:buChar char="v"/>
            </a:pPr>
            <a:r>
              <a:rPr lang="el-GR" sz="3200" dirty="0"/>
              <a:t>Εστιακή –</a:t>
            </a:r>
            <a:r>
              <a:rPr lang="el-GR" sz="3200" dirty="0" err="1"/>
              <a:t>πολυεστιακή</a:t>
            </a:r>
            <a:r>
              <a:rPr lang="el-GR" sz="3200" dirty="0"/>
              <a:t> </a:t>
            </a:r>
          </a:p>
          <a:p>
            <a:pPr marL="763588" lvl="2" indent="-363538">
              <a:buFont typeface="Wingdings" pitchFamily="2" charset="2"/>
              <a:buChar char="Ø"/>
            </a:pPr>
            <a:r>
              <a:rPr lang="el-GR" dirty="0"/>
              <a:t>Κρανιακή</a:t>
            </a:r>
          </a:p>
          <a:p>
            <a:pPr marL="763588" lvl="2" indent="-363538">
              <a:buFont typeface="Wingdings" pitchFamily="2" charset="2"/>
              <a:buChar char="Ø"/>
            </a:pPr>
            <a:r>
              <a:rPr lang="el-GR" dirty="0" err="1"/>
              <a:t>Θωρακοοσφυϊκή</a:t>
            </a:r>
            <a:endParaRPr lang="el-GR" dirty="0"/>
          </a:p>
          <a:p>
            <a:pPr marL="763588" lvl="2" indent="-363538">
              <a:buFont typeface="Wingdings" pitchFamily="2" charset="2"/>
              <a:buChar char="Ø"/>
            </a:pPr>
            <a:r>
              <a:rPr lang="el-GR" dirty="0"/>
              <a:t>Οσφυοϊερά </a:t>
            </a:r>
            <a:r>
              <a:rPr lang="el-GR" dirty="0" err="1"/>
              <a:t>πλεξοπάθεια</a:t>
            </a:r>
            <a:endParaRPr lang="el-GR" dirty="0"/>
          </a:p>
          <a:p>
            <a:pPr marL="763588" lvl="2" indent="-363538">
              <a:buFont typeface="Wingdings" pitchFamily="2" charset="2"/>
              <a:buChar char="Ø"/>
            </a:pPr>
            <a:r>
              <a:rPr lang="el-GR" dirty="0"/>
              <a:t>Εστιακή σε άκρο (από παγίδευση ή συμπίεση)</a:t>
            </a:r>
          </a:p>
          <a:p>
            <a:pPr marL="265113" lvl="2" indent="-265113">
              <a:buFont typeface="Wingdings" pitchFamily="2" charset="2"/>
              <a:buChar char="v"/>
            </a:pPr>
            <a:r>
              <a:rPr lang="el-GR" dirty="0"/>
              <a:t>Χρόνια φλεγμονώδης </a:t>
            </a:r>
            <a:r>
              <a:rPr lang="el-GR" dirty="0" err="1"/>
              <a:t>απομυελινωτική</a:t>
            </a:r>
            <a:r>
              <a:rPr lang="el-GR" dirty="0"/>
              <a:t> πολυνευροπάθεια </a:t>
            </a:r>
            <a:r>
              <a:rPr lang="en-US" dirty="0"/>
              <a:t>CIDP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5238744" y="6429397"/>
            <a:ext cx="5214974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Thomas, P. K.: Metabolic neuropathy. J. R. Coll. Physicians</a:t>
            </a:r>
            <a:r>
              <a:rPr lang="el-GR" sz="1200" dirty="0"/>
              <a:t> </a:t>
            </a:r>
            <a:r>
              <a:rPr lang="en-US" sz="1200" dirty="0" err="1"/>
              <a:t>Lond</a:t>
            </a:r>
            <a:r>
              <a:rPr lang="en-US" sz="1200" dirty="0"/>
              <a:t>. </a:t>
            </a:r>
            <a:r>
              <a:rPr lang="en-US" sz="1200" i="1" dirty="0"/>
              <a:t>7:154, 1973.</a:t>
            </a:r>
            <a:endParaRPr lang="el-GR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E0F5EAD-8F50-49BD-A1C6-8026D0EDB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49" y="348893"/>
            <a:ext cx="7323976" cy="6324600"/>
          </a:xfrm>
          <a:prstGeom prst="rect">
            <a:avLst/>
          </a:prstGeom>
        </p:spPr>
      </p:pic>
      <p:sp>
        <p:nvSpPr>
          <p:cNvPr id="3" name="3 - Ορθογώνιο">
            <a:extLst>
              <a:ext uri="{FF2B5EF4-FFF2-40B4-BE49-F238E27FC236}">
                <a16:creationId xmlns:a16="http://schemas.microsoft.com/office/drawing/2014/main" id="{2691FA0E-44FE-481E-92C0-C290149DD117}"/>
              </a:ext>
            </a:extLst>
          </p:cNvPr>
          <p:cNvSpPr/>
          <p:nvPr/>
        </p:nvSpPr>
        <p:spPr>
          <a:xfrm>
            <a:off x="7870681" y="1088246"/>
            <a:ext cx="422200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"slowly-adapting"</a:t>
            </a:r>
            <a:r>
              <a:rPr lang="el-GR" dirty="0">
                <a:solidFill>
                  <a:srgbClr val="FF0000"/>
                </a:solidFill>
              </a:rPr>
              <a:t> υποδοχείς</a:t>
            </a:r>
            <a:r>
              <a:rPr lang="el-GR" dirty="0"/>
              <a:t>: ανταποκρίνονται καθ΄ όλη τη διάρκεια εφαρμογής του ερεθίσματος και μεταφέρουν πληροφορία σχετικά με την διαδικασία σε όλη την εξέλιξη της.</a:t>
            </a:r>
          </a:p>
          <a:p>
            <a:r>
              <a:rPr lang="en-US" dirty="0">
                <a:solidFill>
                  <a:srgbClr val="FF0000"/>
                </a:solidFill>
              </a:rPr>
              <a:t>"rapidly-adapting" </a:t>
            </a:r>
            <a:r>
              <a:rPr lang="el-GR" dirty="0">
                <a:solidFill>
                  <a:srgbClr val="FF0000"/>
                </a:solidFill>
              </a:rPr>
              <a:t> υποδοχείς</a:t>
            </a:r>
            <a:r>
              <a:rPr lang="el-GR" dirty="0"/>
              <a:t>: ανταποκρίνονται μόνο όταν το ερέθισμα ξεκινά να εφαρμόζεται ή σταματά. Και επομένως απαντούν σε ερεθίσματα που αλλάζουν.</a:t>
            </a:r>
          </a:p>
          <a:p>
            <a:endParaRPr lang="el-GR" dirty="0"/>
          </a:p>
          <a:p>
            <a:r>
              <a:rPr lang="el-GR" dirty="0"/>
              <a:t>Τα </a:t>
            </a:r>
            <a:r>
              <a:rPr lang="el-GR" b="1" dirty="0"/>
              <a:t>σωμάτια</a:t>
            </a:r>
            <a:r>
              <a:rPr lang="el-GR" dirty="0"/>
              <a:t> </a:t>
            </a:r>
            <a:r>
              <a:rPr lang="en-US" b="1" dirty="0"/>
              <a:t>Pacinian</a:t>
            </a:r>
            <a:r>
              <a:rPr lang="en-US" dirty="0"/>
              <a:t> </a:t>
            </a:r>
            <a:r>
              <a:rPr lang="el-GR" dirty="0"/>
              <a:t>είναι </a:t>
            </a:r>
            <a:r>
              <a:rPr lang="en-US" dirty="0">
                <a:solidFill>
                  <a:srgbClr val="FF0000"/>
                </a:solidFill>
              </a:rPr>
              <a:t>rapidly-adapting</a:t>
            </a:r>
            <a:endParaRPr lang="el-GR" dirty="0">
              <a:solidFill>
                <a:srgbClr val="FF0000"/>
              </a:solidFill>
            </a:endParaRPr>
          </a:p>
          <a:p>
            <a:r>
              <a:rPr lang="el-GR" b="1" dirty="0">
                <a:latin typeface="Times New Roman"/>
                <a:ea typeface="Times New Roman"/>
                <a:cs typeface="Times New Roman"/>
              </a:rPr>
              <a:t>Οι υποδοχείς </a:t>
            </a:r>
            <a:r>
              <a:rPr lang="el-GR" b="1" dirty="0" err="1">
                <a:latin typeface="Times New Roman"/>
                <a:ea typeface="Times New Roman"/>
                <a:cs typeface="Times New Roman"/>
              </a:rPr>
              <a:t>Ruffini</a:t>
            </a:r>
            <a:r>
              <a:rPr lang="el-GR" dirty="0">
                <a:latin typeface="Times New Roman"/>
                <a:ea typeface="Times New Roman"/>
                <a:cs typeface="Times New Roman"/>
              </a:rPr>
              <a:t> είναι </a:t>
            </a:r>
            <a:r>
              <a:rPr lang="en-US" dirty="0">
                <a:solidFill>
                  <a:srgbClr val="FF0000"/>
                </a:solidFill>
              </a:rPr>
              <a:t>slowly-adapting</a:t>
            </a:r>
            <a:r>
              <a:rPr lang="el-GR" dirty="0"/>
              <a:t>.</a:t>
            </a:r>
          </a:p>
          <a:p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3268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024034" y="0"/>
            <a:ext cx="8229600" cy="64294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el-GR" dirty="0"/>
            </a:br>
            <a:br>
              <a:rPr lang="el-GR" dirty="0"/>
            </a:br>
            <a:r>
              <a:rPr lang="el-GR" dirty="0"/>
              <a:t>ΚΑΤΑΤΑΞΗ</a:t>
            </a:r>
            <a:br>
              <a:rPr lang="el-GR" dirty="0"/>
            </a:br>
            <a:r>
              <a:rPr lang="en-US" dirty="0"/>
              <a:t> </a:t>
            </a:r>
            <a:br>
              <a:rPr lang="el-GR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981200" y="642918"/>
            <a:ext cx="8543956" cy="621508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l-GR" b="1" dirty="0"/>
              <a:t>Α. Διάχυτη νευροπάθεια</a:t>
            </a:r>
          </a:p>
          <a:p>
            <a:pPr>
              <a:buNone/>
            </a:pPr>
            <a:r>
              <a:rPr lang="el-GR" dirty="0"/>
              <a:t>	</a:t>
            </a:r>
            <a:r>
              <a:rPr lang="en-US" b="1" dirty="0">
                <a:solidFill>
                  <a:srgbClr val="FF0000"/>
                </a:solidFill>
              </a:rPr>
              <a:t>DSPN</a:t>
            </a:r>
            <a:endParaRPr lang="el-GR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l-GR" dirty="0"/>
              <a:t>		λεπτών ινών</a:t>
            </a:r>
          </a:p>
          <a:p>
            <a:pPr>
              <a:buNone/>
            </a:pPr>
            <a:r>
              <a:rPr lang="el-GR" dirty="0"/>
              <a:t>		</a:t>
            </a:r>
            <a:r>
              <a:rPr lang="el-GR" dirty="0" err="1"/>
              <a:t>παχέων</a:t>
            </a:r>
            <a:r>
              <a:rPr lang="el-GR" dirty="0"/>
              <a:t> ινών</a:t>
            </a:r>
          </a:p>
          <a:p>
            <a:pPr>
              <a:buNone/>
            </a:pPr>
            <a:r>
              <a:rPr lang="el-GR" dirty="0"/>
              <a:t>		μικτές</a:t>
            </a:r>
          </a:p>
          <a:p>
            <a:pPr>
              <a:buNone/>
            </a:pPr>
            <a:r>
              <a:rPr lang="el-GR" dirty="0"/>
              <a:t>	ΑΥΤΟΝΟΜΗ</a:t>
            </a:r>
          </a:p>
          <a:p>
            <a:pPr>
              <a:buNone/>
            </a:pPr>
            <a:r>
              <a:rPr lang="el-GR" dirty="0"/>
              <a:t>		καρδιαγγειακή </a:t>
            </a:r>
          </a:p>
          <a:p>
            <a:pPr>
              <a:buNone/>
            </a:pPr>
            <a:r>
              <a:rPr lang="el-GR" dirty="0"/>
              <a:t>		γαστρεντερική</a:t>
            </a:r>
          </a:p>
          <a:p>
            <a:pPr>
              <a:buNone/>
            </a:pPr>
            <a:r>
              <a:rPr lang="el-GR" dirty="0"/>
              <a:t>		</a:t>
            </a:r>
            <a:r>
              <a:rPr lang="el-GR" dirty="0" err="1"/>
              <a:t>ουρογενετική</a:t>
            </a:r>
            <a:endParaRPr lang="el-GR" dirty="0"/>
          </a:p>
          <a:p>
            <a:pPr>
              <a:buNone/>
            </a:pPr>
            <a:r>
              <a:rPr lang="el-GR" dirty="0"/>
              <a:t>		ιδρωτοποιών αδένων</a:t>
            </a:r>
          </a:p>
          <a:p>
            <a:pPr>
              <a:buNone/>
            </a:pPr>
            <a:r>
              <a:rPr lang="el-GR" dirty="0"/>
              <a:t>		διαταραχή λειτουργίας κόρης</a:t>
            </a:r>
          </a:p>
          <a:p>
            <a:pPr>
              <a:buNone/>
            </a:pPr>
            <a:r>
              <a:rPr lang="el-GR" dirty="0"/>
              <a:t>		άγνοια υπογλυκαιμίας </a:t>
            </a:r>
          </a:p>
          <a:p>
            <a:pPr>
              <a:buNone/>
            </a:pPr>
            <a:r>
              <a:rPr lang="el-GR" dirty="0"/>
              <a:t>Β</a:t>
            </a:r>
            <a:r>
              <a:rPr lang="el-GR" b="1" dirty="0"/>
              <a:t>. </a:t>
            </a:r>
            <a:r>
              <a:rPr lang="el-GR" b="1" dirty="0" err="1"/>
              <a:t>Μονονευροπάθεια</a:t>
            </a:r>
            <a:r>
              <a:rPr lang="el-GR" b="1" dirty="0"/>
              <a:t> (ή πολλαπλή </a:t>
            </a:r>
            <a:r>
              <a:rPr lang="el-GR" b="1" dirty="0" err="1"/>
              <a:t>μονονευροπάθεια</a:t>
            </a:r>
            <a:r>
              <a:rPr lang="el-GR" b="1" dirty="0"/>
              <a:t>)</a:t>
            </a:r>
          </a:p>
          <a:p>
            <a:pPr>
              <a:buNone/>
            </a:pPr>
            <a:r>
              <a:rPr lang="el-GR" dirty="0"/>
              <a:t>	μεμονωμένη κρανιακή ή περιφερική</a:t>
            </a:r>
          </a:p>
          <a:p>
            <a:pPr>
              <a:buNone/>
            </a:pPr>
            <a:r>
              <a:rPr lang="el-GR" dirty="0"/>
              <a:t>	πολλαπλή </a:t>
            </a:r>
          </a:p>
          <a:p>
            <a:pPr>
              <a:buNone/>
            </a:pPr>
            <a:r>
              <a:rPr lang="el-GR" b="1" dirty="0"/>
              <a:t>Γ. </a:t>
            </a:r>
            <a:r>
              <a:rPr lang="el-GR" b="1" dirty="0" err="1"/>
              <a:t>Ριζοπάθεια</a:t>
            </a:r>
            <a:r>
              <a:rPr lang="el-GR" b="1" dirty="0"/>
              <a:t> ή πολλαπλή </a:t>
            </a:r>
            <a:r>
              <a:rPr lang="el-GR" b="1" dirty="0" err="1"/>
              <a:t>ριζοπάθιεα</a:t>
            </a:r>
            <a:endParaRPr lang="el-GR" b="1" dirty="0"/>
          </a:p>
          <a:p>
            <a:pPr>
              <a:buNone/>
            </a:pPr>
            <a:r>
              <a:rPr lang="el-GR" dirty="0"/>
              <a:t>	οσφυοϊερά </a:t>
            </a:r>
            <a:r>
              <a:rPr lang="el-GR" dirty="0" err="1"/>
              <a:t>πολυρριζοπάθεια</a:t>
            </a:r>
            <a:r>
              <a:rPr lang="el-GR" dirty="0"/>
              <a:t>, </a:t>
            </a:r>
            <a:r>
              <a:rPr lang="el-GR" dirty="0" err="1"/>
              <a:t>κεντρομελική</a:t>
            </a:r>
            <a:r>
              <a:rPr lang="el-GR" dirty="0"/>
              <a:t> κινητική </a:t>
            </a:r>
            <a:r>
              <a:rPr lang="el-GR" dirty="0" err="1"/>
              <a:t>αμυατροφία</a:t>
            </a:r>
            <a:endParaRPr lang="el-GR" dirty="0"/>
          </a:p>
          <a:p>
            <a:pPr>
              <a:buNone/>
            </a:pPr>
            <a:r>
              <a:rPr lang="el-GR" dirty="0"/>
              <a:t>	θωρακική </a:t>
            </a:r>
            <a:r>
              <a:rPr lang="el-GR" dirty="0" err="1"/>
              <a:t>ριζοπάθεια</a:t>
            </a:r>
            <a:endParaRPr lang="el-GR" dirty="0"/>
          </a:p>
          <a:p>
            <a:pPr>
              <a:buNone/>
            </a:pPr>
            <a:endParaRPr lang="el-GR" dirty="0"/>
          </a:p>
          <a:p>
            <a:pPr>
              <a:buNone/>
            </a:pP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8024826" y="6357959"/>
            <a:ext cx="2188676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Diabetes Care 2017;40:136–154</a:t>
            </a:r>
            <a:endParaRPr lang="el-GR" sz="1200"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ΣΧΗΜΑ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48" y="0"/>
            <a:ext cx="7429552" cy="6715796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24" y="642918"/>
            <a:ext cx="6737350" cy="27749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3" name="2 - TextBox"/>
          <p:cNvSpPr txBox="1"/>
          <p:nvPr/>
        </p:nvSpPr>
        <p:spPr>
          <a:xfrm>
            <a:off x="2809852" y="3929066"/>
            <a:ext cx="6156878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Α. </a:t>
            </a:r>
            <a:r>
              <a:rPr lang="en-US" dirty="0"/>
              <a:t>DSPN, </a:t>
            </a:r>
            <a:r>
              <a:rPr lang="el-GR" dirty="0"/>
              <a:t>κατεξοχήν μικρών ινών, προκαλούμενη από φάρμακα</a:t>
            </a:r>
          </a:p>
          <a:p>
            <a:r>
              <a:rPr lang="el-GR" dirty="0"/>
              <a:t>Β. </a:t>
            </a:r>
            <a:r>
              <a:rPr lang="el-GR" dirty="0" err="1"/>
              <a:t>ριζοπλεοξοπάθεια</a:t>
            </a:r>
            <a:endParaRPr lang="el-GR" dirty="0"/>
          </a:p>
          <a:p>
            <a:r>
              <a:rPr lang="el-GR" dirty="0"/>
              <a:t>Γ. μονονευρίτιδα ή πολλαπλή μονονευρίτιδα</a:t>
            </a:r>
          </a:p>
          <a:p>
            <a:r>
              <a:rPr lang="el-GR" dirty="0"/>
              <a:t>Δ. αυτόνομη νευροπάθεια </a:t>
            </a:r>
          </a:p>
          <a:p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5881686" y="6027004"/>
            <a:ext cx="45720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200" i="1" dirty="0">
                <a:solidFill>
                  <a:srgbClr val="FFFFFF"/>
                </a:solidFill>
              </a:rPr>
              <a:t>The Lancet Neurology</a:t>
            </a:r>
            <a:r>
              <a:rPr lang="en-US" sz="1200" dirty="0">
                <a:solidFill>
                  <a:srgbClr val="FFFFFF"/>
                </a:solidFill>
              </a:rPr>
              <a:t> 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Volume 11, Issue 6, Pages 521-534 (June 2012) 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DOI: 10.1016/S1474-4422(12)70065-0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81200" y="0"/>
            <a:ext cx="8686800" cy="257174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/>
              <a:t>DSPN</a:t>
            </a:r>
            <a:br>
              <a:rPr lang="el-GR" sz="3200" dirty="0"/>
            </a:br>
            <a:r>
              <a:rPr lang="en-US" sz="3200" dirty="0"/>
              <a:t>distal symmetrical (</a:t>
            </a:r>
            <a:r>
              <a:rPr lang="en-US" sz="3200" dirty="0" err="1"/>
              <a:t>sensorymotor</a:t>
            </a:r>
            <a:r>
              <a:rPr lang="en-US" sz="3200" dirty="0"/>
              <a:t>) </a:t>
            </a:r>
            <a:r>
              <a:rPr lang="en-US" sz="3200" dirty="0" err="1"/>
              <a:t>polyneuropathy</a:t>
            </a:r>
            <a:br>
              <a:rPr lang="en-US" sz="3200" dirty="0"/>
            </a:br>
            <a:r>
              <a:rPr lang="el-GR" sz="3200" dirty="0"/>
              <a:t>Άπω συμμετρική </a:t>
            </a:r>
            <a:r>
              <a:rPr lang="en-US" sz="3200" dirty="0"/>
              <a:t>(</a:t>
            </a:r>
            <a:r>
              <a:rPr lang="el-GR" sz="3200" dirty="0" err="1"/>
              <a:t>αισθητικ</a:t>
            </a:r>
            <a:r>
              <a:rPr lang="en-US" sz="3200" dirty="0"/>
              <a:t>o</a:t>
            </a:r>
            <a:r>
              <a:rPr lang="el-GR" sz="3200" dirty="0"/>
              <a:t>κινητική) πολυνευροπάθεια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981200" y="2643183"/>
            <a:ext cx="8229600" cy="348298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l-GR" dirty="0"/>
              <a:t>Η </a:t>
            </a:r>
            <a:r>
              <a:rPr lang="el-GR" b="1" dirty="0"/>
              <a:t>πιο συχνή </a:t>
            </a:r>
            <a:r>
              <a:rPr lang="el-GR" dirty="0"/>
              <a:t>μορφή προσβολής ΝΣ (75% ΠΝ) </a:t>
            </a:r>
          </a:p>
          <a:p>
            <a:pPr>
              <a:buNone/>
            </a:pPr>
            <a:r>
              <a:rPr lang="el-GR" dirty="0"/>
              <a:t>Απαιτείται η ύπαρξη </a:t>
            </a:r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συμπτωμάτων ή σημείων </a:t>
            </a:r>
            <a:r>
              <a:rPr lang="el-GR" dirty="0"/>
              <a:t>προσβολής ΠΝΣ και αποκλεισμός άλλων αιτιών.</a:t>
            </a:r>
          </a:p>
          <a:p>
            <a:pPr>
              <a:buNone/>
            </a:pPr>
            <a:r>
              <a:rPr lang="el-GR" dirty="0"/>
              <a:t> ΑΡΑ: </a:t>
            </a:r>
            <a:r>
              <a:rPr lang="el-GR" dirty="0">
                <a:solidFill>
                  <a:srgbClr val="FF0000"/>
                </a:solidFill>
              </a:rPr>
              <a:t>Η ύπαρξη συμπτωμάτων δεν είναι απαραίτητη προϋπόθεση για τη διάγνωση.</a:t>
            </a:r>
          </a:p>
          <a:p>
            <a:pPr>
              <a:buNone/>
            </a:pPr>
            <a:r>
              <a:rPr lang="el-GR" dirty="0"/>
              <a:t>Άγνωστη αιτιολογία.</a:t>
            </a:r>
          </a:p>
          <a:p>
            <a:pPr>
              <a:buNone/>
            </a:pPr>
            <a:r>
              <a:rPr lang="el-GR" dirty="0"/>
              <a:t>Επικρατούσα άποψη: οξειδωτικό και φλεγμονώδες στρες στο έδαφος μεταβολικής δυσλειτουργίας καταστρέφει τα νευρικά κύτταρα </a:t>
            </a:r>
            <a:r>
              <a:rPr lang="el-GR" sz="1500" dirty="0"/>
              <a:t>(</a:t>
            </a:r>
            <a:r>
              <a:rPr lang="en-US" sz="1500" dirty="0" err="1"/>
              <a:t>Biessels</a:t>
            </a:r>
            <a:r>
              <a:rPr lang="el-GR" sz="1500" dirty="0"/>
              <a:t> </a:t>
            </a:r>
            <a:r>
              <a:rPr lang="en-US" sz="1500" dirty="0"/>
              <a:t>et al 2014, O’Brien et al 2014, Vincent et al 2011, </a:t>
            </a:r>
            <a:r>
              <a:rPr lang="en-US" sz="1500" dirty="0" err="1"/>
              <a:t>Zenker</a:t>
            </a:r>
            <a:r>
              <a:rPr lang="en-US" sz="1500" dirty="0"/>
              <a:t> et al 2013)</a:t>
            </a:r>
            <a:endParaRPr lang="el-GR" sz="1500" dirty="0"/>
          </a:p>
          <a:p>
            <a:pPr>
              <a:buNone/>
            </a:pPr>
            <a:endParaRPr lang="el-GR" sz="1500" dirty="0"/>
          </a:p>
          <a:p>
            <a:pPr>
              <a:buNone/>
            </a:pPr>
            <a:r>
              <a:rPr lang="el-GR" sz="3100" dirty="0"/>
              <a:t>Προσβολή </a:t>
            </a:r>
            <a:r>
              <a:rPr lang="el-GR" sz="3100" b="1" dirty="0"/>
              <a:t>λεπτών και </a:t>
            </a:r>
            <a:r>
              <a:rPr lang="el-GR" sz="3100" b="1" dirty="0" err="1"/>
              <a:t>παχέων</a:t>
            </a:r>
            <a:r>
              <a:rPr lang="el-GR" sz="3100" b="1" dirty="0"/>
              <a:t> ινών.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/>
        </p:nvGraphicFramePr>
        <p:xfrm>
          <a:off x="1666844" y="1357298"/>
          <a:ext cx="8786874" cy="36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8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9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Παχιές</a:t>
                      </a:r>
                      <a:r>
                        <a:rPr lang="el-GR" baseline="0" dirty="0"/>
                        <a:t> ίνες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Λεπτές</a:t>
                      </a:r>
                      <a:r>
                        <a:rPr lang="el-GR" baseline="0" dirty="0"/>
                        <a:t> ίνες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Λειτουργία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Πίεση, ισορροπία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Πόνος (</a:t>
                      </a:r>
                      <a:r>
                        <a:rPr lang="en-US" dirty="0" err="1"/>
                        <a:t>nociception</a:t>
                      </a:r>
                      <a:r>
                        <a:rPr lang="en-US" dirty="0"/>
                        <a:t>),</a:t>
                      </a:r>
                      <a:r>
                        <a:rPr lang="en-US" baseline="0" dirty="0"/>
                        <a:t> </a:t>
                      </a:r>
                      <a:r>
                        <a:rPr lang="el-GR" baseline="0" dirty="0"/>
                        <a:t>προστατευτική αισθητικότητα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Συμπτώματα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Αιμωδία, μυρμήγκιασμα</a:t>
                      </a:r>
                      <a:r>
                        <a:rPr lang="en-US" dirty="0"/>
                        <a:t> (tingling)</a:t>
                      </a:r>
                      <a:r>
                        <a:rPr lang="el-GR" dirty="0"/>
                        <a:t>, αστάθεια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Πόνος: καυστικός, σα ρεύμα, σα μαχαιριά (</a:t>
                      </a:r>
                      <a:r>
                        <a:rPr lang="en-US" dirty="0"/>
                        <a:t>stabbing)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Εξέταση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Αχίλλειο</a:t>
                      </a:r>
                      <a:r>
                        <a:rPr lang="el-GR" baseline="0" dirty="0"/>
                        <a:t> αντανακλαστικό</a:t>
                      </a:r>
                    </a:p>
                    <a:p>
                      <a:r>
                        <a:rPr lang="el-GR" baseline="0" dirty="0"/>
                        <a:t>Διαταραχή παλλαισθησίας</a:t>
                      </a:r>
                    </a:p>
                    <a:p>
                      <a:r>
                        <a:rPr lang="el-GR" baseline="0" dirty="0"/>
                        <a:t>10</a:t>
                      </a:r>
                      <a:r>
                        <a:rPr lang="en-US" baseline="0" dirty="0"/>
                        <a:t>g</a:t>
                      </a:r>
                      <a:r>
                        <a:rPr lang="el-GR" baseline="0" dirty="0"/>
                        <a:t>  ίνα (</a:t>
                      </a:r>
                      <a:r>
                        <a:rPr lang="en-US" baseline="0" dirty="0"/>
                        <a:t>monofilament)</a:t>
                      </a:r>
                      <a:endParaRPr lang="el-GR" baseline="0" dirty="0"/>
                    </a:p>
                    <a:p>
                      <a:r>
                        <a:rPr lang="el-GR" baseline="0" dirty="0"/>
                        <a:t>Αντίληψη θέσης μελών στο χώρο</a:t>
                      </a:r>
                      <a:endParaRPr lang="en-US" baseline="0" dirty="0"/>
                    </a:p>
                    <a:p>
                      <a:endParaRPr lang="el-GR" baseline="0" dirty="0"/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Διάκριση θερμού-ψυχρού</a:t>
                      </a:r>
                    </a:p>
                    <a:p>
                      <a:r>
                        <a:rPr lang="el-GR" dirty="0"/>
                        <a:t>Αντίληψη αιχμηρού</a:t>
                      </a:r>
                      <a:r>
                        <a:rPr lang="el-GR" baseline="0" dirty="0"/>
                        <a:t> αντικειμένου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2 - TextBox"/>
          <p:cNvSpPr txBox="1"/>
          <p:nvPr/>
        </p:nvSpPr>
        <p:spPr>
          <a:xfrm>
            <a:off x="4024298" y="642919"/>
            <a:ext cx="4432752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b="1" dirty="0"/>
              <a:t>ΣΥΜΠΤΩΜΑΤΑ ΚΑΙ ΣΗΜΕΙΑ </a:t>
            </a:r>
            <a:r>
              <a:rPr lang="en-US" sz="2400" b="1" dirty="0"/>
              <a:t>DSPN</a:t>
            </a:r>
            <a:endParaRPr lang="el-GR" sz="2400" b="1" dirty="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DSPN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l-GR" dirty="0"/>
              <a:t>	Η σημαντικότερη αιτία δημιουργίας </a:t>
            </a:r>
            <a:r>
              <a:rPr lang="el-GR" b="1" dirty="0"/>
              <a:t>έλκους και </a:t>
            </a:r>
            <a:r>
              <a:rPr lang="el-GR" b="1" dirty="0" err="1"/>
              <a:t>νευροαρθροπάθειας</a:t>
            </a:r>
            <a:r>
              <a:rPr lang="el-GR" b="1" dirty="0"/>
              <a:t> </a:t>
            </a:r>
            <a:r>
              <a:rPr lang="el-GR" dirty="0"/>
              <a:t>ως επιπλοκές που εμφανίζονται μετά από πολλά έτη.</a:t>
            </a:r>
          </a:p>
          <a:p>
            <a:pPr>
              <a:buFont typeface="Wingdings" pitchFamily="2" charset="2"/>
              <a:buChar char="ü"/>
            </a:pPr>
            <a:r>
              <a:rPr lang="el-GR" dirty="0"/>
              <a:t>	Οι επιπλοκές αυτές αυξάνουν τον κίνδυνο ακρωτηριασμού, τη θνητότητα και το οικονομικό κόστος διαβητικής ΠΝ.</a:t>
            </a:r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l-GR" dirty="0"/>
              <a:t>	Συμβάλλει σημαντικά στις </a:t>
            </a:r>
            <a:r>
              <a:rPr lang="el-GR" b="1" dirty="0"/>
              <a:t>πτώσεις</a:t>
            </a:r>
            <a:r>
              <a:rPr lang="el-GR" dirty="0"/>
              <a:t> και τα κατάγματα λόγω απώλειας ιδιοδεκτικότητας. Οι μικροτραυματισμοί συμβάλλουν περαιτέρω στη δημιουργία αρθρώσεων </a:t>
            </a:r>
            <a:r>
              <a:rPr lang="en-US" dirty="0"/>
              <a:t>Charcot.</a:t>
            </a:r>
            <a:endParaRPr lang="el-GR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52596" y="0"/>
            <a:ext cx="8229600" cy="857232"/>
          </a:xfrm>
        </p:spPr>
        <p:txBody>
          <a:bodyPr/>
          <a:lstStyle/>
          <a:p>
            <a:r>
              <a:rPr lang="el-GR" dirty="0" err="1"/>
              <a:t>Νευροαρθροπάθεια</a:t>
            </a:r>
            <a:r>
              <a:rPr lang="el-GR" dirty="0"/>
              <a:t> </a:t>
            </a:r>
            <a:r>
              <a:rPr lang="en-US" dirty="0"/>
              <a:t>Charcot</a:t>
            </a:r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8739207" y="6429397"/>
            <a:ext cx="14875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www.healthlinkbc.ca</a:t>
            </a:r>
            <a:endParaRPr lang="el-GR" sz="1200" dirty="0"/>
          </a:p>
        </p:txBody>
      </p:sp>
      <p:pic>
        <p:nvPicPr>
          <p:cNvPr id="7" name="6 - Θέση περιεχομένου" descr="charcot foot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720" y="642919"/>
            <a:ext cx="6132442" cy="4197803"/>
          </a:xfrm>
        </p:spPr>
      </p:pic>
      <p:sp>
        <p:nvSpPr>
          <p:cNvPr id="9" name="8 - TextBox"/>
          <p:cNvSpPr txBox="1"/>
          <p:nvPr/>
        </p:nvSpPr>
        <p:spPr>
          <a:xfrm>
            <a:off x="2166910" y="4000504"/>
            <a:ext cx="78581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Προοδευτική αρθροπάθεια  που χαρακτηρίζεται από παθολογικά κατάγματα, μετατοπίσεις συνδέσμων, παραμορφώσεις.</a:t>
            </a:r>
          </a:p>
          <a:p>
            <a:r>
              <a:rPr lang="el-GR" dirty="0"/>
              <a:t>Προοδευτική καταστροφή οστών και μαλακών ιστών κυρίως στις αρθρώσεις που φέρουν βάρος και διαταράσσεται η αρχιτεκτονική τους.</a:t>
            </a:r>
          </a:p>
          <a:p>
            <a:r>
              <a:rPr lang="el-GR" dirty="0"/>
              <a:t>Προεξάρχουν σημεία φλεγμονής</a:t>
            </a:r>
          </a:p>
          <a:p>
            <a:r>
              <a:rPr lang="el-GR" dirty="0"/>
              <a:t>Συχνότερα στις αρθρώσεις άκρου πόδα. </a:t>
            </a:r>
          </a:p>
          <a:p>
            <a:r>
              <a:rPr lang="el-GR" dirty="0"/>
              <a:t>Η βαρύτητα ποικίλλει από ήπια διόγκωση έως μεγάλη παραμόρφωση.</a:t>
            </a:r>
          </a:p>
          <a:p>
            <a:r>
              <a:rPr lang="el-GR" dirty="0"/>
              <a:t> Στο 40% συνυπάρχει και εξέλκωση (</a:t>
            </a:r>
            <a:r>
              <a:rPr lang="el-GR" dirty="0" err="1"/>
              <a:t>δδ</a:t>
            </a:r>
            <a:r>
              <a:rPr lang="el-GR" dirty="0"/>
              <a:t> οστεομυελίτιδα)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ΝΕΥΡΟΑΡΘΡΟΠΑΘΕΙΑ </a:t>
            </a:r>
            <a:r>
              <a:rPr lang="en-US" dirty="0"/>
              <a:t>CHARCOT</a:t>
            </a:r>
            <a:br>
              <a:rPr lang="en-US" dirty="0"/>
            </a:br>
            <a:r>
              <a:rPr lang="el-GR" dirty="0"/>
              <a:t>ΠΑΘΟΦΥΣΙΟΛΟΓΙΑ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1524000" y="1600201"/>
            <a:ext cx="8229600" cy="4525963"/>
          </a:xfrm>
        </p:spPr>
        <p:txBody>
          <a:bodyPr/>
          <a:lstStyle/>
          <a:p>
            <a:endParaRPr lang="el-GR" dirty="0"/>
          </a:p>
          <a:p>
            <a:pPr>
              <a:buNone/>
            </a:pP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7167570" y="6429397"/>
            <a:ext cx="3293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/www.slideshare.net/rafimahandaru/charcot-foot</a:t>
            </a:r>
            <a:endParaRPr lang="el-GR" sz="1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282" y="1785927"/>
            <a:ext cx="40195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5801988" y="1928802"/>
            <a:ext cx="4866012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ΝΕΥΡΟΤΡΑΥΜΑΤΙΚΗ ΘΕΩΡΙΑ: τραύμα που </a:t>
            </a:r>
          </a:p>
          <a:p>
            <a:r>
              <a:rPr lang="el-GR" dirty="0"/>
              <a:t>δεν γίνεται αισθητό λόγω αισθητικής ΠΝ,</a:t>
            </a:r>
          </a:p>
          <a:p>
            <a:r>
              <a:rPr lang="el-GR" dirty="0"/>
              <a:t>οδηγεί σε προοδευτική καταστροφή του</a:t>
            </a:r>
          </a:p>
          <a:p>
            <a:r>
              <a:rPr lang="el-GR" dirty="0"/>
              <a:t>οστού και συνδέσμων με την κίνηση.</a:t>
            </a:r>
          </a:p>
          <a:p>
            <a:r>
              <a:rPr lang="el-GR" dirty="0"/>
              <a:t>ΝΕΥΡΟΑΓΓΕΙΑΚΗ ΘΕΩΡΙΑ: αυτόνομη νευροπάθεια</a:t>
            </a:r>
          </a:p>
          <a:p>
            <a:r>
              <a:rPr lang="el-GR" dirty="0"/>
              <a:t>προκαλεί αυξημένη αιματική ροή που οδηγεί σε </a:t>
            </a:r>
          </a:p>
          <a:p>
            <a:r>
              <a:rPr lang="el-GR" dirty="0"/>
              <a:t>ανισομερή οστική καταστροφή και σύνθεση,</a:t>
            </a:r>
          </a:p>
          <a:p>
            <a:r>
              <a:rPr lang="el-GR" dirty="0"/>
              <a:t> καταλήγοντας σε </a:t>
            </a:r>
            <a:r>
              <a:rPr lang="el-GR" dirty="0" err="1"/>
              <a:t>οστεοπενία</a:t>
            </a:r>
            <a:r>
              <a:rPr lang="el-GR" dirty="0"/>
              <a:t>.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2595539" y="5072075"/>
            <a:ext cx="7232621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Η αυτόνομη νευροπάθεια καταλήγει σε ανώμαλη οστεοσύνθεση </a:t>
            </a:r>
          </a:p>
          <a:p>
            <a:r>
              <a:rPr lang="el-GR" dirty="0"/>
              <a:t>και η αισθητική νευροπάθεια σε αναίσθητες αρθρώσεις που δεν μπορούν </a:t>
            </a:r>
          </a:p>
          <a:p>
            <a:r>
              <a:rPr lang="el-GR" dirty="0"/>
              <a:t>να προστατευτούν από το τραύμα. </a:t>
            </a:r>
          </a:p>
          <a:p>
            <a:r>
              <a:rPr lang="el-GR" dirty="0"/>
              <a:t>Τελικό αποτέλεσμα τα κατάγματα και </a:t>
            </a:r>
            <a:r>
              <a:rPr lang="el-GR" dirty="0" err="1"/>
              <a:t>υπεξάρθρωση</a:t>
            </a:r>
            <a:r>
              <a:rPr lang="el-GR" dirty="0"/>
              <a:t> αρθρώσεων.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ΑΝΤΙΜΕΤΩΠΙΣΗ </a:t>
            </a:r>
            <a:r>
              <a:rPr lang="en-US" dirty="0"/>
              <a:t>DSPN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524000" y="1966912"/>
            <a:ext cx="9144000" cy="4525963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Αυστηρός έλεγχος επιπέδων γλυκόζης μειώνει επίπτωση νόσου σε ΣΔ1.</a:t>
            </a:r>
            <a:r>
              <a:rPr lang="en-US" b="1" dirty="0"/>
              <a:t>A</a:t>
            </a:r>
          </a:p>
          <a:p>
            <a:r>
              <a:rPr lang="el-GR" dirty="0"/>
              <a:t>Τροποποίηση τρόπου ζωής για πρόληψη σε ΣΔ2 και </a:t>
            </a:r>
            <a:r>
              <a:rPr lang="en-US" dirty="0"/>
              <a:t>IGT.</a:t>
            </a:r>
            <a:r>
              <a:rPr lang="en-US" b="1" dirty="0"/>
              <a:t> B</a:t>
            </a:r>
            <a:endParaRPr lang="el-GR" b="1" dirty="0"/>
          </a:p>
          <a:p>
            <a:r>
              <a:rPr lang="el-GR" dirty="0"/>
              <a:t>Δεν υπάρχει αιτιολογική θεραπευτική αντιμετώπιση που να επηρεάζουν θετικά την πορεία τη νόσου ή να αναστρέφουν την κατάσταση. </a:t>
            </a:r>
            <a:r>
              <a:rPr lang="en-US" b="1" dirty="0"/>
              <a:t>B</a:t>
            </a:r>
            <a:endParaRPr lang="el-GR" b="1" dirty="0"/>
          </a:p>
          <a:p>
            <a:r>
              <a:rPr lang="el-GR" b="1" dirty="0"/>
              <a:t>Εκτίμηση ποιότητας ζωής-ΦΑ </a:t>
            </a:r>
            <a:r>
              <a:rPr lang="en-US" dirty="0" err="1"/>
              <a:t>QoL</a:t>
            </a:r>
            <a:r>
              <a:rPr lang="en-US" dirty="0"/>
              <a:t> (Quality of Life in Neurological Disorders) </a:t>
            </a:r>
            <a:r>
              <a:rPr lang="el-GR" dirty="0"/>
              <a:t>και </a:t>
            </a:r>
            <a:r>
              <a:rPr lang="en-US" dirty="0"/>
              <a:t>QOL-DN (Norfolk</a:t>
            </a:r>
            <a:r>
              <a:rPr lang="el-GR" dirty="0"/>
              <a:t> </a:t>
            </a:r>
            <a:r>
              <a:rPr lang="en-US" dirty="0"/>
              <a:t>Quality of Life-Diabetic Neuropathy)</a:t>
            </a:r>
            <a:r>
              <a:rPr lang="el-GR" dirty="0"/>
              <a:t>. </a:t>
            </a:r>
            <a:r>
              <a:rPr lang="el-GR" b="1" dirty="0"/>
              <a:t>Ε</a:t>
            </a:r>
            <a:endParaRPr lang="en-US" b="1" dirty="0"/>
          </a:p>
          <a:p>
            <a:r>
              <a:rPr lang="el-GR" dirty="0"/>
              <a:t>Πρόληψη πτώσεων</a:t>
            </a:r>
            <a:r>
              <a:rPr lang="el-GR" b="1" dirty="0"/>
              <a:t>. Ε</a:t>
            </a:r>
          </a:p>
          <a:p>
            <a:r>
              <a:rPr lang="el-GR" dirty="0"/>
              <a:t>Αντιμετώπιση </a:t>
            </a:r>
            <a:r>
              <a:rPr lang="el-GR" b="1" dirty="0">
                <a:solidFill>
                  <a:srgbClr val="FF0000"/>
                </a:solidFill>
              </a:rPr>
              <a:t>πόνου:</a:t>
            </a:r>
            <a:r>
              <a:rPr lang="en-US" dirty="0" err="1"/>
              <a:t>pregabalin</a:t>
            </a:r>
            <a:r>
              <a:rPr lang="en-US" dirty="0"/>
              <a:t> or</a:t>
            </a:r>
            <a:r>
              <a:rPr lang="el-GR" dirty="0"/>
              <a:t> </a:t>
            </a:r>
            <a:r>
              <a:rPr lang="en-US" dirty="0" err="1"/>
              <a:t>duloxetine</a:t>
            </a:r>
            <a:r>
              <a:rPr lang="el-GR" dirty="0"/>
              <a:t>, </a:t>
            </a:r>
            <a:r>
              <a:rPr lang="en-US" dirty="0" err="1"/>
              <a:t>Gabapentin</a:t>
            </a:r>
            <a:r>
              <a:rPr lang="el-GR" dirty="0"/>
              <a:t>, </a:t>
            </a:r>
            <a:r>
              <a:rPr lang="en-US" dirty="0"/>
              <a:t>TCA</a:t>
            </a:r>
            <a:r>
              <a:rPr lang="en-US" b="1" dirty="0"/>
              <a:t>. B </a:t>
            </a:r>
            <a:r>
              <a:rPr lang="en-US" dirty="0" err="1"/>
              <a:t>Tramadol</a:t>
            </a:r>
            <a:r>
              <a:rPr lang="en-US" b="1" dirty="0"/>
              <a:t>.  E</a:t>
            </a:r>
            <a:r>
              <a:rPr lang="el-GR" b="1" dirty="0"/>
              <a:t> </a:t>
            </a:r>
            <a:r>
              <a:rPr lang="el-GR" dirty="0"/>
              <a:t>(</a:t>
            </a:r>
            <a:r>
              <a:rPr lang="el-GR" i="1" dirty="0"/>
              <a:t>Οι πιο πολλές μελέτες δεν περιορίζονται στον πόνο από διαβητική νευροπάθεια αλλά μπορεί να εφαρμοστούν τα αποτελέσματα</a:t>
            </a:r>
            <a:r>
              <a:rPr lang="el-GR" dirty="0"/>
              <a:t>).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B9A2F39-35AA-4B15-9FBD-0F132C51DDB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ΘΕΡΑΠΕΥΤΙΚΗ ΠΡΟΣΕΓΓΙΣΗ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C127CD4-4A17-4A01-802E-7E89CFE07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Αντιμετώπιση υποκείμενης αιτίας</a:t>
            </a:r>
          </a:p>
          <a:p>
            <a:r>
              <a:rPr lang="el-GR" dirty="0"/>
              <a:t>Συμπτωματική θεραπεία</a:t>
            </a:r>
          </a:p>
          <a:p>
            <a:pPr lvl="1"/>
            <a:r>
              <a:rPr lang="el-GR" sz="2800" dirty="0"/>
              <a:t>Αντιεπιληπτικά</a:t>
            </a:r>
          </a:p>
          <a:p>
            <a:pPr lvl="1"/>
            <a:r>
              <a:rPr lang="el-GR" sz="2800" dirty="0"/>
              <a:t>Αντικαταθλιπτικά</a:t>
            </a:r>
            <a:r>
              <a:rPr lang="en-ID" sz="2800" dirty="0"/>
              <a:t> SSRI, TCA</a:t>
            </a:r>
          </a:p>
          <a:p>
            <a:pPr marL="0" lvl="1" indent="0"/>
            <a:r>
              <a:rPr lang="el-GR" sz="2800" dirty="0"/>
              <a:t>Επιθέματα  </a:t>
            </a:r>
            <a:r>
              <a:rPr lang="el-GR" sz="2800" dirty="0" err="1"/>
              <a:t>λιδοκαΐνης</a:t>
            </a:r>
            <a:endParaRPr lang="el-GR" sz="2800" dirty="0"/>
          </a:p>
          <a:p>
            <a:pPr marL="0" lvl="1" indent="0"/>
            <a:r>
              <a:rPr lang="el-GR" sz="2800" dirty="0"/>
              <a:t>Τοπικά </a:t>
            </a:r>
            <a:r>
              <a:rPr lang="en-ID" sz="2800" dirty="0"/>
              <a:t>Capsaicin</a:t>
            </a:r>
          </a:p>
          <a:p>
            <a:pPr marL="0" lvl="1" indent="0"/>
            <a:endParaRPr lang="el-GR" sz="2800" dirty="0"/>
          </a:p>
          <a:p>
            <a:pPr marL="0" lvl="1" indent="0"/>
            <a:r>
              <a:rPr lang="el-GR" sz="2800" dirty="0"/>
              <a:t>Αποκατάσταση: ΦΘ, ΕΘ, </a:t>
            </a:r>
          </a:p>
          <a:p>
            <a:pPr marL="0" lvl="1" indent="0"/>
            <a:endParaRPr lang="el-GR" sz="2800" dirty="0"/>
          </a:p>
          <a:p>
            <a:pPr marL="0" lvl="1" indent="0"/>
            <a:r>
              <a:rPr lang="el-GR" sz="2800" dirty="0"/>
              <a:t>Γενετική συμβουλή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4035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943915"/>
              </p:ext>
            </p:extLst>
          </p:nvPr>
        </p:nvGraphicFramePr>
        <p:xfrm>
          <a:off x="2484783" y="139273"/>
          <a:ext cx="11392581" cy="6940171"/>
        </p:xfrm>
        <a:graphic>
          <a:graphicData uri="http://schemas.openxmlformats.org/drawingml/2006/table">
            <a:tbl>
              <a:tblPr/>
              <a:tblGrid>
                <a:gridCol w="208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05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2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617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b="1" cap="none" spc="0" dirty="0">
                          <a:ln/>
                          <a:pattFill prst="dkUpDiag">
                            <a:fgClr>
                              <a:schemeClr val="bg1">
                                <a:lumMod val="50000"/>
                              </a:schemeClr>
                            </a:fgClr>
                            <a:bgClr>
                              <a:schemeClr val="tx1">
                                <a:lumMod val="75000"/>
                                <a:lumOff val="25000"/>
                              </a:schemeClr>
                            </a:bgClr>
                          </a:pattFill>
                          <a:effectLst>
                            <a:outerShdw blurRad="38100" dist="19050" dir="2700000" algn="tl" rotWithShape="0">
                              <a:schemeClr val="dk1">
                                <a:lumMod val="50000"/>
                                <a:alpha val="40000"/>
                              </a:scheme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Υποδοχείς</a:t>
                      </a:r>
                      <a:r>
                        <a:rPr lang="el-GR" sz="1200" b="1" cap="none" spc="0" dirty="0">
                          <a:ln/>
                          <a:pattFill prst="dkUpDiag">
                            <a:fgClr>
                              <a:schemeClr val="bg1">
                                <a:lumMod val="50000"/>
                              </a:schemeClr>
                            </a:fgClr>
                            <a:bgClr>
                              <a:schemeClr val="tx1">
                                <a:lumMod val="75000"/>
                                <a:lumOff val="25000"/>
                              </a:schemeClr>
                            </a:bgClr>
                          </a:pattFill>
                          <a:effectLst>
                            <a:outerShdw blurRad="38100" dist="19050" dir="2700000" algn="tl" rotWithShape="0">
                              <a:schemeClr val="dk1">
                                <a:lumMod val="50000"/>
                                <a:alpha val="40000"/>
                              </a:scheme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600" b="1" cap="none" spc="0" dirty="0">
                          <a:ln/>
                          <a:pattFill prst="dkUpDiag">
                            <a:fgClr>
                              <a:schemeClr val="bg1">
                                <a:lumMod val="50000"/>
                              </a:schemeClr>
                            </a:fgClr>
                            <a:bgClr>
                              <a:schemeClr val="tx1">
                                <a:lumMod val="75000"/>
                                <a:lumOff val="25000"/>
                              </a:schemeClr>
                            </a:bgClr>
                          </a:pattFill>
                          <a:effectLst>
                            <a:outerShdw blurRad="38100" dist="19050" dir="2700000" algn="tl" rotWithShape="0">
                              <a:schemeClr val="dk1">
                                <a:lumMod val="50000"/>
                                <a:alpha val="40000"/>
                              </a:scheme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δέρματος</a:t>
                      </a:r>
                      <a:endParaRPr lang="el-GR" sz="1600" b="1" cap="none" spc="0" dirty="0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3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800" b="1" dirty="0">
                          <a:latin typeface="Times New Roman"/>
                          <a:ea typeface="Times New Roman"/>
                          <a:cs typeface="Times New Roman"/>
                        </a:rPr>
                        <a:t>Υποδοχέας</a:t>
                      </a:r>
                      <a:endParaRPr lang="el-G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800" b="1" dirty="0">
                          <a:latin typeface="Times New Roman"/>
                          <a:ea typeface="Times New Roman"/>
                          <a:cs typeface="Times New Roman"/>
                        </a:rPr>
                        <a:t>Τύπος ίνας</a:t>
                      </a:r>
                      <a:endParaRPr lang="el-G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800" b="1" dirty="0">
                          <a:latin typeface="Times New Roman"/>
                          <a:ea typeface="Times New Roman"/>
                          <a:cs typeface="Times New Roman"/>
                        </a:rPr>
                        <a:t>Λειτουργία</a:t>
                      </a:r>
                      <a:endParaRPr lang="el-G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800" b="1" dirty="0">
                          <a:latin typeface="Times New Roman"/>
                          <a:ea typeface="Calibri"/>
                          <a:cs typeface="Times New Roman"/>
                        </a:rPr>
                        <a:t>Εντόπιση</a:t>
                      </a:r>
                      <a:endParaRPr lang="el-G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4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b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l-GR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Hair</a:t>
                      </a:r>
                      <a:r>
                        <a:rPr lang="el-GR" sz="18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Follicle</a:t>
                      </a:r>
                      <a:r>
                        <a:rPr lang="el-GR" sz="18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Ending</a:t>
                      </a:r>
                      <a:endParaRPr lang="el-GR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A-beta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Ανταποκρίνεται στη μετακίνηση</a:t>
                      </a:r>
                      <a:r>
                        <a:rPr lang="el-GR" sz="1600" baseline="0" dirty="0">
                          <a:latin typeface="Times New Roman"/>
                          <a:ea typeface="Times New Roman"/>
                          <a:cs typeface="Times New Roman"/>
                        </a:rPr>
                        <a:t> τρίχας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Τυλίγονται γύρω από θύλακα τρίχας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70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l-GR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Ruffini</a:t>
                      </a: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600" dirty="0" err="1">
                          <a:latin typeface="Times New Roman"/>
                          <a:ea typeface="Times New Roman"/>
                          <a:cs typeface="Times New Roman"/>
                        </a:rPr>
                        <a:t>Endings</a:t>
                      </a: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-(διογκωμένη </a:t>
                      </a:r>
                      <a:r>
                        <a:rPr lang="el-GR" sz="1600" dirty="0" err="1">
                          <a:latin typeface="Times New Roman"/>
                          <a:ea typeface="Times New Roman"/>
                          <a:cs typeface="Times New Roman"/>
                        </a:rPr>
                        <a:t>δενδριτική</a:t>
                      </a: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 απόληξη)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D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Slowly</a:t>
                      </a:r>
                      <a:r>
                        <a:rPr lang="en-ID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ID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adaptive</a:t>
                      </a:r>
                      <a:endParaRPr lang="el-GR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A-beta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Ανταποκρίνεται  στην πίεση στο δέρμα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Χόριο άτριχου και τριχωτού δέρματος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5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Krause</a:t>
                      </a: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600" dirty="0" err="1">
                          <a:latin typeface="Times New Roman"/>
                          <a:ea typeface="Times New Roman"/>
                          <a:cs typeface="Times New Roman"/>
                        </a:rPr>
                        <a:t>corpuscle</a:t>
                      </a:r>
                      <a:endParaRPr lang="el-GR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(κάψα)</a:t>
                      </a: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A-beta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Ανταποκρίνεται  στην πίεση, ψυχρό 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Χείλη, γλώσσα,</a:t>
                      </a:r>
                      <a:r>
                        <a:rPr lang="el-GR" sz="1600" baseline="0" dirty="0">
                          <a:latin typeface="Times New Roman"/>
                          <a:ea typeface="Times New Roman"/>
                          <a:cs typeface="Times New Roman"/>
                        </a:rPr>
                        <a:t> γεννητικά όργανα</a:t>
                      </a: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6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Pacinian</a:t>
                      </a: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600" dirty="0" err="1">
                          <a:latin typeface="Times New Roman"/>
                          <a:ea typeface="Times New Roman"/>
                          <a:cs typeface="Times New Roman"/>
                        </a:rPr>
                        <a:t>corpuscle</a:t>
                      </a:r>
                      <a:endParaRPr lang="en-ID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κάψα)</a:t>
                      </a: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A-beta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Ανταποκρίνεται  στη δόνηση (1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50-300 Hz</a:t>
                      </a: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), εν τω βάθει πίεση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600" b="0" u="sng" dirty="0">
                          <a:latin typeface="Times New Roman"/>
                          <a:ea typeface="Times New Roman"/>
                          <a:cs typeface="Times New Roman"/>
                        </a:rPr>
                        <a:t>Βαθύτερα</a:t>
                      </a: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 στρώματα</a:t>
                      </a:r>
                      <a:r>
                        <a:rPr lang="el-GR" sz="1600" baseline="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600" dirty="0" err="1">
                          <a:latin typeface="Times New Roman"/>
                          <a:ea typeface="Times New Roman"/>
                          <a:cs typeface="Times New Roman"/>
                        </a:rPr>
                        <a:t>χόριου</a:t>
                      </a: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 σε τριχωτό και άτριχο δέρμα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l-GR" sz="1600" dirty="0"/>
                        <a:t>παλάμες και τα πέλματα και γεννητικά όργανα και αρθρώσεις)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8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102" name="Εικόνα 1" descr="https://faculty.washington.edu/chudler/hairrec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432" y="333518"/>
            <a:ext cx="1630363" cy="1571612"/>
          </a:xfrm>
          <a:prstGeom prst="rect">
            <a:avLst/>
          </a:prstGeom>
          <a:noFill/>
        </p:spPr>
      </p:pic>
      <p:pic>
        <p:nvPicPr>
          <p:cNvPr id="4101" name="Εικόνα 2" descr="https://faculty.washington.edu/chudler/ruff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415" y="2109854"/>
            <a:ext cx="2035175" cy="1143008"/>
          </a:xfrm>
          <a:prstGeom prst="rect">
            <a:avLst/>
          </a:prstGeom>
          <a:noFill/>
        </p:spPr>
      </p:pic>
      <p:pic>
        <p:nvPicPr>
          <p:cNvPr id="4100" name="Εικόνα 3" descr="https://faculty.washington.edu/chudler/kraus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812" y="3457586"/>
            <a:ext cx="1102425" cy="1285860"/>
          </a:xfrm>
          <a:prstGeom prst="rect">
            <a:avLst/>
          </a:prstGeom>
          <a:noFill/>
        </p:spPr>
      </p:pic>
      <p:pic>
        <p:nvPicPr>
          <p:cNvPr id="4099" name="Εικόνα 4" descr="https://faculty.washington.edu/chudler/pacinian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415" y="4743446"/>
            <a:ext cx="1100835" cy="1714512"/>
          </a:xfrm>
          <a:prstGeom prst="rect">
            <a:avLst/>
          </a:prstGeom>
          <a:noFill/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id="{BB30B6BD-0227-4719-9FCD-C9ACB9DFC38E}"/>
              </a:ext>
            </a:extLst>
          </p:cNvPr>
          <p:cNvSpPr/>
          <p:nvPr/>
        </p:nvSpPr>
        <p:spPr>
          <a:xfrm>
            <a:off x="5157537" y="3402444"/>
            <a:ext cx="938463" cy="7459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132D9A56-8ACF-421E-8D1D-C508CD4D592C}"/>
              </a:ext>
            </a:extLst>
          </p:cNvPr>
          <p:cNvSpPr/>
          <p:nvPr/>
        </p:nvSpPr>
        <p:spPr>
          <a:xfrm>
            <a:off x="5108362" y="2121238"/>
            <a:ext cx="938463" cy="7459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41BDED55-462A-45EA-82D8-BED0C6B0F1EA}"/>
              </a:ext>
            </a:extLst>
          </p:cNvPr>
          <p:cNvSpPr/>
          <p:nvPr/>
        </p:nvSpPr>
        <p:spPr>
          <a:xfrm>
            <a:off x="5065292" y="902987"/>
            <a:ext cx="938463" cy="7459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FFF00"/>
              </a:highlight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01245F13-3C3F-40CE-BECB-41F35BABB3FC}"/>
              </a:ext>
            </a:extLst>
          </p:cNvPr>
          <p:cNvSpPr/>
          <p:nvPr/>
        </p:nvSpPr>
        <p:spPr>
          <a:xfrm>
            <a:off x="5157536" y="4854744"/>
            <a:ext cx="938463" cy="7459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94762654-8D5B-4223-8890-507138897B7A}"/>
              </a:ext>
            </a:extLst>
          </p:cNvPr>
          <p:cNvCxnSpPr>
            <a:cxnSpLocks/>
          </p:cNvCxnSpPr>
          <p:nvPr/>
        </p:nvCxnSpPr>
        <p:spPr>
          <a:xfrm>
            <a:off x="8502412" y="2658811"/>
            <a:ext cx="457201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528B4034-0FE3-4CDC-BC95-77ECF66B189A}"/>
              </a:ext>
            </a:extLst>
          </p:cNvPr>
          <p:cNvCxnSpPr>
            <a:cxnSpLocks/>
          </p:cNvCxnSpPr>
          <p:nvPr/>
        </p:nvCxnSpPr>
        <p:spPr>
          <a:xfrm>
            <a:off x="8527774" y="4100516"/>
            <a:ext cx="457201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EDD1C8E1-8D8D-4CF4-B6C4-67648B0F6FCE}"/>
              </a:ext>
            </a:extLst>
          </p:cNvPr>
          <p:cNvCxnSpPr>
            <a:cxnSpLocks/>
          </p:cNvCxnSpPr>
          <p:nvPr/>
        </p:nvCxnSpPr>
        <p:spPr>
          <a:xfrm>
            <a:off x="8392053" y="5424790"/>
            <a:ext cx="5675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11497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Τίτλος 1">
            <a:extLst>
              <a:ext uri="{FF2B5EF4-FFF2-40B4-BE49-F238E27FC236}">
                <a16:creationId xmlns:a16="http://schemas.microsoft.com/office/drawing/2014/main" id="{4A0930FA-6967-4B56-9047-13D702F25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ΒΙΒΛΙΟΓΡΑΦΙΑ</a:t>
            </a:r>
            <a:br>
              <a:rPr lang="el-GR" altLang="el-GR"/>
            </a:br>
            <a:endParaRPr lang="el-GR" altLang="el-GR"/>
          </a:p>
        </p:txBody>
      </p:sp>
      <p:sp>
        <p:nvSpPr>
          <p:cNvPr id="89091" name="Θέση περιεχομένου 2">
            <a:extLst>
              <a:ext uri="{FF2B5EF4-FFF2-40B4-BE49-F238E27FC236}">
                <a16:creationId xmlns:a16="http://schemas.microsoft.com/office/drawing/2014/main" id="{2941BDFA-5954-4FE9-B92F-1457277F6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l-GR" b="1" dirty="0"/>
              <a:t>Adams and Victor's Principles of Neurology 11th Edition, McGraw Hill, 2019</a:t>
            </a:r>
            <a:endParaRPr lang="el-GR" altLang="el-GR" b="1" dirty="0"/>
          </a:p>
          <a:p>
            <a:pPr eaLnBrk="1" hangingPunct="1"/>
            <a:endParaRPr lang="en-US" altLang="el-GR" b="1" dirty="0"/>
          </a:p>
          <a:p>
            <a:r>
              <a:rPr lang="en-US" altLang="el-GR" b="1" dirty="0"/>
              <a:t>Netter's Neurology, 2nd Edition</a:t>
            </a:r>
            <a:r>
              <a:rPr lang="el-GR" altLang="el-GR" b="1" dirty="0"/>
              <a:t>, </a:t>
            </a:r>
            <a:r>
              <a:rPr lang="en-US" altLang="el-GR" b="1" dirty="0"/>
              <a:t>Saunders</a:t>
            </a:r>
            <a:r>
              <a:rPr lang="el-GR" altLang="el-GR" b="1" dirty="0"/>
              <a:t>, 2011</a:t>
            </a:r>
          </a:p>
          <a:p>
            <a:pPr marL="0" indent="0">
              <a:buNone/>
            </a:pPr>
            <a:endParaRPr lang="el-GR" altLang="el-GR" b="1" dirty="0"/>
          </a:p>
          <a:p>
            <a:r>
              <a:rPr lang="en-US" b="1" dirty="0"/>
              <a:t>Clinical Neurology: a primer / Peter Gates.</a:t>
            </a:r>
            <a:r>
              <a:rPr lang="el-GR" b="1" dirty="0"/>
              <a:t> </a:t>
            </a:r>
            <a:r>
              <a:rPr lang="en-US" b="1" dirty="0"/>
              <a:t>Elsevier Australia</a:t>
            </a:r>
            <a:r>
              <a:rPr lang="el-GR" b="1" dirty="0"/>
              <a:t>, 2010</a:t>
            </a:r>
          </a:p>
          <a:p>
            <a:endParaRPr lang="en-US" altLang="el-GR" b="1" dirty="0"/>
          </a:p>
          <a:p>
            <a:r>
              <a:rPr lang="el-GR" altLang="el-GR" b="1" dirty="0"/>
              <a:t>Νευρολογία Λογοθέτη, 5</a:t>
            </a:r>
            <a:r>
              <a:rPr lang="el-GR" altLang="el-GR" b="1" baseline="30000" dirty="0"/>
              <a:t>η</a:t>
            </a:r>
            <a:r>
              <a:rPr lang="el-GR" altLang="el-GR" b="1" dirty="0"/>
              <a:t> έκδοση, </a:t>
            </a:r>
            <a:r>
              <a:rPr lang="en-ID" altLang="el-GR" b="1" dirty="0"/>
              <a:t>University Studio Press, </a:t>
            </a:r>
            <a:r>
              <a:rPr lang="el-GR" altLang="el-GR" b="1" dirty="0"/>
              <a:t>Θεσσαλονίκη, 2016</a:t>
            </a:r>
          </a:p>
          <a:p>
            <a:endParaRPr lang="el-GR" altLang="el-GR" b="1" dirty="0"/>
          </a:p>
          <a:p>
            <a:r>
              <a:rPr lang="el-GR" altLang="el-GR" b="1" dirty="0"/>
              <a:t>Οι αναφερόμενες στις διαφάνειες παραπομπές σε άρθρα</a:t>
            </a:r>
          </a:p>
          <a:p>
            <a:r>
              <a:rPr lang="el-GR" altLang="el-GR" b="1" dirty="0"/>
              <a:t>ΟΙ ΗΜΓ εικόνες προέρχονται από το προσωπικό αρχείο</a:t>
            </a:r>
            <a:br>
              <a:rPr lang="en-US" altLang="el-GR" dirty="0"/>
            </a:br>
            <a:endParaRPr lang="el-GR" altLang="el-G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146115"/>
              </p:ext>
            </p:extLst>
          </p:nvPr>
        </p:nvGraphicFramePr>
        <p:xfrm>
          <a:off x="1997765" y="-26737"/>
          <a:ext cx="8045225" cy="3504539"/>
        </p:xfrm>
        <a:graphic>
          <a:graphicData uri="http://schemas.openxmlformats.org/drawingml/2006/table">
            <a:tbl>
              <a:tblPr/>
              <a:tblGrid>
                <a:gridCol w="2369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1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800" b="1" dirty="0">
                          <a:latin typeface="Times New Roman"/>
                          <a:ea typeface="Times New Roman"/>
                          <a:cs typeface="Times New Roman"/>
                        </a:rPr>
                        <a:t>Υποδοχέας</a:t>
                      </a: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444500" algn="l"/>
                          <a:tab pos="538163" algn="l"/>
                        </a:tabLst>
                      </a:pPr>
                      <a:r>
                        <a:rPr lang="el-GR" sz="1800" b="1" dirty="0">
                          <a:latin typeface="Times New Roman"/>
                          <a:ea typeface="Times New Roman"/>
                          <a:cs typeface="Times New Roman"/>
                        </a:rPr>
                        <a:t>Τύπος ίνας</a:t>
                      </a:r>
                      <a:endParaRPr lang="el-G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538163" algn="l"/>
                        </a:tabLst>
                      </a:pPr>
                      <a:r>
                        <a:rPr lang="el-GR" sz="1800" b="1" dirty="0">
                          <a:latin typeface="Times New Roman"/>
                          <a:ea typeface="Times New Roman"/>
                          <a:cs typeface="Times New Roman"/>
                        </a:rPr>
                        <a:t>Λειτουργία</a:t>
                      </a:r>
                      <a:endParaRPr lang="el-G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269875" indent="0" algn="ctr">
                        <a:spcAft>
                          <a:spcPts val="0"/>
                        </a:spcAft>
                      </a:pPr>
                      <a:r>
                        <a:rPr lang="el-GR" sz="1800" b="1" dirty="0">
                          <a:latin typeface="Times New Roman"/>
                          <a:ea typeface="Calibri"/>
                          <a:cs typeface="Times New Roman"/>
                        </a:rPr>
                        <a:t>Εντόπιση</a:t>
                      </a:r>
                      <a:endParaRPr lang="el-G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96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b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l-GR" sz="1800" b="1" dirty="0">
                          <a:latin typeface="Times New Roman"/>
                          <a:ea typeface="Times New Roman"/>
                          <a:cs typeface="Times New Roman"/>
                        </a:rPr>
                        <a:t>Ελ. Νευρικές απολήξεις</a:t>
                      </a: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A-</a:t>
                      </a:r>
                      <a:r>
                        <a:rPr lang="el-GR" sz="1600" dirty="0" err="1">
                          <a:latin typeface="Times New Roman"/>
                          <a:ea typeface="Times New Roman"/>
                          <a:cs typeface="Times New Roman"/>
                        </a:rPr>
                        <a:t>delta</a:t>
                      </a: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 and C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Ανταποκρίνονται σε μηχανικά, θερμικά και βλαπτικά ερεθίσματα.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Παντού στο δέρμα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el-GR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Merkel</a:t>
                      </a:r>
                      <a:r>
                        <a:rPr lang="el-GR" sz="18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Cells</a:t>
                      </a:r>
                      <a:endParaRPr lang="el-GR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+mn-ea"/>
                          <a:cs typeface="Times New Roman"/>
                        </a:rPr>
                        <a:t>A-beta</a:t>
                      </a:r>
                      <a:endParaRPr lang="el-GR" sz="1600" dirty="0">
                        <a:latin typeface="Calibri"/>
                        <a:ea typeface="+mn-ea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Ανταποκρίνεται στην πίεση</a:t>
                      </a:r>
                      <a:r>
                        <a:rPr lang="en-ID" sz="16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 ελαφρά αφή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Όριο Επιδερμίδας-</a:t>
                      </a:r>
                      <a:r>
                        <a:rPr lang="el-GR" sz="1600" dirty="0" err="1">
                          <a:latin typeface="Times New Roman"/>
                          <a:ea typeface="Times New Roman"/>
                          <a:cs typeface="Times New Roman"/>
                        </a:rPr>
                        <a:t>χόριου</a:t>
                      </a:r>
                      <a:r>
                        <a:rPr lang="el-GR" sz="1600" dirty="0">
                          <a:latin typeface="Times New Roman"/>
                          <a:ea typeface="Times New Roman"/>
                          <a:cs typeface="Times New Roman"/>
                        </a:rPr>
                        <a:t>  άτριχου δέρματος. (</a:t>
                      </a:r>
                      <a:r>
                        <a:rPr lang="el-GR" sz="1600" dirty="0"/>
                        <a:t>άκρες δαχτύλων )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13" marR="51313" marT="51313" marB="51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Εικόνα 6" descr="https://faculty.washington.edu/chudler/free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327" y="2199445"/>
            <a:ext cx="1428728" cy="1176228"/>
          </a:xfrm>
          <a:prstGeom prst="rect">
            <a:avLst/>
          </a:prstGeom>
          <a:noFill/>
        </p:spPr>
      </p:pic>
      <p:pic>
        <p:nvPicPr>
          <p:cNvPr id="4" name="Εικόνα 5" descr="https://faculty.washington.edu/chudler/meis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677" y="830685"/>
            <a:ext cx="1032856" cy="1214446"/>
          </a:xfrm>
          <a:prstGeom prst="rect">
            <a:avLst/>
          </a:prstGeom>
          <a:noFill/>
        </p:spPr>
      </p:pic>
      <p:sp>
        <p:nvSpPr>
          <p:cNvPr id="5" name="Οβάλ 4">
            <a:extLst>
              <a:ext uri="{FF2B5EF4-FFF2-40B4-BE49-F238E27FC236}">
                <a16:creationId xmlns:a16="http://schemas.microsoft.com/office/drawing/2014/main" id="{B293BDE3-4A84-4374-96FA-C27770C69BDF}"/>
              </a:ext>
            </a:extLst>
          </p:cNvPr>
          <p:cNvSpPr/>
          <p:nvPr/>
        </p:nvSpPr>
        <p:spPr>
          <a:xfrm>
            <a:off x="4294712" y="1183582"/>
            <a:ext cx="1376855" cy="74595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FFF00"/>
              </a:highlight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79FD282A-0E95-43D4-8718-ED2E454CB822}"/>
              </a:ext>
            </a:extLst>
          </p:cNvPr>
          <p:cNvSpPr/>
          <p:nvPr/>
        </p:nvSpPr>
        <p:spPr>
          <a:xfrm>
            <a:off x="4394640" y="2534426"/>
            <a:ext cx="938463" cy="7459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FFF00"/>
              </a:highlight>
            </a:endParaRPr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4CC24A7D-7ABD-4CCF-90C5-BE547CA7C5A7}"/>
              </a:ext>
            </a:extLst>
          </p:cNvPr>
          <p:cNvCxnSpPr>
            <a:cxnSpLocks/>
          </p:cNvCxnSpPr>
          <p:nvPr/>
        </p:nvCxnSpPr>
        <p:spPr>
          <a:xfrm>
            <a:off x="6096000" y="3280384"/>
            <a:ext cx="1771385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Ευθεία γραμμή σύνδεσης 7">
            <a:extLst>
              <a:ext uri="{FF2B5EF4-FFF2-40B4-BE49-F238E27FC236}">
                <a16:creationId xmlns:a16="http://schemas.microsoft.com/office/drawing/2014/main" id="{86675B01-70B0-4DC9-967D-D852DF1CFCCE}"/>
              </a:ext>
            </a:extLst>
          </p:cNvPr>
          <p:cNvCxnSpPr>
            <a:cxnSpLocks/>
          </p:cNvCxnSpPr>
          <p:nvPr/>
        </p:nvCxnSpPr>
        <p:spPr>
          <a:xfrm>
            <a:off x="8381124" y="1592435"/>
            <a:ext cx="152137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F278AE0F-399B-42D6-A135-382E5EFBF1CA}"/>
              </a:ext>
            </a:extLst>
          </p:cNvPr>
          <p:cNvCxnSpPr>
            <a:cxnSpLocks/>
          </p:cNvCxnSpPr>
          <p:nvPr/>
        </p:nvCxnSpPr>
        <p:spPr>
          <a:xfrm>
            <a:off x="8152524" y="2722956"/>
            <a:ext cx="174997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aphicFrame>
        <p:nvGraphicFramePr>
          <p:cNvPr id="12" name="Πίνακας 11">
            <a:extLst>
              <a:ext uri="{FF2B5EF4-FFF2-40B4-BE49-F238E27FC236}">
                <a16:creationId xmlns:a16="http://schemas.microsoft.com/office/drawing/2014/main" id="{98516498-0727-44D3-88BC-9961D6F56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45924"/>
              </p:ext>
            </p:extLst>
          </p:nvPr>
        </p:nvGraphicFramePr>
        <p:xfrm>
          <a:off x="2007704" y="3486635"/>
          <a:ext cx="8098685" cy="1066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84884">
                  <a:extLst>
                    <a:ext uri="{9D8B030D-6E8A-4147-A177-3AD203B41FA5}">
                      <a16:colId xmlns:a16="http://schemas.microsoft.com/office/drawing/2014/main" val="3465446339"/>
                    </a:ext>
                  </a:extLst>
                </a:gridCol>
                <a:gridCol w="2048408">
                  <a:extLst>
                    <a:ext uri="{9D8B030D-6E8A-4147-A177-3AD203B41FA5}">
                      <a16:colId xmlns:a16="http://schemas.microsoft.com/office/drawing/2014/main" val="1685580816"/>
                    </a:ext>
                  </a:extLst>
                </a:gridCol>
                <a:gridCol w="1845655">
                  <a:extLst>
                    <a:ext uri="{9D8B030D-6E8A-4147-A177-3AD203B41FA5}">
                      <a16:colId xmlns:a16="http://schemas.microsoft.com/office/drawing/2014/main" val="2688295455"/>
                    </a:ext>
                  </a:extLst>
                </a:gridCol>
                <a:gridCol w="2019738">
                  <a:extLst>
                    <a:ext uri="{9D8B030D-6E8A-4147-A177-3AD203B41FA5}">
                      <a16:colId xmlns:a16="http://schemas.microsoft.com/office/drawing/2014/main" val="3844820030"/>
                    </a:ext>
                  </a:extLst>
                </a:gridCol>
              </a:tblGrid>
              <a:tr h="694264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Meissner corpuscles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Rapidly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adaptive</a:t>
                      </a:r>
                      <a:endParaRPr lang="el-GR" sz="1600" b="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endParaRPr lang="el-GR" sz="1600" b="0" kern="12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DFAB9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600" b="0" kern="12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DFA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Ανταποκρίνεται στην </a:t>
                      </a:r>
                      <a:r>
                        <a:rPr lang="el-GR" sz="1600" b="0" kern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ελαφρά αφή και δόνηση  (10-50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Hz</a:t>
                      </a:r>
                      <a:r>
                        <a:rPr lang="el-GR" sz="1600" b="0" kern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>
                    <a:solidFill>
                      <a:srgbClr val="FDFA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kern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Δάχτυλα, γλώσσα, χείλη, θηλές, γεννητικά όργανα</a:t>
                      </a:r>
                    </a:p>
                  </a:txBody>
                  <a:tcPr>
                    <a:solidFill>
                      <a:srgbClr val="FDF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672214"/>
                  </a:ext>
                </a:extLst>
              </a:tr>
            </a:tbl>
          </a:graphicData>
        </a:graphic>
      </p:graphicFrame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460AD181-C87B-4928-B4CE-AEAD76B38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33" y="3400307"/>
            <a:ext cx="1485900" cy="1733550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689B7800-4FE1-4C7F-9753-B161702F08D9}"/>
              </a:ext>
            </a:extLst>
          </p:cNvPr>
          <p:cNvCxnSpPr>
            <a:cxnSpLocks/>
          </p:cNvCxnSpPr>
          <p:nvPr/>
        </p:nvCxnSpPr>
        <p:spPr>
          <a:xfrm>
            <a:off x="6668062" y="4267082"/>
            <a:ext cx="5675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6748C482-04A7-49D1-8D68-CDB1F37B3318}"/>
              </a:ext>
            </a:extLst>
          </p:cNvPr>
          <p:cNvCxnSpPr/>
          <p:nvPr/>
        </p:nvCxnSpPr>
        <p:spPr>
          <a:xfrm flipH="1">
            <a:off x="5635487" y="2892287"/>
            <a:ext cx="36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412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97AF0E5-B248-4DA4-88BA-ADE00C385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064" y="-292600"/>
            <a:ext cx="1083945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63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6CC1D67-7449-4663-B825-8EE3265D2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323850"/>
            <a:ext cx="1160145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7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F46B74-D24A-4CA5-8949-C9C42EF74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ΟΡΙΣΜΟΣ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3640C69-FF38-4911-B39B-8FC83153F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/>
              <a:t>Προσβολή νωτιαίων νεύρων και εγκεφαλικών συζυγιών.</a:t>
            </a:r>
          </a:p>
          <a:p>
            <a:r>
              <a:rPr lang="el-GR" dirty="0"/>
              <a:t>Η βλάβη μπορεί να αφορά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στον </a:t>
            </a:r>
            <a:r>
              <a:rPr lang="el-GR" b="1" dirty="0"/>
              <a:t>άξονα</a:t>
            </a:r>
            <a:r>
              <a:rPr lang="el-GR" dirty="0"/>
              <a:t>, </a:t>
            </a:r>
          </a:p>
          <a:p>
            <a:pPr marL="0" indent="0">
              <a:buNone/>
            </a:pPr>
            <a:r>
              <a:rPr lang="el-GR" b="1" dirty="0"/>
              <a:t>κυτταρικό</a:t>
            </a:r>
            <a:r>
              <a:rPr lang="el-GR" dirty="0"/>
              <a:t> </a:t>
            </a:r>
            <a:r>
              <a:rPr lang="el-GR" b="1" dirty="0"/>
              <a:t>σώμα</a:t>
            </a:r>
          </a:p>
          <a:p>
            <a:pPr marL="0" indent="0">
              <a:buNone/>
            </a:pPr>
            <a:r>
              <a:rPr lang="el-GR" dirty="0"/>
              <a:t>	α </a:t>
            </a:r>
            <a:r>
              <a:rPr lang="el-GR" dirty="0" err="1"/>
              <a:t>κιν</a:t>
            </a:r>
            <a:r>
              <a:rPr lang="el-GR" dirty="0"/>
              <a:t>. νευρώνας στα </a:t>
            </a:r>
            <a:r>
              <a:rPr lang="el-GR" dirty="0" err="1"/>
              <a:t>πρ</a:t>
            </a:r>
            <a:r>
              <a:rPr lang="el-GR" dirty="0"/>
              <a:t>. κέρατα νωτιαίου μυελού, κινητικοί πυρήνες στελέχους</a:t>
            </a:r>
          </a:p>
          <a:p>
            <a:pPr marL="0" indent="0">
              <a:buNone/>
            </a:pPr>
            <a:r>
              <a:rPr lang="el-GR" dirty="0"/>
              <a:t>	</a:t>
            </a:r>
            <a:r>
              <a:rPr lang="el-GR" dirty="0" err="1"/>
              <a:t>ψευδομονόπολα</a:t>
            </a:r>
            <a:r>
              <a:rPr lang="el-GR" dirty="0"/>
              <a:t> κύτταρα στα νωτιαία και εγκεφαλικά αισθητικά γάγγλια</a:t>
            </a:r>
          </a:p>
          <a:p>
            <a:pPr marL="0" indent="0">
              <a:buNone/>
            </a:pPr>
            <a:r>
              <a:rPr lang="el-GR" dirty="0"/>
              <a:t>	κ. γαγγλίων ΑΝΣ</a:t>
            </a:r>
          </a:p>
          <a:p>
            <a:pPr marL="0" indent="0">
              <a:buNone/>
            </a:pPr>
            <a:r>
              <a:rPr lang="el-GR" dirty="0"/>
              <a:t>στη </a:t>
            </a:r>
            <a:r>
              <a:rPr lang="el-GR" b="1" dirty="0" err="1"/>
              <a:t>μυελίνη</a:t>
            </a:r>
            <a:r>
              <a:rPr lang="el-GR" dirty="0"/>
              <a:t> (κ. </a:t>
            </a:r>
            <a:r>
              <a:rPr lang="en-ID" dirty="0"/>
              <a:t>Schwann), 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στα </a:t>
            </a:r>
            <a:r>
              <a:rPr lang="el-GR" dirty="0" err="1"/>
              <a:t>τροφοφόρα</a:t>
            </a:r>
            <a:r>
              <a:rPr lang="el-GR" dirty="0"/>
              <a:t> </a:t>
            </a:r>
            <a:r>
              <a:rPr lang="el-GR" b="1" dirty="0"/>
              <a:t>αγγεία</a:t>
            </a:r>
            <a:r>
              <a:rPr lang="el-GR" dirty="0"/>
              <a:t> </a:t>
            </a:r>
          </a:p>
          <a:p>
            <a:pPr marL="0" indent="0">
              <a:buNone/>
            </a:pPr>
            <a:r>
              <a:rPr lang="el-GR" dirty="0"/>
              <a:t>στον περιβάλλοντα </a:t>
            </a:r>
            <a:r>
              <a:rPr lang="el-GR" b="1" dirty="0"/>
              <a:t>συνδετικό ιστό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6189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nms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4252" y="378288"/>
            <a:ext cx="12483792" cy="558518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dirty="0"/>
              <a:t>ΜΗΧΑΝΙΣΜΟΙ ΠΑΘΗΣΕΩΝ ΠΕΡΙΦΕΡΙΚΩΝ ΝΕΥΡΩΝ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691139" y="1848680"/>
            <a:ext cx="9036496" cy="452596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l-GR" b="1" dirty="0"/>
              <a:t>Βαλλεριανή εκφύλιση- </a:t>
            </a:r>
            <a:r>
              <a:rPr lang="el-GR" dirty="0"/>
              <a:t>μηχανική διακοπή συνέχειας</a:t>
            </a:r>
          </a:p>
          <a:p>
            <a:pPr>
              <a:buFont typeface="Wingdings" pitchFamily="2" charset="2"/>
              <a:buChar char="Ø"/>
            </a:pPr>
            <a:r>
              <a:rPr lang="el-GR" b="1" dirty="0"/>
              <a:t>Αξονική εκφύλιση </a:t>
            </a:r>
            <a:r>
              <a:rPr lang="en-US" b="1" dirty="0"/>
              <a:t>(dying back</a:t>
            </a:r>
            <a:r>
              <a:rPr lang="el-GR" b="1" dirty="0"/>
              <a:t>)- ο πιο κοινός μηχανισμός, χάνονται οι περιφερικές αποφυάδες, εξαρτώμενη από το μήκος νευράξονα, </a:t>
            </a:r>
            <a:r>
              <a:rPr lang="el-GR" dirty="0"/>
              <a:t>αντίδραση σε μεταβολικά αίτια (ΣΔ), τοξίνες, κληρονομικά αίτια</a:t>
            </a:r>
          </a:p>
          <a:p>
            <a:pPr>
              <a:buFont typeface="Wingdings" pitchFamily="2" charset="2"/>
              <a:buChar char="Ø"/>
            </a:pPr>
            <a:r>
              <a:rPr lang="el-GR" b="1" dirty="0"/>
              <a:t>1παθής νευρωνική εκφύλιση </a:t>
            </a:r>
            <a:r>
              <a:rPr lang="el-GR" dirty="0"/>
              <a:t>κυτταρικών σωμάτων και αξόνων (κατώτερος κινητικός νευρώνας και </a:t>
            </a:r>
            <a:r>
              <a:rPr lang="el-GR" dirty="0" err="1"/>
              <a:t>ψευδομονόπολα</a:t>
            </a:r>
            <a:r>
              <a:rPr lang="el-GR" dirty="0"/>
              <a:t> κύτταρα αισθητικών γαγγλίων)</a:t>
            </a:r>
          </a:p>
          <a:p>
            <a:pPr>
              <a:buFont typeface="Wingdings" pitchFamily="2" charset="2"/>
              <a:buChar char="Ø"/>
            </a:pPr>
            <a:r>
              <a:rPr lang="el-GR" b="1" dirty="0"/>
              <a:t>Τμηματική </a:t>
            </a:r>
            <a:r>
              <a:rPr lang="el-GR" b="1" dirty="0" err="1"/>
              <a:t>απομυελίνωση</a:t>
            </a:r>
            <a:r>
              <a:rPr lang="el-GR" b="1" dirty="0"/>
              <a:t>- </a:t>
            </a:r>
            <a:r>
              <a:rPr lang="el-GR" dirty="0" err="1"/>
              <a:t>αυτοάνοση</a:t>
            </a:r>
            <a:r>
              <a:rPr lang="el-GR" dirty="0"/>
              <a:t>, κληρονομική, τ</a:t>
            </a:r>
            <a:r>
              <a:rPr lang="en-US" dirty="0"/>
              <a:t>o</a:t>
            </a:r>
            <a:r>
              <a:rPr lang="el-GR" dirty="0" err="1"/>
              <a:t>ξικά</a:t>
            </a:r>
            <a:r>
              <a:rPr lang="el-GR" dirty="0"/>
              <a:t> αίτια, μηχανικά αίτια (πιεστικά)</a:t>
            </a:r>
          </a:p>
          <a:p>
            <a:pPr>
              <a:buNone/>
            </a:pPr>
            <a:endParaRPr lang="el-GR" b="1" dirty="0"/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dirty="0"/>
              <a:t>Βλάβες </a:t>
            </a:r>
            <a:r>
              <a:rPr lang="el-GR" b="1" dirty="0"/>
              <a:t>συνδετικού ιστού </a:t>
            </a:r>
            <a:r>
              <a:rPr lang="el-GR" dirty="0"/>
              <a:t>(περιβλήματα νεύρων)</a:t>
            </a:r>
          </a:p>
          <a:p>
            <a:pPr>
              <a:buNone/>
            </a:pPr>
            <a:r>
              <a:rPr lang="el-GR" dirty="0"/>
              <a:t>Βλάβες </a:t>
            </a:r>
            <a:r>
              <a:rPr lang="el-GR" b="1" dirty="0"/>
              <a:t>τροφικών αρτηριών </a:t>
            </a:r>
            <a:r>
              <a:rPr lang="el-GR" dirty="0"/>
              <a:t>νεύρων-οζώδης </a:t>
            </a:r>
            <a:r>
              <a:rPr lang="el-GR" dirty="0" err="1"/>
              <a:t>πολυαρτηρίτιδα</a:t>
            </a:r>
            <a:r>
              <a:rPr lang="el-GR" dirty="0"/>
              <a:t>-απόφραξη </a:t>
            </a:r>
            <a:r>
              <a:rPr lang="en-US" dirty="0"/>
              <a:t>vasa </a:t>
            </a:r>
            <a:r>
              <a:rPr lang="en-US" dirty="0" err="1"/>
              <a:t>nevrorum</a:t>
            </a:r>
            <a:endParaRPr lang="el-GR" dirty="0"/>
          </a:p>
          <a:p>
            <a:endParaRPr lang="el-GR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βλαβες νευρων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579" y="790141"/>
            <a:ext cx="8883160" cy="57150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1730"/>
            <a:ext cx="9144000" cy="598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8612" y="0"/>
            <a:ext cx="237227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ΑΞΟΝΙΚΗ ΕΚΦΥΛΙΣΗ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53520" y="6550224"/>
            <a:ext cx="1281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Vahid</a:t>
            </a:r>
            <a:r>
              <a:rPr lang="en-US" sz="1400" i="1" dirty="0"/>
              <a:t> </a:t>
            </a:r>
            <a:r>
              <a:rPr lang="en-US" sz="1400" i="1" dirty="0" err="1"/>
              <a:t>Salehifar</a:t>
            </a:r>
            <a:endParaRPr lang="el-GR" sz="1400" i="1" dirty="0"/>
          </a:p>
        </p:txBody>
      </p:sp>
    </p:spTree>
    <p:extLst>
      <p:ext uri="{BB962C8B-B14F-4D97-AF65-F5344CB8AC3E}">
        <p14:creationId xmlns:p14="http://schemas.microsoft.com/office/powerpoint/2010/main" val="904496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6167"/>
            <a:ext cx="9144000" cy="54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67240" y="285728"/>
            <a:ext cx="209222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ΝΕΥΡΩΝΟΠΑΘΕΙΑ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64352" y="6453337"/>
            <a:ext cx="1281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Vahid</a:t>
            </a:r>
            <a:r>
              <a:rPr lang="en-US" sz="1400" i="1" dirty="0"/>
              <a:t> </a:t>
            </a:r>
            <a:r>
              <a:rPr lang="en-US" sz="1400" i="1" dirty="0" err="1"/>
              <a:t>Salehifar</a:t>
            </a:r>
            <a:endParaRPr lang="el-GR" sz="1400" i="1" dirty="0"/>
          </a:p>
        </p:txBody>
      </p:sp>
    </p:spTree>
    <p:extLst>
      <p:ext uri="{BB962C8B-B14F-4D97-AF65-F5344CB8AC3E}">
        <p14:creationId xmlns:p14="http://schemas.microsoft.com/office/powerpoint/2010/main" val="1083939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950" y="476672"/>
            <a:ext cx="9188051" cy="566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39817" y="188640"/>
            <a:ext cx="302852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ΤΜΗΜΑΤΙΚΗ ΑΠΟΜΥΕΛΙΝΩΣΗ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64352" y="6453337"/>
            <a:ext cx="1281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Vahid</a:t>
            </a:r>
            <a:r>
              <a:rPr lang="en-US" sz="1400" i="1" dirty="0"/>
              <a:t> </a:t>
            </a:r>
            <a:r>
              <a:rPr lang="en-US" sz="1400" i="1" dirty="0" err="1"/>
              <a:t>Salehifar</a:t>
            </a:r>
            <a:endParaRPr lang="el-GR" sz="1400" i="1" dirty="0"/>
          </a:p>
        </p:txBody>
      </p:sp>
    </p:spTree>
    <p:extLst>
      <p:ext uri="{BB962C8B-B14F-4D97-AF65-F5344CB8AC3E}">
        <p14:creationId xmlns:p14="http://schemas.microsoft.com/office/powerpoint/2010/main" val="3170973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41D359-4815-4C0C-8CE3-33A2D6B79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ΣΥΜΠΤΩΜΑΤΟΛΟΓΙΑ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B29E3F8-7CBC-4DC5-9723-880804AB2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Βλάβη αισθητικών ινών: παραγωγικά-ελλειμματικά</a:t>
            </a:r>
          </a:p>
          <a:p>
            <a:pPr marL="0" indent="0">
              <a:buNone/>
            </a:pPr>
            <a:r>
              <a:rPr lang="el-GR" dirty="0"/>
              <a:t>	</a:t>
            </a:r>
            <a:r>
              <a:rPr lang="el-GR" dirty="0" err="1"/>
              <a:t>παχέων</a:t>
            </a:r>
            <a:r>
              <a:rPr lang="el-GR" dirty="0"/>
              <a:t> ινών</a:t>
            </a:r>
          </a:p>
          <a:p>
            <a:pPr marL="0" indent="0">
              <a:buNone/>
            </a:pPr>
            <a:r>
              <a:rPr lang="el-GR" dirty="0"/>
              <a:t>	λεπτών ινών</a:t>
            </a:r>
          </a:p>
          <a:p>
            <a:pPr marL="0" indent="0">
              <a:buNone/>
            </a:pPr>
            <a:r>
              <a:rPr lang="el-GR" dirty="0"/>
              <a:t>Βλάβη κινητικών ινών: κινητικά-αρνητικά</a:t>
            </a:r>
          </a:p>
          <a:p>
            <a:pPr marL="0" indent="0">
              <a:buNone/>
            </a:pPr>
            <a:r>
              <a:rPr lang="el-GR" dirty="0"/>
              <a:t>Βλάβη ινών ΑΝΣ</a:t>
            </a:r>
          </a:p>
        </p:txBody>
      </p:sp>
    </p:spTree>
    <p:extLst>
      <p:ext uri="{BB962C8B-B14F-4D97-AF65-F5344CB8AC3E}">
        <p14:creationId xmlns:p14="http://schemas.microsoft.com/office/powerpoint/2010/main" val="408192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B03718-9F12-4A42-89AE-A0A8B9CC0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7" y="355600"/>
            <a:ext cx="10515600" cy="1325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ΣΥΜΠΤΩΜΑΤΟΛΟΓΙΑ ΑΙΣΘΗΤΙΚΩΝ ΔΙΑΤΑΡΑΧΩΝ</a:t>
            </a:r>
          </a:p>
        </p:txBody>
      </p:sp>
      <p:sp>
        <p:nvSpPr>
          <p:cNvPr id="6" name="Θέση κειμένου 5">
            <a:extLst>
              <a:ext uri="{FF2B5EF4-FFF2-40B4-BE49-F238E27FC236}">
                <a16:creationId xmlns:a16="http://schemas.microsoft.com/office/drawing/2014/main" id="{27E3708F-5195-434B-9555-70CFA49A0C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ΘΕΤΙΚΑ-ΠΑΡΑΓΩΓΙΚΑ</a:t>
            </a: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57C98022-AE1F-44FE-8D0D-2E344F3134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Παραισθησίες</a:t>
            </a:r>
          </a:p>
          <a:p>
            <a:pPr marL="0" indent="0">
              <a:buNone/>
            </a:pPr>
            <a:r>
              <a:rPr lang="el-GR" dirty="0"/>
              <a:t>Δυσαισθησίες</a:t>
            </a:r>
          </a:p>
          <a:p>
            <a:pPr marL="0" indent="0">
              <a:buNone/>
            </a:pPr>
            <a:r>
              <a:rPr lang="el-GR" dirty="0"/>
              <a:t>Καυσαλγία</a:t>
            </a:r>
          </a:p>
          <a:p>
            <a:pPr marL="0" indent="0">
              <a:buNone/>
            </a:pPr>
            <a:r>
              <a:rPr lang="el-GR" dirty="0"/>
              <a:t>«Μυρμήγκιασμα»</a:t>
            </a:r>
          </a:p>
          <a:p>
            <a:pPr marL="0" indent="0">
              <a:buNone/>
            </a:pPr>
            <a:r>
              <a:rPr lang="el-GR" dirty="0"/>
              <a:t>Αίσθημα διέλευσης </a:t>
            </a:r>
            <a:r>
              <a:rPr lang="el-GR" dirty="0" err="1"/>
              <a:t>ηλ</a:t>
            </a:r>
            <a:r>
              <a:rPr lang="el-GR" dirty="0"/>
              <a:t>. ρεύματος</a:t>
            </a:r>
          </a:p>
          <a:p>
            <a:pPr marL="0" indent="0">
              <a:buNone/>
            </a:pPr>
            <a:r>
              <a:rPr lang="el-GR" dirty="0" err="1"/>
              <a:t>Υπεραλγησία</a:t>
            </a:r>
            <a:endParaRPr lang="el-GR" dirty="0"/>
          </a:p>
          <a:p>
            <a:pPr marL="0" indent="0">
              <a:buNone/>
            </a:pPr>
            <a:r>
              <a:rPr lang="el-GR" dirty="0" err="1"/>
              <a:t>Υπερπάθεια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8" name="Θέση κειμένου 7">
            <a:extLst>
              <a:ext uri="{FF2B5EF4-FFF2-40B4-BE49-F238E27FC236}">
                <a16:creationId xmlns:a16="http://schemas.microsoft.com/office/drawing/2014/main" id="{B4F38C02-144E-41F4-81FE-53C96EA6C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ΑΡΝΗΤΙΚΑ- ΕΛΛΕΙΜΜΑΤΙΚΑ</a:t>
            </a:r>
          </a:p>
        </p:txBody>
      </p:sp>
      <p:sp>
        <p:nvSpPr>
          <p:cNvPr id="9" name="Θέση περιεχομένου 8">
            <a:extLst>
              <a:ext uri="{FF2B5EF4-FFF2-40B4-BE49-F238E27FC236}">
                <a16:creationId xmlns:a16="http://schemas.microsoft.com/office/drawing/2014/main" id="{16DA39F5-E4B4-40FC-BB9B-B0A39EE9B2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6102627" cy="3684588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Έκπτωση αισθητικότητας</a:t>
            </a:r>
          </a:p>
          <a:p>
            <a:pPr marL="0" indent="0">
              <a:buNone/>
            </a:pPr>
            <a:r>
              <a:rPr lang="el-GR" dirty="0"/>
              <a:t>Υπαισθησία-αναισθησία (αφή)</a:t>
            </a:r>
          </a:p>
          <a:p>
            <a:pPr marL="0" indent="0">
              <a:buNone/>
            </a:pPr>
            <a:r>
              <a:rPr lang="el-GR" dirty="0"/>
              <a:t>Απώλεια εν τω βάθει αισθητικότητας 	[αστάθεια βράδυ]</a:t>
            </a:r>
          </a:p>
          <a:p>
            <a:pPr marL="0" indent="0">
              <a:buNone/>
            </a:pPr>
            <a:r>
              <a:rPr lang="el-GR" dirty="0"/>
              <a:t>Απώλεια αίσθησης  θερμού-ψυχρού- πόνου</a:t>
            </a:r>
          </a:p>
        </p:txBody>
      </p:sp>
    </p:spTree>
    <p:extLst>
      <p:ext uri="{BB962C8B-B14F-4D97-AF65-F5344CB8AC3E}">
        <p14:creationId xmlns:p14="http://schemas.microsoft.com/office/powerpoint/2010/main" val="1018877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1">
            <a:extLst>
              <a:ext uri="{FF2B5EF4-FFF2-40B4-BE49-F238E27FC236}">
                <a16:creationId xmlns:a16="http://schemas.microsoft.com/office/drawing/2014/main" id="{C3C500E2-EEA2-4A14-8D16-5885173A8F64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ΣΥΜΠΤΩΜΑΤΟΛΟΓΙΑ ΑΙΣΘΗΤΙΚΩΝ ΔΙΑΤΑΡΑΧΩΝ</a:t>
            </a:r>
          </a:p>
        </p:txBody>
      </p:sp>
      <p:sp>
        <p:nvSpPr>
          <p:cNvPr id="10" name="Θέση κειμένου 9">
            <a:extLst>
              <a:ext uri="{FF2B5EF4-FFF2-40B4-BE49-F238E27FC236}">
                <a16:creationId xmlns:a16="http://schemas.microsoft.com/office/drawing/2014/main" id="{6D817995-C1B4-4AC4-BEB3-4C06C7918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328" y="1745167"/>
            <a:ext cx="5157787" cy="82391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Νευροπάθεια μεγάλων ινών</a:t>
            </a:r>
          </a:p>
          <a:p>
            <a:endParaRPr lang="el-GR" dirty="0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16796CBA-BB37-4CBC-AC4B-6F9C41302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015" y="2552155"/>
            <a:ext cx="5157787" cy="3684588"/>
          </a:xfrm>
        </p:spPr>
        <p:txBody>
          <a:bodyPr/>
          <a:lstStyle/>
          <a:p>
            <a:r>
              <a:rPr lang="el-GR" dirty="0"/>
              <a:t>Παραισθησίες</a:t>
            </a:r>
          </a:p>
          <a:p>
            <a:r>
              <a:rPr lang="el-GR" dirty="0"/>
              <a:t>Διαταραχή παλλαισθησίας, ιδιοδεκτικότητας</a:t>
            </a:r>
          </a:p>
          <a:p>
            <a:r>
              <a:rPr lang="el-GR" dirty="0"/>
              <a:t>Μειωμένα ΤΑ</a:t>
            </a:r>
          </a:p>
          <a:p>
            <a:r>
              <a:rPr lang="el-GR" dirty="0"/>
              <a:t>Αισθητική αταξία</a:t>
            </a:r>
          </a:p>
          <a:p>
            <a:r>
              <a:rPr lang="el-GR" dirty="0"/>
              <a:t>Συχνά </a:t>
            </a:r>
            <a:r>
              <a:rPr lang="el-GR" dirty="0" err="1"/>
              <a:t>ασυμπτωματική</a:t>
            </a:r>
            <a:r>
              <a:rPr lang="el-GR" dirty="0"/>
              <a:t>, ευρήματα μόνο στην κλινική εξέταση</a:t>
            </a:r>
          </a:p>
        </p:txBody>
      </p:sp>
      <p:sp>
        <p:nvSpPr>
          <p:cNvPr id="11" name="Θέση κειμένου 10">
            <a:extLst>
              <a:ext uri="{FF2B5EF4-FFF2-40B4-BE49-F238E27FC236}">
                <a16:creationId xmlns:a16="http://schemas.microsoft.com/office/drawing/2014/main" id="{C5FD24FF-7F95-46B6-BF64-0E8E6BFAA3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8115" y="1803363"/>
            <a:ext cx="5183188" cy="8239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Νευροπάθεια λεπτών ινών</a:t>
            </a:r>
          </a:p>
          <a:p>
            <a:endParaRPr lang="el-GR" dirty="0"/>
          </a:p>
        </p:txBody>
      </p:sp>
      <p:sp>
        <p:nvSpPr>
          <p:cNvPr id="12" name="Θέση περιεχομένου 11">
            <a:extLst>
              <a:ext uri="{FF2B5EF4-FFF2-40B4-BE49-F238E27FC236}">
                <a16:creationId xmlns:a16="http://schemas.microsoft.com/office/drawing/2014/main" id="{7E4B1A04-A56D-4957-8A8A-927C9D7B376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l-GR" dirty="0"/>
              <a:t>Βαθύς, καυστικός, οξύς πόνος</a:t>
            </a:r>
          </a:p>
          <a:p>
            <a:r>
              <a:rPr lang="el-GR" dirty="0" err="1"/>
              <a:t>Αλλοδυνία</a:t>
            </a:r>
            <a:r>
              <a:rPr lang="el-GR" dirty="0"/>
              <a:t> στην ελαφρά αφή</a:t>
            </a:r>
          </a:p>
          <a:p>
            <a:r>
              <a:rPr lang="el-GR" dirty="0"/>
              <a:t>Διαταραχή αντίληψης θερμοκρασίας-διατήρηση παλλαισθησίας, ιδιοδεκτικότητας</a:t>
            </a:r>
          </a:p>
          <a:p>
            <a:r>
              <a:rPr lang="el-GR" dirty="0"/>
              <a:t>Διαταραχή ΑΝΣ</a:t>
            </a:r>
          </a:p>
        </p:txBody>
      </p:sp>
    </p:spTree>
    <p:extLst>
      <p:ext uri="{BB962C8B-B14F-4D97-AF65-F5344CB8AC3E}">
        <p14:creationId xmlns:p14="http://schemas.microsoft.com/office/powerpoint/2010/main" val="2769443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ΕΛΕΓΧΟΣ ΓΙΑ ΔΙΑΚΡΙΣΗ ΠΡΟΣΒΟΛΗΣ ΙΝΩΝ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l-GR" b="1" dirty="0"/>
              <a:t>ΛΕΠΤΕΣ ΙΝΕΣ:</a:t>
            </a:r>
            <a:r>
              <a:rPr lang="en-ID" b="1" dirty="0"/>
              <a:t> </a:t>
            </a:r>
            <a:r>
              <a:rPr lang="el-GR" b="1" dirty="0" err="1"/>
              <a:t>Αδ</a:t>
            </a:r>
            <a:r>
              <a:rPr lang="el-GR" b="1" dirty="0"/>
              <a:t>, </a:t>
            </a:r>
            <a:r>
              <a:rPr lang="en-US" b="1" dirty="0"/>
              <a:t>C</a:t>
            </a:r>
            <a:r>
              <a:rPr lang="el-GR" b="1" dirty="0"/>
              <a:t> </a:t>
            </a:r>
          </a:p>
          <a:p>
            <a:pPr>
              <a:buNone/>
            </a:pPr>
            <a:r>
              <a:rPr lang="el-GR" dirty="0"/>
              <a:t>	Αντίληψης αιχμηρού αντικειμένου (</a:t>
            </a:r>
            <a:r>
              <a:rPr lang="en-US" dirty="0"/>
              <a:t>pinprick sensation</a:t>
            </a:r>
            <a:r>
              <a:rPr lang="el-GR" dirty="0"/>
              <a:t>)</a:t>
            </a:r>
          </a:p>
          <a:p>
            <a:pPr>
              <a:buNone/>
            </a:pPr>
            <a:r>
              <a:rPr lang="el-GR" dirty="0"/>
              <a:t>	Αντίληψη θερμού ψυχρού</a:t>
            </a:r>
          </a:p>
          <a:p>
            <a:pPr>
              <a:buNone/>
            </a:pPr>
            <a:r>
              <a:rPr lang="el-GR" dirty="0"/>
              <a:t>	Αυτόνομη λειτουργία</a:t>
            </a:r>
          </a:p>
          <a:p>
            <a:pPr>
              <a:buNone/>
            </a:pPr>
            <a:r>
              <a:rPr lang="el-GR" b="1" dirty="0"/>
              <a:t>ΠΑΧΙΕΣ ΙΝΕΣ: Αα, </a:t>
            </a:r>
            <a:r>
              <a:rPr lang="el-GR" b="1" dirty="0" err="1"/>
              <a:t>Αβ</a:t>
            </a:r>
            <a:endParaRPr lang="el-GR" b="1" dirty="0"/>
          </a:p>
          <a:p>
            <a:pPr>
              <a:buNone/>
            </a:pPr>
            <a:r>
              <a:rPr lang="el-GR" dirty="0"/>
              <a:t>	Παλλαισθησία </a:t>
            </a:r>
          </a:p>
          <a:p>
            <a:pPr>
              <a:buNone/>
            </a:pPr>
            <a:r>
              <a:rPr lang="el-GR" dirty="0"/>
              <a:t>	Αντίληψη θέσης μελών στο χώρο</a:t>
            </a:r>
          </a:p>
          <a:p>
            <a:pPr>
              <a:buNone/>
            </a:pPr>
            <a:r>
              <a:rPr lang="el-GR" dirty="0"/>
              <a:t>	Αφή-πίεση</a:t>
            </a:r>
            <a:endParaRPr lang="en-US" dirty="0"/>
          </a:p>
          <a:p>
            <a:pPr>
              <a:buNone/>
            </a:pPr>
            <a:r>
              <a:rPr lang="el-GR" dirty="0"/>
              <a:t>	Αχίλλειο αντανακλαστικό</a:t>
            </a:r>
          </a:p>
        </p:txBody>
      </p:sp>
    </p:spTree>
    <p:extLst>
      <p:ext uri="{BB962C8B-B14F-4D97-AF65-F5344CB8AC3E}">
        <p14:creationId xmlns:p14="http://schemas.microsoft.com/office/powerpoint/2010/main" val="346384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51" y="202754"/>
            <a:ext cx="5214974" cy="6724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E:\YANNIS.MARIANNA\MARIANNA\anatomy lessons\ANATOMY PNS\σχημα ΠΝΣ.jpg">
            <a:extLst>
              <a:ext uri="{FF2B5EF4-FFF2-40B4-BE49-F238E27FC236}">
                <a16:creationId xmlns:a16="http://schemas.microsoft.com/office/drawing/2014/main" id="{E0BD4CE4-52BE-4114-9812-F9869DD97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2434" y="1"/>
            <a:ext cx="3094383" cy="6933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686A09-8BC4-4A76-9EA4-1F67ECC20C07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ΣΥΜΠΤΩΜΑΤΟΛΟΓΙΑ ΚΙΝΗΤΙΚΩΝ ΔΙΑΤΑΡΑΧΩΝ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A2E3529-736F-4554-9C0C-F5540E29D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ΘΕΤΙΚΑ</a:t>
            </a: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CEBBCC84-50CD-468D-B808-EF5EFD73CC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Κράμπες-επώδυνες μυϊκές συσπάσεις</a:t>
            </a:r>
          </a:p>
          <a:p>
            <a:pPr marL="0" indent="0">
              <a:buNone/>
            </a:pPr>
            <a:r>
              <a:rPr lang="el-GR" dirty="0"/>
              <a:t>Δεσμιδώσεις</a:t>
            </a:r>
          </a:p>
        </p:txBody>
      </p:sp>
      <p:sp>
        <p:nvSpPr>
          <p:cNvPr id="6" name="Θέση κειμένου 5">
            <a:extLst>
              <a:ext uri="{FF2B5EF4-FFF2-40B4-BE49-F238E27FC236}">
                <a16:creationId xmlns:a16="http://schemas.microsoft.com/office/drawing/2014/main" id="{2A001BCE-3596-47D7-9BF8-A72AA9C6B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ΑΡΝΗΤΙΚΑ</a:t>
            </a: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EA72CE86-2F35-432E-9D80-DDE97D6E666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Μυϊκή αδυναμία</a:t>
            </a:r>
          </a:p>
          <a:p>
            <a:pPr marL="0" indent="0">
              <a:buNone/>
            </a:pPr>
            <a:r>
              <a:rPr lang="el-GR" dirty="0"/>
              <a:t>Υποτονία</a:t>
            </a:r>
          </a:p>
          <a:p>
            <a:pPr marL="0" indent="0">
              <a:buNone/>
            </a:pPr>
            <a:r>
              <a:rPr lang="el-GR" dirty="0"/>
              <a:t>Ατροφία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D9AA9-CEA5-42C3-9588-ACBAB7B421B8}"/>
              </a:ext>
            </a:extLst>
          </p:cNvPr>
          <p:cNvSpPr txBox="1"/>
          <p:nvPr/>
        </p:nvSpPr>
        <p:spPr>
          <a:xfrm flipH="1">
            <a:off x="914399" y="5645426"/>
            <a:ext cx="1029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ΣΚΕΛΕΤΙΚΕΣ ΑΝΩΜΑΛΙΕΣ: σφυροδακτυλία, </a:t>
            </a:r>
            <a:r>
              <a:rPr lang="el-GR" sz="2400" dirty="0" err="1"/>
              <a:t>κοιλοποδία</a:t>
            </a:r>
            <a:r>
              <a:rPr lang="el-GR" sz="2400" dirty="0"/>
              <a:t> υψηλή ποδική καμάρα</a:t>
            </a:r>
          </a:p>
        </p:txBody>
      </p:sp>
    </p:spTree>
    <p:extLst>
      <p:ext uri="{BB962C8B-B14F-4D97-AF65-F5344CB8AC3E}">
        <p14:creationId xmlns:p14="http://schemas.microsoft.com/office/powerpoint/2010/main" val="3671354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33F32268-56F7-487E-8431-A753E176F31B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ΣΥΜΠΤΩΜΑΤΑ ΑΠΟ ΔΙΑΤΑΡΑΧΗ ΑΝΣ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348BE7-7FD5-47E6-B4F1-65596306A226}"/>
              </a:ext>
            </a:extLst>
          </p:cNvPr>
          <p:cNvSpPr txBox="1"/>
          <p:nvPr/>
        </p:nvSpPr>
        <p:spPr>
          <a:xfrm>
            <a:off x="452548" y="1838583"/>
            <a:ext cx="11900566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Σχετίζεται με τη βαρύτητα των άλλων συμπτωμάτων ΠΝ.</a:t>
            </a:r>
          </a:p>
          <a:p>
            <a:r>
              <a:rPr lang="el-GR" sz="2800" dirty="0"/>
              <a:t>Πολλές φορές η προσβολή είναι υποκλινική και αφορά </a:t>
            </a:r>
          </a:p>
          <a:p>
            <a:r>
              <a:rPr lang="el-GR" sz="2800" dirty="0"/>
              <a:t>Καρδιαγγειακό: </a:t>
            </a:r>
            <a:r>
              <a:rPr lang="el-GR" sz="2800" dirty="0" err="1"/>
              <a:t>Ορθοστατική</a:t>
            </a:r>
            <a:r>
              <a:rPr lang="el-GR" sz="2800" dirty="0"/>
              <a:t> υπόταση, διαταραχές καρδιακού ρυθμού</a:t>
            </a:r>
          </a:p>
          <a:p>
            <a:r>
              <a:rPr lang="el-GR" sz="2800" dirty="0"/>
              <a:t>	Ανιδρωσία, δυσανεξία στη ζέστη</a:t>
            </a:r>
          </a:p>
          <a:p>
            <a:endParaRPr lang="el-GR" sz="2800" dirty="0"/>
          </a:p>
          <a:p>
            <a:r>
              <a:rPr lang="el-GR" sz="2800" dirty="0"/>
              <a:t>Γαστρεντερικό: Διαταραχή κινητικότητας οισοφάγου, στομάχου, χολ. κύστης, </a:t>
            </a:r>
          </a:p>
          <a:p>
            <a:r>
              <a:rPr lang="el-GR" sz="2800" dirty="0"/>
              <a:t>	εντέρου, ακράτεια κοπράνων, ναυτία, διάρροια, δυσκοιλιότητα </a:t>
            </a:r>
          </a:p>
          <a:p>
            <a:r>
              <a:rPr lang="el-GR" sz="2800" dirty="0" err="1"/>
              <a:t>Γεννητο</a:t>
            </a:r>
            <a:r>
              <a:rPr lang="el-GR" sz="2800" dirty="0"/>
              <a:t>-ουροποιητικό: Διαταραχή ούρησης (άτονη κύστη, </a:t>
            </a:r>
          </a:p>
          <a:p>
            <a:r>
              <a:rPr lang="el-GR" sz="2800" dirty="0"/>
              <a:t>	ούρηση εξ υπερπλήρωσης)</a:t>
            </a:r>
          </a:p>
          <a:p>
            <a:r>
              <a:rPr lang="el-GR" sz="2800" dirty="0"/>
              <a:t>Σεξουαλική δυσλειτουργία (διαταραχή στύσης, καθυστερημένη εκσπερμάτωση)</a:t>
            </a:r>
          </a:p>
          <a:p>
            <a:r>
              <a:rPr lang="el-GR" sz="2800" dirty="0"/>
              <a:t>Διαταραχή </a:t>
            </a:r>
            <a:r>
              <a:rPr lang="el-GR" sz="2800" dirty="0" err="1"/>
              <a:t>κορικών</a:t>
            </a:r>
            <a:r>
              <a:rPr lang="el-GR" sz="2800" dirty="0"/>
              <a:t> αντανακλαστικών</a:t>
            </a:r>
          </a:p>
        </p:txBody>
      </p:sp>
    </p:spTree>
    <p:extLst>
      <p:ext uri="{BB962C8B-B14F-4D97-AF65-F5344CB8AC3E}">
        <p14:creationId xmlns:p14="http://schemas.microsoft.com/office/powerpoint/2010/main" val="3437228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FE181D-1B31-4301-90A9-01F5E2E04159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ΚΛΙΝΙΚΑ ΣΗΜΕΙΑ</a:t>
            </a: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2D915B71-DF35-4319-A15B-E3F3F7441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Μείωση ή κατάργηση τενόντιων αντανακλαστικών</a:t>
            </a:r>
          </a:p>
          <a:p>
            <a:pPr marL="0" indent="0">
              <a:buNone/>
            </a:pPr>
            <a:r>
              <a:rPr lang="el-GR" dirty="0"/>
              <a:t>Μείωση μυϊκής ισχύος-μυϊκού τόνου</a:t>
            </a:r>
          </a:p>
          <a:p>
            <a:pPr marL="0" indent="0">
              <a:buNone/>
            </a:pPr>
            <a:r>
              <a:rPr lang="el-GR" dirty="0"/>
              <a:t>Διαταραχή επιπολής και εν τω βάθει αισθητικότητας (τύπου κάλτσας –γάντι)-</a:t>
            </a:r>
            <a:r>
              <a:rPr lang="el-GR" dirty="0" err="1"/>
              <a:t>ψευδοαθετωσικές</a:t>
            </a:r>
            <a:r>
              <a:rPr lang="el-GR" dirty="0"/>
              <a:t> κινήσεις</a:t>
            </a:r>
          </a:p>
          <a:p>
            <a:pPr marL="0" indent="0">
              <a:buNone/>
            </a:pPr>
            <a:r>
              <a:rPr lang="el-GR" dirty="0"/>
              <a:t>Σ. </a:t>
            </a:r>
            <a:r>
              <a:rPr lang="en-ID" dirty="0"/>
              <a:t>Romberg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Διαταραχή ΑΝΣ (</a:t>
            </a:r>
            <a:r>
              <a:rPr lang="el-GR" dirty="0" err="1"/>
              <a:t>ορθοστατική</a:t>
            </a:r>
            <a:r>
              <a:rPr lang="el-GR" dirty="0"/>
              <a:t> υπόταση, διαταραχή καρδιακού ρυθμού, σεξουαλική δυσλειτουργία)</a:t>
            </a:r>
          </a:p>
          <a:p>
            <a:pPr marL="0" indent="0">
              <a:buNone/>
            </a:pPr>
            <a:r>
              <a:rPr lang="el-GR" dirty="0"/>
              <a:t>Τροφικές αλλοιώσεις (λέπτυνση δέρματος, άτονα έλκη)</a:t>
            </a:r>
          </a:p>
          <a:p>
            <a:pPr marL="0" indent="0">
              <a:buNone/>
            </a:pPr>
            <a:r>
              <a:rPr lang="el-GR" dirty="0"/>
              <a:t>Σκελετικές ανωμαλίες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41408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45724" y="274637"/>
            <a:ext cx="11088210" cy="157191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/>
              <a:t>ΔΙΑΤΑΡΑΧΗ ΕΠΙΠΟΛΗΣ ΑΙΣΘΗΤΙΚΟΤΗΤΑΣ</a:t>
            </a:r>
            <a:br>
              <a:rPr lang="el-GR" dirty="0"/>
            </a:br>
            <a:r>
              <a:rPr lang="el-GR" dirty="0"/>
              <a:t>Οι υποδοχείς εντοπίζονται στο δέρμα και βλεννογόνους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68965" y="1695635"/>
            <a:ext cx="10499035" cy="516236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l-GR" sz="3600" b="1" dirty="0"/>
          </a:p>
          <a:p>
            <a:pPr>
              <a:buNone/>
            </a:pPr>
            <a:r>
              <a:rPr lang="el-GR" sz="3600" b="1" dirty="0"/>
              <a:t>ΑΦΗ</a:t>
            </a:r>
          </a:p>
          <a:p>
            <a:pPr>
              <a:buNone/>
            </a:pPr>
            <a:r>
              <a:rPr lang="el-GR" sz="3600" b="1" dirty="0"/>
              <a:t>ΠΟΝΟΣ</a:t>
            </a:r>
          </a:p>
          <a:p>
            <a:pPr>
              <a:buNone/>
            </a:pPr>
            <a:r>
              <a:rPr lang="el-GR" sz="3600" b="1" dirty="0"/>
              <a:t>ΘΕΡΜΟ-ΨΥΧΡΟ</a:t>
            </a:r>
          </a:p>
          <a:p>
            <a:pPr>
              <a:buNone/>
            </a:pPr>
            <a:endParaRPr lang="el-GR" sz="3600" dirty="0"/>
          </a:p>
          <a:p>
            <a:pPr>
              <a:buNone/>
            </a:pPr>
            <a:r>
              <a:rPr lang="el-GR" sz="3600" b="1" dirty="0">
                <a:solidFill>
                  <a:srgbClr val="FF0000"/>
                </a:solidFill>
              </a:rPr>
              <a:t>ΠΑΡΑΙΣΘΗΣΙΑ</a:t>
            </a:r>
            <a:r>
              <a:rPr lang="el-GR" sz="3600" dirty="0"/>
              <a:t>: ανώμαλη αισθητική αντίληψη ελλείψει ερεθίσματος, απτική, θερμική, επώδυνη, επεισοδιακή ή μόνιμη</a:t>
            </a:r>
          </a:p>
          <a:p>
            <a:pPr>
              <a:buNone/>
            </a:pPr>
            <a:r>
              <a:rPr lang="el-GR" sz="3600" b="1" dirty="0">
                <a:solidFill>
                  <a:srgbClr val="FF0000"/>
                </a:solidFill>
              </a:rPr>
              <a:t>ΔΥΣΑΙΣΘΗΣΙΑ</a:t>
            </a:r>
            <a:r>
              <a:rPr lang="el-GR" sz="3600" dirty="0"/>
              <a:t>: επώδυνη αίσθηση προκαλούμενη από μη επώδυνο ερέθισμα (ελαφρά αφή, χάδι)</a:t>
            </a:r>
          </a:p>
          <a:p>
            <a:pPr>
              <a:buNone/>
            </a:pPr>
            <a:r>
              <a:rPr lang="el-GR" sz="3600" dirty="0"/>
              <a:t> [</a:t>
            </a:r>
            <a:r>
              <a:rPr lang="el-GR" sz="3600" b="1" dirty="0">
                <a:solidFill>
                  <a:srgbClr val="FF0000"/>
                </a:solidFill>
              </a:rPr>
              <a:t>ΥΠΕΡΠΑΘΕΙΑ, ΥΠΕΡΑΛΓΗΣΙΑ</a:t>
            </a:r>
            <a:r>
              <a:rPr lang="el-GR" sz="3600" dirty="0"/>
              <a:t>]. Μπορεί να επιμένει μετά την απομάκρυνση ερεθίσματος</a:t>
            </a:r>
          </a:p>
          <a:p>
            <a:pPr>
              <a:buNone/>
            </a:pPr>
            <a:endParaRPr lang="el-GR" sz="3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el-GR" sz="3600" b="1" dirty="0">
                <a:solidFill>
                  <a:schemeClr val="accent6">
                    <a:lumMod val="75000"/>
                  </a:schemeClr>
                </a:solidFill>
              </a:rPr>
              <a:t>ΠΑΛΛΑΙΣΘΗΣΙΑ</a:t>
            </a:r>
            <a:r>
              <a:rPr lang="el-GR" sz="3600" dirty="0"/>
              <a:t>: αντίληψη δόνησης</a:t>
            </a:r>
          </a:p>
          <a:p>
            <a:pPr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94460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ΕΛΕΓΧΟΣ ΑΦΗΣ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Αναισθησία / Υπαισθησία \ Υπεραισθησία \ Παραισθησία (μυρμήγκιασμα)</a:t>
            </a:r>
          </a:p>
          <a:p>
            <a:r>
              <a:rPr lang="el-GR" dirty="0"/>
              <a:t>Ελαφρά επαφή με βαμβάκι ή άκρες δαχτύλων. Αν ασκηθεί πίεση ερεθίζονται εν τω βάθει υποδοχείς πίεσης.</a:t>
            </a:r>
          </a:p>
          <a:p>
            <a:r>
              <a:rPr lang="el-GR" dirty="0"/>
              <a:t>Υποδοχείς: δίσκοι </a:t>
            </a:r>
            <a:r>
              <a:rPr lang="en-US" dirty="0">
                <a:solidFill>
                  <a:schemeClr val="accent1"/>
                </a:solidFill>
              </a:rPr>
              <a:t>Merkel</a:t>
            </a:r>
            <a:r>
              <a:rPr lang="en-US" dirty="0"/>
              <a:t>, </a:t>
            </a:r>
            <a:r>
              <a:rPr lang="el-GR" dirty="0"/>
              <a:t>σωμάτια </a:t>
            </a:r>
            <a:r>
              <a:rPr lang="en-US" dirty="0" err="1">
                <a:solidFill>
                  <a:schemeClr val="accent1"/>
                </a:solidFill>
              </a:rPr>
              <a:t>Meissner</a:t>
            </a:r>
            <a:r>
              <a:rPr lang="en-US" dirty="0"/>
              <a:t>,</a:t>
            </a:r>
            <a:r>
              <a:rPr lang="el-GR" dirty="0"/>
              <a:t> ελεύθερες νευρικές απολήξεις.</a:t>
            </a:r>
          </a:p>
          <a:p>
            <a:r>
              <a:rPr lang="el-GR" b="1" dirty="0" err="1"/>
              <a:t>Αβ</a:t>
            </a:r>
            <a:r>
              <a:rPr lang="el-GR" dirty="0"/>
              <a:t> ίνες</a:t>
            </a:r>
          </a:p>
          <a:p>
            <a:r>
              <a:rPr lang="el-GR" dirty="0"/>
              <a:t>Ελαφρά αφή: </a:t>
            </a:r>
            <a:r>
              <a:rPr lang="el-GR" dirty="0" err="1"/>
              <a:t>Νωτ</a:t>
            </a:r>
            <a:r>
              <a:rPr lang="el-GR" dirty="0"/>
              <a:t>. </a:t>
            </a:r>
            <a:r>
              <a:rPr lang="el-GR" dirty="0" err="1"/>
              <a:t>Θαλ</a:t>
            </a:r>
            <a:r>
              <a:rPr lang="el-GR" dirty="0"/>
              <a:t>. Δεμάτιο-οπίσθιες δέσμες</a:t>
            </a:r>
          </a:p>
          <a:p>
            <a:r>
              <a:rPr lang="el-GR" dirty="0"/>
              <a:t>Διακριτική αφή (διάκριση 2 σημείων- αναγνώριση υφής): οπίσθιες δέσμες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AEE94FB-27DE-40A5-BE6D-4ED0F118A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143" y="874543"/>
            <a:ext cx="155257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75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ΕΛΕΓΧΟΣ ΑΦΗΣ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10-g monofilament</a:t>
            </a:r>
            <a:endParaRPr lang="el-GR" dirty="0"/>
          </a:p>
          <a:p>
            <a:r>
              <a:rPr lang="el-GR" dirty="0"/>
              <a:t> Έλεγχος στον καρπό</a:t>
            </a:r>
          </a:p>
          <a:p>
            <a:r>
              <a:rPr lang="el-GR" dirty="0"/>
              <a:t>Δύναμη τόση ώστε η ίνα να λυγίζει</a:t>
            </a:r>
          </a:p>
          <a:p>
            <a:r>
              <a:rPr lang="el-GR" dirty="0"/>
              <a:t>Επαφή 2 </a:t>
            </a:r>
            <a:r>
              <a:rPr lang="en-US" dirty="0"/>
              <a:t>sec</a:t>
            </a:r>
            <a:r>
              <a:rPr lang="el-GR" dirty="0"/>
              <a:t>, όχι σε έλκη ή αλλοιώσεις δέρματος, να μη σύρεται πάνω στο δέρμα</a:t>
            </a:r>
          </a:p>
          <a:p>
            <a:r>
              <a:rPr lang="el-GR" dirty="0"/>
              <a:t>Έλεγχος 10 σημείων</a:t>
            </a:r>
          </a:p>
          <a:p>
            <a:r>
              <a:rPr lang="el-GR" dirty="0"/>
              <a:t>Απώλεια αισθητικότητας αν δε νιώθει σε &gt; 8 σημεία</a:t>
            </a:r>
          </a:p>
        </p:txBody>
      </p:sp>
    </p:spTree>
    <p:extLst>
      <p:ext uri="{BB962C8B-B14F-4D97-AF65-F5344CB8AC3E}">
        <p14:creationId xmlns:p14="http://schemas.microsoft.com/office/powerpoint/2010/main" val="897742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9786" y="214290"/>
            <a:ext cx="65532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5595934" y="6215083"/>
            <a:ext cx="4758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Booth, J. Young M (2000) Differences in the performance of commercially</a:t>
            </a:r>
            <a:endParaRPr lang="el-GR" sz="1200" dirty="0"/>
          </a:p>
          <a:p>
            <a:r>
              <a:rPr lang="en-US" sz="1200" dirty="0"/>
              <a:t> Available 10-g Monofilaments, Diabetes Care 23(7):984-988 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157899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ΕΛΕΓΧΟΣ ΑΝΤΙΛΗΨΗΣ ΠΟΝΟΥ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Αναλγησία / </a:t>
            </a:r>
            <a:r>
              <a:rPr lang="el-GR" dirty="0" err="1"/>
              <a:t>Υπαλγησία</a:t>
            </a:r>
            <a:r>
              <a:rPr lang="el-GR" dirty="0"/>
              <a:t> / </a:t>
            </a:r>
            <a:r>
              <a:rPr lang="el-GR" dirty="0" err="1"/>
              <a:t>Υπεραλγησία</a:t>
            </a:r>
            <a:endParaRPr lang="el-GR" dirty="0"/>
          </a:p>
          <a:p>
            <a:r>
              <a:rPr lang="el-GR" dirty="0"/>
              <a:t>Χρήση ακίδας. Ο ασθενής πρέπει να αναγνωρίζει αν πρόκειται για αιχμηρό ή αμβλύ αντικείμενο.</a:t>
            </a:r>
          </a:p>
          <a:p>
            <a:r>
              <a:rPr lang="el-GR" dirty="0"/>
              <a:t>Υποδοχείς: ελεύθερες νευρικές απολήξεις</a:t>
            </a:r>
          </a:p>
          <a:p>
            <a:r>
              <a:rPr lang="el-GR" b="1" dirty="0" err="1"/>
              <a:t>Αδ</a:t>
            </a:r>
            <a:r>
              <a:rPr lang="el-GR" dirty="0"/>
              <a:t>: μεταφέρουν «ταχύ πόνο», οξύς,  εντοπισμένος, προκαλούμενος από αιχμηρό αντικείμενο. Ανέρχονται με το Πλ. </a:t>
            </a:r>
            <a:r>
              <a:rPr lang="el-GR" dirty="0" err="1"/>
              <a:t>Νωτ</a:t>
            </a:r>
            <a:r>
              <a:rPr lang="el-GR" dirty="0"/>
              <a:t>. </a:t>
            </a:r>
            <a:r>
              <a:rPr lang="el-GR" dirty="0" err="1"/>
              <a:t>θαλ</a:t>
            </a:r>
            <a:r>
              <a:rPr lang="el-GR" dirty="0"/>
              <a:t>. Δεμάτιο</a:t>
            </a:r>
          </a:p>
          <a:p>
            <a:r>
              <a:rPr lang="en-US" b="1" dirty="0"/>
              <a:t>C</a:t>
            </a:r>
            <a:r>
              <a:rPr lang="el-GR" b="1" dirty="0"/>
              <a:t> ίνες</a:t>
            </a:r>
            <a:r>
              <a:rPr lang="el-GR" dirty="0"/>
              <a:t>: μεταφέρουν «αργό πόνο», έντονος, αλλά πιο διάχυτος, λιγότερα καλά εντοπισμένος. Μπορεί να παραμένει μετά την απομάκρυνση ερεθίσματος. Ανέρχονται με το </a:t>
            </a:r>
            <a:r>
              <a:rPr lang="el-GR" dirty="0" err="1"/>
              <a:t>Πρ</a:t>
            </a:r>
            <a:r>
              <a:rPr lang="el-GR" dirty="0"/>
              <a:t>. </a:t>
            </a:r>
            <a:r>
              <a:rPr lang="el-GR" dirty="0" err="1"/>
              <a:t>Νωτ</a:t>
            </a:r>
            <a:r>
              <a:rPr lang="el-GR" dirty="0"/>
              <a:t>. </a:t>
            </a:r>
            <a:r>
              <a:rPr lang="el-GR" dirty="0" err="1"/>
              <a:t>Θαλ</a:t>
            </a:r>
            <a:r>
              <a:rPr lang="el-GR" dirty="0"/>
              <a:t>. Δεμάτιο</a:t>
            </a:r>
          </a:p>
        </p:txBody>
      </p:sp>
    </p:spTree>
    <p:extLst>
      <p:ext uri="{BB962C8B-B14F-4D97-AF65-F5344CB8AC3E}">
        <p14:creationId xmlns:p14="http://schemas.microsoft.com/office/powerpoint/2010/main" val="2241967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744056D4-FCA1-4E23-BBE7-76437F8EF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0"/>
            <a:ext cx="9277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26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381318F-D635-43EF-A6AF-CFC7A3B07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0"/>
            <a:ext cx="10534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81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MARIANNA\A_ΜΑΘΗΜΑΤΑ PPS\anatomy lessons\ANATOMY CNS\brainstem lateral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45" y="714356"/>
            <a:ext cx="8803223" cy="4857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0745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ΕΛΕΓΧΟΣ ΑΝΤΙΛΗΨΗΣ ΘΕΡΜΟΥ ΨΥΧΡΟΥ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74276" y="1643050"/>
            <a:ext cx="430533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9617" y="1595431"/>
            <a:ext cx="226071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1446137" y="4586541"/>
            <a:ext cx="4649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Υποδοχείς: </a:t>
            </a:r>
            <a:r>
              <a:rPr lang="en-US" dirty="0"/>
              <a:t>C</a:t>
            </a:r>
            <a:r>
              <a:rPr lang="el-GR" dirty="0"/>
              <a:t> και </a:t>
            </a:r>
            <a:r>
              <a:rPr lang="el-GR" dirty="0" err="1"/>
              <a:t>Αδ</a:t>
            </a:r>
            <a:r>
              <a:rPr lang="en-US" dirty="0"/>
              <a:t> </a:t>
            </a:r>
            <a:r>
              <a:rPr lang="en-US" dirty="0" err="1"/>
              <a:t>nociceptors</a:t>
            </a:r>
            <a:r>
              <a:rPr lang="en-US" dirty="0"/>
              <a:t> (</a:t>
            </a:r>
            <a:r>
              <a:rPr lang="el-GR" dirty="0" err="1"/>
              <a:t>αλγαισθησία</a:t>
            </a:r>
            <a:r>
              <a:rPr lang="el-GR" dirty="0"/>
              <a:t>) </a:t>
            </a:r>
          </a:p>
          <a:p>
            <a:r>
              <a:rPr lang="el-GR" dirty="0"/>
              <a:t>ΘΕΡΜΟ: ίνες </a:t>
            </a:r>
            <a:r>
              <a:rPr lang="en-US" dirty="0"/>
              <a:t>C</a:t>
            </a:r>
            <a:endParaRPr lang="el-GR" dirty="0"/>
          </a:p>
          <a:p>
            <a:r>
              <a:rPr lang="el-GR" dirty="0"/>
              <a:t>ΨΥΧΡΟ: ίνες </a:t>
            </a:r>
            <a:r>
              <a:rPr lang="el-GR" dirty="0" err="1"/>
              <a:t>Αδ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1416488" y="5595842"/>
            <a:ext cx="5801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Θερμαναλγησία</a:t>
            </a:r>
            <a:r>
              <a:rPr lang="el-GR" dirty="0"/>
              <a:t> / </a:t>
            </a:r>
            <a:r>
              <a:rPr lang="el-GR" dirty="0" err="1"/>
              <a:t>Θερμοϋπαισθησία</a:t>
            </a:r>
            <a:r>
              <a:rPr lang="el-GR" dirty="0"/>
              <a:t> / </a:t>
            </a:r>
            <a:r>
              <a:rPr lang="el-GR" dirty="0" err="1"/>
              <a:t>θερμοϋπεραισθησία</a:t>
            </a:r>
            <a:endParaRPr lang="el-GR" dirty="0"/>
          </a:p>
          <a:p>
            <a:r>
              <a:rPr lang="el-GR" dirty="0"/>
              <a:t>Όχι &lt;</a:t>
            </a:r>
            <a:r>
              <a:rPr lang="en-US" dirty="0"/>
              <a:t>  5°C </a:t>
            </a:r>
            <a:r>
              <a:rPr lang="el-GR" dirty="0"/>
              <a:t> ή &gt;</a:t>
            </a:r>
            <a:r>
              <a:rPr lang="en-US" dirty="0"/>
              <a:t> 45°C</a:t>
            </a:r>
            <a:r>
              <a:rPr lang="el-GR" dirty="0"/>
              <a:t> γιατί ερεθίζονται και υποδοχείς πόνου.</a:t>
            </a:r>
          </a:p>
          <a:p>
            <a:r>
              <a:rPr lang="el-GR" dirty="0"/>
              <a:t>Πιο ευαίσθητη δοκιμασία από έλεγχο πόνου.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98EB446-527D-474E-AA2A-DC062D097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511" y="4747522"/>
            <a:ext cx="431482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50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ΕΛΕΓΧΟΣ ΠΑΛΛΑΙΣΘΗΣΙΑΣ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Διαπασών 128</a:t>
            </a:r>
            <a:r>
              <a:rPr lang="en-US" dirty="0"/>
              <a:t>Hz</a:t>
            </a:r>
            <a:r>
              <a:rPr lang="el-GR" dirty="0"/>
              <a:t> (πιο εύκολα διακρίνω το φυσιολογικό από το παθολογικό σε σχέση με το 64</a:t>
            </a:r>
            <a:r>
              <a:rPr lang="en-US" dirty="0"/>
              <a:t>Hz</a:t>
            </a:r>
            <a:r>
              <a:rPr lang="el-GR" dirty="0"/>
              <a:t> ή το</a:t>
            </a:r>
            <a:r>
              <a:rPr lang="en-US" dirty="0"/>
              <a:t> 256Hz)</a:t>
            </a:r>
            <a:r>
              <a:rPr lang="el-GR" dirty="0"/>
              <a:t>. Τοποθετείται σε οστέινη προεξοχή (μεγάλο δάχτυλο ποδιού). </a:t>
            </a:r>
          </a:p>
          <a:p>
            <a:r>
              <a:rPr lang="el-GR" dirty="0"/>
              <a:t>Σε ηλικιωμένους μπορεί να είναι μειωμένη ή να λείπει ως το επίπεδο των αστραγάλων. Σε νέους γίνεται αισθητή σχεδόν μέχρι το τέλος της δόνησης.</a:t>
            </a:r>
          </a:p>
          <a:p>
            <a:r>
              <a:rPr lang="el-GR" dirty="0"/>
              <a:t>Υποδοχείς: σωμάτια </a:t>
            </a:r>
            <a:r>
              <a:rPr lang="en-US" dirty="0" err="1"/>
              <a:t>Meissner’s</a:t>
            </a:r>
            <a:r>
              <a:rPr lang="en-US" dirty="0"/>
              <a:t> </a:t>
            </a:r>
            <a:r>
              <a:rPr lang="el-GR" dirty="0"/>
              <a:t>(αποκρίνονται σε δόνηση ως 80</a:t>
            </a:r>
            <a:r>
              <a:rPr lang="en-US" dirty="0"/>
              <a:t>Hz) </a:t>
            </a:r>
            <a:r>
              <a:rPr lang="el-GR" dirty="0"/>
              <a:t>και</a:t>
            </a:r>
            <a:r>
              <a:rPr lang="en-US" dirty="0"/>
              <a:t> </a:t>
            </a:r>
            <a:r>
              <a:rPr lang="en-US" dirty="0" err="1"/>
              <a:t>Paccinian</a:t>
            </a:r>
            <a:r>
              <a:rPr lang="el-GR" dirty="0"/>
              <a:t> (αποκρίνονται σε δόνηση ως 500</a:t>
            </a:r>
            <a:r>
              <a:rPr lang="en-US" dirty="0"/>
              <a:t>Hz</a:t>
            </a:r>
            <a:r>
              <a:rPr lang="el-GR" dirty="0"/>
              <a:t>).</a:t>
            </a:r>
          </a:p>
          <a:p>
            <a:r>
              <a:rPr lang="el-GR" dirty="0"/>
              <a:t>Ίνες </a:t>
            </a:r>
            <a:r>
              <a:rPr lang="el-GR" dirty="0" err="1"/>
              <a:t>Αβ</a:t>
            </a:r>
            <a:endParaRPr lang="el-GR" dirty="0"/>
          </a:p>
          <a:p>
            <a:r>
              <a:rPr lang="el-GR" dirty="0"/>
              <a:t>Οπίσθια δεμάτια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52CD81C-32CB-4055-B0F5-313F9BE62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703" y="5006975"/>
            <a:ext cx="2032986" cy="177886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A0B3B36-5B6C-41BA-B341-D435A1238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1339" y="4853033"/>
            <a:ext cx="1944210" cy="200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06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2107" y="598113"/>
            <a:ext cx="7572428" cy="430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1495541" y="5688384"/>
            <a:ext cx="5245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Αν ο ασθενής δε νιώθει τη δόνηση τουλάχιστον 8</a:t>
            </a:r>
            <a:r>
              <a:rPr lang="en-US" dirty="0"/>
              <a:t> sec,</a:t>
            </a:r>
            <a:endParaRPr lang="el-GR" dirty="0"/>
          </a:p>
          <a:p>
            <a:r>
              <a:rPr lang="el-GR" dirty="0"/>
              <a:t> αποτελεί πρώιμο σημείο  πολυνευροπάθειας 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DD2073C1-F8B6-4DCB-9D99-B2D675BD4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563" y="4755009"/>
            <a:ext cx="44291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197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A90E78F-571D-4018-A247-3DE3D33BC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17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90734" y="4081736"/>
            <a:ext cx="2705100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876" y="642918"/>
            <a:ext cx="3357586" cy="290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597" y="571481"/>
            <a:ext cx="33813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- TextBox"/>
          <p:cNvSpPr txBox="1"/>
          <p:nvPr/>
        </p:nvSpPr>
        <p:spPr>
          <a:xfrm>
            <a:off x="6096000" y="5568751"/>
            <a:ext cx="4125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Clinical Neurology: a primer / Peter Gates.</a:t>
            </a:r>
            <a:endParaRPr lang="el-GR" dirty="0"/>
          </a:p>
          <a:p>
            <a:r>
              <a:rPr lang="en-US" dirty="0"/>
              <a:t>2010 Elsevier Australia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620881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79395" y="-1"/>
            <a:ext cx="11274640" cy="2357431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/>
              <a:t>ΔΙΑΤΑΡΑΧΗ ΕΝ ΤΩ ΒΑΘΕΙ ΑΙΣΘΗΤΙΚΟΤΗΤΑΣ</a:t>
            </a:r>
            <a:br>
              <a:rPr lang="el-GR" dirty="0"/>
            </a:br>
            <a:r>
              <a:rPr lang="el-GR" dirty="0"/>
              <a:t>Οι υποδοχείς εντοπίζονται σε μυς, συνδέσμους, τένοντες, αρθρώσεις</a:t>
            </a:r>
            <a:br>
              <a:rPr lang="el-GR" dirty="0"/>
            </a:br>
            <a:r>
              <a:rPr lang="el-GR" dirty="0" err="1"/>
              <a:t>νευρομυϊκή</a:t>
            </a:r>
            <a:r>
              <a:rPr lang="el-GR" dirty="0"/>
              <a:t> άτρακτος, </a:t>
            </a:r>
            <a:r>
              <a:rPr lang="el-GR" dirty="0" err="1"/>
              <a:t>τενόντιο</a:t>
            </a:r>
            <a:r>
              <a:rPr lang="el-GR" dirty="0"/>
              <a:t> όργανο </a:t>
            </a:r>
            <a:r>
              <a:rPr lang="en-ID" dirty="0"/>
              <a:t>Golgi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892423" y="2934479"/>
            <a:ext cx="8229600" cy="3768733"/>
          </a:xfrm>
        </p:spPr>
        <p:txBody>
          <a:bodyPr/>
          <a:lstStyle/>
          <a:p>
            <a:r>
              <a:rPr lang="el-GR" b="1" dirty="0">
                <a:solidFill>
                  <a:schemeClr val="accent6">
                    <a:lumMod val="75000"/>
                  </a:schemeClr>
                </a:solidFill>
              </a:rPr>
              <a:t>ΙΔΙΟΔΕΚΤΙΚΟΤΗΤΑ</a:t>
            </a:r>
            <a:r>
              <a:rPr lang="el-GR" dirty="0"/>
              <a:t>:  αντίληψη θέσης μελών στο χώρο</a:t>
            </a:r>
          </a:p>
          <a:p>
            <a:r>
              <a:rPr lang="el-GR" b="1" dirty="0">
                <a:solidFill>
                  <a:schemeClr val="accent6">
                    <a:lumMod val="75000"/>
                  </a:schemeClr>
                </a:solidFill>
              </a:rPr>
              <a:t>ΚΙΝΑΙΣΘΗΣΙΑ</a:t>
            </a:r>
            <a:r>
              <a:rPr lang="el-GR" dirty="0"/>
              <a:t>: αντίληψη κίνησης</a:t>
            </a:r>
          </a:p>
        </p:txBody>
      </p:sp>
    </p:spTree>
    <p:extLst>
      <p:ext uri="{BB962C8B-B14F-4D97-AF65-F5344CB8AC3E}">
        <p14:creationId xmlns:p14="http://schemas.microsoft.com/office/powerpoint/2010/main" val="32805220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ΕΛΕΓΧΟΣ ΑΝΤΙΛΗΨΗΣ ΘΕΣΗΣ ΜΕΛΩΝ ΣΤΟ ΧΩΡΟ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81224" y="1357298"/>
            <a:ext cx="5478780" cy="435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1915412" y="5929330"/>
            <a:ext cx="87525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Ηλικιωμένοι ασθενείς δεν αντιλαμβάνονται μικρές κινήσεις.</a:t>
            </a:r>
          </a:p>
          <a:p>
            <a:r>
              <a:rPr lang="el-GR" dirty="0"/>
              <a:t>Φυσιολογικά αντιλαμβάνονται 1-2 </a:t>
            </a:r>
            <a:r>
              <a:rPr lang="en-US" dirty="0"/>
              <a:t>mm </a:t>
            </a:r>
            <a:r>
              <a:rPr lang="el-GR" dirty="0"/>
              <a:t>στο δείκτη και </a:t>
            </a:r>
            <a:r>
              <a:rPr lang="en-US" dirty="0"/>
              <a:t>3-4 mm</a:t>
            </a:r>
            <a:r>
              <a:rPr lang="el-GR" dirty="0"/>
              <a:t> στο μεγάλο δάχτυλο ποδιού</a:t>
            </a:r>
          </a:p>
          <a:p>
            <a:r>
              <a:rPr lang="el-GR" dirty="0"/>
              <a:t>Πιο ευαίσθητα το 3</a:t>
            </a:r>
            <a:r>
              <a:rPr lang="el-GR" baseline="30000" dirty="0"/>
              <a:t>ο</a:t>
            </a:r>
            <a:r>
              <a:rPr lang="el-GR" dirty="0"/>
              <a:t> και 4</a:t>
            </a:r>
            <a:r>
              <a:rPr lang="el-GR" baseline="30000" dirty="0"/>
              <a:t>ο</a:t>
            </a:r>
            <a:r>
              <a:rPr lang="el-GR" dirty="0"/>
              <a:t> δάχτυλο για πρώιμη διάγνωση.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7881950" y="1643051"/>
            <a:ext cx="288027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Όχι διαταραχή κεντρομελικά</a:t>
            </a:r>
          </a:p>
          <a:p>
            <a:r>
              <a:rPr lang="el-GR" dirty="0"/>
              <a:t>αν δεν υπάρχει περιφερικά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7953389" y="2857497"/>
            <a:ext cx="161249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ΔΔ: ΟΜΟ ΝΜ</a:t>
            </a:r>
          </a:p>
          <a:p>
            <a:r>
              <a:rPr lang="el-GR" dirty="0"/>
              <a:t>ΑΝΤΙ εγκέφαλο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7953388" y="3857628"/>
            <a:ext cx="28844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Υποδοχείς ΝΜΑ</a:t>
            </a:r>
            <a:r>
              <a:rPr lang="en-US" dirty="0"/>
              <a:t>,</a:t>
            </a:r>
            <a:r>
              <a:rPr lang="el-GR" dirty="0"/>
              <a:t> </a:t>
            </a:r>
            <a:r>
              <a:rPr lang="en-US" dirty="0"/>
              <a:t>Golgi</a:t>
            </a:r>
          </a:p>
          <a:p>
            <a:r>
              <a:rPr lang="el-GR" dirty="0"/>
              <a:t>Αντιδρούν στην τελική θέση,</a:t>
            </a:r>
          </a:p>
          <a:p>
            <a:r>
              <a:rPr lang="el-GR" dirty="0"/>
              <a:t> ταχύτητα, επιτάχυνση,</a:t>
            </a:r>
          </a:p>
          <a:p>
            <a:r>
              <a:rPr lang="el-GR" dirty="0"/>
              <a:t> διεύθυνση κίνησης</a:t>
            </a:r>
          </a:p>
          <a:p>
            <a:r>
              <a:rPr lang="el-GR" dirty="0"/>
              <a:t> </a:t>
            </a:r>
            <a:r>
              <a:rPr lang="el-GR" dirty="0" err="1"/>
              <a:t>Αα</a:t>
            </a:r>
            <a:r>
              <a:rPr lang="el-GR" dirty="0"/>
              <a:t> ίνες</a:t>
            </a:r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5832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90A8506C-F6B4-45CB-84D2-AF9DCCE7E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487245"/>
              </p:ext>
            </p:extLst>
          </p:nvPr>
        </p:nvGraphicFramePr>
        <p:xfrm>
          <a:off x="1932609" y="219711"/>
          <a:ext cx="81280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043">
                  <a:extLst>
                    <a:ext uri="{9D8B030D-6E8A-4147-A177-3AD203B41FA5}">
                      <a16:colId xmlns:a16="http://schemas.microsoft.com/office/drawing/2014/main" val="1957266796"/>
                    </a:ext>
                  </a:extLst>
                </a:gridCol>
                <a:gridCol w="6084957">
                  <a:extLst>
                    <a:ext uri="{9D8B030D-6E8A-4147-A177-3AD203B41FA5}">
                      <a16:colId xmlns:a16="http://schemas.microsoft.com/office/drawing/2014/main" val="1940335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ΣΚΟΡ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ΜΥΙΚΗ ΙΣΧΥΣ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175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Καμία κίνηση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552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Κίνηση τένοντα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684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Κίνηση που δεν υπερνικά βαρύτητα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853531"/>
                  </a:ext>
                </a:extLst>
              </a:tr>
              <a:tr h="188434">
                <a:tc>
                  <a:txBody>
                    <a:bodyPr/>
                    <a:lstStyle/>
                    <a:p>
                      <a:r>
                        <a:rPr lang="el-G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Κίνηση υπερνικά βαρύτητα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372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Κίνηση ενάντια σε βαθμό αντίστασης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32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Πλήρης κίνηση ενάντια σε πλήρη αντίσταση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956646"/>
                  </a:ext>
                </a:extLst>
              </a:tr>
            </a:tbl>
          </a:graphicData>
        </a:graphic>
      </p:graphicFrame>
      <p:graphicFrame>
        <p:nvGraphicFramePr>
          <p:cNvPr id="5" name="Πίνακας 4">
            <a:extLst>
              <a:ext uri="{FF2B5EF4-FFF2-40B4-BE49-F238E27FC236}">
                <a16:creationId xmlns:a16="http://schemas.microsoft.com/office/drawing/2014/main" id="{615E0A63-76E2-47E9-BB1E-5754F55CF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412089"/>
              </p:ext>
            </p:extLst>
          </p:nvPr>
        </p:nvGraphicFramePr>
        <p:xfrm>
          <a:off x="1932609" y="2810511"/>
          <a:ext cx="8128000" cy="3708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72741032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2542581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ΒΑΘΜΟΣ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ΤΕΝΟΝΤΙΑ ΑΝΤΑΝΑΚΛΑΣΤΙΚΑ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38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Απόντα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922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Παρόντα αλλά πολύ μειωμένα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631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Φυσιολογικά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687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Αυξημένα αλλά όχι παθολογικά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69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++++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Πολύ αυξημένα ή </a:t>
                      </a:r>
                      <a:r>
                        <a:rPr lang="el-GR" dirty="0" err="1"/>
                        <a:t>κλονοειδή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418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l-G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ΕΠΙΠΟΛΗΣ ΑΝΤΑΝΑΚΛΣΤΙΚΑ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918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Απόντα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834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Παρόντα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658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427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5142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xhma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38" y="1"/>
            <a:ext cx="7000924" cy="3987073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1881158" y="3429001"/>
            <a:ext cx="8485080" cy="313932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Α</a:t>
            </a:r>
            <a:r>
              <a:rPr lang="el-GR" b="1" dirty="0"/>
              <a:t>. Νευροπάθεια </a:t>
            </a:r>
            <a:r>
              <a:rPr lang="el-GR" b="1" dirty="0" err="1"/>
              <a:t>παχέων</a:t>
            </a:r>
            <a:r>
              <a:rPr lang="el-GR" b="1" dirty="0"/>
              <a:t> ινών</a:t>
            </a:r>
            <a:r>
              <a:rPr lang="el-GR" dirty="0"/>
              <a:t>.  Υπαισθησία 0-+++ (αφή, παλλαισθησία), </a:t>
            </a:r>
          </a:p>
          <a:p>
            <a:r>
              <a:rPr lang="el-GR" dirty="0"/>
              <a:t>			πόνος+-+++, ΤΑ Ν-</a:t>
            </a:r>
            <a:r>
              <a:rPr lang="el-GR" dirty="0">
                <a:sym typeface="Wingdings"/>
              </a:rPr>
              <a:t></a:t>
            </a:r>
            <a:r>
              <a:rPr lang="el-GR" dirty="0"/>
              <a:t>, μ. αδυναμία 0-+++</a:t>
            </a:r>
          </a:p>
          <a:p>
            <a:r>
              <a:rPr lang="el-GR" dirty="0"/>
              <a:t>Β. </a:t>
            </a:r>
            <a:r>
              <a:rPr lang="el-GR" b="1" dirty="0"/>
              <a:t>Νευροπάθεια</a:t>
            </a:r>
            <a:r>
              <a:rPr lang="el-GR" dirty="0"/>
              <a:t> </a:t>
            </a:r>
            <a:r>
              <a:rPr lang="el-GR" b="1" dirty="0"/>
              <a:t>λεπτών ινών. </a:t>
            </a:r>
            <a:r>
              <a:rPr lang="el-GR" dirty="0"/>
              <a:t>Υπαισθησία 0-+ (θερμοκρασία, </a:t>
            </a:r>
            <a:r>
              <a:rPr lang="el-GR" dirty="0" err="1"/>
              <a:t>αλλοδυνία</a:t>
            </a:r>
            <a:r>
              <a:rPr lang="el-GR" dirty="0"/>
              <a:t>), πόνος+-+++, </a:t>
            </a:r>
          </a:p>
          <a:p>
            <a:r>
              <a:rPr lang="el-GR" dirty="0"/>
              <a:t>			  ΤΑ Ν-</a:t>
            </a:r>
            <a:r>
              <a:rPr lang="el-GR" dirty="0">
                <a:sym typeface="Wingdings"/>
              </a:rPr>
              <a:t></a:t>
            </a:r>
            <a:r>
              <a:rPr lang="el-GR" dirty="0"/>
              <a:t>, μ. αδυναμία 0</a:t>
            </a:r>
          </a:p>
          <a:p>
            <a:r>
              <a:rPr lang="el-GR" dirty="0"/>
              <a:t>Γ . </a:t>
            </a:r>
            <a:r>
              <a:rPr lang="el-GR" b="1" dirty="0"/>
              <a:t>Κινητική νευροπάθεια</a:t>
            </a:r>
            <a:r>
              <a:rPr lang="el-GR" dirty="0"/>
              <a:t>. Υπαισθησία 0-+, πόνος+-+++, ΤΑ </a:t>
            </a:r>
            <a:r>
              <a:rPr lang="el-GR" dirty="0" err="1">
                <a:sym typeface="Wingdings"/>
              </a:rPr>
              <a:t></a:t>
            </a:r>
            <a:r>
              <a:rPr lang="el-GR" dirty="0">
                <a:sym typeface="Wingdings"/>
              </a:rPr>
              <a:t>,</a:t>
            </a:r>
          </a:p>
          <a:p>
            <a:r>
              <a:rPr lang="el-GR" dirty="0">
                <a:sym typeface="Wingdings"/>
              </a:rPr>
              <a:t>			 μ. αδυναμία </a:t>
            </a:r>
            <a:r>
              <a:rPr lang="el-GR" dirty="0" err="1">
                <a:sym typeface="Wingdings"/>
              </a:rPr>
              <a:t>κεντρομελική</a:t>
            </a:r>
            <a:r>
              <a:rPr lang="el-GR" dirty="0">
                <a:sym typeface="Wingdings"/>
              </a:rPr>
              <a:t> +-+++</a:t>
            </a:r>
          </a:p>
          <a:p>
            <a:r>
              <a:rPr lang="el-GR" dirty="0">
                <a:sym typeface="Wingdings"/>
              </a:rPr>
              <a:t>Δ. </a:t>
            </a:r>
            <a:r>
              <a:rPr lang="el-GR" b="1" dirty="0">
                <a:sym typeface="Wingdings"/>
              </a:rPr>
              <a:t>Οξεία μονονευρίτιδα</a:t>
            </a:r>
            <a:r>
              <a:rPr lang="el-GR" dirty="0">
                <a:sym typeface="Wingdings"/>
              </a:rPr>
              <a:t>. </a:t>
            </a:r>
            <a:r>
              <a:rPr lang="el-GR" dirty="0"/>
              <a:t>Υπαισθησία 0-+, πόνος+-+++, ΤΑ Ν, </a:t>
            </a:r>
            <a:r>
              <a:rPr lang="el-GR" dirty="0">
                <a:sym typeface="Wingdings"/>
              </a:rPr>
              <a:t>μ. αδυναμία +-+++</a:t>
            </a:r>
          </a:p>
          <a:p>
            <a:r>
              <a:rPr lang="el-GR" dirty="0">
                <a:sym typeface="Wingdings"/>
              </a:rPr>
              <a:t>Ε</a:t>
            </a:r>
            <a:r>
              <a:rPr lang="el-GR" b="1" dirty="0">
                <a:sym typeface="Wingdings"/>
              </a:rPr>
              <a:t>. Πιεστικές νευροπάθειες</a:t>
            </a:r>
            <a:r>
              <a:rPr lang="el-GR" dirty="0">
                <a:sym typeface="Wingdings"/>
              </a:rPr>
              <a:t>. 1 ωλένιο ν, 2 μέσο ν, 3 περονιαίο ν.</a:t>
            </a:r>
          </a:p>
          <a:p>
            <a:r>
              <a:rPr lang="el-GR" dirty="0">
                <a:sym typeface="Wingdings"/>
              </a:rPr>
              <a:t>			</a:t>
            </a:r>
            <a:r>
              <a:rPr lang="el-GR" dirty="0"/>
              <a:t> Υπαισθησία κατανομής νεύρου +-+++, πόνος+-++, </a:t>
            </a:r>
          </a:p>
          <a:p>
            <a:r>
              <a:rPr lang="el-GR" dirty="0">
                <a:sym typeface="Wingdings"/>
              </a:rPr>
              <a:t>			</a:t>
            </a:r>
            <a:r>
              <a:rPr lang="el-GR" dirty="0"/>
              <a:t> ΤΑ Ν, </a:t>
            </a:r>
            <a:r>
              <a:rPr lang="el-GR" dirty="0">
                <a:sym typeface="Wingdings"/>
              </a:rPr>
              <a:t>μ. αδυναμία +-+++.</a:t>
            </a:r>
          </a:p>
          <a:p>
            <a:r>
              <a:rPr lang="el-GR" dirty="0">
                <a:sym typeface="Wingdings"/>
              </a:rPr>
              <a:t>			</a:t>
            </a:r>
            <a:endParaRPr lang="el-GR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9763C5-5FDC-4646-A877-78125AB290FB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ΤΑΞΙΝΟΜΗΣΗ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82835DE-FE5E-401C-AECB-CBB70DF15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417" y="1825625"/>
            <a:ext cx="5761383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l-GR" sz="9600" dirty="0"/>
              <a:t>1. Βάσει των ινών που έχουν προσβληθεί</a:t>
            </a:r>
          </a:p>
          <a:p>
            <a:pPr marL="571500" indent="-571500">
              <a:buFont typeface="+mj-lt"/>
              <a:buAutoNum type="romanUcPeriod"/>
            </a:pPr>
            <a:r>
              <a:rPr lang="el-GR" sz="9600" dirty="0"/>
              <a:t>Αισθητική</a:t>
            </a:r>
          </a:p>
          <a:p>
            <a:pPr marL="571500" indent="-571500">
              <a:buFont typeface="+mj-lt"/>
              <a:buAutoNum type="romanUcPeriod"/>
            </a:pPr>
            <a:r>
              <a:rPr lang="el-GR" sz="9600" dirty="0"/>
              <a:t>Κινητική </a:t>
            </a:r>
          </a:p>
          <a:p>
            <a:pPr marL="571500" indent="-571500">
              <a:buFont typeface="+mj-lt"/>
              <a:buAutoNum type="romanUcPeriod"/>
            </a:pPr>
            <a:r>
              <a:rPr lang="el-GR" sz="9600" dirty="0"/>
              <a:t>Αυτόνομη</a:t>
            </a:r>
          </a:p>
          <a:p>
            <a:pPr marL="0" indent="0">
              <a:buNone/>
            </a:pPr>
            <a:endParaRPr lang="el-GR" sz="9600" dirty="0"/>
          </a:p>
          <a:p>
            <a:pPr marL="0" indent="0">
              <a:buNone/>
            </a:pPr>
            <a:r>
              <a:rPr lang="el-GR" sz="9600" dirty="0"/>
              <a:t>2. Βάσει της κατανομής</a:t>
            </a:r>
          </a:p>
          <a:p>
            <a:pPr marL="571500" indent="-571500">
              <a:buFont typeface="+mj-lt"/>
              <a:buAutoNum type="romanUcPeriod"/>
            </a:pPr>
            <a:r>
              <a:rPr lang="el-GR" sz="9600" dirty="0"/>
              <a:t>Περιφερική-συμμετρική, ασύμμετρη (πολλαπλή </a:t>
            </a:r>
            <a:r>
              <a:rPr lang="el-GR" sz="9600" dirty="0" err="1"/>
              <a:t>μονονευρίτιδα</a:t>
            </a:r>
            <a:r>
              <a:rPr lang="el-GR" sz="9600" dirty="0"/>
              <a:t>)</a:t>
            </a:r>
          </a:p>
          <a:p>
            <a:pPr marL="571500" indent="-571500">
              <a:buFont typeface="+mj-lt"/>
              <a:buAutoNum type="romanUcPeriod"/>
            </a:pPr>
            <a:r>
              <a:rPr lang="el-GR" sz="9600" dirty="0" err="1"/>
              <a:t>Κεντρομελική</a:t>
            </a:r>
            <a:endParaRPr lang="el-GR" sz="9600" dirty="0"/>
          </a:p>
          <a:p>
            <a:pPr marL="571500" indent="-571500">
              <a:buFont typeface="+mj-lt"/>
              <a:buAutoNum type="romanUcPeriod"/>
            </a:pPr>
            <a:r>
              <a:rPr lang="el-GR" sz="9600" dirty="0" err="1"/>
              <a:t>Δερμοτομική</a:t>
            </a:r>
            <a:endParaRPr lang="el-GR" sz="9600" dirty="0"/>
          </a:p>
          <a:p>
            <a:pPr marL="571500" indent="-571500">
              <a:buFont typeface="+mj-lt"/>
              <a:buAutoNum type="romanUcPeriod"/>
            </a:pPr>
            <a:r>
              <a:rPr lang="el-GR" sz="9600" dirty="0" err="1"/>
              <a:t>Ριζιτική</a:t>
            </a:r>
            <a:endParaRPr lang="el-GR" sz="9600" dirty="0"/>
          </a:p>
          <a:p>
            <a:pPr marL="571500" indent="-571500">
              <a:buFont typeface="+mj-lt"/>
              <a:buAutoNum type="romanUcPeriod"/>
            </a:pPr>
            <a:r>
              <a:rPr lang="el-GR" sz="9600" dirty="0"/>
              <a:t>Προσβολή πλέγματος</a:t>
            </a:r>
          </a:p>
          <a:p>
            <a:pPr marL="571500" indent="-571500">
              <a:buFont typeface="+mj-lt"/>
              <a:buAutoNum type="romanUcPeriod"/>
            </a:pPr>
            <a:endParaRPr lang="el-GR" dirty="0"/>
          </a:p>
          <a:p>
            <a:pPr marL="571500" indent="-571500">
              <a:buFont typeface="+mj-lt"/>
              <a:buAutoNum type="romanUcPeriod"/>
            </a:pPr>
            <a:endParaRPr lang="el-GR" dirty="0"/>
          </a:p>
          <a:p>
            <a:pPr marL="571500" indent="-571500">
              <a:buFont typeface="+mj-lt"/>
              <a:buAutoNum type="romanUcPeriod"/>
            </a:pPr>
            <a:endParaRPr lang="el-GR" dirty="0"/>
          </a:p>
          <a:p>
            <a:pPr marL="0" indent="0">
              <a:buNone/>
            </a:pPr>
            <a:r>
              <a:rPr lang="el-GR" dirty="0"/>
              <a:t>	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9DC65DE-537C-42BD-9071-A8C0C25DDD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l-GR" sz="9600" dirty="0"/>
              <a:t>3. Βάσει της χρονικής εξέλιξης</a:t>
            </a:r>
          </a:p>
          <a:p>
            <a:pPr marL="571500" indent="-571500">
              <a:buFont typeface="+mj-lt"/>
              <a:buAutoNum type="romanUcPeriod"/>
            </a:pPr>
            <a:r>
              <a:rPr lang="el-GR" sz="9600" dirty="0"/>
              <a:t>Οξεία, </a:t>
            </a:r>
          </a:p>
          <a:p>
            <a:pPr marL="571500" indent="-571500">
              <a:buFont typeface="+mj-lt"/>
              <a:buAutoNum type="romanUcPeriod"/>
            </a:pPr>
            <a:r>
              <a:rPr lang="el-GR" sz="9600" dirty="0"/>
              <a:t>Χρόνια</a:t>
            </a:r>
          </a:p>
          <a:p>
            <a:pPr marL="571500" indent="-571500">
              <a:buFont typeface="+mj-lt"/>
              <a:buAutoNum type="romanUcPeriod"/>
            </a:pPr>
            <a:r>
              <a:rPr lang="el-GR" sz="9600" dirty="0"/>
              <a:t>Υποξεία</a:t>
            </a:r>
          </a:p>
          <a:p>
            <a:pPr marL="571500" indent="-571500">
              <a:buFont typeface="+mj-lt"/>
              <a:buAutoNum type="romanUcPeriod"/>
            </a:pPr>
            <a:r>
              <a:rPr lang="el-GR" sz="9600" dirty="0"/>
              <a:t>Υποτροπιάζουσα</a:t>
            </a:r>
          </a:p>
          <a:p>
            <a:pPr marL="0" indent="0">
              <a:buNone/>
            </a:pPr>
            <a:endParaRPr lang="el-GR" sz="9600" dirty="0"/>
          </a:p>
          <a:p>
            <a:pPr marL="0" indent="0">
              <a:buNone/>
            </a:pPr>
            <a:r>
              <a:rPr lang="el-GR" sz="9600" dirty="0"/>
              <a:t>4. Βάσει </a:t>
            </a:r>
            <a:r>
              <a:rPr lang="el-GR" sz="9600" dirty="0" err="1"/>
              <a:t>παθολογοανατομικού</a:t>
            </a:r>
            <a:r>
              <a:rPr lang="el-GR" sz="9600" dirty="0"/>
              <a:t> υποστρώματος</a:t>
            </a:r>
          </a:p>
          <a:p>
            <a:pPr marL="571500" indent="-571500">
              <a:buFont typeface="+mj-lt"/>
              <a:buAutoNum type="romanUcPeriod"/>
            </a:pPr>
            <a:r>
              <a:rPr lang="el-GR" sz="9600" dirty="0"/>
              <a:t>1παθής αξονική</a:t>
            </a:r>
          </a:p>
          <a:p>
            <a:pPr marL="571500" indent="-571500">
              <a:buFont typeface="+mj-lt"/>
              <a:buAutoNum type="romanUcPeriod"/>
            </a:pPr>
            <a:r>
              <a:rPr lang="el-GR" sz="9600" dirty="0"/>
              <a:t>1παθής </a:t>
            </a:r>
            <a:r>
              <a:rPr lang="el-GR" sz="9600" dirty="0" err="1"/>
              <a:t>απομυελινωτική</a:t>
            </a:r>
            <a:endParaRPr lang="el-GR" sz="9600" dirty="0"/>
          </a:p>
          <a:p>
            <a:pPr marL="0" indent="0">
              <a:buNone/>
            </a:pPr>
            <a:endParaRPr lang="el-GR" sz="9600" dirty="0"/>
          </a:p>
          <a:p>
            <a:pPr marL="0" indent="0">
              <a:buNone/>
            </a:pPr>
            <a:r>
              <a:rPr lang="el-GR" sz="9600" dirty="0"/>
              <a:t>5. Βάσει αιτιολογίας</a:t>
            </a:r>
          </a:p>
          <a:p>
            <a:pPr marL="0" indent="0">
              <a:buNone/>
            </a:pPr>
            <a:endParaRPr lang="el-GR" dirty="0"/>
          </a:p>
          <a:p>
            <a:pPr marL="571500" indent="-571500">
              <a:buFont typeface="+mj-lt"/>
              <a:buAutoNum type="romanUcPeriod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7323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μηνιγγες\spinal-cord-and-spinal-nerves-lab-5-63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85728"/>
            <a:ext cx="914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el-GR" b="1" dirty="0"/>
              <a:t>Τραύμα</a:t>
            </a:r>
            <a:r>
              <a:rPr lang="en-US" b="1" dirty="0"/>
              <a:t>-</a:t>
            </a:r>
            <a:r>
              <a:rPr lang="el-GR" b="1" dirty="0"/>
              <a:t>παγίδευση</a:t>
            </a:r>
          </a:p>
          <a:p>
            <a:pPr>
              <a:buFont typeface="Wingdings" pitchFamily="2" charset="2"/>
              <a:buChar char="q"/>
            </a:pPr>
            <a:r>
              <a:rPr lang="el-GR" b="1" dirty="0"/>
              <a:t>ΣΔ</a:t>
            </a:r>
          </a:p>
          <a:p>
            <a:pPr>
              <a:buFont typeface="Wingdings" pitchFamily="2" charset="2"/>
              <a:buChar char="q"/>
            </a:pPr>
            <a:r>
              <a:rPr lang="el-GR" b="1" dirty="0"/>
              <a:t>Αυτοάνοσες φλεγμονώδεις διαδικασίες </a:t>
            </a:r>
          </a:p>
          <a:p>
            <a:pPr>
              <a:buFont typeface="Wingdings" pitchFamily="2" charset="2"/>
              <a:buChar char="q"/>
            </a:pPr>
            <a:r>
              <a:rPr lang="el-GR" b="1" dirty="0"/>
              <a:t>Ισχαιμικές</a:t>
            </a:r>
          </a:p>
          <a:p>
            <a:pPr>
              <a:buFont typeface="Wingdings" pitchFamily="2" charset="2"/>
              <a:buChar char="q"/>
            </a:pPr>
            <a:r>
              <a:rPr lang="el-GR" b="1" dirty="0" err="1"/>
              <a:t>Παρανεοπλασματικές</a:t>
            </a:r>
            <a:endParaRPr lang="el-GR" b="1" dirty="0"/>
          </a:p>
          <a:p>
            <a:pPr>
              <a:buFont typeface="Wingdings" pitchFamily="2" charset="2"/>
              <a:buChar char="q"/>
            </a:pPr>
            <a:r>
              <a:rPr lang="el-GR" b="1" dirty="0"/>
              <a:t>Λοιμώδη νοσήματα</a:t>
            </a:r>
          </a:p>
          <a:p>
            <a:pPr>
              <a:buFont typeface="Wingdings" pitchFamily="2" charset="2"/>
              <a:buChar char="q"/>
            </a:pPr>
            <a:r>
              <a:rPr lang="el-GR" b="1" dirty="0"/>
              <a:t>Τοξικότητα</a:t>
            </a:r>
          </a:p>
          <a:p>
            <a:pPr>
              <a:buFont typeface="Wingdings" pitchFamily="2" charset="2"/>
              <a:buChar char="q"/>
            </a:pPr>
            <a:r>
              <a:rPr lang="el-GR" b="1" dirty="0"/>
              <a:t>Ελλείψεις διατροφικών παραγόντων</a:t>
            </a:r>
          </a:p>
          <a:p>
            <a:pPr>
              <a:buFont typeface="Wingdings" pitchFamily="2" charset="2"/>
              <a:buChar char="q"/>
            </a:pPr>
            <a:r>
              <a:rPr lang="el-GR" b="1" dirty="0"/>
              <a:t>Κληρονομικές παθήσεις</a:t>
            </a:r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l-GR" dirty="0"/>
              <a:t>ΑΙΤΙΑ ΠΡΟΣΒΟΛΗΣ ΠΕΡΙΦΕΡΙΚΩΝ ΝΕΥΡΩΝ</a:t>
            </a:r>
          </a:p>
        </p:txBody>
      </p:sp>
    </p:spTree>
    <p:extLst>
      <p:ext uri="{BB962C8B-B14F-4D97-AF65-F5344CB8AC3E}">
        <p14:creationId xmlns:p14="http://schemas.microsoft.com/office/powerpoint/2010/main" val="26056732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1738282" y="571480"/>
          <a:ext cx="8572560" cy="47853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85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ΠΟΛΥΝΕΥΡΟΠΑΘΕΙΕΣ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ΜΕΤΑΒΟΛΙΚΕΣ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ΣΔ</a:t>
                      </a:r>
                      <a:r>
                        <a:rPr lang="el-GR" baseline="0" dirty="0"/>
                        <a:t> / ΟΥΡΑΙΜΙΑ/ ΚΙΡΡΩΣΗ/ ΥΠΟΘΥΡΕΟΕΙΔΙΣΜΟΣ</a:t>
                      </a:r>
                      <a:endParaRPr lang="el-GR" dirty="0"/>
                    </a:p>
                    <a:p>
                      <a:endParaRPr lang="el-G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ΔΙΑΤΡΟΦΙΚΕΣ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ΕΛΛΕΙΨΗ Β12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ΠΑΡΑΠΡΩΤΕΙΝΑΙΜΙΕΣ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ΛΟΙΜΩΔΕΙΣ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ΛΕΠΡΑ/ ΠΑΡΩΤΙΤΙΔΑ/ ΜΟΝΟΚΥΤΤΑΡΩΣΗ/</a:t>
                      </a:r>
                      <a:r>
                        <a:rPr lang="el-GR" baseline="0" dirty="0"/>
                        <a:t> ΤΥΦΟΣ/ </a:t>
                      </a:r>
                      <a:r>
                        <a:rPr lang="en-US" baseline="0" dirty="0"/>
                        <a:t>HIV/</a:t>
                      </a:r>
                      <a:r>
                        <a:rPr lang="el-GR" baseline="0" dirty="0"/>
                        <a:t> ΔΙΦΘΕΡΙΤΙΔΑ/ ΑΛΛΑΝΤΙΑΣΗ/ΔΗΓΜΑ ΚΡΟΤΩΝΑ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ΑΡΤΗΡΙΑΚΗ ΝΟΣΟΣ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ΟΖΩΔΗΣ ΠΟΛΥΑΡΤΗΡΙΤΙΔΑ/ ΚΟΛΛΑΓΟΝΩΣΕΙΣ/</a:t>
                      </a:r>
                    </a:p>
                    <a:p>
                      <a:r>
                        <a:rPr lang="el-GR" dirty="0"/>
                        <a:t>ΑΘΗΡΟΣΚΛΗΡΩΣΗ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ΔΥΣΑΠΟΡΡΟΦΗΣΗ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ΤΟΞΙΚΟΙ ΠΑΡΑΓΟΝΤΕΣ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ΑΙΘΑΝΟΛΗ/ ΜΟΛΥΒΔΟΣ/ ΑΡΣΕΝΙΚΟ/ ΘΑΛΛΙΟ/ ΔΙΑΛΥΤΕΣ/ ΦΑΡΜΑΚΑ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ΑΛΛΑ ΑΙΤΙΑ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ΚΑΚΟΗΘΕΙΑ/</a:t>
                      </a:r>
                      <a:r>
                        <a:rPr lang="el-GR" baseline="0" dirty="0"/>
                        <a:t> ΣΑΡΚΟΕΙΔΩΣΗ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9" y="6648450"/>
            <a:ext cx="32861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79928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59DE8E1-AE17-4C45-9437-2BC163DC2A8C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ΕΡΓΑΣΤΗΡΙΑΚΗ ΔΙΕΡΕΥΝΗΣΗ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D88C7877-B891-48C3-8412-135F7B4DC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Ταχύτητες αγωγής (αισθητικές και κινητικές)</a:t>
            </a:r>
          </a:p>
          <a:p>
            <a:r>
              <a:rPr lang="el-GR" dirty="0"/>
              <a:t>Ηλεκτρομυογράφημα</a:t>
            </a:r>
          </a:p>
          <a:p>
            <a:r>
              <a:rPr lang="en-ID" dirty="0"/>
              <a:t>Therma Threshold Test</a:t>
            </a:r>
          </a:p>
          <a:p>
            <a:r>
              <a:rPr lang="en-ID" dirty="0"/>
              <a:t>Sympathetic Skin Response</a:t>
            </a:r>
          </a:p>
          <a:p>
            <a:r>
              <a:rPr lang="el-GR" dirty="0"/>
              <a:t>ΕΝΥ</a:t>
            </a:r>
          </a:p>
          <a:p>
            <a:r>
              <a:rPr lang="el-GR" dirty="0"/>
              <a:t>Μεταβολικός, </a:t>
            </a:r>
            <a:r>
              <a:rPr lang="el-GR" dirty="0" err="1"/>
              <a:t>ορμονολογικός</a:t>
            </a:r>
            <a:r>
              <a:rPr lang="el-GR" dirty="0"/>
              <a:t>, ανοσολογικός, τοξικολογικός, γενετικός, </a:t>
            </a:r>
            <a:r>
              <a:rPr lang="el-GR" dirty="0" err="1"/>
              <a:t>ιολογικός</a:t>
            </a:r>
            <a:r>
              <a:rPr lang="el-GR" dirty="0"/>
              <a:t>, </a:t>
            </a:r>
            <a:r>
              <a:rPr lang="el-GR" dirty="0" err="1"/>
              <a:t>νεοπλασματικός</a:t>
            </a:r>
            <a:endParaRPr lang="el-GR" dirty="0"/>
          </a:p>
          <a:p>
            <a:r>
              <a:rPr lang="el-GR" dirty="0"/>
              <a:t>Βιοψία νεύρου</a:t>
            </a:r>
          </a:p>
          <a:p>
            <a:endParaRPr lang="el-GR" dirty="0"/>
          </a:p>
          <a:p>
            <a:r>
              <a:rPr lang="el-GR" sz="3000" dirty="0">
                <a:solidFill>
                  <a:srgbClr val="FF0000"/>
                </a:solidFill>
              </a:rPr>
              <a:t>25% δε δύναται να διευκρινιστεί η σαφής αιτιολογία.</a:t>
            </a:r>
          </a:p>
        </p:txBody>
      </p:sp>
    </p:spTree>
    <p:extLst>
      <p:ext uri="{BB962C8B-B14F-4D97-AF65-F5344CB8AC3E}">
        <p14:creationId xmlns:p14="http://schemas.microsoft.com/office/powerpoint/2010/main" val="22996152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4B4DFF1-E93F-47BD-B282-A1E7A0C91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5559734"/>
            <a:ext cx="2819400" cy="781050"/>
          </a:xfrm>
          <a:prstGeom prst="rect">
            <a:avLst/>
          </a:prstGeom>
        </p:spPr>
      </p:pic>
      <p:sp>
        <p:nvSpPr>
          <p:cNvPr id="5" name="Τίτλος 4">
            <a:extLst>
              <a:ext uri="{FF2B5EF4-FFF2-40B4-BE49-F238E27FC236}">
                <a16:creationId xmlns:a16="http://schemas.microsoft.com/office/drawing/2014/main" id="{4BB19249-F058-4CBC-ADA1-628079361825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ΕΡΓΑΣΤΗΡΙΑΚΗ ΔΙΕΡΕΥΝΗΣΗ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3FDE629-A367-47E7-8AE6-5754A93D0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Γλυκόζη</a:t>
            </a:r>
          </a:p>
          <a:p>
            <a:r>
              <a:rPr lang="en-ID" dirty="0"/>
              <a:t>HbA1c</a:t>
            </a:r>
          </a:p>
          <a:p>
            <a:r>
              <a:rPr lang="el-GR" dirty="0"/>
              <a:t>Ουρία-</a:t>
            </a:r>
            <a:r>
              <a:rPr lang="el-GR" dirty="0" err="1"/>
              <a:t>Κρεατινίνη</a:t>
            </a:r>
            <a:endParaRPr lang="el-GR" dirty="0"/>
          </a:p>
          <a:p>
            <a:r>
              <a:rPr lang="el-GR" dirty="0"/>
              <a:t>Γεν. Αίματος</a:t>
            </a:r>
          </a:p>
          <a:p>
            <a:r>
              <a:rPr lang="el-GR" dirty="0"/>
              <a:t>ΤΚΕ</a:t>
            </a:r>
          </a:p>
          <a:p>
            <a:r>
              <a:rPr lang="el-GR" dirty="0"/>
              <a:t>Β12, </a:t>
            </a:r>
            <a:r>
              <a:rPr lang="el-GR" dirty="0" err="1"/>
              <a:t>Φυλλικό</a:t>
            </a:r>
            <a:r>
              <a:rPr lang="el-GR" dirty="0"/>
              <a:t>, </a:t>
            </a:r>
            <a:r>
              <a:rPr lang="el-GR" dirty="0" err="1"/>
              <a:t>Ομοκυστεΐνη</a:t>
            </a:r>
            <a:endParaRPr lang="en-ID" dirty="0"/>
          </a:p>
          <a:p>
            <a:r>
              <a:rPr lang="en-ID" dirty="0"/>
              <a:t>TSH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451138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BEE18E02-A8E8-4FF7-B3CA-CB7208721ECD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ΕΛΕΓΧΟΣ ΕΝΥ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295FA29-DBF9-4CDD-8B57-C91A3BB8D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587" y="1690688"/>
            <a:ext cx="4191000" cy="22860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85F0D87-ACB3-40B5-AB72-4F0D10250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293" y="1690688"/>
            <a:ext cx="3057525" cy="2124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A0F442-8202-4BA6-A037-596C64A11CF8}"/>
              </a:ext>
            </a:extLst>
          </p:cNvPr>
          <p:cNvSpPr txBox="1"/>
          <p:nvPr/>
        </p:nvSpPr>
        <p:spPr>
          <a:xfrm>
            <a:off x="1282148" y="4368800"/>
            <a:ext cx="10071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Υπολογισμός λευκώματος ΕΝΥ: </a:t>
            </a:r>
          </a:p>
          <a:p>
            <a:r>
              <a:rPr lang="el-GR" sz="2400" dirty="0"/>
              <a:t>αν είναι αυξημένο με φυσιολογικό αριθμό λευκών αιμοσφαιρίων,</a:t>
            </a:r>
          </a:p>
          <a:p>
            <a:r>
              <a:rPr lang="el-GR" sz="2400" dirty="0"/>
              <a:t>η διάγνωση κατευθύνεται προς  </a:t>
            </a:r>
            <a:r>
              <a:rPr lang="el-GR" sz="2400" dirty="0" err="1"/>
              <a:t>απομυελινωτική</a:t>
            </a:r>
            <a:r>
              <a:rPr lang="el-GR" sz="2400" dirty="0"/>
              <a:t> </a:t>
            </a:r>
            <a:r>
              <a:rPr lang="el-GR" sz="2400" dirty="0" err="1"/>
              <a:t>πολυρριζονευροπάθεια</a:t>
            </a:r>
            <a:r>
              <a:rPr lang="el-GR" sz="2400" dirty="0"/>
              <a:t> </a:t>
            </a:r>
            <a:r>
              <a:rPr lang="en-ID" sz="2400" dirty="0"/>
              <a:t>(GBS, CIDP).</a:t>
            </a:r>
            <a:endParaRPr lang="en-US" sz="2400" dirty="0"/>
          </a:p>
          <a:p>
            <a:r>
              <a:rPr lang="el-GR" sz="2400" dirty="0"/>
              <a:t>Κυτταρολογική εξέταση: διερεύνηση λεμφώματος</a:t>
            </a:r>
          </a:p>
          <a:p>
            <a:r>
              <a:rPr lang="el-GR" sz="2400" dirty="0"/>
              <a:t>Ειδικές εξετάσεις</a:t>
            </a:r>
            <a:r>
              <a:rPr lang="en-US" sz="2400" dirty="0"/>
              <a:t>:</a:t>
            </a:r>
            <a:r>
              <a:rPr lang="el-GR" sz="2400" dirty="0"/>
              <a:t> </a:t>
            </a:r>
            <a:r>
              <a:rPr lang="en-ID" sz="2400" dirty="0"/>
              <a:t>PCR Lyme disease, CMV branched DNA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8545232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FAA57D-F65A-441B-843B-C5226056499D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ΒΙΟΨΙΑ ΝΕΥΡΟΥ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68EE840-2AC3-44F8-B271-FAEB3766B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Εκτελείται σε πολύ ειδικές περιπτώσεις</a:t>
            </a:r>
          </a:p>
          <a:p>
            <a:r>
              <a:rPr lang="el-GR" dirty="0" err="1"/>
              <a:t>Αγγειίτδα</a:t>
            </a:r>
            <a:endParaRPr lang="el-GR" dirty="0"/>
          </a:p>
          <a:p>
            <a:r>
              <a:rPr lang="el-GR" dirty="0" err="1"/>
              <a:t>Αμυλοείδωση</a:t>
            </a:r>
            <a:endParaRPr lang="el-GR" dirty="0"/>
          </a:p>
          <a:p>
            <a:r>
              <a:rPr lang="el-GR" dirty="0" err="1"/>
              <a:t>Λευκοδυστροφία</a:t>
            </a:r>
            <a:endParaRPr lang="el-GR" dirty="0"/>
          </a:p>
          <a:p>
            <a:r>
              <a:rPr lang="el-GR" dirty="0" err="1"/>
              <a:t>Σαρκοείδωση</a:t>
            </a:r>
            <a:endParaRPr lang="en-ID" dirty="0"/>
          </a:p>
          <a:p>
            <a:r>
              <a:rPr lang="el-GR" dirty="0"/>
              <a:t>Λέπρα </a:t>
            </a:r>
          </a:p>
          <a:p>
            <a:endParaRPr lang="el-GR" dirty="0"/>
          </a:p>
          <a:p>
            <a:r>
              <a:rPr lang="el-GR" dirty="0"/>
              <a:t>Προτιμάται το </a:t>
            </a:r>
            <a:r>
              <a:rPr lang="el-GR" dirty="0" err="1">
                <a:solidFill>
                  <a:srgbClr val="00B0F0"/>
                </a:solidFill>
              </a:rPr>
              <a:t>γαστροκνημιαίο</a:t>
            </a:r>
            <a:r>
              <a:rPr lang="el-GR" dirty="0"/>
              <a:t> νεύρο</a:t>
            </a:r>
          </a:p>
        </p:txBody>
      </p:sp>
    </p:spTree>
    <p:extLst>
      <p:ext uri="{BB962C8B-B14F-4D97-AF65-F5344CB8AC3E}">
        <p14:creationId xmlns:p14="http://schemas.microsoft.com/office/powerpoint/2010/main" val="20589355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5AFDBCB-51B3-407D-BB87-1D85BB68E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8" y="284991"/>
            <a:ext cx="3248025" cy="33528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550561B0-1846-4FD2-8D5D-C1660394C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882" y="951741"/>
            <a:ext cx="4829175" cy="36195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8262443-62BC-40A0-831A-CC778CA39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550" y="1438028"/>
            <a:ext cx="3248025" cy="494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983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(A) Photomicrograph of nerve biopsy showing the presence of small vessel vasculitis involving an arteriole in the epineurial space (HE, Â£400). (B) Presence of plasma cell rich endoneurial inflammation in a case of pure neural leprosy (HE, Â£400). (C) Luxol fast blue/periodic acid schiff (LFB/PAS) stain showing extensive loss of myelin (Â£100). (D) Neurofilamant protein (NFP) immunostain showing complete loss of the axon in pure neural leprosy (immunohistochemistry, Â£200). (E) Well preserved myelin in a normal nerve biopsy highlighted by Luxol fast blue/periodic acid schiff (LFB/PAS) stain (Â£400). (F) NFP immunostain showing closely packed axons in a normal nerve biopsy (immunohistochemistry, Â£400).Â ">
            <a:extLst>
              <a:ext uri="{FF2B5EF4-FFF2-40B4-BE49-F238E27FC236}">
                <a16:creationId xmlns:a16="http://schemas.microsoft.com/office/drawing/2014/main" id="{FEF4CD84-24D1-4932-B88F-0B13BCC54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666"/>
            <a:ext cx="6762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5E62730B-ECF0-465D-8E98-09FF2D1ABFB1}"/>
              </a:ext>
            </a:extLst>
          </p:cNvPr>
          <p:cNvSpPr/>
          <p:nvPr/>
        </p:nvSpPr>
        <p:spPr>
          <a:xfrm>
            <a:off x="7331765" y="474345"/>
            <a:ext cx="4541482" cy="59093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AutoNum type="alphaUcParenBoth"/>
            </a:pPr>
            <a:r>
              <a:rPr lang="en-US" dirty="0">
                <a:solidFill>
                  <a:srgbClr val="111111"/>
                </a:solidFill>
                <a:latin typeface="Roboto"/>
              </a:rPr>
              <a:t>Photomicrograph of nerve biopsy showing the presence of small vessel </a:t>
            </a:r>
            <a:r>
              <a:rPr lang="en-US" u="sng" dirty="0">
                <a:solidFill>
                  <a:srgbClr val="111111"/>
                </a:solidFill>
                <a:latin typeface="Roboto"/>
              </a:rPr>
              <a:t>vasculitis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 involving an arteriole in the </a:t>
            </a:r>
            <a:r>
              <a:rPr lang="en-US" dirty="0" err="1">
                <a:solidFill>
                  <a:srgbClr val="111111"/>
                </a:solidFill>
                <a:latin typeface="Roboto"/>
              </a:rPr>
              <a:t>epineurial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 space (HE,). </a:t>
            </a:r>
            <a:endParaRPr lang="el-GR" dirty="0">
              <a:solidFill>
                <a:srgbClr val="111111"/>
              </a:solidFill>
              <a:latin typeface="Roboto"/>
            </a:endParaRPr>
          </a:p>
          <a:p>
            <a:pPr marL="342900" indent="-342900">
              <a:buAutoNum type="alphaUcParenBoth"/>
            </a:pPr>
            <a:r>
              <a:rPr lang="en-US" dirty="0">
                <a:solidFill>
                  <a:srgbClr val="111111"/>
                </a:solidFill>
                <a:latin typeface="Roboto"/>
              </a:rPr>
              <a:t> Presence of plasma cell rich </a:t>
            </a:r>
            <a:r>
              <a:rPr lang="en-US" dirty="0" err="1">
                <a:solidFill>
                  <a:srgbClr val="111111"/>
                </a:solidFill>
                <a:latin typeface="Roboto"/>
              </a:rPr>
              <a:t>endoneurial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 </a:t>
            </a:r>
            <a:r>
              <a:rPr lang="en-US" u="sng" dirty="0">
                <a:solidFill>
                  <a:srgbClr val="111111"/>
                </a:solidFill>
                <a:latin typeface="Roboto"/>
              </a:rPr>
              <a:t>inflammation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 in a case of pure neural leprosy (HE).</a:t>
            </a:r>
            <a:endParaRPr lang="el-GR" dirty="0">
              <a:solidFill>
                <a:srgbClr val="111111"/>
              </a:solidFill>
              <a:latin typeface="Roboto"/>
            </a:endParaRPr>
          </a:p>
          <a:p>
            <a:pPr marL="342900" indent="-342900">
              <a:buAutoNum type="alphaUcParenBoth"/>
            </a:pPr>
            <a:r>
              <a:rPr lang="en-US" dirty="0">
                <a:solidFill>
                  <a:srgbClr val="111111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111111"/>
                </a:solidFill>
                <a:latin typeface="Roboto"/>
              </a:rPr>
              <a:t>Luxol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 fast blue/periodic acid </a:t>
            </a:r>
            <a:r>
              <a:rPr lang="en-US" dirty="0" err="1">
                <a:solidFill>
                  <a:srgbClr val="111111"/>
                </a:solidFill>
                <a:latin typeface="Roboto"/>
              </a:rPr>
              <a:t>schiff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 (LFB/PAS) stain showing extensive loss of </a:t>
            </a:r>
            <a:r>
              <a:rPr lang="en-US" u="sng" dirty="0">
                <a:solidFill>
                  <a:srgbClr val="111111"/>
                </a:solidFill>
                <a:latin typeface="Roboto"/>
              </a:rPr>
              <a:t>myelin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.</a:t>
            </a:r>
            <a:endParaRPr lang="el-GR" dirty="0">
              <a:solidFill>
                <a:srgbClr val="111111"/>
              </a:solidFill>
              <a:latin typeface="Roboto"/>
            </a:endParaRPr>
          </a:p>
          <a:p>
            <a:pPr marL="342900" indent="-342900">
              <a:buAutoNum type="alphaUcParenBoth"/>
            </a:pPr>
            <a:r>
              <a:rPr lang="en-US" dirty="0" err="1">
                <a:solidFill>
                  <a:srgbClr val="111111"/>
                </a:solidFill>
                <a:latin typeface="Roboto"/>
              </a:rPr>
              <a:t>Neurofilamant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 protein (NFP) </a:t>
            </a:r>
            <a:r>
              <a:rPr lang="en-US" dirty="0" err="1">
                <a:solidFill>
                  <a:srgbClr val="111111"/>
                </a:solidFill>
                <a:latin typeface="Roboto"/>
              </a:rPr>
              <a:t>immunostain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 showing complete loss of the </a:t>
            </a:r>
            <a:r>
              <a:rPr lang="en-US" u="sng" dirty="0">
                <a:solidFill>
                  <a:srgbClr val="111111"/>
                </a:solidFill>
                <a:latin typeface="Roboto"/>
              </a:rPr>
              <a:t>axon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 in pure neural leprosy (immunohistochemistry).</a:t>
            </a:r>
            <a:endParaRPr lang="el-GR" dirty="0">
              <a:solidFill>
                <a:srgbClr val="111111"/>
              </a:solidFill>
              <a:latin typeface="Roboto"/>
            </a:endParaRPr>
          </a:p>
          <a:p>
            <a:pPr marL="342900" indent="-342900">
              <a:buAutoNum type="alphaUcParenBoth"/>
            </a:pPr>
            <a:r>
              <a:rPr lang="en-US" dirty="0">
                <a:solidFill>
                  <a:srgbClr val="111111"/>
                </a:solidFill>
                <a:latin typeface="Roboto"/>
              </a:rPr>
              <a:t>Well preserved myelin in a </a:t>
            </a:r>
            <a:r>
              <a:rPr lang="en-US" b="1" dirty="0">
                <a:solidFill>
                  <a:srgbClr val="111111"/>
                </a:solidFill>
                <a:latin typeface="Roboto"/>
              </a:rPr>
              <a:t>normal nerve biopsy 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highlighted by </a:t>
            </a:r>
            <a:r>
              <a:rPr lang="en-US" dirty="0" err="1">
                <a:solidFill>
                  <a:srgbClr val="111111"/>
                </a:solidFill>
                <a:latin typeface="Roboto"/>
              </a:rPr>
              <a:t>Luxol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 fast blue/periodic acid </a:t>
            </a:r>
            <a:r>
              <a:rPr lang="en-US" dirty="0" err="1">
                <a:solidFill>
                  <a:srgbClr val="111111"/>
                </a:solidFill>
                <a:latin typeface="Roboto"/>
              </a:rPr>
              <a:t>schiff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 (LFB/PAS) stain.</a:t>
            </a:r>
            <a:endParaRPr lang="el-GR" dirty="0">
              <a:solidFill>
                <a:srgbClr val="111111"/>
              </a:solidFill>
              <a:latin typeface="Roboto"/>
            </a:endParaRPr>
          </a:p>
          <a:p>
            <a:pPr marL="342900" indent="-342900">
              <a:buAutoNum type="alphaUcParenBoth"/>
            </a:pPr>
            <a:r>
              <a:rPr lang="en-US" dirty="0">
                <a:solidFill>
                  <a:srgbClr val="111111"/>
                </a:solidFill>
                <a:latin typeface="Roboto"/>
              </a:rPr>
              <a:t>NFP </a:t>
            </a:r>
            <a:r>
              <a:rPr lang="en-US" dirty="0" err="1">
                <a:solidFill>
                  <a:srgbClr val="111111"/>
                </a:solidFill>
                <a:latin typeface="Roboto"/>
              </a:rPr>
              <a:t>immunostain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 showing closely packed axons in a </a:t>
            </a:r>
            <a:r>
              <a:rPr lang="en-US" b="1" dirty="0">
                <a:solidFill>
                  <a:srgbClr val="111111"/>
                </a:solidFill>
                <a:latin typeface="Roboto"/>
              </a:rPr>
              <a:t>normal nerve 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biopsy(immunohistochemistry). </a:t>
            </a:r>
            <a:endParaRPr lang="en-US" b="0" i="0" dirty="0">
              <a:solidFill>
                <a:srgbClr val="111111"/>
              </a:solidFill>
              <a:effectLst/>
              <a:latin typeface="Roboto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B126147-2AED-4646-96C8-11C574FA4AC7}"/>
              </a:ext>
            </a:extLst>
          </p:cNvPr>
          <p:cNvSpPr/>
          <p:nvPr/>
        </p:nvSpPr>
        <p:spPr>
          <a:xfrm>
            <a:off x="318753" y="6551176"/>
            <a:ext cx="316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FF"/>
                </a:solidFill>
                <a:latin typeface="inherit"/>
                <a:hlinkClick r:id="rId3"/>
              </a:rPr>
              <a:t>Leprosy review</a:t>
            </a:r>
            <a:r>
              <a:rPr lang="en-US" dirty="0">
                <a:solidFill>
                  <a:srgbClr val="555555"/>
                </a:solidFill>
                <a:latin typeface="Roboto"/>
              </a:rPr>
              <a:t> 88(4):478-487 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600625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B85E0DF-704D-4A69-B714-81BE619D80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ΓΕΝΕΤΙΚΟΣ ΕΛΕΓΧΟΣ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01BA8-C701-4A28-96B2-06D8856B8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21" y="1690688"/>
            <a:ext cx="7805619" cy="486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3F88CCBA-8467-450D-9C34-499FBDD84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451" y="6613175"/>
            <a:ext cx="4931078" cy="2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r>
              <a:rPr lang="en-GB" altLang="el-GR" sz="907" dirty="0">
                <a:latin typeface="Arial" panose="020B0604020202020204" pitchFamily="34" charset="0"/>
              </a:rPr>
              <a:t>©2015 by BMJ Publishing Group Ltd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BB98F-7BF0-47B7-BD07-7D2BA35D244E}"/>
              </a:ext>
            </a:extLst>
          </p:cNvPr>
          <p:cNvSpPr txBox="1"/>
          <p:nvPr/>
        </p:nvSpPr>
        <p:spPr>
          <a:xfrm flipH="1">
            <a:off x="8746956" y="2233061"/>
            <a:ext cx="2687856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Η πλειονότητα των περιστατικών </a:t>
            </a:r>
            <a:r>
              <a:rPr lang="en-ID" dirty="0"/>
              <a:t>CMT2 </a:t>
            </a:r>
            <a:r>
              <a:rPr lang="el-GR" dirty="0"/>
              <a:t>και </a:t>
            </a:r>
            <a:r>
              <a:rPr lang="en-ID" dirty="0"/>
              <a:t>HMN</a:t>
            </a:r>
            <a:r>
              <a:rPr lang="el-GR" dirty="0"/>
              <a:t> έχουν άγνωστο ακριβές γενετικό έλλειμμα. </a:t>
            </a:r>
          </a:p>
        </p:txBody>
      </p:sp>
    </p:spTree>
    <p:extLst>
      <p:ext uri="{BB962C8B-B14F-4D97-AF65-F5344CB8AC3E}">
        <p14:creationId xmlns:p14="http://schemas.microsoft.com/office/powerpoint/2010/main" val="35843101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ÎÏÎ¿ÏÎ­Î»ÎµÏÎ¼Î± ÎµÎ¹ÎºÏÎ½Î±Ï Î³Î¹Î± polyneuropathy genetic testing">
            <a:extLst>
              <a:ext uri="{FF2B5EF4-FFF2-40B4-BE49-F238E27FC236}">
                <a16:creationId xmlns:a16="http://schemas.microsoft.com/office/drawing/2014/main" id="{E6F28606-9EB8-42F0-A549-80F4482D5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3"/>
            <a:ext cx="121920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625D4EF8-723E-4E06-88F1-3B9BBA7458DB}"/>
              </a:ext>
            </a:extLst>
          </p:cNvPr>
          <p:cNvSpPr/>
          <p:nvPr/>
        </p:nvSpPr>
        <p:spPr>
          <a:xfrm>
            <a:off x="7080472" y="6488668"/>
            <a:ext cx="511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A96"/>
                </a:solidFill>
                <a:latin typeface="interfaceregular"/>
                <a:hlinkClick r:id="rId3"/>
              </a:rPr>
              <a:t>http://dx.doi.org/10.1136/practneurol-2015-001095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2049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ERIPHERAL NERVE_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290" y="857232"/>
            <a:ext cx="6643734" cy="5588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1952597" y="214291"/>
            <a:ext cx="6281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ΤΟ ΠΕΡΙΦΕΡΙΚΟ ΝΕΥΡΟ ΕΙΝΑΙ </a:t>
            </a:r>
            <a:r>
              <a:rPr lang="el-GR" sz="2400" b="1" dirty="0">
                <a:solidFill>
                  <a:srgbClr val="FF0000"/>
                </a:solidFill>
              </a:rPr>
              <a:t>ΟΡΓΑΝΟ </a:t>
            </a:r>
          </a:p>
          <a:p>
            <a:r>
              <a:rPr lang="el-GR" sz="2400" b="1" dirty="0"/>
              <a:t>ΠΟΥ ΑΠΟΤΕΛΕΙΤΑΙ ΑΠΟ ΔΙΑΦΟΡΕΤΙΚΟΥΣ ΙΣΤΟΥΣ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EA8B44-E3CA-4AEA-9F3A-0FD3E451004E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ΕΛΕΓΧΟΣ ΑΥΤΟΝΟΜΟΥ ΝΣ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917176-144B-4427-9A9C-DF5661A85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Εκτίμηση καρδιακού ρυθμού</a:t>
            </a:r>
          </a:p>
          <a:p>
            <a:r>
              <a:rPr lang="el-GR" dirty="0"/>
              <a:t>Δοκιμασία </a:t>
            </a:r>
            <a:r>
              <a:rPr lang="el-GR" dirty="0" err="1"/>
              <a:t>ανάκλισης</a:t>
            </a:r>
            <a:r>
              <a:rPr lang="el-GR" dirty="0"/>
              <a:t> </a:t>
            </a:r>
            <a:r>
              <a:rPr lang="en-ID" dirty="0"/>
              <a:t>(tilt test)</a:t>
            </a:r>
            <a:r>
              <a:rPr lang="el-GR" dirty="0"/>
              <a:t>: ανταπόκριση καρδιακού ρυθμού και πίεσης στην </a:t>
            </a:r>
            <a:r>
              <a:rPr lang="el-GR" dirty="0" err="1"/>
              <a:t>ανάκλιση</a:t>
            </a:r>
            <a:endParaRPr lang="el-GR" dirty="0"/>
          </a:p>
          <a:p>
            <a:r>
              <a:rPr lang="el-GR" dirty="0"/>
              <a:t>Ανταπόκριση καρδιακού ρυθμού και πίεσης στο σφίξιμο γροθιάς </a:t>
            </a:r>
          </a:p>
          <a:p>
            <a:r>
              <a:rPr lang="en-ID" dirty="0"/>
              <a:t>SSR (sympathetic skin response)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A5722B2-9258-4F2B-A041-69C220A31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907" y="3643952"/>
            <a:ext cx="2481884" cy="2848923"/>
          </a:xfrm>
          <a:prstGeom prst="rect">
            <a:avLst/>
          </a:prstGeom>
        </p:spPr>
      </p:pic>
      <p:pic>
        <p:nvPicPr>
          <p:cNvPr id="6146" name="Picture 2" descr="Î£ÏÎµÏÎ¹ÎºÎ® ÎµÎ¹ÎºÏÎ½Î±">
            <a:extLst>
              <a:ext uri="{FF2B5EF4-FFF2-40B4-BE49-F238E27FC236}">
                <a16:creationId xmlns:a16="http://schemas.microsoft.com/office/drawing/2014/main" id="{60F12BBA-F47B-437C-BE77-BECAC352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583" y="4285836"/>
            <a:ext cx="18954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5144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ww.verywellhealth.com/thmb/eCpbF4qfprzWhpCjgl4YoTTsXm8=/6000x0/filters:no_upscale():max_bytes(150000):strip_icc():format(webp)/1745418_color-5ba3c30446e0fb00507bf79f.png">
            <a:extLst>
              <a:ext uri="{FF2B5EF4-FFF2-40B4-BE49-F238E27FC236}">
                <a16:creationId xmlns:a16="http://schemas.microsoft.com/office/drawing/2014/main" id="{6BD02FCB-03F2-4628-81A9-49CF801B0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D975CF16-27C6-4413-B044-2A4EDEC44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0" y="146099"/>
            <a:ext cx="9976650" cy="663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57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5EE786C-654C-4B7E-910B-41A4EF447C8D}"/>
              </a:ext>
            </a:extLst>
          </p:cNvPr>
          <p:cNvSpPr/>
          <p:nvPr/>
        </p:nvSpPr>
        <p:spPr>
          <a:xfrm>
            <a:off x="1445813" y="5570090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55555"/>
                </a:solidFill>
                <a:latin typeface="Roboto"/>
              </a:rPr>
              <a:t> 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CAD08BA-8515-4384-9E66-C980E987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4" y="201630"/>
            <a:ext cx="10917591" cy="601629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B1C0DFCD-1BDF-4B6B-B49E-8BE02E8FD36E}"/>
              </a:ext>
            </a:extLst>
          </p:cNvPr>
          <p:cNvSpPr/>
          <p:nvPr/>
        </p:nvSpPr>
        <p:spPr>
          <a:xfrm>
            <a:off x="5582105" y="6481348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B3835"/>
                </a:solidFill>
                <a:latin typeface="Helvetica Neue"/>
              </a:rPr>
              <a:t> </a:t>
            </a:r>
            <a:r>
              <a:rPr lang="en-US" dirty="0">
                <a:solidFill>
                  <a:srgbClr val="007AB5"/>
                </a:solidFill>
                <a:latin typeface="Helvetica Neue"/>
                <a:hlinkClick r:id="rId3"/>
              </a:rPr>
              <a:t>Health &amp; Medicine</a:t>
            </a:r>
            <a:endParaRPr lang="el-GR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0DBC9E7-B355-46C1-97B3-104F59C6CA6B}"/>
              </a:ext>
            </a:extLst>
          </p:cNvPr>
          <p:cNvSpPr/>
          <p:nvPr/>
        </p:nvSpPr>
        <p:spPr>
          <a:xfrm>
            <a:off x="7681606" y="6481348"/>
            <a:ext cx="148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B3835"/>
                </a:solidFill>
                <a:latin typeface="Helvetica Neue"/>
              </a:rPr>
              <a:t> </a:t>
            </a:r>
            <a:r>
              <a:rPr lang="en-US" dirty="0"/>
              <a:t>Nov 17, 2016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345730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1F2F305F-42C3-471E-82D5-C9118CFB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ΘΕΤΙΚΟ ΤΕΣΤ-ΣΥΓΚΟΠΤΙΚΟ ΕΠΕΙΣΟΔΙΟ</a:t>
            </a:r>
          </a:p>
        </p:txBody>
      </p:sp>
      <p:sp>
        <p:nvSpPr>
          <p:cNvPr id="8" name="Θέση κειμένου 7">
            <a:extLst>
              <a:ext uri="{FF2B5EF4-FFF2-40B4-BE49-F238E27FC236}">
                <a16:creationId xmlns:a16="http://schemas.microsoft.com/office/drawing/2014/main" id="{3DD87B9B-C6BE-4740-AC19-0DD07E85B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ΤΥΠΟΥ 1</a:t>
            </a:r>
          </a:p>
        </p:txBody>
      </p:sp>
      <p:sp>
        <p:nvSpPr>
          <p:cNvPr id="9" name="Θέση περιεχομένου 8">
            <a:extLst>
              <a:ext uri="{FF2B5EF4-FFF2-40B4-BE49-F238E27FC236}">
                <a16:creationId xmlns:a16="http://schemas.microsoft.com/office/drawing/2014/main" id="{B262F5BD-C50D-4840-AF39-C989709030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/>
              <a:t>Πέφτει ο καρδιακός ρυθμός αλλά όχι &lt;40/λ ή αν πέσει &lt;40/λ είναι για λιγότερο από 10 δ και χωρίς εμφάνιση </a:t>
            </a:r>
            <a:r>
              <a:rPr lang="el-GR" dirty="0" err="1"/>
              <a:t>ασυστολίας</a:t>
            </a:r>
            <a:r>
              <a:rPr lang="el-GR" dirty="0"/>
              <a:t>. Η ΑΠ πέφτει πριν τη μείωση καρδιακού ρυθμού</a:t>
            </a:r>
          </a:p>
        </p:txBody>
      </p:sp>
      <p:sp>
        <p:nvSpPr>
          <p:cNvPr id="10" name="Θέση κειμένου 9">
            <a:extLst>
              <a:ext uri="{FF2B5EF4-FFF2-40B4-BE49-F238E27FC236}">
                <a16:creationId xmlns:a16="http://schemas.microsoft.com/office/drawing/2014/main" id="{E3CB3FC9-72F5-446B-92F5-A5EA5198EB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ΤΥΠΟΥ 2</a:t>
            </a:r>
          </a:p>
        </p:txBody>
      </p:sp>
      <p:sp>
        <p:nvSpPr>
          <p:cNvPr id="11" name="Θέση περιεχομένου 10">
            <a:extLst>
              <a:ext uri="{FF2B5EF4-FFF2-40B4-BE49-F238E27FC236}">
                <a16:creationId xmlns:a16="http://schemas.microsoft.com/office/drawing/2014/main" id="{26BAF63C-9496-4A92-A89B-DD121F37A4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86400" cy="3684588"/>
          </a:xfrm>
        </p:spPr>
        <p:txBody>
          <a:bodyPr/>
          <a:lstStyle/>
          <a:p>
            <a:r>
              <a:rPr lang="el-GR" dirty="0"/>
              <a:t>Α. χωρίς </a:t>
            </a:r>
            <a:r>
              <a:rPr lang="el-GR" dirty="0" err="1"/>
              <a:t>ασυστολία</a:t>
            </a:r>
            <a:r>
              <a:rPr lang="el-GR" dirty="0"/>
              <a:t> &gt;3 δ. Ο καρδιακός ρυθμός πέφτει &lt;40/λ για &gt;10 δ. </a:t>
            </a:r>
          </a:p>
          <a:p>
            <a:r>
              <a:rPr lang="el-GR" dirty="0"/>
              <a:t>Β. εμφανίζεται </a:t>
            </a:r>
            <a:r>
              <a:rPr lang="el-GR" dirty="0" err="1"/>
              <a:t>ασυστολία</a:t>
            </a:r>
            <a:r>
              <a:rPr lang="el-GR" dirty="0"/>
              <a:t> &gt;3 δ. Η ΑΠ πέφτει μαζί ή πριν την μείωση καρδιακού ρυθμού.</a:t>
            </a:r>
          </a:p>
        </p:txBody>
      </p:sp>
    </p:spTree>
    <p:extLst>
      <p:ext uri="{BB962C8B-B14F-4D97-AF65-F5344CB8AC3E}">
        <p14:creationId xmlns:p14="http://schemas.microsoft.com/office/powerpoint/2010/main" val="22136739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34B932-9D2A-4A9C-9E6E-5BBDE2618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ΘΕΤΙΚΟ ΤΕΣΤ-ΣΥΓΚΟΠΤΙΚΟ ΕΠΕΙΣΟΔΙΟ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68461C5-826E-4823-AA79-66F34F75A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ΤΥΠΟΥ 3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8125882-B0C8-4AA2-9844-931419F28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587" y="2683979"/>
            <a:ext cx="5157787" cy="3684588"/>
          </a:xfrm>
        </p:spPr>
        <p:txBody>
          <a:bodyPr/>
          <a:lstStyle/>
          <a:p>
            <a:r>
              <a:rPr lang="el-GR" dirty="0"/>
              <a:t>Ο καρδιακός ρυθμός δεν πέφτει &gt;10% από το μέγιστο κατά την εμφάνιση </a:t>
            </a:r>
            <a:r>
              <a:rPr lang="el-GR" dirty="0" err="1"/>
              <a:t>συγκοπτικού</a:t>
            </a:r>
            <a:r>
              <a:rPr lang="el-GR" dirty="0"/>
              <a:t> επεισοδίου</a:t>
            </a:r>
          </a:p>
          <a:p>
            <a:pPr lvl="1"/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388EE671-3DB4-4EFC-B06A-40A897D157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ΑΝΤΙΜΕΤΩΠΙΣΗ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D9F1511-09E0-4EB0-94B1-DF9E7823B13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Άμεση επιστροφή κλίνης στην ύπτια θέση</a:t>
            </a:r>
          </a:p>
          <a:p>
            <a:r>
              <a:rPr lang="el-GR" dirty="0" err="1"/>
              <a:t>Ανασήκωση</a:t>
            </a:r>
            <a:r>
              <a:rPr lang="el-GR" dirty="0"/>
              <a:t> κάτω άκρων</a:t>
            </a:r>
          </a:p>
          <a:p>
            <a:r>
              <a:rPr lang="el-GR" dirty="0" err="1"/>
              <a:t>Χορήγση</a:t>
            </a:r>
            <a:r>
              <a:rPr lang="el-GR" dirty="0"/>
              <a:t> </a:t>
            </a:r>
            <a:r>
              <a:rPr lang="el-GR" dirty="0" err="1"/>
              <a:t>ενφοφλεβίως</a:t>
            </a:r>
            <a:r>
              <a:rPr lang="el-GR" dirty="0"/>
              <a:t> υγρών</a:t>
            </a:r>
          </a:p>
          <a:p>
            <a:r>
              <a:rPr lang="el-GR" dirty="0"/>
              <a:t>Σε σοβαρά </a:t>
            </a:r>
            <a:r>
              <a:rPr lang="el-GR" dirty="0" err="1"/>
              <a:t>συγκοπτικά</a:t>
            </a:r>
            <a:r>
              <a:rPr lang="el-GR" dirty="0"/>
              <a:t> επεισόδια χορήγηση </a:t>
            </a:r>
            <a:r>
              <a:rPr lang="el-GR" dirty="0" err="1"/>
              <a:t>ατροπίνης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311590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br>
              <a:rPr lang="el-GR" dirty="0"/>
            </a:br>
            <a:r>
              <a:rPr lang="el-GR" dirty="0" err="1"/>
              <a:t>Ηλεκτρονευρογραφία</a:t>
            </a:r>
            <a:r>
              <a:rPr lang="el-GR" dirty="0"/>
              <a:t> </a:t>
            </a:r>
            <a:br>
              <a:rPr lang="el-GR" dirty="0"/>
            </a:br>
            <a:r>
              <a:rPr lang="el-GR" sz="2700" b="1" dirty="0">
                <a:solidFill>
                  <a:srgbClr val="161616"/>
                </a:solidFill>
                <a:ea typeface="Calibri" pitchFamily="34" charset="0"/>
              </a:rPr>
              <a:t>Μέτρηση Ταχυτήτων Αγωγής Νεύρων</a:t>
            </a:r>
            <a:br>
              <a:rPr lang="el-GR" b="1" dirty="0">
                <a:solidFill>
                  <a:srgbClr val="161616"/>
                </a:solidFill>
                <a:ea typeface="Calibri" pitchFamily="34" charset="0"/>
              </a:rPr>
            </a:br>
            <a:endParaRPr lang="el-GR" dirty="0"/>
          </a:p>
        </p:txBody>
      </p:sp>
      <p:sp>
        <p:nvSpPr>
          <p:cNvPr id="62466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6088" indent="-271463">
              <a:spcBef>
                <a:spcPts val="1200"/>
              </a:spcBef>
              <a:buSzPct val="100000"/>
              <a:buNone/>
            </a:pP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	Ηλεκτρικός </a:t>
            </a:r>
            <a:r>
              <a:rPr lang="el-GR" dirty="0">
                <a:solidFill>
                  <a:srgbClr val="FF0000"/>
                </a:solidFill>
                <a:ea typeface="Calibri" pitchFamily="34" charset="0"/>
              </a:rPr>
              <a:t>ερεθισμός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 είτε στον κορμό μικτού νεύρου ή σε ακραίους αισθητικούς κλάδους. </a:t>
            </a:r>
          </a:p>
          <a:p>
            <a:pPr marL="446088" indent="-271463">
              <a:spcBef>
                <a:spcPts val="1200"/>
              </a:spcBef>
              <a:buSzPct val="100000"/>
              <a:buNone/>
            </a:pP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	Ο </a:t>
            </a:r>
            <a:r>
              <a:rPr lang="el-GR" dirty="0">
                <a:solidFill>
                  <a:srgbClr val="000000"/>
                </a:solidFill>
                <a:ea typeface="Calibri" pitchFamily="34" charset="0"/>
              </a:rPr>
              <a:t>αριθμός των νευρώνων που ενεργοποιούνται εξαρτάται από την </a:t>
            </a:r>
            <a:r>
              <a:rPr lang="el-GR" dirty="0">
                <a:solidFill>
                  <a:srgbClr val="FF0000"/>
                </a:solidFill>
                <a:ea typeface="Calibri" pitchFamily="34" charset="0"/>
              </a:rPr>
              <a:t>ένταση</a:t>
            </a:r>
            <a:r>
              <a:rPr lang="el-GR" dirty="0">
                <a:solidFill>
                  <a:srgbClr val="000000"/>
                </a:solidFill>
                <a:ea typeface="Calibri" pitchFamily="34" charset="0"/>
              </a:rPr>
              <a:t> του ηλεκτρικού 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ερεθίσματος:</a:t>
            </a:r>
          </a:p>
          <a:p>
            <a:pPr marL="631825" indent="-185738" defTabSz="627063">
              <a:spcBef>
                <a:spcPts val="1200"/>
              </a:spcBef>
              <a:buSzPct val="100000"/>
            </a:pP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&lt;15</a:t>
            </a:r>
            <a:r>
              <a:rPr lang="en-US" dirty="0">
                <a:solidFill>
                  <a:srgbClr val="161616"/>
                </a:solidFill>
                <a:ea typeface="Calibri" pitchFamily="34" charset="0"/>
              </a:rPr>
              <a:t>mA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:</a:t>
            </a:r>
            <a:r>
              <a:rPr lang="en-US" dirty="0">
                <a:solidFill>
                  <a:srgbClr val="161616"/>
                </a:solidFill>
                <a:ea typeface="Calibri" pitchFamily="34" charset="0"/>
              </a:rPr>
              <a:t> 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ελάχιστοι νευρώνες ενεργοποιούνται.</a:t>
            </a:r>
          </a:p>
          <a:p>
            <a:pPr marL="631825" indent="-185738" defTabSz="627063">
              <a:spcBef>
                <a:spcPts val="1200"/>
              </a:spcBef>
              <a:buSzPct val="100000"/>
            </a:pP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30-40</a:t>
            </a:r>
            <a:r>
              <a:rPr lang="en-US" dirty="0">
                <a:solidFill>
                  <a:srgbClr val="161616"/>
                </a:solidFill>
                <a:ea typeface="Calibri" pitchFamily="34" charset="0"/>
              </a:rPr>
              <a:t>mA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: ενεργοποιούνται σχεδόν όλοι οι νευρώνες.</a:t>
            </a:r>
          </a:p>
          <a:p>
            <a:pPr marL="446088" indent="-271463">
              <a:spcBef>
                <a:spcPts val="1200"/>
              </a:spcBef>
              <a:buSzPct val="100000"/>
              <a:buNone/>
            </a:pP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	Οι </a:t>
            </a:r>
            <a:r>
              <a:rPr lang="el-GR" dirty="0" err="1">
                <a:solidFill>
                  <a:srgbClr val="161616"/>
                </a:solidFill>
                <a:ea typeface="Calibri" pitchFamily="34" charset="0"/>
              </a:rPr>
              <a:t>προκλητές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 νευρικές ώσεις διατρέχουν τους νευράξονες και προς τις δύο κατευθύνσεις. </a:t>
            </a:r>
          </a:p>
          <a:p>
            <a:pPr marL="446088" indent="-271463">
              <a:spcBef>
                <a:spcPts val="1200"/>
              </a:spcBef>
              <a:buSzPct val="100000"/>
              <a:buNone/>
            </a:pP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	Η </a:t>
            </a:r>
            <a:r>
              <a:rPr lang="el-GR" dirty="0">
                <a:solidFill>
                  <a:srgbClr val="FF0000"/>
                </a:solidFill>
                <a:ea typeface="Calibri" pitchFamily="34" charset="0"/>
              </a:rPr>
              <a:t>καταγραφή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 προκλητών δυναμικών από μυ</a:t>
            </a:r>
            <a:r>
              <a:rPr lang="en-US" dirty="0">
                <a:solidFill>
                  <a:srgbClr val="161616"/>
                </a:solidFill>
                <a:ea typeface="Calibri" pitchFamily="34" charset="0"/>
              </a:rPr>
              <a:t> 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ή από σημείο νεύρου.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ΠΝΣ-ΚΝΣ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7568" y="1052737"/>
            <a:ext cx="7960748" cy="4766519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3" name="2 - TextBox"/>
          <p:cNvSpPr txBox="1"/>
          <p:nvPr/>
        </p:nvSpPr>
        <p:spPr>
          <a:xfrm>
            <a:off x="2248004" y="6072207"/>
            <a:ext cx="8419997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ΚΤΑ-ΑΤΑ-ΗΜΓ ελέγχουν λειτουργία περιφερικότερα του Κατώτερου Κινητικού Νευρώνα</a:t>
            </a:r>
          </a:p>
          <a:p>
            <a:r>
              <a:rPr lang="el-GR" dirty="0"/>
              <a:t> (</a:t>
            </a:r>
            <a:r>
              <a:rPr lang="el-GR" dirty="0" err="1"/>
              <a:t>πρ</a:t>
            </a:r>
            <a:r>
              <a:rPr lang="el-GR" dirty="0"/>
              <a:t>. κέρατα) και του αισθητικού γαγγλίου)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/>
              <a:t>Αγωγιμότητα</a:t>
            </a:r>
          </a:p>
        </p:txBody>
      </p:sp>
      <p:graphicFrame>
        <p:nvGraphicFramePr>
          <p:cNvPr id="5" name="4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1952596" y="1357298"/>
          <a:ext cx="8229600" cy="50393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7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26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Ίνες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Λειτουργία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Διάμετρος</a:t>
                      </a:r>
                      <a:r>
                        <a:rPr lang="el-GR" sz="1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l-GR" sz="1800" i="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800" i="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en-US" sz="1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Ταχύτητα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(m/s)</a:t>
                      </a: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Αα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Προσαγωγές (ΝΜΑ, </a:t>
                      </a:r>
                      <a:r>
                        <a:rPr lang="en-US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Golgi)</a:t>
                      </a:r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 Απαγωγές (μυς)</a:t>
                      </a:r>
                    </a:p>
                    <a:p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12-20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70-120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Αβ</a:t>
                      </a: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Προσαγωγές </a:t>
                      </a:r>
                    </a:p>
                    <a:p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l-GR" sz="18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υποδ</a:t>
                      </a:r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. δέρματος, ΝΜΑ)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5-12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30-70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Αγ</a:t>
                      </a: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Απαγωγές (ΝΜΑ)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3-6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15-30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Αδ</a:t>
                      </a: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Προσαγωγές (κρύο, διαξιφιστικός</a:t>
                      </a:r>
                      <a:r>
                        <a:rPr lang="el-GR" sz="1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 και</a:t>
                      </a:r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 εντοπισμένος πόνος, ταχείες)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2-5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12-30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Β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Αυτόνομες </a:t>
                      </a:r>
                      <a:r>
                        <a:rPr lang="el-GR" sz="18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προγαγγλιακές</a:t>
                      </a: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&lt;3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3-15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C</a:t>
                      </a: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Αυτόνομες</a:t>
                      </a:r>
                      <a:r>
                        <a:rPr lang="el-GR" sz="1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8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μεταγαγγλιακές</a:t>
                      </a:r>
                      <a:r>
                        <a:rPr lang="el-GR" sz="1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.</a:t>
                      </a:r>
                    </a:p>
                    <a:p>
                      <a:r>
                        <a:rPr lang="el-GR" sz="1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Προσαγωγές (θερμό, καυσαλγία, βύθιος, μη εντοπισμένος πόνος, βραδείες)</a:t>
                      </a: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Αμύελες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0,5-1,5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0.5-2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3 - TextBox"/>
          <p:cNvSpPr txBox="1"/>
          <p:nvPr/>
        </p:nvSpPr>
        <p:spPr>
          <a:xfrm>
            <a:off x="2063553" y="6309321"/>
            <a:ext cx="34723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</a:rPr>
              <a:t>ΝΜΑ: Νευρομυϊκή Άτρακτος</a:t>
            </a:r>
          </a:p>
        </p:txBody>
      </p:sp>
    </p:spTree>
    <p:extLst>
      <p:ext uri="{BB962C8B-B14F-4D97-AF65-F5344CB8AC3E}">
        <p14:creationId xmlns:p14="http://schemas.microsoft.com/office/powerpoint/2010/main" val="11081440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emg mach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3825" y="1600201"/>
            <a:ext cx="8044351" cy="4525963"/>
          </a:xfrm>
          <a:ln w="28575">
            <a:solidFill>
              <a:schemeClr val="accent4">
                <a:lumMod val="25000"/>
              </a:schemeClr>
            </a:solidFill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/>
              <a:t>Καταγραφή Κινητικής Ταχύτητας Αγωγής </a:t>
            </a:r>
          </a:p>
        </p:txBody>
      </p:sp>
      <p:pic>
        <p:nvPicPr>
          <p:cNvPr id="63490" name="6 - Θέση περιεχομένου" descr="EPIKOLLVME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7568" y="1700808"/>
            <a:ext cx="7889116" cy="4438624"/>
          </a:xfrm>
          <a:ln w="28575">
            <a:solidFill>
              <a:schemeClr val="accent4">
                <a:lumMod val="25000"/>
              </a:schemeClr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ERIPHERAL NERVE_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38" y="1000108"/>
            <a:ext cx="7286676" cy="55326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3024166" y="357166"/>
            <a:ext cx="615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ΚΥΡΙΟΣ ΙΣΤΟΣ ΕΙΝΑΙ Ο ΝΕΥΡΙΚΟΣ: ΝΕΥΡΩΝΕΣ ΚΑΙ Κ. </a:t>
            </a:r>
            <a:r>
              <a:rPr lang="en-US" b="1" dirty="0"/>
              <a:t>SCHWANN</a:t>
            </a:r>
            <a:endParaRPr lang="el-GR" b="1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3600" b="1" dirty="0"/>
              <a:t>Σύνθετο Αισθητικό Προκλητό Δυναμικό (ΣΑΠΔ)</a:t>
            </a:r>
            <a:r>
              <a:rPr lang="el-GR" sz="3600" baseline="-25000" dirty="0"/>
              <a:t> </a:t>
            </a:r>
            <a:endParaRPr lang="el-GR" sz="3600" b="1" dirty="0"/>
          </a:p>
        </p:txBody>
      </p:sp>
      <p:pic>
        <p:nvPicPr>
          <p:cNvPr id="76802" name="3 - Θέση περιεχομένου" descr="SNAP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2756" b="18779"/>
          <a:stretch/>
        </p:blipFill>
        <p:spPr>
          <a:xfrm>
            <a:off x="7176121" y="2060848"/>
            <a:ext cx="3445989" cy="3722462"/>
          </a:xfrm>
          <a:ln w="28575">
            <a:solidFill>
              <a:schemeClr val="accent4">
                <a:lumMod val="10000"/>
              </a:schemeClr>
            </a:solidFill>
          </a:ln>
        </p:spPr>
      </p:pic>
      <p:pic>
        <p:nvPicPr>
          <p:cNvPr id="76803" name="8 - Θέση περιεχομένου" descr="SURAL REAL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59497" y="2060849"/>
            <a:ext cx="5504699" cy="3713609"/>
          </a:xfrm>
          <a:ln w="28575">
            <a:solidFill>
              <a:schemeClr val="accent4">
                <a:lumMod val="25000"/>
              </a:schemeClr>
            </a:solidFill>
          </a:ln>
        </p:spPr>
      </p:pic>
      <p:sp>
        <p:nvSpPr>
          <p:cNvPr id="6" name="5 - TextBox"/>
          <p:cNvSpPr txBox="1"/>
          <p:nvPr/>
        </p:nvSpPr>
        <p:spPr>
          <a:xfrm>
            <a:off x="3503712" y="1484784"/>
            <a:ext cx="261161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ΓΑΣΤΡΟΚΝΗΜΙΑΙΟ ΝΕΥΡΟ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ΕΡΩΤΗΣΕΙΣ ΠΟΥ ΠΡΕΠΕΙ ΝΑ ΑΠΑΝΤΗΣΕΙ Η ΝΕΥΡΟΦΥΣΙΟΛΟΓΙΑ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dirty="0"/>
              <a:t>Υπάρχει </a:t>
            </a:r>
            <a:r>
              <a:rPr lang="el-GR" dirty="0" err="1"/>
              <a:t>πολυνευροπάθεια</a:t>
            </a:r>
            <a:r>
              <a:rPr lang="el-GR" dirty="0"/>
              <a:t>?</a:t>
            </a:r>
          </a:p>
          <a:p>
            <a:pPr marL="914400" lvl="1" indent="-514350">
              <a:buFont typeface="+mj-lt"/>
              <a:buAutoNum type="arabicPeriod"/>
            </a:pPr>
            <a:r>
              <a:rPr lang="el-GR" dirty="0"/>
              <a:t>Μήπως η κλινική εικόνα οφείλεται σε άλλη παθολογική κατάσταση?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Πού εντοπίζεται η βλάβη?</a:t>
            </a:r>
            <a:r>
              <a:rPr lang="en-US" dirty="0"/>
              <a:t> </a:t>
            </a:r>
            <a:endParaRPr lang="el-GR" dirty="0"/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Είναι αισθητική, κινητική ή μικτή?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Συμμετέχει το Αυτόνομο ΝΣ?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Είναι αξονική ή απομυελινωτική?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Είναι οξεία ή χρόνια?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Μπορώ να κάνω πρόγνωση αποκατάστασης?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Μπορώ να διερευνήσω την αιτιολογία?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1. Υπάρχει </a:t>
            </a:r>
            <a:r>
              <a:rPr lang="el-GR" dirty="0" err="1"/>
              <a:t>πολυνευροπάθεια</a:t>
            </a:r>
            <a:r>
              <a:rPr lang="el-GR" dirty="0"/>
              <a:t>?</a:t>
            </a:r>
            <a:br>
              <a:rPr lang="el-GR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Νευροφυσιολογικά</a:t>
            </a:r>
            <a:r>
              <a:rPr lang="el-GR" dirty="0"/>
              <a:t> ευρήματα πρέπει να συνάδουν με τα κλινικά. Είναι δυνατό να εντοπιστεί </a:t>
            </a:r>
            <a:r>
              <a:rPr lang="el-GR" u="sng" dirty="0"/>
              <a:t>υποκλινική </a:t>
            </a:r>
            <a:r>
              <a:rPr lang="el-GR" u="sng" dirty="0" err="1"/>
              <a:t>πολυνευροπάθεια</a:t>
            </a:r>
            <a:r>
              <a:rPr lang="el-GR" u="sng" dirty="0"/>
              <a:t> </a:t>
            </a:r>
            <a:r>
              <a:rPr lang="el-GR" dirty="0"/>
              <a:t>αλλά είναι απίθανο σε συμπτωματική </a:t>
            </a:r>
            <a:r>
              <a:rPr lang="el-GR" dirty="0" err="1"/>
              <a:t>πολυνευροπάθεια</a:t>
            </a:r>
            <a:r>
              <a:rPr lang="el-GR" dirty="0"/>
              <a:t> να μην έχω ευρήματα.</a:t>
            </a:r>
          </a:p>
          <a:p>
            <a:r>
              <a:rPr lang="el-GR" dirty="0">
                <a:solidFill>
                  <a:srgbClr val="FF0000"/>
                </a:solidFill>
              </a:rPr>
              <a:t>ΟΜΩΣ</a:t>
            </a:r>
            <a:r>
              <a:rPr lang="el-GR" dirty="0"/>
              <a:t>: Οι ταχύτητες αγωγής ελέγχουν ίνες με διάμετρο &gt;7μ. Πολυνευροπάθειες που αφορούν αποκλειστικά στις λεπτές και αμύελες ίνες </a:t>
            </a:r>
            <a:r>
              <a:rPr lang="el-GR" dirty="0">
                <a:solidFill>
                  <a:srgbClr val="FF0000"/>
                </a:solidFill>
              </a:rPr>
              <a:t>δεν είναι ανιχνεύσιμες.</a:t>
            </a:r>
          </a:p>
          <a:p>
            <a:pPr>
              <a:buNone/>
            </a:pPr>
            <a:r>
              <a:rPr lang="el-GR" dirty="0"/>
              <a:t>	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2.Πού εντοπίζεται η βλάβη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Είναι απαραίτητο να ελέγχεται τουλάχιστον ένα αισθητικό και ένα κινητικό νεύρο σε κάθε άκρο για επιβεβαίωση. </a:t>
            </a:r>
          </a:p>
          <a:p>
            <a:r>
              <a:rPr lang="el-GR" dirty="0"/>
              <a:t>Πρέπει να γίνεται διάκριση ανάμεσα σε </a:t>
            </a:r>
            <a:r>
              <a:rPr lang="el-GR" dirty="0" err="1"/>
              <a:t>πολυνευροπάθεια</a:t>
            </a:r>
            <a:r>
              <a:rPr lang="el-GR" dirty="0"/>
              <a:t> (</a:t>
            </a:r>
            <a:r>
              <a:rPr lang="el-GR" b="1" dirty="0"/>
              <a:t>συμμετρική</a:t>
            </a:r>
            <a:r>
              <a:rPr lang="el-GR" dirty="0"/>
              <a:t>) από την πολλαπλή </a:t>
            </a:r>
            <a:r>
              <a:rPr lang="el-GR" dirty="0" err="1"/>
              <a:t>μονονευρίτιδα</a:t>
            </a:r>
            <a:r>
              <a:rPr lang="el-GR" dirty="0"/>
              <a:t> (</a:t>
            </a:r>
            <a:r>
              <a:rPr lang="el-GR" b="1" dirty="0"/>
              <a:t>ασύμμετρη</a:t>
            </a:r>
            <a:r>
              <a:rPr lang="el-GR" dirty="0"/>
              <a:t>) ή από τα </a:t>
            </a:r>
            <a:r>
              <a:rPr lang="el-GR" b="1" dirty="0"/>
              <a:t>σύνδρομα πίεσης </a:t>
            </a:r>
            <a:r>
              <a:rPr lang="el-GR" dirty="0"/>
              <a:t>νεύρων.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dirty="0"/>
              <a:t>3. Είναι αισθητική, κινητική ή μικτή?</a:t>
            </a:r>
            <a:br>
              <a:rPr lang="el-GR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Οι ταχύτητες αγωγής δίνουν σαφώς την απάντηση.</a:t>
            </a:r>
          </a:p>
          <a:p>
            <a:r>
              <a:rPr lang="el-GR" dirty="0"/>
              <a:t>Παθολογικές </a:t>
            </a:r>
            <a:r>
              <a:rPr lang="el-GR" u="sng" dirty="0"/>
              <a:t>αισθητικές ταχύτητες αγωγής </a:t>
            </a:r>
            <a:r>
              <a:rPr lang="el-GR" dirty="0"/>
              <a:t>εντοπίζουν τη βλάβη στις αισθητικές ίνες περιφερικότερα του αισθητικού γαγγλίου (πλέγμα, νεύρα).</a:t>
            </a:r>
          </a:p>
          <a:p>
            <a:r>
              <a:rPr lang="el-GR" dirty="0"/>
              <a:t>Παθολογικές </a:t>
            </a:r>
            <a:r>
              <a:rPr lang="el-GR" u="sng" dirty="0"/>
              <a:t>κινητικές ταχύτητες αγωγής </a:t>
            </a:r>
            <a:r>
              <a:rPr lang="el-GR" dirty="0"/>
              <a:t>αντανακλούν βλάβη κατώτερου κινητικού νευρώνα αλλά δεν μπορούν να την εντοπίσουν πιο συγκεκριμένα (</a:t>
            </a:r>
            <a:r>
              <a:rPr lang="el-GR" dirty="0" err="1"/>
              <a:t>πρ</a:t>
            </a:r>
            <a:r>
              <a:rPr lang="el-GR" dirty="0"/>
              <a:t>. κέρατα, </a:t>
            </a:r>
            <a:r>
              <a:rPr lang="el-GR" dirty="0" err="1"/>
              <a:t>πρ</a:t>
            </a:r>
            <a:r>
              <a:rPr lang="el-GR" dirty="0"/>
              <a:t>. ρίζα, πλέγμα, νεύρο, νευρομυϊκή σύναψη, μυς).</a:t>
            </a:r>
          </a:p>
          <a:p>
            <a:r>
              <a:rPr lang="el-GR" dirty="0"/>
              <a:t>Το παθολογικό ΗΜΓ επικουρικά κατευθύνει προς την κινητική μορφή.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0" y="1071546"/>
            <a:ext cx="8376036" cy="374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7953388" y="5357827"/>
            <a:ext cx="1833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Ross,Neurol</a:t>
            </a:r>
            <a:r>
              <a:rPr lang="en-US" sz="1200" dirty="0"/>
              <a:t> </a:t>
            </a:r>
            <a:r>
              <a:rPr lang="en-US" sz="1200" dirty="0" err="1"/>
              <a:t>Clin</a:t>
            </a:r>
            <a:r>
              <a:rPr lang="en-US" sz="1200" dirty="0"/>
              <a:t> 30 (2012)</a:t>
            </a:r>
            <a:endParaRPr lang="el-GR" sz="12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514350" indent="-514350"/>
            <a:br>
              <a:rPr lang="el-GR" dirty="0"/>
            </a:br>
            <a:br>
              <a:rPr lang="el-GR" dirty="0"/>
            </a:br>
            <a:r>
              <a:rPr lang="el-GR" dirty="0"/>
              <a:t>4. Συμμετέχει το Αυτόνομο ΝΣ?</a:t>
            </a:r>
            <a:br>
              <a:rPr lang="el-GR" dirty="0"/>
            </a:br>
            <a:br>
              <a:rPr lang="el-GR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l-GR" dirty="0"/>
              <a:t>Σε λίγες πολυνευροπάθειες συμμετέχει το αυτόνομο ΝΣ οπότε η ανάδειξη συμμετοχής τους στενεύει τη διαφορική διάγνωση.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Διαβήτης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err="1"/>
              <a:t>Αμυλοείδωση</a:t>
            </a:r>
            <a:endParaRPr lang="el-GR" dirty="0"/>
          </a:p>
          <a:p>
            <a:pPr marL="514350" indent="-514350">
              <a:buFont typeface="+mj-lt"/>
              <a:buAutoNum type="arabicPeriod"/>
            </a:pPr>
            <a:r>
              <a:rPr lang="el-GR" dirty="0" err="1"/>
              <a:t>Παρανεοπλασματικά</a:t>
            </a:r>
            <a:r>
              <a:rPr lang="el-GR" dirty="0"/>
              <a:t> σύνδρομα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HIV </a:t>
            </a:r>
            <a:r>
              <a:rPr lang="el-GR" dirty="0"/>
              <a:t>πολυνευροπάθεια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Κληρονομικές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Guillain</a:t>
            </a:r>
            <a:r>
              <a:rPr lang="en-US" dirty="0"/>
              <a:t> </a:t>
            </a:r>
            <a:r>
              <a:rPr lang="en-US" dirty="0" err="1"/>
              <a:t>Barre</a:t>
            </a:r>
            <a:r>
              <a:rPr lang="en-US" dirty="0"/>
              <a:t> syndrome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err="1"/>
              <a:t>Αυτοάνοση</a:t>
            </a:r>
            <a:r>
              <a:rPr lang="el-GR" dirty="0"/>
              <a:t> αυτόνομη πολυνευροπάθεια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dirty="0"/>
              <a:t>5. Είναι αξονική ή απομυελινωτική?</a:t>
            </a:r>
            <a:br>
              <a:rPr lang="el-GR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l-GR" sz="3400" b="1" dirty="0"/>
              <a:t>Αξονική</a:t>
            </a:r>
            <a:endParaRPr lang="el-GR" sz="3400" dirty="0"/>
          </a:p>
          <a:p>
            <a:pPr algn="ctr">
              <a:buNone/>
            </a:pPr>
            <a:r>
              <a:rPr lang="el-GR" dirty="0"/>
              <a:t>βλάβη νευράξονα ή του κυτταρικού σώματος. </a:t>
            </a:r>
          </a:p>
          <a:p>
            <a:pPr marL="273050" indent="-273050">
              <a:lnSpc>
                <a:spcPct val="110000"/>
              </a:lnSpc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FF0000"/>
                </a:solidFill>
                <a:ea typeface="Calibri" pitchFamily="34" charset="0"/>
              </a:rPr>
              <a:t>Μείωση του ύψους ΣΜΠΔ- ΣΑΠΔ 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παρατηρείται μετά από απώλεια του 50-80</a:t>
            </a:r>
            <a:r>
              <a:rPr lang="el-GR" dirty="0">
                <a:solidFill>
                  <a:srgbClr val="000000"/>
                </a:solidFill>
                <a:ea typeface="Calibri" pitchFamily="34" charset="0"/>
              </a:rPr>
              <a:t>% των νευρικών ινών. Επομένως, </a:t>
            </a:r>
            <a:r>
              <a:rPr lang="el-GR" u="sng" dirty="0">
                <a:solidFill>
                  <a:srgbClr val="000000"/>
                </a:solidFill>
                <a:ea typeface="Calibri" pitchFamily="34" charset="0"/>
              </a:rPr>
              <a:t>κάποιες βλάβες δεν καταγράφονται παρά </a:t>
            </a:r>
            <a:r>
              <a:rPr lang="el-GR" u="sng" dirty="0">
                <a:solidFill>
                  <a:srgbClr val="161616"/>
                </a:solidFill>
                <a:ea typeface="Calibri" pitchFamily="34" charset="0"/>
              </a:rPr>
              <a:t>μόνο συγκριτικά με προηγούμενες εξετάσεις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.</a:t>
            </a:r>
          </a:p>
          <a:p>
            <a:pPr marL="273050" indent="-273050">
              <a:lnSpc>
                <a:spcPct val="110000"/>
              </a:lnSpc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FF0000"/>
                </a:solidFill>
                <a:ea typeface="Calibri" pitchFamily="34" charset="0"/>
              </a:rPr>
              <a:t>Η μυϊκή ισχύς και  το διάγραμμα της μέγιστης εκούσιας σύσπασης στο ΗΜΓ μειώνονται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.</a:t>
            </a:r>
          </a:p>
          <a:p>
            <a:pPr marL="273050" indent="-273050">
              <a:lnSpc>
                <a:spcPct val="110000"/>
              </a:lnSpc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l-GR" dirty="0"/>
              <a:t>Ινιδικά και θετικά δυναμικά, μειωμένα διαγράμματα, μεγάλες πολυφασικές μονάδες</a:t>
            </a:r>
            <a:r>
              <a:rPr lang="el-GR" dirty="0">
                <a:solidFill>
                  <a:srgbClr val="161616"/>
                </a:solidFill>
              </a:rPr>
              <a:t> [επιζήσαντες νευρώνες νευρώνουν «ορφανές» μ. ίνες]</a:t>
            </a:r>
            <a:endParaRPr lang="el-GR" dirty="0">
              <a:solidFill>
                <a:srgbClr val="161616"/>
              </a:solidFill>
              <a:ea typeface="Calibri" pitchFamily="34" charset="0"/>
            </a:endParaRPr>
          </a:p>
          <a:p>
            <a:r>
              <a:rPr lang="el-GR" dirty="0"/>
              <a:t> Φυσιολογική απάντηση στο </a:t>
            </a:r>
            <a:r>
              <a:rPr lang="el-GR" dirty="0" err="1"/>
              <a:t>γατροκνημιαίο</a:t>
            </a:r>
            <a:r>
              <a:rPr lang="el-GR" dirty="0"/>
              <a:t> ν. αποκλείει πολυνευροπάθεια  </a:t>
            </a:r>
            <a:r>
              <a:rPr lang="en-US" dirty="0"/>
              <a:t>(?)</a:t>
            </a:r>
            <a:r>
              <a:rPr lang="el-GR" dirty="0"/>
              <a:t>(απώλεια λίγων ινών ρίχνει το ύψος, εξαιρείται το </a:t>
            </a:r>
            <a:r>
              <a:rPr lang="en-US" dirty="0" err="1"/>
              <a:t>Guillain</a:t>
            </a:r>
            <a:r>
              <a:rPr lang="en-US" dirty="0"/>
              <a:t> </a:t>
            </a:r>
            <a:r>
              <a:rPr lang="en-US" dirty="0" err="1"/>
              <a:t>Barre</a:t>
            </a:r>
            <a:r>
              <a:rPr lang="en-US" dirty="0"/>
              <a:t> syndrome)</a:t>
            </a:r>
            <a:r>
              <a:rPr lang="el-GR" dirty="0"/>
              <a:t>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dirty="0"/>
              <a:t>5. Είναι αξονική ή απομυελινωτική?</a:t>
            </a:r>
            <a:br>
              <a:rPr lang="el-GR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spcBef>
                <a:spcPts val="1200"/>
              </a:spcBef>
              <a:buSzPct val="100000"/>
              <a:buNone/>
            </a:pPr>
            <a:r>
              <a:rPr lang="el-GR" sz="4400" b="1" dirty="0" err="1"/>
              <a:t>Απομυελινωτική</a:t>
            </a:r>
            <a:endParaRPr lang="el-GR" sz="4400" b="1" dirty="0"/>
          </a:p>
          <a:p>
            <a:pPr algn="ctr">
              <a:spcBef>
                <a:spcPts val="1200"/>
              </a:spcBef>
              <a:buSzPct val="100000"/>
              <a:buNone/>
            </a:pP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μπορεί να είναι τμηματική ή διάχυτη και να συνυπάρχει με αξονική βλάβη.</a:t>
            </a:r>
          </a:p>
          <a:p>
            <a:pPr marL="533400" indent="-261938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FF0000"/>
                </a:solidFill>
                <a:ea typeface="Calibri" pitchFamily="34" charset="0"/>
              </a:rPr>
              <a:t>Μείωση ταχύτητας αγωγής, παράταση ΛΧ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.</a:t>
            </a:r>
          </a:p>
          <a:p>
            <a:pPr marL="533400" indent="-261938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FF0000"/>
                </a:solidFill>
                <a:ea typeface="Calibri" pitchFamily="34" charset="0"/>
              </a:rPr>
              <a:t>Καθυστέρηση αγωγής </a:t>
            </a:r>
            <a:r>
              <a:rPr lang="el-GR" b="1" dirty="0">
                <a:solidFill>
                  <a:srgbClr val="161616"/>
                </a:solidFill>
                <a:ea typeface="Calibri" pitchFamily="34" charset="0"/>
              </a:rPr>
              <a:t>χωρίς αποκλεισμό</a:t>
            </a:r>
          </a:p>
          <a:p>
            <a:pPr marL="533400" indent="-261938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0000"/>
                </a:solidFill>
                <a:ea typeface="Calibri" pitchFamily="34" charset="0"/>
              </a:rPr>
              <a:t>A</a:t>
            </a:r>
            <a:r>
              <a:rPr lang="el-GR" b="1" dirty="0" err="1">
                <a:solidFill>
                  <a:srgbClr val="FF0000"/>
                </a:solidFill>
                <a:ea typeface="Calibri" pitchFamily="34" charset="0"/>
              </a:rPr>
              <a:t>ποκλεισμός</a:t>
            </a:r>
            <a:r>
              <a:rPr lang="el-GR" b="1" dirty="0">
                <a:solidFill>
                  <a:srgbClr val="FF0000"/>
                </a:solidFill>
                <a:ea typeface="Calibri" pitchFamily="34" charset="0"/>
              </a:rPr>
              <a:t> αγωγής: </a:t>
            </a:r>
            <a:r>
              <a:rPr lang="el-GR" b="1" dirty="0">
                <a:solidFill>
                  <a:srgbClr val="161616"/>
                </a:solidFill>
                <a:ea typeface="Calibri" pitchFamily="34" charset="0"/>
              </a:rPr>
              <a:t>Διακοπή αγωγής ερεθίσματος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: αν το πάχος </a:t>
            </a:r>
            <a:r>
              <a:rPr lang="el-GR" dirty="0" err="1">
                <a:solidFill>
                  <a:srgbClr val="161616"/>
                </a:solidFill>
                <a:ea typeface="Calibri" pitchFamily="34" charset="0"/>
              </a:rPr>
              <a:t>μυελίνης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 μειωθεί στο 2-5% πάχους - </a:t>
            </a:r>
            <a:r>
              <a:rPr lang="el-GR" dirty="0" err="1">
                <a:solidFill>
                  <a:srgbClr val="161616"/>
                </a:solidFill>
                <a:ea typeface="Calibri" pitchFamily="34" charset="0"/>
              </a:rPr>
              <a:t>υποουδική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 </a:t>
            </a:r>
            <a:r>
              <a:rPr lang="el-GR" dirty="0" err="1">
                <a:solidFill>
                  <a:srgbClr val="161616"/>
                </a:solidFill>
                <a:ea typeface="Calibri" pitchFamily="34" charset="0"/>
              </a:rPr>
              <a:t>εκπόλωση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 μεμβράνης</a:t>
            </a:r>
            <a:r>
              <a:rPr lang="en-US" dirty="0">
                <a:solidFill>
                  <a:srgbClr val="161616"/>
                </a:solidFill>
                <a:ea typeface="Calibri" pitchFamily="34" charset="0"/>
              </a:rPr>
              <a:t>, 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αποτυγχάνει η εκπόλωση του επόμενου κόμβου </a:t>
            </a:r>
            <a:r>
              <a:rPr lang="en-US" dirty="0" err="1"/>
              <a:t>Ranvier</a:t>
            </a:r>
            <a:r>
              <a:rPr lang="el-GR" dirty="0"/>
              <a:t>.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 Σημαντική </a:t>
            </a:r>
            <a:r>
              <a:rPr lang="el-GR" u="sng" dirty="0">
                <a:solidFill>
                  <a:srgbClr val="161616"/>
                </a:solidFill>
                <a:ea typeface="Calibri" pitchFamily="34" charset="0"/>
              </a:rPr>
              <a:t>μείωση ύψους σε </a:t>
            </a:r>
            <a:r>
              <a:rPr lang="el-GR" u="sng" dirty="0" err="1">
                <a:solidFill>
                  <a:srgbClr val="161616"/>
                </a:solidFill>
                <a:ea typeface="Calibri" pitchFamily="34" charset="0"/>
              </a:rPr>
              <a:t>κεντρομελικό</a:t>
            </a:r>
            <a:r>
              <a:rPr lang="el-GR" u="sng" dirty="0">
                <a:solidFill>
                  <a:srgbClr val="161616"/>
                </a:solidFill>
                <a:ea typeface="Calibri" pitchFamily="34" charset="0"/>
              </a:rPr>
              <a:t> ερεθισμό ή και κατάργηση </a:t>
            </a:r>
            <a:r>
              <a:rPr lang="el-GR" u="sng" dirty="0" err="1">
                <a:solidFill>
                  <a:srgbClr val="161616"/>
                </a:solidFill>
                <a:ea typeface="Calibri" pitchFamily="34" charset="0"/>
              </a:rPr>
              <a:t>προκλητών</a:t>
            </a:r>
            <a:r>
              <a:rPr lang="el-GR" u="sng" dirty="0">
                <a:solidFill>
                  <a:srgbClr val="161616"/>
                </a:solidFill>
                <a:ea typeface="Calibri" pitchFamily="34" charset="0"/>
              </a:rPr>
              <a:t> δυναμικών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.</a:t>
            </a:r>
            <a:r>
              <a:rPr lang="en-US" dirty="0">
                <a:solidFill>
                  <a:srgbClr val="161616"/>
                </a:solidFill>
                <a:ea typeface="Calibri" pitchFamily="34" charset="0"/>
              </a:rPr>
              <a:t> </a:t>
            </a:r>
            <a:endParaRPr lang="el-GR" dirty="0">
              <a:solidFill>
                <a:srgbClr val="161616"/>
              </a:solidFill>
              <a:ea typeface="Calibri" pitchFamily="34" charset="0"/>
            </a:endParaRPr>
          </a:p>
          <a:p>
            <a:pPr marL="533400" indent="-261938">
              <a:spcBef>
                <a:spcPts val="1200"/>
              </a:spcBef>
              <a:buSzPct val="100000"/>
              <a:buNone/>
            </a:pPr>
            <a:endParaRPr lang="el-GR" dirty="0">
              <a:solidFill>
                <a:srgbClr val="161616"/>
              </a:solidFill>
              <a:ea typeface="Calibri" pitchFamily="34" charset="0"/>
            </a:endParaRPr>
          </a:p>
          <a:p>
            <a:pPr marL="533400" indent="-261938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l-GR" u="sng" dirty="0">
                <a:solidFill>
                  <a:srgbClr val="161616"/>
                </a:solidFill>
                <a:ea typeface="Calibri" pitchFamily="34" charset="0"/>
              </a:rPr>
              <a:t>Μείωση ύψους 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από διασπορά δυναμικού και ακύρωση λόγω αντίθετης φάσης.</a:t>
            </a:r>
            <a:r>
              <a:rPr lang="el-GR" dirty="0"/>
              <a:t> </a:t>
            </a:r>
          </a:p>
          <a:p>
            <a:pPr marL="533400" indent="-261938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l-GR" dirty="0"/>
              <a:t>Παράταση </a:t>
            </a:r>
            <a:r>
              <a:rPr lang="en-US" dirty="0"/>
              <a:t>F </a:t>
            </a:r>
            <a:r>
              <a:rPr lang="el-GR" dirty="0"/>
              <a:t>κύματος</a:t>
            </a:r>
          </a:p>
          <a:p>
            <a:pPr>
              <a:buNone/>
            </a:pPr>
            <a:r>
              <a:rPr lang="el-GR" dirty="0"/>
              <a:t>	</a:t>
            </a:r>
            <a:r>
              <a:rPr lang="el-GR" b="1" dirty="0">
                <a:solidFill>
                  <a:srgbClr val="00B050"/>
                </a:solidFill>
              </a:rPr>
              <a:t>Μη διαγνωστικό ΗΜΓ  </a:t>
            </a:r>
            <a:r>
              <a:rPr lang="el-GR" dirty="0"/>
              <a:t>εκτός της περίπτωσης αποκλεισμού αγωγής όπου διακόπτεται η αξονική μετάδοση ερεθίσματος και το διαγράμματα μειώνονται. </a:t>
            </a:r>
            <a:endParaRPr 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374448"/>
              </p:ext>
            </p:extLst>
          </p:nvPr>
        </p:nvGraphicFramePr>
        <p:xfrm>
          <a:off x="1600200" y="129209"/>
          <a:ext cx="7732872" cy="29685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66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6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170">
                <a:tc>
                  <a:txBody>
                    <a:bodyPr/>
                    <a:lstStyle/>
                    <a:p>
                      <a:r>
                        <a:rPr lang="el-GR" dirty="0"/>
                        <a:t>ΑΠΟΜΥΕΛΙΝΩΤΙΚΕΣ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ΑΞΟΝΙΚΕΣ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675">
                <a:tc>
                  <a:txBody>
                    <a:bodyPr/>
                    <a:lstStyle/>
                    <a:p>
                      <a:r>
                        <a:rPr lang="en-US" dirty="0"/>
                        <a:t>GBS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b="1" dirty="0"/>
                        <a:t>ΣΔ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170">
                <a:tc>
                  <a:txBody>
                    <a:bodyPr/>
                    <a:lstStyle/>
                    <a:p>
                      <a:r>
                        <a:rPr lang="en-US" dirty="0"/>
                        <a:t>CIDP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err="1"/>
                        <a:t>Αγγειίτις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170">
                <a:tc>
                  <a:txBody>
                    <a:bodyPr/>
                    <a:lstStyle/>
                    <a:p>
                      <a:r>
                        <a:rPr lang="en-US" dirty="0"/>
                        <a:t>HMSN1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Αλκοόλ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170">
                <a:tc>
                  <a:txBody>
                    <a:bodyPr/>
                    <a:lstStyle/>
                    <a:p>
                      <a:r>
                        <a:rPr lang="el-GR" dirty="0" err="1"/>
                        <a:t>Παραπρωτεϊναιμίες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Έλλειψη Β12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17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HMSN</a:t>
                      </a:r>
                      <a:r>
                        <a:rPr lang="el-G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2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134297"/>
              </p:ext>
            </p:extLst>
          </p:nvPr>
        </p:nvGraphicFramePr>
        <p:xfrm>
          <a:off x="1699592" y="3210337"/>
          <a:ext cx="7633480" cy="323022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16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1604">
                <a:tc>
                  <a:txBody>
                    <a:bodyPr/>
                    <a:lstStyle/>
                    <a:p>
                      <a:r>
                        <a:rPr lang="el-GR" dirty="0"/>
                        <a:t>ΚΑΤΕΞΟΧΗΝ</a:t>
                      </a:r>
                      <a:r>
                        <a:rPr lang="el-GR" baseline="0" dirty="0"/>
                        <a:t> ΚΙΝΗΤΙΚΕΣ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ΚΑΤΕΞΟΧΗΝ ΑΙΣΘΗΤΙΚΕΣ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237">
                <a:tc>
                  <a:txBody>
                    <a:bodyPr/>
                    <a:lstStyle/>
                    <a:p>
                      <a:r>
                        <a:rPr lang="en-US" dirty="0"/>
                        <a:t>GBS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b="1" dirty="0"/>
                        <a:t>ΣΔ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876">
                <a:tc>
                  <a:txBody>
                    <a:bodyPr/>
                    <a:lstStyle/>
                    <a:p>
                      <a:r>
                        <a:rPr lang="en-US" dirty="0"/>
                        <a:t>CIDP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Ουραιμία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876">
                <a:tc>
                  <a:txBody>
                    <a:bodyPr/>
                    <a:lstStyle/>
                    <a:p>
                      <a:r>
                        <a:rPr lang="en-US" dirty="0"/>
                        <a:t>HMSN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Λέπρα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876">
                <a:tc>
                  <a:txBody>
                    <a:bodyPr/>
                    <a:lstStyle/>
                    <a:p>
                      <a:r>
                        <a:rPr lang="el-GR" dirty="0"/>
                        <a:t>Δηλητηρίαση</a:t>
                      </a:r>
                      <a:r>
                        <a:rPr lang="el-GR" baseline="0" dirty="0"/>
                        <a:t> από </a:t>
                      </a:r>
                      <a:r>
                        <a:rPr lang="en-US" baseline="0" dirty="0"/>
                        <a:t>Mb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Αλκοόλ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876">
                <a:tc>
                  <a:txBody>
                    <a:bodyPr/>
                    <a:lstStyle/>
                    <a:p>
                      <a:r>
                        <a:rPr lang="el-GR" dirty="0"/>
                        <a:t>Διφθερίτιδα</a:t>
                      </a:r>
                      <a:r>
                        <a:rPr lang="el-GR" baseline="0" dirty="0"/>
                        <a:t>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Έλλειψη Β12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876">
                <a:tc>
                  <a:txBody>
                    <a:bodyPr/>
                    <a:lstStyle/>
                    <a:p>
                      <a:r>
                        <a:rPr lang="el-GR" dirty="0" err="1"/>
                        <a:t>Πορφυρία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err="1"/>
                        <a:t>Αμυλοείδωση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ERIPHERAL NERVE_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0" y="575310"/>
            <a:ext cx="7802880" cy="570738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dirty="0"/>
              <a:t>6. Είναι οξεία ή χρόνια?</a:t>
            </a:r>
            <a:br>
              <a:rPr lang="el-GR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Σε οξείες (τραυματικές) βλάβες νεύρων, χρειάζονται 3-5 μέρες έως ότου η </a:t>
            </a:r>
            <a:r>
              <a:rPr lang="el-GR" dirty="0" err="1"/>
              <a:t>βαλλεριανή</a:t>
            </a:r>
            <a:r>
              <a:rPr lang="el-GR" dirty="0"/>
              <a:t> εκφύλιση να προκαλέσει πτώση του ύψους </a:t>
            </a:r>
            <a:r>
              <a:rPr lang="el-GR" b="1" dirty="0">
                <a:solidFill>
                  <a:srgbClr val="0070C0"/>
                </a:solidFill>
              </a:rPr>
              <a:t>ΣΜΠΔ</a:t>
            </a:r>
            <a:r>
              <a:rPr lang="el-GR" dirty="0"/>
              <a:t>. Η πτώση είναι μέγιστη σε 7-9 μέρες. </a:t>
            </a:r>
          </a:p>
          <a:p>
            <a:r>
              <a:rPr lang="el-GR" dirty="0"/>
              <a:t>Τα ύψη </a:t>
            </a:r>
            <a:r>
              <a:rPr lang="el-GR" b="1" dirty="0">
                <a:solidFill>
                  <a:srgbClr val="0070C0"/>
                </a:solidFill>
              </a:rPr>
              <a:t>ΣΑΠΔ</a:t>
            </a:r>
            <a:r>
              <a:rPr lang="el-GR" dirty="0"/>
              <a:t> πέφτουν μετά από 5-7 μέρες με μέγιστη πτώση την 10 μέρα.</a:t>
            </a:r>
          </a:p>
          <a:p>
            <a:r>
              <a:rPr lang="el-GR" dirty="0"/>
              <a:t>Στο </a:t>
            </a:r>
            <a:r>
              <a:rPr lang="el-GR" b="1" dirty="0">
                <a:solidFill>
                  <a:srgbClr val="0070C0"/>
                </a:solidFill>
              </a:rPr>
              <a:t>ΗΜΓ</a:t>
            </a:r>
            <a:r>
              <a:rPr lang="el-GR" dirty="0"/>
              <a:t> το πιο πρώιμο σημείο είναι η μειωμένη επιστράτευση. Ινιδικά δυναμικά αναπτύσσονται από τις πρώτες μέρες αλλά πιο ασφαλώς αναζητούνται μετά 2-3 εβδομάδες.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7. Μπορώ να κάνω πρόγνωση αποκατάστασης?</a:t>
            </a:r>
            <a:br>
              <a:rPr lang="el-GR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/>
              <a:t>Σε περίπτωση </a:t>
            </a:r>
            <a:r>
              <a:rPr lang="el-GR" b="1" dirty="0"/>
              <a:t>τραυματικής βλάβης </a:t>
            </a:r>
            <a:r>
              <a:rPr lang="el-GR" dirty="0"/>
              <a:t>νεύρου, ο </a:t>
            </a:r>
            <a:r>
              <a:rPr lang="el-GR" dirty="0" err="1"/>
              <a:t>ηλεκτροφυσιολογικός</a:t>
            </a:r>
            <a:r>
              <a:rPr lang="el-GR" dirty="0"/>
              <a:t> έλεγχος δίνει σαφείς ενδείξεις πρόγνωσης και αποκατάστασης.</a:t>
            </a:r>
          </a:p>
          <a:p>
            <a:r>
              <a:rPr lang="el-GR" dirty="0"/>
              <a:t>Η μείωση του </a:t>
            </a:r>
            <a:r>
              <a:rPr lang="el-GR" u="sng" dirty="0"/>
              <a:t>ύψους ΣΜΠΔ </a:t>
            </a:r>
            <a:r>
              <a:rPr lang="el-GR" dirty="0"/>
              <a:t>και η </a:t>
            </a:r>
            <a:r>
              <a:rPr lang="el-GR" u="sng" dirty="0"/>
              <a:t>απονεύρωση</a:t>
            </a:r>
            <a:r>
              <a:rPr lang="el-GR" dirty="0"/>
              <a:t> στο ΗΜΓ καθορίζουν την αξονική φύση της βλάβης. </a:t>
            </a:r>
          </a:p>
          <a:p>
            <a:r>
              <a:rPr lang="en-US" dirty="0"/>
              <a:t>Follow-up</a:t>
            </a:r>
            <a:r>
              <a:rPr lang="el-GR" dirty="0"/>
              <a:t> έλεγχοι αναδεικνύουν πρώιμη </a:t>
            </a:r>
            <a:r>
              <a:rPr lang="el-GR" dirty="0" err="1"/>
              <a:t>επανανεύρωση</a:t>
            </a:r>
            <a:r>
              <a:rPr lang="el-GR" dirty="0"/>
              <a:t> με εμφάνιση «νεογέννητων» μικρών δυναμικών ΚΜ που αυξάνουν σταδιακά, όπως και το ύψος του ΣΜΠΔ παράλληλα με την κλινική βελτίωση. </a:t>
            </a:r>
          </a:p>
          <a:p>
            <a:r>
              <a:rPr lang="el-GR" dirty="0">
                <a:solidFill>
                  <a:srgbClr val="0070C0"/>
                </a:solidFill>
              </a:rPr>
              <a:t>Τα ΣΑΠΔ δεν βοηθούν στην εκτίμηση της </a:t>
            </a:r>
            <a:r>
              <a:rPr lang="el-GR" dirty="0" err="1">
                <a:solidFill>
                  <a:srgbClr val="0070C0"/>
                </a:solidFill>
              </a:rPr>
              <a:t>επανανεύρωσης</a:t>
            </a:r>
            <a:r>
              <a:rPr lang="el-GR" dirty="0"/>
              <a:t>.</a:t>
            </a:r>
          </a:p>
          <a:p>
            <a:r>
              <a:rPr lang="en-US" dirty="0"/>
              <a:t> </a:t>
            </a:r>
            <a:r>
              <a:rPr lang="el-GR" dirty="0">
                <a:solidFill>
                  <a:srgbClr val="FF0000"/>
                </a:solidFill>
              </a:rPr>
              <a:t>Απουσία </a:t>
            </a:r>
            <a:r>
              <a:rPr lang="el-GR" dirty="0" err="1">
                <a:solidFill>
                  <a:srgbClr val="FF0000"/>
                </a:solidFill>
              </a:rPr>
              <a:t>επανανεύρωσης</a:t>
            </a:r>
            <a:r>
              <a:rPr lang="el-GR" dirty="0">
                <a:solidFill>
                  <a:srgbClr val="FF0000"/>
                </a:solidFill>
              </a:rPr>
              <a:t> μετά από 3-4 μήνες αποτελεί ένδειξη για χειρουργική διερεύνηση.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dirty="0"/>
              <a:t>7. Μπορώ να κάνω πρόγνωση αποκατάστασης?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Η μελέτη των ταχυτήτων αγωγής δεν συνεισφέρει ιδιαίτερα στην πρόγνωση των αξονικών </a:t>
            </a:r>
            <a:r>
              <a:rPr lang="el-GR" dirty="0" err="1"/>
              <a:t>πολυνευροπάθειων</a:t>
            </a:r>
            <a:r>
              <a:rPr lang="el-GR" dirty="0"/>
              <a:t>. Υπάρχουν μελέτες που έδειξαν κάποιο ρόλο στην εκτίμηση ανταπόκρισης στη θεραπεία στη </a:t>
            </a:r>
            <a:r>
              <a:rPr lang="el-GR" u="sng" dirty="0"/>
              <a:t>διαβητική ΠΝ</a:t>
            </a:r>
            <a:r>
              <a:rPr lang="el-GR" dirty="0"/>
              <a:t>.</a:t>
            </a:r>
          </a:p>
          <a:p>
            <a:r>
              <a:rPr lang="el-GR" dirty="0"/>
              <a:t>Σε περιπτώσεις </a:t>
            </a:r>
            <a:r>
              <a:rPr lang="en-US" u="sng" dirty="0"/>
              <a:t>GBS</a:t>
            </a:r>
            <a:r>
              <a:rPr lang="el-GR" dirty="0"/>
              <a:t> που υπάρχει συμμετοχή και των αξόνων, το ύψος του ΣΜΠΔ αποτελεί τον πιο ισχυρό προγνωστικό δείχτη αποκατάστασης.</a:t>
            </a:r>
          </a:p>
          <a:p>
            <a:r>
              <a:rPr lang="el-GR" dirty="0"/>
              <a:t>Στην περίπτωση της </a:t>
            </a:r>
            <a:r>
              <a:rPr lang="en-US" u="sng" dirty="0"/>
              <a:t>CIDP</a:t>
            </a:r>
            <a:r>
              <a:rPr lang="el-GR" dirty="0"/>
              <a:t>, τέτοιου είδους προβλέψεις είναι λιγότερο ασφαλείς λόγω της σύνθετης φύσης της νόσου. Συνήθως ως δείκτης χρησιμοποιείται το ύψος ΣΜΠΔ και η κινητική ταχύτητα  αγωγής.</a:t>
            </a:r>
          </a:p>
          <a:p>
            <a:r>
              <a:rPr lang="el-GR" dirty="0"/>
              <a:t>Σε περιπτώσεις εστιακής </a:t>
            </a:r>
            <a:r>
              <a:rPr lang="el-GR" dirty="0" err="1"/>
              <a:t>απομυελίνωσης</a:t>
            </a:r>
            <a:r>
              <a:rPr lang="el-GR" dirty="0"/>
              <a:t>, η εμφάνιση αξονικής βλάβης επιδεινώνει την πρόγνωση (πχ σε παραμελημένο </a:t>
            </a:r>
            <a:r>
              <a:rPr lang="el-GR" u="sng" dirty="0"/>
              <a:t>ΣΚΣ)</a:t>
            </a:r>
            <a:r>
              <a:rPr lang="el-GR" dirty="0"/>
              <a:t>, η δευτεροπαθής αξονική βλάβη οδηγεί σε μυϊκή αδυναμία και ατροφία και συνακόλουθα ελλιπή ή απούσα αποκατάσταση.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dirty="0"/>
              <a:t>7. Μπορώ να διερευνήσω την αιτιολογία?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Η πλειονότητα των πολυνευροπαθειών είναι </a:t>
            </a:r>
            <a:r>
              <a:rPr lang="el-GR" b="1" dirty="0">
                <a:solidFill>
                  <a:srgbClr val="00B0F0"/>
                </a:solidFill>
              </a:rPr>
              <a:t>αξονικές</a:t>
            </a:r>
            <a:r>
              <a:rPr lang="el-GR" dirty="0"/>
              <a:t> με μεγάλη ΔΔ ενώ οι απομυελινωτικές πολύ λιγότερες.</a:t>
            </a:r>
          </a:p>
          <a:p>
            <a:r>
              <a:rPr lang="el-GR" dirty="0"/>
              <a:t>Στις </a:t>
            </a:r>
            <a:r>
              <a:rPr lang="el-GR" b="1" dirty="0"/>
              <a:t>επίκτητες</a:t>
            </a:r>
            <a:r>
              <a:rPr lang="el-GR" dirty="0"/>
              <a:t> </a:t>
            </a:r>
            <a:r>
              <a:rPr lang="el-GR" dirty="0">
                <a:solidFill>
                  <a:srgbClr val="00B0F0"/>
                </a:solidFill>
              </a:rPr>
              <a:t>απομυελινωτικές</a:t>
            </a:r>
            <a:r>
              <a:rPr lang="el-GR" dirty="0"/>
              <a:t> πολυνευροπάθειες </a:t>
            </a:r>
            <a:r>
              <a:rPr lang="en-US" dirty="0"/>
              <a:t>(CIDP, GBS</a:t>
            </a:r>
            <a:r>
              <a:rPr lang="el-GR" dirty="0"/>
              <a:t>, ΜΜΝ</a:t>
            </a:r>
            <a:r>
              <a:rPr lang="en-US" dirty="0"/>
              <a:t>) </a:t>
            </a:r>
            <a:r>
              <a:rPr lang="el-GR" dirty="0"/>
              <a:t>η απομυελίνωση είναι κατά περιοχές (</a:t>
            </a:r>
            <a:r>
              <a:rPr lang="en-US" dirty="0"/>
              <a:t>patchy</a:t>
            </a:r>
            <a:r>
              <a:rPr lang="el-GR" dirty="0"/>
              <a:t>) και ο αποκλεισμός αγωγής συχνός.</a:t>
            </a:r>
            <a:r>
              <a:rPr lang="en-US" dirty="0"/>
              <a:t> </a:t>
            </a:r>
            <a:endParaRPr lang="el-GR" dirty="0"/>
          </a:p>
          <a:p>
            <a:r>
              <a:rPr lang="el-GR" dirty="0"/>
              <a:t>Οι </a:t>
            </a:r>
            <a:r>
              <a:rPr lang="el-GR" b="1" dirty="0"/>
              <a:t>κληρονομικές</a:t>
            </a:r>
            <a:r>
              <a:rPr lang="el-GR" dirty="0"/>
              <a:t> </a:t>
            </a:r>
            <a:r>
              <a:rPr lang="el-GR" dirty="0">
                <a:solidFill>
                  <a:srgbClr val="00B0F0"/>
                </a:solidFill>
              </a:rPr>
              <a:t>απομυελινωτικές</a:t>
            </a:r>
            <a:r>
              <a:rPr lang="el-GR" dirty="0"/>
              <a:t> πολυνευροπάθειες παρουσιάζουν ομοιόμορφες αλλαγές και διακρίνονται με γενετικό έλεγχο. </a:t>
            </a:r>
          </a:p>
          <a:p>
            <a:r>
              <a:rPr lang="el-GR" dirty="0"/>
              <a:t>Η διαφορική διαγνωστική ΠΝ με </a:t>
            </a:r>
            <a:r>
              <a:rPr lang="el-GR" dirty="0">
                <a:solidFill>
                  <a:srgbClr val="FF0000"/>
                </a:solidFill>
              </a:rPr>
              <a:t>συμμετοχή ΑΝΣ </a:t>
            </a:r>
            <a:r>
              <a:rPr lang="el-GR" dirty="0"/>
              <a:t>είναι περιορισμένη.</a:t>
            </a:r>
          </a:p>
          <a:p>
            <a:r>
              <a:rPr lang="el-GR" dirty="0"/>
              <a:t>Αποκλειστικά </a:t>
            </a:r>
            <a:r>
              <a:rPr lang="el-GR" dirty="0">
                <a:solidFill>
                  <a:srgbClr val="FF0000"/>
                </a:solidFill>
              </a:rPr>
              <a:t>κινητικές ΠΝ </a:t>
            </a:r>
            <a:r>
              <a:rPr lang="el-GR" dirty="0"/>
              <a:t>είναι λίγες σε σχέση με τις αισθητικές και τις μεικτές.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Περιορισμοί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dirty="0"/>
              <a:t>Πολυνευροπάθεια </a:t>
            </a:r>
            <a:r>
              <a:rPr lang="el-GR" b="1" dirty="0"/>
              <a:t>λεπτών ινών </a:t>
            </a:r>
            <a:r>
              <a:rPr lang="el-GR" dirty="0"/>
              <a:t>δεν ανιχνεύεται.</a:t>
            </a:r>
          </a:p>
          <a:p>
            <a:r>
              <a:rPr lang="el-GR" dirty="0"/>
              <a:t>Σε </a:t>
            </a:r>
            <a:r>
              <a:rPr lang="el-GR" dirty="0" err="1"/>
              <a:t>υποκλινικές</a:t>
            </a:r>
            <a:r>
              <a:rPr lang="el-GR" dirty="0"/>
              <a:t> ΠΝ είναι απαραίτητη η μελέτη πολύ περιφερικών κλάδων</a:t>
            </a:r>
          </a:p>
          <a:p>
            <a:r>
              <a:rPr lang="el-GR" b="1" dirty="0"/>
              <a:t>Χαμηλή θερμοκρασία </a:t>
            </a:r>
            <a:r>
              <a:rPr lang="el-GR" dirty="0"/>
              <a:t>άκρων (&lt;33°</a:t>
            </a:r>
            <a:r>
              <a:rPr lang="en-US" dirty="0"/>
              <a:t>C</a:t>
            </a:r>
            <a:r>
              <a:rPr lang="el-GR" dirty="0"/>
              <a:t> ΑΑ, &lt;31°</a:t>
            </a:r>
            <a:r>
              <a:rPr lang="en-US" dirty="0"/>
              <a:t>C</a:t>
            </a:r>
            <a:r>
              <a:rPr lang="el-GR" dirty="0"/>
              <a:t> ΚΑ) μειώνει την ταχύτητα αγωγής κατά 1,5-2,5 </a:t>
            </a:r>
            <a:r>
              <a:rPr lang="en-US" dirty="0"/>
              <a:t>m/s</a:t>
            </a:r>
            <a:r>
              <a:rPr lang="el-GR" dirty="0"/>
              <a:t> ανά 1</a:t>
            </a:r>
            <a:r>
              <a:rPr lang="en-US" dirty="0"/>
              <a:t>C.</a:t>
            </a:r>
            <a:endParaRPr lang="el-GR" dirty="0"/>
          </a:p>
          <a:p>
            <a:pPr>
              <a:buNone/>
            </a:pPr>
            <a:endParaRPr lang="el-GR" dirty="0"/>
          </a:p>
          <a:p>
            <a:pPr>
              <a:buFont typeface="Wingdings" pitchFamily="2" charset="2"/>
              <a:buChar char="v"/>
            </a:pPr>
            <a:r>
              <a:rPr lang="el-GR" b="1" dirty="0">
                <a:solidFill>
                  <a:srgbClr val="7030A0"/>
                </a:solidFill>
              </a:rPr>
              <a:t>Ανοχή του ασθενή</a:t>
            </a:r>
          </a:p>
          <a:p>
            <a:pPr>
              <a:buFont typeface="Wingdings" pitchFamily="2" charset="2"/>
              <a:buChar char="v"/>
            </a:pPr>
            <a:r>
              <a:rPr lang="el-GR" b="1" dirty="0">
                <a:solidFill>
                  <a:srgbClr val="7030A0"/>
                </a:solidFill>
              </a:rPr>
              <a:t>Εμπειρία του εξεταστή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C9D298B2-DA58-46BD-A3F6-5E95CB34B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8575"/>
            <a:ext cx="10668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721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1FA783-BC6B-49EB-9605-B82056029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ΕΣΤΙΑΚΕΣ-ΠΑΓΙΔΕΥΤΙΚΕΣ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1D00E0-666F-41C2-A73B-D415F519B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Μέσο νεύρο: ΣΚΣ, πρόσθιος </a:t>
            </a:r>
            <a:r>
              <a:rPr lang="el-GR" dirty="0" err="1"/>
              <a:t>μεσόστεος</a:t>
            </a:r>
            <a:r>
              <a:rPr lang="el-GR" dirty="0"/>
              <a:t> κλάδος</a:t>
            </a:r>
          </a:p>
          <a:p>
            <a:r>
              <a:rPr lang="el-GR" dirty="0" err="1"/>
              <a:t>Ωλένιο</a:t>
            </a:r>
            <a:r>
              <a:rPr lang="el-GR" dirty="0"/>
              <a:t> νεύρο: αύλακα αγκώνα</a:t>
            </a:r>
          </a:p>
          <a:p>
            <a:r>
              <a:rPr lang="el-GR" dirty="0" err="1"/>
              <a:t>Κερκιδικό</a:t>
            </a:r>
            <a:r>
              <a:rPr lang="el-GR" dirty="0"/>
              <a:t> νεύρο: </a:t>
            </a:r>
            <a:r>
              <a:rPr lang="el-GR" dirty="0" err="1"/>
              <a:t>βραχιόνια</a:t>
            </a:r>
            <a:r>
              <a:rPr lang="el-GR" dirty="0"/>
              <a:t> αύλακα, οπίσθιος </a:t>
            </a:r>
            <a:r>
              <a:rPr lang="el-GR" dirty="0" err="1"/>
              <a:t>μεσοστεος</a:t>
            </a:r>
            <a:r>
              <a:rPr lang="el-GR" dirty="0"/>
              <a:t> κλάδος</a:t>
            </a:r>
          </a:p>
          <a:p>
            <a:r>
              <a:rPr lang="el-GR" dirty="0" err="1"/>
              <a:t>Περονιαίο</a:t>
            </a:r>
            <a:r>
              <a:rPr lang="el-GR" dirty="0"/>
              <a:t> νεύρο: κεφαλή περόνης</a:t>
            </a:r>
          </a:p>
          <a:p>
            <a:r>
              <a:rPr lang="el-GR" dirty="0"/>
              <a:t>Κνημιαίο νεύρο: σύνδρομο </a:t>
            </a:r>
            <a:r>
              <a:rPr lang="el-GR" dirty="0" err="1"/>
              <a:t>ταρσαίου</a:t>
            </a:r>
            <a:r>
              <a:rPr lang="el-GR" dirty="0"/>
              <a:t> σωλήνα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Κρανιακά νεύρα: προσωπικό, τρίδυμο, παλίνδρομο κάτω λαρυγγικό, παραπληρωματικό, υπογλώσσιο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931177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err="1"/>
              <a:t>Μονονευροπάθειες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Συμπίεση που οδηγεί σε εστιακή ισχαιμία</a:t>
            </a:r>
          </a:p>
          <a:p>
            <a:r>
              <a:rPr lang="el-GR" dirty="0"/>
              <a:t>Απότομη διάταση</a:t>
            </a:r>
          </a:p>
          <a:p>
            <a:r>
              <a:rPr lang="el-GR" dirty="0"/>
              <a:t>Διατομή </a:t>
            </a:r>
          </a:p>
          <a:p>
            <a:r>
              <a:rPr lang="el-GR" dirty="0"/>
              <a:t>Διήθηση από νεόπλασμα</a:t>
            </a:r>
          </a:p>
          <a:p>
            <a:r>
              <a:rPr lang="el-GR" dirty="0"/>
              <a:t>Ισχαιμικό έμφρακτο από αγγειίτιδα</a:t>
            </a:r>
          </a:p>
          <a:p>
            <a:r>
              <a:rPr lang="el-GR" dirty="0"/>
              <a:t>Λοιμώξεις: λέπρα, </a:t>
            </a:r>
            <a:r>
              <a:rPr lang="el-GR" dirty="0" err="1"/>
              <a:t>σαρκοείδωση</a:t>
            </a:r>
            <a:r>
              <a:rPr lang="el-GR" dirty="0"/>
              <a:t>, </a:t>
            </a:r>
            <a:r>
              <a:rPr lang="el-GR" dirty="0" err="1"/>
              <a:t>έρπης</a:t>
            </a:r>
            <a:r>
              <a:rPr lang="el-GR" dirty="0"/>
              <a:t> ζωστήρας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52596" y="142852"/>
            <a:ext cx="8229600" cy="70609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/>
              <a:t>1. ΤΡΑΥΜΑΤΙΣΜΟΣ ΝΕΥΡΟΥ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981200" y="908720"/>
            <a:ext cx="8229600" cy="583264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l-GR" b="1" dirty="0">
                <a:solidFill>
                  <a:srgbClr val="0070C0"/>
                </a:solidFill>
              </a:rPr>
              <a:t>	Βαλλεριανή εκφύλιση (</a:t>
            </a:r>
            <a:r>
              <a:rPr lang="en-US" b="1" dirty="0" err="1">
                <a:solidFill>
                  <a:srgbClr val="0070C0"/>
                </a:solidFill>
              </a:rPr>
              <a:t>Wallerian</a:t>
            </a:r>
            <a:r>
              <a:rPr lang="en-US" b="1" dirty="0">
                <a:solidFill>
                  <a:srgbClr val="0070C0"/>
                </a:solidFill>
              </a:rPr>
              <a:t> degeneration</a:t>
            </a:r>
            <a:r>
              <a:rPr lang="el-GR" b="1" dirty="0">
                <a:solidFill>
                  <a:srgbClr val="0070C0"/>
                </a:solidFill>
              </a:rPr>
              <a:t>) </a:t>
            </a:r>
            <a:r>
              <a:rPr lang="el-GR" dirty="0"/>
              <a:t>συμβαίνει στο άπω άκρο του άξονα που χάνει την επαφή με το κυτταρικό σώμα εντός 7 ημερών. Μακροφάγα φαγοκυτταρώνουν τα υπολείμματα του νευράξονα και κ. </a:t>
            </a:r>
            <a:r>
              <a:rPr lang="en-US" dirty="0"/>
              <a:t>Schwann </a:t>
            </a:r>
            <a:r>
              <a:rPr lang="el-GR" dirty="0"/>
              <a:t>πολλαπλασιάζονται και δημιουργούν κανάλι που περιβάλλεται από το ενδονεύριο. Εντός 7-14 ημερών νέες νευρικές αποφυάδες προβάλλουν από το εγγύς τμήμα και καθοδηγούμενες από τα κ. </a:t>
            </a:r>
            <a:r>
              <a:rPr lang="en-US" dirty="0"/>
              <a:t>Schwann</a:t>
            </a:r>
            <a:r>
              <a:rPr lang="el-GR" dirty="0"/>
              <a:t> προσεγγίζουν το περιφερικό άκρο (</a:t>
            </a:r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1-3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mm /</a:t>
            </a:r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 μέρα</a:t>
            </a:r>
            <a:r>
              <a:rPr lang="el-GR" dirty="0"/>
              <a:t>).</a:t>
            </a:r>
          </a:p>
          <a:p>
            <a:pPr>
              <a:buNone/>
            </a:pPr>
            <a:r>
              <a:rPr lang="el-GR" dirty="0"/>
              <a:t>	Όσο πιο κοντά στο κυτταρικό σώμα η βλάβη, τόσο μικρότερη πιθανότητα αποκατάστασης (μεγαλύτερη απόσταση από το στόχο). 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sz="2600" i="1" dirty="0"/>
              <a:t>	Στο ΚΝΣ δεν υφίσταται αντίστοιχη διαδικασία και βλάβη στο ΚΝΣ προκαλεί μόνιμη απώλεια. Δημιουργείται </a:t>
            </a:r>
            <a:r>
              <a:rPr lang="el-GR" sz="2600" i="1" dirty="0" err="1"/>
              <a:t>γλοίωση</a:t>
            </a:r>
            <a:r>
              <a:rPr lang="el-GR" sz="2600" i="1" dirty="0"/>
              <a:t> λόγω διαφορετικής φύσης μυελίνης (</a:t>
            </a:r>
            <a:r>
              <a:rPr lang="el-GR" sz="2600" i="1" dirty="0" err="1"/>
              <a:t>ολιγοδενδροκύτταρα</a:t>
            </a:r>
            <a:r>
              <a:rPr lang="el-GR" sz="2600" i="1" dirty="0"/>
              <a:t>)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2 - Θέση περιεχομένου"/>
          <p:cNvSpPr>
            <a:spLocks noGrp="1"/>
          </p:cNvSpPr>
          <p:nvPr>
            <p:ph idx="1"/>
          </p:nvPr>
        </p:nvSpPr>
        <p:spPr>
          <a:xfrm>
            <a:off x="1668016" y="1716360"/>
            <a:ext cx="9036496" cy="495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lang="el-GR" sz="2000" b="1" dirty="0">
                <a:solidFill>
                  <a:srgbClr val="161616"/>
                </a:solidFill>
                <a:ea typeface="Calibri" pitchFamily="34" charset="0"/>
              </a:rPr>
              <a:t>Νευραπραξία</a:t>
            </a:r>
            <a:r>
              <a:rPr lang="el-GR" sz="2000" dirty="0">
                <a:solidFill>
                  <a:srgbClr val="161616"/>
                </a:solidFill>
                <a:ea typeface="Calibri" pitchFamily="34" charset="0"/>
              </a:rPr>
              <a:t>: Πλήρης απώλεια αγωγιμότητας στο σημείο βλάβης, χωρίς δομική αλλαγή αξόνων.</a:t>
            </a:r>
          </a:p>
          <a:p>
            <a:pPr marL="628650" indent="-2730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161616"/>
                </a:solidFill>
                <a:ea typeface="Calibri" pitchFamily="34" charset="0"/>
              </a:rPr>
              <a:t>Ερεθισμός κεντρικότερα βλάβης δε δίνει απάντηση. </a:t>
            </a:r>
          </a:p>
          <a:p>
            <a:pPr marL="628650" indent="-2730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161616"/>
                </a:solidFill>
                <a:ea typeface="Calibri" pitchFamily="34" charset="0"/>
              </a:rPr>
              <a:t>Οξεία πιεστική βλάβη (π.χ. πίεση κερκιδικού νεύρου στο βραχίονα).</a:t>
            </a:r>
          </a:p>
          <a:p>
            <a:pPr marL="628650" indent="-2730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161616"/>
                </a:solidFill>
                <a:ea typeface="Calibri" pitchFamily="34" charset="0"/>
              </a:rPr>
              <a:t>Γρήγορη αποκατάσταση. Συνήθως όχι απονευρωτικά στοιχεία.</a:t>
            </a:r>
          </a:p>
          <a:p>
            <a:pPr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lang="el-GR" sz="2000" b="1" dirty="0">
                <a:solidFill>
                  <a:srgbClr val="161616"/>
                </a:solidFill>
                <a:ea typeface="Calibri" pitchFamily="34" charset="0"/>
              </a:rPr>
              <a:t>Αξονότμηση</a:t>
            </a:r>
            <a:r>
              <a:rPr lang="el-GR" sz="2000" dirty="0">
                <a:solidFill>
                  <a:srgbClr val="161616"/>
                </a:solidFill>
                <a:ea typeface="Calibri" pitchFamily="34" charset="0"/>
              </a:rPr>
              <a:t>: Απώλεια συνοχής άξονα. Επέκταση αλλοίωσης περιφερικά (Βαλλεριανή εκφύλιση).</a:t>
            </a:r>
          </a:p>
          <a:p>
            <a:pPr marL="628650" indent="-273050">
              <a:lnSpc>
                <a:spcPct val="110000"/>
              </a:lnSpc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161616"/>
                </a:solidFill>
                <a:ea typeface="Calibri" pitchFamily="34" charset="0"/>
              </a:rPr>
              <a:t>Δε λαμβάνεται καμία απάντηση όπου και να ερεθιστεί ο νευράξονας.</a:t>
            </a:r>
          </a:p>
          <a:p>
            <a:pPr marL="628650" indent="-273050">
              <a:lnSpc>
                <a:spcPct val="110000"/>
              </a:lnSpc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161616"/>
                </a:solidFill>
                <a:ea typeface="Calibri" pitchFamily="34" charset="0"/>
              </a:rPr>
              <a:t>Τις πρώτες 4-5 ημέρες διατηρείται απάντηση σε περιφερικό ερεθισμό.</a:t>
            </a:r>
          </a:p>
        </p:txBody>
      </p:sp>
      <p:sp>
        <p:nvSpPr>
          <p:cNvPr id="5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dirty="0"/>
              <a:t>1. ΤΡΑΥΜΑΤΙΣΜΟΣ ΝΕΥΡΟΥ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1643050"/>
            <a:ext cx="916019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2 - Θέση περιεχομένου"/>
          <p:cNvSpPr>
            <a:spLocks noGrp="1"/>
          </p:cNvSpPr>
          <p:nvPr>
            <p:ph idx="1"/>
          </p:nvPr>
        </p:nvSpPr>
        <p:spPr>
          <a:xfrm>
            <a:off x="1812032" y="1556792"/>
            <a:ext cx="8892480" cy="495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l-GR" b="1" dirty="0">
                <a:solidFill>
                  <a:srgbClr val="161616"/>
                </a:solidFill>
                <a:ea typeface="Calibri" pitchFamily="34" charset="0"/>
              </a:rPr>
              <a:t>Νευρότμηση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: Ολοσχερής βλάβη νεύρου που περιλαμβάνει και συνδετικά στοιχεία.</a:t>
            </a:r>
          </a:p>
          <a:p>
            <a:pPr marL="628650" indent="-2730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Αν διατηρείται περινεύριο είναι εφικτή η αναγέννηση αλλά μπορεί να είναι λανθασμένη.</a:t>
            </a:r>
          </a:p>
          <a:p>
            <a:pPr marL="628650" indent="-2730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Αν έχει βλάβη το επινεύριο απαιτείται χειρουργική υποστήριξη.</a:t>
            </a:r>
          </a:p>
          <a:p>
            <a:pPr>
              <a:spcBef>
                <a:spcPts val="1200"/>
              </a:spcBef>
              <a:buSzPct val="100000"/>
            </a:pPr>
            <a:r>
              <a:rPr lang="el-GR" b="1" dirty="0">
                <a:solidFill>
                  <a:srgbClr val="161616"/>
                </a:solidFill>
                <a:ea typeface="Calibri" pitchFamily="34" charset="0"/>
              </a:rPr>
              <a:t>Αναγέννηση Αξόνων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: κυμαίνεται μεταξύ 1-3 </a:t>
            </a:r>
            <a:r>
              <a:rPr lang="en-US" dirty="0">
                <a:solidFill>
                  <a:srgbClr val="161616"/>
                </a:solidFill>
                <a:ea typeface="Calibri" pitchFamily="34" charset="0"/>
              </a:rPr>
              <a:t>mm/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ημέρα, οδηγός τα κύτταρα </a:t>
            </a:r>
            <a:r>
              <a:rPr lang="en-US" dirty="0">
                <a:solidFill>
                  <a:srgbClr val="161616"/>
                </a:solidFill>
                <a:ea typeface="Calibri" pitchFamily="34" charset="0"/>
              </a:rPr>
              <a:t>Schwann</a:t>
            </a: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 και ο συνεκτικός ιστός.</a:t>
            </a:r>
          </a:p>
          <a:p>
            <a:pPr marL="628650" indent="-2730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Εκβλαστήσεις συνδέονται με περιφερικό τμήμα. </a:t>
            </a:r>
          </a:p>
          <a:p>
            <a:pPr marL="628650" indent="-2730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161616"/>
                </a:solidFill>
                <a:ea typeface="Calibri" pitchFamily="34" charset="0"/>
              </a:rPr>
              <a:t>Τελικό αποτέλεσμα: ίνες με μικρότερη διάμετρο, μικρότερος αριθμός, περισσότερες περισφύξεις.</a:t>
            </a:r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dirty="0"/>
              <a:t>1. ΤΡΑΥΜΑΤΙΣΜΟΣ ΝΕΥΡΟΥ</a:t>
            </a:r>
          </a:p>
        </p:txBody>
      </p:sp>
    </p:spTree>
    <p:extLst>
      <p:ext uri="{BB962C8B-B14F-4D97-AF65-F5344CB8AC3E}">
        <p14:creationId xmlns:p14="http://schemas.microsoft.com/office/powerpoint/2010/main" val="16269716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9" y="257175"/>
            <a:ext cx="8277225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MARIANNA\TEI 2017-2018\ΤΜΗΜΑ ΦΘ\ΜΑΘΗΜΑ ΑΠΟΝΕΥΡΩΣΗ ΗΜΓ\nerve injury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1504" y="188641"/>
            <a:ext cx="8784976" cy="65887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4845070" cy="64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596066" y="1000108"/>
            <a:ext cx="37850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Μετά από τραυματισμό νεύρου, τα</a:t>
            </a:r>
          </a:p>
          <a:p>
            <a:r>
              <a:rPr lang="el-GR" dirty="0"/>
              <a:t>κ. </a:t>
            </a:r>
            <a:r>
              <a:rPr lang="en-US" u="sng" dirty="0"/>
              <a:t>Schwann</a:t>
            </a:r>
            <a:r>
              <a:rPr lang="el-GR" dirty="0"/>
              <a:t> πολλαπλασιάζονται και μαζί με τα </a:t>
            </a:r>
            <a:r>
              <a:rPr lang="el-GR" u="sng" dirty="0"/>
              <a:t>μακροφάγα</a:t>
            </a:r>
            <a:r>
              <a:rPr lang="el-GR" dirty="0"/>
              <a:t> καθαρίζουν τα υπολείμματα.</a:t>
            </a:r>
          </a:p>
          <a:p>
            <a:r>
              <a:rPr lang="el-GR" dirty="0"/>
              <a:t>Παράλληλα η έκφραση </a:t>
            </a:r>
            <a:r>
              <a:rPr lang="el-GR" u="sng" dirty="0"/>
              <a:t>αυξητικών</a:t>
            </a:r>
            <a:r>
              <a:rPr lang="el-GR" dirty="0"/>
              <a:t> </a:t>
            </a:r>
            <a:r>
              <a:rPr lang="el-GR" u="sng" dirty="0"/>
              <a:t>παραγόντων</a:t>
            </a:r>
            <a:r>
              <a:rPr lang="el-GR" dirty="0"/>
              <a:t>  δημιουργούν ένα ευνοϊκό περιβάλλον για την</a:t>
            </a:r>
          </a:p>
          <a:p>
            <a:r>
              <a:rPr lang="el-GR" dirty="0"/>
              <a:t> αναγέννηση του νευράξονα προς το στόχο. </a:t>
            </a:r>
          </a:p>
          <a:p>
            <a:r>
              <a:rPr lang="el-GR" dirty="0"/>
              <a:t>Αυτά επιτυγχάνονται εφόσον διατηρείται  «οδηγός» για τις αναγεννώμενες ν. ίνες.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BB7474-6E76-49FA-8AD6-681F366C8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ΕΠΙΚΤΗΤΕΣ ΠΝ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A23B931-1AA3-4C78-948F-4CEFD421E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48451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4B2446D-38D1-4386-A7B1-B309AC14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25" y="2082315"/>
            <a:ext cx="9943197" cy="4344807"/>
          </a:xfrm>
          <a:prstGeom prst="rect">
            <a:avLst/>
          </a:prstGeom>
        </p:spPr>
      </p:pic>
      <p:sp>
        <p:nvSpPr>
          <p:cNvPr id="5" name="Τίτλος 4">
            <a:extLst>
              <a:ext uri="{FF2B5EF4-FFF2-40B4-BE49-F238E27FC236}">
                <a16:creationId xmlns:a16="http://schemas.microsoft.com/office/drawing/2014/main" id="{691E156F-B01C-49CF-94B3-589905C8720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err="1"/>
              <a:t>Αυτοαντισώματα</a:t>
            </a:r>
            <a:r>
              <a:rPr lang="el-GR" dirty="0"/>
              <a:t> έναντι αντιγόνων περιφερικών νεύρων.</a:t>
            </a:r>
          </a:p>
        </p:txBody>
      </p:sp>
    </p:spTree>
    <p:extLst>
      <p:ext uri="{BB962C8B-B14F-4D97-AF65-F5344CB8AC3E}">
        <p14:creationId xmlns:p14="http://schemas.microsoft.com/office/powerpoint/2010/main" val="9908685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812FBB0-414F-4A02-8A0B-7744C5691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10" y="1785108"/>
            <a:ext cx="8598590" cy="4792051"/>
          </a:xfrm>
          <a:prstGeom prst="rect">
            <a:avLst/>
          </a:prstGeo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5C7DC02D-32FB-40EC-9C14-1EADB926F4BA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ΡΕΥΜΑΤΟΛΟΓΙΚΑ- ΑΥΤΟΑΝΟΣΑ ΝΟΣΗΜΑΤΑ</a:t>
            </a:r>
            <a:br>
              <a:rPr lang="el-GR" dirty="0"/>
            </a:br>
            <a:r>
              <a:rPr lang="el-GR" dirty="0"/>
              <a:t>ΑΓΓΕΙΙΤΙΔΕΣ</a:t>
            </a:r>
          </a:p>
        </p:txBody>
      </p:sp>
    </p:spTree>
    <p:extLst>
      <p:ext uri="{BB962C8B-B14F-4D97-AF65-F5344CB8AC3E}">
        <p14:creationId xmlns:p14="http://schemas.microsoft.com/office/powerpoint/2010/main" val="21790452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B556E2-2845-4E40-8E66-C66E03B99E5F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ΑΓΓΕΙΙΤΙΔΑ ΚΑΙ ΠΝ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14B5FA7-F998-44B1-9021-453FEC28F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1 </a:t>
            </a:r>
            <a:r>
              <a:rPr lang="el-GR" dirty="0" err="1"/>
              <a:t>παθής</a:t>
            </a:r>
            <a:r>
              <a:rPr lang="el-GR" dirty="0"/>
              <a:t> αγγειίτιδα</a:t>
            </a:r>
          </a:p>
          <a:p>
            <a:pPr lvl="1"/>
            <a:r>
              <a:rPr lang="el-GR" dirty="0"/>
              <a:t>Μεγάλων αγγείων: κροταφική</a:t>
            </a:r>
          </a:p>
          <a:p>
            <a:pPr lvl="1"/>
            <a:r>
              <a:rPr lang="el-GR" dirty="0" err="1"/>
              <a:t>Μεσαίών</a:t>
            </a:r>
            <a:r>
              <a:rPr lang="el-GR" dirty="0"/>
              <a:t> και μικρών αγγείων: ΟΠ, </a:t>
            </a:r>
            <a:r>
              <a:rPr lang="en-ID" dirty="0"/>
              <a:t>Churg-Strauss, </a:t>
            </a:r>
            <a:r>
              <a:rPr lang="el-GR" dirty="0"/>
              <a:t>κοκκιωμάτωση </a:t>
            </a:r>
            <a:r>
              <a:rPr lang="en-ID" dirty="0"/>
              <a:t>Wegener</a:t>
            </a:r>
            <a:r>
              <a:rPr lang="el-GR" dirty="0"/>
              <a:t>, 1παθής </a:t>
            </a:r>
            <a:r>
              <a:rPr lang="el-GR" dirty="0" err="1"/>
              <a:t>αγγειίτις</a:t>
            </a:r>
            <a:r>
              <a:rPr lang="el-GR" dirty="0"/>
              <a:t> ΚΝΣ</a:t>
            </a:r>
          </a:p>
          <a:p>
            <a:pPr marL="457200" lvl="1" indent="0">
              <a:buNone/>
            </a:pPr>
            <a:endParaRPr lang="el-GR" dirty="0"/>
          </a:p>
          <a:p>
            <a:pPr marL="0" lvl="1" indent="0">
              <a:buNone/>
            </a:pPr>
            <a:r>
              <a:rPr lang="el-GR" dirty="0"/>
              <a:t>2 </a:t>
            </a:r>
            <a:r>
              <a:rPr lang="el-GR" dirty="0" err="1"/>
              <a:t>παθής</a:t>
            </a:r>
            <a:r>
              <a:rPr lang="el-GR" dirty="0"/>
              <a:t> αγγειίτιδα</a:t>
            </a:r>
          </a:p>
          <a:p>
            <a:pPr marL="0" lvl="1" indent="0">
              <a:buNone/>
            </a:pPr>
            <a:r>
              <a:rPr lang="el-GR" dirty="0"/>
              <a:t>Σχετιζόμενη με νόσο ΣΙ: ΡΑ, ΣΕΛ</a:t>
            </a:r>
          </a:p>
          <a:p>
            <a:pPr marL="0" lvl="1" indent="0">
              <a:buNone/>
            </a:pPr>
            <a:r>
              <a:rPr lang="el-GR" dirty="0"/>
              <a:t>Σχετιζόμενη με κακοήθεια: </a:t>
            </a:r>
            <a:r>
              <a:rPr lang="en-ID" dirty="0"/>
              <a:t>SMLC</a:t>
            </a:r>
            <a:r>
              <a:rPr lang="el-GR" dirty="0"/>
              <a:t>, λέμφωμα</a:t>
            </a:r>
          </a:p>
          <a:p>
            <a:pPr marL="0" lvl="1" indent="0">
              <a:buNone/>
            </a:pPr>
            <a:r>
              <a:rPr lang="el-GR" dirty="0"/>
              <a:t>Σχετιζόμενη με λοιμώξεις: </a:t>
            </a:r>
            <a:r>
              <a:rPr lang="en-ID" dirty="0"/>
              <a:t>VZV, CMV, HIV, HBV</a:t>
            </a:r>
          </a:p>
          <a:p>
            <a:pPr marL="0" lvl="1" indent="0">
              <a:buNone/>
            </a:pPr>
            <a:r>
              <a:rPr lang="el-GR" dirty="0"/>
              <a:t>Σχετιζόμενη με </a:t>
            </a:r>
            <a:r>
              <a:rPr lang="el-GR" dirty="0" err="1"/>
              <a:t>κρυοσφαιριναιμία</a:t>
            </a:r>
            <a:endParaRPr lang="el-GR" dirty="0"/>
          </a:p>
          <a:p>
            <a:pPr marL="0" lvl="1" indent="0">
              <a:buNone/>
            </a:pPr>
            <a:endParaRPr lang="el-GR" dirty="0"/>
          </a:p>
          <a:p>
            <a:pPr marL="457200" lvl="1" indent="0">
              <a:buNone/>
            </a:pPr>
            <a:endParaRPr lang="el-GR" dirty="0"/>
          </a:p>
          <a:p>
            <a:pPr marL="0" lvl="1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618173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/>
              <a:t>4. ΙΣΧΑΙΜΙΚΕΣ</a:t>
            </a:r>
            <a:br>
              <a:rPr lang="el-GR" dirty="0"/>
            </a:br>
            <a:r>
              <a:rPr lang="el-GR" dirty="0" err="1"/>
              <a:t>Αγγειίτιδες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0691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dirty="0"/>
              <a:t>Εξίδρωση ινώδους, βλάβη μέσου χιτώνα, και φλεγμονώδης διήθηση οδηγεί σε </a:t>
            </a:r>
            <a:r>
              <a:rPr lang="el-GR" u="sng" dirty="0"/>
              <a:t>απόφραξη αγγείων και εστιακά έμφρακτα νεύρων </a:t>
            </a:r>
            <a:r>
              <a:rPr lang="el-GR" dirty="0"/>
              <a:t>(σπανιότερα ρήξη αγγείων και αιμορραγία).</a:t>
            </a:r>
            <a:endParaRPr lang="en-US" dirty="0"/>
          </a:p>
          <a:p>
            <a:pPr marL="0" indent="0">
              <a:buNone/>
            </a:pPr>
            <a:r>
              <a:rPr lang="el-GR" u="sng" dirty="0"/>
              <a:t>Οζώδης </a:t>
            </a:r>
            <a:r>
              <a:rPr lang="el-GR" u="sng" dirty="0" err="1"/>
              <a:t>πολυαρτηρίτιδα</a:t>
            </a:r>
            <a:r>
              <a:rPr lang="el-GR" dirty="0"/>
              <a:t>: Νεκρωτική </a:t>
            </a:r>
            <a:r>
              <a:rPr lang="el-GR" dirty="0" err="1"/>
              <a:t>παναρτηρίτιδα</a:t>
            </a:r>
            <a:r>
              <a:rPr lang="el-GR" dirty="0"/>
              <a:t> </a:t>
            </a:r>
          </a:p>
          <a:p>
            <a:pPr marL="0" indent="0">
              <a:buNone/>
            </a:pPr>
            <a:r>
              <a:rPr lang="el-GR" dirty="0"/>
              <a:t>Αγγειίτιδα </a:t>
            </a:r>
            <a:r>
              <a:rPr lang="el-GR" u="sng" dirty="0" err="1"/>
              <a:t>Ερυθηματώδη</a:t>
            </a:r>
            <a:r>
              <a:rPr lang="el-GR" u="sng" dirty="0"/>
              <a:t> Λύκου</a:t>
            </a:r>
            <a:r>
              <a:rPr lang="el-GR" dirty="0"/>
              <a:t>: συμμετρική αισθητικοκινητική </a:t>
            </a:r>
            <a:r>
              <a:rPr lang="el-GR" dirty="0" err="1"/>
              <a:t>απομυελινωτική</a:t>
            </a:r>
            <a:r>
              <a:rPr lang="el-GR" dirty="0"/>
              <a:t> ΠΝ ή πολλαπλή </a:t>
            </a:r>
            <a:r>
              <a:rPr lang="el-GR" dirty="0" err="1"/>
              <a:t>μονονευρίτιδα</a:t>
            </a:r>
            <a:endParaRPr lang="el-GR" dirty="0"/>
          </a:p>
          <a:p>
            <a:pPr marL="0" indent="0">
              <a:buNone/>
            </a:pPr>
            <a:r>
              <a:rPr lang="en-US" u="sng" dirty="0" err="1"/>
              <a:t>Churg</a:t>
            </a:r>
            <a:r>
              <a:rPr lang="en-US" u="sng" dirty="0"/>
              <a:t>-Strauss</a:t>
            </a:r>
            <a:r>
              <a:rPr lang="el-GR" dirty="0"/>
              <a:t>: πολλαπλή </a:t>
            </a:r>
            <a:r>
              <a:rPr lang="el-GR" dirty="0" err="1"/>
              <a:t>μονονευρίτιδα</a:t>
            </a:r>
            <a:r>
              <a:rPr lang="el-GR" dirty="0"/>
              <a:t> λόγω νεκρωτικής αγγειίτιδας με </a:t>
            </a:r>
            <a:r>
              <a:rPr lang="el-GR" dirty="0" err="1"/>
              <a:t>ηωσινοφιλία</a:t>
            </a:r>
            <a:r>
              <a:rPr lang="el-GR" dirty="0"/>
              <a:t>.</a:t>
            </a:r>
          </a:p>
          <a:p>
            <a:pPr marL="0" indent="0">
              <a:buNone/>
            </a:pPr>
            <a:r>
              <a:rPr lang="el-GR" u="sng" dirty="0"/>
              <a:t>ΡΑ</a:t>
            </a:r>
            <a:r>
              <a:rPr lang="el-GR" dirty="0"/>
              <a:t>: πολλαπλή </a:t>
            </a:r>
            <a:r>
              <a:rPr lang="el-GR" dirty="0" err="1"/>
              <a:t>μονονευρίτιδα</a:t>
            </a:r>
            <a:r>
              <a:rPr lang="el-GR" dirty="0"/>
              <a:t> όταν συνοδεύεται από νεκρωτική αγγειίτιδα (αντίστοιχή της ΟΠ) ή συμμετρική περιφερική ΠΝ (μη νεκρωτική)</a:t>
            </a:r>
          </a:p>
          <a:p>
            <a:pPr marL="0" indent="0">
              <a:buNone/>
            </a:pPr>
            <a:r>
              <a:rPr lang="en-US" u="sng" dirty="0" err="1"/>
              <a:t>Sjogren</a:t>
            </a:r>
            <a:r>
              <a:rPr lang="el-GR" dirty="0"/>
              <a:t>: συχνά αισθητική ΠΝ με συμμετοχή κρανιακών νεύρων</a:t>
            </a:r>
          </a:p>
          <a:p>
            <a:pPr marL="0" indent="0">
              <a:buNone/>
            </a:pPr>
            <a:r>
              <a:rPr lang="el-GR" dirty="0"/>
              <a:t>Σκληρόδερμα</a:t>
            </a:r>
          </a:p>
          <a:p>
            <a:pPr marL="0" indent="0">
              <a:buNone/>
            </a:pPr>
            <a:r>
              <a:rPr lang="el-GR" dirty="0"/>
              <a:t>Κοκκιωμάτωση </a:t>
            </a:r>
            <a:r>
              <a:rPr lang="en-US" dirty="0"/>
              <a:t>Wegener</a:t>
            </a:r>
          </a:p>
          <a:p>
            <a:pPr marL="0" indent="0">
              <a:buNone/>
            </a:pPr>
            <a:r>
              <a:rPr lang="el-GR" dirty="0" err="1"/>
              <a:t>Πολυκυτταραιμία</a:t>
            </a:r>
            <a:r>
              <a:rPr lang="el-GR" dirty="0"/>
              <a:t> </a:t>
            </a:r>
            <a:r>
              <a:rPr lang="en-US" dirty="0"/>
              <a:t> </a:t>
            </a:r>
            <a:r>
              <a:rPr lang="en-US" dirty="0" err="1"/>
              <a:t>vera</a:t>
            </a:r>
            <a:endParaRPr lang="el-GR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1FC410-F164-407C-AF26-88C4966CD64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ΤΟΞΙΚΕΣ ΠΝ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9F3BDB2-58FF-4C57-A9C0-467429485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6257"/>
            <a:ext cx="10515600" cy="4351338"/>
          </a:xfrm>
        </p:spPr>
        <p:txBody>
          <a:bodyPr/>
          <a:lstStyle/>
          <a:p>
            <a:r>
              <a:rPr lang="el-GR" dirty="0"/>
              <a:t>ΧΘ: </a:t>
            </a:r>
            <a:r>
              <a:rPr lang="el-GR" dirty="0" err="1"/>
              <a:t>αντινουκλεοτιδικά</a:t>
            </a:r>
            <a:r>
              <a:rPr lang="el-GR" dirty="0"/>
              <a:t>, </a:t>
            </a:r>
            <a:r>
              <a:rPr lang="el-GR" dirty="0" err="1"/>
              <a:t>βινκριστίνη</a:t>
            </a:r>
            <a:r>
              <a:rPr lang="el-GR" dirty="0"/>
              <a:t>, </a:t>
            </a:r>
            <a:r>
              <a:rPr lang="en-ID" dirty="0"/>
              <a:t>cisplatin, podophyllotoxins</a:t>
            </a:r>
          </a:p>
          <a:p>
            <a:r>
              <a:rPr lang="el-GR" dirty="0"/>
              <a:t>Φάρμακα: </a:t>
            </a:r>
            <a:r>
              <a:rPr lang="el-GR" dirty="0" err="1"/>
              <a:t>αμιοδαρόνη</a:t>
            </a:r>
            <a:r>
              <a:rPr lang="el-GR" dirty="0"/>
              <a:t>, </a:t>
            </a:r>
            <a:r>
              <a:rPr lang="el-GR" dirty="0" err="1"/>
              <a:t>χλωροκίνη</a:t>
            </a:r>
            <a:r>
              <a:rPr lang="el-GR" dirty="0"/>
              <a:t>, Β6</a:t>
            </a:r>
          </a:p>
          <a:p>
            <a:r>
              <a:rPr lang="el-GR" b="1" dirty="0">
                <a:solidFill>
                  <a:srgbClr val="FF0000"/>
                </a:solidFill>
              </a:rPr>
              <a:t>Αλκοόλ : 30% όλων των ΠΝ</a:t>
            </a:r>
          </a:p>
          <a:p>
            <a:r>
              <a:rPr lang="el-GR" dirty="0" err="1"/>
              <a:t>Βαρέα</a:t>
            </a:r>
            <a:r>
              <a:rPr lang="el-GR" dirty="0"/>
              <a:t> μέταλλα: αρσενικό, μόλυβδος, χαλκός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5475219-3C7F-47B4-A550-4D98DBCAF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977" y="3992814"/>
            <a:ext cx="26479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2526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6758</Words>
  <Application>Microsoft Office PowerPoint</Application>
  <PresentationFormat>Ευρεία οθόνη</PresentationFormat>
  <Paragraphs>1005</Paragraphs>
  <Slides>160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160</vt:i4>
      </vt:variant>
    </vt:vector>
  </HeadingPairs>
  <TitlesOfParts>
    <vt:vector size="171" baseType="lpstr">
      <vt:lpstr>Arial</vt:lpstr>
      <vt:lpstr>Calibri</vt:lpstr>
      <vt:lpstr>Calibri Light</vt:lpstr>
      <vt:lpstr>Helvetica Neue</vt:lpstr>
      <vt:lpstr>inherit</vt:lpstr>
      <vt:lpstr>interfaceregular</vt:lpstr>
      <vt:lpstr>Roboto</vt:lpstr>
      <vt:lpstr>Times New Roman</vt:lpstr>
      <vt:lpstr>Wingdings</vt:lpstr>
      <vt:lpstr>Θέμα του Office</vt:lpstr>
      <vt:lpstr>1_Θέμα του Office</vt:lpstr>
      <vt:lpstr>ΝΕΥΡΟΠΑΘΕΙΕΣ</vt:lpstr>
      <vt:lpstr>ΟΡΙΣΜΟΣ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ΜΗΧΑΝΙΣΜΟΙ ΠΑΘΗΣΕΩΝ ΠΕΡΙΦΕΡΙΚΩΝ ΝΕΥΡΩΝ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ΣΥΜΠΤΩΜΑΤΟΛΟΓΙΑ</vt:lpstr>
      <vt:lpstr>ΣΥΜΠΤΩΜΑΤΟΛΟΓΙΑ ΑΙΣΘΗΤΙΚΩΝ ΔΙΑΤΑΡΑΧΩΝ</vt:lpstr>
      <vt:lpstr>ΣΥΜΠΤΩΜΑΤΟΛΟΓΙΑ ΑΙΣΘΗΤΙΚΩΝ ΔΙΑΤΑΡΑΧΩΝ</vt:lpstr>
      <vt:lpstr>ΕΛΕΓΧΟΣ ΓΙΑ ΔΙΑΚΡΙΣΗ ΠΡΟΣΒΟΛΗΣ ΙΝΩΝ</vt:lpstr>
      <vt:lpstr>ΣΥΜΠΤΩΜΑΤΟΛΟΓΙΑ ΚΙΝΗΤΙΚΩΝ ΔΙΑΤΑΡΑΧΩΝ</vt:lpstr>
      <vt:lpstr>ΣΥΜΠΤΩΜΑΤΑ ΑΠΟ ΔΙΑΤΑΡΑΧΗ ΑΝΣ</vt:lpstr>
      <vt:lpstr>ΚΛΙΝΙΚΑ ΣΗΜΕΙΑ</vt:lpstr>
      <vt:lpstr>ΔΙΑΤΑΡΑΧΗ ΕΠΙΠΟΛΗΣ ΑΙΣΘΗΤΙΚΟΤΗΤΑΣ Οι υποδοχείς εντοπίζονται στο δέρμα και βλεννογόνους</vt:lpstr>
      <vt:lpstr>ΕΛΕΓΧΟΣ ΑΦΗΣ</vt:lpstr>
      <vt:lpstr>ΕΛΕΓΧΟΣ ΑΦΗΣ</vt:lpstr>
      <vt:lpstr>Παρουσίαση του PowerPoint</vt:lpstr>
      <vt:lpstr>ΕΛΕΓΧΟΣ ΑΝΤΙΛΗΨΗΣ ΠΟΝΟΥ</vt:lpstr>
      <vt:lpstr>Παρουσίαση του PowerPoint</vt:lpstr>
      <vt:lpstr>Παρουσίαση του PowerPoint</vt:lpstr>
      <vt:lpstr>ΕΛΕΓΧΟΣ ΑΝΤΙΛΗΨΗΣ ΘΕΡΜΟΥ ΨΥΧΡΟΥ</vt:lpstr>
      <vt:lpstr>ΕΛΕΓΧΟΣ ΠΑΛΛΑΙΣΘΗΣΙΑΣ</vt:lpstr>
      <vt:lpstr>Παρουσίαση του PowerPoint</vt:lpstr>
      <vt:lpstr>Παρουσίαση του PowerPoint</vt:lpstr>
      <vt:lpstr>Παρουσίαση του PowerPoint</vt:lpstr>
      <vt:lpstr>ΔΙΑΤΑΡΑΧΗ ΕΝ ΤΩ ΒΑΘΕΙ ΑΙΣΘΗΤΙΚΟΤΗΤΑΣ Οι υποδοχείς εντοπίζονται σε μυς, συνδέσμους, τένοντες, αρθρώσεις νευρομυϊκή άτρακτος, τενόντιο όργανο Golgi</vt:lpstr>
      <vt:lpstr>ΕΛΕΓΧΟΣ ΑΝΤΙΛΗΨΗΣ ΘΕΣΗΣ ΜΕΛΩΝ ΣΤΟ ΧΩΡΟ</vt:lpstr>
      <vt:lpstr>Παρουσίαση του PowerPoint</vt:lpstr>
      <vt:lpstr>Παρουσίαση του PowerPoint</vt:lpstr>
      <vt:lpstr>ΤΑΞΙΝΟΜΗΣΗ</vt:lpstr>
      <vt:lpstr>ΑΙΤΙΑ ΠΡΟΣΒΟΛΗΣ ΠΕΡΙΦΕΡΙΚΩΝ ΝΕΥΡΩΝ</vt:lpstr>
      <vt:lpstr>Παρουσίαση του PowerPoint</vt:lpstr>
      <vt:lpstr>ΕΡΓΑΣΤΗΡΙΑΚΗ ΔΙΕΡΕΥΝΗΣΗ</vt:lpstr>
      <vt:lpstr>ΕΡΓΑΣΤΗΡΙΑΚΗ ΔΙΕΡΕΥΝΗΣΗ</vt:lpstr>
      <vt:lpstr>ΕΛΕΓΧΟΣ ΕΝΥ</vt:lpstr>
      <vt:lpstr>ΒΙΟΨΙΑ ΝΕΥΡΟΥ</vt:lpstr>
      <vt:lpstr>Παρουσίαση του PowerPoint</vt:lpstr>
      <vt:lpstr>Παρουσίαση του PowerPoint</vt:lpstr>
      <vt:lpstr>ΓΕΝΕΤΙΚΟΣ ΕΛΕΓΧΟΣ</vt:lpstr>
      <vt:lpstr>Παρουσίαση του PowerPoint</vt:lpstr>
      <vt:lpstr>ΕΛΕΓΧΟΣ ΑΥΤΟΝΟΜΟΥ ΝΣ</vt:lpstr>
      <vt:lpstr>Παρουσίαση του PowerPoint</vt:lpstr>
      <vt:lpstr>Παρουσίαση του PowerPoint</vt:lpstr>
      <vt:lpstr>ΘΕΤΙΚΟ ΤΕΣΤ-ΣΥΓΚΟΠΤΙΚΟ ΕΠΕΙΣΟΔΙΟ</vt:lpstr>
      <vt:lpstr>ΘΕΤΙΚΟ ΤΕΣΤ-ΣΥΓΚΟΠΤΙΚΟ ΕΠΕΙΣΟΔΙΟ</vt:lpstr>
      <vt:lpstr> Ηλεκτρονευρογραφία  Μέτρηση Ταχυτήτων Αγωγής Νεύρων </vt:lpstr>
      <vt:lpstr>Παρουσίαση του PowerPoint</vt:lpstr>
      <vt:lpstr>Αγωγιμότητα</vt:lpstr>
      <vt:lpstr>Παρουσίαση του PowerPoint</vt:lpstr>
      <vt:lpstr>Καταγραφή Κινητικής Ταχύτητας Αγωγής </vt:lpstr>
      <vt:lpstr>Σύνθετο Αισθητικό Προκλητό Δυναμικό (ΣΑΠΔ) </vt:lpstr>
      <vt:lpstr>ΕΡΩΤΗΣΕΙΣ ΠΟΥ ΠΡΕΠΕΙ ΝΑ ΑΠΑΝΤΗΣΕΙ Η ΝΕΥΡΟΦΥΣΙΟΛΟΓΙΑ</vt:lpstr>
      <vt:lpstr> 1. Υπάρχει πολυνευροπάθεια? </vt:lpstr>
      <vt:lpstr>2.Πού εντοπίζεται η βλάβη</vt:lpstr>
      <vt:lpstr>3. Είναι αισθητική, κινητική ή μικτή? </vt:lpstr>
      <vt:lpstr>Παρουσίαση του PowerPoint</vt:lpstr>
      <vt:lpstr>  4. Συμμετέχει το Αυτόνομο ΝΣ?  </vt:lpstr>
      <vt:lpstr>5. Είναι αξονική ή απομυελινωτική? </vt:lpstr>
      <vt:lpstr>5. Είναι αξονική ή απομυελινωτική? </vt:lpstr>
      <vt:lpstr>Παρουσίαση του PowerPoint</vt:lpstr>
      <vt:lpstr>6. Είναι οξεία ή χρόνια? </vt:lpstr>
      <vt:lpstr> 7. Μπορώ να κάνω πρόγνωση αποκατάστασης? </vt:lpstr>
      <vt:lpstr>7. Μπορώ να κάνω πρόγνωση αποκατάστασης?</vt:lpstr>
      <vt:lpstr>7. Μπορώ να διερευνήσω την αιτιολογία?</vt:lpstr>
      <vt:lpstr>Περιορισμοί</vt:lpstr>
      <vt:lpstr>Παρουσίαση του PowerPoint</vt:lpstr>
      <vt:lpstr>ΕΣΤΙΑΚΕΣ-ΠΑΓΙΔΕΥΤΙΚΕΣ</vt:lpstr>
      <vt:lpstr>Μονονευροπάθειες</vt:lpstr>
      <vt:lpstr>1. ΤΡΑΥΜΑΤΙΣΜΟΣ ΝΕΥΡΟΥ</vt:lpstr>
      <vt:lpstr>1. ΤΡΑΥΜΑΤΙΣΜΟΣ ΝΕΥΡΟΥ</vt:lpstr>
      <vt:lpstr>1. ΤΡΑΥΜΑΤΙΣΜΟΣ ΝΕΥΡΟΥ</vt:lpstr>
      <vt:lpstr>Παρουσίαση του PowerPoint</vt:lpstr>
      <vt:lpstr>Παρουσίαση του PowerPoint</vt:lpstr>
      <vt:lpstr>Παρουσίαση του PowerPoint</vt:lpstr>
      <vt:lpstr>ΕΠΙΚΤΗΤΕΣ ΠΝ</vt:lpstr>
      <vt:lpstr>Αυτοαντισώματα έναντι αντιγόνων περιφερικών νεύρων.</vt:lpstr>
      <vt:lpstr>ΡΕΥΜΑΤΟΛΟΓΙΚΑ- ΑΥΤΟΑΝΟΣΑ ΝΟΣΗΜΑΤΑ ΑΓΓΕΙΙΤΙΔΕΣ</vt:lpstr>
      <vt:lpstr>ΑΓΓΕΙΙΤΙΔΑ ΚΑΙ ΠΝ</vt:lpstr>
      <vt:lpstr>4. ΙΣΧΑΙΜΙΚΕΣ Αγγειίτιδες</vt:lpstr>
      <vt:lpstr>ΤΟΞΙΚΕΣ ΠΝ</vt:lpstr>
      <vt:lpstr>7. Φάρμακα Τοξικές ουσίες</vt:lpstr>
      <vt:lpstr>Αλκοόλ</vt:lpstr>
      <vt:lpstr>ΠΑΡΑΝΕΟΠΛΑΣΜΑΤΙΚΕΣ ΠΝ</vt:lpstr>
      <vt:lpstr>5. Παρανεοπλασματικές</vt:lpstr>
      <vt:lpstr>ΠΝ σε παραπρωτεϊναιμίες</vt:lpstr>
      <vt:lpstr>Αμυλοείδωση </vt:lpstr>
      <vt:lpstr>Πρωτοπαθής αμυλοείδωση </vt:lpstr>
      <vt:lpstr>ΣΥΣΤΗΜΑΤΙΚΑ ΝΟΣΗΜΑΤΑ</vt:lpstr>
      <vt:lpstr>Ουραιμική </vt:lpstr>
      <vt:lpstr>ΠΟΛΥΝΕΥΡΟΠΑΘΕΙΑ ΕΝΤΑΤΙΚΗΣ ΜΟΝΑΔΑΣ</vt:lpstr>
      <vt:lpstr>ΠΟΡΦΥΡΙΚΗ</vt:lpstr>
      <vt:lpstr>ΑΛΛΑ ΑΙΤΙΑ</vt:lpstr>
      <vt:lpstr>7. ΠΝ σε έδαφος έλλειψης τροφικών παραγόντων</vt:lpstr>
      <vt:lpstr>ΔΙΑΤΡΟΦΙΚΑ ΑΙΤΙΑ ΠΝ</vt:lpstr>
      <vt:lpstr>ΛΟΙΜΩΔΗ ΑΙΤΙΑ ΠΝ</vt:lpstr>
      <vt:lpstr>6. ΠΝ σε λοιμώδη νοσήματα</vt:lpstr>
      <vt:lpstr>Παρουσίαση του PowerPoint</vt:lpstr>
      <vt:lpstr>ΔΙΦΘΕΡΙΤΙΔΑ</vt:lpstr>
      <vt:lpstr>6. ΠΝ σε λοιμώδη νοσήματα</vt:lpstr>
      <vt:lpstr>ΛΟΙΜΩΔΗ ΑΙΤΙΑ</vt:lpstr>
      <vt:lpstr>ΑΝΟΣΟΛΟΓΙΚΕΣ ΠΝ</vt:lpstr>
      <vt:lpstr>3. ΑΥΤΟΑΝΟΣΕΣ ΦΛΕΓΜΟΝΩΔΕΙΣ Guillain Barre</vt:lpstr>
      <vt:lpstr>Παρουσίαση του PowerPoint</vt:lpstr>
      <vt:lpstr>Παρουσίαση του PowerPoint</vt:lpstr>
      <vt:lpstr>ΑΥΤΟΑΝΟΣΕΣ ΦΛΕΓΜΟΝΩΔΕΙΣ Guillain Barre</vt:lpstr>
      <vt:lpstr>Παρουσίαση του PowerPoint</vt:lpstr>
      <vt:lpstr>Παρουσίαση του PowerPoint</vt:lpstr>
      <vt:lpstr>Παρουσίαση του PowerPoint</vt:lpstr>
      <vt:lpstr>ΑΝΟΣΟΛΟΓΙΚΕΣ ΠΝ</vt:lpstr>
      <vt:lpstr>ΧΡΟΝΙΑ ΠΟΛΥΡΡΙΖΟΝΕΥΡΟΠΑΘΕΙΑ </vt:lpstr>
      <vt:lpstr>ΧΡΟΝΙΑ ΠΟΛΥΡΡΙΖΟΝΕΥΡΟΠΑΘΕΙΑ</vt:lpstr>
      <vt:lpstr>Παρουσίαση του PowerPoint</vt:lpstr>
      <vt:lpstr>Παρουσίαση του PowerPoint</vt:lpstr>
      <vt:lpstr>ΚΛΗΡΟΝΟΜΙΚΕΣ</vt:lpstr>
      <vt:lpstr>ΚΛΗΡΟΝΟΜΙΚΑ ΑΙΤΙΑ</vt:lpstr>
      <vt:lpstr>8. ΚΛΗΡΟΝΟΜΙΚΕΣ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ΕΝΔΟΚΡΙΝΟΠΑΘΕΙΕΣ</vt:lpstr>
      <vt:lpstr>ΠΡΟΣΕΓΓΙΣΗ</vt:lpstr>
      <vt:lpstr>2. ΣΑΚΧΑΡΩΔΗΣ ΔΙΑΒΗΤΗΣ</vt:lpstr>
      <vt:lpstr>ΠΑΘΟΦΥΣΙΟΛΟΓΙΑ</vt:lpstr>
      <vt:lpstr>ΣΥΝΟΨΗ</vt:lpstr>
      <vt:lpstr>ΟΙ ΔΥΟ ΠΛΕΥΡΕΣ ΤΗΣ ΔΝ</vt:lpstr>
      <vt:lpstr>ΠΑΡΑΓΟΝΤΕΣ ΚΙΝΔΥΝΟΥ</vt:lpstr>
      <vt:lpstr>ΠΑΘΟΦΥΣΙΟΛΟΓΙΑ</vt:lpstr>
      <vt:lpstr>ΚΑΤΑΤΑΞΗ </vt:lpstr>
      <vt:lpstr>  ΚΑΤΑΤΑΞΗ   </vt:lpstr>
      <vt:lpstr>Παρουσίαση του PowerPoint</vt:lpstr>
      <vt:lpstr>Παρουσίαση του PowerPoint</vt:lpstr>
      <vt:lpstr>DSPN distal symmetrical (sensorymotor) polyneuropathy Άπω συμμετρική (αισθητικoκινητική) πολυνευροπάθεια</vt:lpstr>
      <vt:lpstr>Παρουσίαση του PowerPoint</vt:lpstr>
      <vt:lpstr>DSPN</vt:lpstr>
      <vt:lpstr>Νευροαρθροπάθεια Charcot</vt:lpstr>
      <vt:lpstr>ΝΕΥΡΟΑΡΘΡΟΠΑΘΕΙΑ CHARCOT ΠΑΘΟΦΥΣΙΟΛΟΓΙΑ</vt:lpstr>
      <vt:lpstr>ΑΝΤΙΜΕΤΩΠΙΣΗ DSPN</vt:lpstr>
      <vt:lpstr>ΘΕΡΑΠΕΥΤΙΚΗ ΠΡΟΣΕΓΓΙΣΗ</vt:lpstr>
      <vt:lpstr>ΒΙΒΛΙΟΓΡΑΦΙΑ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marianna papadopoulou</dc:creator>
  <cp:lastModifiedBy>marianna papadopoulou</cp:lastModifiedBy>
  <cp:revision>94</cp:revision>
  <dcterms:created xsi:type="dcterms:W3CDTF">2019-03-18T13:43:41Z</dcterms:created>
  <dcterms:modified xsi:type="dcterms:W3CDTF">2021-12-14T17:35:37Z</dcterms:modified>
</cp:coreProperties>
</file>