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7" r:id="rId2"/>
  </p:sldMasterIdLst>
  <p:notesMasterIdLst>
    <p:notesMasterId r:id="rId108"/>
  </p:notesMasterIdLst>
  <p:handoutMasterIdLst>
    <p:handoutMasterId r:id="rId109"/>
  </p:handoutMasterIdLst>
  <p:sldIdLst>
    <p:sldId id="256" r:id="rId3"/>
    <p:sldId id="268" r:id="rId4"/>
    <p:sldId id="420" r:id="rId5"/>
    <p:sldId id="269" r:id="rId6"/>
    <p:sldId id="270" r:id="rId7"/>
    <p:sldId id="271" r:id="rId8"/>
    <p:sldId id="421" r:id="rId9"/>
    <p:sldId id="275" r:id="rId10"/>
    <p:sldId id="273" r:id="rId11"/>
    <p:sldId id="276" r:id="rId12"/>
    <p:sldId id="422" r:id="rId13"/>
    <p:sldId id="277" r:id="rId14"/>
    <p:sldId id="279" r:id="rId15"/>
    <p:sldId id="278" r:id="rId16"/>
    <p:sldId id="280" r:id="rId17"/>
    <p:sldId id="274" r:id="rId18"/>
    <p:sldId id="282" r:id="rId19"/>
    <p:sldId id="285" r:id="rId20"/>
    <p:sldId id="286" r:id="rId21"/>
    <p:sldId id="423" r:id="rId22"/>
    <p:sldId id="287" r:id="rId23"/>
    <p:sldId id="288" r:id="rId24"/>
    <p:sldId id="289" r:id="rId25"/>
    <p:sldId id="424" r:id="rId26"/>
    <p:sldId id="290" r:id="rId27"/>
    <p:sldId id="292" r:id="rId28"/>
    <p:sldId id="294" r:id="rId29"/>
    <p:sldId id="298" r:id="rId30"/>
    <p:sldId id="299" r:id="rId31"/>
    <p:sldId id="300" r:id="rId32"/>
    <p:sldId id="425" r:id="rId33"/>
    <p:sldId id="306" r:id="rId34"/>
    <p:sldId id="426" r:id="rId35"/>
    <p:sldId id="308" r:id="rId36"/>
    <p:sldId id="427" r:id="rId37"/>
    <p:sldId id="309" r:id="rId38"/>
    <p:sldId id="310" r:id="rId39"/>
    <p:sldId id="311" r:id="rId40"/>
    <p:sldId id="312" r:id="rId41"/>
    <p:sldId id="428" r:id="rId42"/>
    <p:sldId id="429" r:id="rId43"/>
    <p:sldId id="314" r:id="rId44"/>
    <p:sldId id="316" r:id="rId45"/>
    <p:sldId id="317" r:id="rId46"/>
    <p:sldId id="430" r:id="rId47"/>
    <p:sldId id="431" r:id="rId48"/>
    <p:sldId id="319" r:id="rId49"/>
    <p:sldId id="320" r:id="rId50"/>
    <p:sldId id="323" r:id="rId51"/>
    <p:sldId id="324" r:id="rId52"/>
    <p:sldId id="432" r:id="rId53"/>
    <p:sldId id="325" r:id="rId54"/>
    <p:sldId id="433" r:id="rId55"/>
    <p:sldId id="326" r:id="rId56"/>
    <p:sldId id="327" r:id="rId57"/>
    <p:sldId id="328" r:id="rId58"/>
    <p:sldId id="434" r:id="rId59"/>
    <p:sldId id="329" r:id="rId60"/>
    <p:sldId id="330" r:id="rId61"/>
    <p:sldId id="331" r:id="rId62"/>
    <p:sldId id="335" r:id="rId63"/>
    <p:sldId id="338" r:id="rId64"/>
    <p:sldId id="435" r:id="rId65"/>
    <p:sldId id="339" r:id="rId66"/>
    <p:sldId id="340" r:id="rId67"/>
    <p:sldId id="343" r:id="rId68"/>
    <p:sldId id="436" r:id="rId69"/>
    <p:sldId id="344" r:id="rId70"/>
    <p:sldId id="437" r:id="rId71"/>
    <p:sldId id="350" r:id="rId72"/>
    <p:sldId id="351" r:id="rId73"/>
    <p:sldId id="438" r:id="rId74"/>
    <p:sldId id="352" r:id="rId75"/>
    <p:sldId id="353" r:id="rId76"/>
    <p:sldId id="439" r:id="rId77"/>
    <p:sldId id="363" r:id="rId78"/>
    <p:sldId id="364" r:id="rId79"/>
    <p:sldId id="368" r:id="rId80"/>
    <p:sldId id="367" r:id="rId81"/>
    <p:sldId id="369" r:id="rId82"/>
    <p:sldId id="370" r:id="rId83"/>
    <p:sldId id="440" r:id="rId84"/>
    <p:sldId id="371" r:id="rId85"/>
    <p:sldId id="372" r:id="rId86"/>
    <p:sldId id="373" r:id="rId87"/>
    <p:sldId id="374" r:id="rId88"/>
    <p:sldId id="375" r:id="rId89"/>
    <p:sldId id="376" r:id="rId90"/>
    <p:sldId id="377" r:id="rId91"/>
    <p:sldId id="378" r:id="rId92"/>
    <p:sldId id="379" r:id="rId93"/>
    <p:sldId id="385" r:id="rId94"/>
    <p:sldId id="388" r:id="rId95"/>
    <p:sldId id="389" r:id="rId96"/>
    <p:sldId id="394" r:id="rId97"/>
    <p:sldId id="415" r:id="rId98"/>
    <p:sldId id="416" r:id="rId99"/>
    <p:sldId id="444" r:id="rId100"/>
    <p:sldId id="257" r:id="rId101"/>
    <p:sldId id="262" r:id="rId102"/>
    <p:sldId id="264" r:id="rId103"/>
    <p:sldId id="445" r:id="rId104"/>
    <p:sldId id="446" r:id="rId105"/>
    <p:sldId id="266" r:id="rId106"/>
    <p:sldId id="261" r:id="rId107"/>
  </p:sldIdLst>
  <p:sldSz cx="9144000" cy="6858000" type="screen4x3"/>
  <p:notesSz cx="7104063" cy="10234613"/>
  <p:custDataLst>
    <p:tags r:id="rId110"/>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p:scale>
          <a:sx n="110" d="100"/>
          <a:sy n="110" d="100"/>
        </p:scale>
        <p:origin x="-1818"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viewProps" Target="viewProp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theme" Target="theme/theme1.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notesMaster" Target="notesMasters/notesMaster1.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handoutMaster" Target="handoutMasters/handoutMaster1.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tags" Target="tags/tag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Φύλλο1!$B$1</c:f>
              <c:strCache>
                <c:ptCount val="1"/>
                <c:pt idx="0">
                  <c:v>Πωλήσεις</c:v>
                </c:pt>
              </c:strCache>
            </c:strRef>
          </c:tx>
          <c:cat>
            <c:strRef>
              <c:f>Φύλλο1!$A$2:$A$6</c:f>
              <c:strCache>
                <c:ptCount val="5"/>
                <c:pt idx="0">
                  <c:v>Myeloproliferative Diseases 31%</c:v>
                </c:pt>
                <c:pt idx="1">
                  <c:v>Acute Myeloid leukemia 27%</c:v>
                </c:pt>
                <c:pt idx="2">
                  <c:v>Chronic Lymphoid Leukemia 23%</c:v>
                </c:pt>
                <c:pt idx="3">
                  <c:v>Chronic Myeloid Leukemia 10%</c:v>
                </c:pt>
                <c:pt idx="4">
                  <c:v>Acute Lymphoid Leukemia 9%</c:v>
                </c:pt>
              </c:strCache>
            </c:strRef>
          </c:cat>
          <c:val>
            <c:numRef>
              <c:f>Φύλλο1!$B$2:$B$6</c:f>
              <c:numCache>
                <c:formatCode>General</c:formatCode>
                <c:ptCount val="5"/>
                <c:pt idx="0">
                  <c:v>3.1</c:v>
                </c:pt>
                <c:pt idx="1">
                  <c:v>2.7</c:v>
                </c:pt>
                <c:pt idx="2">
                  <c:v>2.2999999999999998</c:v>
                </c:pt>
                <c:pt idx="3">
                  <c:v>1</c:v>
                </c:pt>
                <c:pt idx="4">
                  <c:v>0.9</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58644690063677141"/>
          <c:y val="7.5456446850393696E-2"/>
          <c:w val="0.40427050503160467"/>
          <c:h val="0.84908710629921258"/>
        </c:manualLayout>
      </c:layout>
      <c:overlay val="0"/>
      <c:txPr>
        <a:bodyPr/>
        <a:lstStyle/>
        <a:p>
          <a:pPr>
            <a:defRPr sz="2000"/>
          </a:pPr>
          <a:endParaRPr lang="el-GR"/>
        </a:p>
      </c:txPr>
    </c:legend>
    <c:plotVisOnly val="1"/>
    <c:dispBlanksAs val="gap"/>
    <c:showDLblsOverMax val="0"/>
  </c:chart>
  <c:txPr>
    <a:bodyPr/>
    <a:lstStyle/>
    <a:p>
      <a:pPr>
        <a:defRPr sz="1800"/>
      </a:pPr>
      <a:endParaRPr lang="el-G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30/3/2015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30/3/2015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26</a:t>
            </a:fld>
            <a:endParaRPr lang="el-GR" dirty="0"/>
          </a:p>
        </p:txBody>
      </p:sp>
    </p:spTree>
    <p:extLst>
      <p:ext uri="{BB962C8B-B14F-4D97-AF65-F5344CB8AC3E}">
        <p14:creationId xmlns:p14="http://schemas.microsoft.com/office/powerpoint/2010/main" val="2363480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63</a:t>
            </a:fld>
            <a:endParaRPr lang="el-GR" dirty="0"/>
          </a:p>
        </p:txBody>
      </p:sp>
    </p:spTree>
    <p:extLst>
      <p:ext uri="{BB962C8B-B14F-4D97-AF65-F5344CB8AC3E}">
        <p14:creationId xmlns:p14="http://schemas.microsoft.com/office/powerpoint/2010/main" val="2766891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98</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99</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100</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101</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103</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104</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4</a:t>
            </a:fld>
            <a:endParaRPr lang="el-GR" dirty="0"/>
          </a:p>
        </p:txBody>
      </p:sp>
    </p:spTree>
    <p:extLst>
      <p:ext uri="{BB962C8B-B14F-4D97-AF65-F5344CB8AC3E}">
        <p14:creationId xmlns:p14="http://schemas.microsoft.com/office/powerpoint/2010/main" val="307531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8</a:t>
            </a:fld>
            <a:endParaRPr lang="el-GR" dirty="0"/>
          </a:p>
        </p:txBody>
      </p:sp>
    </p:spTree>
    <p:extLst>
      <p:ext uri="{BB962C8B-B14F-4D97-AF65-F5344CB8AC3E}">
        <p14:creationId xmlns:p14="http://schemas.microsoft.com/office/powerpoint/2010/main" val="3665228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11</a:t>
            </a:fld>
            <a:endParaRPr lang="el-GR" dirty="0"/>
          </a:p>
        </p:txBody>
      </p:sp>
    </p:spTree>
    <p:extLst>
      <p:ext uri="{BB962C8B-B14F-4D97-AF65-F5344CB8AC3E}">
        <p14:creationId xmlns:p14="http://schemas.microsoft.com/office/powerpoint/2010/main" val="970819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12</a:t>
            </a:fld>
            <a:endParaRPr lang="el-GR" dirty="0"/>
          </a:p>
        </p:txBody>
      </p:sp>
    </p:spTree>
    <p:extLst>
      <p:ext uri="{BB962C8B-B14F-4D97-AF65-F5344CB8AC3E}">
        <p14:creationId xmlns:p14="http://schemas.microsoft.com/office/powerpoint/2010/main" val="2477216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14</a:t>
            </a:fld>
            <a:endParaRPr lang="el-GR" dirty="0"/>
          </a:p>
        </p:txBody>
      </p:sp>
    </p:spTree>
    <p:extLst>
      <p:ext uri="{BB962C8B-B14F-4D97-AF65-F5344CB8AC3E}">
        <p14:creationId xmlns:p14="http://schemas.microsoft.com/office/powerpoint/2010/main" val="2601875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15</a:t>
            </a:fld>
            <a:endParaRPr lang="el-GR" dirty="0"/>
          </a:p>
        </p:txBody>
      </p:sp>
    </p:spTree>
    <p:extLst>
      <p:ext uri="{BB962C8B-B14F-4D97-AF65-F5344CB8AC3E}">
        <p14:creationId xmlns:p14="http://schemas.microsoft.com/office/powerpoint/2010/main" val="322485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16</a:t>
            </a:fld>
            <a:endParaRPr lang="el-GR" dirty="0"/>
          </a:p>
        </p:txBody>
      </p:sp>
    </p:spTree>
    <p:extLst>
      <p:ext uri="{BB962C8B-B14F-4D97-AF65-F5344CB8AC3E}">
        <p14:creationId xmlns:p14="http://schemas.microsoft.com/office/powerpoint/2010/main" val="3226971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25</a:t>
            </a:fld>
            <a:endParaRPr lang="el-GR" dirty="0"/>
          </a:p>
        </p:txBody>
      </p:sp>
    </p:spTree>
    <p:extLst>
      <p:ext uri="{BB962C8B-B14F-4D97-AF65-F5344CB8AC3E}">
        <p14:creationId xmlns:p14="http://schemas.microsoft.com/office/powerpoint/2010/main" val="13209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l-GR" dirty="0"/>
          </a:p>
        </p:txBody>
      </p:sp>
      <p:sp>
        <p:nvSpPr>
          <p:cNvPr id="4" name="Rectangle 6"/>
          <p:cNvSpPr>
            <a:spLocks noGrp="1" noChangeArrowheads="1"/>
          </p:cNvSpPr>
          <p:nvPr>
            <p:ph type="sldNum" sz="quarter" idx="12"/>
          </p:nvPr>
        </p:nvSpPr>
        <p:spPr>
          <a:ln/>
        </p:spPr>
        <p:txBody>
          <a:bodyPr/>
          <a:lstStyle>
            <a:lvl1pPr>
              <a:defRPr/>
            </a:lvl1pPr>
          </a:lstStyle>
          <a:p>
            <a:pPr>
              <a:defRPr/>
            </a:pPr>
            <a:fld id="{760B9789-F141-4A2C-A8F4-4562F0D14E4A}" type="slidenum">
              <a:rPr lang="el-GR"/>
              <a:pPr>
                <a:defRPr/>
              </a:pPr>
              <a:t>‹#›</a:t>
            </a:fld>
            <a:endParaRPr lang="el-GR" dirty="0"/>
          </a:p>
        </p:txBody>
      </p:sp>
    </p:spTree>
    <p:extLst>
      <p:ext uri="{BB962C8B-B14F-4D97-AF65-F5344CB8AC3E}">
        <p14:creationId xmlns:p14="http://schemas.microsoft.com/office/powerpoint/2010/main" val="2049615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6189503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8231849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4093426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4817087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4928833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0564812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5880466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1808178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200"/>
            </a:lvl1pPr>
            <a:lvl2pPr marL="742950" indent="-382588">
              <a:lnSpc>
                <a:spcPct val="112000"/>
              </a:lnSpc>
              <a:spcBef>
                <a:spcPts val="1200"/>
              </a:spcBef>
              <a:buFont typeface="Courier New" panose="02070309020205020404" pitchFamily="49" charset="0"/>
              <a:buChar char="o"/>
              <a:defRPr sz="2200"/>
            </a:lvl2pPr>
            <a:lvl3pPr marL="1257300" indent="-342900">
              <a:lnSpc>
                <a:spcPct val="112000"/>
              </a:lnSpc>
              <a:spcBef>
                <a:spcPts val="1200"/>
              </a:spcBef>
              <a:buFont typeface="Wingdings" panose="05000000000000000000" pitchFamily="2" charset="2"/>
              <a:buChar char="ü"/>
              <a:defRPr sz="2200"/>
            </a:lvl3pPr>
            <a:lvl4pPr>
              <a:lnSpc>
                <a:spcPct val="112000"/>
              </a:lnSpc>
              <a:spcBef>
                <a:spcPts val="1200"/>
              </a:spcBef>
              <a:defRPr sz="2200"/>
            </a:lvl4pPr>
            <a:lvl5pPr>
              <a:lnSpc>
                <a:spcPct val="112000"/>
              </a:lnSpc>
              <a:spcBef>
                <a:spcPts val="1200"/>
              </a:spcBef>
              <a:defRPr sz="22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6871416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045060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3601668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commons.wikimedia.org/wiki/User:Mikael_H%C3%A4ggstr%C3%B6m" TargetMode="External"/><Relationship Id="rId4" Type="http://schemas.openxmlformats.org/officeDocument/2006/relationships/hyperlink" Target="http://commons.wikimedia.org/wiki/File:Symptoms_of_leukemia.pn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commons.wikimedia.org/wiki/File:Myeloblast_with_Auer_rod_smear_2010-01-27.JPG" TargetMode="External"/><Relationship Id="rId3" Type="http://schemas.openxmlformats.org/officeDocument/2006/relationships/image" Target="../media/image7.png"/><Relationship Id="rId7" Type="http://schemas.openxmlformats.org/officeDocument/2006/relationships/hyperlink" Target="http://creativecommons.org/licenses/by-sa/3.0/deed.e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commons.wikimedia.org/wiki/User:ToNToNi" TargetMode="External"/><Relationship Id="rId5" Type="http://schemas.openxmlformats.org/officeDocument/2006/relationships/hyperlink" Target="http://commons.wikimedia.org/wiki/File:Auer_rods.PNG" TargetMode="External"/><Relationship Id="rId4" Type="http://schemas.openxmlformats.org/officeDocument/2006/relationships/image" Target="../media/image8.jpeg"/><Relationship Id="rId9" Type="http://schemas.openxmlformats.org/officeDocument/2006/relationships/hyperlink" Target="http://commons.wikimedia.org/w/index.php?title=User:Paulo_Mourao&amp;action=edit&amp;redlink=1"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el.wikipedia.org/wiki/%CE%9F%CE%BE%CE%B5%CE%AF%CE%B1_%CE%BC%CF%85%CE%B5%CE%BB%CE%BF%CE%B3%CE%B5%CE%BD%CE%AE%CF%82_%CE%BB%CE%B5%CF%85%CF%87%CE%B1%CE%B9%CE%BC%CE%AF%CE%B1#cite_note-medscape-4"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creativecommons.org/licenses/by/3.0/deed.en" TargetMode="External"/><Relationship Id="rId5" Type="http://schemas.openxmlformats.org/officeDocument/2006/relationships/hyperlink" Target="http://commons.wikimedia.org/wiki/User:Dcoetzee" TargetMode="External"/><Relationship Id="rId4" Type="http://schemas.openxmlformats.org/officeDocument/2006/relationships/hyperlink" Target="http://commons.wikimedia.org/wiki/File:Blausen_0097_BoneMarrowBiopsy.pn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Nephron" TargetMode="External"/><Relationship Id="rId4" Type="http://schemas.openxmlformats.org/officeDocument/2006/relationships/hyperlink" Target="http://commons.wikimedia.org/wiki/File:Chronic_lymphocytic_leukemia_-_very_high_mag.jp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F%C3%A6" TargetMode="External"/><Relationship Id="rId4" Type="http://schemas.openxmlformats.org/officeDocument/2006/relationships/hyperlink" Target="http://commons.wikimedia.org/wiki/File:Diagram_showing_the_cells_CLL_afects_CRUK_296.svg"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commons.wikimedia.org/wiki/File:2201_Anatomy_of_the_Lymphatic_System.jpg" TargetMode="External"/><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hyperlink" Target="http://creativecommons.org/licenses/by/3.0/deed.en" TargetMode="External"/><Relationship Id="rId4" Type="http://schemas.openxmlformats.org/officeDocument/2006/relationships/hyperlink" Target="http://commons.wikimedia.org/wiki/User:CFCF"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commons.wikimedia.org/wiki/File:Blausen_0909_WhiteBloodCells.png"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creativecommons.org/licenses/by/3.0/deed.en" TargetMode="External"/><Relationship Id="rId4" Type="http://schemas.openxmlformats.org/officeDocument/2006/relationships/hyperlink" Target="http://commons.wikimedia.org/wiki/User:BruceBlaus"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commons.wikimedia.org/wiki/File:Malignant_lymphoma,_high_grade_B_cell_1.jpg?uselang=de" TargetMode="Externa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hyperlink" Target="http://commons.wikimedia.org/wiki/User:Patho"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commons.wikimedia.org/wiki/File:Burkitt's_lymphoma.jpg" TargetMode="External"/><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hyperlink" Target="http://creativecommons.org/licenses/by/3.0/deed.en" TargetMode="External"/><Relationship Id="rId4" Type="http://schemas.openxmlformats.org/officeDocument/2006/relationships/hyperlink" Target="http://commons.wikimedia.org/wiki/User:Mikeblyth"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hyperlink" Target="http://commons.wikimedia.org/wiki/File:Diagram_showing_stage_3_Hodgkin's_lymphoma_CRUK_221.svg" TargetMode="External"/><Relationship Id="rId3" Type="http://schemas.openxmlformats.org/officeDocument/2006/relationships/image" Target="../media/image16.png"/><Relationship Id="rId7" Type="http://schemas.openxmlformats.org/officeDocument/2006/relationships/hyperlink" Target="http://commons.wikimedia.org/wiki/File:Diagram_showing_stage_2_Hodgkin's_lymphoma_CRUK_208.svg" TargetMode="Externa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hyperlink" Target="http://commons.wikimedia.org/wiki/File:Diagram_showing_stage_1_Hogkin's_lymphoma_CRUK_191.svg" TargetMode="External"/><Relationship Id="rId11" Type="http://schemas.openxmlformats.org/officeDocument/2006/relationships/hyperlink" Target="http://creativecommons.org/licenses/by-sa/3.0/deed.en" TargetMode="External"/><Relationship Id="rId5" Type="http://schemas.openxmlformats.org/officeDocument/2006/relationships/image" Target="../media/image18.png"/><Relationship Id="rId10" Type="http://schemas.openxmlformats.org/officeDocument/2006/relationships/hyperlink" Target="http://commons.wikimedia.org/wiki/User:F%C3%A6" TargetMode="External"/><Relationship Id="rId4" Type="http://schemas.openxmlformats.org/officeDocument/2006/relationships/image" Target="../media/image17.png"/><Relationship Id="rId9" Type="http://schemas.openxmlformats.org/officeDocument/2006/relationships/hyperlink" Target="http://commons.wikimedia.org/wiki/File:Diagram_showing_stage_4_Hodgkin's_lymphoma_CRUK_230.svg"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9"/>
            <a:ext cx="7772400" cy="1080120"/>
          </a:xfrm>
        </p:spPr>
        <p:txBody>
          <a:bodyPr>
            <a:normAutofit/>
          </a:bodyPr>
          <a:lstStyle/>
          <a:p>
            <a:pPr lvl="1" algn="ctr"/>
            <a:r>
              <a:rPr lang="el-GR" sz="4400" b="1" dirty="0" smtClean="0">
                <a:solidFill>
                  <a:schemeClr val="tx1"/>
                </a:solidFill>
                <a:latin typeface="+mn-lt"/>
              </a:rPr>
              <a:t>Νοσολογία</a:t>
            </a:r>
            <a:endParaRPr lang="el-GR" sz="4400" b="1" dirty="0">
              <a:solidFill>
                <a:schemeClr val="tx1"/>
              </a:solidFill>
              <a:latin typeface="+mn-lt"/>
            </a:endParaRPr>
          </a:p>
        </p:txBody>
      </p:sp>
      <p:sp>
        <p:nvSpPr>
          <p:cNvPr id="3" name="Υπότιτλος 2"/>
          <p:cNvSpPr>
            <a:spLocks noGrp="1"/>
          </p:cNvSpPr>
          <p:nvPr>
            <p:ph type="subTitle" idx="1"/>
          </p:nvPr>
        </p:nvSpPr>
        <p:spPr>
          <a:xfrm>
            <a:off x="0" y="2708920"/>
            <a:ext cx="9144000" cy="2448272"/>
          </a:xfrm>
        </p:spPr>
        <p:txBody>
          <a:bodyPr>
            <a:normAutofit/>
          </a:bodyPr>
          <a:lstStyle/>
          <a:p>
            <a:pPr>
              <a:spcBef>
                <a:spcPts val="0"/>
              </a:spcBef>
              <a:spcAft>
                <a:spcPts val="1800"/>
              </a:spcAft>
            </a:pPr>
            <a:r>
              <a:rPr lang="el-GR" sz="2600" b="1" dirty="0" smtClean="0"/>
              <a:t>Ενότητα 2</a:t>
            </a:r>
            <a:r>
              <a:rPr lang="el-GR" sz="2600" dirty="0" smtClean="0"/>
              <a:t>:</a:t>
            </a:r>
            <a:r>
              <a:rPr lang="en-US" sz="2600" dirty="0" smtClean="0"/>
              <a:t> </a:t>
            </a:r>
            <a:r>
              <a:rPr lang="el-GR" sz="2600" dirty="0" smtClean="0"/>
              <a:t>Αιμοποιητικό </a:t>
            </a:r>
            <a:r>
              <a:rPr lang="el-GR" sz="2600" dirty="0"/>
              <a:t>σύστημα </a:t>
            </a:r>
            <a:r>
              <a:rPr lang="el-GR" sz="2600" dirty="0" smtClean="0"/>
              <a:t>(</a:t>
            </a:r>
            <a:r>
              <a:rPr lang="el-GR" sz="2600" dirty="0"/>
              <a:t>β</a:t>
            </a:r>
            <a:r>
              <a:rPr lang="el-GR" sz="2600" dirty="0" smtClean="0"/>
              <a:t>΄ </a:t>
            </a:r>
            <a:r>
              <a:rPr lang="el-GR" sz="2600" dirty="0"/>
              <a:t>μέρος)</a:t>
            </a:r>
            <a:endParaRPr lang="en-US" sz="2600" dirty="0" smtClean="0"/>
          </a:p>
          <a:p>
            <a:pPr>
              <a:spcBef>
                <a:spcPts val="0"/>
              </a:spcBef>
            </a:pPr>
            <a:r>
              <a:rPr lang="el-GR" sz="2200" dirty="0"/>
              <a:t>Mαρία Bενετίκου, MD, MSc, DipEndo, PhD,</a:t>
            </a:r>
          </a:p>
          <a:p>
            <a:pPr>
              <a:spcBef>
                <a:spcPts val="0"/>
              </a:spcBef>
            </a:pPr>
            <a:r>
              <a:rPr lang="el-GR" sz="2200" dirty="0"/>
              <a:t>Ιατρός ενδοκρινολόγος, καθηγήτρια παθοφυσιολογίας – νοσολογίας, διδάκτωρ πανεπιστήμιου Αθηνών και Λονδίνου</a:t>
            </a:r>
          </a:p>
          <a:p>
            <a:pPr>
              <a:spcBef>
                <a:spcPts val="0"/>
              </a:spcBef>
            </a:pPr>
            <a:r>
              <a:rPr lang="el-GR" sz="2200" dirty="0"/>
              <a:t>Τμήμα </a:t>
            </a:r>
            <a:r>
              <a:rPr lang="el-GR" sz="2200" dirty="0" smtClean="0"/>
              <a:t>Νοσηλευτικής</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Διερεύνηση των οξειών </a:t>
            </a:r>
            <a:r>
              <a:rPr lang="el-GR" dirty="0" smtClean="0"/>
              <a:t>λευχαιμιών </a:t>
            </a:r>
            <a:r>
              <a:rPr lang="el-GR" sz="3000" b="0" dirty="0" smtClean="0"/>
              <a:t>1/3</a:t>
            </a:r>
            <a:endParaRPr lang="el-GR" sz="3000" b="0" dirty="0"/>
          </a:p>
        </p:txBody>
      </p:sp>
      <p:sp>
        <p:nvSpPr>
          <p:cNvPr id="11266" name="Rectangle 3"/>
          <p:cNvSpPr>
            <a:spLocks noGrp="1" noChangeArrowheads="1"/>
          </p:cNvSpPr>
          <p:nvPr>
            <p:ph idx="1"/>
          </p:nvPr>
        </p:nvSpPr>
        <p:spPr>
          <a:xfrm>
            <a:off x="457200" y="1196752"/>
            <a:ext cx="8363272" cy="5184576"/>
          </a:xfrm>
        </p:spPr>
        <p:txBody>
          <a:bodyPr>
            <a:noAutofit/>
          </a:bodyPr>
          <a:lstStyle/>
          <a:p>
            <a:pPr eaLnBrk="1" hangingPunct="1"/>
            <a:r>
              <a:rPr lang="el-GR" altLang="el-GR" b="1" dirty="0" smtClean="0"/>
              <a:t>Η γενική αίματος </a:t>
            </a:r>
            <a:r>
              <a:rPr lang="el-GR" altLang="el-GR" dirty="0" smtClean="0"/>
              <a:t>δείχνει συνήθως αναιμία και θρομβοπενία.  </a:t>
            </a:r>
          </a:p>
          <a:p>
            <a:pPr eaLnBrk="1" hangingPunct="1"/>
            <a:r>
              <a:rPr lang="el-GR" altLang="el-GR" dirty="0" smtClean="0"/>
              <a:t>Τα ώριμα λευκά αιμοσφαίρια είναι συνήθως μειωμένα και ο αριθμός είναι συνολικά χαμηλός αλλά μπορεί να είναι φυσιολογικός ή αυξημένος.  </a:t>
            </a:r>
          </a:p>
          <a:p>
            <a:pPr eaLnBrk="1" hangingPunct="1"/>
            <a:r>
              <a:rPr lang="el-GR" altLang="el-GR" dirty="0" smtClean="0"/>
              <a:t>Όταν τα λευκά είναι αυξημένα, τα περισσότερα κύτταρα είναι προγονικές μορφές λευκών (βλάστες).</a:t>
            </a:r>
            <a:endParaRPr lang="el-GR" altLang="el-GR" u="sng" dirty="0" smtClean="0"/>
          </a:p>
          <a:p>
            <a:pPr eaLnBrk="1" hangingPunct="1"/>
            <a:r>
              <a:rPr lang="el-GR" altLang="el-GR" b="1" dirty="0" smtClean="0"/>
              <a:t>Από τις βιοχημικές εξετάσεις </a:t>
            </a:r>
            <a:r>
              <a:rPr lang="el-GR" altLang="el-GR" dirty="0" smtClean="0"/>
              <a:t>μπορεί να παρατηρηθεί διαταραχή της νεφρικής λειτουργίας, υποκαλιαιμία και υψηλά επίπεδα χολερυθρίνης.</a:t>
            </a:r>
            <a:endParaRPr lang="el-GR" altLang="el-GR" u="sng" dirty="0" smtClean="0"/>
          </a:p>
          <a:p>
            <a:pPr eaLnBrk="1" hangingPunct="1"/>
            <a:r>
              <a:rPr lang="el-GR" altLang="el-GR" b="1" dirty="0" smtClean="0"/>
              <a:t>Ο έλεγχος της πηκτικότητας </a:t>
            </a:r>
            <a:r>
              <a:rPr lang="el-GR" altLang="el-GR" dirty="0" smtClean="0"/>
              <a:t>δείχνει παρατεταμένο χρόνο προθρομβίνης (</a:t>
            </a:r>
            <a:r>
              <a:rPr lang="en-US" altLang="el-GR" dirty="0" smtClean="0"/>
              <a:t>PT</a:t>
            </a:r>
            <a:r>
              <a:rPr lang="el-GR" altLang="el-GR" dirty="0" smtClean="0"/>
              <a:t>) και χρόνο ενεργοποιημένης μερικής θρομβοπλαστίνης (</a:t>
            </a:r>
            <a:r>
              <a:rPr lang="en-US" altLang="el-GR" dirty="0" smtClean="0"/>
              <a:t>aPTT</a:t>
            </a:r>
            <a:r>
              <a:rPr lang="el-GR" altLang="el-GR" dirty="0" smtClean="0"/>
              <a:t>) στην περίπτωση ΔΕΠ.</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350079995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Μαρία Βενετίκου 2014. Μαρία Βενετίκου. «Νοσολογία. Ενότητα 2</a:t>
            </a:r>
            <a:r>
              <a:rPr lang="en-US" sz="2000" dirty="0" smtClean="0"/>
              <a:t>:</a:t>
            </a:r>
            <a:r>
              <a:rPr lang="el-GR" sz="2000" dirty="0"/>
              <a:t> Αιμοποιητικό σύστημα (β΄ μέρος</a:t>
            </a:r>
            <a:r>
              <a:rPr lang="el-GR" sz="2000" dirty="0" smtClean="0"/>
              <a:t>)».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30971936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942389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Διερεύνηση των οξειών </a:t>
            </a:r>
            <a:r>
              <a:rPr lang="el-GR" dirty="0" smtClean="0"/>
              <a:t>λευχαιμιών </a:t>
            </a:r>
            <a:r>
              <a:rPr lang="el-GR" sz="3000" b="0" dirty="0" smtClean="0"/>
              <a:t>2/3</a:t>
            </a:r>
            <a:endParaRPr lang="el-GR" sz="3000" b="0" dirty="0"/>
          </a:p>
        </p:txBody>
      </p:sp>
      <p:sp>
        <p:nvSpPr>
          <p:cNvPr id="11266" name="Rectangle 3"/>
          <p:cNvSpPr>
            <a:spLocks noGrp="1" noChangeArrowheads="1"/>
          </p:cNvSpPr>
          <p:nvPr>
            <p:ph idx="1"/>
          </p:nvPr>
        </p:nvSpPr>
        <p:spPr/>
        <p:txBody>
          <a:bodyPr>
            <a:noAutofit/>
          </a:bodyPr>
          <a:lstStyle/>
          <a:p>
            <a:pPr eaLnBrk="1" hangingPunct="1"/>
            <a:r>
              <a:rPr lang="el-GR" altLang="el-GR" dirty="0" smtClean="0"/>
              <a:t>Πραγματοποιούμε </a:t>
            </a:r>
            <a:r>
              <a:rPr lang="el-GR" altLang="el-GR" b="1" dirty="0" smtClean="0"/>
              <a:t>καλλιέργειες αίματος </a:t>
            </a:r>
            <a:r>
              <a:rPr lang="el-GR" altLang="el-GR" dirty="0" smtClean="0"/>
              <a:t>λόγω του κινδύνου των λοιμώξεων.</a:t>
            </a:r>
            <a:endParaRPr lang="el-GR" altLang="el-GR" u="sng" dirty="0" smtClean="0"/>
          </a:p>
          <a:p>
            <a:pPr eaLnBrk="1" hangingPunct="1"/>
            <a:r>
              <a:rPr lang="el-GR" altLang="el-GR" b="1" dirty="0" smtClean="0"/>
              <a:t>Ακτινογραφία θώρακος </a:t>
            </a:r>
            <a:r>
              <a:rPr lang="el-GR" altLang="el-GR" dirty="0" smtClean="0"/>
              <a:t>σε ασθενείς με ΟΛΛ της Τ-κυτταρικής σειράς δείχνει συχνά μάζα μεσοθωρακίου.</a:t>
            </a:r>
          </a:p>
          <a:p>
            <a:pPr eaLnBrk="1" hangingPunct="1"/>
            <a:r>
              <a:rPr lang="el-GR" altLang="el-GR" dirty="0" smtClean="0"/>
              <a:t>Ελέγχουμε την </a:t>
            </a:r>
            <a:r>
              <a:rPr lang="el-GR" altLang="el-GR" b="1" dirty="0" smtClean="0"/>
              <a:t>ομάδα αίματος, </a:t>
            </a:r>
            <a:r>
              <a:rPr lang="el-GR" altLang="el-GR" dirty="0" smtClean="0"/>
              <a:t>διότι θα χρειαστεί μετάγγιση αίματος και αιμοπεταλίων.</a:t>
            </a:r>
          </a:p>
          <a:p>
            <a:pPr eaLnBrk="1" hangingPunct="1"/>
            <a:r>
              <a:rPr lang="el-GR" altLang="el-GR" dirty="0" smtClean="0"/>
              <a:t>Ειδικότερες διαγνωστικές εξετάσεις περιλαμβάνουν </a:t>
            </a:r>
            <a:r>
              <a:rPr lang="el-GR" altLang="el-GR" b="1" dirty="0" smtClean="0"/>
              <a:t>αναρρόφηση και βιοψία του μυελού των οστών,</a:t>
            </a:r>
            <a:r>
              <a:rPr lang="el-GR" altLang="el-GR" dirty="0" smtClean="0"/>
              <a:t> καθώς και μελέτες </a:t>
            </a:r>
            <a:r>
              <a:rPr lang="el-GR" altLang="el-GR" b="1" dirty="0" smtClean="0"/>
              <a:t>κυτταρογενετικές και κυτταρικών δεικτών</a:t>
            </a:r>
            <a:r>
              <a:rPr lang="el-GR" altLang="el-GR" dirty="0" smtClean="0"/>
              <a:t> για την ακριβή διάκριση της ΟΛΛ από την ΟΜΛ.</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4311111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Διερεύνηση των οξειών λευχαιμιών </a:t>
            </a:r>
            <a:r>
              <a:rPr lang="el-GR" sz="3000" b="0" dirty="0" smtClean="0"/>
              <a:t>3/3</a:t>
            </a:r>
            <a:endParaRPr lang="el-GR" dirty="0"/>
          </a:p>
        </p:txBody>
      </p:sp>
      <p:sp>
        <p:nvSpPr>
          <p:cNvPr id="12290" name="Rectangle 3"/>
          <p:cNvSpPr>
            <a:spLocks noGrp="1" noChangeArrowheads="1"/>
          </p:cNvSpPr>
          <p:nvPr>
            <p:ph idx="1"/>
          </p:nvPr>
        </p:nvSpPr>
        <p:spPr/>
        <p:txBody>
          <a:bodyPr/>
          <a:lstStyle/>
          <a:p>
            <a:pPr eaLnBrk="1" hangingPunct="1"/>
            <a:r>
              <a:rPr lang="el-GR" altLang="el-GR" dirty="0" smtClean="0"/>
              <a:t>Τα </a:t>
            </a:r>
            <a:r>
              <a:rPr lang="el-GR" altLang="el-GR" b="1" dirty="0" smtClean="0"/>
              <a:t>ραβδία του </a:t>
            </a:r>
            <a:r>
              <a:rPr lang="en-US" altLang="el-GR" b="1" dirty="0" smtClean="0"/>
              <a:t>Auer</a:t>
            </a:r>
            <a:r>
              <a:rPr lang="el-GR" altLang="el-GR" b="1" dirty="0" smtClean="0"/>
              <a:t> του κυτταροπλάσματος των βλαστικών κυττάρων είναι παθογνωμονικά της ΟΜΛ</a:t>
            </a:r>
            <a:r>
              <a:rPr lang="el-GR" altLang="el-GR" dirty="0" smtClean="0"/>
              <a:t>, αλλά τα βρίσκουμε μόνο στο 30% των περιπτώσεων.  </a:t>
            </a:r>
          </a:p>
          <a:p>
            <a:pPr eaLnBrk="1" hangingPunct="1"/>
            <a:r>
              <a:rPr lang="el-GR" altLang="el-GR" dirty="0" smtClean="0"/>
              <a:t>Οι μελέτες κυτταρικών δεικτών χρησιμεύουν στην διάκριση της ΟΛΛ της Β-κυτταρικής σειράς από αυτήν της Τ-κυτταρικής σειράς καθώς και των διαφόρων υποτύπων της ΟΜΛ (πχ Μ1, Μ2 κτλ).</a:t>
            </a:r>
          </a:p>
          <a:p>
            <a:pPr eaLnBrk="1" hangingPunct="1"/>
            <a:r>
              <a:rPr lang="el-GR" altLang="el-GR" dirty="0" smtClean="0"/>
              <a:t>Τα ανωτέρω συμβάλλουν στην πρόγνωση αλλά και στον σχεδιασμό της θεραπείας.</a:t>
            </a:r>
          </a:p>
          <a:p>
            <a:pPr eaLnBrk="1" hangingPunct="1"/>
            <a:r>
              <a:rPr lang="el-GR" altLang="el-GR" dirty="0" smtClean="0"/>
              <a:t>Η </a:t>
            </a:r>
            <a:r>
              <a:rPr lang="el-GR" altLang="el-GR" b="1" dirty="0" smtClean="0"/>
              <a:t>χρωμοσωμιακή ανάλυση </a:t>
            </a:r>
            <a:r>
              <a:rPr lang="el-GR" altLang="el-GR" dirty="0" smtClean="0"/>
              <a:t>είναι σημαντική για την διάκριση μεταξύ ΟΛΛ και ΟΜΛ, δίνει δε και προγνωστικές πληροφορίες.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30266988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Συμπτώματα λευχαιμιών</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pic>
        <p:nvPicPr>
          <p:cNvPr id="145410" name="Picture 2" descr="File:Symptoms of leukemi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9652" y="1238302"/>
            <a:ext cx="6264696" cy="507101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2126071" y="6392361"/>
            <a:ext cx="4891857"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Symptoms of </a:t>
            </a:r>
            <a:r>
              <a:rPr lang="en-US" sz="1200" dirty="0" smtClean="0">
                <a:latin typeface="+mn-lt"/>
                <a:hlinkClick r:id="rId4"/>
              </a:rPr>
              <a:t>leukemia</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Mikael Häggström"/>
              </a:rPr>
              <a:t>Mikael Häggström</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17869741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Αντιμετώπιση των οξειών λευχαιμιών</a:t>
            </a:r>
            <a:endParaRPr lang="el-GR" dirty="0"/>
          </a:p>
        </p:txBody>
      </p:sp>
      <p:sp>
        <p:nvSpPr>
          <p:cNvPr id="13314" name="Rectangle 3"/>
          <p:cNvSpPr>
            <a:spLocks noGrp="1" noChangeArrowheads="1"/>
          </p:cNvSpPr>
          <p:nvPr>
            <p:ph idx="1"/>
          </p:nvPr>
        </p:nvSpPr>
        <p:spPr/>
        <p:txBody>
          <a:bodyPr>
            <a:normAutofit/>
          </a:bodyPr>
          <a:lstStyle/>
          <a:p>
            <a:pPr marL="0" indent="0" eaLnBrk="1" hangingPunct="1">
              <a:buNone/>
            </a:pPr>
            <a:r>
              <a:rPr lang="el-GR" altLang="el-GR" b="1" dirty="0" smtClean="0"/>
              <a:t>Υποστηρικτική αγωγή</a:t>
            </a:r>
          </a:p>
          <a:p>
            <a:pPr eaLnBrk="1" hangingPunct="1"/>
            <a:r>
              <a:rPr lang="el-GR" altLang="el-GR" dirty="0" smtClean="0"/>
              <a:t>Επειδή ο ασθενής με διάγνωση οξείας λευχαιμίας είναι επιρρεπής στις λοιμώξεις και αιμορραγίες, δίδονται </a:t>
            </a:r>
            <a:r>
              <a:rPr lang="el-GR" altLang="el-GR" b="1" dirty="0" smtClean="0"/>
              <a:t>συχνά αντιβιοτικά ευρέως φάσματος ενδοφλεβίως και αιμοπετάλια και φρέσκο κατεψυγμένο πλάσμα για τις αιμορραγίες καθώς και μεταγγίσεις για την διόρθωση της αναιμίας.  </a:t>
            </a:r>
          </a:p>
          <a:p>
            <a:pPr eaLnBrk="1" hangingPunct="1"/>
            <a:r>
              <a:rPr lang="el-GR" altLang="el-GR" dirty="0" smtClean="0"/>
              <a:t>Μπορεί ο πυρετός να οφείλεται στην νόσο αυτήν καθ’ αυτήν και όχι σε λοίμωξη, </a:t>
            </a:r>
            <a:r>
              <a:rPr lang="el-GR" altLang="el-GR" b="1" dirty="0" smtClean="0"/>
              <a:t>ωστόσο είναι προτιμότερο να δοθούν αντιβιοτικά και να διακοπούν αργότερα </a:t>
            </a:r>
            <a:r>
              <a:rPr lang="el-GR" altLang="el-GR" dirty="0" smtClean="0"/>
              <a:t>παρά να διακινδυνεύσουμε να βρεθούμε με ένα σηψαιμικό ασθενή που δεν πήρε αντιβιοτική αγωγή.</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40771956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Οξεία μυελογενής λευχαιμία (ΟΜΛ)</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pic>
        <p:nvPicPr>
          <p:cNvPr id="144386" name="Picture 2" descr="File:Auer rod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988840"/>
            <a:ext cx="3614644" cy="33624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44388" name="Picture 4" descr="File:Myeloblast with Auer rod smear 2010-01-2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968" y="1988840"/>
            <a:ext cx="4477675" cy="33624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1050730" y="5455584"/>
            <a:ext cx="2297134"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5"/>
              </a:rPr>
              <a:t>Auer </a:t>
            </a:r>
            <a:r>
              <a:rPr lang="en-US" sz="1200" dirty="0" smtClean="0">
                <a:latin typeface="+mn-lt"/>
                <a:hlinkClick r:id="rId5"/>
              </a:rPr>
              <a:t>rods</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6" tooltip="User:ToNToNi"/>
              </a:rPr>
              <a:t>ToNToNi</a:t>
            </a:r>
            <a:r>
              <a:rPr lang="el-GR" sz="1200" dirty="0" smtClean="0">
                <a:solidFill>
                  <a:prstClr val="black">
                    <a:lumMod val="75000"/>
                    <a:lumOff val="25000"/>
                  </a:prstClr>
                </a:solidFill>
                <a:latin typeface="+mn-lt"/>
              </a:rPr>
              <a:t> διαθέσιμο με άδεια </a:t>
            </a:r>
            <a:r>
              <a:rPr lang="en-US" sz="1200" dirty="0">
                <a:solidFill>
                  <a:prstClr val="black"/>
                </a:solidFill>
                <a:latin typeface="+mn-lt"/>
                <a:hlinkClick r:id="rId7"/>
              </a:rPr>
              <a:t>CC BY-SA 3.0</a:t>
            </a:r>
            <a:endParaRPr lang="en-US" sz="1200" dirty="0">
              <a:solidFill>
                <a:prstClr val="black"/>
              </a:solidFill>
              <a:latin typeface="+mn-lt"/>
            </a:endParaRPr>
          </a:p>
        </p:txBody>
      </p:sp>
      <p:sp>
        <p:nvSpPr>
          <p:cNvPr id="9" name="Rectangle 7"/>
          <p:cNvSpPr/>
          <p:nvPr/>
        </p:nvSpPr>
        <p:spPr>
          <a:xfrm>
            <a:off x="4788024" y="5455584"/>
            <a:ext cx="3600400"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8"/>
              </a:rPr>
              <a:t>Myeloblast with Auer rod smear </a:t>
            </a:r>
            <a:r>
              <a:rPr lang="en-US" sz="1200" dirty="0" smtClean="0">
                <a:latin typeface="+mn-lt"/>
                <a:hlinkClick r:id="rId8"/>
              </a:rPr>
              <a:t>2010-01-27</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9" tooltip="User:Paulo Mourao (page does not exist)"/>
              </a:rPr>
              <a:t>Paulo Mourao</a:t>
            </a:r>
            <a:r>
              <a:rPr lang="el-GR" sz="1200" dirty="0" smtClean="0">
                <a:solidFill>
                  <a:prstClr val="black">
                    <a:lumMod val="75000"/>
                    <a:lumOff val="25000"/>
                  </a:prstClr>
                </a:solidFill>
                <a:latin typeface="+mn-lt"/>
              </a:rPr>
              <a:t> διαθέσιμο με άδεια </a:t>
            </a:r>
            <a:r>
              <a:rPr lang="en-US" sz="1200" dirty="0">
                <a:solidFill>
                  <a:prstClr val="black"/>
                </a:solidFill>
                <a:latin typeface="+mn-lt"/>
                <a:hlinkClick r:id="rId7"/>
              </a:rPr>
              <a:t>CC BY-SA 3.0</a:t>
            </a:r>
            <a:endParaRPr lang="en-US" sz="1200" dirty="0">
              <a:solidFill>
                <a:prstClr val="black"/>
              </a:solidFill>
              <a:latin typeface="+mn-lt"/>
            </a:endParaRPr>
          </a:p>
        </p:txBody>
      </p:sp>
    </p:spTree>
    <p:extLst>
      <p:ext uri="{BB962C8B-B14F-4D97-AF65-F5344CB8AC3E}">
        <p14:creationId xmlns:p14="http://schemas.microsoft.com/office/powerpoint/2010/main" val="19811026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Οξεία Μυελογενή Λευχαιμία </a:t>
            </a:r>
            <a:r>
              <a:rPr lang="el-GR" dirty="0" smtClean="0"/>
              <a:t>- Ταξινόμηση</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2019365890"/>
              </p:ext>
            </p:extLst>
          </p:nvPr>
        </p:nvGraphicFramePr>
        <p:xfrm>
          <a:off x="72008" y="1238116"/>
          <a:ext cx="9108504" cy="5431244"/>
        </p:xfrm>
        <a:graphic>
          <a:graphicData uri="http://schemas.openxmlformats.org/drawingml/2006/table">
            <a:tbl>
              <a:tblPr firstRow="1"/>
              <a:tblGrid>
                <a:gridCol w="700654"/>
                <a:gridCol w="6391626"/>
                <a:gridCol w="2016224"/>
              </a:tblGrid>
              <a:tr h="252016">
                <a:tc>
                  <a:txBody>
                    <a:bodyPr/>
                    <a:lstStyle/>
                    <a:p>
                      <a:pPr algn="ctr"/>
                      <a:r>
                        <a:rPr lang="el-GR" sz="1800" b="1" dirty="0">
                          <a:effectLst/>
                        </a:rPr>
                        <a:t>Τύπος</a:t>
                      </a:r>
                    </a:p>
                  </a:txBody>
                  <a:tcPr marL="36002" marR="36002" marT="18001" marB="1800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chemeClr val="accent1">
                        <a:lumMod val="20000"/>
                        <a:lumOff val="80000"/>
                      </a:schemeClr>
                    </a:solidFill>
                  </a:tcPr>
                </a:tc>
                <a:tc>
                  <a:txBody>
                    <a:bodyPr/>
                    <a:lstStyle/>
                    <a:p>
                      <a:pPr algn="ctr"/>
                      <a:r>
                        <a:rPr lang="el-GR" sz="1800" b="1" dirty="0">
                          <a:effectLst/>
                        </a:rPr>
                        <a:t>Ονομασία</a:t>
                      </a:r>
                    </a:p>
                  </a:txBody>
                  <a:tcPr marL="36002" marR="36002" marT="18001" marB="1800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chemeClr val="accent1">
                        <a:lumMod val="20000"/>
                        <a:lumOff val="80000"/>
                      </a:schemeClr>
                    </a:solidFill>
                  </a:tcPr>
                </a:tc>
                <a:tc>
                  <a:txBody>
                    <a:bodyPr/>
                    <a:lstStyle/>
                    <a:p>
                      <a:pPr algn="ctr"/>
                      <a:r>
                        <a:rPr lang="el-GR" sz="1800" b="1" dirty="0">
                          <a:effectLst/>
                        </a:rPr>
                        <a:t>Ποσοστό ενηλίκων ασθενών με ΟΜΛ</a:t>
                      </a:r>
                    </a:p>
                  </a:txBody>
                  <a:tcPr marL="36002" marR="36002" marT="18001" marB="1800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chemeClr val="accent1">
                        <a:lumMod val="20000"/>
                        <a:lumOff val="80000"/>
                      </a:schemeClr>
                    </a:solidFill>
                  </a:tcPr>
                </a:tc>
              </a:tr>
              <a:tr h="468029">
                <a:tc>
                  <a:txBody>
                    <a:bodyPr/>
                    <a:lstStyle/>
                    <a:p>
                      <a:r>
                        <a:rPr lang="en-US" sz="1800" dirty="0">
                          <a:effectLst/>
                        </a:rPr>
                        <a:t>M0</a:t>
                      </a:r>
                    </a:p>
                  </a:txBody>
                  <a:tcPr marL="36002" marR="36002" marT="18001" marB="1800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noFill/>
                  </a:tcPr>
                </a:tc>
                <a:tc>
                  <a:txBody>
                    <a:bodyPr/>
                    <a:lstStyle/>
                    <a:p>
                      <a:r>
                        <a:rPr lang="el-GR" sz="1800" dirty="0">
                          <a:effectLst/>
                        </a:rPr>
                        <a:t>ελάχιστα διαφοροποιημένη οξεία μυελογενής λευχαιμία</a:t>
                      </a:r>
                    </a:p>
                  </a:txBody>
                  <a:tcPr marL="36002" marR="36002" marT="18001" marB="1800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noFill/>
                  </a:tcPr>
                </a:tc>
                <a:tc>
                  <a:txBody>
                    <a:bodyPr/>
                    <a:lstStyle/>
                    <a:p>
                      <a:r>
                        <a:rPr lang="el-GR" sz="1800" dirty="0">
                          <a:effectLst/>
                        </a:rPr>
                        <a:t>5%</a:t>
                      </a:r>
                      <a:r>
                        <a:rPr lang="el-GR" sz="1800" u="none" strike="noStrike" baseline="30000" dirty="0">
                          <a:solidFill>
                            <a:srgbClr val="0B0080"/>
                          </a:solidFill>
                          <a:effectLst/>
                          <a:hlinkClick r:id="rId3"/>
                        </a:rPr>
                        <a:t>[4]</a:t>
                      </a:r>
                      <a:endParaRPr lang="el-GR" sz="1800" dirty="0">
                        <a:effectLst/>
                      </a:endParaRPr>
                    </a:p>
                  </a:txBody>
                  <a:tcPr marL="36002" marR="36002" marT="18001" marB="1800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noFill/>
                  </a:tcPr>
                </a:tc>
              </a:tr>
              <a:tr h="360022">
                <a:tc>
                  <a:txBody>
                    <a:bodyPr/>
                    <a:lstStyle/>
                    <a:p>
                      <a:r>
                        <a:rPr lang="en-US" sz="1800" dirty="0">
                          <a:effectLst/>
                        </a:rPr>
                        <a:t>M1</a:t>
                      </a:r>
                    </a:p>
                  </a:txBody>
                  <a:tcPr marL="36002" marR="36002" marT="18001" marB="1800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noFill/>
                  </a:tcPr>
                </a:tc>
                <a:tc>
                  <a:txBody>
                    <a:bodyPr/>
                    <a:lstStyle/>
                    <a:p>
                      <a:r>
                        <a:rPr lang="el-GR" sz="1800" dirty="0">
                          <a:effectLst/>
                        </a:rPr>
                        <a:t>oξεία μυελογενής λευχαιμία χωρίς ωρίμανση</a:t>
                      </a:r>
                    </a:p>
                  </a:txBody>
                  <a:tcPr marL="36002" marR="36002" marT="18001" marB="1800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noFill/>
                  </a:tcPr>
                </a:tc>
                <a:tc>
                  <a:txBody>
                    <a:bodyPr/>
                    <a:lstStyle/>
                    <a:p>
                      <a:r>
                        <a:rPr lang="el-GR" sz="1800" dirty="0">
                          <a:effectLst/>
                        </a:rPr>
                        <a:t>15%</a:t>
                      </a:r>
                      <a:r>
                        <a:rPr lang="el-GR" sz="1800" u="none" strike="noStrike" baseline="30000" dirty="0">
                          <a:solidFill>
                            <a:srgbClr val="0B0080"/>
                          </a:solidFill>
                          <a:effectLst/>
                          <a:hlinkClick r:id="rId3"/>
                        </a:rPr>
                        <a:t>[4]</a:t>
                      </a:r>
                      <a:endParaRPr lang="el-GR" sz="1800" dirty="0">
                        <a:effectLst/>
                      </a:endParaRPr>
                    </a:p>
                  </a:txBody>
                  <a:tcPr marL="36002" marR="36002" marT="18001" marB="1800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noFill/>
                  </a:tcPr>
                </a:tc>
              </a:tr>
              <a:tr h="468029">
                <a:tc>
                  <a:txBody>
                    <a:bodyPr/>
                    <a:lstStyle/>
                    <a:p>
                      <a:r>
                        <a:rPr lang="en-US" sz="1800" dirty="0">
                          <a:effectLst/>
                        </a:rPr>
                        <a:t>M2</a:t>
                      </a:r>
                    </a:p>
                  </a:txBody>
                  <a:tcPr marL="36002" marR="36002" marT="18001" marB="1800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noFill/>
                  </a:tcPr>
                </a:tc>
                <a:tc>
                  <a:txBody>
                    <a:bodyPr/>
                    <a:lstStyle/>
                    <a:p>
                      <a:r>
                        <a:rPr lang="el-GR" sz="1800" dirty="0">
                          <a:effectLst/>
                        </a:rPr>
                        <a:t>οξεία μυελογενής λευχαιμία με κοκκιοκυτταρική ωρίμανση</a:t>
                      </a:r>
                    </a:p>
                  </a:txBody>
                  <a:tcPr marL="36002" marR="36002" marT="18001" marB="1800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noFill/>
                  </a:tcPr>
                </a:tc>
                <a:tc>
                  <a:txBody>
                    <a:bodyPr/>
                    <a:lstStyle/>
                    <a:p>
                      <a:r>
                        <a:rPr lang="el-GR" sz="1800" dirty="0">
                          <a:effectLst/>
                        </a:rPr>
                        <a:t>25%</a:t>
                      </a:r>
                      <a:r>
                        <a:rPr lang="el-GR" sz="1800" u="none" strike="noStrike" baseline="30000" dirty="0">
                          <a:solidFill>
                            <a:srgbClr val="0B0080"/>
                          </a:solidFill>
                          <a:effectLst/>
                          <a:hlinkClick r:id="rId3"/>
                        </a:rPr>
                        <a:t>[4]</a:t>
                      </a:r>
                      <a:endParaRPr lang="el-GR" sz="1800" dirty="0">
                        <a:effectLst/>
                      </a:endParaRPr>
                    </a:p>
                  </a:txBody>
                  <a:tcPr marL="36002" marR="36002" marT="18001" marB="1800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noFill/>
                  </a:tcPr>
                </a:tc>
              </a:tr>
              <a:tr h="468029">
                <a:tc>
                  <a:txBody>
                    <a:bodyPr/>
                    <a:lstStyle/>
                    <a:p>
                      <a:r>
                        <a:rPr lang="en-US" sz="1800" dirty="0">
                          <a:effectLst/>
                        </a:rPr>
                        <a:t>M3</a:t>
                      </a:r>
                    </a:p>
                  </a:txBody>
                  <a:tcPr marL="36002" marR="36002" marT="18001" marB="1800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noFill/>
                  </a:tcPr>
                </a:tc>
                <a:tc>
                  <a:txBody>
                    <a:bodyPr/>
                    <a:lstStyle/>
                    <a:p>
                      <a:r>
                        <a:rPr lang="el-GR" sz="1800" dirty="0">
                          <a:effectLst/>
                        </a:rPr>
                        <a:t>προμυελοκυτταρική ή οξεία προμυελοκυτταρική λευχαιμία (ΟΠΛ)</a:t>
                      </a:r>
                    </a:p>
                  </a:txBody>
                  <a:tcPr marL="36002" marR="36002" marT="18001" marB="1800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noFill/>
                  </a:tcPr>
                </a:tc>
                <a:tc>
                  <a:txBody>
                    <a:bodyPr/>
                    <a:lstStyle/>
                    <a:p>
                      <a:r>
                        <a:rPr lang="el-GR" sz="1800" dirty="0">
                          <a:effectLst/>
                        </a:rPr>
                        <a:t>10%</a:t>
                      </a:r>
                      <a:r>
                        <a:rPr lang="el-GR" sz="1800" u="none" strike="noStrike" baseline="30000" dirty="0">
                          <a:solidFill>
                            <a:srgbClr val="0B0080"/>
                          </a:solidFill>
                          <a:effectLst/>
                          <a:hlinkClick r:id="rId3"/>
                        </a:rPr>
                        <a:t>[4]</a:t>
                      </a:r>
                      <a:endParaRPr lang="el-GR" sz="1800" dirty="0">
                        <a:effectLst/>
                      </a:endParaRPr>
                    </a:p>
                  </a:txBody>
                  <a:tcPr marL="36002" marR="36002" marT="18001" marB="1800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noFill/>
                  </a:tcPr>
                </a:tc>
              </a:tr>
              <a:tr h="360022">
                <a:tc>
                  <a:txBody>
                    <a:bodyPr/>
                    <a:lstStyle/>
                    <a:p>
                      <a:r>
                        <a:rPr lang="en-US" sz="1800" dirty="0">
                          <a:effectLst/>
                        </a:rPr>
                        <a:t>M4</a:t>
                      </a:r>
                    </a:p>
                  </a:txBody>
                  <a:tcPr marL="36002" marR="36002" marT="18001" marB="1800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noFill/>
                  </a:tcPr>
                </a:tc>
                <a:tc>
                  <a:txBody>
                    <a:bodyPr/>
                    <a:lstStyle/>
                    <a:p>
                      <a:r>
                        <a:rPr lang="el-GR" sz="1800" dirty="0">
                          <a:effectLst/>
                        </a:rPr>
                        <a:t>οξεία μυελομονοκυτταρική λευχαιμία</a:t>
                      </a:r>
                    </a:p>
                  </a:txBody>
                  <a:tcPr marL="36002" marR="36002" marT="18001" marB="1800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noFill/>
                  </a:tcPr>
                </a:tc>
                <a:tc>
                  <a:txBody>
                    <a:bodyPr/>
                    <a:lstStyle/>
                    <a:p>
                      <a:r>
                        <a:rPr lang="el-GR" sz="1800" dirty="0">
                          <a:effectLst/>
                        </a:rPr>
                        <a:t>20%</a:t>
                      </a:r>
                      <a:r>
                        <a:rPr lang="el-GR" sz="1800" u="none" strike="noStrike" baseline="30000" dirty="0">
                          <a:solidFill>
                            <a:srgbClr val="0B0080"/>
                          </a:solidFill>
                          <a:effectLst/>
                          <a:hlinkClick r:id="rId3"/>
                        </a:rPr>
                        <a:t>[4]</a:t>
                      </a:r>
                      <a:endParaRPr lang="el-GR" sz="1800" dirty="0">
                        <a:effectLst/>
                      </a:endParaRPr>
                    </a:p>
                  </a:txBody>
                  <a:tcPr marL="36002" marR="36002" marT="18001" marB="1800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noFill/>
                  </a:tcPr>
                </a:tc>
              </a:tr>
              <a:tr h="468029">
                <a:tc>
                  <a:txBody>
                    <a:bodyPr/>
                    <a:lstStyle/>
                    <a:p>
                      <a:r>
                        <a:rPr lang="en-US" sz="1800" dirty="0">
                          <a:effectLst/>
                        </a:rPr>
                        <a:t>M4eo</a:t>
                      </a:r>
                    </a:p>
                  </a:txBody>
                  <a:tcPr marL="36002" marR="36002" marT="18001" marB="1800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noFill/>
                  </a:tcPr>
                </a:tc>
                <a:tc>
                  <a:txBody>
                    <a:bodyPr/>
                    <a:lstStyle/>
                    <a:p>
                      <a:r>
                        <a:rPr lang="el-GR" sz="1800" dirty="0">
                          <a:effectLst/>
                        </a:rPr>
                        <a:t>μυελομονοκυτταρική μαζί με ηωσινοφιλία του μυελού των οστών</a:t>
                      </a:r>
                    </a:p>
                  </a:txBody>
                  <a:tcPr marL="36002" marR="36002" marT="18001" marB="1800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noFill/>
                  </a:tcPr>
                </a:tc>
                <a:tc>
                  <a:txBody>
                    <a:bodyPr/>
                    <a:lstStyle/>
                    <a:p>
                      <a:r>
                        <a:rPr lang="el-GR" sz="1800" dirty="0">
                          <a:effectLst/>
                        </a:rPr>
                        <a:t>5%</a:t>
                      </a:r>
                      <a:r>
                        <a:rPr lang="el-GR" sz="1800" u="none" strike="noStrike" baseline="30000" dirty="0">
                          <a:solidFill>
                            <a:srgbClr val="0B0080"/>
                          </a:solidFill>
                          <a:effectLst/>
                          <a:hlinkClick r:id="rId3"/>
                        </a:rPr>
                        <a:t>[4]</a:t>
                      </a:r>
                      <a:endParaRPr lang="el-GR" sz="1800" dirty="0">
                        <a:effectLst/>
                      </a:endParaRPr>
                    </a:p>
                  </a:txBody>
                  <a:tcPr marL="36002" marR="36002" marT="18001" marB="1800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noFill/>
                  </a:tcPr>
                </a:tc>
              </a:tr>
              <a:tr h="684042">
                <a:tc>
                  <a:txBody>
                    <a:bodyPr/>
                    <a:lstStyle/>
                    <a:p>
                      <a:r>
                        <a:rPr lang="en-US" sz="1800" dirty="0">
                          <a:effectLst/>
                        </a:rPr>
                        <a:t>M5</a:t>
                      </a:r>
                    </a:p>
                  </a:txBody>
                  <a:tcPr marL="36002" marR="36002" marT="18001" marB="1800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noFill/>
                  </a:tcPr>
                </a:tc>
                <a:tc>
                  <a:txBody>
                    <a:bodyPr/>
                    <a:lstStyle/>
                    <a:p>
                      <a:r>
                        <a:rPr lang="el-GR" sz="1800" dirty="0">
                          <a:effectLst/>
                        </a:rPr>
                        <a:t>οξεία μονοβλαστική λευχαιμία (M5a) ή οξεία μονοκυτταρική λευχαιμία (M5b)</a:t>
                      </a:r>
                    </a:p>
                  </a:txBody>
                  <a:tcPr marL="36002" marR="36002" marT="18001" marB="1800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noFill/>
                  </a:tcPr>
                </a:tc>
                <a:tc>
                  <a:txBody>
                    <a:bodyPr/>
                    <a:lstStyle/>
                    <a:p>
                      <a:r>
                        <a:rPr lang="el-GR" sz="1800" dirty="0">
                          <a:effectLst/>
                        </a:rPr>
                        <a:t>10%</a:t>
                      </a:r>
                      <a:r>
                        <a:rPr lang="el-GR" sz="1800" u="none" strike="noStrike" baseline="30000" dirty="0">
                          <a:solidFill>
                            <a:srgbClr val="0B0080"/>
                          </a:solidFill>
                          <a:effectLst/>
                          <a:hlinkClick r:id="rId3"/>
                        </a:rPr>
                        <a:t>[4]</a:t>
                      </a:r>
                      <a:endParaRPr lang="el-GR" sz="1800" dirty="0">
                        <a:effectLst/>
                      </a:endParaRPr>
                    </a:p>
                  </a:txBody>
                  <a:tcPr marL="36002" marR="36002" marT="18001" marB="1800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noFill/>
                  </a:tcPr>
                </a:tc>
              </a:tr>
              <a:tr h="900056">
                <a:tc>
                  <a:txBody>
                    <a:bodyPr/>
                    <a:lstStyle/>
                    <a:p>
                      <a:r>
                        <a:rPr lang="en-US" sz="1800" dirty="0">
                          <a:effectLst/>
                        </a:rPr>
                        <a:t>M6</a:t>
                      </a:r>
                    </a:p>
                  </a:txBody>
                  <a:tcPr marL="36002" marR="36002" marT="18001" marB="1800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noFill/>
                  </a:tcPr>
                </a:tc>
                <a:tc>
                  <a:txBody>
                    <a:bodyPr/>
                    <a:lstStyle/>
                    <a:p>
                      <a:r>
                        <a:rPr lang="el-GR" sz="1800" dirty="0">
                          <a:effectLst/>
                        </a:rPr>
                        <a:t>οξεία ερυθροειδής λευχαιμία, που περιλαμβάνει την ερυθρολευχαιμία (M6a) και την πολύ σπάνια αμιγή ερυθροειδή λευχαιμία (M6b)</a:t>
                      </a:r>
                    </a:p>
                  </a:txBody>
                  <a:tcPr marL="36002" marR="36002" marT="18001" marB="1800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noFill/>
                  </a:tcPr>
                </a:tc>
                <a:tc>
                  <a:txBody>
                    <a:bodyPr/>
                    <a:lstStyle/>
                    <a:p>
                      <a:r>
                        <a:rPr lang="el-GR" sz="1800" dirty="0">
                          <a:effectLst/>
                        </a:rPr>
                        <a:t>5%</a:t>
                      </a:r>
                      <a:r>
                        <a:rPr lang="el-GR" sz="1800" u="none" strike="noStrike" baseline="30000" dirty="0">
                          <a:solidFill>
                            <a:srgbClr val="0B0080"/>
                          </a:solidFill>
                          <a:effectLst/>
                          <a:hlinkClick r:id="rId3"/>
                        </a:rPr>
                        <a:t>[4]</a:t>
                      </a:r>
                      <a:endParaRPr lang="el-GR" sz="1800" dirty="0">
                        <a:effectLst/>
                      </a:endParaRPr>
                    </a:p>
                  </a:txBody>
                  <a:tcPr marL="36002" marR="36002" marT="18001" marB="1800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noFill/>
                  </a:tcPr>
                </a:tc>
              </a:tr>
              <a:tr h="360022">
                <a:tc>
                  <a:txBody>
                    <a:bodyPr/>
                    <a:lstStyle/>
                    <a:p>
                      <a:r>
                        <a:rPr lang="en-US" sz="1800" dirty="0">
                          <a:effectLst/>
                        </a:rPr>
                        <a:t>M7</a:t>
                      </a:r>
                    </a:p>
                  </a:txBody>
                  <a:tcPr marL="36002" marR="36002" marT="18001" marB="1800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noFill/>
                  </a:tcPr>
                </a:tc>
                <a:tc>
                  <a:txBody>
                    <a:bodyPr/>
                    <a:lstStyle/>
                    <a:p>
                      <a:r>
                        <a:rPr lang="el-GR" sz="1800" dirty="0">
                          <a:effectLst/>
                        </a:rPr>
                        <a:t>οξεία μεγακαρυωκυτταροβλαστική λευχαιμία</a:t>
                      </a:r>
                    </a:p>
                  </a:txBody>
                  <a:tcPr marL="36002" marR="36002" marT="18001" marB="1800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noFill/>
                  </a:tcPr>
                </a:tc>
                <a:tc>
                  <a:txBody>
                    <a:bodyPr/>
                    <a:lstStyle/>
                    <a:p>
                      <a:r>
                        <a:rPr lang="el-GR" sz="1800" dirty="0">
                          <a:effectLst/>
                        </a:rPr>
                        <a:t>5%</a:t>
                      </a:r>
                      <a:r>
                        <a:rPr lang="el-GR" sz="1800" u="none" strike="noStrike" baseline="30000" dirty="0">
                          <a:solidFill>
                            <a:srgbClr val="0B0080"/>
                          </a:solidFill>
                          <a:effectLst/>
                          <a:hlinkClick r:id="rId3"/>
                        </a:rPr>
                        <a:t>[4]</a:t>
                      </a:r>
                      <a:endParaRPr lang="el-GR" sz="1800" dirty="0">
                        <a:effectLst/>
                      </a:endParaRPr>
                    </a:p>
                  </a:txBody>
                  <a:tcPr marL="36002" marR="36002" marT="18001" marB="1800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noFill/>
                  </a:tcPr>
                </a:tc>
              </a:tr>
              <a:tr h="252016">
                <a:tc>
                  <a:txBody>
                    <a:bodyPr/>
                    <a:lstStyle/>
                    <a:p>
                      <a:r>
                        <a:rPr lang="en-US" sz="1800" dirty="0">
                          <a:effectLst/>
                        </a:rPr>
                        <a:t>M8</a:t>
                      </a:r>
                    </a:p>
                  </a:txBody>
                  <a:tcPr marL="36002" marR="36002" marT="18001" marB="1800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noFill/>
                  </a:tcPr>
                </a:tc>
                <a:tc>
                  <a:txBody>
                    <a:bodyPr/>
                    <a:lstStyle/>
                    <a:p>
                      <a:r>
                        <a:rPr lang="el-GR" sz="1800" dirty="0">
                          <a:effectLst/>
                        </a:rPr>
                        <a:t>οξεία βασεοφιλική λευχαιμία</a:t>
                      </a:r>
                    </a:p>
                  </a:txBody>
                  <a:tcPr marL="36002" marR="36002" marT="18001" marB="1800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noFill/>
                  </a:tcPr>
                </a:tc>
                <a:tc>
                  <a:txBody>
                    <a:bodyPr/>
                    <a:lstStyle/>
                    <a:p>
                      <a:r>
                        <a:rPr lang="el-GR" sz="1800" dirty="0">
                          <a:effectLst/>
                        </a:rPr>
                        <a:t>Ασυνήθεις</a:t>
                      </a:r>
                    </a:p>
                  </a:txBody>
                  <a:tcPr marL="36002" marR="36002" marT="18001" marB="1800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1742915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Βιοψία μυελού των οστών</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pic>
        <p:nvPicPr>
          <p:cNvPr id="142338" name="Picture 2" descr="File:Blausen 0097 BoneMarrowBiops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1268760"/>
            <a:ext cx="5184576" cy="51845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1043608" y="6536377"/>
            <a:ext cx="7056784"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Blausen 0097 </a:t>
            </a:r>
            <a:r>
              <a:rPr lang="en-US" sz="1200" dirty="0" smtClean="0">
                <a:latin typeface="+mn-lt"/>
                <a:hlinkClick r:id="rId4"/>
              </a:rPr>
              <a:t>BoneMarrowBiopsy</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Dcoetzee"/>
              </a:rPr>
              <a:t>Dcoetzee</a:t>
            </a:r>
            <a:r>
              <a:rPr lang="el-GR" sz="1200" dirty="0" smtClean="0">
                <a:solidFill>
                  <a:prstClr val="black">
                    <a:lumMod val="75000"/>
                    <a:lumOff val="25000"/>
                  </a:prstClr>
                </a:solidFill>
                <a:latin typeface="+mn-lt"/>
              </a:rPr>
              <a:t> διαθέσιμο με άδεια </a:t>
            </a:r>
            <a:r>
              <a:rPr lang="en-US" sz="1200" dirty="0">
                <a:solidFill>
                  <a:prstClr val="black">
                    <a:lumMod val="75000"/>
                    <a:lumOff val="25000"/>
                  </a:prstClr>
                </a:solidFill>
                <a:latin typeface="+mn-lt"/>
                <a:hlinkClick r:id="rId6"/>
              </a:rPr>
              <a:t>CC BY 3.0</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3151636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Χημειοθεραπεία</a:t>
            </a:r>
            <a:endParaRPr lang="el-GR" dirty="0"/>
          </a:p>
        </p:txBody>
      </p:sp>
      <p:sp>
        <p:nvSpPr>
          <p:cNvPr id="20482" name="Rectangle 3"/>
          <p:cNvSpPr>
            <a:spLocks noGrp="1" noChangeArrowheads="1"/>
          </p:cNvSpPr>
          <p:nvPr>
            <p:ph idx="1"/>
          </p:nvPr>
        </p:nvSpPr>
        <p:spPr>
          <a:xfrm>
            <a:off x="457200" y="1196752"/>
            <a:ext cx="8363272" cy="5256584"/>
          </a:xfrm>
        </p:spPr>
        <p:txBody>
          <a:bodyPr>
            <a:normAutofit fontScale="85000" lnSpcReduction="10000"/>
          </a:bodyPr>
          <a:lstStyle/>
          <a:p>
            <a:pPr eaLnBrk="1" hangingPunct="1"/>
            <a:r>
              <a:rPr lang="el-GR" altLang="el-GR" sz="2800" dirty="0" smtClean="0"/>
              <a:t>Στην οξεία λευχαιμία δίνουμε </a:t>
            </a:r>
            <a:r>
              <a:rPr lang="el-GR" altLang="el-GR" sz="2800" b="1" dirty="0" smtClean="0"/>
              <a:t>κυτταροτοξική χημειοθεραπεία </a:t>
            </a:r>
            <a:r>
              <a:rPr lang="el-GR" altLang="el-GR" sz="2800" dirty="0" smtClean="0"/>
              <a:t>με την χορήγηση συνδυασμών πολλών φαρμάκων.</a:t>
            </a:r>
          </a:p>
          <a:p>
            <a:pPr eaLnBrk="1" hangingPunct="1"/>
            <a:r>
              <a:rPr lang="el-GR" altLang="el-GR" sz="2800" dirty="0" smtClean="0"/>
              <a:t>Τα πρωτόκολλα διαφέρουν στην ΟΛΛ και στην ΟΜΛ.</a:t>
            </a:r>
          </a:p>
          <a:p>
            <a:pPr eaLnBrk="1" hangingPunct="1"/>
            <a:r>
              <a:rPr lang="el-GR" altLang="el-GR" sz="2800" dirty="0" smtClean="0"/>
              <a:t>Τα </a:t>
            </a:r>
            <a:r>
              <a:rPr lang="el-GR" altLang="el-GR" sz="2800" b="1" dirty="0" smtClean="0"/>
              <a:t>κυτταροτοξικά φάρμακα </a:t>
            </a:r>
            <a:r>
              <a:rPr lang="el-GR" altLang="el-GR" sz="2800" dirty="0" smtClean="0"/>
              <a:t>θανατώνουν τα λευχαιμικά κύτταρα δρώντας σε διαφορετικές οδούς, ωστόσο καταστρέφουν και φυσιολογικά κύτταρα.</a:t>
            </a:r>
            <a:endParaRPr lang="el-GR" altLang="el-GR" sz="2800" u="sng" dirty="0" smtClean="0"/>
          </a:p>
          <a:p>
            <a:pPr eaLnBrk="1" hangingPunct="1"/>
            <a:r>
              <a:rPr lang="el-GR" altLang="el-GR" sz="2800" b="1" dirty="0" smtClean="0"/>
              <a:t>Ανεπιθύμητες ενέργειες </a:t>
            </a:r>
            <a:r>
              <a:rPr lang="el-GR" altLang="el-GR" sz="2800" dirty="0" smtClean="0"/>
              <a:t>των κυτταροστατικών αποτελούν, η τριχόπτωση, οι έμετοι, η ναυτία, η ξηροστομία, και η ανεπάρκεια του μυελού των οστών σε προσβολή μυελικών κυττάρων.</a:t>
            </a:r>
          </a:p>
          <a:p>
            <a:pPr eaLnBrk="1" hangingPunct="1"/>
            <a:r>
              <a:rPr lang="el-GR" altLang="el-GR" sz="2800" dirty="0" smtClean="0"/>
              <a:t>Η διάρκεια της αγωγής είναι μήνες (ΟΜΛ) ή 2-3 χρόνια (ΟΛΛ).</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36338454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Μεταμόσχευση </a:t>
            </a:r>
            <a:r>
              <a:rPr lang="el-GR" dirty="0" smtClean="0"/>
              <a:t>μυελού </a:t>
            </a:r>
            <a:r>
              <a:rPr lang="el-GR" sz="3000" b="0" dirty="0" smtClean="0"/>
              <a:t>1/2</a:t>
            </a:r>
            <a:endParaRPr lang="el-GR" sz="3000" b="0" dirty="0"/>
          </a:p>
        </p:txBody>
      </p:sp>
      <p:sp>
        <p:nvSpPr>
          <p:cNvPr id="21506" name="Rectangle 3"/>
          <p:cNvSpPr>
            <a:spLocks noGrp="1" noChangeArrowheads="1"/>
          </p:cNvSpPr>
          <p:nvPr>
            <p:ph idx="1"/>
          </p:nvPr>
        </p:nvSpPr>
        <p:spPr>
          <a:xfrm>
            <a:off x="457200" y="1196752"/>
            <a:ext cx="8507288" cy="5472608"/>
          </a:xfrm>
        </p:spPr>
        <p:txBody>
          <a:bodyPr>
            <a:noAutofit/>
          </a:bodyPr>
          <a:lstStyle/>
          <a:p>
            <a:pPr eaLnBrk="1" hangingPunct="1">
              <a:lnSpc>
                <a:spcPct val="105000"/>
              </a:lnSpc>
              <a:spcBef>
                <a:spcPts val="1000"/>
              </a:spcBef>
            </a:pPr>
            <a:r>
              <a:rPr lang="el-GR" altLang="el-GR" dirty="0" smtClean="0"/>
              <a:t>Για ορισμένους ασθενείς, μετά την χημειοθεραπεία και την ακτινοθεραπεία, η μεταμόσχευση μυελού αποτελεί ένδειξη.</a:t>
            </a:r>
            <a:endParaRPr lang="el-GR" altLang="el-GR" u="sng" dirty="0" smtClean="0"/>
          </a:p>
          <a:p>
            <a:pPr eaLnBrk="1" hangingPunct="1">
              <a:lnSpc>
                <a:spcPct val="105000"/>
              </a:lnSpc>
              <a:spcBef>
                <a:spcPts val="1000"/>
              </a:spcBef>
            </a:pPr>
            <a:r>
              <a:rPr lang="el-GR" altLang="el-GR" dirty="0" smtClean="0"/>
              <a:t>Λήψη κυττάρων γίνεται είτε από τον ίδιο τον ασθενή πριν από την χορήγηση κυτταροστατικών, οπότε αυτά αποθηκεύονται και επανενίονται (αυτότολογη μεταμόσχευση), είτε από </a:t>
            </a:r>
            <a:r>
              <a:rPr lang="en-US" altLang="el-GR" dirty="0" smtClean="0"/>
              <a:t>HLA</a:t>
            </a:r>
            <a:r>
              <a:rPr lang="el-GR" altLang="el-GR" dirty="0" smtClean="0"/>
              <a:t>-συμβατό δότη (ετερόλογη μεταμόσχευση).  </a:t>
            </a:r>
          </a:p>
          <a:p>
            <a:pPr eaLnBrk="1" hangingPunct="1">
              <a:lnSpc>
                <a:spcPct val="105000"/>
              </a:lnSpc>
              <a:spcBef>
                <a:spcPts val="1000"/>
              </a:spcBef>
            </a:pPr>
            <a:r>
              <a:rPr lang="el-GR" altLang="el-GR" dirty="0" smtClean="0"/>
              <a:t>Η θεραπεία με πολύ υψηλές δόσεις κυτταροστατικών θανατώνει τον μυελό του ασθενούς χωρίς πιθανότητα ανάκαμψης, ενώ ο μυελός που ενίεται αποκαθιστά την μυελική λειτουργία.</a:t>
            </a:r>
          </a:p>
          <a:p>
            <a:pPr eaLnBrk="1" hangingPunct="1">
              <a:lnSpc>
                <a:spcPct val="105000"/>
              </a:lnSpc>
              <a:spcBef>
                <a:spcPts val="1000"/>
              </a:spcBef>
            </a:pPr>
            <a:r>
              <a:rPr lang="el-GR" altLang="el-GR" dirty="0" smtClean="0"/>
              <a:t>Η λήψη αλλογενούς μοσχεύματος εμφανίζει μικρότερη πιθανότητα υποτροπής της νόσου από την αυτογενή μεταμόσχευση.</a:t>
            </a:r>
          </a:p>
          <a:p>
            <a:pPr eaLnBrk="1" hangingPunct="1">
              <a:lnSpc>
                <a:spcPct val="105000"/>
              </a:lnSpc>
              <a:spcBef>
                <a:spcPts val="1000"/>
              </a:spcBef>
            </a:pPr>
            <a:r>
              <a:rPr lang="el-GR" altLang="el-GR" dirty="0" smtClean="0"/>
              <a:t>Και υπάρχουν ενδείξεις ότι στην αλλογενή μεταμόσχευση, ο μυελός του δότη ασκεί έντονη αντικαρκινική δράση, δηλαδή δράση του μοσχεύματος κατά της λευχαιμίας.</a:t>
            </a:r>
            <a:endParaRPr lang="el-GR" altLang="el-GR" b="1"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p14="http://schemas.microsoft.com/office/powerpoint/2010/main" val="14549604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Ασθένειες των λευκών αιμοσφαιρίων </a:t>
            </a:r>
            <a:r>
              <a:rPr lang="el-GR" sz="3000" b="0" dirty="0" smtClean="0"/>
              <a:t>1/2</a:t>
            </a:r>
            <a:endParaRPr lang="el-GR" sz="3000" b="0" dirty="0"/>
          </a:p>
        </p:txBody>
      </p:sp>
      <p:sp>
        <p:nvSpPr>
          <p:cNvPr id="3074" name="Rectangle 3"/>
          <p:cNvSpPr>
            <a:spLocks noGrp="1" noChangeArrowheads="1"/>
          </p:cNvSpPr>
          <p:nvPr>
            <p:ph idx="1"/>
          </p:nvPr>
        </p:nvSpPr>
        <p:spPr/>
        <p:txBody>
          <a:bodyPr>
            <a:noAutofit/>
          </a:bodyPr>
          <a:lstStyle/>
          <a:p>
            <a:pPr eaLnBrk="1" hangingPunct="1">
              <a:lnSpc>
                <a:spcPct val="100000"/>
              </a:lnSpc>
            </a:pPr>
            <a:r>
              <a:rPr lang="el-GR" altLang="el-GR" b="1" dirty="0" smtClean="0"/>
              <a:t>Λευχαιμίες</a:t>
            </a:r>
          </a:p>
          <a:p>
            <a:pPr eaLnBrk="1" hangingPunct="1">
              <a:lnSpc>
                <a:spcPct val="100000"/>
              </a:lnSpc>
            </a:pPr>
            <a:r>
              <a:rPr lang="el-GR" altLang="el-GR" dirty="0" smtClean="0"/>
              <a:t>Η λευχαιμία είναι </a:t>
            </a:r>
            <a:r>
              <a:rPr lang="el-GR" altLang="el-GR" b="1" dirty="0" smtClean="0"/>
              <a:t>κακοήθεια του μυελού των οστών </a:t>
            </a:r>
            <a:r>
              <a:rPr lang="el-GR" altLang="el-GR" dirty="0" smtClean="0"/>
              <a:t>και διακρίνεται σε οξεία και χρόνια</a:t>
            </a:r>
            <a:endParaRPr lang="el-GR" altLang="el-GR" b="1" dirty="0" smtClean="0"/>
          </a:p>
          <a:p>
            <a:pPr eaLnBrk="1" hangingPunct="1">
              <a:lnSpc>
                <a:spcPct val="100000"/>
              </a:lnSpc>
            </a:pPr>
            <a:r>
              <a:rPr lang="el-GR" altLang="el-GR" b="1" dirty="0" smtClean="0"/>
              <a:t>Οξείες λευχαιμίες</a:t>
            </a:r>
          </a:p>
          <a:p>
            <a:pPr eaLnBrk="1" hangingPunct="1">
              <a:lnSpc>
                <a:spcPct val="100000"/>
              </a:lnSpc>
            </a:pPr>
            <a:r>
              <a:rPr lang="el-GR" altLang="el-GR" dirty="0" smtClean="0"/>
              <a:t>Η οξεία λευχαιμία αποτελεί σοβαρή νόσο με ταχεία εξέλιξη, που οδηγεί χωρίς θεραπεία στο θάνατο του ασθενούς μέσα σε εβδομάδες ή μήνες.  </a:t>
            </a:r>
          </a:p>
          <a:p>
            <a:pPr eaLnBrk="1" hangingPunct="1">
              <a:lnSpc>
                <a:spcPct val="100000"/>
              </a:lnSpc>
            </a:pPr>
            <a:r>
              <a:rPr lang="el-GR" altLang="el-GR" dirty="0" smtClean="0"/>
              <a:t>Μπορεί να αφορά είτε την </a:t>
            </a:r>
            <a:r>
              <a:rPr lang="el-GR" altLang="el-GR" b="1" dirty="0" smtClean="0"/>
              <a:t>λεμφική </a:t>
            </a:r>
            <a:r>
              <a:rPr lang="el-GR" altLang="el-GR" dirty="0" smtClean="0"/>
              <a:t>(οξεία λεμφοβλαστική λευχαιμία, ΟΛΛ), είτε την </a:t>
            </a:r>
            <a:r>
              <a:rPr lang="el-GR" altLang="el-GR" b="1" dirty="0" smtClean="0"/>
              <a:t>μυελική</a:t>
            </a:r>
            <a:r>
              <a:rPr lang="el-GR" altLang="el-GR" dirty="0" smtClean="0"/>
              <a:t> κυτταρική σειρά (οξεία μυελοβλαστική λευχαιμία, ΟΜΛ).</a:t>
            </a:r>
            <a:endParaRPr lang="el-GR" altLang="el-GR" b="1"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11120534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Μεταμόσχευση </a:t>
            </a:r>
            <a:r>
              <a:rPr lang="el-GR" dirty="0" smtClean="0"/>
              <a:t>μυελού </a:t>
            </a:r>
            <a:r>
              <a:rPr lang="el-GR" sz="3000" b="0" dirty="0"/>
              <a:t>2</a:t>
            </a:r>
            <a:r>
              <a:rPr lang="el-GR" sz="3000" b="0" dirty="0" smtClean="0"/>
              <a:t>/2</a:t>
            </a:r>
            <a:endParaRPr lang="el-GR" sz="3000" b="0" dirty="0"/>
          </a:p>
        </p:txBody>
      </p:sp>
      <p:sp>
        <p:nvSpPr>
          <p:cNvPr id="21506" name="Rectangle 3"/>
          <p:cNvSpPr>
            <a:spLocks noGrp="1" noChangeArrowheads="1"/>
          </p:cNvSpPr>
          <p:nvPr>
            <p:ph idx="1"/>
          </p:nvPr>
        </p:nvSpPr>
        <p:spPr>
          <a:xfrm>
            <a:off x="457200" y="1196752"/>
            <a:ext cx="8507288" cy="5328592"/>
          </a:xfrm>
        </p:spPr>
        <p:txBody>
          <a:bodyPr>
            <a:noAutofit/>
          </a:bodyPr>
          <a:lstStyle/>
          <a:p>
            <a:pPr marL="0" indent="0" eaLnBrk="1" hangingPunct="1">
              <a:lnSpc>
                <a:spcPct val="110000"/>
              </a:lnSpc>
              <a:buNone/>
            </a:pPr>
            <a:r>
              <a:rPr lang="el-GR" altLang="el-GR" b="1" dirty="0" smtClean="0"/>
              <a:t>Πρόγνωση</a:t>
            </a:r>
          </a:p>
          <a:p>
            <a:pPr eaLnBrk="1" hangingPunct="1">
              <a:lnSpc>
                <a:spcPct val="110000"/>
              </a:lnSpc>
            </a:pPr>
            <a:r>
              <a:rPr lang="el-GR" altLang="el-GR" dirty="0" smtClean="0"/>
              <a:t>Οι χρωμοσωμικές ανωμαλίες και η ηλικία επηρεάζουν την πρόγνωση.</a:t>
            </a:r>
          </a:p>
          <a:p>
            <a:pPr eaLnBrk="1" hangingPunct="1">
              <a:lnSpc>
                <a:spcPct val="110000"/>
              </a:lnSpc>
            </a:pPr>
            <a:r>
              <a:rPr lang="el-GR" altLang="el-GR" dirty="0" smtClean="0"/>
              <a:t>Ποσοστό ίασης στα παιδιά είναι 70% στην ΟΛΛ, αλλά μόνο 30 για ενήλικες νεότερους των 50 ετών με ΟΛΛ ή ΟΜΛ.</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3641373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smtClean="0"/>
              <a:t>Χρόνια Λεμφοκυτταρική Λευχαιμία (</a:t>
            </a:r>
            <a:r>
              <a:rPr lang="el-GR" dirty="0"/>
              <a:t>ΧΛΛ</a:t>
            </a:r>
            <a:r>
              <a:rPr lang="el-GR" dirty="0" smtClean="0"/>
              <a:t>)</a:t>
            </a:r>
            <a:endParaRPr lang="el-GR" dirty="0"/>
          </a:p>
        </p:txBody>
      </p:sp>
      <p:sp>
        <p:nvSpPr>
          <p:cNvPr id="22530" name="Rectangle 3"/>
          <p:cNvSpPr>
            <a:spLocks noGrp="1" noChangeArrowheads="1"/>
          </p:cNvSpPr>
          <p:nvPr>
            <p:ph idx="1"/>
          </p:nvPr>
        </p:nvSpPr>
        <p:spPr/>
        <p:txBody>
          <a:bodyPr>
            <a:normAutofit/>
          </a:bodyPr>
          <a:lstStyle/>
          <a:p>
            <a:pPr eaLnBrk="1" hangingPunct="1"/>
            <a:r>
              <a:rPr lang="el-GR" altLang="el-GR" dirty="0" smtClean="0"/>
              <a:t>Η επίπτωση της ΧΛΛ αυξάνει με την ηλικία.  </a:t>
            </a:r>
          </a:p>
          <a:p>
            <a:pPr eaLnBrk="1" hangingPunct="1"/>
            <a:r>
              <a:rPr lang="el-GR" altLang="el-GR" dirty="0" smtClean="0"/>
              <a:t>Οι άνδρες προσβάλλονται με διπλάσια συχνότητα, ενώ σε οικογένειες με τουλάχιστον ένα μέλος που έχει ΧΛΛ ή ΟΛΛ ο κίνδυνος αυξάνεται. </a:t>
            </a:r>
          </a:p>
          <a:p>
            <a:pPr eaLnBrk="1" hangingPunct="1"/>
            <a:r>
              <a:rPr lang="el-GR" altLang="el-GR" dirty="0" smtClean="0"/>
              <a:t>Στην ΧΛΛ </a:t>
            </a:r>
            <a:r>
              <a:rPr lang="el-GR" altLang="el-GR" b="1" dirty="0" smtClean="0"/>
              <a:t>η γενετική βάση παραμένει σκοτεινή.  </a:t>
            </a:r>
          </a:p>
          <a:p>
            <a:pPr eaLnBrk="1" hangingPunct="1"/>
            <a:r>
              <a:rPr lang="el-GR" altLang="el-GR" dirty="0" smtClean="0"/>
              <a:t>Αναφέρεται μικρότερη επίπτωση στους ασιατικούς λαούς.</a:t>
            </a:r>
          </a:p>
          <a:p>
            <a:pPr eaLnBrk="1" hangingPunct="1"/>
            <a:r>
              <a:rPr lang="el-GR" altLang="el-GR" dirty="0" smtClean="0"/>
              <a:t>Η ΧΛΛ είναι κακοήθης νόσος των </a:t>
            </a:r>
            <a:r>
              <a:rPr lang="el-GR" altLang="el-GR" b="1" dirty="0" smtClean="0"/>
              <a:t>Β λεμφοκυττάρων </a:t>
            </a:r>
            <a:r>
              <a:rPr lang="el-GR" altLang="el-GR" dirty="0" smtClean="0"/>
              <a:t>ενώ η αιτιολογία παραμένει άγνωστος.</a:t>
            </a:r>
          </a:p>
          <a:p>
            <a:pPr eaLnBrk="1" hangingPunct="1"/>
            <a:r>
              <a:rPr lang="el-GR" altLang="el-GR" dirty="0" smtClean="0"/>
              <a:t>Τα κύτταρα που προσβάλλονται </a:t>
            </a:r>
            <a:r>
              <a:rPr lang="el-GR" altLang="el-GR" b="1" dirty="0" smtClean="0"/>
              <a:t>οπτικά φαίνονται ώριμα αλλά λειτουργικά είναι ανώριμα.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34132170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Συμπτώματα και σημεία ΧΛΛ</a:t>
            </a:r>
            <a:endParaRPr lang="el-GR" dirty="0"/>
          </a:p>
        </p:txBody>
      </p:sp>
      <p:sp>
        <p:nvSpPr>
          <p:cNvPr id="23554" name="Rectangle 3"/>
          <p:cNvSpPr>
            <a:spLocks noGrp="1" noChangeArrowheads="1"/>
          </p:cNvSpPr>
          <p:nvPr>
            <p:ph idx="1"/>
          </p:nvPr>
        </p:nvSpPr>
        <p:spPr>
          <a:xfrm>
            <a:off x="457200" y="1196752"/>
            <a:ext cx="8363272" cy="5184576"/>
          </a:xfrm>
        </p:spPr>
        <p:txBody>
          <a:bodyPr>
            <a:noAutofit/>
          </a:bodyPr>
          <a:lstStyle/>
          <a:p>
            <a:pPr eaLnBrk="1" hangingPunct="1"/>
            <a:r>
              <a:rPr lang="el-GR" altLang="el-GR" dirty="0" smtClean="0"/>
              <a:t>Το 50% των ασθενών διαγιγνώσκεται σε τυχαίο αιματολογικό έλεγχο. </a:t>
            </a:r>
          </a:p>
          <a:p>
            <a:pPr eaLnBrk="1" hangingPunct="1"/>
            <a:r>
              <a:rPr lang="el-GR" altLang="el-GR" dirty="0" smtClean="0"/>
              <a:t>Οι υπόλοιποι παρουσιάζουν μια ποικιλία συμπτωμάτων, όπως </a:t>
            </a:r>
            <a:r>
              <a:rPr lang="el-GR" altLang="el-GR" b="1" dirty="0" smtClean="0"/>
              <a:t>λεμφαδενοπάθεια, γενικά συμπτώματα (πυρετό, απώλεια βάρους, νυχτερινούς ιδρώτες).  </a:t>
            </a:r>
          </a:p>
          <a:p>
            <a:pPr eaLnBrk="1" hangingPunct="1"/>
            <a:r>
              <a:rPr lang="el-GR" altLang="el-GR" b="1" dirty="0" smtClean="0"/>
              <a:t>Οι λοιμώξεις </a:t>
            </a:r>
            <a:r>
              <a:rPr lang="el-GR" altLang="el-GR" dirty="0" smtClean="0"/>
              <a:t>που συχνά είναι και το αίτιο της πρώτης διερεύνησης είναι συνήθως κοινές βακτηριδιακές.  </a:t>
            </a:r>
          </a:p>
          <a:p>
            <a:pPr eaLnBrk="1" hangingPunct="1"/>
            <a:r>
              <a:rPr lang="el-GR" altLang="el-GR" dirty="0" smtClean="0"/>
              <a:t>Μπορεί να συνυπάρχουν και συμπτώματα αναιμίας και θρομβοπενίας.  </a:t>
            </a:r>
          </a:p>
          <a:p>
            <a:pPr eaLnBrk="1" hangingPunct="1"/>
            <a:r>
              <a:rPr lang="el-GR" altLang="el-GR" dirty="0" smtClean="0"/>
              <a:t>Στα αρχικά στάδια οι λεμφαδένες μπορεί να μην είναι ψηλαφητοί αλλά αργότερα υπάρχει πιο έντονη λεμφαδενική διόγκωση και ψηλαφητός σπλήνας.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val="23903951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Διερεύνηση της </a:t>
            </a:r>
            <a:r>
              <a:rPr lang="el-GR" dirty="0" smtClean="0"/>
              <a:t>ΧΛΛ </a:t>
            </a:r>
            <a:r>
              <a:rPr lang="el-GR" sz="3000" b="0" dirty="0" smtClean="0"/>
              <a:t>1/2</a:t>
            </a:r>
            <a:endParaRPr lang="el-GR" sz="3000" b="0" dirty="0"/>
          </a:p>
        </p:txBody>
      </p:sp>
      <p:sp>
        <p:nvSpPr>
          <p:cNvPr id="24578" name="Rectangle 3"/>
          <p:cNvSpPr>
            <a:spLocks noGrp="1" noChangeArrowheads="1"/>
          </p:cNvSpPr>
          <p:nvPr>
            <p:ph idx="1"/>
          </p:nvPr>
        </p:nvSpPr>
        <p:spPr/>
        <p:txBody>
          <a:bodyPr>
            <a:noAutofit/>
          </a:bodyPr>
          <a:lstStyle/>
          <a:p>
            <a:pPr eaLnBrk="1" hangingPunct="1"/>
            <a:r>
              <a:rPr lang="el-GR" altLang="el-GR" dirty="0" smtClean="0"/>
              <a:t>Η σημαντικότερη εξέταση είναι η </a:t>
            </a:r>
            <a:r>
              <a:rPr lang="el-GR" altLang="el-GR" b="1" dirty="0" smtClean="0"/>
              <a:t>γενική αίματος.  </a:t>
            </a:r>
          </a:p>
          <a:p>
            <a:pPr eaLnBrk="1" hangingPunct="1"/>
            <a:r>
              <a:rPr lang="el-GR" altLang="el-GR" dirty="0" smtClean="0"/>
              <a:t>Εξ’ ορισμού ο αριθμός των λευκών είναι 5χ10 (9)/</a:t>
            </a:r>
            <a:r>
              <a:rPr lang="en-US" altLang="el-GR" dirty="0" smtClean="0"/>
              <a:t>l </a:t>
            </a:r>
            <a:r>
              <a:rPr lang="el-GR" altLang="el-GR" dirty="0" smtClean="0"/>
              <a:t>ενώ δεν συνυπάρχει κάποια ιογενής ή άλλη λοίμωξη, ωστόσο και πολύ υψηλότερα ποσοστά όπως 100-300χ10(9)/</a:t>
            </a:r>
            <a:r>
              <a:rPr lang="en-US" altLang="el-GR" dirty="0" smtClean="0"/>
              <a:t>l </a:t>
            </a:r>
            <a:r>
              <a:rPr lang="el-GR" altLang="el-GR" dirty="0" smtClean="0"/>
              <a:t>μπορεί να βρεθούν και μάλιστα αρκετά συχνά.</a:t>
            </a:r>
          </a:p>
          <a:p>
            <a:pPr eaLnBrk="1" hangingPunct="1"/>
            <a:r>
              <a:rPr lang="el-GR" altLang="el-GR" dirty="0" smtClean="0"/>
              <a:t>Η </a:t>
            </a:r>
            <a:r>
              <a:rPr lang="en-US" altLang="el-GR" dirty="0" smtClean="0"/>
              <a:t>Hb </a:t>
            </a:r>
            <a:r>
              <a:rPr lang="el-GR" altLang="el-GR" dirty="0" smtClean="0"/>
              <a:t>αλλά και ο αριθμός των αιμοπεταλίων είναι φυσιολογικά, μπορεί ωστόσο να υπάρξει και αναιμία και θρομβοπενία.</a:t>
            </a:r>
          </a:p>
          <a:p>
            <a:pPr eaLnBrk="1" hangingPunct="1"/>
            <a:r>
              <a:rPr lang="el-GR" altLang="el-GR" dirty="0" smtClean="0"/>
              <a:t>Εξέταση </a:t>
            </a:r>
            <a:r>
              <a:rPr lang="el-GR" altLang="el-GR" b="1" dirty="0" smtClean="0"/>
              <a:t>επιχρίσματος του αίματος </a:t>
            </a:r>
            <a:r>
              <a:rPr lang="el-GR" altLang="el-GR" dirty="0" smtClean="0"/>
              <a:t>δείχνει λεμφοκυττάρωση.</a:t>
            </a:r>
            <a:endParaRPr lang="el-GR" altLang="el-GR" u="sng" dirty="0" smtClean="0"/>
          </a:p>
          <a:p>
            <a:pPr eaLnBrk="1" hangingPunct="1"/>
            <a:r>
              <a:rPr lang="el-GR" altLang="el-GR" b="1" dirty="0" smtClean="0"/>
              <a:t>Οι βιοχημικές εξετάσεις </a:t>
            </a:r>
            <a:r>
              <a:rPr lang="el-GR" altLang="el-GR" dirty="0" smtClean="0"/>
              <a:t>είναι συνήθως φυσιολογικές με μέτρια αύξηση της γαλακτικής αφυδρογονάσης </a:t>
            </a:r>
            <a:r>
              <a:rPr lang="el-GR" altLang="el-GR" b="1" dirty="0" smtClean="0"/>
              <a:t>(</a:t>
            </a:r>
            <a:r>
              <a:rPr lang="en-US" altLang="el-GR" b="1" dirty="0" smtClean="0"/>
              <a:t>LDH</a:t>
            </a:r>
            <a:r>
              <a:rPr lang="el-GR" altLang="el-GR" b="1" dirty="0" smtClean="0"/>
              <a:t>) </a:t>
            </a:r>
            <a:r>
              <a:rPr lang="el-GR" altLang="el-GR" dirty="0" smtClean="0"/>
              <a:t>καθώς και της αλκαλικής φωσφατάσης </a:t>
            </a:r>
            <a:r>
              <a:rPr lang="el-GR" altLang="el-GR" b="1" dirty="0" smtClean="0"/>
              <a:t>(</a:t>
            </a:r>
            <a:r>
              <a:rPr lang="en-US" altLang="el-GR" b="1" dirty="0" smtClean="0"/>
              <a:t>ALP</a:t>
            </a:r>
            <a:r>
              <a:rPr lang="el-GR" altLang="el-GR" b="1" dirty="0" smtClean="0"/>
              <a:t>).</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17360995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Διερεύνηση της </a:t>
            </a:r>
            <a:r>
              <a:rPr lang="el-GR" dirty="0" smtClean="0"/>
              <a:t>ΧΛΛ </a:t>
            </a:r>
            <a:r>
              <a:rPr lang="el-GR" sz="3000" b="0" dirty="0"/>
              <a:t>2</a:t>
            </a:r>
            <a:r>
              <a:rPr lang="el-GR" sz="3000" b="0" dirty="0" smtClean="0"/>
              <a:t>/2</a:t>
            </a:r>
            <a:endParaRPr lang="el-GR" sz="3000" b="0" dirty="0"/>
          </a:p>
        </p:txBody>
      </p:sp>
      <p:sp>
        <p:nvSpPr>
          <p:cNvPr id="24578" name="Rectangle 3"/>
          <p:cNvSpPr>
            <a:spLocks noGrp="1" noChangeArrowheads="1"/>
          </p:cNvSpPr>
          <p:nvPr>
            <p:ph idx="1"/>
          </p:nvPr>
        </p:nvSpPr>
        <p:spPr/>
        <p:txBody>
          <a:bodyPr>
            <a:noAutofit/>
          </a:bodyPr>
          <a:lstStyle/>
          <a:p>
            <a:pPr eaLnBrk="1" hangingPunct="1"/>
            <a:r>
              <a:rPr lang="el-GR" altLang="el-GR" b="1" dirty="0" smtClean="0"/>
              <a:t>Υπογαμμασφαιριναιμία </a:t>
            </a:r>
            <a:r>
              <a:rPr lang="el-GR" altLang="el-GR" dirty="0" smtClean="0"/>
              <a:t>εμφανίζεται συχνά (λόγω διαταραχής στην νόσο της φυσιολογικής ωρίμανσης των Β-λεμφοκυττάρων που παράγουν τις γ-σφαιρίνες).  Η ίδια διαταραχή είναι που αυξάνει την αιμόλυση και επιτείνει την θρομβοπενία.</a:t>
            </a:r>
          </a:p>
          <a:p>
            <a:pPr eaLnBrk="1" hangingPunct="1"/>
            <a:r>
              <a:rPr lang="el-GR" altLang="el-GR" dirty="0" smtClean="0"/>
              <a:t>Η σταδιοποίηση στα περισσότερα κέντρα γίνεται </a:t>
            </a:r>
            <a:r>
              <a:rPr lang="el-GR" altLang="el-GR" b="1" dirty="0" smtClean="0"/>
              <a:t>κατά </a:t>
            </a:r>
            <a:r>
              <a:rPr lang="en-US" altLang="el-GR" b="1" dirty="0" smtClean="0"/>
              <a:t>Binet</a:t>
            </a:r>
            <a:r>
              <a:rPr lang="el-GR" altLang="el-GR" b="1" dirty="0" smtClean="0"/>
              <a:t>, </a:t>
            </a:r>
            <a:r>
              <a:rPr lang="el-GR" altLang="el-GR" dirty="0" smtClean="0"/>
              <a:t>και σχετίζεται με την πρόγνωση, ώστε στο στάδιο Α έχουμε την καλύτερη πρόγνωση (μέση επιβίωση 10 έτη), και στο στάδιο </a:t>
            </a:r>
            <a:r>
              <a:rPr lang="en-US" altLang="el-GR" dirty="0" smtClean="0"/>
              <a:t>C </a:t>
            </a:r>
            <a:r>
              <a:rPr lang="el-GR" altLang="el-GR" dirty="0" smtClean="0"/>
              <a:t>την χειρότερη (&lt; από 5 έτη).</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42564448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Θεραπεία ΧΛΛ</a:t>
            </a:r>
            <a:endParaRPr lang="el-GR" dirty="0"/>
          </a:p>
        </p:txBody>
      </p:sp>
      <p:sp>
        <p:nvSpPr>
          <p:cNvPr id="25602" name="Rectangle 3"/>
          <p:cNvSpPr>
            <a:spLocks noGrp="1" noChangeArrowheads="1"/>
          </p:cNvSpPr>
          <p:nvPr>
            <p:ph idx="1"/>
          </p:nvPr>
        </p:nvSpPr>
        <p:spPr/>
        <p:txBody>
          <a:bodyPr>
            <a:normAutofit/>
          </a:bodyPr>
          <a:lstStyle/>
          <a:p>
            <a:pPr eaLnBrk="1" hangingPunct="1"/>
            <a:r>
              <a:rPr lang="el-GR" altLang="el-GR" dirty="0" smtClean="0"/>
              <a:t>Η νόσος θεωρείται και χρόνια και ανίατη.</a:t>
            </a:r>
          </a:p>
          <a:p>
            <a:pPr eaLnBrk="1" hangingPunct="1"/>
            <a:r>
              <a:rPr lang="el-GR" altLang="el-GR" dirty="0" smtClean="0"/>
              <a:t>Ωστόσο εμφανίζει </a:t>
            </a:r>
            <a:r>
              <a:rPr lang="el-GR" altLang="el-GR" b="1" dirty="0" smtClean="0"/>
              <a:t>μια καλοήθη πορεία</a:t>
            </a:r>
            <a:r>
              <a:rPr lang="el-GR" altLang="el-GR" dirty="0" smtClean="0"/>
              <a:t>, ώστε πολλοί ασθενείς κυρίως οι ηλικιωμένοι πεθαίνουν από άλλες αιτίες παρά από την ΧΛΛ.</a:t>
            </a:r>
          </a:p>
          <a:p>
            <a:pPr eaLnBrk="1" hangingPunct="1"/>
            <a:r>
              <a:rPr lang="el-GR" altLang="el-GR" dirty="0" smtClean="0"/>
              <a:t>Αρκετοί ασθενείς μπορεί να μην χρειαστούν αγωγή.</a:t>
            </a:r>
          </a:p>
          <a:p>
            <a:pPr eaLnBrk="1" hangingPunct="1"/>
            <a:r>
              <a:rPr lang="el-GR" altLang="el-GR" dirty="0" smtClean="0"/>
              <a:t>Σε εκείνους που θα δώσουμε, </a:t>
            </a:r>
            <a:r>
              <a:rPr lang="el-GR" altLang="el-GR" b="1" dirty="0" smtClean="0"/>
              <a:t>συνιστάται η χλωραμβουκίλη </a:t>
            </a:r>
            <a:r>
              <a:rPr lang="el-GR" altLang="el-GR" b="1" dirty="0"/>
              <a:t>ή</a:t>
            </a:r>
            <a:r>
              <a:rPr lang="el-GR" altLang="el-GR" b="1" dirty="0" smtClean="0"/>
              <a:t> κυκλοφωσφαμίδη από του στόματος.</a:t>
            </a:r>
          </a:p>
          <a:p>
            <a:pPr eaLnBrk="1" hangingPunct="1"/>
            <a:r>
              <a:rPr lang="el-GR" altLang="el-GR" dirty="0" smtClean="0"/>
              <a:t>Υπάρχουν και νεότερα φάρμακα που είναι </a:t>
            </a:r>
            <a:r>
              <a:rPr lang="el-GR" altLang="el-GR" b="1" dirty="0" smtClean="0"/>
              <a:t>ανάλογα των πουρινών</a:t>
            </a:r>
            <a:r>
              <a:rPr lang="el-GR" altLang="el-GR" dirty="0" smtClean="0"/>
              <a:t> και έχουν χρησιμοποιηθεί.</a:t>
            </a:r>
          </a:p>
          <a:p>
            <a:pPr eaLnBrk="1" hangingPunct="1"/>
            <a:r>
              <a:rPr lang="el-GR" altLang="el-GR" dirty="0" smtClean="0"/>
              <a:t>Επίσης έχει χρησιμοποιηθεί τόσο η αυτόλογη όσο και η αλλογενής </a:t>
            </a:r>
            <a:r>
              <a:rPr lang="el-GR" altLang="el-GR" b="1" dirty="0" smtClean="0"/>
              <a:t>μεταμόσχευση </a:t>
            </a:r>
            <a:r>
              <a:rPr lang="el-GR" altLang="el-GR" dirty="0" smtClean="0"/>
              <a:t>μυελού.</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18029223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Χρονία λεμφοκυτταρική λευχαιμία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pic>
        <p:nvPicPr>
          <p:cNvPr id="132098" name="Picture 2" descr="File:Chronic lymphocytic leukemia - very high ma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40768"/>
            <a:ext cx="7620000" cy="507682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1403648" y="6464369"/>
            <a:ext cx="6336704"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Chronic lymphocytic leukemia - very high </a:t>
            </a:r>
            <a:r>
              <a:rPr lang="en-US" sz="1200" dirty="0" smtClean="0">
                <a:latin typeface="+mn-lt"/>
                <a:hlinkClick r:id="rId4"/>
              </a:rPr>
              <a:t>mag</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Nephron"/>
              </a:rPr>
              <a:t>Nephron</a:t>
            </a:r>
            <a:r>
              <a:rPr lang="el-GR" sz="1200" dirty="0" smtClean="0">
                <a:solidFill>
                  <a:prstClr val="black">
                    <a:lumMod val="75000"/>
                    <a:lumOff val="25000"/>
                  </a:prstClr>
                </a:solidFill>
                <a:latin typeface="+mn-lt"/>
              </a:rPr>
              <a:t> διαθέσιμο με άδεια </a:t>
            </a:r>
            <a:r>
              <a:rPr lang="en-US" sz="1200" dirty="0">
                <a:solidFill>
                  <a:prstClr val="black"/>
                </a:solidFill>
                <a:latin typeface="+mn-lt"/>
                <a:hlinkClick r:id="rId6"/>
              </a:rPr>
              <a:t>CC BY-SA 3.0</a:t>
            </a:r>
            <a:endParaRPr lang="en-US" sz="1200" dirty="0">
              <a:solidFill>
                <a:prstClr val="black"/>
              </a:solidFill>
              <a:latin typeface="+mn-lt"/>
            </a:endParaRPr>
          </a:p>
        </p:txBody>
      </p:sp>
    </p:spTree>
    <p:extLst>
      <p:ext uri="{BB962C8B-B14F-4D97-AF65-F5344CB8AC3E}">
        <p14:creationId xmlns:p14="http://schemas.microsoft.com/office/powerpoint/2010/main" val="27986218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smtClean="0"/>
              <a:t>Τι παραβλάπτει η χρονία λεμφοκυτταρική λευχαιμία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pic>
        <p:nvPicPr>
          <p:cNvPr id="130050" name="Picture 2" descr="File:Diagram showing the cells CLL afects CRUK 296.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1" y="1196751"/>
            <a:ext cx="2824608" cy="563557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7"/>
          <p:cNvSpPr/>
          <p:nvPr/>
        </p:nvSpPr>
        <p:spPr>
          <a:xfrm>
            <a:off x="179512" y="6165304"/>
            <a:ext cx="3312368"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Diagram showing the cells CLL afects CRUK </a:t>
            </a:r>
            <a:r>
              <a:rPr lang="en-US" sz="1200" dirty="0" smtClean="0">
                <a:latin typeface="+mn-lt"/>
                <a:hlinkClick r:id="rId4"/>
              </a:rPr>
              <a:t>296</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Fæ"/>
              </a:rPr>
              <a:t>Fæ</a:t>
            </a:r>
            <a:r>
              <a:rPr lang="el-GR" sz="1200" dirty="0" smtClean="0">
                <a:solidFill>
                  <a:prstClr val="black">
                    <a:lumMod val="75000"/>
                    <a:lumOff val="25000"/>
                  </a:prstClr>
                </a:solidFill>
                <a:latin typeface="+mn-lt"/>
              </a:rPr>
              <a:t> διαθέσιμο με άδεια </a:t>
            </a:r>
            <a:r>
              <a:rPr lang="en-US" sz="1200" dirty="0">
                <a:solidFill>
                  <a:prstClr val="black"/>
                </a:solidFill>
                <a:latin typeface="+mn-lt"/>
                <a:hlinkClick r:id="rId6"/>
              </a:rPr>
              <a:t>CC BY-SA 3.0</a:t>
            </a:r>
            <a:endParaRPr lang="en-US" sz="1200" dirty="0">
              <a:solidFill>
                <a:prstClr val="black"/>
              </a:solidFill>
              <a:latin typeface="+mn-lt"/>
            </a:endParaRPr>
          </a:p>
        </p:txBody>
      </p:sp>
    </p:spTree>
    <p:extLst>
      <p:ext uri="{BB962C8B-B14F-4D97-AF65-F5344CB8AC3E}">
        <p14:creationId xmlns:p14="http://schemas.microsoft.com/office/powerpoint/2010/main" val="27036110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Χρόνια μυελογενής λευχαιμία (</a:t>
            </a:r>
            <a:r>
              <a:rPr lang="el-GR" dirty="0"/>
              <a:t>ΧΜΛ</a:t>
            </a:r>
            <a:r>
              <a:rPr lang="el-GR" dirty="0" smtClean="0"/>
              <a:t>)</a:t>
            </a:r>
            <a:endParaRPr lang="el-GR" dirty="0"/>
          </a:p>
        </p:txBody>
      </p:sp>
      <p:sp>
        <p:nvSpPr>
          <p:cNvPr id="33794" name="Rectangle 3"/>
          <p:cNvSpPr>
            <a:spLocks noGrp="1" noChangeArrowheads="1"/>
          </p:cNvSpPr>
          <p:nvPr>
            <p:ph idx="1"/>
          </p:nvPr>
        </p:nvSpPr>
        <p:spPr>
          <a:xfrm>
            <a:off x="457200" y="1196752"/>
            <a:ext cx="8507288" cy="5256584"/>
          </a:xfrm>
        </p:spPr>
        <p:txBody>
          <a:bodyPr/>
          <a:lstStyle/>
          <a:p>
            <a:pPr eaLnBrk="1" hangingPunct="1"/>
            <a:r>
              <a:rPr lang="el-GR" altLang="el-GR" dirty="0" smtClean="0"/>
              <a:t>Η ΧΜΛ έχει ετήσια επίπτωση 1/100000, είναι δε συχνότερη στην μέση ηλικία.</a:t>
            </a:r>
          </a:p>
          <a:p>
            <a:pPr eaLnBrk="1" hangingPunct="1"/>
            <a:r>
              <a:rPr lang="el-GR" altLang="el-GR" dirty="0" smtClean="0"/>
              <a:t>Σπάνια προσβάλλονται τα παιδιά.</a:t>
            </a:r>
          </a:p>
          <a:p>
            <a:pPr eaLnBrk="1" hangingPunct="1"/>
            <a:r>
              <a:rPr lang="el-GR" altLang="el-GR" dirty="0" smtClean="0"/>
              <a:t>Έχει αναφερθεί ότι ενοχοποιείται η έκθεση στην </a:t>
            </a:r>
            <a:r>
              <a:rPr lang="el-GR" altLang="el-GR" b="1" dirty="0" smtClean="0"/>
              <a:t>ακτινοβολία</a:t>
            </a:r>
            <a:r>
              <a:rPr lang="el-GR" altLang="el-GR" dirty="0" smtClean="0"/>
              <a:t> και </a:t>
            </a:r>
            <a:r>
              <a:rPr lang="el-GR" altLang="el-GR" b="1" dirty="0" smtClean="0"/>
              <a:t>στο βενζένιο, </a:t>
            </a:r>
            <a:r>
              <a:rPr lang="el-GR" altLang="el-GR" dirty="0" smtClean="0"/>
              <a:t>ωστόσο σε πολλούς ασθενείς δεν ανιχνεύονται επαφές στο παρελθόν με τέτοιους παράγοντες.</a:t>
            </a:r>
          </a:p>
          <a:p>
            <a:pPr eaLnBrk="1" hangingPunct="1"/>
            <a:r>
              <a:rPr lang="el-GR" altLang="el-GR" dirty="0" smtClean="0"/>
              <a:t>Η διαταραχή αρχίζει από τα </a:t>
            </a:r>
            <a:r>
              <a:rPr lang="el-GR" altLang="el-GR" b="1" dirty="0" smtClean="0"/>
              <a:t>πολυδύναμα προγονικά κύτταρα.</a:t>
            </a:r>
          </a:p>
          <a:p>
            <a:pPr eaLnBrk="1" hangingPunct="1"/>
            <a:r>
              <a:rPr lang="el-GR" altLang="el-GR" b="1" dirty="0" smtClean="0"/>
              <a:t>Σε αυτά τα κύτταρα παρατηρείται το χρωμόσωμα της Φιλαδελφείας, που είναι μια μετάθεση μεταξύ των χρωμοσωμάτων 9 και 22.</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Tree>
    <p:extLst>
      <p:ext uri="{BB962C8B-B14F-4D97-AF65-F5344CB8AC3E}">
        <p14:creationId xmlns:p14="http://schemas.microsoft.com/office/powerpoint/2010/main" val="19244067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Συμπτώματα της ΧΜΛ</a:t>
            </a:r>
            <a:endParaRPr lang="el-GR" dirty="0"/>
          </a:p>
        </p:txBody>
      </p:sp>
      <p:sp>
        <p:nvSpPr>
          <p:cNvPr id="34818" name="Rectangle 3"/>
          <p:cNvSpPr>
            <a:spLocks noGrp="1" noChangeArrowheads="1"/>
          </p:cNvSpPr>
          <p:nvPr>
            <p:ph idx="1"/>
          </p:nvPr>
        </p:nvSpPr>
        <p:spPr>
          <a:xfrm>
            <a:off x="457200" y="1196752"/>
            <a:ext cx="8435280" cy="5544616"/>
          </a:xfrm>
        </p:spPr>
        <p:txBody>
          <a:bodyPr>
            <a:normAutofit/>
          </a:bodyPr>
          <a:lstStyle/>
          <a:p>
            <a:pPr eaLnBrk="1" hangingPunct="1">
              <a:lnSpc>
                <a:spcPct val="100000"/>
              </a:lnSpc>
            </a:pPr>
            <a:r>
              <a:rPr lang="el-GR" altLang="el-GR" dirty="0" smtClean="0"/>
              <a:t>Παρατηρείται </a:t>
            </a:r>
            <a:r>
              <a:rPr lang="el-GR" altLang="el-GR" b="1" dirty="0" smtClean="0"/>
              <a:t>απώλεια βάρους, εφίδρωση και ανορεξία</a:t>
            </a:r>
            <a:r>
              <a:rPr lang="el-GR" altLang="el-GR" dirty="0" smtClean="0"/>
              <a:t>, κυρίως κατά την έναρξη της νόσου.  Γενικά είναι συχνότερα τα </a:t>
            </a:r>
            <a:r>
              <a:rPr lang="el-GR" altLang="el-GR" b="1" dirty="0" smtClean="0"/>
              <a:t>συστηματικά </a:t>
            </a:r>
            <a:r>
              <a:rPr lang="el-GR" altLang="el-GR" dirty="0" smtClean="0"/>
              <a:t>συμπτώματα.  </a:t>
            </a:r>
          </a:p>
          <a:p>
            <a:pPr eaLnBrk="1" hangingPunct="1">
              <a:lnSpc>
                <a:spcPct val="100000"/>
              </a:lnSpc>
            </a:pPr>
            <a:r>
              <a:rPr lang="el-GR" altLang="el-GR" dirty="0" smtClean="0"/>
              <a:t>Μπορεί να υπάρχει και κοιλιακό άλγος λόγω της μεγάλης διόγκωσης του σπληνός </a:t>
            </a:r>
            <a:r>
              <a:rPr lang="el-GR" altLang="el-GR" b="1" dirty="0" smtClean="0"/>
              <a:t>(σπληνομεγαλία).</a:t>
            </a:r>
          </a:p>
          <a:p>
            <a:pPr eaLnBrk="1" hangingPunct="1">
              <a:lnSpc>
                <a:spcPct val="100000"/>
              </a:lnSpc>
            </a:pPr>
            <a:r>
              <a:rPr lang="el-GR" altLang="el-GR" b="1" dirty="0" smtClean="0"/>
              <a:t>Διερεύνηση της ΧΜΛ</a:t>
            </a:r>
          </a:p>
          <a:p>
            <a:pPr eaLnBrk="1" hangingPunct="1">
              <a:lnSpc>
                <a:spcPct val="100000"/>
              </a:lnSpc>
            </a:pPr>
            <a:r>
              <a:rPr lang="el-GR" altLang="el-GR" dirty="0" smtClean="0"/>
              <a:t>Στην </a:t>
            </a:r>
            <a:r>
              <a:rPr lang="el-GR" altLang="el-GR" b="1" dirty="0" smtClean="0"/>
              <a:t>γενική αίματος τα λευκά είναι πολύ αυξημένα </a:t>
            </a:r>
            <a:r>
              <a:rPr lang="el-GR" altLang="el-GR" dirty="0" smtClean="0"/>
              <a:t>(συχνά&gt;100χ10(9)/</a:t>
            </a:r>
            <a:r>
              <a:rPr lang="en-US" altLang="el-GR" dirty="0" smtClean="0"/>
              <a:t>l</a:t>
            </a:r>
            <a:r>
              <a:rPr lang="el-GR" altLang="el-GR" dirty="0" smtClean="0"/>
              <a:t>, η </a:t>
            </a:r>
            <a:r>
              <a:rPr lang="en-US" altLang="el-GR" dirty="0" smtClean="0"/>
              <a:t>Hb </a:t>
            </a:r>
            <a:r>
              <a:rPr lang="el-GR" altLang="el-GR" dirty="0" smtClean="0"/>
              <a:t>μπορεί να είναι ελαφρά χαμηλή.</a:t>
            </a:r>
          </a:p>
          <a:p>
            <a:pPr eaLnBrk="1" hangingPunct="1">
              <a:lnSpc>
                <a:spcPct val="100000"/>
              </a:lnSpc>
            </a:pPr>
            <a:r>
              <a:rPr lang="el-GR" altLang="el-GR" dirty="0" smtClean="0"/>
              <a:t>Ο αριθμός των αιμοπεταλίων είναι είτε φυσιολογικός είτε υψηλός.</a:t>
            </a:r>
          </a:p>
          <a:p>
            <a:pPr eaLnBrk="1" hangingPunct="1">
              <a:lnSpc>
                <a:spcPct val="100000"/>
              </a:lnSpc>
            </a:pPr>
            <a:r>
              <a:rPr lang="el-GR" altLang="el-GR" dirty="0" smtClean="0"/>
              <a:t>Στο </a:t>
            </a:r>
            <a:r>
              <a:rPr lang="el-GR" altLang="el-GR" b="1" dirty="0" smtClean="0"/>
              <a:t>επίχρισμα αίματος </a:t>
            </a:r>
            <a:r>
              <a:rPr lang="el-GR" altLang="el-GR" dirty="0" smtClean="0"/>
              <a:t>βρίσκουμε ώριμα και ανώριμα κύτταρα ταυτόχρονα.</a:t>
            </a:r>
            <a:endParaRPr lang="el-GR" altLang="el-GR" u="sng" dirty="0" smtClean="0"/>
          </a:p>
          <a:p>
            <a:pPr eaLnBrk="1" hangingPunct="1">
              <a:lnSpc>
                <a:spcPct val="100000"/>
              </a:lnSpc>
            </a:pPr>
            <a:r>
              <a:rPr lang="el-GR" altLang="el-GR" b="1" dirty="0" smtClean="0"/>
              <a:t>Ο μυελός των οστών είναι ιδιαίτερα κυτταροβριθής και ανευρίσκεται και το χρωμόσωμα της Φιλαδελφείας.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Tree>
    <p:extLst>
      <p:ext uri="{BB962C8B-B14F-4D97-AF65-F5344CB8AC3E}">
        <p14:creationId xmlns:p14="http://schemas.microsoft.com/office/powerpoint/2010/main" val="39465052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Ασθένειες των λευκών αιμοσφαιρίων </a:t>
            </a:r>
            <a:r>
              <a:rPr lang="el-GR" sz="3000" b="0" dirty="0" smtClean="0"/>
              <a:t>2/2</a:t>
            </a:r>
            <a:endParaRPr lang="el-GR" sz="3000" b="0" dirty="0"/>
          </a:p>
        </p:txBody>
      </p:sp>
      <p:sp>
        <p:nvSpPr>
          <p:cNvPr id="3074" name="Rectangle 3"/>
          <p:cNvSpPr>
            <a:spLocks noGrp="1" noChangeArrowheads="1"/>
          </p:cNvSpPr>
          <p:nvPr>
            <p:ph idx="1"/>
          </p:nvPr>
        </p:nvSpPr>
        <p:spPr>
          <a:xfrm>
            <a:off x="457200" y="1196752"/>
            <a:ext cx="8435280" cy="5328592"/>
          </a:xfrm>
        </p:spPr>
        <p:txBody>
          <a:bodyPr>
            <a:noAutofit/>
          </a:bodyPr>
          <a:lstStyle/>
          <a:p>
            <a:pPr eaLnBrk="1" hangingPunct="1">
              <a:lnSpc>
                <a:spcPct val="100000"/>
              </a:lnSpc>
            </a:pPr>
            <a:r>
              <a:rPr lang="el-GR" altLang="el-GR" b="1" dirty="0" smtClean="0"/>
              <a:t>Επιδημιολογία</a:t>
            </a:r>
          </a:p>
          <a:p>
            <a:pPr eaLnBrk="1" hangingPunct="1">
              <a:lnSpc>
                <a:spcPct val="100000"/>
              </a:lnSpc>
            </a:pPr>
            <a:r>
              <a:rPr lang="el-GR" altLang="el-GR" dirty="0" smtClean="0"/>
              <a:t>Η </a:t>
            </a:r>
            <a:r>
              <a:rPr lang="el-GR" altLang="el-GR" b="1" dirty="0" smtClean="0"/>
              <a:t>ΟΛΛ </a:t>
            </a:r>
            <a:r>
              <a:rPr lang="el-GR" altLang="el-GR" dirty="0" smtClean="0"/>
              <a:t>είναι συχνότερη </a:t>
            </a:r>
            <a:r>
              <a:rPr lang="el-GR" altLang="el-GR" b="1" dirty="0" smtClean="0"/>
              <a:t>στα παιδιά </a:t>
            </a:r>
            <a:r>
              <a:rPr lang="el-GR" altLang="el-GR" dirty="0" smtClean="0"/>
              <a:t>με συχνότερη ηλικία έναρξης τα 4 έτη, σε αντίθεση με την </a:t>
            </a:r>
            <a:r>
              <a:rPr lang="el-GR" altLang="el-GR" b="1" dirty="0" smtClean="0"/>
              <a:t>ΟΜΛ </a:t>
            </a:r>
            <a:r>
              <a:rPr lang="el-GR" altLang="el-GR" dirty="0" smtClean="0"/>
              <a:t>της οποίας η συχνότητα αυξάνεται με την ηλικία και είναι συχνότερη στα </a:t>
            </a:r>
            <a:r>
              <a:rPr lang="el-GR" altLang="el-GR" b="1" dirty="0" smtClean="0"/>
              <a:t>70 χρόνια. </a:t>
            </a:r>
          </a:p>
          <a:p>
            <a:pPr eaLnBrk="1" hangingPunct="1">
              <a:lnSpc>
                <a:spcPct val="100000"/>
              </a:lnSpc>
            </a:pPr>
            <a:r>
              <a:rPr lang="el-GR" altLang="el-GR" dirty="0" smtClean="0"/>
              <a:t>Στις περισσότερες περιπτώσεις η αιτία της λευχαιμίας παραμένει ακαθόριστη, αν και </a:t>
            </a:r>
            <a:r>
              <a:rPr lang="el-GR" altLang="el-GR" b="1" dirty="0" smtClean="0"/>
              <a:t>η λοίμωξη </a:t>
            </a:r>
            <a:r>
              <a:rPr lang="el-GR" altLang="el-GR" dirty="0" smtClean="0"/>
              <a:t>ίσως παίζει ρόλο στην παιδική ηλικία.  </a:t>
            </a:r>
          </a:p>
          <a:p>
            <a:pPr eaLnBrk="1" hangingPunct="1">
              <a:lnSpc>
                <a:spcPct val="100000"/>
              </a:lnSpc>
            </a:pPr>
            <a:r>
              <a:rPr lang="el-GR" altLang="el-GR" dirty="0" smtClean="0"/>
              <a:t>Η έκθεση σε </a:t>
            </a:r>
            <a:r>
              <a:rPr lang="el-GR" altLang="el-GR" b="1" dirty="0" smtClean="0"/>
              <a:t>κυτταροτοξικά φάρμακα, ακτινοβολία και ορισμένες χημικές </a:t>
            </a:r>
            <a:r>
              <a:rPr lang="el-GR" altLang="el-GR" dirty="0" smtClean="0"/>
              <a:t>ουσίες όπως η βενζόλη, αυξάνει την πιθανότητα ανάπτυξης οξείας λευχαιμίας.  </a:t>
            </a:r>
          </a:p>
          <a:p>
            <a:pPr eaLnBrk="1" hangingPunct="1">
              <a:lnSpc>
                <a:spcPct val="100000"/>
              </a:lnSpc>
            </a:pPr>
            <a:r>
              <a:rPr lang="el-GR" altLang="el-GR" dirty="0" smtClean="0"/>
              <a:t>Ακόμη, ορισμένες </a:t>
            </a:r>
            <a:r>
              <a:rPr lang="el-GR" altLang="el-GR" b="1" dirty="0" smtClean="0"/>
              <a:t>χρόνιες αιματολογικές νόσοι</a:t>
            </a:r>
            <a:r>
              <a:rPr lang="el-GR" altLang="el-GR" dirty="0" smtClean="0"/>
              <a:t>, όπως η μυελοδυσπλασία, η μυελίνωση και η παροξυσμική νυχτερινή αιμοσφαιρινουρία παρουσιάζουν μεγάλη πιθανότητα εξέλιξης σε ΟΜΛ.</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9908657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Θεραπεία ΧΜΛ </a:t>
            </a:r>
            <a:r>
              <a:rPr lang="el-GR" sz="3000" b="0" dirty="0" smtClean="0"/>
              <a:t>1/4</a:t>
            </a:r>
            <a:endParaRPr lang="el-GR" sz="3000" b="0" dirty="0"/>
          </a:p>
        </p:txBody>
      </p:sp>
      <p:sp>
        <p:nvSpPr>
          <p:cNvPr id="35842" name="Rectangle 3"/>
          <p:cNvSpPr>
            <a:spLocks noGrp="1" noChangeArrowheads="1"/>
          </p:cNvSpPr>
          <p:nvPr>
            <p:ph idx="1"/>
          </p:nvPr>
        </p:nvSpPr>
        <p:spPr>
          <a:xfrm>
            <a:off x="457200" y="1196752"/>
            <a:ext cx="8219256" cy="5544616"/>
          </a:xfrm>
        </p:spPr>
        <p:txBody>
          <a:bodyPr>
            <a:noAutofit/>
          </a:bodyPr>
          <a:lstStyle/>
          <a:p>
            <a:pPr eaLnBrk="1" hangingPunct="1"/>
            <a:r>
              <a:rPr lang="el-GR" altLang="el-GR" dirty="0" smtClean="0"/>
              <a:t>Αρχική θεραπεία αποτελεί </a:t>
            </a:r>
            <a:r>
              <a:rPr lang="el-GR" altLang="el-GR" b="1" dirty="0" smtClean="0"/>
              <a:t>η υδροξυουρία, </a:t>
            </a:r>
            <a:r>
              <a:rPr lang="el-GR" altLang="el-GR" dirty="0" smtClean="0"/>
              <a:t>από του στόματος.  </a:t>
            </a:r>
          </a:p>
          <a:p>
            <a:pPr eaLnBrk="1" hangingPunct="1"/>
            <a:r>
              <a:rPr lang="el-GR" altLang="el-GR" dirty="0" smtClean="0"/>
              <a:t>Οι περισσότεροι ασθενείς ακολουθούν για χρόνια μια καλοήθη πορεία με σχεδόν φυσιολογική ζωή, ωστόσο μετά από αρκετό καιρό, η χρόνια και ήπια πορεία αντικαθίσταται από μια επιθετική </a:t>
            </a:r>
            <a:r>
              <a:rPr lang="el-GR" altLang="el-GR" b="1" dirty="0" smtClean="0"/>
              <a:t>οξεία λευχαιμική φάση, </a:t>
            </a:r>
            <a:r>
              <a:rPr lang="el-GR" altLang="el-GR" dirty="0" smtClean="0"/>
              <a:t>ανθεκτική στην θεραπεία, οπότε επέρχεται και ο θάνατος.</a:t>
            </a:r>
          </a:p>
          <a:p>
            <a:pPr eaLnBrk="1" hangingPunct="1"/>
            <a:r>
              <a:rPr lang="el-GR" altLang="el-GR" dirty="0" smtClean="0"/>
              <a:t>Η μέση προβλεπόμενη επιβίωση μετά την διάγνωση της νόσου είναι 5 έτη.</a:t>
            </a:r>
          </a:p>
          <a:p>
            <a:pPr eaLnBrk="1" hangingPunct="1"/>
            <a:r>
              <a:rPr lang="el-GR" altLang="el-GR" dirty="0" smtClean="0"/>
              <a:t>Φαίνεται ότι </a:t>
            </a:r>
            <a:r>
              <a:rPr lang="el-GR" altLang="el-GR" b="1" dirty="0" smtClean="0"/>
              <a:t>η ιντερφερόνη-α παρατείνει την ζωή 1-2 περισσότερο από ότι η υδροξυουρία.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Tree>
    <p:extLst>
      <p:ext uri="{BB962C8B-B14F-4D97-AF65-F5344CB8AC3E}">
        <p14:creationId xmlns:p14="http://schemas.microsoft.com/office/powerpoint/2010/main" val="7312912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Θεραπεία ΧΜΛ </a:t>
            </a:r>
            <a:r>
              <a:rPr lang="el-GR" sz="3000" b="0" dirty="0" smtClean="0"/>
              <a:t>2/4</a:t>
            </a:r>
            <a:endParaRPr lang="el-GR" sz="3000" b="0" dirty="0"/>
          </a:p>
        </p:txBody>
      </p:sp>
      <p:sp>
        <p:nvSpPr>
          <p:cNvPr id="35842" name="Rectangle 3"/>
          <p:cNvSpPr>
            <a:spLocks noGrp="1" noChangeArrowheads="1"/>
          </p:cNvSpPr>
          <p:nvPr>
            <p:ph idx="1"/>
          </p:nvPr>
        </p:nvSpPr>
        <p:spPr>
          <a:xfrm>
            <a:off x="457200" y="1196752"/>
            <a:ext cx="8219256" cy="5544616"/>
          </a:xfrm>
        </p:spPr>
        <p:txBody>
          <a:bodyPr>
            <a:noAutofit/>
          </a:bodyPr>
          <a:lstStyle/>
          <a:p>
            <a:pPr eaLnBrk="1" hangingPunct="1"/>
            <a:r>
              <a:rPr lang="el-GR" altLang="el-GR" dirty="0" smtClean="0"/>
              <a:t>Μερικοί ασθενείς με ιντερφερόνη, εμφανίζουν φυσιολογικοποίηση των λευκών και εξαφάνιση του χρωμοσώματος της Φιλαδελφείας.  Η πρόγνωσή τους είναι πολύ καλύτερη των υπολοίπων.</a:t>
            </a:r>
          </a:p>
          <a:p>
            <a:pPr eaLnBrk="1" hangingPunct="1"/>
            <a:r>
              <a:rPr lang="el-GR" altLang="el-GR" dirty="0" smtClean="0"/>
              <a:t>Μια νέα θεραπεία είναι </a:t>
            </a:r>
            <a:r>
              <a:rPr lang="el-GR" altLang="el-GR" b="1" dirty="0" smtClean="0"/>
              <a:t>το </a:t>
            </a:r>
            <a:r>
              <a:rPr lang="en-US" altLang="el-GR" b="1" dirty="0" smtClean="0"/>
              <a:t>STI</a:t>
            </a:r>
            <a:r>
              <a:rPr lang="el-GR" altLang="el-GR" b="1" dirty="0" smtClean="0"/>
              <a:t>571 (</a:t>
            </a:r>
            <a:r>
              <a:rPr lang="en-US" altLang="el-GR" b="1" dirty="0" smtClean="0"/>
              <a:t>Glivec</a:t>
            </a:r>
            <a:r>
              <a:rPr lang="el-GR" altLang="el-GR" b="1" dirty="0" smtClean="0"/>
              <a:t>) </a:t>
            </a:r>
            <a:r>
              <a:rPr lang="el-GR" altLang="el-GR" dirty="0" smtClean="0"/>
              <a:t>που αναστέλλει την παθολογική τυροσινική κινάση που παράγεται από το </a:t>
            </a:r>
            <a:r>
              <a:rPr lang="en-US" altLang="el-GR" dirty="0" smtClean="0"/>
              <a:t>BCR</a:t>
            </a:r>
            <a:r>
              <a:rPr lang="el-GR" altLang="el-GR" dirty="0" smtClean="0"/>
              <a:t>-</a:t>
            </a:r>
            <a:r>
              <a:rPr lang="en-US" altLang="el-GR" dirty="0" smtClean="0"/>
              <a:t>ABL </a:t>
            </a:r>
            <a:r>
              <a:rPr lang="el-GR" altLang="el-GR" dirty="0" smtClean="0"/>
              <a:t>γονίδιο.</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Tree>
    <p:extLst>
      <p:ext uri="{BB962C8B-B14F-4D97-AF65-F5344CB8AC3E}">
        <p14:creationId xmlns:p14="http://schemas.microsoft.com/office/powerpoint/2010/main" val="17571552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Θεραπεία ΧΜΛ </a:t>
            </a:r>
            <a:r>
              <a:rPr lang="el-GR" sz="3000" b="0" dirty="0" smtClean="0"/>
              <a:t>3/4</a:t>
            </a:r>
            <a:endParaRPr lang="el-GR" dirty="0"/>
          </a:p>
        </p:txBody>
      </p:sp>
      <p:sp>
        <p:nvSpPr>
          <p:cNvPr id="41986" name="Rectangle 3"/>
          <p:cNvSpPr>
            <a:spLocks noGrp="1" noChangeArrowheads="1"/>
          </p:cNvSpPr>
          <p:nvPr>
            <p:ph idx="1"/>
          </p:nvPr>
        </p:nvSpPr>
        <p:spPr/>
        <p:txBody>
          <a:bodyPr>
            <a:noAutofit/>
          </a:bodyPr>
          <a:lstStyle/>
          <a:p>
            <a:pPr eaLnBrk="1" hangingPunct="1"/>
            <a:r>
              <a:rPr lang="el-GR" altLang="el-GR" dirty="0" smtClean="0"/>
              <a:t>Το </a:t>
            </a:r>
            <a:r>
              <a:rPr lang="en-US" altLang="el-GR" dirty="0" smtClean="0"/>
              <a:t>Glivec </a:t>
            </a:r>
            <a:r>
              <a:rPr lang="el-GR" altLang="el-GR" dirty="0" smtClean="0"/>
              <a:t>φαίνεται πολύ αποτελεσματικό και πολλοί (&gt;90%) ομαλοποιούν το επίχρισμα του περιφερικού αίματος με παράλληλη μείωση του ποσοστού των κυττάρων που είναι θετικά στο χρωμόσωμα της Φιλαδελφείας.  Προς το παρόν δοκιμάζεται αλλά τα αποτελέσματα δείχνουν ότι στο μέλλον η χρήση του θα αυξηθεί.</a:t>
            </a:r>
            <a:endParaRPr lang="el-GR" altLang="el-GR" u="sng" dirty="0" smtClean="0"/>
          </a:p>
          <a:p>
            <a:pPr eaLnBrk="1" hangingPunct="1"/>
            <a:r>
              <a:rPr lang="el-GR" altLang="el-GR" b="1" dirty="0" smtClean="0"/>
              <a:t>Σήμερα ωστόσο, η πιο αξιόπιστη μέθοδος στην ΧΜΛ είναι η μεταμόσχευση του μυελού.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spTree>
    <p:extLst>
      <p:ext uri="{BB962C8B-B14F-4D97-AF65-F5344CB8AC3E}">
        <p14:creationId xmlns:p14="http://schemas.microsoft.com/office/powerpoint/2010/main" val="28696439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Θεραπεία ΧΜΛ </a:t>
            </a:r>
            <a:r>
              <a:rPr lang="el-GR" sz="3000" b="0" dirty="0" smtClean="0"/>
              <a:t>4/4</a:t>
            </a:r>
            <a:endParaRPr lang="el-GR" dirty="0"/>
          </a:p>
        </p:txBody>
      </p:sp>
      <p:sp>
        <p:nvSpPr>
          <p:cNvPr id="41986" name="Rectangle 3"/>
          <p:cNvSpPr>
            <a:spLocks noGrp="1" noChangeArrowheads="1"/>
          </p:cNvSpPr>
          <p:nvPr>
            <p:ph idx="1"/>
          </p:nvPr>
        </p:nvSpPr>
        <p:spPr/>
        <p:txBody>
          <a:bodyPr>
            <a:noAutofit/>
          </a:bodyPr>
          <a:lstStyle/>
          <a:p>
            <a:pPr eaLnBrk="1" hangingPunct="1"/>
            <a:r>
              <a:rPr lang="el-GR" altLang="el-GR" dirty="0" smtClean="0"/>
              <a:t>Η μεταμόσχευση μυελού μπορεί να επιτευχθεί είτε από συμβατό αδελφό είτε από άσχετο δότη.  </a:t>
            </a:r>
          </a:p>
          <a:p>
            <a:pPr eaLnBrk="1" hangingPunct="1"/>
            <a:r>
              <a:rPr lang="el-GR" altLang="el-GR" dirty="0" smtClean="0"/>
              <a:t>Θεωρείται ιδανική σε νεότερους (&lt;60 ετών) ασθενείς και προκαλεί ίαση στους μισούς περίπου. </a:t>
            </a:r>
          </a:p>
          <a:p>
            <a:pPr eaLnBrk="1" hangingPunct="1"/>
            <a:r>
              <a:rPr lang="el-GR" altLang="el-GR" dirty="0" smtClean="0"/>
              <a:t> Ωστόσο οι υπόλοιποι μπορεί να πεθάνουν είτε από επιπλοκές της μεταμόσχευσης είτε από υποτροπή που μπορεί να παρατηρηθεί μετά την μεταμόσχευση.  </a:t>
            </a:r>
            <a:endParaRPr lang="el-GR" altLang="el-GR" u="sng" dirty="0" smtClean="0"/>
          </a:p>
          <a:p>
            <a:pPr eaLnBrk="1" hangingPunct="1"/>
            <a:r>
              <a:rPr lang="el-GR" altLang="el-GR" b="1" dirty="0" smtClean="0"/>
              <a:t>Ασθενείς που υποτροπιάζουν μετά την μεταμόσχευση μυελού λαμβάνουν λεμφοκύτταρα από τον αρχικό δότη ενδοφλεβίως.  </a:t>
            </a:r>
          </a:p>
          <a:p>
            <a:pPr eaLnBrk="1" hangingPunct="1"/>
            <a:r>
              <a:rPr lang="el-GR" altLang="el-GR" dirty="0" smtClean="0"/>
              <a:t>Με αυτήν την προσέγγιση ένα ποσοστό 75% των υποτροπιαζόντων μπορεί να οδηγηθεί σε παρατεταμένη ύφεση.</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32</a:t>
            </a:fld>
            <a:endParaRPr lang="el-GR" dirty="0"/>
          </a:p>
        </p:txBody>
      </p:sp>
    </p:spTree>
    <p:extLst>
      <p:ext uri="{BB962C8B-B14F-4D97-AF65-F5344CB8AC3E}">
        <p14:creationId xmlns:p14="http://schemas.microsoft.com/office/powerpoint/2010/main" val="21412710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Λεμφώματα </a:t>
            </a:r>
            <a:endParaRPr lang="el-GR" dirty="0"/>
          </a:p>
        </p:txBody>
      </p:sp>
      <p:sp>
        <p:nvSpPr>
          <p:cNvPr id="44034" name="Rectangle 3"/>
          <p:cNvSpPr>
            <a:spLocks noGrp="1" noChangeArrowheads="1"/>
          </p:cNvSpPr>
          <p:nvPr>
            <p:ph idx="1"/>
          </p:nvPr>
        </p:nvSpPr>
        <p:spPr/>
        <p:txBody>
          <a:bodyPr/>
          <a:lstStyle/>
          <a:p>
            <a:pPr eaLnBrk="1" hangingPunct="1"/>
            <a:r>
              <a:rPr lang="el-GR" altLang="el-GR" dirty="0" smtClean="0"/>
              <a:t>Υπάρχουν δύο τύποι λεμφωμάτων:</a:t>
            </a:r>
          </a:p>
          <a:p>
            <a:pPr marL="857250" lvl="1" indent="-457200">
              <a:buFont typeface="+mj-lt"/>
              <a:buAutoNum type="arabicPeriod"/>
            </a:pPr>
            <a:r>
              <a:rPr lang="el-GR" altLang="el-GR" dirty="0" smtClean="0"/>
              <a:t>Η νόσος του </a:t>
            </a:r>
            <a:r>
              <a:rPr lang="en-US" altLang="el-GR" dirty="0" smtClean="0"/>
              <a:t>Hodgkin</a:t>
            </a:r>
            <a:endParaRPr lang="el-GR" altLang="el-GR" dirty="0" smtClean="0"/>
          </a:p>
          <a:p>
            <a:pPr marL="857250" lvl="1" indent="-457200">
              <a:buFont typeface="+mj-lt"/>
              <a:buAutoNum type="arabicPeriod"/>
            </a:pPr>
            <a:r>
              <a:rPr lang="el-GR" altLang="el-GR" dirty="0" smtClean="0"/>
              <a:t>Τα λεμφώματα </a:t>
            </a:r>
            <a:r>
              <a:rPr lang="en-US" altLang="el-GR" dirty="0" smtClean="0"/>
              <a:t>non</a:t>
            </a:r>
            <a:r>
              <a:rPr lang="el-GR" altLang="el-GR" dirty="0" smtClean="0"/>
              <a:t>-</a:t>
            </a:r>
            <a:r>
              <a:rPr lang="en-US" altLang="el-GR" dirty="0" smtClean="0"/>
              <a:t>Hodgkin</a:t>
            </a:r>
            <a:endParaRPr lang="el-GR" altLang="el-GR" b="1"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33</a:t>
            </a:fld>
            <a:endParaRPr lang="el-GR" dirty="0"/>
          </a:p>
        </p:txBody>
      </p:sp>
    </p:spTree>
    <p:extLst>
      <p:ext uri="{BB962C8B-B14F-4D97-AF65-F5344CB8AC3E}">
        <p14:creationId xmlns:p14="http://schemas.microsoft.com/office/powerpoint/2010/main" val="31828965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Λεμφώματα </a:t>
            </a:r>
            <a:r>
              <a:rPr lang="en-US" dirty="0" smtClean="0"/>
              <a:t>non-Hodgkin</a:t>
            </a:r>
            <a:endParaRPr lang="el-GR" dirty="0"/>
          </a:p>
        </p:txBody>
      </p:sp>
      <p:sp>
        <p:nvSpPr>
          <p:cNvPr id="44034" name="Rectangle 3"/>
          <p:cNvSpPr>
            <a:spLocks noGrp="1" noChangeArrowheads="1"/>
          </p:cNvSpPr>
          <p:nvPr>
            <p:ph idx="1"/>
          </p:nvPr>
        </p:nvSpPr>
        <p:spPr/>
        <p:txBody>
          <a:bodyPr/>
          <a:lstStyle/>
          <a:p>
            <a:pPr eaLnBrk="1" hangingPunct="1"/>
            <a:r>
              <a:rPr lang="el-GR" altLang="el-GR" dirty="0" smtClean="0"/>
              <a:t>Αυτά αποτελούν μια </a:t>
            </a:r>
            <a:r>
              <a:rPr lang="el-GR" altLang="el-GR" b="1" dirty="0" smtClean="0"/>
              <a:t>ετερογενή </a:t>
            </a:r>
            <a:r>
              <a:rPr lang="el-GR" altLang="el-GR" dirty="0" smtClean="0"/>
              <a:t>ομάδα και είναι </a:t>
            </a:r>
            <a:r>
              <a:rPr lang="el-GR" altLang="el-GR" b="1" dirty="0" smtClean="0"/>
              <a:t>κακοήθειες</a:t>
            </a:r>
            <a:r>
              <a:rPr lang="el-GR" altLang="el-GR" dirty="0" smtClean="0"/>
              <a:t> του λεμφικού συστήματος.</a:t>
            </a:r>
          </a:p>
          <a:p>
            <a:pPr eaLnBrk="1" hangingPunct="1"/>
            <a:r>
              <a:rPr lang="el-GR" altLang="el-GR" dirty="0" smtClean="0"/>
              <a:t>Κατά 80% προέρχονται από τα Β-λεμφοκύτταρα, ενώ κατά 20% από τα Τ-λεμφοκύτταρα.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34</a:t>
            </a:fld>
            <a:endParaRPr lang="el-GR" dirty="0"/>
          </a:p>
        </p:txBody>
      </p:sp>
    </p:spTree>
    <p:extLst>
      <p:ext uri="{BB962C8B-B14F-4D97-AF65-F5344CB8AC3E}">
        <p14:creationId xmlns:p14="http://schemas.microsoft.com/office/powerpoint/2010/main" val="29849524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Λεμφικό σύστημα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35</a:t>
            </a:fld>
            <a:endParaRPr lang="el-GR" dirty="0"/>
          </a:p>
        </p:txBody>
      </p:sp>
      <p:pic>
        <p:nvPicPr>
          <p:cNvPr id="1026" name="Picture 2" descr="File:2201 Anatomy of the Lymphatic Syst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6425" y="1113647"/>
            <a:ext cx="5391150" cy="5715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26641" y="6211669"/>
            <a:ext cx="2267744" cy="646331"/>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2201 Anatomy of the Lymphatic </a:t>
            </a:r>
            <a:r>
              <a:rPr lang="en-US" sz="1200" dirty="0" smtClean="0">
                <a:latin typeface="+mn-lt"/>
                <a:hlinkClick r:id="rId3"/>
              </a:rPr>
              <a:t>System</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CFCF"/>
              </a:rPr>
              <a:t>CFCF</a:t>
            </a:r>
            <a:r>
              <a:rPr lang="el-GR" sz="1200" dirty="0" smtClean="0">
                <a:solidFill>
                  <a:prstClr val="black">
                    <a:lumMod val="75000"/>
                    <a:lumOff val="25000"/>
                  </a:prstClr>
                </a:solidFill>
                <a:latin typeface="+mn-lt"/>
              </a:rPr>
              <a:t> διαθέσιμο με άδεια </a:t>
            </a:r>
            <a:r>
              <a:rPr lang="en-US" sz="1200" dirty="0">
                <a:solidFill>
                  <a:prstClr val="black">
                    <a:lumMod val="75000"/>
                    <a:lumOff val="25000"/>
                  </a:prstClr>
                </a:solidFill>
                <a:latin typeface="+mn-lt"/>
                <a:hlinkClick r:id="rId5"/>
              </a:rPr>
              <a:t>CC BY 3.0</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42068237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sz="3400" dirty="0" smtClean="0"/>
              <a:t>Αιτιοπαθογένεια στα λεμφώματα </a:t>
            </a:r>
            <a:r>
              <a:rPr lang="en-US" sz="3400" dirty="0" smtClean="0"/>
              <a:t>non-Hodgkin</a:t>
            </a:r>
            <a:endParaRPr lang="el-GR" sz="3400" dirty="0"/>
          </a:p>
        </p:txBody>
      </p:sp>
      <p:sp>
        <p:nvSpPr>
          <p:cNvPr id="46082" name="Rectangle 3"/>
          <p:cNvSpPr>
            <a:spLocks noGrp="1" noChangeArrowheads="1"/>
          </p:cNvSpPr>
          <p:nvPr>
            <p:ph idx="1"/>
          </p:nvPr>
        </p:nvSpPr>
        <p:spPr>
          <a:xfrm>
            <a:off x="395536" y="1052736"/>
            <a:ext cx="8496944" cy="5544616"/>
          </a:xfrm>
        </p:spPr>
        <p:txBody>
          <a:bodyPr>
            <a:noAutofit/>
          </a:bodyPr>
          <a:lstStyle/>
          <a:p>
            <a:pPr eaLnBrk="1" hangingPunct="1">
              <a:lnSpc>
                <a:spcPct val="100000"/>
              </a:lnSpc>
              <a:spcBef>
                <a:spcPts val="800"/>
              </a:spcBef>
            </a:pPr>
            <a:r>
              <a:rPr lang="el-GR" altLang="el-GR" dirty="0" smtClean="0"/>
              <a:t>Σήμερα εμφανίζουν αύξηση λόγω και της συμμετοχής τέτοιων παθογενειών σε ασθενείς </a:t>
            </a:r>
            <a:r>
              <a:rPr lang="el-GR" altLang="el-GR" b="1" dirty="0" smtClean="0"/>
              <a:t>με </a:t>
            </a:r>
            <a:r>
              <a:rPr lang="en-US" altLang="el-GR" b="1" dirty="0" smtClean="0"/>
              <a:t>AIDS</a:t>
            </a:r>
            <a:r>
              <a:rPr lang="el-GR" altLang="el-GR" b="1" dirty="0" smtClean="0"/>
              <a:t>.</a:t>
            </a:r>
          </a:p>
          <a:p>
            <a:pPr eaLnBrk="1" hangingPunct="1">
              <a:lnSpc>
                <a:spcPct val="100000"/>
              </a:lnSpc>
              <a:spcBef>
                <a:spcPts val="800"/>
              </a:spcBef>
            </a:pPr>
            <a:r>
              <a:rPr lang="el-GR" altLang="el-GR" dirty="0" smtClean="0"/>
              <a:t>Έχουν συσχετισθεί με </a:t>
            </a:r>
            <a:r>
              <a:rPr lang="el-GR" altLang="el-GR" b="1" dirty="0" smtClean="0"/>
              <a:t>χρήση ανοσοκατασταλτικών </a:t>
            </a:r>
            <a:r>
              <a:rPr lang="el-GR" altLang="el-GR" dirty="0" smtClean="0"/>
              <a:t>όπως κυκλοσπορίνη, αλλά και κορτικοστεροειδών, με διάφορες </a:t>
            </a:r>
            <a:r>
              <a:rPr lang="el-GR" altLang="el-GR" b="1" dirty="0" smtClean="0"/>
              <a:t>αντικαρκινικές θεραπείες </a:t>
            </a:r>
            <a:r>
              <a:rPr lang="el-GR" altLang="el-GR" dirty="0" smtClean="0"/>
              <a:t>όπως ακτινοβολία και χημειοθεραπεία, καθώς και με </a:t>
            </a:r>
            <a:r>
              <a:rPr lang="el-GR" altLang="el-GR" b="1" dirty="0" smtClean="0"/>
              <a:t>κληρονομικές ανοσοανεπάρκειες </a:t>
            </a:r>
            <a:r>
              <a:rPr lang="el-GR" altLang="el-GR" dirty="0" smtClean="0"/>
              <a:t>όπως σύνδρομο αταξίας-τηλεαγγειεκτασίας.</a:t>
            </a:r>
          </a:p>
          <a:p>
            <a:pPr eaLnBrk="1" hangingPunct="1">
              <a:lnSpc>
                <a:spcPct val="100000"/>
              </a:lnSpc>
              <a:spcBef>
                <a:spcPts val="800"/>
              </a:spcBef>
            </a:pPr>
            <a:r>
              <a:rPr lang="el-GR" altLang="el-GR" dirty="0" smtClean="0"/>
              <a:t>Επίσης έχουν ανιχνευθεί σε συνδυασμό </a:t>
            </a:r>
            <a:r>
              <a:rPr lang="el-GR" altLang="el-GR" b="1" dirty="0" smtClean="0"/>
              <a:t>με χρόνιες νόσους </a:t>
            </a:r>
            <a:r>
              <a:rPr lang="el-GR" altLang="el-GR" dirty="0" smtClean="0"/>
              <a:t>όπως ρευματοειδή αρθρίτιδα, συστηματικό ερυθηματώδη λύκο, σύνδρομο </a:t>
            </a:r>
            <a:r>
              <a:rPr lang="en-US" altLang="el-GR" dirty="0" smtClean="0"/>
              <a:t>Sjogren</a:t>
            </a:r>
            <a:r>
              <a:rPr lang="el-GR" altLang="el-GR" dirty="0" smtClean="0"/>
              <a:t>.</a:t>
            </a:r>
          </a:p>
          <a:p>
            <a:pPr eaLnBrk="1" hangingPunct="1">
              <a:lnSpc>
                <a:spcPct val="100000"/>
              </a:lnSpc>
              <a:spcBef>
                <a:spcPts val="800"/>
              </a:spcBef>
            </a:pPr>
            <a:r>
              <a:rPr lang="el-GR" altLang="el-GR" dirty="0" smtClean="0"/>
              <a:t>Επίσης λόγω επαφής με διάφορους </a:t>
            </a:r>
            <a:r>
              <a:rPr lang="el-GR" altLang="el-GR" b="1" dirty="0" smtClean="0"/>
              <a:t>φυσικούς και χημικούς παράγοντες, μετά από ακτινοθεραπεία σε </a:t>
            </a:r>
            <a:r>
              <a:rPr lang="en-US" altLang="el-GR" b="1" dirty="0" smtClean="0"/>
              <a:t>Hodgkin</a:t>
            </a:r>
            <a:r>
              <a:rPr lang="el-GR" altLang="el-GR" b="1" dirty="0" smtClean="0"/>
              <a:t>’</a:t>
            </a:r>
            <a:r>
              <a:rPr lang="en-US" altLang="el-GR" b="1" dirty="0" smtClean="0"/>
              <a:t>s</a:t>
            </a:r>
            <a:r>
              <a:rPr lang="el-GR" altLang="el-GR" dirty="0" smtClean="0"/>
              <a:t>, μετά από επαφή με διάφορους φαρμακευτικούς παράγοντες όπως ζιζανιοκτόνα κτλ.</a:t>
            </a:r>
          </a:p>
          <a:p>
            <a:pPr eaLnBrk="1" hangingPunct="1">
              <a:lnSpc>
                <a:spcPct val="100000"/>
              </a:lnSpc>
              <a:spcBef>
                <a:spcPts val="800"/>
              </a:spcBef>
            </a:pPr>
            <a:r>
              <a:rPr lang="el-GR" altLang="el-GR" dirty="0" smtClean="0"/>
              <a:t>Ωστόσο σε μεγάλο βαθμό παραμένει η αιτιολογία του </a:t>
            </a:r>
            <a:r>
              <a:rPr lang="el-GR" altLang="el-GR" b="1" dirty="0" smtClean="0"/>
              <a:t>ιδιοπαθής.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36</a:t>
            </a:fld>
            <a:endParaRPr lang="el-GR" dirty="0"/>
          </a:p>
        </p:txBody>
      </p:sp>
    </p:spTree>
    <p:extLst>
      <p:ext uri="{BB962C8B-B14F-4D97-AF65-F5344CB8AC3E}">
        <p14:creationId xmlns:p14="http://schemas.microsoft.com/office/powerpoint/2010/main" val="9526358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sz="3400" dirty="0" smtClean="0"/>
              <a:t>Κατηγοριοποίηση στα λεμφώματα </a:t>
            </a:r>
            <a:r>
              <a:rPr lang="en-US" sz="3400" dirty="0" smtClean="0"/>
              <a:t>non-Hodgkin</a:t>
            </a:r>
            <a:endParaRPr lang="el-GR" sz="3400" dirty="0"/>
          </a:p>
        </p:txBody>
      </p:sp>
      <p:sp>
        <p:nvSpPr>
          <p:cNvPr id="47106" name="Rectangle 3"/>
          <p:cNvSpPr>
            <a:spLocks noGrp="1" noChangeArrowheads="1"/>
          </p:cNvSpPr>
          <p:nvPr>
            <p:ph idx="1"/>
          </p:nvPr>
        </p:nvSpPr>
        <p:spPr/>
        <p:txBody>
          <a:bodyPr/>
          <a:lstStyle/>
          <a:p>
            <a:pPr eaLnBrk="1" hangingPunct="1"/>
            <a:r>
              <a:rPr lang="el-GR" altLang="el-GR" dirty="0" smtClean="0"/>
              <a:t>Υπάρχουν πολλά (&gt;20 συστήματα) για την κατηγοριοποίηση των λεμφωμάτων αυτών.</a:t>
            </a:r>
          </a:p>
          <a:p>
            <a:pPr eaLnBrk="1" hangingPunct="1"/>
            <a:r>
              <a:rPr lang="el-GR" altLang="el-GR" dirty="0" smtClean="0"/>
              <a:t>Σήμερα έχει γίνει αποδεκτή </a:t>
            </a:r>
            <a:r>
              <a:rPr lang="el-GR" altLang="el-GR" b="1" dirty="0" smtClean="0"/>
              <a:t>η Αναθεωρημένη Ευρω-Αμερικανική Ταξινόμηση των Νεοπλασμάτων του Λεμφικού Συστήματος </a:t>
            </a:r>
            <a:r>
              <a:rPr lang="el-GR" altLang="el-GR" dirty="0" smtClean="0"/>
              <a:t>που ορίζει διακριτές οντότητες με βάση μορφολογικά, ανοσολογικά και γενετικά χαρακτηριστικά.  </a:t>
            </a:r>
          </a:p>
          <a:p>
            <a:pPr eaLnBrk="1" hangingPunct="1"/>
            <a:r>
              <a:rPr lang="el-GR" altLang="el-GR" dirty="0" smtClean="0"/>
              <a:t>Γενικά όμως η διάκριση η πιο εύχρηστη είναι σε </a:t>
            </a:r>
            <a:r>
              <a:rPr lang="el-GR" altLang="el-GR" b="1" dirty="0" smtClean="0"/>
              <a:t>λεμφώματα χαμηλής, ενδιάμεσης και υψηλής κακοήθειας.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37</a:t>
            </a:fld>
            <a:endParaRPr lang="el-GR" dirty="0"/>
          </a:p>
        </p:txBody>
      </p:sp>
    </p:spTree>
    <p:extLst>
      <p:ext uri="{BB962C8B-B14F-4D97-AF65-F5344CB8AC3E}">
        <p14:creationId xmlns:p14="http://schemas.microsoft.com/office/powerpoint/2010/main" val="31844520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Χαμηλής κακοήθειας </a:t>
            </a:r>
            <a:r>
              <a:rPr lang="el-GR" dirty="0" smtClean="0"/>
              <a:t>λεμφώματα </a:t>
            </a:r>
            <a:r>
              <a:rPr lang="el-GR" sz="3000" b="0" dirty="0" smtClean="0"/>
              <a:t>1/3</a:t>
            </a:r>
            <a:endParaRPr lang="el-GR" sz="3000" b="0" dirty="0"/>
          </a:p>
        </p:txBody>
      </p:sp>
      <p:sp>
        <p:nvSpPr>
          <p:cNvPr id="48130" name="Rectangle 3"/>
          <p:cNvSpPr>
            <a:spLocks noGrp="1" noChangeArrowheads="1"/>
          </p:cNvSpPr>
          <p:nvPr>
            <p:ph idx="1"/>
          </p:nvPr>
        </p:nvSpPr>
        <p:spPr/>
        <p:txBody>
          <a:bodyPr>
            <a:noAutofit/>
          </a:bodyPr>
          <a:lstStyle/>
          <a:p>
            <a:pPr eaLnBrk="1" hangingPunct="1">
              <a:lnSpc>
                <a:spcPct val="110000"/>
              </a:lnSpc>
              <a:spcBef>
                <a:spcPts val="1000"/>
              </a:spcBef>
            </a:pPr>
            <a:r>
              <a:rPr lang="el-GR" altLang="el-GR" dirty="0" smtClean="0"/>
              <a:t>Η κατηγορία αυτή περιλαμβάνει νόσους όπως το </a:t>
            </a:r>
            <a:r>
              <a:rPr lang="el-GR" altLang="el-GR" b="1" dirty="0" smtClean="0"/>
              <a:t>θυλακιώδες λέμφωμα, και την μακροσφαιριναιμία του </a:t>
            </a:r>
            <a:r>
              <a:rPr lang="en-US" altLang="el-GR" b="1" dirty="0" smtClean="0"/>
              <a:t>Waldenstrom</a:t>
            </a:r>
            <a:r>
              <a:rPr lang="el-GR" altLang="el-GR" b="1" dirty="0" smtClean="0"/>
              <a:t>.</a:t>
            </a:r>
          </a:p>
          <a:p>
            <a:pPr eaLnBrk="1" hangingPunct="1">
              <a:lnSpc>
                <a:spcPct val="110000"/>
              </a:lnSpc>
              <a:spcBef>
                <a:spcPts val="1000"/>
              </a:spcBef>
            </a:pPr>
            <a:r>
              <a:rPr lang="el-GR" altLang="el-GR" dirty="0" smtClean="0"/>
              <a:t>Αυτές οι διαταραχές είναι ύπουλες, με βραδεία εξέλιξη, που ευτυχώς ελέγχονται με επιτυχία με την από του στόματος χημειοθεραπεία.  Μέση επιβίωση 3-10 χρόνια.</a:t>
            </a:r>
            <a:endParaRPr lang="el-GR" altLang="el-GR" u="sng"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38</a:t>
            </a:fld>
            <a:endParaRPr lang="el-GR" dirty="0"/>
          </a:p>
        </p:txBody>
      </p:sp>
    </p:spTree>
    <p:extLst>
      <p:ext uri="{BB962C8B-B14F-4D97-AF65-F5344CB8AC3E}">
        <p14:creationId xmlns:p14="http://schemas.microsoft.com/office/powerpoint/2010/main" val="12654705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Λευκά αιμοσφαίρια</a:t>
            </a:r>
            <a:endParaRPr lang="el-GR" dirty="0"/>
          </a:p>
        </p:txBody>
      </p:sp>
      <p:pic>
        <p:nvPicPr>
          <p:cNvPr id="155650" name="Picture 2" descr="File:Blausen 0909 WhiteBloodCell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196752"/>
            <a:ext cx="7056784" cy="529258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 name="Rectangle 7"/>
          <p:cNvSpPr/>
          <p:nvPr/>
        </p:nvSpPr>
        <p:spPr>
          <a:xfrm>
            <a:off x="1043608" y="6536377"/>
            <a:ext cx="7056784"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Blausen 0909 </a:t>
            </a:r>
            <a:r>
              <a:rPr lang="en-US" sz="1200" dirty="0" smtClean="0">
                <a:latin typeface="+mn-lt"/>
                <a:hlinkClick r:id="rId3"/>
              </a:rPr>
              <a:t>WhiteBloodCells</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solidFill>
                  <a:prstClr val="black">
                    <a:lumMod val="75000"/>
                    <a:lumOff val="25000"/>
                  </a:prstClr>
                </a:solidFill>
                <a:latin typeface="+mn-lt"/>
                <a:hlinkClick r:id="rId4"/>
              </a:rPr>
              <a:t>BruceBlaus</a:t>
            </a:r>
            <a:r>
              <a:rPr lang="el-GR" sz="1200" dirty="0" smtClean="0">
                <a:solidFill>
                  <a:prstClr val="black">
                    <a:lumMod val="75000"/>
                    <a:lumOff val="25000"/>
                  </a:prstClr>
                </a:solidFill>
                <a:latin typeface="+mn-lt"/>
              </a:rPr>
              <a:t> διαθέσιμο με άδεια </a:t>
            </a:r>
            <a:r>
              <a:rPr lang="en-US" sz="1200" dirty="0">
                <a:solidFill>
                  <a:prstClr val="black">
                    <a:lumMod val="75000"/>
                    <a:lumOff val="25000"/>
                  </a:prstClr>
                </a:solidFill>
                <a:latin typeface="+mn-lt"/>
                <a:hlinkClick r:id="rId5"/>
              </a:rPr>
              <a:t>CC BY 3.0</a:t>
            </a:r>
            <a:endParaRPr lang="en-US" sz="1200" dirty="0">
              <a:solidFill>
                <a:prstClr val="black">
                  <a:lumMod val="75000"/>
                  <a:lumOff val="25000"/>
                </a:prstClr>
              </a:solidFill>
              <a:latin typeface="+mn-lt"/>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7937385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Χαμηλής κακοήθειας </a:t>
            </a:r>
            <a:r>
              <a:rPr lang="el-GR" dirty="0" smtClean="0"/>
              <a:t>λεμφώματα </a:t>
            </a:r>
            <a:r>
              <a:rPr lang="el-GR" sz="3000" b="0" dirty="0" smtClean="0"/>
              <a:t>2/3</a:t>
            </a:r>
            <a:endParaRPr lang="el-GR" sz="3000" b="0" dirty="0"/>
          </a:p>
        </p:txBody>
      </p:sp>
      <p:sp>
        <p:nvSpPr>
          <p:cNvPr id="48130" name="Rectangle 3"/>
          <p:cNvSpPr>
            <a:spLocks noGrp="1" noChangeArrowheads="1"/>
          </p:cNvSpPr>
          <p:nvPr>
            <p:ph idx="1"/>
          </p:nvPr>
        </p:nvSpPr>
        <p:spPr/>
        <p:txBody>
          <a:bodyPr>
            <a:noAutofit/>
          </a:bodyPr>
          <a:lstStyle/>
          <a:p>
            <a:pPr eaLnBrk="1" hangingPunct="1">
              <a:lnSpc>
                <a:spcPct val="110000"/>
              </a:lnSpc>
              <a:spcBef>
                <a:spcPts val="1000"/>
              </a:spcBef>
            </a:pPr>
            <a:r>
              <a:rPr lang="el-GR" altLang="el-GR" b="1" dirty="0" smtClean="0"/>
              <a:t>Το θυλακιώδες λέμφωμα </a:t>
            </a:r>
            <a:r>
              <a:rPr lang="el-GR" altLang="el-GR" dirty="0" smtClean="0"/>
              <a:t>προέρχεται από τα Β κύτταρα, απαντάται σε ηλικιωμένα άτομα και οφείλεται σε μια μετάθεση των χρωματοσωμάτων 14 και 18, με αποτέλεσμα να υπερεκφράζεται το </a:t>
            </a:r>
            <a:r>
              <a:rPr lang="en-US" altLang="el-GR" dirty="0" smtClean="0"/>
              <a:t>bcl</a:t>
            </a:r>
            <a:r>
              <a:rPr lang="el-GR" altLang="el-GR" dirty="0" smtClean="0"/>
              <a:t>-2 και η αναστολή της απόπτωσης με επιμήκυνση της επιβίωσης των κυττάρων του λεμφώματος.  Παρουσιάζει λεμφαδενοπάθεια, αλλά και γενικά συμπτώματα (πυρετός, απώλεια βάρους).  Για θεραπεία χορηγείται η χλωραμβουκίλη, ή και νεότερα φάρμακα όπως η φλουδαραβίνη.  Επιλεκτικά έχει χρησιμοποιηθεί και η μεταμόσχευση μυελού των οστών.</a:t>
            </a:r>
            <a:endParaRPr lang="el-GR" altLang="el-GR" u="sng"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39</a:t>
            </a:fld>
            <a:endParaRPr lang="el-GR" dirty="0"/>
          </a:p>
        </p:txBody>
      </p:sp>
    </p:spTree>
    <p:extLst>
      <p:ext uri="{BB962C8B-B14F-4D97-AF65-F5344CB8AC3E}">
        <p14:creationId xmlns:p14="http://schemas.microsoft.com/office/powerpoint/2010/main" val="20347670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Χαμηλής κακοήθειας </a:t>
            </a:r>
            <a:r>
              <a:rPr lang="el-GR" dirty="0" smtClean="0"/>
              <a:t>λεμφώματα </a:t>
            </a:r>
            <a:r>
              <a:rPr lang="el-GR" sz="3000" b="0" dirty="0" smtClean="0"/>
              <a:t>3/3</a:t>
            </a:r>
            <a:endParaRPr lang="el-GR" sz="3000" b="0" dirty="0"/>
          </a:p>
        </p:txBody>
      </p:sp>
      <p:sp>
        <p:nvSpPr>
          <p:cNvPr id="48130" name="Rectangle 3"/>
          <p:cNvSpPr>
            <a:spLocks noGrp="1" noChangeArrowheads="1"/>
          </p:cNvSpPr>
          <p:nvPr>
            <p:ph idx="1"/>
          </p:nvPr>
        </p:nvSpPr>
        <p:spPr>
          <a:xfrm>
            <a:off x="457200" y="1196752"/>
            <a:ext cx="8363272" cy="5328592"/>
          </a:xfrm>
        </p:spPr>
        <p:txBody>
          <a:bodyPr>
            <a:noAutofit/>
          </a:bodyPr>
          <a:lstStyle/>
          <a:p>
            <a:pPr eaLnBrk="1" hangingPunct="1">
              <a:lnSpc>
                <a:spcPct val="110000"/>
              </a:lnSpc>
              <a:spcBef>
                <a:spcPts val="1000"/>
              </a:spcBef>
            </a:pPr>
            <a:r>
              <a:rPr lang="el-GR" altLang="el-GR" b="1" dirty="0" smtClean="0"/>
              <a:t>Η μακροσφαιριναιμία του </a:t>
            </a:r>
            <a:r>
              <a:rPr lang="en-US" altLang="el-GR" b="1" dirty="0" smtClean="0"/>
              <a:t>Waldenstrom </a:t>
            </a:r>
            <a:r>
              <a:rPr lang="el-GR" altLang="el-GR" dirty="0" smtClean="0"/>
              <a:t>είναι λέμφωμα χαμηλής κακοήθειας όπου τα ανώμαλα λεμφοκύτταρα έχουν χαρακτηριστικά λεμφοκυττάρων και παράγουν μονοκλωνική </a:t>
            </a:r>
            <a:r>
              <a:rPr lang="el-GR" altLang="el-GR" dirty="0" smtClean="0"/>
              <a:t>παραπρωτεΐνη </a:t>
            </a:r>
            <a:r>
              <a:rPr lang="en-US" altLang="el-GR" dirty="0" smtClean="0"/>
              <a:t>IgM</a:t>
            </a:r>
            <a:r>
              <a:rPr lang="el-GR" altLang="el-GR" dirty="0" smtClean="0"/>
              <a:t>.  </a:t>
            </a:r>
          </a:p>
          <a:p>
            <a:pPr eaLnBrk="1" hangingPunct="1">
              <a:lnSpc>
                <a:spcPct val="110000"/>
              </a:lnSpc>
              <a:spcBef>
                <a:spcPts val="1000"/>
              </a:spcBef>
            </a:pPr>
            <a:r>
              <a:rPr lang="el-GR" altLang="el-GR" dirty="0" smtClean="0"/>
              <a:t>Οι πάσχοντες παρουσιάζουν χαρακτηριστικά του λεμφώματος (όπως λεμφαδενοπάθεια με γενικά συμπτώματα) </a:t>
            </a:r>
            <a:r>
              <a:rPr lang="el-GR" altLang="el-GR" dirty="0"/>
              <a:t>ή</a:t>
            </a:r>
            <a:r>
              <a:rPr lang="el-GR" altLang="el-GR" dirty="0" smtClean="0"/>
              <a:t> συνηθέστερα σύνδρομο υπεργλοιότητας το οποίο προκύπτει από τα υψηλά επίπεδα </a:t>
            </a:r>
            <a:r>
              <a:rPr lang="en-US" altLang="el-GR" dirty="0" smtClean="0"/>
              <a:t>IgM</a:t>
            </a:r>
            <a:r>
              <a:rPr lang="el-GR" altLang="el-GR" dirty="0" smtClean="0"/>
              <a:t>.</a:t>
            </a:r>
          </a:p>
          <a:p>
            <a:pPr eaLnBrk="1" hangingPunct="1">
              <a:lnSpc>
                <a:spcPct val="110000"/>
              </a:lnSpc>
              <a:spcBef>
                <a:spcPts val="1000"/>
              </a:spcBef>
            </a:pPr>
            <a:r>
              <a:rPr lang="el-GR" altLang="el-GR" dirty="0" smtClean="0"/>
              <a:t>Έχουμε λήθαργο, κεφαλαλγία, ζάλη και οπτικές διαταραχές.</a:t>
            </a:r>
          </a:p>
          <a:p>
            <a:pPr eaLnBrk="1" hangingPunct="1">
              <a:lnSpc>
                <a:spcPct val="110000"/>
              </a:lnSpc>
              <a:spcBef>
                <a:spcPts val="1000"/>
              </a:spcBef>
            </a:pPr>
            <a:r>
              <a:rPr lang="el-GR" altLang="el-GR" dirty="0" smtClean="0"/>
              <a:t>Χρησιμοποιείται η πλασμαφαίρεση που ελαττώνει τα επίπεδα της </a:t>
            </a:r>
            <a:r>
              <a:rPr lang="en-US" altLang="el-GR" dirty="0" smtClean="0"/>
              <a:t>IgM</a:t>
            </a:r>
            <a:r>
              <a:rPr lang="el-GR" altLang="el-GR" dirty="0" smtClean="0"/>
              <a:t> και την υπεργλοιότητα του πλάσματος. Ως χημειοθεραπεία χρησιμοποιείται από του στόματος η χλωραμβουκίλη ή η φλουδαραβίνη.</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40</a:t>
            </a:fld>
            <a:endParaRPr lang="el-GR" dirty="0"/>
          </a:p>
        </p:txBody>
      </p:sp>
    </p:spTree>
    <p:extLst>
      <p:ext uri="{BB962C8B-B14F-4D97-AF65-F5344CB8AC3E}">
        <p14:creationId xmlns:p14="http://schemas.microsoft.com/office/powerpoint/2010/main" val="34015747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Λέμφωμα </a:t>
            </a:r>
            <a:r>
              <a:rPr lang="en-US" dirty="0"/>
              <a:t>non-Hodgkin</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41</a:t>
            </a:fld>
            <a:endParaRPr lang="el-GR" dirty="0"/>
          </a:p>
        </p:txBody>
      </p:sp>
      <p:pic>
        <p:nvPicPr>
          <p:cNvPr id="2050" name="Picture 2" descr="File:Malignant lymphoma, high grade B cell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25" y="1484784"/>
            <a:ext cx="5238750" cy="442912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7"/>
          <p:cNvSpPr/>
          <p:nvPr/>
        </p:nvSpPr>
        <p:spPr>
          <a:xfrm>
            <a:off x="1908875" y="6159787"/>
            <a:ext cx="5326250"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Malignant lymphoma, high grade B cell </a:t>
            </a:r>
            <a:r>
              <a:rPr lang="en-US" sz="1200" dirty="0" smtClean="0">
                <a:latin typeface="+mn-lt"/>
                <a:hlinkClick r:id="rId3"/>
              </a:rPr>
              <a:t>1</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hlinkClick r:id="rId4" tooltip="User:Patho"/>
              </a:rPr>
              <a:t>Patho</a:t>
            </a:r>
            <a:r>
              <a:rPr lang="el-GR"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5594455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80120"/>
          </a:xfrm>
        </p:spPr>
        <p:txBody>
          <a:bodyPr>
            <a:noAutofit/>
          </a:bodyPr>
          <a:lstStyle/>
          <a:p>
            <a:r>
              <a:rPr lang="el-GR" dirty="0"/>
              <a:t>Ενδιάμεσης και υψηλής κακοήθειας </a:t>
            </a:r>
            <a:r>
              <a:rPr lang="el-GR" dirty="0" smtClean="0"/>
              <a:t>λεμφώματα</a:t>
            </a:r>
            <a:endParaRPr lang="el-GR" dirty="0"/>
          </a:p>
        </p:txBody>
      </p:sp>
      <p:sp>
        <p:nvSpPr>
          <p:cNvPr id="52226" name="Rectangle 3"/>
          <p:cNvSpPr>
            <a:spLocks noGrp="1" noChangeArrowheads="1"/>
          </p:cNvSpPr>
          <p:nvPr>
            <p:ph idx="1"/>
          </p:nvPr>
        </p:nvSpPr>
        <p:spPr>
          <a:xfrm>
            <a:off x="395536" y="1412776"/>
            <a:ext cx="8568952" cy="5256584"/>
          </a:xfrm>
        </p:spPr>
        <p:txBody>
          <a:bodyPr>
            <a:normAutofit lnSpcReduction="10000"/>
          </a:bodyPr>
          <a:lstStyle/>
          <a:p>
            <a:pPr eaLnBrk="1" hangingPunct="1">
              <a:lnSpc>
                <a:spcPct val="110000"/>
              </a:lnSpc>
            </a:pPr>
            <a:r>
              <a:rPr lang="el-GR" altLang="el-GR" dirty="0" smtClean="0"/>
              <a:t>Είναι πιο </a:t>
            </a:r>
            <a:r>
              <a:rPr lang="el-GR" altLang="el-GR" b="1" dirty="0" smtClean="0"/>
              <a:t>επιθετικές </a:t>
            </a:r>
            <a:r>
              <a:rPr lang="el-GR" altLang="el-GR" dirty="0" smtClean="0"/>
              <a:t>νόσοι με ταχεία και εξέλιξη και απότομη έναρξη.</a:t>
            </a:r>
          </a:p>
          <a:p>
            <a:pPr eaLnBrk="1" hangingPunct="1">
              <a:lnSpc>
                <a:spcPct val="110000"/>
              </a:lnSpc>
            </a:pPr>
            <a:r>
              <a:rPr lang="el-GR" altLang="el-GR" dirty="0" smtClean="0"/>
              <a:t>Παραδείγματα τέτοιων νόσων </a:t>
            </a:r>
            <a:r>
              <a:rPr lang="el-GR" altLang="el-GR" b="1" dirty="0" smtClean="0"/>
              <a:t>αποτελούν τα λεμφώματα από διάχυτα μεγάλα κύτταρα </a:t>
            </a:r>
            <a:r>
              <a:rPr lang="el-GR" altLang="el-GR" dirty="0" smtClean="0"/>
              <a:t>(ενδιάμεσης κακοήθειας) και </a:t>
            </a:r>
            <a:r>
              <a:rPr lang="el-GR" altLang="el-GR" b="1" dirty="0" smtClean="0"/>
              <a:t>το λέμφωμα </a:t>
            </a:r>
            <a:r>
              <a:rPr lang="en-US" altLang="el-GR" b="1" dirty="0" smtClean="0"/>
              <a:t>Burkitt </a:t>
            </a:r>
            <a:r>
              <a:rPr lang="el-GR" altLang="el-GR" dirty="0" smtClean="0"/>
              <a:t>(υψηλής κακοήθειας).  </a:t>
            </a:r>
            <a:endParaRPr lang="el-GR" altLang="el-GR" u="sng" dirty="0" smtClean="0"/>
          </a:p>
          <a:p>
            <a:pPr eaLnBrk="1" hangingPunct="1">
              <a:lnSpc>
                <a:spcPct val="110000"/>
              </a:lnSpc>
            </a:pPr>
            <a:r>
              <a:rPr lang="el-GR" altLang="el-GR" b="1" dirty="0" smtClean="0"/>
              <a:t>Τα λεμφώματα από μεγάλα κύτταρα </a:t>
            </a:r>
            <a:r>
              <a:rPr lang="el-GR" altLang="el-GR" dirty="0" smtClean="0"/>
              <a:t>παρουσιάζουν ταχεία εισβολή και εξέλιξη αν αφεθούν χωρίς θεραπεία.  </a:t>
            </a:r>
          </a:p>
          <a:p>
            <a:pPr eaLnBrk="1" hangingPunct="1">
              <a:lnSpc>
                <a:spcPct val="110000"/>
              </a:lnSpc>
            </a:pPr>
            <a:r>
              <a:rPr lang="el-GR" altLang="el-GR" dirty="0" smtClean="0"/>
              <a:t>Οι ασθενείς παρουσιάζονται με λεμφαδενοπάθεια αλλά και γενικά συμπτώματα όπως πυρετός και απώλεια βάρους.  </a:t>
            </a:r>
          </a:p>
          <a:p>
            <a:pPr eaLnBrk="1" hangingPunct="1">
              <a:lnSpc>
                <a:spcPct val="110000"/>
              </a:lnSpc>
            </a:pPr>
            <a:r>
              <a:rPr lang="el-GR" altLang="el-GR" dirty="0" smtClean="0"/>
              <a:t>Με πολυπαραγοντιακή χημειοθεραπεία θεραπεία, περίπου 30% των ασθενών μπορεί να ιαθούν και πολύ λιγότεροι με υποστήριξη μυελού και αρχέγονα κύτταρα. </a:t>
            </a:r>
          </a:p>
          <a:p>
            <a:pPr eaLnBrk="1" hangingPunct="1">
              <a:lnSpc>
                <a:spcPct val="110000"/>
              </a:lnSpc>
            </a:pPr>
            <a:r>
              <a:rPr lang="el-GR" altLang="el-GR" dirty="0" smtClean="0"/>
              <a:t>Ωστόσο το μεγάλο ποσοστό καταλήγει από την νόσο.</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42</a:t>
            </a:fld>
            <a:endParaRPr lang="el-GR" dirty="0"/>
          </a:p>
        </p:txBody>
      </p:sp>
    </p:spTree>
    <p:extLst>
      <p:ext uri="{BB962C8B-B14F-4D97-AF65-F5344CB8AC3E}">
        <p14:creationId xmlns:p14="http://schemas.microsoft.com/office/powerpoint/2010/main" val="26585140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Λέμφωμα </a:t>
            </a:r>
            <a:r>
              <a:rPr lang="en-US" dirty="0"/>
              <a:t>Burkitt </a:t>
            </a:r>
            <a:r>
              <a:rPr lang="el-GR" sz="3000" b="0" dirty="0" smtClean="0"/>
              <a:t>1/3</a:t>
            </a:r>
            <a:endParaRPr lang="el-GR" sz="3000" b="0" dirty="0"/>
          </a:p>
        </p:txBody>
      </p:sp>
      <p:sp>
        <p:nvSpPr>
          <p:cNvPr id="53250" name="Rectangle 3"/>
          <p:cNvSpPr>
            <a:spLocks noGrp="1" noChangeArrowheads="1"/>
          </p:cNvSpPr>
          <p:nvPr>
            <p:ph idx="1"/>
          </p:nvPr>
        </p:nvSpPr>
        <p:spPr/>
        <p:txBody>
          <a:bodyPr>
            <a:noAutofit/>
          </a:bodyPr>
          <a:lstStyle/>
          <a:p>
            <a:pPr eaLnBrk="1" hangingPunct="1">
              <a:lnSpc>
                <a:spcPct val="110000"/>
              </a:lnSpc>
            </a:pPr>
            <a:r>
              <a:rPr lang="el-GR" altLang="el-GR" b="1" dirty="0" smtClean="0"/>
              <a:t>Το λέμφωμα </a:t>
            </a:r>
            <a:r>
              <a:rPr lang="en-US" altLang="el-GR" b="1" dirty="0" smtClean="0"/>
              <a:t>Burkitt</a:t>
            </a:r>
            <a:r>
              <a:rPr lang="el-GR" altLang="el-GR" b="1" dirty="0" smtClean="0"/>
              <a:t> είναι πολύ κακόηθες. </a:t>
            </a:r>
            <a:r>
              <a:rPr lang="el-GR" altLang="el-GR" dirty="0" smtClean="0"/>
              <a:t>Είναι κακοήθης Β-κυτταρικός όγκος.  </a:t>
            </a:r>
          </a:p>
          <a:p>
            <a:pPr eaLnBrk="1" hangingPunct="1">
              <a:lnSpc>
                <a:spcPct val="110000"/>
              </a:lnSpc>
            </a:pPr>
            <a:r>
              <a:rPr lang="el-GR" altLang="el-GR" dirty="0" smtClean="0"/>
              <a:t>Ειδικά </a:t>
            </a:r>
            <a:r>
              <a:rPr lang="el-GR" altLang="el-GR" b="1" dirty="0" smtClean="0"/>
              <a:t>το ενδημικό αφρικανικό λέμφωμα </a:t>
            </a:r>
            <a:r>
              <a:rPr lang="en-US" altLang="el-GR" b="1" dirty="0" smtClean="0"/>
              <a:t>Burkitt </a:t>
            </a:r>
            <a:r>
              <a:rPr lang="el-GR" altLang="el-GR" dirty="0" smtClean="0"/>
              <a:t>συνδέεται πολύ ισχυρά με τον ιό </a:t>
            </a:r>
            <a:r>
              <a:rPr lang="en-US" altLang="el-GR" dirty="0" smtClean="0"/>
              <a:t>Epstein</a:t>
            </a:r>
            <a:r>
              <a:rPr lang="el-GR" altLang="el-GR" dirty="0" smtClean="0"/>
              <a:t>-</a:t>
            </a:r>
            <a:r>
              <a:rPr lang="en-US" altLang="el-GR" dirty="0" smtClean="0"/>
              <a:t>Barr</a:t>
            </a:r>
            <a:r>
              <a:rPr lang="el-GR" altLang="el-GR" dirty="0" smtClean="0"/>
              <a:t> (</a:t>
            </a:r>
            <a:r>
              <a:rPr lang="en-US" altLang="el-GR" dirty="0" smtClean="0"/>
              <a:t>EBV</a:t>
            </a:r>
            <a:r>
              <a:rPr lang="el-GR" altLang="el-GR" dirty="0" smtClean="0"/>
              <a:t>), </a:t>
            </a:r>
            <a:r>
              <a:rPr lang="el-GR" altLang="el-GR" b="1" dirty="0" smtClean="0"/>
              <a:t>ενώ στην μη ενδημική </a:t>
            </a:r>
            <a:r>
              <a:rPr lang="el-GR" altLang="el-GR" dirty="0" smtClean="0"/>
              <a:t>μορφή ανιχνεύονται πρωτεΐνες του ιού στα καρκινικά κύτταρα στο &lt;50% των ασθενών.</a:t>
            </a:r>
          </a:p>
          <a:p>
            <a:pPr eaLnBrk="1" hangingPunct="1">
              <a:lnSpc>
                <a:spcPct val="110000"/>
              </a:lnSpc>
            </a:pPr>
            <a:r>
              <a:rPr lang="el-GR" altLang="el-GR" dirty="0" smtClean="0"/>
              <a:t>Παιδιά που εμφανίζουν την ενδημική μορφή της νόσου εμφανίζουν όγκο που προσβάλλει </a:t>
            </a:r>
            <a:r>
              <a:rPr lang="el-GR" altLang="el-GR" b="1" dirty="0" smtClean="0"/>
              <a:t>τις γνάθους </a:t>
            </a:r>
            <a:r>
              <a:rPr lang="el-GR" altLang="el-GR" dirty="0" smtClean="0"/>
              <a:t>και τα οστά του προσώπου, ενώ </a:t>
            </a:r>
            <a:r>
              <a:rPr lang="el-GR" altLang="el-GR" b="1" dirty="0" smtClean="0"/>
              <a:t>στην μη ενδημική μορφή εμφανίζεται εκτεταμένη εξωλεμφική κοιλιακή εντόπιση.  </a:t>
            </a:r>
          </a:p>
          <a:p>
            <a:pPr eaLnBrk="1" hangingPunct="1">
              <a:lnSpc>
                <a:spcPct val="110000"/>
              </a:lnSpc>
            </a:pPr>
            <a:r>
              <a:rPr lang="el-GR" altLang="el-GR" dirty="0" smtClean="0"/>
              <a:t>Και στους δύο τύπους της νόσου εμπεριέχεται η </a:t>
            </a:r>
            <a:r>
              <a:rPr lang="el-GR" altLang="el-GR" b="1" dirty="0" smtClean="0"/>
              <a:t>χρωμοσωματική μετάθεση </a:t>
            </a:r>
            <a:r>
              <a:rPr lang="en-US" altLang="el-GR" b="1" dirty="0" smtClean="0"/>
              <a:t>t</a:t>
            </a:r>
            <a:r>
              <a:rPr lang="el-GR" altLang="el-GR" b="1" dirty="0" smtClean="0"/>
              <a:t> (8:14).</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43</a:t>
            </a:fld>
            <a:endParaRPr lang="el-GR" dirty="0"/>
          </a:p>
        </p:txBody>
      </p:sp>
    </p:spTree>
    <p:extLst>
      <p:ext uri="{BB962C8B-B14F-4D97-AF65-F5344CB8AC3E}">
        <p14:creationId xmlns:p14="http://schemas.microsoft.com/office/powerpoint/2010/main" val="30972959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Λέμφωμα </a:t>
            </a:r>
            <a:r>
              <a:rPr lang="en-US" dirty="0"/>
              <a:t>Burkitt </a:t>
            </a:r>
            <a:r>
              <a:rPr lang="el-GR" sz="3000" b="0" dirty="0" smtClean="0"/>
              <a:t>2/3</a:t>
            </a:r>
            <a:endParaRPr lang="el-GR" sz="3000" b="0" dirty="0"/>
          </a:p>
        </p:txBody>
      </p:sp>
      <p:sp>
        <p:nvSpPr>
          <p:cNvPr id="53250" name="Rectangle 3"/>
          <p:cNvSpPr>
            <a:spLocks noGrp="1" noChangeArrowheads="1"/>
          </p:cNvSpPr>
          <p:nvPr>
            <p:ph idx="1"/>
          </p:nvPr>
        </p:nvSpPr>
        <p:spPr/>
        <p:txBody>
          <a:bodyPr>
            <a:noAutofit/>
          </a:bodyPr>
          <a:lstStyle/>
          <a:p>
            <a:pPr eaLnBrk="1" hangingPunct="1">
              <a:lnSpc>
                <a:spcPct val="110000"/>
              </a:lnSpc>
            </a:pPr>
            <a:r>
              <a:rPr lang="el-GR" altLang="el-GR" dirty="0" smtClean="0"/>
              <a:t>Με εντατική χημειοθεραπεία και ο ενδημικός και ο μη ενδημικός τύπος είναι δυνατόν να θεραπευθούν.</a:t>
            </a:r>
            <a:endParaRPr lang="el-GR" altLang="el-GR" u="sng" dirty="0" smtClean="0"/>
          </a:p>
          <a:p>
            <a:pPr eaLnBrk="1" hangingPunct="1">
              <a:lnSpc>
                <a:spcPct val="110000"/>
              </a:lnSpc>
            </a:pPr>
            <a:r>
              <a:rPr lang="el-GR" altLang="el-GR" dirty="0" smtClean="0"/>
              <a:t>Όταν το μη ενδημικό λέμφωμα </a:t>
            </a:r>
            <a:r>
              <a:rPr lang="en-US" altLang="el-GR" dirty="0" smtClean="0"/>
              <a:t>Burkitt</a:t>
            </a:r>
            <a:r>
              <a:rPr lang="el-GR" altLang="el-GR" dirty="0" smtClean="0"/>
              <a:t> εμφανίζεται σε ασθενείς που πάσχουν από </a:t>
            </a:r>
            <a:r>
              <a:rPr lang="en-US" altLang="el-GR" dirty="0" smtClean="0"/>
              <a:t>AIDS</a:t>
            </a:r>
            <a:r>
              <a:rPr lang="el-GR" altLang="el-GR" dirty="0" smtClean="0"/>
              <a:t> τότε έχει πολύ πτωχή πρόγνωση.</a:t>
            </a:r>
          </a:p>
          <a:p>
            <a:pPr eaLnBrk="1" hangingPunct="1">
              <a:lnSpc>
                <a:spcPct val="110000"/>
              </a:lnSpc>
            </a:pPr>
            <a:r>
              <a:rPr lang="el-GR" altLang="el-GR" dirty="0" smtClean="0"/>
              <a:t>Στα λεμφώματα ενδιάμεσης και υψηλής κακοήθειας, η σταδιοποίηση γίνεται συχνότατα με το σύστημα </a:t>
            </a:r>
            <a:r>
              <a:rPr lang="en-US" altLang="el-GR" dirty="0" smtClean="0"/>
              <a:t>Ann Arbor</a:t>
            </a:r>
            <a:r>
              <a:rPr lang="el-GR" altLang="el-GR" dirty="0" smtClean="0"/>
              <a:t>, το οποίο σχετίζεται με την πρόγνωση.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44</a:t>
            </a:fld>
            <a:endParaRPr lang="el-GR" dirty="0"/>
          </a:p>
        </p:txBody>
      </p:sp>
    </p:spTree>
    <p:extLst>
      <p:ext uri="{BB962C8B-B14F-4D97-AF65-F5344CB8AC3E}">
        <p14:creationId xmlns:p14="http://schemas.microsoft.com/office/powerpoint/2010/main" val="20544947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Λέμφωμα </a:t>
            </a:r>
            <a:r>
              <a:rPr lang="en-US" dirty="0"/>
              <a:t>Burkitt </a:t>
            </a:r>
            <a:r>
              <a:rPr lang="el-GR" sz="3000" b="0" dirty="0" smtClean="0"/>
              <a:t>3/3</a:t>
            </a:r>
            <a:endParaRPr lang="el-GR" sz="3000" b="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45</a:t>
            </a:fld>
            <a:endParaRPr lang="el-GR" dirty="0"/>
          </a:p>
        </p:txBody>
      </p:sp>
      <p:pic>
        <p:nvPicPr>
          <p:cNvPr id="3074" name="Picture 2" descr="File:Burkitt's lymphom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1780" y="1772816"/>
            <a:ext cx="3960440" cy="356796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3140968" y="5658569"/>
            <a:ext cx="2862064"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Burkitt's </a:t>
            </a:r>
            <a:r>
              <a:rPr lang="en-US" sz="1200" dirty="0" smtClean="0">
                <a:latin typeface="+mn-lt"/>
                <a:hlinkClick r:id="rId3"/>
              </a:rPr>
              <a:t>lymphoma</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Mikeblyth"/>
              </a:rPr>
              <a:t>Mikeblyth</a:t>
            </a:r>
            <a:r>
              <a:rPr lang="el-GR" sz="1200" dirty="0" smtClean="0">
                <a:solidFill>
                  <a:prstClr val="black">
                    <a:lumMod val="75000"/>
                    <a:lumOff val="25000"/>
                  </a:prstClr>
                </a:solidFill>
                <a:latin typeface="+mn-lt"/>
              </a:rPr>
              <a:t> διαθέσιμο με άδεια </a:t>
            </a:r>
            <a:r>
              <a:rPr lang="en-US" sz="1200" dirty="0">
                <a:solidFill>
                  <a:prstClr val="black">
                    <a:lumMod val="75000"/>
                    <a:lumOff val="25000"/>
                  </a:prstClr>
                </a:solidFill>
                <a:latin typeface="+mn-lt"/>
                <a:hlinkClick r:id="rId5"/>
              </a:rPr>
              <a:t>CC BY 3.0</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15231797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Λέμφωμα (νόσος) </a:t>
            </a:r>
            <a:r>
              <a:rPr lang="en-US" dirty="0" smtClean="0"/>
              <a:t>Hodkgin’s</a:t>
            </a:r>
            <a:endParaRPr lang="el-GR" dirty="0"/>
          </a:p>
        </p:txBody>
      </p:sp>
      <p:sp>
        <p:nvSpPr>
          <p:cNvPr id="55298" name="Rectangle 3"/>
          <p:cNvSpPr>
            <a:spLocks noGrp="1" noChangeArrowheads="1"/>
          </p:cNvSpPr>
          <p:nvPr>
            <p:ph idx="1"/>
          </p:nvPr>
        </p:nvSpPr>
        <p:spPr/>
        <p:txBody>
          <a:bodyPr/>
          <a:lstStyle/>
          <a:p>
            <a:pPr eaLnBrk="1" hangingPunct="1">
              <a:lnSpc>
                <a:spcPct val="90000"/>
              </a:lnSpc>
            </a:pPr>
            <a:r>
              <a:rPr lang="el-GR" altLang="el-GR" dirty="0" smtClean="0"/>
              <a:t>Είναι λέμφωμα με </a:t>
            </a:r>
            <a:r>
              <a:rPr lang="el-GR" altLang="el-GR" b="1" dirty="0" smtClean="0"/>
              <a:t>διφασική κατανομή </a:t>
            </a:r>
            <a:r>
              <a:rPr lang="el-GR" altLang="el-GR" dirty="0" smtClean="0"/>
              <a:t>με πρώτη αιχμή σε νεαρούς ενήλικες και δεύτερη σε ηλικιωμένα άτομα.  </a:t>
            </a:r>
          </a:p>
          <a:p>
            <a:pPr eaLnBrk="1" hangingPunct="1">
              <a:lnSpc>
                <a:spcPct val="90000"/>
              </a:lnSpc>
            </a:pPr>
            <a:r>
              <a:rPr lang="el-GR" altLang="el-GR" dirty="0" smtClean="0"/>
              <a:t>Χαρακτηριστικό γνώρισμα του λεμφώματος αυτού είναι </a:t>
            </a:r>
            <a:r>
              <a:rPr lang="el-GR" altLang="el-GR" b="1" dirty="0" smtClean="0"/>
              <a:t>τα κύτταρα </a:t>
            </a:r>
            <a:r>
              <a:rPr lang="en-US" altLang="el-GR" b="1" dirty="0" smtClean="0"/>
              <a:t>Reed</a:t>
            </a:r>
            <a:r>
              <a:rPr lang="el-GR" altLang="el-GR" b="1" dirty="0" smtClean="0"/>
              <a:t>-</a:t>
            </a:r>
            <a:r>
              <a:rPr lang="en-US" altLang="el-GR" b="1" dirty="0" smtClean="0"/>
              <a:t>Sternberg</a:t>
            </a:r>
            <a:r>
              <a:rPr lang="el-GR" altLang="el-GR" b="1" dirty="0" smtClean="0"/>
              <a:t>.</a:t>
            </a:r>
          </a:p>
          <a:p>
            <a:pPr eaLnBrk="1" hangingPunct="1">
              <a:lnSpc>
                <a:spcPct val="90000"/>
              </a:lnSpc>
            </a:pPr>
            <a:r>
              <a:rPr lang="el-GR" altLang="el-GR" dirty="0" smtClean="0"/>
              <a:t>Η αιτιολογία του είναι άγνωστος.  </a:t>
            </a:r>
          </a:p>
          <a:p>
            <a:pPr eaLnBrk="1" hangingPunct="1">
              <a:lnSpc>
                <a:spcPct val="90000"/>
              </a:lnSpc>
            </a:pPr>
            <a:r>
              <a:rPr lang="el-GR" altLang="el-GR" dirty="0" smtClean="0"/>
              <a:t>Ωστόσο οι επιδημιολογικές μελέτες δείχνουν μια σχέση με τον ιό </a:t>
            </a:r>
            <a:r>
              <a:rPr lang="en-US" altLang="el-GR" b="1" dirty="0" smtClean="0"/>
              <a:t>EBV </a:t>
            </a:r>
            <a:r>
              <a:rPr lang="el-GR" altLang="el-GR" dirty="0" smtClean="0"/>
              <a:t>και το γονιδίωμα αυτού του ιού βρίσκεται στο 80% δειγμάτων από βιοψίες.  </a:t>
            </a:r>
          </a:p>
          <a:p>
            <a:pPr eaLnBrk="1" hangingPunct="1">
              <a:lnSpc>
                <a:spcPct val="90000"/>
              </a:lnSpc>
            </a:pPr>
            <a:r>
              <a:rPr lang="el-GR" altLang="el-GR" dirty="0" smtClean="0"/>
              <a:t>Υπάρχει μια αύξηση προσβολής των μελών της </a:t>
            </a:r>
            <a:r>
              <a:rPr lang="el-GR" altLang="el-GR" b="1" dirty="0" smtClean="0"/>
              <a:t>αυτής οικογένειας.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46</a:t>
            </a:fld>
            <a:endParaRPr lang="el-GR" dirty="0"/>
          </a:p>
        </p:txBody>
      </p:sp>
    </p:spTree>
    <p:extLst>
      <p:ext uri="{BB962C8B-B14F-4D97-AF65-F5344CB8AC3E}">
        <p14:creationId xmlns:p14="http://schemas.microsoft.com/office/powerpoint/2010/main" val="27947448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Λέμφωμα </a:t>
            </a:r>
            <a:r>
              <a:rPr lang="en-US" dirty="0" smtClean="0"/>
              <a:t>Hodkgin’s</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47</a:t>
            </a:fld>
            <a:endParaRPr lang="el-GR" dirty="0"/>
          </a:p>
        </p:txBody>
      </p:sp>
      <p:pic>
        <p:nvPicPr>
          <p:cNvPr id="4098" name="Picture 2" descr="File:Diagram showing stage 1 Hogkin's lymphoma CRUK 191.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621" y="1245761"/>
            <a:ext cx="2355394" cy="27479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100" name="Picture 4" descr="File:Diagram showing stage 2 Hodgkin's lymphoma CRUK 208.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1245761"/>
            <a:ext cx="2355394" cy="27479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102" name="Picture 6" descr="File:Diagram showing stage 3 Hodgkin's lymphoma CRUK 221.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483" y="4038111"/>
            <a:ext cx="2345403" cy="273630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104" name="Picture 8" descr="File:Diagram showing stage 4 Hodgkin's lymphoma CRUK 230.sv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888" y="4045146"/>
            <a:ext cx="2365829" cy="276823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 name="Rectangle 7"/>
          <p:cNvSpPr/>
          <p:nvPr/>
        </p:nvSpPr>
        <p:spPr>
          <a:xfrm>
            <a:off x="5919281" y="5229200"/>
            <a:ext cx="3224717" cy="120032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6"/>
              </a:rPr>
              <a:t>Diagram showing stage 1 Hogkin's lymphoma CRUK </a:t>
            </a:r>
            <a:r>
              <a:rPr lang="en-US" sz="1200" dirty="0" smtClean="0">
                <a:latin typeface="+mn-lt"/>
                <a:hlinkClick r:id="rId6"/>
              </a:rPr>
              <a:t>191</a:t>
            </a:r>
            <a:r>
              <a:rPr lang="en-US" sz="1200" dirty="0" smtClean="0">
                <a:solidFill>
                  <a:prstClr val="black">
                    <a:lumMod val="75000"/>
                    <a:lumOff val="25000"/>
                  </a:prstClr>
                </a:solidFill>
                <a:latin typeface="+mn-lt"/>
              </a:rPr>
              <a:t>”,</a:t>
            </a:r>
            <a:r>
              <a:rPr lang="el-GR" sz="1200" dirty="0" smtClean="0">
                <a:solidFill>
                  <a:prstClr val="black">
                    <a:lumMod val="75000"/>
                    <a:lumOff val="25000"/>
                  </a:prstClr>
                </a:solidFill>
                <a:latin typeface="+mn-lt"/>
              </a:rPr>
              <a:t> </a:t>
            </a:r>
            <a:r>
              <a:rPr lang="en-US" sz="1200" dirty="0" smtClean="0">
                <a:solidFill>
                  <a:prstClr val="black">
                    <a:lumMod val="75000"/>
                    <a:lumOff val="25000"/>
                  </a:prstClr>
                </a:solidFill>
                <a:latin typeface="+mn-lt"/>
              </a:rPr>
              <a:t>“</a:t>
            </a:r>
            <a:r>
              <a:rPr lang="en-US" sz="1200" dirty="0">
                <a:latin typeface="+mn-lt"/>
                <a:hlinkClick r:id="rId7"/>
              </a:rPr>
              <a:t>Diagram showing stage 2 Hodgkin's lymphoma CRUK </a:t>
            </a:r>
            <a:r>
              <a:rPr lang="en-US" sz="1200" dirty="0" smtClean="0">
                <a:latin typeface="+mn-lt"/>
                <a:hlinkClick r:id="rId7"/>
              </a:rPr>
              <a:t>208</a:t>
            </a:r>
            <a:r>
              <a:rPr lang="en-US" sz="1200" dirty="0" smtClean="0">
                <a:solidFill>
                  <a:prstClr val="black">
                    <a:lumMod val="75000"/>
                    <a:lumOff val="25000"/>
                  </a:prstClr>
                </a:solidFill>
                <a:latin typeface="+mn-lt"/>
              </a:rPr>
              <a:t>”, “</a:t>
            </a:r>
            <a:r>
              <a:rPr lang="en-US" sz="1200" dirty="0">
                <a:latin typeface="+mn-lt"/>
                <a:hlinkClick r:id="rId8"/>
              </a:rPr>
              <a:t>Diagram showing stage 3 Hodgkin's lymphoma CRUK </a:t>
            </a:r>
            <a:r>
              <a:rPr lang="en-US" sz="1200" dirty="0" smtClean="0">
                <a:latin typeface="+mn-lt"/>
                <a:hlinkClick r:id="rId8"/>
              </a:rPr>
              <a:t>221</a:t>
            </a:r>
            <a:r>
              <a:rPr lang="en-US" sz="1200" dirty="0" smtClean="0">
                <a:solidFill>
                  <a:prstClr val="black">
                    <a:lumMod val="75000"/>
                    <a:lumOff val="25000"/>
                  </a:prstClr>
                </a:solidFill>
                <a:latin typeface="+mn-lt"/>
              </a:rPr>
              <a:t>”, “</a:t>
            </a:r>
            <a:r>
              <a:rPr lang="en-US" sz="1200" dirty="0">
                <a:latin typeface="+mn-lt"/>
                <a:hlinkClick r:id="rId9"/>
              </a:rPr>
              <a:t>Diagram showing stage 4 Hodgkin's lymphoma CRUK </a:t>
            </a:r>
            <a:r>
              <a:rPr lang="en-US" sz="1200" dirty="0" smtClean="0">
                <a:latin typeface="+mn-lt"/>
                <a:hlinkClick r:id="rId9"/>
              </a:rPr>
              <a:t>230</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10" tooltip="User:Fæ"/>
              </a:rPr>
              <a:t>Fæ</a:t>
            </a:r>
            <a:r>
              <a:rPr lang="el-GR" sz="1200" dirty="0" smtClean="0">
                <a:solidFill>
                  <a:prstClr val="black">
                    <a:lumMod val="75000"/>
                    <a:lumOff val="25000"/>
                  </a:prstClr>
                </a:solidFill>
                <a:latin typeface="+mn-lt"/>
              </a:rPr>
              <a:t> διαθέσιμο με άδεια </a:t>
            </a:r>
            <a:r>
              <a:rPr lang="en-US" sz="1200" dirty="0">
                <a:solidFill>
                  <a:prstClr val="black"/>
                </a:solidFill>
                <a:latin typeface="+mn-lt"/>
                <a:hlinkClick r:id="rId11"/>
              </a:rPr>
              <a:t>CC BY-SA 3.0</a:t>
            </a:r>
            <a:endParaRPr lang="en-US" sz="1200" dirty="0">
              <a:solidFill>
                <a:prstClr val="black"/>
              </a:solidFill>
              <a:latin typeface="+mn-lt"/>
            </a:endParaRPr>
          </a:p>
        </p:txBody>
      </p:sp>
    </p:spTree>
    <p:extLst>
      <p:ext uri="{BB962C8B-B14F-4D97-AF65-F5344CB8AC3E}">
        <p14:creationId xmlns:p14="http://schemas.microsoft.com/office/powerpoint/2010/main" val="338136962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Συμπτώματα σε νόσο </a:t>
            </a:r>
            <a:r>
              <a:rPr lang="en-US" dirty="0" smtClean="0"/>
              <a:t>Hodgkin’s</a:t>
            </a:r>
            <a:endParaRPr lang="el-GR" dirty="0"/>
          </a:p>
        </p:txBody>
      </p:sp>
      <p:sp>
        <p:nvSpPr>
          <p:cNvPr id="59394" name="Rectangle 3"/>
          <p:cNvSpPr>
            <a:spLocks noGrp="1" noChangeArrowheads="1"/>
          </p:cNvSpPr>
          <p:nvPr>
            <p:ph idx="1"/>
          </p:nvPr>
        </p:nvSpPr>
        <p:spPr/>
        <p:txBody>
          <a:bodyPr/>
          <a:lstStyle/>
          <a:p>
            <a:pPr eaLnBrk="1" hangingPunct="1"/>
            <a:r>
              <a:rPr lang="el-GR" altLang="el-GR" dirty="0" smtClean="0"/>
              <a:t>Οι περισσότεροι ασθενείς εμφανίζονται με λεμφαδενοπάθεια τραχήλου, αλλά και συστημικά συμπτώματα δεν είναι σπάνια.  </a:t>
            </a:r>
          </a:p>
          <a:p>
            <a:pPr eaLnBrk="1" hangingPunct="1"/>
            <a:r>
              <a:rPr lang="el-GR" altLang="el-GR" dirty="0" smtClean="0"/>
              <a:t>Τα συστημικά συμπτώματα λέγονται και Β και τα συνηθέστερα είναι ο πυρετός, η κακουχία και η απώλεια βάρους.  </a:t>
            </a:r>
          </a:p>
          <a:p>
            <a:pPr eaLnBrk="1" hangingPunct="1"/>
            <a:r>
              <a:rPr lang="el-GR" altLang="el-GR" dirty="0" smtClean="0"/>
              <a:t>Σπανιότερα είναι ο κνησμός, επώδυνοι λεμφαδένες σε χρήση αλκοόλ και συμπτώματα από απόφραξη της άνω κοίλης φλέβας.</a:t>
            </a:r>
            <a:endParaRPr lang="el-GR" altLang="el-GR" b="1" dirty="0" smtClean="0"/>
          </a:p>
          <a:p>
            <a:pPr eaLnBrk="1" hangingPunct="1"/>
            <a:r>
              <a:rPr lang="el-GR" altLang="el-GR" b="1" dirty="0" smtClean="0"/>
              <a:t>Η διασπορά από λεμφαδένα σε λεμφαδένα γίνεται με συγκεκριμένη σειρά.</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48</a:t>
            </a:fld>
            <a:endParaRPr lang="el-GR" dirty="0"/>
          </a:p>
        </p:txBody>
      </p:sp>
    </p:spTree>
    <p:extLst>
      <p:ext uri="{BB962C8B-B14F-4D97-AF65-F5344CB8AC3E}">
        <p14:creationId xmlns:p14="http://schemas.microsoft.com/office/powerpoint/2010/main" val="29830047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Τύποι λευχαιμίας</a:t>
            </a:r>
            <a:endParaRPr lang="el-GR" dirty="0"/>
          </a:p>
        </p:txBody>
      </p:sp>
      <p:graphicFrame>
        <p:nvGraphicFramePr>
          <p:cNvPr id="4" name="Γράφημα 3"/>
          <p:cNvGraphicFramePr/>
          <p:nvPr>
            <p:extLst>
              <p:ext uri="{D42A27DB-BD31-4B8C-83A1-F6EECF244321}">
                <p14:modId xmlns:p14="http://schemas.microsoft.com/office/powerpoint/2010/main" val="1484299094"/>
              </p:ext>
            </p:extLst>
          </p:nvPr>
        </p:nvGraphicFramePr>
        <p:xfrm>
          <a:off x="-252536" y="1397000"/>
          <a:ext cx="936104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14624823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smtClean="0"/>
              <a:t>Τύποι και σταδιοποίηση του λεμφώματος Hodgkin’s </a:t>
            </a:r>
            <a:r>
              <a:rPr lang="el-GR" sz="3000" b="0" dirty="0" smtClean="0"/>
              <a:t>1/2</a:t>
            </a:r>
            <a:endParaRPr lang="el-GR" sz="3000" b="0" dirty="0"/>
          </a:p>
        </p:txBody>
      </p:sp>
      <p:sp>
        <p:nvSpPr>
          <p:cNvPr id="60418" name="Rectangle 3"/>
          <p:cNvSpPr>
            <a:spLocks noGrp="1" noChangeArrowheads="1"/>
          </p:cNvSpPr>
          <p:nvPr>
            <p:ph idx="1"/>
          </p:nvPr>
        </p:nvSpPr>
        <p:spPr>
          <a:xfrm>
            <a:off x="457200" y="1340768"/>
            <a:ext cx="8075240" cy="5400600"/>
          </a:xfrm>
        </p:spPr>
        <p:txBody>
          <a:bodyPr>
            <a:noAutofit/>
          </a:bodyPr>
          <a:lstStyle/>
          <a:p>
            <a:pPr marL="0" indent="0" eaLnBrk="1" hangingPunct="1">
              <a:lnSpc>
                <a:spcPct val="110000"/>
              </a:lnSpc>
              <a:spcBef>
                <a:spcPts val="1000"/>
              </a:spcBef>
              <a:buNone/>
            </a:pPr>
            <a:r>
              <a:rPr lang="el-GR" altLang="el-GR" b="1" dirty="0" smtClean="0"/>
              <a:t>ΤΥΠΟΙ</a:t>
            </a:r>
            <a:endParaRPr lang="el-GR" altLang="el-GR" dirty="0" smtClean="0"/>
          </a:p>
          <a:p>
            <a:pPr eaLnBrk="1" hangingPunct="1">
              <a:lnSpc>
                <a:spcPct val="110000"/>
              </a:lnSpc>
              <a:spcBef>
                <a:spcPts val="1000"/>
              </a:spcBef>
            </a:pPr>
            <a:r>
              <a:rPr lang="el-GR" altLang="el-GR" dirty="0" smtClean="0"/>
              <a:t>Περιγράφονται 4 κύριοι τύποι.  Οι πιο συνηθισμένοι είναι η οζώδης σκλήρυνση και ο μεικτός κυτταρικός τύπος που αποτελούν και το</a:t>
            </a:r>
            <a:r>
              <a:rPr lang="en-US" altLang="el-GR" dirty="0" smtClean="0"/>
              <a:t> </a:t>
            </a:r>
            <a:r>
              <a:rPr lang="el-GR" altLang="el-GR" dirty="0" smtClean="0"/>
              <a:t> 80% των περιπτώσεων</a:t>
            </a:r>
            <a:r>
              <a:rPr lang="en-US" altLang="el-GR" dirty="0" smtClean="0"/>
              <a:t>.</a:t>
            </a:r>
          </a:p>
          <a:p>
            <a:pPr eaLnBrk="1" hangingPunct="1">
              <a:lnSpc>
                <a:spcPct val="110000"/>
              </a:lnSpc>
              <a:spcBef>
                <a:spcPts val="1000"/>
              </a:spcBef>
            </a:pPr>
            <a:r>
              <a:rPr lang="el-GR" altLang="el-GR" dirty="0" smtClean="0"/>
              <a:t>Για την σταδιοποίηση χρησιμοποιείται ευρέως </a:t>
            </a:r>
            <a:r>
              <a:rPr lang="el-GR" altLang="el-GR" b="1" dirty="0" smtClean="0"/>
              <a:t>το σύστημα </a:t>
            </a:r>
            <a:r>
              <a:rPr lang="en-US" altLang="el-GR" b="1" dirty="0" smtClean="0"/>
              <a:t>Ann Arbor</a:t>
            </a:r>
            <a:r>
              <a:rPr lang="el-GR" altLang="el-GR" b="1" dirty="0" smtClean="0"/>
              <a:t>.</a:t>
            </a:r>
            <a:endParaRPr lang="el-GR" alt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49</a:t>
            </a:fld>
            <a:endParaRPr lang="el-GR" dirty="0"/>
          </a:p>
        </p:txBody>
      </p:sp>
    </p:spTree>
    <p:extLst>
      <p:ext uri="{BB962C8B-B14F-4D97-AF65-F5344CB8AC3E}">
        <p14:creationId xmlns:p14="http://schemas.microsoft.com/office/powerpoint/2010/main" val="19065424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smtClean="0"/>
              <a:t>Τύποι και σταδιοποίηση του λεμφώματος Hodgkin’s </a:t>
            </a:r>
            <a:r>
              <a:rPr lang="el-GR" sz="3000" b="0" dirty="0" smtClean="0"/>
              <a:t>2/2</a:t>
            </a:r>
            <a:endParaRPr lang="el-GR" sz="3000" b="0" dirty="0"/>
          </a:p>
        </p:txBody>
      </p:sp>
      <p:sp>
        <p:nvSpPr>
          <p:cNvPr id="60418" name="Rectangle 3"/>
          <p:cNvSpPr>
            <a:spLocks noGrp="1" noChangeArrowheads="1"/>
          </p:cNvSpPr>
          <p:nvPr>
            <p:ph idx="1"/>
          </p:nvPr>
        </p:nvSpPr>
        <p:spPr>
          <a:xfrm>
            <a:off x="457200" y="1340768"/>
            <a:ext cx="8075240" cy="5400600"/>
          </a:xfrm>
        </p:spPr>
        <p:txBody>
          <a:bodyPr>
            <a:noAutofit/>
          </a:bodyPr>
          <a:lstStyle/>
          <a:p>
            <a:pPr eaLnBrk="1" hangingPunct="1">
              <a:lnSpc>
                <a:spcPct val="110000"/>
              </a:lnSpc>
              <a:spcBef>
                <a:spcPts val="1000"/>
              </a:spcBef>
            </a:pPr>
            <a:r>
              <a:rPr lang="el-GR" altLang="el-GR" b="1" dirty="0" smtClean="0"/>
              <a:t>Στάδιο ΙΑ ή ΙΒ</a:t>
            </a:r>
            <a:r>
              <a:rPr lang="el-GR" altLang="el-GR" dirty="0" smtClean="0"/>
              <a:t>  Προσβολή μιας λεμφαδενικής περιοχής ή μιας μόνον εξωλεμφικής περιοχής (ΙΕ).</a:t>
            </a:r>
            <a:endParaRPr lang="el-GR" altLang="el-GR" b="1" dirty="0" smtClean="0"/>
          </a:p>
          <a:p>
            <a:pPr eaLnBrk="1" hangingPunct="1">
              <a:lnSpc>
                <a:spcPct val="110000"/>
              </a:lnSpc>
              <a:spcBef>
                <a:spcPts val="1000"/>
              </a:spcBef>
            </a:pPr>
            <a:r>
              <a:rPr lang="el-GR" altLang="el-GR" b="1" dirty="0" smtClean="0"/>
              <a:t>Στάδιο ΙΙΑ ή ΙΙΒ</a:t>
            </a:r>
            <a:r>
              <a:rPr lang="el-GR" altLang="el-GR" dirty="0" smtClean="0"/>
              <a:t>  Προσβολή δύο ή περισσοτέρων λεμφαδενικών περιοχών ή μιας εξωλεμφικής περιοχής και τοπική λεμφαδενική συμμετοχή (ΙΙΕ) στην ίδια περιοχή του διαφράγματος.</a:t>
            </a:r>
            <a:endParaRPr lang="el-GR" altLang="el-GR" b="1" dirty="0" smtClean="0"/>
          </a:p>
          <a:p>
            <a:pPr eaLnBrk="1" hangingPunct="1">
              <a:lnSpc>
                <a:spcPct val="110000"/>
              </a:lnSpc>
              <a:spcBef>
                <a:spcPts val="1000"/>
              </a:spcBef>
            </a:pPr>
            <a:r>
              <a:rPr lang="el-GR" altLang="el-GR" b="1" dirty="0" smtClean="0"/>
              <a:t>Στάδιο ΙΙΙΑ ή ΙΙΙΒ</a:t>
            </a:r>
            <a:r>
              <a:rPr lang="el-GR" altLang="el-GR" dirty="0" smtClean="0"/>
              <a:t>  Λεμφαδενική συμμετοχή και στις δύο πλευρές του διαφράγματος.</a:t>
            </a:r>
            <a:endParaRPr lang="el-GR" altLang="el-GR" b="1" dirty="0" smtClean="0"/>
          </a:p>
          <a:p>
            <a:pPr eaLnBrk="1" hangingPunct="1">
              <a:lnSpc>
                <a:spcPct val="110000"/>
              </a:lnSpc>
              <a:spcBef>
                <a:spcPts val="1000"/>
              </a:spcBef>
              <a:spcAft>
                <a:spcPts val="1200"/>
              </a:spcAft>
            </a:pPr>
            <a:r>
              <a:rPr lang="el-GR" altLang="el-GR" b="1" dirty="0" smtClean="0"/>
              <a:t>Στάδιο </a:t>
            </a:r>
            <a:r>
              <a:rPr lang="en-US" altLang="el-GR" b="1" dirty="0" smtClean="0"/>
              <a:t>IVA</a:t>
            </a:r>
            <a:r>
              <a:rPr lang="el-GR" altLang="el-GR" b="1" dirty="0" smtClean="0"/>
              <a:t> ή </a:t>
            </a:r>
            <a:r>
              <a:rPr lang="en-US" altLang="el-GR" b="1" dirty="0" smtClean="0"/>
              <a:t>IVB</a:t>
            </a:r>
            <a:r>
              <a:rPr lang="en-US" altLang="el-GR" dirty="0" smtClean="0"/>
              <a:t> </a:t>
            </a:r>
            <a:r>
              <a:rPr lang="el-GR" altLang="el-GR" dirty="0" smtClean="0"/>
              <a:t> Προσβολή του ήπατος ή του μυελού των οστών ή εκτεταμένη συμμετοχή άλλης εξωλεμφικής περιοχής.</a:t>
            </a:r>
            <a:endParaRPr lang="el-GR" altLang="el-GR" b="1" dirty="0" smtClean="0"/>
          </a:p>
          <a:p>
            <a:pPr marL="355600" indent="0" eaLnBrk="1" hangingPunct="1">
              <a:lnSpc>
                <a:spcPct val="110000"/>
              </a:lnSpc>
              <a:spcBef>
                <a:spcPts val="1000"/>
              </a:spcBef>
              <a:spcAft>
                <a:spcPts val="1200"/>
              </a:spcAft>
              <a:buNone/>
            </a:pPr>
            <a:r>
              <a:rPr lang="el-GR" altLang="el-GR" sz="2000" b="1" dirty="0" smtClean="0"/>
              <a:t>*Β</a:t>
            </a:r>
            <a:r>
              <a:rPr lang="el-GR" altLang="el-GR" sz="2000" dirty="0" smtClean="0"/>
              <a:t>: σημαίνει ότι υπάρχουν και γενικά συμπτώματα (συστημικά).</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50</a:t>
            </a:fld>
            <a:endParaRPr lang="el-GR" dirty="0"/>
          </a:p>
        </p:txBody>
      </p:sp>
    </p:spTree>
    <p:extLst>
      <p:ext uri="{BB962C8B-B14F-4D97-AF65-F5344CB8AC3E}">
        <p14:creationId xmlns:p14="http://schemas.microsoft.com/office/powerpoint/2010/main" val="322714155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Θεραπεία σε λέμφωμα </a:t>
            </a:r>
            <a:r>
              <a:rPr lang="en-US" dirty="0" smtClean="0"/>
              <a:t>Hodgkin’s</a:t>
            </a:r>
            <a:endParaRPr lang="el-GR" dirty="0"/>
          </a:p>
        </p:txBody>
      </p:sp>
      <p:sp>
        <p:nvSpPr>
          <p:cNvPr id="61442" name="Rectangle 3"/>
          <p:cNvSpPr>
            <a:spLocks noGrp="1" noChangeArrowheads="1"/>
          </p:cNvSpPr>
          <p:nvPr>
            <p:ph idx="1"/>
          </p:nvPr>
        </p:nvSpPr>
        <p:spPr/>
        <p:txBody>
          <a:bodyPr/>
          <a:lstStyle/>
          <a:p>
            <a:pPr eaLnBrk="1" hangingPunct="1">
              <a:lnSpc>
                <a:spcPct val="114000"/>
              </a:lnSpc>
            </a:pPr>
            <a:r>
              <a:rPr lang="el-GR" altLang="el-GR" dirty="0" smtClean="0"/>
              <a:t>Η θεραπεία γίνεται με ακτινοθεραπεία (νόσος αρχικού σταδίου) ή χημειοθεραπεία (νόσος τελικού σταδίου).  </a:t>
            </a:r>
          </a:p>
          <a:p>
            <a:pPr eaLnBrk="1" hangingPunct="1">
              <a:lnSpc>
                <a:spcPct val="114000"/>
              </a:lnSpc>
            </a:pPr>
            <a:r>
              <a:rPr lang="el-GR" altLang="el-GR" dirty="0" smtClean="0"/>
              <a:t>Μερικοί ασθενείς μπορεί να αντιμετωπιστούν με συνδυασμό των δύο τρόπων.</a:t>
            </a:r>
            <a:endParaRPr lang="el-GR" altLang="el-GR" b="1"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51</a:t>
            </a:fld>
            <a:endParaRPr lang="el-GR" dirty="0"/>
          </a:p>
        </p:txBody>
      </p:sp>
    </p:spTree>
    <p:extLst>
      <p:ext uri="{BB962C8B-B14F-4D97-AF65-F5344CB8AC3E}">
        <p14:creationId xmlns:p14="http://schemas.microsoft.com/office/powerpoint/2010/main" val="269595612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Πρόγνωση σε λέμφωμα </a:t>
            </a:r>
            <a:r>
              <a:rPr lang="en-US" dirty="0" smtClean="0"/>
              <a:t>Hodgkin’s</a:t>
            </a:r>
            <a:endParaRPr lang="el-GR" dirty="0"/>
          </a:p>
        </p:txBody>
      </p:sp>
      <p:sp>
        <p:nvSpPr>
          <p:cNvPr id="61442" name="Rectangle 3"/>
          <p:cNvSpPr>
            <a:spLocks noGrp="1" noChangeArrowheads="1"/>
          </p:cNvSpPr>
          <p:nvPr>
            <p:ph idx="1"/>
          </p:nvPr>
        </p:nvSpPr>
        <p:spPr/>
        <p:txBody>
          <a:bodyPr/>
          <a:lstStyle/>
          <a:p>
            <a:pPr eaLnBrk="1" hangingPunct="1">
              <a:lnSpc>
                <a:spcPct val="114000"/>
              </a:lnSpc>
            </a:pPr>
            <a:r>
              <a:rPr lang="el-GR" altLang="el-GR" dirty="0" smtClean="0"/>
              <a:t>Το ποσοστό ίασης κυμαίνεται στο 50%, αν το στάδιο είναι προχωρημένο και περίπου 80% αν το στάδιο είναι αρχικό.</a:t>
            </a:r>
          </a:p>
          <a:p>
            <a:pPr eaLnBrk="1" hangingPunct="1">
              <a:lnSpc>
                <a:spcPct val="114000"/>
              </a:lnSpc>
            </a:pPr>
            <a:r>
              <a:rPr lang="el-GR" altLang="el-GR" dirty="0" smtClean="0"/>
              <a:t>Οι επιπλοκές της θεραπείας είναι μεγαλύτερες όσο αυξάνει η επιβίωση, δευτεροπαθείς δε κακοήθειες εμφανίζονται στο 10%, μέχρι και 10-15 χρόνια μετά την υποχώρηση της νόσου.</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52</a:t>
            </a:fld>
            <a:endParaRPr lang="el-GR" dirty="0"/>
          </a:p>
        </p:txBody>
      </p:sp>
    </p:spTree>
    <p:extLst>
      <p:ext uri="{BB962C8B-B14F-4D97-AF65-F5344CB8AC3E}">
        <p14:creationId xmlns:p14="http://schemas.microsoft.com/office/powerpoint/2010/main" val="56628372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Μυελοδυσπλαστικές διαταραχές </a:t>
            </a:r>
            <a:endParaRPr lang="el-GR" dirty="0"/>
          </a:p>
        </p:txBody>
      </p:sp>
      <p:sp>
        <p:nvSpPr>
          <p:cNvPr id="62466" name="Rectangle 3"/>
          <p:cNvSpPr>
            <a:spLocks noGrp="1" noChangeArrowheads="1"/>
          </p:cNvSpPr>
          <p:nvPr>
            <p:ph idx="1"/>
          </p:nvPr>
        </p:nvSpPr>
        <p:spPr/>
        <p:txBody>
          <a:bodyPr/>
          <a:lstStyle/>
          <a:p>
            <a:pPr eaLnBrk="1" hangingPunct="1">
              <a:lnSpc>
                <a:spcPct val="150000"/>
              </a:lnSpc>
              <a:buFont typeface="Wingdings" panose="05000000000000000000" pitchFamily="2" charset="2"/>
              <a:buChar char="ü"/>
            </a:pPr>
            <a:r>
              <a:rPr lang="el-GR" altLang="el-GR" dirty="0" smtClean="0"/>
              <a:t>Περιλαμβάνουν εκτός από την χρόνια μυελογενή λευχαιμία και την μυελοίνωση, την αληθή πολυκυτταραιμία και την ιδιοπαθή θρομβοκυττάρωση.</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53</a:t>
            </a:fld>
            <a:endParaRPr lang="el-GR" dirty="0"/>
          </a:p>
        </p:txBody>
      </p:sp>
    </p:spTree>
    <p:extLst>
      <p:ext uri="{BB962C8B-B14F-4D97-AF65-F5344CB8AC3E}">
        <p14:creationId xmlns:p14="http://schemas.microsoft.com/office/powerpoint/2010/main" val="300000635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Αληθής πολυκυτταραιμία</a:t>
            </a:r>
            <a:endParaRPr lang="el-GR" dirty="0"/>
          </a:p>
        </p:txBody>
      </p:sp>
      <p:sp>
        <p:nvSpPr>
          <p:cNvPr id="63490" name="Rectangle 3"/>
          <p:cNvSpPr>
            <a:spLocks noGrp="1" noChangeArrowheads="1"/>
          </p:cNvSpPr>
          <p:nvPr>
            <p:ph idx="1"/>
          </p:nvPr>
        </p:nvSpPr>
        <p:spPr/>
        <p:txBody>
          <a:bodyPr/>
          <a:lstStyle/>
          <a:p>
            <a:pPr eaLnBrk="1" hangingPunct="1"/>
            <a:r>
              <a:rPr lang="el-GR" altLang="el-GR" b="1" dirty="0" smtClean="0"/>
              <a:t>Επιδημιολογία πολυκυτταραιμίας</a:t>
            </a:r>
          </a:p>
          <a:p>
            <a:pPr marL="355600" indent="0" eaLnBrk="1" hangingPunct="1">
              <a:buNone/>
            </a:pPr>
            <a:r>
              <a:rPr lang="el-GR" altLang="el-GR" dirty="0" smtClean="0"/>
              <a:t>Είναι συχνότερη την </a:t>
            </a:r>
            <a:r>
              <a:rPr lang="el-GR" altLang="el-GR" b="1" dirty="0" smtClean="0"/>
              <a:t>έκτη δεκαετία </a:t>
            </a:r>
            <a:r>
              <a:rPr lang="el-GR" altLang="el-GR" dirty="0" smtClean="0"/>
              <a:t>της ζωής και φαίνεται να έχει μεγαλύτερη επίπτωση στους άνδρες.  </a:t>
            </a:r>
            <a:endParaRPr lang="el-GR" altLang="el-GR" b="1" dirty="0" smtClean="0"/>
          </a:p>
          <a:p>
            <a:pPr eaLnBrk="1" hangingPunct="1"/>
            <a:r>
              <a:rPr lang="el-GR" altLang="el-GR" b="1" dirty="0" smtClean="0"/>
              <a:t>Παθοφυσιολογία πολυκυτταραιμίας</a:t>
            </a:r>
          </a:p>
          <a:p>
            <a:pPr marL="355600" indent="0" eaLnBrk="1" hangingPunct="1">
              <a:buNone/>
            </a:pPr>
            <a:r>
              <a:rPr lang="el-GR" altLang="el-GR" dirty="0" smtClean="0"/>
              <a:t>Η πολυκυτταραιμία αποτελεί </a:t>
            </a:r>
            <a:r>
              <a:rPr lang="el-GR" altLang="el-GR" b="1" dirty="0" smtClean="0"/>
              <a:t>κλωνική </a:t>
            </a:r>
            <a:r>
              <a:rPr lang="el-GR" altLang="el-GR" dirty="0" smtClean="0"/>
              <a:t>διαταραχή των αρχεγόνων κυττάρων.  </a:t>
            </a:r>
          </a:p>
          <a:p>
            <a:pPr marL="355600" indent="0" eaLnBrk="1" hangingPunct="1">
              <a:buNone/>
            </a:pPr>
            <a:r>
              <a:rPr lang="el-GR" altLang="el-GR" dirty="0" smtClean="0"/>
              <a:t>Η μάζα των ερυθροκυττάρων είναι αυξημένη, οι δε μισοί ασθενείς παρουσιάζουν αυξημένα αιμοπετάλια και λευκοκύτταρα.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54</a:t>
            </a:fld>
            <a:endParaRPr lang="el-GR" dirty="0"/>
          </a:p>
        </p:txBody>
      </p:sp>
    </p:spTree>
    <p:extLst>
      <p:ext uri="{BB962C8B-B14F-4D97-AF65-F5344CB8AC3E}">
        <p14:creationId xmlns:p14="http://schemas.microsoft.com/office/powerpoint/2010/main" val="57006744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Κλινική εικόνα </a:t>
            </a:r>
            <a:r>
              <a:rPr lang="el-GR" dirty="0" smtClean="0"/>
              <a:t>πολυκυτταραιμίας </a:t>
            </a:r>
            <a:r>
              <a:rPr lang="el-GR" sz="3000" b="0" dirty="0" smtClean="0"/>
              <a:t>1/2</a:t>
            </a:r>
            <a:endParaRPr lang="el-GR" sz="3000" b="0" dirty="0"/>
          </a:p>
        </p:txBody>
      </p:sp>
      <p:sp>
        <p:nvSpPr>
          <p:cNvPr id="64514" name="Rectangle 3"/>
          <p:cNvSpPr>
            <a:spLocks noGrp="1" noChangeArrowheads="1"/>
          </p:cNvSpPr>
          <p:nvPr>
            <p:ph idx="1"/>
          </p:nvPr>
        </p:nvSpPr>
        <p:spPr/>
        <p:txBody>
          <a:bodyPr>
            <a:noAutofit/>
          </a:bodyPr>
          <a:lstStyle/>
          <a:p>
            <a:pPr eaLnBrk="1" hangingPunct="1"/>
            <a:r>
              <a:rPr lang="el-GR" altLang="el-GR" dirty="0" smtClean="0"/>
              <a:t>Οι κλινικές επιπλοκές συμβαίνουν στο 30-50% και συνήθως είναι παροδικά </a:t>
            </a:r>
            <a:r>
              <a:rPr lang="el-GR" altLang="el-GR" b="1" dirty="0" smtClean="0"/>
              <a:t>ισχαιμικά επεισόδια, ημιπληγίες, καρδιακές προσβολές, εν τω βάθει φλεβοθρόμβωση καθώς και πνευμονική εμβολή.  </a:t>
            </a:r>
            <a:r>
              <a:rPr lang="el-GR" altLang="el-GR" dirty="0" smtClean="0"/>
              <a:t>Τέτοιες προσβολές επισυμβαίνουν όταν υπάρχουν και παράγοντες αυξημένου κινδύνου.  </a:t>
            </a:r>
          </a:p>
          <a:p>
            <a:pPr eaLnBrk="1" hangingPunct="1"/>
            <a:r>
              <a:rPr lang="el-GR" altLang="el-GR" dirty="0" smtClean="0"/>
              <a:t>Υπάρχει </a:t>
            </a:r>
            <a:r>
              <a:rPr lang="el-GR" altLang="el-GR" b="1" dirty="0" smtClean="0"/>
              <a:t>πληθωρικό προσωπείο </a:t>
            </a:r>
            <a:r>
              <a:rPr lang="el-GR" altLang="el-GR" dirty="0" smtClean="0"/>
              <a:t>και κνησμός ιδιαίτερα μετά από ζεστό μπάνιο </a:t>
            </a:r>
            <a:r>
              <a:rPr lang="el-GR" altLang="el-GR" b="1" dirty="0" smtClean="0"/>
              <a:t>(υδατογενής κνησμός).  </a:t>
            </a:r>
          </a:p>
          <a:p>
            <a:pPr eaLnBrk="1" hangingPunct="1"/>
            <a:r>
              <a:rPr lang="el-GR" altLang="el-GR" dirty="0" smtClean="0"/>
              <a:t>Υπάρχει επίσης καυστική δυσφορία άνω και κάτω άκρων, τα οποία έχουν ερυθροκύανη χροιά </a:t>
            </a:r>
            <a:r>
              <a:rPr lang="el-GR" altLang="el-GR" b="1" dirty="0" smtClean="0"/>
              <a:t>(ερυθρομελαλγία), </a:t>
            </a:r>
            <a:r>
              <a:rPr lang="el-GR" altLang="el-GR" dirty="0" smtClean="0"/>
              <a:t>που οφείλεται στην βραδύτερη αιματική ροή και συσσώρευση αιμοπεταλίων στα μικρά αρτηρίδια.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55</a:t>
            </a:fld>
            <a:endParaRPr lang="el-GR" dirty="0"/>
          </a:p>
        </p:txBody>
      </p:sp>
    </p:spTree>
    <p:extLst>
      <p:ext uri="{BB962C8B-B14F-4D97-AF65-F5344CB8AC3E}">
        <p14:creationId xmlns:p14="http://schemas.microsoft.com/office/powerpoint/2010/main" val="363410046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Κλινική εικόνα </a:t>
            </a:r>
            <a:r>
              <a:rPr lang="el-GR" dirty="0" smtClean="0"/>
              <a:t>πολυκυτταραιμίας </a:t>
            </a:r>
            <a:r>
              <a:rPr lang="el-GR" sz="3000" b="0" dirty="0"/>
              <a:t>2</a:t>
            </a:r>
            <a:r>
              <a:rPr lang="el-GR" sz="3000" b="0" dirty="0" smtClean="0"/>
              <a:t>/2</a:t>
            </a:r>
            <a:endParaRPr lang="el-GR" sz="3000" b="0" dirty="0"/>
          </a:p>
        </p:txBody>
      </p:sp>
      <p:sp>
        <p:nvSpPr>
          <p:cNvPr id="64514" name="Rectangle 3"/>
          <p:cNvSpPr>
            <a:spLocks noGrp="1" noChangeArrowheads="1"/>
          </p:cNvSpPr>
          <p:nvPr>
            <p:ph idx="1"/>
          </p:nvPr>
        </p:nvSpPr>
        <p:spPr/>
        <p:txBody>
          <a:bodyPr>
            <a:noAutofit/>
          </a:bodyPr>
          <a:lstStyle/>
          <a:p>
            <a:pPr eaLnBrk="1" hangingPunct="1"/>
            <a:r>
              <a:rPr lang="el-GR" altLang="el-GR" dirty="0" smtClean="0"/>
              <a:t>Λόγω δε της ανώμαλης λειτουργίας των αιμοπεταλίων, υπάρχει αυξημένος </a:t>
            </a:r>
            <a:r>
              <a:rPr lang="el-GR" altLang="el-GR" b="1" dirty="0" smtClean="0"/>
              <a:t>κίνδυνος αιμορραγίας.  </a:t>
            </a:r>
          </a:p>
          <a:p>
            <a:pPr eaLnBrk="1" hangingPunct="1"/>
            <a:r>
              <a:rPr lang="el-GR" altLang="el-GR" dirty="0" smtClean="0"/>
              <a:t>Εμφανίζονται από μώλωπες μέχρι μεγάλη αιμορραγία από το γαστρεντερικό ή το ΚΝΣ.</a:t>
            </a:r>
          </a:p>
          <a:p>
            <a:pPr eaLnBrk="1" hangingPunct="1"/>
            <a:r>
              <a:rPr lang="el-GR" altLang="el-GR" dirty="0" smtClean="0"/>
              <a:t>Το 75% έχει </a:t>
            </a:r>
            <a:r>
              <a:rPr lang="el-GR" altLang="el-GR" b="1" dirty="0" smtClean="0"/>
              <a:t>σπληνομεγαλία.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56</a:t>
            </a:fld>
            <a:endParaRPr lang="el-GR" dirty="0"/>
          </a:p>
        </p:txBody>
      </p:sp>
    </p:spTree>
    <p:extLst>
      <p:ext uri="{BB962C8B-B14F-4D97-AF65-F5344CB8AC3E}">
        <p14:creationId xmlns:p14="http://schemas.microsoft.com/office/powerpoint/2010/main" val="110515056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t>Κριτήρια για την διάγνωση της </a:t>
            </a:r>
            <a:r>
              <a:rPr lang="el-GR" dirty="0" smtClean="0"/>
              <a:t>πολυκυτταραιμίας</a:t>
            </a:r>
            <a:endParaRPr lang="el-GR" dirty="0"/>
          </a:p>
        </p:txBody>
      </p:sp>
      <p:sp>
        <p:nvSpPr>
          <p:cNvPr id="65538" name="Rectangle 3"/>
          <p:cNvSpPr>
            <a:spLocks noGrp="1" noChangeArrowheads="1"/>
          </p:cNvSpPr>
          <p:nvPr>
            <p:ph idx="1"/>
          </p:nvPr>
        </p:nvSpPr>
        <p:spPr/>
        <p:txBody>
          <a:bodyPr>
            <a:normAutofit/>
          </a:bodyPr>
          <a:lstStyle/>
          <a:p>
            <a:pPr eaLnBrk="1" hangingPunct="1"/>
            <a:r>
              <a:rPr lang="el-GR" altLang="el-GR" b="1" dirty="0" smtClean="0"/>
              <a:t>Α1 </a:t>
            </a:r>
            <a:r>
              <a:rPr lang="el-GR" altLang="el-GR" dirty="0" smtClean="0"/>
              <a:t>Αυξημένη ερυθροκυτταρική μάζα (&gt;25% από την προβλεπόμενη).</a:t>
            </a:r>
          </a:p>
          <a:p>
            <a:pPr eaLnBrk="1" hangingPunct="1"/>
            <a:r>
              <a:rPr lang="el-GR" altLang="el-GR" b="1" dirty="0" smtClean="0"/>
              <a:t>Α2 </a:t>
            </a:r>
            <a:r>
              <a:rPr lang="el-GR" altLang="el-GR" dirty="0" smtClean="0"/>
              <a:t>Απουσία δευτεροπαθούς πολυκυτταραιμίας.</a:t>
            </a:r>
            <a:endParaRPr lang="el-GR" altLang="el-GR" b="1" dirty="0" smtClean="0"/>
          </a:p>
          <a:p>
            <a:pPr eaLnBrk="1" hangingPunct="1"/>
            <a:r>
              <a:rPr lang="el-GR" altLang="el-GR" b="1" dirty="0" smtClean="0"/>
              <a:t>Α3  </a:t>
            </a:r>
            <a:r>
              <a:rPr lang="el-GR" altLang="el-GR" dirty="0" smtClean="0"/>
              <a:t>Ψηλαφητή σπληνομεγαλία.</a:t>
            </a:r>
            <a:endParaRPr lang="el-GR" altLang="el-GR" b="1" dirty="0" smtClean="0"/>
          </a:p>
          <a:p>
            <a:pPr eaLnBrk="1" hangingPunct="1"/>
            <a:r>
              <a:rPr lang="el-GR" altLang="el-GR" b="1" dirty="0" smtClean="0"/>
              <a:t>Α4 </a:t>
            </a:r>
            <a:r>
              <a:rPr lang="el-GR" altLang="el-GR" dirty="0" smtClean="0"/>
              <a:t>Επίκτητη κυτταρογενετική ανωμαλία.</a:t>
            </a:r>
            <a:endParaRPr lang="el-GR" altLang="el-GR" b="1" dirty="0" smtClean="0"/>
          </a:p>
          <a:p>
            <a:pPr eaLnBrk="1" hangingPunct="1"/>
            <a:r>
              <a:rPr lang="el-GR" altLang="el-GR" b="1" dirty="0" smtClean="0"/>
              <a:t>Β1 </a:t>
            </a:r>
            <a:r>
              <a:rPr lang="el-GR" altLang="el-GR" dirty="0" smtClean="0"/>
              <a:t>Θρομβοκυττάρωση (αιμοπετάλια &gt;400χ10(9)/</a:t>
            </a:r>
            <a:r>
              <a:rPr lang="en-US" altLang="el-GR" dirty="0" smtClean="0"/>
              <a:t>l</a:t>
            </a:r>
            <a:r>
              <a:rPr lang="el-GR" altLang="el-GR" dirty="0" smtClean="0"/>
              <a:t>).</a:t>
            </a:r>
            <a:endParaRPr lang="el-GR" altLang="el-GR" b="1" dirty="0" smtClean="0"/>
          </a:p>
          <a:p>
            <a:pPr eaLnBrk="1" hangingPunct="1"/>
            <a:r>
              <a:rPr lang="el-GR" altLang="el-GR" b="1" dirty="0" smtClean="0"/>
              <a:t>Β2 </a:t>
            </a:r>
            <a:r>
              <a:rPr lang="el-GR" altLang="el-GR" dirty="0" smtClean="0"/>
              <a:t>Ουδετερόφιλη λευκοκυττάρωση (&gt;10χ10(9)/</a:t>
            </a:r>
            <a:r>
              <a:rPr lang="en-US" altLang="el-GR" dirty="0" smtClean="0"/>
              <a:t>l</a:t>
            </a:r>
            <a:r>
              <a:rPr lang="el-GR" altLang="el-GR" dirty="0" smtClean="0"/>
              <a:t>).</a:t>
            </a:r>
            <a:endParaRPr lang="el-GR" altLang="el-GR" b="1" dirty="0" smtClean="0"/>
          </a:p>
          <a:p>
            <a:pPr eaLnBrk="1" hangingPunct="1"/>
            <a:r>
              <a:rPr lang="el-GR" altLang="el-GR" b="1" dirty="0" smtClean="0"/>
              <a:t>Β3 </a:t>
            </a:r>
            <a:r>
              <a:rPr lang="el-GR" altLang="el-GR" dirty="0" smtClean="0"/>
              <a:t>Σπληνομεγαλία στο υπερηχογράφημα.</a:t>
            </a:r>
            <a:endParaRPr lang="el-GR" altLang="el-GR" b="1" dirty="0" smtClean="0"/>
          </a:p>
          <a:p>
            <a:pPr eaLnBrk="1" hangingPunct="1"/>
            <a:r>
              <a:rPr lang="el-GR" altLang="el-GR" b="1" dirty="0" smtClean="0"/>
              <a:t>Β4 </a:t>
            </a:r>
            <a:r>
              <a:rPr lang="el-GR" altLang="el-GR" dirty="0" smtClean="0"/>
              <a:t>Αυθόρμητη ανάπτυξη παθολογικών πρόδρομων μορφών ερυθροκυττάρων, χωρίς την προσθήκη ερυθροποιητίνης</a:t>
            </a:r>
            <a:r>
              <a:rPr lang="en-US" altLang="el-GR" dirty="0" smtClean="0"/>
              <a:t>.</a:t>
            </a:r>
            <a:endParaRPr lang="el-GR" alt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57</a:t>
            </a:fld>
            <a:endParaRPr lang="el-GR" dirty="0"/>
          </a:p>
        </p:txBody>
      </p:sp>
    </p:spTree>
    <p:extLst>
      <p:ext uri="{BB962C8B-B14F-4D97-AF65-F5344CB8AC3E}">
        <p14:creationId xmlns:p14="http://schemas.microsoft.com/office/powerpoint/2010/main" val="192439345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Διερεύνηση </a:t>
            </a:r>
            <a:r>
              <a:rPr lang="el-GR" dirty="0" smtClean="0"/>
              <a:t>πολυκυτταραιμίας</a:t>
            </a:r>
            <a:endParaRPr lang="el-GR" dirty="0"/>
          </a:p>
        </p:txBody>
      </p:sp>
      <p:sp>
        <p:nvSpPr>
          <p:cNvPr id="66562" name="Rectangle 3"/>
          <p:cNvSpPr>
            <a:spLocks noGrp="1" noChangeArrowheads="1"/>
          </p:cNvSpPr>
          <p:nvPr>
            <p:ph idx="1"/>
          </p:nvPr>
        </p:nvSpPr>
        <p:spPr>
          <a:xfrm>
            <a:off x="457200" y="1196752"/>
            <a:ext cx="8363272" cy="5256584"/>
          </a:xfrm>
        </p:spPr>
        <p:txBody>
          <a:bodyPr>
            <a:normAutofit lnSpcReduction="10000"/>
          </a:bodyPr>
          <a:lstStyle/>
          <a:p>
            <a:pPr eaLnBrk="1" hangingPunct="1">
              <a:lnSpc>
                <a:spcPct val="110000"/>
              </a:lnSpc>
              <a:spcBef>
                <a:spcPts val="1000"/>
              </a:spcBef>
            </a:pPr>
            <a:r>
              <a:rPr lang="el-GR" altLang="el-GR" dirty="0" smtClean="0"/>
              <a:t>Βρίσκουμε αύξηση της τιμής της αιμοσφαιρίνης, του αριθμού των ερυθροκυττάρων, συχνά δε και των λευκών και των αιμοπεταλίων.</a:t>
            </a:r>
          </a:p>
          <a:p>
            <a:pPr eaLnBrk="1" hangingPunct="1">
              <a:lnSpc>
                <a:spcPct val="110000"/>
              </a:lnSpc>
              <a:spcBef>
                <a:spcPts val="1000"/>
              </a:spcBef>
            </a:pPr>
            <a:r>
              <a:rPr lang="el-GR" altLang="el-GR" dirty="0" smtClean="0"/>
              <a:t>Υπάρχει αύξηση της μάζας των ερυθρών που φαίνεται με ισοτοπικές μελέτες.</a:t>
            </a:r>
          </a:p>
          <a:p>
            <a:pPr eaLnBrk="1" hangingPunct="1">
              <a:lnSpc>
                <a:spcPct val="110000"/>
              </a:lnSpc>
              <a:spcBef>
                <a:spcPts val="1000"/>
              </a:spcBef>
            </a:pPr>
            <a:r>
              <a:rPr lang="el-GR" altLang="el-GR" dirty="0" smtClean="0"/>
              <a:t>Πιθανώς να συνυπάρχει και αύξηση του πλάσματος.</a:t>
            </a:r>
          </a:p>
          <a:p>
            <a:pPr eaLnBrk="1" hangingPunct="1">
              <a:lnSpc>
                <a:spcPct val="110000"/>
              </a:lnSpc>
              <a:spcBef>
                <a:spcPts val="1000"/>
              </a:spcBef>
            </a:pPr>
            <a:r>
              <a:rPr lang="el-GR" altLang="el-GR" dirty="0" smtClean="0"/>
              <a:t>Η αληθής πολυκυτταραιμία πρέπει να διαφοροδιαγιγνώσκεται από </a:t>
            </a:r>
            <a:r>
              <a:rPr lang="el-GR" altLang="el-GR" b="1" dirty="0" smtClean="0"/>
              <a:t>την δευτεροπαθή πολυκυτταραιμία </a:t>
            </a:r>
            <a:r>
              <a:rPr lang="el-GR" altLang="el-GR" dirty="0" smtClean="0"/>
              <a:t>όπως εκείνη που προκύπτει:</a:t>
            </a:r>
          </a:p>
          <a:p>
            <a:pPr marL="457200" indent="-457200" eaLnBrk="1" hangingPunct="1">
              <a:lnSpc>
                <a:spcPct val="110000"/>
              </a:lnSpc>
              <a:spcBef>
                <a:spcPts val="1000"/>
              </a:spcBef>
              <a:buFont typeface="+mj-lt"/>
              <a:buAutoNum type="arabicPeriod"/>
            </a:pPr>
            <a:r>
              <a:rPr lang="el-GR" altLang="el-GR" b="1" dirty="0" smtClean="0"/>
              <a:t>Λόγω υποξαιμίας </a:t>
            </a:r>
            <a:r>
              <a:rPr lang="el-GR" altLang="el-GR" dirty="0" smtClean="0"/>
              <a:t>(πνευμονικές νόσοι, κυανωτικές καρδιοπάθειες, πολύ υψηλό υψόμετρο), </a:t>
            </a:r>
            <a:endParaRPr lang="el-GR" altLang="el-GR" u="sng" dirty="0" smtClean="0"/>
          </a:p>
          <a:p>
            <a:pPr marL="457200" indent="-457200" eaLnBrk="1" hangingPunct="1">
              <a:lnSpc>
                <a:spcPct val="110000"/>
              </a:lnSpc>
              <a:spcBef>
                <a:spcPts val="1000"/>
              </a:spcBef>
              <a:buFont typeface="+mj-lt"/>
              <a:buAutoNum type="arabicPeriod"/>
            </a:pPr>
            <a:r>
              <a:rPr lang="el-GR" altLang="el-GR" b="1" dirty="0" smtClean="0"/>
              <a:t>Όγκους που παράγουν ερυθροποιητίνη </a:t>
            </a:r>
            <a:r>
              <a:rPr lang="el-GR" altLang="el-GR" dirty="0" smtClean="0"/>
              <a:t>(νεφρικοί όγκοι, αιμαγγειοβλαστώματα της παρεγκεφαλίδας) </a:t>
            </a:r>
            <a:endParaRPr lang="el-GR" altLang="el-GR" u="sng" dirty="0" smtClean="0"/>
          </a:p>
          <a:p>
            <a:pPr marL="457200" indent="-457200" eaLnBrk="1" hangingPunct="1">
              <a:lnSpc>
                <a:spcPct val="110000"/>
              </a:lnSpc>
              <a:spcBef>
                <a:spcPts val="1000"/>
              </a:spcBef>
              <a:buFont typeface="+mj-lt"/>
              <a:buAutoNum type="arabicPeriod"/>
            </a:pPr>
            <a:r>
              <a:rPr lang="el-GR" altLang="el-GR" b="1" dirty="0" smtClean="0"/>
              <a:t>Από την πολυκυτταραιμία που προκύπτει σε υπερτασικούς </a:t>
            </a:r>
            <a:r>
              <a:rPr lang="el-GR" altLang="el-GR" dirty="0" smtClean="0"/>
              <a:t>που είναι ταυτόχρονα και βαρείς καπνιστές.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58</a:t>
            </a:fld>
            <a:endParaRPr lang="el-GR" dirty="0"/>
          </a:p>
        </p:txBody>
      </p:sp>
    </p:spTree>
    <p:extLst>
      <p:ext uri="{BB962C8B-B14F-4D97-AF65-F5344CB8AC3E}">
        <p14:creationId xmlns:p14="http://schemas.microsoft.com/office/powerpoint/2010/main" val="3787387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dirty="0" smtClean="0"/>
              <a:t>Συμπτώματα και σημεία στις οξείες λευχαιμίες </a:t>
            </a:r>
            <a:r>
              <a:rPr lang="el-GR" sz="3000" b="0" dirty="0" smtClean="0"/>
              <a:t>1/3</a:t>
            </a:r>
            <a:endParaRPr lang="el-GR" sz="3000" b="0" dirty="0"/>
          </a:p>
        </p:txBody>
      </p:sp>
      <p:sp>
        <p:nvSpPr>
          <p:cNvPr id="6146" name="Rectangle 3"/>
          <p:cNvSpPr>
            <a:spLocks noGrp="1" noChangeArrowheads="1"/>
          </p:cNvSpPr>
          <p:nvPr>
            <p:ph idx="1"/>
          </p:nvPr>
        </p:nvSpPr>
        <p:spPr>
          <a:xfrm>
            <a:off x="467544" y="1484784"/>
            <a:ext cx="8229600" cy="5040560"/>
          </a:xfrm>
        </p:spPr>
        <p:txBody>
          <a:bodyPr>
            <a:noAutofit/>
          </a:bodyPr>
          <a:lstStyle/>
          <a:p>
            <a:pPr eaLnBrk="1" hangingPunct="1"/>
            <a:r>
              <a:rPr lang="el-GR" altLang="el-GR" dirty="0" smtClean="0"/>
              <a:t>Τα συμπτώματα της οξείας λευχαιμίας εμφανίζονται σε διάστημα λίγων εβδομάδων και διακρίνονται σε 3 κατηγορίες.</a:t>
            </a:r>
            <a:endParaRPr lang="el-GR" altLang="el-GR" b="1" dirty="0" smtClean="0"/>
          </a:p>
          <a:p>
            <a:pPr marL="457200" indent="-457200" eaLnBrk="1" hangingPunct="1">
              <a:buFont typeface="+mj-lt"/>
              <a:buAutoNum type="arabicPeriod"/>
            </a:pPr>
            <a:r>
              <a:rPr lang="el-GR" altLang="el-GR" b="1" dirty="0" smtClean="0"/>
              <a:t>Συμπτώματα ανεπάρκειας του μυελού των οστών</a:t>
            </a:r>
            <a:r>
              <a:rPr lang="el-GR" altLang="el-GR" dirty="0" smtClean="0"/>
              <a:t> που είναι και οι συχνότερες εκδηλώσεις με τις οποίες παρουσιάζονται οι ασθενείς.  </a:t>
            </a:r>
          </a:p>
          <a:p>
            <a:pPr lvl="1"/>
            <a:r>
              <a:rPr lang="el-GR" altLang="el-GR" dirty="0" smtClean="0"/>
              <a:t>Η φυσιολογική λειτουργία του μυελού καταστέλλεται και εμφανίζεται οποιοσδήποτε συνδυασμός αναιμίας, λευκοπενίας και θρομβοπενίας.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276045551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Θεραπεία και πρόγνωση </a:t>
            </a:r>
            <a:r>
              <a:rPr lang="el-GR" dirty="0" smtClean="0"/>
              <a:t>πολυκυτταραιμίας</a:t>
            </a:r>
            <a:endParaRPr lang="el-GR" dirty="0"/>
          </a:p>
        </p:txBody>
      </p:sp>
      <p:sp>
        <p:nvSpPr>
          <p:cNvPr id="67586" name="Rectangle 3"/>
          <p:cNvSpPr>
            <a:spLocks noGrp="1" noChangeArrowheads="1"/>
          </p:cNvSpPr>
          <p:nvPr>
            <p:ph idx="1"/>
          </p:nvPr>
        </p:nvSpPr>
        <p:spPr/>
        <p:txBody>
          <a:bodyPr>
            <a:normAutofit/>
          </a:bodyPr>
          <a:lstStyle/>
          <a:p>
            <a:pPr eaLnBrk="1" hangingPunct="1"/>
            <a:r>
              <a:rPr lang="el-GR" altLang="el-GR" dirty="0" smtClean="0"/>
              <a:t>Η </a:t>
            </a:r>
            <a:r>
              <a:rPr lang="el-GR" altLang="el-GR" b="1" dirty="0" smtClean="0"/>
              <a:t>αφαίμαξη </a:t>
            </a:r>
            <a:r>
              <a:rPr lang="el-GR" altLang="el-GR" dirty="0" smtClean="0"/>
              <a:t>είναι </a:t>
            </a:r>
            <a:r>
              <a:rPr lang="el-GR" altLang="el-GR" b="1" dirty="0" smtClean="0"/>
              <a:t>σχετικά απλή και ασφαλής </a:t>
            </a:r>
            <a:r>
              <a:rPr lang="el-GR" altLang="el-GR" dirty="0" smtClean="0"/>
              <a:t>μέθοδος θεραπείας που μπορεί να επιτύχει την μείωση του αιματοκρίτη κάτω από 45%.</a:t>
            </a:r>
          </a:p>
          <a:p>
            <a:pPr eaLnBrk="1" hangingPunct="1"/>
            <a:r>
              <a:rPr lang="el-GR" altLang="el-GR" dirty="0" smtClean="0"/>
              <a:t>Αν η μείωση του αιματοκρίτη δεν επιτυγχάνεται ή υπάρχει αύξηση του αριθμούν των αιμοπεταλίων, τότε χρησιμοποιούμε ως θεραπευτική αγωγή την</a:t>
            </a:r>
            <a:r>
              <a:rPr lang="el-GR" altLang="el-GR" b="1" dirty="0" smtClean="0"/>
              <a:t> υδροξυουρία </a:t>
            </a:r>
            <a:r>
              <a:rPr lang="el-GR" altLang="el-GR" dirty="0" smtClean="0"/>
              <a:t>με πολύ καλά αποτελέσματα ώστε να αποφεύγονται οι αγγειακές επιπλοκές της νόσου.</a:t>
            </a:r>
          </a:p>
          <a:p>
            <a:pPr eaLnBrk="1" hangingPunct="1"/>
            <a:r>
              <a:rPr lang="el-GR" altLang="el-GR" dirty="0" smtClean="0"/>
              <a:t>Με επιτυχή αγωγή </a:t>
            </a:r>
            <a:r>
              <a:rPr lang="el-GR" altLang="el-GR" b="1" dirty="0" smtClean="0"/>
              <a:t>η πρόγνωση είναι καλή και η επιβίωση&gt;10 έτη.</a:t>
            </a:r>
          </a:p>
          <a:p>
            <a:pPr eaLnBrk="1" hangingPunct="1"/>
            <a:r>
              <a:rPr lang="el-GR" altLang="el-GR" dirty="0" smtClean="0"/>
              <a:t>Μερικοί ασθενείς μπορεί να αναπτύξουν μυελοίνωση ή οξεία λευχαιμία.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59</a:t>
            </a:fld>
            <a:endParaRPr lang="el-GR" dirty="0"/>
          </a:p>
        </p:txBody>
      </p:sp>
    </p:spTree>
    <p:extLst>
      <p:ext uri="{BB962C8B-B14F-4D97-AF65-F5344CB8AC3E}">
        <p14:creationId xmlns:p14="http://schemas.microsoft.com/office/powerpoint/2010/main" val="355160826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Πολλαπλό μυέλωμα (μυέλωμα)</a:t>
            </a:r>
            <a:endParaRPr lang="el-GR" dirty="0"/>
          </a:p>
        </p:txBody>
      </p:sp>
      <p:sp>
        <p:nvSpPr>
          <p:cNvPr id="71682" name="Rectangle 3"/>
          <p:cNvSpPr>
            <a:spLocks noGrp="1" noChangeArrowheads="1"/>
          </p:cNvSpPr>
          <p:nvPr>
            <p:ph idx="1"/>
          </p:nvPr>
        </p:nvSpPr>
        <p:spPr/>
        <p:txBody>
          <a:bodyPr/>
          <a:lstStyle/>
          <a:p>
            <a:pPr eaLnBrk="1" hangingPunct="1"/>
            <a:r>
              <a:rPr lang="el-GR" altLang="el-GR" dirty="0" smtClean="0"/>
              <a:t>Είναι </a:t>
            </a:r>
            <a:r>
              <a:rPr lang="el-GR" altLang="el-GR" b="1" dirty="0" smtClean="0"/>
              <a:t>κακοήθεια των πλασματοκυττάρων </a:t>
            </a:r>
            <a:r>
              <a:rPr lang="el-GR" altLang="el-GR" dirty="0" smtClean="0"/>
              <a:t>του μυελού των οστών.</a:t>
            </a:r>
          </a:p>
          <a:p>
            <a:pPr eaLnBrk="1" hangingPunct="1"/>
            <a:r>
              <a:rPr lang="el-GR" altLang="el-GR" dirty="0" smtClean="0"/>
              <a:t>Εμφανίζει επίπτωση 4/100.000.</a:t>
            </a:r>
          </a:p>
          <a:p>
            <a:pPr eaLnBrk="1" hangingPunct="1"/>
            <a:r>
              <a:rPr lang="el-GR" altLang="el-GR" dirty="0" smtClean="0"/>
              <a:t>Είναι συχνότερο σε ηλικιωμένα άτομα καθώς και στην μαύρη φυλή. </a:t>
            </a:r>
            <a:endParaRPr lang="en-US" altLang="el-GR" dirty="0" smtClean="0"/>
          </a:p>
          <a:p>
            <a:pPr eaLnBrk="1" hangingPunct="1"/>
            <a:r>
              <a:rPr lang="el-GR" altLang="el-GR" dirty="0" smtClean="0"/>
              <a:t>Η μέση ηλικία προσβολής είναι τα 65-70 χρόνια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60</a:t>
            </a:fld>
            <a:endParaRPr lang="el-GR" dirty="0"/>
          </a:p>
        </p:txBody>
      </p:sp>
    </p:spTree>
    <p:extLst>
      <p:ext uri="{BB962C8B-B14F-4D97-AF65-F5344CB8AC3E}">
        <p14:creationId xmlns:p14="http://schemas.microsoft.com/office/powerpoint/2010/main" val="277152624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Παθοφυσιολογία του </a:t>
            </a:r>
            <a:r>
              <a:rPr lang="el-GR" dirty="0" smtClean="0"/>
              <a:t>μυελώματος </a:t>
            </a:r>
            <a:r>
              <a:rPr lang="el-GR" sz="3000" b="0" dirty="0" smtClean="0"/>
              <a:t>1/2</a:t>
            </a:r>
            <a:endParaRPr lang="el-GR" sz="3000" b="0" dirty="0"/>
          </a:p>
        </p:txBody>
      </p:sp>
      <p:sp>
        <p:nvSpPr>
          <p:cNvPr id="74754" name="Rectangle 3"/>
          <p:cNvSpPr>
            <a:spLocks noGrp="1" noChangeArrowheads="1"/>
          </p:cNvSpPr>
          <p:nvPr>
            <p:ph idx="1"/>
          </p:nvPr>
        </p:nvSpPr>
        <p:spPr/>
        <p:txBody>
          <a:bodyPr>
            <a:noAutofit/>
          </a:bodyPr>
          <a:lstStyle/>
          <a:p>
            <a:pPr eaLnBrk="1" hangingPunct="1">
              <a:lnSpc>
                <a:spcPct val="110000"/>
              </a:lnSpc>
            </a:pPr>
            <a:r>
              <a:rPr lang="el-GR" altLang="el-GR" dirty="0" smtClean="0"/>
              <a:t>Στην νόσο αυτή σχηματίζεται κλώνος παθολογικών καρκινικών πλασματοκυττάρων τα οποία γεμίζουν τον μυελό των οστών και ταυτόχρονα παράγουν </a:t>
            </a:r>
            <a:r>
              <a:rPr lang="el-GR" altLang="el-GR" b="1" dirty="0" smtClean="0"/>
              <a:t>μονοκλωνική ανοσοσφαιρίνη (</a:t>
            </a:r>
            <a:r>
              <a:rPr lang="el-GR" altLang="el-GR" b="1" dirty="0" smtClean="0"/>
              <a:t>Μ-</a:t>
            </a:r>
            <a:r>
              <a:rPr lang="el-GR" altLang="el-GR" b="1" dirty="0" smtClean="0"/>
              <a:t>πρωτεΐν</a:t>
            </a:r>
            <a:r>
              <a:rPr lang="el-GR" altLang="el-GR" b="1" dirty="0" smtClean="0"/>
              <a:t>η </a:t>
            </a:r>
            <a:r>
              <a:rPr lang="el-GR" altLang="el-GR" b="1" dirty="0" smtClean="0"/>
              <a:t>ή </a:t>
            </a:r>
            <a:r>
              <a:rPr lang="el-GR" altLang="el-GR" b="1" dirty="0" smtClean="0"/>
              <a:t>παραπρωτεΐνη</a:t>
            </a:r>
            <a:r>
              <a:rPr lang="el-GR" altLang="el-GR" b="1" dirty="0" smtClean="0"/>
              <a:t>).  </a:t>
            </a:r>
          </a:p>
          <a:p>
            <a:pPr eaLnBrk="1" hangingPunct="1">
              <a:lnSpc>
                <a:spcPct val="110000"/>
              </a:lnSpc>
            </a:pPr>
            <a:r>
              <a:rPr lang="el-GR" altLang="el-GR" dirty="0" smtClean="0"/>
              <a:t>Με την υπερπαραγωγή της παθολογικής παραπρωτεΐνης, η </a:t>
            </a:r>
            <a:r>
              <a:rPr lang="el-GR" altLang="el-GR" b="1" dirty="0" smtClean="0"/>
              <a:t>φυσιολογική παραγωγή ανοσοσφαιρινών καταστέλλεται.  </a:t>
            </a:r>
          </a:p>
          <a:p>
            <a:pPr eaLnBrk="1" hangingPunct="1">
              <a:lnSpc>
                <a:spcPct val="110000"/>
              </a:lnSpc>
            </a:pPr>
            <a:r>
              <a:rPr lang="el-GR" altLang="el-GR" dirty="0" smtClean="0"/>
              <a:t>Έτσι, λόγω της ανοσολογικής διαταραχής υπάρχει επιρρέπεια σε </a:t>
            </a:r>
            <a:r>
              <a:rPr lang="el-GR" altLang="el-GR" b="1" dirty="0" smtClean="0"/>
              <a:t>λοιμώξεις.</a:t>
            </a:r>
          </a:p>
          <a:p>
            <a:pPr eaLnBrk="1" hangingPunct="1">
              <a:lnSpc>
                <a:spcPct val="110000"/>
              </a:lnSpc>
            </a:pPr>
            <a:r>
              <a:rPr lang="el-GR" altLang="el-GR" dirty="0" smtClean="0"/>
              <a:t>Συχνά η υπάρχουσα </a:t>
            </a:r>
            <a:r>
              <a:rPr lang="el-GR" altLang="el-GR" b="1" dirty="0" smtClean="0"/>
              <a:t>αναιμία</a:t>
            </a:r>
            <a:r>
              <a:rPr lang="el-GR" altLang="el-GR" dirty="0" smtClean="0"/>
              <a:t> στην νόσο οφείλεται στην καρκινική διήθηση, στην χρόνια νόσο και στην συνυπάρχουσα νεφρική δυσλειτουργία.</a:t>
            </a:r>
            <a:endParaRPr lang="el-GR" altLang="el-GR" u="sng"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61</a:t>
            </a:fld>
            <a:endParaRPr lang="el-GR" dirty="0"/>
          </a:p>
        </p:txBody>
      </p:sp>
    </p:spTree>
    <p:extLst>
      <p:ext uri="{BB962C8B-B14F-4D97-AF65-F5344CB8AC3E}">
        <p14:creationId xmlns:p14="http://schemas.microsoft.com/office/powerpoint/2010/main" val="17132144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Παθοφυσιολογία του </a:t>
            </a:r>
            <a:r>
              <a:rPr lang="el-GR" dirty="0" smtClean="0"/>
              <a:t>μυελώματος </a:t>
            </a:r>
            <a:r>
              <a:rPr lang="el-GR" sz="3000" b="0" dirty="0"/>
              <a:t>2</a:t>
            </a:r>
            <a:r>
              <a:rPr lang="el-GR" sz="3000" b="0" dirty="0" smtClean="0"/>
              <a:t>/2</a:t>
            </a:r>
            <a:endParaRPr lang="el-GR" sz="3000" b="0" dirty="0"/>
          </a:p>
        </p:txBody>
      </p:sp>
      <p:sp>
        <p:nvSpPr>
          <p:cNvPr id="74754" name="Rectangle 3"/>
          <p:cNvSpPr>
            <a:spLocks noGrp="1" noChangeArrowheads="1"/>
          </p:cNvSpPr>
          <p:nvPr>
            <p:ph idx="1"/>
          </p:nvPr>
        </p:nvSpPr>
        <p:spPr/>
        <p:txBody>
          <a:bodyPr>
            <a:noAutofit/>
          </a:bodyPr>
          <a:lstStyle/>
          <a:p>
            <a:pPr eaLnBrk="1" hangingPunct="1">
              <a:lnSpc>
                <a:spcPct val="110000"/>
              </a:lnSpc>
            </a:pPr>
            <a:r>
              <a:rPr lang="el-GR" altLang="el-GR" b="1" dirty="0" smtClean="0"/>
              <a:t>Η νεφρική ανεπάρκεια </a:t>
            </a:r>
            <a:r>
              <a:rPr lang="el-GR" altLang="el-GR" dirty="0" smtClean="0"/>
              <a:t>που εμφανίζεται στο 50% των ασθενών με πολλαπλό μυέλωμα είναι αποτέλεσμα η της αποβολής </a:t>
            </a:r>
            <a:r>
              <a:rPr lang="el-GR" altLang="el-GR" b="1" dirty="0" smtClean="0"/>
              <a:t>λευκώματος </a:t>
            </a:r>
            <a:r>
              <a:rPr lang="en-US" altLang="el-GR" b="1" dirty="0" smtClean="0"/>
              <a:t>Bence</a:t>
            </a:r>
            <a:r>
              <a:rPr lang="el-GR" altLang="el-GR" b="1" dirty="0" smtClean="0"/>
              <a:t>-</a:t>
            </a:r>
            <a:r>
              <a:rPr lang="en-US" altLang="el-GR" b="1" dirty="0" smtClean="0"/>
              <a:t>Jones</a:t>
            </a:r>
            <a:r>
              <a:rPr lang="el-GR" altLang="el-GR" dirty="0" smtClean="0"/>
              <a:t> (που είναι οι ελαφρές άλυσοι των παθολογικών ανοσοσφαιρινών) ή το αποτέλεσμα της συνυπάρχουσας υπερασβαιστιαιμίας.</a:t>
            </a:r>
          </a:p>
          <a:p>
            <a:pPr eaLnBrk="1" hangingPunct="1">
              <a:lnSpc>
                <a:spcPct val="110000"/>
              </a:lnSpc>
              <a:buFont typeface="Wingdings" panose="05000000000000000000" pitchFamily="2" charset="2"/>
              <a:buChar char="ü"/>
            </a:pPr>
            <a:r>
              <a:rPr lang="el-GR" altLang="el-GR" dirty="0" smtClean="0"/>
              <a:t>Υπ’όψιν ότι ενώ φυσιολογικά οι ελαφρές και βαριές αλυσίδες του μορίου των ανοσοσφαιρινών παράγονται 1:1, στο πολλαπλό μυέλωμα οι ελαφρές άλυσοι υπερπαράγονται και γι’ αυτό επιδρούν στην νεφρική λειτουργία.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62</a:t>
            </a:fld>
            <a:endParaRPr lang="el-GR" dirty="0"/>
          </a:p>
        </p:txBody>
      </p:sp>
    </p:spTree>
    <p:extLst>
      <p:ext uri="{BB962C8B-B14F-4D97-AF65-F5344CB8AC3E}">
        <p14:creationId xmlns:p14="http://schemas.microsoft.com/office/powerpoint/2010/main" val="161476265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Υπερασβαιστιαιμία στο μυέλωμα</a:t>
            </a:r>
            <a:endParaRPr lang="el-GR" dirty="0"/>
          </a:p>
        </p:txBody>
      </p:sp>
      <p:sp>
        <p:nvSpPr>
          <p:cNvPr id="75778" name="Rectangle 3"/>
          <p:cNvSpPr>
            <a:spLocks noGrp="1" noChangeArrowheads="1"/>
          </p:cNvSpPr>
          <p:nvPr>
            <p:ph idx="1"/>
          </p:nvPr>
        </p:nvSpPr>
        <p:spPr/>
        <p:txBody>
          <a:bodyPr/>
          <a:lstStyle/>
          <a:p>
            <a:pPr eaLnBrk="1" hangingPunct="1"/>
            <a:r>
              <a:rPr lang="el-GR" altLang="el-GR" dirty="0" smtClean="0"/>
              <a:t>Λοιμώξεις, φάρμακα και υπερασβεστιαιμία επιβαρύνουν την νεφρική λειτουργία και συμβάλλουν στην εμφάνιση της νεφρικής ανεπάρκειας.</a:t>
            </a:r>
          </a:p>
          <a:p>
            <a:pPr eaLnBrk="1" hangingPunct="1"/>
            <a:r>
              <a:rPr lang="el-GR" altLang="el-GR" dirty="0" smtClean="0"/>
              <a:t>Η υπερασβαιστιαιμία προκαλείται από την παραγωγή κυτοκινών από τα κύτταρα του μυελώματος που με την σειρά τους διεγείρουν τους οστεοκλάστες με αποτέλεσμα την απορρόφηση του φλοιώδους οστού και απελευθέρωση ασβεστίου στην κυκλοφορία.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63</a:t>
            </a:fld>
            <a:endParaRPr lang="el-GR" dirty="0"/>
          </a:p>
        </p:txBody>
      </p:sp>
    </p:spTree>
    <p:extLst>
      <p:ext uri="{BB962C8B-B14F-4D97-AF65-F5344CB8AC3E}">
        <p14:creationId xmlns:p14="http://schemas.microsoft.com/office/powerpoint/2010/main" val="31503092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Κλινική εικόνα του πολλαπλού </a:t>
            </a:r>
            <a:r>
              <a:rPr lang="el-GR" dirty="0" smtClean="0"/>
              <a:t>μυελώματος</a:t>
            </a:r>
            <a:endParaRPr lang="el-GR" dirty="0"/>
          </a:p>
        </p:txBody>
      </p:sp>
      <p:sp>
        <p:nvSpPr>
          <p:cNvPr id="76802" name="Rectangle 3"/>
          <p:cNvSpPr>
            <a:spLocks noGrp="1" noChangeArrowheads="1"/>
          </p:cNvSpPr>
          <p:nvPr>
            <p:ph idx="1"/>
          </p:nvPr>
        </p:nvSpPr>
        <p:spPr>
          <a:xfrm>
            <a:off x="457200" y="1196752"/>
            <a:ext cx="8363272" cy="5400600"/>
          </a:xfrm>
        </p:spPr>
        <p:txBody>
          <a:bodyPr>
            <a:normAutofit fontScale="77500" lnSpcReduction="20000"/>
          </a:bodyPr>
          <a:lstStyle/>
          <a:p>
            <a:pPr eaLnBrk="1" hangingPunct="1">
              <a:lnSpc>
                <a:spcPct val="132000"/>
              </a:lnSpc>
            </a:pPr>
            <a:r>
              <a:rPr lang="el-GR" altLang="el-GR" sz="2800" b="1" dirty="0" smtClean="0"/>
              <a:t>Κόπωση, εξάντληση και δύσπνοια </a:t>
            </a:r>
            <a:r>
              <a:rPr lang="el-GR" altLang="el-GR" sz="2800" dirty="0" smtClean="0"/>
              <a:t>από την αναιμία και την καχεξία που προκαλεί η χρόνια νόσος.</a:t>
            </a:r>
            <a:endParaRPr lang="el-GR" altLang="el-GR" sz="2800" u="sng" dirty="0" smtClean="0"/>
          </a:p>
          <a:p>
            <a:pPr eaLnBrk="1" hangingPunct="1">
              <a:lnSpc>
                <a:spcPct val="132000"/>
              </a:lnSpc>
            </a:pPr>
            <a:r>
              <a:rPr lang="el-GR" altLang="el-GR" sz="2800" b="1" dirty="0" smtClean="0"/>
              <a:t>Ναυτία, πολυδιψία, πολυουρία, δυσκοιλιότητα και σύγχυση </a:t>
            </a:r>
            <a:r>
              <a:rPr lang="el-GR" altLang="el-GR" sz="2800" dirty="0" smtClean="0"/>
              <a:t>που προκαλείται από την υπερασβαιστιαιμία.  </a:t>
            </a:r>
          </a:p>
          <a:p>
            <a:pPr eaLnBrk="1" hangingPunct="1">
              <a:lnSpc>
                <a:spcPct val="132000"/>
              </a:lnSpc>
            </a:pPr>
            <a:r>
              <a:rPr lang="el-GR" altLang="el-GR" sz="2800" dirty="0" smtClean="0"/>
              <a:t>Η σύγχυση επιτείνεται και από το σύνδρομο υπεγλοιότητας και τις επισυμβαίνουσες </a:t>
            </a:r>
            <a:r>
              <a:rPr lang="el-GR" altLang="el-GR" sz="2800" b="1" dirty="0" smtClean="0"/>
              <a:t>λοιμώξεις, </a:t>
            </a:r>
            <a:r>
              <a:rPr lang="el-GR" altLang="el-GR" sz="2800" dirty="0" smtClean="0"/>
              <a:t>όπως του ουροποιητικού ή της σηψαιμίας.</a:t>
            </a:r>
          </a:p>
          <a:p>
            <a:pPr eaLnBrk="1" hangingPunct="1">
              <a:lnSpc>
                <a:spcPct val="132000"/>
              </a:lnSpc>
            </a:pPr>
            <a:r>
              <a:rPr lang="el-GR" altLang="el-GR" sz="2800" dirty="0" smtClean="0"/>
              <a:t>Υπάρχουν </a:t>
            </a:r>
            <a:r>
              <a:rPr lang="el-GR" altLang="el-GR" sz="2800" b="1" dirty="0" smtClean="0"/>
              <a:t>οστικοί πόνοι και οστεοπορωτικά κατάγματα </a:t>
            </a:r>
            <a:r>
              <a:rPr lang="el-GR" altLang="el-GR" sz="2800" dirty="0" smtClean="0"/>
              <a:t>ιδίως στο ισχύο, πλευρές, κρανίο και σπονδυλική στήλη, λόγω της λύσης και απορρόφησης της φλοιώδους μοίρας των οστών αυτών.</a:t>
            </a:r>
            <a:endParaRPr lang="el-GR" altLang="el-GR" sz="2800" u="sng" dirty="0" smtClean="0"/>
          </a:p>
          <a:p>
            <a:pPr eaLnBrk="1" hangingPunct="1">
              <a:lnSpc>
                <a:spcPct val="132000"/>
              </a:lnSpc>
            </a:pPr>
            <a:r>
              <a:rPr lang="el-GR" altLang="el-GR" sz="2800" b="1" dirty="0" smtClean="0"/>
              <a:t>Η νεφρική ανεπάρκεια προκαλεί κακουχία, ανορεξία, επιτείνει την σύγχυση </a:t>
            </a:r>
            <a:r>
              <a:rPr lang="el-GR" altLang="el-GR" sz="2800" dirty="0" smtClean="0"/>
              <a:t>του ασθενούς.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64</a:t>
            </a:fld>
            <a:endParaRPr lang="el-GR" dirty="0"/>
          </a:p>
        </p:txBody>
      </p:sp>
    </p:spTree>
    <p:extLst>
      <p:ext uri="{BB962C8B-B14F-4D97-AF65-F5344CB8AC3E}">
        <p14:creationId xmlns:p14="http://schemas.microsoft.com/office/powerpoint/2010/main" val="32569691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Διερεύνηση του πολλαπλού </a:t>
            </a:r>
            <a:r>
              <a:rPr lang="el-GR" dirty="0" smtClean="0"/>
              <a:t>μυελώματος </a:t>
            </a:r>
            <a:r>
              <a:rPr lang="el-GR" sz="3000" b="0" dirty="0" smtClean="0"/>
              <a:t>1/2</a:t>
            </a:r>
            <a:endParaRPr lang="el-GR" sz="3000" b="0" dirty="0"/>
          </a:p>
        </p:txBody>
      </p:sp>
      <p:sp>
        <p:nvSpPr>
          <p:cNvPr id="79874" name="Rectangle 3"/>
          <p:cNvSpPr>
            <a:spLocks noGrp="1" noChangeArrowheads="1"/>
          </p:cNvSpPr>
          <p:nvPr>
            <p:ph idx="1"/>
          </p:nvPr>
        </p:nvSpPr>
        <p:spPr/>
        <p:txBody>
          <a:bodyPr>
            <a:noAutofit/>
          </a:bodyPr>
          <a:lstStyle/>
          <a:p>
            <a:pPr eaLnBrk="1" hangingPunct="1"/>
            <a:r>
              <a:rPr lang="el-GR" altLang="el-GR" dirty="0" smtClean="0"/>
              <a:t>Η γενική αίματος αποκαλύπτει </a:t>
            </a:r>
            <a:r>
              <a:rPr lang="el-GR" altLang="el-GR" b="1" dirty="0" smtClean="0"/>
              <a:t>χαμηλή </a:t>
            </a:r>
            <a:r>
              <a:rPr lang="en-US" altLang="el-GR" b="1" dirty="0" smtClean="0"/>
              <a:t>Hb</a:t>
            </a:r>
            <a:r>
              <a:rPr lang="el-GR" altLang="el-GR" b="1" dirty="0" smtClean="0"/>
              <a:t>, </a:t>
            </a:r>
            <a:r>
              <a:rPr lang="el-GR" altLang="el-GR" dirty="0" smtClean="0"/>
              <a:t>τα δε ερυθρά </a:t>
            </a:r>
            <a:r>
              <a:rPr lang="el-GR" altLang="el-GR" b="1" dirty="0" smtClean="0"/>
              <a:t>καθιζάνουν </a:t>
            </a:r>
            <a:r>
              <a:rPr lang="en-US" altLang="el-GR" b="1" dirty="0" smtClean="0"/>
              <a:t>en rouleaux</a:t>
            </a:r>
            <a:r>
              <a:rPr lang="el-GR" altLang="el-GR" b="1" dirty="0" smtClean="0"/>
              <a:t>.</a:t>
            </a:r>
          </a:p>
          <a:p>
            <a:pPr eaLnBrk="1" hangingPunct="1"/>
            <a:r>
              <a:rPr lang="el-GR" altLang="el-GR" dirty="0" smtClean="0"/>
              <a:t>Επίσης οι νεφρικές εξετάσεις μπορεί να δώσουν υψηλές τιμές </a:t>
            </a:r>
            <a:r>
              <a:rPr lang="el-GR" altLang="el-GR" b="1" dirty="0" smtClean="0"/>
              <a:t>κρεατινίνης.  </a:t>
            </a:r>
          </a:p>
          <a:p>
            <a:pPr eaLnBrk="1" hangingPunct="1"/>
            <a:r>
              <a:rPr lang="el-GR" altLang="el-GR" dirty="0" smtClean="0"/>
              <a:t>Παράλληλα οι τιμές της </a:t>
            </a:r>
            <a:r>
              <a:rPr lang="el-GR" altLang="el-GR" b="1" dirty="0" smtClean="0"/>
              <a:t>αλβουμίνης είναι υψηλές.  </a:t>
            </a:r>
          </a:p>
          <a:p>
            <a:pPr eaLnBrk="1" hangingPunct="1"/>
            <a:r>
              <a:rPr lang="el-GR" altLang="el-GR" b="1" dirty="0" smtClean="0"/>
              <a:t>Αιμοκαλλιέργειες </a:t>
            </a:r>
            <a:r>
              <a:rPr lang="el-GR" altLang="el-GR" dirty="0" smtClean="0"/>
              <a:t>μπορεί να αναδείξουν την ύπαρξη βακτηριδίων, το αυτό και οι </a:t>
            </a:r>
            <a:r>
              <a:rPr lang="el-GR" altLang="el-GR" b="1" dirty="0" smtClean="0"/>
              <a:t>ουροκαλλιέργειες.</a:t>
            </a:r>
          </a:p>
          <a:p>
            <a:pPr eaLnBrk="1" hangingPunct="1"/>
            <a:r>
              <a:rPr lang="el-GR" altLang="el-GR" dirty="0" smtClean="0"/>
              <a:t>Επίσης, </a:t>
            </a:r>
            <a:r>
              <a:rPr lang="el-GR" altLang="el-GR" b="1" dirty="0" smtClean="0"/>
              <a:t>η ηλεκτροφόρηση λευκωμάτων </a:t>
            </a:r>
            <a:r>
              <a:rPr lang="el-GR" altLang="el-GR" dirty="0" smtClean="0"/>
              <a:t>αναδεικνύει την παθολογική ανοσοσφαιρίνη και την καταστολή της παραγωγής των υπολοίπων φυσιολογικών ανοσοσφαιρινών.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65</a:t>
            </a:fld>
            <a:endParaRPr lang="el-GR" dirty="0"/>
          </a:p>
        </p:txBody>
      </p:sp>
    </p:spTree>
    <p:extLst>
      <p:ext uri="{BB962C8B-B14F-4D97-AF65-F5344CB8AC3E}">
        <p14:creationId xmlns:p14="http://schemas.microsoft.com/office/powerpoint/2010/main" val="400926662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Διερεύνηση του πολλαπλού </a:t>
            </a:r>
            <a:r>
              <a:rPr lang="el-GR" dirty="0" smtClean="0"/>
              <a:t>μυελώματος </a:t>
            </a:r>
            <a:r>
              <a:rPr lang="el-GR" sz="3000" b="0" dirty="0"/>
              <a:t>2</a:t>
            </a:r>
            <a:r>
              <a:rPr lang="el-GR" sz="3000" b="0" dirty="0" smtClean="0"/>
              <a:t>/2</a:t>
            </a:r>
            <a:endParaRPr lang="el-GR" sz="3000" b="0" dirty="0"/>
          </a:p>
        </p:txBody>
      </p:sp>
      <p:sp>
        <p:nvSpPr>
          <p:cNvPr id="79874" name="Rectangle 3"/>
          <p:cNvSpPr>
            <a:spLocks noGrp="1" noChangeArrowheads="1"/>
          </p:cNvSpPr>
          <p:nvPr>
            <p:ph idx="1"/>
          </p:nvPr>
        </p:nvSpPr>
        <p:spPr/>
        <p:txBody>
          <a:bodyPr>
            <a:noAutofit/>
          </a:bodyPr>
          <a:lstStyle/>
          <a:p>
            <a:pPr eaLnBrk="1" hangingPunct="1"/>
            <a:r>
              <a:rPr lang="el-GR" altLang="el-GR" dirty="0" smtClean="0"/>
              <a:t>Έλεγχος των ούρων αναδεικνύει την </a:t>
            </a:r>
            <a:r>
              <a:rPr lang="el-GR" altLang="el-GR" b="1" dirty="0" smtClean="0"/>
              <a:t>ύπαρξη λευκώματος </a:t>
            </a:r>
            <a:r>
              <a:rPr lang="en-US" altLang="el-GR" b="1" dirty="0" smtClean="0"/>
              <a:t>Bence</a:t>
            </a:r>
            <a:r>
              <a:rPr lang="el-GR" altLang="el-GR" b="1" dirty="0" smtClean="0"/>
              <a:t>-</a:t>
            </a:r>
            <a:r>
              <a:rPr lang="en-US" altLang="el-GR" b="1" dirty="0" smtClean="0"/>
              <a:t>Jones</a:t>
            </a:r>
            <a:r>
              <a:rPr lang="el-GR" altLang="el-GR" b="1" dirty="0" smtClean="0"/>
              <a:t>.</a:t>
            </a:r>
          </a:p>
          <a:p>
            <a:pPr eaLnBrk="1" hangingPunct="1"/>
            <a:r>
              <a:rPr lang="el-GR" altLang="el-GR" dirty="0" smtClean="0"/>
              <a:t>Ο έλεγχος </a:t>
            </a:r>
            <a:r>
              <a:rPr lang="el-GR" altLang="el-GR" b="1" dirty="0" smtClean="0"/>
              <a:t>του μυελού των οστών εμφανίζει πληθώρα πλασματοκυττάρων.</a:t>
            </a:r>
          </a:p>
          <a:p>
            <a:pPr eaLnBrk="1" hangingPunct="1"/>
            <a:r>
              <a:rPr lang="el-GR" altLang="el-GR" dirty="0" smtClean="0"/>
              <a:t>Επίσης ακτινογραφίες των μακρών οστών, της σπονδυλικής στήλης αναδεικνύουν </a:t>
            </a:r>
            <a:r>
              <a:rPr lang="el-GR" altLang="el-GR" b="1" dirty="0" smtClean="0"/>
              <a:t>λυτικές βλάβες.  </a:t>
            </a:r>
            <a:r>
              <a:rPr lang="el-GR" altLang="el-GR" dirty="0" smtClean="0"/>
              <a:t>Ειδικά το κρανίο μπορεί να δείχνει πολλαπλές λύσεις (βαμβακόμορφο κρανίο).</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66</a:t>
            </a:fld>
            <a:endParaRPr lang="el-GR" dirty="0"/>
          </a:p>
        </p:txBody>
      </p:sp>
    </p:spTree>
    <p:extLst>
      <p:ext uri="{BB962C8B-B14F-4D97-AF65-F5344CB8AC3E}">
        <p14:creationId xmlns:p14="http://schemas.microsoft.com/office/powerpoint/2010/main" val="226105681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dirty="0"/>
              <a:t>Θεραπεία και πρόγνωση του πολλαπλού </a:t>
            </a:r>
            <a:r>
              <a:rPr lang="el-GR" dirty="0" smtClean="0"/>
              <a:t>μυελώματος</a:t>
            </a:r>
            <a:endParaRPr lang="el-GR" dirty="0"/>
          </a:p>
        </p:txBody>
      </p:sp>
      <p:sp>
        <p:nvSpPr>
          <p:cNvPr id="80898" name="Rectangle 3"/>
          <p:cNvSpPr>
            <a:spLocks noGrp="1" noChangeArrowheads="1"/>
          </p:cNvSpPr>
          <p:nvPr>
            <p:ph idx="1"/>
          </p:nvPr>
        </p:nvSpPr>
        <p:spPr>
          <a:xfrm>
            <a:off x="457200" y="1412776"/>
            <a:ext cx="8229600" cy="4824536"/>
          </a:xfrm>
        </p:spPr>
        <p:txBody>
          <a:bodyPr/>
          <a:lstStyle/>
          <a:p>
            <a:pPr eaLnBrk="1" hangingPunct="1"/>
            <a:r>
              <a:rPr lang="el-GR" altLang="el-GR" b="1" dirty="0" smtClean="0"/>
              <a:t>Χρησιμοποιείται η μελφαλάνη με ή χωρίς πρεδνιζολόνη </a:t>
            </a:r>
            <a:r>
              <a:rPr lang="el-GR" altLang="el-GR" dirty="0" smtClean="0"/>
              <a:t>που αρχικά ελέγχει τους μισούς ασθενείς χωρίς όμως αυτό να διαρκεί πολύ και εμφανίζονται υποτροπές.  </a:t>
            </a:r>
          </a:p>
          <a:p>
            <a:pPr eaLnBrk="1" hangingPunct="1"/>
            <a:r>
              <a:rPr lang="el-GR" altLang="el-GR" dirty="0" smtClean="0"/>
              <a:t>Η μέση επιβίωση είναι 3 έτη.</a:t>
            </a:r>
          </a:p>
          <a:p>
            <a:pPr eaLnBrk="1" hangingPunct="1"/>
            <a:r>
              <a:rPr lang="el-GR" altLang="el-GR" dirty="0" smtClean="0"/>
              <a:t>Ταυτόχρονη υποστήριξη της χημειοθεραπείας με αυτόλογα αρχέγονα κύτταρα του περιφερικού αίματος παρατείνει την επιβίωση στα 4-5 έτη.</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67</a:t>
            </a:fld>
            <a:endParaRPr lang="el-GR" dirty="0"/>
          </a:p>
        </p:txBody>
      </p:sp>
    </p:spTree>
    <p:extLst>
      <p:ext uri="{BB962C8B-B14F-4D97-AF65-F5344CB8AC3E}">
        <p14:creationId xmlns:p14="http://schemas.microsoft.com/office/powerpoint/2010/main" val="177558085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2304256"/>
            <a:ext cx="8229600" cy="908720"/>
          </a:xfrm>
          <a:ln>
            <a:solidFill>
              <a:srgbClr val="004A82"/>
            </a:solidFill>
          </a:ln>
        </p:spPr>
        <p:txBody>
          <a:bodyPr>
            <a:normAutofit/>
          </a:bodyPr>
          <a:lstStyle/>
          <a:p>
            <a:r>
              <a:rPr lang="el-GR" dirty="0" smtClean="0"/>
              <a:t>Διαταραχές της πήξης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68</a:t>
            </a:fld>
            <a:endParaRPr lang="el-GR" dirty="0"/>
          </a:p>
        </p:txBody>
      </p:sp>
    </p:spTree>
    <p:extLst>
      <p:ext uri="{BB962C8B-B14F-4D97-AF65-F5344CB8AC3E}">
        <p14:creationId xmlns:p14="http://schemas.microsoft.com/office/powerpoint/2010/main" val="2317610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dirty="0" smtClean="0"/>
              <a:t>Συμπτώματα και σημεία στις οξείες λευχαιμίες </a:t>
            </a:r>
            <a:r>
              <a:rPr lang="el-GR" sz="3000" b="0" dirty="0" smtClean="0"/>
              <a:t>2/3</a:t>
            </a:r>
            <a:endParaRPr lang="el-GR" dirty="0"/>
          </a:p>
        </p:txBody>
      </p:sp>
      <p:sp>
        <p:nvSpPr>
          <p:cNvPr id="6146" name="Rectangle 3"/>
          <p:cNvSpPr>
            <a:spLocks noGrp="1" noChangeArrowheads="1"/>
          </p:cNvSpPr>
          <p:nvPr>
            <p:ph idx="1"/>
          </p:nvPr>
        </p:nvSpPr>
        <p:spPr>
          <a:xfrm>
            <a:off x="251520" y="1484784"/>
            <a:ext cx="8445624" cy="5040560"/>
          </a:xfrm>
        </p:spPr>
        <p:txBody>
          <a:bodyPr>
            <a:noAutofit/>
          </a:bodyPr>
          <a:lstStyle/>
          <a:p>
            <a:pPr lvl="1"/>
            <a:r>
              <a:rPr lang="el-GR" altLang="el-GR" dirty="0" smtClean="0"/>
              <a:t>Τυπικά συμπτώματα αποτελούν η κόπωση και η δύσπνοια (από την αναιμία), βακτηριδιακές λοιμώξεις (από την λευκοπενία) και οι αιμορραγίες (από την θρομβοπενία και συχνά από την διάχυτη ενδαγγειακή πήξη, ΔΕΠ).</a:t>
            </a:r>
          </a:p>
          <a:p>
            <a:pPr lvl="1"/>
            <a:r>
              <a:rPr lang="el-GR" altLang="el-GR" dirty="0" smtClean="0"/>
              <a:t>Η φυσική εξέταση συχνά αποκαλύπτει ωχρότητα, μώλωπες και αιμορραγίες. </a:t>
            </a:r>
          </a:p>
          <a:p>
            <a:pPr lvl="1"/>
            <a:r>
              <a:rPr lang="el-GR" altLang="el-GR" dirty="0" smtClean="0"/>
              <a:t>Ο πυρετός είναι ένδειξη λοίμωξης, αν και ορισμένες φορές μπορεί να προκληθεί και από την ίδια την νόσο.  Παρ’ όλα αυτά, είναι παρακεκινδυνευμένο τέτοιο συμπέρασμα.</a:t>
            </a:r>
          </a:p>
          <a:p>
            <a:pPr lvl="1"/>
            <a:r>
              <a:rPr lang="el-GR" altLang="el-GR" dirty="0" smtClean="0"/>
              <a:t>Η λεμφαδενοπάθεια όταν υπάρχει είναι συνήθως περιορισμένη και περισσότερο τυπική της ΟΛΛ.</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405435128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Κληρονομικές διαταραχές της πήξης</a:t>
            </a:r>
            <a:endParaRPr lang="el-GR" dirty="0"/>
          </a:p>
        </p:txBody>
      </p:sp>
      <p:sp>
        <p:nvSpPr>
          <p:cNvPr id="87042" name="Rectangle 3"/>
          <p:cNvSpPr>
            <a:spLocks noGrp="1" noChangeArrowheads="1"/>
          </p:cNvSpPr>
          <p:nvPr>
            <p:ph idx="1"/>
          </p:nvPr>
        </p:nvSpPr>
        <p:spPr/>
        <p:txBody>
          <a:bodyPr/>
          <a:lstStyle/>
          <a:p>
            <a:pPr eaLnBrk="1" hangingPunct="1"/>
            <a:r>
              <a:rPr lang="el-GR" altLang="el-GR" dirty="0" smtClean="0"/>
              <a:t>Οι συχνότερες διαταραχές της πήξης που κληρονομούνται αφορούν τον παράγοντα </a:t>
            </a:r>
            <a:r>
              <a:rPr lang="en-US" altLang="el-GR" dirty="0" smtClean="0"/>
              <a:t>VIII</a:t>
            </a:r>
            <a:r>
              <a:rPr lang="el-GR" altLang="el-GR" dirty="0" smtClean="0"/>
              <a:t>, τον παράγοντα Ι</a:t>
            </a:r>
            <a:r>
              <a:rPr lang="en-US" altLang="el-GR" dirty="0" smtClean="0"/>
              <a:t>X</a:t>
            </a:r>
            <a:r>
              <a:rPr lang="el-GR" altLang="el-GR" dirty="0" smtClean="0"/>
              <a:t> και τον παράγοντα </a:t>
            </a:r>
            <a:r>
              <a:rPr lang="en-US" altLang="el-GR" dirty="0" smtClean="0"/>
              <a:t>von Willebrand</a:t>
            </a:r>
            <a:r>
              <a:rPr lang="el-GR" altLang="el-GR" dirty="0" smtClean="0"/>
              <a:t>.</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69</a:t>
            </a:fld>
            <a:endParaRPr lang="el-GR" dirty="0"/>
          </a:p>
        </p:txBody>
      </p:sp>
    </p:spTree>
    <p:extLst>
      <p:ext uri="{BB962C8B-B14F-4D97-AF65-F5344CB8AC3E}">
        <p14:creationId xmlns:p14="http://schemas.microsoft.com/office/powerpoint/2010/main" val="335602887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Αιμοφιλία Α </a:t>
            </a:r>
            <a:r>
              <a:rPr lang="el-GR" sz="3000" b="0" dirty="0" smtClean="0"/>
              <a:t>1/2</a:t>
            </a:r>
            <a:endParaRPr lang="el-GR" sz="3000" b="0" dirty="0"/>
          </a:p>
        </p:txBody>
      </p:sp>
      <p:sp>
        <p:nvSpPr>
          <p:cNvPr id="88066" name="Rectangle 3"/>
          <p:cNvSpPr>
            <a:spLocks noGrp="1" noChangeArrowheads="1"/>
          </p:cNvSpPr>
          <p:nvPr>
            <p:ph idx="1"/>
          </p:nvPr>
        </p:nvSpPr>
        <p:spPr/>
        <p:txBody>
          <a:bodyPr>
            <a:noAutofit/>
          </a:bodyPr>
          <a:lstStyle/>
          <a:p>
            <a:pPr eaLnBrk="1" hangingPunct="1"/>
            <a:r>
              <a:rPr lang="el-GR" altLang="el-GR" dirty="0" smtClean="0"/>
              <a:t>Οφείλεται σε έλλειψη του </a:t>
            </a:r>
            <a:r>
              <a:rPr lang="el-GR" altLang="el-GR" b="1" dirty="0" smtClean="0"/>
              <a:t>παράγοντα </a:t>
            </a:r>
            <a:r>
              <a:rPr lang="en-US" altLang="el-GR" b="1" dirty="0" smtClean="0"/>
              <a:t>VIII</a:t>
            </a:r>
            <a:r>
              <a:rPr lang="el-GR" altLang="el-GR" b="1" dirty="0" smtClean="0"/>
              <a:t> </a:t>
            </a:r>
            <a:r>
              <a:rPr lang="el-GR" altLang="el-GR" dirty="0" smtClean="0"/>
              <a:t>και αποτελεί κληρονομική </a:t>
            </a:r>
            <a:r>
              <a:rPr lang="el-GR" altLang="el-GR" b="1" dirty="0" smtClean="0"/>
              <a:t>υπολειπόμενη φυλοσύνδετη </a:t>
            </a:r>
            <a:r>
              <a:rPr lang="el-GR" altLang="el-GR" dirty="0" smtClean="0"/>
              <a:t>διαταραχή.</a:t>
            </a:r>
          </a:p>
          <a:p>
            <a:pPr eaLnBrk="1" hangingPunct="1"/>
            <a:r>
              <a:rPr lang="el-GR" altLang="el-GR" dirty="0" smtClean="0"/>
              <a:t>Η συχνότητα είναι 1:5000 γεννήσεις αρρένων.</a:t>
            </a:r>
          </a:p>
          <a:p>
            <a:pPr eaLnBrk="1" hangingPunct="1"/>
            <a:r>
              <a:rPr lang="el-GR" altLang="el-GR" dirty="0" smtClean="0"/>
              <a:t>Όταν η έλλειψη του παράγοντα είναι μεγάλη (παράγων&lt;1%), η νόσος </a:t>
            </a:r>
            <a:r>
              <a:rPr lang="el-GR" altLang="el-GR" b="1" dirty="0" smtClean="0"/>
              <a:t>είναι σοβαρή </a:t>
            </a:r>
            <a:r>
              <a:rPr lang="el-GR" altLang="el-GR" dirty="0" smtClean="0"/>
              <a:t>και χαρακτηρίζεται από </a:t>
            </a:r>
            <a:r>
              <a:rPr lang="el-GR" altLang="el-GR" b="1" dirty="0" smtClean="0"/>
              <a:t>αυτόματες αιμορραγίες στις μεγάλες αρθρώσεις και στους μύες, </a:t>
            </a:r>
            <a:r>
              <a:rPr lang="el-GR" altLang="el-GR" dirty="0" smtClean="0"/>
              <a:t>ιδιαίτερα στον γαστροκνήμιο και στον </a:t>
            </a:r>
            <a:r>
              <a:rPr lang="el-GR" altLang="el-GR" dirty="0" smtClean="0"/>
              <a:t>ψοΐτη</a:t>
            </a:r>
            <a:r>
              <a:rPr lang="el-GR" altLang="el-GR" dirty="0" smtClean="0"/>
              <a:t>, εκτός αν δοθεί αγωγή με συμπεπυκνωμένο παράγοντα </a:t>
            </a:r>
            <a:r>
              <a:rPr lang="en-US" altLang="el-GR" dirty="0" smtClean="0"/>
              <a:t>VIII</a:t>
            </a:r>
            <a:r>
              <a:rPr lang="el-GR" altLang="el-GR" dirty="0" smtClean="0"/>
              <a:t>.</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70</a:t>
            </a:fld>
            <a:endParaRPr lang="el-GR" dirty="0"/>
          </a:p>
        </p:txBody>
      </p:sp>
    </p:spTree>
    <p:extLst>
      <p:ext uri="{BB962C8B-B14F-4D97-AF65-F5344CB8AC3E}">
        <p14:creationId xmlns:p14="http://schemas.microsoft.com/office/powerpoint/2010/main" val="39857563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Αιμοφιλία Α </a:t>
            </a:r>
            <a:r>
              <a:rPr lang="el-GR" sz="3000" b="0" dirty="0"/>
              <a:t>2</a:t>
            </a:r>
            <a:r>
              <a:rPr lang="el-GR" sz="3000" b="0" dirty="0" smtClean="0"/>
              <a:t>/2</a:t>
            </a:r>
            <a:endParaRPr lang="el-GR" sz="3000" b="0" dirty="0"/>
          </a:p>
        </p:txBody>
      </p:sp>
      <p:sp>
        <p:nvSpPr>
          <p:cNvPr id="88066" name="Rectangle 3"/>
          <p:cNvSpPr>
            <a:spLocks noGrp="1" noChangeArrowheads="1"/>
          </p:cNvSpPr>
          <p:nvPr>
            <p:ph idx="1"/>
          </p:nvPr>
        </p:nvSpPr>
        <p:spPr/>
        <p:txBody>
          <a:bodyPr>
            <a:noAutofit/>
          </a:bodyPr>
          <a:lstStyle/>
          <a:p>
            <a:pPr eaLnBrk="1" hangingPunct="1"/>
            <a:r>
              <a:rPr lang="el-GR" altLang="el-GR" dirty="0" smtClean="0"/>
              <a:t>Σε </a:t>
            </a:r>
            <a:r>
              <a:rPr lang="el-GR" altLang="el-GR" b="1" dirty="0" smtClean="0"/>
              <a:t>ενδιάμεση </a:t>
            </a:r>
            <a:r>
              <a:rPr lang="el-GR" altLang="el-GR" dirty="0" smtClean="0"/>
              <a:t>μορφή της νόσου (επίπεδα παράγοντα 1-5%) και σε </a:t>
            </a:r>
            <a:r>
              <a:rPr lang="el-GR" altLang="el-GR" b="1" dirty="0" smtClean="0"/>
              <a:t>ήπια </a:t>
            </a:r>
            <a:r>
              <a:rPr lang="el-GR" altLang="el-GR" dirty="0" smtClean="0"/>
              <a:t>(επίπεδα παράγοντα 5-50%) η εμφάνιση αιμορραγιών σχετίζεται</a:t>
            </a:r>
            <a:r>
              <a:rPr lang="el-GR" altLang="el-GR" b="1" dirty="0" smtClean="0"/>
              <a:t> </a:t>
            </a:r>
            <a:r>
              <a:rPr lang="el-GR" altLang="el-GR" dirty="0" smtClean="0"/>
              <a:t>με μέτρια ή με ήπια τραύματα. </a:t>
            </a:r>
          </a:p>
          <a:p>
            <a:pPr eaLnBrk="1" hangingPunct="1"/>
            <a:r>
              <a:rPr lang="el-GR" altLang="el-GR" dirty="0" smtClean="0"/>
              <a:t>Σε τέτοιες περιπτώσεις η χορήγηση γίνεται μόνον μετά από τραύματα.</a:t>
            </a:r>
            <a:endParaRPr lang="el-GR" altLang="el-GR" u="sng" dirty="0" smtClean="0"/>
          </a:p>
          <a:p>
            <a:pPr eaLnBrk="1" hangingPunct="1"/>
            <a:r>
              <a:rPr lang="el-GR" altLang="el-GR" b="1" dirty="0" smtClean="0"/>
              <a:t>Η ύπαρξη του ανασυνδυασμένου παράγοντα σήμερα έχει γλυτώσει τους ασθενείς από ηπατίτιδα </a:t>
            </a:r>
            <a:r>
              <a:rPr lang="en-US" altLang="el-GR" b="1" dirty="0" smtClean="0"/>
              <a:t>C</a:t>
            </a:r>
            <a:r>
              <a:rPr lang="el-GR" altLang="el-GR" b="1" dirty="0" smtClean="0"/>
              <a:t> και από μόλυνση με </a:t>
            </a:r>
            <a:r>
              <a:rPr lang="en-US" altLang="el-GR" b="1" dirty="0" smtClean="0"/>
              <a:t>HIV</a:t>
            </a:r>
            <a:r>
              <a:rPr lang="el-GR" altLang="el-GR" b="1" dirty="0" smtClean="0"/>
              <a:t>, </a:t>
            </a:r>
            <a:r>
              <a:rPr lang="el-GR" altLang="el-GR" dirty="0" smtClean="0"/>
              <a:t>που παρατηρούνταν παλαιότερα όταν χορηγούνταν συμπυκνωμένα παράγωγα από πλάσμα.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71</a:t>
            </a:fld>
            <a:endParaRPr lang="el-GR" dirty="0"/>
          </a:p>
        </p:txBody>
      </p:sp>
    </p:spTree>
    <p:extLst>
      <p:ext uri="{BB962C8B-B14F-4D97-AF65-F5344CB8AC3E}">
        <p14:creationId xmlns:p14="http://schemas.microsoft.com/office/powerpoint/2010/main" val="324172842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Αιμοφιλία Β</a:t>
            </a:r>
            <a:endParaRPr lang="el-GR" dirty="0"/>
          </a:p>
        </p:txBody>
      </p:sp>
      <p:sp>
        <p:nvSpPr>
          <p:cNvPr id="89090" name="Rectangle 3"/>
          <p:cNvSpPr>
            <a:spLocks noGrp="1" noChangeArrowheads="1"/>
          </p:cNvSpPr>
          <p:nvPr>
            <p:ph idx="1"/>
          </p:nvPr>
        </p:nvSpPr>
        <p:spPr/>
        <p:txBody>
          <a:bodyPr/>
          <a:lstStyle/>
          <a:p>
            <a:pPr eaLnBrk="1" hangingPunct="1"/>
            <a:r>
              <a:rPr lang="el-GR" altLang="el-GR" dirty="0" smtClean="0"/>
              <a:t>Η αιμοφιλία Β οφείλεται σε διαταραχή της παραγωγής του </a:t>
            </a:r>
            <a:r>
              <a:rPr lang="el-GR" altLang="el-GR" b="1" dirty="0" smtClean="0"/>
              <a:t>παράγοντα </a:t>
            </a:r>
            <a:r>
              <a:rPr lang="en-US" altLang="el-GR" b="1" dirty="0" smtClean="0"/>
              <a:t>IX</a:t>
            </a:r>
            <a:r>
              <a:rPr lang="el-GR" altLang="el-GR" b="1" dirty="0" smtClean="0"/>
              <a:t>.  </a:t>
            </a:r>
          </a:p>
          <a:p>
            <a:pPr eaLnBrk="1" hangingPunct="1"/>
            <a:r>
              <a:rPr lang="el-GR" altLang="el-GR" dirty="0" smtClean="0"/>
              <a:t>Ως γνωστόν, τόσο ο </a:t>
            </a:r>
            <a:r>
              <a:rPr lang="en-US" altLang="el-GR" dirty="0" smtClean="0"/>
              <a:t>VIII </a:t>
            </a:r>
            <a:r>
              <a:rPr lang="el-GR" altLang="el-GR" dirty="0" smtClean="0"/>
              <a:t>όσο και ο </a:t>
            </a:r>
            <a:r>
              <a:rPr lang="en-US" altLang="el-GR" dirty="0" smtClean="0"/>
              <a:t>IX</a:t>
            </a:r>
            <a:r>
              <a:rPr lang="el-GR" altLang="el-GR" dirty="0" smtClean="0"/>
              <a:t> σε συνδυασμό ενεργοποιούν τον Χ.  </a:t>
            </a:r>
            <a:endParaRPr lang="el-GR" altLang="el-GR" u="sng" dirty="0" smtClean="0"/>
          </a:p>
          <a:p>
            <a:pPr eaLnBrk="1" hangingPunct="1"/>
            <a:r>
              <a:rPr lang="el-GR" altLang="el-GR" b="1" dirty="0" smtClean="0"/>
              <a:t>Κλινικά η αιμοφιλία Β δεν διαφοροδιαγνώσκεται από την Α, αλλά διαπιστώνεται μόνον εργαστηριακά.  </a:t>
            </a:r>
          </a:p>
          <a:p>
            <a:pPr eaLnBrk="1" hangingPunct="1"/>
            <a:r>
              <a:rPr lang="el-GR" altLang="el-GR" dirty="0" smtClean="0"/>
              <a:t>Η συχνότητα της Β είναι στο 1/5 της Α.</a:t>
            </a:r>
            <a:endParaRPr lang="el-GR" altLang="el-GR" b="1"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72</a:t>
            </a:fld>
            <a:endParaRPr lang="el-GR" dirty="0"/>
          </a:p>
        </p:txBody>
      </p:sp>
    </p:spTree>
    <p:extLst>
      <p:ext uri="{BB962C8B-B14F-4D97-AF65-F5344CB8AC3E}">
        <p14:creationId xmlns:p14="http://schemas.microsoft.com/office/powerpoint/2010/main" val="237268737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Νόσος του </a:t>
            </a:r>
            <a:r>
              <a:rPr lang="en-US" dirty="0" smtClean="0"/>
              <a:t>von Willebrand</a:t>
            </a:r>
            <a:r>
              <a:rPr lang="el-GR" dirty="0" smtClean="0"/>
              <a:t> </a:t>
            </a:r>
            <a:r>
              <a:rPr lang="el-GR" sz="3000" b="0" dirty="0" smtClean="0"/>
              <a:t>1/2</a:t>
            </a:r>
            <a:endParaRPr lang="el-GR" sz="3000" b="0" dirty="0"/>
          </a:p>
        </p:txBody>
      </p:sp>
      <p:sp>
        <p:nvSpPr>
          <p:cNvPr id="90114" name="Rectangle 3"/>
          <p:cNvSpPr>
            <a:spLocks noGrp="1" noChangeArrowheads="1"/>
          </p:cNvSpPr>
          <p:nvPr>
            <p:ph idx="1"/>
          </p:nvPr>
        </p:nvSpPr>
        <p:spPr/>
        <p:txBody>
          <a:bodyPr>
            <a:noAutofit/>
          </a:bodyPr>
          <a:lstStyle/>
          <a:p>
            <a:pPr eaLnBrk="1" hangingPunct="1"/>
            <a:r>
              <a:rPr lang="el-GR" altLang="el-GR" dirty="0" smtClean="0"/>
              <a:t>Είναι </a:t>
            </a:r>
            <a:r>
              <a:rPr lang="el-GR" altLang="el-GR" b="1" dirty="0" smtClean="0"/>
              <a:t>η συχνότερη </a:t>
            </a:r>
            <a:r>
              <a:rPr lang="el-GR" altLang="el-GR" dirty="0" smtClean="0"/>
              <a:t>κληρονομούμενη διαταραχή.  </a:t>
            </a:r>
            <a:endParaRPr lang="el-GR" altLang="el-GR" u="sng" dirty="0" smtClean="0"/>
          </a:p>
          <a:p>
            <a:pPr eaLnBrk="1" hangingPunct="1"/>
            <a:r>
              <a:rPr lang="el-GR" altLang="el-GR" b="1" dirty="0" smtClean="0"/>
              <a:t>Ήπιες αυτοσωματικές επικρατούσες μορφές μπορεί να προσβάλλουν μέχρι και το 1% </a:t>
            </a:r>
            <a:r>
              <a:rPr lang="el-GR" altLang="el-GR" dirty="0" smtClean="0"/>
              <a:t>του πληθυσμού.</a:t>
            </a:r>
          </a:p>
          <a:p>
            <a:pPr eaLnBrk="1" hangingPunct="1"/>
            <a:r>
              <a:rPr lang="el-GR" altLang="el-GR" dirty="0" smtClean="0"/>
              <a:t>Ο παράγοντας του </a:t>
            </a:r>
            <a:r>
              <a:rPr lang="en-US" altLang="el-GR" dirty="0" smtClean="0"/>
              <a:t>von Willebrand</a:t>
            </a:r>
            <a:r>
              <a:rPr lang="el-GR" altLang="el-GR" dirty="0" smtClean="0"/>
              <a:t> κυκλοφορεί σε μεγάλα πολυμερή και χρησιμεύει ώστε πρωτογενώς να δημιουργεί γέφυρες με τις οποίες συνδέονται τα αιμοπετάλια στις τραυματισμένες επιφάνειες του ενδοθηλίου και παράλληλα δευτερογενώς να σταθεροποιεί τον παράγοντα </a:t>
            </a:r>
            <a:r>
              <a:rPr lang="en-US" altLang="el-GR" dirty="0" smtClean="0"/>
              <a:t>VII</a:t>
            </a:r>
            <a:r>
              <a:rPr lang="el-GR" altLang="el-GR" dirty="0" smtClean="0"/>
              <a:t>.</a:t>
            </a:r>
          </a:p>
          <a:p>
            <a:pPr eaLnBrk="1" hangingPunct="1"/>
            <a:r>
              <a:rPr lang="el-GR" altLang="el-GR" dirty="0" smtClean="0"/>
              <a:t>Ο παράγοντας είτε λείπει (ολικά τύπος 3, μερικά τύπος 1), είτε είναι ελαττωματικός (τύπος 2, συχνότερος).</a:t>
            </a:r>
            <a:endParaRPr lang="el-GR" altLang="el-GR" u="sng"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73</a:t>
            </a:fld>
            <a:endParaRPr lang="el-GR" dirty="0"/>
          </a:p>
        </p:txBody>
      </p:sp>
    </p:spTree>
    <p:extLst>
      <p:ext uri="{BB962C8B-B14F-4D97-AF65-F5344CB8AC3E}">
        <p14:creationId xmlns:p14="http://schemas.microsoft.com/office/powerpoint/2010/main" val="102248394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Νόσος του </a:t>
            </a:r>
            <a:r>
              <a:rPr lang="en-US" dirty="0" smtClean="0"/>
              <a:t>von Willebrand</a:t>
            </a:r>
            <a:r>
              <a:rPr lang="el-GR" dirty="0" smtClean="0"/>
              <a:t> </a:t>
            </a:r>
            <a:r>
              <a:rPr lang="el-GR" sz="3000" b="0" dirty="0"/>
              <a:t>2</a:t>
            </a:r>
            <a:r>
              <a:rPr lang="el-GR" sz="3000" b="0" dirty="0" smtClean="0"/>
              <a:t>/2</a:t>
            </a:r>
            <a:endParaRPr lang="el-GR" sz="3000" b="0" dirty="0"/>
          </a:p>
        </p:txBody>
      </p:sp>
      <p:sp>
        <p:nvSpPr>
          <p:cNvPr id="90114" name="Rectangle 3"/>
          <p:cNvSpPr>
            <a:spLocks noGrp="1" noChangeArrowheads="1"/>
          </p:cNvSpPr>
          <p:nvPr>
            <p:ph idx="1"/>
          </p:nvPr>
        </p:nvSpPr>
        <p:spPr/>
        <p:txBody>
          <a:bodyPr>
            <a:noAutofit/>
          </a:bodyPr>
          <a:lstStyle/>
          <a:p>
            <a:pPr eaLnBrk="1" hangingPunct="1"/>
            <a:r>
              <a:rPr lang="el-GR" altLang="el-GR" b="1" dirty="0" smtClean="0"/>
              <a:t>Οι αιμορραγίες </a:t>
            </a:r>
            <a:r>
              <a:rPr lang="el-GR" altLang="el-GR" dirty="0" smtClean="0"/>
              <a:t>παίρνουν την μορφή δερματικών αιμορραγιών, επιστάξεων ή μηνορραγιών.</a:t>
            </a:r>
          </a:p>
          <a:p>
            <a:pPr eaLnBrk="1" hangingPunct="1"/>
            <a:r>
              <a:rPr lang="el-GR" altLang="el-GR" dirty="0" smtClean="0"/>
              <a:t>Σε ήπια νόσο χορηγούμε δεσμοπρεσσίνη (που αυξάνει τον παράγοντα </a:t>
            </a:r>
            <a:r>
              <a:rPr lang="en-US" altLang="el-GR" dirty="0" smtClean="0"/>
              <a:t>von Willebrand</a:t>
            </a:r>
            <a:r>
              <a:rPr lang="el-GR" altLang="el-GR" dirty="0" smtClean="0"/>
              <a:t>) και σε σοβαρή τον παράγοντα </a:t>
            </a:r>
            <a:r>
              <a:rPr lang="en-US" altLang="el-GR" dirty="0" smtClean="0"/>
              <a:t>VII </a:t>
            </a:r>
            <a:r>
              <a:rPr lang="el-GR" altLang="el-GR" dirty="0" smtClean="0"/>
              <a:t>που περιλαμβάνει και παράγοντα </a:t>
            </a:r>
            <a:r>
              <a:rPr lang="en-US" altLang="el-GR" dirty="0" smtClean="0"/>
              <a:t>von Willebrand</a:t>
            </a:r>
            <a:r>
              <a:rPr lang="el-GR" altLang="el-GR" dirty="0" smtClean="0"/>
              <a:t>.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74</a:t>
            </a:fld>
            <a:endParaRPr lang="el-GR" dirty="0"/>
          </a:p>
        </p:txBody>
      </p:sp>
    </p:spTree>
    <p:extLst>
      <p:ext uri="{BB962C8B-B14F-4D97-AF65-F5344CB8AC3E}">
        <p14:creationId xmlns:p14="http://schemas.microsoft.com/office/powerpoint/2010/main" val="338767407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Επίκτητες διαταραχές της πήξης</a:t>
            </a:r>
            <a:endParaRPr lang="el-GR" dirty="0"/>
          </a:p>
        </p:txBody>
      </p:sp>
      <p:sp>
        <p:nvSpPr>
          <p:cNvPr id="99330" name="Rectangle 3"/>
          <p:cNvSpPr>
            <a:spLocks noGrp="1" noChangeArrowheads="1"/>
          </p:cNvSpPr>
          <p:nvPr>
            <p:ph idx="1"/>
          </p:nvPr>
        </p:nvSpPr>
        <p:spPr/>
        <p:txBody>
          <a:bodyPr/>
          <a:lstStyle/>
          <a:p>
            <a:pPr>
              <a:lnSpc>
                <a:spcPct val="150000"/>
              </a:lnSpc>
              <a:buFont typeface="Wingdings" panose="05000000000000000000" pitchFamily="2" charset="2"/>
              <a:buChar char="ü"/>
            </a:pPr>
            <a:r>
              <a:rPr lang="el-GR" altLang="el-GR" dirty="0" smtClean="0"/>
              <a:t>Οι πιο συχνές επίκτητες διαταραχές της πήξης είναι η </a:t>
            </a:r>
            <a:r>
              <a:rPr lang="el-GR" altLang="el-GR" b="1" dirty="0" smtClean="0"/>
              <a:t>διάχυτη ενδαγγειακή πήξη (ΔΕΠ), η ηπατική νόσος και η έλλειψη βιταμίνης Κ.</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75</a:t>
            </a:fld>
            <a:endParaRPr lang="el-GR" dirty="0"/>
          </a:p>
        </p:txBody>
      </p:sp>
    </p:spTree>
    <p:extLst>
      <p:ext uri="{BB962C8B-B14F-4D97-AF65-F5344CB8AC3E}">
        <p14:creationId xmlns:p14="http://schemas.microsoft.com/office/powerpoint/2010/main" val="262120626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Θρομβοπενίες</a:t>
            </a:r>
            <a:endParaRPr lang="el-GR" dirty="0"/>
          </a:p>
        </p:txBody>
      </p:sp>
      <p:sp>
        <p:nvSpPr>
          <p:cNvPr id="100354" name="2 - Θέση περιεχομένου"/>
          <p:cNvSpPr>
            <a:spLocks noGrp="1"/>
          </p:cNvSpPr>
          <p:nvPr>
            <p:ph idx="1"/>
          </p:nvPr>
        </p:nvSpPr>
        <p:spPr/>
        <p:txBody>
          <a:bodyPr>
            <a:normAutofit/>
          </a:bodyPr>
          <a:lstStyle/>
          <a:p>
            <a:r>
              <a:rPr lang="el-GR" altLang="el-GR" dirty="0" smtClean="0"/>
              <a:t>Σαν θρομβοπενία ορίζεται η ελάττωση του αριθμού των αιμοπεταλίων κάτω από 150.000/μ</a:t>
            </a:r>
            <a:r>
              <a:rPr lang="en-US" altLang="el-GR" dirty="0" smtClean="0"/>
              <a:t>l.</a:t>
            </a:r>
          </a:p>
          <a:p>
            <a:r>
              <a:rPr lang="en-US" altLang="el-GR" dirty="0" smtClean="0"/>
              <a:t>2,5% </a:t>
            </a:r>
            <a:r>
              <a:rPr lang="el-GR" altLang="el-GR" dirty="0" smtClean="0"/>
              <a:t>των φυσιολογικών ατόμων μπορεί να έχει μικρότερο αριθμό αιμοπεταλίων.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76</a:t>
            </a:fld>
            <a:endParaRPr lang="el-GR" dirty="0"/>
          </a:p>
        </p:txBody>
      </p:sp>
    </p:spTree>
    <p:extLst>
      <p:ext uri="{BB962C8B-B14F-4D97-AF65-F5344CB8AC3E}">
        <p14:creationId xmlns:p14="http://schemas.microsoft.com/office/powerpoint/2010/main" val="84248343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a:t>
            </a:r>
            <a:r>
              <a:rPr lang="el-GR" dirty="0" smtClean="0"/>
              <a:t>αιμοπετάλια </a:t>
            </a:r>
            <a:endParaRPr lang="el-GR" dirty="0"/>
          </a:p>
        </p:txBody>
      </p:sp>
      <p:sp>
        <p:nvSpPr>
          <p:cNvPr id="3" name="Θέση περιεχομένου 2"/>
          <p:cNvSpPr>
            <a:spLocks noGrp="1"/>
          </p:cNvSpPr>
          <p:nvPr>
            <p:ph idx="1"/>
          </p:nvPr>
        </p:nvSpPr>
        <p:spPr/>
        <p:txBody>
          <a:bodyPr/>
          <a:lstStyle/>
          <a:p>
            <a:r>
              <a:rPr lang="el-GR" dirty="0"/>
              <a:t>Καθημερινά παράγονται </a:t>
            </a:r>
            <a:r>
              <a:rPr lang="el-GR" dirty="0" smtClean="0"/>
              <a:t>35.000-50.000 </a:t>
            </a:r>
            <a:r>
              <a:rPr lang="el-GR" dirty="0" smtClean="0"/>
              <a:t>αι</a:t>
            </a:r>
            <a:r>
              <a:rPr lang="el-GR" dirty="0" smtClean="0"/>
              <a:t>μοπετάλια/μΙ αίματος.</a:t>
            </a:r>
            <a:endParaRPr lang="el-GR" dirty="0"/>
          </a:p>
          <a:p>
            <a:r>
              <a:rPr lang="el-GR" dirty="0"/>
              <a:t>Προέρχονται από τα μεγακαρυοκύτταρα.</a:t>
            </a:r>
          </a:p>
          <a:p>
            <a:r>
              <a:rPr lang="el-GR" dirty="0"/>
              <a:t>Ο χρόνος ζωής τους είναι 8-10 ημέρες.</a:t>
            </a:r>
          </a:p>
          <a:p>
            <a:r>
              <a:rPr lang="el-GR" dirty="0"/>
              <a:t>Το 1/3 των </a:t>
            </a:r>
            <a:r>
              <a:rPr lang="el-GR" dirty="0" smtClean="0"/>
              <a:t>αιμοπεταλίων </a:t>
            </a:r>
            <a:r>
              <a:rPr lang="el-GR" dirty="0"/>
              <a:t>είναι εγκλωβισμένα στον </a:t>
            </a:r>
            <a:r>
              <a:rPr lang="el-GR" dirty="0" smtClean="0"/>
              <a:t>σπλήνα.</a:t>
            </a:r>
            <a:endParaRPr lang="el-GR" dirty="0"/>
          </a:p>
          <a:p>
            <a:r>
              <a:rPr lang="el-GR" dirty="0"/>
              <a:t>Τα νεώτερα </a:t>
            </a:r>
            <a:r>
              <a:rPr lang="el-GR" dirty="0" smtClean="0"/>
              <a:t>αιμοπετάλια </a:t>
            </a:r>
            <a:r>
              <a:rPr lang="el-GR" dirty="0"/>
              <a:t>είναι μεγαλύτερα και πιο ενεργά από τα παλαιότερα .</a:t>
            </a:r>
          </a:p>
          <a:p>
            <a:r>
              <a:rPr lang="el-GR" dirty="0"/>
              <a:t>Μείωση της μάζας των </a:t>
            </a:r>
            <a:r>
              <a:rPr lang="el-GR" dirty="0" smtClean="0"/>
              <a:t>αιμοπεταλίων </a:t>
            </a:r>
            <a:r>
              <a:rPr lang="el-GR" dirty="0"/>
              <a:t>αυξάνει τα επίπεδα της ελεύθερης θρομβοποιητίνης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77</a:t>
            </a:fld>
            <a:endParaRPr lang="el-GR" dirty="0"/>
          </a:p>
        </p:txBody>
      </p:sp>
    </p:spTree>
    <p:extLst>
      <p:ext uri="{BB962C8B-B14F-4D97-AF65-F5344CB8AC3E}">
        <p14:creationId xmlns:p14="http://schemas.microsoft.com/office/powerpoint/2010/main" val="284987554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t>Ταξινόμηση θρομβοπενιών</a:t>
            </a:r>
            <a:br>
              <a:rPr lang="el-GR" dirty="0"/>
            </a:br>
            <a:r>
              <a:rPr lang="el-GR" sz="3000" b="0" dirty="0"/>
              <a:t>(με παθοφυσιολογικά κριτήρια</a:t>
            </a:r>
            <a:r>
              <a:rPr lang="el-GR" sz="3000" b="0" dirty="0" smtClean="0"/>
              <a:t>)</a:t>
            </a:r>
            <a:endParaRPr lang="el-GR" sz="3000" b="0" dirty="0"/>
          </a:p>
        </p:txBody>
      </p:sp>
      <p:sp>
        <p:nvSpPr>
          <p:cNvPr id="3" name="Θέση περιεχομένου 2"/>
          <p:cNvSpPr>
            <a:spLocks noGrp="1"/>
          </p:cNvSpPr>
          <p:nvPr>
            <p:ph idx="1"/>
          </p:nvPr>
        </p:nvSpPr>
        <p:spPr>
          <a:xfrm>
            <a:off x="457200" y="1484784"/>
            <a:ext cx="8229600" cy="4752528"/>
          </a:xfrm>
        </p:spPr>
        <p:txBody>
          <a:bodyPr/>
          <a:lstStyle/>
          <a:p>
            <a:r>
              <a:rPr lang="el-GR" dirty="0" smtClean="0"/>
              <a:t>Κληρονομικές θρομβοπενίες.</a:t>
            </a:r>
          </a:p>
          <a:p>
            <a:r>
              <a:rPr lang="el-GR" dirty="0" smtClean="0"/>
              <a:t>Επίκτητες θρομβοπενίες.</a:t>
            </a:r>
            <a:endParaRPr lang="el-GR" dirty="0"/>
          </a:p>
          <a:p>
            <a:pPr lvl="1"/>
            <a:r>
              <a:rPr lang="el-GR" dirty="0" smtClean="0"/>
              <a:t>Άνοσες θρομβοπενίες.</a:t>
            </a:r>
            <a:endParaRPr lang="el-GR" dirty="0"/>
          </a:p>
          <a:p>
            <a:pPr lvl="1"/>
            <a:r>
              <a:rPr lang="el-GR" dirty="0" smtClean="0"/>
              <a:t>Μη </a:t>
            </a:r>
            <a:r>
              <a:rPr lang="el-GR" dirty="0"/>
              <a:t>άνοσες </a:t>
            </a:r>
            <a:r>
              <a:rPr lang="el-GR" dirty="0" smtClean="0"/>
              <a:t>θρομβοπενίες.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78</a:t>
            </a:fld>
            <a:endParaRPr lang="el-GR" dirty="0"/>
          </a:p>
        </p:txBody>
      </p:sp>
    </p:spTree>
    <p:extLst>
      <p:ext uri="{BB962C8B-B14F-4D97-AF65-F5344CB8AC3E}">
        <p14:creationId xmlns:p14="http://schemas.microsoft.com/office/powerpoint/2010/main" val="15509867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idx="1"/>
          </p:nvPr>
        </p:nvSpPr>
        <p:spPr>
          <a:xfrm>
            <a:off x="457200" y="1484784"/>
            <a:ext cx="8229600" cy="4752528"/>
          </a:xfrm>
        </p:spPr>
        <p:txBody>
          <a:bodyPr/>
          <a:lstStyle/>
          <a:p>
            <a:pPr marL="457200" indent="-457200" eaLnBrk="1" hangingPunct="1">
              <a:buFont typeface="+mj-lt"/>
              <a:buAutoNum type="arabicPeriod" startAt="2"/>
            </a:pPr>
            <a:r>
              <a:rPr lang="el-GR" altLang="el-GR" b="1" dirty="0" smtClean="0"/>
              <a:t>Κακουχία, απώλεια βάρους, ιδρώτες και ανορεξία</a:t>
            </a:r>
            <a:r>
              <a:rPr lang="el-GR" altLang="el-GR" dirty="0" smtClean="0"/>
              <a:t> και συστηματικά συμπτώματα.</a:t>
            </a:r>
            <a:endParaRPr lang="el-GR" altLang="el-GR" b="1" dirty="0" smtClean="0"/>
          </a:p>
          <a:p>
            <a:pPr marL="457200" indent="-457200" eaLnBrk="1" hangingPunct="1">
              <a:buFont typeface="+mj-lt"/>
              <a:buAutoNum type="arabicPeriod" startAt="2"/>
            </a:pPr>
            <a:r>
              <a:rPr lang="el-GR" altLang="el-GR" b="1" dirty="0" smtClean="0"/>
              <a:t>Τοπικά συμπτώματα</a:t>
            </a:r>
            <a:r>
              <a:rPr lang="el-GR" altLang="el-GR" dirty="0" smtClean="0"/>
              <a:t>, ορισμένοι ασθενείς εμφανίζουν συμπτώματα ή σημεία λευχαιμικής διήθησης του δέρματος, των ούλων ή του ΚΝΣ.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
        <p:nvSpPr>
          <p:cNvPr id="5" name="Τίτλος 1"/>
          <p:cNvSpPr>
            <a:spLocks noGrp="1"/>
          </p:cNvSpPr>
          <p:nvPr>
            <p:ph type="title"/>
          </p:nvPr>
        </p:nvSpPr>
        <p:spPr>
          <a:xfrm>
            <a:off x="467544" y="116632"/>
            <a:ext cx="8229600" cy="1080120"/>
          </a:xfrm>
        </p:spPr>
        <p:txBody>
          <a:bodyPr>
            <a:noAutofit/>
          </a:bodyPr>
          <a:lstStyle/>
          <a:p>
            <a:r>
              <a:rPr lang="el-GR" dirty="0" smtClean="0"/>
              <a:t>Συμπτώματα και σημεία στις οξείες λευχαιμίες </a:t>
            </a:r>
            <a:r>
              <a:rPr lang="el-GR" sz="3000" b="0" dirty="0"/>
              <a:t>3</a:t>
            </a:r>
            <a:r>
              <a:rPr lang="el-GR" sz="3000" b="0" dirty="0" smtClean="0"/>
              <a:t>/3</a:t>
            </a:r>
            <a:endParaRPr lang="el-GR" sz="3000" b="0" dirty="0"/>
          </a:p>
        </p:txBody>
      </p:sp>
    </p:spTree>
    <p:extLst>
      <p:ext uri="{BB962C8B-B14F-4D97-AF65-F5344CB8AC3E}">
        <p14:creationId xmlns:p14="http://schemas.microsoft.com/office/powerpoint/2010/main" val="40692143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Ταξινόμηση </a:t>
            </a:r>
            <a:r>
              <a:rPr lang="el-GR" dirty="0" smtClean="0"/>
              <a:t>επίκτητης θρομβοπενίας</a:t>
            </a:r>
            <a:endParaRPr lang="el-GR" dirty="0"/>
          </a:p>
        </p:txBody>
      </p:sp>
      <p:sp>
        <p:nvSpPr>
          <p:cNvPr id="3" name="Θέση περιεχομένου 2"/>
          <p:cNvSpPr>
            <a:spLocks noGrp="1"/>
          </p:cNvSpPr>
          <p:nvPr>
            <p:ph idx="1"/>
          </p:nvPr>
        </p:nvSpPr>
        <p:spPr/>
        <p:txBody>
          <a:bodyPr/>
          <a:lstStyle/>
          <a:p>
            <a:r>
              <a:rPr lang="el-GR" dirty="0" smtClean="0"/>
              <a:t>Βασίζεται </a:t>
            </a:r>
            <a:r>
              <a:rPr lang="el-GR" dirty="0"/>
              <a:t>κυρίως στην μελέτη του μυελού των οστών και διακρίνεται </a:t>
            </a:r>
            <a:r>
              <a:rPr lang="el-GR" dirty="0" smtClean="0"/>
              <a:t>σε:</a:t>
            </a:r>
            <a:endParaRPr lang="el-GR" dirty="0"/>
          </a:p>
          <a:p>
            <a:pPr lvl="1"/>
            <a:r>
              <a:rPr lang="el-GR" dirty="0" smtClean="0"/>
              <a:t>Κεντρική θρομβοπενία,</a:t>
            </a:r>
            <a:endParaRPr lang="el-GR" dirty="0"/>
          </a:p>
          <a:p>
            <a:pPr lvl="1"/>
            <a:r>
              <a:rPr lang="el-GR" dirty="0" smtClean="0"/>
              <a:t>Περιφερική θρομβοπενία.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79</a:t>
            </a:fld>
            <a:endParaRPr lang="el-GR" dirty="0"/>
          </a:p>
        </p:txBody>
      </p:sp>
    </p:spTree>
    <p:extLst>
      <p:ext uri="{BB962C8B-B14F-4D97-AF65-F5344CB8AC3E}">
        <p14:creationId xmlns:p14="http://schemas.microsoft.com/office/powerpoint/2010/main" val="193132794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Κεντρική </a:t>
            </a:r>
            <a:r>
              <a:rPr lang="el-GR" dirty="0" smtClean="0"/>
              <a:t>θρομβοπενία </a:t>
            </a:r>
            <a:r>
              <a:rPr lang="el-GR" sz="3000" b="0" dirty="0" smtClean="0"/>
              <a:t>1/2</a:t>
            </a:r>
            <a:endParaRPr lang="el-GR" sz="3000" b="0" dirty="0"/>
          </a:p>
        </p:txBody>
      </p:sp>
      <p:sp>
        <p:nvSpPr>
          <p:cNvPr id="3" name="Θέση περιεχομένου 2"/>
          <p:cNvSpPr>
            <a:spLocks noGrp="1"/>
          </p:cNvSpPr>
          <p:nvPr>
            <p:ph idx="1"/>
          </p:nvPr>
        </p:nvSpPr>
        <p:spPr>
          <a:xfrm>
            <a:off x="457200" y="1196752"/>
            <a:ext cx="4186808" cy="5040560"/>
          </a:xfrm>
        </p:spPr>
        <p:txBody>
          <a:bodyPr>
            <a:noAutofit/>
          </a:bodyPr>
          <a:lstStyle/>
          <a:p>
            <a:pPr marL="0" indent="0">
              <a:buNone/>
            </a:pPr>
            <a:r>
              <a:rPr lang="el-GR" b="1" dirty="0" smtClean="0"/>
              <a:t>Ανεπιτυχής παραγωγή αιμοπεταλίων</a:t>
            </a:r>
          </a:p>
          <a:p>
            <a:r>
              <a:rPr lang="el-GR" dirty="0" smtClean="0"/>
              <a:t>Ανεπάρκεια </a:t>
            </a:r>
            <a:r>
              <a:rPr lang="el-GR" dirty="0"/>
              <a:t>βιταμίνης </a:t>
            </a:r>
            <a:r>
              <a:rPr lang="el-GR" dirty="0" smtClean="0"/>
              <a:t>Β12</a:t>
            </a:r>
            <a:r>
              <a:rPr lang="en-US" dirty="0" smtClean="0"/>
              <a:t>,Fe,</a:t>
            </a:r>
            <a:r>
              <a:rPr lang="el-GR" dirty="0" smtClean="0"/>
              <a:t> φυλικού</a:t>
            </a:r>
            <a:r>
              <a:rPr lang="en-US" dirty="0" smtClean="0"/>
              <a:t> </a:t>
            </a:r>
            <a:r>
              <a:rPr lang="el-GR" dirty="0" smtClean="0"/>
              <a:t>οξέος.</a:t>
            </a:r>
            <a:endParaRPr lang="el-GR" dirty="0"/>
          </a:p>
          <a:p>
            <a:r>
              <a:rPr lang="el-GR" dirty="0" smtClean="0"/>
              <a:t>Ακτινοβολία.</a:t>
            </a:r>
            <a:endParaRPr lang="el-GR" dirty="0"/>
          </a:p>
          <a:p>
            <a:r>
              <a:rPr lang="el-GR" dirty="0" smtClean="0"/>
              <a:t>Φάρμακα, αλκοόλη.</a:t>
            </a:r>
          </a:p>
          <a:p>
            <a:r>
              <a:rPr lang="el-GR" dirty="0" smtClean="0"/>
              <a:t>Απλαστική αναιμία.</a:t>
            </a:r>
          </a:p>
          <a:p>
            <a:r>
              <a:rPr lang="el-GR" dirty="0" smtClean="0"/>
              <a:t>Λοίμωξη</a:t>
            </a:r>
            <a:r>
              <a:rPr lang="el-GR" dirty="0"/>
              <a:t>( </a:t>
            </a:r>
            <a:r>
              <a:rPr lang="en-US" dirty="0" smtClean="0"/>
              <a:t>CMV</a:t>
            </a:r>
            <a:r>
              <a:rPr lang="el-GR" dirty="0" smtClean="0"/>
              <a:t>, </a:t>
            </a:r>
            <a:r>
              <a:rPr lang="en-US" dirty="0" smtClean="0"/>
              <a:t>HIV</a:t>
            </a:r>
            <a:r>
              <a:rPr lang="el-GR" dirty="0" smtClean="0"/>
              <a:t>, </a:t>
            </a:r>
            <a:r>
              <a:rPr lang="en-US" dirty="0" smtClean="0"/>
              <a:t>EBV</a:t>
            </a:r>
            <a:r>
              <a:rPr lang="en-US" dirty="0"/>
              <a:t>, Parvovirus,</a:t>
            </a:r>
            <a:r>
              <a:rPr lang="el-GR" dirty="0"/>
              <a:t>ερυθρά</a:t>
            </a:r>
            <a:r>
              <a:rPr lang="el-GR" dirty="0" smtClean="0"/>
              <a:t>).</a:t>
            </a:r>
            <a:endParaRPr lang="el-GR" dirty="0"/>
          </a:p>
          <a:p>
            <a:r>
              <a:rPr lang="el-GR" dirty="0" smtClean="0"/>
              <a:t>Φάρμακα, Αλκοόλη.</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80</a:t>
            </a:fld>
            <a:endParaRPr lang="el-GR" dirty="0"/>
          </a:p>
        </p:txBody>
      </p:sp>
      <p:sp>
        <p:nvSpPr>
          <p:cNvPr id="5" name="Ορθογώνιο 4"/>
          <p:cNvSpPr/>
          <p:nvPr/>
        </p:nvSpPr>
        <p:spPr>
          <a:xfrm>
            <a:off x="5220072" y="1772816"/>
            <a:ext cx="3726160" cy="3516219"/>
          </a:xfrm>
          <a:prstGeom prst="rect">
            <a:avLst/>
          </a:prstGeom>
        </p:spPr>
        <p:txBody>
          <a:bodyPr wrap="square">
            <a:spAutoFit/>
          </a:bodyPr>
          <a:lstStyle/>
          <a:p>
            <a:pPr marL="342900" lvl="0" indent="-342900" fontAlgn="auto">
              <a:lnSpc>
                <a:spcPct val="112000"/>
              </a:lnSpc>
              <a:spcBef>
                <a:spcPts val="1200"/>
              </a:spcBef>
              <a:spcAft>
                <a:spcPts val="0"/>
              </a:spcAft>
              <a:buFont typeface="Arial" pitchFamily="34" charset="0"/>
              <a:buChar char="•"/>
            </a:pPr>
            <a:r>
              <a:rPr lang="el-GR" sz="2200" dirty="0" smtClean="0">
                <a:solidFill>
                  <a:prstClr val="black"/>
                </a:solidFill>
                <a:latin typeface="Calibri"/>
              </a:rPr>
              <a:t>Χημειοθεραπεία.</a:t>
            </a:r>
            <a:endParaRPr lang="el-GR" sz="2200" dirty="0">
              <a:solidFill>
                <a:prstClr val="black"/>
              </a:solidFill>
              <a:latin typeface="Calibri"/>
            </a:endParaRPr>
          </a:p>
          <a:p>
            <a:pPr marL="342900" lvl="0" indent="-342900" fontAlgn="auto">
              <a:lnSpc>
                <a:spcPct val="112000"/>
              </a:lnSpc>
              <a:spcBef>
                <a:spcPts val="1200"/>
              </a:spcBef>
              <a:spcAft>
                <a:spcPts val="0"/>
              </a:spcAft>
              <a:buFont typeface="Arial" pitchFamily="34" charset="0"/>
              <a:buChar char="•"/>
            </a:pPr>
            <a:r>
              <a:rPr lang="el-GR" sz="2200" dirty="0">
                <a:solidFill>
                  <a:prstClr val="black"/>
                </a:solidFill>
                <a:latin typeface="Calibri"/>
              </a:rPr>
              <a:t>Αναιμία </a:t>
            </a:r>
            <a:r>
              <a:rPr lang="en-US" sz="2200" dirty="0" smtClean="0">
                <a:solidFill>
                  <a:prstClr val="black"/>
                </a:solidFill>
                <a:latin typeface="Calibri"/>
              </a:rPr>
              <a:t>Fanconi</a:t>
            </a:r>
            <a:r>
              <a:rPr lang="el-GR" sz="2200" dirty="0" smtClean="0">
                <a:solidFill>
                  <a:prstClr val="black"/>
                </a:solidFill>
                <a:latin typeface="Calibri"/>
              </a:rPr>
              <a:t>.</a:t>
            </a:r>
            <a:endParaRPr lang="en-US" sz="2200" dirty="0">
              <a:solidFill>
                <a:prstClr val="black"/>
              </a:solidFill>
              <a:latin typeface="Calibri"/>
            </a:endParaRPr>
          </a:p>
          <a:p>
            <a:pPr marL="342900" lvl="0" indent="-342900" fontAlgn="auto">
              <a:lnSpc>
                <a:spcPct val="112000"/>
              </a:lnSpc>
              <a:spcBef>
                <a:spcPts val="1200"/>
              </a:spcBef>
              <a:spcAft>
                <a:spcPts val="0"/>
              </a:spcAft>
              <a:buFont typeface="Arial" pitchFamily="34" charset="0"/>
              <a:buChar char="•"/>
            </a:pPr>
            <a:r>
              <a:rPr lang="el-GR" sz="2200" dirty="0" smtClean="0">
                <a:solidFill>
                  <a:prstClr val="black"/>
                </a:solidFill>
                <a:latin typeface="Calibri"/>
              </a:rPr>
              <a:t>Μυελοδυσπλαστικά.</a:t>
            </a:r>
            <a:endParaRPr lang="el-GR" sz="2200" dirty="0">
              <a:solidFill>
                <a:prstClr val="black"/>
              </a:solidFill>
              <a:latin typeface="Calibri"/>
            </a:endParaRPr>
          </a:p>
          <a:p>
            <a:pPr marL="342900" lvl="0" indent="-342900" fontAlgn="auto">
              <a:lnSpc>
                <a:spcPct val="112000"/>
              </a:lnSpc>
              <a:spcBef>
                <a:spcPts val="1200"/>
              </a:spcBef>
              <a:spcAft>
                <a:spcPts val="0"/>
              </a:spcAft>
              <a:buFont typeface="Arial" pitchFamily="34" charset="0"/>
              <a:buChar char="•"/>
            </a:pPr>
            <a:r>
              <a:rPr lang="el-GR" sz="2200" dirty="0">
                <a:solidFill>
                  <a:prstClr val="black"/>
                </a:solidFill>
                <a:latin typeface="Calibri"/>
              </a:rPr>
              <a:t>Νυκτερινή παροξυσμική </a:t>
            </a:r>
            <a:r>
              <a:rPr lang="el-GR" sz="2200" dirty="0" smtClean="0">
                <a:solidFill>
                  <a:prstClr val="black"/>
                </a:solidFill>
                <a:latin typeface="Calibri"/>
              </a:rPr>
              <a:t>αιμοσφαιρινουρία.</a:t>
            </a:r>
            <a:endParaRPr lang="el-GR" sz="2200" dirty="0">
              <a:solidFill>
                <a:prstClr val="black"/>
              </a:solidFill>
              <a:latin typeface="Calibri"/>
            </a:endParaRPr>
          </a:p>
          <a:p>
            <a:pPr marL="342900" lvl="0" indent="-342900" fontAlgn="auto">
              <a:lnSpc>
                <a:spcPct val="112000"/>
              </a:lnSpc>
              <a:spcBef>
                <a:spcPts val="1200"/>
              </a:spcBef>
              <a:spcAft>
                <a:spcPts val="0"/>
              </a:spcAft>
              <a:buFont typeface="Arial" pitchFamily="34" charset="0"/>
              <a:buChar char="•"/>
            </a:pPr>
            <a:r>
              <a:rPr lang="el-GR" sz="2200" dirty="0">
                <a:solidFill>
                  <a:prstClr val="black"/>
                </a:solidFill>
                <a:latin typeface="Calibri"/>
              </a:rPr>
              <a:t>Κυκλική </a:t>
            </a:r>
            <a:r>
              <a:rPr lang="el-GR" sz="2200" dirty="0" smtClean="0">
                <a:solidFill>
                  <a:prstClr val="black"/>
                </a:solidFill>
                <a:latin typeface="Calibri"/>
              </a:rPr>
              <a:t>θρομβοπενία.</a:t>
            </a:r>
            <a:endParaRPr lang="el-GR" sz="2200" dirty="0">
              <a:solidFill>
                <a:prstClr val="black"/>
              </a:solidFill>
              <a:latin typeface="Calibri"/>
            </a:endParaRPr>
          </a:p>
          <a:p>
            <a:pPr marL="342900" lvl="0" indent="-342900" fontAlgn="auto">
              <a:lnSpc>
                <a:spcPct val="112000"/>
              </a:lnSpc>
              <a:spcBef>
                <a:spcPts val="1200"/>
              </a:spcBef>
              <a:spcAft>
                <a:spcPts val="0"/>
              </a:spcAft>
              <a:buFont typeface="Arial" pitchFamily="34" charset="0"/>
              <a:buChar char="•"/>
            </a:pPr>
            <a:r>
              <a:rPr lang="el-GR" sz="2200" dirty="0">
                <a:solidFill>
                  <a:prstClr val="black"/>
                </a:solidFill>
                <a:latin typeface="Calibri"/>
              </a:rPr>
              <a:t>Σύνδρομο </a:t>
            </a:r>
            <a:r>
              <a:rPr lang="en-US" sz="2200" dirty="0" smtClean="0">
                <a:solidFill>
                  <a:prstClr val="black"/>
                </a:solidFill>
                <a:latin typeface="Calibri"/>
              </a:rPr>
              <a:t>TAR</a:t>
            </a:r>
            <a:r>
              <a:rPr lang="el-GR" sz="2200" dirty="0" smtClean="0">
                <a:solidFill>
                  <a:prstClr val="black"/>
                </a:solidFill>
                <a:latin typeface="Calibri"/>
              </a:rPr>
              <a:t>.</a:t>
            </a:r>
            <a:endParaRPr lang="en-US" sz="2200" dirty="0">
              <a:solidFill>
                <a:prstClr val="black"/>
              </a:solidFill>
              <a:latin typeface="Calibri"/>
            </a:endParaRPr>
          </a:p>
        </p:txBody>
      </p:sp>
      <p:cxnSp>
        <p:nvCxnSpPr>
          <p:cNvPr id="7" name="Ευθεία γραμμή σύνδεσης 6"/>
          <p:cNvCxnSpPr/>
          <p:nvPr/>
        </p:nvCxnSpPr>
        <p:spPr>
          <a:xfrm>
            <a:off x="4860032" y="1772816"/>
            <a:ext cx="0" cy="3672408"/>
          </a:xfrm>
          <a:prstGeom prst="line">
            <a:avLst/>
          </a:prstGeom>
          <a:ln w="28575">
            <a:solidFill>
              <a:srgbClr val="004A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54854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Κεντρική </a:t>
            </a:r>
            <a:r>
              <a:rPr lang="el-GR" dirty="0" smtClean="0"/>
              <a:t>θρομβοπενία </a:t>
            </a:r>
            <a:r>
              <a:rPr lang="el-GR" sz="3000" b="0" dirty="0"/>
              <a:t>2</a:t>
            </a:r>
            <a:r>
              <a:rPr lang="el-GR" sz="3000" b="0" dirty="0" smtClean="0"/>
              <a:t>/2</a:t>
            </a:r>
            <a:endParaRPr lang="el-GR" sz="3000" b="0" dirty="0"/>
          </a:p>
        </p:txBody>
      </p:sp>
      <p:sp>
        <p:nvSpPr>
          <p:cNvPr id="3" name="Θέση περιεχομένου 2"/>
          <p:cNvSpPr>
            <a:spLocks noGrp="1"/>
          </p:cNvSpPr>
          <p:nvPr>
            <p:ph idx="1"/>
          </p:nvPr>
        </p:nvSpPr>
        <p:spPr/>
        <p:txBody>
          <a:bodyPr>
            <a:noAutofit/>
          </a:bodyPr>
          <a:lstStyle/>
          <a:p>
            <a:pPr marL="0" indent="0">
              <a:buNone/>
            </a:pPr>
            <a:r>
              <a:rPr lang="el-GR" b="1" dirty="0"/>
              <a:t>Κατάληψη μυελού</a:t>
            </a:r>
          </a:p>
          <a:p>
            <a:r>
              <a:rPr lang="el-GR" dirty="0" smtClean="0"/>
              <a:t>Καρκίνος.</a:t>
            </a:r>
            <a:endParaRPr lang="el-GR" dirty="0"/>
          </a:p>
          <a:p>
            <a:r>
              <a:rPr lang="el-GR" dirty="0" smtClean="0"/>
              <a:t>Λευχαιμίες.</a:t>
            </a:r>
            <a:endParaRPr lang="el-GR" dirty="0"/>
          </a:p>
          <a:p>
            <a:r>
              <a:rPr lang="el-GR" dirty="0" smtClean="0"/>
              <a:t>Λεμφώματα.</a:t>
            </a:r>
            <a:endParaRPr lang="el-GR" dirty="0"/>
          </a:p>
          <a:p>
            <a:r>
              <a:rPr lang="el-GR" dirty="0" smtClean="0"/>
              <a:t>Μυέλωμα.</a:t>
            </a:r>
            <a:endParaRPr lang="el-GR" dirty="0"/>
          </a:p>
          <a:p>
            <a:r>
              <a:rPr lang="el-GR" dirty="0" smtClean="0"/>
              <a:t>Μυελοΰπερπλαστικά</a:t>
            </a:r>
            <a:r>
              <a:rPr lang="el-GR" dirty="0" smtClean="0"/>
              <a:t>.</a:t>
            </a:r>
            <a:endParaRPr lang="el-GR" dirty="0"/>
          </a:p>
          <a:p>
            <a:r>
              <a:rPr lang="el-GR" dirty="0" smtClean="0"/>
              <a:t>Ιστιοκυττάρωση X.</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81</a:t>
            </a:fld>
            <a:endParaRPr lang="el-GR" dirty="0"/>
          </a:p>
        </p:txBody>
      </p:sp>
    </p:spTree>
    <p:extLst>
      <p:ext uri="{BB962C8B-B14F-4D97-AF65-F5344CB8AC3E}">
        <p14:creationId xmlns:p14="http://schemas.microsoft.com/office/powerpoint/2010/main" val="175721220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Περιφερική θρομβοπενία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82</a:t>
            </a:fld>
            <a:endParaRPr lang="el-GR" dirty="0"/>
          </a:p>
        </p:txBody>
      </p:sp>
      <p:sp>
        <p:nvSpPr>
          <p:cNvPr id="5" name="Ορθογώνιο 4"/>
          <p:cNvSpPr/>
          <p:nvPr/>
        </p:nvSpPr>
        <p:spPr>
          <a:xfrm>
            <a:off x="2944817" y="2164751"/>
            <a:ext cx="2213992" cy="1631216"/>
          </a:xfrm>
          <a:prstGeom prst="rect">
            <a:avLst/>
          </a:prstGeom>
        </p:spPr>
        <p:txBody>
          <a:bodyPr wrap="square">
            <a:spAutoFit/>
          </a:bodyPr>
          <a:lstStyle/>
          <a:p>
            <a:r>
              <a:rPr lang="el-GR" sz="2000" dirty="0">
                <a:latin typeface="+mn-lt"/>
              </a:rPr>
              <a:t>Μηχανικά </a:t>
            </a:r>
            <a:r>
              <a:rPr lang="el-GR" sz="2000" dirty="0" smtClean="0">
                <a:latin typeface="+mn-lt"/>
              </a:rPr>
              <a:t>αίτια</a:t>
            </a:r>
          </a:p>
          <a:p>
            <a:r>
              <a:rPr lang="el-GR" sz="2000" dirty="0" smtClean="0">
                <a:latin typeface="+mn-lt"/>
              </a:rPr>
              <a:t>ΔΕΠ Τ.Τ.Ρ</a:t>
            </a:r>
          </a:p>
          <a:p>
            <a:r>
              <a:rPr lang="el-GR" sz="2000" dirty="0" smtClean="0">
                <a:latin typeface="+mn-lt"/>
              </a:rPr>
              <a:t> HUS</a:t>
            </a:r>
          </a:p>
          <a:p>
            <a:r>
              <a:rPr lang="el-GR" sz="2000" dirty="0" smtClean="0">
                <a:latin typeface="+mn-lt"/>
              </a:rPr>
              <a:t>By pass</a:t>
            </a:r>
          </a:p>
          <a:p>
            <a:r>
              <a:rPr lang="el-GR" sz="2000" dirty="0" smtClean="0">
                <a:latin typeface="+mn-lt"/>
              </a:rPr>
              <a:t>Αγγειίτιδες</a:t>
            </a:r>
            <a:endParaRPr lang="el-GR" sz="2000" dirty="0">
              <a:latin typeface="+mn-lt"/>
            </a:endParaRPr>
          </a:p>
        </p:txBody>
      </p:sp>
      <p:sp>
        <p:nvSpPr>
          <p:cNvPr id="6" name="Ορθογώνιο 5"/>
          <p:cNvSpPr/>
          <p:nvPr/>
        </p:nvSpPr>
        <p:spPr>
          <a:xfrm>
            <a:off x="6149634" y="1720597"/>
            <a:ext cx="2286000" cy="1015663"/>
          </a:xfrm>
          <a:prstGeom prst="rect">
            <a:avLst/>
          </a:prstGeom>
        </p:spPr>
        <p:txBody>
          <a:bodyPr wrap="square">
            <a:spAutoFit/>
          </a:bodyPr>
          <a:lstStyle/>
          <a:p>
            <a:r>
              <a:rPr lang="el-GR" sz="2000" dirty="0">
                <a:latin typeface="+mn-lt"/>
              </a:rPr>
              <a:t>Σπληνομεγαλία</a:t>
            </a:r>
          </a:p>
          <a:p>
            <a:r>
              <a:rPr lang="el-GR" sz="2000" dirty="0">
                <a:latin typeface="+mn-lt"/>
              </a:rPr>
              <a:t>Υπερσπληνισμός</a:t>
            </a:r>
          </a:p>
          <a:p>
            <a:r>
              <a:rPr lang="el-GR" sz="2000" dirty="0">
                <a:latin typeface="+mn-lt"/>
              </a:rPr>
              <a:t>Αιμαραίωση</a:t>
            </a:r>
          </a:p>
        </p:txBody>
      </p:sp>
      <p:sp>
        <p:nvSpPr>
          <p:cNvPr id="7" name="Ορθογώνιο 6"/>
          <p:cNvSpPr/>
          <p:nvPr/>
        </p:nvSpPr>
        <p:spPr>
          <a:xfrm>
            <a:off x="251520" y="2164751"/>
            <a:ext cx="1536326" cy="707886"/>
          </a:xfrm>
          <a:prstGeom prst="rect">
            <a:avLst/>
          </a:prstGeom>
        </p:spPr>
        <p:txBody>
          <a:bodyPr wrap="square">
            <a:spAutoFit/>
          </a:bodyPr>
          <a:lstStyle/>
          <a:p>
            <a:r>
              <a:rPr lang="el-GR" sz="2000" dirty="0">
                <a:latin typeface="+mn-lt"/>
              </a:rPr>
              <a:t>Ανοσολογικά </a:t>
            </a:r>
            <a:r>
              <a:rPr lang="el-GR" sz="2000" dirty="0" smtClean="0">
                <a:latin typeface="+mn-lt"/>
              </a:rPr>
              <a:t>αίτια</a:t>
            </a:r>
            <a:endParaRPr lang="el-GR" sz="2000" dirty="0">
              <a:latin typeface="+mn-lt"/>
            </a:endParaRPr>
          </a:p>
        </p:txBody>
      </p:sp>
      <p:sp>
        <p:nvSpPr>
          <p:cNvPr id="8" name="Ορθογώνιο 7"/>
          <p:cNvSpPr/>
          <p:nvPr/>
        </p:nvSpPr>
        <p:spPr>
          <a:xfrm>
            <a:off x="210166" y="4966493"/>
            <a:ext cx="3600400" cy="1015663"/>
          </a:xfrm>
          <a:prstGeom prst="rect">
            <a:avLst/>
          </a:prstGeom>
        </p:spPr>
        <p:txBody>
          <a:bodyPr wrap="square">
            <a:spAutoFit/>
          </a:bodyPr>
          <a:lstStyle/>
          <a:p>
            <a:r>
              <a:rPr lang="el-GR" sz="2000" dirty="0">
                <a:latin typeface="+mn-lt"/>
              </a:rPr>
              <a:t>Αυτοάνοσα </a:t>
            </a:r>
            <a:r>
              <a:rPr lang="el-GR" sz="2000" dirty="0" smtClean="0">
                <a:latin typeface="+mn-lt"/>
              </a:rPr>
              <a:t>νοσήματα</a:t>
            </a:r>
          </a:p>
          <a:p>
            <a:r>
              <a:rPr lang="el-GR" sz="2000" dirty="0" smtClean="0">
                <a:latin typeface="+mn-lt"/>
              </a:rPr>
              <a:t>Νεογνική </a:t>
            </a:r>
            <a:r>
              <a:rPr lang="el-GR" sz="2000" dirty="0">
                <a:latin typeface="+mn-lt"/>
              </a:rPr>
              <a:t>πορφύρα Πορφύρα μετά από μετάγγιση</a:t>
            </a:r>
          </a:p>
        </p:txBody>
      </p:sp>
      <p:sp>
        <p:nvSpPr>
          <p:cNvPr id="9" name="Ορθογώνιο 8"/>
          <p:cNvSpPr/>
          <p:nvPr/>
        </p:nvSpPr>
        <p:spPr>
          <a:xfrm>
            <a:off x="2843808" y="4509120"/>
            <a:ext cx="1194622" cy="400110"/>
          </a:xfrm>
          <a:prstGeom prst="rect">
            <a:avLst/>
          </a:prstGeom>
        </p:spPr>
        <p:txBody>
          <a:bodyPr wrap="none">
            <a:spAutoFit/>
          </a:bodyPr>
          <a:lstStyle/>
          <a:p>
            <a:r>
              <a:rPr lang="el-GR" sz="2000" dirty="0">
                <a:latin typeface="+mn-lt"/>
              </a:rPr>
              <a:t>Φάρμακα</a:t>
            </a:r>
          </a:p>
        </p:txBody>
      </p:sp>
      <p:sp>
        <p:nvSpPr>
          <p:cNvPr id="10" name="Ορθογώνιο 9"/>
          <p:cNvSpPr/>
          <p:nvPr/>
        </p:nvSpPr>
        <p:spPr>
          <a:xfrm>
            <a:off x="4544382" y="4221088"/>
            <a:ext cx="3700026" cy="1938992"/>
          </a:xfrm>
          <a:prstGeom prst="rect">
            <a:avLst/>
          </a:prstGeom>
        </p:spPr>
        <p:txBody>
          <a:bodyPr wrap="square">
            <a:spAutoFit/>
          </a:bodyPr>
          <a:lstStyle/>
          <a:p>
            <a:r>
              <a:rPr lang="el-GR" sz="2000" dirty="0">
                <a:latin typeface="+mn-lt"/>
              </a:rPr>
              <a:t>Αυτοάνοσα </a:t>
            </a:r>
            <a:r>
              <a:rPr lang="el-GR" sz="2000" dirty="0" smtClean="0">
                <a:latin typeface="+mn-lt"/>
              </a:rPr>
              <a:t>νοσήματα</a:t>
            </a:r>
          </a:p>
          <a:p>
            <a:r>
              <a:rPr lang="el-GR" sz="2000" dirty="0" smtClean="0">
                <a:latin typeface="+mn-lt"/>
              </a:rPr>
              <a:t>Ιδιοπαθής ΙΤΡ</a:t>
            </a:r>
          </a:p>
          <a:p>
            <a:r>
              <a:rPr lang="el-GR" sz="2000" dirty="0" smtClean="0">
                <a:latin typeface="+mn-lt"/>
              </a:rPr>
              <a:t>Δευτεροπαθής ΙΤΡ</a:t>
            </a:r>
          </a:p>
          <a:p>
            <a:r>
              <a:rPr lang="el-GR" sz="2000" dirty="0" smtClean="0">
                <a:latin typeface="+mn-lt"/>
              </a:rPr>
              <a:t>(ΣΕΛ.ΡΑ</a:t>
            </a:r>
            <a:r>
              <a:rPr lang="el-GR" sz="2000" dirty="0" smtClean="0">
                <a:latin typeface="+mn-lt"/>
              </a:rPr>
              <a:t>, Λέμφωμα</a:t>
            </a:r>
            <a:r>
              <a:rPr lang="el-GR" sz="2000" dirty="0" smtClean="0">
                <a:latin typeface="+mn-lt"/>
              </a:rPr>
              <a:t>, αντιφωσφολιπιδαιμικό </a:t>
            </a:r>
            <a:r>
              <a:rPr lang="el-GR" sz="2000" dirty="0">
                <a:latin typeface="+mn-lt"/>
              </a:rPr>
              <a:t>σύνδρομο)</a:t>
            </a:r>
          </a:p>
        </p:txBody>
      </p:sp>
      <p:sp>
        <p:nvSpPr>
          <p:cNvPr id="11" name="TextBox 10"/>
          <p:cNvSpPr txBox="1"/>
          <p:nvPr/>
        </p:nvSpPr>
        <p:spPr>
          <a:xfrm>
            <a:off x="251520" y="1372706"/>
            <a:ext cx="4377708" cy="400110"/>
          </a:xfrm>
          <a:prstGeom prst="rect">
            <a:avLst/>
          </a:prstGeom>
          <a:noFill/>
        </p:spPr>
        <p:txBody>
          <a:bodyPr wrap="square" rtlCol="0">
            <a:spAutoFit/>
          </a:bodyPr>
          <a:lstStyle/>
          <a:p>
            <a:r>
              <a:rPr lang="el-GR" sz="2000" dirty="0" smtClean="0">
                <a:latin typeface="+mn-lt"/>
              </a:rPr>
              <a:t>Αυξημένη καταστροφή αιμοπεταλίων</a:t>
            </a:r>
            <a:endParaRPr lang="el-GR" sz="2000" dirty="0">
              <a:latin typeface="+mn-lt"/>
            </a:endParaRPr>
          </a:p>
        </p:txBody>
      </p:sp>
      <p:sp>
        <p:nvSpPr>
          <p:cNvPr id="12" name="TextBox 11"/>
          <p:cNvSpPr txBox="1"/>
          <p:nvPr/>
        </p:nvSpPr>
        <p:spPr>
          <a:xfrm>
            <a:off x="5004048" y="1372706"/>
            <a:ext cx="4547534" cy="400110"/>
          </a:xfrm>
          <a:prstGeom prst="rect">
            <a:avLst/>
          </a:prstGeom>
          <a:noFill/>
        </p:spPr>
        <p:txBody>
          <a:bodyPr wrap="square" rtlCol="0">
            <a:spAutoFit/>
          </a:bodyPr>
          <a:lstStyle/>
          <a:p>
            <a:r>
              <a:rPr lang="el-GR" sz="2000" dirty="0" smtClean="0">
                <a:latin typeface="+mn-lt"/>
              </a:rPr>
              <a:t>Διαταραχές κατανομής αιμοπεταλίων</a:t>
            </a:r>
            <a:endParaRPr lang="el-GR" sz="2000" dirty="0">
              <a:latin typeface="+mn-lt"/>
            </a:endParaRPr>
          </a:p>
        </p:txBody>
      </p:sp>
      <p:cxnSp>
        <p:nvCxnSpPr>
          <p:cNvPr id="14" name="Ευθύγραμμο βέλος σύνδεσης 13"/>
          <p:cNvCxnSpPr>
            <a:stCxn id="7" idx="2"/>
          </p:cNvCxnSpPr>
          <p:nvPr/>
        </p:nvCxnSpPr>
        <p:spPr>
          <a:xfrm>
            <a:off x="1019683" y="2872637"/>
            <a:ext cx="0" cy="2093856"/>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 name="Ευθύγραμμο βέλος σύνδεσης 15"/>
          <p:cNvCxnSpPr>
            <a:stCxn id="7" idx="2"/>
          </p:cNvCxnSpPr>
          <p:nvPr/>
        </p:nvCxnSpPr>
        <p:spPr>
          <a:xfrm>
            <a:off x="1019683" y="2872637"/>
            <a:ext cx="1824125" cy="1836538"/>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8" name="Ευθύγραμμο βέλος σύνδεσης 17"/>
          <p:cNvCxnSpPr>
            <a:stCxn id="7" idx="2"/>
          </p:cNvCxnSpPr>
          <p:nvPr/>
        </p:nvCxnSpPr>
        <p:spPr>
          <a:xfrm>
            <a:off x="1019683" y="2872637"/>
            <a:ext cx="3408301" cy="1780499"/>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0" name="Ευθύγραμμο βέλος σύνδεσης 19"/>
          <p:cNvCxnSpPr>
            <a:stCxn id="11" idx="2"/>
            <a:endCxn id="7" idx="0"/>
          </p:cNvCxnSpPr>
          <p:nvPr/>
        </p:nvCxnSpPr>
        <p:spPr>
          <a:xfrm flipH="1">
            <a:off x="1019683" y="1772816"/>
            <a:ext cx="1420691" cy="391935"/>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2" name="Ευθύγραμμο βέλος σύνδεσης 21"/>
          <p:cNvCxnSpPr>
            <a:stCxn id="11" idx="2"/>
          </p:cNvCxnSpPr>
          <p:nvPr/>
        </p:nvCxnSpPr>
        <p:spPr>
          <a:xfrm>
            <a:off x="2440374" y="1772816"/>
            <a:ext cx="1267530" cy="391935"/>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4" name="Ευθύγραμμο βέλος σύνδεσης 23"/>
          <p:cNvCxnSpPr/>
          <p:nvPr/>
        </p:nvCxnSpPr>
        <p:spPr>
          <a:xfrm flipH="1">
            <a:off x="2193568" y="908720"/>
            <a:ext cx="2234416" cy="463986"/>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6" name="Ευθύγραμμο βέλος σύνδεσης 25"/>
          <p:cNvCxnSpPr/>
          <p:nvPr/>
        </p:nvCxnSpPr>
        <p:spPr>
          <a:xfrm>
            <a:off x="4544382" y="908720"/>
            <a:ext cx="2331874" cy="504056"/>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462927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t>Φάρμακα που εμπλέκονται στην</a:t>
            </a:r>
            <a:br>
              <a:rPr lang="el-GR" dirty="0"/>
            </a:br>
            <a:r>
              <a:rPr lang="el-GR" dirty="0" smtClean="0"/>
              <a:t>θρομβοπενία</a:t>
            </a:r>
            <a:endParaRPr lang="el-GR" b="0" dirty="0"/>
          </a:p>
        </p:txBody>
      </p:sp>
      <p:sp>
        <p:nvSpPr>
          <p:cNvPr id="3" name="Θέση περιεχομένου 2"/>
          <p:cNvSpPr>
            <a:spLocks noGrp="1"/>
          </p:cNvSpPr>
          <p:nvPr>
            <p:ph idx="1"/>
          </p:nvPr>
        </p:nvSpPr>
        <p:spPr>
          <a:xfrm>
            <a:off x="457200" y="1412776"/>
            <a:ext cx="8229600" cy="4824536"/>
          </a:xfrm>
        </p:spPr>
        <p:txBody>
          <a:bodyPr/>
          <a:lstStyle/>
          <a:p>
            <a:pPr marL="0" indent="0" algn="ctr">
              <a:buNone/>
            </a:pPr>
            <a:r>
              <a:rPr lang="el-GR" b="1" dirty="0" smtClean="0"/>
              <a:t>Καταστολή παραγωγής αιμοπεταλίων</a:t>
            </a:r>
          </a:p>
          <a:p>
            <a:r>
              <a:rPr lang="el-GR" dirty="0" smtClean="0"/>
              <a:t>Χημειοθεραπευτικά</a:t>
            </a:r>
            <a:endParaRPr lang="el-GR" dirty="0"/>
          </a:p>
          <a:p>
            <a:pPr lvl="1"/>
            <a:r>
              <a:rPr lang="el-GR" dirty="0" smtClean="0"/>
              <a:t>Βαριά: </a:t>
            </a:r>
            <a:r>
              <a:rPr lang="el-GR" dirty="0"/>
              <a:t>αρασυτίνη</a:t>
            </a:r>
            <a:r>
              <a:rPr lang="el-GR" dirty="0" smtClean="0"/>
              <a:t>, δαουνορουβικίνη.</a:t>
            </a:r>
            <a:endParaRPr lang="el-GR" dirty="0"/>
          </a:p>
          <a:p>
            <a:pPr lvl="1"/>
            <a:r>
              <a:rPr lang="el-GR" dirty="0"/>
              <a:t>Μέτρια : </a:t>
            </a:r>
            <a:r>
              <a:rPr lang="el-GR" dirty="0" smtClean="0"/>
              <a:t>κυκλοφωσφαμίδη, βουσουλφάνη, μεθοτρεξάτη, 6μερκαπτοπουρίνη.</a:t>
            </a:r>
            <a:endParaRPr lang="el-GR" dirty="0"/>
          </a:p>
          <a:p>
            <a:pPr lvl="1"/>
            <a:r>
              <a:rPr lang="el-GR" dirty="0"/>
              <a:t>Ήπια: Αλκαλοειδή </a:t>
            </a:r>
            <a:r>
              <a:rPr lang="en-US" dirty="0" smtClean="0"/>
              <a:t>Vinca</a:t>
            </a:r>
            <a:r>
              <a:rPr lang="el-GR" dirty="0" smtClean="0"/>
              <a:t>.</a:t>
            </a:r>
            <a:endParaRPr lang="el-GR" dirty="0"/>
          </a:p>
          <a:p>
            <a:r>
              <a:rPr lang="el-GR" dirty="0" smtClean="0"/>
              <a:t>Χλωροθειαζίδες, οιστρογόνα, φαινυλβουταζόνη, αιθανόλη χλωραμφαινικόλη.</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83</a:t>
            </a:fld>
            <a:endParaRPr lang="el-GR" dirty="0"/>
          </a:p>
        </p:txBody>
      </p:sp>
    </p:spTree>
    <p:extLst>
      <p:ext uri="{BB962C8B-B14F-4D97-AF65-F5344CB8AC3E}">
        <p14:creationId xmlns:p14="http://schemas.microsoft.com/office/powerpoint/2010/main" val="365181344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t>Φάρμακα που εμπλέκονται στην καταστροφή των </a:t>
            </a:r>
            <a:r>
              <a:rPr lang="el-GR" dirty="0" smtClean="0"/>
              <a:t>αιμοπεταλίων</a:t>
            </a:r>
            <a:endParaRPr lang="el-GR" b="0" dirty="0"/>
          </a:p>
        </p:txBody>
      </p:sp>
      <p:sp>
        <p:nvSpPr>
          <p:cNvPr id="3" name="Θέση περιεχομένου 2"/>
          <p:cNvSpPr>
            <a:spLocks noGrp="1"/>
          </p:cNvSpPr>
          <p:nvPr>
            <p:ph idx="1"/>
          </p:nvPr>
        </p:nvSpPr>
        <p:spPr>
          <a:xfrm>
            <a:off x="457200" y="1412776"/>
            <a:ext cx="8229600" cy="4824536"/>
          </a:xfrm>
        </p:spPr>
        <p:txBody>
          <a:bodyPr/>
          <a:lstStyle/>
          <a:p>
            <a:pPr marL="0" indent="0" algn="ctr">
              <a:buNone/>
            </a:pPr>
            <a:r>
              <a:rPr lang="el-GR" b="1" dirty="0" smtClean="0"/>
              <a:t>Ανοσολογική καταστροφή αιμοπεταλίων (περιφερική θρομβοπενία)</a:t>
            </a:r>
          </a:p>
          <a:p>
            <a:r>
              <a:rPr lang="el-GR" dirty="0" smtClean="0"/>
              <a:t>Κινίνη, κινιδίνη, άλατα χρυσού, διγοξίνη, σουλφοναμιδούχα, </a:t>
            </a:r>
            <a:r>
              <a:rPr lang="el-GR" dirty="0" smtClean="0"/>
              <a:t>βαλπροΐκό </a:t>
            </a:r>
            <a:r>
              <a:rPr lang="el-GR" dirty="0" smtClean="0"/>
              <a:t>οξύ, ιντερφερόνη, ηπαρίνη, πενικιλλίνες, καρβαμαζεπίνη, αρσενικούχα, άλατα ΡΑ</a:t>
            </a:r>
            <a:r>
              <a:rPr lang="en-US" dirty="0" smtClean="0"/>
              <a:t>S</a:t>
            </a:r>
            <a:r>
              <a:rPr lang="el-GR" dirty="0" smtClean="0"/>
              <a:t>, μεθυλντόπα, σιμεθιδίνη, χλωροπροπαμίδη</a:t>
            </a:r>
            <a:r>
              <a:rPr lang="el-GR" dirty="0"/>
              <a:t>, χλωροκίνη.</a:t>
            </a:r>
          </a:p>
          <a:p>
            <a:r>
              <a:rPr lang="el-GR" dirty="0" smtClean="0"/>
              <a:t>Εντομοκτόνα, κουκιά, βαφές μαλλιών.</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84</a:t>
            </a:fld>
            <a:endParaRPr lang="el-GR" dirty="0"/>
          </a:p>
        </p:txBody>
      </p:sp>
    </p:spTree>
    <p:extLst>
      <p:ext uri="{BB962C8B-B14F-4D97-AF65-F5344CB8AC3E}">
        <p14:creationId xmlns:p14="http://schemas.microsoft.com/office/powerpoint/2010/main" val="234693263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t>Νοσήματα με ασαφή </a:t>
            </a:r>
            <a:r>
              <a:rPr lang="el-GR" dirty="0" smtClean="0"/>
              <a:t>ή </a:t>
            </a:r>
            <a:r>
              <a:rPr lang="el-GR" dirty="0"/>
              <a:t>πολύπλοκη</a:t>
            </a:r>
            <a:br>
              <a:rPr lang="el-GR" dirty="0"/>
            </a:br>
            <a:r>
              <a:rPr lang="el-GR" dirty="0"/>
              <a:t>αιτιοπαθογένεια θρομβοπενίας</a:t>
            </a:r>
          </a:p>
        </p:txBody>
      </p:sp>
      <p:sp>
        <p:nvSpPr>
          <p:cNvPr id="3" name="Θέση περιεχομένου 2"/>
          <p:cNvSpPr>
            <a:spLocks noGrp="1"/>
          </p:cNvSpPr>
          <p:nvPr>
            <p:ph idx="1"/>
          </p:nvPr>
        </p:nvSpPr>
        <p:spPr>
          <a:xfrm>
            <a:off x="457200" y="1340768"/>
            <a:ext cx="8229600" cy="4464496"/>
          </a:xfrm>
        </p:spPr>
        <p:txBody>
          <a:bodyPr/>
          <a:lstStyle/>
          <a:p>
            <a:r>
              <a:rPr lang="el-GR" dirty="0" smtClean="0"/>
              <a:t>Χρόνια </a:t>
            </a:r>
            <a:r>
              <a:rPr lang="el-GR" dirty="0"/>
              <a:t>νεφρική </a:t>
            </a:r>
            <a:r>
              <a:rPr lang="el-GR" dirty="0" smtClean="0"/>
              <a:t>ανεπάρκεια.</a:t>
            </a:r>
            <a:endParaRPr lang="el-GR" dirty="0"/>
          </a:p>
          <a:p>
            <a:r>
              <a:rPr lang="el-GR" dirty="0" smtClean="0"/>
              <a:t>Χρόνια </a:t>
            </a:r>
            <a:r>
              <a:rPr lang="el-GR" dirty="0"/>
              <a:t>ηπατική </a:t>
            </a:r>
            <a:r>
              <a:rPr lang="el-GR" dirty="0" smtClean="0"/>
              <a:t>ανεπάρκεια.</a:t>
            </a:r>
            <a:endParaRPr lang="el-GR" dirty="0"/>
          </a:p>
          <a:p>
            <a:r>
              <a:rPr lang="el-GR" dirty="0" smtClean="0"/>
              <a:t>Νοσήματα </a:t>
            </a:r>
            <a:r>
              <a:rPr lang="el-GR" dirty="0"/>
              <a:t>του </a:t>
            </a:r>
            <a:r>
              <a:rPr lang="el-GR" dirty="0" smtClean="0"/>
              <a:t>θυρεοειδούς.</a:t>
            </a:r>
            <a:endParaRPr lang="el-GR" dirty="0"/>
          </a:p>
          <a:p>
            <a:r>
              <a:rPr lang="el-GR" dirty="0" smtClean="0"/>
              <a:t>Αφαιμαξομετάγγιση.</a:t>
            </a:r>
            <a:endParaRPr lang="el-GR" dirty="0"/>
          </a:p>
          <a:p>
            <a:r>
              <a:rPr lang="el-GR" dirty="0" smtClean="0"/>
              <a:t>Μαζικές μεταγγίσεις.</a:t>
            </a:r>
            <a:endParaRPr lang="el-GR" dirty="0"/>
          </a:p>
          <a:p>
            <a:r>
              <a:rPr lang="el-GR" dirty="0" smtClean="0"/>
              <a:t>Εξωσωματική κυκλοφορία.</a:t>
            </a:r>
            <a:endParaRPr lang="el-GR" dirty="0"/>
          </a:p>
          <a:p>
            <a:r>
              <a:rPr lang="el-GR" dirty="0" smtClean="0"/>
              <a:t>Αλλογενής </a:t>
            </a:r>
            <a:r>
              <a:rPr lang="el-GR" dirty="0"/>
              <a:t>μεταμόσχευση μυελού των οστών.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85</a:t>
            </a:fld>
            <a:endParaRPr lang="el-GR" dirty="0"/>
          </a:p>
        </p:txBody>
      </p:sp>
    </p:spTree>
    <p:extLst>
      <p:ext uri="{BB962C8B-B14F-4D97-AF65-F5344CB8AC3E}">
        <p14:creationId xmlns:p14="http://schemas.microsoft.com/office/powerpoint/2010/main" val="75858902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Θρομβοπενία στην κύηση και τα νεογνά</a:t>
            </a:r>
            <a:endParaRPr lang="el-GR" dirty="0"/>
          </a:p>
        </p:txBody>
      </p:sp>
      <p:sp>
        <p:nvSpPr>
          <p:cNvPr id="3" name="Θέση περιεχομένου 2"/>
          <p:cNvSpPr>
            <a:spLocks noGrp="1"/>
          </p:cNvSpPr>
          <p:nvPr>
            <p:ph idx="1"/>
          </p:nvPr>
        </p:nvSpPr>
        <p:spPr/>
        <p:txBody>
          <a:bodyPr/>
          <a:lstStyle/>
          <a:p>
            <a:r>
              <a:rPr lang="el-GR" dirty="0"/>
              <a:t>Συχνή σε πρόωρα </a:t>
            </a:r>
            <a:r>
              <a:rPr lang="el-GR" dirty="0" smtClean="0"/>
              <a:t>νεογνά.</a:t>
            </a:r>
          </a:p>
          <a:p>
            <a:r>
              <a:rPr lang="el-GR" dirty="0" smtClean="0"/>
              <a:t>Στο </a:t>
            </a:r>
            <a:r>
              <a:rPr lang="el-GR" dirty="0"/>
              <a:t>10-15% γυναικών με προεκλαμψία με τη μορφή του </a:t>
            </a:r>
            <a:r>
              <a:rPr lang="el-GR" dirty="0" smtClean="0"/>
              <a:t>συνδρόμου ΗΕ</a:t>
            </a:r>
            <a:r>
              <a:rPr lang="en-US" dirty="0" smtClean="0"/>
              <a:t>LL</a:t>
            </a:r>
            <a:r>
              <a:rPr lang="el-GR" dirty="0" smtClean="0"/>
              <a:t>Ρ </a:t>
            </a:r>
            <a:r>
              <a:rPr lang="el-GR" dirty="0"/>
              <a:t>(</a:t>
            </a:r>
            <a:r>
              <a:rPr lang="en-US" dirty="0"/>
              <a:t>hemolysis, elevated liver enzymes, low platelets) </a:t>
            </a:r>
            <a:r>
              <a:rPr lang="el-GR" dirty="0"/>
              <a:t>και το </a:t>
            </a:r>
            <a:r>
              <a:rPr lang="el-GR" dirty="0" smtClean="0"/>
              <a:t>συνδρόμου </a:t>
            </a:r>
            <a:r>
              <a:rPr lang="en-US" dirty="0" smtClean="0"/>
              <a:t>AFLP </a:t>
            </a:r>
            <a:r>
              <a:rPr lang="en-US" dirty="0"/>
              <a:t>(acute fatty liver of pregnancy</a:t>
            </a:r>
            <a:r>
              <a:rPr lang="en-US" dirty="0" smtClean="0"/>
              <a:t>)</a:t>
            </a:r>
            <a:r>
              <a:rPr lang="el-GR" dirty="0" smtClean="0"/>
              <a:t>.</a:t>
            </a:r>
            <a:endParaRPr lang="en-US" dirty="0"/>
          </a:p>
          <a:p>
            <a:r>
              <a:rPr lang="el-GR" dirty="0"/>
              <a:t>Θρομβοπενία της </a:t>
            </a:r>
            <a:r>
              <a:rPr lang="el-GR" dirty="0" smtClean="0"/>
              <a:t>κύησης: </a:t>
            </a:r>
            <a:r>
              <a:rPr lang="el-GR" dirty="0"/>
              <a:t>Σε ποσοστό 5-8</a:t>
            </a:r>
            <a:r>
              <a:rPr lang="el-GR" dirty="0" smtClean="0"/>
              <a:t>% των </a:t>
            </a:r>
            <a:r>
              <a:rPr lang="el-GR" dirty="0"/>
              <a:t>γυναικών με φυσιολογική κύηση, στο τρίτο τρίμηνο της </a:t>
            </a:r>
            <a:r>
              <a:rPr lang="el-GR" dirty="0" smtClean="0"/>
              <a:t>κύησης.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86</a:t>
            </a:fld>
            <a:endParaRPr lang="el-GR" dirty="0"/>
          </a:p>
        </p:txBody>
      </p:sp>
    </p:spTree>
    <p:extLst>
      <p:ext uri="{BB962C8B-B14F-4D97-AF65-F5344CB8AC3E}">
        <p14:creationId xmlns:p14="http://schemas.microsoft.com/office/powerpoint/2010/main" val="340708078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t>Άνοσες θρομβοπενίες</a:t>
            </a:r>
            <a:br>
              <a:rPr lang="el-GR" dirty="0"/>
            </a:br>
            <a:r>
              <a:rPr lang="el-GR" sz="3000" b="0" dirty="0"/>
              <a:t>(ανοσολογικής αιτιολογίας)</a:t>
            </a:r>
          </a:p>
        </p:txBody>
      </p:sp>
      <p:sp>
        <p:nvSpPr>
          <p:cNvPr id="3" name="Θέση περιεχομένου 2"/>
          <p:cNvSpPr>
            <a:spLocks noGrp="1"/>
          </p:cNvSpPr>
          <p:nvPr>
            <p:ph idx="1"/>
          </p:nvPr>
        </p:nvSpPr>
        <p:spPr>
          <a:xfrm>
            <a:off x="457200" y="1412776"/>
            <a:ext cx="4186808" cy="4824536"/>
          </a:xfrm>
        </p:spPr>
        <p:txBody>
          <a:bodyPr>
            <a:normAutofit/>
          </a:bodyPr>
          <a:lstStyle/>
          <a:p>
            <a:pPr marL="0" indent="0">
              <a:buNone/>
            </a:pPr>
            <a:r>
              <a:rPr lang="el-GR" b="1" dirty="0" smtClean="0"/>
              <a:t>ΑΥΤΟΑΝΟΣΕΣ</a:t>
            </a:r>
            <a:endParaRPr lang="el-GR" b="1" dirty="0"/>
          </a:p>
          <a:p>
            <a:pPr lvl="0"/>
            <a:r>
              <a:rPr lang="el-GR" dirty="0" smtClean="0"/>
              <a:t>Ιδιοπαθής </a:t>
            </a:r>
            <a:r>
              <a:rPr lang="el-GR" dirty="0"/>
              <a:t>αυτοάνοση θρομβοπενική </a:t>
            </a:r>
            <a:r>
              <a:rPr lang="el-GR" dirty="0" smtClean="0"/>
              <a:t>πορφύρα.</a:t>
            </a:r>
          </a:p>
          <a:p>
            <a:pPr lvl="0"/>
            <a:r>
              <a:rPr lang="el-GR" dirty="0" smtClean="0"/>
              <a:t>θρομβοπενία </a:t>
            </a:r>
            <a:r>
              <a:rPr lang="el-GR" dirty="0"/>
              <a:t>της </a:t>
            </a:r>
            <a:r>
              <a:rPr lang="el-GR" dirty="0" smtClean="0"/>
              <a:t>κύησης.</a:t>
            </a:r>
          </a:p>
          <a:p>
            <a:pPr lvl="0"/>
            <a:r>
              <a:rPr lang="el-GR" dirty="0" smtClean="0"/>
              <a:t>Θρομβοπενία φαρμακογενής.</a:t>
            </a:r>
          </a:p>
          <a:p>
            <a:pPr lvl="0"/>
            <a:r>
              <a:rPr lang="el-GR" dirty="0" smtClean="0"/>
              <a:t>Θρομβοπενία </a:t>
            </a:r>
            <a:r>
              <a:rPr lang="el-GR" dirty="0"/>
              <a:t>της </a:t>
            </a:r>
            <a:r>
              <a:rPr lang="el-GR" dirty="0" smtClean="0"/>
              <a:t>ηπαρίνης.</a:t>
            </a:r>
            <a:endParaRPr lang="el-GR" dirty="0"/>
          </a:p>
          <a:p>
            <a:pPr lvl="0"/>
            <a:r>
              <a:rPr lang="el-GR" dirty="0"/>
              <a:t>Δευτεροπαθής άνοση θρομβοπενική πορφύρα (</a:t>
            </a:r>
            <a:r>
              <a:rPr lang="el-GR" dirty="0" smtClean="0"/>
              <a:t>λέμφωμα, </a:t>
            </a:r>
            <a:r>
              <a:rPr lang="en-US" dirty="0" smtClean="0"/>
              <a:t>HIV</a:t>
            </a:r>
            <a:r>
              <a:rPr lang="el-GR" dirty="0" smtClean="0"/>
              <a:t>, ΣΕΛ</a:t>
            </a:r>
            <a:r>
              <a:rPr lang="el-GR" dirty="0"/>
              <a:t>, ιώσεις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87</a:t>
            </a:fld>
            <a:endParaRPr lang="el-GR" dirty="0"/>
          </a:p>
        </p:txBody>
      </p:sp>
      <p:sp>
        <p:nvSpPr>
          <p:cNvPr id="5" name="Ορθογώνιο 4"/>
          <p:cNvSpPr/>
          <p:nvPr/>
        </p:nvSpPr>
        <p:spPr>
          <a:xfrm>
            <a:off x="5327597" y="1369225"/>
            <a:ext cx="3320257" cy="3208442"/>
          </a:xfrm>
          <a:prstGeom prst="rect">
            <a:avLst/>
          </a:prstGeom>
        </p:spPr>
        <p:txBody>
          <a:bodyPr wrap="square">
            <a:spAutoFit/>
          </a:bodyPr>
          <a:lstStyle/>
          <a:p>
            <a:pPr lvl="0" fontAlgn="auto">
              <a:lnSpc>
                <a:spcPct val="112000"/>
              </a:lnSpc>
              <a:spcBef>
                <a:spcPts val="1200"/>
              </a:spcBef>
              <a:spcAft>
                <a:spcPts val="0"/>
              </a:spcAft>
            </a:pPr>
            <a:r>
              <a:rPr lang="el-GR" sz="2200" b="1" dirty="0">
                <a:solidFill>
                  <a:prstClr val="black"/>
                </a:solidFill>
                <a:latin typeface="Calibri"/>
              </a:rPr>
              <a:t>ΑΛΛΟΑΝΟΣΕΣ</a:t>
            </a:r>
          </a:p>
          <a:p>
            <a:pPr marL="342900" lvl="0" indent="-342900" fontAlgn="auto">
              <a:lnSpc>
                <a:spcPct val="112000"/>
              </a:lnSpc>
              <a:spcBef>
                <a:spcPts val="1200"/>
              </a:spcBef>
              <a:spcAft>
                <a:spcPts val="0"/>
              </a:spcAft>
              <a:buFont typeface="Arial" pitchFamily="34" charset="0"/>
              <a:buChar char="•"/>
            </a:pPr>
            <a:r>
              <a:rPr lang="el-GR" sz="2200" dirty="0">
                <a:solidFill>
                  <a:prstClr val="black"/>
                </a:solidFill>
                <a:latin typeface="Calibri"/>
              </a:rPr>
              <a:t>Αλλοάνοση νεογνική </a:t>
            </a:r>
            <a:r>
              <a:rPr lang="el-GR" sz="2200" dirty="0" smtClean="0">
                <a:solidFill>
                  <a:prstClr val="black"/>
                </a:solidFill>
                <a:latin typeface="Calibri"/>
              </a:rPr>
              <a:t>πορφύρα.</a:t>
            </a:r>
            <a:endParaRPr lang="el-GR" sz="2200" dirty="0">
              <a:solidFill>
                <a:prstClr val="black"/>
              </a:solidFill>
              <a:latin typeface="Calibri"/>
            </a:endParaRPr>
          </a:p>
          <a:p>
            <a:pPr marL="342900" lvl="0" indent="-342900" fontAlgn="auto">
              <a:lnSpc>
                <a:spcPct val="112000"/>
              </a:lnSpc>
              <a:spcBef>
                <a:spcPts val="1200"/>
              </a:spcBef>
              <a:spcAft>
                <a:spcPts val="0"/>
              </a:spcAft>
              <a:buFont typeface="Arial" pitchFamily="34" charset="0"/>
              <a:buChar char="•"/>
            </a:pPr>
            <a:r>
              <a:rPr lang="el-GR" sz="2200" dirty="0">
                <a:solidFill>
                  <a:prstClr val="black"/>
                </a:solidFill>
                <a:latin typeface="Calibri"/>
              </a:rPr>
              <a:t>Πορφύρα μετά από </a:t>
            </a:r>
            <a:r>
              <a:rPr lang="el-GR" sz="2200" dirty="0" smtClean="0">
                <a:solidFill>
                  <a:prstClr val="black"/>
                </a:solidFill>
                <a:latin typeface="Calibri"/>
              </a:rPr>
              <a:t>μετάγγιση.</a:t>
            </a:r>
            <a:endParaRPr lang="el-GR" sz="2200" dirty="0">
              <a:solidFill>
                <a:prstClr val="black"/>
              </a:solidFill>
              <a:latin typeface="Calibri"/>
            </a:endParaRPr>
          </a:p>
          <a:p>
            <a:pPr marL="342900" lvl="0" indent="-342900" fontAlgn="auto">
              <a:lnSpc>
                <a:spcPct val="112000"/>
              </a:lnSpc>
              <a:spcBef>
                <a:spcPts val="1200"/>
              </a:spcBef>
              <a:spcAft>
                <a:spcPts val="0"/>
              </a:spcAft>
              <a:buFont typeface="Arial" pitchFamily="34" charset="0"/>
              <a:buChar char="•"/>
            </a:pPr>
            <a:r>
              <a:rPr lang="el-GR" sz="2200" dirty="0">
                <a:solidFill>
                  <a:prstClr val="black"/>
                </a:solidFill>
                <a:latin typeface="Calibri"/>
              </a:rPr>
              <a:t>Ανθεκτικότητα στη μετάγγιση </a:t>
            </a:r>
            <a:r>
              <a:rPr lang="el-GR" sz="2200" dirty="0" smtClean="0">
                <a:solidFill>
                  <a:prstClr val="black"/>
                </a:solidFill>
                <a:latin typeface="Calibri"/>
              </a:rPr>
              <a:t>ΑΜΠ.</a:t>
            </a:r>
            <a:endParaRPr lang="el-GR" sz="2200" dirty="0">
              <a:solidFill>
                <a:prstClr val="black"/>
              </a:solidFill>
              <a:latin typeface="Calibri"/>
            </a:endParaRPr>
          </a:p>
        </p:txBody>
      </p:sp>
      <p:cxnSp>
        <p:nvCxnSpPr>
          <p:cNvPr id="7" name="Ευθεία γραμμή σύνδεσης 6"/>
          <p:cNvCxnSpPr/>
          <p:nvPr/>
        </p:nvCxnSpPr>
        <p:spPr>
          <a:xfrm>
            <a:off x="4788024" y="1484784"/>
            <a:ext cx="0" cy="4032374"/>
          </a:xfrm>
          <a:prstGeom prst="line">
            <a:avLst/>
          </a:prstGeom>
          <a:ln w="28575">
            <a:solidFill>
              <a:srgbClr val="004A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495629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08112"/>
          </a:xfrm>
        </p:spPr>
        <p:txBody>
          <a:bodyPr>
            <a:noAutofit/>
          </a:bodyPr>
          <a:lstStyle/>
          <a:p>
            <a:r>
              <a:rPr lang="el-GR" dirty="0"/>
              <a:t>ΙΤΡ</a:t>
            </a:r>
            <a:r>
              <a:rPr lang="el-GR" dirty="0" smtClean="0"/>
              <a:t>: Ιδιοπαθής </a:t>
            </a:r>
            <a:r>
              <a:rPr lang="el-GR" dirty="0"/>
              <a:t>άνοση θρομβοπενική πορφύρα</a:t>
            </a:r>
            <a:br>
              <a:rPr lang="el-GR" dirty="0"/>
            </a:br>
            <a:r>
              <a:rPr lang="el-GR" sz="3000" b="0" dirty="0"/>
              <a:t>(</a:t>
            </a:r>
            <a:r>
              <a:rPr lang="en-US" sz="3000" b="0" dirty="0"/>
              <a:t>ITP=lmmune thrombocytopenic purpura</a:t>
            </a:r>
            <a:r>
              <a:rPr lang="en-US" sz="3000" b="0" dirty="0" smtClean="0"/>
              <a:t>)</a:t>
            </a:r>
            <a:endParaRPr lang="el-GR" sz="3000" b="0" dirty="0"/>
          </a:p>
        </p:txBody>
      </p:sp>
      <p:sp>
        <p:nvSpPr>
          <p:cNvPr id="3" name="Θέση περιεχομένου 2"/>
          <p:cNvSpPr>
            <a:spLocks noGrp="1"/>
          </p:cNvSpPr>
          <p:nvPr>
            <p:ph idx="1"/>
          </p:nvPr>
        </p:nvSpPr>
        <p:spPr>
          <a:xfrm>
            <a:off x="457200" y="1412776"/>
            <a:ext cx="8229600" cy="4824536"/>
          </a:xfrm>
        </p:spPr>
        <p:txBody>
          <a:bodyPr/>
          <a:lstStyle/>
          <a:p>
            <a:pPr lvl="0"/>
            <a:r>
              <a:rPr lang="el-GR" dirty="0"/>
              <a:t>Κυρίως σε </a:t>
            </a:r>
            <a:r>
              <a:rPr lang="el-GR" dirty="0" smtClean="0"/>
              <a:t>παιδιά.</a:t>
            </a:r>
            <a:endParaRPr lang="el-GR" dirty="0"/>
          </a:p>
          <a:p>
            <a:pPr lvl="0"/>
            <a:r>
              <a:rPr lang="el-GR" dirty="0"/>
              <a:t>Βαριά θρομβοπενία </a:t>
            </a:r>
            <a:r>
              <a:rPr lang="el-GR" dirty="0" smtClean="0"/>
              <a:t>- αιφνίδια έναρξη.</a:t>
            </a:r>
            <a:endParaRPr lang="el-GR" dirty="0"/>
          </a:p>
          <a:p>
            <a:pPr lvl="0"/>
            <a:r>
              <a:rPr lang="el-GR" dirty="0"/>
              <a:t>Συνήθως μετά από λοίμωξη </a:t>
            </a:r>
            <a:r>
              <a:rPr lang="el-GR" dirty="0" smtClean="0"/>
              <a:t>αναπνευστικού.</a:t>
            </a:r>
            <a:endParaRPr lang="el-GR" dirty="0"/>
          </a:p>
          <a:p>
            <a:pPr lvl="0"/>
            <a:r>
              <a:rPr lang="el-GR" dirty="0"/>
              <a:t>Οφείλεται σε αντιαιμοπεταλιακά αντισώματα που στρέφονται κατά διαφορετικών </a:t>
            </a:r>
            <a:r>
              <a:rPr lang="el-GR" dirty="0" smtClean="0"/>
              <a:t>γλυκοπρωτεϊνών </a:t>
            </a:r>
            <a:r>
              <a:rPr lang="el-GR" dirty="0"/>
              <a:t>της μεμβράνης των αιμοπεταλίων (</a:t>
            </a:r>
            <a:r>
              <a:rPr lang="en-US" dirty="0"/>
              <a:t>IgM</a:t>
            </a:r>
            <a:r>
              <a:rPr lang="el-GR" dirty="0"/>
              <a:t>, </a:t>
            </a:r>
            <a:r>
              <a:rPr lang="en-US" dirty="0"/>
              <a:t>IgG</a:t>
            </a:r>
            <a:r>
              <a:rPr lang="el-GR" dirty="0" smtClean="0"/>
              <a:t>).</a:t>
            </a:r>
            <a:endParaRPr lang="el-GR" dirty="0"/>
          </a:p>
          <a:p>
            <a:pPr lvl="0"/>
            <a:r>
              <a:rPr lang="el-GR" dirty="0"/>
              <a:t>Μυελός </a:t>
            </a:r>
            <a:r>
              <a:rPr lang="el-GR" dirty="0" smtClean="0"/>
              <a:t>φυσιολογικός.</a:t>
            </a:r>
            <a:endParaRPr lang="el-GR" dirty="0"/>
          </a:p>
          <a:p>
            <a:pPr lvl="0"/>
            <a:r>
              <a:rPr lang="el-GR" dirty="0" smtClean="0"/>
              <a:t>Διάγνωση: </a:t>
            </a:r>
            <a:r>
              <a:rPr lang="el-GR" dirty="0"/>
              <a:t>εξ </a:t>
            </a:r>
            <a:r>
              <a:rPr lang="el-GR" dirty="0" smtClean="0"/>
              <a:t>αποκλεισμού.</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88</a:t>
            </a:fld>
            <a:endParaRPr lang="el-GR" dirty="0"/>
          </a:p>
        </p:txBody>
      </p:sp>
    </p:spTree>
    <p:extLst>
      <p:ext uri="{BB962C8B-B14F-4D97-AF65-F5344CB8AC3E}">
        <p14:creationId xmlns:p14="http://schemas.microsoft.com/office/powerpoint/2010/main" val="20193594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Διαίρεση λευχαιμιών</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
        <p:nvSpPr>
          <p:cNvPr id="5" name="TextBox 4"/>
          <p:cNvSpPr txBox="1"/>
          <p:nvPr/>
        </p:nvSpPr>
        <p:spPr>
          <a:xfrm>
            <a:off x="1224136" y="1484784"/>
            <a:ext cx="2987824" cy="1446550"/>
          </a:xfrm>
          <a:prstGeom prst="rect">
            <a:avLst/>
          </a:prstGeom>
          <a:noFill/>
          <a:ln w="28575">
            <a:solidFill>
              <a:srgbClr val="004A82"/>
            </a:solidFill>
          </a:ln>
        </p:spPr>
        <p:txBody>
          <a:bodyPr wrap="square" rtlCol="0" anchor="ctr">
            <a:spAutoFit/>
          </a:bodyPr>
          <a:lstStyle/>
          <a:p>
            <a:r>
              <a:rPr lang="el-GR" sz="2200" dirty="0" smtClean="0">
                <a:latin typeface="+mn-lt"/>
              </a:rPr>
              <a:t>Οξεία </a:t>
            </a:r>
            <a:r>
              <a:rPr lang="el-GR" sz="2200" dirty="0">
                <a:latin typeface="+mn-lt"/>
              </a:rPr>
              <a:t>Λ</a:t>
            </a:r>
            <a:r>
              <a:rPr lang="el-GR" sz="2200" dirty="0" smtClean="0">
                <a:latin typeface="+mn-lt"/>
              </a:rPr>
              <a:t>εμφοκυτταρική </a:t>
            </a:r>
            <a:r>
              <a:rPr lang="el-GR" sz="2200" dirty="0">
                <a:latin typeface="+mn-lt"/>
              </a:rPr>
              <a:t>Λ</a:t>
            </a:r>
            <a:r>
              <a:rPr lang="el-GR" sz="2200" dirty="0" smtClean="0">
                <a:latin typeface="+mn-lt"/>
              </a:rPr>
              <a:t>ευχαιμία (ΟΛΛ</a:t>
            </a:r>
            <a:r>
              <a:rPr lang="en-US" sz="2200" dirty="0" smtClean="0">
                <a:latin typeface="+mn-lt"/>
              </a:rPr>
              <a:t>)</a:t>
            </a:r>
            <a:r>
              <a:rPr lang="el-GR" sz="2200" dirty="0" smtClean="0">
                <a:latin typeface="+mn-lt"/>
              </a:rPr>
              <a:t>: </a:t>
            </a:r>
            <a:r>
              <a:rPr lang="el-GR" sz="2200" dirty="0">
                <a:latin typeface="+mn-lt"/>
              </a:rPr>
              <a:t>πιο συχνή σε παιδιά, αλλά </a:t>
            </a:r>
            <a:r>
              <a:rPr lang="el-GR" sz="2200" dirty="0" smtClean="0">
                <a:latin typeface="+mn-lt"/>
              </a:rPr>
              <a:t>επηρεάζει και ενήλικες.</a:t>
            </a:r>
            <a:endParaRPr lang="el-GR" sz="2200" dirty="0">
              <a:latin typeface="+mn-lt"/>
            </a:endParaRPr>
          </a:p>
        </p:txBody>
      </p:sp>
      <p:sp>
        <p:nvSpPr>
          <p:cNvPr id="6" name="TextBox 5"/>
          <p:cNvSpPr txBox="1"/>
          <p:nvPr/>
        </p:nvSpPr>
        <p:spPr>
          <a:xfrm>
            <a:off x="5148064" y="1484784"/>
            <a:ext cx="2987824" cy="1446550"/>
          </a:xfrm>
          <a:prstGeom prst="rect">
            <a:avLst/>
          </a:prstGeom>
          <a:noFill/>
          <a:ln w="28575">
            <a:solidFill>
              <a:srgbClr val="004A82"/>
            </a:solidFill>
          </a:ln>
        </p:spPr>
        <p:txBody>
          <a:bodyPr wrap="square" rtlCol="0" anchor="ctr">
            <a:spAutoFit/>
          </a:bodyPr>
          <a:lstStyle/>
          <a:p>
            <a:r>
              <a:rPr lang="el-GR" sz="2200" dirty="0" smtClean="0">
                <a:latin typeface="+mn-lt"/>
              </a:rPr>
              <a:t>Χρόνια Λεμφοκυτταρική Λευχαιμία</a:t>
            </a:r>
            <a:r>
              <a:rPr lang="en-US" sz="2200" dirty="0" smtClean="0">
                <a:latin typeface="+mn-lt"/>
              </a:rPr>
              <a:t> (</a:t>
            </a:r>
            <a:r>
              <a:rPr lang="el-GR" sz="2200" dirty="0" smtClean="0">
                <a:latin typeface="+mn-lt"/>
              </a:rPr>
              <a:t>ΧΛΛ</a:t>
            </a:r>
            <a:r>
              <a:rPr lang="en-US" sz="2200" dirty="0" smtClean="0">
                <a:latin typeface="+mn-lt"/>
              </a:rPr>
              <a:t>)</a:t>
            </a:r>
            <a:r>
              <a:rPr lang="el-GR" sz="2200" dirty="0" smtClean="0">
                <a:latin typeface="+mn-lt"/>
              </a:rPr>
              <a:t>: </a:t>
            </a:r>
            <a:r>
              <a:rPr lang="el-GR" sz="2200" dirty="0">
                <a:latin typeface="+mn-lt"/>
              </a:rPr>
              <a:t>κοινή σε </a:t>
            </a:r>
            <a:r>
              <a:rPr lang="el-GR" sz="2200" dirty="0" smtClean="0">
                <a:latin typeface="+mn-lt"/>
              </a:rPr>
              <a:t>ενήλικες, κυρίως άνω των 55 ετών.</a:t>
            </a:r>
            <a:endParaRPr lang="el-GR" sz="2200" dirty="0">
              <a:latin typeface="+mn-lt"/>
            </a:endParaRPr>
          </a:p>
        </p:txBody>
      </p:sp>
      <p:sp>
        <p:nvSpPr>
          <p:cNvPr id="7" name="TextBox 6"/>
          <p:cNvSpPr txBox="1"/>
          <p:nvPr/>
        </p:nvSpPr>
        <p:spPr>
          <a:xfrm>
            <a:off x="1189610" y="3924977"/>
            <a:ext cx="2987824" cy="1785104"/>
          </a:xfrm>
          <a:prstGeom prst="rect">
            <a:avLst/>
          </a:prstGeom>
          <a:noFill/>
          <a:ln w="28575">
            <a:solidFill>
              <a:srgbClr val="004A82"/>
            </a:solidFill>
          </a:ln>
        </p:spPr>
        <p:txBody>
          <a:bodyPr wrap="square" rtlCol="0" anchor="ctr">
            <a:spAutoFit/>
          </a:bodyPr>
          <a:lstStyle/>
          <a:p>
            <a:r>
              <a:rPr lang="el-GR" sz="2200" dirty="0">
                <a:latin typeface="+mn-lt"/>
              </a:rPr>
              <a:t>Οξεία </a:t>
            </a:r>
            <a:r>
              <a:rPr lang="el-GR" sz="2200" dirty="0" smtClean="0">
                <a:latin typeface="+mn-lt"/>
              </a:rPr>
              <a:t>Μυελογενή Λευχαιμία</a:t>
            </a:r>
            <a:r>
              <a:rPr lang="en-US" sz="2200" dirty="0" smtClean="0">
                <a:latin typeface="+mn-lt"/>
              </a:rPr>
              <a:t> (</a:t>
            </a:r>
            <a:r>
              <a:rPr lang="el-GR" sz="2200" dirty="0" smtClean="0">
                <a:latin typeface="+mn-lt"/>
              </a:rPr>
              <a:t>ΟΜΛ</a:t>
            </a:r>
            <a:r>
              <a:rPr lang="en-US" sz="2200" dirty="0" smtClean="0">
                <a:latin typeface="+mn-lt"/>
              </a:rPr>
              <a:t>)</a:t>
            </a:r>
            <a:r>
              <a:rPr lang="el-GR" sz="2200" dirty="0" smtClean="0">
                <a:latin typeface="+mn-lt"/>
              </a:rPr>
              <a:t>: </a:t>
            </a:r>
            <a:r>
              <a:rPr lang="el-GR" sz="2200" dirty="0">
                <a:latin typeface="+mn-lt"/>
              </a:rPr>
              <a:t>συμβαίνει τόσο σε ενήλικες όσο και στα παιδιά</a:t>
            </a:r>
          </a:p>
        </p:txBody>
      </p:sp>
      <p:sp>
        <p:nvSpPr>
          <p:cNvPr id="8" name="TextBox 7"/>
          <p:cNvSpPr txBox="1"/>
          <p:nvPr/>
        </p:nvSpPr>
        <p:spPr>
          <a:xfrm>
            <a:off x="5374360" y="4094254"/>
            <a:ext cx="2987824" cy="1446550"/>
          </a:xfrm>
          <a:prstGeom prst="rect">
            <a:avLst/>
          </a:prstGeom>
          <a:noFill/>
          <a:ln w="28575">
            <a:solidFill>
              <a:srgbClr val="004A82"/>
            </a:solidFill>
          </a:ln>
        </p:spPr>
        <p:txBody>
          <a:bodyPr wrap="square" rtlCol="0" anchor="ctr">
            <a:spAutoFit/>
          </a:bodyPr>
          <a:lstStyle/>
          <a:p>
            <a:r>
              <a:rPr lang="el-GR" sz="2200" dirty="0">
                <a:latin typeface="+mn-lt"/>
              </a:rPr>
              <a:t>Χρόνια Μυελογενής </a:t>
            </a:r>
            <a:r>
              <a:rPr lang="el-GR" sz="2200" dirty="0" smtClean="0">
                <a:latin typeface="+mn-lt"/>
              </a:rPr>
              <a:t>Λευχαιμία</a:t>
            </a:r>
            <a:r>
              <a:rPr lang="en-US" sz="2200" dirty="0" smtClean="0">
                <a:latin typeface="+mn-lt"/>
              </a:rPr>
              <a:t> (</a:t>
            </a:r>
            <a:r>
              <a:rPr lang="el-GR" sz="2200" dirty="0" smtClean="0">
                <a:latin typeface="+mn-lt"/>
              </a:rPr>
              <a:t>ΧΜΛ</a:t>
            </a:r>
            <a:r>
              <a:rPr lang="en-US" sz="2200" dirty="0" smtClean="0">
                <a:latin typeface="+mn-lt"/>
              </a:rPr>
              <a:t>)</a:t>
            </a:r>
            <a:r>
              <a:rPr lang="el-GR" sz="2200" dirty="0" smtClean="0">
                <a:latin typeface="+mn-lt"/>
              </a:rPr>
              <a:t>: </a:t>
            </a:r>
            <a:r>
              <a:rPr lang="el-GR" sz="2200" dirty="0">
                <a:latin typeface="+mn-lt"/>
              </a:rPr>
              <a:t>συχνή στους </a:t>
            </a:r>
            <a:r>
              <a:rPr lang="el-GR" sz="2200" dirty="0" smtClean="0">
                <a:latin typeface="+mn-lt"/>
              </a:rPr>
              <a:t>ενήλικες</a:t>
            </a:r>
            <a:r>
              <a:rPr lang="en-US" sz="2200" dirty="0" smtClean="0">
                <a:latin typeface="+mn-lt"/>
              </a:rPr>
              <a:t>.</a:t>
            </a:r>
          </a:p>
          <a:p>
            <a:endParaRPr lang="el-GR" sz="2200" dirty="0">
              <a:latin typeface="+mn-lt"/>
            </a:endParaRPr>
          </a:p>
        </p:txBody>
      </p:sp>
      <p:sp>
        <p:nvSpPr>
          <p:cNvPr id="9" name="Τετραπλό βέλος 8"/>
          <p:cNvSpPr/>
          <p:nvPr/>
        </p:nvSpPr>
        <p:spPr>
          <a:xfrm>
            <a:off x="2555776" y="1916832"/>
            <a:ext cx="4312496" cy="3088360"/>
          </a:xfrm>
          <a:prstGeom prst="quadArrow">
            <a:avLst>
              <a:gd name="adj1" fmla="val 7385"/>
              <a:gd name="adj2" fmla="val 8415"/>
              <a:gd name="adj3" fmla="val 152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212315833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Αντιαιμοπεταλιακά αντισώματα</a:t>
            </a:r>
            <a:endParaRPr lang="el-GR" dirty="0"/>
          </a:p>
        </p:txBody>
      </p:sp>
      <p:sp>
        <p:nvSpPr>
          <p:cNvPr id="3" name="Θέση περιεχομένου 2"/>
          <p:cNvSpPr>
            <a:spLocks noGrp="1"/>
          </p:cNvSpPr>
          <p:nvPr>
            <p:ph idx="1"/>
          </p:nvPr>
        </p:nvSpPr>
        <p:spPr/>
        <p:txBody>
          <a:bodyPr/>
          <a:lstStyle/>
          <a:p>
            <a:r>
              <a:rPr lang="el-GR" dirty="0"/>
              <a:t>Η μέθοδος προσδιορισμού των αντιαιμοπεταλιακών αντισωμάτων στο πλάσμα δεν έχει μεγάλη ευαισθησία και ειδικότητα και δεν αποτελεί παθογνωμονικό ούτε προγνωστικό κριτήριο για την </a:t>
            </a:r>
            <a:r>
              <a:rPr lang="el-GR" dirty="0" smtClean="0"/>
              <a:t>νόσο.</a:t>
            </a:r>
            <a:endParaRPr lang="el-GR" dirty="0"/>
          </a:p>
          <a:p>
            <a:r>
              <a:rPr lang="el-GR" dirty="0"/>
              <a:t>Στόχος της θεραπείας είναι η πρόληψη σοβαρών αιμορραγιών και όχι η ομαλοποίηση του αριθμού </a:t>
            </a:r>
            <a:r>
              <a:rPr lang="el-GR" dirty="0" smtClean="0"/>
              <a:t>των αιμοπεταλίων.</a:t>
            </a:r>
            <a:endParaRPr lang="el-GR" dirty="0"/>
          </a:p>
          <a:p>
            <a:r>
              <a:rPr lang="el-GR" dirty="0"/>
              <a:t>Στην ΙΤΡ δεν χορηγούνται μεταγγίσεις </a:t>
            </a:r>
            <a:r>
              <a:rPr lang="el-GR" dirty="0" smtClean="0"/>
              <a:t>αιμοπεταλίων.</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89</a:t>
            </a:fld>
            <a:endParaRPr lang="el-GR" dirty="0"/>
          </a:p>
        </p:txBody>
      </p:sp>
    </p:spTree>
    <p:extLst>
      <p:ext uri="{BB962C8B-B14F-4D97-AF65-F5344CB8AC3E}">
        <p14:creationId xmlns:p14="http://schemas.microsoft.com/office/powerpoint/2010/main" val="62451550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Θρομβοπενία από φάρμακα</a:t>
            </a:r>
          </a:p>
        </p:txBody>
      </p:sp>
      <p:sp>
        <p:nvSpPr>
          <p:cNvPr id="3" name="Θέση περιεχομένου 2"/>
          <p:cNvSpPr>
            <a:spLocks noGrp="1"/>
          </p:cNvSpPr>
          <p:nvPr>
            <p:ph idx="1"/>
          </p:nvPr>
        </p:nvSpPr>
        <p:spPr/>
        <p:txBody>
          <a:bodyPr/>
          <a:lstStyle/>
          <a:p>
            <a:pPr marL="0" indent="0">
              <a:buNone/>
            </a:pPr>
            <a:r>
              <a:rPr lang="el-GR" b="1" dirty="0"/>
              <a:t>Μηχανισμοί πρόκλησης</a:t>
            </a:r>
          </a:p>
          <a:p>
            <a:pPr lvl="0"/>
            <a:r>
              <a:rPr lang="el-GR" dirty="0"/>
              <a:t>Γενικευμένη </a:t>
            </a:r>
            <a:r>
              <a:rPr lang="el-GR" dirty="0" smtClean="0"/>
              <a:t>μυελοτοξικότητα.</a:t>
            </a:r>
            <a:endParaRPr lang="el-GR" dirty="0"/>
          </a:p>
          <a:p>
            <a:pPr lvl="0"/>
            <a:r>
              <a:rPr lang="el-GR" dirty="0"/>
              <a:t>Άμεση και εκλεκτική βλάβη </a:t>
            </a:r>
            <a:r>
              <a:rPr lang="el-GR" dirty="0" smtClean="0"/>
              <a:t>μεγακαρυοκυττάρων.</a:t>
            </a:r>
            <a:endParaRPr lang="el-GR" dirty="0"/>
          </a:p>
          <a:p>
            <a:pPr lvl="0"/>
            <a:r>
              <a:rPr lang="el-GR" dirty="0"/>
              <a:t>Άμεση βλάβη </a:t>
            </a:r>
            <a:r>
              <a:rPr lang="el-GR" dirty="0" smtClean="0"/>
              <a:t>αιμοπεταλίων.</a:t>
            </a:r>
            <a:endParaRPr lang="el-GR" dirty="0"/>
          </a:p>
          <a:p>
            <a:pPr lvl="0"/>
            <a:r>
              <a:rPr lang="el-GR" dirty="0"/>
              <a:t>Σχηματισμός αντιαιμοπεταλιακών </a:t>
            </a:r>
            <a:r>
              <a:rPr lang="el-GR" dirty="0" smtClean="0"/>
              <a:t>αντισωμάτων.</a:t>
            </a:r>
            <a:endParaRPr lang="el-GR" dirty="0"/>
          </a:p>
          <a:p>
            <a:pPr lvl="0"/>
            <a:r>
              <a:rPr lang="el-GR" dirty="0"/>
              <a:t>Άγνωστο </a:t>
            </a:r>
            <a:r>
              <a:rPr lang="el-GR" dirty="0" smtClean="0"/>
              <a:t>μηχανισμό.</a:t>
            </a:r>
            <a:endParaRPr lang="el-GR" dirty="0"/>
          </a:p>
          <a:p>
            <a:pPr>
              <a:buFont typeface="Wingdings" panose="05000000000000000000" pitchFamily="2" charset="2"/>
              <a:buChar char="ü"/>
            </a:pPr>
            <a:r>
              <a:rPr lang="el-GR" dirty="0"/>
              <a:t>Συχνά ανευρίσκονται: </a:t>
            </a:r>
            <a:r>
              <a:rPr lang="el-GR" dirty="0" smtClean="0"/>
              <a:t>Φαρμακοεξαρτώμενα </a:t>
            </a:r>
            <a:r>
              <a:rPr lang="en-US" dirty="0"/>
              <a:t>IgG </a:t>
            </a:r>
            <a:r>
              <a:rPr lang="el-GR" dirty="0"/>
              <a:t>ή μη φαρμακοεξαρτώμενα αντιαιμοπεταλικά </a:t>
            </a:r>
            <a:r>
              <a:rPr lang="el-GR" dirty="0" smtClean="0"/>
              <a:t>αντισώματα</a:t>
            </a:r>
            <a:r>
              <a:rPr lang="en-US" dirty="0" smtClean="0"/>
              <a:t> </a:t>
            </a:r>
            <a:r>
              <a:rPr lang="el-GR" dirty="0" smtClean="0"/>
              <a:t>(</a:t>
            </a:r>
            <a:r>
              <a:rPr lang="en-US" dirty="0" smtClean="0"/>
              <a:t>IgG </a:t>
            </a:r>
            <a:r>
              <a:rPr lang="en-US" dirty="0"/>
              <a:t>&amp; IgM </a:t>
            </a:r>
            <a:r>
              <a:rPr lang="en-US" dirty="0" smtClean="0"/>
              <a:t>)</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90</a:t>
            </a:fld>
            <a:endParaRPr lang="el-GR" dirty="0"/>
          </a:p>
        </p:txBody>
      </p:sp>
    </p:spTree>
    <p:extLst>
      <p:ext uri="{BB962C8B-B14F-4D97-AF65-F5344CB8AC3E}">
        <p14:creationId xmlns:p14="http://schemas.microsoft.com/office/powerpoint/2010/main" val="290115628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Κλινική εικόνα θρομβοπενίας</a:t>
            </a:r>
            <a:endParaRPr lang="el-GR" dirty="0"/>
          </a:p>
        </p:txBody>
      </p:sp>
      <p:sp>
        <p:nvSpPr>
          <p:cNvPr id="3" name="Θέση περιεχομένου 2"/>
          <p:cNvSpPr>
            <a:spLocks noGrp="1"/>
          </p:cNvSpPr>
          <p:nvPr>
            <p:ph idx="1"/>
          </p:nvPr>
        </p:nvSpPr>
        <p:spPr/>
        <p:txBody>
          <a:bodyPr/>
          <a:lstStyle/>
          <a:p>
            <a:r>
              <a:rPr lang="el-GR" dirty="0"/>
              <a:t>Ποικίλλει </a:t>
            </a:r>
            <a:r>
              <a:rPr lang="el-GR" dirty="0" smtClean="0"/>
              <a:t>ευρύτατα.</a:t>
            </a:r>
            <a:endParaRPr lang="el-GR" dirty="0"/>
          </a:p>
          <a:p>
            <a:r>
              <a:rPr lang="el-GR" dirty="0"/>
              <a:t>Αιμορραγία από βλεννογόνους </a:t>
            </a:r>
            <a:r>
              <a:rPr lang="el-GR" dirty="0" smtClean="0"/>
              <a:t>- δέρμα </a:t>
            </a:r>
            <a:r>
              <a:rPr lang="el-GR" dirty="0"/>
              <a:t>(πετέχειες </a:t>
            </a:r>
            <a:r>
              <a:rPr lang="el-GR" dirty="0" smtClean="0"/>
              <a:t>- εκχυμώσεις</a:t>
            </a:r>
            <a:r>
              <a:rPr lang="el-GR" dirty="0"/>
              <a:t>).</a:t>
            </a:r>
          </a:p>
          <a:p>
            <a:r>
              <a:rPr lang="el-GR" dirty="0"/>
              <a:t>Μήνο </a:t>
            </a:r>
            <a:r>
              <a:rPr lang="el-GR" dirty="0" smtClean="0"/>
              <a:t>–μητρορραγίες.</a:t>
            </a:r>
          </a:p>
          <a:p>
            <a:r>
              <a:rPr lang="el-GR" dirty="0" smtClean="0"/>
              <a:t>Αυτόματη αιμορραγία.</a:t>
            </a:r>
          </a:p>
          <a:p>
            <a:r>
              <a:rPr lang="el-GR" dirty="0" smtClean="0"/>
              <a:t>Μεγάλη </a:t>
            </a:r>
            <a:r>
              <a:rPr lang="el-GR" dirty="0"/>
              <a:t>αιμορραγία στο </a:t>
            </a:r>
            <a:r>
              <a:rPr lang="el-GR" dirty="0" smtClean="0"/>
              <a:t>χειρουργείο.</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91</a:t>
            </a:fld>
            <a:endParaRPr lang="el-GR" dirty="0"/>
          </a:p>
        </p:txBody>
      </p:sp>
    </p:spTree>
    <p:extLst>
      <p:ext uri="{BB962C8B-B14F-4D97-AF65-F5344CB8AC3E}">
        <p14:creationId xmlns:p14="http://schemas.microsoft.com/office/powerpoint/2010/main" val="78272000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Κίνδυνος αιμορραγίας</a:t>
            </a:r>
            <a:endParaRPr lang="el-GR" dirty="0"/>
          </a:p>
        </p:txBody>
      </p:sp>
      <p:sp>
        <p:nvSpPr>
          <p:cNvPr id="3" name="Θέση περιεχομένου 2"/>
          <p:cNvSpPr>
            <a:spLocks noGrp="1"/>
          </p:cNvSpPr>
          <p:nvPr>
            <p:ph idx="1"/>
          </p:nvPr>
        </p:nvSpPr>
        <p:spPr/>
        <p:txBody>
          <a:bodyPr/>
          <a:lstStyle/>
          <a:p>
            <a:pPr marL="0" indent="0">
              <a:buNone/>
            </a:pPr>
            <a:r>
              <a:rPr lang="el-GR" dirty="0"/>
              <a:t>Σχετίζεται με τον αριθμό των </a:t>
            </a:r>
            <a:r>
              <a:rPr lang="el-GR" dirty="0" smtClean="0"/>
              <a:t>αιμοπεταλίων </a:t>
            </a:r>
            <a:r>
              <a:rPr lang="el-GR" dirty="0"/>
              <a:t>εφ όσον η λειτουργικότητα των αιμοπεταλίων είναι </a:t>
            </a:r>
            <a:r>
              <a:rPr lang="el-GR" dirty="0" smtClean="0"/>
              <a:t>φυσιολογική.</a:t>
            </a:r>
            <a:endParaRPr lang="el-GR" dirty="0"/>
          </a:p>
          <a:p>
            <a:r>
              <a:rPr lang="el-GR" b="1" dirty="0" smtClean="0"/>
              <a:t>Αιμοπετάλια </a:t>
            </a:r>
            <a:r>
              <a:rPr lang="el-GR" b="1" dirty="0"/>
              <a:t>&gt;100.000 /</a:t>
            </a:r>
            <a:r>
              <a:rPr lang="el-GR" b="1" dirty="0"/>
              <a:t>μΙ</a:t>
            </a:r>
            <a:r>
              <a:rPr lang="el-GR" b="1" dirty="0"/>
              <a:t>: </a:t>
            </a:r>
            <a:r>
              <a:rPr lang="el-GR" dirty="0"/>
              <a:t>Δεν συνοδεύεται από κίνδυνο αιμορραγίας ακόμη και μετά από χειρουργική επέμβαση.</a:t>
            </a:r>
          </a:p>
          <a:p>
            <a:r>
              <a:rPr lang="el-GR" b="1" dirty="0" smtClean="0"/>
              <a:t>Αιμοπετάλια </a:t>
            </a:r>
            <a:r>
              <a:rPr lang="el-GR" b="1" dirty="0"/>
              <a:t>: </a:t>
            </a:r>
            <a:r>
              <a:rPr lang="el-GR" b="1" dirty="0" smtClean="0"/>
              <a:t>50.000 - 100.000/μΙ: </a:t>
            </a:r>
            <a:r>
              <a:rPr lang="el-GR" dirty="0" smtClean="0"/>
              <a:t>Κίνδυνος αιμορραγίας </a:t>
            </a:r>
            <a:r>
              <a:rPr lang="el-GR" dirty="0"/>
              <a:t>μόνο μετά από τραύμα ή χειρουργείο.</a:t>
            </a:r>
          </a:p>
          <a:p>
            <a:r>
              <a:rPr lang="el-GR" b="1" dirty="0" smtClean="0"/>
              <a:t>Αιμοπετάλια </a:t>
            </a:r>
            <a:r>
              <a:rPr lang="el-GR" b="1" dirty="0"/>
              <a:t>10.000- 50.000/μΙ: </a:t>
            </a:r>
            <a:r>
              <a:rPr lang="el-GR" dirty="0"/>
              <a:t>Μικρός κίνδυνος αυτόματης αιμορραγίας.</a:t>
            </a:r>
          </a:p>
          <a:p>
            <a:r>
              <a:rPr lang="el-GR" b="1" dirty="0" smtClean="0"/>
              <a:t>Αιμοπετάλια </a:t>
            </a:r>
            <a:r>
              <a:rPr lang="el-GR" b="1" dirty="0"/>
              <a:t>&lt;5.000-10.000/μΙ: </a:t>
            </a:r>
            <a:r>
              <a:rPr lang="el-GR" dirty="0"/>
              <a:t>Μεγάλος κίνδυνος απειλητικής για την ζωή αιμορραγίας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92</a:t>
            </a:fld>
            <a:endParaRPr lang="el-GR" dirty="0"/>
          </a:p>
        </p:txBody>
      </p:sp>
    </p:spTree>
    <p:extLst>
      <p:ext uri="{BB962C8B-B14F-4D97-AF65-F5344CB8AC3E}">
        <p14:creationId xmlns:p14="http://schemas.microsoft.com/office/powerpoint/2010/main" val="106387401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Θεραπεία θρομβοπενίας</a:t>
            </a:r>
            <a:endParaRPr lang="el-GR" dirty="0"/>
          </a:p>
        </p:txBody>
      </p:sp>
      <p:sp>
        <p:nvSpPr>
          <p:cNvPr id="3" name="Θέση περιεχομένου 2"/>
          <p:cNvSpPr>
            <a:spLocks noGrp="1"/>
          </p:cNvSpPr>
          <p:nvPr>
            <p:ph idx="1"/>
          </p:nvPr>
        </p:nvSpPr>
        <p:spPr/>
        <p:txBody>
          <a:bodyPr/>
          <a:lstStyle/>
          <a:p>
            <a:r>
              <a:rPr lang="el-GR" dirty="0"/>
              <a:t>Η απόφαση θεραπευτικής αντιμετώπισης της θρομβοπενίας εξαρτάται από την κλινική εικόνα του ασθενούς και όχι από τον αριθμό των </a:t>
            </a:r>
            <a:r>
              <a:rPr lang="el-GR" dirty="0" smtClean="0"/>
              <a:t>αιμοπεταλίων.</a:t>
            </a:r>
            <a:endParaRPr lang="el-GR" dirty="0"/>
          </a:p>
          <a:p>
            <a:r>
              <a:rPr lang="el-GR" dirty="0"/>
              <a:t>Ασθενής με </a:t>
            </a:r>
            <a:r>
              <a:rPr lang="el-GR" dirty="0" smtClean="0"/>
              <a:t>αιμοπετάλια </a:t>
            </a:r>
            <a:r>
              <a:rPr lang="el-GR" dirty="0"/>
              <a:t>: 5.000-10.000/μΙ ακόμη και χωρίς αιμορραγικές εκδηλώσεις θα πρέπει να νοσηλεύεται</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93</a:t>
            </a:fld>
            <a:endParaRPr lang="el-GR" dirty="0"/>
          </a:p>
        </p:txBody>
      </p:sp>
    </p:spTree>
    <p:extLst>
      <p:ext uri="{BB962C8B-B14F-4D97-AF65-F5344CB8AC3E}">
        <p14:creationId xmlns:p14="http://schemas.microsoft.com/office/powerpoint/2010/main" val="99757151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80120"/>
          </a:xfrm>
        </p:spPr>
        <p:txBody>
          <a:bodyPr>
            <a:noAutofit/>
          </a:bodyPr>
          <a:lstStyle/>
          <a:p>
            <a:r>
              <a:rPr lang="el-GR" dirty="0" smtClean="0"/>
              <a:t>Θαμβωτική θρομβοπενική</a:t>
            </a:r>
            <a:r>
              <a:rPr lang="el-GR" dirty="0"/>
              <a:t> πορφύρα</a:t>
            </a:r>
            <a:br>
              <a:rPr lang="el-GR" dirty="0"/>
            </a:br>
            <a:r>
              <a:rPr lang="el-GR" sz="3000" b="0" dirty="0"/>
              <a:t>(Τ.Τ.Ρ </a:t>
            </a:r>
            <a:r>
              <a:rPr lang="en-US" sz="3000" b="0" dirty="0"/>
              <a:t>Thrombotic thrombocytopenic purpura</a:t>
            </a:r>
            <a:r>
              <a:rPr lang="en-US" sz="3000" b="0" dirty="0" smtClean="0"/>
              <a:t>)</a:t>
            </a:r>
            <a:endParaRPr lang="el-GR" sz="3000" b="0" dirty="0"/>
          </a:p>
        </p:txBody>
      </p:sp>
      <p:sp>
        <p:nvSpPr>
          <p:cNvPr id="3" name="Θέση περιεχομένου 2"/>
          <p:cNvSpPr>
            <a:spLocks noGrp="1"/>
          </p:cNvSpPr>
          <p:nvPr>
            <p:ph idx="1"/>
          </p:nvPr>
        </p:nvSpPr>
        <p:spPr>
          <a:xfrm>
            <a:off x="457200" y="1484784"/>
            <a:ext cx="8229600" cy="4752528"/>
          </a:xfrm>
        </p:spPr>
        <p:txBody>
          <a:bodyPr/>
          <a:lstStyle/>
          <a:p>
            <a:pPr lvl="0"/>
            <a:r>
              <a:rPr lang="el-GR" dirty="0"/>
              <a:t>Ενδοαγγειακή συγκόλληση </a:t>
            </a:r>
            <a:r>
              <a:rPr lang="el-GR" dirty="0" smtClean="0"/>
              <a:t>αιμοπεταλίων </a:t>
            </a:r>
            <a:r>
              <a:rPr lang="el-GR" dirty="0"/>
              <a:t>στην μικροκυκλοφορία και αιμόλυση λόγω κατακερματισμού των ερυθρών κατά την διέλευσή τους από μερικώς αποφραγμένα αρτηρίδια και τριχοειδή.</a:t>
            </a:r>
          </a:p>
          <a:p>
            <a:pPr lvl="0"/>
            <a:r>
              <a:rPr lang="el-GR" dirty="0"/>
              <a:t>Διαγνωστικά κριτήρια (ΤΤΡ): Πυρετική </a:t>
            </a:r>
            <a:r>
              <a:rPr lang="el-GR" dirty="0" smtClean="0"/>
              <a:t>κίνηση, αναιμία, θρομβοπενία, νεφρική δυσλειτουργία, νευρολογικά </a:t>
            </a:r>
            <a:r>
              <a:rPr lang="el-GR" dirty="0"/>
              <a:t>συμπτώματα.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94</a:t>
            </a:fld>
            <a:endParaRPr lang="el-GR" dirty="0"/>
          </a:p>
        </p:txBody>
      </p:sp>
    </p:spTree>
    <p:extLst>
      <p:ext uri="{BB962C8B-B14F-4D97-AF65-F5344CB8AC3E}">
        <p14:creationId xmlns:p14="http://schemas.microsoft.com/office/powerpoint/2010/main" val="285881235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t>Μεταγγίσεις αιμοπεταλίων σε</a:t>
            </a:r>
            <a:br>
              <a:rPr lang="el-GR" dirty="0"/>
            </a:br>
            <a:r>
              <a:rPr lang="el-GR" dirty="0"/>
              <a:t>θρομβοπενικούς </a:t>
            </a:r>
            <a:r>
              <a:rPr lang="el-GR" dirty="0" smtClean="0"/>
              <a:t>ασθενείς</a:t>
            </a:r>
            <a:r>
              <a:rPr lang="en-US" dirty="0" smtClean="0"/>
              <a:t> </a:t>
            </a:r>
            <a:r>
              <a:rPr lang="en-US" sz="3000" b="0" dirty="0" smtClean="0"/>
              <a:t>1/3</a:t>
            </a:r>
            <a:endParaRPr lang="el-GR" sz="3000" b="0" dirty="0"/>
          </a:p>
        </p:txBody>
      </p:sp>
      <p:sp>
        <p:nvSpPr>
          <p:cNvPr id="3" name="Θέση περιεχομένου 2"/>
          <p:cNvSpPr>
            <a:spLocks noGrp="1"/>
          </p:cNvSpPr>
          <p:nvPr>
            <p:ph idx="1"/>
          </p:nvPr>
        </p:nvSpPr>
        <p:spPr>
          <a:xfrm>
            <a:off x="457200" y="1412776"/>
            <a:ext cx="8435280" cy="5040560"/>
          </a:xfrm>
        </p:spPr>
        <p:txBody>
          <a:bodyPr>
            <a:noAutofit/>
          </a:bodyPr>
          <a:lstStyle/>
          <a:p>
            <a:pPr>
              <a:lnSpc>
                <a:spcPct val="110000"/>
              </a:lnSpc>
              <a:spcBef>
                <a:spcPts val="1000"/>
              </a:spcBef>
            </a:pPr>
            <a:r>
              <a:rPr lang="el-GR" dirty="0"/>
              <a:t>Σε κλινικά σταθερούς ασθενείς όριο ασφάλειας για τα </a:t>
            </a:r>
            <a:r>
              <a:rPr lang="el-GR" b="1" dirty="0" smtClean="0"/>
              <a:t>αιμοπετάλια </a:t>
            </a:r>
            <a:r>
              <a:rPr lang="el-GR" b="1" dirty="0"/>
              <a:t>10.000/μΙ.</a:t>
            </a:r>
          </a:p>
          <a:p>
            <a:pPr>
              <a:lnSpc>
                <a:spcPct val="110000"/>
              </a:lnSpc>
              <a:spcBef>
                <a:spcPts val="1000"/>
              </a:spcBef>
            </a:pPr>
            <a:r>
              <a:rPr lang="el-GR" dirty="0"/>
              <a:t>Αν υπάρχει πυρετός &gt;</a:t>
            </a:r>
            <a:r>
              <a:rPr lang="el-GR" dirty="0" smtClean="0"/>
              <a:t>38</a:t>
            </a:r>
            <a:r>
              <a:rPr lang="el-GR" baseline="30000" dirty="0" smtClean="0"/>
              <a:t>ο</a:t>
            </a:r>
            <a:r>
              <a:rPr lang="en-US" dirty="0" smtClean="0"/>
              <a:t>C </a:t>
            </a:r>
            <a:r>
              <a:rPr lang="el-GR" dirty="0"/>
              <a:t>λευκοκυττάρωση, σήψη, </a:t>
            </a:r>
            <a:r>
              <a:rPr lang="el-GR" dirty="0" smtClean="0"/>
              <a:t>λοίμωξη</a:t>
            </a:r>
            <a:r>
              <a:rPr lang="en-US" dirty="0" smtClean="0"/>
              <a:t>, </a:t>
            </a:r>
            <a:r>
              <a:rPr lang="el-GR" dirty="0" smtClean="0"/>
              <a:t>διαταραχές </a:t>
            </a:r>
            <a:r>
              <a:rPr lang="el-GR" dirty="0"/>
              <a:t>της πήξεως (ΟΠΜΛ) φάρμακα (ηπαρίνη, αμφοτερικίνη, αντιβιοτικά, γίνονται μεταγγίσεις και με </a:t>
            </a:r>
            <a:r>
              <a:rPr lang="el-GR" b="1" dirty="0" smtClean="0"/>
              <a:t>αιμοπετάλια</a:t>
            </a:r>
            <a:r>
              <a:rPr lang="el-GR" dirty="0" smtClean="0"/>
              <a:t> </a:t>
            </a:r>
            <a:r>
              <a:rPr lang="el-GR" b="1" dirty="0"/>
              <a:t>&gt;10.000/μΙ</a:t>
            </a:r>
            <a:r>
              <a:rPr lang="el-GR" dirty="0"/>
              <a:t>.</a:t>
            </a:r>
          </a:p>
          <a:p>
            <a:pPr>
              <a:lnSpc>
                <a:spcPct val="110000"/>
              </a:lnSpc>
              <a:spcBef>
                <a:spcPts val="1000"/>
              </a:spcBef>
            </a:pPr>
            <a:r>
              <a:rPr lang="el-GR" dirty="0"/>
              <a:t>Σε οξεία λευχαιμία όρια μετάγγισης </a:t>
            </a:r>
            <a:r>
              <a:rPr lang="el-GR" b="1" dirty="0" smtClean="0"/>
              <a:t>αιμοπεταλίων </a:t>
            </a:r>
            <a:r>
              <a:rPr lang="el-GR" b="1" dirty="0"/>
              <a:t>είναι </a:t>
            </a:r>
            <a:r>
              <a:rPr lang="el-GR" b="1" dirty="0" smtClean="0"/>
              <a:t>10.000/μ</a:t>
            </a:r>
            <a:r>
              <a:rPr lang="en-US" b="1" dirty="0" smtClean="0"/>
              <a:t>L</a:t>
            </a:r>
            <a:r>
              <a:rPr lang="el-GR" b="1" dirty="0" smtClean="0"/>
              <a:t>(5.000</a:t>
            </a:r>
            <a:r>
              <a:rPr lang="el-GR" b="1" dirty="0"/>
              <a:t>/ </a:t>
            </a:r>
            <a:r>
              <a:rPr lang="el-GR" b="1" dirty="0" smtClean="0"/>
              <a:t>μ</a:t>
            </a:r>
            <a:r>
              <a:rPr lang="en-US" b="1" dirty="0" smtClean="0"/>
              <a:t>L</a:t>
            </a:r>
            <a:r>
              <a:rPr lang="el-GR" b="1" dirty="0" smtClean="0"/>
              <a:t>-20.000/μ</a:t>
            </a:r>
            <a:r>
              <a:rPr lang="en-US" b="1" dirty="0" smtClean="0"/>
              <a:t>L</a:t>
            </a:r>
            <a:r>
              <a:rPr lang="el-GR" b="1" dirty="0" smtClean="0"/>
              <a:t>)</a:t>
            </a:r>
            <a:r>
              <a:rPr lang="en-US" b="1" dirty="0" smtClean="0"/>
              <a:t>.</a:t>
            </a:r>
            <a:endParaRPr lang="el-GR" b="1" dirty="0"/>
          </a:p>
          <a:p>
            <a:pPr>
              <a:lnSpc>
                <a:spcPct val="110000"/>
              </a:lnSpc>
              <a:spcBef>
                <a:spcPts val="1000"/>
              </a:spcBef>
            </a:pPr>
            <a:r>
              <a:rPr lang="el-GR" dirty="0"/>
              <a:t>Σε ενδοκρανιακή αιμορραγία στόχος είναι τα </a:t>
            </a:r>
            <a:r>
              <a:rPr lang="el-GR" b="1" dirty="0" smtClean="0"/>
              <a:t>αιμοπετάλια </a:t>
            </a:r>
            <a:r>
              <a:rPr lang="el-GR" b="1" dirty="0"/>
              <a:t>75.000 /</a:t>
            </a:r>
            <a:r>
              <a:rPr lang="el-GR" b="1" dirty="0"/>
              <a:t>μΙ</a:t>
            </a:r>
            <a:r>
              <a:rPr lang="el-GR" b="1" dirty="0"/>
              <a:t> -100.000/μΙ.</a:t>
            </a:r>
          </a:p>
          <a:p>
            <a:pPr>
              <a:lnSpc>
                <a:spcPct val="110000"/>
              </a:lnSpc>
              <a:spcBef>
                <a:spcPts val="1000"/>
              </a:spcBef>
            </a:pPr>
            <a:r>
              <a:rPr lang="el-GR" dirty="0"/>
              <a:t>Σε αιμορραγία και συγχρόνως δυσλειτουργία των </a:t>
            </a:r>
            <a:r>
              <a:rPr lang="el-GR" dirty="0" smtClean="0"/>
              <a:t>αιμοπεταλίων (φαρμακευτική πορφύρα,</a:t>
            </a:r>
            <a:r>
              <a:rPr lang="en-US" dirty="0" smtClean="0"/>
              <a:t> By </a:t>
            </a:r>
            <a:r>
              <a:rPr lang="en-US" dirty="0"/>
              <a:t>pass </a:t>
            </a:r>
            <a:r>
              <a:rPr lang="el-GR" dirty="0"/>
              <a:t>κλπ) στόχος τα </a:t>
            </a:r>
            <a:r>
              <a:rPr lang="el-GR" b="1" dirty="0" smtClean="0"/>
              <a:t>αιμοπετάλια </a:t>
            </a:r>
            <a:r>
              <a:rPr lang="el-GR" b="1" dirty="0"/>
              <a:t>: 40.000/μΙ- 50.000/μΙ</a:t>
            </a:r>
            <a:r>
              <a:rPr lang="el-GR" b="1" dirty="0" smtClean="0"/>
              <a:t>.</a:t>
            </a:r>
            <a:endParaRPr lang="el-GR"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95</a:t>
            </a:fld>
            <a:endParaRPr lang="el-GR" dirty="0"/>
          </a:p>
        </p:txBody>
      </p:sp>
    </p:spTree>
    <p:extLst>
      <p:ext uri="{BB962C8B-B14F-4D97-AF65-F5344CB8AC3E}">
        <p14:creationId xmlns:p14="http://schemas.microsoft.com/office/powerpoint/2010/main" val="334299592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340768"/>
            <a:ext cx="8147248" cy="5400600"/>
          </a:xfrm>
        </p:spPr>
        <p:txBody>
          <a:bodyPr>
            <a:noAutofit/>
          </a:bodyPr>
          <a:lstStyle/>
          <a:p>
            <a:r>
              <a:rPr lang="el-GR" dirty="0"/>
              <a:t>Σε </a:t>
            </a:r>
            <a:r>
              <a:rPr lang="el-GR" dirty="0" smtClean="0"/>
              <a:t>γαστροσκόπηση </a:t>
            </a:r>
            <a:r>
              <a:rPr lang="el-GR" dirty="0"/>
              <a:t>και βιοψία /βρογχοσκόπηση και βιοψία /τοποθέτηση κεντρικού καθετήρα/βιοψία ήπατος /ΟΝΠ/ </a:t>
            </a:r>
            <a:r>
              <a:rPr lang="el-GR" dirty="0" smtClean="0"/>
              <a:t>επισκληρίδια </a:t>
            </a:r>
            <a:r>
              <a:rPr lang="el-GR" dirty="0"/>
              <a:t>αναισθησία, λαπαροτομία πρέπει τα </a:t>
            </a:r>
            <a:r>
              <a:rPr lang="el-GR" b="1" dirty="0" smtClean="0"/>
              <a:t>αιμοπετάλια </a:t>
            </a:r>
            <a:r>
              <a:rPr lang="el-GR" b="1" dirty="0"/>
              <a:t>&gt;50.000/μΙ.</a:t>
            </a:r>
            <a:endParaRPr lang="el-GR" dirty="0"/>
          </a:p>
          <a:p>
            <a:r>
              <a:rPr lang="el-GR" dirty="0"/>
              <a:t>Σε νευροχειρουργικές και οφθαλμολογικές επεμβάσεις πρέπει </a:t>
            </a:r>
            <a:r>
              <a:rPr lang="el-GR" b="1" dirty="0" smtClean="0"/>
              <a:t>αιμοπετάλια </a:t>
            </a:r>
            <a:r>
              <a:rPr lang="el-GR" b="1" dirty="0"/>
              <a:t>&gt;100.000/μΙ.</a:t>
            </a:r>
            <a:endParaRPr lang="el-GR" dirty="0"/>
          </a:p>
          <a:p>
            <a:r>
              <a:rPr lang="el-GR" dirty="0"/>
              <a:t>Σε μυελοδυσπλαστικά σύνδρομα και απλαστική αναιμία όχι προφυλακτική χορήγηση </a:t>
            </a:r>
            <a:r>
              <a:rPr lang="el-GR" dirty="0" smtClean="0"/>
              <a:t>αιμοπεταλίων</a:t>
            </a:r>
            <a:r>
              <a:rPr lang="el-GR" dirty="0"/>
              <a:t> </a:t>
            </a:r>
            <a:r>
              <a:rPr lang="el-GR" dirty="0" smtClean="0"/>
              <a:t>(μόνο </a:t>
            </a:r>
            <a:r>
              <a:rPr lang="el-GR" dirty="0"/>
              <a:t>σε λοίμωξη, χειρουργική </a:t>
            </a:r>
            <a:r>
              <a:rPr lang="el-GR" dirty="0" smtClean="0"/>
              <a:t>επέμβαση,</a:t>
            </a:r>
            <a:r>
              <a:rPr lang="en-US" dirty="0" smtClean="0"/>
              <a:t> </a:t>
            </a:r>
            <a:r>
              <a:rPr lang="el-GR" dirty="0" smtClean="0"/>
              <a:t>κατά </a:t>
            </a:r>
            <a:r>
              <a:rPr lang="el-GR" dirty="0"/>
              <a:t>τη θεραπεία</a:t>
            </a:r>
            <a:r>
              <a:rPr lang="el-GR" dirty="0" smtClean="0"/>
              <a:t>)</a:t>
            </a:r>
            <a:r>
              <a:rPr lang="en-US"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96</a:t>
            </a:fld>
            <a:endParaRPr lang="el-GR" dirty="0"/>
          </a:p>
        </p:txBody>
      </p:sp>
      <p:sp>
        <p:nvSpPr>
          <p:cNvPr id="6" name="Τίτλος 1"/>
          <p:cNvSpPr>
            <a:spLocks noGrp="1"/>
          </p:cNvSpPr>
          <p:nvPr>
            <p:ph type="title"/>
          </p:nvPr>
        </p:nvSpPr>
        <p:spPr>
          <a:xfrm>
            <a:off x="467544" y="116632"/>
            <a:ext cx="8229600" cy="1008112"/>
          </a:xfrm>
        </p:spPr>
        <p:txBody>
          <a:bodyPr>
            <a:noAutofit/>
          </a:bodyPr>
          <a:lstStyle/>
          <a:p>
            <a:r>
              <a:rPr lang="el-GR" dirty="0"/>
              <a:t>Μεταγγίσεις αιμοπεταλίων σε</a:t>
            </a:r>
            <a:br>
              <a:rPr lang="el-GR" dirty="0"/>
            </a:br>
            <a:r>
              <a:rPr lang="el-GR" dirty="0"/>
              <a:t>θρομβοπενικούς </a:t>
            </a:r>
            <a:r>
              <a:rPr lang="el-GR" dirty="0" smtClean="0"/>
              <a:t>ασθενείς</a:t>
            </a:r>
            <a:r>
              <a:rPr lang="en-US" dirty="0" smtClean="0"/>
              <a:t> </a:t>
            </a:r>
            <a:r>
              <a:rPr lang="en-US" sz="3000" b="0" dirty="0" smtClean="0"/>
              <a:t>2/3</a:t>
            </a:r>
            <a:endParaRPr lang="el-GR" sz="3000" b="0" dirty="0"/>
          </a:p>
        </p:txBody>
      </p:sp>
    </p:spTree>
    <p:extLst>
      <p:ext uri="{BB962C8B-B14F-4D97-AF65-F5344CB8AC3E}">
        <p14:creationId xmlns:p14="http://schemas.microsoft.com/office/powerpoint/2010/main" val="290561962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340768"/>
            <a:ext cx="8147248" cy="5400600"/>
          </a:xfrm>
        </p:spPr>
        <p:txBody>
          <a:bodyPr>
            <a:noAutofit/>
          </a:bodyPr>
          <a:lstStyle/>
          <a:p>
            <a:r>
              <a:rPr lang="el-GR" dirty="0" smtClean="0"/>
              <a:t>Σε </a:t>
            </a:r>
            <a:r>
              <a:rPr lang="el-GR" dirty="0"/>
              <a:t>μυελική ανεπάρκεια από νόσο ή θεραπεία με κυτταροτοξικά φάρμακα ή ακτινοβολία χορηγούνται </a:t>
            </a:r>
            <a:r>
              <a:rPr lang="el-GR" dirty="0" smtClean="0"/>
              <a:t>αιμοπετάλια</a:t>
            </a:r>
            <a:r>
              <a:rPr lang="en-US" b="1" dirty="0" smtClean="0"/>
              <a:t>.</a:t>
            </a:r>
            <a:endParaRPr lang="el-GR" dirty="0"/>
          </a:p>
          <a:p>
            <a:r>
              <a:rPr lang="el-GR" dirty="0"/>
              <a:t>Θρομβοπενία μετά από μαζική μετάγγιση +/- αιμορραγία χορηγούνται μεταγγίσεις αιμοπεταλίων και με </a:t>
            </a:r>
            <a:r>
              <a:rPr lang="el-GR" b="1" dirty="0" smtClean="0"/>
              <a:t>αιμοπετάλια </a:t>
            </a:r>
            <a:r>
              <a:rPr lang="el-GR" b="1" dirty="0"/>
              <a:t>50.000 -</a:t>
            </a:r>
            <a:r>
              <a:rPr lang="el-GR" b="1" dirty="0" smtClean="0"/>
              <a:t>100.000/μΙ</a:t>
            </a:r>
            <a:r>
              <a:rPr lang="en-US" b="1"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97</a:t>
            </a:fld>
            <a:endParaRPr lang="el-GR" dirty="0"/>
          </a:p>
        </p:txBody>
      </p:sp>
      <p:sp>
        <p:nvSpPr>
          <p:cNvPr id="6" name="Τίτλος 1"/>
          <p:cNvSpPr>
            <a:spLocks noGrp="1"/>
          </p:cNvSpPr>
          <p:nvPr>
            <p:ph type="title"/>
          </p:nvPr>
        </p:nvSpPr>
        <p:spPr>
          <a:xfrm>
            <a:off x="467544" y="116632"/>
            <a:ext cx="8229600" cy="1008112"/>
          </a:xfrm>
        </p:spPr>
        <p:txBody>
          <a:bodyPr>
            <a:noAutofit/>
          </a:bodyPr>
          <a:lstStyle/>
          <a:p>
            <a:r>
              <a:rPr lang="el-GR" dirty="0"/>
              <a:t>Μεταγγίσεις αιμοπεταλίων σε</a:t>
            </a:r>
            <a:br>
              <a:rPr lang="el-GR" dirty="0"/>
            </a:br>
            <a:r>
              <a:rPr lang="el-GR" dirty="0"/>
              <a:t>θρομβοπενικούς </a:t>
            </a:r>
            <a:r>
              <a:rPr lang="el-GR" dirty="0" smtClean="0"/>
              <a:t>ασθενείς</a:t>
            </a:r>
            <a:r>
              <a:rPr lang="en-US" dirty="0" smtClean="0"/>
              <a:t> </a:t>
            </a:r>
            <a:r>
              <a:rPr lang="en-US" sz="3000" b="0" dirty="0" smtClean="0"/>
              <a:t>3/3</a:t>
            </a:r>
            <a:endParaRPr lang="el-GR" sz="3000" b="0" dirty="0"/>
          </a:p>
        </p:txBody>
      </p:sp>
    </p:spTree>
    <p:extLst>
      <p:ext uri="{BB962C8B-B14F-4D97-AF65-F5344CB8AC3E}">
        <p14:creationId xmlns:p14="http://schemas.microsoft.com/office/powerpoint/2010/main" val="380783108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OC_template_updated">
  <a:themeElements>
    <a:clrScheme name="Προσαρμοσμένο 18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569</TotalTime>
  <Words>6364</Words>
  <Application>Microsoft Office PowerPoint</Application>
  <PresentationFormat>Προβολή στην οθόνη (4:3)</PresentationFormat>
  <Paragraphs>668</Paragraphs>
  <Slides>105</Slides>
  <Notes>17</Notes>
  <HiddenSlides>0</HiddenSlides>
  <MMClips>0</MMClips>
  <ScaleCrop>false</ScaleCrop>
  <HeadingPairs>
    <vt:vector size="4" baseType="variant">
      <vt:variant>
        <vt:lpstr>Θέμα</vt:lpstr>
      </vt:variant>
      <vt:variant>
        <vt:i4>2</vt:i4>
      </vt:variant>
      <vt:variant>
        <vt:lpstr>Τίτλοι διαφανειών</vt:lpstr>
      </vt:variant>
      <vt:variant>
        <vt:i4>105</vt:i4>
      </vt:variant>
    </vt:vector>
  </HeadingPairs>
  <TitlesOfParts>
    <vt:vector size="107" baseType="lpstr">
      <vt:lpstr>OC_template_updated</vt:lpstr>
      <vt:lpstr>1_OC_template_updated</vt:lpstr>
      <vt:lpstr>Νοσολογία</vt:lpstr>
      <vt:lpstr>Ασθένειες των λευκών αιμοσφαιρίων 1/2</vt:lpstr>
      <vt:lpstr>Ασθένειες των λευκών αιμοσφαιρίων 2/2</vt:lpstr>
      <vt:lpstr>Λευκά αιμοσφαίρια</vt:lpstr>
      <vt:lpstr>Τύποι λευχαιμίας</vt:lpstr>
      <vt:lpstr>Συμπτώματα και σημεία στις οξείες λευχαιμίες 1/3</vt:lpstr>
      <vt:lpstr>Συμπτώματα και σημεία στις οξείες λευχαιμίες 2/3</vt:lpstr>
      <vt:lpstr>Συμπτώματα και σημεία στις οξείες λευχαιμίες 3/3</vt:lpstr>
      <vt:lpstr>Διαίρεση λευχαιμιών</vt:lpstr>
      <vt:lpstr>Διερεύνηση των οξειών λευχαιμιών 1/3</vt:lpstr>
      <vt:lpstr>Διερεύνηση των οξειών λευχαιμιών 2/3</vt:lpstr>
      <vt:lpstr>Διερεύνηση των οξειών λευχαιμιών 3/3</vt:lpstr>
      <vt:lpstr>Συμπτώματα λευχαιμιών</vt:lpstr>
      <vt:lpstr>Αντιμετώπιση των οξειών λευχαιμιών</vt:lpstr>
      <vt:lpstr>Οξεία μυελογενής λευχαιμία (ΟΜΛ)</vt:lpstr>
      <vt:lpstr>Οξεία Μυελογενή Λευχαιμία - Ταξινόμηση</vt:lpstr>
      <vt:lpstr>Βιοψία μυελού των οστών</vt:lpstr>
      <vt:lpstr>Χημειοθεραπεία</vt:lpstr>
      <vt:lpstr>Μεταμόσχευση μυελού 1/2</vt:lpstr>
      <vt:lpstr>Μεταμόσχευση μυελού 2/2</vt:lpstr>
      <vt:lpstr>Χρόνια Λεμφοκυτταρική Λευχαιμία (ΧΛΛ)</vt:lpstr>
      <vt:lpstr>Συμπτώματα και σημεία ΧΛΛ</vt:lpstr>
      <vt:lpstr>Διερεύνηση της ΧΛΛ 1/2</vt:lpstr>
      <vt:lpstr>Διερεύνηση της ΧΛΛ 2/2</vt:lpstr>
      <vt:lpstr>Θεραπεία ΧΛΛ</vt:lpstr>
      <vt:lpstr>Χρονία λεμφοκυτταρική λευχαιμία</vt:lpstr>
      <vt:lpstr>Τι παραβλάπτει η χρονία λεμφοκυτταρική λευχαιμία</vt:lpstr>
      <vt:lpstr>Χρόνια μυελογενής λευχαιμία (ΧΜΛ)</vt:lpstr>
      <vt:lpstr>Συμπτώματα της ΧΜΛ</vt:lpstr>
      <vt:lpstr>Θεραπεία ΧΜΛ 1/4</vt:lpstr>
      <vt:lpstr>Θεραπεία ΧΜΛ 2/4</vt:lpstr>
      <vt:lpstr>Θεραπεία ΧΜΛ 3/4</vt:lpstr>
      <vt:lpstr>Θεραπεία ΧΜΛ 4/4</vt:lpstr>
      <vt:lpstr>Λεμφώματα </vt:lpstr>
      <vt:lpstr>Λεμφώματα non-Hodgkin</vt:lpstr>
      <vt:lpstr>Λεμφικό σύστημα</vt:lpstr>
      <vt:lpstr>Αιτιοπαθογένεια στα λεμφώματα non-Hodgkin</vt:lpstr>
      <vt:lpstr>Κατηγοριοποίηση στα λεμφώματα non-Hodgkin</vt:lpstr>
      <vt:lpstr>Χαμηλής κακοήθειας λεμφώματα 1/3</vt:lpstr>
      <vt:lpstr>Χαμηλής κακοήθειας λεμφώματα 2/3</vt:lpstr>
      <vt:lpstr>Χαμηλής κακοήθειας λεμφώματα 3/3</vt:lpstr>
      <vt:lpstr>Λέμφωμα non-Hodgkin</vt:lpstr>
      <vt:lpstr>Ενδιάμεσης και υψηλής κακοήθειας λεμφώματα</vt:lpstr>
      <vt:lpstr>Λέμφωμα Burkitt 1/3</vt:lpstr>
      <vt:lpstr>Λέμφωμα Burkitt 2/3</vt:lpstr>
      <vt:lpstr>Λέμφωμα Burkitt 3/3</vt:lpstr>
      <vt:lpstr>Λέμφωμα (νόσος) Hodkgin’s</vt:lpstr>
      <vt:lpstr>Λέμφωμα Hodkgin’s</vt:lpstr>
      <vt:lpstr>Συμπτώματα σε νόσο Hodgkin’s</vt:lpstr>
      <vt:lpstr>Τύποι και σταδιοποίηση του λεμφώματος Hodgkin’s 1/2</vt:lpstr>
      <vt:lpstr>Τύποι και σταδιοποίηση του λεμφώματος Hodgkin’s 2/2</vt:lpstr>
      <vt:lpstr>Θεραπεία σε λέμφωμα Hodgkin’s</vt:lpstr>
      <vt:lpstr>Πρόγνωση σε λέμφωμα Hodgkin’s</vt:lpstr>
      <vt:lpstr>Μυελοδυσπλαστικές διαταραχές </vt:lpstr>
      <vt:lpstr>Αληθής πολυκυτταραιμία</vt:lpstr>
      <vt:lpstr>Κλινική εικόνα πολυκυτταραιμίας 1/2</vt:lpstr>
      <vt:lpstr>Κλινική εικόνα πολυκυτταραιμίας 2/2</vt:lpstr>
      <vt:lpstr>Κριτήρια για την διάγνωση της πολυκυτταραιμίας</vt:lpstr>
      <vt:lpstr>Διερεύνηση πολυκυτταραιμίας</vt:lpstr>
      <vt:lpstr>Θεραπεία και πρόγνωση πολυκυτταραιμίας</vt:lpstr>
      <vt:lpstr>Πολλαπλό μυέλωμα (μυέλωμα)</vt:lpstr>
      <vt:lpstr>Παθοφυσιολογία του μυελώματος 1/2</vt:lpstr>
      <vt:lpstr>Παθοφυσιολογία του μυελώματος 2/2</vt:lpstr>
      <vt:lpstr>Υπερασβαιστιαιμία στο μυέλωμα</vt:lpstr>
      <vt:lpstr>Κλινική εικόνα του πολλαπλού μυελώματος</vt:lpstr>
      <vt:lpstr>Διερεύνηση του πολλαπλού μυελώματος 1/2</vt:lpstr>
      <vt:lpstr>Διερεύνηση του πολλαπλού μυελώματος 2/2</vt:lpstr>
      <vt:lpstr>Θεραπεία και πρόγνωση του πολλαπλού μυελώματος</vt:lpstr>
      <vt:lpstr>Διαταραχές της πήξης</vt:lpstr>
      <vt:lpstr>Κληρονομικές διαταραχές της πήξης</vt:lpstr>
      <vt:lpstr>Αιμοφιλία Α 1/2</vt:lpstr>
      <vt:lpstr>Αιμοφιλία Α 2/2</vt:lpstr>
      <vt:lpstr>Αιμοφιλία Β</vt:lpstr>
      <vt:lpstr>Νόσος του von Willebrand 1/2</vt:lpstr>
      <vt:lpstr>Νόσος του von Willebrand 2/2</vt:lpstr>
      <vt:lpstr>Επίκτητες διαταραχές της πήξης</vt:lpstr>
      <vt:lpstr>Θρομβοπενίες</vt:lpstr>
      <vt:lpstr>Τα αιμοπετάλια </vt:lpstr>
      <vt:lpstr>Ταξινόμηση θρομβοπενιών (με παθοφυσιολογικά κριτήρια)</vt:lpstr>
      <vt:lpstr>Ταξινόμηση επίκτητης θρομβοπενίας</vt:lpstr>
      <vt:lpstr>Κεντρική θρομβοπενία 1/2</vt:lpstr>
      <vt:lpstr>Κεντρική θρομβοπενία 2/2</vt:lpstr>
      <vt:lpstr>Περιφερική θρομβοπενία </vt:lpstr>
      <vt:lpstr>Φάρμακα που εμπλέκονται στην θρομβοπενία</vt:lpstr>
      <vt:lpstr>Φάρμακα που εμπλέκονται στην καταστροφή των αιμοπεταλίων</vt:lpstr>
      <vt:lpstr>Νοσήματα με ασαφή ή πολύπλοκη αιτιοπαθογένεια θρομβοπενίας</vt:lpstr>
      <vt:lpstr>Θρομβοπενία στην κύηση και τα νεογνά</vt:lpstr>
      <vt:lpstr>Άνοσες θρομβοπενίες (ανοσολογικής αιτιολογίας)</vt:lpstr>
      <vt:lpstr>ΙΤΡ: Ιδιοπαθής άνοση θρομβοπενική πορφύρα (ITP=lmmune thrombocytopenic purpura)</vt:lpstr>
      <vt:lpstr>Αντιαιμοπεταλιακά αντισώματα</vt:lpstr>
      <vt:lpstr>Θρομβοπενία από φάρμακα</vt:lpstr>
      <vt:lpstr>Κλινική εικόνα θρομβοπενίας</vt:lpstr>
      <vt:lpstr>Κίνδυνος αιμορραγίας</vt:lpstr>
      <vt:lpstr>Θεραπεία θρομβοπενίας</vt:lpstr>
      <vt:lpstr>Θαμβωτική θρομβοπενική πορφύρα (Τ.Τ.Ρ Thrombotic thrombocytopenic purpura)</vt:lpstr>
      <vt:lpstr>Μεταγγίσεις αιμοπεταλίων σε θρομβοπενικούς ασθενείς 1/3</vt:lpstr>
      <vt:lpstr>Μεταγγίσεις αιμοπεταλίων σε θρομβοπενικούς ασθενείς 2/3</vt:lpstr>
      <vt:lpstr>Μεταγγίσεις αιμοπεταλίων σε θρομβοπενικούς ασθενείς 3/3</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Παθολογία Ι</dc:title>
  <dc:creator>opencourses@teiath.gr</dc:creator>
  <cp:lastModifiedBy>natasakar new</cp:lastModifiedBy>
  <cp:revision>70</cp:revision>
  <dcterms:created xsi:type="dcterms:W3CDTF">2014-11-26T14:05:48Z</dcterms:created>
  <dcterms:modified xsi:type="dcterms:W3CDTF">2015-03-30T12:28:31Z</dcterms:modified>
</cp:coreProperties>
</file>