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Lst>
  <p:sldIdLst>
    <p:sldId id="295" r:id="rId2"/>
    <p:sldId id="298" r:id="rId3"/>
    <p:sldId id="299" r:id="rId4"/>
    <p:sldId id="300" r:id="rId5"/>
    <p:sldId id="306" r:id="rId6"/>
    <p:sldId id="309" r:id="rId7"/>
    <p:sldId id="307" r:id="rId8"/>
    <p:sldId id="308" r:id="rId9"/>
    <p:sldId id="305" r:id="rId10"/>
    <p:sldId id="301" r:id="rId11"/>
    <p:sldId id="311" r:id="rId12"/>
    <p:sldId id="297" r:id="rId13"/>
    <p:sldId id="302" r:id="rId14"/>
    <p:sldId id="303" r:id="rId15"/>
    <p:sldId id="304" r:id="rId16"/>
    <p:sldId id="310" r:id="rId17"/>
    <p:sldId id="316" r:id="rId18"/>
    <p:sldId id="313" r:id="rId19"/>
    <p:sldId id="314" r:id="rId20"/>
    <p:sldId id="317" r:id="rId21"/>
    <p:sldId id="315" r:id="rId22"/>
    <p:sldId id="319" r:id="rId23"/>
    <p:sldId id="331" r:id="rId24"/>
    <p:sldId id="320" r:id="rId25"/>
    <p:sldId id="322" r:id="rId26"/>
    <p:sldId id="327" r:id="rId27"/>
    <p:sldId id="323" r:id="rId28"/>
    <p:sldId id="328" r:id="rId29"/>
    <p:sldId id="324" r:id="rId30"/>
    <p:sldId id="325" r:id="rId31"/>
    <p:sldId id="326" r:id="rId32"/>
    <p:sldId id="329" r:id="rId33"/>
    <p:sldId id="332" r:id="rId34"/>
    <p:sldId id="344" r:id="rId35"/>
    <p:sldId id="334" r:id="rId36"/>
    <p:sldId id="335" r:id="rId37"/>
    <p:sldId id="336" r:id="rId38"/>
    <p:sldId id="338" r:id="rId39"/>
    <p:sldId id="337" r:id="rId40"/>
    <p:sldId id="339" r:id="rId41"/>
    <p:sldId id="346" r:id="rId42"/>
    <p:sldId id="348" r:id="rId43"/>
    <p:sldId id="347" r:id="rId44"/>
    <p:sldId id="340" r:id="rId45"/>
    <p:sldId id="341" r:id="rId46"/>
    <p:sldId id="342" r:id="rId47"/>
    <p:sldId id="343" r:id="rId48"/>
    <p:sldId id="345" r:id="rId49"/>
    <p:sldId id="330" r:id="rId50"/>
    <p:sldId id="318" r:id="rId51"/>
    <p:sldId id="321" r:id="rId52"/>
    <p:sldId id="349" r:id="rId53"/>
    <p:sldId id="350" r:id="rId54"/>
    <p:sldId id="351" r:id="rId55"/>
    <p:sldId id="333" r:id="rId56"/>
    <p:sldId id="354" r:id="rId57"/>
    <p:sldId id="353" r:id="rId58"/>
    <p:sldId id="352" r:id="rId59"/>
    <p:sldId id="355" r:id="rId60"/>
    <p:sldId id="356" r:id="rId61"/>
    <p:sldId id="357" r:id="rId62"/>
    <p:sldId id="358" r:id="rId63"/>
    <p:sldId id="359" r:id="rId64"/>
    <p:sldId id="364" r:id="rId65"/>
    <p:sldId id="363" r:id="rId66"/>
    <p:sldId id="365" r:id="rId67"/>
    <p:sldId id="367" r:id="rId68"/>
    <p:sldId id="368" r:id="rId69"/>
    <p:sldId id="360" r:id="rId70"/>
    <p:sldId id="361" r:id="rId71"/>
    <p:sldId id="362" r:id="rId72"/>
    <p:sldId id="369" r:id="rId73"/>
    <p:sldId id="370" r:id="rId74"/>
    <p:sldId id="371" r:id="rId75"/>
    <p:sldId id="374" r:id="rId76"/>
    <p:sldId id="375" r:id="rId77"/>
    <p:sldId id="376" r:id="rId78"/>
    <p:sldId id="378" r:id="rId79"/>
    <p:sldId id="377" r:id="rId80"/>
    <p:sldId id="379" r:id="rId81"/>
    <p:sldId id="380" r:id="rId82"/>
    <p:sldId id="381" r:id="rId83"/>
    <p:sldId id="382" r:id="rId84"/>
    <p:sldId id="383" r:id="rId85"/>
    <p:sldId id="384" r:id="rId86"/>
    <p:sldId id="385" r:id="rId87"/>
    <p:sldId id="386" r:id="rId88"/>
    <p:sldId id="373" r:id="rId89"/>
    <p:sldId id="387" r:id="rId90"/>
    <p:sldId id="388" r:id="rId91"/>
    <p:sldId id="389" r:id="rId92"/>
    <p:sldId id="390" r:id="rId93"/>
    <p:sldId id="391" r:id="rId94"/>
    <p:sldId id="392" r:id="rId95"/>
    <p:sldId id="393" r:id="rId96"/>
    <p:sldId id="394" r:id="rId97"/>
    <p:sldId id="395" r:id="rId98"/>
    <p:sldId id="396" r:id="rId99"/>
    <p:sldId id="397" r:id="rId100"/>
    <p:sldId id="407" r:id="rId101"/>
    <p:sldId id="408" r:id="rId102"/>
    <p:sldId id="409" r:id="rId103"/>
    <p:sldId id="398" r:id="rId104"/>
    <p:sldId id="399" r:id="rId105"/>
    <p:sldId id="400" r:id="rId106"/>
    <p:sldId id="401" r:id="rId107"/>
    <p:sldId id="412" r:id="rId108"/>
    <p:sldId id="402" r:id="rId109"/>
    <p:sldId id="413" r:id="rId110"/>
    <p:sldId id="403" r:id="rId111"/>
    <p:sldId id="411" r:id="rId112"/>
    <p:sldId id="404" r:id="rId113"/>
    <p:sldId id="414" r:id="rId114"/>
    <p:sldId id="405" r:id="rId115"/>
    <p:sldId id="406" r:id="rId116"/>
    <p:sldId id="410" r:id="rId117"/>
    <p:sldId id="415" r:id="rId118"/>
    <p:sldId id="416" r:id="rId119"/>
    <p:sldId id="417" r:id="rId120"/>
    <p:sldId id="418" r:id="rId121"/>
    <p:sldId id="419" r:id="rId122"/>
    <p:sldId id="420" r:id="rId123"/>
    <p:sldId id="421" r:id="rId124"/>
    <p:sldId id="422" r:id="rId125"/>
    <p:sldId id="423" r:id="rId126"/>
  </p:sldIdLst>
  <p:sldSz cx="9144000" cy="6858000" type="screen4x3"/>
  <p:notesSz cx="6858000" cy="9144000"/>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65" d="100"/>
          <a:sy n="65" d="100"/>
        </p:scale>
        <p:origin x="-462" y="-114"/>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viewProps" Target="viewProps.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slide" Target="slides/slide112.xml"/><Relationship Id="rId118" Type="http://schemas.openxmlformats.org/officeDocument/2006/relationships/slide" Target="slides/slide117.xml"/><Relationship Id="rId126" Type="http://schemas.openxmlformats.org/officeDocument/2006/relationships/slide" Target="slides/slide125.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124" Type="http://schemas.openxmlformats.org/officeDocument/2006/relationships/slide" Target="slides/slide123.xml"/><Relationship Id="rId129"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presProps" Target="pres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61" Type="http://schemas.openxmlformats.org/officeDocument/2006/relationships/slide" Target="slides/slide60.xml"/><Relationship Id="rId82" Type="http://schemas.openxmlformats.org/officeDocument/2006/relationships/slide" Target="slides/slide8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516624"/>
            <a:ext cx="7315200" cy="2595025"/>
          </a:xfrm>
        </p:spPr>
        <p:txBody>
          <a:bodyPr>
            <a:normAutofit/>
          </a:bodyPr>
          <a:lstStyle>
            <a:lvl1pPr>
              <a:defRPr sz="4800"/>
            </a:lvl1pPr>
          </a:lstStyle>
          <a:p>
            <a:r>
              <a:rPr lang="el-GR" smtClean="0"/>
              <a:t>Στυλ κύριου τίτλου</a:t>
            </a:r>
            <a:endParaRPr lang="en-US"/>
          </a:p>
        </p:txBody>
      </p:sp>
      <p:sp>
        <p:nvSpPr>
          <p:cNvPr id="3" name="Subtitle 2"/>
          <p:cNvSpPr>
            <a:spLocks noGrp="1"/>
          </p:cNvSpPr>
          <p:nvPr>
            <p:ph type="subTitle" idx="1"/>
          </p:nvPr>
        </p:nvSpPr>
        <p:spPr>
          <a:xfrm>
            <a:off x="914400" y="5166530"/>
            <a:ext cx="7315200" cy="1144632"/>
          </a:xfrm>
        </p:spPr>
        <p:txBody>
          <a:bodyPr>
            <a:normAutofit/>
          </a:bodyPr>
          <a:lstStyle>
            <a:lvl1pPr marL="0" indent="0" algn="l">
              <a:buNone/>
              <a:defRPr sz="22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l-GR" smtClean="0"/>
              <a:t>Στυλ κύριου υπότιτλου</a:t>
            </a:r>
            <a:endParaRPr lang="en-US" dirty="0"/>
          </a:p>
        </p:txBody>
      </p:sp>
      <p:sp>
        <p:nvSpPr>
          <p:cNvPr id="7" name="Date Placeholder 6"/>
          <p:cNvSpPr>
            <a:spLocks noGrp="1"/>
          </p:cNvSpPr>
          <p:nvPr>
            <p:ph type="dt" sz="half" idx="10"/>
          </p:nvPr>
        </p:nvSpPr>
        <p:spPr/>
        <p:txBody>
          <a:bodyPr/>
          <a:lstStyle/>
          <a:p>
            <a:fld id="{5A6E545B-0428-415D-AF93-C663106B2C8D}" type="datetimeFigureOut">
              <a:rPr lang="el-GR" smtClean="0"/>
              <a:t>15/6/2019</a:t>
            </a:fld>
            <a:endParaRPr lang="el-GR"/>
          </a:p>
        </p:txBody>
      </p:sp>
      <p:sp>
        <p:nvSpPr>
          <p:cNvPr id="8" name="Slide Number Placeholder 7"/>
          <p:cNvSpPr>
            <a:spLocks noGrp="1"/>
          </p:cNvSpPr>
          <p:nvPr>
            <p:ph type="sldNum" sz="quarter" idx="11"/>
          </p:nvPr>
        </p:nvSpPr>
        <p:spPr/>
        <p:txBody>
          <a:bodyPr/>
          <a:lstStyle/>
          <a:p>
            <a:fld id="{A799A114-F67A-4828-B387-17A4F35F4CF2}" type="slidenum">
              <a:rPr lang="el-GR" smtClean="0"/>
              <a:t>‹#›</a:t>
            </a:fld>
            <a:endParaRPr lang="el-GR"/>
          </a:p>
        </p:txBody>
      </p:sp>
      <p:sp>
        <p:nvSpPr>
          <p:cNvPr id="9" name="Footer Placeholder 8"/>
          <p:cNvSpPr>
            <a:spLocks noGrp="1"/>
          </p:cNvSpPr>
          <p:nvPr>
            <p:ph type="ftr" sz="quarter" idx="12"/>
          </p:nvPr>
        </p:nvSpPr>
        <p:spPr/>
        <p:txBody>
          <a:bodyPr/>
          <a:lstStyle/>
          <a:p>
            <a:endParaRPr lang="el-G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smtClean="0"/>
              <a:t>Στυλ κύριου τίτλου</a:t>
            </a:r>
            <a:endParaRPr lang="en-US"/>
          </a:p>
        </p:txBody>
      </p:sp>
      <p:sp>
        <p:nvSpPr>
          <p:cNvPr id="3" name="Vertical Text Placeholder 2"/>
          <p:cNvSpPr>
            <a:spLocks noGrp="1"/>
          </p:cNvSpPr>
          <p:nvPr>
            <p:ph type="body" orient="vert" idx="1"/>
          </p:nvPr>
        </p:nvSpPr>
        <p:spPr/>
        <p:txBody>
          <a:bodyPr vert="eaVe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a:p>
        </p:txBody>
      </p:sp>
      <p:sp>
        <p:nvSpPr>
          <p:cNvPr id="4" name="Date Placeholder 3"/>
          <p:cNvSpPr>
            <a:spLocks noGrp="1"/>
          </p:cNvSpPr>
          <p:nvPr>
            <p:ph type="dt" sz="half" idx="10"/>
          </p:nvPr>
        </p:nvSpPr>
        <p:spPr/>
        <p:txBody>
          <a:bodyPr/>
          <a:lstStyle/>
          <a:p>
            <a:fld id="{5A6E545B-0428-415D-AF93-C663106B2C8D}" type="datetimeFigureOut">
              <a:rPr lang="el-GR" smtClean="0"/>
              <a:t>15/6/2019</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A799A114-F67A-4828-B387-17A4F35F4CF2}" type="slidenum">
              <a:rPr lang="el-GR" smtClean="0"/>
              <a:t>‹#›</a:t>
            </a:fld>
            <a:endParaRPr lang="el-G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248400" y="1826709"/>
            <a:ext cx="1492499" cy="4484454"/>
          </a:xfrm>
        </p:spPr>
        <p:txBody>
          <a:bodyPr vert="eaVert"/>
          <a:lstStyle/>
          <a:p>
            <a:r>
              <a:rPr lang="el-GR" smtClean="0"/>
              <a:t>Στυλ κύριου τίτλου</a:t>
            </a:r>
            <a:endParaRPr lang="en-US"/>
          </a:p>
        </p:txBody>
      </p:sp>
      <p:sp>
        <p:nvSpPr>
          <p:cNvPr id="3" name="Vertical Text Placeholder 2"/>
          <p:cNvSpPr>
            <a:spLocks noGrp="1"/>
          </p:cNvSpPr>
          <p:nvPr>
            <p:ph type="body" orient="vert" idx="1"/>
          </p:nvPr>
        </p:nvSpPr>
        <p:spPr>
          <a:xfrm>
            <a:off x="854524" y="1826709"/>
            <a:ext cx="5241476" cy="4484454"/>
          </a:xfrm>
        </p:spPr>
        <p:txBody>
          <a:bodyPr vert="eaVe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a:p>
        </p:txBody>
      </p:sp>
      <p:sp>
        <p:nvSpPr>
          <p:cNvPr id="4" name="Date Placeholder 3"/>
          <p:cNvSpPr>
            <a:spLocks noGrp="1"/>
          </p:cNvSpPr>
          <p:nvPr>
            <p:ph type="dt" sz="half" idx="10"/>
          </p:nvPr>
        </p:nvSpPr>
        <p:spPr/>
        <p:txBody>
          <a:bodyPr/>
          <a:lstStyle/>
          <a:p>
            <a:fld id="{5A6E545B-0428-415D-AF93-C663106B2C8D}" type="datetimeFigureOut">
              <a:rPr lang="el-GR" smtClean="0"/>
              <a:t>15/6/2019</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A799A114-F67A-4828-B387-17A4F35F4CF2}" type="slidenum">
              <a:rPr lang="el-GR" smtClean="0"/>
              <a:t>‹#›</a:t>
            </a:fld>
            <a:endParaRPr lang="el-G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smtClean="0"/>
              <a:t>Στυλ κύριου τίτλου</a:t>
            </a:r>
            <a:endParaRPr lang="en-US"/>
          </a:p>
        </p:txBody>
      </p:sp>
      <p:sp>
        <p:nvSpPr>
          <p:cNvPr id="3" name="Content Placeholder 2"/>
          <p:cNvSpPr>
            <a:spLocks noGrp="1"/>
          </p:cNvSpPr>
          <p:nvPr>
            <p:ph idx="1"/>
          </p:nvPr>
        </p:nvSpPr>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4" name="Date Placeholder 3"/>
          <p:cNvSpPr>
            <a:spLocks noGrp="1"/>
          </p:cNvSpPr>
          <p:nvPr>
            <p:ph type="dt" sz="half" idx="10"/>
          </p:nvPr>
        </p:nvSpPr>
        <p:spPr/>
        <p:txBody>
          <a:bodyPr/>
          <a:lstStyle/>
          <a:p>
            <a:fld id="{5A6E545B-0428-415D-AF93-C663106B2C8D}" type="datetimeFigureOut">
              <a:rPr lang="el-GR" smtClean="0"/>
              <a:t>15/6/2019</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A799A114-F67A-4828-B387-17A4F35F4CF2}" type="slidenum">
              <a:rPr lang="el-GR" smtClean="0"/>
              <a:t>‹#›</a:t>
            </a:fld>
            <a:endParaRPr lang="el-G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Title 1"/>
          <p:cNvSpPr>
            <a:spLocks noGrp="1"/>
          </p:cNvSpPr>
          <p:nvPr>
            <p:ph type="title"/>
          </p:nvPr>
        </p:nvSpPr>
        <p:spPr>
          <a:xfrm>
            <a:off x="914400" y="5017572"/>
            <a:ext cx="7315200" cy="1293592"/>
          </a:xfrm>
        </p:spPr>
        <p:txBody>
          <a:bodyPr anchor="t"/>
          <a:lstStyle>
            <a:lvl1pPr algn="l">
              <a:defRPr sz="4000" b="0" cap="none"/>
            </a:lvl1pPr>
          </a:lstStyle>
          <a:p>
            <a:r>
              <a:rPr lang="el-GR" smtClean="0"/>
              <a:t>Στυλ κύριου τίτλου</a:t>
            </a:r>
            <a:endParaRPr lang="en-US"/>
          </a:p>
        </p:txBody>
      </p:sp>
      <p:sp>
        <p:nvSpPr>
          <p:cNvPr id="3" name="Text Placeholder 2"/>
          <p:cNvSpPr>
            <a:spLocks noGrp="1"/>
          </p:cNvSpPr>
          <p:nvPr>
            <p:ph type="body" idx="1"/>
          </p:nvPr>
        </p:nvSpPr>
        <p:spPr>
          <a:xfrm>
            <a:off x="914400" y="3865097"/>
            <a:ext cx="7315200" cy="1098439"/>
          </a:xfrm>
        </p:spPr>
        <p:txBody>
          <a:bodyPr anchor="b"/>
          <a:lstStyle>
            <a:lvl1pPr marL="0" indent="0">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smtClean="0"/>
              <a:t>Στυλ υποδείγματος κειμένου</a:t>
            </a:r>
          </a:p>
        </p:txBody>
      </p:sp>
      <p:sp>
        <p:nvSpPr>
          <p:cNvPr id="4" name="Date Placeholder 3"/>
          <p:cNvSpPr>
            <a:spLocks noGrp="1"/>
          </p:cNvSpPr>
          <p:nvPr>
            <p:ph type="dt" sz="half" idx="10"/>
          </p:nvPr>
        </p:nvSpPr>
        <p:spPr/>
        <p:txBody>
          <a:bodyPr/>
          <a:lstStyle/>
          <a:p>
            <a:fld id="{5A6E545B-0428-415D-AF93-C663106B2C8D}" type="datetimeFigureOut">
              <a:rPr lang="el-GR" smtClean="0"/>
              <a:t>15/6/2019</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A799A114-F67A-4828-B387-17A4F35F4CF2}" type="slidenum">
              <a:rPr lang="el-GR" smtClean="0"/>
              <a:t>‹#›</a:t>
            </a:fld>
            <a:endParaRPr lang="el-G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5A6E545B-0428-415D-AF93-C663106B2C8D}" type="datetimeFigureOut">
              <a:rPr lang="el-GR" smtClean="0"/>
              <a:t>15/6/2019</a:t>
            </a:fld>
            <a:endParaRPr lang="el-GR"/>
          </a:p>
        </p:txBody>
      </p:sp>
      <p:sp>
        <p:nvSpPr>
          <p:cNvPr id="6" name="Footer Placeholder 5"/>
          <p:cNvSpPr>
            <a:spLocks noGrp="1"/>
          </p:cNvSpPr>
          <p:nvPr>
            <p:ph type="ftr" sz="quarter" idx="11"/>
          </p:nvPr>
        </p:nvSpPr>
        <p:spPr/>
        <p:txBody>
          <a:bodyPr/>
          <a:lstStyle/>
          <a:p>
            <a:endParaRPr lang="el-GR"/>
          </a:p>
        </p:txBody>
      </p:sp>
      <p:sp>
        <p:nvSpPr>
          <p:cNvPr id="7" name="Slide Number Placeholder 6"/>
          <p:cNvSpPr>
            <a:spLocks noGrp="1"/>
          </p:cNvSpPr>
          <p:nvPr>
            <p:ph type="sldNum" sz="quarter" idx="12"/>
          </p:nvPr>
        </p:nvSpPr>
        <p:spPr/>
        <p:txBody>
          <a:bodyPr/>
          <a:lstStyle/>
          <a:p>
            <a:fld id="{A799A114-F67A-4828-B387-17A4F35F4CF2}" type="slidenum">
              <a:rPr lang="el-GR" smtClean="0"/>
              <a:t>‹#›</a:t>
            </a:fld>
            <a:endParaRPr lang="el-GR"/>
          </a:p>
        </p:txBody>
      </p:sp>
      <p:sp>
        <p:nvSpPr>
          <p:cNvPr id="9" name="Title 8"/>
          <p:cNvSpPr>
            <a:spLocks noGrp="1"/>
          </p:cNvSpPr>
          <p:nvPr>
            <p:ph type="title"/>
          </p:nvPr>
        </p:nvSpPr>
        <p:spPr>
          <a:xfrm>
            <a:off x="914400" y="1544715"/>
            <a:ext cx="7315200" cy="1154097"/>
          </a:xfrm>
        </p:spPr>
        <p:txBody>
          <a:bodyPr/>
          <a:lstStyle/>
          <a:p>
            <a:r>
              <a:rPr lang="el-GR" smtClean="0"/>
              <a:t>Στυλ κύριου τίτλου</a:t>
            </a:r>
            <a:endParaRPr lang="en-US"/>
          </a:p>
        </p:txBody>
      </p:sp>
      <p:sp>
        <p:nvSpPr>
          <p:cNvPr id="8" name="Content Placeholder 7"/>
          <p:cNvSpPr>
            <a:spLocks noGrp="1"/>
          </p:cNvSpPr>
          <p:nvPr>
            <p:ph sz="quarter" idx="13"/>
          </p:nvPr>
        </p:nvSpPr>
        <p:spPr>
          <a:xfrm>
            <a:off x="914400" y="2743200"/>
            <a:ext cx="3566160" cy="3593592"/>
          </a:xfrm>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a:p>
        </p:txBody>
      </p:sp>
      <p:sp>
        <p:nvSpPr>
          <p:cNvPr id="11" name="Content Placeholder 10"/>
          <p:cNvSpPr>
            <a:spLocks noGrp="1"/>
          </p:cNvSpPr>
          <p:nvPr>
            <p:ph sz="quarter" idx="14"/>
          </p:nvPr>
        </p:nvSpPr>
        <p:spPr>
          <a:xfrm>
            <a:off x="4681728" y="2743200"/>
            <a:ext cx="3566160" cy="3595687"/>
          </a:xfrm>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116348" y="2743200"/>
            <a:ext cx="3364992" cy="621792"/>
          </a:xfrm>
        </p:spPr>
        <p:txBody>
          <a:bodyPr anchor="b">
            <a:noAutofit/>
          </a:bodyPr>
          <a:lstStyle>
            <a:lvl1pPr marL="0" indent="0">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5" name="Text Placeholder 4"/>
          <p:cNvSpPr>
            <a:spLocks noGrp="1"/>
          </p:cNvSpPr>
          <p:nvPr>
            <p:ph type="body" sz="quarter" idx="3"/>
          </p:nvPr>
        </p:nvSpPr>
        <p:spPr>
          <a:xfrm>
            <a:off x="4885144" y="2743200"/>
            <a:ext cx="3362062" cy="621792"/>
          </a:xfrm>
        </p:spPr>
        <p:txBody>
          <a:bodyPr anchor="b">
            <a:noAutofit/>
          </a:bodyPr>
          <a:lstStyle>
            <a:lvl1pPr marL="0" indent="0">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7" name="Date Placeholder 6"/>
          <p:cNvSpPr>
            <a:spLocks noGrp="1"/>
          </p:cNvSpPr>
          <p:nvPr>
            <p:ph type="dt" sz="half" idx="10"/>
          </p:nvPr>
        </p:nvSpPr>
        <p:spPr/>
        <p:txBody>
          <a:bodyPr/>
          <a:lstStyle/>
          <a:p>
            <a:fld id="{5A6E545B-0428-415D-AF93-C663106B2C8D}" type="datetimeFigureOut">
              <a:rPr lang="el-GR" smtClean="0"/>
              <a:t>15/6/2019</a:t>
            </a:fld>
            <a:endParaRPr lang="el-GR"/>
          </a:p>
        </p:txBody>
      </p:sp>
      <p:sp>
        <p:nvSpPr>
          <p:cNvPr id="8" name="Footer Placeholder 7"/>
          <p:cNvSpPr>
            <a:spLocks noGrp="1"/>
          </p:cNvSpPr>
          <p:nvPr>
            <p:ph type="ftr" sz="quarter" idx="11"/>
          </p:nvPr>
        </p:nvSpPr>
        <p:spPr/>
        <p:txBody>
          <a:bodyPr/>
          <a:lstStyle/>
          <a:p>
            <a:endParaRPr lang="el-GR"/>
          </a:p>
        </p:txBody>
      </p:sp>
      <p:sp>
        <p:nvSpPr>
          <p:cNvPr id="9" name="Slide Number Placeholder 8"/>
          <p:cNvSpPr>
            <a:spLocks noGrp="1"/>
          </p:cNvSpPr>
          <p:nvPr>
            <p:ph type="sldNum" sz="quarter" idx="12"/>
          </p:nvPr>
        </p:nvSpPr>
        <p:spPr/>
        <p:txBody>
          <a:bodyPr/>
          <a:lstStyle/>
          <a:p>
            <a:fld id="{A799A114-F67A-4828-B387-17A4F35F4CF2}" type="slidenum">
              <a:rPr lang="el-GR" smtClean="0"/>
              <a:t>‹#›</a:t>
            </a:fld>
            <a:endParaRPr lang="el-GR"/>
          </a:p>
        </p:txBody>
      </p:sp>
      <p:sp>
        <p:nvSpPr>
          <p:cNvPr id="10" name="Title 9"/>
          <p:cNvSpPr>
            <a:spLocks noGrp="1"/>
          </p:cNvSpPr>
          <p:nvPr>
            <p:ph type="title"/>
          </p:nvPr>
        </p:nvSpPr>
        <p:spPr>
          <a:xfrm>
            <a:off x="914400" y="1544715"/>
            <a:ext cx="7315200" cy="1154097"/>
          </a:xfrm>
        </p:spPr>
        <p:txBody>
          <a:bodyPr/>
          <a:lstStyle/>
          <a:p>
            <a:r>
              <a:rPr lang="el-GR" smtClean="0"/>
              <a:t>Στυλ κύριου τίτλου</a:t>
            </a:r>
            <a:endParaRPr lang="en-US" dirty="0"/>
          </a:p>
        </p:txBody>
      </p:sp>
      <p:sp>
        <p:nvSpPr>
          <p:cNvPr id="11" name="Content Placeholder 10"/>
          <p:cNvSpPr>
            <a:spLocks noGrp="1"/>
          </p:cNvSpPr>
          <p:nvPr>
            <p:ph sz="quarter" idx="13"/>
          </p:nvPr>
        </p:nvSpPr>
        <p:spPr>
          <a:xfrm>
            <a:off x="914400" y="3383280"/>
            <a:ext cx="3566160" cy="2953512"/>
          </a:xfrm>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13" name="Content Placeholder 12"/>
          <p:cNvSpPr>
            <a:spLocks noGrp="1"/>
          </p:cNvSpPr>
          <p:nvPr>
            <p:ph sz="quarter" idx="14"/>
          </p:nvPr>
        </p:nvSpPr>
        <p:spPr>
          <a:xfrm>
            <a:off x="4681727" y="3383280"/>
            <a:ext cx="3566160" cy="2953512"/>
          </a:xfrm>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smtClean="0"/>
              <a:t>Στυλ κύριου τίτλου</a:t>
            </a:r>
            <a:endParaRPr lang="en-US"/>
          </a:p>
        </p:txBody>
      </p:sp>
      <p:sp>
        <p:nvSpPr>
          <p:cNvPr id="3" name="Date Placeholder 2"/>
          <p:cNvSpPr>
            <a:spLocks noGrp="1"/>
          </p:cNvSpPr>
          <p:nvPr>
            <p:ph type="dt" sz="half" idx="10"/>
          </p:nvPr>
        </p:nvSpPr>
        <p:spPr/>
        <p:txBody>
          <a:bodyPr/>
          <a:lstStyle/>
          <a:p>
            <a:fld id="{5A6E545B-0428-415D-AF93-C663106B2C8D}" type="datetimeFigureOut">
              <a:rPr lang="el-GR" smtClean="0"/>
              <a:t>15/6/2019</a:t>
            </a:fld>
            <a:endParaRPr lang="el-GR"/>
          </a:p>
        </p:txBody>
      </p:sp>
      <p:sp>
        <p:nvSpPr>
          <p:cNvPr id="4" name="Footer Placeholder 3"/>
          <p:cNvSpPr>
            <a:spLocks noGrp="1"/>
          </p:cNvSpPr>
          <p:nvPr>
            <p:ph type="ftr" sz="quarter" idx="11"/>
          </p:nvPr>
        </p:nvSpPr>
        <p:spPr/>
        <p:txBody>
          <a:bodyPr/>
          <a:lstStyle/>
          <a:p>
            <a:endParaRPr lang="el-GR"/>
          </a:p>
        </p:txBody>
      </p:sp>
      <p:sp>
        <p:nvSpPr>
          <p:cNvPr id="5" name="Slide Number Placeholder 4"/>
          <p:cNvSpPr>
            <a:spLocks noGrp="1"/>
          </p:cNvSpPr>
          <p:nvPr>
            <p:ph type="sldNum" sz="quarter" idx="12"/>
          </p:nvPr>
        </p:nvSpPr>
        <p:spPr/>
        <p:txBody>
          <a:bodyPr/>
          <a:lstStyle/>
          <a:p>
            <a:fld id="{A799A114-F67A-4828-B387-17A4F35F4CF2}" type="slidenum">
              <a:rPr lang="el-GR" smtClean="0"/>
              <a:t>‹#›</a:t>
            </a:fld>
            <a:endParaRPr lang="el-G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A6E545B-0428-415D-AF93-C663106B2C8D}" type="datetimeFigureOut">
              <a:rPr lang="el-GR" smtClean="0"/>
              <a:t>15/6/2019</a:t>
            </a:fld>
            <a:endParaRPr lang="el-GR"/>
          </a:p>
        </p:txBody>
      </p:sp>
      <p:sp>
        <p:nvSpPr>
          <p:cNvPr id="3" name="Footer Placeholder 2"/>
          <p:cNvSpPr>
            <a:spLocks noGrp="1"/>
          </p:cNvSpPr>
          <p:nvPr>
            <p:ph type="ftr" sz="quarter" idx="11"/>
          </p:nvPr>
        </p:nvSpPr>
        <p:spPr/>
        <p:txBody>
          <a:bodyPr/>
          <a:lstStyle/>
          <a:p>
            <a:endParaRPr lang="el-GR"/>
          </a:p>
        </p:txBody>
      </p:sp>
      <p:sp>
        <p:nvSpPr>
          <p:cNvPr id="4" name="Slide Number Placeholder 3"/>
          <p:cNvSpPr>
            <a:spLocks noGrp="1"/>
          </p:cNvSpPr>
          <p:nvPr>
            <p:ph type="sldNum" sz="quarter" idx="12"/>
          </p:nvPr>
        </p:nvSpPr>
        <p:spPr/>
        <p:txBody>
          <a:bodyPr/>
          <a:lstStyle/>
          <a:p>
            <a:fld id="{A799A114-F67A-4828-B387-17A4F35F4CF2}" type="slidenum">
              <a:rPr lang="el-GR" smtClean="0"/>
              <a:t>‹#›</a:t>
            </a:fld>
            <a:endParaRPr lang="el-G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914400" y="1825362"/>
            <a:ext cx="2950936" cy="2173015"/>
          </a:xfrm>
        </p:spPr>
        <p:txBody>
          <a:bodyPr anchor="b">
            <a:normAutofit/>
          </a:bodyPr>
          <a:lstStyle>
            <a:lvl1pPr algn="l">
              <a:defRPr sz="2800" b="0"/>
            </a:lvl1pPr>
          </a:lstStyle>
          <a:p>
            <a:r>
              <a:rPr lang="el-GR" smtClean="0"/>
              <a:t>Στυλ κύριου τίτλου</a:t>
            </a:r>
            <a:endParaRPr lang="en-US" dirty="0"/>
          </a:p>
        </p:txBody>
      </p:sp>
      <p:sp>
        <p:nvSpPr>
          <p:cNvPr id="3" name="Content Placeholder 2"/>
          <p:cNvSpPr>
            <a:spLocks noGrp="1"/>
          </p:cNvSpPr>
          <p:nvPr>
            <p:ph idx="1"/>
          </p:nvPr>
        </p:nvSpPr>
        <p:spPr>
          <a:xfrm>
            <a:off x="4021752" y="1826709"/>
            <a:ext cx="4207848" cy="4476614"/>
          </a:xfrm>
        </p:spPr>
        <p:txBody>
          <a:bodyPr anchor="ctr"/>
          <a:lstStyle>
            <a:lvl1pPr>
              <a:defRPr sz="2000"/>
            </a:lvl1pPr>
            <a:lvl2pPr>
              <a:defRPr sz="1800"/>
            </a:lvl2pPr>
            <a:lvl3pPr>
              <a:defRPr sz="1600"/>
            </a:lvl3pPr>
            <a:lvl4pPr>
              <a:defRPr sz="1400"/>
            </a:lvl4pPr>
            <a:lvl5pPr>
              <a:defRPr sz="1400"/>
            </a:lvl5pPr>
            <a:lvl6pPr>
              <a:defRPr sz="2000"/>
            </a:lvl6pPr>
            <a:lvl7pPr>
              <a:defRPr sz="2000"/>
            </a:lvl7pPr>
            <a:lvl8pPr>
              <a:defRPr sz="2000"/>
            </a:lvl8pPr>
            <a:lvl9pPr>
              <a:defRPr sz="20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4" name="Text Placeholder 3"/>
          <p:cNvSpPr>
            <a:spLocks noGrp="1"/>
          </p:cNvSpPr>
          <p:nvPr>
            <p:ph type="body" sz="half" idx="2"/>
          </p:nvPr>
        </p:nvSpPr>
        <p:spPr>
          <a:xfrm>
            <a:off x="914400" y="4061095"/>
            <a:ext cx="2950936" cy="22453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Στυλ υποδείγματος κειμένου</a:t>
            </a:r>
          </a:p>
        </p:txBody>
      </p:sp>
      <p:sp>
        <p:nvSpPr>
          <p:cNvPr id="5" name="Date Placeholder 4"/>
          <p:cNvSpPr>
            <a:spLocks noGrp="1"/>
          </p:cNvSpPr>
          <p:nvPr>
            <p:ph type="dt" sz="half" idx="10"/>
          </p:nvPr>
        </p:nvSpPr>
        <p:spPr/>
        <p:txBody>
          <a:bodyPr/>
          <a:lstStyle/>
          <a:p>
            <a:fld id="{5A6E545B-0428-415D-AF93-C663106B2C8D}" type="datetimeFigureOut">
              <a:rPr lang="el-GR" smtClean="0"/>
              <a:t>15/6/2019</a:t>
            </a:fld>
            <a:endParaRPr lang="el-GR"/>
          </a:p>
        </p:txBody>
      </p:sp>
      <p:sp>
        <p:nvSpPr>
          <p:cNvPr id="6" name="Footer Placeholder 5"/>
          <p:cNvSpPr>
            <a:spLocks noGrp="1"/>
          </p:cNvSpPr>
          <p:nvPr>
            <p:ph type="ftr" sz="quarter" idx="11"/>
          </p:nvPr>
        </p:nvSpPr>
        <p:spPr/>
        <p:txBody>
          <a:bodyPr/>
          <a:lstStyle/>
          <a:p>
            <a:endParaRPr lang="el-GR"/>
          </a:p>
        </p:txBody>
      </p:sp>
      <p:sp>
        <p:nvSpPr>
          <p:cNvPr id="7" name="Slide Number Placeholder 6"/>
          <p:cNvSpPr>
            <a:spLocks noGrp="1"/>
          </p:cNvSpPr>
          <p:nvPr>
            <p:ph type="sldNum" sz="quarter" idx="12"/>
          </p:nvPr>
        </p:nvSpPr>
        <p:spPr/>
        <p:txBody>
          <a:bodyPr/>
          <a:lstStyle/>
          <a:p>
            <a:fld id="{A799A114-F67A-4828-B387-17A4F35F4CF2}" type="slidenum">
              <a:rPr lang="el-GR" smtClean="0"/>
              <a:t>‹#›</a:t>
            </a:fld>
            <a:endParaRPr lang="el-G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914400" y="1828800"/>
            <a:ext cx="2953512" cy="2176272"/>
          </a:xfrm>
        </p:spPr>
        <p:txBody>
          <a:bodyPr anchor="b">
            <a:normAutofit/>
          </a:bodyPr>
          <a:lstStyle>
            <a:lvl1pPr algn="l">
              <a:defRPr sz="2800" b="0"/>
            </a:lvl1pPr>
          </a:lstStyle>
          <a:p>
            <a:r>
              <a:rPr lang="el-GR" smtClean="0"/>
              <a:t>Στυλ κύριου τίτλου</a:t>
            </a:r>
            <a:endParaRPr lang="en-US" dirty="0"/>
          </a:p>
        </p:txBody>
      </p:sp>
      <p:sp>
        <p:nvSpPr>
          <p:cNvPr id="3" name="Picture Placeholder 2"/>
          <p:cNvSpPr>
            <a:spLocks noGrp="1"/>
          </p:cNvSpPr>
          <p:nvPr>
            <p:ph type="pic" idx="1"/>
          </p:nvPr>
        </p:nvSpPr>
        <p:spPr>
          <a:xfrm>
            <a:off x="4191000" y="2286000"/>
            <a:ext cx="4038600" cy="3352800"/>
          </a:xfrm>
          <a:solidFill>
            <a:schemeClr val="accent2"/>
          </a:solidFill>
          <a:ln w="12700">
            <a:noFill/>
          </a:ln>
          <a:effectLst>
            <a:reflection blurRad="12700" stA="30000" endPos="30000" dist="31750" dir="5400000" sy="-100000" algn="bl" rotWithShape="0"/>
          </a:effectLst>
          <a:scene3d>
            <a:camera prst="perspectiveRight" fov="2700000">
              <a:rot lat="240000" lon="900000" rev="0"/>
            </a:camera>
            <a:lightRig rig="threePt" dir="t">
              <a:rot lat="0" lon="0" rev="2700000"/>
            </a:lightRig>
          </a:scene3d>
          <a:sp3d/>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l-GR" smtClean="0"/>
              <a:t>Κάντε κλικ στο εικονίδιο για να προσθέσετε μια εικόνα</a:t>
            </a:r>
            <a:endParaRPr lang="en-US" dirty="0"/>
          </a:p>
        </p:txBody>
      </p:sp>
      <p:sp>
        <p:nvSpPr>
          <p:cNvPr id="4" name="Text Placeholder 3"/>
          <p:cNvSpPr>
            <a:spLocks noGrp="1"/>
          </p:cNvSpPr>
          <p:nvPr>
            <p:ph type="body" sz="half" idx="2"/>
          </p:nvPr>
        </p:nvSpPr>
        <p:spPr>
          <a:xfrm>
            <a:off x="914400" y="4059936"/>
            <a:ext cx="2953512" cy="2249424"/>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Στυλ υποδείγματος κειμένου</a:t>
            </a:r>
          </a:p>
        </p:txBody>
      </p:sp>
      <p:sp>
        <p:nvSpPr>
          <p:cNvPr id="5" name="Date Placeholder 4"/>
          <p:cNvSpPr>
            <a:spLocks noGrp="1"/>
          </p:cNvSpPr>
          <p:nvPr>
            <p:ph type="dt" sz="half" idx="10"/>
          </p:nvPr>
        </p:nvSpPr>
        <p:spPr/>
        <p:txBody>
          <a:bodyPr/>
          <a:lstStyle/>
          <a:p>
            <a:fld id="{5A6E545B-0428-415D-AF93-C663106B2C8D}" type="datetimeFigureOut">
              <a:rPr lang="el-GR" smtClean="0"/>
              <a:t>15/6/2019</a:t>
            </a:fld>
            <a:endParaRPr lang="el-GR"/>
          </a:p>
        </p:txBody>
      </p:sp>
      <p:sp>
        <p:nvSpPr>
          <p:cNvPr id="6" name="Footer Placeholder 5"/>
          <p:cNvSpPr>
            <a:spLocks noGrp="1"/>
          </p:cNvSpPr>
          <p:nvPr>
            <p:ph type="ftr" sz="quarter" idx="11"/>
          </p:nvPr>
        </p:nvSpPr>
        <p:spPr/>
        <p:txBody>
          <a:bodyPr/>
          <a:lstStyle/>
          <a:p>
            <a:endParaRPr lang="el-GR"/>
          </a:p>
        </p:txBody>
      </p:sp>
      <p:sp>
        <p:nvSpPr>
          <p:cNvPr id="7" name="Slide Number Placeholder 6"/>
          <p:cNvSpPr>
            <a:spLocks noGrp="1"/>
          </p:cNvSpPr>
          <p:nvPr>
            <p:ph type="sldNum" sz="quarter" idx="12"/>
          </p:nvPr>
        </p:nvSpPr>
        <p:spPr/>
        <p:txBody>
          <a:bodyPr/>
          <a:lstStyle/>
          <a:p>
            <a:fld id="{A799A114-F67A-4828-B387-17A4F35F4CF2}" type="slidenum">
              <a:rPr lang="el-GR" smtClean="0"/>
              <a:t>‹#›</a:t>
            </a:fld>
            <a:endParaRPr lang="el-G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10" name="Rectangle 9"/>
          <p:cNvSpPr/>
          <p:nvPr/>
        </p:nvSpPr>
        <p:spPr>
          <a:xfrm>
            <a:off x="8435268" y="573807"/>
            <a:ext cx="86236" cy="57231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8569419" y="573807"/>
            <a:ext cx="576072" cy="57231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914400" y="1544715"/>
            <a:ext cx="7315200" cy="1154097"/>
          </a:xfrm>
          <a:prstGeom prst="rect">
            <a:avLst/>
          </a:prstGeom>
        </p:spPr>
        <p:txBody>
          <a:bodyPr vert="horz" lIns="91440" tIns="45720" rIns="91440" bIns="45720" rtlCol="0" anchor="b">
            <a:normAutofit/>
          </a:bodyPr>
          <a:lstStyle/>
          <a:p>
            <a:r>
              <a:rPr lang="el-GR" smtClean="0"/>
              <a:t>Στυλ κύριου τίτλου</a:t>
            </a:r>
            <a:endParaRPr lang="en-US" dirty="0"/>
          </a:p>
        </p:txBody>
      </p:sp>
      <p:sp>
        <p:nvSpPr>
          <p:cNvPr id="3" name="Text Placeholder 2"/>
          <p:cNvSpPr>
            <a:spLocks noGrp="1"/>
          </p:cNvSpPr>
          <p:nvPr>
            <p:ph type="body" idx="1"/>
          </p:nvPr>
        </p:nvSpPr>
        <p:spPr>
          <a:xfrm>
            <a:off x="914400" y="2769833"/>
            <a:ext cx="7315200" cy="3539527"/>
          </a:xfrm>
          <a:prstGeom prst="rect">
            <a:avLst/>
          </a:prstGeom>
        </p:spPr>
        <p:txBody>
          <a:bodyPr vert="horz" lIns="91440" tIns="45720" rIns="91440" bIns="45720" rtlCol="0">
            <a:normAutofit/>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smtClean="0"/>
          </a:p>
        </p:txBody>
      </p:sp>
      <p:sp>
        <p:nvSpPr>
          <p:cNvPr id="4" name="Date Placeholder 3"/>
          <p:cNvSpPr>
            <a:spLocks noGrp="1"/>
          </p:cNvSpPr>
          <p:nvPr>
            <p:ph type="dt" sz="half" idx="2"/>
          </p:nvPr>
        </p:nvSpPr>
        <p:spPr>
          <a:xfrm>
            <a:off x="6007690" y="548797"/>
            <a:ext cx="1189132" cy="297918"/>
          </a:xfrm>
          <a:prstGeom prst="rect">
            <a:avLst/>
          </a:prstGeom>
        </p:spPr>
        <p:txBody>
          <a:bodyPr vert="horz" lIns="91440" tIns="45720" rIns="91440" bIns="45720" rtlCol="0" anchor="ctr"/>
          <a:lstStyle>
            <a:lvl1pPr algn="l">
              <a:defRPr sz="1200">
                <a:solidFill>
                  <a:schemeClr val="tx1">
                    <a:alpha val="50000"/>
                  </a:schemeClr>
                </a:solidFill>
              </a:defRPr>
            </a:lvl1pPr>
          </a:lstStyle>
          <a:p>
            <a:fld id="{5A6E545B-0428-415D-AF93-C663106B2C8D}" type="datetimeFigureOut">
              <a:rPr lang="el-GR" smtClean="0"/>
              <a:t>15/6/2019</a:t>
            </a:fld>
            <a:endParaRPr lang="el-GR"/>
          </a:p>
        </p:txBody>
      </p:sp>
      <p:sp>
        <p:nvSpPr>
          <p:cNvPr id="6" name="Slide Number Placeholder 5"/>
          <p:cNvSpPr>
            <a:spLocks noGrp="1"/>
          </p:cNvSpPr>
          <p:nvPr>
            <p:ph type="sldNum" sz="quarter" idx="4"/>
          </p:nvPr>
        </p:nvSpPr>
        <p:spPr>
          <a:xfrm>
            <a:off x="7314415" y="548797"/>
            <a:ext cx="941203" cy="301752"/>
          </a:xfrm>
          <a:prstGeom prst="rect">
            <a:avLst/>
          </a:prstGeom>
        </p:spPr>
        <p:txBody>
          <a:bodyPr vert="horz" lIns="91440" tIns="45720" rIns="91440" bIns="45720" rtlCol="0" anchor="ctr"/>
          <a:lstStyle>
            <a:lvl1pPr algn="r">
              <a:defRPr sz="1200">
                <a:solidFill>
                  <a:schemeClr val="tx1"/>
                </a:solidFill>
              </a:defRPr>
            </a:lvl1pPr>
          </a:lstStyle>
          <a:p>
            <a:fld id="{A799A114-F67A-4828-B387-17A4F35F4CF2}" type="slidenum">
              <a:rPr lang="el-GR" smtClean="0"/>
              <a:t>‹#›</a:t>
            </a:fld>
            <a:endParaRPr lang="el-GR"/>
          </a:p>
        </p:txBody>
      </p:sp>
      <p:sp>
        <p:nvSpPr>
          <p:cNvPr id="5" name="Footer Placeholder 4"/>
          <p:cNvSpPr>
            <a:spLocks noGrp="1"/>
          </p:cNvSpPr>
          <p:nvPr>
            <p:ph type="ftr" sz="quarter" idx="3"/>
          </p:nvPr>
        </p:nvSpPr>
        <p:spPr>
          <a:xfrm>
            <a:off x="6008688" y="855956"/>
            <a:ext cx="2246489" cy="301227"/>
          </a:xfrm>
          <a:prstGeom prst="rect">
            <a:avLst/>
          </a:prstGeom>
        </p:spPr>
        <p:txBody>
          <a:bodyPr vert="horz" lIns="91440" tIns="0" rIns="91440" bIns="45720" rtlCol="0" anchor="t"/>
          <a:lstStyle>
            <a:lvl1pPr algn="l">
              <a:defRPr sz="1000">
                <a:solidFill>
                  <a:schemeClr val="tx1"/>
                </a:solidFill>
              </a:defRPr>
            </a:lvl1pPr>
          </a:lstStyle>
          <a:p>
            <a:endParaRPr lang="el-GR"/>
          </a:p>
        </p:txBody>
      </p:sp>
    </p:spTree>
  </p:cSld>
  <p:clrMap bg1="dk1" tx1="lt1" bg2="dk2" tx2="lt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914400" rtl="0" eaLnBrk="1" latinLnBrk="0" hangingPunct="1">
        <a:spcBef>
          <a:spcPct val="0"/>
        </a:spcBef>
        <a:buNone/>
        <a:defRPr sz="400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28600" indent="-182880" algn="l" defTabSz="914400" rtl="0" eaLnBrk="1" latinLnBrk="0" hangingPunct="1">
        <a:spcBef>
          <a:spcPct val="20000"/>
        </a:spcBef>
        <a:buClr>
          <a:schemeClr val="tx2"/>
        </a:buClr>
        <a:buFont typeface="Wingdings" charset="2"/>
        <a:buChar char="§"/>
        <a:defRPr sz="2000" kern="1200">
          <a:solidFill>
            <a:schemeClr val="tx1"/>
          </a:solidFill>
          <a:latin typeface="+mn-lt"/>
          <a:ea typeface="+mn-ea"/>
          <a:cs typeface="+mn-cs"/>
        </a:defRPr>
      </a:lvl1pPr>
      <a:lvl2pPr marL="502920" indent="-182880" algn="l" defTabSz="914400" rtl="0" eaLnBrk="1" latinLnBrk="0" hangingPunct="1">
        <a:spcBef>
          <a:spcPct val="20000"/>
        </a:spcBef>
        <a:buClr>
          <a:schemeClr val="tx2"/>
        </a:buClr>
        <a:buFont typeface="Wingdings" charset="2"/>
        <a:buChar char="§"/>
        <a:defRPr sz="1800" kern="1200">
          <a:solidFill>
            <a:schemeClr val="tx1"/>
          </a:solidFill>
          <a:latin typeface="+mn-lt"/>
          <a:ea typeface="+mn-ea"/>
          <a:cs typeface="+mn-cs"/>
        </a:defRPr>
      </a:lvl2pPr>
      <a:lvl3pPr marL="685800" indent="-182880" algn="l" defTabSz="914400" rtl="0" eaLnBrk="1" latinLnBrk="0" hangingPunct="1">
        <a:spcBef>
          <a:spcPct val="20000"/>
        </a:spcBef>
        <a:buClr>
          <a:schemeClr val="tx2"/>
        </a:buClr>
        <a:buFont typeface="Wingdings" charset="2"/>
        <a:buChar char="§"/>
        <a:defRPr sz="1600" kern="1200">
          <a:solidFill>
            <a:schemeClr val="tx1"/>
          </a:solidFill>
          <a:latin typeface="+mn-lt"/>
          <a:ea typeface="+mn-ea"/>
          <a:cs typeface="+mn-cs"/>
        </a:defRPr>
      </a:lvl3pPr>
      <a:lvl4pPr marL="914400" indent="-182880" algn="l" defTabSz="914400" rtl="0" eaLnBrk="1" latinLnBrk="0" hangingPunct="1">
        <a:spcBef>
          <a:spcPct val="20000"/>
        </a:spcBef>
        <a:buClr>
          <a:schemeClr val="tx2"/>
        </a:buClr>
        <a:buFont typeface="Wingdings" charset="2"/>
        <a:buChar char="§"/>
        <a:defRPr sz="1400" kern="1200">
          <a:solidFill>
            <a:schemeClr val="tx1"/>
          </a:solidFill>
          <a:latin typeface="+mn-lt"/>
          <a:ea typeface="+mn-ea"/>
          <a:cs typeface="+mn-cs"/>
        </a:defRPr>
      </a:lvl4pPr>
      <a:lvl5pPr marL="1143000" indent="-182880" algn="l" defTabSz="914400" rtl="0" eaLnBrk="1" latinLnBrk="0" hangingPunct="1">
        <a:spcBef>
          <a:spcPct val="20000"/>
        </a:spcBef>
        <a:buClr>
          <a:schemeClr val="tx2"/>
        </a:buClr>
        <a:buFont typeface="Wingdings" charset="2"/>
        <a:buChar char="§"/>
        <a:defRPr sz="1400" kern="1200">
          <a:solidFill>
            <a:schemeClr val="tx1"/>
          </a:solidFill>
          <a:latin typeface="+mn-lt"/>
          <a:ea typeface="+mn-ea"/>
          <a:cs typeface="+mn-cs"/>
        </a:defRPr>
      </a:lvl5pPr>
      <a:lvl6pPr marL="1371600" indent="-182880" algn="l" defTabSz="914400" rtl="0" eaLnBrk="1" latinLnBrk="0" hangingPunct="1">
        <a:spcBef>
          <a:spcPct val="20000"/>
        </a:spcBef>
        <a:buClr>
          <a:schemeClr val="tx2"/>
        </a:buClr>
        <a:buFont typeface="Wingdings" pitchFamily="2" charset="2"/>
        <a:buChar char="§"/>
        <a:defRPr sz="1400" kern="1200">
          <a:solidFill>
            <a:schemeClr val="tx1"/>
          </a:solidFill>
          <a:latin typeface="+mn-lt"/>
          <a:ea typeface="+mn-ea"/>
          <a:cs typeface="+mn-cs"/>
        </a:defRPr>
      </a:lvl6pPr>
      <a:lvl7pPr marL="1600200" indent="-182880" algn="l" defTabSz="914400" rtl="0" eaLnBrk="1" latinLnBrk="0" hangingPunct="1">
        <a:spcBef>
          <a:spcPct val="20000"/>
        </a:spcBef>
        <a:buClr>
          <a:schemeClr val="tx2"/>
        </a:buClr>
        <a:buFont typeface="Wingdings" pitchFamily="2" charset="2"/>
        <a:buChar char="§"/>
        <a:defRPr sz="1400" kern="1200">
          <a:solidFill>
            <a:schemeClr val="tx1"/>
          </a:solidFill>
          <a:latin typeface="+mn-lt"/>
          <a:ea typeface="+mn-ea"/>
          <a:cs typeface="+mn-cs"/>
        </a:defRPr>
      </a:lvl7pPr>
      <a:lvl8pPr marL="1828800" indent="-182880" algn="l" defTabSz="914400" rtl="0" eaLnBrk="1" latinLnBrk="0" hangingPunct="1">
        <a:spcBef>
          <a:spcPct val="20000"/>
        </a:spcBef>
        <a:buClr>
          <a:schemeClr val="tx2"/>
        </a:buClr>
        <a:buFont typeface="Wingdings" pitchFamily="2" charset="2"/>
        <a:buChar char="§"/>
        <a:defRPr sz="1400" kern="1200">
          <a:solidFill>
            <a:schemeClr val="tx1"/>
          </a:solidFill>
          <a:latin typeface="+mn-lt"/>
          <a:ea typeface="+mn-ea"/>
          <a:cs typeface="+mn-cs"/>
        </a:defRPr>
      </a:lvl8pPr>
      <a:lvl9pPr marL="2057400" indent="-182880" algn="l" defTabSz="914400" rtl="0" eaLnBrk="1" latinLnBrk="0" hangingPunct="1">
        <a:spcBef>
          <a:spcPct val="20000"/>
        </a:spcBef>
        <a:buClr>
          <a:schemeClr val="tx2"/>
        </a:buClr>
        <a:buFont typeface="Wingdings" pitchFamily="2"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6.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3.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5.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116.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9.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120.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121.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122.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7.xml"/></Relationships>
</file>

<file path=ppt/slides/_rels/slide123.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7.xml"/></Relationships>
</file>

<file path=ppt/slides/_rels/slide124.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7.xml"/></Relationships>
</file>

<file path=ppt/slides/_rels/slide125.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Τίτλος 3"/>
          <p:cNvSpPr>
            <a:spLocks noGrp="1"/>
          </p:cNvSpPr>
          <p:nvPr>
            <p:ph type="title"/>
          </p:nvPr>
        </p:nvSpPr>
        <p:spPr>
          <a:xfrm>
            <a:off x="755576" y="548680"/>
            <a:ext cx="7315200" cy="3744416"/>
          </a:xfrm>
        </p:spPr>
        <p:txBody>
          <a:bodyPr>
            <a:normAutofit fontScale="90000"/>
          </a:bodyPr>
          <a:lstStyle/>
          <a:p>
            <a:r>
              <a:rPr lang="el-GR" dirty="0"/>
              <a:t>ΕΝΕΡΓΕΙΑΚΟΣ ΣΧΕΔΙΑΣΜΟΣ </a:t>
            </a:r>
            <a:r>
              <a:rPr lang="el-GR" dirty="0" smtClean="0"/>
              <a:t/>
            </a:r>
            <a:br>
              <a:rPr lang="el-GR" dirty="0" smtClean="0"/>
            </a:br>
            <a:r>
              <a:rPr lang="el-GR" dirty="0" smtClean="0"/>
              <a:t>ΚΑΙ </a:t>
            </a:r>
            <a:r>
              <a:rPr lang="el-GR" dirty="0"/>
              <a:t>ΕΝΕΡΓΕΙΑΚΗ ΑΠΟΔΟΣΗ</a:t>
            </a:r>
            <a:br>
              <a:rPr lang="el-GR" dirty="0"/>
            </a:br>
            <a:r>
              <a:rPr lang="el-GR" dirty="0"/>
              <a:t>ΚΤΙΡΙΩΝ: </a:t>
            </a:r>
            <a:r>
              <a:rPr lang="el-GR" dirty="0" smtClean="0"/>
              <a:t/>
            </a:r>
            <a:br>
              <a:rPr lang="el-GR" dirty="0" smtClean="0"/>
            </a:br>
            <a:r>
              <a:rPr lang="el-GR" dirty="0"/>
              <a:t/>
            </a:r>
            <a:br>
              <a:rPr lang="el-GR" dirty="0"/>
            </a:br>
            <a:r>
              <a:rPr lang="el-GR" dirty="0" smtClean="0">
                <a:solidFill>
                  <a:schemeClr val="accent5"/>
                </a:solidFill>
              </a:rPr>
              <a:t>ΓΕΝΙΚΕΣ </a:t>
            </a:r>
            <a:r>
              <a:rPr lang="el-GR" dirty="0">
                <a:solidFill>
                  <a:schemeClr val="accent5"/>
                </a:solidFill>
              </a:rPr>
              <a:t>ΑΡΧΕΣ ΤΟΥ ΒΙΟΚΛΙΜΑΤΙΚΟΥ ΣΧΕΔΙΑΣΜΟΥ</a:t>
            </a:r>
          </a:p>
        </p:txBody>
      </p:sp>
      <p:sp>
        <p:nvSpPr>
          <p:cNvPr id="2" name="Ορθογώνιο 1"/>
          <p:cNvSpPr/>
          <p:nvPr/>
        </p:nvSpPr>
        <p:spPr>
          <a:xfrm>
            <a:off x="755576" y="4725144"/>
            <a:ext cx="4572000" cy="923330"/>
          </a:xfrm>
          <a:prstGeom prst="rect">
            <a:avLst/>
          </a:prstGeom>
        </p:spPr>
        <p:txBody>
          <a:bodyPr>
            <a:spAutoFit/>
          </a:bodyPr>
          <a:lstStyle/>
          <a:p>
            <a:r>
              <a:rPr lang="el-GR" b="1" dirty="0"/>
              <a:t>Δρ. ΧΕΙΡΧΑΝΤΕΡΗ ΓΕΩΡΓΙΑ</a:t>
            </a:r>
          </a:p>
          <a:p>
            <a:r>
              <a:rPr lang="el-GR" dirty="0"/>
              <a:t>Αρχιτέκτων ΑΠΘ,  Μ.</a:t>
            </a:r>
            <a:r>
              <a:rPr lang="en-US" dirty="0" err="1"/>
              <a:t>Sc</a:t>
            </a:r>
            <a:r>
              <a:rPr lang="en-US" dirty="0"/>
              <a:t> </a:t>
            </a:r>
            <a:r>
              <a:rPr lang="el-GR" dirty="0"/>
              <a:t>ΕΜΠ, </a:t>
            </a:r>
            <a:r>
              <a:rPr lang="en-US" dirty="0"/>
              <a:t>PhD EM</a:t>
            </a:r>
            <a:r>
              <a:rPr lang="el-GR" dirty="0"/>
              <a:t>Π</a:t>
            </a:r>
          </a:p>
          <a:p>
            <a:r>
              <a:rPr lang="el-GR" dirty="0"/>
              <a:t>Υποψήφια </a:t>
            </a:r>
            <a:r>
              <a:rPr lang="el-GR" dirty="0" err="1"/>
              <a:t>Μεταδιδάκτωρ</a:t>
            </a:r>
            <a:r>
              <a:rPr lang="el-GR" dirty="0"/>
              <a:t> ΕΜΠ</a:t>
            </a:r>
          </a:p>
        </p:txBody>
      </p:sp>
    </p:spTree>
    <p:extLst>
      <p:ext uri="{BB962C8B-B14F-4D97-AF65-F5344CB8AC3E}">
        <p14:creationId xmlns:p14="http://schemas.microsoft.com/office/powerpoint/2010/main" val="111544606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Ορθογώνιο 2"/>
          <p:cNvSpPr/>
          <p:nvPr/>
        </p:nvSpPr>
        <p:spPr>
          <a:xfrm>
            <a:off x="395536" y="612845"/>
            <a:ext cx="7776864" cy="4524315"/>
          </a:xfrm>
          <a:prstGeom prst="rect">
            <a:avLst/>
          </a:prstGeom>
        </p:spPr>
        <p:txBody>
          <a:bodyPr wrap="square">
            <a:spAutoFit/>
          </a:bodyPr>
          <a:lstStyle/>
          <a:p>
            <a:r>
              <a:rPr lang="el-GR" dirty="0" err="1"/>
              <a:t>Ως</a:t>
            </a:r>
            <a:r>
              <a:rPr lang="el-GR" dirty="0"/>
              <a:t> εναλλακτική λύση στο σημερινό μοντέλο ανάπτυξης προτείνεται η «</a:t>
            </a:r>
            <a:r>
              <a:rPr lang="el-GR" dirty="0" smtClean="0">
                <a:solidFill>
                  <a:schemeClr val="accent5"/>
                </a:solidFill>
              </a:rPr>
              <a:t>βιώσιμη ανάπτυξη</a:t>
            </a:r>
            <a:r>
              <a:rPr lang="el-GR" dirty="0"/>
              <a:t>». Βασική φιλοσοφία της είναι η προστασία του φυσικού περιβάλλοντος </a:t>
            </a:r>
            <a:r>
              <a:rPr lang="el-GR" dirty="0" smtClean="0"/>
              <a:t>και η </a:t>
            </a:r>
            <a:r>
              <a:rPr lang="el-GR" dirty="0"/>
              <a:t>όσο το δυνατόν αποτελεσματικότερη αποκατάσταση των οικοσυστημάτων </a:t>
            </a:r>
            <a:r>
              <a:rPr lang="el-GR" dirty="0" smtClean="0"/>
              <a:t>του πλανήτη</a:t>
            </a:r>
            <a:r>
              <a:rPr lang="el-GR" dirty="0"/>
              <a:t>. </a:t>
            </a:r>
            <a:endParaRPr lang="el-GR" dirty="0" smtClean="0"/>
          </a:p>
          <a:p>
            <a:endParaRPr lang="el-GR" dirty="0"/>
          </a:p>
          <a:p>
            <a:r>
              <a:rPr lang="el-GR" dirty="0" smtClean="0"/>
              <a:t>Με </a:t>
            </a:r>
            <a:r>
              <a:rPr lang="el-GR" dirty="0"/>
              <a:t>αυτές τις αρχές έχει διαμορφωθεί ένα νέο πολιτικό και νομοθετικό</a:t>
            </a:r>
          </a:p>
          <a:p>
            <a:r>
              <a:rPr lang="el-GR" dirty="0"/>
              <a:t>πλαίσιο σε διεθνές, ευρωπαϊκό και εθνικό επίπεδο με βάση το οποίο προτείνεται </a:t>
            </a:r>
            <a:r>
              <a:rPr lang="el-GR" dirty="0" smtClean="0"/>
              <a:t>η </a:t>
            </a:r>
            <a:r>
              <a:rPr lang="el-GR" dirty="0" smtClean="0">
                <a:solidFill>
                  <a:schemeClr val="accent5"/>
                </a:solidFill>
              </a:rPr>
              <a:t>εξοικονόμηση </a:t>
            </a:r>
            <a:r>
              <a:rPr lang="el-GR" dirty="0">
                <a:solidFill>
                  <a:schemeClr val="accent5"/>
                </a:solidFill>
              </a:rPr>
              <a:t>ενέργειας </a:t>
            </a:r>
            <a:r>
              <a:rPr lang="el-GR" dirty="0"/>
              <a:t>και η χρήση ήπιων τεχνολογιών και μορφών </a:t>
            </a:r>
            <a:r>
              <a:rPr lang="el-GR" dirty="0" smtClean="0"/>
              <a:t>ενέργειας προκειμένου </a:t>
            </a:r>
            <a:r>
              <a:rPr lang="el-GR" dirty="0"/>
              <a:t>να μειωθούν συνολικά οι επιπτώσεις στο περιβάλλον. </a:t>
            </a:r>
            <a:endParaRPr lang="el-GR" dirty="0" smtClean="0"/>
          </a:p>
          <a:p>
            <a:endParaRPr lang="el-GR" dirty="0" smtClean="0"/>
          </a:p>
          <a:p>
            <a:r>
              <a:rPr lang="el-GR" dirty="0"/>
              <a:t>Οι </a:t>
            </a:r>
            <a:r>
              <a:rPr lang="el-GR" dirty="0">
                <a:solidFill>
                  <a:schemeClr val="accent5"/>
                </a:solidFill>
              </a:rPr>
              <a:t>ανανεώσιμες (ήπιες) πηγές </a:t>
            </a:r>
            <a:r>
              <a:rPr lang="el-GR" dirty="0" smtClean="0">
                <a:solidFill>
                  <a:schemeClr val="accent5"/>
                </a:solidFill>
              </a:rPr>
              <a:t>ενέργειας (Α.Π.Ε</a:t>
            </a:r>
            <a:r>
              <a:rPr lang="el-GR" dirty="0">
                <a:solidFill>
                  <a:schemeClr val="accent5"/>
                </a:solidFill>
              </a:rPr>
              <a:t>.) </a:t>
            </a:r>
            <a:r>
              <a:rPr lang="el-GR" dirty="0"/>
              <a:t>ανανεώνονται μέσω του κύκλου της φύσης και θεωρούνται </a:t>
            </a:r>
            <a:r>
              <a:rPr lang="el-GR" dirty="0" smtClean="0"/>
              <a:t>πρακτικά ανεξάντλητες</a:t>
            </a:r>
            <a:r>
              <a:rPr lang="el-GR" dirty="0"/>
              <a:t>. Ο άνεμος, η βιομάζα, η γεωθερμία, ο ήλιος, το υδρογόνο και οι</a:t>
            </a:r>
          </a:p>
          <a:p>
            <a:r>
              <a:rPr lang="el-GR" dirty="0"/>
              <a:t>υδατοπτώσεις είναι πηγές ενέργειας των οποίων η προσφορά δεν εξαντλείται ποτέ. </a:t>
            </a:r>
          </a:p>
        </p:txBody>
      </p:sp>
    </p:spTree>
    <p:extLst>
      <p:ext uri="{BB962C8B-B14F-4D97-AF65-F5344CB8AC3E}">
        <p14:creationId xmlns:p14="http://schemas.microsoft.com/office/powerpoint/2010/main" val="1340902671"/>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Ορθογώνιο 1"/>
          <p:cNvSpPr/>
          <p:nvPr/>
        </p:nvSpPr>
        <p:spPr>
          <a:xfrm>
            <a:off x="668861" y="620688"/>
            <a:ext cx="7776864" cy="5016758"/>
          </a:xfrm>
          <a:prstGeom prst="rect">
            <a:avLst/>
          </a:prstGeom>
        </p:spPr>
        <p:txBody>
          <a:bodyPr wrap="square">
            <a:spAutoFit/>
          </a:bodyPr>
          <a:lstStyle/>
          <a:p>
            <a:r>
              <a:rPr lang="el-GR" sz="1600" dirty="0" smtClean="0"/>
              <a:t>-Στη </a:t>
            </a:r>
            <a:r>
              <a:rPr lang="el-GR" sz="1600" dirty="0"/>
              <a:t>μέθοδο της απευθείας πρόσπτωσης της ηλιακής ακτινοβολίας στο κτίριο, ένα τμήμα του κοινού τοίχου μεταξύ του θερμοκηπίου και του κτιρίου καλύπτεται με υαλοστάσιο. </a:t>
            </a:r>
            <a:endParaRPr lang="el-GR" sz="1600" dirty="0" smtClean="0"/>
          </a:p>
          <a:p>
            <a:endParaRPr lang="el-GR" sz="1600" dirty="0"/>
          </a:p>
          <a:p>
            <a:r>
              <a:rPr lang="el-GR" sz="1600" dirty="0" smtClean="0"/>
              <a:t>-Ένα </a:t>
            </a:r>
            <a:r>
              <a:rPr lang="el-GR" sz="1600" dirty="0"/>
              <a:t>σημαντικό ποσοστό της ηλιακής ακτινοβολίας – εξαρτάται από το σχεδιασμό- που πέφτει στο θερμοκήπιο, μπαίνει στο κτίριο απευθείας μέσα από τα ανοίγματα, ιδιαίτερα το χειμώνα που ο ήλιος είναι χαμηλά στον ορίζοντα. Ένα άλλο ποσοστό της ακτινοβολίας παραμένει στο θερμοκήπιο και το θερμαίνει. Σ’ αυτήν την περίπτωση το σύστημα λειτουργεί όπως το παθητικό σύστημα του «απευθείας κέρδους». </a:t>
            </a:r>
            <a:endParaRPr lang="el-GR" sz="1600" dirty="0" smtClean="0"/>
          </a:p>
          <a:p>
            <a:endParaRPr lang="el-GR" sz="1600" dirty="0"/>
          </a:p>
          <a:p>
            <a:r>
              <a:rPr lang="el-GR" sz="1600" dirty="0" smtClean="0"/>
              <a:t>-Η </a:t>
            </a:r>
            <a:r>
              <a:rPr lang="el-GR" sz="1600" dirty="0"/>
              <a:t>πλεονάζουσα θερμότητα αποταμιεύεται στα διάφορα στοιχεία του κυρίως χώρου που έχουν θερμική μάζα. Το πλεονέκτημα σε σχέση με το σύστημα του απευθείας κέρδους είναι ότι μειώνονται οι θερμικές απώλειες από το υαλοστάσιο του θερμαινόμενου χώρου, επειδή μεσολαβεί το θερμοκήπιο, όπου αναπτύσσεται υψηλότερη θερμοκρασία από το εξωτερικό περιβάλλον. </a:t>
            </a:r>
            <a:endParaRPr lang="el-GR" sz="1600" dirty="0" smtClean="0"/>
          </a:p>
          <a:p>
            <a:endParaRPr lang="el-GR" sz="1600" dirty="0"/>
          </a:p>
          <a:p>
            <a:r>
              <a:rPr lang="el-GR" sz="1600" dirty="0" smtClean="0"/>
              <a:t>-Το </a:t>
            </a:r>
            <a:r>
              <a:rPr lang="el-GR" sz="1600" dirty="0"/>
              <a:t>αν θα χρησιμοποιηθεί μόνο ή διπλό υαλοστάσιο στο άνοιγμα του κτιρίου, εξαρτάται από τη διακύμανση της θερμοκρασίας στο εσωτερικό του θερμοκηπίου. </a:t>
            </a:r>
          </a:p>
        </p:txBody>
      </p:sp>
    </p:spTree>
    <p:extLst>
      <p:ext uri="{BB962C8B-B14F-4D97-AF65-F5344CB8AC3E}">
        <p14:creationId xmlns:p14="http://schemas.microsoft.com/office/powerpoint/2010/main" val="877897628"/>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Ορθογώνιο 1"/>
          <p:cNvSpPr/>
          <p:nvPr/>
        </p:nvSpPr>
        <p:spPr>
          <a:xfrm>
            <a:off x="899592" y="764704"/>
            <a:ext cx="7344816" cy="5078313"/>
          </a:xfrm>
          <a:prstGeom prst="rect">
            <a:avLst/>
          </a:prstGeom>
        </p:spPr>
        <p:txBody>
          <a:bodyPr wrap="square">
            <a:spAutoFit/>
          </a:bodyPr>
          <a:lstStyle/>
          <a:p>
            <a:r>
              <a:rPr lang="el-GR" dirty="0" smtClean="0"/>
              <a:t>-Η </a:t>
            </a:r>
            <a:r>
              <a:rPr lang="el-GR" dirty="0"/>
              <a:t>με μεταφορά του θερμού αέρα από το θερμοκήπιο στον εσωτερικό χώρο μέθοδος, βασίζεται στο φυσικό </a:t>
            </a:r>
            <a:r>
              <a:rPr lang="el-GR" dirty="0" err="1"/>
              <a:t>θερμοσιφωνισμό</a:t>
            </a:r>
            <a:r>
              <a:rPr lang="el-GR" dirty="0"/>
              <a:t> ή υποστηρίζεται με τη χρησιμοποίηση ανεμιστήρων. </a:t>
            </a:r>
            <a:endParaRPr lang="el-GR" dirty="0" smtClean="0"/>
          </a:p>
          <a:p>
            <a:endParaRPr lang="el-GR" dirty="0"/>
          </a:p>
          <a:p>
            <a:r>
              <a:rPr lang="el-GR" dirty="0" smtClean="0"/>
              <a:t>-Για </a:t>
            </a:r>
            <a:r>
              <a:rPr lang="el-GR" dirty="0"/>
              <a:t>τη φυσική μεταφορά απαιτούνται ανοίγματα (παράθυρα ή πόρτες) στον κοινό τοίχο θερμοκηπίου – κτιρίου που ανοίγουν αυτόματα ή χειροκίνητα και έτσι δημιουργείται φυσική κυκλοφορία του θερμού αέρα</a:t>
            </a:r>
            <a:r>
              <a:rPr lang="el-GR" dirty="0" smtClean="0"/>
              <a:t>.</a:t>
            </a:r>
          </a:p>
          <a:p>
            <a:endParaRPr lang="el-GR" dirty="0" smtClean="0"/>
          </a:p>
          <a:p>
            <a:r>
              <a:rPr lang="el-GR" dirty="0" smtClean="0"/>
              <a:t>-Όσο </a:t>
            </a:r>
            <a:r>
              <a:rPr lang="el-GR" dirty="0"/>
              <a:t>υψηλότερα είναι τοποθετημένα τα ανοίγματα στο διαχωριστικό τοίχο και όσο υψηλότερη είναι η θερμοκρασία στο θερμοκήπιο, τόσο μεγαλύτερη είναι η ροή της θερμότητας από το θερμοκήπιο στον κυρίως χώρο. </a:t>
            </a:r>
            <a:endParaRPr lang="el-GR" dirty="0" smtClean="0"/>
          </a:p>
          <a:p>
            <a:endParaRPr lang="el-GR" dirty="0" smtClean="0"/>
          </a:p>
          <a:p>
            <a:r>
              <a:rPr lang="el-GR" dirty="0"/>
              <a:t>-</a:t>
            </a:r>
            <a:r>
              <a:rPr lang="el-GR" dirty="0" smtClean="0"/>
              <a:t>Η </a:t>
            </a:r>
            <a:r>
              <a:rPr lang="el-GR" dirty="0"/>
              <a:t>θερμότητα που αποδίδεται στον εσωτερικό χώρο μπορεί στη συνέχεια να αποταμιευθεί στα εσωτερικά δομικά στοιχεία όπως και στην περίπτωση του απευθείας κέρδους. </a:t>
            </a:r>
          </a:p>
        </p:txBody>
      </p:sp>
    </p:spTree>
    <p:extLst>
      <p:ext uri="{BB962C8B-B14F-4D97-AF65-F5344CB8AC3E}">
        <p14:creationId xmlns:p14="http://schemas.microsoft.com/office/powerpoint/2010/main" val="2843013685"/>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Ορθογώνιο 1"/>
          <p:cNvSpPr/>
          <p:nvPr/>
        </p:nvSpPr>
        <p:spPr>
          <a:xfrm>
            <a:off x="625732" y="1124744"/>
            <a:ext cx="7632848" cy="3693319"/>
          </a:xfrm>
          <a:prstGeom prst="rect">
            <a:avLst/>
          </a:prstGeom>
        </p:spPr>
        <p:txBody>
          <a:bodyPr wrap="square">
            <a:spAutoFit/>
          </a:bodyPr>
          <a:lstStyle/>
          <a:p>
            <a:r>
              <a:rPr lang="el-GR" dirty="0"/>
              <a:t>Αν χρησιμοποιηθούν ανεμιστήρες,  με χειροκίνητη ή αυτόματη λειτουργία, η θερμοκρασία μπορεί να διοχετευθεί και στους βόρειους χώρους που δεν δέχονται ηλιακή ακτινοβολία και να αποταμιευθεί σε ειδικά στοιχεία αποθήκευσης, ή τα δομικά τους στοιχεία. </a:t>
            </a:r>
            <a:endParaRPr lang="el-GR" dirty="0" smtClean="0"/>
          </a:p>
          <a:p>
            <a:endParaRPr lang="el-GR" dirty="0"/>
          </a:p>
          <a:p>
            <a:r>
              <a:rPr lang="el-GR" dirty="0" smtClean="0"/>
              <a:t>Η </a:t>
            </a:r>
            <a:r>
              <a:rPr lang="el-GR" dirty="0"/>
              <a:t>μετάδοση της θερμότητας με αγωγιμότητα μέσα από τους κοινούς τοίχους θερμοκηπίου – κτιρίου είναι ο πιο συνηθισμένος και αποτελεσματικός τρόπος για τη θερμική σύνδεση του κτιρίου με το θερμοκήπιο. Σ’ αυτή την περίπτωση ο διαχωριστικός τοίχος δεν έχει θερμική μόνωση και ουσιαστικά λειτουργεί σαν το παθητικό σύστημα του τοίχου θερμικής αποθήκευσης από υλικά τοιχοποιίας ή από νερό. </a:t>
            </a:r>
          </a:p>
        </p:txBody>
      </p:sp>
    </p:spTree>
    <p:extLst>
      <p:ext uri="{BB962C8B-B14F-4D97-AF65-F5344CB8AC3E}">
        <p14:creationId xmlns:p14="http://schemas.microsoft.com/office/powerpoint/2010/main" val="3912825106"/>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Ορθογώνιο 1"/>
          <p:cNvSpPr/>
          <p:nvPr/>
        </p:nvSpPr>
        <p:spPr>
          <a:xfrm>
            <a:off x="755576" y="980728"/>
            <a:ext cx="7128792" cy="4524315"/>
          </a:xfrm>
          <a:prstGeom prst="rect">
            <a:avLst/>
          </a:prstGeom>
        </p:spPr>
        <p:txBody>
          <a:bodyPr wrap="square">
            <a:spAutoFit/>
          </a:bodyPr>
          <a:lstStyle/>
          <a:p>
            <a:r>
              <a:rPr lang="el-GR" b="1" dirty="0">
                <a:solidFill>
                  <a:srgbClr val="FFC000"/>
                </a:solidFill>
              </a:rPr>
              <a:t>Η αποτελεσματικότητα του συστήματος </a:t>
            </a:r>
            <a:r>
              <a:rPr lang="el-GR" dirty="0"/>
              <a:t>εξαρτάται από τους ίδιους παράγοντες όπως και στο σύστημα του τοίχου θερμικής αποθήκευσης: από την επιφάνεια του τοίχου, το πάχος, το υλικό κατασκευής και το χρώμα της επιφάνειας</a:t>
            </a:r>
            <a:r>
              <a:rPr lang="el-GR" dirty="0" smtClean="0"/>
              <a:t>.</a:t>
            </a:r>
          </a:p>
          <a:p>
            <a:endParaRPr lang="el-GR" dirty="0"/>
          </a:p>
          <a:p>
            <a:r>
              <a:rPr lang="el-GR" dirty="0" smtClean="0"/>
              <a:t>Όταν </a:t>
            </a:r>
            <a:r>
              <a:rPr lang="el-GR" dirty="0"/>
              <a:t>υπάρχει υδάτινος τοίχος μεταξύ του θερμοκηπίου και του κτιρίου, ο όγκος του νερού προσδιορίζει τη διακύμανση της θερμοκρασίας στο θερμοκήπιο και στους παρακείμενους κατοικήσιμους χώρους</a:t>
            </a:r>
            <a:r>
              <a:rPr lang="el-GR" dirty="0" smtClean="0"/>
              <a:t>.</a:t>
            </a:r>
          </a:p>
          <a:p>
            <a:endParaRPr lang="el-GR" dirty="0"/>
          </a:p>
          <a:p>
            <a:r>
              <a:rPr lang="el-GR" dirty="0" smtClean="0"/>
              <a:t> </a:t>
            </a:r>
            <a:r>
              <a:rPr lang="el-GR" dirty="0"/>
              <a:t>Όσο μεγαλύτερος είναι ο όγκος του νερού τόσο μικρότερες είναι οι θερμοκρασιακές διακυμάνσεις Όσο μεγαλύτερη είναι η επιφάνεια του υδάτινου τοίχου που μεσολαβεί ανάμεσα στο θερμοκήπιο και το χώρο τόσο πιο αποτελεσματική είναι η αποθήκευση και η μετάδοση της θερμότητας. </a:t>
            </a:r>
          </a:p>
          <a:p>
            <a:r>
              <a:rPr lang="el-GR" dirty="0"/>
              <a:t> </a:t>
            </a:r>
          </a:p>
        </p:txBody>
      </p:sp>
    </p:spTree>
    <p:extLst>
      <p:ext uri="{BB962C8B-B14F-4D97-AF65-F5344CB8AC3E}">
        <p14:creationId xmlns:p14="http://schemas.microsoft.com/office/powerpoint/2010/main" val="576351474"/>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Ορθογώνιο 1"/>
          <p:cNvSpPr/>
          <p:nvPr/>
        </p:nvSpPr>
        <p:spPr>
          <a:xfrm>
            <a:off x="1115438" y="1052736"/>
            <a:ext cx="7272808" cy="4247317"/>
          </a:xfrm>
          <a:prstGeom prst="rect">
            <a:avLst/>
          </a:prstGeom>
        </p:spPr>
        <p:txBody>
          <a:bodyPr wrap="square">
            <a:spAutoFit/>
          </a:bodyPr>
          <a:lstStyle/>
          <a:p>
            <a:r>
              <a:rPr lang="el-GR" dirty="0"/>
              <a:t>Η χρήση απλών ενεργητικών συστημάτων για την αποθήκευση της θερμότητας σε χώρο με </a:t>
            </a:r>
            <a:r>
              <a:rPr lang="el-GR" dirty="0" err="1"/>
              <a:t>θραυστό</a:t>
            </a:r>
            <a:r>
              <a:rPr lang="el-GR" dirty="0"/>
              <a:t> υλικό  (</a:t>
            </a:r>
            <a:r>
              <a:rPr lang="el-GR" dirty="0" err="1"/>
              <a:t>rock</a:t>
            </a:r>
            <a:r>
              <a:rPr lang="el-GR" dirty="0"/>
              <a:t> </a:t>
            </a:r>
            <a:r>
              <a:rPr lang="el-GR" dirty="0" err="1"/>
              <a:t>bed</a:t>
            </a:r>
            <a:r>
              <a:rPr lang="el-GR" dirty="0"/>
              <a:t>, </a:t>
            </a:r>
            <a:r>
              <a:rPr lang="el-GR" dirty="0" err="1"/>
              <a:t>lit</a:t>
            </a:r>
            <a:r>
              <a:rPr lang="el-GR" dirty="0"/>
              <a:t> </a:t>
            </a:r>
            <a:r>
              <a:rPr lang="el-GR" dirty="0" err="1"/>
              <a:t>de</a:t>
            </a:r>
            <a:r>
              <a:rPr lang="el-GR" dirty="0"/>
              <a:t> </a:t>
            </a:r>
            <a:r>
              <a:rPr lang="el-GR" dirty="0" err="1"/>
              <a:t>pieres</a:t>
            </a:r>
            <a:r>
              <a:rPr lang="el-GR" dirty="0"/>
              <a:t>), μέθοδος που δεν έχει ακόμη ευρεία εφαρμογή, χρησιμοποιεί κυρίως ανεμιστήρες για να παραλάβουν τον θερμό αέρα από το θερμοκήπιο για να τον μεταφέρουν στη συνέχεια με σωληνώσεις σε χώρους όπου η θερμότητα θα αποθηκευτεί σε όγκους με </a:t>
            </a:r>
            <a:r>
              <a:rPr lang="el-GR" dirty="0" err="1"/>
              <a:t>θραυστό</a:t>
            </a:r>
            <a:r>
              <a:rPr lang="el-GR" dirty="0"/>
              <a:t> υλικό. </a:t>
            </a:r>
            <a:endParaRPr lang="el-GR" dirty="0" smtClean="0"/>
          </a:p>
          <a:p>
            <a:endParaRPr lang="el-GR" dirty="0"/>
          </a:p>
          <a:p>
            <a:r>
              <a:rPr lang="el-GR" dirty="0" smtClean="0"/>
              <a:t>Η </a:t>
            </a:r>
            <a:r>
              <a:rPr lang="el-GR" dirty="0"/>
              <a:t>θερμότητα αυτή αποδίδεται στο κτίριο ή στο θερμοκήπιο συνήθως χωρίς τη χρησιμοποίηση μηχανικών μέσων, με ακτινοβολία και με μεταφορά από την σε επαφή με το χώρο θερμή επιφάνεια αποθήκευσης.  Η μέθοδος αυτή χρησιμοποιείται κυρίως σε εύκρατα κλίματα (17-7,2 </a:t>
            </a:r>
            <a:r>
              <a:rPr lang="el-GR" dirty="0" err="1"/>
              <a:t>oC</a:t>
            </a:r>
            <a:r>
              <a:rPr lang="el-GR" dirty="0"/>
              <a:t>) όπου την ημέρα συλλέγεται πολύ περισσότερη θερμότητα από όση είναι αναγκαία για τη θέρμανση του χώρου. </a:t>
            </a:r>
          </a:p>
        </p:txBody>
      </p:sp>
    </p:spTree>
    <p:extLst>
      <p:ext uri="{BB962C8B-B14F-4D97-AF65-F5344CB8AC3E}">
        <p14:creationId xmlns:p14="http://schemas.microsoft.com/office/powerpoint/2010/main" val="1115488257"/>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Ορθογώνιο 1"/>
          <p:cNvSpPr/>
          <p:nvPr/>
        </p:nvSpPr>
        <p:spPr>
          <a:xfrm>
            <a:off x="899592" y="548680"/>
            <a:ext cx="6984776" cy="5632311"/>
          </a:xfrm>
          <a:prstGeom prst="rect">
            <a:avLst/>
          </a:prstGeom>
        </p:spPr>
        <p:txBody>
          <a:bodyPr wrap="square">
            <a:spAutoFit/>
          </a:bodyPr>
          <a:lstStyle/>
          <a:p>
            <a:r>
              <a:rPr lang="el-GR" b="1" dirty="0">
                <a:solidFill>
                  <a:srgbClr val="FFC000"/>
                </a:solidFill>
              </a:rPr>
              <a:t>ΕΠΙΛΟΓΗ ΠΑΘΗΤΙΚΟΥ ΣΥΣΤΗΜΑΤΟΣ: </a:t>
            </a:r>
            <a:endParaRPr lang="el-GR" b="1" dirty="0" smtClean="0">
              <a:solidFill>
                <a:srgbClr val="FFC000"/>
              </a:solidFill>
            </a:endParaRPr>
          </a:p>
          <a:p>
            <a:r>
              <a:rPr lang="el-GR" b="1" dirty="0" smtClean="0">
                <a:solidFill>
                  <a:srgbClr val="FFC000"/>
                </a:solidFill>
              </a:rPr>
              <a:t>ΜΕΙΟΝΕΚΤΗΜΑΤΑ </a:t>
            </a:r>
            <a:r>
              <a:rPr lang="el-GR" b="1" dirty="0">
                <a:solidFill>
                  <a:srgbClr val="FFC000"/>
                </a:solidFill>
              </a:rPr>
              <a:t>ΚΑΙ ΠΛΕΟΝΕΚΤΗΜΑΤΑ </a:t>
            </a:r>
            <a:endParaRPr lang="el-GR" b="1" dirty="0" smtClean="0">
              <a:solidFill>
                <a:srgbClr val="FFC000"/>
              </a:solidFill>
            </a:endParaRPr>
          </a:p>
          <a:p>
            <a:endParaRPr lang="el-GR" b="1" dirty="0">
              <a:solidFill>
                <a:srgbClr val="FFC000"/>
              </a:solidFill>
            </a:endParaRPr>
          </a:p>
          <a:p>
            <a:r>
              <a:rPr lang="el-GR" b="1" dirty="0" smtClean="0">
                <a:solidFill>
                  <a:srgbClr val="FFC000"/>
                </a:solidFill>
              </a:rPr>
              <a:t> </a:t>
            </a:r>
            <a:r>
              <a:rPr lang="el-GR" dirty="0"/>
              <a:t>Η βέλτιστη λύση για την εξοικονόμηση ενέργειας εξαρτάται από τις τεχνικές προδιαγραφές και από την οικονομική απόσβεση της επί πλέον δαπάνης που επενδύεται για να επιτευχθεί η εξοικονόμηση, σε σχέση πάντα με την οικονομία που προκύπτει από τη μείωση της κατανάλωσης των καυσίμων. </a:t>
            </a:r>
            <a:endParaRPr lang="el-GR" dirty="0" smtClean="0"/>
          </a:p>
          <a:p>
            <a:endParaRPr lang="el-GR" dirty="0"/>
          </a:p>
          <a:p>
            <a:r>
              <a:rPr lang="el-GR" dirty="0" smtClean="0"/>
              <a:t>Για </a:t>
            </a:r>
            <a:r>
              <a:rPr lang="el-GR" dirty="0"/>
              <a:t>την εκλογή του πιο κατάλληλου παθητικού συστήματος για κάθε περίπτωση παίρνονται υπόψη τα πλεονεκτήματα και τα μειονεκτήματα κάθε συστήματος που αναφέρονται σε σχέση με την απόδοση, το κόστος την απλότητα της κατασκευής και την επίδρασή του στη λειτουργία του κτιρίου, καθώς και οι κλιματικές συνθήκες της περιοχής. </a:t>
            </a:r>
            <a:endParaRPr lang="el-GR" dirty="0" smtClean="0"/>
          </a:p>
          <a:p>
            <a:endParaRPr lang="el-GR" dirty="0"/>
          </a:p>
          <a:p>
            <a:r>
              <a:rPr lang="el-GR" dirty="0" smtClean="0"/>
              <a:t>Στη </a:t>
            </a:r>
            <a:r>
              <a:rPr lang="el-GR" dirty="0"/>
              <a:t>συνέχεια αναφέρονται συνοπτικά τα πλεονεκτήματα και μειονεκτήματα των παθητικών συστημάτων. </a:t>
            </a:r>
          </a:p>
          <a:p>
            <a:r>
              <a:rPr lang="el-GR" dirty="0"/>
              <a:t> </a:t>
            </a:r>
          </a:p>
        </p:txBody>
      </p:sp>
    </p:spTree>
    <p:extLst>
      <p:ext uri="{BB962C8B-B14F-4D97-AF65-F5344CB8AC3E}">
        <p14:creationId xmlns:p14="http://schemas.microsoft.com/office/powerpoint/2010/main" val="1365548218"/>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Ορθογώνιο 1"/>
          <p:cNvSpPr/>
          <p:nvPr/>
        </p:nvSpPr>
        <p:spPr>
          <a:xfrm>
            <a:off x="251520" y="476672"/>
            <a:ext cx="8604448" cy="5909310"/>
          </a:xfrm>
          <a:prstGeom prst="rect">
            <a:avLst/>
          </a:prstGeom>
        </p:spPr>
        <p:txBody>
          <a:bodyPr wrap="square">
            <a:spAutoFit/>
          </a:bodyPr>
          <a:lstStyle/>
          <a:p>
            <a:r>
              <a:rPr lang="el-GR" b="1" dirty="0" smtClean="0">
                <a:solidFill>
                  <a:srgbClr val="FFC000"/>
                </a:solidFill>
              </a:rPr>
              <a:t>Σύστημα </a:t>
            </a:r>
            <a:r>
              <a:rPr lang="el-GR" b="1" dirty="0">
                <a:solidFill>
                  <a:srgbClr val="FFC000"/>
                </a:solidFill>
              </a:rPr>
              <a:t>απευθείας κέρδους  </a:t>
            </a:r>
            <a:endParaRPr lang="el-GR" b="1" dirty="0" smtClean="0">
              <a:solidFill>
                <a:srgbClr val="FFC000"/>
              </a:solidFill>
            </a:endParaRPr>
          </a:p>
          <a:p>
            <a:r>
              <a:rPr lang="el-GR" i="1" dirty="0" smtClean="0">
                <a:solidFill>
                  <a:schemeClr val="accent2">
                    <a:lumMod val="40000"/>
                    <a:lumOff val="60000"/>
                  </a:schemeClr>
                </a:solidFill>
              </a:rPr>
              <a:t>Πλεονεκτήματα</a:t>
            </a:r>
            <a:r>
              <a:rPr lang="el-GR" dirty="0" smtClean="0"/>
              <a:t>  </a:t>
            </a:r>
            <a:r>
              <a:rPr lang="el-GR" dirty="0"/>
              <a:t> </a:t>
            </a:r>
            <a:endParaRPr lang="el-GR" dirty="0" smtClean="0"/>
          </a:p>
          <a:p>
            <a:r>
              <a:rPr lang="el-GR" dirty="0"/>
              <a:t>-</a:t>
            </a:r>
            <a:r>
              <a:rPr lang="el-GR" sz="1600" dirty="0" smtClean="0"/>
              <a:t>Είναι </a:t>
            </a:r>
            <a:r>
              <a:rPr lang="el-GR" sz="1600" dirty="0"/>
              <a:t>το πιο φτηνό παθητικό σύστημα, γιατί τα υαλοστάσια είναι ένας σχετικά οικονομικός τρόπος δημιουργίας ηλιακού συλλέκτη και είναι διαθέσιμα παντού. </a:t>
            </a:r>
            <a:r>
              <a:rPr lang="el-GR" sz="1600" dirty="0" smtClean="0"/>
              <a:t></a:t>
            </a:r>
          </a:p>
          <a:p>
            <a:r>
              <a:rPr lang="el-GR" sz="1600" dirty="0"/>
              <a:t>-</a:t>
            </a:r>
            <a:r>
              <a:rPr lang="el-GR" sz="1600" dirty="0" smtClean="0"/>
              <a:t>Είναι </a:t>
            </a:r>
            <a:r>
              <a:rPr lang="el-GR" sz="1600" dirty="0"/>
              <a:t>το πιο εύκολο σύστημα για να κατασκευαστεί. Στις περισσότερες περιπτώσεις αρκεί η σωστή </a:t>
            </a:r>
            <a:r>
              <a:rPr lang="el-GR" sz="1600" dirty="0" err="1"/>
              <a:t>χωροθέτηση</a:t>
            </a:r>
            <a:r>
              <a:rPr lang="el-GR" sz="1600" dirty="0"/>
              <a:t> των ανοιγμάτων.  </a:t>
            </a:r>
            <a:endParaRPr lang="el-GR" sz="1600" dirty="0" smtClean="0"/>
          </a:p>
          <a:p>
            <a:r>
              <a:rPr lang="el-GR" sz="1600" dirty="0"/>
              <a:t>-</a:t>
            </a:r>
            <a:r>
              <a:rPr lang="el-GR" sz="1600" dirty="0" smtClean="0"/>
              <a:t>Τα </a:t>
            </a:r>
            <a:r>
              <a:rPr lang="el-GR" sz="1600" dirty="0"/>
              <a:t>γυάλινα ανοίγματα συμβάλλουν σε πολλές ταυτόχρονα λειτουργίες,  επιτρέποντας την είσοδο του φυσικού φωτός στο κτίριο και την οπτική επαφή με το εξωτερικό περιβάλλον.  </a:t>
            </a:r>
            <a:endParaRPr lang="el-GR" sz="1600" dirty="0" smtClean="0"/>
          </a:p>
          <a:p>
            <a:r>
              <a:rPr lang="el-GR" sz="1600" dirty="0"/>
              <a:t>-</a:t>
            </a:r>
            <a:r>
              <a:rPr lang="el-GR" sz="1600" dirty="0" smtClean="0"/>
              <a:t>Δε </a:t>
            </a:r>
            <a:r>
              <a:rPr lang="el-GR" sz="1600" dirty="0"/>
              <a:t>απαιτείται πρόσθετη μάζα θερμικής αποθήκευσης για συμμετοχή έως 25% της ηλιακής ενέργειας στη θέρμανση του χώρου. </a:t>
            </a:r>
            <a:endParaRPr lang="el-GR" sz="1600" dirty="0" smtClean="0"/>
          </a:p>
          <a:p>
            <a:r>
              <a:rPr lang="el-GR" i="1" dirty="0" smtClean="0">
                <a:solidFill>
                  <a:schemeClr val="accent2">
                    <a:lumMod val="40000"/>
                    <a:lumOff val="60000"/>
                  </a:schemeClr>
                </a:solidFill>
              </a:rPr>
              <a:t>Μειονεκτήματα</a:t>
            </a:r>
            <a:r>
              <a:rPr lang="el-GR" dirty="0" smtClean="0"/>
              <a:t> </a:t>
            </a:r>
            <a:r>
              <a:rPr lang="el-GR" dirty="0"/>
              <a:t> </a:t>
            </a:r>
            <a:endParaRPr lang="el-GR" dirty="0" smtClean="0"/>
          </a:p>
          <a:p>
            <a:r>
              <a:rPr lang="el-GR" sz="1600" dirty="0" smtClean="0"/>
              <a:t>-Ο </a:t>
            </a:r>
            <a:r>
              <a:rPr lang="el-GR" sz="1600" dirty="0"/>
              <a:t>κίνδυνος θαμπώματος από τα μεγάλα ανοίγματα  Η μείωση της </a:t>
            </a:r>
            <a:r>
              <a:rPr lang="el-GR" sz="1600" dirty="0" err="1"/>
              <a:t>ιδιωτικότητας</a:t>
            </a:r>
            <a:r>
              <a:rPr lang="el-GR" sz="1600" dirty="0"/>
              <a:t>  </a:t>
            </a:r>
            <a:endParaRPr lang="el-GR" sz="1600" dirty="0" smtClean="0"/>
          </a:p>
          <a:p>
            <a:r>
              <a:rPr lang="el-GR" sz="1600" dirty="0" smtClean="0"/>
              <a:t>-Η </a:t>
            </a:r>
            <a:r>
              <a:rPr lang="el-GR" sz="1600" dirty="0"/>
              <a:t>υπεριώδης ηλιακή ακτινοβολία που περνά στο χώρο μπορεί να αλλοιώσει υφάσματα και αντικείμενα  </a:t>
            </a:r>
            <a:endParaRPr lang="el-GR" sz="1600" dirty="0" smtClean="0"/>
          </a:p>
          <a:p>
            <a:r>
              <a:rPr lang="el-GR" sz="1600" dirty="0" smtClean="0"/>
              <a:t>-Η </a:t>
            </a:r>
            <a:r>
              <a:rPr lang="el-GR" sz="1600" dirty="0"/>
              <a:t>μεγάλη επιφάνεια θερμικής μάζας που απαιτείται, όταν προβλέπεται ηλιακή συμμετοχή μεγαλύτερη από 50% (ιδιαίτερα σε ψυχρά κλίματα).  </a:t>
            </a:r>
            <a:endParaRPr lang="el-GR" sz="1600" dirty="0" smtClean="0"/>
          </a:p>
          <a:p>
            <a:r>
              <a:rPr lang="el-GR" sz="1600" dirty="0"/>
              <a:t>-</a:t>
            </a:r>
            <a:r>
              <a:rPr lang="el-GR" sz="1600" dirty="0" smtClean="0"/>
              <a:t>Οι </a:t>
            </a:r>
            <a:r>
              <a:rPr lang="el-GR" sz="1600" dirty="0"/>
              <a:t>σχετικά μεγάλες διακυμάνσεις της εσωτερικής θερμοκρασίας (9-12οC)  που εμφανίζονται ακόμη και σε σωστά σχεδιασμένα κτίρια.  </a:t>
            </a:r>
            <a:endParaRPr lang="el-GR" sz="1600" dirty="0" smtClean="0"/>
          </a:p>
          <a:p>
            <a:r>
              <a:rPr lang="el-GR" sz="1600" dirty="0"/>
              <a:t>-</a:t>
            </a:r>
            <a:r>
              <a:rPr lang="el-GR" sz="1600" dirty="0" smtClean="0"/>
              <a:t>Το </a:t>
            </a:r>
            <a:r>
              <a:rPr lang="el-GR" sz="1600" dirty="0"/>
              <a:t>υψηλό κόστος της νυχτερινής μόνωσης που απαιτείται για τη μείωση των θερμικών απωλειών. </a:t>
            </a:r>
          </a:p>
          <a:p>
            <a:r>
              <a:rPr lang="el-GR" sz="1600" dirty="0"/>
              <a:t> </a:t>
            </a:r>
          </a:p>
          <a:p>
            <a:r>
              <a:rPr lang="el-GR" dirty="0"/>
              <a:t> </a:t>
            </a:r>
          </a:p>
        </p:txBody>
      </p:sp>
    </p:spTree>
    <p:extLst>
      <p:ext uri="{BB962C8B-B14F-4D97-AF65-F5344CB8AC3E}">
        <p14:creationId xmlns:p14="http://schemas.microsoft.com/office/powerpoint/2010/main" val="2238549264"/>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544" y="764704"/>
            <a:ext cx="3528392" cy="30056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11960" y="2420888"/>
            <a:ext cx="4200525" cy="3257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12228622"/>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Ορθογώνιο 1"/>
          <p:cNvSpPr/>
          <p:nvPr/>
        </p:nvSpPr>
        <p:spPr>
          <a:xfrm>
            <a:off x="755576" y="692696"/>
            <a:ext cx="6840760" cy="5355312"/>
          </a:xfrm>
          <a:prstGeom prst="rect">
            <a:avLst/>
          </a:prstGeom>
        </p:spPr>
        <p:txBody>
          <a:bodyPr wrap="square">
            <a:spAutoFit/>
          </a:bodyPr>
          <a:lstStyle/>
          <a:p>
            <a:r>
              <a:rPr lang="el-GR" b="1" dirty="0">
                <a:solidFill>
                  <a:srgbClr val="FFC000"/>
                </a:solidFill>
              </a:rPr>
              <a:t>Τοίχος θερμικής αποθήκευσης </a:t>
            </a:r>
            <a:endParaRPr lang="el-GR" b="1" dirty="0" smtClean="0">
              <a:solidFill>
                <a:srgbClr val="FFC000"/>
              </a:solidFill>
            </a:endParaRPr>
          </a:p>
          <a:p>
            <a:r>
              <a:rPr lang="el-GR" i="1" dirty="0" smtClean="0">
                <a:solidFill>
                  <a:schemeClr val="accent2">
                    <a:lumMod val="40000"/>
                    <a:lumOff val="60000"/>
                  </a:schemeClr>
                </a:solidFill>
              </a:rPr>
              <a:t>Πλεονεκτήματα</a:t>
            </a:r>
            <a:r>
              <a:rPr lang="el-GR" dirty="0" smtClean="0"/>
              <a:t> </a:t>
            </a:r>
            <a:r>
              <a:rPr lang="el-GR" dirty="0"/>
              <a:t> </a:t>
            </a:r>
            <a:endParaRPr lang="el-GR" dirty="0" smtClean="0"/>
          </a:p>
          <a:p>
            <a:r>
              <a:rPr lang="el-GR" dirty="0" smtClean="0"/>
              <a:t>-Θάμπωμα </a:t>
            </a:r>
            <a:r>
              <a:rPr lang="el-GR" dirty="0"/>
              <a:t>και κίνδυνος αλλοίωσης υφασμάτων από υπεριώδη ακτινοβολία δεν υπάρχει.  </a:t>
            </a:r>
            <a:endParaRPr lang="el-GR" dirty="0" smtClean="0"/>
          </a:p>
          <a:p>
            <a:r>
              <a:rPr lang="el-GR" dirty="0" smtClean="0"/>
              <a:t>-Οι </a:t>
            </a:r>
            <a:r>
              <a:rPr lang="el-GR" dirty="0"/>
              <a:t>διακυμάνσεις της εσωτερικής θερμοκρασίας είναι σχετικά μικρές (μικρότερες από ότι στο σύστημα του απευθείας κέρδους και του μεταφορικού βρόχου). </a:t>
            </a:r>
            <a:r>
              <a:rPr lang="el-GR" dirty="0" smtClean="0"/>
              <a:t></a:t>
            </a:r>
          </a:p>
          <a:p>
            <a:r>
              <a:rPr lang="el-GR" dirty="0" smtClean="0"/>
              <a:t>-Η </a:t>
            </a:r>
            <a:r>
              <a:rPr lang="el-GR" dirty="0"/>
              <a:t>μεγάλη χρονική καθυστέρηση για τη μετάδοση της θερμότητας που έχει σαν αποτέλεσμα η θερμότητα να αποδίδεται σε βραδινές ώρες όταν είναι περισσότερο απαραίτητη. </a:t>
            </a:r>
            <a:endParaRPr lang="el-GR" dirty="0" smtClean="0"/>
          </a:p>
          <a:p>
            <a:r>
              <a:rPr lang="el-GR" i="1" dirty="0" smtClean="0">
                <a:solidFill>
                  <a:schemeClr val="accent2">
                    <a:lumMod val="40000"/>
                    <a:lumOff val="60000"/>
                  </a:schemeClr>
                </a:solidFill>
              </a:rPr>
              <a:t>Μειονεκτήματα</a:t>
            </a:r>
            <a:r>
              <a:rPr lang="el-GR" dirty="0" smtClean="0"/>
              <a:t> </a:t>
            </a:r>
            <a:r>
              <a:rPr lang="el-GR" dirty="0"/>
              <a:t> </a:t>
            </a:r>
            <a:endParaRPr lang="el-GR" dirty="0" smtClean="0"/>
          </a:p>
          <a:p>
            <a:r>
              <a:rPr lang="el-GR" dirty="0" smtClean="0"/>
              <a:t>-Η </a:t>
            </a:r>
            <a:r>
              <a:rPr lang="el-GR" dirty="0"/>
              <a:t>μείωση των νότιων ανοιγμάτων και η δημιουργία κλειστής νότιας όψης.  </a:t>
            </a:r>
            <a:endParaRPr lang="el-GR" dirty="0" smtClean="0"/>
          </a:p>
          <a:p>
            <a:r>
              <a:rPr lang="el-GR" dirty="0" smtClean="0"/>
              <a:t>-Η </a:t>
            </a:r>
            <a:r>
              <a:rPr lang="el-GR" dirty="0"/>
              <a:t>μείωση του ωφέλιμου χώρου του κτιρίου από το συμπαγή χοντρό τοίχο.  </a:t>
            </a:r>
            <a:endParaRPr lang="el-GR" dirty="0" smtClean="0"/>
          </a:p>
          <a:p>
            <a:r>
              <a:rPr lang="el-GR" dirty="0" smtClean="0"/>
              <a:t>-Το </a:t>
            </a:r>
            <a:r>
              <a:rPr lang="el-GR" dirty="0"/>
              <a:t>υψηλό κόστος της νυχτερινής μόνωσης που είναι απαραίτητη στα ψυχρά κλίματα. </a:t>
            </a:r>
          </a:p>
          <a:p>
            <a:r>
              <a:rPr lang="el-GR" dirty="0"/>
              <a:t> </a:t>
            </a:r>
          </a:p>
        </p:txBody>
      </p:sp>
    </p:spTree>
    <p:extLst>
      <p:ext uri="{BB962C8B-B14F-4D97-AF65-F5344CB8AC3E}">
        <p14:creationId xmlns:p14="http://schemas.microsoft.com/office/powerpoint/2010/main" val="2036705626"/>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7584" y="332657"/>
            <a:ext cx="3400377" cy="3600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40169" y="2564904"/>
            <a:ext cx="3295650" cy="2933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7056293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827584" y="404664"/>
            <a:ext cx="7315200" cy="1298113"/>
          </a:xfrm>
        </p:spPr>
        <p:txBody>
          <a:bodyPr>
            <a:noAutofit/>
          </a:bodyPr>
          <a:lstStyle/>
          <a:p>
            <a:r>
              <a:rPr lang="el-GR" sz="2800" dirty="0" smtClean="0"/>
              <a:t>Η κατανάλωση </a:t>
            </a:r>
            <a:r>
              <a:rPr lang="el-GR" sz="2800" dirty="0"/>
              <a:t>καυσίμου για την παραγωγή Ηλεκτρικής Ενέργειας στην Ελλάδα</a:t>
            </a:r>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9592" y="1916832"/>
            <a:ext cx="6563247" cy="38709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01066344"/>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Ορθογώνιο 1"/>
          <p:cNvSpPr/>
          <p:nvPr/>
        </p:nvSpPr>
        <p:spPr>
          <a:xfrm>
            <a:off x="827584" y="1124744"/>
            <a:ext cx="7488832" cy="4247317"/>
          </a:xfrm>
          <a:prstGeom prst="rect">
            <a:avLst/>
          </a:prstGeom>
        </p:spPr>
        <p:txBody>
          <a:bodyPr wrap="square">
            <a:spAutoFit/>
          </a:bodyPr>
          <a:lstStyle/>
          <a:p>
            <a:r>
              <a:rPr lang="el-GR" b="1" dirty="0">
                <a:solidFill>
                  <a:srgbClr val="FFC000"/>
                </a:solidFill>
              </a:rPr>
              <a:t>Προσαρτημένο θερμοκήπιο  </a:t>
            </a:r>
            <a:endParaRPr lang="el-GR" b="1" dirty="0" smtClean="0">
              <a:solidFill>
                <a:srgbClr val="FFC000"/>
              </a:solidFill>
            </a:endParaRPr>
          </a:p>
          <a:p>
            <a:r>
              <a:rPr lang="el-GR" i="1" dirty="0" smtClean="0">
                <a:solidFill>
                  <a:schemeClr val="accent2">
                    <a:lumMod val="60000"/>
                    <a:lumOff val="40000"/>
                  </a:schemeClr>
                </a:solidFill>
              </a:rPr>
              <a:t>Πλεονεκτήματα  </a:t>
            </a:r>
            <a:r>
              <a:rPr lang="el-GR" i="1" dirty="0">
                <a:solidFill>
                  <a:schemeClr val="accent2">
                    <a:lumMod val="60000"/>
                    <a:lumOff val="40000"/>
                  </a:schemeClr>
                </a:solidFill>
              </a:rPr>
              <a:t> </a:t>
            </a:r>
            <a:endParaRPr lang="el-GR" i="1" dirty="0" smtClean="0">
              <a:solidFill>
                <a:schemeClr val="accent2">
                  <a:lumMod val="60000"/>
                  <a:lumOff val="40000"/>
                </a:schemeClr>
              </a:solidFill>
            </a:endParaRPr>
          </a:p>
          <a:p>
            <a:r>
              <a:rPr lang="el-GR" dirty="0"/>
              <a:t>-</a:t>
            </a:r>
            <a:r>
              <a:rPr lang="el-GR" dirty="0" smtClean="0"/>
              <a:t>Δημιουργείται </a:t>
            </a:r>
            <a:r>
              <a:rPr lang="el-GR" dirty="0"/>
              <a:t>πρόσθετος κατοικήσιμος χώρος με μικρό κόστος  </a:t>
            </a:r>
            <a:endParaRPr lang="el-GR" dirty="0" smtClean="0"/>
          </a:p>
          <a:p>
            <a:r>
              <a:rPr lang="el-GR" dirty="0" smtClean="0"/>
              <a:t>-Δημιουργείται </a:t>
            </a:r>
            <a:r>
              <a:rPr lang="el-GR" dirty="0"/>
              <a:t>χώρος για την καλλιέργεια φυτών.  </a:t>
            </a:r>
            <a:endParaRPr lang="el-GR" dirty="0" smtClean="0"/>
          </a:p>
          <a:p>
            <a:r>
              <a:rPr lang="el-GR" dirty="0"/>
              <a:t>-</a:t>
            </a:r>
            <a:r>
              <a:rPr lang="el-GR" dirty="0" smtClean="0"/>
              <a:t>Λειτουργεί </a:t>
            </a:r>
            <a:r>
              <a:rPr lang="el-GR" dirty="0"/>
              <a:t>σαν φράγμα θερμικών απωλειών του κτιρίου.  </a:t>
            </a:r>
            <a:endParaRPr lang="el-GR" dirty="0" smtClean="0"/>
          </a:p>
          <a:p>
            <a:r>
              <a:rPr lang="el-GR" dirty="0" smtClean="0"/>
              <a:t>-Ενσωματώνεται </a:t>
            </a:r>
            <a:r>
              <a:rPr lang="el-GR" dirty="0"/>
              <a:t>εύκολα σε υφιστάμενα κτίρια.  </a:t>
            </a:r>
            <a:endParaRPr lang="el-GR" dirty="0" smtClean="0"/>
          </a:p>
          <a:p>
            <a:r>
              <a:rPr lang="el-GR" dirty="0" smtClean="0"/>
              <a:t>-Οι </a:t>
            </a:r>
            <a:r>
              <a:rPr lang="el-GR" dirty="0"/>
              <a:t>θερμοκρασιακές διακυμάνσεις στον κατοικήσιμο χώρο είναι μικρές (1,8-4,8 </a:t>
            </a:r>
            <a:r>
              <a:rPr lang="el-GR" dirty="0" err="1"/>
              <a:t>οC</a:t>
            </a:r>
            <a:r>
              <a:rPr lang="el-GR" dirty="0"/>
              <a:t>) </a:t>
            </a:r>
            <a:r>
              <a:rPr lang="el-GR" dirty="0" smtClean="0"/>
              <a:t></a:t>
            </a:r>
          </a:p>
          <a:p>
            <a:r>
              <a:rPr lang="el-GR" dirty="0" smtClean="0"/>
              <a:t>Το </a:t>
            </a:r>
            <a:r>
              <a:rPr lang="el-GR" dirty="0"/>
              <a:t>κόστος κατασκευής είναι σχετικά μικρό </a:t>
            </a:r>
            <a:endParaRPr lang="el-GR" dirty="0" smtClean="0"/>
          </a:p>
          <a:p>
            <a:r>
              <a:rPr lang="el-GR" i="1" dirty="0" smtClean="0">
                <a:solidFill>
                  <a:schemeClr val="accent2">
                    <a:lumMod val="60000"/>
                    <a:lumOff val="40000"/>
                  </a:schemeClr>
                </a:solidFill>
              </a:rPr>
              <a:t>Μειονεκτήματα </a:t>
            </a:r>
          </a:p>
          <a:p>
            <a:r>
              <a:rPr lang="el-GR" dirty="0" smtClean="0"/>
              <a:t>• </a:t>
            </a:r>
            <a:r>
              <a:rPr lang="el-GR" dirty="0"/>
              <a:t>Η θερμική απόδοση επηρεάζεται σε μεγάλο βαθμό από το σχεδιασμό και </a:t>
            </a:r>
            <a:r>
              <a:rPr lang="el-GR" dirty="0" err="1"/>
              <a:t>γι’αυτό</a:t>
            </a:r>
            <a:r>
              <a:rPr lang="el-GR" dirty="0"/>
              <a:t> είναι δύσκολο να προβλεφθεί. </a:t>
            </a:r>
            <a:endParaRPr lang="el-GR" dirty="0" smtClean="0"/>
          </a:p>
          <a:p>
            <a:r>
              <a:rPr lang="el-GR" dirty="0" smtClean="0"/>
              <a:t>• </a:t>
            </a:r>
            <a:r>
              <a:rPr lang="el-GR" dirty="0"/>
              <a:t>Υπάρχει κίνδυνος υπερθέρμανσης, εάν δεν παρθούν τα απαραίτητα μέτρα </a:t>
            </a:r>
            <a:r>
              <a:rPr lang="el-GR" dirty="0" err="1"/>
              <a:t>ηλιοπροστασίας</a:t>
            </a:r>
            <a:r>
              <a:rPr lang="el-GR" dirty="0"/>
              <a:t> και αερισμού </a:t>
            </a:r>
          </a:p>
          <a:p>
            <a:r>
              <a:rPr lang="el-GR" dirty="0"/>
              <a:t> </a:t>
            </a:r>
          </a:p>
        </p:txBody>
      </p:sp>
    </p:spTree>
    <p:extLst>
      <p:ext uri="{BB962C8B-B14F-4D97-AF65-F5344CB8AC3E}">
        <p14:creationId xmlns:p14="http://schemas.microsoft.com/office/powerpoint/2010/main" val="3298979191"/>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1600" y="836712"/>
            <a:ext cx="3672408" cy="22272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35896" y="3501008"/>
            <a:ext cx="3600400" cy="23734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59551956"/>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Ορθογώνιο 1"/>
          <p:cNvSpPr/>
          <p:nvPr/>
        </p:nvSpPr>
        <p:spPr>
          <a:xfrm>
            <a:off x="755576" y="620688"/>
            <a:ext cx="7470576" cy="5078313"/>
          </a:xfrm>
          <a:prstGeom prst="rect">
            <a:avLst/>
          </a:prstGeom>
        </p:spPr>
        <p:txBody>
          <a:bodyPr wrap="square">
            <a:spAutoFit/>
          </a:bodyPr>
          <a:lstStyle/>
          <a:p>
            <a:r>
              <a:rPr lang="el-GR" b="1" dirty="0">
                <a:solidFill>
                  <a:srgbClr val="FFC000"/>
                </a:solidFill>
              </a:rPr>
              <a:t>Οροφές θερμικής αποθήκευσης  </a:t>
            </a:r>
            <a:endParaRPr lang="el-GR" b="1" dirty="0" smtClean="0">
              <a:solidFill>
                <a:srgbClr val="FFC000"/>
              </a:solidFill>
            </a:endParaRPr>
          </a:p>
          <a:p>
            <a:r>
              <a:rPr lang="el-GR" i="1" dirty="0" smtClean="0">
                <a:solidFill>
                  <a:srgbClr val="FFFF00"/>
                </a:solidFill>
              </a:rPr>
              <a:t>Πλεονεκτήματα </a:t>
            </a:r>
            <a:r>
              <a:rPr lang="el-GR" i="1" dirty="0">
                <a:solidFill>
                  <a:srgbClr val="FFFF00"/>
                </a:solidFill>
              </a:rPr>
              <a:t> </a:t>
            </a:r>
            <a:endParaRPr lang="el-GR" i="1" dirty="0" smtClean="0">
              <a:solidFill>
                <a:srgbClr val="FFFF00"/>
              </a:solidFill>
            </a:endParaRPr>
          </a:p>
          <a:p>
            <a:r>
              <a:rPr lang="el-GR" dirty="0" smtClean="0"/>
              <a:t>-Η </a:t>
            </a:r>
            <a:r>
              <a:rPr lang="el-GR" dirty="0"/>
              <a:t>θέρμανση ή η ψύξη διανέμεται ομοιόμορφα σ’ όλο το κτίριο σε σύγκριση με άλλα παθητικά συστήματα.  </a:t>
            </a:r>
            <a:endParaRPr lang="el-GR" dirty="0" smtClean="0"/>
          </a:p>
          <a:p>
            <a:r>
              <a:rPr lang="el-GR" dirty="0" smtClean="0"/>
              <a:t>-Οι  </a:t>
            </a:r>
            <a:r>
              <a:rPr lang="el-GR" dirty="0"/>
              <a:t>θερμοκρασιακές διακυμάνσεις στο κτίριο είναι μικρές (1,2-2,4 </a:t>
            </a:r>
            <a:r>
              <a:rPr lang="el-GR" dirty="0" err="1"/>
              <a:t>οC</a:t>
            </a:r>
            <a:r>
              <a:rPr lang="el-GR" dirty="0"/>
              <a:t>)  </a:t>
            </a:r>
            <a:endParaRPr lang="el-GR" dirty="0" smtClean="0"/>
          </a:p>
          <a:p>
            <a:r>
              <a:rPr lang="el-GR" dirty="0" smtClean="0"/>
              <a:t>-Δεν </a:t>
            </a:r>
            <a:r>
              <a:rPr lang="el-GR" dirty="0"/>
              <a:t>υπάρχει κίνδυνος θαμπώματος και αλλοίωσης των αντικειμένων από την υπεριώδη ακτινοβολία. </a:t>
            </a:r>
            <a:r>
              <a:rPr lang="el-GR" dirty="0" smtClean="0"/>
              <a:t></a:t>
            </a:r>
          </a:p>
          <a:p>
            <a:r>
              <a:rPr lang="el-GR" dirty="0" smtClean="0"/>
              <a:t>-Χρησιμοποιείται </a:t>
            </a:r>
            <a:r>
              <a:rPr lang="el-GR" dirty="0"/>
              <a:t>συγχρόνως και για την ψύξη των χώρων. </a:t>
            </a:r>
            <a:endParaRPr lang="el-GR" dirty="0" smtClean="0"/>
          </a:p>
          <a:p>
            <a:r>
              <a:rPr lang="el-GR" i="1" dirty="0" smtClean="0">
                <a:solidFill>
                  <a:srgbClr val="FFFF00"/>
                </a:solidFill>
              </a:rPr>
              <a:t>Μειονεκτήματα </a:t>
            </a:r>
            <a:r>
              <a:rPr lang="el-GR" i="1" dirty="0">
                <a:solidFill>
                  <a:srgbClr val="FFFF00"/>
                </a:solidFill>
              </a:rPr>
              <a:t> </a:t>
            </a:r>
            <a:endParaRPr lang="el-GR" i="1" dirty="0" smtClean="0">
              <a:solidFill>
                <a:srgbClr val="FFFF00"/>
              </a:solidFill>
            </a:endParaRPr>
          </a:p>
          <a:p>
            <a:r>
              <a:rPr lang="el-GR" dirty="0" smtClean="0"/>
              <a:t>-Το </a:t>
            </a:r>
            <a:r>
              <a:rPr lang="el-GR" dirty="0"/>
              <a:t>μεγάλο βάρος της θερμικής μάζας στην οροφή επιβαρύνει το στατικό σύστημα, ιδίως σε σεισμογενείς περιοχές.  </a:t>
            </a:r>
            <a:endParaRPr lang="el-GR" dirty="0" smtClean="0"/>
          </a:p>
          <a:p>
            <a:r>
              <a:rPr lang="el-GR" dirty="0" smtClean="0"/>
              <a:t>-Η </a:t>
            </a:r>
            <a:r>
              <a:rPr lang="el-GR" dirty="0"/>
              <a:t>επιφάνεια της οροφής που διατίθεται για αποθήκευση πρέπει να είναι τουλάχιστον 50% της συνολικής κάτοψης του κτιρίου για να υπάρχει ικανοποιητική συμμετοχή της ηλιακής ακτινοβολίας στις θερμαντικές απαιτήσεις.  </a:t>
            </a:r>
            <a:endParaRPr lang="el-GR" dirty="0" smtClean="0"/>
          </a:p>
          <a:p>
            <a:r>
              <a:rPr lang="el-GR" dirty="0" smtClean="0"/>
              <a:t>-Η </a:t>
            </a:r>
            <a:r>
              <a:rPr lang="el-GR" dirty="0"/>
              <a:t>κατασκευή για τη στήριξη της μάζας της οροφής είναι </a:t>
            </a:r>
            <a:r>
              <a:rPr lang="el-GR" dirty="0" smtClean="0"/>
              <a:t>δαπανηρή. </a:t>
            </a:r>
            <a:endParaRPr lang="el-GR" dirty="0"/>
          </a:p>
        </p:txBody>
      </p:sp>
    </p:spTree>
    <p:extLst>
      <p:ext uri="{BB962C8B-B14F-4D97-AF65-F5344CB8AC3E}">
        <p14:creationId xmlns:p14="http://schemas.microsoft.com/office/powerpoint/2010/main" val="2587114420"/>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5576" y="1988840"/>
            <a:ext cx="7809309" cy="29391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97104344"/>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Ορθογώνιο 1"/>
          <p:cNvSpPr/>
          <p:nvPr/>
        </p:nvSpPr>
        <p:spPr>
          <a:xfrm>
            <a:off x="323528" y="476672"/>
            <a:ext cx="8136904" cy="6463308"/>
          </a:xfrm>
          <a:prstGeom prst="rect">
            <a:avLst/>
          </a:prstGeom>
        </p:spPr>
        <p:txBody>
          <a:bodyPr wrap="square">
            <a:spAutoFit/>
          </a:bodyPr>
          <a:lstStyle/>
          <a:p>
            <a:r>
              <a:rPr lang="el-GR" b="1" dirty="0">
                <a:solidFill>
                  <a:srgbClr val="FFC000"/>
                </a:solidFill>
              </a:rPr>
              <a:t>Μεταφορικός βρόγχος - </a:t>
            </a:r>
            <a:r>
              <a:rPr lang="el-GR" b="1" dirty="0" err="1">
                <a:solidFill>
                  <a:srgbClr val="FFC000"/>
                </a:solidFill>
              </a:rPr>
              <a:t>αεροσυλλέκτης</a:t>
            </a:r>
            <a:r>
              <a:rPr lang="el-GR" b="1" dirty="0">
                <a:solidFill>
                  <a:srgbClr val="FFC000"/>
                </a:solidFill>
              </a:rPr>
              <a:t> </a:t>
            </a:r>
            <a:endParaRPr lang="el-GR" b="1" dirty="0" smtClean="0">
              <a:solidFill>
                <a:srgbClr val="FFC000"/>
              </a:solidFill>
            </a:endParaRPr>
          </a:p>
          <a:p>
            <a:r>
              <a:rPr lang="el-GR" i="1" dirty="0" smtClean="0">
                <a:solidFill>
                  <a:srgbClr val="FFFF00"/>
                </a:solidFill>
              </a:rPr>
              <a:t>Πλεονεκτήματα</a:t>
            </a:r>
            <a:r>
              <a:rPr lang="el-GR" i="1" dirty="0">
                <a:solidFill>
                  <a:srgbClr val="FFFF00"/>
                </a:solidFill>
              </a:rPr>
              <a:t>:</a:t>
            </a:r>
            <a:r>
              <a:rPr lang="el-GR" dirty="0"/>
              <a:t> </a:t>
            </a:r>
            <a:endParaRPr lang="el-GR" dirty="0" smtClean="0"/>
          </a:p>
          <a:p>
            <a:r>
              <a:rPr lang="el-GR" dirty="0" smtClean="0"/>
              <a:t>-Δεν </a:t>
            </a:r>
            <a:r>
              <a:rPr lang="el-GR" dirty="0"/>
              <a:t>δημιουργείται θάμπωμα και κίνδυνος από την υπεριώδη ακτινοβολία.  </a:t>
            </a:r>
            <a:endParaRPr lang="el-GR" dirty="0" smtClean="0"/>
          </a:p>
          <a:p>
            <a:r>
              <a:rPr lang="el-GR" dirty="0" smtClean="0"/>
              <a:t>-Είναι </a:t>
            </a:r>
            <a:r>
              <a:rPr lang="el-GR" dirty="0"/>
              <a:t>από τα πιο φτηνά συστήματα εκμετάλλευσης της ηλιακής ενέργειας. </a:t>
            </a:r>
            <a:endParaRPr lang="el-GR" dirty="0" smtClean="0"/>
          </a:p>
          <a:p>
            <a:r>
              <a:rPr lang="el-GR" dirty="0" smtClean="0"/>
              <a:t>-Δεν </a:t>
            </a:r>
            <a:r>
              <a:rPr lang="el-GR" dirty="0"/>
              <a:t>απαιτείται θερμική αποθήκευση για ηλιακή συμμετοχή  ως 25%. </a:t>
            </a:r>
            <a:endParaRPr lang="el-GR" dirty="0" smtClean="0"/>
          </a:p>
          <a:p>
            <a:r>
              <a:rPr lang="el-GR" dirty="0" smtClean="0"/>
              <a:t>-Ενσωματώνονται </a:t>
            </a:r>
            <a:r>
              <a:rPr lang="el-GR" dirty="0"/>
              <a:t>εύκολα στις νότιες όψεις. </a:t>
            </a:r>
            <a:endParaRPr lang="el-GR" dirty="0" smtClean="0"/>
          </a:p>
          <a:p>
            <a:r>
              <a:rPr lang="el-GR" dirty="0" smtClean="0"/>
              <a:t>-Ενσωματώνονται </a:t>
            </a:r>
            <a:r>
              <a:rPr lang="el-GR" dirty="0"/>
              <a:t>εύκολα σε υφιστάμενα κτίρια. </a:t>
            </a:r>
            <a:endParaRPr lang="el-GR" dirty="0" smtClean="0"/>
          </a:p>
          <a:p>
            <a:r>
              <a:rPr lang="el-GR" dirty="0" smtClean="0"/>
              <a:t>-Οι </a:t>
            </a:r>
            <a:r>
              <a:rPr lang="el-GR" dirty="0"/>
              <a:t>νυχτερινές θερμικές απώλειες είναι οι  μικρότερες από όλα τα συστήματα, γιατί ο συλλέκτης απομονώνεται θερμικά από το κτίριο. </a:t>
            </a:r>
            <a:r>
              <a:rPr lang="el-GR" i="1" dirty="0">
                <a:solidFill>
                  <a:srgbClr val="FFFF00"/>
                </a:solidFill>
              </a:rPr>
              <a:t>Μειονεκτήματα   </a:t>
            </a:r>
            <a:endParaRPr lang="el-GR" i="1" dirty="0" smtClean="0">
              <a:solidFill>
                <a:srgbClr val="FFFF00"/>
              </a:solidFill>
            </a:endParaRPr>
          </a:p>
          <a:p>
            <a:r>
              <a:rPr lang="el-GR" dirty="0" smtClean="0"/>
              <a:t>-Είναι </a:t>
            </a:r>
            <a:r>
              <a:rPr lang="el-GR" dirty="0"/>
              <a:t>πρόσθετη κατασκευή και δημιουργεί μορφολογικό πρόβλημα   </a:t>
            </a:r>
            <a:endParaRPr lang="el-GR" dirty="0" smtClean="0"/>
          </a:p>
          <a:p>
            <a:r>
              <a:rPr lang="el-GR" dirty="0" smtClean="0"/>
              <a:t>-Απαιτείται </a:t>
            </a:r>
            <a:r>
              <a:rPr lang="el-GR" dirty="0"/>
              <a:t>ιδιαίτερη προσοχή στην κατασκευή για να υπάρξει σωστή ροή του αέρα. </a:t>
            </a:r>
            <a:r>
              <a:rPr lang="el-GR" dirty="0" smtClean="0"/>
              <a:t></a:t>
            </a:r>
          </a:p>
          <a:p>
            <a:r>
              <a:rPr lang="el-GR" dirty="0" smtClean="0"/>
              <a:t>-Η </a:t>
            </a:r>
            <a:r>
              <a:rPr lang="el-GR" dirty="0"/>
              <a:t>θερμική ενέργεια μεταδίδεται με μεταφορά θερμού αέρα και απαιτείται πιο ειδική κατασκευή για την αποθήκευσή της.  </a:t>
            </a:r>
            <a:endParaRPr lang="el-GR" dirty="0" smtClean="0"/>
          </a:p>
          <a:p>
            <a:r>
              <a:rPr lang="el-GR" dirty="0" smtClean="0"/>
              <a:t>-Όταν </a:t>
            </a:r>
            <a:r>
              <a:rPr lang="el-GR" dirty="0"/>
              <a:t>χρησιμοποιείται θερμική μάζα για την αποθήκευση της θερμότητας, το σύστημα έχει μεγάλη απόδοση αν ο συλλέκτης τοποθετηθεί χαμηλότερα από το κτίριο και τη θερμική μάζα, πράγμα που είναι δύσκολο να επιτευχθεί στις συμβατικές κατασκευές. </a:t>
            </a:r>
          </a:p>
          <a:p>
            <a:r>
              <a:rPr lang="el-GR" dirty="0"/>
              <a:t> </a:t>
            </a:r>
          </a:p>
          <a:p>
            <a:r>
              <a:rPr lang="el-GR" dirty="0"/>
              <a:t> </a:t>
            </a:r>
          </a:p>
        </p:txBody>
      </p:sp>
    </p:spTree>
    <p:extLst>
      <p:ext uri="{BB962C8B-B14F-4D97-AF65-F5344CB8AC3E}">
        <p14:creationId xmlns:p14="http://schemas.microsoft.com/office/powerpoint/2010/main" val="2472793106"/>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59632" y="836712"/>
            <a:ext cx="5688632" cy="42995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0424934"/>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08533" y="1412776"/>
            <a:ext cx="5317868" cy="37444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01686014"/>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Ορθογώνιο 1"/>
          <p:cNvSpPr/>
          <p:nvPr/>
        </p:nvSpPr>
        <p:spPr>
          <a:xfrm>
            <a:off x="1259632" y="980728"/>
            <a:ext cx="4032448" cy="707886"/>
          </a:xfrm>
          <a:prstGeom prst="rect">
            <a:avLst/>
          </a:prstGeom>
        </p:spPr>
        <p:txBody>
          <a:bodyPr wrap="square">
            <a:spAutoFit/>
          </a:bodyPr>
          <a:lstStyle/>
          <a:p>
            <a:r>
              <a:rPr lang="el-GR" sz="2000" b="1" dirty="0">
                <a:solidFill>
                  <a:srgbClr val="FFC000"/>
                </a:solidFill>
              </a:rPr>
              <a:t>ΕΝΕΡΓΕΙΑΚΟΣ ΣΧΕΔΙΑΣΜΟΣ ΣΕ ΥΦΙΣΤΑΜΕΝΑ ΚΤΙΡΙΑ </a:t>
            </a:r>
          </a:p>
        </p:txBody>
      </p:sp>
      <p:sp>
        <p:nvSpPr>
          <p:cNvPr id="3" name="Ορθογώνιο 2"/>
          <p:cNvSpPr/>
          <p:nvPr/>
        </p:nvSpPr>
        <p:spPr>
          <a:xfrm>
            <a:off x="755576" y="1988840"/>
            <a:ext cx="7416824" cy="3693319"/>
          </a:xfrm>
          <a:prstGeom prst="rect">
            <a:avLst/>
          </a:prstGeom>
        </p:spPr>
        <p:txBody>
          <a:bodyPr wrap="square">
            <a:spAutoFit/>
          </a:bodyPr>
          <a:lstStyle/>
          <a:p>
            <a:r>
              <a:rPr lang="el-GR" dirty="0"/>
              <a:t>Κυρίαρχο στοιχείο του βιοκλιματικού σχεδιασμού ενός κτιρίου, όπως αναφέρθηκε,  είναι η εξισορρόπηση του θερμικού ισοζυγίου του χώρου, δηλαδή η εξισορρόπηση των θερμικών προσόδων και των θερμικών απωλειών του. </a:t>
            </a:r>
            <a:endParaRPr lang="el-GR" dirty="0" smtClean="0"/>
          </a:p>
          <a:p>
            <a:r>
              <a:rPr lang="el-GR" dirty="0" smtClean="0"/>
              <a:t>Σε </a:t>
            </a:r>
            <a:r>
              <a:rPr lang="el-GR" dirty="0"/>
              <a:t>περίπτωση που τα θερμικά κέρδη δεν επαρκούν για να καλύψουν τα θερμικές απώλειες του κτιρίου το χειμώνα, προσάγεται στους εσωτερικούς χώρους θερμότητα μέσω εγκατάστασης θέρμανσης, ώστε να καλυφτεί η διαφορά στο ισοζύγιο. </a:t>
            </a:r>
            <a:endParaRPr lang="el-GR" dirty="0" smtClean="0"/>
          </a:p>
          <a:p>
            <a:r>
              <a:rPr lang="el-GR" dirty="0" smtClean="0"/>
              <a:t>Αντίστοιχα </a:t>
            </a:r>
            <a:r>
              <a:rPr lang="el-GR" dirty="0"/>
              <a:t>το καλοκαίρι, σε περίπτωση που τα θερμικά κέρδη προκαλούν αύξηση της θερμοκρασίας, απάγεται το επιπλέον θερμικό φορτίο (παρέχεται στο χώρο ψύξη), ώστε και πάλι να εξισορροπήσει το ισοζύγιο. </a:t>
            </a:r>
          </a:p>
        </p:txBody>
      </p:sp>
    </p:spTree>
    <p:extLst>
      <p:ext uri="{BB962C8B-B14F-4D97-AF65-F5344CB8AC3E}">
        <p14:creationId xmlns:p14="http://schemas.microsoft.com/office/powerpoint/2010/main" val="3866384011"/>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Ορθογώνιο 2"/>
          <p:cNvSpPr/>
          <p:nvPr/>
        </p:nvSpPr>
        <p:spPr>
          <a:xfrm>
            <a:off x="827584" y="908720"/>
            <a:ext cx="7776864" cy="5078313"/>
          </a:xfrm>
          <a:prstGeom prst="rect">
            <a:avLst/>
          </a:prstGeom>
        </p:spPr>
        <p:txBody>
          <a:bodyPr wrap="square">
            <a:spAutoFit/>
          </a:bodyPr>
          <a:lstStyle/>
          <a:p>
            <a:r>
              <a:rPr lang="el-GR" dirty="0" smtClean="0"/>
              <a:t>-Για </a:t>
            </a:r>
            <a:r>
              <a:rPr lang="el-GR" dirty="0"/>
              <a:t>να επιτευχθεί, συνεπώς, στα υφιστάμενα κτίρια η μείωση της κατανάλωσης ενέργειας για θέρμανση κατά τη χειμερινή περίοδο θα πρέπει αφενός να περιοριστούν, κατά το δυνατόν, οι θερμικές απώλειες του κτιρίου (απώλειες με αγωγιμότητα ή με αερισμό) και αφετέρου να αυξηθούν τα θερμικά    ηλιακά κέρδη. </a:t>
            </a:r>
            <a:endParaRPr lang="el-GR" dirty="0" smtClean="0"/>
          </a:p>
          <a:p>
            <a:endParaRPr lang="el-GR" dirty="0"/>
          </a:p>
          <a:p>
            <a:r>
              <a:rPr lang="el-GR" dirty="0" smtClean="0"/>
              <a:t>-Αντίστοιχα</a:t>
            </a:r>
            <a:r>
              <a:rPr lang="el-GR" dirty="0"/>
              <a:t>, τη θερινή περίοδο θα πρέπει να επιδιώκεται η ελαχιστοποίηση των θερμικών κερδών από την ηλιακή ακτινοβολία και συγχρόνως, η αύξηση του φυσικού δροσισμού ή αερισμού του κτιρίου, με σκοπό την αποφυγή υπερθέρμανσης στο εσωτερικό χώρο. </a:t>
            </a:r>
            <a:endParaRPr lang="el-GR" dirty="0" smtClean="0"/>
          </a:p>
          <a:p>
            <a:endParaRPr lang="el-GR" dirty="0"/>
          </a:p>
          <a:p>
            <a:r>
              <a:rPr lang="el-GR" dirty="0" smtClean="0"/>
              <a:t>-Κατά </a:t>
            </a:r>
            <a:r>
              <a:rPr lang="el-GR" dirty="0"/>
              <a:t>τη διαδικασία σχεδιασμού των νέων κτιρίων, ο μελετητής-αρχιτέκτονας παίρνει υπόψη του ένα σύνολο παραμέτρων, θεσμικών, κτιριολογικών και σχεδιαστικών, οι οποίες καθορίζουν τελικά τη μορφή του κτιρίου. Στο γενικότερο προβληματισμό για την αρχιτεκτονική σύνθεση έχει προστεθεί και ο ενεργειακός σχεδιασμός των </a:t>
            </a:r>
            <a:r>
              <a:rPr lang="el-GR" dirty="0" smtClean="0"/>
              <a:t>κτιρίων.</a:t>
            </a:r>
            <a:endParaRPr lang="el-GR" dirty="0"/>
          </a:p>
        </p:txBody>
      </p:sp>
    </p:spTree>
    <p:extLst>
      <p:ext uri="{BB962C8B-B14F-4D97-AF65-F5344CB8AC3E}">
        <p14:creationId xmlns:p14="http://schemas.microsoft.com/office/powerpoint/2010/main" val="2069588454"/>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Ορθογώνιο 1"/>
          <p:cNvSpPr/>
          <p:nvPr/>
        </p:nvSpPr>
        <p:spPr>
          <a:xfrm>
            <a:off x="4644008" y="1015442"/>
            <a:ext cx="3490455" cy="4801314"/>
          </a:xfrm>
          <a:prstGeom prst="rect">
            <a:avLst/>
          </a:prstGeom>
        </p:spPr>
        <p:txBody>
          <a:bodyPr wrap="square">
            <a:spAutoFit/>
          </a:bodyPr>
          <a:lstStyle/>
          <a:p>
            <a:r>
              <a:rPr lang="el-GR" dirty="0">
                <a:solidFill>
                  <a:srgbClr val="FFC000"/>
                </a:solidFill>
              </a:rPr>
              <a:t>Κατά τη διαδικασία βελτίωσης των υφισταμένων κτιρίων οι δυνατότητες οικοδομικής παρέμβασης στο κτιριακό αφορούν: </a:t>
            </a:r>
            <a:endParaRPr lang="el-GR" dirty="0" smtClean="0">
              <a:solidFill>
                <a:srgbClr val="FFC000"/>
              </a:solidFill>
            </a:endParaRPr>
          </a:p>
          <a:p>
            <a:endParaRPr lang="el-GR" dirty="0"/>
          </a:p>
          <a:p>
            <a:r>
              <a:rPr lang="el-GR" dirty="0" smtClean="0">
                <a:solidFill>
                  <a:srgbClr val="FFC000"/>
                </a:solidFill>
              </a:rPr>
              <a:t>1</a:t>
            </a:r>
            <a:r>
              <a:rPr lang="el-GR" dirty="0">
                <a:solidFill>
                  <a:srgbClr val="FFC000"/>
                </a:solidFill>
              </a:rPr>
              <a:t>. </a:t>
            </a:r>
            <a:r>
              <a:rPr lang="el-GR" dirty="0"/>
              <a:t>στη </a:t>
            </a:r>
            <a:r>
              <a:rPr lang="el-GR" dirty="0">
                <a:solidFill>
                  <a:srgbClr val="FFC000"/>
                </a:solidFill>
              </a:rPr>
              <a:t>μείωση των θερμικών απωλειών αγωγιμότητας</a:t>
            </a:r>
            <a:r>
              <a:rPr lang="el-GR" dirty="0"/>
              <a:t> από τα δομικά στοιχεία με τη προσθήκη αναδρομικής θερμομόνωσης στα συμπαγή στοιχεία και την βελτίωση ή αντικατάσταση των κουφωμάτων με στόχο τα νέα κουφώματα να διαθέτουν καλύτερο συντελεστή </a:t>
            </a:r>
            <a:r>
              <a:rPr lang="el-GR" dirty="0" err="1"/>
              <a:t>θερμοπερατότητας</a:t>
            </a:r>
            <a:r>
              <a:rPr lang="el-GR" dirty="0"/>
              <a:t> </a:t>
            </a:r>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1600" y="1196752"/>
            <a:ext cx="3333750" cy="3705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9821084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4716016" y="2490927"/>
            <a:ext cx="4017640" cy="1154097"/>
          </a:xfrm>
        </p:spPr>
        <p:txBody>
          <a:bodyPr>
            <a:normAutofit/>
          </a:bodyPr>
          <a:lstStyle/>
          <a:p>
            <a:r>
              <a:rPr lang="el-GR" sz="2800" dirty="0">
                <a:solidFill>
                  <a:schemeClr val="accent5"/>
                </a:solidFill>
              </a:rPr>
              <a:t>Τι </a:t>
            </a:r>
            <a:r>
              <a:rPr lang="el-GR" sz="2800" dirty="0" smtClean="0">
                <a:solidFill>
                  <a:schemeClr val="accent5"/>
                </a:solidFill>
              </a:rPr>
              <a:t>είναι </a:t>
            </a:r>
            <a:r>
              <a:rPr lang="el-GR" sz="2800" dirty="0">
                <a:solidFill>
                  <a:schemeClr val="accent5"/>
                </a:solidFill>
              </a:rPr>
              <a:t>ο </a:t>
            </a:r>
            <a:r>
              <a:rPr lang="el-GR" sz="2800" dirty="0" smtClean="0">
                <a:solidFill>
                  <a:schemeClr val="accent5"/>
                </a:solidFill>
              </a:rPr>
              <a:t>βιοκλιματικός σχεδιασμός</a:t>
            </a:r>
            <a:endParaRPr lang="el-GR" sz="2800" dirty="0">
              <a:solidFill>
                <a:schemeClr val="accent5"/>
              </a:solidFill>
            </a:endParaRP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560" y="836712"/>
            <a:ext cx="3881814" cy="2808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Ορθογώνιο 2"/>
          <p:cNvSpPr/>
          <p:nvPr/>
        </p:nvSpPr>
        <p:spPr>
          <a:xfrm>
            <a:off x="611560" y="4509120"/>
            <a:ext cx="7992888" cy="1477328"/>
          </a:xfrm>
          <a:prstGeom prst="rect">
            <a:avLst/>
          </a:prstGeom>
        </p:spPr>
        <p:txBody>
          <a:bodyPr wrap="square">
            <a:spAutoFit/>
          </a:bodyPr>
          <a:lstStyle/>
          <a:p>
            <a:r>
              <a:rPr lang="el-GR" dirty="0"/>
              <a:t>Με τον όρο </a:t>
            </a:r>
            <a:r>
              <a:rPr lang="el-GR" dirty="0" smtClean="0"/>
              <a:t>βιοκλιματικός σχεδιασμός </a:t>
            </a:r>
            <a:r>
              <a:rPr lang="el-GR" dirty="0"/>
              <a:t>ορίζουμε τη διαδικασία με την οποία σχεδιάζουμε μια βιοκλιματική κατοικία, ή ένα κτίριο ή έναν οικισμό, κατά την οποία ο μελετητής λαμβάνει υπόψη μια σειρά παραμέτρων, που ως στόχο έχουν την ορθολογική χρήση της ενέργειας με σκοπό την εξοικονόμησή της. </a:t>
            </a:r>
          </a:p>
        </p:txBody>
      </p:sp>
    </p:spTree>
    <p:extLst>
      <p:ext uri="{BB962C8B-B14F-4D97-AF65-F5344CB8AC3E}">
        <p14:creationId xmlns:p14="http://schemas.microsoft.com/office/powerpoint/2010/main" val="240493266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Ορθογώνιο 1"/>
          <p:cNvSpPr/>
          <p:nvPr/>
        </p:nvSpPr>
        <p:spPr>
          <a:xfrm>
            <a:off x="1115616" y="4077072"/>
            <a:ext cx="5616624" cy="1477328"/>
          </a:xfrm>
          <a:prstGeom prst="rect">
            <a:avLst/>
          </a:prstGeom>
        </p:spPr>
        <p:txBody>
          <a:bodyPr wrap="square">
            <a:spAutoFit/>
          </a:bodyPr>
          <a:lstStyle/>
          <a:p>
            <a:r>
              <a:rPr lang="el-GR" dirty="0">
                <a:solidFill>
                  <a:srgbClr val="FFC000"/>
                </a:solidFill>
              </a:rPr>
              <a:t>2. </a:t>
            </a:r>
            <a:r>
              <a:rPr lang="el-GR" dirty="0"/>
              <a:t>στη </a:t>
            </a:r>
            <a:r>
              <a:rPr lang="el-GR" dirty="0">
                <a:solidFill>
                  <a:srgbClr val="FFC000"/>
                </a:solidFill>
              </a:rPr>
              <a:t>μείωση των θερμικών απωλειών  αερισμού</a:t>
            </a:r>
            <a:r>
              <a:rPr lang="el-GR" dirty="0"/>
              <a:t> με τη δημιουργία ανεμοφρακτών, τη βελτίωση της </a:t>
            </a:r>
            <a:r>
              <a:rPr lang="el-GR" dirty="0" err="1"/>
              <a:t>αεροστεγανότητας</a:t>
            </a:r>
            <a:r>
              <a:rPr lang="el-GR" dirty="0"/>
              <a:t> των ανοιγμάτων και την μείωση των οπών-οδών διαφυγής της θερμότητας (π.χ. καμινάδες) </a:t>
            </a:r>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59632" y="620687"/>
            <a:ext cx="4903244" cy="30236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48282713"/>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Ορθογώνιο 1"/>
          <p:cNvSpPr/>
          <p:nvPr/>
        </p:nvSpPr>
        <p:spPr>
          <a:xfrm>
            <a:off x="1403648" y="3912948"/>
            <a:ext cx="6264696" cy="1477328"/>
          </a:xfrm>
          <a:prstGeom prst="rect">
            <a:avLst/>
          </a:prstGeom>
        </p:spPr>
        <p:txBody>
          <a:bodyPr wrap="square">
            <a:spAutoFit/>
          </a:bodyPr>
          <a:lstStyle/>
          <a:p>
            <a:r>
              <a:rPr lang="el-GR" dirty="0">
                <a:solidFill>
                  <a:srgbClr val="FFC000"/>
                </a:solidFill>
              </a:rPr>
              <a:t>3. </a:t>
            </a:r>
            <a:r>
              <a:rPr lang="el-GR" dirty="0"/>
              <a:t>στην </a:t>
            </a:r>
            <a:r>
              <a:rPr lang="el-GR" dirty="0">
                <a:solidFill>
                  <a:srgbClr val="FFC000"/>
                </a:solidFill>
              </a:rPr>
              <a:t>εφαρμογή νυχτερινής κινητής θερμομόνωσης στα ανοίγματα </a:t>
            </a:r>
            <a:r>
              <a:rPr lang="el-GR" dirty="0"/>
              <a:t>(π.χ. με φύλλα ασφαλείας) ώστε να περιοριστούν οι θερμικές απώλειες το βράδυ, όπου και εμφανίζονται τα  2/3 περίπου των θερμικών απωλειών του 24ωρου.</a:t>
            </a:r>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47664" y="562643"/>
            <a:ext cx="5148064" cy="30917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97499955"/>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Ορθογώνιο 1"/>
          <p:cNvSpPr/>
          <p:nvPr/>
        </p:nvSpPr>
        <p:spPr>
          <a:xfrm>
            <a:off x="1331640" y="3833587"/>
            <a:ext cx="6552728" cy="1200329"/>
          </a:xfrm>
          <a:prstGeom prst="rect">
            <a:avLst/>
          </a:prstGeom>
        </p:spPr>
        <p:txBody>
          <a:bodyPr wrap="square">
            <a:spAutoFit/>
          </a:bodyPr>
          <a:lstStyle/>
          <a:p>
            <a:r>
              <a:rPr lang="el-GR" dirty="0">
                <a:solidFill>
                  <a:srgbClr val="FFC000"/>
                </a:solidFill>
              </a:rPr>
              <a:t>4. </a:t>
            </a:r>
            <a:r>
              <a:rPr lang="el-GR" dirty="0"/>
              <a:t>στην </a:t>
            </a:r>
            <a:r>
              <a:rPr lang="el-GR" dirty="0">
                <a:solidFill>
                  <a:srgbClr val="FFC000"/>
                </a:solidFill>
              </a:rPr>
              <a:t>αύξηση της θερμικής προσόδου από τον ήλιο </a:t>
            </a:r>
            <a:r>
              <a:rPr lang="el-GR" dirty="0"/>
              <a:t>για τη χειμερινή περίοδο με την αύξηση των νότιων ανοιγμάτων, την προσθήκη παθητικών συστημάτων ή και τη χρήση ανακλαστικών επιφανειών </a:t>
            </a:r>
          </a:p>
        </p:txBody>
      </p:sp>
      <p:pic>
        <p:nvPicPr>
          <p:cNvPr id="717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75656" y="907620"/>
            <a:ext cx="5184576" cy="26004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47531594"/>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Ορθογώνιο 1"/>
          <p:cNvSpPr/>
          <p:nvPr/>
        </p:nvSpPr>
        <p:spPr>
          <a:xfrm>
            <a:off x="1684315" y="4365104"/>
            <a:ext cx="5616624" cy="923330"/>
          </a:xfrm>
          <a:prstGeom prst="rect">
            <a:avLst/>
          </a:prstGeom>
        </p:spPr>
        <p:txBody>
          <a:bodyPr wrap="square">
            <a:spAutoFit/>
          </a:bodyPr>
          <a:lstStyle/>
          <a:p>
            <a:r>
              <a:rPr lang="el-GR" dirty="0">
                <a:solidFill>
                  <a:srgbClr val="FFC000"/>
                </a:solidFill>
              </a:rPr>
              <a:t>5.</a:t>
            </a:r>
            <a:r>
              <a:rPr lang="el-GR" dirty="0"/>
              <a:t> στην </a:t>
            </a:r>
            <a:r>
              <a:rPr lang="el-GR" dirty="0">
                <a:solidFill>
                  <a:srgbClr val="FFC000"/>
                </a:solidFill>
              </a:rPr>
              <a:t>μείωση της προσπίπτουσας ακτινοβολίας </a:t>
            </a:r>
            <a:r>
              <a:rPr lang="el-GR" dirty="0"/>
              <a:t>στη θερινή περίοδο με τη πρόβλεψη της κατάλληλης </a:t>
            </a:r>
            <a:r>
              <a:rPr lang="el-GR" dirty="0" err="1"/>
              <a:t>ηλιοπροστασίας</a:t>
            </a:r>
            <a:r>
              <a:rPr lang="el-GR" dirty="0"/>
              <a:t> </a:t>
            </a:r>
          </a:p>
        </p:txBody>
      </p:sp>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09428" y="692696"/>
            <a:ext cx="4824536" cy="32398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33684620"/>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Ορθογώνιο 1"/>
          <p:cNvSpPr/>
          <p:nvPr/>
        </p:nvSpPr>
        <p:spPr>
          <a:xfrm>
            <a:off x="1071176" y="4221088"/>
            <a:ext cx="6525159" cy="1200329"/>
          </a:xfrm>
          <a:prstGeom prst="rect">
            <a:avLst/>
          </a:prstGeom>
        </p:spPr>
        <p:txBody>
          <a:bodyPr wrap="square">
            <a:spAutoFit/>
          </a:bodyPr>
          <a:lstStyle/>
          <a:p>
            <a:r>
              <a:rPr lang="el-GR" dirty="0">
                <a:solidFill>
                  <a:srgbClr val="FFC000"/>
                </a:solidFill>
              </a:rPr>
              <a:t>6. </a:t>
            </a:r>
            <a:r>
              <a:rPr lang="el-GR" dirty="0"/>
              <a:t>στην </a:t>
            </a:r>
            <a:r>
              <a:rPr lang="el-GR" dirty="0">
                <a:solidFill>
                  <a:srgbClr val="FFC000"/>
                </a:solidFill>
              </a:rPr>
              <a:t>αύξηση του φυσικού αερισμού-δροσισμού</a:t>
            </a:r>
            <a:r>
              <a:rPr lang="el-GR" dirty="0"/>
              <a:t>, με την σωστή χρήση των ανοιγμάτων για τα οποία πιθανώς να χρειαστούν νέα κουφώματα με τα κατάλληλα </a:t>
            </a:r>
            <a:r>
              <a:rPr lang="el-GR" dirty="0" err="1"/>
              <a:t>ανοιγόμενα</a:t>
            </a:r>
            <a:r>
              <a:rPr lang="el-GR" dirty="0"/>
              <a:t> τμήματα </a:t>
            </a:r>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5616" y="1196752"/>
            <a:ext cx="3937785" cy="27836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1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36096" y="2265803"/>
            <a:ext cx="2705100" cy="1685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95936921"/>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Ορθογώνιο 1"/>
          <p:cNvSpPr/>
          <p:nvPr/>
        </p:nvSpPr>
        <p:spPr>
          <a:xfrm>
            <a:off x="890991" y="3832833"/>
            <a:ext cx="7557965" cy="2308324"/>
          </a:xfrm>
          <a:prstGeom prst="rect">
            <a:avLst/>
          </a:prstGeom>
        </p:spPr>
        <p:txBody>
          <a:bodyPr wrap="square">
            <a:spAutoFit/>
          </a:bodyPr>
          <a:lstStyle/>
          <a:p>
            <a:r>
              <a:rPr lang="el-GR" dirty="0">
                <a:solidFill>
                  <a:srgbClr val="FFC000"/>
                </a:solidFill>
              </a:rPr>
              <a:t>7.</a:t>
            </a:r>
            <a:r>
              <a:rPr lang="el-GR" dirty="0"/>
              <a:t> στην </a:t>
            </a:r>
            <a:r>
              <a:rPr lang="el-GR" dirty="0">
                <a:solidFill>
                  <a:srgbClr val="FFC000"/>
                </a:solidFill>
              </a:rPr>
              <a:t>κατάλληλη διαμόρφωση του άμεσου περιβάλλοντα χώρου</a:t>
            </a:r>
            <a:r>
              <a:rPr lang="el-GR" dirty="0"/>
              <a:t>, με στόχο την αντιμετώπιση του ανέμου, ανάλογα με την εποχή, και κατά συνέπεια την μείωση των θερμικών απωλειών ή την αύξηση του φυσικού δροσισμού (π.χ. </a:t>
            </a:r>
            <a:r>
              <a:rPr lang="el-GR" dirty="0" err="1"/>
              <a:t>δενδροφύτευση</a:t>
            </a:r>
            <a:r>
              <a:rPr lang="el-GR" dirty="0"/>
              <a:t> –φράγμα χειμερινού ψυχρού ανέμου για το χειμώνα ή </a:t>
            </a:r>
            <a:r>
              <a:rPr lang="el-GR" dirty="0" err="1"/>
              <a:t>δενδροφύτευση</a:t>
            </a:r>
            <a:r>
              <a:rPr lang="el-GR" dirty="0"/>
              <a:t> που οδηγεί τους δροσερούς ανέμους προς το κτίριο για το καλοκαίρι). </a:t>
            </a:r>
          </a:p>
          <a:p>
            <a:r>
              <a:rPr lang="el-GR" dirty="0"/>
              <a:t> </a:t>
            </a:r>
          </a:p>
          <a:p>
            <a:r>
              <a:rPr lang="el-GR" dirty="0"/>
              <a:t> </a:t>
            </a:r>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06914" y="332656"/>
            <a:ext cx="5040560" cy="33561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8073259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Ορθογώνιο 2"/>
          <p:cNvSpPr/>
          <p:nvPr/>
        </p:nvSpPr>
        <p:spPr>
          <a:xfrm>
            <a:off x="683568" y="708009"/>
            <a:ext cx="7848872" cy="3970318"/>
          </a:xfrm>
          <a:prstGeom prst="rect">
            <a:avLst/>
          </a:prstGeom>
        </p:spPr>
        <p:txBody>
          <a:bodyPr wrap="square">
            <a:spAutoFit/>
          </a:bodyPr>
          <a:lstStyle/>
          <a:p>
            <a:r>
              <a:rPr lang="el-GR" b="1" dirty="0" smtClean="0">
                <a:solidFill>
                  <a:schemeClr val="accent5"/>
                </a:solidFill>
              </a:rPr>
              <a:t>ΠΕΡΙΒΑΛΛΟΝΤΙΚΕΣ ΠΑΡΑΜΕΤΡΟΙ ΒΙΟΚΛΙΜΑΤΙΚΟΥ ΣΧΕΔΙΑΣΜΟΥ</a:t>
            </a:r>
          </a:p>
          <a:p>
            <a:endParaRPr lang="el-GR" dirty="0" smtClean="0"/>
          </a:p>
          <a:p>
            <a:r>
              <a:rPr lang="el-GR" dirty="0" smtClean="0"/>
              <a:t>Οι </a:t>
            </a:r>
            <a:r>
              <a:rPr lang="el-GR" dirty="0"/>
              <a:t>παράγοντες που λαμβάνονται υπόψη είναι το τοπικό κλίμα, ώστε να εξασφαλιστεί η οπτική και η θερμική άνεση χρησιμοποιώντας την ηλιακή ενέργεια, τα διάφορα φυσικά φαινόμενα του κλίματος, καθώς και άλλες περιβαλλοντικές παραμέτρους όπως </a:t>
            </a:r>
            <a:r>
              <a:rPr lang="el-GR" dirty="0">
                <a:solidFill>
                  <a:schemeClr val="accent5"/>
                </a:solidFill>
              </a:rPr>
              <a:t>η ηλιοφάνεια, η βλάστηση, ο άνεμος, η σχετική υγρασία, η θερμοκρασία του εξωτερικού αέρα, αλλά και η σκίαση από άλλα κτίρια</a:t>
            </a:r>
            <a:r>
              <a:rPr lang="el-GR" dirty="0" smtClean="0"/>
              <a:t>.</a:t>
            </a:r>
          </a:p>
          <a:p>
            <a:endParaRPr lang="el-GR" dirty="0"/>
          </a:p>
          <a:p>
            <a:r>
              <a:rPr lang="el-GR" dirty="0"/>
              <a:t>Η Βιοκλιματική Αρχιτεκτονική (ή </a:t>
            </a:r>
            <a:r>
              <a:rPr lang="el-GR" dirty="0" smtClean="0"/>
              <a:t>βιοκλιματικός σχεδιασμός) </a:t>
            </a:r>
            <a:r>
              <a:rPr lang="el-GR" dirty="0"/>
              <a:t>είναι αποτέλεσμα κυρίως μιας ολοκληρωμένης και περίπλοκης σύνθεσης που συνδέεται με ένα εύρη φάσμα παραμέτρων όπως ο </a:t>
            </a:r>
            <a:r>
              <a:rPr lang="el-GR" dirty="0">
                <a:solidFill>
                  <a:schemeClr val="accent5"/>
                </a:solidFill>
              </a:rPr>
              <a:t>προσανατολισμός, η κατάλληλη επιλογή των ανοιγμάτων, η μελέτη του κελύφους αλλά και η ορθή επιλογή των υλικών</a:t>
            </a:r>
            <a:r>
              <a:rPr lang="el-GR" dirty="0"/>
              <a:t>.</a:t>
            </a:r>
          </a:p>
        </p:txBody>
      </p:sp>
    </p:spTree>
    <p:extLst>
      <p:ext uri="{BB962C8B-B14F-4D97-AF65-F5344CB8AC3E}">
        <p14:creationId xmlns:p14="http://schemas.microsoft.com/office/powerpoint/2010/main" val="223908381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Ορθογώνιο 1"/>
          <p:cNvSpPr/>
          <p:nvPr/>
        </p:nvSpPr>
        <p:spPr>
          <a:xfrm>
            <a:off x="539552" y="692696"/>
            <a:ext cx="8136904" cy="5632311"/>
          </a:xfrm>
          <a:prstGeom prst="rect">
            <a:avLst/>
          </a:prstGeom>
        </p:spPr>
        <p:txBody>
          <a:bodyPr wrap="square">
            <a:spAutoFit/>
          </a:bodyPr>
          <a:lstStyle/>
          <a:p>
            <a:r>
              <a:rPr lang="el-GR" b="1" dirty="0" smtClean="0">
                <a:solidFill>
                  <a:schemeClr val="accent5"/>
                </a:solidFill>
              </a:rPr>
              <a:t>Προτεραιότητες </a:t>
            </a:r>
            <a:r>
              <a:rPr lang="el-GR" b="1" dirty="0">
                <a:solidFill>
                  <a:schemeClr val="accent5"/>
                </a:solidFill>
              </a:rPr>
              <a:t>που </a:t>
            </a:r>
            <a:r>
              <a:rPr lang="el-GR" b="1" dirty="0" smtClean="0">
                <a:solidFill>
                  <a:schemeClr val="accent5"/>
                </a:solidFill>
              </a:rPr>
              <a:t>δίνουμε </a:t>
            </a:r>
            <a:r>
              <a:rPr lang="el-GR" b="1" dirty="0">
                <a:solidFill>
                  <a:schemeClr val="accent5"/>
                </a:solidFill>
              </a:rPr>
              <a:t>στη </a:t>
            </a:r>
            <a:r>
              <a:rPr lang="el-GR" b="1" dirty="0" smtClean="0">
                <a:solidFill>
                  <a:schemeClr val="accent5"/>
                </a:solidFill>
              </a:rPr>
              <a:t>βιοκλιματική κατοικία</a:t>
            </a:r>
          </a:p>
          <a:p>
            <a:endParaRPr lang="el-GR" dirty="0"/>
          </a:p>
          <a:p>
            <a:r>
              <a:rPr lang="el-GR" dirty="0"/>
              <a:t>Για να κατασκευάσουμε μια βιοκλιματική κατοικία υλοποιούμε τα παρακάτω βασικά βήματα: </a:t>
            </a:r>
          </a:p>
          <a:p>
            <a:endParaRPr lang="el-GR" dirty="0"/>
          </a:p>
          <a:p>
            <a:r>
              <a:rPr lang="el-GR" dirty="0" smtClean="0"/>
              <a:t>-Σωστή </a:t>
            </a:r>
            <a:r>
              <a:rPr lang="el-GR" dirty="0" err="1"/>
              <a:t>χωροθέτηση</a:t>
            </a:r>
            <a:r>
              <a:rPr lang="el-GR" dirty="0"/>
              <a:t> του κτιρίου στο οικόπεδο</a:t>
            </a:r>
          </a:p>
          <a:p>
            <a:r>
              <a:rPr lang="el-GR" dirty="0" smtClean="0"/>
              <a:t>-Επιλογή </a:t>
            </a:r>
            <a:r>
              <a:rPr lang="el-GR" dirty="0"/>
              <a:t>κατάλληλων δομικών υλικών και τεχνολογιών (εξωτερική θερμομόνωση, εξωτερικά κουφώματα με </a:t>
            </a:r>
            <a:r>
              <a:rPr lang="el-GR" dirty="0" err="1"/>
              <a:t>θερμοδιακοπή</a:t>
            </a:r>
            <a:r>
              <a:rPr lang="el-GR" dirty="0"/>
              <a:t>, ενεργειακοί υαλοπίνακες κ.α.)</a:t>
            </a:r>
          </a:p>
          <a:p>
            <a:r>
              <a:rPr lang="el-GR" dirty="0" smtClean="0"/>
              <a:t>-Σωστή </a:t>
            </a:r>
            <a:r>
              <a:rPr lang="el-GR" dirty="0"/>
              <a:t>επιλογή συστημάτων κλιματισμού (θέρμανση, ψύξη, αερισμός)</a:t>
            </a:r>
          </a:p>
          <a:p>
            <a:r>
              <a:rPr lang="el-GR" dirty="0" smtClean="0"/>
              <a:t>-Σωστή </a:t>
            </a:r>
            <a:r>
              <a:rPr lang="el-GR" dirty="0"/>
              <a:t>επιλογή συστημάτων φωτισμού.</a:t>
            </a:r>
          </a:p>
          <a:p>
            <a:r>
              <a:rPr lang="el-GR" dirty="0" smtClean="0"/>
              <a:t>-Σωστή </a:t>
            </a:r>
            <a:r>
              <a:rPr lang="el-GR" dirty="0"/>
              <a:t>επιλογή συσκευών θέρμανσης νερού.</a:t>
            </a:r>
          </a:p>
          <a:p>
            <a:r>
              <a:rPr lang="el-GR" dirty="0" smtClean="0"/>
              <a:t>-Χρήση </a:t>
            </a:r>
            <a:r>
              <a:rPr lang="el-GR" dirty="0"/>
              <a:t>ανανεώσιμων πηγών ενέργειας όπως ηλιακή ενέργεια (</a:t>
            </a:r>
            <a:r>
              <a:rPr lang="el-GR" dirty="0" err="1"/>
              <a:t>φωτοβολταϊκά</a:t>
            </a:r>
            <a:r>
              <a:rPr lang="el-GR" dirty="0"/>
              <a:t> συστήματα, ηλιακοί θερμοσίφωνες), βιομάζας και συστήματα γεωθερμίας</a:t>
            </a:r>
            <a:r>
              <a:rPr lang="el-GR" dirty="0" smtClean="0"/>
              <a:t>.</a:t>
            </a:r>
          </a:p>
          <a:p>
            <a:endParaRPr lang="el-GR" dirty="0"/>
          </a:p>
          <a:p>
            <a:r>
              <a:rPr lang="el-GR" dirty="0"/>
              <a:t>Κατασκευάζουμε πάντα με γνώμονα ότι το κόστος ενός κτιρίου δεν είναι μόνο το κατασκευαστικό το οποίο είναι σταθερό και προϋπολογίζεται, είναι και το κόστος χρήσης που με λάθος επιλογές κατά την κατασκευή μπορεί να γίνει δυσβάστακτο.</a:t>
            </a:r>
          </a:p>
        </p:txBody>
      </p:sp>
    </p:spTree>
    <p:extLst>
      <p:ext uri="{BB962C8B-B14F-4D97-AF65-F5344CB8AC3E}">
        <p14:creationId xmlns:p14="http://schemas.microsoft.com/office/powerpoint/2010/main" val="60179641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Ορθογώνιο 1"/>
          <p:cNvSpPr/>
          <p:nvPr/>
        </p:nvSpPr>
        <p:spPr>
          <a:xfrm>
            <a:off x="395536" y="404664"/>
            <a:ext cx="6336704" cy="400110"/>
          </a:xfrm>
          <a:prstGeom prst="rect">
            <a:avLst/>
          </a:prstGeom>
        </p:spPr>
        <p:txBody>
          <a:bodyPr wrap="square">
            <a:spAutoFit/>
          </a:bodyPr>
          <a:lstStyle/>
          <a:p>
            <a:r>
              <a:rPr lang="el-GR" sz="2000" b="1" dirty="0">
                <a:solidFill>
                  <a:schemeClr val="accent5"/>
                </a:solidFill>
              </a:rPr>
              <a:t>Που </a:t>
            </a:r>
            <a:r>
              <a:rPr lang="el-GR" sz="2000" b="1" dirty="0" smtClean="0">
                <a:solidFill>
                  <a:schemeClr val="accent5"/>
                </a:solidFill>
              </a:rPr>
              <a:t>στοχεύει </a:t>
            </a:r>
            <a:r>
              <a:rPr lang="el-GR" sz="2000" b="1" dirty="0">
                <a:solidFill>
                  <a:schemeClr val="accent5"/>
                </a:solidFill>
              </a:rPr>
              <a:t>η </a:t>
            </a:r>
            <a:r>
              <a:rPr lang="el-GR" sz="2000" b="1" dirty="0" smtClean="0">
                <a:solidFill>
                  <a:schemeClr val="accent5"/>
                </a:solidFill>
              </a:rPr>
              <a:t>βιοκλιματική</a:t>
            </a:r>
            <a:r>
              <a:rPr lang="el-GR" sz="2000" b="1" dirty="0">
                <a:solidFill>
                  <a:schemeClr val="accent5"/>
                </a:solidFill>
              </a:rPr>
              <a:t> </a:t>
            </a:r>
            <a:r>
              <a:rPr lang="el-GR" sz="2000" b="1" dirty="0" smtClean="0">
                <a:solidFill>
                  <a:schemeClr val="accent5"/>
                </a:solidFill>
              </a:rPr>
              <a:t>αρχιτεκτονική</a:t>
            </a:r>
            <a:endParaRPr lang="el-GR" sz="2000" b="1" dirty="0">
              <a:solidFill>
                <a:schemeClr val="accent5"/>
              </a:solidFill>
            </a:endParaRP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536" y="1628801"/>
            <a:ext cx="3384376" cy="27102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Ορθογώνιο 2"/>
          <p:cNvSpPr/>
          <p:nvPr/>
        </p:nvSpPr>
        <p:spPr>
          <a:xfrm>
            <a:off x="4211960" y="980728"/>
            <a:ext cx="4406559" cy="5355312"/>
          </a:xfrm>
          <a:prstGeom prst="rect">
            <a:avLst/>
          </a:prstGeom>
        </p:spPr>
        <p:txBody>
          <a:bodyPr wrap="square">
            <a:spAutoFit/>
          </a:bodyPr>
          <a:lstStyle/>
          <a:p>
            <a:r>
              <a:rPr lang="el-GR" dirty="0">
                <a:latin typeface="Source Sans Pro"/>
              </a:rPr>
              <a:t>Βασικός σκοπός της οικολογικής-βιοκλιματικής δόμησης είναι η προσαρμογή του κτιρίου στα κλιματικά και εν γένει περιβαλλοντικά δεδομένα, ώστε να εξασφαλιστεί ικανοποιητική ποιότητα εσωτερικού περιβάλλοντος με τη μικρότερη δαπάνη ενέργειας, χωρίς όμως να στερηθούν οι ένοικοι την άνεση και την λειτουργικότητα των σπιτιών τους.</a:t>
            </a:r>
          </a:p>
          <a:p>
            <a:r>
              <a:rPr lang="el-GR" dirty="0">
                <a:latin typeface="Source Sans Pro"/>
              </a:rPr>
              <a:t>Η </a:t>
            </a:r>
            <a:r>
              <a:rPr lang="el-GR" dirty="0" smtClean="0">
                <a:latin typeface="Source Sans Pro"/>
              </a:rPr>
              <a:t>βιοκλιματική αρχιτεκτονική </a:t>
            </a:r>
            <a:r>
              <a:rPr lang="el-GR" dirty="0">
                <a:latin typeface="Source Sans Pro"/>
              </a:rPr>
              <a:t>στοχεύει στην αξιοποίηση όλων των θετικών παραμέτρων που μπορεί να λάβει υπόψη όπως είναι:</a:t>
            </a:r>
          </a:p>
          <a:p>
            <a:pPr algn="just">
              <a:buFont typeface="Arial"/>
              <a:buChar char="•"/>
            </a:pPr>
            <a:r>
              <a:rPr lang="el-GR" dirty="0">
                <a:solidFill>
                  <a:schemeClr val="accent5"/>
                </a:solidFill>
                <a:latin typeface="Source Sans Pro"/>
              </a:rPr>
              <a:t>Η μελέτη του μικροκλίματος μιας περιοχής</a:t>
            </a:r>
          </a:p>
          <a:p>
            <a:pPr algn="just">
              <a:buFont typeface="Arial"/>
              <a:buChar char="•"/>
            </a:pPr>
            <a:r>
              <a:rPr lang="el-GR" dirty="0">
                <a:solidFill>
                  <a:schemeClr val="accent5"/>
                </a:solidFill>
                <a:latin typeface="Source Sans Pro"/>
              </a:rPr>
              <a:t>Η θέση του κτιρίου</a:t>
            </a:r>
          </a:p>
          <a:p>
            <a:pPr algn="just">
              <a:buFont typeface="Arial"/>
              <a:buChar char="•"/>
            </a:pPr>
            <a:r>
              <a:rPr lang="el-GR" dirty="0">
                <a:solidFill>
                  <a:schemeClr val="accent5"/>
                </a:solidFill>
                <a:latin typeface="Source Sans Pro"/>
              </a:rPr>
              <a:t>Ο προσανατολισμός του κτιρίου</a:t>
            </a:r>
          </a:p>
          <a:p>
            <a:pPr algn="just">
              <a:buFont typeface="Arial"/>
              <a:buChar char="•"/>
            </a:pPr>
            <a:r>
              <a:rPr lang="el-GR" dirty="0">
                <a:solidFill>
                  <a:schemeClr val="accent5"/>
                </a:solidFill>
                <a:latin typeface="Source Sans Pro"/>
              </a:rPr>
              <a:t>Ο φυσικός φωτισμός του κτιρίου</a:t>
            </a:r>
          </a:p>
          <a:p>
            <a:pPr algn="just">
              <a:buFont typeface="Arial"/>
              <a:buChar char="•"/>
            </a:pPr>
            <a:r>
              <a:rPr lang="el-GR" dirty="0">
                <a:solidFill>
                  <a:schemeClr val="accent5"/>
                </a:solidFill>
                <a:latin typeface="Source Sans Pro"/>
              </a:rPr>
              <a:t>Η χρήση οικοδομικών υλικών φιλικά προς το περιβάλλον</a:t>
            </a:r>
            <a:endParaRPr lang="el-GR" b="0" i="0" dirty="0">
              <a:solidFill>
                <a:schemeClr val="accent5"/>
              </a:solidFill>
              <a:effectLst/>
              <a:latin typeface="Source Sans Pro"/>
            </a:endParaRPr>
          </a:p>
        </p:txBody>
      </p:sp>
    </p:spTree>
    <p:extLst>
      <p:ext uri="{BB962C8B-B14F-4D97-AF65-F5344CB8AC3E}">
        <p14:creationId xmlns:p14="http://schemas.microsoft.com/office/powerpoint/2010/main" val="213799430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Ορθογώνιο 1"/>
          <p:cNvSpPr/>
          <p:nvPr/>
        </p:nvSpPr>
        <p:spPr>
          <a:xfrm>
            <a:off x="1043608" y="3717032"/>
            <a:ext cx="5670376" cy="954107"/>
          </a:xfrm>
          <a:prstGeom prst="rect">
            <a:avLst/>
          </a:prstGeom>
        </p:spPr>
        <p:txBody>
          <a:bodyPr wrap="square">
            <a:spAutoFit/>
          </a:bodyPr>
          <a:lstStyle/>
          <a:p>
            <a:r>
              <a:rPr lang="el-GR" sz="2800" b="1" dirty="0">
                <a:solidFill>
                  <a:srgbClr val="FFC000"/>
                </a:solidFill>
              </a:rPr>
              <a:t>Η ΕΝΝΟΙΑ ΤΟΥ ΘΕΡΜΙΚΟΥ ΙΣΟΖΥΓΙΟΥ ΤΟΥ ΚΤΙΡΙΟΥ </a:t>
            </a:r>
          </a:p>
        </p:txBody>
      </p:sp>
    </p:spTree>
    <p:extLst>
      <p:ext uri="{BB962C8B-B14F-4D97-AF65-F5344CB8AC3E}">
        <p14:creationId xmlns:p14="http://schemas.microsoft.com/office/powerpoint/2010/main" val="318216722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28713" y="781050"/>
            <a:ext cx="6886575" cy="5295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7957466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Θέση περιεχομένου 2"/>
          <p:cNvSpPr>
            <a:spLocks noGrp="1"/>
          </p:cNvSpPr>
          <p:nvPr>
            <p:ph idx="1"/>
          </p:nvPr>
        </p:nvSpPr>
        <p:spPr>
          <a:xfrm>
            <a:off x="914400" y="620687"/>
            <a:ext cx="7315200" cy="5688673"/>
          </a:xfrm>
        </p:spPr>
        <p:txBody>
          <a:bodyPr/>
          <a:lstStyle/>
          <a:p>
            <a:r>
              <a:rPr lang="el-GR" dirty="0"/>
              <a:t>H επιθυμητή θερμοκρασία του αέρα για ένα χώρο, καθορίζεται από τους κανονισμούς που ισχύουν, με στόχο την εξασφάλιση </a:t>
            </a:r>
            <a:r>
              <a:rPr lang="el-GR" dirty="0">
                <a:solidFill>
                  <a:srgbClr val="FFC000"/>
                </a:solidFill>
              </a:rPr>
              <a:t>θερμικής άνεσης </a:t>
            </a:r>
            <a:r>
              <a:rPr lang="el-GR" dirty="0"/>
              <a:t>για τον συγκεκριμένο χρήστη του χώρου και έχει άμεση σχέση με τους “</a:t>
            </a:r>
            <a:r>
              <a:rPr lang="el-GR" dirty="0">
                <a:solidFill>
                  <a:srgbClr val="FFC000"/>
                </a:solidFill>
              </a:rPr>
              <a:t>προσωπικούς παράγοντες</a:t>
            </a:r>
            <a:r>
              <a:rPr lang="el-GR" dirty="0" smtClean="0"/>
              <a:t>”.</a:t>
            </a:r>
          </a:p>
          <a:p>
            <a:endParaRPr lang="el-GR" dirty="0" smtClean="0"/>
          </a:p>
          <a:p>
            <a:r>
              <a:rPr lang="el-GR" dirty="0"/>
              <a:t>Για να επιτευχθεί και να διατηρηθεί η επιθυμητή θερμοκρασία, παρέχεται στο κτίριο θέρμανση ή ψύξη που καλύπτει την θερμοκρασιακή διαφορά από την θερμοκρασία που θα επικρατούσε στο κτίριο χωρίς αυτήν την παροχή, μέχρι την επιθυμητή θερμοκρασία. </a:t>
            </a:r>
            <a:endParaRPr lang="el-GR" dirty="0" smtClean="0"/>
          </a:p>
          <a:p>
            <a:endParaRPr lang="el-GR" dirty="0"/>
          </a:p>
          <a:p>
            <a:r>
              <a:rPr lang="el-GR" dirty="0" smtClean="0"/>
              <a:t>Όσο </a:t>
            </a:r>
            <a:r>
              <a:rPr lang="el-GR" dirty="0">
                <a:solidFill>
                  <a:srgbClr val="FFC000"/>
                </a:solidFill>
              </a:rPr>
              <a:t>μικρότερη είναι η συμβολή της θέρμανσης </a:t>
            </a:r>
            <a:r>
              <a:rPr lang="el-GR" dirty="0"/>
              <a:t>ή της ψύξης για την εξισορρόπηση του </a:t>
            </a:r>
            <a:r>
              <a:rPr lang="el-GR" dirty="0">
                <a:solidFill>
                  <a:srgbClr val="FFC000"/>
                </a:solidFill>
              </a:rPr>
              <a:t>θερμικού ισοζυγίου </a:t>
            </a:r>
            <a:r>
              <a:rPr lang="el-GR" dirty="0"/>
              <a:t>και την επίτευξη συνθηκών </a:t>
            </a:r>
            <a:r>
              <a:rPr lang="el-GR" dirty="0">
                <a:solidFill>
                  <a:srgbClr val="FFC000"/>
                </a:solidFill>
              </a:rPr>
              <a:t>θερμικής άνεσης</a:t>
            </a:r>
            <a:r>
              <a:rPr lang="el-GR" dirty="0"/>
              <a:t>, τόσο </a:t>
            </a:r>
            <a:r>
              <a:rPr lang="el-GR" dirty="0">
                <a:solidFill>
                  <a:srgbClr val="FFC000"/>
                </a:solidFill>
              </a:rPr>
              <a:t>οικονομικότερη είναι η λειτουργία του κτιρίου</a:t>
            </a:r>
            <a:r>
              <a:rPr lang="el-GR" dirty="0"/>
              <a:t>. </a:t>
            </a:r>
          </a:p>
        </p:txBody>
      </p:sp>
    </p:spTree>
    <p:extLst>
      <p:ext uri="{BB962C8B-B14F-4D97-AF65-F5344CB8AC3E}">
        <p14:creationId xmlns:p14="http://schemas.microsoft.com/office/powerpoint/2010/main" val="114467747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Θέση περιεχομένου 2"/>
          <p:cNvSpPr>
            <a:spLocks noGrp="1"/>
          </p:cNvSpPr>
          <p:nvPr>
            <p:ph idx="1"/>
          </p:nvPr>
        </p:nvSpPr>
        <p:spPr>
          <a:xfrm>
            <a:off x="827584" y="692696"/>
            <a:ext cx="7315200" cy="3539527"/>
          </a:xfrm>
        </p:spPr>
        <p:txBody>
          <a:bodyPr/>
          <a:lstStyle/>
          <a:p>
            <a:r>
              <a:rPr lang="el-GR" dirty="0">
                <a:solidFill>
                  <a:srgbClr val="FFC000"/>
                </a:solidFill>
              </a:rPr>
              <a:t>O σωστός σχεδιασμός </a:t>
            </a:r>
            <a:r>
              <a:rPr lang="el-GR" dirty="0"/>
              <a:t>βελτιστοποιεί την απόδοση ορισμένων από τους παράγοντες που συμμετέχουν στο </a:t>
            </a:r>
            <a:r>
              <a:rPr lang="el-GR" dirty="0">
                <a:solidFill>
                  <a:srgbClr val="FFC000"/>
                </a:solidFill>
              </a:rPr>
              <a:t>θερμικό ισοζύγιο</a:t>
            </a:r>
            <a:r>
              <a:rPr lang="el-GR" dirty="0"/>
              <a:t>. </a:t>
            </a:r>
            <a:endParaRPr lang="el-GR" dirty="0" smtClean="0"/>
          </a:p>
          <a:p>
            <a:endParaRPr lang="el-GR" dirty="0" smtClean="0"/>
          </a:p>
          <a:p>
            <a:r>
              <a:rPr lang="el-GR" dirty="0" err="1" smtClean="0"/>
              <a:t>Mε</a:t>
            </a:r>
            <a:r>
              <a:rPr lang="el-GR" dirty="0" smtClean="0"/>
              <a:t> </a:t>
            </a:r>
            <a:r>
              <a:rPr lang="el-GR" dirty="0"/>
              <a:t>τον προσανατολισμό του κτιρίου και κυρίως των ανοιγμάτων του, την μορφή του κτιρίου, την αναλογία συμπαγών στοιχείων και ανοιγμάτων, την κατασκευή του κελύφους, και την επιλογή των συστημάτων θέρμανσης, αερισμού και φωτισμού επεμβαίνει ο μελετητής στην θερμική συμπεριφορά του κτιρίου.</a:t>
            </a:r>
          </a:p>
        </p:txBody>
      </p:sp>
    </p:spTree>
    <p:extLst>
      <p:ext uri="{BB962C8B-B14F-4D97-AF65-F5344CB8AC3E}">
        <p14:creationId xmlns:p14="http://schemas.microsoft.com/office/powerpoint/2010/main" val="402152865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827584" y="908720"/>
            <a:ext cx="7315200" cy="4454388"/>
          </a:xfrm>
        </p:spPr>
        <p:txBody>
          <a:bodyPr>
            <a:noAutofit/>
          </a:bodyPr>
          <a:lstStyle/>
          <a:p>
            <a:r>
              <a:rPr lang="el-GR" sz="1800" dirty="0"/>
              <a:t>Πολλοί παράγοντες συνηγορούν στην εξεύρεση λύσεων για την </a:t>
            </a:r>
            <a:r>
              <a:rPr lang="el-GR" sz="1800" dirty="0" smtClean="0">
                <a:solidFill>
                  <a:schemeClr val="accent5"/>
                </a:solidFill>
              </a:rPr>
              <a:t>ορθολογικότερη κατανάλωση </a:t>
            </a:r>
            <a:r>
              <a:rPr lang="el-GR" sz="1800" dirty="0">
                <a:solidFill>
                  <a:schemeClr val="accent5"/>
                </a:solidFill>
              </a:rPr>
              <a:t>ενέργειας στα κτίρια </a:t>
            </a:r>
            <a:r>
              <a:rPr lang="el-GR" sz="1800" dirty="0"/>
              <a:t>και στην αξιοποίηση των ήπιων μορφών ενέργειας</a:t>
            </a:r>
            <a:r>
              <a:rPr lang="el-GR" sz="1800" dirty="0" smtClean="0"/>
              <a:t>.</a:t>
            </a:r>
            <a:br>
              <a:rPr lang="el-GR" sz="1800" dirty="0" smtClean="0"/>
            </a:br>
            <a:r>
              <a:rPr lang="el-GR" sz="1800" dirty="0"/>
              <a:t/>
            </a:r>
            <a:br>
              <a:rPr lang="el-GR" sz="1800" dirty="0"/>
            </a:br>
            <a:r>
              <a:rPr lang="el-GR" sz="1800" dirty="0"/>
              <a:t>Η οικονομική και τεχνολογική ανάπτυξη έχει ως αποτέλεσμα τον </a:t>
            </a:r>
            <a:r>
              <a:rPr lang="el-GR" sz="1800" dirty="0" smtClean="0"/>
              <a:t>πολλαπλασιασμό των </a:t>
            </a:r>
            <a:r>
              <a:rPr lang="el-GR" sz="1800" dirty="0"/>
              <a:t>ενεργειακών αναγκών. Ιδίως με τη </a:t>
            </a:r>
            <a:r>
              <a:rPr lang="el-GR" sz="1800" dirty="0">
                <a:solidFill>
                  <a:schemeClr val="accent5"/>
                </a:solidFill>
              </a:rPr>
              <a:t>διαρκή βελτίωση του βιοτικού επιπέδου </a:t>
            </a:r>
            <a:r>
              <a:rPr lang="el-GR" sz="1800" dirty="0" smtClean="0">
                <a:solidFill>
                  <a:schemeClr val="accent5"/>
                </a:solidFill>
              </a:rPr>
              <a:t>η κατανάλωση </a:t>
            </a:r>
            <a:r>
              <a:rPr lang="el-GR" sz="1800" dirty="0">
                <a:solidFill>
                  <a:schemeClr val="accent5"/>
                </a:solidFill>
              </a:rPr>
              <a:t>ενέργειας για τη λειτουργία των κτιρίων συνεχώς αυξάνει. </a:t>
            </a:r>
            <a:r>
              <a:rPr lang="el-GR" sz="1800" dirty="0" smtClean="0"/>
              <a:t/>
            </a:r>
            <a:br>
              <a:rPr lang="el-GR" sz="1800" dirty="0" smtClean="0"/>
            </a:br>
            <a:r>
              <a:rPr lang="el-GR" sz="1800" dirty="0"/>
              <a:t/>
            </a:r>
            <a:br>
              <a:rPr lang="el-GR" sz="1800" dirty="0"/>
            </a:br>
            <a:r>
              <a:rPr lang="el-GR" sz="1800" dirty="0" smtClean="0"/>
              <a:t>Η αύξηση είναι </a:t>
            </a:r>
            <a:r>
              <a:rPr lang="el-GR" sz="1800" dirty="0"/>
              <a:t>τόσο </a:t>
            </a:r>
            <a:r>
              <a:rPr lang="el-GR" sz="1800" dirty="0">
                <a:solidFill>
                  <a:schemeClr val="accent5"/>
                </a:solidFill>
              </a:rPr>
              <a:t>ποσοτική</a:t>
            </a:r>
            <a:r>
              <a:rPr lang="el-GR" sz="1800" dirty="0"/>
              <a:t>, καθώς καταναλώνουμε περισσότερη ενέργεια σε </a:t>
            </a:r>
            <a:r>
              <a:rPr lang="el-GR" sz="1800" dirty="0" smtClean="0"/>
              <a:t>απόλυτο μέγεθος</a:t>
            </a:r>
            <a:r>
              <a:rPr lang="el-GR" sz="1800" dirty="0"/>
              <a:t>, όσο και </a:t>
            </a:r>
            <a:r>
              <a:rPr lang="el-GR" sz="1800" dirty="0">
                <a:solidFill>
                  <a:schemeClr val="accent5"/>
                </a:solidFill>
              </a:rPr>
              <a:t>ποιοτική</a:t>
            </a:r>
            <a:r>
              <a:rPr lang="el-GR" sz="1800" dirty="0"/>
              <a:t>, επειδή χρησιμοποιούμε όλο και περισσότερο </a:t>
            </a:r>
            <a:r>
              <a:rPr lang="el-GR" sz="1800" dirty="0" smtClean="0"/>
              <a:t>τον </a:t>
            </a:r>
            <a:r>
              <a:rPr lang="el-GR" sz="1800" dirty="0" smtClean="0">
                <a:solidFill>
                  <a:schemeClr val="accent5"/>
                </a:solidFill>
              </a:rPr>
              <a:t>ηλεκτρισμό</a:t>
            </a:r>
            <a:r>
              <a:rPr lang="el-GR" sz="1800" dirty="0" smtClean="0"/>
              <a:t> </a:t>
            </a:r>
            <a:r>
              <a:rPr lang="el-GR" sz="1800" dirty="0"/>
              <a:t>για την ψύξη των κτιρίων μας. </a:t>
            </a:r>
          </a:p>
        </p:txBody>
      </p:sp>
    </p:spTree>
    <p:extLst>
      <p:ext uri="{BB962C8B-B14F-4D97-AF65-F5344CB8AC3E}">
        <p14:creationId xmlns:p14="http://schemas.microsoft.com/office/powerpoint/2010/main" val="93544217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544" y="260648"/>
            <a:ext cx="8172400" cy="6129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10723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Θέση περιεχομένου 2"/>
          <p:cNvSpPr>
            <a:spLocks noGrp="1"/>
          </p:cNvSpPr>
          <p:nvPr>
            <p:ph idx="1"/>
          </p:nvPr>
        </p:nvSpPr>
        <p:spPr>
          <a:xfrm>
            <a:off x="827584" y="764704"/>
            <a:ext cx="7315200" cy="4968552"/>
          </a:xfrm>
        </p:spPr>
        <p:txBody>
          <a:bodyPr>
            <a:normAutofit fontScale="92500" lnSpcReduction="20000"/>
          </a:bodyPr>
          <a:lstStyle/>
          <a:p>
            <a:r>
              <a:rPr lang="el-GR" dirty="0" err="1"/>
              <a:t>Eκτός</a:t>
            </a:r>
            <a:r>
              <a:rPr lang="el-GR" dirty="0"/>
              <a:t> όμως από το κτισμένο περιβάλλον (σχεδιασμός και κατασκευή), είναι και </a:t>
            </a:r>
            <a:r>
              <a:rPr lang="el-GR" dirty="0">
                <a:solidFill>
                  <a:srgbClr val="FFC000"/>
                </a:solidFill>
              </a:rPr>
              <a:t>ο τρόπος χρήσης του κτιρίου που επηρεάζει την κατανάλωση ενέργειας</a:t>
            </a:r>
            <a:r>
              <a:rPr lang="el-GR" dirty="0"/>
              <a:t>. </a:t>
            </a:r>
            <a:endParaRPr lang="el-GR" dirty="0" smtClean="0"/>
          </a:p>
          <a:p>
            <a:endParaRPr lang="el-GR" dirty="0" smtClean="0"/>
          </a:p>
          <a:p>
            <a:r>
              <a:rPr lang="el-GR" dirty="0" smtClean="0"/>
              <a:t>Οι </a:t>
            </a:r>
            <a:r>
              <a:rPr lang="el-GR" dirty="0"/>
              <a:t>χρήστες του κτιρίου με την “</a:t>
            </a:r>
            <a:r>
              <a:rPr lang="el-GR" dirty="0">
                <a:solidFill>
                  <a:srgbClr val="FFC000"/>
                </a:solidFill>
              </a:rPr>
              <a:t>συμπεριφορά</a:t>
            </a:r>
            <a:r>
              <a:rPr lang="el-GR" dirty="0"/>
              <a:t>” και τις συνήθειές τους, μπορούν να διαφοροποιήσουν ουσιαστικά την θερμική συμπεριφορά και επομένως την τελική κατανάλωση ενέργειας. </a:t>
            </a:r>
            <a:endParaRPr lang="el-GR" dirty="0" smtClean="0"/>
          </a:p>
          <a:p>
            <a:endParaRPr lang="el-GR" dirty="0" smtClean="0"/>
          </a:p>
          <a:p>
            <a:r>
              <a:rPr lang="el-GR" dirty="0" err="1" smtClean="0">
                <a:solidFill>
                  <a:srgbClr val="FFC000"/>
                </a:solidFill>
              </a:rPr>
              <a:t>Eνημερωμένοι</a:t>
            </a:r>
            <a:r>
              <a:rPr lang="el-GR" dirty="0">
                <a:solidFill>
                  <a:srgbClr val="FFC000"/>
                </a:solidFill>
              </a:rPr>
              <a:t>, </a:t>
            </a:r>
            <a:r>
              <a:rPr lang="el-GR" dirty="0"/>
              <a:t>και συνεπώς συνειδητοποιημένοι σε σχέση με το “ενεργειακό πρόβλημα”, χρήστες, με την ορθολογική χρήση των διαφόρων συστημάτων ελέγχου του </a:t>
            </a:r>
            <a:r>
              <a:rPr lang="el-GR" dirty="0" err="1">
                <a:solidFill>
                  <a:srgbClr val="FFC000"/>
                </a:solidFill>
              </a:rPr>
              <a:t>εσωκλίματος</a:t>
            </a:r>
            <a:r>
              <a:rPr lang="el-GR" dirty="0"/>
              <a:t> που έχουν στην διάθεσή τους, μπορούν να συμβάλλουν στην μείωση των θερμικών απωλειών, στην αποφυγή της υπερθέρμανσης και γενικότερα στην μείωση της κατανάλωσης ενέργειας. </a:t>
            </a:r>
          </a:p>
          <a:p>
            <a:pPr marL="45720" indent="0">
              <a:buNone/>
            </a:pPr>
            <a:endParaRPr lang="el-GR" dirty="0"/>
          </a:p>
          <a:p>
            <a:r>
              <a:rPr lang="el-GR" dirty="0"/>
              <a:t> </a:t>
            </a:r>
          </a:p>
        </p:txBody>
      </p:sp>
    </p:spTree>
    <p:extLst>
      <p:ext uri="{BB962C8B-B14F-4D97-AF65-F5344CB8AC3E}">
        <p14:creationId xmlns:p14="http://schemas.microsoft.com/office/powerpoint/2010/main" val="271581552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1115616" y="980728"/>
            <a:ext cx="7041976" cy="1154097"/>
          </a:xfrm>
        </p:spPr>
        <p:txBody>
          <a:bodyPr>
            <a:normAutofit/>
          </a:bodyPr>
          <a:lstStyle/>
          <a:p>
            <a:r>
              <a:rPr lang="el-GR" sz="3200" dirty="0" smtClean="0">
                <a:solidFill>
                  <a:srgbClr val="FFC000"/>
                </a:solidFill>
              </a:rPr>
              <a:t>ΘΕΡΜΙΚΟ ΙΣΟΖΥΓΙΟ</a:t>
            </a:r>
            <a:endParaRPr lang="el-GR" sz="3200" dirty="0">
              <a:solidFill>
                <a:srgbClr val="FFC000"/>
              </a:solidFill>
            </a:endParaRPr>
          </a:p>
        </p:txBody>
      </p:sp>
      <p:sp>
        <p:nvSpPr>
          <p:cNvPr id="3" name="Θέση περιεχομένου 2"/>
          <p:cNvSpPr>
            <a:spLocks noGrp="1"/>
          </p:cNvSpPr>
          <p:nvPr>
            <p:ph idx="1"/>
          </p:nvPr>
        </p:nvSpPr>
        <p:spPr>
          <a:xfrm>
            <a:off x="899592" y="2204864"/>
            <a:ext cx="7315200" cy="3539527"/>
          </a:xfrm>
        </p:spPr>
        <p:txBody>
          <a:bodyPr/>
          <a:lstStyle/>
          <a:p>
            <a:r>
              <a:rPr lang="el-GR" dirty="0" smtClean="0"/>
              <a:t>Με </a:t>
            </a:r>
            <a:r>
              <a:rPr lang="el-GR" dirty="0"/>
              <a:t>τον όρο θερμικό ισοζύγιο του κτιρίου εννοούμε το άθροισμα όλων των θερμικών ροών από και προς ένα κτίριο. Οι θερμικές αυτές ροές αναφέρονται σε κέρδη (θερμικές πρόσοδοι ή θερμικά κέρδη)  και σε  απώλειες (θερμικές απώλειες)  του κτιρίου που οφείλονται στη διαφορά θερμοκρασίας μεταξύ του εξωτερικού και του εσωτερικού περιβάλλοντος . </a:t>
            </a:r>
          </a:p>
        </p:txBody>
      </p:sp>
    </p:spTree>
    <p:extLst>
      <p:ext uri="{BB962C8B-B14F-4D97-AF65-F5344CB8AC3E}">
        <p14:creationId xmlns:p14="http://schemas.microsoft.com/office/powerpoint/2010/main" val="161324211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31640" y="1269218"/>
            <a:ext cx="6076950" cy="4295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0899909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Ορθογώνιο 3"/>
          <p:cNvSpPr/>
          <p:nvPr/>
        </p:nvSpPr>
        <p:spPr>
          <a:xfrm>
            <a:off x="827584" y="1028343"/>
            <a:ext cx="7200800" cy="4247317"/>
          </a:xfrm>
          <a:prstGeom prst="rect">
            <a:avLst/>
          </a:prstGeom>
        </p:spPr>
        <p:txBody>
          <a:bodyPr wrap="square">
            <a:spAutoFit/>
          </a:bodyPr>
          <a:lstStyle/>
          <a:p>
            <a:r>
              <a:rPr lang="el-GR" dirty="0"/>
              <a:t> Το θερμικό ισοζύγιο του κτιρίου μπορεί να εκφραστεί με τη μορφή μιας απλής μαθηματικής σχέσης που έχει τη μορφή: </a:t>
            </a:r>
          </a:p>
          <a:p>
            <a:r>
              <a:rPr lang="el-GR" dirty="0"/>
              <a:t> </a:t>
            </a:r>
          </a:p>
          <a:p>
            <a:r>
              <a:rPr lang="el-GR" b="1" dirty="0" smtClean="0">
                <a:solidFill>
                  <a:srgbClr val="FFC000"/>
                </a:solidFill>
              </a:rPr>
              <a:t>              QI </a:t>
            </a:r>
            <a:r>
              <a:rPr lang="el-GR" b="1" dirty="0">
                <a:solidFill>
                  <a:srgbClr val="FFC000"/>
                </a:solidFill>
              </a:rPr>
              <a:t>+ QS ± QC ± QV ±QM - QE = </a:t>
            </a:r>
            <a:r>
              <a:rPr lang="el-GR" b="1" dirty="0" smtClean="0">
                <a:solidFill>
                  <a:srgbClr val="FFC000"/>
                </a:solidFill>
              </a:rPr>
              <a:t>0  </a:t>
            </a:r>
          </a:p>
          <a:p>
            <a:endParaRPr lang="el-GR" dirty="0"/>
          </a:p>
          <a:p>
            <a:r>
              <a:rPr lang="el-GR" dirty="0" smtClean="0"/>
              <a:t>όπου,</a:t>
            </a:r>
          </a:p>
          <a:p>
            <a:r>
              <a:rPr lang="el-GR" dirty="0" smtClean="0"/>
              <a:t> </a:t>
            </a:r>
            <a:r>
              <a:rPr lang="el-GR" b="1" dirty="0">
                <a:solidFill>
                  <a:srgbClr val="FFC000"/>
                </a:solidFill>
              </a:rPr>
              <a:t>QI</a:t>
            </a:r>
            <a:r>
              <a:rPr lang="el-GR" dirty="0"/>
              <a:t>:  η θερμότητα που αποδίδεται από τους ενοίκους, τις διάφορες συσκευές και τον </a:t>
            </a:r>
            <a:r>
              <a:rPr lang="el-GR" dirty="0" smtClean="0"/>
              <a:t>φωτισμό</a:t>
            </a:r>
          </a:p>
          <a:p>
            <a:r>
              <a:rPr lang="el-GR" b="1" dirty="0" smtClean="0">
                <a:solidFill>
                  <a:srgbClr val="FFC000"/>
                </a:solidFill>
              </a:rPr>
              <a:t>QS</a:t>
            </a:r>
            <a:r>
              <a:rPr lang="el-GR" dirty="0"/>
              <a:t>: η θερμική πρόσοδος από την ηλιακή ακτινοβολία που εισέρχεται στο   κτίριο </a:t>
            </a:r>
            <a:endParaRPr lang="el-GR" dirty="0" smtClean="0"/>
          </a:p>
          <a:p>
            <a:r>
              <a:rPr lang="el-GR" b="1" dirty="0" smtClean="0">
                <a:solidFill>
                  <a:srgbClr val="FFC000"/>
                </a:solidFill>
              </a:rPr>
              <a:t>QC</a:t>
            </a:r>
            <a:r>
              <a:rPr lang="el-GR" dirty="0"/>
              <a:t>: οι θερμικές απώλειες ή τα κέρδη με αγωγιμότητα από το κέλυφος του   κτιρίου </a:t>
            </a:r>
            <a:endParaRPr lang="el-GR" dirty="0" smtClean="0"/>
          </a:p>
          <a:p>
            <a:r>
              <a:rPr lang="el-GR" b="1" dirty="0" smtClean="0">
                <a:solidFill>
                  <a:srgbClr val="FFC000"/>
                </a:solidFill>
              </a:rPr>
              <a:t>QV</a:t>
            </a:r>
            <a:r>
              <a:rPr lang="el-GR" dirty="0"/>
              <a:t>: οι θερμικές απώλειες ή τα κέρδη από τον αερισμό </a:t>
            </a:r>
            <a:endParaRPr lang="el-GR" dirty="0" smtClean="0"/>
          </a:p>
          <a:p>
            <a:r>
              <a:rPr lang="el-GR" b="1" dirty="0" smtClean="0">
                <a:solidFill>
                  <a:srgbClr val="FFC000"/>
                </a:solidFill>
              </a:rPr>
              <a:t>QM</a:t>
            </a:r>
            <a:r>
              <a:rPr lang="el-GR" dirty="0"/>
              <a:t>:  οι θερμαντικές ή ψυκτικές ανάγκες του </a:t>
            </a:r>
            <a:r>
              <a:rPr lang="el-GR" dirty="0" smtClean="0"/>
              <a:t>χώρου </a:t>
            </a:r>
          </a:p>
          <a:p>
            <a:r>
              <a:rPr lang="el-GR" b="1" dirty="0" smtClean="0">
                <a:solidFill>
                  <a:srgbClr val="FFC000"/>
                </a:solidFill>
              </a:rPr>
              <a:t>QE</a:t>
            </a:r>
            <a:r>
              <a:rPr lang="el-GR" dirty="0"/>
              <a:t>: οι θερμικές απώλειες από την εξάτμιση </a:t>
            </a:r>
          </a:p>
        </p:txBody>
      </p:sp>
    </p:spTree>
    <p:extLst>
      <p:ext uri="{BB962C8B-B14F-4D97-AF65-F5344CB8AC3E}">
        <p14:creationId xmlns:p14="http://schemas.microsoft.com/office/powerpoint/2010/main" val="124428728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Ορθογώνιο 1"/>
          <p:cNvSpPr/>
          <p:nvPr/>
        </p:nvSpPr>
        <p:spPr>
          <a:xfrm>
            <a:off x="971600" y="1268760"/>
            <a:ext cx="6984776" cy="4247317"/>
          </a:xfrm>
          <a:prstGeom prst="rect">
            <a:avLst/>
          </a:prstGeom>
        </p:spPr>
        <p:txBody>
          <a:bodyPr wrap="square">
            <a:spAutoFit/>
          </a:bodyPr>
          <a:lstStyle/>
          <a:p>
            <a:r>
              <a:rPr lang="el-GR" dirty="0"/>
              <a:t>• </a:t>
            </a:r>
            <a:r>
              <a:rPr lang="el-GR" b="1" dirty="0" err="1">
                <a:solidFill>
                  <a:srgbClr val="FFC000"/>
                </a:solidFill>
              </a:rPr>
              <a:t>QC(Conduction</a:t>
            </a:r>
            <a:r>
              <a:rPr lang="el-GR" b="1" dirty="0">
                <a:solidFill>
                  <a:srgbClr val="FFC000"/>
                </a:solidFill>
              </a:rPr>
              <a:t>)</a:t>
            </a:r>
            <a:r>
              <a:rPr lang="el-GR" dirty="0"/>
              <a:t> : οι απώλειες (ή τα κέρδη) από αγωγιμότητα, από τα δομικά στοιχεία του περιβλήματος. Μπορεί να γίνει διαχωρισμός στις απώλειες από τα συμπαγή ή τα διαφανή στοιχεία. </a:t>
            </a:r>
            <a:endParaRPr lang="el-GR" dirty="0" smtClean="0"/>
          </a:p>
          <a:p>
            <a:endParaRPr lang="el-GR" dirty="0"/>
          </a:p>
          <a:p>
            <a:r>
              <a:rPr lang="el-GR" dirty="0" smtClean="0"/>
              <a:t>Ας </a:t>
            </a:r>
            <a:r>
              <a:rPr lang="el-GR" dirty="0"/>
              <a:t>σημειωθεί ότι κατά τη θερινή περίοδο είναι πολύ πιθανό λόγω αγωγιμότητας να μην υπάρχουν απώλειες αλλά θερμικά κέρδη για το κτίριο, ιδίως κατά τη διάρκεια της ημέρας, όπου η εξωτερική θερμοκρασία είναι κατά κανόνα μεγαλύτερη από την εσωτερική Οι θερμικές απώλειες (ή τα κέρδη) από αγωγιμότητα μέσα από τα συμπαγή και διαφανή στοιχεία του κελύφους δεν επηρεάζονται από την χρήση του κτιρίου, παρά μόνον από τους παράγοντες που σχετίζονται με την </a:t>
            </a:r>
            <a:r>
              <a:rPr lang="el-GR" dirty="0" err="1"/>
              <a:t>χωροθέτηση</a:t>
            </a:r>
            <a:r>
              <a:rPr lang="el-GR" dirty="0"/>
              <a:t>, την μορφή και τον τρόπο κατασκευής του περιβλήματος του κτιρίου </a:t>
            </a:r>
          </a:p>
        </p:txBody>
      </p:sp>
    </p:spTree>
    <p:extLst>
      <p:ext uri="{BB962C8B-B14F-4D97-AF65-F5344CB8AC3E}">
        <p14:creationId xmlns:p14="http://schemas.microsoft.com/office/powerpoint/2010/main" val="54757766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560" y="548680"/>
            <a:ext cx="7740352" cy="58052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301774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Ορθογώνιο 1"/>
          <p:cNvSpPr/>
          <p:nvPr/>
        </p:nvSpPr>
        <p:spPr>
          <a:xfrm>
            <a:off x="539552" y="1166843"/>
            <a:ext cx="7272808" cy="3139321"/>
          </a:xfrm>
          <a:prstGeom prst="rect">
            <a:avLst/>
          </a:prstGeom>
        </p:spPr>
        <p:txBody>
          <a:bodyPr wrap="square">
            <a:spAutoFit/>
          </a:bodyPr>
          <a:lstStyle/>
          <a:p>
            <a:r>
              <a:rPr lang="el-GR" b="1" dirty="0">
                <a:solidFill>
                  <a:srgbClr val="FFC000"/>
                </a:solidFill>
              </a:rPr>
              <a:t>• QV (</a:t>
            </a:r>
            <a:r>
              <a:rPr lang="el-GR" b="1" dirty="0" err="1">
                <a:solidFill>
                  <a:srgbClr val="FFC000"/>
                </a:solidFill>
              </a:rPr>
              <a:t>Qvent</a:t>
            </a:r>
            <a:r>
              <a:rPr lang="el-GR" b="1" dirty="0">
                <a:solidFill>
                  <a:srgbClr val="FFC000"/>
                </a:solidFill>
              </a:rPr>
              <a:t>): </a:t>
            </a:r>
            <a:r>
              <a:rPr lang="el-GR" dirty="0"/>
              <a:t>οι απώλειες εξ αιτίας του αερισμού του κτιρίου, ηθελημένου ή αθέλητου αερισμού. Ο αερισμός συμβάλλει στην δημιουργία άνετου και υγιεινού περιβάλλοντος για τους χρήστες, με την αντικατάσταση του αέρα που χρησιμοποιήθηκε από ισόποσο εξωτερικό αέρα</a:t>
            </a:r>
            <a:r>
              <a:rPr lang="el-GR" dirty="0" smtClean="0"/>
              <a:t>.</a:t>
            </a:r>
          </a:p>
          <a:p>
            <a:endParaRPr lang="el-GR" dirty="0"/>
          </a:p>
          <a:p>
            <a:r>
              <a:rPr lang="el-GR" dirty="0" err="1" smtClean="0"/>
              <a:t>Mελέτες</a:t>
            </a:r>
            <a:r>
              <a:rPr lang="el-GR" dirty="0" smtClean="0"/>
              <a:t> </a:t>
            </a:r>
            <a:r>
              <a:rPr lang="el-GR" dirty="0"/>
              <a:t>που έγιναν έδειξαν ότι, μέχρι και 50% από την συνολική κατανάλωση καυσίμων για την θέρμανση των κτιρίων χρησιμοποιείται για να καλυφθούν οι θερμικές απώλειες λόγω του αερισμού. Και αυτός ο παράγοντας μπορεί να μετατραπεί σε θερμική πρόσοδο κατά τη θερινή περίοδο. </a:t>
            </a:r>
          </a:p>
        </p:txBody>
      </p:sp>
    </p:spTree>
    <p:extLst>
      <p:ext uri="{BB962C8B-B14F-4D97-AF65-F5344CB8AC3E}">
        <p14:creationId xmlns:p14="http://schemas.microsoft.com/office/powerpoint/2010/main" val="281847125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9592" y="980728"/>
            <a:ext cx="6552728" cy="46321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6794635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Ορθογώνιο 1"/>
          <p:cNvSpPr/>
          <p:nvPr/>
        </p:nvSpPr>
        <p:spPr>
          <a:xfrm>
            <a:off x="683568" y="612845"/>
            <a:ext cx="7272808" cy="4524315"/>
          </a:xfrm>
          <a:prstGeom prst="rect">
            <a:avLst/>
          </a:prstGeom>
        </p:spPr>
        <p:txBody>
          <a:bodyPr wrap="square">
            <a:spAutoFit/>
          </a:bodyPr>
          <a:lstStyle/>
          <a:p>
            <a:r>
              <a:rPr lang="el-GR" b="1" dirty="0">
                <a:solidFill>
                  <a:srgbClr val="FFC000"/>
                </a:solidFill>
              </a:rPr>
              <a:t>• </a:t>
            </a:r>
            <a:r>
              <a:rPr lang="el-GR" b="1" dirty="0" err="1">
                <a:solidFill>
                  <a:srgbClr val="FFC000"/>
                </a:solidFill>
              </a:rPr>
              <a:t>QE(Evaporation</a:t>
            </a:r>
            <a:r>
              <a:rPr lang="el-GR" b="1" dirty="0">
                <a:solidFill>
                  <a:srgbClr val="FFC000"/>
                </a:solidFill>
              </a:rPr>
              <a:t>) : </a:t>
            </a:r>
            <a:r>
              <a:rPr lang="el-GR" dirty="0"/>
              <a:t>οι απώλειες από την εξάτμιση στις επιφάνειες ή μέσα στο κτίριο  </a:t>
            </a:r>
            <a:endParaRPr lang="el-GR" dirty="0" smtClean="0"/>
          </a:p>
          <a:p>
            <a:endParaRPr lang="el-GR" dirty="0" smtClean="0"/>
          </a:p>
          <a:p>
            <a:endParaRPr lang="el-GR" dirty="0"/>
          </a:p>
          <a:p>
            <a:r>
              <a:rPr lang="el-GR" b="1" dirty="0" smtClean="0">
                <a:solidFill>
                  <a:srgbClr val="FFC000"/>
                </a:solidFill>
              </a:rPr>
              <a:t>• </a:t>
            </a:r>
            <a:r>
              <a:rPr lang="el-GR" b="1" dirty="0" err="1">
                <a:solidFill>
                  <a:srgbClr val="FFC000"/>
                </a:solidFill>
              </a:rPr>
              <a:t>QI(Internal</a:t>
            </a:r>
            <a:r>
              <a:rPr lang="el-GR" b="1" dirty="0">
                <a:solidFill>
                  <a:srgbClr val="FFC000"/>
                </a:solidFill>
              </a:rPr>
              <a:t>): </a:t>
            </a:r>
            <a:r>
              <a:rPr lang="el-GR" dirty="0"/>
              <a:t>τα εσωτερικά κέρδη από τη λειτουργία του κτιρίου είναι ουσιαστικός και σε μεγάλο βαθμό ανελαστικός παράγοντας του θερμικού ισοζυγίου για το κτίριο. </a:t>
            </a:r>
            <a:endParaRPr lang="el-GR" dirty="0" smtClean="0"/>
          </a:p>
          <a:p>
            <a:endParaRPr lang="el-GR" dirty="0"/>
          </a:p>
          <a:p>
            <a:r>
              <a:rPr lang="el-GR" dirty="0" smtClean="0"/>
              <a:t>Πρόκειται </a:t>
            </a:r>
            <a:r>
              <a:rPr lang="el-GR" dirty="0"/>
              <a:t>για θερμότητα που δημιουργείται λόγω της χρήσης του κτιρίου και έχει τη μορφή είτε αισθητής, είτε λανθάνουσας </a:t>
            </a:r>
            <a:r>
              <a:rPr lang="el-GR" dirty="0" smtClean="0"/>
              <a:t>θερμότητας. </a:t>
            </a:r>
            <a:r>
              <a:rPr lang="el-GR" dirty="0"/>
              <a:t>H παρουσία των χρηστών σε συνδυασμό με τη δραστηριότητα που εκτελούν, ο τεχνητός φωτισμός, η λειτουργία των συσκευών και η χρησιμοποίηση του ζεστού νερού, δημιουργούν ένα σημαντικό θερμικό φορτίο, που στην χειμερινή περίοδο συμβάλλει στην θέρμανση του χώρου, ενώ στις θερμές περιόδους αυξάνει το ψυκτικό φορτίο.</a:t>
            </a:r>
          </a:p>
        </p:txBody>
      </p:sp>
    </p:spTree>
    <p:extLst>
      <p:ext uri="{BB962C8B-B14F-4D97-AF65-F5344CB8AC3E}">
        <p14:creationId xmlns:p14="http://schemas.microsoft.com/office/powerpoint/2010/main" val="307465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827584" y="764704"/>
            <a:ext cx="7560840" cy="2294149"/>
          </a:xfrm>
        </p:spPr>
        <p:txBody>
          <a:bodyPr>
            <a:normAutofit/>
          </a:bodyPr>
          <a:lstStyle/>
          <a:p>
            <a:r>
              <a:rPr lang="el-GR" sz="2000" dirty="0"/>
              <a:t>Η ζήτηση </a:t>
            </a:r>
            <a:r>
              <a:rPr lang="el-GR" sz="2000" dirty="0">
                <a:solidFill>
                  <a:schemeClr val="accent5"/>
                </a:solidFill>
              </a:rPr>
              <a:t>ηλεκτρικής ενέργειας </a:t>
            </a:r>
            <a:r>
              <a:rPr lang="el-GR" sz="2000" dirty="0"/>
              <a:t>στην Ελλάδα αυξήθηκε με μεγαλύτερο ρυθμό </a:t>
            </a:r>
            <a:r>
              <a:rPr lang="el-GR" sz="2000" dirty="0" smtClean="0"/>
              <a:t>από το </a:t>
            </a:r>
            <a:r>
              <a:rPr lang="el-GR" sz="2000" dirty="0"/>
              <a:t>1990</a:t>
            </a:r>
            <a:r>
              <a:rPr lang="el-GR" sz="2000" dirty="0" smtClean="0"/>
              <a:t>. </a:t>
            </a:r>
            <a:br>
              <a:rPr lang="el-GR" sz="2000" dirty="0" smtClean="0"/>
            </a:br>
            <a:r>
              <a:rPr lang="el-GR" sz="2000" dirty="0" smtClean="0"/>
              <a:t>Η </a:t>
            </a:r>
            <a:r>
              <a:rPr lang="el-GR" sz="2000" dirty="0"/>
              <a:t>κύρια αύξηση προέρχεται από τον </a:t>
            </a:r>
            <a:r>
              <a:rPr lang="el-GR" sz="2000" dirty="0">
                <a:solidFill>
                  <a:schemeClr val="accent5"/>
                </a:solidFill>
              </a:rPr>
              <a:t>οικιακό και τον τριτογενή τομέα.</a:t>
            </a:r>
            <a:r>
              <a:rPr lang="el-GR" sz="2000" dirty="0"/>
              <a:t/>
            </a:r>
            <a:br>
              <a:rPr lang="el-GR" sz="2000" dirty="0"/>
            </a:br>
            <a:r>
              <a:rPr lang="el-GR" sz="2000" dirty="0"/>
              <a:t>Ειδικά ο οικιακός τομέας ήταν το 2006 ο μεγαλύτερος καταναλωτής </a:t>
            </a:r>
            <a:r>
              <a:rPr lang="el-GR" sz="2000" dirty="0" smtClean="0"/>
              <a:t>ηλεκτρικής ενέργειας </a:t>
            </a:r>
            <a:r>
              <a:rPr lang="el-GR" sz="2000" dirty="0"/>
              <a:t>με 177 </a:t>
            </a:r>
            <a:r>
              <a:rPr lang="el-GR" sz="2000" dirty="0" err="1"/>
              <a:t>TWh</a:t>
            </a:r>
            <a:r>
              <a:rPr lang="el-GR" sz="2000" dirty="0"/>
              <a:t> ετήσια κατανάλωση. </a:t>
            </a:r>
          </a:p>
        </p:txBody>
      </p:sp>
      <p:sp>
        <p:nvSpPr>
          <p:cNvPr id="3" name="Ορθογώνιο 2"/>
          <p:cNvSpPr/>
          <p:nvPr/>
        </p:nvSpPr>
        <p:spPr>
          <a:xfrm>
            <a:off x="725984" y="3501008"/>
            <a:ext cx="7557074" cy="1631216"/>
          </a:xfrm>
          <a:prstGeom prst="rect">
            <a:avLst/>
          </a:prstGeom>
        </p:spPr>
        <p:txBody>
          <a:bodyPr wrap="square">
            <a:spAutoFit/>
          </a:bodyPr>
          <a:lstStyle/>
          <a:p>
            <a:r>
              <a:rPr lang="el-GR" sz="2000" dirty="0"/>
              <a:t>Το μεγαλύτερο ποσοστό πρωτογενούς ενέργειας που χρησιμοποιείται προέρχεται </a:t>
            </a:r>
            <a:r>
              <a:rPr lang="el-GR" sz="2000" dirty="0" smtClean="0"/>
              <a:t>από τις </a:t>
            </a:r>
            <a:r>
              <a:rPr lang="el-GR" sz="2000" dirty="0"/>
              <a:t>συμβατικές πηγές ενέργειας που είναι το </a:t>
            </a:r>
            <a:r>
              <a:rPr lang="el-GR" sz="2000" dirty="0">
                <a:solidFill>
                  <a:schemeClr val="accent5"/>
                </a:solidFill>
              </a:rPr>
              <a:t>πετρέλαιο και ο άνθρακας</a:t>
            </a:r>
            <a:r>
              <a:rPr lang="el-GR" sz="2000" dirty="0"/>
              <a:t>. Πρόκειται </a:t>
            </a:r>
            <a:r>
              <a:rPr lang="el-GR" sz="2000" dirty="0" smtClean="0"/>
              <a:t>για μη </a:t>
            </a:r>
            <a:r>
              <a:rPr lang="el-GR" sz="2000" dirty="0"/>
              <a:t>ανανεώσιμες πηγές ενέργειας, οι οποίες αργά ή γρήγορα θα εξαντληθούν</a:t>
            </a:r>
            <a:r>
              <a:rPr lang="el-GR" sz="2000" dirty="0" smtClean="0"/>
              <a:t>.</a:t>
            </a:r>
            <a:endParaRPr lang="el-GR" sz="2000" dirty="0"/>
          </a:p>
        </p:txBody>
      </p:sp>
    </p:spTree>
    <p:extLst>
      <p:ext uri="{BB962C8B-B14F-4D97-AF65-F5344CB8AC3E}">
        <p14:creationId xmlns:p14="http://schemas.microsoft.com/office/powerpoint/2010/main" val="171529171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Ορθογώνιο 1"/>
          <p:cNvSpPr/>
          <p:nvPr/>
        </p:nvSpPr>
        <p:spPr>
          <a:xfrm>
            <a:off x="251520" y="692696"/>
            <a:ext cx="8352928" cy="4801314"/>
          </a:xfrm>
          <a:prstGeom prst="rect">
            <a:avLst/>
          </a:prstGeom>
        </p:spPr>
        <p:txBody>
          <a:bodyPr wrap="square">
            <a:spAutoFit/>
          </a:bodyPr>
          <a:lstStyle/>
          <a:p>
            <a:r>
              <a:rPr lang="el-GR" b="1" dirty="0">
                <a:solidFill>
                  <a:srgbClr val="FFC000"/>
                </a:solidFill>
              </a:rPr>
              <a:t>• </a:t>
            </a:r>
            <a:r>
              <a:rPr lang="el-GR" b="1" dirty="0" err="1">
                <a:solidFill>
                  <a:srgbClr val="FFC000"/>
                </a:solidFill>
              </a:rPr>
              <a:t>QS(Solar</a:t>
            </a:r>
            <a:r>
              <a:rPr lang="el-GR" b="1" dirty="0">
                <a:solidFill>
                  <a:srgbClr val="FFC000"/>
                </a:solidFill>
              </a:rPr>
              <a:t>): </a:t>
            </a:r>
            <a:r>
              <a:rPr lang="el-GR" dirty="0"/>
              <a:t>τα ηλιακά κέρδη τα οποία οφείλονται στην προσπίπτουσα στο κτίριο ηλιακή ακτινοβολία και μπορούν να διαχωριστούν σ’ αυτά που προέρχονται από την προσπίπτουσα ακτινοβολία στις συμπαγείς ή στις διαφανείς επιφάνειες του περιβλήματος. H θερμική πρόσοδος από την ηλιακή ακτινοβολία που εισέρχεται </a:t>
            </a:r>
            <a:r>
              <a:rPr lang="el-GR" dirty="0" smtClean="0"/>
              <a:t>στο </a:t>
            </a:r>
            <a:r>
              <a:rPr lang="el-GR" dirty="0"/>
              <a:t>κτίριο, είναι σημαντικός παράγοντας που σχετίζεται με τον προσανατολισμό του κτιρίου, και ιδιαίτερα της επιφάνειας των ανοιγμάτων του. Σωστά μέτρα τόσο κατά τον σχεδιασμό, όσο και κατά την κατασκευή του κτιρίου, που να παίρνουν υπόψη τους τον παράγοντα “ήλιο”, συμβάλλουν στην αξιοποίηση της δωρεάν θερμικής ηλιακής προσόδου. </a:t>
            </a:r>
            <a:endParaRPr lang="el-GR" dirty="0" smtClean="0"/>
          </a:p>
          <a:p>
            <a:endParaRPr lang="el-GR" dirty="0"/>
          </a:p>
          <a:p>
            <a:r>
              <a:rPr lang="el-GR" b="1" dirty="0" smtClean="0">
                <a:solidFill>
                  <a:srgbClr val="FFC000"/>
                </a:solidFill>
              </a:rPr>
              <a:t>• </a:t>
            </a:r>
            <a:r>
              <a:rPr lang="el-GR" b="1" dirty="0">
                <a:solidFill>
                  <a:srgbClr val="FFC000"/>
                </a:solidFill>
              </a:rPr>
              <a:t>QM : το θερμικό ή ψυκτικό φορτίο </a:t>
            </a:r>
            <a:r>
              <a:rPr lang="el-GR" dirty="0"/>
              <a:t>του κτιρίου καλύπτεται με την παροχή θέρμανσης ή ψύξης. Γενικά, η εκλογή του τρόπου θέρμανσης ή και ψύξης, εξαρτάται από το μέγεθος του έργου, την σπουδαιότητά του, τις ειδικές κλιματικές συνθήκες του περιβάλλοντος, τις οικονομικές δυνατότητες, τα διατιθέμενα μέσα καθώς και το συγκριτικά οικονομικότερο καύσιμο στην περιοχή και την δυνατότητα αποθήκευσης της θερμαντικής ύλης . </a:t>
            </a:r>
          </a:p>
        </p:txBody>
      </p:sp>
    </p:spTree>
    <p:extLst>
      <p:ext uri="{BB962C8B-B14F-4D97-AF65-F5344CB8AC3E}">
        <p14:creationId xmlns:p14="http://schemas.microsoft.com/office/powerpoint/2010/main" val="284662854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Ορθογώνιο 1"/>
          <p:cNvSpPr/>
          <p:nvPr/>
        </p:nvSpPr>
        <p:spPr>
          <a:xfrm>
            <a:off x="755576" y="692696"/>
            <a:ext cx="7416824" cy="3970318"/>
          </a:xfrm>
          <a:prstGeom prst="rect">
            <a:avLst/>
          </a:prstGeom>
        </p:spPr>
        <p:txBody>
          <a:bodyPr wrap="square">
            <a:spAutoFit/>
          </a:bodyPr>
          <a:lstStyle/>
          <a:p>
            <a:r>
              <a:rPr lang="el-GR" dirty="0" err="1"/>
              <a:t>Eίναι</a:t>
            </a:r>
            <a:r>
              <a:rPr lang="el-GR" dirty="0"/>
              <a:t> σαφές ότι, </a:t>
            </a:r>
            <a:r>
              <a:rPr lang="el-GR" dirty="0">
                <a:solidFill>
                  <a:srgbClr val="FFC000"/>
                </a:solidFill>
              </a:rPr>
              <a:t>οι απώλειες ή τα κέρδη από τον αερισμό και η θερμική πρόσοδος από τους χρήστες και τον φωτισμό</a:t>
            </a:r>
            <a:r>
              <a:rPr lang="el-GR" dirty="0"/>
              <a:t>, είναι οι </a:t>
            </a:r>
            <a:r>
              <a:rPr lang="el-GR" dirty="0">
                <a:solidFill>
                  <a:srgbClr val="FFC000"/>
                </a:solidFill>
              </a:rPr>
              <a:t>δύο παράμετροι του θερμικού ισοζυγίου </a:t>
            </a:r>
            <a:r>
              <a:rPr lang="el-GR" dirty="0"/>
              <a:t>που αφενός επηρεάζονται άμεσα από την χρήση του κτιρίου και αφετέρου καθορίζουν σε μεγάλο βαθμό το θερμικό ή ψυκτικό φορτίο του. </a:t>
            </a:r>
            <a:endParaRPr lang="el-GR" dirty="0" smtClean="0"/>
          </a:p>
          <a:p>
            <a:endParaRPr lang="el-GR" dirty="0" smtClean="0"/>
          </a:p>
          <a:p>
            <a:endParaRPr lang="el-GR" dirty="0"/>
          </a:p>
          <a:p>
            <a:r>
              <a:rPr lang="el-GR" dirty="0" err="1" smtClean="0"/>
              <a:t>Aξίζει</a:t>
            </a:r>
            <a:r>
              <a:rPr lang="el-GR" dirty="0" smtClean="0"/>
              <a:t> </a:t>
            </a:r>
            <a:r>
              <a:rPr lang="el-GR" dirty="0"/>
              <a:t>να σημειωθεί ότι στον </a:t>
            </a:r>
            <a:r>
              <a:rPr lang="el-GR" dirty="0">
                <a:solidFill>
                  <a:srgbClr val="FFC000"/>
                </a:solidFill>
              </a:rPr>
              <a:t>υπολογισμό του θερμικού ισοζυγίου </a:t>
            </a:r>
            <a:r>
              <a:rPr lang="el-GR" dirty="0"/>
              <a:t>δεν παίρνεται υπόψη η διαθέσιμη στον θερμαινόμενο χώρο </a:t>
            </a:r>
            <a:r>
              <a:rPr lang="el-GR" dirty="0">
                <a:solidFill>
                  <a:srgbClr val="FFC000"/>
                </a:solidFill>
              </a:rPr>
              <a:t>θερμική μάζα</a:t>
            </a:r>
            <a:r>
              <a:rPr lang="el-GR" dirty="0"/>
              <a:t>, η οποία επηρεάζει όχι μόνον την χρονική και στον χώρο κατανομή της θερμοκρασίας (αίσθημα θερμικής άνεσης), αλλά έμμεσα και την τελική κατανάλωση ενέργειας για την διατήρηση της επιθυμητής θερμοκρασίας, ή θερμοκρασίας σχεδιασμού.  </a:t>
            </a:r>
          </a:p>
        </p:txBody>
      </p:sp>
    </p:spTree>
    <p:extLst>
      <p:ext uri="{BB962C8B-B14F-4D97-AF65-F5344CB8AC3E}">
        <p14:creationId xmlns:p14="http://schemas.microsoft.com/office/powerpoint/2010/main" val="399656511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Ορθογώνιο 1"/>
          <p:cNvSpPr/>
          <p:nvPr/>
        </p:nvSpPr>
        <p:spPr>
          <a:xfrm>
            <a:off x="323528" y="1859340"/>
            <a:ext cx="7272808" cy="4001095"/>
          </a:xfrm>
          <a:prstGeom prst="rect">
            <a:avLst/>
          </a:prstGeom>
        </p:spPr>
        <p:txBody>
          <a:bodyPr wrap="square">
            <a:spAutoFit/>
          </a:bodyPr>
          <a:lstStyle/>
          <a:p>
            <a:r>
              <a:rPr lang="el-GR" b="1" dirty="0">
                <a:solidFill>
                  <a:srgbClr val="FFC000"/>
                </a:solidFill>
              </a:rPr>
              <a:t> </a:t>
            </a:r>
            <a:r>
              <a:rPr lang="el-GR" sz="2800" b="1" dirty="0">
                <a:solidFill>
                  <a:srgbClr val="FFC000"/>
                </a:solidFill>
              </a:rPr>
              <a:t>ΘΕΡΜΙΚΗ ΑΝΕΣΗ </a:t>
            </a:r>
            <a:endParaRPr lang="el-GR" sz="2800" b="1" dirty="0" smtClean="0">
              <a:solidFill>
                <a:srgbClr val="FFC000"/>
              </a:solidFill>
            </a:endParaRPr>
          </a:p>
          <a:p>
            <a:r>
              <a:rPr lang="el-GR" sz="2800" dirty="0" smtClean="0"/>
              <a:t> </a:t>
            </a:r>
          </a:p>
          <a:p>
            <a:endParaRPr lang="el-GR" dirty="0" smtClean="0"/>
          </a:p>
          <a:p>
            <a:endParaRPr lang="el-GR" dirty="0"/>
          </a:p>
          <a:p>
            <a:endParaRPr lang="el-GR" dirty="0"/>
          </a:p>
          <a:p>
            <a:r>
              <a:rPr lang="el-GR" dirty="0" smtClean="0"/>
              <a:t>H </a:t>
            </a:r>
            <a:r>
              <a:rPr lang="el-GR" dirty="0"/>
              <a:t>βιολογική και ψυχολογική ισορροπία του ανθρώπου εξασφαλίζεται από την επιτυχή προσαρμογή του στο φυσικό περιβάλλον. </a:t>
            </a:r>
            <a:endParaRPr lang="el-GR" dirty="0" smtClean="0"/>
          </a:p>
          <a:p>
            <a:endParaRPr lang="el-GR" dirty="0"/>
          </a:p>
          <a:p>
            <a:r>
              <a:rPr lang="el-GR" dirty="0" smtClean="0"/>
              <a:t>Παράμετροι </a:t>
            </a:r>
            <a:r>
              <a:rPr lang="el-GR" dirty="0"/>
              <a:t>όπως, το κλίμα, το φως, ο θόρυβος, η βλάστηση, οι ζωντανοί οργανισμοί, η μόλυνση της ατμόσφαιρας, </a:t>
            </a:r>
            <a:r>
              <a:rPr lang="el-GR" dirty="0" err="1"/>
              <a:t>κ.λ.π</a:t>
            </a:r>
            <a:r>
              <a:rPr lang="el-GR" dirty="0"/>
              <a:t>., συσχετιζόμενοι μεταξύ τους συνθέτουν το φυσικό περιβάλλον και επηρεάζουν την υγεία και την παραγωγικότητα του ατόμου. </a:t>
            </a:r>
          </a:p>
        </p:txBody>
      </p:sp>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99992" y="908720"/>
            <a:ext cx="3562335" cy="23193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7884395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Ορθογώνιο 1"/>
          <p:cNvSpPr/>
          <p:nvPr/>
        </p:nvSpPr>
        <p:spPr>
          <a:xfrm>
            <a:off x="899592" y="764704"/>
            <a:ext cx="3024336" cy="5909310"/>
          </a:xfrm>
          <a:prstGeom prst="rect">
            <a:avLst/>
          </a:prstGeom>
        </p:spPr>
        <p:txBody>
          <a:bodyPr wrap="square">
            <a:spAutoFit/>
          </a:bodyPr>
          <a:lstStyle/>
          <a:p>
            <a:r>
              <a:rPr lang="el-GR" dirty="0">
                <a:solidFill>
                  <a:srgbClr val="FFC000"/>
                </a:solidFill>
              </a:rPr>
              <a:t>H θερμική, η οπτική και η ηχητική άνεση </a:t>
            </a:r>
            <a:r>
              <a:rPr lang="el-GR" dirty="0"/>
              <a:t>είναι οι τρεις σημαντικότερες συνισταμένες που επηρεάζουν την ευεξία του ανθρώπου και εξαρτώνται σε μεγάλο βαθμό από το κέλυφος του κτιρίου και τα συστήματα ελέγχου του </a:t>
            </a:r>
            <a:r>
              <a:rPr lang="el-GR" dirty="0" err="1"/>
              <a:t>εσωκλίματος</a:t>
            </a:r>
            <a:r>
              <a:rPr lang="el-GR" dirty="0"/>
              <a:t>. </a:t>
            </a:r>
            <a:endParaRPr lang="el-GR" dirty="0" smtClean="0"/>
          </a:p>
          <a:p>
            <a:endParaRPr lang="el-GR" dirty="0"/>
          </a:p>
          <a:p>
            <a:r>
              <a:rPr lang="el-GR" dirty="0" smtClean="0"/>
              <a:t>O </a:t>
            </a:r>
            <a:r>
              <a:rPr lang="el-GR" dirty="0"/>
              <a:t>βαθμός ανταπόκρισης του κελύφους και των συστημάτων ελέγχου στις απαιτήσεις για την εξασφάλιση άνεσης, είναι κριτήριο αξιολόγησης του σχεδιασμού. </a:t>
            </a:r>
          </a:p>
          <a:p>
            <a:r>
              <a:rPr lang="el-GR" dirty="0"/>
              <a:t> </a:t>
            </a:r>
          </a:p>
          <a:p>
            <a:r>
              <a:rPr lang="el-GR" dirty="0"/>
              <a:t> </a:t>
            </a:r>
          </a:p>
        </p:txBody>
      </p:sp>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67944" y="1628800"/>
            <a:ext cx="4449763" cy="3908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7075030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91680" y="1052736"/>
            <a:ext cx="5292588" cy="32569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Ορθογώνιο 1"/>
          <p:cNvSpPr/>
          <p:nvPr/>
        </p:nvSpPr>
        <p:spPr>
          <a:xfrm>
            <a:off x="1259632" y="4725144"/>
            <a:ext cx="6480466" cy="923330"/>
          </a:xfrm>
          <a:prstGeom prst="rect">
            <a:avLst/>
          </a:prstGeom>
        </p:spPr>
        <p:txBody>
          <a:bodyPr wrap="square">
            <a:spAutoFit/>
          </a:bodyPr>
          <a:lstStyle/>
          <a:p>
            <a:r>
              <a:rPr lang="el-GR" dirty="0"/>
              <a:t>Παραγωγή θερμότητας από το άτομο και ανταλλαγή θερμότητας του ανθρώπινου σώματος με το περιβάλλον για τη διατήρηση του θερμικού ισοζυγίου του </a:t>
            </a:r>
            <a:r>
              <a:rPr lang="el-GR" dirty="0" smtClean="0"/>
              <a:t>ατόμου</a:t>
            </a:r>
            <a:endParaRPr lang="el-GR" dirty="0"/>
          </a:p>
        </p:txBody>
      </p:sp>
    </p:spTree>
    <p:extLst>
      <p:ext uri="{BB962C8B-B14F-4D97-AF65-F5344CB8AC3E}">
        <p14:creationId xmlns:p14="http://schemas.microsoft.com/office/powerpoint/2010/main" val="93624798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Ορθογώνιο 1"/>
          <p:cNvSpPr/>
          <p:nvPr/>
        </p:nvSpPr>
        <p:spPr>
          <a:xfrm>
            <a:off x="467544" y="476672"/>
            <a:ext cx="7920880" cy="5909310"/>
          </a:xfrm>
          <a:prstGeom prst="rect">
            <a:avLst/>
          </a:prstGeom>
        </p:spPr>
        <p:txBody>
          <a:bodyPr wrap="square">
            <a:spAutoFit/>
          </a:bodyPr>
          <a:lstStyle/>
          <a:p>
            <a:r>
              <a:rPr lang="el-GR" dirty="0" err="1">
                <a:solidFill>
                  <a:srgbClr val="FFC000"/>
                </a:solidFill>
              </a:rPr>
              <a:t>Tο</a:t>
            </a:r>
            <a:r>
              <a:rPr lang="el-GR" dirty="0">
                <a:solidFill>
                  <a:srgbClr val="FFC000"/>
                </a:solidFill>
              </a:rPr>
              <a:t> αίσθημα της θερμικής άνεσης </a:t>
            </a:r>
            <a:r>
              <a:rPr lang="el-GR" dirty="0"/>
              <a:t>δημιουργείται όταν καταναλώνεται η ελάχιστη ενέργεια από τον οργανισμό για την εξασφάλιση των θερμορρυθμιστικών λειτουργιών στο ανθρώπινο σώμα, ώστε να διατηρηθεί το θερμικό ισοζύγιο του </a:t>
            </a:r>
            <a:r>
              <a:rPr lang="el-GR" dirty="0" smtClean="0"/>
              <a:t>ατόμου.</a:t>
            </a:r>
            <a:endParaRPr lang="el-GR" dirty="0"/>
          </a:p>
          <a:p>
            <a:r>
              <a:rPr lang="el-GR" dirty="0"/>
              <a:t> </a:t>
            </a:r>
          </a:p>
          <a:p>
            <a:r>
              <a:rPr lang="el-GR" dirty="0"/>
              <a:t>Όταν οι κλιματικές συνθήκες του περιβάλλοντος είναι ευνοϊκές, το σώμα αποβάλλει την πλεονάζουσα θερμότητα με την ακτινοβολία, την αγωγιμότητα, την κυκλοφορία του αέρα, την εξάτμιση του ιδρώτα και την αναπνοή. </a:t>
            </a:r>
            <a:r>
              <a:rPr lang="el-GR" dirty="0" err="1"/>
              <a:t>Tο</a:t>
            </a:r>
            <a:r>
              <a:rPr lang="el-GR" dirty="0"/>
              <a:t> θερμορρυθμιστικό σύστημα λειτουργεί με το ελάχιστο έργο και το άτομο αισθάνεται “θερμικά άνετα”. </a:t>
            </a:r>
            <a:endParaRPr lang="el-GR" dirty="0" smtClean="0"/>
          </a:p>
          <a:p>
            <a:endParaRPr lang="el-GR" dirty="0"/>
          </a:p>
          <a:p>
            <a:r>
              <a:rPr lang="el-GR" dirty="0" smtClean="0"/>
              <a:t>Σε </a:t>
            </a:r>
            <a:r>
              <a:rPr lang="el-GR" dirty="0"/>
              <a:t>δυσμενείς όμως συνθήκες- π.χ., αν επικρατεί πολύ “κρύο” ή πολύ “ζέστη”-, το σώμα χάνει πολύ περισσότερη από όση θα 'πρεπε θερμότητα ή αντίστοιχα αδυνατεί να αποβάλει το πλεόνασμα της παραγόμενης θερμότητας, και τότε δεν υπάρχει “θερμική άνεση”.  </a:t>
            </a:r>
            <a:endParaRPr lang="el-GR" dirty="0" smtClean="0"/>
          </a:p>
          <a:p>
            <a:endParaRPr lang="el-GR" dirty="0"/>
          </a:p>
          <a:p>
            <a:r>
              <a:rPr lang="el-GR" dirty="0" err="1" smtClean="0"/>
              <a:t>Tο</a:t>
            </a:r>
            <a:r>
              <a:rPr lang="el-GR" dirty="0" smtClean="0"/>
              <a:t> </a:t>
            </a:r>
            <a:r>
              <a:rPr lang="el-GR" dirty="0"/>
              <a:t>κέλυφος των κτιρίων αποτελεί το ρυθμιστικό παράγοντα για τη δημιουργία συνθηκών θερμικής άνεσης στον εσωτερικό χώρο, με το να αξιοποιεί τα θετικά κατά περίπτωση κλιματικά στοιχεία και να αποτρέπει τα επιζήμια. </a:t>
            </a:r>
          </a:p>
          <a:p>
            <a:r>
              <a:rPr lang="el-GR" dirty="0"/>
              <a:t> </a:t>
            </a:r>
          </a:p>
        </p:txBody>
      </p:sp>
    </p:spTree>
    <p:extLst>
      <p:ext uri="{BB962C8B-B14F-4D97-AF65-F5344CB8AC3E}">
        <p14:creationId xmlns:p14="http://schemas.microsoft.com/office/powerpoint/2010/main" val="233033600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Ορθογώνιο 1"/>
          <p:cNvSpPr/>
          <p:nvPr/>
        </p:nvSpPr>
        <p:spPr>
          <a:xfrm>
            <a:off x="611560" y="889843"/>
            <a:ext cx="3384376" cy="3970318"/>
          </a:xfrm>
          <a:prstGeom prst="rect">
            <a:avLst/>
          </a:prstGeom>
        </p:spPr>
        <p:txBody>
          <a:bodyPr wrap="square">
            <a:spAutoFit/>
          </a:bodyPr>
          <a:lstStyle/>
          <a:p>
            <a:r>
              <a:rPr lang="el-GR" dirty="0"/>
              <a:t>H ζώνη της θερμικής άνεσης αναφέρεται στο συνδυασμό εκείνων των μεταβλητών του </a:t>
            </a:r>
            <a:r>
              <a:rPr lang="el-GR" dirty="0" err="1"/>
              <a:t>εσωκλίματος</a:t>
            </a:r>
            <a:r>
              <a:rPr lang="el-GR" dirty="0"/>
              <a:t> (θερμοκρασία αέρα, θερμοκρασία </a:t>
            </a:r>
            <a:r>
              <a:rPr lang="el-GR" dirty="0" err="1"/>
              <a:t>περιβαλλουσών</a:t>
            </a:r>
            <a:r>
              <a:rPr lang="el-GR" dirty="0"/>
              <a:t> επιφανειών, σχετική υγρασία και ταχύτητα αέρα), όπου κατά μερικούς μελετητές το 50% , και κατ’ άλλους το 80% των ατόμων που ερωτώνται αισθάνονται θερμικά άνετα ή θερμικά ουδέτερα  </a:t>
            </a:r>
          </a:p>
          <a:p>
            <a:r>
              <a:rPr lang="el-GR" dirty="0"/>
              <a:t> </a:t>
            </a:r>
          </a:p>
        </p:txBody>
      </p:sp>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83968" y="2888252"/>
            <a:ext cx="4676119" cy="35070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5488469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Ορθογώνιο 1"/>
          <p:cNvSpPr/>
          <p:nvPr/>
        </p:nvSpPr>
        <p:spPr>
          <a:xfrm>
            <a:off x="539552" y="620688"/>
            <a:ext cx="7560840" cy="4524315"/>
          </a:xfrm>
          <a:prstGeom prst="rect">
            <a:avLst/>
          </a:prstGeom>
        </p:spPr>
        <p:txBody>
          <a:bodyPr wrap="square">
            <a:spAutoFit/>
          </a:bodyPr>
          <a:lstStyle/>
          <a:p>
            <a:r>
              <a:rPr lang="el-GR" dirty="0" err="1">
                <a:solidFill>
                  <a:srgbClr val="FFC000"/>
                </a:solidFill>
              </a:rPr>
              <a:t>Eξι</a:t>
            </a:r>
            <a:r>
              <a:rPr lang="el-GR" dirty="0">
                <a:solidFill>
                  <a:srgbClr val="FFC000"/>
                </a:solidFill>
              </a:rPr>
              <a:t> σημαντικοί-φυσικοί παράγοντες </a:t>
            </a:r>
            <a:r>
              <a:rPr lang="el-GR" dirty="0"/>
              <a:t>που λειτουργούν αλληλένδετα μεταξύ τους σαν ένα σύστημα, που επηρεάζεται όμως και από ψυχολογικούς παράγοντες, καθορίζουν σε μεγάλο βαθμό το αίσθημα της θερμικής άνεσης. </a:t>
            </a:r>
            <a:endParaRPr lang="el-GR" dirty="0" smtClean="0"/>
          </a:p>
          <a:p>
            <a:endParaRPr lang="el-GR" dirty="0"/>
          </a:p>
          <a:p>
            <a:r>
              <a:rPr lang="el-GR" dirty="0" err="1" smtClean="0"/>
              <a:t>Oι</a:t>
            </a:r>
            <a:r>
              <a:rPr lang="el-GR" dirty="0" smtClean="0"/>
              <a:t> </a:t>
            </a:r>
            <a:r>
              <a:rPr lang="el-GR" dirty="0"/>
              <a:t>παράγοντες αυτοί διακρίνονται σε </a:t>
            </a:r>
            <a:r>
              <a:rPr lang="el-GR" dirty="0">
                <a:solidFill>
                  <a:srgbClr val="FFC000"/>
                </a:solidFill>
              </a:rPr>
              <a:t>προσωπικούς</a:t>
            </a:r>
            <a:r>
              <a:rPr lang="el-GR" dirty="0"/>
              <a:t> (βαθμός ένδυσης και μεταβολισμός), και σε </a:t>
            </a:r>
            <a:r>
              <a:rPr lang="el-GR" dirty="0">
                <a:solidFill>
                  <a:srgbClr val="FFC000"/>
                </a:solidFill>
              </a:rPr>
              <a:t>περιβαλλοντικούς</a:t>
            </a:r>
            <a:r>
              <a:rPr lang="el-GR" dirty="0"/>
              <a:t> (θερμοκρασία αέρα, θερμοκρασία </a:t>
            </a:r>
            <a:r>
              <a:rPr lang="el-GR" dirty="0" err="1"/>
              <a:t>περιβαλλουσών</a:t>
            </a:r>
            <a:r>
              <a:rPr lang="el-GR" dirty="0"/>
              <a:t> επιφανειών, ταχύτητα αέρα και σχετική υγρασία</a:t>
            </a:r>
            <a:r>
              <a:rPr lang="el-GR" dirty="0" smtClean="0"/>
              <a:t>).</a:t>
            </a:r>
          </a:p>
          <a:p>
            <a:endParaRPr lang="el-GR" dirty="0"/>
          </a:p>
          <a:p>
            <a:r>
              <a:rPr lang="el-GR" dirty="0" smtClean="0"/>
              <a:t>Άλλοι </a:t>
            </a:r>
            <a:r>
              <a:rPr lang="el-GR" dirty="0"/>
              <a:t>παράγοντες, που είναι λιγότερο προφανείς και έμμεσα επηρεάζουν το αίσθημα της θερμικής άνεσης, είναι η ηλικία και το φύλο, το μέγεθος του σώματος και το βάρος, η ικανότητα εγκλιματισμού και προσαρμογής, η κατάσταση της υγείας, η διαιτητική, το επίπεδο φωτισμού, ακόμη το χρώμα και η </a:t>
            </a:r>
            <a:r>
              <a:rPr lang="el-GR" dirty="0" smtClean="0"/>
              <a:t>διακόσμηση.</a:t>
            </a:r>
            <a:endParaRPr lang="el-GR" dirty="0"/>
          </a:p>
        </p:txBody>
      </p:sp>
    </p:spTree>
    <p:extLst>
      <p:ext uri="{BB962C8B-B14F-4D97-AF65-F5344CB8AC3E}">
        <p14:creationId xmlns:p14="http://schemas.microsoft.com/office/powerpoint/2010/main" val="68553301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33481" y="1196752"/>
            <a:ext cx="6840760" cy="42435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6684377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Ορθογώνιο 1"/>
          <p:cNvSpPr/>
          <p:nvPr/>
        </p:nvSpPr>
        <p:spPr>
          <a:xfrm>
            <a:off x="611560" y="1028363"/>
            <a:ext cx="3240360" cy="5355312"/>
          </a:xfrm>
          <a:prstGeom prst="rect">
            <a:avLst/>
          </a:prstGeom>
        </p:spPr>
        <p:txBody>
          <a:bodyPr wrap="square">
            <a:spAutoFit/>
          </a:bodyPr>
          <a:lstStyle/>
          <a:p>
            <a:r>
              <a:rPr lang="el-GR" dirty="0" err="1"/>
              <a:t>Oι</a:t>
            </a:r>
            <a:r>
              <a:rPr lang="el-GR" dirty="0"/>
              <a:t> περιβαλλοντικές μεταβλητές εξαρτώνται άμεσα από το σχεδιασμό του κτιρίου (αρχιτεκτονικό και μηχανολογικό), και κατά τον </a:t>
            </a:r>
            <a:r>
              <a:rPr lang="el-GR" dirty="0" err="1"/>
              <a:t>Koenisberger</a:t>
            </a:r>
            <a:r>
              <a:rPr lang="el-GR" dirty="0"/>
              <a:t>, ο ρόλος του μελετητή είναι να δημιουργήσει τις βέλτιστες κατά το δυνατόν </a:t>
            </a:r>
            <a:r>
              <a:rPr lang="el-GR" dirty="0" err="1"/>
              <a:t>εσωκλιματικές</a:t>
            </a:r>
            <a:r>
              <a:rPr lang="el-GR" dirty="0"/>
              <a:t> συνθήκες, γιατί “ η αίσθηση της άνεσης ή η έλλειψή της αθροιστικά συνεισφέρουν στη κρίση του χρήστη για την ποιότητα του σπιτιού όπου ζει ή του σχολείου ή του γραφείου ή του εργοστασίου όπου εργάζεται”. </a:t>
            </a:r>
          </a:p>
        </p:txBody>
      </p:sp>
      <p:pic>
        <p:nvPicPr>
          <p:cNvPr id="153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9803" y="1268760"/>
            <a:ext cx="3940107" cy="44424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5526554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Ορθογώνιο 2"/>
          <p:cNvSpPr/>
          <p:nvPr/>
        </p:nvSpPr>
        <p:spPr>
          <a:xfrm>
            <a:off x="827584" y="3933056"/>
            <a:ext cx="6840760" cy="2031325"/>
          </a:xfrm>
          <a:prstGeom prst="rect">
            <a:avLst/>
          </a:prstGeom>
        </p:spPr>
        <p:txBody>
          <a:bodyPr wrap="square">
            <a:spAutoFit/>
          </a:bodyPr>
          <a:lstStyle/>
          <a:p>
            <a:r>
              <a:rPr lang="el-GR" dirty="0" smtClean="0"/>
              <a:t>Συγχρόνως, οι εκπομπές του διοξειδίου του άνθρακα, που αναπόφευκτα συνοδεύουν την κατανάλωση των ορυκτών καυσίμων, θεωρούνται υπεύθυνες για τη ρύπανση του</a:t>
            </a:r>
          </a:p>
          <a:p>
            <a:r>
              <a:rPr lang="el-GR" dirty="0" smtClean="0"/>
              <a:t>περιβάλλοντος </a:t>
            </a:r>
            <a:r>
              <a:rPr lang="el-GR" dirty="0"/>
              <a:t>και για το </a:t>
            </a:r>
            <a:r>
              <a:rPr lang="el-GR" dirty="0">
                <a:solidFill>
                  <a:schemeClr val="accent5"/>
                </a:solidFill>
              </a:rPr>
              <a:t>«φαινόμενο του θερμοκηπίου», </a:t>
            </a:r>
            <a:r>
              <a:rPr lang="el-GR" dirty="0"/>
              <a:t>που τον αιώνα που διανύουμε ενδέχεται να επηρεάσει δυσμενώς τις κλιματολογικές συνθήκες οι οποίες είναι εξαιρετικά δύσκολο να αντιμετωπιστούν.</a:t>
            </a: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3608" y="692696"/>
            <a:ext cx="5256584" cy="26952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4086264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Ορθογώνιο 1"/>
          <p:cNvSpPr/>
          <p:nvPr/>
        </p:nvSpPr>
        <p:spPr>
          <a:xfrm>
            <a:off x="755576" y="1124744"/>
            <a:ext cx="7488832" cy="4247317"/>
          </a:xfrm>
          <a:prstGeom prst="rect">
            <a:avLst/>
          </a:prstGeom>
        </p:spPr>
        <p:txBody>
          <a:bodyPr wrap="square">
            <a:spAutoFit/>
          </a:bodyPr>
          <a:lstStyle/>
          <a:p>
            <a:pPr marL="285750" indent="-285750">
              <a:buFont typeface="Arial" charset="0"/>
              <a:buChar char="•"/>
            </a:pPr>
            <a:r>
              <a:rPr lang="el-GR" dirty="0" smtClean="0">
                <a:solidFill>
                  <a:srgbClr val="FFC000"/>
                </a:solidFill>
              </a:rPr>
              <a:t>η </a:t>
            </a:r>
            <a:r>
              <a:rPr lang="el-GR" dirty="0">
                <a:solidFill>
                  <a:srgbClr val="FFC000"/>
                </a:solidFill>
              </a:rPr>
              <a:t>θερμοκρασία του αέρα </a:t>
            </a:r>
            <a:r>
              <a:rPr lang="el-GR" dirty="0"/>
              <a:t>(</a:t>
            </a:r>
            <a:r>
              <a:rPr lang="el-GR" dirty="0" err="1"/>
              <a:t>tair</a:t>
            </a:r>
            <a:r>
              <a:rPr lang="el-GR" dirty="0"/>
              <a:t>) είναι η βάση για την αξιολόγηση της θερμικής άνεσης. </a:t>
            </a:r>
            <a:endParaRPr lang="el-GR" dirty="0" smtClean="0"/>
          </a:p>
          <a:p>
            <a:pPr marL="285750" indent="-285750">
              <a:buFont typeface="Arial" charset="0"/>
              <a:buChar char="•"/>
            </a:pPr>
            <a:endParaRPr lang="el-GR" dirty="0"/>
          </a:p>
          <a:p>
            <a:pPr marL="285750" indent="-285750">
              <a:buFont typeface="Arial" charset="0"/>
              <a:buChar char="•"/>
            </a:pPr>
            <a:r>
              <a:rPr lang="el-GR" dirty="0" err="1" smtClean="0"/>
              <a:t>Kατά</a:t>
            </a:r>
            <a:r>
              <a:rPr lang="el-GR" dirty="0" smtClean="0"/>
              <a:t> </a:t>
            </a:r>
            <a:r>
              <a:rPr lang="el-GR" dirty="0"/>
              <a:t>την ASHRAE το 80% των ατόμων αισθάνεται θερμικά άνετα, όταν η θερμοκρασία του αέρα κυμαίνεται μεταξύ 21.5 και 25°C (με σχετική υγρασία 50%). Ένα πρόβλημα που συνδέεται με τη θερμοκρασία του αέρα είναι η διαστρωμάτωση της θερμοκρασίας σε ένα χώρο που οφείλεται στη διαφορά της πυκνότητας του θερμού και ψυχρού αέρα</a:t>
            </a:r>
            <a:r>
              <a:rPr lang="el-GR" dirty="0" smtClean="0"/>
              <a:t>.</a:t>
            </a:r>
          </a:p>
          <a:p>
            <a:pPr marL="285750" indent="-285750">
              <a:buFont typeface="Arial" charset="0"/>
              <a:buChar char="•"/>
            </a:pPr>
            <a:endParaRPr lang="el-GR" dirty="0"/>
          </a:p>
          <a:p>
            <a:pPr marL="285750" indent="-285750">
              <a:buFont typeface="Arial" charset="0"/>
              <a:buChar char="•"/>
            </a:pPr>
            <a:r>
              <a:rPr lang="el-GR" dirty="0" err="1" smtClean="0"/>
              <a:t>Tο</a:t>
            </a:r>
            <a:r>
              <a:rPr lang="el-GR" dirty="0" smtClean="0"/>
              <a:t> </a:t>
            </a:r>
            <a:r>
              <a:rPr lang="el-GR" dirty="0"/>
              <a:t>φαινόμενο αυτό βελτιώνεται ή γίνεται δυσμενέστερο, ανάλογα με το μέγεθος και το σχήμα του χώρου, την κατασκευή του περιβλήματος, τον τύπο του θερμαντικού συστήματος που χρησιμοποιείται και από τη μέση θερμοκρασία που ακτινοβολείται από τις περιβάλλουσες το χώρο επιφάνειες. </a:t>
            </a:r>
          </a:p>
        </p:txBody>
      </p:sp>
    </p:spTree>
    <p:extLst>
      <p:ext uri="{BB962C8B-B14F-4D97-AF65-F5344CB8AC3E}">
        <p14:creationId xmlns:p14="http://schemas.microsoft.com/office/powerpoint/2010/main" val="39976838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Ορθογώνιο 1"/>
          <p:cNvSpPr/>
          <p:nvPr/>
        </p:nvSpPr>
        <p:spPr>
          <a:xfrm>
            <a:off x="454720" y="548680"/>
            <a:ext cx="7416824" cy="5632311"/>
          </a:xfrm>
          <a:prstGeom prst="rect">
            <a:avLst/>
          </a:prstGeom>
        </p:spPr>
        <p:txBody>
          <a:bodyPr wrap="square">
            <a:spAutoFit/>
          </a:bodyPr>
          <a:lstStyle/>
          <a:p>
            <a:pPr marL="285750" indent="-285750">
              <a:buFont typeface="Arial" charset="0"/>
              <a:buChar char="•"/>
            </a:pPr>
            <a:r>
              <a:rPr lang="el-GR" dirty="0" smtClean="0">
                <a:solidFill>
                  <a:schemeClr val="accent5"/>
                </a:solidFill>
              </a:rPr>
              <a:t>η </a:t>
            </a:r>
            <a:r>
              <a:rPr lang="el-GR" dirty="0">
                <a:solidFill>
                  <a:schemeClr val="accent5"/>
                </a:solidFill>
              </a:rPr>
              <a:t>μέση ακτινοβολούμενη θερμοκρασία των επιφανειών που περιβάλλουν το χώρο </a:t>
            </a:r>
            <a:r>
              <a:rPr lang="el-GR" dirty="0"/>
              <a:t>(</a:t>
            </a:r>
            <a:r>
              <a:rPr lang="el-GR" dirty="0" err="1"/>
              <a:t>tmr</a:t>
            </a:r>
            <a:r>
              <a:rPr lang="el-GR" dirty="0"/>
              <a:t>), επηρεάζει την αίσθηση της θερμοκρασίας του αέρα, έτσι ώστε σε κάποιο βαθμό εξισορροπεί πολύ υψηλές ή χαμηλές θερμοκρασίες αέρα.  Πριν λίγες δεκαετίες, η θερμοκρασία του αέρα θεωρούνταν ο </a:t>
            </a:r>
            <a:r>
              <a:rPr lang="el-GR" dirty="0" err="1"/>
              <a:t>πιό</a:t>
            </a:r>
            <a:r>
              <a:rPr lang="el-GR" dirty="0"/>
              <a:t> σημαντικός δείκτης για τον προσδιορισμό της θερμικής άνεσης, και σε πολλά διαγράμματα άνεσης θεωρείται ότι η θερμοκρασία των </a:t>
            </a:r>
            <a:r>
              <a:rPr lang="el-GR" dirty="0" err="1"/>
              <a:t>περιβαλλουσών</a:t>
            </a:r>
            <a:r>
              <a:rPr lang="el-GR" dirty="0"/>
              <a:t> επιφανειών είναι ίση με τη θερμοκρασία του αέρα. </a:t>
            </a:r>
            <a:r>
              <a:rPr lang="el-GR" dirty="0" err="1"/>
              <a:t>Mετά</a:t>
            </a:r>
            <a:r>
              <a:rPr lang="el-GR" dirty="0"/>
              <a:t> από σχετικές έρευνες κρίνεται πλέον αναγκαίο να </a:t>
            </a:r>
            <a:r>
              <a:rPr lang="el-GR" dirty="0" err="1"/>
              <a:t>συναξιολογείται</a:t>
            </a:r>
            <a:r>
              <a:rPr lang="el-GR" dirty="0"/>
              <a:t> και η θερμότητα που ακτινοβολείται από τις επιφάνειες, μια και το αθροιστικό θερμικό αποτέλεσμα είναι εκείνο που πραγματικά αισθάνεται ο άνθρωπος και που επιδρά στο θερμικό ισοζύγιο του σώματος. </a:t>
            </a:r>
            <a:endParaRPr lang="el-GR" dirty="0" smtClean="0"/>
          </a:p>
          <a:p>
            <a:pPr marL="285750" indent="-285750">
              <a:buFont typeface="Arial" charset="0"/>
              <a:buChar char="•"/>
            </a:pPr>
            <a:endParaRPr lang="el-GR" dirty="0"/>
          </a:p>
          <a:p>
            <a:pPr marL="285750" indent="-285750">
              <a:buFont typeface="Arial" charset="0"/>
              <a:buChar char="•"/>
            </a:pPr>
            <a:r>
              <a:rPr lang="el-GR" dirty="0" smtClean="0"/>
              <a:t>Στην </a:t>
            </a:r>
            <a:r>
              <a:rPr lang="el-GR" dirty="0"/>
              <a:t>τυπική αρχιτεκτονική πρακτική, θα πρέπει η διαφορά μεταξύ της θερμοκρασίας του αέρα και των </a:t>
            </a:r>
            <a:r>
              <a:rPr lang="el-GR" dirty="0" err="1"/>
              <a:t>περιβαλλουσών</a:t>
            </a:r>
            <a:r>
              <a:rPr lang="el-GR" dirty="0"/>
              <a:t> επιφανειών να μην υπερβαίνει τους 3°-4°C, και εξαρτάται από τη θέση και το μέγεθος των επιφανειών που περιβάλλουν τον χώρο και την ικανότητά τους να εκπέμπουν θερμότητα. </a:t>
            </a:r>
            <a:endParaRPr lang="el-GR" dirty="0" smtClean="0"/>
          </a:p>
          <a:p>
            <a:pPr marL="285750" indent="-285750">
              <a:buFont typeface="Arial" charset="0"/>
              <a:buChar char="•"/>
            </a:pPr>
            <a:endParaRPr lang="el-GR" dirty="0"/>
          </a:p>
        </p:txBody>
      </p:sp>
    </p:spTree>
    <p:extLst>
      <p:ext uri="{BB962C8B-B14F-4D97-AF65-F5344CB8AC3E}">
        <p14:creationId xmlns:p14="http://schemas.microsoft.com/office/powerpoint/2010/main" val="428003928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84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1338" y="422275"/>
            <a:ext cx="8059737" cy="6016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8092844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Ορθογώνιο 1"/>
          <p:cNvSpPr/>
          <p:nvPr/>
        </p:nvSpPr>
        <p:spPr>
          <a:xfrm>
            <a:off x="755576" y="980728"/>
            <a:ext cx="7272808" cy="4524315"/>
          </a:xfrm>
          <a:prstGeom prst="rect">
            <a:avLst/>
          </a:prstGeom>
        </p:spPr>
        <p:txBody>
          <a:bodyPr wrap="square">
            <a:spAutoFit/>
          </a:bodyPr>
          <a:lstStyle/>
          <a:p>
            <a:r>
              <a:rPr lang="el-GR" dirty="0"/>
              <a:t>H θερμοκρασία της εσωτερικής επιφάνειας </a:t>
            </a:r>
            <a:r>
              <a:rPr lang="el-GR" dirty="0" err="1"/>
              <a:t>αμόνωτων</a:t>
            </a:r>
            <a:r>
              <a:rPr lang="el-GR" dirty="0"/>
              <a:t> δομικών στοιχείων είναι χαμηλότερη από αυτής των </a:t>
            </a:r>
            <a:r>
              <a:rPr lang="el-GR" dirty="0" err="1"/>
              <a:t>θερμομονωμένων</a:t>
            </a:r>
            <a:r>
              <a:rPr lang="el-GR" dirty="0"/>
              <a:t>, Σαν αποτέλεσμα, η θερμοκρασία του χώρου ενός μονωμένου κτιρίου μπορεί να διατηρηθεί χαμηλότερη σε σχέση με μια </a:t>
            </a:r>
            <a:r>
              <a:rPr lang="el-GR" dirty="0" err="1"/>
              <a:t>αμόνωτη</a:t>
            </a:r>
            <a:r>
              <a:rPr lang="el-GR" dirty="0"/>
              <a:t> κατασκευή, παρέχοντας τον ίδιο βαθμό θερμικής άνεσης. </a:t>
            </a:r>
            <a:endParaRPr lang="el-GR" dirty="0" smtClean="0"/>
          </a:p>
          <a:p>
            <a:endParaRPr lang="el-GR" dirty="0"/>
          </a:p>
          <a:p>
            <a:r>
              <a:rPr lang="el-GR" dirty="0" err="1" smtClean="0"/>
              <a:t>Eπισημαίνεται</a:t>
            </a:r>
            <a:r>
              <a:rPr lang="el-GR" dirty="0" smtClean="0"/>
              <a:t> </a:t>
            </a:r>
            <a:r>
              <a:rPr lang="el-GR" dirty="0"/>
              <a:t>τέλος, ότι παράθυρα και τοίχοι θερμικής μάζας είναι επιφάνειες όπου εμφανίζονται μεγάλες θερμοκρασιακές διακυμάνσεις. </a:t>
            </a:r>
            <a:endParaRPr lang="el-GR" dirty="0" smtClean="0"/>
          </a:p>
          <a:p>
            <a:endParaRPr lang="el-GR" dirty="0"/>
          </a:p>
          <a:p>
            <a:r>
              <a:rPr lang="el-GR" dirty="0" err="1" smtClean="0"/>
              <a:t>Aίσθημα</a:t>
            </a:r>
            <a:r>
              <a:rPr lang="el-GR" dirty="0" smtClean="0"/>
              <a:t> </a:t>
            </a:r>
            <a:r>
              <a:rPr lang="el-GR" dirty="0"/>
              <a:t>μη θερμικής άνεσης προκαλείται είτε από χαμηλές επιφανειακές θερμοκρασίες των υαλοστασίων, είτε από μεγάλο ποσό θερμότητας που ακτινοβολείται από τα δομικά στοιχεία τα εκτεθειμένα στην ηλιακή ακτινοβολία, στη διάρκεια και μετά από περιόδους ηλιοφάνειας. * </a:t>
            </a:r>
          </a:p>
        </p:txBody>
      </p:sp>
    </p:spTree>
    <p:extLst>
      <p:ext uri="{BB962C8B-B14F-4D97-AF65-F5344CB8AC3E}">
        <p14:creationId xmlns:p14="http://schemas.microsoft.com/office/powerpoint/2010/main" val="195285492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Ορθογώνιο 1"/>
          <p:cNvSpPr/>
          <p:nvPr/>
        </p:nvSpPr>
        <p:spPr>
          <a:xfrm>
            <a:off x="611560" y="1305342"/>
            <a:ext cx="6912768" cy="3139321"/>
          </a:xfrm>
          <a:prstGeom prst="rect">
            <a:avLst/>
          </a:prstGeom>
        </p:spPr>
        <p:txBody>
          <a:bodyPr wrap="square">
            <a:spAutoFit/>
          </a:bodyPr>
          <a:lstStyle/>
          <a:p>
            <a:pPr marL="285750" indent="-285750">
              <a:buFont typeface="Arial" charset="0"/>
              <a:buChar char="•"/>
            </a:pPr>
            <a:r>
              <a:rPr lang="el-GR" dirty="0" smtClean="0">
                <a:solidFill>
                  <a:srgbClr val="FFC000"/>
                </a:solidFill>
              </a:rPr>
              <a:t>η </a:t>
            </a:r>
            <a:r>
              <a:rPr lang="el-GR" dirty="0">
                <a:solidFill>
                  <a:srgbClr val="FFC000"/>
                </a:solidFill>
              </a:rPr>
              <a:t>σχετική υγρασία επειδή </a:t>
            </a:r>
            <a:r>
              <a:rPr lang="el-GR" dirty="0"/>
              <a:t>επιδρά στην ικανότητα του σώματος να αποβάλλει θερμότητα με την εξάτμιση, επηρεάζει το αίσθημα της θερμικής άνεσης. Συνδυασμός υψηλής υγρασίας και υψηλής θερμοκρασίας αέρα δημιουργεί θερμική δυσφορία. </a:t>
            </a:r>
            <a:endParaRPr lang="el-GR" dirty="0" smtClean="0"/>
          </a:p>
          <a:p>
            <a:pPr marL="285750" indent="-285750">
              <a:buFont typeface="Arial" charset="0"/>
              <a:buChar char="•"/>
            </a:pPr>
            <a:endParaRPr lang="el-GR" dirty="0"/>
          </a:p>
          <a:p>
            <a:pPr marL="285750" indent="-285750">
              <a:buFont typeface="Arial" charset="0"/>
              <a:buChar char="•"/>
            </a:pPr>
            <a:r>
              <a:rPr lang="el-GR" dirty="0" err="1" smtClean="0"/>
              <a:t>Aυξάνοντας</a:t>
            </a:r>
            <a:r>
              <a:rPr lang="el-GR" dirty="0" smtClean="0"/>
              <a:t> </a:t>
            </a:r>
            <a:r>
              <a:rPr lang="el-GR" dirty="0"/>
              <a:t>τη σχετική υγρασία από 20% σε 60%, η θερμοκρασία του αέρα πρέπει να μειωθεί περίπου κατά 1K, για να διατηρηθεί το ίδιο αίσθημα άνεσης. Γενικά, το άτομο αισθάνεται την υγρασία όταν η θερμοκρασία του αέρα είναι χαμηλότερη από 20°C, ή υψηλότερη από 25°C. * </a:t>
            </a:r>
          </a:p>
        </p:txBody>
      </p:sp>
    </p:spTree>
    <p:extLst>
      <p:ext uri="{BB962C8B-B14F-4D97-AF65-F5344CB8AC3E}">
        <p14:creationId xmlns:p14="http://schemas.microsoft.com/office/powerpoint/2010/main" val="80280392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Ορθογώνιο 1"/>
          <p:cNvSpPr/>
          <p:nvPr/>
        </p:nvSpPr>
        <p:spPr>
          <a:xfrm>
            <a:off x="611560" y="476672"/>
            <a:ext cx="7416824" cy="5078313"/>
          </a:xfrm>
          <a:prstGeom prst="rect">
            <a:avLst/>
          </a:prstGeom>
        </p:spPr>
        <p:txBody>
          <a:bodyPr wrap="square">
            <a:spAutoFit/>
          </a:bodyPr>
          <a:lstStyle/>
          <a:p>
            <a:pPr marL="285750" indent="-285750">
              <a:buFont typeface="Arial" charset="0"/>
              <a:buChar char="•"/>
            </a:pPr>
            <a:r>
              <a:rPr lang="el-GR" dirty="0" smtClean="0">
                <a:solidFill>
                  <a:srgbClr val="FFC000"/>
                </a:solidFill>
              </a:rPr>
              <a:t>O </a:t>
            </a:r>
            <a:r>
              <a:rPr lang="el-GR" dirty="0">
                <a:solidFill>
                  <a:srgbClr val="FFC000"/>
                </a:solidFill>
              </a:rPr>
              <a:t>αέρας που κινείται </a:t>
            </a:r>
            <a:r>
              <a:rPr lang="el-GR" dirty="0"/>
              <a:t>απομακρύνει την επιπλέον θερμότητα από το σώμα, αυξάνοντας ή μειώνοντας το βαθμό μεταφοράς και εξάτμισης. Όταν η θερμοκρασία του αέρα είναι χαμηλότερη από τη θερμοκρασία του σώματος, η αύξηση της ταχύτητας του αέρα δημιουργεί αίσθηση ψύχους που αυξάνεται όσο μειώνεται η θερμοκρασία του </a:t>
            </a:r>
            <a:r>
              <a:rPr lang="el-GR" dirty="0" smtClean="0"/>
              <a:t>αέρα. </a:t>
            </a:r>
          </a:p>
          <a:p>
            <a:pPr marL="285750" indent="-285750">
              <a:buFont typeface="Arial" charset="0"/>
              <a:buChar char="•"/>
            </a:pPr>
            <a:r>
              <a:rPr lang="el-GR" dirty="0" err="1" smtClean="0"/>
              <a:t>Aντίθετα</a:t>
            </a:r>
            <a:r>
              <a:rPr lang="el-GR" dirty="0"/>
              <a:t>, όταν η θερμοκρασία του αέρα είναι υψηλότερη από τη θερμοκρασία του σώματος, η αύξηση της ταχύτητας του αέρα προκαλεί στο σώμα αίσθηση ζέστης και δροσισμού συγχρόνως</a:t>
            </a:r>
            <a:r>
              <a:rPr lang="el-GR" dirty="0" smtClean="0"/>
              <a:t>.</a:t>
            </a:r>
          </a:p>
          <a:p>
            <a:pPr marL="285750" indent="-285750">
              <a:buFont typeface="Arial" charset="0"/>
              <a:buChar char="•"/>
            </a:pPr>
            <a:r>
              <a:rPr lang="el-GR" dirty="0" smtClean="0"/>
              <a:t> </a:t>
            </a:r>
            <a:r>
              <a:rPr lang="el-GR" dirty="0"/>
              <a:t>Πάντως το αποτέλεσμα του δροσισμού είναι ισχυρότερο από το αποτέλεσμα της θέρμανσης </a:t>
            </a:r>
            <a:r>
              <a:rPr lang="el-GR" dirty="0" smtClean="0"/>
              <a:t>μέχρι </a:t>
            </a:r>
            <a:r>
              <a:rPr lang="el-GR" dirty="0"/>
              <a:t>περίπου 40°C θερμοκρασία αέρα, μετά από την οποία η υπερθέρμανση είναι μεγαλύτερη . Όταν η ταχύτητα του αέρα είναι μικρή η θερμική άνεση επηρεάζεται εξίσου από τη θερμοκρασία του αέρα και από τη μέση ακτινοβολούμενη από τις επιφάνειες. </a:t>
            </a:r>
          </a:p>
          <a:p>
            <a:r>
              <a:rPr lang="el-GR" dirty="0"/>
              <a:t> </a:t>
            </a:r>
          </a:p>
          <a:p>
            <a:r>
              <a:rPr lang="el-GR" dirty="0"/>
              <a:t> </a:t>
            </a:r>
          </a:p>
        </p:txBody>
      </p:sp>
    </p:spTree>
    <p:extLst>
      <p:ext uri="{BB962C8B-B14F-4D97-AF65-F5344CB8AC3E}">
        <p14:creationId xmlns:p14="http://schemas.microsoft.com/office/powerpoint/2010/main" val="380315497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Ορθογώνιο 1"/>
          <p:cNvSpPr/>
          <p:nvPr/>
        </p:nvSpPr>
        <p:spPr>
          <a:xfrm>
            <a:off x="399302" y="764704"/>
            <a:ext cx="7200800" cy="5355312"/>
          </a:xfrm>
          <a:prstGeom prst="rect">
            <a:avLst/>
          </a:prstGeom>
        </p:spPr>
        <p:txBody>
          <a:bodyPr wrap="square">
            <a:spAutoFit/>
          </a:bodyPr>
          <a:lstStyle/>
          <a:p>
            <a:r>
              <a:rPr lang="el-GR" dirty="0">
                <a:solidFill>
                  <a:srgbClr val="FFC000"/>
                </a:solidFill>
              </a:rPr>
              <a:t>Τοπική θερμική δυσφορία  </a:t>
            </a:r>
            <a:endParaRPr lang="el-GR" dirty="0" smtClean="0">
              <a:solidFill>
                <a:srgbClr val="FFC000"/>
              </a:solidFill>
            </a:endParaRPr>
          </a:p>
          <a:p>
            <a:r>
              <a:rPr lang="el-GR" dirty="0" err="1" smtClean="0"/>
              <a:t>Eίναι</a:t>
            </a:r>
            <a:r>
              <a:rPr lang="el-GR" dirty="0" smtClean="0"/>
              <a:t> </a:t>
            </a:r>
            <a:r>
              <a:rPr lang="el-GR" dirty="0"/>
              <a:t>δυνατόν ένα άτομο να αισθάνεται θερμικά ουδέτερα, δηλ. δεν επιθυμεί ψυχρότερο ή θερμότερο περιβάλλον, και συγχρόνως να μην αισθάνεται θερμικά άνετα εάν ένα τμήμα του σώματος είναι θερμό και άλλο ψυχρό, (τοπική θερμική δυσφορία). </a:t>
            </a:r>
            <a:endParaRPr lang="el-GR" dirty="0" smtClean="0"/>
          </a:p>
          <a:p>
            <a:r>
              <a:rPr lang="el-GR" dirty="0" smtClean="0"/>
              <a:t>Άλλωστε </a:t>
            </a:r>
            <a:r>
              <a:rPr lang="el-GR" dirty="0"/>
              <a:t>είναι γνωστό ότι η θερμοκρασία του δέρματος των διαφόρων τμημάτων του σώματος είναι διαφορετική. </a:t>
            </a:r>
            <a:endParaRPr lang="el-GR" dirty="0" smtClean="0"/>
          </a:p>
          <a:p>
            <a:endParaRPr lang="el-GR" dirty="0"/>
          </a:p>
          <a:p>
            <a:r>
              <a:rPr lang="el-GR" dirty="0" smtClean="0"/>
              <a:t>Η </a:t>
            </a:r>
            <a:r>
              <a:rPr lang="el-GR" dirty="0"/>
              <a:t>διαφορετική διανομή των θερμοκρασιών, τόσο του αέρα, όσο και της επιφανειακής των </a:t>
            </a:r>
            <a:r>
              <a:rPr lang="el-GR" dirty="0" err="1"/>
              <a:t>περιβαλλουσών</a:t>
            </a:r>
            <a:r>
              <a:rPr lang="el-GR" dirty="0"/>
              <a:t> επιφανειών, σχετίζεται με το βαθμό θερμομόνωσης και τη θερμοχωρητικότητα των εξωτερικών δομικών στοιχείων που καθορίζουν το ποσό της θερμότητας που ακτινοβολείται (π.χ. μονωμένες τοιχοποιίες και παράθυρα με μονό υαλοπίνακα), την ύπαρξη ψυχρών ή θερμών επιφανειών σε επαφή με το σώμα (π.χ. δάπεδα), και επίσης με τα ρεύματα αέρα και τις τοπικές πηγές που ακτινοβολούν θερμότητα (π.χ. δομικά στοιχεία και θερμαντικά σώματα). </a:t>
            </a:r>
          </a:p>
        </p:txBody>
      </p:sp>
    </p:spTree>
    <p:extLst>
      <p:ext uri="{BB962C8B-B14F-4D97-AF65-F5344CB8AC3E}">
        <p14:creationId xmlns:p14="http://schemas.microsoft.com/office/powerpoint/2010/main" val="70167376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Ορθογώνιο 1"/>
          <p:cNvSpPr/>
          <p:nvPr/>
        </p:nvSpPr>
        <p:spPr>
          <a:xfrm>
            <a:off x="971600" y="1628800"/>
            <a:ext cx="6102424" cy="2862322"/>
          </a:xfrm>
          <a:prstGeom prst="rect">
            <a:avLst/>
          </a:prstGeom>
        </p:spPr>
        <p:txBody>
          <a:bodyPr wrap="square">
            <a:spAutoFit/>
          </a:bodyPr>
          <a:lstStyle/>
          <a:p>
            <a:r>
              <a:rPr lang="el-GR" dirty="0"/>
              <a:t>H κατακόρυφη ασυμμετρία της θερμοκρασίας του αέρα, δημιουργείται από: </a:t>
            </a:r>
            <a:endParaRPr lang="el-GR" dirty="0" smtClean="0"/>
          </a:p>
          <a:p>
            <a:endParaRPr lang="el-GR" dirty="0" smtClean="0"/>
          </a:p>
          <a:p>
            <a:r>
              <a:rPr lang="el-GR" dirty="0" smtClean="0"/>
              <a:t>*</a:t>
            </a:r>
            <a:r>
              <a:rPr lang="el-GR" b="1" dirty="0">
                <a:solidFill>
                  <a:srgbClr val="FFC000"/>
                </a:solidFill>
              </a:rPr>
              <a:t>το θερμαντικό σύστημα </a:t>
            </a:r>
            <a:endParaRPr lang="el-GR" b="1" dirty="0" smtClean="0">
              <a:solidFill>
                <a:srgbClr val="FFC000"/>
              </a:solidFill>
            </a:endParaRPr>
          </a:p>
          <a:p>
            <a:endParaRPr lang="el-GR" b="1" dirty="0" smtClean="0"/>
          </a:p>
          <a:p>
            <a:r>
              <a:rPr lang="el-GR" b="1" dirty="0" smtClean="0"/>
              <a:t>*</a:t>
            </a:r>
            <a:r>
              <a:rPr lang="el-GR" b="1" dirty="0">
                <a:solidFill>
                  <a:srgbClr val="FFC000"/>
                </a:solidFill>
              </a:rPr>
              <a:t>τη θερμότητα που εκπέμπουν οι χρήστες και ο τεχνητός φωτισμός </a:t>
            </a:r>
            <a:endParaRPr lang="el-GR" b="1" dirty="0" smtClean="0">
              <a:solidFill>
                <a:srgbClr val="FFC000"/>
              </a:solidFill>
            </a:endParaRPr>
          </a:p>
          <a:p>
            <a:endParaRPr lang="el-GR" b="1" dirty="0" smtClean="0"/>
          </a:p>
          <a:p>
            <a:r>
              <a:rPr lang="el-GR" b="1" dirty="0" smtClean="0"/>
              <a:t>*</a:t>
            </a:r>
            <a:r>
              <a:rPr lang="el-GR" b="1" dirty="0">
                <a:solidFill>
                  <a:srgbClr val="FFC000"/>
                </a:solidFill>
              </a:rPr>
              <a:t>τη με φυσικό τρόπο κυκλοφορία του θερμού αέρα </a:t>
            </a:r>
          </a:p>
          <a:p>
            <a:r>
              <a:rPr lang="el-GR" b="1" dirty="0"/>
              <a:t> </a:t>
            </a:r>
          </a:p>
        </p:txBody>
      </p:sp>
    </p:spTree>
    <p:extLst>
      <p:ext uri="{BB962C8B-B14F-4D97-AF65-F5344CB8AC3E}">
        <p14:creationId xmlns:p14="http://schemas.microsoft.com/office/powerpoint/2010/main" val="344613285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Ορθογώνιο 1"/>
          <p:cNvSpPr/>
          <p:nvPr/>
        </p:nvSpPr>
        <p:spPr>
          <a:xfrm>
            <a:off x="683568" y="620688"/>
            <a:ext cx="7416824" cy="5632311"/>
          </a:xfrm>
          <a:prstGeom prst="rect">
            <a:avLst/>
          </a:prstGeom>
        </p:spPr>
        <p:txBody>
          <a:bodyPr wrap="square">
            <a:spAutoFit/>
          </a:bodyPr>
          <a:lstStyle/>
          <a:p>
            <a:r>
              <a:rPr lang="el-GR" dirty="0" err="1"/>
              <a:t>Eδώ</a:t>
            </a:r>
            <a:r>
              <a:rPr lang="el-GR" dirty="0"/>
              <a:t> πρέπει να επισημανθούν δυο σχετικές παρατηρήσεις, ειδικά για τα βιοκλιματικά κτίρια: </a:t>
            </a:r>
            <a:endParaRPr lang="el-GR" dirty="0" smtClean="0"/>
          </a:p>
          <a:p>
            <a:endParaRPr lang="el-GR" dirty="0"/>
          </a:p>
          <a:p>
            <a:r>
              <a:rPr lang="el-GR" dirty="0" smtClean="0"/>
              <a:t>• </a:t>
            </a:r>
            <a:r>
              <a:rPr lang="el-GR" dirty="0"/>
              <a:t>Σύμφωνα με μια έρευνα του </a:t>
            </a:r>
            <a:r>
              <a:rPr lang="el-GR" dirty="0" err="1"/>
              <a:t>Hamphreys</a:t>
            </a:r>
            <a:r>
              <a:rPr lang="el-GR" dirty="0"/>
              <a:t>, που συσχέτιζε την </a:t>
            </a:r>
            <a:r>
              <a:rPr lang="el-GR" dirty="0">
                <a:solidFill>
                  <a:srgbClr val="FFC000"/>
                </a:solidFill>
              </a:rPr>
              <a:t>εξωτερική θερμοκρασία με την εσωτερική θερμοκρασία άνεσης</a:t>
            </a:r>
            <a:r>
              <a:rPr lang="el-GR" dirty="0"/>
              <a:t>, έγινε γνωστό ότι οι χρήστες των </a:t>
            </a:r>
            <a:r>
              <a:rPr lang="el-GR" dirty="0">
                <a:solidFill>
                  <a:schemeClr val="accent5"/>
                </a:solidFill>
              </a:rPr>
              <a:t>βιοκλιματικών κτιρίων ανέχονται υψηλότερες και χαμηλότερες θερμοκρασίες </a:t>
            </a:r>
            <a:r>
              <a:rPr lang="el-GR" dirty="0"/>
              <a:t>και γενικά είναι περισσότερο ανεκτικοί στη διακύμανση των </a:t>
            </a:r>
            <a:r>
              <a:rPr lang="el-GR" dirty="0" err="1"/>
              <a:t>εσωκλιματικών</a:t>
            </a:r>
            <a:r>
              <a:rPr lang="el-GR" dirty="0"/>
              <a:t> συνθηκών από τους χρήστες των κτιρίων στα οποία αποκλειστικά με μηχανολογικό τρόπο ελέγχεται το </a:t>
            </a:r>
            <a:r>
              <a:rPr lang="el-GR" dirty="0" err="1"/>
              <a:t>εσώκλιμα</a:t>
            </a:r>
            <a:r>
              <a:rPr lang="el-GR" dirty="0"/>
              <a:t>. Γι' αυτό, και στα παθητικά κτίρια μπορεί να εξοικονομηθεί περισσότερη ενέργεια</a:t>
            </a:r>
            <a:r>
              <a:rPr lang="el-GR" dirty="0" smtClean="0"/>
              <a:t>.</a:t>
            </a:r>
          </a:p>
          <a:p>
            <a:endParaRPr lang="el-GR" dirty="0"/>
          </a:p>
          <a:p>
            <a:r>
              <a:rPr lang="el-GR" dirty="0" smtClean="0"/>
              <a:t>• </a:t>
            </a:r>
            <a:r>
              <a:rPr lang="el-GR" dirty="0">
                <a:solidFill>
                  <a:schemeClr val="accent5"/>
                </a:solidFill>
              </a:rPr>
              <a:t>H θερμική άνεση αποκτά μεγαλύτερη βαρύτητα στα ηλιακά κτίρια</a:t>
            </a:r>
            <a:r>
              <a:rPr lang="el-GR" dirty="0"/>
              <a:t>, τα οποία εν μέρει ή εξολοκλήρου εξαρτώνται από την ηλιακή ακτινοβολία για την κάλυψη των ενεργειακών τους αναγκών. O τρόπος που η ηλιακή ενέργεια συλλέγεται, αποθηκεύεται και διανέμεται στο κτίριο, επηρεάζει </a:t>
            </a:r>
            <a:r>
              <a:rPr lang="el-GR" dirty="0" smtClean="0"/>
              <a:t>σημαντικά την </a:t>
            </a:r>
            <a:r>
              <a:rPr lang="el-GR" dirty="0"/>
              <a:t>άνεση των χρηστών του κτιρίου, γιατί το ανθρώπινο σώμα είναι περισσότερο ευαίσθητο στη ροή της θερμότητας από ότι στη θερμοκρασία. </a:t>
            </a:r>
          </a:p>
        </p:txBody>
      </p:sp>
    </p:spTree>
    <p:extLst>
      <p:ext uri="{BB962C8B-B14F-4D97-AF65-F5344CB8AC3E}">
        <p14:creationId xmlns:p14="http://schemas.microsoft.com/office/powerpoint/2010/main" val="216674089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23728" y="2060848"/>
            <a:ext cx="4755976" cy="28899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4985987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Ορθογώνιο 2"/>
          <p:cNvSpPr/>
          <p:nvPr/>
        </p:nvSpPr>
        <p:spPr>
          <a:xfrm>
            <a:off x="650210" y="980728"/>
            <a:ext cx="7920880" cy="4185761"/>
          </a:xfrm>
          <a:prstGeom prst="rect">
            <a:avLst/>
          </a:prstGeom>
        </p:spPr>
        <p:txBody>
          <a:bodyPr wrap="square">
            <a:spAutoFit/>
          </a:bodyPr>
          <a:lstStyle/>
          <a:p>
            <a:r>
              <a:rPr lang="el-GR" dirty="0"/>
              <a:t>Η τελική κατανάλωση ενέργειας στην </a:t>
            </a:r>
            <a:r>
              <a:rPr lang="el-GR" dirty="0">
                <a:solidFill>
                  <a:schemeClr val="accent5"/>
                </a:solidFill>
              </a:rPr>
              <a:t>Ελλάδα</a:t>
            </a:r>
            <a:r>
              <a:rPr lang="el-GR" dirty="0"/>
              <a:t> ήταν 17,129 </a:t>
            </a:r>
            <a:r>
              <a:rPr lang="el-GR" dirty="0" err="1"/>
              <a:t>Mtoe</a:t>
            </a:r>
            <a:r>
              <a:rPr lang="el-GR" dirty="0"/>
              <a:t> το έτος 2012. Οι δύο τομείς με την μεγαλύτερη κατανάλωση ενέργειας ήταν ο κτιριακός τομέας με 45% (οικιακός και τριτογενής) και ο τομέας των μεταφορών με 37% (ΥΠΕΚΑ, 2014).</a:t>
            </a:r>
          </a:p>
          <a:p>
            <a:endParaRPr lang="el-GR" dirty="0"/>
          </a:p>
          <a:p>
            <a:r>
              <a:rPr lang="el-GR" dirty="0"/>
              <a:t>Ο ελληνικός τομέας των κτηρίων έχει έντονο ενεργειακό και περιβαλλοντικό αποτύπωμα, λόγω χρήσης πρωτογενών υλών, κατανάλωσης φυσικών πόρων και παραγωγής ρύπων και </a:t>
            </a:r>
            <a:r>
              <a:rPr lang="el-GR" dirty="0" smtClean="0"/>
              <a:t>αποβλήτων.</a:t>
            </a:r>
            <a:endParaRPr lang="el-GR" dirty="0"/>
          </a:p>
          <a:p>
            <a:endParaRPr lang="el-GR" dirty="0"/>
          </a:p>
          <a:p>
            <a:r>
              <a:rPr lang="el-GR" dirty="0"/>
              <a:t>Επιπλέον, τα ελληνικά κτήρια χαρακτηρίζονται ως ιδιαιτέρως </a:t>
            </a:r>
            <a:r>
              <a:rPr lang="el-GR" dirty="0" err="1">
                <a:solidFill>
                  <a:schemeClr val="accent5"/>
                </a:solidFill>
              </a:rPr>
              <a:t>ενεργοβόρα</a:t>
            </a:r>
            <a:r>
              <a:rPr lang="el-GR" dirty="0"/>
              <a:t> κυρίως λόγω: α) </a:t>
            </a:r>
            <a:r>
              <a:rPr lang="el-GR" dirty="0">
                <a:solidFill>
                  <a:schemeClr val="accent5"/>
                </a:solidFill>
              </a:rPr>
              <a:t>παλαιότητάς, και β) μη ενσωμάτωσης σύγχρονης τεχνολογίας σε αυτά, που οφείλεται στην έλλειψη σχετική νομοθεσίας τα τελευταία 30 </a:t>
            </a:r>
            <a:r>
              <a:rPr lang="el-GR" dirty="0" smtClean="0">
                <a:solidFill>
                  <a:schemeClr val="accent5"/>
                </a:solidFill>
              </a:rPr>
              <a:t>έτη</a:t>
            </a:r>
            <a:r>
              <a:rPr lang="el-GR" dirty="0" smtClean="0"/>
              <a:t>.</a:t>
            </a:r>
          </a:p>
          <a:p>
            <a:endParaRPr lang="el-GR" sz="1400" dirty="0"/>
          </a:p>
        </p:txBody>
      </p:sp>
    </p:spTree>
    <p:extLst>
      <p:ext uri="{BB962C8B-B14F-4D97-AF65-F5344CB8AC3E}">
        <p14:creationId xmlns:p14="http://schemas.microsoft.com/office/powerpoint/2010/main" val="331044539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188640"/>
            <a:ext cx="8676456" cy="65073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7633643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fontScale="90000"/>
          </a:bodyPr>
          <a:lstStyle/>
          <a:p>
            <a:r>
              <a:rPr lang="el-GR" dirty="0" smtClean="0">
                <a:solidFill>
                  <a:srgbClr val="FFC000"/>
                </a:solidFill>
              </a:rPr>
              <a:t>Ο ρόλος του ενεργειακού σχεδιασμού</a:t>
            </a:r>
            <a:endParaRPr lang="el-GR" dirty="0">
              <a:solidFill>
                <a:srgbClr val="FFC000"/>
              </a:solidFill>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27984" y="3356992"/>
            <a:ext cx="2457450" cy="1857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5932196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Ορθογώνιο 3"/>
          <p:cNvSpPr/>
          <p:nvPr/>
        </p:nvSpPr>
        <p:spPr>
          <a:xfrm>
            <a:off x="827584" y="1582341"/>
            <a:ext cx="6408712" cy="3170099"/>
          </a:xfrm>
          <a:prstGeom prst="rect">
            <a:avLst/>
          </a:prstGeom>
        </p:spPr>
        <p:txBody>
          <a:bodyPr wrap="square">
            <a:spAutoFit/>
          </a:bodyPr>
          <a:lstStyle/>
          <a:p>
            <a:r>
              <a:rPr lang="el-GR" sz="2000" dirty="0"/>
              <a:t>Ο όρος </a:t>
            </a:r>
            <a:r>
              <a:rPr lang="el-GR" sz="2000" dirty="0">
                <a:solidFill>
                  <a:srgbClr val="FFC000"/>
                </a:solidFill>
              </a:rPr>
              <a:t>«ενεργειακός σχεδιασμός» </a:t>
            </a:r>
            <a:r>
              <a:rPr lang="el-GR" sz="2000" dirty="0"/>
              <a:t>ή </a:t>
            </a:r>
            <a:r>
              <a:rPr lang="el-GR" sz="2000" dirty="0">
                <a:solidFill>
                  <a:srgbClr val="FFC000"/>
                </a:solidFill>
              </a:rPr>
              <a:t>«βιοκλιματικός σχεδιασμός»</a:t>
            </a:r>
            <a:r>
              <a:rPr lang="el-GR" sz="2000" dirty="0"/>
              <a:t> ή </a:t>
            </a:r>
            <a:r>
              <a:rPr lang="el-GR" sz="2000" dirty="0">
                <a:solidFill>
                  <a:srgbClr val="FFC000"/>
                </a:solidFill>
              </a:rPr>
              <a:t>«ηλιακή αρχιτεκτονική</a:t>
            </a:r>
            <a:r>
              <a:rPr lang="el-GR" sz="2000" dirty="0"/>
              <a:t>» αναφέρεται στο σχεδιασμό που ανταποκρίνεται στις κλιματικές συνθήκες του περιβάλλοντος, όπως η ηλιακή ακτινοβολία, ο άνεμος, κλπ. με τρόπο ώστε το κτιριακό κέλυφος να τις τροποποιεί  για να δημιουργείται </a:t>
            </a:r>
            <a:r>
              <a:rPr lang="el-GR" sz="2000" dirty="0" err="1"/>
              <a:t>εσώκλιμα</a:t>
            </a:r>
            <a:r>
              <a:rPr lang="el-GR" sz="2000" dirty="0"/>
              <a:t> που να παρέχει με τη μικρότερη δυνατή κατανάλωση για θέρμανση και ψύξη τις βέλτιστες συνθήκες θερμικής και οπτικής άνεσης για τους χρήστες. </a:t>
            </a:r>
          </a:p>
        </p:txBody>
      </p:sp>
    </p:spTree>
    <p:extLst>
      <p:ext uri="{BB962C8B-B14F-4D97-AF65-F5344CB8AC3E}">
        <p14:creationId xmlns:p14="http://schemas.microsoft.com/office/powerpoint/2010/main" val="24453879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4196" y="1556792"/>
            <a:ext cx="3241901" cy="25271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Ορθογώνιο 1"/>
          <p:cNvSpPr/>
          <p:nvPr/>
        </p:nvSpPr>
        <p:spPr>
          <a:xfrm>
            <a:off x="4644008" y="1412776"/>
            <a:ext cx="4095562" cy="1477328"/>
          </a:xfrm>
          <a:prstGeom prst="rect">
            <a:avLst/>
          </a:prstGeom>
        </p:spPr>
        <p:txBody>
          <a:bodyPr wrap="square">
            <a:spAutoFit/>
          </a:bodyPr>
          <a:lstStyle/>
          <a:p>
            <a:r>
              <a:rPr lang="el-GR" dirty="0"/>
              <a:t>Στη χειμερινή περίοδο, ο ενεργειακός σχεδιασμός αποσκοπεί στην ελαχιστοποίηση των θερμικών απωλειών  αγωγιμότητας, αερισμού και εξάτμισης,</a:t>
            </a:r>
          </a:p>
        </p:txBody>
      </p:sp>
      <p:sp>
        <p:nvSpPr>
          <p:cNvPr id="3" name="Ορθογώνιο 2"/>
          <p:cNvSpPr/>
          <p:nvPr/>
        </p:nvSpPr>
        <p:spPr>
          <a:xfrm>
            <a:off x="4693220" y="3429000"/>
            <a:ext cx="4004830" cy="2031325"/>
          </a:xfrm>
          <a:prstGeom prst="rect">
            <a:avLst/>
          </a:prstGeom>
        </p:spPr>
        <p:txBody>
          <a:bodyPr wrap="square">
            <a:spAutoFit/>
          </a:bodyPr>
          <a:lstStyle/>
          <a:p>
            <a:r>
              <a:rPr lang="el-GR" dirty="0" smtClean="0"/>
              <a:t>Στην </a:t>
            </a:r>
            <a:r>
              <a:rPr lang="el-GR" dirty="0"/>
              <a:t>θερινή περίοδο ο ενεργειακός σχεδιασμός στοχεύει στην ελαχιστοποίηση της θερμικής προσόδου από την ηλιακή ακτινοβολία και στη βελτιστοποίηση των διαφόρων μεθόδων φυσικού δροσισμού, </a:t>
            </a:r>
          </a:p>
        </p:txBody>
      </p:sp>
    </p:spTree>
    <p:extLst>
      <p:ext uri="{BB962C8B-B14F-4D97-AF65-F5344CB8AC3E}">
        <p14:creationId xmlns:p14="http://schemas.microsoft.com/office/powerpoint/2010/main" val="62459116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Ορθογώνιο 1"/>
          <p:cNvSpPr/>
          <p:nvPr/>
        </p:nvSpPr>
        <p:spPr>
          <a:xfrm>
            <a:off x="1475656" y="692696"/>
            <a:ext cx="5904656" cy="646331"/>
          </a:xfrm>
          <a:prstGeom prst="rect">
            <a:avLst/>
          </a:prstGeom>
        </p:spPr>
        <p:txBody>
          <a:bodyPr wrap="square">
            <a:spAutoFit/>
          </a:bodyPr>
          <a:lstStyle/>
          <a:p>
            <a:r>
              <a:rPr lang="el-GR" b="1" dirty="0">
                <a:solidFill>
                  <a:srgbClr val="FFC000"/>
                </a:solidFill>
              </a:rPr>
              <a:t>Ελαχιστοποίηση των θερμικών απωλειών: μορφή και διάταξη των εσωτερικών χώρων </a:t>
            </a:r>
          </a:p>
        </p:txBody>
      </p:sp>
      <p:sp>
        <p:nvSpPr>
          <p:cNvPr id="3" name="Ορθογώνιο 2"/>
          <p:cNvSpPr/>
          <p:nvPr/>
        </p:nvSpPr>
        <p:spPr>
          <a:xfrm>
            <a:off x="775932" y="1772816"/>
            <a:ext cx="7200800" cy="4524315"/>
          </a:xfrm>
          <a:prstGeom prst="rect">
            <a:avLst/>
          </a:prstGeom>
        </p:spPr>
        <p:txBody>
          <a:bodyPr wrap="square">
            <a:spAutoFit/>
          </a:bodyPr>
          <a:lstStyle/>
          <a:p>
            <a:r>
              <a:rPr lang="el-GR" dirty="0"/>
              <a:t>Το σωστότερο από ενεργειακή σκοπιά σχήμα ενός κτιρίου είναι εκείνο που εμφανίζει το χειμώνα τις μικρότερες θερμικές απώλειες και το μεγαλύτερο ηλιακό κέρδος, ενώ το καλοκαίρι τη μικρότερη δυνατή θερμική επιβάρυνση από την ηλιακή ακτινοβολία. </a:t>
            </a:r>
            <a:endParaRPr lang="el-GR" dirty="0" smtClean="0"/>
          </a:p>
          <a:p>
            <a:endParaRPr lang="el-GR" dirty="0" smtClean="0"/>
          </a:p>
          <a:p>
            <a:r>
              <a:rPr lang="el-GR" dirty="0" smtClean="0"/>
              <a:t>Το </a:t>
            </a:r>
            <a:r>
              <a:rPr lang="el-GR" dirty="0"/>
              <a:t>κλίμα ενός τόπου παίζει καθοριστικό ρόλο στην επιλογή του βέλτιστου σχήματος. Για ένα συγκεκριμένο όγκο, το συμπαγές σχήμα εμφανίζει τις μικρότερες θερμικές απώλειες το χειμώνα. </a:t>
            </a:r>
            <a:endParaRPr lang="el-GR" dirty="0" smtClean="0"/>
          </a:p>
          <a:p>
            <a:endParaRPr lang="el-GR" dirty="0"/>
          </a:p>
          <a:p>
            <a:r>
              <a:rPr lang="el-GR" dirty="0" smtClean="0"/>
              <a:t>Το </a:t>
            </a:r>
            <a:r>
              <a:rPr lang="el-GR" dirty="0"/>
              <a:t>κτίριο όμως τετράγωνης κάτοψης δεν είναι η καλύτερη λύση για όλες τις περιοχές: για τα ψυχρά κλίματα βέλτιστη λύση αποτελούν τα κτίρια κυβικής μορφής, ενώ για τα εύκρατα κλίματα, τα </a:t>
            </a:r>
            <a:r>
              <a:rPr lang="el-GR" dirty="0" err="1"/>
              <a:t>επιμηκυσμένα</a:t>
            </a:r>
            <a:r>
              <a:rPr lang="el-GR" dirty="0"/>
              <a:t> κτίρια στον άξονα ΑΔ και με μεγαλύτερη ελευθερία για την εκλογή της μορφής.  </a:t>
            </a:r>
          </a:p>
          <a:p>
            <a:r>
              <a:rPr lang="el-GR" dirty="0"/>
              <a:t> </a:t>
            </a:r>
          </a:p>
        </p:txBody>
      </p:sp>
    </p:spTree>
    <p:extLst>
      <p:ext uri="{BB962C8B-B14F-4D97-AF65-F5344CB8AC3E}">
        <p14:creationId xmlns:p14="http://schemas.microsoft.com/office/powerpoint/2010/main" val="71355381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59632" y="476672"/>
            <a:ext cx="4980739" cy="3764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Ορθογώνιο 1"/>
          <p:cNvSpPr/>
          <p:nvPr/>
        </p:nvSpPr>
        <p:spPr>
          <a:xfrm>
            <a:off x="1115616" y="4627201"/>
            <a:ext cx="4572000" cy="1200329"/>
          </a:xfrm>
          <a:prstGeom prst="rect">
            <a:avLst/>
          </a:prstGeom>
        </p:spPr>
        <p:txBody>
          <a:bodyPr>
            <a:spAutoFit/>
          </a:bodyPr>
          <a:lstStyle/>
          <a:p>
            <a:r>
              <a:rPr lang="el-GR" dirty="0"/>
              <a:t>Οι </a:t>
            </a:r>
            <a:r>
              <a:rPr lang="el-GR" dirty="0" err="1"/>
              <a:t>μικροκλιματικές</a:t>
            </a:r>
            <a:r>
              <a:rPr lang="el-GR" dirty="0"/>
              <a:t> συνθήκες που επικρατούν στις πλευρές ενός κτιρίου είναι επίσης καθοριστικές για μια ορθή διάταξη των χώρων. </a:t>
            </a:r>
          </a:p>
        </p:txBody>
      </p:sp>
    </p:spTree>
    <p:extLst>
      <p:ext uri="{BB962C8B-B14F-4D97-AF65-F5344CB8AC3E}">
        <p14:creationId xmlns:p14="http://schemas.microsoft.com/office/powerpoint/2010/main" val="263575195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79712" y="1700807"/>
            <a:ext cx="4726898" cy="29356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1182769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Ορθογώνιο 1"/>
          <p:cNvSpPr/>
          <p:nvPr/>
        </p:nvSpPr>
        <p:spPr>
          <a:xfrm>
            <a:off x="1619672" y="980728"/>
            <a:ext cx="6336704" cy="646331"/>
          </a:xfrm>
          <a:prstGeom prst="rect">
            <a:avLst/>
          </a:prstGeom>
        </p:spPr>
        <p:txBody>
          <a:bodyPr wrap="square">
            <a:spAutoFit/>
          </a:bodyPr>
          <a:lstStyle/>
          <a:p>
            <a:r>
              <a:rPr lang="el-GR" b="1" dirty="0">
                <a:solidFill>
                  <a:srgbClr val="FFC000"/>
                </a:solidFill>
              </a:rPr>
              <a:t>Βελτιστοποίηση της επίδρασης της ηλιακής ακτινοβολίας: προσανατολισμός </a:t>
            </a:r>
          </a:p>
        </p:txBody>
      </p:sp>
      <p:sp>
        <p:nvSpPr>
          <p:cNvPr id="3" name="Ορθογώνιο 2"/>
          <p:cNvSpPr/>
          <p:nvPr/>
        </p:nvSpPr>
        <p:spPr>
          <a:xfrm>
            <a:off x="1475656" y="2132856"/>
            <a:ext cx="6624736" cy="2862322"/>
          </a:xfrm>
          <a:prstGeom prst="rect">
            <a:avLst/>
          </a:prstGeom>
        </p:spPr>
        <p:txBody>
          <a:bodyPr wrap="square">
            <a:spAutoFit/>
          </a:bodyPr>
          <a:lstStyle/>
          <a:p>
            <a:r>
              <a:rPr lang="el-GR" dirty="0"/>
              <a:t>Καθοριστικός παράγοντας για τη διάρκεια του </a:t>
            </a:r>
            <a:r>
              <a:rPr lang="el-GR" dirty="0" err="1"/>
              <a:t>ηλιασμού</a:t>
            </a:r>
            <a:r>
              <a:rPr lang="el-GR" dirty="0"/>
              <a:t> και για το ποσό της ηλιακής ακτινοβολίας που δέχεται το κτίριο είναι ο προσανατολισμός των συμπαγών και διαφανών στοιχείων του. </a:t>
            </a:r>
            <a:endParaRPr lang="el-GR" dirty="0" smtClean="0"/>
          </a:p>
          <a:p>
            <a:endParaRPr lang="el-GR" dirty="0"/>
          </a:p>
          <a:p>
            <a:r>
              <a:rPr lang="el-GR" dirty="0" smtClean="0"/>
              <a:t>Η </a:t>
            </a:r>
            <a:r>
              <a:rPr lang="el-GR" dirty="0"/>
              <a:t>γνώση της ημερήσιας τροχιάς του ήλιου στις διάφορες εποχές του έτους βοηθά στην εξαγωγή χρήσιμων συμπερασμάτων για το σχεδιασμό των κτιρίων και την τοποθέτηση των χώρων σε σχέση με τις απαιτήσεις </a:t>
            </a:r>
            <a:r>
              <a:rPr lang="el-GR" dirty="0" err="1"/>
              <a:t>ηλιασμού</a:t>
            </a:r>
            <a:r>
              <a:rPr lang="el-GR" dirty="0"/>
              <a:t> και θέρμανσης, </a:t>
            </a:r>
          </a:p>
        </p:txBody>
      </p:sp>
    </p:spTree>
    <p:extLst>
      <p:ext uri="{BB962C8B-B14F-4D97-AF65-F5344CB8AC3E}">
        <p14:creationId xmlns:p14="http://schemas.microsoft.com/office/powerpoint/2010/main" val="12892461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51720" y="980728"/>
            <a:ext cx="4464496" cy="42196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2083555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Ορθογώνιο 1"/>
          <p:cNvSpPr/>
          <p:nvPr/>
        </p:nvSpPr>
        <p:spPr>
          <a:xfrm>
            <a:off x="755576" y="764704"/>
            <a:ext cx="7524328" cy="5078313"/>
          </a:xfrm>
          <a:prstGeom prst="rect">
            <a:avLst/>
          </a:prstGeom>
        </p:spPr>
        <p:txBody>
          <a:bodyPr wrap="square">
            <a:spAutoFit/>
          </a:bodyPr>
          <a:lstStyle/>
          <a:p>
            <a:r>
              <a:rPr lang="el-GR" dirty="0"/>
              <a:t>• Μια νότια πρόσοψη δέχεται τη μέγιστη μέση τιμή ηλιακής ακτινοβολίας- θερμότητας κατανεμημένη στις διάφορες εποχές του έτους, με τον πιο ευνοϊκό τρόπο. Το χειμώνα, η κίνηση του ήλιου σε χαμηλότερη τροχιά έχει σαν αποτέλεσμα </a:t>
            </a:r>
            <a:r>
              <a:rPr lang="el-GR" dirty="0" err="1"/>
              <a:t>καθετότερη</a:t>
            </a:r>
            <a:r>
              <a:rPr lang="el-GR" dirty="0"/>
              <a:t> πρόσπτωση της ακτινοβολίας στη νότια πρόσοψη και επομένως μεγαλύτερη αποτελεσματικότητα. Η νότια όψη δέχεται το μεγαλύτερο ποσό της ηλιακής ενέργειας από οποιαδήποτε διαφορετικά προσανατολισμένη επιφάνεια του κτιρίου. Αντίθετα το καλοκαίρι δέχεται το ελάχιστο σε θερμότητα, παρά τη μεγάλη διάρκεια του </a:t>
            </a:r>
            <a:r>
              <a:rPr lang="el-GR" dirty="0" err="1"/>
              <a:t>ηλιασμού</a:t>
            </a:r>
            <a:r>
              <a:rPr lang="el-GR" dirty="0"/>
              <a:t> της. </a:t>
            </a:r>
            <a:endParaRPr lang="el-GR" dirty="0" smtClean="0"/>
          </a:p>
          <a:p>
            <a:endParaRPr lang="el-GR" dirty="0"/>
          </a:p>
          <a:p>
            <a:r>
              <a:rPr lang="el-GR" dirty="0" smtClean="0"/>
              <a:t>•  </a:t>
            </a:r>
            <a:r>
              <a:rPr lang="el-GR" dirty="0"/>
              <a:t>Οι με ανατολικό και δυτικό προσανατολισμό όψεις των κτιρίων δέχονται το μέγιστο του </a:t>
            </a:r>
            <a:r>
              <a:rPr lang="el-GR" dirty="0" err="1"/>
              <a:t>ηλιασμού</a:t>
            </a:r>
            <a:r>
              <a:rPr lang="el-GR" dirty="0"/>
              <a:t> από το Μάη μέχρι τον Ιούλιο και αντίθετα μικρό ποσό θερμότητας το χειμώνα. </a:t>
            </a:r>
            <a:endParaRPr lang="el-GR" dirty="0" smtClean="0"/>
          </a:p>
          <a:p>
            <a:endParaRPr lang="el-GR" dirty="0" smtClean="0"/>
          </a:p>
          <a:p>
            <a:r>
              <a:rPr lang="el-GR" dirty="0" smtClean="0"/>
              <a:t>• </a:t>
            </a:r>
            <a:r>
              <a:rPr lang="el-GR" dirty="0"/>
              <a:t>Οι βορινές προσόψεις ηλιάζονται μόνο το καλοκαίρι, νωρίς το πρωί και αργά το απόγευμα. </a:t>
            </a:r>
          </a:p>
          <a:p>
            <a:r>
              <a:rPr lang="el-GR" dirty="0"/>
              <a:t> </a:t>
            </a:r>
          </a:p>
        </p:txBody>
      </p:sp>
    </p:spTree>
    <p:extLst>
      <p:ext uri="{BB962C8B-B14F-4D97-AF65-F5344CB8AC3E}">
        <p14:creationId xmlns:p14="http://schemas.microsoft.com/office/powerpoint/2010/main" val="340800037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87624" y="1034123"/>
            <a:ext cx="6618913" cy="42484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1168303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Ορθογώνιο 1"/>
          <p:cNvSpPr/>
          <p:nvPr/>
        </p:nvSpPr>
        <p:spPr>
          <a:xfrm>
            <a:off x="956739" y="836712"/>
            <a:ext cx="4572000" cy="1477328"/>
          </a:xfrm>
          <a:prstGeom prst="rect">
            <a:avLst/>
          </a:prstGeom>
        </p:spPr>
        <p:txBody>
          <a:bodyPr>
            <a:spAutoFit/>
          </a:bodyPr>
          <a:lstStyle/>
          <a:p>
            <a:r>
              <a:rPr lang="el-GR" b="1" dirty="0">
                <a:solidFill>
                  <a:srgbClr val="FFC000"/>
                </a:solidFill>
              </a:rPr>
              <a:t> Το κτιριακό κέλυφος </a:t>
            </a:r>
            <a:endParaRPr lang="el-GR" b="1" dirty="0" smtClean="0">
              <a:solidFill>
                <a:srgbClr val="FFC000"/>
              </a:solidFill>
            </a:endParaRPr>
          </a:p>
          <a:p>
            <a:endParaRPr lang="el-GR" dirty="0"/>
          </a:p>
          <a:p>
            <a:r>
              <a:rPr lang="el-GR" dirty="0" smtClean="0"/>
              <a:t>Με </a:t>
            </a:r>
            <a:r>
              <a:rPr lang="el-GR" dirty="0"/>
              <a:t>βάση τα κριτήρια του ενεργειακού σχεδιασμού, το κέλυφος καλείται να εκπληρώσει επιλεκτικά τρεις ρόλους: </a:t>
            </a:r>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6739" y="3342355"/>
            <a:ext cx="2952328" cy="23950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36096" y="2492896"/>
            <a:ext cx="2610269" cy="34226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3825245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Ορθογώνιο 1"/>
          <p:cNvSpPr/>
          <p:nvPr/>
        </p:nvSpPr>
        <p:spPr>
          <a:xfrm>
            <a:off x="5148064" y="1196752"/>
            <a:ext cx="3419872" cy="4801314"/>
          </a:xfrm>
          <a:prstGeom prst="rect">
            <a:avLst/>
          </a:prstGeom>
        </p:spPr>
        <p:txBody>
          <a:bodyPr wrap="square">
            <a:spAutoFit/>
          </a:bodyPr>
          <a:lstStyle/>
          <a:p>
            <a:r>
              <a:rPr lang="el-GR" dirty="0"/>
              <a:t>Να λειτουργήσει ως ‘</a:t>
            </a:r>
            <a:r>
              <a:rPr lang="el-GR" dirty="0">
                <a:solidFill>
                  <a:srgbClr val="FFC000"/>
                </a:solidFill>
              </a:rPr>
              <a:t>επιλεκτικός ηλιακός συλλέκτης’, </a:t>
            </a:r>
            <a:r>
              <a:rPr lang="el-GR" dirty="0"/>
              <a:t>δηλαδή να συνεισφέρει στη δέσμευση της ηλιακής ακτινοβολίας, όταν αυτή είναι διαθέσιμη και απαραίτητη (τη χειμωνιάτικη μέρα) και να την κρατήσει μακριά την καλοκαιρινή μέρα. Τα σωστά προσανατολισμένα ανοίγματα, εξοπλισμένα με τις κατάλληλες </a:t>
            </a:r>
            <a:r>
              <a:rPr lang="el-GR" dirty="0" err="1"/>
              <a:t>ηλιοπροστατευτικές</a:t>
            </a:r>
            <a:r>
              <a:rPr lang="el-GR" dirty="0"/>
              <a:t> διατάξεις, καθορίζουν και επηρεάζουν τη δέσμευση της ηλιακής ακτινοβολίας. </a:t>
            </a:r>
          </a:p>
        </p:txBody>
      </p:sp>
      <p:pic>
        <p:nvPicPr>
          <p:cNvPr id="819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9592" y="1196752"/>
            <a:ext cx="3889375" cy="3316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0683525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Ορθογώνιο 1"/>
          <p:cNvSpPr/>
          <p:nvPr/>
        </p:nvSpPr>
        <p:spPr>
          <a:xfrm>
            <a:off x="5508104" y="984304"/>
            <a:ext cx="2646040" cy="4524315"/>
          </a:xfrm>
          <a:prstGeom prst="rect">
            <a:avLst/>
          </a:prstGeom>
        </p:spPr>
        <p:txBody>
          <a:bodyPr wrap="square">
            <a:spAutoFit/>
          </a:bodyPr>
          <a:lstStyle/>
          <a:p>
            <a:r>
              <a:rPr lang="el-GR" dirty="0"/>
              <a:t>Να λειτουργήσει ως </a:t>
            </a:r>
            <a:r>
              <a:rPr lang="el-GR" dirty="0">
                <a:solidFill>
                  <a:srgbClr val="FFC000"/>
                </a:solidFill>
              </a:rPr>
              <a:t>«φράγμα θερμικών απωλειών» </a:t>
            </a:r>
            <a:r>
              <a:rPr lang="el-GR" dirty="0"/>
              <a:t>ώστε η θερμότητα που δεσμεύτηκε από την ηλιακή ακτινοβολία να μη διαφύγει στο εξωτερικό περιβάλλον. Η θερμομόνωση του κελύφους και η νυχτερινή- κινητή θερμομόνωση των ανοιγμάτων συμβάλλουν στη μείωση των θερμικών απωλειών. </a:t>
            </a:r>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3568" y="980728"/>
            <a:ext cx="4449124" cy="2808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8216216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Ορθογώνιο 1"/>
          <p:cNvSpPr/>
          <p:nvPr/>
        </p:nvSpPr>
        <p:spPr>
          <a:xfrm>
            <a:off x="4860032" y="1052736"/>
            <a:ext cx="3456383" cy="4801314"/>
          </a:xfrm>
          <a:prstGeom prst="rect">
            <a:avLst/>
          </a:prstGeom>
        </p:spPr>
        <p:txBody>
          <a:bodyPr wrap="square">
            <a:spAutoFit/>
          </a:bodyPr>
          <a:lstStyle/>
          <a:p>
            <a:r>
              <a:rPr lang="el-GR" dirty="0"/>
              <a:t>Να λειτουργήσει ως </a:t>
            </a:r>
            <a:r>
              <a:rPr lang="el-GR" dirty="0">
                <a:solidFill>
                  <a:srgbClr val="FFC000"/>
                </a:solidFill>
              </a:rPr>
              <a:t>«θερμική αποθήκη»</a:t>
            </a:r>
            <a:r>
              <a:rPr lang="el-GR" dirty="0"/>
              <a:t>, ώστε η </a:t>
            </a:r>
            <a:r>
              <a:rPr lang="el-GR" dirty="0" err="1"/>
              <a:t>συλλεχθείσα</a:t>
            </a:r>
            <a:r>
              <a:rPr lang="el-GR" dirty="0"/>
              <a:t> θερμότητα να αποθηκευτεί για να αποδεσμευτεί και να αποδοθεί στους κατοικήσιμους χώρους όταν είναι χρήσιμη (τις </a:t>
            </a:r>
            <a:r>
              <a:rPr lang="el-GR" dirty="0" err="1"/>
              <a:t>βραδυνές</a:t>
            </a:r>
            <a:r>
              <a:rPr lang="el-GR" dirty="0"/>
              <a:t> ώρες ή σε περιόδους με συννεφιά</a:t>
            </a:r>
            <a:r>
              <a:rPr lang="el-GR" dirty="0" smtClean="0"/>
              <a:t>).</a:t>
            </a:r>
          </a:p>
          <a:p>
            <a:r>
              <a:rPr lang="el-GR" dirty="0" smtClean="0"/>
              <a:t>Η </a:t>
            </a:r>
            <a:r>
              <a:rPr lang="el-GR" dirty="0"/>
              <a:t>θερμότητα που μπορεί να αποθηκεύσουν τα δομικά υλικά- και τα δομικά στοιχεία αντίστοιχα, είναι ανάλογη με το μέγεθος της θερμοχωρητικότητάς τους.  </a:t>
            </a:r>
          </a:p>
          <a:p>
            <a:r>
              <a:rPr lang="el-GR" dirty="0"/>
              <a:t> </a:t>
            </a:r>
          </a:p>
        </p:txBody>
      </p:sp>
      <p:sp>
        <p:nvSpPr>
          <p:cNvPr id="3" name="AutoShape 2" descr="ÎÏÎ¿ÏÎ­Î»ÎµÏÎ¼Î± ÎµÎ¹ÎºÏÎ½Î±Ï Î³Î¹Î± ÎµÎ½ÎµÏÎ³ÎµÎ¹Î±ÎºÏÏ ÏÏÎµÎ´Î¹Î±ÏÎ¼ÏÏ ÎºÎ±Î¹ ÏÎ±Î¸Î·ÏÎ¹ÎºÎ¬ Î·Î»Î¹Î±ÎºÎ¬ ÏÏÏÏÎ®Î¼Î±ÏÎ± ÎºÏÎ¹ÏÎ¯ÏÎ½"/>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l-GR"/>
          </a:p>
        </p:txBody>
      </p:sp>
      <p:pic>
        <p:nvPicPr>
          <p:cNvPr id="717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1600" y="1412776"/>
            <a:ext cx="3505948" cy="16561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3071212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Ορθογώνιο 1"/>
          <p:cNvSpPr/>
          <p:nvPr/>
        </p:nvSpPr>
        <p:spPr>
          <a:xfrm>
            <a:off x="4067944" y="692696"/>
            <a:ext cx="4572000" cy="3693319"/>
          </a:xfrm>
          <a:prstGeom prst="rect">
            <a:avLst/>
          </a:prstGeom>
        </p:spPr>
        <p:txBody>
          <a:bodyPr>
            <a:spAutoFit/>
          </a:bodyPr>
          <a:lstStyle/>
          <a:p>
            <a:r>
              <a:rPr lang="el-GR" b="1" dirty="0">
                <a:solidFill>
                  <a:srgbClr val="FFC000"/>
                </a:solidFill>
              </a:rPr>
              <a:t>ΗΛΙΑΚΕΣ ΚΑΤΑΣΚΕΥΕΣ </a:t>
            </a:r>
            <a:endParaRPr lang="el-GR" b="1" dirty="0" smtClean="0">
              <a:solidFill>
                <a:srgbClr val="FFC000"/>
              </a:solidFill>
            </a:endParaRPr>
          </a:p>
          <a:p>
            <a:endParaRPr lang="el-GR" dirty="0"/>
          </a:p>
          <a:p>
            <a:r>
              <a:rPr lang="el-GR" dirty="0" smtClean="0"/>
              <a:t>Με </a:t>
            </a:r>
            <a:r>
              <a:rPr lang="el-GR" dirty="0"/>
              <a:t>τη συνειδητοποίηση της ιδιότητας που έχει το γυαλί να παγιδεύσει την ηλιακή ενέργεια, που στη συνέχεια στους εσωτερικούς χώρους μετατρέπεται σε θερμική, άρχισε η εκμετάλλευση της ηλιακής ενέργειας σε μεγάλη κλίμακα, με τα θερμοκήπια τα αίθρια και τις σκεπαστές στοές των κτιρίων του περασμένου αιώνα που φώτιζαν και ταυτόχρονα θέρμαιναν τους </a:t>
            </a:r>
            <a:r>
              <a:rPr lang="el-GR" dirty="0" smtClean="0"/>
              <a:t>χώρους</a:t>
            </a:r>
            <a:r>
              <a:rPr lang="el-GR" dirty="0"/>
              <a:t>.</a:t>
            </a:r>
          </a:p>
        </p:txBody>
      </p:sp>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1600" y="1484784"/>
            <a:ext cx="2539340" cy="26131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05816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331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552" y="620688"/>
            <a:ext cx="2464799" cy="16342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Εικόνα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07704" y="2492896"/>
            <a:ext cx="5688632" cy="3861309"/>
          </a:xfrm>
          <a:prstGeom prst="rect">
            <a:avLst/>
          </a:prstGeom>
        </p:spPr>
      </p:pic>
      <p:sp>
        <p:nvSpPr>
          <p:cNvPr id="3" name="Ορθογώνιο 2"/>
          <p:cNvSpPr/>
          <p:nvPr/>
        </p:nvSpPr>
        <p:spPr>
          <a:xfrm>
            <a:off x="3419872" y="1196752"/>
            <a:ext cx="4968552" cy="646331"/>
          </a:xfrm>
          <a:prstGeom prst="rect">
            <a:avLst/>
          </a:prstGeom>
        </p:spPr>
        <p:txBody>
          <a:bodyPr wrap="square">
            <a:spAutoFit/>
          </a:bodyPr>
          <a:lstStyle/>
          <a:p>
            <a:r>
              <a:rPr lang="el-GR" dirty="0"/>
              <a:t>Σκεπαστή στοά:  </a:t>
            </a:r>
            <a:r>
              <a:rPr lang="en-US" dirty="0"/>
              <a:t>Galleria Vittorio </a:t>
            </a:r>
            <a:r>
              <a:rPr lang="en-US" dirty="0" err="1"/>
              <a:t>Emanuele</a:t>
            </a:r>
            <a:r>
              <a:rPr lang="en-US" dirty="0"/>
              <a:t> II, </a:t>
            </a:r>
            <a:r>
              <a:rPr lang="el-GR" dirty="0"/>
              <a:t>στο Μιλάνο </a:t>
            </a:r>
          </a:p>
        </p:txBody>
      </p:sp>
    </p:spTree>
    <p:extLst>
      <p:ext uri="{BB962C8B-B14F-4D97-AF65-F5344CB8AC3E}">
        <p14:creationId xmlns:p14="http://schemas.microsoft.com/office/powerpoint/2010/main" val="158817245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Ορθογώνιο 1"/>
          <p:cNvSpPr/>
          <p:nvPr/>
        </p:nvSpPr>
        <p:spPr>
          <a:xfrm>
            <a:off x="1691680" y="2274838"/>
            <a:ext cx="5976664" cy="2585323"/>
          </a:xfrm>
          <a:prstGeom prst="rect">
            <a:avLst/>
          </a:prstGeom>
        </p:spPr>
        <p:txBody>
          <a:bodyPr wrap="square">
            <a:spAutoFit/>
          </a:bodyPr>
          <a:lstStyle/>
          <a:p>
            <a:r>
              <a:rPr lang="el-GR" b="1" dirty="0" smtClean="0">
                <a:solidFill>
                  <a:srgbClr val="FFC000"/>
                </a:solidFill>
              </a:rPr>
              <a:t>Ενεργητικά </a:t>
            </a:r>
            <a:r>
              <a:rPr lang="el-GR" b="1" dirty="0">
                <a:solidFill>
                  <a:srgbClr val="FFC000"/>
                </a:solidFill>
              </a:rPr>
              <a:t>και παθητικά συστήματα </a:t>
            </a:r>
            <a:endParaRPr lang="el-GR" b="1" dirty="0" smtClean="0">
              <a:solidFill>
                <a:srgbClr val="FFC000"/>
              </a:solidFill>
            </a:endParaRPr>
          </a:p>
          <a:p>
            <a:endParaRPr lang="el-GR" b="1" dirty="0">
              <a:solidFill>
                <a:srgbClr val="FFC000"/>
              </a:solidFill>
            </a:endParaRPr>
          </a:p>
          <a:p>
            <a:r>
              <a:rPr lang="el-GR" dirty="0" smtClean="0"/>
              <a:t>Έχουν </a:t>
            </a:r>
            <a:r>
              <a:rPr lang="el-GR" dirty="0"/>
              <a:t>αναπτυχθεί δύο κυρίως τεχνολογικά συστήματα για την εκμετάλλευση της ηλιακής ενέργειας για τη θέρμανση και την ψύξη των κτιρίων</a:t>
            </a:r>
            <a:r>
              <a:rPr lang="el-GR" dirty="0" smtClean="0"/>
              <a:t>:</a:t>
            </a:r>
          </a:p>
          <a:p>
            <a:endParaRPr lang="el-GR" dirty="0"/>
          </a:p>
          <a:p>
            <a:r>
              <a:rPr lang="el-GR" dirty="0" smtClean="0">
                <a:solidFill>
                  <a:srgbClr val="FFC000"/>
                </a:solidFill>
              </a:rPr>
              <a:t>τα </a:t>
            </a:r>
            <a:r>
              <a:rPr lang="el-GR" dirty="0">
                <a:solidFill>
                  <a:srgbClr val="FFC000"/>
                </a:solidFill>
              </a:rPr>
              <a:t>ενεργητικά και τα παθητικά συστήματα</a:t>
            </a:r>
            <a:r>
              <a:rPr lang="el-GR" dirty="0"/>
              <a:t>. </a:t>
            </a:r>
            <a:endParaRPr lang="el-GR" dirty="0" smtClean="0"/>
          </a:p>
          <a:p>
            <a:endParaRPr lang="el-GR" dirty="0"/>
          </a:p>
          <a:p>
            <a:r>
              <a:rPr lang="el-GR" dirty="0" smtClean="0"/>
              <a:t>Ανάμεσά </a:t>
            </a:r>
            <a:r>
              <a:rPr lang="el-GR" dirty="0"/>
              <a:t>τους υπάρχει και ένα τρίτο: </a:t>
            </a:r>
            <a:r>
              <a:rPr lang="el-GR" dirty="0">
                <a:solidFill>
                  <a:srgbClr val="FFC000"/>
                </a:solidFill>
              </a:rPr>
              <a:t>τα υβριδικά</a:t>
            </a:r>
            <a:r>
              <a:rPr lang="el-GR" dirty="0"/>
              <a:t>. </a:t>
            </a:r>
          </a:p>
        </p:txBody>
      </p:sp>
    </p:spTree>
    <p:extLst>
      <p:ext uri="{BB962C8B-B14F-4D97-AF65-F5344CB8AC3E}">
        <p14:creationId xmlns:p14="http://schemas.microsoft.com/office/powerpoint/2010/main" val="89105056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Ορθογώνιο 2"/>
          <p:cNvSpPr/>
          <p:nvPr/>
        </p:nvSpPr>
        <p:spPr>
          <a:xfrm>
            <a:off x="827584" y="476672"/>
            <a:ext cx="7632848" cy="2585323"/>
          </a:xfrm>
          <a:prstGeom prst="rect">
            <a:avLst/>
          </a:prstGeom>
        </p:spPr>
        <p:txBody>
          <a:bodyPr wrap="square">
            <a:spAutoFit/>
          </a:bodyPr>
          <a:lstStyle/>
          <a:p>
            <a:r>
              <a:rPr lang="el-GR" dirty="0">
                <a:solidFill>
                  <a:srgbClr val="FFC000"/>
                </a:solidFill>
              </a:rPr>
              <a:t>• Παθητικά συστήματα </a:t>
            </a:r>
            <a:r>
              <a:rPr lang="el-GR" dirty="0"/>
              <a:t>είναι εκείνα που για την εκμετάλλευση της ηλιακής ακτινοβολίας  δεν κάνουν χρήση υψηλής τεχνολογίας και μηχανικών μέσων</a:t>
            </a:r>
            <a:r>
              <a:rPr lang="el-GR" dirty="0" smtClean="0"/>
              <a:t>.</a:t>
            </a:r>
          </a:p>
          <a:p>
            <a:endParaRPr lang="el-GR" dirty="0"/>
          </a:p>
          <a:p>
            <a:r>
              <a:rPr lang="el-GR" dirty="0" smtClean="0"/>
              <a:t>Βασίζονται </a:t>
            </a:r>
            <a:r>
              <a:rPr lang="el-GR" dirty="0"/>
              <a:t>στη φυσική ροή της θερμικής ενέργειας, εκμεταλλεύονται τις φυσικές ιδιότητες των υλικών του κτιρίου και χρησιμοποιούν για τη συλλογή της ηλιακής ενέργειας και την αποθήκευση της θερμότητας, τα δομικά στοιχεία του κελύφους (τοίχους, δάπεδα, οροφές, δώμα). </a:t>
            </a:r>
            <a:r>
              <a:rPr lang="el-GR" dirty="0" smtClean="0"/>
              <a:t> </a:t>
            </a:r>
            <a:endParaRPr lang="el-GR" dirty="0"/>
          </a:p>
        </p:txBody>
      </p:sp>
      <p:sp>
        <p:nvSpPr>
          <p:cNvPr id="5" name="Ορθογώνιο 4"/>
          <p:cNvSpPr/>
          <p:nvPr/>
        </p:nvSpPr>
        <p:spPr>
          <a:xfrm>
            <a:off x="827584" y="3199909"/>
            <a:ext cx="7488832" cy="1754326"/>
          </a:xfrm>
          <a:prstGeom prst="rect">
            <a:avLst/>
          </a:prstGeom>
        </p:spPr>
        <p:txBody>
          <a:bodyPr wrap="square">
            <a:spAutoFit/>
          </a:bodyPr>
          <a:lstStyle/>
          <a:p>
            <a:r>
              <a:rPr lang="el-GR" dirty="0">
                <a:solidFill>
                  <a:srgbClr val="FFC000"/>
                </a:solidFill>
              </a:rPr>
              <a:t>• Τα ενεργητικά συστήματα  </a:t>
            </a:r>
            <a:r>
              <a:rPr lang="el-GR" dirty="0"/>
              <a:t>απαιτούν τη χρησιμοποίηση μηχανικών μέσων – απλών μέχρι υψηλής τεχνολογίας (αντλίες, </a:t>
            </a:r>
            <a:r>
              <a:rPr lang="el-GR" dirty="0" err="1"/>
              <a:t>εναλλάκτες</a:t>
            </a:r>
            <a:r>
              <a:rPr lang="el-GR" dirty="0"/>
              <a:t> θερμότητας, ανεμιστήρες, </a:t>
            </a:r>
            <a:r>
              <a:rPr lang="el-GR" dirty="0" err="1"/>
              <a:t>κτλπ</a:t>
            </a:r>
            <a:r>
              <a:rPr lang="el-GR" dirty="0"/>
              <a:t>) και προϋποθέτουν σύνθετους μηχανισμούς συλλογής, μεταφοράς και αποθήκευσης της θερμότητας που έχει προέλθει από την ηλιακή ακτινοβολία που δεσμεύτηκε. • </a:t>
            </a:r>
          </a:p>
        </p:txBody>
      </p:sp>
    </p:spTree>
    <p:extLst>
      <p:ext uri="{BB962C8B-B14F-4D97-AF65-F5344CB8AC3E}">
        <p14:creationId xmlns:p14="http://schemas.microsoft.com/office/powerpoint/2010/main" val="43443888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Ορθογώνιο 1"/>
          <p:cNvSpPr/>
          <p:nvPr/>
        </p:nvSpPr>
        <p:spPr>
          <a:xfrm>
            <a:off x="827584" y="1720840"/>
            <a:ext cx="7416824" cy="2308324"/>
          </a:xfrm>
          <a:prstGeom prst="rect">
            <a:avLst/>
          </a:prstGeom>
        </p:spPr>
        <p:txBody>
          <a:bodyPr wrap="square">
            <a:spAutoFit/>
          </a:bodyPr>
          <a:lstStyle/>
          <a:p>
            <a:r>
              <a:rPr lang="el-GR" dirty="0">
                <a:solidFill>
                  <a:srgbClr val="FFC000"/>
                </a:solidFill>
              </a:rPr>
              <a:t>• Τα υβρίδια </a:t>
            </a:r>
            <a:r>
              <a:rPr lang="el-GR" dirty="0"/>
              <a:t>είναι συστήματα που συνδυάζουν τη φυσική και τη μηχανική θερμική ροή. Για παράδειγμα, η προσθήκη σε ένα παθητικό σύστημα ενός ανεμιστήρα για να υποβοηθήσει τη μεταφορά θερμότητας στους πίσω χώρους του κτιρίου ή ενός θερμοστάτη για να υπάρχει έλεγχος της θερμότητας που αποδίδεται, μετατρέπουν ένα παθητικό σύστημα σε υβριδικό. </a:t>
            </a:r>
          </a:p>
          <a:p>
            <a:r>
              <a:rPr lang="el-GR" dirty="0"/>
              <a:t> </a:t>
            </a:r>
          </a:p>
          <a:p>
            <a:r>
              <a:rPr lang="el-GR" dirty="0"/>
              <a:t> </a:t>
            </a:r>
          </a:p>
        </p:txBody>
      </p:sp>
    </p:spTree>
    <p:extLst>
      <p:ext uri="{BB962C8B-B14F-4D97-AF65-F5344CB8AC3E}">
        <p14:creationId xmlns:p14="http://schemas.microsoft.com/office/powerpoint/2010/main" val="227996883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24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75656" y="1268760"/>
            <a:ext cx="6192688" cy="37775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8368640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87624" y="1412776"/>
            <a:ext cx="6596259" cy="39134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5198130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24305" y="1556792"/>
            <a:ext cx="5687277" cy="42654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1328950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1600" y="620688"/>
            <a:ext cx="6926627" cy="51949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9370931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Ορθογώνιο 1"/>
          <p:cNvSpPr/>
          <p:nvPr/>
        </p:nvSpPr>
        <p:spPr>
          <a:xfrm>
            <a:off x="395536" y="764704"/>
            <a:ext cx="8136904" cy="4801314"/>
          </a:xfrm>
          <a:prstGeom prst="rect">
            <a:avLst/>
          </a:prstGeom>
        </p:spPr>
        <p:txBody>
          <a:bodyPr wrap="square">
            <a:spAutoFit/>
          </a:bodyPr>
          <a:lstStyle/>
          <a:p>
            <a:r>
              <a:rPr lang="el-GR" dirty="0"/>
              <a:t> </a:t>
            </a:r>
            <a:r>
              <a:rPr lang="el-GR" b="1" dirty="0">
                <a:solidFill>
                  <a:srgbClr val="FFC000"/>
                </a:solidFill>
              </a:rPr>
              <a:t>Βασικές αρχές λειτουργίας των παθητικών συστημάτων </a:t>
            </a:r>
            <a:endParaRPr lang="el-GR" b="1" dirty="0" smtClean="0">
              <a:solidFill>
                <a:srgbClr val="FFC000"/>
              </a:solidFill>
            </a:endParaRPr>
          </a:p>
          <a:p>
            <a:endParaRPr lang="el-GR" b="1" dirty="0" smtClean="0">
              <a:solidFill>
                <a:srgbClr val="FFC000"/>
              </a:solidFill>
            </a:endParaRPr>
          </a:p>
          <a:p>
            <a:r>
              <a:rPr lang="el-GR" dirty="0" smtClean="0"/>
              <a:t>Η </a:t>
            </a:r>
            <a:r>
              <a:rPr lang="el-GR" dirty="0"/>
              <a:t>λειτουργία των παθητικών συστημάτων για την εκμετάλλευση της ηλιακής ενέργειας προϋποθέτει ένα σωστά ενεργειακά σχεδιασμένο κτίριο, σύμφωνα με τις αρχές που ήδη αναπτύχθηκαν. Ιδιαίτερα, η διαμόρφωση του κελύφους του κτιρίου πρέπει να είναι τέτοια, που να επιτρέπει τη μέγιστη συλλογή της ηλιακής ενέργειας, τη μέγιστη δυνατότητα για την αποθήκευση της θερμικής ενέργειας και τις ελάχιστες θερμικές απώλειες προς το εξωτερικό </a:t>
            </a:r>
            <a:r>
              <a:rPr lang="el-GR" dirty="0" smtClean="0"/>
              <a:t>περιβάλλον.</a:t>
            </a:r>
          </a:p>
          <a:p>
            <a:endParaRPr lang="el-GR" dirty="0"/>
          </a:p>
          <a:p>
            <a:r>
              <a:rPr lang="el-GR" dirty="0" smtClean="0"/>
              <a:t>Η </a:t>
            </a:r>
            <a:r>
              <a:rPr lang="el-GR" dirty="0"/>
              <a:t>λειτουργία των παθητικών συστημάτων στηρίζεται στο «φαινόμενο του θερμοκηπίου» για τη συλλογή της ηλιακής ακτινοβολίας, στη θερμοχωρητικότητα των υλικών για την αποθήκευση της θερμότητας και στους βασικούς νόμους της θερμοδυναμικής για τη μεταφορά της θερμότητας από τη συλλογή στην αποθήκη και στο χώρο που θα θερμανθεί. </a:t>
            </a:r>
          </a:p>
          <a:p>
            <a:r>
              <a:rPr lang="el-GR" dirty="0"/>
              <a:t> </a:t>
            </a:r>
          </a:p>
        </p:txBody>
      </p:sp>
    </p:spTree>
    <p:extLst>
      <p:ext uri="{BB962C8B-B14F-4D97-AF65-F5344CB8AC3E}">
        <p14:creationId xmlns:p14="http://schemas.microsoft.com/office/powerpoint/2010/main" val="3065390888"/>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Ορθογώνιο 1"/>
          <p:cNvSpPr/>
          <p:nvPr/>
        </p:nvSpPr>
        <p:spPr>
          <a:xfrm>
            <a:off x="683568" y="404664"/>
            <a:ext cx="8136904" cy="5570756"/>
          </a:xfrm>
          <a:prstGeom prst="rect">
            <a:avLst/>
          </a:prstGeom>
        </p:spPr>
        <p:txBody>
          <a:bodyPr wrap="square">
            <a:spAutoFit/>
          </a:bodyPr>
          <a:lstStyle/>
          <a:p>
            <a:r>
              <a:rPr lang="el-GR" b="1" dirty="0">
                <a:solidFill>
                  <a:srgbClr val="FFC000"/>
                </a:solidFill>
              </a:rPr>
              <a:t>Το φαινόμενο του θερμοκηπίου </a:t>
            </a:r>
            <a:endParaRPr lang="el-GR" b="1" dirty="0" smtClean="0">
              <a:solidFill>
                <a:srgbClr val="FFC000"/>
              </a:solidFill>
            </a:endParaRPr>
          </a:p>
          <a:p>
            <a:endParaRPr lang="el-GR" b="1" dirty="0">
              <a:solidFill>
                <a:srgbClr val="FFC000"/>
              </a:solidFill>
            </a:endParaRPr>
          </a:p>
          <a:p>
            <a:r>
              <a:rPr lang="el-GR" sz="1600" dirty="0" smtClean="0"/>
              <a:t>Το </a:t>
            </a:r>
            <a:r>
              <a:rPr lang="el-GR" sz="1600" dirty="0"/>
              <a:t>φαινόμενο του θερμοκηπίου αναφέρεται στη δέσμευση της θερμότητας που προέρχεται από την ηλιακή  ακτινοβολία που διαπερνά μια γυάλινη επιφάνεια. Το φαινόμενο του θερμοκηπίου στηρίζεται στην ιδιότητα που έχει το γυαλί να είναι διαπερατό στη μικρού μήκους κύματος ακτινοβολία  (0.4-2.5 μικρά), ενώ είναι αδιαπέραστο στη θερμική ακτινοβολία που εκπέμπεται από τα σώματα και που συνήθως έχει μήκος κύματος γύρω στα 10 μικρά</a:t>
            </a:r>
            <a:r>
              <a:rPr lang="el-GR" sz="1600" dirty="0" smtClean="0"/>
              <a:t>.</a:t>
            </a:r>
          </a:p>
          <a:p>
            <a:endParaRPr lang="el-GR" sz="1600" dirty="0"/>
          </a:p>
          <a:p>
            <a:endParaRPr lang="el-GR" sz="1600" dirty="0" smtClean="0"/>
          </a:p>
          <a:p>
            <a:r>
              <a:rPr lang="el-GR" sz="1600" dirty="0" smtClean="0"/>
              <a:t> </a:t>
            </a:r>
            <a:r>
              <a:rPr lang="el-GR" sz="1600" dirty="0"/>
              <a:t>Όταν η ηλιακή ακτινοβολία προσπίπτει σε μια γυάλινη επιφάνεια, ένα ποσοστό αντανακλάται, ένα ποσοστό απορροφάται από το γυαλί , από το οποίο ένα μέρος </a:t>
            </a:r>
            <a:r>
              <a:rPr lang="el-GR" sz="1600" dirty="0" err="1"/>
              <a:t>επαναακτινοβολείται</a:t>
            </a:r>
            <a:r>
              <a:rPr lang="el-GR" sz="1600" dirty="0"/>
              <a:t> προς το εξωτερικό, και το μεγαλύτερο ποσοστό (ανάλογα με τη διαπερατότητα του γυαλιού), που είναι η φωτεινή ακτινοβολία (0.4-0.8 μικρά), περνά μέσα από το γυαλί στον εσωτερικό χώρο. </a:t>
            </a:r>
            <a:endParaRPr lang="el-GR" sz="1600" dirty="0" smtClean="0"/>
          </a:p>
          <a:p>
            <a:endParaRPr lang="el-GR" sz="1600" dirty="0"/>
          </a:p>
          <a:p>
            <a:r>
              <a:rPr lang="el-GR" sz="1600" dirty="0" smtClean="0"/>
              <a:t>Αυτό </a:t>
            </a:r>
            <a:r>
              <a:rPr lang="el-GR" sz="1600" dirty="0"/>
              <a:t>το ποσοστό της ηλιακής ακτινοβολίας που πέρασε μέσα από το γυαλί, απορροφάται από τα δομικά στοιχεία και τα λοιπά αντικείμενα του εσωτερικού χώρου και αλλάζοντας μήκος κύματος μετατρέπεται σε θερμική ακτινοβολία για την οποία το γυαλί είναι σχεδόν αδιαπέραστο. Η με αυτό τον τρόπο προερχόμενη θερμότητα παγιδεύεται στο εσωτερικό του κτιρίου και αποθηκεύεται στα στοιχεία με θερμοχωρητικότητα. </a:t>
            </a:r>
          </a:p>
        </p:txBody>
      </p:sp>
    </p:spTree>
    <p:extLst>
      <p:ext uri="{BB962C8B-B14F-4D97-AF65-F5344CB8AC3E}">
        <p14:creationId xmlns:p14="http://schemas.microsoft.com/office/powerpoint/2010/main" val="2849200808"/>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Ορθογώνιο 1"/>
          <p:cNvSpPr/>
          <p:nvPr/>
        </p:nvSpPr>
        <p:spPr>
          <a:xfrm>
            <a:off x="5076056" y="908720"/>
            <a:ext cx="3347864" cy="4247317"/>
          </a:xfrm>
          <a:prstGeom prst="rect">
            <a:avLst/>
          </a:prstGeom>
        </p:spPr>
        <p:txBody>
          <a:bodyPr wrap="square">
            <a:spAutoFit/>
          </a:bodyPr>
          <a:lstStyle/>
          <a:p>
            <a:r>
              <a:rPr lang="el-GR" dirty="0"/>
              <a:t>Στη συνέχεια η θερμότητα μπορεί να μεταδοθεί : </a:t>
            </a:r>
            <a:endParaRPr lang="el-GR" dirty="0" smtClean="0"/>
          </a:p>
          <a:p>
            <a:endParaRPr lang="el-GR" dirty="0" smtClean="0"/>
          </a:p>
          <a:p>
            <a:r>
              <a:rPr lang="el-GR" dirty="0" smtClean="0">
                <a:solidFill>
                  <a:srgbClr val="FFC000"/>
                </a:solidFill>
              </a:rPr>
              <a:t>• </a:t>
            </a:r>
            <a:r>
              <a:rPr lang="el-GR" dirty="0">
                <a:solidFill>
                  <a:srgbClr val="FFC000"/>
                </a:solidFill>
              </a:rPr>
              <a:t>με </a:t>
            </a:r>
            <a:r>
              <a:rPr lang="el-GR" dirty="0" smtClean="0">
                <a:solidFill>
                  <a:srgbClr val="FFC000"/>
                </a:solidFill>
              </a:rPr>
              <a:t>αγωγιμότητα</a:t>
            </a:r>
          </a:p>
          <a:p>
            <a:endParaRPr lang="el-GR" dirty="0" smtClean="0">
              <a:solidFill>
                <a:srgbClr val="FFC000"/>
              </a:solidFill>
            </a:endParaRPr>
          </a:p>
          <a:p>
            <a:r>
              <a:rPr lang="el-GR" dirty="0" smtClean="0">
                <a:solidFill>
                  <a:srgbClr val="FFC000"/>
                </a:solidFill>
              </a:rPr>
              <a:t>• </a:t>
            </a:r>
            <a:r>
              <a:rPr lang="el-GR" dirty="0">
                <a:solidFill>
                  <a:srgbClr val="FFC000"/>
                </a:solidFill>
              </a:rPr>
              <a:t>με μεταφορά </a:t>
            </a:r>
            <a:r>
              <a:rPr lang="el-GR" dirty="0"/>
              <a:t>(με τη βοήθεια κάποιου ρευστού, αερίου ή υγρού</a:t>
            </a:r>
            <a:r>
              <a:rPr lang="el-GR" dirty="0" smtClean="0"/>
              <a:t>)</a:t>
            </a:r>
          </a:p>
          <a:p>
            <a:r>
              <a:rPr lang="el-GR" dirty="0" smtClean="0"/>
              <a:t> </a:t>
            </a:r>
          </a:p>
          <a:p>
            <a:r>
              <a:rPr lang="el-GR" dirty="0" smtClean="0">
                <a:solidFill>
                  <a:srgbClr val="FFC000"/>
                </a:solidFill>
              </a:rPr>
              <a:t>• </a:t>
            </a:r>
            <a:r>
              <a:rPr lang="el-GR" dirty="0">
                <a:solidFill>
                  <a:srgbClr val="FFC000"/>
                </a:solidFill>
              </a:rPr>
              <a:t>με ακτινοβολία </a:t>
            </a:r>
            <a:r>
              <a:rPr lang="el-GR" dirty="0"/>
              <a:t>και να συνεισφέρει στη διαμόρφωση του θερμικού ισοζυγίου του χώρου. </a:t>
            </a:r>
          </a:p>
          <a:p>
            <a:r>
              <a:rPr lang="el-GR" dirty="0"/>
              <a:t> </a:t>
            </a:r>
          </a:p>
          <a:p>
            <a:r>
              <a:rPr lang="el-GR" dirty="0"/>
              <a:t> </a:t>
            </a:r>
          </a:p>
        </p:txBody>
      </p:sp>
      <p:pic>
        <p:nvPicPr>
          <p:cNvPr id="163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544" y="1052736"/>
            <a:ext cx="4320480" cy="31258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55285187"/>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Ορθογώνιο 1"/>
          <p:cNvSpPr/>
          <p:nvPr/>
        </p:nvSpPr>
        <p:spPr>
          <a:xfrm>
            <a:off x="1763688" y="2690336"/>
            <a:ext cx="6264696" cy="2062103"/>
          </a:xfrm>
          <a:prstGeom prst="rect">
            <a:avLst/>
          </a:prstGeom>
        </p:spPr>
        <p:txBody>
          <a:bodyPr wrap="square">
            <a:spAutoFit/>
          </a:bodyPr>
          <a:lstStyle/>
          <a:p>
            <a:r>
              <a:rPr lang="el-GR" sz="2800" b="1" dirty="0">
                <a:solidFill>
                  <a:schemeClr val="accent5"/>
                </a:solidFill>
              </a:rPr>
              <a:t>Υλικά παθητικών συστημάτων </a:t>
            </a:r>
            <a:endParaRPr lang="el-GR" sz="2800" b="1" dirty="0" smtClean="0">
              <a:solidFill>
                <a:schemeClr val="accent5"/>
              </a:solidFill>
            </a:endParaRPr>
          </a:p>
          <a:p>
            <a:endParaRPr lang="el-GR" sz="2800" b="1" dirty="0" smtClean="0">
              <a:solidFill>
                <a:schemeClr val="accent5"/>
              </a:solidFill>
            </a:endParaRPr>
          </a:p>
          <a:p>
            <a:r>
              <a:rPr lang="el-GR" dirty="0" smtClean="0"/>
              <a:t>Τα </a:t>
            </a:r>
            <a:r>
              <a:rPr lang="el-GR" dirty="0"/>
              <a:t>υλικά που χρησιμοποιούνται στα παθητικά συστήματα, διακρίνονται σε υλικά συλλογής της ηλιακής ακτινοβολίας και σε υλικά αποθήκευσης της θερμότητας </a:t>
            </a:r>
          </a:p>
        </p:txBody>
      </p:sp>
    </p:spTree>
    <p:extLst>
      <p:ext uri="{BB962C8B-B14F-4D97-AF65-F5344CB8AC3E}">
        <p14:creationId xmlns:p14="http://schemas.microsoft.com/office/powerpoint/2010/main" val="2771973387"/>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Ορθογώνιο 1"/>
          <p:cNvSpPr/>
          <p:nvPr/>
        </p:nvSpPr>
        <p:spPr>
          <a:xfrm>
            <a:off x="827584" y="751344"/>
            <a:ext cx="6840760" cy="4862870"/>
          </a:xfrm>
          <a:prstGeom prst="rect">
            <a:avLst/>
          </a:prstGeom>
        </p:spPr>
        <p:txBody>
          <a:bodyPr wrap="square">
            <a:spAutoFit/>
          </a:bodyPr>
          <a:lstStyle/>
          <a:p>
            <a:r>
              <a:rPr lang="el-GR" sz="2000" b="1" dirty="0" smtClean="0">
                <a:solidFill>
                  <a:schemeClr val="accent5"/>
                </a:solidFill>
              </a:rPr>
              <a:t>Διαφανή </a:t>
            </a:r>
            <a:r>
              <a:rPr lang="el-GR" sz="2000" b="1" dirty="0">
                <a:solidFill>
                  <a:schemeClr val="accent5"/>
                </a:solidFill>
              </a:rPr>
              <a:t>υλικά συλλογής της ηλιακής ακτινοβολίας </a:t>
            </a:r>
            <a:endParaRPr lang="el-GR" sz="2000" b="1" dirty="0" smtClean="0">
              <a:solidFill>
                <a:schemeClr val="accent5"/>
              </a:solidFill>
            </a:endParaRPr>
          </a:p>
          <a:p>
            <a:endParaRPr lang="el-GR" sz="2000" b="1" dirty="0">
              <a:solidFill>
                <a:schemeClr val="accent5"/>
              </a:solidFill>
            </a:endParaRPr>
          </a:p>
          <a:p>
            <a:r>
              <a:rPr lang="el-GR" dirty="0" smtClean="0"/>
              <a:t>Τα </a:t>
            </a:r>
            <a:r>
              <a:rPr lang="el-GR" dirty="0"/>
              <a:t>κριτήρια για την επιλογή των διαφανών υλικών για τη δέσμευση της ηλιακής ακτινοβολίας, σε ένα παθητικό σύστημα είναι</a:t>
            </a:r>
            <a:r>
              <a:rPr lang="el-GR" dirty="0" smtClean="0"/>
              <a:t>:</a:t>
            </a:r>
          </a:p>
          <a:p>
            <a:r>
              <a:rPr lang="el-GR" dirty="0" smtClean="0"/>
              <a:t> </a:t>
            </a:r>
            <a:r>
              <a:rPr lang="el-GR" dirty="0"/>
              <a:t> </a:t>
            </a:r>
            <a:endParaRPr lang="el-GR" dirty="0" smtClean="0"/>
          </a:p>
          <a:p>
            <a:r>
              <a:rPr lang="el-GR" dirty="0" smtClean="0"/>
              <a:t>-Η </a:t>
            </a:r>
            <a:r>
              <a:rPr lang="el-GR" dirty="0"/>
              <a:t>εμφάνιση που είναι καθοριστική για τις εξωτερικές όψεις του κτιρίου  </a:t>
            </a:r>
            <a:endParaRPr lang="el-GR" dirty="0" smtClean="0"/>
          </a:p>
          <a:p>
            <a:r>
              <a:rPr lang="el-GR" dirty="0" smtClean="0"/>
              <a:t>-Η </a:t>
            </a:r>
            <a:r>
              <a:rPr lang="el-GR" dirty="0"/>
              <a:t>αντοχή, που πρέπει να είναι μεγάλη ώστε να αντέχει στις αλλαγές της εξωτερικής θερμοκρασίας και γενικά στις κλιματικές μεταβολές  </a:t>
            </a:r>
            <a:endParaRPr lang="el-GR" dirty="0" smtClean="0"/>
          </a:p>
          <a:p>
            <a:r>
              <a:rPr lang="el-GR" dirty="0" smtClean="0"/>
              <a:t>-Η </a:t>
            </a:r>
            <a:r>
              <a:rPr lang="el-GR" dirty="0"/>
              <a:t>‘ποιότητα’, που εξαρτάται από τη διαπερατότητα (στη μικρού ή μεγάλου μήκους ακτινοβολία), την </a:t>
            </a:r>
            <a:r>
              <a:rPr lang="el-GR" dirty="0" err="1"/>
              <a:t>ανακλαστικότητα</a:t>
            </a:r>
            <a:r>
              <a:rPr lang="el-GR" dirty="0"/>
              <a:t> και την απορροφητικότητά του </a:t>
            </a:r>
            <a:endParaRPr lang="el-GR" dirty="0" smtClean="0"/>
          </a:p>
          <a:p>
            <a:r>
              <a:rPr lang="el-GR" dirty="0" smtClean="0"/>
              <a:t>-Το </a:t>
            </a:r>
            <a:r>
              <a:rPr lang="el-GR" dirty="0"/>
              <a:t>αρχικό κόστος αγοράς, τοποθέτησης και συντήρησης που πρέπει να είναι όσο το δυνατόν μικρότερο για να μην επιβαρύνεται η κατασκευή. </a:t>
            </a:r>
          </a:p>
        </p:txBody>
      </p:sp>
    </p:spTree>
    <p:extLst>
      <p:ext uri="{BB962C8B-B14F-4D97-AF65-F5344CB8AC3E}">
        <p14:creationId xmlns:p14="http://schemas.microsoft.com/office/powerpoint/2010/main" val="2981234626"/>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Ορθογώνιο 1"/>
          <p:cNvSpPr/>
          <p:nvPr/>
        </p:nvSpPr>
        <p:spPr>
          <a:xfrm>
            <a:off x="611560" y="908720"/>
            <a:ext cx="7560840" cy="4524315"/>
          </a:xfrm>
          <a:prstGeom prst="rect">
            <a:avLst/>
          </a:prstGeom>
        </p:spPr>
        <p:txBody>
          <a:bodyPr wrap="square">
            <a:spAutoFit/>
          </a:bodyPr>
          <a:lstStyle/>
          <a:p>
            <a:r>
              <a:rPr lang="el-GR" b="1" dirty="0">
                <a:solidFill>
                  <a:schemeClr val="accent5"/>
                </a:solidFill>
              </a:rPr>
              <a:t>Το γυαλί</a:t>
            </a:r>
            <a:r>
              <a:rPr lang="el-GR" dirty="0"/>
              <a:t>, είναι από τα πιο  ακριβά διαφανή υλικά. Είναι άκαμπτο, παρουσιάζει αντοχή στις καιρικές μεταβολές, στο φως  και στις χημικές αντιδράσεις και έχει καλή εμφάνιση. Μειονεκτήματά του είναι το βάρος και η μικρή αντοχή του σε μηχανική κρούση. </a:t>
            </a:r>
            <a:endParaRPr lang="el-GR" dirty="0" smtClean="0"/>
          </a:p>
          <a:p>
            <a:r>
              <a:rPr lang="el-GR" dirty="0" smtClean="0"/>
              <a:t>Το </a:t>
            </a:r>
            <a:r>
              <a:rPr lang="el-GR" dirty="0"/>
              <a:t>κοινό γυαλί έχει διαπερατότητα σε μικρού μήκους ακτινοβολία από 0.91-0.78, ανάλογα με την περιεκτικότητά του σε οξείδιο του σιδήρου και το πάχος του. Εάν χρησιμοποιηθούν πολλαπλοί υαλοπίνακες, μειώνεται η ηλιακή διαπερατότητα αλλά βελτιώνεται σημαντικά ο συντελεστής </a:t>
            </a:r>
            <a:r>
              <a:rPr lang="el-GR" dirty="0" err="1"/>
              <a:t>θερμοπερατότητάς</a:t>
            </a:r>
            <a:r>
              <a:rPr lang="el-GR" dirty="0"/>
              <a:t> του </a:t>
            </a:r>
            <a:r>
              <a:rPr lang="el-GR" dirty="0" smtClean="0"/>
              <a:t>.</a:t>
            </a:r>
          </a:p>
          <a:p>
            <a:r>
              <a:rPr lang="el-GR" dirty="0" smtClean="0"/>
              <a:t>Προκειμένου </a:t>
            </a:r>
            <a:r>
              <a:rPr lang="el-GR" dirty="0"/>
              <a:t>να τροποποιηθούν οι θερμικές ιδιότητες των υαλοπινάκων, χρησιμοποιούνται πρόσθετα συστατικά στη μάζα τους, ή ειδικές επικαλύψεις ή ειδική επεξεργασία. Ανακλαστικά και απορροφητικά γυαλιά δεν πρέπει να χρησιμοποιούνται στα παθητικά συστήματα γιατί μειώνουν το ποσοστό της ηλιακής ακτινοβολίας που μπαίνει στο χώρο. </a:t>
            </a:r>
          </a:p>
          <a:p>
            <a:r>
              <a:rPr lang="el-GR" dirty="0"/>
              <a:t> </a:t>
            </a:r>
          </a:p>
        </p:txBody>
      </p:sp>
    </p:spTree>
    <p:extLst>
      <p:ext uri="{BB962C8B-B14F-4D97-AF65-F5344CB8AC3E}">
        <p14:creationId xmlns:p14="http://schemas.microsoft.com/office/powerpoint/2010/main" val="3930086781"/>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15616" y="2996952"/>
            <a:ext cx="7173474" cy="1498718"/>
          </a:xfrm>
          <a:prstGeom prst="rect">
            <a:avLst/>
          </a:prstGeom>
        </p:spPr>
      </p:pic>
      <p:sp>
        <p:nvSpPr>
          <p:cNvPr id="3" name="Ορθογώνιο 2"/>
          <p:cNvSpPr/>
          <p:nvPr/>
        </p:nvSpPr>
        <p:spPr>
          <a:xfrm>
            <a:off x="2987824" y="1628800"/>
            <a:ext cx="3172663" cy="400110"/>
          </a:xfrm>
          <a:prstGeom prst="rect">
            <a:avLst/>
          </a:prstGeom>
        </p:spPr>
        <p:txBody>
          <a:bodyPr wrap="none">
            <a:spAutoFit/>
          </a:bodyPr>
          <a:lstStyle/>
          <a:p>
            <a:r>
              <a:rPr lang="el-GR" dirty="0"/>
              <a:t> </a:t>
            </a:r>
            <a:r>
              <a:rPr lang="el-GR" sz="2000" b="1" dirty="0">
                <a:solidFill>
                  <a:schemeClr val="accent5"/>
                </a:solidFill>
              </a:rPr>
              <a:t>Ιδιότητες υαλοπινάκων </a:t>
            </a:r>
          </a:p>
        </p:txBody>
      </p:sp>
    </p:spTree>
    <p:extLst>
      <p:ext uri="{BB962C8B-B14F-4D97-AF65-F5344CB8AC3E}">
        <p14:creationId xmlns:p14="http://schemas.microsoft.com/office/powerpoint/2010/main" val="3151949116"/>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Ορθογώνιο 1"/>
          <p:cNvSpPr/>
          <p:nvPr/>
        </p:nvSpPr>
        <p:spPr>
          <a:xfrm>
            <a:off x="539552" y="908720"/>
            <a:ext cx="7128792" cy="3416320"/>
          </a:xfrm>
          <a:prstGeom prst="rect">
            <a:avLst/>
          </a:prstGeom>
        </p:spPr>
        <p:txBody>
          <a:bodyPr wrap="square">
            <a:spAutoFit/>
          </a:bodyPr>
          <a:lstStyle/>
          <a:p>
            <a:r>
              <a:rPr lang="el-GR" b="1" dirty="0">
                <a:solidFill>
                  <a:schemeClr val="accent5"/>
                </a:solidFill>
              </a:rPr>
              <a:t>Τα σκληρά πλαστικά </a:t>
            </a:r>
            <a:r>
              <a:rPr lang="el-GR" dirty="0"/>
              <a:t>έχουν μεγάλη αντοχή σε μηχανική κρούση, δεν σπάζουν, έχουν μικρότερο βάρος από το κοινό γυαλί, είναι εύκολα στην τοποθέτησή τους </a:t>
            </a:r>
          </a:p>
          <a:p>
            <a:r>
              <a:rPr lang="el-GR" dirty="0" smtClean="0"/>
              <a:t>Συμμετοχή  </a:t>
            </a:r>
            <a:r>
              <a:rPr lang="el-GR" dirty="0"/>
              <a:t>της ηλιακής ακτινοβολίας  στο θερμικό ισοζύγιο του κτιρίου </a:t>
            </a:r>
            <a:r>
              <a:rPr lang="el-GR" dirty="0" smtClean="0"/>
              <a:t>και </a:t>
            </a:r>
            <a:r>
              <a:rPr lang="el-GR" dirty="0"/>
              <a:t>έχουν καλή εμφάνιση. Μειονέκτημά τους είναι ότι έχουν συγκριτικά με το κοινό γυαλί, μικρότερο συντελεστή ηλιακής διαπερατότητας, δεν είναι αδιαπέραστα στη θερμική ακτινοβολία και εμφανίζουν χαμηλή αντίσταση στη φωτιά</a:t>
            </a:r>
            <a:r>
              <a:rPr lang="el-GR" dirty="0" smtClean="0"/>
              <a:t>.</a:t>
            </a:r>
          </a:p>
          <a:p>
            <a:endParaRPr lang="el-GR" dirty="0"/>
          </a:p>
          <a:p>
            <a:r>
              <a:rPr lang="el-GR" dirty="0" smtClean="0"/>
              <a:t>Διακρίνονται </a:t>
            </a:r>
            <a:r>
              <a:rPr lang="el-GR" dirty="0"/>
              <a:t>σε ακρυλικά πλαστικά (</a:t>
            </a:r>
            <a:r>
              <a:rPr lang="el-GR" dirty="0" err="1"/>
              <a:t>acrylics</a:t>
            </a:r>
            <a:r>
              <a:rPr lang="el-GR" dirty="0"/>
              <a:t>) και </a:t>
            </a:r>
            <a:r>
              <a:rPr lang="el-GR" dirty="0" err="1"/>
              <a:t>πολυανθρακούχα</a:t>
            </a:r>
            <a:r>
              <a:rPr lang="el-GR" dirty="0"/>
              <a:t> (</a:t>
            </a:r>
            <a:r>
              <a:rPr lang="el-GR" dirty="0" err="1"/>
              <a:t>polycarbonate</a:t>
            </a:r>
            <a:r>
              <a:rPr lang="el-GR" dirty="0"/>
              <a:t>). </a:t>
            </a:r>
          </a:p>
          <a:p>
            <a:r>
              <a:rPr lang="el-GR" dirty="0"/>
              <a:t> </a:t>
            </a:r>
          </a:p>
        </p:txBody>
      </p:sp>
    </p:spTree>
    <p:extLst>
      <p:ext uri="{BB962C8B-B14F-4D97-AF65-F5344CB8AC3E}">
        <p14:creationId xmlns:p14="http://schemas.microsoft.com/office/powerpoint/2010/main" val="419360217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Ορθογώνιο 1"/>
          <p:cNvSpPr/>
          <p:nvPr/>
        </p:nvSpPr>
        <p:spPr>
          <a:xfrm>
            <a:off x="332942" y="404664"/>
            <a:ext cx="8415522" cy="5078313"/>
          </a:xfrm>
          <a:prstGeom prst="rect">
            <a:avLst/>
          </a:prstGeom>
        </p:spPr>
        <p:txBody>
          <a:bodyPr wrap="square">
            <a:spAutoFit/>
          </a:bodyPr>
          <a:lstStyle/>
          <a:p>
            <a:r>
              <a:rPr lang="el-GR" dirty="0">
                <a:solidFill>
                  <a:schemeClr val="accent5"/>
                </a:solidFill>
              </a:rPr>
              <a:t>Τα περισσότερα αντιμετωπίζουν θέματα όπως</a:t>
            </a:r>
            <a:r>
              <a:rPr lang="el-GR" dirty="0"/>
              <a:t>:</a:t>
            </a:r>
          </a:p>
          <a:p>
            <a:endParaRPr lang="el-GR" dirty="0"/>
          </a:p>
          <a:p>
            <a:r>
              <a:rPr lang="el-GR" dirty="0"/>
              <a:t>-μερική ή παντελή έλλειψη θερμομόνωσης: Η πλειοψηφία των κτιρίων έχουν κατασκευαστεί πριν από το έτος 1980, και γι’ αυτό παρουσιάζουν ελλιπή ή καθόλου θερμομονωτική προστασία και ηλεκτρομηχανολογικές (Η/Μ) --εγκαταστάσεις με χαμηλές αποδόσεις</a:t>
            </a:r>
            <a:r>
              <a:rPr lang="el-GR" dirty="0" smtClean="0"/>
              <a:t>.</a:t>
            </a:r>
            <a:endParaRPr lang="el-GR" dirty="0"/>
          </a:p>
          <a:p>
            <a:r>
              <a:rPr lang="el-GR" dirty="0"/>
              <a:t>-παλαιάς τεχνολογίας κουφώματα (πλαίσια/</a:t>
            </a:r>
            <a:r>
              <a:rPr lang="el-GR" dirty="0" err="1"/>
              <a:t>μονο</a:t>
            </a:r>
            <a:r>
              <a:rPr lang="el-GR" dirty="0"/>
              <a:t>ί υαλοπίνακες),</a:t>
            </a:r>
          </a:p>
          <a:p>
            <a:r>
              <a:rPr lang="el-GR" dirty="0"/>
              <a:t>-ελλιπή </a:t>
            </a:r>
            <a:r>
              <a:rPr lang="el-GR" dirty="0" err="1"/>
              <a:t>ηλιοπροστασία</a:t>
            </a:r>
            <a:r>
              <a:rPr lang="el-GR" dirty="0"/>
              <a:t> των νότιων και δυτικών όψεών τους,</a:t>
            </a:r>
          </a:p>
          <a:p>
            <a:r>
              <a:rPr lang="el-GR" dirty="0"/>
              <a:t>-μη επαρκή αξιοποίηση του υψηλού ηλιακού δυναμικού της χώρας,</a:t>
            </a:r>
          </a:p>
          <a:p>
            <a:r>
              <a:rPr lang="el-GR" dirty="0"/>
              <a:t>-ανεπαρκή συντήρηση συστημάτων θέρμανσης/κλιματισμού με αποτέλεσμα χαμηλή απόδοση</a:t>
            </a:r>
            <a:r>
              <a:rPr lang="el-GR" dirty="0" smtClean="0"/>
              <a:t>.</a:t>
            </a:r>
          </a:p>
          <a:p>
            <a:endParaRPr lang="el-GR" dirty="0"/>
          </a:p>
          <a:p>
            <a:r>
              <a:rPr lang="el-GR" dirty="0"/>
              <a:t>Σημαντικός παράγοντας καθορισμού της ενεργειακής απόδοσης ενός κτηρίου είναι η συμπεριφορά των ενοίκων, καθώς η ελλιπής ενημέρωση τους σε θέματα ορθολογικής χρήσης και διαχείρισης της ενέργειας, οδηγεί συχνά σε σπάταλες συμπεριφορές όπως εγκατάσταση μεμονωμένων κλιματιστικών συστημάτων χωρίς μελέτη, χρήση συσκευών χαμηλής απόδοσης, ή μη συντήρηση του συστήματος θέρμανσης, κ.α.</a:t>
            </a:r>
          </a:p>
        </p:txBody>
      </p:sp>
    </p:spTree>
    <p:extLst>
      <p:ext uri="{BB962C8B-B14F-4D97-AF65-F5344CB8AC3E}">
        <p14:creationId xmlns:p14="http://schemas.microsoft.com/office/powerpoint/2010/main" val="839658805"/>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Ορθογώνιο 1"/>
          <p:cNvSpPr/>
          <p:nvPr/>
        </p:nvSpPr>
        <p:spPr>
          <a:xfrm>
            <a:off x="398945" y="332656"/>
            <a:ext cx="8208912" cy="5847755"/>
          </a:xfrm>
          <a:prstGeom prst="rect">
            <a:avLst/>
          </a:prstGeom>
        </p:spPr>
        <p:txBody>
          <a:bodyPr wrap="square">
            <a:spAutoFit/>
          </a:bodyPr>
          <a:lstStyle/>
          <a:p>
            <a:r>
              <a:rPr lang="el-GR" dirty="0"/>
              <a:t> </a:t>
            </a:r>
            <a:r>
              <a:rPr lang="el-GR" b="1" dirty="0">
                <a:solidFill>
                  <a:schemeClr val="accent5"/>
                </a:solidFill>
              </a:rPr>
              <a:t>Υλικά αποθήκευσης της θερμότητας  </a:t>
            </a:r>
            <a:endParaRPr lang="el-GR" b="1" dirty="0" smtClean="0">
              <a:solidFill>
                <a:schemeClr val="accent5"/>
              </a:solidFill>
            </a:endParaRPr>
          </a:p>
          <a:p>
            <a:endParaRPr lang="el-GR" b="1" dirty="0" smtClean="0">
              <a:solidFill>
                <a:schemeClr val="accent5"/>
              </a:solidFill>
            </a:endParaRPr>
          </a:p>
          <a:p>
            <a:r>
              <a:rPr lang="el-GR" sz="1600" dirty="0" smtClean="0"/>
              <a:t>Τα </a:t>
            </a:r>
            <a:r>
              <a:rPr lang="el-GR" sz="1600" dirty="0"/>
              <a:t>υλικά που χρησιμοποιούνται για την αποθήκευση της θερμότητας είναι υλικά με μεγάλη θερμοχωρητικότητα. Συνήθως είναι οικοδομικά υλικά του φέροντα οργανισμού και του κελύφους γενικότερα, καθώς και υλικά επενδύσεων </a:t>
            </a:r>
            <a:r>
              <a:rPr lang="el-GR" sz="1600" dirty="0" smtClean="0"/>
              <a:t>: </a:t>
            </a:r>
            <a:r>
              <a:rPr lang="el-GR" sz="1600" dirty="0"/>
              <a:t> </a:t>
            </a:r>
            <a:endParaRPr lang="el-GR" sz="1600" dirty="0" smtClean="0"/>
          </a:p>
          <a:p>
            <a:endParaRPr lang="el-GR" sz="1600" dirty="0" smtClean="0"/>
          </a:p>
          <a:p>
            <a:r>
              <a:rPr lang="el-GR" sz="1600" dirty="0" smtClean="0">
                <a:solidFill>
                  <a:schemeClr val="accent5"/>
                </a:solidFill>
              </a:rPr>
              <a:t>•</a:t>
            </a:r>
            <a:r>
              <a:rPr lang="el-GR" sz="1600" dirty="0" smtClean="0"/>
              <a:t>το </a:t>
            </a:r>
            <a:r>
              <a:rPr lang="el-GR" sz="1600" dirty="0"/>
              <a:t>νερό είναι το υλικό με τη μεγαλύτερη θερμοχωρητικότητα, αλλά υπάρχουν κατασκευαστικές δυσκολίες για τη χρησιμοποίησή του σε δομικά στοιχεία.  </a:t>
            </a:r>
            <a:endParaRPr lang="el-GR" sz="1600" dirty="0" smtClean="0"/>
          </a:p>
          <a:p>
            <a:endParaRPr lang="el-GR" sz="1600" dirty="0" smtClean="0"/>
          </a:p>
          <a:p>
            <a:r>
              <a:rPr lang="el-GR" sz="1600" dirty="0" smtClean="0">
                <a:solidFill>
                  <a:schemeClr val="accent5"/>
                </a:solidFill>
              </a:rPr>
              <a:t>•</a:t>
            </a:r>
            <a:r>
              <a:rPr lang="el-GR" sz="1600" dirty="0" smtClean="0"/>
              <a:t>το </a:t>
            </a:r>
            <a:r>
              <a:rPr lang="el-GR" sz="1600" dirty="0"/>
              <a:t>σκυρόδεμα (506 Kcal/m3oC) εμφανίζει το πλεονέκτημα ότι είναι συγχρόνως υλικό με ικανή θερμοχωρητικότητα και υλικό του φέροντα οργανισμού.  </a:t>
            </a:r>
            <a:endParaRPr lang="el-GR" sz="1600" dirty="0" smtClean="0"/>
          </a:p>
          <a:p>
            <a:endParaRPr lang="el-GR" sz="1600" dirty="0" smtClean="0"/>
          </a:p>
          <a:p>
            <a:r>
              <a:rPr lang="el-GR" sz="1600" dirty="0" smtClean="0">
                <a:solidFill>
                  <a:schemeClr val="accent5"/>
                </a:solidFill>
              </a:rPr>
              <a:t>•</a:t>
            </a:r>
            <a:r>
              <a:rPr lang="el-GR" sz="1600" dirty="0" smtClean="0"/>
              <a:t>η </a:t>
            </a:r>
            <a:r>
              <a:rPr lang="el-GR" sz="1600" dirty="0"/>
              <a:t>πέτρα και το συμπαγές τούβλο  είναι τα υλικά που κυρίως χρησιμοποιούνται για την αποθήκευση της θερμότητας. Είναι υλικά φερόντων δομικών στοιχείων ή στοιχείων πληρώσεως ή υλικά επενδύσεως τοίχων και δαπέδων.  </a:t>
            </a:r>
            <a:endParaRPr lang="el-GR" sz="1600" dirty="0" smtClean="0"/>
          </a:p>
          <a:p>
            <a:endParaRPr lang="el-GR" sz="1600" dirty="0" smtClean="0"/>
          </a:p>
          <a:p>
            <a:r>
              <a:rPr lang="el-GR" sz="1600" dirty="0" smtClean="0">
                <a:solidFill>
                  <a:schemeClr val="accent5"/>
                </a:solidFill>
              </a:rPr>
              <a:t>•</a:t>
            </a:r>
            <a:r>
              <a:rPr lang="el-GR" sz="1600" dirty="0" smtClean="0"/>
              <a:t>τα </a:t>
            </a:r>
            <a:r>
              <a:rPr lang="el-GR" sz="1600" dirty="0"/>
              <a:t>εύτηκτα άλατα, όπως το άλας του </a:t>
            </a:r>
            <a:r>
              <a:rPr lang="el-GR" sz="1600" dirty="0" err="1"/>
              <a:t>Glauber</a:t>
            </a:r>
            <a:r>
              <a:rPr lang="el-GR" sz="1600" dirty="0"/>
              <a:t>, είναι νέα υλικά που χρησιμοποιούνται σε επιλεγμένες θέσεις μέσα σε ειδικές δεξαμενές για την αποθήκευση της θερμότητας. Τα υλικά αυτά αλλάζουν φάση (</a:t>
            </a:r>
            <a:r>
              <a:rPr lang="el-GR" sz="1600" dirty="0" err="1"/>
              <a:t>Phase</a:t>
            </a:r>
            <a:r>
              <a:rPr lang="el-GR" sz="1600" dirty="0"/>
              <a:t> </a:t>
            </a:r>
            <a:r>
              <a:rPr lang="el-GR" sz="1600" dirty="0" err="1"/>
              <a:t>Change</a:t>
            </a:r>
            <a:r>
              <a:rPr lang="el-GR" sz="1600" dirty="0"/>
              <a:t> </a:t>
            </a:r>
            <a:r>
              <a:rPr lang="el-GR" sz="1600" dirty="0" err="1"/>
              <a:t>Materials</a:t>
            </a:r>
            <a:r>
              <a:rPr lang="el-GR" sz="1600" dirty="0"/>
              <a:t>- PCM) , δηλαδή αλλάζοντας φυσική κατάσταση,( για παράδειγμα, από τη στερεά στην υγρά κατάσταση) αποθηκεύουν θερμότητα, την οποία αποδίδουν για να επιστρέψουν στην αρχική φυσική τους κατάσταση. </a:t>
            </a:r>
          </a:p>
          <a:p>
            <a:r>
              <a:rPr lang="el-GR" dirty="0"/>
              <a:t> </a:t>
            </a:r>
          </a:p>
        </p:txBody>
      </p:sp>
    </p:spTree>
    <p:extLst>
      <p:ext uri="{BB962C8B-B14F-4D97-AF65-F5344CB8AC3E}">
        <p14:creationId xmlns:p14="http://schemas.microsoft.com/office/powerpoint/2010/main" val="159284532"/>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Εικόνα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78388" y="1556792"/>
            <a:ext cx="6589231" cy="4143398"/>
          </a:xfrm>
          <a:prstGeom prst="rect">
            <a:avLst/>
          </a:prstGeom>
        </p:spPr>
      </p:pic>
      <p:sp>
        <p:nvSpPr>
          <p:cNvPr id="3" name="Ορθογώνιο 2"/>
          <p:cNvSpPr/>
          <p:nvPr/>
        </p:nvSpPr>
        <p:spPr>
          <a:xfrm>
            <a:off x="2915816" y="548680"/>
            <a:ext cx="3629520" cy="369332"/>
          </a:xfrm>
          <a:prstGeom prst="rect">
            <a:avLst/>
          </a:prstGeom>
        </p:spPr>
        <p:txBody>
          <a:bodyPr wrap="none">
            <a:spAutoFit/>
          </a:bodyPr>
          <a:lstStyle/>
          <a:p>
            <a:r>
              <a:rPr lang="el-GR" dirty="0"/>
              <a:t> </a:t>
            </a:r>
            <a:r>
              <a:rPr lang="el-GR" b="1" dirty="0">
                <a:solidFill>
                  <a:schemeClr val="accent5"/>
                </a:solidFill>
              </a:rPr>
              <a:t>Ιδιότητες οικοδομικών υλικών </a:t>
            </a:r>
          </a:p>
        </p:txBody>
      </p:sp>
    </p:spTree>
    <p:extLst>
      <p:ext uri="{BB962C8B-B14F-4D97-AF65-F5344CB8AC3E}">
        <p14:creationId xmlns:p14="http://schemas.microsoft.com/office/powerpoint/2010/main" val="806761646"/>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Ορθογώνιο 1"/>
          <p:cNvSpPr/>
          <p:nvPr/>
        </p:nvSpPr>
        <p:spPr>
          <a:xfrm>
            <a:off x="971600" y="1916832"/>
            <a:ext cx="6984776" cy="2646878"/>
          </a:xfrm>
          <a:prstGeom prst="rect">
            <a:avLst/>
          </a:prstGeom>
        </p:spPr>
        <p:txBody>
          <a:bodyPr wrap="square">
            <a:spAutoFit/>
          </a:bodyPr>
          <a:lstStyle/>
          <a:p>
            <a:r>
              <a:rPr lang="el-GR" sz="2000" b="1" dirty="0" smtClean="0">
                <a:solidFill>
                  <a:schemeClr val="accent5"/>
                </a:solidFill>
              </a:rPr>
              <a:t>Κατάταξη </a:t>
            </a:r>
            <a:r>
              <a:rPr lang="el-GR" sz="2000" b="1" dirty="0">
                <a:solidFill>
                  <a:schemeClr val="accent5"/>
                </a:solidFill>
              </a:rPr>
              <a:t>των παθητικών συστημάτων σε σχέση με τη φυσική διαμόρφωση των στοιχείων του συστήματος </a:t>
            </a:r>
          </a:p>
          <a:p>
            <a:endParaRPr lang="el-GR" dirty="0"/>
          </a:p>
          <a:p>
            <a:r>
              <a:rPr lang="el-GR" dirty="0"/>
              <a:t> </a:t>
            </a:r>
          </a:p>
          <a:p>
            <a:r>
              <a:rPr lang="el-GR" dirty="0" smtClean="0"/>
              <a:t>Γι</a:t>
            </a:r>
            <a:r>
              <a:rPr lang="el-GR" dirty="0"/>
              <a:t>’ αυτή την ταξινόμηση, παίρνονται υπόψη η μορφή του συστήματος και η θέση του στο κέλυφος του κτιρίου και τα παθητικά συστήματα διακρίνονται σε πέντε μεγάλες κατηγορίες: </a:t>
            </a:r>
          </a:p>
          <a:p>
            <a:r>
              <a:rPr lang="el-GR" dirty="0"/>
              <a:t> </a:t>
            </a:r>
          </a:p>
        </p:txBody>
      </p:sp>
    </p:spTree>
    <p:extLst>
      <p:ext uri="{BB962C8B-B14F-4D97-AF65-F5344CB8AC3E}">
        <p14:creationId xmlns:p14="http://schemas.microsoft.com/office/powerpoint/2010/main" val="1698487916"/>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Ορθογώνιο 1"/>
          <p:cNvSpPr/>
          <p:nvPr/>
        </p:nvSpPr>
        <p:spPr>
          <a:xfrm>
            <a:off x="5809417" y="908720"/>
            <a:ext cx="2883450" cy="4801314"/>
          </a:xfrm>
          <a:prstGeom prst="rect">
            <a:avLst/>
          </a:prstGeom>
        </p:spPr>
        <p:txBody>
          <a:bodyPr wrap="square">
            <a:spAutoFit/>
          </a:bodyPr>
          <a:lstStyle/>
          <a:p>
            <a:r>
              <a:rPr lang="el-GR" dirty="0">
                <a:solidFill>
                  <a:schemeClr val="accent5"/>
                </a:solidFill>
              </a:rPr>
              <a:t>Άμεσο κέρδος ηλιακής ενέργειας ή απευθείας κέρδος ή ηλιακά </a:t>
            </a:r>
            <a:r>
              <a:rPr lang="el-GR" dirty="0" smtClean="0">
                <a:solidFill>
                  <a:schemeClr val="accent5"/>
                </a:solidFill>
              </a:rPr>
              <a:t>παράθυρα</a:t>
            </a:r>
          </a:p>
          <a:p>
            <a:endParaRPr lang="el-GR" dirty="0">
              <a:solidFill>
                <a:schemeClr val="accent5"/>
              </a:solidFill>
            </a:endParaRPr>
          </a:p>
          <a:p>
            <a:r>
              <a:rPr lang="el-GR" dirty="0" smtClean="0"/>
              <a:t>Τα </a:t>
            </a:r>
            <a:r>
              <a:rPr lang="el-GR" dirty="0"/>
              <a:t>ανοίγματα του κτιρίου συλλέγουν την ηλιακή ακτινοβολία που στη συνέχεια μετατρέπεται σε θερμότητα καθώς απορροφάται από τα αντικείμενα και τα εσωτερικά δομικά στοιχεία του θερμαινόμενου χώρου, όπου και αποθηκεύεται. </a:t>
            </a:r>
          </a:p>
        </p:txBody>
      </p:sp>
      <p:pic>
        <p:nvPicPr>
          <p:cNvPr id="3" name="Εικόνα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1595" y="908720"/>
            <a:ext cx="5042441" cy="3155457"/>
          </a:xfrm>
          <a:prstGeom prst="rect">
            <a:avLst/>
          </a:prstGeom>
        </p:spPr>
      </p:pic>
      <p:sp>
        <p:nvSpPr>
          <p:cNvPr id="4" name="Ορθογώνιο 3"/>
          <p:cNvSpPr/>
          <p:nvPr/>
        </p:nvSpPr>
        <p:spPr>
          <a:xfrm>
            <a:off x="627559" y="4315748"/>
            <a:ext cx="4572000" cy="584775"/>
          </a:xfrm>
          <a:prstGeom prst="rect">
            <a:avLst/>
          </a:prstGeom>
        </p:spPr>
        <p:txBody>
          <a:bodyPr>
            <a:spAutoFit/>
          </a:bodyPr>
          <a:lstStyle/>
          <a:p>
            <a:r>
              <a:rPr lang="el-GR" sz="1600" dirty="0"/>
              <a:t>Νότια ανοίγματα (ηλιακά παράθυρα) στο σύστημα του άμεσου ηλιακού κέρδους </a:t>
            </a:r>
          </a:p>
        </p:txBody>
      </p:sp>
    </p:spTree>
    <p:extLst>
      <p:ext uri="{BB962C8B-B14F-4D97-AF65-F5344CB8AC3E}">
        <p14:creationId xmlns:p14="http://schemas.microsoft.com/office/powerpoint/2010/main" val="2109948220"/>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Ορθογώνιο 1"/>
          <p:cNvSpPr/>
          <p:nvPr/>
        </p:nvSpPr>
        <p:spPr>
          <a:xfrm>
            <a:off x="1026840" y="3212976"/>
            <a:ext cx="7200800" cy="2831544"/>
          </a:xfrm>
          <a:prstGeom prst="rect">
            <a:avLst/>
          </a:prstGeom>
        </p:spPr>
        <p:txBody>
          <a:bodyPr wrap="square">
            <a:spAutoFit/>
          </a:bodyPr>
          <a:lstStyle/>
          <a:p>
            <a:r>
              <a:rPr lang="el-GR" b="1" dirty="0">
                <a:solidFill>
                  <a:schemeClr val="accent5"/>
                </a:solidFill>
              </a:rPr>
              <a:t>Τοίχος θερμικής αποθήκευσης  </a:t>
            </a:r>
            <a:endParaRPr lang="el-GR" b="1" dirty="0" smtClean="0">
              <a:solidFill>
                <a:schemeClr val="accent5"/>
              </a:solidFill>
            </a:endParaRPr>
          </a:p>
          <a:p>
            <a:endParaRPr lang="el-GR" sz="1600" b="1" dirty="0">
              <a:solidFill>
                <a:schemeClr val="accent5"/>
              </a:solidFill>
            </a:endParaRPr>
          </a:p>
          <a:p>
            <a:r>
              <a:rPr lang="el-GR" sz="1600" dirty="0" smtClean="0"/>
              <a:t>Η </a:t>
            </a:r>
            <a:r>
              <a:rPr lang="el-GR" sz="1600" dirty="0"/>
              <a:t>συλλογή της ηλιακής ακτινοβολίας και η αποθήκευση της θερμότητας γίνεται στο νότιο τοίχο του κτιρίου που είναι κατάλληλα διαμορφωμένος. Ο τοίχος είναι κατασκευασμένος από υλικά με μεγάλη θερμοχωρητικότητα (πέτρα, μπετόν, τούβλα, νερό, εύτηκτα άλατα κλπ.), η εξωτερική του επιφάνεια είναι βαμμένη με σκούρο χρώμα για τη μεγιστοποίηση της απορρόφησης της ηλιακής ακτινοβολίας και μπροστά από την εξωτερική του πλευρά και σε μικρή απόσταση από αυτή υπάρχει υαλοστάσιο για τη δέσμευση της ακτινοβολίας. Μια παραλλαγή του τοίχου είναι ο τοίχος με θυρίδες ή τοίχος </a:t>
            </a:r>
            <a:r>
              <a:rPr lang="el-GR" sz="1600" dirty="0" err="1"/>
              <a:t>Trombe</a:t>
            </a:r>
            <a:r>
              <a:rPr lang="el-GR" sz="1600" dirty="0"/>
              <a:t> </a:t>
            </a:r>
          </a:p>
        </p:txBody>
      </p:sp>
      <p:pic>
        <p:nvPicPr>
          <p:cNvPr id="3" name="Εικόνα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87624" y="476672"/>
            <a:ext cx="5420481" cy="2181529"/>
          </a:xfrm>
          <a:prstGeom prst="rect">
            <a:avLst/>
          </a:prstGeom>
        </p:spPr>
      </p:pic>
      <p:sp>
        <p:nvSpPr>
          <p:cNvPr id="4" name="Ορθογώνιο 3"/>
          <p:cNvSpPr/>
          <p:nvPr/>
        </p:nvSpPr>
        <p:spPr>
          <a:xfrm>
            <a:off x="1056254" y="2782669"/>
            <a:ext cx="6768751" cy="307777"/>
          </a:xfrm>
          <a:prstGeom prst="rect">
            <a:avLst/>
          </a:prstGeom>
        </p:spPr>
        <p:txBody>
          <a:bodyPr wrap="square">
            <a:spAutoFit/>
          </a:bodyPr>
          <a:lstStyle/>
          <a:p>
            <a:r>
              <a:rPr lang="el-GR" sz="1400" dirty="0"/>
              <a:t>Χειμερινή και θερινή λειτουργία τοίχου θερμικής αποθήκευσης με θυρίδες </a:t>
            </a:r>
          </a:p>
        </p:txBody>
      </p:sp>
    </p:spTree>
    <p:extLst>
      <p:ext uri="{BB962C8B-B14F-4D97-AF65-F5344CB8AC3E}">
        <p14:creationId xmlns:p14="http://schemas.microsoft.com/office/powerpoint/2010/main" val="2334512333"/>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Ορθογώνιο 1"/>
          <p:cNvSpPr/>
          <p:nvPr/>
        </p:nvSpPr>
        <p:spPr>
          <a:xfrm>
            <a:off x="4833137" y="980728"/>
            <a:ext cx="3438128" cy="5078313"/>
          </a:xfrm>
          <a:prstGeom prst="rect">
            <a:avLst/>
          </a:prstGeom>
        </p:spPr>
        <p:txBody>
          <a:bodyPr wrap="square">
            <a:spAutoFit/>
          </a:bodyPr>
          <a:lstStyle/>
          <a:p>
            <a:r>
              <a:rPr lang="el-GR" dirty="0"/>
              <a:t> </a:t>
            </a:r>
            <a:r>
              <a:rPr lang="el-GR" b="1" dirty="0">
                <a:solidFill>
                  <a:schemeClr val="accent5"/>
                </a:solidFill>
              </a:rPr>
              <a:t>Θερμοκήπιο ή ηλιακός χώρος  </a:t>
            </a:r>
            <a:endParaRPr lang="el-GR" b="1" dirty="0" smtClean="0">
              <a:solidFill>
                <a:schemeClr val="accent5"/>
              </a:solidFill>
            </a:endParaRPr>
          </a:p>
          <a:p>
            <a:r>
              <a:rPr lang="el-GR" dirty="0" smtClean="0"/>
              <a:t>Η </a:t>
            </a:r>
            <a:r>
              <a:rPr lang="el-GR" dirty="0"/>
              <a:t>περίπτωση αυτή είναι συνδυασμός συστήματος άμεσου κέδρους και τοίχου θερμικής </a:t>
            </a:r>
            <a:r>
              <a:rPr lang="el-GR" dirty="0" smtClean="0"/>
              <a:t>αποθήκευσης. </a:t>
            </a:r>
            <a:r>
              <a:rPr lang="el-GR" dirty="0"/>
              <a:t>Το κτίριο δηλαδή αποτελείται από δύο θερμικές ζώνες</a:t>
            </a:r>
            <a:r>
              <a:rPr lang="el-GR" dirty="0" smtClean="0"/>
              <a:t>:</a:t>
            </a:r>
          </a:p>
          <a:p>
            <a:r>
              <a:rPr lang="el-GR" dirty="0" smtClean="0"/>
              <a:t> </a:t>
            </a:r>
            <a:r>
              <a:rPr lang="el-GR" dirty="0"/>
              <a:t>τον ηλιακό χώρο που είναι το θερμοκήπιο που προσαρτάται στην νότια επιφάνεια του κτιρίου, όπου γίνεται συλλογή της ηλιακής ακτινοβολίας, και έναν έμμεσα θερμαινόμενο χώρο. Οι δύο ζώνες χωρίζονται μεταξύ τους με ένα τοίχο με θυρίδες ή χωρίς θυρίδες</a:t>
            </a:r>
          </a:p>
        </p:txBody>
      </p:sp>
      <p:pic>
        <p:nvPicPr>
          <p:cNvPr id="3" name="Εικόνα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7584" y="1052736"/>
            <a:ext cx="3801005" cy="4629796"/>
          </a:xfrm>
          <a:prstGeom prst="rect">
            <a:avLst/>
          </a:prstGeom>
        </p:spPr>
      </p:pic>
      <p:sp>
        <p:nvSpPr>
          <p:cNvPr id="4" name="Ορθογώνιο 3"/>
          <p:cNvSpPr/>
          <p:nvPr/>
        </p:nvSpPr>
        <p:spPr>
          <a:xfrm>
            <a:off x="611560" y="5797431"/>
            <a:ext cx="4572000" cy="523220"/>
          </a:xfrm>
          <a:prstGeom prst="rect">
            <a:avLst/>
          </a:prstGeom>
        </p:spPr>
        <p:txBody>
          <a:bodyPr>
            <a:spAutoFit/>
          </a:bodyPr>
          <a:lstStyle/>
          <a:p>
            <a:r>
              <a:rPr lang="el-GR" sz="1400" dirty="0"/>
              <a:t>Χειμερινή και θερινή λειτουργία προσαρτημένου στο κτίριο θερμοκηπίου</a:t>
            </a:r>
          </a:p>
        </p:txBody>
      </p:sp>
    </p:spTree>
    <p:extLst>
      <p:ext uri="{BB962C8B-B14F-4D97-AF65-F5344CB8AC3E}">
        <p14:creationId xmlns:p14="http://schemas.microsoft.com/office/powerpoint/2010/main" val="2853872121"/>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Ορθογώνιο 1"/>
          <p:cNvSpPr/>
          <p:nvPr/>
        </p:nvSpPr>
        <p:spPr>
          <a:xfrm>
            <a:off x="1475656" y="1880644"/>
            <a:ext cx="6408712" cy="2585323"/>
          </a:xfrm>
          <a:prstGeom prst="rect">
            <a:avLst/>
          </a:prstGeom>
        </p:spPr>
        <p:txBody>
          <a:bodyPr wrap="square">
            <a:spAutoFit/>
          </a:bodyPr>
          <a:lstStyle/>
          <a:p>
            <a:r>
              <a:rPr lang="el-GR" b="1" dirty="0">
                <a:solidFill>
                  <a:schemeClr val="accent5"/>
                </a:solidFill>
              </a:rPr>
              <a:t>Στέγη θερμικής αποθήκευσης (</a:t>
            </a:r>
            <a:r>
              <a:rPr lang="el-GR" b="1" dirty="0" err="1">
                <a:solidFill>
                  <a:schemeClr val="accent5"/>
                </a:solidFill>
              </a:rPr>
              <a:t>roof</a:t>
            </a:r>
            <a:r>
              <a:rPr lang="el-GR" b="1" dirty="0">
                <a:solidFill>
                  <a:schemeClr val="accent5"/>
                </a:solidFill>
              </a:rPr>
              <a:t> </a:t>
            </a:r>
            <a:r>
              <a:rPr lang="el-GR" b="1" dirty="0" err="1">
                <a:solidFill>
                  <a:schemeClr val="accent5"/>
                </a:solidFill>
              </a:rPr>
              <a:t>pond</a:t>
            </a:r>
            <a:r>
              <a:rPr lang="el-GR" b="1" dirty="0">
                <a:solidFill>
                  <a:schemeClr val="accent5"/>
                </a:solidFill>
              </a:rPr>
              <a:t>) </a:t>
            </a:r>
            <a:endParaRPr lang="el-GR" b="1" dirty="0" smtClean="0">
              <a:solidFill>
                <a:schemeClr val="accent5"/>
              </a:solidFill>
            </a:endParaRPr>
          </a:p>
          <a:p>
            <a:endParaRPr lang="el-GR" b="1" dirty="0">
              <a:solidFill>
                <a:schemeClr val="accent5"/>
              </a:solidFill>
            </a:endParaRPr>
          </a:p>
          <a:p>
            <a:r>
              <a:rPr lang="el-GR" dirty="0" smtClean="0"/>
              <a:t>Η </a:t>
            </a:r>
            <a:r>
              <a:rPr lang="el-GR" dirty="0"/>
              <a:t>λειτουργία του συστήματος είναι παρόμοια με του τοίχου  θερμικής αποθήκευσης, με τη διαφορά ότι η θερμική μάζα για την αποθήκευση της θερμότητας βρίσκεται στη στέγη του κτιρίου. Χαρακτηριστικό επίσης είναι ότι δεν υπάρχει υαλοστάσιο και η θερμική μάζα που αποτελείται από δοχεία με νερό λειτουργεί και σαν συλλέκτης της ηλιακής ακτινοβολίας. </a:t>
            </a:r>
          </a:p>
        </p:txBody>
      </p:sp>
    </p:spTree>
    <p:extLst>
      <p:ext uri="{BB962C8B-B14F-4D97-AF65-F5344CB8AC3E}">
        <p14:creationId xmlns:p14="http://schemas.microsoft.com/office/powerpoint/2010/main" val="622173722"/>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Ορθογώνιο 1"/>
          <p:cNvSpPr/>
          <p:nvPr/>
        </p:nvSpPr>
        <p:spPr>
          <a:xfrm>
            <a:off x="467544" y="3356992"/>
            <a:ext cx="8208912" cy="2862322"/>
          </a:xfrm>
          <a:prstGeom prst="rect">
            <a:avLst/>
          </a:prstGeom>
        </p:spPr>
        <p:txBody>
          <a:bodyPr wrap="square">
            <a:spAutoFit/>
          </a:bodyPr>
          <a:lstStyle/>
          <a:p>
            <a:r>
              <a:rPr lang="el-GR" b="1" dirty="0">
                <a:solidFill>
                  <a:schemeClr val="accent5"/>
                </a:solidFill>
              </a:rPr>
              <a:t>Μεταφορικός βρόχος ή </a:t>
            </a:r>
            <a:r>
              <a:rPr lang="el-GR" b="1" dirty="0" err="1">
                <a:solidFill>
                  <a:schemeClr val="accent5"/>
                </a:solidFill>
              </a:rPr>
              <a:t>αεροσυλλέκτης</a:t>
            </a:r>
            <a:r>
              <a:rPr lang="el-GR" b="1" dirty="0">
                <a:solidFill>
                  <a:schemeClr val="accent5"/>
                </a:solidFill>
              </a:rPr>
              <a:t> </a:t>
            </a:r>
            <a:endParaRPr lang="el-GR" b="1" dirty="0" smtClean="0">
              <a:solidFill>
                <a:schemeClr val="accent5"/>
              </a:solidFill>
            </a:endParaRPr>
          </a:p>
          <a:p>
            <a:endParaRPr lang="el-GR" b="1" dirty="0" smtClean="0"/>
          </a:p>
          <a:p>
            <a:r>
              <a:rPr lang="el-GR" sz="1600" dirty="0" smtClean="0"/>
              <a:t> </a:t>
            </a:r>
            <a:r>
              <a:rPr lang="el-GR" sz="1600" dirty="0"/>
              <a:t>Η </a:t>
            </a:r>
            <a:r>
              <a:rPr lang="el-GR" sz="1600" dirty="0" err="1"/>
              <a:t>συλλεκτήρια</a:t>
            </a:r>
            <a:r>
              <a:rPr lang="el-GR" sz="1600" dirty="0"/>
              <a:t> επιφάνεια, που είναι κατασκευασμένη όπως οι επίπεδοι συλλέκτες των ενεργητικών συστημάτων, είναι ανεξάρτητη θερμικά από την αποθήκη θερμότητας. Η μεταφορά της θερμότητας από το συλλέκτη στην αποθήκη και στη συνέχεια στον θερμαινόμενο χώρο, γίνεται με φυσική θερμική ροή με την βοήθεια κάποιου ρευστού (αέρα ή νερού). Το σύστημα μοιάζει με τα ενεργητικά συστήματα με τη διαφορά ότι η μεταφορά της θερμότητας γίνεται μόνο με φυσική ροή – με την αρχή του </a:t>
            </a:r>
            <a:r>
              <a:rPr lang="el-GR" sz="1600" dirty="0" err="1"/>
              <a:t>θερμοσιφωνισμού</a:t>
            </a:r>
            <a:r>
              <a:rPr lang="el-GR" sz="1600" dirty="0"/>
              <a:t> – και όχι με τη χρησιμοποίηση μηχανικών μέσων. Απλοί ανεμιστήρες είναι μερικές φορές αποδεκτοί για την αύξηση της απόδοσης του συστήματος </a:t>
            </a:r>
          </a:p>
        </p:txBody>
      </p:sp>
      <p:pic>
        <p:nvPicPr>
          <p:cNvPr id="3" name="Εικόνα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61159" y="917827"/>
            <a:ext cx="6048672" cy="2445208"/>
          </a:xfrm>
          <a:prstGeom prst="rect">
            <a:avLst/>
          </a:prstGeom>
        </p:spPr>
      </p:pic>
      <p:sp>
        <p:nvSpPr>
          <p:cNvPr id="4" name="Ορθογώνιο 3"/>
          <p:cNvSpPr/>
          <p:nvPr/>
        </p:nvSpPr>
        <p:spPr>
          <a:xfrm>
            <a:off x="611560" y="365403"/>
            <a:ext cx="7344816" cy="523220"/>
          </a:xfrm>
          <a:prstGeom prst="rect">
            <a:avLst/>
          </a:prstGeom>
        </p:spPr>
        <p:txBody>
          <a:bodyPr wrap="square">
            <a:spAutoFit/>
          </a:bodyPr>
          <a:lstStyle/>
          <a:p>
            <a:r>
              <a:rPr lang="el-GR" sz="1400" dirty="0"/>
              <a:t>Σύστημα </a:t>
            </a:r>
            <a:r>
              <a:rPr lang="el-GR" sz="1400" dirty="0" err="1"/>
              <a:t>αεροσυλλέκτη</a:t>
            </a:r>
            <a:r>
              <a:rPr lang="el-GR" sz="1400" dirty="0"/>
              <a:t>, συνδεδεμένο με υπόστρωμα σκύρων για την αποθήκευση της θερμότητας. </a:t>
            </a:r>
          </a:p>
        </p:txBody>
      </p:sp>
    </p:spTree>
    <p:extLst>
      <p:ext uri="{BB962C8B-B14F-4D97-AF65-F5344CB8AC3E}">
        <p14:creationId xmlns:p14="http://schemas.microsoft.com/office/powerpoint/2010/main" val="84381857"/>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3608" y="620688"/>
            <a:ext cx="7020272" cy="51240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8753831"/>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Ορθογώνιο 1"/>
          <p:cNvSpPr/>
          <p:nvPr/>
        </p:nvSpPr>
        <p:spPr>
          <a:xfrm>
            <a:off x="827584" y="2132856"/>
            <a:ext cx="6840760" cy="2215991"/>
          </a:xfrm>
          <a:prstGeom prst="rect">
            <a:avLst/>
          </a:prstGeom>
        </p:spPr>
        <p:txBody>
          <a:bodyPr wrap="square">
            <a:spAutoFit/>
          </a:bodyPr>
          <a:lstStyle/>
          <a:p>
            <a:r>
              <a:rPr lang="el-GR" sz="2400" b="1" dirty="0">
                <a:solidFill>
                  <a:srgbClr val="FFC000"/>
                </a:solidFill>
              </a:rPr>
              <a:t>ΠΕΡΙΓΡΑΦΗ ΤΩΝ ΠΑΘΗΤΙΚΩΝ ΣΥΣΤΗΜΑΤΩΝ </a:t>
            </a:r>
            <a:endParaRPr lang="el-GR" sz="2400" b="1" dirty="0" smtClean="0">
              <a:solidFill>
                <a:srgbClr val="FFC000"/>
              </a:solidFill>
            </a:endParaRPr>
          </a:p>
          <a:p>
            <a:endParaRPr lang="el-GR" sz="2400" b="1" dirty="0" smtClean="0">
              <a:solidFill>
                <a:srgbClr val="FFC000"/>
              </a:solidFill>
            </a:endParaRPr>
          </a:p>
          <a:p>
            <a:r>
              <a:rPr lang="el-GR" dirty="0" smtClean="0"/>
              <a:t>Από </a:t>
            </a:r>
            <a:r>
              <a:rPr lang="el-GR" dirty="0"/>
              <a:t>τα πέντε παθητικά συστήματα θα περιγραφούν τα τρία βασικά συστήματα – άμεσο κέρδος, τοίχοι θερμικής αποθήκευσης και θερμοκήπιο – που μπορούν ευκολότερα να προσαρμοστούν στα ελληνικά δεδομένα.  </a:t>
            </a:r>
          </a:p>
          <a:p>
            <a:r>
              <a:rPr lang="el-GR" dirty="0"/>
              <a:t> </a:t>
            </a:r>
          </a:p>
        </p:txBody>
      </p:sp>
    </p:spTree>
    <p:extLst>
      <p:ext uri="{BB962C8B-B14F-4D97-AF65-F5344CB8AC3E}">
        <p14:creationId xmlns:p14="http://schemas.microsoft.com/office/powerpoint/2010/main" val="220834127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3608" y="1052736"/>
            <a:ext cx="6747301" cy="39478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42930855"/>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Ορθογώνιο 1"/>
          <p:cNvSpPr/>
          <p:nvPr/>
        </p:nvSpPr>
        <p:spPr>
          <a:xfrm>
            <a:off x="265146" y="836712"/>
            <a:ext cx="8568952" cy="4801314"/>
          </a:xfrm>
          <a:prstGeom prst="rect">
            <a:avLst/>
          </a:prstGeom>
        </p:spPr>
        <p:txBody>
          <a:bodyPr wrap="square">
            <a:spAutoFit/>
          </a:bodyPr>
          <a:lstStyle/>
          <a:p>
            <a:r>
              <a:rPr lang="el-GR" b="1" dirty="0">
                <a:solidFill>
                  <a:srgbClr val="FFC000"/>
                </a:solidFill>
              </a:rPr>
              <a:t>Απευθείας ή άμεσο ηλιακό κέρδος </a:t>
            </a:r>
            <a:endParaRPr lang="el-GR" b="1" dirty="0" smtClean="0">
              <a:solidFill>
                <a:srgbClr val="FFC000"/>
              </a:solidFill>
            </a:endParaRPr>
          </a:p>
          <a:p>
            <a:endParaRPr lang="el-GR" b="1" dirty="0" smtClean="0">
              <a:solidFill>
                <a:srgbClr val="FFC000"/>
              </a:solidFill>
            </a:endParaRPr>
          </a:p>
          <a:p>
            <a:r>
              <a:rPr lang="el-GR" dirty="0" smtClean="0"/>
              <a:t>Ο </a:t>
            </a:r>
            <a:r>
              <a:rPr lang="el-GR" dirty="0"/>
              <a:t>πιο συνηθισμένος τρόπος εκμετάλλευσης της ηλιακής ακτινοβολίας για τη θέρμανση των κτιρίων είναι η </a:t>
            </a:r>
            <a:r>
              <a:rPr lang="el-GR" dirty="0" err="1"/>
              <a:t>δεύσμευσή</a:t>
            </a:r>
            <a:r>
              <a:rPr lang="el-GR" dirty="0"/>
              <a:t> της μέσα από τα γυάλινα ανοίγματα του κτιρίου. Στην περίπτωση αυτή το κτίριο λειτουργεί σαν συλλέκτης, αποθήκη και διανομέας της θερμότητας. Τα παράθυρα συμμετέχουν στο θερμικό ισοζύγιο του κτιρίου ανεξάρτητα του αν ο σχεδιασμός του είναι συμβατικός ή ενεργειακός</a:t>
            </a:r>
            <a:r>
              <a:rPr lang="el-GR" dirty="0" smtClean="0"/>
              <a:t>.</a:t>
            </a:r>
          </a:p>
          <a:p>
            <a:endParaRPr lang="el-GR" dirty="0" smtClean="0"/>
          </a:p>
          <a:p>
            <a:r>
              <a:rPr lang="el-GR" dirty="0" smtClean="0"/>
              <a:t>Στο </a:t>
            </a:r>
            <a:r>
              <a:rPr lang="el-GR" dirty="0"/>
              <a:t>παθητικό σύστημα του «απευθείας κέρδους» η διαφορά από ένα συμβατικό, βασικά εντοπίζεται στη θερμική απόδοση των παραθύρων και στα υλικά και το μέγεθος (διαθέσιμη επιφάνεια και πάχος) των δομικών του στοιχείων (τοίχοι, πάτωμα, οροφή). Τα τελευταία κατασκευάζονται από υλικά ( με θερμοχωρητικότητα) ώστε να αποθηκεύουν θερμότητα, αφενός χρήσιμη για τη νύχτα και περιόδους συννεφιάς και αφετέρου να συμβάλλουν στην αποφυγή της υπερθέρμανσης του χώρου . </a:t>
            </a:r>
          </a:p>
          <a:p>
            <a:r>
              <a:rPr lang="el-GR" dirty="0"/>
              <a:t> </a:t>
            </a:r>
          </a:p>
        </p:txBody>
      </p:sp>
    </p:spTree>
    <p:extLst>
      <p:ext uri="{BB962C8B-B14F-4D97-AF65-F5344CB8AC3E}">
        <p14:creationId xmlns:p14="http://schemas.microsoft.com/office/powerpoint/2010/main" val="2282878712"/>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Ορθογώνιο 1"/>
          <p:cNvSpPr/>
          <p:nvPr/>
        </p:nvSpPr>
        <p:spPr>
          <a:xfrm>
            <a:off x="683568" y="836712"/>
            <a:ext cx="7560840" cy="5355312"/>
          </a:xfrm>
          <a:prstGeom prst="rect">
            <a:avLst/>
          </a:prstGeom>
        </p:spPr>
        <p:txBody>
          <a:bodyPr wrap="square">
            <a:spAutoFit/>
          </a:bodyPr>
          <a:lstStyle/>
          <a:p>
            <a:r>
              <a:rPr lang="el-GR" dirty="0"/>
              <a:t>Ανάλογα με τις κλιματολογικές συνθήκες της περιοχής, το μέγεθος και τον προσανατολισμό του ανοίγματος, το σχεδιασμό του κελύφους του κτιρίου και </a:t>
            </a:r>
            <a:r>
              <a:rPr lang="el-GR" dirty="0" smtClean="0"/>
              <a:t>την χρησιμοποίηση </a:t>
            </a:r>
            <a:r>
              <a:rPr lang="el-GR" dirty="0"/>
              <a:t>υλικών μεγάλης θερμοχωρητικότητας, η εξοικονόμηση σε θερμαντική ενέργεια μπορεί να κυμαίνεται από 30% - 100</a:t>
            </a:r>
            <a:r>
              <a:rPr lang="el-GR" dirty="0" smtClean="0"/>
              <a:t>%.</a:t>
            </a:r>
          </a:p>
          <a:p>
            <a:endParaRPr lang="el-GR" dirty="0" smtClean="0"/>
          </a:p>
          <a:p>
            <a:r>
              <a:rPr lang="el-GR" dirty="0" smtClean="0"/>
              <a:t>Τα </a:t>
            </a:r>
            <a:r>
              <a:rPr lang="el-GR" dirty="0"/>
              <a:t>κριτήρια σχεδιασμού για ένα σύστημα απευθείας κέρδους αφορούν:   </a:t>
            </a:r>
            <a:endParaRPr lang="el-GR" dirty="0" smtClean="0"/>
          </a:p>
          <a:p>
            <a:pPr marL="285750" indent="-285750">
              <a:buFontTx/>
              <a:buChar char="-"/>
            </a:pPr>
            <a:r>
              <a:rPr lang="el-GR" dirty="0" smtClean="0"/>
              <a:t>την </a:t>
            </a:r>
            <a:r>
              <a:rPr lang="el-GR" dirty="0"/>
              <a:t>ώρα </a:t>
            </a:r>
            <a:r>
              <a:rPr lang="el-GR" dirty="0" err="1"/>
              <a:t>ηλιασμού</a:t>
            </a:r>
            <a:r>
              <a:rPr lang="el-GR" dirty="0"/>
              <a:t> του ανοίγματος: Η ηλιακή ακτινοβολία πρέπει να μπαίνει στο κτίριο το χειμώνα  και να κρατιέται μακριά το καλοκαίρι. Ο προσανατολισμός και η κατάλληλη </a:t>
            </a:r>
            <a:r>
              <a:rPr lang="el-GR" dirty="0" err="1"/>
              <a:t>ηλιοπροστασία</a:t>
            </a:r>
            <a:r>
              <a:rPr lang="el-GR" dirty="0"/>
              <a:t> συμβάλλουν σε αυτό   </a:t>
            </a:r>
            <a:endParaRPr lang="el-GR" dirty="0" smtClean="0"/>
          </a:p>
          <a:p>
            <a:pPr marL="285750" indent="-285750">
              <a:buFontTx/>
              <a:buChar char="-"/>
            </a:pPr>
            <a:endParaRPr lang="el-GR" dirty="0" smtClean="0"/>
          </a:p>
          <a:p>
            <a:pPr marL="285750" indent="-285750">
              <a:buFontTx/>
              <a:buChar char="-"/>
            </a:pPr>
            <a:r>
              <a:rPr lang="el-GR" dirty="0" smtClean="0"/>
              <a:t>τον </a:t>
            </a:r>
            <a:r>
              <a:rPr lang="el-GR" dirty="0"/>
              <a:t>τύπο του υαλοστασίου που χρησιμοποιείται  </a:t>
            </a:r>
            <a:endParaRPr lang="el-GR" dirty="0" smtClean="0"/>
          </a:p>
          <a:p>
            <a:pPr marL="285750" indent="-285750">
              <a:buFontTx/>
              <a:buChar char="-"/>
            </a:pPr>
            <a:endParaRPr lang="el-GR" dirty="0" smtClean="0"/>
          </a:p>
          <a:p>
            <a:pPr marL="285750" indent="-285750">
              <a:buFontTx/>
              <a:buChar char="-"/>
            </a:pPr>
            <a:r>
              <a:rPr lang="el-GR" dirty="0" smtClean="0"/>
              <a:t>την </a:t>
            </a:r>
            <a:r>
              <a:rPr lang="el-GR" dirty="0"/>
              <a:t>απαίτηση για φυσικό φωτισμό του κτιρίου, που θα πρέπει να ανταποκρίνεται στις απαιτήσεις των χρηστών. </a:t>
            </a:r>
            <a:r>
              <a:rPr lang="el-GR" dirty="0" smtClean="0"/>
              <a:t>Τα </a:t>
            </a:r>
            <a:r>
              <a:rPr lang="el-GR" dirty="0"/>
              <a:t>μεγάλα ανοίγματα δημιουργούν κίνδυνο θαμπώματος και μείωση της </a:t>
            </a:r>
            <a:r>
              <a:rPr lang="el-GR" dirty="0" err="1"/>
              <a:t>ιδιοτικότητας</a:t>
            </a:r>
            <a:r>
              <a:rPr lang="el-GR" dirty="0"/>
              <a:t>. </a:t>
            </a:r>
          </a:p>
        </p:txBody>
      </p:sp>
    </p:spTree>
    <p:extLst>
      <p:ext uri="{BB962C8B-B14F-4D97-AF65-F5344CB8AC3E}">
        <p14:creationId xmlns:p14="http://schemas.microsoft.com/office/powerpoint/2010/main" val="1831362800"/>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Ορθογώνιο 1"/>
          <p:cNvSpPr/>
          <p:nvPr/>
        </p:nvSpPr>
        <p:spPr>
          <a:xfrm>
            <a:off x="611560" y="1268760"/>
            <a:ext cx="7686600" cy="4524315"/>
          </a:xfrm>
          <a:prstGeom prst="rect">
            <a:avLst/>
          </a:prstGeom>
        </p:spPr>
        <p:txBody>
          <a:bodyPr wrap="square">
            <a:spAutoFit/>
          </a:bodyPr>
          <a:lstStyle/>
          <a:p>
            <a:r>
              <a:rPr lang="el-GR" dirty="0"/>
              <a:t> </a:t>
            </a:r>
            <a:r>
              <a:rPr lang="el-GR" b="1" dirty="0">
                <a:solidFill>
                  <a:srgbClr val="FFC000"/>
                </a:solidFill>
              </a:rPr>
              <a:t>Τοίχος θερμικής αποθήκευσης  </a:t>
            </a:r>
            <a:endParaRPr lang="el-GR" b="1" dirty="0" smtClean="0">
              <a:solidFill>
                <a:srgbClr val="FFC000"/>
              </a:solidFill>
            </a:endParaRPr>
          </a:p>
          <a:p>
            <a:endParaRPr lang="el-GR" b="1" dirty="0" smtClean="0">
              <a:solidFill>
                <a:srgbClr val="FFC000"/>
              </a:solidFill>
            </a:endParaRPr>
          </a:p>
          <a:p>
            <a:r>
              <a:rPr lang="el-GR" dirty="0" smtClean="0"/>
              <a:t>Ο </a:t>
            </a:r>
            <a:r>
              <a:rPr lang="el-GR" dirty="0"/>
              <a:t>τοίχος θερμικής αποθήκευσης είναι ένας τοίχος, κατά κανόνα νότιος, κατασκευασμένος με υλικά μεγάλης θερμοχωρητικότητας που λειτουργεί σαν αποθήκη και διανομέας της θερμότητας. Ένα υαλοστάσιο τοποθετημένο σε μια απόσταση 10 εκ. ή περισσότερο από αυτόν προς την εξωτερική του πλευρά, χρησιμεύει για τη δέσμευση της ηλιακής ακτινοβολίας.  Με την αρχή του θερμοκηπίου η ηλιακή ακτινοβολία που συγκεντρώνεται μετατρέπεται σε θερμότητα στο χώρο μεταξύ του υαλοστασίου και του τοίχου. Από εκεί μεταδίδεται μέσα από τον τοίχο, με αγωγιμότητα ή και μεταφορά ανάλογα με την κατασκευή του, στο χώρο. Ταυτόχρονα το γυαλί λειτουργεί σαν μονωτικό στρώμα για τη μείωση των θερμικών απωλειών από το θερμό τοίχο προς το εξωτερικό ψυχρό περιβάλλον. </a:t>
            </a:r>
          </a:p>
          <a:p>
            <a:r>
              <a:rPr lang="el-GR" dirty="0"/>
              <a:t> </a:t>
            </a:r>
          </a:p>
        </p:txBody>
      </p:sp>
    </p:spTree>
    <p:extLst>
      <p:ext uri="{BB962C8B-B14F-4D97-AF65-F5344CB8AC3E}">
        <p14:creationId xmlns:p14="http://schemas.microsoft.com/office/powerpoint/2010/main" val="3178056009"/>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Ορθογώνιο 1"/>
          <p:cNvSpPr/>
          <p:nvPr/>
        </p:nvSpPr>
        <p:spPr>
          <a:xfrm>
            <a:off x="755576" y="1028343"/>
            <a:ext cx="7488832" cy="3693319"/>
          </a:xfrm>
          <a:prstGeom prst="rect">
            <a:avLst/>
          </a:prstGeom>
        </p:spPr>
        <p:txBody>
          <a:bodyPr wrap="square">
            <a:spAutoFit/>
          </a:bodyPr>
          <a:lstStyle/>
          <a:p>
            <a:r>
              <a:rPr lang="el-GR" dirty="0"/>
              <a:t>Ανάλογα με το υλικό κατασκευής τους, οι τοίχοι θερμικής συσσώρευσης διακρίνονται σε:  </a:t>
            </a:r>
            <a:endParaRPr lang="el-GR" dirty="0" smtClean="0"/>
          </a:p>
          <a:p>
            <a:endParaRPr lang="el-GR" dirty="0" smtClean="0"/>
          </a:p>
          <a:p>
            <a:r>
              <a:rPr lang="el-GR" dirty="0"/>
              <a:t>-</a:t>
            </a:r>
            <a:r>
              <a:rPr lang="el-GR" dirty="0" smtClean="0"/>
              <a:t>τοίχους </a:t>
            </a:r>
            <a:r>
              <a:rPr lang="el-GR" dirty="0"/>
              <a:t>που είναι κατασκευασμένοι με υλικά τοιχοποιίας δηλ. χυτό σκυρόδεμα, τσιμεντόλιθους (πλήρεις ή με οπές) τούβλα, πέτρα και ωμοπλινθοδομή και   </a:t>
            </a:r>
            <a:endParaRPr lang="el-GR" dirty="0" smtClean="0"/>
          </a:p>
          <a:p>
            <a:endParaRPr lang="el-GR" dirty="0" smtClean="0"/>
          </a:p>
          <a:p>
            <a:r>
              <a:rPr lang="el-GR" dirty="0"/>
              <a:t>-</a:t>
            </a:r>
            <a:r>
              <a:rPr lang="el-GR" dirty="0" smtClean="0"/>
              <a:t>τοίχους </a:t>
            </a:r>
            <a:r>
              <a:rPr lang="el-GR" dirty="0"/>
              <a:t>που αποτελούνται από δοχεία μεταλλικά, πλαστικά ή από μπετόν και περιέχουν νερό. Για την καλή λειτουργία του τοίχου, το βάθος του θερμαινόμενου χώρου δεν πρέπει να υπερβαίνει το 4,5-6,0 μέτρα, που είναι η μέγιστη απόσταση για να είναι αποτελεσματική η θέρμανση του χώρου με την ακτινοβολία που εκπέμπεται από τον τοίχο. </a:t>
            </a:r>
          </a:p>
        </p:txBody>
      </p:sp>
    </p:spTree>
    <p:extLst>
      <p:ext uri="{BB962C8B-B14F-4D97-AF65-F5344CB8AC3E}">
        <p14:creationId xmlns:p14="http://schemas.microsoft.com/office/powerpoint/2010/main" val="2251004320"/>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5832" y="404663"/>
            <a:ext cx="4374200" cy="32212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Ορθογώνιο 1"/>
          <p:cNvSpPr/>
          <p:nvPr/>
        </p:nvSpPr>
        <p:spPr>
          <a:xfrm>
            <a:off x="650210" y="3789040"/>
            <a:ext cx="8028384" cy="2554545"/>
          </a:xfrm>
          <a:prstGeom prst="rect">
            <a:avLst/>
          </a:prstGeom>
        </p:spPr>
        <p:txBody>
          <a:bodyPr wrap="square">
            <a:spAutoFit/>
          </a:bodyPr>
          <a:lstStyle/>
          <a:p>
            <a:pPr algn="just"/>
            <a:r>
              <a:rPr lang="el-GR" sz="1600" dirty="0" smtClean="0"/>
              <a:t>Στη </a:t>
            </a:r>
            <a:r>
              <a:rPr lang="el-GR" sz="1600" dirty="0"/>
              <a:t>συνέχεια, η θερμότητα μεταδίδεται στον αέρα που κυκλοφορεί μεταξύ του γυαλιού και του τοίχου. Από τις θυρίδες που βρίσκονται στο επάνω μέρος του τοίχου, ο θερμός αέρας μπαίνει στον κατοικήσιμο χώρο, ενώ συγχρόνως ο ψυχρός, εξαιτίας της </a:t>
            </a:r>
            <a:r>
              <a:rPr lang="el-GR" sz="1600" dirty="0" err="1"/>
              <a:t>υποπίεσης</a:t>
            </a:r>
            <a:r>
              <a:rPr lang="el-GR" sz="1600" dirty="0"/>
              <a:t> που δημιουργείται, μπαίνει από τις χαμηλές θυρίδες στο χώρο μεταξύ γυαλιού και τοίχου όπου και </a:t>
            </a:r>
            <a:r>
              <a:rPr lang="el-GR" sz="1600" dirty="0" err="1"/>
              <a:t>ξαναθερμαίνεται</a:t>
            </a:r>
            <a:r>
              <a:rPr lang="el-GR" sz="1600" dirty="0"/>
              <a:t>. Με αυτή την κατασκευή του τοίχου αποδίδεται πρόσθετη θερμότητα στο χώρο στις περιόδους της ηλιοφάνειας και η θέρμανση του χώρου αρχίζει αμέσως με τη λειτουργία του τοίχου. Το βράδυ κλείνοντας τις θυρίδες ο τοίχος λειτουργεί σαν τον κλασσικό τοίχο θερμικής αποθήκευσης αποδίδοντας με ακτινοβολία και έμμεση μεταφορά τη θερμότητα που έχει συγκεντρωθεί στη μάζα του. </a:t>
            </a:r>
          </a:p>
        </p:txBody>
      </p:sp>
      <p:sp>
        <p:nvSpPr>
          <p:cNvPr id="3" name="Ορθογώνιο 2"/>
          <p:cNvSpPr/>
          <p:nvPr/>
        </p:nvSpPr>
        <p:spPr>
          <a:xfrm>
            <a:off x="4860032" y="332656"/>
            <a:ext cx="4067944" cy="3293209"/>
          </a:xfrm>
          <a:prstGeom prst="rect">
            <a:avLst/>
          </a:prstGeom>
        </p:spPr>
        <p:txBody>
          <a:bodyPr wrap="square">
            <a:spAutoFit/>
          </a:bodyPr>
          <a:lstStyle/>
          <a:p>
            <a:r>
              <a:rPr lang="el-GR" sz="1600" dirty="0"/>
              <a:t>Μια παραλλαγή του συστήματος είναι ο τοίχος </a:t>
            </a:r>
            <a:r>
              <a:rPr lang="el-GR" sz="1600" b="1" dirty="0" err="1">
                <a:solidFill>
                  <a:srgbClr val="FFC000"/>
                </a:solidFill>
              </a:rPr>
              <a:t>Trombe</a:t>
            </a:r>
            <a:r>
              <a:rPr lang="el-GR" sz="1600" b="1" dirty="0">
                <a:solidFill>
                  <a:srgbClr val="FFC000"/>
                </a:solidFill>
              </a:rPr>
              <a:t>-</a:t>
            </a:r>
            <a:r>
              <a:rPr lang="el-GR" sz="1600" b="1" dirty="0" err="1">
                <a:solidFill>
                  <a:srgbClr val="FFC000"/>
                </a:solidFill>
              </a:rPr>
              <a:t>Michelle</a:t>
            </a:r>
            <a:r>
              <a:rPr lang="el-GR" sz="1600" dirty="0" smtClean="0"/>
              <a:t>.</a:t>
            </a:r>
          </a:p>
          <a:p>
            <a:r>
              <a:rPr lang="el-GR" sz="1600" dirty="0" smtClean="0"/>
              <a:t>Είναι </a:t>
            </a:r>
            <a:r>
              <a:rPr lang="el-GR" sz="1600" dirty="0"/>
              <a:t>ένας τοίχος θερμικής αποθήκευσης με θυρίδες στο επάνω και κάτω τμήμα, οπότε η μετάδοση της θερμότητας γίνεται εκτός από την αγωγιμότητα και με φυσικό </a:t>
            </a:r>
            <a:r>
              <a:rPr lang="el-GR" sz="1600" dirty="0" err="1"/>
              <a:t>θερμοσιφωνισμό</a:t>
            </a:r>
            <a:r>
              <a:rPr lang="el-GR" sz="1600" dirty="0"/>
              <a:t>. Δηλαδή η ηλιακή ακτινοβολία περνώντας μέσα από το γυαλί απορροφάται σαν θερμική ακτινοβολία από τον τοίχο και η εξωτερική του επιφάνεια θερμαίνεται (μπορεί να φθάνει ως τους 65 </a:t>
            </a:r>
            <a:r>
              <a:rPr lang="el-GR" sz="1600" dirty="0" err="1"/>
              <a:t>οC</a:t>
            </a:r>
            <a:r>
              <a:rPr lang="el-GR" sz="1600" dirty="0"/>
              <a:t> ). </a:t>
            </a:r>
          </a:p>
        </p:txBody>
      </p:sp>
    </p:spTree>
    <p:extLst>
      <p:ext uri="{BB962C8B-B14F-4D97-AF65-F5344CB8AC3E}">
        <p14:creationId xmlns:p14="http://schemas.microsoft.com/office/powerpoint/2010/main" val="1410698213"/>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Ορθογώνιο 1"/>
          <p:cNvSpPr/>
          <p:nvPr/>
        </p:nvSpPr>
        <p:spPr>
          <a:xfrm>
            <a:off x="827584" y="692696"/>
            <a:ext cx="6768752" cy="4524315"/>
          </a:xfrm>
          <a:prstGeom prst="rect">
            <a:avLst/>
          </a:prstGeom>
        </p:spPr>
        <p:txBody>
          <a:bodyPr wrap="square">
            <a:spAutoFit/>
          </a:bodyPr>
          <a:lstStyle/>
          <a:p>
            <a:r>
              <a:rPr lang="el-GR" b="1" dirty="0">
                <a:solidFill>
                  <a:srgbClr val="FFC000"/>
                </a:solidFill>
              </a:rPr>
              <a:t>Θερμοκήπιο ή ηλιακός χώρος  </a:t>
            </a:r>
            <a:endParaRPr lang="el-GR" b="1" dirty="0" smtClean="0">
              <a:solidFill>
                <a:srgbClr val="FFC000"/>
              </a:solidFill>
            </a:endParaRPr>
          </a:p>
          <a:p>
            <a:endParaRPr lang="el-GR" b="1" dirty="0">
              <a:solidFill>
                <a:srgbClr val="FFC000"/>
              </a:solidFill>
            </a:endParaRPr>
          </a:p>
          <a:p>
            <a:r>
              <a:rPr lang="el-GR" dirty="0" smtClean="0"/>
              <a:t>Ο </a:t>
            </a:r>
            <a:r>
              <a:rPr lang="el-GR" dirty="0"/>
              <a:t>προσαρτημένος χώρος είναι συνδυασμός παθητικού συστήματος «απευθείας κέρδους» και τοίχου θερμικής συσσώρευσης. Ο ηλιακός χώρος – θερμοκήπιο κατασκευάζεται στη νότια πλευρά του κτιρίου, περιβάλλεται από τη μια ή μέχρι τις τρεις πλευρές του με υαλοστάσιο και από τις υπόλοιπες από συμπαγή τοίχο με θερμική μάζα με τον οποίο και συνδέεται με το κυρίως κτίριο. Ο προσαρτημένος ηλιακός χώρος έχει τις ρίζες του στην ευρωπαϊκή αρχιτεκτονική του 19ου αιώνα  - με τα αίθρια, τα ηλιακά δωμάτια, τα θερμοκήπια τους σκεπαστούς γυάλινους δρόμους Και η παραδοσιακή ελληνική αρχιτεκτονική έχει δείγματα προσαρμοσμένων ηλιακών χώρων. « Ο ηλιακός» – «το λιακωτό». </a:t>
            </a:r>
          </a:p>
          <a:p>
            <a:r>
              <a:rPr lang="el-GR" dirty="0"/>
              <a:t> </a:t>
            </a:r>
          </a:p>
        </p:txBody>
      </p:sp>
    </p:spTree>
    <p:extLst>
      <p:ext uri="{BB962C8B-B14F-4D97-AF65-F5344CB8AC3E}">
        <p14:creationId xmlns:p14="http://schemas.microsoft.com/office/powerpoint/2010/main" val="1746056676"/>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35696" y="1340768"/>
            <a:ext cx="5086637" cy="32287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22964918"/>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Ορθογώνιο 1"/>
          <p:cNvSpPr/>
          <p:nvPr/>
        </p:nvSpPr>
        <p:spPr>
          <a:xfrm>
            <a:off x="323528" y="476672"/>
            <a:ext cx="8208912" cy="5632311"/>
          </a:xfrm>
          <a:prstGeom prst="rect">
            <a:avLst/>
          </a:prstGeom>
        </p:spPr>
        <p:txBody>
          <a:bodyPr wrap="square">
            <a:spAutoFit/>
          </a:bodyPr>
          <a:lstStyle/>
          <a:p>
            <a:r>
              <a:rPr lang="el-GR" dirty="0" smtClean="0"/>
              <a:t>-Συχνά </a:t>
            </a:r>
            <a:r>
              <a:rPr lang="el-GR" dirty="0"/>
              <a:t>τα θερμοκήπια είναι χώροι που προστίθενται εκ των υστέρων στα υφιστάμενα κτίρια, με μικρό κόστος και μπορούν να εξυπηρετήσουν πολλές λειτουργίες. Ο χώρος του θερμοκηπίου θερμαίνεται απευθείας από την ηλιακή ακτινοβολία και λειτουργεί σαν το παθητικό σύστημα του «απευθείας κέρδους». Συγχρόνως η ηλιακή ενέργεια απορροφιέται από τον πίσω συμπαγή τοίχο του θερμοκηπίου, μετατρέπεται σε θερμότητα και ένα ποσοστό μεταφέρεται στο κτίριο. Από αυτή την άποψη, το προσαρτημένο θερμοκήπιο είναι ένα εκτεταμένο σύστημα τοίχου θερμικής αποθήκευσης με τη μόνη διαφορά ότι το υαλοστάσιο δεν απέχει από τον τοίχο με τη θερμική μάζα μερικά εκατοστά αλλά είναι σε αρκετή απόσταση ώστε να δημιουργείται κατοικήσιμος χώρος για την ημέρα ή ένας χώρος όπου καλλιεργούνται φυτά. </a:t>
            </a:r>
            <a:endParaRPr lang="el-GR" dirty="0" smtClean="0"/>
          </a:p>
          <a:p>
            <a:endParaRPr lang="el-GR" dirty="0"/>
          </a:p>
          <a:p>
            <a:r>
              <a:rPr lang="el-GR" dirty="0" smtClean="0"/>
              <a:t>-Το </a:t>
            </a:r>
            <a:r>
              <a:rPr lang="el-GR" dirty="0"/>
              <a:t>θερμοκήπιο επίσης λειτουργεί σαν φράγμα θερμικών απωλειών του κτιρίου προς το εξωτερικό περιβάλλον (</a:t>
            </a:r>
            <a:r>
              <a:rPr lang="el-GR" dirty="0" err="1"/>
              <a:t>tampon</a:t>
            </a:r>
            <a:r>
              <a:rPr lang="el-GR" dirty="0"/>
              <a:t> </a:t>
            </a:r>
            <a:r>
              <a:rPr lang="el-GR" dirty="0" err="1"/>
              <a:t>espace</a:t>
            </a:r>
            <a:r>
              <a:rPr lang="el-GR" dirty="0"/>
              <a:t>, </a:t>
            </a:r>
            <a:r>
              <a:rPr lang="el-GR" dirty="0" err="1"/>
              <a:t>buffer</a:t>
            </a:r>
            <a:r>
              <a:rPr lang="el-GR" dirty="0"/>
              <a:t> </a:t>
            </a:r>
            <a:r>
              <a:rPr lang="el-GR" dirty="0" err="1"/>
              <a:t>zone</a:t>
            </a:r>
            <a:r>
              <a:rPr lang="el-GR" dirty="0"/>
              <a:t>). Σχεδόν όλες τις ώρες της ημέρας ο ηλιακός χώρος έχει υψηλότερη θερμοκρασία από τη θερμοκρασία του περιβάλλοντος και έτσι συμβάλλει στη μείωση των θερμικών απωλειών από το κτίριο. Χωρίς ηλιοφάνεια, η εσωτερική θερμοκρασία σ’ ένα θερμοκήπιο με διπλό υαλοστάσιο φθάνει τουλάχιστον στους 10οC   όταν η εξωτερική  είναι 0 </a:t>
            </a:r>
            <a:r>
              <a:rPr lang="el-GR" dirty="0" err="1"/>
              <a:t>οC</a:t>
            </a:r>
            <a:r>
              <a:rPr lang="el-GR" dirty="0"/>
              <a:t> </a:t>
            </a:r>
          </a:p>
        </p:txBody>
      </p:sp>
    </p:spTree>
    <p:extLst>
      <p:ext uri="{BB962C8B-B14F-4D97-AF65-F5344CB8AC3E}">
        <p14:creationId xmlns:p14="http://schemas.microsoft.com/office/powerpoint/2010/main" val="82630951"/>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Ορθογώνιο 1"/>
          <p:cNvSpPr/>
          <p:nvPr/>
        </p:nvSpPr>
        <p:spPr>
          <a:xfrm>
            <a:off x="668682" y="620688"/>
            <a:ext cx="7647733" cy="5355312"/>
          </a:xfrm>
          <a:prstGeom prst="rect">
            <a:avLst/>
          </a:prstGeom>
        </p:spPr>
        <p:txBody>
          <a:bodyPr wrap="square">
            <a:spAutoFit/>
          </a:bodyPr>
          <a:lstStyle/>
          <a:p>
            <a:r>
              <a:rPr lang="el-GR" dirty="0"/>
              <a:t>Η απόδοση του προσαρτημένου ηλιακού χώρου εξαρτάται από το γεωμετρικό σχήμα και τον τρόπο σύνδεσης του ηλιακού χώρου με το κτίριο. Από μελέτες που έγιναν αποδείχθηκε ότι η απόδοση του θερμοκηπίου είναι συγκρίσιμη και πολλές φορές καλύτερη από την απόδοση ενός τοίχου θερμικής συσσώρευσης, που έχει την ίδια επιφάνεια υαλοστασίου. </a:t>
            </a:r>
            <a:endParaRPr lang="el-GR" dirty="0" smtClean="0"/>
          </a:p>
          <a:p>
            <a:endParaRPr lang="el-GR" dirty="0"/>
          </a:p>
          <a:p>
            <a:r>
              <a:rPr lang="el-GR" dirty="0" smtClean="0"/>
              <a:t>Οι </a:t>
            </a:r>
            <a:r>
              <a:rPr lang="el-GR" dirty="0"/>
              <a:t>επί πλέον θερμικές απώλειες μέσω της οροφής και των τοίχων που περιβάλλουν έναν ηλιακό χώρο αντισταθμίζονται από το γεγονός ότι το υαλοστάσιο έχει τη βέλτιστη κλίση και διότι υπάρχει μεγαλύτερη επιφάνεια θερμικής αποθήκευσης με τη χρησιμοποίηση και του πατώματος του ηλιακού χώρου για αποθήκευση. </a:t>
            </a:r>
            <a:endParaRPr lang="el-GR" dirty="0" smtClean="0"/>
          </a:p>
          <a:p>
            <a:endParaRPr lang="el-GR" dirty="0"/>
          </a:p>
          <a:p>
            <a:r>
              <a:rPr lang="el-GR" dirty="0" smtClean="0"/>
              <a:t>Η </a:t>
            </a:r>
            <a:r>
              <a:rPr lang="el-GR" dirty="0"/>
              <a:t>συνολική θερμική απόδοση ενός θερμοκηπίου υπολογίζεται σε 6075% κάλυψη των θερμαντικών αναγκών του θερμοκηπίου στους χειμερινούς μήνες, ενώ στους παρακείμενους κατοικήσιμους χώρους του κτιρίου φθάνει ένα10-30% από την ενέργεια που έπεσε στην επιφάνεια του θερμοκηπίου. </a:t>
            </a:r>
          </a:p>
          <a:p>
            <a:r>
              <a:rPr lang="el-GR" dirty="0"/>
              <a:t> </a:t>
            </a:r>
          </a:p>
        </p:txBody>
      </p:sp>
    </p:spTree>
    <p:extLst>
      <p:ext uri="{BB962C8B-B14F-4D97-AF65-F5344CB8AC3E}">
        <p14:creationId xmlns:p14="http://schemas.microsoft.com/office/powerpoint/2010/main" val="1821774547"/>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Ορθογώνιο 1"/>
          <p:cNvSpPr/>
          <p:nvPr/>
        </p:nvSpPr>
        <p:spPr>
          <a:xfrm>
            <a:off x="899592" y="474345"/>
            <a:ext cx="7776864" cy="5355312"/>
          </a:xfrm>
          <a:prstGeom prst="rect">
            <a:avLst/>
          </a:prstGeom>
        </p:spPr>
        <p:txBody>
          <a:bodyPr wrap="square">
            <a:spAutoFit/>
          </a:bodyPr>
          <a:lstStyle/>
          <a:p>
            <a:r>
              <a:rPr lang="el-GR" b="1" dirty="0">
                <a:solidFill>
                  <a:srgbClr val="FFC000"/>
                </a:solidFill>
              </a:rPr>
              <a:t>Θερμική σύνδεση θερμοκηπίου με το κτίριο. </a:t>
            </a:r>
            <a:endParaRPr lang="el-GR" b="1" dirty="0" smtClean="0">
              <a:solidFill>
                <a:srgbClr val="FFC000"/>
              </a:solidFill>
            </a:endParaRPr>
          </a:p>
          <a:p>
            <a:endParaRPr lang="el-GR" dirty="0"/>
          </a:p>
          <a:p>
            <a:r>
              <a:rPr lang="el-GR" dirty="0" smtClean="0"/>
              <a:t>Υπάρχουν </a:t>
            </a:r>
            <a:r>
              <a:rPr lang="el-GR" dirty="0"/>
              <a:t>πέντε βασικοί μέθοδοι για τη μεταφορά της θερμότητας από το θερμοκήπιο στον εσωτερικό χώρο:  </a:t>
            </a:r>
            <a:endParaRPr lang="el-GR" dirty="0" smtClean="0"/>
          </a:p>
          <a:p>
            <a:endParaRPr lang="el-GR" dirty="0"/>
          </a:p>
          <a:p>
            <a:r>
              <a:rPr lang="el-GR" dirty="0" smtClean="0">
                <a:solidFill>
                  <a:srgbClr val="FFC000"/>
                </a:solidFill>
              </a:rPr>
              <a:t>-</a:t>
            </a:r>
            <a:r>
              <a:rPr lang="el-GR" dirty="0" smtClean="0"/>
              <a:t>με </a:t>
            </a:r>
            <a:r>
              <a:rPr lang="el-GR" dirty="0"/>
              <a:t>απευθείας πρόσπτωση της ηλιακής ακτινοβολίας στο εσωτερικό του κτιρίου   </a:t>
            </a:r>
          </a:p>
          <a:p>
            <a:endParaRPr lang="el-GR" dirty="0" smtClean="0"/>
          </a:p>
          <a:p>
            <a:r>
              <a:rPr lang="el-GR" dirty="0">
                <a:solidFill>
                  <a:srgbClr val="FFC000"/>
                </a:solidFill>
              </a:rPr>
              <a:t>-</a:t>
            </a:r>
            <a:r>
              <a:rPr lang="el-GR" dirty="0" smtClean="0"/>
              <a:t>με </a:t>
            </a:r>
            <a:r>
              <a:rPr lang="el-GR" dirty="0"/>
              <a:t>μεταφορά του θερμού αέρα από το θερμοκήπιο στο χώρο με </a:t>
            </a:r>
            <a:r>
              <a:rPr lang="el-GR" dirty="0" err="1"/>
              <a:t>θερμοσιφωνισμό</a:t>
            </a:r>
            <a:r>
              <a:rPr lang="el-GR" dirty="0"/>
              <a:t> ή με βεβιασμένη μεταφορά   </a:t>
            </a:r>
            <a:endParaRPr lang="el-GR" dirty="0" smtClean="0"/>
          </a:p>
          <a:p>
            <a:endParaRPr lang="el-GR" dirty="0"/>
          </a:p>
          <a:p>
            <a:r>
              <a:rPr lang="el-GR" dirty="0" smtClean="0">
                <a:solidFill>
                  <a:srgbClr val="FFC000"/>
                </a:solidFill>
              </a:rPr>
              <a:t>-</a:t>
            </a:r>
            <a:r>
              <a:rPr lang="el-GR" dirty="0" smtClean="0"/>
              <a:t>με </a:t>
            </a:r>
            <a:r>
              <a:rPr lang="el-GR" dirty="0"/>
              <a:t>αγωγιμότητα μέσω των διαχωριστικών τοίχων. </a:t>
            </a:r>
          </a:p>
          <a:p>
            <a:endParaRPr lang="el-GR" dirty="0"/>
          </a:p>
          <a:p>
            <a:r>
              <a:rPr lang="el-GR" dirty="0" smtClean="0">
                <a:solidFill>
                  <a:srgbClr val="FFC000"/>
                </a:solidFill>
              </a:rPr>
              <a:t>-</a:t>
            </a:r>
            <a:r>
              <a:rPr lang="el-GR" dirty="0" smtClean="0"/>
              <a:t>με </a:t>
            </a:r>
            <a:r>
              <a:rPr lang="el-GR" dirty="0"/>
              <a:t>τη χρήση απλών ενεργητικών συστημάτων μεταφορά της θερμότητας και αποθήκευσής της στον εσωτερικό χώρο απ’ όπου και μεταδίδεται με ακτινοβολία ή μεταφορά   </a:t>
            </a:r>
            <a:endParaRPr lang="el-GR" dirty="0" smtClean="0"/>
          </a:p>
          <a:p>
            <a:endParaRPr lang="el-GR" dirty="0" smtClean="0"/>
          </a:p>
          <a:p>
            <a:r>
              <a:rPr lang="el-GR" dirty="0">
                <a:solidFill>
                  <a:srgbClr val="FFC000"/>
                </a:solidFill>
              </a:rPr>
              <a:t>-</a:t>
            </a:r>
            <a:r>
              <a:rPr lang="el-GR" dirty="0" smtClean="0"/>
              <a:t>με </a:t>
            </a:r>
            <a:r>
              <a:rPr lang="el-GR" dirty="0"/>
              <a:t>συνδυασμό από τις παραπάνω λύσεις  </a:t>
            </a:r>
          </a:p>
          <a:p>
            <a:r>
              <a:rPr lang="el-GR" dirty="0"/>
              <a:t> </a:t>
            </a:r>
          </a:p>
        </p:txBody>
      </p:sp>
    </p:spTree>
    <p:extLst>
      <p:ext uri="{BB962C8B-B14F-4D97-AF65-F5344CB8AC3E}">
        <p14:creationId xmlns:p14="http://schemas.microsoft.com/office/powerpoint/2010/main" val="2946328045"/>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Προοπτική">
  <a:themeElements>
    <a:clrScheme name="Πλεκτό">
      <a:dk1>
        <a:sysClr val="windowText" lastClr="000000"/>
      </a:dk1>
      <a:lt1>
        <a:sysClr val="window" lastClr="FFFFFF"/>
      </a:lt1>
      <a:dk2>
        <a:srgbClr val="1D3641"/>
      </a:dk2>
      <a:lt2>
        <a:srgbClr val="DFE6D0"/>
      </a:lt2>
      <a:accent1>
        <a:srgbClr val="759AA5"/>
      </a:accent1>
      <a:accent2>
        <a:srgbClr val="CFC60D"/>
      </a:accent2>
      <a:accent3>
        <a:srgbClr val="99987F"/>
      </a:accent3>
      <a:accent4>
        <a:srgbClr val="90AC97"/>
      </a:accent4>
      <a:accent5>
        <a:srgbClr val="FFAD1C"/>
      </a:accent5>
      <a:accent6>
        <a:srgbClr val="B9AB6F"/>
      </a:accent6>
      <a:hlink>
        <a:srgbClr val="66AACD"/>
      </a:hlink>
      <a:folHlink>
        <a:srgbClr val="809DB3"/>
      </a:folHlink>
    </a:clrScheme>
    <a:fontScheme name="Austin">
      <a:maj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Σαφήνεια">
      <a:fillStyleLst>
        <a:solidFill>
          <a:schemeClr val="phClr"/>
        </a:solidFill>
        <a:gradFill rotWithShape="1">
          <a:gsLst>
            <a:gs pos="0">
              <a:schemeClr val="phClr">
                <a:tint val="50000"/>
                <a:shade val="86000"/>
                <a:satMod val="140000"/>
              </a:schemeClr>
            </a:gs>
            <a:gs pos="45000">
              <a:schemeClr val="phClr">
                <a:tint val="48000"/>
                <a:satMod val="150000"/>
              </a:schemeClr>
            </a:gs>
            <a:gs pos="100000">
              <a:schemeClr val="phClr">
                <a:tint val="28000"/>
                <a:satMod val="160000"/>
              </a:schemeClr>
            </a:gs>
          </a:gsLst>
          <a:path path="circle">
            <a:fillToRect l="100000" t="100000" r="100000" b="100000"/>
          </a:path>
        </a:gradFill>
        <a:gradFill rotWithShape="1">
          <a:gsLst>
            <a:gs pos="0">
              <a:schemeClr val="phClr">
                <a:shade val="70000"/>
                <a:satMod val="150000"/>
              </a:schemeClr>
            </a:gs>
            <a:gs pos="34000">
              <a:schemeClr val="phClr">
                <a:shade val="70000"/>
                <a:satMod val="140000"/>
              </a:schemeClr>
            </a:gs>
            <a:gs pos="70000">
              <a:schemeClr val="phClr">
                <a:tint val="100000"/>
                <a:shade val="90000"/>
                <a:satMod val="140000"/>
              </a:schemeClr>
            </a:gs>
            <a:gs pos="100000">
              <a:schemeClr val="phClr">
                <a:tint val="100000"/>
                <a:shade val="100000"/>
                <a:satMod val="100000"/>
              </a:schemeClr>
            </a:gs>
          </a:gsLst>
          <a:path path="circle">
            <a:fillToRect l="100000" t="100000" r="100000" b="100000"/>
          </a:path>
        </a:gradFill>
      </a:fillStyleLst>
      <a:lnStyleLst>
        <a:ln w="9525" cap="flat" cmpd="sng" algn="ctr">
          <a:solidFill>
            <a:schemeClr val="phClr"/>
          </a:solidFill>
          <a:prstDash val="solid"/>
        </a:ln>
        <a:ln w="26425" cap="flat" cmpd="sng" algn="ctr">
          <a:solidFill>
            <a:schemeClr val="phClr"/>
          </a:solidFill>
          <a:prstDash val="solid"/>
        </a:ln>
        <a:ln w="4445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38100" dist="25400" dir="2700000" algn="br" rotWithShape="0">
              <a:srgbClr val="000000">
                <a:alpha val="60000"/>
              </a:srgbClr>
            </a:outerShdw>
          </a:effectLst>
          <a:scene3d>
            <a:camera prst="orthographicFront">
              <a:rot lat="0" lon="0" rev="0"/>
            </a:camera>
            <a:lightRig rig="balanced" dir="t">
              <a:rot lat="0" lon="0" rev="5100000"/>
            </a:lightRig>
          </a:scene3d>
          <a:sp3d contourW="6350">
            <a:bevelT w="29210" h="12700"/>
            <a:contourClr>
              <a:schemeClr val="phClr">
                <a:shade val="30000"/>
                <a:satMod val="130000"/>
              </a:schemeClr>
            </a:contourClr>
          </a:sp3d>
        </a:effectStyle>
      </a:effectStyleLst>
      <a:bgFillStyleLst>
        <a:solidFill>
          <a:schemeClr val="phClr"/>
        </a:solidFill>
        <a:gradFill rotWithShape="1">
          <a:gsLst>
            <a:gs pos="0">
              <a:schemeClr val="phClr">
                <a:tint val="100000"/>
                <a:shade val="80000"/>
                <a:satMod val="100000"/>
                <a:lumMod val="100000"/>
              </a:schemeClr>
            </a:gs>
            <a:gs pos="65000">
              <a:schemeClr val="phClr">
                <a:tint val="100000"/>
                <a:shade val="95000"/>
                <a:satMod val="100000"/>
                <a:lumMod val="100000"/>
              </a:schemeClr>
            </a:gs>
            <a:gs pos="100000">
              <a:schemeClr val="phClr">
                <a:tint val="88000"/>
                <a:shade val="100000"/>
                <a:satMod val="400000"/>
                <a:lumMod val="100000"/>
              </a:schemeClr>
            </a:gs>
          </a:gsLst>
          <a:lin ang="5400000" scaled="0"/>
        </a:gradFill>
        <a:blipFill rotWithShape="1">
          <a:blip xmlns:r="http://schemas.openxmlformats.org/officeDocument/2006/relationships" r:embed="rId1">
            <a:duotone>
              <a:schemeClr val="phClr">
                <a:tint val="95000"/>
                <a:satMod val="90000"/>
              </a:schemeClr>
              <a:schemeClr val="phClr">
                <a:shade val="92000"/>
              </a:schemeClr>
            </a:duotone>
          </a:blip>
          <a:tile tx="0" ty="0" sx="100000" sy="100000" flip="none" algn="tl"/>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Adjacency</Template>
  <TotalTime>3469</TotalTime>
  <Words>8984</Words>
  <Application>Microsoft Office PowerPoint</Application>
  <PresentationFormat>Προβολή στην οθόνη (4:3)</PresentationFormat>
  <Paragraphs>476</Paragraphs>
  <Slides>125</Slides>
  <Notes>0</Notes>
  <HiddenSlides>0</HiddenSlides>
  <MMClips>0</MMClips>
  <ScaleCrop>false</ScaleCrop>
  <HeadingPairs>
    <vt:vector size="4" baseType="variant">
      <vt:variant>
        <vt:lpstr>Θέμα</vt:lpstr>
      </vt:variant>
      <vt:variant>
        <vt:i4>1</vt:i4>
      </vt:variant>
      <vt:variant>
        <vt:lpstr>Τίτλοι διαφανειών</vt:lpstr>
      </vt:variant>
      <vt:variant>
        <vt:i4>125</vt:i4>
      </vt:variant>
    </vt:vector>
  </HeadingPairs>
  <TitlesOfParts>
    <vt:vector size="126" baseType="lpstr">
      <vt:lpstr>Προοπτική</vt:lpstr>
      <vt:lpstr>ΕΝΕΡΓΕΙΑΚΟΣ ΣΧΕΔΙΑΣΜΟΣ  ΚΑΙ ΕΝΕΡΓΕΙΑΚΗ ΑΠΟΔΟΣΗ ΚΤΙΡΙΩΝ:   ΓΕΝΙΚΕΣ ΑΡΧΕΣ ΤΟΥ ΒΙΟΚΛΙΜΑΤΙΚΟΥ ΣΧΕΔΙΑΣΜΟΥ</vt:lpstr>
      <vt:lpstr>Πολλοί παράγοντες συνηγορούν στην εξεύρεση λύσεων για την ορθολογικότερη κατανάλωση ενέργειας στα κτίρια και στην αξιοποίηση των ήπιων μορφών ενέργειας.  Η οικονομική και τεχνολογική ανάπτυξη έχει ως αποτέλεσμα τον πολλαπλασιασμό των ενεργειακών αναγκών. Ιδίως με τη διαρκή βελτίωση του βιοτικού επιπέδου η κατανάλωση ενέργειας για τη λειτουργία των κτιρίων συνεχώς αυξάνει.   Η αύξηση είναι τόσο ποσοτική, καθώς καταναλώνουμε περισσότερη ενέργεια σε απόλυτο μέγεθος, όσο και ποιοτική, επειδή χρησιμοποιούμε όλο και περισσότερο τον ηλεκτρισμό για την ψύξη των κτιρίων μας. </vt:lpstr>
      <vt:lpstr>Η ζήτηση ηλεκτρικής ενέργειας στην Ελλάδα αυξήθηκε με μεγαλύτερο ρυθμό από το 1990.  Η κύρια αύξηση προέρχεται από τον οικιακό και τον τριτογενή τομέα. Ειδικά ο οικιακός τομέας ήταν το 2006 ο μεγαλύτερος καταναλωτής ηλεκτρικής ενέργειας με 177 TWh ετήσια κατανάλωση. </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Η κατανάλωση καυσίμου για την παραγωγή Ηλεκτρικής Ενέργειας στην Ελλάδα</vt:lpstr>
      <vt:lpstr>Τι είναι ο βιοκλιματικός σχεδιασμός</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ΘΕΡΜΙΚΟ ΙΣΟΖΥΓΙΟ</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Ο ρόλος του ενεργειακού σχεδιασμού</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Η κωδικοποίηση –χωροσήμανση της πόλης ως μέσο επικοινωνίας στη σύσταση του χώρου</dc:title>
  <dc:creator>user</dc:creator>
  <cp:lastModifiedBy>user</cp:lastModifiedBy>
  <cp:revision>104</cp:revision>
  <dcterms:created xsi:type="dcterms:W3CDTF">2017-10-21T11:36:14Z</dcterms:created>
  <dcterms:modified xsi:type="dcterms:W3CDTF">2019-06-14T21:25:22Z</dcterms:modified>
</cp:coreProperties>
</file>