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74" r:id="rId5"/>
    <p:sldId id="266" r:id="rId6"/>
    <p:sldId id="270" r:id="rId7"/>
    <p:sldId id="267" r:id="rId8"/>
    <p:sldId id="268" r:id="rId9"/>
    <p:sldId id="271" r:id="rId10"/>
    <p:sldId id="272" r:id="rId11"/>
    <p:sldId id="269" r:id="rId12"/>
    <p:sldId id="276" r:id="rId13"/>
    <p:sldId id="275" r:id="rId14"/>
    <p:sldId id="258" r:id="rId15"/>
    <p:sldId id="259" r:id="rId16"/>
    <p:sldId id="260" r:id="rId17"/>
    <p:sldId id="261" r:id="rId18"/>
    <p:sldId id="263" r:id="rId19"/>
    <p:sldId id="264" r:id="rId20"/>
    <p:sldId id="265"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1128" y="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46743185-2FFE-4F25-8931-CF2B344F4CFC}" type="datetimeFigureOut">
              <a:rPr lang="el-GR" smtClean="0"/>
              <a:pPr/>
              <a:t>7/1/2024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1560053-E126-444B-A90D-B7FAD571526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46743185-2FFE-4F25-8931-CF2B344F4CFC}" type="datetimeFigureOut">
              <a:rPr lang="el-GR" smtClean="0"/>
              <a:pPr/>
              <a:t>7/1/2024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1560053-E126-444B-A90D-B7FAD571526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46743185-2FFE-4F25-8931-CF2B344F4CFC}" type="datetimeFigureOut">
              <a:rPr lang="el-GR" smtClean="0"/>
              <a:pPr/>
              <a:t>7/1/2024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1560053-E126-444B-A90D-B7FAD571526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46743185-2FFE-4F25-8931-CF2B344F4CFC}" type="datetimeFigureOut">
              <a:rPr lang="el-GR" smtClean="0"/>
              <a:pPr/>
              <a:t>7/1/2024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1560053-E126-444B-A90D-B7FAD571526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6743185-2FFE-4F25-8931-CF2B344F4CFC}" type="datetimeFigureOut">
              <a:rPr lang="el-GR" smtClean="0"/>
              <a:pPr/>
              <a:t>7/1/2024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1560053-E126-444B-A90D-B7FAD571526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46743185-2FFE-4F25-8931-CF2B344F4CFC}" type="datetimeFigureOut">
              <a:rPr lang="el-GR" smtClean="0"/>
              <a:pPr/>
              <a:t>7/1/2024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1560053-E126-444B-A90D-B7FAD571526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46743185-2FFE-4F25-8931-CF2B344F4CFC}" type="datetimeFigureOut">
              <a:rPr lang="el-GR" smtClean="0"/>
              <a:pPr/>
              <a:t>7/1/2024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1560053-E126-444B-A90D-B7FAD571526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46743185-2FFE-4F25-8931-CF2B344F4CFC}" type="datetimeFigureOut">
              <a:rPr lang="el-GR" smtClean="0"/>
              <a:pPr/>
              <a:t>7/1/2024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1560053-E126-444B-A90D-B7FAD571526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6743185-2FFE-4F25-8931-CF2B344F4CFC}" type="datetimeFigureOut">
              <a:rPr lang="el-GR" smtClean="0"/>
              <a:pPr/>
              <a:t>7/1/2024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1560053-E126-444B-A90D-B7FAD571526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6743185-2FFE-4F25-8931-CF2B344F4CFC}" type="datetimeFigureOut">
              <a:rPr lang="el-GR" smtClean="0"/>
              <a:pPr/>
              <a:t>7/1/2024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1560053-E126-444B-A90D-B7FAD571526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6743185-2FFE-4F25-8931-CF2B344F4CFC}" type="datetimeFigureOut">
              <a:rPr lang="el-GR" smtClean="0"/>
              <a:pPr/>
              <a:t>7/1/2024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1560053-E126-444B-A90D-B7FAD571526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743185-2FFE-4F25-8931-CF2B344F4CFC}" type="datetimeFigureOut">
              <a:rPr lang="el-GR" smtClean="0"/>
              <a:pPr/>
              <a:t>7/1/2024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60053-E126-444B-A90D-B7FAD571526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a:t>ΚΑΡΔΙΑΓΓΕΙΑΚΟ ΣΥΣΤΗΜΑ</a:t>
            </a:r>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Αποτέλεσμα εικόνας για artery veins and capillaries">
            <a:extLst>
              <a:ext uri="{FF2B5EF4-FFF2-40B4-BE49-F238E27FC236}">
                <a16:creationId xmlns:a16="http://schemas.microsoft.com/office/drawing/2014/main" id="{FF6D3672-C937-4FE1-B4E1-1E7281006E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3558"/>
            <a:ext cx="5627441" cy="32941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A968487-1EB1-8459-EAF3-921659CC5F69}"/>
              </a:ext>
            </a:extLst>
          </p:cNvPr>
          <p:cNvSpPr txBox="1"/>
          <p:nvPr/>
        </p:nvSpPr>
        <p:spPr>
          <a:xfrm>
            <a:off x="323528" y="3717032"/>
            <a:ext cx="8568952" cy="2031325"/>
          </a:xfrm>
          <a:prstGeom prst="rect">
            <a:avLst/>
          </a:prstGeom>
          <a:noFill/>
        </p:spPr>
        <p:txBody>
          <a:bodyPr wrap="square">
            <a:spAutoFit/>
          </a:bodyPr>
          <a:lstStyle/>
          <a:p>
            <a:r>
              <a:rPr lang="el-GR" dirty="0"/>
              <a:t>Οι </a:t>
            </a:r>
            <a:r>
              <a:rPr lang="el-GR" b="1" dirty="0"/>
              <a:t>βαλβίδες</a:t>
            </a:r>
            <a:r>
              <a:rPr lang="el-GR" dirty="0"/>
              <a:t> βοηθούν ώστε η ροή φλεβικού αίματος να γίνεται προς μία κατεύθυνση. Ανοίγουν από το αίμα που ρέει προς την καρδιά και κλείνουν από το αίμα που παλινδρομεί προς την περιφέρεια. </a:t>
            </a:r>
          </a:p>
          <a:p>
            <a:r>
              <a:rPr lang="el-GR" dirty="0"/>
              <a:t>Οι </a:t>
            </a:r>
            <a:r>
              <a:rPr lang="el-GR" b="1" dirty="0"/>
              <a:t>σκελετικοί μυς λειτουργούν ως αντλία </a:t>
            </a:r>
            <a:r>
              <a:rPr lang="el-GR" dirty="0"/>
              <a:t>που συμβάλλουν στη φλεβική επιστροφή: Οι συστελλόμενοι σκελετικοί μύες ασκούν πίεση στις φλέβες και ωθούν το αίμα προς την καρδιά, αναγκάζοντας τις βαλβίδες που βρίσκονται κεντρικά αυτών των μυών να ανοίξουν και τις βαλβίδες που βρίσκονται περιφερικά να κλείσουν.</a:t>
            </a:r>
          </a:p>
        </p:txBody>
      </p:sp>
    </p:spTree>
    <p:extLst>
      <p:ext uri="{BB962C8B-B14F-4D97-AF65-F5344CB8AC3E}">
        <p14:creationId xmlns:p14="http://schemas.microsoft.com/office/powerpoint/2010/main" val="2983337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Αποτέλεσμα εικόνας για artery veins and capillaries">
            <a:extLst>
              <a:ext uri="{FF2B5EF4-FFF2-40B4-BE49-F238E27FC236}">
                <a16:creationId xmlns:a16="http://schemas.microsoft.com/office/drawing/2014/main" id="{AB708927-AA0B-4E55-A9E6-1BF5DE5CB5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8" y="-18759"/>
            <a:ext cx="69500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254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A1D31D-7265-E7E8-E995-7E453398A1F4}"/>
              </a:ext>
            </a:extLst>
          </p:cNvPr>
          <p:cNvSpPr txBox="1"/>
          <p:nvPr/>
        </p:nvSpPr>
        <p:spPr>
          <a:xfrm>
            <a:off x="251520" y="260648"/>
            <a:ext cx="8640960" cy="757130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l-GR" dirty="0"/>
              <a:t>ΔΙΑΦΟΡΕΣ</a:t>
            </a:r>
          </a:p>
          <a:p>
            <a:r>
              <a:rPr lang="el-GR" dirty="0"/>
              <a:t>1.</a:t>
            </a:r>
            <a:r>
              <a:rPr lang="el-GR" b="1" dirty="0"/>
              <a:t>Ροή</a:t>
            </a:r>
            <a:r>
              <a:rPr lang="el-GR" dirty="0"/>
              <a:t> αίματος (κατεύθυνση)</a:t>
            </a:r>
          </a:p>
          <a:p>
            <a:endParaRPr lang="el-GR" dirty="0"/>
          </a:p>
          <a:p>
            <a:r>
              <a:rPr lang="el-GR" dirty="0"/>
              <a:t>2.</a:t>
            </a:r>
            <a:r>
              <a:rPr lang="el-GR" b="1" dirty="0"/>
              <a:t>Σύσταση</a:t>
            </a:r>
            <a:r>
              <a:rPr lang="el-GR" dirty="0"/>
              <a:t> αίματος (οξυγονωμένο στις αρτηρίες, πλούσιο σε CO2 και οργανικά απόβλητα στις φλέβες). Εξαίρεση οι πνευμονικές αρτηρίες και φλέβες</a:t>
            </a:r>
          </a:p>
          <a:p>
            <a:endParaRPr lang="el-GR" dirty="0"/>
          </a:p>
          <a:p>
            <a:r>
              <a:rPr lang="el-GR" dirty="0"/>
              <a:t>3.Υψηλή </a:t>
            </a:r>
            <a:r>
              <a:rPr lang="el-GR" b="1" dirty="0"/>
              <a:t>πίεση</a:t>
            </a:r>
            <a:r>
              <a:rPr lang="el-GR" dirty="0"/>
              <a:t> στις αρτηρίες (πάχος τοιχώματος, ικανότητα συστολής και ελαστικότητας), χαμηλή πίεση στις φλέβες, πιο αργή ροή</a:t>
            </a:r>
          </a:p>
          <a:p>
            <a:endParaRPr lang="el-GR" dirty="0"/>
          </a:p>
          <a:p>
            <a:r>
              <a:rPr lang="el-GR" dirty="0"/>
              <a:t>4.Η έσω και έξω </a:t>
            </a:r>
            <a:r>
              <a:rPr lang="el-GR" b="1" dirty="0"/>
              <a:t>ελαστική</a:t>
            </a:r>
            <a:r>
              <a:rPr lang="el-GR" dirty="0"/>
              <a:t> μεμβράνη (</a:t>
            </a:r>
            <a:r>
              <a:rPr lang="el-GR" dirty="0" err="1"/>
              <a:t>παχυσμένες</a:t>
            </a:r>
            <a:r>
              <a:rPr lang="el-GR" dirty="0"/>
              <a:t> ελαστικές μεμβράνες) περιβάλλουν την παχιά μυϊκή στιβάδα ΜΟΝΟ των αρτηριών</a:t>
            </a:r>
          </a:p>
          <a:p>
            <a:endParaRPr lang="el-GR" dirty="0"/>
          </a:p>
          <a:p>
            <a:r>
              <a:rPr lang="el-GR" dirty="0"/>
              <a:t>5.Οι </a:t>
            </a:r>
            <a:r>
              <a:rPr lang="el-GR" dirty="0">
                <a:solidFill>
                  <a:srgbClr val="FF0000"/>
                </a:solidFill>
              </a:rPr>
              <a:t>αρτηρίες</a:t>
            </a:r>
            <a:r>
              <a:rPr lang="el-GR" dirty="0"/>
              <a:t> παχύτερο μέσο τοίχωμα (παχιά </a:t>
            </a:r>
            <a:r>
              <a:rPr lang="el-GR" b="1" dirty="0"/>
              <a:t>μυϊκή στιβάδα</a:t>
            </a:r>
            <a:r>
              <a:rPr lang="el-GR" dirty="0"/>
              <a:t>), ικανότητα </a:t>
            </a:r>
            <a:r>
              <a:rPr lang="el-GR" b="1" dirty="0"/>
              <a:t>σύσπασης</a:t>
            </a:r>
            <a:r>
              <a:rPr lang="el-GR" dirty="0"/>
              <a:t>, πιο </a:t>
            </a:r>
            <a:r>
              <a:rPr lang="el-GR" b="1" dirty="0"/>
              <a:t>άκαμπτες</a:t>
            </a:r>
            <a:r>
              <a:rPr lang="el-GR" dirty="0"/>
              <a:t>, στενότερο </a:t>
            </a:r>
            <a:r>
              <a:rPr lang="el-GR" b="1" dirty="0"/>
              <a:t>αυλό</a:t>
            </a:r>
          </a:p>
          <a:p>
            <a:endParaRPr lang="el-GR" b="1" dirty="0"/>
          </a:p>
          <a:p>
            <a:r>
              <a:rPr lang="el-GR" dirty="0"/>
              <a:t>6.Οι </a:t>
            </a:r>
            <a:r>
              <a:rPr lang="el-GR" dirty="0">
                <a:solidFill>
                  <a:schemeClr val="tx2"/>
                </a:solidFill>
              </a:rPr>
              <a:t>φλέβες</a:t>
            </a:r>
            <a:r>
              <a:rPr lang="el-GR" dirty="0"/>
              <a:t> λεπτότερο τοίχωμα (παχύτερος </a:t>
            </a:r>
            <a:r>
              <a:rPr lang="el-GR" b="1" dirty="0"/>
              <a:t>έξω χιτώνας</a:t>
            </a:r>
            <a:r>
              <a:rPr lang="el-GR" dirty="0"/>
              <a:t>), </a:t>
            </a:r>
            <a:r>
              <a:rPr lang="el-GR" b="1" dirty="0"/>
              <a:t>ευρύτερο</a:t>
            </a:r>
            <a:r>
              <a:rPr lang="el-GR" dirty="0"/>
              <a:t> αυλό, είναι πιο </a:t>
            </a:r>
            <a:r>
              <a:rPr lang="el-GR" b="1" dirty="0"/>
              <a:t>εύθραυστες</a:t>
            </a:r>
            <a:r>
              <a:rPr lang="el-GR" dirty="0"/>
              <a:t> </a:t>
            </a:r>
          </a:p>
          <a:p>
            <a:endParaRPr lang="el-GR" dirty="0"/>
          </a:p>
          <a:p>
            <a:r>
              <a:rPr lang="el-GR" dirty="0"/>
              <a:t>7.</a:t>
            </a:r>
            <a:r>
              <a:rPr lang="el-GR" b="1" dirty="0"/>
              <a:t>Βαλβίδες</a:t>
            </a:r>
          </a:p>
          <a:p>
            <a:endParaRPr lang="el-GR" b="1" dirty="0"/>
          </a:p>
          <a:p>
            <a:r>
              <a:rPr lang="el-GR" dirty="0"/>
              <a:t>8.φλέβες έχουν ένα πολύ </a:t>
            </a:r>
            <a:r>
              <a:rPr lang="el-GR" b="1" dirty="0"/>
              <a:t>μεταβλητό πρότυπο </a:t>
            </a:r>
            <a:r>
              <a:rPr lang="el-GR" dirty="0"/>
              <a:t>και διάθεση ανάλογα με το άτομο, οι αρτηρίες εμφανίζονται συνήθως στις </a:t>
            </a:r>
            <a:r>
              <a:rPr lang="el-GR" b="1" dirty="0"/>
              <a:t>ίδιες θέσεις </a:t>
            </a:r>
            <a:r>
              <a:rPr lang="el-GR" dirty="0"/>
              <a:t>στους περισσότερους ανθρώπους.</a:t>
            </a:r>
          </a:p>
          <a:p>
            <a:endParaRPr lang="el-GR" dirty="0"/>
          </a:p>
          <a:p>
            <a:endParaRPr lang="el-GR" dirty="0"/>
          </a:p>
          <a:p>
            <a:endParaRPr lang="el-GR" dirty="0"/>
          </a:p>
          <a:p>
            <a:endParaRPr lang="el-GR" dirty="0"/>
          </a:p>
          <a:p>
            <a:r>
              <a:rPr lang="el-GR" dirty="0"/>
              <a:t> </a:t>
            </a:r>
          </a:p>
        </p:txBody>
      </p:sp>
    </p:spTree>
    <p:extLst>
      <p:ext uri="{BB962C8B-B14F-4D97-AF65-F5344CB8AC3E}">
        <p14:creationId xmlns:p14="http://schemas.microsoft.com/office/powerpoint/2010/main" val="2450306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Αποτέλεσμα εικόνας για artery veins and capillaries">
            <a:extLst>
              <a:ext uri="{FF2B5EF4-FFF2-40B4-BE49-F238E27FC236}">
                <a16:creationId xmlns:a16="http://schemas.microsoft.com/office/drawing/2014/main" id="{DA5A35FD-4AA5-45BF-BBD9-7BF469903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1" y="1988840"/>
            <a:ext cx="8796247"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876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ΠΝΕΥΜΟΝΙΚΗ ΚΥΚΛΟΦΟΡΙΑ</a:t>
            </a:r>
          </a:p>
        </p:txBody>
      </p:sp>
      <p:sp>
        <p:nvSpPr>
          <p:cNvPr id="3" name="2 - Θέση περιεχομένου"/>
          <p:cNvSpPr>
            <a:spLocks noGrp="1"/>
          </p:cNvSpPr>
          <p:nvPr>
            <p:ph idx="1"/>
          </p:nvPr>
        </p:nvSpPr>
        <p:spPr/>
        <p:txBody>
          <a:bodyPr>
            <a:normAutofit fontScale="92500" lnSpcReduction="20000"/>
          </a:bodyPr>
          <a:lstStyle/>
          <a:p>
            <a:r>
              <a:rPr lang="el-GR" dirty="0" err="1"/>
              <a:t>Αποξυγονωμένο</a:t>
            </a:r>
            <a:r>
              <a:rPr lang="el-GR" dirty="0"/>
              <a:t> αίμα από συστηματική κυκλοφορία ρέει από </a:t>
            </a:r>
            <a:r>
              <a:rPr lang="el-GR" dirty="0">
                <a:solidFill>
                  <a:schemeClr val="accent1"/>
                </a:solidFill>
              </a:rPr>
              <a:t>δεξιό κόλπο </a:t>
            </a:r>
            <a:r>
              <a:rPr lang="el-GR" dirty="0"/>
              <a:t>στη </a:t>
            </a:r>
            <a:r>
              <a:rPr lang="el-GR" dirty="0">
                <a:solidFill>
                  <a:schemeClr val="accent1"/>
                </a:solidFill>
              </a:rPr>
              <a:t>δεξιά κοιλία</a:t>
            </a:r>
            <a:r>
              <a:rPr lang="el-GR" dirty="0">
                <a:solidFill>
                  <a:srgbClr val="00B050"/>
                </a:solidFill>
              </a:rPr>
              <a:t> </a:t>
            </a:r>
            <a:r>
              <a:rPr lang="el-GR" dirty="0"/>
              <a:t>και από εκεί στην πνευμονική κυκλοφορία: στέλεχος </a:t>
            </a:r>
            <a:r>
              <a:rPr lang="el-GR" dirty="0">
                <a:solidFill>
                  <a:srgbClr val="FF0000"/>
                </a:solidFill>
              </a:rPr>
              <a:t>πνευμονικής αρτηρίας- </a:t>
            </a:r>
            <a:r>
              <a:rPr lang="el-GR" dirty="0"/>
              <a:t>δεξιά και αριστερή πνευμονική αρτηρία, διαίρεση ως </a:t>
            </a:r>
            <a:r>
              <a:rPr lang="el-GR" dirty="0">
                <a:solidFill>
                  <a:srgbClr val="FF0000"/>
                </a:solidFill>
              </a:rPr>
              <a:t>τριχοειδή</a:t>
            </a:r>
            <a:r>
              <a:rPr lang="el-GR" dirty="0"/>
              <a:t>, που περιβάλλουν τα τελικά τμήματα αεραγωγών, τις </a:t>
            </a:r>
            <a:r>
              <a:rPr lang="el-GR" dirty="0">
                <a:solidFill>
                  <a:srgbClr val="FF0000"/>
                </a:solidFill>
              </a:rPr>
              <a:t>κυψελίδες</a:t>
            </a:r>
            <a:r>
              <a:rPr lang="el-GR" dirty="0"/>
              <a:t> [το αίμα εμπλουτίζεται με οξυγόνο και διοξείδιο του άνθρακα απελευθερώνεται στους αεραγωγούς) το οξυγονωμένο αίμα επιστρέφει με </a:t>
            </a:r>
            <a:r>
              <a:rPr lang="el-GR" dirty="0">
                <a:solidFill>
                  <a:srgbClr val="FF0000"/>
                </a:solidFill>
              </a:rPr>
              <a:t>πνευμονικές φλέβες </a:t>
            </a:r>
            <a:r>
              <a:rPr lang="el-GR" dirty="0"/>
              <a:t>και ρέει στον </a:t>
            </a:r>
            <a:r>
              <a:rPr lang="el-GR" dirty="0">
                <a:solidFill>
                  <a:srgbClr val="00B050"/>
                </a:solidFill>
              </a:rPr>
              <a:t>αριστερό κόλπο</a:t>
            </a:r>
            <a:r>
              <a:rPr lang="el-GR"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ΣΥΣΤΗΜΑΤΙΚΗ ΚΥΚΛΟΦΟΡΙΑ</a:t>
            </a:r>
          </a:p>
        </p:txBody>
      </p:sp>
      <p:sp>
        <p:nvSpPr>
          <p:cNvPr id="3" name="2 - Θέση περιεχομένου"/>
          <p:cNvSpPr>
            <a:spLocks noGrp="1"/>
          </p:cNvSpPr>
          <p:nvPr>
            <p:ph idx="1"/>
          </p:nvPr>
        </p:nvSpPr>
        <p:spPr/>
        <p:txBody>
          <a:bodyPr>
            <a:normAutofit fontScale="77500" lnSpcReduction="20000"/>
          </a:bodyPr>
          <a:lstStyle/>
          <a:p>
            <a:pPr>
              <a:buNone/>
            </a:pPr>
            <a:r>
              <a:rPr lang="el-GR" dirty="0"/>
              <a:t>Οξυγονωμένο αίμα από αριστερό κόλπο ρέει στην </a:t>
            </a:r>
            <a:r>
              <a:rPr lang="el-GR" dirty="0">
                <a:solidFill>
                  <a:srgbClr val="00B050"/>
                </a:solidFill>
              </a:rPr>
              <a:t>αριστερή κοιλία</a:t>
            </a:r>
            <a:r>
              <a:rPr lang="el-GR" dirty="0"/>
              <a:t>, αντλείται στην </a:t>
            </a:r>
            <a:r>
              <a:rPr lang="el-GR" dirty="0">
                <a:solidFill>
                  <a:srgbClr val="FF0000"/>
                </a:solidFill>
              </a:rPr>
              <a:t>αορτή</a:t>
            </a:r>
            <a:r>
              <a:rPr lang="el-GR" dirty="0"/>
              <a:t> και τη συστηματική κυκλοφορία που αποτελείται από ξεχωριστά κυκλώματα που αρδεύουν περιοχές σώματος. Μεγάλες αρτηρίες διακλαδίζονται από την αορτή και υποδιαιρούνται πολλές φορές μέχρι τα </a:t>
            </a:r>
            <a:r>
              <a:rPr lang="el-GR" dirty="0">
                <a:solidFill>
                  <a:srgbClr val="FF0000"/>
                </a:solidFill>
              </a:rPr>
              <a:t>αρτηριόλια</a:t>
            </a:r>
            <a:r>
              <a:rPr lang="el-GR" dirty="0"/>
              <a:t> που και αυτά διακλαδίζονται ως </a:t>
            </a:r>
            <a:r>
              <a:rPr lang="el-GR" dirty="0">
                <a:solidFill>
                  <a:srgbClr val="FF0000"/>
                </a:solidFill>
              </a:rPr>
              <a:t>τριχοειδή</a:t>
            </a:r>
            <a:r>
              <a:rPr lang="el-GR" dirty="0"/>
              <a:t> όπου γίνεται η ανταλλαγή αερίων και μεταβολικών ουσιών. Στο τριχοειδικό δίκτυο το αρτηριακό τμήμα περνά στο φλεβικό τμήμα, όπου το αποξυγονωμένο αίμα συγκεντρώνεται στα </a:t>
            </a:r>
            <a:r>
              <a:rPr lang="el-GR" dirty="0" err="1">
                <a:solidFill>
                  <a:schemeClr val="accent1"/>
                </a:solidFill>
              </a:rPr>
              <a:t>φλεβίδια</a:t>
            </a:r>
            <a:r>
              <a:rPr lang="el-GR" dirty="0"/>
              <a:t>, σχηματίζονται </a:t>
            </a:r>
            <a:r>
              <a:rPr lang="el-GR" dirty="0">
                <a:solidFill>
                  <a:schemeClr val="accent1"/>
                </a:solidFill>
              </a:rPr>
              <a:t>φλέβες</a:t>
            </a:r>
            <a:r>
              <a:rPr lang="el-GR" dirty="0"/>
              <a:t>. Οι φλέβες κάτω άκρου αποχετεύονται στην </a:t>
            </a:r>
            <a:r>
              <a:rPr lang="el-GR" dirty="0">
                <a:solidFill>
                  <a:schemeClr val="accent1"/>
                </a:solidFill>
              </a:rPr>
              <a:t>κάτω κοίλη φλέβα </a:t>
            </a:r>
            <a:r>
              <a:rPr lang="el-GR" dirty="0"/>
              <a:t>και το φλεβικό αίμα άνω άκρου και κεφαλής στην </a:t>
            </a:r>
            <a:r>
              <a:rPr lang="el-GR" dirty="0">
                <a:solidFill>
                  <a:schemeClr val="accent1"/>
                </a:solidFill>
              </a:rPr>
              <a:t>άνω κοίλη φλέβα </a:t>
            </a:r>
            <a:r>
              <a:rPr lang="el-GR" dirty="0"/>
              <a:t>που αποχετεύουν στο </a:t>
            </a:r>
            <a:r>
              <a:rPr lang="el-GR" dirty="0">
                <a:solidFill>
                  <a:srgbClr val="00B0F0"/>
                </a:solidFill>
              </a:rPr>
              <a:t>δεξιό κόλπο</a:t>
            </a:r>
            <a:r>
              <a:rPr lang="el-GR"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ΠΥΛΑΙΑ ΚΥΚΛΟΦΟΡΙΑ</a:t>
            </a:r>
          </a:p>
        </p:txBody>
      </p:sp>
      <p:sp>
        <p:nvSpPr>
          <p:cNvPr id="3" name="2 - Θέση περιεχομένου"/>
          <p:cNvSpPr>
            <a:spLocks noGrp="1"/>
          </p:cNvSpPr>
          <p:nvPr>
            <p:ph idx="1"/>
          </p:nvPr>
        </p:nvSpPr>
        <p:spPr/>
        <p:txBody>
          <a:bodyPr>
            <a:normAutofit lnSpcReduction="10000"/>
          </a:bodyPr>
          <a:lstStyle/>
          <a:p>
            <a:r>
              <a:rPr lang="el-GR" dirty="0"/>
              <a:t>Ειδικό τμήμα συστηματικής κυκλοφορίας.</a:t>
            </a:r>
          </a:p>
          <a:p>
            <a:r>
              <a:rPr lang="el-GR" dirty="0"/>
              <a:t>Φλεβικό αίμα από </a:t>
            </a:r>
            <a:r>
              <a:rPr lang="el-GR" b="1" dirty="0"/>
              <a:t>μονήρη κοιλιακά όργανα </a:t>
            </a:r>
            <a:r>
              <a:rPr lang="el-GR" dirty="0"/>
              <a:t>(στόμαχος, έντερο, πάγκρεας, σπλήνας) δε ρέει κατευθείαν στην ΚΚΦ αλλά ουσίες από αυτά τα όργανα απορροφώνται από το </a:t>
            </a:r>
            <a:r>
              <a:rPr lang="el-GR" b="1" dirty="0"/>
              <a:t>ΛΕ</a:t>
            </a:r>
            <a:r>
              <a:rPr lang="el-GR" dirty="0"/>
              <a:t> και το αίμα μεταφέρεται με την </a:t>
            </a:r>
            <a:r>
              <a:rPr lang="el-GR" dirty="0">
                <a:solidFill>
                  <a:srgbClr val="0070C0"/>
                </a:solidFill>
              </a:rPr>
              <a:t>πυλαία φλέβα </a:t>
            </a:r>
            <a:r>
              <a:rPr lang="el-GR" dirty="0"/>
              <a:t>σε δίκτυο τριχοειδών στο </a:t>
            </a:r>
            <a:r>
              <a:rPr lang="el-GR" b="1" dirty="0"/>
              <a:t>ήπαρ</a:t>
            </a:r>
            <a:r>
              <a:rPr lang="el-GR" dirty="0"/>
              <a:t>. Αφού </a:t>
            </a:r>
            <a:r>
              <a:rPr lang="el-GR" dirty="0" err="1"/>
              <a:t>μεταβολιστούν</a:t>
            </a:r>
            <a:r>
              <a:rPr lang="el-GR" dirty="0"/>
              <a:t>, το αίμα συλλέγεται από τις </a:t>
            </a:r>
            <a:r>
              <a:rPr lang="el-GR" dirty="0">
                <a:solidFill>
                  <a:srgbClr val="0070C0"/>
                </a:solidFill>
              </a:rPr>
              <a:t>ηπατικές φλέβες </a:t>
            </a:r>
            <a:r>
              <a:rPr lang="el-GR" dirty="0"/>
              <a:t>και οδηγείται στην </a:t>
            </a:r>
            <a:r>
              <a:rPr lang="el-GR" dirty="0">
                <a:solidFill>
                  <a:srgbClr val="0070C0"/>
                </a:solidFill>
              </a:rPr>
              <a:t>ΚΚΦ</a:t>
            </a:r>
            <a:r>
              <a:rPr lang="el-GR"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ΛΕΜΦΙΚΟ ΣΥΣΤΗΜΑ</a:t>
            </a:r>
          </a:p>
        </p:txBody>
      </p:sp>
      <p:sp>
        <p:nvSpPr>
          <p:cNvPr id="3" name="2 - Θέση περιεχομένου"/>
          <p:cNvSpPr>
            <a:spLocks noGrp="1"/>
          </p:cNvSpPr>
          <p:nvPr>
            <p:ph idx="1"/>
          </p:nvPr>
        </p:nvSpPr>
        <p:spPr/>
        <p:txBody>
          <a:bodyPr>
            <a:normAutofit lnSpcReduction="10000"/>
          </a:bodyPr>
          <a:lstStyle/>
          <a:p>
            <a:r>
              <a:rPr lang="el-GR" dirty="0"/>
              <a:t>Δρα μέσα στη συστηματική κυκλοφορία.</a:t>
            </a:r>
          </a:p>
          <a:p>
            <a:r>
              <a:rPr lang="el-GR" dirty="0"/>
              <a:t>Ξεκινά ως </a:t>
            </a:r>
            <a:r>
              <a:rPr lang="el-GR" u="sng" dirty="0"/>
              <a:t>τυφλά αγγεία </a:t>
            </a:r>
            <a:r>
              <a:rPr lang="el-GR" dirty="0"/>
              <a:t>που συλλέγουν υγρό από εξωκυττάριο χώρο στην περιφέρεια του σώματος διαμέσου </a:t>
            </a:r>
            <a:r>
              <a:rPr lang="el-GR" dirty="0">
                <a:solidFill>
                  <a:schemeClr val="accent3">
                    <a:lumMod val="50000"/>
                  </a:schemeClr>
                </a:solidFill>
              </a:rPr>
              <a:t>λεμφικών τριχοειδών </a:t>
            </a:r>
            <a:r>
              <a:rPr lang="el-GR" dirty="0"/>
              <a:t>και μέσω μεγαλύτερων λεμφαγγείων και με τα κύρια λεμφικά στελέχη το μεταφέρει στον </a:t>
            </a:r>
            <a:r>
              <a:rPr lang="el-GR" dirty="0">
                <a:solidFill>
                  <a:schemeClr val="accent3">
                    <a:lumMod val="50000"/>
                  </a:schemeClr>
                </a:solidFill>
              </a:rPr>
              <a:t>μείζονα και ελάσσονα θωρακικό πόρο </a:t>
            </a:r>
            <a:r>
              <a:rPr lang="el-GR" dirty="0"/>
              <a:t>και από εκεί στην </a:t>
            </a:r>
            <a:r>
              <a:rPr lang="el-GR" b="1" dirty="0"/>
              <a:t>ΑΚΦ</a:t>
            </a:r>
            <a:r>
              <a:rPr lang="el-GR" dirty="0"/>
              <a:t>, </a:t>
            </a:r>
            <a:r>
              <a:rPr lang="el-GR" dirty="0">
                <a:solidFill>
                  <a:schemeClr val="accent3">
                    <a:lumMod val="50000"/>
                  </a:schemeClr>
                </a:solidFill>
              </a:rPr>
              <a:t>λεμφαδένες</a:t>
            </a:r>
            <a:r>
              <a:rPr lang="el-GR" dirty="0"/>
              <a:t> είναι διάσπαρτοι σε όλα τα λεμφαγγεία.</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 name="4 - Εικόνα" descr="aggeia.png"/>
          <p:cNvPicPr>
            <a:picLocks noChangeAspect="1"/>
          </p:cNvPicPr>
          <p:nvPr/>
        </p:nvPicPr>
        <p:blipFill>
          <a:blip r:embed="rId2"/>
          <a:stretch>
            <a:fillRect/>
          </a:stretch>
        </p:blipFill>
        <p:spPr>
          <a:xfrm>
            <a:off x="2917072" y="305058"/>
            <a:ext cx="3309855" cy="624788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Lymph-System.png"/>
          <p:cNvPicPr>
            <a:picLocks noGrp="1" noChangeAspect="1"/>
          </p:cNvPicPr>
          <p:nvPr>
            <p:ph idx="4294967295"/>
          </p:nvPr>
        </p:nvPicPr>
        <p:blipFill>
          <a:blip r:embed="rId2"/>
          <a:stretch>
            <a:fillRect/>
          </a:stretch>
        </p:blipFill>
        <p:spPr>
          <a:xfrm>
            <a:off x="642910" y="500041"/>
            <a:ext cx="7929618" cy="6011399"/>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a:t>Κλειστό σύστημα σωλήνων (αιμοφόρα αγγεία) και αντλία (καρδιά).</a:t>
            </a:r>
          </a:p>
          <a:p>
            <a:r>
              <a:rPr lang="el-GR" dirty="0"/>
              <a:t>Τα αγγεία που απομακρύνουν το αίμα από την καρδιά ονομάζονται </a:t>
            </a:r>
            <a:r>
              <a:rPr lang="el-GR" dirty="0">
                <a:solidFill>
                  <a:srgbClr val="FF0000"/>
                </a:solidFill>
              </a:rPr>
              <a:t>αρτηρίες</a:t>
            </a:r>
            <a:r>
              <a:rPr lang="el-GR" dirty="0"/>
              <a:t> και αυτά που το επαναφέρουν </a:t>
            </a:r>
            <a:r>
              <a:rPr lang="el-GR" dirty="0">
                <a:solidFill>
                  <a:schemeClr val="accent1"/>
                </a:solidFill>
              </a:rPr>
              <a:t>φλέβες</a:t>
            </a:r>
            <a:r>
              <a:rPr lang="el-GR" dirty="0"/>
              <a:t>. </a:t>
            </a:r>
          </a:p>
          <a:p>
            <a:r>
              <a:rPr lang="el-GR" dirty="0"/>
              <a:t>Η καρδιά διαιρείται σε </a:t>
            </a:r>
            <a:r>
              <a:rPr lang="el-GR" dirty="0">
                <a:solidFill>
                  <a:schemeClr val="accent2">
                    <a:lumMod val="75000"/>
                  </a:schemeClr>
                </a:solidFill>
              </a:rPr>
              <a:t>δεξιά και αριστερό </a:t>
            </a:r>
            <a:r>
              <a:rPr lang="el-GR" dirty="0"/>
              <a:t>ήμισυ με ένα κόλπο και μία κοιλία σε κάθε πλευρά.</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ΚΑΡΔΙΑ</a:t>
            </a:r>
          </a:p>
        </p:txBody>
      </p:sp>
      <p:sp>
        <p:nvSpPr>
          <p:cNvPr id="3" name="2 - Θέση περιεχομένου"/>
          <p:cNvSpPr>
            <a:spLocks noGrp="1"/>
          </p:cNvSpPr>
          <p:nvPr>
            <p:ph idx="1"/>
          </p:nvPr>
        </p:nvSpPr>
        <p:spPr/>
        <p:txBody>
          <a:bodyPr/>
          <a:lstStyle/>
          <a:p>
            <a:r>
              <a:rPr lang="el-GR" dirty="0"/>
              <a:t>Ινομυώδες κοίλο όργανο με κωνικό σχήμα στο θώρακα, πλάγια προς τον άξονα του σώματος, ώστε η κορυφή να στρέφεται προς τα αριστερά και εμπρός και η βάση προς τα δεξιά και πίσω.</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Σχετική εικόνα">
            <a:extLst>
              <a:ext uri="{FF2B5EF4-FFF2-40B4-BE49-F238E27FC236}">
                <a16:creationId xmlns:a16="http://schemas.microsoft.com/office/drawing/2014/main" id="{216978FE-8F4B-49DD-8EEC-28074BE5F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8613"/>
            <a:ext cx="9144000" cy="620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449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Σχετική εικόνα">
            <a:extLst>
              <a:ext uri="{FF2B5EF4-FFF2-40B4-BE49-F238E27FC236}">
                <a16:creationId xmlns:a16="http://schemas.microsoft.com/office/drawing/2014/main" id="{D0C6EDA1-6467-4AF7-9B86-207EB469F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3327"/>
            <a:ext cx="6552728" cy="686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269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18AD08B9-9C3D-437C-BE04-B9A2480CEF7F}"/>
              </a:ext>
            </a:extLst>
          </p:cNvPr>
          <p:cNvPicPr>
            <a:picLocks noChangeAspect="1"/>
          </p:cNvPicPr>
          <p:nvPr/>
        </p:nvPicPr>
        <p:blipFill>
          <a:blip r:embed="rId2"/>
          <a:stretch>
            <a:fillRect/>
          </a:stretch>
        </p:blipFill>
        <p:spPr>
          <a:xfrm>
            <a:off x="395536" y="252273"/>
            <a:ext cx="5616624" cy="6353454"/>
          </a:xfrm>
          <a:prstGeom prst="rect">
            <a:avLst/>
          </a:prstGeom>
        </p:spPr>
      </p:pic>
      <p:sp>
        <p:nvSpPr>
          <p:cNvPr id="2" name="TextBox 1">
            <a:extLst>
              <a:ext uri="{FF2B5EF4-FFF2-40B4-BE49-F238E27FC236}">
                <a16:creationId xmlns:a16="http://schemas.microsoft.com/office/drawing/2014/main" id="{8CB458BB-F185-4FEE-8203-F9BAADB7C11D}"/>
              </a:ext>
            </a:extLst>
          </p:cNvPr>
          <p:cNvSpPr txBox="1"/>
          <p:nvPr/>
        </p:nvSpPr>
        <p:spPr>
          <a:xfrm>
            <a:off x="6228184" y="404664"/>
            <a:ext cx="2592569" cy="4247317"/>
          </a:xfrm>
          <a:prstGeom prst="rect">
            <a:avLst/>
          </a:prstGeom>
          <a:noFill/>
        </p:spPr>
        <p:txBody>
          <a:bodyPr wrap="none" rtlCol="0">
            <a:spAutoFit/>
          </a:bodyPr>
          <a:lstStyle/>
          <a:p>
            <a:r>
              <a:rPr lang="el-GR" dirty="0"/>
              <a:t>Αρτηρία: </a:t>
            </a:r>
            <a:r>
              <a:rPr lang="en-US" dirty="0"/>
              <a:t>30%</a:t>
            </a:r>
            <a:r>
              <a:rPr lang="el-GR" dirty="0"/>
              <a:t> αίματος</a:t>
            </a:r>
          </a:p>
          <a:p>
            <a:r>
              <a:rPr lang="el-GR" dirty="0"/>
              <a:t>έχει ελαστικούς χιτώνες, </a:t>
            </a:r>
          </a:p>
          <a:p>
            <a:r>
              <a:rPr lang="el-GR" dirty="0"/>
              <a:t>παχύ μυϊκό χιτώνα, </a:t>
            </a:r>
          </a:p>
          <a:p>
            <a:r>
              <a:rPr lang="el-GR" dirty="0"/>
              <a:t>στενό αυλό</a:t>
            </a:r>
          </a:p>
          <a:p>
            <a:endParaRPr lang="el-GR" dirty="0"/>
          </a:p>
          <a:p>
            <a:r>
              <a:rPr lang="el-GR" dirty="0"/>
              <a:t>Φλέβα: 65% αίματος</a:t>
            </a:r>
          </a:p>
          <a:p>
            <a:r>
              <a:rPr lang="el-GR" dirty="0"/>
              <a:t>Δεν έχει ελαστικό χιτώνα,</a:t>
            </a:r>
          </a:p>
          <a:p>
            <a:r>
              <a:rPr lang="el-GR" dirty="0"/>
              <a:t>Λεπτό μυϊκό χιτώνα, </a:t>
            </a:r>
          </a:p>
          <a:p>
            <a:r>
              <a:rPr lang="el-GR" dirty="0"/>
              <a:t>Παχύ έξω χιτώνα</a:t>
            </a:r>
          </a:p>
          <a:p>
            <a:r>
              <a:rPr lang="el-GR" dirty="0"/>
              <a:t>βαλβίδες </a:t>
            </a:r>
          </a:p>
          <a:p>
            <a:endParaRPr lang="el-GR" dirty="0"/>
          </a:p>
          <a:p>
            <a:r>
              <a:rPr lang="el-GR" dirty="0"/>
              <a:t>Τριχοειδές: 5% αίματος</a:t>
            </a:r>
          </a:p>
          <a:p>
            <a:r>
              <a:rPr lang="el-GR" dirty="0"/>
              <a:t>ΜΟΝΟ</a:t>
            </a:r>
          </a:p>
          <a:p>
            <a:r>
              <a:rPr lang="el-GR" dirty="0"/>
              <a:t>Ενδοθήλιο</a:t>
            </a:r>
          </a:p>
          <a:p>
            <a:r>
              <a:rPr lang="el-GR" dirty="0"/>
              <a:t>Βασική μεμβράνη</a:t>
            </a:r>
          </a:p>
        </p:txBody>
      </p:sp>
      <p:sp>
        <p:nvSpPr>
          <p:cNvPr id="5" name="TextBox 4">
            <a:extLst>
              <a:ext uri="{FF2B5EF4-FFF2-40B4-BE49-F238E27FC236}">
                <a16:creationId xmlns:a16="http://schemas.microsoft.com/office/drawing/2014/main" id="{C36F6F15-5175-4937-93D8-AF956A3F0462}"/>
              </a:ext>
            </a:extLst>
          </p:cNvPr>
          <p:cNvSpPr txBox="1"/>
          <p:nvPr/>
        </p:nvSpPr>
        <p:spPr>
          <a:xfrm>
            <a:off x="6012160" y="5157192"/>
            <a:ext cx="3131840" cy="120032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l-GR" dirty="0"/>
              <a:t>Αρτηρία-τελικό αρτηρίδιο </a:t>
            </a:r>
            <a:r>
              <a:rPr lang="el-GR" dirty="0" err="1"/>
              <a:t>προτριχοειδικοί</a:t>
            </a:r>
            <a:r>
              <a:rPr lang="el-GR" dirty="0"/>
              <a:t> σφιγκτήρες-τριχοειδή-</a:t>
            </a:r>
            <a:r>
              <a:rPr lang="el-GR" dirty="0" err="1"/>
              <a:t>μετατριχοειδκά</a:t>
            </a:r>
            <a:r>
              <a:rPr lang="el-GR" dirty="0"/>
              <a:t> </a:t>
            </a:r>
            <a:r>
              <a:rPr lang="el-GR" dirty="0" err="1"/>
              <a:t>φλεβίδια</a:t>
            </a:r>
            <a:r>
              <a:rPr lang="el-GR" dirty="0"/>
              <a:t>-φλέβα</a:t>
            </a:r>
          </a:p>
        </p:txBody>
      </p:sp>
    </p:spTree>
    <p:extLst>
      <p:ext uri="{BB962C8B-B14F-4D97-AF65-F5344CB8AC3E}">
        <p14:creationId xmlns:p14="http://schemas.microsoft.com/office/powerpoint/2010/main" val="3468365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Αποτέλεσμα εικόνας για artery veins and capillaries">
            <a:extLst>
              <a:ext uri="{FF2B5EF4-FFF2-40B4-BE49-F238E27FC236}">
                <a16:creationId xmlns:a16="http://schemas.microsoft.com/office/drawing/2014/main" id="{CFE45D69-9FE4-400E-852E-95DB9E7A99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92696"/>
            <a:ext cx="7864656" cy="590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669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artery veins and capillaries">
            <a:extLst>
              <a:ext uri="{FF2B5EF4-FFF2-40B4-BE49-F238E27FC236}">
                <a16:creationId xmlns:a16="http://schemas.microsoft.com/office/drawing/2014/main" id="{B803821E-B325-442D-BC57-5E8159B51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6086241" cy="34739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429CC2-EF17-39C0-2DFB-22FE1655B2F0}"/>
              </a:ext>
            </a:extLst>
          </p:cNvPr>
          <p:cNvSpPr txBox="1"/>
          <p:nvPr/>
        </p:nvSpPr>
        <p:spPr>
          <a:xfrm>
            <a:off x="251520" y="3590534"/>
            <a:ext cx="7956376" cy="3139321"/>
          </a:xfrm>
          <a:prstGeom prst="rect">
            <a:avLst/>
          </a:prstGeom>
          <a:noFill/>
        </p:spPr>
        <p:txBody>
          <a:bodyPr wrap="square">
            <a:spAutoFit/>
          </a:bodyPr>
          <a:lstStyle/>
          <a:p>
            <a:r>
              <a:rPr lang="el-GR" b="1" dirty="0">
                <a:solidFill>
                  <a:srgbClr val="FF0000"/>
                </a:solidFill>
              </a:rPr>
              <a:t>Αρτηρίες</a:t>
            </a:r>
            <a:r>
              <a:rPr lang="el-GR" dirty="0"/>
              <a:t> 30% αίματος, στενός αυλός</a:t>
            </a:r>
          </a:p>
          <a:p>
            <a:r>
              <a:rPr lang="el-GR" u="sng" dirty="0"/>
              <a:t>Έξω χιτώνας</a:t>
            </a:r>
            <a:r>
              <a:rPr lang="el-GR" dirty="0"/>
              <a:t>: παχύς χαλαρός συνδετικός ιστός (ίνες κολλαγόνου), αγγεία αγγείων. </a:t>
            </a:r>
          </a:p>
          <a:p>
            <a:r>
              <a:rPr lang="el-GR" u="sng" dirty="0"/>
              <a:t>Μέσος χιτώνας</a:t>
            </a:r>
            <a:r>
              <a:rPr lang="el-GR" dirty="0"/>
              <a:t>: </a:t>
            </a:r>
            <a:r>
              <a:rPr lang="el-GR" dirty="0" err="1"/>
              <a:t>λμι</a:t>
            </a:r>
            <a:r>
              <a:rPr lang="el-GR" dirty="0"/>
              <a:t> και ελαστικές ίνες, έξω ελαστική μεμβράνη</a:t>
            </a:r>
          </a:p>
          <a:p>
            <a:r>
              <a:rPr lang="el-GR" u="sng" dirty="0"/>
              <a:t>Έσω χιτώνας</a:t>
            </a:r>
            <a:r>
              <a:rPr lang="el-GR" dirty="0"/>
              <a:t>: ενδοθήλιο, </a:t>
            </a:r>
            <a:r>
              <a:rPr lang="el-GR" dirty="0" err="1"/>
              <a:t>υπενδοθηλακή</a:t>
            </a:r>
            <a:r>
              <a:rPr lang="el-GR" dirty="0"/>
              <a:t> στιβάδα, έσω ελαστική μεμβράνη, </a:t>
            </a:r>
          </a:p>
          <a:p>
            <a:endParaRPr lang="el-GR" dirty="0"/>
          </a:p>
          <a:p>
            <a:r>
              <a:rPr lang="el-GR" b="1" dirty="0">
                <a:solidFill>
                  <a:srgbClr val="0070C0"/>
                </a:solidFill>
              </a:rPr>
              <a:t>Φλέβες</a:t>
            </a:r>
            <a:r>
              <a:rPr lang="el-GR" dirty="0"/>
              <a:t> 65% αίματος, ευρύς αυλός, περισσότερες από τις αρτηρίες-ΒΑΛΒΙΔΕΣ</a:t>
            </a:r>
          </a:p>
          <a:p>
            <a:r>
              <a:rPr lang="el-GR" u="sng" dirty="0"/>
              <a:t>Έξω χιτώνας</a:t>
            </a:r>
            <a:r>
              <a:rPr lang="el-GR" dirty="0"/>
              <a:t>: παχύς χαλαρός συνδετικός ιστός (ίνες κολλαγόνου), αγγεία αγγείων. </a:t>
            </a:r>
          </a:p>
          <a:p>
            <a:r>
              <a:rPr lang="el-GR" u="sng" dirty="0"/>
              <a:t>Μέσος χιτώνας</a:t>
            </a:r>
            <a:r>
              <a:rPr lang="el-GR" dirty="0"/>
              <a:t>: </a:t>
            </a:r>
            <a:r>
              <a:rPr lang="el-GR" dirty="0" err="1"/>
              <a:t>λμι</a:t>
            </a:r>
            <a:r>
              <a:rPr lang="el-GR" dirty="0"/>
              <a:t> και ελαστικές ίνες (λεπτή στιβάδα) ΔΕΝ ΕΧΕΙ ΕΞΩ ΕΛΑΣΤΙΚΗ ΜΕΜΒΡΑΝΗ</a:t>
            </a:r>
          </a:p>
          <a:p>
            <a:r>
              <a:rPr lang="el-GR" u="sng" dirty="0"/>
              <a:t>Έσω χιτώνας</a:t>
            </a:r>
            <a:r>
              <a:rPr lang="el-GR" dirty="0"/>
              <a:t>: ενδοθήλιο, </a:t>
            </a:r>
            <a:r>
              <a:rPr lang="el-GR" dirty="0" err="1"/>
              <a:t>υπενδοθηλακή</a:t>
            </a:r>
            <a:r>
              <a:rPr lang="el-GR" dirty="0"/>
              <a:t> στιβάδα, ΔΕΝ ΕΧΕΙ ΕΣΩ ΕΛΑΣΤΙΚΗ ΜΕΜΒΡΑΝΗ</a:t>
            </a:r>
          </a:p>
        </p:txBody>
      </p:sp>
    </p:spTree>
    <p:extLst>
      <p:ext uri="{BB962C8B-B14F-4D97-AF65-F5344CB8AC3E}">
        <p14:creationId xmlns:p14="http://schemas.microsoft.com/office/powerpoint/2010/main" val="2880659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CA6BBD62-120F-993E-D433-5AA0DC81BF23}"/>
              </a:ext>
            </a:extLst>
          </p:cNvPr>
          <p:cNvPicPr>
            <a:picLocks noChangeAspect="1"/>
          </p:cNvPicPr>
          <p:nvPr/>
        </p:nvPicPr>
        <p:blipFill>
          <a:blip r:embed="rId2"/>
          <a:stretch>
            <a:fillRect/>
          </a:stretch>
        </p:blipFill>
        <p:spPr>
          <a:xfrm>
            <a:off x="251520" y="260648"/>
            <a:ext cx="6048672" cy="3695189"/>
          </a:xfrm>
          <a:prstGeom prst="rect">
            <a:avLst/>
          </a:prstGeom>
        </p:spPr>
      </p:pic>
      <p:sp>
        <p:nvSpPr>
          <p:cNvPr id="5" name="TextBox 4">
            <a:extLst>
              <a:ext uri="{FF2B5EF4-FFF2-40B4-BE49-F238E27FC236}">
                <a16:creationId xmlns:a16="http://schemas.microsoft.com/office/drawing/2014/main" id="{89FFF55E-2E24-FC12-F7BB-C5B67D1724C9}"/>
              </a:ext>
            </a:extLst>
          </p:cNvPr>
          <p:cNvSpPr txBox="1"/>
          <p:nvPr/>
        </p:nvSpPr>
        <p:spPr>
          <a:xfrm>
            <a:off x="179512" y="4221088"/>
            <a:ext cx="8964488" cy="1754326"/>
          </a:xfrm>
          <a:prstGeom prst="rect">
            <a:avLst/>
          </a:prstGeom>
          <a:noFill/>
        </p:spPr>
        <p:txBody>
          <a:bodyPr wrap="square">
            <a:spAutoFit/>
          </a:bodyPr>
          <a:lstStyle/>
          <a:p>
            <a:r>
              <a:rPr lang="el-GR" b="1" dirty="0"/>
              <a:t>Τριχοειδή</a:t>
            </a:r>
            <a:r>
              <a:rPr lang="el-GR" dirty="0"/>
              <a:t> 5% </a:t>
            </a:r>
          </a:p>
          <a:p>
            <a:r>
              <a:rPr lang="el-GR" u="sng" dirty="0"/>
              <a:t>Βασική μεμβράνη </a:t>
            </a:r>
            <a:r>
              <a:rPr lang="el-GR" dirty="0"/>
              <a:t>και </a:t>
            </a:r>
            <a:r>
              <a:rPr lang="el-GR" u="sng" dirty="0"/>
              <a:t>μία στιβάδα ενδοθηλιακών κυττάρων </a:t>
            </a:r>
            <a:r>
              <a:rPr lang="el-GR" dirty="0"/>
              <a:t>με στενές συνδέσεις μεταξύ τους.</a:t>
            </a:r>
          </a:p>
          <a:p>
            <a:r>
              <a:rPr lang="el-GR" i="1" u="sng" dirty="0"/>
              <a:t>Συνεχή τριχοειδή</a:t>
            </a:r>
            <a:r>
              <a:rPr lang="el-GR" dirty="0"/>
              <a:t>, λιγότερο διαπερατά (δέρμα και μυς), </a:t>
            </a:r>
          </a:p>
          <a:p>
            <a:r>
              <a:rPr lang="el-GR" i="1" u="sng" dirty="0"/>
              <a:t>Θυριδωτά τριχοειδή</a:t>
            </a:r>
            <a:r>
              <a:rPr lang="el-GR" dirty="0"/>
              <a:t>, αυξημένη διαπερατότητα με μεγάλες θυρίδες (πόρους) σε περιοχές ενεργητικής απορρόφησης ή διήθησης (</a:t>
            </a:r>
            <a:r>
              <a:rPr lang="el-GR" dirty="0" err="1"/>
              <a:t>νεφροί</a:t>
            </a:r>
            <a:r>
              <a:rPr lang="el-GR" dirty="0"/>
              <a:t>, έντερο), </a:t>
            </a:r>
          </a:p>
          <a:p>
            <a:r>
              <a:rPr lang="el-GR" i="1" u="sng" dirty="0"/>
              <a:t>Κολποειδή τριχοειδή</a:t>
            </a:r>
            <a:r>
              <a:rPr lang="el-GR" dirty="0"/>
              <a:t>, τα πιο διαπερατά, σε ειδικές θέσεις (ήπαρ, ΜΟ, σπλήνας)</a:t>
            </a:r>
          </a:p>
        </p:txBody>
      </p:sp>
    </p:spTree>
    <p:extLst>
      <p:ext uri="{BB962C8B-B14F-4D97-AF65-F5344CB8AC3E}">
        <p14:creationId xmlns:p14="http://schemas.microsoft.com/office/powerpoint/2010/main" val="4213220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Αποτέλεσμα εικόνας για artery veins and capillaries">
            <a:extLst>
              <a:ext uri="{FF2B5EF4-FFF2-40B4-BE49-F238E27FC236}">
                <a16:creationId xmlns:a16="http://schemas.microsoft.com/office/drawing/2014/main" id="{48E4A968-2398-4987-9EE2-9385E2A5E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81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04888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821</Words>
  <Application>Microsoft Office PowerPoint</Application>
  <PresentationFormat>Προβολή στην οθόνη (4:3)</PresentationFormat>
  <Paragraphs>69</Paragraphs>
  <Slides>20</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20</vt:i4>
      </vt:variant>
    </vt:vector>
  </HeadingPairs>
  <TitlesOfParts>
    <vt:vector size="23" baseType="lpstr">
      <vt:lpstr>Arial</vt:lpstr>
      <vt:lpstr>Calibri</vt:lpstr>
      <vt:lpstr>Θέμα του Office</vt:lpstr>
      <vt:lpstr>ΚΑΡΔΙΑΓΓΕΙΑΚΟ ΣΥΣΤΗΜΑ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ΠΝΕΥΜΟΝΙΚΗ ΚΥΚΛΟΦΟΡΙΑ</vt:lpstr>
      <vt:lpstr>ΣΥΣΤΗΜΑΤΙΚΗ ΚΥΚΛΟΦΟΡΙΑ</vt:lpstr>
      <vt:lpstr>ΠΥΛΑΙΑ ΚΥΚΛΟΦΟΡΙΑ</vt:lpstr>
      <vt:lpstr>ΛΕΜΦΙΚΟ ΣΥΣΤΗΜΑ</vt:lpstr>
      <vt:lpstr>Παρουσίαση του PowerPoint</vt:lpstr>
      <vt:lpstr>Παρουσίαση του PowerPoint</vt:lpstr>
      <vt:lpstr>ΚΑΡΔΙΑ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ΚΑΡΔΙΑΓΓΕΙΑΚΟ ΣΥΣΤΗΜΑ</dc:title>
  <dc:creator>mariannis</dc:creator>
  <cp:lastModifiedBy>marianna papadopoulou</cp:lastModifiedBy>
  <cp:revision>24</cp:revision>
  <dcterms:created xsi:type="dcterms:W3CDTF">2018-02-17T11:07:20Z</dcterms:created>
  <dcterms:modified xsi:type="dcterms:W3CDTF">2024-01-07T14:37:24Z</dcterms:modified>
</cp:coreProperties>
</file>