
<file path=[Content_Types].xml><?xml version="1.0" encoding="utf-8"?>
<Types xmlns="http://schemas.openxmlformats.org/package/2006/content-types">
  <Default Extension="png" ContentType="image/png"/>
  <Default Extension="jfif" ContentType="image/jpe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257" r:id="rId3"/>
    <p:sldId id="258" r:id="rId4"/>
    <p:sldId id="263" r:id="rId5"/>
    <p:sldId id="259" r:id="rId6"/>
    <p:sldId id="260" r:id="rId7"/>
    <p:sldId id="261" r:id="rId8"/>
    <p:sldId id="262"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95" r:id="rId32"/>
    <p:sldId id="286" r:id="rId33"/>
    <p:sldId id="289" r:id="rId34"/>
    <p:sldId id="290" r:id="rId35"/>
    <p:sldId id="291" r:id="rId36"/>
    <p:sldId id="287" r:id="rId37"/>
    <p:sldId id="288" r:id="rId38"/>
    <p:sldId id="353" r:id="rId39"/>
    <p:sldId id="299" r:id="rId40"/>
    <p:sldId id="294" r:id="rId41"/>
    <p:sldId id="324" r:id="rId42"/>
    <p:sldId id="298" r:id="rId43"/>
    <p:sldId id="297" r:id="rId44"/>
    <p:sldId id="300" r:id="rId45"/>
    <p:sldId id="292" r:id="rId46"/>
    <p:sldId id="293" r:id="rId47"/>
    <p:sldId id="354" r:id="rId48"/>
    <p:sldId id="326" r:id="rId49"/>
    <p:sldId id="301" r:id="rId50"/>
    <p:sldId id="302" r:id="rId51"/>
    <p:sldId id="303" r:id="rId52"/>
    <p:sldId id="304" r:id="rId53"/>
    <p:sldId id="305" r:id="rId54"/>
    <p:sldId id="306" r:id="rId55"/>
    <p:sldId id="307" r:id="rId56"/>
    <p:sldId id="308" r:id="rId57"/>
    <p:sldId id="309" r:id="rId58"/>
    <p:sldId id="310" r:id="rId59"/>
    <p:sldId id="311" r:id="rId60"/>
    <p:sldId id="312" r:id="rId61"/>
    <p:sldId id="296" r:id="rId62"/>
    <p:sldId id="313" r:id="rId63"/>
    <p:sldId id="314" r:id="rId64"/>
    <p:sldId id="315" r:id="rId65"/>
    <p:sldId id="316" r:id="rId66"/>
    <p:sldId id="317" r:id="rId67"/>
    <p:sldId id="318" r:id="rId68"/>
    <p:sldId id="319" r:id="rId69"/>
    <p:sldId id="320" r:id="rId70"/>
    <p:sldId id="321" r:id="rId71"/>
    <p:sldId id="322" r:id="rId72"/>
    <p:sldId id="327" r:id="rId73"/>
    <p:sldId id="328" r:id="rId74"/>
    <p:sldId id="329" r:id="rId75"/>
    <p:sldId id="330" r:id="rId76"/>
    <p:sldId id="323"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6" r:id="rId90"/>
    <p:sldId id="347" r:id="rId91"/>
    <p:sldId id="348" r:id="rId92"/>
    <p:sldId id="352" r:id="rId9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81" d="100"/>
          <a:sy n="81" d="100"/>
        </p:scale>
        <p:origin x="67" y="18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viewProps" Target="viewProps.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el-GR"/>
              <a:t>Κάντε κλικ για να επεξεργαστείτε τον τίτλο υποδείγματος</a:t>
            </a:r>
            <a:endParaRPr lang="en-US" dirty="0"/>
          </a:p>
        </p:txBody>
      </p:sp>
      <p:sp>
        <p:nvSpPr>
          <p:cNvPr id="3" name="Subtitle 2"/>
          <p:cNvSpPr>
            <a:spLocks noGrp="1"/>
          </p:cNvSpPr>
          <p:nvPr>
            <p:ph type="subTitle" idx="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l-GR"/>
              <a:t>Κάντε κλικ για να επεξεργαστείτε τον υπότιτλο του υποδείγματος</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10/29/2021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531812" y="4529540"/>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Τίτλος και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el-GR"/>
              <a:t>Κάντε κλικ για να επεξεργαστείτε τον τίτλο υποδείγματος</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a:t>Επεξεργασία στυλ υποδείγματος κειμένου</a:t>
            </a:r>
          </a:p>
        </p:txBody>
      </p:sp>
      <p:sp>
        <p:nvSpPr>
          <p:cNvPr id="4" name="Date Placeholder 3"/>
          <p:cNvSpPr>
            <a:spLocks noGrp="1"/>
          </p:cNvSpPr>
          <p:nvPr>
            <p:ph type="dt" sz="half" idx="10"/>
          </p:nvPr>
        </p:nvSpPr>
        <p:spPr/>
        <p:txBody>
          <a:bodyPr/>
          <a:lstStyle/>
          <a:p>
            <a:fld id="{B61BEF0D-F0BB-DE4B-95CE-6DB70DBA9567}" type="datetimeFigureOut">
              <a:rPr lang="en-US" dirty="0"/>
              <a:pPr/>
              <a:t>10/29/2021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Εισαγωγικά με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l-GR"/>
              <a:t>Κάντε κλικ για να επεξεργαστείτε τον τίτλο υποδείγματος</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l-GR"/>
              <a:t>Επεξεργασία στυλ υποδείγματος κειμένου</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a:t>Επεξεργασία στυλ υποδείγματος κειμένου</a:t>
            </a:r>
          </a:p>
        </p:txBody>
      </p:sp>
      <p:sp>
        <p:nvSpPr>
          <p:cNvPr id="4" name="Date Placeholder 3"/>
          <p:cNvSpPr>
            <a:spLocks noGrp="1"/>
          </p:cNvSpPr>
          <p:nvPr>
            <p:ph type="dt" sz="half" idx="10"/>
          </p:nvPr>
        </p:nvSpPr>
        <p:spPr/>
        <p:txBody>
          <a:bodyPr/>
          <a:lstStyle/>
          <a:p>
            <a:fld id="{B61BEF0D-F0BB-DE4B-95CE-6DB70DBA9567}" type="datetimeFigureOut">
              <a:rPr lang="en-US" dirty="0"/>
              <a:pPr/>
              <a:t>10/29/2021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1"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dirty="0"/>
              <a:pPr/>
              <a:t>‹#›</a:t>
            </a:fld>
            <a:endParaRPr lang="en-US" dirty="0"/>
          </a:p>
        </p:txBody>
      </p:sp>
      <p:sp>
        <p:nvSpPr>
          <p:cNvPr id="14" name="TextBox 13"/>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Κάρτα ονόματος">
    <p:spTree>
      <p:nvGrpSpPr>
        <p:cNvPr id="1" name=""/>
        <p:cNvGrpSpPr/>
        <p:nvPr/>
      </p:nvGrpSpPr>
      <p:grpSpPr>
        <a:xfrm>
          <a:off x="0" y="0"/>
          <a:ext cx="0" cy="0"/>
          <a:chOff x="0" y="0"/>
          <a:chExt cx="0" cy="0"/>
        </a:xfrm>
      </p:grpSpPr>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el-GR"/>
              <a:t>Κάντε κλικ για να επεξεργαστείτε τον τίτλο υποδείγματος</a:t>
            </a:r>
            <a:endParaRPr lang="en-US" dirty="0"/>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l-GR"/>
              <a:t>Επεξεργασία στυλ υποδείγματος κειμένου</a:t>
            </a:r>
          </a:p>
        </p:txBody>
      </p:sp>
      <p:sp>
        <p:nvSpPr>
          <p:cNvPr id="5" name="Date Placeholder 4"/>
          <p:cNvSpPr>
            <a:spLocks noGrp="1"/>
          </p:cNvSpPr>
          <p:nvPr>
            <p:ph type="dt" sz="half" idx="10"/>
          </p:nvPr>
        </p:nvSpPr>
        <p:spPr/>
        <p:txBody>
          <a:bodyPr/>
          <a:lstStyle/>
          <a:p>
            <a:fld id="{B61BEF0D-F0BB-DE4B-95CE-6DB70DBA9567}" type="datetimeFigureOut">
              <a:rPr lang="en-US" dirty="0"/>
              <a:pPr/>
              <a:t>10/29/2021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Κάρτα ονόματος με φράση">
    <p:spTree>
      <p:nvGrpSpPr>
        <p:cNvPr id="1" name=""/>
        <p:cNvGrpSpPr/>
        <p:nvPr/>
      </p:nvGrpSpPr>
      <p:grpSpPr>
        <a:xfrm>
          <a:off x="0" y="0"/>
          <a:ext cx="0" cy="0"/>
          <a:chOff x="0" y="0"/>
          <a:chExt cx="0" cy="0"/>
        </a:xfrm>
      </p:grpSpPr>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l-GR"/>
              <a:t>Κάντε κλικ για να επεξεργαστείτε τον τίτλο υποδείγματος</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l-GR"/>
              <a:t>Επεξεργασία στυλ υποδείγματος κειμένου</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l-GR"/>
              <a:t>Επεξεργασία στυλ υποδείγματος κειμένου</a:t>
            </a:r>
          </a:p>
        </p:txBody>
      </p:sp>
      <p:sp>
        <p:nvSpPr>
          <p:cNvPr id="5" name="Date Placeholder 4"/>
          <p:cNvSpPr>
            <a:spLocks noGrp="1"/>
          </p:cNvSpPr>
          <p:nvPr>
            <p:ph type="dt" sz="half" idx="10"/>
          </p:nvPr>
        </p:nvSpPr>
        <p:spPr/>
        <p:txBody>
          <a:bodyPr/>
          <a:lstStyle/>
          <a:p>
            <a:fld id="{B61BEF0D-F0BB-DE4B-95CE-6DB70DBA9567}" type="datetimeFigureOut">
              <a:rPr lang="en-US" dirty="0"/>
              <a:pPr/>
              <a:t>10/29/2021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1"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dirty="0"/>
          </a:p>
        </p:txBody>
      </p:sp>
      <p:sp>
        <p:nvSpPr>
          <p:cNvPr id="17" name="TextBox 16"/>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8" name="TextBox 17"/>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ή False">
    <p:spTree>
      <p:nvGrpSpPr>
        <p:cNvPr id="1" name=""/>
        <p:cNvGrpSpPr/>
        <p:nvPr/>
      </p:nvGrpSpPr>
      <p:grpSpPr>
        <a:xfrm>
          <a:off x="0" y="0"/>
          <a:ext cx="0" cy="0"/>
          <a:chOff x="0" y="0"/>
          <a:chExt cx="0" cy="0"/>
        </a:xfrm>
      </p:grpSpPr>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el-GR"/>
              <a:t>Κάντε κλικ για να επεξεργαστείτε τον τίτλο υποδείγματος</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l-GR"/>
              <a:t>Επεξεργασία στυλ υποδείγματος κειμένου</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l-GR"/>
              <a:t>Επεξεργασία στυλ υποδείγματος κειμένου</a:t>
            </a:r>
          </a:p>
        </p:txBody>
      </p:sp>
      <p:sp>
        <p:nvSpPr>
          <p:cNvPr id="5" name="Date Placeholder 4"/>
          <p:cNvSpPr>
            <a:spLocks noGrp="1"/>
          </p:cNvSpPr>
          <p:nvPr>
            <p:ph type="dt" sz="half" idx="10"/>
          </p:nvPr>
        </p:nvSpPr>
        <p:spPr/>
        <p:txBody>
          <a:bodyPr/>
          <a:lstStyle/>
          <a:p>
            <a:fld id="{B61BEF0D-F0BB-DE4B-95CE-6DB70DBA9567}" type="datetimeFigureOut">
              <a:rPr lang="en-US" dirty="0"/>
              <a:pPr/>
              <a:t>10/29/2021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t>Κάντε κλικ για να επεξεργαστείτε τον τίτλο υποδείγματος</a:t>
            </a:r>
            <a:endParaRPr lang="en-US" dirty="0"/>
          </a:p>
        </p:txBody>
      </p:sp>
      <p:sp>
        <p:nvSpPr>
          <p:cNvPr id="3" name="Vertical Text Placeholder 2"/>
          <p:cNvSpPr>
            <a:spLocks noGrp="1"/>
          </p:cNvSpPr>
          <p:nvPr>
            <p:ph type="body" orient="vert" idx="1"/>
          </p:nvPr>
        </p:nvSpPr>
        <p:spPr/>
        <p:txBody>
          <a:bodyPr vert="eaVert" anchor="t"/>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10/29/2021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2" y="627405"/>
            <a:ext cx="2207601" cy="5283817"/>
          </a:xfrm>
        </p:spPr>
        <p:txBody>
          <a:bodyPr vert="eaVert" anchor="ctr"/>
          <a:lstStyle/>
          <a:p>
            <a:r>
              <a:rPr lang="el-GR"/>
              <a:t>Κάντε κλικ για να επεξεργαστείτε τον τίτλο υποδείγματος</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10/29/2021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cSld name="1_Τίτλος και περιεχόμενο">
    <p:spTree>
      <p:nvGrpSpPr>
        <p:cNvPr id="1" name=""/>
        <p:cNvGrpSpPr/>
        <p:nvPr/>
      </p:nvGrpSpPr>
      <p:grpSpPr>
        <a:xfrm>
          <a:off x="0" y="0"/>
          <a:ext cx="0" cy="0"/>
          <a:chOff x="0" y="0"/>
          <a:chExt cx="0" cy="0"/>
        </a:xfrm>
      </p:grpSpPr>
      <p:pic>
        <p:nvPicPr>
          <p:cNvPr id="3" name="Picture 2"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l-GR"/>
              <a:t>Κάντε κλικ για να επεξεργαστείτε τον τίτλο υποδείγματος</a:t>
            </a:r>
            <a:endParaRPr lang="en-US" dirty="0"/>
          </a:p>
        </p:txBody>
      </p:sp>
      <p:sp>
        <p:nvSpPr>
          <p:cNvPr id="12" name="Content Placeholder 2"/>
          <p:cNvSpPr>
            <a:spLocks noGrp="1"/>
          </p:cNvSpPr>
          <p:nvPr>
            <p:ph sz="quarter" idx="13"/>
          </p:nvPr>
        </p:nvSpPr>
        <p:spPr>
          <a:xfrm>
            <a:off x="913774" y="2367092"/>
            <a:ext cx="10363826" cy="3424107"/>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10/29/2021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10523778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el-GR"/>
              <a:t>Κάντε κλικ για να επεξεργαστείτε τον τίτλο υποδείγματος</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10/29/2021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el-GR"/>
              <a:t>Κάντε κλικ για να επεξεργαστείτε τον τίτλο υποδείγματος</a:t>
            </a:r>
            <a:endParaRPr lang="en-US" dirty="0"/>
          </a:p>
        </p:txBody>
      </p:sp>
      <p:sp>
        <p:nvSpPr>
          <p:cNvPr id="3" name="Text Placeholder 2"/>
          <p:cNvSpPr>
            <a:spLocks noGrp="1"/>
          </p:cNvSpPr>
          <p:nvPr>
            <p:ph type="body" idx="1"/>
          </p:nvPr>
        </p:nvSpPr>
        <p:spPr>
          <a:xfrm>
            <a:off x="2589212" y="3530129"/>
            <a:ext cx="891539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a:t>Επεξεργασία στυλ υποδείγματος κειμένου</a:t>
            </a:r>
          </a:p>
        </p:txBody>
      </p:sp>
      <p:sp>
        <p:nvSpPr>
          <p:cNvPr id="4" name="Date Placeholder 3"/>
          <p:cNvSpPr>
            <a:spLocks noGrp="1"/>
          </p:cNvSpPr>
          <p:nvPr>
            <p:ph type="dt" sz="half" idx="10"/>
          </p:nvPr>
        </p:nvSpPr>
        <p:spPr/>
        <p:txBody>
          <a:bodyPr/>
          <a:lstStyle/>
          <a:p>
            <a:fld id="{B61BEF0D-F0BB-DE4B-95CE-6DB70DBA9567}" type="datetimeFigureOut">
              <a:rPr lang="en-US" dirty="0"/>
              <a:pPr/>
              <a:t>10/29/2021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l-GR"/>
              <a:t>Κάντε κλικ για να επεξεργαστείτε τον τίτλο υποδείγματος</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dirty="0"/>
              <a:pPr/>
              <a:t>10/29/2021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0"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1" name="Slide Number Placeholder 5"/>
          <p:cNvSpPr>
            <a:spLocks noGrp="1"/>
          </p:cNvSpPr>
          <p:nvPr>
            <p:ph type="sldNum" sz="quarter" idx="12"/>
          </p:nvPr>
        </p:nvSpPr>
        <p:spPr>
          <a:xfrm>
            <a:off x="531812" y="787782"/>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l-GR"/>
              <a:t>Κάντε κλικ για να επεξεργαστείτε τον τίτλο υποδείγματος</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Επεξεργασία στυλ υποδείγματος κειμένου</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Επεξεργασία στυλ υποδείγματος κειμένου</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10/29/2021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t>Κάντε κλικ για να επεξεργαστείτε τον τίτλο υποδείγματος</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10/29/2021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7"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ό">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10/29/2021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6"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2589212" y="446088"/>
            <a:ext cx="3505199" cy="976312"/>
          </a:xfrm>
        </p:spPr>
        <p:txBody>
          <a:bodyPr anchor="b"/>
          <a:lstStyle>
            <a:lvl1pPr algn="l">
              <a:defRPr sz="2000" b="0"/>
            </a:lvl1pPr>
          </a:lstStyle>
          <a:p>
            <a:r>
              <a:rPr lang="el-GR"/>
              <a:t>Κάντε κλικ για να επεξεργαστείτε τον τίτλο υποδείγματος</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Επεξεργασία στυλ υποδείγματος κειμένου</a:t>
            </a:r>
          </a:p>
        </p:txBody>
      </p:sp>
      <p:sp>
        <p:nvSpPr>
          <p:cNvPr id="5" name="Date Placeholder 4"/>
          <p:cNvSpPr>
            <a:spLocks noGrp="1"/>
          </p:cNvSpPr>
          <p:nvPr>
            <p:ph type="dt" sz="half" idx="10"/>
          </p:nvPr>
        </p:nvSpPr>
        <p:spPr/>
        <p:txBody>
          <a:bodyPr/>
          <a:lstStyle/>
          <a:p>
            <a:fld id="{B61BEF0D-F0BB-DE4B-95CE-6DB70DBA9567}" type="datetimeFigureOut">
              <a:rPr lang="en-US" dirty="0"/>
              <a:pPr/>
              <a:t>10/29/2021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el-GR"/>
              <a:t>Κάντε κλικ για να επεξεργαστείτε τον τίτλο υποδείγματος</a:t>
            </a:r>
            <a:endParaRPr lang="en-US" dirty="0"/>
          </a:p>
        </p:txBody>
      </p:sp>
      <p:sp>
        <p:nvSpPr>
          <p:cNvPr id="3" name="Picture Placeholder 2"/>
          <p:cNvSpPr>
            <a:spLocks noGrp="1" noChangeAspect="1"/>
          </p:cNvSpPr>
          <p:nvPr>
            <p:ph type="pic" idx="1"/>
          </p:nvPr>
        </p:nvSpPr>
        <p:spPr>
          <a:xfrm>
            <a:off x="2589212" y="634965"/>
            <a:ext cx="8915400"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l-GR"/>
              <a:t>Κάντε κλικ στο εικονίδιο για να προσθέσετε εικόνα</a:t>
            </a:r>
            <a:endParaRPr lang="en-US"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Επεξεργασία στυλ υποδείγματος κειμένου</a:t>
            </a:r>
          </a:p>
        </p:txBody>
      </p:sp>
      <p:sp>
        <p:nvSpPr>
          <p:cNvPr id="5" name="Date Placeholder 4"/>
          <p:cNvSpPr>
            <a:spLocks noGrp="1"/>
          </p:cNvSpPr>
          <p:nvPr>
            <p:ph type="dt" sz="half" idx="10"/>
          </p:nvPr>
        </p:nvSpPr>
        <p:spPr/>
        <p:txBody>
          <a:bodyPr/>
          <a:lstStyle/>
          <a:p>
            <a:fld id="{B61BEF0D-F0BB-DE4B-95CE-6DB70DBA9567}" type="datetimeFigureOut">
              <a:rPr lang="en-US" dirty="0"/>
              <a:pPr/>
              <a:t>10/29/2021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7221" y="-786"/>
            <a:ext cx="2356674" cy="6854039"/>
            <a:chOff x="6627813" y="194833"/>
            <a:chExt cx="1952625" cy="5678918"/>
          </a:xfrm>
        </p:grpSpPr>
        <p:sp>
          <p:nvSpPr>
            <p:cNvPr id="11" name="Freeform 27"/>
            <p:cNvSpPr/>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el-GR"/>
              <a:t>Κάντε κλικ για να επεξεργαστείτε τον τίτλο υποδείγματος</a:t>
            </a:r>
            <a:endParaRPr lang="en-US" dirty="0"/>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US" dirty="0"/>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fld id="{B61BEF0D-F0BB-DE4B-95CE-6DB70DBA9567}" type="datetimeFigureOut">
              <a:rPr lang="en-US" dirty="0"/>
              <a:pPr/>
              <a:t>10/29/2021</a:t>
            </a:fld>
            <a:endParaRPr lang="en-US" dirty="0"/>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bwMode="gray">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fld id="{D57F1E4F-1CFF-5643-939E-217C01CDF565}"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2" r:id="rId12"/>
    <p:sldLayoutId id="2147483663" r:id="rId13"/>
    <p:sldLayoutId id="2147483664" r:id="rId14"/>
    <p:sldLayoutId id="2147483658" r:id="rId15"/>
    <p:sldLayoutId id="2147483659" r:id="rId16"/>
    <p:sldLayoutId id="2147483665" r:id="rId17"/>
  </p:sldLayoutIdLst>
  <p:txStyles>
    <p:title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1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26.emf"/><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37.jfif"/><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38.jfif"/><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39.jfif"/><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40.jfif"/><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41.jfi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42.jfif"/><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hyperlink" Target="https://el.wikipedia.org/w/index.php?title=%CE%91%CF%85%CF%84%CF%8C%CE%BB%CF%85%CF%83%CE%B7&amp;action=edit&amp;redlink=1" TargetMode="Externa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C9264314-D0A4-4D48-ACA0-930D9EEF31C9}"/>
              </a:ext>
            </a:extLst>
          </p:cNvPr>
          <p:cNvSpPr>
            <a:spLocks noGrp="1"/>
          </p:cNvSpPr>
          <p:nvPr>
            <p:ph type="ctrTitle"/>
          </p:nvPr>
        </p:nvSpPr>
        <p:spPr/>
        <p:txBody>
          <a:bodyPr/>
          <a:lstStyle/>
          <a:p>
            <a:r>
              <a:rPr lang="el-GR" dirty="0"/>
              <a:t>Η ΑΚΤΙΝΟΘΕΡΑΠΕΙΑ ΧΘΕΣ ΚΑΙ ΣΗΜΕΡΑ</a:t>
            </a:r>
          </a:p>
        </p:txBody>
      </p:sp>
      <p:sp>
        <p:nvSpPr>
          <p:cNvPr id="3" name="Υπότιτλος 2">
            <a:extLst>
              <a:ext uri="{FF2B5EF4-FFF2-40B4-BE49-F238E27FC236}">
                <a16:creationId xmlns:a16="http://schemas.microsoft.com/office/drawing/2014/main" id="{1EEC00B1-3C4F-477E-AFAD-F94BB635BC21}"/>
              </a:ext>
            </a:extLst>
          </p:cNvPr>
          <p:cNvSpPr>
            <a:spLocks noGrp="1"/>
          </p:cNvSpPr>
          <p:nvPr>
            <p:ph type="subTitle" idx="1"/>
          </p:nvPr>
        </p:nvSpPr>
        <p:spPr/>
        <p:txBody>
          <a:bodyPr>
            <a:normAutofit lnSpcReduction="10000"/>
          </a:bodyPr>
          <a:lstStyle/>
          <a:p>
            <a:r>
              <a:rPr lang="el-GR" dirty="0"/>
              <a:t>ΜΥΡΣΙΝΗ ΜΠΑΛΑΦΟΥΤΑ </a:t>
            </a:r>
          </a:p>
          <a:p>
            <a:r>
              <a:rPr lang="el-GR" dirty="0"/>
              <a:t>ΑΚΤΙΝΟΘΕΡΑΠΕΥΤΗΣ ΟΓΚΟΛΟΓΟΣ </a:t>
            </a:r>
          </a:p>
          <a:p>
            <a:r>
              <a:rPr lang="el-GR" dirty="0"/>
              <a:t>ΕΠΙΚ. ΚΑΘΗΓΗΤΡΙΑ ΠΑΔΑ</a:t>
            </a:r>
          </a:p>
        </p:txBody>
      </p:sp>
    </p:spTree>
    <p:extLst>
      <p:ext uri="{BB962C8B-B14F-4D97-AF65-F5344CB8AC3E}">
        <p14:creationId xmlns:p14="http://schemas.microsoft.com/office/powerpoint/2010/main" val="186162894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C13D8E6C-7464-499C-B240-86A1BA3DD59F}"/>
              </a:ext>
            </a:extLst>
          </p:cNvPr>
          <p:cNvSpPr>
            <a:spLocks noGrp="1"/>
          </p:cNvSpPr>
          <p:nvPr>
            <p:ph type="title"/>
          </p:nvPr>
        </p:nvSpPr>
        <p:spPr/>
        <p:txBody>
          <a:bodyPr/>
          <a:lstStyle/>
          <a:p>
            <a:r>
              <a:rPr lang="el-GR" dirty="0"/>
              <a:t>νετρόνια</a:t>
            </a:r>
          </a:p>
        </p:txBody>
      </p:sp>
      <p:sp>
        <p:nvSpPr>
          <p:cNvPr id="3" name="Θέση περιεχομένου 2">
            <a:extLst>
              <a:ext uri="{FF2B5EF4-FFF2-40B4-BE49-F238E27FC236}">
                <a16:creationId xmlns:a16="http://schemas.microsoft.com/office/drawing/2014/main" id="{834E5B6C-6215-41DB-8977-B957B6CE5D94}"/>
              </a:ext>
            </a:extLst>
          </p:cNvPr>
          <p:cNvSpPr>
            <a:spLocks noGrp="1"/>
          </p:cNvSpPr>
          <p:nvPr>
            <p:ph idx="1"/>
          </p:nvPr>
        </p:nvSpPr>
        <p:spPr>
          <a:xfrm>
            <a:off x="1026695" y="2021305"/>
            <a:ext cx="10477917" cy="3889917"/>
          </a:xfrm>
        </p:spPr>
        <p:txBody>
          <a:bodyPr/>
          <a:lstStyle/>
          <a:p>
            <a:r>
              <a:rPr lang="el-GR" dirty="0"/>
              <a:t>Δημιουργούν μεγάλη πυκνότητα ιοντισμών.</a:t>
            </a:r>
          </a:p>
          <a:p>
            <a:r>
              <a:rPr lang="el-GR" dirty="0"/>
              <a:t>Τα βιολογικά τους αποτελέσματα είναι ανεξάρτητα της οξυγόνωσης των ιστών. </a:t>
            </a:r>
          </a:p>
          <a:p>
            <a:r>
              <a:rPr lang="el-GR" b="1" dirty="0"/>
              <a:t>ΣΗΜΑΝΤΙΚΑ ΠΛΕΟΝΕΚΤΗΜΑΤΑ ΣΤΗΝ ΑΚΘ ΣΕ ΣΧΕΣΗ ΜΕ ΤΙΣ ΗΛΕΚΤΡΟΜΑΓΝΗΤΙΚΕΣ ΑΚΤΙΝΟΒΟΛΙΕΣ</a:t>
            </a:r>
          </a:p>
          <a:p>
            <a:endParaRPr lang="el-GR" dirty="0"/>
          </a:p>
        </p:txBody>
      </p:sp>
    </p:spTree>
    <p:extLst>
      <p:ext uri="{BB962C8B-B14F-4D97-AF65-F5344CB8AC3E}">
        <p14:creationId xmlns:p14="http://schemas.microsoft.com/office/powerpoint/2010/main" val="285793347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77032618-AAC8-4BAE-94FB-C17EF8E705E3}"/>
              </a:ext>
            </a:extLst>
          </p:cNvPr>
          <p:cNvSpPr>
            <a:spLocks noGrp="1"/>
          </p:cNvSpPr>
          <p:nvPr>
            <p:ph type="title"/>
          </p:nvPr>
        </p:nvSpPr>
        <p:spPr/>
        <p:txBody>
          <a:bodyPr/>
          <a:lstStyle/>
          <a:p>
            <a:r>
              <a:rPr lang="el-GR" b="1" dirty="0">
                <a:solidFill>
                  <a:srgbClr val="C00000"/>
                </a:solidFill>
              </a:rPr>
              <a:t>Ακτίνες χ ή </a:t>
            </a:r>
            <a:r>
              <a:rPr lang="en-US" b="1" dirty="0">
                <a:solidFill>
                  <a:srgbClr val="C00000"/>
                </a:solidFill>
              </a:rPr>
              <a:t>Roentgen.</a:t>
            </a:r>
            <a:endParaRPr lang="el-GR" dirty="0"/>
          </a:p>
        </p:txBody>
      </p:sp>
      <p:sp>
        <p:nvSpPr>
          <p:cNvPr id="3" name="Θέση περιεχομένου 2">
            <a:extLst>
              <a:ext uri="{FF2B5EF4-FFF2-40B4-BE49-F238E27FC236}">
                <a16:creationId xmlns:a16="http://schemas.microsoft.com/office/drawing/2014/main" id="{78A222B2-E841-4DF7-AF19-93DB7E53EBE3}"/>
              </a:ext>
            </a:extLst>
          </p:cNvPr>
          <p:cNvSpPr>
            <a:spLocks noGrp="1"/>
          </p:cNvSpPr>
          <p:nvPr>
            <p:ph idx="1"/>
          </p:nvPr>
        </p:nvSpPr>
        <p:spPr>
          <a:xfrm>
            <a:off x="687389" y="1491915"/>
            <a:ext cx="10817224" cy="5021179"/>
          </a:xfrm>
        </p:spPr>
        <p:txBody>
          <a:bodyPr>
            <a:normAutofit/>
          </a:bodyPr>
          <a:lstStyle/>
          <a:p>
            <a:r>
              <a:rPr lang="el-GR" sz="2000" dirty="0"/>
              <a:t>Είναι </a:t>
            </a:r>
            <a:r>
              <a:rPr lang="el-GR" sz="2000" dirty="0" err="1"/>
              <a:t>ιοντίζουσα</a:t>
            </a:r>
            <a:r>
              <a:rPr lang="el-GR" sz="2000" dirty="0"/>
              <a:t> ακτινοβολία όπως η γ, διαφέρει όμως ως προς τον τρόπο παραγωγής τους. Η ακτίνες χ παράγονται από διεγερμένα άτομα, ενώ οι γ από διεγερμένους πυρήνες. Η ενέργεια των φωτονίων της ακτινοβολίας χ αρχίζει από μερικά </a:t>
            </a:r>
            <a:r>
              <a:rPr lang="en-US" sz="2000" dirty="0"/>
              <a:t>KV</a:t>
            </a:r>
            <a:r>
              <a:rPr lang="el-GR" sz="2000" dirty="0"/>
              <a:t> έως</a:t>
            </a:r>
            <a:r>
              <a:rPr lang="en-US" sz="2000" dirty="0"/>
              <a:t> 15-20 MeV</a:t>
            </a:r>
            <a:r>
              <a:rPr lang="el-GR" sz="2000" dirty="0"/>
              <a:t>.παράγεται από λυχνίες (</a:t>
            </a:r>
            <a:r>
              <a:rPr lang="el-GR" sz="2000" dirty="0" err="1"/>
              <a:t>αερόκενοι</a:t>
            </a:r>
            <a:r>
              <a:rPr lang="el-GR" sz="2000" dirty="0"/>
              <a:t> σωλήνες με άνοδο και κάθοδο).</a:t>
            </a:r>
          </a:p>
          <a:p>
            <a:r>
              <a:rPr lang="el-GR" sz="2000" dirty="0"/>
              <a:t>Στην ακτινοδιάγνωση χρησιμοποιούμε ακτίνες χ</a:t>
            </a:r>
            <a:r>
              <a:rPr lang="en-US" sz="2000" dirty="0"/>
              <a:t> </a:t>
            </a:r>
            <a:r>
              <a:rPr lang="el-GR" sz="2000" dirty="0"/>
              <a:t>με ενέργεια 25 </a:t>
            </a:r>
            <a:r>
              <a:rPr lang="en-US" sz="2000" dirty="0"/>
              <a:t>KV – 150 KV </a:t>
            </a:r>
          </a:p>
          <a:p>
            <a:r>
              <a:rPr lang="el-GR" sz="2000" dirty="0"/>
              <a:t>Στην κλασική  ΑΚΘ είχαμε δέσμες 500</a:t>
            </a:r>
            <a:r>
              <a:rPr lang="en-US" sz="2000" dirty="0"/>
              <a:t>KV. </a:t>
            </a:r>
          </a:p>
          <a:p>
            <a:r>
              <a:rPr lang="el-GR" sz="2000" dirty="0"/>
              <a:t>Σήμερα η ΑΚΘ χρησιμοποιεί δέσμες ακτίνων χ υψηλής ενέργειας (6-20 </a:t>
            </a:r>
            <a:r>
              <a:rPr lang="en-US" sz="2000" dirty="0"/>
              <a:t>MeV)</a:t>
            </a:r>
            <a:r>
              <a:rPr lang="el-GR" sz="2000" dirty="0"/>
              <a:t> που  παράγονται από τους γραμμικούς επιταχυντάς.</a:t>
            </a:r>
          </a:p>
          <a:p>
            <a:r>
              <a:rPr lang="el-GR" sz="2000" dirty="0"/>
              <a:t>Το φάσμα τους είναι και γραμμικό και συνεχές. Τα φωτόνια μικρής ενέργειας είναι ανεπιθύμητα και τα απομακρύνουμε με παρεμβολή φίλτρων (ηθμών) συνήθως αλουμίνιο ή χαλκός. Έτσι η δέσμη γίνεται πιο ομοιογενής και αυξάνεται η μέση διεισδυτική ικανότητά της.</a:t>
            </a:r>
          </a:p>
          <a:p>
            <a:endParaRPr lang="el-GR" dirty="0"/>
          </a:p>
        </p:txBody>
      </p:sp>
    </p:spTree>
    <p:extLst>
      <p:ext uri="{BB962C8B-B14F-4D97-AF65-F5344CB8AC3E}">
        <p14:creationId xmlns:p14="http://schemas.microsoft.com/office/powerpoint/2010/main" val="155083668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1E68E0CD-55CA-4019-AA01-280277090510}"/>
              </a:ext>
            </a:extLst>
          </p:cNvPr>
          <p:cNvSpPr>
            <a:spLocks noGrp="1"/>
          </p:cNvSpPr>
          <p:nvPr>
            <p:ph type="title"/>
          </p:nvPr>
        </p:nvSpPr>
        <p:spPr/>
        <p:txBody>
          <a:bodyPr/>
          <a:lstStyle/>
          <a:p>
            <a:r>
              <a:rPr lang="el-GR" dirty="0"/>
              <a:t>Σκοπός της Ακτινοθεραπείας</a:t>
            </a:r>
          </a:p>
        </p:txBody>
      </p:sp>
      <p:sp>
        <p:nvSpPr>
          <p:cNvPr id="3" name="Θέση περιεχομένου 2">
            <a:extLst>
              <a:ext uri="{FF2B5EF4-FFF2-40B4-BE49-F238E27FC236}">
                <a16:creationId xmlns:a16="http://schemas.microsoft.com/office/drawing/2014/main" id="{FCDAFE31-F02A-48A8-A4B4-151790AF4C8A}"/>
              </a:ext>
            </a:extLst>
          </p:cNvPr>
          <p:cNvSpPr>
            <a:spLocks noGrp="1"/>
          </p:cNvSpPr>
          <p:nvPr>
            <p:ph idx="1"/>
          </p:nvPr>
        </p:nvSpPr>
        <p:spPr/>
        <p:txBody>
          <a:bodyPr/>
          <a:lstStyle/>
          <a:p>
            <a:r>
              <a:rPr lang="el-GR" sz="2400" dirty="0">
                <a:latin typeface="Arial" pitchFamily="34" charset="0"/>
                <a:cs typeface="Arial" pitchFamily="34" charset="0"/>
              </a:rPr>
              <a:t>Η καταστροφή των νεοπλασμάτων χωρίς την πρόκληση βλάβης ασυμβάτου προς την ζωή εις τους φυσιολογικούς ιστούς, οι οποίοι ακτινοβολούνται συγχρόνως.</a:t>
            </a:r>
          </a:p>
          <a:p>
            <a:endParaRPr lang="el-GR" dirty="0"/>
          </a:p>
        </p:txBody>
      </p:sp>
    </p:spTree>
    <p:extLst>
      <p:ext uri="{BB962C8B-B14F-4D97-AF65-F5344CB8AC3E}">
        <p14:creationId xmlns:p14="http://schemas.microsoft.com/office/powerpoint/2010/main" val="341426190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366C94F-2042-4269-B642-106980B4F721}"/>
              </a:ext>
            </a:extLst>
          </p:cNvPr>
          <p:cNvSpPr>
            <a:spLocks noGrp="1"/>
          </p:cNvSpPr>
          <p:nvPr>
            <p:ph type="title"/>
          </p:nvPr>
        </p:nvSpPr>
        <p:spPr>
          <a:xfrm>
            <a:off x="2021305" y="624110"/>
            <a:ext cx="9483307" cy="1280890"/>
          </a:xfrm>
        </p:spPr>
        <p:txBody>
          <a:bodyPr/>
          <a:lstStyle/>
          <a:p>
            <a:r>
              <a:rPr lang="el-GR" dirty="0"/>
              <a:t>Επίδραση της ακτινοβολίας στους ιστούς</a:t>
            </a:r>
          </a:p>
        </p:txBody>
      </p:sp>
      <p:sp>
        <p:nvSpPr>
          <p:cNvPr id="3" name="Θέση περιεχομένου 2">
            <a:extLst>
              <a:ext uri="{FF2B5EF4-FFF2-40B4-BE49-F238E27FC236}">
                <a16:creationId xmlns:a16="http://schemas.microsoft.com/office/drawing/2014/main" id="{C09A88B8-E9EF-44A6-8C84-7F5E453AE625}"/>
              </a:ext>
            </a:extLst>
          </p:cNvPr>
          <p:cNvSpPr>
            <a:spLocks noGrp="1"/>
          </p:cNvSpPr>
          <p:nvPr>
            <p:ph idx="1"/>
          </p:nvPr>
        </p:nvSpPr>
        <p:spPr>
          <a:xfrm>
            <a:off x="1604211" y="1905000"/>
            <a:ext cx="9900401" cy="4006222"/>
          </a:xfrm>
        </p:spPr>
        <p:txBody>
          <a:bodyPr>
            <a:normAutofit/>
          </a:bodyPr>
          <a:lstStyle/>
          <a:p>
            <a:pPr>
              <a:buNone/>
            </a:pPr>
            <a:r>
              <a:rPr lang="el-GR" sz="2400" dirty="0">
                <a:latin typeface="Arial" pitchFamily="34" charset="0"/>
                <a:cs typeface="Arial" pitchFamily="34" charset="0"/>
              </a:rPr>
              <a:t> Ο </a:t>
            </a:r>
            <a:r>
              <a:rPr lang="en-US" sz="2400" dirty="0">
                <a:latin typeface="Arial" pitchFamily="34" charset="0"/>
                <a:cs typeface="Arial" pitchFamily="34" charset="0"/>
              </a:rPr>
              <a:t>Ellis </a:t>
            </a:r>
            <a:r>
              <a:rPr lang="el-GR" sz="2400" dirty="0">
                <a:latin typeface="Arial" pitchFamily="34" charset="0"/>
                <a:cs typeface="Arial" pitchFamily="34" charset="0"/>
              </a:rPr>
              <a:t>έλεγε ότι η απόδοση ενέργειας γίνεται με πρόκληση </a:t>
            </a:r>
            <a:r>
              <a:rPr lang="el-GR" sz="2400" b="1" dirty="0">
                <a:solidFill>
                  <a:srgbClr val="92D050"/>
                </a:solidFill>
                <a:latin typeface="Arial" pitchFamily="34" charset="0"/>
                <a:cs typeface="Arial" pitchFamily="34" charset="0"/>
              </a:rPr>
              <a:t>ιονισμών</a:t>
            </a:r>
            <a:r>
              <a:rPr lang="el-GR" sz="2400" dirty="0">
                <a:solidFill>
                  <a:srgbClr val="92D050"/>
                </a:solidFill>
                <a:latin typeface="Arial" pitchFamily="34" charset="0"/>
                <a:cs typeface="Arial" pitchFamily="34" charset="0"/>
              </a:rPr>
              <a:t> </a:t>
            </a:r>
            <a:r>
              <a:rPr lang="el-GR" sz="2400" dirty="0">
                <a:latin typeface="Arial" pitchFamily="34" charset="0"/>
                <a:cs typeface="Arial" pitchFamily="34" charset="0"/>
              </a:rPr>
              <a:t>κατά μήκος της οδού της ακτινοβολίας.</a:t>
            </a:r>
            <a:r>
              <a:rPr lang="el-GR" sz="2400" dirty="0">
                <a:solidFill>
                  <a:srgbClr val="92D050"/>
                </a:solidFill>
                <a:latin typeface="Arial" pitchFamily="34" charset="0"/>
                <a:cs typeface="Arial" pitchFamily="34" charset="0"/>
              </a:rPr>
              <a:t> </a:t>
            </a:r>
          </a:p>
          <a:p>
            <a:pPr>
              <a:buNone/>
            </a:pPr>
            <a:r>
              <a:rPr lang="el-GR" sz="2400" dirty="0">
                <a:solidFill>
                  <a:srgbClr val="92D050"/>
                </a:solidFill>
                <a:latin typeface="Arial" pitchFamily="34" charset="0"/>
                <a:cs typeface="Arial" pitchFamily="34" charset="0"/>
              </a:rPr>
              <a:t>     </a:t>
            </a:r>
            <a:r>
              <a:rPr lang="el-GR" sz="2400" b="1" dirty="0">
                <a:solidFill>
                  <a:srgbClr val="92D050"/>
                </a:solidFill>
                <a:latin typeface="Arial" pitchFamily="34" charset="0"/>
                <a:cs typeface="Arial" pitchFamily="34" charset="0"/>
              </a:rPr>
              <a:t>ΙΟΝΤΙΣΜΟΣ </a:t>
            </a:r>
            <a:r>
              <a:rPr lang="el-GR" sz="2400" dirty="0">
                <a:latin typeface="Arial" pitchFamily="34" charset="0"/>
                <a:cs typeface="Arial" pitchFamily="34" charset="0"/>
              </a:rPr>
              <a:t>είναι η απόσπαση ενός ή περισσοτέρων </a:t>
            </a:r>
            <a:r>
              <a:rPr lang="en-US" sz="2400" dirty="0">
                <a:latin typeface="Arial" pitchFamily="34" charset="0"/>
                <a:cs typeface="Arial" pitchFamily="34" charset="0"/>
              </a:rPr>
              <a:t>e-</a:t>
            </a:r>
            <a:r>
              <a:rPr lang="el-GR" sz="2400" dirty="0">
                <a:latin typeface="Arial" pitchFamily="34" charset="0"/>
                <a:cs typeface="Arial" pitchFamily="34" charset="0"/>
              </a:rPr>
              <a:t> ενός ατόμου μετά την πρόσκρουση </a:t>
            </a:r>
            <a:r>
              <a:rPr lang="el-GR" sz="2400" dirty="0" err="1">
                <a:latin typeface="Arial" pitchFamily="34" charset="0"/>
                <a:cs typeface="Arial" pitchFamily="34" charset="0"/>
              </a:rPr>
              <a:t>σ΄αυτό</a:t>
            </a:r>
            <a:r>
              <a:rPr lang="el-GR" sz="2400" dirty="0">
                <a:latin typeface="Arial" pitchFamily="34" charset="0"/>
                <a:cs typeface="Arial" pitchFamily="34" charset="0"/>
              </a:rPr>
              <a:t> φωτονίων. Το ποσό της ενέργειας που προσφέρουν τα φωτόνια στην πρόσκρουση αυτή λέγεται</a:t>
            </a:r>
            <a:r>
              <a:rPr lang="el-GR" sz="2400" dirty="0">
                <a:solidFill>
                  <a:srgbClr val="92D050"/>
                </a:solidFill>
                <a:latin typeface="Arial" pitchFamily="34" charset="0"/>
                <a:cs typeface="Arial" pitchFamily="34" charset="0"/>
              </a:rPr>
              <a:t> </a:t>
            </a:r>
            <a:r>
              <a:rPr lang="el-GR" sz="2400" b="1" dirty="0">
                <a:solidFill>
                  <a:srgbClr val="92D050"/>
                </a:solidFill>
                <a:latin typeface="Arial" pitchFamily="34" charset="0"/>
                <a:cs typeface="Arial" pitchFamily="34" charset="0"/>
              </a:rPr>
              <a:t>ενέργεια ιοντισμού.</a:t>
            </a:r>
            <a:r>
              <a:rPr lang="el-GR" sz="2400" b="1" dirty="0">
                <a:latin typeface="Arial" pitchFamily="34" charset="0"/>
                <a:cs typeface="Arial" pitchFamily="34" charset="0"/>
              </a:rPr>
              <a:t> </a:t>
            </a:r>
            <a:r>
              <a:rPr lang="en-US" sz="2400" b="1" dirty="0">
                <a:latin typeface="Arial" pitchFamily="34" charset="0"/>
                <a:cs typeface="Arial" pitchFamily="34" charset="0"/>
              </a:rPr>
              <a:t> </a:t>
            </a:r>
            <a:r>
              <a:rPr lang="el-GR" sz="2400" b="1" dirty="0">
                <a:latin typeface="Arial" pitchFamily="34" charset="0"/>
                <a:cs typeface="Arial" pitchFamily="34" charset="0"/>
              </a:rPr>
              <a:t>  </a:t>
            </a:r>
            <a:endParaRPr lang="el-GR" sz="2400" b="1" dirty="0"/>
          </a:p>
        </p:txBody>
      </p:sp>
    </p:spTree>
    <p:extLst>
      <p:ext uri="{BB962C8B-B14F-4D97-AF65-F5344CB8AC3E}">
        <p14:creationId xmlns:p14="http://schemas.microsoft.com/office/powerpoint/2010/main" val="32095314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57D3B634-1401-4D5D-9767-6ECB8D126337}"/>
              </a:ext>
            </a:extLst>
          </p:cNvPr>
          <p:cNvSpPr>
            <a:spLocks noGrp="1"/>
          </p:cNvSpPr>
          <p:nvPr>
            <p:ph type="title"/>
          </p:nvPr>
        </p:nvSpPr>
        <p:spPr/>
        <p:txBody>
          <a:bodyPr/>
          <a:lstStyle/>
          <a:p>
            <a:r>
              <a:rPr lang="el-GR" dirty="0"/>
              <a:t>Βλάβες των κυττάρων λόγω της ΑΚΘ</a:t>
            </a:r>
          </a:p>
        </p:txBody>
      </p:sp>
      <p:sp>
        <p:nvSpPr>
          <p:cNvPr id="3" name="Θέση περιεχομένου 2">
            <a:extLst>
              <a:ext uri="{FF2B5EF4-FFF2-40B4-BE49-F238E27FC236}">
                <a16:creationId xmlns:a16="http://schemas.microsoft.com/office/drawing/2014/main" id="{8AC7049D-194E-43D5-9A8B-D5FA6AA10625}"/>
              </a:ext>
            </a:extLst>
          </p:cNvPr>
          <p:cNvSpPr>
            <a:spLocks noGrp="1"/>
          </p:cNvSpPr>
          <p:nvPr>
            <p:ph idx="1"/>
          </p:nvPr>
        </p:nvSpPr>
        <p:spPr>
          <a:xfrm>
            <a:off x="2197768" y="1905000"/>
            <a:ext cx="9306844" cy="4006222"/>
          </a:xfrm>
        </p:spPr>
        <p:txBody>
          <a:bodyPr/>
          <a:lstStyle/>
          <a:p>
            <a:r>
              <a:rPr lang="el-GR" sz="2400" dirty="0">
                <a:latin typeface="Arial" pitchFamily="34" charset="0"/>
                <a:cs typeface="Arial" pitchFamily="34" charset="0"/>
              </a:rPr>
              <a:t>Μη θανατηφόρες βλάβες.</a:t>
            </a:r>
          </a:p>
          <a:p>
            <a:r>
              <a:rPr lang="el-GR" sz="2400" dirty="0">
                <a:latin typeface="Arial" pitchFamily="34" charset="0"/>
                <a:cs typeface="Arial" pitchFamily="34" charset="0"/>
              </a:rPr>
              <a:t>Δυνητικά θανατηφόρες βλάβες.</a:t>
            </a:r>
          </a:p>
          <a:p>
            <a:r>
              <a:rPr lang="el-GR" sz="2400" dirty="0">
                <a:latin typeface="Arial" pitchFamily="34" charset="0"/>
                <a:cs typeface="Arial" pitchFamily="34" charset="0"/>
              </a:rPr>
              <a:t>Καθυστέρηση στη μίτωση.</a:t>
            </a:r>
          </a:p>
          <a:p>
            <a:r>
              <a:rPr lang="el-GR" sz="2400" dirty="0">
                <a:latin typeface="Arial" pitchFamily="34" charset="0"/>
                <a:cs typeface="Arial" pitchFamily="34" charset="0"/>
              </a:rPr>
              <a:t>Υποθανάτια βλάβη.</a:t>
            </a:r>
          </a:p>
          <a:p>
            <a:r>
              <a:rPr lang="el-GR" sz="2400" dirty="0">
                <a:latin typeface="Arial" pitchFamily="34" charset="0"/>
                <a:cs typeface="Arial" pitchFamily="34" charset="0"/>
              </a:rPr>
              <a:t>Θανατηφόρος βλάβη.  </a:t>
            </a:r>
          </a:p>
          <a:p>
            <a:endParaRPr lang="el-GR" dirty="0"/>
          </a:p>
        </p:txBody>
      </p:sp>
    </p:spTree>
    <p:extLst>
      <p:ext uri="{BB962C8B-B14F-4D97-AF65-F5344CB8AC3E}">
        <p14:creationId xmlns:p14="http://schemas.microsoft.com/office/powerpoint/2010/main" val="118774164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A770101A-878C-4311-A4F3-CE3A411D7859}"/>
              </a:ext>
            </a:extLst>
          </p:cNvPr>
          <p:cNvSpPr>
            <a:spLocks noGrp="1"/>
          </p:cNvSpPr>
          <p:nvPr>
            <p:ph type="title"/>
          </p:nvPr>
        </p:nvSpPr>
        <p:spPr>
          <a:xfrm>
            <a:off x="1892969" y="336884"/>
            <a:ext cx="9611644" cy="1568116"/>
          </a:xfrm>
        </p:spPr>
        <p:txBody>
          <a:bodyPr/>
          <a:lstStyle/>
          <a:p>
            <a:r>
              <a:rPr lang="el-GR" dirty="0"/>
              <a:t>Επίδραση της ακτινοβολίας επί του οργανισμού</a:t>
            </a:r>
          </a:p>
        </p:txBody>
      </p:sp>
      <p:sp>
        <p:nvSpPr>
          <p:cNvPr id="3" name="Θέση περιεχομένου 2">
            <a:extLst>
              <a:ext uri="{FF2B5EF4-FFF2-40B4-BE49-F238E27FC236}">
                <a16:creationId xmlns:a16="http://schemas.microsoft.com/office/drawing/2014/main" id="{227E26AD-BC85-479B-8A93-C20F710F2E84}"/>
              </a:ext>
            </a:extLst>
          </p:cNvPr>
          <p:cNvSpPr>
            <a:spLocks noGrp="1"/>
          </p:cNvSpPr>
          <p:nvPr>
            <p:ph idx="1"/>
          </p:nvPr>
        </p:nvSpPr>
        <p:spPr>
          <a:xfrm>
            <a:off x="1283368" y="1716505"/>
            <a:ext cx="10603832" cy="4652211"/>
          </a:xfrm>
        </p:spPr>
        <p:txBody>
          <a:bodyPr/>
          <a:lstStyle/>
          <a:p>
            <a:r>
              <a:rPr lang="el-GR" sz="2400" u="sng" dirty="0">
                <a:latin typeface="Arial" pitchFamily="34" charset="0"/>
                <a:cs typeface="Arial" pitchFamily="34" charset="0"/>
              </a:rPr>
              <a:t>Πρωτεύουσα βλάβη  </a:t>
            </a:r>
            <a:r>
              <a:rPr lang="el-GR" sz="2400" dirty="0">
                <a:latin typeface="Arial" pitchFamily="34" charset="0"/>
                <a:cs typeface="Arial" pitchFamily="34" charset="0"/>
              </a:rPr>
              <a:t>οφείλεται στην καταστροφή των κυττάρων, εξαρτάται δε από το ρυθμό αναπαραγωγής των επιζώντων κυττάρων.</a:t>
            </a:r>
          </a:p>
          <a:p>
            <a:endParaRPr lang="el-GR" sz="2400" dirty="0">
              <a:latin typeface="Arial" pitchFamily="34" charset="0"/>
              <a:cs typeface="Arial" pitchFamily="34" charset="0"/>
            </a:endParaRPr>
          </a:p>
          <a:p>
            <a:r>
              <a:rPr lang="el-GR" sz="2400" u="sng" dirty="0">
                <a:latin typeface="Arial" pitchFamily="34" charset="0"/>
                <a:cs typeface="Arial" pitchFamily="34" charset="0"/>
              </a:rPr>
              <a:t>Δευτερεύουσα βλάβη</a:t>
            </a:r>
            <a:r>
              <a:rPr lang="el-GR" sz="2400" dirty="0">
                <a:latin typeface="Arial" pitchFamily="34" charset="0"/>
                <a:cs typeface="Arial" pitchFamily="34" charset="0"/>
              </a:rPr>
              <a:t> οφείλεται σε διαταραχή της λειτουργίας παρακείμενων του όγκου ιστών που ακτινοβολούνται ( γενικές και ειδικές π.χ. ξηροστομία, οίδημα λάρυγγα, εντερίτιδα, </a:t>
            </a:r>
            <a:r>
              <a:rPr lang="el-GR" sz="2400" dirty="0" err="1">
                <a:latin typeface="Arial" pitchFamily="34" charset="0"/>
                <a:cs typeface="Arial" pitchFamily="34" charset="0"/>
              </a:rPr>
              <a:t>λευκοπενία</a:t>
            </a:r>
            <a:r>
              <a:rPr lang="el-GR" sz="2400" dirty="0">
                <a:latin typeface="Arial" pitchFamily="34" charset="0"/>
                <a:cs typeface="Arial" pitchFamily="34" charset="0"/>
              </a:rPr>
              <a:t>, </a:t>
            </a:r>
            <a:r>
              <a:rPr lang="el-GR" sz="2400" dirty="0" err="1">
                <a:latin typeface="Arial" pitchFamily="34" charset="0"/>
                <a:cs typeface="Arial" pitchFamily="34" charset="0"/>
              </a:rPr>
              <a:t>θρομβοκυτταροπενία</a:t>
            </a:r>
            <a:r>
              <a:rPr lang="el-GR" sz="2400" dirty="0">
                <a:latin typeface="Arial" pitchFamily="34" charset="0"/>
                <a:cs typeface="Arial" pitchFamily="34" charset="0"/>
              </a:rPr>
              <a:t>, νεφρική ανεπάρκεια κ.λπ.). </a:t>
            </a:r>
            <a:endParaRPr lang="el-GR" sz="2400" u="sng" dirty="0">
              <a:latin typeface="Arial" pitchFamily="34" charset="0"/>
              <a:cs typeface="Arial" pitchFamily="34" charset="0"/>
            </a:endParaRPr>
          </a:p>
          <a:p>
            <a:endParaRPr lang="el-GR" dirty="0"/>
          </a:p>
        </p:txBody>
      </p:sp>
    </p:spTree>
    <p:extLst>
      <p:ext uri="{BB962C8B-B14F-4D97-AF65-F5344CB8AC3E}">
        <p14:creationId xmlns:p14="http://schemas.microsoft.com/office/powerpoint/2010/main" val="394087469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a:extLst>
              <a:ext uri="{FF2B5EF4-FFF2-40B4-BE49-F238E27FC236}">
                <a16:creationId xmlns:a16="http://schemas.microsoft.com/office/drawing/2014/main" id="{FDA1F686-531E-4892-9E42-EDBD756F0D7F}"/>
              </a:ext>
            </a:extLst>
          </p:cNvPr>
          <p:cNvSpPr>
            <a:spLocks noGrp="1"/>
          </p:cNvSpPr>
          <p:nvPr>
            <p:ph idx="1"/>
          </p:nvPr>
        </p:nvSpPr>
        <p:spPr/>
        <p:txBody>
          <a:bodyPr/>
          <a:lstStyle/>
          <a:p>
            <a:r>
              <a:rPr lang="el-GR" sz="2400" dirty="0">
                <a:solidFill>
                  <a:schemeClr val="accent1"/>
                </a:solidFill>
                <a:latin typeface="Arial" pitchFamily="34" charset="0"/>
                <a:cs typeface="Arial" pitchFamily="34" charset="0"/>
              </a:rPr>
              <a:t>Θανατηφόρος δόση </a:t>
            </a:r>
            <a:r>
              <a:rPr lang="el-GR" sz="2400" dirty="0">
                <a:latin typeface="Arial" pitchFamily="34" charset="0"/>
                <a:cs typeface="Arial" pitchFamily="34" charset="0"/>
              </a:rPr>
              <a:t>ενός όγκου ή </a:t>
            </a:r>
            <a:r>
              <a:rPr lang="el-GR" sz="2400" dirty="0">
                <a:solidFill>
                  <a:schemeClr val="accent1"/>
                </a:solidFill>
                <a:latin typeface="Arial" pitchFamily="34" charset="0"/>
                <a:cs typeface="Arial" pitchFamily="34" charset="0"/>
              </a:rPr>
              <a:t>θεραπευτική δόση </a:t>
            </a:r>
            <a:r>
              <a:rPr lang="el-GR" sz="2400" dirty="0">
                <a:latin typeface="Arial" pitchFamily="34" charset="0"/>
                <a:cs typeface="Arial" pitchFamily="34" charset="0"/>
              </a:rPr>
              <a:t>ακτινοβολίας θεωρείται εκείνη δια της οποίας επιτυγχάνεται έλεγχος του όγκου σε ποσοστό 95%</a:t>
            </a:r>
            <a:r>
              <a:rPr lang="en-US" sz="2400" dirty="0">
                <a:latin typeface="Arial" pitchFamily="34" charset="0"/>
                <a:cs typeface="Arial" pitchFamily="34" charset="0"/>
              </a:rPr>
              <a:t>     </a:t>
            </a:r>
            <a:r>
              <a:rPr lang="el-GR" sz="2400" dirty="0">
                <a:latin typeface="Arial" pitchFamily="34" charset="0"/>
                <a:cs typeface="Arial" pitchFamily="34" charset="0"/>
              </a:rPr>
              <a:t> </a:t>
            </a:r>
            <a:r>
              <a:rPr lang="en-US" sz="2400" dirty="0">
                <a:latin typeface="Arial" pitchFamily="34" charset="0"/>
                <a:cs typeface="Arial" pitchFamily="34" charset="0"/>
              </a:rPr>
              <a:t>( TCD 95 = Tumor control – cure dose ).</a:t>
            </a:r>
            <a:endParaRPr lang="el-GR" sz="2400" dirty="0">
              <a:latin typeface="Arial" pitchFamily="34" charset="0"/>
              <a:cs typeface="Arial" pitchFamily="34" charset="0"/>
            </a:endParaRPr>
          </a:p>
          <a:p>
            <a:endParaRPr lang="el-GR" dirty="0"/>
          </a:p>
        </p:txBody>
      </p:sp>
    </p:spTree>
    <p:extLst>
      <p:ext uri="{BB962C8B-B14F-4D97-AF65-F5344CB8AC3E}">
        <p14:creationId xmlns:p14="http://schemas.microsoft.com/office/powerpoint/2010/main" val="360183600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F3154906-7418-43DA-BFC9-4396E4FBDD87}"/>
              </a:ext>
            </a:extLst>
          </p:cNvPr>
          <p:cNvSpPr>
            <a:spLocks noGrp="1"/>
          </p:cNvSpPr>
          <p:nvPr>
            <p:ph type="title"/>
          </p:nvPr>
        </p:nvSpPr>
        <p:spPr/>
        <p:txBody>
          <a:bodyPr/>
          <a:lstStyle/>
          <a:p>
            <a:r>
              <a:rPr lang="el-GR" dirty="0"/>
              <a:t>Τα Είδη της Ακτινοθεραπείας </a:t>
            </a:r>
          </a:p>
        </p:txBody>
      </p:sp>
      <p:sp>
        <p:nvSpPr>
          <p:cNvPr id="3" name="Θέση περιεχομένου 2">
            <a:extLst>
              <a:ext uri="{FF2B5EF4-FFF2-40B4-BE49-F238E27FC236}">
                <a16:creationId xmlns:a16="http://schemas.microsoft.com/office/drawing/2014/main" id="{4C818210-943B-45BC-8566-48D1503FDD48}"/>
              </a:ext>
            </a:extLst>
          </p:cNvPr>
          <p:cNvSpPr>
            <a:spLocks noGrp="1"/>
          </p:cNvSpPr>
          <p:nvPr>
            <p:ph idx="1"/>
          </p:nvPr>
        </p:nvSpPr>
        <p:spPr>
          <a:xfrm>
            <a:off x="1684421" y="1905000"/>
            <a:ext cx="9820191" cy="4006222"/>
          </a:xfrm>
        </p:spPr>
        <p:txBody>
          <a:bodyPr/>
          <a:lstStyle/>
          <a:p>
            <a:r>
              <a:rPr lang="el-GR" sz="2400" u="sng" dirty="0">
                <a:latin typeface="Arial" pitchFamily="34" charset="0"/>
                <a:cs typeface="Arial" pitchFamily="34" charset="0"/>
              </a:rPr>
              <a:t>Η ριζική </a:t>
            </a:r>
            <a:r>
              <a:rPr lang="el-GR" sz="2400" dirty="0">
                <a:latin typeface="Arial" pitchFamily="34" charset="0"/>
                <a:cs typeface="Arial" pitchFamily="34" charset="0"/>
              </a:rPr>
              <a:t>θεραπευτική αντιμετώπιση μιας κακοήθειας ως μοναδική θεραπεία (χωρίς τη χειρουργική θεραπεία).</a:t>
            </a:r>
          </a:p>
          <a:p>
            <a:r>
              <a:rPr lang="el-GR" sz="2400" u="sng" dirty="0">
                <a:latin typeface="Arial" pitchFamily="34" charset="0"/>
                <a:cs typeface="Arial" pitchFamily="34" charset="0"/>
              </a:rPr>
              <a:t>Συμπληρωματική</a:t>
            </a:r>
            <a:r>
              <a:rPr lang="el-GR" sz="2400" dirty="0">
                <a:latin typeface="Arial" pitchFamily="34" charset="0"/>
                <a:cs typeface="Arial" pitchFamily="34" charset="0"/>
              </a:rPr>
              <a:t> ή ενίσχυση του θεραπευτικού αποτελέσματος της χειρουργικής.</a:t>
            </a:r>
          </a:p>
          <a:p>
            <a:r>
              <a:rPr lang="el-GR" sz="2400" u="sng" dirty="0">
                <a:latin typeface="Arial" pitchFamily="34" charset="0"/>
                <a:cs typeface="Arial" pitchFamily="34" charset="0"/>
              </a:rPr>
              <a:t>Ανακουφιστική ή παρηγορητική </a:t>
            </a:r>
            <a:r>
              <a:rPr lang="el-GR" sz="2400" dirty="0">
                <a:latin typeface="Arial" pitchFamily="34" charset="0"/>
                <a:cs typeface="Arial" pitchFamily="34" charset="0"/>
              </a:rPr>
              <a:t>για ανακούφιση του ασθενούς από συμπτώματα οφειλόμενα στη νόσο (αιμορραγία, οστικά άλγη, </a:t>
            </a:r>
            <a:r>
              <a:rPr lang="el-GR" sz="2400" dirty="0" err="1">
                <a:latin typeface="Arial" pitchFamily="34" charset="0"/>
                <a:cs typeface="Arial" pitchFamily="34" charset="0"/>
              </a:rPr>
              <a:t>δυσκαταποσία</a:t>
            </a:r>
            <a:r>
              <a:rPr lang="el-GR" sz="2400" dirty="0">
                <a:latin typeface="Arial" pitchFamily="34" charset="0"/>
                <a:cs typeface="Arial" pitchFamily="34" charset="0"/>
              </a:rPr>
              <a:t>, δύσπνοια κ. ά.) και βελτιώνει την ποιότητα ζωής του ασθενούς.</a:t>
            </a:r>
          </a:p>
          <a:p>
            <a:endParaRPr lang="el-GR" dirty="0"/>
          </a:p>
        </p:txBody>
      </p:sp>
    </p:spTree>
    <p:extLst>
      <p:ext uri="{BB962C8B-B14F-4D97-AF65-F5344CB8AC3E}">
        <p14:creationId xmlns:p14="http://schemas.microsoft.com/office/powerpoint/2010/main" val="135420555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6CE70F82-AF0D-430F-B491-E377068EA3BA}"/>
              </a:ext>
            </a:extLst>
          </p:cNvPr>
          <p:cNvSpPr>
            <a:spLocks noGrp="1"/>
          </p:cNvSpPr>
          <p:nvPr>
            <p:ph type="title"/>
          </p:nvPr>
        </p:nvSpPr>
        <p:spPr/>
        <p:txBody>
          <a:bodyPr/>
          <a:lstStyle/>
          <a:p>
            <a:r>
              <a:rPr lang="el-GR" dirty="0">
                <a:cs typeface="Arial" pitchFamily="34" charset="0"/>
              </a:rPr>
              <a:t>Ακτινοευαισθησία των όγκων</a:t>
            </a:r>
            <a:endParaRPr lang="el-GR" dirty="0"/>
          </a:p>
        </p:txBody>
      </p:sp>
      <p:sp>
        <p:nvSpPr>
          <p:cNvPr id="3" name="Θέση περιεχομένου 2">
            <a:extLst>
              <a:ext uri="{FF2B5EF4-FFF2-40B4-BE49-F238E27FC236}">
                <a16:creationId xmlns:a16="http://schemas.microsoft.com/office/drawing/2014/main" id="{327CD936-D742-4A6C-930E-A5DD73D1E9CD}"/>
              </a:ext>
            </a:extLst>
          </p:cNvPr>
          <p:cNvSpPr>
            <a:spLocks noGrp="1"/>
          </p:cNvSpPr>
          <p:nvPr>
            <p:ph idx="1"/>
          </p:nvPr>
        </p:nvSpPr>
        <p:spPr>
          <a:xfrm>
            <a:off x="1267326" y="1905000"/>
            <a:ext cx="10237286" cy="4006222"/>
          </a:xfrm>
        </p:spPr>
        <p:txBody>
          <a:bodyPr/>
          <a:lstStyle/>
          <a:p>
            <a:pPr>
              <a:buNone/>
            </a:pPr>
            <a:r>
              <a:rPr lang="el-GR" sz="2400" dirty="0">
                <a:latin typeface="Arial" pitchFamily="34" charset="0"/>
                <a:cs typeface="Arial" pitchFamily="34" charset="0"/>
              </a:rPr>
              <a:t>Ο όρος </a:t>
            </a:r>
            <a:r>
              <a:rPr lang="el-GR" sz="2400" dirty="0">
                <a:solidFill>
                  <a:schemeClr val="accent1"/>
                </a:solidFill>
                <a:latin typeface="Arial" pitchFamily="34" charset="0"/>
                <a:cs typeface="Arial" pitchFamily="34" charset="0"/>
              </a:rPr>
              <a:t>Ακτινοευαισθησία</a:t>
            </a:r>
            <a:r>
              <a:rPr lang="el-GR" sz="2400" dirty="0">
                <a:latin typeface="Arial" pitchFamily="34" charset="0"/>
                <a:cs typeface="Arial" pitchFamily="34" charset="0"/>
              </a:rPr>
              <a:t> εκφράζει την ανταπόκριση του όγκου στην ακτινοβολία, δηλ. το βαθμό και την ταχύτητα υποστροφής του.</a:t>
            </a:r>
          </a:p>
          <a:p>
            <a:pPr>
              <a:buNone/>
            </a:pPr>
            <a:r>
              <a:rPr lang="el-GR" sz="2400" u="sng" dirty="0">
                <a:latin typeface="Arial" pitchFamily="34" charset="0"/>
                <a:cs typeface="Arial" pitchFamily="34" charset="0"/>
              </a:rPr>
              <a:t>Μετράται </a:t>
            </a:r>
            <a:r>
              <a:rPr lang="el-GR" sz="2400" dirty="0">
                <a:latin typeface="Arial" pitchFamily="34" charset="0"/>
                <a:cs typeface="Arial" pitchFamily="34" charset="0"/>
              </a:rPr>
              <a:t>με το </a:t>
            </a:r>
            <a:r>
              <a:rPr lang="el-GR" sz="2400" b="1" dirty="0">
                <a:solidFill>
                  <a:srgbClr val="92D050"/>
                </a:solidFill>
                <a:latin typeface="Arial" pitchFamily="34" charset="0"/>
                <a:cs typeface="Arial" pitchFamily="34" charset="0"/>
              </a:rPr>
              <a:t>θεραπευτικό δείκτη </a:t>
            </a:r>
            <a:r>
              <a:rPr lang="el-GR" sz="2400" dirty="0">
                <a:latin typeface="Arial" pitchFamily="34" charset="0"/>
                <a:cs typeface="Arial" pitchFamily="34" charset="0"/>
              </a:rPr>
              <a:t>ο οποίος εκφράζει τη σχέση της θεραπευτικής δόσης ακτινοβολίας ή </a:t>
            </a:r>
            <a:r>
              <a:rPr lang="el-GR" sz="2400" dirty="0" err="1">
                <a:latin typeface="Arial" pitchFamily="34" charset="0"/>
                <a:cs typeface="Arial" pitchFamily="34" charset="0"/>
              </a:rPr>
              <a:t>ακτινοευαισθησίας</a:t>
            </a:r>
            <a:r>
              <a:rPr lang="el-GR" sz="2400" dirty="0">
                <a:latin typeface="Arial" pitchFamily="34" charset="0"/>
                <a:cs typeface="Arial" pitchFamily="34" charset="0"/>
              </a:rPr>
              <a:t> της κακοήθειας  και της δόσης ανοχής των φυσιολογικών ιστών. </a:t>
            </a:r>
            <a:endParaRPr lang="el-GR" sz="2400" u="sng" dirty="0">
              <a:latin typeface="Arial" pitchFamily="34" charset="0"/>
              <a:cs typeface="Arial" pitchFamily="34" charset="0"/>
            </a:endParaRPr>
          </a:p>
          <a:p>
            <a:pPr>
              <a:buNone/>
            </a:pPr>
            <a:endParaRPr lang="el-GR" dirty="0">
              <a:latin typeface="Arial" pitchFamily="34" charset="0"/>
              <a:cs typeface="Arial" pitchFamily="34" charset="0"/>
            </a:endParaRPr>
          </a:p>
          <a:p>
            <a:endParaRPr lang="el-GR" dirty="0"/>
          </a:p>
        </p:txBody>
      </p:sp>
    </p:spTree>
    <p:extLst>
      <p:ext uri="{BB962C8B-B14F-4D97-AF65-F5344CB8AC3E}">
        <p14:creationId xmlns:p14="http://schemas.microsoft.com/office/powerpoint/2010/main" val="151044306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K:\φωτογραφιες Ερση\Ακτινευαισθησία1.jpg">
            <a:extLst>
              <a:ext uri="{FF2B5EF4-FFF2-40B4-BE49-F238E27FC236}">
                <a16:creationId xmlns:a16="http://schemas.microsoft.com/office/drawing/2014/main" id="{BA3BB0CE-BC10-4514-907B-820BDD433D82}"/>
              </a:ext>
            </a:extLst>
          </p:cNvPr>
          <p:cNvPicPr>
            <a:picLocks noGrp="1" noChangeAspect="1" noChangeArrowheads="1"/>
          </p:cNvPicPr>
          <p:nvPr>
            <p:ph idx="1"/>
          </p:nvPr>
        </p:nvPicPr>
        <p:blipFill>
          <a:blip r:embed="rId2" cstate="print"/>
          <a:srcRect/>
          <a:stretch>
            <a:fillRect/>
          </a:stretch>
        </p:blipFill>
        <p:spPr bwMode="auto">
          <a:xfrm>
            <a:off x="2121178" y="589153"/>
            <a:ext cx="7949644" cy="5410594"/>
          </a:xfrm>
          <a:prstGeom prst="rect">
            <a:avLst/>
          </a:prstGeom>
          <a:noFill/>
        </p:spPr>
      </p:pic>
    </p:spTree>
    <p:extLst>
      <p:ext uri="{BB962C8B-B14F-4D97-AF65-F5344CB8AC3E}">
        <p14:creationId xmlns:p14="http://schemas.microsoft.com/office/powerpoint/2010/main" val="219860019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82547FD1-E51A-4B71-99FF-060415D25B56}"/>
              </a:ext>
            </a:extLst>
          </p:cNvPr>
          <p:cNvSpPr>
            <a:spLocks noGrp="1"/>
          </p:cNvSpPr>
          <p:nvPr>
            <p:ph type="title"/>
          </p:nvPr>
        </p:nvSpPr>
        <p:spPr/>
        <p:txBody>
          <a:bodyPr/>
          <a:lstStyle/>
          <a:p>
            <a:r>
              <a:rPr lang="el-GR" dirty="0"/>
              <a:t>Ιπποκράτους Αφορισμοί (87)</a:t>
            </a:r>
          </a:p>
        </p:txBody>
      </p:sp>
      <p:sp>
        <p:nvSpPr>
          <p:cNvPr id="3" name="Θέση περιεχομένου 2">
            <a:extLst>
              <a:ext uri="{FF2B5EF4-FFF2-40B4-BE49-F238E27FC236}">
                <a16:creationId xmlns:a16="http://schemas.microsoft.com/office/drawing/2014/main" id="{BF4D23E7-0262-414C-9275-AA25A8F1C9AA}"/>
              </a:ext>
            </a:extLst>
          </p:cNvPr>
          <p:cNvSpPr>
            <a:spLocks noGrp="1"/>
          </p:cNvSpPr>
          <p:nvPr>
            <p:ph idx="1"/>
          </p:nvPr>
        </p:nvSpPr>
        <p:spPr/>
        <p:txBody>
          <a:bodyPr/>
          <a:lstStyle/>
          <a:p>
            <a:pPr>
              <a:buNone/>
            </a:pPr>
            <a:r>
              <a:rPr lang="el-GR" dirty="0">
                <a:latin typeface="Arial" pitchFamily="34" charset="0"/>
                <a:cs typeface="Arial" pitchFamily="34" charset="0"/>
              </a:rPr>
              <a:t>«Οκόσα φάρμακα </a:t>
            </a:r>
            <a:r>
              <a:rPr lang="el-GR" dirty="0" err="1">
                <a:latin typeface="Arial" pitchFamily="34" charset="0"/>
                <a:cs typeface="Arial" pitchFamily="34" charset="0"/>
              </a:rPr>
              <a:t>ούκ</a:t>
            </a:r>
            <a:r>
              <a:rPr lang="el-GR" dirty="0">
                <a:latin typeface="Arial" pitchFamily="34" charset="0"/>
                <a:cs typeface="Arial" pitchFamily="34" charset="0"/>
              </a:rPr>
              <a:t> ίηται, σίδηρος ίηται.</a:t>
            </a:r>
          </a:p>
          <a:p>
            <a:pPr>
              <a:buNone/>
            </a:pPr>
            <a:r>
              <a:rPr lang="el-GR" dirty="0">
                <a:latin typeface="Arial" pitchFamily="34" charset="0"/>
                <a:cs typeface="Arial" pitchFamily="34" charset="0"/>
              </a:rPr>
              <a:t>     Όσα σίδηρος </a:t>
            </a:r>
            <a:r>
              <a:rPr lang="el-GR" dirty="0" err="1">
                <a:latin typeface="Arial" pitchFamily="34" charset="0"/>
                <a:cs typeface="Arial" pitchFamily="34" charset="0"/>
              </a:rPr>
              <a:t>ούκ</a:t>
            </a:r>
            <a:r>
              <a:rPr lang="el-GR" dirty="0">
                <a:latin typeface="Arial" pitchFamily="34" charset="0"/>
                <a:cs typeface="Arial" pitchFamily="34" charset="0"/>
              </a:rPr>
              <a:t> ίηται, </a:t>
            </a:r>
            <a:r>
              <a:rPr lang="el-GR" dirty="0" err="1">
                <a:latin typeface="Arial" pitchFamily="34" charset="0"/>
                <a:cs typeface="Arial" pitchFamily="34" charset="0"/>
              </a:rPr>
              <a:t>πύρ</a:t>
            </a:r>
            <a:r>
              <a:rPr lang="el-GR" dirty="0">
                <a:latin typeface="Arial" pitchFamily="34" charset="0"/>
                <a:cs typeface="Arial" pitchFamily="34" charset="0"/>
              </a:rPr>
              <a:t> ίηται. </a:t>
            </a:r>
          </a:p>
          <a:p>
            <a:pPr>
              <a:buNone/>
            </a:pPr>
            <a:r>
              <a:rPr lang="el-GR" dirty="0">
                <a:latin typeface="Arial" pitchFamily="34" charset="0"/>
                <a:cs typeface="Arial" pitchFamily="34" charset="0"/>
              </a:rPr>
              <a:t>     Όσα δε </a:t>
            </a:r>
            <a:r>
              <a:rPr lang="el-GR" dirty="0" err="1">
                <a:latin typeface="Arial" pitchFamily="34" charset="0"/>
                <a:cs typeface="Arial" pitchFamily="34" charset="0"/>
              </a:rPr>
              <a:t>πύρ</a:t>
            </a:r>
            <a:r>
              <a:rPr lang="el-GR" dirty="0">
                <a:latin typeface="Arial" pitchFamily="34" charset="0"/>
                <a:cs typeface="Arial" pitchFamily="34" charset="0"/>
              </a:rPr>
              <a:t> </a:t>
            </a:r>
            <a:r>
              <a:rPr lang="el-GR" dirty="0" err="1">
                <a:latin typeface="Arial" pitchFamily="34" charset="0"/>
                <a:cs typeface="Arial" pitchFamily="34" charset="0"/>
              </a:rPr>
              <a:t>ούκ</a:t>
            </a:r>
            <a:r>
              <a:rPr lang="el-GR" dirty="0">
                <a:latin typeface="Arial" pitchFamily="34" charset="0"/>
                <a:cs typeface="Arial" pitchFamily="34" charset="0"/>
              </a:rPr>
              <a:t> ίηται, ταύτα χρηνομιζείν ανίατα.»  </a:t>
            </a:r>
          </a:p>
          <a:p>
            <a:endParaRPr lang="el-GR" dirty="0"/>
          </a:p>
        </p:txBody>
      </p:sp>
    </p:spTree>
    <p:extLst>
      <p:ext uri="{BB962C8B-B14F-4D97-AF65-F5344CB8AC3E}">
        <p14:creationId xmlns:p14="http://schemas.microsoft.com/office/powerpoint/2010/main" val="151532746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K:\φωτογραφιες Ερση\ακτινευαισθησία2.jpg">
            <a:extLst>
              <a:ext uri="{FF2B5EF4-FFF2-40B4-BE49-F238E27FC236}">
                <a16:creationId xmlns:a16="http://schemas.microsoft.com/office/drawing/2014/main" id="{2E0CB58B-4550-466C-AC6A-5651128BBF4E}"/>
              </a:ext>
            </a:extLst>
          </p:cNvPr>
          <p:cNvPicPr>
            <a:picLocks noGrp="1" noChangeAspect="1" noChangeArrowheads="1"/>
          </p:cNvPicPr>
          <p:nvPr>
            <p:ph idx="1"/>
          </p:nvPr>
        </p:nvPicPr>
        <p:blipFill>
          <a:blip r:embed="rId2" cstate="print"/>
          <a:srcRect/>
          <a:stretch>
            <a:fillRect/>
          </a:stretch>
        </p:blipFill>
        <p:spPr bwMode="auto">
          <a:xfrm>
            <a:off x="1644187" y="924763"/>
            <a:ext cx="8340151" cy="5363741"/>
          </a:xfrm>
          <a:prstGeom prst="rect">
            <a:avLst/>
          </a:prstGeom>
          <a:noFill/>
        </p:spPr>
      </p:pic>
    </p:spTree>
    <p:extLst>
      <p:ext uri="{BB962C8B-B14F-4D97-AF65-F5344CB8AC3E}">
        <p14:creationId xmlns:p14="http://schemas.microsoft.com/office/powerpoint/2010/main" val="6706081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K:\φωτογραφιες Ερση\ακτινευαισθησια3.jpg">
            <a:extLst>
              <a:ext uri="{FF2B5EF4-FFF2-40B4-BE49-F238E27FC236}">
                <a16:creationId xmlns:a16="http://schemas.microsoft.com/office/drawing/2014/main" id="{A654493D-FC79-48D3-9C0C-8272EB3EB599}"/>
              </a:ext>
            </a:extLst>
          </p:cNvPr>
          <p:cNvPicPr>
            <a:picLocks noGrp="1" noChangeAspect="1" noChangeArrowheads="1"/>
          </p:cNvPicPr>
          <p:nvPr>
            <p:ph idx="1"/>
          </p:nvPr>
        </p:nvPicPr>
        <p:blipFill>
          <a:blip r:embed="rId2" cstate="print"/>
          <a:srcRect/>
          <a:stretch>
            <a:fillRect/>
          </a:stretch>
        </p:blipFill>
        <p:spPr bwMode="auto">
          <a:xfrm>
            <a:off x="2626187" y="774677"/>
            <a:ext cx="7775313" cy="5000481"/>
          </a:xfrm>
          <a:prstGeom prst="rect">
            <a:avLst/>
          </a:prstGeom>
          <a:noFill/>
        </p:spPr>
      </p:pic>
    </p:spTree>
    <p:extLst>
      <p:ext uri="{BB962C8B-B14F-4D97-AF65-F5344CB8AC3E}">
        <p14:creationId xmlns:p14="http://schemas.microsoft.com/office/powerpoint/2010/main" val="244465425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K:\φωτογραφιες Ερση\Πίνακας Ταξινόμησης.jpg">
            <a:extLst>
              <a:ext uri="{FF2B5EF4-FFF2-40B4-BE49-F238E27FC236}">
                <a16:creationId xmlns:a16="http://schemas.microsoft.com/office/drawing/2014/main" id="{39AC2DAC-C0BA-4DFE-9DE0-7B62FBA4D7A3}"/>
              </a:ext>
            </a:extLst>
          </p:cNvPr>
          <p:cNvPicPr>
            <a:picLocks noGrp="1" noChangeAspect="1" noChangeArrowheads="1"/>
          </p:cNvPicPr>
          <p:nvPr>
            <p:ph idx="1"/>
          </p:nvPr>
        </p:nvPicPr>
        <p:blipFill>
          <a:blip r:embed="rId2" cstate="print"/>
          <a:srcRect/>
          <a:stretch>
            <a:fillRect/>
          </a:stretch>
        </p:blipFill>
        <p:spPr bwMode="auto">
          <a:xfrm>
            <a:off x="1764633" y="721895"/>
            <a:ext cx="10129716" cy="5878435"/>
          </a:xfrm>
          <a:prstGeom prst="rect">
            <a:avLst/>
          </a:prstGeom>
          <a:noFill/>
        </p:spPr>
      </p:pic>
    </p:spTree>
    <p:extLst>
      <p:ext uri="{BB962C8B-B14F-4D97-AF65-F5344CB8AC3E}">
        <p14:creationId xmlns:p14="http://schemas.microsoft.com/office/powerpoint/2010/main" val="2071269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a:extLst>
              <a:ext uri="{FF2B5EF4-FFF2-40B4-BE49-F238E27FC236}">
                <a16:creationId xmlns:a16="http://schemas.microsoft.com/office/drawing/2014/main" id="{B8332187-5B30-4A89-BEF2-DD42703E7467}"/>
              </a:ext>
            </a:extLst>
          </p:cNvPr>
          <p:cNvSpPr>
            <a:spLocks noGrp="1"/>
          </p:cNvSpPr>
          <p:nvPr>
            <p:ph idx="1"/>
          </p:nvPr>
        </p:nvSpPr>
        <p:spPr>
          <a:xfrm>
            <a:off x="2416907" y="1094290"/>
            <a:ext cx="9114338" cy="4852443"/>
          </a:xfrm>
        </p:spPr>
        <p:txBody>
          <a:bodyPr/>
          <a:lstStyle/>
          <a:p>
            <a:pPr>
              <a:buNone/>
            </a:pPr>
            <a:r>
              <a:rPr lang="el-GR" sz="2400" u="sng" dirty="0">
                <a:latin typeface="Arial" pitchFamily="34" charset="0"/>
                <a:cs typeface="Arial" pitchFamily="34" charset="0"/>
              </a:rPr>
              <a:t>Η ακτινοευαισθησία  </a:t>
            </a:r>
            <a:r>
              <a:rPr lang="el-GR" sz="2400" u="sng" dirty="0">
                <a:solidFill>
                  <a:schemeClr val="accent1"/>
                </a:solidFill>
                <a:latin typeface="Arial" pitchFamily="34" charset="0"/>
                <a:cs typeface="Arial" pitchFamily="34" charset="0"/>
              </a:rPr>
              <a:t>εξαρτάται </a:t>
            </a:r>
            <a:r>
              <a:rPr lang="el-GR" sz="2400" u="sng" dirty="0">
                <a:latin typeface="Arial" pitchFamily="34" charset="0"/>
                <a:cs typeface="Arial" pitchFamily="34" charset="0"/>
              </a:rPr>
              <a:t>από</a:t>
            </a:r>
          </a:p>
          <a:p>
            <a:r>
              <a:rPr lang="el-GR" sz="2400" dirty="0">
                <a:latin typeface="Arial" pitchFamily="34" charset="0"/>
                <a:cs typeface="Arial" pitchFamily="34" charset="0"/>
              </a:rPr>
              <a:t>Τη μιτωτική δραστηριότητα (ιστός προέλευσης του όγκου).</a:t>
            </a:r>
          </a:p>
          <a:p>
            <a:r>
              <a:rPr lang="el-GR" sz="2400" dirty="0">
                <a:latin typeface="Arial" pitchFamily="34" charset="0"/>
                <a:cs typeface="Arial" pitchFamily="34" charset="0"/>
              </a:rPr>
              <a:t>Βαθμός διαφοροποίησης των κυττάρων.</a:t>
            </a:r>
          </a:p>
          <a:p>
            <a:r>
              <a:rPr lang="el-GR" sz="2400" dirty="0">
                <a:latin typeface="Arial" pitchFamily="34" charset="0"/>
                <a:cs typeface="Arial" pitchFamily="34" charset="0"/>
              </a:rPr>
              <a:t>Μερική τάση του οξυγόνου (</a:t>
            </a:r>
            <a:r>
              <a:rPr lang="el-GR" sz="2400" dirty="0" err="1">
                <a:latin typeface="Arial" pitchFamily="34" charset="0"/>
                <a:cs typeface="Arial" pitchFamily="34" charset="0"/>
              </a:rPr>
              <a:t>ανοξικοί</a:t>
            </a:r>
            <a:r>
              <a:rPr lang="el-GR" sz="2400" dirty="0">
                <a:latin typeface="Arial" pitchFamily="34" charset="0"/>
                <a:cs typeface="Arial" pitchFamily="34" charset="0"/>
              </a:rPr>
              <a:t> ιστοί είναι </a:t>
            </a:r>
            <a:r>
              <a:rPr lang="el-GR" sz="2400" dirty="0" err="1">
                <a:latin typeface="Arial" pitchFamily="34" charset="0"/>
                <a:cs typeface="Arial" pitchFamily="34" charset="0"/>
              </a:rPr>
              <a:t>ακτινοάντοχοι</a:t>
            </a:r>
            <a:r>
              <a:rPr lang="el-GR" sz="2400" dirty="0">
                <a:latin typeface="Arial" pitchFamily="34" charset="0"/>
                <a:cs typeface="Arial" pitchFamily="34" charset="0"/>
              </a:rPr>
              <a:t>).</a:t>
            </a:r>
          </a:p>
          <a:p>
            <a:r>
              <a:rPr lang="el-GR" sz="2400" dirty="0">
                <a:latin typeface="Arial" pitchFamily="34" charset="0"/>
                <a:cs typeface="Arial" pitchFamily="34" charset="0"/>
              </a:rPr>
              <a:t>Από την αναλογία των μιτώσεων και τη φάση διαίρεσης του κυττάρου.</a:t>
            </a:r>
          </a:p>
          <a:p>
            <a:r>
              <a:rPr lang="el-GR" sz="2400" dirty="0">
                <a:latin typeface="Arial" pitchFamily="34" charset="0"/>
                <a:cs typeface="Arial" pitchFamily="34" charset="0"/>
              </a:rPr>
              <a:t>Άλλα εγγενή χαρακτηριστικά του κυττάρου.</a:t>
            </a:r>
          </a:p>
          <a:p>
            <a:endParaRPr lang="el-GR" dirty="0"/>
          </a:p>
        </p:txBody>
      </p:sp>
    </p:spTree>
    <p:extLst>
      <p:ext uri="{BB962C8B-B14F-4D97-AF65-F5344CB8AC3E}">
        <p14:creationId xmlns:p14="http://schemas.microsoft.com/office/powerpoint/2010/main" val="366038475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15543F9E-E83E-4E93-A4DB-CB5421B50FFC}"/>
              </a:ext>
            </a:extLst>
          </p:cNvPr>
          <p:cNvSpPr>
            <a:spLocks noGrp="1"/>
          </p:cNvSpPr>
          <p:nvPr>
            <p:ph type="title"/>
          </p:nvPr>
        </p:nvSpPr>
        <p:spPr>
          <a:xfrm>
            <a:off x="1780675" y="368968"/>
            <a:ext cx="9723938" cy="1536032"/>
          </a:xfrm>
        </p:spPr>
        <p:txBody>
          <a:bodyPr/>
          <a:lstStyle/>
          <a:p>
            <a:r>
              <a:rPr lang="el-GR" dirty="0"/>
              <a:t>Μηχανισμοί αναγέννησης των ακτινοβολημένων καρκινικών κυττάρων</a:t>
            </a:r>
          </a:p>
        </p:txBody>
      </p:sp>
      <p:sp>
        <p:nvSpPr>
          <p:cNvPr id="3" name="Θέση περιεχομένου 2">
            <a:extLst>
              <a:ext uri="{FF2B5EF4-FFF2-40B4-BE49-F238E27FC236}">
                <a16:creationId xmlns:a16="http://schemas.microsoft.com/office/drawing/2014/main" id="{3F034557-F44C-4806-ABB7-723CB6B9FCAC}"/>
              </a:ext>
            </a:extLst>
          </p:cNvPr>
          <p:cNvSpPr>
            <a:spLocks noGrp="1"/>
          </p:cNvSpPr>
          <p:nvPr>
            <p:ph idx="1"/>
          </p:nvPr>
        </p:nvSpPr>
        <p:spPr>
          <a:xfrm>
            <a:off x="1780674" y="2053389"/>
            <a:ext cx="9723938" cy="3857833"/>
          </a:xfrm>
        </p:spPr>
        <p:txBody>
          <a:bodyPr/>
          <a:lstStyle/>
          <a:p>
            <a:pPr algn="ctr">
              <a:buNone/>
            </a:pPr>
            <a:r>
              <a:rPr lang="el-GR" sz="2400" dirty="0">
                <a:solidFill>
                  <a:schemeClr val="accent1"/>
                </a:solidFill>
                <a:latin typeface="Arial" pitchFamily="34" charset="0"/>
                <a:cs typeface="Arial" pitchFamily="34" charset="0"/>
              </a:rPr>
              <a:t>Τα 4 </a:t>
            </a:r>
            <a:r>
              <a:rPr lang="en-US" sz="2400" dirty="0">
                <a:solidFill>
                  <a:schemeClr val="accent1"/>
                </a:solidFill>
                <a:latin typeface="Arial" pitchFamily="34" charset="0"/>
                <a:cs typeface="Arial" pitchFamily="34" charset="0"/>
              </a:rPr>
              <a:t>R </a:t>
            </a:r>
            <a:r>
              <a:rPr lang="el-GR" sz="2400" dirty="0">
                <a:solidFill>
                  <a:schemeClr val="accent1"/>
                </a:solidFill>
                <a:latin typeface="Arial" pitchFamily="34" charset="0"/>
                <a:cs typeface="Arial" pitchFamily="34" charset="0"/>
              </a:rPr>
              <a:t>της ΑΚΘ</a:t>
            </a:r>
          </a:p>
          <a:p>
            <a:r>
              <a:rPr lang="en-US" sz="2400" dirty="0">
                <a:solidFill>
                  <a:schemeClr val="accent1"/>
                </a:solidFill>
                <a:latin typeface="Arial" pitchFamily="34" charset="0"/>
                <a:cs typeface="Arial" pitchFamily="34" charset="0"/>
              </a:rPr>
              <a:t>Repopulation:</a:t>
            </a:r>
            <a:r>
              <a:rPr lang="el-GR" sz="2400" dirty="0">
                <a:solidFill>
                  <a:schemeClr val="accent1"/>
                </a:solidFill>
                <a:latin typeface="Arial" pitchFamily="34" charset="0"/>
                <a:cs typeface="Arial" pitchFamily="34" charset="0"/>
              </a:rPr>
              <a:t> </a:t>
            </a:r>
            <a:r>
              <a:rPr lang="el-GR" sz="2400" dirty="0">
                <a:latin typeface="Arial" pitchFamily="34" charset="0"/>
                <a:cs typeface="Arial" pitchFamily="34" charset="0"/>
              </a:rPr>
              <a:t>επαναποικισμός (κυτταρική </a:t>
            </a:r>
            <a:r>
              <a:rPr lang="el-GR" sz="2400" dirty="0" err="1">
                <a:latin typeface="Arial" pitchFamily="34" charset="0"/>
                <a:cs typeface="Arial" pitchFamily="34" charset="0"/>
              </a:rPr>
              <a:t>επανασυγκρότηση</a:t>
            </a:r>
            <a:r>
              <a:rPr lang="el-GR" sz="2400" dirty="0">
                <a:latin typeface="Arial" pitchFamily="34" charset="0"/>
                <a:cs typeface="Arial" pitchFamily="34" charset="0"/>
              </a:rPr>
              <a:t>).</a:t>
            </a:r>
            <a:endParaRPr lang="en-US" sz="2400" dirty="0">
              <a:solidFill>
                <a:schemeClr val="accent1"/>
              </a:solidFill>
              <a:latin typeface="Arial" pitchFamily="34" charset="0"/>
              <a:cs typeface="Arial" pitchFamily="34" charset="0"/>
            </a:endParaRPr>
          </a:p>
          <a:p>
            <a:r>
              <a:rPr lang="en-US" sz="2400" dirty="0">
                <a:solidFill>
                  <a:schemeClr val="accent1"/>
                </a:solidFill>
                <a:latin typeface="Arial" pitchFamily="34" charset="0"/>
                <a:cs typeface="Arial" pitchFamily="34" charset="0"/>
              </a:rPr>
              <a:t>Reoxygenation:</a:t>
            </a:r>
            <a:r>
              <a:rPr lang="el-GR" sz="2400" dirty="0">
                <a:solidFill>
                  <a:schemeClr val="accent1"/>
                </a:solidFill>
                <a:latin typeface="Arial" pitchFamily="34" charset="0"/>
                <a:cs typeface="Arial" pitchFamily="34" charset="0"/>
              </a:rPr>
              <a:t> </a:t>
            </a:r>
            <a:r>
              <a:rPr lang="el-GR" sz="2400" dirty="0">
                <a:latin typeface="Arial" pitchFamily="34" charset="0"/>
                <a:cs typeface="Arial" pitchFamily="34" charset="0"/>
              </a:rPr>
              <a:t>επανοξυγόνωση.</a:t>
            </a:r>
            <a:r>
              <a:rPr lang="el-GR" sz="2400" dirty="0">
                <a:solidFill>
                  <a:schemeClr val="accent1"/>
                </a:solidFill>
                <a:latin typeface="Arial" pitchFamily="34" charset="0"/>
                <a:cs typeface="Arial" pitchFamily="34" charset="0"/>
              </a:rPr>
              <a:t> </a:t>
            </a:r>
            <a:endParaRPr lang="en-US" sz="2400" dirty="0">
              <a:solidFill>
                <a:schemeClr val="accent1"/>
              </a:solidFill>
              <a:latin typeface="Arial" pitchFamily="34" charset="0"/>
              <a:cs typeface="Arial" pitchFamily="34" charset="0"/>
            </a:endParaRPr>
          </a:p>
          <a:p>
            <a:r>
              <a:rPr lang="en-US" sz="2400" dirty="0">
                <a:solidFill>
                  <a:schemeClr val="accent1"/>
                </a:solidFill>
                <a:latin typeface="Arial" pitchFamily="34" charset="0"/>
                <a:cs typeface="Arial" pitchFamily="34" charset="0"/>
              </a:rPr>
              <a:t>Repair of sublethal damage:</a:t>
            </a:r>
            <a:r>
              <a:rPr lang="el-GR" sz="2400" dirty="0">
                <a:latin typeface="Arial" pitchFamily="34" charset="0"/>
                <a:cs typeface="Arial" pitchFamily="34" charset="0"/>
              </a:rPr>
              <a:t> επιδιόρθωση της υποθανάτιας βλάβης.</a:t>
            </a:r>
            <a:endParaRPr lang="en-US" sz="2400" dirty="0">
              <a:latin typeface="Arial" pitchFamily="34" charset="0"/>
              <a:cs typeface="Arial" pitchFamily="34" charset="0"/>
            </a:endParaRPr>
          </a:p>
          <a:p>
            <a:r>
              <a:rPr lang="en-US" sz="2400" dirty="0">
                <a:solidFill>
                  <a:schemeClr val="accent1"/>
                </a:solidFill>
                <a:latin typeface="Arial" pitchFamily="34" charset="0"/>
                <a:cs typeface="Arial" pitchFamily="34" charset="0"/>
              </a:rPr>
              <a:t>Redistribution:</a:t>
            </a:r>
            <a:r>
              <a:rPr lang="el-GR" sz="2400" dirty="0">
                <a:solidFill>
                  <a:schemeClr val="accent1"/>
                </a:solidFill>
                <a:latin typeface="Arial" pitchFamily="34" charset="0"/>
                <a:cs typeface="Arial" pitchFamily="34" charset="0"/>
              </a:rPr>
              <a:t> </a:t>
            </a:r>
            <a:r>
              <a:rPr lang="el-GR" sz="2400" dirty="0">
                <a:latin typeface="Arial" pitchFamily="34" charset="0"/>
                <a:cs typeface="Arial" pitchFamily="34" charset="0"/>
              </a:rPr>
              <a:t>ανακατανομή (τα ακτινοβολημένα κύτταρα ανακατανέμονται στις διάφορες φάσεις του </a:t>
            </a:r>
            <a:r>
              <a:rPr lang="el-GR" sz="2400" dirty="0" err="1">
                <a:latin typeface="Arial" pitchFamily="34" charset="0"/>
                <a:cs typeface="Arial" pitchFamily="34" charset="0"/>
              </a:rPr>
              <a:t>κυτ</a:t>
            </a:r>
            <a:r>
              <a:rPr lang="el-GR" sz="2400" dirty="0">
                <a:latin typeface="Arial" pitchFamily="34" charset="0"/>
                <a:cs typeface="Arial" pitchFamily="34" charset="0"/>
              </a:rPr>
              <a:t>. κύκλου). </a:t>
            </a:r>
            <a:endParaRPr lang="el-GR" sz="2400" dirty="0">
              <a:solidFill>
                <a:schemeClr val="accent1"/>
              </a:solidFill>
              <a:latin typeface="Arial" pitchFamily="34" charset="0"/>
              <a:cs typeface="Arial" pitchFamily="34" charset="0"/>
            </a:endParaRPr>
          </a:p>
          <a:p>
            <a:endParaRPr lang="el-GR" dirty="0"/>
          </a:p>
        </p:txBody>
      </p:sp>
    </p:spTree>
    <p:extLst>
      <p:ext uri="{BB962C8B-B14F-4D97-AF65-F5344CB8AC3E}">
        <p14:creationId xmlns:p14="http://schemas.microsoft.com/office/powerpoint/2010/main" val="164222630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A3857346-EB1F-4273-8C99-3E4441AF8810}"/>
              </a:ext>
            </a:extLst>
          </p:cNvPr>
          <p:cNvSpPr>
            <a:spLocks noGrp="1"/>
          </p:cNvSpPr>
          <p:nvPr>
            <p:ph type="title"/>
          </p:nvPr>
        </p:nvSpPr>
        <p:spPr>
          <a:xfrm>
            <a:off x="1652337" y="449179"/>
            <a:ext cx="9852275" cy="1455821"/>
          </a:xfrm>
        </p:spPr>
        <p:txBody>
          <a:bodyPr/>
          <a:lstStyle/>
          <a:p>
            <a:r>
              <a:rPr lang="el-GR" dirty="0"/>
              <a:t>Συνοπτικά ο τρόπος δράσης της ακτινοβολίας στους ιστούς</a:t>
            </a:r>
          </a:p>
        </p:txBody>
      </p:sp>
      <p:sp>
        <p:nvSpPr>
          <p:cNvPr id="3" name="Θέση περιεχομένου 2">
            <a:extLst>
              <a:ext uri="{FF2B5EF4-FFF2-40B4-BE49-F238E27FC236}">
                <a16:creationId xmlns:a16="http://schemas.microsoft.com/office/drawing/2014/main" id="{CFB70867-4D19-4B8C-984B-D6D2B501148C}"/>
              </a:ext>
            </a:extLst>
          </p:cNvPr>
          <p:cNvSpPr>
            <a:spLocks noGrp="1"/>
          </p:cNvSpPr>
          <p:nvPr>
            <p:ph idx="1"/>
          </p:nvPr>
        </p:nvSpPr>
        <p:spPr>
          <a:xfrm>
            <a:off x="1331495" y="1620253"/>
            <a:ext cx="10523621" cy="4973052"/>
          </a:xfrm>
        </p:spPr>
        <p:txBody>
          <a:bodyPr/>
          <a:lstStyle/>
          <a:p>
            <a:r>
              <a:rPr lang="el-GR" sz="2400" dirty="0">
                <a:latin typeface="Arial" pitchFamily="34" charset="0"/>
                <a:cs typeface="Arial" pitchFamily="34" charset="0"/>
              </a:rPr>
              <a:t>Οι ακτινοβολίες (κυματοειδείς ή σωματιδιακές) είναι </a:t>
            </a:r>
            <a:r>
              <a:rPr lang="el-GR" sz="2400" dirty="0">
                <a:solidFill>
                  <a:schemeClr val="accent1"/>
                </a:solidFill>
                <a:latin typeface="Arial" pitchFamily="34" charset="0"/>
                <a:cs typeface="Arial" pitchFamily="34" charset="0"/>
              </a:rPr>
              <a:t>μορφή ενέργειας.</a:t>
            </a:r>
          </a:p>
          <a:p>
            <a:r>
              <a:rPr lang="el-GR" sz="2400" dirty="0">
                <a:latin typeface="Arial" pitchFamily="34" charset="0"/>
                <a:cs typeface="Arial" pitchFamily="34" charset="0"/>
              </a:rPr>
              <a:t>Η ενέργεια αυτή εναποτίθεται στους ιστούς και προκαλεί </a:t>
            </a:r>
            <a:r>
              <a:rPr lang="el-GR" sz="2400" dirty="0">
                <a:solidFill>
                  <a:schemeClr val="accent1"/>
                </a:solidFill>
                <a:latin typeface="Arial" pitchFamily="34" charset="0"/>
                <a:cs typeface="Arial" pitchFamily="34" charset="0"/>
              </a:rPr>
              <a:t>αλλοιώσεις.</a:t>
            </a:r>
            <a:endParaRPr lang="el-GR" sz="2400" dirty="0">
              <a:latin typeface="Arial" pitchFamily="34" charset="0"/>
              <a:cs typeface="Arial" pitchFamily="34" charset="0"/>
            </a:endParaRPr>
          </a:p>
          <a:p>
            <a:r>
              <a:rPr lang="el-GR" sz="2400" dirty="0">
                <a:latin typeface="Arial" pitchFamily="34" charset="0"/>
                <a:cs typeface="Arial" pitchFamily="34" charset="0"/>
              </a:rPr>
              <a:t>Οι αλλοιώσεις οφείλονται στην </a:t>
            </a:r>
            <a:r>
              <a:rPr lang="el-GR" sz="2400" dirty="0">
                <a:solidFill>
                  <a:schemeClr val="accent1"/>
                </a:solidFill>
                <a:latin typeface="Arial" pitchFamily="34" charset="0"/>
                <a:cs typeface="Arial" pitchFamily="34" charset="0"/>
              </a:rPr>
              <a:t>πρόκληση ιοντισμών </a:t>
            </a:r>
            <a:r>
              <a:rPr lang="el-GR" sz="2400" dirty="0">
                <a:latin typeface="Arial" pitchFamily="34" charset="0"/>
                <a:cs typeface="Arial" pitchFamily="34" charset="0"/>
              </a:rPr>
              <a:t>κατά μήκος της οδού των ακτίνων. Η πυκνότητα και η κατανομή τους διαφέρει ανάλογα του είδους της ακτινοβολίας.</a:t>
            </a:r>
          </a:p>
          <a:p>
            <a:r>
              <a:rPr lang="el-GR" sz="2400" dirty="0">
                <a:latin typeface="Arial" pitchFamily="34" charset="0"/>
                <a:cs typeface="Arial" pitchFamily="34" charset="0"/>
              </a:rPr>
              <a:t> Στα κύτταρα ο ιοντισμός επηρεάζει κατευθείαν σημαντικά μόρια π.χ. </a:t>
            </a:r>
            <a:r>
              <a:rPr lang="en-US" sz="2400" dirty="0">
                <a:latin typeface="Arial" pitchFamily="34" charset="0"/>
                <a:cs typeface="Arial" pitchFamily="34" charset="0"/>
              </a:rPr>
              <a:t>DNA </a:t>
            </a:r>
            <a:r>
              <a:rPr lang="el-GR" sz="2400" dirty="0">
                <a:latin typeface="Arial" pitchFamily="34" charset="0"/>
                <a:cs typeface="Arial" pitchFamily="34" charset="0"/>
              </a:rPr>
              <a:t>και με το νερό προκαλεί </a:t>
            </a:r>
            <a:r>
              <a:rPr lang="el-GR" sz="2400" dirty="0">
                <a:solidFill>
                  <a:schemeClr val="accent1"/>
                </a:solidFill>
                <a:latin typeface="Arial" pitchFamily="34" charset="0"/>
                <a:cs typeface="Arial" pitchFamily="34" charset="0"/>
              </a:rPr>
              <a:t>ελεύθερες ρίζες </a:t>
            </a:r>
            <a:r>
              <a:rPr lang="el-GR" sz="2400" dirty="0">
                <a:latin typeface="Arial" pitchFamily="34" charset="0"/>
                <a:cs typeface="Arial" pitchFamily="34" charset="0"/>
              </a:rPr>
              <a:t>που έχουν μεγάλη αντιδραστική ικανότητα π.χ. </a:t>
            </a:r>
            <a:r>
              <a:rPr lang="en-US" sz="2400" dirty="0">
                <a:latin typeface="Arial" pitchFamily="34" charset="0"/>
                <a:cs typeface="Arial" pitchFamily="34" charset="0"/>
              </a:rPr>
              <a:t>OH,H, H2O2</a:t>
            </a:r>
            <a:r>
              <a:rPr lang="el-GR" sz="2400" dirty="0">
                <a:latin typeface="Arial" pitchFamily="34" charset="0"/>
                <a:cs typeface="Arial" pitchFamily="34" charset="0"/>
              </a:rPr>
              <a:t>κ.λπ.</a:t>
            </a:r>
          </a:p>
          <a:p>
            <a:r>
              <a:rPr lang="el-GR" sz="2400" dirty="0">
                <a:latin typeface="Arial" pitchFamily="34" charset="0"/>
                <a:cs typeface="Arial" pitchFamily="34" charset="0"/>
              </a:rPr>
              <a:t> Από βιολογική άποψη τα πλέον σημαντικά μόρια είναι εκείνα που σχετίζονται με </a:t>
            </a:r>
            <a:r>
              <a:rPr lang="el-GR" sz="2400" dirty="0">
                <a:solidFill>
                  <a:schemeClr val="accent1"/>
                </a:solidFill>
                <a:latin typeface="Arial" pitchFamily="34" charset="0"/>
                <a:cs typeface="Arial" pitchFamily="34" charset="0"/>
              </a:rPr>
              <a:t>τον πολλαπλασιασμό και τη διαίρεση του κυττάρου. </a:t>
            </a:r>
          </a:p>
          <a:p>
            <a:endParaRPr lang="el-GR" dirty="0"/>
          </a:p>
        </p:txBody>
      </p:sp>
    </p:spTree>
    <p:extLst>
      <p:ext uri="{BB962C8B-B14F-4D97-AF65-F5344CB8AC3E}">
        <p14:creationId xmlns:p14="http://schemas.microsoft.com/office/powerpoint/2010/main" val="131070083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E14CE177-4945-4D5D-845A-44D6FEB02873}"/>
              </a:ext>
            </a:extLst>
          </p:cNvPr>
          <p:cNvSpPr>
            <a:spLocks noGrp="1"/>
          </p:cNvSpPr>
          <p:nvPr>
            <p:ph type="title"/>
          </p:nvPr>
        </p:nvSpPr>
        <p:spPr>
          <a:xfrm>
            <a:off x="1732547" y="449179"/>
            <a:ext cx="9772065" cy="1455821"/>
          </a:xfrm>
        </p:spPr>
        <p:txBody>
          <a:bodyPr/>
          <a:lstStyle/>
          <a:p>
            <a:r>
              <a:rPr lang="el-GR" dirty="0"/>
              <a:t>Κατά την ακτινοβόληση ενός βιολογικού υλικού παρατηρείται</a:t>
            </a:r>
          </a:p>
        </p:txBody>
      </p:sp>
      <p:sp>
        <p:nvSpPr>
          <p:cNvPr id="3" name="Θέση περιεχομένου 2">
            <a:extLst>
              <a:ext uri="{FF2B5EF4-FFF2-40B4-BE49-F238E27FC236}">
                <a16:creationId xmlns:a16="http://schemas.microsoft.com/office/drawing/2014/main" id="{A8DD132D-5DA6-44BF-92D0-A7A55305423E}"/>
              </a:ext>
            </a:extLst>
          </p:cNvPr>
          <p:cNvSpPr>
            <a:spLocks noGrp="1"/>
          </p:cNvSpPr>
          <p:nvPr>
            <p:ph idx="1"/>
          </p:nvPr>
        </p:nvSpPr>
        <p:spPr>
          <a:xfrm>
            <a:off x="1267327" y="1700463"/>
            <a:ext cx="10237286" cy="4588042"/>
          </a:xfrm>
        </p:spPr>
        <p:txBody>
          <a:bodyPr/>
          <a:lstStyle/>
          <a:p>
            <a:r>
              <a:rPr lang="el-GR" dirty="0">
                <a:latin typeface="Arial" pitchFamily="34" charset="0"/>
                <a:cs typeface="Arial" pitchFamily="34" charset="0"/>
              </a:rPr>
              <a:t>Καθυστέρηση της διαίρεσης των κυττάρων.</a:t>
            </a:r>
          </a:p>
          <a:p>
            <a:r>
              <a:rPr lang="el-GR" dirty="0">
                <a:latin typeface="Arial" pitchFamily="34" charset="0"/>
                <a:cs typeface="Arial" pitchFamily="34" charset="0"/>
              </a:rPr>
              <a:t>Απώλεια της ικανότητας διαίρεσης των κυττάρων.</a:t>
            </a:r>
          </a:p>
          <a:p>
            <a:r>
              <a:rPr lang="el-GR" dirty="0">
                <a:latin typeface="Arial" pitchFamily="34" charset="0"/>
                <a:cs typeface="Arial" pitchFamily="34" charset="0"/>
              </a:rPr>
              <a:t>Χρωματοσωματικές βλάβες.</a:t>
            </a:r>
          </a:p>
          <a:p>
            <a:r>
              <a:rPr lang="el-GR" dirty="0">
                <a:latin typeface="Arial" pitchFamily="34" charset="0"/>
                <a:cs typeface="Arial" pitchFamily="34" charset="0"/>
              </a:rPr>
              <a:t>Διαταραχές ενζυμικών λειτουργιών.</a:t>
            </a:r>
          </a:p>
          <a:p>
            <a:r>
              <a:rPr lang="el-GR" dirty="0">
                <a:latin typeface="Arial" pitchFamily="34" charset="0"/>
                <a:cs typeface="Arial" pitchFamily="34" charset="0"/>
              </a:rPr>
              <a:t>Διαταραχές της διαπερατότητας των κυτταρικών μεμβρανών.</a:t>
            </a:r>
          </a:p>
          <a:p>
            <a:pPr>
              <a:buNone/>
            </a:pPr>
            <a:endParaRPr lang="el-GR" dirty="0">
              <a:latin typeface="Arial" pitchFamily="34" charset="0"/>
              <a:cs typeface="Arial" pitchFamily="34" charset="0"/>
            </a:endParaRPr>
          </a:p>
          <a:p>
            <a:pPr>
              <a:buNone/>
            </a:pPr>
            <a:r>
              <a:rPr lang="el-GR" dirty="0">
                <a:latin typeface="Arial" pitchFamily="34" charset="0"/>
                <a:cs typeface="Arial" pitchFamily="34" charset="0"/>
              </a:rPr>
              <a:t>                Πολλές κυτταρικές λειτουργίες μπορεί να συνεχιστούν παρά </a:t>
            </a:r>
          </a:p>
          <a:p>
            <a:pPr>
              <a:buNone/>
            </a:pPr>
            <a:r>
              <a:rPr lang="el-GR" dirty="0">
                <a:latin typeface="Arial" pitchFamily="34" charset="0"/>
                <a:cs typeface="Arial" pitchFamily="34" charset="0"/>
              </a:rPr>
              <a:t>                την ακτινοβολία (</a:t>
            </a:r>
            <a:r>
              <a:rPr lang="el-GR" dirty="0" err="1">
                <a:latin typeface="Arial" pitchFamily="34" charset="0"/>
                <a:cs typeface="Arial" pitchFamily="34" charset="0"/>
              </a:rPr>
              <a:t>π.χ.νευρικός</a:t>
            </a:r>
            <a:r>
              <a:rPr lang="el-GR" dirty="0">
                <a:latin typeface="Arial" pitchFamily="34" charset="0"/>
                <a:cs typeface="Arial" pitchFamily="34" charset="0"/>
              </a:rPr>
              <a:t> ιστός) η οποία μπορεί να έχει </a:t>
            </a:r>
          </a:p>
          <a:p>
            <a:pPr>
              <a:buNone/>
            </a:pPr>
            <a:r>
              <a:rPr lang="el-GR" dirty="0">
                <a:latin typeface="Arial" pitchFamily="34" charset="0"/>
                <a:cs typeface="Arial" pitchFamily="34" charset="0"/>
              </a:rPr>
              <a:t>                καταστρέψει </a:t>
            </a:r>
            <a:r>
              <a:rPr lang="el-GR" u="sng" dirty="0">
                <a:solidFill>
                  <a:schemeClr val="accent1"/>
                </a:solidFill>
                <a:latin typeface="Arial" pitchFamily="34" charset="0"/>
                <a:cs typeface="Arial" pitchFamily="34" charset="0"/>
              </a:rPr>
              <a:t>μόνο την ικανότητα αναπαραγωγής</a:t>
            </a:r>
            <a:r>
              <a:rPr lang="el-GR" dirty="0">
                <a:latin typeface="Arial" pitchFamily="34" charset="0"/>
                <a:cs typeface="Arial" pitchFamily="34" charset="0"/>
              </a:rPr>
              <a:t>. Από ραδιοβιολογικής πλευράς είναι </a:t>
            </a:r>
            <a:r>
              <a:rPr lang="el-GR" dirty="0">
                <a:solidFill>
                  <a:schemeClr val="accent1"/>
                </a:solidFill>
                <a:latin typeface="Arial" pitchFamily="34" charset="0"/>
                <a:cs typeface="Arial" pitchFamily="34" charset="0"/>
              </a:rPr>
              <a:t>νεκρά κύτταρα</a:t>
            </a:r>
            <a:r>
              <a:rPr lang="el-GR" dirty="0">
                <a:latin typeface="Arial" pitchFamily="34" charset="0"/>
                <a:cs typeface="Arial" pitchFamily="34" charset="0"/>
              </a:rPr>
              <a:t>.                     </a:t>
            </a:r>
          </a:p>
          <a:p>
            <a:endParaRPr lang="el-GR" dirty="0"/>
          </a:p>
        </p:txBody>
      </p:sp>
      <p:sp>
        <p:nvSpPr>
          <p:cNvPr id="5" name="Αστέρι: 5 ακτίνες 4">
            <a:extLst>
              <a:ext uri="{FF2B5EF4-FFF2-40B4-BE49-F238E27FC236}">
                <a16:creationId xmlns:a16="http://schemas.microsoft.com/office/drawing/2014/main" id="{105F6396-7FBA-4216-B302-E08D16C65B81}"/>
              </a:ext>
            </a:extLst>
          </p:cNvPr>
          <p:cNvSpPr/>
          <p:nvPr/>
        </p:nvSpPr>
        <p:spPr>
          <a:xfrm>
            <a:off x="1267326" y="4090737"/>
            <a:ext cx="1074822" cy="1066800"/>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Tree>
    <p:extLst>
      <p:ext uri="{BB962C8B-B14F-4D97-AF65-F5344CB8AC3E}">
        <p14:creationId xmlns:p14="http://schemas.microsoft.com/office/powerpoint/2010/main" val="361335952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F325CDB9-4F8B-475C-A417-84FE23C6BF7B}"/>
              </a:ext>
            </a:extLst>
          </p:cNvPr>
          <p:cNvSpPr>
            <a:spLocks noGrp="1"/>
          </p:cNvSpPr>
          <p:nvPr>
            <p:ph type="title"/>
          </p:nvPr>
        </p:nvSpPr>
        <p:spPr/>
        <p:txBody>
          <a:bodyPr/>
          <a:lstStyle/>
          <a:p>
            <a:r>
              <a:rPr lang="el-GR" dirty="0"/>
              <a:t>Μορφές ακτινοθεραπείας</a:t>
            </a:r>
          </a:p>
        </p:txBody>
      </p:sp>
      <p:sp>
        <p:nvSpPr>
          <p:cNvPr id="3" name="Θέση περιεχομένου 2">
            <a:extLst>
              <a:ext uri="{FF2B5EF4-FFF2-40B4-BE49-F238E27FC236}">
                <a16:creationId xmlns:a16="http://schemas.microsoft.com/office/drawing/2014/main" id="{18B5CA72-AC9E-46B7-8711-0EC8D9C4DDE9}"/>
              </a:ext>
            </a:extLst>
          </p:cNvPr>
          <p:cNvSpPr>
            <a:spLocks noGrp="1"/>
          </p:cNvSpPr>
          <p:nvPr>
            <p:ph idx="1"/>
          </p:nvPr>
        </p:nvSpPr>
        <p:spPr>
          <a:xfrm>
            <a:off x="1700463" y="1540042"/>
            <a:ext cx="9804149" cy="4371180"/>
          </a:xfrm>
        </p:spPr>
        <p:txBody>
          <a:bodyPr/>
          <a:lstStyle/>
          <a:p>
            <a:r>
              <a:rPr lang="el-GR" sz="2000" dirty="0">
                <a:solidFill>
                  <a:schemeClr val="accent1"/>
                </a:solidFill>
                <a:latin typeface="Arial" pitchFamily="34" charset="0"/>
                <a:cs typeface="Arial" pitchFamily="34" charset="0"/>
              </a:rPr>
              <a:t>Εξωτερική ή </a:t>
            </a:r>
            <a:r>
              <a:rPr lang="el-GR" sz="2000" dirty="0" err="1">
                <a:solidFill>
                  <a:schemeClr val="accent1"/>
                </a:solidFill>
                <a:latin typeface="Arial" pitchFamily="34" charset="0"/>
                <a:cs typeface="Arial" pitchFamily="34" charset="0"/>
              </a:rPr>
              <a:t>τηλεθεραπεία</a:t>
            </a:r>
            <a:r>
              <a:rPr lang="el-GR" sz="2000" dirty="0">
                <a:solidFill>
                  <a:schemeClr val="accent1"/>
                </a:solidFill>
                <a:latin typeface="Arial" pitchFamily="34" charset="0"/>
                <a:cs typeface="Arial" pitchFamily="34" charset="0"/>
              </a:rPr>
              <a:t> </a:t>
            </a:r>
            <a:r>
              <a:rPr lang="el-GR" dirty="0">
                <a:latin typeface="Arial" pitchFamily="34" charset="0"/>
                <a:cs typeface="Arial" pitchFamily="34" charset="0"/>
              </a:rPr>
              <a:t>(</a:t>
            </a:r>
            <a:r>
              <a:rPr lang="en-US" dirty="0">
                <a:latin typeface="Arial" pitchFamily="34" charset="0"/>
                <a:cs typeface="Arial" pitchFamily="34" charset="0"/>
              </a:rPr>
              <a:t>Co 60, </a:t>
            </a:r>
            <a:r>
              <a:rPr lang="el-GR" dirty="0" err="1">
                <a:latin typeface="Arial" pitchFamily="34" charset="0"/>
                <a:cs typeface="Arial" pitchFamily="34" charset="0"/>
              </a:rPr>
              <a:t>γραμ</a:t>
            </a:r>
            <a:r>
              <a:rPr lang="el-GR" dirty="0">
                <a:latin typeface="Arial" pitchFamily="34" charset="0"/>
                <a:cs typeface="Arial" pitchFamily="34" charset="0"/>
              </a:rPr>
              <a:t>. επιταχυντής). Ακτινοβολείται η πρωτοπαθής εστία και η μικροσκοπική </a:t>
            </a:r>
            <a:r>
              <a:rPr lang="el-GR" dirty="0" err="1">
                <a:latin typeface="Arial" pitchFamily="34" charset="0"/>
                <a:cs typeface="Arial" pitchFamily="34" charset="0"/>
              </a:rPr>
              <a:t>υποκλινική</a:t>
            </a:r>
            <a:r>
              <a:rPr lang="el-GR" dirty="0">
                <a:latin typeface="Arial" pitchFamily="34" charset="0"/>
                <a:cs typeface="Arial" pitchFamily="34" charset="0"/>
              </a:rPr>
              <a:t> νόσος πέριξ αυτής.</a:t>
            </a:r>
          </a:p>
          <a:p>
            <a:pPr>
              <a:buNone/>
            </a:pPr>
            <a:r>
              <a:rPr lang="el-GR" dirty="0">
                <a:solidFill>
                  <a:schemeClr val="accent1"/>
                </a:solidFill>
                <a:latin typeface="Arial" pitchFamily="34" charset="0"/>
                <a:cs typeface="Arial" pitchFamily="34" charset="0"/>
              </a:rPr>
              <a:t>       </a:t>
            </a:r>
            <a:r>
              <a:rPr lang="el-GR" dirty="0">
                <a:latin typeface="Arial" pitchFamily="34" charset="0"/>
                <a:cs typeface="Arial" pitchFamily="34" charset="0"/>
              </a:rPr>
              <a:t>Το ακτινοβολητέο πεδίο διαμορφώνεται μετά από σχεδιασμό θεραπείας με τη βοήθεια αξονικής ή μαγνητικής </a:t>
            </a:r>
            <a:r>
              <a:rPr lang="el-GR" dirty="0" err="1">
                <a:latin typeface="Arial" pitchFamily="34" charset="0"/>
                <a:cs typeface="Arial" pitchFamily="34" charset="0"/>
              </a:rPr>
              <a:t>τομ</a:t>
            </a:r>
            <a:r>
              <a:rPr lang="el-GR" dirty="0">
                <a:latin typeface="Arial" pitchFamily="34" charset="0"/>
                <a:cs typeface="Arial" pitchFamily="34" charset="0"/>
              </a:rPr>
              <a:t>. Με 3</a:t>
            </a:r>
            <a:r>
              <a:rPr lang="en-US" dirty="0">
                <a:latin typeface="Arial" pitchFamily="34" charset="0"/>
                <a:cs typeface="Arial" pitchFamily="34" charset="0"/>
              </a:rPr>
              <a:t>D</a:t>
            </a:r>
            <a:r>
              <a:rPr lang="el-GR" dirty="0">
                <a:latin typeface="Arial" pitchFamily="34" charset="0"/>
                <a:cs typeface="Arial" pitchFamily="34" charset="0"/>
              </a:rPr>
              <a:t> (</a:t>
            </a:r>
            <a:r>
              <a:rPr lang="en-US" dirty="0">
                <a:latin typeface="Arial" pitchFamily="34" charset="0"/>
                <a:cs typeface="Arial" pitchFamily="34" charset="0"/>
              </a:rPr>
              <a:t>conformal</a:t>
            </a:r>
            <a:r>
              <a:rPr lang="el-GR" dirty="0">
                <a:latin typeface="Arial" pitchFamily="34" charset="0"/>
                <a:cs typeface="Arial" pitchFamily="34" charset="0"/>
              </a:rPr>
              <a:t>) σύμμορφη τεχνική ή με διαμορφούμενης έντασης δέσμη </a:t>
            </a:r>
            <a:r>
              <a:rPr lang="en-US" dirty="0">
                <a:latin typeface="Arial" pitchFamily="34" charset="0"/>
                <a:cs typeface="Arial" pitchFamily="34" charset="0"/>
              </a:rPr>
              <a:t>(IMRT).</a:t>
            </a:r>
            <a:endParaRPr lang="el-GR" dirty="0">
              <a:latin typeface="Arial" pitchFamily="34" charset="0"/>
              <a:cs typeface="Arial" pitchFamily="34" charset="0"/>
            </a:endParaRPr>
          </a:p>
          <a:p>
            <a:endParaRPr lang="el-GR" dirty="0">
              <a:latin typeface="Arial" pitchFamily="34" charset="0"/>
              <a:cs typeface="Arial" pitchFamily="34" charset="0"/>
            </a:endParaRPr>
          </a:p>
          <a:p>
            <a:r>
              <a:rPr lang="el-GR" dirty="0">
                <a:latin typeface="Arial" pitchFamily="34" charset="0"/>
                <a:cs typeface="Arial" pitchFamily="34" charset="0"/>
              </a:rPr>
              <a:t> </a:t>
            </a:r>
            <a:r>
              <a:rPr lang="el-GR" dirty="0">
                <a:solidFill>
                  <a:schemeClr val="accent1"/>
                </a:solidFill>
                <a:latin typeface="Arial" pitchFamily="34" charset="0"/>
                <a:cs typeface="Arial" pitchFamily="34" charset="0"/>
              </a:rPr>
              <a:t>Εσωτερική ακτινοθεραπεία (βραχυθεραπεία)</a:t>
            </a:r>
            <a:r>
              <a:rPr lang="en-US" dirty="0">
                <a:latin typeface="Arial" pitchFamily="34" charset="0"/>
                <a:cs typeface="Arial" pitchFamily="34" charset="0"/>
              </a:rPr>
              <a:t>: </a:t>
            </a:r>
            <a:r>
              <a:rPr lang="el-GR" dirty="0">
                <a:latin typeface="Arial" pitchFamily="34" charset="0"/>
                <a:cs typeface="Arial" pitchFamily="34" charset="0"/>
              </a:rPr>
              <a:t>ΑΚΘ κλειστών πηγών ως ενίσχυση της δόσης στο υποξικό κέντρο του όγκου.</a:t>
            </a:r>
          </a:p>
          <a:p>
            <a:pPr>
              <a:buFont typeface="+mj-lt"/>
              <a:buAutoNum type="arabicPeriod"/>
            </a:pPr>
            <a:r>
              <a:rPr lang="el-GR" dirty="0">
                <a:latin typeface="Arial" pitchFamily="34" charset="0"/>
                <a:cs typeface="Arial" pitchFamily="34" charset="0"/>
              </a:rPr>
              <a:t>ΒΡΘ επαφής ή πλησιοθεραπεία.</a:t>
            </a:r>
          </a:p>
          <a:p>
            <a:pPr>
              <a:buFont typeface="+mj-lt"/>
              <a:buAutoNum type="arabicPeriod"/>
            </a:pPr>
            <a:r>
              <a:rPr lang="el-GR" dirty="0" err="1">
                <a:latin typeface="Arial" pitchFamily="34" charset="0"/>
                <a:cs typeface="Arial" pitchFamily="34" charset="0"/>
              </a:rPr>
              <a:t>Ενδοϊστική</a:t>
            </a:r>
            <a:r>
              <a:rPr lang="el-GR" dirty="0">
                <a:latin typeface="Arial" pitchFamily="34" charset="0"/>
                <a:cs typeface="Arial" pitchFamily="34" charset="0"/>
              </a:rPr>
              <a:t> μονίμων εμφυτευμάτων.</a:t>
            </a:r>
          </a:p>
          <a:p>
            <a:pPr>
              <a:buFont typeface="+mj-lt"/>
              <a:buAutoNum type="arabicPeriod"/>
            </a:pPr>
            <a:r>
              <a:rPr lang="el-GR" dirty="0" err="1">
                <a:latin typeface="Arial" pitchFamily="34" charset="0"/>
                <a:cs typeface="Arial" pitchFamily="34" charset="0"/>
              </a:rPr>
              <a:t>Ενδοαυλική</a:t>
            </a:r>
            <a:r>
              <a:rPr lang="el-GR" dirty="0">
                <a:latin typeface="Arial" pitchFamily="34" charset="0"/>
                <a:cs typeface="Arial" pitchFamily="34" charset="0"/>
              </a:rPr>
              <a:t> (οισοφάγος, βρόγχοι).</a:t>
            </a:r>
          </a:p>
          <a:p>
            <a:pPr>
              <a:buFont typeface="+mj-lt"/>
              <a:buAutoNum type="arabicPeriod"/>
            </a:pPr>
            <a:r>
              <a:rPr lang="el-GR" dirty="0">
                <a:latin typeface="Arial" pitchFamily="34" charset="0"/>
                <a:cs typeface="Arial" pitchFamily="34" charset="0"/>
              </a:rPr>
              <a:t>Ενδοαγγειακή (χοληφόρα).</a:t>
            </a:r>
          </a:p>
          <a:p>
            <a:endParaRPr lang="el-GR" dirty="0"/>
          </a:p>
        </p:txBody>
      </p:sp>
    </p:spTree>
    <p:extLst>
      <p:ext uri="{BB962C8B-B14F-4D97-AF65-F5344CB8AC3E}">
        <p14:creationId xmlns:p14="http://schemas.microsoft.com/office/powerpoint/2010/main" val="103189640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81090D8F-DA47-4929-A2DD-173192AE51B7}"/>
              </a:ext>
            </a:extLst>
          </p:cNvPr>
          <p:cNvSpPr>
            <a:spLocks noGrp="1"/>
          </p:cNvSpPr>
          <p:nvPr>
            <p:ph type="title"/>
          </p:nvPr>
        </p:nvSpPr>
        <p:spPr>
          <a:xfrm>
            <a:off x="1748589" y="176462"/>
            <a:ext cx="9756024" cy="1604211"/>
          </a:xfrm>
        </p:spPr>
        <p:txBody>
          <a:bodyPr>
            <a:normAutofit/>
          </a:bodyPr>
          <a:lstStyle/>
          <a:p>
            <a:r>
              <a:rPr lang="el-GR" sz="2800" dirty="0"/>
              <a:t>Ακτινοευαισθητοποίηση </a:t>
            </a:r>
            <a:br>
              <a:rPr lang="el-GR" sz="2800" dirty="0"/>
            </a:br>
            <a:r>
              <a:rPr lang="el-GR" sz="2800" dirty="0"/>
              <a:t>αύξηση της αποτελεσματικότητας και προστασία των πέριξ ιστών </a:t>
            </a:r>
          </a:p>
        </p:txBody>
      </p:sp>
      <p:sp>
        <p:nvSpPr>
          <p:cNvPr id="3" name="Θέση περιεχομένου 2">
            <a:extLst>
              <a:ext uri="{FF2B5EF4-FFF2-40B4-BE49-F238E27FC236}">
                <a16:creationId xmlns:a16="http://schemas.microsoft.com/office/drawing/2014/main" id="{B44A680F-9367-4D6F-84FB-ABCFC43A4E60}"/>
              </a:ext>
            </a:extLst>
          </p:cNvPr>
          <p:cNvSpPr>
            <a:spLocks noGrp="1"/>
          </p:cNvSpPr>
          <p:nvPr>
            <p:ph idx="1"/>
          </p:nvPr>
        </p:nvSpPr>
        <p:spPr>
          <a:xfrm>
            <a:off x="1315453" y="1780673"/>
            <a:ext cx="10189159" cy="4900865"/>
          </a:xfrm>
        </p:spPr>
        <p:txBody>
          <a:bodyPr>
            <a:normAutofit fontScale="92500"/>
          </a:bodyPr>
          <a:lstStyle/>
          <a:p>
            <a:r>
              <a:rPr lang="el-GR" sz="2400" dirty="0">
                <a:solidFill>
                  <a:schemeClr val="accent1"/>
                </a:solidFill>
                <a:latin typeface="Arial" pitchFamily="34" charset="0"/>
                <a:cs typeface="Arial" pitchFamily="34" charset="0"/>
              </a:rPr>
              <a:t>Βελτίωση της οξυγόνωσης</a:t>
            </a:r>
            <a:r>
              <a:rPr lang="en-US" sz="2400" dirty="0">
                <a:solidFill>
                  <a:schemeClr val="accent1"/>
                </a:solidFill>
                <a:latin typeface="Arial" pitchFamily="34" charset="0"/>
                <a:cs typeface="Arial" pitchFamily="34" charset="0"/>
              </a:rPr>
              <a:t>:</a:t>
            </a:r>
            <a:r>
              <a:rPr lang="el-GR" sz="2400" dirty="0">
                <a:solidFill>
                  <a:schemeClr val="accent1"/>
                </a:solidFill>
                <a:latin typeface="Arial" pitchFamily="34" charset="0"/>
                <a:cs typeface="Arial" pitchFamily="34" charset="0"/>
              </a:rPr>
              <a:t> </a:t>
            </a:r>
          </a:p>
          <a:p>
            <a:pPr marL="594360" indent="-457200">
              <a:buFont typeface="+mj-lt"/>
              <a:buAutoNum type="arabicPeriod"/>
            </a:pPr>
            <a:r>
              <a:rPr lang="el-GR" sz="2400" dirty="0">
                <a:latin typeface="Arial" pitchFamily="34" charset="0"/>
                <a:cs typeface="Arial" pitchFamily="34" charset="0"/>
              </a:rPr>
              <a:t>Χημειοθεραπευτικά που σκοτώνουν εκλεκτικά τα </a:t>
            </a:r>
            <a:r>
              <a:rPr lang="el-GR" sz="2400" dirty="0" err="1">
                <a:latin typeface="Arial" pitchFamily="34" charset="0"/>
                <a:cs typeface="Arial" pitchFamily="34" charset="0"/>
              </a:rPr>
              <a:t>υποξικά</a:t>
            </a:r>
            <a:r>
              <a:rPr lang="el-GR" sz="2400" dirty="0">
                <a:latin typeface="Arial" pitchFamily="34" charset="0"/>
                <a:cs typeface="Arial" pitchFamily="34" charset="0"/>
              </a:rPr>
              <a:t>  κύτταρα</a:t>
            </a:r>
            <a:r>
              <a:rPr lang="en-US" sz="2400" dirty="0">
                <a:latin typeface="Arial" pitchFamily="34" charset="0"/>
                <a:cs typeface="Arial" pitchFamily="34" charset="0"/>
              </a:rPr>
              <a:t>.</a:t>
            </a:r>
            <a:r>
              <a:rPr lang="el-GR" sz="2400" dirty="0">
                <a:latin typeface="Arial" pitchFamily="34" charset="0"/>
                <a:cs typeface="Arial" pitchFamily="34" charset="0"/>
              </a:rPr>
              <a:t> (</a:t>
            </a:r>
            <a:r>
              <a:rPr lang="en-US" sz="2400" dirty="0">
                <a:latin typeface="Arial" pitchFamily="34" charset="0"/>
                <a:cs typeface="Arial" pitchFamily="34" charset="0"/>
              </a:rPr>
              <a:t>mitomycin).</a:t>
            </a:r>
            <a:endParaRPr lang="el-GR" sz="2400" dirty="0">
              <a:latin typeface="Arial" pitchFamily="34" charset="0"/>
              <a:cs typeface="Arial" pitchFamily="34" charset="0"/>
            </a:endParaRPr>
          </a:p>
          <a:p>
            <a:pPr marL="594360" indent="-457200">
              <a:buFont typeface="+mj-lt"/>
              <a:buAutoNum type="arabicPeriod"/>
            </a:pPr>
            <a:r>
              <a:rPr lang="el-GR" sz="2400" dirty="0">
                <a:latin typeface="Arial" pitchFamily="34" charset="0"/>
                <a:cs typeface="Arial" pitchFamily="34" charset="0"/>
              </a:rPr>
              <a:t>Θάλαμοι υπερβαρικού οξυγόνου (Ο2 πίεσης 3 </a:t>
            </a:r>
            <a:r>
              <a:rPr lang="el-GR" sz="2400" dirty="0" err="1">
                <a:latin typeface="Arial" pitchFamily="34" charset="0"/>
                <a:cs typeface="Arial" pitchFamily="34" charset="0"/>
              </a:rPr>
              <a:t>ατμ</a:t>
            </a:r>
            <a:r>
              <a:rPr lang="el-GR" sz="2400" dirty="0">
                <a:latin typeface="Arial" pitchFamily="34" charset="0"/>
                <a:cs typeface="Arial" pitchFamily="34" charset="0"/>
              </a:rPr>
              <a:t>.).</a:t>
            </a:r>
          </a:p>
          <a:p>
            <a:pPr marL="594360" indent="-457200">
              <a:buFont typeface="+mj-lt"/>
              <a:buAutoNum type="arabicPeriod"/>
            </a:pPr>
            <a:r>
              <a:rPr lang="el-GR" sz="2400" dirty="0">
                <a:latin typeface="Arial" pitchFamily="34" charset="0"/>
                <a:cs typeface="Arial" pitchFamily="34" charset="0"/>
              </a:rPr>
              <a:t>Εισπνοή </a:t>
            </a:r>
            <a:r>
              <a:rPr lang="en-US" sz="2400" dirty="0">
                <a:latin typeface="Arial" pitchFamily="34" charset="0"/>
                <a:cs typeface="Arial" pitchFamily="34" charset="0"/>
              </a:rPr>
              <a:t>carbogen </a:t>
            </a:r>
            <a:r>
              <a:rPr lang="el-GR" sz="2400" dirty="0">
                <a:latin typeface="Arial" pitchFamily="34" charset="0"/>
                <a:cs typeface="Arial" pitchFamily="34" charset="0"/>
              </a:rPr>
              <a:t>(μείγμα 95% Ο2 και </a:t>
            </a:r>
            <a:r>
              <a:rPr lang="en-US" sz="2400" dirty="0">
                <a:latin typeface="Arial" pitchFamily="34" charset="0"/>
                <a:cs typeface="Arial" pitchFamily="34" charset="0"/>
              </a:rPr>
              <a:t>CO2 )</a:t>
            </a:r>
            <a:r>
              <a:rPr lang="el-GR" sz="2400" dirty="0">
                <a:latin typeface="Arial" pitchFamily="34" charset="0"/>
                <a:cs typeface="Arial" pitchFamily="34" charset="0"/>
              </a:rPr>
              <a:t>.</a:t>
            </a:r>
          </a:p>
          <a:p>
            <a:pPr marL="594360" indent="-457200"/>
            <a:r>
              <a:rPr lang="el-GR" sz="2400" dirty="0">
                <a:latin typeface="Arial" pitchFamily="34" charset="0"/>
                <a:cs typeface="Arial" pitchFamily="34" charset="0"/>
              </a:rPr>
              <a:t> </a:t>
            </a:r>
            <a:r>
              <a:rPr lang="el-GR" sz="2400" dirty="0">
                <a:solidFill>
                  <a:schemeClr val="accent1"/>
                </a:solidFill>
                <a:latin typeface="Arial" pitchFamily="34" charset="0"/>
                <a:cs typeface="Arial" pitchFamily="34" charset="0"/>
              </a:rPr>
              <a:t>Ακτινοευαισθητοποιές ουσίες</a:t>
            </a:r>
            <a:r>
              <a:rPr lang="en-US" sz="2400" dirty="0">
                <a:solidFill>
                  <a:schemeClr val="accent1"/>
                </a:solidFill>
                <a:latin typeface="Arial" pitchFamily="34" charset="0"/>
                <a:cs typeface="Arial" pitchFamily="34" charset="0"/>
              </a:rPr>
              <a:t>: </a:t>
            </a:r>
            <a:r>
              <a:rPr lang="el-GR" sz="2400" dirty="0">
                <a:latin typeface="Arial" pitchFamily="34" charset="0"/>
                <a:cs typeface="Arial" pitchFamily="34" charset="0"/>
              </a:rPr>
              <a:t>(συνθετική ερυθροποιητίνη,τα παράγωγα της νιτροϊμιδαζόλης).</a:t>
            </a:r>
            <a:endParaRPr lang="el-GR" sz="2400" dirty="0">
              <a:solidFill>
                <a:schemeClr val="accent1"/>
              </a:solidFill>
              <a:latin typeface="Arial" pitchFamily="34" charset="0"/>
              <a:cs typeface="Arial" pitchFamily="34" charset="0"/>
            </a:endParaRPr>
          </a:p>
          <a:p>
            <a:pPr marL="594360" indent="-457200"/>
            <a:r>
              <a:rPr lang="el-GR" sz="2400" dirty="0">
                <a:solidFill>
                  <a:schemeClr val="accent1"/>
                </a:solidFill>
                <a:latin typeface="Arial" pitchFamily="34" charset="0"/>
                <a:cs typeface="Arial" pitchFamily="34" charset="0"/>
              </a:rPr>
              <a:t>Ακτινοπροστατευτικές ουσίες</a:t>
            </a:r>
            <a:r>
              <a:rPr lang="en-US" sz="2400" dirty="0">
                <a:solidFill>
                  <a:schemeClr val="accent1"/>
                </a:solidFill>
                <a:latin typeface="Arial" pitchFamily="34" charset="0"/>
                <a:cs typeface="Arial" pitchFamily="34" charset="0"/>
              </a:rPr>
              <a:t>:</a:t>
            </a:r>
            <a:r>
              <a:rPr lang="el-GR" sz="2400" dirty="0">
                <a:solidFill>
                  <a:schemeClr val="accent1"/>
                </a:solidFill>
                <a:latin typeface="Arial" pitchFamily="34" charset="0"/>
                <a:cs typeface="Arial" pitchFamily="34" charset="0"/>
              </a:rPr>
              <a:t> </a:t>
            </a:r>
            <a:r>
              <a:rPr lang="el-GR" sz="2400" dirty="0">
                <a:latin typeface="Arial" pitchFamily="34" charset="0"/>
                <a:cs typeface="Arial" pitchFamily="34" charset="0"/>
              </a:rPr>
              <a:t>για προφύλαξη των υγειών ιστών, εξουδετερώνοντας την τοξική οργανική ρίζα.(</a:t>
            </a:r>
            <a:r>
              <a:rPr lang="el-GR" sz="2400" dirty="0" err="1">
                <a:latin typeface="Arial" pitchFamily="34" charset="0"/>
                <a:cs typeface="Arial" pitchFamily="34" charset="0"/>
              </a:rPr>
              <a:t>γλουταθειόνη</a:t>
            </a:r>
            <a:r>
              <a:rPr lang="el-GR" sz="2400" dirty="0">
                <a:latin typeface="Arial" pitchFamily="34" charset="0"/>
                <a:cs typeface="Arial" pitchFamily="34" charset="0"/>
              </a:rPr>
              <a:t>, </a:t>
            </a:r>
            <a:r>
              <a:rPr lang="el-GR" sz="2400" dirty="0" err="1">
                <a:latin typeface="Arial" pitchFamily="34" charset="0"/>
                <a:cs typeface="Arial" pitchFamily="34" charset="0"/>
              </a:rPr>
              <a:t>αμιφοστίνη</a:t>
            </a:r>
            <a:r>
              <a:rPr lang="el-GR" sz="2400" dirty="0">
                <a:latin typeface="Arial" pitchFamily="34" charset="0"/>
                <a:cs typeface="Arial" pitchFamily="34" charset="0"/>
              </a:rPr>
              <a:t> ).</a:t>
            </a:r>
          </a:p>
          <a:p>
            <a:pPr marL="594360" indent="-457200"/>
            <a:r>
              <a:rPr lang="el-GR" sz="2400" dirty="0">
                <a:solidFill>
                  <a:schemeClr val="accent1"/>
                </a:solidFill>
                <a:latin typeface="Arial" pitchFamily="34" charset="0"/>
                <a:cs typeface="Arial" pitchFamily="34" charset="0"/>
              </a:rPr>
              <a:t>Συνδυασμός με Υπερθερμία</a:t>
            </a:r>
            <a:r>
              <a:rPr lang="en-US" sz="2400" dirty="0">
                <a:solidFill>
                  <a:schemeClr val="accent1"/>
                </a:solidFill>
                <a:latin typeface="Arial" pitchFamily="34" charset="0"/>
                <a:cs typeface="Arial" pitchFamily="34" charset="0"/>
              </a:rPr>
              <a:t>: </a:t>
            </a:r>
            <a:r>
              <a:rPr lang="el-GR" sz="2400" dirty="0">
                <a:latin typeface="Arial" pitchFamily="34" charset="0"/>
                <a:cs typeface="Arial" pitchFamily="34" charset="0"/>
              </a:rPr>
              <a:t>αυξάνουμε τη θερμοκρασία στον όγκο με μικροκύματα στους 42,5 – 45 </a:t>
            </a:r>
            <a:r>
              <a:rPr lang="en-US" sz="2400" dirty="0">
                <a:latin typeface="Arial" pitchFamily="34" charset="0"/>
                <a:cs typeface="Arial" pitchFamily="34" charset="0"/>
              </a:rPr>
              <a:t>  C</a:t>
            </a:r>
            <a:r>
              <a:rPr lang="el-GR" sz="2400" dirty="0">
                <a:latin typeface="Arial" pitchFamily="34" charset="0"/>
                <a:cs typeface="Arial" pitchFamily="34" charset="0"/>
              </a:rPr>
              <a:t>, άρα αυξάνεται η αιμάτωση, άρα το οξυγόνο στο κέντρο του όγκου.</a:t>
            </a:r>
            <a:r>
              <a:rPr lang="el-GR" sz="2400" dirty="0">
                <a:solidFill>
                  <a:schemeClr val="accent1"/>
                </a:solidFill>
                <a:latin typeface="Arial" pitchFamily="34" charset="0"/>
                <a:cs typeface="Arial" pitchFamily="34" charset="0"/>
              </a:rPr>
              <a:t> </a:t>
            </a:r>
          </a:p>
          <a:p>
            <a:pPr marL="594360" indent="-457200">
              <a:buNone/>
            </a:pPr>
            <a:endParaRPr lang="el-GR" sz="2400" dirty="0">
              <a:latin typeface="Arial" pitchFamily="34" charset="0"/>
              <a:cs typeface="Arial" pitchFamily="34" charset="0"/>
            </a:endParaRPr>
          </a:p>
          <a:p>
            <a:endParaRPr lang="el-GR" dirty="0"/>
          </a:p>
        </p:txBody>
      </p:sp>
    </p:spTree>
    <p:extLst>
      <p:ext uri="{BB962C8B-B14F-4D97-AF65-F5344CB8AC3E}">
        <p14:creationId xmlns:p14="http://schemas.microsoft.com/office/powerpoint/2010/main" val="72270942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A66F53F9-0C98-46AA-B816-A51E2B4B2822}"/>
              </a:ext>
            </a:extLst>
          </p:cNvPr>
          <p:cNvSpPr>
            <a:spLocks noGrp="1"/>
          </p:cNvSpPr>
          <p:nvPr>
            <p:ph type="title"/>
          </p:nvPr>
        </p:nvSpPr>
        <p:spPr>
          <a:xfrm>
            <a:off x="2358189" y="200025"/>
            <a:ext cx="9146423" cy="1704975"/>
          </a:xfrm>
        </p:spPr>
        <p:txBody>
          <a:bodyPr/>
          <a:lstStyle/>
          <a:p>
            <a:r>
              <a:rPr lang="el-GR" i="1" dirty="0"/>
              <a:t>Τοποθέτηση μικρής πηγής </a:t>
            </a:r>
            <a:r>
              <a:rPr lang="el-GR" i="1" dirty="0" err="1"/>
              <a:t>ραδίου</a:t>
            </a:r>
            <a:r>
              <a:rPr lang="el-GR" i="1" dirty="0"/>
              <a:t> στο πρόσωπο γυναίκας το 1905</a:t>
            </a:r>
            <a:endParaRPr lang="el-GR" dirty="0"/>
          </a:p>
        </p:txBody>
      </p:sp>
      <p:pic>
        <p:nvPicPr>
          <p:cNvPr id="4" name="Θέση περιεχομένου 3" descr="C:\Users\ersi\Desktop\ιστορία ΑΚΘ\Application_of_radium_tubes_-_1905.jpg">
            <a:extLst>
              <a:ext uri="{FF2B5EF4-FFF2-40B4-BE49-F238E27FC236}">
                <a16:creationId xmlns:a16="http://schemas.microsoft.com/office/drawing/2014/main" id="{893B05F9-2A15-413D-A105-04CE1EEDD218}"/>
              </a:ext>
            </a:extLst>
          </p:cNvPr>
          <p:cNvPicPr>
            <a:picLocks noGrp="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513221" y="1347537"/>
            <a:ext cx="5566610" cy="5341771"/>
          </a:xfrm>
          <a:prstGeom prst="rect">
            <a:avLst/>
          </a:prstGeom>
          <a:noFill/>
          <a:ln>
            <a:noFill/>
          </a:ln>
        </p:spPr>
      </p:pic>
    </p:spTree>
    <p:extLst>
      <p:ext uri="{BB962C8B-B14F-4D97-AF65-F5344CB8AC3E}">
        <p14:creationId xmlns:p14="http://schemas.microsoft.com/office/powerpoint/2010/main" val="155604569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5982B430-8D69-4C45-8442-3FF67B30C78A}"/>
              </a:ext>
            </a:extLst>
          </p:cNvPr>
          <p:cNvSpPr>
            <a:spLocks noGrp="1"/>
          </p:cNvSpPr>
          <p:nvPr>
            <p:ph type="title"/>
          </p:nvPr>
        </p:nvSpPr>
        <p:spPr/>
        <p:txBody>
          <a:bodyPr/>
          <a:lstStyle/>
          <a:p>
            <a:r>
              <a:rPr lang="el-GR" dirty="0"/>
              <a:t>Ιστορική αναδρομή</a:t>
            </a:r>
          </a:p>
        </p:txBody>
      </p:sp>
      <p:sp>
        <p:nvSpPr>
          <p:cNvPr id="3" name="Θέση περιεχομένου 2">
            <a:extLst>
              <a:ext uri="{FF2B5EF4-FFF2-40B4-BE49-F238E27FC236}">
                <a16:creationId xmlns:a16="http://schemas.microsoft.com/office/drawing/2014/main" id="{27728A67-6299-4E22-B356-A1E56DC64C16}"/>
              </a:ext>
            </a:extLst>
          </p:cNvPr>
          <p:cNvSpPr>
            <a:spLocks noGrp="1"/>
          </p:cNvSpPr>
          <p:nvPr>
            <p:ph idx="1"/>
          </p:nvPr>
        </p:nvSpPr>
        <p:spPr/>
        <p:txBody>
          <a:bodyPr/>
          <a:lstStyle/>
          <a:p>
            <a:r>
              <a:rPr lang="el-GR" dirty="0">
                <a:latin typeface="Arial" pitchFamily="34" charset="0"/>
                <a:cs typeface="Arial" pitchFamily="34" charset="0"/>
              </a:rPr>
              <a:t>1898 . Ανακάλυψη  </a:t>
            </a:r>
            <a:r>
              <a:rPr lang="el-GR" dirty="0" err="1">
                <a:latin typeface="Arial" pitchFamily="34" charset="0"/>
                <a:cs typeface="Arial" pitchFamily="34" charset="0"/>
              </a:rPr>
              <a:t>Ραδίου</a:t>
            </a:r>
            <a:r>
              <a:rPr lang="el-GR" dirty="0">
                <a:latin typeface="Arial" pitchFamily="34" charset="0"/>
                <a:cs typeface="Arial" pitchFamily="34" charset="0"/>
              </a:rPr>
              <a:t> (</a:t>
            </a:r>
            <a:r>
              <a:rPr lang="en-US" dirty="0">
                <a:latin typeface="Arial" pitchFamily="34" charset="0"/>
                <a:cs typeface="Arial" pitchFamily="34" charset="0"/>
              </a:rPr>
              <a:t> Ra 226 )</a:t>
            </a:r>
          </a:p>
          <a:p>
            <a:r>
              <a:rPr lang="el-GR" dirty="0">
                <a:latin typeface="Arial" pitchFamily="34" charset="0"/>
                <a:cs typeface="Arial" pitchFamily="34" charset="0"/>
              </a:rPr>
              <a:t>1899. Η 1</a:t>
            </a:r>
            <a:r>
              <a:rPr lang="el-GR" baseline="30000" dirty="0">
                <a:latin typeface="Arial" pitchFamily="34" charset="0"/>
                <a:cs typeface="Arial" pitchFamily="34" charset="0"/>
              </a:rPr>
              <a:t>η</a:t>
            </a:r>
            <a:r>
              <a:rPr lang="el-GR" dirty="0">
                <a:latin typeface="Arial" pitchFamily="34" charset="0"/>
                <a:cs typeface="Arial" pitchFamily="34" charset="0"/>
              </a:rPr>
              <a:t> επιτυχής θεραπεία ασθενούς </a:t>
            </a:r>
          </a:p>
          <a:p>
            <a:r>
              <a:rPr lang="el-GR" dirty="0">
                <a:latin typeface="Arial" pitchFamily="34" charset="0"/>
                <a:cs typeface="Arial" pitchFamily="34" charset="0"/>
              </a:rPr>
              <a:t>1913 – 1930. Πολλές δημοσιεύσεις ΑΚΘ για ΒΡΘ </a:t>
            </a:r>
            <a:r>
              <a:rPr lang="en-US" dirty="0">
                <a:latin typeface="Arial" pitchFamily="34" charset="0"/>
                <a:cs typeface="Arial" pitchFamily="34" charset="0"/>
              </a:rPr>
              <a:t>Ca </a:t>
            </a:r>
            <a:r>
              <a:rPr lang="el-GR" dirty="0">
                <a:latin typeface="Arial" pitchFamily="34" charset="0"/>
                <a:cs typeface="Arial" pitchFamily="34" charset="0"/>
              </a:rPr>
              <a:t>μήτρας </a:t>
            </a:r>
          </a:p>
          <a:p>
            <a:r>
              <a:rPr lang="el-GR" dirty="0">
                <a:latin typeface="Arial" pitchFamily="34" charset="0"/>
                <a:cs typeface="Arial" pitchFamily="34" charset="0"/>
              </a:rPr>
              <a:t>1932…… Εξωτερική ΑΚΘ με ακτίνες Χ   800 – 1000 Κ</a:t>
            </a:r>
            <a:r>
              <a:rPr lang="en-US" dirty="0">
                <a:latin typeface="Arial" pitchFamily="34" charset="0"/>
                <a:cs typeface="Arial" pitchFamily="34" charset="0"/>
              </a:rPr>
              <a:t>V</a:t>
            </a:r>
          </a:p>
          <a:p>
            <a:r>
              <a:rPr lang="el-GR" dirty="0">
                <a:latin typeface="Arial" pitchFamily="34" charset="0"/>
                <a:cs typeface="Arial" pitchFamily="34" charset="0"/>
              </a:rPr>
              <a:t>Σήμερα . Εξωτερική ΑΚΘ με ενέργειες από 6 – 35 Μ</a:t>
            </a:r>
            <a:r>
              <a:rPr lang="en-US" dirty="0">
                <a:latin typeface="Arial" pitchFamily="34" charset="0"/>
                <a:cs typeface="Arial" pitchFamily="34" charset="0"/>
              </a:rPr>
              <a:t>eV</a:t>
            </a:r>
            <a:endParaRPr lang="el-GR" dirty="0"/>
          </a:p>
        </p:txBody>
      </p:sp>
    </p:spTree>
    <p:extLst>
      <p:ext uri="{BB962C8B-B14F-4D97-AF65-F5344CB8AC3E}">
        <p14:creationId xmlns:p14="http://schemas.microsoft.com/office/powerpoint/2010/main" val="102807883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8389F65C-698A-4BBA-B2FE-4C75F9A22388}"/>
              </a:ext>
            </a:extLst>
          </p:cNvPr>
          <p:cNvSpPr>
            <a:spLocks noGrp="1"/>
          </p:cNvSpPr>
          <p:nvPr>
            <p:ph type="title"/>
          </p:nvPr>
        </p:nvSpPr>
        <p:spPr>
          <a:xfrm>
            <a:off x="1909011" y="288758"/>
            <a:ext cx="9595602" cy="1616242"/>
          </a:xfrm>
        </p:spPr>
        <p:txBody>
          <a:bodyPr>
            <a:normAutofit fontScale="90000"/>
          </a:bodyPr>
          <a:lstStyle/>
          <a:p>
            <a:r>
              <a:rPr lang="el-GR" i="1" dirty="0"/>
              <a:t>ΑΚΘ επιθηλιώματος σε πρόσωπο γυναίκας, με ακτίνες Χ,  παραγόμενες  από </a:t>
            </a:r>
            <a:r>
              <a:rPr lang="en-US" i="1" dirty="0"/>
              <a:t>Roentgen</a:t>
            </a:r>
            <a:r>
              <a:rPr lang="el-GR" i="1" dirty="0"/>
              <a:t> λυχνία το 1915.</a:t>
            </a:r>
            <a:endParaRPr lang="el-GR" dirty="0"/>
          </a:p>
        </p:txBody>
      </p:sp>
      <p:pic>
        <p:nvPicPr>
          <p:cNvPr id="4" name="Θέση περιεχομένου 3" descr="C:\Users\ersi\Desktop\ιστορία ΑΚΘ\325px-Technic_of_roentgenotherapy_to_treat_epitheleoma_of_the_face_-_1915.jpg">
            <a:extLst>
              <a:ext uri="{FF2B5EF4-FFF2-40B4-BE49-F238E27FC236}">
                <a16:creationId xmlns:a16="http://schemas.microsoft.com/office/drawing/2014/main" id="{87D0768C-D1B9-4673-B1CC-C48A6B13E80A}"/>
              </a:ext>
            </a:extLst>
          </p:cNvPr>
          <p:cNvPicPr>
            <a:picLocks noGrp="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769895" y="1905000"/>
            <a:ext cx="5245768" cy="4816642"/>
          </a:xfrm>
          <a:prstGeom prst="rect">
            <a:avLst/>
          </a:prstGeom>
          <a:noFill/>
          <a:ln>
            <a:noFill/>
          </a:ln>
        </p:spPr>
      </p:pic>
    </p:spTree>
    <p:extLst>
      <p:ext uri="{BB962C8B-B14F-4D97-AF65-F5344CB8AC3E}">
        <p14:creationId xmlns:p14="http://schemas.microsoft.com/office/powerpoint/2010/main" val="52783454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49681A4B-6AA4-4626-91A5-998BCB5353C1}"/>
              </a:ext>
            </a:extLst>
          </p:cNvPr>
          <p:cNvSpPr>
            <a:spLocks noGrp="1"/>
          </p:cNvSpPr>
          <p:nvPr>
            <p:ph type="title"/>
          </p:nvPr>
        </p:nvSpPr>
        <p:spPr>
          <a:xfrm>
            <a:off x="1268963" y="134237"/>
            <a:ext cx="10254310" cy="1625082"/>
          </a:xfrm>
        </p:spPr>
        <p:txBody>
          <a:bodyPr>
            <a:normAutofit/>
          </a:bodyPr>
          <a:lstStyle/>
          <a:p>
            <a:r>
              <a:rPr lang="el-GR" sz="2400" dirty="0"/>
              <a:t>Άνω: Απόπειρα θεραπείας της Φυματιώσεως με Ακτίνες Χ το 1910 πριν γίνουν αντιληπτές (1920) οι συνέπειες των </a:t>
            </a:r>
            <a:r>
              <a:rPr lang="el-GR" sz="2400" dirty="0" err="1"/>
              <a:t>ιοντιζουσών</a:t>
            </a:r>
            <a:r>
              <a:rPr lang="el-GR" sz="2400" dirty="0"/>
              <a:t> Ακτινοβολιών. Κάτω: Ακτινογραφία εμφυτευμένων </a:t>
            </a:r>
            <a:r>
              <a:rPr lang="el-GR" sz="2400" dirty="0" err="1"/>
              <a:t>βελόνων</a:t>
            </a:r>
            <a:r>
              <a:rPr lang="el-GR" sz="2400" dirty="0"/>
              <a:t> </a:t>
            </a:r>
            <a:r>
              <a:rPr lang="el-GR" sz="2400" dirty="0" err="1"/>
              <a:t>ραδίου</a:t>
            </a:r>
            <a:r>
              <a:rPr lang="el-GR" sz="2400" dirty="0"/>
              <a:t> και δοχεία φύλαξης αλάτων </a:t>
            </a:r>
            <a:r>
              <a:rPr lang="el-GR" sz="2400" dirty="0" err="1"/>
              <a:t>ραδίου</a:t>
            </a:r>
            <a:r>
              <a:rPr lang="el-GR" sz="2400" dirty="0"/>
              <a:t>.</a:t>
            </a:r>
          </a:p>
        </p:txBody>
      </p:sp>
      <p:pic>
        <p:nvPicPr>
          <p:cNvPr id="7" name="Θέση περιεχομένου 6">
            <a:extLst>
              <a:ext uri="{FF2B5EF4-FFF2-40B4-BE49-F238E27FC236}">
                <a16:creationId xmlns:a16="http://schemas.microsoft.com/office/drawing/2014/main" id="{D0B025D1-5A81-4C70-859C-DC97E8AF996A}"/>
              </a:ext>
            </a:extLst>
          </p:cNvPr>
          <p:cNvPicPr>
            <a:picLocks noGrp="1" noChangeAspect="1"/>
          </p:cNvPicPr>
          <p:nvPr>
            <p:ph idx="1"/>
          </p:nvPr>
        </p:nvPicPr>
        <p:blipFill>
          <a:blip r:embed="rId2"/>
          <a:stretch>
            <a:fillRect/>
          </a:stretch>
        </p:blipFill>
        <p:spPr>
          <a:xfrm>
            <a:off x="3687097" y="1759319"/>
            <a:ext cx="4186103" cy="5098681"/>
          </a:xfrm>
          <a:prstGeom prst="rect">
            <a:avLst/>
          </a:prstGeom>
        </p:spPr>
      </p:pic>
    </p:spTree>
    <p:extLst>
      <p:ext uri="{BB962C8B-B14F-4D97-AF65-F5344CB8AC3E}">
        <p14:creationId xmlns:p14="http://schemas.microsoft.com/office/powerpoint/2010/main" val="132707055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C54BA5E2-0071-4BC9-A614-0CED036ACAF7}"/>
              </a:ext>
            </a:extLst>
          </p:cNvPr>
          <p:cNvSpPr>
            <a:spLocks noGrp="1"/>
          </p:cNvSpPr>
          <p:nvPr>
            <p:ph type="title"/>
          </p:nvPr>
        </p:nvSpPr>
        <p:spPr>
          <a:xfrm>
            <a:off x="1844842" y="224589"/>
            <a:ext cx="10074442" cy="1331495"/>
          </a:xfrm>
        </p:spPr>
        <p:txBody>
          <a:bodyPr>
            <a:normAutofit fontScale="90000"/>
          </a:bodyPr>
          <a:lstStyle/>
          <a:p>
            <a:r>
              <a:rPr lang="en-US" i="1" dirty="0"/>
              <a:t>Henry Kaplan</a:t>
            </a:r>
            <a:r>
              <a:rPr lang="el-GR" i="1" dirty="0"/>
              <a:t> 1956, </a:t>
            </a:r>
            <a:r>
              <a:rPr lang="en-US" i="1" dirty="0"/>
              <a:t>Stanford</a:t>
            </a:r>
            <a:r>
              <a:rPr lang="el-GR" i="1" dirty="0"/>
              <a:t>. Μια από τις πρώτες θεραπείες με γραμμικό επιταχυντή 6</a:t>
            </a:r>
            <a:r>
              <a:rPr lang="en-US" i="1" dirty="0"/>
              <a:t>MeV</a:t>
            </a:r>
            <a:r>
              <a:rPr lang="el-GR" i="1" dirty="0"/>
              <a:t>.</a:t>
            </a:r>
            <a:br>
              <a:rPr lang="el-GR" dirty="0"/>
            </a:br>
            <a:r>
              <a:rPr lang="el-GR" dirty="0"/>
              <a:t> </a:t>
            </a:r>
            <a:br>
              <a:rPr lang="el-GR" dirty="0"/>
            </a:br>
            <a:endParaRPr lang="el-GR" dirty="0"/>
          </a:p>
        </p:txBody>
      </p:sp>
      <p:pic>
        <p:nvPicPr>
          <p:cNvPr id="4" name="Θέση περιεχομένου 3" descr="http://image.slidesharecdn.com/vakalis-100224061614-phpapp02/95/vakalis-13-728.jpg?cb=1267014200">
            <a:extLst>
              <a:ext uri="{FF2B5EF4-FFF2-40B4-BE49-F238E27FC236}">
                <a16:creationId xmlns:a16="http://schemas.microsoft.com/office/drawing/2014/main" id="{CC490F97-98AB-4F77-B1DA-52C964D30B18}"/>
              </a:ext>
            </a:extLst>
          </p:cNvPr>
          <p:cNvPicPr>
            <a:picLocks noGrp="1"/>
          </p:cNvPicPr>
          <p:nvPr>
            <p:ph idx="1"/>
          </p:nvPr>
        </p:nvPicPr>
        <p:blipFill rotWithShape="1">
          <a:blip r:embed="rId2">
            <a:extLst>
              <a:ext uri="{28A0092B-C50C-407E-A947-70E740481C1C}">
                <a14:useLocalDpi xmlns:a14="http://schemas.microsoft.com/office/drawing/2010/main" val="0"/>
              </a:ext>
            </a:extLst>
          </a:blip>
          <a:srcRect l="16084" t="20241" r="11266" b="16386"/>
          <a:stretch/>
        </p:blipFill>
        <p:spPr bwMode="auto">
          <a:xfrm>
            <a:off x="2935704" y="1989851"/>
            <a:ext cx="6529137" cy="4426991"/>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425323868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26059435-70BF-41C7-95C3-73122F0A7C62}"/>
              </a:ext>
            </a:extLst>
          </p:cNvPr>
          <p:cNvSpPr>
            <a:spLocks noGrp="1"/>
          </p:cNvSpPr>
          <p:nvPr>
            <p:ph type="title"/>
          </p:nvPr>
        </p:nvSpPr>
        <p:spPr>
          <a:xfrm>
            <a:off x="2133600" y="176463"/>
            <a:ext cx="9371013" cy="769687"/>
          </a:xfrm>
        </p:spPr>
        <p:txBody>
          <a:bodyPr/>
          <a:lstStyle/>
          <a:p>
            <a:r>
              <a:rPr lang="el-GR" dirty="0"/>
              <a:t>Εκπομπή δέσμης ακτινοβολίας από ΠΗΓΗ</a:t>
            </a:r>
          </a:p>
        </p:txBody>
      </p:sp>
      <p:pic>
        <p:nvPicPr>
          <p:cNvPr id="4" name="Picture 4" descr="isodose 2">
            <a:extLst>
              <a:ext uri="{FF2B5EF4-FFF2-40B4-BE49-F238E27FC236}">
                <a16:creationId xmlns:a16="http://schemas.microsoft.com/office/drawing/2014/main" id="{D1D53A54-D3F5-4F64-ACFD-702D35969231}"/>
              </a:ext>
            </a:extLst>
          </p:cNvPr>
          <p:cNvPicPr>
            <a:picLocks noGrp="1" noChangeAspect="1" noChangeArrowheads="1"/>
          </p:cNvPicPr>
          <p:nvPr>
            <p:ph idx="1"/>
          </p:nvPr>
        </p:nvPicPr>
        <p:blipFill>
          <a:blip r:embed="rId2" cstate="print"/>
          <a:srcRect/>
          <a:stretch>
            <a:fillRect/>
          </a:stretch>
        </p:blipFill>
        <p:spPr bwMode="auto">
          <a:xfrm>
            <a:off x="2983832" y="869973"/>
            <a:ext cx="7074568" cy="5868308"/>
          </a:xfrm>
          <a:prstGeom prst="rect">
            <a:avLst/>
          </a:prstGeom>
          <a:noFill/>
        </p:spPr>
      </p:pic>
    </p:spTree>
    <p:extLst>
      <p:ext uri="{BB962C8B-B14F-4D97-AF65-F5344CB8AC3E}">
        <p14:creationId xmlns:p14="http://schemas.microsoft.com/office/powerpoint/2010/main" val="302424858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isodose 1">
            <a:extLst>
              <a:ext uri="{FF2B5EF4-FFF2-40B4-BE49-F238E27FC236}">
                <a16:creationId xmlns:a16="http://schemas.microsoft.com/office/drawing/2014/main" id="{8B3B1572-2BF9-4946-A6B3-204C7590A39E}"/>
              </a:ext>
            </a:extLst>
          </p:cNvPr>
          <p:cNvPicPr>
            <a:picLocks noChangeAspect="1" noChangeArrowheads="1"/>
          </p:cNvPicPr>
          <p:nvPr/>
        </p:nvPicPr>
        <p:blipFill>
          <a:blip r:embed="rId2" cstate="print"/>
          <a:srcRect/>
          <a:stretch>
            <a:fillRect/>
          </a:stretch>
        </p:blipFill>
        <p:spPr bwMode="auto">
          <a:xfrm>
            <a:off x="2903621" y="0"/>
            <a:ext cx="6705600" cy="6858000"/>
          </a:xfrm>
          <a:prstGeom prst="rect">
            <a:avLst/>
          </a:prstGeom>
          <a:noFill/>
        </p:spPr>
      </p:pic>
    </p:spTree>
    <p:extLst>
      <p:ext uri="{BB962C8B-B14F-4D97-AF65-F5344CB8AC3E}">
        <p14:creationId xmlns:p14="http://schemas.microsoft.com/office/powerpoint/2010/main" val="49053762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isodose 3">
            <a:extLst>
              <a:ext uri="{FF2B5EF4-FFF2-40B4-BE49-F238E27FC236}">
                <a16:creationId xmlns:a16="http://schemas.microsoft.com/office/drawing/2014/main" id="{59CFC83D-A520-4824-91B2-3F566AABD2D2}"/>
              </a:ext>
            </a:extLst>
          </p:cNvPr>
          <p:cNvPicPr>
            <a:picLocks noChangeAspect="1" noChangeArrowheads="1"/>
          </p:cNvPicPr>
          <p:nvPr/>
        </p:nvPicPr>
        <p:blipFill>
          <a:blip r:embed="rId2" cstate="print"/>
          <a:srcRect/>
          <a:stretch>
            <a:fillRect/>
          </a:stretch>
        </p:blipFill>
        <p:spPr bwMode="auto">
          <a:xfrm>
            <a:off x="2390274" y="40300"/>
            <a:ext cx="5037220" cy="6817700"/>
          </a:xfrm>
          <a:prstGeom prst="rect">
            <a:avLst/>
          </a:prstGeom>
          <a:noFill/>
        </p:spPr>
      </p:pic>
      <p:sp>
        <p:nvSpPr>
          <p:cNvPr id="5" name="Ορθογώνιο 4">
            <a:extLst>
              <a:ext uri="{FF2B5EF4-FFF2-40B4-BE49-F238E27FC236}">
                <a16:creationId xmlns:a16="http://schemas.microsoft.com/office/drawing/2014/main" id="{E1538EA5-06E4-4D9F-8CDD-585625658B0A}"/>
              </a:ext>
            </a:extLst>
          </p:cNvPr>
          <p:cNvSpPr/>
          <p:nvPr/>
        </p:nvSpPr>
        <p:spPr>
          <a:xfrm>
            <a:off x="8085220" y="2009274"/>
            <a:ext cx="3433011" cy="283945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2400" dirty="0"/>
              <a:t>Διαμόρφωση δέσμης με χρήση ηθμών (φίλτρων</a:t>
            </a:r>
            <a:r>
              <a:rPr lang="el-GR" dirty="0"/>
              <a:t>)</a:t>
            </a:r>
          </a:p>
        </p:txBody>
      </p:sp>
    </p:spTree>
    <p:extLst>
      <p:ext uri="{BB962C8B-B14F-4D97-AF65-F5344CB8AC3E}">
        <p14:creationId xmlns:p14="http://schemas.microsoft.com/office/powerpoint/2010/main" val="180201315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3713E5BE-1435-4E99-B113-2483E18C9D80}"/>
              </a:ext>
            </a:extLst>
          </p:cNvPr>
          <p:cNvSpPr>
            <a:spLocks noGrp="1"/>
          </p:cNvSpPr>
          <p:nvPr>
            <p:ph type="title"/>
          </p:nvPr>
        </p:nvSpPr>
        <p:spPr/>
        <p:txBody>
          <a:bodyPr/>
          <a:lstStyle/>
          <a:p>
            <a:r>
              <a:rPr lang="el-GR" dirty="0"/>
              <a:t>Ακτινοθεραπεία… σήμερα </a:t>
            </a:r>
          </a:p>
        </p:txBody>
      </p:sp>
      <p:pic>
        <p:nvPicPr>
          <p:cNvPr id="4" name="Picture 3" descr="radiotherapy">
            <a:extLst>
              <a:ext uri="{FF2B5EF4-FFF2-40B4-BE49-F238E27FC236}">
                <a16:creationId xmlns:a16="http://schemas.microsoft.com/office/drawing/2014/main" id="{BCC01AC9-A7D3-4BCD-9C65-E8ECEEFBB06F}"/>
              </a:ext>
            </a:extLst>
          </p:cNvPr>
          <p:cNvPicPr>
            <a:picLocks noGrp="1" noChangeAspect="1" noChangeArrowheads="1"/>
          </p:cNvPicPr>
          <p:nvPr>
            <p:ph idx="1"/>
          </p:nvPr>
        </p:nvPicPr>
        <p:blipFill>
          <a:blip r:embed="rId2" cstate="print"/>
          <a:srcRect/>
          <a:stretch>
            <a:fillRect/>
          </a:stretch>
        </p:blipFill>
        <p:spPr>
          <a:xfrm>
            <a:off x="4124961" y="1765300"/>
            <a:ext cx="5019991" cy="4146550"/>
          </a:xfrm>
          <a:noFill/>
          <a:ln/>
        </p:spPr>
      </p:pic>
    </p:spTree>
    <p:extLst>
      <p:ext uri="{BB962C8B-B14F-4D97-AF65-F5344CB8AC3E}">
        <p14:creationId xmlns:p14="http://schemas.microsoft.com/office/powerpoint/2010/main" val="53147007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EC81B68F-7FCF-40AB-B043-820B60AE05DA}"/>
              </a:ext>
            </a:extLst>
          </p:cNvPr>
          <p:cNvSpPr>
            <a:spLocks noGrp="1"/>
          </p:cNvSpPr>
          <p:nvPr>
            <p:ph type="title"/>
          </p:nvPr>
        </p:nvSpPr>
        <p:spPr>
          <a:xfrm>
            <a:off x="1668379" y="200527"/>
            <a:ext cx="9836233" cy="1704473"/>
          </a:xfrm>
        </p:spPr>
        <p:txBody>
          <a:bodyPr>
            <a:normAutofit fontScale="90000"/>
          </a:bodyPr>
          <a:lstStyle/>
          <a:p>
            <a:r>
              <a:rPr lang="el-GR" i="1" dirty="0"/>
              <a:t> Σύγχρονος γραμμικός επιταχυντής 6-18</a:t>
            </a:r>
            <a:r>
              <a:rPr lang="en-US" i="1" dirty="0"/>
              <a:t>MeV</a:t>
            </a:r>
            <a:r>
              <a:rPr lang="el-GR" i="1" dirty="0"/>
              <a:t> που υποστηρίζει θεραπείες </a:t>
            </a:r>
            <a:r>
              <a:rPr lang="en-US" i="1" dirty="0"/>
              <a:t>IGRT</a:t>
            </a:r>
            <a:r>
              <a:rPr lang="el-GR" i="1" dirty="0"/>
              <a:t>-</a:t>
            </a:r>
            <a:r>
              <a:rPr lang="en-US" i="1" dirty="0"/>
              <a:t>IMRT</a:t>
            </a:r>
            <a:r>
              <a:rPr lang="el-GR" i="1" dirty="0"/>
              <a:t>.</a:t>
            </a:r>
            <a:endParaRPr lang="el-GR" dirty="0"/>
          </a:p>
        </p:txBody>
      </p:sp>
      <p:pic>
        <p:nvPicPr>
          <p:cNvPr id="4" name="Θέση περιεχομένου 3">
            <a:extLst>
              <a:ext uri="{FF2B5EF4-FFF2-40B4-BE49-F238E27FC236}">
                <a16:creationId xmlns:a16="http://schemas.microsoft.com/office/drawing/2014/main" id="{36009D09-6386-4238-8C15-9AD2F3739B6E}"/>
              </a:ext>
            </a:extLst>
          </p:cNvPr>
          <p:cNvPicPr>
            <a:picLocks noGrp="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1042737" y="2245360"/>
            <a:ext cx="5325977" cy="4412113"/>
          </a:xfrm>
          <a:prstGeom prst="rect">
            <a:avLst/>
          </a:prstGeom>
          <a:noFill/>
          <a:ln>
            <a:noFill/>
          </a:ln>
        </p:spPr>
      </p:pic>
      <p:pic>
        <p:nvPicPr>
          <p:cNvPr id="5" name="Εικόνα 4">
            <a:extLst>
              <a:ext uri="{FF2B5EF4-FFF2-40B4-BE49-F238E27FC236}">
                <a16:creationId xmlns:a16="http://schemas.microsoft.com/office/drawing/2014/main" id="{AA93C611-8143-40CC-8579-5B3DA282546A}"/>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93305" y="2245360"/>
            <a:ext cx="4411579" cy="4412113"/>
          </a:xfrm>
          <a:prstGeom prst="rect">
            <a:avLst/>
          </a:prstGeom>
          <a:noFill/>
          <a:ln>
            <a:noFill/>
          </a:ln>
        </p:spPr>
      </p:pic>
    </p:spTree>
    <p:extLst>
      <p:ext uri="{BB962C8B-B14F-4D97-AF65-F5344CB8AC3E}">
        <p14:creationId xmlns:p14="http://schemas.microsoft.com/office/powerpoint/2010/main" val="278665303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1942725E-B8C8-4480-B193-5B2F1D85BE63}"/>
              </a:ext>
            </a:extLst>
          </p:cNvPr>
          <p:cNvSpPr>
            <a:spLocks noGrp="1"/>
          </p:cNvSpPr>
          <p:nvPr>
            <p:ph type="title"/>
          </p:nvPr>
        </p:nvSpPr>
        <p:spPr>
          <a:xfrm>
            <a:off x="2656225" y="1979720"/>
            <a:ext cx="6879549" cy="1449280"/>
          </a:xfrm>
        </p:spPr>
        <p:txBody>
          <a:bodyPr/>
          <a:lstStyle/>
          <a:p>
            <a:r>
              <a:rPr lang="el-GR" b="1" dirty="0"/>
              <a:t>Εξωτερική Ακτινοθεραπεία</a:t>
            </a:r>
          </a:p>
        </p:txBody>
      </p:sp>
    </p:spTree>
    <p:extLst>
      <p:ext uri="{BB962C8B-B14F-4D97-AF65-F5344CB8AC3E}">
        <p14:creationId xmlns:p14="http://schemas.microsoft.com/office/powerpoint/2010/main" val="56731233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59A6571D-CF2D-4CDF-8454-A80B4C06AD7F}"/>
              </a:ext>
            </a:extLst>
          </p:cNvPr>
          <p:cNvSpPr>
            <a:spLocks noGrp="1"/>
          </p:cNvSpPr>
          <p:nvPr>
            <p:ph type="title"/>
          </p:nvPr>
        </p:nvSpPr>
        <p:spPr/>
        <p:txBody>
          <a:bodyPr/>
          <a:lstStyle/>
          <a:p>
            <a:r>
              <a:rPr lang="el-GR" dirty="0" err="1"/>
              <a:t>Ακτινοφυσικός</a:t>
            </a:r>
            <a:endParaRPr lang="el-GR" dirty="0"/>
          </a:p>
        </p:txBody>
      </p:sp>
      <p:sp>
        <p:nvSpPr>
          <p:cNvPr id="3" name="Θέση περιεχομένου 2">
            <a:extLst>
              <a:ext uri="{FF2B5EF4-FFF2-40B4-BE49-F238E27FC236}">
                <a16:creationId xmlns:a16="http://schemas.microsoft.com/office/drawing/2014/main" id="{8E7B7F5B-432D-4DF3-B026-17BE9565B4F0}"/>
              </a:ext>
            </a:extLst>
          </p:cNvPr>
          <p:cNvSpPr>
            <a:spLocks noGrp="1"/>
          </p:cNvSpPr>
          <p:nvPr>
            <p:ph idx="1"/>
          </p:nvPr>
        </p:nvSpPr>
        <p:spPr>
          <a:xfrm>
            <a:off x="1029810" y="1305017"/>
            <a:ext cx="10474802" cy="4606205"/>
          </a:xfrm>
        </p:spPr>
        <p:txBody>
          <a:bodyPr>
            <a:normAutofit lnSpcReduction="10000"/>
          </a:bodyPr>
          <a:lstStyle/>
          <a:p>
            <a:pPr fontAlgn="base"/>
            <a:r>
              <a:rPr lang="el-GR" dirty="0"/>
              <a:t>Οι Φυσικοί μας:</a:t>
            </a:r>
          </a:p>
          <a:p>
            <a:pPr fontAlgn="base"/>
            <a:r>
              <a:rPr lang="el-GR" dirty="0"/>
              <a:t>εκτελούν  την δοσιμέτρηση των μηχανημάτων</a:t>
            </a:r>
          </a:p>
          <a:p>
            <a:pPr fontAlgn="base"/>
            <a:r>
              <a:rPr lang="el-GR" dirty="0"/>
              <a:t>διενεργούν τα προγράμματα  των ποιοτικών ελέγχων για τη σωστή και ασφαλή λειτουργία  όλων των συστημάτων της ακτινοθεραπείας.</a:t>
            </a:r>
          </a:p>
          <a:p>
            <a:pPr fontAlgn="base"/>
            <a:r>
              <a:rPr lang="el-GR" dirty="0"/>
              <a:t>Έχουν την ευθύνη του σχεδιασμού των ακτινοθεραπευτικών σχεδίων θεραπείας , των πλάνων θεραπείας.</a:t>
            </a:r>
          </a:p>
          <a:p>
            <a:pPr fontAlgn="base"/>
            <a:r>
              <a:rPr lang="el-GR" dirty="0"/>
              <a:t>Συνεργάζονται στενά με τον ακτινοθεραπευτή γιατρό, στον σχεδιασμό και στην επιλογή του σωστότερου πλάνου, από φυσική και ραδιοβιολογική άποψη.</a:t>
            </a:r>
          </a:p>
          <a:p>
            <a:pPr fontAlgn="base"/>
            <a:r>
              <a:rPr lang="el-GR" dirty="0"/>
              <a:t>Επιβλέπουν τους καθημερινούς ελέγχους που γίνονται από τούς τεχνολόγους στα μηχανήματα ακτινοθεραπείας.</a:t>
            </a:r>
          </a:p>
          <a:p>
            <a:pPr fontAlgn="base"/>
            <a:r>
              <a:rPr lang="el-GR" dirty="0"/>
              <a:t>Πραγματοποιούν τούς τακτικούς περιοδικούς ελέγχους οι οποίοι διασφαλίζουν την ποιότητα θεραπειών.</a:t>
            </a:r>
          </a:p>
          <a:p>
            <a:pPr fontAlgn="base"/>
            <a:r>
              <a:rPr lang="el-GR" dirty="0"/>
              <a:t>Είναι υπεύθυνοι για την επιβεβαίωση των θεραπειών για κάθε ασθενή.</a:t>
            </a:r>
          </a:p>
          <a:p>
            <a:pPr fontAlgn="base"/>
            <a:r>
              <a:rPr lang="el-GR" dirty="0"/>
              <a:t>Είναι υπεύθυνοι για την κλινική εφαρμογή κάθε νέας τεχνικής.</a:t>
            </a:r>
          </a:p>
          <a:p>
            <a:endParaRPr lang="el-GR" dirty="0"/>
          </a:p>
        </p:txBody>
      </p:sp>
    </p:spTree>
    <p:extLst>
      <p:ext uri="{BB962C8B-B14F-4D97-AF65-F5344CB8AC3E}">
        <p14:creationId xmlns:p14="http://schemas.microsoft.com/office/powerpoint/2010/main" val="68592188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525E73AE-5F5A-4395-BAC2-4A7146F01B99}"/>
              </a:ext>
            </a:extLst>
          </p:cNvPr>
          <p:cNvSpPr>
            <a:spLocks noGrp="1"/>
          </p:cNvSpPr>
          <p:nvPr>
            <p:ph type="title"/>
          </p:nvPr>
        </p:nvSpPr>
        <p:spPr/>
        <p:txBody>
          <a:bodyPr/>
          <a:lstStyle/>
          <a:p>
            <a:r>
              <a:rPr lang="el-GR" dirty="0"/>
              <a:t>ΗΛΕΚΤΡΟΜΑΓΝΗΤΙΚΗ ΑΚΤΙΝΟΒΟΛΙΑ</a:t>
            </a:r>
          </a:p>
        </p:txBody>
      </p:sp>
      <p:sp>
        <p:nvSpPr>
          <p:cNvPr id="3" name="Θέση περιεχομένου 2">
            <a:extLst>
              <a:ext uri="{FF2B5EF4-FFF2-40B4-BE49-F238E27FC236}">
                <a16:creationId xmlns:a16="http://schemas.microsoft.com/office/drawing/2014/main" id="{844ED22A-A73B-460C-9C7C-FF8B7F68A190}"/>
              </a:ext>
            </a:extLst>
          </p:cNvPr>
          <p:cNvSpPr>
            <a:spLocks noGrp="1"/>
          </p:cNvSpPr>
          <p:nvPr>
            <p:ph idx="1"/>
          </p:nvPr>
        </p:nvSpPr>
        <p:spPr>
          <a:xfrm>
            <a:off x="1010653" y="1905000"/>
            <a:ext cx="10493959" cy="4006222"/>
          </a:xfrm>
        </p:spPr>
        <p:txBody>
          <a:bodyPr/>
          <a:lstStyle/>
          <a:p>
            <a:r>
              <a:rPr lang="el-GR" b="1" dirty="0"/>
              <a:t>Ευρύ φάσμα ακτινοβολιών</a:t>
            </a:r>
            <a:r>
              <a:rPr lang="en-US" dirty="0"/>
              <a:t>: </a:t>
            </a:r>
            <a:r>
              <a:rPr lang="el-GR" dirty="0"/>
              <a:t>ραδιοφωνικά κύματα (τεχνικά </a:t>
            </a:r>
            <a:r>
              <a:rPr lang="el-GR" dirty="0" err="1"/>
              <a:t>ηλεκτρομ</a:t>
            </a:r>
            <a:r>
              <a:rPr lang="el-GR" dirty="0"/>
              <a:t>. κύματα), υπέρυθρες ακτίνες, το ορατό φως, τις υπεριώδεις ακτίνες, την ακτινοβολία γ, την ακτινοβολία χ.</a:t>
            </a:r>
          </a:p>
          <a:p>
            <a:pPr marL="137160" indent="0">
              <a:buNone/>
            </a:pPr>
            <a:endParaRPr lang="el-GR" dirty="0"/>
          </a:p>
          <a:p>
            <a:r>
              <a:rPr lang="el-GR" dirty="0"/>
              <a:t>Διαφέρουν ως προς τον τρόπο παραγωγής τους και το φάσμα τους.</a:t>
            </a:r>
          </a:p>
          <a:p>
            <a:pPr marL="137160" indent="0">
              <a:buNone/>
            </a:pPr>
            <a:r>
              <a:rPr lang="el-GR" dirty="0"/>
              <a:t>Το φάσμα είναι </a:t>
            </a:r>
            <a:r>
              <a:rPr lang="en-US" dirty="0"/>
              <a:t>: </a:t>
            </a:r>
            <a:r>
              <a:rPr lang="el-GR" dirty="0"/>
              <a:t>συνεχές ( φάσμα του ορατού φωτός)</a:t>
            </a:r>
          </a:p>
          <a:p>
            <a:pPr marL="137160" indent="0">
              <a:buNone/>
            </a:pPr>
            <a:r>
              <a:rPr lang="el-GR" dirty="0"/>
              <a:t>                           γραμμικό (π.χ. φάσμα της ακτινοβολίας γ)</a:t>
            </a:r>
          </a:p>
          <a:p>
            <a:pPr marL="137160" indent="0">
              <a:buNone/>
            </a:pPr>
            <a:r>
              <a:rPr lang="el-GR" dirty="0"/>
              <a:t>                           συνεχές και γραμμικό (της ακτινοβολίας χ)  </a:t>
            </a:r>
          </a:p>
          <a:p>
            <a:endParaRPr lang="el-GR" dirty="0"/>
          </a:p>
        </p:txBody>
      </p:sp>
    </p:spTree>
    <p:extLst>
      <p:ext uri="{BB962C8B-B14F-4D97-AF65-F5344CB8AC3E}">
        <p14:creationId xmlns:p14="http://schemas.microsoft.com/office/powerpoint/2010/main" val="312847642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a:extLst>
              <a:ext uri="{FF2B5EF4-FFF2-40B4-BE49-F238E27FC236}">
                <a16:creationId xmlns:a16="http://schemas.microsoft.com/office/drawing/2014/main" id="{3ACDCB98-B2EB-4D94-9448-03EA5E19F256}"/>
              </a:ext>
            </a:extLst>
          </p:cNvPr>
          <p:cNvSpPr>
            <a:spLocks noGrp="1"/>
          </p:cNvSpPr>
          <p:nvPr>
            <p:ph idx="1"/>
          </p:nvPr>
        </p:nvSpPr>
        <p:spPr>
          <a:xfrm>
            <a:off x="839755" y="0"/>
            <a:ext cx="10664857" cy="6858000"/>
          </a:xfrm>
        </p:spPr>
        <p:txBody>
          <a:bodyPr>
            <a:normAutofit fontScale="92500" lnSpcReduction="10000"/>
          </a:bodyPr>
          <a:lstStyle/>
          <a:p>
            <a:r>
              <a:rPr lang="el-GR" b="1" dirty="0">
                <a:solidFill>
                  <a:srgbClr val="FF0000"/>
                </a:solidFill>
              </a:rPr>
              <a:t>Η εξωτερική Ακτινοθεραπεία</a:t>
            </a:r>
            <a:r>
              <a:rPr lang="el-GR" dirty="0"/>
              <a:t>: Η εξωτερική Ακτινοθεραπεία μπορεί να είναι:  </a:t>
            </a:r>
            <a:r>
              <a:rPr lang="el-GR" b="1" u="sng" dirty="0"/>
              <a:t>Συμβατική δισδιάστατη (2D),</a:t>
            </a:r>
            <a:r>
              <a:rPr lang="el-GR" dirty="0"/>
              <a:t> που χρησιμοποιείται κυρίως ως παρηγορητική θεραπεία. Η δέσμη της Ακτινοβολίας έχει συνήθως σχήμα τετραγώνου ή παραλληλογράμμου, και αναπόφευκτα επηρεάζεται εκτός από τον όγκο και σημαντικό τμήμα υγιών ιστών. Έτσι, η Ακτινοβολία πρέπει να είναι χαμηλής δόσης, η οποία ναι μεν δεν επαρκεί για να </a:t>
            </a:r>
            <a:r>
              <a:rPr lang="el-GR" dirty="0" err="1"/>
              <a:t>ιαθεί</a:t>
            </a:r>
            <a:r>
              <a:rPr lang="el-GR" dirty="0"/>
              <a:t> ο καρκίνος, αλλά είναι κατάλληλη για να αμβλυνθούν τα συμπτώματά του. Γίνεται με μηχανήματα κοβαλτίου ή γραμμικούς επιταχυντές χαμηλής ενέργειας.  </a:t>
            </a:r>
            <a:r>
              <a:rPr lang="el-GR" b="1" u="sng" dirty="0"/>
              <a:t>Σύμμορφη τρισδιάστατη (3D-CRT</a:t>
            </a:r>
            <a:r>
              <a:rPr lang="el-GR" dirty="0"/>
              <a:t>). Επιτρέπει πολύ πιο ακριβή ακτινοβόληση του όγκου απ’ ότι η 2D, με αποτέλεσμα να περιορίζεται σε σημαντικό βαθμό η Ακτινοβόληση των φυσιολογικών ιστών. Είναι κατάλληλη για όλους τους όγκους.  </a:t>
            </a:r>
            <a:r>
              <a:rPr lang="el-GR" b="1" u="sng" dirty="0"/>
              <a:t>Διαμορφούμενης έντασης (IMRT). </a:t>
            </a:r>
            <a:r>
              <a:rPr lang="el-GR" dirty="0"/>
              <a:t>Είναι μία προηγμένη τεχνική, που χρησιμοποιεί γραμμικούς επιταχυντές ελεγχόμενους από ηλεκτρονικούς υπολογιστές, για να διαμορφώσει την Ακτινοβολία στο σχήμα του όγκου και έτσι να περιοριστεί ακόμα περισσότερο η Ακτινοβόληση των υγιών ιστών. Υπολογίζεται ότι ο ένας στους τρεις ασθενείς, ωφελούνται από αυτή τη μορφή Ακτινοθεραπείας. Είναι κατάλληλη για επιλεγμένους όγκους.  </a:t>
            </a:r>
            <a:r>
              <a:rPr lang="el-GR" b="1" u="sng" dirty="0"/>
              <a:t>Απεικονιστικά καθοδηγούμενη (IGRT)</a:t>
            </a:r>
            <a:r>
              <a:rPr lang="el-GR" dirty="0"/>
              <a:t>. Ουσιαστικά είναι η χρήση απεικονιστικών εξετάσεων (όπως οι Ακτινογραφίες και η αξονική τομογραφία) σε συνδυασμό με την Ακτινοβόληση. Η απεικόνιση επιτρέπει την παρακολούθηση της θέσης του όγκου και του ασθενούς, ούτως ώστε να γίνεται με ακόμη μεγαλύτερη ακρίβεια η Ακτινοβόληση. Είναι κατάλληλη για πολλούς όγκους. </a:t>
            </a:r>
            <a:r>
              <a:rPr lang="el-GR" b="1" u="sng" dirty="0"/>
              <a:t> Στερεοτακτική</a:t>
            </a:r>
            <a:r>
              <a:rPr lang="el-GR" dirty="0"/>
              <a:t>. Είναι μία τεχνική που επιτρέπει Ακτινοβόληση των όγκων με μεγάλη ακρίβεια. Συνήθως χρησιμοποιείται σε μικρούς, καλά </a:t>
            </a:r>
            <a:r>
              <a:rPr lang="el-GR" dirty="0" err="1"/>
              <a:t>περιγεγραμμένους</a:t>
            </a:r>
            <a:r>
              <a:rPr lang="el-GR" dirty="0"/>
              <a:t> όγκους (ιδίως του εγκεφάλου, του νωτιαίου μυελού, του πνεύμονος κ.ά.), οι οποίοι συχνά δεν μπορούν να αφαιρεθούν χειρουργικά. Γίνεται με εξειδικευμένους γραμμικούς επιταχυντές. </a:t>
            </a:r>
            <a:r>
              <a:rPr lang="el-GR" b="1" u="sng" dirty="0"/>
              <a:t> Θεραπεία με φορτισμένα σωματίδια (πρωτόνια p ή ιόντα άνθρακα</a:t>
            </a:r>
            <a:r>
              <a:rPr lang="el-GR" dirty="0"/>
              <a:t>), για να ακτινοβοληθούν όγκοι που απαιτούν εξαιρετικά μεγάλη ακρίβεια στόχευσης, εξαιτίας της θέσης τους και της γειτνίασής τους, με ευαίσθητα όργανα. Η Ακτινοβόληση με πρωτόνια αντί με φωτόνια, επηρεάζει λιγότερο τους παρακείμενους υγιούς ιστούς. Γι’ αυτό λ.χ. η θεραπεία με πρωτόνια εφαρμόζεται σε παιδιά, καθώς και σε όγκους όπως το μελάνωμα στην ίριδα του ματιού ή σε όγκους του εγκεφάλου.</a:t>
            </a:r>
          </a:p>
        </p:txBody>
      </p:sp>
    </p:spTree>
    <p:extLst>
      <p:ext uri="{BB962C8B-B14F-4D97-AF65-F5344CB8AC3E}">
        <p14:creationId xmlns:p14="http://schemas.microsoft.com/office/powerpoint/2010/main" val="292079154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a:extLst>
              <a:ext uri="{FF2B5EF4-FFF2-40B4-BE49-F238E27FC236}">
                <a16:creationId xmlns:a16="http://schemas.microsoft.com/office/drawing/2014/main" id="{EF272131-F232-41A4-AD2D-4ED9CEBE45F7}"/>
              </a:ext>
            </a:extLst>
          </p:cNvPr>
          <p:cNvSpPr>
            <a:spLocks noGrp="1"/>
          </p:cNvSpPr>
          <p:nvPr>
            <p:ph idx="1"/>
          </p:nvPr>
        </p:nvSpPr>
        <p:spPr>
          <a:xfrm>
            <a:off x="1283368" y="1475873"/>
            <a:ext cx="10221244" cy="4828673"/>
          </a:xfrm>
        </p:spPr>
        <p:txBody>
          <a:bodyPr/>
          <a:lstStyle/>
          <a:p>
            <a:pPr>
              <a:buFont typeface="Wingdings" panose="05000000000000000000" pitchFamily="2" charset="2"/>
              <a:buChar char="§"/>
            </a:pPr>
            <a:r>
              <a:rPr lang="el-GR" b="1" dirty="0">
                <a:solidFill>
                  <a:schemeClr val="accent2"/>
                </a:solidFill>
              </a:rPr>
              <a:t>Μορφολογικό μέγεθος</a:t>
            </a:r>
            <a:r>
              <a:rPr lang="en-US" b="1" dirty="0">
                <a:solidFill>
                  <a:schemeClr val="accent2"/>
                </a:solidFill>
              </a:rPr>
              <a:t>:</a:t>
            </a:r>
            <a:r>
              <a:rPr lang="el-GR" b="1" dirty="0">
                <a:solidFill>
                  <a:schemeClr val="accent2"/>
                </a:solidFill>
              </a:rPr>
              <a:t> </a:t>
            </a:r>
            <a:r>
              <a:rPr lang="en-US" b="1" dirty="0">
                <a:solidFill>
                  <a:schemeClr val="accent2"/>
                </a:solidFill>
              </a:rPr>
              <a:t>GTV(gross tumor volume):</a:t>
            </a:r>
            <a:r>
              <a:rPr lang="el-GR" b="1" dirty="0">
                <a:solidFill>
                  <a:schemeClr val="accent2"/>
                </a:solidFill>
              </a:rPr>
              <a:t> </a:t>
            </a:r>
            <a:r>
              <a:rPr lang="el-GR" dirty="0"/>
              <a:t>η ορατή κλινικά ή απεικονιστικά έκταση (μέγεθος) της νόσου δηλ. του όγκου και των προσβεβλημένων λεμφαδένων.</a:t>
            </a:r>
            <a:endParaRPr lang="en-US" dirty="0"/>
          </a:p>
          <a:p>
            <a:pPr>
              <a:buFont typeface="Wingdings" panose="05000000000000000000" pitchFamily="2" charset="2"/>
              <a:buChar char="§"/>
            </a:pPr>
            <a:r>
              <a:rPr lang="el-GR" b="1" dirty="0">
                <a:solidFill>
                  <a:schemeClr val="accent2"/>
                </a:solidFill>
              </a:rPr>
              <a:t>Κλινικό μέγεθος </a:t>
            </a:r>
            <a:r>
              <a:rPr lang="en-US" b="1" dirty="0">
                <a:solidFill>
                  <a:schemeClr val="accent2"/>
                </a:solidFill>
              </a:rPr>
              <a:t>:CTV (clinical target volume): </a:t>
            </a:r>
            <a:r>
              <a:rPr lang="el-GR" dirty="0"/>
              <a:t>εκτός από το ορατό μέγεθος της νόσου είναι και οι </a:t>
            </a:r>
            <a:r>
              <a:rPr lang="el-GR" dirty="0" err="1"/>
              <a:t>υποκλινικές</a:t>
            </a:r>
            <a:r>
              <a:rPr lang="el-GR" dirty="0"/>
              <a:t> μικροσκοπικές εντοπίσεις που πρέπει να ακτινοβοληθούν και εξαρτώνται από το είδος της κακοήθειας.</a:t>
            </a:r>
          </a:p>
          <a:p>
            <a:pPr>
              <a:buFont typeface="Wingdings" panose="05000000000000000000" pitchFamily="2" charset="2"/>
              <a:buChar char="§"/>
            </a:pPr>
            <a:r>
              <a:rPr lang="el-GR" b="1" dirty="0">
                <a:solidFill>
                  <a:schemeClr val="accent2"/>
                </a:solidFill>
              </a:rPr>
              <a:t>Σχεδιασμένο μέγεθος όγκου</a:t>
            </a:r>
            <a:r>
              <a:rPr lang="en-US" b="1" dirty="0">
                <a:solidFill>
                  <a:schemeClr val="accent2"/>
                </a:solidFill>
              </a:rPr>
              <a:t>: PTV (planning target volume</a:t>
            </a:r>
            <a:r>
              <a:rPr lang="en-US" dirty="0">
                <a:solidFill>
                  <a:schemeClr val="accent2"/>
                </a:solidFill>
              </a:rPr>
              <a:t>): </a:t>
            </a:r>
            <a:r>
              <a:rPr lang="el-GR" dirty="0"/>
              <a:t>είναι το γεωμετρικό περίγραμμα που περιλαμβάνει τα προηγούμενα μεγέθη και λαμβάνει υπόψιν και τις μικρές κινήσεις των διαφόρων δομών του σώματος.</a:t>
            </a:r>
          </a:p>
          <a:p>
            <a:pPr>
              <a:buFont typeface="Wingdings" panose="05000000000000000000" pitchFamily="2" charset="2"/>
              <a:buChar char="§"/>
            </a:pPr>
            <a:r>
              <a:rPr lang="el-GR" b="1" dirty="0" err="1">
                <a:solidFill>
                  <a:schemeClr val="accent2"/>
                </a:solidFill>
              </a:rPr>
              <a:t>Θεραπευόμενο</a:t>
            </a:r>
            <a:r>
              <a:rPr lang="el-GR" b="1" dirty="0">
                <a:solidFill>
                  <a:schemeClr val="accent2"/>
                </a:solidFill>
              </a:rPr>
              <a:t> μέγεθος</a:t>
            </a:r>
            <a:r>
              <a:rPr lang="en-US" b="1" dirty="0">
                <a:solidFill>
                  <a:schemeClr val="accent2"/>
                </a:solidFill>
              </a:rPr>
              <a:t>: TTV(treated target volume): </a:t>
            </a:r>
            <a:r>
              <a:rPr lang="el-GR" dirty="0"/>
              <a:t>είναι το γεωμετρικό σχήμα που περιβάλλεται από την </a:t>
            </a:r>
            <a:r>
              <a:rPr lang="el-GR" dirty="0" err="1"/>
              <a:t>ισοδοσιακή</a:t>
            </a:r>
            <a:r>
              <a:rPr lang="el-GR" dirty="0"/>
              <a:t> επιφάνεια –καμπύλη.</a:t>
            </a:r>
          </a:p>
          <a:p>
            <a:pPr>
              <a:buFont typeface="Wingdings" panose="05000000000000000000" pitchFamily="2" charset="2"/>
              <a:buChar char="§"/>
            </a:pPr>
            <a:r>
              <a:rPr lang="el-GR" b="1" dirty="0">
                <a:solidFill>
                  <a:schemeClr val="accent2"/>
                </a:solidFill>
              </a:rPr>
              <a:t>Ακτινοβολούμενο μέγεθος</a:t>
            </a:r>
            <a:r>
              <a:rPr lang="en-US" b="1" dirty="0">
                <a:solidFill>
                  <a:schemeClr val="accent2"/>
                </a:solidFill>
              </a:rPr>
              <a:t>:</a:t>
            </a:r>
            <a:r>
              <a:rPr lang="el-GR" b="1" dirty="0">
                <a:solidFill>
                  <a:schemeClr val="accent2"/>
                </a:solidFill>
              </a:rPr>
              <a:t> </a:t>
            </a:r>
            <a:r>
              <a:rPr lang="en-US" b="1" dirty="0">
                <a:solidFill>
                  <a:schemeClr val="accent2"/>
                </a:solidFill>
              </a:rPr>
              <a:t>ITV (irradiated target volu</a:t>
            </a:r>
            <a:r>
              <a:rPr lang="en-US" dirty="0">
                <a:solidFill>
                  <a:schemeClr val="accent2"/>
                </a:solidFill>
              </a:rPr>
              <a:t>me): </a:t>
            </a:r>
            <a:r>
              <a:rPr lang="el-GR" dirty="0"/>
              <a:t>όλος ο όγκος των ιστών που υπόκεινται στην επίδραση της ακτινοβολίας.</a:t>
            </a:r>
          </a:p>
          <a:p>
            <a:pPr>
              <a:buFont typeface="Wingdings" panose="05000000000000000000" pitchFamily="2" charset="2"/>
              <a:buChar char="§"/>
            </a:pPr>
            <a:r>
              <a:rPr lang="el-GR" b="1" dirty="0"/>
              <a:t>ΣΧΕΔΙΑΖΟΝΤΑΙ ΑΠΑΡΑΙΤΗΤΩΣ ΚΑΙ ΤΟ ΠΕΡΙΓΡΑΜΜΑ ΤΩΝ ΥΓΕΙΩΝ ΟΡΓΑΝΩΝ ΠΟΥ ΒΡΊΣΚΟΝΤΑΙ ΠΛΗΣΙΩΝ ΤΟΥ ΟΓΚΟΥ.</a:t>
            </a:r>
          </a:p>
          <a:p>
            <a:endParaRPr lang="el-GR" dirty="0"/>
          </a:p>
        </p:txBody>
      </p:sp>
      <p:sp>
        <p:nvSpPr>
          <p:cNvPr id="4" name="Τίτλος 1">
            <a:extLst>
              <a:ext uri="{FF2B5EF4-FFF2-40B4-BE49-F238E27FC236}">
                <a16:creationId xmlns:a16="http://schemas.microsoft.com/office/drawing/2014/main" id="{9511D78A-99C9-4819-B271-7365770BFC64}"/>
              </a:ext>
            </a:extLst>
          </p:cNvPr>
          <p:cNvSpPr>
            <a:spLocks noGrp="1"/>
          </p:cNvSpPr>
          <p:nvPr>
            <p:ph type="title"/>
          </p:nvPr>
        </p:nvSpPr>
        <p:spPr>
          <a:xfrm>
            <a:off x="2294022" y="224589"/>
            <a:ext cx="9210592" cy="1680411"/>
          </a:xfrm>
        </p:spPr>
        <p:txBody>
          <a:bodyPr>
            <a:normAutofit/>
          </a:bodyPr>
          <a:lstStyle/>
          <a:p>
            <a:r>
              <a:rPr lang="el-GR" sz="2400" dirty="0"/>
              <a:t>Τρισδιάστατος σχεδιασμός ΑΚΘ</a:t>
            </a:r>
            <a:br>
              <a:rPr lang="el-GR" sz="2400" dirty="0"/>
            </a:br>
            <a:r>
              <a:rPr lang="en-US" sz="2400" dirty="0"/>
              <a:t>3D conformal </a:t>
            </a:r>
            <a:r>
              <a:rPr lang="el-GR" sz="2400" dirty="0"/>
              <a:t>η διεθνής ακτινοθεραπευτική επιτροπή συνιστά τον προσδιορισμό των μεγεθών του στόχου</a:t>
            </a:r>
            <a:r>
              <a:rPr lang="en-US" sz="2400" dirty="0"/>
              <a:t>(target)</a:t>
            </a:r>
            <a:endParaRPr lang="el-GR" sz="2400" dirty="0"/>
          </a:p>
        </p:txBody>
      </p:sp>
    </p:spTree>
    <p:extLst>
      <p:ext uri="{BB962C8B-B14F-4D97-AF65-F5344CB8AC3E}">
        <p14:creationId xmlns:p14="http://schemas.microsoft.com/office/powerpoint/2010/main" val="325761504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1D6423A3-C34C-4379-96A9-2F2DF3BE0EAA}"/>
              </a:ext>
            </a:extLst>
          </p:cNvPr>
          <p:cNvSpPr>
            <a:spLocks noGrp="1"/>
          </p:cNvSpPr>
          <p:nvPr>
            <p:ph type="title"/>
          </p:nvPr>
        </p:nvSpPr>
        <p:spPr>
          <a:xfrm>
            <a:off x="2212257" y="265471"/>
            <a:ext cx="9292355" cy="1415845"/>
          </a:xfrm>
        </p:spPr>
        <p:txBody>
          <a:bodyPr/>
          <a:lstStyle/>
          <a:p>
            <a:r>
              <a:rPr lang="el-GR" dirty="0"/>
              <a:t>Τα βήματα σχεδιασμού ενός τρισδιάστατου πλάνου θεραπείας</a:t>
            </a:r>
          </a:p>
        </p:txBody>
      </p:sp>
      <p:sp>
        <p:nvSpPr>
          <p:cNvPr id="3" name="Θέση περιεχομένου 2">
            <a:extLst>
              <a:ext uri="{FF2B5EF4-FFF2-40B4-BE49-F238E27FC236}">
                <a16:creationId xmlns:a16="http://schemas.microsoft.com/office/drawing/2014/main" id="{83B47EA1-5646-4830-B5BC-2830ADA58409}"/>
              </a:ext>
            </a:extLst>
          </p:cNvPr>
          <p:cNvSpPr>
            <a:spLocks noGrp="1"/>
          </p:cNvSpPr>
          <p:nvPr>
            <p:ph idx="1"/>
          </p:nvPr>
        </p:nvSpPr>
        <p:spPr/>
        <p:txBody>
          <a:bodyPr>
            <a:normAutofit fontScale="85000" lnSpcReduction="20000"/>
          </a:bodyPr>
          <a:lstStyle/>
          <a:p>
            <a:pPr fontAlgn="base"/>
            <a:r>
              <a:rPr lang="el-GR" b="1" dirty="0"/>
              <a:t>GROSS TUMOR  VOLUME: </a:t>
            </a:r>
            <a:r>
              <a:rPr lang="el-GR" dirty="0"/>
              <a:t>Ο  κακοήθης όγκος ή η κοίτη του εάν έχει προηγηθεί εγχείρηση. Έχει χρώμα  </a:t>
            </a:r>
            <a:r>
              <a:rPr lang="el-GR" b="1" dirty="0"/>
              <a:t>κόκκινο.</a:t>
            </a:r>
            <a:endParaRPr lang="el-GR" dirty="0"/>
          </a:p>
          <a:p>
            <a:pPr fontAlgn="base"/>
            <a:r>
              <a:rPr lang="el-GR" b="1" dirty="0"/>
              <a:t>CLINICAL TUMOUR VOLUME: </a:t>
            </a:r>
            <a:r>
              <a:rPr lang="el-GR" dirty="0"/>
              <a:t>Περικλείει τον προηγούμενο  στόχο με ένα όριο ασφαλείας λίγων χιλιοστών. Περιλαμβάνει τις γύρω επεκτάσεις τού όγκου και τους </a:t>
            </a:r>
            <a:r>
              <a:rPr lang="el-GR" dirty="0" err="1"/>
              <a:t>λεμφαδενικούς</a:t>
            </a:r>
            <a:r>
              <a:rPr lang="el-GR" dirty="0"/>
              <a:t> σταθμούς. Έχει χρώμα </a:t>
            </a:r>
            <a:r>
              <a:rPr lang="el-GR" b="1" dirty="0"/>
              <a:t>ροζ.</a:t>
            </a:r>
            <a:endParaRPr lang="el-GR" dirty="0"/>
          </a:p>
          <a:p>
            <a:pPr fontAlgn="base"/>
            <a:r>
              <a:rPr lang="el-GR" b="1" dirty="0"/>
              <a:t>PLANNING TUMOUR VOLUME :  </a:t>
            </a:r>
            <a:r>
              <a:rPr lang="el-GR" dirty="0"/>
              <a:t>Περικλείει τον προηγούμενο με ένα όριο ασφαλείας που διασφαλίζει από  τις εσωτερικές κινήσεις των οργάνων. Είναι η περιοχή που θα ακτινοβοληθεί με μία ομοιόμορφη δόση ώστε να θεραπευθεί το CTV. Ζωγραφίζεται</a:t>
            </a:r>
            <a:r>
              <a:rPr lang="el-GR" b="1" dirty="0"/>
              <a:t> γαλάζιος.</a:t>
            </a:r>
            <a:endParaRPr lang="el-GR" dirty="0"/>
          </a:p>
          <a:p>
            <a:pPr fontAlgn="base"/>
            <a:r>
              <a:rPr lang="el-GR" b="1" dirty="0"/>
              <a:t>ORGANS AT RISK: </a:t>
            </a:r>
            <a:r>
              <a:rPr lang="el-GR" dirty="0"/>
              <a:t>Έτσι ονομάζονται όσα φυσιολογικά όργανα δεν πρέπει να ακτινοβοληθούν περισσότερο από ένα ανώτατο επιτρεπτό όριο ακτινικής δόσης.</a:t>
            </a:r>
            <a:r>
              <a:rPr lang="el-GR" b="1" dirty="0"/>
              <a:t> </a:t>
            </a:r>
            <a:r>
              <a:rPr lang="el-GR" dirty="0"/>
              <a:t>Ζωγραφίζεται με χρώμα</a:t>
            </a:r>
            <a:r>
              <a:rPr lang="el-GR" b="1" dirty="0"/>
              <a:t> πράσινο.</a:t>
            </a:r>
            <a:br>
              <a:rPr lang="el-GR" b="1" dirty="0"/>
            </a:br>
            <a:endParaRPr lang="el-GR" dirty="0"/>
          </a:p>
          <a:p>
            <a:pPr fontAlgn="base"/>
            <a:r>
              <a:rPr lang="el-GR" dirty="0"/>
              <a:t>Η διαμόρφωση του σχήματος επιτυγχάνεται με τη χρήση των διαφραγμάτων πολλαπλών φύλλων (MLC), του Γραμμικού Επιταχυντή. Ο σχεδιασμός 3D </a:t>
            </a:r>
            <a:r>
              <a:rPr lang="el-GR" dirty="0" err="1"/>
              <a:t>συμμόρφου</a:t>
            </a:r>
            <a:r>
              <a:rPr lang="el-GR" dirty="0"/>
              <a:t> ακτινοθεραπείας γίνεται με συνεργασία του τμήματος Ιατρικής Φυσικής με τη χρήση ειδικών λογισμικών από Η/Υ.</a:t>
            </a:r>
          </a:p>
          <a:p>
            <a:endParaRPr lang="el-GR" dirty="0"/>
          </a:p>
        </p:txBody>
      </p:sp>
    </p:spTree>
    <p:extLst>
      <p:ext uri="{BB962C8B-B14F-4D97-AF65-F5344CB8AC3E}">
        <p14:creationId xmlns:p14="http://schemas.microsoft.com/office/powerpoint/2010/main" val="344508919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CCBA0B8D-44D9-4BED-AA42-E52BC67B8FF3}"/>
              </a:ext>
            </a:extLst>
          </p:cNvPr>
          <p:cNvSpPr>
            <a:spLocks noGrp="1"/>
          </p:cNvSpPr>
          <p:nvPr>
            <p:ph type="title"/>
          </p:nvPr>
        </p:nvSpPr>
        <p:spPr/>
        <p:txBody>
          <a:bodyPr/>
          <a:lstStyle/>
          <a:p>
            <a:r>
              <a:rPr lang="el-GR" dirty="0"/>
              <a:t>3</a:t>
            </a:r>
            <a:r>
              <a:rPr lang="en-US" dirty="0"/>
              <a:t>D conformal RT</a:t>
            </a:r>
            <a:endParaRPr lang="el-GR" dirty="0"/>
          </a:p>
        </p:txBody>
      </p:sp>
      <p:pic>
        <p:nvPicPr>
          <p:cNvPr id="1028" name="Picture 4" descr="Τρισδιάστατος σχεδιασμός Ακτινοθεραπείας">
            <a:extLst>
              <a:ext uri="{FF2B5EF4-FFF2-40B4-BE49-F238E27FC236}">
                <a16:creationId xmlns:a16="http://schemas.microsoft.com/office/drawing/2014/main" id="{6C4DC464-200A-405A-A789-9CDC272EA928}"/>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318219" y="1504016"/>
            <a:ext cx="7555561" cy="38499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4308761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9E77DF15-200F-4B14-98DB-A9405CF8F736}"/>
              </a:ext>
            </a:extLst>
          </p:cNvPr>
          <p:cNvSpPr>
            <a:spLocks noGrp="1"/>
          </p:cNvSpPr>
          <p:nvPr>
            <p:ph type="title"/>
          </p:nvPr>
        </p:nvSpPr>
        <p:spPr/>
        <p:txBody>
          <a:bodyPr/>
          <a:lstStyle/>
          <a:p>
            <a:r>
              <a:rPr lang="el-GR" dirty="0"/>
              <a:t>ΑΚΘ προστάτη</a:t>
            </a:r>
          </a:p>
        </p:txBody>
      </p:sp>
      <p:pic>
        <p:nvPicPr>
          <p:cNvPr id="1026" name="Picture 2" descr="http://aktinotherapeutis.gr/wp-content/uploads/2012/07/3d-sxediasmos3.jpg">
            <a:extLst>
              <a:ext uri="{FF2B5EF4-FFF2-40B4-BE49-F238E27FC236}">
                <a16:creationId xmlns:a16="http://schemas.microsoft.com/office/drawing/2014/main" id="{7E8172AD-48D0-4757-A55D-D6C18837C9F9}"/>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592925" y="1264555"/>
            <a:ext cx="7882724" cy="52879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2811925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2F53EE88-AE2E-40A2-8FB4-414CB23CCF4C}"/>
              </a:ext>
            </a:extLst>
          </p:cNvPr>
          <p:cNvSpPr>
            <a:spLocks noGrp="1"/>
          </p:cNvSpPr>
          <p:nvPr>
            <p:ph type="title"/>
          </p:nvPr>
        </p:nvSpPr>
        <p:spPr>
          <a:xfrm>
            <a:off x="1684422" y="192505"/>
            <a:ext cx="10507578" cy="1941095"/>
          </a:xfrm>
        </p:spPr>
        <p:txBody>
          <a:bodyPr>
            <a:normAutofit/>
          </a:bodyPr>
          <a:lstStyle/>
          <a:p>
            <a:r>
              <a:rPr lang="el-GR" sz="2700" i="1" dirty="0"/>
              <a:t>Εικόνα σύγκρισης πλάνου ακτινοθεραπείας με </a:t>
            </a:r>
            <a:r>
              <a:rPr lang="en-US" sz="2700" i="1" dirty="0"/>
              <a:t>IMRT</a:t>
            </a:r>
            <a:r>
              <a:rPr lang="el-GR" sz="2700" i="1" dirty="0"/>
              <a:t>(Α) </a:t>
            </a:r>
            <a:r>
              <a:rPr lang="en-US" sz="2700" i="1" dirty="0"/>
              <a:t>vs</a:t>
            </a:r>
            <a:r>
              <a:rPr lang="el-GR" sz="2700" i="1" dirty="0"/>
              <a:t> 3</a:t>
            </a:r>
            <a:r>
              <a:rPr lang="en-US" sz="2700" i="1" dirty="0"/>
              <a:t>D</a:t>
            </a:r>
            <a:r>
              <a:rPr lang="el-GR" sz="2700" i="1" dirty="0"/>
              <a:t>(Β) σε εγκάρσια τομή </a:t>
            </a:r>
            <a:r>
              <a:rPr lang="en-US" sz="2700" i="1" dirty="0"/>
              <a:t>C T</a:t>
            </a:r>
            <a:r>
              <a:rPr lang="el-GR" sz="2700" i="1" dirty="0"/>
              <a:t> σε ασθενή με καρκίνο </a:t>
            </a:r>
            <a:r>
              <a:rPr lang="el-GR" sz="2700" i="1" dirty="0" err="1"/>
              <a:t>προστάτου</a:t>
            </a:r>
            <a:r>
              <a:rPr lang="el-GR" sz="2700" i="1" dirty="0"/>
              <a:t> και δείχνει την κατανομή της δόσης στην πύελο</a:t>
            </a:r>
            <a:r>
              <a:rPr lang="el-GR" i="1" dirty="0"/>
              <a:t>.</a:t>
            </a:r>
            <a:endParaRPr lang="el-GR" dirty="0"/>
          </a:p>
        </p:txBody>
      </p:sp>
      <p:pic>
        <p:nvPicPr>
          <p:cNvPr id="4" name="Θέση περιεχομένου 3">
            <a:extLst>
              <a:ext uri="{FF2B5EF4-FFF2-40B4-BE49-F238E27FC236}">
                <a16:creationId xmlns:a16="http://schemas.microsoft.com/office/drawing/2014/main" id="{46163E33-57AD-4154-A93C-3413625C716E}"/>
              </a:ext>
            </a:extLst>
          </p:cNvPr>
          <p:cNvPicPr>
            <a:picLocks noGrp="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2016407" y="1660521"/>
            <a:ext cx="4315325" cy="5149353"/>
          </a:xfrm>
          <a:prstGeom prst="rect">
            <a:avLst/>
          </a:prstGeom>
          <a:noFill/>
          <a:ln>
            <a:noFill/>
          </a:ln>
        </p:spPr>
      </p:pic>
      <p:pic>
        <p:nvPicPr>
          <p:cNvPr id="5" name="Εικόνα 4">
            <a:extLst>
              <a:ext uri="{FF2B5EF4-FFF2-40B4-BE49-F238E27FC236}">
                <a16:creationId xmlns:a16="http://schemas.microsoft.com/office/drawing/2014/main" id="{9AAAFF9E-49E0-4FFD-B9AB-AFD413F7C73E}"/>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663717" y="1660521"/>
            <a:ext cx="4315325" cy="5004974"/>
          </a:xfrm>
          <a:prstGeom prst="rect">
            <a:avLst/>
          </a:prstGeom>
          <a:noFill/>
          <a:ln>
            <a:noFill/>
          </a:ln>
        </p:spPr>
      </p:pic>
    </p:spTree>
    <p:extLst>
      <p:ext uri="{BB962C8B-B14F-4D97-AF65-F5344CB8AC3E}">
        <p14:creationId xmlns:p14="http://schemas.microsoft.com/office/powerpoint/2010/main" val="2861027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16C7AB00-BE02-4EB0-A6F3-7B8AF4636152}"/>
              </a:ext>
            </a:extLst>
          </p:cNvPr>
          <p:cNvSpPr>
            <a:spLocks noGrp="1"/>
          </p:cNvSpPr>
          <p:nvPr>
            <p:ph type="title"/>
          </p:nvPr>
        </p:nvSpPr>
        <p:spPr>
          <a:xfrm>
            <a:off x="753978" y="1251751"/>
            <a:ext cx="3427405" cy="1313896"/>
          </a:xfrm>
        </p:spPr>
        <p:txBody>
          <a:bodyPr>
            <a:normAutofit fontScale="90000"/>
          </a:bodyPr>
          <a:lstStyle/>
          <a:p>
            <a:r>
              <a:rPr lang="el-GR" sz="2400" dirty="0"/>
              <a:t>Περιστροφική τεχνική ΑΚΘ με γραμμικό επιταχυντή 6</a:t>
            </a:r>
            <a:r>
              <a:rPr lang="en-US" sz="2400" dirty="0"/>
              <a:t>MeV </a:t>
            </a:r>
            <a:r>
              <a:rPr lang="el-GR" sz="2400" dirty="0"/>
              <a:t>και 15 </a:t>
            </a:r>
            <a:r>
              <a:rPr lang="en-US" sz="2400" dirty="0"/>
              <a:t>MeV. </a:t>
            </a:r>
            <a:endParaRPr lang="el-GR" sz="2400" dirty="0"/>
          </a:p>
        </p:txBody>
      </p:sp>
      <p:pic>
        <p:nvPicPr>
          <p:cNvPr id="4" name="Picture 4" descr="isodose 4">
            <a:extLst>
              <a:ext uri="{FF2B5EF4-FFF2-40B4-BE49-F238E27FC236}">
                <a16:creationId xmlns:a16="http://schemas.microsoft.com/office/drawing/2014/main" id="{999AEBBE-70F6-43F1-9661-B2C63346A18A}"/>
              </a:ext>
            </a:extLst>
          </p:cNvPr>
          <p:cNvPicPr>
            <a:picLocks noGrp="1" noChangeAspect="1" noChangeArrowheads="1"/>
          </p:cNvPicPr>
          <p:nvPr>
            <p:ph idx="1"/>
          </p:nvPr>
        </p:nvPicPr>
        <p:blipFill>
          <a:blip r:embed="rId2" cstate="print"/>
          <a:srcRect/>
          <a:stretch>
            <a:fillRect/>
          </a:stretch>
        </p:blipFill>
        <p:spPr bwMode="auto">
          <a:xfrm>
            <a:off x="4749553" y="178740"/>
            <a:ext cx="6688469" cy="6679260"/>
          </a:xfrm>
          <a:prstGeom prst="rect">
            <a:avLst/>
          </a:prstGeom>
          <a:noFill/>
        </p:spPr>
      </p:pic>
    </p:spTree>
    <p:extLst>
      <p:ext uri="{BB962C8B-B14F-4D97-AF65-F5344CB8AC3E}">
        <p14:creationId xmlns:p14="http://schemas.microsoft.com/office/powerpoint/2010/main" val="230666217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37E2A193-EAF0-4BC8-B6EF-1D1E1EA831F2}"/>
              </a:ext>
            </a:extLst>
          </p:cNvPr>
          <p:cNvSpPr>
            <a:spLocks noGrp="1"/>
          </p:cNvSpPr>
          <p:nvPr>
            <p:ph type="title"/>
          </p:nvPr>
        </p:nvSpPr>
        <p:spPr>
          <a:xfrm>
            <a:off x="1935332" y="248575"/>
            <a:ext cx="9533771" cy="1526959"/>
          </a:xfrm>
        </p:spPr>
        <p:txBody>
          <a:bodyPr>
            <a:normAutofit/>
          </a:bodyPr>
          <a:lstStyle/>
          <a:p>
            <a:r>
              <a:rPr lang="el-GR" sz="2400" dirty="0"/>
              <a:t>Πλάνο ΑΚΘ σε Γλοίωμα </a:t>
            </a:r>
            <a:r>
              <a:rPr lang="el-GR" sz="2400" dirty="0" err="1"/>
              <a:t>κόγχου</a:t>
            </a:r>
            <a:r>
              <a:rPr lang="el-GR" sz="2400" dirty="0"/>
              <a:t>. Αριστερά με Φωτόνια </a:t>
            </a:r>
            <a:r>
              <a:rPr lang="en-US" sz="2400" dirty="0" err="1"/>
              <a:t>Vmat</a:t>
            </a:r>
            <a:r>
              <a:rPr lang="en-US" sz="2400" dirty="0"/>
              <a:t> </a:t>
            </a:r>
            <a:r>
              <a:rPr lang="el-GR" sz="2400" dirty="0"/>
              <a:t>τεχνική και Δεξιά με Πρωτόνια </a:t>
            </a:r>
            <a:r>
              <a:rPr lang="en-US" sz="2400" dirty="0"/>
              <a:t>IMRT</a:t>
            </a:r>
            <a:r>
              <a:rPr lang="el-GR" sz="2400" dirty="0"/>
              <a:t>. Η διάχυση της Ακτινοβολίας με τα πρωτόνια είναι μηδενική στον υγιή εγκέφαλο.</a:t>
            </a:r>
            <a:r>
              <a:rPr lang="en-US" sz="2400" dirty="0"/>
              <a:t> </a:t>
            </a:r>
            <a:endParaRPr lang="el-GR" sz="2400" dirty="0"/>
          </a:p>
        </p:txBody>
      </p:sp>
      <p:pic>
        <p:nvPicPr>
          <p:cNvPr id="4" name="Εικόνα 3">
            <a:extLst>
              <a:ext uri="{FF2B5EF4-FFF2-40B4-BE49-F238E27FC236}">
                <a16:creationId xmlns:a16="http://schemas.microsoft.com/office/drawing/2014/main" id="{62BFE72B-BD20-4E30-A27A-6304F4B201F6}"/>
              </a:ext>
            </a:extLst>
          </p:cNvPr>
          <p:cNvPicPr>
            <a:picLocks noChangeAspect="1"/>
          </p:cNvPicPr>
          <p:nvPr/>
        </p:nvPicPr>
        <p:blipFill rotWithShape="1">
          <a:blip r:embed="rId2"/>
          <a:srcRect b="33622"/>
          <a:stretch/>
        </p:blipFill>
        <p:spPr>
          <a:xfrm>
            <a:off x="2241342" y="1775534"/>
            <a:ext cx="7559605" cy="4054489"/>
          </a:xfrm>
          <a:prstGeom prst="rect">
            <a:avLst/>
          </a:prstGeom>
        </p:spPr>
      </p:pic>
    </p:spTree>
    <p:extLst>
      <p:ext uri="{BB962C8B-B14F-4D97-AF65-F5344CB8AC3E}">
        <p14:creationId xmlns:p14="http://schemas.microsoft.com/office/powerpoint/2010/main" val="369210261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C7FB9DB5-A148-496E-89C8-BC4952380AF3}"/>
              </a:ext>
            </a:extLst>
          </p:cNvPr>
          <p:cNvSpPr>
            <a:spLocks noGrp="1"/>
          </p:cNvSpPr>
          <p:nvPr>
            <p:ph type="title"/>
          </p:nvPr>
        </p:nvSpPr>
        <p:spPr/>
        <p:txBody>
          <a:bodyPr/>
          <a:lstStyle/>
          <a:p>
            <a:r>
              <a:rPr lang="el-GR" dirty="0"/>
              <a:t>Βραχυθεραπεία προστάτη με Ιώδιο 186</a:t>
            </a:r>
          </a:p>
        </p:txBody>
      </p:sp>
      <p:pic>
        <p:nvPicPr>
          <p:cNvPr id="4" name="Picture 5">
            <a:extLst>
              <a:ext uri="{FF2B5EF4-FFF2-40B4-BE49-F238E27FC236}">
                <a16:creationId xmlns:a16="http://schemas.microsoft.com/office/drawing/2014/main" id="{24AB2FC3-D4DB-4E0E-88DA-6285D616DFE3}"/>
              </a:ext>
            </a:extLst>
          </p:cNvPr>
          <p:cNvPicPr>
            <a:picLocks noGrp="1"/>
          </p:cNvPicPr>
          <p:nvPr>
            <p:ph sz="quarter" idx="13"/>
          </p:nvPr>
        </p:nvPicPr>
        <p:blipFill>
          <a:blip r:embed="rId2">
            <a:lum bright="6000" contrast="12000"/>
            <a:extLst>
              <a:ext uri="{28A0092B-C50C-407E-A947-70E740481C1C}">
                <a14:useLocalDpi xmlns:a14="http://schemas.microsoft.com/office/drawing/2010/main" val="0"/>
              </a:ext>
            </a:extLst>
          </a:blip>
          <a:srcRect/>
          <a:stretch>
            <a:fillRect/>
          </a:stretch>
        </p:blipFill>
        <p:spPr>
          <a:xfrm>
            <a:off x="1012447" y="2189409"/>
            <a:ext cx="5231122" cy="3424237"/>
          </a:xfrm>
          <a:prstGeom prst="rect">
            <a:avLst/>
          </a:prstGeom>
          <a:noFill/>
        </p:spPr>
      </p:pic>
      <p:pic>
        <p:nvPicPr>
          <p:cNvPr id="5" name="Picture 6">
            <a:extLst>
              <a:ext uri="{FF2B5EF4-FFF2-40B4-BE49-F238E27FC236}">
                <a16:creationId xmlns:a16="http://schemas.microsoft.com/office/drawing/2014/main" id="{7E62EBAB-F1F1-4473-9F64-75C236B1843F}"/>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6536987" y="2145044"/>
            <a:ext cx="4741240" cy="3424237"/>
          </a:xfrm>
          <a:prstGeom prst="rect">
            <a:avLst/>
          </a:prstGeom>
          <a:noFill/>
          <a:ln>
            <a:noFill/>
          </a:ln>
        </p:spPr>
      </p:pic>
    </p:spTree>
    <p:extLst>
      <p:ext uri="{BB962C8B-B14F-4D97-AF65-F5344CB8AC3E}">
        <p14:creationId xmlns:p14="http://schemas.microsoft.com/office/powerpoint/2010/main" val="375112166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71EE689D-6923-4B45-8FE3-96183AC95C04}"/>
              </a:ext>
            </a:extLst>
          </p:cNvPr>
          <p:cNvSpPr>
            <a:spLocks noGrp="1"/>
          </p:cNvSpPr>
          <p:nvPr>
            <p:ph type="title"/>
          </p:nvPr>
        </p:nvSpPr>
        <p:spPr/>
        <p:txBody>
          <a:bodyPr/>
          <a:lstStyle/>
          <a:p>
            <a:r>
              <a:rPr lang="el-GR" dirty="0" err="1"/>
              <a:t>Στερεοταξία</a:t>
            </a:r>
            <a:r>
              <a:rPr lang="el-GR" dirty="0"/>
              <a:t> ή ακτινοχειρουργική</a:t>
            </a:r>
          </a:p>
        </p:txBody>
      </p:sp>
      <p:sp>
        <p:nvSpPr>
          <p:cNvPr id="3" name="Θέση περιεχομένου 2">
            <a:extLst>
              <a:ext uri="{FF2B5EF4-FFF2-40B4-BE49-F238E27FC236}">
                <a16:creationId xmlns:a16="http://schemas.microsoft.com/office/drawing/2014/main" id="{2BBF62BC-1BE0-4CE7-8AA9-AC3420A433EE}"/>
              </a:ext>
            </a:extLst>
          </p:cNvPr>
          <p:cNvSpPr>
            <a:spLocks noGrp="1"/>
          </p:cNvSpPr>
          <p:nvPr>
            <p:ph idx="1"/>
          </p:nvPr>
        </p:nvSpPr>
        <p:spPr/>
        <p:txBody>
          <a:bodyPr/>
          <a:lstStyle/>
          <a:p>
            <a:r>
              <a:rPr lang="el-GR" sz="2400" dirty="0"/>
              <a:t>Οι τεχνικές </a:t>
            </a:r>
            <a:r>
              <a:rPr lang="el-GR" sz="2400" b="1" dirty="0"/>
              <a:t>εστιακής ακτινοβολίας</a:t>
            </a:r>
            <a:r>
              <a:rPr lang="el-GR" sz="2400" dirty="0"/>
              <a:t>, στις οποίες χρησιμοποιούνται πολλαπλές ακτίνες ακτινοβολίας φωτονίων, σε προεπιλεγμένες και </a:t>
            </a:r>
            <a:r>
              <a:rPr lang="el-GR" sz="2400" dirty="0" err="1"/>
              <a:t>στερεοτακτικές</a:t>
            </a:r>
            <a:r>
              <a:rPr lang="el-GR" sz="2400" dirty="0"/>
              <a:t> εντοπίσεις κυρίως στον εγκέφαλο.</a:t>
            </a:r>
          </a:p>
          <a:p>
            <a:endParaRPr lang="el-GR" dirty="0"/>
          </a:p>
        </p:txBody>
      </p:sp>
    </p:spTree>
    <p:extLst>
      <p:ext uri="{BB962C8B-B14F-4D97-AF65-F5344CB8AC3E}">
        <p14:creationId xmlns:p14="http://schemas.microsoft.com/office/powerpoint/2010/main" val="379711672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11D493C4-9979-4B2F-86E7-C0DA8A165085}"/>
              </a:ext>
            </a:extLst>
          </p:cNvPr>
          <p:cNvSpPr>
            <a:spLocks noGrp="1"/>
          </p:cNvSpPr>
          <p:nvPr>
            <p:ph type="title"/>
          </p:nvPr>
        </p:nvSpPr>
        <p:spPr/>
        <p:txBody>
          <a:bodyPr>
            <a:normAutofit fontScale="90000"/>
          </a:bodyPr>
          <a:lstStyle/>
          <a:p>
            <a:r>
              <a:rPr lang="el-GR" dirty="0"/>
              <a:t>Τύποι της ακτινοβολίας. Το εύρος εφαρμογής της </a:t>
            </a:r>
            <a:r>
              <a:rPr lang="el-GR" dirty="0" err="1"/>
              <a:t>ιονίζουσας</a:t>
            </a:r>
            <a:r>
              <a:rPr lang="el-GR" dirty="0"/>
              <a:t> ακτινοβολίας</a:t>
            </a:r>
          </a:p>
        </p:txBody>
      </p:sp>
      <p:pic>
        <p:nvPicPr>
          <p:cNvPr id="4" name="Picture 3" descr="the energyspectrum">
            <a:extLst>
              <a:ext uri="{FF2B5EF4-FFF2-40B4-BE49-F238E27FC236}">
                <a16:creationId xmlns:a16="http://schemas.microsoft.com/office/drawing/2014/main" id="{E3FF21B2-18EE-4B57-9EE4-2950E8CF705A}"/>
              </a:ext>
            </a:extLst>
          </p:cNvPr>
          <p:cNvPicPr>
            <a:picLocks noGrp="1"/>
          </p:cNvPicPr>
          <p:nvPr>
            <p:ph idx="1"/>
          </p:nvPr>
        </p:nvPicPr>
        <p:blipFill>
          <a:blip r:embed="rId2">
            <a:lum bright="-18000" contrast="54000"/>
            <a:extLst>
              <a:ext uri="{28A0092B-C50C-407E-A947-70E740481C1C}">
                <a14:useLocalDpi xmlns:a14="http://schemas.microsoft.com/office/drawing/2010/main" val="0"/>
              </a:ext>
            </a:extLst>
          </a:blip>
          <a:srcRect/>
          <a:stretch>
            <a:fillRect/>
          </a:stretch>
        </p:blipFill>
        <p:spPr bwMode="auto">
          <a:xfrm>
            <a:off x="1925053" y="1905000"/>
            <a:ext cx="8911687" cy="4543926"/>
          </a:xfrm>
          <a:prstGeom prst="rect">
            <a:avLst/>
          </a:prstGeom>
          <a:noFill/>
          <a:ln w="38100">
            <a:solidFill>
              <a:schemeClr val="tx2"/>
            </a:solidFill>
            <a:miter lim="800000"/>
            <a:headEnd/>
            <a:tailEnd/>
          </a:ln>
        </p:spPr>
      </p:pic>
    </p:spTree>
    <p:extLst>
      <p:ext uri="{BB962C8B-B14F-4D97-AF65-F5344CB8AC3E}">
        <p14:creationId xmlns:p14="http://schemas.microsoft.com/office/powerpoint/2010/main" val="188610477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3FCF5CC7-E8F5-43B8-AECC-679B8AB1BF3C}"/>
              </a:ext>
            </a:extLst>
          </p:cNvPr>
          <p:cNvSpPr>
            <a:spLocks noGrp="1"/>
          </p:cNvSpPr>
          <p:nvPr>
            <p:ph type="title"/>
          </p:nvPr>
        </p:nvSpPr>
        <p:spPr/>
        <p:txBody>
          <a:bodyPr/>
          <a:lstStyle/>
          <a:p>
            <a:r>
              <a:rPr lang="el-GR" dirty="0"/>
              <a:t>Ιστορική αναδρομή</a:t>
            </a:r>
          </a:p>
        </p:txBody>
      </p:sp>
      <p:sp>
        <p:nvSpPr>
          <p:cNvPr id="3" name="Θέση περιεχομένου 2">
            <a:extLst>
              <a:ext uri="{FF2B5EF4-FFF2-40B4-BE49-F238E27FC236}">
                <a16:creationId xmlns:a16="http://schemas.microsoft.com/office/drawing/2014/main" id="{1C54E5F4-9B64-41D4-ABF6-1E41A9C9A6D8}"/>
              </a:ext>
            </a:extLst>
          </p:cNvPr>
          <p:cNvSpPr>
            <a:spLocks noGrp="1"/>
          </p:cNvSpPr>
          <p:nvPr>
            <p:ph idx="1"/>
          </p:nvPr>
        </p:nvSpPr>
        <p:spPr/>
        <p:txBody>
          <a:bodyPr/>
          <a:lstStyle/>
          <a:p>
            <a:pPr lvl="0">
              <a:lnSpc>
                <a:spcPct val="90000"/>
              </a:lnSpc>
            </a:pPr>
            <a:r>
              <a:rPr lang="el-GR" dirty="0"/>
              <a:t>Αρχές του 1950 καθιερώθηκε από τον Σουηδό νευροχειρουργό </a:t>
            </a:r>
            <a:r>
              <a:rPr lang="en-US" dirty="0"/>
              <a:t>Leksell</a:t>
            </a:r>
            <a:r>
              <a:rPr lang="el-GR" dirty="0"/>
              <a:t> , καθώς και ο όρος «ακτινοχειρουργική». </a:t>
            </a:r>
          </a:p>
          <a:p>
            <a:pPr lvl="0">
              <a:lnSpc>
                <a:spcPct val="90000"/>
              </a:lnSpc>
            </a:pPr>
            <a:r>
              <a:rPr lang="el-GR" dirty="0"/>
              <a:t>χορήγηση μιας  υψηλής ακτινοθεραπευτικής δόσης (της τάξεως των 100 </a:t>
            </a:r>
            <a:r>
              <a:rPr lang="en-US" dirty="0" err="1"/>
              <a:t>Gy</a:t>
            </a:r>
            <a:r>
              <a:rPr lang="el-GR" dirty="0"/>
              <a:t>)   σε μια συνεδρία, σε έναν </a:t>
            </a:r>
            <a:r>
              <a:rPr lang="el-GR" dirty="0" err="1"/>
              <a:t>ενδοκρανιακό</a:t>
            </a:r>
            <a:r>
              <a:rPr lang="el-GR" dirty="0"/>
              <a:t> στόχο ο </a:t>
            </a:r>
            <a:r>
              <a:rPr lang="en-US" dirty="0"/>
              <a:t>Leksell</a:t>
            </a:r>
            <a:r>
              <a:rPr lang="el-GR" dirty="0"/>
              <a:t> έκανε χρήση ακτίνων </a:t>
            </a:r>
            <a:r>
              <a:rPr lang="en-US" dirty="0"/>
              <a:t>X</a:t>
            </a:r>
            <a:r>
              <a:rPr lang="el-GR" dirty="0"/>
              <a:t> 200 </a:t>
            </a:r>
            <a:r>
              <a:rPr lang="en-US" dirty="0" err="1"/>
              <a:t>kVp</a:t>
            </a:r>
            <a:r>
              <a:rPr lang="el-GR" dirty="0"/>
              <a:t>. </a:t>
            </a:r>
          </a:p>
          <a:p>
            <a:pPr lvl="0">
              <a:lnSpc>
                <a:spcPct val="90000"/>
              </a:lnSpc>
            </a:pPr>
            <a:r>
              <a:rPr lang="el-GR" dirty="0"/>
              <a:t>Για την απαλλαγεί της επιβάρυνσης των ζωτικών δομών και την επίτευξη της επικέντρωσης της δόσης στον όγκο στόχο εντός του εγκεφάλου, πλησίασε τον στόχο από διάφορες κατευθύνσεις.</a:t>
            </a:r>
          </a:p>
          <a:p>
            <a:pPr lvl="0">
              <a:lnSpc>
                <a:spcPct val="90000"/>
              </a:lnSpc>
            </a:pPr>
            <a:r>
              <a:rPr lang="el-GR" dirty="0"/>
              <a:t>Στα τέλη της δεκαετίας του 1950 έχουμε διακοπή των </a:t>
            </a:r>
            <a:r>
              <a:rPr lang="en-US" dirty="0"/>
              <a:t>orthovoltage</a:t>
            </a:r>
            <a:r>
              <a:rPr lang="el-GR" dirty="0"/>
              <a:t> ακτίνων Χ στην ακτινοχειρουργική. εγκεφάλου  εφαρμόστηκε αργότερα με καταλληλότερες δέσμες ακτινοβολίας, αρχικά με πρωτόνια από </a:t>
            </a:r>
            <a:r>
              <a:rPr lang="el-GR" dirty="0" err="1"/>
              <a:t>κυκλοτρόνια</a:t>
            </a:r>
            <a:r>
              <a:rPr lang="el-GR" dirty="0"/>
              <a:t>, στη συνέχεια με εστιασμένες ακτίνες γ- </a:t>
            </a:r>
            <a:r>
              <a:rPr lang="el-GR" baseline="30000" dirty="0"/>
              <a:t>60</a:t>
            </a:r>
            <a:r>
              <a:rPr lang="en-US" dirty="0"/>
              <a:t>Co </a:t>
            </a:r>
            <a:r>
              <a:rPr lang="el-GR" dirty="0"/>
              <a:t>και πιο πρόσφατα με ακτίνες Χ από γραμμικούς επιταχυντές.</a:t>
            </a:r>
          </a:p>
          <a:p>
            <a:endParaRPr lang="el-GR" dirty="0"/>
          </a:p>
        </p:txBody>
      </p:sp>
    </p:spTree>
    <p:extLst>
      <p:ext uri="{BB962C8B-B14F-4D97-AF65-F5344CB8AC3E}">
        <p14:creationId xmlns:p14="http://schemas.microsoft.com/office/powerpoint/2010/main" val="92061431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a:extLst>
              <a:ext uri="{FF2B5EF4-FFF2-40B4-BE49-F238E27FC236}">
                <a16:creationId xmlns:a16="http://schemas.microsoft.com/office/drawing/2014/main" id="{0B9091BE-9ED5-43A0-9284-C51CEEAA1A46}"/>
              </a:ext>
            </a:extLst>
          </p:cNvPr>
          <p:cNvSpPr>
            <a:spLocks noGrp="1"/>
          </p:cNvSpPr>
          <p:nvPr>
            <p:ph idx="1"/>
          </p:nvPr>
        </p:nvSpPr>
        <p:spPr/>
        <p:txBody>
          <a:bodyPr/>
          <a:lstStyle/>
          <a:p>
            <a:pPr lvl="0"/>
            <a:r>
              <a:rPr lang="el-GR" dirty="0"/>
              <a:t>Το 1974 ο </a:t>
            </a:r>
            <a:r>
              <a:rPr lang="en-US" dirty="0"/>
              <a:t>Larsson</a:t>
            </a:r>
            <a:r>
              <a:rPr lang="el-GR" dirty="0"/>
              <a:t> πρότεινε τους γραμμικούς επιταχυντές ως βιώσιμες πηγές ακτινοβολίας για την ακτινοχειρουργική. Το 1984 αναφέρθηκε η ανάπτυξη και η κλινική εφαρμογή της τεχνικής   πολλαπλών  μη </a:t>
            </a:r>
            <a:r>
              <a:rPr lang="el-GR" dirty="0" err="1"/>
              <a:t>συνεπίπεδων</a:t>
            </a:r>
            <a:r>
              <a:rPr lang="el-GR" dirty="0"/>
              <a:t> τόξων βασισμένη σε γραμμικό επιταχυντή,</a:t>
            </a:r>
          </a:p>
          <a:p>
            <a:pPr lvl="0"/>
            <a:r>
              <a:rPr lang="el-GR" dirty="0"/>
              <a:t>Το 1986 το Πανεπιστήμιο του Χάρβαρντ στη Βοστώνη και το Πανεπιστήμιο </a:t>
            </a:r>
            <a:r>
              <a:rPr lang="el-GR" dirty="0" err="1"/>
              <a:t>McGill</a:t>
            </a:r>
            <a:r>
              <a:rPr lang="el-GR" dirty="0"/>
              <a:t> στο Μόντρεαλ, ανέπτυξαν την τεχνική πολλαπλών μη συγκλινόντων τόξων, και την τεχνική δυναμικής </a:t>
            </a:r>
            <a:r>
              <a:rPr lang="el-GR" dirty="0" err="1"/>
              <a:t>στερεοτακτικής</a:t>
            </a:r>
            <a:r>
              <a:rPr lang="el-GR" dirty="0"/>
              <a:t> </a:t>
            </a:r>
            <a:r>
              <a:rPr lang="el-GR" dirty="0" err="1"/>
              <a:t>ακτινοχειρουργικής</a:t>
            </a:r>
            <a:r>
              <a:rPr lang="el-GR" dirty="0"/>
              <a:t>.</a:t>
            </a:r>
          </a:p>
          <a:p>
            <a:endParaRPr lang="el-GR" dirty="0"/>
          </a:p>
        </p:txBody>
      </p:sp>
    </p:spTree>
    <p:extLst>
      <p:ext uri="{BB962C8B-B14F-4D97-AF65-F5344CB8AC3E}">
        <p14:creationId xmlns:p14="http://schemas.microsoft.com/office/powerpoint/2010/main" val="281295355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88361B3E-116E-457A-A725-95FD890807F1}"/>
              </a:ext>
            </a:extLst>
          </p:cNvPr>
          <p:cNvSpPr>
            <a:spLocks noGrp="1"/>
          </p:cNvSpPr>
          <p:nvPr>
            <p:ph type="title"/>
          </p:nvPr>
        </p:nvSpPr>
        <p:spPr/>
        <p:txBody>
          <a:bodyPr/>
          <a:lstStyle/>
          <a:p>
            <a:r>
              <a:rPr lang="el-GR" b="1" dirty="0"/>
              <a:t>Χαρακτηριστικά της </a:t>
            </a:r>
            <a:r>
              <a:rPr lang="el-GR" b="1" dirty="0" err="1"/>
              <a:t>στερεοτακτικής</a:t>
            </a:r>
            <a:r>
              <a:rPr lang="el-GR" b="1" dirty="0"/>
              <a:t> ακτινοβολίας</a:t>
            </a:r>
            <a:endParaRPr lang="el-GR" dirty="0"/>
          </a:p>
        </p:txBody>
      </p:sp>
      <p:sp>
        <p:nvSpPr>
          <p:cNvPr id="3" name="Θέση περιεχομένου 2">
            <a:extLst>
              <a:ext uri="{FF2B5EF4-FFF2-40B4-BE49-F238E27FC236}">
                <a16:creationId xmlns:a16="http://schemas.microsoft.com/office/drawing/2014/main" id="{62BE686F-9D40-478B-B080-B1E94FB8AE5F}"/>
              </a:ext>
            </a:extLst>
          </p:cNvPr>
          <p:cNvSpPr>
            <a:spLocks noGrp="1"/>
          </p:cNvSpPr>
          <p:nvPr>
            <p:ph idx="1"/>
          </p:nvPr>
        </p:nvSpPr>
        <p:spPr/>
        <p:txBody>
          <a:bodyPr/>
          <a:lstStyle/>
          <a:p>
            <a:pPr lvl="0"/>
            <a:r>
              <a:rPr lang="el-GR" dirty="0"/>
              <a:t>Οι συνολικές δόσεις που δίδονται είναι της τάξεως των 10-50 </a:t>
            </a:r>
            <a:r>
              <a:rPr lang="en-US" dirty="0" err="1"/>
              <a:t>Gy</a:t>
            </a:r>
            <a:r>
              <a:rPr lang="el-GR" dirty="0"/>
              <a:t>.</a:t>
            </a:r>
          </a:p>
          <a:p>
            <a:pPr lvl="0"/>
            <a:r>
              <a:rPr lang="el-GR" dirty="0"/>
              <a:t> Οι στόχοι σχεδιασμού είναι μικροί και τα μεγέθη των τυπικών όγκων  κυμαίνονται από 1 έως 35 </a:t>
            </a:r>
            <a:r>
              <a:rPr lang="en-US" dirty="0"/>
              <a:t>cm</a:t>
            </a:r>
            <a:r>
              <a:rPr lang="el-GR" baseline="30000" dirty="0"/>
              <a:t>3</a:t>
            </a:r>
            <a:r>
              <a:rPr lang="el-GR" dirty="0"/>
              <a:t>.</a:t>
            </a:r>
          </a:p>
          <a:p>
            <a:pPr lvl="0"/>
            <a:r>
              <a:rPr lang="el-GR" dirty="0"/>
              <a:t>Οι απαιτήσεις για την ακρίβεια της  θέσης στην χορήγηση της δόσης είναι +- 1</a:t>
            </a:r>
            <a:r>
              <a:rPr lang="en-US" dirty="0"/>
              <a:t>mm</a:t>
            </a:r>
            <a:r>
              <a:rPr lang="el-GR" dirty="0"/>
              <a:t> . Ενώ  για  την αριθμητική ακρίβεια είναι  + -5%.</a:t>
            </a:r>
          </a:p>
          <a:p>
            <a:endParaRPr lang="el-GR" dirty="0"/>
          </a:p>
        </p:txBody>
      </p:sp>
    </p:spTree>
    <p:extLst>
      <p:ext uri="{BB962C8B-B14F-4D97-AF65-F5344CB8AC3E}">
        <p14:creationId xmlns:p14="http://schemas.microsoft.com/office/powerpoint/2010/main" val="348753645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807710A0-29F2-4461-BADE-44D7A2E29A22}"/>
              </a:ext>
            </a:extLst>
          </p:cNvPr>
          <p:cNvSpPr>
            <a:spLocks noGrp="1"/>
          </p:cNvSpPr>
          <p:nvPr>
            <p:ph type="title"/>
          </p:nvPr>
        </p:nvSpPr>
        <p:spPr/>
        <p:txBody>
          <a:bodyPr/>
          <a:lstStyle/>
          <a:p>
            <a:r>
              <a:rPr lang="el-GR" b="1" dirty="0"/>
              <a:t>Στην στερεοτακτική ακτινοβολία η δόση μπορεί να χορηγηθεί</a:t>
            </a:r>
            <a:endParaRPr lang="el-GR" dirty="0"/>
          </a:p>
        </p:txBody>
      </p:sp>
      <p:sp>
        <p:nvSpPr>
          <p:cNvPr id="3" name="Θέση περιεχομένου 2">
            <a:extLst>
              <a:ext uri="{FF2B5EF4-FFF2-40B4-BE49-F238E27FC236}">
                <a16:creationId xmlns:a16="http://schemas.microsoft.com/office/drawing/2014/main" id="{C838D31E-733C-45B3-B6C4-B35512F6B9E9}"/>
              </a:ext>
            </a:extLst>
          </p:cNvPr>
          <p:cNvSpPr>
            <a:spLocks noGrp="1"/>
          </p:cNvSpPr>
          <p:nvPr>
            <p:ph idx="1"/>
          </p:nvPr>
        </p:nvSpPr>
        <p:spPr/>
        <p:txBody>
          <a:bodyPr/>
          <a:lstStyle/>
          <a:p>
            <a:pPr lvl="0"/>
            <a:r>
              <a:rPr lang="el-GR" dirty="0"/>
              <a:t> </a:t>
            </a:r>
            <a:r>
              <a:rPr lang="el-GR" sz="2400" dirty="0" err="1"/>
              <a:t>Στερεοτακτικής</a:t>
            </a:r>
            <a:r>
              <a:rPr lang="el-GR" sz="2400" dirty="0"/>
              <a:t> </a:t>
            </a:r>
            <a:r>
              <a:rPr lang="el-GR" sz="2400" b="1" dirty="0"/>
              <a:t>εμφύτευσης</a:t>
            </a:r>
            <a:r>
              <a:rPr lang="el-GR" sz="2400" dirty="0"/>
              <a:t> ή ραδιενεργών πηγών (στερεοτακτική βραχυθεραπεία)  </a:t>
            </a:r>
          </a:p>
          <a:p>
            <a:pPr lvl="0"/>
            <a:r>
              <a:rPr lang="el-GR" sz="2400" dirty="0"/>
              <a:t> Ενώ συχνότερα χορηγείται με μία ή περισσότερες εξωτερικές πηγές ακτινοβολίας (ακτινοβολία </a:t>
            </a:r>
            <a:r>
              <a:rPr lang="el-GR" sz="2400" b="1" dirty="0" err="1"/>
              <a:t>στερεοτακτικής</a:t>
            </a:r>
            <a:r>
              <a:rPr lang="el-GR" sz="2400" b="1" dirty="0"/>
              <a:t> εξωτερικής δέσμης</a:t>
            </a:r>
            <a:r>
              <a:rPr lang="el-GR" sz="2400" dirty="0"/>
              <a:t>).</a:t>
            </a:r>
          </a:p>
          <a:p>
            <a:endParaRPr lang="el-GR" dirty="0"/>
          </a:p>
        </p:txBody>
      </p:sp>
    </p:spTree>
    <p:extLst>
      <p:ext uri="{BB962C8B-B14F-4D97-AF65-F5344CB8AC3E}">
        <p14:creationId xmlns:p14="http://schemas.microsoft.com/office/powerpoint/2010/main" val="330450816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F0FE3851-CBA9-4253-930E-C24E4576353C}"/>
              </a:ext>
            </a:extLst>
          </p:cNvPr>
          <p:cNvSpPr>
            <a:spLocks noGrp="1"/>
          </p:cNvSpPr>
          <p:nvPr>
            <p:ph type="title"/>
          </p:nvPr>
        </p:nvSpPr>
        <p:spPr>
          <a:xfrm>
            <a:off x="1710813" y="176980"/>
            <a:ext cx="10043652" cy="1728019"/>
          </a:xfrm>
        </p:spPr>
        <p:txBody>
          <a:bodyPr>
            <a:normAutofit/>
          </a:bodyPr>
          <a:lstStyle/>
          <a:p>
            <a:r>
              <a:rPr lang="el-GR" sz="2800" b="1" dirty="0"/>
              <a:t>Ο χωρισμός της </a:t>
            </a:r>
            <a:r>
              <a:rPr lang="el-GR" sz="2800" b="1" dirty="0" err="1"/>
              <a:t>στερεοτακτικής</a:t>
            </a:r>
            <a:r>
              <a:rPr lang="el-GR" sz="2800" b="1" dirty="0"/>
              <a:t> εξωτερικής  δέσμης ακτινοβολίας, βάσει της </a:t>
            </a:r>
            <a:r>
              <a:rPr lang="el-GR" sz="2800" b="1" dirty="0" err="1"/>
              <a:t>κλασματοποίησης</a:t>
            </a:r>
            <a:r>
              <a:rPr lang="el-GR" sz="2800" b="1" dirty="0"/>
              <a:t> της δόσης  (</a:t>
            </a:r>
            <a:r>
              <a:rPr lang="en-US" sz="2800" b="1" dirty="0"/>
              <a:t>SEBI</a:t>
            </a:r>
            <a:r>
              <a:rPr lang="el-GR" sz="2800" b="1" dirty="0"/>
              <a:t>) γίνεται σε δύο κατηγορίες:</a:t>
            </a:r>
            <a:endParaRPr lang="el-GR" sz="2800" dirty="0"/>
          </a:p>
        </p:txBody>
      </p:sp>
      <p:sp>
        <p:nvSpPr>
          <p:cNvPr id="3" name="Θέση περιεχομένου 2">
            <a:extLst>
              <a:ext uri="{FF2B5EF4-FFF2-40B4-BE49-F238E27FC236}">
                <a16:creationId xmlns:a16="http://schemas.microsoft.com/office/drawing/2014/main" id="{3678BC99-3BC6-470B-887C-C9FBEBA07F11}"/>
              </a:ext>
            </a:extLst>
          </p:cNvPr>
          <p:cNvSpPr>
            <a:spLocks noGrp="1"/>
          </p:cNvSpPr>
          <p:nvPr>
            <p:ph idx="1"/>
          </p:nvPr>
        </p:nvSpPr>
        <p:spPr/>
        <p:txBody>
          <a:bodyPr/>
          <a:lstStyle/>
          <a:p>
            <a:pPr lvl="0"/>
            <a:r>
              <a:rPr lang="el-GR" sz="2400" b="1" dirty="0"/>
              <a:t>Στερεοτακτική ακτινοχειρουργική:</a:t>
            </a:r>
            <a:r>
              <a:rPr lang="el-GR" sz="2400" dirty="0"/>
              <a:t> Η χορήγηση της συνολικής δόσης γίνεται σε 1-5  μόνο συνεδρίες.</a:t>
            </a:r>
          </a:p>
          <a:p>
            <a:pPr lvl="0"/>
            <a:r>
              <a:rPr lang="el-GR" sz="2400" b="1" dirty="0"/>
              <a:t>Στερεοτακτική ακτινοθεραπεία:</a:t>
            </a:r>
            <a:r>
              <a:rPr lang="el-GR" sz="2400" dirty="0"/>
              <a:t> Η χορήγηση της συνολικής δόσης γίνεται σε περισσότερες από μία συνεδρίες όπως γίνεται και στην τυπική ακτινοθεραπεία.</a:t>
            </a:r>
          </a:p>
          <a:p>
            <a:endParaRPr lang="el-GR" dirty="0"/>
          </a:p>
        </p:txBody>
      </p:sp>
    </p:spTree>
    <p:extLst>
      <p:ext uri="{BB962C8B-B14F-4D97-AF65-F5344CB8AC3E}">
        <p14:creationId xmlns:p14="http://schemas.microsoft.com/office/powerpoint/2010/main" val="369982630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7E387E7E-E4C2-42D8-9B22-F873ED55EEE5}"/>
              </a:ext>
            </a:extLst>
          </p:cNvPr>
          <p:cNvSpPr>
            <a:spLocks noGrp="1"/>
          </p:cNvSpPr>
          <p:nvPr>
            <p:ph type="title"/>
          </p:nvPr>
        </p:nvSpPr>
        <p:spPr/>
        <p:txBody>
          <a:bodyPr/>
          <a:lstStyle/>
          <a:p>
            <a:r>
              <a:rPr lang="el-GR" dirty="0"/>
              <a:t>Γενικά </a:t>
            </a:r>
          </a:p>
        </p:txBody>
      </p:sp>
      <p:sp>
        <p:nvSpPr>
          <p:cNvPr id="3" name="Θέση περιεχομένου 2">
            <a:extLst>
              <a:ext uri="{FF2B5EF4-FFF2-40B4-BE49-F238E27FC236}">
                <a16:creationId xmlns:a16="http://schemas.microsoft.com/office/drawing/2014/main" id="{D2EE9AD9-B9F3-4052-981D-85D9C1823870}"/>
              </a:ext>
            </a:extLst>
          </p:cNvPr>
          <p:cNvSpPr>
            <a:spLocks noGrp="1"/>
          </p:cNvSpPr>
          <p:nvPr>
            <p:ph idx="1"/>
          </p:nvPr>
        </p:nvSpPr>
        <p:spPr/>
        <p:txBody>
          <a:bodyPr/>
          <a:lstStyle/>
          <a:p>
            <a:r>
              <a:rPr lang="el-GR" sz="2400" dirty="0"/>
              <a:t>Ουσιαστικά, </a:t>
            </a:r>
            <a:r>
              <a:rPr lang="el-GR" sz="2400" b="1" dirty="0"/>
              <a:t>οποιαδήποτε είδος ακτινοβολίας</a:t>
            </a:r>
            <a:r>
              <a:rPr lang="el-GR" sz="2400" dirty="0"/>
              <a:t>  (γ-ακτίνες κοβαλτίου, ακτίνες Χ μεγάλης ακτινοβολίας, δέσμες σωματιδίων πρωτονίων και βαρών φορτίων, ακόμη και δέσμες νετρονίων) που χρησιμοποιείται στην εξωτερική ακτινοθεραπεία</a:t>
            </a:r>
            <a:r>
              <a:rPr lang="el-GR" sz="2400" b="1" dirty="0"/>
              <a:t>, μπορεί επίσης να χρησιμοποιηθεί στην ακτινοχειρουργική.</a:t>
            </a:r>
          </a:p>
          <a:p>
            <a:endParaRPr lang="el-GR" dirty="0"/>
          </a:p>
        </p:txBody>
      </p:sp>
    </p:spTree>
    <p:extLst>
      <p:ext uri="{BB962C8B-B14F-4D97-AF65-F5344CB8AC3E}">
        <p14:creationId xmlns:p14="http://schemas.microsoft.com/office/powerpoint/2010/main" val="351373658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E03C8C6B-6E9A-4A5E-9A29-E1F348CE60CA}"/>
              </a:ext>
            </a:extLst>
          </p:cNvPr>
          <p:cNvSpPr>
            <a:spLocks noGrp="1"/>
          </p:cNvSpPr>
          <p:nvPr>
            <p:ph type="title"/>
          </p:nvPr>
        </p:nvSpPr>
        <p:spPr/>
        <p:txBody>
          <a:bodyPr>
            <a:normAutofit fontScale="90000"/>
          </a:bodyPr>
          <a:lstStyle/>
          <a:p>
            <a:r>
              <a:rPr lang="el-GR" dirty="0">
                <a:latin typeface="Arial" charset="0"/>
              </a:rPr>
              <a:t>Στερεοτακτική ΑΚΘ  </a:t>
            </a:r>
            <a:br>
              <a:rPr lang="el-GR" dirty="0">
                <a:latin typeface="Arial" charset="0"/>
              </a:rPr>
            </a:br>
            <a:r>
              <a:rPr lang="el-GR" dirty="0">
                <a:latin typeface="Arial" charset="0"/>
              </a:rPr>
              <a:t> ΓΙΝΕΤΑΙ συνήθως ΣΕ ΜΙΑ ΜΟΝΟ ΣΥΝΕΔΡΙΑ</a:t>
            </a:r>
            <a:endParaRPr lang="el-GR" dirty="0"/>
          </a:p>
        </p:txBody>
      </p:sp>
      <p:sp>
        <p:nvSpPr>
          <p:cNvPr id="3" name="Θέση περιεχομένου 2">
            <a:extLst>
              <a:ext uri="{FF2B5EF4-FFF2-40B4-BE49-F238E27FC236}">
                <a16:creationId xmlns:a16="http://schemas.microsoft.com/office/drawing/2014/main" id="{301C4F61-F717-4901-AFD4-FCADB88A936D}"/>
              </a:ext>
            </a:extLst>
          </p:cNvPr>
          <p:cNvSpPr>
            <a:spLocks noGrp="1"/>
          </p:cNvSpPr>
          <p:nvPr>
            <p:ph idx="1"/>
          </p:nvPr>
        </p:nvSpPr>
        <p:spPr/>
        <p:txBody>
          <a:bodyPr/>
          <a:lstStyle/>
          <a:p>
            <a:r>
              <a:rPr lang="en-US" sz="2400" dirty="0">
                <a:latin typeface="Arial" charset="0"/>
              </a:rPr>
              <a:t>Gamma Knife : 201 </a:t>
            </a:r>
            <a:r>
              <a:rPr lang="el-GR" sz="2400" dirty="0">
                <a:latin typeface="Arial" charset="0"/>
              </a:rPr>
              <a:t>διαφορετικές πηγές </a:t>
            </a:r>
            <a:r>
              <a:rPr lang="en-US" sz="2400" dirty="0">
                <a:latin typeface="Arial" charset="0"/>
              </a:rPr>
              <a:t>Co 60 1mm </a:t>
            </a:r>
            <a:r>
              <a:rPr lang="el-GR" sz="2400" dirty="0">
                <a:latin typeface="Arial" charset="0"/>
              </a:rPr>
              <a:t>σε τόξο.</a:t>
            </a:r>
          </a:p>
          <a:p>
            <a:pPr>
              <a:buFont typeface="Wingdings" pitchFamily="2" charset="2"/>
              <a:buNone/>
            </a:pPr>
            <a:endParaRPr lang="el-GR" sz="2400" dirty="0">
              <a:latin typeface="Arial" charset="0"/>
            </a:endParaRPr>
          </a:p>
          <a:p>
            <a:r>
              <a:rPr lang="en-US" sz="2400" dirty="0">
                <a:latin typeface="Arial" charset="0"/>
              </a:rPr>
              <a:t>X- Knife : </a:t>
            </a:r>
            <a:r>
              <a:rPr lang="el-GR" sz="2400" dirty="0">
                <a:latin typeface="Arial" charset="0"/>
              </a:rPr>
              <a:t>ειδικά προσαρμοσμένος γραμμικός επιταχυντής.</a:t>
            </a:r>
          </a:p>
          <a:p>
            <a:pPr>
              <a:buFont typeface="Wingdings" pitchFamily="2" charset="2"/>
              <a:buNone/>
            </a:pPr>
            <a:endParaRPr lang="el-GR" sz="2400" dirty="0">
              <a:latin typeface="Arial" charset="0"/>
            </a:endParaRPr>
          </a:p>
          <a:p>
            <a:r>
              <a:rPr lang="en-US" sz="2400" dirty="0">
                <a:latin typeface="Arial" charset="0"/>
              </a:rPr>
              <a:t>Modified </a:t>
            </a:r>
            <a:r>
              <a:rPr lang="el-GR" sz="2400" dirty="0">
                <a:latin typeface="Arial" charset="0"/>
              </a:rPr>
              <a:t> ( Μετατρεπόμενος ) Γραμμικός (</a:t>
            </a:r>
            <a:r>
              <a:rPr lang="en-US" sz="2400" dirty="0">
                <a:latin typeface="Arial" charset="0"/>
              </a:rPr>
              <a:t> IMRT )</a:t>
            </a:r>
            <a:r>
              <a:rPr lang="el-GR" sz="2400" dirty="0">
                <a:latin typeface="Arial" charset="0"/>
              </a:rPr>
              <a:t>.</a:t>
            </a:r>
            <a:endParaRPr lang="en-US" sz="2400" dirty="0">
              <a:latin typeface="Arial" charset="0"/>
            </a:endParaRPr>
          </a:p>
          <a:p>
            <a:endParaRPr lang="en-US" sz="2400" dirty="0">
              <a:latin typeface="Arial" charset="0"/>
            </a:endParaRPr>
          </a:p>
          <a:p>
            <a:r>
              <a:rPr lang="el-GR" sz="2400" dirty="0">
                <a:latin typeface="Arial" charset="0"/>
              </a:rPr>
              <a:t>Ρομποτική ακτινοχειρουργική  (</a:t>
            </a:r>
            <a:r>
              <a:rPr lang="en-US" sz="2400" dirty="0">
                <a:latin typeface="Arial" charset="0"/>
              </a:rPr>
              <a:t>Cyber Knife).</a:t>
            </a:r>
            <a:endParaRPr lang="el-GR" sz="2400" dirty="0"/>
          </a:p>
          <a:p>
            <a:endParaRPr lang="el-GR" dirty="0"/>
          </a:p>
        </p:txBody>
      </p:sp>
    </p:spTree>
    <p:extLst>
      <p:ext uri="{BB962C8B-B14F-4D97-AF65-F5344CB8AC3E}">
        <p14:creationId xmlns:p14="http://schemas.microsoft.com/office/powerpoint/2010/main" val="65794557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BC4CFD2E-8A0B-4E34-AEF6-29DB2071AC57}"/>
              </a:ext>
            </a:extLst>
          </p:cNvPr>
          <p:cNvSpPr>
            <a:spLocks noGrp="1"/>
          </p:cNvSpPr>
          <p:nvPr>
            <p:ph type="title"/>
          </p:nvPr>
        </p:nvSpPr>
        <p:spPr/>
        <p:txBody>
          <a:bodyPr>
            <a:normAutofit fontScale="90000"/>
          </a:bodyPr>
          <a:lstStyle/>
          <a:p>
            <a:r>
              <a:rPr lang="el-GR" sz="2700" b="1" dirty="0"/>
              <a:t>Είδη των ασθενειών που θεραπεύονται με στερεοτακτική ακτινοβολία χωρίζονται στις παρακάτω κατηγορίες</a:t>
            </a:r>
            <a:r>
              <a:rPr lang="el-GR" b="1" dirty="0"/>
              <a:t>:</a:t>
            </a:r>
            <a:endParaRPr lang="el-GR" dirty="0"/>
          </a:p>
        </p:txBody>
      </p:sp>
      <p:sp>
        <p:nvSpPr>
          <p:cNvPr id="3" name="Θέση περιεχομένου 2">
            <a:extLst>
              <a:ext uri="{FF2B5EF4-FFF2-40B4-BE49-F238E27FC236}">
                <a16:creationId xmlns:a16="http://schemas.microsoft.com/office/drawing/2014/main" id="{C3DBE906-2A4D-469C-9236-D2A2AEA49763}"/>
              </a:ext>
            </a:extLst>
          </p:cNvPr>
          <p:cNvSpPr>
            <a:spLocks noGrp="1"/>
          </p:cNvSpPr>
          <p:nvPr>
            <p:ph idx="1"/>
          </p:nvPr>
        </p:nvSpPr>
        <p:spPr/>
        <p:txBody>
          <a:bodyPr/>
          <a:lstStyle/>
          <a:p>
            <a:pPr lvl="0"/>
            <a:r>
              <a:rPr lang="el-GR" sz="2400" dirty="0"/>
              <a:t>Λειτουργικές διαταραχές: (π.χ.  νευραλγία τριδύμου).</a:t>
            </a:r>
          </a:p>
          <a:p>
            <a:pPr lvl="0"/>
            <a:r>
              <a:rPr lang="el-GR" sz="2400" dirty="0"/>
              <a:t>Αγγειακές αλλοιώσεις: (π.χ.  </a:t>
            </a:r>
            <a:r>
              <a:rPr lang="en-US" sz="2400" dirty="0"/>
              <a:t>AVM</a:t>
            </a:r>
            <a:r>
              <a:rPr lang="el-GR" sz="2400" dirty="0"/>
              <a:t>).</a:t>
            </a:r>
          </a:p>
          <a:p>
            <a:pPr lvl="0"/>
            <a:r>
              <a:rPr lang="el-GR" sz="2400" dirty="0"/>
              <a:t>Πρωτογενείς καλοήθεις και κακοήθεις όγκοι: (π.χ.  αδένωμα υποφύσεως και </a:t>
            </a:r>
            <a:r>
              <a:rPr lang="en-US" sz="2400" dirty="0"/>
              <a:t>GBM</a:t>
            </a:r>
            <a:r>
              <a:rPr lang="el-GR" sz="2400" dirty="0"/>
              <a:t> αντίστοιχα).</a:t>
            </a:r>
          </a:p>
          <a:p>
            <a:pPr lvl="0"/>
            <a:r>
              <a:rPr lang="el-GR" sz="2400" dirty="0"/>
              <a:t>Μεταστατικοί όγκοι.	</a:t>
            </a:r>
          </a:p>
          <a:p>
            <a:endParaRPr lang="el-GR" dirty="0"/>
          </a:p>
        </p:txBody>
      </p:sp>
    </p:spTree>
    <p:extLst>
      <p:ext uri="{BB962C8B-B14F-4D97-AF65-F5344CB8AC3E}">
        <p14:creationId xmlns:p14="http://schemas.microsoft.com/office/powerpoint/2010/main" val="110201093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035A8C8B-AB83-4BD2-B0B5-EEC16F8C3FED}"/>
              </a:ext>
            </a:extLst>
          </p:cNvPr>
          <p:cNvSpPr>
            <a:spLocks noGrp="1"/>
          </p:cNvSpPr>
          <p:nvPr>
            <p:ph type="title"/>
          </p:nvPr>
        </p:nvSpPr>
        <p:spPr/>
        <p:txBody>
          <a:bodyPr/>
          <a:lstStyle/>
          <a:p>
            <a:r>
              <a:rPr lang="el-GR" dirty="0">
                <a:latin typeface="Arial" charset="0"/>
              </a:rPr>
              <a:t>ΕΝΔΕΙΞΕΙΣ </a:t>
            </a:r>
            <a:br>
              <a:rPr lang="el-GR" dirty="0">
                <a:latin typeface="Arial" charset="0"/>
              </a:rPr>
            </a:br>
            <a:r>
              <a:rPr lang="el-GR" dirty="0">
                <a:latin typeface="Arial" charset="0"/>
              </a:rPr>
              <a:t>ΣΤΕΡΕΟΤΑΚΤΙΚΗΣ  ΑΚΘ</a:t>
            </a:r>
            <a:endParaRPr lang="el-GR" dirty="0"/>
          </a:p>
        </p:txBody>
      </p:sp>
      <p:sp>
        <p:nvSpPr>
          <p:cNvPr id="3" name="Θέση περιεχομένου 2">
            <a:extLst>
              <a:ext uri="{FF2B5EF4-FFF2-40B4-BE49-F238E27FC236}">
                <a16:creationId xmlns:a16="http://schemas.microsoft.com/office/drawing/2014/main" id="{104FD543-5F9A-414E-B135-99D1CF19F438}"/>
              </a:ext>
            </a:extLst>
          </p:cNvPr>
          <p:cNvSpPr>
            <a:spLocks noGrp="1"/>
          </p:cNvSpPr>
          <p:nvPr>
            <p:ph idx="1"/>
          </p:nvPr>
        </p:nvSpPr>
        <p:spPr>
          <a:xfrm>
            <a:off x="1120877" y="1710813"/>
            <a:ext cx="10383735" cy="4748981"/>
          </a:xfrm>
        </p:spPr>
        <p:txBody>
          <a:bodyPr>
            <a:normAutofit/>
          </a:bodyPr>
          <a:lstStyle/>
          <a:p>
            <a:r>
              <a:rPr lang="el-GR" sz="2000" dirty="0">
                <a:latin typeface="Arial" charset="0"/>
              </a:rPr>
              <a:t>Στον εγκέφαλο. Δόση 120-180 </a:t>
            </a:r>
            <a:r>
              <a:rPr lang="en-US" sz="2000" dirty="0" err="1">
                <a:latin typeface="Arial" charset="0"/>
              </a:rPr>
              <a:t>Gy</a:t>
            </a:r>
            <a:r>
              <a:rPr lang="el-GR" sz="2000" dirty="0">
                <a:latin typeface="Arial" charset="0"/>
              </a:rPr>
              <a:t> με πεδίο 3 Χ 5 </a:t>
            </a:r>
            <a:r>
              <a:rPr lang="en-US" sz="2000" dirty="0">
                <a:latin typeface="Arial" charset="0"/>
              </a:rPr>
              <a:t>mm</a:t>
            </a:r>
            <a:r>
              <a:rPr lang="el-GR" sz="2000" dirty="0">
                <a:latin typeface="Arial" charset="0"/>
              </a:rPr>
              <a:t>. </a:t>
            </a:r>
            <a:r>
              <a:rPr lang="en-US" sz="2000" dirty="0">
                <a:latin typeface="Arial" charset="0"/>
              </a:rPr>
              <a:t>65-90 % </a:t>
            </a:r>
            <a:r>
              <a:rPr lang="el-GR" sz="2000" dirty="0">
                <a:latin typeface="Arial" charset="0"/>
              </a:rPr>
              <a:t>αύξηση της επιβίωσης (ανακουφιστική για τον πόνο ασθενών με μεταστάσεις).</a:t>
            </a:r>
          </a:p>
          <a:p>
            <a:r>
              <a:rPr lang="el-GR" sz="2000" dirty="0">
                <a:latin typeface="Arial" charset="0"/>
              </a:rPr>
              <a:t>Νευραλγία τριδύμου. Δόση 70-90 </a:t>
            </a:r>
            <a:r>
              <a:rPr lang="en-US" sz="2000" dirty="0" err="1">
                <a:latin typeface="Arial" charset="0"/>
              </a:rPr>
              <a:t>Gy</a:t>
            </a:r>
            <a:r>
              <a:rPr lang="el-GR" sz="2000" dirty="0">
                <a:latin typeface="Arial" charset="0"/>
              </a:rPr>
              <a:t> μετά από αποτυχία φαρμακευτικής αγωγής ή χειρουργικής, με ανταπόκριση 90 %.</a:t>
            </a:r>
          </a:p>
          <a:p>
            <a:r>
              <a:rPr lang="el-GR" sz="2000" dirty="0" err="1">
                <a:latin typeface="Arial" charset="0"/>
              </a:rPr>
              <a:t>Αρτηριοφλεβώδης</a:t>
            </a:r>
            <a:r>
              <a:rPr lang="el-GR" sz="2000" dirty="0">
                <a:latin typeface="Arial" charset="0"/>
              </a:rPr>
              <a:t> επικοινωνία, δόση πάνω από 23</a:t>
            </a:r>
            <a:r>
              <a:rPr lang="en-US" sz="2000" dirty="0">
                <a:latin typeface="Arial" charset="0"/>
              </a:rPr>
              <a:t> </a:t>
            </a:r>
            <a:r>
              <a:rPr lang="en-US" sz="2000" dirty="0" err="1">
                <a:latin typeface="Arial" charset="0"/>
              </a:rPr>
              <a:t>Gy</a:t>
            </a:r>
            <a:r>
              <a:rPr lang="en-US" sz="2000" dirty="0">
                <a:latin typeface="Arial" charset="0"/>
              </a:rPr>
              <a:t>.</a:t>
            </a:r>
            <a:endParaRPr lang="el-GR" sz="2000" dirty="0">
              <a:latin typeface="Arial" charset="0"/>
            </a:endParaRPr>
          </a:p>
          <a:p>
            <a:r>
              <a:rPr lang="el-GR" sz="2000" dirty="0">
                <a:latin typeface="Arial" charset="0"/>
              </a:rPr>
              <a:t>Επανακτινοβόληση. Η δόση εξαρτάται από την </a:t>
            </a:r>
            <a:r>
              <a:rPr lang="el-GR" sz="2000" dirty="0" err="1">
                <a:latin typeface="Arial" charset="0"/>
              </a:rPr>
              <a:t>προηγηθείσα</a:t>
            </a:r>
            <a:r>
              <a:rPr lang="el-GR" sz="2000" dirty="0">
                <a:latin typeface="Arial" charset="0"/>
              </a:rPr>
              <a:t> ΑΚΘ.</a:t>
            </a:r>
          </a:p>
          <a:p>
            <a:r>
              <a:rPr lang="en-US" sz="2000" dirty="0">
                <a:latin typeface="Arial" charset="0"/>
              </a:rPr>
              <a:t>Schwannomas </a:t>
            </a:r>
            <a:r>
              <a:rPr lang="el-GR" sz="2000" dirty="0">
                <a:latin typeface="Arial" charset="0"/>
              </a:rPr>
              <a:t>(ακουστικού νεύρου).Δόση 11-18</a:t>
            </a:r>
            <a:r>
              <a:rPr lang="en-US" sz="2000" dirty="0">
                <a:latin typeface="Arial" charset="0"/>
              </a:rPr>
              <a:t> </a:t>
            </a:r>
            <a:r>
              <a:rPr lang="en-US" sz="2000" dirty="0" err="1">
                <a:latin typeface="Arial" charset="0"/>
              </a:rPr>
              <a:t>Gy</a:t>
            </a:r>
            <a:r>
              <a:rPr lang="en-US" sz="2000" dirty="0">
                <a:latin typeface="Arial" charset="0"/>
              </a:rPr>
              <a:t>.</a:t>
            </a:r>
            <a:r>
              <a:rPr lang="el-GR" sz="2000" dirty="0">
                <a:latin typeface="Arial" charset="0"/>
              </a:rPr>
              <a:t>  Ανταπόκριση 85 %</a:t>
            </a:r>
            <a:r>
              <a:rPr lang="en-US" sz="2000" dirty="0">
                <a:latin typeface="Arial" charset="0"/>
              </a:rPr>
              <a:t>.</a:t>
            </a:r>
          </a:p>
          <a:p>
            <a:r>
              <a:rPr lang="el-GR" sz="2000" dirty="0" err="1">
                <a:latin typeface="Arial" charset="0"/>
              </a:rPr>
              <a:t>Μηνιγγίωμα</a:t>
            </a:r>
            <a:r>
              <a:rPr lang="el-GR" sz="2000" dirty="0">
                <a:latin typeface="Arial" charset="0"/>
              </a:rPr>
              <a:t> (στο οπτικό χίασμα). Δόση &lt;8</a:t>
            </a:r>
            <a:r>
              <a:rPr lang="en-US" sz="2000" dirty="0">
                <a:latin typeface="Arial" charset="0"/>
              </a:rPr>
              <a:t> </a:t>
            </a:r>
            <a:r>
              <a:rPr lang="en-US" sz="2000" dirty="0" err="1">
                <a:latin typeface="Arial" charset="0"/>
              </a:rPr>
              <a:t>Gy</a:t>
            </a:r>
            <a:r>
              <a:rPr lang="en-US" sz="2000" dirty="0">
                <a:latin typeface="Arial" charset="0"/>
              </a:rPr>
              <a:t>.</a:t>
            </a:r>
            <a:endParaRPr lang="el-GR" sz="2000" dirty="0">
              <a:latin typeface="Arial" charset="0"/>
            </a:endParaRPr>
          </a:p>
          <a:p>
            <a:r>
              <a:rPr lang="el-GR" sz="2000" dirty="0">
                <a:latin typeface="Arial" charset="0"/>
              </a:rPr>
              <a:t>Αδένωμα υποφύσεως. Σε μικρούς όγκους &gt;30 </a:t>
            </a:r>
            <a:r>
              <a:rPr lang="en-US" sz="2000" dirty="0" err="1">
                <a:latin typeface="Arial" charset="0"/>
              </a:rPr>
              <a:t>Gy</a:t>
            </a:r>
            <a:r>
              <a:rPr lang="el-GR" sz="2000" dirty="0">
                <a:latin typeface="Arial" charset="0"/>
              </a:rPr>
              <a:t>.</a:t>
            </a:r>
          </a:p>
          <a:p>
            <a:r>
              <a:rPr lang="el-GR" sz="2000" dirty="0">
                <a:latin typeface="Arial" charset="0"/>
              </a:rPr>
              <a:t>Γλοιώματα σε υποτροπή .Δόση 50 </a:t>
            </a:r>
            <a:r>
              <a:rPr lang="en-US" sz="2000" dirty="0" err="1">
                <a:latin typeface="Arial" charset="0"/>
              </a:rPr>
              <a:t>Gy</a:t>
            </a:r>
            <a:r>
              <a:rPr lang="en-US" sz="2000" dirty="0">
                <a:latin typeface="Arial" charset="0"/>
              </a:rPr>
              <a:t>.</a:t>
            </a:r>
            <a:endParaRPr lang="el-GR" sz="2000" dirty="0"/>
          </a:p>
        </p:txBody>
      </p:sp>
    </p:spTree>
    <p:extLst>
      <p:ext uri="{BB962C8B-B14F-4D97-AF65-F5344CB8AC3E}">
        <p14:creationId xmlns:p14="http://schemas.microsoft.com/office/powerpoint/2010/main" val="15061661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2B59EA41-675B-4D3F-A799-07C7D0E08814}"/>
              </a:ext>
            </a:extLst>
          </p:cNvPr>
          <p:cNvSpPr>
            <a:spLocks noGrp="1"/>
          </p:cNvSpPr>
          <p:nvPr>
            <p:ph type="title"/>
          </p:nvPr>
        </p:nvSpPr>
        <p:spPr/>
        <p:txBody>
          <a:bodyPr/>
          <a:lstStyle/>
          <a:p>
            <a:r>
              <a:rPr lang="en-US" b="1" dirty="0"/>
              <a:t>GAMMA KNIFE</a:t>
            </a:r>
            <a:endParaRPr lang="el-GR" dirty="0"/>
          </a:p>
        </p:txBody>
      </p:sp>
      <p:sp>
        <p:nvSpPr>
          <p:cNvPr id="3" name="Θέση περιεχομένου 2">
            <a:extLst>
              <a:ext uri="{FF2B5EF4-FFF2-40B4-BE49-F238E27FC236}">
                <a16:creationId xmlns:a16="http://schemas.microsoft.com/office/drawing/2014/main" id="{2EC0892E-AE8B-4DC4-A0F7-FDDAB1781FF1}"/>
              </a:ext>
            </a:extLst>
          </p:cNvPr>
          <p:cNvSpPr>
            <a:spLocks noGrp="1"/>
          </p:cNvSpPr>
          <p:nvPr>
            <p:ph idx="1"/>
          </p:nvPr>
        </p:nvSpPr>
        <p:spPr>
          <a:xfrm>
            <a:off x="1873045" y="1725561"/>
            <a:ext cx="9631567" cy="4185661"/>
          </a:xfrm>
        </p:spPr>
        <p:txBody>
          <a:bodyPr/>
          <a:lstStyle/>
          <a:p>
            <a:pPr lvl="0"/>
            <a:r>
              <a:rPr lang="el-GR" sz="2000" dirty="0"/>
              <a:t>στο Ινστιτούτο </a:t>
            </a:r>
            <a:r>
              <a:rPr lang="el-GR" sz="2000" dirty="0" err="1"/>
              <a:t>Karolinska</a:t>
            </a:r>
            <a:r>
              <a:rPr lang="el-GR" sz="2000" dirty="0"/>
              <a:t> στη Στοκχόλμη στη Σουηδία</a:t>
            </a:r>
            <a:r>
              <a:rPr lang="en-US" sz="2000" dirty="0"/>
              <a:t>: </a:t>
            </a:r>
            <a:r>
              <a:rPr lang="el-GR" sz="2000" dirty="0"/>
              <a:t>στερεοτακτική ακτινοχειρουργική με τη χρήση πηγών κοβαλτίου-60 “ </a:t>
            </a:r>
            <a:r>
              <a:rPr lang="el-GR" sz="2000" dirty="0" err="1"/>
              <a:t>Gamma</a:t>
            </a:r>
            <a:r>
              <a:rPr lang="el-GR" sz="2000" dirty="0"/>
              <a:t> </a:t>
            </a:r>
            <a:r>
              <a:rPr lang="el-GR" sz="2000" dirty="0" err="1"/>
              <a:t>Knife</a:t>
            </a:r>
            <a:r>
              <a:rPr lang="en-US" sz="2000" dirty="0"/>
              <a:t>.</a:t>
            </a:r>
          </a:p>
          <a:p>
            <a:pPr lvl="0"/>
            <a:r>
              <a:rPr lang="el-GR" sz="2000" dirty="0"/>
              <a:t>τεχνική αυτή ονομάστηκε από το </a:t>
            </a:r>
            <a:r>
              <a:rPr lang="en-US" sz="2000" dirty="0"/>
              <a:t>Leksell</a:t>
            </a:r>
            <a:r>
              <a:rPr lang="el-GR" sz="2000" dirty="0"/>
              <a:t> «στερεοτακτική ακτινοχειρουργική» (</a:t>
            </a:r>
            <a:r>
              <a:rPr lang="en-US" sz="2000" dirty="0"/>
              <a:t>stereotactic radiosurgery</a:t>
            </a:r>
            <a:r>
              <a:rPr lang="el-GR" sz="2000" dirty="0"/>
              <a:t>)</a:t>
            </a:r>
            <a:endParaRPr lang="en-US" sz="2000" dirty="0"/>
          </a:p>
          <a:p>
            <a:pPr lvl="0"/>
            <a:r>
              <a:rPr lang="el-GR" sz="2000" dirty="0"/>
              <a:t>εφάπαξ, σε έναν με μεγάλη ακρίβεια εντόπισης, </a:t>
            </a:r>
            <a:r>
              <a:rPr lang="el-GR" sz="2000" dirty="0" err="1"/>
              <a:t>ενδοκρανιακό</a:t>
            </a:r>
            <a:r>
              <a:rPr lang="el-GR" sz="2000" dirty="0"/>
              <a:t> όγκο μικρού μεγέθους. </a:t>
            </a:r>
            <a:endParaRPr lang="en-US" sz="2000" dirty="0"/>
          </a:p>
          <a:p>
            <a:pPr lvl="0"/>
            <a:r>
              <a:rPr lang="el-GR" sz="2000" dirty="0"/>
              <a:t>Το 1968 , έχουμε την κατασκευή και εγκατάσταση στη Στοκχόλμη  του πρώτου συστήματος στερεοταξίας στο οποίο έγινε χρησιμοποιούνταν  πηγές κοβαλτίου-60.    </a:t>
            </a:r>
          </a:p>
          <a:p>
            <a:pPr lvl="0"/>
            <a:r>
              <a:rPr lang="el-GR" sz="2000" dirty="0"/>
              <a:t>Στο σύστημα «</a:t>
            </a:r>
            <a:r>
              <a:rPr lang="en-US" sz="2000" dirty="0"/>
              <a:t>Gamma Knife</a:t>
            </a:r>
            <a:r>
              <a:rPr lang="el-GR" sz="2000" dirty="0"/>
              <a:t>» γίνεται χρήση 201 ανεξάρτητων πηγών κοβαλτίου-60 </a:t>
            </a:r>
          </a:p>
          <a:p>
            <a:endParaRPr lang="el-GR" dirty="0"/>
          </a:p>
        </p:txBody>
      </p:sp>
    </p:spTree>
    <p:extLst>
      <p:ext uri="{BB962C8B-B14F-4D97-AF65-F5344CB8AC3E}">
        <p14:creationId xmlns:p14="http://schemas.microsoft.com/office/powerpoint/2010/main" val="10628750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E96B0ACD-3D29-44DC-B1CF-005D8084175D}"/>
              </a:ext>
            </a:extLst>
          </p:cNvPr>
          <p:cNvSpPr>
            <a:spLocks noGrp="1"/>
          </p:cNvSpPr>
          <p:nvPr>
            <p:ph type="title"/>
          </p:nvPr>
        </p:nvSpPr>
        <p:spPr>
          <a:xfrm>
            <a:off x="1524001" y="624110"/>
            <a:ext cx="9980612" cy="1280890"/>
          </a:xfrm>
        </p:spPr>
        <p:txBody>
          <a:bodyPr/>
          <a:lstStyle/>
          <a:p>
            <a:r>
              <a:rPr lang="el-GR" dirty="0"/>
              <a:t>Είδη   Ακτινοβολίας  στην Ακτινοθεραπεία</a:t>
            </a:r>
          </a:p>
        </p:txBody>
      </p:sp>
      <p:sp>
        <p:nvSpPr>
          <p:cNvPr id="3" name="Θέση περιεχομένου 2">
            <a:extLst>
              <a:ext uri="{FF2B5EF4-FFF2-40B4-BE49-F238E27FC236}">
                <a16:creationId xmlns:a16="http://schemas.microsoft.com/office/drawing/2014/main" id="{D629F2AC-FF74-44DF-BBF3-1375AD3F897C}"/>
              </a:ext>
            </a:extLst>
          </p:cNvPr>
          <p:cNvSpPr>
            <a:spLocks noGrp="1"/>
          </p:cNvSpPr>
          <p:nvPr>
            <p:ph idx="1"/>
          </p:nvPr>
        </p:nvSpPr>
        <p:spPr>
          <a:xfrm>
            <a:off x="978568" y="1905000"/>
            <a:ext cx="10526044" cy="4328890"/>
          </a:xfrm>
        </p:spPr>
        <p:txBody>
          <a:bodyPr/>
          <a:lstStyle/>
          <a:p>
            <a:r>
              <a:rPr lang="el-GR" sz="2400" u="sng" dirty="0">
                <a:solidFill>
                  <a:schemeClr val="accent1"/>
                </a:solidFill>
                <a:latin typeface="Arial" pitchFamily="34" charset="0"/>
                <a:cs typeface="Arial" pitchFamily="34" charset="0"/>
              </a:rPr>
              <a:t>Ηλεκτρομαγνητική</a:t>
            </a:r>
            <a:r>
              <a:rPr lang="el-GR" sz="2400" dirty="0">
                <a:latin typeface="Arial" pitchFamily="34" charset="0"/>
                <a:cs typeface="Arial" pitchFamily="34" charset="0"/>
              </a:rPr>
              <a:t> </a:t>
            </a:r>
            <a:r>
              <a:rPr lang="en-US" sz="1600" dirty="0">
                <a:latin typeface="Arial" pitchFamily="34" charset="0"/>
                <a:cs typeface="Arial" pitchFamily="34" charset="0"/>
              </a:rPr>
              <a:t>: </a:t>
            </a:r>
            <a:r>
              <a:rPr lang="el-GR" sz="1600" dirty="0">
                <a:latin typeface="Arial" pitchFamily="34" charset="0"/>
                <a:cs typeface="Arial" pitchFamily="34" charset="0"/>
              </a:rPr>
              <a:t>ακτινοβολίες που μεταφέρουν ενέργεια με μορφή ηλεκτρομαγνητικού κύματος (ακτίνες Χ, γ) με πολύ μικρό μήκος κύματος. Εκπέμπονται από γραμμικούς επιταχυντάς ,και ραδιενεργά ισότοπα (</a:t>
            </a:r>
            <a:r>
              <a:rPr lang="en-US" sz="1600" dirty="0">
                <a:latin typeface="Arial" pitchFamily="34" charset="0"/>
                <a:cs typeface="Arial" pitchFamily="34" charset="0"/>
              </a:rPr>
              <a:t>Co-60)</a:t>
            </a:r>
            <a:endParaRPr lang="el-GR" sz="1600" dirty="0">
              <a:latin typeface="Arial" pitchFamily="34" charset="0"/>
              <a:cs typeface="Arial" pitchFamily="34" charset="0"/>
            </a:endParaRPr>
          </a:p>
          <a:p>
            <a:pPr marL="594360" indent="-457200"/>
            <a:r>
              <a:rPr lang="el-GR" sz="2400" u="sng" dirty="0">
                <a:solidFill>
                  <a:schemeClr val="accent1"/>
                </a:solidFill>
                <a:latin typeface="Arial" pitchFamily="34" charset="0"/>
                <a:cs typeface="Arial" pitchFamily="34" charset="0"/>
              </a:rPr>
              <a:t>Σωματιδιακή</a:t>
            </a:r>
            <a:r>
              <a:rPr lang="en-US" sz="2400" u="sng" dirty="0">
                <a:solidFill>
                  <a:schemeClr val="accent1"/>
                </a:solidFill>
                <a:latin typeface="Arial" pitchFamily="34" charset="0"/>
                <a:cs typeface="Arial" pitchFamily="34" charset="0"/>
              </a:rPr>
              <a:t> </a:t>
            </a:r>
            <a:r>
              <a:rPr lang="en-US" sz="2400" dirty="0">
                <a:solidFill>
                  <a:schemeClr val="accent1"/>
                </a:solidFill>
                <a:latin typeface="Arial" pitchFamily="34" charset="0"/>
                <a:cs typeface="Arial" pitchFamily="34" charset="0"/>
              </a:rPr>
              <a:t>: </a:t>
            </a:r>
            <a:endParaRPr lang="el-GR" sz="2400" dirty="0">
              <a:solidFill>
                <a:schemeClr val="accent1"/>
              </a:solidFill>
              <a:latin typeface="Arial" pitchFamily="34" charset="0"/>
              <a:cs typeface="Arial" pitchFamily="34" charset="0"/>
            </a:endParaRPr>
          </a:p>
          <a:p>
            <a:pPr marL="914400" lvl="1" indent="-457200"/>
            <a:r>
              <a:rPr lang="el-GR" dirty="0">
                <a:latin typeface="Arial" pitchFamily="34" charset="0"/>
                <a:cs typeface="Arial" pitchFamily="34" charset="0"/>
              </a:rPr>
              <a:t>σωματίδια α (πυρήνες ηλίου)  </a:t>
            </a:r>
          </a:p>
          <a:p>
            <a:pPr marL="914400" lvl="1" indent="-457200"/>
            <a:r>
              <a:rPr lang="el-GR" dirty="0">
                <a:latin typeface="Arial" pitchFamily="34" charset="0"/>
                <a:cs typeface="Arial" pitchFamily="34" charset="0"/>
              </a:rPr>
              <a:t>σωματίδια β (ηλεκτρόνια)</a:t>
            </a:r>
            <a:endParaRPr lang="en-US" dirty="0">
              <a:latin typeface="Arial" pitchFamily="34" charset="0"/>
              <a:cs typeface="Arial" pitchFamily="34" charset="0"/>
            </a:endParaRPr>
          </a:p>
          <a:p>
            <a:pPr marL="914400" lvl="1" indent="-457200"/>
            <a:r>
              <a:rPr lang="el-GR" dirty="0">
                <a:latin typeface="Arial" pitchFamily="34" charset="0"/>
                <a:cs typeface="Arial" pitchFamily="34" charset="0"/>
              </a:rPr>
              <a:t>Νετρόνια</a:t>
            </a:r>
          </a:p>
          <a:p>
            <a:pPr marL="914400" lvl="1" indent="-457200"/>
            <a:r>
              <a:rPr lang="el-GR" dirty="0">
                <a:latin typeface="Arial" pitchFamily="34" charset="0"/>
                <a:cs typeface="Arial" pitchFamily="34" charset="0"/>
              </a:rPr>
              <a:t>Π-μεσόνια  (πειραματικά)</a:t>
            </a:r>
          </a:p>
          <a:p>
            <a:pPr marL="914400" lvl="1" indent="-457200"/>
            <a:r>
              <a:rPr lang="el-GR" dirty="0">
                <a:latin typeface="Arial" pitchFamily="34" charset="0"/>
                <a:cs typeface="Arial" pitchFamily="34" charset="0"/>
              </a:rPr>
              <a:t>Πρωτόνια (θετικά φορτισμένα </a:t>
            </a:r>
            <a:r>
              <a:rPr lang="en-US" dirty="0">
                <a:latin typeface="Arial" pitchFamily="34" charset="0"/>
                <a:cs typeface="Arial" pitchFamily="34" charset="0"/>
              </a:rPr>
              <a:t>e-)</a:t>
            </a:r>
            <a:r>
              <a:rPr lang="el-GR" dirty="0">
                <a:latin typeface="Arial" pitchFamily="34" charset="0"/>
                <a:cs typeface="Arial" pitchFamily="34" charset="0"/>
              </a:rPr>
              <a:t> επιταχύνονται σε </a:t>
            </a:r>
            <a:r>
              <a:rPr lang="en-US" dirty="0">
                <a:latin typeface="Arial" pitchFamily="34" charset="0"/>
                <a:cs typeface="Arial" pitchFamily="34" charset="0"/>
              </a:rPr>
              <a:t>cyclotron</a:t>
            </a:r>
            <a:r>
              <a:rPr lang="el-GR" dirty="0">
                <a:latin typeface="Arial" pitchFamily="34" charset="0"/>
                <a:cs typeface="Arial" pitchFamily="34" charset="0"/>
              </a:rPr>
              <a:t> και αποκτούν μεγάλες ενέργειες 100-300 </a:t>
            </a:r>
            <a:r>
              <a:rPr lang="en-US" dirty="0">
                <a:latin typeface="Arial" pitchFamily="34" charset="0"/>
                <a:cs typeface="Arial" pitchFamily="34" charset="0"/>
              </a:rPr>
              <a:t>MeV</a:t>
            </a:r>
            <a:r>
              <a:rPr lang="el-GR" dirty="0">
                <a:latin typeface="Arial" pitchFamily="34" charset="0"/>
                <a:cs typeface="Arial" pitchFamily="34" charset="0"/>
              </a:rPr>
              <a:t>. Εφαρμόζονται σε θεραπείες </a:t>
            </a:r>
            <a:r>
              <a:rPr lang="el-GR" dirty="0" err="1">
                <a:latin typeface="Arial" pitchFamily="34" charset="0"/>
                <a:cs typeface="Arial" pitchFamily="34" charset="0"/>
              </a:rPr>
              <a:t>δοσοπεριοριστικών</a:t>
            </a:r>
            <a:r>
              <a:rPr lang="el-GR" dirty="0">
                <a:latin typeface="Arial" pitchFamily="34" charset="0"/>
                <a:cs typeface="Arial" pitchFamily="34" charset="0"/>
              </a:rPr>
              <a:t> οργάνων  π.χ. Ν Μ </a:t>
            </a:r>
          </a:p>
          <a:p>
            <a:endParaRPr lang="el-GR" dirty="0"/>
          </a:p>
        </p:txBody>
      </p:sp>
    </p:spTree>
    <p:extLst>
      <p:ext uri="{BB962C8B-B14F-4D97-AF65-F5344CB8AC3E}">
        <p14:creationId xmlns:p14="http://schemas.microsoft.com/office/powerpoint/2010/main" val="381314239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971AB20B-A751-4D50-8254-8819B48C1BAF}"/>
              </a:ext>
            </a:extLst>
          </p:cNvPr>
          <p:cNvSpPr>
            <a:spLocks noGrp="1"/>
          </p:cNvSpPr>
          <p:nvPr>
            <p:ph type="title"/>
          </p:nvPr>
        </p:nvSpPr>
        <p:spPr/>
        <p:txBody>
          <a:bodyPr/>
          <a:lstStyle/>
          <a:p>
            <a:r>
              <a:rPr lang="el-GR" dirty="0"/>
              <a:t>το σύστημα «</a:t>
            </a:r>
            <a:r>
              <a:rPr lang="en-US" dirty="0"/>
              <a:t>Gamma Knife</a:t>
            </a:r>
            <a:endParaRPr lang="el-GR" dirty="0"/>
          </a:p>
        </p:txBody>
      </p:sp>
      <p:pic>
        <p:nvPicPr>
          <p:cNvPr id="4" name="Picture 4" descr="The cross-section view of the gamma knife  ">
            <a:extLst>
              <a:ext uri="{FF2B5EF4-FFF2-40B4-BE49-F238E27FC236}">
                <a16:creationId xmlns:a16="http://schemas.microsoft.com/office/drawing/2014/main" id="{31B8286F-6758-46B7-8684-C629D8C6CCB4}"/>
              </a:ext>
            </a:extLst>
          </p:cNvPr>
          <p:cNvPicPr>
            <a:picLocks noGrp="1" noChangeAspect="1"/>
          </p:cNvPicPr>
          <p:nvPr>
            <p:ph idx="1"/>
          </p:nvPr>
        </p:nvPicPr>
        <p:blipFill>
          <a:blip r:embed="rId2"/>
          <a:srcRect/>
          <a:stretch>
            <a:fillRect/>
          </a:stretch>
        </p:blipFill>
        <p:spPr>
          <a:xfrm>
            <a:off x="648432" y="1637071"/>
            <a:ext cx="10707826" cy="5190146"/>
          </a:xfrm>
        </p:spPr>
      </p:pic>
    </p:spTree>
    <p:extLst>
      <p:ext uri="{BB962C8B-B14F-4D97-AF65-F5344CB8AC3E}">
        <p14:creationId xmlns:p14="http://schemas.microsoft.com/office/powerpoint/2010/main" val="140188843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733A5336-F85D-4F4F-85A8-7FB313625A09}"/>
              </a:ext>
            </a:extLst>
          </p:cNvPr>
          <p:cNvSpPr>
            <a:spLocks noGrp="1"/>
          </p:cNvSpPr>
          <p:nvPr>
            <p:ph type="title"/>
          </p:nvPr>
        </p:nvSpPr>
        <p:spPr>
          <a:xfrm>
            <a:off x="1101013" y="186612"/>
            <a:ext cx="10403600" cy="1718388"/>
          </a:xfrm>
        </p:spPr>
        <p:txBody>
          <a:bodyPr>
            <a:normAutofit/>
          </a:bodyPr>
          <a:lstStyle/>
          <a:p>
            <a:r>
              <a:rPr lang="el-GR" sz="2000" dirty="0"/>
              <a:t>Αριστερά: Η Αρχή λειτουργίας του γ-</a:t>
            </a:r>
            <a:r>
              <a:rPr lang="el-GR" sz="2000" dirty="0" err="1"/>
              <a:t>Knife</a:t>
            </a:r>
            <a:r>
              <a:rPr lang="el-GR" sz="2000" dirty="0"/>
              <a:t> με συνήθως 192 μικρές πηγές 60Cο, η ακτινοβολία γ των οποίων συγκλίνει στο στόχο. Δεξιά: Εξαρτήματα στερέωσης για την προετοιμασία του ασθενούς για Στερεοτακτική θεραπεία </a:t>
            </a:r>
          </a:p>
        </p:txBody>
      </p:sp>
      <p:pic>
        <p:nvPicPr>
          <p:cNvPr id="4" name="Θέση περιεχομένου 3">
            <a:extLst>
              <a:ext uri="{FF2B5EF4-FFF2-40B4-BE49-F238E27FC236}">
                <a16:creationId xmlns:a16="http://schemas.microsoft.com/office/drawing/2014/main" id="{E75FEA01-D7FF-4B47-9F66-16F4C9060F78}"/>
              </a:ext>
            </a:extLst>
          </p:cNvPr>
          <p:cNvPicPr>
            <a:picLocks noGrp="1" noChangeAspect="1"/>
          </p:cNvPicPr>
          <p:nvPr>
            <p:ph idx="1"/>
          </p:nvPr>
        </p:nvPicPr>
        <p:blipFill>
          <a:blip r:embed="rId2"/>
          <a:stretch>
            <a:fillRect/>
          </a:stretch>
        </p:blipFill>
        <p:spPr>
          <a:xfrm>
            <a:off x="1327355" y="1413685"/>
            <a:ext cx="9763631" cy="5257703"/>
          </a:xfrm>
          <a:prstGeom prst="rect">
            <a:avLst/>
          </a:prstGeom>
        </p:spPr>
      </p:pic>
    </p:spTree>
    <p:extLst>
      <p:ext uri="{BB962C8B-B14F-4D97-AF65-F5344CB8AC3E}">
        <p14:creationId xmlns:p14="http://schemas.microsoft.com/office/powerpoint/2010/main" val="340198380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a:extLst>
              <a:ext uri="{FF2B5EF4-FFF2-40B4-BE49-F238E27FC236}">
                <a16:creationId xmlns:a16="http://schemas.microsoft.com/office/drawing/2014/main" id="{377D3529-746B-43DB-9293-D3E5F23D6582}"/>
              </a:ext>
            </a:extLst>
          </p:cNvPr>
          <p:cNvSpPr>
            <a:spLocks noGrp="1"/>
          </p:cNvSpPr>
          <p:nvPr>
            <p:ph idx="1"/>
          </p:nvPr>
        </p:nvSpPr>
        <p:spPr/>
        <p:txBody>
          <a:bodyPr/>
          <a:lstStyle/>
          <a:p>
            <a:r>
              <a:rPr lang="el-GR" sz="2400" dirty="0"/>
              <a:t>Το κράνος κατευθυντήρας το οποίο χρησιμοποιείται στο σύστημα αυτό, κατευθύνει τις δέσμες που παράγονται από τις πηγές αυτές, και τις συγκλίνει με πολύ μεγάλη ακρίβεια εντός του κρανίου στον στόχο που έχει προεπιλεγεί.</a:t>
            </a:r>
          </a:p>
          <a:p>
            <a:endParaRPr lang="el-GR" dirty="0"/>
          </a:p>
        </p:txBody>
      </p:sp>
    </p:spTree>
    <p:extLst>
      <p:ext uri="{BB962C8B-B14F-4D97-AF65-F5344CB8AC3E}">
        <p14:creationId xmlns:p14="http://schemas.microsoft.com/office/powerpoint/2010/main" val="105959813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35EDD847-E276-43DB-B9C5-E7DB9ED65CDF}"/>
              </a:ext>
            </a:extLst>
          </p:cNvPr>
          <p:cNvSpPr>
            <a:spLocks noGrp="1"/>
          </p:cNvSpPr>
          <p:nvPr>
            <p:ph type="title"/>
          </p:nvPr>
        </p:nvSpPr>
        <p:spPr/>
        <p:txBody>
          <a:bodyPr/>
          <a:lstStyle/>
          <a:p>
            <a:r>
              <a:rPr lang="el-GR" dirty="0"/>
              <a:t>Το κράνος κατευθυντήρας</a:t>
            </a:r>
          </a:p>
        </p:txBody>
      </p:sp>
      <p:pic>
        <p:nvPicPr>
          <p:cNvPr id="4" name="Picture 7" descr="Gamma knife">
            <a:extLst>
              <a:ext uri="{FF2B5EF4-FFF2-40B4-BE49-F238E27FC236}">
                <a16:creationId xmlns:a16="http://schemas.microsoft.com/office/drawing/2014/main" id="{264FA402-A8AA-4370-A0CE-A9CD52895FCB}"/>
              </a:ext>
            </a:extLst>
          </p:cNvPr>
          <p:cNvPicPr>
            <a:picLocks noGrp="1" noChangeAspect="1"/>
          </p:cNvPicPr>
          <p:nvPr>
            <p:ph idx="1"/>
          </p:nvPr>
        </p:nvPicPr>
        <p:blipFill>
          <a:blip r:embed="rId2"/>
          <a:srcRect/>
          <a:stretch>
            <a:fillRect/>
          </a:stretch>
        </p:blipFill>
        <p:spPr>
          <a:xfrm>
            <a:off x="2979175" y="2133600"/>
            <a:ext cx="6903198" cy="4599256"/>
          </a:xfrm>
        </p:spPr>
      </p:pic>
    </p:spTree>
    <p:extLst>
      <p:ext uri="{BB962C8B-B14F-4D97-AF65-F5344CB8AC3E}">
        <p14:creationId xmlns:p14="http://schemas.microsoft.com/office/powerpoint/2010/main" val="167965334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B51E26AB-21D8-4A87-9D08-57ED085BEE3C}"/>
              </a:ext>
            </a:extLst>
          </p:cNvPr>
          <p:cNvSpPr>
            <a:spLocks noGrp="1"/>
          </p:cNvSpPr>
          <p:nvPr>
            <p:ph type="title"/>
          </p:nvPr>
        </p:nvSpPr>
        <p:spPr/>
        <p:txBody>
          <a:bodyPr/>
          <a:lstStyle/>
          <a:p>
            <a:r>
              <a:rPr lang="el-GR" dirty="0"/>
              <a:t>Ασφάλεια της ΑΚΘ μεθόδου</a:t>
            </a:r>
          </a:p>
        </p:txBody>
      </p:sp>
      <p:sp>
        <p:nvSpPr>
          <p:cNvPr id="3" name="Θέση περιεχομένου 2">
            <a:extLst>
              <a:ext uri="{FF2B5EF4-FFF2-40B4-BE49-F238E27FC236}">
                <a16:creationId xmlns:a16="http://schemas.microsoft.com/office/drawing/2014/main" id="{AF027BA9-D1C5-4A2B-A89D-0A47D6DE1BC5}"/>
              </a:ext>
            </a:extLst>
          </p:cNvPr>
          <p:cNvSpPr>
            <a:spLocks noGrp="1"/>
          </p:cNvSpPr>
          <p:nvPr>
            <p:ph idx="1"/>
          </p:nvPr>
        </p:nvSpPr>
        <p:spPr/>
        <p:txBody>
          <a:bodyPr/>
          <a:lstStyle/>
          <a:p>
            <a:pPr lvl="0"/>
            <a:r>
              <a:rPr lang="el-GR" sz="2000" dirty="0"/>
              <a:t>Η ένταση  των ακτίνων γ στο σημείο του όγκου στόχου είναι η μέγιστη δυνατή ώστε να επιτευχθεί το ζητούμενο θεραπευτικό αποτέλεσμα, ενώ παράλληλα η </a:t>
            </a:r>
            <a:r>
              <a:rPr lang="el-GR" sz="2000" dirty="0" err="1"/>
              <a:t>απορροφούμενη</a:t>
            </a:r>
            <a:r>
              <a:rPr lang="el-GR" sz="2000" dirty="0"/>
              <a:t> δόση στους γύρω υγιείς ιστούς είναι ελάχιστη δυνατή. </a:t>
            </a:r>
          </a:p>
          <a:p>
            <a:pPr lvl="0"/>
            <a:r>
              <a:rPr lang="el-GR" sz="2000" b="1" dirty="0"/>
              <a:t>Η επιπλέον ακρίβεια, ασφάλεια και πιστότητα</a:t>
            </a:r>
            <a:r>
              <a:rPr lang="el-GR" sz="2000" dirty="0"/>
              <a:t>, όσον αφορά το σύστημα του «</a:t>
            </a:r>
            <a:r>
              <a:rPr lang="en-US" sz="2000" dirty="0"/>
              <a:t>Gamma Knife</a:t>
            </a:r>
            <a:r>
              <a:rPr lang="el-GR" sz="2000" dirty="0"/>
              <a:t>», επιτυγχάνονται από το γεγονός ότι το τελευταίο </a:t>
            </a:r>
            <a:r>
              <a:rPr lang="el-GR" sz="2000" b="1" dirty="0"/>
              <a:t>διαθέτει λίγα κινητά μέρη</a:t>
            </a:r>
            <a:r>
              <a:rPr lang="el-GR" sz="2000" dirty="0"/>
              <a:t>.</a:t>
            </a:r>
          </a:p>
          <a:p>
            <a:endParaRPr lang="el-GR" dirty="0"/>
          </a:p>
        </p:txBody>
      </p:sp>
    </p:spTree>
    <p:extLst>
      <p:ext uri="{BB962C8B-B14F-4D97-AF65-F5344CB8AC3E}">
        <p14:creationId xmlns:p14="http://schemas.microsoft.com/office/powerpoint/2010/main" val="189609502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63A0B4B1-20C6-4FA4-B4A0-02AC18572744}"/>
              </a:ext>
            </a:extLst>
          </p:cNvPr>
          <p:cNvSpPr>
            <a:spLocks noGrp="1"/>
          </p:cNvSpPr>
          <p:nvPr>
            <p:ph type="title"/>
          </p:nvPr>
        </p:nvSpPr>
        <p:spPr>
          <a:xfrm>
            <a:off x="1755058" y="306333"/>
            <a:ext cx="9454587" cy="1280890"/>
          </a:xfrm>
        </p:spPr>
        <p:txBody>
          <a:bodyPr>
            <a:normAutofit fontScale="90000"/>
          </a:bodyPr>
          <a:lstStyle/>
          <a:p>
            <a:r>
              <a:rPr lang="el-GR" sz="3100" b="1" dirty="0"/>
              <a:t>Τέσσερα βασικά στάδια που πρέπει να ακολουθούνται στην διαδικασία της τεχνικής «</a:t>
            </a:r>
            <a:r>
              <a:rPr lang="en-US" sz="3100" b="1" dirty="0"/>
              <a:t>Gamma Knife</a:t>
            </a:r>
            <a:r>
              <a:rPr lang="el-GR" sz="3100" b="1" dirty="0"/>
              <a:t>».</a:t>
            </a:r>
            <a:br>
              <a:rPr lang="el-GR" dirty="0"/>
            </a:br>
            <a:endParaRPr lang="el-GR" dirty="0"/>
          </a:p>
        </p:txBody>
      </p:sp>
      <p:sp>
        <p:nvSpPr>
          <p:cNvPr id="3" name="Θέση περιεχομένου 2">
            <a:extLst>
              <a:ext uri="{FF2B5EF4-FFF2-40B4-BE49-F238E27FC236}">
                <a16:creationId xmlns:a16="http://schemas.microsoft.com/office/drawing/2014/main" id="{5A05E094-BF1C-4D3F-A62E-1F12E481643A}"/>
              </a:ext>
            </a:extLst>
          </p:cNvPr>
          <p:cNvSpPr>
            <a:spLocks noGrp="1"/>
          </p:cNvSpPr>
          <p:nvPr>
            <p:ph idx="1"/>
          </p:nvPr>
        </p:nvSpPr>
        <p:spPr/>
        <p:txBody>
          <a:bodyPr/>
          <a:lstStyle/>
          <a:p>
            <a:pPr lvl="0"/>
            <a:r>
              <a:rPr lang="el-GR" sz="2400" dirty="0"/>
              <a:t>Τοποθέτηση του κράνους κατευθυντήρα</a:t>
            </a:r>
            <a:r>
              <a:rPr lang="el-GR" sz="2400" u="sng" dirty="0"/>
              <a:t>.</a:t>
            </a:r>
          </a:p>
          <a:p>
            <a:pPr lvl="0"/>
            <a:r>
              <a:rPr lang="el-GR" sz="2400" dirty="0"/>
              <a:t>Απεικόνιση (σε αξονικό τομογράφο).</a:t>
            </a:r>
          </a:p>
          <a:p>
            <a:pPr lvl="0"/>
            <a:r>
              <a:rPr lang="el-GR" sz="2400" dirty="0"/>
              <a:t> Υπολογιστικός σχεδιασμός θεραπείας.</a:t>
            </a:r>
          </a:p>
          <a:p>
            <a:pPr lvl="0"/>
            <a:r>
              <a:rPr lang="el-GR" sz="2400" dirty="0"/>
              <a:t>Ακτινοβόληση.</a:t>
            </a:r>
          </a:p>
          <a:p>
            <a:pPr lvl="0"/>
            <a:endParaRPr lang="el-GR" dirty="0"/>
          </a:p>
          <a:p>
            <a:endParaRPr lang="el-GR" dirty="0"/>
          </a:p>
        </p:txBody>
      </p:sp>
    </p:spTree>
    <p:extLst>
      <p:ext uri="{BB962C8B-B14F-4D97-AF65-F5344CB8AC3E}">
        <p14:creationId xmlns:p14="http://schemas.microsoft.com/office/powerpoint/2010/main" val="195857127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40CFDD8B-59AC-4907-BD86-466C9B28EA7D}"/>
              </a:ext>
            </a:extLst>
          </p:cNvPr>
          <p:cNvSpPr>
            <a:spLocks noGrp="1"/>
          </p:cNvSpPr>
          <p:nvPr>
            <p:ph type="title"/>
          </p:nvPr>
        </p:nvSpPr>
        <p:spPr/>
        <p:txBody>
          <a:bodyPr/>
          <a:lstStyle/>
          <a:p>
            <a:r>
              <a:rPr lang="en-US" b="1" dirty="0"/>
              <a:t>CYBER KNIFE</a:t>
            </a:r>
            <a:endParaRPr lang="el-GR" dirty="0"/>
          </a:p>
        </p:txBody>
      </p:sp>
      <p:sp>
        <p:nvSpPr>
          <p:cNvPr id="3" name="Θέση περιεχομένου 2">
            <a:extLst>
              <a:ext uri="{FF2B5EF4-FFF2-40B4-BE49-F238E27FC236}">
                <a16:creationId xmlns:a16="http://schemas.microsoft.com/office/drawing/2014/main" id="{AC106A75-4AFB-40D8-AFA2-76047F9A0037}"/>
              </a:ext>
            </a:extLst>
          </p:cNvPr>
          <p:cNvSpPr>
            <a:spLocks noGrp="1"/>
          </p:cNvSpPr>
          <p:nvPr>
            <p:ph idx="1"/>
          </p:nvPr>
        </p:nvSpPr>
        <p:spPr/>
        <p:txBody>
          <a:bodyPr/>
          <a:lstStyle/>
          <a:p>
            <a:pPr lvl="0"/>
            <a:r>
              <a:rPr lang="el-GR" sz="2400" dirty="0"/>
              <a:t>Στα μέσα της δεκαετίας του ΄90. Πρόκειται για έναν μικρό γραμμικό επιταχυντή ενσωματωμένο σε ρομποτικό βραχίονα.</a:t>
            </a:r>
          </a:p>
          <a:p>
            <a:pPr lvl="0"/>
            <a:r>
              <a:rPr lang="el-GR" sz="2400" dirty="0"/>
              <a:t>Αποτελεί εναλλακτική λύση κατά την οποία δεν απαιτείται χρήση </a:t>
            </a:r>
            <a:r>
              <a:rPr lang="el-GR" sz="2400" dirty="0" err="1"/>
              <a:t>στερεοτακτικού</a:t>
            </a:r>
            <a:r>
              <a:rPr lang="el-GR" sz="2400" dirty="0"/>
              <a:t> πλαισίου.</a:t>
            </a:r>
          </a:p>
          <a:p>
            <a:pPr lvl="0"/>
            <a:r>
              <a:rPr lang="el-GR" sz="2400" dirty="0"/>
              <a:t>Διαθέτει σύστημα Απεικόνισης  +  Αυτόματης ρύθμισης της κατεύθυνσης της δέσμης της ακτινοβολίας (για λόγους αντιστάθμισης  της κίνησης του όγκου στόχου ).</a:t>
            </a:r>
          </a:p>
          <a:p>
            <a:pPr lvl="0"/>
            <a:endParaRPr lang="el-GR" dirty="0"/>
          </a:p>
          <a:p>
            <a:endParaRPr lang="el-GR" dirty="0"/>
          </a:p>
        </p:txBody>
      </p:sp>
    </p:spTree>
    <p:extLst>
      <p:ext uri="{BB962C8B-B14F-4D97-AF65-F5344CB8AC3E}">
        <p14:creationId xmlns:p14="http://schemas.microsoft.com/office/powerpoint/2010/main" val="387743495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A5498CD-0B78-4736-AF27-6C80DAF34B9D}"/>
              </a:ext>
            </a:extLst>
          </p:cNvPr>
          <p:cNvPicPr>
            <a:picLocks noGrp="1" noChangeAspect="1"/>
          </p:cNvPicPr>
          <p:nvPr>
            <p:ph idx="1"/>
          </p:nvPr>
        </p:nvPicPr>
        <p:blipFill>
          <a:blip r:embed="rId2"/>
          <a:srcRect/>
          <a:stretch>
            <a:fillRect/>
          </a:stretch>
        </p:blipFill>
        <p:spPr>
          <a:xfrm>
            <a:off x="2486588" y="1264555"/>
            <a:ext cx="8027489" cy="4531647"/>
          </a:xfrm>
        </p:spPr>
      </p:pic>
    </p:spTree>
    <p:extLst>
      <p:ext uri="{BB962C8B-B14F-4D97-AF65-F5344CB8AC3E}">
        <p14:creationId xmlns:p14="http://schemas.microsoft.com/office/powerpoint/2010/main" val="177613721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cyber6">
            <a:extLst>
              <a:ext uri="{FF2B5EF4-FFF2-40B4-BE49-F238E27FC236}">
                <a16:creationId xmlns:a16="http://schemas.microsoft.com/office/drawing/2014/main" id="{52581097-2DB7-4E8E-AAB0-35AD832BF0EF}"/>
              </a:ext>
            </a:extLst>
          </p:cNvPr>
          <p:cNvPicPr>
            <a:picLocks noGrp="1" noChangeAspect="1" noChangeArrowheads="1"/>
          </p:cNvPicPr>
          <p:nvPr>
            <p:ph idx="1"/>
          </p:nvPr>
        </p:nvPicPr>
        <p:blipFill>
          <a:blip r:embed="rId2" cstate="print"/>
          <a:srcRect/>
          <a:stretch>
            <a:fillRect/>
          </a:stretch>
        </p:blipFill>
        <p:spPr bwMode="auto">
          <a:xfrm>
            <a:off x="3067665" y="450646"/>
            <a:ext cx="7060200" cy="5655185"/>
          </a:xfrm>
          <a:prstGeom prst="rect">
            <a:avLst/>
          </a:prstGeom>
          <a:noFill/>
        </p:spPr>
      </p:pic>
    </p:spTree>
    <p:extLst>
      <p:ext uri="{BB962C8B-B14F-4D97-AF65-F5344CB8AC3E}">
        <p14:creationId xmlns:p14="http://schemas.microsoft.com/office/powerpoint/2010/main" val="311749492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Θέση περιεχομένου 4">
            <a:extLst>
              <a:ext uri="{FF2B5EF4-FFF2-40B4-BE49-F238E27FC236}">
                <a16:creationId xmlns:a16="http://schemas.microsoft.com/office/drawing/2014/main" id="{5F74EFDE-A637-4472-B417-D8EAF3C4F509}"/>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13910" r="11735"/>
          <a:stretch/>
        </p:blipFill>
        <p:spPr>
          <a:xfrm rot="16200000">
            <a:off x="3513279" y="653601"/>
            <a:ext cx="5504173" cy="5550798"/>
          </a:xfrm>
        </p:spPr>
      </p:pic>
    </p:spTree>
    <p:extLst>
      <p:ext uri="{BB962C8B-B14F-4D97-AF65-F5344CB8AC3E}">
        <p14:creationId xmlns:p14="http://schemas.microsoft.com/office/powerpoint/2010/main" val="366108741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6283128D-F273-4DC2-AB20-2F1F24304F9B}"/>
              </a:ext>
            </a:extLst>
          </p:cNvPr>
          <p:cNvSpPr>
            <a:spLocks noGrp="1"/>
          </p:cNvSpPr>
          <p:nvPr>
            <p:ph type="title"/>
          </p:nvPr>
        </p:nvSpPr>
        <p:spPr/>
        <p:txBody>
          <a:bodyPr/>
          <a:lstStyle/>
          <a:p>
            <a:r>
              <a:rPr lang="el-GR" dirty="0"/>
              <a:t>Σωματιδιακή ακτινοβολία</a:t>
            </a:r>
          </a:p>
        </p:txBody>
      </p:sp>
      <p:sp>
        <p:nvSpPr>
          <p:cNvPr id="3" name="Θέση περιεχομένου 2">
            <a:extLst>
              <a:ext uri="{FF2B5EF4-FFF2-40B4-BE49-F238E27FC236}">
                <a16:creationId xmlns:a16="http://schemas.microsoft.com/office/drawing/2014/main" id="{33C0AF3F-D808-4855-9F84-75A953C7C21F}"/>
              </a:ext>
            </a:extLst>
          </p:cNvPr>
          <p:cNvSpPr>
            <a:spLocks noGrp="1"/>
          </p:cNvSpPr>
          <p:nvPr>
            <p:ph idx="1"/>
          </p:nvPr>
        </p:nvSpPr>
        <p:spPr>
          <a:xfrm>
            <a:off x="687389" y="1491916"/>
            <a:ext cx="10817224" cy="4957010"/>
          </a:xfrm>
        </p:spPr>
        <p:txBody>
          <a:bodyPr/>
          <a:lstStyle/>
          <a:p>
            <a:r>
              <a:rPr lang="el-GR" b="1" dirty="0"/>
              <a:t>Η απώλεια της ενέργειας </a:t>
            </a:r>
            <a:r>
              <a:rPr lang="el-GR" dirty="0"/>
              <a:t>των βαρέως φορτισμένων σωματιδίων </a:t>
            </a:r>
            <a:r>
              <a:rPr lang="el-GR" b="1" dirty="0"/>
              <a:t>δεν είναι σταθερή </a:t>
            </a:r>
            <a:r>
              <a:rPr lang="el-GR" dirty="0"/>
              <a:t>κατά την διαδρομή τους μέσα στην ύλη. Στην αρχή της διαδρομής αποδίδεται μικρό ποσό ενέργειας, ενώ </a:t>
            </a:r>
            <a:r>
              <a:rPr lang="el-GR" dirty="0">
                <a:solidFill>
                  <a:srgbClr val="C00000"/>
                </a:solidFill>
              </a:rPr>
              <a:t>προς το τέλος της πορείας αποδίδεται το μέγιστο ποσό της ενέργειας</a:t>
            </a:r>
            <a:r>
              <a:rPr lang="el-GR" dirty="0"/>
              <a:t> και το σωματίδιο παύει να κινείται μέσα στο υλικό. Αυτή η μέγιστη απόδοση της ενέργειας ονομάζεται κορυφή </a:t>
            </a:r>
            <a:r>
              <a:rPr lang="en-US" dirty="0"/>
              <a:t>Bragg.</a:t>
            </a:r>
            <a:endParaRPr lang="el-GR" dirty="0"/>
          </a:p>
          <a:p>
            <a:r>
              <a:rPr lang="el-GR" u="sng" dirty="0"/>
              <a:t>Ακτινοβολία ή Σωματίδια α (πυρήνες ηλίου)</a:t>
            </a:r>
            <a:r>
              <a:rPr lang="en-US" dirty="0"/>
              <a:t>:</a:t>
            </a:r>
            <a:r>
              <a:rPr lang="el-GR" dirty="0"/>
              <a:t> θετικά φορτισμένα σωματίδια, που εκπέμπονται με ταχύτητα 14.000-25.000 </a:t>
            </a:r>
            <a:r>
              <a:rPr lang="en-US" dirty="0"/>
              <a:t>km/sec,</a:t>
            </a:r>
            <a:r>
              <a:rPr lang="el-GR" dirty="0"/>
              <a:t> αντιστοιχούν σε ενέργεια 4-8 </a:t>
            </a:r>
            <a:r>
              <a:rPr lang="en-US" dirty="0"/>
              <a:t>MeV. </a:t>
            </a:r>
            <a:r>
              <a:rPr lang="el-GR" dirty="0"/>
              <a:t>Όμως η διεισδυτικότητά τους είναι μικρή και δεν επιτρέπει την θεραπευτική τους εφαρμογή.</a:t>
            </a:r>
          </a:p>
          <a:p>
            <a:r>
              <a:rPr lang="el-GR" u="sng" dirty="0"/>
              <a:t>Ακτινοβολία ή Σωματίδια β</a:t>
            </a:r>
            <a:r>
              <a:rPr lang="en-US" u="sng" dirty="0"/>
              <a:t>;</a:t>
            </a:r>
            <a:r>
              <a:rPr lang="en-US" dirty="0"/>
              <a:t> </a:t>
            </a:r>
            <a:r>
              <a:rPr lang="el-GR" dirty="0"/>
              <a:t>είναι ηλεκτρόνια που εκπέμπονται με διαφορετικές ταχύτητες κυμαινόμενες από 60.000-300.000 </a:t>
            </a:r>
            <a:r>
              <a:rPr lang="en-US" dirty="0"/>
              <a:t>km/sec.</a:t>
            </a:r>
            <a:r>
              <a:rPr lang="el-GR" dirty="0"/>
              <a:t> Η μάζα τους είναι 7000 φορές μικρότερη από εκείνη των σωματιδίων α, άρα είναι πολύ ελαφρύτερα. Άρα οι </a:t>
            </a:r>
            <a:r>
              <a:rPr lang="el-GR" dirty="0">
                <a:solidFill>
                  <a:srgbClr val="C00000"/>
                </a:solidFill>
              </a:rPr>
              <a:t>ακτίνες β έχουν διεισδυτική ικανότητα πολύ μεγαλύτερη </a:t>
            </a:r>
            <a:r>
              <a:rPr lang="el-GR" dirty="0"/>
              <a:t>από εκείνη της α.</a:t>
            </a:r>
          </a:p>
          <a:p>
            <a:r>
              <a:rPr lang="el-GR" u="sng" dirty="0"/>
              <a:t>Νετρόνια </a:t>
            </a:r>
            <a:r>
              <a:rPr lang="el-GR" dirty="0"/>
              <a:t>. Στερούνται ηλεκτρικού φορτίου =ουδέτερα σωματίδια. Δεν εξασκούν ηλεκτροστατικές επιδράσεις στα ηλεκτρόνια άρα η πορεία τους μέσα στην ύλη είναι μεγάλη.</a:t>
            </a:r>
          </a:p>
          <a:p>
            <a:endParaRPr lang="el-GR" dirty="0"/>
          </a:p>
        </p:txBody>
      </p:sp>
    </p:spTree>
    <p:extLst>
      <p:ext uri="{BB962C8B-B14F-4D97-AF65-F5344CB8AC3E}">
        <p14:creationId xmlns:p14="http://schemas.microsoft.com/office/powerpoint/2010/main" val="42138162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Θέση περιεχομένου 3">
            <a:extLst>
              <a:ext uri="{FF2B5EF4-FFF2-40B4-BE49-F238E27FC236}">
                <a16:creationId xmlns:a16="http://schemas.microsoft.com/office/drawing/2014/main" id="{9F98E2DE-CCEC-4922-AC46-AA84FB04CC8B}"/>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14937"/>
          <a:stretch/>
        </p:blipFill>
        <p:spPr>
          <a:xfrm>
            <a:off x="795921" y="472103"/>
            <a:ext cx="4677299" cy="5307012"/>
          </a:xfrm>
          <a:prstGeom prst="rect">
            <a:avLst/>
          </a:prstGeom>
        </p:spPr>
      </p:pic>
      <p:pic>
        <p:nvPicPr>
          <p:cNvPr id="5" name="Εικόνα 4">
            <a:extLst>
              <a:ext uri="{FF2B5EF4-FFF2-40B4-BE49-F238E27FC236}">
                <a16:creationId xmlns:a16="http://schemas.microsoft.com/office/drawing/2014/main" id="{ED1C6C1B-A5E3-4CAE-BE07-71650AEBFCED}"/>
              </a:ext>
            </a:extLst>
          </p:cNvPr>
          <p:cNvPicPr>
            <a:picLocks noChangeAspect="1"/>
          </p:cNvPicPr>
          <p:nvPr/>
        </p:nvPicPr>
        <p:blipFill rotWithShape="1">
          <a:blip r:embed="rId3">
            <a:extLst>
              <a:ext uri="{28A0092B-C50C-407E-A947-70E740481C1C}">
                <a14:useLocalDpi xmlns:a14="http://schemas.microsoft.com/office/drawing/2010/main" val="0"/>
              </a:ext>
            </a:extLst>
          </a:blip>
          <a:srcRect t="21631"/>
          <a:stretch/>
        </p:blipFill>
        <p:spPr>
          <a:xfrm>
            <a:off x="5668672" y="472103"/>
            <a:ext cx="6043903" cy="5663225"/>
          </a:xfrm>
          <a:prstGeom prst="rect">
            <a:avLst/>
          </a:prstGeom>
        </p:spPr>
      </p:pic>
    </p:spTree>
    <p:extLst>
      <p:ext uri="{BB962C8B-B14F-4D97-AF65-F5344CB8AC3E}">
        <p14:creationId xmlns:p14="http://schemas.microsoft.com/office/powerpoint/2010/main" val="336431879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Θέση περιεχομένου 3">
            <a:extLst>
              <a:ext uri="{FF2B5EF4-FFF2-40B4-BE49-F238E27FC236}">
                <a16:creationId xmlns:a16="http://schemas.microsoft.com/office/drawing/2014/main" id="{4264CFF7-58D8-428E-A94B-713D92FF05A3}"/>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571626" y="604838"/>
            <a:ext cx="7688510" cy="5765800"/>
          </a:xfrm>
          <a:prstGeom prst="rect">
            <a:avLst/>
          </a:prstGeom>
        </p:spPr>
      </p:pic>
    </p:spTree>
    <p:extLst>
      <p:ext uri="{BB962C8B-B14F-4D97-AF65-F5344CB8AC3E}">
        <p14:creationId xmlns:p14="http://schemas.microsoft.com/office/powerpoint/2010/main" val="228961808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Θέση περιεχομένου 3">
            <a:extLst>
              <a:ext uri="{FF2B5EF4-FFF2-40B4-BE49-F238E27FC236}">
                <a16:creationId xmlns:a16="http://schemas.microsoft.com/office/drawing/2014/main" id="{0F884652-5BDD-4B7B-9264-F95F6EFD37F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rot="10800000">
            <a:off x="1902542" y="134415"/>
            <a:ext cx="8453400" cy="6339410"/>
          </a:xfrm>
          <a:prstGeom prst="rect">
            <a:avLst/>
          </a:prstGeom>
        </p:spPr>
      </p:pic>
    </p:spTree>
    <p:extLst>
      <p:ext uri="{BB962C8B-B14F-4D97-AF65-F5344CB8AC3E}">
        <p14:creationId xmlns:p14="http://schemas.microsoft.com/office/powerpoint/2010/main" val="104625007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Θέση περιεχομένου 3">
            <a:extLst>
              <a:ext uri="{FF2B5EF4-FFF2-40B4-BE49-F238E27FC236}">
                <a16:creationId xmlns:a16="http://schemas.microsoft.com/office/drawing/2014/main" id="{2C29FA0B-B748-41E0-B2B1-1C2521D7E707}"/>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17213"/>
          <a:stretch/>
        </p:blipFill>
        <p:spPr>
          <a:xfrm>
            <a:off x="2743200" y="176980"/>
            <a:ext cx="6504039" cy="6459793"/>
          </a:xfrm>
          <a:prstGeom prst="rect">
            <a:avLst/>
          </a:prstGeom>
        </p:spPr>
      </p:pic>
    </p:spTree>
    <p:extLst>
      <p:ext uri="{BB962C8B-B14F-4D97-AF65-F5344CB8AC3E}">
        <p14:creationId xmlns:p14="http://schemas.microsoft.com/office/powerpoint/2010/main" val="417746506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0773EE72-3B41-4C8B-B53F-79BADAC7C4B7}"/>
              </a:ext>
            </a:extLst>
          </p:cNvPr>
          <p:cNvSpPr>
            <a:spLocks noGrp="1"/>
          </p:cNvSpPr>
          <p:nvPr>
            <p:ph type="title"/>
          </p:nvPr>
        </p:nvSpPr>
        <p:spPr/>
        <p:txBody>
          <a:bodyPr/>
          <a:lstStyle/>
          <a:p>
            <a:r>
              <a:rPr lang="el-GR" dirty="0"/>
              <a:t>Στερεοτακτική ΑΚΘ οστικής μετάστασης</a:t>
            </a:r>
          </a:p>
        </p:txBody>
      </p:sp>
      <p:pic>
        <p:nvPicPr>
          <p:cNvPr id="4" name="Θέση περιεχομένου 4">
            <a:extLst>
              <a:ext uri="{FF2B5EF4-FFF2-40B4-BE49-F238E27FC236}">
                <a16:creationId xmlns:a16="http://schemas.microsoft.com/office/drawing/2014/main" id="{9872519E-FACB-4CB4-A58D-CF2470397E8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989006" y="1492044"/>
            <a:ext cx="6610069" cy="5018491"/>
          </a:xfrm>
        </p:spPr>
      </p:pic>
    </p:spTree>
    <p:extLst>
      <p:ext uri="{BB962C8B-B14F-4D97-AF65-F5344CB8AC3E}">
        <p14:creationId xmlns:p14="http://schemas.microsoft.com/office/powerpoint/2010/main" val="105854393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AEC3893F-759B-448C-A2D5-D2AA79F1D4CF}"/>
              </a:ext>
            </a:extLst>
          </p:cNvPr>
          <p:cNvSpPr>
            <a:spLocks noGrp="1"/>
          </p:cNvSpPr>
          <p:nvPr>
            <p:ph type="title"/>
          </p:nvPr>
        </p:nvSpPr>
        <p:spPr/>
        <p:txBody>
          <a:bodyPr/>
          <a:lstStyle/>
          <a:p>
            <a:r>
              <a:rPr lang="el-GR" dirty="0"/>
              <a:t>Στερεοτακτική ΑΚΘ σε όγκο Υποφύσεως</a:t>
            </a:r>
          </a:p>
        </p:txBody>
      </p:sp>
      <p:pic>
        <p:nvPicPr>
          <p:cNvPr id="4" name="Θέση περιεχομένου 4">
            <a:extLst>
              <a:ext uri="{FF2B5EF4-FFF2-40B4-BE49-F238E27FC236}">
                <a16:creationId xmlns:a16="http://schemas.microsoft.com/office/drawing/2014/main" id="{9DC28E55-684E-4DF5-B6F5-6FB922111E5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315497" y="1365541"/>
            <a:ext cx="8717381" cy="5315477"/>
          </a:xfrm>
        </p:spPr>
      </p:pic>
    </p:spTree>
    <p:extLst>
      <p:ext uri="{BB962C8B-B14F-4D97-AF65-F5344CB8AC3E}">
        <p14:creationId xmlns:p14="http://schemas.microsoft.com/office/powerpoint/2010/main" val="853053460"/>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Θέση περιεχομένου 3">
            <a:extLst>
              <a:ext uri="{FF2B5EF4-FFF2-40B4-BE49-F238E27FC236}">
                <a16:creationId xmlns:a16="http://schemas.microsoft.com/office/drawing/2014/main" id="{1ACDEE61-BE6F-4C6E-8A4F-6FCD251E1F84}"/>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079523" y="1128504"/>
            <a:ext cx="7890387" cy="4459784"/>
          </a:xfrm>
          <a:prstGeom prst="rect">
            <a:avLst/>
          </a:prstGeom>
        </p:spPr>
      </p:pic>
    </p:spTree>
    <p:extLst>
      <p:ext uri="{BB962C8B-B14F-4D97-AF65-F5344CB8AC3E}">
        <p14:creationId xmlns:p14="http://schemas.microsoft.com/office/powerpoint/2010/main" val="667079136"/>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A842016D-C371-4524-B50F-5118A7D2F864}"/>
              </a:ext>
            </a:extLst>
          </p:cNvPr>
          <p:cNvSpPr>
            <a:spLocks noGrp="1"/>
          </p:cNvSpPr>
          <p:nvPr>
            <p:ph type="title"/>
          </p:nvPr>
        </p:nvSpPr>
        <p:spPr/>
        <p:txBody>
          <a:bodyPr/>
          <a:lstStyle/>
          <a:p>
            <a:r>
              <a:rPr lang="el-GR" dirty="0"/>
              <a:t>Στερεοτακτική ΑΚΘ σε πνευμονικές μεταστάσεις </a:t>
            </a:r>
          </a:p>
        </p:txBody>
      </p:sp>
      <p:pic>
        <p:nvPicPr>
          <p:cNvPr id="4" name="Θέση περιεχομένου 4">
            <a:extLst>
              <a:ext uri="{FF2B5EF4-FFF2-40B4-BE49-F238E27FC236}">
                <a16:creationId xmlns:a16="http://schemas.microsoft.com/office/drawing/2014/main" id="{C75D6477-3451-4D78-BC90-5BE333F156A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674605" y="2020529"/>
            <a:ext cx="7644580" cy="4586748"/>
          </a:xfrm>
        </p:spPr>
      </p:pic>
    </p:spTree>
    <p:extLst>
      <p:ext uri="{BB962C8B-B14F-4D97-AF65-F5344CB8AC3E}">
        <p14:creationId xmlns:p14="http://schemas.microsoft.com/office/powerpoint/2010/main" val="1558732163"/>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C1ADCC36-182B-4C0E-AB73-6576A826EF3C}"/>
              </a:ext>
            </a:extLst>
          </p:cNvPr>
          <p:cNvSpPr>
            <a:spLocks noGrp="1"/>
          </p:cNvSpPr>
          <p:nvPr>
            <p:ph type="title"/>
          </p:nvPr>
        </p:nvSpPr>
        <p:spPr/>
        <p:txBody>
          <a:bodyPr/>
          <a:lstStyle/>
          <a:p>
            <a:r>
              <a:rPr lang="el-GR" dirty="0"/>
              <a:t>Επανακτινοβόληση με </a:t>
            </a:r>
            <a:r>
              <a:rPr lang="el-GR" dirty="0" err="1"/>
              <a:t>στερεοταξία</a:t>
            </a:r>
            <a:r>
              <a:rPr lang="el-GR" dirty="0"/>
              <a:t> σε οστική μετάσταση</a:t>
            </a:r>
          </a:p>
        </p:txBody>
      </p:sp>
      <p:pic>
        <p:nvPicPr>
          <p:cNvPr id="4" name="Θέση περιεχομένου 4">
            <a:extLst>
              <a:ext uri="{FF2B5EF4-FFF2-40B4-BE49-F238E27FC236}">
                <a16:creationId xmlns:a16="http://schemas.microsoft.com/office/drawing/2014/main" id="{1AE3ACEE-E2EB-40DB-BE85-6CE0952CD87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052917" y="2020529"/>
            <a:ext cx="7679272" cy="4213361"/>
          </a:xfrm>
        </p:spPr>
      </p:pic>
    </p:spTree>
    <p:extLst>
      <p:ext uri="{BB962C8B-B14F-4D97-AF65-F5344CB8AC3E}">
        <p14:creationId xmlns:p14="http://schemas.microsoft.com/office/powerpoint/2010/main" val="1661473271"/>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860F79CE-0990-4F61-88D8-E5F03AB09990}"/>
              </a:ext>
            </a:extLst>
          </p:cNvPr>
          <p:cNvSpPr>
            <a:spLocks noGrp="1"/>
          </p:cNvSpPr>
          <p:nvPr>
            <p:ph type="title"/>
          </p:nvPr>
        </p:nvSpPr>
        <p:spPr/>
        <p:txBody>
          <a:bodyPr/>
          <a:lstStyle/>
          <a:p>
            <a:r>
              <a:rPr lang="el-GR" dirty="0"/>
              <a:t>Επανακτινοβόληση με </a:t>
            </a:r>
            <a:r>
              <a:rPr lang="el-GR" dirty="0" err="1"/>
              <a:t>στερεοταξία</a:t>
            </a:r>
            <a:r>
              <a:rPr lang="el-GR" dirty="0"/>
              <a:t> σε οστική μετάσταση</a:t>
            </a:r>
          </a:p>
        </p:txBody>
      </p:sp>
      <p:pic>
        <p:nvPicPr>
          <p:cNvPr id="4" name="Θέση περιεχομένου 4">
            <a:extLst>
              <a:ext uri="{FF2B5EF4-FFF2-40B4-BE49-F238E27FC236}">
                <a16:creationId xmlns:a16="http://schemas.microsoft.com/office/drawing/2014/main" id="{1C3347C9-FDD6-40FC-926F-90BB44600523}"/>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b="20297"/>
          <a:stretch/>
        </p:blipFill>
        <p:spPr>
          <a:xfrm>
            <a:off x="3967316" y="1854785"/>
            <a:ext cx="5090782" cy="4678750"/>
          </a:xfrm>
        </p:spPr>
      </p:pic>
    </p:spTree>
    <p:extLst>
      <p:ext uri="{BB962C8B-B14F-4D97-AF65-F5344CB8AC3E}">
        <p14:creationId xmlns:p14="http://schemas.microsoft.com/office/powerpoint/2010/main" val="102119770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5FCB2361-0C42-4423-9B64-4BC6E88E7E38}"/>
              </a:ext>
            </a:extLst>
          </p:cNvPr>
          <p:cNvSpPr>
            <a:spLocks noGrp="1"/>
          </p:cNvSpPr>
          <p:nvPr>
            <p:ph type="title"/>
          </p:nvPr>
        </p:nvSpPr>
        <p:spPr>
          <a:xfrm>
            <a:off x="1620253" y="481263"/>
            <a:ext cx="9884359" cy="1423737"/>
          </a:xfrm>
        </p:spPr>
        <p:txBody>
          <a:bodyPr/>
          <a:lstStyle/>
          <a:p>
            <a:r>
              <a:rPr lang="el-GR" dirty="0"/>
              <a:t>Ραδιενεργά στοιχεία . Ραδιενέργεια. Μέτρο ραδιενέργειας.</a:t>
            </a:r>
          </a:p>
        </p:txBody>
      </p:sp>
      <p:sp>
        <p:nvSpPr>
          <p:cNvPr id="3" name="Θέση περιεχομένου 2">
            <a:extLst>
              <a:ext uri="{FF2B5EF4-FFF2-40B4-BE49-F238E27FC236}">
                <a16:creationId xmlns:a16="http://schemas.microsoft.com/office/drawing/2014/main" id="{7DFF453D-9B9F-4B48-9757-5AA8DB4C04B1}"/>
              </a:ext>
            </a:extLst>
          </p:cNvPr>
          <p:cNvSpPr>
            <a:spLocks noGrp="1"/>
          </p:cNvSpPr>
          <p:nvPr>
            <p:ph idx="1"/>
          </p:nvPr>
        </p:nvSpPr>
        <p:spPr>
          <a:xfrm>
            <a:off x="687389" y="1748589"/>
            <a:ext cx="10817224" cy="4628148"/>
          </a:xfrm>
        </p:spPr>
        <p:txBody>
          <a:bodyPr/>
          <a:lstStyle/>
          <a:p>
            <a:r>
              <a:rPr lang="el-GR" dirty="0">
                <a:solidFill>
                  <a:schemeClr val="accent1"/>
                </a:solidFill>
                <a:latin typeface="Arial" pitchFamily="34" charset="0"/>
                <a:cs typeface="Arial" pitchFamily="34" charset="0"/>
              </a:rPr>
              <a:t>Ραδιενεργά</a:t>
            </a:r>
            <a:r>
              <a:rPr lang="el-GR" dirty="0">
                <a:latin typeface="Arial" pitchFamily="34" charset="0"/>
                <a:cs typeface="Arial" pitchFamily="34" charset="0"/>
              </a:rPr>
              <a:t> είναι εκείνα τα στοιχεία των οποίων οι πυρήνες είναι ασταθείς και διασπώνται μεταπίπτοντας σε σταθερότερους, με ταυτόχρονη εκπομπή σωματιδίων, ή ακτίνων γ. Αυτό το φαινόμενο λέγεται </a:t>
            </a:r>
            <a:r>
              <a:rPr lang="el-GR" dirty="0">
                <a:solidFill>
                  <a:schemeClr val="accent1"/>
                </a:solidFill>
                <a:latin typeface="Arial" pitchFamily="34" charset="0"/>
                <a:cs typeface="Arial" pitchFamily="34" charset="0"/>
              </a:rPr>
              <a:t>ραδιενέργεια.</a:t>
            </a:r>
          </a:p>
          <a:p>
            <a:r>
              <a:rPr lang="el-GR" dirty="0">
                <a:latin typeface="Arial" pitchFamily="34" charset="0"/>
                <a:cs typeface="Arial" pitchFamily="34" charset="0"/>
              </a:rPr>
              <a:t>Μέτρο της ραδιενέργειας είναι ο </a:t>
            </a:r>
            <a:r>
              <a:rPr lang="el-GR" dirty="0">
                <a:solidFill>
                  <a:schemeClr val="accent1"/>
                </a:solidFill>
                <a:latin typeface="Arial" pitchFamily="34" charset="0"/>
                <a:cs typeface="Arial" pitchFamily="34" charset="0"/>
              </a:rPr>
              <a:t>αριθμός των διασπώμενων ατόμων </a:t>
            </a:r>
            <a:r>
              <a:rPr lang="el-GR" dirty="0">
                <a:latin typeface="Arial" pitchFamily="34" charset="0"/>
                <a:cs typeface="Arial" pitchFamily="34" charset="0"/>
              </a:rPr>
              <a:t>στην μονάδα του χρόνου. Μονάδα μετρήσεως είναι το </a:t>
            </a:r>
            <a:r>
              <a:rPr lang="en-US" dirty="0">
                <a:latin typeface="Arial" pitchFamily="34" charset="0"/>
                <a:cs typeface="Arial" pitchFamily="34" charset="0"/>
              </a:rPr>
              <a:t>Curie (1Ci=3,7 x 1</a:t>
            </a:r>
            <a:r>
              <a:rPr lang="el-GR" dirty="0">
                <a:latin typeface="Arial" pitchFamily="34" charset="0"/>
                <a:cs typeface="Arial" pitchFamily="34" charset="0"/>
              </a:rPr>
              <a:t>0</a:t>
            </a:r>
            <a:r>
              <a:rPr lang="en-US" dirty="0">
                <a:latin typeface="Arial" pitchFamily="34" charset="0"/>
                <a:cs typeface="Arial" pitchFamily="34" charset="0"/>
              </a:rPr>
              <a:t> </a:t>
            </a:r>
            <a:r>
              <a:rPr lang="el-GR" dirty="0">
                <a:latin typeface="Arial" pitchFamily="34" charset="0"/>
                <a:cs typeface="Arial" pitchFamily="34" charset="0"/>
              </a:rPr>
              <a:t>στην 10</a:t>
            </a:r>
            <a:r>
              <a:rPr lang="el-GR" baseline="30000" dirty="0">
                <a:latin typeface="Arial" pitchFamily="34" charset="0"/>
                <a:cs typeface="Arial" pitchFamily="34" charset="0"/>
              </a:rPr>
              <a:t>η</a:t>
            </a:r>
            <a:r>
              <a:rPr lang="el-GR" dirty="0">
                <a:latin typeface="Arial" pitchFamily="34" charset="0"/>
                <a:cs typeface="Arial" pitchFamily="34" charset="0"/>
              </a:rPr>
              <a:t> διασπάσεις κατά δευτερόλεπτο).   </a:t>
            </a:r>
          </a:p>
          <a:p>
            <a:endParaRPr lang="el-GR" dirty="0"/>
          </a:p>
        </p:txBody>
      </p:sp>
    </p:spTree>
    <p:extLst>
      <p:ext uri="{BB962C8B-B14F-4D97-AF65-F5344CB8AC3E}">
        <p14:creationId xmlns:p14="http://schemas.microsoft.com/office/powerpoint/2010/main" val="465672508"/>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7BA81D74-4A91-4AFE-B565-B702472D52E1}"/>
              </a:ext>
            </a:extLst>
          </p:cNvPr>
          <p:cNvSpPr>
            <a:spLocks noGrp="1"/>
          </p:cNvSpPr>
          <p:nvPr>
            <p:ph type="title"/>
          </p:nvPr>
        </p:nvSpPr>
        <p:spPr/>
        <p:txBody>
          <a:bodyPr/>
          <a:lstStyle/>
          <a:p>
            <a:r>
              <a:rPr lang="el-GR" dirty="0"/>
              <a:t>Στερεοτακτική ΑΚΘ σε </a:t>
            </a:r>
            <a:r>
              <a:rPr lang="en-US" dirty="0"/>
              <a:t>Ca </a:t>
            </a:r>
            <a:r>
              <a:rPr lang="el-GR" dirty="0"/>
              <a:t>παγκρέατος </a:t>
            </a:r>
          </a:p>
        </p:txBody>
      </p:sp>
      <p:pic>
        <p:nvPicPr>
          <p:cNvPr id="4" name="Θέση περιεχομένου 4">
            <a:extLst>
              <a:ext uri="{FF2B5EF4-FFF2-40B4-BE49-F238E27FC236}">
                <a16:creationId xmlns:a16="http://schemas.microsoft.com/office/drawing/2014/main" id="{D91790F2-904D-43CD-B1FE-FBDEB10D64BF}"/>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12598"/>
          <a:stretch/>
        </p:blipFill>
        <p:spPr>
          <a:xfrm>
            <a:off x="441081" y="2050025"/>
            <a:ext cx="11063531" cy="3878826"/>
          </a:xfrm>
        </p:spPr>
      </p:pic>
    </p:spTree>
    <p:extLst>
      <p:ext uri="{BB962C8B-B14F-4D97-AF65-F5344CB8AC3E}">
        <p14:creationId xmlns:p14="http://schemas.microsoft.com/office/powerpoint/2010/main" val="4181377035"/>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4E2B340A-69E1-4BB0-B76C-63AEE5B5DE0D}"/>
              </a:ext>
            </a:extLst>
          </p:cNvPr>
          <p:cNvSpPr>
            <a:spLocks noGrp="1"/>
          </p:cNvSpPr>
          <p:nvPr>
            <p:ph type="title"/>
          </p:nvPr>
        </p:nvSpPr>
        <p:spPr/>
        <p:txBody>
          <a:bodyPr/>
          <a:lstStyle/>
          <a:p>
            <a:r>
              <a:rPr lang="el-GR" dirty="0"/>
              <a:t>Πλεονεκτήματα </a:t>
            </a:r>
            <a:r>
              <a:rPr lang="en-US" dirty="0"/>
              <a:t>Cyber Knife </a:t>
            </a:r>
            <a:endParaRPr lang="el-GR" dirty="0"/>
          </a:p>
        </p:txBody>
      </p:sp>
      <p:sp>
        <p:nvSpPr>
          <p:cNvPr id="3" name="Θέση περιεχομένου 2">
            <a:extLst>
              <a:ext uri="{FF2B5EF4-FFF2-40B4-BE49-F238E27FC236}">
                <a16:creationId xmlns:a16="http://schemas.microsoft.com/office/drawing/2014/main" id="{7698D293-A209-409E-AB37-A4C03BD1E842}"/>
              </a:ext>
            </a:extLst>
          </p:cNvPr>
          <p:cNvSpPr>
            <a:spLocks noGrp="1"/>
          </p:cNvSpPr>
          <p:nvPr>
            <p:ph idx="1"/>
          </p:nvPr>
        </p:nvSpPr>
        <p:spPr>
          <a:xfrm>
            <a:off x="1268361" y="1563329"/>
            <a:ext cx="10236251" cy="5102941"/>
          </a:xfrm>
        </p:spPr>
        <p:txBody>
          <a:bodyPr/>
          <a:lstStyle/>
          <a:p>
            <a:pPr lvl="0">
              <a:lnSpc>
                <a:spcPct val="120000"/>
              </a:lnSpc>
            </a:pPr>
            <a:r>
              <a:rPr lang="el-GR" dirty="0"/>
              <a:t>Εύκολη χρήση θερμοπλαστικής «μάσκας» σε νόσο </a:t>
            </a:r>
            <a:r>
              <a:rPr lang="el-GR" dirty="0" err="1"/>
              <a:t>τραχηλο</a:t>
            </a:r>
            <a:r>
              <a:rPr lang="el-GR" dirty="0"/>
              <a:t>-προσωπικής χώρας για ακινητοποίηση του ασθενούς και ακρίβεια στην ακτινοβόληση του όγκου-στόχου.</a:t>
            </a:r>
          </a:p>
          <a:p>
            <a:pPr lvl="0">
              <a:lnSpc>
                <a:spcPct val="120000"/>
              </a:lnSpc>
            </a:pPr>
            <a:r>
              <a:rPr lang="el-GR" dirty="0"/>
              <a:t>Απεικονιστικά καθοδηγούμενη ακτινοθεραπεία.</a:t>
            </a:r>
          </a:p>
          <a:p>
            <a:pPr lvl="0">
              <a:lnSpc>
                <a:spcPct val="120000"/>
              </a:lnSpc>
            </a:pPr>
            <a:r>
              <a:rPr lang="el-GR" dirty="0"/>
              <a:t>Κλασματοποίηση θεραπείας για </a:t>
            </a:r>
            <a:r>
              <a:rPr lang="el-GR" dirty="0" err="1"/>
              <a:t>ενδοκρανιακούς</a:t>
            </a:r>
            <a:r>
              <a:rPr lang="el-GR" dirty="0"/>
              <a:t> κακοήθεις όγκους.</a:t>
            </a:r>
          </a:p>
          <a:p>
            <a:pPr lvl="0">
              <a:lnSpc>
                <a:spcPct val="120000"/>
              </a:lnSpc>
            </a:pPr>
            <a:r>
              <a:rPr lang="el-GR" dirty="0"/>
              <a:t>Θεραπεία </a:t>
            </a:r>
            <a:r>
              <a:rPr lang="el-GR" dirty="0" err="1"/>
              <a:t>εξωκρανιακών</a:t>
            </a:r>
            <a:r>
              <a:rPr lang="el-GR" dirty="0"/>
              <a:t> βλαβών της Σπονδυλικής Στήλης παρακολουθώντας τις οστικές δομές της  (οι οποίες αποτελούν το πλαίσιο αναφοράς) για μεγαλύτερη ακρίβεια χορήγησης της δόσης.</a:t>
            </a:r>
          </a:p>
          <a:p>
            <a:pPr lvl="0">
              <a:lnSpc>
                <a:spcPct val="120000"/>
              </a:lnSpc>
            </a:pPr>
            <a:r>
              <a:rPr lang="el-GR" dirty="0"/>
              <a:t>Ακτινοχειρουργική θεραπεία σε </a:t>
            </a:r>
            <a:r>
              <a:rPr lang="el-GR" dirty="0" err="1"/>
              <a:t>εξωκρανιακές</a:t>
            </a:r>
            <a:r>
              <a:rPr lang="el-GR" dirty="0"/>
              <a:t> βλάβες, σε ανατομικές περιοχές όπως πνεύμονας και προστάτης, εμφυτεύοντας χειρουργικά </a:t>
            </a:r>
            <a:r>
              <a:rPr lang="en-US" dirty="0"/>
              <a:t>markers</a:t>
            </a:r>
            <a:r>
              <a:rPr lang="el-GR" dirty="0"/>
              <a:t> (που αποτελούν πλαίσιο αναφοράς)τα ονομαζόμενα </a:t>
            </a:r>
            <a:r>
              <a:rPr lang="en-US" dirty="0"/>
              <a:t>fiducials</a:t>
            </a:r>
            <a:r>
              <a:rPr lang="el-GR" dirty="0"/>
              <a:t>.</a:t>
            </a:r>
          </a:p>
          <a:p>
            <a:pPr marL="0" lvl="0" indent="0">
              <a:lnSpc>
                <a:spcPct val="80000"/>
              </a:lnSpc>
              <a:buNone/>
            </a:pPr>
            <a:r>
              <a:rPr lang="el-GR" sz="800" dirty="0"/>
              <a:t> </a:t>
            </a:r>
          </a:p>
          <a:p>
            <a:pPr marL="0" lvl="0" indent="0">
              <a:lnSpc>
                <a:spcPct val="80000"/>
              </a:lnSpc>
              <a:buNone/>
            </a:pPr>
            <a:r>
              <a:rPr lang="el-GR" sz="800" dirty="0"/>
              <a:t> </a:t>
            </a:r>
          </a:p>
          <a:p>
            <a:pPr lvl="0">
              <a:lnSpc>
                <a:spcPct val="80000"/>
              </a:lnSpc>
            </a:pPr>
            <a:r>
              <a:rPr lang="el-GR" sz="100" dirty="0"/>
              <a:t> </a:t>
            </a:r>
          </a:p>
          <a:p>
            <a:pPr lvl="0">
              <a:lnSpc>
                <a:spcPct val="80000"/>
              </a:lnSpc>
            </a:pPr>
            <a:r>
              <a:rPr lang="el-GR" sz="100" dirty="0"/>
              <a:t> </a:t>
            </a:r>
          </a:p>
          <a:p>
            <a:pPr lvl="0">
              <a:lnSpc>
                <a:spcPct val="80000"/>
              </a:lnSpc>
            </a:pPr>
            <a:r>
              <a:rPr lang="el-GR" sz="100" dirty="0"/>
              <a:t> </a:t>
            </a:r>
          </a:p>
          <a:p>
            <a:endParaRPr lang="el-GR" dirty="0"/>
          </a:p>
        </p:txBody>
      </p:sp>
    </p:spTree>
    <p:extLst>
      <p:ext uri="{BB962C8B-B14F-4D97-AF65-F5344CB8AC3E}">
        <p14:creationId xmlns:p14="http://schemas.microsoft.com/office/powerpoint/2010/main" val="562847955"/>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Φτιάξτε μόνοι σας την πιο όμορφη και εντυπωσιακή γλάστρα με λουλούδια. | Τι  λες τώρα;">
            <a:extLst>
              <a:ext uri="{FF2B5EF4-FFF2-40B4-BE49-F238E27FC236}">
                <a16:creationId xmlns:a16="http://schemas.microsoft.com/office/drawing/2014/main" id="{4C3D8F9F-C424-4FAE-BE22-4238C2EF7C97}"/>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b="10556"/>
          <a:stretch/>
        </p:blipFill>
        <p:spPr bwMode="auto">
          <a:xfrm>
            <a:off x="3133200" y="1048161"/>
            <a:ext cx="5362732" cy="41227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59099211"/>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871B0D5F-3E9E-446C-8D9C-E05CA6A0F8A9}"/>
              </a:ext>
            </a:extLst>
          </p:cNvPr>
          <p:cNvSpPr>
            <a:spLocks noGrp="1"/>
          </p:cNvSpPr>
          <p:nvPr>
            <p:ph type="title"/>
          </p:nvPr>
        </p:nvSpPr>
        <p:spPr>
          <a:xfrm>
            <a:off x="2592925" y="2488019"/>
            <a:ext cx="8911687" cy="2105245"/>
          </a:xfrm>
        </p:spPr>
        <p:txBody>
          <a:bodyPr>
            <a:normAutofit fontScale="90000"/>
          </a:bodyPr>
          <a:lstStyle/>
          <a:p>
            <a:r>
              <a:rPr lang="el-GR" sz="4400" dirty="0"/>
              <a:t>            ΥΠΕΡΘΕΡΜΙΑ</a:t>
            </a:r>
            <a:br>
              <a:rPr lang="el-GR" sz="4400" dirty="0"/>
            </a:br>
            <a:r>
              <a:rPr lang="el-GR" sz="2700" dirty="0"/>
              <a:t>  Η υπερθερμία είναι μια συνδυαστική θεραπεία κατά του καρκίνου.</a:t>
            </a:r>
            <a:br>
              <a:rPr lang="el-GR" sz="4400" dirty="0"/>
            </a:br>
            <a:endParaRPr lang="el-GR" sz="4400" dirty="0"/>
          </a:p>
        </p:txBody>
      </p:sp>
    </p:spTree>
    <p:extLst>
      <p:ext uri="{BB962C8B-B14F-4D97-AF65-F5344CB8AC3E}">
        <p14:creationId xmlns:p14="http://schemas.microsoft.com/office/powerpoint/2010/main" val="4249351550"/>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a:extLst>
              <a:ext uri="{FF2B5EF4-FFF2-40B4-BE49-F238E27FC236}">
                <a16:creationId xmlns:a16="http://schemas.microsoft.com/office/drawing/2014/main" id="{F4B7D6AE-A3CA-4655-863E-E01A9C283199}"/>
              </a:ext>
            </a:extLst>
          </p:cNvPr>
          <p:cNvSpPr>
            <a:spLocks noGrp="1"/>
          </p:cNvSpPr>
          <p:nvPr>
            <p:ph idx="1"/>
          </p:nvPr>
        </p:nvSpPr>
        <p:spPr/>
        <p:txBody>
          <a:bodyPr/>
          <a:lstStyle/>
          <a:p>
            <a:r>
              <a:rPr lang="el-GR" sz="2400" dirty="0"/>
              <a:t>Με την υπερθερμία </a:t>
            </a:r>
            <a:r>
              <a:rPr lang="el-GR" sz="2400" b="1" dirty="0"/>
              <a:t>αυξάνουμε την θερμοκρασία στον όγκο με </a:t>
            </a:r>
            <a:r>
              <a:rPr lang="el-GR" sz="2400" b="1" dirty="0">
                <a:solidFill>
                  <a:srgbClr val="C00000"/>
                </a:solidFill>
              </a:rPr>
              <a:t>επαγωγικά ρεύματα</a:t>
            </a:r>
            <a:r>
              <a:rPr lang="el-GR" sz="2400" dirty="0">
                <a:solidFill>
                  <a:srgbClr val="C00000"/>
                </a:solidFill>
              </a:rPr>
              <a:t> </a:t>
            </a:r>
            <a:r>
              <a:rPr lang="el-GR" sz="2400" dirty="0"/>
              <a:t>(όχι ιονίζουσες ακτινοβολίες) στους </a:t>
            </a:r>
            <a:r>
              <a:rPr lang="el-GR" sz="2400" dirty="0">
                <a:solidFill>
                  <a:srgbClr val="C00000"/>
                </a:solidFill>
              </a:rPr>
              <a:t>42,5 </a:t>
            </a:r>
            <a:r>
              <a:rPr lang="el-GR" sz="2400" baseline="30000" dirty="0">
                <a:solidFill>
                  <a:srgbClr val="C00000"/>
                </a:solidFill>
              </a:rPr>
              <a:t>0 </a:t>
            </a:r>
            <a:r>
              <a:rPr lang="el-GR" sz="2400" dirty="0">
                <a:solidFill>
                  <a:srgbClr val="C00000"/>
                </a:solidFill>
              </a:rPr>
              <a:t>έως 45 </a:t>
            </a:r>
            <a:r>
              <a:rPr lang="el-GR" sz="2400" baseline="30000" dirty="0">
                <a:solidFill>
                  <a:srgbClr val="C00000"/>
                </a:solidFill>
              </a:rPr>
              <a:t>0 </a:t>
            </a:r>
            <a:r>
              <a:rPr lang="en-US" sz="2400" dirty="0">
                <a:solidFill>
                  <a:srgbClr val="C00000"/>
                </a:solidFill>
              </a:rPr>
              <a:t>C</a:t>
            </a:r>
            <a:r>
              <a:rPr lang="el-GR" sz="2400" dirty="0">
                <a:solidFill>
                  <a:srgbClr val="C00000"/>
                </a:solidFill>
              </a:rPr>
              <a:t> </a:t>
            </a:r>
            <a:r>
              <a:rPr lang="el-GR" sz="2400" dirty="0"/>
              <a:t>ή σε όλο το σώμα στους </a:t>
            </a:r>
            <a:r>
              <a:rPr lang="el-GR" sz="2400" dirty="0">
                <a:solidFill>
                  <a:srgbClr val="FF0000"/>
                </a:solidFill>
              </a:rPr>
              <a:t>41,5 </a:t>
            </a:r>
            <a:r>
              <a:rPr lang="el-GR" sz="2400" baseline="30000" dirty="0">
                <a:solidFill>
                  <a:srgbClr val="FF0000"/>
                </a:solidFill>
              </a:rPr>
              <a:t>0 </a:t>
            </a:r>
            <a:r>
              <a:rPr lang="el-GR" sz="2400" dirty="0">
                <a:solidFill>
                  <a:srgbClr val="FF0000"/>
                </a:solidFill>
              </a:rPr>
              <a:t>-41,8 </a:t>
            </a:r>
            <a:r>
              <a:rPr lang="el-GR" sz="2400" baseline="30000" dirty="0">
                <a:solidFill>
                  <a:srgbClr val="FF0000"/>
                </a:solidFill>
              </a:rPr>
              <a:t>0 </a:t>
            </a:r>
            <a:r>
              <a:rPr lang="en-US" sz="2400" dirty="0">
                <a:solidFill>
                  <a:srgbClr val="FF0000"/>
                </a:solidFill>
              </a:rPr>
              <a:t>C</a:t>
            </a:r>
            <a:r>
              <a:rPr lang="el-GR" sz="2400" dirty="0"/>
              <a:t>. </a:t>
            </a:r>
          </a:p>
          <a:p>
            <a:r>
              <a:rPr lang="el-GR" sz="2400" dirty="0"/>
              <a:t>Ο βιολογικός τρόπος δράσης της μεθόδου βασίζεται στην </a:t>
            </a:r>
            <a:r>
              <a:rPr lang="el-GR" sz="2400" b="1" dirty="0"/>
              <a:t>αυτόλυση των κυττάρων και στην αδυναμία πολλαπλασιασμού των.</a:t>
            </a:r>
          </a:p>
          <a:p>
            <a:endParaRPr lang="el-GR" dirty="0"/>
          </a:p>
          <a:p>
            <a:r>
              <a:rPr lang="el-GR" dirty="0"/>
              <a:t>ΟΛΟΣΩΜΑΤΙΚΗ   και  ΠΕΡΙΟΧΙΚΗ      </a:t>
            </a:r>
          </a:p>
        </p:txBody>
      </p:sp>
    </p:spTree>
    <p:extLst>
      <p:ext uri="{BB962C8B-B14F-4D97-AF65-F5344CB8AC3E}">
        <p14:creationId xmlns:p14="http://schemas.microsoft.com/office/powerpoint/2010/main" val="1347246932"/>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FD8C31EB-E85D-4C01-B1CA-50E93C7CAFD0}"/>
              </a:ext>
            </a:extLst>
          </p:cNvPr>
          <p:cNvSpPr>
            <a:spLocks noGrp="1"/>
          </p:cNvSpPr>
          <p:nvPr>
            <p:ph type="title"/>
          </p:nvPr>
        </p:nvSpPr>
        <p:spPr/>
        <p:txBody>
          <a:bodyPr/>
          <a:lstStyle/>
          <a:p>
            <a:r>
              <a:rPr lang="el-GR" dirty="0"/>
              <a:t>Η δράση της</a:t>
            </a:r>
          </a:p>
        </p:txBody>
      </p:sp>
      <p:sp>
        <p:nvSpPr>
          <p:cNvPr id="3" name="Θέση περιεχομένου 2">
            <a:extLst>
              <a:ext uri="{FF2B5EF4-FFF2-40B4-BE49-F238E27FC236}">
                <a16:creationId xmlns:a16="http://schemas.microsoft.com/office/drawing/2014/main" id="{9C804671-7F20-4A68-A1C6-648EC962C435}"/>
              </a:ext>
            </a:extLst>
          </p:cNvPr>
          <p:cNvSpPr>
            <a:spLocks noGrp="1"/>
          </p:cNvSpPr>
          <p:nvPr>
            <p:ph idx="1"/>
          </p:nvPr>
        </p:nvSpPr>
        <p:spPr/>
        <p:txBody>
          <a:bodyPr/>
          <a:lstStyle/>
          <a:p>
            <a:pPr fontAlgn="base"/>
            <a:r>
              <a:rPr lang="el-GR" dirty="0"/>
              <a:t>Η θεραπευτική δράση της υπερθερμίας (ΥΠ) απευθείας πάνω στον όγκο ή στο κέντρο του, έγκειται στην </a:t>
            </a:r>
            <a:r>
              <a:rPr lang="el-GR" dirty="0">
                <a:solidFill>
                  <a:srgbClr val="C00000"/>
                </a:solidFill>
              </a:rPr>
              <a:t>εκλεκτική υπερθέρμανση του ίδιου του όγκου μέσα σε ηλεκτρομαγνητικό πεδίο. </a:t>
            </a:r>
          </a:p>
          <a:p>
            <a:pPr fontAlgn="base"/>
            <a:r>
              <a:rPr lang="el-GR" dirty="0">
                <a:solidFill>
                  <a:srgbClr val="C00000"/>
                </a:solidFill>
              </a:rPr>
              <a:t>Αυξάνεται  η ροή αιμάτωσης και η διαπερατότητα της κυτταρικής μεμβράνης</a:t>
            </a:r>
            <a:r>
              <a:rPr lang="el-GR" dirty="0"/>
              <a:t>, ούτως ώστε η αντικαρκινική δράση της χημειοθεραπείας ή της ακτινοβολίας να είναι εξαιρετικά πιο αυξημένη όταν συν-εφαρμόζονται. </a:t>
            </a:r>
          </a:p>
          <a:p>
            <a:endParaRPr lang="el-GR" dirty="0"/>
          </a:p>
        </p:txBody>
      </p:sp>
    </p:spTree>
    <p:extLst>
      <p:ext uri="{BB962C8B-B14F-4D97-AF65-F5344CB8AC3E}">
        <p14:creationId xmlns:p14="http://schemas.microsoft.com/office/powerpoint/2010/main" val="2683632968"/>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6BA3CCDE-594B-4FE2-A259-BD2F090166EF}"/>
              </a:ext>
            </a:extLst>
          </p:cNvPr>
          <p:cNvSpPr>
            <a:spLocks noGrp="1"/>
          </p:cNvSpPr>
          <p:nvPr>
            <p:ph type="title"/>
          </p:nvPr>
        </p:nvSpPr>
        <p:spPr/>
        <p:txBody>
          <a:bodyPr/>
          <a:lstStyle/>
          <a:p>
            <a:r>
              <a:rPr lang="el-GR" dirty="0"/>
              <a:t>Από βιολογικής πλευράς η ΥΠ προκαλεί</a:t>
            </a:r>
          </a:p>
        </p:txBody>
      </p:sp>
      <p:sp>
        <p:nvSpPr>
          <p:cNvPr id="3" name="Θέση περιεχομένου 2">
            <a:extLst>
              <a:ext uri="{FF2B5EF4-FFF2-40B4-BE49-F238E27FC236}">
                <a16:creationId xmlns:a16="http://schemas.microsoft.com/office/drawing/2014/main" id="{59B830B0-2911-4A90-AC6D-74EEA893BB4A}"/>
              </a:ext>
            </a:extLst>
          </p:cNvPr>
          <p:cNvSpPr>
            <a:spLocks noGrp="1"/>
          </p:cNvSpPr>
          <p:nvPr>
            <p:ph idx="1"/>
          </p:nvPr>
        </p:nvSpPr>
        <p:spPr>
          <a:xfrm>
            <a:off x="1679944" y="2133600"/>
            <a:ext cx="9824668" cy="4100290"/>
          </a:xfrm>
        </p:spPr>
        <p:txBody>
          <a:bodyPr/>
          <a:lstStyle/>
          <a:p>
            <a:pPr lvl="0" fontAlgn="base"/>
            <a:r>
              <a:rPr lang="el-GR" sz="2000" dirty="0">
                <a:solidFill>
                  <a:srgbClr val="C00000"/>
                </a:solidFill>
              </a:rPr>
              <a:t>βλάβες στην κυτταρική μεμβράνη</a:t>
            </a:r>
            <a:r>
              <a:rPr lang="el-GR" sz="2000" dirty="0"/>
              <a:t>,</a:t>
            </a:r>
          </a:p>
          <a:p>
            <a:pPr lvl="0" fontAlgn="base"/>
            <a:r>
              <a:rPr lang="el-GR" sz="2000" dirty="0">
                <a:solidFill>
                  <a:srgbClr val="C00000"/>
                </a:solidFill>
              </a:rPr>
              <a:t> αλλοίωση της  σύνθεσή τους και κυτταρικό θάνατο. </a:t>
            </a:r>
            <a:r>
              <a:rPr lang="el-GR" sz="2000" dirty="0"/>
              <a:t>Για τον λόγο αυτόν, η υπερθερμία χαρακτηρίζεται πλέον ως ο τέταρτος θεραπευτικός πυλώνας της ογκολογίας. </a:t>
            </a:r>
          </a:p>
          <a:p>
            <a:pPr lvl="0" fontAlgn="base"/>
            <a:r>
              <a:rPr lang="el-GR" sz="2000" dirty="0">
                <a:solidFill>
                  <a:srgbClr val="C00000"/>
                </a:solidFill>
              </a:rPr>
              <a:t>Θερμικές βλάβες των πρωτεϊνών, και των </a:t>
            </a:r>
            <a:r>
              <a:rPr lang="el-GR" sz="2000" dirty="0" err="1">
                <a:solidFill>
                  <a:srgbClr val="C00000"/>
                </a:solidFill>
              </a:rPr>
              <a:t>λυσοσωμάτων</a:t>
            </a:r>
            <a:r>
              <a:rPr lang="el-GR" sz="2000" dirty="0">
                <a:solidFill>
                  <a:srgbClr val="C00000"/>
                </a:solidFill>
              </a:rPr>
              <a:t> </a:t>
            </a:r>
            <a:r>
              <a:rPr lang="el-GR" sz="2000" dirty="0"/>
              <a:t>του κυτταροπλάσματος. </a:t>
            </a:r>
          </a:p>
          <a:p>
            <a:pPr marL="0" indent="0">
              <a:buNone/>
            </a:pPr>
            <a:endParaRPr lang="el-GR" sz="1400" i="1" dirty="0"/>
          </a:p>
          <a:p>
            <a:pPr marL="0" indent="0">
              <a:buNone/>
            </a:pPr>
            <a:r>
              <a:rPr lang="el-GR" sz="1400" i="1" dirty="0"/>
              <a:t>Υ.Γ.</a:t>
            </a:r>
          </a:p>
          <a:p>
            <a:pPr marL="0" indent="0">
              <a:buNone/>
            </a:pPr>
            <a:r>
              <a:rPr lang="el-GR" sz="1400" i="1" dirty="0" err="1"/>
              <a:t>Λυσοσώματα</a:t>
            </a:r>
            <a:r>
              <a:rPr lang="el-GR" sz="1400" i="1" dirty="0"/>
              <a:t> κυττάρων</a:t>
            </a:r>
            <a:r>
              <a:rPr lang="en-US" sz="1400" i="1" dirty="0"/>
              <a:t>: </a:t>
            </a:r>
            <a:r>
              <a:rPr lang="el-GR" sz="1400" i="1" dirty="0"/>
              <a:t>αποθηκεύουν ένζυμα για την πέψη  (</a:t>
            </a:r>
            <a:r>
              <a:rPr lang="el-GR" sz="1400" i="1" dirty="0" err="1"/>
              <a:t>Λύσις</a:t>
            </a:r>
            <a:r>
              <a:rPr lang="el-GR" sz="1400" i="1" dirty="0"/>
              <a:t> και σώμα). Χαρακτηρίζονται συχνά σαν σάκοι αυτοκτονίας από τους βιολόγους λόγω του ρόλου τους στην </a:t>
            </a:r>
            <a:r>
              <a:rPr lang="el-GR" sz="1400" i="1" dirty="0">
                <a:hlinkClick r:id="rId2" tooltip="Αυτόλυση (δεν έχει γραφτεί ακόμα)"/>
              </a:rPr>
              <a:t>αυτόλυση</a:t>
            </a:r>
            <a:r>
              <a:rPr lang="el-GR" sz="1400" dirty="0"/>
              <a:t>.</a:t>
            </a:r>
          </a:p>
        </p:txBody>
      </p:sp>
    </p:spTree>
    <p:extLst>
      <p:ext uri="{BB962C8B-B14F-4D97-AF65-F5344CB8AC3E}">
        <p14:creationId xmlns:p14="http://schemas.microsoft.com/office/powerpoint/2010/main" val="1159415858"/>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62D61409-831E-414A-A674-2632861A4292}"/>
              </a:ext>
            </a:extLst>
          </p:cNvPr>
          <p:cNvSpPr>
            <a:spLocks noGrp="1"/>
          </p:cNvSpPr>
          <p:nvPr>
            <p:ph type="title"/>
          </p:nvPr>
        </p:nvSpPr>
        <p:spPr>
          <a:xfrm>
            <a:off x="1701209" y="624110"/>
            <a:ext cx="9803403" cy="1280890"/>
          </a:xfrm>
        </p:spPr>
        <p:txBody>
          <a:bodyPr/>
          <a:lstStyle/>
          <a:p>
            <a:r>
              <a:rPr lang="el-GR" dirty="0"/>
              <a:t>Οι διαφορές της δράσης της ΥΠ από την ΑΚΘ είναι</a:t>
            </a:r>
            <a:r>
              <a:rPr lang="en-US" dirty="0"/>
              <a:t>:</a:t>
            </a:r>
            <a:endParaRPr lang="el-GR" dirty="0"/>
          </a:p>
        </p:txBody>
      </p:sp>
      <p:sp>
        <p:nvSpPr>
          <p:cNvPr id="3" name="Θέση περιεχομένου 2">
            <a:extLst>
              <a:ext uri="{FF2B5EF4-FFF2-40B4-BE49-F238E27FC236}">
                <a16:creationId xmlns:a16="http://schemas.microsoft.com/office/drawing/2014/main" id="{EC631FDB-945B-4019-82D3-5E7329B64845}"/>
              </a:ext>
            </a:extLst>
          </p:cNvPr>
          <p:cNvSpPr>
            <a:spLocks noGrp="1"/>
          </p:cNvSpPr>
          <p:nvPr>
            <p:ph idx="1"/>
          </p:nvPr>
        </p:nvSpPr>
        <p:spPr>
          <a:xfrm>
            <a:off x="1105787" y="2169042"/>
            <a:ext cx="10398826" cy="3742180"/>
          </a:xfrm>
        </p:spPr>
        <p:txBody>
          <a:bodyPr/>
          <a:lstStyle/>
          <a:p>
            <a:pPr lvl="0" algn="just"/>
            <a:r>
              <a:rPr lang="el-GR" sz="2000" dirty="0"/>
              <a:t>Η ΥΠ </a:t>
            </a:r>
            <a:r>
              <a:rPr lang="el-GR" sz="2000" dirty="0">
                <a:solidFill>
                  <a:srgbClr val="C00000"/>
                </a:solidFill>
              </a:rPr>
              <a:t>δρα στο υποξικό κέντρο του όγκου </a:t>
            </a:r>
            <a:r>
              <a:rPr lang="el-GR" sz="2000" dirty="0"/>
              <a:t>αυξάνοντας την θερμοκρασία και την αιμάτωση, ενώ η ΑΚΘ δρα και σκοτώνει κύτταρα στην περιφέρεια του όγκου.</a:t>
            </a:r>
          </a:p>
          <a:p>
            <a:pPr lvl="0" algn="just"/>
            <a:r>
              <a:rPr lang="el-GR" sz="2000" dirty="0"/>
              <a:t>Η ΥΠ </a:t>
            </a:r>
            <a:r>
              <a:rPr lang="el-GR" sz="2000" dirty="0">
                <a:solidFill>
                  <a:srgbClr val="C00000"/>
                </a:solidFill>
              </a:rPr>
              <a:t>δρα και σκοτώνει τα κύτταρα που βρίσκονται στη φάση </a:t>
            </a:r>
            <a:r>
              <a:rPr lang="en-US" sz="2000" dirty="0">
                <a:solidFill>
                  <a:srgbClr val="C00000"/>
                </a:solidFill>
              </a:rPr>
              <a:t>S </a:t>
            </a:r>
            <a:r>
              <a:rPr lang="el-GR" sz="2000" dirty="0"/>
              <a:t>του κυτταρικού κύκλου, ενώ η ΑΚΘ είναι αποτελεσματική στην φάση της κυτταρικής διαίρεσης </a:t>
            </a:r>
            <a:r>
              <a:rPr lang="en-US" sz="2000" dirty="0"/>
              <a:t>G</a:t>
            </a:r>
            <a:r>
              <a:rPr lang="el-GR" sz="2000" dirty="0"/>
              <a:t>, </a:t>
            </a:r>
            <a:r>
              <a:rPr lang="en-US" sz="2000" dirty="0"/>
              <a:t>M</a:t>
            </a:r>
            <a:r>
              <a:rPr lang="el-GR" sz="2000" dirty="0"/>
              <a:t>.</a:t>
            </a:r>
          </a:p>
          <a:p>
            <a:pPr lvl="0" algn="just"/>
            <a:r>
              <a:rPr lang="el-GR" sz="2000" dirty="0"/>
              <a:t>Το </a:t>
            </a:r>
            <a:r>
              <a:rPr lang="el-GR" sz="2000" dirty="0">
                <a:solidFill>
                  <a:srgbClr val="C00000"/>
                </a:solidFill>
              </a:rPr>
              <a:t>χαμηλό </a:t>
            </a:r>
            <a:r>
              <a:rPr lang="en-US" sz="2000" dirty="0">
                <a:solidFill>
                  <a:srgbClr val="C00000"/>
                </a:solidFill>
              </a:rPr>
              <a:t>pH </a:t>
            </a:r>
            <a:r>
              <a:rPr lang="el-GR" sz="2000" dirty="0">
                <a:solidFill>
                  <a:srgbClr val="C00000"/>
                </a:solidFill>
              </a:rPr>
              <a:t>στο μικροπεριβάλλον  του όγκου </a:t>
            </a:r>
            <a:r>
              <a:rPr lang="el-GR" sz="2000" dirty="0"/>
              <a:t>αυξάνει την αποτελεσματικότητα της ΥΠ, ενώ δεν βοηθά την δράση της ΑΚΘ.</a:t>
            </a:r>
          </a:p>
          <a:p>
            <a:endParaRPr lang="el-GR" dirty="0"/>
          </a:p>
        </p:txBody>
      </p:sp>
    </p:spTree>
    <p:extLst>
      <p:ext uri="{BB962C8B-B14F-4D97-AF65-F5344CB8AC3E}">
        <p14:creationId xmlns:p14="http://schemas.microsoft.com/office/powerpoint/2010/main" val="1289069402"/>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B997AF9E-D077-4E57-AEEE-DAE111B660B2}"/>
              </a:ext>
            </a:extLst>
          </p:cNvPr>
          <p:cNvSpPr>
            <a:spLocks noGrp="1"/>
          </p:cNvSpPr>
          <p:nvPr>
            <p:ph type="title"/>
          </p:nvPr>
        </p:nvSpPr>
        <p:spPr/>
        <p:txBody>
          <a:bodyPr/>
          <a:lstStyle/>
          <a:p>
            <a:r>
              <a:rPr lang="el-GR" dirty="0"/>
              <a:t>Τρόποι εφαρμογής της υπερθερμίας είναι</a:t>
            </a:r>
            <a:r>
              <a:rPr lang="en-US" dirty="0"/>
              <a:t> : </a:t>
            </a:r>
            <a:endParaRPr lang="el-GR" dirty="0"/>
          </a:p>
        </p:txBody>
      </p:sp>
      <p:sp>
        <p:nvSpPr>
          <p:cNvPr id="3" name="Θέση περιεχομένου 2">
            <a:extLst>
              <a:ext uri="{FF2B5EF4-FFF2-40B4-BE49-F238E27FC236}">
                <a16:creationId xmlns:a16="http://schemas.microsoft.com/office/drawing/2014/main" id="{75A8DE08-0607-431C-BA78-7163448F83F7}"/>
              </a:ext>
            </a:extLst>
          </p:cNvPr>
          <p:cNvSpPr>
            <a:spLocks noGrp="1"/>
          </p:cNvSpPr>
          <p:nvPr>
            <p:ph idx="1"/>
          </p:nvPr>
        </p:nvSpPr>
        <p:spPr>
          <a:xfrm>
            <a:off x="1041991" y="2211572"/>
            <a:ext cx="10462621" cy="3699650"/>
          </a:xfrm>
        </p:spPr>
        <p:txBody>
          <a:bodyPr/>
          <a:lstStyle/>
          <a:p>
            <a:pPr lvl="0" algn="just"/>
            <a:r>
              <a:rPr lang="el-GR" sz="2000" dirty="0">
                <a:solidFill>
                  <a:srgbClr val="C00000"/>
                </a:solidFill>
              </a:rPr>
              <a:t>Διεγχειρητική ΥΠ</a:t>
            </a:r>
            <a:r>
              <a:rPr lang="el-GR" sz="2000" dirty="0"/>
              <a:t>: αύξηση της θερμοκρασίας του όγκου κατά τη διάρκεια του χειρουργείου.</a:t>
            </a:r>
          </a:p>
          <a:p>
            <a:pPr lvl="0" algn="just"/>
            <a:r>
              <a:rPr lang="el-GR" sz="2000" dirty="0" err="1">
                <a:solidFill>
                  <a:srgbClr val="C00000"/>
                </a:solidFill>
              </a:rPr>
              <a:t>Ενδοϊστική</a:t>
            </a:r>
            <a:r>
              <a:rPr lang="el-GR" sz="2000" dirty="0">
                <a:solidFill>
                  <a:srgbClr val="C00000"/>
                </a:solidFill>
              </a:rPr>
              <a:t> ΥΠ</a:t>
            </a:r>
            <a:r>
              <a:rPr lang="el-GR" sz="2000" dirty="0"/>
              <a:t>: δια μέσου καθετήρων εισάγεται ειδική κεραία στον όγκο.</a:t>
            </a:r>
          </a:p>
          <a:p>
            <a:pPr lvl="0" algn="just"/>
            <a:r>
              <a:rPr lang="el-GR" sz="2000" dirty="0" err="1">
                <a:solidFill>
                  <a:srgbClr val="C00000"/>
                </a:solidFill>
              </a:rPr>
              <a:t>Ενδοκοιλοτική</a:t>
            </a:r>
            <a:r>
              <a:rPr lang="el-GR" sz="2000" dirty="0">
                <a:solidFill>
                  <a:srgbClr val="C00000"/>
                </a:solidFill>
              </a:rPr>
              <a:t> ΥΠ</a:t>
            </a:r>
            <a:r>
              <a:rPr lang="el-GR" sz="2000" dirty="0"/>
              <a:t>: σε όγκους που βρίσκονται μέσα ή σε επαφή με στις φυσιολογικές κοιλότητες του σώματος π.χ. ορθό, κόλπος, τράχηλος μήτρας, οισοφάγος. </a:t>
            </a:r>
          </a:p>
          <a:p>
            <a:pPr lvl="0" algn="just"/>
            <a:r>
              <a:rPr lang="el-GR" sz="2000" dirty="0">
                <a:solidFill>
                  <a:srgbClr val="C00000"/>
                </a:solidFill>
              </a:rPr>
              <a:t>Επιφανειακή ΥΠ</a:t>
            </a:r>
            <a:r>
              <a:rPr lang="el-GR" sz="2000" dirty="0"/>
              <a:t>: υπερθέρμανση όγκων που βρίσκονται στην επιφάνεια του δέρματος ή και 4 </a:t>
            </a:r>
            <a:r>
              <a:rPr lang="en-US" sz="2000" dirty="0"/>
              <a:t>cm</a:t>
            </a:r>
            <a:r>
              <a:rPr lang="el-GR" sz="2000" dirty="0"/>
              <a:t> κάτωθεν αυτού. </a:t>
            </a:r>
          </a:p>
          <a:p>
            <a:endParaRPr lang="el-GR" dirty="0"/>
          </a:p>
        </p:txBody>
      </p:sp>
    </p:spTree>
    <p:extLst>
      <p:ext uri="{BB962C8B-B14F-4D97-AF65-F5344CB8AC3E}">
        <p14:creationId xmlns:p14="http://schemas.microsoft.com/office/powerpoint/2010/main" val="704859562"/>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03173EEC-0160-42E3-8525-D5EDC9515DF7}"/>
              </a:ext>
            </a:extLst>
          </p:cNvPr>
          <p:cNvSpPr>
            <a:spLocks noGrp="1"/>
          </p:cNvSpPr>
          <p:nvPr>
            <p:ph type="title"/>
          </p:nvPr>
        </p:nvSpPr>
        <p:spPr>
          <a:xfrm>
            <a:off x="1616149" y="276447"/>
            <a:ext cx="9888463" cy="1628553"/>
          </a:xfrm>
        </p:spPr>
        <p:txBody>
          <a:bodyPr>
            <a:normAutofit/>
          </a:bodyPr>
          <a:lstStyle/>
          <a:p>
            <a:r>
              <a:rPr lang="el-GR" sz="2400" b="1" u="sng" dirty="0"/>
              <a:t>Ενδείξεις</a:t>
            </a:r>
            <a:r>
              <a:rPr lang="el-GR" sz="2400" b="1" dirty="0"/>
              <a:t> ορθής </a:t>
            </a:r>
            <a:r>
              <a:rPr lang="el-GR" sz="2400" dirty="0"/>
              <a:t>εφαρμογής της Υπερθερμίας (ΥΘ) σε συνδυασμό με Ακτινοθεραπεία (ΑΚΘ) η/και Χημειοθεραπεία (ΧΜΘ), όπως ενδείκνυται κατά περίπτωση:</a:t>
            </a:r>
          </a:p>
        </p:txBody>
      </p:sp>
      <p:sp>
        <p:nvSpPr>
          <p:cNvPr id="3" name="Θέση περιεχομένου 2">
            <a:extLst>
              <a:ext uri="{FF2B5EF4-FFF2-40B4-BE49-F238E27FC236}">
                <a16:creationId xmlns:a16="http://schemas.microsoft.com/office/drawing/2014/main" id="{30114886-BF07-491E-B968-68F734DD0221}"/>
              </a:ext>
            </a:extLst>
          </p:cNvPr>
          <p:cNvSpPr>
            <a:spLocks noGrp="1"/>
          </p:cNvSpPr>
          <p:nvPr>
            <p:ph idx="1"/>
          </p:nvPr>
        </p:nvSpPr>
        <p:spPr>
          <a:xfrm>
            <a:off x="2636668" y="1637413"/>
            <a:ext cx="8867944" cy="4486939"/>
          </a:xfrm>
        </p:spPr>
        <p:txBody>
          <a:bodyPr/>
          <a:lstStyle/>
          <a:p>
            <a:pPr marL="0" indent="0">
              <a:buNone/>
            </a:pPr>
            <a:r>
              <a:rPr lang="el-GR" sz="2000" dirty="0"/>
              <a:t>• </a:t>
            </a:r>
            <a:r>
              <a:rPr lang="el-GR" sz="2000" b="1" dirty="0"/>
              <a:t>Υποτροπές προσθίου θωρακικού τοιχώματος από καρκίνο μαστο</a:t>
            </a:r>
            <a:r>
              <a:rPr lang="el-GR" sz="2000" dirty="0"/>
              <a:t>ύ        (ΑΚΘ+ΥΘ)</a:t>
            </a:r>
            <a:br>
              <a:rPr lang="el-GR" sz="2000" dirty="0"/>
            </a:br>
            <a:r>
              <a:rPr lang="el-GR" sz="2000" dirty="0"/>
              <a:t>• </a:t>
            </a:r>
            <a:r>
              <a:rPr lang="el-GR" sz="2000" b="1" dirty="0"/>
              <a:t>Υποτροπές επιφανειακών όγκων (έως 4cm βάθος) </a:t>
            </a:r>
            <a:r>
              <a:rPr lang="el-GR" sz="2000" dirty="0"/>
              <a:t>(ΑΚΘ+ΥΘ)</a:t>
            </a:r>
            <a:br>
              <a:rPr lang="el-GR" sz="2000" dirty="0"/>
            </a:br>
            <a:r>
              <a:rPr lang="el-GR" sz="2000" dirty="0"/>
              <a:t>• </a:t>
            </a:r>
            <a:r>
              <a:rPr lang="el-GR" sz="2000" b="1" dirty="0"/>
              <a:t>Κακοήθη μελανώματα </a:t>
            </a:r>
            <a:r>
              <a:rPr lang="el-GR" sz="2000" dirty="0"/>
              <a:t>(ΑΚΘ+ΥΘ)</a:t>
            </a:r>
            <a:br>
              <a:rPr lang="el-GR" sz="2000" dirty="0"/>
            </a:br>
            <a:r>
              <a:rPr lang="el-GR" sz="2000" dirty="0"/>
              <a:t>• </a:t>
            </a:r>
            <a:r>
              <a:rPr lang="el-GR" sz="2000" b="1" dirty="0"/>
              <a:t>Ανεγχείρητοι όγκοι τραχήλου μήτρας</a:t>
            </a:r>
            <a:r>
              <a:rPr lang="el-GR" sz="2000" dirty="0"/>
              <a:t>. (ΑΚΘ+ΥΘ)</a:t>
            </a:r>
            <a:br>
              <a:rPr lang="el-GR" sz="2000" dirty="0"/>
            </a:br>
            <a:r>
              <a:rPr lang="el-GR" sz="2000" dirty="0"/>
              <a:t>• </a:t>
            </a:r>
            <a:r>
              <a:rPr lang="el-GR" sz="2000" b="1" dirty="0"/>
              <a:t>Μη </a:t>
            </a:r>
            <a:r>
              <a:rPr lang="el-GR" sz="2000" b="1" dirty="0" err="1"/>
              <a:t>μικροκυτταρικοί</a:t>
            </a:r>
            <a:r>
              <a:rPr lang="el-GR" sz="2000" b="1" dirty="0"/>
              <a:t> όγκοι πνεύμονα (ΑΚΘ+ΥΘ)</a:t>
            </a:r>
            <a:br>
              <a:rPr lang="el-GR" sz="2000" b="1" dirty="0"/>
            </a:br>
            <a:r>
              <a:rPr lang="el-GR" sz="2000" b="1" dirty="0"/>
              <a:t>• Καρκίνος ουροδόχου κύστης </a:t>
            </a:r>
            <a:r>
              <a:rPr lang="el-GR" sz="2000" dirty="0"/>
              <a:t>(ΑΚΘ+ΥΘ)</a:t>
            </a:r>
            <a:br>
              <a:rPr lang="el-GR" sz="2000" dirty="0"/>
            </a:br>
            <a:r>
              <a:rPr lang="el-GR" sz="2000" dirty="0"/>
              <a:t>• </a:t>
            </a:r>
            <a:r>
              <a:rPr lang="el-GR" sz="2000" b="1" dirty="0"/>
              <a:t>Όγκοι εγκεφάλου </a:t>
            </a:r>
            <a:r>
              <a:rPr lang="el-GR" sz="2000" dirty="0"/>
              <a:t>(ΑΚΘ+ΥΘ)</a:t>
            </a:r>
            <a:br>
              <a:rPr lang="el-GR" sz="2000" dirty="0"/>
            </a:br>
            <a:r>
              <a:rPr lang="el-GR" sz="2000" dirty="0"/>
              <a:t>• </a:t>
            </a:r>
            <a:r>
              <a:rPr lang="el-GR" sz="2000" b="1" dirty="0"/>
              <a:t>Σαρκώματα μαλακών μορίων </a:t>
            </a:r>
            <a:r>
              <a:rPr lang="el-GR" sz="2000" dirty="0"/>
              <a:t>(ΧΜΘ+ΥΘ)</a:t>
            </a:r>
            <a:br>
              <a:rPr lang="el-GR" sz="2000" dirty="0"/>
            </a:br>
            <a:r>
              <a:rPr lang="el-GR" sz="2000" dirty="0"/>
              <a:t>• </a:t>
            </a:r>
            <a:r>
              <a:rPr lang="el-GR" sz="2000" b="1" dirty="0"/>
              <a:t>Καρκίνοι </a:t>
            </a:r>
            <a:r>
              <a:rPr lang="el-GR" sz="2000" b="1" dirty="0" err="1"/>
              <a:t>Ορθο</a:t>
            </a:r>
            <a:r>
              <a:rPr lang="el-GR" sz="2000" b="1" dirty="0"/>
              <a:t>-πρωκτικής χώρας </a:t>
            </a:r>
            <a:r>
              <a:rPr lang="el-GR" sz="2000" dirty="0"/>
              <a:t>(ΑΚΘ+ΥΘ)</a:t>
            </a:r>
            <a:br>
              <a:rPr lang="el-GR" sz="2000" dirty="0"/>
            </a:br>
            <a:r>
              <a:rPr lang="el-GR" sz="2000" dirty="0"/>
              <a:t>• </a:t>
            </a:r>
            <a:r>
              <a:rPr lang="el-GR" sz="2000" b="1" dirty="0"/>
              <a:t>Καρκίνοι Οισοφάγου </a:t>
            </a:r>
            <a:r>
              <a:rPr lang="el-GR" sz="2000" dirty="0"/>
              <a:t>(ΑΚΘ+ΥΘ)</a:t>
            </a:r>
          </a:p>
          <a:p>
            <a:endParaRPr lang="el-GR" dirty="0"/>
          </a:p>
        </p:txBody>
      </p:sp>
    </p:spTree>
    <p:extLst>
      <p:ext uri="{BB962C8B-B14F-4D97-AF65-F5344CB8AC3E}">
        <p14:creationId xmlns:p14="http://schemas.microsoft.com/office/powerpoint/2010/main" val="123444608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a:extLst>
              <a:ext uri="{FF2B5EF4-FFF2-40B4-BE49-F238E27FC236}">
                <a16:creationId xmlns:a16="http://schemas.microsoft.com/office/drawing/2014/main" id="{1AF9C6BA-E395-4FFA-B260-66FABC92A51C}"/>
              </a:ext>
            </a:extLst>
          </p:cNvPr>
          <p:cNvSpPr>
            <a:spLocks noGrp="1"/>
          </p:cNvSpPr>
          <p:nvPr>
            <p:ph idx="1"/>
          </p:nvPr>
        </p:nvSpPr>
        <p:spPr>
          <a:xfrm>
            <a:off x="1507958" y="1524000"/>
            <a:ext cx="9996654" cy="4387222"/>
          </a:xfrm>
        </p:spPr>
        <p:txBody>
          <a:bodyPr/>
          <a:lstStyle/>
          <a:p>
            <a:r>
              <a:rPr lang="el-GR" sz="1600" b="1" dirty="0">
                <a:solidFill>
                  <a:srgbClr val="C00000"/>
                </a:solidFill>
              </a:rPr>
              <a:t>Ακτινοβολία γ </a:t>
            </a:r>
            <a:r>
              <a:rPr lang="el-GR" sz="1600" dirty="0"/>
              <a:t>. </a:t>
            </a:r>
            <a:r>
              <a:rPr lang="el-GR" dirty="0"/>
              <a:t>Παράγεται από την αποδιέγερση των πυρήνων των ραδιενεργών στοιχείων. Είναι ηλεκτρομαγνητική ακτινοβολία μικρού μήκους κύματος, ή φωτόνια γ. </a:t>
            </a:r>
          </a:p>
          <a:p>
            <a:r>
              <a:rPr lang="el-GR" b="1" dirty="0"/>
              <a:t>Η απορρόφηση της ακτινοβολίας γ </a:t>
            </a:r>
            <a:r>
              <a:rPr lang="el-GR" dirty="0"/>
              <a:t>από την ύλη γίνεται με τη βοήθεια τριών φαινομένων</a:t>
            </a:r>
            <a:r>
              <a:rPr lang="en-US" dirty="0"/>
              <a:t>: </a:t>
            </a:r>
            <a:r>
              <a:rPr lang="el-GR" dirty="0"/>
              <a:t>              φαινόμενο </a:t>
            </a:r>
            <a:r>
              <a:rPr lang="en-US" dirty="0"/>
              <a:t>Compton</a:t>
            </a:r>
          </a:p>
          <a:p>
            <a:pPr marL="137160" indent="0">
              <a:buNone/>
            </a:pPr>
            <a:r>
              <a:rPr lang="en-US" dirty="0"/>
              <a:t>                                       </a:t>
            </a:r>
            <a:r>
              <a:rPr lang="el-GR" dirty="0"/>
              <a:t>  φωτοηλεκτρικό</a:t>
            </a:r>
          </a:p>
          <a:p>
            <a:pPr marL="137160" indent="0">
              <a:buNone/>
            </a:pPr>
            <a:r>
              <a:rPr lang="el-GR" dirty="0"/>
              <a:t>                                        φαινόμενο υλοποίησης ενέργειας ή    δημιουργίας ζευγών ή δίδυμης  γένεσης. </a:t>
            </a:r>
          </a:p>
          <a:p>
            <a:endParaRPr lang="el-GR" dirty="0"/>
          </a:p>
        </p:txBody>
      </p:sp>
    </p:spTree>
    <p:extLst>
      <p:ext uri="{BB962C8B-B14F-4D97-AF65-F5344CB8AC3E}">
        <p14:creationId xmlns:p14="http://schemas.microsoft.com/office/powerpoint/2010/main" val="2646245650"/>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0F507B48-8191-48A9-B0D2-B9612E34AA94}"/>
              </a:ext>
            </a:extLst>
          </p:cNvPr>
          <p:cNvSpPr>
            <a:spLocks noGrp="1"/>
          </p:cNvSpPr>
          <p:nvPr>
            <p:ph type="title"/>
          </p:nvPr>
        </p:nvSpPr>
        <p:spPr>
          <a:xfrm>
            <a:off x="1146897" y="306332"/>
            <a:ext cx="11045103" cy="1522467"/>
          </a:xfrm>
        </p:spPr>
        <p:txBody>
          <a:bodyPr>
            <a:normAutofit fontScale="90000"/>
          </a:bodyPr>
          <a:lstStyle/>
          <a:p>
            <a:r>
              <a:rPr lang="el-GR" b="1" dirty="0"/>
              <a:t>Κατόπιν συγκεκριμένων ενδείξεων, </a:t>
            </a:r>
            <a:r>
              <a:rPr lang="el-GR" u="sng" dirty="0"/>
              <a:t>με απόφαση ογκολογικού συμβουλίου</a:t>
            </a:r>
            <a:r>
              <a:rPr lang="el-GR" b="1" dirty="0"/>
              <a:t>, εφαρμόζεται και στις ακόλουθες περιπτώσεις</a:t>
            </a:r>
            <a:endParaRPr lang="el-GR" dirty="0"/>
          </a:p>
        </p:txBody>
      </p:sp>
      <p:sp>
        <p:nvSpPr>
          <p:cNvPr id="3" name="Θέση περιεχομένου 2">
            <a:extLst>
              <a:ext uri="{FF2B5EF4-FFF2-40B4-BE49-F238E27FC236}">
                <a16:creationId xmlns:a16="http://schemas.microsoft.com/office/drawing/2014/main" id="{F2869054-981A-4530-BF86-53C66E92DCCB}"/>
              </a:ext>
            </a:extLst>
          </p:cNvPr>
          <p:cNvSpPr>
            <a:spLocks noGrp="1"/>
          </p:cNvSpPr>
          <p:nvPr>
            <p:ph idx="1"/>
          </p:nvPr>
        </p:nvSpPr>
        <p:spPr>
          <a:xfrm>
            <a:off x="1998921" y="2133600"/>
            <a:ext cx="9505691" cy="4075814"/>
          </a:xfrm>
        </p:spPr>
        <p:txBody>
          <a:bodyPr/>
          <a:lstStyle/>
          <a:p>
            <a:r>
              <a:rPr lang="el-GR" sz="2400" dirty="0"/>
              <a:t>• Ως </a:t>
            </a:r>
            <a:r>
              <a:rPr lang="el-GR" sz="2400" dirty="0" err="1"/>
              <a:t>παρηγορική</a:t>
            </a:r>
            <a:r>
              <a:rPr lang="el-GR" sz="2400" dirty="0"/>
              <a:t>/ανακουφιστική αγωγή σε μεταστατική νόσο σε συνδυασμό με ΧΜΘ.</a:t>
            </a:r>
            <a:br>
              <a:rPr lang="el-GR" sz="2400" dirty="0"/>
            </a:br>
            <a:r>
              <a:rPr lang="el-GR" sz="2400" dirty="0"/>
              <a:t>• Περιτοναϊκές εμφυτεύσεις</a:t>
            </a:r>
            <a:br>
              <a:rPr lang="el-GR" sz="2400" dirty="0"/>
            </a:br>
            <a:r>
              <a:rPr lang="el-GR" sz="2400" dirty="0"/>
              <a:t>• Μελάνωμα άκρων</a:t>
            </a:r>
            <a:br>
              <a:rPr lang="el-GR" sz="2400" dirty="0"/>
            </a:br>
            <a:r>
              <a:rPr lang="el-GR" sz="2400" dirty="0"/>
              <a:t>• </a:t>
            </a:r>
            <a:r>
              <a:rPr lang="el-GR" sz="2400" dirty="0" err="1"/>
              <a:t>Μεσοθηλίωμα</a:t>
            </a:r>
            <a:endParaRPr lang="el-GR" sz="2400" dirty="0"/>
          </a:p>
          <a:p>
            <a:endParaRPr lang="el-GR" dirty="0"/>
          </a:p>
        </p:txBody>
      </p:sp>
    </p:spTree>
    <p:extLst>
      <p:ext uri="{BB962C8B-B14F-4D97-AF65-F5344CB8AC3E}">
        <p14:creationId xmlns:p14="http://schemas.microsoft.com/office/powerpoint/2010/main" val="1117694669"/>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97179EA2-2D3A-4B6B-95AF-BB131E26A93B}"/>
              </a:ext>
            </a:extLst>
          </p:cNvPr>
          <p:cNvSpPr>
            <a:spLocks noGrp="1"/>
          </p:cNvSpPr>
          <p:nvPr>
            <p:ph type="title"/>
          </p:nvPr>
        </p:nvSpPr>
        <p:spPr/>
        <p:txBody>
          <a:bodyPr/>
          <a:lstStyle/>
          <a:p>
            <a:r>
              <a:rPr lang="el-GR" dirty="0"/>
              <a:t>Κλινικές μελέτες του </a:t>
            </a:r>
            <a:r>
              <a:rPr lang="el-GR" dirty="0" err="1"/>
              <a:t>Πανεπ</a:t>
            </a:r>
            <a:r>
              <a:rPr lang="el-GR" dirty="0"/>
              <a:t>. </a:t>
            </a:r>
            <a:r>
              <a:rPr lang="el-GR" dirty="0" err="1"/>
              <a:t>San</a:t>
            </a:r>
            <a:r>
              <a:rPr lang="el-GR" dirty="0"/>
              <a:t> </a:t>
            </a:r>
            <a:r>
              <a:rPr lang="el-GR" dirty="0" err="1"/>
              <a:t>Istvan</a:t>
            </a:r>
            <a:r>
              <a:rPr lang="el-GR" dirty="0"/>
              <a:t>  της Βουδαπέστης 2017</a:t>
            </a:r>
          </a:p>
        </p:txBody>
      </p:sp>
      <p:sp>
        <p:nvSpPr>
          <p:cNvPr id="3" name="Θέση περιεχομένου 2">
            <a:extLst>
              <a:ext uri="{FF2B5EF4-FFF2-40B4-BE49-F238E27FC236}">
                <a16:creationId xmlns:a16="http://schemas.microsoft.com/office/drawing/2014/main" id="{ED767847-3C26-42E7-A3F1-E57EABB30155}"/>
              </a:ext>
            </a:extLst>
          </p:cNvPr>
          <p:cNvSpPr>
            <a:spLocks noGrp="1"/>
          </p:cNvSpPr>
          <p:nvPr>
            <p:ph idx="1"/>
          </p:nvPr>
        </p:nvSpPr>
        <p:spPr/>
        <p:txBody>
          <a:bodyPr/>
          <a:lstStyle/>
          <a:p>
            <a:r>
              <a:rPr lang="el-GR" sz="2000" dirty="0"/>
              <a:t>Η </a:t>
            </a:r>
            <a:r>
              <a:rPr lang="el-GR" sz="2000" dirty="0" err="1"/>
              <a:t>ογκοθερμία</a:t>
            </a:r>
            <a:r>
              <a:rPr lang="el-GR" sz="2000" dirty="0"/>
              <a:t> προκαλεί το εντυπωσιακό </a:t>
            </a:r>
            <a:r>
              <a:rPr lang="el-GR" sz="2000" dirty="0">
                <a:solidFill>
                  <a:srgbClr val="C00000"/>
                </a:solidFill>
              </a:rPr>
              <a:t>φαινόμενο της απομακρυσμένης υποστροφής μεταστατικών όγκων,</a:t>
            </a:r>
            <a:r>
              <a:rPr lang="el-GR" sz="2000" dirty="0"/>
              <a:t> αν υποβληθεί σε θεραπεία ο πρωτοπαθής όγκος, αλλά όχι οι ίδιες οι μεταστάσεις. Το φαινόμενο αυτό αποκαλείται </a:t>
            </a:r>
            <a:r>
              <a:rPr lang="el-GR" sz="2000" u="sng" dirty="0" err="1">
                <a:solidFill>
                  <a:srgbClr val="C00000"/>
                </a:solidFill>
              </a:rPr>
              <a:t>abscopal</a:t>
            </a:r>
            <a:r>
              <a:rPr lang="el-GR" sz="2000" u="sng" dirty="0">
                <a:solidFill>
                  <a:srgbClr val="C00000"/>
                </a:solidFill>
              </a:rPr>
              <a:t> </a:t>
            </a:r>
            <a:r>
              <a:rPr lang="el-GR" sz="2000" u="sng" dirty="0" err="1">
                <a:solidFill>
                  <a:srgbClr val="C00000"/>
                </a:solidFill>
              </a:rPr>
              <a:t>effect</a:t>
            </a:r>
            <a:r>
              <a:rPr lang="el-GR" sz="2000" dirty="0"/>
              <a:t>, και </a:t>
            </a:r>
            <a:r>
              <a:rPr lang="el-GR" sz="2000" b="1" dirty="0"/>
              <a:t>οφείλεται σε διέγερση του ανοσοποιητικού μηχανισμού του ασθενούς</a:t>
            </a:r>
            <a:r>
              <a:rPr lang="el-GR" sz="2000" dirty="0"/>
              <a:t> με την </a:t>
            </a:r>
            <a:r>
              <a:rPr lang="el-GR" sz="2000" dirty="0" err="1"/>
              <a:t>ογκοθερμία</a:t>
            </a:r>
            <a:r>
              <a:rPr lang="el-GR" sz="2000" dirty="0"/>
              <a:t>. Το φαινόμενο είναι εξαιρετικής σημασίας, διότι αποδεικνύει ότι η υπερθερμία σε αντίθεση με όλες τις συμβατικές αντικαρκινικές θεραπείες που είναι </a:t>
            </a:r>
            <a:r>
              <a:rPr lang="el-GR" sz="2000" dirty="0" err="1"/>
              <a:t>ανοσοκατασταλτικές</a:t>
            </a:r>
            <a:r>
              <a:rPr lang="el-GR" sz="2000" b="1" dirty="0"/>
              <a:t>, είναι η μόνη άνοσο-ενισχυτική. </a:t>
            </a:r>
          </a:p>
          <a:p>
            <a:endParaRPr lang="el-GR" dirty="0"/>
          </a:p>
        </p:txBody>
      </p:sp>
    </p:spTree>
    <p:extLst>
      <p:ext uri="{BB962C8B-B14F-4D97-AF65-F5344CB8AC3E}">
        <p14:creationId xmlns:p14="http://schemas.microsoft.com/office/powerpoint/2010/main" val="1256682848"/>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Θέση περιεχομένου 4">
            <a:extLst>
              <a:ext uri="{FF2B5EF4-FFF2-40B4-BE49-F238E27FC236}">
                <a16:creationId xmlns:a16="http://schemas.microsoft.com/office/drawing/2014/main" id="{32E99EDC-7F73-4197-85B9-887BA4B328F2}"/>
              </a:ext>
            </a:extLst>
          </p:cNvPr>
          <p:cNvPicPr>
            <a:picLocks noGrp="1" noChangeAspect="1"/>
          </p:cNvPicPr>
          <p:nvPr>
            <p:ph idx="1"/>
          </p:nvPr>
        </p:nvPicPr>
        <p:blipFill rotWithShape="1">
          <a:blip r:embed="rId2"/>
          <a:srcRect t="6685"/>
          <a:stretch/>
        </p:blipFill>
        <p:spPr>
          <a:xfrm>
            <a:off x="1863547" y="808074"/>
            <a:ext cx="8537783" cy="5295013"/>
          </a:xfrm>
        </p:spPr>
      </p:pic>
    </p:spTree>
    <p:extLst>
      <p:ext uri="{BB962C8B-B14F-4D97-AF65-F5344CB8AC3E}">
        <p14:creationId xmlns:p14="http://schemas.microsoft.com/office/powerpoint/2010/main" val="2381873415"/>
      </p:ext>
    </p:extLst>
  </p:cSld>
  <p:clrMapOvr>
    <a:masterClrMapping/>
  </p:clrMapOvr>
</p:sld>
</file>

<file path=ppt/theme/theme1.xml><?xml version="1.0" encoding="utf-8"?>
<a:theme xmlns:a="http://schemas.openxmlformats.org/drawingml/2006/main" name="Θρόισμα">
  <a:themeElements>
    <a:clrScheme name="Wisp">
      <a:dk1>
        <a:sysClr val="windowText" lastClr="000000"/>
      </a:dk1>
      <a:lt1>
        <a:sysClr val="window" lastClr="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Wisp">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isp">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24B1A44C-C006-48B2-A4D7-E5549B3D8CD4}"/>
    </a:ext>
  </a:extLst>
</a:theme>
</file>

<file path=docProps/app.xml><?xml version="1.0" encoding="utf-8"?>
<Properties xmlns="http://schemas.openxmlformats.org/officeDocument/2006/extended-properties" xmlns:vt="http://schemas.openxmlformats.org/officeDocument/2006/docPropsVTypes">
  <Template>Wisp</Template>
  <TotalTime>1725</TotalTime>
  <Words>4303</Words>
  <Application>Microsoft Office PowerPoint</Application>
  <PresentationFormat>Ευρεία οθόνη</PresentationFormat>
  <Paragraphs>271</Paragraphs>
  <Slides>92</Slides>
  <Notes>0</Notes>
  <HiddenSlides>0</HiddenSlides>
  <MMClips>0</MMClips>
  <ScaleCrop>false</ScaleCrop>
  <HeadingPairs>
    <vt:vector size="6" baseType="variant">
      <vt:variant>
        <vt:lpstr>Γραμματοσειρές που χρησιμοποιούνται</vt:lpstr>
      </vt:variant>
      <vt:variant>
        <vt:i4>4</vt:i4>
      </vt:variant>
      <vt:variant>
        <vt:lpstr>Θέμα</vt:lpstr>
      </vt:variant>
      <vt:variant>
        <vt:i4>1</vt:i4>
      </vt:variant>
      <vt:variant>
        <vt:lpstr>Τίτλοι διαφανειών</vt:lpstr>
      </vt:variant>
      <vt:variant>
        <vt:i4>92</vt:i4>
      </vt:variant>
    </vt:vector>
  </HeadingPairs>
  <TitlesOfParts>
    <vt:vector size="97" baseType="lpstr">
      <vt:lpstr>Arial</vt:lpstr>
      <vt:lpstr>Century Gothic</vt:lpstr>
      <vt:lpstr>Wingdings</vt:lpstr>
      <vt:lpstr>Wingdings 3</vt:lpstr>
      <vt:lpstr>Θρόισμα</vt:lpstr>
      <vt:lpstr>Η ΑΚΤΙΝΟΘΕΡΑΠΕΙΑ ΧΘΕΣ ΚΑΙ ΣΗΜΕΡΑ</vt:lpstr>
      <vt:lpstr>Ιπποκράτους Αφορισμοί (87)</vt:lpstr>
      <vt:lpstr>Ιστορική αναδρομή</vt:lpstr>
      <vt:lpstr>ΗΛΕΚΤΡΟΜΑΓΝΗΤΙΚΗ ΑΚΤΙΝΟΒΟΛΙΑ</vt:lpstr>
      <vt:lpstr>Τύποι της ακτινοβολίας. Το εύρος εφαρμογής της ιονίζουσας ακτινοβολίας</vt:lpstr>
      <vt:lpstr>Είδη   Ακτινοβολίας  στην Ακτινοθεραπεία</vt:lpstr>
      <vt:lpstr>Σωματιδιακή ακτινοβολία</vt:lpstr>
      <vt:lpstr>Ραδιενεργά στοιχεία . Ραδιενέργεια. Μέτρο ραδιενέργειας.</vt:lpstr>
      <vt:lpstr>Παρουσίαση του PowerPoint</vt:lpstr>
      <vt:lpstr>νετρόνια</vt:lpstr>
      <vt:lpstr>Ακτίνες χ ή Roentgen.</vt:lpstr>
      <vt:lpstr>Σκοπός της Ακτινοθεραπείας</vt:lpstr>
      <vt:lpstr>Επίδραση της ακτινοβολίας στους ιστούς</vt:lpstr>
      <vt:lpstr>Βλάβες των κυττάρων λόγω της ΑΚΘ</vt:lpstr>
      <vt:lpstr>Επίδραση της ακτινοβολίας επί του οργανισμού</vt:lpstr>
      <vt:lpstr>Παρουσίαση του PowerPoint</vt:lpstr>
      <vt:lpstr>Τα Είδη της Ακτινοθεραπείας </vt:lpstr>
      <vt:lpstr>Ακτινοευαισθησία των όγκων</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Μηχανισμοί αναγέννησης των ακτινοβολημένων καρκινικών κυττάρων</vt:lpstr>
      <vt:lpstr>Συνοπτικά ο τρόπος δράσης της ακτινοβολίας στους ιστούς</vt:lpstr>
      <vt:lpstr>Κατά την ακτινοβόληση ενός βιολογικού υλικού παρατηρείται</vt:lpstr>
      <vt:lpstr>Μορφές ακτινοθεραπείας</vt:lpstr>
      <vt:lpstr>Ακτινοευαισθητοποίηση  αύξηση της αποτελεσματικότητας και προστασία των πέριξ ιστών </vt:lpstr>
      <vt:lpstr>Τοποθέτηση μικρής πηγής ραδίου στο πρόσωπο γυναίκας το 1905</vt:lpstr>
      <vt:lpstr>ΑΚΘ επιθηλιώματος σε πρόσωπο γυναίκας, με ακτίνες Χ,  παραγόμενες  από Roentgen λυχνία το 1915.</vt:lpstr>
      <vt:lpstr>Άνω: Απόπειρα θεραπείας της Φυματιώσεως με Ακτίνες Χ το 1910 πριν γίνουν αντιληπτές (1920) οι συνέπειες των ιοντιζουσών Ακτινοβολιών. Κάτω: Ακτινογραφία εμφυτευμένων βελόνων ραδίου και δοχεία φύλαξης αλάτων ραδίου.</vt:lpstr>
      <vt:lpstr>Henry Kaplan 1956, Stanford. Μια από τις πρώτες θεραπείες με γραμμικό επιταχυντή 6MeV.   </vt:lpstr>
      <vt:lpstr>Εκπομπή δέσμης ακτινοβολίας από ΠΗΓΗ</vt:lpstr>
      <vt:lpstr>Παρουσίαση του PowerPoint</vt:lpstr>
      <vt:lpstr>Παρουσίαση του PowerPoint</vt:lpstr>
      <vt:lpstr>Ακτινοθεραπεία… σήμερα </vt:lpstr>
      <vt:lpstr> Σύγχρονος γραμμικός επιταχυντής 6-18MeV που υποστηρίζει θεραπείες IGRT-IMRT.</vt:lpstr>
      <vt:lpstr>Εξωτερική Ακτινοθεραπεία</vt:lpstr>
      <vt:lpstr>Ακτινοφυσικός</vt:lpstr>
      <vt:lpstr>Παρουσίαση του PowerPoint</vt:lpstr>
      <vt:lpstr>Τρισδιάστατος σχεδιασμός ΑΚΘ 3D conformal η διεθνής ακτινοθεραπευτική επιτροπή συνιστά τον προσδιορισμό των μεγεθών του στόχου(target)</vt:lpstr>
      <vt:lpstr>Τα βήματα σχεδιασμού ενός τρισδιάστατου πλάνου θεραπείας</vt:lpstr>
      <vt:lpstr>3D conformal RT</vt:lpstr>
      <vt:lpstr>ΑΚΘ προστάτη</vt:lpstr>
      <vt:lpstr>Εικόνα σύγκρισης πλάνου ακτινοθεραπείας με IMRT(Α) vs 3D(Β) σε εγκάρσια τομή C T σε ασθενή με καρκίνο προστάτου και δείχνει την κατανομή της δόσης στην πύελο.</vt:lpstr>
      <vt:lpstr>Περιστροφική τεχνική ΑΚΘ με γραμμικό επιταχυντή 6MeV και 15 MeV. </vt:lpstr>
      <vt:lpstr>Πλάνο ΑΚΘ σε Γλοίωμα κόγχου. Αριστερά με Φωτόνια Vmat τεχνική και Δεξιά με Πρωτόνια IMRT. Η διάχυση της Ακτινοβολίας με τα πρωτόνια είναι μηδενική στον υγιή εγκέφαλο. </vt:lpstr>
      <vt:lpstr>Βραχυθεραπεία προστάτη με Ιώδιο 186</vt:lpstr>
      <vt:lpstr>Στερεοταξία ή ακτινοχειρουργική</vt:lpstr>
      <vt:lpstr>Ιστορική αναδρομή</vt:lpstr>
      <vt:lpstr>Παρουσίαση του PowerPoint</vt:lpstr>
      <vt:lpstr>Χαρακτηριστικά της στερεοτακτικής ακτινοβολίας</vt:lpstr>
      <vt:lpstr>Στην στερεοτακτική ακτινοβολία η δόση μπορεί να χορηγηθεί</vt:lpstr>
      <vt:lpstr>Ο χωρισμός της στερεοτακτικής εξωτερικής  δέσμης ακτινοβολίας, βάσει της κλασματοποίησης της δόσης  (SEBI) γίνεται σε δύο κατηγορίες:</vt:lpstr>
      <vt:lpstr>Γενικά </vt:lpstr>
      <vt:lpstr>Στερεοτακτική ΑΚΘ    ΓΙΝΕΤΑΙ συνήθως ΣΕ ΜΙΑ ΜΟΝΟ ΣΥΝΕΔΡΙΑ</vt:lpstr>
      <vt:lpstr>Είδη των ασθενειών που θεραπεύονται με στερεοτακτική ακτινοβολία χωρίζονται στις παρακάτω κατηγορίες:</vt:lpstr>
      <vt:lpstr>ΕΝΔΕΙΞΕΙΣ  ΣΤΕΡΕΟΤΑΚΤΙΚΗΣ  ΑΚΘ</vt:lpstr>
      <vt:lpstr>GAMMA KNIFE</vt:lpstr>
      <vt:lpstr>το σύστημα «Gamma Knife</vt:lpstr>
      <vt:lpstr>Αριστερά: Η Αρχή λειτουργίας του γ-Knife με συνήθως 192 μικρές πηγές 60Cο, η ακτινοβολία γ των οποίων συγκλίνει στο στόχο. Δεξιά: Εξαρτήματα στερέωσης για την προετοιμασία του ασθενούς για Στερεοτακτική θεραπεία </vt:lpstr>
      <vt:lpstr>Παρουσίαση του PowerPoint</vt:lpstr>
      <vt:lpstr>Το κράνος κατευθυντήρας</vt:lpstr>
      <vt:lpstr>Ασφάλεια της ΑΚΘ μεθόδου</vt:lpstr>
      <vt:lpstr>Τέσσερα βασικά στάδια που πρέπει να ακολουθούνται στην διαδικασία της τεχνικής «Gamma Knife». </vt:lpstr>
      <vt:lpstr>CYBER KNIFE</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Στερεοτακτική ΑΚΘ οστικής μετάστασης</vt:lpstr>
      <vt:lpstr>Στερεοτακτική ΑΚΘ σε όγκο Υποφύσεως</vt:lpstr>
      <vt:lpstr>Παρουσίαση του PowerPoint</vt:lpstr>
      <vt:lpstr>Στερεοτακτική ΑΚΘ σε πνευμονικές μεταστάσεις </vt:lpstr>
      <vt:lpstr>Επανακτινοβόληση με στερεοταξία σε οστική μετάσταση</vt:lpstr>
      <vt:lpstr>Επανακτινοβόληση με στερεοταξία σε οστική μετάσταση</vt:lpstr>
      <vt:lpstr>Στερεοτακτική ΑΚΘ σε Ca παγκρέατος </vt:lpstr>
      <vt:lpstr>Πλεονεκτήματα Cyber Knife </vt:lpstr>
      <vt:lpstr>Παρουσίαση του PowerPoint</vt:lpstr>
      <vt:lpstr>            ΥΠΕΡΘΕΡΜΙΑ   Η υπερθερμία είναι μια συνδυαστική θεραπεία κατά του καρκίνου. </vt:lpstr>
      <vt:lpstr>Παρουσίαση του PowerPoint</vt:lpstr>
      <vt:lpstr>Η δράση της</vt:lpstr>
      <vt:lpstr>Από βιολογικής πλευράς η ΥΠ προκαλεί</vt:lpstr>
      <vt:lpstr>Οι διαφορές της δράσης της ΥΠ από την ΑΚΘ είναι:</vt:lpstr>
      <vt:lpstr>Τρόποι εφαρμογής της υπερθερμίας είναι : </vt:lpstr>
      <vt:lpstr>Ενδείξεις ορθής εφαρμογής της Υπερθερμίας (ΥΘ) σε συνδυασμό με Ακτινοθεραπεία (ΑΚΘ) η/και Χημειοθεραπεία (ΧΜΘ), όπως ενδείκνυται κατά περίπτωση:</vt:lpstr>
      <vt:lpstr>Κατόπιν συγκεκριμένων ενδείξεων, με απόφαση ογκολογικού συμβουλίου, εφαρμόζεται και στις ακόλουθες περιπτώσεις</vt:lpstr>
      <vt:lpstr>Κλινικές μελέτες του Πανεπ. San Istvan  της Βουδαπέστης 2017</vt:lpstr>
      <vt:lpstr>Παρουσίαση του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Η ΑΚΤΙΝΟΘΕΡΑΠΕΙΑ ΧΘΕΣ ΚΑΙ ΣΗΜΕΡΑ</dc:title>
  <dc:creator>UNIWA</dc:creator>
  <cp:lastModifiedBy>UNIWA</cp:lastModifiedBy>
  <cp:revision>76</cp:revision>
  <dcterms:created xsi:type="dcterms:W3CDTF">2021-08-31T05:52:53Z</dcterms:created>
  <dcterms:modified xsi:type="dcterms:W3CDTF">2021-10-29T15:39:24Z</dcterms:modified>
</cp:coreProperties>
</file>