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4.xml" ContentType="application/vnd.openxmlformats-officedocument.presentationml.notesSlide+xml"/>
  <Override PartName="/ppt/theme/themeOverride21.xml" ContentType="application/vnd.openxmlformats-officedocument.themeOverride+xml"/>
  <Override PartName="/ppt/notesSlides/notesSlide5.xml" ContentType="application/vnd.openxmlformats-officedocument.presentationml.notesSlide+xml"/>
  <Override PartName="/ppt/theme/themeOverride22.xml" ContentType="application/vnd.openxmlformats-officedocument.themeOverride+xml"/>
  <Override PartName="/ppt/notesSlides/notesSlide6.xml" ContentType="application/vnd.openxmlformats-officedocument.presentationml.notesSlide+xml"/>
  <Override PartName="/ppt/theme/themeOverride23.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notesSlides/notesSlide8.xml" ContentType="application/vnd.openxmlformats-officedocument.presentationml.notesSlide+xml"/>
  <Override PartName="/ppt/theme/themeOverride25.xml" ContentType="application/vnd.openxmlformats-officedocument.themeOverride+xml"/>
  <Override PartName="/ppt/notesSlides/notesSlide9.xml" ContentType="application/vnd.openxmlformats-officedocument.presentationml.notesSlide+xml"/>
  <Override PartName="/ppt/theme/themeOverride26.xml" ContentType="application/vnd.openxmlformats-officedocument.themeOverride+xml"/>
  <Override PartName="/ppt/notesSlides/notesSlide10.xml" ContentType="application/vnd.openxmlformats-officedocument.presentationml.notesSlide+xml"/>
  <Override PartName="/ppt/theme/themeOverride27.xml" ContentType="application/vnd.openxmlformats-officedocument.themeOverride+xml"/>
  <Override PartName="/ppt/notesSlides/notesSlide11.xml" ContentType="application/vnd.openxmlformats-officedocument.presentationml.notesSlide+xml"/>
  <Override PartName="/ppt/theme/themeOverride28.xml" ContentType="application/vnd.openxmlformats-officedocument.themeOverride+xml"/>
  <Override PartName="/ppt/notesSlides/notesSlide12.xml" ContentType="application/vnd.openxmlformats-officedocument.presentationml.notesSlide+xml"/>
  <Override PartName="/ppt/theme/themeOverride29.xml" ContentType="application/vnd.openxmlformats-officedocument.themeOverride+xml"/>
  <Override PartName="/ppt/notesSlides/notesSlide13.xml" ContentType="application/vnd.openxmlformats-officedocument.presentationml.notesSlide+xml"/>
  <Override PartName="/ppt/theme/themeOverride30.xml" ContentType="application/vnd.openxmlformats-officedocument.themeOverride+xml"/>
  <Override PartName="/ppt/notesSlides/notesSlide14.xml" ContentType="application/vnd.openxmlformats-officedocument.presentationml.notesSlide+xml"/>
  <Override PartName="/ppt/theme/themeOverride31.xml" ContentType="application/vnd.openxmlformats-officedocument.themeOverride+xml"/>
  <Override PartName="/ppt/notesSlides/notesSlide15.xml" ContentType="application/vnd.openxmlformats-officedocument.presentationml.notesSlide+xml"/>
  <Override PartName="/ppt/theme/themeOverride32.xml" ContentType="application/vnd.openxmlformats-officedocument.themeOverr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76" r:id="rId4"/>
    <p:sldMasterId id="2147483688" r:id="rId5"/>
    <p:sldMasterId id="2147483700" r:id="rId6"/>
    <p:sldMasterId id="2147483712" r:id="rId7"/>
    <p:sldMasterId id="2147483724" r:id="rId8"/>
    <p:sldMasterId id="2147483736" r:id="rId9"/>
    <p:sldMasterId id="2147483748" r:id="rId10"/>
    <p:sldMasterId id="2147483760" r:id="rId11"/>
    <p:sldMasterId id="2147483785" r:id="rId12"/>
    <p:sldMasterId id="2147483797" r:id="rId13"/>
    <p:sldMasterId id="2147483818" r:id="rId14"/>
  </p:sldMasterIdLst>
  <p:notesMasterIdLst>
    <p:notesMasterId r:id="rId176"/>
  </p:notesMasterIdLst>
  <p:sldIdLst>
    <p:sldId id="833" r:id="rId15"/>
    <p:sldId id="834" r:id="rId16"/>
    <p:sldId id="836" r:id="rId17"/>
    <p:sldId id="835" r:id="rId18"/>
    <p:sldId id="837" r:id="rId19"/>
    <p:sldId id="799" r:id="rId20"/>
    <p:sldId id="865" r:id="rId21"/>
    <p:sldId id="866" r:id="rId22"/>
    <p:sldId id="867" r:id="rId23"/>
    <p:sldId id="868" r:id="rId24"/>
    <p:sldId id="869" r:id="rId25"/>
    <p:sldId id="870" r:id="rId26"/>
    <p:sldId id="872" r:id="rId27"/>
    <p:sldId id="873" r:id="rId28"/>
    <p:sldId id="838" r:id="rId29"/>
    <p:sldId id="839" r:id="rId30"/>
    <p:sldId id="840" r:id="rId31"/>
    <p:sldId id="874" r:id="rId32"/>
    <p:sldId id="841" r:id="rId33"/>
    <p:sldId id="875" r:id="rId34"/>
    <p:sldId id="876" r:id="rId35"/>
    <p:sldId id="877" r:id="rId36"/>
    <p:sldId id="879" r:id="rId37"/>
    <p:sldId id="880" r:id="rId38"/>
    <p:sldId id="881" r:id="rId39"/>
    <p:sldId id="882" r:id="rId40"/>
    <p:sldId id="883" r:id="rId41"/>
    <p:sldId id="884" r:id="rId42"/>
    <p:sldId id="885" r:id="rId43"/>
    <p:sldId id="878" r:id="rId44"/>
    <p:sldId id="886" r:id="rId45"/>
    <p:sldId id="842" r:id="rId46"/>
    <p:sldId id="843" r:id="rId47"/>
    <p:sldId id="892" r:id="rId48"/>
    <p:sldId id="887" r:id="rId49"/>
    <p:sldId id="888" r:id="rId50"/>
    <p:sldId id="889" r:id="rId51"/>
    <p:sldId id="893" r:id="rId52"/>
    <p:sldId id="895" r:id="rId53"/>
    <p:sldId id="896" r:id="rId54"/>
    <p:sldId id="897" r:id="rId55"/>
    <p:sldId id="898" r:id="rId56"/>
    <p:sldId id="849" r:id="rId57"/>
    <p:sldId id="899" r:id="rId58"/>
    <p:sldId id="900" r:id="rId59"/>
    <p:sldId id="901" r:id="rId60"/>
    <p:sldId id="911" r:id="rId61"/>
    <p:sldId id="912" r:id="rId62"/>
    <p:sldId id="913" r:id="rId63"/>
    <p:sldId id="914" r:id="rId64"/>
    <p:sldId id="915" r:id="rId65"/>
    <p:sldId id="916" r:id="rId66"/>
    <p:sldId id="917" r:id="rId67"/>
    <p:sldId id="918" r:id="rId68"/>
    <p:sldId id="919" r:id="rId69"/>
    <p:sldId id="920" r:id="rId70"/>
    <p:sldId id="921" r:id="rId71"/>
    <p:sldId id="922" r:id="rId72"/>
    <p:sldId id="925" r:id="rId73"/>
    <p:sldId id="902" r:id="rId74"/>
    <p:sldId id="926" r:id="rId75"/>
    <p:sldId id="927" r:id="rId76"/>
    <p:sldId id="903" r:id="rId77"/>
    <p:sldId id="904" r:id="rId78"/>
    <p:sldId id="905" r:id="rId79"/>
    <p:sldId id="906" r:id="rId80"/>
    <p:sldId id="928" r:id="rId81"/>
    <p:sldId id="852" r:id="rId82"/>
    <p:sldId id="853" r:id="rId83"/>
    <p:sldId id="934" r:id="rId84"/>
    <p:sldId id="929" r:id="rId85"/>
    <p:sldId id="930" r:id="rId86"/>
    <p:sldId id="931" r:id="rId87"/>
    <p:sldId id="932" r:id="rId88"/>
    <p:sldId id="933" r:id="rId89"/>
    <p:sldId id="935" r:id="rId90"/>
    <p:sldId id="861" r:id="rId91"/>
    <p:sldId id="936" r:id="rId92"/>
    <p:sldId id="937" r:id="rId93"/>
    <p:sldId id="951" r:id="rId94"/>
    <p:sldId id="950" r:id="rId95"/>
    <p:sldId id="952" r:id="rId96"/>
    <p:sldId id="949" r:id="rId97"/>
    <p:sldId id="938" r:id="rId98"/>
    <p:sldId id="953" r:id="rId99"/>
    <p:sldId id="954" r:id="rId100"/>
    <p:sldId id="955" r:id="rId101"/>
    <p:sldId id="956" r:id="rId102"/>
    <p:sldId id="957" r:id="rId103"/>
    <p:sldId id="958" r:id="rId104"/>
    <p:sldId id="959" r:id="rId105"/>
    <p:sldId id="960" r:id="rId106"/>
    <p:sldId id="961" r:id="rId107"/>
    <p:sldId id="962" r:id="rId108"/>
    <p:sldId id="963" r:id="rId109"/>
    <p:sldId id="964" r:id="rId110"/>
    <p:sldId id="965" r:id="rId111"/>
    <p:sldId id="966" r:id="rId112"/>
    <p:sldId id="967" r:id="rId113"/>
    <p:sldId id="968" r:id="rId114"/>
    <p:sldId id="969" r:id="rId115"/>
    <p:sldId id="970" r:id="rId116"/>
    <p:sldId id="971" r:id="rId117"/>
    <p:sldId id="972" r:id="rId118"/>
    <p:sldId id="973" r:id="rId119"/>
    <p:sldId id="979" r:id="rId120"/>
    <p:sldId id="980" r:id="rId121"/>
    <p:sldId id="981" r:id="rId122"/>
    <p:sldId id="982" r:id="rId123"/>
    <p:sldId id="983" r:id="rId124"/>
    <p:sldId id="984" r:id="rId125"/>
    <p:sldId id="985" r:id="rId126"/>
    <p:sldId id="986" r:id="rId127"/>
    <p:sldId id="987" r:id="rId128"/>
    <p:sldId id="988" r:id="rId129"/>
    <p:sldId id="989" r:id="rId130"/>
    <p:sldId id="990" r:id="rId131"/>
    <p:sldId id="991" r:id="rId132"/>
    <p:sldId id="992" r:id="rId133"/>
    <p:sldId id="994" r:id="rId134"/>
    <p:sldId id="995" r:id="rId135"/>
    <p:sldId id="996" r:id="rId136"/>
    <p:sldId id="997" r:id="rId137"/>
    <p:sldId id="998" r:id="rId138"/>
    <p:sldId id="999" r:id="rId139"/>
    <p:sldId id="1000" r:id="rId140"/>
    <p:sldId id="1001" r:id="rId141"/>
    <p:sldId id="1002" r:id="rId142"/>
    <p:sldId id="1003" r:id="rId143"/>
    <p:sldId id="1004" r:id="rId144"/>
    <p:sldId id="1005" r:id="rId145"/>
    <p:sldId id="1006" r:id="rId146"/>
    <p:sldId id="1007" r:id="rId147"/>
    <p:sldId id="1008" r:id="rId148"/>
    <p:sldId id="1009" r:id="rId149"/>
    <p:sldId id="1010" r:id="rId150"/>
    <p:sldId id="1011" r:id="rId151"/>
    <p:sldId id="1012" r:id="rId152"/>
    <p:sldId id="1013" r:id="rId153"/>
    <p:sldId id="1014" r:id="rId154"/>
    <p:sldId id="1015" r:id="rId155"/>
    <p:sldId id="1016" r:id="rId156"/>
    <p:sldId id="1017" r:id="rId157"/>
    <p:sldId id="1018" r:id="rId158"/>
    <p:sldId id="1019" r:id="rId159"/>
    <p:sldId id="1020" r:id="rId160"/>
    <p:sldId id="1021" r:id="rId161"/>
    <p:sldId id="1022" r:id="rId162"/>
    <p:sldId id="1023" r:id="rId163"/>
    <p:sldId id="1042" r:id="rId164"/>
    <p:sldId id="1034" r:id="rId165"/>
    <p:sldId id="1035" r:id="rId166"/>
    <p:sldId id="1036" r:id="rId167"/>
    <p:sldId id="1037" r:id="rId168"/>
    <p:sldId id="1038" r:id="rId169"/>
    <p:sldId id="1039" r:id="rId170"/>
    <p:sldId id="1040" r:id="rId171"/>
    <p:sldId id="1041" r:id="rId172"/>
    <p:sldId id="862" r:id="rId173"/>
    <p:sldId id="863" r:id="rId174"/>
    <p:sldId id="864" r:id="rId1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1F53"/>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929F9F4-4A8F-4326-A1B4-22849713DDAB}" styleName="Σκούρο στυλ 1 - Έμφαση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Σκούρο στυλ 2 - Έμφαση 3/Έμφαση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Μεσαίο στυλ 3 - Έμφαση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Μεσαίο στυλ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Μεσαίο στυλ 3 - Έμφαση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46F890A9-2807-4EBB-B81D-B2AA78EC7F39}" styleName="Σκούρο στυλ 2 - Έμφαση 5/Έμφαση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496" autoAdjust="0"/>
  </p:normalViewPr>
  <p:slideViewPr>
    <p:cSldViewPr>
      <p:cViewPr varScale="1">
        <p:scale>
          <a:sx n="116" d="100"/>
          <a:sy n="116" d="100"/>
        </p:scale>
        <p:origin x="726" y="108"/>
      </p:cViewPr>
      <p:guideLst>
        <p:guide orient="horz" pos="2160"/>
        <p:guide pos="2880"/>
      </p:guideLst>
    </p:cSldViewPr>
  </p:slideViewPr>
  <p:outlineViewPr>
    <p:cViewPr>
      <p:scale>
        <a:sx n="33" d="100"/>
        <a:sy n="33" d="100"/>
      </p:scale>
      <p:origin x="24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59" Type="http://schemas.openxmlformats.org/officeDocument/2006/relationships/slide" Target="slides/slide145.xml"/><Relationship Id="rId170" Type="http://schemas.openxmlformats.org/officeDocument/2006/relationships/slide" Target="slides/slide156.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160" Type="http://schemas.openxmlformats.org/officeDocument/2006/relationships/slide" Target="slides/slide146.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85" Type="http://schemas.openxmlformats.org/officeDocument/2006/relationships/slide" Target="slides/slide71.xml"/><Relationship Id="rId150" Type="http://schemas.openxmlformats.org/officeDocument/2006/relationships/slide" Target="slides/slide136.xml"/><Relationship Id="rId171" Type="http://schemas.openxmlformats.org/officeDocument/2006/relationships/slide" Target="slides/slide157.xml"/><Relationship Id="rId12" Type="http://schemas.openxmlformats.org/officeDocument/2006/relationships/slideMaster" Target="slideMasters/slideMaster12.xml"/><Relationship Id="rId33" Type="http://schemas.openxmlformats.org/officeDocument/2006/relationships/slide" Target="slides/slide19.xml"/><Relationship Id="rId108" Type="http://schemas.openxmlformats.org/officeDocument/2006/relationships/slide" Target="slides/slide94.xml"/><Relationship Id="rId129" Type="http://schemas.openxmlformats.org/officeDocument/2006/relationships/slide" Target="slides/slide115.xml"/><Relationship Id="rId54" Type="http://schemas.openxmlformats.org/officeDocument/2006/relationships/slide" Target="slides/slide40.xml"/><Relationship Id="rId75" Type="http://schemas.openxmlformats.org/officeDocument/2006/relationships/slide" Target="slides/slide61.xml"/><Relationship Id="rId96" Type="http://schemas.openxmlformats.org/officeDocument/2006/relationships/slide" Target="slides/slide82.xml"/><Relationship Id="rId140" Type="http://schemas.openxmlformats.org/officeDocument/2006/relationships/slide" Target="slides/slide126.xml"/><Relationship Id="rId161" Type="http://schemas.openxmlformats.org/officeDocument/2006/relationships/slide" Target="slides/slide147.xml"/><Relationship Id="rId6" Type="http://schemas.openxmlformats.org/officeDocument/2006/relationships/slideMaster" Target="slideMasters/slideMaster6.xml"/><Relationship Id="rId23" Type="http://schemas.openxmlformats.org/officeDocument/2006/relationships/slide" Target="slides/slide9.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119" Type="http://schemas.openxmlformats.org/officeDocument/2006/relationships/slide" Target="slides/slide105.xml"/><Relationship Id="rId44" Type="http://schemas.openxmlformats.org/officeDocument/2006/relationships/slide" Target="slides/slide30.xml"/><Relationship Id="rId60" Type="http://schemas.openxmlformats.org/officeDocument/2006/relationships/slide" Target="slides/slide46.xml"/><Relationship Id="rId65" Type="http://schemas.openxmlformats.org/officeDocument/2006/relationships/slide" Target="slides/slide51.xml"/><Relationship Id="rId81" Type="http://schemas.openxmlformats.org/officeDocument/2006/relationships/slide" Target="slides/slide67.xml"/><Relationship Id="rId86" Type="http://schemas.openxmlformats.org/officeDocument/2006/relationships/slide" Target="slides/slide72.xml"/><Relationship Id="rId130" Type="http://schemas.openxmlformats.org/officeDocument/2006/relationships/slide" Target="slides/slide116.xml"/><Relationship Id="rId135" Type="http://schemas.openxmlformats.org/officeDocument/2006/relationships/slide" Target="slides/slide121.xml"/><Relationship Id="rId151" Type="http://schemas.openxmlformats.org/officeDocument/2006/relationships/slide" Target="slides/slide137.xml"/><Relationship Id="rId156" Type="http://schemas.openxmlformats.org/officeDocument/2006/relationships/slide" Target="slides/slide142.xml"/><Relationship Id="rId177" Type="http://schemas.openxmlformats.org/officeDocument/2006/relationships/presProps" Target="presProps.xml"/><Relationship Id="rId172" Type="http://schemas.openxmlformats.org/officeDocument/2006/relationships/slide" Target="slides/slide158.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167" Type="http://schemas.openxmlformats.org/officeDocument/2006/relationships/slide" Target="slides/slide153.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slide" Target="slides/slide148.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viewProps" Target="viewProps.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73" Type="http://schemas.openxmlformats.org/officeDocument/2006/relationships/slide" Target="slides/slide159.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theme" Target="theme/theme1.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slide" Target="slides/slide150.xml"/><Relationship Id="rId169" Type="http://schemas.openxmlformats.org/officeDocument/2006/relationships/slide" Target="slides/slide1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tableStyles" Target="tableStyles.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75" Type="http://schemas.openxmlformats.org/officeDocument/2006/relationships/slide" Target="slides/slide161.xml"/><Relationship Id="rId16" Type="http://schemas.openxmlformats.org/officeDocument/2006/relationships/slide" Target="slides/slide2.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165" Type="http://schemas.openxmlformats.org/officeDocument/2006/relationships/slide" Target="slides/slide151.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80" Type="http://schemas.openxmlformats.org/officeDocument/2006/relationships/slide" Target="slides/slide66.xml"/><Relationship Id="rId155" Type="http://schemas.openxmlformats.org/officeDocument/2006/relationships/slide" Target="slides/slide141.xml"/><Relationship Id="rId176" Type="http://schemas.openxmlformats.org/officeDocument/2006/relationships/notesMaster" Target="notesMasters/notesMaster1.xml"/><Relationship Id="rId17" Type="http://schemas.openxmlformats.org/officeDocument/2006/relationships/slide" Target="slides/slide3.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24" Type="http://schemas.openxmlformats.org/officeDocument/2006/relationships/slide" Target="slides/slide110.xml"/><Relationship Id="rId70" Type="http://schemas.openxmlformats.org/officeDocument/2006/relationships/slide" Target="slides/slide56.xml"/><Relationship Id="rId91" Type="http://schemas.openxmlformats.org/officeDocument/2006/relationships/slide" Target="slides/slide77.xml"/><Relationship Id="rId145" Type="http://schemas.openxmlformats.org/officeDocument/2006/relationships/slide" Target="slides/slide131.xml"/><Relationship Id="rId166" Type="http://schemas.openxmlformats.org/officeDocument/2006/relationships/slide" Target="slides/slide152.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AE07A4E-A4B1-4620-8B71-BD51A9E01967}" type="datetimeFigureOut">
              <a:rPr lang="en-US"/>
              <a:pPr>
                <a:defRPr/>
              </a:pPr>
              <a:t>9/25/2022</a:t>
            </a:fld>
            <a:endParaRPr lang="en-US"/>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a:t>Στυλ υποδείγματος κειμένου</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endParaRPr lang="en-US"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212D2F1-F2E4-4E4F-8917-5E63B2FC2779}" type="slidenum">
              <a:rPr lang="en-US"/>
              <a:pPr>
                <a:defRPr/>
              </a:pPr>
              <a:t>‹#›</a:t>
            </a:fld>
            <a:endParaRPr lang="en-US"/>
          </a:p>
        </p:txBody>
      </p:sp>
    </p:spTree>
    <p:extLst>
      <p:ext uri="{BB962C8B-B14F-4D97-AF65-F5344CB8AC3E}">
        <p14:creationId xmlns:p14="http://schemas.microsoft.com/office/powerpoint/2010/main" val="2727619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pPr>
                <a:defRPr/>
              </a:pPr>
              <a:t>6</a:t>
            </a:fld>
            <a:endParaRPr lang="en-US"/>
          </a:p>
        </p:txBody>
      </p:sp>
    </p:spTree>
    <p:extLst>
      <p:ext uri="{BB962C8B-B14F-4D97-AF65-F5344CB8AC3E}">
        <p14:creationId xmlns:p14="http://schemas.microsoft.com/office/powerpoint/2010/main" val="284690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130</a:t>
            </a:fld>
            <a:endParaRPr lang="en-US">
              <a:solidFill>
                <a:prstClr val="black"/>
              </a:solidFill>
            </a:endParaRPr>
          </a:p>
        </p:txBody>
      </p:sp>
    </p:spTree>
    <p:extLst>
      <p:ext uri="{BB962C8B-B14F-4D97-AF65-F5344CB8AC3E}">
        <p14:creationId xmlns:p14="http://schemas.microsoft.com/office/powerpoint/2010/main" val="4134183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131</a:t>
            </a:fld>
            <a:endParaRPr lang="en-US">
              <a:solidFill>
                <a:prstClr val="black"/>
              </a:solidFill>
            </a:endParaRPr>
          </a:p>
        </p:txBody>
      </p:sp>
    </p:spTree>
    <p:extLst>
      <p:ext uri="{BB962C8B-B14F-4D97-AF65-F5344CB8AC3E}">
        <p14:creationId xmlns:p14="http://schemas.microsoft.com/office/powerpoint/2010/main" val="336413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132</a:t>
            </a:fld>
            <a:endParaRPr lang="en-US">
              <a:solidFill>
                <a:prstClr val="black"/>
              </a:solidFill>
            </a:endParaRPr>
          </a:p>
        </p:txBody>
      </p:sp>
    </p:spTree>
    <p:extLst>
      <p:ext uri="{BB962C8B-B14F-4D97-AF65-F5344CB8AC3E}">
        <p14:creationId xmlns:p14="http://schemas.microsoft.com/office/powerpoint/2010/main" val="378003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133</a:t>
            </a:fld>
            <a:endParaRPr lang="en-US">
              <a:solidFill>
                <a:prstClr val="black"/>
              </a:solidFill>
            </a:endParaRPr>
          </a:p>
        </p:txBody>
      </p:sp>
    </p:spTree>
    <p:extLst>
      <p:ext uri="{BB962C8B-B14F-4D97-AF65-F5344CB8AC3E}">
        <p14:creationId xmlns:p14="http://schemas.microsoft.com/office/powerpoint/2010/main" val="272934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134</a:t>
            </a:fld>
            <a:endParaRPr lang="en-US">
              <a:solidFill>
                <a:prstClr val="black"/>
              </a:solidFill>
            </a:endParaRPr>
          </a:p>
        </p:txBody>
      </p:sp>
    </p:spTree>
    <p:extLst>
      <p:ext uri="{BB962C8B-B14F-4D97-AF65-F5344CB8AC3E}">
        <p14:creationId xmlns:p14="http://schemas.microsoft.com/office/powerpoint/2010/main" val="64440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135</a:t>
            </a:fld>
            <a:endParaRPr lang="en-US">
              <a:solidFill>
                <a:prstClr val="black"/>
              </a:solidFill>
            </a:endParaRPr>
          </a:p>
        </p:txBody>
      </p:sp>
    </p:spTree>
    <p:extLst>
      <p:ext uri="{BB962C8B-B14F-4D97-AF65-F5344CB8AC3E}">
        <p14:creationId xmlns:p14="http://schemas.microsoft.com/office/powerpoint/2010/main" val="259186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136</a:t>
            </a:fld>
            <a:endParaRPr lang="en-US">
              <a:solidFill>
                <a:prstClr val="black"/>
              </a:solidFill>
            </a:endParaRPr>
          </a:p>
        </p:txBody>
      </p:sp>
    </p:spTree>
    <p:extLst>
      <p:ext uri="{BB962C8B-B14F-4D97-AF65-F5344CB8AC3E}">
        <p14:creationId xmlns:p14="http://schemas.microsoft.com/office/powerpoint/2010/main" val="73012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34064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47973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124</a:t>
            </a:fld>
            <a:endParaRPr lang="en-US">
              <a:solidFill>
                <a:prstClr val="black"/>
              </a:solidFill>
            </a:endParaRPr>
          </a:p>
        </p:txBody>
      </p:sp>
    </p:spTree>
    <p:extLst>
      <p:ext uri="{BB962C8B-B14F-4D97-AF65-F5344CB8AC3E}">
        <p14:creationId xmlns:p14="http://schemas.microsoft.com/office/powerpoint/2010/main" val="409040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125</a:t>
            </a:fld>
            <a:endParaRPr lang="en-US">
              <a:solidFill>
                <a:prstClr val="black"/>
              </a:solidFill>
            </a:endParaRPr>
          </a:p>
        </p:txBody>
      </p:sp>
    </p:spTree>
    <p:extLst>
      <p:ext uri="{BB962C8B-B14F-4D97-AF65-F5344CB8AC3E}">
        <p14:creationId xmlns:p14="http://schemas.microsoft.com/office/powerpoint/2010/main" val="282749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126</a:t>
            </a:fld>
            <a:endParaRPr lang="en-US">
              <a:solidFill>
                <a:prstClr val="black"/>
              </a:solidFill>
            </a:endParaRPr>
          </a:p>
        </p:txBody>
      </p:sp>
    </p:spTree>
    <p:extLst>
      <p:ext uri="{BB962C8B-B14F-4D97-AF65-F5344CB8AC3E}">
        <p14:creationId xmlns:p14="http://schemas.microsoft.com/office/powerpoint/2010/main" val="61555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127</a:t>
            </a:fld>
            <a:endParaRPr lang="en-US">
              <a:solidFill>
                <a:prstClr val="black"/>
              </a:solidFill>
            </a:endParaRPr>
          </a:p>
        </p:txBody>
      </p:sp>
    </p:spTree>
    <p:extLst>
      <p:ext uri="{BB962C8B-B14F-4D97-AF65-F5344CB8AC3E}">
        <p14:creationId xmlns:p14="http://schemas.microsoft.com/office/powerpoint/2010/main" val="417997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128</a:t>
            </a:fld>
            <a:endParaRPr lang="en-US">
              <a:solidFill>
                <a:prstClr val="black"/>
              </a:solidFill>
            </a:endParaRPr>
          </a:p>
        </p:txBody>
      </p:sp>
    </p:spTree>
    <p:extLst>
      <p:ext uri="{BB962C8B-B14F-4D97-AF65-F5344CB8AC3E}">
        <p14:creationId xmlns:p14="http://schemas.microsoft.com/office/powerpoint/2010/main" val="1042699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5"/>
          </p:nvPr>
        </p:nvSpPr>
        <p:spPr/>
        <p:txBody>
          <a:bodyPr/>
          <a:lstStyle/>
          <a:p>
            <a:pPr>
              <a:defRPr/>
            </a:pPr>
            <a:fld id="{8212D2F1-F2E4-4E4F-8917-5E63B2FC2779}" type="slidenum">
              <a:rPr lang="en-US" smtClean="0">
                <a:solidFill>
                  <a:prstClr val="black"/>
                </a:solidFill>
              </a:rPr>
              <a:pPr>
                <a:defRPr/>
              </a:pPr>
              <a:t>129</a:t>
            </a:fld>
            <a:endParaRPr lang="en-US">
              <a:solidFill>
                <a:prstClr val="black"/>
              </a:solidFill>
            </a:endParaRPr>
          </a:p>
        </p:txBody>
      </p:sp>
    </p:spTree>
    <p:extLst>
      <p:ext uri="{BB962C8B-B14F-4D97-AF65-F5344CB8AC3E}">
        <p14:creationId xmlns:p14="http://schemas.microsoft.com/office/powerpoint/2010/main" val="327332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84F4B5DF-9197-44A9-8A84-10B89E3BC82C}" type="datetimeFigureOut">
              <a:rPr lang="en-US"/>
              <a:pPr>
                <a:defRPr/>
              </a:pPr>
              <a:t>9/25/2022</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2A32687B-EED2-4147-8A08-7FD21521AF65}" type="slidenum">
              <a:rPr lang="en-US"/>
              <a:pPr>
                <a:defRPr/>
              </a:pPr>
              <a:t>‹#›</a:t>
            </a:fld>
            <a:endParaRPr lang="en-US"/>
          </a:p>
        </p:txBody>
      </p:sp>
    </p:spTree>
    <p:extLst>
      <p:ext uri="{BB962C8B-B14F-4D97-AF65-F5344CB8AC3E}">
        <p14:creationId xmlns:p14="http://schemas.microsoft.com/office/powerpoint/2010/main" val="109875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EED4F3E6-DA74-417E-9598-6E85A195211E}" type="datetimeFigureOut">
              <a:rPr lang="en-US"/>
              <a:pPr>
                <a:defRPr/>
              </a:pPr>
              <a:t>9/25/2022</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98626071-CED0-4A6C-8473-FC18817860DE}" type="slidenum">
              <a:rPr lang="en-US"/>
              <a:pPr>
                <a:defRPr/>
              </a:pPr>
              <a:t>‹#›</a:t>
            </a:fld>
            <a:endParaRPr lang="en-US"/>
          </a:p>
        </p:txBody>
      </p:sp>
    </p:spTree>
    <p:extLst>
      <p:ext uri="{BB962C8B-B14F-4D97-AF65-F5344CB8AC3E}">
        <p14:creationId xmlns:p14="http://schemas.microsoft.com/office/powerpoint/2010/main" val="2240791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86BD18B-ED3A-49BF-82E5-770FDCDAB4DE}" type="datetimeFigureOut">
              <a:rPr lang="ru-RU">
                <a:solidFill>
                  <a:prstClr val="black">
                    <a:tint val="75000"/>
                  </a:prstClr>
                </a:solidFill>
              </a:rPr>
              <a:pPr>
                <a:defRPr/>
              </a:pPr>
              <a:t>25.09.2022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9D66835-687A-4DEE-827A-76D62285A19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16431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FBBADA-8626-4522-915F-FB830415A8D4}"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DD4FF35-3572-460F-909C-43A9E9B7637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864519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7814A7E-C504-418A-BF18-5A0C4EA0779C}"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7633349-8DF6-4811-8230-9A059C30C0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26127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87"/>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8495812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717952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62"/>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927079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654668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55808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0158971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13807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161F4755-CAA4-4E56-BD81-6A102D50A44D}" type="datetimeFigureOut">
              <a:rPr lang="en-US"/>
              <a:pPr>
                <a:defRPr/>
              </a:pPr>
              <a:t>9/25/2022</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51EFD93C-B37A-4F6C-8924-814E3A4B03D0}" type="slidenum">
              <a:rPr lang="en-US"/>
              <a:pPr>
                <a:defRPr/>
              </a:pPr>
              <a:t>‹#›</a:t>
            </a:fld>
            <a:endParaRPr lang="en-US"/>
          </a:p>
        </p:txBody>
      </p:sp>
    </p:spTree>
    <p:extLst>
      <p:ext uri="{BB962C8B-B14F-4D97-AF65-F5344CB8AC3E}">
        <p14:creationId xmlns:p14="http://schemas.microsoft.com/office/powerpoint/2010/main" val="26845861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3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3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686899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5634352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11577375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700"/>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700"/>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2595323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3487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087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7937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32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45144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0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2114550" y="0"/>
          <a:ext cx="7029450" cy="3276600"/>
        </p:xfrm>
        <a:graphic>
          <a:graphicData uri="http://schemas.openxmlformats.org/presentationml/2006/ole">
            <mc:AlternateContent xmlns:mc="http://schemas.openxmlformats.org/markup-compatibility/2006">
              <mc:Choice xmlns:v="urn:schemas-microsoft-com:vml" Requires="v">
                <p:oleObj spid="_x0000_s1163" name="Image" r:id="rId3" imgW="6565079" imgH="4761905" progId="Photoshop.Image.6">
                  <p:embed/>
                </p:oleObj>
              </mc:Choice>
              <mc:Fallback>
                <p:oleObj name="Image" r:id="rId3" imgW="6565079" imgH="4761905"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2114550" y="0"/>
                        <a:ext cx="702945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0" name="Rectangle 18"/>
          <p:cNvSpPr>
            <a:spLocks noChangeArrowheads="1"/>
          </p:cNvSpPr>
          <p:nvPr/>
        </p:nvSpPr>
        <p:spPr bwMode="gray">
          <a:xfrm>
            <a:off x="0" y="0"/>
            <a:ext cx="2133600" cy="3200400"/>
          </a:xfrm>
          <a:prstGeom prst="rect">
            <a:avLst/>
          </a:prstGeom>
          <a:solidFill>
            <a:schemeClr val="accent1"/>
          </a:solidFill>
          <a:ln w="9525">
            <a:noFill/>
            <a:miter lim="800000"/>
            <a:headEnd/>
            <a:tailEnd/>
          </a:ln>
          <a:effectLst/>
        </p:spPr>
        <p:txBody>
          <a:bodyPr wrap="none" anchor="ctr"/>
          <a:lstStyle/>
          <a:p>
            <a:endParaRPr lang="ru-RU">
              <a:solidFill>
                <a:srgbClr val="000000"/>
              </a:solidFill>
              <a:latin typeface="Arial" charset="0"/>
            </a:endParaRPr>
          </a:p>
        </p:txBody>
      </p:sp>
      <p:sp>
        <p:nvSpPr>
          <p:cNvPr id="3091" name="Rectangle 19"/>
          <p:cNvSpPr>
            <a:spLocks noChangeArrowheads="1"/>
          </p:cNvSpPr>
          <p:nvPr/>
        </p:nvSpPr>
        <p:spPr bwMode="gray">
          <a:xfrm>
            <a:off x="0" y="3200400"/>
            <a:ext cx="9144000" cy="457200"/>
          </a:xfrm>
          <a:prstGeom prst="rect">
            <a:avLst/>
          </a:prstGeom>
          <a:solidFill>
            <a:schemeClr val="tx1"/>
          </a:solidFill>
          <a:ln w="28575">
            <a:noFill/>
            <a:miter lim="800000"/>
            <a:headEnd/>
            <a:tailEnd/>
          </a:ln>
          <a:effectLst/>
        </p:spPr>
        <p:txBody>
          <a:bodyPr wrap="none" anchor="ctr"/>
          <a:lstStyle/>
          <a:p>
            <a:endParaRPr lang="ru-RU">
              <a:solidFill>
                <a:srgbClr val="000000"/>
              </a:solidFill>
              <a:latin typeface="Arial" charset="0"/>
            </a:endParaRPr>
          </a:p>
        </p:txBody>
      </p:sp>
      <p:sp>
        <p:nvSpPr>
          <p:cNvPr id="3092" name="Rectangle 20"/>
          <p:cNvSpPr>
            <a:spLocks noChangeArrowheads="1"/>
          </p:cNvSpPr>
          <p:nvPr/>
        </p:nvSpPr>
        <p:spPr bwMode="gray">
          <a:xfrm>
            <a:off x="0" y="3352800"/>
            <a:ext cx="2133600" cy="3505200"/>
          </a:xfrm>
          <a:prstGeom prst="rect">
            <a:avLst/>
          </a:prstGeom>
          <a:solidFill>
            <a:schemeClr val="tx2"/>
          </a:solidFill>
          <a:ln w="9525">
            <a:noFill/>
            <a:miter lim="800000"/>
            <a:headEnd/>
            <a:tailEnd/>
          </a:ln>
          <a:effectLst/>
        </p:spPr>
        <p:txBody>
          <a:bodyPr wrap="none" anchor="ctr"/>
          <a:lstStyle/>
          <a:p>
            <a:endParaRPr lang="ru-RU">
              <a:solidFill>
                <a:srgbClr val="000000"/>
              </a:solidFill>
              <a:latin typeface="Arial" charset="0"/>
            </a:endParaRPr>
          </a:p>
        </p:txBody>
      </p:sp>
      <p:sp>
        <p:nvSpPr>
          <p:cNvPr id="3074" name="Rectangle 2"/>
          <p:cNvSpPr>
            <a:spLocks noGrp="1" noChangeArrowheads="1"/>
          </p:cNvSpPr>
          <p:nvPr>
            <p:ph type="ctrTitle"/>
          </p:nvPr>
        </p:nvSpPr>
        <p:spPr bwMode="black">
          <a:xfrm>
            <a:off x="2286000" y="4114800"/>
            <a:ext cx="6400800" cy="1524000"/>
          </a:xfrm>
        </p:spPr>
        <p:txBody>
          <a:bodyPr/>
          <a:lstStyle>
            <a:lvl1pPr>
              <a:defRPr sz="3600">
                <a:solidFill>
                  <a:schemeClr val="tx2"/>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bwMode="white">
          <a:xfrm>
            <a:off x="2133600" y="3232150"/>
            <a:ext cx="6477000" cy="381000"/>
          </a:xfrm>
        </p:spPr>
        <p:txBody>
          <a:bodyPr/>
          <a:lstStyle>
            <a:lvl1pPr marL="0" indent="0">
              <a:buFont typeface="Wingdings" pitchFamily="2" charset="2"/>
              <a:buNone/>
              <a:defRPr sz="1800">
                <a:solidFill>
                  <a:schemeClr val="bg1"/>
                </a:solidFill>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bwMode="auto">
          <a:xfrm>
            <a:off x="3581400" y="6508750"/>
            <a:ext cx="2133600" cy="152400"/>
          </a:xfrm>
        </p:spPr>
        <p:txBody>
          <a:bodyPr/>
          <a:lstStyle>
            <a:lvl1pPr>
              <a:defRPr sz="1400">
                <a:solidFill>
                  <a:schemeClr val="tx1"/>
                </a:solidFill>
                <a:latin typeface="Times New Roman" pitchFamily="18" charset="0"/>
              </a:defRPr>
            </a:lvl1pPr>
          </a:lstStyle>
          <a:p>
            <a:endParaRPr lang="en-US">
              <a:solidFill>
                <a:srgbClr val="000000"/>
              </a:solidFill>
            </a:endParaRPr>
          </a:p>
        </p:txBody>
      </p:sp>
      <p:sp>
        <p:nvSpPr>
          <p:cNvPr id="3078" name="Rectangle 6"/>
          <p:cNvSpPr>
            <a:spLocks noGrp="1" noChangeArrowheads="1"/>
          </p:cNvSpPr>
          <p:nvPr>
            <p:ph type="sldNum" sz="quarter" idx="4"/>
          </p:nvPr>
        </p:nvSpPr>
        <p:spPr bwMode="auto">
          <a:xfrm>
            <a:off x="6553200" y="6477000"/>
            <a:ext cx="2133600" cy="168275"/>
          </a:xfrm>
        </p:spPr>
        <p:txBody>
          <a:bodyPr/>
          <a:lstStyle>
            <a:lvl1pPr algn="r">
              <a:defRPr sz="1400">
                <a:solidFill>
                  <a:schemeClr val="tx1"/>
                </a:solidFill>
                <a:latin typeface="Times New Roman" pitchFamily="18" charset="0"/>
              </a:defRPr>
            </a:lvl1pPr>
          </a:lstStyle>
          <a:p>
            <a:fld id="{D56CBB40-41B9-453D-9DDC-E1FC53B39534}" type="slidenum">
              <a:rPr lang="en-US">
                <a:solidFill>
                  <a:srgbClr val="000000"/>
                </a:solidFill>
              </a:rPr>
              <a:pPr/>
              <a:t>‹#›</a:t>
            </a:fld>
            <a:endParaRPr lang="en-US">
              <a:solidFill>
                <a:srgbClr val="000000"/>
              </a:solidFill>
            </a:endParaRPr>
          </a:p>
        </p:txBody>
      </p:sp>
      <p:sp>
        <p:nvSpPr>
          <p:cNvPr id="3086" name="Text Box 14"/>
          <p:cNvSpPr txBox="1">
            <a:spLocks noChangeArrowheads="1"/>
          </p:cNvSpPr>
          <p:nvPr/>
        </p:nvSpPr>
        <p:spPr bwMode="white">
          <a:xfrm>
            <a:off x="457200" y="457200"/>
            <a:ext cx="1219200" cy="457200"/>
          </a:xfrm>
          <a:prstGeom prst="rect">
            <a:avLst/>
          </a:prstGeom>
          <a:noFill/>
          <a:ln w="9525">
            <a:noFill/>
            <a:miter lim="800000"/>
            <a:headEnd/>
            <a:tailEnd/>
          </a:ln>
          <a:effectLst/>
        </p:spPr>
        <p:txBody>
          <a:bodyPr>
            <a:spAutoFit/>
          </a:bodyPr>
          <a:lstStyle/>
          <a:p>
            <a:r>
              <a:rPr lang="en-US" sz="2400" b="1">
                <a:solidFill>
                  <a:srgbClr val="FFFFFF"/>
                </a:solidFill>
                <a:latin typeface="Verdana" pitchFamily="34" charset="0"/>
              </a:rPr>
              <a:t>LOGO</a:t>
            </a:r>
          </a:p>
        </p:txBody>
      </p:sp>
    </p:spTree>
    <p:extLst>
      <p:ext uri="{BB962C8B-B14F-4D97-AF65-F5344CB8AC3E}">
        <p14:creationId xmlns:p14="http://schemas.microsoft.com/office/powerpoint/2010/main" val="20297689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007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6604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160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8468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solidFill>
                  <a:prstClr val="black">
                    <a:tint val="75000"/>
                  </a:prstClr>
                </a:solidFill>
              </a:rPr>
              <a:pPr/>
              <a:t>9/25/2022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837FF7-5919-41BF-8DD0-96FAEA1BD99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18461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9A4AA959-99F8-4F27-976D-6355A8A24AE6}"/>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1609565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3276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CFE3B4E-D51E-4474-BC0A-8D7DBC01EECC}"/>
              </a:ext>
            </a:extLst>
          </p:cNvPr>
          <p:cNvSpPr/>
          <p:nvPr userDrawn="1"/>
        </p:nvSpPr>
        <p:spPr>
          <a:xfrm>
            <a:off x="0" y="0"/>
            <a:ext cx="9144000" cy="6858000"/>
          </a:xfrm>
          <a:prstGeom prst="rect">
            <a:avLst/>
          </a:prstGeom>
          <a:gradFill flip="none" rotWithShape="1">
            <a:gsLst>
              <a:gs pos="0">
                <a:schemeClr val="bg1">
                  <a:alpha val="8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330928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5126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577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r>
              <a:rPr lang="en-US">
                <a:solidFill>
                  <a:srgbClr val="FFFFFF"/>
                </a:solidFill>
              </a:rPr>
              <a:t>Company Logo</a:t>
            </a:r>
          </a:p>
        </p:txBody>
      </p:sp>
      <p:sp>
        <p:nvSpPr>
          <p:cNvPr id="6" name="Номер слайда 5"/>
          <p:cNvSpPr>
            <a:spLocks noGrp="1"/>
          </p:cNvSpPr>
          <p:nvPr>
            <p:ph type="sldNum" sz="quarter" idx="12"/>
          </p:nvPr>
        </p:nvSpPr>
        <p:spPr/>
        <p:txBody>
          <a:bodyPr/>
          <a:lstStyle>
            <a:lvl1pPr>
              <a:defRPr/>
            </a:lvl1pPr>
          </a:lstStyle>
          <a:p>
            <a:fld id="{FDB1EA86-A01B-43F5-BC15-46237CFAAA8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4656195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6122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14858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5777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5568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grpSp>
        <p:nvGrpSpPr>
          <p:cNvPr id="24" name="Group 23">
            <a:extLst>
              <a:ext uri="{FF2B5EF4-FFF2-40B4-BE49-F238E27FC236}">
                <a16:creationId xmlns="" xmlns:a16="http://schemas.microsoft.com/office/drawing/2014/main" id="{5C3C9FE5-AB1E-404E-9EB5-81D274A71722}"/>
              </a:ext>
            </a:extLst>
          </p:cNvPr>
          <p:cNvGrpSpPr/>
          <p:nvPr userDrawn="1"/>
        </p:nvGrpSpPr>
        <p:grpSpPr>
          <a:xfrm>
            <a:off x="7069875" y="2035643"/>
            <a:ext cx="1182601" cy="1576800"/>
            <a:chOff x="1201728" y="2038507"/>
            <a:chExt cx="1576801" cy="1576800"/>
          </a:xfrm>
        </p:grpSpPr>
        <p:sp>
          <p:nvSpPr>
            <p:cNvPr id="25" name="Rounded Rectangle 21">
              <a:extLst>
                <a:ext uri="{FF2B5EF4-FFF2-40B4-BE49-F238E27FC236}">
                  <a16:creationId xmlns="" xmlns:a16="http://schemas.microsoft.com/office/drawing/2014/main" id="{3961A115-70CC-45BB-98A0-A28E7D8DDCF9}"/>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sp>
          <p:nvSpPr>
            <p:cNvPr id="26" name="Rounded Rectangle 8">
              <a:extLst>
                <a:ext uri="{FF2B5EF4-FFF2-40B4-BE49-F238E27FC236}">
                  <a16:creationId xmlns="" xmlns:a16="http://schemas.microsoft.com/office/drawing/2014/main" id="{E21298D3-FC3A-4D25-9A8C-EEA6B80608B2}"/>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grpSp>
      <p:grpSp>
        <p:nvGrpSpPr>
          <p:cNvPr id="20" name="Group 19">
            <a:extLst>
              <a:ext uri="{FF2B5EF4-FFF2-40B4-BE49-F238E27FC236}">
                <a16:creationId xmlns="" xmlns:a16="http://schemas.microsoft.com/office/drawing/2014/main" id="{4794BB16-9568-49E9-A76B-B41333C99C28}"/>
              </a:ext>
            </a:extLst>
          </p:cNvPr>
          <p:cNvGrpSpPr/>
          <p:nvPr userDrawn="1"/>
        </p:nvGrpSpPr>
        <p:grpSpPr>
          <a:xfrm>
            <a:off x="3980717" y="2037075"/>
            <a:ext cx="1182601" cy="1576800"/>
            <a:chOff x="1201728" y="2038507"/>
            <a:chExt cx="1576801" cy="1576800"/>
          </a:xfrm>
        </p:grpSpPr>
        <p:sp>
          <p:nvSpPr>
            <p:cNvPr id="21" name="Rounded Rectangle 21">
              <a:extLst>
                <a:ext uri="{FF2B5EF4-FFF2-40B4-BE49-F238E27FC236}">
                  <a16:creationId xmlns="" xmlns:a16="http://schemas.microsoft.com/office/drawing/2014/main" id="{9EAAAE1F-6210-443C-B7B8-E98E8FB4A2BA}"/>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sp>
          <p:nvSpPr>
            <p:cNvPr id="23" name="Rounded Rectangle 8">
              <a:extLst>
                <a:ext uri="{FF2B5EF4-FFF2-40B4-BE49-F238E27FC236}">
                  <a16:creationId xmlns="" xmlns:a16="http://schemas.microsoft.com/office/drawing/2014/main" id="{4B681E53-94D9-4E5B-BBE0-45FD7873B434}"/>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grpSp>
      <p:grpSp>
        <p:nvGrpSpPr>
          <p:cNvPr id="3" name="Group 2">
            <a:extLst>
              <a:ext uri="{FF2B5EF4-FFF2-40B4-BE49-F238E27FC236}">
                <a16:creationId xmlns="" xmlns:a16="http://schemas.microsoft.com/office/drawing/2014/main" id="{511C3C90-83A3-4219-984E-0C27B4722780}"/>
              </a:ext>
            </a:extLst>
          </p:cNvPr>
          <p:cNvGrpSpPr/>
          <p:nvPr userDrawn="1"/>
        </p:nvGrpSpPr>
        <p:grpSpPr>
          <a:xfrm>
            <a:off x="901317" y="2038507"/>
            <a:ext cx="1182601" cy="1576800"/>
            <a:chOff x="1201728" y="2038507"/>
            <a:chExt cx="1576801" cy="1576800"/>
          </a:xfrm>
        </p:grpSpPr>
        <p:sp>
          <p:nvSpPr>
            <p:cNvPr id="5" name="Rounded Rectangle 21">
              <a:extLst>
                <a:ext uri="{FF2B5EF4-FFF2-40B4-BE49-F238E27FC236}">
                  <a16:creationId xmlns="" xmlns:a16="http://schemas.microsoft.com/office/drawing/2014/main" id="{8D3E9FE6-8B38-47E1-BEA9-70052ACAE703}"/>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sp>
          <p:nvSpPr>
            <p:cNvPr id="6" name="Rounded Rectangle 8">
              <a:extLst>
                <a:ext uri="{FF2B5EF4-FFF2-40B4-BE49-F238E27FC236}">
                  <a16:creationId xmlns="" xmlns:a16="http://schemas.microsoft.com/office/drawing/2014/main" id="{DA3D73F9-826B-4421-B93C-2444DD2AAEAF}"/>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grpSp>
      <p:sp>
        <p:nvSpPr>
          <p:cNvPr id="13" name="Picture Placeholder 2">
            <a:extLst>
              <a:ext uri="{FF2B5EF4-FFF2-40B4-BE49-F238E27FC236}">
                <a16:creationId xmlns="" xmlns:a16="http://schemas.microsoft.com/office/drawing/2014/main" id="{CF5452AA-88DA-404B-9070-237F302CC413}"/>
              </a:ext>
            </a:extLst>
          </p:cNvPr>
          <p:cNvSpPr>
            <a:spLocks noGrp="1"/>
          </p:cNvSpPr>
          <p:nvPr userDrawn="1">
            <p:ph type="pic" idx="1" hasCustomPrompt="1"/>
          </p:nvPr>
        </p:nvSpPr>
        <p:spPr>
          <a:xfrm>
            <a:off x="669097" y="1728891"/>
            <a:ext cx="1647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2">
            <a:extLst>
              <a:ext uri="{FF2B5EF4-FFF2-40B4-BE49-F238E27FC236}">
                <a16:creationId xmlns="" xmlns:a16="http://schemas.microsoft.com/office/drawing/2014/main" id="{FE5A71D8-2DE6-4888-9D28-BA9A6A477128}"/>
              </a:ext>
            </a:extLst>
          </p:cNvPr>
          <p:cNvSpPr>
            <a:spLocks noGrp="1"/>
          </p:cNvSpPr>
          <p:nvPr userDrawn="1">
            <p:ph type="pic" idx="11" hasCustomPrompt="1"/>
          </p:nvPr>
        </p:nvSpPr>
        <p:spPr>
          <a:xfrm>
            <a:off x="3753375" y="1728891"/>
            <a:ext cx="1647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5" name="Picture Placeholder 2">
            <a:extLst>
              <a:ext uri="{FF2B5EF4-FFF2-40B4-BE49-F238E27FC236}">
                <a16:creationId xmlns="" xmlns:a16="http://schemas.microsoft.com/office/drawing/2014/main" id="{F5C10DDF-04C5-44D7-83B8-C2946E6C368F}"/>
              </a:ext>
            </a:extLst>
          </p:cNvPr>
          <p:cNvSpPr>
            <a:spLocks noGrp="1"/>
          </p:cNvSpPr>
          <p:nvPr userDrawn="1">
            <p:ph type="pic" idx="12" hasCustomPrompt="1"/>
          </p:nvPr>
        </p:nvSpPr>
        <p:spPr>
          <a:xfrm>
            <a:off x="6837653" y="1728891"/>
            <a:ext cx="1647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Rectangle 16">
            <a:extLst>
              <a:ext uri="{FF2B5EF4-FFF2-40B4-BE49-F238E27FC236}">
                <a16:creationId xmlns="" xmlns:a16="http://schemas.microsoft.com/office/drawing/2014/main" id="{0EA33FD7-78A1-4A67-82B2-A73F2B9D7930}"/>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Text Placeholder 9">
            <a:extLst>
              <a:ext uri="{FF2B5EF4-FFF2-40B4-BE49-F238E27FC236}">
                <a16:creationId xmlns="" xmlns:a16="http://schemas.microsoft.com/office/drawing/2014/main" id="{8CED0DD5-72D0-4ECD-A39F-EE1ACB348793}"/>
              </a:ext>
            </a:extLst>
          </p:cNvPr>
          <p:cNvSpPr>
            <a:spLocks noGrp="1"/>
          </p:cNvSpPr>
          <p:nvPr userDrawn="1">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772857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52C9A214-9DA2-47C3-BE60-018A16769CDC}"/>
              </a:ext>
            </a:extLst>
          </p:cNvPr>
          <p:cNvSpPr>
            <a:spLocks noGrp="1"/>
          </p:cNvSpPr>
          <p:nvPr>
            <p:ph type="pic" idx="14" hasCustomPrompt="1"/>
          </p:nvPr>
        </p:nvSpPr>
        <p:spPr>
          <a:xfrm>
            <a:off x="14" y="-9524"/>
            <a:ext cx="5388319"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8188385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 xmlns:a16="http://schemas.microsoft.com/office/drawing/2014/main" id="{A8672015-9EB8-4432-88B6-7F04596A16A3}"/>
              </a:ext>
            </a:extLst>
          </p:cNvPr>
          <p:cNvSpPr>
            <a:spLocks noGrp="1"/>
          </p:cNvSpPr>
          <p:nvPr>
            <p:ph type="pic" sz="quarter" idx="10" hasCustomPrompt="1"/>
          </p:nvPr>
        </p:nvSpPr>
        <p:spPr>
          <a:xfrm>
            <a:off x="21" y="0"/>
            <a:ext cx="4427537"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8" name="Picture Placeholder 5">
            <a:extLst>
              <a:ext uri="{FF2B5EF4-FFF2-40B4-BE49-F238E27FC236}">
                <a16:creationId xmlns="" xmlns:a16="http://schemas.microsoft.com/office/drawing/2014/main" id="{F00C50F2-81AD-4E1A-A9B1-7A68EB7994CC}"/>
              </a:ext>
            </a:extLst>
          </p:cNvPr>
          <p:cNvSpPr>
            <a:spLocks noGrp="1"/>
          </p:cNvSpPr>
          <p:nvPr>
            <p:ph type="pic" sz="quarter" idx="11" hasCustomPrompt="1"/>
          </p:nvPr>
        </p:nvSpPr>
        <p:spPr>
          <a:xfrm>
            <a:off x="4841530" y="764194"/>
            <a:ext cx="1739423"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a:extLst>
              <a:ext uri="{FF2B5EF4-FFF2-40B4-BE49-F238E27FC236}">
                <a16:creationId xmlns="" xmlns:a16="http://schemas.microsoft.com/office/drawing/2014/main" id="{23B902C7-8AEF-4A99-A35E-C4E754D4ECDA}"/>
              </a:ext>
            </a:extLst>
          </p:cNvPr>
          <p:cNvSpPr>
            <a:spLocks noGrp="1"/>
          </p:cNvSpPr>
          <p:nvPr>
            <p:ph type="pic" sz="quarter" idx="12" hasCustomPrompt="1"/>
          </p:nvPr>
        </p:nvSpPr>
        <p:spPr>
          <a:xfrm>
            <a:off x="6980635" y="764194"/>
            <a:ext cx="1739423"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64749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3473151" y="-8356"/>
            <a:ext cx="5670850"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7191488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D7C84DF9-D037-45BD-8FD1-FC052EA0D381}"/>
              </a:ext>
            </a:extLst>
          </p:cNvPr>
          <p:cNvSpPr/>
          <p:nvPr userDrawn="1"/>
        </p:nvSpPr>
        <p:spPr>
          <a:xfrm>
            <a:off x="2548333" y="2717712"/>
            <a:ext cx="6595670" cy="240487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nvGrpSpPr>
          <p:cNvPr id="5" name="Group 3">
            <a:extLst>
              <a:ext uri="{FF2B5EF4-FFF2-40B4-BE49-F238E27FC236}">
                <a16:creationId xmlns="" xmlns:a16="http://schemas.microsoft.com/office/drawing/2014/main" id="{EAB2CE11-41A3-4695-A4AD-933F01A3740B}"/>
              </a:ext>
            </a:extLst>
          </p:cNvPr>
          <p:cNvGrpSpPr/>
          <p:nvPr userDrawn="1"/>
        </p:nvGrpSpPr>
        <p:grpSpPr>
          <a:xfrm>
            <a:off x="550109" y="1571020"/>
            <a:ext cx="1998222" cy="4683693"/>
            <a:chOff x="445712" y="1449040"/>
            <a:chExt cx="2113018" cy="3924176"/>
          </a:xfrm>
        </p:grpSpPr>
        <p:sp>
          <p:nvSpPr>
            <p:cNvPr id="6" name="Rounded Rectangle 4">
              <a:extLst>
                <a:ext uri="{FF2B5EF4-FFF2-40B4-BE49-F238E27FC236}">
                  <a16:creationId xmlns="" xmlns:a16="http://schemas.microsoft.com/office/drawing/2014/main" id="{2077F0CB-74CC-44DA-B0A3-6B32D359FF6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7" name="Rectangle 5">
              <a:extLst>
                <a:ext uri="{FF2B5EF4-FFF2-40B4-BE49-F238E27FC236}">
                  <a16:creationId xmlns="" xmlns:a16="http://schemas.microsoft.com/office/drawing/2014/main" id="{40EF6CD2-4A74-45AA-9688-00853EAC84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nvGrpSpPr>
            <p:cNvPr id="8" name="Group 6">
              <a:extLst>
                <a:ext uri="{FF2B5EF4-FFF2-40B4-BE49-F238E27FC236}">
                  <a16:creationId xmlns="" xmlns:a16="http://schemas.microsoft.com/office/drawing/2014/main" id="{D3F02DAD-26CE-4969-9C71-236E7BD76B4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 xmlns:a16="http://schemas.microsoft.com/office/drawing/2014/main" id="{37268947-67E4-4F53-8D2A-001290B0285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10" name="Rounded Rectangle 8">
                <a:extLst>
                  <a:ext uri="{FF2B5EF4-FFF2-40B4-BE49-F238E27FC236}">
                    <a16:creationId xmlns="" xmlns:a16="http://schemas.microsoft.com/office/drawing/2014/main" id="{8FB939D9-61E8-4287-B74F-BD947882E67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grpSp>
      <p:sp>
        <p:nvSpPr>
          <p:cNvPr id="11" name="Picture Placeholder 2">
            <a:extLst>
              <a:ext uri="{FF2B5EF4-FFF2-40B4-BE49-F238E27FC236}">
                <a16:creationId xmlns="" xmlns:a16="http://schemas.microsoft.com/office/drawing/2014/main" id="{65AD63DB-3B29-46CA-B871-B48A85A25DDB}"/>
              </a:ext>
            </a:extLst>
          </p:cNvPr>
          <p:cNvSpPr>
            <a:spLocks noGrp="1"/>
          </p:cNvSpPr>
          <p:nvPr>
            <p:ph type="pic" idx="12" hasCustomPrompt="1"/>
          </p:nvPr>
        </p:nvSpPr>
        <p:spPr>
          <a:xfrm>
            <a:off x="691049" y="1982586"/>
            <a:ext cx="1716345"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Rectangle 11">
            <a:extLst>
              <a:ext uri="{FF2B5EF4-FFF2-40B4-BE49-F238E27FC236}">
                <a16:creationId xmlns="" xmlns:a16="http://schemas.microsoft.com/office/drawing/2014/main" id="{B6269FE5-023F-4561-8BA8-426E61BDB51A}"/>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 Placeholder 9">
            <a:extLst>
              <a:ext uri="{FF2B5EF4-FFF2-40B4-BE49-F238E27FC236}">
                <a16:creationId xmlns="" xmlns:a16="http://schemas.microsoft.com/office/drawing/2014/main" id="{4841331A-2854-4C6D-9077-CB1D2F421321}"/>
              </a:ext>
            </a:extLst>
          </p:cNvPr>
          <p:cNvSpPr>
            <a:spLocks noGrp="1"/>
          </p:cNvSpPr>
          <p:nvPr>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292043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97E4757-8097-45D7-8EA5-8EBA3BC2364F}"/>
              </a:ext>
            </a:extLst>
          </p:cNvPr>
          <p:cNvGrpSpPr/>
          <p:nvPr userDrawn="1"/>
        </p:nvGrpSpPr>
        <p:grpSpPr>
          <a:xfrm>
            <a:off x="2724009" y="3294232"/>
            <a:ext cx="3696017" cy="2707615"/>
            <a:chOff x="-548507" y="477868"/>
            <a:chExt cx="11570449" cy="6357177"/>
          </a:xfrm>
        </p:grpSpPr>
        <p:sp>
          <p:nvSpPr>
            <p:cNvPr id="5" name="Freeform: Shape 4">
              <a:extLst>
                <a:ext uri="{FF2B5EF4-FFF2-40B4-BE49-F238E27FC236}">
                  <a16:creationId xmlns="" xmlns:a16="http://schemas.microsoft.com/office/drawing/2014/main" id="{DBA3B8B5-DDA8-4D52-A08B-D4FCFB1EFAD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sp>
          <p:nvSpPr>
            <p:cNvPr id="6" name="Freeform: Shape 5">
              <a:extLst>
                <a:ext uri="{FF2B5EF4-FFF2-40B4-BE49-F238E27FC236}">
                  <a16:creationId xmlns="" xmlns:a16="http://schemas.microsoft.com/office/drawing/2014/main" id="{21933EC2-C4E3-4F09-9B9E-6D9229ACE3F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sp>
          <p:nvSpPr>
            <p:cNvPr id="7" name="Freeform: Shape 6">
              <a:extLst>
                <a:ext uri="{FF2B5EF4-FFF2-40B4-BE49-F238E27FC236}">
                  <a16:creationId xmlns="" xmlns:a16="http://schemas.microsoft.com/office/drawing/2014/main" id="{DC54F712-4E18-4362-998E-FA1A69B6827A}"/>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sp>
          <p:nvSpPr>
            <p:cNvPr id="8" name="Freeform: Shape 7">
              <a:extLst>
                <a:ext uri="{FF2B5EF4-FFF2-40B4-BE49-F238E27FC236}">
                  <a16:creationId xmlns="" xmlns:a16="http://schemas.microsoft.com/office/drawing/2014/main" id="{252E08CB-EA13-4237-B12D-09F626F146E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fontAlgn="auto">
                <a:spcBef>
                  <a:spcPts val="0"/>
                </a:spcBef>
                <a:spcAft>
                  <a:spcPts val="0"/>
                </a:spcAft>
              </a:pPr>
              <a:endParaRPr lang="en-US" dirty="0">
                <a:solidFill>
                  <a:prstClr val="black"/>
                </a:solidFill>
                <a:latin typeface="Arial"/>
              </a:endParaRPr>
            </a:p>
          </p:txBody>
        </p:sp>
        <p:sp>
          <p:nvSpPr>
            <p:cNvPr id="9" name="Freeform: Shape 8">
              <a:extLst>
                <a:ext uri="{FF2B5EF4-FFF2-40B4-BE49-F238E27FC236}">
                  <a16:creationId xmlns="" xmlns:a16="http://schemas.microsoft.com/office/drawing/2014/main" id="{C32F5F06-05AB-4423-AC6C-C4482C2ED1B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grpSp>
          <p:nvGrpSpPr>
            <p:cNvPr id="10" name="Group 9">
              <a:extLst>
                <a:ext uri="{FF2B5EF4-FFF2-40B4-BE49-F238E27FC236}">
                  <a16:creationId xmlns="" xmlns:a16="http://schemas.microsoft.com/office/drawing/2014/main" id="{812065C9-FDF8-4219-88B0-F40F83873FBE}"/>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 xmlns:a16="http://schemas.microsoft.com/office/drawing/2014/main" id="{F05894DC-55A3-44E5-AA52-6D37CFC7C4D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Rectangle: Rounded Corners 15">
                <a:extLst>
                  <a:ext uri="{FF2B5EF4-FFF2-40B4-BE49-F238E27FC236}">
                    <a16:creationId xmlns="" xmlns:a16="http://schemas.microsoft.com/office/drawing/2014/main" id="{9AB3E9F2-BB5E-4CD6-9E55-16A7DF162FD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a:extLst>
                <a:ext uri="{FF2B5EF4-FFF2-40B4-BE49-F238E27FC236}">
                  <a16:creationId xmlns="" xmlns:a16="http://schemas.microsoft.com/office/drawing/2014/main" id="{9542699D-DEF5-47FE-8F4B-F75C394A08A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 xmlns:a16="http://schemas.microsoft.com/office/drawing/2014/main" id="{0B930AEF-92FB-4586-9CCC-289C31313EF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Rounded Corners 13">
                <a:extLst>
                  <a:ext uri="{FF2B5EF4-FFF2-40B4-BE49-F238E27FC236}">
                    <a16:creationId xmlns="" xmlns:a16="http://schemas.microsoft.com/office/drawing/2014/main" id="{DBA0D98E-596D-4B10-96EA-2F55BC31AB3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12" name="Freeform: Shape 11">
              <a:extLst>
                <a:ext uri="{FF2B5EF4-FFF2-40B4-BE49-F238E27FC236}">
                  <a16:creationId xmlns="" xmlns:a16="http://schemas.microsoft.com/office/drawing/2014/main" id="{A363A919-5974-4276-9518-2745A1C7548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fontAlgn="auto">
                <a:spcBef>
                  <a:spcPts val="0"/>
                </a:spcBef>
                <a:spcAft>
                  <a:spcPts val="0"/>
                </a:spcAft>
              </a:pPr>
              <a:endParaRPr lang="en-US" dirty="0">
                <a:solidFill>
                  <a:prstClr val="black"/>
                </a:solidFill>
                <a:latin typeface="Arial"/>
              </a:endParaRPr>
            </a:p>
          </p:txBody>
        </p:sp>
      </p:grpSp>
      <p:sp>
        <p:nvSpPr>
          <p:cNvPr id="2" name="그림 개체 틀 2">
            <a:extLst>
              <a:ext uri="{FF2B5EF4-FFF2-40B4-BE49-F238E27FC236}">
                <a16:creationId xmlns="" xmlns:a16="http://schemas.microsoft.com/office/drawing/2014/main" id="{C70177A7-4E03-44B8-A2CB-D0A1D4726718}"/>
              </a:ext>
            </a:extLst>
          </p:cNvPr>
          <p:cNvSpPr>
            <a:spLocks noGrp="1"/>
          </p:cNvSpPr>
          <p:nvPr>
            <p:ph type="pic" sz="quarter" idx="14" hasCustomPrompt="1"/>
          </p:nvPr>
        </p:nvSpPr>
        <p:spPr>
          <a:xfrm>
            <a:off x="3248995" y="3448233"/>
            <a:ext cx="2646014" cy="2175491"/>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Rectangle 16">
            <a:extLst>
              <a:ext uri="{FF2B5EF4-FFF2-40B4-BE49-F238E27FC236}">
                <a16:creationId xmlns="" xmlns:a16="http://schemas.microsoft.com/office/drawing/2014/main" id="{A1B101E8-381D-4D31-AD1A-8A29457825B9}"/>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Text Placeholder 9">
            <a:extLst>
              <a:ext uri="{FF2B5EF4-FFF2-40B4-BE49-F238E27FC236}">
                <a16:creationId xmlns="" xmlns:a16="http://schemas.microsoft.com/office/drawing/2014/main" id="{2AA06F9E-CDC4-4FD7-8F09-87BC24D7CCD3}"/>
              </a:ext>
            </a:extLst>
          </p:cNvPr>
          <p:cNvSpPr>
            <a:spLocks noGrp="1"/>
          </p:cNvSpPr>
          <p:nvPr>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9386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r>
              <a:rPr lang="en-US">
                <a:solidFill>
                  <a:srgbClr val="FFFFFF"/>
                </a:solidFill>
              </a:rPr>
              <a:t>Company Logo</a:t>
            </a:r>
          </a:p>
        </p:txBody>
      </p:sp>
      <p:sp>
        <p:nvSpPr>
          <p:cNvPr id="6" name="Номер слайда 5"/>
          <p:cNvSpPr>
            <a:spLocks noGrp="1"/>
          </p:cNvSpPr>
          <p:nvPr>
            <p:ph type="sldNum" sz="quarter" idx="12"/>
          </p:nvPr>
        </p:nvSpPr>
        <p:spPr/>
        <p:txBody>
          <a:bodyPr/>
          <a:lstStyle>
            <a:lvl1pPr>
              <a:defRPr/>
            </a:lvl1pPr>
          </a:lstStyle>
          <a:p>
            <a:fld id="{F8A7907A-064A-4B1E-8122-B240B374D3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558287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728BB6CB-4063-4E8B-9BC5-CC294ED7F894}"/>
              </a:ext>
            </a:extLst>
          </p:cNvPr>
          <p:cNvSpPr>
            <a:spLocks noGrp="1"/>
          </p:cNvSpPr>
          <p:nvPr>
            <p:ph type="pic" idx="10" hasCustomPrompt="1"/>
          </p:nvPr>
        </p:nvSpPr>
        <p:spPr>
          <a:xfrm>
            <a:off x="5" y="3"/>
            <a:ext cx="9143997"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701789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1DBB639B-5E7D-4134-8E11-18554BE1EBAE}"/>
              </a:ext>
            </a:extLst>
          </p:cNvPr>
          <p:cNvSpPr>
            <a:spLocks noGrp="1"/>
          </p:cNvSpPr>
          <p:nvPr>
            <p:ph type="pic" idx="10" hasCustomPrompt="1"/>
          </p:nvPr>
        </p:nvSpPr>
        <p:spPr>
          <a:xfrm>
            <a:off x="5" y="4"/>
            <a:ext cx="9143997" cy="68579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75800771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4572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963961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332509"/>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510497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123479"/>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18" y="1131600"/>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4" name="Rounded Rectangle 3"/>
          <p:cNvSpPr/>
          <p:nvPr userDrawn="1"/>
        </p:nvSpPr>
        <p:spPr>
          <a:xfrm>
            <a:off x="398954"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5" name="Half Frame 4"/>
          <p:cNvSpPr/>
          <p:nvPr userDrawn="1"/>
        </p:nvSpPr>
        <p:spPr>
          <a:xfrm rot="5400000">
            <a:off x="2207175" y="1362320"/>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black">
                  <a:lumMod val="85000"/>
                  <a:lumOff val="15000"/>
                </a:prst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533778" y="1529491"/>
            <a:ext cx="1674186" cy="738664"/>
          </a:xfrm>
          <a:prstGeom prst="rect">
            <a:avLst/>
          </a:prstGeom>
          <a:noFill/>
        </p:spPr>
        <p:txBody>
          <a:bodyPr wrap="square" rtlCol="0" anchor="ctr">
            <a:spAutoFit/>
          </a:bodyPr>
          <a:lstStyle/>
          <a:p>
            <a:pPr fontAlgn="auto">
              <a:spcBef>
                <a:spcPts val="0"/>
              </a:spcBef>
              <a:spcAft>
                <a:spcPts val="0"/>
              </a:spcAft>
            </a:pPr>
            <a:r>
              <a:rPr lang="en-US" altLang="ko-KR" sz="1400" b="1" dirty="0">
                <a:solidFill>
                  <a:prstClr val="white"/>
                </a:solidFill>
                <a:latin typeface="Arial"/>
                <a:cs typeface="Arial" pitchFamily="34" charset="0"/>
              </a:rPr>
              <a:t>You can Resize without losing quality</a:t>
            </a:r>
            <a:endParaRPr lang="ko-KR" altLang="en-US" sz="1400" b="1" dirty="0">
              <a:solidFill>
                <a:prstClr val="white"/>
              </a:solidFill>
              <a:latin typeface="Arial"/>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533778" y="2127462"/>
            <a:ext cx="1674186" cy="738664"/>
          </a:xfrm>
          <a:prstGeom prst="rect">
            <a:avLst/>
          </a:prstGeom>
          <a:noFill/>
        </p:spPr>
        <p:txBody>
          <a:bodyPr wrap="square" rtlCol="0" anchor="ctr">
            <a:spAutoFit/>
          </a:bodyPr>
          <a:lstStyle/>
          <a:p>
            <a:pPr fontAlgn="auto">
              <a:spcBef>
                <a:spcPts val="0"/>
              </a:spcBef>
              <a:spcAft>
                <a:spcPts val="0"/>
              </a:spcAft>
            </a:pPr>
            <a:r>
              <a:rPr lang="en-US" altLang="ko-KR" sz="1400" b="1" dirty="0">
                <a:solidFill>
                  <a:prstClr val="white"/>
                </a:solidFill>
                <a:latin typeface="Arial"/>
                <a:cs typeface="Arial" pitchFamily="34" charset="0"/>
              </a:rPr>
              <a:t>You can Change Fill Color &amp;</a:t>
            </a:r>
          </a:p>
          <a:p>
            <a:pPr fontAlgn="auto">
              <a:spcBef>
                <a:spcPts val="0"/>
              </a:spcBef>
              <a:spcAft>
                <a:spcPts val="0"/>
              </a:spcAft>
            </a:pPr>
            <a:r>
              <a:rPr lang="en-US" altLang="ko-KR" sz="1400" b="1" dirty="0">
                <a:solidFill>
                  <a:prstClr val="white"/>
                </a:solidFill>
                <a:latin typeface="Arial"/>
                <a:cs typeface="Arial" pitchFamily="34" charset="0"/>
              </a:rPr>
              <a:t>Line Color</a:t>
            </a:r>
            <a:endParaRPr lang="ko-KR" altLang="en-US" sz="1400" b="1" dirty="0">
              <a:solidFill>
                <a:prstClr val="white"/>
              </a:solidFill>
              <a:latin typeface="Arial"/>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540922" y="5808482"/>
            <a:ext cx="1674000" cy="307777"/>
          </a:xfrm>
          <a:prstGeom prst="rect">
            <a:avLst/>
          </a:prstGeom>
          <a:noFill/>
        </p:spPr>
        <p:txBody>
          <a:bodyPr wrap="square" rtlCol="0" anchor="ctr">
            <a:spAutoFit/>
          </a:bodyPr>
          <a:lstStyle/>
          <a:p>
            <a:pPr fontAlgn="auto">
              <a:spcBef>
                <a:spcPts val="0"/>
              </a:spcBef>
              <a:spcAft>
                <a:spcPts val="0"/>
              </a:spcAft>
            </a:pPr>
            <a:r>
              <a:rPr lang="en-US" altLang="ko-KR" sz="1400" dirty="0">
                <a:solidFill>
                  <a:prstClr val="white"/>
                </a:solidFill>
                <a:latin typeface="Arial"/>
                <a:cs typeface="Arial" pitchFamily="34" charset="0"/>
              </a:rPr>
              <a:t>www.allppt.com</a:t>
            </a:r>
            <a:endParaRPr lang="ko-KR" altLang="en-US" sz="1400" dirty="0">
              <a:solidFill>
                <a:prstClr val="white"/>
              </a:solidFill>
              <a:latin typeface="Arial"/>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540922" y="4234904"/>
            <a:ext cx="2037972" cy="1815882"/>
          </a:xfrm>
          <a:prstGeom prst="rect">
            <a:avLst/>
          </a:prstGeom>
          <a:noFill/>
        </p:spPr>
        <p:txBody>
          <a:bodyPr wrap="square" rtlCol="0" anchor="ctr">
            <a:spAutoFit/>
          </a:bodyPr>
          <a:lstStyle/>
          <a:p>
            <a:pPr fontAlgn="auto">
              <a:spcBef>
                <a:spcPts val="0"/>
              </a:spcBef>
              <a:spcAft>
                <a:spcPts val="0"/>
              </a:spcAft>
            </a:pPr>
            <a:r>
              <a:rPr lang="en-US" altLang="ko-KR" sz="2800" b="1" dirty="0">
                <a:solidFill>
                  <a:prstClr val="white"/>
                </a:solidFill>
                <a:latin typeface="Arial"/>
                <a:cs typeface="Arial" pitchFamily="34" charset="0"/>
              </a:rPr>
              <a:t>FREE </a:t>
            </a:r>
          </a:p>
          <a:p>
            <a:pPr fontAlgn="auto">
              <a:spcBef>
                <a:spcPts val="0"/>
              </a:spcBef>
              <a:spcAft>
                <a:spcPts val="0"/>
              </a:spcAft>
            </a:pPr>
            <a:r>
              <a:rPr lang="en-US" altLang="ko-KR" sz="2800" b="1" dirty="0">
                <a:solidFill>
                  <a:prstClr val="white"/>
                </a:solidFill>
                <a:latin typeface="Arial"/>
                <a:cs typeface="Arial" pitchFamily="34" charset="0"/>
              </a:rPr>
              <a:t>PPT TEMPLATES</a:t>
            </a:r>
          </a:p>
        </p:txBody>
      </p:sp>
    </p:spTree>
    <p:extLst>
      <p:ext uri="{BB962C8B-B14F-4D97-AF65-F5344CB8AC3E}">
        <p14:creationId xmlns:p14="http://schemas.microsoft.com/office/powerpoint/2010/main" val="1813356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A4AA959-99F8-4F27-976D-6355A8A24AE6}"/>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75285465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8494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CFE3B4E-D51E-4474-BC0A-8D7DBC01EECC}"/>
              </a:ext>
            </a:extLst>
          </p:cNvPr>
          <p:cNvSpPr/>
          <p:nvPr userDrawn="1"/>
        </p:nvSpPr>
        <p:spPr>
          <a:xfrm>
            <a:off x="0" y="0"/>
            <a:ext cx="9144000" cy="6858000"/>
          </a:xfrm>
          <a:prstGeom prst="rect">
            <a:avLst/>
          </a:prstGeom>
          <a:gradFill flip="none" rotWithShape="1">
            <a:gsLst>
              <a:gs pos="0">
                <a:schemeClr val="bg1">
                  <a:alpha val="8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4355904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3425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1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r>
              <a:rPr lang="en-US">
                <a:solidFill>
                  <a:srgbClr val="FFFFFF"/>
                </a:solidFill>
              </a:rPr>
              <a:t>Company Logo</a:t>
            </a:r>
          </a:p>
        </p:txBody>
      </p:sp>
      <p:sp>
        <p:nvSpPr>
          <p:cNvPr id="7" name="Номер слайда 6"/>
          <p:cNvSpPr>
            <a:spLocks noGrp="1"/>
          </p:cNvSpPr>
          <p:nvPr>
            <p:ph type="sldNum" sz="quarter" idx="12"/>
          </p:nvPr>
        </p:nvSpPr>
        <p:spPr/>
        <p:txBody>
          <a:bodyPr/>
          <a:lstStyle>
            <a:lvl1pPr>
              <a:defRPr/>
            </a:lvl1pPr>
          </a:lstStyle>
          <a:p>
            <a:fld id="{AAF95CEC-F197-4BA9-B469-B3EF4EAF764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477936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518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38436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089788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0657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5C3C9FE5-AB1E-404E-9EB5-81D274A71722}"/>
              </a:ext>
            </a:extLst>
          </p:cNvPr>
          <p:cNvGrpSpPr/>
          <p:nvPr userDrawn="1"/>
        </p:nvGrpSpPr>
        <p:grpSpPr>
          <a:xfrm>
            <a:off x="7069875" y="2035643"/>
            <a:ext cx="1182601" cy="1576800"/>
            <a:chOff x="1201728" y="2038507"/>
            <a:chExt cx="1576801" cy="1576800"/>
          </a:xfrm>
        </p:grpSpPr>
        <p:sp>
          <p:nvSpPr>
            <p:cNvPr id="25" name="Rounded Rectangle 21">
              <a:extLst>
                <a:ext uri="{FF2B5EF4-FFF2-40B4-BE49-F238E27FC236}">
                  <a16:creationId xmlns:a16="http://schemas.microsoft.com/office/drawing/2014/main" xmlns="" id="{3961A115-70CC-45BB-98A0-A28E7D8DDCF9}"/>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sp>
          <p:nvSpPr>
            <p:cNvPr id="26" name="Rounded Rectangle 8">
              <a:extLst>
                <a:ext uri="{FF2B5EF4-FFF2-40B4-BE49-F238E27FC236}">
                  <a16:creationId xmlns:a16="http://schemas.microsoft.com/office/drawing/2014/main" xmlns="" id="{E21298D3-FC3A-4D25-9A8C-EEA6B80608B2}"/>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grpSp>
      <p:grpSp>
        <p:nvGrpSpPr>
          <p:cNvPr id="20" name="Group 19">
            <a:extLst>
              <a:ext uri="{FF2B5EF4-FFF2-40B4-BE49-F238E27FC236}">
                <a16:creationId xmlns:a16="http://schemas.microsoft.com/office/drawing/2014/main" xmlns="" id="{4794BB16-9568-49E9-A76B-B41333C99C28}"/>
              </a:ext>
            </a:extLst>
          </p:cNvPr>
          <p:cNvGrpSpPr/>
          <p:nvPr userDrawn="1"/>
        </p:nvGrpSpPr>
        <p:grpSpPr>
          <a:xfrm>
            <a:off x="3980717" y="2037075"/>
            <a:ext cx="1182601" cy="1576800"/>
            <a:chOff x="1201728" y="2038507"/>
            <a:chExt cx="1576801" cy="1576800"/>
          </a:xfrm>
        </p:grpSpPr>
        <p:sp>
          <p:nvSpPr>
            <p:cNvPr id="21" name="Rounded Rectangle 21">
              <a:extLst>
                <a:ext uri="{FF2B5EF4-FFF2-40B4-BE49-F238E27FC236}">
                  <a16:creationId xmlns:a16="http://schemas.microsoft.com/office/drawing/2014/main" xmlns="" id="{9EAAAE1F-6210-443C-B7B8-E98E8FB4A2BA}"/>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sp>
          <p:nvSpPr>
            <p:cNvPr id="23" name="Rounded Rectangle 8">
              <a:extLst>
                <a:ext uri="{FF2B5EF4-FFF2-40B4-BE49-F238E27FC236}">
                  <a16:creationId xmlns:a16="http://schemas.microsoft.com/office/drawing/2014/main" xmlns="" id="{4B681E53-94D9-4E5B-BBE0-45FD7873B434}"/>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grpSp>
      <p:grpSp>
        <p:nvGrpSpPr>
          <p:cNvPr id="3" name="Group 2">
            <a:extLst>
              <a:ext uri="{FF2B5EF4-FFF2-40B4-BE49-F238E27FC236}">
                <a16:creationId xmlns:a16="http://schemas.microsoft.com/office/drawing/2014/main" xmlns="" id="{511C3C90-83A3-4219-984E-0C27B4722780}"/>
              </a:ext>
            </a:extLst>
          </p:cNvPr>
          <p:cNvGrpSpPr/>
          <p:nvPr userDrawn="1"/>
        </p:nvGrpSpPr>
        <p:grpSpPr>
          <a:xfrm>
            <a:off x="901317" y="2038507"/>
            <a:ext cx="1182601" cy="1576800"/>
            <a:chOff x="1201728" y="2038507"/>
            <a:chExt cx="1576801" cy="1576800"/>
          </a:xfrm>
        </p:grpSpPr>
        <p:sp>
          <p:nvSpPr>
            <p:cNvPr id="5" name="Rounded Rectangle 21">
              <a:extLst>
                <a:ext uri="{FF2B5EF4-FFF2-40B4-BE49-F238E27FC236}">
                  <a16:creationId xmlns:a16="http://schemas.microsoft.com/office/drawing/2014/main" xmlns="" id="{8D3E9FE6-8B38-47E1-BEA9-70052ACAE703}"/>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sp>
          <p:nvSpPr>
            <p:cNvPr id="6" name="Rounded Rectangle 8">
              <a:extLst>
                <a:ext uri="{FF2B5EF4-FFF2-40B4-BE49-F238E27FC236}">
                  <a16:creationId xmlns:a16="http://schemas.microsoft.com/office/drawing/2014/main" xmlns="" id="{DA3D73F9-826B-4421-B93C-2444DD2AAEAF}"/>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dirty="0">
                <a:solidFill>
                  <a:prstClr val="white"/>
                </a:solidFill>
              </a:endParaRPr>
            </a:p>
          </p:txBody>
        </p:sp>
      </p:grpSp>
      <p:sp>
        <p:nvSpPr>
          <p:cNvPr id="13" name="Picture Placeholder 2">
            <a:extLst>
              <a:ext uri="{FF2B5EF4-FFF2-40B4-BE49-F238E27FC236}">
                <a16:creationId xmlns:a16="http://schemas.microsoft.com/office/drawing/2014/main" xmlns="" id="{CF5452AA-88DA-404B-9070-237F302CC413}"/>
              </a:ext>
            </a:extLst>
          </p:cNvPr>
          <p:cNvSpPr>
            <a:spLocks noGrp="1"/>
          </p:cNvSpPr>
          <p:nvPr userDrawn="1">
            <p:ph type="pic" idx="1" hasCustomPrompt="1"/>
          </p:nvPr>
        </p:nvSpPr>
        <p:spPr>
          <a:xfrm>
            <a:off x="669097" y="1728891"/>
            <a:ext cx="1647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2">
            <a:extLst>
              <a:ext uri="{FF2B5EF4-FFF2-40B4-BE49-F238E27FC236}">
                <a16:creationId xmlns:a16="http://schemas.microsoft.com/office/drawing/2014/main" xmlns="" id="{FE5A71D8-2DE6-4888-9D28-BA9A6A477128}"/>
              </a:ext>
            </a:extLst>
          </p:cNvPr>
          <p:cNvSpPr>
            <a:spLocks noGrp="1"/>
          </p:cNvSpPr>
          <p:nvPr userDrawn="1">
            <p:ph type="pic" idx="11" hasCustomPrompt="1"/>
          </p:nvPr>
        </p:nvSpPr>
        <p:spPr>
          <a:xfrm>
            <a:off x="3753375" y="1728891"/>
            <a:ext cx="1647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5" name="Picture Placeholder 2">
            <a:extLst>
              <a:ext uri="{FF2B5EF4-FFF2-40B4-BE49-F238E27FC236}">
                <a16:creationId xmlns:a16="http://schemas.microsoft.com/office/drawing/2014/main" xmlns="" id="{F5C10DDF-04C5-44D7-83B8-C2946E6C368F}"/>
              </a:ext>
            </a:extLst>
          </p:cNvPr>
          <p:cNvSpPr>
            <a:spLocks noGrp="1"/>
          </p:cNvSpPr>
          <p:nvPr userDrawn="1">
            <p:ph type="pic" idx="12" hasCustomPrompt="1"/>
          </p:nvPr>
        </p:nvSpPr>
        <p:spPr>
          <a:xfrm>
            <a:off x="6837653" y="1728891"/>
            <a:ext cx="1647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Rectangle 16">
            <a:extLst>
              <a:ext uri="{FF2B5EF4-FFF2-40B4-BE49-F238E27FC236}">
                <a16:creationId xmlns:a16="http://schemas.microsoft.com/office/drawing/2014/main" xmlns="" id="{0EA33FD7-78A1-4A67-82B2-A73F2B9D7930}"/>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Text Placeholder 9">
            <a:extLst>
              <a:ext uri="{FF2B5EF4-FFF2-40B4-BE49-F238E27FC236}">
                <a16:creationId xmlns:a16="http://schemas.microsoft.com/office/drawing/2014/main" xmlns="" id="{8CED0DD5-72D0-4ECD-A39F-EE1ACB348793}"/>
              </a:ext>
            </a:extLst>
          </p:cNvPr>
          <p:cNvSpPr>
            <a:spLocks noGrp="1"/>
          </p:cNvSpPr>
          <p:nvPr userDrawn="1">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422324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xmlns="" id="{52C9A214-9DA2-47C3-BE60-018A16769CDC}"/>
              </a:ext>
            </a:extLst>
          </p:cNvPr>
          <p:cNvSpPr>
            <a:spLocks noGrp="1"/>
          </p:cNvSpPr>
          <p:nvPr>
            <p:ph type="pic" idx="14" hasCustomPrompt="1"/>
          </p:nvPr>
        </p:nvSpPr>
        <p:spPr>
          <a:xfrm>
            <a:off x="14" y="-9524"/>
            <a:ext cx="5388319"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7965955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xmlns="" id="{A8672015-9EB8-4432-88B6-7F04596A16A3}"/>
              </a:ext>
            </a:extLst>
          </p:cNvPr>
          <p:cNvSpPr>
            <a:spLocks noGrp="1"/>
          </p:cNvSpPr>
          <p:nvPr>
            <p:ph type="pic" sz="quarter" idx="10" hasCustomPrompt="1"/>
          </p:nvPr>
        </p:nvSpPr>
        <p:spPr>
          <a:xfrm>
            <a:off x="21" y="0"/>
            <a:ext cx="4427537"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800">
                <a:latin typeface="+mn-lt"/>
                <a:cs typeface="Arial" pitchFamily="34" charset="0"/>
              </a:defRPr>
            </a:lvl1pPr>
          </a:lstStyle>
          <a:p>
            <a:r>
              <a:rPr lang="en-US" altLang="ko-KR" dirty="0"/>
              <a:t>Place Your Picture Here And Send To Back</a:t>
            </a:r>
            <a:endParaRPr lang="ko-KR" altLang="en-US" dirty="0"/>
          </a:p>
        </p:txBody>
      </p:sp>
      <p:sp>
        <p:nvSpPr>
          <p:cNvPr id="8" name="Picture Placeholder 5">
            <a:extLst>
              <a:ext uri="{FF2B5EF4-FFF2-40B4-BE49-F238E27FC236}">
                <a16:creationId xmlns:a16="http://schemas.microsoft.com/office/drawing/2014/main" xmlns="" id="{F00C50F2-81AD-4E1A-A9B1-7A68EB7994CC}"/>
              </a:ext>
            </a:extLst>
          </p:cNvPr>
          <p:cNvSpPr>
            <a:spLocks noGrp="1"/>
          </p:cNvSpPr>
          <p:nvPr>
            <p:ph type="pic" sz="quarter" idx="11" hasCustomPrompt="1"/>
          </p:nvPr>
        </p:nvSpPr>
        <p:spPr>
          <a:xfrm>
            <a:off x="4841530" y="764194"/>
            <a:ext cx="1739423"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a:extLst>
              <a:ext uri="{FF2B5EF4-FFF2-40B4-BE49-F238E27FC236}">
                <a16:creationId xmlns:a16="http://schemas.microsoft.com/office/drawing/2014/main" xmlns="" id="{23B902C7-8AEF-4A99-A35E-C4E754D4ECDA}"/>
              </a:ext>
            </a:extLst>
          </p:cNvPr>
          <p:cNvSpPr>
            <a:spLocks noGrp="1"/>
          </p:cNvSpPr>
          <p:nvPr>
            <p:ph type="pic" sz="quarter" idx="12" hasCustomPrompt="1"/>
          </p:nvPr>
        </p:nvSpPr>
        <p:spPr>
          <a:xfrm>
            <a:off x="6980635" y="764194"/>
            <a:ext cx="1739423" cy="2295361"/>
          </a:xfrm>
          <a:prstGeom prst="rect">
            <a:avLst/>
          </a:prstGeom>
          <a:solidFill>
            <a:schemeClr val="bg1">
              <a:lumMod val="95000"/>
            </a:schemeClr>
          </a:solidFill>
        </p:spPr>
        <p:txBody>
          <a:bodyPr tIns="36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215167217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2" hasCustomPrompt="1"/>
          </p:nvPr>
        </p:nvSpPr>
        <p:spPr>
          <a:xfrm>
            <a:off x="3473151" y="-8356"/>
            <a:ext cx="5670850" cy="6866359"/>
          </a:xfrm>
          <a:prstGeom prst="rect">
            <a:avLst/>
          </a:prstGeom>
          <a:solidFill>
            <a:schemeClr val="bg1">
              <a:lumMod val="95000"/>
            </a:schemeClr>
          </a:solidFill>
        </p:spPr>
        <p:txBody>
          <a:bodyPr anchor="ctr"/>
          <a:lstStyle>
            <a:lvl1pPr marL="0" indent="0" algn="ctr">
              <a:buNone/>
              <a:defRPr sz="18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3250913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7C84DF9-D037-45BD-8FD1-FC052EA0D381}"/>
              </a:ext>
            </a:extLst>
          </p:cNvPr>
          <p:cNvSpPr/>
          <p:nvPr userDrawn="1"/>
        </p:nvSpPr>
        <p:spPr>
          <a:xfrm>
            <a:off x="2548333" y="2717712"/>
            <a:ext cx="6595670" cy="240487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nvGrpSpPr>
          <p:cNvPr id="5" name="Group 3">
            <a:extLst>
              <a:ext uri="{FF2B5EF4-FFF2-40B4-BE49-F238E27FC236}">
                <a16:creationId xmlns:a16="http://schemas.microsoft.com/office/drawing/2014/main" xmlns="" id="{EAB2CE11-41A3-4695-A4AD-933F01A3740B}"/>
              </a:ext>
            </a:extLst>
          </p:cNvPr>
          <p:cNvGrpSpPr/>
          <p:nvPr userDrawn="1"/>
        </p:nvGrpSpPr>
        <p:grpSpPr>
          <a:xfrm>
            <a:off x="550109" y="1571020"/>
            <a:ext cx="1998222" cy="4683693"/>
            <a:chOff x="445712" y="1449040"/>
            <a:chExt cx="2113018" cy="3924176"/>
          </a:xfrm>
        </p:grpSpPr>
        <p:sp>
          <p:nvSpPr>
            <p:cNvPr id="6" name="Rounded Rectangle 4">
              <a:extLst>
                <a:ext uri="{FF2B5EF4-FFF2-40B4-BE49-F238E27FC236}">
                  <a16:creationId xmlns:a16="http://schemas.microsoft.com/office/drawing/2014/main" xmlns="" id="{2077F0CB-74CC-44DA-B0A3-6B32D359FF6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7" name="Rectangle 5">
              <a:extLst>
                <a:ext uri="{FF2B5EF4-FFF2-40B4-BE49-F238E27FC236}">
                  <a16:creationId xmlns:a16="http://schemas.microsoft.com/office/drawing/2014/main" xmlns="" id="{40EF6CD2-4A74-45AA-9688-00853EAC84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nvGrpSpPr>
            <p:cNvPr id="8" name="Group 6">
              <a:extLst>
                <a:ext uri="{FF2B5EF4-FFF2-40B4-BE49-F238E27FC236}">
                  <a16:creationId xmlns:a16="http://schemas.microsoft.com/office/drawing/2014/main" xmlns="" id="{D3F02DAD-26CE-4969-9C71-236E7BD76B4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xmlns="" id="{37268947-67E4-4F53-8D2A-001290B0285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sp>
            <p:nvSpPr>
              <p:cNvPr id="10" name="Rounded Rectangle 8">
                <a:extLst>
                  <a:ext uri="{FF2B5EF4-FFF2-40B4-BE49-F238E27FC236}">
                    <a16:creationId xmlns:a16="http://schemas.microsoft.com/office/drawing/2014/main" xmlns="" id="{8FB939D9-61E8-4287-B74F-BD947882E67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a:solidFill>
                    <a:prstClr val="white"/>
                  </a:solidFill>
                </a:endParaRPr>
              </a:p>
            </p:txBody>
          </p:sp>
        </p:grpSp>
      </p:grpSp>
      <p:sp>
        <p:nvSpPr>
          <p:cNvPr id="11" name="Picture Placeholder 2">
            <a:extLst>
              <a:ext uri="{FF2B5EF4-FFF2-40B4-BE49-F238E27FC236}">
                <a16:creationId xmlns:a16="http://schemas.microsoft.com/office/drawing/2014/main" xmlns="" id="{65AD63DB-3B29-46CA-B871-B48A85A25DDB}"/>
              </a:ext>
            </a:extLst>
          </p:cNvPr>
          <p:cNvSpPr>
            <a:spLocks noGrp="1"/>
          </p:cNvSpPr>
          <p:nvPr>
            <p:ph type="pic" idx="12" hasCustomPrompt="1"/>
          </p:nvPr>
        </p:nvSpPr>
        <p:spPr>
          <a:xfrm>
            <a:off x="691049" y="1982586"/>
            <a:ext cx="1716345"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Rectangle 11">
            <a:extLst>
              <a:ext uri="{FF2B5EF4-FFF2-40B4-BE49-F238E27FC236}">
                <a16:creationId xmlns:a16="http://schemas.microsoft.com/office/drawing/2014/main" xmlns="" id="{B6269FE5-023F-4561-8BA8-426E61BDB51A}"/>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3" name="Text Placeholder 9">
            <a:extLst>
              <a:ext uri="{FF2B5EF4-FFF2-40B4-BE49-F238E27FC236}">
                <a16:creationId xmlns:a16="http://schemas.microsoft.com/office/drawing/2014/main" xmlns="" id="{4841331A-2854-4C6D-9077-CB1D2F421321}"/>
              </a:ext>
            </a:extLst>
          </p:cNvPr>
          <p:cNvSpPr>
            <a:spLocks noGrp="1"/>
          </p:cNvSpPr>
          <p:nvPr>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9486036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97E4757-8097-45D7-8EA5-8EBA3BC2364F}"/>
              </a:ext>
            </a:extLst>
          </p:cNvPr>
          <p:cNvGrpSpPr/>
          <p:nvPr userDrawn="1"/>
        </p:nvGrpSpPr>
        <p:grpSpPr>
          <a:xfrm>
            <a:off x="2724009" y="3294232"/>
            <a:ext cx="3696017" cy="2707615"/>
            <a:chOff x="-548507" y="477868"/>
            <a:chExt cx="11570449" cy="6357177"/>
          </a:xfrm>
        </p:grpSpPr>
        <p:sp>
          <p:nvSpPr>
            <p:cNvPr id="5" name="Freeform: Shape 4">
              <a:extLst>
                <a:ext uri="{FF2B5EF4-FFF2-40B4-BE49-F238E27FC236}">
                  <a16:creationId xmlns:a16="http://schemas.microsoft.com/office/drawing/2014/main" xmlns="" id="{DBA3B8B5-DDA8-4D52-A08B-D4FCFB1EFAD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sp>
          <p:nvSpPr>
            <p:cNvPr id="6" name="Freeform: Shape 5">
              <a:extLst>
                <a:ext uri="{FF2B5EF4-FFF2-40B4-BE49-F238E27FC236}">
                  <a16:creationId xmlns:a16="http://schemas.microsoft.com/office/drawing/2014/main" xmlns="" id="{21933EC2-C4E3-4F09-9B9E-6D9229ACE3F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sp>
          <p:nvSpPr>
            <p:cNvPr id="7" name="Freeform: Shape 6">
              <a:extLst>
                <a:ext uri="{FF2B5EF4-FFF2-40B4-BE49-F238E27FC236}">
                  <a16:creationId xmlns:a16="http://schemas.microsoft.com/office/drawing/2014/main" xmlns="" id="{DC54F712-4E18-4362-998E-FA1A69B6827A}"/>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sp>
          <p:nvSpPr>
            <p:cNvPr id="8" name="Freeform: Shape 7">
              <a:extLst>
                <a:ext uri="{FF2B5EF4-FFF2-40B4-BE49-F238E27FC236}">
                  <a16:creationId xmlns:a16="http://schemas.microsoft.com/office/drawing/2014/main" xmlns="" id="{252E08CB-EA13-4237-B12D-09F626F146E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pPr fontAlgn="auto">
                <a:spcBef>
                  <a:spcPts val="0"/>
                </a:spcBef>
                <a:spcAft>
                  <a:spcPts val="0"/>
                </a:spcAft>
              </a:pPr>
              <a:endParaRPr lang="en-US" dirty="0">
                <a:solidFill>
                  <a:prstClr val="black"/>
                </a:solidFill>
                <a:latin typeface="Arial"/>
              </a:endParaRPr>
            </a:p>
          </p:txBody>
        </p:sp>
        <p:sp>
          <p:nvSpPr>
            <p:cNvPr id="9" name="Freeform: Shape 8">
              <a:extLst>
                <a:ext uri="{FF2B5EF4-FFF2-40B4-BE49-F238E27FC236}">
                  <a16:creationId xmlns:a16="http://schemas.microsoft.com/office/drawing/2014/main" xmlns="" id="{C32F5F06-05AB-4423-AC6C-C4482C2ED1B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pPr fontAlgn="auto">
                <a:spcBef>
                  <a:spcPts val="0"/>
                </a:spcBef>
                <a:spcAft>
                  <a:spcPts val="0"/>
                </a:spcAft>
              </a:pPr>
              <a:endParaRPr lang="en-US">
                <a:solidFill>
                  <a:prstClr val="black"/>
                </a:solidFill>
                <a:latin typeface="Arial"/>
              </a:endParaRPr>
            </a:p>
          </p:txBody>
        </p:sp>
        <p:grpSp>
          <p:nvGrpSpPr>
            <p:cNvPr id="10" name="Group 9">
              <a:extLst>
                <a:ext uri="{FF2B5EF4-FFF2-40B4-BE49-F238E27FC236}">
                  <a16:creationId xmlns:a16="http://schemas.microsoft.com/office/drawing/2014/main" xmlns="" id="{812065C9-FDF8-4219-88B0-F40F83873FBE}"/>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xmlns="" id="{F05894DC-55A3-44E5-AA52-6D37CFC7C4D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6" name="Rectangle: Rounded Corners 15">
                <a:extLst>
                  <a:ext uri="{FF2B5EF4-FFF2-40B4-BE49-F238E27FC236}">
                    <a16:creationId xmlns:a16="http://schemas.microsoft.com/office/drawing/2014/main" xmlns="" id="{9AB3E9F2-BB5E-4CD6-9E55-16A7DF162FD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1" name="Group 10">
              <a:extLst>
                <a:ext uri="{FF2B5EF4-FFF2-40B4-BE49-F238E27FC236}">
                  <a16:creationId xmlns:a16="http://schemas.microsoft.com/office/drawing/2014/main" xmlns="" id="{9542699D-DEF5-47FE-8F4B-F75C394A08A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xmlns="" id="{0B930AEF-92FB-4586-9CCC-289C31313EF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Rectangle: Rounded Corners 13">
                <a:extLst>
                  <a:ext uri="{FF2B5EF4-FFF2-40B4-BE49-F238E27FC236}">
                    <a16:creationId xmlns:a16="http://schemas.microsoft.com/office/drawing/2014/main" xmlns="" id="{DBA0D98E-596D-4B10-96EA-2F55BC31AB3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sp>
          <p:nvSpPr>
            <p:cNvPr id="12" name="Freeform: Shape 11">
              <a:extLst>
                <a:ext uri="{FF2B5EF4-FFF2-40B4-BE49-F238E27FC236}">
                  <a16:creationId xmlns:a16="http://schemas.microsoft.com/office/drawing/2014/main" xmlns="" id="{A363A919-5974-4276-9518-2745A1C7548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pPr fontAlgn="auto">
                <a:spcBef>
                  <a:spcPts val="0"/>
                </a:spcBef>
                <a:spcAft>
                  <a:spcPts val="0"/>
                </a:spcAft>
              </a:pPr>
              <a:endParaRPr lang="en-US" dirty="0">
                <a:solidFill>
                  <a:prstClr val="black"/>
                </a:solidFill>
                <a:latin typeface="Arial"/>
              </a:endParaRPr>
            </a:p>
          </p:txBody>
        </p:sp>
      </p:grpSp>
      <p:sp>
        <p:nvSpPr>
          <p:cNvPr id="2" name="그림 개체 틀 2">
            <a:extLst>
              <a:ext uri="{FF2B5EF4-FFF2-40B4-BE49-F238E27FC236}">
                <a16:creationId xmlns:a16="http://schemas.microsoft.com/office/drawing/2014/main" xmlns="" id="{C70177A7-4E03-44B8-A2CB-D0A1D4726718}"/>
              </a:ext>
            </a:extLst>
          </p:cNvPr>
          <p:cNvSpPr>
            <a:spLocks noGrp="1"/>
          </p:cNvSpPr>
          <p:nvPr>
            <p:ph type="pic" sz="quarter" idx="14" hasCustomPrompt="1"/>
          </p:nvPr>
        </p:nvSpPr>
        <p:spPr>
          <a:xfrm>
            <a:off x="3248995" y="3448233"/>
            <a:ext cx="2646014" cy="2175491"/>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Rectangle 16">
            <a:extLst>
              <a:ext uri="{FF2B5EF4-FFF2-40B4-BE49-F238E27FC236}">
                <a16:creationId xmlns:a16="http://schemas.microsoft.com/office/drawing/2014/main" xmlns="" id="{A1B101E8-381D-4D31-AD1A-8A29457825B9}"/>
              </a:ext>
            </a:extLst>
          </p:cNvPr>
          <p:cNvSpPr/>
          <p:nvPr userDrawn="1"/>
        </p:nvSpPr>
        <p:spPr>
          <a:xfrm>
            <a:off x="18" y="1"/>
            <a:ext cx="9143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Text Placeholder 9">
            <a:extLst>
              <a:ext uri="{FF2B5EF4-FFF2-40B4-BE49-F238E27FC236}">
                <a16:creationId xmlns:a16="http://schemas.microsoft.com/office/drawing/2014/main" xmlns="" id="{2AA06F9E-CDC4-4FD7-8F09-87BC24D7CCD3}"/>
              </a:ext>
            </a:extLst>
          </p:cNvPr>
          <p:cNvSpPr>
            <a:spLocks noGrp="1"/>
          </p:cNvSpPr>
          <p:nvPr>
            <p:ph type="body" sz="quarter" idx="10" hasCustomPrompt="1"/>
          </p:nvPr>
        </p:nvSpPr>
        <p:spPr>
          <a:xfrm>
            <a:off x="242649" y="191488"/>
            <a:ext cx="8679898"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94849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r>
              <a:rPr lang="en-US">
                <a:solidFill>
                  <a:srgbClr val="FFFFFF"/>
                </a:solidFill>
              </a:rPr>
              <a:t>Company Logo</a:t>
            </a:r>
          </a:p>
        </p:txBody>
      </p:sp>
      <p:sp>
        <p:nvSpPr>
          <p:cNvPr id="9" name="Номер слайда 8"/>
          <p:cNvSpPr>
            <a:spLocks noGrp="1"/>
          </p:cNvSpPr>
          <p:nvPr>
            <p:ph type="sldNum" sz="quarter" idx="12"/>
          </p:nvPr>
        </p:nvSpPr>
        <p:spPr/>
        <p:txBody>
          <a:bodyPr/>
          <a:lstStyle>
            <a:lvl1pPr>
              <a:defRPr/>
            </a:lvl1pPr>
          </a:lstStyle>
          <a:p>
            <a:fld id="{2A6ECCE6-B214-46E2-BD24-3C447EA06E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69829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728BB6CB-4063-4E8B-9BC5-CC294ED7F894}"/>
              </a:ext>
            </a:extLst>
          </p:cNvPr>
          <p:cNvSpPr>
            <a:spLocks noGrp="1"/>
          </p:cNvSpPr>
          <p:nvPr>
            <p:ph type="pic" idx="10" hasCustomPrompt="1"/>
          </p:nvPr>
        </p:nvSpPr>
        <p:spPr>
          <a:xfrm>
            <a:off x="5" y="3"/>
            <a:ext cx="9143997"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4819402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DBB639B-5E7D-4134-8E11-18554BE1EBAE}"/>
              </a:ext>
            </a:extLst>
          </p:cNvPr>
          <p:cNvSpPr>
            <a:spLocks noGrp="1"/>
          </p:cNvSpPr>
          <p:nvPr>
            <p:ph type="pic" idx="10" hasCustomPrompt="1"/>
          </p:nvPr>
        </p:nvSpPr>
        <p:spPr>
          <a:xfrm>
            <a:off x="5" y="4"/>
            <a:ext cx="9143997" cy="68579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8888217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4572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26377580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332509"/>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1917755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9" y="123479"/>
            <a:ext cx="8679898"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18" y="1131600"/>
            <a:ext cx="2670575"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4" name="Rounded Rectangle 3"/>
          <p:cNvSpPr/>
          <p:nvPr userDrawn="1"/>
        </p:nvSpPr>
        <p:spPr>
          <a:xfrm>
            <a:off x="398954" y="1347500"/>
            <a:ext cx="115401"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white"/>
              </a:solidFill>
            </a:endParaRPr>
          </a:p>
        </p:txBody>
      </p:sp>
      <p:sp>
        <p:nvSpPr>
          <p:cNvPr id="5" name="Half Frame 4"/>
          <p:cNvSpPr/>
          <p:nvPr userDrawn="1"/>
        </p:nvSpPr>
        <p:spPr>
          <a:xfrm rot="5400000">
            <a:off x="2207175" y="1362320"/>
            <a:ext cx="685849"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1351">
              <a:solidFill>
                <a:prstClr val="black">
                  <a:lumMod val="85000"/>
                  <a:lumOff val="15000"/>
                </a:prst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533778" y="1529491"/>
            <a:ext cx="1674186" cy="738664"/>
          </a:xfrm>
          <a:prstGeom prst="rect">
            <a:avLst/>
          </a:prstGeom>
          <a:noFill/>
        </p:spPr>
        <p:txBody>
          <a:bodyPr wrap="square" rtlCol="0" anchor="ctr">
            <a:spAutoFit/>
          </a:bodyPr>
          <a:lstStyle/>
          <a:p>
            <a:pPr fontAlgn="auto">
              <a:spcBef>
                <a:spcPts val="0"/>
              </a:spcBef>
              <a:spcAft>
                <a:spcPts val="0"/>
              </a:spcAft>
            </a:pPr>
            <a:r>
              <a:rPr lang="en-US" altLang="ko-KR" sz="1400" b="1" dirty="0">
                <a:solidFill>
                  <a:prstClr val="white"/>
                </a:solidFill>
                <a:latin typeface="Arial"/>
                <a:cs typeface="Arial" pitchFamily="34" charset="0"/>
              </a:rPr>
              <a:t>You can Resize without losing quality</a:t>
            </a:r>
            <a:endParaRPr lang="ko-KR" altLang="en-US" sz="1400" b="1" dirty="0">
              <a:solidFill>
                <a:prstClr val="white"/>
              </a:solidFill>
              <a:latin typeface="Aria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533778" y="2127462"/>
            <a:ext cx="1674186" cy="738664"/>
          </a:xfrm>
          <a:prstGeom prst="rect">
            <a:avLst/>
          </a:prstGeom>
          <a:noFill/>
        </p:spPr>
        <p:txBody>
          <a:bodyPr wrap="square" rtlCol="0" anchor="ctr">
            <a:spAutoFit/>
          </a:bodyPr>
          <a:lstStyle/>
          <a:p>
            <a:pPr fontAlgn="auto">
              <a:spcBef>
                <a:spcPts val="0"/>
              </a:spcBef>
              <a:spcAft>
                <a:spcPts val="0"/>
              </a:spcAft>
            </a:pPr>
            <a:r>
              <a:rPr lang="en-US" altLang="ko-KR" sz="1400" b="1" dirty="0">
                <a:solidFill>
                  <a:prstClr val="white"/>
                </a:solidFill>
                <a:latin typeface="Arial"/>
                <a:cs typeface="Arial" pitchFamily="34" charset="0"/>
              </a:rPr>
              <a:t>You can Change Fill Color &amp;</a:t>
            </a:r>
          </a:p>
          <a:p>
            <a:pPr fontAlgn="auto">
              <a:spcBef>
                <a:spcPts val="0"/>
              </a:spcBef>
              <a:spcAft>
                <a:spcPts val="0"/>
              </a:spcAft>
            </a:pPr>
            <a:r>
              <a:rPr lang="en-US" altLang="ko-KR" sz="1400" b="1" dirty="0">
                <a:solidFill>
                  <a:prstClr val="white"/>
                </a:solidFill>
                <a:latin typeface="Arial"/>
                <a:cs typeface="Arial" pitchFamily="34" charset="0"/>
              </a:rPr>
              <a:t>Line Color</a:t>
            </a:r>
            <a:endParaRPr lang="ko-KR" altLang="en-US" sz="1400" b="1" dirty="0">
              <a:solidFill>
                <a:prstClr val="white"/>
              </a:solidFill>
              <a:latin typeface="Aria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540922" y="5808482"/>
            <a:ext cx="1674000" cy="307777"/>
          </a:xfrm>
          <a:prstGeom prst="rect">
            <a:avLst/>
          </a:prstGeom>
          <a:noFill/>
        </p:spPr>
        <p:txBody>
          <a:bodyPr wrap="square" rtlCol="0" anchor="ctr">
            <a:spAutoFit/>
          </a:bodyPr>
          <a:lstStyle/>
          <a:p>
            <a:pPr fontAlgn="auto">
              <a:spcBef>
                <a:spcPts val="0"/>
              </a:spcBef>
              <a:spcAft>
                <a:spcPts val="0"/>
              </a:spcAft>
            </a:pPr>
            <a:r>
              <a:rPr lang="en-US" altLang="ko-KR" sz="1400" dirty="0">
                <a:solidFill>
                  <a:prstClr val="white"/>
                </a:solidFill>
                <a:latin typeface="Arial"/>
                <a:cs typeface="Arial" pitchFamily="34" charset="0"/>
              </a:rPr>
              <a:t>www.allppt.com</a:t>
            </a:r>
            <a:endParaRPr lang="ko-KR" altLang="en-US" sz="1400" dirty="0">
              <a:solidFill>
                <a:prstClr val="white"/>
              </a:solidFill>
              <a:latin typeface="Aria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540922" y="4234904"/>
            <a:ext cx="2037972" cy="1815882"/>
          </a:xfrm>
          <a:prstGeom prst="rect">
            <a:avLst/>
          </a:prstGeom>
          <a:noFill/>
        </p:spPr>
        <p:txBody>
          <a:bodyPr wrap="square" rtlCol="0" anchor="ctr">
            <a:spAutoFit/>
          </a:bodyPr>
          <a:lstStyle/>
          <a:p>
            <a:pPr fontAlgn="auto">
              <a:spcBef>
                <a:spcPts val="0"/>
              </a:spcBef>
              <a:spcAft>
                <a:spcPts val="0"/>
              </a:spcAft>
            </a:pPr>
            <a:r>
              <a:rPr lang="en-US" altLang="ko-KR" sz="2800" b="1" dirty="0">
                <a:solidFill>
                  <a:prstClr val="white"/>
                </a:solidFill>
                <a:latin typeface="Arial"/>
                <a:cs typeface="Arial" pitchFamily="34" charset="0"/>
              </a:rPr>
              <a:t>FREE </a:t>
            </a:r>
          </a:p>
          <a:p>
            <a:pPr fontAlgn="auto">
              <a:spcBef>
                <a:spcPts val="0"/>
              </a:spcBef>
              <a:spcAft>
                <a:spcPts val="0"/>
              </a:spcAft>
            </a:pPr>
            <a:r>
              <a:rPr lang="en-US" altLang="ko-KR" sz="2800" b="1" dirty="0">
                <a:solidFill>
                  <a:prstClr val="white"/>
                </a:solidFill>
                <a:latin typeface="Arial"/>
                <a:cs typeface="Arial" pitchFamily="34" charset="0"/>
              </a:rPr>
              <a:t>PPT TEMPLATES</a:t>
            </a:r>
          </a:p>
        </p:txBody>
      </p:sp>
    </p:spTree>
    <p:extLst>
      <p:ext uri="{BB962C8B-B14F-4D97-AF65-F5344CB8AC3E}">
        <p14:creationId xmlns:p14="http://schemas.microsoft.com/office/powerpoint/2010/main" val="339444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r>
              <a:rPr lang="en-US">
                <a:solidFill>
                  <a:srgbClr val="FFFFFF"/>
                </a:solidFill>
              </a:rPr>
              <a:t>Company Logo</a:t>
            </a:r>
          </a:p>
        </p:txBody>
      </p:sp>
      <p:sp>
        <p:nvSpPr>
          <p:cNvPr id="5" name="Номер слайда 4"/>
          <p:cNvSpPr>
            <a:spLocks noGrp="1"/>
          </p:cNvSpPr>
          <p:nvPr>
            <p:ph type="sldNum" sz="quarter" idx="12"/>
          </p:nvPr>
        </p:nvSpPr>
        <p:spPr/>
        <p:txBody>
          <a:bodyPr/>
          <a:lstStyle>
            <a:lvl1pPr>
              <a:defRPr/>
            </a:lvl1pPr>
          </a:lstStyle>
          <a:p>
            <a:fld id="{68229F36-FF5C-4EAA-8F52-F739663515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04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r>
              <a:rPr lang="en-US">
                <a:solidFill>
                  <a:srgbClr val="FFFFFF"/>
                </a:solidFill>
              </a:rPr>
              <a:t>Company Logo</a:t>
            </a:r>
          </a:p>
        </p:txBody>
      </p:sp>
      <p:sp>
        <p:nvSpPr>
          <p:cNvPr id="4" name="Номер слайда 3"/>
          <p:cNvSpPr>
            <a:spLocks noGrp="1"/>
          </p:cNvSpPr>
          <p:nvPr>
            <p:ph type="sldNum" sz="quarter" idx="12"/>
          </p:nvPr>
        </p:nvSpPr>
        <p:spPr/>
        <p:txBody>
          <a:bodyPr/>
          <a:lstStyle>
            <a:lvl1pPr>
              <a:defRPr/>
            </a:lvl1pPr>
          </a:lstStyle>
          <a:p>
            <a:fld id="{74990C04-E96B-466C-82E9-15BA4325A9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56796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r>
              <a:rPr lang="en-US">
                <a:solidFill>
                  <a:srgbClr val="FFFFFF"/>
                </a:solidFill>
              </a:rPr>
              <a:t>Company Logo</a:t>
            </a:r>
          </a:p>
        </p:txBody>
      </p:sp>
      <p:sp>
        <p:nvSpPr>
          <p:cNvPr id="7" name="Номер слайда 6"/>
          <p:cNvSpPr>
            <a:spLocks noGrp="1"/>
          </p:cNvSpPr>
          <p:nvPr>
            <p:ph type="sldNum" sz="quarter" idx="12"/>
          </p:nvPr>
        </p:nvSpPr>
        <p:spPr/>
        <p:txBody>
          <a:bodyPr/>
          <a:lstStyle>
            <a:lvl1pPr>
              <a:defRPr/>
            </a:lvl1pPr>
          </a:lstStyle>
          <a:p>
            <a:fld id="{6ABE621D-1F53-48FA-A227-CE82D8A1907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11446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60C72EA9-CA4E-4432-9DD2-E2CA0AFACFD9}" type="datetimeFigureOut">
              <a:rPr lang="en-US"/>
              <a:pPr>
                <a:defRPr/>
              </a:pPr>
              <a:t>9/25/2022</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B92B84B0-9D5D-497D-A91C-337323FB39F2}" type="slidenum">
              <a:rPr lang="en-US"/>
              <a:pPr>
                <a:defRPr/>
              </a:pPr>
              <a:t>‹#›</a:t>
            </a:fld>
            <a:endParaRPr lang="en-US"/>
          </a:p>
        </p:txBody>
      </p:sp>
    </p:spTree>
    <p:extLst>
      <p:ext uri="{BB962C8B-B14F-4D97-AF65-F5344CB8AC3E}">
        <p14:creationId xmlns:p14="http://schemas.microsoft.com/office/powerpoint/2010/main" val="3619663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r>
              <a:rPr lang="en-US">
                <a:solidFill>
                  <a:srgbClr val="FFFFFF"/>
                </a:solidFill>
              </a:rPr>
              <a:t>Company Logo</a:t>
            </a:r>
          </a:p>
        </p:txBody>
      </p:sp>
      <p:sp>
        <p:nvSpPr>
          <p:cNvPr id="7" name="Номер слайда 6"/>
          <p:cNvSpPr>
            <a:spLocks noGrp="1"/>
          </p:cNvSpPr>
          <p:nvPr>
            <p:ph type="sldNum" sz="quarter" idx="12"/>
          </p:nvPr>
        </p:nvSpPr>
        <p:spPr/>
        <p:txBody>
          <a:bodyPr/>
          <a:lstStyle>
            <a:lvl1pPr>
              <a:defRPr/>
            </a:lvl1pPr>
          </a:lstStyle>
          <a:p>
            <a:fld id="{CEF17416-844D-4CCC-BF17-1A881DD6B9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7046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r>
              <a:rPr lang="en-US">
                <a:solidFill>
                  <a:srgbClr val="FFFFFF"/>
                </a:solidFill>
              </a:rPr>
              <a:t>Company Logo</a:t>
            </a:r>
          </a:p>
        </p:txBody>
      </p:sp>
      <p:sp>
        <p:nvSpPr>
          <p:cNvPr id="6" name="Номер слайда 5"/>
          <p:cNvSpPr>
            <a:spLocks noGrp="1"/>
          </p:cNvSpPr>
          <p:nvPr>
            <p:ph type="sldNum" sz="quarter" idx="12"/>
          </p:nvPr>
        </p:nvSpPr>
        <p:spPr/>
        <p:txBody>
          <a:bodyPr/>
          <a:lstStyle>
            <a:lvl1pPr>
              <a:defRPr/>
            </a:lvl1pPr>
          </a:lstStyle>
          <a:p>
            <a:fld id="{68EEE01E-D122-4235-B676-3FE542210D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6115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2400"/>
            <a:ext cx="2057400" cy="6172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2400"/>
            <a:ext cx="6019800" cy="6172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r>
              <a:rPr lang="en-US">
                <a:solidFill>
                  <a:srgbClr val="FFFFFF"/>
                </a:solidFill>
              </a:rPr>
              <a:t>Company Logo</a:t>
            </a:r>
          </a:p>
        </p:txBody>
      </p:sp>
      <p:sp>
        <p:nvSpPr>
          <p:cNvPr id="6" name="Номер слайда 5"/>
          <p:cNvSpPr>
            <a:spLocks noGrp="1"/>
          </p:cNvSpPr>
          <p:nvPr>
            <p:ph type="sldNum" sz="quarter" idx="12"/>
          </p:nvPr>
        </p:nvSpPr>
        <p:spPr/>
        <p:txBody>
          <a:bodyPr/>
          <a:lstStyle>
            <a:lvl1pPr>
              <a:defRPr/>
            </a:lvl1pPr>
          </a:lstStyle>
          <a:p>
            <a:fld id="{B74DCD5F-8754-444D-AE98-272B729A763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2835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076325"/>
            <a:ext cx="8229600" cy="5248275"/>
          </a:xfrm>
        </p:spPr>
        <p:txBody>
          <a:bodyPr/>
          <a:lstStyle/>
          <a:p>
            <a:r>
              <a:rPr lang="ru-RU" smtClean="0"/>
              <a:t>Вставка таблицы</a:t>
            </a:r>
            <a:endParaRPr lang="ru-RU"/>
          </a:p>
        </p:txBody>
      </p:sp>
      <p:sp>
        <p:nvSpPr>
          <p:cNvPr id="4" name="Дата 3"/>
          <p:cNvSpPr>
            <a:spLocks noGrp="1"/>
          </p:cNvSpPr>
          <p:nvPr>
            <p:ph type="dt" sz="half" idx="10"/>
          </p:nvPr>
        </p:nvSpPr>
        <p:spPr>
          <a:xfrm>
            <a:off x="381000" y="6567488"/>
            <a:ext cx="2438400" cy="214312"/>
          </a:xfrm>
        </p:spPr>
        <p:txBody>
          <a:bodyPr/>
          <a:lstStyle>
            <a:lvl1pPr>
              <a:defRPr/>
            </a:lvl1pPr>
          </a:lstStyle>
          <a:p>
            <a:r>
              <a:rPr lang="en-US" dirty="0" smtClean="0">
                <a:solidFill>
                  <a:srgbClr val="FFFFFF"/>
                </a:solidFill>
              </a:rPr>
              <a:t>http://ppt.prtxt.ru</a:t>
            </a:r>
            <a:endParaRPr lang="en-US" dirty="0">
              <a:solidFill>
                <a:srgbClr val="FFFFFF"/>
              </a:solidFill>
            </a:endParaRPr>
          </a:p>
        </p:txBody>
      </p:sp>
      <p:sp>
        <p:nvSpPr>
          <p:cNvPr id="5" name="Нижний колонтитул 4"/>
          <p:cNvSpPr>
            <a:spLocks noGrp="1"/>
          </p:cNvSpPr>
          <p:nvPr>
            <p:ph type="ftr" sz="quarter" idx="11"/>
          </p:nvPr>
        </p:nvSpPr>
        <p:spPr>
          <a:xfrm>
            <a:off x="6400800" y="6551613"/>
            <a:ext cx="2362200" cy="241300"/>
          </a:xfrm>
        </p:spPr>
        <p:txBody>
          <a:bodyPr/>
          <a:lstStyle>
            <a:lvl1pPr>
              <a:defRPr/>
            </a:lvl1pPr>
          </a:lstStyle>
          <a:p>
            <a:r>
              <a:rPr lang="en-US">
                <a:solidFill>
                  <a:srgbClr val="FFFFFF"/>
                </a:solidFill>
              </a:rPr>
              <a:t>Company Logo</a:t>
            </a:r>
          </a:p>
        </p:txBody>
      </p:sp>
      <p:sp>
        <p:nvSpPr>
          <p:cNvPr id="6" name="Номер слайда 5"/>
          <p:cNvSpPr>
            <a:spLocks noGrp="1"/>
          </p:cNvSpPr>
          <p:nvPr>
            <p:ph type="sldNum" sz="quarter" idx="12"/>
          </p:nvPr>
        </p:nvSpPr>
        <p:spPr>
          <a:xfrm>
            <a:off x="3657600" y="6551613"/>
            <a:ext cx="2133600" cy="241300"/>
          </a:xfrm>
        </p:spPr>
        <p:txBody>
          <a:bodyPr/>
          <a:lstStyle>
            <a:lvl1pPr>
              <a:defRPr/>
            </a:lvl1pPr>
          </a:lstStyle>
          <a:p>
            <a:fld id="{A146FAE9-9CE7-43FE-A7E2-84AF7AB2AE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2207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51521" y="452671"/>
            <a:ext cx="4176464" cy="1440161"/>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251374" y="1988840"/>
            <a:ext cx="4176464" cy="576064"/>
          </a:xfrm>
          <a:prstGeom prst="rect">
            <a:avLst/>
          </a:prstGeom>
        </p:spPr>
        <p:txBody>
          <a:bodyPr anchor="ctr"/>
          <a:lstStyle>
            <a:lvl1pPr marL="0" indent="0" algn="l">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Tree>
    <p:extLst>
      <p:ext uri="{BB962C8B-B14F-4D97-AF65-F5344CB8AC3E}">
        <p14:creationId xmlns:p14="http://schemas.microsoft.com/office/powerpoint/2010/main" val="3186324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48" y="711249"/>
            <a:ext cx="9144000" cy="1824203"/>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en-US">
              <a:solidFill>
                <a:prstClr val="white"/>
              </a:solidFill>
            </a:endParaRPr>
          </a:p>
        </p:txBody>
      </p:sp>
      <p:sp>
        <p:nvSpPr>
          <p:cNvPr id="10" name="Text Placeholder 9"/>
          <p:cNvSpPr>
            <a:spLocks noGrp="1"/>
          </p:cNvSpPr>
          <p:nvPr>
            <p:ph type="body" sz="quarter" idx="10" hasCustomPrompt="1"/>
          </p:nvPr>
        </p:nvSpPr>
        <p:spPr>
          <a:xfrm>
            <a:off x="0" y="1028735"/>
            <a:ext cx="9144000" cy="76808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1796818"/>
            <a:ext cx="9144000" cy="384043"/>
          </a:xfrm>
          <a:prstGeom prst="rect">
            <a:avLst/>
          </a:prstGeom>
        </p:spPr>
        <p:txBody>
          <a:bodyPr anchor="ctr"/>
          <a:lstStyle>
            <a:lvl1pPr marL="0" indent="0" algn="ctr">
              <a:buNone/>
              <a:defRPr sz="14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of your subtitle Here</a:t>
            </a:r>
          </a:p>
        </p:txBody>
      </p:sp>
      <p:sp>
        <p:nvSpPr>
          <p:cNvPr id="5" name="Rectangle 4"/>
          <p:cNvSpPr/>
          <p:nvPr userDrawn="1"/>
        </p:nvSpPr>
        <p:spPr>
          <a:xfrm>
            <a:off x="3779912" y="0"/>
            <a:ext cx="1512168" cy="260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3348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84F4B5DF-9197-44A9-8A84-10B89E3BC82C}"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A32687B-EED2-4147-8A08-7FD21521AF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7063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60C72EA9-CA4E-4432-9DD2-E2CA0AFACFD9}"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92B84B0-9D5D-497D-A91C-337323FB39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465755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C07C168D-9152-475A-B5F7-D24FD7F0244B}"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3A502F98-4139-4A31-A523-D6BEE45975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89756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3"/>
          <p:cNvSpPr>
            <a:spLocks noGrp="1"/>
          </p:cNvSpPr>
          <p:nvPr>
            <p:ph type="dt" sz="half" idx="10"/>
          </p:nvPr>
        </p:nvSpPr>
        <p:spPr/>
        <p:txBody>
          <a:bodyPr/>
          <a:lstStyle>
            <a:lvl1pPr>
              <a:defRPr/>
            </a:lvl1pPr>
          </a:lstStyle>
          <a:p>
            <a:pPr>
              <a:defRPr/>
            </a:pPr>
            <a:fld id="{A8C1B777-9F29-42E1-8510-0B0EFC80E168}" type="datetimeFigureOut">
              <a:rPr lang="en-US">
                <a:solidFill>
                  <a:prstClr val="black">
                    <a:tint val="75000"/>
                  </a:prstClr>
                </a:solidFill>
              </a:rPr>
              <a:pPr>
                <a:defRPr/>
              </a:pPr>
              <a:t>9/25/2022</a:t>
            </a:fld>
            <a:endParaRPr lang="en-US">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13D469B-49A5-47C1-BF9D-7B33625897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63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C07C168D-9152-475A-B5F7-D24FD7F0244B}" type="datetimeFigureOut">
              <a:rPr lang="en-US"/>
              <a:pPr>
                <a:defRPr/>
              </a:pPr>
              <a:t>9/25/2022</a:t>
            </a:fld>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pPr>
              <a:defRPr/>
            </a:pPr>
            <a:fld id="{3A502F98-4139-4A31-A523-D6BEE45975D6}" type="slidenum">
              <a:rPr lang="en-US"/>
              <a:pPr>
                <a:defRPr/>
              </a:pPr>
              <a:t>‹#›</a:t>
            </a:fld>
            <a:endParaRPr lang="en-US"/>
          </a:p>
        </p:txBody>
      </p:sp>
    </p:spTree>
    <p:extLst>
      <p:ext uri="{BB962C8B-B14F-4D97-AF65-F5344CB8AC3E}">
        <p14:creationId xmlns:p14="http://schemas.microsoft.com/office/powerpoint/2010/main" val="14065889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3"/>
          <p:cNvSpPr>
            <a:spLocks noGrp="1"/>
          </p:cNvSpPr>
          <p:nvPr>
            <p:ph type="dt" sz="half" idx="10"/>
          </p:nvPr>
        </p:nvSpPr>
        <p:spPr/>
        <p:txBody>
          <a:bodyPr/>
          <a:lstStyle>
            <a:lvl1pPr>
              <a:defRPr/>
            </a:lvl1pPr>
          </a:lstStyle>
          <a:p>
            <a:pPr>
              <a:defRPr/>
            </a:pPr>
            <a:fld id="{9BAFA12A-13DF-462E-96A4-5FB438D9520B}" type="datetimeFigureOut">
              <a:rPr lang="en-US">
                <a:solidFill>
                  <a:prstClr val="black">
                    <a:tint val="75000"/>
                  </a:prstClr>
                </a:solidFill>
              </a:rPr>
              <a:pPr>
                <a:defRPr/>
              </a:pPr>
              <a:t>9/25/2022</a:t>
            </a:fld>
            <a:endParaRPr lang="en-US">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E5E06AD9-1071-4BDB-AB53-EBE3B1397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0474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3"/>
          <p:cNvSpPr>
            <a:spLocks noGrp="1"/>
          </p:cNvSpPr>
          <p:nvPr>
            <p:ph type="dt" sz="half" idx="10"/>
          </p:nvPr>
        </p:nvSpPr>
        <p:spPr/>
        <p:txBody>
          <a:bodyPr/>
          <a:lstStyle>
            <a:lvl1pPr>
              <a:defRPr/>
            </a:lvl1pPr>
          </a:lstStyle>
          <a:p>
            <a:pPr>
              <a:defRPr/>
            </a:pPr>
            <a:fld id="{79917925-F46B-410E-A3D4-C0DE35A6CCFE}" type="datetimeFigureOut">
              <a:rPr lang="en-US">
                <a:solidFill>
                  <a:prstClr val="black">
                    <a:tint val="75000"/>
                  </a:prstClr>
                </a:solidFill>
              </a:rPr>
              <a:pPr>
                <a:defRPr/>
              </a:pPr>
              <a:t>9/25/2022</a:t>
            </a:fld>
            <a:endParaRPr lang="en-US">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5ACBAFDC-6CD4-47E5-B66E-46FC09F898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20039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3C8C0F83-E994-4910-9E57-4FBED3FEA280}" type="datetimeFigureOut">
              <a:rPr lang="en-US">
                <a:solidFill>
                  <a:prstClr val="black">
                    <a:tint val="75000"/>
                  </a:prstClr>
                </a:solidFill>
              </a:rPr>
              <a:pPr>
                <a:defRPr/>
              </a:pPr>
              <a:t>9/25/2022</a:t>
            </a:fld>
            <a:endParaRPr lang="en-US">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C6C44F35-42D4-4BA6-89F9-3B9E3F52EB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8304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D79286C7-A33E-42FE-BDB4-C114D25E8902}" type="datetimeFigureOut">
              <a:rPr lang="en-US">
                <a:solidFill>
                  <a:prstClr val="black">
                    <a:tint val="75000"/>
                  </a:prstClr>
                </a:solidFill>
              </a:rPr>
              <a:pPr>
                <a:defRPr/>
              </a:pPr>
              <a:t>9/25/2022</a:t>
            </a:fld>
            <a:endParaRPr lang="en-US">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4E3D7352-71F1-4CF5-847D-6D8A061542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3668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AAA3A4D4-A48D-4494-A6DF-C8314A9B849D}" type="datetimeFigureOut">
              <a:rPr lang="en-US">
                <a:solidFill>
                  <a:prstClr val="black">
                    <a:tint val="75000"/>
                  </a:prstClr>
                </a:solidFill>
              </a:rPr>
              <a:pPr>
                <a:defRPr/>
              </a:pPr>
              <a:t>9/25/2022</a:t>
            </a:fld>
            <a:endParaRPr lang="en-US">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C4102561-94AA-499B-BDAD-F52F5DD571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93270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EED4F3E6-DA74-417E-9598-6E85A195211E}"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98626071-CED0-4A6C-8473-FC18817860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2786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161F4755-CAA4-4E56-BD81-6A102D50A44D}"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51EFD93C-B37A-4F6C-8924-814E3A4B03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84210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endParaRPr lang="en-US"/>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84F4B5DF-9197-44A9-8A84-10B89E3BC82C}"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A32687B-EED2-4147-8A08-7FD21521AF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505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60C72EA9-CA4E-4432-9DD2-E2CA0AFACFD9}"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92B84B0-9D5D-497D-A91C-337323FB39F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08621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endParaRPr lang="en-US"/>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C07C168D-9152-475A-B5F7-D24FD7F0244B}"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3A502F98-4139-4A31-A523-D6BEE45975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6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3"/>
          <p:cNvSpPr>
            <a:spLocks noGrp="1"/>
          </p:cNvSpPr>
          <p:nvPr>
            <p:ph type="dt" sz="half" idx="10"/>
          </p:nvPr>
        </p:nvSpPr>
        <p:spPr/>
        <p:txBody>
          <a:bodyPr/>
          <a:lstStyle>
            <a:lvl1pPr>
              <a:defRPr/>
            </a:lvl1pPr>
          </a:lstStyle>
          <a:p>
            <a:pPr>
              <a:defRPr/>
            </a:pPr>
            <a:fld id="{A8C1B777-9F29-42E1-8510-0B0EFC80E168}" type="datetimeFigureOut">
              <a:rPr lang="en-US"/>
              <a:pPr>
                <a:defRPr/>
              </a:pPr>
              <a:t>9/25/2022</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pPr>
              <a:defRPr/>
            </a:pPr>
            <a:fld id="{313D469B-49A5-47C1-BF9D-7B33625897AD}" type="slidenum">
              <a:rPr lang="en-US"/>
              <a:pPr>
                <a:defRPr/>
              </a:pPr>
              <a:t>‹#›</a:t>
            </a:fld>
            <a:endParaRPr lang="en-US"/>
          </a:p>
        </p:txBody>
      </p:sp>
    </p:spTree>
    <p:extLst>
      <p:ext uri="{BB962C8B-B14F-4D97-AF65-F5344CB8AC3E}">
        <p14:creationId xmlns:p14="http://schemas.microsoft.com/office/powerpoint/2010/main" val="18137776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3"/>
          <p:cNvSpPr>
            <a:spLocks noGrp="1"/>
          </p:cNvSpPr>
          <p:nvPr>
            <p:ph type="dt" sz="half" idx="10"/>
          </p:nvPr>
        </p:nvSpPr>
        <p:spPr/>
        <p:txBody>
          <a:bodyPr/>
          <a:lstStyle>
            <a:lvl1pPr>
              <a:defRPr/>
            </a:lvl1pPr>
          </a:lstStyle>
          <a:p>
            <a:pPr>
              <a:defRPr/>
            </a:pPr>
            <a:fld id="{A8C1B777-9F29-42E1-8510-0B0EFC80E168}" type="datetimeFigureOut">
              <a:rPr lang="en-US">
                <a:solidFill>
                  <a:prstClr val="black">
                    <a:tint val="75000"/>
                  </a:prstClr>
                </a:solidFill>
              </a:rPr>
              <a:pPr>
                <a:defRPr/>
              </a:pPr>
              <a:t>9/25/2022</a:t>
            </a:fld>
            <a:endParaRPr lang="en-US">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13D469B-49A5-47C1-BF9D-7B33625897A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4212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3"/>
          <p:cNvSpPr>
            <a:spLocks noGrp="1"/>
          </p:cNvSpPr>
          <p:nvPr>
            <p:ph type="dt" sz="half" idx="10"/>
          </p:nvPr>
        </p:nvSpPr>
        <p:spPr/>
        <p:txBody>
          <a:bodyPr/>
          <a:lstStyle>
            <a:lvl1pPr>
              <a:defRPr/>
            </a:lvl1pPr>
          </a:lstStyle>
          <a:p>
            <a:pPr>
              <a:defRPr/>
            </a:pPr>
            <a:fld id="{9BAFA12A-13DF-462E-96A4-5FB438D9520B}" type="datetimeFigureOut">
              <a:rPr lang="en-US">
                <a:solidFill>
                  <a:prstClr val="black">
                    <a:tint val="75000"/>
                  </a:prstClr>
                </a:solidFill>
              </a:rPr>
              <a:pPr>
                <a:defRPr/>
              </a:pPr>
              <a:t>9/25/2022</a:t>
            </a:fld>
            <a:endParaRPr lang="en-US">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E5E06AD9-1071-4BDB-AB53-EBE3B1397F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67246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3"/>
          <p:cNvSpPr>
            <a:spLocks noGrp="1"/>
          </p:cNvSpPr>
          <p:nvPr>
            <p:ph type="dt" sz="half" idx="10"/>
          </p:nvPr>
        </p:nvSpPr>
        <p:spPr/>
        <p:txBody>
          <a:bodyPr/>
          <a:lstStyle>
            <a:lvl1pPr>
              <a:defRPr/>
            </a:lvl1pPr>
          </a:lstStyle>
          <a:p>
            <a:pPr>
              <a:defRPr/>
            </a:pPr>
            <a:fld id="{79917925-F46B-410E-A3D4-C0DE35A6CCFE}" type="datetimeFigureOut">
              <a:rPr lang="en-US">
                <a:solidFill>
                  <a:prstClr val="black">
                    <a:tint val="75000"/>
                  </a:prstClr>
                </a:solidFill>
              </a:rPr>
              <a:pPr>
                <a:defRPr/>
              </a:pPr>
              <a:t>9/25/2022</a:t>
            </a:fld>
            <a:endParaRPr lang="en-US">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5ACBAFDC-6CD4-47E5-B66E-46FC09F898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1127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3C8C0F83-E994-4910-9E57-4FBED3FEA280}" type="datetimeFigureOut">
              <a:rPr lang="en-US">
                <a:solidFill>
                  <a:prstClr val="black">
                    <a:tint val="75000"/>
                  </a:prstClr>
                </a:solidFill>
              </a:rPr>
              <a:pPr>
                <a:defRPr/>
              </a:pPr>
              <a:t>9/25/2022</a:t>
            </a:fld>
            <a:endParaRPr lang="en-US">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C6C44F35-42D4-4BA6-89F9-3B9E3F52EB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9852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D79286C7-A33E-42FE-BDB4-C114D25E8902}" type="datetimeFigureOut">
              <a:rPr lang="en-US">
                <a:solidFill>
                  <a:prstClr val="black">
                    <a:tint val="75000"/>
                  </a:prstClr>
                </a:solidFill>
              </a:rPr>
              <a:pPr>
                <a:defRPr/>
              </a:pPr>
              <a:t>9/25/2022</a:t>
            </a:fld>
            <a:endParaRPr lang="en-US">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4E3D7352-71F1-4CF5-847D-6D8A061542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89818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AAA3A4D4-A48D-4494-A6DF-C8314A9B849D}" type="datetimeFigureOut">
              <a:rPr lang="en-US">
                <a:solidFill>
                  <a:prstClr val="black">
                    <a:tint val="75000"/>
                  </a:prstClr>
                </a:solidFill>
              </a:rPr>
              <a:pPr>
                <a:defRPr/>
              </a:pPr>
              <a:t>9/25/2022</a:t>
            </a:fld>
            <a:endParaRPr lang="en-US">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C4102561-94AA-499B-BDAD-F52F5DD5715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00854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EED4F3E6-DA74-417E-9598-6E85A195211E}"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98626071-CED0-4A6C-8473-FC18817860D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00475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lvl1pPr>
              <a:defRPr/>
            </a:lvl1pPr>
          </a:lstStyle>
          <a:p>
            <a:pPr>
              <a:defRPr/>
            </a:pPr>
            <a:fld id="{161F4755-CAA4-4E56-BD81-6A102D50A44D}"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51EFD93C-B37A-4F6C-8924-814E3A4B03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90511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73"/>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13790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9015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endParaRPr lang="en-US"/>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3"/>
          <p:cNvSpPr>
            <a:spLocks noGrp="1"/>
          </p:cNvSpPr>
          <p:nvPr>
            <p:ph type="dt" sz="half" idx="10"/>
          </p:nvPr>
        </p:nvSpPr>
        <p:spPr/>
        <p:txBody>
          <a:bodyPr/>
          <a:lstStyle>
            <a:lvl1pPr>
              <a:defRPr/>
            </a:lvl1pPr>
          </a:lstStyle>
          <a:p>
            <a:pPr>
              <a:defRPr/>
            </a:pPr>
            <a:fld id="{9BAFA12A-13DF-462E-96A4-5FB438D9520B}" type="datetimeFigureOut">
              <a:rPr lang="en-US"/>
              <a:pPr>
                <a:defRPr/>
              </a:pPr>
              <a:t>9/25/2022</a:t>
            </a:fld>
            <a:endParaRPr lang="en-US"/>
          </a:p>
        </p:txBody>
      </p:sp>
      <p:sp>
        <p:nvSpPr>
          <p:cNvPr id="8" name="Θέση υποσέλιδου 4"/>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5"/>
          <p:cNvSpPr>
            <a:spLocks noGrp="1"/>
          </p:cNvSpPr>
          <p:nvPr>
            <p:ph type="sldNum" sz="quarter" idx="12"/>
          </p:nvPr>
        </p:nvSpPr>
        <p:spPr/>
        <p:txBody>
          <a:bodyPr/>
          <a:lstStyle>
            <a:lvl1pPr>
              <a:defRPr/>
            </a:lvl1pPr>
          </a:lstStyle>
          <a:p>
            <a:pPr>
              <a:defRPr/>
            </a:pPr>
            <a:fld id="{E5E06AD9-1071-4BDB-AB53-EBE3B1397FF5}" type="slidenum">
              <a:rPr lang="en-US"/>
              <a:pPr>
                <a:defRPr/>
              </a:pPr>
              <a:t>‹#›</a:t>
            </a:fld>
            <a:endParaRPr lang="en-US"/>
          </a:p>
        </p:txBody>
      </p:sp>
    </p:spTree>
    <p:extLst>
      <p:ext uri="{BB962C8B-B14F-4D97-AF65-F5344CB8AC3E}">
        <p14:creationId xmlns:p14="http://schemas.microsoft.com/office/powerpoint/2010/main" val="2171204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48"/>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273001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299460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8" name="7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9264427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4" name="3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873350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83169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24"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9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2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7686798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6" name="5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5885654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855496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86"/>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86"/>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solidFill>
                  <a:prstClr val="black">
                    <a:tint val="75000"/>
                  </a:prstClr>
                </a:solidFill>
              </a:rPr>
              <a:pPr/>
              <a:t>25/9/2022</a:t>
            </a:fld>
            <a:endParaRPr lang="el-GR">
              <a:solidFill>
                <a:prstClr val="black">
                  <a:tint val="75000"/>
                </a:prstClr>
              </a:solidFill>
            </a:endParaRPr>
          </a:p>
        </p:txBody>
      </p:sp>
      <p:sp>
        <p:nvSpPr>
          <p:cNvPr id="5" name="4 - Θέση υποσέλιδου"/>
          <p:cNvSpPr>
            <a:spLocks noGrp="1"/>
          </p:cNvSpPr>
          <p:nvPr>
            <p:ph type="ftr" sz="quarter" idx="11"/>
          </p:nvPr>
        </p:nvSpPr>
        <p:spPr/>
        <p:txBody>
          <a:bodyPr/>
          <a:lstStyle/>
          <a:p>
            <a:endParaRPr lang="el-GR">
              <a:solidFill>
                <a:prstClr val="black">
                  <a:tint val="75000"/>
                </a:prstClr>
              </a:solidFill>
            </a:endParaRP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6198315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502"/>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CB5A718-B30C-46DC-9C97-F421DC587289}"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E58AC7B-C28F-4D73-A684-AF9A9B3A61D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541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3"/>
          <p:cNvSpPr>
            <a:spLocks noGrp="1"/>
          </p:cNvSpPr>
          <p:nvPr>
            <p:ph type="dt" sz="half" idx="10"/>
          </p:nvPr>
        </p:nvSpPr>
        <p:spPr/>
        <p:txBody>
          <a:bodyPr/>
          <a:lstStyle>
            <a:lvl1pPr>
              <a:defRPr/>
            </a:lvl1pPr>
          </a:lstStyle>
          <a:p>
            <a:pPr>
              <a:defRPr/>
            </a:pPr>
            <a:fld id="{79917925-F46B-410E-A3D4-C0DE35A6CCFE}" type="datetimeFigureOut">
              <a:rPr lang="en-US"/>
              <a:pPr>
                <a:defRPr/>
              </a:pPr>
              <a:t>9/25/2022</a:t>
            </a:fld>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pPr>
              <a:defRPr/>
            </a:pPr>
            <a:fld id="{5ACBAFDC-6CD4-47E5-B66E-46FC09F8985E}" type="slidenum">
              <a:rPr lang="en-US"/>
              <a:pPr>
                <a:defRPr/>
              </a:pPr>
              <a:t>‹#›</a:t>
            </a:fld>
            <a:endParaRPr lang="en-US"/>
          </a:p>
        </p:txBody>
      </p:sp>
    </p:spTree>
    <p:extLst>
      <p:ext uri="{BB962C8B-B14F-4D97-AF65-F5344CB8AC3E}">
        <p14:creationId xmlns:p14="http://schemas.microsoft.com/office/powerpoint/2010/main" val="24621121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6"/>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8E0B37-9F47-4E98-BDD8-B71EFBA55CD2}"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0341F11-4119-489E-ABD7-A263DA3FCB6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1900181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57"/>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1BEF3D4-F332-4A7F-B863-200EA9B92082}"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60299AB-D38D-4979-A3FF-03C885178D0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564798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5E51CFA-B335-4681-A9B2-E33E88D5AE25}" type="datetimeFigureOut">
              <a:rPr lang="ru-RU">
                <a:solidFill>
                  <a:prstClr val="black">
                    <a:tint val="75000"/>
                  </a:prstClr>
                </a:solidFill>
              </a:rPr>
              <a:pPr>
                <a:defRPr/>
              </a:pPr>
              <a:t>25.09.2022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9813B7D3-13D1-419D-AA1E-E66499467CC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682747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7"/>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63" y="1535117"/>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63"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95144A0-1E4B-4757-9B74-4A1F8550EF30}" type="datetimeFigureOut">
              <a:rPr lang="ru-RU">
                <a:solidFill>
                  <a:prstClr val="black">
                    <a:tint val="75000"/>
                  </a:prstClr>
                </a:solidFill>
              </a:rPr>
              <a:pPr>
                <a:defRPr/>
              </a:pPr>
              <a:t>25.09.2022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6B3CBEBA-D0C2-482C-B286-CBAE36D69EE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384694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DA26E73-B785-4969-A7B7-A7F9BE58C354}" type="datetimeFigureOut">
              <a:rPr lang="ru-RU">
                <a:solidFill>
                  <a:prstClr val="black">
                    <a:tint val="75000"/>
                  </a:prstClr>
                </a:solidFill>
              </a:rPr>
              <a:pPr>
                <a:defRPr/>
              </a:pPr>
              <a:t>25.09.2022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BB09354C-9EBC-4B43-BC5D-F37D67C3FB7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761635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88C762E-BC31-4F5D-BC6C-EB0A0312F5E6}" type="datetimeFigureOut">
              <a:rPr lang="ru-RU">
                <a:solidFill>
                  <a:prstClr val="black">
                    <a:tint val="75000"/>
                  </a:prstClr>
                </a:solidFill>
              </a:rPr>
              <a:pPr>
                <a:defRPr/>
              </a:pPr>
              <a:t>25.09.2022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ECD2480-6867-453D-9856-FC04220009C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0921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9" y="273093"/>
            <a:ext cx="3008313" cy="1162051"/>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107"/>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19"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3F2504-3779-417B-8C68-3A8CA0E827F2}" type="datetimeFigureOut">
              <a:rPr lang="ru-RU">
                <a:solidFill>
                  <a:prstClr val="black">
                    <a:tint val="75000"/>
                  </a:prstClr>
                </a:solidFill>
              </a:rPr>
              <a:pPr>
                <a:defRPr/>
              </a:pPr>
              <a:t>25.09.2022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E01320F-36EF-4A62-8D18-A1A29FAB14B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88215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57"/>
            <a:ext cx="5486400" cy="566739"/>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414"/>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5F56F76-394C-42AA-BD75-571570012F3D}" type="datetimeFigureOut">
              <a:rPr lang="ru-RU">
                <a:solidFill>
                  <a:prstClr val="black">
                    <a:tint val="75000"/>
                  </a:prstClr>
                </a:solidFill>
              </a:rPr>
              <a:pPr>
                <a:defRPr/>
              </a:pPr>
              <a:t>25.09.2022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FD3C860-EB0A-4490-9589-A8150F8539A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43989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6"/>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35201F5-4540-43E8-B85E-95E9816AAE5D}"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AE02469-72BD-403A-9A93-22D037299FA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68158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7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7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95F0894-EC03-4987-81CE-297D499F67E3}"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6C2165A-2E41-4754-A603-6E6E7C6F72F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8178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3C8C0F83-E994-4910-9E57-4FBED3FEA280}" type="datetimeFigureOut">
              <a:rPr lang="en-US"/>
              <a:pPr>
                <a:defRPr/>
              </a:pPr>
              <a:t>9/25/2022</a:t>
            </a:fld>
            <a:endParaRPr lang="en-US"/>
          </a:p>
        </p:txBody>
      </p:sp>
      <p:sp>
        <p:nvSpPr>
          <p:cNvPr id="3" name="Θέση υποσέλιδου 4"/>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5"/>
          <p:cNvSpPr>
            <a:spLocks noGrp="1"/>
          </p:cNvSpPr>
          <p:nvPr>
            <p:ph type="sldNum" sz="quarter" idx="12"/>
          </p:nvPr>
        </p:nvSpPr>
        <p:spPr/>
        <p:txBody>
          <a:bodyPr/>
          <a:lstStyle>
            <a:lvl1pPr>
              <a:defRPr/>
            </a:lvl1pPr>
          </a:lstStyle>
          <a:p>
            <a:pPr>
              <a:defRPr/>
            </a:pPr>
            <a:fld id="{C6C44F35-42D4-4BA6-89F9-3B9E3F52EB87}" type="slidenum">
              <a:rPr lang="en-US"/>
              <a:pPr>
                <a:defRPr/>
              </a:pPr>
              <a:t>‹#›</a:t>
            </a:fld>
            <a:endParaRPr lang="en-US"/>
          </a:p>
        </p:txBody>
      </p:sp>
    </p:spTree>
    <p:extLst>
      <p:ext uri="{BB962C8B-B14F-4D97-AF65-F5344CB8AC3E}">
        <p14:creationId xmlns:p14="http://schemas.microsoft.com/office/powerpoint/2010/main" val="3100620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7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57920397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281323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802"/>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52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23406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71528" y="1825625"/>
            <a:ext cx="2900363"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3486165" y="1825625"/>
            <a:ext cx="2900363"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456044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9"/>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7"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7"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003145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903322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867560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8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63423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81"/>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3"/>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451967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79099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endParaRPr lang="en-US"/>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D79286C7-A33E-42FE-BDB4-C114D25E8902}" type="datetimeFigureOut">
              <a:rPr lang="en-US"/>
              <a:pPr>
                <a:defRPr/>
              </a:pPr>
              <a:t>9/25/2022</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pPr>
              <a:defRPr/>
            </a:pPr>
            <a:fld id="{4E3D7352-71F1-4CF5-847D-6D8A0615429F}" type="slidenum">
              <a:rPr lang="en-US"/>
              <a:pPr>
                <a:defRPr/>
              </a:pPr>
              <a:t>‹#›</a:t>
            </a:fld>
            <a:endParaRPr lang="en-US"/>
          </a:p>
        </p:txBody>
      </p:sp>
    </p:spTree>
    <p:extLst>
      <p:ext uri="{BB962C8B-B14F-4D97-AF65-F5344CB8AC3E}">
        <p14:creationId xmlns:p14="http://schemas.microsoft.com/office/powerpoint/2010/main" val="8986537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07758" y="365183"/>
            <a:ext cx="1478756"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71497" y="365183"/>
            <a:ext cx="4321969"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20BB889-9D34-4BBB-8EBF-7B432ADE08F0}" type="datetimeFigureOut">
              <a:rPr lang="ru-RU" smtClean="0">
                <a:solidFill>
                  <a:prstClr val="black">
                    <a:tint val="75000"/>
                  </a:prstClr>
                </a:solidFill>
              </a: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CC173F88-3387-453B-9303-AC0210B95CB8}"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752911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636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52736"/>
          </a:xfrm>
        </p:spPr>
        <p:txBody>
          <a:bodyPr/>
          <a:lstStyle>
            <a:lvl1pPr>
              <a:defRPr b="1">
                <a:latin typeface="Arial" pitchFamily="34" charset="0"/>
                <a:cs typeface="Arial" pitchFamily="34" charset="0"/>
              </a:defRPr>
            </a:lvl1pPr>
          </a:lstStyle>
          <a:p>
            <a:r>
              <a:rPr lang="en-US" altLang="ko-KR" dirty="0" smtClean="0"/>
              <a:t> Click to edit Master title style</a:t>
            </a:r>
            <a:endParaRPr lang="ko-KR" altLang="en-US" dirty="0"/>
          </a:p>
        </p:txBody>
      </p:sp>
      <p:sp>
        <p:nvSpPr>
          <p:cNvPr id="3" name="Content Placeholder 2"/>
          <p:cNvSpPr>
            <a:spLocks noGrp="1"/>
          </p:cNvSpPr>
          <p:nvPr>
            <p:ph idx="1"/>
          </p:nvPr>
        </p:nvSpPr>
        <p:spPr/>
        <p:txBody>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1291195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smtClean="0"/>
              <a:t>Click to edit Master text styles</a:t>
            </a:r>
          </a:p>
        </p:txBody>
      </p:sp>
      <p:sp>
        <p:nvSpPr>
          <p:cNvPr id="4" name="Date Placeholder 3"/>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017192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Date Placeholder 4"/>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ko-KR"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6651025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ko-KR" smtClean="0"/>
              <a:t>Click to edit Master title style</a:t>
            </a:r>
            <a:endParaRPr lang="ko-KR"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7" name="Date Placeholder 6"/>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ko-KR"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6793563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9144000" cy="1052736"/>
          </a:xfrm>
        </p:spPr>
        <p:txBody>
          <a:bodyPr/>
          <a:lstStyle/>
          <a:p>
            <a:r>
              <a:rPr lang="en-US" altLang="ko-KR" smtClean="0"/>
              <a:t>Click to edit Master title style</a:t>
            </a:r>
            <a:endParaRPr lang="ko-KR" altLang="en-US"/>
          </a:p>
        </p:txBody>
      </p:sp>
      <p:sp>
        <p:nvSpPr>
          <p:cNvPr id="3" name="Date Placeholder 2"/>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ko-KR"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5740821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ko-KR"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021546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smtClean="0"/>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ko-KR"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1441002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smtClean="0"/>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smtClean="0"/>
              <a:t>Click to edit Master text styles</a:t>
            </a:r>
          </a:p>
        </p:txBody>
      </p:sp>
      <p:sp>
        <p:nvSpPr>
          <p:cNvPr id="5" name="Date Placeholder 4"/>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ko-KR"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33049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endParaRPr lang="en-US"/>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AAA3A4D4-A48D-4494-A6DF-C8314A9B849D}" type="datetimeFigureOut">
              <a:rPr lang="en-US"/>
              <a:pPr>
                <a:defRPr/>
              </a:pPr>
              <a:t>9/25/2022</a:t>
            </a:fld>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pPr>
              <a:defRPr/>
            </a:pPr>
            <a:fld id="{C4102561-94AA-499B-BDAD-F52F5DD57153}" type="slidenum">
              <a:rPr lang="en-US"/>
              <a:pPr>
                <a:defRPr/>
              </a:pPr>
              <a:t>‹#›</a:t>
            </a:fld>
            <a:endParaRPr lang="en-US"/>
          </a:p>
        </p:txBody>
      </p:sp>
    </p:spTree>
    <p:extLst>
      <p:ext uri="{BB962C8B-B14F-4D97-AF65-F5344CB8AC3E}">
        <p14:creationId xmlns:p14="http://schemas.microsoft.com/office/powerpoint/2010/main" val="17885410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5923745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ko-KR" smtClean="0"/>
              <a:t>Click to edit Master title style</a:t>
            </a:r>
            <a:endParaRPr lang="ko-KR"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10"/>
          </p:nvPr>
        </p:nvSpPr>
        <p:spPr/>
        <p:txBody>
          <a:bodyPr/>
          <a:lstStyle/>
          <a:p>
            <a:fld id="{D2E587EC-4A3E-4030-BABC-5E0C0236501C}" type="datetimeFigureOut">
              <a:rPr lang="ko-KR" altLang="en-US" smtClean="0">
                <a:solidFill>
                  <a:prstClr val="black">
                    <a:tint val="75000"/>
                  </a:prstClr>
                </a:solidFill>
              </a:rPr>
              <a:pPr/>
              <a:t>2022-09-25</a:t>
            </a:fld>
            <a:endParaRPr lang="ko-KR"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F4B9519-C8B1-4E82-966F-744A36AA8BB2}"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034824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D1B9518-A7C3-4979-9A6A-A39751C0164B}"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3904169-60D9-4C94-AAF5-8DAB1849597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5400822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B8C6115-0E31-4E1B-AF30-4110979A7C92}"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260E89E-59B1-4EF9-9AB4-F41CFC59D5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66691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F8C84CE-9D11-4FC3-B1DA-2373E24DBBCA}"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15BDA59-97A7-4F91-9FC4-40D9AD64B5C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39024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84F8E56-B8EF-4647-AC42-3B5B25177982}" type="datetimeFigureOut">
              <a:rPr lang="ru-RU">
                <a:solidFill>
                  <a:prstClr val="black">
                    <a:tint val="75000"/>
                  </a:prstClr>
                </a:solidFill>
              </a:rPr>
              <a:pPr>
                <a:defRPr/>
              </a:pPr>
              <a:t>25.09.2022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2534C39A-8B3E-44BC-8AEA-3D02BD35AB1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422698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264F272-F6B1-49D4-82F4-66F92AF20443}" type="datetimeFigureOut">
              <a:rPr lang="ru-RU">
                <a:solidFill>
                  <a:prstClr val="black">
                    <a:tint val="75000"/>
                  </a:prstClr>
                </a:solidFill>
              </a:rPr>
              <a:pPr>
                <a:defRPr/>
              </a:pPr>
              <a:t>25.09.2022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CC65BB91-EE99-4143-8252-D1437DE6B6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96638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74FACD6-6EE6-4326-ABBA-0670DB72FC52}" type="datetimeFigureOut">
              <a:rPr lang="ru-RU">
                <a:solidFill>
                  <a:prstClr val="black">
                    <a:tint val="75000"/>
                  </a:prstClr>
                </a:solidFill>
              </a:rPr>
              <a:pPr>
                <a:defRPr/>
              </a:pPr>
              <a:t>25.09.2022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A56567A-A1C7-44A1-A433-5E4E8E0ACA9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5330192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833C5BA-7FF6-48E2-B9E0-D3AE090117E2}" type="datetimeFigureOut">
              <a:rPr lang="ru-RU">
                <a:solidFill>
                  <a:prstClr val="black">
                    <a:tint val="75000"/>
                  </a:prstClr>
                </a:solidFill>
              </a:rPr>
              <a:pPr>
                <a:defRPr/>
              </a:pPr>
              <a:t>25.09.2022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99F0E13-1552-4B9D-A792-6377D784F2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95903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5E15165-5564-44B5-BED5-2A91CAB38687}" type="datetimeFigureOut">
              <a:rPr lang="ru-RU">
                <a:solidFill>
                  <a:prstClr val="black">
                    <a:tint val="75000"/>
                  </a:prstClr>
                </a:solidFill>
              </a:rPr>
              <a:pPr>
                <a:defRPr/>
              </a:pPr>
              <a:t>25.09.2022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097737F-2C27-4FD9-97B0-ECB441046EF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42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0.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3" Type="http://schemas.openxmlformats.org/officeDocument/2006/relationships/slideLayout" Target="../slideLayouts/slideLayout127.xml"/><Relationship Id="rId21" Type="http://schemas.openxmlformats.org/officeDocument/2006/relationships/theme" Target="../theme/theme13.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theme" Target="../theme/theme14.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6.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8.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Στυλ κύριου τίτλου</a:t>
            </a:r>
            <a:endParaRPr lang="en-US" altLang="en-US"/>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FEFB9C6-9F8C-4CCF-9A8B-8733B7DE07A4}" type="datetimeFigureOut">
              <a:rPr lang="en-US"/>
              <a:pPr>
                <a:defRPr/>
              </a:pPr>
              <a:t>9/25/2022</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15AA34-1FBF-4B1B-A1B8-C424038C5F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Рисунок 7" descr="4.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2"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5D555A4-A1B7-442D-A29D-48B419E1E96F}"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2AA7986-7B29-4F4D-B20E-963C9662251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8300570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41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853615-BFDE-46DE-814C-47EC6EF6D371}" type="datetimeFigureOut">
              <a:rPr lang="el-GR" smtClean="0">
                <a:solidFill>
                  <a:prstClr val="black">
                    <a:tint val="75000"/>
                  </a:prstClr>
                </a:solidFill>
                <a:latin typeface="Calibri"/>
              </a:rPr>
              <a:pPr fontAlgn="auto">
                <a:spcBef>
                  <a:spcPts val="0"/>
                </a:spcBef>
                <a:spcAft>
                  <a:spcPts val="0"/>
                </a:spcAft>
              </a:pPr>
              <a:t>25/9/2022</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41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1" y="635641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F53439-851E-44AD-84B1-B6BFC3D0C74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198986135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8" y="366"/>
            <a:ext cx="9143024" cy="6857268"/>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1E7815E-F7B8-4E93-9F6C-89F6C3C8DBB8}" type="datetimeFigureOut">
              <a:rPr lang="en-US" smtClean="0">
                <a:solidFill>
                  <a:prstClr val="black">
                    <a:tint val="75000"/>
                  </a:prstClr>
                </a:solidFill>
                <a:latin typeface="Calibri"/>
              </a:rPr>
              <a:pPr fontAlgn="auto">
                <a:spcBef>
                  <a:spcPts val="0"/>
                </a:spcBef>
                <a:spcAft>
                  <a:spcPts val="0"/>
                </a:spcAft>
              </a:pPr>
              <a:t>9/25/2022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0837FF7-5919-41BF-8DD0-96FAEA1BD99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913797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17824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3815" r:id="rId18"/>
    <p:sldLayoutId id="2147483816" r:id="rId19"/>
    <p:sldLayoutId id="214748381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13715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0"/>
            <a:ext cx="9144000" cy="766763"/>
          </a:xfrm>
          <a:prstGeom prst="rect">
            <a:avLst/>
          </a:prstGeom>
          <a:solidFill>
            <a:schemeClr val="accent1"/>
          </a:solidFill>
          <a:ln w="9525">
            <a:noFill/>
            <a:miter lim="800000"/>
            <a:headEnd/>
            <a:tailEnd/>
          </a:ln>
          <a:effectLst/>
        </p:spPr>
        <p:txBody>
          <a:bodyPr wrap="none" anchor="ctr"/>
          <a:lstStyle/>
          <a:p>
            <a:endParaRPr lang="ru-RU">
              <a:solidFill>
                <a:srgbClr val="000000"/>
              </a:solidFill>
              <a:latin typeface="Arial" charset="0"/>
            </a:endParaRPr>
          </a:p>
        </p:txBody>
      </p:sp>
      <p:sp>
        <p:nvSpPr>
          <p:cNvPr id="1041" name="Rectangle 17"/>
          <p:cNvSpPr>
            <a:spLocks noChangeArrowheads="1"/>
          </p:cNvSpPr>
          <p:nvPr/>
        </p:nvSpPr>
        <p:spPr bwMode="gray">
          <a:xfrm>
            <a:off x="0" y="6562725"/>
            <a:ext cx="9144000" cy="304800"/>
          </a:xfrm>
          <a:prstGeom prst="rect">
            <a:avLst/>
          </a:prstGeom>
          <a:solidFill>
            <a:schemeClr val="tx2"/>
          </a:solidFill>
          <a:ln w="9525">
            <a:noFill/>
            <a:miter lim="800000"/>
            <a:headEnd/>
            <a:tailEnd/>
          </a:ln>
          <a:effectLst/>
        </p:spPr>
        <p:txBody>
          <a:bodyPr wrap="none" anchor="ctr"/>
          <a:lstStyle/>
          <a:p>
            <a:endParaRPr lang="ru-RU">
              <a:solidFill>
                <a:srgbClr val="000000"/>
              </a:solidFill>
              <a:latin typeface="Arial" charset="0"/>
            </a:endParaRPr>
          </a:p>
        </p:txBody>
      </p:sp>
      <p:sp>
        <p:nvSpPr>
          <p:cNvPr id="1042" name="AutoShape 18"/>
          <p:cNvSpPr>
            <a:spLocks noChangeArrowheads="1"/>
          </p:cNvSpPr>
          <p:nvPr/>
        </p:nvSpPr>
        <p:spPr bwMode="gray">
          <a:xfrm>
            <a:off x="133350" y="6380163"/>
            <a:ext cx="304800" cy="334962"/>
          </a:xfrm>
          <a:prstGeom prst="diamond">
            <a:avLst/>
          </a:prstGeom>
          <a:solidFill>
            <a:schemeClr val="accent1"/>
          </a:solidFill>
          <a:ln w="28575">
            <a:solidFill>
              <a:schemeClr val="bg1"/>
            </a:solidFill>
            <a:miter lim="800000"/>
            <a:headEnd/>
            <a:tailEnd/>
          </a:ln>
          <a:effectLst/>
        </p:spPr>
        <p:txBody>
          <a:bodyPr wrap="none" anchor="ctr"/>
          <a:lstStyle/>
          <a:p>
            <a:endParaRPr lang="ru-RU">
              <a:solidFill>
                <a:srgbClr val="000000"/>
              </a:solidFill>
              <a:latin typeface="Arial" charset="0"/>
            </a:endParaRPr>
          </a:p>
        </p:txBody>
      </p:sp>
      <p:sp>
        <p:nvSpPr>
          <p:cNvPr id="1028" name="Rectangle 4"/>
          <p:cNvSpPr>
            <a:spLocks noGrp="1" noChangeArrowheads="1"/>
          </p:cNvSpPr>
          <p:nvPr>
            <p:ph type="dt" sz="half" idx="2"/>
          </p:nvPr>
        </p:nvSpPr>
        <p:spPr bwMode="white">
          <a:xfrm>
            <a:off x="381000" y="6567488"/>
            <a:ext cx="2438400" cy="214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mn-lt"/>
              </a:defRPr>
            </a:lvl1pPr>
          </a:lstStyle>
          <a:p>
            <a:r>
              <a:rPr lang="en-US" dirty="0" smtClean="0">
                <a:solidFill>
                  <a:srgbClr val="FFFFFF"/>
                </a:solidFill>
              </a:rPr>
              <a:t>http://ppt.prtxt.ru</a:t>
            </a:r>
            <a:endParaRPr lang="en-US" dirty="0">
              <a:solidFill>
                <a:srgbClr val="FFFFFF"/>
              </a:solidFill>
            </a:endParaRPr>
          </a:p>
        </p:txBody>
      </p:sp>
      <p:sp>
        <p:nvSpPr>
          <p:cNvPr id="1029" name="Rectangle 5"/>
          <p:cNvSpPr>
            <a:spLocks noGrp="1" noChangeArrowheads="1"/>
          </p:cNvSpPr>
          <p:nvPr>
            <p:ph type="ftr" sz="quarter" idx="3"/>
          </p:nvPr>
        </p:nvSpPr>
        <p:spPr bwMode="white">
          <a:xfrm>
            <a:off x="6400800" y="6551613"/>
            <a:ext cx="23622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mn-lt"/>
              </a:defRPr>
            </a:lvl1pPr>
          </a:lstStyle>
          <a:p>
            <a:r>
              <a:rPr lang="en-US">
                <a:solidFill>
                  <a:srgbClr val="FFFFFF"/>
                </a:solidFill>
              </a:rPr>
              <a:t>Company Logo</a:t>
            </a:r>
          </a:p>
        </p:txBody>
      </p:sp>
      <p:sp>
        <p:nvSpPr>
          <p:cNvPr id="1030" name="Rectangle 6"/>
          <p:cNvSpPr>
            <a:spLocks noGrp="1" noChangeArrowheads="1"/>
          </p:cNvSpPr>
          <p:nvPr>
            <p:ph type="sldNum" sz="quarter" idx="4"/>
          </p:nvPr>
        </p:nvSpPr>
        <p:spPr bwMode="white">
          <a:xfrm>
            <a:off x="3657600" y="6551613"/>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bg1"/>
                </a:solidFill>
                <a:latin typeface="+mn-lt"/>
              </a:defRPr>
            </a:lvl1pPr>
          </a:lstStyle>
          <a:p>
            <a:fld id="{EBB09950-3D90-4290-93AE-4C2EACCB271E}" type="slidenum">
              <a:rPr lang="en-US">
                <a:solidFill>
                  <a:srgbClr val="FFFFFF"/>
                </a:solidFill>
              </a:rPr>
              <a:pPr/>
              <a:t>‹#›</a:t>
            </a:fld>
            <a:endParaRPr lang="en-US">
              <a:solidFill>
                <a:srgbClr val="FFFFFF"/>
              </a:solidFill>
            </a:endParaRPr>
          </a:p>
        </p:txBody>
      </p:sp>
      <p:sp>
        <p:nvSpPr>
          <p:cNvPr id="1037" name="Text Box 13"/>
          <p:cNvSpPr txBox="1">
            <a:spLocks noChangeArrowheads="1"/>
          </p:cNvSpPr>
          <p:nvPr/>
        </p:nvSpPr>
        <p:spPr bwMode="white">
          <a:xfrm>
            <a:off x="8153400" y="261938"/>
            <a:ext cx="990600" cy="396875"/>
          </a:xfrm>
          <a:prstGeom prst="rect">
            <a:avLst/>
          </a:prstGeom>
          <a:noFill/>
          <a:ln w="9525">
            <a:noFill/>
            <a:miter lim="800000"/>
            <a:headEnd/>
            <a:tailEnd/>
          </a:ln>
          <a:effectLst/>
        </p:spPr>
        <p:txBody>
          <a:bodyPr>
            <a:spAutoFit/>
          </a:bodyPr>
          <a:lstStyle/>
          <a:p>
            <a:r>
              <a:rPr lang="en-US" sz="2000" b="1">
                <a:solidFill>
                  <a:srgbClr val="000000"/>
                </a:solidFill>
                <a:latin typeface="Arial" charset="0"/>
              </a:rPr>
              <a:t>LOGO</a:t>
            </a:r>
          </a:p>
        </p:txBody>
      </p:sp>
      <p:sp>
        <p:nvSpPr>
          <p:cNvPr id="1038" name="AutoShape 14"/>
          <p:cNvSpPr>
            <a:spLocks noChangeArrowheads="1"/>
          </p:cNvSpPr>
          <p:nvPr/>
        </p:nvSpPr>
        <p:spPr bwMode="auto">
          <a:xfrm rot="5400000">
            <a:off x="8458201" y="-196850"/>
            <a:ext cx="273050" cy="860425"/>
          </a:xfrm>
          <a:prstGeom prst="moon">
            <a:avLst>
              <a:gd name="adj" fmla="val 21208"/>
            </a:avLst>
          </a:prstGeom>
          <a:solidFill>
            <a:schemeClr val="accent2"/>
          </a:solidFill>
          <a:ln w="9525">
            <a:noFill/>
            <a:miter lim="800000"/>
            <a:headEnd/>
            <a:tailEnd/>
          </a:ln>
          <a:effectLst/>
        </p:spPr>
        <p:txBody>
          <a:bodyPr wrap="none" anchor="ctr"/>
          <a:lstStyle/>
          <a:p>
            <a:endParaRPr lang="ru-RU">
              <a:solidFill>
                <a:srgbClr val="000000"/>
              </a:solidFill>
              <a:latin typeface="Arial" charset="0"/>
            </a:endParaRPr>
          </a:p>
        </p:txBody>
      </p:sp>
      <p:pic>
        <p:nvPicPr>
          <p:cNvPr id="1043" name="Picture 19"/>
          <p:cNvPicPr>
            <a:picLocks noChangeAspect="1" noChangeArrowheads="1"/>
          </p:cNvPicPr>
          <p:nvPr/>
        </p:nvPicPr>
        <p:blipFill>
          <a:blip r:embed="rId14" cstate="print"/>
          <a:srcRect/>
          <a:stretch>
            <a:fillRect/>
          </a:stretch>
        </p:blipFill>
        <p:spPr bwMode="auto">
          <a:xfrm>
            <a:off x="7772400" y="0"/>
            <a:ext cx="1371600" cy="760413"/>
          </a:xfrm>
          <a:prstGeom prst="rect">
            <a:avLst/>
          </a:prstGeom>
          <a:noFill/>
        </p:spPr>
      </p:pic>
      <p:sp>
        <p:nvSpPr>
          <p:cNvPr id="1026" name="Rectangle 2"/>
          <p:cNvSpPr>
            <a:spLocks noGrp="1" noChangeArrowheads="1"/>
          </p:cNvSpPr>
          <p:nvPr>
            <p:ph type="title"/>
          </p:nvPr>
        </p:nvSpPr>
        <p:spPr bwMode="white">
          <a:xfrm>
            <a:off x="457200" y="152400"/>
            <a:ext cx="8229600" cy="563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4" name="Rectangle 20"/>
          <p:cNvSpPr>
            <a:spLocks noChangeArrowheads="1"/>
          </p:cNvSpPr>
          <p:nvPr/>
        </p:nvSpPr>
        <p:spPr bwMode="gray">
          <a:xfrm>
            <a:off x="7772400" y="762000"/>
            <a:ext cx="1371600" cy="4800600"/>
          </a:xfrm>
          <a:prstGeom prst="rect">
            <a:avLst/>
          </a:prstGeom>
          <a:gradFill rotWithShape="1">
            <a:gsLst>
              <a:gs pos="0">
                <a:schemeClr val="bg2"/>
              </a:gs>
              <a:gs pos="100000">
                <a:schemeClr val="bg2">
                  <a:gamma/>
                  <a:tint val="0"/>
                  <a:invGamma/>
                </a:schemeClr>
              </a:gs>
            </a:gsLst>
            <a:lin ang="5400000" scaled="1"/>
          </a:gradFill>
          <a:ln w="9525">
            <a:noFill/>
            <a:miter lim="800000"/>
            <a:headEnd/>
            <a:tailEnd/>
          </a:ln>
          <a:effectLst/>
        </p:spPr>
        <p:txBody>
          <a:bodyPr wrap="none" anchor="ctr"/>
          <a:lstStyle/>
          <a:p>
            <a:endParaRPr lang="ru-RU">
              <a:solidFill>
                <a:srgbClr val="000000"/>
              </a:solidFill>
              <a:latin typeface="Arial" charset="0"/>
            </a:endParaRPr>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624236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5691453"/>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Στυλ κύριου τίτλου</a:t>
            </a:r>
            <a:endParaRPr lang="en-US" altLang="en-US"/>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FEFB9C6-9F8C-4CCF-9A8B-8733B7DE07A4}"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15AA34-1FBF-4B1B-A1B8-C424038C5F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620742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Στυλ κύριου τίτλου</a:t>
            </a:r>
            <a:endParaRPr lang="en-US" altLang="en-US"/>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endParaRPr lang="en-US" altLang="en-US"/>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FEFB9C6-9F8C-4CCF-9A8B-8733B7DE07A4}" type="datetimeFigureOut">
              <a:rPr lang="en-US">
                <a:solidFill>
                  <a:prstClr val="black">
                    <a:tint val="75000"/>
                  </a:prstClr>
                </a:solidFill>
              </a:rPr>
              <a:pPr>
                <a:defRPr/>
              </a:pPr>
              <a:t>9/25/2022</a:t>
            </a:fld>
            <a:endParaRPr lang="en-US">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15AA34-1FBF-4B1B-A1B8-C424038C5F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45485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9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2853615-BFDE-46DE-814C-47EC6EF6D371}" type="datetimeFigureOut">
              <a:rPr lang="el-GR" smtClean="0">
                <a:solidFill>
                  <a:prstClr val="black">
                    <a:tint val="75000"/>
                  </a:prstClr>
                </a:solidFill>
                <a:latin typeface="Calibri"/>
              </a:rPr>
              <a:pPr fontAlgn="auto">
                <a:spcBef>
                  <a:spcPts val="0"/>
                </a:spcBef>
                <a:spcAft>
                  <a:spcPts val="0"/>
                </a:spcAft>
              </a:pPr>
              <a:t>25/9/2022</a:t>
            </a:fld>
            <a:endParaRPr lang="el-GR">
              <a:solidFill>
                <a:prstClr val="black">
                  <a:tint val="75000"/>
                </a:prstClr>
              </a:solidFill>
              <a:latin typeface="Calibri"/>
            </a:endParaRPr>
          </a:p>
        </p:txBody>
      </p:sp>
      <p:sp>
        <p:nvSpPr>
          <p:cNvPr id="5" name="4 - Θέση υποσέλιδου"/>
          <p:cNvSpPr>
            <a:spLocks noGrp="1"/>
          </p:cNvSpPr>
          <p:nvPr>
            <p:ph type="ftr" sz="quarter" idx="3"/>
          </p:nvPr>
        </p:nvSpPr>
        <p:spPr>
          <a:xfrm>
            <a:off x="3124200" y="635639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5 - Θέση αριθμού διαφάνειας"/>
          <p:cNvSpPr>
            <a:spLocks noGrp="1"/>
          </p:cNvSpPr>
          <p:nvPr>
            <p:ph type="sldNum" sz="quarter" idx="4"/>
          </p:nvPr>
        </p:nvSpPr>
        <p:spPr>
          <a:xfrm>
            <a:off x="6553201" y="635639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F53439-851E-44AD-84B1-B6BFC3D0C743}"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9219100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Рисунок 7" descr="3.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Заголовок 1"/>
          <p:cNvSpPr>
            <a:spLocks noGrp="1"/>
          </p:cNvSpPr>
          <p:nvPr>
            <p:ph type="title"/>
          </p:nvPr>
        </p:nvSpPr>
        <p:spPr bwMode="auto">
          <a:xfrm>
            <a:off x="457200" y="274639"/>
            <a:ext cx="47577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 name="Дата 3"/>
          <p:cNvSpPr>
            <a:spLocks noGrp="1"/>
          </p:cNvSpPr>
          <p:nvPr>
            <p:ph type="dt" sz="half" idx="2"/>
          </p:nvPr>
        </p:nvSpPr>
        <p:spPr>
          <a:xfrm>
            <a:off x="457200" y="635640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A10C12-9024-4062-8612-8B7DE977E14F}" type="datetimeFigureOut">
              <a:rPr lang="ru-RU">
                <a:solidFill>
                  <a:prstClr val="black">
                    <a:tint val="75000"/>
                  </a:prstClr>
                </a:solidFill>
              </a:rPr>
              <a:pPr>
                <a:defRPr/>
              </a:pPr>
              <a:t>25.09.2022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40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40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022D2F6-280B-4108-A269-D6374D02382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8772112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408"/>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820BB889-9D34-4BBB-8EBF-7B432ADE08F0}" type="datetimeFigureOut">
              <a:rPr lang="ru-RU" smtClean="0">
                <a:solidFill>
                  <a:prstClr val="black">
                    <a:tint val="75000"/>
                  </a:prstClr>
                </a:solidFill>
                <a:latin typeface="Calibri"/>
              </a:rPr>
              <a:pPr fontAlgn="auto">
                <a:spcBef>
                  <a:spcPts val="0"/>
                </a:spcBef>
                <a:spcAft>
                  <a:spcPts val="0"/>
                </a:spcAft>
              </a:pPr>
              <a:t>25.09.2022</a:t>
            </a:fld>
            <a:endParaRPr lang="ru-RU">
              <a:solidFill>
                <a:prstClr val="black">
                  <a:tint val="75000"/>
                </a:prstClr>
              </a:solidFill>
              <a:latin typeface="Calibri"/>
            </a:endParaRPr>
          </a:p>
        </p:txBody>
      </p:sp>
      <p:sp>
        <p:nvSpPr>
          <p:cNvPr id="5" name="Нижний колонтитул 4"/>
          <p:cNvSpPr>
            <a:spLocks noGrp="1"/>
          </p:cNvSpPr>
          <p:nvPr>
            <p:ph type="ftr" sz="quarter" idx="3"/>
          </p:nvPr>
        </p:nvSpPr>
        <p:spPr>
          <a:xfrm>
            <a:off x="3028950" y="6356408"/>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endParaRPr>
          </a:p>
        </p:txBody>
      </p:sp>
      <p:sp>
        <p:nvSpPr>
          <p:cNvPr id="6" name="Номер слайда 5"/>
          <p:cNvSpPr>
            <a:spLocks noGrp="1"/>
          </p:cNvSpPr>
          <p:nvPr>
            <p:ph type="sldNum" sz="quarter" idx="4"/>
          </p:nvPr>
        </p:nvSpPr>
        <p:spPr>
          <a:xfrm>
            <a:off x="6457950" y="6356408"/>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CC173F88-3387-453B-9303-AC0210B95CB8}" type="slidenum">
              <a:rPr lang="ru-RU" smtClean="0">
                <a:solidFill>
                  <a:prstClr val="black">
                    <a:tint val="75000"/>
                  </a:prstClr>
                </a:solidFill>
                <a:latin typeface="Calibri"/>
              </a:rPr>
              <a:pPr fontAlgn="auto">
                <a:spcBef>
                  <a:spcPts val="0"/>
                </a:spcBef>
                <a:spcAft>
                  <a:spcPts val="0"/>
                </a:spcAft>
              </a:pPr>
              <a:t>‹#›</a:t>
            </a:fld>
            <a:endParaRPr lang="ru-RU">
              <a:solidFill>
                <a:prstClr val="black">
                  <a:tint val="75000"/>
                </a:prstClr>
              </a:solidFill>
              <a:latin typeface="Calibri"/>
            </a:endParaRPr>
          </a:p>
        </p:txBody>
      </p:sp>
      <p:pic>
        <p:nvPicPr>
          <p:cNvPr id="7" name="Рисунок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360405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6778"/>
            <a:ext cx="9144000" cy="1052736"/>
          </a:xfrm>
          <a:prstGeom prst="rect">
            <a:avLst/>
          </a:prstGeom>
        </p:spPr>
        <p:txBody>
          <a:bodyPr vert="horz" lIns="91440" tIns="45720" rIns="91440" bIns="45720" rtlCol="0" anchor="ctr">
            <a:noAutofit/>
          </a:bodyPr>
          <a:lstStyle/>
          <a:p>
            <a:r>
              <a:rPr lang="en-US" altLang="ko-KR" dirty="0" smtClean="0"/>
              <a:t> Click to edit Master title</a:t>
            </a:r>
            <a:endParaRPr lang="ko-KR" alt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endParaRPr lang="ko-K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latinLnBrk="1">
              <a:spcBef>
                <a:spcPts val="0"/>
              </a:spcBef>
              <a:spcAft>
                <a:spcPts val="0"/>
              </a:spcAft>
            </a:pPr>
            <a:fld id="{D2E587EC-4A3E-4030-BABC-5E0C0236501C}" type="datetimeFigureOut">
              <a:rPr lang="ko-KR" altLang="en-US" smtClean="0">
                <a:solidFill>
                  <a:prstClr val="black">
                    <a:tint val="75000"/>
                  </a:prstClr>
                </a:solidFill>
                <a:latin typeface="맑은 고딕"/>
              </a:rPr>
              <a:pPr fontAlgn="auto" latinLnBrk="1">
                <a:spcBef>
                  <a:spcPts val="0"/>
                </a:spcBef>
                <a:spcAft>
                  <a:spcPts val="0"/>
                </a:spcAft>
              </a:pPr>
              <a:t>2022-09-25</a:t>
            </a:fld>
            <a:endParaRPr lang="ko-KR" altLang="en-US">
              <a:solidFill>
                <a:prstClr val="black">
                  <a:tint val="75000"/>
                </a:prstClr>
              </a:solidFill>
              <a:latin typeface="맑은 고딕"/>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latinLnBrk="1">
              <a:spcBef>
                <a:spcPts val="0"/>
              </a:spcBef>
              <a:spcAft>
                <a:spcPts val="0"/>
              </a:spcAft>
            </a:pPr>
            <a:endParaRPr lang="ko-KR" altLang="en-US">
              <a:solidFill>
                <a:prstClr val="black">
                  <a:tint val="75000"/>
                </a:prstClr>
              </a:solidFill>
              <a:latin typeface="맑은 고딕"/>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latinLnBrk="1">
              <a:spcBef>
                <a:spcPts val="0"/>
              </a:spcBef>
              <a:spcAft>
                <a:spcPts val="0"/>
              </a:spcAft>
            </a:pPr>
            <a:fld id="{6F4B9519-C8B1-4E82-966F-744A36AA8BB2}" type="slidenum">
              <a:rPr lang="ko-KR" altLang="en-US" smtClean="0">
                <a:solidFill>
                  <a:prstClr val="black">
                    <a:tint val="75000"/>
                  </a:prstClr>
                </a:solidFill>
                <a:latin typeface="맑은 고딕"/>
              </a:rPr>
              <a:pPr fontAlgn="auto" latinLnBrk="1">
                <a:spcBef>
                  <a:spcPts val="0"/>
                </a:spcBef>
                <a:spcAft>
                  <a:spcPts val="0"/>
                </a:spcAft>
              </a:pPr>
              <a:t>‹#›</a:t>
            </a:fld>
            <a:endParaRPr lang="ko-KR" altLang="en-US">
              <a:solidFill>
                <a:prstClr val="black">
                  <a:tint val="75000"/>
                </a:prstClr>
              </a:solidFill>
              <a:latin typeface="맑은 고딕"/>
            </a:endParaRPr>
          </a:p>
        </p:txBody>
      </p:sp>
    </p:spTree>
    <p:extLst>
      <p:ext uri="{BB962C8B-B14F-4D97-AF65-F5344CB8AC3E}">
        <p14:creationId xmlns:p14="http://schemas.microsoft.com/office/powerpoint/2010/main" val="3691394941"/>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1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hemeOverride" Target="../theme/themeOverride20.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hemeOverride" Target="../theme/themeOverride21.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7.xml"/><Relationship Id="rId1" Type="http://schemas.openxmlformats.org/officeDocument/2006/relationships/themeOverride" Target="../theme/themeOverride22.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7.xml"/><Relationship Id="rId1" Type="http://schemas.openxmlformats.org/officeDocument/2006/relationships/themeOverride" Target="../theme/themeOverride23.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hemeOverride" Target="../theme/themeOverride24.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7.xml"/><Relationship Id="rId1" Type="http://schemas.openxmlformats.org/officeDocument/2006/relationships/themeOverride" Target="../theme/themeOverride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hemeOverride" Target="../theme/themeOverride26.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7.xml"/><Relationship Id="rId1" Type="http://schemas.openxmlformats.org/officeDocument/2006/relationships/themeOverride" Target="../theme/themeOverride2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7.xml"/><Relationship Id="rId1" Type="http://schemas.openxmlformats.org/officeDocument/2006/relationships/themeOverride" Target="../theme/themeOverride28.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7.xml"/><Relationship Id="rId1" Type="http://schemas.openxmlformats.org/officeDocument/2006/relationships/themeOverride" Target="../theme/themeOverride29.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7.xml"/><Relationship Id="rId1" Type="http://schemas.openxmlformats.org/officeDocument/2006/relationships/themeOverride" Target="../theme/themeOverride30.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7.xml"/><Relationship Id="rId1" Type="http://schemas.openxmlformats.org/officeDocument/2006/relationships/themeOverride" Target="../theme/themeOverride31.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xml"/><Relationship Id="rId1" Type="http://schemas.openxmlformats.org/officeDocument/2006/relationships/themeOverride" Target="../theme/themeOverride32.xml"/></Relationships>
</file>

<file path=ppt/slides/_rels/slide1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82.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82.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82.xml"/><Relationship Id="rId1" Type="http://schemas.openxmlformats.org/officeDocument/2006/relationships/themeOverride" Target="../theme/themeOverride6.xml"/></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82.xml"/><Relationship Id="rId1" Type="http://schemas.openxmlformats.org/officeDocument/2006/relationships/themeOverride" Target="../theme/themeOverride7.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15.xml"/><Relationship Id="rId1" Type="http://schemas.openxmlformats.org/officeDocument/2006/relationships/themeOverride" Target="../theme/themeOverride18.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4.xml"/></Relationships>
</file>

<file path=ppt/slides/_rels/slide6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19.xml"/><Relationship Id="rId1" Type="http://schemas.openxmlformats.org/officeDocument/2006/relationships/themeOverride" Target="../theme/themeOverride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hemeOverride" Target="../theme/themeOverride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hemeOverride" Target="../theme/themeOverr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9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4255087"/>
            <a:ext cx="2195737" cy="1524000"/>
          </a:xfrm>
        </p:spPr>
        <p:txBody>
          <a:bodyPr/>
          <a:lstStyle/>
          <a:p>
            <a:pPr algn="ctr">
              <a:lnSpc>
                <a:spcPct val="150000"/>
              </a:lnSpc>
            </a:pPr>
            <a:r>
              <a:rPr lang="el-GR" sz="1200" dirty="0">
                <a:solidFill>
                  <a:srgbClr val="FFE7FF"/>
                </a:solidFill>
              </a:rPr>
              <a:t>Ανάπτυξη Τυπολογίας Δραστηριοτήτων και Τεχνικές διδασκαλίας για την </a:t>
            </a:r>
            <a:r>
              <a:rPr lang="el-GR" sz="1200" dirty="0" err="1">
                <a:solidFill>
                  <a:srgbClr val="FFE7FF"/>
                </a:solidFill>
              </a:rPr>
              <a:t>Αειφορία</a:t>
            </a:r>
            <a:r>
              <a:rPr lang="el-GR" sz="1200" dirty="0">
                <a:solidFill>
                  <a:srgbClr val="FFE7FF"/>
                </a:solidFill>
              </a:rPr>
              <a:t> και την Περιβαλλοντική Εκπαίδευση αξιοποιώντας τη Δημιουργική  Καλλιτεχνική Έκφραση</a:t>
            </a:r>
            <a:endParaRPr lang="el-GR" sz="3200" i="1" dirty="0">
              <a:solidFill>
                <a:schemeClr val="accent1">
                  <a:lumMod val="20000"/>
                  <a:lumOff val="80000"/>
                </a:schemeClr>
              </a:solidFill>
              <a:effectLst/>
            </a:endParaRPr>
          </a:p>
        </p:txBody>
      </p:sp>
      <p:sp>
        <p:nvSpPr>
          <p:cNvPr id="5" name="Ορθογώνιο 2"/>
          <p:cNvSpPr/>
          <p:nvPr/>
        </p:nvSpPr>
        <p:spPr>
          <a:xfrm>
            <a:off x="87683" y="520785"/>
            <a:ext cx="1741118" cy="423193"/>
          </a:xfrm>
          <a:prstGeom prst="rect">
            <a:avLst/>
          </a:prstGeom>
          <a:solidFill>
            <a:schemeClr val="accent1"/>
          </a:solidFill>
        </p:spPr>
        <p:txBody>
          <a:bodyPr wrap="square" lIns="68580" tIns="34290" rIns="68580" bIns="34290">
            <a:spAutoFit/>
          </a:bodyPr>
          <a:lstStyle/>
          <a:p>
            <a:pPr algn="ctr"/>
            <a:endParaRPr lang="en-US" sz="2300" b="1" dirty="0">
              <a:solidFill>
                <a:prstClr val="white"/>
              </a:solidFill>
              <a:effectLst>
                <a:glow rad="63500">
                  <a:srgbClr val="FF6700">
                    <a:satMod val="175000"/>
                    <a:alpha val="40000"/>
                  </a:srgbClr>
                </a:glow>
              </a:effectLst>
              <a:latin typeface="Corbel"/>
            </a:endParaRPr>
          </a:p>
        </p:txBody>
      </p:sp>
      <p:sp>
        <p:nvSpPr>
          <p:cNvPr id="2" name="Ορθογώνιο 1"/>
          <p:cNvSpPr/>
          <p:nvPr/>
        </p:nvSpPr>
        <p:spPr>
          <a:xfrm>
            <a:off x="-108520" y="299470"/>
            <a:ext cx="2232248" cy="2354491"/>
          </a:xfrm>
          <a:prstGeom prst="rect">
            <a:avLst/>
          </a:prstGeom>
        </p:spPr>
        <p:txBody>
          <a:bodyPr wrap="square">
            <a:spAutoFit/>
          </a:bodyPr>
          <a:lstStyle/>
          <a:p>
            <a:pPr algn="ctr">
              <a:lnSpc>
                <a:spcPct val="150000"/>
              </a:lnSpc>
            </a:pPr>
            <a:r>
              <a:rPr lang="el-GR" sz="1400" b="1" kern="0" dirty="0">
                <a:solidFill>
                  <a:srgbClr val="FFFFFF"/>
                </a:solidFill>
                <a:effectLst>
                  <a:outerShdw blurRad="38100" dist="38100" dir="2700000" algn="tl">
                    <a:srgbClr val="000000">
                      <a:alpha val="43137"/>
                    </a:srgbClr>
                  </a:outerShdw>
                </a:effectLst>
                <a:latin typeface="Verdana"/>
              </a:rPr>
              <a:t>Η Εκπαίδευση για την </a:t>
            </a:r>
            <a:r>
              <a:rPr lang="el-GR" sz="1400" b="1" kern="0" dirty="0" err="1">
                <a:solidFill>
                  <a:srgbClr val="FFFFFF"/>
                </a:solidFill>
                <a:effectLst>
                  <a:outerShdw blurRad="38100" dist="38100" dir="2700000" algn="tl">
                    <a:srgbClr val="000000">
                      <a:alpha val="43137"/>
                    </a:srgbClr>
                  </a:outerShdw>
                </a:effectLst>
                <a:latin typeface="Verdana"/>
              </a:rPr>
              <a:t>Αειφορία</a:t>
            </a:r>
            <a:r>
              <a:rPr lang="el-GR" sz="1400" b="1" kern="0" dirty="0">
                <a:solidFill>
                  <a:srgbClr val="FFFFFF"/>
                </a:solidFill>
                <a:effectLst>
                  <a:outerShdw blurRad="38100" dist="38100" dir="2700000" algn="tl">
                    <a:srgbClr val="000000">
                      <a:alpha val="43137"/>
                    </a:srgbClr>
                  </a:outerShdw>
                </a:effectLst>
                <a:latin typeface="Verdana"/>
              </a:rPr>
              <a:t> ως κινητήρια δύναμη για τον Μετασχηματισμό του Σχολείου στον 21ο αιώνα</a:t>
            </a:r>
            <a:endParaRPr lang="el-GR" sz="1200" i="1" dirty="0">
              <a:solidFill>
                <a:srgbClr val="DC8300">
                  <a:lumMod val="20000"/>
                  <a:lumOff val="80000"/>
                </a:srgbClr>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bwMode="white">
          <a:xfrm>
            <a:off x="1259632" y="3717032"/>
            <a:ext cx="8568952"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chemeClr val="hlink"/>
              </a:buClr>
              <a:buFont typeface="Wingdings" pitchFamily="2" charset="2"/>
              <a:buNone/>
              <a:defRPr sz="1800" b="1">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ctr">
              <a:lnSpc>
                <a:spcPct val="150000"/>
              </a:lnSpc>
              <a:spcBef>
                <a:spcPct val="0"/>
              </a:spcBef>
              <a:buClr>
                <a:srgbClr val="9DC03C"/>
              </a:buClr>
            </a:pPr>
            <a:r>
              <a:rPr lang="el-GR" dirty="0">
                <a:solidFill>
                  <a:srgbClr val="328C83">
                    <a:lumMod val="50000"/>
                  </a:srgbClr>
                </a:solidFill>
                <a:effectLst>
                  <a:glow rad="228600">
                    <a:srgbClr val="FFFFFF">
                      <a:satMod val="175000"/>
                      <a:alpha val="40000"/>
                    </a:srgbClr>
                  </a:glow>
                </a:effectLst>
              </a:rPr>
              <a:t>ΜΑΡΙΑ ΑΡΓΥΡΙΟΥ</a:t>
            </a:r>
          </a:p>
          <a:p>
            <a:pPr algn="ctr">
              <a:lnSpc>
                <a:spcPct val="150000"/>
              </a:lnSpc>
              <a:spcBef>
                <a:spcPct val="0"/>
              </a:spcBef>
              <a:buClr>
                <a:srgbClr val="9DC03C"/>
              </a:buClr>
            </a:pPr>
            <a:r>
              <a:rPr lang="el-GR" dirty="0">
                <a:solidFill>
                  <a:srgbClr val="328C83">
                    <a:lumMod val="50000"/>
                  </a:srgbClr>
                </a:solidFill>
                <a:effectLst>
                  <a:glow rad="228600">
                    <a:srgbClr val="FFFFFF">
                      <a:satMod val="175000"/>
                      <a:alpha val="40000"/>
                    </a:srgbClr>
                  </a:glow>
                </a:effectLst>
              </a:rPr>
              <a:t>ΑΣΠΑΙΤΕ Εργαστηριακό Διδακτικό Προσωπικό</a:t>
            </a:r>
          </a:p>
          <a:p>
            <a:pPr algn="ctr">
              <a:lnSpc>
                <a:spcPct val="150000"/>
              </a:lnSpc>
              <a:spcBef>
                <a:spcPct val="0"/>
              </a:spcBef>
              <a:buClr>
                <a:srgbClr val="9DC03C"/>
              </a:buClr>
            </a:pPr>
            <a:r>
              <a:rPr lang="el-GR" dirty="0">
                <a:solidFill>
                  <a:srgbClr val="328C83">
                    <a:lumMod val="50000"/>
                  </a:srgbClr>
                </a:solidFill>
                <a:effectLst>
                  <a:glow rad="228600">
                    <a:srgbClr val="FFFFFF">
                      <a:satMod val="175000"/>
                      <a:alpha val="40000"/>
                    </a:srgbClr>
                  </a:glow>
                </a:effectLst>
              </a:rPr>
              <a:t>ΤΕΠΑΕΣ, Πανεπιστήμιο Αιγαίου </a:t>
            </a:r>
          </a:p>
        </p:txBody>
      </p:sp>
    </p:spTree>
    <p:extLst>
      <p:ext uri="{BB962C8B-B14F-4D97-AF65-F5344CB8AC3E}">
        <p14:creationId xmlns:p14="http://schemas.microsoft.com/office/powerpoint/2010/main" val="18607968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64565" y="-225775"/>
            <a:ext cx="8229600" cy="1143000"/>
          </a:xfrm>
        </p:spPr>
        <p:txBody>
          <a:bodyPr/>
          <a:lstStyle/>
          <a:p>
            <a:pPr marL="0" marR="0">
              <a:lnSpc>
                <a:spcPct val="115000"/>
              </a:lnSpc>
              <a:spcBef>
                <a:spcPts val="0"/>
              </a:spcBef>
              <a:spcAft>
                <a:spcPts val="0"/>
              </a:spcAft>
            </a:pPr>
            <a:r>
              <a:rPr lang="el-GR" sz="2800" b="1" dirty="0" smtClean="0">
                <a:solidFill>
                  <a:schemeClr val="tx2">
                    <a:lumMod val="75000"/>
                  </a:schemeClr>
                </a:solidFill>
                <a:latin typeface="+mn-lt"/>
                <a:ea typeface="Times New Roman" panose="02020603050405020304" pitchFamily="18" charset="0"/>
                <a:cs typeface="Times New Roman" panose="02020603050405020304" pitchFamily="18" charset="0"/>
              </a:rPr>
              <a:t>Χαρακτηριστικοί στόχοι</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1037480" y="942402"/>
            <a:ext cx="6366631" cy="5069160"/>
          </a:xfrm>
        </p:spPr>
        <p:txBody>
          <a:bodyPr/>
          <a:lstStyle/>
          <a:p>
            <a:pPr marL="0" marR="0" indent="0" algn="just">
              <a:lnSpc>
                <a:spcPct val="150000"/>
              </a:lnSpc>
              <a:spcBef>
                <a:spcPts val="0"/>
              </a:spcBef>
              <a:spcAft>
                <a:spcPts val="0"/>
              </a:spcAft>
              <a:buNone/>
            </a:pPr>
            <a:r>
              <a:rPr lang="el-GR" sz="1800" b="1" dirty="0" smtClean="0">
                <a:solidFill>
                  <a:schemeClr val="tx2">
                    <a:lumMod val="75000"/>
                  </a:schemeClr>
                </a:solidFill>
                <a:latin typeface="Calibri" panose="020F0502020204030204" pitchFamily="34" charset="0"/>
                <a:ea typeface="Times New Roman" panose="02020603050405020304" pitchFamily="18" charset="0"/>
              </a:rPr>
              <a:t>Οι στόχοι που θεωρούνται </a:t>
            </a:r>
            <a:r>
              <a:rPr lang="el-GR" sz="1800" b="1" dirty="0">
                <a:solidFill>
                  <a:schemeClr val="tx2">
                    <a:lumMod val="75000"/>
                  </a:schemeClr>
                </a:solidFill>
                <a:latin typeface="Calibri" panose="020F0502020204030204" pitchFamily="34" charset="0"/>
                <a:ea typeface="Times New Roman" panose="02020603050405020304" pitchFamily="18" charset="0"/>
              </a:rPr>
              <a:t>χαρακτηριστικότεροι και απαντώνται συχνότερα σε επίσημα έγγραφα. Ως τέτοιους θα αναφέρουμε τους εξής: </a:t>
            </a:r>
          </a:p>
          <a:p>
            <a:pPr marL="0" marR="0" indent="0" algn="just">
              <a:lnSpc>
                <a:spcPct val="150000"/>
              </a:lnSpc>
              <a:spcBef>
                <a:spcPts val="0"/>
              </a:spcBef>
              <a:spcAft>
                <a:spcPts val="0"/>
              </a:spcAft>
              <a:buNone/>
            </a:pPr>
            <a:r>
              <a:rPr lang="el-GR" sz="1800" b="1" dirty="0">
                <a:solidFill>
                  <a:schemeClr val="tx2">
                    <a:lumMod val="75000"/>
                  </a:schemeClr>
                </a:solidFill>
                <a:latin typeface="Calibri" panose="020F0502020204030204" pitchFamily="34" charset="0"/>
                <a:ea typeface="Times New Roman" panose="02020603050405020304" pitchFamily="18" charset="0"/>
              </a:rPr>
              <a:t>•	Προστασία και προώθηση της πολιτιστικής κληρονομιάς.</a:t>
            </a:r>
          </a:p>
          <a:p>
            <a:pPr marL="0" marR="0" indent="0" algn="just">
              <a:lnSpc>
                <a:spcPct val="150000"/>
              </a:lnSpc>
              <a:spcBef>
                <a:spcPts val="0"/>
              </a:spcBef>
              <a:spcAft>
                <a:spcPts val="0"/>
              </a:spcAft>
              <a:buNone/>
            </a:pPr>
            <a:r>
              <a:rPr lang="el-GR" sz="1800" b="1" dirty="0">
                <a:solidFill>
                  <a:schemeClr val="tx2">
                    <a:lumMod val="75000"/>
                  </a:schemeClr>
                </a:solidFill>
                <a:latin typeface="Calibri" panose="020F0502020204030204" pitchFamily="34" charset="0"/>
                <a:ea typeface="Times New Roman" panose="02020603050405020304" pitchFamily="18" charset="0"/>
              </a:rPr>
              <a:t>•	Ενίσχυση της καλλιτεχνικής και της πνευματικής δημιουργίας. </a:t>
            </a:r>
          </a:p>
          <a:p>
            <a:pPr marL="0" marR="0" indent="0" algn="just">
              <a:lnSpc>
                <a:spcPct val="150000"/>
              </a:lnSpc>
              <a:spcBef>
                <a:spcPts val="0"/>
              </a:spcBef>
              <a:spcAft>
                <a:spcPts val="0"/>
              </a:spcAft>
              <a:buNone/>
            </a:pPr>
            <a:r>
              <a:rPr lang="el-GR" sz="1800" b="1" dirty="0">
                <a:solidFill>
                  <a:schemeClr val="tx2">
                    <a:lumMod val="75000"/>
                  </a:schemeClr>
                </a:solidFill>
                <a:latin typeface="Calibri" panose="020F0502020204030204" pitchFamily="34" charset="0"/>
                <a:ea typeface="Times New Roman" panose="02020603050405020304" pitchFamily="18" charset="0"/>
              </a:rPr>
              <a:t>•	Διεύρυνση της συμμετοχής των πολιτών στην πολιτισμική ζωή.</a:t>
            </a:r>
          </a:p>
          <a:p>
            <a:pPr marL="0" marR="0" indent="0" algn="just">
              <a:lnSpc>
                <a:spcPct val="150000"/>
              </a:lnSpc>
              <a:spcBef>
                <a:spcPts val="0"/>
              </a:spcBef>
              <a:spcAft>
                <a:spcPts val="0"/>
              </a:spcAft>
              <a:buNone/>
            </a:pPr>
            <a:r>
              <a:rPr lang="el-GR" sz="1800" b="1" dirty="0">
                <a:solidFill>
                  <a:schemeClr val="tx2">
                    <a:lumMod val="75000"/>
                  </a:schemeClr>
                </a:solidFill>
                <a:latin typeface="Calibri" panose="020F0502020204030204" pitchFamily="34" charset="0"/>
                <a:ea typeface="Times New Roman" panose="02020603050405020304" pitchFamily="18" charset="0"/>
              </a:rPr>
              <a:t>•	Συνεργασία με διεθνείς οργανισμούς.</a:t>
            </a:r>
          </a:p>
          <a:p>
            <a:pPr marL="0" marR="0" indent="0" algn="just">
              <a:lnSpc>
                <a:spcPct val="150000"/>
              </a:lnSpc>
              <a:spcBef>
                <a:spcPts val="0"/>
              </a:spcBef>
              <a:spcAft>
                <a:spcPts val="0"/>
              </a:spcAft>
              <a:buNone/>
            </a:pPr>
            <a:r>
              <a:rPr lang="el-GR" sz="1800" b="1" dirty="0">
                <a:solidFill>
                  <a:schemeClr val="tx2">
                    <a:lumMod val="75000"/>
                  </a:schemeClr>
                </a:solidFill>
                <a:latin typeface="Calibri" panose="020F0502020204030204" pitchFamily="34" charset="0"/>
                <a:ea typeface="Times New Roman" panose="02020603050405020304" pitchFamily="18" charset="0"/>
              </a:rPr>
              <a:t>•	Διαπολιτισμική μάθηση/εκπαίδευση. </a:t>
            </a:r>
          </a:p>
        </p:txBody>
      </p:sp>
    </p:spTree>
    <p:extLst>
      <p:ext uri="{BB962C8B-B14F-4D97-AF65-F5344CB8AC3E}">
        <p14:creationId xmlns:p14="http://schemas.microsoft.com/office/powerpoint/2010/main" val="1412091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644824"/>
            <a:ext cx="8640960" cy="5213176"/>
          </a:xfrm>
          <a:prstGeom prst="rect">
            <a:avLst/>
          </a:prstGeom>
        </p:spPr>
        <p:txBody>
          <a:bodyPr>
            <a:normAutofit/>
          </a:bodyPr>
          <a:lstStyle/>
          <a:p>
            <a:pPr marL="457200" lvl="1" indent="0" algn="just" defTabSz="914400">
              <a:lnSpc>
                <a:spcPct val="160000"/>
              </a:lnSpc>
              <a:spcBef>
                <a:spcPts val="0"/>
              </a:spcBef>
              <a:buNone/>
              <a:defRPr/>
            </a:pPr>
            <a:r>
              <a:rPr lang="el-GR" altLang="en-US" kern="0" dirty="0">
                <a:solidFill>
                  <a:schemeClr val="accent1">
                    <a:lumMod val="75000"/>
                  </a:schemeClr>
                </a:solidFill>
              </a:rPr>
              <a:t>Στόχος της είναι να φέρει το παιδί σε άμεση επαφή με το αντικείμενο της μουσικής μάθησης καθώς επιδιώκει την ενεργό συμμετοχή των παιδιών θεωρώντας σημαντικές τις συναισθηματικές αντιδράσεις τους στα μουσικά ερεθίσματα που θα τους δοθούν, αλλά και τις ερωτήσεις που θα συζητηθούν ελεύθερα στην τάξη. </a:t>
            </a:r>
            <a:endParaRPr lang="el-GR" altLang="en-US" kern="0" dirty="0" smtClean="0">
              <a:solidFill>
                <a:schemeClr val="accent1">
                  <a:lumMod val="75000"/>
                </a:schemeClr>
              </a:solidFill>
            </a:endParaRPr>
          </a:p>
          <a:p>
            <a:pPr marL="457200" lvl="1" indent="0" algn="just" defTabSz="914400">
              <a:lnSpc>
                <a:spcPct val="160000"/>
              </a:lnSpc>
              <a:spcBef>
                <a:spcPts val="0"/>
              </a:spcBef>
              <a:buNone/>
              <a:defRPr/>
            </a:pPr>
            <a:endParaRPr lang="el-GR" altLang="en-US" kern="0" dirty="0">
              <a:solidFill>
                <a:schemeClr val="accent1">
                  <a:lumMod val="75000"/>
                </a:schemeClr>
              </a:solidFill>
            </a:endParaRPr>
          </a:p>
          <a:p>
            <a:pPr marL="457200" lvl="1" indent="0" algn="just" defTabSz="914400">
              <a:lnSpc>
                <a:spcPct val="160000"/>
              </a:lnSpc>
              <a:spcBef>
                <a:spcPts val="0"/>
              </a:spcBef>
              <a:buNone/>
              <a:defRPr/>
            </a:pPr>
            <a:r>
              <a:rPr lang="el-GR" altLang="en-US" kern="0" dirty="0" smtClean="0">
                <a:solidFill>
                  <a:schemeClr val="accent1">
                    <a:lumMod val="75000"/>
                  </a:schemeClr>
                </a:solidFill>
              </a:rPr>
              <a:t>Προτείνεται </a:t>
            </a:r>
            <a:r>
              <a:rPr lang="el-GR" altLang="en-US" kern="0" dirty="0">
                <a:solidFill>
                  <a:schemeClr val="accent1">
                    <a:lumMod val="75000"/>
                  </a:schemeClr>
                </a:solidFill>
              </a:rPr>
              <a:t>τα παιδιά να δουλεύουν σε ομάδες, να επικοινωνούν τα βιώματά τους, να επεξεργάζονται από κοινού τις αντιδράσεις τους, να θέτουν τους δικούς τους στόχους, να εκφράζονται και να δημιουργούν μουσική. Σημαντικός παράγοντας στη μαθησιακή διαδικασία θεωρείται ο προβληματισμός που αναπτύσσεται με τα παιδιά αλλά και η ικανότητά τους να </a:t>
            </a:r>
            <a:r>
              <a:rPr lang="el-GR" altLang="en-US" kern="0" dirty="0" err="1">
                <a:solidFill>
                  <a:schemeClr val="accent1">
                    <a:lumMod val="75000"/>
                  </a:schemeClr>
                </a:solidFill>
              </a:rPr>
              <a:t>αναστοχάζονται</a:t>
            </a:r>
            <a:r>
              <a:rPr lang="el-GR" altLang="en-US" kern="0" dirty="0">
                <a:solidFill>
                  <a:schemeClr val="accent1">
                    <a:lumMod val="75000"/>
                  </a:schemeClr>
                </a:solidFill>
              </a:rPr>
              <a:t>. </a:t>
            </a:r>
            <a:endParaRPr kumimoji="0" lang="el-GR" altLang="en-US" sz="2600" b="1" i="0" u="none" strike="noStrike" kern="0" cap="none" spc="0" normalizeH="0" baseline="0" noProof="0" dirty="0">
              <a:ln>
                <a:noFill/>
              </a:ln>
              <a:solidFill>
                <a:schemeClr val="accent1">
                  <a:lumMod val="75000"/>
                </a:schemeClr>
              </a:solidFill>
              <a:effectLst/>
              <a:uLnTx/>
              <a:uFillTx/>
            </a:endParaRPr>
          </a:p>
        </p:txBody>
      </p:sp>
    </p:spTree>
    <p:extLst>
      <p:ext uri="{BB962C8B-B14F-4D97-AF65-F5344CB8AC3E}">
        <p14:creationId xmlns:p14="http://schemas.microsoft.com/office/powerpoint/2010/main" val="2447666641"/>
      </p:ext>
    </p:extLst>
  </p:cSld>
  <p:clrMapOvr>
    <a:masterClrMapping/>
  </p:clrMapOvr>
  <p:transition spd="slow">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340768"/>
            <a:ext cx="8640960" cy="5213176"/>
          </a:xfrm>
          <a:prstGeom prst="rect">
            <a:avLst/>
          </a:prstGeom>
        </p:spPr>
        <p:txBody>
          <a:bodyPr>
            <a:normAutofit fontScale="92500" lnSpcReduction="20000"/>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Η </a:t>
            </a:r>
            <a:r>
              <a:rPr lang="el-GR" altLang="en-US" kern="0" dirty="0">
                <a:solidFill>
                  <a:schemeClr val="accent1">
                    <a:lumMod val="75000"/>
                  </a:schemeClr>
                </a:solidFill>
              </a:rPr>
              <a:t>βιωματική προσέγγιση και εμπειρία συστήνει θεμελιώδη διδακτική συνθήκη ενός μουσικού μαθήματος. Με τα Νέα Προγράμματα Σπουδών στο πλαίσιο του Νέου Σχολείου (Σχολείο του 21ου αιώνα) καθιερώνονται στο Δημοτικό και στο Γυμνάσιο οι «Βιωματικές Δράσεις» (ΒΔ) (104868/Γ2/13-09-2011, 124674/Γ2/1-11-2011) ως διακριτές ενότητες των Νέων Σχολικών Προγραμμάτων και του υποχρεωτικού </a:t>
            </a:r>
            <a:r>
              <a:rPr lang="el-GR" altLang="en-US" kern="0" dirty="0" err="1">
                <a:solidFill>
                  <a:schemeClr val="accent1">
                    <a:lumMod val="75000"/>
                  </a:schemeClr>
                </a:solidFill>
              </a:rPr>
              <a:t>Ωρολόγιου</a:t>
            </a:r>
            <a:r>
              <a:rPr lang="el-GR" altLang="en-US" kern="0" dirty="0">
                <a:solidFill>
                  <a:schemeClr val="accent1">
                    <a:lumMod val="75000"/>
                  </a:schemeClr>
                </a:solidFill>
              </a:rPr>
              <a:t> Προγράμματος.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endParaRPr lang="el-GR" altLang="en-US" kern="0" dirty="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Οι </a:t>
            </a:r>
            <a:r>
              <a:rPr lang="el-GR" altLang="en-US" kern="0" dirty="0">
                <a:solidFill>
                  <a:schemeClr val="accent1">
                    <a:lumMod val="75000"/>
                  </a:schemeClr>
                </a:solidFill>
              </a:rPr>
              <a:t>Βιωματικές Δράσεις, ως διδακτική προσέγγιση, εκφράζουν τις αρχές της Βιωματικής Παιδαγωγικής, η οποία στην εκσυγχρονισμένη μορφή της, λαμβάνει τη διάσταση της καινοτόμου προσέγγισης με ευρύτερη αποδοχή και σημαντική στήριξη από τις σύγχρονες ψυχολογικές και κοινωνιολογικές σχολές  (</a:t>
            </a:r>
            <a:r>
              <a:rPr lang="el-GR" altLang="en-US" kern="0" dirty="0" err="1">
                <a:solidFill>
                  <a:schemeClr val="accent1">
                    <a:lumMod val="75000"/>
                  </a:schemeClr>
                </a:solidFill>
              </a:rPr>
              <a:t>Smith</a:t>
            </a:r>
            <a:r>
              <a:rPr lang="el-GR" altLang="en-US" kern="0" dirty="0">
                <a:solidFill>
                  <a:schemeClr val="accent1">
                    <a:lumMod val="75000"/>
                  </a:schemeClr>
                </a:solidFill>
              </a:rPr>
              <a:t> &amp; </a:t>
            </a:r>
            <a:r>
              <a:rPr lang="el-GR" altLang="en-US" kern="0" dirty="0" err="1">
                <a:solidFill>
                  <a:schemeClr val="accent1">
                    <a:lumMod val="75000"/>
                  </a:schemeClr>
                </a:solidFill>
              </a:rPr>
              <a:t>Knapp</a:t>
            </a:r>
            <a:r>
              <a:rPr lang="el-GR" altLang="en-US" kern="0" dirty="0">
                <a:solidFill>
                  <a:schemeClr val="accent1">
                    <a:lumMod val="75000"/>
                  </a:schemeClr>
                </a:solidFill>
              </a:rPr>
              <a:t>, 2010).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endParaRPr lang="el-GR" altLang="en-US" kern="0" dirty="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Κοινό </a:t>
            </a:r>
            <a:r>
              <a:rPr lang="el-GR" altLang="en-US" kern="0" dirty="0">
                <a:solidFill>
                  <a:schemeClr val="accent1">
                    <a:lumMod val="75000"/>
                  </a:schemeClr>
                </a:solidFill>
              </a:rPr>
              <a:t>στοιχείο των ερευνητικών ευρημάτων είναι ότι ενεργοποιούν τους/τις μαθητές/</a:t>
            </a:r>
            <a:r>
              <a:rPr lang="el-GR" altLang="en-US" kern="0" dirty="0" err="1">
                <a:solidFill>
                  <a:schemeClr val="accent1">
                    <a:lumMod val="75000"/>
                  </a:schemeClr>
                </a:solidFill>
              </a:rPr>
              <a:t>τριες</a:t>
            </a:r>
            <a:r>
              <a:rPr lang="el-GR" altLang="en-US" kern="0" dirty="0">
                <a:solidFill>
                  <a:schemeClr val="accent1">
                    <a:lumMod val="75000"/>
                  </a:schemeClr>
                </a:solidFill>
              </a:rPr>
              <a:t> για να αποκτήσουν και να επεξεργασθούν πολλές και ποικίλες εμπειρίες.</a:t>
            </a: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89072173"/>
      </p:ext>
    </p:extLst>
  </p:cSld>
  <p:clrMapOvr>
    <a:masterClrMapping/>
  </p:clrMapOvr>
  <p:transition spd="slow">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268760"/>
            <a:ext cx="8640960" cy="5213176"/>
          </a:xfrm>
          <a:prstGeom prst="rect">
            <a:avLst/>
          </a:prstGeom>
        </p:spPr>
        <p:txBody>
          <a:bodyPr>
            <a:normAutofit/>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kern="0" dirty="0">
                <a:solidFill>
                  <a:schemeClr val="accent1">
                    <a:lumMod val="75000"/>
                  </a:schemeClr>
                </a:solidFill>
              </a:rPr>
              <a:t>Η Βιωματική Παιδαγωγική, ως παιδαγωγική σχολή, διατυπώνει ένα συγκροτημένο σύστημα δεοντολογικών θέσεων για τα κεντρικά ερωτήματα της εκπαίδευσης, όπως είναι ο σκοπός της εκπαίδευσης στην ευρύτερη διασύνδεσή της με το άτομο και την κοινωνία. Ώστε να καταστήσει τους/τις μαθητές/</a:t>
            </a:r>
            <a:r>
              <a:rPr lang="el-GR" altLang="en-US" kern="0" dirty="0" err="1">
                <a:solidFill>
                  <a:schemeClr val="accent1">
                    <a:lumMod val="75000"/>
                  </a:schemeClr>
                </a:solidFill>
              </a:rPr>
              <a:t>τριες</a:t>
            </a:r>
            <a:r>
              <a:rPr lang="el-GR" altLang="en-US" kern="0" dirty="0">
                <a:solidFill>
                  <a:schemeClr val="accent1">
                    <a:lumMod val="75000"/>
                  </a:schemeClr>
                </a:solidFill>
              </a:rPr>
              <a:t> ικανούς/</a:t>
            </a:r>
            <a:r>
              <a:rPr lang="el-GR" altLang="en-US" kern="0" dirty="0" err="1">
                <a:solidFill>
                  <a:schemeClr val="accent1">
                    <a:lumMod val="75000"/>
                  </a:schemeClr>
                </a:solidFill>
              </a:rPr>
              <a:t>ες</a:t>
            </a:r>
            <a:r>
              <a:rPr lang="el-GR" altLang="en-US" kern="0" dirty="0">
                <a:solidFill>
                  <a:schemeClr val="accent1">
                    <a:lumMod val="75000"/>
                  </a:schemeClr>
                </a:solidFill>
              </a:rPr>
              <a:t> να διαχειρίζονται, ατομικά και συλλογικά,  τις προσωπικές, μαθησιακές και κοινωνικές καταστάσεις.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endParaRPr lang="el-GR" altLang="en-US" kern="0" dirty="0" smtClean="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Μέσω </a:t>
            </a:r>
            <a:r>
              <a:rPr lang="el-GR" altLang="en-US" kern="0" dirty="0">
                <a:solidFill>
                  <a:schemeClr val="accent1">
                    <a:lumMod val="75000"/>
                  </a:schemeClr>
                </a:solidFill>
              </a:rPr>
              <a:t>της αυτονομίας, της κριτικής στάσης, της ευθύνης και της αποτελεσματικότητας η Βιωματική Παιδαγωγική  επιδιώκει να διασφαλίσει μία διαλεκτική σχέση μεταξύ (α) του ατομικού </a:t>
            </a:r>
            <a:r>
              <a:rPr lang="el-GR" altLang="en-US" kern="0" dirty="0" err="1">
                <a:solidFill>
                  <a:schemeClr val="accent1">
                    <a:lumMod val="75000"/>
                  </a:schemeClr>
                </a:solidFill>
              </a:rPr>
              <a:t>αυτο</a:t>
            </a:r>
            <a:r>
              <a:rPr lang="el-GR" altLang="en-US" kern="0" dirty="0">
                <a:solidFill>
                  <a:schemeClr val="accent1">
                    <a:lumMod val="75000"/>
                  </a:schemeClr>
                </a:solidFill>
              </a:rPr>
              <a:t>-καθορισμού και της κοινωνικής ευθύνης και (β) της κοινωνικής συνέχειας και της κοινωνικής αλλαγής.</a:t>
            </a: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23983026"/>
      </p:ext>
    </p:extLst>
  </p:cSld>
  <p:clrMapOvr>
    <a:masterClrMapping/>
  </p:clrMapOvr>
  <p:transition spd="slow">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052736"/>
            <a:ext cx="8640960" cy="5472608"/>
          </a:xfrm>
          <a:prstGeom prst="rect">
            <a:avLst/>
          </a:prstGeom>
          <a:gradFill>
            <a:gsLst>
              <a:gs pos="0">
                <a:schemeClr val="accent1">
                  <a:lumMod val="5000"/>
                  <a:lumOff val="95000"/>
                  <a:alpha val="3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20000"/>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C00000"/>
              </a:solidFill>
              <a:effectLst/>
              <a:uLnTx/>
              <a:uFillTx/>
            </a:endParaRPr>
          </a:p>
          <a:p>
            <a:pPr marL="0" lvl="1" indent="0" algn="just" defTabSz="914400">
              <a:lnSpc>
                <a:spcPct val="160000"/>
              </a:lnSpc>
              <a:spcBef>
                <a:spcPts val="0"/>
              </a:spcBef>
              <a:buNone/>
              <a:defRPr/>
            </a:pPr>
            <a:r>
              <a:rPr lang="el-GR" altLang="en-US" b="1" kern="0" dirty="0">
                <a:solidFill>
                  <a:srgbClr val="002060"/>
                </a:solidFill>
              </a:rPr>
              <a:t>Η μάθηση χαρακτηρίζεται «βιωματική» όταν ικανοποιεί τις εξής, τουλάχιστον, προϋποθέσεις:</a:t>
            </a:r>
          </a:p>
          <a:p>
            <a:pPr marL="0" lvl="1" indent="0" algn="just" defTabSz="914400">
              <a:lnSpc>
                <a:spcPct val="160000"/>
              </a:lnSpc>
              <a:spcBef>
                <a:spcPts val="0"/>
              </a:spcBef>
              <a:buNone/>
              <a:defRPr/>
            </a:pPr>
            <a:r>
              <a:rPr lang="el-GR" altLang="en-US" kern="0" dirty="0">
                <a:solidFill>
                  <a:srgbClr val="C00000"/>
                </a:solidFill>
              </a:rPr>
              <a:t>- Οι προσωπικές εμπειρίες του παιδιού συνδέονται μεταξύ τους με συνεχείς διαδικασίες, σχεδιασμού και </a:t>
            </a:r>
            <a:r>
              <a:rPr lang="el-GR" altLang="en-US" kern="0" dirty="0" err="1">
                <a:solidFill>
                  <a:srgbClr val="C00000"/>
                </a:solidFill>
              </a:rPr>
              <a:t>αναστοχασμού</a:t>
            </a:r>
            <a:r>
              <a:rPr lang="el-GR" altLang="en-US" kern="0" dirty="0">
                <a:solidFill>
                  <a:srgbClr val="C00000"/>
                </a:solidFill>
              </a:rPr>
              <a:t>. </a:t>
            </a:r>
          </a:p>
          <a:p>
            <a:pPr marL="0" lvl="1" indent="0" algn="just" defTabSz="914400">
              <a:lnSpc>
                <a:spcPct val="160000"/>
              </a:lnSpc>
              <a:spcBef>
                <a:spcPts val="0"/>
              </a:spcBef>
              <a:buNone/>
              <a:defRPr/>
            </a:pPr>
            <a:r>
              <a:rPr lang="el-GR" altLang="en-US" kern="0" dirty="0">
                <a:solidFill>
                  <a:srgbClr val="C00000"/>
                </a:solidFill>
              </a:rPr>
              <a:t>-  Το παιδί πρέπει να είναι ενεργά παρόν και να έχει συνείδηση των αλληλεπιδράσεων του στο βίωμα.</a:t>
            </a:r>
          </a:p>
          <a:p>
            <a:pPr marL="0" lvl="1" indent="0" algn="just" defTabSz="914400">
              <a:lnSpc>
                <a:spcPct val="160000"/>
              </a:lnSpc>
              <a:spcBef>
                <a:spcPts val="0"/>
              </a:spcBef>
              <a:buNone/>
              <a:defRPr/>
            </a:pPr>
            <a:r>
              <a:rPr lang="el-GR" altLang="en-US" kern="0" dirty="0">
                <a:solidFill>
                  <a:srgbClr val="C00000"/>
                </a:solidFill>
              </a:rPr>
              <a:t>-  Η βιωματική μάθηση είναι προσωπική υπόθεση, αλλά ταυτόχρονα καθορισμένη, έντονη και πολύπλοκη. Οι μέθοδοι επιλέγονται για να εξασφαλίζουν την ενεργή συμμετοχή και την προσωπική στάση/στυλ όσων συμμετέχουν.</a:t>
            </a:r>
          </a:p>
          <a:p>
            <a:pPr marL="0" lvl="1" indent="0" algn="just" defTabSz="914400">
              <a:lnSpc>
                <a:spcPct val="160000"/>
              </a:lnSpc>
              <a:spcBef>
                <a:spcPts val="0"/>
              </a:spcBef>
              <a:buNone/>
              <a:defRPr/>
            </a:pPr>
            <a:r>
              <a:rPr lang="el-GR" altLang="en-US" kern="0" dirty="0">
                <a:solidFill>
                  <a:srgbClr val="C00000"/>
                </a:solidFill>
              </a:rPr>
              <a:t>-   Οι εκπαιδευτικοί - εμψυχωτές χρησιμοποιούν τις προσωπικές εμπειρίες των παιδιών ως βάση για τη διαμόρφωση της εμπειρίας. </a:t>
            </a:r>
          </a:p>
          <a:p>
            <a:pPr marL="0" lvl="1" indent="0" algn="just" defTabSz="914400">
              <a:lnSpc>
                <a:spcPct val="160000"/>
              </a:lnSpc>
              <a:spcBef>
                <a:spcPts val="0"/>
              </a:spcBef>
              <a:buNone/>
              <a:defRPr/>
            </a:pPr>
            <a:r>
              <a:rPr lang="el-GR" altLang="en-US" kern="0" dirty="0">
                <a:solidFill>
                  <a:srgbClr val="C00000"/>
                </a:solidFill>
              </a:rPr>
              <a:t>- Τα παιδιά εκθέτουν τον εαυτό τους μέσα από δράσεις αλλά προετοιμάζονται να δεχθούν εποικοδομητική κριτική σε μία νέα εκπαιδευτική προοπτική. </a:t>
            </a: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C00000"/>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C00000"/>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1714591116"/>
      </p:ext>
    </p:extLst>
  </p:cSld>
  <p:clrMapOvr>
    <a:masterClrMapping/>
  </p:clrMapOvr>
  <p:transition spd="slow">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417692"/>
            <a:ext cx="8640960" cy="5213176"/>
          </a:xfrm>
          <a:prstGeom prst="rect">
            <a:avLst/>
          </a:prstGeom>
        </p:spPr>
        <p:txBody>
          <a:bodyPr>
            <a:normAutofit/>
          </a:bodyPr>
          <a:lstStyle/>
          <a:p>
            <a:pPr marL="0" lvl="1" indent="0" algn="just" defTabSz="914400">
              <a:lnSpc>
                <a:spcPct val="160000"/>
              </a:lnSpc>
              <a:spcBef>
                <a:spcPts val="0"/>
              </a:spcBef>
              <a:buNone/>
              <a:defRPr/>
            </a:pPr>
            <a:r>
              <a:rPr lang="el-GR" altLang="en-US" kern="0" dirty="0" smtClean="0">
                <a:solidFill>
                  <a:srgbClr val="7030A0"/>
                </a:solidFill>
              </a:rPr>
              <a:t>Ως </a:t>
            </a:r>
            <a:r>
              <a:rPr lang="el-GR" altLang="en-US" kern="0" dirty="0">
                <a:solidFill>
                  <a:srgbClr val="7030A0"/>
                </a:solidFill>
              </a:rPr>
              <a:t>αποτέλεσμα της βιωματικής μουσικής μάθησης, οι αναμενόμενες επιδόσεις του παιδιού, εστιάζουν:</a:t>
            </a:r>
          </a:p>
          <a:p>
            <a:pPr marL="0" lvl="1" indent="0" algn="just" defTabSz="914400">
              <a:lnSpc>
                <a:spcPct val="160000"/>
              </a:lnSpc>
              <a:spcBef>
                <a:spcPts val="0"/>
              </a:spcBef>
              <a:buNone/>
              <a:defRPr/>
            </a:pPr>
            <a:r>
              <a:rPr lang="el-GR" altLang="en-US" kern="0" dirty="0">
                <a:solidFill>
                  <a:schemeClr val="accent1">
                    <a:lumMod val="75000"/>
                  </a:schemeClr>
                </a:solidFill>
              </a:rPr>
              <a:t>•	στην καλλιέργεια της δημιουργικής σκέψης </a:t>
            </a:r>
          </a:p>
          <a:p>
            <a:pPr marL="0" lvl="1" indent="0" algn="just" defTabSz="914400">
              <a:lnSpc>
                <a:spcPct val="160000"/>
              </a:lnSpc>
              <a:spcBef>
                <a:spcPts val="0"/>
              </a:spcBef>
              <a:buNone/>
              <a:defRPr/>
            </a:pPr>
            <a:r>
              <a:rPr lang="el-GR" altLang="en-US" kern="0" dirty="0">
                <a:solidFill>
                  <a:schemeClr val="accent1">
                    <a:lumMod val="75000"/>
                  </a:schemeClr>
                </a:solidFill>
              </a:rPr>
              <a:t>•	στην απόκτηση κριτικής σκέψης</a:t>
            </a:r>
          </a:p>
          <a:p>
            <a:pPr marL="0" lvl="1" indent="0" algn="just" defTabSz="914400">
              <a:lnSpc>
                <a:spcPct val="160000"/>
              </a:lnSpc>
              <a:spcBef>
                <a:spcPts val="0"/>
              </a:spcBef>
              <a:buNone/>
              <a:defRPr/>
            </a:pPr>
            <a:r>
              <a:rPr lang="el-GR" altLang="en-US" kern="0" dirty="0">
                <a:solidFill>
                  <a:schemeClr val="accent1">
                    <a:lumMod val="75000"/>
                  </a:schemeClr>
                </a:solidFill>
              </a:rPr>
              <a:t>•	στην αισθητική εκτίμηση και την αξιολόγηση</a:t>
            </a:r>
          </a:p>
          <a:p>
            <a:pPr marL="0" lvl="1" indent="0" algn="just" defTabSz="914400">
              <a:lnSpc>
                <a:spcPct val="160000"/>
              </a:lnSpc>
              <a:spcBef>
                <a:spcPts val="0"/>
              </a:spcBef>
              <a:buNone/>
              <a:defRPr/>
            </a:pPr>
            <a:r>
              <a:rPr lang="el-GR" altLang="en-US" kern="0" dirty="0">
                <a:solidFill>
                  <a:schemeClr val="accent1">
                    <a:lumMod val="75000"/>
                  </a:schemeClr>
                </a:solidFill>
              </a:rPr>
              <a:t>•	σε δεξιότητες διαχείρισης </a:t>
            </a:r>
          </a:p>
          <a:p>
            <a:pPr marL="0" lvl="1" indent="0" algn="just" defTabSz="914400">
              <a:lnSpc>
                <a:spcPct val="160000"/>
              </a:lnSpc>
              <a:spcBef>
                <a:spcPts val="0"/>
              </a:spcBef>
              <a:buNone/>
              <a:defRPr/>
            </a:pPr>
            <a:r>
              <a:rPr lang="el-GR" altLang="en-US" kern="0" dirty="0">
                <a:solidFill>
                  <a:schemeClr val="accent1">
                    <a:lumMod val="75000"/>
                  </a:schemeClr>
                </a:solidFill>
              </a:rPr>
              <a:t>•	σε δεξιότητες επικοινωνίας </a:t>
            </a:r>
          </a:p>
          <a:p>
            <a:pPr marL="0" lvl="1" indent="0" algn="just" defTabSz="914400">
              <a:lnSpc>
                <a:spcPct val="160000"/>
              </a:lnSpc>
              <a:spcBef>
                <a:spcPts val="0"/>
              </a:spcBef>
              <a:buNone/>
              <a:defRPr/>
            </a:pPr>
            <a:r>
              <a:rPr lang="el-GR" altLang="en-US" kern="0" dirty="0">
                <a:solidFill>
                  <a:schemeClr val="accent1">
                    <a:lumMod val="75000"/>
                  </a:schemeClr>
                </a:solidFill>
              </a:rPr>
              <a:t>•	στην απόκτηση βασικών στοιχείων Περιβαλλοντικής Παιδείας</a:t>
            </a: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11397278"/>
      </p:ext>
    </p:extLst>
  </p:cSld>
  <p:clrMapOvr>
    <a:masterClrMapping/>
  </p:clrMapOvr>
  <p:transition spd="slow">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417692"/>
            <a:ext cx="8640960" cy="5213176"/>
          </a:xfrm>
          <a:prstGeom prst="rect">
            <a:avLst/>
          </a:prstGeom>
        </p:spPr>
        <p:txBody>
          <a:bodyPr>
            <a:normAutofit/>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b="1" kern="0" dirty="0" smtClean="0">
                <a:solidFill>
                  <a:srgbClr val="7030A0"/>
                </a:solidFill>
              </a:rPr>
              <a:t>Φάσεις </a:t>
            </a:r>
            <a:r>
              <a:rPr lang="el-GR" altLang="en-US" b="1" kern="0" dirty="0">
                <a:solidFill>
                  <a:srgbClr val="7030A0"/>
                </a:solidFill>
              </a:rPr>
              <a:t>Βιωματικής Μεθόδου </a:t>
            </a:r>
          </a:p>
          <a:p>
            <a:pPr marL="0" lvl="1" indent="0" algn="just" defTabSz="914400">
              <a:lnSpc>
                <a:spcPct val="160000"/>
              </a:lnSpc>
              <a:spcBef>
                <a:spcPts val="0"/>
              </a:spcBef>
              <a:buNone/>
              <a:defRPr/>
            </a:pPr>
            <a:r>
              <a:rPr lang="el-GR" altLang="en-US" kern="0" dirty="0" smtClean="0">
                <a:solidFill>
                  <a:schemeClr val="accent1">
                    <a:lumMod val="75000"/>
                  </a:schemeClr>
                </a:solidFill>
              </a:rPr>
              <a:t>- </a:t>
            </a:r>
            <a:r>
              <a:rPr lang="el-GR" altLang="en-US" u="sng" kern="0" dirty="0" smtClean="0">
                <a:solidFill>
                  <a:srgbClr val="831F53"/>
                </a:solidFill>
              </a:rPr>
              <a:t>Πρώτη </a:t>
            </a:r>
            <a:r>
              <a:rPr lang="el-GR" altLang="en-US" u="sng" kern="0" dirty="0">
                <a:solidFill>
                  <a:srgbClr val="831F53"/>
                </a:solidFill>
              </a:rPr>
              <a:t>Φάση: Συμμετοχή στην Εμπειρία</a:t>
            </a:r>
          </a:p>
          <a:p>
            <a:pPr marL="0" lvl="1" indent="0" algn="just" defTabSz="914400">
              <a:lnSpc>
                <a:spcPct val="160000"/>
              </a:lnSpc>
              <a:spcBef>
                <a:spcPts val="0"/>
              </a:spcBef>
              <a:buNone/>
              <a:defRPr/>
            </a:pPr>
            <a:r>
              <a:rPr lang="el-GR" altLang="en-US" kern="0" dirty="0">
                <a:solidFill>
                  <a:schemeClr val="accent1">
                    <a:lumMod val="75000"/>
                  </a:schemeClr>
                </a:solidFill>
              </a:rPr>
              <a:t>Επιλέγονται δραστηριότητες (τραγούδι καλωσορίσματος, μουσικοκινητικές δράσεις, παιγνιώδεις δραστηριότητες με επικοινωνιακό ενδιαφέρον ανά ζευγάρια ή σε ομάδες ή ελεύθερα), με σκοπό τα παιδιά να εμπλακούν άμεσα σε νέες εμπειρίες, ανακαλώντας ή ανταλλάσσοντας και τις δικές τους εμπειρίες όπου τους ζητηθεί. Είναι σημαντικό να διατηρηθεί, κατά τον σχεδιασμό των δραστηριοτήτων από τον/την εκπαιδευτικό, ο αυθορμητισμός και η αυθεντικότητα της αντίδρασης των παιδιών στις εμπειρίες που τους προτείνονται, ώστε να προσκαλέσουν ευχάριστα τα παιδιά στο μάθημα.</a:t>
            </a: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38252188"/>
      </p:ext>
    </p:extLst>
  </p:cSld>
  <p:clrMapOvr>
    <a:masterClrMapping/>
  </p:clrMapOvr>
  <p:transition spd="slow">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417692"/>
            <a:ext cx="8640960" cy="5213176"/>
          </a:xfrm>
          <a:prstGeom prst="rect">
            <a:avLst/>
          </a:prstGeom>
        </p:spPr>
        <p:txBody>
          <a:bodyPr>
            <a:normAutofit lnSpcReduction="10000"/>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b="1" kern="0" dirty="0" smtClean="0">
                <a:solidFill>
                  <a:srgbClr val="7030A0"/>
                </a:solidFill>
              </a:rPr>
              <a:t>Φάσεις </a:t>
            </a:r>
            <a:r>
              <a:rPr lang="el-GR" altLang="en-US" b="1" kern="0" dirty="0">
                <a:solidFill>
                  <a:srgbClr val="7030A0"/>
                </a:solidFill>
              </a:rPr>
              <a:t>Βιωματικής Μεθόδου </a:t>
            </a:r>
          </a:p>
          <a:p>
            <a:pPr marL="285750" lvl="1" indent="-285750" algn="just" defTabSz="914400">
              <a:lnSpc>
                <a:spcPct val="160000"/>
              </a:lnSpc>
              <a:spcBef>
                <a:spcPts val="0"/>
              </a:spcBef>
              <a:buFontTx/>
              <a:buChar char="-"/>
              <a:defRPr/>
            </a:pPr>
            <a:r>
              <a:rPr lang="el-GR" altLang="en-US" u="sng" kern="0" dirty="0" smtClean="0">
                <a:solidFill>
                  <a:srgbClr val="831F53"/>
                </a:solidFill>
              </a:rPr>
              <a:t>Τρίτη </a:t>
            </a:r>
            <a:r>
              <a:rPr lang="el-GR" altLang="en-US" u="sng" kern="0" dirty="0">
                <a:solidFill>
                  <a:srgbClr val="831F53"/>
                </a:solidFill>
              </a:rPr>
              <a:t>Φάση: Ενοποίηση και ταξινόμηση των δεδομένων που προκύπτουν από τις </a:t>
            </a:r>
            <a:r>
              <a:rPr lang="el-GR" altLang="en-US" u="sng" kern="0" dirty="0" smtClean="0">
                <a:solidFill>
                  <a:srgbClr val="831F53"/>
                </a:solidFill>
              </a:rPr>
              <a:t>εμπειρίες</a:t>
            </a:r>
          </a:p>
          <a:p>
            <a:pPr marL="0" lvl="1" indent="0" algn="just" defTabSz="914400">
              <a:lnSpc>
                <a:spcPct val="160000"/>
              </a:lnSpc>
              <a:spcBef>
                <a:spcPts val="0"/>
              </a:spcBef>
              <a:buNone/>
              <a:defRPr/>
            </a:pPr>
            <a:r>
              <a:rPr lang="el-GR" altLang="en-US" kern="0" dirty="0">
                <a:solidFill>
                  <a:schemeClr val="accent1">
                    <a:lumMod val="75000"/>
                  </a:schemeClr>
                </a:solidFill>
              </a:rPr>
              <a:t>Σε αυτή τη φάση, τα παιδιά έχουν έρθει σε επαφή, αφενός, με τις πληροφορίες που τους προσφέρθηκαν και τα αισθήματα που προκλήθηκαν από τις αντιδράσεις/ερεθίσματα - ατομικά ή συλλογικά - που βίωσαν/δέχθηκαν, αφετέρου, με το προσφερόμενο υλικό που αξιοποιήθηκε κατά τη διάρκεια της </a:t>
            </a:r>
            <a:r>
              <a:rPr lang="el-GR" altLang="en-US" kern="0" dirty="0" err="1">
                <a:solidFill>
                  <a:schemeClr val="accent1">
                    <a:lumMod val="75000"/>
                  </a:schemeClr>
                </a:solidFill>
              </a:rPr>
              <a:t>μικροδιδασκαλίας</a:t>
            </a:r>
            <a:r>
              <a:rPr lang="el-GR" altLang="en-US" kern="0" dirty="0">
                <a:solidFill>
                  <a:schemeClr val="accent1">
                    <a:lumMod val="75000"/>
                  </a:schemeClr>
                </a:solidFill>
              </a:rPr>
              <a:t>. Το αποτέλεσμα των ενεργειών αυτών αφορά συσσωρευμένες πληροφορίες που χρήζουν την ανάγκη της ενοποίησης και της ταξινόμησης με σκοπό να δομηθεί η νέα μουσική γνώση. Οι δραστηριότητες που θα σχεδιαστούν από τον/την εκπαιδευτικό οφείλουν να αποτυπώνουν την προσπάθεια των παιδιών, προσφέροντας τους την ικανοποίηση για το έργο που έχουν </a:t>
            </a:r>
            <a:r>
              <a:rPr lang="el-GR" altLang="en-US" kern="0" dirty="0" err="1">
                <a:solidFill>
                  <a:schemeClr val="accent1">
                    <a:lumMod val="75000"/>
                  </a:schemeClr>
                </a:solidFill>
              </a:rPr>
              <a:t>παράξει</a:t>
            </a:r>
            <a:r>
              <a:rPr lang="el-GR" altLang="en-US" kern="0" dirty="0">
                <a:solidFill>
                  <a:schemeClr val="accent1">
                    <a:lumMod val="75000"/>
                  </a:schemeClr>
                </a:solidFill>
              </a:rPr>
              <a:t>.</a:t>
            </a: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99040093"/>
      </p:ext>
    </p:extLst>
  </p:cSld>
  <p:clrMapOvr>
    <a:masterClrMapping/>
  </p:clrMapOvr>
  <p:transition spd="slow">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179512" y="1052736"/>
            <a:ext cx="8784976" cy="5213176"/>
          </a:xfrm>
          <a:prstGeom prst="rect">
            <a:avLst/>
          </a:prstGeom>
        </p:spPr>
        <p:txBody>
          <a:bodyPr>
            <a:normAutofit fontScale="92500" lnSpcReduction="20000"/>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b="1" kern="0" dirty="0" smtClean="0">
                <a:solidFill>
                  <a:srgbClr val="7030A0"/>
                </a:solidFill>
              </a:rPr>
              <a:t>Φάσεις </a:t>
            </a:r>
            <a:r>
              <a:rPr lang="el-GR" altLang="en-US" b="1" kern="0" dirty="0">
                <a:solidFill>
                  <a:srgbClr val="7030A0"/>
                </a:solidFill>
              </a:rPr>
              <a:t>Βιωματικής Μεθόδου </a:t>
            </a:r>
          </a:p>
          <a:p>
            <a:pPr marL="285750" lvl="1" indent="-285750" algn="just" defTabSz="914400">
              <a:lnSpc>
                <a:spcPct val="160000"/>
              </a:lnSpc>
              <a:spcBef>
                <a:spcPts val="0"/>
              </a:spcBef>
              <a:buFontTx/>
              <a:buChar char="-"/>
              <a:defRPr/>
            </a:pPr>
            <a:r>
              <a:rPr lang="el-GR" altLang="en-US" u="sng" kern="0" dirty="0" smtClean="0">
                <a:solidFill>
                  <a:srgbClr val="831F53"/>
                </a:solidFill>
              </a:rPr>
              <a:t>Τέταρτη </a:t>
            </a:r>
            <a:r>
              <a:rPr lang="el-GR" altLang="en-US" u="sng" kern="0" dirty="0">
                <a:solidFill>
                  <a:srgbClr val="831F53"/>
                </a:solidFill>
              </a:rPr>
              <a:t>Φάση: Πειραματισμός - Επαλήθευση </a:t>
            </a:r>
            <a:r>
              <a:rPr lang="el-GR" altLang="en-US" u="sng" kern="0" dirty="0" smtClean="0">
                <a:solidFill>
                  <a:srgbClr val="831F53"/>
                </a:solidFill>
              </a:rPr>
              <a:t>– Γενίκευση</a:t>
            </a:r>
          </a:p>
          <a:p>
            <a:pPr marL="0" lvl="1" indent="0" algn="just" defTabSz="914400">
              <a:lnSpc>
                <a:spcPct val="160000"/>
              </a:lnSpc>
              <a:spcBef>
                <a:spcPts val="0"/>
              </a:spcBef>
              <a:buNone/>
              <a:defRPr/>
            </a:pPr>
            <a:r>
              <a:rPr lang="el-GR" altLang="en-US" kern="0" dirty="0">
                <a:solidFill>
                  <a:schemeClr val="accent1">
                    <a:lumMod val="75000"/>
                  </a:schemeClr>
                </a:solidFill>
              </a:rPr>
              <a:t>Καθώς, πλέον, έχει ολοκληρωθεί η επίδειξη, η παρατήρηση, ο προβληματισμός πάνω στην έκθεση της πληροφορίας που προσφέρθηκε και έχει προκληθεί και εκδηλωθεί το ενδιαφέρον των παιδιών για την πληροφορία, η νέα γνώση και τα στοιχεία που την δομούν θα πρέπει να δοκιμαστούν στην πράξη από τα ίδια τα παιδιά. Τα παιδιά καλούνται να πειραματιστούν με διάφορες τεχνικές (οι οποίες σχεδιάζονται προσεκτικά και </a:t>
            </a:r>
            <a:r>
              <a:rPr lang="el-GR" altLang="en-US" kern="0" dirty="0" err="1">
                <a:solidFill>
                  <a:schemeClr val="accent1">
                    <a:lumMod val="75000"/>
                  </a:schemeClr>
                </a:solidFill>
              </a:rPr>
              <a:t>στοχευμένα</a:t>
            </a:r>
            <a:r>
              <a:rPr lang="el-GR" altLang="en-US" kern="0" dirty="0">
                <a:solidFill>
                  <a:schemeClr val="accent1">
                    <a:lumMod val="75000"/>
                  </a:schemeClr>
                </a:solidFill>
              </a:rPr>
              <a:t> από τον/την εκπαιδευτικό) με σκοπό να παραχθούν νέες εμπειρίες μέσα από την προσωπική τους προσπάθεια (ατομικά ή ομαδικά). Η σύγκριση που θα επέλθει μεταξύ αυτών που γνώρισαν (τους προσφέρθηκαν ως πληροφορία) με όσα βίωσαν, θα τα βοηθήσει να επαληθεύσουν τη νέα γνώση και να καταλήξουν σε γενικά (ή ειδικά κατά περίπτωση) συμπεράσματα. Σε αυτό το σημείο, θεωρείται κομβικός ο ρόλος του/της εκπαιδευτικού ώστε να ενθαρρύνει την ελευθερία του λόγου, την κριτική τοποθέτηση και τη διαλογική συζήτηση.</a:t>
            </a: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53272788"/>
      </p:ext>
    </p:extLst>
  </p:cSld>
  <p:clrMapOvr>
    <a:masterClrMapping/>
  </p:clrMapOvr>
  <p:transition spd="slow">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417692"/>
            <a:ext cx="8640960" cy="5213176"/>
          </a:xfrm>
          <a:prstGeom prst="rect">
            <a:avLst/>
          </a:prstGeom>
        </p:spPr>
        <p:txBody>
          <a:bodyPr>
            <a:normAutofit/>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b="1" kern="0" dirty="0" smtClean="0">
                <a:solidFill>
                  <a:srgbClr val="7030A0"/>
                </a:solidFill>
              </a:rPr>
              <a:t>Φάσεις </a:t>
            </a:r>
            <a:r>
              <a:rPr lang="el-GR" altLang="en-US" b="1" kern="0" dirty="0">
                <a:solidFill>
                  <a:srgbClr val="7030A0"/>
                </a:solidFill>
              </a:rPr>
              <a:t>Βιωματικής Μεθόδου </a:t>
            </a:r>
          </a:p>
          <a:p>
            <a:pPr marL="285750" lvl="1" indent="-285750" algn="just" defTabSz="914400">
              <a:lnSpc>
                <a:spcPct val="160000"/>
              </a:lnSpc>
              <a:spcBef>
                <a:spcPts val="0"/>
              </a:spcBef>
              <a:buFontTx/>
              <a:buChar char="-"/>
              <a:defRPr/>
            </a:pPr>
            <a:r>
              <a:rPr lang="el-GR" altLang="en-US" u="sng" kern="0" dirty="0" smtClean="0">
                <a:solidFill>
                  <a:srgbClr val="831F53"/>
                </a:solidFill>
              </a:rPr>
              <a:t>Πέμπτη </a:t>
            </a:r>
            <a:r>
              <a:rPr lang="el-GR" altLang="en-US" u="sng" kern="0" dirty="0">
                <a:solidFill>
                  <a:srgbClr val="831F53"/>
                </a:solidFill>
              </a:rPr>
              <a:t>Φάση: </a:t>
            </a:r>
            <a:r>
              <a:rPr lang="el-GR" altLang="en-US" u="sng" kern="0" dirty="0" smtClean="0">
                <a:solidFill>
                  <a:srgbClr val="831F53"/>
                </a:solidFill>
              </a:rPr>
              <a:t>Αξιολόγηση</a:t>
            </a:r>
          </a:p>
          <a:p>
            <a:pPr marL="0" lvl="1" indent="0" algn="just" defTabSz="914400">
              <a:lnSpc>
                <a:spcPct val="160000"/>
              </a:lnSpc>
              <a:spcBef>
                <a:spcPts val="0"/>
              </a:spcBef>
              <a:buNone/>
              <a:defRPr/>
            </a:pPr>
            <a:r>
              <a:rPr lang="el-GR" altLang="en-US" kern="0" dirty="0">
                <a:solidFill>
                  <a:schemeClr val="accent1">
                    <a:lumMod val="75000"/>
                  </a:schemeClr>
                </a:solidFill>
              </a:rPr>
              <a:t>Τα παιδιά καλούνται να </a:t>
            </a:r>
            <a:r>
              <a:rPr lang="el-GR" altLang="en-US" kern="0" dirty="0" err="1">
                <a:solidFill>
                  <a:schemeClr val="accent1">
                    <a:lumMod val="75000"/>
                  </a:schemeClr>
                </a:solidFill>
              </a:rPr>
              <a:t>αναστοχαστούν</a:t>
            </a:r>
            <a:r>
              <a:rPr lang="el-GR" altLang="en-US" kern="0" dirty="0">
                <a:solidFill>
                  <a:schemeClr val="accent1">
                    <a:lumMod val="75000"/>
                  </a:schemeClr>
                </a:solidFill>
              </a:rPr>
              <a:t> και να αξιολογήσουν τη μαθησιακή διαδικασία μέσα από μία ποικιλία προσφερόμενων τεχνικών αξιολόγησης εκ μέρους του/της εκπαιδευτικού. Οι τεχνικές που θα επιλεγούν, οφείλουν να αξιολογούν, αφενός, τις δεξιότητες των παιδιών και, αφετέρου, τις κοινωνικές-επικοινωνιακές αλλά και τις </a:t>
            </a:r>
            <a:r>
              <a:rPr lang="el-GR" altLang="en-US" kern="0" dirty="0" err="1">
                <a:solidFill>
                  <a:schemeClr val="accent1">
                    <a:lumMod val="75000"/>
                  </a:schemeClr>
                </a:solidFill>
              </a:rPr>
              <a:t>μεταγνωστικές</a:t>
            </a:r>
            <a:r>
              <a:rPr lang="el-GR" altLang="en-US" kern="0" dirty="0">
                <a:solidFill>
                  <a:schemeClr val="accent1">
                    <a:lumMod val="75000"/>
                  </a:schemeClr>
                </a:solidFill>
              </a:rPr>
              <a:t> δεξιότητες τους. </a:t>
            </a: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13414309"/>
      </p:ext>
    </p:extLst>
  </p:cSld>
  <p:clrMapOvr>
    <a:masterClrMapping/>
  </p:clrMapOvr>
  <p:transition spd="slow">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417692"/>
            <a:ext cx="8640960" cy="5213176"/>
          </a:xfrm>
          <a:prstGeom prst="rect">
            <a:avLst/>
          </a:prstGeom>
        </p:spPr>
        <p:txBody>
          <a:bodyPr>
            <a:normAutofit/>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b="1" kern="0" dirty="0" smtClean="0">
                <a:solidFill>
                  <a:srgbClr val="7030A0"/>
                </a:solidFill>
              </a:rPr>
              <a:t>Φάσεις </a:t>
            </a:r>
            <a:r>
              <a:rPr lang="el-GR" altLang="en-US" b="1" kern="0" dirty="0">
                <a:solidFill>
                  <a:srgbClr val="7030A0"/>
                </a:solidFill>
              </a:rPr>
              <a:t>Βιωματικής Μεθόδου </a:t>
            </a:r>
          </a:p>
          <a:p>
            <a:pPr marL="285750" lvl="1" indent="-285750" algn="just" defTabSz="914400">
              <a:lnSpc>
                <a:spcPct val="160000"/>
              </a:lnSpc>
              <a:spcBef>
                <a:spcPts val="0"/>
              </a:spcBef>
              <a:buFontTx/>
              <a:buChar char="-"/>
              <a:defRPr/>
            </a:pPr>
            <a:r>
              <a:rPr lang="el-GR" altLang="en-US" u="sng" kern="0" dirty="0" smtClean="0">
                <a:solidFill>
                  <a:srgbClr val="831F53"/>
                </a:solidFill>
              </a:rPr>
              <a:t>Έκτη </a:t>
            </a:r>
            <a:r>
              <a:rPr lang="el-GR" altLang="en-US" u="sng" kern="0" dirty="0">
                <a:solidFill>
                  <a:srgbClr val="831F53"/>
                </a:solidFill>
              </a:rPr>
              <a:t>Φάση: </a:t>
            </a:r>
            <a:r>
              <a:rPr lang="el-GR" altLang="en-US" u="sng" kern="0" dirty="0" smtClean="0">
                <a:solidFill>
                  <a:srgbClr val="831F53"/>
                </a:solidFill>
              </a:rPr>
              <a:t>Ανακεφαλαίωση</a:t>
            </a:r>
          </a:p>
          <a:p>
            <a:pPr marL="0" lvl="1" indent="0" algn="just" defTabSz="914400">
              <a:lnSpc>
                <a:spcPct val="160000"/>
              </a:lnSpc>
              <a:spcBef>
                <a:spcPts val="0"/>
              </a:spcBef>
              <a:buNone/>
              <a:defRPr/>
            </a:pPr>
            <a:r>
              <a:rPr lang="el-GR" altLang="en-US" kern="0" dirty="0">
                <a:solidFill>
                  <a:schemeClr val="accent1">
                    <a:lumMod val="75000"/>
                  </a:schemeClr>
                </a:solidFill>
              </a:rPr>
              <a:t>Η </a:t>
            </a:r>
            <a:r>
              <a:rPr lang="el-GR" altLang="en-US" kern="0" dirty="0" err="1">
                <a:solidFill>
                  <a:schemeClr val="accent1">
                    <a:lumMod val="75000"/>
                  </a:schemeClr>
                </a:solidFill>
              </a:rPr>
              <a:t>μικροδιδασκαλία</a:t>
            </a:r>
            <a:r>
              <a:rPr lang="el-GR" altLang="en-US" kern="0" dirty="0">
                <a:solidFill>
                  <a:schemeClr val="accent1">
                    <a:lumMod val="75000"/>
                  </a:schemeClr>
                </a:solidFill>
              </a:rPr>
              <a:t> ολοκληρώνεται, αλλά οφείλει να θυμίσει στους/στις συμμετέχοντες/ούσες όλα όσα διδάχθηκαν και συμμετείχαν. Η συγκεκριμένη φάση είναι εξίσου σημαντική και μπορεί να πραγματοποιηθεί είτε λεκτικά (προτείνεται σε κύκλο), είτε με τη μορφή προσφερόμενης ομαδικής δραστηριότητας (πιο ελεύθερα) για το κλείσιμο του μαθήματος. </a:t>
            </a: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46294821"/>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64565" y="-225775"/>
            <a:ext cx="8229600" cy="1143000"/>
          </a:xfrm>
        </p:spPr>
        <p:txBody>
          <a:bodyPr/>
          <a:lstStyle/>
          <a:p>
            <a:pPr marL="0" marR="0">
              <a:lnSpc>
                <a:spcPct val="115000"/>
              </a:lnSpc>
              <a:spcBef>
                <a:spcPts val="0"/>
              </a:spcBef>
              <a:spcAft>
                <a:spcPts val="0"/>
              </a:spcAft>
            </a:pPr>
            <a:r>
              <a:rPr lang="el-GR" sz="2800" b="1" dirty="0">
                <a:solidFill>
                  <a:schemeClr val="tx2">
                    <a:lumMod val="75000"/>
                  </a:schemeClr>
                </a:solidFill>
                <a:latin typeface="+mn-lt"/>
                <a:ea typeface="Times New Roman" panose="02020603050405020304" pitchFamily="18" charset="0"/>
                <a:cs typeface="Times New Roman" panose="02020603050405020304" pitchFamily="18" charset="0"/>
              </a:rPr>
              <a:t>Χαρακτηριστικοί στόχοι</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1037480" y="942402"/>
            <a:ext cx="6366631" cy="5069160"/>
          </a:xfrm>
        </p:spPr>
        <p:txBody>
          <a:bodyPr/>
          <a:lstStyle/>
          <a:p>
            <a:pPr marL="0" marR="0" indent="0" algn="just">
              <a:lnSpc>
                <a:spcPct val="150000"/>
              </a:lnSpc>
              <a:spcBef>
                <a:spcPts val="0"/>
              </a:spcBef>
              <a:spcAft>
                <a:spcPts val="0"/>
              </a:spcAft>
              <a:buNone/>
            </a:pPr>
            <a:r>
              <a:rPr lang="el-GR" sz="1800" b="1" dirty="0" smtClean="0">
                <a:solidFill>
                  <a:schemeClr val="tx2">
                    <a:lumMod val="75000"/>
                  </a:schemeClr>
                </a:solidFill>
                <a:latin typeface="Calibri" panose="020F0502020204030204" pitchFamily="34" charset="0"/>
                <a:ea typeface="Times New Roman" panose="02020603050405020304" pitchFamily="18" charset="0"/>
              </a:rPr>
              <a:t>Είναι </a:t>
            </a:r>
            <a:r>
              <a:rPr lang="el-GR" sz="1800" b="1" dirty="0">
                <a:solidFill>
                  <a:schemeClr val="tx2">
                    <a:lumMod val="75000"/>
                  </a:schemeClr>
                </a:solidFill>
                <a:latin typeface="Calibri" panose="020F0502020204030204" pitchFamily="34" charset="0"/>
                <a:ea typeface="Times New Roman" panose="02020603050405020304" pitchFamily="18" charset="0"/>
              </a:rPr>
              <a:t>σημαντικό να προωθείται η συνεργασία στον τομέα της έρευνας και της επιμόρφωσης και να προάγεται η ισότητα πρόσβασης και η παροχή ευκαιριών σε όλους, καθώς ο πολιτισμός αποτελεί θεμελιώδες στοιχείο της κοινωνίας της γνώσης. </a:t>
            </a:r>
            <a:endParaRPr lang="el-GR" sz="1800" b="1" dirty="0" smtClean="0">
              <a:solidFill>
                <a:schemeClr val="tx2">
                  <a:lumMod val="75000"/>
                </a:schemeClr>
              </a:solidFill>
              <a:latin typeface="Calibri" panose="020F0502020204030204" pitchFamily="34" charset="0"/>
              <a:ea typeface="Times New Roman" panose="02020603050405020304" pitchFamily="18" charset="0"/>
            </a:endParaRPr>
          </a:p>
          <a:p>
            <a:pPr marL="0" marR="0" indent="0" algn="just">
              <a:lnSpc>
                <a:spcPct val="150000"/>
              </a:lnSpc>
              <a:spcBef>
                <a:spcPts val="0"/>
              </a:spcBef>
              <a:spcAft>
                <a:spcPts val="0"/>
              </a:spcAft>
              <a:buNone/>
            </a:pPr>
            <a:r>
              <a:rPr lang="el-GR" sz="1800" b="1" dirty="0" smtClean="0">
                <a:solidFill>
                  <a:schemeClr val="accent2">
                    <a:lumMod val="75000"/>
                  </a:schemeClr>
                </a:solidFill>
                <a:latin typeface="Calibri" panose="020F0502020204030204" pitchFamily="34" charset="0"/>
                <a:ea typeface="Times New Roman" panose="02020603050405020304" pitchFamily="18" charset="0"/>
              </a:rPr>
              <a:t>Η </a:t>
            </a:r>
            <a:r>
              <a:rPr lang="el-GR" sz="1800" b="1" dirty="0">
                <a:solidFill>
                  <a:schemeClr val="accent2">
                    <a:lumMod val="75000"/>
                  </a:schemeClr>
                </a:solidFill>
                <a:latin typeface="Calibri" panose="020F0502020204030204" pitchFamily="34" charset="0"/>
                <a:ea typeface="Times New Roman" panose="02020603050405020304" pitchFamily="18" charset="0"/>
              </a:rPr>
              <a:t>πρόσβαση του νεανικού κοινού αξιοποιώντας τις αρχές της πολιτιστικής πολιτικής σε πρωτοβουλίες και προγράμματα ενισχύει με αυτόν τον τρόπο την αφύπνιση σε πολιτιστικά θέματα, ενώ μέσω των ψηφιακών τεχνολογιών παρέχεται διαρκής και απεριόριστη πρόσβαση σε ακόμα περισσότερα πολιτιστικά αγαθά. </a:t>
            </a:r>
            <a:endParaRPr lang="el-GR" sz="1800" dirty="0">
              <a:solidFill>
                <a:schemeClr val="accent2">
                  <a:lumMod val="75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800950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417692"/>
            <a:ext cx="8640960" cy="5213176"/>
          </a:xfrm>
          <a:prstGeom prst="rect">
            <a:avLst/>
          </a:prstGeom>
        </p:spPr>
        <p:txBody>
          <a:bodyPr>
            <a:normAutofit/>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b="1" kern="0" dirty="0" smtClean="0">
                <a:solidFill>
                  <a:srgbClr val="7030A0"/>
                </a:solidFill>
              </a:rPr>
              <a:t>Φάσεις </a:t>
            </a:r>
            <a:r>
              <a:rPr lang="el-GR" altLang="en-US" b="1" kern="0" dirty="0">
                <a:solidFill>
                  <a:srgbClr val="7030A0"/>
                </a:solidFill>
              </a:rPr>
              <a:t>Βιωματικής Μεθόδου </a:t>
            </a:r>
          </a:p>
          <a:p>
            <a:pPr marL="0" lvl="1" indent="0" algn="just" defTabSz="914400">
              <a:lnSpc>
                <a:spcPct val="160000"/>
              </a:lnSpc>
              <a:spcBef>
                <a:spcPts val="0"/>
              </a:spcBef>
              <a:buNone/>
              <a:defRPr/>
            </a:pPr>
            <a:r>
              <a:rPr lang="el-GR" altLang="en-US" kern="0" dirty="0">
                <a:solidFill>
                  <a:schemeClr val="accent1">
                    <a:lumMod val="75000"/>
                  </a:schemeClr>
                </a:solidFill>
              </a:rPr>
              <a:t>-	</a:t>
            </a:r>
            <a:r>
              <a:rPr lang="el-GR" altLang="en-US" u="sng" kern="0" dirty="0">
                <a:solidFill>
                  <a:srgbClr val="831F53"/>
                </a:solidFill>
              </a:rPr>
              <a:t>Πρώτη Φάση: Συμμετοχή στην Εμπειρία</a:t>
            </a:r>
          </a:p>
          <a:p>
            <a:pPr marL="0" lvl="1" indent="0" algn="just" defTabSz="914400">
              <a:lnSpc>
                <a:spcPct val="160000"/>
              </a:lnSpc>
              <a:spcBef>
                <a:spcPts val="0"/>
              </a:spcBef>
              <a:buNone/>
              <a:defRPr/>
            </a:pPr>
            <a:r>
              <a:rPr lang="el-GR" altLang="en-US" kern="0" dirty="0">
                <a:solidFill>
                  <a:schemeClr val="accent1">
                    <a:lumMod val="75000"/>
                  </a:schemeClr>
                </a:solidFill>
              </a:rPr>
              <a:t>Επιλέγονται δραστηριότητες (τραγούδι καλωσορίσματος, μουσικοκινητικές δράσεις, παιγνιώδεις δραστηριότητες με επικοινωνιακό ενδιαφέρον ανά ζευγάρια ή σε ομάδες ή ελεύθερα), με σκοπό τα παιδιά να εμπλακούν άμεσα σε νέες εμπειρίες, ανακαλώντας ή ανταλλάσσοντας και τις δικές τους εμπειρίες όπου τους ζητηθεί. Είναι σημαντικό να διατηρηθεί, κατά τον σχεδιασμό των δραστηριοτήτων από τον/την εκπαιδευτικό, ο αυθορμητισμός και η αυθεντικότητα της αντίδρασης των παιδιών στις εμπειρίες που τους προτείνονται, ώστε να προσκαλέσουν ευχάριστα τα παιδιά στο μάθημα.</a:t>
            </a: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36671582"/>
      </p:ext>
    </p:extLst>
  </p:cSld>
  <p:clrMapOvr>
    <a:masterClrMapping/>
  </p:clrMapOvr>
  <p:transition spd="slow">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7272808" cy="1440161"/>
          </a:xfrm>
        </p:spPr>
        <p:txBody>
          <a:bodyPr/>
          <a:lstStyle/>
          <a:p>
            <a:pPr lvl="0">
              <a:lnSpc>
                <a:spcPct val="200000"/>
              </a:lnSpc>
            </a:pPr>
            <a:r>
              <a:rPr lang="el-GR" altLang="ko-KR" sz="1800" dirty="0">
                <a:ea typeface="맑은 고딕" pitchFamily="50" charset="-127"/>
              </a:rPr>
              <a:t>4. Τυπολογία Μεθόδων, Τεχνικών και Δραστηριοτήτων</a:t>
            </a:r>
          </a:p>
          <a:p>
            <a:pPr lvl="0">
              <a:lnSpc>
                <a:spcPct val="200000"/>
              </a:lnSpc>
            </a:pPr>
            <a:r>
              <a:rPr lang="en-US" altLang="ko-KR" sz="1600" dirty="0">
                <a:ea typeface="맑은 고딕" pitchFamily="50" charset="-127"/>
              </a:rPr>
              <a:t>4.2. H </a:t>
            </a:r>
            <a:r>
              <a:rPr lang="el-GR" altLang="ko-KR" sz="1600" dirty="0" err="1">
                <a:ea typeface="맑은 고딕" pitchFamily="50" charset="-127"/>
              </a:rPr>
              <a:t>Ομαδοσυνεργατική</a:t>
            </a:r>
            <a:r>
              <a:rPr lang="el-GR" altLang="ko-KR" sz="1600" dirty="0">
                <a:ea typeface="맑은 고딕" pitchFamily="50" charset="-127"/>
              </a:rPr>
              <a:t> Διδασκαλία </a:t>
            </a:r>
            <a:endParaRPr lang="en-US" altLang="ko-KR" sz="1600" dirty="0"/>
          </a:p>
        </p:txBody>
      </p:sp>
    </p:spTree>
    <p:extLst>
      <p:ext uri="{BB962C8B-B14F-4D97-AF65-F5344CB8AC3E}">
        <p14:creationId xmlns:p14="http://schemas.microsoft.com/office/powerpoint/2010/main" val="322320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H</a:t>
            </a:r>
            <a:r>
              <a:rPr lang="el-GR" sz="2800" b="1" dirty="0"/>
              <a:t> </a:t>
            </a:r>
            <a:r>
              <a:rPr lang="el-GR" sz="2800" b="1" dirty="0" err="1"/>
              <a:t>Ομαδοσυνεργατική</a:t>
            </a:r>
            <a:r>
              <a:rPr lang="el-GR" sz="2800" b="1" dirty="0"/>
              <a:t> Διδασκαλία </a:t>
            </a:r>
            <a:endParaRPr lang="el-GR" sz="2800" b="1" dirty="0">
              <a:solidFill>
                <a:prstClr val="black"/>
              </a:solidFill>
            </a:endParaRPr>
          </a:p>
        </p:txBody>
      </p:sp>
      <p:sp>
        <p:nvSpPr>
          <p:cNvPr id="3" name="Ορθογώνιο 2"/>
          <p:cNvSpPr/>
          <p:nvPr/>
        </p:nvSpPr>
        <p:spPr>
          <a:xfrm>
            <a:off x="157938" y="715054"/>
            <a:ext cx="8812658" cy="5632311"/>
          </a:xfrm>
          <a:prstGeom prst="rect">
            <a:avLst/>
          </a:prstGeom>
        </p:spPr>
        <p:txBody>
          <a:bodyPr wrap="square">
            <a:spAutoFit/>
          </a:bodyPr>
          <a:lstStyle/>
          <a:p>
            <a:pPr algn="just">
              <a:lnSpc>
                <a:spcPct val="200000"/>
              </a:lnSpc>
              <a:spcBef>
                <a:spcPts val="0"/>
              </a:spcBef>
              <a:defRPr/>
            </a:pPr>
            <a:r>
              <a:rPr lang="el-GR" dirty="0">
                <a:solidFill>
                  <a:srgbClr val="1F497D">
                    <a:lumMod val="75000"/>
                  </a:srgbClr>
                </a:solidFill>
                <a:latin typeface="Calibri"/>
              </a:rPr>
              <a:t>Η </a:t>
            </a:r>
            <a:r>
              <a:rPr lang="el-GR" dirty="0" err="1">
                <a:solidFill>
                  <a:srgbClr val="1F497D">
                    <a:lumMod val="75000"/>
                  </a:srgbClr>
                </a:solidFill>
                <a:latin typeface="Calibri"/>
              </a:rPr>
              <a:t>ομαδοσυνεργατική</a:t>
            </a:r>
            <a:r>
              <a:rPr lang="el-GR" dirty="0">
                <a:solidFill>
                  <a:srgbClr val="1F497D">
                    <a:lumMod val="75000"/>
                  </a:srgbClr>
                </a:solidFill>
                <a:latin typeface="Calibri"/>
              </a:rPr>
              <a:t> διδασκαλία έχει τις αρχές της στο </a:t>
            </a:r>
            <a:r>
              <a:rPr lang="el-GR" dirty="0" err="1">
                <a:solidFill>
                  <a:srgbClr val="1F497D">
                    <a:lumMod val="75000"/>
                  </a:srgbClr>
                </a:solidFill>
                <a:latin typeface="Calibri"/>
              </a:rPr>
              <a:t>Cooperative</a:t>
            </a:r>
            <a:r>
              <a:rPr lang="el-GR" dirty="0">
                <a:solidFill>
                  <a:srgbClr val="1F497D">
                    <a:lumMod val="75000"/>
                  </a:srgbClr>
                </a:solidFill>
                <a:latin typeface="Calibri"/>
              </a:rPr>
              <a:t> </a:t>
            </a:r>
            <a:r>
              <a:rPr lang="el-GR" dirty="0" err="1">
                <a:solidFill>
                  <a:srgbClr val="1F497D">
                    <a:lumMod val="75000"/>
                  </a:srgbClr>
                </a:solidFill>
                <a:latin typeface="Calibri"/>
              </a:rPr>
              <a:t>Learning</a:t>
            </a:r>
            <a:r>
              <a:rPr lang="el-GR" dirty="0">
                <a:solidFill>
                  <a:srgbClr val="1F497D">
                    <a:lumMod val="75000"/>
                  </a:srgbClr>
                </a:solidFill>
                <a:latin typeface="Calibri"/>
              </a:rPr>
              <a:t> </a:t>
            </a:r>
            <a:r>
              <a:rPr lang="el-GR" dirty="0" err="1">
                <a:solidFill>
                  <a:srgbClr val="1F497D">
                    <a:lumMod val="75000"/>
                  </a:srgbClr>
                </a:solidFill>
                <a:latin typeface="Calibri"/>
              </a:rPr>
              <a:t>Movement</a:t>
            </a:r>
            <a:r>
              <a:rPr lang="el-GR" dirty="0">
                <a:solidFill>
                  <a:srgbClr val="1F497D">
                    <a:lumMod val="75000"/>
                  </a:srgbClr>
                </a:solidFill>
                <a:latin typeface="Calibri"/>
              </a:rPr>
              <a:t> που εμφανίστηκε στις αρχές του 20ου αιώνα, με πρωταρχικό σκοπό του τον εκδημοκρατισμό και την κοινωνικοποίηση του παιδιού εντός του σχολικού χώρου. </a:t>
            </a:r>
            <a:endParaRPr lang="el-GR" dirty="0" smtClean="0">
              <a:solidFill>
                <a:srgbClr val="1F497D">
                  <a:lumMod val="75000"/>
                </a:srgbClr>
              </a:solidFill>
              <a:latin typeface="Calibri"/>
            </a:endParaRPr>
          </a:p>
          <a:p>
            <a:pPr algn="just">
              <a:lnSpc>
                <a:spcPct val="200000"/>
              </a:lnSpc>
              <a:spcBef>
                <a:spcPts val="0"/>
              </a:spcBef>
              <a:defRPr/>
            </a:pPr>
            <a:r>
              <a:rPr lang="el-GR" dirty="0" smtClean="0">
                <a:solidFill>
                  <a:srgbClr val="1F497D">
                    <a:lumMod val="75000"/>
                  </a:srgbClr>
                </a:solidFill>
                <a:latin typeface="Calibri"/>
              </a:rPr>
              <a:t>Η </a:t>
            </a:r>
            <a:r>
              <a:rPr lang="el-GR" dirty="0">
                <a:solidFill>
                  <a:srgbClr val="1F497D">
                    <a:lumMod val="75000"/>
                  </a:srgbClr>
                </a:solidFill>
                <a:latin typeface="Calibri"/>
              </a:rPr>
              <a:t>σημαντικότητα της μεθόδου έγκειται στην παιδοκεντρική φύση των δραστηριοτήτων, στις διαδικασίες συλλογικού προβληματισμού και στην οργάνωση της διδασκαλίας σύμφωνα με τις αρχές του </a:t>
            </a:r>
            <a:r>
              <a:rPr lang="el-GR" dirty="0" err="1">
                <a:solidFill>
                  <a:srgbClr val="1F497D">
                    <a:lumMod val="75000"/>
                  </a:srgbClr>
                </a:solidFill>
                <a:latin typeface="Calibri"/>
              </a:rPr>
              <a:t>Dewey</a:t>
            </a:r>
            <a:r>
              <a:rPr lang="el-GR" dirty="0">
                <a:solidFill>
                  <a:srgbClr val="1F497D">
                    <a:lumMod val="75000"/>
                  </a:srgbClr>
                </a:solidFill>
                <a:latin typeface="Calibri"/>
              </a:rPr>
              <a:t> (</a:t>
            </a:r>
            <a:r>
              <a:rPr lang="el-GR" dirty="0" err="1">
                <a:solidFill>
                  <a:srgbClr val="1F497D">
                    <a:lumMod val="75000"/>
                  </a:srgbClr>
                </a:solidFill>
                <a:latin typeface="Calibri"/>
              </a:rPr>
              <a:t>Παρούτσας</a:t>
            </a:r>
            <a:r>
              <a:rPr lang="el-GR" dirty="0">
                <a:solidFill>
                  <a:srgbClr val="1F497D">
                    <a:lumMod val="75000"/>
                  </a:srgbClr>
                </a:solidFill>
                <a:latin typeface="Calibri"/>
              </a:rPr>
              <a:t>, 2002). Λειτουργεί με ολιγομελείς ομάδες μαθητών μέσα στην ίδια τάξη. </a:t>
            </a:r>
            <a:endParaRPr lang="el-GR" dirty="0" smtClean="0">
              <a:solidFill>
                <a:srgbClr val="1F497D">
                  <a:lumMod val="75000"/>
                </a:srgbClr>
              </a:solidFill>
              <a:latin typeface="Calibri"/>
            </a:endParaRPr>
          </a:p>
          <a:p>
            <a:pPr algn="just">
              <a:lnSpc>
                <a:spcPct val="200000"/>
              </a:lnSpc>
              <a:spcBef>
                <a:spcPts val="0"/>
              </a:spcBef>
              <a:defRPr/>
            </a:pPr>
            <a:r>
              <a:rPr lang="el-GR" dirty="0" smtClean="0">
                <a:solidFill>
                  <a:srgbClr val="C00000"/>
                </a:solidFill>
                <a:latin typeface="Calibri"/>
              </a:rPr>
              <a:t>Βέβαια</a:t>
            </a:r>
            <a:r>
              <a:rPr lang="el-GR" dirty="0">
                <a:solidFill>
                  <a:srgbClr val="C00000"/>
                </a:solidFill>
                <a:latin typeface="Calibri"/>
              </a:rPr>
              <a:t>,  η  ύπαρξη  ομάδων  μέσα  στην  τάξη  δεν  καθιστά αποτελεσματική τη διαδικασία. Απαιτείται συστηματική καλλιέργεια δεξιοτήτων συνεργατικής μάθησης ώστε η συνεργασία των μαθητών να είναι γόνιμη και δημιουργική. </a:t>
            </a:r>
          </a:p>
        </p:txBody>
      </p:sp>
    </p:spTree>
    <p:extLst>
      <p:ext uri="{BB962C8B-B14F-4D97-AF65-F5344CB8AC3E}">
        <p14:creationId xmlns:p14="http://schemas.microsoft.com/office/powerpoint/2010/main" val="187083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00303" y="476672"/>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42747"/>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3" name="Ορθογώνιο 2"/>
          <p:cNvSpPr/>
          <p:nvPr/>
        </p:nvSpPr>
        <p:spPr>
          <a:xfrm>
            <a:off x="106000" y="404664"/>
            <a:ext cx="9038000" cy="5632311"/>
          </a:xfrm>
          <a:prstGeom prst="rect">
            <a:avLst/>
          </a:prstGeom>
        </p:spPr>
        <p:txBody>
          <a:bodyPr wrap="square">
            <a:spAutoFit/>
          </a:bodyPr>
          <a:lstStyle/>
          <a:p>
            <a:pPr algn="just">
              <a:lnSpc>
                <a:spcPct val="200000"/>
              </a:lnSpc>
              <a:spcBef>
                <a:spcPts val="0"/>
              </a:spcBef>
              <a:defRPr/>
            </a:pPr>
            <a:r>
              <a:rPr lang="el-GR" dirty="0">
                <a:solidFill>
                  <a:srgbClr val="1F497D">
                    <a:lumMod val="75000"/>
                  </a:srgbClr>
                </a:solidFill>
                <a:latin typeface="Calibri"/>
              </a:rPr>
              <a:t>Η </a:t>
            </a:r>
            <a:r>
              <a:rPr lang="el-GR" dirty="0" err="1">
                <a:solidFill>
                  <a:srgbClr val="1F497D">
                    <a:lumMod val="75000"/>
                  </a:srgbClr>
                </a:solidFill>
                <a:latin typeface="Calibri"/>
              </a:rPr>
              <a:t>ομαδοσυνεργατική</a:t>
            </a:r>
            <a:r>
              <a:rPr lang="el-GR" dirty="0">
                <a:solidFill>
                  <a:srgbClr val="1F497D">
                    <a:lumMod val="75000"/>
                  </a:srgbClr>
                </a:solidFill>
                <a:latin typeface="Calibri"/>
              </a:rPr>
              <a:t> διδασκαλία αποτελεί μια ενεργητική, κοινωνική και συνεργατική μέθοδο, κατά την οποία η μαθησιακή διαδικασία στηρίζεται στη δυναμική της συνεργασίας, αλληλεπίδρασης και αλληλεξάρτησης μεταξύ των μαθητών/τριών. </a:t>
            </a:r>
            <a:endParaRPr lang="el-GR" dirty="0" smtClean="0">
              <a:solidFill>
                <a:srgbClr val="1F497D">
                  <a:lumMod val="75000"/>
                </a:srgbClr>
              </a:solidFill>
              <a:latin typeface="Calibri"/>
            </a:endParaRPr>
          </a:p>
          <a:p>
            <a:pPr algn="just">
              <a:lnSpc>
                <a:spcPct val="200000"/>
              </a:lnSpc>
              <a:spcBef>
                <a:spcPts val="0"/>
              </a:spcBef>
              <a:defRPr/>
            </a:pPr>
            <a:r>
              <a:rPr lang="el-GR" dirty="0" smtClean="0">
                <a:solidFill>
                  <a:srgbClr val="C00000"/>
                </a:solidFill>
                <a:latin typeface="Calibri"/>
              </a:rPr>
              <a:t>Κύριο </a:t>
            </a:r>
            <a:r>
              <a:rPr lang="el-GR" dirty="0">
                <a:solidFill>
                  <a:srgbClr val="C00000"/>
                </a:solidFill>
                <a:latin typeface="Calibri"/>
              </a:rPr>
              <a:t>χαρακτηριστικό της μεθόδου είναι το ότι οι μαθητές/</a:t>
            </a:r>
            <a:r>
              <a:rPr lang="el-GR" dirty="0" err="1">
                <a:solidFill>
                  <a:srgbClr val="C00000"/>
                </a:solidFill>
                <a:latin typeface="Calibri"/>
              </a:rPr>
              <a:t>τριες</a:t>
            </a:r>
            <a:r>
              <a:rPr lang="el-GR" dirty="0">
                <a:solidFill>
                  <a:srgbClr val="C00000"/>
                </a:solidFill>
                <a:latin typeface="Calibri"/>
              </a:rPr>
              <a:t> μιας τάξης οργανώνονται, με συγκεκριμένα κριτήρια, σε ολιγομελείς ομάδες, για να πραγματοποιήσουν συγκεκριμένους διδακτικούς στόχους, μέσω της επεξεργασίας ενός θέματος. </a:t>
            </a:r>
            <a:endParaRPr lang="el-GR" dirty="0" smtClean="0">
              <a:solidFill>
                <a:srgbClr val="C00000"/>
              </a:solidFill>
              <a:latin typeface="Calibri"/>
            </a:endParaRPr>
          </a:p>
          <a:p>
            <a:pPr algn="just">
              <a:lnSpc>
                <a:spcPct val="200000"/>
              </a:lnSpc>
              <a:spcBef>
                <a:spcPts val="0"/>
              </a:spcBef>
              <a:defRPr/>
            </a:pPr>
            <a:r>
              <a:rPr lang="el-GR" dirty="0" smtClean="0">
                <a:solidFill>
                  <a:srgbClr val="1F497D">
                    <a:lumMod val="75000"/>
                  </a:srgbClr>
                </a:solidFill>
                <a:latin typeface="Calibri"/>
              </a:rPr>
              <a:t>Προϋποθέτει </a:t>
            </a:r>
            <a:r>
              <a:rPr lang="el-GR" dirty="0">
                <a:solidFill>
                  <a:srgbClr val="1F497D">
                    <a:lumMod val="75000"/>
                  </a:srgbClr>
                </a:solidFill>
                <a:latin typeface="Calibri"/>
              </a:rPr>
              <a:t>την ατομική και κοινωνική αυτονομία καθώς και την ευθύνη/δέσμευση των μελών κάθε ομάδας, ενώ παράλληλα αναπτύσσει συνεργατικές διαδικασίες μάθησης. Εξασφαλίζει αυθεντικές καταστάσεις συλλογικής δράσης και επικοινωνίας που ενεργοποιούν τα παιδιά και αναπτύσσουν την κοινωνική συνείδηση.</a:t>
            </a:r>
            <a:endParaRPr lang="el-GR" dirty="0">
              <a:solidFill>
                <a:srgbClr val="C00000"/>
              </a:solidFill>
              <a:latin typeface="Calibri"/>
            </a:endParaRPr>
          </a:p>
        </p:txBody>
      </p:sp>
    </p:spTree>
    <p:extLst>
      <p:ext uri="{BB962C8B-B14F-4D97-AF65-F5344CB8AC3E}">
        <p14:creationId xmlns:p14="http://schemas.microsoft.com/office/powerpoint/2010/main" val="2634599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14066" y="1052736"/>
            <a:ext cx="8892480" cy="5401479"/>
          </a:xfrm>
          <a:prstGeom prst="rect">
            <a:avLst/>
          </a:prstGeom>
        </p:spPr>
        <p:txBody>
          <a:bodyPr wrap="square">
            <a:spAutoFit/>
          </a:bodyPr>
          <a:lstStyle/>
          <a:p>
            <a:pPr algn="just">
              <a:lnSpc>
                <a:spcPct val="115000"/>
              </a:lnSpc>
              <a:spcAft>
                <a:spcPts val="0"/>
              </a:spcAft>
            </a:pPr>
            <a:r>
              <a:rPr lang="el-GR" sz="2000" b="1" dirty="0" err="1">
                <a:ea typeface="Times New Roman" panose="02020603050405020304" pitchFamily="18" charset="0"/>
                <a:cs typeface="Calibri" panose="020F0502020204030204" pitchFamily="34" charset="0"/>
              </a:rPr>
              <a:t>Tips</a:t>
            </a:r>
            <a:r>
              <a:rPr lang="el-GR" sz="2000" b="1" dirty="0">
                <a:ea typeface="Times New Roman" panose="02020603050405020304" pitchFamily="18" charset="0"/>
                <a:cs typeface="Calibri" panose="020F0502020204030204" pitchFamily="34" charset="0"/>
              </a:rPr>
              <a:t> Διδασκαλίας της μεθόδου!</a:t>
            </a:r>
            <a:endParaRPr lang="el-GR" dirty="0">
              <a:ea typeface="Calibri" panose="020F0502020204030204" pitchFamily="34" charset="0"/>
              <a:cs typeface="Times New Roman" panose="02020603050405020304" pitchFamily="18" charset="0"/>
            </a:endParaRPr>
          </a:p>
          <a:p>
            <a:pPr algn="just">
              <a:lnSpc>
                <a:spcPct val="115000"/>
              </a:lnSpc>
              <a:spcAft>
                <a:spcPts val="0"/>
              </a:spcAft>
            </a:pPr>
            <a:r>
              <a:rPr lang="el-GR" sz="2000" dirty="0">
                <a:ea typeface="Times New Roman" panose="02020603050405020304" pitchFamily="18" charset="0"/>
                <a:cs typeface="Calibri" panose="020F0502020204030204" pitchFamily="34" charset="0"/>
              </a:rPr>
              <a:t>•	</a:t>
            </a:r>
            <a:r>
              <a:rPr lang="el-GR" sz="2000" dirty="0">
                <a:solidFill>
                  <a:srgbClr val="C00000"/>
                </a:solidFill>
                <a:ea typeface="Times New Roman" panose="02020603050405020304" pitchFamily="18" charset="0"/>
                <a:cs typeface="Calibri" panose="020F0502020204030204" pitchFamily="34" charset="0"/>
              </a:rPr>
              <a:t>Για να ενισχυθεί η θετική αλληλεξάρτηση μεταξύ των μελών της ομάδας, ο/η εκπαιδευτικός πρέπει να συμπεριλάβει τον επιμερισμό του έργου, των πηγών και των ρόλων, τις κοινές αμοιβές των ομάδων αλλά και να συνυπολογίσει την ατομική προσπάθεια των παιδιών σε αξιολογικές διαδικασίες.  </a:t>
            </a:r>
            <a:endParaRPr lang="el-GR" dirty="0">
              <a:solidFill>
                <a:srgbClr val="C00000"/>
              </a:solidFill>
              <a:ea typeface="Calibri" panose="020F0502020204030204" pitchFamily="34" charset="0"/>
              <a:cs typeface="Times New Roman" panose="02020603050405020304" pitchFamily="18" charset="0"/>
            </a:endParaRPr>
          </a:p>
          <a:p>
            <a:pPr algn="just">
              <a:lnSpc>
                <a:spcPct val="115000"/>
              </a:lnSpc>
              <a:spcAft>
                <a:spcPts val="0"/>
              </a:spcAft>
            </a:pPr>
            <a:r>
              <a:rPr lang="el-GR" sz="2000" dirty="0">
                <a:solidFill>
                  <a:srgbClr val="C00000"/>
                </a:solidFill>
                <a:ea typeface="Times New Roman" panose="02020603050405020304" pitchFamily="18" charset="0"/>
                <a:cs typeface="Calibri" panose="020F0502020204030204" pitchFamily="34" charset="0"/>
              </a:rPr>
              <a:t>•	Η μέθοδος στηρίζεται στην άμεση προσωπική και διαπροσωπική επικοινωνία και αξιοποιεί τη δυνατότητα της οπτικής επαφής.</a:t>
            </a:r>
            <a:endParaRPr lang="el-GR" dirty="0">
              <a:solidFill>
                <a:srgbClr val="C00000"/>
              </a:solidFill>
              <a:ea typeface="Calibri" panose="020F0502020204030204" pitchFamily="34" charset="0"/>
              <a:cs typeface="Times New Roman" panose="02020603050405020304" pitchFamily="18" charset="0"/>
            </a:endParaRPr>
          </a:p>
          <a:p>
            <a:pPr algn="just">
              <a:lnSpc>
                <a:spcPct val="115000"/>
              </a:lnSpc>
              <a:spcAft>
                <a:spcPts val="0"/>
              </a:spcAft>
            </a:pPr>
            <a:r>
              <a:rPr lang="el-GR" sz="2000" dirty="0">
                <a:solidFill>
                  <a:srgbClr val="C00000"/>
                </a:solidFill>
                <a:ea typeface="Times New Roman" panose="02020603050405020304" pitchFamily="18" charset="0"/>
                <a:cs typeface="Calibri" panose="020F0502020204030204" pitchFamily="34" charset="0"/>
              </a:rPr>
              <a:t>•	Εμπεριέχει απόλυτα στις ομαδικές δράσεις την ατομική και συλλογική ευθύνη.</a:t>
            </a:r>
            <a:endParaRPr lang="el-GR" dirty="0">
              <a:solidFill>
                <a:srgbClr val="C00000"/>
              </a:solidFill>
              <a:ea typeface="Calibri" panose="020F0502020204030204" pitchFamily="34" charset="0"/>
              <a:cs typeface="Times New Roman" panose="02020603050405020304" pitchFamily="18" charset="0"/>
            </a:endParaRPr>
          </a:p>
          <a:p>
            <a:pPr algn="just">
              <a:lnSpc>
                <a:spcPct val="115000"/>
              </a:lnSpc>
              <a:spcAft>
                <a:spcPts val="0"/>
              </a:spcAft>
            </a:pPr>
            <a:r>
              <a:rPr lang="el-GR" sz="2000" dirty="0">
                <a:solidFill>
                  <a:srgbClr val="C00000"/>
                </a:solidFill>
                <a:ea typeface="Times New Roman" panose="02020603050405020304" pitchFamily="18" charset="0"/>
                <a:cs typeface="Calibri" panose="020F0502020204030204" pitchFamily="34" charset="0"/>
              </a:rPr>
              <a:t>•	Λειτουργεί προς όφελος των παιδιών να υπάρχει ανομοιογένεια στη σύνθεση των ομάδων σε ότι αφορά το φύλο, τα ενδιαφέροντα και το στυλ μάθησης.</a:t>
            </a:r>
            <a:endParaRPr lang="el-GR" dirty="0">
              <a:solidFill>
                <a:srgbClr val="C00000"/>
              </a:solidFill>
              <a:ea typeface="Calibri" panose="020F0502020204030204" pitchFamily="34" charset="0"/>
              <a:cs typeface="Times New Roman" panose="02020603050405020304" pitchFamily="18" charset="0"/>
            </a:endParaRPr>
          </a:p>
          <a:p>
            <a:pPr algn="just">
              <a:lnSpc>
                <a:spcPct val="115000"/>
              </a:lnSpc>
              <a:spcAft>
                <a:spcPts val="0"/>
              </a:spcAft>
            </a:pPr>
            <a:r>
              <a:rPr lang="el-GR" sz="2000" dirty="0">
                <a:solidFill>
                  <a:srgbClr val="C00000"/>
                </a:solidFill>
                <a:ea typeface="Times New Roman" panose="02020603050405020304" pitchFamily="18" charset="0"/>
                <a:cs typeface="Calibri" panose="020F0502020204030204" pitchFamily="34" charset="0"/>
              </a:rPr>
              <a:t>•	Λειτουργεί προς όφελος της τάξης, η σταδιακή αποκέντρωση εξουσίας, με αποτέλεσμα την εξοικονόμηση του χρόνου, τη μη διάσπαση της ενότητας της διδασκαλίας αλλά και τον περιορισμό των προβλημάτων συμπεριφοράς.</a:t>
            </a:r>
            <a:endParaRPr lang="el-GR" dirty="0">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59684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3" name="Ορθογώνιο 2"/>
          <p:cNvSpPr/>
          <p:nvPr/>
        </p:nvSpPr>
        <p:spPr>
          <a:xfrm>
            <a:off x="157938" y="715054"/>
            <a:ext cx="8986062" cy="6494085"/>
          </a:xfrm>
          <a:prstGeom prst="rect">
            <a:avLst/>
          </a:prstGeom>
        </p:spPr>
        <p:txBody>
          <a:bodyPr wrap="square">
            <a:spAutoFit/>
          </a:bodyPr>
          <a:lstStyle/>
          <a:p>
            <a:pPr marL="285750" indent="-285750" algn="just">
              <a:lnSpc>
                <a:spcPct val="200000"/>
              </a:lnSpc>
              <a:spcBef>
                <a:spcPts val="0"/>
              </a:spcBef>
              <a:buFont typeface="Arial" panose="020B0604020202020204" pitchFamily="34" charset="0"/>
              <a:buChar char="•"/>
              <a:defRPr/>
            </a:pPr>
            <a:r>
              <a:rPr lang="el-GR" sz="1600" dirty="0" smtClean="0">
                <a:solidFill>
                  <a:srgbClr val="1F497D">
                    <a:lumMod val="75000"/>
                  </a:srgbClr>
                </a:solidFill>
                <a:latin typeface="Calibri"/>
              </a:rPr>
              <a:t>Οι </a:t>
            </a:r>
            <a:r>
              <a:rPr lang="el-GR" sz="1600" dirty="0">
                <a:solidFill>
                  <a:srgbClr val="1F497D">
                    <a:lumMod val="75000"/>
                  </a:srgbClr>
                </a:solidFill>
                <a:latin typeface="Calibri"/>
              </a:rPr>
              <a:t>αρμοδιότητες των παιδιών </a:t>
            </a:r>
            <a:r>
              <a:rPr lang="el-GR" sz="1600" dirty="0" smtClean="0">
                <a:solidFill>
                  <a:srgbClr val="1F497D">
                    <a:lumMod val="75000"/>
                  </a:srgbClr>
                </a:solidFill>
                <a:latin typeface="Calibri"/>
              </a:rPr>
              <a:t>θα πρέπει </a:t>
            </a:r>
            <a:r>
              <a:rPr lang="el-GR" sz="1600" dirty="0">
                <a:solidFill>
                  <a:srgbClr val="1F497D">
                    <a:lumMod val="75000"/>
                  </a:srgbClr>
                </a:solidFill>
                <a:latin typeface="Calibri"/>
              </a:rPr>
              <a:t>να είναι </a:t>
            </a:r>
            <a:r>
              <a:rPr lang="el-GR" sz="1600" dirty="0" smtClean="0">
                <a:solidFill>
                  <a:srgbClr val="1F497D">
                    <a:lumMod val="75000"/>
                  </a:srgbClr>
                </a:solidFill>
                <a:latin typeface="Calibri"/>
              </a:rPr>
              <a:t>ουσιαστικές, </a:t>
            </a:r>
            <a:r>
              <a:rPr lang="el-GR" sz="1600" dirty="0">
                <a:solidFill>
                  <a:srgbClr val="1F497D">
                    <a:lumMod val="75000"/>
                  </a:srgbClr>
                </a:solidFill>
                <a:latin typeface="Calibri"/>
              </a:rPr>
              <a:t>να είναι πρόθυμα </a:t>
            </a:r>
            <a:r>
              <a:rPr lang="el-GR" sz="1600" dirty="0" smtClean="0">
                <a:solidFill>
                  <a:srgbClr val="1F497D">
                    <a:lumMod val="75000"/>
                  </a:srgbClr>
                </a:solidFill>
                <a:latin typeface="Calibri"/>
              </a:rPr>
              <a:t>να αναλάβουν</a:t>
            </a:r>
            <a:r>
              <a:rPr lang="el-GR" sz="1600" dirty="0">
                <a:solidFill>
                  <a:srgbClr val="1F497D">
                    <a:lumMod val="75000"/>
                  </a:srgbClr>
                </a:solidFill>
                <a:latin typeface="Calibri"/>
              </a:rPr>
              <a:t>.</a:t>
            </a:r>
          </a:p>
          <a:p>
            <a:pPr algn="just">
              <a:lnSpc>
                <a:spcPct val="200000"/>
              </a:lnSpc>
              <a:spcBef>
                <a:spcPts val="0"/>
              </a:spcBef>
              <a:defRPr/>
            </a:pPr>
            <a:r>
              <a:rPr lang="el-GR" sz="1600" dirty="0" smtClean="0">
                <a:solidFill>
                  <a:srgbClr val="1F497D">
                    <a:lumMod val="75000"/>
                  </a:srgbClr>
                </a:solidFill>
                <a:latin typeface="Calibri"/>
              </a:rPr>
              <a:t>•     Ο </a:t>
            </a:r>
            <a:r>
              <a:rPr lang="el-GR" sz="1600" dirty="0">
                <a:solidFill>
                  <a:srgbClr val="1F497D">
                    <a:lumMod val="75000"/>
                  </a:srgbClr>
                </a:solidFill>
                <a:latin typeface="Calibri"/>
              </a:rPr>
              <a:t>αριθμός των μελών των ομάδων που συστήνονται ας είναι περιορισμένος καθώς όσα περισσότερα μέλη περιλαμβάνονται στις ομάδες, τόσο μεγαλύτερο είναι το πλέγμα των διαπροσωπικών επικοινωνιών, με αποτέλεσμα την κατανάλωση μεγαλύτερου χρόνου. Είναι προτιμότερο να εργαζόμαστε σε ζευγάρια και να αυξάνουμε τα μέλη της ομάδας στα τέσσερα παιδιά. Ο αριθμός των τεσσάρων μελών είναι ενδεδειγμένος καθώς έχει απλούστερο πλέγμα επικοινωνίας, επιτρέπει τη δημιουργία δύο </a:t>
            </a:r>
            <a:r>
              <a:rPr lang="el-GR" sz="1600" dirty="0" err="1">
                <a:solidFill>
                  <a:srgbClr val="1F497D">
                    <a:lumMod val="75000"/>
                  </a:srgbClr>
                </a:solidFill>
                <a:latin typeface="Calibri"/>
              </a:rPr>
              <a:t>υπο</a:t>
            </a:r>
            <a:r>
              <a:rPr lang="el-GR" sz="1600" dirty="0">
                <a:solidFill>
                  <a:srgbClr val="1F497D">
                    <a:lumMod val="75000"/>
                  </a:srgbClr>
                </a:solidFill>
                <a:latin typeface="Calibri"/>
              </a:rPr>
              <a:t>-ομάδων, και συμβάλλει στην ολοκλήρωση της εργασίας ταχύτερα.  </a:t>
            </a:r>
          </a:p>
          <a:p>
            <a:pPr algn="just">
              <a:lnSpc>
                <a:spcPct val="200000"/>
              </a:lnSpc>
              <a:spcBef>
                <a:spcPts val="0"/>
              </a:spcBef>
              <a:defRPr/>
            </a:pPr>
            <a:r>
              <a:rPr lang="el-GR" sz="1600" dirty="0" smtClean="0">
                <a:solidFill>
                  <a:srgbClr val="1F497D">
                    <a:lumMod val="75000"/>
                  </a:srgbClr>
                </a:solidFill>
                <a:latin typeface="Calibri"/>
              </a:rPr>
              <a:t>• Ο </a:t>
            </a:r>
            <a:r>
              <a:rPr lang="el-GR" sz="1600" dirty="0">
                <a:solidFill>
                  <a:srgbClr val="1F497D">
                    <a:lumMod val="75000"/>
                  </a:srgbClr>
                </a:solidFill>
                <a:latin typeface="Calibri"/>
              </a:rPr>
              <a:t>προγραμματισμός της </a:t>
            </a:r>
            <a:r>
              <a:rPr lang="el-GR" sz="1600" dirty="0" err="1">
                <a:solidFill>
                  <a:srgbClr val="1F497D">
                    <a:lumMod val="75000"/>
                  </a:srgbClr>
                </a:solidFill>
                <a:latin typeface="Calibri"/>
              </a:rPr>
              <a:t>ομαδοσυνεργατικής</a:t>
            </a:r>
            <a:r>
              <a:rPr lang="el-GR" sz="1600" dirty="0">
                <a:solidFill>
                  <a:srgbClr val="1F497D">
                    <a:lumMod val="75000"/>
                  </a:srgbClr>
                </a:solidFill>
                <a:latin typeface="Calibri"/>
              </a:rPr>
              <a:t> διδασκαλίας οφείλει να γίνεται μεθοδικά από τον/την εκπαιδευτικό λαμβάνοντας υπόψη σημαντικές παραμέτρους όπως η σύνθεση των ομάδων, το θέμα της ενότητας που επιλέγεται προς διδασκαλία, ο τρόπος που θα διαμορφωθεί η κοινωνική συμπεριφορά κατά τη διάρκεια των ομαδικών δραστηριοτήτων, το υλικό που θα αξιοποιηθεί, οι σαφείς επεξηγήσεις που θα δοθούν, ο καταμερισμός εργασιών και των ρόλων, αλλά και τα κριτήρια αξιολόγησης. </a:t>
            </a:r>
          </a:p>
          <a:p>
            <a:pPr algn="just">
              <a:lnSpc>
                <a:spcPct val="200000"/>
              </a:lnSpc>
              <a:spcBef>
                <a:spcPts val="0"/>
              </a:spcBef>
              <a:defRPr/>
            </a:pPr>
            <a:endParaRPr lang="el-GR" sz="1600" dirty="0">
              <a:solidFill>
                <a:srgbClr val="1F497D">
                  <a:lumMod val="75000"/>
                </a:srgbClr>
              </a:solidFill>
              <a:latin typeface="Calibri"/>
            </a:endParaRPr>
          </a:p>
        </p:txBody>
      </p:sp>
      <p:sp>
        <p:nvSpPr>
          <p:cNvPr id="2" name="Ορθογώνιο 1"/>
          <p:cNvSpPr/>
          <p:nvPr/>
        </p:nvSpPr>
        <p:spPr>
          <a:xfrm>
            <a:off x="34792" y="580773"/>
            <a:ext cx="3534429" cy="446276"/>
          </a:xfrm>
          <a:prstGeom prst="rect">
            <a:avLst/>
          </a:prstGeom>
        </p:spPr>
        <p:txBody>
          <a:bodyPr wrap="none">
            <a:spAutoFit/>
          </a:bodyPr>
          <a:lstStyle/>
          <a:p>
            <a:pPr lvl="0" algn="just">
              <a:lnSpc>
                <a:spcPct val="115000"/>
              </a:lnSpc>
              <a:spcAft>
                <a:spcPts val="0"/>
              </a:spcAft>
            </a:pPr>
            <a:r>
              <a:rPr lang="el-GR" sz="2000" b="1" dirty="0" err="1">
                <a:solidFill>
                  <a:prstClr val="black"/>
                </a:solidFill>
                <a:ea typeface="Times New Roman" panose="02020603050405020304" pitchFamily="18" charset="0"/>
                <a:cs typeface="Calibri" panose="020F0502020204030204" pitchFamily="34" charset="0"/>
              </a:rPr>
              <a:t>Tips</a:t>
            </a:r>
            <a:r>
              <a:rPr lang="el-GR" sz="2000" b="1" dirty="0">
                <a:solidFill>
                  <a:prstClr val="black"/>
                </a:solidFill>
                <a:ea typeface="Times New Roman" panose="02020603050405020304" pitchFamily="18" charset="0"/>
                <a:cs typeface="Calibri" panose="020F0502020204030204" pitchFamily="34" charset="0"/>
              </a:rPr>
              <a:t> Διδασκαλίας της μεθόδου!</a:t>
            </a:r>
            <a:endParaRPr lang="el-GR"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94248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611560" y="1340768"/>
            <a:ext cx="7560840" cy="4401205"/>
          </a:xfrm>
          <a:prstGeom prst="rect">
            <a:avLst/>
          </a:prstGeom>
        </p:spPr>
        <p:txBody>
          <a:bodyPr wrap="square">
            <a:spAutoFit/>
          </a:bodyPr>
          <a:lstStyle/>
          <a:p>
            <a:pPr algn="just">
              <a:lnSpc>
                <a:spcPct val="200000"/>
              </a:lnSpc>
              <a:spcAft>
                <a:spcPts val="0"/>
              </a:spcAft>
            </a:pPr>
            <a:r>
              <a:rPr lang="el-GR" sz="2000" dirty="0">
                <a:ea typeface="Times New Roman" panose="02020603050405020304" pitchFamily="18" charset="0"/>
                <a:cs typeface="Calibri" panose="020F0502020204030204" pitchFamily="34" charset="0"/>
              </a:rPr>
              <a:t>Στην </a:t>
            </a:r>
            <a:r>
              <a:rPr lang="el-GR" sz="2000" dirty="0" err="1">
                <a:ea typeface="Times New Roman" panose="02020603050405020304" pitchFamily="18" charset="0"/>
                <a:cs typeface="Calibri" panose="020F0502020204030204" pitchFamily="34" charset="0"/>
              </a:rPr>
              <a:t>ομαδοσυνεργατική</a:t>
            </a:r>
            <a:r>
              <a:rPr lang="el-GR" sz="2000" dirty="0">
                <a:ea typeface="Times New Roman" panose="02020603050405020304" pitchFamily="18" charset="0"/>
                <a:cs typeface="Calibri" panose="020F0502020204030204" pitchFamily="34" charset="0"/>
              </a:rPr>
              <a:t> διδασκαλία στηρίζεται το σύνολο των δραστηριοτήτων που σχεδιάζονται και υλοποιούνται καθώς, </a:t>
            </a:r>
            <a:endParaRPr lang="el-GR" dirty="0">
              <a:ea typeface="Calibri" panose="020F0502020204030204" pitchFamily="34" charset="0"/>
              <a:cs typeface="Times New Roman" panose="02020603050405020304" pitchFamily="18" charset="0"/>
            </a:endParaRPr>
          </a:p>
          <a:p>
            <a:pPr algn="just">
              <a:lnSpc>
                <a:spcPct val="200000"/>
              </a:lnSpc>
              <a:spcAft>
                <a:spcPts val="0"/>
              </a:spcAft>
            </a:pPr>
            <a:r>
              <a:rPr lang="el-GR" sz="2000" i="1" dirty="0">
                <a:solidFill>
                  <a:srgbClr val="C00000"/>
                </a:solidFill>
                <a:ea typeface="Times New Roman" panose="02020603050405020304" pitchFamily="18" charset="0"/>
                <a:cs typeface="Calibri" panose="020F0502020204030204" pitchFamily="34" charset="0"/>
              </a:rPr>
              <a:t>στον κοινωνικό τομέα: </a:t>
            </a:r>
            <a:endParaRPr lang="el-GR" dirty="0">
              <a:solidFill>
                <a:srgbClr val="C00000"/>
              </a:solidFill>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περιορίζει την παθητική ή ενεργητική αντικοινωνική συμπεριφορά. </a:t>
            </a:r>
            <a:endParaRPr lang="el-GR"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επιμερίζει την εργασία και αυξάνει το βαθμό αποδοχής</a:t>
            </a:r>
            <a:endParaRPr lang="el-GR"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καλλιεργεί τη συνεργασία, την αμοιβαιότητα και την αποδοχή</a:t>
            </a:r>
            <a:endParaRPr lang="el-GR"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βελτιώνει την επίδοση στη σχολική εργασία </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37586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611560" y="1052736"/>
            <a:ext cx="7776864" cy="4401205"/>
          </a:xfrm>
          <a:prstGeom prst="rect">
            <a:avLst/>
          </a:prstGeom>
        </p:spPr>
        <p:txBody>
          <a:bodyPr wrap="square">
            <a:spAutoFit/>
          </a:bodyPr>
          <a:lstStyle/>
          <a:p>
            <a:pPr algn="just">
              <a:lnSpc>
                <a:spcPct val="200000"/>
              </a:lnSpc>
              <a:spcAft>
                <a:spcPts val="0"/>
              </a:spcAft>
            </a:pPr>
            <a:r>
              <a:rPr lang="el-GR" sz="2000" i="1" dirty="0">
                <a:solidFill>
                  <a:srgbClr val="C00000"/>
                </a:solidFill>
                <a:ea typeface="Times New Roman" panose="02020603050405020304" pitchFamily="18" charset="0"/>
                <a:cs typeface="Calibri" panose="020F0502020204030204" pitchFamily="34" charset="0"/>
              </a:rPr>
              <a:t>στον ψυχολογικό τομέα: </a:t>
            </a:r>
            <a:endParaRPr lang="el-GR" dirty="0">
              <a:solidFill>
                <a:srgbClr val="C00000"/>
              </a:solidFill>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η διδασκαλία γίνεται απρόσκοπτα και ευχάριστα σε τάξεις που παρουσιάζουν μειωμένο σχολικό άγχος σε πλαίσιο ελεύθερων ή οργανωμένων δραστηριοτήτων</a:t>
            </a:r>
            <a:endParaRPr lang="el-GR" dirty="0">
              <a:ea typeface="Calibri" panose="020F0502020204030204" pitchFamily="34"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ενισχύεται η αυτό-εκτίμηση και η αυτό-εικόνα λόγω της συνεργασίας. Αυτό διευκολύνει τόσο την ακαδημαϊκή μάθηση όσο και την κοινωνική προσαρμογή και την προσωπική ευτυχία</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8406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66372" y="404664"/>
            <a:ext cx="9086313" cy="6555641"/>
          </a:xfrm>
          <a:prstGeom prst="rect">
            <a:avLst/>
          </a:prstGeom>
        </p:spPr>
        <p:txBody>
          <a:bodyPr wrap="square">
            <a:spAutoFit/>
          </a:bodyPr>
          <a:lstStyle/>
          <a:p>
            <a:pPr algn="just">
              <a:lnSpc>
                <a:spcPct val="150000"/>
              </a:lnSpc>
              <a:spcAft>
                <a:spcPts val="0"/>
              </a:spcAft>
            </a:pPr>
            <a:r>
              <a:rPr lang="el-GR" sz="2000" i="1" dirty="0">
                <a:solidFill>
                  <a:srgbClr val="C00000"/>
                </a:solidFill>
                <a:ea typeface="Times New Roman" panose="02020603050405020304" pitchFamily="18" charset="0"/>
                <a:cs typeface="Calibri" panose="020F0502020204030204" pitchFamily="34" charset="0"/>
              </a:rPr>
              <a:t>στον γνωστικό τομέα:</a:t>
            </a:r>
            <a:endParaRPr lang="el-GR" dirty="0">
              <a:solidFill>
                <a:srgbClr val="C00000"/>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ενισχύει της στρατηγικές της σκέψης καθώς η μουσική σκέψη είναι </a:t>
            </a:r>
            <a:r>
              <a:rPr lang="el-GR" sz="2000" dirty="0" err="1">
                <a:ea typeface="Times New Roman" panose="02020603050405020304" pitchFamily="18" charset="0"/>
                <a:cs typeface="Calibri" panose="020F0502020204030204" pitchFamily="34" charset="0"/>
              </a:rPr>
              <a:t>πολυπρισματική</a:t>
            </a:r>
            <a:r>
              <a:rPr lang="el-GR" sz="2000" dirty="0">
                <a:ea typeface="Times New Roman" panose="02020603050405020304" pitchFamily="18" charset="0"/>
                <a:cs typeface="Calibri" panose="020F0502020204030204" pitchFamily="34" charset="0"/>
              </a:rPr>
              <a:t> και </a:t>
            </a:r>
            <a:r>
              <a:rPr lang="el-GR" sz="2000" dirty="0" err="1">
                <a:ea typeface="Times New Roman" panose="02020603050405020304" pitchFamily="18" charset="0"/>
                <a:cs typeface="Calibri" panose="020F0502020204030204" pitchFamily="34" charset="0"/>
              </a:rPr>
              <a:t>πολυαισθητηριακή</a:t>
            </a:r>
            <a:r>
              <a:rPr lang="el-GR" sz="2000" dirty="0">
                <a:ea typeface="Times New Roman" panose="02020603050405020304" pitchFamily="18" charset="0"/>
                <a:cs typeface="Calibri" panose="020F0502020204030204" pitchFamily="34" charset="0"/>
              </a:rPr>
              <a:t>. Η νοητική ανάπτυξη, μέσω της μουσικής </a:t>
            </a:r>
            <a:r>
              <a:rPr lang="el-GR" sz="2000" dirty="0" err="1">
                <a:ea typeface="Times New Roman" panose="02020603050405020304" pitchFamily="18" charset="0"/>
                <a:cs typeface="Calibri" panose="020F0502020204030204" pitchFamily="34" charset="0"/>
              </a:rPr>
              <a:t>ομαδοσυνεργατικής</a:t>
            </a:r>
            <a:r>
              <a:rPr lang="el-GR" sz="2000" dirty="0">
                <a:ea typeface="Times New Roman" panose="02020603050405020304" pitchFamily="18" charset="0"/>
                <a:cs typeface="Calibri" panose="020F0502020204030204" pitchFamily="34" charset="0"/>
              </a:rPr>
              <a:t> διδασκαλίας, διαμορφώνεται ταχύτερα καθώς επιστρατεύονται ανώτερες στρατηγικές λογικής επεξεργασίας όπως: η οργάνωση και η ανάλυση, η παράλληλη χρήση μεθόδων διερεύνησης και επαλήθευσης, καθώς και ποικίλων τρόπων οργάνωσης της εμπειρίας. Επιπρόσθετα, ενισχύεται η ικανότητα αναδιάταξης και προσαρμογής σε νέες καταστάσεις</a:t>
            </a:r>
            <a:endParaRPr lang="el-GR"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μέσα από ομαδικές δραστηριότητες λόγου ενισχύει τη γλωσσική ανάπτυξη</a:t>
            </a:r>
            <a:endParaRPr lang="el-GR"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ενισχύει την ακαδημαϊκή μάθηση, με συνεχή ερεθίσματα προς την ομάδα για συσχετισμούς, συνθετικές εργασίες και εξερεύνηση</a:t>
            </a:r>
            <a:endParaRPr lang="el-GR"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l-GR" sz="2000" dirty="0">
                <a:ea typeface="Times New Roman" panose="02020603050405020304" pitchFamily="18" charset="0"/>
                <a:cs typeface="Calibri" panose="020F0502020204030204" pitchFamily="34" charset="0"/>
              </a:rPr>
              <a:t>βοηθά τους μαθητές/</a:t>
            </a:r>
            <a:r>
              <a:rPr lang="el-GR" sz="2000" dirty="0" err="1">
                <a:ea typeface="Times New Roman" panose="02020603050405020304" pitchFamily="18" charset="0"/>
                <a:cs typeface="Calibri" panose="020F0502020204030204" pitchFamily="34" charset="0"/>
              </a:rPr>
              <a:t>τριες</a:t>
            </a:r>
            <a:r>
              <a:rPr lang="el-GR" sz="2000" dirty="0">
                <a:ea typeface="Times New Roman" panose="02020603050405020304" pitchFamily="18" charset="0"/>
                <a:cs typeface="Calibri" panose="020F0502020204030204" pitchFamily="34" charset="0"/>
              </a:rPr>
              <a:t> να αποδίδουν καλύτερα στις συνεργατικές ανομοιογενείς ομάδες, ακόμα και όσους/</a:t>
            </a:r>
            <a:r>
              <a:rPr lang="el-GR" sz="2000" dirty="0" err="1">
                <a:ea typeface="Times New Roman" panose="02020603050405020304" pitchFamily="18" charset="0"/>
                <a:cs typeface="Calibri" panose="020F0502020204030204" pitchFamily="34" charset="0"/>
              </a:rPr>
              <a:t>ες</a:t>
            </a:r>
            <a:r>
              <a:rPr lang="el-GR" sz="2000" dirty="0">
                <a:ea typeface="Times New Roman" panose="02020603050405020304" pitchFamily="18" charset="0"/>
                <a:cs typeface="Calibri" panose="020F0502020204030204" pitchFamily="34" charset="0"/>
              </a:rPr>
              <a:t> έχουν σημαντικά μαθησιακά προβλήματα. </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9717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179512" y="1412776"/>
            <a:ext cx="8771685" cy="4068806"/>
          </a:xfrm>
          <a:prstGeom prst="rect">
            <a:avLst/>
          </a:prstGeom>
        </p:spPr>
        <p:txBody>
          <a:bodyPr wrap="square">
            <a:spAutoFit/>
          </a:bodyPr>
          <a:lstStyle/>
          <a:p>
            <a:pPr algn="just">
              <a:lnSpc>
                <a:spcPct val="115000"/>
              </a:lnSpc>
              <a:spcAft>
                <a:spcPts val="0"/>
              </a:spcAft>
            </a:pPr>
            <a:r>
              <a:rPr lang="el-GR" b="1" dirty="0">
                <a:ea typeface="Times New Roman" panose="02020603050405020304" pitchFamily="18" charset="0"/>
                <a:cs typeface="Calibri" panose="020F0502020204030204" pitchFamily="34" charset="0"/>
              </a:rPr>
              <a:t>Φάσεις </a:t>
            </a:r>
            <a:r>
              <a:rPr lang="el-GR" b="1" dirty="0" err="1">
                <a:ea typeface="Times New Roman" panose="02020603050405020304" pitchFamily="18" charset="0"/>
                <a:cs typeface="Calibri" panose="020F0502020204030204" pitchFamily="34" charset="0"/>
              </a:rPr>
              <a:t>Ομαδοσυνεργατικής</a:t>
            </a:r>
            <a:r>
              <a:rPr lang="el-GR" b="1" dirty="0">
                <a:ea typeface="Times New Roman" panose="02020603050405020304" pitchFamily="18" charset="0"/>
                <a:cs typeface="Calibri" panose="020F0502020204030204" pitchFamily="34" charset="0"/>
              </a:rPr>
              <a:t> Μεθόδου</a:t>
            </a:r>
            <a:endParaRPr lang="el-GR" sz="1600" dirty="0">
              <a:ea typeface="Calibri" panose="020F0502020204030204" pitchFamily="34" charset="0"/>
              <a:cs typeface="Times New Roman" panose="02020603050405020304" pitchFamily="18" charset="0"/>
            </a:endParaRPr>
          </a:p>
          <a:p>
            <a:pPr algn="just">
              <a:lnSpc>
                <a:spcPct val="115000"/>
              </a:lnSpc>
              <a:spcAft>
                <a:spcPts val="0"/>
              </a:spcAft>
            </a:pPr>
            <a:r>
              <a:rPr lang="el-GR" dirty="0">
                <a:ea typeface="Times New Roman" panose="02020603050405020304" pitchFamily="18" charset="0"/>
                <a:cs typeface="Calibri" panose="020F0502020204030204" pitchFamily="34" charset="0"/>
              </a:rPr>
              <a:t> </a:t>
            </a:r>
            <a:endParaRPr lang="el-GR" sz="1600" dirty="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l-GR" dirty="0">
                <a:solidFill>
                  <a:srgbClr val="C00000"/>
                </a:solidFill>
                <a:ea typeface="Times New Roman" panose="02020603050405020304" pitchFamily="18" charset="0"/>
                <a:cs typeface="Calibri" panose="020F0502020204030204" pitchFamily="34" charset="0"/>
              </a:rPr>
              <a:t>Πρώτη φάση: Προετοιμασία της διδασκαλίας, σχηματισμός ομάδων και ανάληψη έργου</a:t>
            </a:r>
            <a:endParaRPr lang="el-GR" sz="1600" dirty="0">
              <a:solidFill>
                <a:srgbClr val="C00000"/>
              </a:solidFill>
              <a:ea typeface="Times New Roman" panose="02020603050405020304" pitchFamily="18" charset="0"/>
              <a:cs typeface="Calibri" panose="020F0502020204030204" pitchFamily="34" charset="0"/>
            </a:endParaRPr>
          </a:p>
          <a:p>
            <a:pPr algn="just">
              <a:lnSpc>
                <a:spcPct val="115000"/>
              </a:lnSpc>
              <a:spcAft>
                <a:spcPts val="600"/>
              </a:spcAft>
            </a:pPr>
            <a:r>
              <a:rPr lang="el-GR" dirty="0">
                <a:ea typeface="Times New Roman" panose="02020603050405020304" pitchFamily="18" charset="0"/>
                <a:cs typeface="Calibri" panose="020F0502020204030204" pitchFamily="34" charset="0"/>
              </a:rPr>
              <a:t>Η διδασκαλία οργανώνεται γνωστοποιώντας στα παιδιά το θέμα και τους στόχους της διδασκαλίας από την αρχή, παρακινώντας τα παιδιά να οργανωθούν άμεσα σε ομάδες για δράση. Παράλληλα, γνωστοποιούνται ή υπενθυμίζονται οι διαδικασίες συνεργασίας (ακόμα και με την σύσταση συμβολαίου τάξης). </a:t>
            </a:r>
            <a:endParaRPr lang="el-GR" dirty="0" smtClean="0">
              <a:ea typeface="Times New Roman" panose="02020603050405020304" pitchFamily="18" charset="0"/>
              <a:cs typeface="Calibri" panose="020F0502020204030204" pitchFamily="34" charset="0"/>
            </a:endParaRPr>
          </a:p>
          <a:p>
            <a:pPr algn="just">
              <a:lnSpc>
                <a:spcPct val="115000"/>
              </a:lnSpc>
              <a:spcAft>
                <a:spcPts val="600"/>
              </a:spcAft>
            </a:pPr>
            <a:r>
              <a:rPr lang="el-GR" dirty="0" smtClean="0">
                <a:ea typeface="Times New Roman" panose="02020603050405020304" pitchFamily="18" charset="0"/>
                <a:cs typeface="Calibri" panose="020F0502020204030204" pitchFamily="34" charset="0"/>
              </a:rPr>
              <a:t>Οι </a:t>
            </a:r>
            <a:r>
              <a:rPr lang="el-GR" dirty="0">
                <a:ea typeface="Times New Roman" panose="02020603050405020304" pitchFamily="18" charset="0"/>
                <a:cs typeface="Calibri" panose="020F0502020204030204" pitchFamily="34" charset="0"/>
              </a:rPr>
              <a:t>προ-διδακτικές ενέργειες οργάνωσης της διδασκαλίας σε ομάδες, περιλαμβάνουν την οργάνωση τους με βάση συγκεκριμένα κριτήρια, όπως οι εμπειρίες των παιδιών, ο διαθέσιμος χρόνος, οι ανάγκες του διδακτικού αντικειμένου, το στυλ των παιδιών κ.ά. Ο χώρος της τάξης έχει οργανωθεί με τέτοιο τρόπο ώστε να προσφέρεται η δυνατότητα της άμεσης επικοινωνίας των ομάδων. </a:t>
            </a:r>
            <a:endParaRPr lang="el-G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281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64565" y="-225775"/>
            <a:ext cx="8229600" cy="1143000"/>
          </a:xfrm>
        </p:spPr>
        <p:txBody>
          <a:bodyPr/>
          <a:lstStyle/>
          <a:p>
            <a:pPr marL="0" marR="0">
              <a:lnSpc>
                <a:spcPct val="115000"/>
              </a:lnSpc>
              <a:spcBef>
                <a:spcPts val="0"/>
              </a:spcBef>
              <a:spcAft>
                <a:spcPts val="0"/>
              </a:spcAft>
            </a:pPr>
            <a:r>
              <a:rPr lang="el-GR" sz="2800" b="1" dirty="0">
                <a:solidFill>
                  <a:schemeClr val="tx2">
                    <a:lumMod val="75000"/>
                  </a:schemeClr>
                </a:solidFill>
                <a:latin typeface="+mn-lt"/>
                <a:ea typeface="Times New Roman" panose="02020603050405020304" pitchFamily="18" charset="0"/>
                <a:cs typeface="Times New Roman" panose="02020603050405020304" pitchFamily="18" charset="0"/>
              </a:rPr>
              <a:t>Χαρακτηριστικοί στόχοι</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1037480" y="942402"/>
            <a:ext cx="6899361" cy="5069160"/>
          </a:xfrm>
        </p:spPr>
        <p:txBody>
          <a:bodyPr/>
          <a:lstStyle/>
          <a:p>
            <a:pPr marL="0" marR="0" indent="0" algn="just">
              <a:lnSpc>
                <a:spcPct val="150000"/>
              </a:lnSpc>
              <a:spcBef>
                <a:spcPts val="0"/>
              </a:spcBef>
              <a:spcAft>
                <a:spcPts val="0"/>
              </a:spcAft>
              <a:buNone/>
            </a:pPr>
            <a:r>
              <a:rPr lang="el-GR" sz="1800" b="1" dirty="0" err="1">
                <a:solidFill>
                  <a:schemeClr val="tx2">
                    <a:lumMod val="75000"/>
                  </a:schemeClr>
                </a:solidFill>
                <a:latin typeface="Calibri" panose="020F0502020204030204" pitchFamily="34" charset="0"/>
                <a:ea typeface="Times New Roman" panose="02020603050405020304" pitchFamily="18" charset="0"/>
              </a:rPr>
              <a:t>Tα</a:t>
            </a:r>
            <a:r>
              <a:rPr lang="el-GR" sz="1800" b="1" dirty="0">
                <a:solidFill>
                  <a:schemeClr val="tx2">
                    <a:lumMod val="75000"/>
                  </a:schemeClr>
                </a:solidFill>
                <a:latin typeface="Calibri" panose="020F0502020204030204" pitchFamily="34" charset="0"/>
                <a:ea typeface="Times New Roman" panose="02020603050405020304" pitchFamily="18" charset="0"/>
              </a:rPr>
              <a:t> πολιτιστικά αγαθά αναφέρονται στον πνευματικό πολιτισμό και συγκεκριμένα στους τομείς των τεχνών, των εκδηλώσεων, των επιστημών και του λαϊκού πολιτισμού. </a:t>
            </a:r>
            <a:endParaRPr lang="el-GR" sz="1800" b="1" dirty="0" smtClean="0">
              <a:solidFill>
                <a:schemeClr val="tx2">
                  <a:lumMod val="75000"/>
                </a:schemeClr>
              </a:solidFill>
              <a:latin typeface="Calibri" panose="020F0502020204030204" pitchFamily="34" charset="0"/>
              <a:ea typeface="Times New Roman" panose="02020603050405020304" pitchFamily="18" charset="0"/>
            </a:endParaRPr>
          </a:p>
          <a:p>
            <a:pPr marL="0" marR="0" indent="0" algn="just">
              <a:lnSpc>
                <a:spcPct val="150000"/>
              </a:lnSpc>
              <a:spcBef>
                <a:spcPts val="0"/>
              </a:spcBef>
              <a:spcAft>
                <a:spcPts val="0"/>
              </a:spcAft>
              <a:buNone/>
            </a:pPr>
            <a:endParaRPr lang="el-GR" sz="1800" b="1" dirty="0">
              <a:solidFill>
                <a:schemeClr val="tx2">
                  <a:lumMod val="75000"/>
                </a:schemeClr>
              </a:solidFill>
              <a:latin typeface="Calibri" panose="020F0502020204030204" pitchFamily="34" charset="0"/>
              <a:ea typeface="Times New Roman" panose="02020603050405020304" pitchFamily="18" charset="0"/>
            </a:endParaRPr>
          </a:p>
          <a:p>
            <a:pPr marL="0" marR="0" indent="0" algn="just">
              <a:lnSpc>
                <a:spcPct val="150000"/>
              </a:lnSpc>
              <a:spcBef>
                <a:spcPts val="0"/>
              </a:spcBef>
              <a:spcAft>
                <a:spcPts val="0"/>
              </a:spcAft>
              <a:buNone/>
            </a:pPr>
            <a:r>
              <a:rPr lang="el-GR" sz="1800" b="1" dirty="0" smtClean="0">
                <a:solidFill>
                  <a:srgbClr val="FF6699"/>
                </a:solidFill>
                <a:latin typeface="Calibri" panose="020F0502020204030204" pitchFamily="34" charset="0"/>
                <a:ea typeface="Times New Roman" panose="02020603050405020304" pitchFamily="18" charset="0"/>
              </a:rPr>
              <a:t>Η </a:t>
            </a:r>
            <a:r>
              <a:rPr lang="el-GR" sz="1800" b="1" dirty="0">
                <a:solidFill>
                  <a:srgbClr val="FF6699"/>
                </a:solidFill>
                <a:latin typeface="Calibri" panose="020F0502020204030204" pitchFamily="34" charset="0"/>
                <a:ea typeface="Times New Roman" panose="02020603050405020304" pitchFamily="18" charset="0"/>
              </a:rPr>
              <a:t>πολιτιστική δημιουργία προϋποθέτει την ταυτόχρονη ύπαρξη ποικίλων παραγόντων: </a:t>
            </a:r>
            <a:endParaRPr lang="el-GR" sz="1800" b="1" dirty="0" smtClean="0">
              <a:solidFill>
                <a:srgbClr val="FF6699"/>
              </a:solidFill>
              <a:latin typeface="Calibri" panose="020F0502020204030204" pitchFamily="34" charset="0"/>
              <a:ea typeface="Times New Roman" panose="02020603050405020304" pitchFamily="18" charset="0"/>
            </a:endParaRPr>
          </a:p>
          <a:p>
            <a:pPr marR="0" algn="just">
              <a:lnSpc>
                <a:spcPct val="150000"/>
              </a:lnSpc>
              <a:spcBef>
                <a:spcPts val="0"/>
              </a:spcBef>
              <a:spcAft>
                <a:spcPts val="0"/>
              </a:spcAft>
              <a:buFont typeface="Courier New" panose="02070309020205020404" pitchFamily="49" charset="0"/>
              <a:buChar char="o"/>
            </a:pPr>
            <a:r>
              <a:rPr lang="el-GR" sz="1800" b="1" dirty="0" smtClean="0">
                <a:solidFill>
                  <a:srgbClr val="C00000"/>
                </a:solidFill>
                <a:latin typeface="Calibri" panose="020F0502020204030204" pitchFamily="34" charset="0"/>
                <a:ea typeface="Times New Roman" panose="02020603050405020304" pitchFamily="18" charset="0"/>
              </a:rPr>
              <a:t>του </a:t>
            </a:r>
            <a:r>
              <a:rPr lang="el-GR" sz="1800" b="1" dirty="0">
                <a:solidFill>
                  <a:srgbClr val="C00000"/>
                </a:solidFill>
                <a:latin typeface="Calibri" panose="020F0502020204030204" pitchFamily="34" charset="0"/>
                <a:ea typeface="Times New Roman" panose="02020603050405020304" pitchFamily="18" charset="0"/>
              </a:rPr>
              <a:t>δημιουργού, δηλαδή του παραγωγού των πολιτιστικών αγαθών, </a:t>
            </a:r>
            <a:endParaRPr lang="el-GR" sz="1800" b="1" dirty="0" smtClean="0">
              <a:solidFill>
                <a:srgbClr val="C00000"/>
              </a:solidFill>
              <a:latin typeface="Calibri" panose="020F0502020204030204" pitchFamily="34" charset="0"/>
              <a:ea typeface="Times New Roman" panose="02020603050405020304" pitchFamily="18" charset="0"/>
            </a:endParaRPr>
          </a:p>
          <a:p>
            <a:pPr marR="0" algn="just">
              <a:lnSpc>
                <a:spcPct val="150000"/>
              </a:lnSpc>
              <a:spcBef>
                <a:spcPts val="0"/>
              </a:spcBef>
              <a:spcAft>
                <a:spcPts val="0"/>
              </a:spcAft>
              <a:buFont typeface="Courier New" panose="02070309020205020404" pitchFamily="49" charset="0"/>
              <a:buChar char="o"/>
            </a:pPr>
            <a:r>
              <a:rPr lang="el-GR" sz="1800" b="1" dirty="0" smtClean="0">
                <a:solidFill>
                  <a:srgbClr val="C00000"/>
                </a:solidFill>
                <a:latin typeface="Calibri" panose="020F0502020204030204" pitchFamily="34" charset="0"/>
                <a:ea typeface="Times New Roman" panose="02020603050405020304" pitchFamily="18" charset="0"/>
              </a:rPr>
              <a:t>της </a:t>
            </a:r>
            <a:r>
              <a:rPr lang="el-GR" sz="1800" b="1" dirty="0">
                <a:solidFill>
                  <a:srgbClr val="C00000"/>
                </a:solidFill>
                <a:latin typeface="Calibri" panose="020F0502020204030204" pitchFamily="34" charset="0"/>
                <a:ea typeface="Times New Roman" panose="02020603050405020304" pitchFamily="18" charset="0"/>
              </a:rPr>
              <a:t>κατάλληλης υποδομής και του θεσμικού πλαισίου, </a:t>
            </a:r>
            <a:endParaRPr lang="el-GR" sz="1800" b="1" dirty="0" smtClean="0">
              <a:solidFill>
                <a:srgbClr val="C00000"/>
              </a:solidFill>
              <a:latin typeface="Calibri" panose="020F0502020204030204" pitchFamily="34" charset="0"/>
              <a:ea typeface="Times New Roman" panose="02020603050405020304" pitchFamily="18" charset="0"/>
            </a:endParaRPr>
          </a:p>
          <a:p>
            <a:pPr marR="0" algn="just">
              <a:lnSpc>
                <a:spcPct val="150000"/>
              </a:lnSpc>
              <a:spcBef>
                <a:spcPts val="0"/>
              </a:spcBef>
              <a:spcAft>
                <a:spcPts val="0"/>
              </a:spcAft>
              <a:buFont typeface="Courier New" panose="02070309020205020404" pitchFamily="49" charset="0"/>
              <a:buChar char="o"/>
            </a:pPr>
            <a:r>
              <a:rPr lang="el-GR" sz="1800" b="1" dirty="0" smtClean="0">
                <a:solidFill>
                  <a:srgbClr val="C00000"/>
                </a:solidFill>
                <a:latin typeface="Calibri" panose="020F0502020204030204" pitchFamily="34" charset="0"/>
                <a:ea typeface="Times New Roman" panose="02020603050405020304" pitchFamily="18" charset="0"/>
              </a:rPr>
              <a:t>της </a:t>
            </a:r>
            <a:r>
              <a:rPr lang="el-GR" sz="1800" b="1" dirty="0">
                <a:solidFill>
                  <a:srgbClr val="C00000"/>
                </a:solidFill>
                <a:latin typeface="Calibri" panose="020F0502020204030204" pitchFamily="34" charset="0"/>
                <a:ea typeface="Times New Roman" panose="02020603050405020304" pitchFamily="18" charset="0"/>
              </a:rPr>
              <a:t>αναγκαίας οικονομικής βάσης, </a:t>
            </a:r>
            <a:endParaRPr lang="el-GR" sz="1800" b="1" dirty="0" smtClean="0">
              <a:solidFill>
                <a:srgbClr val="C00000"/>
              </a:solidFill>
              <a:latin typeface="Calibri" panose="020F0502020204030204" pitchFamily="34" charset="0"/>
              <a:ea typeface="Times New Roman" panose="02020603050405020304" pitchFamily="18" charset="0"/>
            </a:endParaRPr>
          </a:p>
          <a:p>
            <a:pPr marR="0" algn="just">
              <a:lnSpc>
                <a:spcPct val="150000"/>
              </a:lnSpc>
              <a:spcBef>
                <a:spcPts val="0"/>
              </a:spcBef>
              <a:spcAft>
                <a:spcPts val="0"/>
              </a:spcAft>
              <a:buFont typeface="Courier New" panose="02070309020205020404" pitchFamily="49" charset="0"/>
              <a:buChar char="o"/>
            </a:pPr>
            <a:r>
              <a:rPr lang="el-GR" sz="1800" b="1" dirty="0" smtClean="0">
                <a:solidFill>
                  <a:srgbClr val="C00000"/>
                </a:solidFill>
                <a:latin typeface="Calibri" panose="020F0502020204030204" pitchFamily="34" charset="0"/>
                <a:ea typeface="Times New Roman" panose="02020603050405020304" pitchFamily="18" charset="0"/>
              </a:rPr>
              <a:t>της </a:t>
            </a:r>
            <a:r>
              <a:rPr lang="el-GR" sz="1800" b="1" dirty="0">
                <a:solidFill>
                  <a:srgbClr val="C00000"/>
                </a:solidFill>
                <a:latin typeface="Calibri" panose="020F0502020204030204" pitchFamily="34" charset="0"/>
                <a:ea typeface="Times New Roman" panose="02020603050405020304" pitchFamily="18" charset="0"/>
              </a:rPr>
              <a:t>εξειδικευμένης γνώσης, </a:t>
            </a:r>
            <a:endParaRPr lang="el-GR" sz="1800" b="1" dirty="0" smtClean="0">
              <a:solidFill>
                <a:srgbClr val="C00000"/>
              </a:solidFill>
              <a:latin typeface="Calibri" panose="020F0502020204030204" pitchFamily="34" charset="0"/>
              <a:ea typeface="Times New Roman" panose="02020603050405020304" pitchFamily="18" charset="0"/>
            </a:endParaRPr>
          </a:p>
          <a:p>
            <a:pPr marR="0" algn="just">
              <a:lnSpc>
                <a:spcPct val="150000"/>
              </a:lnSpc>
              <a:spcBef>
                <a:spcPts val="0"/>
              </a:spcBef>
              <a:spcAft>
                <a:spcPts val="0"/>
              </a:spcAft>
              <a:buFont typeface="Courier New" panose="02070309020205020404" pitchFamily="49" charset="0"/>
              <a:buChar char="o"/>
            </a:pPr>
            <a:r>
              <a:rPr lang="el-GR" sz="1800" b="1" dirty="0" smtClean="0">
                <a:solidFill>
                  <a:srgbClr val="C00000"/>
                </a:solidFill>
                <a:latin typeface="Calibri" panose="020F0502020204030204" pitchFamily="34" charset="0"/>
                <a:ea typeface="Times New Roman" panose="02020603050405020304" pitchFamily="18" charset="0"/>
              </a:rPr>
              <a:t>του </a:t>
            </a:r>
            <a:r>
              <a:rPr lang="el-GR" sz="1800" b="1" dirty="0">
                <a:solidFill>
                  <a:srgbClr val="C00000"/>
                </a:solidFill>
                <a:latin typeface="Calibri" panose="020F0502020204030204" pitchFamily="34" charset="0"/>
                <a:ea typeface="Times New Roman" panose="02020603050405020304" pitchFamily="18" charset="0"/>
              </a:rPr>
              <a:t>υψηλού πολιτιστικού επιπέδου, </a:t>
            </a:r>
            <a:endParaRPr lang="el-GR" sz="1800" b="1" dirty="0" smtClean="0">
              <a:solidFill>
                <a:srgbClr val="C00000"/>
              </a:solidFill>
              <a:latin typeface="Calibri" panose="020F0502020204030204" pitchFamily="34" charset="0"/>
              <a:ea typeface="Times New Roman" panose="02020603050405020304" pitchFamily="18" charset="0"/>
            </a:endParaRPr>
          </a:p>
          <a:p>
            <a:pPr marR="0" algn="just">
              <a:lnSpc>
                <a:spcPct val="150000"/>
              </a:lnSpc>
              <a:spcBef>
                <a:spcPts val="0"/>
              </a:spcBef>
              <a:spcAft>
                <a:spcPts val="0"/>
              </a:spcAft>
              <a:buFont typeface="Courier New" panose="02070309020205020404" pitchFamily="49" charset="0"/>
              <a:buChar char="o"/>
            </a:pPr>
            <a:r>
              <a:rPr lang="el-GR" sz="1800" b="1" dirty="0" smtClean="0">
                <a:solidFill>
                  <a:srgbClr val="C00000"/>
                </a:solidFill>
                <a:latin typeface="Calibri" panose="020F0502020204030204" pitchFamily="34" charset="0"/>
                <a:ea typeface="Times New Roman" panose="02020603050405020304" pitchFamily="18" charset="0"/>
              </a:rPr>
              <a:t>της </a:t>
            </a:r>
            <a:r>
              <a:rPr lang="el-GR" sz="1800" b="1" dirty="0">
                <a:solidFill>
                  <a:srgbClr val="C00000"/>
                </a:solidFill>
                <a:latin typeface="Calibri" panose="020F0502020204030204" pitchFamily="34" charset="0"/>
                <a:ea typeface="Times New Roman" panose="02020603050405020304" pitchFamily="18" charset="0"/>
              </a:rPr>
              <a:t>ελευθερίας άσκησης της πολιτιστικής </a:t>
            </a:r>
            <a:r>
              <a:rPr lang="el-GR" sz="1800" b="1" dirty="0" smtClean="0">
                <a:solidFill>
                  <a:srgbClr val="C00000"/>
                </a:solidFill>
                <a:latin typeface="Calibri" panose="020F0502020204030204" pitchFamily="34" charset="0"/>
                <a:ea typeface="Times New Roman" panose="02020603050405020304" pitchFamily="18" charset="0"/>
              </a:rPr>
              <a:t>δημιουργίας</a:t>
            </a:r>
            <a:endParaRPr lang="el-GR" sz="1800"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71906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179512" y="1412776"/>
            <a:ext cx="8771685" cy="4068806"/>
          </a:xfrm>
          <a:prstGeom prst="rect">
            <a:avLst/>
          </a:prstGeom>
        </p:spPr>
        <p:txBody>
          <a:bodyPr wrap="square">
            <a:spAutoFit/>
          </a:bodyPr>
          <a:lstStyle/>
          <a:p>
            <a:pPr algn="just">
              <a:lnSpc>
                <a:spcPct val="115000"/>
              </a:lnSpc>
              <a:spcAft>
                <a:spcPts val="0"/>
              </a:spcAft>
            </a:pPr>
            <a:r>
              <a:rPr lang="el-GR" b="1" dirty="0">
                <a:solidFill>
                  <a:prstClr val="black"/>
                </a:solidFill>
                <a:ea typeface="Times New Roman" panose="02020603050405020304" pitchFamily="18" charset="0"/>
                <a:cs typeface="Calibri" panose="020F0502020204030204" pitchFamily="34" charset="0"/>
              </a:rPr>
              <a:t>Φάσεις </a:t>
            </a:r>
            <a:r>
              <a:rPr lang="el-GR" b="1" dirty="0" err="1">
                <a:solidFill>
                  <a:prstClr val="black"/>
                </a:solidFill>
                <a:ea typeface="Times New Roman" panose="02020603050405020304" pitchFamily="18" charset="0"/>
                <a:cs typeface="Calibri" panose="020F0502020204030204" pitchFamily="34" charset="0"/>
              </a:rPr>
              <a:t>Ομαδοσυνεργατικής</a:t>
            </a:r>
            <a:r>
              <a:rPr lang="el-GR" b="1" dirty="0">
                <a:solidFill>
                  <a:prstClr val="black"/>
                </a:solidFill>
                <a:ea typeface="Times New Roman" panose="02020603050405020304" pitchFamily="18" charset="0"/>
                <a:cs typeface="Calibri" panose="020F0502020204030204" pitchFamily="34" charset="0"/>
              </a:rPr>
              <a:t> Μεθόδου</a:t>
            </a:r>
            <a:endParaRPr lang="el-GR" sz="16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pPr>
            <a:r>
              <a:rPr lang="el-GR" dirty="0">
                <a:solidFill>
                  <a:prstClr val="black"/>
                </a:solidFill>
                <a:ea typeface="Times New Roman" panose="02020603050405020304" pitchFamily="18" charset="0"/>
                <a:cs typeface="Calibri" panose="020F0502020204030204" pitchFamily="34" charset="0"/>
              </a:rPr>
              <a:t> </a:t>
            </a:r>
            <a:endParaRPr lang="el-GR" sz="1600"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600"/>
              </a:spcAft>
              <a:buFont typeface="Calibri" panose="020F0502020204030204" pitchFamily="34" charset="0"/>
              <a:buChar char="-"/>
            </a:pPr>
            <a:r>
              <a:rPr lang="el-GR" dirty="0" smtClean="0">
                <a:solidFill>
                  <a:srgbClr val="C00000"/>
                </a:solidFill>
                <a:ea typeface="Times New Roman" panose="02020603050405020304" pitchFamily="18" charset="0"/>
                <a:cs typeface="Calibri" panose="020F0502020204030204" pitchFamily="34" charset="0"/>
              </a:rPr>
              <a:t>Δεύτερη </a:t>
            </a:r>
            <a:r>
              <a:rPr lang="el-GR" dirty="0">
                <a:solidFill>
                  <a:srgbClr val="C00000"/>
                </a:solidFill>
                <a:ea typeface="Times New Roman" panose="02020603050405020304" pitchFamily="18" charset="0"/>
                <a:cs typeface="Calibri" panose="020F0502020204030204" pitchFamily="34" charset="0"/>
              </a:rPr>
              <a:t>φάση: </a:t>
            </a:r>
            <a:r>
              <a:rPr lang="el-GR" dirty="0" err="1">
                <a:solidFill>
                  <a:srgbClr val="C00000"/>
                </a:solidFill>
                <a:ea typeface="Times New Roman" panose="02020603050405020304" pitchFamily="18" charset="0"/>
                <a:cs typeface="Calibri" panose="020F0502020204030204" pitchFamily="34" charset="0"/>
              </a:rPr>
              <a:t>Ομαδοσυνεργατική</a:t>
            </a:r>
            <a:r>
              <a:rPr lang="el-GR" dirty="0">
                <a:solidFill>
                  <a:srgbClr val="C00000"/>
                </a:solidFill>
                <a:ea typeface="Times New Roman" panose="02020603050405020304" pitchFamily="18" charset="0"/>
                <a:cs typeface="Calibri" panose="020F0502020204030204" pitchFamily="34" charset="0"/>
              </a:rPr>
              <a:t> επεξεργασία</a:t>
            </a:r>
          </a:p>
          <a:p>
            <a:pPr algn="just">
              <a:lnSpc>
                <a:spcPct val="115000"/>
              </a:lnSpc>
              <a:spcAft>
                <a:spcPts val="600"/>
              </a:spcAft>
            </a:pPr>
            <a:r>
              <a:rPr lang="el-GR" dirty="0">
                <a:ea typeface="Times New Roman" panose="02020603050405020304" pitchFamily="18" charset="0"/>
                <a:cs typeface="Calibri" panose="020F0502020204030204" pitchFamily="34" charset="0"/>
              </a:rPr>
              <a:t>Στη συγκεκριμένη φάση κατανέμονται οι ρόλοι και οι αρμοδιότητες στις ομάδες με την ανάθεση συνθετικών δραστηριοτήτων και εργασιών ανά ομάδα (είτε δουλεύοντας σε τραπέζια - θρανία εργασίας, είτε με την συμπλήρωση φύλλων εργασίας, είτε με χρήση οποιουδήποτε υλικού προσφερόμενου ή κατάλληλα σχεδιασμένου από τον/την εκπαιδευτικό). </a:t>
            </a:r>
            <a:r>
              <a:rPr lang="el-GR" dirty="0" err="1">
                <a:ea typeface="Times New Roman" panose="02020603050405020304" pitchFamily="18" charset="0"/>
                <a:cs typeface="Calibri" panose="020F0502020204030204" pitchFamily="34" charset="0"/>
              </a:rPr>
              <a:t>Συναποφασίζονται</a:t>
            </a:r>
            <a:r>
              <a:rPr lang="el-GR" dirty="0">
                <a:ea typeface="Times New Roman" panose="02020603050405020304" pitchFamily="18" charset="0"/>
                <a:cs typeface="Calibri" panose="020F0502020204030204" pitchFamily="34" charset="0"/>
              </a:rPr>
              <a:t>, επίσης, οι εκπρόσωποι των ομάδων. Τα παιδιά επικεντρώνονται στην εργασία που τους έχει ανατεθεί (ακόμα και όταν αυτή αφορά την επεξεργασία ή την ανακάλυψη του υλικού). Ο/η εκπαιδευτικός επεξηγεί τι αναμένει από την κάθε ομάδα ώστε τα παιδιά να είναι σε θέση να γνωρίζουν τι ακριβώς πρέπει να κάνουν και πώς θα εργαστούν. </a:t>
            </a:r>
          </a:p>
        </p:txBody>
      </p:sp>
    </p:spTree>
    <p:extLst>
      <p:ext uri="{BB962C8B-B14F-4D97-AF65-F5344CB8AC3E}">
        <p14:creationId xmlns:p14="http://schemas.microsoft.com/office/powerpoint/2010/main" val="12601749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179512" y="1412776"/>
            <a:ext cx="8771685" cy="3673313"/>
          </a:xfrm>
          <a:prstGeom prst="rect">
            <a:avLst/>
          </a:prstGeom>
        </p:spPr>
        <p:txBody>
          <a:bodyPr wrap="square">
            <a:spAutoFit/>
          </a:bodyPr>
          <a:lstStyle/>
          <a:p>
            <a:pPr algn="just">
              <a:lnSpc>
                <a:spcPct val="115000"/>
              </a:lnSpc>
              <a:spcAft>
                <a:spcPts val="0"/>
              </a:spcAft>
            </a:pPr>
            <a:r>
              <a:rPr lang="el-GR" b="1" dirty="0">
                <a:solidFill>
                  <a:prstClr val="black"/>
                </a:solidFill>
                <a:ea typeface="Times New Roman" panose="02020603050405020304" pitchFamily="18" charset="0"/>
                <a:cs typeface="Calibri" panose="020F0502020204030204" pitchFamily="34" charset="0"/>
              </a:rPr>
              <a:t>Φάσεις </a:t>
            </a:r>
            <a:r>
              <a:rPr lang="el-GR" b="1" dirty="0" err="1">
                <a:solidFill>
                  <a:prstClr val="black"/>
                </a:solidFill>
                <a:ea typeface="Times New Roman" panose="02020603050405020304" pitchFamily="18" charset="0"/>
                <a:cs typeface="Calibri" panose="020F0502020204030204" pitchFamily="34" charset="0"/>
              </a:rPr>
              <a:t>Ομαδοσυνεργατικής</a:t>
            </a:r>
            <a:r>
              <a:rPr lang="el-GR" b="1" dirty="0">
                <a:solidFill>
                  <a:prstClr val="black"/>
                </a:solidFill>
                <a:ea typeface="Times New Roman" panose="02020603050405020304" pitchFamily="18" charset="0"/>
                <a:cs typeface="Calibri" panose="020F0502020204030204" pitchFamily="34" charset="0"/>
              </a:rPr>
              <a:t> Μεθόδου</a:t>
            </a:r>
            <a:endParaRPr lang="el-GR" sz="16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pPr>
            <a:r>
              <a:rPr lang="el-GR" dirty="0">
                <a:solidFill>
                  <a:prstClr val="black"/>
                </a:solidFill>
                <a:ea typeface="Times New Roman" panose="02020603050405020304" pitchFamily="18" charset="0"/>
                <a:cs typeface="Calibri" panose="020F0502020204030204" pitchFamily="34" charset="0"/>
              </a:rPr>
              <a:t> </a:t>
            </a:r>
            <a:endParaRPr lang="el-GR" sz="1600"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600"/>
              </a:spcAft>
              <a:buFont typeface="Calibri" panose="020F0502020204030204" pitchFamily="34" charset="0"/>
              <a:buChar char="-"/>
            </a:pPr>
            <a:r>
              <a:rPr lang="el-GR" dirty="0" smtClean="0">
                <a:solidFill>
                  <a:srgbClr val="C00000"/>
                </a:solidFill>
                <a:ea typeface="Times New Roman" panose="02020603050405020304" pitchFamily="18" charset="0"/>
                <a:cs typeface="Calibri" panose="020F0502020204030204" pitchFamily="34" charset="0"/>
              </a:rPr>
              <a:t>Τρίτη </a:t>
            </a:r>
            <a:r>
              <a:rPr lang="el-GR" dirty="0">
                <a:solidFill>
                  <a:srgbClr val="C00000"/>
                </a:solidFill>
                <a:ea typeface="Times New Roman" panose="02020603050405020304" pitchFamily="18" charset="0"/>
                <a:cs typeface="Calibri" panose="020F0502020204030204" pitchFamily="34" charset="0"/>
              </a:rPr>
              <a:t>φάση: Παρουσίαση </a:t>
            </a:r>
            <a:r>
              <a:rPr lang="el-GR" dirty="0" smtClean="0">
                <a:solidFill>
                  <a:srgbClr val="C00000"/>
                </a:solidFill>
                <a:ea typeface="Times New Roman" panose="02020603050405020304" pitchFamily="18" charset="0"/>
                <a:cs typeface="Calibri" panose="020F0502020204030204" pitchFamily="34" charset="0"/>
              </a:rPr>
              <a:t>εργασιών</a:t>
            </a:r>
          </a:p>
          <a:p>
            <a:pPr algn="just">
              <a:lnSpc>
                <a:spcPct val="115000"/>
              </a:lnSpc>
              <a:spcAft>
                <a:spcPts val="600"/>
              </a:spcAft>
            </a:pPr>
            <a:r>
              <a:rPr lang="el-GR" dirty="0" smtClean="0">
                <a:solidFill>
                  <a:prstClr val="black"/>
                </a:solidFill>
                <a:ea typeface="Times New Roman" panose="02020603050405020304" pitchFamily="18" charset="0"/>
                <a:cs typeface="Calibri" panose="020F0502020204030204" pitchFamily="34" charset="0"/>
              </a:rPr>
              <a:t>Οι </a:t>
            </a:r>
            <a:r>
              <a:rPr lang="el-GR" dirty="0">
                <a:solidFill>
                  <a:prstClr val="black"/>
                </a:solidFill>
                <a:ea typeface="Times New Roman" panose="02020603050405020304" pitchFamily="18" charset="0"/>
                <a:cs typeface="Calibri" panose="020F0502020204030204" pitchFamily="34" charset="0"/>
              </a:rPr>
              <a:t>ομάδες, μέσω των εκπροσώπων τους, παρουσιάζουν την κοινή τους εργασία. Ο/η εκπαιδευτικός επιδιώκει να εγείρει το ενδιαφέρον των παιδιών για συζήτηση, κριτική τοποθέτηση, ανταλλαγή ιδεών, δίνοντας την ευκαιρία στα παιδιά να θέσουν τα ερωτήματα και τους προβληματισμούς τους. Στη συνέχεια, συστηματοποιεί τα συμπεράσματα, ονοματίζει/προβάλλει τη νέα γνώση και συνοψίζει.: Στο τέλος οι υποομάδες παρουσιάζουν την εργασία τους στην ομάδα, γίνονται τροποποιήσεις και βελτιώσεις και παρουσιάζεται η συνολική εργασία της ομάδας. Η φάση ολοκληρώνεται με τη σύνθεση των επιμέρους εργασιών σε μια ενιαία εργασία.</a:t>
            </a:r>
            <a:endParaRPr lang="el-GR" sz="1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5941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prstClr val="black"/>
                </a:solidFill>
              </a:rPr>
              <a:t>H</a:t>
            </a:r>
            <a:r>
              <a:rPr lang="el-GR" sz="2800" b="1" dirty="0">
                <a:solidFill>
                  <a:prstClr val="black"/>
                </a:solidFill>
              </a:rPr>
              <a:t> </a:t>
            </a:r>
            <a:r>
              <a:rPr lang="el-GR" sz="2800" b="1" dirty="0" err="1">
                <a:solidFill>
                  <a:prstClr val="black"/>
                </a:solidFill>
              </a:rPr>
              <a:t>Ομαδοσυνεργατική</a:t>
            </a:r>
            <a:r>
              <a:rPr lang="el-GR" sz="2800" b="1" dirty="0">
                <a:solidFill>
                  <a:prstClr val="black"/>
                </a:solidFill>
              </a:rPr>
              <a:t> Διδασκαλία </a:t>
            </a:r>
          </a:p>
        </p:txBody>
      </p:sp>
      <p:sp>
        <p:nvSpPr>
          <p:cNvPr id="2" name="Ορθογώνιο 1"/>
          <p:cNvSpPr/>
          <p:nvPr/>
        </p:nvSpPr>
        <p:spPr>
          <a:xfrm>
            <a:off x="179512" y="1412776"/>
            <a:ext cx="8771685" cy="3508653"/>
          </a:xfrm>
          <a:prstGeom prst="rect">
            <a:avLst/>
          </a:prstGeom>
        </p:spPr>
        <p:txBody>
          <a:bodyPr wrap="square">
            <a:spAutoFit/>
          </a:bodyPr>
          <a:lstStyle/>
          <a:p>
            <a:pPr algn="just">
              <a:lnSpc>
                <a:spcPct val="115000"/>
              </a:lnSpc>
              <a:spcAft>
                <a:spcPts val="0"/>
              </a:spcAft>
            </a:pPr>
            <a:r>
              <a:rPr lang="el-GR" b="1" dirty="0">
                <a:solidFill>
                  <a:prstClr val="black"/>
                </a:solidFill>
                <a:ea typeface="Times New Roman" panose="02020603050405020304" pitchFamily="18" charset="0"/>
                <a:cs typeface="Calibri" panose="020F0502020204030204" pitchFamily="34" charset="0"/>
              </a:rPr>
              <a:t>Φάσεις </a:t>
            </a:r>
            <a:r>
              <a:rPr lang="el-GR" b="1" dirty="0" err="1">
                <a:solidFill>
                  <a:prstClr val="black"/>
                </a:solidFill>
                <a:ea typeface="Times New Roman" panose="02020603050405020304" pitchFamily="18" charset="0"/>
                <a:cs typeface="Calibri" panose="020F0502020204030204" pitchFamily="34" charset="0"/>
              </a:rPr>
              <a:t>Ομαδοσυνεργατικής</a:t>
            </a:r>
            <a:r>
              <a:rPr lang="el-GR" b="1" dirty="0">
                <a:solidFill>
                  <a:prstClr val="black"/>
                </a:solidFill>
                <a:ea typeface="Times New Roman" panose="02020603050405020304" pitchFamily="18" charset="0"/>
                <a:cs typeface="Calibri" panose="020F0502020204030204" pitchFamily="34" charset="0"/>
              </a:rPr>
              <a:t> Μεθόδου</a:t>
            </a:r>
            <a:endParaRPr lang="el-GR" sz="1600" dirty="0">
              <a:solidFill>
                <a:prstClr val="black"/>
              </a:solidFill>
              <a:ea typeface="Calibri" panose="020F0502020204030204" pitchFamily="34" charset="0"/>
              <a:cs typeface="Times New Roman" panose="02020603050405020304" pitchFamily="18" charset="0"/>
            </a:endParaRPr>
          </a:p>
          <a:p>
            <a:pPr algn="just">
              <a:lnSpc>
                <a:spcPct val="115000"/>
              </a:lnSpc>
              <a:spcAft>
                <a:spcPts val="0"/>
              </a:spcAft>
            </a:pPr>
            <a:r>
              <a:rPr lang="el-GR" dirty="0">
                <a:solidFill>
                  <a:prstClr val="black"/>
                </a:solidFill>
                <a:ea typeface="Times New Roman" panose="02020603050405020304" pitchFamily="18" charset="0"/>
                <a:cs typeface="Calibri" panose="020F0502020204030204" pitchFamily="34" charset="0"/>
              </a:rPr>
              <a:t> </a:t>
            </a:r>
            <a:endParaRPr lang="el-GR" sz="1600" dirty="0">
              <a:solidFill>
                <a:prstClr val="black"/>
              </a:solidFill>
              <a:ea typeface="Calibri" panose="020F0502020204030204" pitchFamily="34" charset="0"/>
              <a:cs typeface="Times New Roman" panose="02020603050405020304" pitchFamily="18" charset="0"/>
            </a:endParaRPr>
          </a:p>
          <a:p>
            <a:pPr marL="342900" indent="-342900" algn="just">
              <a:lnSpc>
                <a:spcPct val="115000"/>
              </a:lnSpc>
              <a:spcAft>
                <a:spcPts val="600"/>
              </a:spcAft>
              <a:buFont typeface="Calibri" panose="020F0502020204030204" pitchFamily="34" charset="0"/>
              <a:buChar char="-"/>
            </a:pPr>
            <a:r>
              <a:rPr lang="el-GR" dirty="0" smtClean="0">
                <a:solidFill>
                  <a:srgbClr val="C00000"/>
                </a:solidFill>
                <a:ea typeface="Times New Roman" panose="02020603050405020304" pitchFamily="18" charset="0"/>
                <a:cs typeface="Calibri" panose="020F0502020204030204" pitchFamily="34" charset="0"/>
              </a:rPr>
              <a:t>Τέταρτη </a:t>
            </a:r>
            <a:r>
              <a:rPr lang="el-GR" dirty="0">
                <a:solidFill>
                  <a:srgbClr val="C00000"/>
                </a:solidFill>
                <a:ea typeface="Times New Roman" panose="02020603050405020304" pitchFamily="18" charset="0"/>
                <a:cs typeface="Calibri" panose="020F0502020204030204" pitchFamily="34" charset="0"/>
              </a:rPr>
              <a:t>φάση: </a:t>
            </a:r>
            <a:r>
              <a:rPr lang="el-GR" dirty="0" smtClean="0">
                <a:solidFill>
                  <a:srgbClr val="C00000"/>
                </a:solidFill>
                <a:ea typeface="Times New Roman" panose="02020603050405020304" pitchFamily="18" charset="0"/>
                <a:cs typeface="Calibri" panose="020F0502020204030204" pitchFamily="34" charset="0"/>
              </a:rPr>
              <a:t>Αξιολόγηση</a:t>
            </a:r>
          </a:p>
          <a:p>
            <a:pPr algn="just">
              <a:lnSpc>
                <a:spcPct val="115000"/>
              </a:lnSpc>
              <a:spcAft>
                <a:spcPts val="600"/>
              </a:spcAft>
            </a:pPr>
            <a:r>
              <a:rPr lang="el-GR" dirty="0">
                <a:solidFill>
                  <a:prstClr val="black"/>
                </a:solidFill>
                <a:ea typeface="Times New Roman" panose="02020603050405020304" pitchFamily="18" charset="0"/>
                <a:cs typeface="Calibri" panose="020F0502020204030204" pitchFamily="34" charset="0"/>
              </a:rPr>
              <a:t>Οι ομάδες </a:t>
            </a:r>
            <a:r>
              <a:rPr lang="el-GR" dirty="0" err="1">
                <a:solidFill>
                  <a:prstClr val="black"/>
                </a:solidFill>
                <a:ea typeface="Times New Roman" panose="02020603050405020304" pitchFamily="18" charset="0"/>
                <a:cs typeface="Calibri" panose="020F0502020204030204" pitchFamily="34" charset="0"/>
              </a:rPr>
              <a:t>αυτοαξιολογούνται</a:t>
            </a:r>
            <a:r>
              <a:rPr lang="el-GR" dirty="0">
                <a:solidFill>
                  <a:prstClr val="black"/>
                </a:solidFill>
                <a:ea typeface="Times New Roman" panose="02020603050405020304" pitchFamily="18" charset="0"/>
                <a:cs typeface="Calibri" panose="020F0502020204030204" pitchFamily="34" charset="0"/>
              </a:rPr>
              <a:t> και </a:t>
            </a:r>
            <a:r>
              <a:rPr lang="el-GR" dirty="0" err="1">
                <a:solidFill>
                  <a:prstClr val="black"/>
                </a:solidFill>
                <a:ea typeface="Times New Roman" panose="02020603050405020304" pitchFamily="18" charset="0"/>
                <a:cs typeface="Calibri" panose="020F0502020204030204" pitchFamily="34" charset="0"/>
              </a:rPr>
              <a:t>ετεροαξιολογούνται</a:t>
            </a:r>
            <a:r>
              <a:rPr lang="el-GR" dirty="0">
                <a:solidFill>
                  <a:prstClr val="black"/>
                </a:solidFill>
                <a:ea typeface="Times New Roman" panose="02020603050405020304" pitchFamily="18" charset="0"/>
                <a:cs typeface="Calibri" panose="020F0502020204030204" pitchFamily="34" charset="0"/>
              </a:rPr>
              <a:t> με άξονα την επίτευξη των προκαθορισμένων στόχων και την αποτελεσματικότητα της συνεργασίας κάθε ομάδας, ενώ παράλληλα αξιοποιούνται και άλλες τεχνικές αξιολόγησης.</a:t>
            </a:r>
          </a:p>
          <a:p>
            <a:pPr algn="just">
              <a:lnSpc>
                <a:spcPct val="115000"/>
              </a:lnSpc>
              <a:spcAft>
                <a:spcPts val="600"/>
              </a:spcAft>
            </a:pPr>
            <a:r>
              <a:rPr lang="el-GR" dirty="0" smtClean="0">
                <a:solidFill>
                  <a:prstClr val="black"/>
                </a:solidFill>
                <a:ea typeface="Times New Roman" panose="02020603050405020304" pitchFamily="18" charset="0"/>
                <a:cs typeface="Calibri" panose="020F0502020204030204" pitchFamily="34" charset="0"/>
              </a:rPr>
              <a:t>-     </a:t>
            </a:r>
            <a:r>
              <a:rPr lang="el-GR" dirty="0" smtClean="0">
                <a:solidFill>
                  <a:srgbClr val="C00000"/>
                </a:solidFill>
                <a:ea typeface="Times New Roman" panose="02020603050405020304" pitchFamily="18" charset="0"/>
                <a:cs typeface="Calibri" panose="020F0502020204030204" pitchFamily="34" charset="0"/>
              </a:rPr>
              <a:t>Πέμπτη </a:t>
            </a:r>
            <a:r>
              <a:rPr lang="el-GR" dirty="0">
                <a:solidFill>
                  <a:srgbClr val="C00000"/>
                </a:solidFill>
                <a:ea typeface="Times New Roman" panose="02020603050405020304" pitchFamily="18" charset="0"/>
                <a:cs typeface="Calibri" panose="020F0502020204030204" pitchFamily="34" charset="0"/>
              </a:rPr>
              <a:t>φάση: Ανακεφαλαίωση</a:t>
            </a:r>
          </a:p>
          <a:p>
            <a:pPr algn="just">
              <a:lnSpc>
                <a:spcPct val="115000"/>
              </a:lnSpc>
              <a:spcAft>
                <a:spcPts val="600"/>
              </a:spcAft>
            </a:pPr>
            <a:r>
              <a:rPr lang="el-GR" dirty="0">
                <a:solidFill>
                  <a:prstClr val="black"/>
                </a:solidFill>
                <a:ea typeface="Times New Roman" panose="02020603050405020304" pitchFamily="18" charset="0"/>
                <a:cs typeface="Calibri" panose="020F0502020204030204" pitchFamily="34" charset="0"/>
              </a:rPr>
              <a:t>Γίνεται ανακεφαλαίωση  των  κύριων  σημείων  τα  οποία  δομούν  τα  στοιχεία  της </a:t>
            </a:r>
            <a:r>
              <a:rPr lang="el-GR" dirty="0" err="1">
                <a:solidFill>
                  <a:prstClr val="black"/>
                </a:solidFill>
                <a:ea typeface="Times New Roman" panose="02020603050405020304" pitchFamily="18" charset="0"/>
                <a:cs typeface="Calibri" panose="020F0502020204030204" pitchFamily="34" charset="0"/>
              </a:rPr>
              <a:t>μεταγνώσης</a:t>
            </a:r>
            <a:r>
              <a:rPr lang="el-GR" dirty="0">
                <a:solidFill>
                  <a:prstClr val="black"/>
                </a:solidFill>
                <a:ea typeface="Times New Roman" panose="02020603050405020304" pitchFamily="18" charset="0"/>
                <a:cs typeface="Calibri" panose="020F0502020204030204" pitchFamily="34" charset="0"/>
              </a:rPr>
              <a:t> των εκπαιδευόμενων. Η συλλογική προσπάθεια δίνει περισσότερες δυνατότητες για </a:t>
            </a:r>
            <a:r>
              <a:rPr lang="el-GR" dirty="0" err="1">
                <a:solidFill>
                  <a:prstClr val="black"/>
                </a:solidFill>
                <a:ea typeface="Times New Roman" panose="02020603050405020304" pitchFamily="18" charset="0"/>
                <a:cs typeface="Calibri" panose="020F0502020204030204" pitchFamily="34" charset="0"/>
              </a:rPr>
              <a:t>μεταγνωστική</a:t>
            </a:r>
            <a:r>
              <a:rPr lang="el-GR" dirty="0">
                <a:solidFill>
                  <a:prstClr val="black"/>
                </a:solidFill>
                <a:ea typeface="Times New Roman" panose="02020603050405020304" pitchFamily="18" charset="0"/>
                <a:cs typeface="Calibri" panose="020F0502020204030204" pitchFamily="34" charset="0"/>
              </a:rPr>
              <a:t> ανάλυση και ανακεφαλαίωση. </a:t>
            </a:r>
          </a:p>
        </p:txBody>
      </p:sp>
    </p:spTree>
    <p:extLst>
      <p:ext uri="{BB962C8B-B14F-4D97-AF65-F5344CB8AC3E}">
        <p14:creationId xmlns:p14="http://schemas.microsoft.com/office/powerpoint/2010/main" val="27465914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7272808" cy="1440161"/>
          </a:xfrm>
        </p:spPr>
        <p:txBody>
          <a:bodyPr/>
          <a:lstStyle/>
          <a:p>
            <a:pPr lvl="0">
              <a:lnSpc>
                <a:spcPct val="200000"/>
              </a:lnSpc>
            </a:pPr>
            <a:r>
              <a:rPr lang="el-GR" altLang="ko-KR" sz="1800" dirty="0">
                <a:ea typeface="맑은 고딕" pitchFamily="50" charset="-127"/>
              </a:rPr>
              <a:t>4. Τυπολογία Μεθόδων, Τεχνικών και Δραστηριοτήτων</a:t>
            </a:r>
          </a:p>
          <a:p>
            <a:pPr lvl="0">
              <a:lnSpc>
                <a:spcPct val="200000"/>
              </a:lnSpc>
            </a:pPr>
            <a:r>
              <a:rPr lang="en-US" altLang="ko-KR" sz="1600" dirty="0" smtClean="0">
                <a:ea typeface="맑은 고딕" pitchFamily="50" charset="-127"/>
              </a:rPr>
              <a:t>4.</a:t>
            </a:r>
            <a:r>
              <a:rPr lang="el-GR" altLang="ko-KR" sz="1600" dirty="0" smtClean="0">
                <a:ea typeface="맑은 고딕" pitchFamily="50" charset="-127"/>
              </a:rPr>
              <a:t>3  </a:t>
            </a:r>
            <a:r>
              <a:rPr lang="el-GR" altLang="ko-KR" sz="1600" dirty="0">
                <a:ea typeface="맑은 고딕" pitchFamily="50" charset="-127"/>
              </a:rPr>
              <a:t>Μέθοδος Επεξεργασίας/Κατάκτησης Εννοιών </a:t>
            </a:r>
            <a:endParaRPr lang="en-US" altLang="ko-KR" sz="1600" dirty="0"/>
          </a:p>
        </p:txBody>
      </p:sp>
    </p:spTree>
    <p:extLst>
      <p:ext uri="{BB962C8B-B14F-4D97-AF65-F5344CB8AC3E}">
        <p14:creationId xmlns:p14="http://schemas.microsoft.com/office/powerpoint/2010/main" val="162032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075" name="Θέση περιεχομένου 2"/>
          <p:cNvSpPr>
            <a:spLocks noGrp="1"/>
          </p:cNvSpPr>
          <p:nvPr>
            <p:ph idx="1"/>
          </p:nvPr>
        </p:nvSpPr>
        <p:spPr>
          <a:xfrm>
            <a:off x="500746" y="143431"/>
            <a:ext cx="7523769" cy="4983162"/>
          </a:xfrm>
        </p:spPr>
        <p:txBody>
          <a:bodyPr/>
          <a:lstStyle/>
          <a:p>
            <a:pPr marL="0" marR="0" indent="0" algn="just">
              <a:lnSpc>
                <a:spcPct val="150000"/>
              </a:lnSpc>
              <a:spcBef>
                <a:spcPts val="0"/>
              </a:spcBef>
              <a:spcAft>
                <a:spcPts val="0"/>
              </a:spcAft>
              <a:buNone/>
            </a:pPr>
            <a:r>
              <a:rPr lang="el-GR" sz="1800" dirty="0">
                <a:solidFill>
                  <a:schemeClr val="tx2">
                    <a:lumMod val="75000"/>
                  </a:schemeClr>
                </a:solidFill>
                <a:ea typeface="Times New Roman" panose="02020603050405020304" pitchFamily="18" charset="0"/>
              </a:rPr>
              <a:t>Βασικό αποτέλεσμα της μεθόδου είναι, αφενός, η ανάπτυξη της ικανότητας μάθησης, συγκέντρωσης και προσέγγισης πληροφοριών με σιγουριά και, αφετέρου,  της συνέργειας με σκοπό τη συνεργασία, ειδικά στο πλαίσιο της ομάδας. </a:t>
            </a:r>
            <a:endParaRPr lang="el-GR" sz="1800" dirty="0" smtClean="0">
              <a:solidFill>
                <a:schemeClr val="tx2">
                  <a:lumMod val="75000"/>
                </a:schemeClr>
              </a:solidFill>
              <a:ea typeface="Times New Roman" panose="02020603050405020304" pitchFamily="18" charset="0"/>
            </a:endParaRPr>
          </a:p>
          <a:p>
            <a:pPr marL="0" marR="0" indent="0" algn="just">
              <a:lnSpc>
                <a:spcPct val="150000"/>
              </a:lnSpc>
              <a:spcBef>
                <a:spcPts val="0"/>
              </a:spcBef>
              <a:spcAft>
                <a:spcPts val="0"/>
              </a:spcAft>
              <a:buNone/>
            </a:pPr>
            <a:r>
              <a:rPr lang="el-GR" sz="1800" dirty="0" smtClean="0">
                <a:solidFill>
                  <a:schemeClr val="tx2">
                    <a:lumMod val="75000"/>
                  </a:schemeClr>
                </a:solidFill>
                <a:ea typeface="Times New Roman" panose="02020603050405020304" pitchFamily="18" charset="0"/>
              </a:rPr>
              <a:t>Τα </a:t>
            </a:r>
            <a:r>
              <a:rPr lang="el-GR" sz="1800" dirty="0">
                <a:solidFill>
                  <a:schemeClr val="tx2">
                    <a:lumMod val="75000"/>
                  </a:schemeClr>
                </a:solidFill>
                <a:ea typeface="Times New Roman" panose="02020603050405020304" pitchFamily="18" charset="0"/>
              </a:rPr>
              <a:t>μοντέλα επεξεργασίας πληροφοριών παρέχουν ακαδημαϊκή ουσία στα κοινωνικά μοντέλα, αλλά και τρόπους σκέψης για την προσωπική έρευνα. Καθώς διδάσκονται με αυτή τη μέθοδο συστηματικά, οι μαθητές/</a:t>
            </a:r>
            <a:r>
              <a:rPr lang="el-GR" sz="1800" dirty="0" err="1">
                <a:solidFill>
                  <a:schemeClr val="tx2">
                    <a:lumMod val="75000"/>
                  </a:schemeClr>
                </a:solidFill>
                <a:ea typeface="Times New Roman" panose="02020603050405020304" pitchFamily="18" charset="0"/>
              </a:rPr>
              <a:t>τριες</a:t>
            </a:r>
            <a:r>
              <a:rPr lang="el-GR" sz="1800" dirty="0">
                <a:solidFill>
                  <a:schemeClr val="tx2">
                    <a:lumMod val="75000"/>
                  </a:schemeClr>
                </a:solidFill>
                <a:ea typeface="Times New Roman" panose="02020603050405020304" pitchFamily="18" charset="0"/>
              </a:rPr>
              <a:t> γίνονται αποτελεσματικότεροι/</a:t>
            </a:r>
            <a:r>
              <a:rPr lang="el-GR" sz="1800" dirty="0" err="1">
                <a:solidFill>
                  <a:schemeClr val="tx2">
                    <a:lumMod val="75000"/>
                  </a:schemeClr>
                </a:solidFill>
                <a:ea typeface="Times New Roman" panose="02020603050405020304" pitchFamily="18" charset="0"/>
              </a:rPr>
              <a:t>ες</a:t>
            </a:r>
            <a:r>
              <a:rPr lang="el-GR" sz="1800" dirty="0">
                <a:solidFill>
                  <a:schemeClr val="tx2">
                    <a:lumMod val="75000"/>
                  </a:schemeClr>
                </a:solidFill>
                <a:ea typeface="Times New Roman" panose="02020603050405020304" pitchFamily="18" charset="0"/>
              </a:rPr>
              <a:t> στη διαμόρφωση και κατανόηση μίας έννοιας. </a:t>
            </a:r>
            <a:endParaRPr lang="el-GR" sz="1800" dirty="0" smtClean="0">
              <a:solidFill>
                <a:schemeClr val="tx2">
                  <a:lumMod val="75000"/>
                </a:schemeClr>
              </a:solidFill>
              <a:ea typeface="Times New Roman" panose="02020603050405020304" pitchFamily="18" charset="0"/>
            </a:endParaRPr>
          </a:p>
          <a:p>
            <a:pPr marL="0" marR="0" indent="0" algn="just">
              <a:lnSpc>
                <a:spcPct val="150000"/>
              </a:lnSpc>
              <a:spcBef>
                <a:spcPts val="0"/>
              </a:spcBef>
              <a:spcAft>
                <a:spcPts val="0"/>
              </a:spcAft>
              <a:buNone/>
            </a:pPr>
            <a:r>
              <a:rPr lang="el-GR" sz="1800" dirty="0" smtClean="0">
                <a:solidFill>
                  <a:schemeClr val="tx2">
                    <a:lumMod val="75000"/>
                  </a:schemeClr>
                </a:solidFill>
                <a:ea typeface="Times New Roman" panose="02020603050405020304" pitchFamily="18" charset="0"/>
              </a:rPr>
              <a:t>Μαθαίνουν</a:t>
            </a:r>
            <a:r>
              <a:rPr lang="el-GR" sz="1800" dirty="0">
                <a:solidFill>
                  <a:schemeClr val="tx2">
                    <a:lumMod val="75000"/>
                  </a:schemeClr>
                </a:solidFill>
                <a:ea typeface="Times New Roman" panose="02020603050405020304" pitchFamily="18" charset="0"/>
              </a:rPr>
              <a:t>, δηλαδή, τους κανόνες του μοντέλου σκέψης και αυτό συμβαίνει γιατί η διδασκαλία των εννοιών προσφέρει μια ευκαιρία ανάλυσης των διεργασιών της με το να βοηθά να αναπτύξουν αποτελεσματικότερες στρατηγικές. </a:t>
            </a:r>
            <a:endParaRPr lang="el-GR" sz="1800" dirty="0" smtClean="0">
              <a:solidFill>
                <a:schemeClr val="tx2">
                  <a:lumMod val="75000"/>
                </a:schemeClr>
              </a:solidFill>
              <a:ea typeface="Times New Roman" panose="02020603050405020304" pitchFamily="18" charset="0"/>
            </a:endParaRPr>
          </a:p>
          <a:p>
            <a:pPr marL="0" marR="0" indent="0" algn="just">
              <a:lnSpc>
                <a:spcPct val="150000"/>
              </a:lnSpc>
              <a:spcBef>
                <a:spcPts val="0"/>
              </a:spcBef>
              <a:spcAft>
                <a:spcPts val="0"/>
              </a:spcAft>
              <a:buNone/>
            </a:pPr>
            <a:r>
              <a:rPr lang="el-GR" sz="1800" dirty="0" smtClean="0">
                <a:solidFill>
                  <a:schemeClr val="tx2">
                    <a:lumMod val="75000"/>
                  </a:schemeClr>
                </a:solidFill>
                <a:ea typeface="Times New Roman" panose="02020603050405020304" pitchFamily="18" charset="0"/>
              </a:rPr>
              <a:t>Η </a:t>
            </a:r>
            <a:r>
              <a:rPr lang="el-GR" sz="1800" dirty="0">
                <a:solidFill>
                  <a:schemeClr val="tx2">
                    <a:lumMod val="75000"/>
                  </a:schemeClr>
                </a:solidFill>
                <a:ea typeface="Times New Roman" panose="02020603050405020304" pitchFamily="18" charset="0"/>
              </a:rPr>
              <a:t>προσέγγιση μπορεί να περιλαμβάνει διάφορους βαθμούς συμμετοχής, ελέγχου (για αυτό το λόγο αποτελεί και ισχυρό εργαλείο αξιολόγησης) και υλικό ποικίλης πολυπλοκότητας.</a:t>
            </a:r>
            <a:endParaRPr lang="el-GR" sz="1800" dirty="0">
              <a:solidFill>
                <a:schemeClr val="tx2">
                  <a:lumMod val="75000"/>
                </a:schemeClr>
              </a:solidFill>
              <a:ea typeface="Times New Roman" panose="02020603050405020304" pitchFamily="18" charset="0"/>
            </a:endParaRPr>
          </a:p>
        </p:txBody>
      </p:sp>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Tree>
    <p:extLst>
      <p:ext uri="{BB962C8B-B14F-4D97-AF65-F5344CB8AC3E}">
        <p14:creationId xmlns:p14="http://schemas.microsoft.com/office/powerpoint/2010/main" val="23463309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075" name="Θέση περιεχομένου 2"/>
          <p:cNvSpPr>
            <a:spLocks noGrp="1"/>
          </p:cNvSpPr>
          <p:nvPr>
            <p:ph idx="1"/>
          </p:nvPr>
        </p:nvSpPr>
        <p:spPr>
          <a:xfrm>
            <a:off x="702912" y="301558"/>
            <a:ext cx="7182692" cy="4983162"/>
          </a:xfrm>
        </p:spPr>
        <p:txBody>
          <a:bodyPr/>
          <a:lstStyle/>
          <a:p>
            <a:pPr marL="0" marR="0" indent="0" algn="just">
              <a:lnSpc>
                <a:spcPct val="150000"/>
              </a:lnSpc>
              <a:spcBef>
                <a:spcPts val="0"/>
              </a:spcBef>
              <a:spcAft>
                <a:spcPts val="0"/>
              </a:spcAft>
              <a:buNone/>
            </a:pPr>
            <a:r>
              <a:rPr lang="el-GR" sz="1800" dirty="0"/>
              <a:t>Η συγκεκριμένη μέθοδος αποτελεί μια γενική πορεία διδασκαλίας που επικεντρώνεται στην επίτευξη των στόχων που έχουν τεθεί στο πλαίσιο των απαιτήσεων των προγραμμάτων σπουδών για κάθε διδακτικό αντικείμενο. </a:t>
            </a:r>
            <a:endParaRPr lang="el-GR" sz="1800" dirty="0" smtClean="0"/>
          </a:p>
          <a:p>
            <a:pPr marL="0" marR="0" indent="0" algn="just">
              <a:lnSpc>
                <a:spcPct val="150000"/>
              </a:lnSpc>
              <a:spcBef>
                <a:spcPts val="0"/>
              </a:spcBef>
              <a:spcAft>
                <a:spcPts val="0"/>
              </a:spcAft>
              <a:buNone/>
            </a:pPr>
            <a:r>
              <a:rPr lang="el-GR" sz="1800" dirty="0" smtClean="0"/>
              <a:t>Η </a:t>
            </a:r>
            <a:r>
              <a:rPr lang="el-GR" sz="1800" dirty="0"/>
              <a:t>κατάκτηση εννοιών είναι «η αναζήτηση και η καταχώρηση ιδιοτήτων σε λίστες οι οποίες μπορούν να χρησιμοποιηθούν για τη διάκριση των προτύπων από τα μη πρότυπα των διαφόρων κατηγοριών» (</a:t>
            </a:r>
            <a:r>
              <a:rPr lang="el-GR" sz="1800" dirty="0" err="1"/>
              <a:t>Bruner</a:t>
            </a:r>
            <a:r>
              <a:rPr lang="el-GR" sz="1800" dirty="0"/>
              <a:t>, </a:t>
            </a:r>
            <a:r>
              <a:rPr lang="el-GR" sz="1800" dirty="0" err="1"/>
              <a:t>Goodnow</a:t>
            </a:r>
            <a:r>
              <a:rPr lang="el-GR" sz="1800" dirty="0"/>
              <a:t> &amp; </a:t>
            </a:r>
            <a:r>
              <a:rPr lang="el-GR" sz="1800" dirty="0" err="1"/>
              <a:t>Austin</a:t>
            </a:r>
            <a:r>
              <a:rPr lang="el-GR" sz="1800" dirty="0"/>
              <a:t>, 1967:233). </a:t>
            </a:r>
            <a:endParaRPr lang="el-GR" sz="1800" dirty="0" smtClean="0"/>
          </a:p>
          <a:p>
            <a:pPr marL="0" marR="0" indent="0" algn="just">
              <a:lnSpc>
                <a:spcPct val="150000"/>
              </a:lnSpc>
              <a:spcBef>
                <a:spcPts val="0"/>
              </a:spcBef>
              <a:spcAft>
                <a:spcPts val="0"/>
              </a:spcAft>
              <a:buNone/>
            </a:pPr>
            <a:r>
              <a:rPr lang="el-GR" sz="1800" dirty="0" smtClean="0"/>
              <a:t>Ο </a:t>
            </a:r>
            <a:r>
              <a:rPr lang="el-GR" sz="1800" dirty="0"/>
              <a:t>«σχηματισμός εννοιών» (</a:t>
            </a:r>
            <a:r>
              <a:rPr lang="el-GR" sz="1800" dirty="0" err="1"/>
              <a:t>concept</a:t>
            </a:r>
            <a:r>
              <a:rPr lang="el-GR" sz="1800" dirty="0"/>
              <a:t> </a:t>
            </a:r>
            <a:r>
              <a:rPr lang="el-GR" sz="1800" dirty="0" err="1"/>
              <a:t>formation</a:t>
            </a:r>
            <a:r>
              <a:rPr lang="el-GR" sz="1800" dirty="0"/>
              <a:t>) θεωρείται απολύτως κομβικός καθώς επιδιώκει την απόφαση των μαθητών/τριών για τη βάση πάνω στην οποία θα σχηματίσουν κατηγορίες κατανοώντας τις ιδιότητές τους (ακόμα και σε σχέση με πρότερες εμπειρίες των συμμαθητών/τριών τους), συγκρίνοντας και αντιπαραθέτοντας παραδείγματα που περιλαμβάνουν χαρακτηριστικά της έννοιας που απασχολεί.</a:t>
            </a:r>
            <a:endParaRPr lang="el-GR" sz="1800" dirty="0">
              <a:solidFill>
                <a:schemeClr val="tx2">
                  <a:lumMod val="75000"/>
                </a:schemeClr>
              </a:solidFill>
              <a:ea typeface="Times New Roman" panose="02020603050405020304" pitchFamily="18" charset="0"/>
            </a:endParaRPr>
          </a:p>
        </p:txBody>
      </p:sp>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Tree>
    <p:extLst>
      <p:ext uri="{BB962C8B-B14F-4D97-AF65-F5344CB8AC3E}">
        <p14:creationId xmlns:p14="http://schemas.microsoft.com/office/powerpoint/2010/main" val="6764073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075" name="Θέση περιεχομένου 2"/>
          <p:cNvSpPr>
            <a:spLocks noGrp="1"/>
          </p:cNvSpPr>
          <p:nvPr>
            <p:ph idx="1"/>
          </p:nvPr>
        </p:nvSpPr>
        <p:spPr>
          <a:xfrm>
            <a:off x="513234" y="336534"/>
            <a:ext cx="7521067" cy="4983162"/>
          </a:xfrm>
        </p:spPr>
        <p:txBody>
          <a:bodyPr/>
          <a:lstStyle/>
          <a:p>
            <a:pPr marL="0" marR="0" indent="0" algn="just">
              <a:lnSpc>
                <a:spcPct val="150000"/>
              </a:lnSpc>
              <a:spcBef>
                <a:spcPts val="0"/>
              </a:spcBef>
              <a:spcAft>
                <a:spcPts val="0"/>
              </a:spcAft>
              <a:buNone/>
            </a:pPr>
            <a:r>
              <a:rPr lang="el-GR" sz="1600" dirty="0">
                <a:solidFill>
                  <a:schemeClr val="tx2">
                    <a:lumMod val="75000"/>
                  </a:schemeClr>
                </a:solidFill>
                <a:ea typeface="Times New Roman" panose="02020603050405020304" pitchFamily="18" charset="0"/>
              </a:rPr>
              <a:t>Η εκπαιδευτική διαδικασία, αξιοποιώντας τη συγκεκριμένη μέθοδο, ζητά από τον/την εκπαιδευτικό να δώσει έμφαση σε ερωτήσεις ή σχολιασμούς για τα παραδείγματα που προτείνονται και τις περισσότερες φορές, ειδικά για τις μικρές ηλικίες, η ικανοποίηση που προσφέρεται μέσα από τη συγκεκριμένη μέθοδο αφορά την ίδια τη διαδικασία και λιγότερο τον σχηματισμό της έννοιας (ως αυτοσκοπό). </a:t>
            </a:r>
            <a:endParaRPr lang="el-GR" sz="1600" dirty="0" smtClean="0">
              <a:solidFill>
                <a:schemeClr val="tx2">
                  <a:lumMod val="75000"/>
                </a:schemeClr>
              </a:solidFill>
              <a:ea typeface="Times New Roman" panose="02020603050405020304" pitchFamily="18" charset="0"/>
            </a:endParaRPr>
          </a:p>
          <a:p>
            <a:pPr marL="0" marR="0" indent="0" algn="just">
              <a:lnSpc>
                <a:spcPct val="150000"/>
              </a:lnSpc>
              <a:spcBef>
                <a:spcPts val="0"/>
              </a:spcBef>
              <a:spcAft>
                <a:spcPts val="0"/>
              </a:spcAft>
              <a:buNone/>
            </a:pPr>
            <a:r>
              <a:rPr lang="el-GR" sz="1600" dirty="0" smtClean="0">
                <a:solidFill>
                  <a:schemeClr val="tx2">
                    <a:lumMod val="75000"/>
                  </a:schemeClr>
                </a:solidFill>
                <a:ea typeface="Times New Roman" panose="02020603050405020304" pitchFamily="18" charset="0"/>
              </a:rPr>
              <a:t>Το </a:t>
            </a:r>
            <a:r>
              <a:rPr lang="el-GR" sz="1600" dirty="0">
                <a:solidFill>
                  <a:schemeClr val="tx2">
                    <a:lumMod val="75000"/>
                  </a:schemeClr>
                </a:solidFill>
                <a:ea typeface="Times New Roman" panose="02020603050405020304" pitchFamily="18" charset="0"/>
              </a:rPr>
              <a:t>μοντέλο εφαρμόζεται με ιδιαίτερη επιτυχία και σε παιδιά νηπιαγωγείου, τα οποία λατρεύουν την πρόκληση. Αρκεί, βέβαια, η έννοια και τα παραδείγματα γύρω από αυτήν, να είναι απλά, το μάθημα σύντομο και καθοδηγούμενο προσεκτικά από τον/την </a:t>
            </a:r>
            <a:r>
              <a:rPr lang="el-GR" sz="1600" dirty="0" smtClean="0">
                <a:solidFill>
                  <a:schemeClr val="tx2">
                    <a:lumMod val="75000"/>
                  </a:schemeClr>
                </a:solidFill>
                <a:ea typeface="Times New Roman" panose="02020603050405020304" pitchFamily="18" charset="0"/>
              </a:rPr>
              <a:t>εκπαιδευτικό.</a:t>
            </a:r>
          </a:p>
          <a:p>
            <a:pPr marL="0" marR="0" indent="0" algn="just">
              <a:lnSpc>
                <a:spcPct val="150000"/>
              </a:lnSpc>
              <a:spcBef>
                <a:spcPts val="0"/>
              </a:spcBef>
              <a:spcAft>
                <a:spcPts val="0"/>
              </a:spcAft>
              <a:buNone/>
            </a:pPr>
            <a:r>
              <a:rPr lang="el-GR" sz="1600" dirty="0" smtClean="0">
                <a:solidFill>
                  <a:schemeClr val="tx2">
                    <a:lumMod val="75000"/>
                  </a:schemeClr>
                </a:solidFill>
                <a:ea typeface="Times New Roman" panose="02020603050405020304" pitchFamily="18" charset="0"/>
              </a:rPr>
              <a:t>Αυτό </a:t>
            </a:r>
            <a:r>
              <a:rPr lang="el-GR" sz="1600" dirty="0">
                <a:solidFill>
                  <a:schemeClr val="tx2">
                    <a:lumMod val="75000"/>
                  </a:schemeClr>
                </a:solidFill>
                <a:ea typeface="Times New Roman" panose="02020603050405020304" pitchFamily="18" charset="0"/>
              </a:rPr>
              <a:t>συμβαίνει γιατί το αναλυτικό πρόγραμμα είναι γεμάτο έννοιες (ειδικά για το προσφερόμενο αντικείμενο της περιβαλλοντικής εκπαίδευσης και της </a:t>
            </a:r>
            <a:r>
              <a:rPr lang="el-GR" sz="1600" dirty="0" err="1">
                <a:solidFill>
                  <a:schemeClr val="tx2">
                    <a:lumMod val="75000"/>
                  </a:schemeClr>
                </a:solidFill>
                <a:ea typeface="Times New Roman" panose="02020603050405020304" pitchFamily="18" charset="0"/>
              </a:rPr>
              <a:t>αειφορίας</a:t>
            </a:r>
            <a:r>
              <a:rPr lang="el-GR" sz="1600" dirty="0">
                <a:solidFill>
                  <a:schemeClr val="tx2">
                    <a:lumMod val="75000"/>
                  </a:schemeClr>
                </a:solidFill>
                <a:ea typeface="Times New Roman" panose="02020603050405020304" pitchFamily="18" charset="0"/>
              </a:rPr>
              <a:t>), οι οποίες είναι ενδεδειγμένες για την αξιοποίηση της συγκεκριμένης μεθόδου και των γνωστικών δραστηριοτήτων που τη συνοδεύουν. </a:t>
            </a:r>
            <a:endParaRPr lang="el-GR" sz="1600" dirty="0" smtClean="0">
              <a:solidFill>
                <a:schemeClr val="tx2">
                  <a:lumMod val="75000"/>
                </a:schemeClr>
              </a:solidFill>
              <a:ea typeface="Times New Roman" panose="02020603050405020304" pitchFamily="18" charset="0"/>
            </a:endParaRPr>
          </a:p>
          <a:p>
            <a:pPr marL="0" marR="0" indent="0" algn="just">
              <a:lnSpc>
                <a:spcPct val="150000"/>
              </a:lnSpc>
              <a:spcBef>
                <a:spcPts val="0"/>
              </a:spcBef>
              <a:spcAft>
                <a:spcPts val="0"/>
              </a:spcAft>
              <a:buNone/>
            </a:pPr>
            <a:r>
              <a:rPr lang="el-GR" sz="1600" dirty="0" smtClean="0">
                <a:solidFill>
                  <a:schemeClr val="tx2">
                    <a:lumMod val="75000"/>
                  </a:schemeClr>
                </a:solidFill>
                <a:ea typeface="Times New Roman" panose="02020603050405020304" pitchFamily="18" charset="0"/>
              </a:rPr>
              <a:t>Ειδικά </a:t>
            </a:r>
            <a:r>
              <a:rPr lang="el-GR" sz="1600" dirty="0">
                <a:solidFill>
                  <a:schemeClr val="tx2">
                    <a:lumMod val="75000"/>
                  </a:schemeClr>
                </a:solidFill>
                <a:ea typeface="Times New Roman" panose="02020603050405020304" pitchFamily="18" charset="0"/>
              </a:rPr>
              <a:t>για την πρώιμη παιδική ηλικία, το υλικό για τα παραδείγματα είναι διαθέσιμο σε μεγάλο βαθμό με αποτέλεσμα να μην απαιτούνται πολλές μετατροπές εκ μέρους των εκπαιδευτικών για τη χρήση του σε παραδείγματα (</a:t>
            </a:r>
            <a:r>
              <a:rPr lang="el-GR" sz="1600" dirty="0" err="1">
                <a:solidFill>
                  <a:schemeClr val="tx2">
                    <a:lumMod val="75000"/>
                  </a:schemeClr>
                </a:solidFill>
                <a:ea typeface="Times New Roman" panose="02020603050405020304" pitchFamily="18" charset="0"/>
              </a:rPr>
              <a:t>Joyce</a:t>
            </a:r>
            <a:r>
              <a:rPr lang="el-GR" sz="1600" dirty="0">
                <a:solidFill>
                  <a:schemeClr val="tx2">
                    <a:lumMod val="75000"/>
                  </a:schemeClr>
                </a:solidFill>
                <a:ea typeface="Times New Roman" panose="02020603050405020304" pitchFamily="18" charset="0"/>
              </a:rPr>
              <a:t>, </a:t>
            </a:r>
            <a:r>
              <a:rPr lang="el-GR" sz="1600" dirty="0" err="1">
                <a:solidFill>
                  <a:schemeClr val="tx2">
                    <a:lumMod val="75000"/>
                  </a:schemeClr>
                </a:solidFill>
                <a:ea typeface="Times New Roman" panose="02020603050405020304" pitchFamily="18" charset="0"/>
              </a:rPr>
              <a:t>Weil</a:t>
            </a:r>
            <a:r>
              <a:rPr lang="el-GR" sz="1600" dirty="0">
                <a:solidFill>
                  <a:schemeClr val="tx2">
                    <a:lumMod val="75000"/>
                  </a:schemeClr>
                </a:solidFill>
                <a:ea typeface="Times New Roman" panose="02020603050405020304" pitchFamily="18" charset="0"/>
              </a:rPr>
              <a:t> &amp; </a:t>
            </a:r>
            <a:r>
              <a:rPr lang="el-GR" sz="1600" dirty="0" err="1">
                <a:solidFill>
                  <a:schemeClr val="tx2">
                    <a:lumMod val="75000"/>
                  </a:schemeClr>
                </a:solidFill>
                <a:ea typeface="Times New Roman" panose="02020603050405020304" pitchFamily="18" charset="0"/>
              </a:rPr>
              <a:t>Calhoun</a:t>
            </a:r>
            <a:r>
              <a:rPr lang="el-GR" sz="1600" dirty="0">
                <a:solidFill>
                  <a:schemeClr val="tx2">
                    <a:lumMod val="75000"/>
                  </a:schemeClr>
                </a:solidFill>
                <a:ea typeface="Times New Roman" panose="02020603050405020304" pitchFamily="18" charset="0"/>
              </a:rPr>
              <a:t>, 2004:74). </a:t>
            </a:r>
            <a:endParaRPr lang="el-GR" sz="1600" dirty="0">
              <a:solidFill>
                <a:schemeClr val="tx2">
                  <a:lumMod val="75000"/>
                </a:schemeClr>
              </a:solidFill>
              <a:ea typeface="Times New Roman" panose="02020603050405020304" pitchFamily="18" charset="0"/>
            </a:endParaRPr>
          </a:p>
        </p:txBody>
      </p:sp>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Tree>
    <p:extLst>
      <p:ext uri="{BB962C8B-B14F-4D97-AF65-F5344CB8AC3E}">
        <p14:creationId xmlns:p14="http://schemas.microsoft.com/office/powerpoint/2010/main" val="22712676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660223" y="197892"/>
            <a:ext cx="7349581" cy="6277103"/>
          </a:xfrm>
          <a:prstGeom prst="rect">
            <a:avLst/>
          </a:prstGeom>
        </p:spPr>
        <p:txBody>
          <a:bodyPr wrap="square">
            <a:spAutoFit/>
          </a:bodyPr>
          <a:lstStyle/>
          <a:p>
            <a:pPr algn="just">
              <a:lnSpc>
                <a:spcPct val="150000"/>
              </a:lnSpc>
              <a:spcAft>
                <a:spcPts val="600"/>
              </a:spcAft>
            </a:pPr>
            <a:r>
              <a:rPr lang="el-GR" sz="2000" dirty="0">
                <a:ea typeface="Times New Roman" panose="02020603050405020304" pitchFamily="18" charset="0"/>
                <a:cs typeface="Times New Roman" panose="02020603050405020304" pitchFamily="18" charset="0"/>
              </a:rPr>
              <a:t>Οι επιμέρους φάσης της συγκεκριμένης μεθόδου αναλύονται σε φάσεις ως εξής: </a:t>
            </a:r>
            <a:endParaRPr lang="el-GR" dirty="0">
              <a:ea typeface="Calibri" panose="020F0502020204030204" pitchFamily="34" charset="0"/>
              <a:cs typeface="Times New Roman" panose="02020603050405020304" pitchFamily="18" charset="0"/>
            </a:endParaRPr>
          </a:p>
          <a:p>
            <a:pPr algn="just">
              <a:lnSpc>
                <a:spcPct val="150000"/>
              </a:lnSpc>
              <a:spcAft>
                <a:spcPts val="600"/>
              </a:spcAft>
            </a:pPr>
            <a:r>
              <a:rPr lang="el-GR" sz="2000" b="1" dirty="0">
                <a:ea typeface="Times New Roman" panose="02020603050405020304" pitchFamily="18" charset="0"/>
                <a:cs typeface="Times New Roman" panose="02020603050405020304" pitchFamily="18" charset="0"/>
              </a:rPr>
              <a:t>Φάσεις της Μεθόδου Επεξεργασίας/Κατάκτησης Εννοιών</a:t>
            </a:r>
            <a:endParaRPr lang="el-GR" dirty="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Calibri" panose="020F0502020204030204" pitchFamily="34" charset="0"/>
              <a:buChar char="-"/>
            </a:pPr>
            <a:r>
              <a:rPr lang="el-GR" sz="2000" dirty="0">
                <a:solidFill>
                  <a:srgbClr val="C00000"/>
                </a:solidFill>
                <a:ea typeface="Times New Roman" panose="02020603050405020304" pitchFamily="18" charset="0"/>
                <a:cs typeface="Calibri" panose="020F0502020204030204" pitchFamily="34" charset="0"/>
              </a:rPr>
              <a:t>Πρώτη Φάση: Προετοιμασία Διδακτικού Πλαισίου – Προβληματοποίηση</a:t>
            </a:r>
            <a:endParaRPr lang="el-GR" dirty="0">
              <a:solidFill>
                <a:srgbClr val="C00000"/>
              </a:solidFill>
              <a:ea typeface="Times New Roman" panose="02020603050405020304" pitchFamily="18" charset="0"/>
              <a:cs typeface="Calibri" panose="020F0502020204030204" pitchFamily="34" charset="0"/>
            </a:endParaRPr>
          </a:p>
          <a:p>
            <a:pPr>
              <a:lnSpc>
                <a:spcPct val="150000"/>
              </a:lnSpc>
            </a:pPr>
            <a:r>
              <a:rPr lang="el-GR" sz="2000" dirty="0">
                <a:ea typeface="Times New Roman" panose="02020603050405020304" pitchFamily="18" charset="0"/>
                <a:cs typeface="Times New Roman" panose="02020603050405020304" pitchFamily="18" charset="0"/>
              </a:rPr>
              <a:t>Στη συγκεκριμένη, πρώτη φάση, πραγματοποιούνται δραστηριότητες που κινητοποιούν και προβληματίζουν. Το κλίμα της τάξης διαμορφώνεται ανάλογα ώστε να ικανοποιηθούν όλες οι απαραίτητες ψυχολογικές και γνωσιολογικές προϋποθέσεις  που θα διευκολύνουν τη μάθηση. Σε αυτό το σημείο, η καλή γνώση του προγράμματος σπουδών από τον/την εκπαιδευτικό παίζει σημαντικό ρόλο γιατί αποτελεί οδηγό, βάσει του οποίου θα κινηθεί ο/η εκπαιδευτικός.</a:t>
            </a:r>
            <a:endParaRPr lang="el-GR" sz="3200" dirty="0"/>
          </a:p>
        </p:txBody>
      </p:sp>
    </p:spTree>
    <p:extLst>
      <p:ext uri="{BB962C8B-B14F-4D97-AF65-F5344CB8AC3E}">
        <p14:creationId xmlns:p14="http://schemas.microsoft.com/office/powerpoint/2010/main" val="8286965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481810" y="44624"/>
            <a:ext cx="7599196" cy="6294031"/>
          </a:xfrm>
          <a:prstGeom prst="rect">
            <a:avLst/>
          </a:prstGeom>
        </p:spPr>
        <p:txBody>
          <a:bodyPr wrap="square">
            <a:spAutoFit/>
          </a:bodyPr>
          <a:lstStyle/>
          <a:p>
            <a:pPr marL="342900" lvl="0" indent="-342900" algn="just">
              <a:lnSpc>
                <a:spcPct val="150000"/>
              </a:lnSpc>
              <a:spcAft>
                <a:spcPts val="600"/>
              </a:spcAft>
              <a:buFont typeface="Calibri" panose="020F0502020204030204" pitchFamily="34" charset="0"/>
              <a:buChar char="-"/>
            </a:pPr>
            <a:r>
              <a:rPr lang="el-GR" dirty="0">
                <a:solidFill>
                  <a:srgbClr val="C00000"/>
                </a:solidFill>
                <a:ea typeface="Times New Roman" panose="02020603050405020304" pitchFamily="18" charset="0"/>
                <a:cs typeface="Calibri" panose="020F0502020204030204" pitchFamily="34" charset="0"/>
              </a:rPr>
              <a:t>Δεύτερη Φάση: Συλλογή δεδομένων και Επεξεργασία </a:t>
            </a:r>
            <a:endParaRPr lang="el-GR" sz="1600" dirty="0">
              <a:solidFill>
                <a:srgbClr val="C00000"/>
              </a:solidFill>
              <a:ea typeface="Times New Roman" panose="02020603050405020304" pitchFamily="18" charset="0"/>
              <a:cs typeface="Calibri" panose="020F0502020204030204" pitchFamily="34" charset="0"/>
            </a:endParaRPr>
          </a:p>
          <a:p>
            <a:pPr algn="just">
              <a:lnSpc>
                <a:spcPct val="150000"/>
              </a:lnSpc>
              <a:spcAft>
                <a:spcPts val="600"/>
              </a:spcAft>
            </a:pPr>
            <a:r>
              <a:rPr lang="el-GR" dirty="0">
                <a:ea typeface="Times New Roman" panose="02020603050405020304" pitchFamily="18" charset="0"/>
                <a:cs typeface="Times New Roman" panose="02020603050405020304" pitchFamily="18" charset="0"/>
              </a:rPr>
              <a:t>Οι εκπαιδευόμενοι, με καθοδήγηση του/της εκπαιδευτικού, αναζητούν δεδομένα και πληροφορίες, τις επεξεργάζονται και τις εντάσσουν στα προσωπικά τους σχήματα κατανόησης.</a:t>
            </a:r>
            <a:endParaRPr lang="el-GR" sz="1600" dirty="0">
              <a:ea typeface="Calibri" panose="020F0502020204030204" pitchFamily="34" charset="0"/>
              <a:cs typeface="Times New Roman" panose="02020603050405020304" pitchFamily="18" charset="0"/>
            </a:endParaRPr>
          </a:p>
          <a:p>
            <a:pPr algn="just">
              <a:lnSpc>
                <a:spcPct val="150000"/>
              </a:lnSpc>
            </a:pPr>
            <a:r>
              <a:rPr lang="el-GR" dirty="0">
                <a:ea typeface="Times New Roman" panose="02020603050405020304" pitchFamily="18" charset="0"/>
                <a:cs typeface="Times New Roman" panose="02020603050405020304" pitchFamily="18" charset="0"/>
              </a:rPr>
              <a:t>Οι εκπαιδευτικοί καθοδηγούν τους μαθητές προς την πληροφορία που διαμορφώνει ένα τομέα ή μία κατηγορία. Ξεκινούν παρουσιάζοντας την πληροφορία ή βοηθώντας να συλλέξουν ή να παράγουν δεδομένα (διότι οι επαγωγικές λειτουργίες περιλαμβάνουν την οργάνωση δεδομένων, την αποδόμησή και την αναδιοργάνωσή τους μέσα από την αναζήτηση ιδεών. </a:t>
            </a:r>
            <a:endParaRPr lang="el-GR" dirty="0" smtClean="0">
              <a:ea typeface="Times New Roman" panose="02020603050405020304" pitchFamily="18" charset="0"/>
              <a:cs typeface="Times New Roman" panose="02020603050405020304" pitchFamily="18" charset="0"/>
            </a:endParaRPr>
          </a:p>
          <a:p>
            <a:pPr algn="just">
              <a:lnSpc>
                <a:spcPct val="150000"/>
              </a:lnSpc>
            </a:pPr>
            <a:endParaRPr lang="el-GR" dirty="0" smtClean="0">
              <a:ea typeface="Times New Roman" panose="02020603050405020304" pitchFamily="18" charset="0"/>
              <a:cs typeface="Times New Roman" panose="02020603050405020304" pitchFamily="18" charset="0"/>
            </a:endParaRPr>
          </a:p>
          <a:p>
            <a:pPr algn="just">
              <a:lnSpc>
                <a:spcPct val="150000"/>
              </a:lnSpc>
            </a:pPr>
            <a:r>
              <a:rPr lang="el-GR" dirty="0" smtClean="0">
                <a:ea typeface="Times New Roman" panose="02020603050405020304" pitchFamily="18" charset="0"/>
                <a:cs typeface="Times New Roman" panose="02020603050405020304" pitchFamily="18" charset="0"/>
              </a:rPr>
              <a:t>Επομένως</a:t>
            </a:r>
            <a:r>
              <a:rPr lang="el-GR" dirty="0">
                <a:ea typeface="Times New Roman" panose="02020603050405020304" pitchFamily="18" charset="0"/>
                <a:cs typeface="Times New Roman" panose="02020603050405020304" pitchFamily="18" charset="0"/>
              </a:rPr>
              <a:t>, η συλλογή ιδεών προκύπτει νωρίς και νέα δεδομένα μπορεί να προστεθούν ή να απορριφθούν καθώς προχωρά η έρευνα). Μέσω του επαγωγικού μοντέλου διδασκαλίας, οι πληροφορίες που παρουσιάζονται ή συλλέγονται ονομάζονται «σύνολα δεδομένων» και έχουν διάφορες μορφές</a:t>
            </a:r>
            <a:endParaRPr lang="el-GR" sz="2800" dirty="0"/>
          </a:p>
        </p:txBody>
      </p:sp>
    </p:spTree>
    <p:extLst>
      <p:ext uri="{BB962C8B-B14F-4D97-AF65-F5344CB8AC3E}">
        <p14:creationId xmlns:p14="http://schemas.microsoft.com/office/powerpoint/2010/main" val="10493021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563747" y="188640"/>
            <a:ext cx="7620839" cy="6724918"/>
          </a:xfrm>
          <a:prstGeom prst="rect">
            <a:avLst/>
          </a:prstGeom>
        </p:spPr>
        <p:txBody>
          <a:bodyPr wrap="square">
            <a:spAutoFit/>
          </a:bodyPr>
          <a:lstStyle/>
          <a:p>
            <a:pPr marL="342900" lvl="0" indent="-342900" algn="just">
              <a:lnSpc>
                <a:spcPct val="150000"/>
              </a:lnSpc>
              <a:spcAft>
                <a:spcPts val="600"/>
              </a:spcAft>
              <a:buFont typeface="Calibri" panose="020F0502020204030204" pitchFamily="34" charset="0"/>
              <a:buChar char="-"/>
            </a:pPr>
            <a:r>
              <a:rPr lang="el-GR" dirty="0">
                <a:solidFill>
                  <a:srgbClr val="C00000"/>
                </a:solidFill>
                <a:ea typeface="Times New Roman" panose="02020603050405020304" pitchFamily="18" charset="0"/>
                <a:cs typeface="Calibri" panose="020F0502020204030204" pitchFamily="34" charset="0"/>
              </a:rPr>
              <a:t>Τρίτη Φάση: Ανατροφοδότηση, Συμπεράσματα και Εφαρμογή/Εξάσκηση</a:t>
            </a:r>
            <a:endParaRPr lang="el-GR" sz="1600" dirty="0">
              <a:solidFill>
                <a:srgbClr val="C00000"/>
              </a:solidFill>
              <a:ea typeface="Times New Roman" panose="02020603050405020304" pitchFamily="18" charset="0"/>
              <a:cs typeface="Calibri" panose="020F0502020204030204" pitchFamily="34" charset="0"/>
            </a:endParaRPr>
          </a:p>
          <a:p>
            <a:pPr algn="just">
              <a:lnSpc>
                <a:spcPct val="150000"/>
              </a:lnSpc>
            </a:pPr>
            <a:r>
              <a:rPr lang="el-GR" dirty="0">
                <a:ea typeface="Times New Roman" panose="02020603050405020304" pitchFamily="18" charset="0"/>
                <a:cs typeface="Times New Roman" panose="02020603050405020304" pitchFamily="18" charset="0"/>
              </a:rPr>
              <a:t>Σε αυτό το σημείο της μεθόδου, τα δεδομένα έχουν συλλεχθεί και οργανωθεί  προς εξέταση, τα χαρακτηριστικά των αντικειμένων του συνόλου έχουν μελετηθεί και οι παιδιά έχουν εξοικειωθεί με το υλικό. Η ταξινόμηση, άλλωστε, είναι μια φυσική δραστηριότητα και η συγκεκριμένη μέθοδος δημιουργεί ένα μαθησιακό περιβάλλον που διευκολύνει και δαμάζει αυτή τη φυσική τάση, μετατρέποντας τη διαδικασία σε επίσημη και συνειδητή μαθησιακή διαδικασία. </a:t>
            </a:r>
            <a:endParaRPr lang="el-GR" dirty="0" smtClean="0">
              <a:ea typeface="Times New Roman" panose="02020603050405020304" pitchFamily="18" charset="0"/>
              <a:cs typeface="Times New Roman" panose="02020603050405020304" pitchFamily="18" charset="0"/>
            </a:endParaRPr>
          </a:p>
          <a:p>
            <a:pPr algn="just">
              <a:lnSpc>
                <a:spcPct val="150000"/>
              </a:lnSpc>
            </a:pPr>
            <a:r>
              <a:rPr lang="el-GR" dirty="0" smtClean="0">
                <a:ea typeface="Times New Roman" panose="02020603050405020304" pitchFamily="18" charset="0"/>
                <a:cs typeface="Times New Roman" panose="02020603050405020304" pitchFamily="18" charset="0"/>
              </a:rPr>
              <a:t>Προκύπτει </a:t>
            </a:r>
            <a:r>
              <a:rPr lang="el-GR" dirty="0">
                <a:ea typeface="Times New Roman" panose="02020603050405020304" pitchFamily="18" charset="0"/>
                <a:cs typeface="Times New Roman" panose="02020603050405020304" pitchFamily="18" charset="0"/>
              </a:rPr>
              <a:t>ως επακόλουθο της παρατήρηση των παιδιών αναφορικά με τις ομοιότητες και τις διαφορές και καλούνται να οργανώσουν τα δεδομένα σε κατηγορίες όπου θα τα βοηθήσουν να κατανοήσουν ή να συστήσουν έννοιες, οι οποίες μοιράζονται κοινά χαρακτηριστικά. Η ανατροφοδότηση θα τα βοηθήσει να επαληθεύσουν αυτές τους τις γνώσεις ώστε να είναι σε θέση να αναγνωρίζουν από εδώ και πέρα τις διαδικασίες και να λειτουργούν χωρίς καθοδήγηση, κερδίζουν το </a:t>
            </a:r>
            <a:r>
              <a:rPr lang="el-GR" dirty="0" err="1">
                <a:ea typeface="Times New Roman" panose="02020603050405020304" pitchFamily="18" charset="0"/>
                <a:cs typeface="Times New Roman" panose="02020603050405020304" pitchFamily="18" charset="0"/>
              </a:rPr>
              <a:t>μεταγνωσιακό</a:t>
            </a:r>
            <a:r>
              <a:rPr lang="el-GR" dirty="0">
                <a:ea typeface="Times New Roman" panose="02020603050405020304" pitchFamily="18" charset="0"/>
                <a:cs typeface="Times New Roman" panose="02020603050405020304" pitchFamily="18" charset="0"/>
              </a:rPr>
              <a:t> έλεγχο της μαθησιακής διαδικασίας. </a:t>
            </a:r>
            <a:endParaRPr lang="el-GR" sz="2800" dirty="0"/>
          </a:p>
        </p:txBody>
      </p:sp>
    </p:spTree>
    <p:extLst>
      <p:ext uri="{BB962C8B-B14F-4D97-AF65-F5344CB8AC3E}">
        <p14:creationId xmlns:p14="http://schemas.microsoft.com/office/powerpoint/2010/main" val="33010306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64565" y="-225775"/>
            <a:ext cx="8229600" cy="1143000"/>
          </a:xfrm>
        </p:spPr>
        <p:txBody>
          <a:bodyPr/>
          <a:lstStyle/>
          <a:p>
            <a:pPr marL="0" marR="0">
              <a:lnSpc>
                <a:spcPct val="115000"/>
              </a:lnSpc>
              <a:spcBef>
                <a:spcPts val="0"/>
              </a:spcBef>
              <a:spcAft>
                <a:spcPts val="0"/>
              </a:spcAft>
            </a:pPr>
            <a:r>
              <a:rPr lang="el-GR" sz="2800" b="1" dirty="0">
                <a:solidFill>
                  <a:schemeClr val="tx2">
                    <a:lumMod val="75000"/>
                  </a:schemeClr>
                </a:solidFill>
                <a:latin typeface="+mn-lt"/>
                <a:ea typeface="Times New Roman" panose="02020603050405020304" pitchFamily="18" charset="0"/>
                <a:cs typeface="Times New Roman" panose="02020603050405020304" pitchFamily="18" charset="0"/>
              </a:rPr>
              <a:t>Χαρακτηριστικοί στόχοι</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1037481" y="942402"/>
            <a:ext cx="6267372" cy="5069160"/>
          </a:xfrm>
        </p:spPr>
        <p:txBody>
          <a:bodyPr/>
          <a:lstStyle/>
          <a:p>
            <a:pPr marR="0" algn="just">
              <a:lnSpc>
                <a:spcPct val="200000"/>
              </a:lnSpc>
              <a:spcBef>
                <a:spcPts val="0"/>
              </a:spcBef>
              <a:spcAft>
                <a:spcPts val="0"/>
              </a:spcAft>
              <a:buFont typeface="Wingdings" panose="05000000000000000000" pitchFamily="2" charset="2"/>
              <a:buChar char="Ø"/>
            </a:pPr>
            <a:r>
              <a:rPr lang="el-GR" sz="1800" b="1" dirty="0" smtClean="0">
                <a:solidFill>
                  <a:srgbClr val="C00000"/>
                </a:solidFill>
                <a:latin typeface="Calibri" panose="020F0502020204030204" pitchFamily="34" charset="0"/>
                <a:ea typeface="Times New Roman" panose="02020603050405020304" pitchFamily="18" charset="0"/>
              </a:rPr>
              <a:t>Μέσα </a:t>
            </a:r>
            <a:r>
              <a:rPr lang="el-GR" sz="1800" b="1" dirty="0">
                <a:solidFill>
                  <a:srgbClr val="C00000"/>
                </a:solidFill>
                <a:latin typeface="Calibri" panose="020F0502020204030204" pitchFamily="34" charset="0"/>
                <a:ea typeface="Times New Roman" panose="02020603050405020304" pitchFamily="18" charset="0"/>
              </a:rPr>
              <a:t>στο πλαίσιο αυτό, η πολιτιστική δημιουργία συμβάλλει στη μεγιστοποίηση του πολιτιστικού κεφαλαίου μιας χώρας και ενδυναμώνει την πολιτιστική ταυτότητα μιας κοινωνίας, στοιχεία που συνάδουν με τις πολιτιστικές επιδιώξεις των σύγχρονων </a:t>
            </a:r>
            <a:r>
              <a:rPr lang="el-GR" sz="1800" b="1" dirty="0" smtClean="0">
                <a:solidFill>
                  <a:srgbClr val="C00000"/>
                </a:solidFill>
                <a:latin typeface="Calibri" panose="020F0502020204030204" pitchFamily="34" charset="0"/>
                <a:ea typeface="Times New Roman" panose="02020603050405020304" pitchFamily="18" charset="0"/>
              </a:rPr>
              <a:t>κρατών.</a:t>
            </a:r>
          </a:p>
          <a:p>
            <a:pPr marR="0" algn="just">
              <a:lnSpc>
                <a:spcPct val="200000"/>
              </a:lnSpc>
              <a:spcBef>
                <a:spcPts val="0"/>
              </a:spcBef>
              <a:spcAft>
                <a:spcPts val="0"/>
              </a:spcAft>
              <a:buFont typeface="Wingdings" panose="05000000000000000000" pitchFamily="2" charset="2"/>
              <a:buChar char="Ø"/>
            </a:pPr>
            <a:r>
              <a:rPr lang="el-GR" sz="1800" b="1" dirty="0" smtClean="0">
                <a:solidFill>
                  <a:srgbClr val="C00000"/>
                </a:solidFill>
                <a:latin typeface="Calibri" panose="020F0502020204030204" pitchFamily="34" charset="0"/>
                <a:ea typeface="Times New Roman" panose="02020603050405020304" pitchFamily="18" charset="0"/>
              </a:rPr>
              <a:t> </a:t>
            </a:r>
            <a:r>
              <a:rPr lang="el-GR" sz="1800" b="1" dirty="0">
                <a:solidFill>
                  <a:srgbClr val="C00000"/>
                </a:solidFill>
                <a:latin typeface="Calibri" panose="020F0502020204030204" pitchFamily="34" charset="0"/>
                <a:ea typeface="Times New Roman" panose="02020603050405020304" pitchFamily="18" charset="0"/>
              </a:rPr>
              <a:t>Ταυτόχρονα, παίζει πρωτεύοντα ρόλο στην καλλιέργεια και στην πνευματική ανάπτυξη των μελών της κοινωνίας (</a:t>
            </a:r>
            <a:r>
              <a:rPr lang="el-GR" sz="1800" b="1" dirty="0" err="1">
                <a:solidFill>
                  <a:srgbClr val="C00000"/>
                </a:solidFill>
                <a:latin typeface="Calibri" panose="020F0502020204030204" pitchFamily="34" charset="0"/>
                <a:ea typeface="Times New Roman" panose="02020603050405020304" pitchFamily="18" charset="0"/>
              </a:rPr>
              <a:t>Μπιτσάνη</a:t>
            </a:r>
            <a:r>
              <a:rPr lang="el-GR" sz="1800" b="1" dirty="0">
                <a:solidFill>
                  <a:srgbClr val="C00000"/>
                </a:solidFill>
                <a:latin typeface="Calibri" panose="020F0502020204030204" pitchFamily="34" charset="0"/>
                <a:ea typeface="Times New Roman" panose="02020603050405020304" pitchFamily="18" charset="0"/>
              </a:rPr>
              <a:t>, 2002:40</a:t>
            </a:r>
            <a:r>
              <a:rPr lang="el-GR" sz="1800" b="1" dirty="0" smtClean="0">
                <a:solidFill>
                  <a:srgbClr val="C00000"/>
                </a:solidFill>
                <a:latin typeface="Calibri" panose="020F0502020204030204" pitchFamily="34" charset="0"/>
                <a:ea typeface="Times New Roman" panose="02020603050405020304" pitchFamily="18" charset="0"/>
              </a:rPr>
              <a:t>)</a:t>
            </a:r>
            <a:endParaRPr lang="el-GR" sz="1800"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664332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951340" y="979845"/>
            <a:ext cx="7081308" cy="3296287"/>
          </a:xfrm>
          <a:prstGeom prst="rect">
            <a:avLst/>
          </a:prstGeom>
        </p:spPr>
        <p:txBody>
          <a:bodyPr wrap="square">
            <a:spAutoFit/>
          </a:bodyPr>
          <a:lstStyle/>
          <a:p>
            <a:pPr marL="342900" lvl="0" indent="-342900" algn="just">
              <a:lnSpc>
                <a:spcPct val="115000"/>
              </a:lnSpc>
              <a:spcAft>
                <a:spcPts val="600"/>
              </a:spcAft>
              <a:buFont typeface="Calibri" panose="020F0502020204030204" pitchFamily="34" charset="0"/>
              <a:buChar char="-"/>
            </a:pPr>
            <a:r>
              <a:rPr lang="el-GR" sz="2400" dirty="0">
                <a:solidFill>
                  <a:srgbClr val="C00000"/>
                </a:solidFill>
                <a:ea typeface="Times New Roman" panose="02020603050405020304" pitchFamily="18" charset="0"/>
                <a:cs typeface="Calibri" panose="020F0502020204030204" pitchFamily="34" charset="0"/>
              </a:rPr>
              <a:t>Τέταρτη Φάση: Αξιολόγηση</a:t>
            </a:r>
            <a:endParaRPr lang="el-GR" sz="2000" dirty="0">
              <a:solidFill>
                <a:srgbClr val="C00000"/>
              </a:solidFill>
              <a:ea typeface="Times New Roman" panose="02020603050405020304" pitchFamily="18" charset="0"/>
              <a:cs typeface="Calibri" panose="020F0502020204030204" pitchFamily="34" charset="0"/>
            </a:endParaRPr>
          </a:p>
          <a:p>
            <a:pPr algn="just">
              <a:lnSpc>
                <a:spcPct val="115000"/>
              </a:lnSpc>
              <a:spcAft>
                <a:spcPts val="600"/>
              </a:spcAft>
            </a:pPr>
            <a:r>
              <a:rPr lang="el-GR" sz="2400" dirty="0">
                <a:ea typeface="Times New Roman" panose="02020603050405020304" pitchFamily="18" charset="0"/>
                <a:cs typeface="Times New Roman" panose="02020603050405020304" pitchFamily="18" charset="0"/>
              </a:rPr>
              <a:t>Με  την  εφαρμογή  κατάλληλων  τεχνικών  αξιολόγησης  ελέγχεται  η  υλοποίηση  των στόχων που έχουν τεθεί.</a:t>
            </a:r>
            <a:endParaRPr lang="el-GR" sz="2000" dirty="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l-GR" sz="2400" dirty="0">
                <a:solidFill>
                  <a:srgbClr val="C00000"/>
                </a:solidFill>
                <a:ea typeface="Times New Roman" panose="02020603050405020304" pitchFamily="18" charset="0"/>
                <a:cs typeface="Calibri" panose="020F0502020204030204" pitchFamily="34" charset="0"/>
              </a:rPr>
              <a:t>Πέμπτη Φάση: Ανακεφαλαίωση</a:t>
            </a:r>
            <a:endParaRPr lang="el-GR" sz="2000" dirty="0">
              <a:solidFill>
                <a:srgbClr val="C00000"/>
              </a:solidFill>
              <a:ea typeface="Times New Roman" panose="02020603050405020304" pitchFamily="18" charset="0"/>
              <a:cs typeface="Calibri" panose="020F0502020204030204" pitchFamily="34" charset="0"/>
            </a:endParaRPr>
          </a:p>
          <a:p>
            <a:pPr algn="just">
              <a:lnSpc>
                <a:spcPct val="115000"/>
              </a:lnSpc>
              <a:spcAft>
                <a:spcPts val="600"/>
              </a:spcAft>
            </a:pPr>
            <a:r>
              <a:rPr lang="el-GR" sz="2400" dirty="0">
                <a:ea typeface="Times New Roman" panose="02020603050405020304" pitchFamily="18" charset="0"/>
                <a:cs typeface="Times New Roman" panose="02020603050405020304" pitchFamily="18" charset="0"/>
              </a:rPr>
              <a:t>Η ανακεφαλαίωση μπορεί να είναι: λεκτική, </a:t>
            </a:r>
            <a:r>
              <a:rPr lang="el-GR" sz="2400" dirty="0" err="1">
                <a:ea typeface="Times New Roman" panose="02020603050405020304" pitchFamily="18" charset="0"/>
                <a:cs typeface="Times New Roman" panose="02020603050405020304" pitchFamily="18" charset="0"/>
              </a:rPr>
              <a:t>αναπαραστασιακή</a:t>
            </a:r>
            <a:r>
              <a:rPr lang="el-GR" sz="2400" dirty="0">
                <a:ea typeface="Times New Roman" panose="02020603050405020304" pitchFamily="18" charset="0"/>
                <a:cs typeface="Times New Roman" panose="02020603050405020304" pitchFamily="18" charset="0"/>
              </a:rPr>
              <a:t>, </a:t>
            </a:r>
            <a:r>
              <a:rPr lang="el-GR" sz="2400" dirty="0" err="1">
                <a:ea typeface="Times New Roman" panose="02020603050405020304" pitchFamily="18" charset="0"/>
                <a:cs typeface="Times New Roman" panose="02020603050405020304" pitchFamily="18" charset="0"/>
              </a:rPr>
              <a:t>μεταγνωστική</a:t>
            </a:r>
            <a:r>
              <a:rPr lang="el-GR" sz="2400" dirty="0">
                <a:ea typeface="Times New Roman" panose="02020603050405020304" pitchFamily="18" charset="0"/>
                <a:cs typeface="Times New Roman" panose="02020603050405020304" pitchFamily="18" charset="0"/>
              </a:rPr>
              <a:t>. </a:t>
            </a:r>
            <a:endParaRPr lang="el-G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6999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874534" y="332656"/>
            <a:ext cx="6974537" cy="6238631"/>
          </a:xfrm>
          <a:prstGeom prst="rect">
            <a:avLst/>
          </a:prstGeom>
        </p:spPr>
        <p:txBody>
          <a:bodyPr wrap="square">
            <a:spAutoFit/>
          </a:bodyPr>
          <a:lstStyle/>
          <a:p>
            <a:pPr indent="457200" algn="just">
              <a:lnSpc>
                <a:spcPct val="200000"/>
              </a:lnSpc>
              <a:spcAft>
                <a:spcPts val="600"/>
              </a:spcAft>
            </a:pPr>
            <a:r>
              <a:rPr lang="el-GR" sz="2000" dirty="0">
                <a:solidFill>
                  <a:srgbClr val="C00000"/>
                </a:solidFill>
                <a:ea typeface="Times New Roman" panose="02020603050405020304" pitchFamily="18" charset="0"/>
                <a:cs typeface="Times New Roman" panose="02020603050405020304" pitchFamily="18" charset="0"/>
              </a:rPr>
              <a:t>Για μία αποτελεσματική εκπαιδευτική διαδικασία η οποία αξιοποιεί τη συγκεκριμένη μέθοδο μέσα από το παιχνίδι, έχει σημασία η ικανότητα του παιδιού να χρησιμοποιεί τόσο αυτόνομα, όσο και με την καθοδήγηση του/της εκπαιδευτικού τις κατακτημένες δεξιότητες και γνώσεις σε διαφορετικές γνωστικές καταστάσεις. </a:t>
            </a:r>
            <a:endParaRPr lang="el-GR" sz="2000" dirty="0" smtClean="0">
              <a:solidFill>
                <a:srgbClr val="C00000"/>
              </a:solidFill>
              <a:ea typeface="Times New Roman" panose="02020603050405020304" pitchFamily="18" charset="0"/>
              <a:cs typeface="Times New Roman" panose="02020603050405020304" pitchFamily="18" charset="0"/>
            </a:endParaRPr>
          </a:p>
          <a:p>
            <a:pPr indent="457200" algn="just">
              <a:lnSpc>
                <a:spcPct val="200000"/>
              </a:lnSpc>
              <a:spcAft>
                <a:spcPts val="600"/>
              </a:spcAft>
            </a:pPr>
            <a:r>
              <a:rPr lang="el-GR" sz="2000" dirty="0" smtClean="0">
                <a:solidFill>
                  <a:srgbClr val="C00000"/>
                </a:solidFill>
                <a:ea typeface="Times New Roman" panose="02020603050405020304" pitchFamily="18" charset="0"/>
                <a:cs typeface="Times New Roman" panose="02020603050405020304" pitchFamily="18" charset="0"/>
              </a:rPr>
              <a:t>Γιατί </a:t>
            </a:r>
            <a:r>
              <a:rPr lang="el-GR" sz="2000" dirty="0">
                <a:solidFill>
                  <a:srgbClr val="C00000"/>
                </a:solidFill>
                <a:ea typeface="Times New Roman" panose="02020603050405020304" pitchFamily="18" charset="0"/>
                <a:cs typeface="Times New Roman" panose="02020603050405020304" pitchFamily="18" charset="0"/>
              </a:rPr>
              <a:t>ακριβώς με αυτόν τον τρόπο ,της διεύρυνσης δηλαδή της κοινωνικής εμπειρίας πραγματοποιείται και η μεταφορά των γνώσεων καθώς ανασυγκροτούνται και τελειοποιούνται (</a:t>
            </a:r>
            <a:r>
              <a:rPr lang="el-GR" sz="2000" dirty="0" err="1">
                <a:solidFill>
                  <a:srgbClr val="C00000"/>
                </a:solidFill>
                <a:ea typeface="Times New Roman" panose="02020603050405020304" pitchFamily="18" charset="0"/>
                <a:cs typeface="Times New Roman" panose="02020603050405020304" pitchFamily="18" charset="0"/>
              </a:rPr>
              <a:t>Τσιαντζη</a:t>
            </a:r>
            <a:r>
              <a:rPr lang="el-GR" sz="2000" dirty="0">
                <a:solidFill>
                  <a:srgbClr val="C00000"/>
                </a:solidFill>
                <a:ea typeface="Times New Roman" panose="02020603050405020304" pitchFamily="18" charset="0"/>
                <a:cs typeface="Times New Roman" panose="02020603050405020304" pitchFamily="18" charset="0"/>
              </a:rPr>
              <a:t>, 1995:198).</a:t>
            </a:r>
            <a:endParaRPr lang="el-GR" dirty="0">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43175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800328" y="397969"/>
            <a:ext cx="7232320" cy="6093976"/>
          </a:xfrm>
          <a:prstGeom prst="rect">
            <a:avLst/>
          </a:prstGeom>
        </p:spPr>
        <p:txBody>
          <a:bodyPr wrap="square">
            <a:spAutoFit/>
          </a:bodyPr>
          <a:lstStyle/>
          <a:p>
            <a:pPr algn="just">
              <a:lnSpc>
                <a:spcPct val="150000"/>
              </a:lnSpc>
              <a:spcAft>
                <a:spcPts val="0"/>
              </a:spcAft>
            </a:pPr>
            <a:r>
              <a:rPr lang="el-GR" sz="1600" b="1" dirty="0" err="1">
                <a:ea typeface="Times New Roman" panose="02020603050405020304" pitchFamily="18" charset="0"/>
                <a:cs typeface="Times New Roman" panose="02020603050405020304" pitchFamily="18" charset="0"/>
              </a:rPr>
              <a:t>Tips</a:t>
            </a:r>
            <a:r>
              <a:rPr lang="el-GR" sz="1600" b="1" dirty="0">
                <a:ea typeface="Times New Roman" panose="02020603050405020304" pitchFamily="18" charset="0"/>
                <a:cs typeface="Times New Roman" panose="02020603050405020304" pitchFamily="18" charset="0"/>
              </a:rPr>
              <a:t> Διδασκαλίας της μεθόδου!</a:t>
            </a:r>
            <a:endParaRPr lang="el-GR" sz="1400" dirty="0">
              <a:ea typeface="Calibri" panose="020F0502020204030204" pitchFamily="34" charset="0"/>
              <a:cs typeface="Times New Roman" panose="02020603050405020304" pitchFamily="18" charset="0"/>
            </a:endParaRPr>
          </a:p>
          <a:p>
            <a:pPr algn="just">
              <a:lnSpc>
                <a:spcPct val="150000"/>
              </a:lnSpc>
              <a:spcAft>
                <a:spcPts val="0"/>
              </a:spcAft>
            </a:pPr>
            <a:r>
              <a:rPr lang="el-GR" sz="1600" dirty="0">
                <a:ea typeface="Times New Roman" panose="02020603050405020304" pitchFamily="18" charset="0"/>
                <a:cs typeface="Times New Roman" panose="02020603050405020304" pitchFamily="18" charset="0"/>
              </a:rPr>
              <a:t> </a:t>
            </a:r>
            <a:endParaRPr lang="el-GR" sz="1400" dirty="0">
              <a:ea typeface="Calibri" panose="020F0502020204030204" pitchFamily="34" charset="0"/>
              <a:cs typeface="Times New Roman" panose="02020603050405020304" pitchFamily="18" charset="0"/>
            </a:endParaRPr>
          </a:p>
          <a:p>
            <a:pPr marL="285750" indent="-285750" algn="just">
              <a:lnSpc>
                <a:spcPct val="150000"/>
              </a:lnSpc>
              <a:spcAft>
                <a:spcPts val="0"/>
              </a:spcAft>
              <a:buFontTx/>
              <a:buChar char="-"/>
            </a:pPr>
            <a:r>
              <a:rPr lang="el-GR" sz="1600" dirty="0" smtClean="0">
                <a:ea typeface="Times New Roman" panose="02020603050405020304" pitchFamily="18" charset="0"/>
                <a:cs typeface="Times New Roman" panose="02020603050405020304" pitchFamily="18" charset="0"/>
              </a:rPr>
              <a:t>Τι </a:t>
            </a:r>
            <a:r>
              <a:rPr lang="el-GR" sz="1600" dirty="0">
                <a:ea typeface="Times New Roman" panose="02020603050405020304" pitchFamily="18" charset="0"/>
                <a:cs typeface="Times New Roman" panose="02020603050405020304" pitchFamily="18" charset="0"/>
              </a:rPr>
              <a:t>είδους πληροφορίες θα συλλεχθούν για ανάλυση, από ποιους τομείς και σε ποια μορφή;  </a:t>
            </a:r>
            <a:endParaRPr lang="el-GR" sz="1600" dirty="0" smtClean="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Tx/>
              <a:buChar char="-"/>
            </a:pPr>
            <a:r>
              <a:rPr lang="el-GR" sz="1600" dirty="0" smtClean="0">
                <a:ea typeface="Times New Roman" panose="02020603050405020304" pitchFamily="18" charset="0"/>
                <a:cs typeface="Times New Roman" panose="02020603050405020304" pitchFamily="18" charset="0"/>
              </a:rPr>
              <a:t>Τι </a:t>
            </a:r>
            <a:r>
              <a:rPr lang="el-GR" sz="1600" dirty="0">
                <a:ea typeface="Times New Roman" panose="02020603050405020304" pitchFamily="18" charset="0"/>
                <a:cs typeface="Times New Roman" panose="02020603050405020304" pitchFamily="18" charset="0"/>
              </a:rPr>
              <a:t>είδους υλικό θα ανακαλύψουν τα παιδιά στην έρευνά τους; </a:t>
            </a:r>
            <a:endParaRPr lang="el-GR" sz="1600" dirty="0" smtClean="0">
              <a:ea typeface="Times New Roman" panose="02020603050405020304" pitchFamily="18" charset="0"/>
              <a:cs typeface="Times New Roman" panose="02020603050405020304" pitchFamily="18" charset="0"/>
            </a:endParaRPr>
          </a:p>
          <a:p>
            <a:pPr algn="just">
              <a:lnSpc>
                <a:spcPct val="150000"/>
              </a:lnSpc>
              <a:spcAft>
                <a:spcPts val="0"/>
              </a:spcAft>
            </a:pPr>
            <a:r>
              <a:rPr lang="el-GR" sz="1600" dirty="0" smtClean="0">
                <a:ea typeface="Times New Roman" panose="02020603050405020304" pitchFamily="18" charset="0"/>
                <a:cs typeface="Times New Roman" panose="02020603050405020304" pitchFamily="18" charset="0"/>
              </a:rPr>
              <a:t>Για </a:t>
            </a:r>
            <a:r>
              <a:rPr lang="el-GR" sz="1600" dirty="0">
                <a:ea typeface="Times New Roman" panose="02020603050405020304" pitchFamily="18" charset="0"/>
                <a:cs typeface="Times New Roman" panose="02020603050405020304" pitchFamily="18" charset="0"/>
              </a:rPr>
              <a:t>παράδειγμα: </a:t>
            </a:r>
            <a:endParaRPr lang="el-GR" sz="1600" dirty="0" smtClean="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ea typeface="Times New Roman" panose="02020603050405020304" pitchFamily="18" charset="0"/>
                <a:cs typeface="Times New Roman" panose="02020603050405020304" pitchFamily="18" charset="0"/>
              </a:rPr>
              <a:t>Θα </a:t>
            </a:r>
            <a:r>
              <a:rPr lang="el-GR" sz="1600" dirty="0">
                <a:ea typeface="Times New Roman" panose="02020603050405020304" pitchFamily="18" charset="0"/>
                <a:cs typeface="Times New Roman" panose="02020603050405020304" pitchFamily="18" charset="0"/>
              </a:rPr>
              <a:t>είναι ένα σύνολο λέξεων; (συνήθως </a:t>
            </a:r>
            <a:r>
              <a:rPr lang="el-GR" sz="1600" dirty="0" err="1">
                <a:ea typeface="Times New Roman" panose="02020603050405020304" pitchFamily="18" charset="0"/>
                <a:cs typeface="Times New Roman" panose="02020603050405020304" pitchFamily="18" charset="0"/>
              </a:rPr>
              <a:t>εικονόλεξα</a:t>
            </a:r>
            <a:r>
              <a:rPr lang="el-GR" sz="1600" dirty="0">
                <a:ea typeface="Times New Roman" panose="02020603050405020304" pitchFamily="18" charset="0"/>
                <a:cs typeface="Times New Roman" panose="02020603050405020304" pitchFamily="18" charset="0"/>
              </a:rPr>
              <a:t>). </a:t>
            </a:r>
            <a:endParaRPr lang="el-GR" sz="1600" dirty="0" smtClean="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ea typeface="Times New Roman" panose="02020603050405020304" pitchFamily="18" charset="0"/>
                <a:cs typeface="Times New Roman" panose="02020603050405020304" pitchFamily="18" charset="0"/>
              </a:rPr>
              <a:t>Μελοποιημένα </a:t>
            </a:r>
            <a:r>
              <a:rPr lang="el-GR" sz="1600" dirty="0">
                <a:ea typeface="Times New Roman" panose="02020603050405020304" pitchFamily="18" charset="0"/>
                <a:cs typeface="Times New Roman" panose="02020603050405020304" pitchFamily="18" charset="0"/>
              </a:rPr>
              <a:t>ποιήματα, τραγούδια ή εικονογραφημένες ιστορίες - αγαπημένα παραμύθια; </a:t>
            </a:r>
            <a:endParaRPr lang="el-GR" sz="1600" dirty="0" smtClean="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ea typeface="Times New Roman" panose="02020603050405020304" pitchFamily="18" charset="0"/>
                <a:cs typeface="Times New Roman" panose="02020603050405020304" pitchFamily="18" charset="0"/>
              </a:rPr>
              <a:t>Κινούμενα </a:t>
            </a:r>
            <a:r>
              <a:rPr lang="el-GR" sz="1600" dirty="0">
                <a:ea typeface="Times New Roman" panose="02020603050405020304" pitchFamily="18" charset="0"/>
                <a:cs typeface="Times New Roman" panose="02020603050405020304" pitchFamily="18" charset="0"/>
              </a:rPr>
              <a:t>σχέδια; (που αφορούν σε αγαπημένους τους ήρωες και τις δράσεις τους). </a:t>
            </a:r>
            <a:endParaRPr lang="el-GR" sz="1600" dirty="0" smtClean="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ea typeface="Times New Roman" panose="02020603050405020304" pitchFamily="18" charset="0"/>
                <a:cs typeface="Times New Roman" panose="02020603050405020304" pitchFamily="18" charset="0"/>
              </a:rPr>
              <a:t>Ζωγραφιές</a:t>
            </a:r>
            <a:r>
              <a:rPr lang="el-GR" sz="1600" dirty="0">
                <a:ea typeface="Times New Roman" panose="02020603050405020304" pitchFamily="18" charset="0"/>
                <a:cs typeface="Times New Roman" panose="02020603050405020304" pitchFamily="18" charset="0"/>
              </a:rPr>
              <a:t>; </a:t>
            </a:r>
            <a:endParaRPr lang="el-GR" sz="1600" dirty="0" smtClean="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err="1" smtClean="0">
                <a:ea typeface="Times New Roman" panose="02020603050405020304" pitchFamily="18" charset="0"/>
                <a:cs typeface="Times New Roman" panose="02020603050405020304" pitchFamily="18" charset="0"/>
              </a:rPr>
              <a:t>Ηχοχάρτες</a:t>
            </a:r>
            <a:r>
              <a:rPr lang="el-GR" sz="1600" dirty="0">
                <a:ea typeface="Times New Roman" panose="02020603050405020304" pitchFamily="18" charset="0"/>
                <a:cs typeface="Times New Roman" panose="02020603050405020304" pitchFamily="18" charset="0"/>
              </a:rPr>
              <a:t>; (αν η διδακτική μας πρόταση αφορά στην ανακάλυψη κατηγοριών του ήχου, φυσικών, ανθρώπινων, τεχνητών αλλά και μουσικών οργάνων). </a:t>
            </a:r>
            <a:endParaRPr lang="el-GR" sz="1600" dirty="0" smtClean="0">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ea typeface="Times New Roman" panose="02020603050405020304" pitchFamily="18" charset="0"/>
                <a:cs typeface="Times New Roman" panose="02020603050405020304" pitchFamily="18" charset="0"/>
              </a:rPr>
              <a:t>Πληροφορίες </a:t>
            </a:r>
            <a:r>
              <a:rPr lang="el-GR" sz="1600" dirty="0">
                <a:ea typeface="Times New Roman" panose="02020603050405020304" pitchFamily="18" charset="0"/>
                <a:cs typeface="Times New Roman" panose="02020603050405020304" pitchFamily="18" charset="0"/>
              </a:rPr>
              <a:t>για τα διάφορα είδη ζώων; (αν η διδακτική μας πρόταση αφορά στην ανακάλυψη και αναγνώριση των φωνών τους).</a:t>
            </a:r>
            <a:endParaRPr lang="el-G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6591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800328" y="397969"/>
            <a:ext cx="7232320" cy="5262979"/>
          </a:xfrm>
          <a:prstGeom prst="rect">
            <a:avLst/>
          </a:prstGeom>
        </p:spPr>
        <p:txBody>
          <a:bodyPr wrap="square">
            <a:spAutoFit/>
          </a:bodyPr>
          <a:lstStyle/>
          <a:p>
            <a:pPr algn="just">
              <a:lnSpc>
                <a:spcPct val="150000"/>
              </a:lnSpc>
              <a:spcAft>
                <a:spcPts val="0"/>
              </a:spcAft>
            </a:pPr>
            <a:r>
              <a:rPr lang="el-GR" sz="1600" b="1" dirty="0" err="1">
                <a:solidFill>
                  <a:prstClr val="black"/>
                </a:solidFill>
                <a:ea typeface="Times New Roman" panose="02020603050405020304" pitchFamily="18" charset="0"/>
                <a:cs typeface="Times New Roman" panose="02020603050405020304" pitchFamily="18" charset="0"/>
              </a:rPr>
              <a:t>Tips</a:t>
            </a:r>
            <a:r>
              <a:rPr lang="el-GR" sz="1600" b="1" dirty="0">
                <a:solidFill>
                  <a:prstClr val="black"/>
                </a:solidFill>
                <a:ea typeface="Times New Roman" panose="02020603050405020304" pitchFamily="18" charset="0"/>
                <a:cs typeface="Times New Roman" panose="02020603050405020304" pitchFamily="18" charset="0"/>
              </a:rPr>
              <a:t> Διδασκαλίας της μεθόδου!</a:t>
            </a:r>
            <a:endParaRPr lang="el-GR" sz="1400" dirty="0">
              <a:solidFill>
                <a:prstClr val="black"/>
              </a:solidFill>
              <a:ea typeface="Calibri" panose="020F0502020204030204" pitchFamily="34" charset="0"/>
              <a:cs typeface="Times New Roman" panose="02020603050405020304" pitchFamily="18" charset="0"/>
            </a:endParaRPr>
          </a:p>
          <a:p>
            <a:pPr algn="just">
              <a:lnSpc>
                <a:spcPct val="150000"/>
              </a:lnSpc>
              <a:spcAft>
                <a:spcPts val="0"/>
              </a:spcAft>
            </a:pPr>
            <a:r>
              <a:rPr lang="el-GR" sz="1600" dirty="0">
                <a:solidFill>
                  <a:prstClr val="black"/>
                </a:solidFill>
                <a:ea typeface="Times New Roman" panose="02020603050405020304" pitchFamily="18" charset="0"/>
                <a:cs typeface="Times New Roman" panose="02020603050405020304" pitchFamily="18" charset="0"/>
              </a:rPr>
              <a:t> </a:t>
            </a:r>
            <a:endParaRPr lang="el-GR" sz="1400" dirty="0">
              <a:solidFill>
                <a:prstClr val="black"/>
              </a:solidFill>
              <a:ea typeface="Calibri" panose="020F0502020204030204" pitchFamily="34" charset="0"/>
              <a:cs typeface="Times New Roman" panose="02020603050405020304" pitchFamily="18" charset="0"/>
            </a:endParaRPr>
          </a:p>
          <a:p>
            <a:pPr marL="285750" indent="-285750" algn="just">
              <a:lnSpc>
                <a:spcPct val="150000"/>
              </a:lnSpc>
              <a:spcAft>
                <a:spcPts val="0"/>
              </a:spcAft>
              <a:buFontTx/>
              <a:buChar char="-"/>
            </a:pPr>
            <a:r>
              <a:rPr lang="el-GR" sz="1600" dirty="0">
                <a:solidFill>
                  <a:prstClr val="black"/>
                </a:solidFill>
                <a:ea typeface="Times New Roman" panose="02020603050405020304" pitchFamily="18" charset="0"/>
                <a:cs typeface="Times New Roman" panose="02020603050405020304" pitchFamily="18" charset="0"/>
              </a:rPr>
              <a:t>Καθώς τα παιδιά και τα δεδομένα αλληλοεπιδρούν, προκύπτουν αναμενόμενα και μη αποτελέσματα. Τα παιδιά θα κάνουν πολλές απίθανες συνδέσεις. Συχνά θα δουν πράγματα στα δεδομένα που οι εκπαιδευτικοί δε θα μπορούν ή και μπορεί να έχουν ελάχιστη χρησιμότητα. Άλλες φορές, τα παιδιά θα παρατηρήσουν πληροφορίες που δεν πρόσεξαν οι εκπαιδευτικοί ή θα κάνουν χρήσιμες συνδέσεις που δεν είναι ορατές σε άλλους. Ας μην τα εμποδίσουμε να σκεφτούν ελεύθερα και ας μην είμαστε επικριτικοί/</a:t>
            </a:r>
            <a:r>
              <a:rPr lang="el-GR" sz="1600" dirty="0" err="1">
                <a:solidFill>
                  <a:prstClr val="black"/>
                </a:solidFill>
                <a:ea typeface="Times New Roman" panose="02020603050405020304" pitchFamily="18" charset="0"/>
                <a:cs typeface="Times New Roman" panose="02020603050405020304" pitchFamily="18" charset="0"/>
              </a:rPr>
              <a:t>ες</a:t>
            </a:r>
            <a:r>
              <a:rPr lang="el-GR" sz="1600" dirty="0">
                <a:solidFill>
                  <a:prstClr val="black"/>
                </a:solidFill>
                <a:ea typeface="Times New Roman" panose="02020603050405020304" pitchFamily="18" charset="0"/>
                <a:cs typeface="Times New Roman" panose="02020603050405020304" pitchFamily="18" charset="0"/>
              </a:rPr>
              <a:t> με την άποψη τους. </a:t>
            </a:r>
          </a:p>
          <a:p>
            <a:pPr marL="285750" indent="-285750" algn="just">
              <a:lnSpc>
                <a:spcPct val="150000"/>
              </a:lnSpc>
              <a:spcAft>
                <a:spcPts val="0"/>
              </a:spcAft>
              <a:buFontTx/>
              <a:buChar char="-"/>
            </a:pPr>
            <a:endParaRPr lang="el-GR" sz="1600" dirty="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Tx/>
              <a:buChar char="-"/>
            </a:pPr>
            <a:r>
              <a:rPr lang="el-GR" sz="1600" dirty="0" smtClean="0">
                <a:solidFill>
                  <a:prstClr val="black"/>
                </a:solidFill>
                <a:ea typeface="Times New Roman" panose="02020603050405020304" pitchFamily="18" charset="0"/>
                <a:cs typeface="Times New Roman" panose="02020603050405020304" pitchFamily="18" charset="0"/>
              </a:rPr>
              <a:t>Τα </a:t>
            </a:r>
            <a:r>
              <a:rPr lang="el-GR" sz="1600" dirty="0">
                <a:solidFill>
                  <a:prstClr val="black"/>
                </a:solidFill>
                <a:ea typeface="Times New Roman" panose="02020603050405020304" pitchFamily="18" charset="0"/>
                <a:cs typeface="Times New Roman" panose="02020603050405020304" pitchFamily="18" charset="0"/>
              </a:rPr>
              <a:t>δεδομένα των κατηγοριών πρέπει να φέρουν ένα τίτλο ή να απαριθμούνται έτσι ώστε να μπορούν να εντοπιστούν (για παράδειγμα, οι εικόνες και τα αντικείμενα μπορούν να αριθμηθούν, να φέρουν ένα διακριτικό χρώμα ή να φέρουν ονομασίες της επιλογής των παιδιών με σημασία). </a:t>
            </a:r>
          </a:p>
        </p:txBody>
      </p:sp>
    </p:spTree>
    <p:extLst>
      <p:ext uri="{BB962C8B-B14F-4D97-AF65-F5344CB8AC3E}">
        <p14:creationId xmlns:p14="http://schemas.microsoft.com/office/powerpoint/2010/main" val="436226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800328" y="397969"/>
            <a:ext cx="7232320" cy="3785652"/>
          </a:xfrm>
          <a:prstGeom prst="rect">
            <a:avLst/>
          </a:prstGeom>
        </p:spPr>
        <p:txBody>
          <a:bodyPr wrap="square">
            <a:spAutoFit/>
          </a:bodyPr>
          <a:lstStyle/>
          <a:p>
            <a:pPr algn="just">
              <a:lnSpc>
                <a:spcPct val="150000"/>
              </a:lnSpc>
              <a:spcAft>
                <a:spcPts val="0"/>
              </a:spcAft>
            </a:pPr>
            <a:r>
              <a:rPr lang="el-GR" sz="1600" b="1" dirty="0" err="1">
                <a:solidFill>
                  <a:prstClr val="black"/>
                </a:solidFill>
                <a:ea typeface="Times New Roman" panose="02020603050405020304" pitchFamily="18" charset="0"/>
                <a:cs typeface="Times New Roman" panose="02020603050405020304" pitchFamily="18" charset="0"/>
              </a:rPr>
              <a:t>Tips</a:t>
            </a:r>
            <a:r>
              <a:rPr lang="el-GR" sz="1600" b="1" dirty="0">
                <a:solidFill>
                  <a:prstClr val="black"/>
                </a:solidFill>
                <a:ea typeface="Times New Roman" panose="02020603050405020304" pitchFamily="18" charset="0"/>
                <a:cs typeface="Times New Roman" panose="02020603050405020304" pitchFamily="18" charset="0"/>
              </a:rPr>
              <a:t> Διδασκαλίας της μεθόδου!</a:t>
            </a:r>
            <a:endParaRPr lang="el-GR" sz="1400" dirty="0">
              <a:solidFill>
                <a:prstClr val="black"/>
              </a:solidFill>
              <a:ea typeface="Calibri" panose="020F0502020204030204" pitchFamily="34" charset="0"/>
              <a:cs typeface="Times New Roman" panose="02020603050405020304" pitchFamily="18" charset="0"/>
            </a:endParaRPr>
          </a:p>
          <a:p>
            <a:pPr algn="just">
              <a:lnSpc>
                <a:spcPct val="150000"/>
              </a:lnSpc>
              <a:spcAft>
                <a:spcPts val="0"/>
              </a:spcAft>
            </a:pPr>
            <a:r>
              <a:rPr lang="el-GR" sz="1600" dirty="0">
                <a:solidFill>
                  <a:prstClr val="black"/>
                </a:solidFill>
                <a:ea typeface="Times New Roman" panose="02020603050405020304" pitchFamily="18" charset="0"/>
                <a:cs typeface="Times New Roman" panose="02020603050405020304" pitchFamily="18" charset="0"/>
              </a:rPr>
              <a:t> </a:t>
            </a:r>
            <a:endParaRPr lang="el-GR" sz="1400" dirty="0">
              <a:solidFill>
                <a:prstClr val="black"/>
              </a:solidFill>
              <a:ea typeface="Calibri" panose="020F0502020204030204" pitchFamily="34" charset="0"/>
              <a:cs typeface="Times New Roman" panose="02020603050405020304" pitchFamily="18" charset="0"/>
            </a:endParaRPr>
          </a:p>
          <a:p>
            <a:pPr marL="285750" indent="-285750" algn="just">
              <a:lnSpc>
                <a:spcPct val="150000"/>
              </a:lnSpc>
              <a:spcAft>
                <a:spcPts val="0"/>
              </a:spcAft>
              <a:buFontTx/>
              <a:buChar char="-"/>
            </a:pPr>
            <a:r>
              <a:rPr lang="el-GR" sz="1600" dirty="0">
                <a:solidFill>
                  <a:prstClr val="black"/>
                </a:solidFill>
                <a:ea typeface="Times New Roman" panose="02020603050405020304" pitchFamily="18" charset="0"/>
                <a:cs typeface="Times New Roman" panose="02020603050405020304" pitchFamily="18" charset="0"/>
              </a:rPr>
              <a:t>Εφόσον ένα σύνολο δεδομένων συναθροισθεί και αριθμηθεί, οι εκπαιδευτικοί μπορούν να βάλουν τα παιδιά να εξετάσουν τα αντικείμενα ως σύνολο, πολύ προσεκτικά, διακρίνοντας τα χαρακτηριστικά τους. </a:t>
            </a:r>
            <a:endParaRPr lang="el-GR" sz="1600" dirty="0" smtClean="0">
              <a:solidFill>
                <a:prstClr val="black"/>
              </a:solidFill>
              <a:ea typeface="Times New Roman" panose="02020603050405020304" pitchFamily="18" charset="0"/>
              <a:cs typeface="Times New Roman" panose="02020603050405020304" pitchFamily="18" charset="0"/>
            </a:endParaRPr>
          </a:p>
          <a:p>
            <a:pPr algn="just">
              <a:lnSpc>
                <a:spcPct val="150000"/>
              </a:lnSpc>
              <a:spcAft>
                <a:spcPts val="0"/>
              </a:spcAft>
            </a:pPr>
            <a:r>
              <a:rPr lang="el-GR" sz="1600" dirty="0" smtClean="0">
                <a:solidFill>
                  <a:prstClr val="black"/>
                </a:solidFill>
                <a:ea typeface="Times New Roman" panose="02020603050405020304" pitchFamily="18" charset="0"/>
                <a:cs typeface="Times New Roman" panose="02020603050405020304" pitchFamily="18" charset="0"/>
              </a:rPr>
              <a:t>Παρατηρείται </a:t>
            </a:r>
            <a:r>
              <a:rPr lang="el-GR" sz="1600" dirty="0">
                <a:solidFill>
                  <a:prstClr val="black"/>
                </a:solidFill>
                <a:ea typeface="Times New Roman" panose="02020603050405020304" pitchFamily="18" charset="0"/>
                <a:cs typeface="Times New Roman" panose="02020603050405020304" pitchFamily="18" charset="0"/>
              </a:rPr>
              <a:t>όμως, ότι αρκετοί εκπαιδευτικοί τείνουν να βιάζονται να προχωρήσουν στην εξέταση των δεδομένων, κάτι που είναι λάθος. </a:t>
            </a:r>
            <a:endParaRPr lang="el-GR" sz="1600" dirty="0" smtClean="0">
              <a:solidFill>
                <a:prstClr val="black"/>
              </a:solidFill>
              <a:ea typeface="Times New Roman" panose="02020603050405020304" pitchFamily="18" charset="0"/>
              <a:cs typeface="Times New Roman" panose="02020603050405020304" pitchFamily="18" charset="0"/>
            </a:endParaRPr>
          </a:p>
          <a:p>
            <a:pPr algn="just">
              <a:lnSpc>
                <a:spcPct val="150000"/>
              </a:lnSpc>
              <a:spcAft>
                <a:spcPts val="0"/>
              </a:spcAft>
            </a:pPr>
            <a:r>
              <a:rPr lang="el-GR" sz="1600" dirty="0" smtClean="0">
                <a:solidFill>
                  <a:prstClr val="black"/>
                </a:solidFill>
                <a:ea typeface="Times New Roman" panose="02020603050405020304" pitchFamily="18" charset="0"/>
                <a:cs typeface="Times New Roman" panose="02020603050405020304" pitchFamily="18" charset="0"/>
              </a:rPr>
              <a:t>Πρέπει </a:t>
            </a:r>
            <a:r>
              <a:rPr lang="el-GR" sz="1600" dirty="0">
                <a:solidFill>
                  <a:prstClr val="black"/>
                </a:solidFill>
                <a:ea typeface="Times New Roman" panose="02020603050405020304" pitchFamily="18" charset="0"/>
                <a:cs typeface="Times New Roman" panose="02020603050405020304" pitchFamily="18" charset="0"/>
              </a:rPr>
              <a:t>να παραχωρείται αρκετός χρόνος στα παιδιά ώστε να διαχωρίζουν τις πληροφορίες και να ξεχωρίζουν ποια χαρακτηριστικά είναι κοινά και ποια διαφορετικά.</a:t>
            </a:r>
            <a:endParaRPr lang="el-GR" sz="1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9992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766014" y="865489"/>
            <a:ext cx="7232320" cy="2677656"/>
          </a:xfrm>
          <a:prstGeom prst="rect">
            <a:avLst/>
          </a:prstGeom>
        </p:spPr>
        <p:txBody>
          <a:bodyPr wrap="square">
            <a:spAutoFit/>
          </a:bodyPr>
          <a:lstStyle/>
          <a:p>
            <a:pPr algn="just">
              <a:lnSpc>
                <a:spcPct val="150000"/>
              </a:lnSpc>
              <a:spcAft>
                <a:spcPts val="0"/>
              </a:spcAft>
            </a:pPr>
            <a:r>
              <a:rPr lang="el-GR" sz="1600" b="1" dirty="0" err="1">
                <a:solidFill>
                  <a:prstClr val="black"/>
                </a:solidFill>
                <a:ea typeface="Times New Roman" panose="02020603050405020304" pitchFamily="18" charset="0"/>
                <a:cs typeface="Times New Roman" panose="02020603050405020304" pitchFamily="18" charset="0"/>
              </a:rPr>
              <a:t>Tips</a:t>
            </a:r>
            <a:r>
              <a:rPr lang="el-GR" sz="1600" b="1" dirty="0">
                <a:solidFill>
                  <a:prstClr val="black"/>
                </a:solidFill>
                <a:ea typeface="Times New Roman" panose="02020603050405020304" pitchFamily="18" charset="0"/>
                <a:cs typeface="Times New Roman" panose="02020603050405020304" pitchFamily="18" charset="0"/>
              </a:rPr>
              <a:t> Διδασκαλίας της μεθόδου!</a:t>
            </a:r>
            <a:endParaRPr lang="el-GR" sz="1400" dirty="0">
              <a:solidFill>
                <a:prstClr val="black"/>
              </a:solidFill>
              <a:ea typeface="Calibri" panose="020F0502020204030204" pitchFamily="34" charset="0"/>
              <a:cs typeface="Times New Roman" panose="02020603050405020304" pitchFamily="18" charset="0"/>
            </a:endParaRPr>
          </a:p>
          <a:p>
            <a:pPr algn="just">
              <a:lnSpc>
                <a:spcPct val="150000"/>
              </a:lnSpc>
              <a:spcAft>
                <a:spcPts val="0"/>
              </a:spcAft>
            </a:pPr>
            <a:r>
              <a:rPr lang="el-GR" sz="1600" dirty="0">
                <a:solidFill>
                  <a:prstClr val="black"/>
                </a:solidFill>
                <a:ea typeface="Times New Roman" panose="02020603050405020304" pitchFamily="18" charset="0"/>
                <a:cs typeface="Times New Roman" panose="02020603050405020304" pitchFamily="18" charset="0"/>
              </a:rPr>
              <a:t> </a:t>
            </a:r>
            <a:endParaRPr lang="el-GR" sz="1400" dirty="0">
              <a:solidFill>
                <a:prstClr val="black"/>
              </a:solidFill>
              <a:ea typeface="Calibri" panose="020F0502020204030204" pitchFamily="34" charset="0"/>
              <a:cs typeface="Times New Roman" panose="02020603050405020304" pitchFamily="18" charset="0"/>
            </a:endParaRPr>
          </a:p>
          <a:p>
            <a:pPr marL="285750" indent="-285750" algn="just">
              <a:lnSpc>
                <a:spcPct val="150000"/>
              </a:lnSpc>
              <a:spcAft>
                <a:spcPts val="0"/>
              </a:spcAft>
              <a:buFontTx/>
              <a:buChar char="-"/>
            </a:pPr>
            <a:r>
              <a:rPr lang="el-GR" sz="1600" dirty="0">
                <a:solidFill>
                  <a:prstClr val="black"/>
                </a:solidFill>
                <a:ea typeface="Times New Roman" panose="02020603050405020304" pitchFamily="18" charset="0"/>
                <a:cs typeface="Times New Roman" panose="02020603050405020304" pitchFamily="18" charset="0"/>
              </a:rPr>
              <a:t>Η </a:t>
            </a:r>
            <a:r>
              <a:rPr lang="el-GR" sz="1600" dirty="0" err="1">
                <a:solidFill>
                  <a:prstClr val="black"/>
                </a:solidFill>
                <a:ea typeface="Times New Roman" panose="02020603050405020304" pitchFamily="18" charset="0"/>
                <a:cs typeface="Times New Roman" panose="02020603050405020304" pitchFamily="18" charset="0"/>
              </a:rPr>
              <a:t>αναταξινόμηση</a:t>
            </a:r>
            <a:r>
              <a:rPr lang="el-GR" sz="1600" dirty="0">
                <a:solidFill>
                  <a:prstClr val="black"/>
                </a:solidFill>
                <a:ea typeface="Times New Roman" panose="02020603050405020304" pitchFamily="18" charset="0"/>
                <a:cs typeface="Times New Roman" panose="02020603050405020304" pitchFamily="18" charset="0"/>
              </a:rPr>
              <a:t> μπορεί να προκύψει μερικές φορές ανάλογα με την πολυπλοκότητα του συνόλου και την εμπειρία των παιδιών. </a:t>
            </a:r>
            <a:endParaRPr lang="el-GR" sz="1600" dirty="0" smtClean="0">
              <a:solidFill>
                <a:prstClr val="black"/>
              </a:solidFill>
              <a:ea typeface="Times New Roman" panose="02020603050405020304" pitchFamily="18" charset="0"/>
              <a:cs typeface="Times New Roman" panose="02020603050405020304" pitchFamily="18" charset="0"/>
            </a:endParaRPr>
          </a:p>
          <a:p>
            <a:pPr algn="just">
              <a:lnSpc>
                <a:spcPct val="150000"/>
              </a:lnSpc>
              <a:spcAft>
                <a:spcPts val="0"/>
              </a:spcAft>
            </a:pPr>
            <a:r>
              <a:rPr lang="el-GR" sz="1600" dirty="0" smtClean="0">
                <a:solidFill>
                  <a:prstClr val="black"/>
                </a:solidFill>
                <a:ea typeface="Times New Roman" panose="02020603050405020304" pitchFamily="18" charset="0"/>
                <a:cs typeface="Times New Roman" panose="02020603050405020304" pitchFamily="18" charset="0"/>
              </a:rPr>
              <a:t>Η </a:t>
            </a:r>
            <a:r>
              <a:rPr lang="el-GR" sz="1600" dirty="0">
                <a:solidFill>
                  <a:prstClr val="black"/>
                </a:solidFill>
                <a:ea typeface="Times New Roman" panose="02020603050405020304" pitchFamily="18" charset="0"/>
                <a:cs typeface="Times New Roman" panose="02020603050405020304" pitchFamily="18" charset="0"/>
              </a:rPr>
              <a:t>μεγαλύτερη εμπειρία οδηγεί να αναπτύξουν βελτιωμένες κατηγορίες ή μια καλύτερη αίσθηση για το πότε πρέπει να δημιουργούν κατηγορίες ή να τις διαλύουν και πότε πρέπει να τις </a:t>
            </a:r>
            <a:r>
              <a:rPr lang="el-GR" sz="1600" dirty="0" err="1">
                <a:solidFill>
                  <a:prstClr val="black"/>
                </a:solidFill>
                <a:ea typeface="Times New Roman" panose="02020603050405020304" pitchFamily="18" charset="0"/>
                <a:cs typeface="Times New Roman" panose="02020603050405020304" pitchFamily="18" charset="0"/>
              </a:rPr>
              <a:t>αποδομούν</a:t>
            </a:r>
            <a:r>
              <a:rPr lang="el-GR" sz="1600" dirty="0">
                <a:solidFill>
                  <a:prstClr val="black"/>
                </a:solidFill>
                <a:ea typeface="Times New Roman" panose="02020603050405020304" pitchFamily="18" charset="0"/>
                <a:cs typeface="Times New Roman" panose="02020603050405020304" pitchFamily="18" charset="0"/>
              </a:rPr>
              <a:t> για να δημιουργήσουν υποκατηγορίες.</a:t>
            </a:r>
            <a:endParaRPr lang="el-GR" sz="1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887348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4" name="Ορθογώνιο 3"/>
          <p:cNvSpPr/>
          <p:nvPr/>
        </p:nvSpPr>
        <p:spPr>
          <a:xfrm>
            <a:off x="800328" y="397969"/>
            <a:ext cx="7232320" cy="6093976"/>
          </a:xfrm>
          <a:prstGeom prst="rect">
            <a:avLst/>
          </a:prstGeom>
        </p:spPr>
        <p:txBody>
          <a:bodyPr wrap="square">
            <a:spAutoFit/>
          </a:bodyPr>
          <a:lstStyle/>
          <a:p>
            <a:pPr algn="just">
              <a:lnSpc>
                <a:spcPct val="150000"/>
              </a:lnSpc>
              <a:spcAft>
                <a:spcPts val="0"/>
              </a:spcAft>
            </a:pPr>
            <a:r>
              <a:rPr lang="el-GR" sz="1600" b="1" dirty="0" err="1">
                <a:solidFill>
                  <a:prstClr val="black"/>
                </a:solidFill>
                <a:ea typeface="Times New Roman" panose="02020603050405020304" pitchFamily="18" charset="0"/>
                <a:cs typeface="Times New Roman" panose="02020603050405020304" pitchFamily="18" charset="0"/>
              </a:rPr>
              <a:t>Tips</a:t>
            </a:r>
            <a:r>
              <a:rPr lang="el-GR" sz="1600" b="1" dirty="0">
                <a:solidFill>
                  <a:prstClr val="black"/>
                </a:solidFill>
                <a:ea typeface="Times New Roman" panose="02020603050405020304" pitchFamily="18" charset="0"/>
                <a:cs typeface="Times New Roman" panose="02020603050405020304" pitchFamily="18" charset="0"/>
              </a:rPr>
              <a:t> Διδασκαλίας της μεθόδου!</a:t>
            </a:r>
            <a:endParaRPr lang="el-GR" sz="1400" dirty="0">
              <a:solidFill>
                <a:prstClr val="black"/>
              </a:solidFill>
              <a:ea typeface="Calibri" panose="020F0502020204030204" pitchFamily="34" charset="0"/>
              <a:cs typeface="Times New Roman" panose="02020603050405020304" pitchFamily="18" charset="0"/>
            </a:endParaRPr>
          </a:p>
          <a:p>
            <a:pPr algn="just">
              <a:lnSpc>
                <a:spcPct val="150000"/>
              </a:lnSpc>
              <a:spcAft>
                <a:spcPts val="0"/>
              </a:spcAft>
            </a:pPr>
            <a:r>
              <a:rPr lang="el-GR" sz="1600" dirty="0">
                <a:solidFill>
                  <a:prstClr val="black"/>
                </a:solidFill>
                <a:ea typeface="Times New Roman" panose="02020603050405020304" pitchFamily="18" charset="0"/>
                <a:cs typeface="Times New Roman" panose="02020603050405020304" pitchFamily="18" charset="0"/>
              </a:rPr>
              <a:t> </a:t>
            </a:r>
            <a:endParaRPr lang="el-GR" sz="1400" dirty="0">
              <a:solidFill>
                <a:prstClr val="black"/>
              </a:solidFill>
              <a:ea typeface="Calibri" panose="020F0502020204030204" pitchFamily="34" charset="0"/>
              <a:cs typeface="Times New Roman" panose="02020603050405020304" pitchFamily="18" charset="0"/>
            </a:endParaRPr>
          </a:p>
          <a:p>
            <a:pPr marL="285750" indent="-285750" algn="just">
              <a:lnSpc>
                <a:spcPct val="150000"/>
              </a:lnSpc>
              <a:spcAft>
                <a:spcPts val="0"/>
              </a:spcAft>
              <a:buFontTx/>
              <a:buChar char="-"/>
            </a:pPr>
            <a:r>
              <a:rPr lang="el-GR" sz="1600" dirty="0" smtClean="0">
                <a:solidFill>
                  <a:prstClr val="black"/>
                </a:solidFill>
                <a:ea typeface="Times New Roman" panose="02020603050405020304" pitchFamily="18" charset="0"/>
                <a:cs typeface="Times New Roman" panose="02020603050405020304" pitchFamily="18" charset="0"/>
              </a:rPr>
              <a:t>Τι </a:t>
            </a:r>
            <a:r>
              <a:rPr lang="el-GR" sz="1600" dirty="0">
                <a:solidFill>
                  <a:prstClr val="black"/>
                </a:solidFill>
                <a:ea typeface="Times New Roman" panose="02020603050405020304" pitchFamily="18" charset="0"/>
                <a:cs typeface="Times New Roman" panose="02020603050405020304" pitchFamily="18" charset="0"/>
              </a:rPr>
              <a:t>είδους πληροφορίες θα συλλεχθούν για ανάλυση, από ποιους τομείς και σε ποια μορφή;  </a:t>
            </a:r>
            <a:endParaRPr lang="el-GR" sz="1600" dirty="0" smtClean="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Tx/>
              <a:buChar char="-"/>
            </a:pPr>
            <a:r>
              <a:rPr lang="el-GR" sz="1600" dirty="0" smtClean="0">
                <a:solidFill>
                  <a:prstClr val="black"/>
                </a:solidFill>
                <a:ea typeface="Times New Roman" panose="02020603050405020304" pitchFamily="18" charset="0"/>
                <a:cs typeface="Times New Roman" panose="02020603050405020304" pitchFamily="18" charset="0"/>
              </a:rPr>
              <a:t>Τι </a:t>
            </a:r>
            <a:r>
              <a:rPr lang="el-GR" sz="1600" dirty="0">
                <a:solidFill>
                  <a:prstClr val="black"/>
                </a:solidFill>
                <a:ea typeface="Times New Roman" panose="02020603050405020304" pitchFamily="18" charset="0"/>
                <a:cs typeface="Times New Roman" panose="02020603050405020304" pitchFamily="18" charset="0"/>
              </a:rPr>
              <a:t>είδους υλικό θα ανακαλύψουν τα παιδιά στην έρευνά τους; </a:t>
            </a:r>
            <a:endParaRPr lang="el-GR" sz="1600" dirty="0" smtClean="0">
              <a:solidFill>
                <a:prstClr val="black"/>
              </a:solidFill>
              <a:ea typeface="Times New Roman" panose="02020603050405020304" pitchFamily="18" charset="0"/>
              <a:cs typeface="Times New Roman" panose="02020603050405020304" pitchFamily="18" charset="0"/>
            </a:endParaRPr>
          </a:p>
          <a:p>
            <a:pPr algn="just">
              <a:lnSpc>
                <a:spcPct val="150000"/>
              </a:lnSpc>
              <a:spcAft>
                <a:spcPts val="0"/>
              </a:spcAft>
            </a:pPr>
            <a:r>
              <a:rPr lang="el-GR" sz="1600" dirty="0" smtClean="0">
                <a:solidFill>
                  <a:prstClr val="black"/>
                </a:solidFill>
                <a:ea typeface="Times New Roman" panose="02020603050405020304" pitchFamily="18" charset="0"/>
                <a:cs typeface="Times New Roman" panose="02020603050405020304" pitchFamily="18" charset="0"/>
              </a:rPr>
              <a:t>Για </a:t>
            </a:r>
            <a:r>
              <a:rPr lang="el-GR" sz="1600" dirty="0">
                <a:solidFill>
                  <a:prstClr val="black"/>
                </a:solidFill>
                <a:ea typeface="Times New Roman" panose="02020603050405020304" pitchFamily="18" charset="0"/>
                <a:cs typeface="Times New Roman" panose="02020603050405020304" pitchFamily="18" charset="0"/>
              </a:rPr>
              <a:t>παράδειγμα: </a:t>
            </a:r>
            <a:endParaRPr lang="el-GR" sz="1600" dirty="0" smtClean="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solidFill>
                  <a:prstClr val="black"/>
                </a:solidFill>
                <a:ea typeface="Times New Roman" panose="02020603050405020304" pitchFamily="18" charset="0"/>
                <a:cs typeface="Times New Roman" panose="02020603050405020304" pitchFamily="18" charset="0"/>
              </a:rPr>
              <a:t>Θα </a:t>
            </a:r>
            <a:r>
              <a:rPr lang="el-GR" sz="1600" dirty="0">
                <a:solidFill>
                  <a:prstClr val="black"/>
                </a:solidFill>
                <a:ea typeface="Times New Roman" panose="02020603050405020304" pitchFamily="18" charset="0"/>
                <a:cs typeface="Times New Roman" panose="02020603050405020304" pitchFamily="18" charset="0"/>
              </a:rPr>
              <a:t>είναι ένα σύνολο λέξεων; (συνήθως </a:t>
            </a:r>
            <a:r>
              <a:rPr lang="el-GR" sz="1600" dirty="0" err="1">
                <a:solidFill>
                  <a:prstClr val="black"/>
                </a:solidFill>
                <a:ea typeface="Times New Roman" panose="02020603050405020304" pitchFamily="18" charset="0"/>
                <a:cs typeface="Times New Roman" panose="02020603050405020304" pitchFamily="18" charset="0"/>
              </a:rPr>
              <a:t>εικονόλεξα</a:t>
            </a:r>
            <a:r>
              <a:rPr lang="el-GR" sz="1600" dirty="0">
                <a:solidFill>
                  <a:prstClr val="black"/>
                </a:solidFill>
                <a:ea typeface="Times New Roman" panose="02020603050405020304" pitchFamily="18" charset="0"/>
                <a:cs typeface="Times New Roman" panose="02020603050405020304" pitchFamily="18" charset="0"/>
              </a:rPr>
              <a:t>). </a:t>
            </a:r>
            <a:endParaRPr lang="el-GR" sz="1600" dirty="0" smtClean="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solidFill>
                  <a:prstClr val="black"/>
                </a:solidFill>
                <a:ea typeface="Times New Roman" panose="02020603050405020304" pitchFamily="18" charset="0"/>
                <a:cs typeface="Times New Roman" panose="02020603050405020304" pitchFamily="18" charset="0"/>
              </a:rPr>
              <a:t>Μελοποιημένα </a:t>
            </a:r>
            <a:r>
              <a:rPr lang="el-GR" sz="1600" dirty="0">
                <a:solidFill>
                  <a:prstClr val="black"/>
                </a:solidFill>
                <a:ea typeface="Times New Roman" panose="02020603050405020304" pitchFamily="18" charset="0"/>
                <a:cs typeface="Times New Roman" panose="02020603050405020304" pitchFamily="18" charset="0"/>
              </a:rPr>
              <a:t>ποιήματα, τραγούδια ή εικονογραφημένες ιστορίες - αγαπημένα παραμύθια; </a:t>
            </a:r>
            <a:endParaRPr lang="el-GR" sz="1600" dirty="0" smtClean="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solidFill>
                  <a:prstClr val="black"/>
                </a:solidFill>
                <a:ea typeface="Times New Roman" panose="02020603050405020304" pitchFamily="18" charset="0"/>
                <a:cs typeface="Times New Roman" panose="02020603050405020304" pitchFamily="18" charset="0"/>
              </a:rPr>
              <a:t>Κινούμενα </a:t>
            </a:r>
            <a:r>
              <a:rPr lang="el-GR" sz="1600" dirty="0">
                <a:solidFill>
                  <a:prstClr val="black"/>
                </a:solidFill>
                <a:ea typeface="Times New Roman" panose="02020603050405020304" pitchFamily="18" charset="0"/>
                <a:cs typeface="Times New Roman" panose="02020603050405020304" pitchFamily="18" charset="0"/>
              </a:rPr>
              <a:t>σχέδια; (που αφορούν σε αγαπημένους τους ήρωες και τις δράσεις τους). </a:t>
            </a:r>
            <a:endParaRPr lang="el-GR" sz="1600" dirty="0" smtClean="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solidFill>
                  <a:prstClr val="black"/>
                </a:solidFill>
                <a:ea typeface="Times New Roman" panose="02020603050405020304" pitchFamily="18" charset="0"/>
                <a:cs typeface="Times New Roman" panose="02020603050405020304" pitchFamily="18" charset="0"/>
              </a:rPr>
              <a:t>Ζωγραφιές</a:t>
            </a:r>
            <a:r>
              <a:rPr lang="el-GR" sz="1600" dirty="0">
                <a:solidFill>
                  <a:prstClr val="black"/>
                </a:solidFill>
                <a:ea typeface="Times New Roman" panose="02020603050405020304" pitchFamily="18" charset="0"/>
                <a:cs typeface="Times New Roman" panose="02020603050405020304" pitchFamily="18" charset="0"/>
              </a:rPr>
              <a:t>; </a:t>
            </a:r>
            <a:endParaRPr lang="el-GR" sz="1600" dirty="0" smtClean="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err="1" smtClean="0">
                <a:solidFill>
                  <a:prstClr val="black"/>
                </a:solidFill>
                <a:ea typeface="Times New Roman" panose="02020603050405020304" pitchFamily="18" charset="0"/>
                <a:cs typeface="Times New Roman" panose="02020603050405020304" pitchFamily="18" charset="0"/>
              </a:rPr>
              <a:t>Ηχοχάρτες</a:t>
            </a:r>
            <a:r>
              <a:rPr lang="el-GR" sz="1600" dirty="0">
                <a:solidFill>
                  <a:prstClr val="black"/>
                </a:solidFill>
                <a:ea typeface="Times New Roman" panose="02020603050405020304" pitchFamily="18" charset="0"/>
                <a:cs typeface="Times New Roman" panose="02020603050405020304" pitchFamily="18" charset="0"/>
              </a:rPr>
              <a:t>; (αν η διδακτική μας πρόταση αφορά στην ανακάλυψη κατηγοριών του ήχου, φυσικών, ανθρώπινων, τεχνητών αλλά και μουσικών οργάνων). </a:t>
            </a:r>
            <a:endParaRPr lang="el-GR" sz="1600" dirty="0" smtClean="0">
              <a:solidFill>
                <a:prstClr val="black"/>
              </a:solidFill>
              <a:ea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anose="05000000000000000000" pitchFamily="2" charset="2"/>
              <a:buChar char="§"/>
            </a:pPr>
            <a:r>
              <a:rPr lang="el-GR" sz="1600" dirty="0" smtClean="0">
                <a:solidFill>
                  <a:prstClr val="black"/>
                </a:solidFill>
                <a:ea typeface="Times New Roman" panose="02020603050405020304" pitchFamily="18" charset="0"/>
                <a:cs typeface="Times New Roman" panose="02020603050405020304" pitchFamily="18" charset="0"/>
              </a:rPr>
              <a:t>Πληροφορίες </a:t>
            </a:r>
            <a:r>
              <a:rPr lang="el-GR" sz="1600" dirty="0">
                <a:solidFill>
                  <a:prstClr val="black"/>
                </a:solidFill>
                <a:ea typeface="Times New Roman" panose="02020603050405020304" pitchFamily="18" charset="0"/>
                <a:cs typeface="Times New Roman" panose="02020603050405020304" pitchFamily="18" charset="0"/>
              </a:rPr>
              <a:t>για τα διάφορα είδη ζώων; (αν η διδακτική μας πρόταση αφορά στην ανακάλυψη και αναγνώριση των φωνών τους).</a:t>
            </a:r>
            <a:endParaRPr lang="el-GR" sz="1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67163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7272808" cy="1440161"/>
          </a:xfrm>
        </p:spPr>
        <p:txBody>
          <a:bodyPr/>
          <a:lstStyle/>
          <a:p>
            <a:pPr lvl="0">
              <a:lnSpc>
                <a:spcPct val="200000"/>
              </a:lnSpc>
            </a:pPr>
            <a:r>
              <a:rPr lang="el-GR" altLang="ko-KR" sz="1800" dirty="0">
                <a:ea typeface="맑은 고딕" pitchFamily="50" charset="-127"/>
              </a:rPr>
              <a:t>4. Τυπολογία Μεθόδων, Τεχνικών και Δραστηριοτήτων</a:t>
            </a:r>
          </a:p>
          <a:p>
            <a:pPr lvl="0">
              <a:lnSpc>
                <a:spcPct val="200000"/>
              </a:lnSpc>
            </a:pPr>
            <a:r>
              <a:rPr lang="en-US" altLang="ko-KR" sz="1600" dirty="0" smtClean="0">
                <a:ea typeface="맑은 고딕" pitchFamily="50" charset="-127"/>
              </a:rPr>
              <a:t>4.</a:t>
            </a:r>
            <a:r>
              <a:rPr lang="el-GR" altLang="ko-KR" sz="1600" dirty="0" smtClean="0">
                <a:ea typeface="맑은 고딕" pitchFamily="50" charset="-127"/>
              </a:rPr>
              <a:t>4 </a:t>
            </a:r>
            <a:r>
              <a:rPr lang="el-GR" altLang="ko-KR" sz="1600" dirty="0">
                <a:ea typeface="맑은 고딕" pitchFamily="50" charset="-127"/>
              </a:rPr>
              <a:t>Διερευνητική Μέθοδος Μάθησης: Μικροί ερευνητές </a:t>
            </a:r>
            <a:endParaRPr lang="en-US" altLang="ko-KR" sz="1600" dirty="0"/>
          </a:p>
        </p:txBody>
      </p:sp>
    </p:spTree>
    <p:extLst>
      <p:ext uri="{BB962C8B-B14F-4D97-AF65-F5344CB8AC3E}">
        <p14:creationId xmlns:p14="http://schemas.microsoft.com/office/powerpoint/2010/main" val="121467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740352" y="188640"/>
            <a:ext cx="110482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588403" y="980728"/>
            <a:ext cx="7530036" cy="5069160"/>
          </a:xfrm>
        </p:spPr>
        <p:txBody>
          <a:bodyPr/>
          <a:lstStyle/>
          <a:p>
            <a:pPr marL="0" marR="0" indent="0" algn="just">
              <a:lnSpc>
                <a:spcPct val="200000"/>
              </a:lnSpc>
              <a:spcBef>
                <a:spcPts val="0"/>
              </a:spcBef>
              <a:spcAft>
                <a:spcPts val="0"/>
              </a:spcAft>
              <a:buNone/>
            </a:pPr>
            <a:r>
              <a:rPr lang="el-GR" sz="1600" b="1" dirty="0">
                <a:solidFill>
                  <a:srgbClr val="C00000"/>
                </a:solidFill>
                <a:latin typeface="Calibri" panose="020F0502020204030204" pitchFamily="34" charset="0"/>
                <a:ea typeface="Times New Roman" panose="02020603050405020304" pitchFamily="18" charset="0"/>
              </a:rPr>
              <a:t>H διερευνητική μέθοδος μάθησης (</a:t>
            </a:r>
            <a:r>
              <a:rPr lang="el-GR" sz="1600" b="1" dirty="0" err="1">
                <a:solidFill>
                  <a:srgbClr val="C00000"/>
                </a:solidFill>
                <a:latin typeface="Calibri" panose="020F0502020204030204" pitchFamily="34" charset="0"/>
                <a:ea typeface="Times New Roman" panose="02020603050405020304" pitchFamily="18" charset="0"/>
              </a:rPr>
              <a:t>Inquiry</a:t>
            </a:r>
            <a:r>
              <a:rPr lang="el-GR" sz="1600" b="1" dirty="0">
                <a:solidFill>
                  <a:srgbClr val="C00000"/>
                </a:solidFill>
                <a:latin typeface="Calibri" panose="020F0502020204030204" pitchFamily="34" charset="0"/>
                <a:ea typeface="Times New Roman" panose="02020603050405020304" pitchFamily="18" charset="0"/>
              </a:rPr>
              <a:t> </a:t>
            </a:r>
            <a:r>
              <a:rPr lang="el-GR" sz="1600" b="1" dirty="0" err="1">
                <a:solidFill>
                  <a:srgbClr val="C00000"/>
                </a:solidFill>
                <a:latin typeface="Calibri" panose="020F0502020204030204" pitchFamily="34" charset="0"/>
                <a:ea typeface="Times New Roman" panose="02020603050405020304" pitchFamily="18" charset="0"/>
              </a:rPr>
              <a:t>based</a:t>
            </a:r>
            <a:r>
              <a:rPr lang="el-GR" sz="1600" b="1" dirty="0">
                <a:solidFill>
                  <a:srgbClr val="C00000"/>
                </a:solidFill>
                <a:latin typeface="Calibri" panose="020F0502020204030204" pitchFamily="34" charset="0"/>
                <a:ea typeface="Times New Roman" panose="02020603050405020304" pitchFamily="18" charset="0"/>
              </a:rPr>
              <a:t> </a:t>
            </a:r>
            <a:r>
              <a:rPr lang="el-GR" sz="1600" b="1" dirty="0" err="1">
                <a:solidFill>
                  <a:srgbClr val="C00000"/>
                </a:solidFill>
                <a:latin typeface="Calibri" panose="020F0502020204030204" pitchFamily="34" charset="0"/>
                <a:ea typeface="Times New Roman" panose="02020603050405020304" pitchFamily="18" charset="0"/>
              </a:rPr>
              <a:t>teaching</a:t>
            </a:r>
            <a:r>
              <a:rPr lang="el-GR" sz="1600" b="1" dirty="0">
                <a:solidFill>
                  <a:srgbClr val="C00000"/>
                </a:solidFill>
                <a:latin typeface="Calibri" panose="020F0502020204030204" pitchFamily="34" charset="0"/>
                <a:ea typeface="Times New Roman" panose="02020603050405020304" pitchFamily="18" charset="0"/>
              </a:rPr>
              <a:t> and </a:t>
            </a:r>
            <a:r>
              <a:rPr lang="el-GR" sz="1600" b="1" dirty="0" err="1">
                <a:solidFill>
                  <a:srgbClr val="C00000"/>
                </a:solidFill>
                <a:latin typeface="Calibri" panose="020F0502020204030204" pitchFamily="34" charset="0"/>
                <a:ea typeface="Times New Roman" panose="02020603050405020304" pitchFamily="18" charset="0"/>
              </a:rPr>
              <a:t>learning</a:t>
            </a:r>
            <a:r>
              <a:rPr lang="el-GR" sz="1600" b="1" dirty="0">
                <a:solidFill>
                  <a:srgbClr val="C00000"/>
                </a:solidFill>
                <a:latin typeface="Calibri" panose="020F0502020204030204" pitchFamily="34" charset="0"/>
                <a:ea typeface="Times New Roman" panose="02020603050405020304" pitchFamily="18" charset="0"/>
              </a:rPr>
              <a:t>) εισάγει την επιστημονική έρευνα στη σχολική πράξη και την αναδεικνύει σε διδακτική στρατηγική. </a:t>
            </a:r>
            <a:endParaRPr lang="el-GR" sz="1600" b="1" dirty="0" smtClean="0">
              <a:solidFill>
                <a:srgbClr val="C00000"/>
              </a:solidFill>
              <a:latin typeface="Calibri" panose="020F0502020204030204" pitchFamily="34" charset="0"/>
              <a:ea typeface="Times New Roman" panose="02020603050405020304" pitchFamily="18" charset="0"/>
            </a:endParaRPr>
          </a:p>
          <a:p>
            <a:pPr marL="0" marR="0" indent="0" algn="just">
              <a:lnSpc>
                <a:spcPct val="200000"/>
              </a:lnSpc>
              <a:spcBef>
                <a:spcPts val="0"/>
              </a:spcBef>
              <a:spcAft>
                <a:spcPts val="0"/>
              </a:spcAft>
              <a:buNone/>
            </a:pPr>
            <a:r>
              <a:rPr lang="el-GR" sz="1600" b="1" dirty="0" smtClean="0">
                <a:solidFill>
                  <a:schemeClr val="tx2">
                    <a:lumMod val="75000"/>
                  </a:schemeClr>
                </a:solidFill>
                <a:latin typeface="Calibri" panose="020F0502020204030204" pitchFamily="34" charset="0"/>
                <a:ea typeface="Times New Roman" panose="02020603050405020304" pitchFamily="18" charset="0"/>
              </a:rPr>
              <a:t>Προσφέρεται </a:t>
            </a:r>
            <a:r>
              <a:rPr lang="el-GR" sz="1600" b="1" dirty="0">
                <a:solidFill>
                  <a:schemeClr val="tx2">
                    <a:lumMod val="75000"/>
                  </a:schemeClr>
                </a:solidFill>
                <a:latin typeface="Calibri" panose="020F0502020204030204" pitchFamily="34" charset="0"/>
                <a:ea typeface="Times New Roman" panose="02020603050405020304" pitchFamily="18" charset="0"/>
              </a:rPr>
              <a:t>για μεγαλύτερες τάξεις αλλά κάτι τέτοιο δεν σημαίνει απαραίτητα ότι και για τις μικρότερες ηλικίες δεν μπορεί να εφαρμοστεί από τους/τις εκπαιδευτικούς καθώς δίνει την ευκαιρία στους μικρούς/</a:t>
            </a:r>
            <a:r>
              <a:rPr lang="el-GR" sz="1600" b="1" dirty="0" err="1">
                <a:solidFill>
                  <a:schemeClr val="tx2">
                    <a:lumMod val="75000"/>
                  </a:schemeClr>
                </a:solidFill>
                <a:latin typeface="Calibri" panose="020F0502020204030204" pitchFamily="34" charset="0"/>
                <a:ea typeface="Times New Roman" panose="02020603050405020304" pitchFamily="18" charset="0"/>
              </a:rPr>
              <a:t>ες</a:t>
            </a:r>
            <a:r>
              <a:rPr lang="el-GR" sz="1600" b="1" dirty="0">
                <a:solidFill>
                  <a:schemeClr val="tx2">
                    <a:lumMod val="75000"/>
                  </a:schemeClr>
                </a:solidFill>
                <a:latin typeface="Calibri" panose="020F0502020204030204" pitchFamily="34" charset="0"/>
                <a:ea typeface="Times New Roman" panose="02020603050405020304" pitchFamily="18" charset="0"/>
              </a:rPr>
              <a:t> μαθητές/</a:t>
            </a:r>
            <a:r>
              <a:rPr lang="el-GR" sz="1600" b="1" dirty="0" err="1">
                <a:solidFill>
                  <a:schemeClr val="tx2">
                    <a:lumMod val="75000"/>
                  </a:schemeClr>
                </a:solidFill>
                <a:latin typeface="Calibri" panose="020F0502020204030204" pitchFamily="34" charset="0"/>
                <a:ea typeface="Times New Roman" panose="02020603050405020304" pitchFamily="18" charset="0"/>
              </a:rPr>
              <a:t>τριες</a:t>
            </a:r>
            <a:r>
              <a:rPr lang="el-GR" sz="1600" b="1" dirty="0">
                <a:solidFill>
                  <a:schemeClr val="tx2">
                    <a:lumMod val="75000"/>
                  </a:schemeClr>
                </a:solidFill>
                <a:latin typeface="Calibri" panose="020F0502020204030204" pitchFamily="34" charset="0"/>
                <a:ea typeface="Times New Roman" panose="02020603050405020304" pitchFamily="18" charset="0"/>
              </a:rPr>
              <a:t> να ασκήσουν την κριτική, αναλυτική και δημιουργική τους σκέψη, να είναι σε θέση να συλλέγουν τα δεδομένα τους μαθαίνοντας τη διαδικασία της έρευνας, να εμπλακούν δε διαδικασίες επίλυσης προβλήματος και να ενισχύσουν μέσα από τη συγκεκριμένη μαθησιακή διαδικασία την αυτό-εκτίμησή τους και την εμπιστοσύνη στις ικανότητές τους. </a:t>
            </a:r>
            <a:endParaRPr lang="el-GR" sz="1600"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99518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444896" y="879147"/>
            <a:ext cx="7386513" cy="5069160"/>
          </a:xfrm>
        </p:spPr>
        <p:txBody>
          <a:bodyPr/>
          <a:lstStyle/>
          <a:p>
            <a:pPr marL="0" marR="0" indent="0" algn="just">
              <a:lnSpc>
                <a:spcPct val="200000"/>
              </a:lnSpc>
              <a:spcBef>
                <a:spcPts val="0"/>
              </a:spcBef>
              <a:spcAft>
                <a:spcPts val="0"/>
              </a:spcAft>
              <a:buNone/>
            </a:pPr>
            <a:r>
              <a:rPr lang="el-GR" sz="1600" b="1" dirty="0">
                <a:solidFill>
                  <a:srgbClr val="C00000"/>
                </a:solidFill>
                <a:latin typeface="Calibri" panose="020F0502020204030204" pitchFamily="34" charset="0"/>
                <a:ea typeface="Times New Roman" panose="02020603050405020304" pitchFamily="18" charset="0"/>
              </a:rPr>
              <a:t>Σύμφωνα με  αυτό το μοντέλο διδασκαλίας,  η  μάθηση  υλοποιείται  μέσω  ερωτήσεων, εστιάζοντας όχι στην ορθότητα της απάντησης, αλλά στη διερεύνηση των εναλλακτικών λύσεων σε μια ερώτηση ή ένα πρόβλημα. </a:t>
            </a:r>
            <a:endParaRPr lang="el-GR" sz="1600" b="1" dirty="0" smtClean="0">
              <a:solidFill>
                <a:srgbClr val="C00000"/>
              </a:solidFill>
              <a:latin typeface="Calibri" panose="020F0502020204030204" pitchFamily="34" charset="0"/>
              <a:ea typeface="Times New Roman" panose="02020603050405020304" pitchFamily="18" charset="0"/>
            </a:endParaRPr>
          </a:p>
          <a:p>
            <a:pPr marL="0" marR="0" indent="0" algn="just">
              <a:lnSpc>
                <a:spcPct val="200000"/>
              </a:lnSpc>
              <a:spcBef>
                <a:spcPts val="0"/>
              </a:spcBef>
              <a:spcAft>
                <a:spcPts val="0"/>
              </a:spcAft>
              <a:buNone/>
            </a:pPr>
            <a:r>
              <a:rPr lang="el-GR" sz="1600" b="1" dirty="0" smtClean="0">
                <a:solidFill>
                  <a:schemeClr val="tx2">
                    <a:lumMod val="75000"/>
                  </a:schemeClr>
                </a:solidFill>
                <a:latin typeface="Calibri" panose="020F0502020204030204" pitchFamily="34" charset="0"/>
                <a:ea typeface="Times New Roman" panose="02020603050405020304" pitchFamily="18" charset="0"/>
              </a:rPr>
              <a:t>Οι </a:t>
            </a:r>
            <a:r>
              <a:rPr lang="el-GR" sz="1600" b="1" dirty="0">
                <a:solidFill>
                  <a:schemeClr val="tx2">
                    <a:lumMod val="75000"/>
                  </a:schemeClr>
                </a:solidFill>
                <a:latin typeface="Calibri" panose="020F0502020204030204" pitchFamily="34" charset="0"/>
                <a:ea typeface="Times New Roman" panose="02020603050405020304" pitchFamily="18" charset="0"/>
              </a:rPr>
              <a:t>μαθητές/</a:t>
            </a:r>
            <a:r>
              <a:rPr lang="el-GR" sz="1600" b="1" dirty="0" err="1">
                <a:solidFill>
                  <a:schemeClr val="tx2">
                    <a:lumMod val="75000"/>
                  </a:schemeClr>
                </a:solidFill>
                <a:latin typeface="Calibri" panose="020F0502020204030204" pitchFamily="34" charset="0"/>
                <a:ea typeface="Times New Roman" panose="02020603050405020304" pitchFamily="18" charset="0"/>
              </a:rPr>
              <a:t>τριες</a:t>
            </a:r>
            <a:r>
              <a:rPr lang="el-GR" sz="1600" b="1" dirty="0">
                <a:solidFill>
                  <a:schemeClr val="tx2">
                    <a:lumMod val="75000"/>
                  </a:schemeClr>
                </a:solidFill>
                <a:latin typeface="Calibri" panose="020F0502020204030204" pitchFamily="34" charset="0"/>
                <a:ea typeface="Times New Roman" panose="02020603050405020304" pitchFamily="18" charset="0"/>
              </a:rPr>
              <a:t> μαθαίνουν, μέσω της εμπλοκής τους στον προσδιορισμό του προβλήματος, τη διερεύνηση της αξιοποίησης μιας πληροφορίας για να λυθεί το πρόβλημα, την ανάπτυξη ιδεών με τη χρήση ερευνητικών μεθόδων (όπως οι επιστήμονες), και τον </a:t>
            </a:r>
            <a:r>
              <a:rPr lang="el-GR" sz="1600" b="1" dirty="0" err="1">
                <a:solidFill>
                  <a:schemeClr val="tx2">
                    <a:lumMod val="75000"/>
                  </a:schemeClr>
                </a:solidFill>
                <a:latin typeface="Calibri" panose="020F0502020204030204" pitchFamily="34" charset="0"/>
                <a:ea typeface="Times New Roman" panose="02020603050405020304" pitchFamily="18" charset="0"/>
              </a:rPr>
              <a:t>αναστοχασμό</a:t>
            </a:r>
            <a:r>
              <a:rPr lang="el-GR" sz="1600" b="1" dirty="0">
                <a:solidFill>
                  <a:schemeClr val="tx2">
                    <a:lumMod val="75000"/>
                  </a:schemeClr>
                </a:solidFill>
                <a:latin typeface="Calibri" panose="020F0502020204030204" pitchFamily="34" charset="0"/>
                <a:ea typeface="Times New Roman" panose="02020603050405020304" pitchFamily="18" charset="0"/>
              </a:rPr>
              <a:t> για επίτευξη της μαθησιακής διαδικασίας. </a:t>
            </a:r>
            <a:endParaRPr lang="el-GR" sz="1600" b="1" dirty="0" smtClean="0">
              <a:solidFill>
                <a:schemeClr val="tx2">
                  <a:lumMod val="75000"/>
                </a:schemeClr>
              </a:solidFill>
              <a:latin typeface="Calibri" panose="020F0502020204030204" pitchFamily="34" charset="0"/>
              <a:ea typeface="Times New Roman" panose="02020603050405020304" pitchFamily="18" charset="0"/>
            </a:endParaRPr>
          </a:p>
          <a:p>
            <a:pPr marL="0" marR="0" indent="0" algn="just">
              <a:lnSpc>
                <a:spcPct val="200000"/>
              </a:lnSpc>
              <a:spcBef>
                <a:spcPts val="0"/>
              </a:spcBef>
              <a:spcAft>
                <a:spcPts val="0"/>
              </a:spcAft>
              <a:buNone/>
            </a:pPr>
            <a:r>
              <a:rPr lang="el-GR" sz="1600" b="1" dirty="0" smtClean="0">
                <a:solidFill>
                  <a:srgbClr val="C00000"/>
                </a:solidFill>
                <a:latin typeface="Calibri" panose="020F0502020204030204" pitchFamily="34" charset="0"/>
                <a:ea typeface="Times New Roman" panose="02020603050405020304" pitchFamily="18" charset="0"/>
              </a:rPr>
              <a:t>Η </a:t>
            </a:r>
            <a:r>
              <a:rPr lang="el-GR" sz="1600" b="1" dirty="0">
                <a:solidFill>
                  <a:srgbClr val="C00000"/>
                </a:solidFill>
                <a:latin typeface="Calibri" panose="020F0502020204030204" pitchFamily="34" charset="0"/>
                <a:ea typeface="Times New Roman" panose="02020603050405020304" pitchFamily="18" charset="0"/>
              </a:rPr>
              <a:t>λύση των προβλημάτων µε ρεαλιστικό/αυθεντικό περιεχόμενο εξαρτάται από τις εσωτερικές και  εξωτερικές αναπαραστάσεις, αλλά  και  από  την  άμεση  αλληλεπίδραση µε  τον πραγματικό κόσμο και το περιβάλλον.</a:t>
            </a:r>
            <a:endParaRPr lang="el-GR" sz="1600"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399054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b="1" dirty="0" smtClean="0">
                <a:solidFill>
                  <a:schemeClr val="tx2">
                    <a:lumMod val="75000"/>
                  </a:schemeClr>
                </a:solidFill>
                <a:latin typeface="+mn-lt"/>
                <a:ea typeface="Times New Roman" panose="02020603050405020304" pitchFamily="18" charset="0"/>
                <a:cs typeface="Times New Roman" panose="02020603050405020304" pitchFamily="18" charset="0"/>
              </a:rPr>
              <a:t>Η πολιτιστική </a:t>
            </a:r>
            <a:r>
              <a:rPr lang="el-GR" sz="2800" b="1" dirty="0">
                <a:solidFill>
                  <a:schemeClr val="tx2">
                    <a:lumMod val="75000"/>
                  </a:schemeClr>
                </a:solidFill>
                <a:latin typeface="+mn-lt"/>
                <a:ea typeface="Times New Roman" panose="02020603050405020304" pitchFamily="18" charset="0"/>
                <a:cs typeface="Times New Roman" panose="02020603050405020304" pitchFamily="18" charset="0"/>
              </a:rPr>
              <a:t>δράση ως μέσο αξιοποίησης των πολιτιστικών προτύπων</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1029719" y="1382245"/>
            <a:ext cx="6899361" cy="5069160"/>
          </a:xfrm>
        </p:spPr>
        <p:txBody>
          <a:bodyPr/>
          <a:lstStyle/>
          <a:p>
            <a:pPr marL="0" marR="0" indent="0" algn="just">
              <a:lnSpc>
                <a:spcPct val="200000"/>
              </a:lnSpc>
              <a:spcBef>
                <a:spcPts val="0"/>
              </a:spcBef>
              <a:spcAft>
                <a:spcPts val="0"/>
              </a:spcAft>
              <a:buNone/>
            </a:pPr>
            <a:endParaRPr lang="el-GR" sz="1800" b="1" dirty="0">
              <a:solidFill>
                <a:schemeClr val="tx2">
                  <a:lumMod val="75000"/>
                </a:schemeClr>
              </a:solidFill>
              <a:latin typeface="Calibri" panose="020F0502020204030204" pitchFamily="34" charset="0"/>
              <a:ea typeface="Times New Roman" panose="02020603050405020304" pitchFamily="18" charset="0"/>
            </a:endParaRPr>
          </a:p>
          <a:p>
            <a:pPr marL="0" marR="0" indent="0" algn="just">
              <a:lnSpc>
                <a:spcPct val="200000"/>
              </a:lnSpc>
              <a:spcBef>
                <a:spcPts val="0"/>
              </a:spcBef>
              <a:spcAft>
                <a:spcPts val="0"/>
              </a:spcAft>
              <a:buNone/>
            </a:pPr>
            <a:r>
              <a:rPr lang="el-GR" sz="1800" b="1" dirty="0" smtClean="0">
                <a:solidFill>
                  <a:srgbClr val="FF6699"/>
                </a:solidFill>
                <a:latin typeface="Calibri" panose="020F0502020204030204" pitchFamily="34" charset="0"/>
                <a:ea typeface="Times New Roman" panose="02020603050405020304" pitchFamily="18" charset="0"/>
              </a:rPr>
              <a:t>Η </a:t>
            </a:r>
            <a:r>
              <a:rPr lang="el-GR" sz="1800" b="1" dirty="0">
                <a:solidFill>
                  <a:srgbClr val="FF6699"/>
                </a:solidFill>
                <a:latin typeface="Calibri" panose="020F0502020204030204" pitchFamily="34" charset="0"/>
                <a:ea typeface="Times New Roman" panose="02020603050405020304" pitchFamily="18" charset="0"/>
              </a:rPr>
              <a:t>αλληλεξάρτηση των οικονομικών και πολιτιστικών δραστηριοτήτων σε ένα ολοκληρωμένο πρόγραμμα ανάπτυξης, επιβάλλει την ισόρροπη συμμετοχή των δύο αυτών πόλων, δηλαδή του οικονομικού και του πολιτιστικού, προκειμένου να επιτευχθεί ο σχεδιασμός ολοκληρωμένης πολιτικής εκ μέρους των διεθνών και ευρωπαϊκών οργανισμών</a:t>
            </a:r>
            <a:endParaRPr lang="el-GR" sz="1800"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42102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884368" y="188640"/>
            <a:ext cx="960811"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314537" y="879147"/>
            <a:ext cx="7983907" cy="5069160"/>
          </a:xfrm>
        </p:spPr>
        <p:txBody>
          <a:bodyPr/>
          <a:lstStyle/>
          <a:p>
            <a:pPr marL="0" marR="0" indent="0" algn="just">
              <a:lnSpc>
                <a:spcPct val="200000"/>
              </a:lnSpc>
              <a:spcBef>
                <a:spcPts val="0"/>
              </a:spcBef>
              <a:spcAft>
                <a:spcPts val="0"/>
              </a:spcAft>
              <a:buNone/>
            </a:pPr>
            <a:r>
              <a:rPr lang="el-GR" sz="1600" b="1" dirty="0">
                <a:solidFill>
                  <a:schemeClr val="tx2">
                    <a:lumMod val="75000"/>
                  </a:schemeClr>
                </a:solidFill>
                <a:latin typeface="Calibri" panose="020F0502020204030204" pitchFamily="34" charset="0"/>
                <a:ea typeface="Times New Roman" panose="02020603050405020304" pitchFamily="18" charset="0"/>
              </a:rPr>
              <a:t>Η «ερώτηση» αποτελεί στοιχείο της διδασκαλίας. Τα τελευταία χρόνια έχει δοθεί ιδιαίτερη βαρύτητα στη χρήση της ερώτησης από τον εκπαιδευτικό προς τους μαθητές (</a:t>
            </a:r>
            <a:r>
              <a:rPr lang="el-GR" sz="1600" b="1" dirty="0" err="1">
                <a:solidFill>
                  <a:schemeClr val="tx2">
                    <a:lumMod val="75000"/>
                  </a:schemeClr>
                </a:solidFill>
                <a:latin typeface="Calibri" panose="020F0502020204030204" pitchFamily="34" charset="0"/>
                <a:ea typeface="Times New Roman" panose="02020603050405020304" pitchFamily="18" charset="0"/>
              </a:rPr>
              <a:t>Σάλµοντ</a:t>
            </a:r>
            <a:r>
              <a:rPr lang="el-GR" sz="1600" b="1" dirty="0">
                <a:solidFill>
                  <a:schemeClr val="tx2">
                    <a:lumMod val="75000"/>
                  </a:schemeClr>
                </a:solidFill>
                <a:latin typeface="Calibri" panose="020F0502020204030204" pitchFamily="34" charset="0"/>
                <a:ea typeface="Times New Roman" panose="02020603050405020304" pitchFamily="18" charset="0"/>
              </a:rPr>
              <a:t>, 2007). Μια ερώτηση µ</a:t>
            </a:r>
            <a:r>
              <a:rPr lang="el-GR" sz="1600" b="1" dirty="0" err="1">
                <a:solidFill>
                  <a:schemeClr val="tx2">
                    <a:lumMod val="75000"/>
                  </a:schemeClr>
                </a:solidFill>
                <a:latin typeface="Calibri" panose="020F0502020204030204" pitchFamily="34" charset="0"/>
                <a:ea typeface="Times New Roman" panose="02020603050405020304" pitchFamily="18" charset="0"/>
              </a:rPr>
              <a:t>πορεί</a:t>
            </a:r>
            <a:r>
              <a:rPr lang="el-GR" sz="1600" b="1" dirty="0">
                <a:solidFill>
                  <a:schemeClr val="tx2">
                    <a:lumMod val="75000"/>
                  </a:schemeClr>
                </a:solidFill>
                <a:latin typeface="Calibri" panose="020F0502020204030204" pitchFamily="34" charset="0"/>
                <a:ea typeface="Times New Roman" panose="02020603050405020304" pitchFamily="18" charset="0"/>
              </a:rPr>
              <a:t> να έχει σκοπό τον έλεγχο ή να αποτελέσει µ</a:t>
            </a:r>
            <a:r>
              <a:rPr lang="el-GR" sz="1600" b="1" dirty="0" err="1">
                <a:solidFill>
                  <a:schemeClr val="tx2">
                    <a:lumMod val="75000"/>
                  </a:schemeClr>
                </a:solidFill>
                <a:latin typeface="Calibri" panose="020F0502020204030204" pitchFamily="34" charset="0"/>
                <a:ea typeface="Times New Roman" panose="02020603050405020304" pitchFamily="18" charset="0"/>
              </a:rPr>
              <a:t>έρος</a:t>
            </a:r>
            <a:r>
              <a:rPr lang="el-GR" sz="1600" b="1" dirty="0">
                <a:solidFill>
                  <a:schemeClr val="tx2">
                    <a:lumMod val="75000"/>
                  </a:schemeClr>
                </a:solidFill>
                <a:latin typeface="Calibri" panose="020F0502020204030204" pitchFamily="34" charset="0"/>
                <a:ea typeface="Times New Roman" panose="02020603050405020304" pitchFamily="18" charset="0"/>
              </a:rPr>
              <a:t> µ</a:t>
            </a:r>
            <a:r>
              <a:rPr lang="el-GR" sz="1600" b="1" dirty="0" err="1">
                <a:solidFill>
                  <a:schemeClr val="tx2">
                    <a:lumMod val="75000"/>
                  </a:schemeClr>
                </a:solidFill>
                <a:latin typeface="Calibri" panose="020F0502020204030204" pitchFamily="34" charset="0"/>
                <a:ea typeface="Times New Roman" panose="02020603050405020304" pitchFamily="18" charset="0"/>
              </a:rPr>
              <a:t>ιας</a:t>
            </a:r>
            <a:r>
              <a:rPr lang="el-GR" sz="1600" b="1" dirty="0">
                <a:solidFill>
                  <a:schemeClr val="tx2">
                    <a:lumMod val="75000"/>
                  </a:schemeClr>
                </a:solidFill>
                <a:latin typeface="Calibri" panose="020F0502020204030204" pitchFamily="34" charset="0"/>
                <a:ea typeface="Times New Roman" panose="02020603050405020304" pitchFamily="18" charset="0"/>
              </a:rPr>
              <a:t> ευρύτερης συζήτησης σχετικά µε µ</a:t>
            </a:r>
            <a:r>
              <a:rPr lang="el-GR" sz="1600" b="1" dirty="0" err="1">
                <a:solidFill>
                  <a:schemeClr val="tx2">
                    <a:lumMod val="75000"/>
                  </a:schemeClr>
                </a:solidFill>
                <a:latin typeface="Calibri" panose="020F0502020204030204" pitchFamily="34" charset="0"/>
                <a:ea typeface="Times New Roman" panose="02020603050405020304" pitchFamily="18" charset="0"/>
              </a:rPr>
              <a:t>ια</a:t>
            </a:r>
            <a:r>
              <a:rPr lang="el-GR" sz="1600" b="1" dirty="0">
                <a:solidFill>
                  <a:schemeClr val="tx2">
                    <a:lumMod val="75000"/>
                  </a:schemeClr>
                </a:solidFill>
                <a:latin typeface="Calibri" panose="020F0502020204030204" pitchFamily="34" charset="0"/>
                <a:ea typeface="Times New Roman" panose="02020603050405020304" pitchFamily="18" charset="0"/>
              </a:rPr>
              <a:t> </a:t>
            </a:r>
            <a:r>
              <a:rPr lang="el-GR" sz="1600" b="1" dirty="0" err="1">
                <a:solidFill>
                  <a:schemeClr val="tx2">
                    <a:lumMod val="75000"/>
                  </a:schemeClr>
                </a:solidFill>
                <a:latin typeface="Calibri" panose="020F0502020204030204" pitchFamily="34" charset="0"/>
                <a:ea typeface="Times New Roman" panose="02020603050405020304" pitchFamily="18" charset="0"/>
              </a:rPr>
              <a:t>θεµατική</a:t>
            </a:r>
            <a:r>
              <a:rPr lang="el-GR" sz="1600" b="1" dirty="0">
                <a:solidFill>
                  <a:schemeClr val="tx2">
                    <a:lumMod val="75000"/>
                  </a:schemeClr>
                </a:solidFill>
                <a:latin typeface="Calibri" panose="020F0502020204030204" pitchFamily="34" charset="0"/>
                <a:ea typeface="Times New Roman" panose="02020603050405020304" pitchFamily="18" charset="0"/>
              </a:rPr>
              <a:t> του µ</a:t>
            </a:r>
            <a:r>
              <a:rPr lang="el-GR" sz="1600" b="1" dirty="0" err="1">
                <a:solidFill>
                  <a:schemeClr val="tx2">
                    <a:lumMod val="75000"/>
                  </a:schemeClr>
                </a:solidFill>
                <a:latin typeface="Calibri" panose="020F0502020204030204" pitchFamily="34" charset="0"/>
                <a:ea typeface="Times New Roman" panose="02020603050405020304" pitchFamily="18" charset="0"/>
              </a:rPr>
              <a:t>αθήµατος</a:t>
            </a:r>
            <a:r>
              <a:rPr lang="el-GR" sz="1600" b="1" dirty="0">
                <a:solidFill>
                  <a:schemeClr val="tx2">
                    <a:lumMod val="75000"/>
                  </a:schemeClr>
                </a:solidFill>
                <a:latin typeface="Calibri" panose="020F0502020204030204" pitchFamily="34" charset="0"/>
                <a:ea typeface="Times New Roman" panose="02020603050405020304" pitchFamily="18" charset="0"/>
              </a:rPr>
              <a:t>. </a:t>
            </a:r>
            <a:endParaRPr lang="el-GR" sz="1600" b="1" dirty="0" smtClean="0">
              <a:solidFill>
                <a:schemeClr val="tx2">
                  <a:lumMod val="75000"/>
                </a:schemeClr>
              </a:solidFill>
              <a:latin typeface="Calibri" panose="020F0502020204030204" pitchFamily="34" charset="0"/>
              <a:ea typeface="Times New Roman" panose="02020603050405020304" pitchFamily="18" charset="0"/>
            </a:endParaRPr>
          </a:p>
          <a:p>
            <a:pPr marL="0" marR="0" indent="0" algn="just">
              <a:lnSpc>
                <a:spcPct val="200000"/>
              </a:lnSpc>
              <a:spcBef>
                <a:spcPts val="0"/>
              </a:spcBef>
              <a:spcAft>
                <a:spcPts val="0"/>
              </a:spcAft>
              <a:buNone/>
            </a:pPr>
            <a:r>
              <a:rPr lang="el-GR" sz="1600" b="1" dirty="0" err="1" smtClean="0">
                <a:solidFill>
                  <a:srgbClr val="C00000"/>
                </a:solidFill>
                <a:latin typeface="Calibri" panose="020F0502020204030204" pitchFamily="34" charset="0"/>
                <a:ea typeface="Times New Roman" panose="02020603050405020304" pitchFamily="18" charset="0"/>
              </a:rPr>
              <a:t>Χρησιµοποιώντας</a:t>
            </a:r>
            <a:r>
              <a:rPr lang="el-GR" sz="1600" b="1" dirty="0" smtClean="0">
                <a:solidFill>
                  <a:srgbClr val="C00000"/>
                </a:solidFill>
                <a:latin typeface="Calibri" panose="020F0502020204030204" pitchFamily="34" charset="0"/>
                <a:ea typeface="Times New Roman" panose="02020603050405020304" pitchFamily="18" charset="0"/>
              </a:rPr>
              <a:t> </a:t>
            </a:r>
            <a:r>
              <a:rPr lang="el-GR" sz="1600" b="1" dirty="0">
                <a:solidFill>
                  <a:srgbClr val="C00000"/>
                </a:solidFill>
                <a:latin typeface="Calibri" panose="020F0502020204030204" pitchFamily="34" charset="0"/>
                <a:ea typeface="Times New Roman" panose="02020603050405020304" pitchFamily="18" charset="0"/>
              </a:rPr>
              <a:t>την </a:t>
            </a:r>
            <a:r>
              <a:rPr lang="el-GR" sz="1600" b="1" dirty="0" err="1">
                <a:solidFill>
                  <a:srgbClr val="C00000"/>
                </a:solidFill>
                <a:latin typeface="Calibri" panose="020F0502020204030204" pitchFamily="34" charset="0"/>
                <a:ea typeface="Times New Roman" panose="02020603050405020304" pitchFamily="18" charset="0"/>
              </a:rPr>
              <a:t>ταξινοµία</a:t>
            </a:r>
            <a:r>
              <a:rPr lang="el-GR" sz="1600" b="1" dirty="0">
                <a:solidFill>
                  <a:srgbClr val="C00000"/>
                </a:solidFill>
                <a:latin typeface="Calibri" panose="020F0502020204030204" pitchFamily="34" charset="0"/>
                <a:ea typeface="Times New Roman" panose="02020603050405020304" pitchFamily="18" charset="0"/>
              </a:rPr>
              <a:t> των διδακτικών στόχων του </a:t>
            </a:r>
            <a:r>
              <a:rPr lang="el-GR" sz="1600" b="1" dirty="0" err="1">
                <a:solidFill>
                  <a:srgbClr val="C00000"/>
                </a:solidFill>
                <a:latin typeface="Calibri" panose="020F0502020204030204" pitchFamily="34" charset="0"/>
                <a:ea typeface="Times New Roman" panose="02020603050405020304" pitchFamily="18" charset="0"/>
              </a:rPr>
              <a:t>Bloom</a:t>
            </a:r>
            <a:r>
              <a:rPr lang="el-GR" sz="1600" b="1" dirty="0">
                <a:solidFill>
                  <a:srgbClr val="C00000"/>
                </a:solidFill>
                <a:latin typeface="Calibri" panose="020F0502020204030204" pitchFamily="34" charset="0"/>
                <a:ea typeface="Times New Roman" panose="02020603050405020304" pitchFamily="18" charset="0"/>
              </a:rPr>
              <a:t>, οι ερωτήσεις προς τα παιδιά μπορούν να διακριθούν σε ερωτήσεις γνώσεων, κατανόησης, </a:t>
            </a:r>
            <a:r>
              <a:rPr lang="el-GR" sz="1600" b="1" dirty="0" err="1">
                <a:solidFill>
                  <a:srgbClr val="C00000"/>
                </a:solidFill>
                <a:latin typeface="Calibri" panose="020F0502020204030204" pitchFamily="34" charset="0"/>
                <a:ea typeface="Times New Roman" panose="02020603050405020304" pitchFamily="18" charset="0"/>
              </a:rPr>
              <a:t>εφαρµογής</a:t>
            </a:r>
            <a:r>
              <a:rPr lang="el-GR" sz="1600" b="1" dirty="0">
                <a:solidFill>
                  <a:srgbClr val="C00000"/>
                </a:solidFill>
                <a:latin typeface="Calibri" panose="020F0502020204030204" pitchFamily="34" charset="0"/>
                <a:ea typeface="Times New Roman" panose="02020603050405020304" pitchFamily="18" charset="0"/>
              </a:rPr>
              <a:t>, ανάλυσης, σύνθεσης και αξιολόγησης. </a:t>
            </a:r>
            <a:endParaRPr lang="el-GR" sz="1600" b="1" dirty="0" smtClean="0">
              <a:solidFill>
                <a:srgbClr val="C00000"/>
              </a:solidFill>
              <a:latin typeface="Calibri" panose="020F0502020204030204" pitchFamily="34" charset="0"/>
              <a:ea typeface="Times New Roman" panose="02020603050405020304" pitchFamily="18" charset="0"/>
            </a:endParaRPr>
          </a:p>
          <a:p>
            <a:pPr marL="0" marR="0" indent="0" algn="just">
              <a:lnSpc>
                <a:spcPct val="200000"/>
              </a:lnSpc>
              <a:spcBef>
                <a:spcPts val="0"/>
              </a:spcBef>
              <a:spcAft>
                <a:spcPts val="0"/>
              </a:spcAft>
              <a:buNone/>
            </a:pPr>
            <a:r>
              <a:rPr lang="el-GR" sz="1600" b="1" dirty="0" smtClean="0">
                <a:solidFill>
                  <a:schemeClr val="tx2">
                    <a:lumMod val="75000"/>
                  </a:schemeClr>
                </a:solidFill>
                <a:latin typeface="Calibri" panose="020F0502020204030204" pitchFamily="34" charset="0"/>
                <a:ea typeface="Times New Roman" panose="02020603050405020304" pitchFamily="18" charset="0"/>
              </a:rPr>
              <a:t>Μια </a:t>
            </a:r>
            <a:r>
              <a:rPr lang="el-GR" sz="1600" b="1" dirty="0">
                <a:solidFill>
                  <a:schemeClr val="tx2">
                    <a:lumMod val="75000"/>
                  </a:schemeClr>
                </a:solidFill>
                <a:latin typeface="Calibri" panose="020F0502020204030204" pitchFamily="34" charset="0"/>
                <a:ea typeface="Times New Roman" panose="02020603050405020304" pitchFamily="18" charset="0"/>
              </a:rPr>
              <a:t>άλλη </a:t>
            </a:r>
            <a:r>
              <a:rPr lang="el-GR" sz="1600" b="1" dirty="0" err="1">
                <a:solidFill>
                  <a:schemeClr val="tx2">
                    <a:lumMod val="75000"/>
                  </a:schemeClr>
                </a:solidFill>
                <a:latin typeface="Calibri" panose="020F0502020204030204" pitchFamily="34" charset="0"/>
                <a:ea typeface="Times New Roman" panose="02020603050405020304" pitchFamily="18" charset="0"/>
              </a:rPr>
              <a:t>σηµαντική</a:t>
            </a:r>
            <a:r>
              <a:rPr lang="el-GR" sz="1600" b="1" dirty="0">
                <a:solidFill>
                  <a:schemeClr val="tx2">
                    <a:lumMod val="75000"/>
                  </a:schemeClr>
                </a:solidFill>
                <a:latin typeface="Calibri" panose="020F0502020204030204" pitchFamily="34" charset="0"/>
                <a:ea typeface="Times New Roman" panose="02020603050405020304" pitchFamily="18" charset="0"/>
              </a:rPr>
              <a:t> κατηγοριοποίηση τις κατατάσσει σε  ερωτήσεις </a:t>
            </a:r>
            <a:r>
              <a:rPr lang="el-GR" sz="1600" b="1" dirty="0" err="1">
                <a:solidFill>
                  <a:schemeClr val="tx2">
                    <a:lumMod val="75000"/>
                  </a:schemeClr>
                </a:solidFill>
                <a:latin typeface="Calibri" panose="020F0502020204030204" pitchFamily="34" charset="0"/>
                <a:ea typeface="Times New Roman" panose="02020603050405020304" pitchFamily="18" charset="0"/>
              </a:rPr>
              <a:t>χαµηλού</a:t>
            </a:r>
            <a:r>
              <a:rPr lang="el-GR" sz="1600" b="1" dirty="0">
                <a:solidFill>
                  <a:schemeClr val="tx2">
                    <a:lumMod val="75000"/>
                  </a:schemeClr>
                </a:solidFill>
                <a:latin typeface="Calibri" panose="020F0502020204030204" pitchFamily="34" charset="0"/>
                <a:ea typeface="Times New Roman" panose="02020603050405020304" pitchFamily="18" charset="0"/>
              </a:rPr>
              <a:t> επιπέδου (</a:t>
            </a:r>
            <a:r>
              <a:rPr lang="el-GR" sz="1600" b="1" dirty="0" err="1">
                <a:solidFill>
                  <a:schemeClr val="tx2">
                    <a:lumMod val="75000"/>
                  </a:schemeClr>
                </a:solidFill>
                <a:latin typeface="Calibri" panose="020F0502020204030204" pitchFamily="34" charset="0"/>
                <a:ea typeface="Times New Roman" panose="02020603050405020304" pitchFamily="18" charset="0"/>
              </a:rPr>
              <a:t>lower</a:t>
            </a:r>
            <a:r>
              <a:rPr lang="el-GR" sz="1600" b="1" dirty="0">
                <a:solidFill>
                  <a:schemeClr val="tx2">
                    <a:lumMod val="75000"/>
                  </a:schemeClr>
                </a:solidFill>
                <a:latin typeface="Calibri" panose="020F0502020204030204" pitchFamily="34" charset="0"/>
                <a:ea typeface="Times New Roman" panose="02020603050405020304" pitchFamily="18" charset="0"/>
              </a:rPr>
              <a:t> </a:t>
            </a:r>
            <a:r>
              <a:rPr lang="el-GR" sz="1600" b="1" dirty="0" err="1">
                <a:solidFill>
                  <a:schemeClr val="tx2">
                    <a:lumMod val="75000"/>
                  </a:schemeClr>
                </a:solidFill>
                <a:latin typeface="Calibri" panose="020F0502020204030204" pitchFamily="34" charset="0"/>
                <a:ea typeface="Times New Roman" panose="02020603050405020304" pitchFamily="18" charset="0"/>
              </a:rPr>
              <a:t>order</a:t>
            </a:r>
            <a:r>
              <a:rPr lang="el-GR" sz="1600" b="1" dirty="0">
                <a:solidFill>
                  <a:schemeClr val="tx2">
                    <a:lumMod val="75000"/>
                  </a:schemeClr>
                </a:solidFill>
                <a:latin typeface="Calibri" panose="020F0502020204030204" pitchFamily="34" charset="0"/>
                <a:ea typeface="Times New Roman" panose="02020603050405020304" pitchFamily="18" charset="0"/>
              </a:rPr>
              <a:t> </a:t>
            </a:r>
            <a:r>
              <a:rPr lang="el-GR" sz="1600" b="1" dirty="0" err="1">
                <a:solidFill>
                  <a:schemeClr val="tx2">
                    <a:lumMod val="75000"/>
                  </a:schemeClr>
                </a:solidFill>
                <a:latin typeface="Calibri" panose="020F0502020204030204" pitchFamily="34" charset="0"/>
                <a:ea typeface="Times New Roman" panose="02020603050405020304" pitchFamily="18" charset="0"/>
              </a:rPr>
              <a:t>questions</a:t>
            </a:r>
            <a:r>
              <a:rPr lang="el-GR" sz="1600" b="1" dirty="0">
                <a:solidFill>
                  <a:schemeClr val="tx2">
                    <a:lumMod val="75000"/>
                  </a:schemeClr>
                </a:solidFill>
                <a:latin typeface="Calibri" panose="020F0502020204030204" pitchFamily="34" charset="0"/>
                <a:ea typeface="Times New Roman" panose="02020603050405020304" pitchFamily="18" charset="0"/>
              </a:rPr>
              <a:t>) όπου με τις συγκεκριμένες εξετάζεται αν  το παιδί γνωρίζει συγκεκριμένες πληροφορίες, ενώ  µε τις ερωτήσεις υψηλού επιπέδου (</a:t>
            </a:r>
            <a:r>
              <a:rPr lang="el-GR" sz="1600" b="1" dirty="0" err="1">
                <a:solidFill>
                  <a:schemeClr val="tx2">
                    <a:lumMod val="75000"/>
                  </a:schemeClr>
                </a:solidFill>
                <a:latin typeface="Calibri" panose="020F0502020204030204" pitchFamily="34" charset="0"/>
                <a:ea typeface="Times New Roman" panose="02020603050405020304" pitchFamily="18" charset="0"/>
              </a:rPr>
              <a:t>higher</a:t>
            </a:r>
            <a:r>
              <a:rPr lang="el-GR" sz="1600" b="1" dirty="0">
                <a:solidFill>
                  <a:schemeClr val="tx2">
                    <a:lumMod val="75000"/>
                  </a:schemeClr>
                </a:solidFill>
                <a:latin typeface="Calibri" panose="020F0502020204030204" pitchFamily="34" charset="0"/>
                <a:ea typeface="Times New Roman" panose="02020603050405020304" pitchFamily="18" charset="0"/>
              </a:rPr>
              <a:t> </a:t>
            </a:r>
            <a:r>
              <a:rPr lang="el-GR" sz="1600" b="1" dirty="0" err="1">
                <a:solidFill>
                  <a:schemeClr val="tx2">
                    <a:lumMod val="75000"/>
                  </a:schemeClr>
                </a:solidFill>
                <a:latin typeface="Calibri" panose="020F0502020204030204" pitchFamily="34" charset="0"/>
                <a:ea typeface="Times New Roman" panose="02020603050405020304" pitchFamily="18" charset="0"/>
              </a:rPr>
              <a:t>order</a:t>
            </a:r>
            <a:r>
              <a:rPr lang="el-GR" sz="1600" b="1" dirty="0">
                <a:solidFill>
                  <a:schemeClr val="tx2">
                    <a:lumMod val="75000"/>
                  </a:schemeClr>
                </a:solidFill>
                <a:latin typeface="Calibri" panose="020F0502020204030204" pitchFamily="34" charset="0"/>
                <a:ea typeface="Times New Roman" panose="02020603050405020304" pitchFamily="18" charset="0"/>
              </a:rPr>
              <a:t> </a:t>
            </a:r>
            <a:r>
              <a:rPr lang="el-GR" sz="1600" b="1" dirty="0" err="1">
                <a:solidFill>
                  <a:schemeClr val="tx2">
                    <a:lumMod val="75000"/>
                  </a:schemeClr>
                </a:solidFill>
                <a:latin typeface="Calibri" panose="020F0502020204030204" pitchFamily="34" charset="0"/>
                <a:ea typeface="Times New Roman" panose="02020603050405020304" pitchFamily="18" charset="0"/>
              </a:rPr>
              <a:t>questions</a:t>
            </a:r>
            <a:r>
              <a:rPr lang="el-GR" sz="1600" b="1" dirty="0">
                <a:solidFill>
                  <a:schemeClr val="tx2">
                    <a:lumMod val="75000"/>
                  </a:schemeClr>
                </a:solidFill>
                <a:latin typeface="Calibri" panose="020F0502020204030204" pitchFamily="34" charset="0"/>
                <a:ea typeface="Times New Roman" panose="02020603050405020304" pitchFamily="18" charset="0"/>
              </a:rPr>
              <a:t>) o/η μαθητής/</a:t>
            </a:r>
            <a:r>
              <a:rPr lang="el-GR" sz="1600" b="1" dirty="0" err="1">
                <a:solidFill>
                  <a:schemeClr val="tx2">
                    <a:lumMod val="75000"/>
                  </a:schemeClr>
                </a:solidFill>
                <a:latin typeface="Calibri" panose="020F0502020204030204" pitchFamily="34" charset="0"/>
                <a:ea typeface="Times New Roman" panose="02020603050405020304" pitchFamily="18" charset="0"/>
              </a:rPr>
              <a:t>τρια</a:t>
            </a:r>
            <a:r>
              <a:rPr lang="el-GR" sz="1600" b="1" dirty="0">
                <a:solidFill>
                  <a:schemeClr val="tx2">
                    <a:lumMod val="75000"/>
                  </a:schemeClr>
                </a:solidFill>
                <a:latin typeface="Calibri" panose="020F0502020204030204" pitchFamily="34" charset="0"/>
                <a:ea typeface="Times New Roman" panose="02020603050405020304" pitchFamily="18" charset="0"/>
              </a:rPr>
              <a:t> καλείται να διαχειριστεί κριτικά τις πληροφορίες και να δώσει την τελική απάντηση</a:t>
            </a:r>
            <a:endParaRPr lang="el-GR" sz="1600"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7327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693187" y="1081415"/>
            <a:ext cx="6899361" cy="5069160"/>
          </a:xfrm>
        </p:spPr>
        <p:txBody>
          <a:bodyPr/>
          <a:lstStyle/>
          <a:p>
            <a:pPr marL="0" indent="0" algn="just">
              <a:lnSpc>
                <a:spcPct val="115000"/>
              </a:lnSpc>
              <a:spcAft>
                <a:spcPts val="600"/>
              </a:spcAft>
              <a:buNone/>
            </a:pPr>
            <a:r>
              <a:rPr lang="el-GR" sz="1800" dirty="0">
                <a:solidFill>
                  <a:schemeClr val="accent3">
                    <a:lumMod val="75000"/>
                  </a:schemeClr>
                </a:solidFill>
                <a:latin typeface="Calibri" panose="020F0502020204030204" pitchFamily="34" charset="0"/>
                <a:ea typeface="Times New Roman" panose="02020603050405020304" pitchFamily="18" charset="0"/>
                <a:cs typeface="Times New Roman" panose="02020603050405020304" pitchFamily="18" charset="0"/>
              </a:rPr>
              <a:t>Η συγκεκριμένη μέθοδος εντάσσεται στα μοντέλα επιστημονικής έρευνας και επεξεργασίας πληροφοριών, εστιάζει σε αναλυτικά προγράμματα με ανάλογο ενδιαφέρον και εφαρμόζεται με το κατάλληλο υλικό διδασκαλίας. </a:t>
            </a:r>
            <a:endParaRPr lang="el-GR" sz="1800" dirty="0" smtClean="0">
              <a:solidFill>
                <a:schemeClr val="accent3">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600"/>
              </a:spcAft>
              <a:buNone/>
            </a:pPr>
            <a:r>
              <a:rPr lang="el-GR" sz="18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Οι </a:t>
            </a:r>
            <a:r>
              <a:rPr lang="el-GR" sz="18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εκπαιδευτικοί που θα αποφασίσουν να εισάγουν την έρευνα στη διδακτική τους, αφενός, θα πρέπει να είναι επαρκώς προετοιμασμένοι και να έχουν πραγματοποιήσει εκτεταμένη μελέτη, αφετέρου, οφείλουν να οργανώσουν το περιεχόμενο επιστημονικά αλλά και το υλικό του με ιδιαίτερη προσοχή και ευθύνη. </a:t>
            </a:r>
            <a:endParaRPr lang="el-GR" sz="18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15000"/>
              </a:lnSpc>
              <a:spcAft>
                <a:spcPts val="600"/>
              </a:spcAft>
              <a:buNone/>
            </a:pPr>
            <a:r>
              <a:rPr lang="el-GR" sz="18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Επειδή</a:t>
            </a:r>
            <a:r>
              <a:rPr lang="el-GR" sz="1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ακριβώς, ο τελικός στόχος είναι να βιώσουν οι μαθητές/</a:t>
            </a:r>
            <a:r>
              <a:rPr lang="el-GR" sz="1800" dirty="0" err="1">
                <a:solidFill>
                  <a:srgbClr val="0070C0"/>
                </a:solidFill>
                <a:latin typeface="Calibri" panose="020F0502020204030204" pitchFamily="34" charset="0"/>
                <a:ea typeface="Times New Roman" panose="02020603050405020304" pitchFamily="18" charset="0"/>
                <a:cs typeface="Times New Roman" panose="02020603050405020304" pitchFamily="18" charset="0"/>
              </a:rPr>
              <a:t>τριες</a:t>
            </a:r>
            <a:r>
              <a:rPr lang="el-GR" sz="1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τη δημιουργία της νέας γνώσης, ο προβληματισμός που τους προσφέρεται από τον/την εκπαιδευτικό, θα πρέπει να βασίζεται σε ιδέες που μπορούν να ανακαλυφθούν από τα ίδια τα παιδιά. Για αυτό θεωρείται απαραίτητο, τα παιδιά να έχουν πρόσβαση στις πηγές και να μπορούν να εργάζονται σε ομάδες. </a:t>
            </a:r>
            <a:endParaRPr lang="el-G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792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599152" y="879147"/>
            <a:ext cx="7103996" cy="5069160"/>
          </a:xfrm>
        </p:spPr>
        <p:txBody>
          <a:bodyPr/>
          <a:lstStyle/>
          <a:p>
            <a:pPr algn="just">
              <a:lnSpc>
                <a:spcPct val="150000"/>
              </a:lnSpc>
              <a:spcAft>
                <a:spcPts val="600"/>
              </a:spcAft>
            </a:pPr>
            <a:r>
              <a:rPr lang="el-GR" sz="1800" dirty="0">
                <a:latin typeface="Calibri" panose="020F0502020204030204" pitchFamily="34" charset="0"/>
                <a:ea typeface="Times New Roman" panose="02020603050405020304" pitchFamily="18" charset="0"/>
                <a:cs typeface="Times New Roman" panose="02020603050405020304" pitchFamily="18" charset="0"/>
              </a:rPr>
              <a:t>Η μέθοδος αυτή χρησιμοποιείται στη συστηματοποιημένη απασχόληση των παιδιών της πρώιμης παιδικής ηλικίας. Γιατί εκτός του ότι θέτει τον προβληματισμό (π.χ. να κατασκευάσει κάτι, να ζωγραφίσει ένα αντικείμενο, να δώσει λύση σε ένα πρόβλημα), δίνει και το πρότυπο της εργασίας που θα δουλέψει το παιδί με σκοπό να αποκτήσει συγκεκριμένες συνήθειες (πολιτισμένης συμπεριφοράς, κίνησης μέσα στην ομάδα, </a:t>
            </a:r>
            <a:r>
              <a:rPr lang="el-GR" sz="1800" dirty="0" err="1">
                <a:latin typeface="Calibri" panose="020F0502020204030204" pitchFamily="34" charset="0"/>
                <a:ea typeface="Times New Roman" panose="02020603050405020304" pitchFamily="18" charset="0"/>
                <a:cs typeface="Times New Roman" panose="02020603050405020304" pitchFamily="18" charset="0"/>
              </a:rPr>
              <a:t>κ.τλ</a:t>
            </a:r>
            <a:r>
              <a:rPr lang="el-GR" sz="1800" dirty="0">
                <a:latin typeface="Calibri" panose="020F0502020204030204" pitchFamily="34" charset="0"/>
                <a:ea typeface="Times New Roman" panose="02020603050405020304" pitchFamily="18"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l-GR" sz="1800" dirty="0">
                <a:latin typeface="Calibri" panose="020F0502020204030204" pitchFamily="34" charset="0"/>
                <a:ea typeface="Times New Roman" panose="02020603050405020304" pitchFamily="18" charset="0"/>
                <a:cs typeface="Times New Roman" panose="02020603050405020304" pitchFamily="18" charset="0"/>
              </a:rPr>
              <a:t>Το σχήμα του μοντέλου που ακολουθεί, προάγει την ενεργή και αυτόνομη μάθηση γιατί οι μαθητές/</a:t>
            </a:r>
            <a:r>
              <a:rPr lang="el-GR" sz="1800" dirty="0" err="1">
                <a:latin typeface="Calibri" panose="020F0502020204030204" pitchFamily="34" charset="0"/>
                <a:ea typeface="Times New Roman" panose="02020603050405020304" pitchFamily="18" charset="0"/>
                <a:cs typeface="Times New Roman" panose="02020603050405020304" pitchFamily="18" charset="0"/>
              </a:rPr>
              <a:t>τριες</a:t>
            </a:r>
            <a:r>
              <a:rPr lang="el-GR" sz="1800" dirty="0">
                <a:latin typeface="Calibri" panose="020F0502020204030204" pitchFamily="34" charset="0"/>
                <a:ea typeface="Times New Roman" panose="02020603050405020304" pitchFamily="18" charset="0"/>
                <a:cs typeface="Times New Roman" panose="02020603050405020304" pitchFamily="18" charset="0"/>
              </a:rPr>
              <a:t> διατυπώνουν ερωτήσεις και ελέγχουν ιδέες. Θεωρείται ιδανικό για την εκμάθηση του περιεχομένου σε οποιονδήποτε τομέα του αναλυτικού προγράμματος (</a:t>
            </a:r>
            <a:r>
              <a:rPr lang="el-GR" sz="1800" dirty="0" err="1">
                <a:latin typeface="Calibri" panose="020F0502020204030204" pitchFamily="34" charset="0"/>
                <a:ea typeface="Times New Roman" panose="02020603050405020304" pitchFamily="18" charset="0"/>
                <a:cs typeface="Times New Roman" panose="02020603050405020304" pitchFamily="18" charset="0"/>
              </a:rPr>
              <a:t>Joyce</a:t>
            </a:r>
            <a:r>
              <a:rPr lang="el-GR" sz="1800" dirty="0">
                <a:latin typeface="Calibri" panose="020F0502020204030204" pitchFamily="34" charset="0"/>
                <a:ea typeface="Times New Roman" panose="02020603050405020304" pitchFamily="18" charset="0"/>
                <a:cs typeface="Times New Roman" panose="02020603050405020304" pitchFamily="18" charset="0"/>
              </a:rPr>
              <a:t>, </a:t>
            </a:r>
            <a:r>
              <a:rPr lang="el-GR" sz="1800" dirty="0" err="1">
                <a:latin typeface="Calibri" panose="020F0502020204030204" pitchFamily="34" charset="0"/>
                <a:ea typeface="Times New Roman" panose="02020603050405020304" pitchFamily="18" charset="0"/>
                <a:cs typeface="Times New Roman" panose="02020603050405020304" pitchFamily="18" charset="0"/>
              </a:rPr>
              <a:t>Weil</a:t>
            </a:r>
            <a:r>
              <a:rPr lang="el-GR" sz="1800" dirty="0">
                <a:latin typeface="Calibri" panose="020F0502020204030204" pitchFamily="34" charset="0"/>
                <a:ea typeface="Times New Roman" panose="02020603050405020304" pitchFamily="18" charset="0"/>
                <a:cs typeface="Times New Roman" panose="02020603050405020304" pitchFamily="18" charset="0"/>
              </a:rPr>
              <a:t> &amp; </a:t>
            </a:r>
            <a:r>
              <a:rPr lang="el-GR" sz="1800" dirty="0" err="1">
                <a:latin typeface="Calibri" panose="020F0502020204030204" pitchFamily="34" charset="0"/>
                <a:ea typeface="Times New Roman" panose="02020603050405020304" pitchFamily="18" charset="0"/>
                <a:cs typeface="Times New Roman" panose="02020603050405020304" pitchFamily="18" charset="0"/>
              </a:rPr>
              <a:t>Calhoun</a:t>
            </a:r>
            <a:r>
              <a:rPr lang="el-GR" sz="1800" dirty="0">
                <a:latin typeface="Calibri" panose="020F0502020204030204" pitchFamily="34" charset="0"/>
                <a:ea typeface="Times New Roman" panose="02020603050405020304" pitchFamily="18" charset="0"/>
                <a:cs typeface="Times New Roman" panose="02020603050405020304" pitchFamily="18" charset="0"/>
              </a:rPr>
              <a:t>, 2004:128) και μπορεί να προσαρμοστεί σε κάθε διδακτέα ύλη. </a:t>
            </a:r>
            <a:endParaRPr lang="el-GR" sz="1800" dirty="0">
              <a:solidFill>
                <a:srgbClr val="C0000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60206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H </a:t>
            </a:r>
            <a:r>
              <a:rPr lang="el-GR" sz="2800" i="1" dirty="0" smtClean="0"/>
              <a:t>διερευνητική μέθοδος μάθησης</a:t>
            </a:r>
            <a:r>
              <a:rPr lang="el-GR" sz="2800" dirty="0" smtClean="0"/>
              <a:t> </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882247" y="1624869"/>
            <a:ext cx="6768752" cy="4124206"/>
          </a:xfrm>
          <a:prstGeom prst="rect">
            <a:avLst/>
          </a:prstGeom>
        </p:spPr>
        <p:txBody>
          <a:bodyPr wrap="square">
            <a:spAutoFit/>
          </a:bodyPr>
          <a:lstStyle/>
          <a:p>
            <a:pPr algn="just">
              <a:lnSpc>
                <a:spcPct val="200000"/>
              </a:lnSpc>
              <a:spcAft>
                <a:spcPts val="600"/>
              </a:spcAft>
            </a:pPr>
            <a:r>
              <a:rPr lang="el-GR" b="1" dirty="0">
                <a:ea typeface="Times New Roman" panose="02020603050405020304" pitchFamily="18" charset="0"/>
                <a:cs typeface="Times New Roman" panose="02020603050405020304" pitchFamily="18" charset="0"/>
              </a:rPr>
              <a:t>Φάσεις της Διερευνητικής Μεθόδου</a:t>
            </a:r>
            <a:endParaRPr lang="el-GR" sz="1600" dirty="0">
              <a:ea typeface="Calibri" panose="020F0502020204030204" pitchFamily="34" charset="0"/>
              <a:cs typeface="Times New Roman" panose="02020603050405020304" pitchFamily="18" charset="0"/>
            </a:endParaRPr>
          </a:p>
          <a:p>
            <a:pPr marL="342900" lvl="0" indent="-342900" algn="just">
              <a:lnSpc>
                <a:spcPct val="200000"/>
              </a:lnSpc>
              <a:spcAft>
                <a:spcPts val="600"/>
              </a:spcAft>
              <a:buFont typeface="Calibri" panose="020F0502020204030204" pitchFamily="34" charset="0"/>
              <a:buChar char="-"/>
            </a:pPr>
            <a:r>
              <a:rPr lang="el-GR" dirty="0">
                <a:solidFill>
                  <a:srgbClr val="C00000"/>
                </a:solidFill>
                <a:ea typeface="Times New Roman" panose="02020603050405020304" pitchFamily="18" charset="0"/>
                <a:cs typeface="Calibri" panose="020F0502020204030204" pitchFamily="34" charset="0"/>
              </a:rPr>
              <a:t>Πρώτη Φάση: Έκθεση Προβληματισμού - Κινητοποίηση</a:t>
            </a:r>
            <a:endParaRPr lang="el-GR" sz="1600" dirty="0">
              <a:solidFill>
                <a:srgbClr val="C00000"/>
              </a:solidFill>
              <a:ea typeface="Times New Roman" panose="02020603050405020304" pitchFamily="18" charset="0"/>
              <a:cs typeface="Calibri" panose="020F0502020204030204" pitchFamily="34" charset="0"/>
            </a:endParaRPr>
          </a:p>
          <a:p>
            <a:pPr algn="just">
              <a:lnSpc>
                <a:spcPct val="200000"/>
              </a:lnSpc>
              <a:spcAft>
                <a:spcPts val="600"/>
              </a:spcAft>
            </a:pPr>
            <a:r>
              <a:rPr lang="el-GR" dirty="0">
                <a:ea typeface="Times New Roman" panose="02020603050405020304" pitchFamily="18" charset="0"/>
                <a:cs typeface="Times New Roman" panose="02020603050405020304" pitchFamily="18" charset="0"/>
              </a:rPr>
              <a:t>Στην πρώτη φάση, τα παιδιά προβληματίζονται πάνω σε κάποιο θέμα ή ο/η εκπαιδευτικός τα κινητοποιεί με δραστηριότητες ώστε να στρέψει το ενδιαφέρον τους στο προς έρευνα αντικείμενο. Στη συνέχεια, ο/η εκπαιδευτικός καλείται να εξηγήσει τη διαδικασία που θα ακολουθήσουν στην ερευνητική τους προσπάθεια. </a:t>
            </a:r>
            <a:endParaRPr lang="el-G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403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698636" y="1440181"/>
            <a:ext cx="7215430" cy="4785926"/>
          </a:xfrm>
          <a:prstGeom prst="rect">
            <a:avLst/>
          </a:prstGeom>
        </p:spPr>
        <p:txBody>
          <a:bodyPr wrap="square">
            <a:spAutoFit/>
          </a:bodyPr>
          <a:lstStyle/>
          <a:p>
            <a:pPr marL="342900" lvl="0" indent="-342900" algn="just">
              <a:lnSpc>
                <a:spcPct val="150000"/>
              </a:lnSpc>
              <a:spcAft>
                <a:spcPts val="600"/>
              </a:spcAft>
              <a:buFont typeface="Calibri" panose="020F0502020204030204" pitchFamily="34" charset="0"/>
              <a:buChar char="-"/>
            </a:pPr>
            <a:r>
              <a:rPr lang="el-GR" sz="2000" dirty="0">
                <a:solidFill>
                  <a:srgbClr val="C00000"/>
                </a:solidFill>
                <a:ea typeface="Times New Roman" panose="02020603050405020304" pitchFamily="18" charset="0"/>
                <a:cs typeface="Calibri" panose="020F0502020204030204" pitchFamily="34" charset="0"/>
              </a:rPr>
              <a:t>Δεύτερη Φάση: Διατύπωση Υποθέσεων - Συγκέντρωση Δεδομένων - Επεξεργασία Υλικού</a:t>
            </a:r>
            <a:endParaRPr lang="el-GR" dirty="0">
              <a:solidFill>
                <a:srgbClr val="C00000"/>
              </a:solidFill>
              <a:ea typeface="Times New Roman" panose="02020603050405020304" pitchFamily="18" charset="0"/>
              <a:cs typeface="Calibri" panose="020F0502020204030204" pitchFamily="34" charset="0"/>
            </a:endParaRPr>
          </a:p>
          <a:p>
            <a:pPr algn="just">
              <a:lnSpc>
                <a:spcPct val="150000"/>
              </a:lnSpc>
              <a:spcAft>
                <a:spcPts val="600"/>
              </a:spcAft>
            </a:pPr>
            <a:r>
              <a:rPr lang="el-GR" sz="2000" dirty="0">
                <a:ea typeface="Times New Roman" panose="02020603050405020304" pitchFamily="18" charset="0"/>
                <a:cs typeface="Times New Roman" panose="02020603050405020304" pitchFamily="18" charset="0"/>
              </a:rPr>
              <a:t>Τα παιδιά διατυπώνουν ελεύθερα υποθέσεις για το θέμα, παρατηρούν, συλλέγουν και αρχειοθετούν δεδομένα και πληροφορίες. Συγκρίνουν τις πληροφορίες με ό,τι είναι ήδη αποδεκτό και κάνουν συνδέσεις του γνωστικού αντικειμένου με τη χρησιμότητα στην καθημερινή ζωή και πρακτική τους.  Ο/η εκπαιδευτικός δίνει τη δυνατότητα στα παιδιά να αναζητήσουν μόνα τους τρόπους για τη λύση του, αξιοποιώντας τις αποκτημένες γνώσεις και δεξιότητες.  </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3669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911946" y="1463661"/>
            <a:ext cx="6707588" cy="3862596"/>
          </a:xfrm>
          <a:prstGeom prst="rect">
            <a:avLst/>
          </a:prstGeom>
        </p:spPr>
        <p:txBody>
          <a:bodyPr wrap="square">
            <a:spAutoFit/>
          </a:bodyPr>
          <a:lstStyle/>
          <a:p>
            <a:pPr marL="342900" lvl="0" indent="-342900" algn="just">
              <a:lnSpc>
                <a:spcPct val="150000"/>
              </a:lnSpc>
              <a:spcAft>
                <a:spcPts val="600"/>
              </a:spcAft>
              <a:buFont typeface="Calibri" panose="020F0502020204030204" pitchFamily="34" charset="0"/>
              <a:buChar char="-"/>
            </a:pPr>
            <a:r>
              <a:rPr lang="el-GR" sz="1600" dirty="0">
                <a:solidFill>
                  <a:srgbClr val="C00000"/>
                </a:solidFill>
                <a:ea typeface="Times New Roman" panose="02020603050405020304" pitchFamily="18" charset="0"/>
                <a:cs typeface="Calibri" panose="020F0502020204030204" pitchFamily="34" charset="0"/>
              </a:rPr>
              <a:t>Τρίτη Φάση: Οργάνωση - Έλεγχος Υποθέσεων - Διατύπωση Συμπερασμάτων</a:t>
            </a:r>
            <a:endParaRPr lang="el-GR" sz="1400" dirty="0">
              <a:solidFill>
                <a:srgbClr val="C00000"/>
              </a:solidFill>
              <a:ea typeface="Times New Roman" panose="02020603050405020304" pitchFamily="18" charset="0"/>
              <a:cs typeface="Calibri" panose="020F0502020204030204" pitchFamily="34" charset="0"/>
            </a:endParaRPr>
          </a:p>
          <a:p>
            <a:pPr algn="just">
              <a:lnSpc>
                <a:spcPct val="150000"/>
              </a:lnSpc>
              <a:spcAft>
                <a:spcPts val="600"/>
              </a:spcAft>
            </a:pPr>
            <a:r>
              <a:rPr lang="el-GR" sz="1600" dirty="0">
                <a:ea typeface="Times New Roman" panose="02020603050405020304" pitchFamily="18" charset="0"/>
                <a:cs typeface="Times New Roman" panose="02020603050405020304" pitchFamily="18" charset="0"/>
              </a:rPr>
              <a:t>Στη συνέχεια, καλούνται να οργανώσουν τα δεδομένα, να ελέγξουν τις υποθέσεις που είχαν θέσει, να αναφέρουν τις δικές τους ερμηνείες και επεξηγήσεις και στη συνέχεια, σε συνεργασία με τον εκπαιδευτικό, να διατυπώσουν συμπεράσματα ή και κανόνες. Ο/η εκπαιδευτικός συμμετέχει (για τις μικρές ηλικίες) στις δραστηριότητες ως οργανωτής/-</a:t>
            </a:r>
            <a:r>
              <a:rPr lang="el-GR" sz="1600" dirty="0" err="1">
                <a:ea typeface="Times New Roman" panose="02020603050405020304" pitchFamily="18" charset="0"/>
                <a:cs typeface="Times New Roman" panose="02020603050405020304" pitchFamily="18" charset="0"/>
              </a:rPr>
              <a:t>τρια</a:t>
            </a:r>
            <a:r>
              <a:rPr lang="el-GR" sz="1600" dirty="0">
                <a:ea typeface="Times New Roman" panose="02020603050405020304" pitchFamily="18" charset="0"/>
                <a:cs typeface="Times New Roman" panose="02020603050405020304" pitchFamily="18" charset="0"/>
              </a:rPr>
              <a:t> αναπτύσσοντας το περιεχόμενο των δραστηριοτήτων και εμπλουτίζοντας τες. Η συμμετοχή του/της έχει ιδιαίτερη βαρύτητα στην οργάνωση των παιχνιδιών των παιδιών για την καθοδήγηση τη καλλιτεχνικής δραστηριότητάς τους.  </a:t>
            </a:r>
            <a:endParaRPr lang="el-G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9447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673084" y="1290234"/>
            <a:ext cx="7067101" cy="3862596"/>
          </a:xfrm>
          <a:prstGeom prst="rect">
            <a:avLst/>
          </a:prstGeom>
        </p:spPr>
        <p:txBody>
          <a:bodyPr wrap="square">
            <a:spAutoFit/>
          </a:bodyPr>
          <a:lstStyle/>
          <a:p>
            <a:pPr marL="342900" lvl="0" indent="-342900" algn="just">
              <a:lnSpc>
                <a:spcPct val="200000"/>
              </a:lnSpc>
              <a:spcAft>
                <a:spcPts val="600"/>
              </a:spcAft>
              <a:buFont typeface="Calibri" panose="020F0502020204030204" pitchFamily="34" charset="0"/>
              <a:buChar char="-"/>
            </a:pPr>
            <a:r>
              <a:rPr lang="el-GR" sz="2000" dirty="0">
                <a:solidFill>
                  <a:srgbClr val="C00000"/>
                </a:solidFill>
                <a:ea typeface="Times New Roman" panose="02020603050405020304" pitchFamily="18" charset="0"/>
                <a:cs typeface="Calibri" panose="020F0502020204030204" pitchFamily="34" charset="0"/>
              </a:rPr>
              <a:t>Τέταρτη Φάση: Ανάλυση Ερευνητικής Διαδικασίας-Εφαρμογή</a:t>
            </a:r>
            <a:endParaRPr lang="el-GR" dirty="0">
              <a:solidFill>
                <a:srgbClr val="C00000"/>
              </a:solidFill>
              <a:ea typeface="Times New Roman" panose="02020603050405020304" pitchFamily="18" charset="0"/>
              <a:cs typeface="Calibri" panose="020F0502020204030204" pitchFamily="34" charset="0"/>
            </a:endParaRPr>
          </a:p>
          <a:p>
            <a:pPr algn="just">
              <a:lnSpc>
                <a:spcPct val="200000"/>
              </a:lnSpc>
              <a:spcAft>
                <a:spcPts val="600"/>
              </a:spcAft>
            </a:pPr>
            <a:r>
              <a:rPr lang="el-GR" sz="2000" dirty="0">
                <a:ea typeface="Times New Roman" panose="02020603050405020304" pitchFamily="18" charset="0"/>
                <a:cs typeface="Times New Roman" panose="02020603050405020304" pitchFamily="18" charset="0"/>
              </a:rPr>
              <a:t>Ο/η εκπαιδευτικός συζητά τις αποφάσεις των παιδιών για την ερευνητική διαδικασία, τα βήματα που ακολουθήθηκαν και επιχειρείται από κοινού να αναβιώσουν μέσα από δραστηριότητες εφαρμογής όσα ανακάλυψαν από την έρευνά τους, αλλά και να τα δοκιμάσουν βιωματικά. </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57033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1187624" y="1662230"/>
            <a:ext cx="6579300" cy="4892108"/>
          </a:xfrm>
          <a:prstGeom prst="rect">
            <a:avLst/>
          </a:prstGeom>
        </p:spPr>
        <p:txBody>
          <a:bodyPr wrap="square">
            <a:spAutoFit/>
          </a:bodyPr>
          <a:lstStyle/>
          <a:p>
            <a:pPr marL="342900" lvl="0" indent="-342900" algn="just">
              <a:lnSpc>
                <a:spcPct val="150000"/>
              </a:lnSpc>
              <a:spcAft>
                <a:spcPts val="600"/>
              </a:spcAft>
              <a:buFont typeface="Calibri" panose="020F0502020204030204" pitchFamily="34" charset="0"/>
              <a:buChar char="-"/>
            </a:pPr>
            <a:r>
              <a:rPr lang="el-GR" sz="2000" dirty="0">
                <a:solidFill>
                  <a:srgbClr val="C00000"/>
                </a:solidFill>
                <a:ea typeface="Times New Roman" panose="02020603050405020304" pitchFamily="18" charset="0"/>
                <a:cs typeface="Calibri" panose="020F0502020204030204" pitchFamily="34" charset="0"/>
              </a:rPr>
              <a:t>Πέμπτη Φάση: Αξιολόγηση</a:t>
            </a:r>
            <a:endParaRPr lang="el-GR" dirty="0">
              <a:solidFill>
                <a:srgbClr val="C00000"/>
              </a:solidFill>
              <a:ea typeface="Times New Roman" panose="02020603050405020304" pitchFamily="18" charset="0"/>
              <a:cs typeface="Calibri" panose="020F0502020204030204" pitchFamily="34" charset="0"/>
            </a:endParaRPr>
          </a:p>
          <a:p>
            <a:pPr algn="just">
              <a:lnSpc>
                <a:spcPct val="150000"/>
              </a:lnSpc>
              <a:spcAft>
                <a:spcPts val="600"/>
              </a:spcAft>
            </a:pPr>
            <a:r>
              <a:rPr lang="el-GR" sz="2000" dirty="0">
                <a:ea typeface="Times New Roman" panose="02020603050405020304" pitchFamily="18" charset="0"/>
                <a:cs typeface="Times New Roman" panose="02020603050405020304" pitchFamily="18" charset="0"/>
              </a:rPr>
              <a:t>Μέσα από τεχνικές </a:t>
            </a:r>
            <a:r>
              <a:rPr lang="el-GR" sz="2000" dirty="0" err="1">
                <a:ea typeface="Times New Roman" panose="02020603050405020304" pitchFamily="18" charset="0"/>
                <a:cs typeface="Times New Roman" panose="02020603050405020304" pitchFamily="18" charset="0"/>
              </a:rPr>
              <a:t>αυτοαξιολόγησης</a:t>
            </a:r>
            <a:r>
              <a:rPr lang="el-GR" sz="2000" dirty="0">
                <a:ea typeface="Times New Roman" panose="02020603050405020304" pitchFamily="18" charset="0"/>
                <a:cs typeface="Times New Roman" panose="02020603050405020304" pitchFamily="18" charset="0"/>
              </a:rPr>
              <a:t> και </a:t>
            </a:r>
            <a:r>
              <a:rPr lang="el-GR" sz="2000" dirty="0" err="1">
                <a:ea typeface="Times New Roman" panose="02020603050405020304" pitchFamily="18" charset="0"/>
                <a:cs typeface="Times New Roman" panose="02020603050405020304" pitchFamily="18" charset="0"/>
              </a:rPr>
              <a:t>ετεροαξιολόγησης</a:t>
            </a:r>
            <a:r>
              <a:rPr lang="el-GR" sz="2000" dirty="0">
                <a:ea typeface="Times New Roman" panose="02020603050405020304" pitchFamily="18" charset="0"/>
                <a:cs typeface="Times New Roman" panose="02020603050405020304" pitchFamily="18" charset="0"/>
              </a:rPr>
              <a:t>, τα παιδιά </a:t>
            </a:r>
            <a:r>
              <a:rPr lang="el-GR" sz="2000" dirty="0" err="1">
                <a:ea typeface="Times New Roman" panose="02020603050405020304" pitchFamily="18" charset="0"/>
                <a:cs typeface="Times New Roman" panose="02020603050405020304" pitchFamily="18" charset="0"/>
              </a:rPr>
              <a:t>αναστοχάζονται</a:t>
            </a:r>
            <a:r>
              <a:rPr lang="el-GR" sz="2000" dirty="0">
                <a:ea typeface="Times New Roman" panose="02020603050405020304" pitchFamily="18" charset="0"/>
                <a:cs typeface="Times New Roman" panose="02020603050405020304" pitchFamily="18" charset="0"/>
              </a:rPr>
              <a:t> και </a:t>
            </a:r>
            <a:r>
              <a:rPr lang="el-GR" sz="2000" dirty="0" err="1">
                <a:ea typeface="Times New Roman" panose="02020603050405020304" pitchFamily="18" charset="0"/>
                <a:cs typeface="Times New Roman" panose="02020603050405020304" pitchFamily="18" charset="0"/>
              </a:rPr>
              <a:t>επανατροφοδοτούνται</a:t>
            </a:r>
            <a:r>
              <a:rPr lang="el-GR" sz="2000" dirty="0">
                <a:ea typeface="Times New Roman" panose="02020603050405020304" pitchFamily="18" charset="0"/>
                <a:cs typeface="Times New Roman" panose="02020603050405020304" pitchFamily="18" charset="0"/>
              </a:rPr>
              <a:t> πάνω στην ερευνητική διαδικασία. Παράλληλα, αξιοποιούνται και όποιες τεχνικές αξιολόγησης κρίνονται κατάλληλες, από τον/την εκπαιδευτικό, για την επίτευξη των στόχων που έχουν τεθεί. </a:t>
            </a:r>
            <a:endParaRPr lang="el-GR" dirty="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Calibri" panose="020F0502020204030204" pitchFamily="34" charset="0"/>
              <a:buChar char="-"/>
            </a:pPr>
            <a:r>
              <a:rPr lang="el-GR" sz="2000" dirty="0">
                <a:solidFill>
                  <a:srgbClr val="C00000"/>
                </a:solidFill>
                <a:ea typeface="Times New Roman" panose="02020603050405020304" pitchFamily="18" charset="0"/>
                <a:cs typeface="Calibri" panose="020F0502020204030204" pitchFamily="34" charset="0"/>
              </a:rPr>
              <a:t>Έκτη Φάση: Ανακεφαλαίωση</a:t>
            </a:r>
            <a:endParaRPr lang="el-GR" dirty="0">
              <a:solidFill>
                <a:srgbClr val="C00000"/>
              </a:solidFill>
              <a:ea typeface="Times New Roman" panose="02020603050405020304" pitchFamily="18" charset="0"/>
              <a:cs typeface="Calibri" panose="020F0502020204030204" pitchFamily="34" charset="0"/>
            </a:endParaRPr>
          </a:p>
          <a:p>
            <a:pPr algn="just">
              <a:lnSpc>
                <a:spcPct val="150000"/>
              </a:lnSpc>
              <a:spcAft>
                <a:spcPts val="600"/>
              </a:spcAft>
            </a:pPr>
            <a:r>
              <a:rPr lang="el-GR" sz="2000" dirty="0">
                <a:ea typeface="Times New Roman" panose="02020603050405020304" pitchFamily="18" charset="0"/>
                <a:cs typeface="Times New Roman" panose="02020603050405020304" pitchFamily="18" charset="0"/>
              </a:rPr>
              <a:t>Η ανακεφαλαίωση μπορεί να είναι: λεκτική, </a:t>
            </a:r>
            <a:r>
              <a:rPr lang="el-GR" sz="2000" dirty="0" err="1">
                <a:ea typeface="Times New Roman" panose="02020603050405020304" pitchFamily="18" charset="0"/>
                <a:cs typeface="Times New Roman" panose="02020603050405020304" pitchFamily="18" charset="0"/>
              </a:rPr>
              <a:t>αναπαραστασιακή</a:t>
            </a:r>
            <a:r>
              <a:rPr lang="el-GR" sz="2000" dirty="0">
                <a:ea typeface="Times New Roman" panose="02020603050405020304" pitchFamily="18" charset="0"/>
                <a:cs typeface="Times New Roman" panose="02020603050405020304" pitchFamily="18" charset="0"/>
              </a:rPr>
              <a:t>, </a:t>
            </a:r>
            <a:r>
              <a:rPr lang="el-GR" sz="2000" dirty="0" err="1">
                <a:ea typeface="Times New Roman" panose="02020603050405020304" pitchFamily="18" charset="0"/>
                <a:cs typeface="Times New Roman" panose="02020603050405020304" pitchFamily="18" charset="0"/>
              </a:rPr>
              <a:t>μεταγνωστική</a:t>
            </a:r>
            <a:r>
              <a:rPr lang="el-GR" sz="2000" dirty="0">
                <a:ea typeface="Times New Roman" panose="02020603050405020304" pitchFamily="18" charset="0"/>
                <a:cs typeface="Times New Roman" panose="02020603050405020304" pitchFamily="18" charset="0"/>
              </a:rPr>
              <a:t>.</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959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444198" y="1742434"/>
            <a:ext cx="8330963" cy="3647152"/>
          </a:xfrm>
          <a:prstGeom prst="rect">
            <a:avLst/>
          </a:prstGeom>
        </p:spPr>
        <p:txBody>
          <a:bodyPr wrap="square">
            <a:spAutoFit/>
          </a:bodyPr>
          <a:lstStyle/>
          <a:p>
            <a:pPr algn="just">
              <a:lnSpc>
                <a:spcPct val="150000"/>
              </a:lnSpc>
            </a:pPr>
            <a:r>
              <a:rPr lang="el-GR" dirty="0" smtClean="0">
                <a:solidFill>
                  <a:srgbClr val="7030A0"/>
                </a:solidFill>
                <a:ea typeface="Times New Roman" panose="02020603050405020304" pitchFamily="18" charset="0"/>
                <a:cs typeface="Times New Roman" panose="02020603050405020304" pitchFamily="18" charset="0"/>
              </a:rPr>
              <a:t>Ειδικά </a:t>
            </a:r>
            <a:r>
              <a:rPr lang="el-GR" dirty="0">
                <a:solidFill>
                  <a:srgbClr val="7030A0"/>
                </a:solidFill>
                <a:ea typeface="Times New Roman" panose="02020603050405020304" pitchFamily="18" charset="0"/>
                <a:cs typeface="Times New Roman" panose="02020603050405020304" pitchFamily="18" charset="0"/>
              </a:rPr>
              <a:t>για τις μικρές ηλικίες, το διδακτικό παιχνίδι θεωρείται καθοριστικό ως συνθετικός τρόπος στη λύση των προβλημάτων καθώς οι ικανότητες του παιδιού αναπτύσσονται υπό την καθοδήγηση του ενήλικα και τις προτάσεις του/της για δράση και σκέψη, αναπτύσσεται η βούληση (γιατί εξασφαλίζει την προσοχή και την ελεγχόμενη συμπεριφορά), </a:t>
            </a:r>
            <a:r>
              <a:rPr lang="el-GR" dirty="0" err="1">
                <a:solidFill>
                  <a:srgbClr val="7030A0"/>
                </a:solidFill>
                <a:ea typeface="Times New Roman" panose="02020603050405020304" pitchFamily="18" charset="0"/>
                <a:cs typeface="Times New Roman" panose="02020603050405020304" pitchFamily="18" charset="0"/>
              </a:rPr>
              <a:t>κατακτάται</a:t>
            </a:r>
            <a:r>
              <a:rPr lang="el-GR" dirty="0">
                <a:solidFill>
                  <a:srgbClr val="7030A0"/>
                </a:solidFill>
                <a:ea typeface="Times New Roman" panose="02020603050405020304" pitchFamily="18" charset="0"/>
                <a:cs typeface="Times New Roman" panose="02020603050405020304" pitchFamily="18" charset="0"/>
              </a:rPr>
              <a:t> ακόμα και ο μηχανισμός της μη ελεγχόμενης συμπεριφοράς, εκδηλώνεται η δυναμικότητα και η ικανότητα του παιδιού να κατακτά το υλικό, και ενισχύεται η ανταπόκριση στην ομαδική συμμετοχή για την επίλυση ενός προβλήματος μέσα από την ομάδα (</a:t>
            </a:r>
            <a:r>
              <a:rPr lang="el-GR" dirty="0" err="1">
                <a:solidFill>
                  <a:srgbClr val="7030A0"/>
                </a:solidFill>
                <a:ea typeface="Times New Roman" panose="02020603050405020304" pitchFamily="18" charset="0"/>
                <a:cs typeface="Times New Roman" panose="02020603050405020304" pitchFamily="18" charset="0"/>
              </a:rPr>
              <a:t>Τσιαντζή</a:t>
            </a:r>
            <a:r>
              <a:rPr lang="el-GR" dirty="0">
                <a:solidFill>
                  <a:srgbClr val="7030A0"/>
                </a:solidFill>
                <a:ea typeface="Times New Roman" panose="02020603050405020304" pitchFamily="18" charset="0"/>
                <a:cs typeface="Times New Roman" panose="02020603050405020304" pitchFamily="18" charset="0"/>
              </a:rPr>
              <a:t>, 1995:193). </a:t>
            </a:r>
            <a:endParaRPr lang="el-GR" sz="2800" dirty="0">
              <a:solidFill>
                <a:srgbClr val="7030A0"/>
              </a:solidFill>
            </a:endParaRPr>
          </a:p>
        </p:txBody>
      </p:sp>
    </p:spTree>
    <p:extLst>
      <p:ext uri="{BB962C8B-B14F-4D97-AF65-F5344CB8AC3E}">
        <p14:creationId xmlns:p14="http://schemas.microsoft.com/office/powerpoint/2010/main" val="25307727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a:t>H </a:t>
            </a:r>
            <a:r>
              <a:rPr lang="el-GR" sz="2800" i="1" dirty="0"/>
              <a:t>διερευνητική μέθοδος μάθησης</a:t>
            </a:r>
            <a:r>
              <a:rPr lang="el-GR" sz="2800" dirty="0"/>
              <a:t> </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707603" y="1831111"/>
            <a:ext cx="7268939" cy="4324261"/>
          </a:xfrm>
          <a:prstGeom prst="rect">
            <a:avLst/>
          </a:prstGeom>
        </p:spPr>
        <p:txBody>
          <a:bodyPr wrap="square">
            <a:spAutoFit/>
          </a:bodyPr>
          <a:lstStyle/>
          <a:p>
            <a:pPr algn="just">
              <a:lnSpc>
                <a:spcPct val="150000"/>
              </a:lnSpc>
              <a:spcAft>
                <a:spcPts val="600"/>
              </a:spcAft>
            </a:pPr>
            <a:r>
              <a:rPr lang="el-GR" dirty="0">
                <a:solidFill>
                  <a:srgbClr val="7030A0"/>
                </a:solidFill>
                <a:ea typeface="Times New Roman" panose="02020603050405020304" pitchFamily="18" charset="0"/>
                <a:cs typeface="Times New Roman" panose="02020603050405020304" pitchFamily="18" charset="0"/>
              </a:rPr>
              <a:t>Χωρίς να παραβιάζεται η ευχαρίστηση που προκύπτει από την εσκεμμένη επίδραση του παιχνιδιού, ο/η παιδαγωγός διαμορφώνει δεξιότητες στα παιδιά ώστε να καθοδηγούνται από το πρόβλημα που τους θέτει και να το λύνουν σε σχέση με το αποτέλεσμα που περίμεναν. </a:t>
            </a:r>
            <a:endParaRPr lang="el-GR" dirty="0" smtClean="0">
              <a:solidFill>
                <a:srgbClr val="7030A0"/>
              </a:solidFill>
              <a:ea typeface="Times New Roman" panose="02020603050405020304" pitchFamily="18" charset="0"/>
              <a:cs typeface="Times New Roman" panose="02020603050405020304" pitchFamily="18" charset="0"/>
            </a:endParaRPr>
          </a:p>
          <a:p>
            <a:pPr algn="just">
              <a:lnSpc>
                <a:spcPct val="150000"/>
              </a:lnSpc>
              <a:spcAft>
                <a:spcPts val="600"/>
              </a:spcAft>
            </a:pPr>
            <a:r>
              <a:rPr lang="el-GR" dirty="0" smtClean="0">
                <a:solidFill>
                  <a:srgbClr val="000000"/>
                </a:solidFill>
                <a:ea typeface="Times New Roman" panose="02020603050405020304" pitchFamily="18" charset="0"/>
                <a:cs typeface="Times New Roman" panose="02020603050405020304" pitchFamily="18" charset="0"/>
              </a:rPr>
              <a:t>Υπάρχει</a:t>
            </a:r>
            <a:r>
              <a:rPr lang="el-GR" dirty="0">
                <a:solidFill>
                  <a:srgbClr val="000000"/>
                </a:solidFill>
                <a:ea typeface="Times New Roman" panose="02020603050405020304" pitchFamily="18" charset="0"/>
                <a:cs typeface="Times New Roman" panose="02020603050405020304" pitchFamily="18" charset="0"/>
              </a:rPr>
              <a:t>, ασφαλώς, διαβαθμισμένη δυσκολία ως προς το γνωστικό περιεχόμενο και τους κανόνες η οποία εξαρτάται από το ηλιακό επίπεδο των παιδιών, για αυτό ο τρόπος προσέγγισης, τα κίνητρα της δραστηριότητας, και τα υλικά που προσφέρονται καθορίζουν και τις προϋποθέσεις για την ανάπτυξη του διδακτικού παιχνιδιού ως ανώτερο τύπο δραστηριότητας.  </a:t>
            </a:r>
            <a:endParaRPr lang="el-GR" sz="16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847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520" y="692696"/>
            <a:ext cx="8640959" cy="1440161"/>
          </a:xfrm>
        </p:spPr>
        <p:txBody>
          <a:bodyPr/>
          <a:lstStyle/>
          <a:p>
            <a:pPr lvl="0">
              <a:lnSpc>
                <a:spcPct val="200000"/>
              </a:lnSpc>
            </a:pPr>
            <a:r>
              <a:rPr lang="el-GR" altLang="ko-KR" sz="2000" dirty="0">
                <a:ea typeface="맑은 고딕" pitchFamily="50" charset="-127"/>
              </a:rPr>
              <a:t>1.1. Ο ρόλος και οι αρμοδιότητες του τ. Παιδαγωγικού Ινστιτούτου και του Ινστιτούτου Εκπαιδευτικής Πολιτικής (Ι.Ε.Π.) στη διαμόρφωση Πολιτικής για τον Πολιτισμό της Εκπαίδευσης</a:t>
            </a:r>
          </a:p>
        </p:txBody>
      </p:sp>
    </p:spTree>
    <p:extLst>
      <p:ext uri="{BB962C8B-B14F-4D97-AF65-F5344CB8AC3E}">
        <p14:creationId xmlns:p14="http://schemas.microsoft.com/office/powerpoint/2010/main" val="9110751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7272808" cy="1440161"/>
          </a:xfrm>
        </p:spPr>
        <p:txBody>
          <a:bodyPr/>
          <a:lstStyle/>
          <a:p>
            <a:pPr lvl="0">
              <a:lnSpc>
                <a:spcPct val="200000"/>
              </a:lnSpc>
            </a:pPr>
            <a:r>
              <a:rPr lang="el-GR" altLang="ko-KR" sz="2000" dirty="0" smtClean="0">
                <a:ea typeface="맑은 고딕" pitchFamily="50" charset="-127"/>
              </a:rPr>
              <a:t>Συμπεράσματα</a:t>
            </a:r>
            <a:endParaRPr lang="en-US" altLang="ko-KR" sz="1800" dirty="0"/>
          </a:p>
        </p:txBody>
      </p:sp>
    </p:spTree>
    <p:extLst>
      <p:ext uri="{BB962C8B-B14F-4D97-AF65-F5344CB8AC3E}">
        <p14:creationId xmlns:p14="http://schemas.microsoft.com/office/powerpoint/2010/main" val="64908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5"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3" name="Ορθογώνιο 2"/>
          <p:cNvSpPr/>
          <p:nvPr/>
        </p:nvSpPr>
        <p:spPr>
          <a:xfrm>
            <a:off x="258645" y="683147"/>
            <a:ext cx="8201787" cy="5632311"/>
          </a:xfrm>
          <a:prstGeom prst="rect">
            <a:avLst/>
          </a:prstGeom>
        </p:spPr>
        <p:txBody>
          <a:bodyPr wrap="square">
            <a:spAutoFit/>
          </a:bodyPr>
          <a:lstStyle/>
          <a:p>
            <a:pPr algn="just">
              <a:lnSpc>
                <a:spcPct val="200000"/>
              </a:lnSpc>
            </a:pPr>
            <a:r>
              <a:rPr lang="el-GR" sz="2000" dirty="0" smtClean="0">
                <a:ea typeface="Times New Roman" panose="02020603050405020304" pitchFamily="18" charset="0"/>
                <a:cs typeface="Times New Roman" panose="02020603050405020304" pitchFamily="18" charset="0"/>
              </a:rPr>
              <a:t>Παρόλο </a:t>
            </a:r>
            <a:r>
              <a:rPr lang="el-GR" sz="2000" dirty="0">
                <a:ea typeface="Times New Roman" panose="02020603050405020304" pitchFamily="18" charset="0"/>
                <a:cs typeface="Times New Roman" panose="02020603050405020304" pitchFamily="18" charset="0"/>
              </a:rPr>
              <a:t>που το επίσημο ελληνικό κράτος αποδέχεται την ουσιαστική θέση του Πολιτισμού στην εκπαίδευση και παρόλο τον δυναμισμό από τον οποίο φαίνεται ότι </a:t>
            </a:r>
            <a:r>
              <a:rPr lang="el-GR" sz="2000" dirty="0" err="1">
                <a:ea typeface="Times New Roman" panose="02020603050405020304" pitchFamily="18" charset="0"/>
                <a:cs typeface="Times New Roman" panose="02020603050405020304" pitchFamily="18" charset="0"/>
              </a:rPr>
              <a:t>διέπονται</a:t>
            </a:r>
            <a:r>
              <a:rPr lang="el-GR" sz="2000" dirty="0">
                <a:ea typeface="Times New Roman" panose="02020603050405020304" pitchFamily="18" charset="0"/>
                <a:cs typeface="Times New Roman" panose="02020603050405020304" pitchFamily="18" charset="0"/>
              </a:rPr>
              <a:t> οι φορείς, δεν εισάγονται στο εκπαιδευτικό σύστημα νομοθετικές καινοτομίες τέτοιες που να υποστηρίζουν συστηματικά την καλλιτεχνική εκπαίδευση</a:t>
            </a:r>
            <a:r>
              <a:rPr lang="el-GR" sz="2000" dirty="0" smtClean="0">
                <a:ea typeface="Times New Roman" panose="02020603050405020304" pitchFamily="18" charset="0"/>
                <a:cs typeface="Times New Roman" panose="02020603050405020304" pitchFamily="18" charset="0"/>
              </a:rPr>
              <a:t>. </a:t>
            </a:r>
          </a:p>
          <a:p>
            <a:pPr algn="just">
              <a:lnSpc>
                <a:spcPct val="200000"/>
              </a:lnSpc>
            </a:pPr>
            <a:r>
              <a:rPr lang="el-GR" sz="2000" dirty="0" smtClean="0"/>
              <a:t>Οι </a:t>
            </a:r>
            <a:r>
              <a:rPr lang="el-GR" sz="2000" dirty="0"/>
              <a:t>πολιτιστικές, παιδαγωγικές και εκπαιδευτικές προσπάθειες που κατά καιρούς πραγματοποιούνται δείχνουν τον βεβιασμένο, περιστασιακό και επιφανειακό σχεδιασμό εκ μέρους της επίσημης πολιτείας με σκοπό να προλάβουν τις αντίστοιχες ευρωπαϊκές εξελίξεις.</a:t>
            </a:r>
            <a:endParaRPr lang="el-GR" sz="2000" dirty="0"/>
          </a:p>
        </p:txBody>
      </p:sp>
    </p:spTree>
    <p:extLst>
      <p:ext uri="{BB962C8B-B14F-4D97-AF65-F5344CB8AC3E}">
        <p14:creationId xmlns:p14="http://schemas.microsoft.com/office/powerpoint/2010/main" val="4028727159"/>
      </p:ext>
    </p:extLst>
  </p:cSld>
  <p:clrMapOvr>
    <a:masterClrMapping/>
  </p:clrMapOvr>
  <p:transition spd="slow">
    <p:push dir="u"/>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3"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5" name="Ορθογώνιο 4"/>
          <p:cNvSpPr/>
          <p:nvPr/>
        </p:nvSpPr>
        <p:spPr>
          <a:xfrm>
            <a:off x="683568" y="764704"/>
            <a:ext cx="7704856" cy="4062651"/>
          </a:xfrm>
          <a:prstGeom prst="rect">
            <a:avLst/>
          </a:prstGeom>
        </p:spPr>
        <p:txBody>
          <a:bodyPr wrap="square">
            <a:spAutoFit/>
          </a:bodyPr>
          <a:lstStyle/>
          <a:p>
            <a:pPr algn="just">
              <a:lnSpc>
                <a:spcPct val="150000"/>
              </a:lnSpc>
            </a:pPr>
            <a:r>
              <a:rPr lang="el-GR" dirty="0" smtClean="0">
                <a:ea typeface="Times New Roman" panose="02020603050405020304" pitchFamily="18" charset="0"/>
                <a:cs typeface="Times New Roman" panose="02020603050405020304" pitchFamily="18" charset="0"/>
              </a:rPr>
              <a:t>Παρόλο </a:t>
            </a:r>
            <a:r>
              <a:rPr lang="el-GR" dirty="0">
                <a:ea typeface="Times New Roman" panose="02020603050405020304" pitchFamily="18" charset="0"/>
                <a:cs typeface="Times New Roman" panose="02020603050405020304" pitchFamily="18" charset="0"/>
              </a:rPr>
              <a:t>που η αξιοποίηση προγραμματικών δράσεων στις σχολικές μονάδες </a:t>
            </a:r>
            <a:endParaRPr lang="el-GR" dirty="0" smtClean="0">
              <a:ea typeface="Times New Roman" panose="02020603050405020304" pitchFamily="18" charset="0"/>
              <a:cs typeface="Times New Roman" panose="02020603050405020304" pitchFamily="18" charset="0"/>
            </a:endParaRPr>
          </a:p>
          <a:p>
            <a:pPr algn="just">
              <a:lnSpc>
                <a:spcPct val="150000"/>
              </a:lnSpc>
            </a:pPr>
            <a:r>
              <a:rPr lang="el-GR" dirty="0" smtClean="0">
                <a:ea typeface="Times New Roman" panose="02020603050405020304" pitchFamily="18" charset="0"/>
                <a:cs typeface="Times New Roman" panose="02020603050405020304" pitchFamily="18" charset="0"/>
              </a:rPr>
              <a:t>ως </a:t>
            </a:r>
            <a:r>
              <a:rPr lang="el-GR" dirty="0">
                <a:ea typeface="Times New Roman" panose="02020603050405020304" pitchFamily="18" charset="0"/>
                <a:cs typeface="Times New Roman" panose="02020603050405020304" pitchFamily="18" charset="0"/>
              </a:rPr>
              <a:t>εργαλείο πολιτιστικής εκπαίδευσης ενισχύει τη διαφοροποίηση του ρόλου των εκπαιδευτικών με τη διεύρυνση και την ανάπτυξη της παιδαγωγικής και διδακτικής τους εμβέλειας, αξιοποιεί την πολιτιστική κληρονομιά και τον πολιτιστικό χρόνο, ενισχύει την ενεργή συμμετοχή εκπαιδευτικών, μαθητών και φορέων στα πολιτιστικά δρώμενα αλλά και καλλιεργεί το έδαφος για τη δημιουργία χώρων πολιτιστικής έκφρασης και δημιουργίας, η πολυσυζητημένη συνέργεια πολιτισμού και εκπαίδευσης </a:t>
            </a:r>
            <a:endParaRPr lang="el-GR" dirty="0" smtClean="0">
              <a:ea typeface="Times New Roman" panose="02020603050405020304" pitchFamily="18" charset="0"/>
              <a:cs typeface="Times New Roman" panose="02020603050405020304" pitchFamily="18" charset="0"/>
            </a:endParaRPr>
          </a:p>
          <a:p>
            <a:pPr algn="just">
              <a:lnSpc>
                <a:spcPct val="150000"/>
              </a:lnSpc>
            </a:pPr>
            <a:r>
              <a:rPr lang="el-GR" dirty="0" smtClean="0">
                <a:solidFill>
                  <a:srgbClr val="C00000"/>
                </a:solidFill>
                <a:ea typeface="Times New Roman" panose="02020603050405020304" pitchFamily="18" charset="0"/>
                <a:cs typeface="Times New Roman" panose="02020603050405020304" pitchFamily="18" charset="0"/>
              </a:rPr>
              <a:t>δεν </a:t>
            </a:r>
            <a:r>
              <a:rPr lang="el-GR" dirty="0">
                <a:solidFill>
                  <a:srgbClr val="C00000"/>
                </a:solidFill>
                <a:ea typeface="Times New Roman" panose="02020603050405020304" pitchFamily="18" charset="0"/>
                <a:cs typeface="Times New Roman" panose="02020603050405020304" pitchFamily="18" charset="0"/>
              </a:rPr>
              <a:t>φαίνεται να υλοποιείται σε σταθερά δομημένη βάση. </a:t>
            </a:r>
            <a:endParaRPr lang="el-GR" sz="2800" dirty="0">
              <a:solidFill>
                <a:srgbClr val="C00000"/>
              </a:solidFill>
            </a:endParaRPr>
          </a:p>
        </p:txBody>
      </p:sp>
    </p:spTree>
    <p:extLst>
      <p:ext uri="{BB962C8B-B14F-4D97-AF65-F5344CB8AC3E}">
        <p14:creationId xmlns:p14="http://schemas.microsoft.com/office/powerpoint/2010/main" val="470846714"/>
      </p:ext>
    </p:extLst>
  </p:cSld>
  <p:clrMapOvr>
    <a:masterClrMapping/>
  </p:clrMapOvr>
  <p:transition spd="slow">
    <p:push dir="u"/>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3"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2" name="Ορθογώνιο 1"/>
          <p:cNvSpPr/>
          <p:nvPr/>
        </p:nvSpPr>
        <p:spPr>
          <a:xfrm>
            <a:off x="356313" y="1226472"/>
            <a:ext cx="8680183" cy="3724096"/>
          </a:xfrm>
          <a:prstGeom prst="rect">
            <a:avLst/>
          </a:prstGeom>
        </p:spPr>
        <p:txBody>
          <a:bodyPr wrap="square">
            <a:spAutoFit/>
          </a:bodyPr>
          <a:lstStyle/>
          <a:p>
            <a:pPr algn="just">
              <a:lnSpc>
                <a:spcPct val="200000"/>
              </a:lnSpc>
            </a:pPr>
            <a:r>
              <a:rPr lang="el-GR" dirty="0" smtClean="0">
                <a:ea typeface="Times New Roman" panose="02020603050405020304" pitchFamily="18" charset="0"/>
                <a:cs typeface="Times New Roman" panose="02020603050405020304" pitchFamily="18" charset="0"/>
              </a:rPr>
              <a:t>Δεν επιτρέπει </a:t>
            </a:r>
            <a:r>
              <a:rPr lang="el-GR" dirty="0">
                <a:ea typeface="Times New Roman" panose="02020603050405020304" pitchFamily="18" charset="0"/>
                <a:cs typeface="Times New Roman" panose="02020603050405020304" pitchFamily="18" charset="0"/>
              </a:rPr>
              <a:t>η μάθηση να παρουσιάζεται ως αυτόνομη οργάνωση της προσωπικής εμπειρίας του μαθητή για τον πολιτισμό και από την άλλη ως ένα σύστημα παροχής εξειδικευμένων γνώσεων. </a:t>
            </a:r>
            <a:endParaRPr lang="el-GR" dirty="0" smtClean="0">
              <a:ea typeface="Times New Roman" panose="02020603050405020304" pitchFamily="18" charset="0"/>
              <a:cs typeface="Times New Roman" panose="02020603050405020304" pitchFamily="18" charset="0"/>
            </a:endParaRPr>
          </a:p>
          <a:p>
            <a:pPr algn="just">
              <a:lnSpc>
                <a:spcPct val="200000"/>
              </a:lnSpc>
            </a:pPr>
            <a:r>
              <a:rPr lang="el-GR" dirty="0" smtClean="0">
                <a:ea typeface="Times New Roman" panose="02020603050405020304" pitchFamily="18" charset="0"/>
                <a:cs typeface="Times New Roman" panose="02020603050405020304" pitchFamily="18" charset="0"/>
              </a:rPr>
              <a:t>Δεν </a:t>
            </a:r>
            <a:r>
              <a:rPr lang="el-GR" dirty="0">
                <a:ea typeface="Times New Roman" panose="02020603050405020304" pitchFamily="18" charset="0"/>
                <a:cs typeface="Times New Roman" panose="02020603050405020304" pitchFamily="18" charset="0"/>
              </a:rPr>
              <a:t>μένει, λοιπόν, παρά να διαπιστώνουμε κάθε φορά με ποιους τρόπους και αν το επιτυγχάνει, καθώς η συγκεκριμένη αναζήτηση αποτελεί και το μεγάλο ζητούμενο για τον Πολιτισμό στην Εκπαίδευση</a:t>
            </a:r>
            <a:endParaRPr lang="el-GR" sz="2800" dirty="0"/>
          </a:p>
        </p:txBody>
      </p:sp>
    </p:spTree>
    <p:extLst>
      <p:ext uri="{BB962C8B-B14F-4D97-AF65-F5344CB8AC3E}">
        <p14:creationId xmlns:p14="http://schemas.microsoft.com/office/powerpoint/2010/main" val="1492389279"/>
      </p:ext>
    </p:extLst>
  </p:cSld>
  <p:clrMapOvr>
    <a:masterClrMapping/>
  </p:clrMapOvr>
  <p:transition spd="slow">
    <p:push dir="u"/>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3"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2" name="Ορθογώνιο 1"/>
          <p:cNvSpPr/>
          <p:nvPr/>
        </p:nvSpPr>
        <p:spPr>
          <a:xfrm>
            <a:off x="539552" y="980728"/>
            <a:ext cx="8208912" cy="4062651"/>
          </a:xfrm>
          <a:prstGeom prst="rect">
            <a:avLst/>
          </a:prstGeom>
        </p:spPr>
        <p:txBody>
          <a:bodyPr wrap="square">
            <a:spAutoFit/>
          </a:bodyPr>
          <a:lstStyle/>
          <a:p>
            <a:pPr>
              <a:lnSpc>
                <a:spcPct val="150000"/>
              </a:lnSpc>
            </a:pPr>
            <a:r>
              <a:rPr lang="el-GR" dirty="0" smtClean="0">
                <a:ea typeface="Times New Roman" panose="02020603050405020304" pitchFamily="18" charset="0"/>
                <a:cs typeface="Times New Roman" panose="02020603050405020304" pitchFamily="18" charset="0"/>
              </a:rPr>
              <a:t>Ιδιαίτερα </a:t>
            </a:r>
            <a:r>
              <a:rPr lang="el-GR" dirty="0">
                <a:ea typeface="Times New Roman" panose="02020603050405020304" pitchFamily="18" charset="0"/>
                <a:cs typeface="Times New Roman" panose="02020603050405020304" pitchFamily="18" charset="0"/>
              </a:rPr>
              <a:t>στο χώρο της άτυπης εκπαίδευσης, τόσο οι πολιτιστικοί οργανισμοί όσο και τα μουσεία προσαρμόζουν τις εκπαιδευτικές υπηρεσίες τους στις σύγχρονες ανάγκες των εκπαιδευτικών. </a:t>
            </a:r>
            <a:endParaRPr lang="el-GR" dirty="0" smtClean="0">
              <a:ea typeface="Times New Roman" panose="02020603050405020304" pitchFamily="18" charset="0"/>
              <a:cs typeface="Times New Roman" panose="02020603050405020304" pitchFamily="18" charset="0"/>
            </a:endParaRPr>
          </a:p>
          <a:p>
            <a:pPr>
              <a:lnSpc>
                <a:spcPct val="150000"/>
              </a:lnSpc>
            </a:pPr>
            <a:r>
              <a:rPr lang="el-GR" dirty="0" smtClean="0">
                <a:ea typeface="Times New Roman" panose="02020603050405020304" pitchFamily="18" charset="0"/>
                <a:cs typeface="Times New Roman" panose="02020603050405020304" pitchFamily="18" charset="0"/>
              </a:rPr>
              <a:t>Πολλοί </a:t>
            </a:r>
            <a:r>
              <a:rPr lang="el-GR" dirty="0">
                <a:ea typeface="Times New Roman" panose="02020603050405020304" pitchFamily="18" charset="0"/>
                <a:cs typeface="Times New Roman" panose="02020603050405020304" pitchFamily="18" charset="0"/>
              </a:rPr>
              <a:t>οργανισμοί από τους προαναφερθέντες διοργανώνουν σεμινάρια ανάπτυξης του καλλιτεχνικού δυναμικού των εκπαιδευτικών, ενημερώνοντάς για νέες προσεγγίσεις ιδέες και δραστηριότητες ενσωμάτωσης της καλλιτεχνικής δημιουργίας στο πρόγραμμα διδασκαλίας κάθε τάξης και εμπλουτισμού της μουσικής διδακτικής πράξης, διανθίζοντας τα επιμορφωτικά προγράμματα τους και με ποικίλα είδη τέχνης, όπως είναι οι εικαστικές δημιουργίες, το θέατρο, η κίνηση. </a:t>
            </a:r>
            <a:endParaRPr lang="el-GR" sz="2800" dirty="0"/>
          </a:p>
        </p:txBody>
      </p:sp>
    </p:spTree>
    <p:extLst>
      <p:ext uri="{BB962C8B-B14F-4D97-AF65-F5344CB8AC3E}">
        <p14:creationId xmlns:p14="http://schemas.microsoft.com/office/powerpoint/2010/main" val="534861254"/>
      </p:ext>
    </p:extLst>
  </p:cSld>
  <p:clrMapOvr>
    <a:masterClrMapping/>
  </p:clrMapOvr>
  <p:transition spd="slow">
    <p:push dir="u"/>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000" dirty="0">
              <a:solidFill>
                <a:prstClr val="black"/>
              </a:solidFill>
            </a:endParaRPr>
          </a:p>
        </p:txBody>
      </p:sp>
      <p:sp>
        <p:nvSpPr>
          <p:cNvPr id="3"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2" name="Ορθογώνιο 1"/>
          <p:cNvSpPr/>
          <p:nvPr/>
        </p:nvSpPr>
        <p:spPr>
          <a:xfrm>
            <a:off x="179512" y="836712"/>
            <a:ext cx="8406401" cy="4662815"/>
          </a:xfrm>
          <a:prstGeom prst="rect">
            <a:avLst/>
          </a:prstGeom>
        </p:spPr>
        <p:txBody>
          <a:bodyPr wrap="square">
            <a:spAutoFit/>
          </a:bodyPr>
          <a:lstStyle/>
          <a:p>
            <a:pPr algn="just">
              <a:lnSpc>
                <a:spcPct val="150000"/>
              </a:lnSpc>
              <a:spcAft>
                <a:spcPts val="600"/>
              </a:spcAft>
            </a:pPr>
            <a:r>
              <a:rPr lang="el-GR" dirty="0">
                <a:ea typeface="Times New Roman" panose="02020603050405020304" pitchFamily="18" charset="0"/>
                <a:cs typeface="Times New Roman" panose="02020603050405020304" pitchFamily="18" charset="0"/>
              </a:rPr>
              <a:t>Απώτερος σκοπός των προγραμμάτων αυτών είναι αυτοδύναμα οι εκπαιδευτικοί να ανακαλύπτουν πρωτοποριακούς τρόπους προσέγγισης και παρουσίασης μορφών της μουσικής τέχνης και της μουσικής παιδείας. Προκειμένου να δοθεί έμφαση στην πρακτική πλευρά των συνεργασιών οργανισμών-σχολείων, τίθεται συνήθως ως στόχος η δημιουργία καλλιτεχνικών συμπράξεων- συχνά με το συνδυασμό διαφορετικών ειδών τέχνης που διδάσκονται στο σχολείο - τα οποία παρουσιάζονται δημόσια στους χώρους του σχολείου ή του πολιτιστικού οργανισμού. </a:t>
            </a:r>
            <a:endParaRPr lang="el-GR" dirty="0" smtClean="0">
              <a:ea typeface="Times New Roman" panose="02020603050405020304" pitchFamily="18" charset="0"/>
              <a:cs typeface="Times New Roman" panose="02020603050405020304" pitchFamily="18" charset="0"/>
            </a:endParaRPr>
          </a:p>
          <a:p>
            <a:pPr algn="just">
              <a:lnSpc>
                <a:spcPct val="150000"/>
              </a:lnSpc>
              <a:spcAft>
                <a:spcPts val="600"/>
              </a:spcAft>
            </a:pPr>
            <a:r>
              <a:rPr lang="el-GR" dirty="0" smtClean="0">
                <a:ea typeface="Times New Roman" panose="02020603050405020304" pitchFamily="18" charset="0"/>
                <a:cs typeface="Times New Roman" panose="02020603050405020304" pitchFamily="18" charset="0"/>
              </a:rPr>
              <a:t>Τέτοιες </a:t>
            </a:r>
            <a:r>
              <a:rPr lang="el-GR" dirty="0">
                <a:ea typeface="Times New Roman" panose="02020603050405020304" pitchFamily="18" charset="0"/>
                <a:cs typeface="Times New Roman" panose="02020603050405020304" pitchFamily="18" charset="0"/>
              </a:rPr>
              <a:t>δράσεις είναι ιδιαίτερα επιθυμητές λόγω της πολιτιστικής, εκπαιδευτικής και κοινωνικής τους αξίας, αφού ενθαρρύνουν τα παιδιά στη μουσική δημιουργία και εκτέλεση, προωθούν την κοινωνική και πολιτιστική ζωή της σχολικής κοινότητας και παράλληλα ενδυναμώνουν τους δεσμούς σχολείων και των πολιτιστικών οργανισμών. </a:t>
            </a:r>
            <a:endParaRPr lang="el-G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060275"/>
      </p:ext>
    </p:extLst>
  </p:cSld>
  <p:clrMapOvr>
    <a:masterClrMapping/>
  </p:clrMapOvr>
  <p:transition spd="slow">
    <p:push dir="u"/>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3" name="Τίτλος 1"/>
          <p:cNvSpPr>
            <a:spLocks noGrp="1"/>
          </p:cNvSpPr>
          <p:nvPr>
            <p:ph type="title"/>
          </p:nvPr>
        </p:nvSpPr>
        <p:spPr>
          <a:xfrm>
            <a:off x="323528" y="0"/>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2" name="Ορθογώνιο 1"/>
          <p:cNvSpPr/>
          <p:nvPr/>
        </p:nvSpPr>
        <p:spPr>
          <a:xfrm>
            <a:off x="107504" y="571500"/>
            <a:ext cx="9036496" cy="5262979"/>
          </a:xfrm>
          <a:prstGeom prst="rect">
            <a:avLst/>
          </a:prstGeom>
        </p:spPr>
        <p:txBody>
          <a:bodyPr wrap="square">
            <a:spAutoFit/>
          </a:bodyPr>
          <a:lstStyle/>
          <a:p>
            <a:pPr algn="just">
              <a:lnSpc>
                <a:spcPct val="150000"/>
              </a:lnSpc>
            </a:pPr>
            <a:r>
              <a:rPr lang="el-GR" sz="1600" dirty="0" smtClean="0">
                <a:ea typeface="Times New Roman" panose="02020603050405020304" pitchFamily="18" charset="0"/>
                <a:cs typeface="Times New Roman" panose="02020603050405020304" pitchFamily="18" charset="0"/>
              </a:rPr>
              <a:t>Ανάμεσα </a:t>
            </a:r>
            <a:r>
              <a:rPr lang="el-GR" sz="1600" dirty="0">
                <a:ea typeface="Times New Roman" panose="02020603050405020304" pitchFamily="18" charset="0"/>
                <a:cs typeface="Times New Roman" panose="02020603050405020304" pitchFamily="18" charset="0"/>
              </a:rPr>
              <a:t>στους φορείς με ξεχωριστή πολιτιστική προσφορά στο χώρο παρεχόμενης πολιτιστικής εκπαίδευσης είτε με επιμορφωτικά προγράμματα για εκπαιδευτικούς και μαθητές, είτε με εκπαιδευτικό υλικό (</a:t>
            </a:r>
            <a:r>
              <a:rPr lang="el-GR" sz="1600" dirty="0" err="1">
                <a:ea typeface="Times New Roman" panose="02020603050405020304" pitchFamily="18" charset="0"/>
                <a:cs typeface="Times New Roman" panose="02020603050405020304" pitchFamily="18" charset="0"/>
              </a:rPr>
              <a:t>μουσειοσκευές</a:t>
            </a:r>
            <a:r>
              <a:rPr lang="el-GR" sz="1600" dirty="0">
                <a:ea typeface="Times New Roman" panose="02020603050405020304" pitchFamily="18" charset="0"/>
                <a:cs typeface="Times New Roman" panose="02020603050405020304" pitchFamily="18" charset="0"/>
              </a:rPr>
              <a:t> – εκπαιδευτικές βαλίτσες που δανείζονται στα σχολεία) ειδικά σχεδιασμένο για συγκεκριμένες θεματικές, θεωρούνται </a:t>
            </a:r>
            <a:endParaRPr lang="el-GR" sz="1600" dirty="0" smtClean="0">
              <a:ea typeface="Times New Roman" panose="02020603050405020304" pitchFamily="18" charset="0"/>
              <a:cs typeface="Times New Roman" panose="02020603050405020304" pitchFamily="18" charset="0"/>
            </a:endParaRPr>
          </a:p>
          <a:p>
            <a:pPr algn="just">
              <a:lnSpc>
                <a:spcPct val="150000"/>
              </a:lnSpc>
            </a:pPr>
            <a:endParaRPr lang="el-GR" sz="1600" dirty="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οι </a:t>
            </a:r>
            <a:r>
              <a:rPr lang="el-GR" sz="1600" dirty="0">
                <a:ea typeface="Times New Roman" panose="02020603050405020304" pitchFamily="18" charset="0"/>
                <a:cs typeface="Times New Roman" panose="02020603050405020304" pitchFamily="18" charset="0"/>
              </a:rPr>
              <a:t>εκπαιδευτικοί τομείς του Λυκείου Ελληνίδων,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του </a:t>
            </a:r>
            <a:r>
              <a:rPr lang="el-GR" sz="1600" dirty="0">
                <a:ea typeface="Times New Roman" panose="02020603050405020304" pitchFamily="18" charset="0"/>
                <a:cs typeface="Times New Roman" panose="02020603050405020304" pitchFamily="18" charset="0"/>
              </a:rPr>
              <a:t>Κέντρου Μελετών της Ακρόπολης,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του </a:t>
            </a:r>
            <a:r>
              <a:rPr lang="el-GR" sz="1600" dirty="0">
                <a:ea typeface="Times New Roman" panose="02020603050405020304" pitchFamily="18" charset="0"/>
                <a:cs typeface="Times New Roman" panose="02020603050405020304" pitchFamily="18" charset="0"/>
              </a:rPr>
              <a:t>Μουσείου Μπενάκη,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του </a:t>
            </a:r>
            <a:r>
              <a:rPr lang="el-GR" sz="1600" dirty="0">
                <a:ea typeface="Times New Roman" panose="02020603050405020304" pitchFamily="18" charset="0"/>
                <a:cs typeface="Times New Roman" panose="02020603050405020304" pitchFamily="18" charset="0"/>
              </a:rPr>
              <a:t>Μουσείου Ελληνικής Λαϊκής Τέχνης,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του </a:t>
            </a:r>
            <a:r>
              <a:rPr lang="el-GR" sz="1600" dirty="0">
                <a:ea typeface="Times New Roman" panose="02020603050405020304" pitchFamily="18" charset="0"/>
                <a:cs typeface="Times New Roman" panose="02020603050405020304" pitchFamily="18" charset="0"/>
              </a:rPr>
              <a:t>Μουσείου Κυκλαδικής Τέχνης,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του </a:t>
            </a:r>
            <a:r>
              <a:rPr lang="el-GR" sz="1600" dirty="0">
                <a:ea typeface="Times New Roman" panose="02020603050405020304" pitchFamily="18" charset="0"/>
                <a:cs typeface="Times New Roman" panose="02020603050405020304" pitchFamily="18" charset="0"/>
              </a:rPr>
              <a:t>Εθνολογικού Μουσείου Θράκης «Αγγελική </a:t>
            </a:r>
            <a:r>
              <a:rPr lang="el-GR" sz="1600" dirty="0" err="1">
                <a:ea typeface="Times New Roman" panose="02020603050405020304" pitchFamily="18" charset="0"/>
                <a:cs typeface="Times New Roman" panose="02020603050405020304" pitchFamily="18" charset="0"/>
              </a:rPr>
              <a:t>Γιαννακίδου</a:t>
            </a:r>
            <a:r>
              <a:rPr lang="el-GR" sz="1600" dirty="0">
                <a:ea typeface="Times New Roman" panose="02020603050405020304" pitchFamily="18" charset="0"/>
                <a:cs typeface="Times New Roman" panose="02020603050405020304" pitchFamily="18" charset="0"/>
              </a:rPr>
              <a:t>»,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του </a:t>
            </a:r>
            <a:r>
              <a:rPr lang="el-GR" sz="1600" dirty="0">
                <a:ea typeface="Times New Roman" panose="02020603050405020304" pitchFamily="18" charset="0"/>
                <a:cs typeface="Times New Roman" panose="02020603050405020304" pitchFamily="18" charset="0"/>
              </a:rPr>
              <a:t>Ιστορικού Μουσείου Αλεξανδρούπολης, του Εθνικού Ιστορικού Μουσείου,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της </a:t>
            </a:r>
            <a:r>
              <a:rPr lang="el-GR" sz="1600" dirty="0">
                <a:ea typeface="Times New Roman" panose="02020603050405020304" pitchFamily="18" charset="0"/>
                <a:cs typeface="Times New Roman" panose="02020603050405020304" pitchFamily="18" charset="0"/>
              </a:rPr>
              <a:t>Κρατικής Ορχήστρας Αθηνών, </a:t>
            </a:r>
            <a:endParaRPr lang="el-GR" sz="1600" dirty="0" smtClean="0">
              <a:ea typeface="Times New Roman" panose="02020603050405020304" pitchFamily="18" charset="0"/>
              <a:cs typeface="Times New Roman" panose="02020603050405020304" pitchFamily="18" charset="0"/>
            </a:endParaRPr>
          </a:p>
          <a:p>
            <a:pPr algn="just">
              <a:lnSpc>
                <a:spcPct val="150000"/>
              </a:lnSpc>
            </a:pPr>
            <a:r>
              <a:rPr lang="el-GR" sz="1600" dirty="0" smtClean="0">
                <a:ea typeface="Times New Roman" panose="02020603050405020304" pitchFamily="18" charset="0"/>
                <a:cs typeface="Times New Roman" panose="02020603050405020304" pitchFamily="18" charset="0"/>
              </a:rPr>
              <a:t>του </a:t>
            </a:r>
            <a:r>
              <a:rPr lang="el-GR" sz="1600" dirty="0">
                <a:ea typeface="Times New Roman" panose="02020603050405020304" pitchFamily="18" charset="0"/>
                <a:cs typeface="Times New Roman" panose="02020603050405020304" pitchFamily="18" charset="0"/>
              </a:rPr>
              <a:t>Ιστορικού Μουσείου Κρήτης, κ.ά. </a:t>
            </a:r>
            <a:endParaRPr lang="el-GR" sz="2400" dirty="0"/>
          </a:p>
        </p:txBody>
      </p:sp>
    </p:spTree>
    <p:extLst>
      <p:ext uri="{BB962C8B-B14F-4D97-AF65-F5344CB8AC3E}">
        <p14:creationId xmlns:p14="http://schemas.microsoft.com/office/powerpoint/2010/main" val="4212463297"/>
      </p:ext>
    </p:extLst>
  </p:cSld>
  <p:clrMapOvr>
    <a:masterClrMapping/>
  </p:clrMapOvr>
  <p:transition spd="slow">
    <p:push dir="u"/>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3"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2" name="Ορθογώνιο 1"/>
          <p:cNvSpPr/>
          <p:nvPr/>
        </p:nvSpPr>
        <p:spPr>
          <a:xfrm>
            <a:off x="0" y="740029"/>
            <a:ext cx="8474682" cy="1200329"/>
          </a:xfrm>
          <a:prstGeom prst="rect">
            <a:avLst/>
          </a:prstGeom>
        </p:spPr>
        <p:txBody>
          <a:bodyPr wrap="square">
            <a:spAutoFit/>
          </a:bodyPr>
          <a:lstStyle/>
          <a:p>
            <a:pPr lvl="0" algn="just">
              <a:lnSpc>
                <a:spcPct val="150000"/>
              </a:lnSpc>
            </a:pPr>
            <a:r>
              <a:rPr lang="el-GR" sz="1600" dirty="0">
                <a:solidFill>
                  <a:prstClr val="black"/>
                </a:solidFill>
                <a:ea typeface="Times New Roman" panose="02020603050405020304" pitchFamily="18" charset="0"/>
                <a:cs typeface="Times New Roman" panose="02020603050405020304" pitchFamily="18" charset="0"/>
              </a:rPr>
              <a:t>Ειδικά προγράμματα για τη σχολική μουσική εκπαίδευση υλοποιούν επίσης η Στέγη Γραμμάτων και Τεχνών, το ίδρυμα Ωνάση, το Κέντρο Πολιτισμού Ίδρυμα Σταύρος Νιάρχος, το Ίδρυμα </a:t>
            </a:r>
            <a:r>
              <a:rPr lang="el-GR" sz="1600" dirty="0" err="1">
                <a:solidFill>
                  <a:prstClr val="black"/>
                </a:solidFill>
                <a:ea typeface="Times New Roman" panose="02020603050405020304" pitchFamily="18" charset="0"/>
                <a:cs typeface="Times New Roman" panose="02020603050405020304" pitchFamily="18" charset="0"/>
              </a:rPr>
              <a:t>Θεοχαράκη</a:t>
            </a:r>
            <a:r>
              <a:rPr lang="el-GR" sz="1600" dirty="0">
                <a:solidFill>
                  <a:prstClr val="black"/>
                </a:solidFill>
                <a:ea typeface="Times New Roman" panose="02020603050405020304" pitchFamily="18" charset="0"/>
                <a:cs typeface="Times New Roman" panose="02020603050405020304" pitchFamily="18" charset="0"/>
              </a:rPr>
              <a:t>, το Ελληνικό Παιδικό Μουσείο, το Ωδείο Αθηνών, κ.α.</a:t>
            </a:r>
            <a:endParaRPr lang="el-GR" sz="2400" dirty="0">
              <a:solidFill>
                <a:prstClr val="black"/>
              </a:solidFill>
            </a:endParaRPr>
          </a:p>
        </p:txBody>
      </p:sp>
      <p:sp>
        <p:nvSpPr>
          <p:cNvPr id="5" name="Ορθογώνιο 4"/>
          <p:cNvSpPr/>
          <p:nvPr/>
        </p:nvSpPr>
        <p:spPr>
          <a:xfrm>
            <a:off x="0" y="1916832"/>
            <a:ext cx="9144000" cy="4170372"/>
          </a:xfrm>
          <a:prstGeom prst="rect">
            <a:avLst/>
          </a:prstGeom>
        </p:spPr>
        <p:txBody>
          <a:bodyPr wrap="square">
            <a:spAutoFit/>
          </a:bodyPr>
          <a:lstStyle/>
          <a:p>
            <a:pPr algn="just">
              <a:lnSpc>
                <a:spcPct val="150000"/>
              </a:lnSpc>
              <a:spcAft>
                <a:spcPts val="600"/>
              </a:spcAft>
            </a:pPr>
            <a:r>
              <a:rPr lang="el-GR" sz="1600" dirty="0">
                <a:solidFill>
                  <a:srgbClr val="C00000"/>
                </a:solidFill>
                <a:ea typeface="Times New Roman" panose="02020603050405020304" pitchFamily="18" charset="0"/>
                <a:cs typeface="Times New Roman" panose="02020603050405020304" pitchFamily="18" charset="0"/>
              </a:rPr>
              <a:t>Η κοινωνία της γνώσης και της διά βίου μάθησης και εργασίας απαιτεί ένα νέο σύνολο δεξιοτήτων για να αντιμετωπίσουν την οικονομία της γνώσης, της δημιουργικότητας και της τεχνολογίας σε έναν αβέβαιο κόσμο και απρόβλεπτο μέλλον. </a:t>
            </a:r>
            <a:endParaRPr lang="el-GR" sz="1600" dirty="0" smtClean="0">
              <a:solidFill>
                <a:srgbClr val="C00000"/>
              </a:solidFill>
              <a:ea typeface="Times New Roman" panose="02020603050405020304" pitchFamily="18" charset="0"/>
              <a:cs typeface="Times New Roman" panose="02020603050405020304" pitchFamily="18" charset="0"/>
            </a:endParaRPr>
          </a:p>
          <a:p>
            <a:pPr algn="just">
              <a:lnSpc>
                <a:spcPct val="150000"/>
              </a:lnSpc>
              <a:spcAft>
                <a:spcPts val="600"/>
              </a:spcAft>
            </a:pPr>
            <a:r>
              <a:rPr lang="el-GR" sz="1600" dirty="0" smtClean="0">
                <a:solidFill>
                  <a:srgbClr val="C00000"/>
                </a:solidFill>
                <a:ea typeface="Times New Roman" panose="02020603050405020304" pitchFamily="18" charset="0"/>
                <a:cs typeface="Times New Roman" panose="02020603050405020304" pitchFamily="18" charset="0"/>
              </a:rPr>
              <a:t>Αυτό </a:t>
            </a:r>
            <a:r>
              <a:rPr lang="el-GR" sz="1600" dirty="0">
                <a:solidFill>
                  <a:srgbClr val="C00000"/>
                </a:solidFill>
                <a:ea typeface="Times New Roman" panose="02020603050405020304" pitchFamily="18" charset="0"/>
                <a:cs typeface="Times New Roman" panose="02020603050405020304" pitchFamily="18" charset="0"/>
              </a:rPr>
              <a:t>έχει οδηγήσει στον επαναπροσδιορισμό των λεγόμενων δεξιοτήτων και ικανοτήτων του 21ου αιώνα, της ιεραρχίας τους και των αντίστοιχων πλαισίων αναφοράς τους. </a:t>
            </a:r>
            <a:endParaRPr lang="el-GR" sz="1600" dirty="0" smtClean="0">
              <a:solidFill>
                <a:srgbClr val="C00000"/>
              </a:solidFill>
              <a:ea typeface="Times New Roman" panose="02020603050405020304" pitchFamily="18" charset="0"/>
              <a:cs typeface="Times New Roman" panose="02020603050405020304" pitchFamily="18" charset="0"/>
            </a:endParaRPr>
          </a:p>
          <a:p>
            <a:pPr algn="just">
              <a:lnSpc>
                <a:spcPct val="150000"/>
              </a:lnSpc>
              <a:spcAft>
                <a:spcPts val="600"/>
              </a:spcAft>
            </a:pPr>
            <a:r>
              <a:rPr lang="el-GR" sz="1600" dirty="0" smtClean="0">
                <a:solidFill>
                  <a:srgbClr val="C00000"/>
                </a:solidFill>
                <a:ea typeface="Times New Roman" panose="02020603050405020304" pitchFamily="18" charset="0"/>
                <a:cs typeface="Times New Roman" panose="02020603050405020304" pitchFamily="18" charset="0"/>
              </a:rPr>
              <a:t>Η </a:t>
            </a:r>
            <a:r>
              <a:rPr lang="el-GR" sz="1600" dirty="0">
                <a:solidFill>
                  <a:srgbClr val="C00000"/>
                </a:solidFill>
                <a:ea typeface="Times New Roman" panose="02020603050405020304" pitchFamily="18" charset="0"/>
                <a:cs typeface="Times New Roman" panose="02020603050405020304" pitchFamily="18" charset="0"/>
              </a:rPr>
              <a:t>δημιουργία αυτών των νέων υποδομών αποτελεί σήμερα ανάγκη αλλά και πρόκληση, καθώς δεν μπορεί να ενσωματωθεί εύκολα στα υπάρχοντα εκπαιδευτικά συστήματα, που βασίστηκαν στη δομή </a:t>
            </a:r>
            <a:endParaRPr lang="el-GR" sz="1600" dirty="0" smtClean="0">
              <a:solidFill>
                <a:srgbClr val="C00000"/>
              </a:solidFill>
              <a:ea typeface="Times New Roman" panose="02020603050405020304" pitchFamily="18" charset="0"/>
              <a:cs typeface="Times New Roman" panose="02020603050405020304" pitchFamily="18" charset="0"/>
            </a:endParaRPr>
          </a:p>
          <a:p>
            <a:pPr algn="just">
              <a:lnSpc>
                <a:spcPct val="150000"/>
              </a:lnSpc>
              <a:spcAft>
                <a:spcPts val="600"/>
              </a:spcAft>
            </a:pPr>
            <a:r>
              <a:rPr lang="el-GR" sz="1600" dirty="0" smtClean="0">
                <a:solidFill>
                  <a:srgbClr val="C00000"/>
                </a:solidFill>
                <a:ea typeface="Times New Roman" panose="02020603050405020304" pitchFamily="18" charset="0"/>
                <a:cs typeface="Times New Roman" panose="02020603050405020304" pitchFamily="18" charset="0"/>
              </a:rPr>
              <a:t>της </a:t>
            </a:r>
            <a:r>
              <a:rPr lang="el-GR" sz="1600" dirty="0">
                <a:solidFill>
                  <a:srgbClr val="C00000"/>
                </a:solidFill>
                <a:ea typeface="Times New Roman" panose="02020603050405020304" pitchFamily="18" charset="0"/>
                <a:cs typeface="Times New Roman" panose="02020603050405020304" pitchFamily="18" charset="0"/>
              </a:rPr>
              <a:t>βιομηχανικής επανάστασης (κτίρια, είσοδος των μαθητών στα σχολεία με βάση την </a:t>
            </a:r>
            <a:endParaRPr lang="el-GR" sz="1600" dirty="0" smtClean="0">
              <a:solidFill>
                <a:srgbClr val="C00000"/>
              </a:solidFill>
              <a:ea typeface="Times New Roman" panose="02020603050405020304" pitchFamily="18" charset="0"/>
              <a:cs typeface="Times New Roman" panose="02020603050405020304" pitchFamily="18" charset="0"/>
            </a:endParaRPr>
          </a:p>
          <a:p>
            <a:pPr algn="just">
              <a:lnSpc>
                <a:spcPct val="150000"/>
              </a:lnSpc>
              <a:spcAft>
                <a:spcPts val="600"/>
              </a:spcAft>
            </a:pPr>
            <a:r>
              <a:rPr lang="el-GR" sz="1600" dirty="0" smtClean="0">
                <a:solidFill>
                  <a:srgbClr val="C00000"/>
                </a:solidFill>
                <a:ea typeface="Times New Roman" panose="02020603050405020304" pitchFamily="18" charset="0"/>
                <a:cs typeface="Times New Roman" panose="02020603050405020304" pitchFamily="18" charset="0"/>
              </a:rPr>
              <a:t>ημερομηνία </a:t>
            </a:r>
            <a:r>
              <a:rPr lang="el-GR" sz="1600" dirty="0">
                <a:solidFill>
                  <a:srgbClr val="C00000"/>
                </a:solidFill>
                <a:ea typeface="Times New Roman" panose="02020603050405020304" pitchFamily="18" charset="0"/>
                <a:cs typeface="Times New Roman" panose="02020603050405020304" pitchFamily="18" charset="0"/>
              </a:rPr>
              <a:t>γέννησης, ένας εκπαιδευτικός και πολλοί μαθητές που χρησιμοποιούν το </a:t>
            </a:r>
            <a:endParaRPr lang="el-GR" sz="1600" dirty="0" smtClean="0">
              <a:solidFill>
                <a:srgbClr val="C00000"/>
              </a:solidFill>
              <a:ea typeface="Times New Roman" panose="02020603050405020304" pitchFamily="18" charset="0"/>
              <a:cs typeface="Times New Roman" panose="02020603050405020304" pitchFamily="18" charset="0"/>
            </a:endParaRPr>
          </a:p>
          <a:p>
            <a:pPr algn="just">
              <a:lnSpc>
                <a:spcPct val="150000"/>
              </a:lnSpc>
              <a:spcAft>
                <a:spcPts val="600"/>
              </a:spcAft>
            </a:pPr>
            <a:r>
              <a:rPr lang="el-GR" sz="1600" dirty="0" smtClean="0">
                <a:solidFill>
                  <a:srgbClr val="C00000"/>
                </a:solidFill>
                <a:ea typeface="Times New Roman" panose="02020603050405020304" pitchFamily="18" charset="0"/>
                <a:cs typeface="Times New Roman" panose="02020603050405020304" pitchFamily="18" charset="0"/>
              </a:rPr>
              <a:t>ίδιο </a:t>
            </a:r>
            <a:r>
              <a:rPr lang="el-GR" sz="1600" dirty="0">
                <a:solidFill>
                  <a:srgbClr val="C00000"/>
                </a:solidFill>
                <a:ea typeface="Times New Roman" panose="02020603050405020304" pitchFamily="18" charset="0"/>
                <a:cs typeface="Times New Roman" panose="02020603050405020304" pitchFamily="18" charset="0"/>
              </a:rPr>
              <a:t>σχολικό εγχειρίδιο κ.λπ.).</a:t>
            </a:r>
            <a:endParaRPr lang="el-GR" sz="1400" dirty="0">
              <a:solidFill>
                <a:srgbClr val="C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8890032"/>
      </p:ext>
    </p:extLst>
  </p:cSld>
  <p:clrMapOvr>
    <a:masterClrMapping/>
  </p:clrMapOvr>
  <p:transition spd="slow">
    <p:push dir="u"/>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000" dirty="0">
              <a:solidFill>
                <a:prstClr val="black"/>
              </a:solidFill>
            </a:endParaRPr>
          </a:p>
        </p:txBody>
      </p:sp>
      <p:sp>
        <p:nvSpPr>
          <p:cNvPr id="3" name="Τίτλος 1"/>
          <p:cNvSpPr>
            <a:spLocks noGrp="1"/>
          </p:cNvSpPr>
          <p:nvPr>
            <p:ph type="title"/>
          </p:nvPr>
        </p:nvSpPr>
        <p:spPr>
          <a:xfrm>
            <a:off x="356313" y="111647"/>
            <a:ext cx="8229600" cy="1143000"/>
          </a:xfrm>
        </p:spPr>
        <p:txBody>
          <a:bodyPr/>
          <a:lstStyle/>
          <a:p>
            <a:pPr marL="0" marR="0">
              <a:lnSpc>
                <a:spcPct val="115000"/>
              </a:lnSpc>
              <a:spcBef>
                <a:spcPts val="0"/>
              </a:spcBef>
              <a:spcAft>
                <a:spcPts val="0"/>
              </a:spcAft>
            </a:pPr>
            <a:r>
              <a:rPr lang="el-GR" sz="2800" dirty="0" smtClean="0"/>
              <a:t>Συμπεράσματα</a:t>
            </a:r>
            <a:endParaRPr lang="en-US" sz="2800" u="sng" dirty="0">
              <a:solidFill>
                <a:schemeClr val="tx2">
                  <a:lumMod val="75000"/>
                </a:schemeClr>
              </a:solidFill>
              <a:effectLst/>
              <a:latin typeface="+mn-lt"/>
              <a:ea typeface="Times New Roman" panose="02020603050405020304" pitchFamily="18" charset="0"/>
            </a:endParaRPr>
          </a:p>
        </p:txBody>
      </p:sp>
      <p:sp>
        <p:nvSpPr>
          <p:cNvPr id="2" name="Ορθογώνιο 1"/>
          <p:cNvSpPr/>
          <p:nvPr/>
        </p:nvSpPr>
        <p:spPr>
          <a:xfrm>
            <a:off x="107504" y="980728"/>
            <a:ext cx="8478409" cy="4970591"/>
          </a:xfrm>
          <a:prstGeom prst="rect">
            <a:avLst/>
          </a:prstGeom>
        </p:spPr>
        <p:txBody>
          <a:bodyPr wrap="square">
            <a:spAutoFit/>
          </a:bodyPr>
          <a:lstStyle/>
          <a:p>
            <a:pPr algn="just">
              <a:lnSpc>
                <a:spcPct val="150000"/>
              </a:lnSpc>
              <a:spcAft>
                <a:spcPts val="600"/>
              </a:spcAft>
            </a:pPr>
            <a:r>
              <a:rPr lang="el-GR" dirty="0" smtClean="0">
                <a:solidFill>
                  <a:srgbClr val="C00000"/>
                </a:solidFill>
                <a:ea typeface="Times New Roman" panose="02020603050405020304" pitchFamily="18" charset="0"/>
                <a:cs typeface="Times New Roman" panose="02020603050405020304" pitchFamily="18" charset="0"/>
              </a:rPr>
              <a:t>Οι </a:t>
            </a:r>
            <a:r>
              <a:rPr lang="el-GR" dirty="0">
                <a:solidFill>
                  <a:srgbClr val="C00000"/>
                </a:solidFill>
                <a:ea typeface="Times New Roman" panose="02020603050405020304" pitchFamily="18" charset="0"/>
                <a:cs typeface="Times New Roman" panose="02020603050405020304" pitchFamily="18" charset="0"/>
              </a:rPr>
              <a:t>ατομικές δεξιότητες δημιουργικότητας βοηθούν τους/τις μαθητές/-</a:t>
            </a:r>
            <a:r>
              <a:rPr lang="el-GR" dirty="0" err="1">
                <a:solidFill>
                  <a:srgbClr val="C00000"/>
                </a:solidFill>
                <a:ea typeface="Times New Roman" panose="02020603050405020304" pitchFamily="18" charset="0"/>
                <a:cs typeface="Times New Roman" panose="02020603050405020304" pitchFamily="18" charset="0"/>
              </a:rPr>
              <a:t>τριες</a:t>
            </a:r>
            <a:r>
              <a:rPr lang="el-GR" dirty="0">
                <a:solidFill>
                  <a:srgbClr val="C00000"/>
                </a:solidFill>
                <a:ea typeface="Times New Roman" panose="02020603050405020304" pitchFamily="18" charset="0"/>
                <a:cs typeface="Times New Roman" panose="02020603050405020304" pitchFamily="18" charset="0"/>
              </a:rPr>
              <a:t> να ανακαλύψουν το δικό τους μοναδικό ταλέντο και να εργαστούν για την εκδήλωση και την υλοποίησή του στον εξωτερικό κόσμο. Η αυτογνωσία των συγκεκριμένων δημιουργικών ικανοτήτων σε συνδυασμό με τη γνώση ευρέος φάσματος τεχνικών δημιουργικότητας προσφέρει στο άτομο τη γνώση, την ευκαιρία και τη δυνατότητα να δημιουργήσει σε οποιεσδήποτε περιστάσεις της ζωής του.</a:t>
            </a:r>
            <a:endParaRPr lang="el-GR" sz="1600" dirty="0">
              <a:solidFill>
                <a:srgbClr val="C00000"/>
              </a:solidFill>
              <a:ea typeface="Calibri" panose="020F0502020204030204" pitchFamily="34" charset="0"/>
              <a:cs typeface="Times New Roman" panose="02020603050405020304" pitchFamily="18" charset="0"/>
            </a:endParaRPr>
          </a:p>
          <a:p>
            <a:pPr algn="just">
              <a:lnSpc>
                <a:spcPct val="150000"/>
              </a:lnSpc>
            </a:pPr>
            <a:r>
              <a:rPr lang="el-GR" dirty="0">
                <a:solidFill>
                  <a:srgbClr val="C00000"/>
                </a:solidFill>
                <a:ea typeface="Times New Roman" panose="02020603050405020304" pitchFamily="18" charset="0"/>
                <a:cs typeface="Times New Roman" panose="02020603050405020304" pitchFamily="18" charset="0"/>
              </a:rPr>
              <a:t>Στην εκπαίδευση, η δημιουργία καινοτομικών εκπαιδευτικών οικοσυστημάτων για την ενσωμάτωση της σκόπιμης δημιουργικής σκέψης και στάσης στην εκπαίδευση μπορούν να υποστηρίξουν καινοτομικές, δημιουργικές, εκπαιδευτικές εμπειρίες αξιοποιώντας δυναμικά τη γνώση και τη μάθηση για όλους τους εμπλεκόμενους στη δημιουργική μάθηση. </a:t>
            </a:r>
            <a:endParaRPr lang="el-GR" sz="2800" dirty="0">
              <a:solidFill>
                <a:srgbClr val="C00000"/>
              </a:solidFill>
            </a:endParaRPr>
          </a:p>
        </p:txBody>
      </p:sp>
    </p:spTree>
    <p:extLst>
      <p:ext uri="{BB962C8B-B14F-4D97-AF65-F5344CB8AC3E}">
        <p14:creationId xmlns:p14="http://schemas.microsoft.com/office/powerpoint/2010/main" val="2094599664"/>
      </p:ext>
    </p:extLst>
  </p:cSld>
  <p:clrMapOvr>
    <a:masterClrMapping/>
  </p:clrMapOvr>
  <p:transition spd="slow">
    <p:push dir="u"/>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91" y="-33583"/>
            <a:ext cx="9108909" cy="7022820"/>
          </a:xfrm>
          <a:prstGeom prst="rect">
            <a:avLst/>
          </a:prstGeom>
          <a:gradFill>
            <a:gsLst>
              <a:gs pos="0">
                <a:schemeClr val="tx2">
                  <a:lumMod val="20000"/>
                  <a:lumOff val="80000"/>
                </a:schemeClr>
              </a:gs>
              <a:gs pos="50000">
                <a:srgbClr val="FFE7FF"/>
              </a:gs>
              <a:gs pos="100000">
                <a:schemeClr val="accent1">
                  <a:tint val="23500"/>
                  <a:satMod val="160000"/>
                </a:schemeClr>
              </a:gs>
            </a:gsLst>
            <a:lin ang="5400000" scaled="0"/>
          </a:gradFill>
        </p:spPr>
        <p:txBody>
          <a:bodyPr wrap="square">
            <a:spAutoFit/>
          </a:bodyPr>
          <a:lstStyle/>
          <a:p>
            <a:pPr algn="just">
              <a:lnSpc>
                <a:spcPct val="115000"/>
              </a:lnSpc>
              <a:spcAft>
                <a:spcPts val="0"/>
              </a:spcAft>
            </a:pPr>
            <a:r>
              <a:rPr lang="el-GR" sz="1400" b="1" dirty="0">
                <a:solidFill>
                  <a:srgbClr val="365F91"/>
                </a:solidFill>
                <a:ea typeface="Times New Roman" panose="02020603050405020304" pitchFamily="18" charset="0"/>
                <a:cs typeface="Times New Roman" panose="02020603050405020304" pitchFamily="18" charset="0"/>
              </a:rPr>
              <a:t>Βιβλιογραφία</a:t>
            </a:r>
            <a:endParaRPr lang="el-GR" sz="1100" dirty="0">
              <a:ea typeface="Calibri" panose="020F0502020204030204" pitchFamily="34" charset="0"/>
              <a:cs typeface="Times New Roman" panose="02020603050405020304" pitchFamily="18" charset="0"/>
            </a:endParaRPr>
          </a:p>
          <a:p>
            <a:pPr algn="just">
              <a:lnSpc>
                <a:spcPct val="115000"/>
              </a:lnSpc>
              <a:spcAft>
                <a:spcPts val="0"/>
              </a:spcAft>
            </a:pPr>
            <a:r>
              <a:rPr lang="el-GR" sz="1400" b="1" dirty="0">
                <a:solidFill>
                  <a:srgbClr val="365F91"/>
                </a:solidFill>
                <a:ea typeface="Times New Roman" panose="02020603050405020304" pitchFamily="18" charset="0"/>
                <a:cs typeface="Times New Roman" panose="02020603050405020304" pitchFamily="18" charset="0"/>
              </a:rPr>
              <a:t> </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Αργυρίου, Μ. (2018).  Η Μουσική Παιδεία ως εφαρμοσμένη πολιτιστική πολιτική και πρακτική στο χώρο της εκπαίδευσης. </a:t>
            </a:r>
            <a:r>
              <a:rPr lang="el-GR" sz="1100" dirty="0" err="1">
                <a:ea typeface="Times New Roman" panose="02020603050405020304" pitchFamily="18" charset="0"/>
                <a:cs typeface="Times New Roman" panose="02020603050405020304" pitchFamily="18" charset="0"/>
              </a:rPr>
              <a:t>Θεσ</a:t>
            </a:r>
            <a:r>
              <a:rPr lang="el-GR" sz="1100" dirty="0">
                <a:ea typeface="Times New Roman" panose="02020603050405020304" pitchFamily="18" charset="0"/>
                <a:cs typeface="Times New Roman" panose="02020603050405020304" pitchFamily="18" charset="0"/>
              </a:rPr>
              <a:t>/</a:t>
            </a:r>
            <a:r>
              <a:rPr lang="el-GR" sz="1100" dirty="0" err="1">
                <a:ea typeface="Times New Roman" panose="02020603050405020304" pitchFamily="18" charset="0"/>
                <a:cs typeface="Times New Roman" panose="02020603050405020304" pitchFamily="18" charset="0"/>
              </a:rPr>
              <a:t>κη</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Εκδ.Γράφημα</a:t>
            </a:r>
            <a:r>
              <a:rPr lang="el-GR" sz="1100" dirty="0">
                <a:ea typeface="Times New Roman" panose="02020603050405020304" pitchFamily="18" charset="0"/>
                <a:cs typeface="Times New Roman" panose="02020603050405020304" pitchFamily="18" charset="0"/>
              </a:rPr>
              <a:t>. </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Αθανασούλα</a:t>
            </a:r>
            <a:r>
              <a:rPr lang="el-GR" sz="1100" dirty="0">
                <a:ea typeface="Times New Roman" panose="02020603050405020304" pitchFamily="18" charset="0"/>
                <a:cs typeface="Times New Roman" panose="02020603050405020304" pitchFamily="18" charset="0"/>
              </a:rPr>
              <a:t> – Ρέππα, Α. (1999β). Ο εκπαιδευτικός οργανισμός στο Διεθνές και Ευρωπαϊκό Περιβάλλον. Στο </a:t>
            </a:r>
            <a:r>
              <a:rPr lang="el-GR" sz="1100" dirty="0" err="1">
                <a:ea typeface="Times New Roman" panose="02020603050405020304" pitchFamily="18" charset="0"/>
                <a:cs typeface="Times New Roman" panose="02020603050405020304" pitchFamily="18" charset="0"/>
              </a:rPr>
              <a:t>Α.Αθανασούλα</a:t>
            </a:r>
            <a:r>
              <a:rPr lang="el-GR" sz="1100" dirty="0">
                <a:ea typeface="Times New Roman" panose="02020603050405020304" pitchFamily="18" charset="0"/>
                <a:cs typeface="Times New Roman" panose="02020603050405020304" pitchFamily="18" charset="0"/>
              </a:rPr>
              <a:t> – Ρέππα, </a:t>
            </a:r>
            <a:r>
              <a:rPr lang="el-GR" sz="1100" dirty="0" err="1">
                <a:ea typeface="Times New Roman" panose="02020603050405020304" pitchFamily="18" charset="0"/>
                <a:cs typeface="Times New Roman" panose="02020603050405020304" pitchFamily="18" charset="0"/>
              </a:rPr>
              <a:t>Μ.Κουτούζης</a:t>
            </a:r>
            <a:r>
              <a:rPr lang="el-GR" sz="1100" dirty="0">
                <a:ea typeface="Times New Roman" panose="02020603050405020304" pitchFamily="18" charset="0"/>
                <a:cs typeface="Times New Roman" panose="02020603050405020304" pitchFamily="18" charset="0"/>
              </a:rPr>
              <a:t>, &amp; </a:t>
            </a:r>
            <a:r>
              <a:rPr lang="el-GR" sz="1100" dirty="0" err="1">
                <a:ea typeface="Times New Roman" panose="02020603050405020304" pitchFamily="18" charset="0"/>
                <a:cs typeface="Times New Roman" panose="02020603050405020304" pitchFamily="18" charset="0"/>
              </a:rPr>
              <a:t>Ι.Χατζηευστρατίου</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Επιμ</a:t>
            </a:r>
            <a:r>
              <a:rPr lang="el-GR" sz="1100" dirty="0">
                <a:ea typeface="Times New Roman" panose="02020603050405020304" pitchFamily="18" charset="0"/>
                <a:cs typeface="Times New Roman" panose="02020603050405020304" pitchFamily="18" charset="0"/>
              </a:rPr>
              <a:t>), Διοίκηση Εκπαιδευτικών Μονάδων. Κοινωνική και Ευρωπαϊκή Διάσταση της Εκπαιδευτικής Διοίκησης (</a:t>
            </a:r>
            <a:r>
              <a:rPr lang="el-GR" sz="1100" dirty="0" err="1">
                <a:ea typeface="Times New Roman" panose="02020603050405020304" pitchFamily="18" charset="0"/>
                <a:cs typeface="Times New Roman" panose="02020603050405020304" pitchFamily="18" charset="0"/>
              </a:rPr>
              <a:t>Τομ.Γ</a:t>
            </a:r>
            <a:r>
              <a:rPr lang="el-GR" sz="1100" dirty="0">
                <a:ea typeface="Times New Roman" panose="02020603050405020304" pitchFamily="18" charset="0"/>
                <a:cs typeface="Times New Roman" panose="02020603050405020304" pitchFamily="18" charset="0"/>
              </a:rPr>
              <a:t>΄). Πάτρα: Ελληνικό Ανοικτό Πανεπιστήμιο.</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Βενιζέλος, Ε. (1999). Διαχρονία και Συνέργεια. Μια Πολιτική Πολιτισμού. (2η έκδοση). Αθήνα: Καστανιώτης.</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Βενιζέλος, Ε. (1998). Γιατί ο πολιτισμός είναι πολιτική. Το Βήμα, 06/12/1998. Ανακλήθηκε στις 27.2.2013 από http://www.tovima.gr/opinions/article/?aid=105676</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n-US" sz="1100" dirty="0" err="1">
                <a:ea typeface="Times New Roman" panose="02020603050405020304" pitchFamily="18" charset="0"/>
                <a:cs typeface="Times New Roman" panose="02020603050405020304" pitchFamily="18" charset="0"/>
              </a:rPr>
              <a:t>Fabrizio</a:t>
            </a:r>
            <a:r>
              <a:rPr lang="en-US" sz="1100" dirty="0">
                <a:ea typeface="Times New Roman" panose="02020603050405020304" pitchFamily="18" charset="0"/>
                <a:cs typeface="Times New Roman" panose="02020603050405020304" pitchFamily="18" charset="0"/>
              </a:rPr>
              <a:t>, C. (1981). Cultural development in Europe in UNESCO. In Cultural development Some Regional Experiences. Paris: UNESCO.</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n-US" sz="1100" dirty="0">
                <a:ea typeface="Times New Roman" panose="02020603050405020304" pitchFamily="18" charset="0"/>
                <a:cs typeface="Times New Roman" panose="02020603050405020304" pitchFamily="18" charset="0"/>
              </a:rPr>
              <a:t>Girard, A. (1983). Cultural development: experiences and policies. Paris: UNESCO.</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Ζορμπά, Μ. (2014). Πολιτική του πολιτισμού. Αθήνα: Εκδόσεις Πατάκη.</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Ζορμπά, Μ. (2008). Σε τι χρειάζεται η πολιτιστική πολιτική; Εφημερίδα Το Βήμα, 24.11.2008, http://www.tovima.gr/2008/11/24/opinions/se-ti-xreiazetai-i-politistiki-politiki/</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Ζορμπά, Μ. (1997). Σε τι χρειάζεται η πολιτιστική πολιτική, </a:t>
            </a:r>
            <a:r>
              <a:rPr lang="el-GR" sz="1100" dirty="0" err="1">
                <a:ea typeface="Times New Roman" panose="02020603050405020304" pitchFamily="18" charset="0"/>
                <a:cs typeface="Times New Roman" panose="02020603050405020304" pitchFamily="18" charset="0"/>
              </a:rPr>
              <a:t>εφ</a:t>
            </a:r>
            <a:r>
              <a:rPr lang="el-GR" sz="1100" dirty="0">
                <a:ea typeface="Times New Roman" panose="02020603050405020304" pitchFamily="18" charset="0"/>
                <a:cs typeface="Times New Roman" panose="02020603050405020304" pitchFamily="18" charset="0"/>
              </a:rPr>
              <a:t>. Το Βήμα της 11/5/97.</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Ιωαννίδης, Γ. (2002). Ο ρόλος του εθελοντικού τομέα στην τοπική πολιτιστική ανάπτυξη: η περίπτωση της πόλης του Πειραιά κατά την περίοδο 1974 – 2000. Διδακτορική διατριβή. </a:t>
            </a:r>
            <a:r>
              <a:rPr lang="el-GR" sz="1100" dirty="0" err="1">
                <a:ea typeface="Times New Roman" panose="02020603050405020304" pitchFamily="18" charset="0"/>
                <a:cs typeface="Times New Roman" panose="02020603050405020304" pitchFamily="18" charset="0"/>
              </a:rPr>
              <a:t>Πάντειο</a:t>
            </a:r>
            <a:r>
              <a:rPr lang="el-GR" sz="1100" dirty="0">
                <a:ea typeface="Times New Roman" panose="02020603050405020304" pitchFamily="18" charset="0"/>
                <a:cs typeface="Times New Roman" panose="02020603050405020304" pitchFamily="18" charset="0"/>
              </a:rPr>
              <a:t> Πανεπιστήμιο. Αθήνα: Βιβλιοθήκη </a:t>
            </a:r>
            <a:r>
              <a:rPr lang="el-GR" sz="1100" dirty="0" err="1">
                <a:ea typeface="Times New Roman" panose="02020603050405020304" pitchFamily="18" charset="0"/>
                <a:cs typeface="Times New Roman" panose="02020603050405020304" pitchFamily="18" charset="0"/>
              </a:rPr>
              <a:t>Παντείου</a:t>
            </a:r>
            <a:r>
              <a:rPr lang="el-GR" sz="1100" dirty="0">
                <a:ea typeface="Times New Roman" panose="02020603050405020304" pitchFamily="18" charset="0"/>
                <a:cs typeface="Times New Roman" panose="02020603050405020304" pitchFamily="18" charset="0"/>
              </a:rPr>
              <a:t> Πανεπιστημίου.</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Καλογήρου, Α., Ιωαννίδης, Γ., &amp; </a:t>
            </a:r>
            <a:r>
              <a:rPr lang="el-GR" sz="1100" dirty="0" err="1">
                <a:ea typeface="Times New Roman" panose="02020603050405020304" pitchFamily="18" charset="0"/>
                <a:cs typeface="Times New Roman" panose="02020603050405020304" pitchFamily="18" charset="0"/>
              </a:rPr>
              <a:t>Γασπαρινάτος</a:t>
            </a:r>
            <a:r>
              <a:rPr lang="el-GR" sz="1100" dirty="0">
                <a:ea typeface="Times New Roman" panose="02020603050405020304" pitchFamily="18" charset="0"/>
                <a:cs typeface="Times New Roman" panose="02020603050405020304" pitchFamily="18" charset="0"/>
              </a:rPr>
              <a:t>, Κ. (2006). Ο ρόλος της Τοπικής  Αυτοδιοίκησης σε  θέματα σύγχρονης κοινωνίας. Μέρος Β’: Πολιτισμός και Ανάπτυξη. Σημειώσεις για την Κοινή Φάση σπουδών της ΕΣΤΑ. Αθήνα.</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Κόνσολα</a:t>
            </a:r>
            <a:r>
              <a:rPr lang="el-GR" sz="1100" dirty="0">
                <a:ea typeface="Times New Roman" panose="02020603050405020304" pitchFamily="18" charset="0"/>
                <a:cs typeface="Times New Roman" panose="02020603050405020304" pitchFamily="18" charset="0"/>
              </a:rPr>
              <a:t>, Ν. (2006). Πολιτιστική ανάπτυξη και Πολιτική. Αθήνα: Εκδόσεις </a:t>
            </a:r>
            <a:r>
              <a:rPr lang="el-GR" sz="1100" dirty="0" err="1">
                <a:ea typeface="Times New Roman" panose="02020603050405020304" pitchFamily="18" charset="0"/>
                <a:cs typeface="Times New Roman" panose="02020603050405020304" pitchFamily="18" charset="0"/>
              </a:rPr>
              <a:t>Παπαζήση</a:t>
            </a:r>
            <a:r>
              <a:rPr lang="el-GR"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Κόνσολα</a:t>
            </a:r>
            <a:r>
              <a:rPr lang="el-GR" sz="1100" dirty="0">
                <a:ea typeface="Times New Roman" panose="02020603050405020304" pitchFamily="18" charset="0"/>
                <a:cs typeface="Times New Roman" panose="02020603050405020304" pitchFamily="18" charset="0"/>
              </a:rPr>
              <a:t>, Ν. (2003). Θέματα Πολιτιστικής Πολιτικής (σημειώσεις). Πανεπιστημιακές παραδόσεις για το μάθημα: Πολιτιστική Ανάπτυξη και Πολιτική. Τμήμα Οικονομικής και Περιφερειακής Ανάπτυξης. Αθήνα: </a:t>
            </a:r>
            <a:r>
              <a:rPr lang="el-GR" sz="1100" dirty="0" err="1">
                <a:ea typeface="Times New Roman" panose="02020603050405020304" pitchFamily="18" charset="0"/>
                <a:cs typeface="Times New Roman" panose="02020603050405020304" pitchFamily="18" charset="0"/>
              </a:rPr>
              <a:t>Πάντειο</a:t>
            </a:r>
            <a:r>
              <a:rPr lang="el-GR" sz="1100" dirty="0">
                <a:ea typeface="Times New Roman" panose="02020603050405020304" pitchFamily="18" charset="0"/>
                <a:cs typeface="Times New Roman" panose="02020603050405020304" pitchFamily="18" charset="0"/>
              </a:rPr>
              <a:t> Πανεπιστήμιο. </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Κόνσολα</a:t>
            </a:r>
            <a:r>
              <a:rPr lang="el-GR" sz="1100" dirty="0">
                <a:ea typeface="Times New Roman" panose="02020603050405020304" pitchFamily="18" charset="0"/>
                <a:cs typeface="Times New Roman" panose="02020603050405020304" pitchFamily="18" charset="0"/>
              </a:rPr>
              <a:t>, Ν. (1998). Θέματα πολιτιστικής πολιτικής. Αδημοσίευτες πανεπιστημιακές σημειώσεις. Αθήνα: </a:t>
            </a:r>
            <a:r>
              <a:rPr lang="el-GR" sz="1100" dirty="0" err="1">
                <a:ea typeface="Times New Roman" panose="02020603050405020304" pitchFamily="18" charset="0"/>
                <a:cs typeface="Times New Roman" panose="02020603050405020304" pitchFamily="18" charset="0"/>
              </a:rPr>
              <a:t>Πάντειο</a:t>
            </a:r>
            <a:r>
              <a:rPr lang="el-GR" sz="1100" dirty="0">
                <a:ea typeface="Times New Roman" panose="02020603050405020304" pitchFamily="18" charset="0"/>
                <a:cs typeface="Times New Roman" panose="02020603050405020304" pitchFamily="18" charset="0"/>
              </a:rPr>
              <a:t> Πανεπιστήμιο.</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Κόνσολα</a:t>
            </a:r>
            <a:r>
              <a:rPr lang="el-GR" sz="1100" dirty="0">
                <a:ea typeface="Times New Roman" panose="02020603050405020304" pitchFamily="18" charset="0"/>
                <a:cs typeface="Times New Roman" panose="02020603050405020304" pitchFamily="18" charset="0"/>
              </a:rPr>
              <a:t>, Ν. (1995). Η διεθνής προστασία της παγκόσμιας πολιτιστικής κληρονομιάς. Αθήνα: Εκδόσεις </a:t>
            </a:r>
            <a:r>
              <a:rPr lang="el-GR" sz="1100" dirty="0" err="1">
                <a:ea typeface="Times New Roman" panose="02020603050405020304" pitchFamily="18" charset="0"/>
                <a:cs typeface="Times New Roman" panose="02020603050405020304" pitchFamily="18" charset="0"/>
              </a:rPr>
              <a:t>Παπαζήση</a:t>
            </a:r>
            <a:r>
              <a:rPr lang="el-GR"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Κόνσολα</a:t>
            </a:r>
            <a:r>
              <a:rPr lang="el-GR" sz="1100" dirty="0">
                <a:ea typeface="Times New Roman" panose="02020603050405020304" pitchFamily="18" charset="0"/>
                <a:cs typeface="Times New Roman" panose="02020603050405020304" pitchFamily="18" charset="0"/>
              </a:rPr>
              <a:t>, Ν. (1990). Πολιτιστική δραστηριότητα και κρατική πολιτική στην Ελλάδα: Η περιφερειακή διάσταση. Αθήνα: Εκδόσεις </a:t>
            </a:r>
            <a:r>
              <a:rPr lang="el-GR" sz="1100" dirty="0" err="1">
                <a:ea typeface="Times New Roman" panose="02020603050405020304" pitchFamily="18" charset="0"/>
                <a:cs typeface="Times New Roman" panose="02020603050405020304" pitchFamily="18" charset="0"/>
              </a:rPr>
              <a:t>Παπαζήση</a:t>
            </a:r>
            <a:r>
              <a:rPr lang="el-GR"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Κόνσολα</a:t>
            </a:r>
            <a:r>
              <a:rPr lang="el-GR" sz="1100" dirty="0">
                <a:ea typeface="Times New Roman" panose="02020603050405020304" pitchFamily="18" charset="0"/>
                <a:cs typeface="Times New Roman" panose="02020603050405020304" pitchFamily="18" charset="0"/>
              </a:rPr>
              <a:t>, Ν. (1982). Οργάνωση πολιτιστικής διοίκησης. Αθήνα: Εκδόσεις </a:t>
            </a:r>
            <a:r>
              <a:rPr lang="el-GR" sz="1100" dirty="0" err="1">
                <a:ea typeface="Times New Roman" panose="02020603050405020304" pitchFamily="18" charset="0"/>
                <a:cs typeface="Times New Roman" panose="02020603050405020304" pitchFamily="18" charset="0"/>
              </a:rPr>
              <a:t>Παπαζήση</a:t>
            </a:r>
            <a:r>
              <a:rPr lang="el-GR" sz="1100" dirty="0">
                <a:ea typeface="Times New Roman" panose="02020603050405020304" pitchFamily="18" charset="0"/>
                <a:cs typeface="Times New Roman" panose="02020603050405020304" pitchFamily="18" charset="0"/>
              </a:rPr>
              <a:t>.  </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Κουρή, Μ. (2007). Μουσική: Πολιτιστικοί οργανισμοί και εκπαίδευση. Μουσική Σε Πρώτη Βαθμίδα</a:t>
            </a:r>
            <a:r>
              <a:rPr lang="en-US" sz="1100" dirty="0">
                <a:ea typeface="Times New Roman" panose="02020603050405020304" pitchFamily="18" charset="0"/>
                <a:cs typeface="Times New Roman" panose="02020603050405020304" pitchFamily="18" charset="0"/>
              </a:rPr>
              <a:t>, 2, 11-19. </a:t>
            </a:r>
            <a:r>
              <a:rPr lang="el-GR" sz="1100" dirty="0">
                <a:ea typeface="Times New Roman" panose="02020603050405020304" pitchFamily="18" charset="0"/>
                <a:cs typeface="Times New Roman" panose="02020603050405020304" pitchFamily="18" charset="0"/>
              </a:rPr>
              <a:t>Αθήνα</a:t>
            </a:r>
            <a:r>
              <a:rPr lang="en-US" sz="1100" dirty="0">
                <a:ea typeface="Times New Roman" panose="02020603050405020304" pitchFamily="18" charset="0"/>
                <a:cs typeface="Times New Roman" panose="02020603050405020304" pitchFamily="18" charset="0"/>
              </a:rPr>
              <a:t>: </a:t>
            </a:r>
            <a:r>
              <a:rPr lang="el-GR" sz="1100" dirty="0">
                <a:ea typeface="Times New Roman" panose="02020603050405020304" pitchFamily="18" charset="0"/>
                <a:cs typeface="Times New Roman" panose="02020603050405020304" pitchFamily="18" charset="0"/>
              </a:rPr>
              <a:t>ΕΕΜΑΠΕ</a:t>
            </a:r>
            <a:r>
              <a:rPr lang="en-US"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n-US" sz="1100" dirty="0">
                <a:ea typeface="Times New Roman" panose="02020603050405020304" pitchFamily="18" charset="0"/>
                <a:cs typeface="Times New Roman" panose="02020603050405020304" pitchFamily="18" charset="0"/>
              </a:rPr>
              <a:t>McCarthy, </a:t>
            </a:r>
            <a:r>
              <a:rPr lang="el-GR" sz="1100" dirty="0">
                <a:ea typeface="Times New Roman" panose="02020603050405020304" pitchFamily="18" charset="0"/>
                <a:cs typeface="Times New Roman" panose="02020603050405020304" pitchFamily="18" charset="0"/>
              </a:rPr>
              <a:t>Μ</a:t>
            </a:r>
            <a:r>
              <a:rPr lang="en-US" sz="1100" dirty="0">
                <a:ea typeface="Times New Roman" panose="02020603050405020304" pitchFamily="18" charset="0"/>
                <a:cs typeface="Times New Roman" panose="02020603050405020304" pitchFamily="18" charset="0"/>
              </a:rPr>
              <a:t>. (2004). Toward a Global Community: The History of the International Society for Music Education 1953-2003. ISME.</a:t>
            </a:r>
            <a:endParaRPr lang="el-GR"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72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24684" y="527899"/>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622761" y="1340768"/>
            <a:ext cx="8190656" cy="5122941"/>
          </a:xfrm>
          <a:prstGeom prst="rect">
            <a:avLst/>
          </a:prstGeom>
        </p:spPr>
        <p:txBody>
          <a:bodyPr wrap="square">
            <a:spAutoFit/>
          </a:bodyPr>
          <a:lstStyle/>
          <a:p>
            <a:pPr lvl="0" algn="just" eaLnBrk="0" hangingPunct="0">
              <a:lnSpc>
                <a:spcPct val="150000"/>
              </a:lnSpc>
              <a:spcBef>
                <a:spcPts val="0"/>
              </a:spcBef>
              <a:spcAft>
                <a:spcPts val="0"/>
              </a:spcAft>
            </a:pPr>
            <a:r>
              <a:rPr lang="el-GR" sz="2000" dirty="0">
                <a:solidFill>
                  <a:srgbClr val="1F497D">
                    <a:lumMod val="75000"/>
                  </a:srgbClr>
                </a:solidFill>
                <a:latin typeface="Calibri"/>
                <a:cs typeface="+mn-cs"/>
              </a:rPr>
              <a:t>Το Παιδαγωγικό Ινστιτούτο (Π.Ι), μέχρι πρότινος, αποτελούσε ανεξάρτητη δημόσια υπηρεσία, η οποία όμως υπαγόταν απευθείας στον Υπουργό Παιδείας αποτελώντας τον παλαιότερο ερευνητικό και συμβουλευτικό φορέα σε ζητήματα παιδείας καθώς με το έργο του συνέβαλλε στη χάραξη της εκπαιδευτικής πολιτικής από το εκάστοτε υπουργείο Παιδείας. </a:t>
            </a:r>
            <a:endParaRPr lang="el-GR" sz="2000" dirty="0" smtClean="0">
              <a:solidFill>
                <a:srgbClr val="1F497D">
                  <a:lumMod val="75000"/>
                </a:srgbClr>
              </a:solidFill>
              <a:latin typeface="Calibri"/>
              <a:cs typeface="+mn-cs"/>
            </a:endParaRPr>
          </a:p>
          <a:p>
            <a:pPr lvl="0" algn="just" eaLnBrk="0" hangingPunct="0">
              <a:lnSpc>
                <a:spcPct val="150000"/>
              </a:lnSpc>
              <a:spcBef>
                <a:spcPts val="0"/>
              </a:spcBef>
              <a:spcAft>
                <a:spcPts val="0"/>
              </a:spcAft>
            </a:pPr>
            <a:endParaRPr lang="el-GR" sz="2000" dirty="0">
              <a:solidFill>
                <a:srgbClr val="1F497D">
                  <a:lumMod val="75000"/>
                </a:srgbClr>
              </a:solidFill>
              <a:latin typeface="Calibri"/>
              <a:cs typeface="+mn-cs"/>
            </a:endParaRPr>
          </a:p>
          <a:p>
            <a:pPr lvl="0" algn="just" eaLnBrk="0" hangingPunct="0">
              <a:lnSpc>
                <a:spcPct val="150000"/>
              </a:lnSpc>
              <a:spcBef>
                <a:spcPts val="0"/>
              </a:spcBef>
              <a:spcAft>
                <a:spcPts val="0"/>
              </a:spcAft>
            </a:pPr>
            <a:r>
              <a:rPr lang="el-GR" sz="2000" dirty="0" smtClean="0">
                <a:solidFill>
                  <a:srgbClr val="C00000"/>
                </a:solidFill>
                <a:latin typeface="Calibri"/>
                <a:cs typeface="+mn-cs"/>
              </a:rPr>
              <a:t>Κύριος </a:t>
            </a:r>
            <a:r>
              <a:rPr lang="el-GR" sz="2000" dirty="0">
                <a:solidFill>
                  <a:srgbClr val="C00000"/>
                </a:solidFill>
                <a:latin typeface="Calibri"/>
                <a:cs typeface="+mn-cs"/>
              </a:rPr>
              <a:t>σκοπός του ήταν η πολύπλευρη μελέτη του ελληνικού εκπαιδευτικού συστήματος, η υποβολή προτάσεων, γνωμοδοτήσεων και εισηγήσεων προς τον Υπουργό Παιδείας για όλα τα θέματα της εκπαίδευσης, καθώς και η εφαρμογή των αποφάσεων του Υπουργού Παιδείας σε εκπαιδευτικό-παιδαγωγικό επίπεδο</a:t>
            </a:r>
          </a:p>
        </p:txBody>
      </p:sp>
    </p:spTree>
    <p:extLst>
      <p:ext uri="{BB962C8B-B14F-4D97-AF65-F5344CB8AC3E}">
        <p14:creationId xmlns:p14="http://schemas.microsoft.com/office/powerpoint/2010/main" val="30696469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8" y="0"/>
            <a:ext cx="9126962" cy="7088992"/>
          </a:xfrm>
          <a:prstGeom prst="rect">
            <a:avLst/>
          </a:prstGeom>
          <a:gradFill>
            <a:gsLst>
              <a:gs pos="0">
                <a:schemeClr val="tx2">
                  <a:lumMod val="20000"/>
                  <a:lumOff val="80000"/>
                </a:schemeClr>
              </a:gs>
              <a:gs pos="50000">
                <a:srgbClr val="FFE7FF"/>
              </a:gs>
              <a:gs pos="100000">
                <a:schemeClr val="accent1">
                  <a:tint val="23500"/>
                  <a:satMod val="160000"/>
                </a:schemeClr>
              </a:gs>
            </a:gsLst>
            <a:lin ang="5400000" scaled="0"/>
          </a:gradFill>
        </p:spPr>
        <p:txBody>
          <a:bodyPr wrap="square">
            <a:spAutoFit/>
          </a:bodyPr>
          <a:lstStyle/>
          <a:p>
            <a:pPr marL="457200" indent="-457200" algn="just">
              <a:lnSpc>
                <a:spcPct val="115000"/>
              </a:lnSpc>
              <a:spcAft>
                <a:spcPts val="600"/>
              </a:spcAft>
            </a:pPr>
            <a:r>
              <a:rPr lang="en-US" sz="1100" dirty="0">
                <a:ea typeface="Times New Roman" panose="02020603050405020304" pitchFamily="18" charset="0"/>
                <a:cs typeface="Times New Roman" panose="02020603050405020304" pitchFamily="18" charset="0"/>
              </a:rPr>
              <a:t>Miles, S., &amp; </a:t>
            </a:r>
            <a:r>
              <a:rPr lang="en-US" sz="1100" dirty="0" err="1">
                <a:ea typeface="Times New Roman" panose="02020603050405020304" pitchFamily="18" charset="0"/>
                <a:cs typeface="Times New Roman" panose="02020603050405020304" pitchFamily="18" charset="0"/>
              </a:rPr>
              <a:t>Padisson</a:t>
            </a:r>
            <a:r>
              <a:rPr lang="en-US" sz="1100" dirty="0">
                <a:ea typeface="Times New Roman" panose="02020603050405020304" pitchFamily="18" charset="0"/>
                <a:cs typeface="Times New Roman" panose="02020603050405020304" pitchFamily="18" charset="0"/>
              </a:rPr>
              <a:t>, R. (2005). Introduction: The Rise and Rise of Culture-led Urban Regeneration. </a:t>
            </a:r>
            <a:r>
              <a:rPr lang="el-GR" sz="1100" dirty="0" err="1">
                <a:ea typeface="Times New Roman" panose="02020603050405020304" pitchFamily="18" charset="0"/>
                <a:cs typeface="Times New Roman" panose="02020603050405020304" pitchFamily="18" charset="0"/>
              </a:rPr>
              <a:t>Urban</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Studies</a:t>
            </a:r>
            <a:r>
              <a:rPr lang="el-GR" sz="1100" dirty="0">
                <a:ea typeface="Times New Roman" panose="02020603050405020304" pitchFamily="18" charset="0"/>
                <a:cs typeface="Times New Roman" panose="02020603050405020304" pitchFamily="18" charset="0"/>
              </a:rPr>
              <a:t>, 42 (5/6), 833-839.</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Morin</a:t>
            </a:r>
            <a:r>
              <a:rPr lang="el-GR" sz="1100" dirty="0">
                <a:ea typeface="Times New Roman" panose="02020603050405020304" pitchFamily="18" charset="0"/>
                <a:cs typeface="Times New Roman" panose="02020603050405020304" pitchFamily="18" charset="0"/>
              </a:rPr>
              <a:t>, E., &amp; </a:t>
            </a:r>
            <a:r>
              <a:rPr lang="el-GR" sz="1100" dirty="0" err="1">
                <a:ea typeface="Times New Roman" panose="02020603050405020304" pitchFamily="18" charset="0"/>
                <a:cs typeface="Times New Roman" panose="02020603050405020304" pitchFamily="18" charset="0"/>
              </a:rPr>
              <a:t>Naïr</a:t>
            </a:r>
            <a:r>
              <a:rPr lang="el-GR" sz="1100" dirty="0">
                <a:ea typeface="Times New Roman" panose="02020603050405020304" pitchFamily="18" charset="0"/>
                <a:cs typeface="Times New Roman" panose="02020603050405020304" pitchFamily="18" charset="0"/>
              </a:rPr>
              <a:t>, S. (1998). Για μια Πολιτική Πολιτισμού. (</a:t>
            </a:r>
            <a:r>
              <a:rPr lang="el-GR" sz="1100" dirty="0" err="1">
                <a:ea typeface="Times New Roman" panose="02020603050405020304" pitchFamily="18" charset="0"/>
                <a:cs typeface="Times New Roman" panose="02020603050405020304" pitchFamily="18" charset="0"/>
              </a:rPr>
              <a:t>Ε.Αστερίου</a:t>
            </a:r>
            <a:r>
              <a:rPr lang="el-GR" sz="1100" dirty="0">
                <a:ea typeface="Times New Roman" panose="02020603050405020304" pitchFamily="18" charset="0"/>
                <a:cs typeface="Times New Roman" panose="02020603050405020304" pitchFamily="18" charset="0"/>
              </a:rPr>
              <a:t>, Μτφ.) Αθήνα: Λιβάνης.</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Μπιτσάνη</a:t>
            </a:r>
            <a:r>
              <a:rPr lang="el-GR" sz="1100" dirty="0">
                <a:ea typeface="Times New Roman" panose="02020603050405020304" pitchFamily="18" charset="0"/>
                <a:cs typeface="Times New Roman" panose="02020603050405020304" pitchFamily="18" charset="0"/>
              </a:rPr>
              <a:t>, Ε. (2004). Πολιτισμική διαχείριση και περιφερειακή ανάπτυξη. Σχεδιασμός πολιτιστικής πολιτικής και πολιτιστικού προϊόντος. Αθήνα: Εκδόσεις </a:t>
            </a:r>
            <a:r>
              <a:rPr lang="el-GR" sz="1100" dirty="0" err="1">
                <a:ea typeface="Times New Roman" panose="02020603050405020304" pitchFamily="18" charset="0"/>
                <a:cs typeface="Times New Roman" panose="02020603050405020304" pitchFamily="18" charset="0"/>
              </a:rPr>
              <a:t>Διόνικος</a:t>
            </a:r>
            <a:r>
              <a:rPr lang="el-GR" sz="1100" dirty="0">
                <a:ea typeface="Times New Roman" panose="02020603050405020304" pitchFamily="18" charset="0"/>
                <a:cs typeface="Times New Roman" panose="02020603050405020304" pitchFamily="18" charset="0"/>
              </a:rPr>
              <a:t>. </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Μπιτσάνη</a:t>
            </a:r>
            <a:r>
              <a:rPr lang="el-GR" sz="1100" dirty="0">
                <a:ea typeface="Times New Roman" panose="02020603050405020304" pitchFamily="18" charset="0"/>
                <a:cs typeface="Times New Roman" panose="02020603050405020304" pitchFamily="18" charset="0"/>
              </a:rPr>
              <a:t>, Ε. (2002). Πολιτισμός κα Τοπική Κοινωνία: η τοπική πολιτιστική ανάπτυξη στην Ελλάδα και ο ρόλος της Τοπικής Αυτοδιοίκησης, 1980-2000. Διδακτορική Διατριβή. </a:t>
            </a:r>
            <a:r>
              <a:rPr lang="el-GR" sz="1100" dirty="0" err="1">
                <a:ea typeface="Times New Roman" panose="02020603050405020304" pitchFamily="18" charset="0"/>
                <a:cs typeface="Times New Roman" panose="02020603050405020304" pitchFamily="18" charset="0"/>
              </a:rPr>
              <a:t>Πάντειο</a:t>
            </a:r>
            <a:r>
              <a:rPr lang="el-GR" sz="1100" dirty="0">
                <a:ea typeface="Times New Roman" panose="02020603050405020304" pitchFamily="18" charset="0"/>
                <a:cs typeface="Times New Roman" panose="02020603050405020304" pitchFamily="18" charset="0"/>
              </a:rPr>
              <a:t> Πανεπιστήμιο. Αθήνα: Βιβλιοθήκη </a:t>
            </a:r>
            <a:r>
              <a:rPr lang="el-GR" sz="1100" dirty="0" err="1">
                <a:ea typeface="Times New Roman" panose="02020603050405020304" pitchFamily="18" charset="0"/>
                <a:cs typeface="Times New Roman" panose="02020603050405020304" pitchFamily="18" charset="0"/>
              </a:rPr>
              <a:t>Παντείου</a:t>
            </a:r>
            <a:r>
              <a:rPr lang="el-GR" sz="1100" dirty="0">
                <a:ea typeface="Times New Roman" panose="02020603050405020304" pitchFamily="18" charset="0"/>
                <a:cs typeface="Times New Roman" panose="02020603050405020304" pitchFamily="18" charset="0"/>
              </a:rPr>
              <a:t> Πανεπιστημίου.</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Rogers</a:t>
            </a:r>
            <a:r>
              <a:rPr lang="el-GR" sz="1100" dirty="0">
                <a:ea typeface="Times New Roman" panose="02020603050405020304" pitchFamily="18" charset="0"/>
                <a:cs typeface="Times New Roman" panose="02020603050405020304" pitchFamily="18" charset="0"/>
              </a:rPr>
              <a:t>, A. (1998). Η Εκπαίδευση Ενηλίκων. Αθήνα: Μεταίχμιο.</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n-US" sz="1100" dirty="0">
                <a:ea typeface="Times New Roman" panose="02020603050405020304" pitchFamily="18" charset="0"/>
                <a:cs typeface="Times New Roman" panose="02020603050405020304" pitchFamily="18" charset="0"/>
              </a:rPr>
              <a:t>Scottish Arts Council (2001). Education and audience development audit. UK: Morag Ballantyne Arts Management.</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Σέργη</a:t>
            </a:r>
            <a:r>
              <a:rPr lang="en-US" sz="1100" dirty="0">
                <a:ea typeface="Times New Roman" panose="02020603050405020304" pitchFamily="18" charset="0"/>
                <a:cs typeface="Times New Roman" panose="02020603050405020304" pitchFamily="18" charset="0"/>
              </a:rPr>
              <a:t>, </a:t>
            </a:r>
            <a:r>
              <a:rPr lang="el-GR" sz="1100" dirty="0">
                <a:ea typeface="Times New Roman" panose="02020603050405020304" pitchFamily="18" charset="0"/>
                <a:cs typeface="Times New Roman" panose="02020603050405020304" pitchFamily="18" charset="0"/>
              </a:rPr>
              <a:t>Λ</a:t>
            </a:r>
            <a:r>
              <a:rPr lang="en-US"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Επιμ</a:t>
            </a:r>
            <a:r>
              <a:rPr lang="en-US" sz="1100" dirty="0">
                <a:ea typeface="Times New Roman" panose="02020603050405020304" pitchFamily="18" charset="0"/>
                <a:cs typeface="Times New Roman" panose="02020603050405020304" pitchFamily="18" charset="0"/>
              </a:rPr>
              <a:t>). (2007). </a:t>
            </a:r>
            <a:r>
              <a:rPr lang="el-GR" sz="1100" dirty="0">
                <a:ea typeface="Times New Roman" panose="02020603050405020304" pitchFamily="18" charset="0"/>
                <a:cs typeface="Times New Roman" panose="02020603050405020304" pitchFamily="18" charset="0"/>
              </a:rPr>
              <a:t>Αρχείο Παναγιώτη </a:t>
            </a:r>
            <a:r>
              <a:rPr lang="el-GR" sz="1100" dirty="0" err="1">
                <a:ea typeface="Times New Roman" panose="02020603050405020304" pitchFamily="18" charset="0"/>
                <a:cs typeface="Times New Roman" panose="02020603050405020304" pitchFamily="18" charset="0"/>
              </a:rPr>
              <a:t>Σέργη</a:t>
            </a:r>
            <a:r>
              <a:rPr lang="en-US" sz="1100" dirty="0">
                <a:ea typeface="Times New Roman" panose="02020603050405020304" pitchFamily="18" charset="0"/>
                <a:cs typeface="Times New Roman" panose="02020603050405020304" pitchFamily="18" charset="0"/>
              </a:rPr>
              <a:t>. </a:t>
            </a:r>
            <a:r>
              <a:rPr lang="el-GR" sz="1100" dirty="0">
                <a:ea typeface="Times New Roman" panose="02020603050405020304" pitchFamily="18" charset="0"/>
                <a:cs typeface="Times New Roman" panose="02020603050405020304" pitchFamily="18" charset="0"/>
              </a:rPr>
              <a:t>Η Συμβολή του Παναγιώτη </a:t>
            </a:r>
            <a:r>
              <a:rPr lang="el-GR" sz="1100" dirty="0" err="1">
                <a:ea typeface="Times New Roman" panose="02020603050405020304" pitchFamily="18" charset="0"/>
                <a:cs typeface="Times New Roman" panose="02020603050405020304" pitchFamily="18" charset="0"/>
              </a:rPr>
              <a:t>Σέργη</a:t>
            </a:r>
            <a:r>
              <a:rPr lang="el-GR" sz="1100" dirty="0">
                <a:ea typeface="Times New Roman" panose="02020603050405020304" pitchFamily="18" charset="0"/>
                <a:cs typeface="Times New Roman" panose="02020603050405020304" pitchFamily="18" charset="0"/>
              </a:rPr>
              <a:t> στην Πολιτιστική Ανάπτυξη και τη Διαμόρφωση της Πολιτιστικής Πολιτικής της Κυπριακής Δημοκρατίας. Λευκωσία: Υπουργείο Παιδείας και Πολιτισμού-Πολιτιστικές Υπηρεσίες.</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Stevenson</a:t>
            </a:r>
            <a:r>
              <a:rPr lang="el-GR" sz="1100" dirty="0">
                <a:ea typeface="Times New Roman" panose="02020603050405020304" pitchFamily="18" charset="0"/>
                <a:cs typeface="Times New Roman" panose="02020603050405020304" pitchFamily="18" charset="0"/>
              </a:rPr>
              <a:t>, D., &amp; </a:t>
            </a:r>
            <a:r>
              <a:rPr lang="el-GR" sz="1100" dirty="0" err="1">
                <a:ea typeface="Times New Roman" panose="02020603050405020304" pitchFamily="18" charset="0"/>
                <a:cs typeface="Times New Roman" panose="02020603050405020304" pitchFamily="18" charset="0"/>
              </a:rPr>
              <a:t>Gibson</a:t>
            </a:r>
            <a:r>
              <a:rPr lang="el-GR" sz="1100" dirty="0">
                <a:ea typeface="Times New Roman" panose="02020603050405020304" pitchFamily="18" charset="0"/>
                <a:cs typeface="Times New Roman" panose="02020603050405020304" pitchFamily="18" charset="0"/>
              </a:rPr>
              <a:t>, L. (2004). </a:t>
            </a:r>
            <a:r>
              <a:rPr lang="en-US" sz="1100" dirty="0">
                <a:ea typeface="Times New Roman" panose="02020603050405020304" pitchFamily="18" charset="0"/>
                <a:cs typeface="Times New Roman" panose="02020603050405020304" pitchFamily="18" charset="0"/>
              </a:rPr>
              <a:t>Urban space and the uses of culture. International Journal of Cultural Policy, Taylor &amp; Francis, 10(1), 1-4.</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Τσαούσης</a:t>
            </a:r>
            <a:r>
              <a:rPr lang="en-US" sz="1100" dirty="0">
                <a:ea typeface="Times New Roman" panose="02020603050405020304" pitchFamily="18" charset="0"/>
                <a:cs typeface="Times New Roman" panose="02020603050405020304" pitchFamily="18" charset="0"/>
              </a:rPr>
              <a:t>, </a:t>
            </a:r>
            <a:r>
              <a:rPr lang="el-GR" sz="1100" dirty="0">
                <a:ea typeface="Times New Roman" panose="02020603050405020304" pitchFamily="18" charset="0"/>
                <a:cs typeface="Times New Roman" panose="02020603050405020304" pitchFamily="18" charset="0"/>
              </a:rPr>
              <a:t>Δ</a:t>
            </a:r>
            <a:r>
              <a:rPr lang="en-US" sz="1100" dirty="0">
                <a:ea typeface="Times New Roman" panose="02020603050405020304" pitchFamily="18" charset="0"/>
                <a:cs typeface="Times New Roman" panose="02020603050405020304" pitchFamily="18" charset="0"/>
              </a:rPr>
              <a:t>.</a:t>
            </a:r>
            <a:r>
              <a:rPr lang="el-GR" sz="1100" dirty="0">
                <a:ea typeface="Times New Roman" panose="02020603050405020304" pitchFamily="18" charset="0"/>
                <a:cs typeface="Times New Roman" panose="02020603050405020304" pitchFamily="18" charset="0"/>
              </a:rPr>
              <a:t>Γ</a:t>
            </a:r>
            <a:r>
              <a:rPr lang="en-US" sz="1100" dirty="0">
                <a:ea typeface="Times New Roman" panose="02020603050405020304" pitchFamily="18" charset="0"/>
                <a:cs typeface="Times New Roman" panose="02020603050405020304" pitchFamily="18" charset="0"/>
              </a:rPr>
              <a:t>. (2007). </a:t>
            </a:r>
            <a:r>
              <a:rPr lang="el-GR" sz="1100" dirty="0">
                <a:ea typeface="Times New Roman" panose="02020603050405020304" pitchFamily="18" charset="0"/>
                <a:cs typeface="Times New Roman" panose="02020603050405020304" pitchFamily="18" charset="0"/>
              </a:rPr>
              <a:t>Η εκπαιδευτική πολιτική των Διεθνών Οργανισμών. Παγκόσμιες και ευρωπαϊκές διαστάσεις. Κέντρο Κοινωνικής Μορφολογίας και Κοινωνικής Πολιτικής. </a:t>
            </a:r>
            <a:r>
              <a:rPr lang="el-GR" sz="1100" dirty="0" err="1">
                <a:ea typeface="Times New Roman" panose="02020603050405020304" pitchFamily="18" charset="0"/>
                <a:cs typeface="Times New Roman" panose="02020603050405020304" pitchFamily="18" charset="0"/>
              </a:rPr>
              <a:t>Πάντειο</a:t>
            </a:r>
            <a:r>
              <a:rPr lang="el-GR" sz="1100" dirty="0">
                <a:ea typeface="Times New Roman" panose="02020603050405020304" pitchFamily="18" charset="0"/>
                <a:cs typeface="Times New Roman" panose="02020603050405020304" pitchFamily="18" charset="0"/>
              </a:rPr>
              <a:t> Πανεπιστήμιο. Αθήνα: </a:t>
            </a:r>
            <a:r>
              <a:rPr lang="el-GR" sz="1100" dirty="0" err="1">
                <a:ea typeface="Times New Roman" panose="02020603050405020304" pitchFamily="18" charset="0"/>
                <a:cs typeface="Times New Roman" panose="02020603050405020304" pitchFamily="18" charset="0"/>
              </a:rPr>
              <a:t>Gutenberg</a:t>
            </a:r>
            <a:r>
              <a:rPr lang="el-GR"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Τσαούσης, Δ.Γ. (</a:t>
            </a:r>
            <a:r>
              <a:rPr lang="el-GR" sz="1100" dirty="0" err="1">
                <a:ea typeface="Times New Roman" panose="02020603050405020304" pitchFamily="18" charset="0"/>
                <a:cs typeface="Times New Roman" panose="02020603050405020304" pitchFamily="18" charset="0"/>
              </a:rPr>
              <a:t>Επιμ</a:t>
            </a:r>
            <a:r>
              <a:rPr lang="el-GR" sz="1100" dirty="0">
                <a:ea typeface="Times New Roman" panose="02020603050405020304" pitchFamily="18" charset="0"/>
                <a:cs typeface="Times New Roman" panose="02020603050405020304" pitchFamily="18" charset="0"/>
              </a:rPr>
              <a:t>.) (1996). Ευρωπαϊκή Εκπαιδευτική Πολιτική, Βασικά Κείμενα για την Παιδεία, την Εκπαίδευση και την Κατάρτιση. Κέντρο Κοινωνικής Μορφολογίας και Κοινωνικής Πολιτικής. </a:t>
            </a:r>
            <a:r>
              <a:rPr lang="el-GR" sz="1100" dirty="0" err="1">
                <a:ea typeface="Times New Roman" panose="02020603050405020304" pitchFamily="18" charset="0"/>
                <a:cs typeface="Times New Roman" panose="02020603050405020304" pitchFamily="18" charset="0"/>
              </a:rPr>
              <a:t>Πάντειο</a:t>
            </a:r>
            <a:r>
              <a:rPr lang="el-GR" sz="1100" dirty="0">
                <a:ea typeface="Times New Roman" panose="02020603050405020304" pitchFamily="18" charset="0"/>
                <a:cs typeface="Times New Roman" panose="02020603050405020304" pitchFamily="18" charset="0"/>
              </a:rPr>
              <a:t> Πανεπιστήμιο. Αθήνα: </a:t>
            </a:r>
            <a:r>
              <a:rPr lang="el-GR" sz="1100" dirty="0" err="1">
                <a:ea typeface="Times New Roman" panose="02020603050405020304" pitchFamily="18" charset="0"/>
                <a:cs typeface="Times New Roman" panose="02020603050405020304" pitchFamily="18" charset="0"/>
              </a:rPr>
              <a:t>Gutenberg</a:t>
            </a:r>
            <a:r>
              <a:rPr lang="el-GR"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marL="457200"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Χαμπούρη</a:t>
            </a:r>
            <a:r>
              <a:rPr lang="el-GR" sz="1100" dirty="0">
                <a:ea typeface="Times New Roman" panose="02020603050405020304" pitchFamily="18" charset="0"/>
                <a:cs typeface="Times New Roman" panose="02020603050405020304" pitchFamily="18" charset="0"/>
              </a:rPr>
              <a:t>, Ι.Α. (2002). Η δομή του πολιτισμού στην Ελλάδα. Στο Οι Διαστάσεις των Πολιτισμικών Φαινομένων, </a:t>
            </a:r>
            <a:r>
              <a:rPr lang="el-GR" sz="1100" dirty="0" err="1">
                <a:ea typeface="Times New Roman" panose="02020603050405020304" pitchFamily="18" charset="0"/>
                <a:cs typeface="Times New Roman" panose="02020603050405020304" pitchFamily="18" charset="0"/>
              </a:rPr>
              <a:t>τομ.Β</a:t>
            </a:r>
            <a:r>
              <a:rPr lang="el-GR" sz="1100" dirty="0">
                <a:ea typeface="Times New Roman" panose="02020603050405020304" pitchFamily="18" charset="0"/>
                <a:cs typeface="Times New Roman" panose="02020603050405020304" pitchFamily="18" charset="0"/>
              </a:rPr>
              <a:t>, (σ.σ. 15-133). Πάτρα: Ελληνικό Ανοικτό Πανεπιστήμιο.</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Γκανιός</a:t>
            </a:r>
            <a:r>
              <a:rPr lang="el-GR" sz="1100" dirty="0">
                <a:ea typeface="Times New Roman" panose="02020603050405020304" pitchFamily="18" charset="0"/>
                <a:cs typeface="Times New Roman" panose="02020603050405020304" pitchFamily="18" charset="0"/>
              </a:rPr>
              <a:t>, Γ. (2006). </a:t>
            </a:r>
            <a:r>
              <a:rPr lang="el-GR" sz="1100" dirty="0" err="1">
                <a:ea typeface="Times New Roman" panose="02020603050405020304" pitchFamily="18" charset="0"/>
                <a:cs typeface="Times New Roman" panose="02020603050405020304" pitchFamily="18" charset="0"/>
              </a:rPr>
              <a:t>Πρακτικά</a:t>
            </a:r>
            <a:r>
              <a:rPr lang="el-GR" sz="1100" dirty="0">
                <a:ea typeface="Times New Roman" panose="02020603050405020304" pitchFamily="18" charset="0"/>
                <a:cs typeface="Times New Roman" panose="02020603050405020304" pitchFamily="18" charset="0"/>
              </a:rPr>
              <a:t> ΕΛΛ.Ι. Ε. Π. ΕΚ., 3ο </a:t>
            </a:r>
            <a:r>
              <a:rPr lang="el-GR" sz="1100" dirty="0" err="1">
                <a:ea typeface="Times New Roman" panose="02020603050405020304" pitchFamily="18" charset="0"/>
                <a:cs typeface="Times New Roman" panose="02020603050405020304" pitchFamily="18" charset="0"/>
              </a:rPr>
              <a:t>Πανελλήνιο</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Συνέδριο</a:t>
            </a:r>
            <a:r>
              <a:rPr lang="el-GR" sz="1100" dirty="0">
                <a:ea typeface="Times New Roman" panose="02020603050405020304" pitchFamily="18" charset="0"/>
                <a:cs typeface="Times New Roman" panose="02020603050405020304" pitchFamily="18" charset="0"/>
              </a:rPr>
              <a:t> με </a:t>
            </a:r>
            <a:r>
              <a:rPr lang="el-GR" sz="1100" dirty="0" err="1">
                <a:ea typeface="Times New Roman" panose="02020603050405020304" pitchFamily="18" charset="0"/>
                <a:cs typeface="Times New Roman" panose="02020603050405020304" pitchFamily="18" charset="0"/>
              </a:rPr>
              <a:t>θέμα</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Κριτική</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Δημιουργική</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Διαλεκτική</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Σκέψη</a:t>
            </a:r>
            <a:r>
              <a:rPr lang="el-GR" sz="1100" dirty="0">
                <a:ea typeface="Times New Roman" panose="02020603050405020304" pitchFamily="18" charset="0"/>
                <a:cs typeface="Times New Roman" panose="02020603050405020304" pitchFamily="18" charset="0"/>
              </a:rPr>
              <a:t> στην </a:t>
            </a:r>
            <a:r>
              <a:rPr lang="el-GR" sz="1100" dirty="0" err="1">
                <a:ea typeface="Times New Roman" panose="02020603050405020304" pitchFamily="18" charset="0"/>
                <a:cs typeface="Times New Roman" panose="02020603050405020304" pitchFamily="18" charset="0"/>
              </a:rPr>
              <a:t>Εκπαίδευση</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Θεωρία</a:t>
            </a:r>
            <a:r>
              <a:rPr lang="el-GR" sz="1100" dirty="0">
                <a:ea typeface="Times New Roman" panose="02020603050405020304" pitchFamily="18" charset="0"/>
                <a:cs typeface="Times New Roman" panose="02020603050405020304" pitchFamily="18" charset="0"/>
              </a:rPr>
              <a:t> και </a:t>
            </a:r>
            <a:r>
              <a:rPr lang="el-GR" sz="1100" dirty="0" err="1">
                <a:ea typeface="Times New Roman" panose="02020603050405020304" pitchFamily="18" charset="0"/>
                <a:cs typeface="Times New Roman" panose="02020603050405020304" pitchFamily="18" charset="0"/>
              </a:rPr>
              <a:t>Πράξη</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Αθήνα</a:t>
            </a:r>
            <a:r>
              <a:rPr lang="el-GR" sz="1100" dirty="0">
                <a:ea typeface="Times New Roman" panose="02020603050405020304" pitchFamily="18" charset="0"/>
                <a:cs typeface="Times New Roman" panose="02020603050405020304" pitchFamily="18" charset="0"/>
              </a:rPr>
              <a:t>, 13‐14 Μαΐου 2006, 234-248.</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Ζημιανίτης</a:t>
            </a:r>
            <a:r>
              <a:rPr lang="el-GR" sz="1100" dirty="0">
                <a:ea typeface="Times New Roman" panose="02020603050405020304" pitchFamily="18" charset="0"/>
                <a:cs typeface="Times New Roman" panose="02020603050405020304" pitchFamily="18" charset="0"/>
              </a:rPr>
              <a:t>, Κ., </a:t>
            </a:r>
            <a:r>
              <a:rPr lang="el-GR" sz="1100" dirty="0" err="1">
                <a:ea typeface="Times New Roman" panose="02020603050405020304" pitchFamily="18" charset="0"/>
                <a:cs typeface="Times New Roman" panose="02020603050405020304" pitchFamily="18" charset="0"/>
              </a:rPr>
              <a:t>Κουταλέλη</a:t>
            </a:r>
            <a:r>
              <a:rPr lang="el-GR" sz="1100" dirty="0">
                <a:ea typeface="Times New Roman" panose="02020603050405020304" pitchFamily="18" charset="0"/>
                <a:cs typeface="Times New Roman" panose="02020603050405020304" pitchFamily="18" charset="0"/>
              </a:rPr>
              <a:t>, Ε., </a:t>
            </a:r>
            <a:r>
              <a:rPr lang="el-GR" sz="1100" dirty="0" err="1">
                <a:ea typeface="Times New Roman" panose="02020603050405020304" pitchFamily="18" charset="0"/>
                <a:cs typeface="Times New Roman" panose="02020603050405020304" pitchFamily="18" charset="0"/>
              </a:rPr>
              <a:t>Παναγοπούλου</a:t>
            </a:r>
            <a:r>
              <a:rPr lang="el-GR" sz="1100" dirty="0">
                <a:ea typeface="Times New Roman" panose="02020603050405020304" pitchFamily="18" charset="0"/>
                <a:cs typeface="Times New Roman" panose="02020603050405020304" pitchFamily="18" charset="0"/>
              </a:rPr>
              <a:t>, Ε., &amp; Σιούτας, Ν., (2008). Δημιουργική Σκέψη-Παραγωγή Καινοτόμων και Πρωτότυπων Ιδεών. Υπουργείο Εθνικής Παιδείας και Θρησκευμάτων, Κέντρα Εκπαίδευσης Ενηλίκων. </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Κούνιος</a:t>
            </a:r>
            <a:r>
              <a:rPr lang="el-GR" sz="1100" dirty="0">
                <a:ea typeface="Times New Roman" panose="02020603050405020304" pitchFamily="18" charset="0"/>
                <a:cs typeface="Times New Roman" panose="02020603050405020304" pitchFamily="18" charset="0"/>
              </a:rPr>
              <a:t>, Τ. &amp; </a:t>
            </a:r>
            <a:r>
              <a:rPr lang="el-GR" sz="1100" dirty="0" err="1">
                <a:ea typeface="Times New Roman" panose="02020603050405020304" pitchFamily="18" charset="0"/>
                <a:cs typeface="Times New Roman" panose="02020603050405020304" pitchFamily="18" charset="0"/>
              </a:rPr>
              <a:t>Μπίμαν</a:t>
            </a:r>
            <a:r>
              <a:rPr lang="el-GR" sz="1100" dirty="0">
                <a:ea typeface="Times New Roman" panose="02020603050405020304" pitchFamily="18" charset="0"/>
                <a:cs typeface="Times New Roman" panose="02020603050405020304" pitchFamily="18" charset="0"/>
              </a:rPr>
              <a:t>, Μ. (2016). Η Στιγμή Εύρηκα. Πάτρα: Εκδόσεις Γκότση. </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Μαγνήσαλης</a:t>
            </a:r>
            <a:r>
              <a:rPr lang="el-GR" sz="1100" dirty="0">
                <a:ea typeface="Times New Roman" panose="02020603050405020304" pitchFamily="18" charset="0"/>
                <a:cs typeface="Times New Roman" panose="02020603050405020304" pitchFamily="18" charset="0"/>
              </a:rPr>
              <a:t>, Κ. (1990). Μηχανισμοί μεθόδων παραγωγής ιδεών. Αθήνα: </a:t>
            </a:r>
            <a:r>
              <a:rPr lang="el-GR" sz="1100" dirty="0" err="1">
                <a:ea typeface="Times New Roman" panose="02020603050405020304" pitchFamily="18" charset="0"/>
                <a:cs typeface="Times New Roman" panose="02020603050405020304" pitchFamily="18" charset="0"/>
              </a:rPr>
              <a:t>Εκδ</a:t>
            </a:r>
            <a:r>
              <a:rPr lang="el-GR" sz="1100" dirty="0">
                <a:ea typeface="Times New Roman" panose="02020603050405020304" pitchFamily="18" charset="0"/>
                <a:cs typeface="Times New Roman" panose="02020603050405020304" pitchFamily="18" charset="0"/>
              </a:rPr>
              <a:t>. </a:t>
            </a:r>
            <a:r>
              <a:rPr lang="el-GR" sz="1100" dirty="0" err="1">
                <a:ea typeface="Times New Roman" panose="02020603050405020304" pitchFamily="18" charset="0"/>
                <a:cs typeface="Times New Roman" panose="02020603050405020304" pitchFamily="18" charset="0"/>
              </a:rPr>
              <a:t>Interbooks</a:t>
            </a:r>
            <a:r>
              <a:rPr lang="el-GR"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Μαγνήσαλης</a:t>
            </a:r>
            <a:r>
              <a:rPr lang="el-GR" sz="1100" dirty="0">
                <a:ea typeface="Times New Roman" panose="02020603050405020304" pitchFamily="18" charset="0"/>
                <a:cs typeface="Times New Roman" panose="02020603050405020304" pitchFamily="18" charset="0"/>
              </a:rPr>
              <a:t>, Κ. (1998). Εύρηκα. Αθήνα: Εκδόσεις ΙΩΝ.</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err="1">
                <a:ea typeface="Times New Roman" panose="02020603050405020304" pitchFamily="18" charset="0"/>
                <a:cs typeface="Times New Roman" panose="02020603050405020304" pitchFamily="18" charset="0"/>
              </a:rPr>
              <a:t>Μαγνήσαλης</a:t>
            </a:r>
            <a:r>
              <a:rPr lang="el-GR" sz="1100" dirty="0">
                <a:ea typeface="Times New Roman" panose="02020603050405020304" pitchFamily="18" charset="0"/>
                <a:cs typeface="Times New Roman" panose="02020603050405020304" pitchFamily="18" charset="0"/>
              </a:rPr>
              <a:t>, Κ. (2002), Δημιουργική σκέψη. Αθήνα: Ελληνικά Γράμματα.</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Παρασκευόπουλος, Ν. (1992). Ψυχολογία ατομικών διαφορών. Αθήνα: Ελληνικά Γράμματα.</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Παρασκευόπουλος Ι.&amp; Παρασκευοπούλου Π. (2009). Δημιουργική σκέψη. Αθήνα: </a:t>
            </a:r>
            <a:r>
              <a:rPr lang="el-GR" sz="1100" dirty="0" err="1">
                <a:ea typeface="Times New Roman" panose="02020603050405020304" pitchFamily="18" charset="0"/>
                <a:cs typeface="Times New Roman" panose="02020603050405020304" pitchFamily="18" charset="0"/>
              </a:rPr>
              <a:t>Κοράλι</a:t>
            </a:r>
            <a:r>
              <a:rPr lang="el-GR" sz="1100" dirty="0">
                <a:ea typeface="Times New Roman" panose="02020603050405020304" pitchFamily="18" charset="0"/>
                <a:cs typeface="Times New Roman" panose="02020603050405020304" pitchFamily="18" charset="0"/>
              </a:rPr>
              <a:t>.</a:t>
            </a:r>
            <a:endParaRPr lang="el-GR" sz="1100" dirty="0">
              <a:ea typeface="Calibri" panose="020F0502020204030204" pitchFamily="34" charset="0"/>
              <a:cs typeface="Times New Roman" panose="02020603050405020304" pitchFamily="18" charset="0"/>
            </a:endParaRPr>
          </a:p>
          <a:p>
            <a:pPr indent="-457200" algn="just">
              <a:lnSpc>
                <a:spcPct val="115000"/>
              </a:lnSpc>
              <a:spcAft>
                <a:spcPts val="600"/>
              </a:spcAft>
            </a:pPr>
            <a:r>
              <a:rPr lang="el-GR" sz="1100" dirty="0">
                <a:ea typeface="Times New Roman" panose="02020603050405020304" pitchFamily="18" charset="0"/>
                <a:cs typeface="Times New Roman" panose="02020603050405020304" pitchFamily="18" charset="0"/>
              </a:rPr>
              <a:t>Ρόμπινσον, K. (2011). Άλλη Λογική: Για μια Επανάσταση Δημιουργικότητας. Εκδόσεις Εν Πλω, Αθήνα.</a:t>
            </a:r>
            <a:endParaRPr lang="el-GR"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179056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7" y="9862"/>
            <a:ext cx="9144000" cy="7100405"/>
          </a:xfrm>
          <a:prstGeom prst="rect">
            <a:avLst/>
          </a:prstGeom>
          <a:gradFill>
            <a:gsLst>
              <a:gs pos="0">
                <a:schemeClr val="tx2">
                  <a:lumMod val="20000"/>
                  <a:lumOff val="80000"/>
                </a:schemeClr>
              </a:gs>
              <a:gs pos="50000">
                <a:srgbClr val="FFE7FF"/>
              </a:gs>
              <a:gs pos="100000">
                <a:schemeClr val="accent1">
                  <a:tint val="23500"/>
                  <a:satMod val="160000"/>
                </a:schemeClr>
              </a:gs>
            </a:gsLst>
            <a:lin ang="5400000" scaled="0"/>
          </a:gradFill>
        </p:spPr>
        <p:txBody>
          <a:bodyPr wrap="square">
            <a:spAutoFit/>
          </a:bodyPr>
          <a:lstStyle/>
          <a:p>
            <a:pPr algn="just">
              <a:lnSpc>
                <a:spcPct val="115000"/>
              </a:lnSpc>
              <a:spcBef>
                <a:spcPts val="0"/>
              </a:spcBef>
              <a:spcAft>
                <a:spcPts val="0"/>
              </a:spcAft>
            </a:pPr>
            <a:r>
              <a:rPr lang="el-GR" sz="1200" dirty="0">
                <a:solidFill>
                  <a:prstClr val="black"/>
                </a:solidFill>
                <a:ea typeface="Times New Roman"/>
                <a:cs typeface="Calibri" pitchFamily="34" charset="0"/>
              </a:rPr>
              <a:t>Ξένη Βιβλιογραφία</a:t>
            </a: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r>
              <a:rPr lang="en-US" sz="1200" dirty="0" err="1">
                <a:solidFill>
                  <a:prstClr val="black"/>
                </a:solidFill>
                <a:ea typeface="Times New Roman"/>
                <a:cs typeface="Calibri" pitchFamily="34" charset="0"/>
              </a:rPr>
              <a:t>Csikszentmihalyi</a:t>
            </a:r>
            <a:r>
              <a:rPr lang="en-US" sz="1200" dirty="0">
                <a:solidFill>
                  <a:prstClr val="black"/>
                </a:solidFill>
                <a:ea typeface="Times New Roman"/>
                <a:cs typeface="Calibri" pitchFamily="34" charset="0"/>
              </a:rPr>
              <a:t>, M. (1996). Creativity. New York: Harper Collins.</a:t>
            </a:r>
          </a:p>
          <a:p>
            <a:pPr algn="just">
              <a:lnSpc>
                <a:spcPct val="115000"/>
              </a:lnSpc>
              <a:spcBef>
                <a:spcPts val="0"/>
              </a:spcBef>
              <a:spcAft>
                <a:spcPts val="0"/>
              </a:spcAft>
            </a:pPr>
            <a:r>
              <a:rPr lang="en-US" sz="1200" dirty="0" err="1">
                <a:solidFill>
                  <a:prstClr val="black"/>
                </a:solidFill>
                <a:ea typeface="Times New Roman"/>
                <a:cs typeface="Calibri" pitchFamily="34" charset="0"/>
              </a:rPr>
              <a:t>Kounios</a:t>
            </a:r>
            <a:r>
              <a:rPr lang="en-US" sz="1200" dirty="0">
                <a:solidFill>
                  <a:prstClr val="black"/>
                </a:solidFill>
                <a:ea typeface="Times New Roman"/>
                <a:cs typeface="Calibri" pitchFamily="34" charset="0"/>
              </a:rPr>
              <a:t>, J. &amp; </a:t>
            </a:r>
            <a:r>
              <a:rPr lang="en-US" sz="1200" dirty="0" err="1">
                <a:solidFill>
                  <a:prstClr val="black"/>
                </a:solidFill>
                <a:ea typeface="Times New Roman"/>
                <a:cs typeface="Calibri" pitchFamily="34" charset="0"/>
              </a:rPr>
              <a:t>Beeman</a:t>
            </a:r>
            <a:r>
              <a:rPr lang="en-US" sz="1200" dirty="0">
                <a:solidFill>
                  <a:prstClr val="black"/>
                </a:solidFill>
                <a:ea typeface="Times New Roman"/>
                <a:cs typeface="Calibri" pitchFamily="34" charset="0"/>
              </a:rPr>
              <a:t>, M. (2015). The Eureka Factor. New York: Random House.</a:t>
            </a:r>
          </a:p>
          <a:p>
            <a:pPr algn="just">
              <a:lnSpc>
                <a:spcPct val="115000"/>
              </a:lnSpc>
              <a:spcBef>
                <a:spcPts val="0"/>
              </a:spcBef>
              <a:spcAft>
                <a:spcPts val="0"/>
              </a:spcAft>
            </a:pPr>
            <a:r>
              <a:rPr lang="en-US" sz="1200" dirty="0" err="1">
                <a:solidFill>
                  <a:prstClr val="black"/>
                </a:solidFill>
                <a:ea typeface="Times New Roman"/>
                <a:cs typeface="Calibri" pitchFamily="34" charset="0"/>
              </a:rPr>
              <a:t>Lambropoulos</a:t>
            </a:r>
            <a:r>
              <a:rPr lang="en-US" sz="1200" dirty="0">
                <a:solidFill>
                  <a:prstClr val="black"/>
                </a:solidFill>
                <a:ea typeface="Times New Roman"/>
                <a:cs typeface="Calibri" pitchFamily="34" charset="0"/>
              </a:rPr>
              <a:t>, N. &amp; Romero, M. (2015). 21st Century Lifelong Creative Learning. New York, USA: Nova. </a:t>
            </a:r>
          </a:p>
          <a:p>
            <a:pPr algn="just">
              <a:lnSpc>
                <a:spcPct val="115000"/>
              </a:lnSpc>
              <a:spcBef>
                <a:spcPts val="0"/>
              </a:spcBef>
              <a:spcAft>
                <a:spcPts val="0"/>
              </a:spcAft>
            </a:pPr>
            <a:r>
              <a:rPr lang="en-US" sz="1200" dirty="0" err="1">
                <a:solidFill>
                  <a:prstClr val="black"/>
                </a:solidFill>
                <a:ea typeface="Times New Roman"/>
                <a:cs typeface="Calibri" pitchFamily="34" charset="0"/>
              </a:rPr>
              <a:t>Lubart</a:t>
            </a:r>
            <a:r>
              <a:rPr lang="en-US" sz="1200" dirty="0">
                <a:solidFill>
                  <a:prstClr val="black"/>
                </a:solidFill>
                <a:ea typeface="Times New Roman"/>
                <a:cs typeface="Calibri" pitchFamily="34" charset="0"/>
              </a:rPr>
              <a:t>, T.I., (1994). Creativity. In. E.C. </a:t>
            </a:r>
            <a:r>
              <a:rPr lang="en-US" sz="1200" dirty="0" err="1">
                <a:solidFill>
                  <a:prstClr val="black"/>
                </a:solidFill>
                <a:ea typeface="Times New Roman"/>
                <a:cs typeface="Calibri" pitchFamily="34" charset="0"/>
              </a:rPr>
              <a:t>Carterette</a:t>
            </a:r>
            <a:r>
              <a:rPr lang="en-US" sz="1200" dirty="0">
                <a:solidFill>
                  <a:prstClr val="black"/>
                </a:solidFill>
                <a:ea typeface="Times New Roman"/>
                <a:cs typeface="Calibri" pitchFamily="34" charset="0"/>
              </a:rPr>
              <a:t> and M.P. Friedman (Series Eds.) and R.J. Sternberg (Vol.</a:t>
            </a:r>
          </a:p>
          <a:p>
            <a:pPr algn="just">
              <a:lnSpc>
                <a:spcPct val="115000"/>
              </a:lnSpc>
              <a:spcBef>
                <a:spcPts val="0"/>
              </a:spcBef>
              <a:spcAft>
                <a:spcPts val="0"/>
              </a:spcAft>
            </a:pPr>
            <a:r>
              <a:rPr lang="en-US" sz="1200" dirty="0">
                <a:solidFill>
                  <a:prstClr val="black"/>
                </a:solidFill>
                <a:ea typeface="Times New Roman"/>
                <a:cs typeface="Calibri" pitchFamily="34" charset="0"/>
              </a:rPr>
              <a:t>Ed.). The handbook of perception and cognition, Ch.12, Thinking and problem solving. New York: Academic Press. </a:t>
            </a:r>
          </a:p>
          <a:p>
            <a:pPr algn="just">
              <a:lnSpc>
                <a:spcPct val="115000"/>
              </a:lnSpc>
              <a:spcBef>
                <a:spcPts val="0"/>
              </a:spcBef>
              <a:spcAft>
                <a:spcPts val="0"/>
              </a:spcAft>
            </a:pPr>
            <a:r>
              <a:rPr lang="en-US" sz="1200" dirty="0">
                <a:solidFill>
                  <a:prstClr val="black"/>
                </a:solidFill>
                <a:ea typeface="Times New Roman"/>
                <a:cs typeface="Calibri" pitchFamily="34" charset="0"/>
              </a:rPr>
              <a:t>Markova, D &amp; MacArthur, A. (2015). Collaborative Intelligence. New York, NY: Spiegel &amp; </a:t>
            </a:r>
            <a:r>
              <a:rPr lang="en-US" sz="1200" dirty="0" err="1">
                <a:solidFill>
                  <a:prstClr val="black"/>
                </a:solidFill>
                <a:ea typeface="Times New Roman"/>
                <a:cs typeface="Calibri" pitchFamily="34" charset="0"/>
              </a:rPr>
              <a:t>Grau</a:t>
            </a:r>
            <a:r>
              <a:rPr lang="en-US" sz="1200" dirty="0">
                <a:solidFill>
                  <a:prstClr val="black"/>
                </a:solidFill>
                <a:ea typeface="Times New Roman"/>
                <a:cs typeface="Calibri" pitchFamily="34" charset="0"/>
              </a:rPr>
              <a:t>.</a:t>
            </a:r>
          </a:p>
          <a:p>
            <a:pPr algn="just">
              <a:lnSpc>
                <a:spcPct val="115000"/>
              </a:lnSpc>
              <a:spcBef>
                <a:spcPts val="0"/>
              </a:spcBef>
              <a:spcAft>
                <a:spcPts val="0"/>
              </a:spcAft>
            </a:pPr>
            <a:r>
              <a:rPr lang="en-US" sz="1200" dirty="0">
                <a:solidFill>
                  <a:prstClr val="black"/>
                </a:solidFill>
                <a:ea typeface="Times New Roman"/>
                <a:cs typeface="Calibri" pitchFamily="34" charset="0"/>
              </a:rPr>
              <a:t>Markova, D. &amp; McArthur, A. (2015). A sharing economy for big ideas. Fortune, August 2015. Available at http://fortune.com/author/dawna-markova/ Last access 1/8/2016.</a:t>
            </a:r>
          </a:p>
          <a:p>
            <a:pPr algn="just">
              <a:lnSpc>
                <a:spcPct val="115000"/>
              </a:lnSpc>
              <a:spcBef>
                <a:spcPts val="0"/>
              </a:spcBef>
              <a:spcAft>
                <a:spcPts val="0"/>
              </a:spcAft>
            </a:pPr>
            <a:r>
              <a:rPr lang="en-US" sz="1200" dirty="0">
                <a:solidFill>
                  <a:prstClr val="black"/>
                </a:solidFill>
                <a:ea typeface="Times New Roman"/>
                <a:cs typeface="Calibri" pitchFamily="34" charset="0"/>
              </a:rPr>
              <a:t>NACCCE, National Advisory Committee on Creative and Cultural Education. (1999). All our futures: Creativity, culture and education. London: DSEE.</a:t>
            </a:r>
          </a:p>
          <a:p>
            <a:pPr algn="just">
              <a:lnSpc>
                <a:spcPct val="115000"/>
              </a:lnSpc>
              <a:spcBef>
                <a:spcPts val="0"/>
              </a:spcBef>
              <a:spcAft>
                <a:spcPts val="0"/>
              </a:spcAft>
            </a:pPr>
            <a:r>
              <a:rPr lang="en-US" sz="1200" dirty="0">
                <a:solidFill>
                  <a:prstClr val="black"/>
                </a:solidFill>
                <a:ea typeface="Times New Roman"/>
                <a:cs typeface="Calibri" pitchFamily="34" charset="0"/>
              </a:rPr>
              <a:t>Sternberg, R.J., &amp; </a:t>
            </a:r>
            <a:r>
              <a:rPr lang="en-US" sz="1200" dirty="0" err="1">
                <a:solidFill>
                  <a:prstClr val="black"/>
                </a:solidFill>
                <a:ea typeface="Times New Roman"/>
                <a:cs typeface="Calibri" pitchFamily="34" charset="0"/>
              </a:rPr>
              <a:t>Lubart</a:t>
            </a:r>
            <a:r>
              <a:rPr lang="en-US" sz="1200" dirty="0">
                <a:solidFill>
                  <a:prstClr val="black"/>
                </a:solidFill>
                <a:ea typeface="Times New Roman"/>
                <a:cs typeface="Calibri" pitchFamily="34" charset="0"/>
              </a:rPr>
              <a:t>, T.I. (1999). The Concept of Creativity: Prospects and Paradigms. The Handbook of Creativity. R.J. Sternberg. Cambridge UK: Cambridge University Press. </a:t>
            </a:r>
          </a:p>
          <a:p>
            <a:pPr algn="just">
              <a:lnSpc>
                <a:spcPct val="115000"/>
              </a:lnSpc>
              <a:spcBef>
                <a:spcPts val="0"/>
              </a:spcBef>
              <a:spcAft>
                <a:spcPts val="0"/>
              </a:spcAft>
            </a:pPr>
            <a:r>
              <a:rPr lang="en-US" sz="1200" dirty="0">
                <a:solidFill>
                  <a:prstClr val="black"/>
                </a:solidFill>
                <a:ea typeface="Times New Roman"/>
                <a:cs typeface="Calibri" pitchFamily="34" charset="0"/>
              </a:rPr>
              <a:t>Robinson, K. (2013). Finding Your Element. London: Penguin Books  </a:t>
            </a:r>
          </a:p>
          <a:p>
            <a:pPr algn="just">
              <a:lnSpc>
                <a:spcPct val="115000"/>
              </a:lnSpc>
              <a:spcBef>
                <a:spcPts val="0"/>
              </a:spcBef>
              <a:spcAft>
                <a:spcPts val="0"/>
              </a:spcAft>
            </a:pPr>
            <a:r>
              <a:rPr lang="en-US" sz="1200" dirty="0">
                <a:solidFill>
                  <a:prstClr val="black"/>
                </a:solidFill>
                <a:ea typeface="Times New Roman"/>
                <a:cs typeface="Calibri" pitchFamily="34" charset="0"/>
              </a:rPr>
              <a:t>Tuckman, B. (1965). Developmental sequence in small groups. Psychological Bulletin, 63 (6): 384–99</a:t>
            </a:r>
            <a:r>
              <a:rPr lang="en-US" sz="1200" dirty="0" smtClean="0">
                <a:solidFill>
                  <a:prstClr val="black"/>
                </a:solidFill>
                <a:ea typeface="Times New Roman"/>
                <a:cs typeface="Calibri" pitchFamily="34" charset="0"/>
              </a:rPr>
              <a:t>.</a:t>
            </a: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l-GR" sz="1200" dirty="0">
              <a:solidFill>
                <a:prstClr val="black"/>
              </a:solidFill>
              <a:ea typeface="Times New Roman"/>
              <a:cs typeface="Calibri" pitchFamily="34" charset="0"/>
            </a:endParaRPr>
          </a:p>
          <a:p>
            <a:pPr algn="just">
              <a:lnSpc>
                <a:spcPct val="115000"/>
              </a:lnSpc>
              <a:spcBef>
                <a:spcPts val="0"/>
              </a:spcBef>
              <a:spcAft>
                <a:spcPts val="0"/>
              </a:spcAft>
            </a:pPr>
            <a:endParaRPr lang="el-GR" sz="1200" dirty="0" smtClean="0">
              <a:solidFill>
                <a:prstClr val="black"/>
              </a:solidFill>
              <a:ea typeface="Times New Roman"/>
              <a:cs typeface="Calibri" pitchFamily="34" charset="0"/>
            </a:endParaRPr>
          </a:p>
          <a:p>
            <a:pPr algn="just">
              <a:lnSpc>
                <a:spcPct val="115000"/>
              </a:lnSpc>
              <a:spcBef>
                <a:spcPts val="0"/>
              </a:spcBef>
              <a:spcAft>
                <a:spcPts val="0"/>
              </a:spcAft>
            </a:pPr>
            <a:endParaRPr lang="en-US" sz="1200" dirty="0">
              <a:solidFill>
                <a:prstClr val="black"/>
              </a:solidFill>
              <a:ea typeface="Times New Roman"/>
              <a:cs typeface="Calibri" pitchFamily="34" charset="0"/>
            </a:endParaRPr>
          </a:p>
        </p:txBody>
      </p:sp>
    </p:spTree>
    <p:extLst>
      <p:ext uri="{BB962C8B-B14F-4D97-AF65-F5344CB8AC3E}">
        <p14:creationId xmlns:p14="http://schemas.microsoft.com/office/powerpoint/2010/main" val="4200014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6" name="Content Placeholder 2"/>
          <p:cNvSpPr txBox="1">
            <a:spLocks/>
          </p:cNvSpPr>
          <p:nvPr/>
        </p:nvSpPr>
        <p:spPr bwMode="auto">
          <a:xfrm>
            <a:off x="11757" y="764704"/>
            <a:ext cx="893944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just">
              <a:lnSpc>
                <a:spcPct val="150000"/>
              </a:lnSpc>
              <a:spcBef>
                <a:spcPts val="0"/>
              </a:spcBef>
              <a:buNone/>
              <a:defRPr/>
            </a:pPr>
            <a:r>
              <a:rPr lang="el-GR" sz="2000" dirty="0">
                <a:solidFill>
                  <a:schemeClr val="accent3">
                    <a:lumMod val="50000"/>
                  </a:schemeClr>
                </a:solidFill>
                <a:latin typeface="Calibri"/>
              </a:rPr>
              <a:t>Η πολιτική του αναφορικά με τη μουσική εκπαίδευση συνίσταται: </a:t>
            </a:r>
          </a:p>
          <a:p>
            <a:pPr marL="514350" lvl="0" indent="-514350" algn="just">
              <a:lnSpc>
                <a:spcPct val="150000"/>
              </a:lnSpc>
              <a:spcBef>
                <a:spcPts val="0"/>
              </a:spcBef>
              <a:buFont typeface="+mj-lt"/>
              <a:buAutoNum type="romanLcPeriod"/>
              <a:defRPr/>
            </a:pPr>
            <a:r>
              <a:rPr lang="el-GR" sz="2000" dirty="0">
                <a:solidFill>
                  <a:srgbClr val="C00000"/>
                </a:solidFill>
                <a:latin typeface="Calibri"/>
              </a:rPr>
              <a:t>στην επιστημονική έρευνα και μελέτη της μουσικής εκπαίδευσης στην πρωτοβάθμια, τη δευτεροβάθμια, την ειδική αγωγή και της τεχνική –επαγγελματική εκπαίδευση, </a:t>
            </a:r>
          </a:p>
          <a:p>
            <a:pPr marL="514350" lvl="0" indent="-514350" algn="just">
              <a:lnSpc>
                <a:spcPct val="150000"/>
              </a:lnSpc>
              <a:spcBef>
                <a:spcPts val="0"/>
              </a:spcBef>
              <a:buFont typeface="+mj-lt"/>
              <a:buAutoNum type="romanLcPeriod"/>
              <a:defRPr/>
            </a:pPr>
            <a:r>
              <a:rPr lang="el-GR" sz="2000" dirty="0">
                <a:solidFill>
                  <a:srgbClr val="1F497D">
                    <a:lumMod val="75000"/>
                  </a:srgbClr>
                </a:solidFill>
                <a:latin typeface="Calibri"/>
              </a:rPr>
              <a:t>την κατάρτιση αναλυτικών και ωρολογίων προγραμμάτων εντάσσοντας τη μουσική εκπαίδευση σε αυτά, την κατάρτιση και την υποβολή προτάσεων για τη χάραξη κατευθύνσεων, </a:t>
            </a:r>
          </a:p>
          <a:p>
            <a:pPr marL="514350" lvl="0" indent="-514350" algn="just">
              <a:lnSpc>
                <a:spcPct val="150000"/>
              </a:lnSpc>
              <a:spcBef>
                <a:spcPts val="0"/>
              </a:spcBef>
              <a:buFont typeface="+mj-lt"/>
              <a:buAutoNum type="romanLcPeriod"/>
              <a:defRPr/>
            </a:pPr>
            <a:r>
              <a:rPr lang="el-GR" sz="2000" dirty="0">
                <a:solidFill>
                  <a:srgbClr val="C00000"/>
                </a:solidFill>
                <a:latin typeface="Calibri"/>
              </a:rPr>
              <a:t>τον σχεδιασμό και τον προγραμματισμό της εκπαιδευτικής πολιτικής για την επίτευξη των σκοπών της μουσικής εκπαίδευσης σε συνδυασμό με το πρόγραμμα πολιτισμικής ανάπτυξης της χώρας, </a:t>
            </a:r>
          </a:p>
        </p:txBody>
      </p:sp>
    </p:spTree>
    <p:extLst>
      <p:ext uri="{BB962C8B-B14F-4D97-AF65-F5344CB8AC3E}">
        <p14:creationId xmlns:p14="http://schemas.microsoft.com/office/powerpoint/2010/main" val="27529961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331342" y="1171316"/>
            <a:ext cx="8812658" cy="4930581"/>
          </a:xfrm>
          <a:prstGeom prst="rect">
            <a:avLst/>
          </a:prstGeom>
        </p:spPr>
        <p:txBody>
          <a:bodyPr wrap="square">
            <a:spAutoFit/>
          </a:bodyPr>
          <a:lstStyle/>
          <a:p>
            <a:pPr lvl="0" algn="just">
              <a:lnSpc>
                <a:spcPct val="200000"/>
              </a:lnSpc>
              <a:spcBef>
                <a:spcPts val="0"/>
              </a:spcBef>
              <a:defRPr/>
            </a:pPr>
            <a:r>
              <a:rPr lang="en-US" sz="2000" dirty="0">
                <a:solidFill>
                  <a:srgbClr val="1F497D">
                    <a:lumMod val="75000"/>
                  </a:srgbClr>
                </a:solidFill>
                <a:latin typeface="Calibri"/>
              </a:rPr>
              <a:t>i</a:t>
            </a:r>
            <a:r>
              <a:rPr lang="en-US" sz="2000" dirty="0" smtClean="0">
                <a:solidFill>
                  <a:srgbClr val="1F497D">
                    <a:lumMod val="75000"/>
                  </a:srgbClr>
                </a:solidFill>
                <a:latin typeface="Calibri"/>
              </a:rPr>
              <a:t>v. </a:t>
            </a:r>
            <a:r>
              <a:rPr lang="el-GR" sz="2000" dirty="0" smtClean="0">
                <a:solidFill>
                  <a:srgbClr val="1F497D">
                    <a:lumMod val="75000"/>
                  </a:srgbClr>
                </a:solidFill>
                <a:latin typeface="Calibri"/>
              </a:rPr>
              <a:t>την </a:t>
            </a:r>
            <a:r>
              <a:rPr lang="el-GR" sz="2000" dirty="0">
                <a:solidFill>
                  <a:srgbClr val="1F497D">
                    <a:lumMod val="75000"/>
                  </a:srgbClr>
                </a:solidFill>
                <a:latin typeface="Calibri"/>
              </a:rPr>
              <a:t>κατάρτιση προδιαγραφών για τη συγγραφή βιβλίων ή την προκήρυξη και </a:t>
            </a:r>
            <a:r>
              <a:rPr lang="en-US" sz="2000" dirty="0">
                <a:solidFill>
                  <a:srgbClr val="1F497D">
                    <a:lumMod val="75000"/>
                  </a:srgbClr>
                </a:solidFill>
                <a:latin typeface="Calibri"/>
              </a:rPr>
              <a:t> </a:t>
            </a:r>
            <a:endParaRPr lang="en-US" sz="2000" dirty="0" smtClean="0">
              <a:solidFill>
                <a:srgbClr val="1F497D">
                  <a:lumMod val="75000"/>
                </a:srgbClr>
              </a:solidFill>
              <a:latin typeface="Calibri"/>
            </a:endParaRPr>
          </a:p>
          <a:p>
            <a:pPr lvl="0" algn="just">
              <a:lnSpc>
                <a:spcPct val="200000"/>
              </a:lnSpc>
              <a:spcBef>
                <a:spcPts val="0"/>
              </a:spcBef>
              <a:defRPr/>
            </a:pPr>
            <a:r>
              <a:rPr lang="en-US" sz="2000" dirty="0">
                <a:solidFill>
                  <a:srgbClr val="1F497D">
                    <a:lumMod val="75000"/>
                  </a:srgbClr>
                </a:solidFill>
                <a:latin typeface="Calibri"/>
              </a:rPr>
              <a:t> </a:t>
            </a:r>
            <a:r>
              <a:rPr lang="en-US" sz="2000" dirty="0" smtClean="0">
                <a:solidFill>
                  <a:srgbClr val="1F497D">
                    <a:lumMod val="75000"/>
                  </a:srgbClr>
                </a:solidFill>
                <a:latin typeface="Calibri"/>
              </a:rPr>
              <a:t>    </a:t>
            </a:r>
            <a:r>
              <a:rPr lang="el-GR" sz="2000" dirty="0" smtClean="0">
                <a:solidFill>
                  <a:srgbClr val="1F497D">
                    <a:lumMod val="75000"/>
                  </a:srgbClr>
                </a:solidFill>
                <a:latin typeface="Calibri"/>
              </a:rPr>
              <a:t>τη </a:t>
            </a:r>
            <a:r>
              <a:rPr lang="el-GR" sz="2000" dirty="0">
                <a:solidFill>
                  <a:srgbClr val="1F497D">
                    <a:lumMod val="75000"/>
                  </a:srgbClr>
                </a:solidFill>
                <a:latin typeface="Calibri"/>
              </a:rPr>
              <a:t>συγγραφή βιβλίων για τη μουσική για μαθητές και εκπαιδευτικούς αλλά </a:t>
            </a:r>
            <a:endParaRPr lang="en-US" sz="2000" dirty="0" smtClean="0">
              <a:solidFill>
                <a:srgbClr val="1F497D">
                  <a:lumMod val="75000"/>
                </a:srgbClr>
              </a:solidFill>
              <a:latin typeface="Calibri"/>
            </a:endParaRPr>
          </a:p>
          <a:p>
            <a:pPr lvl="0" algn="just">
              <a:lnSpc>
                <a:spcPct val="200000"/>
              </a:lnSpc>
              <a:spcBef>
                <a:spcPts val="0"/>
              </a:spcBef>
              <a:defRPr/>
            </a:pPr>
            <a:r>
              <a:rPr lang="en-US" sz="2000" dirty="0">
                <a:solidFill>
                  <a:srgbClr val="1F497D">
                    <a:lumMod val="75000"/>
                  </a:srgbClr>
                </a:solidFill>
                <a:latin typeface="Calibri"/>
              </a:rPr>
              <a:t> </a:t>
            </a:r>
            <a:r>
              <a:rPr lang="en-US" sz="2000" dirty="0" smtClean="0">
                <a:solidFill>
                  <a:srgbClr val="1F497D">
                    <a:lumMod val="75000"/>
                  </a:srgbClr>
                </a:solidFill>
                <a:latin typeface="Calibri"/>
              </a:rPr>
              <a:t>    </a:t>
            </a:r>
            <a:r>
              <a:rPr lang="el-GR" sz="2000" dirty="0" smtClean="0">
                <a:solidFill>
                  <a:srgbClr val="1F497D">
                    <a:lumMod val="75000"/>
                  </a:srgbClr>
                </a:solidFill>
                <a:latin typeface="Calibri"/>
              </a:rPr>
              <a:t>και </a:t>
            </a:r>
            <a:r>
              <a:rPr lang="el-GR" sz="2000" dirty="0">
                <a:solidFill>
                  <a:srgbClr val="1F497D">
                    <a:lumMod val="75000"/>
                  </a:srgbClr>
                </a:solidFill>
                <a:latin typeface="Calibri"/>
              </a:rPr>
              <a:t>την παρακολούθηση της συγγραφής και τελικής τους έγκρισης, </a:t>
            </a:r>
          </a:p>
          <a:p>
            <a:pPr lvl="0" algn="just">
              <a:lnSpc>
                <a:spcPct val="200000"/>
              </a:lnSpc>
              <a:spcBef>
                <a:spcPts val="0"/>
              </a:spcBef>
              <a:defRPr/>
            </a:pPr>
            <a:r>
              <a:rPr lang="en-US" sz="2000" dirty="0" smtClean="0">
                <a:solidFill>
                  <a:srgbClr val="C00000"/>
                </a:solidFill>
                <a:latin typeface="Calibri"/>
              </a:rPr>
              <a:t>v. </a:t>
            </a:r>
            <a:r>
              <a:rPr lang="el-GR" sz="2000" dirty="0" smtClean="0">
                <a:solidFill>
                  <a:srgbClr val="C00000"/>
                </a:solidFill>
                <a:latin typeface="Calibri"/>
              </a:rPr>
              <a:t>την </a:t>
            </a:r>
            <a:r>
              <a:rPr lang="el-GR" sz="2000" dirty="0">
                <a:solidFill>
                  <a:srgbClr val="C00000"/>
                </a:solidFill>
                <a:latin typeface="Calibri"/>
              </a:rPr>
              <a:t>κατάρτιση προτάσεων και τη λήψη μέτρων για τη βελτίωση των μεθόδων </a:t>
            </a:r>
            <a:r>
              <a:rPr lang="en-US" sz="2000" dirty="0" smtClean="0">
                <a:solidFill>
                  <a:srgbClr val="C00000"/>
                </a:solidFill>
                <a:latin typeface="Calibri"/>
              </a:rPr>
              <a:t> </a:t>
            </a:r>
          </a:p>
          <a:p>
            <a:pPr lvl="0" algn="just">
              <a:lnSpc>
                <a:spcPct val="200000"/>
              </a:lnSpc>
              <a:spcBef>
                <a:spcPts val="0"/>
              </a:spcBef>
              <a:defRPr/>
            </a:pPr>
            <a:r>
              <a:rPr lang="en-US" sz="2000" dirty="0">
                <a:solidFill>
                  <a:srgbClr val="C00000"/>
                </a:solidFill>
                <a:latin typeface="Calibri"/>
              </a:rPr>
              <a:t> </a:t>
            </a:r>
            <a:r>
              <a:rPr lang="en-US" sz="2000" dirty="0" smtClean="0">
                <a:solidFill>
                  <a:srgbClr val="C00000"/>
                </a:solidFill>
                <a:latin typeface="Calibri"/>
              </a:rPr>
              <a:t>   </a:t>
            </a:r>
            <a:r>
              <a:rPr lang="el-GR" sz="2000" dirty="0" smtClean="0">
                <a:solidFill>
                  <a:srgbClr val="C00000"/>
                </a:solidFill>
                <a:latin typeface="Calibri"/>
              </a:rPr>
              <a:t>της </a:t>
            </a:r>
            <a:r>
              <a:rPr lang="el-GR" sz="2000" dirty="0">
                <a:solidFill>
                  <a:srgbClr val="C00000"/>
                </a:solidFill>
                <a:latin typeface="Calibri"/>
              </a:rPr>
              <a:t>διδακτικής της μουσικής, την κάλυψη επιμορφωτικών αναγκών των </a:t>
            </a:r>
            <a:endParaRPr lang="en-US" sz="2000" dirty="0" smtClean="0">
              <a:solidFill>
                <a:srgbClr val="C00000"/>
              </a:solidFill>
              <a:latin typeface="Calibri"/>
            </a:endParaRPr>
          </a:p>
          <a:p>
            <a:pPr lvl="0" algn="just">
              <a:lnSpc>
                <a:spcPct val="200000"/>
              </a:lnSpc>
              <a:spcBef>
                <a:spcPts val="0"/>
              </a:spcBef>
              <a:defRPr/>
            </a:pPr>
            <a:r>
              <a:rPr lang="en-US" sz="2000" dirty="0">
                <a:solidFill>
                  <a:srgbClr val="C00000"/>
                </a:solidFill>
                <a:latin typeface="Calibri"/>
              </a:rPr>
              <a:t> </a:t>
            </a:r>
            <a:r>
              <a:rPr lang="en-US" sz="2000" dirty="0" smtClean="0">
                <a:solidFill>
                  <a:srgbClr val="C00000"/>
                </a:solidFill>
                <a:latin typeface="Calibri"/>
              </a:rPr>
              <a:t>   </a:t>
            </a:r>
            <a:r>
              <a:rPr lang="el-GR" sz="2000" dirty="0" smtClean="0">
                <a:solidFill>
                  <a:srgbClr val="C00000"/>
                </a:solidFill>
                <a:latin typeface="Calibri"/>
              </a:rPr>
              <a:t>εκπαιδευτικών </a:t>
            </a:r>
            <a:r>
              <a:rPr lang="el-GR" sz="2000" dirty="0">
                <a:solidFill>
                  <a:srgbClr val="C00000"/>
                </a:solidFill>
                <a:latin typeface="Calibri"/>
              </a:rPr>
              <a:t>μουσικής αγωγής, </a:t>
            </a:r>
            <a:endParaRPr lang="en-US" sz="2000" dirty="0" smtClean="0">
              <a:solidFill>
                <a:srgbClr val="C00000"/>
              </a:solidFill>
              <a:latin typeface="Calibri"/>
            </a:endParaRPr>
          </a:p>
          <a:p>
            <a:pPr lvl="0" algn="just">
              <a:lnSpc>
                <a:spcPct val="200000"/>
              </a:lnSpc>
              <a:spcBef>
                <a:spcPts val="0"/>
              </a:spcBef>
              <a:defRPr/>
            </a:pPr>
            <a:r>
              <a:rPr lang="en-US" sz="2000" dirty="0" smtClean="0">
                <a:solidFill>
                  <a:srgbClr val="1F497D">
                    <a:lumMod val="75000"/>
                  </a:srgbClr>
                </a:solidFill>
                <a:latin typeface="Calibri"/>
              </a:rPr>
              <a:t>vi</a:t>
            </a:r>
            <a:r>
              <a:rPr lang="el-GR" sz="2000" dirty="0">
                <a:solidFill>
                  <a:srgbClr val="1F497D">
                    <a:lumMod val="75000"/>
                  </a:srgbClr>
                </a:solidFill>
                <a:latin typeface="Calibri"/>
              </a:rPr>
              <a:t>. </a:t>
            </a:r>
            <a:r>
              <a:rPr lang="el-GR" sz="2000" dirty="0" smtClean="0">
                <a:solidFill>
                  <a:srgbClr val="1F497D">
                    <a:lumMod val="75000"/>
                  </a:srgbClr>
                </a:solidFill>
                <a:latin typeface="Calibri"/>
              </a:rPr>
              <a:t>τη </a:t>
            </a:r>
            <a:r>
              <a:rPr lang="el-GR" sz="2000" dirty="0">
                <a:solidFill>
                  <a:srgbClr val="1F497D">
                    <a:lumMod val="75000"/>
                  </a:srgbClr>
                </a:solidFill>
                <a:latin typeface="Calibri"/>
              </a:rPr>
              <a:t>συνεργασία με τους σχολικούς συμβούλους μουσικής αγωγής στην άσκηση </a:t>
            </a:r>
            <a:endParaRPr lang="en-US" sz="2000" dirty="0" smtClean="0">
              <a:solidFill>
                <a:srgbClr val="1F497D">
                  <a:lumMod val="75000"/>
                </a:srgbClr>
              </a:solidFill>
              <a:latin typeface="Calibri"/>
            </a:endParaRPr>
          </a:p>
          <a:p>
            <a:pPr lvl="0" algn="just">
              <a:lnSpc>
                <a:spcPct val="200000"/>
              </a:lnSpc>
              <a:spcBef>
                <a:spcPts val="0"/>
              </a:spcBef>
              <a:defRPr/>
            </a:pPr>
            <a:r>
              <a:rPr lang="en-US" sz="2000" dirty="0">
                <a:solidFill>
                  <a:srgbClr val="1F497D">
                    <a:lumMod val="75000"/>
                  </a:srgbClr>
                </a:solidFill>
                <a:latin typeface="Calibri"/>
              </a:rPr>
              <a:t> </a:t>
            </a:r>
            <a:r>
              <a:rPr lang="en-US" sz="2000" dirty="0" smtClean="0">
                <a:solidFill>
                  <a:srgbClr val="1F497D">
                    <a:lumMod val="75000"/>
                  </a:srgbClr>
                </a:solidFill>
                <a:latin typeface="Calibri"/>
              </a:rPr>
              <a:t>    </a:t>
            </a:r>
            <a:r>
              <a:rPr lang="el-GR" sz="2000" dirty="0" smtClean="0">
                <a:solidFill>
                  <a:srgbClr val="1F497D">
                    <a:lumMod val="75000"/>
                  </a:srgbClr>
                </a:solidFill>
                <a:latin typeface="Calibri"/>
              </a:rPr>
              <a:t>του </a:t>
            </a:r>
            <a:r>
              <a:rPr lang="el-GR" sz="2000" dirty="0">
                <a:solidFill>
                  <a:srgbClr val="1F497D">
                    <a:lumMod val="75000"/>
                  </a:srgbClr>
                </a:solidFill>
                <a:latin typeface="Calibri"/>
              </a:rPr>
              <a:t>επιστημονικού και καθοδηγητικού τους έργου.</a:t>
            </a:r>
          </a:p>
        </p:txBody>
      </p:sp>
    </p:spTree>
    <p:extLst>
      <p:ext uri="{BB962C8B-B14F-4D97-AF65-F5344CB8AC3E}">
        <p14:creationId xmlns:p14="http://schemas.microsoft.com/office/powerpoint/2010/main" val="2953207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Δημόσια προβλήματα</a:t>
            </a:r>
          </a:p>
        </p:txBody>
      </p:sp>
      <p:sp>
        <p:nvSpPr>
          <p:cNvPr id="7" name="Content Placeholder 2"/>
          <p:cNvSpPr txBox="1">
            <a:spLocks/>
          </p:cNvSpPr>
          <p:nvPr/>
        </p:nvSpPr>
        <p:spPr bwMode="auto">
          <a:xfrm>
            <a:off x="461107" y="1276674"/>
            <a:ext cx="82296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50000"/>
              </a:lnSpc>
              <a:spcBef>
                <a:spcPts val="0"/>
              </a:spcBef>
              <a:spcAft>
                <a:spcPct val="0"/>
              </a:spcAft>
              <a:buClrTx/>
              <a:buSzTx/>
              <a:buFont typeface="Arial" charset="0"/>
              <a:buNone/>
              <a:tabLst/>
              <a:defRPr/>
            </a:pPr>
            <a:r>
              <a:rPr kumimoji="0" lang="el-GR" sz="2000" b="1" i="0" u="none" strike="noStrike" kern="1200" cap="none" spc="0" normalizeH="0" baseline="0" noProof="0" dirty="0" smtClean="0">
                <a:ln>
                  <a:noFill/>
                </a:ln>
                <a:solidFill>
                  <a:srgbClr val="C00000"/>
                </a:solidFill>
                <a:effectLst/>
                <a:uLnTx/>
                <a:uFillTx/>
                <a:latin typeface="Calibri"/>
                <a:ea typeface="+mn-ea"/>
                <a:cs typeface="+mn-cs"/>
              </a:rPr>
              <a:t>Χαρακτηριστικά</a:t>
            </a:r>
          </a:p>
          <a:p>
            <a:pPr marL="342900" marR="0" lvl="0" indent="-342900" algn="just" defTabSz="914400" rtl="0" eaLnBrk="0" fontAlgn="base" latinLnBrk="0" hangingPunct="0">
              <a:lnSpc>
                <a:spcPct val="150000"/>
              </a:lnSpc>
              <a:spcBef>
                <a:spcPts val="0"/>
              </a:spcBef>
              <a:spcAft>
                <a:spcPct val="0"/>
              </a:spcAft>
              <a:buClrTx/>
              <a:buSzTx/>
              <a:buFont typeface="Wingdings" panose="05000000000000000000" pitchFamily="2" charset="2"/>
              <a:buChar char="ü"/>
              <a:tabLst/>
              <a:defRPr/>
            </a:pPr>
            <a:r>
              <a:rPr kumimoji="0" lang="el-GR" sz="2000" b="0" i="0" u="none" strike="noStrike" kern="1200" cap="none" spc="0" normalizeH="0" baseline="0" noProof="0" dirty="0" smtClean="0">
                <a:ln>
                  <a:noFill/>
                </a:ln>
                <a:solidFill>
                  <a:srgbClr val="1F497D">
                    <a:lumMod val="75000"/>
                  </a:srgbClr>
                </a:solidFill>
                <a:effectLst/>
                <a:uLnTx/>
                <a:uFillTx/>
                <a:latin typeface="Calibri"/>
                <a:ea typeface="+mn-ea"/>
                <a:cs typeface="+mn-cs"/>
              </a:rPr>
              <a:t>Επηρεάζουν έναν μεγάλο αριθμό ατόμων και έχουν ευρείες επιδράσεις ακόμη και σε άτομα που δεν εμπλέκονται άμεσα</a:t>
            </a:r>
          </a:p>
          <a:p>
            <a:pPr marL="342900" marR="0" lvl="0" indent="-342900" algn="just" defTabSz="914400" rtl="0" eaLnBrk="0" fontAlgn="base" latinLnBrk="0" hangingPunct="0">
              <a:lnSpc>
                <a:spcPct val="150000"/>
              </a:lnSpc>
              <a:spcBef>
                <a:spcPts val="0"/>
              </a:spcBef>
              <a:spcAft>
                <a:spcPct val="0"/>
              </a:spcAft>
              <a:buClrTx/>
              <a:buSzTx/>
              <a:buFont typeface="Wingdings" panose="05000000000000000000" pitchFamily="2" charset="2"/>
              <a:buChar char="ü"/>
              <a:tabLst/>
              <a:defRPr/>
            </a:pPr>
            <a:r>
              <a:rPr kumimoji="0" lang="el-GR" sz="2000" b="0" i="0" u="none" strike="noStrike" kern="1200" cap="none" spc="0" normalizeH="0" baseline="0" noProof="0" dirty="0" smtClean="0">
                <a:ln>
                  <a:noFill/>
                </a:ln>
                <a:solidFill>
                  <a:srgbClr val="1F497D">
                    <a:lumMod val="75000"/>
                  </a:srgbClr>
                </a:solidFill>
                <a:effectLst/>
                <a:uLnTx/>
                <a:uFillTx/>
                <a:latin typeface="Calibri"/>
                <a:ea typeface="+mn-ea"/>
                <a:cs typeface="+mn-cs"/>
              </a:rPr>
              <a:t>Είναι δύσκολο ή αδύνατο να επιλυθούν με τη δράση μεμονωμένων ατόμων, γιατί: </a:t>
            </a:r>
          </a:p>
          <a:p>
            <a:pPr marL="742950" marR="0" lvl="1" indent="-285750" algn="just" defTabSz="914400" rtl="0" eaLnBrk="0" fontAlgn="base" latinLnBrk="0" hangingPunct="0">
              <a:lnSpc>
                <a:spcPct val="150000"/>
              </a:lnSpc>
              <a:spcBef>
                <a:spcPts val="0"/>
              </a:spcBef>
              <a:spcAft>
                <a:spcPct val="0"/>
              </a:spcAft>
              <a:buClrTx/>
              <a:buSzTx/>
              <a:buFont typeface="Arial" charset="0"/>
              <a:buChar char="–"/>
              <a:tabLst/>
              <a:defRPr/>
            </a:pPr>
            <a:r>
              <a:rPr kumimoji="0" lang="el-GR" sz="2000" b="0" i="1" u="none" strike="noStrike" kern="1200" cap="none" spc="0" normalizeH="0" baseline="0" noProof="0" dirty="0" smtClean="0">
                <a:ln>
                  <a:noFill/>
                </a:ln>
                <a:solidFill>
                  <a:srgbClr val="1F497D">
                    <a:lumMod val="75000"/>
                  </a:srgbClr>
                </a:solidFill>
                <a:effectLst/>
                <a:uLnTx/>
                <a:uFillTx/>
                <a:latin typeface="Calibri" panose="020F0502020204030204" pitchFamily="34" charset="0"/>
                <a:ea typeface="Times New Roman" panose="02020603050405020304" pitchFamily="18" charset="0"/>
                <a:cs typeface="+mn-cs"/>
              </a:rPr>
              <a:t>αφορούν στο σύνολο</a:t>
            </a:r>
          </a:p>
          <a:p>
            <a:pPr marL="742950" marR="0" lvl="1" indent="-285750" algn="just" defTabSz="914400" rtl="0" eaLnBrk="0" fontAlgn="base" latinLnBrk="0" hangingPunct="0">
              <a:lnSpc>
                <a:spcPct val="150000"/>
              </a:lnSpc>
              <a:spcBef>
                <a:spcPts val="0"/>
              </a:spcBef>
              <a:spcAft>
                <a:spcPct val="0"/>
              </a:spcAft>
              <a:buClrTx/>
              <a:buSzTx/>
              <a:buFont typeface="Arial" charset="0"/>
              <a:buChar char="–"/>
              <a:tabLst/>
              <a:defRPr/>
            </a:pPr>
            <a:r>
              <a:rPr kumimoji="0" lang="el-GR" sz="2000" b="0" i="1" u="none" strike="noStrike" kern="1200" cap="none" spc="0" normalizeH="0" baseline="0" noProof="0" dirty="0" smtClean="0">
                <a:ln>
                  <a:noFill/>
                </a:ln>
                <a:solidFill>
                  <a:srgbClr val="1F497D">
                    <a:lumMod val="75000"/>
                  </a:srgbClr>
                </a:solidFill>
                <a:effectLst/>
                <a:uLnTx/>
                <a:uFillTx/>
                <a:latin typeface="Calibri" panose="020F0502020204030204" pitchFamily="34" charset="0"/>
                <a:ea typeface="Times New Roman" panose="02020603050405020304" pitchFamily="18" charset="0"/>
                <a:cs typeface="+mn-cs"/>
              </a:rPr>
              <a:t>είναι πολυδιάστατα και πολύπλοκα</a:t>
            </a:r>
          </a:p>
          <a:p>
            <a:pPr marL="742950" marR="0" lvl="1" indent="-285750" algn="just" defTabSz="914400" rtl="0" eaLnBrk="0" fontAlgn="base" latinLnBrk="0" hangingPunct="0">
              <a:lnSpc>
                <a:spcPct val="150000"/>
              </a:lnSpc>
              <a:spcBef>
                <a:spcPts val="0"/>
              </a:spcBef>
              <a:spcAft>
                <a:spcPct val="0"/>
              </a:spcAft>
              <a:buClrTx/>
              <a:buSzTx/>
              <a:buFont typeface="Arial" charset="0"/>
              <a:buChar char="–"/>
              <a:tabLst/>
              <a:defRPr/>
            </a:pPr>
            <a:r>
              <a:rPr kumimoji="0" lang="el-GR" sz="2000" b="0" i="1" u="none" strike="noStrike" kern="1200" cap="none" spc="0" normalizeH="0" baseline="0" noProof="0" dirty="0" smtClean="0">
                <a:ln>
                  <a:noFill/>
                </a:ln>
                <a:solidFill>
                  <a:srgbClr val="1F497D">
                    <a:lumMod val="75000"/>
                  </a:srgbClr>
                </a:solidFill>
                <a:effectLst/>
                <a:uLnTx/>
                <a:uFillTx/>
                <a:latin typeface="Calibri" panose="020F0502020204030204" pitchFamily="34" charset="0"/>
                <a:ea typeface="Times New Roman" panose="02020603050405020304" pitchFamily="18" charset="0"/>
                <a:cs typeface="+mn-cs"/>
              </a:rPr>
              <a:t>δεν είναι αυτορυθμιζόμενα</a:t>
            </a:r>
          </a:p>
          <a:p>
            <a:pPr marL="342900" marR="0" lvl="0" indent="-342900" algn="just" defTabSz="914400" rtl="0" eaLnBrk="0" fontAlgn="base" latinLnBrk="0" hangingPunct="0">
              <a:lnSpc>
                <a:spcPct val="150000"/>
              </a:lnSpc>
              <a:spcBef>
                <a:spcPts val="0"/>
              </a:spcBef>
              <a:spcAft>
                <a:spcPct val="0"/>
              </a:spcAft>
              <a:buClrTx/>
              <a:buSzTx/>
              <a:buFont typeface="Wingdings" panose="05000000000000000000" pitchFamily="2" charset="2"/>
              <a:buChar char="ü"/>
              <a:tabLst/>
              <a:defRPr/>
            </a:pPr>
            <a:r>
              <a:rPr kumimoji="0" lang="el-GR" sz="2000" b="0" i="0" u="none" strike="noStrike" kern="1200" cap="none" spc="0" normalizeH="0" baseline="0" noProof="0" dirty="0" smtClean="0">
                <a:ln>
                  <a:noFill/>
                </a:ln>
                <a:solidFill>
                  <a:srgbClr val="1F497D">
                    <a:lumMod val="75000"/>
                  </a:srgbClr>
                </a:solidFill>
                <a:effectLst/>
                <a:uLnTx/>
                <a:uFillTx/>
                <a:latin typeface="Calibri" panose="020F0502020204030204" pitchFamily="34" charset="0"/>
                <a:ea typeface="Times New Roman" panose="02020603050405020304" pitchFamily="18" charset="0"/>
                <a:cs typeface="+mn-cs"/>
              </a:rPr>
              <a:t>αφορούν σε οποιαδήποτε υπόθεση εμπίπτει στην αρμοδιότητα και τον έλεγχο του κράτους</a:t>
            </a:r>
            <a:endParaRPr kumimoji="0" lang="el-GR" sz="2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Tree>
    <p:extLst>
      <p:ext uri="{BB962C8B-B14F-4D97-AF65-F5344CB8AC3E}">
        <p14:creationId xmlns:p14="http://schemas.microsoft.com/office/powerpoint/2010/main" val="40574959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9577064" cy="1440161"/>
          </a:xfrm>
        </p:spPr>
        <p:txBody>
          <a:bodyPr/>
          <a:lstStyle/>
          <a:p>
            <a:pPr marL="457200" lvl="0" indent="-457200">
              <a:lnSpc>
                <a:spcPct val="200000"/>
              </a:lnSpc>
              <a:buAutoNum type="arabicPeriod"/>
            </a:pPr>
            <a:r>
              <a:rPr lang="el-GR" altLang="ko-KR" sz="1800" dirty="0" smtClean="0">
                <a:ea typeface="맑은 고딕" pitchFamily="50" charset="-127"/>
              </a:rPr>
              <a:t>Πολιτιστική </a:t>
            </a:r>
            <a:r>
              <a:rPr lang="el-GR" altLang="ko-KR" sz="1800" dirty="0">
                <a:ea typeface="맑은 고딕" pitchFamily="50" charset="-127"/>
              </a:rPr>
              <a:t>Πολιτική και Πολιτιστική Εκπαίδευση:  </a:t>
            </a:r>
            <a:endParaRPr lang="el-GR" altLang="ko-KR" sz="1800" dirty="0" smtClean="0">
              <a:ea typeface="맑은 고딕" pitchFamily="50" charset="-127"/>
            </a:endParaRPr>
          </a:p>
          <a:p>
            <a:pPr lvl="0">
              <a:lnSpc>
                <a:spcPct val="200000"/>
              </a:lnSpc>
            </a:pPr>
            <a:r>
              <a:rPr lang="el-GR" altLang="ko-KR" sz="1800" dirty="0" smtClean="0">
                <a:ea typeface="맑은 고딕" pitchFamily="50" charset="-127"/>
              </a:rPr>
              <a:t>Ο </a:t>
            </a:r>
            <a:r>
              <a:rPr lang="el-GR" altLang="ko-KR" sz="1800" dirty="0">
                <a:ea typeface="맑은 고딕" pitchFamily="50" charset="-127"/>
              </a:rPr>
              <a:t>ρόλος τους στη διαμόρφωση της Δημιουργικής Καλλιτεχνικής Έκφρασης</a:t>
            </a:r>
            <a:endParaRPr lang="en-US" altLang="ko-KR" sz="1800" dirty="0"/>
          </a:p>
        </p:txBody>
      </p:sp>
    </p:spTree>
    <p:extLst>
      <p:ext uri="{BB962C8B-B14F-4D97-AF65-F5344CB8AC3E}">
        <p14:creationId xmlns:p14="http://schemas.microsoft.com/office/powerpoint/2010/main" val="56246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24684" y="527899"/>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622761" y="1340768"/>
            <a:ext cx="8190656" cy="3276282"/>
          </a:xfrm>
          <a:prstGeom prst="rect">
            <a:avLst/>
          </a:prstGeom>
        </p:spPr>
        <p:txBody>
          <a:bodyPr wrap="square">
            <a:spAutoFit/>
          </a:bodyPr>
          <a:lstStyle/>
          <a:p>
            <a:pPr algn="just" eaLnBrk="0" hangingPunct="0">
              <a:lnSpc>
                <a:spcPct val="150000"/>
              </a:lnSpc>
              <a:spcBef>
                <a:spcPts val="0"/>
              </a:spcBef>
              <a:spcAft>
                <a:spcPts val="0"/>
              </a:spcAft>
            </a:pPr>
            <a:r>
              <a:rPr lang="en-US" sz="2000" i="1" dirty="0" smtClean="0">
                <a:solidFill>
                  <a:srgbClr val="C00000"/>
                </a:solidFill>
                <a:latin typeface="Calibri"/>
              </a:rPr>
              <a:t>O</a:t>
            </a:r>
            <a:r>
              <a:rPr lang="el-GR" sz="2000" i="1" dirty="0" smtClean="0">
                <a:solidFill>
                  <a:srgbClr val="C00000"/>
                </a:solidFill>
                <a:latin typeface="Calibri"/>
              </a:rPr>
              <a:t> </a:t>
            </a:r>
            <a:r>
              <a:rPr lang="el-GR" sz="2000" i="1" dirty="0">
                <a:solidFill>
                  <a:srgbClr val="C00000"/>
                </a:solidFill>
                <a:latin typeface="Calibri"/>
              </a:rPr>
              <a:t>ρόλος και ο βαθμός ευθύνης </a:t>
            </a:r>
            <a:r>
              <a:rPr lang="el-GR" sz="2000" dirty="0">
                <a:solidFill>
                  <a:srgbClr val="1F497D">
                    <a:lumMod val="75000"/>
                  </a:srgbClr>
                </a:solidFill>
                <a:latin typeface="Calibri"/>
              </a:rPr>
              <a:t>του Π.Ι σε ζητήματα καθορισμού του πολιτισμού στην εκπαίδευση είναι ορατός </a:t>
            </a:r>
            <a:r>
              <a:rPr lang="el-GR" sz="2000" dirty="0" smtClean="0">
                <a:solidFill>
                  <a:srgbClr val="1F497D">
                    <a:lumMod val="75000"/>
                  </a:srgbClr>
                </a:solidFill>
                <a:latin typeface="Calibri"/>
              </a:rPr>
              <a:t>στην </a:t>
            </a:r>
            <a:r>
              <a:rPr lang="el-GR" sz="2000" dirty="0">
                <a:solidFill>
                  <a:srgbClr val="1F497D">
                    <a:lumMod val="75000"/>
                  </a:srgbClr>
                </a:solidFill>
                <a:latin typeface="Calibri"/>
              </a:rPr>
              <a:t>«Αναμόρφωση των Προγραμμάτων Σπουδών (Π.Σ) της Πρωτοβάθμιας και Δευτεροβάθμιας Γενικής Εκπαίδευσης» (Κωδικός Δράσης: Δ1.1.1), καθώς σκοπός της Δράσης είναι η εναρμόνιση των Π.Σ της υποχρεωτικής εκπαίδευσης και της εκπαίδευσης στο Γενικό Λύκειο με τις σύγχρονες εκπαιδευτικές ανάγκες σύμφωνα με τις κοινωνικές και οικονομικές εξελίξεις.</a:t>
            </a:r>
            <a:endParaRPr lang="el-GR" sz="2000" dirty="0">
              <a:solidFill>
                <a:srgbClr val="C00000"/>
              </a:solidFill>
              <a:latin typeface="Calibri"/>
            </a:endParaRPr>
          </a:p>
        </p:txBody>
      </p:sp>
    </p:spTree>
    <p:extLst>
      <p:ext uri="{BB962C8B-B14F-4D97-AF65-F5344CB8AC3E}">
        <p14:creationId xmlns:p14="http://schemas.microsoft.com/office/powerpoint/2010/main" val="14033326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6" name="Content Placeholder 2"/>
          <p:cNvSpPr txBox="1">
            <a:spLocks/>
          </p:cNvSpPr>
          <p:nvPr/>
        </p:nvSpPr>
        <p:spPr bwMode="auto">
          <a:xfrm>
            <a:off x="106187" y="1052736"/>
            <a:ext cx="893944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defRPr/>
            </a:pPr>
            <a:r>
              <a:rPr lang="el-GR" sz="2000" dirty="0">
                <a:solidFill>
                  <a:srgbClr val="9BBB59">
                    <a:lumMod val="50000"/>
                  </a:srgbClr>
                </a:solidFill>
              </a:rPr>
              <a:t>Τα αναμορφωμένα Π.Σ και το συνοδευτικό εκπαιδευτικό υλικό στοχεύουν στην καλλιέργεια και την ανάπτυξη γνώσεων, δεξιοτήτων και στάσεων κατάλληλων για την προσωπική ολοκλήρωση και την ενεργό ιδιότητα του πολίτη, όπως ορίζει η σύσταση του Ευρωπαϊκού Κοινοβουλίου, στοχεύοντας μεταξύ άλλων και στην ενίσχυση της πολιτισμικής πολυμορφίας που αφορά και τη μουσική εκπαίδευση. </a:t>
            </a:r>
            <a:endParaRPr lang="en-US" sz="2000" dirty="0" smtClean="0">
              <a:solidFill>
                <a:srgbClr val="9BBB59">
                  <a:lumMod val="50000"/>
                </a:srgbClr>
              </a:solidFill>
            </a:endParaRPr>
          </a:p>
          <a:p>
            <a:pPr marL="0" indent="0" algn="just">
              <a:lnSpc>
                <a:spcPct val="150000"/>
              </a:lnSpc>
              <a:spcBef>
                <a:spcPts val="0"/>
              </a:spcBef>
              <a:buNone/>
              <a:defRPr/>
            </a:pPr>
            <a:endParaRPr lang="en-US" sz="2000" dirty="0">
              <a:solidFill>
                <a:srgbClr val="9BBB59">
                  <a:lumMod val="50000"/>
                </a:srgbClr>
              </a:solidFill>
            </a:endParaRPr>
          </a:p>
          <a:p>
            <a:pPr marL="0" indent="0" algn="just">
              <a:lnSpc>
                <a:spcPct val="150000"/>
              </a:lnSpc>
              <a:spcBef>
                <a:spcPts val="0"/>
              </a:spcBef>
              <a:buNone/>
              <a:defRPr/>
            </a:pPr>
            <a:r>
              <a:rPr lang="el-GR" sz="2000" dirty="0" smtClean="0">
                <a:solidFill>
                  <a:srgbClr val="C00000"/>
                </a:solidFill>
              </a:rPr>
              <a:t>Με </a:t>
            </a:r>
            <a:r>
              <a:rPr lang="el-GR" sz="2000" dirty="0">
                <a:solidFill>
                  <a:srgbClr val="C00000"/>
                </a:solidFill>
              </a:rPr>
              <a:t>την αναμόρφωση των Π.Σ δημιουργήθηκε νέο εκπαιδευτικό υλικό το οποίο αφορά τα σχολεία της Π.Ε και της Δευτεροβάθμιας Εκπαίδευσης (Δ.Ε), συμπεριλαμβανομένης και της προσχολικής αγωγής  και το οποίο οργανώθηκε επίσης γύρω από τον πολιτισμό</a:t>
            </a:r>
            <a:r>
              <a:rPr lang="el-GR" sz="2000" dirty="0">
                <a:solidFill>
                  <a:srgbClr val="9BBB59">
                    <a:lumMod val="50000"/>
                  </a:srgbClr>
                </a:solidFill>
              </a:rPr>
              <a:t>. </a:t>
            </a:r>
            <a:endParaRPr lang="el-GR" sz="2000" dirty="0">
              <a:solidFill>
                <a:srgbClr val="C00000"/>
              </a:solidFill>
            </a:endParaRPr>
          </a:p>
        </p:txBody>
      </p:sp>
    </p:spTree>
    <p:extLst>
      <p:ext uri="{BB962C8B-B14F-4D97-AF65-F5344CB8AC3E}">
        <p14:creationId xmlns:p14="http://schemas.microsoft.com/office/powerpoint/2010/main" val="226247431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331342" y="1171316"/>
            <a:ext cx="8812658" cy="3083921"/>
          </a:xfrm>
          <a:prstGeom prst="rect">
            <a:avLst/>
          </a:prstGeom>
        </p:spPr>
        <p:txBody>
          <a:bodyPr wrap="square">
            <a:spAutoFit/>
          </a:bodyPr>
          <a:lstStyle/>
          <a:p>
            <a:pPr algn="just">
              <a:lnSpc>
                <a:spcPct val="200000"/>
              </a:lnSpc>
              <a:spcBef>
                <a:spcPts val="0"/>
              </a:spcBef>
              <a:defRPr/>
            </a:pPr>
            <a:r>
              <a:rPr lang="el-GR" sz="2000" dirty="0">
                <a:solidFill>
                  <a:srgbClr val="1F497D">
                    <a:lumMod val="75000"/>
                  </a:srgbClr>
                </a:solidFill>
                <a:latin typeface="Calibri"/>
              </a:rPr>
              <a:t>Αναγνωρίζοντας την ανάγκη για ουσιαστική καλλιέργεια του πολιτισμού στα σχολεία, το Υπουργείο Παιδείας ξεκίνησε από τη σχολική χρονιά 2010-2011 την αναμόρφωση των προγραμμάτων στα δημοτικά σχολεία δίνοντας έμφαση στην ανάπτυξη της θεατρικής και μουσικής παιδείας, καθώς και της ανάδειξης της δυναμικής των εικαστικών. </a:t>
            </a:r>
            <a:endParaRPr lang="en-US" sz="2000" dirty="0" smtClean="0">
              <a:solidFill>
                <a:srgbClr val="1F497D">
                  <a:lumMod val="75000"/>
                </a:srgbClr>
              </a:solidFill>
              <a:latin typeface="Calibri"/>
            </a:endParaRPr>
          </a:p>
        </p:txBody>
      </p:sp>
    </p:spTree>
    <p:extLst>
      <p:ext uri="{BB962C8B-B14F-4D97-AF65-F5344CB8AC3E}">
        <p14:creationId xmlns:p14="http://schemas.microsoft.com/office/powerpoint/2010/main" val="15162879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331342" y="1171316"/>
            <a:ext cx="8812658" cy="4930581"/>
          </a:xfrm>
          <a:prstGeom prst="rect">
            <a:avLst/>
          </a:prstGeom>
        </p:spPr>
        <p:txBody>
          <a:bodyPr wrap="square">
            <a:spAutoFit/>
          </a:bodyPr>
          <a:lstStyle/>
          <a:p>
            <a:pPr algn="just">
              <a:lnSpc>
                <a:spcPct val="200000"/>
              </a:lnSpc>
              <a:spcBef>
                <a:spcPts val="0"/>
              </a:spcBef>
              <a:defRPr/>
            </a:pPr>
            <a:r>
              <a:rPr lang="el-GR" sz="2000" dirty="0" smtClean="0">
                <a:solidFill>
                  <a:srgbClr val="1F497D">
                    <a:lumMod val="75000"/>
                  </a:srgbClr>
                </a:solidFill>
                <a:latin typeface="Calibri"/>
              </a:rPr>
              <a:t>Με </a:t>
            </a:r>
            <a:r>
              <a:rPr lang="el-GR" sz="2000" dirty="0">
                <a:solidFill>
                  <a:srgbClr val="1F497D">
                    <a:lumMod val="75000"/>
                  </a:srgbClr>
                </a:solidFill>
                <a:latin typeface="Calibri"/>
              </a:rPr>
              <a:t>τη συγχρηματοδότηση του Ευρωπαϊκού Κοινωνικού Ταμείου (ΕΚΤ) και με πιλοτικό σημείο αναφοράς τα ολοήμερα δημοτικά, υποστηρίχτηκε η διδασκαλία των τεχνών με σκοπό οι μαθητές να ανακαλύψουν κλίσεις, να καλλιεργήσουν δεξιότητες, να γνωρίσουν τον κόσμο της τέχνης και θα μάθουν τις αξίες του πολιτισμού. </a:t>
            </a:r>
            <a:endParaRPr lang="en-US" sz="2000" dirty="0" smtClean="0">
              <a:solidFill>
                <a:srgbClr val="1F497D">
                  <a:lumMod val="75000"/>
                </a:srgbClr>
              </a:solidFill>
              <a:latin typeface="Calibri"/>
            </a:endParaRPr>
          </a:p>
          <a:p>
            <a:pPr algn="just">
              <a:lnSpc>
                <a:spcPct val="200000"/>
              </a:lnSpc>
              <a:spcBef>
                <a:spcPts val="0"/>
              </a:spcBef>
              <a:defRPr/>
            </a:pPr>
            <a:r>
              <a:rPr lang="el-GR" sz="2000" dirty="0" smtClean="0">
                <a:solidFill>
                  <a:srgbClr val="C00000"/>
                </a:solidFill>
                <a:latin typeface="Calibri"/>
              </a:rPr>
              <a:t>Η </a:t>
            </a:r>
            <a:r>
              <a:rPr lang="el-GR" sz="2000" dirty="0">
                <a:solidFill>
                  <a:srgbClr val="C00000"/>
                </a:solidFill>
                <a:latin typeface="Calibri"/>
              </a:rPr>
              <a:t>στήριξη του όλου εγχειρήματος έγινε από εκπαιδευτικούς σχετικών ειδικοτήτων (μουσικούς, θεατρολόγους, εικαστικούς), για τους οποίους σχεδιάστηκε και υλοποιήθηκε ανάλογο πρόγραμμα ταχύρρυθμης επιμόρφωσης.</a:t>
            </a:r>
          </a:p>
        </p:txBody>
      </p:sp>
    </p:spTree>
    <p:extLst>
      <p:ext uri="{BB962C8B-B14F-4D97-AF65-F5344CB8AC3E}">
        <p14:creationId xmlns:p14="http://schemas.microsoft.com/office/powerpoint/2010/main" val="9055681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169578" y="713875"/>
            <a:ext cx="8812658" cy="6161687"/>
          </a:xfrm>
          <a:prstGeom prst="rect">
            <a:avLst/>
          </a:prstGeom>
        </p:spPr>
        <p:txBody>
          <a:bodyPr wrap="square">
            <a:spAutoFit/>
          </a:bodyPr>
          <a:lstStyle/>
          <a:p>
            <a:pPr algn="just">
              <a:lnSpc>
                <a:spcPct val="200000"/>
              </a:lnSpc>
              <a:spcBef>
                <a:spcPts val="0"/>
              </a:spcBef>
              <a:defRPr/>
            </a:pPr>
            <a:r>
              <a:rPr lang="el-GR" sz="2000" dirty="0">
                <a:solidFill>
                  <a:srgbClr val="1F497D">
                    <a:lumMod val="75000"/>
                  </a:srgbClr>
                </a:solidFill>
                <a:latin typeface="Calibri"/>
              </a:rPr>
              <a:t>Ε</a:t>
            </a:r>
            <a:r>
              <a:rPr lang="el-GR" sz="2000" dirty="0" smtClean="0">
                <a:solidFill>
                  <a:srgbClr val="1F497D">
                    <a:lumMod val="75000"/>
                  </a:srgbClr>
                </a:solidFill>
                <a:latin typeface="Calibri"/>
              </a:rPr>
              <a:t>ιδικά </a:t>
            </a:r>
            <a:r>
              <a:rPr lang="el-GR" sz="2000" i="1" dirty="0">
                <a:solidFill>
                  <a:srgbClr val="C00000"/>
                </a:solidFill>
                <a:latin typeface="Calibri"/>
              </a:rPr>
              <a:t>για τις ομάδες πληθυσμού με γλωσσικές και πολιτισμικές ιδιαιτερότητες </a:t>
            </a:r>
            <a:r>
              <a:rPr lang="el-GR" sz="2000" dirty="0">
                <a:solidFill>
                  <a:srgbClr val="1F497D">
                    <a:lumMod val="75000"/>
                  </a:srgbClr>
                </a:solidFill>
                <a:latin typeface="Calibri"/>
              </a:rPr>
              <a:t>(αλλοδαποί, </a:t>
            </a:r>
            <a:r>
              <a:rPr lang="el-GR" sz="2000" dirty="0" err="1">
                <a:solidFill>
                  <a:srgbClr val="1F497D">
                    <a:lumMod val="75000"/>
                  </a:srgbClr>
                </a:solidFill>
                <a:latin typeface="Calibri"/>
              </a:rPr>
              <a:t>παλιννοστούντες</a:t>
            </a:r>
            <a:r>
              <a:rPr lang="el-GR" sz="2000" dirty="0">
                <a:solidFill>
                  <a:srgbClr val="1F497D">
                    <a:lumMod val="75000"/>
                  </a:srgbClr>
                </a:solidFill>
                <a:latin typeface="Calibri"/>
              </a:rPr>
              <a:t>, </a:t>
            </a:r>
            <a:r>
              <a:rPr lang="el-GR" sz="2000" dirty="0" err="1">
                <a:solidFill>
                  <a:srgbClr val="1F497D">
                    <a:lumMod val="75000"/>
                  </a:srgbClr>
                </a:solidFill>
                <a:latin typeface="Calibri"/>
              </a:rPr>
              <a:t>Ρομά</a:t>
            </a:r>
            <a:r>
              <a:rPr lang="el-GR" sz="2000" dirty="0">
                <a:solidFill>
                  <a:srgbClr val="1F497D">
                    <a:lumMod val="75000"/>
                  </a:srgbClr>
                </a:solidFill>
                <a:latin typeface="Calibri"/>
              </a:rPr>
              <a:t>, μουσουλμάνοι της Θράκης, ομογενείς) σχεδιάστηκαν </a:t>
            </a:r>
            <a:r>
              <a:rPr lang="el-GR" sz="2000" dirty="0" err="1">
                <a:solidFill>
                  <a:srgbClr val="1F497D">
                    <a:lumMod val="75000"/>
                  </a:srgbClr>
                </a:solidFill>
                <a:latin typeface="Calibri"/>
              </a:rPr>
              <a:t>στοχευόμενες</a:t>
            </a:r>
            <a:r>
              <a:rPr lang="el-GR" sz="2000" dirty="0">
                <a:solidFill>
                  <a:srgbClr val="1F497D">
                    <a:lumMod val="75000"/>
                  </a:srgbClr>
                </a:solidFill>
                <a:latin typeface="Calibri"/>
              </a:rPr>
              <a:t> παρεμβάσεις, με σκοπό να βοηθήσουν στη διαδικασία εκπαιδευτικής ένταξης των μαθητών αυτών καταπολεμώντας το φαινόμενο της σχολικής διαρροής. </a:t>
            </a:r>
            <a:endParaRPr lang="el-GR" sz="2000" dirty="0" smtClean="0">
              <a:solidFill>
                <a:srgbClr val="1F497D">
                  <a:lumMod val="75000"/>
                </a:srgbClr>
              </a:solidFill>
              <a:latin typeface="Calibri"/>
            </a:endParaRPr>
          </a:p>
          <a:p>
            <a:pPr algn="just">
              <a:lnSpc>
                <a:spcPct val="200000"/>
              </a:lnSpc>
              <a:spcBef>
                <a:spcPts val="0"/>
              </a:spcBef>
              <a:defRPr/>
            </a:pPr>
            <a:r>
              <a:rPr lang="el-GR" sz="2000" dirty="0" smtClean="0">
                <a:solidFill>
                  <a:schemeClr val="accent3">
                    <a:lumMod val="50000"/>
                  </a:schemeClr>
                </a:solidFill>
                <a:latin typeface="Calibri"/>
              </a:rPr>
              <a:t>Η </a:t>
            </a:r>
            <a:r>
              <a:rPr lang="el-GR" sz="2000" i="1" u="sng" dirty="0">
                <a:solidFill>
                  <a:schemeClr val="accent3">
                    <a:lumMod val="50000"/>
                  </a:schemeClr>
                </a:solidFill>
                <a:latin typeface="Calibri"/>
              </a:rPr>
              <a:t>προώθηση της διαπολιτισμικής μουσικής εκπαίδευσης </a:t>
            </a:r>
            <a:r>
              <a:rPr lang="el-GR" sz="2000" dirty="0">
                <a:solidFill>
                  <a:schemeClr val="accent3">
                    <a:lumMod val="50000"/>
                  </a:schemeClr>
                </a:solidFill>
                <a:latin typeface="Calibri"/>
              </a:rPr>
              <a:t>κυρίως μέσω της ανάπτυξης των δεξιοτήτων των μαθητών, καθώς και της ενδυνάμωσης των εκπαιδευτικών και των στελεχών της εκπαίδευσης με επιμορφωτικά προγράμματα αποτέλεσε </a:t>
            </a:r>
            <a:r>
              <a:rPr lang="el-GR" sz="2000" u="sng" dirty="0">
                <a:solidFill>
                  <a:schemeClr val="accent3">
                    <a:lumMod val="50000"/>
                  </a:schemeClr>
                </a:solidFill>
                <a:latin typeface="Calibri"/>
              </a:rPr>
              <a:t>επιπλέον στόχο του προγράμματος </a:t>
            </a:r>
            <a:r>
              <a:rPr lang="el-GR" sz="2000" dirty="0">
                <a:solidFill>
                  <a:schemeClr val="accent3">
                    <a:lumMod val="50000"/>
                  </a:schemeClr>
                </a:solidFill>
                <a:latin typeface="Calibri"/>
              </a:rPr>
              <a:t>σύμφωνα με το πολυπολιτισμικό πνεύμα που διακατέχει το σχολείο του 21ου αιώνα.</a:t>
            </a:r>
          </a:p>
        </p:txBody>
      </p:sp>
    </p:spTree>
    <p:extLst>
      <p:ext uri="{BB962C8B-B14F-4D97-AF65-F5344CB8AC3E}">
        <p14:creationId xmlns:p14="http://schemas.microsoft.com/office/powerpoint/2010/main" val="18354544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297459" y="1628800"/>
            <a:ext cx="8812658" cy="2468368"/>
          </a:xfrm>
          <a:prstGeom prst="rect">
            <a:avLst/>
          </a:prstGeom>
        </p:spPr>
        <p:txBody>
          <a:bodyPr wrap="square">
            <a:spAutoFit/>
          </a:bodyPr>
          <a:lstStyle/>
          <a:p>
            <a:pPr algn="just">
              <a:lnSpc>
                <a:spcPct val="200000"/>
              </a:lnSpc>
              <a:spcBef>
                <a:spcPts val="0"/>
              </a:spcBef>
              <a:defRPr/>
            </a:pPr>
            <a:r>
              <a:rPr lang="el-GR" sz="2000" dirty="0">
                <a:solidFill>
                  <a:schemeClr val="accent4">
                    <a:lumMod val="75000"/>
                  </a:schemeClr>
                </a:solidFill>
                <a:latin typeface="Calibri"/>
              </a:rPr>
              <a:t>Μέχρι τις αρχές του 2012, το Π.Ι ήταν αποκλειστικά υπεύθυνο για τη σύσταση των συγκεκριμένων προγραμμάτων εντάσσοντας τον Πολιτισμό και τις Τέχνες στην υποχρεωτική εκπαίδευση, μέσω επιτροπών και ομάδων εργασίας που σύστησε για αυτή την περίπτωση</a:t>
            </a:r>
          </a:p>
        </p:txBody>
      </p:sp>
    </p:spTree>
    <p:extLst>
      <p:ext uri="{BB962C8B-B14F-4D97-AF65-F5344CB8AC3E}">
        <p14:creationId xmlns:p14="http://schemas.microsoft.com/office/powerpoint/2010/main" val="13398975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297062" y="696313"/>
            <a:ext cx="8812658" cy="6161687"/>
          </a:xfrm>
          <a:prstGeom prst="rect">
            <a:avLst/>
          </a:prstGeom>
        </p:spPr>
        <p:txBody>
          <a:bodyPr wrap="square">
            <a:spAutoFit/>
          </a:bodyPr>
          <a:lstStyle/>
          <a:p>
            <a:pPr algn="just">
              <a:lnSpc>
                <a:spcPct val="200000"/>
              </a:lnSpc>
              <a:spcBef>
                <a:spcPts val="0"/>
              </a:spcBef>
              <a:defRPr/>
            </a:pPr>
            <a:r>
              <a:rPr lang="el-GR" sz="2000" dirty="0">
                <a:solidFill>
                  <a:srgbClr val="1F497D">
                    <a:lumMod val="75000"/>
                  </a:srgbClr>
                </a:solidFill>
                <a:latin typeface="Calibri"/>
              </a:rPr>
              <a:t>Ο επανακαθορισμός του ρόλου του και η ένταξή του στο Ινστιτούτο Εκπαιδευτικής Πολιτικής (Ι.Ε.Π) θεωρήθηκαν αναγκαία από την πολιτική ηγεσία υπό το πρίσμα των αυξημένων απαιτήσεων που διαμορφώθηκαν από το νέο εκπαιδευτικό και πολιτικό πλαίσιο της εποχής (</a:t>
            </a:r>
            <a:r>
              <a:rPr lang="el-GR" i="1" dirty="0">
                <a:solidFill>
                  <a:srgbClr val="1F497D">
                    <a:lumMod val="75000"/>
                  </a:srgbClr>
                </a:solidFill>
                <a:latin typeface="Calibri"/>
              </a:rPr>
              <a:t>Ανακοίνωση της Επιτροπής των Ευρωπαϊκών Κοινοτήτων στο Ευρωπαϊκό Κοινοβούλιο, στο Συμβούλιο, στην Ευρωπαϊκή Οικονομική και Κοινωνική Επιτροπή και στην Επιτροπή των </a:t>
            </a:r>
            <a:r>
              <a:rPr lang="el-GR" i="1" dirty="0" smtClean="0">
                <a:solidFill>
                  <a:srgbClr val="1F497D">
                    <a:lumMod val="75000"/>
                  </a:srgbClr>
                </a:solidFill>
                <a:latin typeface="Calibri"/>
              </a:rPr>
              <a:t>Περιφερειών), </a:t>
            </a:r>
            <a:r>
              <a:rPr lang="el-GR" sz="2000" dirty="0">
                <a:solidFill>
                  <a:srgbClr val="1F497D">
                    <a:lumMod val="75000"/>
                  </a:srgbClr>
                </a:solidFill>
                <a:latin typeface="Calibri"/>
              </a:rPr>
              <a:t>με τίτλο: </a:t>
            </a:r>
            <a:r>
              <a:rPr lang="el-GR" sz="2000" dirty="0">
                <a:solidFill>
                  <a:schemeClr val="accent6">
                    <a:lumMod val="75000"/>
                  </a:schemeClr>
                </a:solidFill>
                <a:latin typeface="Calibri"/>
              </a:rPr>
              <a:t>«Βελτίωση των ικανοτήτων για τον 21ο Αιώνα: Ατζέντα για την Ευρωπαϊκή Συνεργασία στον Σχολικό Τομέα», Βρυξέλες 3-07-2008), σύμφωνα με τους στόχους της Στρατηγικής της Λισσαβόνας και τις Στρατηγικές του Επιχειρησιακού Προγράμματος Εκπαίδευσης και Δια Βίου Μάθησης (ΕΠΕΔΒΜ). </a:t>
            </a:r>
          </a:p>
        </p:txBody>
      </p:sp>
    </p:spTree>
    <p:extLst>
      <p:ext uri="{BB962C8B-B14F-4D97-AF65-F5344CB8AC3E}">
        <p14:creationId xmlns:p14="http://schemas.microsoft.com/office/powerpoint/2010/main" val="14130946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331342" y="1171316"/>
            <a:ext cx="8812658" cy="4930581"/>
          </a:xfrm>
          <a:prstGeom prst="rect">
            <a:avLst/>
          </a:prstGeom>
        </p:spPr>
        <p:txBody>
          <a:bodyPr wrap="square">
            <a:spAutoFit/>
          </a:bodyPr>
          <a:lstStyle/>
          <a:p>
            <a:pPr algn="just">
              <a:lnSpc>
                <a:spcPct val="200000"/>
              </a:lnSpc>
              <a:spcBef>
                <a:spcPts val="0"/>
              </a:spcBef>
              <a:defRPr/>
            </a:pPr>
            <a:r>
              <a:rPr lang="el-GR" sz="2000" dirty="0">
                <a:solidFill>
                  <a:srgbClr val="1F497D">
                    <a:lumMod val="75000"/>
                  </a:srgbClr>
                </a:solidFill>
                <a:latin typeface="Calibri"/>
              </a:rPr>
              <a:t>Με την </a:t>
            </a:r>
            <a:r>
              <a:rPr lang="el-GR" sz="2000" dirty="0" err="1">
                <a:solidFill>
                  <a:srgbClr val="1F497D">
                    <a:lumMod val="75000"/>
                  </a:srgbClr>
                </a:solidFill>
                <a:latin typeface="Calibri"/>
              </a:rPr>
              <a:t>αριθμ</a:t>
            </a:r>
            <a:r>
              <a:rPr lang="el-GR" sz="2000" dirty="0">
                <a:solidFill>
                  <a:srgbClr val="1F497D">
                    <a:lumMod val="75000"/>
                  </a:srgbClr>
                </a:solidFill>
                <a:latin typeface="Calibri"/>
              </a:rPr>
              <a:t>. Φ.908/18254/Η (ΦΕΚ 372Β΄/20-02-2012) πράξη της </a:t>
            </a:r>
            <a:r>
              <a:rPr lang="el-GR" sz="2000" dirty="0" err="1">
                <a:solidFill>
                  <a:srgbClr val="1F497D">
                    <a:lumMod val="75000"/>
                  </a:srgbClr>
                </a:solidFill>
                <a:latin typeface="Calibri"/>
              </a:rPr>
              <a:t>τ.Υπουργού</a:t>
            </a:r>
            <a:r>
              <a:rPr lang="el-GR" sz="2000" dirty="0">
                <a:solidFill>
                  <a:srgbClr val="1F497D">
                    <a:lumMod val="75000"/>
                  </a:srgbClr>
                </a:solidFill>
                <a:latin typeface="Calibri"/>
              </a:rPr>
              <a:t> Παιδείας, Διά Βίου Μάθησης και Θρησκευμάτων επικυρώνεται η παύση λειτουργίας του Παιδαγωγικού Ινστιτούτου και η έναρξη λειτουργίας του Ι.Ε.Π από τις 24-02-2012, σύμφωνα με τις διατάξεις της παρ. 33 του άρθρου 20 σε συνδυασμό με τις διατάξεις του άρθρου 21 του Ν. 3966 (ΦΕΚ 118Α΄/24-05-2011). </a:t>
            </a:r>
            <a:r>
              <a:rPr lang="el-GR" sz="2000" dirty="0">
                <a:solidFill>
                  <a:schemeClr val="accent6">
                    <a:lumMod val="75000"/>
                  </a:schemeClr>
                </a:solidFill>
                <a:latin typeface="Calibri"/>
              </a:rPr>
              <a:t>Ως εκ τούτου, η ολοκλήρωση του Επιχειρησιακού Προγράμματος «Εκπαίδευση και Δια Βίου Μάθηση 2007-2013» καθώς και όλες οι προγραμματισμένες δράσεις υπάγονται πλέον στη δικαιοδοσία του Ι.Ε.Π.</a:t>
            </a:r>
          </a:p>
        </p:txBody>
      </p:sp>
    </p:spTree>
    <p:extLst>
      <p:ext uri="{BB962C8B-B14F-4D97-AF65-F5344CB8AC3E}">
        <p14:creationId xmlns:p14="http://schemas.microsoft.com/office/powerpoint/2010/main" val="20164257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138539" y="865930"/>
            <a:ext cx="8812658" cy="5546134"/>
          </a:xfrm>
          <a:prstGeom prst="rect">
            <a:avLst/>
          </a:prstGeom>
        </p:spPr>
        <p:txBody>
          <a:bodyPr wrap="square">
            <a:spAutoFit/>
          </a:bodyPr>
          <a:lstStyle/>
          <a:p>
            <a:pPr algn="just">
              <a:lnSpc>
                <a:spcPct val="200000"/>
              </a:lnSpc>
              <a:spcBef>
                <a:spcPts val="0"/>
              </a:spcBef>
              <a:defRPr/>
            </a:pPr>
            <a:r>
              <a:rPr lang="el-GR" sz="2000" dirty="0">
                <a:solidFill>
                  <a:srgbClr val="1F497D">
                    <a:lumMod val="75000"/>
                  </a:srgbClr>
                </a:solidFill>
                <a:latin typeface="Calibri"/>
              </a:rPr>
              <a:t>Ως επιτελικός επιστημονικός φορέας, που υποστηρίζει το Υπουργείο Παιδείας, Έρευνας και Θρησκευμάτων και τους εποπτευόμενους φορείς του, θεωρείται αρμόδιος για θέματα που αφορούν στο σχεδιασμό και στην εφαρμογή της επίσημης εκπαιδευτικής πολιτικής σε όλους τους τύπους των σχολικών μονάδων, καθώς και στον προγραμματισμό και στην αποτίμηση του εκπαιδευτικού έργου των σχολικών μονάδων. </a:t>
            </a:r>
            <a:endParaRPr lang="el-GR" sz="2000" dirty="0" smtClean="0">
              <a:solidFill>
                <a:srgbClr val="1F497D">
                  <a:lumMod val="75000"/>
                </a:srgbClr>
              </a:solidFill>
              <a:latin typeface="Calibri"/>
            </a:endParaRPr>
          </a:p>
          <a:p>
            <a:pPr algn="just">
              <a:lnSpc>
                <a:spcPct val="200000"/>
              </a:lnSpc>
              <a:spcBef>
                <a:spcPts val="0"/>
              </a:spcBef>
              <a:defRPr/>
            </a:pPr>
            <a:r>
              <a:rPr lang="el-GR" sz="2000" dirty="0" smtClean="0">
                <a:solidFill>
                  <a:schemeClr val="accent6">
                    <a:lumMod val="75000"/>
                  </a:schemeClr>
                </a:solidFill>
                <a:latin typeface="Calibri"/>
              </a:rPr>
              <a:t>Ειδικότερα</a:t>
            </a:r>
            <a:r>
              <a:rPr lang="el-GR" sz="2000" dirty="0">
                <a:solidFill>
                  <a:schemeClr val="accent6">
                    <a:lumMod val="75000"/>
                  </a:schemeClr>
                </a:solidFill>
                <a:latin typeface="Calibri"/>
              </a:rPr>
              <a:t>, σχεδιάζει και γνωμοδοτεί για προγράμματα σπουδών της πρωτοβάθμιας και της δευτεροβάθμιας εκπαίδευσης, για τα σχολικά βιβλία, καθώς και για λοιπά διδακτικά μέσα, έντυπα και ψηφιακά. </a:t>
            </a:r>
          </a:p>
        </p:txBody>
      </p:sp>
    </p:spTree>
    <p:extLst>
      <p:ext uri="{BB962C8B-B14F-4D97-AF65-F5344CB8AC3E}">
        <p14:creationId xmlns:p14="http://schemas.microsoft.com/office/powerpoint/2010/main" val="5126436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3" name="Ορθογώνιο 2"/>
          <p:cNvSpPr/>
          <p:nvPr/>
        </p:nvSpPr>
        <p:spPr>
          <a:xfrm>
            <a:off x="138539" y="865930"/>
            <a:ext cx="8812658" cy="5546134"/>
          </a:xfrm>
          <a:prstGeom prst="rect">
            <a:avLst/>
          </a:prstGeom>
        </p:spPr>
        <p:txBody>
          <a:bodyPr wrap="square">
            <a:spAutoFit/>
          </a:bodyPr>
          <a:lstStyle/>
          <a:p>
            <a:pPr algn="just">
              <a:lnSpc>
                <a:spcPct val="200000"/>
              </a:lnSpc>
              <a:spcBef>
                <a:spcPts val="0"/>
              </a:spcBef>
              <a:defRPr/>
            </a:pPr>
            <a:r>
              <a:rPr lang="el-GR" sz="2000" dirty="0">
                <a:solidFill>
                  <a:srgbClr val="1F497D">
                    <a:lumMod val="75000"/>
                  </a:srgbClr>
                </a:solidFill>
                <a:latin typeface="Calibri"/>
              </a:rPr>
              <a:t>Για την εκπλήρωση του σκοπού του, το Ι.Ε.Π. συνεργάζεται και μπορεί να συνάπτει μνημόνιο συνεργασίας με </a:t>
            </a:r>
            <a:r>
              <a:rPr lang="el-GR" sz="2000" i="1" dirty="0">
                <a:solidFill>
                  <a:srgbClr val="FF0000"/>
                </a:solidFill>
                <a:latin typeface="Calibri"/>
              </a:rPr>
              <a:t>τις υπηρεσίες του Υπουργείου Παιδείας, Έρευνας και Θρησκευμάτων, το Εθνικό Συμβούλιο Εκπαίδευσης και Ανάπτυξης Ανθρώπινου Δυναμικού (Ε.Σ.Ε.Κ.Α.Α.Δ.), τα Ανώτατα Εκπαιδευτικά Ιδρύματα (Α.Ε.Ι.) </a:t>
            </a:r>
            <a:r>
              <a:rPr lang="el-GR" sz="2000" dirty="0">
                <a:solidFill>
                  <a:srgbClr val="1F497D">
                    <a:lumMod val="75000"/>
                  </a:srgbClr>
                </a:solidFill>
                <a:latin typeface="Calibri"/>
              </a:rPr>
              <a:t>και </a:t>
            </a:r>
            <a:r>
              <a:rPr lang="el-GR" sz="2000" u="sng" dirty="0">
                <a:solidFill>
                  <a:srgbClr val="1F497D">
                    <a:lumMod val="75000"/>
                  </a:srgbClr>
                </a:solidFill>
                <a:latin typeface="Calibri"/>
              </a:rPr>
              <a:t>ιδίως</a:t>
            </a:r>
            <a:r>
              <a:rPr lang="el-GR" sz="2000" dirty="0">
                <a:solidFill>
                  <a:srgbClr val="1F497D">
                    <a:lumMod val="75000"/>
                  </a:srgbClr>
                </a:solidFill>
                <a:latin typeface="Calibri"/>
              </a:rPr>
              <a:t> </a:t>
            </a:r>
            <a:r>
              <a:rPr lang="el-GR" sz="2000" dirty="0">
                <a:solidFill>
                  <a:schemeClr val="accent3">
                    <a:lumMod val="50000"/>
                  </a:schemeClr>
                </a:solidFill>
                <a:latin typeface="Calibri"/>
              </a:rPr>
              <a:t>τα παιδαγωγικά τμήματά τους, τους ερευνητικούς φορείς, τα γνωμοδοτικά συμβούλια της εκπαίδευσης, τις δευτεροβάθμιες συνδικαλιστικές οργανώσεις των εκπαιδευτικών, τα ιδρύματα και τους οργανισμούς μελετών και ερευνών της ημεδαπής ή της αλλοδαπής, καθώς και τους λοιπούς φορείς του δημόσιου ή ιδιωτικού τομέα με συναφή αποστολή ή τα μέλη των ανωτέρω φορέων</a:t>
            </a:r>
          </a:p>
        </p:txBody>
      </p:sp>
    </p:spTree>
    <p:extLst>
      <p:ext uri="{BB962C8B-B14F-4D97-AF65-F5344CB8AC3E}">
        <p14:creationId xmlns:p14="http://schemas.microsoft.com/office/powerpoint/2010/main" val="26551267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0" y="298153"/>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sp>
        <p:nvSpPr>
          <p:cNvPr id="2" name="Ορθογώνιο 1"/>
          <p:cNvSpPr/>
          <p:nvPr/>
        </p:nvSpPr>
        <p:spPr>
          <a:xfrm>
            <a:off x="269743" y="298153"/>
            <a:ext cx="8921202" cy="6186309"/>
          </a:xfrm>
          <a:prstGeom prst="rect">
            <a:avLst/>
          </a:prstGeom>
        </p:spPr>
        <p:txBody>
          <a:bodyPr wrap="square">
            <a:spAutoFit/>
          </a:bodyPr>
          <a:lstStyle/>
          <a:p>
            <a:pPr algn="just">
              <a:lnSpc>
                <a:spcPct val="200000"/>
              </a:lnSpc>
            </a:pPr>
            <a:r>
              <a:rPr lang="el-GR" dirty="0">
                <a:solidFill>
                  <a:srgbClr val="831F53"/>
                </a:solidFill>
              </a:rPr>
              <a:t>Στην τελική έκθεση της Διακυβερνητικής Διάσκεψης για τις πολιτιστικές πολιτικές για την ανάπτυξη της UNESCO (Στοκχόλμη, 1998), τέθηκαν πέντε στόχοι πολιτικής, τους οποίους κλήθηκαν να υιοθετήσουν τα κράτη-μέλη: </a:t>
            </a:r>
            <a:endParaRPr lang="en-US" dirty="0" smtClean="0">
              <a:solidFill>
                <a:srgbClr val="831F53"/>
              </a:solidFill>
            </a:endParaRPr>
          </a:p>
          <a:p>
            <a:pPr marL="400050" indent="-400050" algn="just">
              <a:lnSpc>
                <a:spcPct val="200000"/>
              </a:lnSpc>
              <a:buAutoNum type="romanLcParenR"/>
            </a:pPr>
            <a:r>
              <a:rPr lang="el-GR" dirty="0" smtClean="0">
                <a:solidFill>
                  <a:srgbClr val="831F53"/>
                </a:solidFill>
              </a:rPr>
              <a:t>να </a:t>
            </a:r>
            <a:r>
              <a:rPr lang="el-GR" dirty="0">
                <a:solidFill>
                  <a:srgbClr val="831F53"/>
                </a:solidFill>
              </a:rPr>
              <a:t>καταστεί η πολιτιστική πολιτική </a:t>
            </a:r>
            <a:r>
              <a:rPr lang="el-GR" dirty="0" smtClean="0">
                <a:solidFill>
                  <a:srgbClr val="831F53"/>
                </a:solidFill>
              </a:rPr>
              <a:t>βασικό στοιχείο </a:t>
            </a:r>
            <a:r>
              <a:rPr lang="el-GR" dirty="0">
                <a:solidFill>
                  <a:srgbClr val="831F53"/>
                </a:solidFill>
              </a:rPr>
              <a:t>της αναπτυξιακής πολιτικής, </a:t>
            </a:r>
            <a:endParaRPr lang="en-US" dirty="0" smtClean="0">
              <a:solidFill>
                <a:srgbClr val="831F53"/>
              </a:solidFill>
            </a:endParaRPr>
          </a:p>
          <a:p>
            <a:pPr marL="400050" indent="-400050" algn="just">
              <a:lnSpc>
                <a:spcPct val="200000"/>
              </a:lnSpc>
              <a:buAutoNum type="romanLcParenR"/>
            </a:pPr>
            <a:r>
              <a:rPr lang="el-GR" dirty="0" smtClean="0">
                <a:solidFill>
                  <a:srgbClr val="831F53"/>
                </a:solidFill>
              </a:rPr>
              <a:t>να </a:t>
            </a:r>
            <a:r>
              <a:rPr lang="el-GR" dirty="0">
                <a:solidFill>
                  <a:srgbClr val="831F53"/>
                </a:solidFill>
              </a:rPr>
              <a:t>προωθηθεί η δημιουργικότητα και η συμμετοχή στην πολιτιστική ζωή, </a:t>
            </a:r>
            <a:endParaRPr lang="en-US" dirty="0" smtClean="0">
              <a:solidFill>
                <a:srgbClr val="831F53"/>
              </a:solidFill>
            </a:endParaRPr>
          </a:p>
          <a:p>
            <a:pPr marL="400050" indent="-400050" algn="just">
              <a:lnSpc>
                <a:spcPct val="200000"/>
              </a:lnSpc>
              <a:buAutoNum type="romanLcParenR"/>
            </a:pPr>
            <a:r>
              <a:rPr lang="el-GR" dirty="0" smtClean="0">
                <a:solidFill>
                  <a:srgbClr val="831F53"/>
                </a:solidFill>
              </a:rPr>
              <a:t>να </a:t>
            </a:r>
            <a:r>
              <a:rPr lang="el-GR" dirty="0">
                <a:solidFill>
                  <a:srgbClr val="831F53"/>
                </a:solidFill>
              </a:rPr>
              <a:t>ενδυναμωθούν οι πολιτικές και οι πρακτικές εκείνες που θα συμβάλλουν στη διατήρηση και ανάδειξη της πολιτιστικής κληρονομιάς, υλικής και άυλης, κινητής και ακίνητης και να προωθηθούν οι πολιτιστικές βιομηχανίες, </a:t>
            </a:r>
            <a:endParaRPr lang="en-US" dirty="0" smtClean="0">
              <a:solidFill>
                <a:srgbClr val="831F53"/>
              </a:solidFill>
            </a:endParaRPr>
          </a:p>
          <a:p>
            <a:pPr marL="400050" indent="-400050" algn="just">
              <a:lnSpc>
                <a:spcPct val="200000"/>
              </a:lnSpc>
              <a:buAutoNum type="romanLcParenR"/>
            </a:pPr>
            <a:r>
              <a:rPr lang="el-GR" dirty="0" smtClean="0">
                <a:solidFill>
                  <a:srgbClr val="831F53"/>
                </a:solidFill>
              </a:rPr>
              <a:t>να </a:t>
            </a:r>
            <a:r>
              <a:rPr lang="el-GR" dirty="0">
                <a:solidFill>
                  <a:srgbClr val="831F53"/>
                </a:solidFill>
              </a:rPr>
              <a:t>προωθηθούν η πολιτιστική και γλωσσική ποικιλότητα στο πλαίσιο της Κοινωνίας της Πληροφορίας και, v) να διατεθούν περισσότεροι ανθρώπινοι και οικονομικοί πόροι για την πολιτιστική ανάπτυξη.</a:t>
            </a:r>
            <a:endParaRPr lang="el-GR" b="1" dirty="0">
              <a:solidFill>
                <a:schemeClr val="accent1">
                  <a:lumMod val="50000"/>
                </a:schemeClr>
              </a:solidFill>
            </a:endParaRPr>
          </a:p>
        </p:txBody>
      </p:sp>
    </p:spTree>
    <p:extLst>
      <p:ext uri="{BB962C8B-B14F-4D97-AF65-F5344CB8AC3E}">
        <p14:creationId xmlns:p14="http://schemas.microsoft.com/office/powerpoint/2010/main" val="2187773336"/>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17" name="Rectangle 16"/>
          <p:cNvSpPr/>
          <p:nvPr/>
        </p:nvSpPr>
        <p:spPr>
          <a:xfrm>
            <a:off x="7821341" y="3407829"/>
            <a:ext cx="200345" cy="462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auto">
              <a:spcBef>
                <a:spcPts val="0"/>
              </a:spcBef>
              <a:spcAft>
                <a:spcPts val="0"/>
              </a:spcAft>
            </a:pPr>
            <a:endParaRPr lang="en-US" sz="1350">
              <a:solidFill>
                <a:prstClr val="white"/>
              </a:solidFill>
            </a:endParaRPr>
          </a:p>
        </p:txBody>
      </p:sp>
      <p:cxnSp>
        <p:nvCxnSpPr>
          <p:cNvPr id="19" name="Straight Connector 18"/>
          <p:cNvCxnSpPr/>
          <p:nvPr/>
        </p:nvCxnSpPr>
        <p:spPr>
          <a:xfrm flipV="1">
            <a:off x="331342" y="574704"/>
            <a:ext cx="8489130" cy="28177"/>
          </a:xfrm>
          <a:prstGeom prst="line">
            <a:avLst/>
          </a:prstGeom>
          <a:ln w="50800">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30584" y="-21908"/>
            <a:ext cx="8981781" cy="5966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solidFill>
                  <a:prstClr val="black"/>
                </a:solidFill>
              </a:rPr>
              <a:t>Το Παιδαγωγικό Ινστιτούτο </a:t>
            </a:r>
          </a:p>
        </p:txBody>
      </p:sp>
      <p:sp>
        <p:nvSpPr>
          <p:cNvPr id="7" name="Content Placeholder 2"/>
          <p:cNvSpPr txBox="1">
            <a:spLocks/>
          </p:cNvSpPr>
          <p:nvPr/>
        </p:nvSpPr>
        <p:spPr bwMode="auto">
          <a:xfrm>
            <a:off x="157460" y="602881"/>
            <a:ext cx="8986540" cy="14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defRPr/>
            </a:pPr>
            <a:r>
              <a:rPr lang="el-GR" sz="1800" dirty="0" smtClean="0">
                <a:solidFill>
                  <a:srgbClr val="1F497D">
                    <a:lumMod val="75000"/>
                  </a:srgbClr>
                </a:solidFill>
              </a:rPr>
              <a:t>Ειδικότερα</a:t>
            </a:r>
            <a:r>
              <a:rPr lang="el-GR" sz="1800" dirty="0">
                <a:solidFill>
                  <a:srgbClr val="1F497D">
                    <a:lumMod val="75000"/>
                  </a:srgbClr>
                </a:solidFill>
              </a:rPr>
              <a:t>, στις «Μονάδες Επιστημονικών Αντικειμένων - Β Κύκλος», εντάσσεται και η Επιστημονική Μονάδα «Τέχνες» με σκοπό τη διαμόρφωση πολιτικής και για τη μουσική εκπαίδευσης με το να:</a:t>
            </a:r>
          </a:p>
          <a:p>
            <a:pPr marL="0" indent="0" algn="just">
              <a:lnSpc>
                <a:spcPct val="150000"/>
              </a:lnSpc>
              <a:spcBef>
                <a:spcPts val="0"/>
              </a:spcBef>
              <a:buNone/>
              <a:defRPr/>
            </a:pPr>
            <a:endParaRPr lang="el-GR" sz="1800" dirty="0" smtClean="0">
              <a:solidFill>
                <a:srgbClr val="1F497D">
                  <a:lumMod val="75000"/>
                </a:srgbClr>
              </a:solidFill>
            </a:endParaRPr>
          </a:p>
        </p:txBody>
      </p:sp>
      <p:sp>
        <p:nvSpPr>
          <p:cNvPr id="2" name="Ορθογώνιο 1"/>
          <p:cNvSpPr/>
          <p:nvPr/>
        </p:nvSpPr>
        <p:spPr>
          <a:xfrm>
            <a:off x="157460" y="1822647"/>
            <a:ext cx="8793737" cy="4662815"/>
          </a:xfrm>
          <a:prstGeom prst="rect">
            <a:avLst/>
          </a:prstGeom>
        </p:spPr>
        <p:txBody>
          <a:bodyPr wrap="square">
            <a:spAutoFit/>
          </a:bodyPr>
          <a:lstStyle/>
          <a:p>
            <a:pPr marL="285750" indent="-285750">
              <a:lnSpc>
                <a:spcPct val="150000"/>
              </a:lnSpc>
              <a:buFont typeface="Wingdings" panose="05000000000000000000" pitchFamily="2" charset="2"/>
              <a:buChar char="ü"/>
            </a:pPr>
            <a:r>
              <a:rPr lang="el-GR" dirty="0">
                <a:solidFill>
                  <a:schemeClr val="accent2">
                    <a:lumMod val="50000"/>
                  </a:schemeClr>
                </a:solidFill>
              </a:rPr>
              <a:t>προτείνει βελτιώσεις στην τρέχουσα εκπαιδευτική πολιτική,</a:t>
            </a:r>
          </a:p>
          <a:p>
            <a:pPr marL="285750" indent="-285750">
              <a:lnSpc>
                <a:spcPct val="150000"/>
              </a:lnSpc>
              <a:buFont typeface="Wingdings" panose="05000000000000000000" pitchFamily="2" charset="2"/>
              <a:buChar char="ü"/>
            </a:pPr>
            <a:r>
              <a:rPr lang="el-GR" dirty="0" smtClean="0">
                <a:solidFill>
                  <a:schemeClr val="accent2">
                    <a:lumMod val="50000"/>
                  </a:schemeClr>
                </a:solidFill>
              </a:rPr>
              <a:t>εισηγείται </a:t>
            </a:r>
            <a:r>
              <a:rPr lang="el-GR" dirty="0">
                <a:solidFill>
                  <a:schemeClr val="accent2">
                    <a:lumMod val="50000"/>
                  </a:schemeClr>
                </a:solidFill>
              </a:rPr>
              <a:t>τρόπους για την καλύτερη εισαγωγή και εφαρμογή των </a:t>
            </a:r>
            <a:r>
              <a:rPr lang="el-GR" dirty="0" smtClean="0">
                <a:solidFill>
                  <a:schemeClr val="accent2">
                    <a:lumMod val="50000"/>
                  </a:schemeClr>
                </a:solidFill>
              </a:rPr>
              <a:t>Τεχνών </a:t>
            </a:r>
            <a:r>
              <a:rPr lang="el-GR" dirty="0">
                <a:solidFill>
                  <a:schemeClr val="accent2">
                    <a:lumMod val="50000"/>
                  </a:schemeClr>
                </a:solidFill>
              </a:rPr>
              <a:t>στην εκπαιδευτική διαδικασία,</a:t>
            </a:r>
          </a:p>
          <a:p>
            <a:pPr marL="285750" indent="-285750">
              <a:lnSpc>
                <a:spcPct val="150000"/>
              </a:lnSpc>
              <a:buFont typeface="Wingdings" panose="05000000000000000000" pitchFamily="2" charset="2"/>
              <a:buChar char="ü"/>
            </a:pPr>
            <a:r>
              <a:rPr lang="el-GR" dirty="0" smtClean="0">
                <a:solidFill>
                  <a:schemeClr val="accent2">
                    <a:lumMod val="50000"/>
                  </a:schemeClr>
                </a:solidFill>
              </a:rPr>
              <a:t>συντάσσει </a:t>
            </a:r>
            <a:r>
              <a:rPr lang="el-GR" dirty="0">
                <a:solidFill>
                  <a:schemeClr val="accent2">
                    <a:lumMod val="50000"/>
                  </a:schemeClr>
                </a:solidFill>
              </a:rPr>
              <a:t>προτάσεις και γνωμοδοτεί σχετικά με τις </a:t>
            </a:r>
            <a:r>
              <a:rPr lang="el-GR" dirty="0" smtClean="0">
                <a:solidFill>
                  <a:schemeClr val="accent2">
                    <a:lumMod val="50000"/>
                  </a:schemeClr>
                </a:solidFill>
              </a:rPr>
              <a:t>τρέχουσες </a:t>
            </a:r>
            <a:r>
              <a:rPr lang="el-GR" dirty="0">
                <a:solidFill>
                  <a:schemeClr val="accent2">
                    <a:lumMod val="50000"/>
                  </a:schemeClr>
                </a:solidFill>
              </a:rPr>
              <a:t>ανάγκες του Υπουργείου Παιδείας Έρευνας και </a:t>
            </a:r>
            <a:r>
              <a:rPr lang="el-GR" dirty="0" smtClean="0">
                <a:solidFill>
                  <a:schemeClr val="accent2">
                    <a:lumMod val="50000"/>
                  </a:schemeClr>
                </a:solidFill>
              </a:rPr>
              <a:t>Θρησκευμάτων,</a:t>
            </a:r>
          </a:p>
          <a:p>
            <a:pPr marL="285750" indent="-285750">
              <a:lnSpc>
                <a:spcPct val="150000"/>
              </a:lnSpc>
              <a:buFont typeface="Wingdings" panose="05000000000000000000" pitchFamily="2" charset="2"/>
              <a:buChar char="ü"/>
            </a:pPr>
            <a:r>
              <a:rPr lang="el-GR" dirty="0" smtClean="0">
                <a:solidFill>
                  <a:schemeClr val="accent2">
                    <a:lumMod val="50000"/>
                  </a:schemeClr>
                </a:solidFill>
              </a:rPr>
              <a:t>διαμορφώνει</a:t>
            </a:r>
            <a:r>
              <a:rPr lang="el-GR" dirty="0">
                <a:solidFill>
                  <a:schemeClr val="accent2">
                    <a:lumMod val="50000"/>
                  </a:schemeClr>
                </a:solidFill>
              </a:rPr>
              <a:t>, συντάσσει και αναπτύσσει Προγράμματα Σπουδών </a:t>
            </a:r>
            <a:r>
              <a:rPr lang="el-GR" dirty="0" smtClean="0">
                <a:solidFill>
                  <a:schemeClr val="accent2">
                    <a:lumMod val="50000"/>
                  </a:schemeClr>
                </a:solidFill>
              </a:rPr>
              <a:t>με </a:t>
            </a:r>
            <a:r>
              <a:rPr lang="el-GR" dirty="0">
                <a:solidFill>
                  <a:schemeClr val="accent2">
                    <a:lumMod val="50000"/>
                  </a:schemeClr>
                </a:solidFill>
              </a:rPr>
              <a:t>αντίστοιχη ερευνητική δραστηριότητα,</a:t>
            </a:r>
          </a:p>
          <a:p>
            <a:pPr marL="285750" indent="-285750">
              <a:lnSpc>
                <a:spcPct val="150000"/>
              </a:lnSpc>
              <a:buFont typeface="Wingdings" panose="05000000000000000000" pitchFamily="2" charset="2"/>
              <a:buChar char="ü"/>
            </a:pPr>
            <a:r>
              <a:rPr lang="el-GR" dirty="0" smtClean="0">
                <a:solidFill>
                  <a:schemeClr val="accent2">
                    <a:lumMod val="50000"/>
                  </a:schemeClr>
                </a:solidFill>
              </a:rPr>
              <a:t>αναπτύσσει </a:t>
            </a:r>
            <a:r>
              <a:rPr lang="el-GR" dirty="0">
                <a:solidFill>
                  <a:schemeClr val="accent2">
                    <a:lumMod val="50000"/>
                  </a:schemeClr>
                </a:solidFill>
              </a:rPr>
              <a:t>συνεργασίες με δημόσιους και ιδιωτικούς </a:t>
            </a:r>
            <a:r>
              <a:rPr lang="el-GR" dirty="0" smtClean="0">
                <a:solidFill>
                  <a:schemeClr val="accent2">
                    <a:lumMod val="50000"/>
                  </a:schemeClr>
                </a:solidFill>
              </a:rPr>
              <a:t>φορείς διοργανώνοντας </a:t>
            </a:r>
            <a:r>
              <a:rPr lang="el-GR" dirty="0">
                <a:solidFill>
                  <a:schemeClr val="accent2">
                    <a:lumMod val="50000"/>
                  </a:schemeClr>
                </a:solidFill>
              </a:rPr>
              <a:t>συνέδρια, εκδηλώσεις, ημερίδες, βιωματικά σεμινάρια, εργαστήρια,</a:t>
            </a:r>
          </a:p>
          <a:p>
            <a:pPr marL="285750" indent="-285750">
              <a:lnSpc>
                <a:spcPct val="150000"/>
              </a:lnSpc>
              <a:buFont typeface="Wingdings" panose="05000000000000000000" pitchFamily="2" charset="2"/>
              <a:buChar char="ü"/>
            </a:pPr>
            <a:r>
              <a:rPr lang="el-GR" dirty="0">
                <a:solidFill>
                  <a:schemeClr val="accent2">
                    <a:lumMod val="50000"/>
                  </a:schemeClr>
                </a:solidFill>
              </a:rPr>
              <a:t>αποφαίνεται για την παιδαγωγική καταλληλόλητα εκπαιδευτικών προγραμμάτων που εκπονούνται από δημόσιους και ιδιωτικούς φορείς.</a:t>
            </a:r>
          </a:p>
        </p:txBody>
      </p:sp>
    </p:spTree>
    <p:extLst>
      <p:ext uri="{BB962C8B-B14F-4D97-AF65-F5344CB8AC3E}">
        <p14:creationId xmlns:p14="http://schemas.microsoft.com/office/powerpoint/2010/main" val="8245113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520" y="692696"/>
            <a:ext cx="8640959" cy="1440161"/>
          </a:xfrm>
        </p:spPr>
        <p:txBody>
          <a:bodyPr/>
          <a:lstStyle/>
          <a:p>
            <a:pPr lvl="0">
              <a:lnSpc>
                <a:spcPct val="200000"/>
              </a:lnSpc>
            </a:pPr>
            <a:r>
              <a:rPr lang="el-GR" altLang="ko-KR" sz="2000" dirty="0">
                <a:ea typeface="맑은 고딕" pitchFamily="50" charset="-127"/>
              </a:rPr>
              <a:t>1.2. Ο ρόλος των Σχολικών Συμβούλων και των Συντονιστών Εκπαιδευτικού Έργου σε θέματα Πολιτιστικής Εκπαίδευσης </a:t>
            </a:r>
          </a:p>
        </p:txBody>
      </p:sp>
    </p:spTree>
    <p:extLst>
      <p:ext uri="{BB962C8B-B14F-4D97-AF65-F5344CB8AC3E}">
        <p14:creationId xmlns:p14="http://schemas.microsoft.com/office/powerpoint/2010/main" val="909556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30">
            <a:extLst>
              <a:ext uri="{FF2B5EF4-FFF2-40B4-BE49-F238E27FC236}">
                <a16:creationId xmlns="" xmlns:a16="http://schemas.microsoft.com/office/drawing/2014/main" id="{07A9DF64-EAEC-4F98-A0C9-E2239CA0F425}"/>
              </a:ext>
            </a:extLst>
          </p:cNvPr>
          <p:cNvSpPr/>
          <p:nvPr/>
        </p:nvSpPr>
        <p:spPr>
          <a:xfrm flipH="1">
            <a:off x="1004493" y="5410200"/>
            <a:ext cx="691032" cy="821051"/>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3">
              <a:lumMod val="50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0" kern="0">
              <a:solidFill>
                <a:prstClr val="white"/>
              </a:solidFill>
              <a:latin typeface="Arial"/>
              <a:ea typeface="Arial Unicode MS"/>
            </a:endParaRPr>
          </a:p>
        </p:txBody>
      </p:sp>
      <p:sp>
        <p:nvSpPr>
          <p:cNvPr id="5" name="Θέση περιεχομένου 2"/>
          <p:cNvSpPr txBox="1">
            <a:spLocks/>
          </p:cNvSpPr>
          <p:nvPr/>
        </p:nvSpPr>
        <p:spPr bwMode="auto">
          <a:xfrm>
            <a:off x="271811" y="548680"/>
            <a:ext cx="8856984" cy="4983162"/>
          </a:xfrm>
          <a:prstGeom prst="rect">
            <a:avLst/>
          </a:prstGeom>
          <a:gradFill flip="none" rotWithShape="1">
            <a:gsLst>
              <a:gs pos="0">
                <a:schemeClr val="accent5">
                  <a:lumMod val="5000"/>
                  <a:lumOff val="95000"/>
                  <a:alpha val="62000"/>
                </a:schemeClr>
              </a:gs>
              <a:gs pos="74000">
                <a:schemeClr val="accent5">
                  <a:lumMod val="45000"/>
                  <a:lumOff val="55000"/>
                  <a:alpha val="76000"/>
                </a:schemeClr>
              </a:gs>
              <a:gs pos="91602">
                <a:srgbClr val="BCE0EA">
                  <a:alpha val="85000"/>
                </a:srgbClr>
              </a:gs>
              <a:gs pos="83000">
                <a:schemeClr val="accent5">
                  <a:lumMod val="45000"/>
                  <a:lumOff val="55000"/>
                  <a:alpha val="96000"/>
                </a:schemeClr>
              </a:gs>
              <a:gs pos="100000">
                <a:schemeClr val="accent5">
                  <a:lumMod val="30000"/>
                  <a:lumOff val="70000"/>
                  <a:alpha val="84000"/>
                </a:schemeClr>
              </a:gs>
            </a:gsLst>
            <a:lin ang="5400000" scaled="1"/>
            <a:tileRect/>
          </a:gra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lvl="0" indent="0" algn="just" eaLnBrk="1" hangingPunct="1">
              <a:lnSpc>
                <a:spcPct val="150000"/>
              </a:lnSpc>
              <a:spcBef>
                <a:spcPts val="0"/>
              </a:spcBef>
              <a:buNone/>
            </a:pPr>
            <a:r>
              <a:rPr lang="el-GR" altLang="en-US" sz="2400" b="1" dirty="0"/>
              <a:t>Ο θεσμός του Σχολικού Συμβούλου (Σ.Σ) εισήχθη στην ελληνική εκπαιδευτική πραγματικότητα με το Ν.1304/1982 και εντάχθηκε στις προσπάθειες βελτίωσης του εκπαιδευτικού συστήματος ως κομμάτι της μεταρρύθμισης του 1982. </a:t>
            </a:r>
            <a:endParaRPr lang="el-GR" altLang="en-US" sz="2400" b="1" dirty="0" smtClean="0"/>
          </a:p>
          <a:p>
            <a:pPr marL="57150" lvl="0" indent="0" algn="just" eaLnBrk="1" hangingPunct="1">
              <a:lnSpc>
                <a:spcPct val="150000"/>
              </a:lnSpc>
              <a:spcBef>
                <a:spcPts val="0"/>
              </a:spcBef>
              <a:buNone/>
            </a:pPr>
            <a:r>
              <a:rPr lang="el-GR" altLang="en-US" sz="2400" b="1" dirty="0" smtClean="0">
                <a:solidFill>
                  <a:schemeClr val="accent2">
                    <a:lumMod val="50000"/>
                  </a:schemeClr>
                </a:solidFill>
              </a:rPr>
              <a:t>Η </a:t>
            </a:r>
            <a:r>
              <a:rPr lang="el-GR" altLang="en-US" sz="2400" b="1" dirty="0">
                <a:solidFill>
                  <a:schemeClr val="accent2">
                    <a:lumMod val="50000"/>
                  </a:schemeClr>
                </a:solidFill>
              </a:rPr>
              <a:t>εξέλιξή του </a:t>
            </a:r>
            <a:r>
              <a:rPr lang="el-GR" altLang="en-US" sz="2400" b="1" dirty="0" err="1">
                <a:solidFill>
                  <a:schemeClr val="accent2">
                    <a:lumMod val="50000"/>
                  </a:schemeClr>
                </a:solidFill>
              </a:rPr>
              <a:t>οριοθετήθηκε</a:t>
            </a:r>
            <a:r>
              <a:rPr lang="el-GR" altLang="en-US" sz="2400" b="1" dirty="0">
                <a:solidFill>
                  <a:schemeClr val="accent2">
                    <a:lumMod val="50000"/>
                  </a:schemeClr>
                </a:solidFill>
              </a:rPr>
              <a:t> μέσα από διάφορες νομοθετικές ρυθμίσεις οδηγώντας στη συγκεκριμενοποίηση των χαρακτηριστικών του και διαμορφώνοντας εκ νέου το θεσμικό πλαίσιο που αφορά την εποπτεία και την αξιολόγηση των εκπαιδευτικών.</a:t>
            </a:r>
            <a:r>
              <a:rPr lang="el-GR" altLang="en-US" sz="2400" b="1" dirty="0" smtClean="0">
                <a:solidFill>
                  <a:schemeClr val="accent2">
                    <a:lumMod val="50000"/>
                  </a:schemeClr>
                </a:solidFill>
              </a:rPr>
              <a:t> </a:t>
            </a:r>
            <a:endParaRPr lang="el-GR" altLang="en-US" sz="2400" b="1" dirty="0">
              <a:solidFill>
                <a:schemeClr val="accent2">
                  <a:lumMod val="50000"/>
                </a:schemeClr>
              </a:solidFill>
            </a:endParaRPr>
          </a:p>
        </p:txBody>
      </p:sp>
    </p:spTree>
    <p:extLst>
      <p:ext uri="{BB962C8B-B14F-4D97-AF65-F5344CB8AC3E}">
        <p14:creationId xmlns:p14="http://schemas.microsoft.com/office/powerpoint/2010/main" val="2513073666"/>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sz="2800" dirty="0"/>
              <a:t>Ο θεσμός του Σχολικού Συμβούλου </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644824"/>
            <a:ext cx="8640960" cy="5213176"/>
          </a:xfrm>
          <a:prstGeom prst="rect">
            <a:avLst/>
          </a:prstGeom>
        </p:spPr>
        <p:txBody>
          <a:bodyPr>
            <a:normAutofit fontScale="92500"/>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kern="0" dirty="0">
                <a:solidFill>
                  <a:schemeClr val="accent1">
                    <a:lumMod val="75000"/>
                  </a:schemeClr>
                </a:solidFill>
              </a:rPr>
              <a:t>Με βάση το νέο Νόμο 4547/18 για τις «Δομές Εκπαίδευσης (Αναδιοργάνωση των δομών υποστήριξης της πρωτοβάθμιας και δευτεροβάθμιας εκπαίδευσης και άλλες διατάξεις)», ο θεσμός του Σχολικού Συμβούλου καταργείται με τις αρμοδιότητες των Σχολικών Συμβούλων να μεταφέρονται στο νέο θεσμό των Συντονιστών Εκπαιδευτικού Έργου, οι οποίοι/</a:t>
            </a:r>
            <a:r>
              <a:rPr lang="el-GR" altLang="en-US" kern="0" dirty="0" err="1">
                <a:solidFill>
                  <a:schemeClr val="accent1">
                    <a:lumMod val="75000"/>
                  </a:schemeClr>
                </a:solidFill>
              </a:rPr>
              <a:t>ες</a:t>
            </a:r>
            <a:r>
              <a:rPr lang="el-GR" altLang="en-US" kern="0" dirty="0">
                <a:solidFill>
                  <a:schemeClr val="accent1">
                    <a:lumMod val="75000"/>
                  </a:schemeClr>
                </a:solidFill>
              </a:rPr>
              <a:t> στελεχώνουν το νέο θεσμό των Περιφερειακών Κέντρων Εκπαιδευτικού Σχεδιασμού (ΠΕ.Κ.Ε.Σ</a:t>
            </a:r>
            <a:r>
              <a:rPr lang="el-GR" altLang="en-US" kern="0" dirty="0" smtClean="0">
                <a:solidFill>
                  <a:schemeClr val="accent1">
                    <a:lumMod val="75000"/>
                  </a:schemeClr>
                </a:solidFill>
              </a:rPr>
              <a:t>.)</a:t>
            </a:r>
          </a:p>
          <a:p>
            <a:pPr marL="0" lvl="1" indent="0" algn="just" defTabSz="914400">
              <a:lnSpc>
                <a:spcPct val="160000"/>
              </a:lnSpc>
              <a:spcBef>
                <a:spcPts val="0"/>
              </a:spcBef>
              <a:buNone/>
              <a:defRPr/>
            </a:pPr>
            <a:endParaRPr kumimoji="0" lang="el-GR" altLang="en-US" sz="1800" b="1" i="0" u="none" strike="noStrike" kern="0" cap="none" spc="0" normalizeH="0" baseline="0" noProof="0" dirty="0">
              <a:ln>
                <a:noFill/>
              </a:ln>
              <a:solidFill>
                <a:schemeClr val="accent1">
                  <a:lumMod val="75000"/>
                </a:schemeClr>
              </a:solidFill>
              <a:effectLst/>
              <a:uLnTx/>
              <a:uFillTx/>
            </a:endParaRPr>
          </a:p>
          <a:p>
            <a:pPr marL="0" lvl="1" indent="0" algn="just" defTabSz="914400">
              <a:lnSpc>
                <a:spcPct val="160000"/>
              </a:lnSpc>
              <a:spcBef>
                <a:spcPts val="0"/>
              </a:spcBef>
              <a:buNone/>
              <a:defRPr/>
            </a:pPr>
            <a:r>
              <a:rPr lang="el-GR" altLang="en-US" kern="0" dirty="0">
                <a:solidFill>
                  <a:schemeClr val="accent1">
                    <a:lumMod val="75000"/>
                  </a:schemeClr>
                </a:solidFill>
              </a:rPr>
              <a:t>Μέσα από μία πορεία τεσσάρων δεκαετιών, ο ρόλος του Σ.Σ βασίστηκε στην επιστημονική και παιδαγωγική καθοδήγηση των εκπαιδευτικών με σκοπό τη βελτίωση της διδασκαλίας σε κάθε μάθημα, αλλά και την ενθάρρυνση της εφαρμογής νέων αποτελεσματικότερων μεθόδων διδασκαλίας όπως τη χρήση σύγχρονων μέσων της εκπαιδευτικής τεχνολογίας (Μόσχου, 2009:36)</a:t>
            </a: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32626506"/>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sz="2800" dirty="0"/>
              <a:t>Ο θεσμός του Σχολικού Συμβούλου </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644824"/>
            <a:ext cx="8640960" cy="5213176"/>
          </a:xfrm>
          <a:prstGeom prst="rect">
            <a:avLst/>
          </a:prstGeom>
        </p:spPr>
        <p:txBody>
          <a:bodyPr>
            <a:normAutofit lnSpcReduction="10000"/>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kern="0" dirty="0">
                <a:solidFill>
                  <a:schemeClr val="accent1">
                    <a:lumMod val="75000"/>
                  </a:schemeClr>
                </a:solidFill>
              </a:rPr>
              <a:t>Οι νομοθετικές ρυθμίσεις έδωσαν στο Σ.Σ τη δυνατότητα να συντονίζει τη δραστηριότητα διαφόρων φορέων (τοπική αυτοδιοίκηση, νομαρχίες, πολιτιστικοί και επιστημονικοί φορείς, τριτοβάθμια εκπαίδευση, </a:t>
            </a:r>
            <a:r>
              <a:rPr lang="el-GR" altLang="en-US" kern="0" dirty="0" err="1">
                <a:solidFill>
                  <a:schemeClr val="accent1">
                    <a:lumMod val="75000"/>
                  </a:schemeClr>
                </a:solidFill>
              </a:rPr>
              <a:t>κ.ά</a:t>
            </a:r>
            <a:r>
              <a:rPr lang="el-GR" altLang="en-US" kern="0" dirty="0">
                <a:solidFill>
                  <a:schemeClr val="accent1">
                    <a:lumMod val="75000"/>
                  </a:schemeClr>
                </a:solidFill>
              </a:rPr>
              <a:t>) και να συμβάλει στην κουλτούρα συνεργασίας με στόχο την ποιοτική αναβάθμιση του εκπαιδευτικού έργου. Επιπλέον, ο Σ.Σ ήταν αρμόδιος για συνεργασίες σε επίπεδο παιδαγωγικής αναβάθμισης της εκπαίδευσης σε θέματα πολιτισμού, «Προώθησης καινοτόμων δράσεων» και «Διαπολιτισμικής Εκπαίδευσης» με τους Υπεύθυνους Πολιτιστικών Θεμάτων (Υ.Π.Θ).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endParaRPr lang="el-GR" altLang="en-US" kern="0" dirty="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Οι </a:t>
            </a:r>
            <a:r>
              <a:rPr lang="el-GR" altLang="en-US" kern="0" dirty="0">
                <a:solidFill>
                  <a:schemeClr val="accent1">
                    <a:lumMod val="75000"/>
                  </a:schemeClr>
                </a:solidFill>
              </a:rPr>
              <a:t>συγκεκριμένες αρμοδιότητες επέτρεψαν την ενσωμάτωση μιας πολιτισμικής φιλοσοφίας στις δραστηριότητές του παρέχοντας δυνατότητες επιμορφωτικής εξειδίκευσης των εκπαιδευτικών σε ζητήματα πολιτισμού της εκπαίδευσης.</a:t>
            </a: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2031687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sz="2800" dirty="0"/>
              <a:t>Ο θεσμός του Σχολικού Συμβούλου </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644824"/>
            <a:ext cx="8640960" cy="5213176"/>
          </a:xfrm>
          <a:prstGeom prst="rect">
            <a:avLst/>
          </a:prstGeom>
        </p:spPr>
        <p:txBody>
          <a:bodyPr>
            <a:normAutofit/>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kern="0" dirty="0">
                <a:solidFill>
                  <a:schemeClr val="accent1">
                    <a:lumMod val="75000"/>
                  </a:schemeClr>
                </a:solidFill>
              </a:rPr>
              <a:t>Με την εκ νέου διαμόρφωση του προφίλ του συγκεκριμένου θεσμού σε «Συντονιστή Εκπαιδευτικού Έργου» (Σ.Ε.Ε), ο/η αρμόδιος/α έχει την επιστημονική ευθύνη, για τα θέματα του κλάδου του, του συνόλου των σχολικών μονάδων που υπάγονται στο οικείο ΠΕ.Κ.Ε.Σ. </a:t>
            </a: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7901220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sz="2800" dirty="0"/>
              <a:t>Ο θεσμός του Σχολικού Συμβούλου </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644824"/>
            <a:ext cx="8640960" cy="5213176"/>
          </a:xfrm>
          <a:prstGeom prst="rect">
            <a:avLst/>
          </a:prstGeom>
        </p:spPr>
        <p:txBody>
          <a:bodyPr>
            <a:normAutofit/>
          </a:bodyPr>
          <a:lstStyle/>
          <a:p>
            <a:pPr marL="457200" marR="0" lvl="1" indent="0" algn="just" defTabSz="914400" eaLnBrk="1" fontAlgn="auto" latinLnBrk="0" hangingPunct="1">
              <a:lnSpc>
                <a:spcPct val="160000"/>
              </a:lnSpc>
              <a:spcBef>
                <a:spcPts val="0"/>
              </a:spcBef>
              <a:spcAft>
                <a:spcPts val="0"/>
              </a:spcAft>
              <a:buClrTx/>
              <a:buSzTx/>
              <a:buFontTx/>
              <a:buNone/>
              <a:tabLst/>
              <a:defRPr/>
            </a:pPr>
            <a:endParaRPr kumimoji="0" lang="en-US" altLang="en-US" sz="1800" b="0" i="0" u="none" strike="noStrike" kern="0" cap="none" spc="0" normalizeH="0" baseline="0" noProof="0" dirty="0" smtClean="0">
              <a:ln>
                <a:noFill/>
              </a:ln>
              <a:solidFill>
                <a:srgbClr val="1F497D">
                  <a:lumMod val="75000"/>
                </a:srgbClr>
              </a:solidFill>
              <a:effectLst/>
              <a:uLnTx/>
              <a:uFillTx/>
            </a:endParaRPr>
          </a:p>
          <a:p>
            <a:pPr marL="0" lvl="1" indent="0" algn="just" defTabSz="914400">
              <a:lnSpc>
                <a:spcPct val="160000"/>
              </a:lnSpc>
              <a:spcBef>
                <a:spcPts val="0"/>
              </a:spcBef>
              <a:buNone/>
              <a:defRPr/>
            </a:pPr>
            <a:r>
              <a:rPr lang="el-GR" altLang="en-US" kern="0" dirty="0">
                <a:solidFill>
                  <a:schemeClr val="accent1">
                    <a:lumMod val="75000"/>
                  </a:schemeClr>
                </a:solidFill>
              </a:rPr>
              <a:t>Οι Συντονιστές Εκπαιδευτικού Έργου εξασφαλίζοντας τη συλλογική και διεπιστημονική συνέργεια στην άσκηση των αρμοδιοτήτων τους, αποφασίζουν για: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α</a:t>
            </a:r>
            <a:r>
              <a:rPr lang="el-GR" altLang="en-US" kern="0" dirty="0">
                <a:solidFill>
                  <a:schemeClr val="accent1">
                    <a:lumMod val="75000"/>
                  </a:schemeClr>
                </a:solidFill>
              </a:rPr>
              <a:t>) την οργάνωση επιμορφωτικών δράσεων,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β</a:t>
            </a:r>
            <a:r>
              <a:rPr lang="el-GR" altLang="en-US" kern="0" dirty="0">
                <a:solidFill>
                  <a:schemeClr val="accent1">
                    <a:lumMod val="75000"/>
                  </a:schemeClr>
                </a:solidFill>
              </a:rPr>
              <a:t>) τον ετήσιο συλλογικό προγραμματισμό των δράσεων του Κέντρου,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γ</a:t>
            </a:r>
            <a:r>
              <a:rPr lang="el-GR" altLang="en-US" kern="0" dirty="0">
                <a:solidFill>
                  <a:schemeClr val="accent1">
                    <a:lumMod val="75000"/>
                  </a:schemeClr>
                </a:solidFill>
              </a:rPr>
              <a:t>) την παρακολούθηση του συλλογικού προγραμματισμού κατά τη διάρκεια του σχολικού έτους, με στόχο την επανεξέταση και ανατροφοδότηση του προγραμματισμού αυτού και τη διαρκή βελτίωση της ποιότητας του παρεχόμενου έργου και </a:t>
            </a:r>
            <a:endParaRPr lang="el-GR" altLang="en-US" kern="0" dirty="0" smtClean="0">
              <a:solidFill>
                <a:schemeClr val="accent1">
                  <a:lumMod val="75000"/>
                </a:schemeClr>
              </a:solidFill>
            </a:endParaRPr>
          </a:p>
          <a:p>
            <a:pPr marL="0" lvl="1" indent="0" algn="just" defTabSz="914400">
              <a:lnSpc>
                <a:spcPct val="160000"/>
              </a:lnSpc>
              <a:spcBef>
                <a:spcPts val="0"/>
              </a:spcBef>
              <a:buNone/>
              <a:defRPr/>
            </a:pPr>
            <a:r>
              <a:rPr lang="el-GR" altLang="en-US" kern="0" dirty="0" smtClean="0">
                <a:solidFill>
                  <a:schemeClr val="accent1">
                    <a:lumMod val="75000"/>
                  </a:schemeClr>
                </a:solidFill>
              </a:rPr>
              <a:t>δ</a:t>
            </a:r>
            <a:r>
              <a:rPr lang="el-GR" altLang="en-US" kern="0" dirty="0">
                <a:solidFill>
                  <a:schemeClr val="accent1">
                    <a:lumMod val="75000"/>
                  </a:schemeClr>
                </a:solidFill>
              </a:rPr>
              <a:t>) την τελική </a:t>
            </a:r>
            <a:r>
              <a:rPr lang="el-GR" altLang="en-US" kern="0" dirty="0" err="1">
                <a:solidFill>
                  <a:schemeClr val="accent1">
                    <a:lumMod val="75000"/>
                  </a:schemeClr>
                </a:solidFill>
              </a:rPr>
              <a:t>ανατροφοδοτική</a:t>
            </a:r>
            <a:r>
              <a:rPr lang="el-GR" altLang="en-US" kern="0" dirty="0">
                <a:solidFill>
                  <a:schemeClr val="accent1">
                    <a:lumMod val="75000"/>
                  </a:schemeClr>
                </a:solidFill>
              </a:rPr>
              <a:t> αποτίμηση του ετήσιου συλλογικού προγραμματισμού δράσης. </a:t>
            </a:r>
            <a:endParaRPr kumimoji="0" lang="el-GR" altLang="en-US" sz="1800" b="0" i="0" u="none" strike="noStrike" kern="0" cap="none" spc="0" normalizeH="0" baseline="0" noProof="0" dirty="0">
              <a:ln>
                <a:noFill/>
              </a:ln>
              <a:solidFill>
                <a:srgbClr val="1F497D">
                  <a:lumMod val="75000"/>
                </a:srgbClr>
              </a:solidFill>
              <a:effectLst/>
              <a:uLnTx/>
              <a:uFillTx/>
            </a:endParaRPr>
          </a:p>
          <a:p>
            <a:pPr marL="0" marR="0" lvl="1" indent="0" algn="just" defTabSz="914400" eaLnBrk="1" fontAlgn="auto" latinLnBrk="0" hangingPunct="1">
              <a:lnSpc>
                <a:spcPct val="160000"/>
              </a:lnSpc>
              <a:spcBef>
                <a:spcPts val="0"/>
              </a:spcBef>
              <a:spcAft>
                <a:spcPts val="0"/>
              </a:spcAft>
              <a:buClrTx/>
              <a:buSzTx/>
              <a:buFontTx/>
              <a:buNone/>
              <a:tabLst/>
              <a:defRPr/>
            </a:pPr>
            <a:endParaRPr kumimoji="0" lang="el-GR" altLang="en-US" sz="1800" b="0" i="0" u="none" strike="noStrike" kern="0" cap="none" spc="0" normalizeH="0" baseline="0" noProof="0" dirty="0">
              <a:ln>
                <a:noFill/>
              </a:ln>
              <a:solidFill>
                <a:srgbClr val="1F497D">
                  <a:lumMod val="75000"/>
                </a:srgbClr>
              </a:solidFill>
              <a:effectLst/>
              <a:uLnTx/>
              <a:uFillTx/>
            </a:endParaRPr>
          </a:p>
          <a:p>
            <a:pPr marL="457200" marR="0" lvl="1" indent="0" defTabSz="914400" eaLnBrk="1" fontAlgn="auto" latinLnBrk="0" hangingPunct="1">
              <a:lnSpc>
                <a:spcPct val="160000"/>
              </a:lnSpc>
              <a:spcBef>
                <a:spcPts val="0"/>
              </a:spcBef>
              <a:spcAft>
                <a:spcPts val="0"/>
              </a:spcAft>
              <a:buClrTx/>
              <a:buSzTx/>
              <a:buFontTx/>
              <a:buNone/>
              <a:tabLst/>
              <a:defRPr/>
            </a:pP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4941721"/>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sz="2800" dirty="0"/>
              <a:t>Ο θεσμός του Σχολικού Συμβούλου </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180528" y="1711459"/>
            <a:ext cx="9073008" cy="5213176"/>
          </a:xfrm>
          <a:prstGeom prst="rect">
            <a:avLst/>
          </a:prstGeom>
        </p:spPr>
        <p:txBody>
          <a:bodyPr>
            <a:normAutofit/>
          </a:bodyPr>
          <a:lstStyle/>
          <a:p>
            <a:pPr marL="457200" lvl="1" indent="0" algn="just" defTabSz="914400">
              <a:lnSpc>
                <a:spcPct val="160000"/>
              </a:lnSpc>
              <a:spcBef>
                <a:spcPts val="0"/>
              </a:spcBef>
              <a:buNone/>
              <a:defRPr/>
            </a:pPr>
            <a:r>
              <a:rPr lang="el-GR" altLang="en-US" kern="0" dirty="0">
                <a:solidFill>
                  <a:schemeClr val="accent1">
                    <a:lumMod val="75000"/>
                  </a:schemeClr>
                </a:solidFill>
              </a:rPr>
              <a:t>Τα ΠΕ.Κ.Ε.Σ. υποστηρίζονται στο έργο τους από το Ι.Ε.Π. και τη Γενική Διεύθυνση του Υπουργείου Παιδείας, Έρευνας και Θρησκευμάτων που είναι αρμόδια για θέματα σπουδών πρωτοβάθμιας και δευτεροβάθμιας εκπαίδευσης, όπου και υποβάλλουν τον ετήσιο συλλογικό προγραμματισμό και την </a:t>
            </a:r>
            <a:r>
              <a:rPr lang="el-GR" altLang="en-US" kern="0" dirty="0" err="1">
                <a:solidFill>
                  <a:schemeClr val="accent1">
                    <a:lumMod val="75000"/>
                  </a:schemeClr>
                </a:solidFill>
              </a:rPr>
              <a:t>ανατροφοδοτική</a:t>
            </a:r>
            <a:r>
              <a:rPr lang="el-GR" altLang="en-US" kern="0" dirty="0">
                <a:solidFill>
                  <a:schemeClr val="accent1">
                    <a:lumMod val="75000"/>
                  </a:schemeClr>
                </a:solidFill>
              </a:rPr>
              <a:t> αποτίμηση του εκπαιδευτικού έργου τους. </a:t>
            </a:r>
          </a:p>
          <a:p>
            <a:pPr marL="457200" lvl="1" indent="0" algn="just" defTabSz="914400">
              <a:lnSpc>
                <a:spcPct val="160000"/>
              </a:lnSpc>
              <a:spcBef>
                <a:spcPts val="0"/>
              </a:spcBef>
              <a:buNone/>
              <a:defRPr/>
            </a:pPr>
            <a:r>
              <a:rPr lang="el-GR" altLang="en-US" kern="0" dirty="0">
                <a:solidFill>
                  <a:schemeClr val="accent1">
                    <a:lumMod val="75000"/>
                  </a:schemeClr>
                </a:solidFill>
              </a:rPr>
              <a:t>Καθώς ο θεσμός είναι απολύτως νεοσύστατος, μένει να αποδειχτούν στην πράξη οι λόγοι ανασύστασης και επανεκτίμησης του, εκπληρώνοντας τη </a:t>
            </a:r>
            <a:r>
              <a:rPr lang="el-GR" altLang="en-US" kern="0" dirty="0" err="1">
                <a:solidFill>
                  <a:schemeClr val="accent1">
                    <a:lumMod val="75000"/>
                  </a:schemeClr>
                </a:solidFill>
              </a:rPr>
              <a:t>στοχοθεσία</a:t>
            </a:r>
            <a:r>
              <a:rPr lang="el-GR" altLang="en-US" kern="0" dirty="0">
                <a:solidFill>
                  <a:schemeClr val="accent1">
                    <a:lumMod val="75000"/>
                  </a:schemeClr>
                </a:solidFill>
              </a:rPr>
              <a:t> της νυν πολιτικής ηγεσίας για την τρέχουσα εθνική εκπαιδευτική πολιτική. </a:t>
            </a:r>
          </a:p>
        </p:txBody>
      </p:sp>
    </p:spTree>
    <p:extLst>
      <p:ext uri="{BB962C8B-B14F-4D97-AF65-F5344CB8AC3E}">
        <p14:creationId xmlns:p14="http://schemas.microsoft.com/office/powerpoint/2010/main" val="3016578564"/>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72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51520" y="692696"/>
            <a:ext cx="8640959" cy="1440161"/>
          </a:xfrm>
        </p:spPr>
        <p:txBody>
          <a:bodyPr/>
          <a:lstStyle/>
          <a:p>
            <a:pPr lvl="0">
              <a:lnSpc>
                <a:spcPct val="200000"/>
              </a:lnSpc>
            </a:pPr>
            <a:r>
              <a:rPr lang="el-GR" altLang="ko-KR" sz="2000" dirty="0">
                <a:ea typeface="맑은 고딕" pitchFamily="50" charset="-127"/>
              </a:rPr>
              <a:t>1.3. Η συμβολή των Υπευθύνων Πολιτιστικών Θεμάτων και Καλλιτεχνικών Αγώνων ως Σχολικές Προγραμματικές Δραστηριότητες </a:t>
            </a:r>
          </a:p>
        </p:txBody>
      </p:sp>
    </p:spTree>
    <p:extLst>
      <p:ext uri="{BB962C8B-B14F-4D97-AF65-F5344CB8AC3E}">
        <p14:creationId xmlns:p14="http://schemas.microsoft.com/office/powerpoint/2010/main" val="475563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1619672" y="620688"/>
            <a:ext cx="7272808" cy="4525963"/>
          </a:xfrm>
          <a:prstGeom prst="rect">
            <a:avLst/>
          </a:prstGeom>
        </p:spPr>
        <p:txBody>
          <a:bodyPr>
            <a:normAutofit fontScale="92500" lnSpcReduction="20000"/>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1" i="0" u="sng" strike="noStrike" kern="0" cap="none" spc="0" normalizeH="0" baseline="0" noProof="0" dirty="0">
              <a:ln>
                <a:noFill/>
              </a:ln>
              <a:solidFill>
                <a:srgbClr val="1F497D">
                  <a:lumMod val="75000"/>
                </a:srgbClr>
              </a:solidFill>
              <a:effectLst/>
              <a:uLnTx/>
              <a:uFillTx/>
            </a:endParaRPr>
          </a:p>
          <a:p>
            <a:pPr marL="285750" lvl="1" algn="just" latinLnBrk="0">
              <a:lnSpc>
                <a:spcPct val="150000"/>
              </a:lnSpc>
              <a:spcBef>
                <a:spcPts val="0"/>
              </a:spcBef>
              <a:buFont typeface="Wingdings" pitchFamily="2" charset="2"/>
              <a:buChar char="§"/>
              <a:defRPr/>
            </a:pPr>
            <a:r>
              <a:rPr lang="el-GR" sz="1800" b="1" kern="0" dirty="0">
                <a:solidFill>
                  <a:srgbClr val="1F497D">
                    <a:lumMod val="75000"/>
                  </a:srgbClr>
                </a:solidFill>
              </a:rPr>
              <a:t>Ο σχεδιασμ</a:t>
            </a:r>
            <a:r>
              <a:rPr lang="el-GR" sz="2100" b="1" kern="0" dirty="0">
                <a:solidFill>
                  <a:srgbClr val="1F497D">
                    <a:lumMod val="75000"/>
                  </a:srgbClr>
                </a:solidFill>
              </a:rPr>
              <a:t>ός</a:t>
            </a:r>
            <a:r>
              <a:rPr lang="el-GR" sz="1800" b="1" kern="0" dirty="0">
                <a:solidFill>
                  <a:srgbClr val="1F497D">
                    <a:lumMod val="75000"/>
                  </a:srgbClr>
                </a:solidFill>
              </a:rPr>
              <a:t> και η υλοποίηση προγραμμάτων σχολικών δραστηριοτήτων </a:t>
            </a:r>
            <a:r>
              <a:rPr lang="el-GR" sz="1800" kern="0" dirty="0">
                <a:solidFill>
                  <a:srgbClr val="1F497D">
                    <a:lumMod val="75000"/>
                  </a:srgbClr>
                </a:solidFill>
              </a:rPr>
              <a:t>ως διαδικασία ανάπτυξης και μεθοδολογία εφαρμογής, εμπλέκει το σύνολο της σχολικής μονάδας σε προγραμματικές δράσεις με συγκεκριμένη θεματική. </a:t>
            </a:r>
            <a:endParaRPr lang="el-GR" sz="1800" kern="0" dirty="0" smtClean="0">
              <a:solidFill>
                <a:srgbClr val="1F497D">
                  <a:lumMod val="75000"/>
                </a:srgbClr>
              </a:solidFill>
            </a:endParaRPr>
          </a:p>
          <a:p>
            <a:pPr marL="285750" lvl="1" algn="just" latinLnBrk="0">
              <a:lnSpc>
                <a:spcPct val="150000"/>
              </a:lnSpc>
              <a:spcBef>
                <a:spcPts val="0"/>
              </a:spcBef>
              <a:buFont typeface="Wingdings" pitchFamily="2" charset="2"/>
              <a:buChar char="§"/>
              <a:defRPr/>
            </a:pPr>
            <a:endParaRPr lang="el-GR" sz="1800" kern="0" dirty="0">
              <a:solidFill>
                <a:srgbClr val="1F497D">
                  <a:lumMod val="75000"/>
                </a:srgbClr>
              </a:solidFill>
            </a:endParaRPr>
          </a:p>
          <a:p>
            <a:pPr marL="285750" lvl="1" algn="just" latinLnBrk="0">
              <a:lnSpc>
                <a:spcPct val="150000"/>
              </a:lnSpc>
              <a:spcBef>
                <a:spcPts val="0"/>
              </a:spcBef>
              <a:buFont typeface="Wingdings" pitchFamily="2" charset="2"/>
              <a:buChar char="§"/>
              <a:defRPr/>
            </a:pPr>
            <a:r>
              <a:rPr lang="el-GR" sz="1800" b="1" kern="0" dirty="0" smtClean="0">
                <a:solidFill>
                  <a:srgbClr val="1F497D">
                    <a:lumMod val="75000"/>
                  </a:srgbClr>
                </a:solidFill>
              </a:rPr>
              <a:t>Για </a:t>
            </a:r>
            <a:r>
              <a:rPr lang="el-GR" sz="1800" b="1" kern="0" dirty="0">
                <a:solidFill>
                  <a:srgbClr val="1F497D">
                    <a:lumMod val="75000"/>
                  </a:srgbClr>
                </a:solidFill>
              </a:rPr>
              <a:t>το σχεδιασμ</a:t>
            </a:r>
            <a:r>
              <a:rPr lang="el-GR" sz="2100" b="1" kern="0" dirty="0">
                <a:solidFill>
                  <a:srgbClr val="1F497D">
                    <a:lumMod val="75000"/>
                  </a:srgbClr>
                </a:solidFill>
              </a:rPr>
              <a:t>ό</a:t>
            </a:r>
            <a:r>
              <a:rPr lang="el-GR" sz="1800" b="1" kern="0" dirty="0">
                <a:solidFill>
                  <a:srgbClr val="1F497D">
                    <a:lumMod val="75000"/>
                  </a:srgbClr>
                </a:solidFill>
              </a:rPr>
              <a:t> και την υλοποίηση προγραμμάτων Σχολικών Δραστηριοτήτων </a:t>
            </a:r>
            <a:r>
              <a:rPr lang="el-GR" sz="1800" kern="0" dirty="0">
                <a:solidFill>
                  <a:srgbClr val="1F497D">
                    <a:lumMod val="75000"/>
                  </a:srgbClr>
                </a:solidFill>
              </a:rPr>
              <a:t>ισχύει η βασική Υπουργική Απόφαση Γ2/4867/28-8-1992, (ΦΕΚ 629 τ. Β/ 23-10-1992), στην οποία για πρώτη φορά ορίζονται ο θεσμός, οι κατηγορίες, το περιεχόμενο και ο τρόπος υλοποίησης των Σχολικών Δραστηριοτήτων τόσο για την Πρωτοβάθμια όσο και για τη Δευτεροβάθμια </a:t>
            </a:r>
            <a:r>
              <a:rPr lang="el-GR" sz="1800" kern="0" dirty="0" smtClean="0">
                <a:solidFill>
                  <a:srgbClr val="1F497D">
                    <a:lumMod val="75000"/>
                  </a:srgbClr>
                </a:solidFill>
              </a:rPr>
              <a:t>Εκπαίδευση</a:t>
            </a:r>
            <a:endParaRPr kumimoji="0" lang="el-GR" sz="18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1"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75128787"/>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64565" y="-225775"/>
            <a:ext cx="8229600" cy="1143000"/>
          </a:xfrm>
        </p:spPr>
        <p:txBody>
          <a:bodyPr/>
          <a:lstStyle/>
          <a:p>
            <a:pPr marL="0" marR="0">
              <a:lnSpc>
                <a:spcPct val="115000"/>
              </a:lnSpc>
              <a:spcBef>
                <a:spcPts val="0"/>
              </a:spcBef>
              <a:spcAft>
                <a:spcPts val="0"/>
              </a:spcAft>
            </a:pPr>
            <a:r>
              <a:rPr lang="en-US" sz="2800" b="1" dirty="0" smtClean="0">
                <a:solidFill>
                  <a:schemeClr val="tx2">
                    <a:lumMod val="75000"/>
                  </a:schemeClr>
                </a:solidFill>
                <a:latin typeface="+mn-lt"/>
                <a:ea typeface="Times New Roman" panose="02020603050405020304" pitchFamily="18" charset="0"/>
                <a:cs typeface="Times New Roman" panose="02020603050405020304" pitchFamily="18" charset="0"/>
              </a:rPr>
              <a:t>K</a:t>
            </a:r>
            <a:r>
              <a:rPr lang="el-GR" sz="2800" b="1" dirty="0" err="1" smtClean="0">
                <a:solidFill>
                  <a:schemeClr val="tx2">
                    <a:lumMod val="75000"/>
                  </a:schemeClr>
                </a:solidFill>
                <a:latin typeface="+mn-lt"/>
                <a:ea typeface="Times New Roman" panose="02020603050405020304" pitchFamily="18" charset="0"/>
                <a:cs typeface="Times New Roman" panose="02020603050405020304" pitchFamily="18" charset="0"/>
              </a:rPr>
              <a:t>ύριοι</a:t>
            </a:r>
            <a:r>
              <a:rPr lang="el-GR" sz="2800" b="1" dirty="0" smtClean="0">
                <a:solidFill>
                  <a:schemeClr val="tx2">
                    <a:lumMod val="75000"/>
                  </a:schemeClr>
                </a:solidFill>
                <a:latin typeface="+mn-lt"/>
                <a:ea typeface="Times New Roman" panose="02020603050405020304" pitchFamily="18" charset="0"/>
                <a:cs typeface="Times New Roman" panose="02020603050405020304" pitchFamily="18" charset="0"/>
              </a:rPr>
              <a:t> </a:t>
            </a:r>
            <a:r>
              <a:rPr lang="el-GR" sz="2800" b="1" dirty="0">
                <a:solidFill>
                  <a:schemeClr val="tx2">
                    <a:lumMod val="75000"/>
                  </a:schemeClr>
                </a:solidFill>
                <a:latin typeface="+mn-lt"/>
                <a:ea typeface="Times New Roman" panose="02020603050405020304" pitchFamily="18" charset="0"/>
                <a:cs typeface="Times New Roman" panose="02020603050405020304" pitchFamily="18" charset="0"/>
              </a:rPr>
              <a:t>σκοποί της πολιτιστικής πολιτικής </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1037480" y="942402"/>
            <a:ext cx="6366631" cy="5069160"/>
          </a:xfrm>
        </p:spPr>
        <p:txBody>
          <a:bodyPr/>
          <a:lstStyle/>
          <a:p>
            <a:pPr marL="0" marR="0" indent="0" algn="just">
              <a:lnSpc>
                <a:spcPct val="150000"/>
              </a:lnSpc>
              <a:spcBef>
                <a:spcPts val="0"/>
              </a:spcBef>
              <a:spcAft>
                <a:spcPts val="0"/>
              </a:spcAft>
              <a:buNone/>
            </a:pPr>
            <a:r>
              <a:rPr lang="el-GR" sz="1800" b="1" dirty="0" smtClean="0">
                <a:solidFill>
                  <a:schemeClr val="tx2">
                    <a:lumMod val="75000"/>
                  </a:schemeClr>
                </a:solidFill>
                <a:latin typeface="Calibri" panose="020F0502020204030204" pitchFamily="34" charset="0"/>
                <a:ea typeface="Times New Roman" panose="02020603050405020304" pitchFamily="18" charset="0"/>
              </a:rPr>
              <a:t>οι </a:t>
            </a:r>
            <a:r>
              <a:rPr lang="el-GR" sz="1800" b="1" dirty="0">
                <a:solidFill>
                  <a:schemeClr val="tx2">
                    <a:lumMod val="75000"/>
                  </a:schemeClr>
                </a:solidFill>
                <a:latin typeface="Calibri" panose="020F0502020204030204" pitchFamily="34" charset="0"/>
                <a:ea typeface="Times New Roman" panose="02020603050405020304" pitchFamily="18" charset="0"/>
              </a:rPr>
              <a:t>κύριοι σκοποί της πολιτιστικής πολιτικής για τη συντήρηση, προώθηση και διάδοση των πολιτιστικών αγαθών είναι: </a:t>
            </a:r>
            <a:endParaRPr lang="en-US" sz="1800" b="1" dirty="0" smtClean="0">
              <a:solidFill>
                <a:schemeClr val="tx2">
                  <a:lumMod val="75000"/>
                </a:schemeClr>
              </a:solidFill>
              <a:latin typeface="Calibri" panose="020F0502020204030204" pitchFamily="34" charset="0"/>
              <a:ea typeface="Times New Roman" panose="02020603050405020304" pitchFamily="18" charset="0"/>
            </a:endParaRPr>
          </a:p>
          <a:p>
            <a:pPr marL="400050" marR="0" indent="-400050" algn="just">
              <a:lnSpc>
                <a:spcPct val="150000"/>
              </a:lnSpc>
              <a:spcBef>
                <a:spcPts val="0"/>
              </a:spcBef>
              <a:spcAft>
                <a:spcPts val="0"/>
              </a:spcAft>
              <a:buAutoNum type="romanLcParenR"/>
            </a:pPr>
            <a:r>
              <a:rPr lang="el-GR" sz="1800" b="1" dirty="0" smtClean="0">
                <a:solidFill>
                  <a:schemeClr val="tx2">
                    <a:lumMod val="75000"/>
                  </a:schemeClr>
                </a:solidFill>
                <a:latin typeface="Calibri" panose="020F0502020204030204" pitchFamily="34" charset="0"/>
                <a:ea typeface="Times New Roman" panose="02020603050405020304" pitchFamily="18" charset="0"/>
              </a:rPr>
              <a:t>η </a:t>
            </a:r>
            <a:r>
              <a:rPr lang="el-GR" sz="1800" b="1" dirty="0">
                <a:solidFill>
                  <a:schemeClr val="tx2">
                    <a:lumMod val="75000"/>
                  </a:schemeClr>
                </a:solidFill>
                <a:latin typeface="Calibri" panose="020F0502020204030204" pitchFamily="34" charset="0"/>
                <a:ea typeface="Times New Roman" panose="02020603050405020304" pitchFamily="18" charset="0"/>
              </a:rPr>
              <a:t>προστασία της πολιτιστικής κληρονομιάς και της πολιτιστικής ταυτότητας, </a:t>
            </a:r>
            <a:endParaRPr lang="en-US" sz="1800" b="1" dirty="0" smtClean="0">
              <a:solidFill>
                <a:schemeClr val="tx2">
                  <a:lumMod val="75000"/>
                </a:schemeClr>
              </a:solidFill>
              <a:latin typeface="Calibri" panose="020F0502020204030204" pitchFamily="34" charset="0"/>
              <a:ea typeface="Times New Roman" panose="02020603050405020304" pitchFamily="18" charset="0"/>
            </a:endParaRPr>
          </a:p>
          <a:p>
            <a:pPr marL="400050" marR="0" indent="-400050" algn="just">
              <a:lnSpc>
                <a:spcPct val="150000"/>
              </a:lnSpc>
              <a:spcBef>
                <a:spcPts val="0"/>
              </a:spcBef>
              <a:spcAft>
                <a:spcPts val="0"/>
              </a:spcAft>
              <a:buAutoNum type="romanLcParenR"/>
            </a:pPr>
            <a:r>
              <a:rPr lang="el-GR" sz="1800" b="1" dirty="0" smtClean="0">
                <a:solidFill>
                  <a:schemeClr val="tx2">
                    <a:lumMod val="75000"/>
                  </a:schemeClr>
                </a:solidFill>
                <a:latin typeface="Calibri" panose="020F0502020204030204" pitchFamily="34" charset="0"/>
                <a:ea typeface="Times New Roman" panose="02020603050405020304" pitchFamily="18" charset="0"/>
              </a:rPr>
              <a:t>η </a:t>
            </a:r>
            <a:r>
              <a:rPr lang="el-GR" sz="1800" b="1" dirty="0">
                <a:solidFill>
                  <a:schemeClr val="tx2">
                    <a:lumMod val="75000"/>
                  </a:schemeClr>
                </a:solidFill>
                <a:latin typeface="Calibri" panose="020F0502020204030204" pitchFamily="34" charset="0"/>
                <a:ea typeface="Times New Roman" panose="02020603050405020304" pitchFamily="18" charset="0"/>
              </a:rPr>
              <a:t>ενίσχυση της καλλιτεχνικής και πνευματικής δημιουργίας, </a:t>
            </a:r>
            <a:endParaRPr lang="en-US" sz="1800" b="1" dirty="0" smtClean="0">
              <a:solidFill>
                <a:schemeClr val="tx2">
                  <a:lumMod val="75000"/>
                </a:schemeClr>
              </a:solidFill>
              <a:latin typeface="Calibri" panose="020F0502020204030204" pitchFamily="34" charset="0"/>
              <a:ea typeface="Times New Roman" panose="02020603050405020304" pitchFamily="18" charset="0"/>
            </a:endParaRPr>
          </a:p>
          <a:p>
            <a:pPr marL="400050" marR="0" indent="-400050" algn="just">
              <a:lnSpc>
                <a:spcPct val="150000"/>
              </a:lnSpc>
              <a:spcBef>
                <a:spcPts val="0"/>
              </a:spcBef>
              <a:spcAft>
                <a:spcPts val="0"/>
              </a:spcAft>
              <a:buAutoNum type="romanLcParenR"/>
            </a:pPr>
            <a:r>
              <a:rPr lang="el-GR" sz="1800" b="1" dirty="0" smtClean="0">
                <a:solidFill>
                  <a:schemeClr val="tx2">
                    <a:lumMod val="75000"/>
                  </a:schemeClr>
                </a:solidFill>
                <a:latin typeface="Calibri" panose="020F0502020204030204" pitchFamily="34" charset="0"/>
                <a:ea typeface="Times New Roman" panose="02020603050405020304" pitchFamily="18" charset="0"/>
              </a:rPr>
              <a:t>η </a:t>
            </a:r>
            <a:r>
              <a:rPr lang="el-GR" sz="1800" b="1" dirty="0">
                <a:solidFill>
                  <a:schemeClr val="tx2">
                    <a:lumMod val="75000"/>
                  </a:schemeClr>
                </a:solidFill>
                <a:latin typeface="Calibri" panose="020F0502020204030204" pitchFamily="34" charset="0"/>
                <a:ea typeface="Times New Roman" panose="02020603050405020304" pitchFamily="18" charset="0"/>
              </a:rPr>
              <a:t>ανάπτυξη όρων λαϊκής συμμετοχής όσον αφορά τόσο την απόλαυση όσο και τη δημιουργία των πολιτιστικών αγαθών</a:t>
            </a:r>
            <a:r>
              <a:rPr lang="el-GR" sz="1800" b="1" dirty="0" smtClean="0">
                <a:solidFill>
                  <a:schemeClr val="tx2">
                    <a:lumMod val="75000"/>
                  </a:schemeClr>
                </a:solidFill>
                <a:latin typeface="Calibri" panose="020F0502020204030204" pitchFamily="34" charset="0"/>
                <a:ea typeface="Times New Roman" panose="02020603050405020304" pitchFamily="18" charset="0"/>
              </a:rPr>
              <a:t>,</a:t>
            </a:r>
            <a:endParaRPr lang="en-US" sz="1800" b="1" dirty="0" smtClean="0">
              <a:solidFill>
                <a:schemeClr val="tx2">
                  <a:lumMod val="75000"/>
                </a:schemeClr>
              </a:solidFill>
              <a:latin typeface="Calibri" panose="020F0502020204030204" pitchFamily="34" charset="0"/>
              <a:ea typeface="Times New Roman" panose="02020603050405020304" pitchFamily="18" charset="0"/>
            </a:endParaRPr>
          </a:p>
          <a:p>
            <a:pPr marL="400050" marR="0" indent="-400050" algn="just">
              <a:lnSpc>
                <a:spcPct val="150000"/>
              </a:lnSpc>
              <a:spcBef>
                <a:spcPts val="0"/>
              </a:spcBef>
              <a:spcAft>
                <a:spcPts val="0"/>
              </a:spcAft>
              <a:buAutoNum type="romanLcParenR"/>
            </a:pPr>
            <a:r>
              <a:rPr lang="el-GR" sz="1800" b="1" dirty="0" smtClean="0">
                <a:solidFill>
                  <a:schemeClr val="tx2">
                    <a:lumMod val="75000"/>
                  </a:schemeClr>
                </a:solidFill>
                <a:latin typeface="Calibri" panose="020F0502020204030204" pitchFamily="34" charset="0"/>
                <a:ea typeface="Times New Roman" panose="02020603050405020304" pitchFamily="18" charset="0"/>
              </a:rPr>
              <a:t>η </a:t>
            </a:r>
            <a:r>
              <a:rPr lang="el-GR" sz="1800" b="1" dirty="0">
                <a:solidFill>
                  <a:schemeClr val="tx2">
                    <a:lumMod val="75000"/>
                  </a:schemeClr>
                </a:solidFill>
                <a:latin typeface="Calibri" panose="020F0502020204030204" pitchFamily="34" charset="0"/>
                <a:ea typeface="Times New Roman" panose="02020603050405020304" pitchFamily="18" charset="0"/>
              </a:rPr>
              <a:t>προώθηση της πολιτιστικής επικοινωνίας με ξένες χώρες, όπως και η βελτίωση της πολιτιστικής εικόνας της χώρας στο εξωτερικό (</a:t>
            </a:r>
            <a:r>
              <a:rPr lang="el-GR" sz="1800" b="1" dirty="0" err="1">
                <a:solidFill>
                  <a:schemeClr val="tx2">
                    <a:lumMod val="75000"/>
                  </a:schemeClr>
                </a:solidFill>
                <a:latin typeface="Calibri" panose="020F0502020204030204" pitchFamily="34" charset="0"/>
                <a:ea typeface="Times New Roman" panose="02020603050405020304" pitchFamily="18" charset="0"/>
              </a:rPr>
              <a:t>Κόνσολα</a:t>
            </a:r>
            <a:r>
              <a:rPr lang="el-GR" sz="1800" b="1" dirty="0">
                <a:solidFill>
                  <a:schemeClr val="tx2">
                    <a:lumMod val="75000"/>
                  </a:schemeClr>
                </a:solidFill>
                <a:latin typeface="Calibri" panose="020F0502020204030204" pitchFamily="34" charset="0"/>
                <a:ea typeface="Times New Roman" panose="02020603050405020304" pitchFamily="18" charset="0"/>
              </a:rPr>
              <a:t>, 1990:25).</a:t>
            </a:r>
            <a:endParaRPr lang="el-GR" sz="1800" dirty="0">
              <a:solidFill>
                <a:schemeClr val="tx2">
                  <a:lumMod val="75000"/>
                </a:schemeClr>
              </a:solidFill>
              <a:latin typeface="Calibri" panose="020F0502020204030204" pitchFamily="34" charset="0"/>
              <a:ea typeface="Times New Roman" panose="02020603050405020304" pitchFamily="18" charset="0"/>
            </a:endParaRPr>
          </a:p>
          <a:p>
            <a:pPr marR="0" algn="just">
              <a:lnSpc>
                <a:spcPct val="150000"/>
              </a:lnSpc>
              <a:spcBef>
                <a:spcPts val="0"/>
              </a:spcBef>
              <a:spcAft>
                <a:spcPts val="0"/>
              </a:spcAft>
              <a:buFont typeface="Wingdings" panose="05000000000000000000" pitchFamily="2" charset="2"/>
              <a:buChar char="ü"/>
            </a:pPr>
            <a:endParaRPr lang="el-GR" sz="1800" dirty="0">
              <a:solidFill>
                <a:schemeClr val="tx2">
                  <a:lumMod val="75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459701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1619672" y="620688"/>
            <a:ext cx="7272808" cy="4525963"/>
          </a:xfrm>
          <a:prstGeom prst="rect">
            <a:avLst/>
          </a:prstGeom>
        </p:spPr>
        <p:txBody>
          <a:bodyPr>
            <a:normAutofit fontScale="92500"/>
          </a:bodyPr>
          <a:lstStyle/>
          <a:p>
            <a:pPr marL="0" lvl="1" indent="0" algn="just" latinLnBrk="0">
              <a:lnSpc>
                <a:spcPct val="150000"/>
              </a:lnSpc>
              <a:spcBef>
                <a:spcPts val="0"/>
              </a:spcBef>
              <a:buNone/>
              <a:defRPr/>
            </a:pPr>
            <a:r>
              <a:rPr lang="el-GR" sz="1800" b="1" kern="0" dirty="0" smtClean="0">
                <a:solidFill>
                  <a:srgbClr val="1F497D">
                    <a:lumMod val="75000"/>
                  </a:srgbClr>
                </a:solidFill>
              </a:rPr>
              <a:t>Οι </a:t>
            </a:r>
            <a:r>
              <a:rPr lang="el-GR" sz="1800" b="1" kern="0" dirty="0">
                <a:solidFill>
                  <a:srgbClr val="1F497D">
                    <a:lumMod val="75000"/>
                  </a:srgbClr>
                </a:solidFill>
              </a:rPr>
              <a:t>Υπεύθυνοι των Σχολικών Δραστηριοτήτων </a:t>
            </a:r>
            <a:r>
              <a:rPr lang="el-GR" sz="1800" kern="0" dirty="0">
                <a:solidFill>
                  <a:srgbClr val="1F497D">
                    <a:lumMod val="75000"/>
                  </a:srgbClr>
                </a:solidFill>
              </a:rPr>
              <a:t>οφείλουν να παρακολουθούν, να υποστηρίζουν και να αξιολογούν τα υλοποιούμενα προγράμματα ευθύνης τους και μετά από σχετική άδεια των Διευθύνσεων Πρωτοβάθμιας και Δευτεροβάθμιας Εκπαίδευσης, αντίστοιχα, να οργανώνουν επιμορφωτικές συναντήσεις, σεμινάρια, ημερίδες, καθώς και να επιμορφώνουν ειδικά εκπαιδευτικούς που δεν έχουν προηγούμενη εμπειρία στο σχεδιασμό και την υλοποίηση των προγραμμάτων. </a:t>
            </a:r>
            <a:endParaRPr lang="el-GR" sz="1800" kern="0" dirty="0" smtClean="0">
              <a:solidFill>
                <a:srgbClr val="1F497D">
                  <a:lumMod val="75000"/>
                </a:srgbClr>
              </a:solidFill>
            </a:endParaRPr>
          </a:p>
          <a:p>
            <a:pPr marL="0" lvl="1" indent="0" algn="just" latinLnBrk="0">
              <a:lnSpc>
                <a:spcPct val="150000"/>
              </a:lnSpc>
              <a:spcBef>
                <a:spcPts val="0"/>
              </a:spcBef>
              <a:buNone/>
              <a:defRPr/>
            </a:pPr>
            <a:endParaRPr lang="el-GR" sz="1800" kern="0" dirty="0">
              <a:solidFill>
                <a:srgbClr val="1F497D">
                  <a:lumMod val="75000"/>
                </a:srgbClr>
              </a:solidFill>
            </a:endParaRPr>
          </a:p>
          <a:p>
            <a:pPr marL="0" lvl="1" indent="0" algn="just" latinLnBrk="0">
              <a:lnSpc>
                <a:spcPct val="150000"/>
              </a:lnSpc>
              <a:spcBef>
                <a:spcPts val="0"/>
              </a:spcBef>
              <a:buNone/>
              <a:defRPr/>
            </a:pPr>
            <a:r>
              <a:rPr lang="el-GR" sz="1800" kern="0" dirty="0" smtClean="0">
                <a:solidFill>
                  <a:srgbClr val="1F497D">
                    <a:lumMod val="75000"/>
                  </a:srgbClr>
                </a:solidFill>
              </a:rPr>
              <a:t>Για </a:t>
            </a:r>
            <a:r>
              <a:rPr lang="el-GR" sz="1800" kern="0" dirty="0">
                <a:solidFill>
                  <a:srgbClr val="1F497D">
                    <a:lumMod val="75000"/>
                  </a:srgbClr>
                </a:solidFill>
              </a:rPr>
              <a:t>όλα αυτά μπορούν να συνεργάζονται με τμήματα πανεπιστημίων, με Σ.Ε.Ε., με μη κυβερνητικούς φορείς, με επιστημονικούς φορείς κ.λπ. </a:t>
            </a:r>
            <a:endParaRPr kumimoji="0" lang="el-GR" sz="1800" b="1" i="0" u="sng" strike="noStrike" kern="0" cap="none" spc="0" normalizeH="0" baseline="0" noProof="0" dirty="0">
              <a:ln>
                <a:noFill/>
              </a:ln>
              <a:solidFill>
                <a:srgbClr val="1F497D">
                  <a:lumMod val="75000"/>
                </a:srgbClr>
              </a:solidFill>
              <a:effectLst/>
              <a:uLnTx/>
              <a:uFillTx/>
            </a:endParaRPr>
          </a:p>
          <a:p>
            <a:pPr marL="685800" marR="0" lvl="1" indent="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18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1"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59073859"/>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1619672" y="620688"/>
            <a:ext cx="7272808" cy="5544616"/>
          </a:xfrm>
          <a:prstGeom prst="rect">
            <a:avLst/>
          </a:prstGeom>
        </p:spPr>
        <p:txBody>
          <a:bodyPr>
            <a:normAutofit fontScale="85000" lnSpcReduction="10000"/>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1" i="0" u="sng" strike="noStrike" kern="0" cap="none" spc="0" normalizeH="0" baseline="0" noProof="0" dirty="0">
              <a:ln>
                <a:noFill/>
              </a:ln>
              <a:solidFill>
                <a:srgbClr val="1F497D">
                  <a:lumMod val="75000"/>
                </a:srgbClr>
              </a:solidFill>
              <a:effectLst/>
              <a:uLnTx/>
              <a:uFillTx/>
            </a:endParaRPr>
          </a:p>
          <a:p>
            <a:pPr marL="285750" lvl="1" algn="just" latinLnBrk="0">
              <a:lnSpc>
                <a:spcPct val="150000"/>
              </a:lnSpc>
              <a:spcBef>
                <a:spcPts val="0"/>
              </a:spcBef>
              <a:buFont typeface="Wingdings" pitchFamily="2" charset="2"/>
              <a:buChar char="§"/>
              <a:defRPr/>
            </a:pPr>
            <a:r>
              <a:rPr lang="el-GR" sz="1800" b="1" kern="0" dirty="0" smtClean="0">
                <a:solidFill>
                  <a:srgbClr val="1F497D">
                    <a:lumMod val="75000"/>
                  </a:srgbClr>
                </a:solidFill>
              </a:rPr>
              <a:t>Μέρος </a:t>
            </a:r>
            <a:r>
              <a:rPr lang="el-GR" sz="1800" b="1" kern="0" dirty="0">
                <a:solidFill>
                  <a:srgbClr val="1F497D">
                    <a:lumMod val="75000"/>
                  </a:srgbClr>
                </a:solidFill>
              </a:rPr>
              <a:t>των </a:t>
            </a:r>
            <a:r>
              <a:rPr lang="el-GR" sz="1800" b="1" kern="0" dirty="0" smtClean="0">
                <a:solidFill>
                  <a:srgbClr val="1F497D">
                    <a:lumMod val="75000"/>
                  </a:srgbClr>
                </a:solidFill>
              </a:rPr>
              <a:t>αρμοδιοτήτων τους </a:t>
            </a:r>
            <a:r>
              <a:rPr lang="el-GR" sz="1800" kern="0" dirty="0">
                <a:solidFill>
                  <a:srgbClr val="1F497D">
                    <a:lumMod val="75000"/>
                  </a:srgbClr>
                </a:solidFill>
              </a:rPr>
              <a:t>είναι να οργανώνουν ατομικές ή ομαδικές συναντήσεις με τους ενδιαφερόμενους εκπαιδευτικούς και τους Διευθυντές σχολικών μονάδων, με σκοπό την ενημέρωση για τις δυνατότητες εφαρμογής προγραμμάτων σχολικών δραστηριοτήτων σύμφωνα με τις εκάστοτε ισχύουσες διατάξεις και εγκυκλίους των αρμοδίων οργάνων του υπουργείου παιδείας, να εξηγούν την φιλοσοφία και τους στόχους τους, να παροτρύνουν και να δημιουργούν, όπου είναι δυνατόν, προϋποθέσεις για την εφαρμογή τους και την συμμετοχή των μαθητών/τριών σε αυτά. </a:t>
            </a:r>
            <a:endParaRPr lang="el-GR" sz="1800" kern="0" dirty="0" smtClean="0">
              <a:solidFill>
                <a:srgbClr val="1F497D">
                  <a:lumMod val="75000"/>
                </a:srgbClr>
              </a:solidFill>
            </a:endParaRPr>
          </a:p>
          <a:p>
            <a:pPr marL="285750" lvl="1" algn="just" latinLnBrk="0">
              <a:lnSpc>
                <a:spcPct val="150000"/>
              </a:lnSpc>
              <a:spcBef>
                <a:spcPts val="0"/>
              </a:spcBef>
              <a:buFont typeface="Wingdings" pitchFamily="2" charset="2"/>
              <a:buChar char="§"/>
              <a:defRPr/>
            </a:pPr>
            <a:endParaRPr lang="el-GR" sz="1800" kern="0" dirty="0">
              <a:solidFill>
                <a:srgbClr val="1F497D">
                  <a:lumMod val="75000"/>
                </a:srgbClr>
              </a:solidFill>
            </a:endParaRPr>
          </a:p>
          <a:p>
            <a:pPr marL="285750" lvl="1" algn="just" latinLnBrk="0">
              <a:lnSpc>
                <a:spcPct val="150000"/>
              </a:lnSpc>
              <a:spcBef>
                <a:spcPts val="0"/>
              </a:spcBef>
              <a:buFont typeface="Wingdings" pitchFamily="2" charset="2"/>
              <a:buChar char="§"/>
              <a:defRPr/>
            </a:pPr>
            <a:r>
              <a:rPr lang="el-GR" sz="1800" b="1" kern="0" dirty="0" smtClean="0">
                <a:solidFill>
                  <a:srgbClr val="1F497D">
                    <a:lumMod val="75000"/>
                  </a:srgbClr>
                </a:solidFill>
              </a:rPr>
              <a:t>Στις </a:t>
            </a:r>
            <a:r>
              <a:rPr lang="el-GR" sz="1800" b="1" kern="0" dirty="0">
                <a:solidFill>
                  <a:srgbClr val="1F497D">
                    <a:lumMod val="75000"/>
                  </a:srgbClr>
                </a:solidFill>
              </a:rPr>
              <a:t>ενημερωτικές συναντήσεις </a:t>
            </a:r>
            <a:r>
              <a:rPr lang="el-GR" sz="1800" kern="0" dirty="0">
                <a:solidFill>
                  <a:srgbClr val="1F497D">
                    <a:lumMod val="75000"/>
                  </a:srgbClr>
                </a:solidFill>
              </a:rPr>
              <a:t>ή και σε άλλες ειδικές συναντήσεις με ομάδες εκπαιδευτικών οι Υπεύθυνοι Σχολικών Δραστηριοτήτων δίνουν οδηγίες σε ότι αφορά τις προδιαγραφές περιεχομένου, δομής και ανάπτυξης ενός εκπαιδευτικού προγράμματος, βοηθούν τους εκπαιδευτικούς στην σύνταξη δελτίου προγραμμάτων προς έγκριση από την Επιτροπή Σχολικών Δραστηριοτήτων και επισημαίνουν τις παιδαγωγικές πτυχές των προγραμμάτων (Υπουργική απόφαση, </a:t>
            </a:r>
            <a:r>
              <a:rPr lang="el-GR" sz="1800" kern="0" dirty="0" err="1">
                <a:solidFill>
                  <a:srgbClr val="1F497D">
                    <a:lumMod val="75000"/>
                  </a:srgbClr>
                </a:solidFill>
              </a:rPr>
              <a:t>αρ</a:t>
            </a:r>
            <a:r>
              <a:rPr lang="el-GR" sz="1800" kern="0" dirty="0">
                <a:solidFill>
                  <a:srgbClr val="1F497D">
                    <a:lumMod val="75000"/>
                  </a:srgbClr>
                </a:solidFill>
              </a:rPr>
              <a:t>. 92998/Γ7, 10-8-2012). </a:t>
            </a:r>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19966498"/>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Content Placeholder 2"/>
          <p:cNvSpPr>
            <a:spLocks noGrp="1"/>
          </p:cNvSpPr>
          <p:nvPr>
            <p:ph idx="1"/>
          </p:nvPr>
        </p:nvSpPr>
        <p:spPr>
          <a:xfrm>
            <a:off x="1619672" y="620688"/>
            <a:ext cx="7272808" cy="4525963"/>
          </a:xfrm>
          <a:prstGeom prst="rect">
            <a:avLst/>
          </a:prstGeom>
        </p:spPr>
        <p:txBody>
          <a:bodyPr>
            <a:normAutofit fontScale="85000" lnSpcReduction="10000"/>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1" i="0" u="sng" strike="noStrike" kern="0" cap="none" spc="0" normalizeH="0" baseline="0" noProof="0" dirty="0">
              <a:ln>
                <a:noFill/>
              </a:ln>
              <a:solidFill>
                <a:srgbClr val="1F497D">
                  <a:lumMod val="75000"/>
                </a:srgbClr>
              </a:solidFill>
              <a:effectLst/>
              <a:uLnTx/>
              <a:uFillTx/>
            </a:endParaRPr>
          </a:p>
          <a:p>
            <a:pPr marL="285750" lvl="1" algn="just" latinLnBrk="0">
              <a:lnSpc>
                <a:spcPct val="150000"/>
              </a:lnSpc>
              <a:spcBef>
                <a:spcPts val="0"/>
              </a:spcBef>
              <a:buFont typeface="Wingdings" pitchFamily="2" charset="2"/>
              <a:buChar char="§"/>
              <a:defRPr/>
            </a:pPr>
            <a:r>
              <a:rPr lang="el-GR" sz="1800" b="1" kern="0" dirty="0">
                <a:solidFill>
                  <a:srgbClr val="1F497D">
                    <a:lumMod val="75000"/>
                  </a:srgbClr>
                </a:solidFill>
              </a:rPr>
              <a:t>Ο σχεδιασμός και η υλοποίηση προγραμμάτων σχολικών δραστηριοτήτων </a:t>
            </a:r>
            <a:r>
              <a:rPr lang="el-GR" sz="1800" kern="0" dirty="0">
                <a:solidFill>
                  <a:srgbClr val="1F497D">
                    <a:lumMod val="75000"/>
                  </a:srgbClr>
                </a:solidFill>
              </a:rPr>
              <a:t>ως διαδικασία ανάπτυξης και μεθοδολογία εφαρμογής, εμπλέκει το σύνολο της σχολικής μονάδας σε προγραμματικές δράσεις με συγκεκριμένη θεματική. </a:t>
            </a:r>
            <a:endParaRPr lang="el-GR" sz="1800" kern="0" dirty="0" smtClean="0">
              <a:solidFill>
                <a:srgbClr val="1F497D">
                  <a:lumMod val="75000"/>
                </a:srgbClr>
              </a:solidFill>
            </a:endParaRPr>
          </a:p>
          <a:p>
            <a:pPr marL="285750" lvl="1" algn="just" latinLnBrk="0">
              <a:lnSpc>
                <a:spcPct val="150000"/>
              </a:lnSpc>
              <a:spcBef>
                <a:spcPts val="0"/>
              </a:spcBef>
              <a:buFont typeface="Wingdings" pitchFamily="2" charset="2"/>
              <a:buChar char="§"/>
              <a:defRPr/>
            </a:pPr>
            <a:endParaRPr lang="el-GR" sz="1800" kern="0" dirty="0">
              <a:solidFill>
                <a:srgbClr val="1F497D">
                  <a:lumMod val="75000"/>
                </a:srgbClr>
              </a:solidFill>
            </a:endParaRPr>
          </a:p>
          <a:p>
            <a:pPr marL="285750" lvl="1" algn="just" latinLnBrk="0">
              <a:lnSpc>
                <a:spcPct val="150000"/>
              </a:lnSpc>
              <a:spcBef>
                <a:spcPts val="0"/>
              </a:spcBef>
              <a:buFont typeface="Wingdings" pitchFamily="2" charset="2"/>
              <a:buChar char="§"/>
              <a:defRPr/>
            </a:pPr>
            <a:r>
              <a:rPr lang="el-GR" sz="1800" b="1" kern="0" dirty="0" smtClean="0">
                <a:solidFill>
                  <a:srgbClr val="1F497D">
                    <a:lumMod val="75000"/>
                  </a:srgbClr>
                </a:solidFill>
              </a:rPr>
              <a:t>Για </a:t>
            </a:r>
            <a:r>
              <a:rPr lang="el-GR" sz="1800" b="1" kern="0" dirty="0">
                <a:solidFill>
                  <a:srgbClr val="1F497D">
                    <a:lumMod val="75000"/>
                  </a:srgbClr>
                </a:solidFill>
              </a:rPr>
              <a:t>το σχεδιασμό και την υλοποίηση προγραμμάτων Σχολικών Δραστηριοτήτων </a:t>
            </a:r>
            <a:r>
              <a:rPr lang="el-GR" sz="1800" kern="0" dirty="0">
                <a:solidFill>
                  <a:srgbClr val="1F497D">
                    <a:lumMod val="75000"/>
                  </a:srgbClr>
                </a:solidFill>
              </a:rPr>
              <a:t>ισχύει η βασική Υπουργική Απόφαση Γ2/4867/28-8-1992, (ΦΕΚ 629 τ. Β/ 23-10-1992), στην οποία για πρώτη φορά ορίζονται ο θεσμός, οι κατηγορίες, το περιεχόμενο και ο τρόπος υλοποίησης των Σχολικών Δραστηριοτήτων τόσο για την Πρωτοβάθμια όσο και για τη Δευτεροβάθμια </a:t>
            </a:r>
            <a:r>
              <a:rPr lang="el-GR" sz="1800" kern="0" dirty="0" smtClean="0">
                <a:solidFill>
                  <a:srgbClr val="1F497D">
                    <a:lumMod val="75000"/>
                  </a:srgbClr>
                </a:solidFill>
              </a:rPr>
              <a:t>Εκπαίδευση </a:t>
            </a:r>
            <a:r>
              <a:rPr lang="el-GR" sz="1800" kern="0" dirty="0">
                <a:solidFill>
                  <a:srgbClr val="1F497D">
                    <a:lumMod val="75000"/>
                  </a:srgbClr>
                </a:solidFill>
              </a:rPr>
              <a:t>προϊόν </a:t>
            </a:r>
            <a:r>
              <a:rPr kumimoji="0" lang="el-GR" sz="1800" b="0" i="0" u="none" strike="noStrike" kern="0" cap="none" spc="0" normalizeH="0" baseline="0" noProof="0" dirty="0">
                <a:ln>
                  <a:noFill/>
                </a:ln>
                <a:solidFill>
                  <a:srgbClr val="1F497D">
                    <a:lumMod val="75000"/>
                  </a:srgbClr>
                </a:solidFill>
                <a:effectLst/>
                <a:uLnTx/>
                <a:uFillTx/>
              </a:rPr>
              <a:t>συστηματικής αναζήτησης της αποτελεσματικής επίτευξης των προκαθορισμένων στόχων </a:t>
            </a:r>
          </a:p>
          <a:p>
            <a:pPr marR="0" lvl="0" algn="just" defTabSz="914400" eaLnBrk="1" fontAlgn="auto" latinLnBrk="0" hangingPunct="1">
              <a:lnSpc>
                <a:spcPct val="150000"/>
              </a:lnSpc>
              <a:spcBef>
                <a:spcPts val="0"/>
              </a:spcBef>
              <a:spcAft>
                <a:spcPts val="0"/>
              </a:spcAft>
              <a:buClrTx/>
              <a:buSzTx/>
              <a:buFont typeface="Wingdings" pitchFamily="2" charset="2"/>
              <a:buChar char="§"/>
              <a:tabLst/>
              <a:defRPr/>
            </a:pPr>
            <a:endParaRPr kumimoji="0" lang="el-GR" sz="1800" b="1" i="0" u="sng" strike="noStrike" kern="0" cap="none" spc="0" normalizeH="0" baseline="0" noProof="0" dirty="0">
              <a:ln>
                <a:noFill/>
              </a:ln>
              <a:solidFill>
                <a:srgbClr val="1F497D">
                  <a:lumMod val="75000"/>
                </a:srgbClr>
              </a:solidFill>
              <a:effectLst/>
              <a:uLnTx/>
              <a:uFillTx/>
            </a:endParaRPr>
          </a:p>
          <a:p>
            <a:pPr marL="685800" marR="0" lvl="1" indent="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18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1"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80041105"/>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908720"/>
            <a:ext cx="8507288" cy="4525963"/>
          </a:xfrm>
          <a:prstGeom prst="rect">
            <a:avLst/>
          </a:prstGeom>
        </p:spPr>
        <p:txBody>
          <a:bodyPr>
            <a:normAutofit fontScale="92500" lnSpcReduction="20000"/>
          </a:bodyPr>
          <a:lstStyle/>
          <a:p>
            <a:pPr marL="0" lvl="0" indent="0" algn="just">
              <a:lnSpc>
                <a:spcPct val="150000"/>
              </a:lnSpc>
              <a:spcBef>
                <a:spcPts val="0"/>
              </a:spcBef>
              <a:buNone/>
              <a:defRPr/>
            </a:pPr>
            <a:r>
              <a:rPr lang="el-GR" sz="2000" b="1" kern="0" noProof="0" dirty="0" smtClean="0">
                <a:solidFill>
                  <a:schemeClr val="accent2">
                    <a:lumMod val="50000"/>
                  </a:schemeClr>
                </a:solidFill>
              </a:rPr>
              <a:t>Τ</a:t>
            </a:r>
            <a:r>
              <a:rPr lang="el-GR" sz="2000" b="1" kern="0" dirty="0" smtClean="0">
                <a:solidFill>
                  <a:schemeClr val="accent2">
                    <a:lumMod val="50000"/>
                  </a:schemeClr>
                </a:solidFill>
              </a:rPr>
              <a:t>α </a:t>
            </a:r>
            <a:r>
              <a:rPr lang="el-GR" sz="2000" b="1" kern="0" dirty="0">
                <a:solidFill>
                  <a:schemeClr val="accent2">
                    <a:lumMod val="50000"/>
                  </a:schemeClr>
                </a:solidFill>
              </a:rPr>
              <a:t>πολιτιστικά προγράμματα </a:t>
            </a:r>
            <a:endParaRPr lang="el-GR" sz="2000" b="1" kern="0" dirty="0" smtClean="0">
              <a:solidFill>
                <a:schemeClr val="accent2">
                  <a:lumMod val="50000"/>
                </a:schemeClr>
              </a:solidFill>
            </a:endParaRPr>
          </a:p>
          <a:p>
            <a:pPr marL="0" lvl="0" indent="0" algn="just">
              <a:lnSpc>
                <a:spcPct val="150000"/>
              </a:lnSpc>
              <a:spcBef>
                <a:spcPts val="0"/>
              </a:spcBef>
              <a:buNone/>
              <a:defRPr/>
            </a:pPr>
            <a:r>
              <a:rPr lang="el-GR" sz="2000" i="1" kern="0" dirty="0" smtClean="0">
                <a:solidFill>
                  <a:srgbClr val="C00000"/>
                </a:solidFill>
              </a:rPr>
              <a:t>ως </a:t>
            </a:r>
            <a:r>
              <a:rPr lang="el-GR" sz="2000" i="1" kern="0" dirty="0">
                <a:solidFill>
                  <a:srgbClr val="C00000"/>
                </a:solidFill>
              </a:rPr>
              <a:t>«Σχολικές Δραστηριότητες» (εμφανίζονται και με τον όρο «Καινοτόμες Δράσεις») στοχεύουν στην διεύρυνση των γνώσεων και την καλλιέργεια της αισθητικής μέσα από την έρευνα, την μελέτη και την ενασχόληση με θέματα σχετικά με την τέχνη και τον πολιτισμό. </a:t>
            </a:r>
            <a:endParaRPr lang="el-GR" sz="2000" i="1" kern="0" dirty="0" smtClean="0">
              <a:solidFill>
                <a:srgbClr val="C00000"/>
              </a:solidFill>
            </a:endParaRPr>
          </a:p>
          <a:p>
            <a:pPr marL="0" lvl="0" indent="0" algn="just">
              <a:lnSpc>
                <a:spcPct val="150000"/>
              </a:lnSpc>
              <a:spcBef>
                <a:spcPts val="0"/>
              </a:spcBef>
              <a:buNone/>
              <a:defRPr/>
            </a:pPr>
            <a:r>
              <a:rPr lang="el-GR" sz="2000" i="1" kern="0" dirty="0" smtClean="0">
                <a:solidFill>
                  <a:schemeClr val="accent1">
                    <a:lumMod val="75000"/>
                  </a:schemeClr>
                </a:solidFill>
              </a:rPr>
              <a:t>Η </a:t>
            </a:r>
            <a:r>
              <a:rPr lang="el-GR" sz="2000" i="1" kern="0" dirty="0">
                <a:solidFill>
                  <a:schemeClr val="accent1">
                    <a:lumMod val="75000"/>
                  </a:schemeClr>
                </a:solidFill>
              </a:rPr>
              <a:t>επιλογή της μεθοδολογίας ενός πολιτιστικού προγράμματος μετατρέπει το σχολείο σε εργαστήρι ζωής αξιοποιώντας το σχέδιο εργασίας (μέθοδος </a:t>
            </a:r>
            <a:r>
              <a:rPr lang="el-GR" sz="2000" i="1" kern="0" dirty="0" err="1">
                <a:solidFill>
                  <a:schemeClr val="accent1">
                    <a:lumMod val="75000"/>
                  </a:schemeClr>
                </a:solidFill>
              </a:rPr>
              <a:t>project</a:t>
            </a:r>
            <a:r>
              <a:rPr lang="el-GR" sz="2000" i="1" kern="0" dirty="0">
                <a:solidFill>
                  <a:schemeClr val="accent1">
                    <a:lumMod val="75000"/>
                  </a:schemeClr>
                </a:solidFill>
              </a:rPr>
              <a:t>) με οργανωμένη συλλογική δραστηριότητα, ελεύθερη επιλογή θέματος, καθορισμένο σχέδιο και σύνδεση με το αναλυτικό πρόγραμμα. </a:t>
            </a:r>
            <a:endParaRPr lang="el-GR" sz="2000" i="1" kern="0" dirty="0" smtClean="0">
              <a:solidFill>
                <a:schemeClr val="accent1">
                  <a:lumMod val="75000"/>
                </a:schemeClr>
              </a:solidFill>
            </a:endParaRPr>
          </a:p>
          <a:p>
            <a:pPr marL="0" lvl="0" indent="0" algn="just">
              <a:lnSpc>
                <a:spcPct val="150000"/>
              </a:lnSpc>
              <a:spcBef>
                <a:spcPts val="0"/>
              </a:spcBef>
              <a:buNone/>
              <a:defRPr/>
            </a:pPr>
            <a:r>
              <a:rPr lang="el-GR" sz="2000" i="1" kern="0" dirty="0" smtClean="0">
                <a:solidFill>
                  <a:schemeClr val="accent3">
                    <a:lumMod val="50000"/>
                  </a:schemeClr>
                </a:solidFill>
              </a:rPr>
              <a:t>Η </a:t>
            </a:r>
            <a:r>
              <a:rPr lang="el-GR" sz="2000" i="1" kern="0" dirty="0">
                <a:solidFill>
                  <a:schemeClr val="accent3">
                    <a:lumMod val="50000"/>
                  </a:schemeClr>
                </a:solidFill>
              </a:rPr>
              <a:t>διάρκεια ενός προγράμματος Σχολικών Δραστηριοτήτων, μπορεί να κυμαίνεται από δύο έως έξι μήνες. </a:t>
            </a:r>
            <a:endParaRPr kumimoji="0" lang="el-GR" sz="2000" b="0" i="0" u="none" strike="noStrike" kern="0" cap="none" spc="0" normalizeH="0" baseline="0" noProof="0" dirty="0">
              <a:ln>
                <a:noFill/>
              </a:ln>
              <a:solidFill>
                <a:schemeClr val="accent3">
                  <a:lumMod val="50000"/>
                </a:schemeClr>
              </a:solidFill>
              <a:effectLst/>
              <a:uLnTx/>
              <a:uFillTx/>
            </a:endParaRPr>
          </a:p>
          <a:p>
            <a:pPr marL="0" marR="0" lvl="1" indent="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20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79383385"/>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908720"/>
            <a:ext cx="8507288" cy="4525963"/>
          </a:xfrm>
          <a:prstGeom prst="rect">
            <a:avLst/>
          </a:prstGeom>
        </p:spPr>
        <p:txBody>
          <a:bodyPr>
            <a:normAutofit lnSpcReduction="10000"/>
          </a:bodyPr>
          <a:lstStyle/>
          <a:p>
            <a:pPr marL="0" lvl="0" indent="0" algn="just">
              <a:lnSpc>
                <a:spcPct val="150000"/>
              </a:lnSpc>
              <a:spcBef>
                <a:spcPts val="0"/>
              </a:spcBef>
              <a:buNone/>
              <a:defRPr/>
            </a:pPr>
            <a:r>
              <a:rPr lang="el-GR" sz="2000" b="1" kern="0" dirty="0">
                <a:solidFill>
                  <a:schemeClr val="accent2">
                    <a:lumMod val="50000"/>
                  </a:schemeClr>
                </a:solidFill>
              </a:rPr>
              <a:t>Τα προγράμματα στην Π.Ε </a:t>
            </a:r>
            <a:endParaRPr lang="el-GR" sz="2000" b="1" kern="0" dirty="0" smtClean="0">
              <a:solidFill>
                <a:schemeClr val="accent2">
                  <a:lumMod val="50000"/>
                </a:schemeClr>
              </a:solidFill>
            </a:endParaRPr>
          </a:p>
          <a:p>
            <a:pPr marL="0" lvl="0" indent="0" algn="just">
              <a:lnSpc>
                <a:spcPct val="150000"/>
              </a:lnSpc>
              <a:spcBef>
                <a:spcPts val="0"/>
              </a:spcBef>
              <a:buNone/>
              <a:defRPr/>
            </a:pPr>
            <a:r>
              <a:rPr lang="el-GR" sz="2000" i="1" kern="0" dirty="0">
                <a:solidFill>
                  <a:srgbClr val="C00000"/>
                </a:solidFill>
              </a:rPr>
              <a:t>υλοποιούνται εντός ωρολογίου προγράμματος με διάχυση σε όλα τα διδακτικά αντικείμενα αλλά και στο ολοήμερο σχολείο. </a:t>
            </a:r>
            <a:endParaRPr lang="el-GR" sz="2000" i="1" kern="0" dirty="0" smtClean="0">
              <a:solidFill>
                <a:srgbClr val="C00000"/>
              </a:solidFill>
            </a:endParaRPr>
          </a:p>
          <a:p>
            <a:pPr marL="0" lvl="0" indent="0" algn="just">
              <a:lnSpc>
                <a:spcPct val="150000"/>
              </a:lnSpc>
              <a:spcBef>
                <a:spcPts val="0"/>
              </a:spcBef>
              <a:buNone/>
              <a:defRPr/>
            </a:pPr>
            <a:endParaRPr lang="el-GR" sz="2000" i="1" kern="0" dirty="0">
              <a:solidFill>
                <a:srgbClr val="C00000"/>
              </a:solidFill>
            </a:endParaRPr>
          </a:p>
          <a:p>
            <a:pPr marL="0" lvl="0" indent="0" algn="just">
              <a:lnSpc>
                <a:spcPct val="150000"/>
              </a:lnSpc>
              <a:spcBef>
                <a:spcPts val="0"/>
              </a:spcBef>
              <a:buNone/>
              <a:defRPr/>
            </a:pPr>
            <a:r>
              <a:rPr lang="el-GR" sz="2000" i="1" kern="0" dirty="0">
                <a:solidFill>
                  <a:schemeClr val="accent1">
                    <a:lumMod val="75000"/>
                  </a:schemeClr>
                </a:solidFill>
              </a:rPr>
              <a:t>Προγράμματα Σχολικών Δραστηριοτήτων μπορούν να υλοποιηθούν στο πλαίσιο οποιουδήποτε προγράμματος εγκεκριμένης συνεργασίας του υπουργείου παιδείας με άλλους κυβερνητικούς ή μη κυβερνητικούς φορείς, δημόσιους οργανισμούς, φορείς τοπικής ή νομαρχιακής αυτοδιοίκησης, ΑΕΙ, ΤΕΙ </a:t>
            </a:r>
            <a:r>
              <a:rPr lang="el-GR" sz="2000" i="1" kern="0" dirty="0" err="1">
                <a:solidFill>
                  <a:schemeClr val="accent1">
                    <a:lumMod val="75000"/>
                  </a:schemeClr>
                </a:solidFill>
              </a:rPr>
              <a:t>κ.ά</a:t>
            </a:r>
            <a:r>
              <a:rPr lang="el-GR" sz="2000" i="1" kern="0" dirty="0">
                <a:solidFill>
                  <a:schemeClr val="accent1">
                    <a:lumMod val="75000"/>
                  </a:schemeClr>
                </a:solidFill>
              </a:rPr>
              <a:t> (Γ7/47587/16-5-2003), καθώς επίσης και στο πλαίσιο υλοποίησης πρότυπων προγραμμάτων ή διεθνών συνεργασιών. </a:t>
            </a:r>
            <a:endParaRPr kumimoji="0" lang="el-GR" sz="20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21103088"/>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908720"/>
            <a:ext cx="8507288" cy="4525963"/>
          </a:xfrm>
          <a:prstGeom prst="rect">
            <a:avLst/>
          </a:prstGeom>
        </p:spPr>
        <p:txBody>
          <a:bodyPr>
            <a:normAutofit fontScale="85000" lnSpcReduction="10000"/>
          </a:bodyPr>
          <a:lstStyle/>
          <a:p>
            <a:pPr marL="0" lvl="0" indent="0" algn="just">
              <a:lnSpc>
                <a:spcPct val="150000"/>
              </a:lnSpc>
              <a:spcBef>
                <a:spcPts val="0"/>
              </a:spcBef>
              <a:buNone/>
              <a:defRPr/>
            </a:pPr>
            <a:r>
              <a:rPr lang="el-GR" sz="2000" b="1" kern="0" noProof="0" dirty="0" smtClean="0">
                <a:solidFill>
                  <a:schemeClr val="accent2">
                    <a:lumMod val="50000"/>
                  </a:schemeClr>
                </a:solidFill>
              </a:rPr>
              <a:t>Τ</a:t>
            </a:r>
            <a:r>
              <a:rPr lang="el-GR" sz="2000" b="1" kern="0" dirty="0" smtClean="0">
                <a:solidFill>
                  <a:schemeClr val="accent2">
                    <a:lumMod val="50000"/>
                  </a:schemeClr>
                </a:solidFill>
              </a:rPr>
              <a:t>α </a:t>
            </a:r>
            <a:r>
              <a:rPr lang="el-GR" sz="2000" b="1" kern="0" dirty="0">
                <a:solidFill>
                  <a:schemeClr val="accent2">
                    <a:lumMod val="50000"/>
                  </a:schemeClr>
                </a:solidFill>
              </a:rPr>
              <a:t>πολιτιστικά προγράμματα </a:t>
            </a:r>
            <a:endParaRPr lang="el-GR" sz="2000" b="1" kern="0" dirty="0" smtClean="0">
              <a:solidFill>
                <a:schemeClr val="accent2">
                  <a:lumMod val="50000"/>
                </a:schemeClr>
              </a:solidFill>
            </a:endParaRPr>
          </a:p>
          <a:p>
            <a:pPr marL="0" lvl="0" indent="0" algn="just">
              <a:lnSpc>
                <a:spcPct val="150000"/>
              </a:lnSpc>
              <a:spcBef>
                <a:spcPts val="0"/>
              </a:spcBef>
              <a:buNone/>
              <a:defRPr/>
            </a:pPr>
            <a:r>
              <a:rPr lang="el-GR" sz="2000" i="1" kern="0" dirty="0">
                <a:solidFill>
                  <a:srgbClr val="C00000"/>
                </a:solidFill>
              </a:rPr>
              <a:t>υλοποιούνται και στο πλαίσιο της «Ευέλικτης Ζώνης» (Φ.Ε.Κ.τ:B΄304/13/03/2003˙ Πράξη του Συντονιστικού Συμβουλίου, αριθμ.27/21-09-2005) η οποία είναι υποχρεωτικά ενταγμένη στο Ωρολόγιο Πρόγραμμα των δημοτικών σχολείων. </a:t>
            </a:r>
            <a:endParaRPr lang="el-GR" sz="2000" i="1" kern="0" dirty="0" smtClean="0">
              <a:solidFill>
                <a:srgbClr val="C00000"/>
              </a:solidFill>
            </a:endParaRPr>
          </a:p>
          <a:p>
            <a:pPr marL="0" lvl="0" indent="0" algn="just">
              <a:lnSpc>
                <a:spcPct val="150000"/>
              </a:lnSpc>
              <a:spcBef>
                <a:spcPts val="0"/>
              </a:spcBef>
              <a:buNone/>
              <a:defRPr/>
            </a:pPr>
            <a:endParaRPr lang="el-GR" sz="2000" i="1" kern="0" dirty="0">
              <a:solidFill>
                <a:srgbClr val="C00000"/>
              </a:solidFill>
            </a:endParaRPr>
          </a:p>
          <a:p>
            <a:pPr marL="0" lvl="0" indent="0" algn="just">
              <a:lnSpc>
                <a:spcPct val="150000"/>
              </a:lnSpc>
              <a:spcBef>
                <a:spcPts val="0"/>
              </a:spcBef>
              <a:buNone/>
              <a:defRPr/>
            </a:pPr>
            <a:r>
              <a:rPr lang="el-GR" sz="2000" i="1" kern="0" dirty="0">
                <a:solidFill>
                  <a:schemeClr val="accent1">
                    <a:lumMod val="75000"/>
                  </a:schemeClr>
                </a:solidFill>
              </a:rPr>
              <a:t>Κύριος σκοπός της είναι να αντισταθμίσει την ανελαστικότητα και τον πολυκερματισμό του παραδοσιακού σχολείου με διαθεματικές προσεγγίσεις και να διαποτίσει με τις αρχές και τις πρακτικές της την καθημερινή διδακτική πράξη και για θέματα που αφορούν τον Πολιτισμό, την Εκπαίδευση και τις Τέχνες. Λειτουργεί ως προπομπός των Δ.Ε.Π.Π.Σ και των Α.Π.Σ και εστιάζει τόσο στον κοινωνικό και πολιτιστικό ρόλο του σχολείου όσο και στη σύνδεσή του με την καθημερινή ζωή (</a:t>
            </a:r>
            <a:r>
              <a:rPr lang="el-GR" sz="2000" i="1" kern="0" dirty="0" err="1">
                <a:solidFill>
                  <a:schemeClr val="accent1">
                    <a:lumMod val="75000"/>
                  </a:schemeClr>
                </a:solidFill>
              </a:rPr>
              <a:t>Κουλουμπαρίτση</a:t>
            </a:r>
            <a:r>
              <a:rPr lang="el-GR" sz="2000" i="1" kern="0" dirty="0">
                <a:solidFill>
                  <a:schemeClr val="accent1">
                    <a:lumMod val="75000"/>
                  </a:schemeClr>
                </a:solidFill>
              </a:rPr>
              <a:t>, 2002˙ Σπυροπούλου, 2004).</a:t>
            </a:r>
            <a:endParaRPr kumimoji="0" lang="el-GR" sz="20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3108059"/>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908720"/>
            <a:ext cx="8507288" cy="4525963"/>
          </a:xfrm>
          <a:prstGeom prst="rect">
            <a:avLst/>
          </a:prstGeom>
        </p:spPr>
        <p:txBody>
          <a:bodyPr>
            <a:normAutofit lnSpcReduction="10000"/>
          </a:bodyPr>
          <a:lstStyle/>
          <a:p>
            <a:pPr marL="0" lvl="0" indent="0" algn="just">
              <a:lnSpc>
                <a:spcPct val="150000"/>
              </a:lnSpc>
              <a:spcBef>
                <a:spcPts val="0"/>
              </a:spcBef>
              <a:buNone/>
              <a:defRPr/>
            </a:pPr>
            <a:r>
              <a:rPr lang="el-GR" sz="2000" b="1" kern="0" dirty="0">
                <a:solidFill>
                  <a:schemeClr val="accent2">
                    <a:lumMod val="50000"/>
                  </a:schemeClr>
                </a:solidFill>
              </a:rPr>
              <a:t>Οι Υπεύθυνοι Πολιτιστικών Θεμάτων και Καλλιτεχνικών Αγώνων </a:t>
            </a:r>
            <a:endParaRPr lang="el-GR" sz="2000" b="1" kern="0" dirty="0" smtClean="0">
              <a:solidFill>
                <a:schemeClr val="accent2">
                  <a:lumMod val="50000"/>
                </a:schemeClr>
              </a:solidFill>
            </a:endParaRPr>
          </a:p>
          <a:p>
            <a:pPr marL="0" lvl="0" indent="0" algn="just">
              <a:lnSpc>
                <a:spcPct val="150000"/>
              </a:lnSpc>
              <a:spcBef>
                <a:spcPts val="0"/>
              </a:spcBef>
              <a:buNone/>
              <a:defRPr/>
            </a:pPr>
            <a:r>
              <a:rPr lang="el-GR" sz="2000" i="1" kern="0" dirty="0" smtClean="0">
                <a:solidFill>
                  <a:srgbClr val="C00000"/>
                </a:solidFill>
              </a:rPr>
              <a:t>συμμετέχουν </a:t>
            </a:r>
            <a:r>
              <a:rPr lang="el-GR" sz="2000" i="1" kern="0" dirty="0">
                <a:solidFill>
                  <a:srgbClr val="C00000"/>
                </a:solidFill>
              </a:rPr>
              <a:t>στους Πανελλήνιους Μαθητικούς Καλλιτεχνικούς Αγώνες οι οποίοι κινητοποιούν δημιουργικά την εκπαιδευτική κοινότητα στο χώρο των Τεχνών, συνδέοντας τον Πολιτισμό και την Εκπαίδευση με την τοπική κοινωνία και τους πολιτιστικούς φορείς, μεταμορφώνοντας το σχολείο σε πόλο έλξης πολλών μουσικών, θεατρικών και χορευτικών συνόλων</a:t>
            </a:r>
            <a:r>
              <a:rPr lang="el-GR" sz="2000" i="1" kern="0" dirty="0" smtClean="0">
                <a:solidFill>
                  <a:srgbClr val="C00000"/>
                </a:solidFill>
              </a:rPr>
              <a:t>.</a:t>
            </a:r>
          </a:p>
          <a:p>
            <a:pPr marL="0" lvl="0" indent="0" algn="just">
              <a:lnSpc>
                <a:spcPct val="150000"/>
              </a:lnSpc>
              <a:spcBef>
                <a:spcPts val="0"/>
              </a:spcBef>
              <a:buNone/>
              <a:defRPr/>
            </a:pPr>
            <a:endParaRPr lang="el-GR" sz="2000" i="1" kern="0" dirty="0">
              <a:solidFill>
                <a:srgbClr val="C00000"/>
              </a:solidFill>
            </a:endParaRPr>
          </a:p>
          <a:p>
            <a:pPr marL="0" lvl="0" indent="0" algn="just">
              <a:lnSpc>
                <a:spcPct val="150000"/>
              </a:lnSpc>
              <a:spcBef>
                <a:spcPts val="0"/>
              </a:spcBef>
              <a:buNone/>
              <a:defRPr/>
            </a:pPr>
            <a:r>
              <a:rPr lang="el-GR" sz="2000" i="1" kern="0" dirty="0">
                <a:solidFill>
                  <a:schemeClr val="accent1">
                    <a:lumMod val="75000"/>
                  </a:schemeClr>
                </a:solidFill>
              </a:rPr>
              <a:t>Οι Πανελλήνιοι Μαθητικοί Καλλιτεχνικοί Αγώνες συστήνονται από την Πανελλήνια Συντονιστική Επιτροπή Μαθητικών Καλλιτεχνικών Αγώνων, η οποία με τη σειρά της συστήνεται από τον/την υπουργό παιδείας.</a:t>
            </a:r>
            <a:endParaRPr kumimoji="0" lang="el-GR" sz="20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55405122"/>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9577064" cy="1440161"/>
          </a:xfrm>
        </p:spPr>
        <p:txBody>
          <a:bodyPr/>
          <a:lstStyle/>
          <a:p>
            <a:pPr lvl="0">
              <a:lnSpc>
                <a:spcPct val="200000"/>
              </a:lnSpc>
            </a:pPr>
            <a:r>
              <a:rPr lang="el-GR" altLang="ko-KR" sz="2400" dirty="0">
                <a:ea typeface="맑은 고딕" pitchFamily="50" charset="-127"/>
              </a:rPr>
              <a:t>2. Διδακτική της Δημιουργικότητας </a:t>
            </a:r>
            <a:endParaRPr lang="en-US" altLang="ko-KR" sz="2400" dirty="0"/>
          </a:p>
        </p:txBody>
      </p:sp>
    </p:spTree>
    <p:extLst>
      <p:ext uri="{BB962C8B-B14F-4D97-AF65-F5344CB8AC3E}">
        <p14:creationId xmlns:p14="http://schemas.microsoft.com/office/powerpoint/2010/main" val="49893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86700" cy="4351338"/>
          </a:xfrm>
        </p:spPr>
        <p:txBody>
          <a:bodyPr>
            <a:normAutofit fontScale="77500" lnSpcReduction="20000"/>
          </a:bodyPr>
          <a:lstStyle/>
          <a:p>
            <a:pPr marL="0" indent="0" algn="just">
              <a:lnSpc>
                <a:spcPct val="150000"/>
              </a:lnSpc>
              <a:spcBef>
                <a:spcPts val="0"/>
              </a:spcBef>
              <a:buNone/>
            </a:pPr>
            <a:r>
              <a:rPr lang="el-GR" sz="2000" b="1" i="1" u="sng" dirty="0">
                <a:solidFill>
                  <a:srgbClr val="FF0000"/>
                </a:solidFill>
              </a:rPr>
              <a:t>Η δημιουργικότητα </a:t>
            </a:r>
            <a:r>
              <a:rPr lang="el-GR" sz="2000" b="1" dirty="0">
                <a:solidFill>
                  <a:schemeClr val="tx2">
                    <a:lumMod val="75000"/>
                  </a:schemeClr>
                </a:solidFill>
              </a:rPr>
              <a:t>είναι το κλειδί για την είσοδο στον νέο κόσμο του 21ου αιώνα και είναι η ατομική ή ομαδική πνευματική ή/και σωματική δραστηριότητα που εκδηλώνεται σε συγκεκριμένο </a:t>
            </a:r>
            <a:r>
              <a:rPr lang="el-GR" sz="2000" b="1" dirty="0" err="1">
                <a:solidFill>
                  <a:schemeClr val="tx2">
                    <a:lumMod val="75000"/>
                  </a:schemeClr>
                </a:solidFill>
              </a:rPr>
              <a:t>χωροχρονικό</a:t>
            </a:r>
            <a:r>
              <a:rPr lang="el-GR" sz="2000" b="1" dirty="0">
                <a:solidFill>
                  <a:schemeClr val="tx2">
                    <a:lumMod val="75000"/>
                  </a:schemeClr>
                </a:solidFill>
              </a:rPr>
              <a:t>, κοινωνικό και πολιτιστικό πλαίσιο και οδηγεί σε υλικά ή άυλα «προϊόντα» που είναι πρωτότυπα, χρήσιμα, επιθυμητά, και ηθικά, τουλάχιστον για τον/τους δημιουργό/-</a:t>
            </a:r>
            <a:r>
              <a:rPr lang="el-GR" sz="2000" b="1" dirty="0" err="1">
                <a:solidFill>
                  <a:schemeClr val="tx2">
                    <a:lumMod val="75000"/>
                  </a:schemeClr>
                </a:solidFill>
              </a:rPr>
              <a:t>ούς</a:t>
            </a:r>
            <a:r>
              <a:rPr lang="el-GR" sz="2000" b="1" dirty="0">
                <a:solidFill>
                  <a:schemeClr val="tx2">
                    <a:lumMod val="75000"/>
                  </a:schemeClr>
                </a:solidFill>
              </a:rPr>
              <a:t> τους (Καμπύλης κ.ά., 2012</a:t>
            </a:r>
            <a:r>
              <a:rPr lang="el-GR" sz="2000" b="1" dirty="0" smtClean="0">
                <a:solidFill>
                  <a:schemeClr val="tx2">
                    <a:lumMod val="75000"/>
                  </a:schemeClr>
                </a:solidFill>
              </a:rPr>
              <a:t>).</a:t>
            </a: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endParaRPr lang="el-GR" sz="2000" b="1" dirty="0" smtClean="0">
              <a:solidFill>
                <a:schemeClr val="tx2">
                  <a:lumMod val="75000"/>
                </a:schemeClr>
              </a:solidFill>
            </a:endParaRPr>
          </a:p>
          <a:p>
            <a:pPr algn="just">
              <a:lnSpc>
                <a:spcPct val="150000"/>
              </a:lnSpc>
              <a:spcBef>
                <a:spcPts val="0"/>
              </a:spcBef>
              <a:buFont typeface="Wingdings" panose="05000000000000000000" pitchFamily="2" charset="2"/>
              <a:buChar char="Ø"/>
            </a:pPr>
            <a:r>
              <a:rPr lang="el-GR" sz="2000" dirty="0">
                <a:solidFill>
                  <a:schemeClr val="tx2">
                    <a:lumMod val="75000"/>
                  </a:schemeClr>
                </a:solidFill>
              </a:rPr>
              <a:t>Η δημιουργική σκέψη είναι η διαδικασία κατά την οποία παράγεται μια νέα ιδέα. </a:t>
            </a:r>
            <a:endParaRPr lang="el-GR" sz="2000" dirty="0" smtClean="0">
              <a:solidFill>
                <a:schemeClr val="tx2">
                  <a:lumMod val="75000"/>
                </a:schemeClr>
              </a:solidFill>
            </a:endParaRPr>
          </a:p>
          <a:p>
            <a:pPr algn="just">
              <a:lnSpc>
                <a:spcPct val="150000"/>
              </a:lnSpc>
              <a:spcBef>
                <a:spcPts val="0"/>
              </a:spcBef>
              <a:buFont typeface="Wingdings" panose="05000000000000000000" pitchFamily="2" charset="2"/>
              <a:buChar char="Ø"/>
            </a:pPr>
            <a:r>
              <a:rPr lang="el-GR" sz="2000" dirty="0" smtClean="0">
                <a:solidFill>
                  <a:schemeClr val="tx2">
                    <a:lumMod val="75000"/>
                  </a:schemeClr>
                </a:solidFill>
              </a:rPr>
              <a:t>Η </a:t>
            </a:r>
            <a:r>
              <a:rPr lang="el-GR" sz="2000" dirty="0">
                <a:solidFill>
                  <a:schemeClr val="tx2">
                    <a:lumMod val="75000"/>
                  </a:schemeClr>
                </a:solidFill>
              </a:rPr>
              <a:t>σκόπιμη δημιουργική σκέψη είναι δυνατή. </a:t>
            </a:r>
            <a:endParaRPr lang="el-GR" sz="2000" dirty="0" smtClean="0">
              <a:solidFill>
                <a:schemeClr val="tx2">
                  <a:lumMod val="75000"/>
                </a:schemeClr>
              </a:solidFill>
            </a:endParaRPr>
          </a:p>
          <a:p>
            <a:pPr algn="just">
              <a:lnSpc>
                <a:spcPct val="150000"/>
              </a:lnSpc>
              <a:spcBef>
                <a:spcPts val="0"/>
              </a:spcBef>
              <a:buFont typeface="Wingdings" panose="05000000000000000000" pitchFamily="2" charset="2"/>
              <a:buChar char="Ø"/>
            </a:pPr>
            <a:r>
              <a:rPr lang="el-GR" sz="2000" dirty="0" smtClean="0">
                <a:solidFill>
                  <a:schemeClr val="tx2">
                    <a:lumMod val="75000"/>
                  </a:schemeClr>
                </a:solidFill>
              </a:rPr>
              <a:t>Οι </a:t>
            </a:r>
            <a:r>
              <a:rPr lang="el-GR" sz="2000" dirty="0">
                <a:solidFill>
                  <a:schemeClr val="tx2">
                    <a:lumMod val="75000"/>
                  </a:schemeClr>
                </a:solidFill>
              </a:rPr>
              <a:t>δημιουργικές ικανότητες μπορούν να αναπτυχθούν επειδή ακριβώς είναι χαρακτηριστικό ανθρώπινο γνώρισμα μαζί με τους γενετικούς περιορισμούς και το περιβάλλον όπου ζει. </a:t>
            </a:r>
            <a:endParaRPr lang="el-GR" sz="2000" dirty="0" smtClean="0">
              <a:solidFill>
                <a:schemeClr val="tx2">
                  <a:lumMod val="75000"/>
                </a:schemeClr>
              </a:solidFill>
            </a:endParaRPr>
          </a:p>
          <a:p>
            <a:pPr algn="just">
              <a:lnSpc>
                <a:spcPct val="150000"/>
              </a:lnSpc>
              <a:spcBef>
                <a:spcPts val="0"/>
              </a:spcBef>
              <a:buFont typeface="Wingdings" panose="05000000000000000000" pitchFamily="2" charset="2"/>
              <a:buChar char="Ø"/>
            </a:pPr>
            <a:r>
              <a:rPr lang="el-GR" sz="2000" dirty="0" smtClean="0">
                <a:solidFill>
                  <a:schemeClr val="tx2">
                    <a:lumMod val="75000"/>
                  </a:schemeClr>
                </a:solidFill>
              </a:rPr>
              <a:t>Όλοι </a:t>
            </a:r>
            <a:r>
              <a:rPr lang="el-GR" sz="2000" dirty="0">
                <a:solidFill>
                  <a:schemeClr val="tx2">
                    <a:lumMod val="75000"/>
                  </a:schemeClr>
                </a:solidFill>
              </a:rPr>
              <a:t>οι άνθρωποι είναι δημιουργικοί και κυρίως οι μικροί μαθητές.</a:t>
            </a:r>
            <a:endParaRPr lang="el-GR" sz="1800" dirty="0"/>
          </a:p>
        </p:txBody>
      </p:sp>
    </p:spTree>
    <p:extLst>
      <p:ext uri="{BB962C8B-B14F-4D97-AF65-F5344CB8AC3E}">
        <p14:creationId xmlns:p14="http://schemas.microsoft.com/office/powerpoint/2010/main" val="1828231690"/>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772816"/>
            <a:ext cx="7886700" cy="4351338"/>
          </a:xfrm>
        </p:spPr>
        <p:txBody>
          <a:bodyPr/>
          <a:lstStyle/>
          <a:p>
            <a:pPr algn="just">
              <a:lnSpc>
                <a:spcPct val="150000"/>
              </a:lnSpc>
              <a:spcBef>
                <a:spcPts val="0"/>
              </a:spcBef>
              <a:buFontTx/>
              <a:buChar char="-"/>
            </a:pPr>
            <a:r>
              <a:rPr lang="el-GR" sz="2000" i="1" dirty="0" smtClean="0">
                <a:solidFill>
                  <a:srgbClr val="FF0000"/>
                </a:solidFill>
              </a:rPr>
              <a:t>Η </a:t>
            </a:r>
            <a:r>
              <a:rPr lang="el-GR" sz="2000" i="1" dirty="0">
                <a:solidFill>
                  <a:srgbClr val="FF0000"/>
                </a:solidFill>
              </a:rPr>
              <a:t>δημιουργική σκέψη </a:t>
            </a:r>
            <a:r>
              <a:rPr lang="el-GR" sz="2000" dirty="0">
                <a:solidFill>
                  <a:schemeClr val="tx2">
                    <a:lumMod val="75000"/>
                  </a:schemeClr>
                </a:solidFill>
              </a:rPr>
              <a:t>διδάσκεται ώστε οι μαθητές/</a:t>
            </a:r>
            <a:r>
              <a:rPr lang="el-GR" sz="2000" dirty="0" err="1">
                <a:solidFill>
                  <a:schemeClr val="tx2">
                    <a:lumMod val="75000"/>
                  </a:schemeClr>
                </a:solidFill>
              </a:rPr>
              <a:t>τριες</a:t>
            </a:r>
            <a:r>
              <a:rPr lang="el-GR" sz="2000" dirty="0">
                <a:solidFill>
                  <a:schemeClr val="tx2">
                    <a:lumMod val="75000"/>
                  </a:schemeClr>
                </a:solidFill>
              </a:rPr>
              <a:t> να εξερευνήσουν τις εμπειρίες και τα συναισθήματά τους όπως και τις μοναδικές ικανότητες και χαρακτηριστικά της προσωπικότητας τους. </a:t>
            </a:r>
          </a:p>
          <a:p>
            <a:pPr algn="just">
              <a:lnSpc>
                <a:spcPct val="150000"/>
              </a:lnSpc>
              <a:spcBef>
                <a:spcPts val="0"/>
              </a:spcBef>
              <a:buFontTx/>
              <a:buChar char="-"/>
            </a:pPr>
            <a:r>
              <a:rPr lang="el-GR" sz="2000" i="1" dirty="0" smtClean="0">
                <a:solidFill>
                  <a:srgbClr val="FF0000"/>
                </a:solidFill>
              </a:rPr>
              <a:t>Η </a:t>
            </a:r>
            <a:r>
              <a:rPr lang="el-GR" sz="2000" i="1" dirty="0">
                <a:solidFill>
                  <a:srgbClr val="FF0000"/>
                </a:solidFill>
              </a:rPr>
              <a:t>νευρολογική βάση της </a:t>
            </a:r>
            <a:r>
              <a:rPr lang="el-GR" sz="2000" i="1" dirty="0" smtClean="0">
                <a:solidFill>
                  <a:srgbClr val="FF0000"/>
                </a:solidFill>
              </a:rPr>
              <a:t>δημιουργικότητας</a:t>
            </a:r>
            <a:r>
              <a:rPr lang="el-GR" sz="2000" dirty="0" smtClean="0">
                <a:solidFill>
                  <a:schemeClr val="tx2">
                    <a:lumMod val="75000"/>
                  </a:schemeClr>
                </a:solidFill>
              </a:rPr>
              <a:t>, </a:t>
            </a:r>
            <a:r>
              <a:rPr lang="el-GR" sz="2000" dirty="0">
                <a:solidFill>
                  <a:schemeClr val="tx2">
                    <a:lumMod val="75000"/>
                  </a:schemeClr>
                </a:solidFill>
              </a:rPr>
              <a:t>η αποκλίνουσα και συγκλίνουσα και η διαδικασία της δημιουργικότητας αναπτύσσεται ώστε να γίνει εφαρμογή της θεωρίας και των τεχνικών δημιουργικότητας στη δημιουργική αφήγηση. </a:t>
            </a:r>
            <a:endParaRPr lang="el-GR" sz="1800" dirty="0"/>
          </a:p>
          <a:p>
            <a:pPr algn="just">
              <a:lnSpc>
                <a:spcPct val="150000"/>
              </a:lnSpc>
              <a:spcBef>
                <a:spcPts val="0"/>
              </a:spcBef>
              <a:buFontTx/>
              <a:buChar char="-"/>
            </a:pPr>
            <a:endParaRPr lang="el-GR" sz="1800" dirty="0"/>
          </a:p>
        </p:txBody>
      </p:sp>
    </p:spTree>
    <p:extLst>
      <p:ext uri="{BB962C8B-B14F-4D97-AF65-F5344CB8AC3E}">
        <p14:creationId xmlns:p14="http://schemas.microsoft.com/office/powerpoint/2010/main" val="345251292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426869" y="350100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8" name="Θέση περιεχομένου 2"/>
          <p:cNvSpPr>
            <a:spLocks noGrp="1"/>
          </p:cNvSpPr>
          <p:nvPr>
            <p:ph idx="1"/>
          </p:nvPr>
        </p:nvSpPr>
        <p:spPr>
          <a:xfrm>
            <a:off x="1081890" y="404664"/>
            <a:ext cx="6803714" cy="4983162"/>
          </a:xfrm>
        </p:spPr>
        <p:txBody>
          <a:bodyPr/>
          <a:lstStyle/>
          <a:p>
            <a:pPr marL="0" marR="0" indent="0" algn="just">
              <a:lnSpc>
                <a:spcPct val="150000"/>
              </a:lnSpc>
              <a:spcBef>
                <a:spcPts val="0"/>
              </a:spcBef>
              <a:spcAft>
                <a:spcPts val="0"/>
              </a:spcAft>
              <a:buNone/>
            </a:pPr>
            <a:r>
              <a:rPr lang="el-GR" sz="2000" b="1" dirty="0">
                <a:solidFill>
                  <a:schemeClr val="tx2">
                    <a:lumMod val="75000"/>
                  </a:schemeClr>
                </a:solidFill>
                <a:latin typeface="Calibri" panose="020F0502020204030204" pitchFamily="34" charset="0"/>
                <a:ea typeface="Times New Roman" panose="02020603050405020304" pitchFamily="18" charset="0"/>
              </a:rPr>
              <a:t>Δύο είναι οι βασικές αρχές πάνω στις οποίες στηρίζεται η πολιτιστική πολιτική των κρατών σε ευρύτατη κλίμακα: </a:t>
            </a:r>
            <a:endParaRPr lang="en-US" sz="2000" b="1" dirty="0" smtClean="0">
              <a:solidFill>
                <a:schemeClr val="tx2">
                  <a:lumMod val="75000"/>
                </a:schemeClr>
              </a:solidFill>
              <a:latin typeface="Calibri" panose="020F0502020204030204" pitchFamily="34" charset="0"/>
              <a:ea typeface="Times New Roman" panose="02020603050405020304" pitchFamily="18" charset="0"/>
            </a:endParaRPr>
          </a:p>
          <a:p>
            <a:pPr algn="just">
              <a:lnSpc>
                <a:spcPct val="150000"/>
              </a:lnSpc>
              <a:spcBef>
                <a:spcPts val="0"/>
              </a:spcBef>
              <a:spcAft>
                <a:spcPts val="0"/>
              </a:spcAft>
            </a:pPr>
            <a:r>
              <a:rPr lang="el-GR" sz="2000" b="1" dirty="0" smtClean="0">
                <a:solidFill>
                  <a:schemeClr val="tx2">
                    <a:lumMod val="75000"/>
                  </a:schemeClr>
                </a:solidFill>
                <a:latin typeface="Calibri" panose="020F0502020204030204" pitchFamily="34" charset="0"/>
                <a:ea typeface="Times New Roman" panose="02020603050405020304" pitchFamily="18" charset="0"/>
              </a:rPr>
              <a:t>ο </a:t>
            </a:r>
            <a:r>
              <a:rPr lang="el-GR" sz="2000" b="1" dirty="0">
                <a:solidFill>
                  <a:schemeClr val="tx2">
                    <a:lumMod val="75000"/>
                  </a:schemeClr>
                </a:solidFill>
                <a:latin typeface="Calibri" panose="020F0502020204030204" pitchFamily="34" charset="0"/>
                <a:ea typeface="Times New Roman" panose="02020603050405020304" pitchFamily="18" charset="0"/>
              </a:rPr>
              <a:t>εκδημοκρατισμός της κουλτούρας και </a:t>
            </a:r>
            <a:endParaRPr lang="en-US" sz="2000" b="1" dirty="0" smtClean="0">
              <a:solidFill>
                <a:schemeClr val="tx2">
                  <a:lumMod val="75000"/>
                </a:schemeClr>
              </a:solidFill>
              <a:latin typeface="Calibri" panose="020F0502020204030204" pitchFamily="34" charset="0"/>
              <a:ea typeface="Times New Roman" panose="02020603050405020304" pitchFamily="18" charset="0"/>
            </a:endParaRPr>
          </a:p>
          <a:p>
            <a:pPr algn="just">
              <a:lnSpc>
                <a:spcPct val="150000"/>
              </a:lnSpc>
              <a:spcBef>
                <a:spcPts val="0"/>
              </a:spcBef>
              <a:spcAft>
                <a:spcPts val="0"/>
              </a:spcAft>
            </a:pPr>
            <a:r>
              <a:rPr lang="el-GR" sz="2000" b="1" dirty="0" smtClean="0">
                <a:solidFill>
                  <a:schemeClr val="tx2">
                    <a:lumMod val="75000"/>
                  </a:schemeClr>
                </a:solidFill>
                <a:latin typeface="Calibri" panose="020F0502020204030204" pitchFamily="34" charset="0"/>
                <a:ea typeface="Times New Roman" panose="02020603050405020304" pitchFamily="18" charset="0"/>
              </a:rPr>
              <a:t>η </a:t>
            </a:r>
            <a:r>
              <a:rPr lang="el-GR" sz="2000" b="1" dirty="0">
                <a:solidFill>
                  <a:schemeClr val="tx2">
                    <a:lumMod val="75000"/>
                  </a:schemeClr>
                </a:solidFill>
                <a:latin typeface="Calibri" panose="020F0502020204030204" pitchFamily="34" charset="0"/>
                <a:ea typeface="Times New Roman" panose="02020603050405020304" pitchFamily="18" charset="0"/>
              </a:rPr>
              <a:t>πολιτιστική </a:t>
            </a:r>
            <a:r>
              <a:rPr lang="el-GR" sz="2000" b="1" dirty="0" smtClean="0">
                <a:solidFill>
                  <a:schemeClr val="tx2">
                    <a:lumMod val="75000"/>
                  </a:schemeClr>
                </a:solidFill>
                <a:latin typeface="Calibri" panose="020F0502020204030204" pitchFamily="34" charset="0"/>
                <a:ea typeface="Times New Roman" panose="02020603050405020304" pitchFamily="18" charset="0"/>
              </a:rPr>
              <a:t>Δημοκρατία</a:t>
            </a:r>
          </a:p>
          <a:p>
            <a:pPr algn="just">
              <a:lnSpc>
                <a:spcPct val="150000"/>
              </a:lnSpc>
              <a:spcBef>
                <a:spcPts val="0"/>
              </a:spcBef>
              <a:spcAft>
                <a:spcPts val="0"/>
              </a:spcAft>
            </a:pPr>
            <a:endParaRPr lang="el-GR" sz="2000" b="1" u="sng" dirty="0">
              <a:solidFill>
                <a:schemeClr val="tx2">
                  <a:lumMod val="75000"/>
                </a:schemeClr>
              </a:solidFill>
              <a:effectLst/>
              <a:latin typeface="Calibri" panose="020F0502020204030204" pitchFamily="34" charset="0"/>
              <a:ea typeface="Times New Roman" panose="02020603050405020304" pitchFamily="18" charset="0"/>
            </a:endParaRPr>
          </a:p>
          <a:p>
            <a:pPr marL="0" indent="0" algn="just">
              <a:lnSpc>
                <a:spcPct val="150000"/>
              </a:lnSpc>
              <a:spcBef>
                <a:spcPts val="0"/>
              </a:spcBef>
              <a:spcAft>
                <a:spcPts val="0"/>
              </a:spcAft>
              <a:buNone/>
            </a:pPr>
            <a:r>
              <a:rPr lang="el-GR" sz="1800" dirty="0">
                <a:solidFill>
                  <a:schemeClr val="accent6">
                    <a:lumMod val="50000"/>
                  </a:schemeClr>
                </a:solidFill>
                <a:latin typeface="Times New Roman" panose="02020603050405020304" pitchFamily="18" charset="0"/>
                <a:ea typeface="Times New Roman" panose="02020603050405020304" pitchFamily="18" charset="0"/>
              </a:rPr>
              <a:t>Όπως διαπιστώνει ο </a:t>
            </a:r>
            <a:r>
              <a:rPr lang="el-GR" sz="1800" dirty="0" err="1">
                <a:solidFill>
                  <a:schemeClr val="accent6">
                    <a:lumMod val="50000"/>
                  </a:schemeClr>
                </a:solidFill>
                <a:latin typeface="Times New Roman" panose="02020603050405020304" pitchFamily="18" charset="0"/>
                <a:ea typeface="Times New Roman" panose="02020603050405020304" pitchFamily="18" charset="0"/>
              </a:rPr>
              <a:t>Σέργης</a:t>
            </a:r>
            <a:r>
              <a:rPr lang="el-GR" sz="1800" dirty="0">
                <a:solidFill>
                  <a:schemeClr val="accent6">
                    <a:lumMod val="50000"/>
                  </a:schemeClr>
                </a:solidFill>
                <a:latin typeface="Times New Roman" panose="02020603050405020304" pitchFamily="18" charset="0"/>
                <a:ea typeface="Times New Roman" panose="02020603050405020304" pitchFamily="18" charset="0"/>
              </a:rPr>
              <a:t> (1984/5), σύμφωνα με την αρχή του εκδημοκρατισμού της κουλτούρας, </a:t>
            </a:r>
            <a:endParaRPr lang="el-GR" sz="1800" dirty="0" smtClean="0">
              <a:solidFill>
                <a:schemeClr val="accent6">
                  <a:lumMod val="50000"/>
                </a:schemeClr>
              </a:solidFill>
              <a:latin typeface="Times New Roman" panose="02020603050405020304" pitchFamily="18" charset="0"/>
              <a:ea typeface="Times New Roman" panose="02020603050405020304" pitchFamily="18" charset="0"/>
            </a:endParaRPr>
          </a:p>
          <a:p>
            <a:pPr marL="0" indent="0" algn="ctr">
              <a:lnSpc>
                <a:spcPct val="150000"/>
              </a:lnSpc>
              <a:spcBef>
                <a:spcPts val="0"/>
              </a:spcBef>
              <a:spcAft>
                <a:spcPts val="0"/>
              </a:spcAft>
              <a:buNone/>
            </a:pPr>
            <a:r>
              <a:rPr lang="el-GR" sz="1800" dirty="0" smtClean="0">
                <a:solidFill>
                  <a:schemeClr val="accent6">
                    <a:lumMod val="75000"/>
                  </a:schemeClr>
                </a:solidFill>
                <a:latin typeface="Times New Roman" panose="02020603050405020304" pitchFamily="18" charset="0"/>
                <a:ea typeface="Times New Roman" panose="02020603050405020304" pitchFamily="18" charset="0"/>
              </a:rPr>
              <a:t>«</a:t>
            </a:r>
            <a:r>
              <a:rPr lang="el-GR" sz="1800" dirty="0">
                <a:solidFill>
                  <a:schemeClr val="accent6">
                    <a:lumMod val="75000"/>
                  </a:schemeClr>
                </a:solidFill>
                <a:latin typeface="Times New Roman" panose="02020603050405020304" pitchFamily="18" charset="0"/>
                <a:ea typeface="Times New Roman" panose="02020603050405020304" pitchFamily="18" charset="0"/>
              </a:rPr>
              <a:t>τα έργα της εθνικής και παγκόσμιας κληρονομιάς αλλά και τα επιτεύγματα της σύγχρονης πολιτιστικής δημιουργίας πρέπει να γίνονται προσιτά σε όσο δυνατόν περισσότερους πολίτες καθώς επιδιώκεται η ενεργή και κριτική συμμετοχή τους μέσω της εκπαίδευσης και της δημιουργικής τους δραστηριοποίησης» </a:t>
            </a:r>
            <a:r>
              <a:rPr lang="el-GR" sz="1800" dirty="0">
                <a:solidFill>
                  <a:schemeClr val="accent6">
                    <a:lumMod val="50000"/>
                  </a:schemeClr>
                </a:solidFill>
                <a:latin typeface="Times New Roman" panose="02020603050405020304" pitchFamily="18" charset="0"/>
                <a:ea typeface="Times New Roman" panose="02020603050405020304" pitchFamily="18" charset="0"/>
              </a:rPr>
              <a:t>(</a:t>
            </a:r>
            <a:r>
              <a:rPr lang="el-GR" sz="1800" dirty="0" err="1">
                <a:solidFill>
                  <a:schemeClr val="accent6">
                    <a:lumMod val="50000"/>
                  </a:schemeClr>
                </a:solidFill>
                <a:latin typeface="Times New Roman" panose="02020603050405020304" pitchFamily="18" charset="0"/>
                <a:ea typeface="Times New Roman" panose="02020603050405020304" pitchFamily="18" charset="0"/>
              </a:rPr>
              <a:t>όπ.αναφ.στο</a:t>
            </a:r>
            <a:r>
              <a:rPr lang="el-GR" sz="1800" dirty="0">
                <a:solidFill>
                  <a:schemeClr val="accent6">
                    <a:lumMod val="50000"/>
                  </a:schemeClr>
                </a:solidFill>
                <a:latin typeface="Times New Roman" panose="02020603050405020304" pitchFamily="18" charset="0"/>
                <a:ea typeface="Times New Roman" panose="02020603050405020304" pitchFamily="18" charset="0"/>
              </a:rPr>
              <a:t> </a:t>
            </a:r>
            <a:r>
              <a:rPr lang="el-GR" sz="1800" dirty="0" err="1">
                <a:solidFill>
                  <a:schemeClr val="accent6">
                    <a:lumMod val="50000"/>
                  </a:schemeClr>
                </a:solidFill>
                <a:latin typeface="Times New Roman" panose="02020603050405020304" pitchFamily="18" charset="0"/>
                <a:ea typeface="Times New Roman" panose="02020603050405020304" pitchFamily="18" charset="0"/>
              </a:rPr>
              <a:t>Σέργη</a:t>
            </a:r>
            <a:r>
              <a:rPr lang="el-GR" sz="1800" dirty="0">
                <a:solidFill>
                  <a:schemeClr val="accent6">
                    <a:lumMod val="50000"/>
                  </a:schemeClr>
                </a:solidFill>
                <a:latin typeface="Times New Roman" panose="02020603050405020304" pitchFamily="18" charset="0"/>
                <a:ea typeface="Times New Roman" panose="02020603050405020304" pitchFamily="18" charset="0"/>
              </a:rPr>
              <a:t>, 2007:227). </a:t>
            </a:r>
            <a:endParaRPr lang="en-US" sz="1800" dirty="0">
              <a:solidFill>
                <a:schemeClr val="accent6">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42295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86700" cy="4351338"/>
          </a:xfrm>
        </p:spPr>
        <p:txBody>
          <a:bodyPr>
            <a:normAutofit/>
          </a:bodyPr>
          <a:lstStyle/>
          <a:p>
            <a:pPr marL="0" indent="0" algn="just">
              <a:lnSpc>
                <a:spcPct val="150000"/>
              </a:lnSpc>
              <a:spcBef>
                <a:spcPts val="0"/>
              </a:spcBef>
              <a:buNone/>
            </a:pPr>
            <a:r>
              <a:rPr lang="el-GR" sz="2000" b="1" i="1" u="sng" dirty="0" smtClean="0">
                <a:solidFill>
                  <a:srgbClr val="FF0000"/>
                </a:solidFill>
              </a:rPr>
              <a:t>«Παραγωγή ιδεών»</a:t>
            </a:r>
            <a:r>
              <a:rPr lang="el-GR" sz="2000" dirty="0" smtClean="0">
                <a:solidFill>
                  <a:srgbClr val="FF0000"/>
                </a:solidFill>
              </a:rPr>
              <a:t> </a:t>
            </a:r>
            <a:r>
              <a:rPr lang="el-GR" sz="2000" b="1" dirty="0">
                <a:solidFill>
                  <a:schemeClr val="tx2">
                    <a:lumMod val="75000"/>
                  </a:schemeClr>
                </a:solidFill>
              </a:rPr>
              <a:t>θα μπορούσαν να χαρακτηριστούν όλες οι νέες απόψεις των παιδιών, που διατυπώθηκαν σε όλες τις μορφές κατηγοριών ανάπτυξης προφορικού λόγου, αλλά και της δημιουργικής σκέψης. Η δημιουργική σκέψη σχετίζεται άμεσα με τη φαντασία.</a:t>
            </a:r>
          </a:p>
          <a:p>
            <a:pPr marL="0" indent="0" algn="just">
              <a:lnSpc>
                <a:spcPct val="150000"/>
              </a:lnSpc>
              <a:spcBef>
                <a:spcPts val="0"/>
              </a:spcBef>
              <a:buNone/>
            </a:pPr>
            <a:endParaRPr lang="el-GR" sz="2000" b="1" dirty="0" smtClean="0">
              <a:solidFill>
                <a:schemeClr val="tx2">
                  <a:lumMod val="75000"/>
                </a:schemeClr>
              </a:solidFill>
            </a:endParaRPr>
          </a:p>
          <a:p>
            <a:pPr algn="just">
              <a:lnSpc>
                <a:spcPct val="150000"/>
              </a:lnSpc>
              <a:spcBef>
                <a:spcPts val="0"/>
              </a:spcBef>
              <a:buFont typeface="Wingdings" panose="05000000000000000000" pitchFamily="2" charset="2"/>
              <a:buChar char="Ø"/>
            </a:pPr>
            <a:r>
              <a:rPr lang="el-GR" sz="2000" dirty="0">
                <a:solidFill>
                  <a:schemeClr val="tx2">
                    <a:lumMod val="75000"/>
                  </a:schemeClr>
                </a:solidFill>
              </a:rPr>
              <a:t>Το παιδί έχει τη δυνατότητα να συγκρατεί με τη φαντασία του εικόνες των πραγμάτων, χωρίς να είναι παρόντα και σε ορισμένες περιπτώσεις οι φανταστικές εικόνες των παιδιών είναι τόσο έντονες ώστε να συγχέονται με την πραγματικότητα (</a:t>
            </a:r>
            <a:r>
              <a:rPr lang="el-GR" sz="2000" dirty="0" err="1">
                <a:solidFill>
                  <a:schemeClr val="tx2">
                    <a:lumMod val="75000"/>
                  </a:schemeClr>
                </a:solidFill>
              </a:rPr>
              <a:t>Ζημιανίτης</a:t>
            </a:r>
            <a:r>
              <a:rPr lang="el-GR" sz="2000" dirty="0">
                <a:solidFill>
                  <a:schemeClr val="tx2">
                    <a:lumMod val="75000"/>
                  </a:schemeClr>
                </a:solidFill>
              </a:rPr>
              <a:t> και συνεργάτες, 2008).</a:t>
            </a:r>
            <a:endParaRPr lang="el-GR" sz="1800" dirty="0"/>
          </a:p>
        </p:txBody>
      </p:sp>
    </p:spTree>
    <p:extLst>
      <p:ext uri="{BB962C8B-B14F-4D97-AF65-F5344CB8AC3E}">
        <p14:creationId xmlns:p14="http://schemas.microsoft.com/office/powerpoint/2010/main" val="4226317971"/>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86700" cy="4351338"/>
          </a:xfrm>
        </p:spPr>
        <p:txBody>
          <a:bodyPr>
            <a:normAutofit/>
          </a:bodyPr>
          <a:lstStyle/>
          <a:p>
            <a:pPr marL="0" indent="0" algn="just">
              <a:lnSpc>
                <a:spcPct val="150000"/>
              </a:lnSpc>
              <a:spcBef>
                <a:spcPts val="0"/>
              </a:spcBef>
              <a:buNone/>
            </a:pPr>
            <a:r>
              <a:rPr lang="el-GR" sz="2000" b="1" i="1" dirty="0" smtClean="0">
                <a:solidFill>
                  <a:srgbClr val="FF0000"/>
                </a:solidFill>
              </a:rPr>
              <a:t>Η </a:t>
            </a:r>
            <a:r>
              <a:rPr lang="el-GR" sz="2000" b="1" i="1" dirty="0">
                <a:solidFill>
                  <a:srgbClr val="FF0000"/>
                </a:solidFill>
              </a:rPr>
              <a:t>σκόπιμη δημιουργική σκέψη είναι </a:t>
            </a:r>
            <a:r>
              <a:rPr lang="el-GR" sz="2000" b="1" i="1" dirty="0" smtClean="0">
                <a:solidFill>
                  <a:srgbClr val="FF0000"/>
                </a:solidFill>
              </a:rPr>
              <a:t>δυνατή</a:t>
            </a:r>
          </a:p>
          <a:p>
            <a:pPr marL="0" indent="0" algn="just">
              <a:lnSpc>
                <a:spcPct val="150000"/>
              </a:lnSpc>
              <a:spcBef>
                <a:spcPts val="0"/>
              </a:spcBef>
              <a:buNone/>
            </a:pPr>
            <a:r>
              <a:rPr lang="el-GR" sz="2000" b="1" dirty="0" smtClean="0">
                <a:solidFill>
                  <a:schemeClr val="tx2">
                    <a:lumMod val="75000"/>
                  </a:schemeClr>
                </a:solidFill>
              </a:rPr>
              <a:t> </a:t>
            </a:r>
            <a:r>
              <a:rPr lang="el-GR" sz="2000" b="1" dirty="0">
                <a:solidFill>
                  <a:schemeClr val="tx2">
                    <a:lumMod val="75000"/>
                  </a:schemeClr>
                </a:solidFill>
              </a:rPr>
              <a:t>Αν κάποιος γνωρίζει τους τρόπους που λειτουργεί ο εγκέφαλος μπορεί να ενισχύσει τη δημιουργική σκέψη ώστε να γίνει πιο ικανός και έτσι να υιοθετήσει τη δημιουργική στάση ως γνώρισμα της προσωπικότητάς του (</a:t>
            </a:r>
            <a:r>
              <a:rPr lang="el-GR" sz="2000" b="1" dirty="0" err="1">
                <a:solidFill>
                  <a:schemeClr val="tx2">
                    <a:lumMod val="75000"/>
                  </a:schemeClr>
                </a:solidFill>
              </a:rPr>
              <a:t>creativity</a:t>
            </a:r>
            <a:r>
              <a:rPr lang="el-GR" sz="2000" b="1" dirty="0">
                <a:solidFill>
                  <a:schemeClr val="tx2">
                    <a:lumMod val="75000"/>
                  </a:schemeClr>
                </a:solidFill>
              </a:rPr>
              <a:t> </a:t>
            </a:r>
            <a:r>
              <a:rPr lang="el-GR" sz="2000" b="1" dirty="0" err="1">
                <a:solidFill>
                  <a:schemeClr val="tx2">
                    <a:lumMod val="75000"/>
                  </a:schemeClr>
                </a:solidFill>
              </a:rPr>
              <a:t>is</a:t>
            </a:r>
            <a:r>
              <a:rPr lang="el-GR" sz="2000" b="1" dirty="0">
                <a:solidFill>
                  <a:schemeClr val="tx2">
                    <a:lumMod val="75000"/>
                  </a:schemeClr>
                </a:solidFill>
              </a:rPr>
              <a:t> a </a:t>
            </a:r>
            <a:r>
              <a:rPr lang="el-GR" sz="2000" b="1" dirty="0" err="1">
                <a:solidFill>
                  <a:schemeClr val="tx2">
                    <a:lumMod val="75000"/>
                  </a:schemeClr>
                </a:solidFill>
              </a:rPr>
              <a:t>state</a:t>
            </a:r>
            <a:r>
              <a:rPr lang="el-GR" sz="2000" b="1" dirty="0">
                <a:solidFill>
                  <a:schemeClr val="tx2">
                    <a:lumMod val="75000"/>
                  </a:schemeClr>
                </a:solidFill>
              </a:rPr>
              <a:t> of </a:t>
            </a:r>
            <a:r>
              <a:rPr lang="el-GR" sz="2000" b="1" dirty="0" err="1">
                <a:solidFill>
                  <a:schemeClr val="tx2">
                    <a:lumMod val="75000"/>
                  </a:schemeClr>
                </a:solidFill>
              </a:rPr>
              <a:t>mind</a:t>
            </a:r>
            <a:r>
              <a:rPr lang="el-GR" sz="2000" b="1" dirty="0">
                <a:solidFill>
                  <a:schemeClr val="tx2">
                    <a:lumMod val="75000"/>
                  </a:schemeClr>
                </a:solidFill>
              </a:rPr>
              <a:t>). </a:t>
            </a:r>
            <a:endParaRPr lang="el-GR" sz="2000" b="1" dirty="0" smtClean="0">
              <a:solidFill>
                <a:schemeClr val="tx2">
                  <a:lumMod val="75000"/>
                </a:schemeClr>
              </a:solidFill>
            </a:endParaRP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endParaRPr lang="el-GR" sz="2000" b="1" dirty="0" smtClean="0">
              <a:solidFill>
                <a:schemeClr val="tx2">
                  <a:lumMod val="75000"/>
                </a:schemeClr>
              </a:solidFill>
            </a:endParaRPr>
          </a:p>
        </p:txBody>
      </p:sp>
    </p:spTree>
    <p:extLst>
      <p:ext uri="{BB962C8B-B14F-4D97-AF65-F5344CB8AC3E}">
        <p14:creationId xmlns:p14="http://schemas.microsoft.com/office/powerpoint/2010/main" val="2354080091"/>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86700" cy="4351338"/>
          </a:xfrm>
        </p:spPr>
        <p:txBody>
          <a:bodyPr>
            <a:normAutofit fontScale="85000" lnSpcReduction="20000"/>
          </a:bodyPr>
          <a:lstStyle/>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endParaRPr lang="el-GR" sz="2000" b="1" dirty="0" smtClean="0">
              <a:solidFill>
                <a:schemeClr val="tx2">
                  <a:lumMod val="75000"/>
                </a:schemeClr>
              </a:solidFill>
            </a:endParaRPr>
          </a:p>
          <a:p>
            <a:pPr marL="0" indent="0" algn="just">
              <a:lnSpc>
                <a:spcPct val="150000"/>
              </a:lnSpc>
              <a:spcBef>
                <a:spcPts val="0"/>
              </a:spcBef>
              <a:buNone/>
            </a:pPr>
            <a:r>
              <a:rPr lang="el-GR" sz="2100" b="1" dirty="0">
                <a:solidFill>
                  <a:srgbClr val="FF0000"/>
                </a:solidFill>
              </a:rPr>
              <a:t>Οι δημιουργικές ικανότητες </a:t>
            </a:r>
            <a:r>
              <a:rPr lang="el-GR" sz="2100" b="1" dirty="0">
                <a:solidFill>
                  <a:schemeClr val="tx2">
                    <a:lumMod val="75000"/>
                  </a:schemeClr>
                </a:solidFill>
              </a:rPr>
              <a:t>μπορούν να αναπτυχθούν επειδή ακριβώς είναι χαρακτηριστικό ανθρώπινο γνώρισμα μαζί με τους γενετικούς περιορισμούς και το περιβάλλον όπου ζει. Όλοι οι άνθρωποι είναι δημιουργικοί. </a:t>
            </a:r>
          </a:p>
          <a:p>
            <a:pPr marL="0" indent="0" algn="just">
              <a:lnSpc>
                <a:spcPct val="150000"/>
              </a:lnSpc>
              <a:spcBef>
                <a:spcPts val="0"/>
              </a:spcBef>
              <a:buNone/>
            </a:pPr>
            <a:r>
              <a:rPr lang="el-GR" sz="2100" b="1" dirty="0">
                <a:solidFill>
                  <a:schemeClr val="tx2">
                    <a:lumMod val="75000"/>
                  </a:schemeClr>
                </a:solidFill>
              </a:rPr>
              <a:t>Σύμφωνα με τον </a:t>
            </a:r>
            <a:r>
              <a:rPr lang="el-GR" sz="2100" b="1" dirty="0" err="1">
                <a:solidFill>
                  <a:schemeClr val="tx2">
                    <a:lumMod val="75000"/>
                  </a:schemeClr>
                </a:solidFill>
              </a:rPr>
              <a:t>Sir</a:t>
            </a:r>
            <a:r>
              <a:rPr lang="el-GR" sz="2100" b="1" dirty="0">
                <a:solidFill>
                  <a:schemeClr val="tx2">
                    <a:lumMod val="75000"/>
                  </a:schemeClr>
                </a:solidFill>
              </a:rPr>
              <a:t> </a:t>
            </a:r>
            <a:r>
              <a:rPr lang="el-GR" sz="2100" b="1" dirty="0" err="1">
                <a:solidFill>
                  <a:schemeClr val="tx2">
                    <a:lumMod val="75000"/>
                  </a:schemeClr>
                </a:solidFill>
              </a:rPr>
              <a:t>Ken</a:t>
            </a:r>
            <a:r>
              <a:rPr lang="el-GR" sz="2100" b="1" dirty="0">
                <a:solidFill>
                  <a:schemeClr val="tx2">
                    <a:lumMod val="75000"/>
                  </a:schemeClr>
                </a:solidFill>
              </a:rPr>
              <a:t> </a:t>
            </a:r>
            <a:r>
              <a:rPr lang="el-GR" sz="2100" b="1" dirty="0" err="1">
                <a:solidFill>
                  <a:schemeClr val="tx2">
                    <a:lumMod val="75000"/>
                  </a:schemeClr>
                </a:solidFill>
              </a:rPr>
              <a:t>Robinson</a:t>
            </a:r>
            <a:r>
              <a:rPr lang="el-GR" sz="2100" b="1" dirty="0">
                <a:solidFill>
                  <a:schemeClr val="tx2">
                    <a:lumMod val="75000"/>
                  </a:schemeClr>
                </a:solidFill>
              </a:rPr>
              <a:t>, ένα δημιουργικό άτομο μπορεί να:</a:t>
            </a:r>
          </a:p>
          <a:p>
            <a:pPr marL="0" indent="0" algn="just">
              <a:lnSpc>
                <a:spcPct val="150000"/>
              </a:lnSpc>
              <a:spcBef>
                <a:spcPts val="0"/>
              </a:spcBef>
              <a:buNone/>
            </a:pPr>
            <a:r>
              <a:rPr lang="el-GR" sz="2000" dirty="0">
                <a:solidFill>
                  <a:schemeClr val="tx2">
                    <a:lumMod val="75000"/>
                  </a:schemeClr>
                </a:solidFill>
              </a:rPr>
              <a:t>•	μάθει να αναγνωρίζει τις δημιουργικές του δυνάμεις,</a:t>
            </a:r>
          </a:p>
          <a:p>
            <a:pPr marL="0" indent="0" algn="just">
              <a:lnSpc>
                <a:spcPct val="150000"/>
              </a:lnSpc>
              <a:spcBef>
                <a:spcPts val="0"/>
              </a:spcBef>
              <a:buNone/>
            </a:pPr>
            <a:r>
              <a:rPr lang="el-GR" sz="2000" dirty="0">
                <a:solidFill>
                  <a:schemeClr val="tx2">
                    <a:lumMod val="75000"/>
                  </a:schemeClr>
                </a:solidFill>
              </a:rPr>
              <a:t>•	προσδιορίζει τους τύπους προσωπικότητας,</a:t>
            </a:r>
          </a:p>
          <a:p>
            <a:pPr marL="0" indent="0" algn="just">
              <a:lnSpc>
                <a:spcPct val="150000"/>
              </a:lnSpc>
              <a:spcBef>
                <a:spcPts val="0"/>
              </a:spcBef>
              <a:buNone/>
            </a:pPr>
            <a:r>
              <a:rPr lang="el-GR" sz="2000" dirty="0">
                <a:solidFill>
                  <a:schemeClr val="tx2">
                    <a:lumMod val="75000"/>
                  </a:schemeClr>
                </a:solidFill>
              </a:rPr>
              <a:t>•	βρει το ατομικό ταλέντο και τις κλίσεις του,</a:t>
            </a:r>
          </a:p>
          <a:p>
            <a:pPr marL="0" indent="0" algn="just">
              <a:lnSpc>
                <a:spcPct val="150000"/>
              </a:lnSpc>
              <a:spcBef>
                <a:spcPts val="0"/>
              </a:spcBef>
              <a:buNone/>
            </a:pPr>
            <a:r>
              <a:rPr lang="el-GR" sz="2000" dirty="0">
                <a:solidFill>
                  <a:schemeClr val="tx2">
                    <a:lumMod val="75000"/>
                  </a:schemeClr>
                </a:solidFill>
              </a:rPr>
              <a:t>•	κατανοεί και να αξιοποιεί τη διαδικασία της δημιουργικότητας,</a:t>
            </a:r>
          </a:p>
          <a:p>
            <a:pPr marL="0" indent="0" algn="just">
              <a:lnSpc>
                <a:spcPct val="150000"/>
              </a:lnSpc>
              <a:spcBef>
                <a:spcPts val="0"/>
              </a:spcBef>
              <a:buNone/>
            </a:pPr>
            <a:r>
              <a:rPr lang="el-GR" sz="2000" dirty="0">
                <a:solidFill>
                  <a:schemeClr val="tx2">
                    <a:lumMod val="75000"/>
                  </a:schemeClr>
                </a:solidFill>
              </a:rPr>
              <a:t>•	βρει απρόσμενες λύσεις σε προκλήσεις,</a:t>
            </a:r>
          </a:p>
          <a:p>
            <a:pPr marL="0" indent="0" algn="just">
              <a:lnSpc>
                <a:spcPct val="150000"/>
              </a:lnSpc>
              <a:spcBef>
                <a:spcPts val="0"/>
              </a:spcBef>
              <a:buNone/>
            </a:pPr>
            <a:r>
              <a:rPr lang="el-GR" sz="2000" dirty="0">
                <a:solidFill>
                  <a:schemeClr val="tx2">
                    <a:lumMod val="75000"/>
                  </a:schemeClr>
                </a:solidFill>
              </a:rPr>
              <a:t>•	μάθει να σκέφτεται δημιουργικά.</a:t>
            </a:r>
          </a:p>
        </p:txBody>
      </p:sp>
    </p:spTree>
    <p:extLst>
      <p:ext uri="{BB962C8B-B14F-4D97-AF65-F5344CB8AC3E}">
        <p14:creationId xmlns:p14="http://schemas.microsoft.com/office/powerpoint/2010/main" val="4073543451"/>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86700" cy="4351338"/>
          </a:xfrm>
        </p:spPr>
        <p:txBody>
          <a:bodyPr>
            <a:normAutofit fontScale="85000" lnSpcReduction="20000"/>
          </a:bodyPr>
          <a:lstStyle/>
          <a:p>
            <a:pPr marL="0" indent="0" algn="just">
              <a:lnSpc>
                <a:spcPct val="150000"/>
              </a:lnSpc>
              <a:spcBef>
                <a:spcPts val="0"/>
              </a:spcBef>
              <a:buNone/>
            </a:pPr>
            <a:r>
              <a:rPr lang="el-GR" sz="2000" b="1" i="1" dirty="0" smtClean="0">
                <a:solidFill>
                  <a:srgbClr val="FF0000"/>
                </a:solidFill>
              </a:rPr>
              <a:t>Η </a:t>
            </a:r>
            <a:r>
              <a:rPr lang="el-GR" sz="2000" b="1" i="1" dirty="0">
                <a:solidFill>
                  <a:srgbClr val="FF0000"/>
                </a:solidFill>
              </a:rPr>
              <a:t>δημιουργική σκέψη και η δημιουργικότητα </a:t>
            </a:r>
            <a:endParaRPr lang="el-GR" sz="2000" b="1" i="1" dirty="0" smtClean="0">
              <a:solidFill>
                <a:srgbClr val="FF0000"/>
              </a:solidFill>
            </a:endParaRPr>
          </a:p>
          <a:p>
            <a:pPr marL="0" indent="0" algn="just">
              <a:lnSpc>
                <a:spcPct val="150000"/>
              </a:lnSpc>
              <a:spcBef>
                <a:spcPts val="0"/>
              </a:spcBef>
              <a:buNone/>
            </a:pPr>
            <a:r>
              <a:rPr lang="el-GR" sz="2000" b="1" dirty="0" smtClean="0">
                <a:solidFill>
                  <a:schemeClr val="tx2">
                    <a:lumMod val="75000"/>
                  </a:schemeClr>
                </a:solidFill>
              </a:rPr>
              <a:t>μπορούν </a:t>
            </a:r>
            <a:r>
              <a:rPr lang="el-GR" sz="2000" b="1" dirty="0">
                <a:solidFill>
                  <a:schemeClr val="tx2">
                    <a:lumMod val="75000"/>
                  </a:schemeClr>
                </a:solidFill>
              </a:rPr>
              <a:t>να διδαχθούν ώστε ο καθένας μας να βρει τις μοναδικές ικανότητες και χαρακτηριστικά της προσωπικότητας του. Αφού μερικές φορές ένα άτομο μπορεί να μην ήρθε ποτέ σε επαφή με τις ικανότητές του παρά μόνο από σύμπτωση, η έκθεση σε ποικίλα περιβάλλοντα είναι απαραίτητη για να τις ανακαλύψει. </a:t>
            </a:r>
            <a:endParaRPr lang="el-GR" sz="2000" b="1" dirty="0" smtClean="0">
              <a:solidFill>
                <a:schemeClr val="tx2">
                  <a:lumMod val="75000"/>
                </a:schemeClr>
              </a:solidFill>
            </a:endParaRPr>
          </a:p>
          <a:p>
            <a:pPr marL="0" indent="0" algn="just">
              <a:lnSpc>
                <a:spcPct val="150000"/>
              </a:lnSpc>
              <a:spcBef>
                <a:spcPts val="0"/>
              </a:spcBef>
              <a:buNone/>
            </a:pPr>
            <a:endParaRPr lang="el-GR" sz="2000" b="1" dirty="0" smtClean="0">
              <a:solidFill>
                <a:schemeClr val="tx2">
                  <a:lumMod val="75000"/>
                </a:schemeClr>
              </a:solidFill>
            </a:endParaRPr>
          </a:p>
          <a:p>
            <a:pPr marL="0" indent="0" algn="just">
              <a:lnSpc>
                <a:spcPct val="150000"/>
              </a:lnSpc>
              <a:spcBef>
                <a:spcPts val="0"/>
              </a:spcBef>
              <a:buNone/>
            </a:pPr>
            <a:r>
              <a:rPr lang="el-GR" sz="2000" b="1" dirty="0" smtClean="0">
                <a:solidFill>
                  <a:schemeClr val="tx2">
                    <a:lumMod val="75000"/>
                  </a:schemeClr>
                </a:solidFill>
              </a:rPr>
              <a:t>Αν </a:t>
            </a:r>
            <a:r>
              <a:rPr lang="el-GR" sz="2000" b="1" dirty="0">
                <a:solidFill>
                  <a:schemeClr val="tx2">
                    <a:lumMod val="75000"/>
                  </a:schemeClr>
                </a:solidFill>
              </a:rPr>
              <a:t>ακολουθήσουμε την πορεία κάποιου, βλέπουμε ότι δημιουργεί ένα άλλο είδος εσωτερικής ενέργειας, διαφορετικό από τη φυσιολογική ενέργεια, που συχνά αποκαλείται πνευματική ενέργεια ή ενθουσιασμός, η οποία οδηγεί το άτομο σε άγνωστους δρόμους με παράλογη εμπιστοσύνη και ευφορία. </a:t>
            </a:r>
            <a:endParaRPr lang="el-GR" sz="2000" b="1" dirty="0" smtClean="0">
              <a:solidFill>
                <a:schemeClr val="tx2">
                  <a:lumMod val="75000"/>
                </a:schemeClr>
              </a:solidFill>
            </a:endParaRPr>
          </a:p>
          <a:p>
            <a:pPr marL="0" indent="0" algn="just">
              <a:lnSpc>
                <a:spcPct val="150000"/>
              </a:lnSpc>
              <a:spcBef>
                <a:spcPts val="0"/>
              </a:spcBef>
              <a:buNone/>
            </a:pPr>
            <a:endParaRPr lang="el-GR" sz="2000" b="1" dirty="0" smtClean="0">
              <a:solidFill>
                <a:schemeClr val="tx2">
                  <a:lumMod val="75000"/>
                </a:schemeClr>
              </a:solidFill>
            </a:endParaRPr>
          </a:p>
          <a:p>
            <a:pPr marL="0" indent="0" algn="just">
              <a:lnSpc>
                <a:spcPct val="150000"/>
              </a:lnSpc>
              <a:spcBef>
                <a:spcPts val="0"/>
              </a:spcBef>
              <a:buNone/>
            </a:pPr>
            <a:r>
              <a:rPr lang="el-GR" sz="2000" b="1" dirty="0" smtClean="0">
                <a:solidFill>
                  <a:schemeClr val="tx2">
                    <a:lumMod val="75000"/>
                  </a:schemeClr>
                </a:solidFill>
              </a:rPr>
              <a:t>Αυτή </a:t>
            </a:r>
            <a:r>
              <a:rPr lang="el-GR" sz="2000" b="1" dirty="0">
                <a:solidFill>
                  <a:schemeClr val="tx2">
                    <a:lumMod val="75000"/>
                  </a:schemeClr>
                </a:solidFill>
              </a:rPr>
              <a:t>η παράξενη ενέργεια καθιστά τη δημιουργικότητα εθιστική. </a:t>
            </a:r>
          </a:p>
          <a:p>
            <a:pPr marL="0" indent="0" algn="just">
              <a:lnSpc>
                <a:spcPct val="150000"/>
              </a:lnSpc>
              <a:spcBef>
                <a:spcPts val="0"/>
              </a:spcBef>
              <a:buNone/>
            </a:pPr>
            <a:endParaRPr lang="el-GR" sz="2000" b="1" dirty="0" smtClean="0">
              <a:solidFill>
                <a:schemeClr val="tx2">
                  <a:lumMod val="75000"/>
                </a:schemeClr>
              </a:solidFill>
            </a:endParaRPr>
          </a:p>
        </p:txBody>
      </p:sp>
    </p:spTree>
    <p:extLst>
      <p:ext uri="{BB962C8B-B14F-4D97-AF65-F5344CB8AC3E}">
        <p14:creationId xmlns:p14="http://schemas.microsoft.com/office/powerpoint/2010/main" val="1014565349"/>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86700" cy="4351338"/>
          </a:xfrm>
        </p:spPr>
        <p:txBody>
          <a:bodyPr>
            <a:normAutofit fontScale="92500" lnSpcReduction="10000"/>
          </a:bodyPr>
          <a:lstStyle/>
          <a:p>
            <a:pPr marL="0" indent="0" algn="just">
              <a:lnSpc>
                <a:spcPct val="150000"/>
              </a:lnSpc>
              <a:spcBef>
                <a:spcPts val="0"/>
              </a:spcBef>
              <a:buNone/>
            </a:pPr>
            <a:r>
              <a:rPr lang="el-GR" sz="2000" b="1" dirty="0" smtClean="0">
                <a:solidFill>
                  <a:schemeClr val="tx2">
                    <a:lumMod val="75000"/>
                  </a:schemeClr>
                </a:solidFill>
              </a:rPr>
              <a:t>Κατά </a:t>
            </a:r>
            <a:r>
              <a:rPr lang="el-GR" sz="2000" b="1" dirty="0">
                <a:solidFill>
                  <a:schemeClr val="tx2">
                    <a:lumMod val="75000"/>
                  </a:schemeClr>
                </a:solidFill>
              </a:rPr>
              <a:t>την </a:t>
            </a:r>
            <a:r>
              <a:rPr lang="el-GR" sz="2000" b="1" i="1" dirty="0">
                <a:solidFill>
                  <a:srgbClr val="FF0000"/>
                </a:solidFill>
              </a:rPr>
              <a:t>παραγωγή νέων ιδεών </a:t>
            </a:r>
            <a:r>
              <a:rPr lang="el-GR" sz="2000" b="1" dirty="0">
                <a:solidFill>
                  <a:schemeClr val="tx2">
                    <a:lumMod val="75000"/>
                  </a:schemeClr>
                </a:solidFill>
              </a:rPr>
              <a:t>και τον συνδυασμό ήδη γνωστών δεδομένων, δημιουργείται κάτι καινούργιο και δίνεται αξία στο τελικό αποτέλεσμα (</a:t>
            </a:r>
            <a:r>
              <a:rPr lang="el-GR" sz="2000" b="1" dirty="0" err="1">
                <a:solidFill>
                  <a:schemeClr val="tx2">
                    <a:lumMod val="75000"/>
                  </a:schemeClr>
                </a:solidFill>
              </a:rPr>
              <a:t>Sternberg</a:t>
            </a:r>
            <a:r>
              <a:rPr lang="el-GR" sz="2000" b="1" dirty="0">
                <a:solidFill>
                  <a:schemeClr val="tx2">
                    <a:lumMod val="75000"/>
                  </a:schemeClr>
                </a:solidFill>
              </a:rPr>
              <a:t> &amp; </a:t>
            </a:r>
            <a:r>
              <a:rPr lang="el-GR" sz="2000" b="1" dirty="0" err="1">
                <a:solidFill>
                  <a:schemeClr val="tx2">
                    <a:lumMod val="75000"/>
                  </a:schemeClr>
                </a:solidFill>
              </a:rPr>
              <a:t>Lubart</a:t>
            </a:r>
            <a:r>
              <a:rPr lang="el-GR" sz="2000" b="1" dirty="0">
                <a:solidFill>
                  <a:schemeClr val="tx2">
                    <a:lumMod val="75000"/>
                  </a:schemeClr>
                </a:solidFill>
              </a:rPr>
              <a:t>, 1999). </a:t>
            </a:r>
            <a:endParaRPr lang="el-GR" sz="2000" b="1" dirty="0" smtClean="0">
              <a:solidFill>
                <a:schemeClr val="tx2">
                  <a:lumMod val="75000"/>
                </a:schemeClr>
              </a:solidFill>
            </a:endParaRPr>
          </a:p>
          <a:p>
            <a:pPr marL="0" indent="0" algn="just">
              <a:lnSpc>
                <a:spcPct val="150000"/>
              </a:lnSpc>
              <a:spcBef>
                <a:spcPts val="0"/>
              </a:spcBef>
              <a:buNone/>
            </a:pPr>
            <a:r>
              <a:rPr lang="el-GR" sz="2000" b="1" dirty="0" smtClean="0">
                <a:solidFill>
                  <a:schemeClr val="tx2">
                    <a:lumMod val="75000"/>
                  </a:schemeClr>
                </a:solidFill>
              </a:rPr>
              <a:t>Ο </a:t>
            </a:r>
            <a:r>
              <a:rPr lang="el-GR" sz="2000" b="1" dirty="0" err="1">
                <a:solidFill>
                  <a:schemeClr val="tx2">
                    <a:lumMod val="75000"/>
                  </a:schemeClr>
                </a:solidFill>
              </a:rPr>
              <a:t>Lubart</a:t>
            </a:r>
            <a:r>
              <a:rPr lang="el-GR" sz="2000" b="1" dirty="0">
                <a:solidFill>
                  <a:schemeClr val="tx2">
                    <a:lumMod val="75000"/>
                  </a:schemeClr>
                </a:solidFill>
              </a:rPr>
              <a:t> (1994), αναφέρει ότι δημιουργικότητα μπορεί να θεωρηθεί η ικανότητα κάποιου να παράγει </a:t>
            </a:r>
            <a:r>
              <a:rPr lang="el-GR" sz="2000" b="1" i="1" dirty="0">
                <a:solidFill>
                  <a:srgbClr val="FF0000"/>
                </a:solidFill>
              </a:rPr>
              <a:t>ένα πρωτότυπο έργο </a:t>
            </a:r>
            <a:r>
              <a:rPr lang="el-GR" sz="2000" b="1" dirty="0">
                <a:solidFill>
                  <a:schemeClr val="tx2">
                    <a:lumMod val="75000"/>
                  </a:schemeClr>
                </a:solidFill>
              </a:rPr>
              <a:t>που ανταποκρίνεται στους περιορισμούς της εκάστοτε εργασίας του</a:t>
            </a:r>
            <a:r>
              <a:rPr lang="el-GR" sz="2000" b="1" dirty="0" smtClean="0">
                <a:solidFill>
                  <a:schemeClr val="tx2">
                    <a:lumMod val="75000"/>
                  </a:schemeClr>
                </a:solidFill>
              </a:rPr>
              <a:t>.</a:t>
            </a: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r>
              <a:rPr lang="el-GR" sz="2000" dirty="0"/>
              <a:t>Το δημιουργικό αποτέλεσμα, είναι αυτό που προκύπτει μέσα από την προηγούμενη παραγωγή των ιδεών τους, τίθεται σε εφαρμογή στη σχολική τάξη και ολοκληρώνεται σε ατομικό ή ομαδικό επίπεδο.</a:t>
            </a: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endParaRPr lang="el-GR" sz="2000" b="1" dirty="0" smtClean="0">
              <a:solidFill>
                <a:schemeClr val="tx2">
                  <a:lumMod val="75000"/>
                </a:schemeClr>
              </a:solidFill>
            </a:endParaRPr>
          </a:p>
        </p:txBody>
      </p:sp>
    </p:spTree>
    <p:extLst>
      <p:ext uri="{BB962C8B-B14F-4D97-AF65-F5344CB8AC3E}">
        <p14:creationId xmlns:p14="http://schemas.microsoft.com/office/powerpoint/2010/main" val="529465466"/>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Ορθογώνιο 3"/>
          <p:cNvSpPr/>
          <p:nvPr/>
        </p:nvSpPr>
        <p:spPr>
          <a:xfrm>
            <a:off x="1475656" y="764704"/>
            <a:ext cx="7416824" cy="4798237"/>
          </a:xfrm>
          <a:prstGeom prst="rect">
            <a:avLst/>
          </a:prstGeom>
        </p:spPr>
        <p:txBody>
          <a:bodyPr wrap="square">
            <a:spAutoFit/>
          </a:bodyPr>
          <a:lstStyle/>
          <a:p>
            <a:pPr algn="just">
              <a:lnSpc>
                <a:spcPct val="115000"/>
              </a:lnSpc>
              <a:spcAft>
                <a:spcPts val="600"/>
              </a:spcAft>
            </a:pPr>
            <a:r>
              <a:rPr lang="el-GR" sz="2000" b="1" dirty="0">
                <a:solidFill>
                  <a:schemeClr val="tx2">
                    <a:lumMod val="75000"/>
                  </a:schemeClr>
                </a:solidFill>
                <a:latin typeface="+mn-lt"/>
                <a:cs typeface="+mn-cs"/>
              </a:rPr>
              <a:t>Η δημιουργική σκέψη μπορεί να εκφραστεί και ως </a:t>
            </a:r>
            <a:r>
              <a:rPr lang="el-GR" sz="2000" b="1" dirty="0" smtClean="0">
                <a:solidFill>
                  <a:schemeClr val="tx2">
                    <a:lumMod val="75000"/>
                  </a:schemeClr>
                </a:solidFill>
                <a:latin typeface="+mn-lt"/>
                <a:cs typeface="+mn-cs"/>
              </a:rPr>
              <a:t>διορατικότητα</a:t>
            </a:r>
            <a:endParaRPr lang="el-GR" sz="1600" dirty="0">
              <a:cs typeface="Times New Roman" panose="02020603050405020304" pitchFamily="18" charset="0"/>
            </a:endParaRPr>
          </a:p>
          <a:p>
            <a:pPr algn="just">
              <a:lnSpc>
                <a:spcPct val="115000"/>
              </a:lnSpc>
              <a:spcAft>
                <a:spcPts val="600"/>
              </a:spcAft>
            </a:pPr>
            <a:r>
              <a:rPr lang="el-GR" sz="1600" dirty="0" smtClean="0">
                <a:ea typeface="Times New Roman" panose="02020603050405020304" pitchFamily="18" charset="0"/>
                <a:cs typeface="Times New Roman" panose="02020603050405020304" pitchFamily="18" charset="0"/>
              </a:rPr>
              <a:t>Οι </a:t>
            </a:r>
            <a:r>
              <a:rPr lang="el-GR" sz="1600" dirty="0" err="1">
                <a:ea typeface="Times New Roman" panose="02020603050405020304" pitchFamily="18" charset="0"/>
                <a:cs typeface="Times New Roman" panose="02020603050405020304" pitchFamily="18" charset="0"/>
              </a:rPr>
              <a:t>Kounios</a:t>
            </a:r>
            <a:r>
              <a:rPr lang="el-GR" sz="1600" dirty="0">
                <a:ea typeface="Times New Roman" panose="02020603050405020304" pitchFamily="18" charset="0"/>
                <a:cs typeface="Times New Roman" panose="02020603050405020304" pitchFamily="18" charset="0"/>
              </a:rPr>
              <a:t> και </a:t>
            </a:r>
            <a:r>
              <a:rPr lang="el-GR" sz="1600" dirty="0" err="1">
                <a:ea typeface="Times New Roman" panose="02020603050405020304" pitchFamily="18" charset="0"/>
                <a:cs typeface="Times New Roman" panose="02020603050405020304" pitchFamily="18" charset="0"/>
              </a:rPr>
              <a:t>Beeman</a:t>
            </a:r>
            <a:r>
              <a:rPr lang="el-GR" sz="1600" dirty="0">
                <a:ea typeface="Times New Roman" panose="02020603050405020304" pitchFamily="18" charset="0"/>
                <a:cs typeface="Times New Roman" panose="02020603050405020304" pitchFamily="18" charset="0"/>
              </a:rPr>
              <a:t> (2014) ορίζουν τη διορατικότητα (</a:t>
            </a:r>
            <a:r>
              <a:rPr lang="el-GR" sz="1600" dirty="0" err="1">
                <a:ea typeface="Times New Roman" panose="02020603050405020304" pitchFamily="18" charset="0"/>
                <a:cs typeface="Times New Roman" panose="02020603050405020304" pitchFamily="18" charset="0"/>
              </a:rPr>
              <a:t>insight</a:t>
            </a:r>
            <a:r>
              <a:rPr lang="el-GR" sz="1600" dirty="0">
                <a:ea typeface="Times New Roman" panose="02020603050405020304" pitchFamily="18" charset="0"/>
                <a:cs typeface="Times New Roman" panose="02020603050405020304" pitchFamily="18" charset="0"/>
              </a:rPr>
              <a:t>) ως οποιαδήποτε ξαφνική κατανόηση, υλοποίηση ή λύση προβλήματος σχετική με την αναδιοργάνωση των στοιχείων των νοητικών αναπαραστάσεων ενός ατόμου από ένα ερέθισμα, κατάσταση ή συμβάν, ώστε να δώσει μια μη προφανή ή μη–κυρίαρχη ερμηνεία. </a:t>
            </a:r>
            <a:endParaRPr lang="el-GR" sz="1600" dirty="0" smtClean="0">
              <a:ea typeface="Times New Roman" panose="02020603050405020304" pitchFamily="18" charset="0"/>
              <a:cs typeface="Times New Roman" panose="02020603050405020304" pitchFamily="18" charset="0"/>
            </a:endParaRPr>
          </a:p>
          <a:p>
            <a:pPr algn="just">
              <a:lnSpc>
                <a:spcPct val="115000"/>
              </a:lnSpc>
              <a:spcAft>
                <a:spcPts val="600"/>
              </a:spcAft>
            </a:pPr>
            <a:r>
              <a:rPr lang="el-GR" sz="1600" dirty="0" smtClean="0">
                <a:ea typeface="Times New Roman" panose="02020603050405020304" pitchFamily="18" charset="0"/>
                <a:cs typeface="Times New Roman" panose="02020603050405020304" pitchFamily="18" charset="0"/>
              </a:rPr>
              <a:t>Η </a:t>
            </a:r>
            <a:r>
              <a:rPr lang="el-GR" sz="1600" dirty="0">
                <a:ea typeface="Times New Roman" panose="02020603050405020304" pitchFamily="18" charset="0"/>
                <a:cs typeface="Times New Roman" panose="02020603050405020304" pitchFamily="18" charset="0"/>
              </a:rPr>
              <a:t>διορατικότητα εμφανίζεται ως: </a:t>
            </a:r>
            <a:endParaRPr lang="el-GR" sz="1400" dirty="0">
              <a:ea typeface="Calibri" panose="020F0502020204030204" pitchFamily="34" charset="0"/>
              <a:cs typeface="Times New Roman" panose="02020603050405020304" pitchFamily="18" charset="0"/>
            </a:endParaRPr>
          </a:p>
          <a:p>
            <a:pPr algn="just">
              <a:lnSpc>
                <a:spcPct val="115000"/>
              </a:lnSpc>
              <a:spcAft>
                <a:spcPts val="600"/>
              </a:spcAft>
            </a:pPr>
            <a:r>
              <a:rPr lang="el-GR" sz="1600" dirty="0">
                <a:solidFill>
                  <a:srgbClr val="FF0000"/>
                </a:solidFill>
                <a:ea typeface="Times New Roman" panose="02020603050405020304" pitchFamily="18" charset="0"/>
                <a:cs typeface="Times New Roman" panose="02020603050405020304" pitchFamily="18" charset="0"/>
              </a:rPr>
              <a:t>1.</a:t>
            </a:r>
            <a:r>
              <a:rPr lang="el-GR" sz="1600" dirty="0">
                <a:ea typeface="Times New Roman" panose="02020603050405020304" pitchFamily="18" charset="0"/>
                <a:cs typeface="Times New Roman" panose="02020603050405020304" pitchFamily="18" charset="0"/>
              </a:rPr>
              <a:t>	</a:t>
            </a:r>
            <a:r>
              <a:rPr lang="el-GR" sz="1600" dirty="0">
                <a:solidFill>
                  <a:srgbClr val="FF0000"/>
                </a:solidFill>
                <a:ea typeface="Times New Roman" panose="02020603050405020304" pitchFamily="18" charset="0"/>
                <a:cs typeface="Times New Roman" panose="02020603050405020304" pitchFamily="18" charset="0"/>
              </a:rPr>
              <a:t>μια απλή λύση που σπάει το αδιέξοδο ή το ψυχολογικό εμπόδιο στο οποίο αρχικά έχει βασιστεί σε εσφαλμένη ή απλώς ισχυρή προηγούμενη λύση, αλλά τελικά δεν βοηθά στη σύνδεση μεταξύ ιδεών και τη δημιουργία νέων,</a:t>
            </a:r>
            <a:endParaRPr lang="el-GR" sz="1400" dirty="0">
              <a:solidFill>
                <a:srgbClr val="FF0000"/>
              </a:solidFill>
              <a:ea typeface="Calibri" panose="020F0502020204030204" pitchFamily="34" charset="0"/>
              <a:cs typeface="Times New Roman" panose="02020603050405020304" pitchFamily="18" charset="0"/>
            </a:endParaRPr>
          </a:p>
          <a:p>
            <a:pPr algn="just">
              <a:lnSpc>
                <a:spcPct val="115000"/>
              </a:lnSpc>
              <a:spcAft>
                <a:spcPts val="600"/>
              </a:spcAft>
            </a:pPr>
            <a:r>
              <a:rPr lang="el-GR" sz="1600" dirty="0">
                <a:solidFill>
                  <a:srgbClr val="FF0000"/>
                </a:solidFill>
                <a:ea typeface="Times New Roman" panose="02020603050405020304" pitchFamily="18" charset="0"/>
                <a:cs typeface="Times New Roman" panose="02020603050405020304" pitchFamily="18" charset="0"/>
              </a:rPr>
              <a:t>2.	λύση που εισβάλλει ξαφνικά στη συνείδηση ενός ατόμου όταν δεν εστιάζεται σε συγκεκριμένη λύση,</a:t>
            </a:r>
            <a:endParaRPr lang="el-GR" sz="1400" dirty="0">
              <a:solidFill>
                <a:srgbClr val="FF0000"/>
              </a:solidFill>
              <a:ea typeface="Calibri" panose="020F0502020204030204" pitchFamily="34" charset="0"/>
              <a:cs typeface="Times New Roman" panose="02020603050405020304" pitchFamily="18" charset="0"/>
            </a:endParaRPr>
          </a:p>
          <a:p>
            <a:pPr algn="just">
              <a:lnSpc>
                <a:spcPct val="115000"/>
              </a:lnSpc>
              <a:spcAft>
                <a:spcPts val="600"/>
              </a:spcAft>
            </a:pPr>
            <a:r>
              <a:rPr lang="el-GR" sz="1600" dirty="0">
                <a:solidFill>
                  <a:srgbClr val="FF0000"/>
                </a:solidFill>
                <a:ea typeface="Times New Roman" panose="02020603050405020304" pitchFamily="18" charset="0"/>
                <a:cs typeface="Times New Roman" panose="02020603050405020304" pitchFamily="18" charset="0"/>
              </a:rPr>
              <a:t>3.	διορατικότητα που προτείνει μια λύση που εμφανίζεται όταν ένα άτομο ασχολείται ενεργά με την αναλυτική επεξεργασία, αλλά δεν έχει ακόμη βρει λύση,</a:t>
            </a:r>
            <a:endParaRPr lang="el-GR" sz="1400" dirty="0">
              <a:solidFill>
                <a:srgbClr val="FF0000"/>
              </a:solidFill>
              <a:ea typeface="Calibri" panose="020F0502020204030204" pitchFamily="34" charset="0"/>
              <a:cs typeface="Times New Roman" panose="02020603050405020304" pitchFamily="18" charset="0"/>
            </a:endParaRPr>
          </a:p>
          <a:p>
            <a:r>
              <a:rPr lang="el-GR" sz="1600" dirty="0">
                <a:solidFill>
                  <a:srgbClr val="FF0000"/>
                </a:solidFill>
                <a:ea typeface="Times New Roman" panose="02020603050405020304" pitchFamily="18" charset="0"/>
                <a:cs typeface="Times New Roman" panose="02020603050405020304" pitchFamily="18" charset="0"/>
              </a:rPr>
              <a:t>4.	αυθόρμητη συνειδητοποίηση που δεν έχει σχέση με οποιοδήποτε σαφές πρόβλημα. </a:t>
            </a:r>
            <a:endParaRPr lang="el-GR" sz="2400" dirty="0">
              <a:solidFill>
                <a:srgbClr val="FF0000"/>
              </a:solidFill>
            </a:endParaRPr>
          </a:p>
        </p:txBody>
      </p:sp>
    </p:spTree>
    <p:extLst>
      <p:ext uri="{BB962C8B-B14F-4D97-AF65-F5344CB8AC3E}">
        <p14:creationId xmlns:p14="http://schemas.microsoft.com/office/powerpoint/2010/main" val="3277630842"/>
      </p:ext>
    </p:extLst>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5694" y="332656"/>
            <a:ext cx="8028384" cy="5976664"/>
          </a:xfrm>
        </p:spPr>
        <p:txBody>
          <a:bodyPr>
            <a:normAutofit fontScale="92500" lnSpcReduction="20000"/>
          </a:bodyPr>
          <a:lstStyle/>
          <a:p>
            <a:pPr marL="0" indent="0" algn="just">
              <a:lnSpc>
                <a:spcPct val="150000"/>
              </a:lnSpc>
              <a:spcBef>
                <a:spcPts val="0"/>
              </a:spcBef>
              <a:buNone/>
            </a:pPr>
            <a:r>
              <a:rPr lang="el-GR" sz="2000" b="1" dirty="0" smtClean="0">
                <a:solidFill>
                  <a:schemeClr val="tx2">
                    <a:lumMod val="75000"/>
                  </a:schemeClr>
                </a:solidFill>
              </a:rPr>
              <a:t> </a:t>
            </a:r>
            <a:r>
              <a:rPr lang="el-GR" sz="2000" b="1" i="1" dirty="0">
                <a:solidFill>
                  <a:srgbClr val="FF0000"/>
                </a:solidFill>
              </a:rPr>
              <a:t>Η νευρολογική βάση της διορατικότητας </a:t>
            </a:r>
            <a:endParaRPr lang="el-GR" sz="2000" b="1" i="1" dirty="0" smtClean="0">
              <a:solidFill>
                <a:srgbClr val="FF0000"/>
              </a:solidFill>
            </a:endParaRPr>
          </a:p>
          <a:p>
            <a:pPr marL="0" indent="0" algn="just">
              <a:lnSpc>
                <a:spcPct val="150000"/>
              </a:lnSpc>
              <a:spcBef>
                <a:spcPts val="0"/>
              </a:spcBef>
              <a:buNone/>
            </a:pPr>
            <a:r>
              <a:rPr lang="el-GR" sz="2000" b="1" dirty="0" smtClean="0">
                <a:solidFill>
                  <a:schemeClr val="tx2">
                    <a:lumMod val="75000"/>
                  </a:schemeClr>
                </a:solidFill>
              </a:rPr>
              <a:t>βασίζεται </a:t>
            </a:r>
            <a:r>
              <a:rPr lang="el-GR" sz="2000" b="1" dirty="0">
                <a:solidFill>
                  <a:schemeClr val="tx2">
                    <a:lumMod val="75000"/>
                  </a:schemeClr>
                </a:solidFill>
              </a:rPr>
              <a:t>στις διαφορές που υπάρχουν ανάμεσα στα δύο ημισφαίρια του εγκεφάλου. </a:t>
            </a:r>
            <a:endParaRPr lang="el-GR" sz="2000" b="1" dirty="0" smtClean="0">
              <a:solidFill>
                <a:schemeClr val="tx2">
                  <a:lumMod val="75000"/>
                </a:schemeClr>
              </a:solidFill>
            </a:endParaRPr>
          </a:p>
          <a:p>
            <a:pPr marL="0" indent="0" algn="just">
              <a:lnSpc>
                <a:spcPct val="150000"/>
              </a:lnSpc>
              <a:spcBef>
                <a:spcPts val="0"/>
              </a:spcBef>
              <a:buNone/>
            </a:pPr>
            <a:endParaRPr lang="el-GR" sz="2000" b="1" dirty="0" smtClean="0">
              <a:solidFill>
                <a:schemeClr val="tx2">
                  <a:lumMod val="75000"/>
                </a:schemeClr>
              </a:solidFill>
            </a:endParaRPr>
          </a:p>
          <a:p>
            <a:pPr marL="0" indent="0" algn="just">
              <a:lnSpc>
                <a:spcPct val="150000"/>
              </a:lnSpc>
              <a:spcBef>
                <a:spcPts val="0"/>
              </a:spcBef>
              <a:buNone/>
            </a:pPr>
            <a:r>
              <a:rPr lang="el-GR" sz="2000" b="1" dirty="0" smtClean="0">
                <a:solidFill>
                  <a:srgbClr val="7030A0"/>
                </a:solidFill>
              </a:rPr>
              <a:t>Το </a:t>
            </a:r>
            <a:r>
              <a:rPr lang="el-GR" sz="2000" b="1" dirty="0">
                <a:solidFill>
                  <a:srgbClr val="7030A0"/>
                </a:solidFill>
              </a:rPr>
              <a:t>δεξί ημισφαίριο συμβάλλει περισσότερο στη διορατικότητα, ενώ το αριστερό ημισφαίριο συμβάλλει περισσότερο στην αναλυτική επίλυση προβλήματος. </a:t>
            </a:r>
            <a:endParaRPr lang="el-GR" sz="2000" b="1" dirty="0" smtClean="0">
              <a:solidFill>
                <a:srgbClr val="7030A0"/>
              </a:solidFill>
            </a:endParaRPr>
          </a:p>
          <a:p>
            <a:pPr marL="0" indent="0" algn="just">
              <a:lnSpc>
                <a:spcPct val="150000"/>
              </a:lnSpc>
              <a:spcBef>
                <a:spcPts val="0"/>
              </a:spcBef>
              <a:buNone/>
            </a:pPr>
            <a:endParaRPr lang="el-GR" sz="2000" b="1" dirty="0" smtClean="0">
              <a:solidFill>
                <a:schemeClr val="tx2">
                  <a:lumMod val="75000"/>
                </a:schemeClr>
              </a:solidFill>
            </a:endParaRPr>
          </a:p>
          <a:p>
            <a:pPr marL="0" indent="0" algn="just">
              <a:lnSpc>
                <a:spcPct val="150000"/>
              </a:lnSpc>
              <a:spcBef>
                <a:spcPts val="0"/>
              </a:spcBef>
              <a:buNone/>
            </a:pPr>
            <a:r>
              <a:rPr lang="el-GR" sz="2000" b="1" dirty="0" smtClean="0">
                <a:solidFill>
                  <a:srgbClr val="FF6699"/>
                </a:solidFill>
              </a:rPr>
              <a:t>Η </a:t>
            </a:r>
            <a:r>
              <a:rPr lang="el-GR" sz="2000" b="1" dirty="0">
                <a:solidFill>
                  <a:srgbClr val="FF6699"/>
                </a:solidFill>
              </a:rPr>
              <a:t>δημιουργικότητα εμπνέει, γυμνάζει και ενδυναμώνει τον νου με καινοτόμες ιδέες. </a:t>
            </a:r>
            <a:endParaRPr lang="el-GR" sz="2000" b="1" dirty="0" smtClean="0">
              <a:solidFill>
                <a:srgbClr val="FF6699"/>
              </a:solidFill>
            </a:endParaRP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r>
              <a:rPr lang="el-GR" sz="2000" b="1" dirty="0" smtClean="0">
                <a:solidFill>
                  <a:srgbClr val="0070C0"/>
                </a:solidFill>
              </a:rPr>
              <a:t>Για </a:t>
            </a:r>
            <a:r>
              <a:rPr lang="el-GR" sz="2000" b="1" dirty="0">
                <a:solidFill>
                  <a:srgbClr val="0070C0"/>
                </a:solidFill>
              </a:rPr>
              <a:t>να υπάρχει μια τέτοια κατάσταση, είναι απαραίτητη μια από–στιγμή–σε–στιγμή επίγνωση των </a:t>
            </a:r>
            <a:r>
              <a:rPr lang="el-GR" sz="2000" b="1" dirty="0" err="1">
                <a:solidFill>
                  <a:srgbClr val="0070C0"/>
                </a:solidFill>
              </a:rPr>
              <a:t>σκέψεών</a:t>
            </a:r>
            <a:r>
              <a:rPr lang="el-GR" sz="2000" b="1" dirty="0">
                <a:solidFill>
                  <a:srgbClr val="0070C0"/>
                </a:solidFill>
              </a:rPr>
              <a:t> μας, των συναισθημάτων, των σωματικών αισθήσεων, και ευαισθησία και συνείδηση των ερεθισμάτων του περιβάλλοντος που μας περιβάλλει</a:t>
            </a:r>
            <a:endParaRPr lang="el-GR" sz="1800" dirty="0">
              <a:solidFill>
                <a:srgbClr val="0070C0"/>
              </a:solidFill>
            </a:endParaRPr>
          </a:p>
        </p:txBody>
      </p:sp>
    </p:spTree>
    <p:extLst>
      <p:ext uri="{BB962C8B-B14F-4D97-AF65-F5344CB8AC3E}">
        <p14:creationId xmlns:p14="http://schemas.microsoft.com/office/powerpoint/2010/main" val="558048439"/>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88640"/>
            <a:ext cx="7886700" cy="5832648"/>
          </a:xfrm>
        </p:spPr>
        <p:txBody>
          <a:bodyPr>
            <a:normAutofit fontScale="85000" lnSpcReduction="10000"/>
          </a:bodyPr>
          <a:lstStyle/>
          <a:p>
            <a:pPr marL="0" indent="0" algn="just">
              <a:lnSpc>
                <a:spcPct val="150000"/>
              </a:lnSpc>
              <a:spcBef>
                <a:spcPts val="0"/>
              </a:spcBef>
              <a:buNone/>
            </a:pPr>
            <a:r>
              <a:rPr lang="el-GR" sz="2000" b="1" dirty="0" smtClean="0">
                <a:solidFill>
                  <a:srgbClr val="0070C0"/>
                </a:solidFill>
              </a:rPr>
              <a:t>Η </a:t>
            </a:r>
            <a:r>
              <a:rPr lang="el-GR" sz="2000" b="1" dirty="0">
                <a:solidFill>
                  <a:srgbClr val="0070C0"/>
                </a:solidFill>
              </a:rPr>
              <a:t>ευαισθητοποίηση αυτή, η συγκέντρωση ή, σύμφωνα με τους </a:t>
            </a:r>
            <a:r>
              <a:rPr lang="el-GR" sz="2000" b="1" dirty="0" err="1">
                <a:solidFill>
                  <a:srgbClr val="0070C0"/>
                </a:solidFill>
              </a:rPr>
              <a:t>Varela</a:t>
            </a:r>
            <a:r>
              <a:rPr lang="el-GR" sz="2000" b="1" dirty="0">
                <a:solidFill>
                  <a:srgbClr val="0070C0"/>
                </a:solidFill>
              </a:rPr>
              <a:t> και </a:t>
            </a:r>
            <a:r>
              <a:rPr lang="el-GR" sz="2000" b="1" dirty="0" err="1">
                <a:solidFill>
                  <a:srgbClr val="0070C0"/>
                </a:solidFill>
              </a:rPr>
              <a:t>Shear</a:t>
            </a:r>
            <a:r>
              <a:rPr lang="el-GR" sz="2000" b="1" dirty="0">
                <a:solidFill>
                  <a:srgbClr val="0070C0"/>
                </a:solidFill>
              </a:rPr>
              <a:t> (2000), η αναστολή των συναισθημάτων, η αίσθηση συνεχούς παρουσίας και η </a:t>
            </a:r>
            <a:r>
              <a:rPr lang="el-GR" sz="2000" b="1" dirty="0" err="1">
                <a:solidFill>
                  <a:srgbClr val="0070C0"/>
                </a:solidFill>
              </a:rPr>
              <a:t>εμβύθιση</a:t>
            </a:r>
            <a:r>
              <a:rPr lang="el-GR" sz="2000" b="1" dirty="0">
                <a:solidFill>
                  <a:srgbClr val="0070C0"/>
                </a:solidFill>
              </a:rPr>
              <a:t> στην εμπειρία επιτρέπουν και υποβοηθούν την πλαστικότητα του εγκεφάλου μας. </a:t>
            </a:r>
            <a:endParaRPr lang="el-GR" sz="2000" b="1" dirty="0" smtClean="0">
              <a:solidFill>
                <a:srgbClr val="0070C0"/>
              </a:solidFill>
            </a:endParaRP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r>
              <a:rPr lang="el-GR" sz="2000" b="1" dirty="0" smtClean="0">
                <a:solidFill>
                  <a:srgbClr val="831F53"/>
                </a:solidFill>
              </a:rPr>
              <a:t>Το </a:t>
            </a:r>
            <a:r>
              <a:rPr lang="el-GR" sz="2000" b="1" dirty="0">
                <a:solidFill>
                  <a:srgbClr val="831F53"/>
                </a:solidFill>
              </a:rPr>
              <a:t>άνοιγμα αυτό της οπτικής γωνίας διευκολύνει τη δημιουργικότητα ξεφεύγοντας από το στενό πλαίσιο της προσωπικότητας και τις φυσικές, συναισθηματικές και διανοητικές πτυχές της προσωπικότητας. </a:t>
            </a:r>
            <a:endParaRPr lang="el-GR" sz="2000" b="1" dirty="0" smtClean="0">
              <a:solidFill>
                <a:srgbClr val="831F53"/>
              </a:solidFill>
            </a:endParaRP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r>
              <a:rPr lang="el-GR" sz="2000" b="1" dirty="0" smtClean="0">
                <a:solidFill>
                  <a:srgbClr val="FF6699"/>
                </a:solidFill>
              </a:rPr>
              <a:t>Η </a:t>
            </a:r>
            <a:r>
              <a:rPr lang="el-GR" sz="2000" b="1" dirty="0">
                <a:solidFill>
                  <a:srgbClr val="FF6699"/>
                </a:solidFill>
              </a:rPr>
              <a:t>ανάπτυξη του αφηρημένου νου και της δημιουργικής σκέψης επιτρέπει σε κάποιον να «δει» τις ευρύτερες δομές που διέπουν τα εξωτερικά γεγονότα. </a:t>
            </a:r>
            <a:endParaRPr lang="el-GR" sz="2000" b="1" dirty="0" smtClean="0">
              <a:solidFill>
                <a:srgbClr val="FF6699"/>
              </a:solidFill>
            </a:endParaRPr>
          </a:p>
          <a:p>
            <a:pPr marL="0" indent="0" algn="just">
              <a:lnSpc>
                <a:spcPct val="150000"/>
              </a:lnSpc>
              <a:spcBef>
                <a:spcPts val="0"/>
              </a:spcBef>
              <a:buNone/>
            </a:pPr>
            <a:endParaRPr lang="el-GR" sz="2000" b="1" dirty="0">
              <a:solidFill>
                <a:schemeClr val="tx2">
                  <a:lumMod val="75000"/>
                </a:schemeClr>
              </a:solidFill>
            </a:endParaRPr>
          </a:p>
          <a:p>
            <a:pPr marL="0" indent="0" algn="just">
              <a:lnSpc>
                <a:spcPct val="150000"/>
              </a:lnSpc>
              <a:spcBef>
                <a:spcPts val="0"/>
              </a:spcBef>
              <a:buNone/>
            </a:pPr>
            <a:r>
              <a:rPr lang="el-GR" sz="2000" b="1" dirty="0" smtClean="0">
                <a:solidFill>
                  <a:schemeClr val="accent2"/>
                </a:solidFill>
              </a:rPr>
              <a:t>Η </a:t>
            </a:r>
            <a:r>
              <a:rPr lang="el-GR" sz="2000" b="1" dirty="0">
                <a:solidFill>
                  <a:schemeClr val="accent2"/>
                </a:solidFill>
              </a:rPr>
              <a:t>πρόσληψη επίσης των πληροφοριών και ιδεών είναι σχετική με την ευρύτερη λειτουργία της κατανόησης και περιλαμβάνει την παρατήρηση, προσοχή, αντίληψη, αποκωδικοποίηση, αναγνώριση και κατανόηση των παρεχόντων δεδομένων.</a:t>
            </a:r>
            <a:endParaRPr lang="el-GR" sz="1800" dirty="0">
              <a:solidFill>
                <a:schemeClr val="accent2"/>
              </a:solidFill>
            </a:endParaRPr>
          </a:p>
        </p:txBody>
      </p:sp>
    </p:spTree>
    <p:extLst>
      <p:ext uri="{BB962C8B-B14F-4D97-AF65-F5344CB8AC3E}">
        <p14:creationId xmlns:p14="http://schemas.microsoft.com/office/powerpoint/2010/main" val="1207032057"/>
      </p:ext>
    </p:extLst>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692696"/>
            <a:ext cx="7886700" cy="4351338"/>
          </a:xfrm>
        </p:spPr>
        <p:txBody>
          <a:bodyPr>
            <a:normAutofit/>
          </a:bodyPr>
          <a:lstStyle/>
          <a:p>
            <a:pPr marL="0" indent="0" algn="just">
              <a:lnSpc>
                <a:spcPct val="150000"/>
              </a:lnSpc>
              <a:spcBef>
                <a:spcPts val="0"/>
              </a:spcBef>
              <a:buNone/>
            </a:pPr>
            <a:r>
              <a:rPr lang="el-GR" sz="2000" b="1" i="1" dirty="0" smtClean="0">
                <a:solidFill>
                  <a:schemeClr val="accent2"/>
                </a:solidFill>
              </a:rPr>
              <a:t>Οι </a:t>
            </a:r>
            <a:r>
              <a:rPr lang="el-GR" sz="2000" b="1" i="1" dirty="0">
                <a:solidFill>
                  <a:schemeClr val="accent2"/>
                </a:solidFill>
              </a:rPr>
              <a:t>διαφορές </a:t>
            </a:r>
            <a:r>
              <a:rPr lang="el-GR" sz="2000" b="1" i="1" dirty="0" smtClean="0">
                <a:solidFill>
                  <a:schemeClr val="accent2"/>
                </a:solidFill>
              </a:rPr>
              <a:t>στα </a:t>
            </a:r>
            <a:r>
              <a:rPr lang="el-GR" sz="2000" b="1" i="1" dirty="0">
                <a:solidFill>
                  <a:schemeClr val="accent2"/>
                </a:solidFill>
              </a:rPr>
              <a:t>ημισφαίρια του </a:t>
            </a:r>
            <a:r>
              <a:rPr lang="el-GR" sz="2000" b="1" i="1" dirty="0" smtClean="0">
                <a:solidFill>
                  <a:schemeClr val="accent2"/>
                </a:solidFill>
              </a:rPr>
              <a:t>εγκεφάλου</a:t>
            </a:r>
          </a:p>
          <a:p>
            <a:pPr marL="0" indent="0" algn="just">
              <a:lnSpc>
                <a:spcPct val="150000"/>
              </a:lnSpc>
              <a:spcBef>
                <a:spcPts val="0"/>
              </a:spcBef>
              <a:buNone/>
            </a:pPr>
            <a:r>
              <a:rPr lang="el-GR" sz="2000" dirty="0" smtClean="0">
                <a:solidFill>
                  <a:schemeClr val="tx2">
                    <a:lumMod val="50000"/>
                  </a:schemeClr>
                </a:solidFill>
              </a:rPr>
              <a:t>χωρίζουν </a:t>
            </a:r>
            <a:r>
              <a:rPr lang="el-GR" sz="2000" dirty="0">
                <a:solidFill>
                  <a:schemeClr val="tx2">
                    <a:lumMod val="50000"/>
                  </a:schemeClr>
                </a:solidFill>
              </a:rPr>
              <a:t>τις τεχνικές δημιουργικότητας σε επίσης δύο μεγάλες κατηγορίες, την αποκλίνουσα και τη συγκλίνουσα σκέψη. </a:t>
            </a:r>
            <a:endParaRPr lang="el-GR" sz="2000" dirty="0" smtClean="0">
              <a:solidFill>
                <a:schemeClr val="tx2">
                  <a:lumMod val="50000"/>
                </a:schemeClr>
              </a:solidFill>
            </a:endParaRPr>
          </a:p>
          <a:p>
            <a:pPr marL="0" indent="0" algn="just">
              <a:lnSpc>
                <a:spcPct val="150000"/>
              </a:lnSpc>
              <a:spcBef>
                <a:spcPts val="0"/>
              </a:spcBef>
              <a:buNone/>
            </a:pPr>
            <a:endParaRPr lang="el-GR" sz="2000" dirty="0">
              <a:solidFill>
                <a:schemeClr val="tx2">
                  <a:lumMod val="50000"/>
                </a:schemeClr>
              </a:solidFill>
            </a:endParaRPr>
          </a:p>
          <a:p>
            <a:pPr marL="0" indent="0" algn="just">
              <a:lnSpc>
                <a:spcPct val="150000"/>
              </a:lnSpc>
              <a:spcBef>
                <a:spcPts val="0"/>
              </a:spcBef>
              <a:buNone/>
            </a:pPr>
            <a:r>
              <a:rPr lang="el-GR" sz="2000" dirty="0" smtClean="0">
                <a:solidFill>
                  <a:schemeClr val="tx2">
                    <a:lumMod val="50000"/>
                  </a:schemeClr>
                </a:solidFill>
              </a:rPr>
              <a:t>Η </a:t>
            </a:r>
            <a:r>
              <a:rPr lang="el-GR" sz="2000" dirty="0">
                <a:solidFill>
                  <a:schemeClr val="tx2">
                    <a:lumMod val="50000"/>
                  </a:schemeClr>
                </a:solidFill>
              </a:rPr>
              <a:t>διάκριση αυτή είναι σημαντική ώστε να γίνεται σωστή επιλογή από τον εκπαιδευτικό των τεχνικών δημιουργικότητας σε κάθε στάδιο της δημιουργικής διαδικασίας.</a:t>
            </a:r>
            <a:endParaRPr lang="el-GR" sz="1800" dirty="0">
              <a:solidFill>
                <a:schemeClr val="tx2">
                  <a:lumMod val="50000"/>
                </a:schemeClr>
              </a:solidFill>
            </a:endParaRPr>
          </a:p>
        </p:txBody>
      </p:sp>
    </p:spTree>
    <p:extLst>
      <p:ext uri="{BB962C8B-B14F-4D97-AF65-F5344CB8AC3E}">
        <p14:creationId xmlns:p14="http://schemas.microsoft.com/office/powerpoint/2010/main" val="1704099402"/>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9577064" cy="1440161"/>
          </a:xfrm>
        </p:spPr>
        <p:txBody>
          <a:bodyPr/>
          <a:lstStyle/>
          <a:p>
            <a:pPr lvl="0">
              <a:lnSpc>
                <a:spcPct val="200000"/>
              </a:lnSpc>
            </a:pPr>
            <a:r>
              <a:rPr lang="el-GR" altLang="ko-KR" sz="2400" dirty="0" smtClean="0">
                <a:ea typeface="맑은 고딕" pitchFamily="50" charset="-127"/>
              </a:rPr>
              <a:t>3. Η </a:t>
            </a:r>
            <a:r>
              <a:rPr lang="el-GR" altLang="ko-KR" sz="2400" dirty="0">
                <a:ea typeface="맑은 고딕" pitchFamily="50" charset="-127"/>
              </a:rPr>
              <a:t>Δημιουργική Διαδικασία</a:t>
            </a:r>
            <a:endParaRPr lang="en-US" altLang="ko-KR" sz="2400" dirty="0"/>
          </a:p>
        </p:txBody>
      </p:sp>
    </p:spTree>
    <p:extLst>
      <p:ext uri="{BB962C8B-B14F-4D97-AF65-F5344CB8AC3E}">
        <p14:creationId xmlns:p14="http://schemas.microsoft.com/office/powerpoint/2010/main" val="339875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marL="0" marR="0">
              <a:lnSpc>
                <a:spcPct val="115000"/>
              </a:lnSpc>
              <a:spcBef>
                <a:spcPts val="0"/>
              </a:spcBef>
              <a:spcAft>
                <a:spcPts val="0"/>
              </a:spcAft>
            </a:pPr>
            <a:r>
              <a:rPr lang="el-GR" sz="2800" b="1" dirty="0" smtClean="0">
                <a:solidFill>
                  <a:schemeClr val="tx2">
                    <a:lumMod val="75000"/>
                  </a:schemeClr>
                </a:solidFill>
                <a:latin typeface="+mn-lt"/>
                <a:ea typeface="Times New Roman" panose="02020603050405020304" pitchFamily="18" charset="0"/>
              </a:rPr>
              <a:t>Η </a:t>
            </a:r>
            <a:r>
              <a:rPr lang="el-GR" sz="2800" b="1" dirty="0">
                <a:solidFill>
                  <a:schemeClr val="tx2">
                    <a:lumMod val="75000"/>
                  </a:schemeClr>
                </a:solidFill>
                <a:latin typeface="+mn-lt"/>
                <a:ea typeface="Times New Roman" panose="02020603050405020304" pitchFamily="18" charset="0"/>
              </a:rPr>
              <a:t>αρχή της πολιτιστικής δημοκρατίας </a:t>
            </a:r>
            <a:endParaRPr lang="en-US" sz="2800" u="sng" dirty="0">
              <a:solidFill>
                <a:schemeClr val="tx2">
                  <a:lumMod val="75000"/>
                </a:schemeClr>
              </a:solidFill>
              <a:effectLst/>
              <a:latin typeface="+mn-lt"/>
              <a:ea typeface="Times New Roman" panose="02020603050405020304" pitchFamily="18" charset="0"/>
            </a:endParaRPr>
          </a:p>
        </p:txBody>
      </p:sp>
      <p:sp>
        <p:nvSpPr>
          <p:cNvPr id="3075" name="Θέση περιεχομένου 2"/>
          <p:cNvSpPr>
            <a:spLocks noGrp="1"/>
          </p:cNvSpPr>
          <p:nvPr>
            <p:ph idx="1"/>
          </p:nvPr>
        </p:nvSpPr>
        <p:spPr>
          <a:xfrm>
            <a:off x="974460" y="1414885"/>
            <a:ext cx="6759439" cy="4983162"/>
          </a:xfrm>
        </p:spPr>
        <p:txBody>
          <a:bodyPr/>
          <a:lstStyle/>
          <a:p>
            <a:pPr marL="0" marR="0" indent="0" algn="just">
              <a:lnSpc>
                <a:spcPct val="150000"/>
              </a:lnSpc>
              <a:spcBef>
                <a:spcPts val="0"/>
              </a:spcBef>
              <a:spcAft>
                <a:spcPts val="0"/>
              </a:spcAft>
              <a:buNone/>
            </a:pPr>
            <a:endParaRPr lang="el-GR" sz="2000" u="none" strike="noStrike" dirty="0">
              <a:solidFill>
                <a:schemeClr val="tx2">
                  <a:lumMod val="75000"/>
                </a:schemeClr>
              </a:solidFill>
              <a:effectLst/>
              <a:ea typeface="Times New Roman" panose="02020603050405020304" pitchFamily="18" charset="0"/>
            </a:endParaRPr>
          </a:p>
          <a:p>
            <a:pPr marL="0" marR="0" indent="0" algn="just">
              <a:lnSpc>
                <a:spcPct val="150000"/>
              </a:lnSpc>
              <a:spcBef>
                <a:spcPts val="0"/>
              </a:spcBef>
              <a:spcAft>
                <a:spcPts val="0"/>
              </a:spcAft>
              <a:buNone/>
            </a:pPr>
            <a:r>
              <a:rPr lang="el-GR" sz="2000" dirty="0" smtClean="0">
                <a:solidFill>
                  <a:schemeClr val="tx2">
                    <a:lumMod val="75000"/>
                  </a:schemeClr>
                </a:solidFill>
                <a:ea typeface="Times New Roman" panose="02020603050405020304" pitchFamily="18" charset="0"/>
              </a:rPr>
              <a:t>επιβεβαιώνει </a:t>
            </a:r>
            <a:r>
              <a:rPr lang="el-GR" sz="2000" dirty="0">
                <a:solidFill>
                  <a:schemeClr val="tx2">
                    <a:lumMod val="75000"/>
                  </a:schemeClr>
                </a:solidFill>
                <a:ea typeface="Times New Roman" panose="02020603050405020304" pitchFamily="18" charset="0"/>
              </a:rPr>
              <a:t>την αναγκαιότητα για ενεργή συμμετοχή του ευρωπαϊκού πληθυσμού στην πολλαπλότητά του, στην άσκηση ενός πολιτισμού ο οποίος να συνοψίζει τις αξίες που δίνουν σκοπό στην ύπαρξη και στις πράξεις της ανθρωπότητας (Αθανασοπούλου, 2002). </a:t>
            </a:r>
            <a:endParaRPr lang="el-GR" sz="2000" dirty="0" smtClean="0">
              <a:solidFill>
                <a:schemeClr val="tx2">
                  <a:lumMod val="75000"/>
                </a:schemeClr>
              </a:solidFill>
              <a:ea typeface="Times New Roman" panose="02020603050405020304" pitchFamily="18" charset="0"/>
            </a:endParaRPr>
          </a:p>
          <a:p>
            <a:pPr marL="0" marR="0" indent="0" algn="just">
              <a:lnSpc>
                <a:spcPct val="150000"/>
              </a:lnSpc>
              <a:spcBef>
                <a:spcPts val="0"/>
              </a:spcBef>
              <a:spcAft>
                <a:spcPts val="0"/>
              </a:spcAft>
              <a:buNone/>
            </a:pPr>
            <a:endParaRPr lang="el-GR" sz="2000" dirty="0">
              <a:solidFill>
                <a:schemeClr val="tx2">
                  <a:lumMod val="75000"/>
                </a:schemeClr>
              </a:solidFill>
              <a:ea typeface="Times New Roman" panose="02020603050405020304" pitchFamily="18" charset="0"/>
            </a:endParaRPr>
          </a:p>
          <a:p>
            <a:pPr marL="0" marR="0" indent="0" algn="just">
              <a:lnSpc>
                <a:spcPct val="150000"/>
              </a:lnSpc>
              <a:spcBef>
                <a:spcPts val="0"/>
              </a:spcBef>
              <a:spcAft>
                <a:spcPts val="0"/>
              </a:spcAft>
              <a:buNone/>
            </a:pPr>
            <a:r>
              <a:rPr lang="el-GR" sz="2000" dirty="0" smtClean="0">
                <a:solidFill>
                  <a:schemeClr val="tx2">
                    <a:lumMod val="75000"/>
                  </a:schemeClr>
                </a:solidFill>
                <a:ea typeface="Times New Roman" panose="02020603050405020304" pitchFamily="18" charset="0"/>
              </a:rPr>
              <a:t>Η </a:t>
            </a:r>
            <a:r>
              <a:rPr lang="el-GR" sz="2000" dirty="0">
                <a:solidFill>
                  <a:schemeClr val="tx2">
                    <a:lumMod val="75000"/>
                  </a:schemeClr>
                </a:solidFill>
                <a:ea typeface="Times New Roman" panose="02020603050405020304" pitchFamily="18" charset="0"/>
              </a:rPr>
              <a:t>αρχή αυτή στηρίζεται στην ποικιλία της κουλτούρας και στη δημιουργικότητα καθώς η πολιτιστική δραστηριότητα δεν αποτελεί προνόμιο μιας παραδοσιακής ελίτ αλλά απευθύνεται στο σύνολο. </a:t>
            </a:r>
            <a:endParaRPr lang="en-US" sz="1800" u="sng" dirty="0">
              <a:effectLst/>
              <a:latin typeface="Times New Roman" panose="02020603050405020304" pitchFamily="18" charset="0"/>
              <a:ea typeface="Times New Roman" panose="02020603050405020304" pitchFamily="18" charset="0"/>
            </a:endParaRPr>
          </a:p>
        </p:txBody>
      </p:sp>
      <p:sp>
        <p:nvSpPr>
          <p:cNvPr id="5" name="Βέλος: Κάτω 4">
            <a:extLst>
              <a:ext uri="{FF2B5EF4-FFF2-40B4-BE49-F238E27FC236}">
                <a16:creationId xmlns="" xmlns:a16="http://schemas.microsoft.com/office/drawing/2014/main" id="{DDE90629-4C25-471F-9E8A-AB96FD124095}"/>
              </a:ext>
            </a:extLst>
          </p:cNvPr>
          <p:cNvSpPr/>
          <p:nvPr/>
        </p:nvSpPr>
        <p:spPr>
          <a:xfrm>
            <a:off x="4355976" y="1148120"/>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Βέλος: Κάτω 5">
            <a:extLst>
              <a:ext uri="{FF2B5EF4-FFF2-40B4-BE49-F238E27FC236}">
                <a16:creationId xmlns="" xmlns:a16="http://schemas.microsoft.com/office/drawing/2014/main" id="{F029529C-3061-4E3D-9088-31547AA90EAC}"/>
              </a:ext>
            </a:extLst>
          </p:cNvPr>
          <p:cNvSpPr/>
          <p:nvPr/>
        </p:nvSpPr>
        <p:spPr>
          <a:xfrm>
            <a:off x="4366136" y="437253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Tree>
    <p:extLst>
      <p:ext uri="{BB962C8B-B14F-4D97-AF65-F5344CB8AC3E}">
        <p14:creationId xmlns:p14="http://schemas.microsoft.com/office/powerpoint/2010/main" val="14817697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908720"/>
            <a:ext cx="8507288" cy="4525963"/>
          </a:xfrm>
          <a:prstGeom prst="rect">
            <a:avLst/>
          </a:prstGeom>
        </p:spPr>
        <p:txBody>
          <a:bodyPr>
            <a:normAutofit fontScale="85000" lnSpcReduction="20000"/>
          </a:bodyPr>
          <a:lstStyle/>
          <a:p>
            <a:pPr marL="0" lvl="0" indent="0" algn="just">
              <a:lnSpc>
                <a:spcPct val="150000"/>
              </a:lnSpc>
              <a:spcBef>
                <a:spcPts val="0"/>
              </a:spcBef>
              <a:buNone/>
              <a:defRPr/>
            </a:pPr>
            <a:r>
              <a:rPr lang="el-GR" sz="2000" b="1" kern="0" dirty="0">
                <a:solidFill>
                  <a:schemeClr val="accent2">
                    <a:lumMod val="50000"/>
                  </a:schemeClr>
                </a:solidFill>
              </a:rPr>
              <a:t>Ο </a:t>
            </a:r>
            <a:r>
              <a:rPr lang="el-GR" sz="2000" b="1" kern="0" dirty="0" err="1">
                <a:solidFill>
                  <a:schemeClr val="accent2">
                    <a:lumMod val="50000"/>
                  </a:schemeClr>
                </a:solidFill>
              </a:rPr>
              <a:t>Wallas</a:t>
            </a:r>
            <a:r>
              <a:rPr lang="el-GR" sz="2000" b="1" kern="0" dirty="0">
                <a:solidFill>
                  <a:schemeClr val="accent2">
                    <a:lumMod val="50000"/>
                  </a:schemeClr>
                </a:solidFill>
              </a:rPr>
              <a:t> το 1925 επιχείρησε την καταγραφή των μη–γραμμικών σταδίων της δημιουργικής διαδικασίας. </a:t>
            </a:r>
            <a:endParaRPr lang="el-GR" sz="2000" b="1" kern="0" dirty="0" smtClean="0">
              <a:solidFill>
                <a:schemeClr val="accent2">
                  <a:lumMod val="50000"/>
                </a:schemeClr>
              </a:solidFill>
            </a:endParaRPr>
          </a:p>
          <a:p>
            <a:pPr marL="0" lvl="0" indent="0" algn="just">
              <a:lnSpc>
                <a:spcPct val="150000"/>
              </a:lnSpc>
              <a:spcBef>
                <a:spcPts val="0"/>
              </a:spcBef>
              <a:buNone/>
              <a:defRPr/>
            </a:pPr>
            <a:endParaRPr lang="el-GR" sz="2000" b="1" i="1" kern="0" dirty="0">
              <a:solidFill>
                <a:schemeClr val="accent2">
                  <a:lumMod val="50000"/>
                </a:schemeClr>
              </a:solidFill>
            </a:endParaRPr>
          </a:p>
          <a:p>
            <a:pPr marL="0" lvl="0" indent="0" algn="just">
              <a:lnSpc>
                <a:spcPct val="150000"/>
              </a:lnSpc>
              <a:spcBef>
                <a:spcPts val="0"/>
              </a:spcBef>
              <a:buNone/>
              <a:defRPr/>
            </a:pPr>
            <a:r>
              <a:rPr lang="el-GR" sz="2000" i="1" kern="0" dirty="0">
                <a:solidFill>
                  <a:srgbClr val="C00000"/>
                </a:solidFill>
              </a:rPr>
              <a:t>Στο άρθρο αυτό προστίθεται το στάδιο της φαντασίας ως απαραίτητη προϋπόθεση για την έναρξη της δημιουργικής διαδικασίας. Έτσι η δημιουργική διαδικασία διαμορφώνεται ως εξής (Φ3ΕΑ): </a:t>
            </a:r>
            <a:endParaRPr lang="el-GR" sz="2000" i="1" kern="0" dirty="0" smtClean="0">
              <a:solidFill>
                <a:srgbClr val="C00000"/>
              </a:solidFill>
            </a:endParaRPr>
          </a:p>
          <a:p>
            <a:pPr marL="0" lvl="0" indent="0" algn="just">
              <a:lnSpc>
                <a:spcPct val="150000"/>
              </a:lnSpc>
              <a:spcBef>
                <a:spcPts val="0"/>
              </a:spcBef>
              <a:buNone/>
              <a:defRPr/>
            </a:pPr>
            <a:endParaRPr lang="el-GR" sz="2000" i="1" kern="0" dirty="0">
              <a:solidFill>
                <a:srgbClr val="C00000"/>
              </a:solidFill>
            </a:endParaRPr>
          </a:p>
          <a:p>
            <a:pPr marL="0" lvl="0" indent="0" algn="just">
              <a:lnSpc>
                <a:spcPct val="150000"/>
              </a:lnSpc>
              <a:spcBef>
                <a:spcPts val="0"/>
              </a:spcBef>
              <a:buNone/>
              <a:defRPr/>
            </a:pPr>
            <a:r>
              <a:rPr lang="el-GR" sz="2000" i="1" kern="0" dirty="0">
                <a:solidFill>
                  <a:schemeClr val="accent1">
                    <a:lumMod val="75000"/>
                  </a:schemeClr>
                </a:solidFill>
              </a:rPr>
              <a:t>1. Φαντασία </a:t>
            </a:r>
          </a:p>
          <a:p>
            <a:pPr marL="0" lvl="0" indent="0" algn="just">
              <a:lnSpc>
                <a:spcPct val="150000"/>
              </a:lnSpc>
              <a:spcBef>
                <a:spcPts val="0"/>
              </a:spcBef>
              <a:buNone/>
              <a:defRPr/>
            </a:pPr>
            <a:r>
              <a:rPr lang="el-GR" sz="2000" i="1" kern="0" dirty="0">
                <a:solidFill>
                  <a:schemeClr val="accent1">
                    <a:lumMod val="75000"/>
                  </a:schemeClr>
                </a:solidFill>
              </a:rPr>
              <a:t>Στο στάδιο αυτό γίνεται η κατάρριψη των ορίων σε μια κατάσταση ή ένα πρόβλημα με ιδεολογική προσέγγιση των δυνατοτήτων για το τι θα μπορούσε να συμβεί υποθετικά.</a:t>
            </a:r>
          </a:p>
          <a:p>
            <a:pPr marL="0" lvl="0" indent="0" algn="just">
              <a:lnSpc>
                <a:spcPct val="150000"/>
              </a:lnSpc>
              <a:spcBef>
                <a:spcPts val="0"/>
              </a:spcBef>
              <a:buNone/>
              <a:defRPr/>
            </a:pPr>
            <a:r>
              <a:rPr lang="el-GR" sz="2000" i="1" kern="0" dirty="0">
                <a:solidFill>
                  <a:schemeClr val="accent3">
                    <a:lumMod val="75000"/>
                  </a:schemeClr>
                </a:solidFill>
              </a:rPr>
              <a:t>2. Έρευνα</a:t>
            </a:r>
          </a:p>
          <a:p>
            <a:pPr marL="0" lvl="0" indent="0" algn="just">
              <a:lnSpc>
                <a:spcPct val="150000"/>
              </a:lnSpc>
              <a:spcBef>
                <a:spcPts val="0"/>
              </a:spcBef>
              <a:buNone/>
              <a:defRPr/>
            </a:pPr>
            <a:r>
              <a:rPr lang="el-GR" sz="2000" i="1" kern="0" dirty="0">
                <a:solidFill>
                  <a:schemeClr val="accent3">
                    <a:lumMod val="75000"/>
                  </a:schemeClr>
                </a:solidFill>
              </a:rPr>
              <a:t>Στο στάδιο αυτό γίνεται διερεύνηση της προβληματικής κατάστασης για απαντήσεις στα ερωτήματα πώς, τι, ποιος, πότε, γιατί.</a:t>
            </a:r>
          </a:p>
          <a:p>
            <a:pPr marL="0" marR="0" lvl="1" indent="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20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69935477"/>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332656"/>
            <a:ext cx="8507288" cy="5102027"/>
          </a:xfrm>
          <a:prstGeom prst="rect">
            <a:avLst/>
          </a:prstGeom>
        </p:spPr>
        <p:txBody>
          <a:bodyPr>
            <a:normAutofit fontScale="70000" lnSpcReduction="20000"/>
          </a:bodyPr>
          <a:lstStyle/>
          <a:p>
            <a:pPr marL="0" lvl="0" indent="0" algn="just">
              <a:lnSpc>
                <a:spcPct val="150000"/>
              </a:lnSpc>
              <a:spcBef>
                <a:spcPts val="0"/>
              </a:spcBef>
              <a:buNone/>
              <a:defRPr/>
            </a:pPr>
            <a:endParaRPr lang="el-GR" sz="2000" b="1" i="1" kern="0" dirty="0">
              <a:solidFill>
                <a:schemeClr val="accent2">
                  <a:lumMod val="50000"/>
                </a:schemeClr>
              </a:solidFill>
            </a:endParaRPr>
          </a:p>
          <a:p>
            <a:pPr marL="0" lvl="0" indent="0" algn="just">
              <a:lnSpc>
                <a:spcPct val="150000"/>
              </a:lnSpc>
              <a:spcBef>
                <a:spcPts val="0"/>
              </a:spcBef>
              <a:buNone/>
              <a:defRPr/>
            </a:pPr>
            <a:r>
              <a:rPr lang="el-GR" sz="2000" i="1" kern="0" dirty="0">
                <a:solidFill>
                  <a:srgbClr val="C00000"/>
                </a:solidFill>
              </a:rPr>
              <a:t>3. Επώαση</a:t>
            </a:r>
          </a:p>
          <a:p>
            <a:pPr marL="0" lvl="0" indent="0" algn="just">
              <a:lnSpc>
                <a:spcPct val="150000"/>
              </a:lnSpc>
              <a:spcBef>
                <a:spcPts val="0"/>
              </a:spcBef>
              <a:buNone/>
              <a:defRPr/>
            </a:pPr>
            <a:r>
              <a:rPr lang="el-GR" sz="2000" i="1" kern="0" dirty="0">
                <a:solidFill>
                  <a:srgbClr val="C00000"/>
                </a:solidFill>
              </a:rPr>
              <a:t>Στο στάδιο αυτό παρατηρείται απουσία δραστηριότητας καθώς οι πληροφορίες ελλοχεύουν εν δυνάμει τόσο στο προ–συνειδητό επίπεδο όσο και στο ασυνείδητο. Συμβαίνει μια ασύνειδη εσωτερική διαδικασία σε στιγμές που το άτομο χαλαρώνει, όπως για παράδειγμα βλέποντας τηλεόραση, διαβάζοντας ένα βιβλίο, κάνοντας έναν περίπατο και κυρίως όταν κοιμάται</a:t>
            </a:r>
            <a:r>
              <a:rPr lang="el-GR" sz="2000" i="1" kern="0" dirty="0" smtClean="0">
                <a:solidFill>
                  <a:srgbClr val="C00000"/>
                </a:solidFill>
              </a:rPr>
              <a:t>.</a:t>
            </a:r>
            <a:endParaRPr lang="en-US" sz="2000" i="1" kern="0" dirty="0" smtClean="0">
              <a:solidFill>
                <a:srgbClr val="C00000"/>
              </a:solidFill>
            </a:endParaRPr>
          </a:p>
          <a:p>
            <a:pPr marL="0" lvl="0" indent="0" algn="just">
              <a:lnSpc>
                <a:spcPct val="150000"/>
              </a:lnSpc>
              <a:spcBef>
                <a:spcPts val="0"/>
              </a:spcBef>
              <a:buNone/>
              <a:defRPr/>
            </a:pPr>
            <a:endParaRPr lang="el-GR" sz="2000" i="1" kern="0" dirty="0">
              <a:solidFill>
                <a:srgbClr val="C00000"/>
              </a:solidFill>
            </a:endParaRPr>
          </a:p>
          <a:p>
            <a:pPr marL="0" indent="0" algn="just">
              <a:lnSpc>
                <a:spcPct val="150000"/>
              </a:lnSpc>
              <a:spcBef>
                <a:spcPts val="0"/>
              </a:spcBef>
              <a:buNone/>
              <a:defRPr/>
            </a:pPr>
            <a:r>
              <a:rPr lang="el-GR" sz="2000" i="1" kern="0" dirty="0">
                <a:solidFill>
                  <a:schemeClr val="accent1">
                    <a:lumMod val="75000"/>
                  </a:schemeClr>
                </a:solidFill>
              </a:rPr>
              <a:t>4. Εύρηκα!</a:t>
            </a:r>
          </a:p>
          <a:p>
            <a:pPr marL="0" indent="0" algn="just">
              <a:lnSpc>
                <a:spcPct val="150000"/>
              </a:lnSpc>
              <a:spcBef>
                <a:spcPts val="0"/>
              </a:spcBef>
              <a:buNone/>
              <a:defRPr/>
            </a:pPr>
            <a:r>
              <a:rPr lang="el-GR" sz="2000" i="1" kern="0" dirty="0">
                <a:solidFill>
                  <a:schemeClr val="accent1">
                    <a:lumMod val="75000"/>
                  </a:schemeClr>
                </a:solidFill>
              </a:rPr>
              <a:t>Στο στάδιο αυτό η διορατικότητα έρχεται στην επιφάνεια του συνειδητού στιγμιαία και είναι γνωστή με τη φράση του Αρχιμήδη «Εύρηκα!». Η αναγνώριση αυτή συνοδεύεται με ευφορία και ενθουσιασμό. </a:t>
            </a:r>
          </a:p>
          <a:p>
            <a:pPr marL="0" indent="0" algn="just">
              <a:lnSpc>
                <a:spcPct val="150000"/>
              </a:lnSpc>
              <a:spcBef>
                <a:spcPts val="0"/>
              </a:spcBef>
              <a:buNone/>
              <a:defRPr/>
            </a:pPr>
            <a:r>
              <a:rPr lang="el-GR" sz="2000" i="1" kern="0" dirty="0">
                <a:solidFill>
                  <a:schemeClr val="accent3">
                    <a:lumMod val="75000"/>
                  </a:schemeClr>
                </a:solidFill>
              </a:rPr>
              <a:t>5. </a:t>
            </a:r>
            <a:r>
              <a:rPr lang="el-GR" sz="2000" i="1" kern="0" dirty="0" smtClean="0">
                <a:solidFill>
                  <a:schemeClr val="accent3">
                    <a:lumMod val="75000"/>
                  </a:schemeClr>
                </a:solidFill>
              </a:rPr>
              <a:t>Αξιολόγηση</a:t>
            </a:r>
            <a:endParaRPr lang="en-US" sz="2000" i="1" kern="0" dirty="0" smtClean="0">
              <a:solidFill>
                <a:schemeClr val="accent3">
                  <a:lumMod val="75000"/>
                </a:schemeClr>
              </a:solidFill>
            </a:endParaRPr>
          </a:p>
          <a:p>
            <a:pPr marL="0" indent="0" algn="just">
              <a:lnSpc>
                <a:spcPct val="150000"/>
              </a:lnSpc>
              <a:spcBef>
                <a:spcPts val="0"/>
              </a:spcBef>
              <a:buNone/>
              <a:defRPr/>
            </a:pPr>
            <a:endParaRPr lang="el-GR" sz="2000" i="1" kern="0" dirty="0">
              <a:solidFill>
                <a:schemeClr val="accent3">
                  <a:lumMod val="75000"/>
                </a:schemeClr>
              </a:solidFill>
            </a:endParaRPr>
          </a:p>
          <a:p>
            <a:pPr marL="0" indent="0" algn="just">
              <a:lnSpc>
                <a:spcPct val="150000"/>
              </a:lnSpc>
              <a:spcBef>
                <a:spcPts val="0"/>
              </a:spcBef>
              <a:buNone/>
              <a:defRPr/>
            </a:pPr>
            <a:r>
              <a:rPr lang="el-GR" sz="2000" i="1" kern="0" dirty="0">
                <a:solidFill>
                  <a:schemeClr val="accent3">
                    <a:lumMod val="75000"/>
                  </a:schemeClr>
                </a:solidFill>
              </a:rPr>
              <a:t>Στο στάδιο αυτό γίνεται αξιολόγηση των νέων ιδεών με στόχο τον έλεγχο της εγκυρότητας, της λειτουργικότητας και της χρησιμότητάς της, ώστε να βρεθεί η πιο έγκυρη λύση και ο πιο κατάλληλος τρόπος διατύπωσης για την εφαρμογή και την υλοποίησή της</a:t>
            </a:r>
            <a:r>
              <a:rPr lang="el-GR" sz="2000" i="1" kern="0" dirty="0" smtClean="0">
                <a:solidFill>
                  <a:schemeClr val="accent3">
                    <a:lumMod val="75000"/>
                  </a:schemeClr>
                </a:solidFill>
              </a:rPr>
              <a:t>.</a:t>
            </a:r>
            <a:endParaRPr lang="en-US" sz="2000" i="1" kern="0" dirty="0" smtClean="0">
              <a:solidFill>
                <a:schemeClr val="accent3">
                  <a:lumMod val="75000"/>
                </a:schemeClr>
              </a:solidFill>
            </a:endParaRPr>
          </a:p>
          <a:p>
            <a:pPr marL="0" indent="0" algn="just">
              <a:lnSpc>
                <a:spcPct val="150000"/>
              </a:lnSpc>
              <a:spcBef>
                <a:spcPts val="0"/>
              </a:spcBef>
              <a:buNone/>
              <a:defRPr/>
            </a:pPr>
            <a:endParaRPr lang="el-GR" sz="2000" i="1" kern="0" dirty="0">
              <a:solidFill>
                <a:schemeClr val="accent3">
                  <a:lumMod val="75000"/>
                </a:schemeClr>
              </a:solidFill>
            </a:endParaRPr>
          </a:p>
          <a:p>
            <a:pPr marL="0" indent="0" algn="just">
              <a:lnSpc>
                <a:spcPct val="150000"/>
              </a:lnSpc>
              <a:spcBef>
                <a:spcPts val="0"/>
              </a:spcBef>
              <a:buNone/>
              <a:defRPr/>
            </a:pPr>
            <a:r>
              <a:rPr lang="el-GR" sz="2000" b="1" kern="0" dirty="0">
                <a:solidFill>
                  <a:schemeClr val="accent2">
                    <a:lumMod val="50000"/>
                  </a:schemeClr>
                </a:solidFill>
              </a:rPr>
              <a:t>Αυτή η ταξινόμηση του </a:t>
            </a:r>
            <a:r>
              <a:rPr lang="el-GR" sz="2000" b="1" kern="0" dirty="0" err="1">
                <a:solidFill>
                  <a:schemeClr val="accent2">
                    <a:lumMod val="50000"/>
                  </a:schemeClr>
                </a:solidFill>
              </a:rPr>
              <a:t>Wallas</a:t>
            </a:r>
            <a:r>
              <a:rPr lang="el-GR" sz="2000" b="1" kern="0" dirty="0">
                <a:solidFill>
                  <a:schemeClr val="accent2">
                    <a:lumMod val="50000"/>
                  </a:schemeClr>
                </a:solidFill>
              </a:rPr>
              <a:t> δεν έχει αναπροσαρμοστεί από το 1925 και είναι πλέον κλασική στην επιστήμη της δημιουργικότητας. </a:t>
            </a:r>
          </a:p>
          <a:p>
            <a:pPr marL="0" indent="0" algn="just">
              <a:lnSpc>
                <a:spcPct val="150000"/>
              </a:lnSpc>
              <a:spcBef>
                <a:spcPts val="0"/>
              </a:spcBef>
              <a:buNone/>
              <a:defRPr/>
            </a:pPr>
            <a:endParaRPr lang="el-GR" sz="2000" b="1" kern="0" dirty="0">
              <a:solidFill>
                <a:schemeClr val="accent2">
                  <a:lumMod val="50000"/>
                </a:schemeClr>
              </a:solidFill>
            </a:endParaRPr>
          </a:p>
          <a:p>
            <a:pPr marL="0" marR="0" lvl="1" indent="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20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3911194"/>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4896544" cy="1440161"/>
          </a:xfrm>
        </p:spPr>
        <p:txBody>
          <a:bodyPr/>
          <a:lstStyle/>
          <a:p>
            <a:pPr lvl="0">
              <a:lnSpc>
                <a:spcPct val="200000"/>
              </a:lnSpc>
            </a:pPr>
            <a:r>
              <a:rPr lang="el-GR" altLang="ko-KR" sz="1800" dirty="0" smtClean="0">
                <a:ea typeface="맑은 고딕" pitchFamily="50" charset="-127"/>
              </a:rPr>
              <a:t>3.</a:t>
            </a:r>
            <a:r>
              <a:rPr lang="en-US" altLang="ko-KR" sz="1800" dirty="0" smtClean="0">
                <a:ea typeface="맑은 고딕" pitchFamily="50" charset="-127"/>
              </a:rPr>
              <a:t>1</a:t>
            </a:r>
            <a:r>
              <a:rPr lang="el-GR" altLang="ko-KR" sz="1800" dirty="0" smtClean="0">
                <a:ea typeface="맑은 고딕" pitchFamily="50" charset="-127"/>
              </a:rPr>
              <a:t> </a:t>
            </a:r>
            <a:r>
              <a:rPr lang="el-GR" altLang="ko-KR" sz="1800" dirty="0" smtClean="0">
                <a:ea typeface="맑은 고딕" pitchFamily="50" charset="-127"/>
              </a:rPr>
              <a:t>Μοτίβα Σκέψης</a:t>
            </a:r>
            <a:endParaRPr lang="en-US" altLang="ko-KR" sz="1800" dirty="0"/>
          </a:p>
        </p:txBody>
      </p:sp>
    </p:spTree>
    <p:extLst>
      <p:ext uri="{BB962C8B-B14F-4D97-AF65-F5344CB8AC3E}">
        <p14:creationId xmlns:p14="http://schemas.microsoft.com/office/powerpoint/2010/main" val="36242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3" name="Ορθογώνιο 2"/>
          <p:cNvSpPr/>
          <p:nvPr/>
        </p:nvSpPr>
        <p:spPr>
          <a:xfrm>
            <a:off x="251520" y="764704"/>
            <a:ext cx="8496944" cy="5090624"/>
          </a:xfrm>
          <a:prstGeom prst="rect">
            <a:avLst/>
          </a:prstGeom>
        </p:spPr>
        <p:txBody>
          <a:bodyPr wrap="square">
            <a:spAutoFit/>
          </a:bodyPr>
          <a:lstStyle/>
          <a:p>
            <a:pPr algn="just">
              <a:lnSpc>
                <a:spcPct val="115000"/>
              </a:lnSpc>
              <a:spcAft>
                <a:spcPts val="600"/>
              </a:spcAft>
            </a:pPr>
            <a:r>
              <a:rPr lang="el-GR" dirty="0">
                <a:solidFill>
                  <a:srgbClr val="C00000"/>
                </a:solidFill>
                <a:ea typeface="Times New Roman" panose="02020603050405020304" pitchFamily="18" charset="0"/>
                <a:cs typeface="Times New Roman" panose="02020603050405020304" pitchFamily="18" charset="0"/>
              </a:rPr>
              <a:t>Οι τέσσερις διαφορετικές ικανότητες και μοτίβα σκέψης είναι τα εξής: </a:t>
            </a:r>
            <a:endParaRPr lang="el-GR" dirty="0" smtClean="0">
              <a:solidFill>
                <a:srgbClr val="C00000"/>
              </a:solidFill>
              <a:ea typeface="Times New Roman" panose="02020603050405020304" pitchFamily="18" charset="0"/>
              <a:cs typeface="Times New Roman" panose="02020603050405020304" pitchFamily="18" charset="0"/>
            </a:endParaRPr>
          </a:p>
          <a:p>
            <a:pPr marL="285750" indent="-285750" algn="just">
              <a:lnSpc>
                <a:spcPct val="115000"/>
              </a:lnSpc>
              <a:spcAft>
                <a:spcPts val="600"/>
              </a:spcAft>
              <a:buFont typeface="Wingdings" panose="05000000000000000000" pitchFamily="2" charset="2"/>
              <a:buChar char="q"/>
            </a:pPr>
            <a:r>
              <a:rPr lang="el-GR" dirty="0" smtClean="0">
                <a:solidFill>
                  <a:srgbClr val="C00000"/>
                </a:solidFill>
                <a:ea typeface="Times New Roman" panose="02020603050405020304" pitchFamily="18" charset="0"/>
                <a:cs typeface="Times New Roman" panose="02020603050405020304" pitchFamily="18" charset="0"/>
              </a:rPr>
              <a:t>αναλυτική </a:t>
            </a:r>
            <a:r>
              <a:rPr lang="el-GR" dirty="0">
                <a:solidFill>
                  <a:srgbClr val="C00000"/>
                </a:solidFill>
                <a:ea typeface="Times New Roman" panose="02020603050405020304" pitchFamily="18" charset="0"/>
                <a:cs typeface="Times New Roman" panose="02020603050405020304" pitchFamily="18" charset="0"/>
              </a:rPr>
              <a:t>σκέψη –γιατί;, </a:t>
            </a:r>
            <a:endParaRPr lang="el-GR" dirty="0" smtClean="0">
              <a:solidFill>
                <a:srgbClr val="C00000"/>
              </a:solidFill>
              <a:ea typeface="Times New Roman" panose="02020603050405020304" pitchFamily="18" charset="0"/>
              <a:cs typeface="Times New Roman" panose="02020603050405020304" pitchFamily="18" charset="0"/>
            </a:endParaRPr>
          </a:p>
          <a:p>
            <a:pPr marL="285750" indent="-285750" algn="just">
              <a:lnSpc>
                <a:spcPct val="115000"/>
              </a:lnSpc>
              <a:spcAft>
                <a:spcPts val="600"/>
              </a:spcAft>
              <a:buFont typeface="Wingdings" panose="05000000000000000000" pitchFamily="2" charset="2"/>
              <a:buChar char="q"/>
            </a:pPr>
            <a:r>
              <a:rPr lang="el-GR" dirty="0" smtClean="0">
                <a:solidFill>
                  <a:srgbClr val="C00000"/>
                </a:solidFill>
                <a:ea typeface="Times New Roman" panose="02020603050405020304" pitchFamily="18" charset="0"/>
                <a:cs typeface="Times New Roman" panose="02020603050405020304" pitchFamily="18" charset="0"/>
              </a:rPr>
              <a:t>διαδικαστική </a:t>
            </a:r>
            <a:r>
              <a:rPr lang="el-GR" dirty="0">
                <a:solidFill>
                  <a:srgbClr val="C00000"/>
                </a:solidFill>
                <a:ea typeface="Times New Roman" panose="02020603050405020304" pitchFamily="18" charset="0"/>
                <a:cs typeface="Times New Roman" panose="02020603050405020304" pitchFamily="18" charset="0"/>
              </a:rPr>
              <a:t>σκέψη -πώς, </a:t>
            </a:r>
            <a:endParaRPr lang="el-GR" dirty="0" smtClean="0">
              <a:solidFill>
                <a:srgbClr val="C00000"/>
              </a:solidFill>
              <a:ea typeface="Times New Roman" panose="02020603050405020304" pitchFamily="18" charset="0"/>
              <a:cs typeface="Times New Roman" panose="02020603050405020304" pitchFamily="18" charset="0"/>
            </a:endParaRPr>
          </a:p>
          <a:p>
            <a:pPr marL="285750" indent="-285750" algn="just">
              <a:lnSpc>
                <a:spcPct val="115000"/>
              </a:lnSpc>
              <a:spcAft>
                <a:spcPts val="600"/>
              </a:spcAft>
              <a:buFont typeface="Wingdings" panose="05000000000000000000" pitchFamily="2" charset="2"/>
              <a:buChar char="q"/>
            </a:pPr>
            <a:r>
              <a:rPr lang="el-GR" dirty="0" smtClean="0">
                <a:solidFill>
                  <a:srgbClr val="C00000"/>
                </a:solidFill>
                <a:ea typeface="Times New Roman" panose="02020603050405020304" pitchFamily="18" charset="0"/>
                <a:cs typeface="Times New Roman" panose="02020603050405020304" pitchFamily="18" charset="0"/>
              </a:rPr>
              <a:t>καινοτομική </a:t>
            </a:r>
            <a:r>
              <a:rPr lang="el-GR" dirty="0">
                <a:solidFill>
                  <a:srgbClr val="C00000"/>
                </a:solidFill>
                <a:ea typeface="Times New Roman" panose="02020603050405020304" pitchFamily="18" charset="0"/>
                <a:cs typeface="Times New Roman" panose="02020603050405020304" pitchFamily="18" charset="0"/>
              </a:rPr>
              <a:t>σκέψη –τι θα γινόταν αν, και </a:t>
            </a:r>
            <a:endParaRPr lang="el-GR" dirty="0" smtClean="0">
              <a:solidFill>
                <a:srgbClr val="C00000"/>
              </a:solidFill>
              <a:ea typeface="Times New Roman" panose="02020603050405020304" pitchFamily="18" charset="0"/>
              <a:cs typeface="Times New Roman" panose="02020603050405020304" pitchFamily="18" charset="0"/>
            </a:endParaRPr>
          </a:p>
          <a:p>
            <a:pPr marL="285750" indent="-285750" algn="just">
              <a:lnSpc>
                <a:spcPct val="115000"/>
              </a:lnSpc>
              <a:spcAft>
                <a:spcPts val="600"/>
              </a:spcAft>
              <a:buFont typeface="Wingdings" panose="05000000000000000000" pitchFamily="2" charset="2"/>
              <a:buChar char="q"/>
            </a:pPr>
            <a:r>
              <a:rPr lang="el-GR" dirty="0" smtClean="0">
                <a:solidFill>
                  <a:srgbClr val="C00000"/>
                </a:solidFill>
                <a:ea typeface="Times New Roman" panose="02020603050405020304" pitchFamily="18" charset="0"/>
                <a:cs typeface="Times New Roman" panose="02020603050405020304" pitchFamily="18" charset="0"/>
              </a:rPr>
              <a:t>σχετική </a:t>
            </a:r>
            <a:r>
              <a:rPr lang="el-GR" dirty="0">
                <a:solidFill>
                  <a:srgbClr val="C00000"/>
                </a:solidFill>
                <a:ea typeface="Times New Roman" panose="02020603050405020304" pitchFamily="18" charset="0"/>
                <a:cs typeface="Times New Roman" panose="02020603050405020304" pitchFamily="18" charset="0"/>
              </a:rPr>
              <a:t>σκέψη -ποιος. </a:t>
            </a:r>
            <a:endParaRPr lang="el-GR" dirty="0" smtClean="0">
              <a:solidFill>
                <a:srgbClr val="C00000"/>
              </a:solidFill>
              <a:ea typeface="Times New Roman" panose="02020603050405020304" pitchFamily="18" charset="0"/>
              <a:cs typeface="Times New Roman" panose="02020603050405020304" pitchFamily="18" charset="0"/>
            </a:endParaRPr>
          </a:p>
          <a:p>
            <a:pPr algn="just">
              <a:lnSpc>
                <a:spcPct val="115000"/>
              </a:lnSpc>
              <a:spcAft>
                <a:spcPts val="600"/>
              </a:spcAft>
            </a:pPr>
            <a:r>
              <a:rPr lang="el-GR" dirty="0" smtClean="0">
                <a:ea typeface="Times New Roman" panose="02020603050405020304" pitchFamily="18" charset="0"/>
                <a:cs typeface="Times New Roman" panose="02020603050405020304" pitchFamily="18" charset="0"/>
              </a:rPr>
              <a:t>Οι </a:t>
            </a:r>
            <a:r>
              <a:rPr lang="el-GR" dirty="0">
                <a:ea typeface="Times New Roman" panose="02020603050405020304" pitchFamily="18" charset="0"/>
                <a:cs typeface="Times New Roman" panose="02020603050405020304" pitchFamily="18" charset="0"/>
              </a:rPr>
              <a:t>περισσότεροι άνθρωποι έχουν περισσότερες από μια ικανότητες και μοτίβα σκέψης αλλά πολύ σπάνια κάποιος έχει και τα τέσσερα. Πιο αναλυτικά: </a:t>
            </a:r>
            <a:endParaRPr lang="el-GR" sz="1600" dirty="0">
              <a:ea typeface="Calibri" panose="020F0502020204030204" pitchFamily="34" charset="0"/>
              <a:cs typeface="Times New Roman" panose="02020603050405020304" pitchFamily="18" charset="0"/>
            </a:endParaRPr>
          </a:p>
          <a:p>
            <a:pPr algn="just">
              <a:lnSpc>
                <a:spcPct val="115000"/>
              </a:lnSpc>
              <a:spcAft>
                <a:spcPts val="600"/>
              </a:spcAft>
            </a:pPr>
            <a:r>
              <a:rPr lang="el-GR" dirty="0">
                <a:ea typeface="Times New Roman" panose="02020603050405020304" pitchFamily="18" charset="0"/>
                <a:cs typeface="Times New Roman" panose="02020603050405020304" pitchFamily="18" charset="0"/>
              </a:rPr>
              <a:t>•	</a:t>
            </a:r>
            <a:r>
              <a:rPr lang="el-GR" dirty="0">
                <a:solidFill>
                  <a:schemeClr val="accent1">
                    <a:lumMod val="75000"/>
                  </a:schemeClr>
                </a:solidFill>
                <a:ea typeface="Times New Roman" panose="02020603050405020304" pitchFamily="18" charset="0"/>
                <a:cs typeface="Times New Roman" panose="02020603050405020304" pitchFamily="18" charset="0"/>
              </a:rPr>
              <a:t>Αναλυτική Σκέψη: Γιατί; Ποια είναι τα γεγονότα και τα δεδομένα; Τι </a:t>
            </a:r>
            <a:r>
              <a:rPr lang="el-GR" dirty="0" err="1">
                <a:solidFill>
                  <a:schemeClr val="accent1">
                    <a:lumMod val="75000"/>
                  </a:schemeClr>
                </a:solidFill>
                <a:ea typeface="Times New Roman" panose="02020603050405020304" pitchFamily="18" charset="0"/>
                <a:cs typeface="Times New Roman" panose="02020603050405020304" pitchFamily="18" charset="0"/>
              </a:rPr>
              <a:t>ενδεικνύουν</a:t>
            </a:r>
            <a:r>
              <a:rPr lang="el-GR" dirty="0">
                <a:solidFill>
                  <a:schemeClr val="accent1">
                    <a:lumMod val="75000"/>
                  </a:schemeClr>
                </a:solidFill>
                <a:ea typeface="Times New Roman" panose="02020603050405020304" pitchFamily="18" charset="0"/>
                <a:cs typeface="Times New Roman" panose="02020603050405020304" pitchFamily="18" charset="0"/>
              </a:rPr>
              <a:t>; Ποια είναι η πιο λογική και απλή προσέγγιση; Σε αντίθεση, η υπερβολική ανάλυση οδηγεί στον σκεπτικισμό και στην κριτική για την κριτική χωρίς αποτέλεσμα. </a:t>
            </a:r>
            <a:endParaRPr lang="el-GR" sz="1600" dirty="0">
              <a:solidFill>
                <a:schemeClr val="accent1">
                  <a:lumMod val="75000"/>
                </a:schemeClr>
              </a:solidFill>
              <a:ea typeface="Calibri" panose="020F0502020204030204" pitchFamily="34" charset="0"/>
              <a:cs typeface="Times New Roman" panose="02020603050405020304" pitchFamily="18" charset="0"/>
            </a:endParaRPr>
          </a:p>
          <a:p>
            <a:pPr algn="just">
              <a:lnSpc>
                <a:spcPct val="115000"/>
              </a:lnSpc>
              <a:spcAft>
                <a:spcPts val="600"/>
              </a:spcAft>
            </a:pPr>
            <a:r>
              <a:rPr lang="el-GR" dirty="0">
                <a:ea typeface="Times New Roman" panose="02020603050405020304" pitchFamily="18" charset="0"/>
                <a:cs typeface="Times New Roman" panose="02020603050405020304" pitchFamily="18" charset="0"/>
              </a:rPr>
              <a:t>•	</a:t>
            </a:r>
            <a:r>
              <a:rPr lang="el-GR" dirty="0">
                <a:solidFill>
                  <a:schemeClr val="accent3">
                    <a:lumMod val="75000"/>
                  </a:schemeClr>
                </a:solidFill>
                <a:ea typeface="Times New Roman" panose="02020603050405020304" pitchFamily="18" charset="0"/>
                <a:cs typeface="Times New Roman" panose="02020603050405020304" pitchFamily="18" charset="0"/>
              </a:rPr>
              <a:t>Διαδικαστική Σκέψη: Πώς; Με </a:t>
            </a:r>
            <a:r>
              <a:rPr lang="el-GR" dirty="0" err="1">
                <a:solidFill>
                  <a:schemeClr val="accent3">
                    <a:lumMod val="75000"/>
                  </a:schemeClr>
                </a:solidFill>
                <a:ea typeface="Times New Roman" panose="02020603050405020304" pitchFamily="18" charset="0"/>
                <a:cs typeface="Times New Roman" panose="02020603050405020304" pitchFamily="18" charset="0"/>
              </a:rPr>
              <a:t>ποιούς</a:t>
            </a:r>
            <a:r>
              <a:rPr lang="el-GR" dirty="0">
                <a:solidFill>
                  <a:schemeClr val="accent3">
                    <a:lumMod val="75000"/>
                  </a:schemeClr>
                </a:solidFill>
                <a:ea typeface="Times New Roman" panose="02020603050405020304" pitchFamily="18" charset="0"/>
                <a:cs typeface="Times New Roman" panose="02020603050405020304" pitchFamily="18" charset="0"/>
              </a:rPr>
              <a:t> τρόπους και ποια η σύνδεση και σχέση μεταξύ τους; Πώς θα συμβεί αυτό με τον ευκολότερο και πιο αποτελεσματικό τρόπο; Πόσο χρόνο χρειάζεται; Πότε; Σε αντίθεση, η υπερβολικά αναλυτική σκέψη οδηγεί στην εμμονή στις λεπτομέρειες και στα λογιστικά χωρίς να υπάρχει εξέλιξη.</a:t>
            </a:r>
            <a:endParaRPr lang="el-GR" sz="1600" dirty="0">
              <a:solidFill>
                <a:schemeClr val="accent3">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2906804"/>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908720"/>
            <a:ext cx="8507288" cy="4525963"/>
          </a:xfrm>
          <a:prstGeom prst="rect">
            <a:avLst/>
          </a:prstGeom>
        </p:spPr>
        <p:txBody>
          <a:bodyPr>
            <a:normAutofit fontScale="92500"/>
          </a:bodyPr>
          <a:lstStyle/>
          <a:p>
            <a:pPr marL="0" lvl="0" indent="0" algn="just">
              <a:lnSpc>
                <a:spcPct val="150000"/>
              </a:lnSpc>
              <a:spcBef>
                <a:spcPts val="0"/>
              </a:spcBef>
              <a:buNone/>
              <a:defRPr/>
            </a:pPr>
            <a:endParaRPr lang="el-GR" sz="2000" b="1" kern="0" dirty="0" smtClean="0">
              <a:solidFill>
                <a:schemeClr val="accent2">
                  <a:lumMod val="50000"/>
                </a:schemeClr>
              </a:solidFill>
            </a:endParaRPr>
          </a:p>
          <a:p>
            <a:pPr marL="0" lvl="0" indent="0" algn="just">
              <a:lnSpc>
                <a:spcPct val="150000"/>
              </a:lnSpc>
              <a:spcBef>
                <a:spcPts val="0"/>
              </a:spcBef>
              <a:buNone/>
              <a:defRPr/>
            </a:pPr>
            <a:r>
              <a:rPr lang="el-GR" sz="2000" i="1" kern="0" dirty="0">
                <a:solidFill>
                  <a:srgbClr val="C00000"/>
                </a:solidFill>
              </a:rPr>
              <a:t>•	</a:t>
            </a:r>
            <a:r>
              <a:rPr lang="el-GR" sz="2000" i="1" kern="0" dirty="0">
                <a:solidFill>
                  <a:schemeClr val="accent1">
                    <a:lumMod val="75000"/>
                  </a:schemeClr>
                </a:solidFill>
              </a:rPr>
              <a:t>Καινοτομική σκέψη: Τι θα γινόταν αν; Τι δεν έχει κάνει κανείς άλλος μέχρι τώρα; Τι έχουν κάνει οι άλλοι ώστε να το αποφύγουμε; Ποιο είναι το όραμά μας; Σε αντίθεση, η υπερβολικά καινοτομική σκέψη οδηγεί σε εξωπραγματικές και ανεφάρμοστες λύσεις, με νοημοσύνη που διαλύεται στο χάος χωρίς να συγκεκριμενοποιείται σε πραγματικές λύσεις για τις υπάρχουσες ανάγκες. </a:t>
            </a:r>
          </a:p>
          <a:p>
            <a:pPr marL="0" lvl="0" indent="0" algn="just">
              <a:lnSpc>
                <a:spcPct val="150000"/>
              </a:lnSpc>
              <a:spcBef>
                <a:spcPts val="0"/>
              </a:spcBef>
              <a:buNone/>
              <a:defRPr/>
            </a:pPr>
            <a:r>
              <a:rPr lang="el-GR" sz="2000" i="1" kern="0" dirty="0">
                <a:solidFill>
                  <a:srgbClr val="C00000"/>
                </a:solidFill>
              </a:rPr>
              <a:t>•	</a:t>
            </a:r>
            <a:r>
              <a:rPr lang="el-GR" sz="2000" i="1" kern="0" dirty="0">
                <a:solidFill>
                  <a:schemeClr val="accent3">
                    <a:lumMod val="75000"/>
                  </a:schemeClr>
                </a:solidFill>
              </a:rPr>
              <a:t>Σχετική Σκέψη: Ποιος; Πώς αισθάνεσαι </a:t>
            </a:r>
            <a:r>
              <a:rPr lang="el-GR" sz="2000" i="1" kern="0" dirty="0" err="1">
                <a:solidFill>
                  <a:schemeClr val="accent3">
                    <a:lumMod val="75000"/>
                  </a:schemeClr>
                </a:solidFill>
              </a:rPr>
              <a:t>γι</a:t>
            </a:r>
            <a:r>
              <a:rPr lang="el-GR" sz="2000" i="1" kern="0" dirty="0">
                <a:solidFill>
                  <a:schemeClr val="accent3">
                    <a:lumMod val="75000"/>
                  </a:schemeClr>
                </a:solidFill>
              </a:rPr>
              <a:t>΄ αυτό; Ποιος μπορεί να βοηθήσει πραγματικά; Τι υποστήριξη χρειάζεται; Σε αντίθεση, η υπερβολικά σχετική σκέψη οδηγεί στη συνεχή ανάλυση, κρίση και επαλήθευση με αποτέλεσμα τη συνεχή αναβολή πράξεων και γεγονότων. </a:t>
            </a:r>
          </a:p>
          <a:p>
            <a:pPr marL="0" marR="0" lvl="1" indent="0" algn="just" defTabSz="91440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l-GR" sz="2000" b="0" i="0" u="none" strike="noStrike" kern="0" cap="none" spc="0" normalizeH="0" baseline="0" noProof="0" dirty="0">
              <a:ln>
                <a:noFill/>
              </a:ln>
              <a:solidFill>
                <a:srgbClr val="1F497D">
                  <a:lumMod val="75000"/>
                </a:srgb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7670245"/>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8" name="Content Placeholder 2"/>
          <p:cNvSpPr>
            <a:spLocks noGrp="1"/>
          </p:cNvSpPr>
          <p:nvPr>
            <p:ph idx="1"/>
          </p:nvPr>
        </p:nvSpPr>
        <p:spPr>
          <a:xfrm>
            <a:off x="179512" y="908720"/>
            <a:ext cx="8507288" cy="4525963"/>
          </a:xfrm>
          <a:prstGeom prst="rect">
            <a:avLst/>
          </a:prstGeom>
        </p:spPr>
        <p:txBody>
          <a:bodyPr>
            <a:normAutofit fontScale="92500" lnSpcReduction="20000"/>
          </a:bodyPr>
          <a:lstStyle/>
          <a:p>
            <a:pPr marL="0" lvl="0" indent="0" algn="just">
              <a:lnSpc>
                <a:spcPct val="150000"/>
              </a:lnSpc>
              <a:spcBef>
                <a:spcPts val="0"/>
              </a:spcBef>
              <a:buNone/>
              <a:defRPr/>
            </a:pPr>
            <a:endParaRPr lang="el-GR" sz="2000" b="1" kern="0" dirty="0" smtClean="0">
              <a:solidFill>
                <a:schemeClr val="accent2">
                  <a:lumMod val="50000"/>
                </a:schemeClr>
              </a:solidFill>
            </a:endParaRPr>
          </a:p>
          <a:p>
            <a:pPr marL="0" lvl="0" indent="0" algn="just">
              <a:lnSpc>
                <a:spcPct val="150000"/>
              </a:lnSpc>
              <a:spcBef>
                <a:spcPts val="0"/>
              </a:spcBef>
              <a:buNone/>
              <a:defRPr/>
            </a:pPr>
            <a:r>
              <a:rPr lang="el-GR" sz="2000" b="1" kern="0" dirty="0" smtClean="0">
                <a:solidFill>
                  <a:schemeClr val="accent1">
                    <a:lumMod val="75000"/>
                  </a:schemeClr>
                </a:solidFill>
              </a:rPr>
              <a:t>Ο </a:t>
            </a:r>
            <a:r>
              <a:rPr lang="el-GR" sz="2000" b="1" kern="0" dirty="0">
                <a:solidFill>
                  <a:schemeClr val="accent1">
                    <a:lumMod val="75000"/>
                  </a:schemeClr>
                </a:solidFill>
              </a:rPr>
              <a:t>δημιουργικός καλλιτέχνης - εκπαιδευτικός  </a:t>
            </a:r>
            <a:endParaRPr lang="el-GR" sz="2000" b="1" kern="0" dirty="0" smtClean="0">
              <a:solidFill>
                <a:schemeClr val="accent1">
                  <a:lumMod val="75000"/>
                </a:schemeClr>
              </a:solidFill>
            </a:endParaRPr>
          </a:p>
          <a:p>
            <a:pPr marL="0" lvl="0" indent="0" algn="just">
              <a:lnSpc>
                <a:spcPct val="150000"/>
              </a:lnSpc>
              <a:spcBef>
                <a:spcPts val="0"/>
              </a:spcBef>
              <a:buNone/>
              <a:defRPr/>
            </a:pPr>
            <a:r>
              <a:rPr lang="el-GR" sz="2000" i="1" kern="0" dirty="0" smtClean="0">
                <a:solidFill>
                  <a:srgbClr val="C00000"/>
                </a:solidFill>
              </a:rPr>
              <a:t>αναγνωρίζει </a:t>
            </a:r>
            <a:r>
              <a:rPr lang="el-GR" sz="2000" i="1" kern="0" dirty="0">
                <a:solidFill>
                  <a:srgbClr val="C00000"/>
                </a:solidFill>
              </a:rPr>
              <a:t>τα δικά του πλεονεκτήματα και τις αδυναμίες αλλά  και των μαθητών  του και συμπληρώνει το παζλ της διαφορετικότητας ενός συνόλου. </a:t>
            </a:r>
            <a:endParaRPr lang="el-GR" sz="2000" i="1" kern="0" dirty="0" smtClean="0">
              <a:solidFill>
                <a:srgbClr val="C00000"/>
              </a:solidFill>
            </a:endParaRPr>
          </a:p>
          <a:p>
            <a:pPr marL="0" lvl="0" indent="0" algn="just">
              <a:lnSpc>
                <a:spcPct val="150000"/>
              </a:lnSpc>
              <a:spcBef>
                <a:spcPts val="0"/>
              </a:spcBef>
              <a:buNone/>
              <a:defRPr/>
            </a:pPr>
            <a:endParaRPr lang="el-GR" sz="2000" i="1" kern="0" dirty="0" smtClean="0">
              <a:solidFill>
                <a:srgbClr val="C00000"/>
              </a:solidFill>
            </a:endParaRPr>
          </a:p>
          <a:p>
            <a:pPr marL="0" lvl="0" indent="0" algn="just">
              <a:lnSpc>
                <a:spcPct val="150000"/>
              </a:lnSpc>
              <a:spcBef>
                <a:spcPts val="0"/>
              </a:spcBef>
              <a:buNone/>
              <a:defRPr/>
            </a:pPr>
            <a:r>
              <a:rPr lang="el-GR" sz="2000" i="1" kern="0" dirty="0" smtClean="0">
                <a:solidFill>
                  <a:schemeClr val="accent3">
                    <a:lumMod val="75000"/>
                  </a:schemeClr>
                </a:solidFill>
              </a:rPr>
              <a:t>Τα </a:t>
            </a:r>
            <a:r>
              <a:rPr lang="el-GR" sz="2000" i="1" kern="0" dirty="0">
                <a:solidFill>
                  <a:schemeClr val="accent3">
                    <a:lumMod val="75000"/>
                  </a:schemeClr>
                </a:solidFill>
              </a:rPr>
              <a:t>κενά πρέπει οπωσδήποτε να συμπληρώνονται καθώς μη συμπλήρωσή τους οδηγούν σε υποσυνείδητες εκδηλώσεις, όπως για παράδειγμα να παρασύρεται κάποιος σε ανεφάρμοστες λύσεις χωρίς διαχείριση ρίσκου. </a:t>
            </a:r>
            <a:endParaRPr lang="el-GR" sz="2000" i="1" kern="0" dirty="0" smtClean="0">
              <a:solidFill>
                <a:schemeClr val="accent3">
                  <a:lumMod val="75000"/>
                </a:schemeClr>
              </a:solidFill>
            </a:endParaRPr>
          </a:p>
          <a:p>
            <a:pPr marL="0" lvl="0" indent="0" algn="just">
              <a:lnSpc>
                <a:spcPct val="150000"/>
              </a:lnSpc>
              <a:spcBef>
                <a:spcPts val="0"/>
              </a:spcBef>
              <a:buNone/>
              <a:defRPr/>
            </a:pPr>
            <a:endParaRPr lang="el-GR" sz="2000" i="1" kern="0" dirty="0" smtClean="0">
              <a:solidFill>
                <a:schemeClr val="accent3">
                  <a:lumMod val="75000"/>
                </a:schemeClr>
              </a:solidFill>
            </a:endParaRPr>
          </a:p>
          <a:p>
            <a:pPr marL="0" lvl="0" indent="0" algn="just">
              <a:lnSpc>
                <a:spcPct val="150000"/>
              </a:lnSpc>
              <a:spcBef>
                <a:spcPts val="0"/>
              </a:spcBef>
              <a:buNone/>
              <a:defRPr/>
            </a:pPr>
            <a:r>
              <a:rPr lang="el-GR" sz="2000" i="1" kern="0" dirty="0" smtClean="0">
                <a:solidFill>
                  <a:schemeClr val="accent6">
                    <a:lumMod val="75000"/>
                  </a:schemeClr>
                </a:solidFill>
              </a:rPr>
              <a:t>Δομεί </a:t>
            </a:r>
            <a:r>
              <a:rPr lang="el-GR" sz="2000" i="1" kern="0" dirty="0">
                <a:solidFill>
                  <a:schemeClr val="accent6">
                    <a:lumMod val="75000"/>
                  </a:schemeClr>
                </a:solidFill>
              </a:rPr>
              <a:t>τη συνεργατική νοημοσύνη και αποφεύγει επαναλαμβανόμενες καταστάσεις που δεν έχουν αποφέρει και ούτε θα αποφέρουν εφαρμόσιμη λύση.</a:t>
            </a:r>
            <a:endParaRPr kumimoji="0" lang="el-GR" sz="2000" b="0" i="0" u="none" strike="noStrike" kern="0" cap="none" spc="0" normalizeH="0" baseline="0" noProof="0" dirty="0">
              <a:ln>
                <a:noFill/>
              </a:ln>
              <a:solidFill>
                <a:schemeClr val="accent6">
                  <a:lumMod val="75000"/>
                </a:schemeClr>
              </a:solidFill>
              <a:effectLst/>
              <a:uLnTx/>
              <a:uFillTx/>
            </a:endParaRPr>
          </a:p>
          <a:p>
            <a:pPr marL="0" marR="0" lvl="0" indent="0" algn="just" defTabSz="914400" eaLnBrk="1" fontAlgn="auto" latinLnBrk="0" hangingPunct="1">
              <a:lnSpc>
                <a:spcPct val="150000"/>
              </a:lnSpc>
              <a:spcBef>
                <a:spcPts val="0"/>
              </a:spcBef>
              <a:spcAft>
                <a:spcPts val="0"/>
              </a:spcAft>
              <a:buClrTx/>
              <a:buSzTx/>
              <a:buFontTx/>
              <a:buNone/>
              <a:tabLst/>
              <a:defRPr/>
            </a:pPr>
            <a:endParaRPr kumimoji="0" lang="el-GR" sz="20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31523097"/>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2"/>
            <a:srcRect/>
            <a:stretch>
              <a:fillRect l="-10000" t="-5000" r="-19000" b="-2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prstClr val="black"/>
              </a:solidFill>
            </a:endParaRPr>
          </a:p>
        </p:txBody>
      </p:sp>
      <p:sp>
        <p:nvSpPr>
          <p:cNvPr id="3" name="Ορθογώνιο 2"/>
          <p:cNvSpPr/>
          <p:nvPr/>
        </p:nvSpPr>
        <p:spPr>
          <a:xfrm>
            <a:off x="251520" y="620688"/>
            <a:ext cx="8280920" cy="4601260"/>
          </a:xfrm>
          <a:prstGeom prst="rect">
            <a:avLst/>
          </a:prstGeom>
        </p:spPr>
        <p:txBody>
          <a:bodyPr wrap="square">
            <a:spAutoFit/>
          </a:bodyPr>
          <a:lstStyle/>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 Έτσι, οι προσεγγίσεις αυτές έχουν τα εξής βασικά χαρακτηριστικά:</a:t>
            </a:r>
            <a:endParaRPr lang="el-GR" dirty="0">
              <a:ea typeface="Calibri" panose="020F0502020204030204" pitchFamily="34" charset="0"/>
              <a:cs typeface="Times New Roman" panose="02020603050405020304" pitchFamily="18" charset="0"/>
            </a:endParaRPr>
          </a:p>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1)	Βασίζονται στη </a:t>
            </a:r>
            <a:r>
              <a:rPr lang="el-GR" sz="2000" dirty="0" err="1">
                <a:ea typeface="Times New Roman" panose="02020603050405020304" pitchFamily="18" charset="0"/>
                <a:cs typeface="Times New Roman" panose="02020603050405020304" pitchFamily="18" charset="0"/>
              </a:rPr>
              <a:t>μαθητοκεντρική</a:t>
            </a:r>
            <a:r>
              <a:rPr lang="el-GR" sz="2000" dirty="0">
                <a:ea typeface="Times New Roman" panose="02020603050405020304" pitchFamily="18" charset="0"/>
                <a:cs typeface="Times New Roman" panose="02020603050405020304" pitchFamily="18" charset="0"/>
              </a:rPr>
              <a:t>, εποικοδομητική μάθηση</a:t>
            </a:r>
            <a:endParaRPr lang="el-GR" dirty="0">
              <a:ea typeface="Calibri" panose="020F0502020204030204" pitchFamily="34" charset="0"/>
              <a:cs typeface="Times New Roman" panose="02020603050405020304" pitchFamily="18" charset="0"/>
            </a:endParaRPr>
          </a:p>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2)	Η εκπαίδευση γίνεται σε δημιουργικές μικρές ομάδες</a:t>
            </a:r>
            <a:endParaRPr lang="el-GR" dirty="0">
              <a:ea typeface="Calibri" panose="020F0502020204030204" pitchFamily="34" charset="0"/>
              <a:cs typeface="Times New Roman" panose="02020603050405020304" pitchFamily="18" charset="0"/>
            </a:endParaRPr>
          </a:p>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3)	Οι διδάσκοντες  λειτουργούν ως </a:t>
            </a:r>
            <a:r>
              <a:rPr lang="el-GR" sz="2000" dirty="0" err="1">
                <a:ea typeface="Times New Roman" panose="02020603050405020304" pitchFamily="18" charset="0"/>
                <a:cs typeface="Times New Roman" panose="02020603050405020304" pitchFamily="18" charset="0"/>
              </a:rPr>
              <a:t>διευκολυντές</a:t>
            </a:r>
            <a:r>
              <a:rPr lang="el-GR" sz="2000" dirty="0">
                <a:ea typeface="Times New Roman" panose="02020603050405020304" pitchFamily="18" charset="0"/>
                <a:cs typeface="Times New Roman" panose="02020603050405020304" pitchFamily="18" charset="0"/>
              </a:rPr>
              <a:t>, ενορχηστρωτές ή οδηγοί των μαθησιακών διαδικασιών και δραστηριοτήτων</a:t>
            </a:r>
            <a:endParaRPr lang="el-GR" dirty="0">
              <a:ea typeface="Calibri" panose="020F0502020204030204" pitchFamily="34" charset="0"/>
              <a:cs typeface="Times New Roman" panose="02020603050405020304" pitchFamily="18" charset="0"/>
            </a:endParaRPr>
          </a:p>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4)	Ένα πρόβλημα, ερώτημα ή φαινόμενο αποτελεί τη βάση για:</a:t>
            </a:r>
            <a:endParaRPr lang="el-GR" dirty="0">
              <a:ea typeface="Calibri" panose="020F0502020204030204" pitchFamily="34" charset="0"/>
              <a:cs typeface="Times New Roman" panose="02020603050405020304" pitchFamily="18" charset="0"/>
            </a:endParaRPr>
          </a:p>
          <a:p>
            <a:pPr algn="just">
              <a:lnSpc>
                <a:spcPct val="115000"/>
              </a:lnSpc>
              <a:spcAft>
                <a:spcPts val="600"/>
              </a:spcAft>
            </a:pPr>
            <a:r>
              <a:rPr lang="el-GR" sz="2000" dirty="0" smtClean="0">
                <a:ea typeface="Times New Roman" panose="02020603050405020304" pitchFamily="18" charset="0"/>
                <a:cs typeface="Times New Roman" panose="02020603050405020304" pitchFamily="18" charset="0"/>
              </a:rPr>
              <a:t>           a</a:t>
            </a:r>
            <a:r>
              <a:rPr lang="el-GR" sz="2000" dirty="0">
                <a:ea typeface="Times New Roman" panose="02020603050405020304" pitchFamily="18" charset="0"/>
                <a:cs typeface="Times New Roman" panose="02020603050405020304" pitchFamily="18" charset="0"/>
              </a:rPr>
              <a:t>.	οργανωμένες εκπαιδευτικές δραστηριότητες  και εγγενές κίνητρο για </a:t>
            </a:r>
            <a:r>
              <a:rPr lang="el-GR" sz="2000" dirty="0" smtClean="0">
                <a:ea typeface="Times New Roman" panose="02020603050405020304" pitchFamily="18" charset="0"/>
                <a:cs typeface="Times New Roman" panose="02020603050405020304" pitchFamily="18" charset="0"/>
              </a:rPr>
              <a:t>    </a:t>
            </a:r>
          </a:p>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 </a:t>
            </a:r>
            <a:r>
              <a:rPr lang="el-GR" sz="2000" dirty="0" smtClean="0">
                <a:ea typeface="Times New Roman" panose="02020603050405020304" pitchFamily="18" charset="0"/>
                <a:cs typeface="Times New Roman" panose="02020603050405020304" pitchFamily="18" charset="0"/>
              </a:rPr>
              <a:t>          μάθηση</a:t>
            </a:r>
            <a:endParaRPr lang="el-GR" dirty="0">
              <a:ea typeface="Calibri" panose="020F0502020204030204" pitchFamily="34" charset="0"/>
              <a:cs typeface="Times New Roman" panose="02020603050405020304" pitchFamily="18" charset="0"/>
            </a:endParaRPr>
          </a:p>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 </a:t>
            </a:r>
            <a:r>
              <a:rPr lang="el-GR" sz="2000" dirty="0" smtClean="0">
                <a:ea typeface="Times New Roman" panose="02020603050405020304" pitchFamily="18" charset="0"/>
                <a:cs typeface="Times New Roman" panose="02020603050405020304" pitchFamily="18" charset="0"/>
              </a:rPr>
              <a:t>          b</a:t>
            </a:r>
            <a:r>
              <a:rPr lang="el-GR" sz="2000" dirty="0">
                <a:ea typeface="Times New Roman" panose="02020603050405020304" pitchFamily="18" charset="0"/>
                <a:cs typeface="Times New Roman" panose="02020603050405020304" pitchFamily="18" charset="0"/>
              </a:rPr>
              <a:t>.	 ανάπτυξη και εφαρμογή δεξιοτήτων επίλυσης προβλημάτων</a:t>
            </a:r>
            <a:endParaRPr lang="el-GR" dirty="0">
              <a:ea typeface="Calibri" panose="020F0502020204030204" pitchFamily="34" charset="0"/>
              <a:cs typeface="Times New Roman" panose="02020603050405020304" pitchFamily="18" charset="0"/>
            </a:endParaRPr>
          </a:p>
          <a:p>
            <a:pPr algn="just">
              <a:lnSpc>
                <a:spcPct val="115000"/>
              </a:lnSpc>
              <a:spcAft>
                <a:spcPts val="600"/>
              </a:spcAft>
            </a:pPr>
            <a:r>
              <a:rPr lang="el-GR" sz="2000" dirty="0">
                <a:ea typeface="Times New Roman" panose="02020603050405020304" pitchFamily="18" charset="0"/>
                <a:cs typeface="Times New Roman" panose="02020603050405020304" pitchFamily="18" charset="0"/>
              </a:rPr>
              <a:t>5)	Η νέα γνώση και δεξιότητες κατακτούνται με την </a:t>
            </a:r>
            <a:r>
              <a:rPr lang="el-GR" sz="2000" dirty="0" err="1">
                <a:ea typeface="Times New Roman" panose="02020603050405020304" pitchFamily="18" charset="0"/>
                <a:cs typeface="Times New Roman" panose="02020603050405020304" pitchFamily="18" charset="0"/>
              </a:rPr>
              <a:t>αυτο</a:t>
            </a:r>
            <a:r>
              <a:rPr lang="el-GR" sz="2000" dirty="0">
                <a:ea typeface="Times New Roman" panose="02020603050405020304" pitchFamily="18" charset="0"/>
                <a:cs typeface="Times New Roman" panose="02020603050405020304" pitchFamily="18" charset="0"/>
              </a:rPr>
              <a:t>-οργανώσιμη και την </a:t>
            </a:r>
            <a:r>
              <a:rPr lang="el-GR" sz="2000" dirty="0" err="1">
                <a:ea typeface="Times New Roman" panose="02020603050405020304" pitchFamily="18" charset="0"/>
                <a:cs typeface="Times New Roman" panose="02020603050405020304" pitchFamily="18" charset="0"/>
              </a:rPr>
              <a:t>ομαδοσυνεργατική</a:t>
            </a:r>
            <a:r>
              <a:rPr lang="el-GR" sz="2000" dirty="0">
                <a:ea typeface="Times New Roman" panose="02020603050405020304" pitchFamily="18" charset="0"/>
                <a:cs typeface="Times New Roman" panose="02020603050405020304" pitchFamily="18" charset="0"/>
              </a:rPr>
              <a:t> μάθηση.</a:t>
            </a:r>
            <a:endParaRPr lang="el-GR"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6266092"/>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4896544" cy="1440161"/>
          </a:xfrm>
        </p:spPr>
        <p:txBody>
          <a:bodyPr/>
          <a:lstStyle/>
          <a:p>
            <a:pPr lvl="0">
              <a:lnSpc>
                <a:spcPct val="200000"/>
              </a:lnSpc>
            </a:pPr>
            <a:r>
              <a:rPr lang="el-GR" altLang="ko-KR" sz="1800" dirty="0" smtClean="0">
                <a:ea typeface="맑은 고딕" pitchFamily="50" charset="-127"/>
              </a:rPr>
              <a:t>3.2</a:t>
            </a:r>
            <a:r>
              <a:rPr lang="el-GR" altLang="ko-KR" sz="1800" dirty="0">
                <a:ea typeface="맑은 고딕" pitchFamily="50" charset="-127"/>
              </a:rPr>
              <a:t>. Η Επιστήμη των Μικρών Ομάδων</a:t>
            </a:r>
            <a:endParaRPr lang="en-US" altLang="ko-KR" sz="1800" dirty="0"/>
          </a:p>
        </p:txBody>
      </p:sp>
    </p:spTree>
    <p:extLst>
      <p:ext uri="{BB962C8B-B14F-4D97-AF65-F5344CB8AC3E}">
        <p14:creationId xmlns:p14="http://schemas.microsoft.com/office/powerpoint/2010/main" val="190868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6260" name="Freeform 4"/>
          <p:cNvSpPr>
            <a:spLocks noEditPoints="1"/>
          </p:cNvSpPr>
          <p:nvPr/>
        </p:nvSpPr>
        <p:spPr bwMode="gray">
          <a:xfrm rot="20241944">
            <a:off x="974429" y="2149300"/>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6" name="Content Placeholder 2"/>
          <p:cNvSpPr txBox="1">
            <a:spLocks/>
          </p:cNvSpPr>
          <p:nvPr/>
        </p:nvSpPr>
        <p:spPr bwMode="auto">
          <a:xfrm>
            <a:off x="1403648" y="-891480"/>
            <a:ext cx="7617991"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50000"/>
              </a:lnSpc>
              <a:spcBef>
                <a:spcPts val="0"/>
              </a:spcBef>
              <a:spcAft>
                <a:spcPts val="0"/>
              </a:spcAft>
              <a:buClrTx/>
              <a:buSzTx/>
              <a:buFont typeface="Arial" charset="0"/>
              <a:buNone/>
              <a:tabLst/>
              <a:defRPr/>
            </a:pPr>
            <a:endParaRPr kumimoji="0" lang="el-GR" sz="1800" b="1"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0" marR="0" lvl="0" indent="0" algn="just" defTabSz="914400" rtl="0" eaLnBrk="0" fontAlgn="base" latinLnBrk="0" hangingPunct="0">
              <a:lnSpc>
                <a:spcPct val="150000"/>
              </a:lnSpc>
              <a:spcBef>
                <a:spcPts val="0"/>
              </a:spcBef>
              <a:spcAft>
                <a:spcPts val="0"/>
              </a:spcAft>
              <a:buClrTx/>
              <a:buSzTx/>
              <a:buFont typeface="Arial" charset="0"/>
              <a:buNone/>
              <a:tabLst/>
              <a:defRPr/>
            </a:pPr>
            <a:endParaRPr kumimoji="0" lang="en-US" sz="1800" b="1"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marL="0" lvl="0" indent="0" algn="just">
              <a:lnSpc>
                <a:spcPct val="150000"/>
              </a:lnSpc>
              <a:spcBef>
                <a:spcPts val="0"/>
              </a:spcBef>
              <a:spcAft>
                <a:spcPts val="0"/>
              </a:spcAft>
              <a:buNone/>
              <a:defRPr/>
            </a:pPr>
            <a:r>
              <a:rPr lang="el-GR" sz="1800" b="1" i="1" dirty="0">
                <a:solidFill>
                  <a:srgbClr val="1F497D">
                    <a:lumMod val="75000"/>
                  </a:srgbClr>
                </a:solidFill>
                <a:ea typeface="Times New Roman" panose="02020603050405020304" pitchFamily="18" charset="0"/>
              </a:rPr>
              <a:t>Η γνώση είναι πολύπλοκο κοινωνικό φαινόμενο </a:t>
            </a:r>
            <a:r>
              <a:rPr lang="el-GR" sz="1800" dirty="0">
                <a:solidFill>
                  <a:srgbClr val="1F497D">
                    <a:lumMod val="75000"/>
                  </a:srgbClr>
                </a:solidFill>
                <a:ea typeface="Times New Roman" panose="02020603050405020304" pitchFamily="18" charset="0"/>
              </a:rPr>
              <a:t>(</a:t>
            </a:r>
            <a:r>
              <a:rPr lang="el-GR" sz="1800" dirty="0" err="1">
                <a:solidFill>
                  <a:srgbClr val="1F497D">
                    <a:lumMod val="75000"/>
                  </a:srgbClr>
                </a:solidFill>
                <a:ea typeface="Times New Roman" panose="02020603050405020304" pitchFamily="18" charset="0"/>
              </a:rPr>
              <a:t>Lave</a:t>
            </a:r>
            <a:r>
              <a:rPr lang="el-GR" sz="1800" dirty="0">
                <a:solidFill>
                  <a:srgbClr val="1F497D">
                    <a:lumMod val="75000"/>
                  </a:srgbClr>
                </a:solidFill>
                <a:ea typeface="Times New Roman" panose="02020603050405020304" pitchFamily="18" charset="0"/>
              </a:rPr>
              <a:t>, 1988: 1) </a:t>
            </a:r>
            <a:endParaRPr lang="el-GR" sz="1800" dirty="0" smtClean="0">
              <a:solidFill>
                <a:srgbClr val="1F497D">
                  <a:lumMod val="75000"/>
                </a:srgbClr>
              </a:solidFill>
              <a:ea typeface="Times New Roman" panose="02020603050405020304" pitchFamily="18" charset="0"/>
            </a:endParaRPr>
          </a:p>
          <a:p>
            <a:pPr marL="0" lvl="0" indent="0" algn="just">
              <a:lnSpc>
                <a:spcPct val="150000"/>
              </a:lnSpc>
              <a:spcBef>
                <a:spcPts val="0"/>
              </a:spcBef>
              <a:spcAft>
                <a:spcPts val="0"/>
              </a:spcAft>
              <a:buNone/>
              <a:defRPr/>
            </a:pPr>
            <a:r>
              <a:rPr lang="el-GR" sz="1800" dirty="0" smtClean="0">
                <a:solidFill>
                  <a:srgbClr val="1F497D">
                    <a:lumMod val="75000"/>
                  </a:srgbClr>
                </a:solidFill>
                <a:ea typeface="Times New Roman" panose="02020603050405020304" pitchFamily="18" charset="0"/>
              </a:rPr>
              <a:t>αναφέρεται </a:t>
            </a:r>
            <a:r>
              <a:rPr lang="el-GR" sz="1800" dirty="0">
                <a:solidFill>
                  <a:srgbClr val="1F497D">
                    <a:lumMod val="75000"/>
                  </a:srgbClr>
                </a:solidFill>
                <a:ea typeface="Times New Roman" panose="02020603050405020304" pitchFamily="18" charset="0"/>
              </a:rPr>
              <a:t>στις ενδιάμεσες παραμέτρους που περιγράφουν τις αλληλεπιδράσεις με άλλα άτομα και τις σχέσεις τους με τις συνθήκες. </a:t>
            </a:r>
            <a:endParaRPr lang="el-GR" sz="1800" dirty="0" smtClean="0">
              <a:solidFill>
                <a:srgbClr val="1F497D">
                  <a:lumMod val="75000"/>
                </a:srgbClr>
              </a:solidFill>
              <a:ea typeface="Times New Roman" panose="02020603050405020304" pitchFamily="18" charset="0"/>
            </a:endParaRPr>
          </a:p>
          <a:p>
            <a:pPr marL="0" lvl="0" indent="0" algn="just">
              <a:lnSpc>
                <a:spcPct val="150000"/>
              </a:lnSpc>
              <a:spcBef>
                <a:spcPts val="0"/>
              </a:spcBef>
              <a:spcAft>
                <a:spcPts val="0"/>
              </a:spcAft>
              <a:buNone/>
              <a:defRPr/>
            </a:pPr>
            <a:endParaRPr lang="el-GR" sz="1800" dirty="0">
              <a:solidFill>
                <a:srgbClr val="1F497D">
                  <a:lumMod val="75000"/>
                </a:srgbClr>
              </a:solidFill>
              <a:ea typeface="Times New Roman" panose="02020603050405020304" pitchFamily="18" charset="0"/>
            </a:endParaRPr>
          </a:p>
          <a:p>
            <a:pPr marL="0" lvl="0" indent="0" algn="just">
              <a:lnSpc>
                <a:spcPct val="150000"/>
              </a:lnSpc>
              <a:spcBef>
                <a:spcPts val="0"/>
              </a:spcBef>
              <a:spcAft>
                <a:spcPts val="0"/>
              </a:spcAft>
              <a:buNone/>
              <a:defRPr/>
            </a:pPr>
            <a:r>
              <a:rPr lang="el-GR" sz="1800" dirty="0" smtClean="0">
                <a:solidFill>
                  <a:srgbClr val="1F497D">
                    <a:lumMod val="75000"/>
                  </a:srgbClr>
                </a:solidFill>
                <a:ea typeface="Times New Roman" panose="02020603050405020304" pitchFamily="18" charset="0"/>
              </a:rPr>
              <a:t>Η </a:t>
            </a:r>
            <a:r>
              <a:rPr lang="el-GR" sz="1800" dirty="0">
                <a:solidFill>
                  <a:srgbClr val="1F497D">
                    <a:lumMod val="75000"/>
                  </a:srgbClr>
                </a:solidFill>
                <a:ea typeface="Times New Roman" panose="02020603050405020304" pitchFamily="18" charset="0"/>
              </a:rPr>
              <a:t>συνεργατική νοημοσύνη είναι η ικανότητα να σκεφτόμαστε μαζί με άλλους σε θέματα που μας αφορούν και είναι σημαντικά για εμάς και την ομάδα. </a:t>
            </a:r>
            <a:endParaRPr lang="el-GR" sz="1800" dirty="0" smtClean="0">
              <a:solidFill>
                <a:srgbClr val="1F497D">
                  <a:lumMod val="75000"/>
                </a:srgbClr>
              </a:solidFill>
              <a:ea typeface="Times New Roman" panose="02020603050405020304" pitchFamily="18" charset="0"/>
            </a:endParaRPr>
          </a:p>
          <a:p>
            <a:pPr marL="0" lvl="0" indent="0" algn="just">
              <a:lnSpc>
                <a:spcPct val="150000"/>
              </a:lnSpc>
              <a:spcBef>
                <a:spcPts val="0"/>
              </a:spcBef>
              <a:spcAft>
                <a:spcPts val="0"/>
              </a:spcAft>
              <a:buNone/>
              <a:defRPr/>
            </a:pPr>
            <a:endParaRPr lang="el-GR" sz="1800" dirty="0">
              <a:solidFill>
                <a:srgbClr val="1F497D">
                  <a:lumMod val="75000"/>
                </a:srgbClr>
              </a:solidFill>
              <a:ea typeface="Times New Roman" panose="02020603050405020304" pitchFamily="18" charset="0"/>
            </a:endParaRPr>
          </a:p>
          <a:p>
            <a:pPr marL="0" lvl="0" indent="0" algn="just">
              <a:lnSpc>
                <a:spcPct val="150000"/>
              </a:lnSpc>
              <a:spcBef>
                <a:spcPts val="0"/>
              </a:spcBef>
              <a:spcAft>
                <a:spcPts val="0"/>
              </a:spcAft>
              <a:buNone/>
              <a:defRPr/>
            </a:pPr>
            <a:r>
              <a:rPr lang="el-GR" sz="1800" dirty="0" smtClean="0">
                <a:solidFill>
                  <a:srgbClr val="1F497D">
                    <a:lumMod val="75000"/>
                  </a:srgbClr>
                </a:solidFill>
                <a:ea typeface="Times New Roman" panose="02020603050405020304" pitchFamily="18" charset="0"/>
              </a:rPr>
              <a:t>Σε </a:t>
            </a:r>
            <a:r>
              <a:rPr lang="el-GR" sz="1800" dirty="0">
                <a:solidFill>
                  <a:srgbClr val="1F497D">
                    <a:lumMod val="75000"/>
                  </a:srgbClr>
                </a:solidFill>
                <a:ea typeface="Times New Roman" panose="02020603050405020304" pitchFamily="18" charset="0"/>
              </a:rPr>
              <a:t>ένα εκπαιδευτικό περιβάλλον όπως το σχολείο είναι απαραίτητο να δημιουργηθούν οι κατάλληλες συνθήκες για την παραγωγή των καλύτερων και πιο αποτελεσματικών ιδεών και αντίκτυπου της μάθησης σε βάθος χρόνου. Συνήθως οι μαθητές χωρίζονται σε μικρές ομάδες των 4 με 8 ατόμων. </a:t>
            </a:r>
            <a:endParaRPr lang="el-GR" sz="1800" dirty="0" smtClean="0">
              <a:solidFill>
                <a:srgbClr val="1F497D">
                  <a:lumMod val="75000"/>
                </a:srgbClr>
              </a:solidFill>
              <a:ea typeface="Times New Roman" panose="02020603050405020304" pitchFamily="18" charset="0"/>
            </a:endParaRPr>
          </a:p>
          <a:p>
            <a:pPr marL="0" lvl="0" indent="0" algn="just">
              <a:lnSpc>
                <a:spcPct val="150000"/>
              </a:lnSpc>
              <a:spcBef>
                <a:spcPts val="0"/>
              </a:spcBef>
              <a:spcAft>
                <a:spcPts val="0"/>
              </a:spcAft>
              <a:buNone/>
              <a:defRPr/>
            </a:pPr>
            <a:endParaRPr lang="el-GR" sz="1800" dirty="0">
              <a:solidFill>
                <a:srgbClr val="1F497D">
                  <a:lumMod val="75000"/>
                </a:srgbClr>
              </a:solidFill>
              <a:ea typeface="Times New Roman" panose="02020603050405020304" pitchFamily="18" charset="0"/>
            </a:endParaRPr>
          </a:p>
          <a:p>
            <a:pPr marL="0" lvl="0" indent="0" algn="just">
              <a:lnSpc>
                <a:spcPct val="150000"/>
              </a:lnSpc>
              <a:spcBef>
                <a:spcPts val="0"/>
              </a:spcBef>
              <a:spcAft>
                <a:spcPts val="0"/>
              </a:spcAft>
              <a:buNone/>
              <a:defRPr/>
            </a:pPr>
            <a:r>
              <a:rPr lang="el-GR" sz="1800" dirty="0" smtClean="0">
                <a:solidFill>
                  <a:srgbClr val="1F497D">
                    <a:lumMod val="75000"/>
                  </a:srgbClr>
                </a:solidFill>
                <a:ea typeface="Times New Roman" panose="02020603050405020304" pitchFamily="18" charset="0"/>
              </a:rPr>
              <a:t>Το </a:t>
            </a:r>
            <a:r>
              <a:rPr lang="el-GR" sz="1800" dirty="0">
                <a:solidFill>
                  <a:srgbClr val="1F497D">
                    <a:lumMod val="75000"/>
                  </a:srgbClr>
                </a:solidFill>
                <a:ea typeface="Times New Roman" panose="02020603050405020304" pitchFamily="18" charset="0"/>
              </a:rPr>
              <a:t>ζητούμενο είναι η εμβάθυνση της γνώσης και η μάθηση στο μικρότερο δυνατό χρόνο ώστε τα μέλη της ομάδας να συνδυάζουν υψηλή ποιότητα συνεργασίας και ικανότητα να υπερπηδούν την πολυπλοκότητα και τις δυσκολίες της εργασίας. </a:t>
            </a:r>
            <a:endParaRPr kumimoji="0" lang="el-GR"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78564314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FAE8FE">
                <a:alpha val="65000"/>
                <a:lumMod val="76000"/>
              </a:srgbClr>
            </a:gs>
            <a:gs pos="36000">
              <a:srgbClr val="F0EBD5">
                <a:alpha val="85000"/>
              </a:srgbClr>
            </a:gs>
            <a:gs pos="100000">
              <a:srgbClr val="D1C39F">
                <a:alpha val="20000"/>
              </a:srgbClr>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135" y="116632"/>
            <a:ext cx="8229600" cy="563563"/>
          </a:xfrm>
        </p:spPr>
        <p:txBody>
          <a:bodyPr/>
          <a:lstStyle/>
          <a:p>
            <a:pPr algn="ctr"/>
            <a:r>
              <a:rPr lang="el-GR" sz="3200" dirty="0" smtClean="0">
                <a:latin typeface="Calibri"/>
              </a:rPr>
              <a:t>Κατευθύνσεις</a:t>
            </a:r>
            <a:endParaRPr lang="en-US" sz="3200" dirty="0"/>
          </a:p>
        </p:txBody>
      </p:sp>
      <p:sp>
        <p:nvSpPr>
          <p:cNvPr id="96260" name="Freeform 4"/>
          <p:cNvSpPr>
            <a:spLocks noEditPoints="1"/>
          </p:cNvSpPr>
          <p:nvPr/>
        </p:nvSpPr>
        <p:spPr bwMode="gray">
          <a:xfrm rot="20241944">
            <a:off x="145688" y="2267804"/>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8" name="Content Placeholder 2"/>
          <p:cNvSpPr txBox="1">
            <a:spLocks/>
          </p:cNvSpPr>
          <p:nvPr/>
        </p:nvSpPr>
        <p:spPr bwMode="auto">
          <a:xfrm>
            <a:off x="60134" y="260648"/>
            <a:ext cx="908386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50000"/>
              </a:lnSpc>
              <a:spcBef>
                <a:spcPts val="0"/>
              </a:spcBef>
              <a:spcAft>
                <a:spcPct val="0"/>
              </a:spcAft>
              <a:buClrTx/>
              <a:buSzTx/>
              <a:buFont typeface="Arial" charset="0"/>
              <a:buNone/>
              <a:tabLst/>
              <a:defRPr/>
            </a:pPr>
            <a:endParaRPr kumimoji="0" lang="el-GR" sz="2000" b="1" i="0" u="none" strike="noStrike" kern="1200" cap="none" spc="0" normalizeH="0" baseline="0" noProof="0" dirty="0" smtClean="0">
              <a:ln>
                <a:noFill/>
              </a:ln>
              <a:solidFill>
                <a:srgbClr val="1F497D">
                  <a:lumMod val="75000"/>
                </a:srgbClr>
              </a:solidFill>
              <a:effectLst/>
              <a:uLnTx/>
              <a:uFillTx/>
              <a:latin typeface="Calibri"/>
              <a:ea typeface="+mn-ea"/>
              <a:cs typeface="+mn-cs"/>
            </a:endParaRPr>
          </a:p>
          <a:p>
            <a:pPr lvl="0" algn="just">
              <a:lnSpc>
                <a:spcPct val="150000"/>
              </a:lnSpc>
              <a:spcBef>
                <a:spcPts val="0"/>
              </a:spcBef>
              <a:buFont typeface="Wingdings" panose="05000000000000000000" pitchFamily="2" charset="2"/>
              <a:buChar char="v"/>
              <a:defRPr/>
            </a:pPr>
            <a:r>
              <a:rPr lang="el-GR" sz="2000" dirty="0">
                <a:solidFill>
                  <a:srgbClr val="1F497D">
                    <a:lumMod val="75000"/>
                  </a:srgbClr>
                </a:solidFill>
                <a:latin typeface="Calibri"/>
              </a:rPr>
              <a:t>Προτείνονται δύο </a:t>
            </a:r>
            <a:r>
              <a:rPr lang="el-GR" sz="2000" dirty="0" smtClean="0">
                <a:solidFill>
                  <a:srgbClr val="1F497D">
                    <a:lumMod val="75000"/>
                  </a:srgbClr>
                </a:solidFill>
                <a:latin typeface="Calibri"/>
              </a:rPr>
              <a:t>για </a:t>
            </a:r>
            <a:r>
              <a:rPr lang="el-GR" sz="2000" dirty="0">
                <a:solidFill>
                  <a:srgbClr val="1F497D">
                    <a:lumMod val="75000"/>
                  </a:srgbClr>
                </a:solidFill>
                <a:latin typeface="Calibri"/>
              </a:rPr>
              <a:t>την επεξεργασία της συλλογικής γνωστικής λειτουργίας και </a:t>
            </a:r>
            <a:r>
              <a:rPr lang="el-GR" sz="2000" dirty="0" err="1">
                <a:solidFill>
                  <a:srgbClr val="1F497D">
                    <a:lumMod val="75000"/>
                  </a:srgbClr>
                </a:solidFill>
                <a:latin typeface="Calibri"/>
              </a:rPr>
              <a:t>κοινωνικοπολιτισμικής</a:t>
            </a:r>
            <a:r>
              <a:rPr lang="el-GR" sz="2000" dirty="0">
                <a:solidFill>
                  <a:srgbClr val="1F497D">
                    <a:lumMod val="75000"/>
                  </a:srgbClr>
                </a:solidFill>
                <a:latin typeface="Calibri"/>
              </a:rPr>
              <a:t> μάθησης σε μικρές ομάδες. </a:t>
            </a:r>
            <a:endParaRPr lang="el-GR" sz="2000" dirty="0" smtClean="0">
              <a:solidFill>
                <a:srgbClr val="1F497D">
                  <a:lumMod val="75000"/>
                </a:srgbClr>
              </a:solidFill>
              <a:latin typeface="Calibri"/>
            </a:endParaRPr>
          </a:p>
          <a:p>
            <a:pPr lvl="0"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Η </a:t>
            </a:r>
            <a:r>
              <a:rPr lang="el-GR" sz="2000" dirty="0">
                <a:solidFill>
                  <a:srgbClr val="1F497D">
                    <a:lumMod val="75000"/>
                  </a:srgbClr>
                </a:solidFill>
                <a:latin typeface="Calibri"/>
              </a:rPr>
              <a:t>μία διαφοροποιεί το αποτέλεσμα από τους στόχους της διαδικασίας και η άλλη διαφοροποιεί το περιεχόμενο από τη διαδικασία. </a:t>
            </a:r>
            <a:endParaRPr lang="el-GR" sz="2000" dirty="0" smtClean="0">
              <a:solidFill>
                <a:srgbClr val="1F497D">
                  <a:lumMod val="75000"/>
                </a:srgbClr>
              </a:solidFill>
              <a:latin typeface="Calibri"/>
            </a:endParaRPr>
          </a:p>
          <a:p>
            <a:pPr lvl="0"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Το </a:t>
            </a:r>
            <a:r>
              <a:rPr lang="el-GR" sz="2000" dirty="0">
                <a:solidFill>
                  <a:srgbClr val="1F497D">
                    <a:lumMod val="75000"/>
                  </a:srgbClr>
                </a:solidFill>
                <a:latin typeface="Calibri"/>
              </a:rPr>
              <a:t>περιεχόμενο είναι αυτό που συζητείται, ενώ η διαδικασία είναι οι τρόποι αλληλοεπιδρούν τα μέλη της ομάδας, η οργάνωση δηλαδή της ομάδας. </a:t>
            </a:r>
            <a:endParaRPr lang="el-GR" sz="2000" dirty="0" smtClean="0">
              <a:solidFill>
                <a:srgbClr val="1F497D">
                  <a:lumMod val="75000"/>
                </a:srgbClr>
              </a:solidFill>
              <a:latin typeface="Calibri"/>
            </a:endParaRPr>
          </a:p>
          <a:p>
            <a:pPr lvl="0"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Η </a:t>
            </a:r>
            <a:r>
              <a:rPr lang="el-GR" sz="2000" dirty="0">
                <a:solidFill>
                  <a:srgbClr val="1F497D">
                    <a:lumMod val="75000"/>
                  </a:srgbClr>
                </a:solidFill>
                <a:latin typeface="Calibri"/>
              </a:rPr>
              <a:t>χρησιμότητα αυτού του διαχωρισμού είναι σημαντική για τη σύνθεση των ομάδων όπως για παράδειγμα με βάση κάποια κριτήρια, τα στάδια εξέλιξης της ομάδας κ.ά. </a:t>
            </a:r>
            <a:endParaRPr lang="el-GR" sz="2000" dirty="0" smtClean="0">
              <a:solidFill>
                <a:srgbClr val="1F497D">
                  <a:lumMod val="75000"/>
                </a:srgbClr>
              </a:solidFill>
              <a:latin typeface="Calibri"/>
            </a:endParaRPr>
          </a:p>
          <a:p>
            <a:pPr lvl="0" algn="just">
              <a:lnSpc>
                <a:spcPct val="150000"/>
              </a:lnSpc>
              <a:spcBef>
                <a:spcPts val="0"/>
              </a:spcBef>
              <a:buFont typeface="Wingdings" panose="05000000000000000000" pitchFamily="2" charset="2"/>
              <a:buChar char="q"/>
              <a:defRPr/>
            </a:pPr>
            <a:r>
              <a:rPr lang="el-GR" sz="2000" dirty="0" smtClean="0">
                <a:solidFill>
                  <a:srgbClr val="1F497D">
                    <a:lumMod val="75000"/>
                  </a:srgbClr>
                </a:solidFill>
                <a:latin typeface="Calibri"/>
              </a:rPr>
              <a:t>Έτσι </a:t>
            </a:r>
            <a:r>
              <a:rPr lang="el-GR" sz="2000" dirty="0">
                <a:solidFill>
                  <a:srgbClr val="1F497D">
                    <a:lumMod val="75000"/>
                  </a:srgbClr>
                </a:solidFill>
                <a:latin typeface="Calibri"/>
              </a:rPr>
              <a:t>η διαδικασία της σύγκλισης των εκπαιδευτικών δραστηριοτήτων προς τους μαθησιακούς στόχους μεγιστοποιεί την αποτελεσματικότητα της μάθησης των συμμετεχόντων στο μικρότερο δυνατό χρόνο (</a:t>
            </a:r>
            <a:r>
              <a:rPr lang="el-GR" sz="2000" dirty="0" err="1">
                <a:solidFill>
                  <a:srgbClr val="1F497D">
                    <a:lumMod val="75000"/>
                  </a:srgbClr>
                </a:solidFill>
                <a:latin typeface="Calibri"/>
              </a:rPr>
              <a:t>accelerated</a:t>
            </a:r>
            <a:r>
              <a:rPr lang="el-GR" sz="2000" dirty="0">
                <a:solidFill>
                  <a:srgbClr val="1F497D">
                    <a:lumMod val="75000"/>
                  </a:srgbClr>
                </a:solidFill>
                <a:latin typeface="Calibri"/>
              </a:rPr>
              <a:t> </a:t>
            </a:r>
            <a:r>
              <a:rPr lang="el-GR" sz="2000" dirty="0" err="1">
                <a:solidFill>
                  <a:srgbClr val="1F497D">
                    <a:lumMod val="75000"/>
                  </a:srgbClr>
                </a:solidFill>
                <a:latin typeface="Calibri"/>
              </a:rPr>
              <a:t>learning</a:t>
            </a:r>
            <a:r>
              <a:rPr lang="el-GR" sz="2000" dirty="0" smtClean="0">
                <a:solidFill>
                  <a:srgbClr val="1F497D">
                    <a:lumMod val="75000"/>
                  </a:srgbClr>
                </a:solidFill>
                <a:latin typeface="Calibri"/>
              </a:rPr>
              <a:t>).</a:t>
            </a:r>
            <a:endParaRPr kumimoji="0" lang="el-GR" sz="20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Tree>
    <p:extLst>
      <p:ext uri="{BB962C8B-B14F-4D97-AF65-F5344CB8AC3E}">
        <p14:creationId xmlns:p14="http://schemas.microsoft.com/office/powerpoint/2010/main" val="62097440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pPr marL="0" marR="0">
              <a:lnSpc>
                <a:spcPct val="115000"/>
              </a:lnSpc>
              <a:spcBef>
                <a:spcPts val="0"/>
              </a:spcBef>
              <a:spcAft>
                <a:spcPts val="0"/>
              </a:spcAft>
            </a:pPr>
            <a:r>
              <a:rPr lang="el-GR" sz="2800" b="1" dirty="0" smtClean="0">
                <a:solidFill>
                  <a:schemeClr val="tx2">
                    <a:lumMod val="75000"/>
                  </a:schemeClr>
                </a:solidFill>
                <a:latin typeface="+mn-lt"/>
                <a:ea typeface="Times New Roman" panose="02020603050405020304" pitchFamily="18" charset="0"/>
              </a:rPr>
              <a:t>Η </a:t>
            </a:r>
            <a:r>
              <a:rPr lang="el-GR" sz="2800" b="1" dirty="0">
                <a:solidFill>
                  <a:schemeClr val="tx2">
                    <a:lumMod val="75000"/>
                  </a:schemeClr>
                </a:solidFill>
                <a:latin typeface="+mn-lt"/>
                <a:ea typeface="Times New Roman" panose="02020603050405020304" pitchFamily="18" charset="0"/>
              </a:rPr>
              <a:t>αρχή της πολιτιστικής δημοκρατίας </a:t>
            </a:r>
            <a:endParaRPr lang="en-US" sz="2800" u="sng" dirty="0">
              <a:solidFill>
                <a:schemeClr val="tx2">
                  <a:lumMod val="75000"/>
                </a:schemeClr>
              </a:solidFill>
              <a:effectLst/>
              <a:latin typeface="+mn-lt"/>
              <a:ea typeface="Times New Roman" panose="02020603050405020304" pitchFamily="18" charset="0"/>
            </a:endParaRPr>
          </a:p>
        </p:txBody>
      </p:sp>
      <p:sp>
        <p:nvSpPr>
          <p:cNvPr id="3075" name="Θέση περιεχομένου 2"/>
          <p:cNvSpPr>
            <a:spLocks noGrp="1"/>
          </p:cNvSpPr>
          <p:nvPr>
            <p:ph idx="1"/>
          </p:nvPr>
        </p:nvSpPr>
        <p:spPr>
          <a:xfrm>
            <a:off x="974460" y="1414885"/>
            <a:ext cx="6759439" cy="4983162"/>
          </a:xfrm>
        </p:spPr>
        <p:txBody>
          <a:bodyPr/>
          <a:lstStyle/>
          <a:p>
            <a:pPr marL="0" marR="0" indent="0" algn="just">
              <a:lnSpc>
                <a:spcPct val="150000"/>
              </a:lnSpc>
              <a:spcBef>
                <a:spcPts val="0"/>
              </a:spcBef>
              <a:spcAft>
                <a:spcPts val="0"/>
              </a:spcAft>
              <a:buNone/>
            </a:pPr>
            <a:endParaRPr lang="el-GR" sz="2000" u="none" strike="noStrike" dirty="0">
              <a:solidFill>
                <a:schemeClr val="tx2">
                  <a:lumMod val="75000"/>
                </a:schemeClr>
              </a:solidFill>
              <a:effectLst/>
              <a:ea typeface="Times New Roman" panose="02020603050405020304" pitchFamily="18" charset="0"/>
            </a:endParaRPr>
          </a:p>
          <a:p>
            <a:pPr marL="0" marR="0" indent="0" algn="just">
              <a:lnSpc>
                <a:spcPct val="150000"/>
              </a:lnSpc>
              <a:spcBef>
                <a:spcPts val="0"/>
              </a:spcBef>
              <a:spcAft>
                <a:spcPts val="0"/>
              </a:spcAft>
              <a:buNone/>
            </a:pPr>
            <a:r>
              <a:rPr lang="el-GR" sz="2000" dirty="0" smtClean="0">
                <a:solidFill>
                  <a:schemeClr val="tx2">
                    <a:lumMod val="75000"/>
                  </a:schemeClr>
                </a:solidFill>
                <a:ea typeface="Times New Roman" panose="02020603050405020304" pitchFamily="18" charset="0"/>
              </a:rPr>
              <a:t>Οι κοινές </a:t>
            </a:r>
            <a:r>
              <a:rPr lang="el-GR" sz="2000" dirty="0">
                <a:solidFill>
                  <a:schemeClr val="tx2">
                    <a:lumMod val="75000"/>
                  </a:schemeClr>
                </a:solidFill>
                <a:ea typeface="Times New Roman" panose="02020603050405020304" pitchFamily="18" charset="0"/>
              </a:rPr>
              <a:t>αρχές της διακρατικής συνεργασίας στον τομέα του πολιτισμού ενισχύονται από την πολιτιστική ανάπτυξη και συνοχή, την κοινή ευρωπαϊκή πολιτιστική κληρονομιά, την ευρωπαϊκή πολιτιστική ταυτότητα και τη Διεθνή Πολιτιστική Συνεργασία</a:t>
            </a:r>
            <a:r>
              <a:rPr lang="el-GR" sz="2000" dirty="0" smtClean="0">
                <a:solidFill>
                  <a:schemeClr val="tx2">
                    <a:lumMod val="75000"/>
                  </a:schemeClr>
                </a:solidFill>
                <a:ea typeface="Times New Roman" panose="02020603050405020304" pitchFamily="18" charset="0"/>
              </a:rPr>
              <a:t>.</a:t>
            </a:r>
            <a:endParaRPr lang="el-GR" sz="2000" dirty="0">
              <a:solidFill>
                <a:schemeClr val="tx2">
                  <a:lumMod val="75000"/>
                </a:schemeClr>
              </a:solidFill>
              <a:ea typeface="Times New Roman" panose="02020603050405020304" pitchFamily="18" charset="0"/>
            </a:endParaRPr>
          </a:p>
        </p:txBody>
      </p:sp>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Tree>
    <p:extLst>
      <p:ext uri="{BB962C8B-B14F-4D97-AF65-F5344CB8AC3E}">
        <p14:creationId xmlns:p14="http://schemas.microsoft.com/office/powerpoint/2010/main" val="14885677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FAE8FE">
                <a:alpha val="65000"/>
                <a:lumMod val="76000"/>
              </a:srgbClr>
            </a:gs>
            <a:gs pos="36000">
              <a:srgbClr val="F0EBD5">
                <a:alpha val="85000"/>
              </a:srgbClr>
            </a:gs>
            <a:gs pos="100000">
              <a:srgbClr val="D1C39F">
                <a:alpha val="20000"/>
              </a:srgbClr>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135" y="116632"/>
            <a:ext cx="8229600" cy="563563"/>
          </a:xfrm>
        </p:spPr>
        <p:txBody>
          <a:bodyPr/>
          <a:lstStyle/>
          <a:p>
            <a:pPr algn="ctr"/>
            <a:r>
              <a:rPr lang="el-GR" sz="3200" dirty="0" smtClean="0">
                <a:latin typeface="Calibri"/>
              </a:rPr>
              <a:t>Κατευθύνσεις</a:t>
            </a:r>
            <a:endParaRPr lang="en-US" sz="3200" dirty="0"/>
          </a:p>
        </p:txBody>
      </p:sp>
      <p:sp>
        <p:nvSpPr>
          <p:cNvPr id="96260" name="Freeform 4"/>
          <p:cNvSpPr>
            <a:spLocks noEditPoints="1"/>
          </p:cNvSpPr>
          <p:nvPr/>
        </p:nvSpPr>
        <p:spPr bwMode="gray">
          <a:xfrm rot="20241944">
            <a:off x="145688" y="2267804"/>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8" name="Content Placeholder 2"/>
          <p:cNvSpPr txBox="1">
            <a:spLocks/>
          </p:cNvSpPr>
          <p:nvPr/>
        </p:nvSpPr>
        <p:spPr bwMode="auto">
          <a:xfrm>
            <a:off x="0" y="1556792"/>
            <a:ext cx="908386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charset="0"/>
              <a:buNone/>
              <a:defRPr/>
            </a:pPr>
            <a:endParaRPr lang="el-GR" sz="2000" b="1"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v"/>
              <a:defRPr/>
            </a:pPr>
            <a:r>
              <a:rPr lang="el-GR" sz="2000" dirty="0">
                <a:solidFill>
                  <a:srgbClr val="1F497D">
                    <a:lumMod val="75000"/>
                  </a:srgbClr>
                </a:solidFill>
                <a:latin typeface="Calibri"/>
              </a:rPr>
              <a:t>Σύμφωνα με τον </a:t>
            </a:r>
            <a:r>
              <a:rPr lang="el-GR" sz="2000" dirty="0" err="1">
                <a:solidFill>
                  <a:srgbClr val="1F497D">
                    <a:lumMod val="75000"/>
                  </a:srgbClr>
                </a:solidFill>
                <a:latin typeface="Calibri"/>
              </a:rPr>
              <a:t>Dillenbourg</a:t>
            </a:r>
            <a:r>
              <a:rPr lang="el-GR" sz="2000" dirty="0">
                <a:solidFill>
                  <a:srgbClr val="1F497D">
                    <a:lumMod val="75000"/>
                  </a:srgbClr>
                </a:solidFill>
                <a:latin typeface="Calibri"/>
              </a:rPr>
              <a:t> και τους συνεργάτες του (1996), το κλειδί στη συνεργασία είναι η εξεύρεση κατάλληλων ενδιάμεσων μεταβλητών βοηθούν την περιγραφή, ανάλυση και υποστήριξη συνεργατικών αλληλεπιδράσεων και των </a:t>
            </a:r>
            <a:r>
              <a:rPr lang="el-GR" sz="2000" dirty="0" err="1">
                <a:solidFill>
                  <a:srgbClr val="1F497D">
                    <a:lumMod val="75000"/>
                  </a:srgbClr>
                </a:solidFill>
                <a:latin typeface="Calibri"/>
              </a:rPr>
              <a:t>σχέσεών</a:t>
            </a:r>
            <a:r>
              <a:rPr lang="el-GR" sz="2000" dirty="0">
                <a:solidFill>
                  <a:srgbClr val="1F497D">
                    <a:lumMod val="75000"/>
                  </a:srgbClr>
                </a:solidFill>
                <a:latin typeface="Calibri"/>
              </a:rPr>
              <a:t> τους με συνθήκες που διευκολύνουν την </a:t>
            </a:r>
            <a:r>
              <a:rPr lang="el-GR" sz="2000" dirty="0" err="1">
                <a:solidFill>
                  <a:srgbClr val="1F497D">
                    <a:lumMod val="75000"/>
                  </a:srgbClr>
                </a:solidFill>
                <a:latin typeface="Calibri"/>
              </a:rPr>
              <a:t>κοινωνικοπολιτισμική</a:t>
            </a:r>
            <a:r>
              <a:rPr lang="el-GR" sz="2000" dirty="0">
                <a:solidFill>
                  <a:srgbClr val="1F497D">
                    <a:lumMod val="75000"/>
                  </a:srgbClr>
                </a:solidFill>
                <a:latin typeface="Calibri"/>
              </a:rPr>
              <a:t> συνεργατική μάθηση. </a:t>
            </a:r>
          </a:p>
        </p:txBody>
      </p:sp>
    </p:spTree>
    <p:extLst>
      <p:ext uri="{BB962C8B-B14F-4D97-AF65-F5344CB8AC3E}">
        <p14:creationId xmlns:p14="http://schemas.microsoft.com/office/powerpoint/2010/main" val="1309424154"/>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FAE8FE">
                <a:alpha val="65000"/>
                <a:lumMod val="76000"/>
              </a:srgbClr>
            </a:gs>
            <a:gs pos="36000">
              <a:srgbClr val="F0EBD5">
                <a:alpha val="85000"/>
              </a:srgbClr>
            </a:gs>
            <a:gs pos="100000">
              <a:srgbClr val="D1C39F">
                <a:alpha val="20000"/>
              </a:srgbClr>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135" y="116632"/>
            <a:ext cx="8229600" cy="563563"/>
          </a:xfrm>
        </p:spPr>
        <p:txBody>
          <a:bodyPr/>
          <a:lstStyle/>
          <a:p>
            <a:pPr algn="ctr"/>
            <a:r>
              <a:rPr lang="el-GR" sz="3200" dirty="0" smtClean="0">
                <a:latin typeface="Calibri"/>
              </a:rPr>
              <a:t>Κατευθύνσεις</a:t>
            </a:r>
            <a:endParaRPr lang="en-US" sz="3200" dirty="0"/>
          </a:p>
        </p:txBody>
      </p:sp>
      <p:sp>
        <p:nvSpPr>
          <p:cNvPr id="96260" name="Freeform 4"/>
          <p:cNvSpPr>
            <a:spLocks noEditPoints="1"/>
          </p:cNvSpPr>
          <p:nvPr/>
        </p:nvSpPr>
        <p:spPr bwMode="gray">
          <a:xfrm rot="20241944">
            <a:off x="145688" y="2267804"/>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8" name="Content Placeholder 2"/>
          <p:cNvSpPr txBox="1">
            <a:spLocks/>
          </p:cNvSpPr>
          <p:nvPr/>
        </p:nvSpPr>
        <p:spPr bwMode="auto">
          <a:xfrm>
            <a:off x="60135" y="1484784"/>
            <a:ext cx="908386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None/>
              <a:defRPr/>
            </a:pPr>
            <a:r>
              <a:rPr lang="el-GR" sz="2000" dirty="0">
                <a:solidFill>
                  <a:srgbClr val="1F497D">
                    <a:lumMod val="75000"/>
                  </a:srgbClr>
                </a:solidFill>
                <a:latin typeface="Calibri"/>
              </a:rPr>
              <a:t>Η μάθηση και η δημιουργική ροή της ομάδας είναι κρίσιμη για την ενεργητική συμμετοχή και </a:t>
            </a:r>
            <a:r>
              <a:rPr lang="el-GR" sz="2000" dirty="0" err="1">
                <a:solidFill>
                  <a:srgbClr val="1F497D">
                    <a:lumMod val="75000"/>
                  </a:srgbClr>
                </a:solidFill>
                <a:latin typeface="Calibri"/>
              </a:rPr>
              <a:t>εμβύθιση</a:t>
            </a:r>
            <a:r>
              <a:rPr lang="el-GR" sz="2000" dirty="0">
                <a:solidFill>
                  <a:srgbClr val="1F497D">
                    <a:lumMod val="75000"/>
                  </a:srgbClr>
                </a:solidFill>
                <a:latin typeface="Calibri"/>
              </a:rPr>
              <a:t> που βοηθάει την ενεργό συμμετοχή των μελών σε δραστηριότητες που απαιτούν δεξιότητες λίγο πιο πάνω από το σημερινό τους επίπεδο. </a:t>
            </a:r>
            <a:endParaRPr lang="el-GR" sz="2000" dirty="0" smtClean="0">
              <a:solidFill>
                <a:srgbClr val="1F497D">
                  <a:lumMod val="75000"/>
                </a:srgbClr>
              </a:solidFill>
              <a:latin typeface="Calibri"/>
            </a:endParaRPr>
          </a:p>
          <a:p>
            <a:pPr marL="0" indent="0" algn="just">
              <a:lnSpc>
                <a:spcPct val="150000"/>
              </a:lnSpc>
              <a:spcBef>
                <a:spcPts val="0"/>
              </a:spcBef>
              <a:buNone/>
              <a:defRPr/>
            </a:pPr>
            <a:r>
              <a:rPr lang="el-GR" sz="2000" dirty="0" smtClean="0">
                <a:solidFill>
                  <a:srgbClr val="1F497D">
                    <a:lumMod val="75000"/>
                  </a:srgbClr>
                </a:solidFill>
                <a:latin typeface="Calibri"/>
              </a:rPr>
              <a:t>Έτσι</a:t>
            </a:r>
            <a:r>
              <a:rPr lang="el-GR" sz="2000" dirty="0">
                <a:solidFill>
                  <a:srgbClr val="1F497D">
                    <a:lumMod val="75000"/>
                  </a:srgbClr>
                </a:solidFill>
                <a:latin typeface="Calibri"/>
              </a:rPr>
              <a:t>, για τον </a:t>
            </a:r>
            <a:r>
              <a:rPr lang="el-GR" sz="2000" dirty="0" err="1">
                <a:solidFill>
                  <a:srgbClr val="1F497D">
                    <a:lumMod val="75000"/>
                  </a:srgbClr>
                </a:solidFill>
                <a:latin typeface="Calibri"/>
              </a:rPr>
              <a:t>Csikszentmihalyi</a:t>
            </a:r>
            <a:r>
              <a:rPr lang="el-GR" sz="2000" dirty="0">
                <a:solidFill>
                  <a:srgbClr val="1F497D">
                    <a:lumMod val="75000"/>
                  </a:srgbClr>
                </a:solidFill>
                <a:latin typeface="Calibri"/>
              </a:rPr>
              <a:t> (1996), μια τέτοια εξερευνητική συμπεριφορά όσον αφορά τη γνώση, τις δεξιότητες και τις ικανότητες μπορεί να εξηγηθεί από αυτό το εγγενές κίνητρο για την επίτευξη των στόχων που αντιπροσωπεύουν επίσης τη γνωσιακή και μαθησιακή πρόκληση.</a:t>
            </a:r>
          </a:p>
        </p:txBody>
      </p:sp>
    </p:spTree>
    <p:extLst>
      <p:ext uri="{BB962C8B-B14F-4D97-AF65-F5344CB8AC3E}">
        <p14:creationId xmlns:p14="http://schemas.microsoft.com/office/powerpoint/2010/main" val="872702721"/>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FAE8FE">
                <a:alpha val="65000"/>
                <a:lumMod val="76000"/>
              </a:srgbClr>
            </a:gs>
            <a:gs pos="36000">
              <a:srgbClr val="F0EBD5">
                <a:alpha val="85000"/>
              </a:srgbClr>
            </a:gs>
            <a:gs pos="100000">
              <a:srgbClr val="D1C39F">
                <a:alpha val="20000"/>
              </a:srgbClr>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135" y="116632"/>
            <a:ext cx="8229600" cy="563563"/>
          </a:xfrm>
        </p:spPr>
        <p:txBody>
          <a:bodyPr/>
          <a:lstStyle/>
          <a:p>
            <a:pPr algn="ctr"/>
            <a:r>
              <a:rPr lang="el-GR" sz="3200" dirty="0" smtClean="0">
                <a:latin typeface="Calibri"/>
              </a:rPr>
              <a:t>Κατευθύνσεις</a:t>
            </a:r>
            <a:endParaRPr lang="en-US" sz="3200" dirty="0"/>
          </a:p>
        </p:txBody>
      </p:sp>
      <p:sp>
        <p:nvSpPr>
          <p:cNvPr id="96260" name="Freeform 4"/>
          <p:cNvSpPr>
            <a:spLocks noEditPoints="1"/>
          </p:cNvSpPr>
          <p:nvPr/>
        </p:nvSpPr>
        <p:spPr bwMode="gray">
          <a:xfrm rot="20241944">
            <a:off x="145688" y="2267804"/>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8" name="Content Placeholder 2"/>
          <p:cNvSpPr txBox="1">
            <a:spLocks/>
          </p:cNvSpPr>
          <p:nvPr/>
        </p:nvSpPr>
        <p:spPr bwMode="auto">
          <a:xfrm>
            <a:off x="60134" y="260648"/>
            <a:ext cx="908386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charset="0"/>
              <a:buNone/>
              <a:defRPr/>
            </a:pPr>
            <a:endParaRPr lang="el-GR" sz="2000" b="1"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v"/>
              <a:defRPr/>
            </a:pPr>
            <a:r>
              <a:rPr lang="el-GR" sz="2000" dirty="0">
                <a:solidFill>
                  <a:srgbClr val="1F497D">
                    <a:lumMod val="75000"/>
                  </a:srgbClr>
                </a:solidFill>
                <a:latin typeface="Calibri"/>
              </a:rPr>
              <a:t>Οι εσωτερικές ανταμοιβές παρέχονται όταν μια κατάσταση που προηγουμένως δεν έχει κατακτηθεί </a:t>
            </a:r>
            <a:r>
              <a:rPr lang="el-GR" sz="2000" dirty="0" err="1">
                <a:solidFill>
                  <a:srgbClr val="1F497D">
                    <a:lumMod val="75000"/>
                  </a:srgbClr>
                </a:solidFill>
                <a:latin typeface="Calibri"/>
              </a:rPr>
              <a:t>κατακτάται</a:t>
            </a:r>
            <a:r>
              <a:rPr lang="el-GR" sz="2000" dirty="0">
                <a:solidFill>
                  <a:srgbClr val="1F497D">
                    <a:lumMod val="75000"/>
                  </a:srgbClr>
                </a:solidFill>
                <a:latin typeface="Calibri"/>
              </a:rPr>
              <a:t> στο βέλτιστο χρονικό διάστημα.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v"/>
              <a:defRPr/>
            </a:pPr>
            <a:r>
              <a:rPr lang="el-GR" sz="2000" dirty="0" smtClean="0">
                <a:solidFill>
                  <a:srgbClr val="1F497D">
                    <a:lumMod val="75000"/>
                  </a:srgbClr>
                </a:solidFill>
                <a:latin typeface="Calibri"/>
              </a:rPr>
              <a:t>Η </a:t>
            </a:r>
            <a:r>
              <a:rPr lang="el-GR" sz="2000" dirty="0">
                <a:solidFill>
                  <a:srgbClr val="1F497D">
                    <a:lumMod val="75000"/>
                  </a:srgbClr>
                </a:solidFill>
                <a:latin typeface="Calibri"/>
              </a:rPr>
              <a:t>εσωτερική ανταμοιβή και ικανοποίηση είναι η μέγιστη δυνατή όταν η πρόκληση για την επίτευξη των στόχων και την επίλυση προβλημάτων δεν είναι πολύ εύκολη, αλλά επίσης δεν είναι πολύ δύσκολη.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v"/>
              <a:defRPr/>
            </a:pPr>
            <a:r>
              <a:rPr lang="el-GR" sz="2000" dirty="0" smtClean="0">
                <a:solidFill>
                  <a:srgbClr val="1F497D">
                    <a:lumMod val="75000"/>
                  </a:srgbClr>
                </a:solidFill>
                <a:latin typeface="Calibri"/>
              </a:rPr>
              <a:t>Η </a:t>
            </a:r>
            <a:r>
              <a:rPr lang="el-GR" sz="2000" dirty="0">
                <a:solidFill>
                  <a:srgbClr val="1F497D">
                    <a:lumMod val="75000"/>
                  </a:srgbClr>
                </a:solidFill>
                <a:latin typeface="Calibri"/>
              </a:rPr>
              <a:t>δημιουργικότητα είναι ένας συνδυασμός προσωπικών στόχων των μελών και αίσθησης ανακολουθίας τους στο άμεσο περιβάλλον (δεν έχουν επιτευχθεί) και επομένως η δημιουργική διαδικασία είναι μια αναζήτηση τρόπων που θα αλλάξουν το περιβάλλον ώστε να μειωθεί αυτή η δυσαναλογία (</a:t>
            </a:r>
            <a:r>
              <a:rPr lang="el-GR" sz="2000" dirty="0" err="1">
                <a:solidFill>
                  <a:srgbClr val="1F497D">
                    <a:lumMod val="75000"/>
                  </a:srgbClr>
                </a:solidFill>
                <a:latin typeface="Calibri"/>
              </a:rPr>
              <a:t>Ancona</a:t>
            </a:r>
            <a:r>
              <a:rPr lang="el-GR" sz="2000" dirty="0">
                <a:solidFill>
                  <a:srgbClr val="1F497D">
                    <a:lumMod val="75000"/>
                  </a:srgbClr>
                </a:solidFill>
                <a:latin typeface="Calibri"/>
              </a:rPr>
              <a:t> &amp; </a:t>
            </a:r>
            <a:r>
              <a:rPr lang="el-GR" sz="2000" dirty="0" err="1">
                <a:solidFill>
                  <a:srgbClr val="1F497D">
                    <a:lumMod val="75000"/>
                  </a:srgbClr>
                </a:solidFill>
                <a:latin typeface="Calibri"/>
              </a:rPr>
              <a:t>Bresman</a:t>
            </a:r>
            <a:r>
              <a:rPr lang="el-GR" sz="2000" dirty="0">
                <a:solidFill>
                  <a:srgbClr val="1F497D">
                    <a:lumMod val="75000"/>
                  </a:srgbClr>
                </a:solidFill>
                <a:latin typeface="Calibri"/>
              </a:rPr>
              <a:t>, 2007).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q"/>
              <a:defRPr/>
            </a:pPr>
            <a:r>
              <a:rPr lang="el-GR" sz="2000" dirty="0" smtClean="0">
                <a:solidFill>
                  <a:srgbClr val="1F497D">
                    <a:lumMod val="75000"/>
                  </a:srgbClr>
                </a:solidFill>
                <a:latin typeface="Calibri"/>
              </a:rPr>
              <a:t>Έτσι </a:t>
            </a:r>
            <a:r>
              <a:rPr lang="el-GR" sz="2000" dirty="0">
                <a:solidFill>
                  <a:srgbClr val="1F497D">
                    <a:lumMod val="75000"/>
                  </a:srgbClr>
                </a:solidFill>
                <a:latin typeface="Calibri"/>
              </a:rPr>
              <a:t>οι δημιουργικές μικρές ομάδες μπορεί να έχουν μικρότερο ή μεγαλύτερο αντίκτυπο στο εξωτερικό περιβάλλον και άρα τη δυνατότητα να το αλλάξουν. </a:t>
            </a:r>
          </a:p>
        </p:txBody>
      </p:sp>
    </p:spTree>
    <p:extLst>
      <p:ext uri="{BB962C8B-B14F-4D97-AF65-F5344CB8AC3E}">
        <p14:creationId xmlns:p14="http://schemas.microsoft.com/office/powerpoint/2010/main" val="1997324225"/>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FAE8FE">
                <a:alpha val="65000"/>
                <a:lumMod val="76000"/>
              </a:srgbClr>
            </a:gs>
            <a:gs pos="36000">
              <a:srgbClr val="F0EBD5">
                <a:alpha val="85000"/>
              </a:srgbClr>
            </a:gs>
            <a:gs pos="100000">
              <a:srgbClr val="D1C39F">
                <a:alpha val="20000"/>
              </a:srgbClr>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135" y="116632"/>
            <a:ext cx="8229600" cy="563563"/>
          </a:xfrm>
        </p:spPr>
        <p:txBody>
          <a:bodyPr/>
          <a:lstStyle/>
          <a:p>
            <a:pPr algn="ctr"/>
            <a:r>
              <a:rPr lang="el-GR" sz="3200" dirty="0" smtClean="0">
                <a:latin typeface="Calibri"/>
              </a:rPr>
              <a:t>Κατευθύνσεις</a:t>
            </a:r>
            <a:endParaRPr lang="en-US" sz="3200" dirty="0"/>
          </a:p>
        </p:txBody>
      </p:sp>
      <p:sp>
        <p:nvSpPr>
          <p:cNvPr id="96260" name="Freeform 4"/>
          <p:cNvSpPr>
            <a:spLocks noEditPoints="1"/>
          </p:cNvSpPr>
          <p:nvPr/>
        </p:nvSpPr>
        <p:spPr bwMode="gray">
          <a:xfrm rot="20241944">
            <a:off x="145688" y="2267804"/>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8" name="Content Placeholder 2"/>
          <p:cNvSpPr txBox="1">
            <a:spLocks/>
          </p:cNvSpPr>
          <p:nvPr/>
        </p:nvSpPr>
        <p:spPr bwMode="auto">
          <a:xfrm>
            <a:off x="60134" y="260648"/>
            <a:ext cx="908386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charset="0"/>
              <a:buNone/>
              <a:defRPr/>
            </a:pPr>
            <a:endParaRPr lang="el-GR" sz="2000" b="1" dirty="0" smtClean="0">
              <a:solidFill>
                <a:srgbClr val="1F497D">
                  <a:lumMod val="75000"/>
                </a:srgbClr>
              </a:solidFill>
              <a:latin typeface="Calibri"/>
            </a:endParaRPr>
          </a:p>
          <a:p>
            <a:pPr marL="0" indent="0" algn="just">
              <a:lnSpc>
                <a:spcPct val="150000"/>
              </a:lnSpc>
              <a:spcBef>
                <a:spcPts val="0"/>
              </a:spcBef>
              <a:buNone/>
              <a:defRPr/>
            </a:pPr>
            <a:r>
              <a:rPr lang="el-GR" sz="2000" dirty="0" smtClean="0">
                <a:solidFill>
                  <a:srgbClr val="1F497D">
                    <a:lumMod val="75000"/>
                  </a:srgbClr>
                </a:solidFill>
                <a:latin typeface="Calibri"/>
              </a:rPr>
              <a:t>Τα </a:t>
            </a:r>
            <a:r>
              <a:rPr lang="el-GR" sz="2000" dirty="0">
                <a:solidFill>
                  <a:srgbClr val="1F497D">
                    <a:lumMod val="75000"/>
                  </a:srgbClr>
                </a:solidFill>
                <a:latin typeface="Calibri"/>
              </a:rPr>
              <a:t>μέλη των μικρών ομάδων μπορούν να αλληλοεπιδρούν και μαθαίνουν ο ένας από τον άλλον σχεδόν χωρίς εποπτική αρχή τόσο επίσημα όσο και </a:t>
            </a:r>
            <a:r>
              <a:rPr lang="el-GR" sz="2000" dirty="0" smtClean="0">
                <a:solidFill>
                  <a:srgbClr val="1F497D">
                    <a:lumMod val="75000"/>
                  </a:srgbClr>
                </a:solidFill>
                <a:latin typeface="Calibri"/>
              </a:rPr>
              <a:t>ανεπίσημα.</a:t>
            </a:r>
          </a:p>
          <a:p>
            <a:pPr algn="just">
              <a:lnSpc>
                <a:spcPct val="150000"/>
              </a:lnSpc>
              <a:spcBef>
                <a:spcPts val="0"/>
              </a:spcBef>
              <a:buFont typeface="Wingdings" panose="05000000000000000000" pitchFamily="2" charset="2"/>
              <a:buChar char="ü"/>
              <a:defRPr/>
            </a:pPr>
            <a:r>
              <a:rPr lang="el-GR" sz="2000" dirty="0">
                <a:solidFill>
                  <a:srgbClr val="1F497D">
                    <a:lumMod val="75000"/>
                  </a:srgbClr>
                </a:solidFill>
                <a:latin typeface="Calibri"/>
              </a:rPr>
              <a:t>Δ</a:t>
            </a:r>
            <a:r>
              <a:rPr lang="el-GR" sz="2000" dirty="0" smtClean="0">
                <a:solidFill>
                  <a:srgbClr val="1F497D">
                    <a:lumMod val="75000"/>
                  </a:srgbClr>
                </a:solidFill>
                <a:latin typeface="Calibri"/>
              </a:rPr>
              <a:t>ιερευνούν</a:t>
            </a:r>
            <a:r>
              <a:rPr lang="el-GR" sz="2000" dirty="0">
                <a:solidFill>
                  <a:srgbClr val="1F497D">
                    <a:lumMod val="75000"/>
                  </a:srgbClr>
                </a:solidFill>
                <a:latin typeface="Calibri"/>
              </a:rPr>
              <a:t>,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συζητούν</a:t>
            </a:r>
            <a:r>
              <a:rPr lang="el-GR" sz="2000" dirty="0">
                <a:solidFill>
                  <a:srgbClr val="1F497D">
                    <a:lumMod val="75000"/>
                  </a:srgbClr>
                </a:solidFill>
                <a:latin typeface="Calibri"/>
              </a:rPr>
              <a:t>,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ü"/>
              <a:defRPr/>
            </a:pPr>
            <a:r>
              <a:rPr lang="el-GR" sz="2000" dirty="0">
                <a:solidFill>
                  <a:srgbClr val="1F497D">
                    <a:lumMod val="75000"/>
                  </a:srgbClr>
                </a:solidFill>
                <a:latin typeface="Calibri"/>
              </a:rPr>
              <a:t>ε</a:t>
            </a:r>
            <a:r>
              <a:rPr lang="el-GR" sz="2000" dirty="0" smtClean="0">
                <a:solidFill>
                  <a:srgbClr val="1F497D">
                    <a:lumMod val="75000"/>
                  </a:srgbClr>
                </a:solidFill>
                <a:latin typeface="Calibri"/>
              </a:rPr>
              <a:t>ξηγούν,  </a:t>
            </a:r>
          </a:p>
          <a:p>
            <a:pPr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επικρίνουν δραστηριότητες, </a:t>
            </a:r>
          </a:p>
          <a:p>
            <a:pPr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αναπτύσσουν </a:t>
            </a:r>
            <a:r>
              <a:rPr lang="el-GR" sz="2000" dirty="0">
                <a:solidFill>
                  <a:srgbClr val="1F497D">
                    <a:lumMod val="75000"/>
                  </a:srgbClr>
                </a:solidFill>
                <a:latin typeface="Calibri"/>
              </a:rPr>
              <a:t>γνώση και δεξιότητες για την οργάνωση και τον προγραμματισμό</a:t>
            </a:r>
            <a:r>
              <a:rPr lang="el-GR" sz="2000" dirty="0" smtClean="0">
                <a:solidFill>
                  <a:srgbClr val="1F497D">
                    <a:lumMod val="75000"/>
                  </a:srgbClr>
                </a:solidFill>
                <a:latin typeface="Calibri"/>
              </a:rPr>
              <a:t>,</a:t>
            </a:r>
          </a:p>
          <a:p>
            <a:pPr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δουλεύουν </a:t>
            </a:r>
            <a:r>
              <a:rPr lang="el-GR" sz="2000" dirty="0">
                <a:solidFill>
                  <a:srgbClr val="1F497D">
                    <a:lumMod val="75000"/>
                  </a:srgbClr>
                </a:solidFill>
                <a:latin typeface="Calibri"/>
              </a:rPr>
              <a:t>σε συνεργασία με άλλους, με εποικοδομητική ανταλλαγή σχολίων </a:t>
            </a:r>
            <a:r>
              <a:rPr lang="el-GR" sz="2000" dirty="0" smtClean="0">
                <a:solidFill>
                  <a:srgbClr val="1F497D">
                    <a:lumMod val="75000"/>
                  </a:srgbClr>
                </a:solidFill>
                <a:latin typeface="Calibri"/>
              </a:rPr>
              <a:t> </a:t>
            </a:r>
            <a:r>
              <a:rPr lang="el-GR" sz="2000" dirty="0" err="1" smtClean="0">
                <a:solidFill>
                  <a:srgbClr val="1F497D">
                    <a:lumMod val="75000"/>
                  </a:srgbClr>
                </a:solidFill>
                <a:latin typeface="Calibri"/>
              </a:rPr>
              <a:t>αξιολογουν</a:t>
            </a:r>
            <a:r>
              <a:rPr lang="el-GR" sz="2000" dirty="0" smtClean="0">
                <a:solidFill>
                  <a:srgbClr val="1F497D">
                    <a:lumMod val="75000"/>
                  </a:srgbClr>
                </a:solidFill>
                <a:latin typeface="Calibri"/>
              </a:rPr>
              <a:t> </a:t>
            </a:r>
            <a:r>
              <a:rPr lang="el-GR" sz="2000" dirty="0">
                <a:solidFill>
                  <a:srgbClr val="1F497D">
                    <a:lumMod val="75000"/>
                  </a:srgbClr>
                </a:solidFill>
                <a:latin typeface="Calibri"/>
              </a:rPr>
              <a:t>τη δική τους μάθηση και εμπειρία με τον </a:t>
            </a:r>
            <a:r>
              <a:rPr lang="el-GR" sz="2000" dirty="0" err="1">
                <a:solidFill>
                  <a:srgbClr val="1F497D">
                    <a:lumMod val="75000"/>
                  </a:srgbClr>
                </a:solidFill>
                <a:latin typeface="Calibri"/>
              </a:rPr>
              <a:t>αναστοχασμό</a:t>
            </a:r>
            <a:r>
              <a:rPr lang="el-GR" sz="2000" dirty="0">
                <a:solidFill>
                  <a:srgbClr val="1F497D">
                    <a:lumMod val="75000"/>
                  </a:srgbClr>
                </a:solidFill>
                <a:latin typeface="Calibri"/>
              </a:rPr>
              <a:t>.</a:t>
            </a:r>
          </a:p>
        </p:txBody>
      </p:sp>
    </p:spTree>
    <p:extLst>
      <p:ext uri="{BB962C8B-B14F-4D97-AF65-F5344CB8AC3E}">
        <p14:creationId xmlns:p14="http://schemas.microsoft.com/office/powerpoint/2010/main" val="1394494350"/>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FAE8FE">
                <a:alpha val="65000"/>
                <a:lumMod val="76000"/>
              </a:srgbClr>
            </a:gs>
            <a:gs pos="36000">
              <a:srgbClr val="F0EBD5">
                <a:alpha val="85000"/>
              </a:srgbClr>
            </a:gs>
            <a:gs pos="100000">
              <a:srgbClr val="D1C39F">
                <a:alpha val="20000"/>
              </a:srgbClr>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135" y="116632"/>
            <a:ext cx="8229600" cy="563563"/>
          </a:xfrm>
        </p:spPr>
        <p:txBody>
          <a:bodyPr/>
          <a:lstStyle/>
          <a:p>
            <a:pPr algn="ctr"/>
            <a:r>
              <a:rPr lang="el-GR" sz="3200" dirty="0" smtClean="0">
                <a:latin typeface="Calibri"/>
              </a:rPr>
              <a:t>Κατευθύνσεις</a:t>
            </a:r>
            <a:endParaRPr lang="en-US" sz="3200" dirty="0"/>
          </a:p>
        </p:txBody>
      </p:sp>
      <p:sp>
        <p:nvSpPr>
          <p:cNvPr id="96260" name="Freeform 4"/>
          <p:cNvSpPr>
            <a:spLocks noEditPoints="1"/>
          </p:cNvSpPr>
          <p:nvPr/>
        </p:nvSpPr>
        <p:spPr bwMode="gray">
          <a:xfrm rot="20241944">
            <a:off x="145688" y="2267804"/>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8" name="Content Placeholder 2"/>
          <p:cNvSpPr txBox="1">
            <a:spLocks/>
          </p:cNvSpPr>
          <p:nvPr/>
        </p:nvSpPr>
        <p:spPr bwMode="auto">
          <a:xfrm>
            <a:off x="60134" y="260648"/>
            <a:ext cx="908386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charset="0"/>
              <a:buNone/>
              <a:defRPr/>
            </a:pPr>
            <a:endParaRPr lang="el-GR" sz="2000" b="1"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v"/>
              <a:defRPr/>
            </a:pPr>
            <a:r>
              <a:rPr lang="el-GR" sz="2000" dirty="0" smtClean="0">
                <a:solidFill>
                  <a:srgbClr val="1F497D">
                    <a:lumMod val="75000"/>
                  </a:srgbClr>
                </a:solidFill>
                <a:latin typeface="Calibri"/>
              </a:rPr>
              <a:t>Με βάση τη σημασία </a:t>
            </a:r>
            <a:r>
              <a:rPr lang="el-GR" sz="2000" dirty="0">
                <a:solidFill>
                  <a:srgbClr val="1F497D">
                    <a:lumMod val="75000"/>
                  </a:srgbClr>
                </a:solidFill>
                <a:latin typeface="Calibri"/>
              </a:rPr>
              <a:t>της </a:t>
            </a:r>
            <a:r>
              <a:rPr lang="el-GR" sz="2000" dirty="0" err="1">
                <a:solidFill>
                  <a:srgbClr val="1F497D">
                    <a:lumMod val="75000"/>
                  </a:srgbClr>
                </a:solidFill>
                <a:latin typeface="Calibri"/>
              </a:rPr>
              <a:t>κοινωνικοπολιτισμικής</a:t>
            </a:r>
            <a:r>
              <a:rPr lang="el-GR" sz="2000" dirty="0">
                <a:solidFill>
                  <a:srgbClr val="1F497D">
                    <a:lumMod val="75000"/>
                  </a:srgbClr>
                </a:solidFill>
                <a:latin typeface="Calibri"/>
              </a:rPr>
              <a:t> μάθησης και της οικοδόμησης γνώσης σε μικρές ομάδες, ο </a:t>
            </a:r>
            <a:r>
              <a:rPr lang="el-GR" sz="2000" dirty="0" err="1">
                <a:solidFill>
                  <a:srgbClr val="1F497D">
                    <a:lumMod val="75000"/>
                  </a:srgbClr>
                </a:solidFill>
                <a:latin typeface="Calibri"/>
              </a:rPr>
              <a:t>Stahl</a:t>
            </a:r>
            <a:r>
              <a:rPr lang="el-GR" sz="2000" dirty="0">
                <a:solidFill>
                  <a:srgbClr val="1F497D">
                    <a:lumMod val="75000"/>
                  </a:srgbClr>
                </a:solidFill>
                <a:latin typeface="Calibri"/>
              </a:rPr>
              <a:t> (2010) πρότεινε να δημιουργηθεί μια νέα επιστήμη αποκλειστικά για την αλληλεπίδραση των μικρών ομάδων με βάση: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v"/>
              <a:defRPr/>
            </a:pP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Ø"/>
              <a:defRPr/>
            </a:pPr>
            <a:r>
              <a:rPr lang="el-GR" sz="2000" dirty="0" smtClean="0">
                <a:solidFill>
                  <a:srgbClr val="1F497D">
                    <a:lumMod val="75000"/>
                  </a:srgbClr>
                </a:solidFill>
                <a:latin typeface="Calibri"/>
              </a:rPr>
              <a:t>(</a:t>
            </a:r>
            <a:r>
              <a:rPr lang="el-GR" sz="2000" dirty="0">
                <a:solidFill>
                  <a:srgbClr val="1F497D">
                    <a:lumMod val="75000"/>
                  </a:srgbClr>
                </a:solidFill>
                <a:latin typeface="Calibri"/>
              </a:rPr>
              <a:t>α) τις διαδικασίες και τους τρόπους που οι ομάδες επιτυγχάνουν τα καθήκοντά τους, και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Ø"/>
              <a:defRPr/>
            </a:pPr>
            <a:r>
              <a:rPr lang="el-GR" sz="2000" dirty="0" smtClean="0">
                <a:solidFill>
                  <a:srgbClr val="1F497D">
                    <a:lumMod val="75000"/>
                  </a:srgbClr>
                </a:solidFill>
                <a:latin typeface="Calibri"/>
              </a:rPr>
              <a:t>(</a:t>
            </a:r>
            <a:r>
              <a:rPr lang="el-GR" sz="2000" dirty="0">
                <a:solidFill>
                  <a:srgbClr val="1F497D">
                    <a:lumMod val="75000"/>
                  </a:srgbClr>
                </a:solidFill>
                <a:latin typeface="Calibri"/>
              </a:rPr>
              <a:t>β) τους τρόπους που οι μικρές ομάδες συνδυάζουν και τη μάθηση και την εργασία που υποστηρίζεται από τα εκάστοτε εργαλεία και κυρίως τους υπολογιστές (Computer </a:t>
            </a:r>
            <a:r>
              <a:rPr lang="el-GR" sz="2000" dirty="0" err="1">
                <a:solidFill>
                  <a:srgbClr val="1F497D">
                    <a:lumMod val="75000"/>
                  </a:srgbClr>
                </a:solidFill>
                <a:latin typeface="Calibri"/>
              </a:rPr>
              <a:t>Supported</a:t>
            </a:r>
            <a:r>
              <a:rPr lang="el-GR" sz="2000" dirty="0">
                <a:solidFill>
                  <a:srgbClr val="1F497D">
                    <a:lumMod val="75000"/>
                  </a:srgbClr>
                </a:solidFill>
                <a:latin typeface="Calibri"/>
              </a:rPr>
              <a:t> </a:t>
            </a:r>
            <a:r>
              <a:rPr lang="el-GR" sz="2000" dirty="0" err="1">
                <a:solidFill>
                  <a:srgbClr val="1F497D">
                    <a:lumMod val="75000"/>
                  </a:srgbClr>
                </a:solidFill>
                <a:latin typeface="Calibri"/>
              </a:rPr>
              <a:t>Collaborative</a:t>
            </a:r>
            <a:r>
              <a:rPr lang="el-GR" sz="2000" dirty="0">
                <a:solidFill>
                  <a:srgbClr val="1F497D">
                    <a:lumMod val="75000"/>
                  </a:srgbClr>
                </a:solidFill>
                <a:latin typeface="Calibri"/>
              </a:rPr>
              <a:t> </a:t>
            </a:r>
            <a:r>
              <a:rPr lang="el-GR" sz="2000" dirty="0" err="1">
                <a:solidFill>
                  <a:srgbClr val="1F497D">
                    <a:lumMod val="75000"/>
                  </a:srgbClr>
                </a:solidFill>
                <a:latin typeface="Calibri"/>
              </a:rPr>
              <a:t>Learning</a:t>
            </a:r>
            <a:r>
              <a:rPr lang="el-GR" sz="2000" dirty="0">
                <a:solidFill>
                  <a:srgbClr val="1F497D">
                    <a:lumMod val="75000"/>
                  </a:srgbClr>
                </a:solidFill>
                <a:latin typeface="Calibri"/>
              </a:rPr>
              <a:t> and </a:t>
            </a:r>
            <a:r>
              <a:rPr lang="el-GR" sz="2000" dirty="0" err="1">
                <a:solidFill>
                  <a:srgbClr val="1F497D">
                    <a:lumMod val="75000"/>
                  </a:srgbClr>
                </a:solidFill>
                <a:latin typeface="Calibri"/>
              </a:rPr>
              <a:t>Writing</a:t>
            </a:r>
            <a:r>
              <a:rPr lang="el-GR" sz="2000" dirty="0">
                <a:solidFill>
                  <a:srgbClr val="1F497D">
                    <a:lumMod val="75000"/>
                  </a:srgbClr>
                </a:solidFill>
                <a:latin typeface="Calibri"/>
              </a:rPr>
              <a:t> (CSCL/W)).</a:t>
            </a:r>
          </a:p>
        </p:txBody>
      </p:sp>
    </p:spTree>
    <p:extLst>
      <p:ext uri="{BB962C8B-B14F-4D97-AF65-F5344CB8AC3E}">
        <p14:creationId xmlns:p14="http://schemas.microsoft.com/office/powerpoint/2010/main" val="49167065"/>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FAE8FE">
                <a:alpha val="65000"/>
                <a:lumMod val="76000"/>
              </a:srgbClr>
            </a:gs>
            <a:gs pos="36000">
              <a:srgbClr val="F0EBD5">
                <a:alpha val="85000"/>
              </a:srgbClr>
            </a:gs>
            <a:gs pos="100000">
              <a:srgbClr val="D1C39F">
                <a:alpha val="20000"/>
              </a:srgbClr>
            </a:gs>
          </a:gsLst>
          <a:lin ang="5400000" scaled="0"/>
        </a:gra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0135" y="116632"/>
            <a:ext cx="8229600" cy="563563"/>
          </a:xfrm>
        </p:spPr>
        <p:txBody>
          <a:bodyPr/>
          <a:lstStyle/>
          <a:p>
            <a:pPr algn="ctr"/>
            <a:r>
              <a:rPr lang="el-GR" sz="3200" dirty="0" smtClean="0">
                <a:latin typeface="Calibri"/>
              </a:rPr>
              <a:t>Κατευθύνσεις</a:t>
            </a:r>
            <a:endParaRPr lang="en-US" sz="3200" dirty="0"/>
          </a:p>
        </p:txBody>
      </p:sp>
      <p:sp>
        <p:nvSpPr>
          <p:cNvPr id="96260" name="Freeform 4"/>
          <p:cNvSpPr>
            <a:spLocks noEditPoints="1"/>
          </p:cNvSpPr>
          <p:nvPr/>
        </p:nvSpPr>
        <p:spPr bwMode="gray">
          <a:xfrm rot="20241944">
            <a:off x="145688" y="2267804"/>
            <a:ext cx="8278764" cy="3542613"/>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ru-RU">
              <a:solidFill>
                <a:srgbClr val="000000"/>
              </a:solidFill>
              <a:latin typeface="Arial" charset="0"/>
            </a:endParaRPr>
          </a:p>
        </p:txBody>
      </p:sp>
      <p:sp>
        <p:nvSpPr>
          <p:cNvPr id="8" name="Content Placeholder 2"/>
          <p:cNvSpPr txBox="1">
            <a:spLocks/>
          </p:cNvSpPr>
          <p:nvPr/>
        </p:nvSpPr>
        <p:spPr bwMode="auto">
          <a:xfrm>
            <a:off x="60134" y="260648"/>
            <a:ext cx="9083865" cy="478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spcBef>
                <a:spcPts val="0"/>
              </a:spcBef>
              <a:buFont typeface="Arial" charset="0"/>
              <a:buNone/>
              <a:defRPr/>
            </a:pPr>
            <a:endParaRPr lang="el-GR" sz="2000" b="1"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v"/>
              <a:defRPr/>
            </a:pPr>
            <a:r>
              <a:rPr lang="el-GR" sz="2000" dirty="0">
                <a:solidFill>
                  <a:srgbClr val="1F497D">
                    <a:lumMod val="75000"/>
                  </a:srgbClr>
                </a:solidFill>
                <a:latin typeface="Calibri"/>
              </a:rPr>
              <a:t>Όταν οι μαθητές μαθαίνουν σε μικρές ομάδες ενεργούν τόσο σε ατομικό όσο και σε συλλογικό επίπεδο.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Οι </a:t>
            </a:r>
            <a:r>
              <a:rPr lang="el-GR" sz="2000" dirty="0">
                <a:solidFill>
                  <a:srgbClr val="1F497D">
                    <a:lumMod val="75000"/>
                  </a:srgbClr>
                </a:solidFill>
                <a:latin typeface="Calibri"/>
              </a:rPr>
              <a:t>ομαδικές εκπαιδευτικές δραστηριότητες συμβάλλουν στη συλλογική επίλυση προβλημάτων στη Ζώνη της Επικείμενης Ανάπτυξης (ΖΕΑ) καθώς οι μαθητές συμμετέχουν σε μια διαδικασία κοινωνικοποίησης, μέσω της οποίας οι γίνονται όλο και πιο ικανοί ώστε να γίνουν μέλη της κοινότητας που ανήκουν.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ü"/>
              <a:defRPr/>
            </a:pPr>
            <a:r>
              <a:rPr lang="el-GR" sz="2000" dirty="0" smtClean="0">
                <a:solidFill>
                  <a:srgbClr val="1F497D">
                    <a:lumMod val="75000"/>
                  </a:srgbClr>
                </a:solidFill>
                <a:latin typeface="Calibri"/>
              </a:rPr>
              <a:t>Όταν </a:t>
            </a:r>
            <a:r>
              <a:rPr lang="el-GR" sz="2000" dirty="0">
                <a:solidFill>
                  <a:srgbClr val="1F497D">
                    <a:lumMod val="75000"/>
                  </a:srgbClr>
                </a:solidFill>
                <a:latin typeface="Calibri"/>
              </a:rPr>
              <a:t>οι μικρές ομάδες δημιουργούν με τη συνεργατική επίλυση προβλημάτων και τη συνεργατική ανάπτυξη γνώσεων, υπάρχουν διακριτές διαδικασίες που μπορούν να αναλυθούν ερευνητικά σε επίπεδο ατομικό, και ομαδικό, μικρό ή μεγαλύτερο όπως στην κοινότητα και το δίκτυο. </a:t>
            </a:r>
            <a:endParaRPr lang="el-GR" sz="2000" dirty="0" smtClean="0">
              <a:solidFill>
                <a:srgbClr val="1F497D">
                  <a:lumMod val="75000"/>
                </a:srgbClr>
              </a:solidFill>
              <a:latin typeface="Calibri"/>
            </a:endParaRPr>
          </a:p>
          <a:p>
            <a:pPr algn="just">
              <a:lnSpc>
                <a:spcPct val="150000"/>
              </a:lnSpc>
              <a:spcBef>
                <a:spcPts val="0"/>
              </a:spcBef>
              <a:buFont typeface="Wingdings" panose="05000000000000000000" pitchFamily="2" charset="2"/>
              <a:buChar char="q"/>
              <a:defRPr/>
            </a:pPr>
            <a:r>
              <a:rPr lang="el-GR" sz="2000" dirty="0" smtClean="0">
                <a:solidFill>
                  <a:srgbClr val="1F497D">
                    <a:lumMod val="75000"/>
                  </a:srgbClr>
                </a:solidFill>
                <a:latin typeface="Calibri"/>
              </a:rPr>
              <a:t>Έτσι </a:t>
            </a:r>
            <a:r>
              <a:rPr lang="el-GR" sz="2000" dirty="0">
                <a:solidFill>
                  <a:srgbClr val="1F497D">
                    <a:lumMod val="75000"/>
                  </a:srgbClr>
                </a:solidFill>
                <a:latin typeface="Calibri"/>
              </a:rPr>
              <a:t>η επιστήμη της ομαδικής γνώσης αποτελεί τη μελέτη του συνόλου των διαδικασιών. </a:t>
            </a:r>
          </a:p>
        </p:txBody>
      </p:sp>
    </p:spTree>
    <p:extLst>
      <p:ext uri="{BB962C8B-B14F-4D97-AF65-F5344CB8AC3E}">
        <p14:creationId xmlns:p14="http://schemas.microsoft.com/office/powerpoint/2010/main" val="834524830"/>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7272808" cy="1440161"/>
          </a:xfrm>
        </p:spPr>
        <p:txBody>
          <a:bodyPr/>
          <a:lstStyle/>
          <a:p>
            <a:pPr lvl="0">
              <a:lnSpc>
                <a:spcPct val="200000"/>
              </a:lnSpc>
            </a:pPr>
            <a:r>
              <a:rPr lang="el-GR" altLang="ko-KR" sz="1800" dirty="0">
                <a:ea typeface="맑은 고딕" pitchFamily="50" charset="-127"/>
              </a:rPr>
              <a:t>3.3.  Σχεδιασμός και Ανάπτυξη των Μικρών Ομάδων</a:t>
            </a:r>
            <a:endParaRPr lang="en-US" altLang="ko-KR" sz="1800" dirty="0"/>
          </a:p>
        </p:txBody>
      </p:sp>
    </p:spTree>
    <p:extLst>
      <p:ext uri="{BB962C8B-B14F-4D97-AF65-F5344CB8AC3E}">
        <p14:creationId xmlns:p14="http://schemas.microsoft.com/office/powerpoint/2010/main" val="415948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67636" y="2806742"/>
            <a:ext cx="4541764" cy="356110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392360" y="1207363"/>
            <a:ext cx="8365919" cy="967957"/>
          </a:xfrm>
          <a:prstGeom prst="rect">
            <a:avLst/>
          </a:prstGeom>
        </p:spPr>
        <p:txBody>
          <a:bodyPr wrap="square">
            <a:spAutoFit/>
          </a:bodyPr>
          <a:lstStyle/>
          <a:p>
            <a:pPr algn="just">
              <a:lnSpc>
                <a:spcPct val="150000"/>
              </a:lnSpc>
            </a:pPr>
            <a:r>
              <a:rPr lang="el-GR" sz="2000" i="1" dirty="0">
                <a:solidFill>
                  <a:srgbClr val="FF6699"/>
                </a:solidFill>
              </a:rPr>
              <a:t>Ο σχεδιασμός της δημιουργίας μιας μικρής ομάδας 4-8 μελών στη σχολική τάξη και της επικοινωνίας των μελών του αποτελείται από τα εξής στάδια:</a:t>
            </a:r>
            <a:endParaRPr lang="el-GR" sz="2000" i="1" dirty="0">
              <a:solidFill>
                <a:srgbClr val="FF6699"/>
              </a:solidFill>
            </a:endParaRPr>
          </a:p>
        </p:txBody>
      </p:sp>
      <p:sp>
        <p:nvSpPr>
          <p:cNvPr id="60" name="Ορθογώνιο 59"/>
          <p:cNvSpPr/>
          <p:nvPr/>
        </p:nvSpPr>
        <p:spPr>
          <a:xfrm>
            <a:off x="3474969" y="2193014"/>
            <a:ext cx="5417511" cy="3737946"/>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sz="2000" dirty="0">
                <a:solidFill>
                  <a:srgbClr val="1F497D">
                    <a:lumMod val="75000"/>
                  </a:srgbClr>
                </a:solidFill>
                <a:latin typeface="Calibri"/>
                <a:ea typeface="Times New Roman" panose="02020603050405020304" pitchFamily="18" charset="0"/>
              </a:rPr>
              <a:t>Επιλογή μελών και σύνθεση ομάδας με βάση τις συμπληρωματικές ικανότητες των μελών</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Δημιουργία </a:t>
            </a:r>
            <a:r>
              <a:rPr lang="el-GR" sz="2000" dirty="0">
                <a:solidFill>
                  <a:srgbClr val="1F497D">
                    <a:lumMod val="75000"/>
                  </a:srgbClr>
                </a:solidFill>
                <a:latin typeface="Calibri"/>
                <a:ea typeface="Times New Roman" panose="02020603050405020304" pitchFamily="18" charset="0"/>
              </a:rPr>
              <a:t>κουλτούρας κοινών αξιών, προτύπων και κανόνων (</a:t>
            </a:r>
            <a:r>
              <a:rPr lang="el-GR" sz="2000" dirty="0" err="1">
                <a:solidFill>
                  <a:srgbClr val="1F497D">
                    <a:lumMod val="75000"/>
                  </a:srgbClr>
                </a:solidFill>
                <a:latin typeface="Calibri"/>
                <a:ea typeface="Times New Roman" panose="02020603050405020304" pitchFamily="18" charset="0"/>
              </a:rPr>
              <a:t>νορμοθέτηση</a:t>
            </a:r>
            <a:r>
              <a:rPr lang="el-GR" sz="2000" dirty="0">
                <a:solidFill>
                  <a:srgbClr val="1F497D">
                    <a:lumMod val="75000"/>
                  </a:srgbClr>
                </a:solidFill>
                <a:latin typeface="Calibri"/>
                <a:ea typeface="Times New Roman" panose="02020603050405020304" pitchFamily="18" charset="0"/>
              </a:rPr>
              <a:t>)</a:t>
            </a:r>
          </a:p>
          <a:p>
            <a:pPr marL="342900" indent="-342900" algn="just" eaLnBrk="0" hangingPunct="0">
              <a:lnSpc>
                <a:spcPct val="150000"/>
              </a:lnSpc>
              <a:spcBef>
                <a:spcPts val="0"/>
              </a:spcBef>
              <a:spcAft>
                <a:spcPts val="0"/>
              </a:spcAft>
              <a:buFont typeface="Wingdings" pitchFamily="2" charset="2"/>
              <a:buChar char="ü"/>
              <a:defRPr/>
            </a:pPr>
            <a:r>
              <a:rPr lang="el-GR" sz="2000" dirty="0" err="1" smtClean="0">
                <a:solidFill>
                  <a:srgbClr val="1F497D">
                    <a:lumMod val="75000"/>
                  </a:srgbClr>
                </a:solidFill>
                <a:latin typeface="Calibri"/>
                <a:ea typeface="Times New Roman" panose="02020603050405020304" pitchFamily="18" charset="0"/>
              </a:rPr>
              <a:t>Επανατροφοδότηση</a:t>
            </a:r>
            <a:r>
              <a:rPr lang="el-GR" sz="2000" dirty="0" smtClean="0">
                <a:solidFill>
                  <a:srgbClr val="1F497D">
                    <a:lumMod val="75000"/>
                  </a:srgbClr>
                </a:solidFill>
                <a:latin typeface="Calibri"/>
                <a:ea typeface="Times New Roman" panose="02020603050405020304" pitchFamily="18" charset="0"/>
              </a:rPr>
              <a:t> </a:t>
            </a:r>
            <a:r>
              <a:rPr lang="el-GR" sz="2000" dirty="0">
                <a:solidFill>
                  <a:srgbClr val="1F497D">
                    <a:lumMod val="75000"/>
                  </a:srgbClr>
                </a:solidFill>
                <a:latin typeface="Calibri"/>
                <a:ea typeface="Times New Roman" panose="02020603050405020304" pitchFamily="18" charset="0"/>
              </a:rPr>
              <a:t>διαδικασίας δημιουργίας και οικοδόμησης ομάδας</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Διαχείριση </a:t>
            </a:r>
            <a:r>
              <a:rPr lang="el-GR" sz="2000" dirty="0">
                <a:solidFill>
                  <a:srgbClr val="1F497D">
                    <a:lumMod val="75000"/>
                  </a:srgbClr>
                </a:solidFill>
                <a:latin typeface="Calibri"/>
                <a:ea typeface="Times New Roman" panose="02020603050405020304" pitchFamily="18" charset="0"/>
              </a:rPr>
              <a:t>συγκρούσεων</a:t>
            </a:r>
          </a:p>
          <a:p>
            <a:pPr marL="342900" indent="-342900" algn="just" eaLnBrk="0" hangingPunct="0">
              <a:lnSpc>
                <a:spcPct val="150000"/>
              </a:lnSpc>
              <a:spcBef>
                <a:spcPts val="0"/>
              </a:spcBef>
              <a:spcAft>
                <a:spcPts val="0"/>
              </a:spcAft>
              <a:buFont typeface="Wingdings" pitchFamily="2" charset="2"/>
              <a:buChar char="ü"/>
              <a:defRPr/>
            </a:pPr>
            <a:endParaRPr lang="el-GR" sz="2000" dirty="0">
              <a:solidFill>
                <a:srgbClr val="1F497D">
                  <a:lumMod val="75000"/>
                </a:srgbClr>
              </a:solidFill>
              <a:latin typeface="Calibri"/>
              <a:ea typeface="Times New Roman" panose="02020603050405020304" pitchFamily="18" charset="0"/>
            </a:endParaRPr>
          </a:p>
        </p:txBody>
      </p:sp>
      <p:sp>
        <p:nvSpPr>
          <p:cNvPr id="2" name="Ορθογώνιο 1"/>
          <p:cNvSpPr/>
          <p:nvPr/>
        </p:nvSpPr>
        <p:spPr>
          <a:xfrm>
            <a:off x="1601105" y="247449"/>
            <a:ext cx="5188634" cy="369332"/>
          </a:xfrm>
          <a:prstGeom prst="rect">
            <a:avLst/>
          </a:prstGeom>
        </p:spPr>
        <p:txBody>
          <a:bodyPr wrap="square">
            <a:spAutoFit/>
          </a:bodyPr>
          <a:lstStyle/>
          <a:p>
            <a:r>
              <a:rPr lang="el-GR" dirty="0">
                <a:solidFill>
                  <a:schemeClr val="bg1"/>
                </a:solidFill>
              </a:rPr>
              <a:t>Σχεδιασμός και Ανάπτυξη των Μικρών Ομάδων</a:t>
            </a:r>
          </a:p>
        </p:txBody>
      </p:sp>
    </p:spTree>
    <p:extLst>
      <p:ext uri="{BB962C8B-B14F-4D97-AF65-F5344CB8AC3E}">
        <p14:creationId xmlns:p14="http://schemas.microsoft.com/office/powerpoint/2010/main" val="661320508"/>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67636" y="2806742"/>
            <a:ext cx="4541764" cy="356110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3399471" y="1207363"/>
            <a:ext cx="5358808" cy="5584606"/>
          </a:xfrm>
          <a:prstGeom prst="rect">
            <a:avLst/>
          </a:prstGeom>
        </p:spPr>
        <p:txBody>
          <a:bodyPr wrap="square">
            <a:spAutoFit/>
          </a:bodyPr>
          <a:lstStyle/>
          <a:p>
            <a:pPr algn="just">
              <a:lnSpc>
                <a:spcPct val="150000"/>
              </a:lnSpc>
            </a:pPr>
            <a:r>
              <a:rPr lang="el-GR" sz="2000" i="1" dirty="0">
                <a:solidFill>
                  <a:srgbClr val="FF6699"/>
                </a:solidFill>
              </a:rPr>
              <a:t>Στις μικρές ομάδες τα μέλη γνωρίζονται μεταξύ τους, μαθαίνουν νέους τρόπους σκέψης και ανταλλάσσουν γνώσης και εμπειρία, βιώνουν νέες στάσεις προς τα άλλα μέλη, τις καταστάσεις και τον εαυτό τους, αναπτύσσουν δεξιότητες για την αντιμετώπιση κρίσεων και τη λήψη αποφάσεων. </a:t>
            </a:r>
            <a:endParaRPr lang="el-GR" sz="2000" i="1" dirty="0" smtClean="0">
              <a:solidFill>
                <a:srgbClr val="FF6699"/>
              </a:solidFill>
            </a:endParaRPr>
          </a:p>
          <a:p>
            <a:pPr algn="just">
              <a:lnSpc>
                <a:spcPct val="150000"/>
              </a:lnSpc>
            </a:pPr>
            <a:r>
              <a:rPr lang="el-GR" sz="2000" i="1" dirty="0" smtClean="0">
                <a:solidFill>
                  <a:schemeClr val="accent6">
                    <a:lumMod val="75000"/>
                  </a:schemeClr>
                </a:solidFill>
              </a:rPr>
              <a:t>Επίσης</a:t>
            </a:r>
            <a:r>
              <a:rPr lang="el-GR" sz="2000" i="1" dirty="0">
                <a:solidFill>
                  <a:schemeClr val="accent6">
                    <a:lumMod val="75000"/>
                  </a:schemeClr>
                </a:solidFill>
              </a:rPr>
              <a:t>, αναγνωρίζουν βιωματικά τις δυνατότητες και τους περιορισμούς της συλλογικής προσπάθειας και προβληματίζονται σχετικά με την προτεραιότητα μεταξύ του ατομικού και του συλλογικού συμφέροντος.</a:t>
            </a: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Tree>
    <p:extLst>
      <p:ext uri="{BB962C8B-B14F-4D97-AF65-F5344CB8AC3E}">
        <p14:creationId xmlns:p14="http://schemas.microsoft.com/office/powerpoint/2010/main" val="3509524647"/>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67636" y="2806742"/>
            <a:ext cx="4541764" cy="356110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3586969" y="1109267"/>
            <a:ext cx="5417511" cy="5632311"/>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Έχουν </a:t>
            </a:r>
            <a:r>
              <a:rPr lang="el-GR" sz="2000" dirty="0">
                <a:solidFill>
                  <a:srgbClr val="1F497D">
                    <a:lumMod val="75000"/>
                  </a:srgbClr>
                </a:solidFill>
                <a:latin typeface="Calibri"/>
                <a:ea typeface="Times New Roman" panose="02020603050405020304" pitchFamily="18" charset="0"/>
              </a:rPr>
              <a:t>σαφείς και κοινούς στόχους</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Μοιράζονται </a:t>
            </a:r>
            <a:r>
              <a:rPr lang="el-GR" sz="2000" dirty="0">
                <a:solidFill>
                  <a:srgbClr val="1F497D">
                    <a:lumMod val="75000"/>
                  </a:srgbClr>
                </a:solidFill>
                <a:latin typeface="Calibri"/>
                <a:ea typeface="Times New Roman" panose="02020603050405020304" pitchFamily="18" charset="0"/>
              </a:rPr>
              <a:t>την ευθύνη γι’ αυτούς τους στόχους</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Μετρούν </a:t>
            </a:r>
            <a:r>
              <a:rPr lang="el-GR" sz="2000" dirty="0">
                <a:solidFill>
                  <a:srgbClr val="1F497D">
                    <a:lumMod val="75000"/>
                  </a:srgbClr>
                </a:solidFill>
                <a:latin typeface="Calibri"/>
                <a:ea typeface="Times New Roman" panose="02020603050405020304" pitchFamily="18" charset="0"/>
              </a:rPr>
              <a:t>την πρόοδο των στόχων</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Υπάρχει </a:t>
            </a:r>
            <a:r>
              <a:rPr lang="el-GR" sz="2000" dirty="0">
                <a:solidFill>
                  <a:srgbClr val="1F497D">
                    <a:lumMod val="75000"/>
                  </a:srgbClr>
                </a:solidFill>
                <a:latin typeface="Calibri"/>
                <a:ea typeface="Times New Roman" panose="02020603050405020304" pitchFamily="18" charset="0"/>
              </a:rPr>
              <a:t>η αναγκαία σύνθεση συμπληρωματικών δεξιοτήτων και ρόλων </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Διαθέτουν </a:t>
            </a:r>
            <a:r>
              <a:rPr lang="el-GR" sz="2000" dirty="0">
                <a:solidFill>
                  <a:srgbClr val="1F497D">
                    <a:lumMod val="75000"/>
                  </a:srgbClr>
                </a:solidFill>
                <a:latin typeface="Calibri"/>
                <a:ea typeface="Times New Roman" panose="02020603050405020304" pitchFamily="18" charset="0"/>
              </a:rPr>
              <a:t>τους απαραίτητους πόρους –τεχνικό εξοπλισμό- για το έργο</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Έχουν </a:t>
            </a:r>
            <a:r>
              <a:rPr lang="el-GR" sz="2000" dirty="0">
                <a:solidFill>
                  <a:srgbClr val="1F497D">
                    <a:lumMod val="75000"/>
                  </a:srgbClr>
                </a:solidFill>
                <a:latin typeface="Calibri"/>
                <a:ea typeface="Times New Roman" panose="02020603050405020304" pitchFamily="18" charset="0"/>
              </a:rPr>
              <a:t>την υποστήριξη από τους ανωτέρους τους</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Συμφωνούν </a:t>
            </a:r>
            <a:r>
              <a:rPr lang="el-GR" sz="2000" dirty="0">
                <a:solidFill>
                  <a:srgbClr val="1F497D">
                    <a:lumMod val="75000"/>
                  </a:srgbClr>
                </a:solidFill>
                <a:latin typeface="Calibri"/>
                <a:ea typeface="Times New Roman" panose="02020603050405020304" pitchFamily="18" charset="0"/>
              </a:rPr>
              <a:t>με τους βασικούς κανόνες για </a:t>
            </a:r>
            <a:r>
              <a:rPr lang="el-GR" sz="2000" dirty="0" smtClean="0">
                <a:solidFill>
                  <a:srgbClr val="1F497D">
                    <a:lumMod val="75000"/>
                  </a:srgbClr>
                </a:solidFill>
                <a:latin typeface="Calibri"/>
                <a:ea typeface="Times New Roman" panose="02020603050405020304" pitchFamily="18" charset="0"/>
              </a:rPr>
              <a:t>συνεργασία</a:t>
            </a:r>
            <a:endParaRPr lang="el-GR" sz="2000" dirty="0">
              <a:solidFill>
                <a:srgbClr val="1F497D">
                  <a:lumMod val="75000"/>
                </a:srgbClr>
              </a:solidFill>
              <a:latin typeface="Calibri"/>
              <a:ea typeface="Times New Roman" panose="02020603050405020304" pitchFamily="18" charset="0"/>
            </a:endParaRPr>
          </a:p>
        </p:txBody>
      </p:sp>
      <p:sp>
        <p:nvSpPr>
          <p:cNvPr id="2" name="Ορθογώνιο 1"/>
          <p:cNvSpPr/>
          <p:nvPr/>
        </p:nvSpPr>
        <p:spPr>
          <a:xfrm>
            <a:off x="-61428" y="1138113"/>
            <a:ext cx="3682678" cy="464871"/>
          </a:xfrm>
          <a:prstGeom prst="rect">
            <a:avLst/>
          </a:prstGeom>
        </p:spPr>
        <p:txBody>
          <a:bodyPr wrap="square">
            <a:spAutoFit/>
          </a:bodyPr>
          <a:lstStyle/>
          <a:p>
            <a:pPr lvl="0" algn="just" eaLnBrk="0" hangingPunct="0">
              <a:lnSpc>
                <a:spcPct val="150000"/>
              </a:lnSpc>
              <a:defRPr/>
            </a:pPr>
            <a:r>
              <a:rPr lang="el-GR" i="1" dirty="0">
                <a:solidFill>
                  <a:srgbClr val="FF6699"/>
                </a:solidFill>
              </a:rPr>
              <a:t>Οι αποτελεσματικές μικρές ομάδες: </a:t>
            </a:r>
            <a:endParaRPr lang="el-GR" i="1" dirty="0">
              <a:solidFill>
                <a:srgbClr val="FF6699"/>
              </a:solidFill>
            </a:endParaRPr>
          </a:p>
        </p:txBody>
      </p:sp>
    </p:spTree>
    <p:extLst>
      <p:ext uri="{BB962C8B-B14F-4D97-AF65-F5344CB8AC3E}">
        <p14:creationId xmlns:p14="http://schemas.microsoft.com/office/powerpoint/2010/main" val="34083558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schemeClr>
            </a:gs>
            <a:gs pos="50000">
              <a:schemeClr val="accent2">
                <a:lumMod val="40000"/>
                <a:lumOff val="60000"/>
                <a:alpha val="0"/>
              </a:schemeClr>
            </a:gs>
            <a:gs pos="100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074" name="Τίτλος 1"/>
          <p:cNvSpPr>
            <a:spLocks noGrp="1"/>
          </p:cNvSpPr>
          <p:nvPr>
            <p:ph type="title"/>
          </p:nvPr>
        </p:nvSpPr>
        <p:spPr>
          <a:xfrm>
            <a:off x="438688" y="-18116"/>
            <a:ext cx="8229600" cy="1143000"/>
          </a:xfrm>
        </p:spPr>
        <p:txBody>
          <a:bodyPr/>
          <a:lstStyle/>
          <a:p>
            <a:pPr marL="0" marR="0">
              <a:lnSpc>
                <a:spcPct val="115000"/>
              </a:lnSpc>
              <a:spcBef>
                <a:spcPts val="0"/>
              </a:spcBef>
              <a:spcAft>
                <a:spcPts val="0"/>
              </a:spcAft>
            </a:pPr>
            <a:r>
              <a:rPr lang="el-GR" sz="2800" b="1" dirty="0" smtClean="0">
                <a:solidFill>
                  <a:schemeClr val="tx2">
                    <a:lumMod val="75000"/>
                  </a:schemeClr>
                </a:solidFill>
                <a:latin typeface="+mn-lt"/>
                <a:ea typeface="Times New Roman" panose="02020603050405020304" pitchFamily="18" charset="0"/>
              </a:rPr>
              <a:t>Η </a:t>
            </a:r>
            <a:r>
              <a:rPr lang="el-GR" sz="2800" b="1" dirty="0">
                <a:solidFill>
                  <a:schemeClr val="tx2">
                    <a:lumMod val="75000"/>
                  </a:schemeClr>
                </a:solidFill>
                <a:latin typeface="+mn-lt"/>
                <a:ea typeface="Times New Roman" panose="02020603050405020304" pitchFamily="18" charset="0"/>
              </a:rPr>
              <a:t>αρχή της πολιτιστικής δημοκρατίας </a:t>
            </a:r>
            <a:endParaRPr lang="en-US" sz="2800" u="sng" dirty="0">
              <a:solidFill>
                <a:schemeClr val="tx2">
                  <a:lumMod val="75000"/>
                </a:schemeClr>
              </a:solidFill>
              <a:effectLst/>
              <a:latin typeface="+mn-lt"/>
              <a:ea typeface="Times New Roman" panose="02020603050405020304" pitchFamily="18" charset="0"/>
            </a:endParaRPr>
          </a:p>
        </p:txBody>
      </p:sp>
      <p:sp>
        <p:nvSpPr>
          <p:cNvPr id="3075" name="Θέση περιεχομένου 2"/>
          <p:cNvSpPr>
            <a:spLocks noGrp="1"/>
          </p:cNvSpPr>
          <p:nvPr>
            <p:ph idx="1"/>
          </p:nvPr>
        </p:nvSpPr>
        <p:spPr>
          <a:xfrm>
            <a:off x="875508" y="432189"/>
            <a:ext cx="6759439" cy="4983162"/>
          </a:xfrm>
        </p:spPr>
        <p:txBody>
          <a:bodyPr/>
          <a:lstStyle/>
          <a:p>
            <a:pPr marL="0" marR="0" indent="0" algn="just">
              <a:lnSpc>
                <a:spcPct val="150000"/>
              </a:lnSpc>
              <a:spcBef>
                <a:spcPts val="0"/>
              </a:spcBef>
              <a:spcAft>
                <a:spcPts val="0"/>
              </a:spcAft>
              <a:buNone/>
            </a:pPr>
            <a:endParaRPr lang="el-GR" sz="2000" u="none" strike="noStrike" dirty="0">
              <a:solidFill>
                <a:schemeClr val="tx2">
                  <a:lumMod val="75000"/>
                </a:schemeClr>
              </a:solidFill>
              <a:effectLst/>
              <a:ea typeface="Times New Roman" panose="02020603050405020304" pitchFamily="18" charset="0"/>
            </a:endParaRPr>
          </a:p>
          <a:p>
            <a:pPr marL="0" indent="0" algn="just">
              <a:lnSpc>
                <a:spcPct val="150000"/>
              </a:lnSpc>
              <a:spcBef>
                <a:spcPts val="0"/>
              </a:spcBef>
              <a:spcAft>
                <a:spcPts val="0"/>
              </a:spcAft>
              <a:buNone/>
            </a:pPr>
            <a:r>
              <a:rPr lang="el-GR" sz="2000" dirty="0">
                <a:solidFill>
                  <a:schemeClr val="tx2">
                    <a:lumMod val="75000"/>
                  </a:schemeClr>
                </a:solidFill>
                <a:ea typeface="Times New Roman" panose="02020603050405020304" pitchFamily="18" charset="0"/>
              </a:rPr>
              <a:t>Αναφορικά με ζητήματα πολιτισμού, κάθε παρέμβαση από την πλευρά των κρατικών αρχών πρέπει να απορριφθεί και, σχετικά με ζητήματα πολιτιστικής ανάπτυξης, θα πρέπει να δημιουργηθούν όλες εκείνες οι προϋποθέσεις που να προσφέρουν ίσες ευκαιρίες σε όλους, χωρίς διάκριση, προκειμένου να αποκτήσει πολιτιστική διάσταση η καθημερινότητά τους. </a:t>
            </a:r>
            <a:endParaRPr lang="el-GR" sz="2000" dirty="0" smtClean="0">
              <a:solidFill>
                <a:schemeClr val="tx2">
                  <a:lumMod val="75000"/>
                </a:schemeClr>
              </a:solidFill>
              <a:ea typeface="Times New Roman" panose="02020603050405020304" pitchFamily="18" charset="0"/>
            </a:endParaRPr>
          </a:p>
          <a:p>
            <a:pPr marL="0" indent="0" algn="just">
              <a:lnSpc>
                <a:spcPct val="150000"/>
              </a:lnSpc>
              <a:spcBef>
                <a:spcPts val="0"/>
              </a:spcBef>
              <a:spcAft>
                <a:spcPts val="0"/>
              </a:spcAft>
              <a:buNone/>
            </a:pPr>
            <a:endParaRPr lang="el-GR" sz="2000" dirty="0">
              <a:solidFill>
                <a:schemeClr val="tx2">
                  <a:lumMod val="75000"/>
                </a:schemeClr>
              </a:solidFill>
              <a:ea typeface="Times New Roman" panose="02020603050405020304" pitchFamily="18" charset="0"/>
            </a:endParaRPr>
          </a:p>
          <a:p>
            <a:pPr marL="0" indent="0" algn="just">
              <a:lnSpc>
                <a:spcPct val="150000"/>
              </a:lnSpc>
              <a:spcBef>
                <a:spcPts val="0"/>
              </a:spcBef>
              <a:spcAft>
                <a:spcPts val="0"/>
              </a:spcAft>
              <a:buNone/>
            </a:pPr>
            <a:r>
              <a:rPr lang="el-GR" sz="2000" dirty="0" smtClean="0">
                <a:solidFill>
                  <a:schemeClr val="accent6">
                    <a:lumMod val="50000"/>
                  </a:schemeClr>
                </a:solidFill>
                <a:ea typeface="Times New Roman" panose="02020603050405020304" pitchFamily="18" charset="0"/>
              </a:rPr>
              <a:t>Η πολιτιστική πολιτική αποκτά με αυτόν τον τρόπο, ευρύ αντίκτυπο στο κοινωνικό πεδίο καθώς μέσα από ένα πλέγμα οικονομικών, κοινωνικών και γεωγραφικών παραμέτρων μετουσιώνεται σε προϊόν διευρωπαϊκής συνεργασίας. </a:t>
            </a:r>
          </a:p>
          <a:p>
            <a:pPr marL="0" marR="0" indent="0" algn="just">
              <a:lnSpc>
                <a:spcPct val="150000"/>
              </a:lnSpc>
              <a:spcBef>
                <a:spcPts val="0"/>
              </a:spcBef>
              <a:spcAft>
                <a:spcPts val="0"/>
              </a:spcAft>
              <a:buNone/>
            </a:pPr>
            <a:endParaRPr lang="el-GR" sz="2000" dirty="0" smtClean="0">
              <a:solidFill>
                <a:schemeClr val="tx2">
                  <a:lumMod val="75000"/>
                </a:schemeClr>
              </a:solidFill>
              <a:ea typeface="Times New Roman" panose="02020603050405020304" pitchFamily="18" charset="0"/>
            </a:endParaRPr>
          </a:p>
        </p:txBody>
      </p:sp>
      <p:grpSp>
        <p:nvGrpSpPr>
          <p:cNvPr id="7" name="Group 14"/>
          <p:cNvGrpSpPr/>
          <p:nvPr/>
        </p:nvGrpSpPr>
        <p:grpSpPr>
          <a:xfrm>
            <a:off x="107504" y="2881791"/>
            <a:ext cx="329292" cy="2888491"/>
            <a:chOff x="4058860" y="987781"/>
            <a:chExt cx="1052368" cy="3696329"/>
          </a:xfrm>
        </p:grpSpPr>
        <p:sp>
          <p:nvSpPr>
            <p:cNvPr id="8"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9"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0"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1"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2"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13"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14"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15" name="Group 2">
            <a:extLst>
              <a:ext uri="{FF2B5EF4-FFF2-40B4-BE49-F238E27FC236}">
                <a16:creationId xmlns:a16="http://schemas.microsoft.com/office/drawing/2014/main" xmlns="" id="{A66F95CF-88C4-49E7-AFA4-33EE5C9919CC}"/>
              </a:ext>
            </a:extLst>
          </p:cNvPr>
          <p:cNvGrpSpPr/>
          <p:nvPr/>
        </p:nvGrpSpPr>
        <p:grpSpPr>
          <a:xfrm>
            <a:off x="7565338" y="908720"/>
            <a:ext cx="1464867" cy="2147075"/>
            <a:chOff x="8624030" y="2378078"/>
            <a:chExt cx="3180149" cy="2051871"/>
          </a:xfrm>
        </p:grpSpPr>
        <p:grpSp>
          <p:nvGrpSpPr>
            <p:cNvPr id="16"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33"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34"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43"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4"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5"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41"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2"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6"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39"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40"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37"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8"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7"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18"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31"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32"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19"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29"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30"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0"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27"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8"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1"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25"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6"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22"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23"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24"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Tree>
    <p:extLst>
      <p:ext uri="{BB962C8B-B14F-4D97-AF65-F5344CB8AC3E}">
        <p14:creationId xmlns:p14="http://schemas.microsoft.com/office/powerpoint/2010/main" val="23703375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67636" y="2806742"/>
            <a:ext cx="4541764" cy="356110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3586969" y="1109267"/>
            <a:ext cx="5417511" cy="5170646"/>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sz="2000" dirty="0">
                <a:solidFill>
                  <a:srgbClr val="1F497D">
                    <a:lumMod val="75000"/>
                  </a:srgbClr>
                </a:solidFill>
                <a:latin typeface="Calibri"/>
                <a:ea typeface="Times New Roman" panose="02020603050405020304" pitchFamily="18" charset="0"/>
              </a:rPr>
              <a:t>Δημιουργούν συλλογική παραγωγή που επιτυγχάνει τους στόχους</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Χρησιμοποιούν </a:t>
            </a:r>
            <a:r>
              <a:rPr lang="el-GR" sz="2000" dirty="0">
                <a:solidFill>
                  <a:srgbClr val="1F497D">
                    <a:lumMod val="75000"/>
                  </a:srgbClr>
                </a:solidFill>
                <a:latin typeface="Calibri"/>
                <a:ea typeface="Times New Roman" panose="02020603050405020304" pitchFamily="18" charset="0"/>
              </a:rPr>
              <a:t>το χρόνο για να κατανοήσουν την πολιτιστική τους πολυμορφία</a:t>
            </a:r>
          </a:p>
          <a:p>
            <a:pPr algn="just" eaLnBrk="0" hangingPunct="0">
              <a:lnSpc>
                <a:spcPct val="150000"/>
              </a:lnSpc>
              <a:spcBef>
                <a:spcPts val="0"/>
              </a:spcBef>
              <a:spcAft>
                <a:spcPts val="0"/>
              </a:spcAft>
              <a:defRPr/>
            </a:pPr>
            <a:r>
              <a:rPr lang="el-GR" sz="2000" dirty="0">
                <a:solidFill>
                  <a:schemeClr val="accent1"/>
                </a:solidFill>
                <a:latin typeface="Calibri"/>
                <a:ea typeface="Times New Roman" panose="02020603050405020304" pitchFamily="18" charset="0"/>
              </a:rPr>
              <a:t>Η δημιουργία δέσμευσης και εμπιστοσύνης γίνεται σε ατομικό και συλλογικό επίπεδο, με:</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Ευρύτερη </a:t>
            </a:r>
            <a:r>
              <a:rPr lang="el-GR" sz="2000" dirty="0">
                <a:solidFill>
                  <a:srgbClr val="1F497D">
                    <a:lumMod val="75000"/>
                  </a:srgbClr>
                </a:solidFill>
                <a:latin typeface="Calibri"/>
                <a:ea typeface="Times New Roman" panose="02020603050405020304" pitchFamily="18" charset="0"/>
              </a:rPr>
              <a:t>και συλλογική ανταλλαγή πληροφοριών </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Διευκόλυνση </a:t>
            </a:r>
            <a:r>
              <a:rPr lang="el-GR" sz="2000" dirty="0">
                <a:solidFill>
                  <a:srgbClr val="1F497D">
                    <a:lumMod val="75000"/>
                  </a:srgbClr>
                </a:solidFill>
                <a:latin typeface="Calibri"/>
                <a:ea typeface="Times New Roman" panose="02020603050405020304" pitchFamily="18" charset="0"/>
              </a:rPr>
              <a:t>σε προτάσεις και διαφορές με ευρεία συμμετοχή με βάση τα στάδια της κριτικής </a:t>
            </a:r>
            <a:r>
              <a:rPr lang="el-GR" sz="2000" dirty="0" smtClean="0">
                <a:solidFill>
                  <a:srgbClr val="1F497D">
                    <a:lumMod val="75000"/>
                  </a:srgbClr>
                </a:solidFill>
                <a:latin typeface="Calibri"/>
                <a:ea typeface="Times New Roman" panose="02020603050405020304" pitchFamily="18" charset="0"/>
              </a:rPr>
              <a:t>σκέψης</a:t>
            </a:r>
            <a:endParaRPr lang="el-GR" sz="2000" dirty="0">
              <a:solidFill>
                <a:srgbClr val="1F497D">
                  <a:lumMod val="75000"/>
                </a:srgbClr>
              </a:solidFill>
              <a:latin typeface="Calibri"/>
              <a:ea typeface="Times New Roman" panose="02020603050405020304" pitchFamily="18" charset="0"/>
            </a:endParaRPr>
          </a:p>
        </p:txBody>
      </p:sp>
      <p:sp>
        <p:nvSpPr>
          <p:cNvPr id="2" name="Ορθογώνιο 1"/>
          <p:cNvSpPr/>
          <p:nvPr/>
        </p:nvSpPr>
        <p:spPr>
          <a:xfrm>
            <a:off x="-61428" y="1138113"/>
            <a:ext cx="3682678" cy="464871"/>
          </a:xfrm>
          <a:prstGeom prst="rect">
            <a:avLst/>
          </a:prstGeom>
        </p:spPr>
        <p:txBody>
          <a:bodyPr wrap="square">
            <a:spAutoFit/>
          </a:bodyPr>
          <a:lstStyle/>
          <a:p>
            <a:pPr algn="just" eaLnBrk="0" hangingPunct="0">
              <a:lnSpc>
                <a:spcPct val="150000"/>
              </a:lnSpc>
              <a:defRPr/>
            </a:pPr>
            <a:r>
              <a:rPr lang="el-GR" i="1" dirty="0">
                <a:solidFill>
                  <a:srgbClr val="FF6699"/>
                </a:solidFill>
              </a:rPr>
              <a:t>Οι αποτελεσματικές μικρές ομάδες: </a:t>
            </a:r>
          </a:p>
        </p:txBody>
      </p:sp>
    </p:spTree>
    <p:extLst>
      <p:ext uri="{BB962C8B-B14F-4D97-AF65-F5344CB8AC3E}">
        <p14:creationId xmlns:p14="http://schemas.microsoft.com/office/powerpoint/2010/main" val="550614329"/>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67636" y="2806742"/>
            <a:ext cx="4541764" cy="356110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3586969" y="1109267"/>
            <a:ext cx="5417511" cy="5170646"/>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Ριζικές </a:t>
            </a:r>
            <a:r>
              <a:rPr lang="el-GR" sz="2000" dirty="0">
                <a:solidFill>
                  <a:srgbClr val="1F497D">
                    <a:lumMod val="75000"/>
                  </a:srgbClr>
                </a:solidFill>
                <a:latin typeface="Calibri"/>
                <a:ea typeface="Times New Roman" panose="02020603050405020304" pitchFamily="18" charset="0"/>
              </a:rPr>
              <a:t>αλλαγές σε </a:t>
            </a:r>
            <a:r>
              <a:rPr lang="el-GR" sz="2000" dirty="0" err="1">
                <a:solidFill>
                  <a:srgbClr val="1F497D">
                    <a:lumMod val="75000"/>
                  </a:srgbClr>
                </a:solidFill>
                <a:latin typeface="Calibri"/>
                <a:ea typeface="Times New Roman" panose="02020603050405020304" pitchFamily="18" charset="0"/>
              </a:rPr>
              <a:t>διαχειρίσιμα</a:t>
            </a:r>
            <a:r>
              <a:rPr lang="el-GR" sz="2000" dirty="0">
                <a:solidFill>
                  <a:srgbClr val="1F497D">
                    <a:lumMod val="75000"/>
                  </a:srgbClr>
                </a:solidFill>
                <a:latin typeface="Calibri"/>
                <a:ea typeface="Times New Roman" panose="02020603050405020304" pitchFamily="18" charset="0"/>
              </a:rPr>
              <a:t> σημεία και ελαχιστοποίηση εκπλήξεων</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Σαφή </a:t>
            </a:r>
            <a:r>
              <a:rPr lang="el-GR" sz="2000" dirty="0">
                <a:solidFill>
                  <a:srgbClr val="1F497D">
                    <a:lumMod val="75000"/>
                  </a:srgbClr>
                </a:solidFill>
                <a:latin typeface="Calibri"/>
                <a:ea typeface="Times New Roman" panose="02020603050405020304" pitchFamily="18" charset="0"/>
              </a:rPr>
              <a:t>πρότυπα και απαιτήσεις</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Ειλικρίνεια </a:t>
            </a:r>
            <a:r>
              <a:rPr lang="el-GR" sz="2000" dirty="0">
                <a:solidFill>
                  <a:srgbClr val="1F497D">
                    <a:lumMod val="75000"/>
                  </a:srgbClr>
                </a:solidFill>
                <a:latin typeface="Calibri"/>
                <a:ea typeface="Times New Roman" panose="02020603050405020304" pitchFamily="18" charset="0"/>
              </a:rPr>
              <a:t>σχετικά με τα μειονεκτήματα του ατόμου ή τις ελλείψεις της ομάδας</a:t>
            </a:r>
          </a:p>
          <a:p>
            <a:pPr algn="just" eaLnBrk="0" hangingPunct="0">
              <a:lnSpc>
                <a:spcPct val="150000"/>
              </a:lnSpc>
              <a:spcBef>
                <a:spcPts val="0"/>
              </a:spcBef>
              <a:spcAft>
                <a:spcPts val="0"/>
              </a:spcAft>
              <a:defRPr/>
            </a:pPr>
            <a:r>
              <a:rPr lang="el-GR" sz="2000" dirty="0">
                <a:solidFill>
                  <a:schemeClr val="accent1"/>
                </a:solidFill>
                <a:latin typeface="Calibri"/>
                <a:ea typeface="Times New Roman" panose="02020603050405020304" pitchFamily="18" charset="0"/>
              </a:rPr>
              <a:t>Επίσης, είναι σημαντική η προηγούμενη ανάπτυξη κουλτούρας / πολιτισμικού κώδικα που υποστηρίζει την αλλαγή για την αποφυγή μελλοντικών συγκρούσεων, με:</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Αναγνώριση </a:t>
            </a:r>
            <a:r>
              <a:rPr lang="el-GR" sz="2000" dirty="0">
                <a:solidFill>
                  <a:srgbClr val="1F497D">
                    <a:lumMod val="75000"/>
                  </a:srgbClr>
                </a:solidFill>
                <a:latin typeface="Calibri"/>
                <a:ea typeface="Times New Roman" panose="02020603050405020304" pitchFamily="18" charset="0"/>
              </a:rPr>
              <a:t>συστημάτων με κοινή αξία για τα μέλη	</a:t>
            </a:r>
          </a:p>
        </p:txBody>
      </p:sp>
      <p:sp>
        <p:nvSpPr>
          <p:cNvPr id="2" name="Ορθογώνιο 1"/>
          <p:cNvSpPr/>
          <p:nvPr/>
        </p:nvSpPr>
        <p:spPr>
          <a:xfrm>
            <a:off x="-61428" y="1138113"/>
            <a:ext cx="3682678" cy="464871"/>
          </a:xfrm>
          <a:prstGeom prst="rect">
            <a:avLst/>
          </a:prstGeom>
        </p:spPr>
        <p:txBody>
          <a:bodyPr wrap="square">
            <a:spAutoFit/>
          </a:bodyPr>
          <a:lstStyle/>
          <a:p>
            <a:pPr algn="just" eaLnBrk="0" hangingPunct="0">
              <a:lnSpc>
                <a:spcPct val="150000"/>
              </a:lnSpc>
              <a:defRPr/>
            </a:pPr>
            <a:r>
              <a:rPr lang="el-GR" i="1" dirty="0">
                <a:solidFill>
                  <a:srgbClr val="FF6699"/>
                </a:solidFill>
              </a:rPr>
              <a:t>Οι αποτελεσματικές μικρές ομάδες: </a:t>
            </a:r>
          </a:p>
        </p:txBody>
      </p:sp>
    </p:spTree>
    <p:extLst>
      <p:ext uri="{BB962C8B-B14F-4D97-AF65-F5344CB8AC3E}">
        <p14:creationId xmlns:p14="http://schemas.microsoft.com/office/powerpoint/2010/main" val="580459345"/>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67636" y="2806742"/>
            <a:ext cx="4541764" cy="356110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3586969" y="1109267"/>
            <a:ext cx="5417511" cy="5632311"/>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Δημιουργία </a:t>
            </a:r>
            <a:r>
              <a:rPr lang="el-GR" sz="2000" dirty="0">
                <a:solidFill>
                  <a:srgbClr val="1F497D">
                    <a:lumMod val="75000"/>
                  </a:srgbClr>
                </a:solidFill>
                <a:latin typeface="Calibri"/>
                <a:ea typeface="Times New Roman" panose="02020603050405020304" pitchFamily="18" charset="0"/>
              </a:rPr>
              <a:t>ομαδικής κουλτούρας χωρίς επιπλήξεις αλλά με εποικοδομητική κριτική για την ενδυνάμωση των μελών</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Διαμοιραζόμενη </a:t>
            </a:r>
            <a:r>
              <a:rPr lang="el-GR" sz="2000" dirty="0">
                <a:solidFill>
                  <a:srgbClr val="1F497D">
                    <a:lumMod val="75000"/>
                  </a:srgbClr>
                </a:solidFill>
                <a:latin typeface="Calibri"/>
                <a:ea typeface="Times New Roman" panose="02020603050405020304" pitchFamily="18" charset="0"/>
              </a:rPr>
              <a:t>ηγεσία ή και προς τα κάτω τη λήψη αποφάσεων –αλλά με</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Αποσαφήνιση </a:t>
            </a:r>
            <a:r>
              <a:rPr lang="el-GR" sz="2000" dirty="0">
                <a:solidFill>
                  <a:srgbClr val="1F497D">
                    <a:lumMod val="75000"/>
                  </a:srgbClr>
                </a:solidFill>
                <a:latin typeface="Calibri"/>
                <a:ea typeface="Times New Roman" panose="02020603050405020304" pitchFamily="18" charset="0"/>
              </a:rPr>
              <a:t>των ορίων και του πλαισίου των αποφάσεων</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Διεπιστημονική </a:t>
            </a:r>
            <a:r>
              <a:rPr lang="el-GR" sz="2000" dirty="0">
                <a:solidFill>
                  <a:srgbClr val="1F497D">
                    <a:lumMod val="75000"/>
                  </a:srgbClr>
                </a:solidFill>
                <a:latin typeface="Calibri"/>
                <a:ea typeface="Times New Roman" panose="02020603050405020304" pitchFamily="18" charset="0"/>
              </a:rPr>
              <a:t>και διαθεματική σύνθεση κατά περίπτωση</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Σχεδιασμό </a:t>
            </a:r>
            <a:r>
              <a:rPr lang="el-GR" sz="2000" dirty="0">
                <a:solidFill>
                  <a:srgbClr val="1F497D">
                    <a:lumMod val="75000"/>
                  </a:srgbClr>
                </a:solidFill>
                <a:latin typeface="Calibri"/>
                <a:ea typeface="Times New Roman" panose="02020603050405020304" pitchFamily="18" charset="0"/>
              </a:rPr>
              <a:t>και ανάπτυξη ελκυστικών ρόλων των μελών</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Χρόνο </a:t>
            </a:r>
            <a:r>
              <a:rPr lang="el-GR" sz="2000" dirty="0">
                <a:solidFill>
                  <a:srgbClr val="1F497D">
                    <a:lumMod val="75000"/>
                  </a:srgbClr>
                </a:solidFill>
                <a:latin typeface="Calibri"/>
                <a:ea typeface="Times New Roman" panose="02020603050405020304" pitchFamily="18" charset="0"/>
              </a:rPr>
              <a:t>για σκέψη, ρίσκο και </a:t>
            </a:r>
            <a:r>
              <a:rPr lang="el-GR" sz="2000" dirty="0" err="1">
                <a:solidFill>
                  <a:srgbClr val="1F497D">
                    <a:lumMod val="75000"/>
                  </a:srgbClr>
                </a:solidFill>
                <a:latin typeface="Calibri"/>
                <a:ea typeface="Times New Roman" panose="02020603050405020304" pitchFamily="18" charset="0"/>
              </a:rPr>
              <a:t>αναστοχασμό</a:t>
            </a:r>
            <a:endParaRPr lang="el-GR" sz="2000" dirty="0" smtClean="0">
              <a:solidFill>
                <a:srgbClr val="1F497D">
                  <a:lumMod val="75000"/>
                </a:srgbClr>
              </a:solidFill>
              <a:latin typeface="Calibri"/>
              <a:ea typeface="Times New Roman" panose="02020603050405020304" pitchFamily="18" charset="0"/>
            </a:endParaRPr>
          </a:p>
        </p:txBody>
      </p:sp>
      <p:sp>
        <p:nvSpPr>
          <p:cNvPr id="2" name="Ορθογώνιο 1"/>
          <p:cNvSpPr/>
          <p:nvPr/>
        </p:nvSpPr>
        <p:spPr>
          <a:xfrm>
            <a:off x="-61428" y="1138113"/>
            <a:ext cx="3682678" cy="464871"/>
          </a:xfrm>
          <a:prstGeom prst="rect">
            <a:avLst/>
          </a:prstGeom>
        </p:spPr>
        <p:txBody>
          <a:bodyPr wrap="square">
            <a:spAutoFit/>
          </a:bodyPr>
          <a:lstStyle/>
          <a:p>
            <a:pPr algn="just" eaLnBrk="0" hangingPunct="0">
              <a:lnSpc>
                <a:spcPct val="150000"/>
              </a:lnSpc>
              <a:defRPr/>
            </a:pPr>
            <a:r>
              <a:rPr lang="el-GR" i="1" dirty="0">
                <a:solidFill>
                  <a:srgbClr val="FF6699"/>
                </a:solidFill>
              </a:rPr>
              <a:t>Οι αποτελεσματικές μικρές ομάδες: </a:t>
            </a:r>
          </a:p>
        </p:txBody>
      </p:sp>
    </p:spTree>
    <p:extLst>
      <p:ext uri="{BB962C8B-B14F-4D97-AF65-F5344CB8AC3E}">
        <p14:creationId xmlns:p14="http://schemas.microsoft.com/office/powerpoint/2010/main" val="3796553979"/>
      </p:ext>
    </p:extLst>
  </p:cSld>
  <p:clrMapOvr>
    <a:masterClrMapping/>
  </p:clrMapOvr>
  <p:transition spd="slow">
    <p:push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67636" y="2806742"/>
            <a:ext cx="4541764" cy="356110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3586969" y="1109267"/>
            <a:ext cx="5417511" cy="4708981"/>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Υπάρχει </a:t>
            </a:r>
            <a:r>
              <a:rPr lang="el-GR" sz="2000" dirty="0" err="1">
                <a:solidFill>
                  <a:srgbClr val="1F497D">
                    <a:lumMod val="75000"/>
                  </a:srgbClr>
                </a:solidFill>
                <a:latin typeface="Calibri"/>
                <a:ea typeface="Times New Roman" panose="02020603050405020304" pitchFamily="18" charset="0"/>
              </a:rPr>
              <a:t>καθηκοντολόγιο</a:t>
            </a:r>
            <a:r>
              <a:rPr lang="el-GR" sz="2000" dirty="0">
                <a:solidFill>
                  <a:srgbClr val="1F497D">
                    <a:lumMod val="75000"/>
                  </a:srgbClr>
                </a:solidFill>
                <a:latin typeface="Calibri"/>
                <a:ea typeface="Times New Roman" panose="02020603050405020304" pitchFamily="18" charset="0"/>
              </a:rPr>
              <a:t> για κάθε μέλος</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Έχουν </a:t>
            </a:r>
            <a:r>
              <a:rPr lang="el-GR" sz="2000" dirty="0">
                <a:solidFill>
                  <a:srgbClr val="1F497D">
                    <a:lumMod val="75000"/>
                  </a:srgbClr>
                </a:solidFill>
                <a:latin typeface="Calibri"/>
                <a:ea typeface="Times New Roman" panose="02020603050405020304" pitchFamily="18" charset="0"/>
              </a:rPr>
              <a:t>σχεδιάσει και συμφωνήσει για τις πρακτικές και τις διαδικασίες για την εκπόνηση της εργασίας ή του έργου</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Υποστηρίζουν </a:t>
            </a:r>
            <a:r>
              <a:rPr lang="el-GR" sz="2000" dirty="0">
                <a:solidFill>
                  <a:srgbClr val="1F497D">
                    <a:lumMod val="75000"/>
                  </a:srgbClr>
                </a:solidFill>
                <a:latin typeface="Calibri"/>
                <a:ea typeface="Times New Roman" panose="02020603050405020304" pitchFamily="18" charset="0"/>
              </a:rPr>
              <a:t>ο ένας τον άλλον εποικοδομητικά</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Αναγνωρίζουν </a:t>
            </a:r>
            <a:r>
              <a:rPr lang="el-GR" sz="2000" dirty="0">
                <a:solidFill>
                  <a:srgbClr val="1F497D">
                    <a:lumMod val="75000"/>
                  </a:srgbClr>
                </a:solidFill>
                <a:latin typeface="Calibri"/>
                <a:ea typeface="Times New Roman" panose="02020603050405020304" pitchFamily="18" charset="0"/>
              </a:rPr>
              <a:t>την επιτυχία ατομικά και ομαδικά</a:t>
            </a:r>
          </a:p>
          <a:p>
            <a:pPr marL="342900" indent="-342900" algn="just" eaLnBrk="0" hangingPunct="0">
              <a:lnSpc>
                <a:spcPct val="150000"/>
              </a:lnSpc>
              <a:spcBef>
                <a:spcPts val="0"/>
              </a:spcBef>
              <a:spcAft>
                <a:spcPts val="0"/>
              </a:spcAft>
              <a:buFont typeface="Wingdings" pitchFamily="2" charset="2"/>
              <a:buChar char="ü"/>
              <a:defRPr/>
            </a:pPr>
            <a:r>
              <a:rPr lang="el-GR" sz="2000" dirty="0" smtClean="0">
                <a:solidFill>
                  <a:srgbClr val="1F497D">
                    <a:lumMod val="75000"/>
                  </a:srgbClr>
                </a:solidFill>
                <a:latin typeface="Calibri"/>
                <a:ea typeface="Times New Roman" panose="02020603050405020304" pitchFamily="18" charset="0"/>
              </a:rPr>
              <a:t>Χειρίζονται </a:t>
            </a:r>
            <a:r>
              <a:rPr lang="el-GR" sz="2000" dirty="0">
                <a:solidFill>
                  <a:srgbClr val="1F497D">
                    <a:lumMod val="75000"/>
                  </a:srgbClr>
                </a:solidFill>
                <a:latin typeface="Calibri"/>
                <a:ea typeface="Times New Roman" panose="02020603050405020304" pitchFamily="18" charset="0"/>
              </a:rPr>
              <a:t>τις συγκρούσεις εποικοδομητικά και ανοικτά</a:t>
            </a:r>
          </a:p>
        </p:txBody>
      </p:sp>
      <p:sp>
        <p:nvSpPr>
          <p:cNvPr id="2" name="Ορθογώνιο 1"/>
          <p:cNvSpPr/>
          <p:nvPr/>
        </p:nvSpPr>
        <p:spPr>
          <a:xfrm>
            <a:off x="-61428" y="1138113"/>
            <a:ext cx="3682678" cy="464871"/>
          </a:xfrm>
          <a:prstGeom prst="rect">
            <a:avLst/>
          </a:prstGeom>
        </p:spPr>
        <p:txBody>
          <a:bodyPr wrap="square">
            <a:spAutoFit/>
          </a:bodyPr>
          <a:lstStyle/>
          <a:p>
            <a:pPr algn="just" eaLnBrk="0" hangingPunct="0">
              <a:lnSpc>
                <a:spcPct val="150000"/>
              </a:lnSpc>
              <a:defRPr/>
            </a:pPr>
            <a:r>
              <a:rPr lang="el-GR" i="1" dirty="0">
                <a:solidFill>
                  <a:srgbClr val="FF6699"/>
                </a:solidFill>
              </a:rPr>
              <a:t>Οι αποτελεσματικές μικρές ομάδες: </a:t>
            </a:r>
          </a:p>
        </p:txBody>
      </p:sp>
    </p:spTree>
    <p:extLst>
      <p:ext uri="{BB962C8B-B14F-4D97-AF65-F5344CB8AC3E}">
        <p14:creationId xmlns:p14="http://schemas.microsoft.com/office/powerpoint/2010/main" val="3536356139"/>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209182" y="1066719"/>
            <a:ext cx="8365919" cy="1891287"/>
          </a:xfrm>
          <a:prstGeom prst="rect">
            <a:avLst/>
          </a:prstGeom>
        </p:spPr>
        <p:txBody>
          <a:bodyPr wrap="square">
            <a:spAutoFit/>
          </a:bodyPr>
          <a:lstStyle/>
          <a:p>
            <a:pPr algn="just">
              <a:lnSpc>
                <a:spcPct val="150000"/>
              </a:lnSpc>
            </a:pPr>
            <a:r>
              <a:rPr lang="el-GR" sz="2000" i="1" dirty="0">
                <a:solidFill>
                  <a:srgbClr val="FF6699"/>
                </a:solidFill>
              </a:rPr>
              <a:t>Η συνεργατική νοημοσύνη είναι η σκέψη μαζί με άλλους. Ο </a:t>
            </a:r>
            <a:r>
              <a:rPr lang="el-GR" sz="2000" i="1" dirty="0" err="1">
                <a:solidFill>
                  <a:srgbClr val="FF6699"/>
                </a:solidFill>
              </a:rPr>
              <a:t>Tuckman</a:t>
            </a:r>
            <a:r>
              <a:rPr lang="el-GR" sz="2000" i="1" dirty="0">
                <a:solidFill>
                  <a:srgbClr val="FF6699"/>
                </a:solidFill>
              </a:rPr>
              <a:t> παρατήρησε ότι υπάρχει ένας κύκλος ανάπτυξης και απόδοσης ομάδων που είναι κλασικός και χρησιμοποιείται από το 1965 μέχρι </a:t>
            </a:r>
            <a:r>
              <a:rPr lang="el-GR" sz="2000" i="1" dirty="0" smtClean="0">
                <a:solidFill>
                  <a:srgbClr val="FF6699"/>
                </a:solidFill>
              </a:rPr>
              <a:t>σήμερα. </a:t>
            </a:r>
            <a:r>
              <a:rPr lang="el-GR" sz="2000" i="1" dirty="0">
                <a:solidFill>
                  <a:srgbClr val="FF6699"/>
                </a:solidFill>
              </a:rPr>
              <a:t>Αναφέρεται σε πέντε στάδια ανάπτυξης ομάδων και είναι τα εξής: </a:t>
            </a: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1734469" y="2949013"/>
            <a:ext cx="7409531" cy="3831818"/>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dirty="0">
                <a:solidFill>
                  <a:srgbClr val="1F497D">
                    <a:lumMod val="75000"/>
                  </a:srgbClr>
                </a:solidFill>
                <a:latin typeface="Calibri"/>
                <a:ea typeface="Times New Roman" panose="02020603050405020304" pitchFamily="18" charset="0"/>
              </a:rPr>
              <a:t>1. Σχηματισμός (</a:t>
            </a:r>
            <a:r>
              <a:rPr lang="el-GR" dirty="0" err="1">
                <a:solidFill>
                  <a:srgbClr val="1F497D">
                    <a:lumMod val="75000"/>
                  </a:srgbClr>
                </a:solidFill>
                <a:latin typeface="Calibri"/>
                <a:ea typeface="Times New Roman" panose="02020603050405020304" pitchFamily="18" charset="0"/>
              </a:rPr>
              <a:t>Forming</a:t>
            </a:r>
            <a:r>
              <a:rPr lang="el-GR" dirty="0">
                <a:solidFill>
                  <a:srgbClr val="1F497D">
                    <a:lumMod val="75000"/>
                  </a:srgbClr>
                </a:solidFill>
                <a:latin typeface="Calibri"/>
                <a:ea typeface="Times New Roman" panose="02020603050405020304" pitchFamily="18" charset="0"/>
              </a:rPr>
              <a:t>): Τα μέλη της ομάδας αντιλαμβάνονται το λόγο εμπλοκής τους στην ομάδα και τις εργασίες που πρόκειται να εκπληρώσουν, προσανατολίζονται προς τα καθήκοντα, τις αρμοδιότητες και τους στόχους της ομάδας. Πρόκειται για το στάδιο όπου «σπάει ο πάγος» καθώς τα μέλη γνωρίζονται μεταξύ τους. Η ομάδα προσπαθεί να βρει τον στόχο και τον προσανατολισμό της, δηλαδή να διερευνήσει τις προσδοκίες των μελών της. Υπάρχει άγχος, εξάρτηση από το συντονιστή, θέλουν να έχουν τον έλεγχο της κατάστασης και συνήθως υιοθετούν «κοινωνικά αποδεκτές» συμπεριφορές. </a:t>
            </a:r>
          </a:p>
        </p:txBody>
      </p:sp>
    </p:spTree>
    <p:extLst>
      <p:ext uri="{BB962C8B-B14F-4D97-AF65-F5344CB8AC3E}">
        <p14:creationId xmlns:p14="http://schemas.microsoft.com/office/powerpoint/2010/main" val="1894305603"/>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2092097" y="4088022"/>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122628" y="1223251"/>
            <a:ext cx="9021373" cy="5450851"/>
          </a:xfrm>
          <a:prstGeom prst="rect">
            <a:avLst/>
          </a:prstGeom>
        </p:spPr>
        <p:txBody>
          <a:bodyPr wrap="square">
            <a:spAutoFit/>
          </a:bodyPr>
          <a:lstStyle/>
          <a:p>
            <a:pPr algn="just" eaLnBrk="0" hangingPunct="0">
              <a:lnSpc>
                <a:spcPct val="150000"/>
              </a:lnSpc>
              <a:spcBef>
                <a:spcPts val="0"/>
              </a:spcBef>
              <a:spcAft>
                <a:spcPts val="0"/>
              </a:spcAft>
              <a:defRPr/>
            </a:pPr>
            <a:r>
              <a:rPr lang="el-GR" dirty="0">
                <a:solidFill>
                  <a:srgbClr val="1F497D">
                    <a:lumMod val="75000"/>
                  </a:srgbClr>
                </a:solidFill>
                <a:latin typeface="Calibri"/>
                <a:ea typeface="Times New Roman" panose="02020603050405020304" pitchFamily="18" charset="0"/>
              </a:rPr>
              <a:t>2. Καταιγισμός (</a:t>
            </a:r>
            <a:r>
              <a:rPr lang="el-GR" dirty="0" err="1">
                <a:solidFill>
                  <a:srgbClr val="1F497D">
                    <a:lumMod val="75000"/>
                  </a:srgbClr>
                </a:solidFill>
                <a:latin typeface="Calibri"/>
                <a:ea typeface="Times New Roman" panose="02020603050405020304" pitchFamily="18" charset="0"/>
              </a:rPr>
              <a:t>Storming</a:t>
            </a:r>
            <a:r>
              <a:rPr lang="el-GR" dirty="0">
                <a:solidFill>
                  <a:srgbClr val="1F497D">
                    <a:lumMod val="75000"/>
                  </a:srgbClr>
                </a:solidFill>
                <a:latin typeface="Calibri"/>
                <a:ea typeface="Times New Roman" panose="02020603050405020304" pitchFamily="18" charset="0"/>
              </a:rPr>
              <a:t>): Σε αυτό το στάδιο οι εκπαιδευόμενοι αφήνουν κατά μέρος «την ευγένεια» και την προσπάθεια συνεργασίας καθώς εμφανίζεται το «εγώ» του κάθε ατόμου που πιθανό να συγκρουστεί με το «εγώ» των άλλων. Τα μέλη διερευνούν ποιοι είναι ακριβώς οι ρόλοι των μελών στην ομάδα, την αξία και σκοπιμότητα των εργασιών, όπως επίσης τις αρχές και μεθόδους που θα ενστερνιστούν για την ολοκλήρωση του έργου. Σε αυτή τη φάση ενδέχεται σύγκρουση των μελών όσον αφορά το συντονισμό της ομάδας. Στο στάδιο αυτό οι εκπαιδευόμενοι βιώνουν έντονο άγχος, το οποίο πηγάζει από την έλλειψη σαφήνειας των στόχων της ομάδας. </a:t>
            </a:r>
            <a:endParaRPr lang="el-GR" dirty="0" smtClean="0">
              <a:solidFill>
                <a:srgbClr val="1F497D">
                  <a:lumMod val="75000"/>
                </a:srgbClr>
              </a:solidFill>
              <a:latin typeface="Calibri"/>
              <a:ea typeface="Times New Roman" panose="02020603050405020304" pitchFamily="18" charset="0"/>
            </a:endParaRPr>
          </a:p>
          <a:p>
            <a:pPr algn="just" eaLnBrk="0" hangingPunct="0">
              <a:lnSpc>
                <a:spcPct val="150000"/>
              </a:lnSpc>
              <a:spcBef>
                <a:spcPts val="0"/>
              </a:spcBef>
              <a:spcAft>
                <a:spcPts val="0"/>
              </a:spcAft>
              <a:defRPr/>
            </a:pPr>
            <a:r>
              <a:rPr lang="el-GR" dirty="0" smtClean="0">
                <a:solidFill>
                  <a:srgbClr val="1F497D">
                    <a:lumMod val="75000"/>
                  </a:srgbClr>
                </a:solidFill>
                <a:latin typeface="Calibri"/>
                <a:ea typeface="Times New Roman" panose="02020603050405020304" pitchFamily="18" charset="0"/>
              </a:rPr>
              <a:t>Σε </a:t>
            </a:r>
            <a:r>
              <a:rPr lang="el-GR" dirty="0">
                <a:solidFill>
                  <a:srgbClr val="1F497D">
                    <a:lumMod val="75000"/>
                  </a:srgbClr>
                </a:solidFill>
                <a:latin typeface="Calibri"/>
                <a:ea typeface="Times New Roman" panose="02020603050405020304" pitchFamily="18" charset="0"/>
              </a:rPr>
              <a:t>αυτό το στάδιο υπάρχει πάλη για την ηγεσία και τον έλεγχο της ομάδας (</a:t>
            </a:r>
            <a:r>
              <a:rPr lang="el-GR" dirty="0" err="1">
                <a:solidFill>
                  <a:srgbClr val="1F497D">
                    <a:lumMod val="75000"/>
                  </a:srgbClr>
                </a:solidFill>
                <a:latin typeface="Calibri"/>
                <a:ea typeface="Times New Roman" panose="02020603050405020304" pitchFamily="18" charset="0"/>
              </a:rPr>
              <a:t>Droske</a:t>
            </a:r>
            <a:r>
              <a:rPr lang="el-GR" dirty="0">
                <a:solidFill>
                  <a:srgbClr val="1F497D">
                    <a:lumMod val="75000"/>
                  </a:srgbClr>
                </a:solidFill>
                <a:latin typeface="Calibri"/>
                <a:ea typeface="Times New Roman" panose="02020603050405020304" pitchFamily="18" charset="0"/>
              </a:rPr>
              <a:t>, 2013). Επίσης δημιουργείται το φαινόμενο του ‘αποδιοπομπαίου τράγου’ και η λανθασμένη πεποίθηση ότι, εάν αυτό το μέλος δεν υπήρχε στην ομάδα, τότε η ομάδα θα λειτουργούσε αποτελεσματικά. Εάν ξεπεράσει η ομάδα αυτό το στάδιο μπορεί πλέον να λειτουργήσει αποτελεσματικά. </a:t>
            </a:r>
          </a:p>
        </p:txBody>
      </p:sp>
    </p:spTree>
    <p:extLst>
      <p:ext uri="{BB962C8B-B14F-4D97-AF65-F5344CB8AC3E}">
        <p14:creationId xmlns:p14="http://schemas.microsoft.com/office/powerpoint/2010/main" val="217244721"/>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1599336" y="1457386"/>
            <a:ext cx="7409531" cy="3788858"/>
          </a:xfrm>
          <a:prstGeom prst="rect">
            <a:avLst/>
          </a:prstGeom>
        </p:spPr>
        <p:txBody>
          <a:bodyPr wrap="square">
            <a:spAutoFit/>
          </a:bodyPr>
          <a:lstStyle/>
          <a:p>
            <a:pPr algn="just" eaLnBrk="0" hangingPunct="0">
              <a:lnSpc>
                <a:spcPct val="150000"/>
              </a:lnSpc>
              <a:spcBef>
                <a:spcPts val="0"/>
              </a:spcBef>
              <a:spcAft>
                <a:spcPts val="0"/>
              </a:spcAft>
              <a:defRPr/>
            </a:pPr>
            <a:r>
              <a:rPr lang="el-GR" dirty="0">
                <a:solidFill>
                  <a:srgbClr val="1F497D">
                    <a:lumMod val="75000"/>
                  </a:srgbClr>
                </a:solidFill>
                <a:latin typeface="Calibri"/>
                <a:ea typeface="Times New Roman" panose="02020603050405020304" pitchFamily="18" charset="0"/>
              </a:rPr>
              <a:t>3. </a:t>
            </a:r>
            <a:r>
              <a:rPr lang="el-GR" dirty="0" err="1">
                <a:solidFill>
                  <a:srgbClr val="1F497D">
                    <a:lumMod val="75000"/>
                  </a:srgbClr>
                </a:solidFill>
                <a:latin typeface="Calibri"/>
                <a:ea typeface="Times New Roman" panose="02020603050405020304" pitchFamily="18" charset="0"/>
              </a:rPr>
              <a:t>Νορμοθέτηση</a:t>
            </a:r>
            <a:r>
              <a:rPr lang="el-GR" dirty="0">
                <a:solidFill>
                  <a:srgbClr val="1F497D">
                    <a:lumMod val="75000"/>
                  </a:srgbClr>
                </a:solidFill>
                <a:latin typeface="Calibri"/>
                <a:ea typeface="Times New Roman" panose="02020603050405020304" pitchFamily="18" charset="0"/>
              </a:rPr>
              <a:t> (</a:t>
            </a:r>
            <a:r>
              <a:rPr lang="el-GR" dirty="0" err="1">
                <a:solidFill>
                  <a:srgbClr val="1F497D">
                    <a:lumMod val="75000"/>
                  </a:srgbClr>
                </a:solidFill>
                <a:latin typeface="Calibri"/>
                <a:ea typeface="Times New Roman" panose="02020603050405020304" pitchFamily="18" charset="0"/>
              </a:rPr>
              <a:t>Norming</a:t>
            </a:r>
            <a:r>
              <a:rPr lang="el-GR" dirty="0">
                <a:solidFill>
                  <a:srgbClr val="1F497D">
                    <a:lumMod val="75000"/>
                  </a:srgbClr>
                </a:solidFill>
                <a:latin typeface="Calibri"/>
                <a:ea typeface="Times New Roman" panose="02020603050405020304" pitchFamily="18" charset="0"/>
              </a:rPr>
              <a:t>): Η </a:t>
            </a:r>
            <a:r>
              <a:rPr lang="el-GR" dirty="0" err="1">
                <a:solidFill>
                  <a:srgbClr val="1F497D">
                    <a:lumMod val="75000"/>
                  </a:srgbClr>
                </a:solidFill>
                <a:latin typeface="Calibri"/>
                <a:ea typeface="Times New Roman" panose="02020603050405020304" pitchFamily="18" charset="0"/>
              </a:rPr>
              <a:t>νορμοθέτηση</a:t>
            </a:r>
            <a:r>
              <a:rPr lang="el-GR" dirty="0">
                <a:solidFill>
                  <a:srgbClr val="1F497D">
                    <a:lumMod val="75000"/>
                  </a:srgbClr>
                </a:solidFill>
                <a:latin typeface="Calibri"/>
                <a:ea typeface="Times New Roman" panose="02020603050405020304" pitchFamily="18" charset="0"/>
              </a:rPr>
              <a:t> είναι επίσης γνωστή ως ομαλοποίηση και δηλώνει την ύπαρξη μιας ενιαίας ομάδας (οι περισσότερες ομάδες διαλύονται μετά το δεύτερο στάδιο). </a:t>
            </a:r>
            <a:endParaRPr lang="el-GR" dirty="0" smtClean="0">
              <a:solidFill>
                <a:srgbClr val="1F497D">
                  <a:lumMod val="75000"/>
                </a:srgbClr>
              </a:solidFill>
              <a:latin typeface="Calibri"/>
              <a:ea typeface="Times New Roman" panose="02020603050405020304" pitchFamily="18" charset="0"/>
            </a:endParaRPr>
          </a:p>
          <a:p>
            <a:pPr algn="just" eaLnBrk="0" hangingPunct="0">
              <a:lnSpc>
                <a:spcPct val="150000"/>
              </a:lnSpc>
              <a:spcBef>
                <a:spcPts val="0"/>
              </a:spcBef>
              <a:spcAft>
                <a:spcPts val="0"/>
              </a:spcAft>
              <a:defRPr/>
            </a:pPr>
            <a:r>
              <a:rPr lang="el-GR" dirty="0" smtClean="0">
                <a:solidFill>
                  <a:srgbClr val="1F497D">
                    <a:lumMod val="75000"/>
                  </a:srgbClr>
                </a:solidFill>
                <a:latin typeface="Calibri"/>
                <a:ea typeface="Times New Roman" panose="02020603050405020304" pitchFamily="18" charset="0"/>
              </a:rPr>
              <a:t>Σε </a:t>
            </a:r>
            <a:r>
              <a:rPr lang="el-GR" dirty="0">
                <a:solidFill>
                  <a:srgbClr val="1F497D">
                    <a:lumMod val="75000"/>
                  </a:srgbClr>
                </a:solidFill>
                <a:latin typeface="Calibri"/>
                <a:ea typeface="Times New Roman" panose="02020603050405020304" pitchFamily="18" charset="0"/>
              </a:rPr>
              <a:t>αυτή τη φάση τα μέλη αρχίζουν σταδιακά να παράγουν έργο, έχοντας επιλύσει τυχόν προβλήματα από τα δύο προηγούμενα στάδια και συμφωνήσει τις αρχές και τη μεθοδολογία που θα ακολουθηθούν για την εκπλήρωση των εργασιών. </a:t>
            </a:r>
            <a:endParaRPr lang="el-GR" dirty="0" smtClean="0">
              <a:solidFill>
                <a:srgbClr val="1F497D">
                  <a:lumMod val="75000"/>
                </a:srgbClr>
              </a:solidFill>
              <a:latin typeface="Calibri"/>
              <a:ea typeface="Times New Roman" panose="02020603050405020304" pitchFamily="18" charset="0"/>
            </a:endParaRPr>
          </a:p>
          <a:p>
            <a:pPr algn="just" eaLnBrk="0" hangingPunct="0">
              <a:lnSpc>
                <a:spcPct val="150000"/>
              </a:lnSpc>
              <a:spcBef>
                <a:spcPts val="0"/>
              </a:spcBef>
              <a:spcAft>
                <a:spcPts val="0"/>
              </a:spcAft>
              <a:defRPr/>
            </a:pPr>
            <a:r>
              <a:rPr lang="el-GR" dirty="0" smtClean="0">
                <a:solidFill>
                  <a:srgbClr val="1F497D">
                    <a:lumMod val="75000"/>
                  </a:srgbClr>
                </a:solidFill>
                <a:latin typeface="Calibri"/>
                <a:ea typeface="Times New Roman" panose="02020603050405020304" pitchFamily="18" charset="0"/>
              </a:rPr>
              <a:t>Μερικοί </a:t>
            </a:r>
            <a:r>
              <a:rPr lang="el-GR" dirty="0">
                <a:solidFill>
                  <a:srgbClr val="1F497D">
                    <a:lumMod val="75000"/>
                  </a:srgbClr>
                </a:solidFill>
                <a:latin typeface="Calibri"/>
                <a:ea typeface="Times New Roman" panose="02020603050405020304" pitchFamily="18" charset="0"/>
              </a:rPr>
              <a:t>από αυτούς τους κανόνες μπορεί να μην είναι πια λειτουργικοί και να δυσχεραίνουν την επικοινωνία ανάμεσα στα άτομα. </a:t>
            </a:r>
          </a:p>
        </p:txBody>
      </p:sp>
    </p:spTree>
    <p:extLst>
      <p:ext uri="{BB962C8B-B14F-4D97-AF65-F5344CB8AC3E}">
        <p14:creationId xmlns:p14="http://schemas.microsoft.com/office/powerpoint/2010/main" val="2068026198"/>
      </p:ext>
    </p:extLst>
  </p:cSld>
  <p:clrMapOvr>
    <a:masterClrMapping/>
  </p:clrMapOvr>
  <p:transition spd="slow">
    <p:push dir="u"/>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1634540" y="1358130"/>
            <a:ext cx="7409531" cy="4619854"/>
          </a:xfrm>
          <a:prstGeom prst="rect">
            <a:avLst/>
          </a:prstGeom>
        </p:spPr>
        <p:txBody>
          <a:bodyPr wrap="square">
            <a:spAutoFit/>
          </a:bodyPr>
          <a:lstStyle/>
          <a:p>
            <a:pPr marL="342900" indent="-342900" algn="just" eaLnBrk="0" hangingPunct="0">
              <a:lnSpc>
                <a:spcPct val="150000"/>
              </a:lnSpc>
              <a:spcBef>
                <a:spcPts val="0"/>
              </a:spcBef>
              <a:spcAft>
                <a:spcPts val="0"/>
              </a:spcAft>
              <a:buFont typeface="Wingdings" pitchFamily="2" charset="2"/>
              <a:buChar char="ü"/>
              <a:defRPr/>
            </a:pPr>
            <a:r>
              <a:rPr lang="el-GR" dirty="0">
                <a:solidFill>
                  <a:srgbClr val="1F497D">
                    <a:lumMod val="75000"/>
                  </a:srgbClr>
                </a:solidFill>
                <a:latin typeface="Calibri"/>
                <a:ea typeface="Times New Roman" panose="02020603050405020304" pitchFamily="18" charset="0"/>
              </a:rPr>
              <a:t>4. Δράση (</a:t>
            </a:r>
            <a:r>
              <a:rPr lang="el-GR" dirty="0" err="1">
                <a:solidFill>
                  <a:srgbClr val="1F497D">
                    <a:lumMod val="75000"/>
                  </a:srgbClr>
                </a:solidFill>
                <a:latin typeface="Calibri"/>
                <a:ea typeface="Times New Roman" panose="02020603050405020304" pitchFamily="18" charset="0"/>
              </a:rPr>
              <a:t>Perfroming</a:t>
            </a:r>
            <a:r>
              <a:rPr lang="el-GR" dirty="0">
                <a:solidFill>
                  <a:srgbClr val="1F497D">
                    <a:lumMod val="75000"/>
                  </a:srgbClr>
                </a:solidFill>
                <a:latin typeface="Calibri"/>
                <a:ea typeface="Times New Roman" panose="02020603050405020304" pitchFamily="18" charset="0"/>
              </a:rPr>
              <a:t>): Η Δράση είναι επίσης γνωστή ως απόδοση και αναφέρεται στην παραγωγή και ολοκλήρωση του έργου. Η ομάδα χαρακτηρίζεται πλέον από ωριμότητα και τα μέλη από απόλυτη γνώση των καθηκόντων τους εκτελώντας αποτελεσματικά τα όσα τους έχουν ανατεθεί. </a:t>
            </a:r>
          </a:p>
          <a:p>
            <a:pPr marL="342900" indent="-342900" algn="just" eaLnBrk="0" hangingPunct="0">
              <a:lnSpc>
                <a:spcPct val="150000"/>
              </a:lnSpc>
              <a:spcBef>
                <a:spcPts val="0"/>
              </a:spcBef>
              <a:spcAft>
                <a:spcPts val="0"/>
              </a:spcAft>
              <a:buFont typeface="Wingdings" pitchFamily="2" charset="2"/>
              <a:buChar char="ü"/>
              <a:defRPr/>
            </a:pPr>
            <a:r>
              <a:rPr lang="el-GR" dirty="0">
                <a:solidFill>
                  <a:srgbClr val="1F497D">
                    <a:lumMod val="75000"/>
                  </a:srgbClr>
                </a:solidFill>
                <a:latin typeface="Calibri"/>
                <a:ea typeface="Times New Roman" panose="02020603050405020304" pitchFamily="18" charset="0"/>
              </a:rPr>
              <a:t>5. Τερματισμός (</a:t>
            </a:r>
            <a:r>
              <a:rPr lang="el-GR" dirty="0" err="1">
                <a:solidFill>
                  <a:srgbClr val="1F497D">
                    <a:lumMod val="75000"/>
                  </a:srgbClr>
                </a:solidFill>
                <a:latin typeface="Calibri"/>
                <a:ea typeface="Times New Roman" panose="02020603050405020304" pitchFamily="18" charset="0"/>
              </a:rPr>
              <a:t>Adjourning</a:t>
            </a:r>
            <a:r>
              <a:rPr lang="el-GR" dirty="0">
                <a:solidFill>
                  <a:srgbClr val="1F497D">
                    <a:lumMod val="75000"/>
                  </a:srgbClr>
                </a:solidFill>
                <a:latin typeface="Calibri"/>
                <a:ea typeface="Times New Roman" panose="02020603050405020304" pitchFamily="18" charset="0"/>
              </a:rPr>
              <a:t>): Είναι η φάση της διάλυσης κατά την οποία τα μέλη της ομάδας αρχίζουν να αποχωρούν μετά την ολοκλήρωση του έργου τους αναζητώντας νέες συνεργασίες. Αν και το πέμπτο στάδιο ανάπτυξης προστέθηκε στη θεωρία αργότερα από τους </a:t>
            </a:r>
            <a:r>
              <a:rPr lang="el-GR" dirty="0" err="1">
                <a:solidFill>
                  <a:srgbClr val="1F497D">
                    <a:lumMod val="75000"/>
                  </a:srgbClr>
                </a:solidFill>
                <a:latin typeface="Calibri"/>
                <a:ea typeface="Times New Roman" panose="02020603050405020304" pitchFamily="18" charset="0"/>
              </a:rPr>
              <a:t>Tuckman</a:t>
            </a:r>
            <a:r>
              <a:rPr lang="el-GR" dirty="0">
                <a:solidFill>
                  <a:srgbClr val="1F497D">
                    <a:lumMod val="75000"/>
                  </a:srgbClr>
                </a:solidFill>
                <a:latin typeface="Calibri"/>
                <a:ea typeface="Times New Roman" panose="02020603050405020304" pitchFamily="18" charset="0"/>
              </a:rPr>
              <a:t> και </a:t>
            </a:r>
            <a:r>
              <a:rPr lang="el-GR" dirty="0" err="1">
                <a:solidFill>
                  <a:srgbClr val="1F497D">
                    <a:lumMod val="75000"/>
                  </a:srgbClr>
                </a:solidFill>
                <a:latin typeface="Calibri"/>
                <a:ea typeface="Times New Roman" panose="02020603050405020304" pitchFamily="18" charset="0"/>
              </a:rPr>
              <a:t>Jensen</a:t>
            </a:r>
            <a:r>
              <a:rPr lang="el-GR" dirty="0">
                <a:solidFill>
                  <a:srgbClr val="1F497D">
                    <a:lumMod val="75000"/>
                  </a:srgbClr>
                </a:solidFill>
                <a:latin typeface="Calibri"/>
                <a:ea typeface="Times New Roman" panose="02020603050405020304" pitchFamily="18" charset="0"/>
              </a:rPr>
              <a:t> (1977), θεωρείται αναπόσπαστο κομμάτι του μοντέλου ανάπτυξης ομάδων. </a:t>
            </a:r>
          </a:p>
        </p:txBody>
      </p:sp>
    </p:spTree>
    <p:extLst>
      <p:ext uri="{BB962C8B-B14F-4D97-AF65-F5344CB8AC3E}">
        <p14:creationId xmlns:p14="http://schemas.microsoft.com/office/powerpoint/2010/main" val="3604089486"/>
      </p:ext>
    </p:extLst>
  </p:cSld>
  <p:clrMapOvr>
    <a:masterClrMapping/>
  </p:clrMapOvr>
  <p:transition spd="slow">
    <p:push dir="u"/>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Ορθογώνιο 55"/>
          <p:cNvSpPr/>
          <p:nvPr/>
        </p:nvSpPr>
        <p:spPr>
          <a:xfrm>
            <a:off x="209182" y="1066719"/>
            <a:ext cx="8365919" cy="2814617"/>
          </a:xfrm>
          <a:prstGeom prst="rect">
            <a:avLst/>
          </a:prstGeom>
        </p:spPr>
        <p:txBody>
          <a:bodyPr wrap="square">
            <a:spAutoFit/>
          </a:bodyPr>
          <a:lstStyle/>
          <a:p>
            <a:pPr algn="just">
              <a:lnSpc>
                <a:spcPct val="150000"/>
              </a:lnSpc>
            </a:pPr>
            <a:r>
              <a:rPr lang="el-GR" sz="2000" i="1" dirty="0">
                <a:solidFill>
                  <a:schemeClr val="accent6">
                    <a:lumMod val="75000"/>
                  </a:schemeClr>
                </a:solidFill>
              </a:rPr>
              <a:t>Κατά τη διάρκεια όλων αυτών των φάσεων, τα μέλη καλούνται να αντιμετωπίσουν μια πληθώρα συναισθημάτων. Ενώ τα μέλη νιώθουν μπερδεμένα και «χαμένα», ειδικά στα δύο πρώτα στάδια ανάπτυξης, ο δημιουργικός ηγέτης αναλαμβάνει ρόλους εμπνευστή, καθοδηγητή και υποστηρικτή. Κάθε στάδιο είναι μέρος του ταξιδιού με τελικό προορισμό την πραγματοποίηση των κοινών στόχων. </a:t>
            </a:r>
            <a:endParaRPr lang="el-GR" sz="2000" i="1" dirty="0" smtClean="0">
              <a:solidFill>
                <a:schemeClr val="accent6">
                  <a:lumMod val="75000"/>
                </a:schemeClr>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2" name="Ορθογώνιο 1"/>
          <p:cNvSpPr/>
          <p:nvPr/>
        </p:nvSpPr>
        <p:spPr>
          <a:xfrm>
            <a:off x="2123728" y="3881336"/>
            <a:ext cx="6636547" cy="2862322"/>
          </a:xfrm>
          <a:prstGeom prst="rect">
            <a:avLst/>
          </a:prstGeom>
        </p:spPr>
        <p:txBody>
          <a:bodyPr wrap="square">
            <a:spAutoFit/>
          </a:bodyPr>
          <a:lstStyle/>
          <a:p>
            <a:pPr lvl="0" algn="just">
              <a:lnSpc>
                <a:spcPct val="150000"/>
              </a:lnSpc>
            </a:pPr>
            <a:r>
              <a:rPr lang="el-GR" sz="2000" i="1" dirty="0">
                <a:solidFill>
                  <a:srgbClr val="B754BA">
                    <a:lumMod val="50000"/>
                  </a:srgbClr>
                </a:solidFill>
              </a:rPr>
              <a:t>Τα μοτίβα σκέψης των μελών της ομάδας και τα στάδια ανάπτυξής της είναι ουσιαστικής σημασίας για κάθε δημιουργικό ηγέτη ώστε να αναγνωρίσει και να οικοδομήσει τις απαιτούμενες στρατηγικές, μεθοδολογίες και εργαλεία βασισμένα στα ατομικά και ομαδικά χαρακτηριστικά και γνωρίσματα και κυρίως, τις υπάρχουσες ελλείψεις</a:t>
            </a:r>
            <a:endParaRPr lang="el-GR" sz="2000" i="1" dirty="0">
              <a:solidFill>
                <a:srgbClr val="B754BA">
                  <a:lumMod val="50000"/>
                </a:srgbClr>
              </a:solidFill>
            </a:endParaRPr>
          </a:p>
        </p:txBody>
      </p:sp>
      <p:grpSp>
        <p:nvGrpSpPr>
          <p:cNvPr id="41"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42"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43"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6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6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6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7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44"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6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6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6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6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45"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57"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59"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6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6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46"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52"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53"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54"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55"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47"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48"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49"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50"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51"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Tree>
    <p:extLst>
      <p:ext uri="{BB962C8B-B14F-4D97-AF65-F5344CB8AC3E}">
        <p14:creationId xmlns:p14="http://schemas.microsoft.com/office/powerpoint/2010/main" val="3492489142"/>
      </p:ext>
    </p:extLst>
  </p:cSld>
  <p:clrMapOvr>
    <a:masterClrMapping/>
  </p:clrMapOvr>
  <p:transition spd="slow">
    <p:push dir="u"/>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417" y="4221549"/>
            <a:ext cx="2527156"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194570" y="1499746"/>
            <a:ext cx="8365919" cy="1429622"/>
          </a:xfrm>
          <a:prstGeom prst="rect">
            <a:avLst/>
          </a:prstGeom>
        </p:spPr>
        <p:txBody>
          <a:bodyPr wrap="square">
            <a:spAutoFit/>
          </a:bodyPr>
          <a:lstStyle/>
          <a:p>
            <a:pPr algn="just">
              <a:lnSpc>
                <a:spcPct val="150000"/>
              </a:lnSpc>
            </a:pPr>
            <a:r>
              <a:rPr lang="el-GR" sz="2000" i="1" dirty="0">
                <a:solidFill>
                  <a:srgbClr val="FF6699"/>
                </a:solidFill>
              </a:rPr>
              <a:t>Η συλλογική σκέψη μεταφράζεται σε γνώσεις σχετικά με νέες σημασίες σε παλαιότερα ή νεότερα πλαίσια ώστε η συνεργατική νοημοσύνη να συνδεθεί με την ιδέα της συλλογικής παραγωγής για το όφελος σε μεγάλο αντίκτυπο. </a:t>
            </a: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60" name="Ορθογώνιο 59"/>
          <p:cNvSpPr/>
          <p:nvPr/>
        </p:nvSpPr>
        <p:spPr>
          <a:xfrm>
            <a:off x="1789731" y="3366770"/>
            <a:ext cx="7409531" cy="1891287"/>
          </a:xfrm>
          <a:prstGeom prst="rect">
            <a:avLst/>
          </a:prstGeom>
        </p:spPr>
        <p:txBody>
          <a:bodyPr wrap="square">
            <a:spAutoFit/>
          </a:bodyPr>
          <a:lstStyle/>
          <a:p>
            <a:pPr algn="just" eaLnBrk="0" hangingPunct="0">
              <a:lnSpc>
                <a:spcPct val="150000"/>
              </a:lnSpc>
              <a:spcBef>
                <a:spcPts val="0"/>
              </a:spcBef>
              <a:spcAft>
                <a:spcPts val="0"/>
              </a:spcAft>
              <a:defRPr/>
            </a:pPr>
            <a:r>
              <a:rPr lang="el-GR" sz="2000" dirty="0" smtClean="0">
                <a:solidFill>
                  <a:srgbClr val="1F497D">
                    <a:lumMod val="75000"/>
                  </a:srgbClr>
                </a:solidFill>
                <a:latin typeface="Calibri"/>
                <a:ea typeface="Times New Roman" panose="02020603050405020304" pitchFamily="18" charset="0"/>
              </a:rPr>
              <a:t>Έτσι </a:t>
            </a:r>
            <a:r>
              <a:rPr lang="el-GR" sz="2000" dirty="0">
                <a:solidFill>
                  <a:srgbClr val="1F497D">
                    <a:lumMod val="75000"/>
                  </a:srgbClr>
                </a:solidFill>
                <a:latin typeface="Calibri"/>
                <a:ea typeface="Times New Roman" panose="02020603050405020304" pitchFamily="18" charset="0"/>
              </a:rPr>
              <a:t>η ανθρώπινη αντίληψη μεταφέρεται συνειδητά σε ένα πολύ μεγαλύτερο πλαίσιο, αυτό της παγκόσμιας επικοινωνίας και συλλογικής ανάπτυξης. Η επόμενη ενότητα αναφέρεται στη φυσιολογία της δημιουργικότητας και συν-δημιουργικότητας. </a:t>
            </a:r>
          </a:p>
        </p:txBody>
      </p:sp>
    </p:spTree>
    <p:extLst>
      <p:ext uri="{BB962C8B-B14F-4D97-AF65-F5344CB8AC3E}">
        <p14:creationId xmlns:p14="http://schemas.microsoft.com/office/powerpoint/2010/main" val="311948080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20000"/>
                <a:lumOff val="80000"/>
                <a:alpha val="62000"/>
              </a:schemeClr>
            </a:gs>
            <a:gs pos="50000">
              <a:schemeClr val="accent1">
                <a:tint val="44500"/>
                <a:satMod val="160000"/>
                <a:alpha val="86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pSp>
        <p:nvGrpSpPr>
          <p:cNvPr id="29" name="Group 14"/>
          <p:cNvGrpSpPr/>
          <p:nvPr/>
        </p:nvGrpSpPr>
        <p:grpSpPr>
          <a:xfrm>
            <a:off x="35089" y="2399598"/>
            <a:ext cx="329292" cy="2888491"/>
            <a:chOff x="4058860" y="987781"/>
            <a:chExt cx="1052368" cy="3696329"/>
          </a:xfrm>
        </p:grpSpPr>
        <p:sp>
          <p:nvSpPr>
            <p:cNvPr id="30" name="Rectangle 8"/>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40D">
                    <a:lumMod val="70000"/>
                    <a:lumOff val="30000"/>
                  </a:srgbClr>
                </a:gs>
                <a:gs pos="100000">
                  <a:srgbClr val="F2A40D">
                    <a:lumMod val="70000"/>
                    <a:lumOff val="3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1" name="Rectangle 8"/>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2A40D">
                    <a:lumMod val="50000"/>
                    <a:lumOff val="50000"/>
                  </a:srgbClr>
                </a:gs>
                <a:gs pos="100000">
                  <a:srgbClr val="F2A40D">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2" name="Rectangle 2"/>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32AEB8">
                    <a:lumMod val="30000"/>
                    <a:lumOff val="70000"/>
                  </a:srgbClr>
                </a:gs>
                <a:gs pos="100000">
                  <a:srgbClr val="32AEB8">
                    <a:lumMod val="30000"/>
                    <a:lumOff val="7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3" name="Rectangle 2"/>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32AEB8">
                    <a:lumMod val="50000"/>
                    <a:lumOff val="50000"/>
                  </a:srgbClr>
                </a:gs>
                <a:gs pos="100000">
                  <a:srgbClr val="32AEB8">
                    <a:lumMod val="50000"/>
                    <a:lumOff val="50000"/>
                  </a:srgbClr>
                </a:gs>
              </a:gsLst>
              <a:lin ang="19800000" scaled="0"/>
            </a:gra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4" name="Rectangle 2"/>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rgbClr val="32AEB8"/>
            </a:solidFill>
            <a:ln w="25400" cap="flat" cmpd="sng" algn="ctr">
              <a:noFill/>
              <a:prstDash val="solid"/>
            </a:ln>
            <a:effectLst/>
          </p:spPr>
          <p:txBody>
            <a:bodyPr rtlCol="0" anchor="ctr"/>
            <a:lstStyle/>
            <a:p>
              <a:pPr algn="ctr" fontAlgn="auto" latinLnBrk="1">
                <a:spcBef>
                  <a:spcPts val="0"/>
                </a:spcBef>
                <a:spcAft>
                  <a:spcPts val="0"/>
                </a:spcAft>
                <a:defRPr/>
              </a:pPr>
              <a:endParaRPr lang="ko-KR" altLang="en-US" sz="3200" kern="0" dirty="0">
                <a:solidFill>
                  <a:prstClr val="white"/>
                </a:solidFill>
                <a:latin typeface="Arial"/>
                <a:ea typeface="Arial Unicode MS"/>
              </a:endParaRPr>
            </a:p>
          </p:txBody>
        </p:sp>
        <p:sp>
          <p:nvSpPr>
            <p:cNvPr id="35" name="Isosceles Triangle 10"/>
            <p:cNvSpPr/>
            <p:nvPr/>
          </p:nvSpPr>
          <p:spPr>
            <a:xfrm rot="10800000">
              <a:off x="4468813" y="4423239"/>
              <a:ext cx="196906" cy="260871"/>
            </a:xfrm>
            <a:prstGeom prst="triangle">
              <a:avLst/>
            </a:pr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sp>
          <p:nvSpPr>
            <p:cNvPr id="36" name="Parallelogram 15"/>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ysClr val="windowText" lastClr="000000">
                <a:lumMod val="75000"/>
                <a:lumOff val="2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latinLnBrk="1">
                <a:spcBef>
                  <a:spcPts val="0"/>
                </a:spcBef>
                <a:spcAft>
                  <a:spcPts val="0"/>
                </a:spcAft>
                <a:defRPr/>
              </a:pPr>
              <a:endParaRPr lang="ko-KR" altLang="en-US" sz="3200" kern="0">
                <a:solidFill>
                  <a:prstClr val="white"/>
                </a:solidFill>
                <a:latin typeface="Arial"/>
                <a:ea typeface="Arial Unicode MS"/>
              </a:endParaRPr>
            </a:p>
          </p:txBody>
        </p:sp>
      </p:grpSp>
      <p:grpSp>
        <p:nvGrpSpPr>
          <p:cNvPr id="37" name="Group 2">
            <a:extLst>
              <a:ext uri="{FF2B5EF4-FFF2-40B4-BE49-F238E27FC236}">
                <a16:creationId xmlns:a16="http://schemas.microsoft.com/office/drawing/2014/main" xmlns="" id="{A66F95CF-88C4-49E7-AFA4-33EE5C9919CC}"/>
              </a:ext>
            </a:extLst>
          </p:cNvPr>
          <p:cNvGrpSpPr/>
          <p:nvPr/>
        </p:nvGrpSpPr>
        <p:grpSpPr>
          <a:xfrm>
            <a:off x="7380312" y="188640"/>
            <a:ext cx="1464867" cy="1825572"/>
            <a:chOff x="8624030" y="2378078"/>
            <a:chExt cx="3180149" cy="2051871"/>
          </a:xfrm>
        </p:grpSpPr>
        <p:grpSp>
          <p:nvGrpSpPr>
            <p:cNvPr id="38" name="Group 3">
              <a:extLst>
                <a:ext uri="{FF2B5EF4-FFF2-40B4-BE49-F238E27FC236}">
                  <a16:creationId xmlns:a16="http://schemas.microsoft.com/office/drawing/2014/main" xmlns="" id="{52576E32-7A38-467E-8EE5-59768124CAD3}"/>
                </a:ext>
              </a:extLst>
            </p:cNvPr>
            <p:cNvGrpSpPr/>
            <p:nvPr/>
          </p:nvGrpSpPr>
          <p:grpSpPr>
            <a:xfrm flipH="1">
              <a:off x="8624030" y="2378078"/>
              <a:ext cx="3180149" cy="2051871"/>
              <a:chOff x="1070741" y="2355612"/>
              <a:chExt cx="3613027" cy="2331169"/>
            </a:xfrm>
          </p:grpSpPr>
          <p:sp>
            <p:nvSpPr>
              <p:cNvPr id="55" name="Freeform 2">
                <a:extLst>
                  <a:ext uri="{FF2B5EF4-FFF2-40B4-BE49-F238E27FC236}">
                    <a16:creationId xmlns:a16="http://schemas.microsoft.com/office/drawing/2014/main" xmlns="" id="{E226DC28-A7B7-4942-9737-F5DC2225F817}"/>
                  </a:ext>
                </a:extLst>
              </p:cNvPr>
              <p:cNvSpPr/>
              <p:nvPr/>
            </p:nvSpPr>
            <p:spPr>
              <a:xfrm>
                <a:off x="2216184" y="2716811"/>
                <a:ext cx="2467584" cy="1722768"/>
              </a:xfrm>
              <a:custGeom>
                <a:avLst/>
                <a:gdLst>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141514 w 4637314"/>
                  <a:gd name="connsiteY4" fmla="*/ 304800 h 2906486"/>
                  <a:gd name="connsiteX5" fmla="*/ 0 w 4637314"/>
                  <a:gd name="connsiteY5" fmla="*/ 468086 h 2906486"/>
                  <a:gd name="connsiteX0" fmla="*/ 0 w 4637314"/>
                  <a:gd name="connsiteY0" fmla="*/ 468086 h 2906486"/>
                  <a:gd name="connsiteX1" fmla="*/ 65314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0 w 4637314"/>
                  <a:gd name="connsiteY0" fmla="*/ 468086 h 2906486"/>
                  <a:gd name="connsiteX1" fmla="*/ 13507 w 4637314"/>
                  <a:gd name="connsiteY1" fmla="*/ 2906486 h 2906486"/>
                  <a:gd name="connsiteX2" fmla="*/ 4637314 w 4637314"/>
                  <a:gd name="connsiteY2" fmla="*/ 2862943 h 2906486"/>
                  <a:gd name="connsiteX3" fmla="*/ 729343 w 4637314"/>
                  <a:gd name="connsiteY3" fmla="*/ 0 h 2906486"/>
                  <a:gd name="connsiteX4" fmla="*/ 0 w 4637314"/>
                  <a:gd name="connsiteY4" fmla="*/ 468086 h 2906486"/>
                  <a:gd name="connsiteX0" fmla="*/ 13023 w 4650337"/>
                  <a:gd name="connsiteY0" fmla="*/ 468086 h 2915120"/>
                  <a:gd name="connsiteX1" fmla="*/ 626 w 4650337"/>
                  <a:gd name="connsiteY1" fmla="*/ 2915120 h 2915120"/>
                  <a:gd name="connsiteX2" fmla="*/ 4650337 w 4650337"/>
                  <a:gd name="connsiteY2" fmla="*/ 2862943 h 2915120"/>
                  <a:gd name="connsiteX3" fmla="*/ 742366 w 4650337"/>
                  <a:gd name="connsiteY3" fmla="*/ 0 h 2915120"/>
                  <a:gd name="connsiteX4" fmla="*/ 13023 w 4650337"/>
                  <a:gd name="connsiteY4" fmla="*/ 468086 h 2915120"/>
                  <a:gd name="connsiteX0" fmla="*/ 13023 w 4417204"/>
                  <a:gd name="connsiteY0" fmla="*/ 468086 h 2915120"/>
                  <a:gd name="connsiteX1" fmla="*/ 626 w 4417204"/>
                  <a:gd name="connsiteY1" fmla="*/ 2915120 h 2915120"/>
                  <a:gd name="connsiteX2" fmla="*/ 4417204 w 4417204"/>
                  <a:gd name="connsiteY2" fmla="*/ 2871577 h 2915120"/>
                  <a:gd name="connsiteX3" fmla="*/ 742366 w 4417204"/>
                  <a:gd name="connsiteY3" fmla="*/ 0 h 2915120"/>
                  <a:gd name="connsiteX4" fmla="*/ 13023 w 4417204"/>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 name="connsiteX0" fmla="*/ 13023 w 4175437"/>
                  <a:gd name="connsiteY0" fmla="*/ 468086 h 2915120"/>
                  <a:gd name="connsiteX1" fmla="*/ 626 w 4175437"/>
                  <a:gd name="connsiteY1" fmla="*/ 2915120 h 2915120"/>
                  <a:gd name="connsiteX2" fmla="*/ 4175437 w 4175437"/>
                  <a:gd name="connsiteY2" fmla="*/ 2897481 h 2915120"/>
                  <a:gd name="connsiteX3" fmla="*/ 742366 w 4175437"/>
                  <a:gd name="connsiteY3" fmla="*/ 0 h 2915120"/>
                  <a:gd name="connsiteX4" fmla="*/ 13023 w 4175437"/>
                  <a:gd name="connsiteY4" fmla="*/ 468086 h 2915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5437" h="2915120">
                    <a:moveTo>
                      <a:pt x="13023" y="468086"/>
                    </a:moveTo>
                    <a:cubicBezTo>
                      <a:pt x="17525" y="1280886"/>
                      <a:pt x="-3876" y="2102320"/>
                      <a:pt x="626" y="2915120"/>
                    </a:cubicBezTo>
                    <a:lnTo>
                      <a:pt x="4175437" y="2897481"/>
                    </a:lnTo>
                    <a:lnTo>
                      <a:pt x="742366" y="0"/>
                    </a:lnTo>
                    <a:lnTo>
                      <a:pt x="13023" y="468086"/>
                    </a:lnTo>
                    <a:close/>
                  </a:path>
                </a:pathLst>
              </a:custGeom>
              <a:gradFill>
                <a:gsLst>
                  <a:gs pos="0">
                    <a:sysClr val="window" lastClr="FFFFFF">
                      <a:alpha val="20000"/>
                    </a:sysClr>
                  </a:gs>
                  <a:gs pos="27000">
                    <a:sysClr val="window" lastClr="FFFFFF">
                      <a:alpha val="80000"/>
                    </a:sysClr>
                  </a:gs>
                  <a:gs pos="100000">
                    <a:srgbClr val="B754BA">
                      <a:lumMod val="20000"/>
                      <a:lumOff val="80000"/>
                    </a:srgbClr>
                  </a:gs>
                </a:gsLst>
                <a:lin ang="16200000" scaled="0"/>
              </a:gra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nvGrpSpPr>
              <p:cNvPr id="56" name="Group 21">
                <a:extLst>
                  <a:ext uri="{FF2B5EF4-FFF2-40B4-BE49-F238E27FC236}">
                    <a16:creationId xmlns:a16="http://schemas.microsoft.com/office/drawing/2014/main" xmlns="" id="{58570506-0B44-4CBA-AEC9-89984F03F6C9}"/>
                  </a:ext>
                </a:extLst>
              </p:cNvPr>
              <p:cNvGrpSpPr/>
              <p:nvPr/>
            </p:nvGrpSpPr>
            <p:grpSpPr>
              <a:xfrm rot="3660000">
                <a:off x="1772640" y="2273771"/>
                <a:ext cx="112390" cy="1065317"/>
                <a:chOff x="1039691" y="2468855"/>
                <a:chExt cx="190176" cy="1802639"/>
              </a:xfrm>
            </p:grpSpPr>
            <p:sp>
              <p:nvSpPr>
                <p:cNvPr id="65" name="Rectangle 30">
                  <a:extLst>
                    <a:ext uri="{FF2B5EF4-FFF2-40B4-BE49-F238E27FC236}">
                      <a16:creationId xmlns:a16="http://schemas.microsoft.com/office/drawing/2014/main" xmlns="" id="{F7988BCE-A951-4751-8BC8-FFC39B196E45}"/>
                    </a:ext>
                  </a:extLst>
                </p:cNvPr>
                <p:cNvSpPr/>
                <p:nvPr/>
              </p:nvSpPr>
              <p:spPr>
                <a:xfrm>
                  <a:off x="1039691" y="2471295"/>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6" name="Rectangle 31">
                  <a:extLst>
                    <a:ext uri="{FF2B5EF4-FFF2-40B4-BE49-F238E27FC236}">
                      <a16:creationId xmlns:a16="http://schemas.microsoft.com/office/drawing/2014/main" xmlns="" id="{F349909D-7882-4E17-9247-957B60B97E12}"/>
                    </a:ext>
                  </a:extLst>
                </p:cNvPr>
                <p:cNvSpPr/>
                <p:nvPr/>
              </p:nvSpPr>
              <p:spPr>
                <a:xfrm>
                  <a:off x="1157859" y="2468855"/>
                  <a:ext cx="72008" cy="1800200"/>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7" name="Group 22">
                <a:extLst>
                  <a:ext uri="{FF2B5EF4-FFF2-40B4-BE49-F238E27FC236}">
                    <a16:creationId xmlns:a16="http://schemas.microsoft.com/office/drawing/2014/main" xmlns="" id="{21A0DC4F-6599-4DB4-803D-11C0A040E3A5}"/>
                  </a:ext>
                </a:extLst>
              </p:cNvPr>
              <p:cNvGrpSpPr/>
              <p:nvPr/>
            </p:nvGrpSpPr>
            <p:grpSpPr>
              <a:xfrm>
                <a:off x="1314845" y="3097544"/>
                <a:ext cx="136170" cy="1065354"/>
                <a:chOff x="1093356" y="2490394"/>
                <a:chExt cx="230413" cy="1802702"/>
              </a:xfrm>
            </p:grpSpPr>
            <p:sp>
              <p:nvSpPr>
                <p:cNvPr id="63" name="Rectangle 28">
                  <a:extLst>
                    <a:ext uri="{FF2B5EF4-FFF2-40B4-BE49-F238E27FC236}">
                      <a16:creationId xmlns:a16="http://schemas.microsoft.com/office/drawing/2014/main" xmlns="" id="{A60CAC78-58E1-4E16-AFB8-E834B54224EB}"/>
                    </a:ext>
                  </a:extLst>
                </p:cNvPr>
                <p:cNvSpPr/>
                <p:nvPr/>
              </p:nvSpPr>
              <p:spPr>
                <a:xfrm>
                  <a:off x="1093356" y="2492897"/>
                  <a:ext cx="72008"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4" name="Rectangle 29">
                  <a:extLst>
                    <a:ext uri="{FF2B5EF4-FFF2-40B4-BE49-F238E27FC236}">
                      <a16:creationId xmlns:a16="http://schemas.microsoft.com/office/drawing/2014/main" xmlns="" id="{1A85975C-3ACE-4AEF-94CD-8D8799E1E2DE}"/>
                    </a:ext>
                  </a:extLst>
                </p:cNvPr>
                <p:cNvSpPr/>
                <p:nvPr/>
              </p:nvSpPr>
              <p:spPr>
                <a:xfrm>
                  <a:off x="1251762" y="2490394"/>
                  <a:ext cx="72007" cy="1800199"/>
                </a:xfrm>
                <a:prstGeom prst="rect">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58" name="Group 23">
                <a:extLst>
                  <a:ext uri="{FF2B5EF4-FFF2-40B4-BE49-F238E27FC236}">
                    <a16:creationId xmlns:a16="http://schemas.microsoft.com/office/drawing/2014/main" xmlns="" id="{98D96DE6-19E8-4927-AC54-63401994934C}"/>
                  </a:ext>
                </a:extLst>
              </p:cNvPr>
              <p:cNvGrpSpPr/>
              <p:nvPr/>
            </p:nvGrpSpPr>
            <p:grpSpPr>
              <a:xfrm>
                <a:off x="1243434" y="2957732"/>
                <a:ext cx="279625" cy="279625"/>
                <a:chOff x="3275856" y="4077072"/>
                <a:chExt cx="504056" cy="504056"/>
              </a:xfrm>
            </p:grpSpPr>
            <p:sp>
              <p:nvSpPr>
                <p:cNvPr id="61" name="Oval 26">
                  <a:extLst>
                    <a:ext uri="{FF2B5EF4-FFF2-40B4-BE49-F238E27FC236}">
                      <a16:creationId xmlns:a16="http://schemas.microsoft.com/office/drawing/2014/main" xmlns="" id="{0D52B68E-FBEF-4AC1-931E-A8049FF648EB}"/>
                    </a:ext>
                  </a:extLst>
                </p:cNvPr>
                <p:cNvSpPr/>
                <p:nvPr/>
              </p:nvSpPr>
              <p:spPr>
                <a:xfrm>
                  <a:off x="3275856" y="4077072"/>
                  <a:ext cx="504056" cy="504056"/>
                </a:xfrm>
                <a:prstGeom prst="ellips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2" name="Oval 27">
                  <a:extLst>
                    <a:ext uri="{FF2B5EF4-FFF2-40B4-BE49-F238E27FC236}">
                      <a16:creationId xmlns:a16="http://schemas.microsoft.com/office/drawing/2014/main" xmlns="" id="{BD55167C-16BE-48BA-98F7-56D5F93EEC88}"/>
                    </a:ext>
                  </a:extLst>
                </p:cNvPr>
                <p:cNvSpPr/>
                <p:nvPr/>
              </p:nvSpPr>
              <p:spPr>
                <a:xfrm>
                  <a:off x="3375484" y="4176700"/>
                  <a:ext cx="304800" cy="304800"/>
                </a:xfrm>
                <a:prstGeom prst="ellipse">
                  <a:avLst/>
                </a:pr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sp>
            <p:nvSpPr>
              <p:cNvPr id="59" name="Rounded Rectangle 14">
                <a:extLst>
                  <a:ext uri="{FF2B5EF4-FFF2-40B4-BE49-F238E27FC236}">
                    <a16:creationId xmlns:a16="http://schemas.microsoft.com/office/drawing/2014/main" xmlns="" id="{9B815360-0406-44E4-9875-D31EE38DC130}"/>
                  </a:ext>
                </a:extLst>
              </p:cNvPr>
              <p:cNvSpPr/>
              <p:nvPr/>
            </p:nvSpPr>
            <p:spPr>
              <a:xfrm rot="19957432">
                <a:off x="2045380" y="2355612"/>
                <a:ext cx="598917" cy="568478"/>
              </a:xfrm>
              <a:custGeom>
                <a:avLst/>
                <a:gdLst>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 name="connsiteX0" fmla="*/ 298603 w 598917"/>
                  <a:gd name="connsiteY0" fmla="*/ 2 h 568478"/>
                  <a:gd name="connsiteX1" fmla="*/ 373918 w 598917"/>
                  <a:gd name="connsiteY1" fmla="*/ 19676 h 568478"/>
                  <a:gd name="connsiteX2" fmla="*/ 448829 w 598917"/>
                  <a:gd name="connsiteY2" fmla="*/ 150752 h 568478"/>
                  <a:gd name="connsiteX3" fmla="*/ 446328 w 598917"/>
                  <a:gd name="connsiteY3" fmla="*/ 150767 h 568478"/>
                  <a:gd name="connsiteX4" fmla="*/ 446328 w 598917"/>
                  <a:gd name="connsiteY4" fmla="*/ 252762 h 568478"/>
                  <a:gd name="connsiteX5" fmla="*/ 446478 w 598917"/>
                  <a:gd name="connsiteY5" fmla="*/ 252762 h 568478"/>
                  <a:gd name="connsiteX6" fmla="*/ 598917 w 598917"/>
                  <a:gd name="connsiteY6" fmla="*/ 565068 h 568478"/>
                  <a:gd name="connsiteX7" fmla="*/ 0 w 598917"/>
                  <a:gd name="connsiteY7" fmla="*/ 568478 h 568478"/>
                  <a:gd name="connsiteX8" fmla="*/ 142510 w 598917"/>
                  <a:gd name="connsiteY8" fmla="*/ 252762 h 568478"/>
                  <a:gd name="connsiteX9" fmla="*/ 143217 w 598917"/>
                  <a:gd name="connsiteY9" fmla="*/ 252762 h 568478"/>
                  <a:gd name="connsiteX10" fmla="*/ 143217 w 598917"/>
                  <a:gd name="connsiteY10" fmla="*/ 134244 h 568478"/>
                  <a:gd name="connsiteX11" fmla="*/ 223520 w 598917"/>
                  <a:gd name="connsiteY11" fmla="*/ 20528 h 568478"/>
                  <a:gd name="connsiteX12" fmla="*/ 298603 w 598917"/>
                  <a:gd name="connsiteY12" fmla="*/ 2 h 56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7" h="568478">
                    <a:moveTo>
                      <a:pt x="298603" y="2"/>
                    </a:moveTo>
                    <a:cubicBezTo>
                      <a:pt x="324583" y="-145"/>
                      <a:pt x="350602" y="6408"/>
                      <a:pt x="373918" y="19676"/>
                    </a:cubicBezTo>
                    <a:cubicBezTo>
                      <a:pt x="421176" y="46569"/>
                      <a:pt x="449886" y="96804"/>
                      <a:pt x="448829" y="150752"/>
                    </a:cubicBezTo>
                    <a:lnTo>
                      <a:pt x="446328" y="150767"/>
                    </a:lnTo>
                    <a:lnTo>
                      <a:pt x="446328" y="252762"/>
                    </a:lnTo>
                    <a:lnTo>
                      <a:pt x="446478" y="252762"/>
                    </a:lnTo>
                    <a:lnTo>
                      <a:pt x="598917" y="565068"/>
                    </a:lnTo>
                    <a:lnTo>
                      <a:pt x="0" y="568478"/>
                    </a:lnTo>
                    <a:lnTo>
                      <a:pt x="142510" y="252762"/>
                    </a:lnTo>
                    <a:lnTo>
                      <a:pt x="143217" y="252762"/>
                    </a:lnTo>
                    <a:lnTo>
                      <a:pt x="143217" y="134244"/>
                    </a:lnTo>
                    <a:cubicBezTo>
                      <a:pt x="143445" y="138297"/>
                      <a:pt x="164730" y="39613"/>
                      <a:pt x="223520" y="20528"/>
                    </a:cubicBezTo>
                    <a:cubicBezTo>
                      <a:pt x="249418" y="-1846"/>
                      <a:pt x="272623" y="149"/>
                      <a:pt x="298603" y="2"/>
                    </a:cubicBezTo>
                    <a:close/>
                  </a:path>
                </a:pathLst>
              </a:cu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60" name="Diagonal Stripe 25">
                <a:extLst>
                  <a:ext uri="{FF2B5EF4-FFF2-40B4-BE49-F238E27FC236}">
                    <a16:creationId xmlns:a16="http://schemas.microsoft.com/office/drawing/2014/main" xmlns="" id="{D5287912-4FEC-40A3-859F-CB09257ACF14}"/>
                  </a:ext>
                </a:extLst>
              </p:cNvPr>
              <p:cNvSpPr/>
              <p:nvPr/>
            </p:nvSpPr>
            <p:spPr>
              <a:xfrm rot="2700000">
                <a:off x="1070741" y="4062402"/>
                <a:ext cx="624379" cy="624379"/>
              </a:xfrm>
              <a:prstGeom prst="diagStripe">
                <a:avLst/>
              </a:prstGeom>
              <a:solidFill>
                <a:srgbClr val="B754BA">
                  <a:lumMod val="40000"/>
                  <a:lumOff val="60000"/>
                </a:srgbClr>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39" name="Group 4">
              <a:extLst>
                <a:ext uri="{FF2B5EF4-FFF2-40B4-BE49-F238E27FC236}">
                  <a16:creationId xmlns:a16="http://schemas.microsoft.com/office/drawing/2014/main" xmlns="" id="{ABEF344E-980F-4D8E-A1FE-9092C5510222}"/>
                </a:ext>
              </a:extLst>
            </p:cNvPr>
            <p:cNvGrpSpPr/>
            <p:nvPr/>
          </p:nvGrpSpPr>
          <p:grpSpPr>
            <a:xfrm>
              <a:off x="9777396" y="3381522"/>
              <a:ext cx="906980" cy="797418"/>
              <a:chOff x="3983887" y="4061275"/>
              <a:chExt cx="2122406" cy="1866023"/>
            </a:xfrm>
          </p:grpSpPr>
          <p:grpSp>
            <p:nvGrpSpPr>
              <p:cNvPr id="40" name="Group 5">
                <a:extLst>
                  <a:ext uri="{FF2B5EF4-FFF2-40B4-BE49-F238E27FC236}">
                    <a16:creationId xmlns:a16="http://schemas.microsoft.com/office/drawing/2014/main" xmlns="" id="{0300F1B1-2706-4D60-808C-7C522B618396}"/>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53" name="Freeform 15">
                  <a:extLst>
                    <a:ext uri="{FF2B5EF4-FFF2-40B4-BE49-F238E27FC236}">
                      <a16:creationId xmlns:a16="http://schemas.microsoft.com/office/drawing/2014/main" xmlns="" id="{93FB96EA-2CB1-4FFB-B488-E67005938203}"/>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rgbClr val="F5679D"/>
                </a:solidFill>
                <a:ln w="12700" cap="flat" cmpd="sng" algn="ctr">
                  <a:noFill/>
                  <a:prstDash val="solid"/>
                  <a:miter lim="800000"/>
                </a:ln>
                <a:effectLst>
                  <a:outerShdw blurRad="76200" dist="12700" dir="8100000" sy="-23000" kx="800400" algn="br" rotWithShape="0">
                    <a:prstClr val="black">
                      <a:alpha val="2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4" name="Rectangle 22">
                  <a:extLst>
                    <a:ext uri="{FF2B5EF4-FFF2-40B4-BE49-F238E27FC236}">
                      <a16:creationId xmlns:a16="http://schemas.microsoft.com/office/drawing/2014/main" xmlns="" id="{F09C9D23-44E3-441B-9E7E-2FC8B69E13B7}"/>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1" name="Group 6">
                <a:extLst>
                  <a:ext uri="{FF2B5EF4-FFF2-40B4-BE49-F238E27FC236}">
                    <a16:creationId xmlns:a16="http://schemas.microsoft.com/office/drawing/2014/main" xmlns="" id="{FD6ED1CB-4552-4FB7-A3B9-C4D7393ACDBC}"/>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51" name="Freeform 18">
                  <a:extLst>
                    <a:ext uri="{FF2B5EF4-FFF2-40B4-BE49-F238E27FC236}">
                      <a16:creationId xmlns:a16="http://schemas.microsoft.com/office/drawing/2014/main" xmlns="" id="{5C359CD3-0A6A-4DC9-94F3-3F645D676462}"/>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sp>
              <p:nvSpPr>
                <p:cNvPr id="52" name="Freeform 19">
                  <a:extLst>
                    <a:ext uri="{FF2B5EF4-FFF2-40B4-BE49-F238E27FC236}">
                      <a16:creationId xmlns:a16="http://schemas.microsoft.com/office/drawing/2014/main" xmlns="" id="{2B41AD79-AE8C-457A-BA75-9D7DDDBDF953}"/>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2" name="Group 7">
                <a:extLst>
                  <a:ext uri="{FF2B5EF4-FFF2-40B4-BE49-F238E27FC236}">
                    <a16:creationId xmlns:a16="http://schemas.microsoft.com/office/drawing/2014/main" xmlns="" id="{FDEA2DDA-BC30-47E5-86C5-C6FBB48ADD27}"/>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9" name="Freeform 21">
                  <a:extLst>
                    <a:ext uri="{FF2B5EF4-FFF2-40B4-BE49-F238E27FC236}">
                      <a16:creationId xmlns:a16="http://schemas.microsoft.com/office/drawing/2014/main" xmlns="" id="{5D216886-BAC2-4FA0-9337-C783594E31BD}"/>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rgbClr val="F5679D"/>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50" name="Rectangle 22">
                  <a:extLst>
                    <a:ext uri="{FF2B5EF4-FFF2-40B4-BE49-F238E27FC236}">
                      <a16:creationId xmlns:a16="http://schemas.microsoft.com/office/drawing/2014/main" xmlns="" id="{C49CC2E0-6442-4631-966B-B0FD566B25B1}"/>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3" name="Group 8">
                <a:extLst>
                  <a:ext uri="{FF2B5EF4-FFF2-40B4-BE49-F238E27FC236}">
                    <a16:creationId xmlns:a16="http://schemas.microsoft.com/office/drawing/2014/main" xmlns="" id="{369442A5-7911-4C1C-90E4-81830E0E4942}"/>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47" name="Freeform 24">
                  <a:extLst>
                    <a:ext uri="{FF2B5EF4-FFF2-40B4-BE49-F238E27FC236}">
                      <a16:creationId xmlns:a16="http://schemas.microsoft.com/office/drawing/2014/main" xmlns="" id="{CA7FF6B0-D15D-405B-A837-6A4B1A02EB3A}"/>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rgbClr val="B754BA"/>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8" name="Rectangle 22">
                  <a:extLst>
                    <a:ext uri="{FF2B5EF4-FFF2-40B4-BE49-F238E27FC236}">
                      <a16:creationId xmlns:a16="http://schemas.microsoft.com/office/drawing/2014/main" xmlns="" id="{FFD66CBF-12E0-4F76-A546-E7FDFB788843}"/>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ysClr val="window" lastClr="FFFFFF"/>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nvGrpSpPr>
              <p:cNvPr id="44" name="Group 9">
                <a:extLst>
                  <a:ext uri="{FF2B5EF4-FFF2-40B4-BE49-F238E27FC236}">
                    <a16:creationId xmlns:a16="http://schemas.microsoft.com/office/drawing/2014/main" xmlns="" id="{05497358-06DB-4E5A-8860-DF7C3D1FEB5C}"/>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45" name="Freeform 27">
                  <a:extLst>
                    <a:ext uri="{FF2B5EF4-FFF2-40B4-BE49-F238E27FC236}">
                      <a16:creationId xmlns:a16="http://schemas.microsoft.com/office/drawing/2014/main" xmlns="" id="{9F85F885-DCBF-49A6-BE3F-571F227B2167}"/>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rgbClr val="F5679D"/>
                </a:solidFill>
                <a:ln w="12700" cap="flat" cmpd="sng" algn="ctr">
                  <a:noFill/>
                  <a:prstDash val="solid"/>
                  <a:miter lim="800000"/>
                </a:ln>
                <a:effectLst/>
              </p:spPr>
              <p:txBody>
                <a:bodyPr rtlCol="0" anchor="ctr"/>
                <a:lstStyle/>
                <a:p>
                  <a:pPr algn="ctr" fontAlgn="auto">
                    <a:spcBef>
                      <a:spcPts val="0"/>
                    </a:spcBef>
                    <a:spcAft>
                      <a:spcPts val="0"/>
                    </a:spcAft>
                    <a:defRPr/>
                  </a:pPr>
                  <a:endParaRPr lang="ko-KR" altLang="en-US" sz="2701" kern="0" dirty="0">
                    <a:solidFill>
                      <a:prstClr val="white"/>
                    </a:solidFill>
                    <a:latin typeface="Arial"/>
                    <a:ea typeface="Arial Unicode MS"/>
                  </a:endParaRPr>
                </a:p>
              </p:txBody>
            </p:sp>
            <p:sp>
              <p:nvSpPr>
                <p:cNvPr id="46" name="Freeform 28">
                  <a:extLst>
                    <a:ext uri="{FF2B5EF4-FFF2-40B4-BE49-F238E27FC236}">
                      <a16:creationId xmlns:a16="http://schemas.microsoft.com/office/drawing/2014/main" xmlns="" id="{5B0C8303-435B-4D88-AAA9-7D205A77A10D}"/>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ysClr val="window" lastClr="FFFFFF"/>
                </a:solidFill>
                <a:ln w="12700" cap="flat" cmpd="sng" algn="ctr">
                  <a:noFill/>
                  <a:prstDash val="solid"/>
                  <a:miter lim="800000"/>
                </a:ln>
                <a:effectLst>
                  <a:outerShdw blurRad="50800" dist="38100" dir="8100000" algn="tr"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defRPr/>
                  </a:pPr>
                  <a:endParaRPr lang="ko-KR" altLang="en-US" sz="2701" kern="0">
                    <a:solidFill>
                      <a:prstClr val="white"/>
                    </a:solidFill>
                    <a:latin typeface="Arial"/>
                    <a:ea typeface="Arial Unicode MS"/>
                  </a:endParaRPr>
                </a:p>
              </p:txBody>
            </p:sp>
          </p:grpSp>
        </p:grpSp>
      </p:grpSp>
      <p:sp>
        <p:nvSpPr>
          <p:cNvPr id="67" name="Τίτλος 1"/>
          <p:cNvSpPr>
            <a:spLocks noGrp="1"/>
          </p:cNvSpPr>
          <p:nvPr>
            <p:ph type="title"/>
          </p:nvPr>
        </p:nvSpPr>
        <p:spPr>
          <a:xfrm>
            <a:off x="317958" y="-160163"/>
            <a:ext cx="8229600" cy="1143000"/>
          </a:xfrm>
        </p:spPr>
        <p:txBody>
          <a:bodyPr/>
          <a:lstStyle/>
          <a:p>
            <a:pPr marL="0" marR="0">
              <a:lnSpc>
                <a:spcPct val="115000"/>
              </a:lnSpc>
              <a:spcBef>
                <a:spcPts val="0"/>
              </a:spcBef>
              <a:spcAft>
                <a:spcPts val="0"/>
              </a:spcAft>
            </a:pPr>
            <a:r>
              <a:rPr lang="el-GR" sz="2800" b="1" dirty="0">
                <a:solidFill>
                  <a:schemeClr val="tx2">
                    <a:lumMod val="75000"/>
                  </a:schemeClr>
                </a:solidFill>
                <a:latin typeface="+mn-lt"/>
                <a:ea typeface="Times New Roman" panose="02020603050405020304" pitchFamily="18" charset="0"/>
                <a:cs typeface="Times New Roman" panose="02020603050405020304" pitchFamily="18" charset="0"/>
              </a:rPr>
              <a:t>Χαρακτηριστικοί </a:t>
            </a:r>
            <a:r>
              <a:rPr lang="el-GR" sz="2800" b="1" dirty="0" smtClean="0">
                <a:solidFill>
                  <a:schemeClr val="tx2">
                    <a:lumMod val="75000"/>
                  </a:schemeClr>
                </a:solidFill>
                <a:latin typeface="+mn-lt"/>
                <a:ea typeface="Times New Roman" panose="02020603050405020304" pitchFamily="18" charset="0"/>
                <a:cs typeface="Times New Roman" panose="02020603050405020304" pitchFamily="18" charset="0"/>
              </a:rPr>
              <a:t>παράγοντες</a:t>
            </a:r>
            <a:endParaRPr lang="en-US" sz="2800" u="sng" dirty="0">
              <a:solidFill>
                <a:schemeClr val="tx2">
                  <a:lumMod val="75000"/>
                </a:schemeClr>
              </a:solidFill>
              <a:effectLst/>
              <a:latin typeface="+mn-lt"/>
              <a:ea typeface="Times New Roman" panose="02020603050405020304" pitchFamily="18" charset="0"/>
            </a:endParaRPr>
          </a:p>
        </p:txBody>
      </p:sp>
      <p:sp>
        <p:nvSpPr>
          <p:cNvPr id="68" name="Θέση περιεχομένου 2"/>
          <p:cNvSpPr>
            <a:spLocks noGrp="1"/>
          </p:cNvSpPr>
          <p:nvPr>
            <p:ph idx="1"/>
          </p:nvPr>
        </p:nvSpPr>
        <p:spPr>
          <a:xfrm>
            <a:off x="1037480" y="942402"/>
            <a:ext cx="6366631" cy="5069160"/>
          </a:xfrm>
        </p:spPr>
        <p:txBody>
          <a:bodyPr/>
          <a:lstStyle/>
          <a:p>
            <a:pPr marL="0" marR="0" indent="0" algn="just">
              <a:lnSpc>
                <a:spcPct val="150000"/>
              </a:lnSpc>
              <a:spcBef>
                <a:spcPts val="0"/>
              </a:spcBef>
              <a:spcAft>
                <a:spcPts val="0"/>
              </a:spcAft>
              <a:buNone/>
            </a:pPr>
            <a:r>
              <a:rPr lang="el-GR" sz="1800" b="1" dirty="0">
                <a:solidFill>
                  <a:schemeClr val="accent2">
                    <a:lumMod val="75000"/>
                  </a:schemeClr>
                </a:solidFill>
                <a:latin typeface="Calibri" panose="020F0502020204030204" pitchFamily="34" charset="0"/>
                <a:ea typeface="Times New Roman" panose="02020603050405020304" pitchFamily="18" charset="0"/>
              </a:rPr>
              <a:t>Ο εντοπισμός και ο προσδιορισμός του επιθυμητού σκοπού - στόχου, η κατάλληλη και επαρκής διαβάθμισή του, ανάλογα με τη σημαντικότητα και την αναγκαιότητά του, ενισχύουν τη δράση της πολιτιστικής πολιτικής και οδηγούν μακροπρόθεσμα στο προσδοκώμενο αποτέλεσμα (</a:t>
            </a:r>
            <a:r>
              <a:rPr lang="el-GR" sz="1800" b="1" dirty="0" err="1">
                <a:solidFill>
                  <a:schemeClr val="accent2">
                    <a:lumMod val="75000"/>
                  </a:schemeClr>
                </a:solidFill>
                <a:latin typeface="Calibri" panose="020F0502020204030204" pitchFamily="34" charset="0"/>
                <a:ea typeface="Times New Roman" panose="02020603050405020304" pitchFamily="18" charset="0"/>
              </a:rPr>
              <a:t>Καραμανάκου</a:t>
            </a:r>
            <a:r>
              <a:rPr lang="el-GR" sz="1800" b="1" dirty="0">
                <a:solidFill>
                  <a:schemeClr val="accent2">
                    <a:lumMod val="75000"/>
                  </a:schemeClr>
                </a:solidFill>
                <a:latin typeface="Calibri" panose="020F0502020204030204" pitchFamily="34" charset="0"/>
                <a:ea typeface="Times New Roman" panose="02020603050405020304" pitchFamily="18" charset="0"/>
              </a:rPr>
              <a:t>, 2010:16). </a:t>
            </a:r>
            <a:endParaRPr lang="el-GR" sz="1800" b="1" dirty="0" smtClean="0">
              <a:solidFill>
                <a:schemeClr val="accent2">
                  <a:lumMod val="75000"/>
                </a:schemeClr>
              </a:solidFill>
              <a:latin typeface="Calibri" panose="020F0502020204030204" pitchFamily="34" charset="0"/>
              <a:ea typeface="Times New Roman" panose="02020603050405020304" pitchFamily="18" charset="0"/>
            </a:endParaRPr>
          </a:p>
          <a:p>
            <a:pPr marL="0" marR="0" indent="0" algn="just">
              <a:lnSpc>
                <a:spcPct val="150000"/>
              </a:lnSpc>
              <a:spcBef>
                <a:spcPts val="0"/>
              </a:spcBef>
              <a:spcAft>
                <a:spcPts val="0"/>
              </a:spcAft>
              <a:buNone/>
            </a:pPr>
            <a:endParaRPr lang="el-GR" sz="1800" b="1" dirty="0">
              <a:solidFill>
                <a:schemeClr val="tx2">
                  <a:lumMod val="75000"/>
                </a:schemeClr>
              </a:solidFill>
              <a:latin typeface="Calibri" panose="020F0502020204030204" pitchFamily="34" charset="0"/>
              <a:ea typeface="Times New Roman" panose="02020603050405020304" pitchFamily="18" charset="0"/>
            </a:endParaRPr>
          </a:p>
          <a:p>
            <a:pPr marL="0" marR="0" indent="0" algn="just">
              <a:lnSpc>
                <a:spcPct val="150000"/>
              </a:lnSpc>
              <a:spcBef>
                <a:spcPts val="0"/>
              </a:spcBef>
              <a:spcAft>
                <a:spcPts val="0"/>
              </a:spcAft>
              <a:buNone/>
            </a:pPr>
            <a:r>
              <a:rPr lang="el-GR" sz="1800" b="1" dirty="0" smtClean="0">
                <a:solidFill>
                  <a:schemeClr val="accent4">
                    <a:lumMod val="75000"/>
                  </a:schemeClr>
                </a:solidFill>
                <a:latin typeface="Calibri" panose="020F0502020204030204" pitchFamily="34" charset="0"/>
                <a:ea typeface="Times New Roman" panose="02020603050405020304" pitchFamily="18" charset="0"/>
              </a:rPr>
              <a:t>Οι </a:t>
            </a:r>
            <a:r>
              <a:rPr lang="el-GR" sz="1800" b="1" dirty="0">
                <a:solidFill>
                  <a:schemeClr val="accent4">
                    <a:lumMod val="75000"/>
                  </a:schemeClr>
                </a:solidFill>
                <a:latin typeface="Calibri" panose="020F0502020204030204" pitchFamily="34" charset="0"/>
                <a:ea typeface="Times New Roman" panose="02020603050405020304" pitchFamily="18" charset="0"/>
              </a:rPr>
              <a:t>παράγοντες που επιδρούν μακροπρόθεσμα στον καθορισμό και τη σύσταση των σκοπών είναι ιστορικού, οικονομικού, κοινωνικοπολιτικού και διεθνούς περιεχομένου, καθώς η </a:t>
            </a:r>
            <a:r>
              <a:rPr lang="el-GR" sz="1800" b="1" dirty="0" err="1">
                <a:solidFill>
                  <a:schemeClr val="accent4">
                    <a:lumMod val="75000"/>
                  </a:schemeClr>
                </a:solidFill>
                <a:latin typeface="Calibri" panose="020F0502020204030204" pitchFamily="34" charset="0"/>
                <a:ea typeface="Times New Roman" panose="02020603050405020304" pitchFamily="18" charset="0"/>
              </a:rPr>
              <a:t>συνθετότητά</a:t>
            </a:r>
            <a:r>
              <a:rPr lang="el-GR" sz="1800" b="1" dirty="0">
                <a:solidFill>
                  <a:schemeClr val="accent4">
                    <a:lumMod val="75000"/>
                  </a:schemeClr>
                </a:solidFill>
                <a:latin typeface="Calibri" panose="020F0502020204030204" pitchFamily="34" charset="0"/>
                <a:ea typeface="Times New Roman" panose="02020603050405020304" pitchFamily="18" charset="0"/>
              </a:rPr>
              <a:t> τους επιδρά στη διαμόρφωση της εκάστοτε πολιτικής που επιλέγεται να εφαρμοστεί (</a:t>
            </a:r>
            <a:r>
              <a:rPr lang="el-GR" sz="1800" b="1" dirty="0" err="1">
                <a:solidFill>
                  <a:schemeClr val="accent4">
                    <a:lumMod val="75000"/>
                  </a:schemeClr>
                </a:solidFill>
                <a:latin typeface="Calibri" panose="020F0502020204030204" pitchFamily="34" charset="0"/>
                <a:ea typeface="Times New Roman" panose="02020603050405020304" pitchFamily="18" charset="0"/>
              </a:rPr>
              <a:t>Κόνσολα</a:t>
            </a:r>
            <a:r>
              <a:rPr lang="el-GR" sz="1800" b="1" dirty="0">
                <a:solidFill>
                  <a:schemeClr val="accent4">
                    <a:lumMod val="75000"/>
                  </a:schemeClr>
                </a:solidFill>
                <a:latin typeface="Calibri" panose="020F0502020204030204" pitchFamily="34" charset="0"/>
                <a:ea typeface="Times New Roman" panose="02020603050405020304" pitchFamily="18" charset="0"/>
              </a:rPr>
              <a:t>, 2003).</a:t>
            </a:r>
            <a:endParaRPr lang="el-GR" sz="1800" dirty="0">
              <a:solidFill>
                <a:schemeClr val="accent4">
                  <a:lumMod val="75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839942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146232" y="975428"/>
            <a:ext cx="8818256" cy="2400657"/>
          </a:xfrm>
          <a:prstGeom prst="rect">
            <a:avLst/>
          </a:prstGeom>
        </p:spPr>
        <p:txBody>
          <a:bodyPr wrap="square">
            <a:spAutoFit/>
          </a:bodyPr>
          <a:lstStyle/>
          <a:p>
            <a:pPr algn="just">
              <a:lnSpc>
                <a:spcPct val="150000"/>
              </a:lnSpc>
            </a:pPr>
            <a:r>
              <a:rPr lang="el-GR" sz="2000" i="1" dirty="0">
                <a:solidFill>
                  <a:srgbClr val="FF6699"/>
                </a:solidFill>
              </a:rPr>
              <a:t>Υπάρχουν διάφορες τεχνικές και κριτήρια ομαδοποίησης των μελών της ομάδας που σχετίζονται με τη μελέτη σε κομμάτια παζλ της δραστηριότητας με διαφορετικά θέματα και σε διαφορετικό χρόνο ή με την ομαδική μελέτη (όλοι μαζί οι μαθητές) στο ίδιο θέμα και στον ίδιο χρόνο. </a:t>
            </a:r>
            <a:r>
              <a:rPr lang="el-GR" sz="2000" b="1" i="1" dirty="0">
                <a:solidFill>
                  <a:schemeClr val="accent3">
                    <a:lumMod val="75000"/>
                  </a:schemeClr>
                </a:solidFill>
              </a:rPr>
              <a:t>Αυτή είναι η τεχνική παζλ</a:t>
            </a:r>
            <a:r>
              <a:rPr lang="el-GR" sz="2000" i="1" dirty="0">
                <a:solidFill>
                  <a:srgbClr val="B754BA">
                    <a:lumMod val="75000"/>
                  </a:srgbClr>
                </a:solidFill>
              </a:rPr>
              <a:t>. </a:t>
            </a:r>
          </a:p>
          <a:p>
            <a:pPr algn="just">
              <a:lnSpc>
                <a:spcPct val="150000"/>
              </a:lnSpc>
            </a:pPr>
            <a:endParaRPr lang="el-GR" sz="2000" i="1" dirty="0" smtClean="0">
              <a:solidFill>
                <a:srgbClr val="FF6699"/>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2" name="Ορθογώνιο 1"/>
          <p:cNvSpPr/>
          <p:nvPr/>
        </p:nvSpPr>
        <p:spPr>
          <a:xfrm>
            <a:off x="2311931" y="3010988"/>
            <a:ext cx="6678488" cy="1938992"/>
          </a:xfrm>
          <a:prstGeom prst="rect">
            <a:avLst/>
          </a:prstGeom>
        </p:spPr>
        <p:txBody>
          <a:bodyPr wrap="square">
            <a:spAutoFit/>
          </a:bodyPr>
          <a:lstStyle/>
          <a:p>
            <a:pPr lvl="0" algn="just">
              <a:lnSpc>
                <a:spcPct val="150000"/>
              </a:lnSpc>
            </a:pPr>
            <a:endParaRPr lang="el-GR" sz="2000" i="1" dirty="0">
              <a:solidFill>
                <a:srgbClr val="B754BA">
                  <a:lumMod val="75000"/>
                </a:srgbClr>
              </a:solidFill>
            </a:endParaRPr>
          </a:p>
          <a:p>
            <a:pPr lvl="0" algn="just">
              <a:lnSpc>
                <a:spcPct val="150000"/>
              </a:lnSpc>
            </a:pPr>
            <a:r>
              <a:rPr lang="el-GR" sz="2000" i="1" dirty="0">
                <a:solidFill>
                  <a:srgbClr val="B754BA">
                    <a:lumMod val="75000"/>
                  </a:srgbClr>
                </a:solidFill>
              </a:rPr>
              <a:t>Η διαφορά στον σχεδιασμό της εκπαιδευτικής δραστηριότητας ενυπάρχει στον ορισμό της συνεργατικής μάθησης ως </a:t>
            </a:r>
            <a:r>
              <a:rPr lang="el-GR" sz="2000" i="1" dirty="0" err="1">
                <a:solidFill>
                  <a:srgbClr val="B754BA">
                    <a:lumMod val="75000"/>
                  </a:srgbClr>
                </a:solidFill>
              </a:rPr>
              <a:t>cooperative</a:t>
            </a:r>
            <a:r>
              <a:rPr lang="el-GR" sz="2000" i="1" dirty="0">
                <a:solidFill>
                  <a:srgbClr val="B754BA">
                    <a:lumMod val="75000"/>
                  </a:srgbClr>
                </a:solidFill>
              </a:rPr>
              <a:t> </a:t>
            </a:r>
            <a:r>
              <a:rPr lang="el-GR" sz="2000" i="1" dirty="0" err="1">
                <a:solidFill>
                  <a:srgbClr val="B754BA">
                    <a:lumMod val="75000"/>
                  </a:srgbClr>
                </a:solidFill>
              </a:rPr>
              <a:t>learning</a:t>
            </a:r>
            <a:r>
              <a:rPr lang="el-GR" sz="2000" i="1" dirty="0">
                <a:solidFill>
                  <a:srgbClr val="B754BA">
                    <a:lumMod val="75000"/>
                  </a:srgbClr>
                </a:solidFill>
              </a:rPr>
              <a:t> και </a:t>
            </a:r>
            <a:r>
              <a:rPr lang="el-GR" sz="2000" i="1" dirty="0" err="1">
                <a:solidFill>
                  <a:srgbClr val="B754BA">
                    <a:lumMod val="75000"/>
                  </a:srgbClr>
                </a:solidFill>
              </a:rPr>
              <a:t>collaborative</a:t>
            </a:r>
            <a:r>
              <a:rPr lang="el-GR" sz="2000" i="1" dirty="0">
                <a:solidFill>
                  <a:srgbClr val="B754BA">
                    <a:lumMod val="75000"/>
                  </a:srgbClr>
                </a:solidFill>
              </a:rPr>
              <a:t> </a:t>
            </a:r>
            <a:r>
              <a:rPr lang="el-GR" sz="2000" i="1" dirty="0" err="1">
                <a:solidFill>
                  <a:srgbClr val="B754BA">
                    <a:lumMod val="75000"/>
                  </a:srgbClr>
                </a:solidFill>
              </a:rPr>
              <a:t>learning</a:t>
            </a:r>
            <a:r>
              <a:rPr lang="el-GR" sz="2000" i="1" dirty="0">
                <a:solidFill>
                  <a:srgbClr val="B754BA">
                    <a:lumMod val="75000"/>
                  </a:srgbClr>
                </a:solidFill>
              </a:rPr>
              <a:t>. </a:t>
            </a:r>
            <a:endParaRPr lang="el-GR" sz="2000" i="1" dirty="0">
              <a:solidFill>
                <a:srgbClr val="B754BA">
                  <a:lumMod val="75000"/>
                </a:srgbClr>
              </a:solidFill>
            </a:endParaRPr>
          </a:p>
        </p:txBody>
      </p:sp>
    </p:spTree>
    <p:extLst>
      <p:ext uri="{BB962C8B-B14F-4D97-AF65-F5344CB8AC3E}">
        <p14:creationId xmlns:p14="http://schemas.microsoft.com/office/powerpoint/2010/main" val="3124171614"/>
      </p:ext>
    </p:extLst>
  </p:cSld>
  <p:clrMapOvr>
    <a:masterClrMapping/>
  </p:clrMapOvr>
  <p:transition spd="slow">
    <p:push dir="u"/>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146232" y="975428"/>
            <a:ext cx="8818256" cy="3000821"/>
          </a:xfrm>
          <a:prstGeom prst="rect">
            <a:avLst/>
          </a:prstGeom>
        </p:spPr>
        <p:txBody>
          <a:bodyPr wrap="square">
            <a:spAutoFit/>
          </a:bodyPr>
          <a:lstStyle/>
          <a:p>
            <a:pPr algn="just">
              <a:lnSpc>
                <a:spcPct val="150000"/>
              </a:lnSpc>
            </a:pPr>
            <a:r>
              <a:rPr lang="el-GR" i="1" dirty="0">
                <a:solidFill>
                  <a:srgbClr val="FF6699"/>
                </a:solidFill>
              </a:rPr>
              <a:t>Συνεργασία ως </a:t>
            </a:r>
            <a:r>
              <a:rPr lang="el-GR" i="1" dirty="0" err="1">
                <a:solidFill>
                  <a:srgbClr val="FF6699"/>
                </a:solidFill>
              </a:rPr>
              <a:t>cooperation</a:t>
            </a:r>
            <a:r>
              <a:rPr lang="el-GR" i="1" dirty="0">
                <a:solidFill>
                  <a:srgbClr val="FF6699"/>
                </a:solidFill>
              </a:rPr>
              <a:t> βασίζεται στην κοινωνικοποίηση με βάση τους κοινούς στόχους, τον ενθουσιασμό στην κοινή εργασία και γενικά στις σχέσεις που δημιουργούνται.  (</a:t>
            </a:r>
            <a:r>
              <a:rPr lang="el-GR" i="1" dirty="0" err="1">
                <a:solidFill>
                  <a:srgbClr val="FF6699"/>
                </a:solidFill>
              </a:rPr>
              <a:t>Argyle</a:t>
            </a:r>
            <a:r>
              <a:rPr lang="el-GR" i="1" dirty="0">
                <a:solidFill>
                  <a:srgbClr val="FF6699"/>
                </a:solidFill>
              </a:rPr>
              <a:t>, 1991). Συνεργασία ως </a:t>
            </a:r>
            <a:r>
              <a:rPr lang="el-GR" i="1" dirty="0" err="1">
                <a:solidFill>
                  <a:srgbClr val="FF6699"/>
                </a:solidFill>
              </a:rPr>
              <a:t>collaboration</a:t>
            </a:r>
            <a:r>
              <a:rPr lang="el-GR" i="1" dirty="0">
                <a:solidFill>
                  <a:srgbClr val="FF6699"/>
                </a:solidFill>
              </a:rPr>
              <a:t> είναι μια συντονισμένη, σύγχρονη δραστηριότητα που είναι το αποτέλεσμα μιας συνεχιζόμενης προσπάθειας δημιουργίας και διατήρησης της κοινής αντίληψης ενός προβλήματος. Η συνεργασία επιτυγχάνεται με την κατανομή της εργασίας μεταξύ των μελών της ομάδας, ως δραστηριότητα όπου κάθε μέλος είναι υπεύθυνο για ένα μέρος της επίλυσης του προβλήματος (</a:t>
            </a:r>
            <a:r>
              <a:rPr lang="el-GR" i="1" dirty="0" err="1">
                <a:solidFill>
                  <a:srgbClr val="FF6699"/>
                </a:solidFill>
              </a:rPr>
              <a:t>Teasley</a:t>
            </a:r>
            <a:r>
              <a:rPr lang="el-GR" i="1" dirty="0">
                <a:solidFill>
                  <a:srgbClr val="FF6699"/>
                </a:solidFill>
              </a:rPr>
              <a:t> &amp; </a:t>
            </a:r>
            <a:r>
              <a:rPr lang="el-GR" i="1" dirty="0" err="1">
                <a:solidFill>
                  <a:srgbClr val="FF6699"/>
                </a:solidFill>
              </a:rPr>
              <a:t>Roschelle</a:t>
            </a:r>
            <a:r>
              <a:rPr lang="el-GR" i="1" dirty="0">
                <a:solidFill>
                  <a:srgbClr val="FF6699"/>
                </a:solidFill>
              </a:rPr>
              <a:t>, 1993:235). </a:t>
            </a:r>
            <a:endParaRPr lang="el-GR" i="1" dirty="0" smtClean="0">
              <a:solidFill>
                <a:srgbClr val="FF6699"/>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3" name="Ορθογώνιο 2"/>
          <p:cNvSpPr/>
          <p:nvPr/>
        </p:nvSpPr>
        <p:spPr>
          <a:xfrm>
            <a:off x="1909968" y="4009068"/>
            <a:ext cx="7154188" cy="2585323"/>
          </a:xfrm>
          <a:prstGeom prst="rect">
            <a:avLst/>
          </a:prstGeom>
        </p:spPr>
        <p:txBody>
          <a:bodyPr wrap="square">
            <a:spAutoFit/>
          </a:bodyPr>
          <a:lstStyle/>
          <a:p>
            <a:pPr lvl="0" algn="just">
              <a:lnSpc>
                <a:spcPct val="150000"/>
              </a:lnSpc>
            </a:pPr>
            <a:r>
              <a:rPr lang="el-GR" i="1" dirty="0" smtClean="0">
                <a:solidFill>
                  <a:schemeClr val="accent6">
                    <a:lumMod val="75000"/>
                  </a:schemeClr>
                </a:solidFill>
              </a:rPr>
              <a:t>Οι </a:t>
            </a:r>
            <a:r>
              <a:rPr lang="el-GR" i="1" dirty="0">
                <a:solidFill>
                  <a:schemeClr val="accent6">
                    <a:lumMod val="75000"/>
                  </a:schemeClr>
                </a:solidFill>
              </a:rPr>
              <a:t>δύο προσεγγίσεις τελικά ενυπάρχουν στη </a:t>
            </a:r>
            <a:r>
              <a:rPr lang="el-GR" i="1" dirty="0" err="1">
                <a:solidFill>
                  <a:schemeClr val="accent6">
                    <a:lumMod val="75000"/>
                  </a:schemeClr>
                </a:solidFill>
              </a:rPr>
              <a:t>δημουργική</a:t>
            </a:r>
            <a:r>
              <a:rPr lang="el-GR" i="1" dirty="0">
                <a:solidFill>
                  <a:schemeClr val="accent6">
                    <a:lumMod val="75000"/>
                  </a:schemeClr>
                </a:solidFill>
              </a:rPr>
              <a:t> </a:t>
            </a:r>
            <a:r>
              <a:rPr lang="el-GR" i="1" dirty="0" err="1">
                <a:solidFill>
                  <a:schemeClr val="accent6">
                    <a:lumMod val="75000"/>
                  </a:schemeClr>
                </a:solidFill>
              </a:rPr>
              <a:t>κοινωνικοπολιτισμική</a:t>
            </a:r>
            <a:r>
              <a:rPr lang="el-GR" i="1" dirty="0">
                <a:solidFill>
                  <a:schemeClr val="accent6">
                    <a:lumMod val="75000"/>
                  </a:schemeClr>
                </a:solidFill>
              </a:rPr>
              <a:t> μάθηση καθώς οι μαθητές καλούνται να λύσουν προβλήματα και να κατανοήσουν θέματα σε ομάδες. </a:t>
            </a:r>
            <a:endParaRPr lang="el-GR" i="1" dirty="0" smtClean="0">
              <a:solidFill>
                <a:schemeClr val="accent6">
                  <a:lumMod val="75000"/>
                </a:schemeClr>
              </a:solidFill>
            </a:endParaRPr>
          </a:p>
          <a:p>
            <a:pPr lvl="0" algn="just">
              <a:lnSpc>
                <a:spcPct val="150000"/>
              </a:lnSpc>
            </a:pPr>
            <a:r>
              <a:rPr lang="el-GR" i="1" dirty="0" smtClean="0">
                <a:solidFill>
                  <a:schemeClr val="accent6">
                    <a:lumMod val="75000"/>
                  </a:schemeClr>
                </a:solidFill>
              </a:rPr>
              <a:t>Έτσι </a:t>
            </a:r>
            <a:r>
              <a:rPr lang="el-GR" i="1" dirty="0">
                <a:solidFill>
                  <a:schemeClr val="accent6">
                    <a:lumMod val="75000"/>
                  </a:schemeClr>
                </a:solidFill>
              </a:rPr>
              <a:t>η δραστηριότητα είναι πιο εύκολη με τη συζήτηση και παραγωγή ιδεών, επιχειρημάτων και κριτικής σκέψης </a:t>
            </a:r>
            <a:r>
              <a:rPr lang="el-GR" i="1" dirty="0" smtClean="0">
                <a:solidFill>
                  <a:schemeClr val="accent6">
                    <a:lumMod val="75000"/>
                  </a:schemeClr>
                </a:solidFill>
              </a:rPr>
              <a:t>μέσω </a:t>
            </a:r>
            <a:r>
              <a:rPr lang="el-GR" i="1" dirty="0">
                <a:solidFill>
                  <a:schemeClr val="accent6">
                    <a:lumMod val="75000"/>
                  </a:schemeClr>
                </a:solidFill>
              </a:rPr>
              <a:t>του διαλόγου που εμβαθύνει τη μάθηση και τη γνώση. </a:t>
            </a:r>
          </a:p>
        </p:txBody>
      </p:sp>
    </p:spTree>
    <p:extLst>
      <p:ext uri="{BB962C8B-B14F-4D97-AF65-F5344CB8AC3E}">
        <p14:creationId xmlns:p14="http://schemas.microsoft.com/office/powerpoint/2010/main" val="3544430268"/>
      </p:ext>
    </p:extLst>
  </p:cSld>
  <p:clrMapOvr>
    <a:masterClrMapping/>
  </p:clrMapOvr>
  <p:transition spd="slow">
    <p:push dir="u"/>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146232" y="975428"/>
            <a:ext cx="8818256" cy="2352952"/>
          </a:xfrm>
          <a:prstGeom prst="rect">
            <a:avLst/>
          </a:prstGeom>
        </p:spPr>
        <p:txBody>
          <a:bodyPr wrap="square">
            <a:spAutoFit/>
          </a:bodyPr>
          <a:lstStyle/>
          <a:p>
            <a:pPr algn="just">
              <a:lnSpc>
                <a:spcPct val="150000"/>
              </a:lnSpc>
            </a:pPr>
            <a:r>
              <a:rPr lang="el-GR" sz="2000" i="1" dirty="0">
                <a:solidFill>
                  <a:srgbClr val="FF6699"/>
                </a:solidFill>
              </a:rPr>
              <a:t>οι μαθητές μελετούν και συνεργάζονται με την τεχνική της ευέλικτης ομαδοποίησης. Αρχικά η δραστηριότητα μπορεί να αναλυθεί σε μέρη  δηλαδή ο κάθε μαθητής μελετά το μέρος του συνόλου. Κατόπιν συνδέουν τα κομμάτια του παζλ και εργάζονται όλοι μαζί ώστε το τελικό αποτέλεσμα να έχει συνοχή και ομοιομορφία. </a:t>
            </a:r>
            <a:endParaRPr lang="el-GR" sz="2000" i="1" dirty="0" smtClean="0">
              <a:solidFill>
                <a:srgbClr val="FF6699"/>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3" name="Ορθογώνιο 2"/>
          <p:cNvSpPr/>
          <p:nvPr/>
        </p:nvSpPr>
        <p:spPr>
          <a:xfrm>
            <a:off x="2327778" y="3359243"/>
            <a:ext cx="6636710" cy="2400657"/>
          </a:xfrm>
          <a:prstGeom prst="rect">
            <a:avLst/>
          </a:prstGeom>
        </p:spPr>
        <p:txBody>
          <a:bodyPr wrap="square">
            <a:spAutoFit/>
          </a:bodyPr>
          <a:lstStyle/>
          <a:p>
            <a:pPr lvl="0" algn="just">
              <a:lnSpc>
                <a:spcPct val="150000"/>
              </a:lnSpc>
            </a:pPr>
            <a:r>
              <a:rPr lang="el-GR" sz="2000" i="1" dirty="0">
                <a:solidFill>
                  <a:schemeClr val="accent6">
                    <a:lumMod val="75000"/>
                  </a:schemeClr>
                </a:solidFill>
              </a:rPr>
              <a:t>Η συνεργασία είναι μια </a:t>
            </a:r>
            <a:r>
              <a:rPr lang="el-GR" sz="2000" i="1" dirty="0" err="1">
                <a:solidFill>
                  <a:schemeClr val="accent6">
                    <a:lumMod val="75000"/>
                  </a:schemeClr>
                </a:solidFill>
              </a:rPr>
              <a:t>διαδραστική</a:t>
            </a:r>
            <a:r>
              <a:rPr lang="el-GR" sz="2000" i="1" dirty="0">
                <a:solidFill>
                  <a:schemeClr val="accent6">
                    <a:lumMod val="75000"/>
                  </a:schemeClr>
                </a:solidFill>
              </a:rPr>
              <a:t> διαδικασία όπου τα μέλη μιας ομάδας σκέφτονται, συνεργάζονται και δημιουργούν με κοινούς στόχους ώστε να επιτύχουν αποτελέσματα που έχουν δεν μπορούσε να επιτύχει ανεξάρτητα κάθε μέλος είτε μαζί </a:t>
            </a:r>
            <a:r>
              <a:rPr lang="el-GR" sz="2000" i="1" dirty="0" err="1">
                <a:solidFill>
                  <a:schemeClr val="accent6">
                    <a:lumMod val="75000"/>
                  </a:schemeClr>
                </a:solidFill>
              </a:rPr>
              <a:t>χωροχρονικά</a:t>
            </a:r>
            <a:r>
              <a:rPr lang="el-GR" sz="2000" i="1" dirty="0">
                <a:solidFill>
                  <a:schemeClr val="accent6">
                    <a:lumMod val="75000"/>
                  </a:schemeClr>
                </a:solidFill>
              </a:rPr>
              <a:t> είτε ασύγχρονα μέσω νέων τεχνολογιών.</a:t>
            </a:r>
          </a:p>
        </p:txBody>
      </p:sp>
    </p:spTree>
    <p:extLst>
      <p:ext uri="{BB962C8B-B14F-4D97-AF65-F5344CB8AC3E}">
        <p14:creationId xmlns:p14="http://schemas.microsoft.com/office/powerpoint/2010/main" val="3864681497"/>
      </p:ext>
    </p:extLst>
  </p:cSld>
  <p:clrMapOvr>
    <a:masterClrMapping/>
  </p:clrMapOvr>
  <p:transition spd="slow">
    <p:push dir="u"/>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495354" y="1038486"/>
            <a:ext cx="8037086" cy="2400657"/>
          </a:xfrm>
          <a:prstGeom prst="rect">
            <a:avLst/>
          </a:prstGeom>
        </p:spPr>
        <p:txBody>
          <a:bodyPr wrap="square">
            <a:spAutoFit/>
          </a:bodyPr>
          <a:lstStyle/>
          <a:p>
            <a:pPr algn="just">
              <a:lnSpc>
                <a:spcPct val="150000"/>
              </a:lnSpc>
            </a:pPr>
            <a:r>
              <a:rPr lang="el-GR" sz="2000" i="1" dirty="0">
                <a:solidFill>
                  <a:srgbClr val="FF6699"/>
                </a:solidFill>
              </a:rPr>
              <a:t>Οι συγκρούσεις μεταξύ των μελών της ομάδας μπορεί να συμβαίνουν λόγω ανταγωνισμού και πρόθεσης ενός μέλους να κερδίσει ένα άλλο μέλος. (Στο τρίτο κεφάλαιο υπάρχει το παράδειγμα του σχεδιασμού δραστηριοτήτων στο </a:t>
            </a:r>
            <a:r>
              <a:rPr lang="el-GR" sz="2000" i="1" dirty="0" err="1">
                <a:solidFill>
                  <a:srgbClr val="FF6699"/>
                </a:solidFill>
              </a:rPr>
              <a:t>Scratch</a:t>
            </a:r>
            <a:r>
              <a:rPr lang="el-GR" sz="2000" i="1" dirty="0">
                <a:solidFill>
                  <a:srgbClr val="FF6699"/>
                </a:solidFill>
              </a:rPr>
              <a:t> για την Δ’ τάξη και αναφέρεται ο τρόπος που ξανασχεδιάστηκε η δραστηριότητα για την αποφυγή του ανταγωνισμού</a:t>
            </a:r>
            <a:r>
              <a:rPr lang="el-GR" sz="2000" i="1" dirty="0" smtClean="0">
                <a:solidFill>
                  <a:srgbClr val="FF6699"/>
                </a:solidFill>
              </a:rPr>
              <a:t>.)</a:t>
            </a:r>
            <a:endParaRPr lang="el-GR" sz="2000" i="1" dirty="0" smtClean="0">
              <a:solidFill>
                <a:srgbClr val="FF6699"/>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3" name="Ορθογώνιο 2"/>
          <p:cNvSpPr/>
          <p:nvPr/>
        </p:nvSpPr>
        <p:spPr>
          <a:xfrm>
            <a:off x="2273670" y="3388627"/>
            <a:ext cx="6858000" cy="2862322"/>
          </a:xfrm>
          <a:prstGeom prst="rect">
            <a:avLst/>
          </a:prstGeom>
        </p:spPr>
        <p:txBody>
          <a:bodyPr wrap="square">
            <a:spAutoFit/>
          </a:bodyPr>
          <a:lstStyle/>
          <a:p>
            <a:pPr lvl="0" algn="just">
              <a:lnSpc>
                <a:spcPct val="150000"/>
              </a:lnSpc>
            </a:pPr>
            <a:r>
              <a:rPr lang="el-GR" sz="2000" i="1" dirty="0">
                <a:solidFill>
                  <a:schemeClr val="accent6">
                    <a:lumMod val="75000"/>
                  </a:schemeClr>
                </a:solidFill>
              </a:rPr>
              <a:t>Οι παράγοντες των συγκρούσεων μπορεί να είναι τα εσωτερικά και εξωτερικά κίνητρα, η συναισθηματική συμμετοχή και φόρτιση, το άγχος λόγω συγκεκριμένων παραγόντων (κακή οργάνωση ομάδας, συγκεκριμένα μέλη και συμπεριφορές κλπ.), κακή ή ατελής επικοινωνία ή και πιέσεις από το εξωτερικό περιβάλλον. </a:t>
            </a:r>
          </a:p>
        </p:txBody>
      </p:sp>
    </p:spTree>
    <p:extLst>
      <p:ext uri="{BB962C8B-B14F-4D97-AF65-F5344CB8AC3E}">
        <p14:creationId xmlns:p14="http://schemas.microsoft.com/office/powerpoint/2010/main" val="2798586061"/>
      </p:ext>
    </p:extLst>
  </p:cSld>
  <p:clrMapOvr>
    <a:masterClrMapping/>
  </p:clrMapOvr>
  <p:transition spd="slow">
    <p:push dir="u"/>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5870314" y="1273339"/>
            <a:ext cx="2078771" cy="2018145"/>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146232" y="975428"/>
            <a:ext cx="8818256" cy="1711366"/>
          </a:xfrm>
          <a:prstGeom prst="rect">
            <a:avLst/>
          </a:prstGeom>
        </p:spPr>
        <p:txBody>
          <a:bodyPr wrap="square">
            <a:spAutoFit/>
          </a:bodyPr>
          <a:lstStyle/>
          <a:p>
            <a:pPr algn="just">
              <a:lnSpc>
                <a:spcPct val="150000"/>
              </a:lnSpc>
            </a:pPr>
            <a:r>
              <a:rPr lang="el-GR" i="1" dirty="0">
                <a:solidFill>
                  <a:srgbClr val="FF6699"/>
                </a:solidFill>
              </a:rPr>
              <a:t>Η σύγκρουση μπορεί να είναι κατά περίπτωση: </a:t>
            </a:r>
          </a:p>
          <a:p>
            <a:pPr algn="just">
              <a:lnSpc>
                <a:spcPct val="150000"/>
              </a:lnSpc>
            </a:pPr>
            <a:r>
              <a:rPr lang="el-GR" i="1" dirty="0">
                <a:solidFill>
                  <a:srgbClr val="FF6699"/>
                </a:solidFill>
              </a:rPr>
              <a:t>•	Εκδηλωμένη / Λανθάνουσα</a:t>
            </a:r>
          </a:p>
          <a:p>
            <a:pPr algn="just">
              <a:lnSpc>
                <a:spcPct val="150000"/>
              </a:lnSpc>
            </a:pPr>
            <a:r>
              <a:rPr lang="el-GR" i="1" dirty="0">
                <a:solidFill>
                  <a:srgbClr val="FF6699"/>
                </a:solidFill>
              </a:rPr>
              <a:t>•	Πραγματική / Υποθετική</a:t>
            </a:r>
          </a:p>
          <a:p>
            <a:pPr algn="just">
              <a:lnSpc>
                <a:spcPct val="150000"/>
              </a:lnSpc>
            </a:pPr>
            <a:r>
              <a:rPr lang="el-GR" i="1" dirty="0">
                <a:solidFill>
                  <a:srgbClr val="FF6699"/>
                </a:solidFill>
              </a:rPr>
              <a:t>•	Ενδογενής / </a:t>
            </a:r>
            <a:r>
              <a:rPr lang="el-GR" i="1" dirty="0" smtClean="0">
                <a:solidFill>
                  <a:srgbClr val="FF6699"/>
                </a:solidFill>
              </a:rPr>
              <a:t>Εξωγενής</a:t>
            </a:r>
            <a:endParaRPr lang="el-GR" i="1" dirty="0">
              <a:solidFill>
                <a:srgbClr val="FF6699"/>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3" name="Ορθογώνιο 2"/>
          <p:cNvSpPr/>
          <p:nvPr/>
        </p:nvSpPr>
        <p:spPr>
          <a:xfrm>
            <a:off x="146232" y="2968315"/>
            <a:ext cx="8964488" cy="3831818"/>
          </a:xfrm>
          <a:prstGeom prst="rect">
            <a:avLst/>
          </a:prstGeom>
        </p:spPr>
        <p:txBody>
          <a:bodyPr wrap="square">
            <a:spAutoFit/>
          </a:bodyPr>
          <a:lstStyle/>
          <a:p>
            <a:pPr lvl="0" algn="just">
              <a:lnSpc>
                <a:spcPct val="150000"/>
              </a:lnSpc>
            </a:pPr>
            <a:r>
              <a:rPr lang="el-GR" i="1" dirty="0">
                <a:solidFill>
                  <a:schemeClr val="accent6">
                    <a:lumMod val="75000"/>
                  </a:schemeClr>
                </a:solidFill>
              </a:rPr>
              <a:t>Η διαχείριση των συγκρούσεων στις μικρές ομάδες εξαρτάται από τους εξής παράγοντες:</a:t>
            </a:r>
          </a:p>
          <a:p>
            <a:pPr lvl="0" algn="just">
              <a:lnSpc>
                <a:spcPct val="150000"/>
              </a:lnSpc>
            </a:pPr>
            <a:r>
              <a:rPr lang="el-GR" i="1" dirty="0">
                <a:solidFill>
                  <a:schemeClr val="accent6">
                    <a:lumMod val="75000"/>
                  </a:schemeClr>
                </a:solidFill>
              </a:rPr>
              <a:t>•	Οργάνωση και το ομαδικό κλίμα</a:t>
            </a:r>
          </a:p>
          <a:p>
            <a:pPr lvl="0" algn="just">
              <a:lnSpc>
                <a:spcPct val="150000"/>
              </a:lnSpc>
            </a:pPr>
            <a:r>
              <a:rPr lang="el-GR" i="1" dirty="0">
                <a:solidFill>
                  <a:schemeClr val="accent6">
                    <a:lumMod val="75000"/>
                  </a:schemeClr>
                </a:solidFill>
              </a:rPr>
              <a:t>•	Άμεση αλληλεπίδραση των μελών</a:t>
            </a:r>
          </a:p>
          <a:p>
            <a:pPr lvl="0" algn="just">
              <a:lnSpc>
                <a:spcPct val="150000"/>
              </a:lnSpc>
            </a:pPr>
            <a:r>
              <a:rPr lang="el-GR" i="1" dirty="0">
                <a:solidFill>
                  <a:schemeClr val="accent6">
                    <a:lumMod val="75000"/>
                  </a:schemeClr>
                </a:solidFill>
              </a:rPr>
              <a:t>•	Προσπάθεια για επικοινωνία και συνεργασία</a:t>
            </a:r>
          </a:p>
          <a:p>
            <a:pPr lvl="0" algn="just">
              <a:lnSpc>
                <a:spcPct val="150000"/>
              </a:lnSpc>
            </a:pPr>
            <a:r>
              <a:rPr lang="el-GR" i="1" dirty="0">
                <a:solidFill>
                  <a:schemeClr val="accent6">
                    <a:lumMod val="75000"/>
                  </a:schemeClr>
                </a:solidFill>
              </a:rPr>
              <a:t>•	Καλές σχέσεις</a:t>
            </a:r>
          </a:p>
          <a:p>
            <a:pPr lvl="0" algn="just">
              <a:lnSpc>
                <a:spcPct val="150000"/>
              </a:lnSpc>
            </a:pPr>
            <a:r>
              <a:rPr lang="el-GR" i="1" dirty="0">
                <a:solidFill>
                  <a:schemeClr val="accent6">
                    <a:lumMod val="75000"/>
                  </a:schemeClr>
                </a:solidFill>
              </a:rPr>
              <a:t>•	Κατανομή διακριτών ρόλων με συμπληρωματικές δεξιότητες και ικανότητες</a:t>
            </a:r>
          </a:p>
          <a:p>
            <a:pPr lvl="0" algn="just">
              <a:lnSpc>
                <a:spcPct val="150000"/>
              </a:lnSpc>
            </a:pPr>
            <a:r>
              <a:rPr lang="el-GR" i="1" dirty="0">
                <a:solidFill>
                  <a:schemeClr val="accent6">
                    <a:lumMod val="75000"/>
                  </a:schemeClr>
                </a:solidFill>
              </a:rPr>
              <a:t>•	Ύπαρξη διαμεσολαβητή</a:t>
            </a:r>
          </a:p>
          <a:p>
            <a:pPr lvl="0" algn="just">
              <a:lnSpc>
                <a:spcPct val="150000"/>
              </a:lnSpc>
            </a:pPr>
            <a:r>
              <a:rPr lang="el-GR" i="1" dirty="0">
                <a:solidFill>
                  <a:schemeClr val="accent6">
                    <a:lumMod val="75000"/>
                  </a:schemeClr>
                </a:solidFill>
              </a:rPr>
              <a:t>•	Λογικό επίπεδο μελών</a:t>
            </a:r>
          </a:p>
          <a:p>
            <a:pPr lvl="0" algn="just">
              <a:lnSpc>
                <a:spcPct val="150000"/>
              </a:lnSpc>
            </a:pPr>
            <a:r>
              <a:rPr lang="el-GR" i="1" dirty="0">
                <a:solidFill>
                  <a:schemeClr val="accent6">
                    <a:lumMod val="75000"/>
                  </a:schemeClr>
                </a:solidFill>
              </a:rPr>
              <a:t>•	Συναισθηματικό επίπεδο μελών</a:t>
            </a:r>
            <a:endParaRPr lang="el-GR" i="1" dirty="0">
              <a:solidFill>
                <a:schemeClr val="accent6">
                  <a:lumMod val="75000"/>
                </a:schemeClr>
              </a:solidFill>
            </a:endParaRPr>
          </a:p>
        </p:txBody>
      </p:sp>
    </p:spTree>
    <p:extLst>
      <p:ext uri="{BB962C8B-B14F-4D97-AF65-F5344CB8AC3E}">
        <p14:creationId xmlns:p14="http://schemas.microsoft.com/office/powerpoint/2010/main" val="2260524804"/>
      </p:ext>
    </p:extLst>
  </p:cSld>
  <p:clrMapOvr>
    <a:masterClrMapping/>
  </p:clrMapOvr>
  <p:transition spd="slow">
    <p:push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7572625" y="3492051"/>
            <a:ext cx="1698541" cy="1327209"/>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0" y="1017568"/>
            <a:ext cx="9036496" cy="4570482"/>
          </a:xfrm>
          <a:prstGeom prst="rect">
            <a:avLst/>
          </a:prstGeom>
        </p:spPr>
        <p:txBody>
          <a:bodyPr wrap="square">
            <a:spAutoFit/>
          </a:bodyPr>
          <a:lstStyle/>
          <a:p>
            <a:pPr algn="just">
              <a:lnSpc>
                <a:spcPct val="150000"/>
              </a:lnSpc>
            </a:pPr>
            <a:r>
              <a:rPr lang="el-GR" sz="1600" i="1" dirty="0">
                <a:solidFill>
                  <a:srgbClr val="FF6699"/>
                </a:solidFill>
              </a:rPr>
              <a:t>Οι δραστηριότητες και οι στάσεις των μελών που μπορούν κατά περίπτωση να υιοθετηθούν με τη βοήθεια του εκπαιδευτικού ώστε να υπερβούν τη σύγκρουση μπορεί να είναι οι ακόλουθες: </a:t>
            </a:r>
          </a:p>
          <a:p>
            <a:pPr algn="just">
              <a:lnSpc>
                <a:spcPct val="150000"/>
              </a:lnSpc>
            </a:pPr>
            <a:r>
              <a:rPr lang="el-GR" sz="1600" i="1" dirty="0">
                <a:solidFill>
                  <a:srgbClr val="FF6699"/>
                </a:solidFill>
              </a:rPr>
              <a:t>•	</a:t>
            </a:r>
            <a:r>
              <a:rPr lang="el-GR" sz="1600" i="1" dirty="0">
                <a:solidFill>
                  <a:schemeClr val="accent6">
                    <a:lumMod val="75000"/>
                  </a:schemeClr>
                </a:solidFill>
              </a:rPr>
              <a:t>Απόφαση του μέλους να γίνει ο συνήγορος ενός μέλους ή της λογικής.</a:t>
            </a:r>
          </a:p>
          <a:p>
            <a:pPr algn="just">
              <a:lnSpc>
                <a:spcPct val="150000"/>
              </a:lnSpc>
            </a:pPr>
            <a:r>
              <a:rPr lang="el-GR" sz="1600" i="1" dirty="0">
                <a:solidFill>
                  <a:schemeClr val="accent6">
                    <a:lumMod val="75000"/>
                  </a:schemeClr>
                </a:solidFill>
              </a:rPr>
              <a:t>•	Απόφαση για συμμετοχή στη φόρτιση και το είδος της σύγκρουσης.</a:t>
            </a:r>
          </a:p>
          <a:p>
            <a:pPr algn="just">
              <a:lnSpc>
                <a:spcPct val="150000"/>
              </a:lnSpc>
            </a:pPr>
            <a:r>
              <a:rPr lang="el-GR" sz="1600" i="1" dirty="0">
                <a:solidFill>
                  <a:schemeClr val="accent6">
                    <a:lumMod val="75000"/>
                  </a:schemeClr>
                </a:solidFill>
              </a:rPr>
              <a:t>•	Συμμετοχή στην πληροφόρηση για αντικειμενικότητα και περιορισμό της εμπάθειας  ή των </a:t>
            </a:r>
            <a:r>
              <a:rPr lang="el-GR" sz="1600" i="1" dirty="0" smtClean="0">
                <a:solidFill>
                  <a:schemeClr val="accent6">
                    <a:lumMod val="75000"/>
                  </a:schemeClr>
                </a:solidFill>
              </a:rPr>
              <a:t> </a:t>
            </a:r>
          </a:p>
          <a:p>
            <a:pPr algn="just">
              <a:lnSpc>
                <a:spcPct val="150000"/>
              </a:lnSpc>
            </a:pPr>
            <a:r>
              <a:rPr lang="el-GR" sz="1600" i="1" dirty="0">
                <a:solidFill>
                  <a:schemeClr val="accent6">
                    <a:lumMod val="75000"/>
                  </a:schemeClr>
                </a:solidFill>
              </a:rPr>
              <a:t> </a:t>
            </a:r>
            <a:r>
              <a:rPr lang="el-GR" sz="1600" i="1" dirty="0" smtClean="0">
                <a:solidFill>
                  <a:schemeClr val="accent6">
                    <a:lumMod val="75000"/>
                  </a:schemeClr>
                </a:solidFill>
              </a:rPr>
              <a:t>                   </a:t>
            </a:r>
            <a:r>
              <a:rPr lang="el-GR" sz="1600" i="1" dirty="0" err="1" smtClean="0">
                <a:solidFill>
                  <a:schemeClr val="accent6">
                    <a:lumMod val="75000"/>
                  </a:schemeClr>
                </a:solidFill>
              </a:rPr>
              <a:t>ευνοουμένων</a:t>
            </a:r>
            <a:r>
              <a:rPr lang="el-GR" sz="1600" i="1" dirty="0" smtClean="0">
                <a:solidFill>
                  <a:schemeClr val="accent6">
                    <a:lumMod val="75000"/>
                  </a:schemeClr>
                </a:solidFill>
              </a:rPr>
              <a:t> </a:t>
            </a:r>
            <a:r>
              <a:rPr lang="el-GR" sz="1600" i="1" dirty="0">
                <a:solidFill>
                  <a:schemeClr val="accent6">
                    <a:lumMod val="75000"/>
                  </a:schemeClr>
                </a:solidFill>
              </a:rPr>
              <a:t>κατά περίπτωση. </a:t>
            </a:r>
          </a:p>
          <a:p>
            <a:pPr algn="just">
              <a:lnSpc>
                <a:spcPct val="150000"/>
              </a:lnSpc>
            </a:pPr>
            <a:r>
              <a:rPr lang="el-GR" sz="1600" i="1" dirty="0">
                <a:solidFill>
                  <a:schemeClr val="accent6">
                    <a:lumMod val="75000"/>
                  </a:schemeClr>
                </a:solidFill>
              </a:rPr>
              <a:t>•	Διευκόλυνση επικοινωνίας με επεξηγήσεις, απομάκρυνση εμποδίων και φόρτισης κλπ.</a:t>
            </a:r>
          </a:p>
          <a:p>
            <a:pPr algn="just">
              <a:lnSpc>
                <a:spcPct val="150000"/>
              </a:lnSpc>
            </a:pPr>
            <a:r>
              <a:rPr lang="el-GR" sz="1600" i="1" dirty="0">
                <a:solidFill>
                  <a:schemeClr val="accent6">
                    <a:lumMod val="75000"/>
                  </a:schemeClr>
                </a:solidFill>
              </a:rPr>
              <a:t>•	Δημιουργία συμμαχιών.</a:t>
            </a:r>
          </a:p>
          <a:p>
            <a:pPr algn="just">
              <a:lnSpc>
                <a:spcPct val="150000"/>
              </a:lnSpc>
            </a:pPr>
            <a:r>
              <a:rPr lang="el-GR" sz="1600" i="1" dirty="0">
                <a:solidFill>
                  <a:schemeClr val="accent6">
                    <a:lumMod val="75000"/>
                  </a:schemeClr>
                </a:solidFill>
              </a:rPr>
              <a:t>•	Μεταφορά ευθυνών σε ‘αποδιοπομπαίο τράγο’.</a:t>
            </a:r>
          </a:p>
          <a:p>
            <a:pPr algn="just">
              <a:lnSpc>
                <a:spcPct val="150000"/>
              </a:lnSpc>
            </a:pPr>
            <a:r>
              <a:rPr lang="el-GR" sz="1600" i="1" dirty="0">
                <a:solidFill>
                  <a:schemeClr val="accent6">
                    <a:lumMod val="75000"/>
                  </a:schemeClr>
                </a:solidFill>
              </a:rPr>
              <a:t>•	Στροφή της προσοχής σε κάποιο άλλο θέμα ή πρόσωπο.</a:t>
            </a:r>
          </a:p>
          <a:p>
            <a:pPr algn="just">
              <a:lnSpc>
                <a:spcPct val="150000"/>
              </a:lnSpc>
            </a:pPr>
            <a:r>
              <a:rPr lang="el-GR" sz="1600" i="1" dirty="0">
                <a:solidFill>
                  <a:schemeClr val="accent6">
                    <a:lumMod val="75000"/>
                  </a:schemeClr>
                </a:solidFill>
              </a:rPr>
              <a:t>•	Απόφαση του μέλους να σκεφτεί πιο ατομικά ή πιο συλλογικά στη συγκεκριμένη περίπτωση.</a:t>
            </a:r>
          </a:p>
          <a:p>
            <a:pPr algn="just">
              <a:lnSpc>
                <a:spcPct val="150000"/>
              </a:lnSpc>
            </a:pPr>
            <a:r>
              <a:rPr lang="el-GR" sz="1600" i="1" dirty="0">
                <a:solidFill>
                  <a:schemeClr val="accent6">
                    <a:lumMod val="75000"/>
                  </a:schemeClr>
                </a:solidFill>
              </a:rPr>
              <a:t>•	Εντοπισμός του μέλους που προκαλεί εντάσεις και μερική ή ολική απομάκρυνσή του.</a:t>
            </a: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Tree>
    <p:extLst>
      <p:ext uri="{BB962C8B-B14F-4D97-AF65-F5344CB8AC3E}">
        <p14:creationId xmlns:p14="http://schemas.microsoft.com/office/powerpoint/2010/main" val="2750623345"/>
      </p:ext>
    </p:extLst>
  </p:cSld>
  <p:clrMapOvr>
    <a:masterClrMapping/>
  </p:clrMapOvr>
  <p:transition spd="slow">
    <p:push dir="u"/>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146232" y="975428"/>
            <a:ext cx="8818256" cy="2400657"/>
          </a:xfrm>
          <a:prstGeom prst="rect">
            <a:avLst/>
          </a:prstGeom>
        </p:spPr>
        <p:txBody>
          <a:bodyPr wrap="square">
            <a:spAutoFit/>
          </a:bodyPr>
          <a:lstStyle/>
          <a:p>
            <a:pPr algn="just">
              <a:lnSpc>
                <a:spcPct val="150000"/>
              </a:lnSpc>
            </a:pPr>
            <a:r>
              <a:rPr lang="el-GR" sz="2000" i="1" dirty="0">
                <a:solidFill>
                  <a:srgbClr val="FF6699"/>
                </a:solidFill>
              </a:rPr>
              <a:t>Υπάρχουν διάφορες τεχνικές και κριτήρια ομαδοποίησης των μελών της ομάδας που σχετίζονται με τη μελέτη σε κομμάτια παζλ της δραστηριότητας με διαφορετικά θέματα και σε διαφορετικό χρόνο ή με την ομαδική μελέτη (όλοι μαζί οι μαθητές) στο ίδιο θέμα και στον ίδιο χρόνο. </a:t>
            </a:r>
            <a:r>
              <a:rPr lang="el-GR" sz="2000" b="1" i="1" dirty="0">
                <a:solidFill>
                  <a:srgbClr val="F5679D">
                    <a:lumMod val="75000"/>
                  </a:srgbClr>
                </a:solidFill>
              </a:rPr>
              <a:t>Αυτή είναι η τεχνική παζλ</a:t>
            </a:r>
            <a:r>
              <a:rPr lang="el-GR" sz="2000" i="1" dirty="0">
                <a:solidFill>
                  <a:srgbClr val="B754BA">
                    <a:lumMod val="75000"/>
                  </a:srgbClr>
                </a:solidFill>
              </a:rPr>
              <a:t>. </a:t>
            </a:r>
          </a:p>
          <a:p>
            <a:pPr algn="just">
              <a:lnSpc>
                <a:spcPct val="150000"/>
              </a:lnSpc>
            </a:pPr>
            <a:endParaRPr lang="el-GR" sz="2000" i="1" dirty="0" smtClean="0">
              <a:solidFill>
                <a:srgbClr val="FF6699"/>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
        <p:nvSpPr>
          <p:cNvPr id="2" name="Ορθογώνιο 1"/>
          <p:cNvSpPr/>
          <p:nvPr/>
        </p:nvSpPr>
        <p:spPr>
          <a:xfrm>
            <a:off x="2311931" y="3010988"/>
            <a:ext cx="6678488" cy="1938992"/>
          </a:xfrm>
          <a:prstGeom prst="rect">
            <a:avLst/>
          </a:prstGeom>
        </p:spPr>
        <p:txBody>
          <a:bodyPr wrap="square">
            <a:spAutoFit/>
          </a:bodyPr>
          <a:lstStyle/>
          <a:p>
            <a:pPr algn="just">
              <a:lnSpc>
                <a:spcPct val="150000"/>
              </a:lnSpc>
            </a:pPr>
            <a:endParaRPr lang="el-GR" sz="2000" i="1" dirty="0">
              <a:solidFill>
                <a:srgbClr val="B754BA">
                  <a:lumMod val="75000"/>
                </a:srgbClr>
              </a:solidFill>
            </a:endParaRPr>
          </a:p>
          <a:p>
            <a:pPr algn="just">
              <a:lnSpc>
                <a:spcPct val="150000"/>
              </a:lnSpc>
            </a:pPr>
            <a:r>
              <a:rPr lang="el-GR" sz="2000" i="1" dirty="0">
                <a:solidFill>
                  <a:srgbClr val="B754BA">
                    <a:lumMod val="75000"/>
                  </a:srgbClr>
                </a:solidFill>
              </a:rPr>
              <a:t>Η διαφορά στον σχεδιασμό της εκπαιδευτικής δραστηριότητας ενυπάρχει στον ορισμό της συνεργατικής μάθησης ως </a:t>
            </a:r>
            <a:r>
              <a:rPr lang="el-GR" sz="2000" i="1" dirty="0" err="1">
                <a:solidFill>
                  <a:srgbClr val="B754BA">
                    <a:lumMod val="75000"/>
                  </a:srgbClr>
                </a:solidFill>
              </a:rPr>
              <a:t>cooperative</a:t>
            </a:r>
            <a:r>
              <a:rPr lang="el-GR" sz="2000" i="1" dirty="0">
                <a:solidFill>
                  <a:srgbClr val="B754BA">
                    <a:lumMod val="75000"/>
                  </a:srgbClr>
                </a:solidFill>
              </a:rPr>
              <a:t> </a:t>
            </a:r>
            <a:r>
              <a:rPr lang="el-GR" sz="2000" i="1" dirty="0" err="1">
                <a:solidFill>
                  <a:srgbClr val="B754BA">
                    <a:lumMod val="75000"/>
                  </a:srgbClr>
                </a:solidFill>
              </a:rPr>
              <a:t>learning</a:t>
            </a:r>
            <a:r>
              <a:rPr lang="el-GR" sz="2000" i="1" dirty="0">
                <a:solidFill>
                  <a:srgbClr val="B754BA">
                    <a:lumMod val="75000"/>
                  </a:srgbClr>
                </a:solidFill>
              </a:rPr>
              <a:t> και </a:t>
            </a:r>
            <a:r>
              <a:rPr lang="el-GR" sz="2000" i="1" dirty="0" err="1">
                <a:solidFill>
                  <a:srgbClr val="B754BA">
                    <a:lumMod val="75000"/>
                  </a:srgbClr>
                </a:solidFill>
              </a:rPr>
              <a:t>collaborative</a:t>
            </a:r>
            <a:r>
              <a:rPr lang="el-GR" sz="2000" i="1" dirty="0">
                <a:solidFill>
                  <a:srgbClr val="B754BA">
                    <a:lumMod val="75000"/>
                  </a:srgbClr>
                </a:solidFill>
              </a:rPr>
              <a:t> </a:t>
            </a:r>
            <a:r>
              <a:rPr lang="el-GR" sz="2000" i="1" dirty="0" err="1">
                <a:solidFill>
                  <a:srgbClr val="B754BA">
                    <a:lumMod val="75000"/>
                  </a:srgbClr>
                </a:solidFill>
              </a:rPr>
              <a:t>learning</a:t>
            </a:r>
            <a:r>
              <a:rPr lang="el-GR" sz="2000" i="1" dirty="0">
                <a:solidFill>
                  <a:srgbClr val="B754BA">
                    <a:lumMod val="75000"/>
                  </a:srgbClr>
                </a:solidFill>
              </a:rPr>
              <a:t>. </a:t>
            </a:r>
          </a:p>
        </p:txBody>
      </p:sp>
    </p:spTree>
    <p:extLst>
      <p:ext uri="{BB962C8B-B14F-4D97-AF65-F5344CB8AC3E}">
        <p14:creationId xmlns:p14="http://schemas.microsoft.com/office/powerpoint/2010/main" val="2021414068"/>
      </p:ext>
    </p:extLst>
  </p:cSld>
  <p:clrMapOvr>
    <a:masterClrMapping/>
  </p:clrMapOvr>
  <p:transition spd="slow">
    <p:push dir="u"/>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33A4D61-546C-4E37-AFCB-44617E2670EC}"/>
              </a:ext>
            </a:extLst>
          </p:cNvPr>
          <p:cNvGrpSpPr/>
          <p:nvPr/>
        </p:nvGrpSpPr>
        <p:grpSpPr>
          <a:xfrm rot="21336642">
            <a:off x="-113015" y="4232038"/>
            <a:ext cx="2253045" cy="2221427"/>
            <a:chOff x="326193" y="2420888"/>
            <a:chExt cx="6453672" cy="3795146"/>
          </a:xfrm>
        </p:grpSpPr>
        <p:sp>
          <p:nvSpPr>
            <p:cNvPr id="15" name="Freeform 10">
              <a:extLst>
                <a:ext uri="{FF2B5EF4-FFF2-40B4-BE49-F238E27FC236}">
                  <a16:creationId xmlns="" xmlns:a16="http://schemas.microsoft.com/office/drawing/2014/main" id="{66558C24-53E8-4A0A-B69E-698A5BBA692C}"/>
                </a:ext>
              </a:extLst>
            </p:cNvPr>
            <p:cNvSpPr/>
            <p:nvPr/>
          </p:nvSpPr>
          <p:spPr>
            <a:xfrm>
              <a:off x="326193" y="3592476"/>
              <a:ext cx="6453672" cy="2623558"/>
            </a:xfrm>
            <a:custGeom>
              <a:avLst/>
              <a:gdLst>
                <a:gd name="connsiteX0" fmla="*/ 0 w 4381500"/>
                <a:gd name="connsiteY0" fmla="*/ 885825 h 1714500"/>
                <a:gd name="connsiteX1" fmla="*/ 1304925 w 4381500"/>
                <a:gd name="connsiteY1" fmla="*/ 1714500 h 1714500"/>
                <a:gd name="connsiteX2" fmla="*/ 4381500 w 4381500"/>
                <a:gd name="connsiteY2" fmla="*/ 800100 h 1714500"/>
                <a:gd name="connsiteX3" fmla="*/ 3124200 w 4381500"/>
                <a:gd name="connsiteY3" fmla="*/ 0 h 1714500"/>
                <a:gd name="connsiteX4" fmla="*/ 28575 w 4381500"/>
                <a:gd name="connsiteY4" fmla="*/ 647700 h 1714500"/>
                <a:gd name="connsiteX5" fmla="*/ 0 w 4381500"/>
                <a:gd name="connsiteY5" fmla="*/ 885825 h 171450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28575 w 4381500"/>
                <a:gd name="connsiteY4" fmla="*/ 781050 h 1847850"/>
                <a:gd name="connsiteX5" fmla="*/ 0 w 4381500"/>
                <a:gd name="connsiteY5" fmla="*/ 1019175 h 1847850"/>
                <a:gd name="connsiteX0" fmla="*/ 0 w 4381500"/>
                <a:gd name="connsiteY0" fmla="*/ 1019175 h 1847850"/>
                <a:gd name="connsiteX1" fmla="*/ 1304925 w 4381500"/>
                <a:gd name="connsiteY1" fmla="*/ 1847850 h 1847850"/>
                <a:gd name="connsiteX2" fmla="*/ 4381500 w 4381500"/>
                <a:gd name="connsiteY2" fmla="*/ 933450 h 1847850"/>
                <a:gd name="connsiteX3" fmla="*/ 3000375 w 4381500"/>
                <a:gd name="connsiteY3" fmla="*/ 0 h 1847850"/>
                <a:gd name="connsiteX4" fmla="*/ 38100 w 4381500"/>
                <a:gd name="connsiteY4" fmla="*/ 923925 h 1847850"/>
                <a:gd name="connsiteX5" fmla="*/ 0 w 4381500"/>
                <a:gd name="connsiteY5" fmla="*/ 1019175 h 1847850"/>
                <a:gd name="connsiteX0" fmla="*/ 0 w 4381500"/>
                <a:gd name="connsiteY0" fmla="*/ 952500 h 1781175"/>
                <a:gd name="connsiteX1" fmla="*/ 1304925 w 4381500"/>
                <a:gd name="connsiteY1" fmla="*/ 1781175 h 1781175"/>
                <a:gd name="connsiteX2" fmla="*/ 4381500 w 4381500"/>
                <a:gd name="connsiteY2" fmla="*/ 866775 h 1781175"/>
                <a:gd name="connsiteX3" fmla="*/ 3067050 w 4381500"/>
                <a:gd name="connsiteY3" fmla="*/ 0 h 1781175"/>
                <a:gd name="connsiteX4" fmla="*/ 38100 w 4381500"/>
                <a:gd name="connsiteY4" fmla="*/ 857250 h 1781175"/>
                <a:gd name="connsiteX5" fmla="*/ 0 w 4381500"/>
                <a:gd name="connsiteY5" fmla="*/ 95250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500" h="1781175">
                  <a:moveTo>
                    <a:pt x="0" y="952500"/>
                  </a:moveTo>
                  <a:lnTo>
                    <a:pt x="1304925" y="1781175"/>
                  </a:lnTo>
                  <a:lnTo>
                    <a:pt x="4381500" y="866775"/>
                  </a:lnTo>
                  <a:lnTo>
                    <a:pt x="3067050" y="0"/>
                  </a:lnTo>
                  <a:lnTo>
                    <a:pt x="38100" y="857250"/>
                  </a:lnTo>
                  <a:lnTo>
                    <a:pt x="0" y="952500"/>
                  </a:lnTo>
                  <a:close/>
                </a:path>
              </a:pathLst>
            </a:custGeom>
            <a:gradFill flip="none" rotWithShape="1">
              <a:gsLst>
                <a:gs pos="0">
                  <a:schemeClr val="tx1">
                    <a:alpha val="7000"/>
                  </a:schemeClr>
                </a:gs>
                <a:gs pos="98000">
                  <a:schemeClr val="tx1">
                    <a:lumMod val="100000"/>
                    <a:alpha val="33000"/>
                  </a:schemeClr>
                </a:gs>
              </a:gsLst>
              <a:lin ang="7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grpSp>
          <p:nvGrpSpPr>
            <p:cNvPr id="16" name="Group 15">
              <a:extLst>
                <a:ext uri="{FF2B5EF4-FFF2-40B4-BE49-F238E27FC236}">
                  <a16:creationId xmlns="" xmlns:a16="http://schemas.microsoft.com/office/drawing/2014/main" id="{CD772119-AF5F-4381-ACC4-FD71721FBF6A}"/>
                </a:ext>
              </a:extLst>
            </p:cNvPr>
            <p:cNvGrpSpPr/>
            <p:nvPr/>
          </p:nvGrpSpPr>
          <p:grpSpPr>
            <a:xfrm>
              <a:off x="715945" y="4203469"/>
              <a:ext cx="3217265" cy="1725521"/>
              <a:chOff x="5117571" y="2253001"/>
              <a:chExt cx="2559699" cy="1372848"/>
            </a:xfrm>
            <a:effectLst>
              <a:outerShdw blurRad="88900" dist="38100" dir="5400000" algn="t" rotWithShape="0">
                <a:prstClr val="black">
                  <a:alpha val="65000"/>
                </a:prstClr>
              </a:outerShdw>
            </a:effectLst>
          </p:grpSpPr>
          <p:sp>
            <p:nvSpPr>
              <p:cNvPr id="37" name="Rectangle 4">
                <a:extLst>
                  <a:ext uri="{FF2B5EF4-FFF2-40B4-BE49-F238E27FC236}">
                    <a16:creationId xmlns="" xmlns:a16="http://schemas.microsoft.com/office/drawing/2014/main" id="{843EEADC-C7FD-4FA2-ABC6-8BF5D0273F43}"/>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8" name="Freeform 8">
                <a:extLst>
                  <a:ext uri="{FF2B5EF4-FFF2-40B4-BE49-F238E27FC236}">
                    <a16:creationId xmlns="" xmlns:a16="http://schemas.microsoft.com/office/drawing/2014/main" id="{3765677D-E46F-4C69-AE52-616D422445A0}"/>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9" name="Freeform 7">
                <a:extLst>
                  <a:ext uri="{FF2B5EF4-FFF2-40B4-BE49-F238E27FC236}">
                    <a16:creationId xmlns="" xmlns:a16="http://schemas.microsoft.com/office/drawing/2014/main" id="{74C2189F-0F0A-4147-AB12-4F037670C4E1}"/>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1">
                      <a:lumMod val="80000"/>
                    </a:schemeClr>
                  </a:gs>
                  <a:gs pos="100000">
                    <a:schemeClr val="accent1">
                      <a:lumMod val="8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40" name="Rectangle 4">
                <a:extLst>
                  <a:ext uri="{FF2B5EF4-FFF2-40B4-BE49-F238E27FC236}">
                    <a16:creationId xmlns="" xmlns:a16="http://schemas.microsoft.com/office/drawing/2014/main" id="{5E0C531B-573A-4C29-AF0A-4DCD2DAA7C37}"/>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7" name="Group 16">
              <a:extLst>
                <a:ext uri="{FF2B5EF4-FFF2-40B4-BE49-F238E27FC236}">
                  <a16:creationId xmlns="" xmlns:a16="http://schemas.microsoft.com/office/drawing/2014/main" id="{2A5B4272-0390-4537-A517-99D54FB23871}"/>
                </a:ext>
              </a:extLst>
            </p:cNvPr>
            <p:cNvGrpSpPr/>
            <p:nvPr/>
          </p:nvGrpSpPr>
          <p:grpSpPr>
            <a:xfrm>
              <a:off x="1144533" y="3764500"/>
              <a:ext cx="3217265" cy="1725521"/>
              <a:chOff x="5117571" y="2253001"/>
              <a:chExt cx="2559699" cy="1372848"/>
            </a:xfrm>
            <a:effectLst>
              <a:outerShdw blurRad="25400" dist="38100" dir="5400000" algn="t" rotWithShape="0">
                <a:prstClr val="black">
                  <a:alpha val="40000"/>
                </a:prstClr>
              </a:outerShdw>
            </a:effectLst>
          </p:grpSpPr>
          <p:sp>
            <p:nvSpPr>
              <p:cNvPr id="33" name="Rectangle 4">
                <a:extLst>
                  <a:ext uri="{FF2B5EF4-FFF2-40B4-BE49-F238E27FC236}">
                    <a16:creationId xmlns="" xmlns:a16="http://schemas.microsoft.com/office/drawing/2014/main" id="{4866A72D-C401-46AE-A181-F84C0805B06E}"/>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4" name="Freeform 80">
                <a:extLst>
                  <a:ext uri="{FF2B5EF4-FFF2-40B4-BE49-F238E27FC236}">
                    <a16:creationId xmlns="" xmlns:a16="http://schemas.microsoft.com/office/drawing/2014/main" id="{7565034D-6DD8-4B0B-9899-114C5FFB234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5" name="Freeform 81">
                <a:extLst>
                  <a:ext uri="{FF2B5EF4-FFF2-40B4-BE49-F238E27FC236}">
                    <a16:creationId xmlns="" xmlns:a16="http://schemas.microsoft.com/office/drawing/2014/main" id="{D821E29A-E2FC-4D2B-8D1F-73117C905443}"/>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2">
                      <a:lumMod val="70000"/>
                    </a:schemeClr>
                  </a:gs>
                  <a:gs pos="100000">
                    <a:schemeClr val="accent2">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6" name="Rectangle 4">
                <a:extLst>
                  <a:ext uri="{FF2B5EF4-FFF2-40B4-BE49-F238E27FC236}">
                    <a16:creationId xmlns="" xmlns:a16="http://schemas.microsoft.com/office/drawing/2014/main" id="{0395BB42-5886-4BFA-AF56-580801EFC99B}"/>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8" name="Group 17">
              <a:extLst>
                <a:ext uri="{FF2B5EF4-FFF2-40B4-BE49-F238E27FC236}">
                  <a16:creationId xmlns="" xmlns:a16="http://schemas.microsoft.com/office/drawing/2014/main" id="{7785468C-4A5D-464D-B540-BB2DD8F1ED65}"/>
                </a:ext>
              </a:extLst>
            </p:cNvPr>
            <p:cNvGrpSpPr/>
            <p:nvPr/>
          </p:nvGrpSpPr>
          <p:grpSpPr>
            <a:xfrm>
              <a:off x="1513261" y="3325140"/>
              <a:ext cx="3217265" cy="1725521"/>
              <a:chOff x="5117571" y="2253001"/>
              <a:chExt cx="2559699" cy="1372848"/>
            </a:xfrm>
            <a:effectLst>
              <a:outerShdw blurRad="25400" dist="38100" dir="5400000" algn="t" rotWithShape="0">
                <a:prstClr val="black">
                  <a:alpha val="40000"/>
                </a:prstClr>
              </a:outerShdw>
            </a:effectLst>
          </p:grpSpPr>
          <p:sp>
            <p:nvSpPr>
              <p:cNvPr id="29" name="Rectangle 4">
                <a:extLst>
                  <a:ext uri="{FF2B5EF4-FFF2-40B4-BE49-F238E27FC236}">
                    <a16:creationId xmlns="" xmlns:a16="http://schemas.microsoft.com/office/drawing/2014/main" id="{36EA8EDA-F114-4532-9F5D-B6F73CC04C94}"/>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30" name="Freeform 85">
                <a:extLst>
                  <a:ext uri="{FF2B5EF4-FFF2-40B4-BE49-F238E27FC236}">
                    <a16:creationId xmlns="" xmlns:a16="http://schemas.microsoft.com/office/drawing/2014/main" id="{41AC374B-1348-489E-BB8A-6BA8805D985B}"/>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1" name="Freeform 86">
                <a:extLst>
                  <a:ext uri="{FF2B5EF4-FFF2-40B4-BE49-F238E27FC236}">
                    <a16:creationId xmlns="" xmlns:a16="http://schemas.microsoft.com/office/drawing/2014/main" id="{A7D9AA97-CBBC-4B5B-BB17-B9561DA86000}"/>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3">
                      <a:lumMod val="75000"/>
                    </a:schemeClr>
                  </a:gs>
                  <a:gs pos="98000">
                    <a:schemeClr val="accent3">
                      <a:lumMod val="70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32" name="Rectangle 4">
                <a:extLst>
                  <a:ext uri="{FF2B5EF4-FFF2-40B4-BE49-F238E27FC236}">
                    <a16:creationId xmlns="" xmlns:a16="http://schemas.microsoft.com/office/drawing/2014/main" id="{FA99DFA0-386F-4636-8031-9BB1F54B3CC8}"/>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19" name="Group 18">
              <a:extLst>
                <a:ext uri="{FF2B5EF4-FFF2-40B4-BE49-F238E27FC236}">
                  <a16:creationId xmlns="" xmlns:a16="http://schemas.microsoft.com/office/drawing/2014/main" id="{800E658F-D8B6-4130-B92D-C77CA475841F}"/>
                </a:ext>
              </a:extLst>
            </p:cNvPr>
            <p:cNvGrpSpPr/>
            <p:nvPr/>
          </p:nvGrpSpPr>
          <p:grpSpPr>
            <a:xfrm>
              <a:off x="1918466" y="2874495"/>
              <a:ext cx="3217265" cy="1725521"/>
              <a:chOff x="5117571" y="2253001"/>
              <a:chExt cx="2559699" cy="1372848"/>
            </a:xfrm>
            <a:effectLst>
              <a:outerShdw blurRad="25400" dist="38100" dir="5400000" algn="t" rotWithShape="0">
                <a:prstClr val="black">
                  <a:alpha val="40000"/>
                </a:prstClr>
              </a:outerShdw>
            </a:effectLst>
          </p:grpSpPr>
          <p:sp>
            <p:nvSpPr>
              <p:cNvPr id="25" name="Rectangle 4">
                <a:extLst>
                  <a:ext uri="{FF2B5EF4-FFF2-40B4-BE49-F238E27FC236}">
                    <a16:creationId xmlns="" xmlns:a16="http://schemas.microsoft.com/office/drawing/2014/main" id="{5DB1AE16-E5A0-405D-B655-37E72A47A79A}"/>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6" name="Freeform 90">
                <a:extLst>
                  <a:ext uri="{FF2B5EF4-FFF2-40B4-BE49-F238E27FC236}">
                    <a16:creationId xmlns="" xmlns:a16="http://schemas.microsoft.com/office/drawing/2014/main" id="{11453745-2450-4B01-A8BE-EF1B6720AE6E}"/>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7" name="Freeform 91">
                <a:extLst>
                  <a:ext uri="{FF2B5EF4-FFF2-40B4-BE49-F238E27FC236}">
                    <a16:creationId xmlns="" xmlns:a16="http://schemas.microsoft.com/office/drawing/2014/main" id="{0BBB616E-39ED-45B7-BCA0-656A13EAD022}"/>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4">
                      <a:lumMod val="70000"/>
                    </a:schemeClr>
                  </a:gs>
                  <a:gs pos="98000">
                    <a:schemeClr val="accent4">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8" name="Rectangle 4">
                <a:extLst>
                  <a:ext uri="{FF2B5EF4-FFF2-40B4-BE49-F238E27FC236}">
                    <a16:creationId xmlns="" xmlns:a16="http://schemas.microsoft.com/office/drawing/2014/main" id="{B1D33DD4-3B2E-422A-96EB-BAF42D48835D}"/>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nvGrpSpPr>
            <p:cNvPr id="20" name="Group 19">
              <a:extLst>
                <a:ext uri="{FF2B5EF4-FFF2-40B4-BE49-F238E27FC236}">
                  <a16:creationId xmlns="" xmlns:a16="http://schemas.microsoft.com/office/drawing/2014/main" id="{97379C52-AED2-40FE-8145-16DF92823FF7}"/>
                </a:ext>
              </a:extLst>
            </p:cNvPr>
            <p:cNvGrpSpPr/>
            <p:nvPr/>
          </p:nvGrpSpPr>
          <p:grpSpPr>
            <a:xfrm>
              <a:off x="2308666" y="2420888"/>
              <a:ext cx="3217265" cy="1725521"/>
              <a:chOff x="5117571" y="2253001"/>
              <a:chExt cx="2559699" cy="1372848"/>
            </a:xfrm>
            <a:effectLst>
              <a:outerShdw blurRad="25400" dist="38100" dir="5400000" algn="t" rotWithShape="0">
                <a:prstClr val="black">
                  <a:alpha val="40000"/>
                </a:prstClr>
              </a:outerShdw>
            </a:effectLst>
          </p:grpSpPr>
          <p:sp>
            <p:nvSpPr>
              <p:cNvPr id="21" name="Rectangle 4">
                <a:extLst>
                  <a:ext uri="{FF2B5EF4-FFF2-40B4-BE49-F238E27FC236}">
                    <a16:creationId xmlns="" xmlns:a16="http://schemas.microsoft.com/office/drawing/2014/main" id="{126753B7-FBF2-4620-BDDA-16C3E1D2B02B}"/>
                  </a:ext>
                </a:extLst>
              </p:cNvPr>
              <p:cNvSpPr/>
              <p:nvPr/>
            </p:nvSpPr>
            <p:spPr>
              <a:xfrm>
                <a:off x="5117571" y="2503373"/>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bg1">
                  <a:lumMod val="6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sp>
            <p:nvSpPr>
              <p:cNvPr id="22" name="Freeform 97">
                <a:extLst>
                  <a:ext uri="{FF2B5EF4-FFF2-40B4-BE49-F238E27FC236}">
                    <a16:creationId xmlns="" xmlns:a16="http://schemas.microsoft.com/office/drawing/2014/main" id="{13922B35-F68A-438A-92DE-9C4CE78C91A8}"/>
                  </a:ext>
                </a:extLst>
              </p:cNvPr>
              <p:cNvSpPr/>
              <p:nvPr/>
            </p:nvSpPr>
            <p:spPr>
              <a:xfrm>
                <a:off x="6350000" y="2997200"/>
                <a:ext cx="1244600" cy="596900"/>
              </a:xfrm>
              <a:custGeom>
                <a:avLst/>
                <a:gdLst>
                  <a:gd name="connsiteX0" fmla="*/ 1244600 w 1244600"/>
                  <a:gd name="connsiteY0" fmla="*/ 0 h 596900"/>
                  <a:gd name="connsiteX1" fmla="*/ 1244600 w 1244600"/>
                  <a:gd name="connsiteY1" fmla="*/ 241300 h 596900"/>
                  <a:gd name="connsiteX2" fmla="*/ 0 w 1244600"/>
                  <a:gd name="connsiteY2" fmla="*/ 596900 h 596900"/>
                  <a:gd name="connsiteX3" fmla="*/ 6350 w 1244600"/>
                  <a:gd name="connsiteY3" fmla="*/ 355600 h 596900"/>
                  <a:gd name="connsiteX4" fmla="*/ 1244600 w 1244600"/>
                  <a:gd name="connsiteY4" fmla="*/ 0 h 596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600" h="596900">
                    <a:moveTo>
                      <a:pt x="1244600" y="0"/>
                    </a:moveTo>
                    <a:lnTo>
                      <a:pt x="1244600" y="241300"/>
                    </a:lnTo>
                    <a:lnTo>
                      <a:pt x="0" y="596900"/>
                    </a:lnTo>
                    <a:lnTo>
                      <a:pt x="6350" y="355600"/>
                    </a:lnTo>
                    <a:lnTo>
                      <a:pt x="1244600" y="0"/>
                    </a:lnTo>
                    <a:close/>
                  </a:path>
                </a:pathLst>
              </a:cu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3" name="Freeform 98">
                <a:extLst>
                  <a:ext uri="{FF2B5EF4-FFF2-40B4-BE49-F238E27FC236}">
                    <a16:creationId xmlns="" xmlns:a16="http://schemas.microsoft.com/office/drawing/2014/main" id="{844AEEC1-B87D-470E-80F7-D2BFE5179985}"/>
                  </a:ext>
                </a:extLst>
              </p:cNvPr>
              <p:cNvSpPr/>
              <p:nvPr/>
            </p:nvSpPr>
            <p:spPr>
              <a:xfrm>
                <a:off x="5119163" y="2568648"/>
                <a:ext cx="1249886" cy="1057201"/>
              </a:xfrm>
              <a:custGeom>
                <a:avLst/>
                <a:gdLst>
                  <a:gd name="connsiteX0" fmla="*/ 0 w 1238250"/>
                  <a:gd name="connsiteY0" fmla="*/ 0 h 1054100"/>
                  <a:gd name="connsiteX1" fmla="*/ 0 w 1238250"/>
                  <a:gd name="connsiteY1" fmla="*/ 260350 h 1054100"/>
                  <a:gd name="connsiteX2" fmla="*/ 1238250 w 1238250"/>
                  <a:gd name="connsiteY2" fmla="*/ 1054100 h 1054100"/>
                  <a:gd name="connsiteX3" fmla="*/ 1238250 w 1238250"/>
                  <a:gd name="connsiteY3" fmla="*/ 800100 h 1054100"/>
                  <a:gd name="connsiteX4" fmla="*/ 0 w 1238250"/>
                  <a:gd name="connsiteY4" fmla="*/ 0 h 1054100"/>
                  <a:gd name="connsiteX0" fmla="*/ 0 w 1238250"/>
                  <a:gd name="connsiteY0" fmla="*/ 0 h 1054100"/>
                  <a:gd name="connsiteX1" fmla="*/ 0 w 1238250"/>
                  <a:gd name="connsiteY1" fmla="*/ 260350 h 1054100"/>
                  <a:gd name="connsiteX2" fmla="*/ 1238250 w 1238250"/>
                  <a:gd name="connsiteY2" fmla="*/ 1054100 h 1054100"/>
                  <a:gd name="connsiteX3" fmla="*/ 1231900 w 1238250"/>
                  <a:gd name="connsiteY3" fmla="*/ 781050 h 1054100"/>
                  <a:gd name="connsiteX4" fmla="*/ 0 w 1238250"/>
                  <a:gd name="connsiteY4" fmla="*/ 0 h 1054100"/>
                  <a:gd name="connsiteX0" fmla="*/ 0 w 1244600"/>
                  <a:gd name="connsiteY0" fmla="*/ 0 h 1054100"/>
                  <a:gd name="connsiteX1" fmla="*/ 0 w 1244600"/>
                  <a:gd name="connsiteY1" fmla="*/ 260350 h 1054100"/>
                  <a:gd name="connsiteX2" fmla="*/ 1238250 w 1244600"/>
                  <a:gd name="connsiteY2" fmla="*/ 1054100 h 1054100"/>
                  <a:gd name="connsiteX3" fmla="*/ 1244600 w 1244600"/>
                  <a:gd name="connsiteY3" fmla="*/ 768350 h 1054100"/>
                  <a:gd name="connsiteX4" fmla="*/ 0 w 124460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68350 h 1054100"/>
                  <a:gd name="connsiteX4" fmla="*/ 0 w 1244600"/>
                  <a:gd name="connsiteY4" fmla="*/ 0 h 1054100"/>
                  <a:gd name="connsiteX0" fmla="*/ 0 w 1263650"/>
                  <a:gd name="connsiteY0" fmla="*/ 0 h 1054100"/>
                  <a:gd name="connsiteX1" fmla="*/ 0 w 1263650"/>
                  <a:gd name="connsiteY1" fmla="*/ 260350 h 1054100"/>
                  <a:gd name="connsiteX2" fmla="*/ 1244600 w 1263650"/>
                  <a:gd name="connsiteY2" fmla="*/ 1054100 h 1054100"/>
                  <a:gd name="connsiteX3" fmla="*/ 1263650 w 1263650"/>
                  <a:gd name="connsiteY3" fmla="*/ 793750 h 1054100"/>
                  <a:gd name="connsiteX4" fmla="*/ 0 w 1263650"/>
                  <a:gd name="connsiteY4" fmla="*/ 0 h 1054100"/>
                  <a:gd name="connsiteX0" fmla="*/ 0 w 1244600"/>
                  <a:gd name="connsiteY0" fmla="*/ 0 h 1054100"/>
                  <a:gd name="connsiteX1" fmla="*/ 0 w 1244600"/>
                  <a:gd name="connsiteY1" fmla="*/ 260350 h 1054100"/>
                  <a:gd name="connsiteX2" fmla="*/ 1244600 w 1244600"/>
                  <a:gd name="connsiteY2" fmla="*/ 1054100 h 1054100"/>
                  <a:gd name="connsiteX3" fmla="*/ 1244600 w 1244600"/>
                  <a:gd name="connsiteY3" fmla="*/ 789940 h 1054100"/>
                  <a:gd name="connsiteX4" fmla="*/ 0 w 1244600"/>
                  <a:gd name="connsiteY4" fmla="*/ 0 h 1054100"/>
                  <a:gd name="connsiteX0" fmla="*/ 0 w 1249082"/>
                  <a:gd name="connsiteY0" fmla="*/ 0 h 1067547"/>
                  <a:gd name="connsiteX1" fmla="*/ 4482 w 1249082"/>
                  <a:gd name="connsiteY1" fmla="*/ 273797 h 1067547"/>
                  <a:gd name="connsiteX2" fmla="*/ 1249082 w 1249082"/>
                  <a:gd name="connsiteY2" fmla="*/ 1067547 h 1067547"/>
                  <a:gd name="connsiteX3" fmla="*/ 1249082 w 1249082"/>
                  <a:gd name="connsiteY3" fmla="*/ 803387 h 1067547"/>
                  <a:gd name="connsiteX4" fmla="*/ 0 w 1249082"/>
                  <a:gd name="connsiteY4" fmla="*/ 0 h 1067547"/>
                  <a:gd name="connsiteX0" fmla="*/ 1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1 w 1244600"/>
                  <a:gd name="connsiteY4" fmla="*/ 0 h 1054099"/>
                  <a:gd name="connsiteX0" fmla="*/ 4483 w 1244600"/>
                  <a:gd name="connsiteY0" fmla="*/ 0 h 1054099"/>
                  <a:gd name="connsiteX1" fmla="*/ 0 w 1244600"/>
                  <a:gd name="connsiteY1" fmla="*/ 260349 h 1054099"/>
                  <a:gd name="connsiteX2" fmla="*/ 1244600 w 1244600"/>
                  <a:gd name="connsiteY2" fmla="*/ 1054099 h 1054099"/>
                  <a:gd name="connsiteX3" fmla="*/ 1244600 w 1244600"/>
                  <a:gd name="connsiteY3" fmla="*/ 789939 h 1054099"/>
                  <a:gd name="connsiteX4" fmla="*/ 4483 w 1244600"/>
                  <a:gd name="connsiteY4" fmla="*/ 0 h 1054099"/>
                  <a:gd name="connsiteX0" fmla="*/ 4483 w 1244600"/>
                  <a:gd name="connsiteY0" fmla="*/ 0 h 1040652"/>
                  <a:gd name="connsiteX1" fmla="*/ 0 w 1244600"/>
                  <a:gd name="connsiteY1" fmla="*/ 246902 h 1040652"/>
                  <a:gd name="connsiteX2" fmla="*/ 1244600 w 1244600"/>
                  <a:gd name="connsiteY2" fmla="*/ 1040652 h 1040652"/>
                  <a:gd name="connsiteX3" fmla="*/ 1244600 w 1244600"/>
                  <a:gd name="connsiteY3" fmla="*/ 776492 h 1040652"/>
                  <a:gd name="connsiteX4" fmla="*/ 4483 w 1244600"/>
                  <a:gd name="connsiteY4" fmla="*/ 0 h 1040652"/>
                  <a:gd name="connsiteX0" fmla="*/ 13448 w 1244600"/>
                  <a:gd name="connsiteY0" fmla="*/ 0 h 1058581"/>
                  <a:gd name="connsiteX1" fmla="*/ 0 w 1244600"/>
                  <a:gd name="connsiteY1" fmla="*/ 264831 h 1058581"/>
                  <a:gd name="connsiteX2" fmla="*/ 1244600 w 1244600"/>
                  <a:gd name="connsiteY2" fmla="*/ 1058581 h 1058581"/>
                  <a:gd name="connsiteX3" fmla="*/ 1244600 w 1244600"/>
                  <a:gd name="connsiteY3" fmla="*/ 794421 h 1058581"/>
                  <a:gd name="connsiteX4" fmla="*/ 13448 w 1244600"/>
                  <a:gd name="connsiteY4" fmla="*/ 0 h 1058581"/>
                  <a:gd name="connsiteX0" fmla="*/ 13448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3448 w 1244600"/>
                  <a:gd name="connsiteY4" fmla="*/ 0 h 1049616"/>
                  <a:gd name="connsiteX0" fmla="*/ 1 w 1244600"/>
                  <a:gd name="connsiteY0" fmla="*/ 0 h 1049616"/>
                  <a:gd name="connsiteX1" fmla="*/ 0 w 1244600"/>
                  <a:gd name="connsiteY1" fmla="*/ 255866 h 1049616"/>
                  <a:gd name="connsiteX2" fmla="*/ 1244600 w 1244600"/>
                  <a:gd name="connsiteY2" fmla="*/ 1049616 h 1049616"/>
                  <a:gd name="connsiteX3" fmla="*/ 1244600 w 1244600"/>
                  <a:gd name="connsiteY3" fmla="*/ 785456 h 1049616"/>
                  <a:gd name="connsiteX4" fmla="*/ 1 w 1244600"/>
                  <a:gd name="connsiteY4" fmla="*/ 0 h 1049616"/>
                  <a:gd name="connsiteX0" fmla="*/ 8966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8966 w 1244600"/>
                  <a:gd name="connsiteY4" fmla="*/ 0 h 1063063"/>
                  <a:gd name="connsiteX0" fmla="*/ 4483 w 1244600"/>
                  <a:gd name="connsiteY0" fmla="*/ 0 h 1063063"/>
                  <a:gd name="connsiteX1" fmla="*/ 0 w 1244600"/>
                  <a:gd name="connsiteY1" fmla="*/ 269313 h 1063063"/>
                  <a:gd name="connsiteX2" fmla="*/ 1244600 w 1244600"/>
                  <a:gd name="connsiteY2" fmla="*/ 1063063 h 1063063"/>
                  <a:gd name="connsiteX3" fmla="*/ 1244600 w 1244600"/>
                  <a:gd name="connsiteY3" fmla="*/ 798903 h 1063063"/>
                  <a:gd name="connsiteX4" fmla="*/ 4483 w 1244600"/>
                  <a:gd name="connsiteY4" fmla="*/ 0 h 1063063"/>
                  <a:gd name="connsiteX0" fmla="*/ 6437 w 1244600"/>
                  <a:gd name="connsiteY0" fmla="*/ 0 h 1059155"/>
                  <a:gd name="connsiteX1" fmla="*/ 0 w 1244600"/>
                  <a:gd name="connsiteY1" fmla="*/ 265405 h 1059155"/>
                  <a:gd name="connsiteX2" fmla="*/ 1244600 w 1244600"/>
                  <a:gd name="connsiteY2" fmla="*/ 1059155 h 1059155"/>
                  <a:gd name="connsiteX3" fmla="*/ 1244600 w 1244600"/>
                  <a:gd name="connsiteY3" fmla="*/ 794995 h 1059155"/>
                  <a:gd name="connsiteX4" fmla="*/ 6437 w 1244600"/>
                  <a:gd name="connsiteY4" fmla="*/ 0 h 1059155"/>
                  <a:gd name="connsiteX0" fmla="*/ 0 w 1247932"/>
                  <a:gd name="connsiteY0" fmla="*/ 0 h 1057201"/>
                  <a:gd name="connsiteX1" fmla="*/ 3332 w 1247932"/>
                  <a:gd name="connsiteY1" fmla="*/ 263451 h 1057201"/>
                  <a:gd name="connsiteX2" fmla="*/ 1247932 w 1247932"/>
                  <a:gd name="connsiteY2" fmla="*/ 1057201 h 1057201"/>
                  <a:gd name="connsiteX3" fmla="*/ 1247932 w 1247932"/>
                  <a:gd name="connsiteY3" fmla="*/ 793041 h 1057201"/>
                  <a:gd name="connsiteX4" fmla="*/ 0 w 1247932"/>
                  <a:gd name="connsiteY4" fmla="*/ 0 h 1057201"/>
                  <a:gd name="connsiteX0" fmla="*/ 575 w 1248507"/>
                  <a:gd name="connsiteY0" fmla="*/ 0 h 1057201"/>
                  <a:gd name="connsiteX1" fmla="*/ 0 w 1248507"/>
                  <a:gd name="connsiteY1" fmla="*/ 253682 h 1057201"/>
                  <a:gd name="connsiteX2" fmla="*/ 1248507 w 1248507"/>
                  <a:gd name="connsiteY2" fmla="*/ 1057201 h 1057201"/>
                  <a:gd name="connsiteX3" fmla="*/ 1248507 w 1248507"/>
                  <a:gd name="connsiteY3" fmla="*/ 793041 h 1057201"/>
                  <a:gd name="connsiteX4" fmla="*/ 575 w 1248507"/>
                  <a:gd name="connsiteY4" fmla="*/ 0 h 1057201"/>
                  <a:gd name="connsiteX0" fmla="*/ 0 w 1249886"/>
                  <a:gd name="connsiteY0" fmla="*/ 0 h 1057201"/>
                  <a:gd name="connsiteX1" fmla="*/ 1379 w 1249886"/>
                  <a:gd name="connsiteY1" fmla="*/ 253682 h 1057201"/>
                  <a:gd name="connsiteX2" fmla="*/ 1249886 w 1249886"/>
                  <a:gd name="connsiteY2" fmla="*/ 1057201 h 1057201"/>
                  <a:gd name="connsiteX3" fmla="*/ 1249886 w 1249886"/>
                  <a:gd name="connsiteY3" fmla="*/ 793041 h 1057201"/>
                  <a:gd name="connsiteX4" fmla="*/ 0 w 1249886"/>
                  <a:gd name="connsiteY4" fmla="*/ 0 h 1057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886" h="1057201">
                    <a:moveTo>
                      <a:pt x="0" y="0"/>
                    </a:moveTo>
                    <a:cubicBezTo>
                      <a:pt x="0" y="86783"/>
                      <a:pt x="1379" y="166899"/>
                      <a:pt x="1379" y="253682"/>
                    </a:cubicBezTo>
                    <a:lnTo>
                      <a:pt x="1249886" y="1057201"/>
                    </a:lnTo>
                    <a:lnTo>
                      <a:pt x="1249886" y="793041"/>
                    </a:lnTo>
                    <a:lnTo>
                      <a:pt x="0" y="0"/>
                    </a:lnTo>
                    <a:close/>
                  </a:path>
                </a:pathLst>
              </a:custGeom>
              <a:gradFill flip="none" rotWithShape="1">
                <a:gsLst>
                  <a:gs pos="0">
                    <a:schemeClr val="accent5">
                      <a:lumMod val="75000"/>
                    </a:schemeClr>
                  </a:gs>
                  <a:gs pos="98000">
                    <a:schemeClr val="accent5">
                      <a:lumMod val="75000"/>
                    </a:schemeClr>
                  </a:gs>
                </a:gsLst>
                <a:lin ang="18000000" scaled="0"/>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a:solidFill>
                    <a:prstClr val="white"/>
                  </a:solidFill>
                </a:endParaRPr>
              </a:p>
            </p:txBody>
          </p:sp>
          <p:sp>
            <p:nvSpPr>
              <p:cNvPr id="24" name="Rectangle 4">
                <a:extLst>
                  <a:ext uri="{FF2B5EF4-FFF2-40B4-BE49-F238E27FC236}">
                    <a16:creationId xmlns="" xmlns:a16="http://schemas.microsoft.com/office/drawing/2014/main" id="{E8899870-F870-45E5-B359-1AE1C3110643}"/>
                  </a:ext>
                </a:extLst>
              </p:cNvPr>
              <p:cNvSpPr/>
              <p:nvPr/>
            </p:nvSpPr>
            <p:spPr>
              <a:xfrm>
                <a:off x="5117571" y="2253001"/>
                <a:ext cx="2559699" cy="1119406"/>
              </a:xfrm>
              <a:custGeom>
                <a:avLst/>
                <a:gdLst>
                  <a:gd name="connsiteX0" fmla="*/ 0 w 1656184"/>
                  <a:gd name="connsiteY0" fmla="*/ 0 h 2088232"/>
                  <a:gd name="connsiteX1" fmla="*/ 1656184 w 1656184"/>
                  <a:gd name="connsiteY1" fmla="*/ 0 h 2088232"/>
                  <a:gd name="connsiteX2" fmla="*/ 1656184 w 1656184"/>
                  <a:gd name="connsiteY2" fmla="*/ 2088232 h 2088232"/>
                  <a:gd name="connsiteX3" fmla="*/ 0 w 1656184"/>
                  <a:gd name="connsiteY3" fmla="*/ 2088232 h 2088232"/>
                  <a:gd name="connsiteX4" fmla="*/ 0 w 1656184"/>
                  <a:gd name="connsiteY4" fmla="*/ 0 h 2088232"/>
                  <a:gd name="connsiteX0" fmla="*/ 0 w 1656184"/>
                  <a:gd name="connsiteY0" fmla="*/ 370115 h 2458347"/>
                  <a:gd name="connsiteX1" fmla="*/ 1373155 w 1656184"/>
                  <a:gd name="connsiteY1" fmla="*/ 0 h 2458347"/>
                  <a:gd name="connsiteX2" fmla="*/ 1656184 w 1656184"/>
                  <a:gd name="connsiteY2" fmla="*/ 2458347 h 2458347"/>
                  <a:gd name="connsiteX3" fmla="*/ 0 w 1656184"/>
                  <a:gd name="connsiteY3" fmla="*/ 2458347 h 2458347"/>
                  <a:gd name="connsiteX4" fmla="*/ 0 w 1656184"/>
                  <a:gd name="connsiteY4" fmla="*/ 370115 h 2458347"/>
                  <a:gd name="connsiteX0" fmla="*/ 0 w 2559699"/>
                  <a:gd name="connsiteY0" fmla="*/ 370115 h 2458347"/>
                  <a:gd name="connsiteX1" fmla="*/ 1373155 w 2559699"/>
                  <a:gd name="connsiteY1" fmla="*/ 0 h 2458347"/>
                  <a:gd name="connsiteX2" fmla="*/ 2559699 w 2559699"/>
                  <a:gd name="connsiteY2" fmla="*/ 803719 h 2458347"/>
                  <a:gd name="connsiteX3" fmla="*/ 0 w 2559699"/>
                  <a:gd name="connsiteY3" fmla="*/ 2458347 h 2458347"/>
                  <a:gd name="connsiteX4" fmla="*/ 0 w 2559699"/>
                  <a:gd name="connsiteY4" fmla="*/ 370115 h 2458347"/>
                  <a:gd name="connsiteX0" fmla="*/ 0 w 2559699"/>
                  <a:gd name="connsiteY0" fmla="*/ 370115 h 1173833"/>
                  <a:gd name="connsiteX1" fmla="*/ 1373155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70115 h 1173833"/>
                  <a:gd name="connsiteX1" fmla="*/ 1340498 w 2559699"/>
                  <a:gd name="connsiteY1" fmla="*/ 0 h 1173833"/>
                  <a:gd name="connsiteX2" fmla="*/ 2559699 w 2559699"/>
                  <a:gd name="connsiteY2" fmla="*/ 803719 h 1173833"/>
                  <a:gd name="connsiteX3" fmla="*/ 1251857 w 2559699"/>
                  <a:gd name="connsiteY3" fmla="*/ 1173833 h 1173833"/>
                  <a:gd name="connsiteX4" fmla="*/ 0 w 2559699"/>
                  <a:gd name="connsiteY4" fmla="*/ 370115 h 1173833"/>
                  <a:gd name="connsiteX0" fmla="*/ 0 w 2559699"/>
                  <a:gd name="connsiteY0" fmla="*/ 348344 h 1152062"/>
                  <a:gd name="connsiteX1" fmla="*/ 1340498 w 2559699"/>
                  <a:gd name="connsiteY1" fmla="*/ 0 h 1152062"/>
                  <a:gd name="connsiteX2" fmla="*/ 2559699 w 2559699"/>
                  <a:gd name="connsiteY2" fmla="*/ 781948 h 1152062"/>
                  <a:gd name="connsiteX3" fmla="*/ 1251857 w 2559699"/>
                  <a:gd name="connsiteY3" fmla="*/ 1152062 h 1152062"/>
                  <a:gd name="connsiteX4" fmla="*/ 0 w 2559699"/>
                  <a:gd name="connsiteY4" fmla="*/ 348344 h 1152062"/>
                  <a:gd name="connsiteX0" fmla="*/ 0 w 2559699"/>
                  <a:gd name="connsiteY0" fmla="*/ 359230 h 1162948"/>
                  <a:gd name="connsiteX1" fmla="*/ 1307841 w 2559699"/>
                  <a:gd name="connsiteY1" fmla="*/ 0 h 1162948"/>
                  <a:gd name="connsiteX2" fmla="*/ 2559699 w 2559699"/>
                  <a:gd name="connsiteY2" fmla="*/ 792834 h 1162948"/>
                  <a:gd name="connsiteX3" fmla="*/ 1251857 w 2559699"/>
                  <a:gd name="connsiteY3" fmla="*/ 1162948 h 1162948"/>
                  <a:gd name="connsiteX4" fmla="*/ 0 w 2559699"/>
                  <a:gd name="connsiteY4" fmla="*/ 359230 h 1162948"/>
                  <a:gd name="connsiteX0" fmla="*/ 0 w 2559699"/>
                  <a:gd name="connsiteY0" fmla="*/ 315688 h 1119406"/>
                  <a:gd name="connsiteX1" fmla="*/ 1296955 w 2559699"/>
                  <a:gd name="connsiteY1" fmla="*/ 0 h 1119406"/>
                  <a:gd name="connsiteX2" fmla="*/ 2559699 w 2559699"/>
                  <a:gd name="connsiteY2" fmla="*/ 749292 h 1119406"/>
                  <a:gd name="connsiteX3" fmla="*/ 1251857 w 2559699"/>
                  <a:gd name="connsiteY3" fmla="*/ 1119406 h 1119406"/>
                  <a:gd name="connsiteX4" fmla="*/ 0 w 2559699"/>
                  <a:gd name="connsiteY4" fmla="*/ 315688 h 111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699" h="1119406">
                    <a:moveTo>
                      <a:pt x="0" y="315688"/>
                    </a:moveTo>
                    <a:lnTo>
                      <a:pt x="1296955" y="0"/>
                    </a:lnTo>
                    <a:lnTo>
                      <a:pt x="2559699" y="749292"/>
                    </a:lnTo>
                    <a:lnTo>
                      <a:pt x="1251857" y="1119406"/>
                    </a:lnTo>
                    <a:lnTo>
                      <a:pt x="0" y="315688"/>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ko-KR" altLang="en-US" sz="2701" dirty="0">
                  <a:solidFill>
                    <a:prstClr val="white"/>
                  </a:solidFill>
                </a:endParaRPr>
              </a:p>
            </p:txBody>
          </p:sp>
        </p:grpSp>
      </p:grpSp>
      <p:sp>
        <p:nvSpPr>
          <p:cNvPr id="56" name="Ορθογώνιο 55"/>
          <p:cNvSpPr/>
          <p:nvPr/>
        </p:nvSpPr>
        <p:spPr>
          <a:xfrm>
            <a:off x="1803500" y="975428"/>
            <a:ext cx="7160988" cy="5170646"/>
          </a:xfrm>
          <a:prstGeom prst="rect">
            <a:avLst/>
          </a:prstGeom>
        </p:spPr>
        <p:txBody>
          <a:bodyPr wrap="square">
            <a:spAutoFit/>
          </a:bodyPr>
          <a:lstStyle/>
          <a:p>
            <a:pPr algn="just">
              <a:lnSpc>
                <a:spcPct val="150000"/>
              </a:lnSpc>
            </a:pPr>
            <a:r>
              <a:rPr lang="el-GR" sz="2000" i="1" dirty="0">
                <a:solidFill>
                  <a:srgbClr val="FF6699"/>
                </a:solidFill>
              </a:rPr>
              <a:t>Τέλος, η μικρή ομάδα αργά ή γρήγορα θα χρειαστεί να διαχειριστεί προκλήσεις, όπως για παράδειγμα </a:t>
            </a:r>
            <a:endParaRPr lang="el-GR" sz="2000" i="1" dirty="0" smtClean="0">
              <a:solidFill>
                <a:srgbClr val="FF6699"/>
              </a:solidFill>
            </a:endParaRPr>
          </a:p>
          <a:p>
            <a:pPr marL="342900" indent="-342900" algn="just">
              <a:lnSpc>
                <a:spcPct val="150000"/>
              </a:lnSpc>
              <a:buFont typeface="Courier New" panose="02070309020205020404" pitchFamily="49" charset="0"/>
              <a:buChar char="o"/>
            </a:pPr>
            <a:r>
              <a:rPr lang="el-GR" sz="2000" i="1" dirty="0" smtClean="0">
                <a:solidFill>
                  <a:srgbClr val="FF6699"/>
                </a:solidFill>
              </a:rPr>
              <a:t>η </a:t>
            </a:r>
            <a:r>
              <a:rPr lang="el-GR" sz="2000" i="1" dirty="0">
                <a:solidFill>
                  <a:srgbClr val="FF6699"/>
                </a:solidFill>
              </a:rPr>
              <a:t>αποτελεσματική εφαρμογή και χρήση της τεχνολογίας, </a:t>
            </a:r>
            <a:endParaRPr lang="el-GR" sz="2000" i="1" dirty="0" smtClean="0">
              <a:solidFill>
                <a:srgbClr val="FF6699"/>
              </a:solidFill>
            </a:endParaRPr>
          </a:p>
          <a:p>
            <a:pPr marL="342900" indent="-342900" algn="just">
              <a:lnSpc>
                <a:spcPct val="150000"/>
              </a:lnSpc>
              <a:buFont typeface="Courier New" panose="02070309020205020404" pitchFamily="49" charset="0"/>
              <a:buChar char="o"/>
            </a:pPr>
            <a:r>
              <a:rPr lang="el-GR" sz="2000" i="1" dirty="0" smtClean="0">
                <a:solidFill>
                  <a:srgbClr val="FF6699"/>
                </a:solidFill>
              </a:rPr>
              <a:t>κοινωνικές </a:t>
            </a:r>
            <a:r>
              <a:rPr lang="el-GR" sz="2000" i="1" dirty="0">
                <a:solidFill>
                  <a:srgbClr val="FF6699"/>
                </a:solidFill>
              </a:rPr>
              <a:t>προκλήσεις, </a:t>
            </a:r>
            <a:endParaRPr lang="el-GR" sz="2000" i="1" dirty="0" smtClean="0">
              <a:solidFill>
                <a:srgbClr val="FF6699"/>
              </a:solidFill>
            </a:endParaRPr>
          </a:p>
          <a:p>
            <a:pPr marL="342900" indent="-342900" algn="just">
              <a:lnSpc>
                <a:spcPct val="150000"/>
              </a:lnSpc>
              <a:buFont typeface="Courier New" panose="02070309020205020404" pitchFamily="49" charset="0"/>
              <a:buChar char="o"/>
            </a:pPr>
            <a:r>
              <a:rPr lang="el-GR" sz="2000" i="1" dirty="0" smtClean="0">
                <a:solidFill>
                  <a:srgbClr val="FF6699"/>
                </a:solidFill>
              </a:rPr>
              <a:t>εμπιστοσύνης </a:t>
            </a:r>
            <a:r>
              <a:rPr lang="el-GR" sz="2000" i="1" dirty="0">
                <a:solidFill>
                  <a:srgbClr val="FF6699"/>
                </a:solidFill>
              </a:rPr>
              <a:t>μεταξύ των μελών, </a:t>
            </a:r>
            <a:endParaRPr lang="el-GR" sz="2000" i="1" dirty="0" smtClean="0">
              <a:solidFill>
                <a:srgbClr val="FF6699"/>
              </a:solidFill>
            </a:endParaRPr>
          </a:p>
          <a:p>
            <a:pPr marL="342900" indent="-342900" algn="just">
              <a:lnSpc>
                <a:spcPct val="150000"/>
              </a:lnSpc>
              <a:buFont typeface="Courier New" panose="02070309020205020404" pitchFamily="49" charset="0"/>
              <a:buChar char="o"/>
            </a:pPr>
            <a:r>
              <a:rPr lang="el-GR" sz="2000" i="1" dirty="0" smtClean="0">
                <a:solidFill>
                  <a:srgbClr val="FF6699"/>
                </a:solidFill>
              </a:rPr>
              <a:t>υπερκέραση </a:t>
            </a:r>
            <a:r>
              <a:rPr lang="el-GR" sz="2000" i="1" dirty="0">
                <a:solidFill>
                  <a:srgbClr val="FF6699"/>
                </a:solidFill>
              </a:rPr>
              <a:t>εμποδίων στην επικοινωνία, </a:t>
            </a:r>
            <a:endParaRPr lang="el-GR" sz="2000" i="1" dirty="0" smtClean="0">
              <a:solidFill>
                <a:srgbClr val="FF6699"/>
              </a:solidFill>
            </a:endParaRPr>
          </a:p>
          <a:p>
            <a:pPr marL="342900" indent="-342900" algn="just">
              <a:lnSpc>
                <a:spcPct val="150000"/>
              </a:lnSpc>
              <a:buFont typeface="Courier New" panose="02070309020205020404" pitchFamily="49" charset="0"/>
              <a:buChar char="o"/>
            </a:pPr>
            <a:r>
              <a:rPr lang="el-GR" sz="2000" i="1" dirty="0" smtClean="0">
                <a:solidFill>
                  <a:srgbClr val="FF6699"/>
                </a:solidFill>
              </a:rPr>
              <a:t>απόλυτη </a:t>
            </a:r>
            <a:r>
              <a:rPr lang="el-GR" sz="2000" i="1" dirty="0">
                <a:solidFill>
                  <a:srgbClr val="FF6699"/>
                </a:solidFill>
              </a:rPr>
              <a:t>σαφήνεια στόχων χωρίς άγνωστες ατζέντες σε μέλη, </a:t>
            </a:r>
            <a:endParaRPr lang="el-GR" sz="2000" i="1" dirty="0" smtClean="0">
              <a:solidFill>
                <a:srgbClr val="FF6699"/>
              </a:solidFill>
            </a:endParaRPr>
          </a:p>
          <a:p>
            <a:pPr marL="342900" indent="-342900" algn="just">
              <a:lnSpc>
                <a:spcPct val="150000"/>
              </a:lnSpc>
              <a:buFont typeface="Courier New" panose="02070309020205020404" pitchFamily="49" charset="0"/>
              <a:buChar char="o"/>
            </a:pPr>
            <a:r>
              <a:rPr lang="el-GR" sz="2000" i="1" dirty="0" smtClean="0">
                <a:solidFill>
                  <a:srgbClr val="FF6699"/>
                </a:solidFill>
              </a:rPr>
              <a:t>ευθυγράμμιση </a:t>
            </a:r>
            <a:r>
              <a:rPr lang="el-GR" sz="2000" i="1" dirty="0">
                <a:solidFill>
                  <a:srgbClr val="FF6699"/>
                </a:solidFill>
              </a:rPr>
              <a:t>στόχων των μεμονωμένων μελών της ομάδας, </a:t>
            </a:r>
            <a:endParaRPr lang="el-GR" sz="2000" i="1" dirty="0" smtClean="0">
              <a:solidFill>
                <a:srgbClr val="FF6699"/>
              </a:solidFill>
            </a:endParaRPr>
          </a:p>
          <a:p>
            <a:pPr marL="342900" indent="-342900" algn="just">
              <a:lnSpc>
                <a:spcPct val="150000"/>
              </a:lnSpc>
              <a:buFont typeface="Courier New" panose="02070309020205020404" pitchFamily="49" charset="0"/>
              <a:buChar char="o"/>
            </a:pPr>
            <a:r>
              <a:rPr lang="el-GR" sz="2000" i="1" dirty="0" smtClean="0">
                <a:solidFill>
                  <a:srgbClr val="FF6699"/>
                </a:solidFill>
              </a:rPr>
              <a:t>διασφάλιση </a:t>
            </a:r>
            <a:r>
              <a:rPr lang="el-GR" sz="2000" i="1" dirty="0">
                <a:solidFill>
                  <a:srgbClr val="FF6699"/>
                </a:solidFill>
              </a:rPr>
              <a:t>της συμμετρίας των ομαδικών γνώσεων, δεξιοτήτων και ικανοτήτων και ηγεσία που βασίζεται στην εμπιστοσύνη.</a:t>
            </a:r>
            <a:endParaRPr lang="el-GR" sz="2000" i="1" dirty="0" smtClean="0">
              <a:solidFill>
                <a:srgbClr val="FF6699"/>
              </a:solidFill>
            </a:endParaRPr>
          </a:p>
        </p:txBody>
      </p:sp>
      <p:sp>
        <p:nvSpPr>
          <p:cNvPr id="58" name="Rectangle 2"/>
          <p:cNvSpPr>
            <a:spLocks noGrp="1" noChangeArrowheads="1"/>
          </p:cNvSpPr>
          <p:nvPr>
            <p:ph type="body" sz="quarter" idx="10"/>
          </p:nvPr>
        </p:nvSpPr>
        <p:spPr>
          <a:xfrm>
            <a:off x="242649" y="191488"/>
            <a:ext cx="8679898" cy="724247"/>
          </a:xfrm>
          <a:prstGeom prst="rect">
            <a:avLst/>
          </a:prstGeom>
        </p:spPr>
        <p:txBody>
          <a:bodyPr/>
          <a:lstStyle/>
          <a:p>
            <a:pPr lvl="0">
              <a:lnSpc>
                <a:spcPct val="200000"/>
              </a:lnSpc>
            </a:pPr>
            <a:r>
              <a:rPr lang="el-GR" altLang="ko-KR" sz="2400" dirty="0">
                <a:ea typeface="맑은 고딕" pitchFamily="50" charset="-127"/>
              </a:rPr>
              <a:t>Σχεδιασμός και Ανάπτυξη των Μικρών Ομάδων</a:t>
            </a:r>
            <a:endParaRPr lang="en-US" altLang="ko-KR" sz="2400" dirty="0"/>
          </a:p>
        </p:txBody>
      </p:sp>
    </p:spTree>
    <p:extLst>
      <p:ext uri="{BB962C8B-B14F-4D97-AF65-F5344CB8AC3E}">
        <p14:creationId xmlns:p14="http://schemas.microsoft.com/office/powerpoint/2010/main" val="2298363375"/>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53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07504" y="548680"/>
            <a:ext cx="7272808" cy="1440161"/>
          </a:xfrm>
        </p:spPr>
        <p:txBody>
          <a:bodyPr/>
          <a:lstStyle/>
          <a:p>
            <a:pPr lvl="0">
              <a:lnSpc>
                <a:spcPct val="200000"/>
              </a:lnSpc>
            </a:pPr>
            <a:r>
              <a:rPr lang="el-GR" altLang="ko-KR" sz="1800" dirty="0">
                <a:ea typeface="맑은 고딕" pitchFamily="50" charset="-127"/>
              </a:rPr>
              <a:t>4. Τυπολογία Μεθόδων, Τεχνικών και Δραστηριοτήτων</a:t>
            </a:r>
          </a:p>
          <a:p>
            <a:pPr lvl="0">
              <a:lnSpc>
                <a:spcPct val="200000"/>
              </a:lnSpc>
            </a:pPr>
            <a:r>
              <a:rPr lang="el-GR" altLang="ko-KR" sz="1800" dirty="0">
                <a:ea typeface="맑은 고딕" pitchFamily="50" charset="-127"/>
              </a:rPr>
              <a:t>4.1.  Η Βιωματική Μέθοδος </a:t>
            </a:r>
            <a:endParaRPr lang="en-US" altLang="ko-KR" sz="1800" dirty="0"/>
          </a:p>
        </p:txBody>
      </p:sp>
    </p:spTree>
    <p:extLst>
      <p:ext uri="{BB962C8B-B14F-4D97-AF65-F5344CB8AC3E}">
        <p14:creationId xmlns:p14="http://schemas.microsoft.com/office/powerpoint/2010/main" val="248039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0"/>
            <a:ext cx="9144000" cy="6905560"/>
          </a:xfrm>
          <a:prstGeom prst="rect">
            <a:avLst/>
          </a:prstGeom>
          <a:blipFill dpi="0" rotWithShape="1">
            <a:blip r:embed="rId2">
              <a:alphaModFix amt="1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Τίτλος 1"/>
          <p:cNvSpPr>
            <a:spLocks noGrp="1"/>
          </p:cNvSpPr>
          <p:nvPr>
            <p:ph type="title"/>
          </p:nvPr>
        </p:nvSpPr>
        <p:spPr>
          <a:xfrm>
            <a:off x="457200" y="0"/>
            <a:ext cx="8229600" cy="1143000"/>
          </a:xfrm>
          <a:prstGeom prst="rect">
            <a:avLst/>
          </a:prstGeom>
        </p:spPr>
        <p:txBody>
          <a:bodyPr/>
          <a:lstStyle/>
          <a:p>
            <a:pPr lvl="0" algn="ctr" defTabSz="914400">
              <a:lnSpc>
                <a:spcPct val="100000"/>
              </a:lnSpc>
              <a:spcBef>
                <a:spcPts val="0"/>
              </a:spcBef>
              <a:defRPr/>
            </a:pPr>
            <a:r>
              <a:rPr lang="el-GR" altLang="en-US" sz="2800" kern="0" dirty="0">
                <a:solidFill>
                  <a:srgbClr val="1F497D">
                    <a:lumMod val="75000"/>
                  </a:srgbClr>
                </a:solidFill>
              </a:rPr>
              <a:t>Η βιωματική μάθηση</a:t>
            </a:r>
            <a:endParaRPr kumimoji="0" lang="en-US" altLang="en-US" sz="3200" b="1" i="0" u="none" strike="noStrike" kern="0" cap="none" spc="0" normalizeH="0" baseline="0" noProof="0" dirty="0">
              <a:ln>
                <a:noFill/>
              </a:ln>
              <a:solidFill>
                <a:srgbClr val="1F497D">
                  <a:lumMod val="75000"/>
                </a:srgbClr>
              </a:solidFill>
              <a:effectLst/>
              <a:uLnTx/>
              <a:uFillTx/>
              <a:latin typeface="Calibri"/>
            </a:endParaRPr>
          </a:p>
        </p:txBody>
      </p:sp>
      <p:sp>
        <p:nvSpPr>
          <p:cNvPr id="7" name="Θέση περιεχομένου 2"/>
          <p:cNvSpPr>
            <a:spLocks noGrp="1"/>
          </p:cNvSpPr>
          <p:nvPr>
            <p:ph idx="1"/>
          </p:nvPr>
        </p:nvSpPr>
        <p:spPr>
          <a:xfrm>
            <a:off x="251520" y="1644824"/>
            <a:ext cx="8640960" cy="5213176"/>
          </a:xfrm>
          <a:prstGeom prst="rect">
            <a:avLst/>
          </a:prstGeom>
        </p:spPr>
        <p:txBody>
          <a:bodyPr>
            <a:normAutofit/>
          </a:bodyPr>
          <a:lstStyle/>
          <a:p>
            <a:pPr marL="457200" lvl="1" indent="0" algn="just" defTabSz="914400">
              <a:lnSpc>
                <a:spcPct val="160000"/>
              </a:lnSpc>
              <a:spcBef>
                <a:spcPts val="0"/>
              </a:spcBef>
              <a:buNone/>
              <a:defRPr/>
            </a:pPr>
            <a:r>
              <a:rPr lang="el-GR" altLang="en-US" kern="0" dirty="0">
                <a:solidFill>
                  <a:srgbClr val="1F497D">
                    <a:lumMod val="75000"/>
                  </a:srgbClr>
                </a:solidFill>
              </a:rPr>
              <a:t>Η βιωματική μάθηση αφορά σε έναν εναλλακτικό τρόπο εκπαίδευσης που επεκτείνεται πέρα από τα θρανία, τα σχολικά βιβλία, τη μετωπική διδασκαλία και την απομνημόνευση της “ύλης” (</a:t>
            </a:r>
            <a:r>
              <a:rPr lang="el-GR" altLang="en-US" kern="0" dirty="0" err="1">
                <a:solidFill>
                  <a:srgbClr val="1F497D">
                    <a:lumMod val="75000"/>
                  </a:srgbClr>
                </a:solidFill>
              </a:rPr>
              <a:t>Τριλίβα</a:t>
            </a:r>
            <a:r>
              <a:rPr lang="el-GR" altLang="en-US" kern="0" dirty="0">
                <a:solidFill>
                  <a:srgbClr val="1F497D">
                    <a:lumMod val="75000"/>
                  </a:srgbClr>
                </a:solidFill>
              </a:rPr>
              <a:t> &amp; Αναγνωστοπούλου, 2008). </a:t>
            </a:r>
            <a:endParaRPr lang="el-GR" altLang="en-US" kern="0" dirty="0" smtClean="0">
              <a:solidFill>
                <a:srgbClr val="1F497D">
                  <a:lumMod val="75000"/>
                </a:srgbClr>
              </a:solidFill>
            </a:endParaRPr>
          </a:p>
          <a:p>
            <a:pPr marL="457200" lvl="1" indent="0" algn="just" defTabSz="914400">
              <a:lnSpc>
                <a:spcPct val="160000"/>
              </a:lnSpc>
              <a:spcBef>
                <a:spcPts val="0"/>
              </a:spcBef>
              <a:buNone/>
              <a:defRPr/>
            </a:pPr>
            <a:endParaRPr lang="el-GR" altLang="en-US" kern="0" dirty="0">
              <a:solidFill>
                <a:srgbClr val="1F497D">
                  <a:lumMod val="75000"/>
                </a:srgbClr>
              </a:solidFill>
            </a:endParaRPr>
          </a:p>
          <a:p>
            <a:pPr marL="457200" lvl="1" indent="0" algn="just" defTabSz="914400">
              <a:lnSpc>
                <a:spcPct val="160000"/>
              </a:lnSpc>
              <a:spcBef>
                <a:spcPts val="0"/>
              </a:spcBef>
              <a:buNone/>
              <a:defRPr/>
            </a:pPr>
            <a:r>
              <a:rPr lang="el-GR" altLang="en-US" kern="0" dirty="0" smtClean="0">
                <a:solidFill>
                  <a:srgbClr val="1F497D">
                    <a:lumMod val="75000"/>
                  </a:srgbClr>
                </a:solidFill>
              </a:rPr>
              <a:t>Αποτελεί </a:t>
            </a:r>
            <a:r>
              <a:rPr lang="el-GR" altLang="en-US" kern="0" dirty="0">
                <a:solidFill>
                  <a:srgbClr val="1F497D">
                    <a:lumMod val="75000"/>
                  </a:srgbClr>
                </a:solidFill>
              </a:rPr>
              <a:t>την πλέον ενδεδειγμένη μέθοδο σχεδιασμού και ανάπτυξης μίας μουσικής </a:t>
            </a:r>
            <a:r>
              <a:rPr lang="el-GR" altLang="en-US" kern="0" dirty="0" err="1">
                <a:solidFill>
                  <a:srgbClr val="1F497D">
                    <a:lumMod val="75000"/>
                  </a:srgbClr>
                </a:solidFill>
              </a:rPr>
              <a:t>μικροδιδασκαλίας</a:t>
            </a:r>
            <a:r>
              <a:rPr lang="el-GR" altLang="en-US" kern="0" dirty="0">
                <a:solidFill>
                  <a:srgbClr val="1F497D">
                    <a:lumMod val="75000"/>
                  </a:srgbClr>
                </a:solidFill>
              </a:rPr>
              <a:t> η οποία συνοδεύεται από ανάλογες τεχνικές και αντίστοιχες δραστηριότητες, ειδικά προσαρμοσμένες για την προσχολική και </a:t>
            </a:r>
            <a:r>
              <a:rPr lang="el-GR" altLang="en-US" kern="0" dirty="0" err="1">
                <a:solidFill>
                  <a:srgbClr val="1F497D">
                    <a:lumMod val="75000"/>
                  </a:srgbClr>
                </a:solidFill>
              </a:rPr>
              <a:t>πρωτοσχολική</a:t>
            </a:r>
            <a:r>
              <a:rPr lang="el-GR" altLang="en-US" kern="0" dirty="0">
                <a:solidFill>
                  <a:srgbClr val="1F497D">
                    <a:lumMod val="75000"/>
                  </a:srgbClr>
                </a:solidFill>
              </a:rPr>
              <a:t> ηλικία</a:t>
            </a:r>
            <a:endParaRPr kumimoji="0" lang="el-GR" altLang="en-US" sz="26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19211754"/>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_Contents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Contents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5">
  <a:themeElements>
    <a:clrScheme name="sample 3">
      <a:dk1>
        <a:srgbClr val="000000"/>
      </a:dk1>
      <a:lt1>
        <a:srgbClr val="FFFFFF"/>
      </a:lt1>
      <a:dk2>
        <a:srgbClr val="1B4E63"/>
      </a:dk2>
      <a:lt2>
        <a:srgbClr val="DDDDDD"/>
      </a:lt2>
      <a:accent1>
        <a:srgbClr val="328C83"/>
      </a:accent1>
      <a:accent2>
        <a:srgbClr val="DC8300"/>
      </a:accent2>
      <a:accent3>
        <a:srgbClr val="FFFFFF"/>
      </a:accent3>
      <a:accent4>
        <a:srgbClr val="000000"/>
      </a:accent4>
      <a:accent5>
        <a:srgbClr val="ADC5C1"/>
      </a:accent5>
      <a:accent6>
        <a:srgbClr val="C77600"/>
      </a:accent6>
      <a:hlink>
        <a:srgbClr val="9DC03C"/>
      </a:hlink>
      <a:folHlink>
        <a:srgbClr val="2F87D7"/>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66"/>
        </a:dk1>
        <a:lt1>
          <a:srgbClr val="FFFFFF"/>
        </a:lt1>
        <a:dk2>
          <a:srgbClr val="003399"/>
        </a:dk2>
        <a:lt2>
          <a:srgbClr val="DDDDDD"/>
        </a:lt2>
        <a:accent1>
          <a:srgbClr val="1088C4"/>
        </a:accent1>
        <a:accent2>
          <a:srgbClr val="20A286"/>
        </a:accent2>
        <a:accent3>
          <a:srgbClr val="FFFFFF"/>
        </a:accent3>
        <a:accent4>
          <a:srgbClr val="000056"/>
        </a:accent4>
        <a:accent5>
          <a:srgbClr val="AAC3DE"/>
        </a:accent5>
        <a:accent6>
          <a:srgbClr val="1C9279"/>
        </a:accent6>
        <a:hlink>
          <a:srgbClr val="9999FF"/>
        </a:hlink>
        <a:folHlink>
          <a:srgbClr val="D5785B"/>
        </a:folHlink>
      </a:clrScheme>
      <a:clrMap bg1="lt1" tx1="dk1" bg2="lt2" tx2="dk2" accent1="accent1" accent2="accent2" accent3="accent3" accent4="accent4" accent5="accent5" accent6="accent6" hlink="hlink" folHlink="folHlink"/>
    </a:extraClrScheme>
    <a:extraClrScheme>
      <a:clrScheme name="sample 2">
        <a:dk1>
          <a:srgbClr val="210B66"/>
        </a:dk1>
        <a:lt1>
          <a:srgbClr val="FFFFFF"/>
        </a:lt1>
        <a:dk2>
          <a:srgbClr val="8D4FBB"/>
        </a:dk2>
        <a:lt2>
          <a:srgbClr val="B2B2B2"/>
        </a:lt2>
        <a:accent1>
          <a:srgbClr val="1263B4"/>
        </a:accent1>
        <a:accent2>
          <a:srgbClr val="6BC394"/>
        </a:accent2>
        <a:accent3>
          <a:srgbClr val="FFFFFF"/>
        </a:accent3>
        <a:accent4>
          <a:srgbClr val="1B0856"/>
        </a:accent4>
        <a:accent5>
          <a:srgbClr val="AAB7D6"/>
        </a:accent5>
        <a:accent6>
          <a:srgbClr val="60B086"/>
        </a:accent6>
        <a:hlink>
          <a:srgbClr val="ABAE3E"/>
        </a:hlink>
        <a:folHlink>
          <a:srgbClr val="66B6C6"/>
        </a:folHlink>
      </a:clrScheme>
      <a:clrMap bg1="lt1" tx1="dk1" bg2="lt2" tx2="dk2" accent1="accent1" accent2="accent2" accent3="accent3" accent4="accent4" accent5="accent5" accent6="accent6" hlink="hlink" folHlink="folHlink"/>
    </a:extraClrScheme>
    <a:extraClrScheme>
      <a:clrScheme name="sample 3">
        <a:dk1>
          <a:srgbClr val="000000"/>
        </a:dk1>
        <a:lt1>
          <a:srgbClr val="FFFFFF"/>
        </a:lt1>
        <a:dk2>
          <a:srgbClr val="1B4E63"/>
        </a:dk2>
        <a:lt2>
          <a:srgbClr val="DDDDDD"/>
        </a:lt2>
        <a:accent1>
          <a:srgbClr val="328C83"/>
        </a:accent1>
        <a:accent2>
          <a:srgbClr val="DC8300"/>
        </a:accent2>
        <a:accent3>
          <a:srgbClr val="FFFFFF"/>
        </a:accent3>
        <a:accent4>
          <a:srgbClr val="000000"/>
        </a:accent4>
        <a:accent5>
          <a:srgbClr val="ADC5C1"/>
        </a:accent5>
        <a:accent6>
          <a:srgbClr val="C77600"/>
        </a:accent6>
        <a:hlink>
          <a:srgbClr val="9DC03C"/>
        </a:hlink>
        <a:folHlink>
          <a:srgbClr val="2F87D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ver and End Slide Master">
  <a:themeElements>
    <a:clrScheme name="ALLPPT-COLOR-A28">
      <a:dk1>
        <a:sysClr val="windowText" lastClr="000000"/>
      </a:dk1>
      <a:lt1>
        <a:sysClr val="window" lastClr="FFFFFF"/>
      </a:lt1>
      <a:dk2>
        <a:srgbClr val="1F497D"/>
      </a:dk2>
      <a:lt2>
        <a:srgbClr val="EEECE1"/>
      </a:lt2>
      <a:accent1>
        <a:srgbClr val="EB494B"/>
      </a:accent1>
      <a:accent2>
        <a:srgbClr val="3F3F3F"/>
      </a:accent2>
      <a:accent3>
        <a:srgbClr val="EB494B"/>
      </a:accent3>
      <a:accent4>
        <a:srgbClr val="3F3F3F"/>
      </a:accent4>
      <a:accent5>
        <a:srgbClr val="EB494B"/>
      </a:accent5>
      <a:accent6>
        <a:srgbClr val="3F3F3F"/>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8508</TotalTime>
  <Words>12992</Words>
  <Application>Microsoft Office PowerPoint</Application>
  <PresentationFormat>Προβολή στην οθόνη (4:3)</PresentationFormat>
  <Paragraphs>839</Paragraphs>
  <Slides>161</Slides>
  <Notes>16</Notes>
  <HiddenSlides>0</HiddenSlides>
  <MMClips>0</MMClips>
  <ScaleCrop>false</ScaleCrop>
  <HeadingPairs>
    <vt:vector size="8" baseType="variant">
      <vt:variant>
        <vt:lpstr>Γραμματοσειρές που χρησιμοποιούνται</vt:lpstr>
      </vt:variant>
      <vt:variant>
        <vt:i4>11</vt:i4>
      </vt:variant>
      <vt:variant>
        <vt:lpstr>Θέμα</vt:lpstr>
      </vt:variant>
      <vt:variant>
        <vt:i4>14</vt:i4>
      </vt:variant>
      <vt:variant>
        <vt:lpstr>Ενσωματωμένοι διακομιστές OLE</vt:lpstr>
      </vt:variant>
      <vt:variant>
        <vt:i4>1</vt:i4>
      </vt:variant>
      <vt:variant>
        <vt:lpstr>Τίτλοι διαφανειών</vt:lpstr>
      </vt:variant>
      <vt:variant>
        <vt:i4>161</vt:i4>
      </vt:variant>
    </vt:vector>
  </HeadingPairs>
  <TitlesOfParts>
    <vt:vector size="187" baseType="lpstr">
      <vt:lpstr>Arial Unicode MS</vt:lpstr>
      <vt:lpstr>맑은 고딕</vt:lpstr>
      <vt:lpstr>Arial</vt:lpstr>
      <vt:lpstr>Calibri</vt:lpstr>
      <vt:lpstr>Calibri Light</vt:lpstr>
      <vt:lpstr>Corbel</vt:lpstr>
      <vt:lpstr>Courier New</vt:lpstr>
      <vt:lpstr>Symbol</vt:lpstr>
      <vt:lpstr>Times New Roman</vt:lpstr>
      <vt:lpstr>Verdana</vt:lpstr>
      <vt:lpstr>Wingdings</vt:lpstr>
      <vt:lpstr>Θέμα του Office</vt:lpstr>
      <vt:lpstr>75</vt:lpstr>
      <vt:lpstr>Cover and End Slide Master</vt:lpstr>
      <vt:lpstr>1_Θέμα του Office</vt:lpstr>
      <vt:lpstr>2_Θέμα του Office</vt:lpstr>
      <vt:lpstr>5_Θέμα του Office</vt:lpstr>
      <vt:lpstr>Тема Office</vt:lpstr>
      <vt:lpstr>2_Тема Office</vt:lpstr>
      <vt:lpstr>9_Office Theme</vt:lpstr>
      <vt:lpstr>1_Специальное оформление</vt:lpstr>
      <vt:lpstr>51_Θέμα του Office</vt:lpstr>
      <vt:lpstr>3_Office Theme</vt:lpstr>
      <vt:lpstr>2_Contents Slide Master</vt:lpstr>
      <vt:lpstr>3_Contents Slide Master</vt:lpstr>
      <vt:lpstr>Image</vt:lpstr>
      <vt:lpstr>Ανάπτυξη Τυπολογίας Δραστηριοτήτων και Τεχνικές διδασκαλίας για την Αειφορία και την Περιβαλλοντική Εκπαίδευση αξιοποιώντας τη Δημιουργική  Καλλιτεχνική Έκφραση</vt:lpstr>
      <vt:lpstr>Παρουσίαση του PowerPoint</vt:lpstr>
      <vt:lpstr>Παρουσίαση του PowerPoint</vt:lpstr>
      <vt:lpstr>Kύριοι σκοποί της πολιτιστικής πολιτικής </vt:lpstr>
      <vt:lpstr>Παρουσίαση του PowerPoint</vt:lpstr>
      <vt:lpstr>Η αρχή της πολιτιστικής δημοκρατίας </vt:lpstr>
      <vt:lpstr>Η αρχή της πολιτιστικής δημοκρατίας </vt:lpstr>
      <vt:lpstr>Η αρχή της πολιτιστικής δημοκρατίας </vt:lpstr>
      <vt:lpstr>Χαρακτηριστικοί παράγοντες</vt:lpstr>
      <vt:lpstr>Χαρακτηριστικοί στόχοι</vt:lpstr>
      <vt:lpstr>Χαρακτηριστικοί στόχοι</vt:lpstr>
      <vt:lpstr>Χαρακτηριστικοί στόχοι</vt:lpstr>
      <vt:lpstr>Χαρακτηριστικοί στόχοι</vt:lpstr>
      <vt:lpstr>Η πολιτιστική δράση ως μέσο αξιοποίησης των πολιτιστικών προτύπων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Ο θεσμός του Σχολικού Συμβούλου </vt:lpstr>
      <vt:lpstr>Ο θεσμός του Σχολικού Συμβούλου </vt:lpstr>
      <vt:lpstr>Ο θεσμός του Σχολικού Συμβούλου </vt:lpstr>
      <vt:lpstr>Ο θεσμός του Σχολικού Συμβούλου </vt:lpstr>
      <vt:lpstr>Ο θεσμός του Σχολικού Συμβούλου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Κατευθύνσεις</vt:lpstr>
      <vt:lpstr>Κατευθύνσεις</vt:lpstr>
      <vt:lpstr>Κατευθύνσεις</vt:lpstr>
      <vt:lpstr>Κατευθύνσεις</vt:lpstr>
      <vt:lpstr>Κατευθύνσεις</vt:lpstr>
      <vt:lpstr>Κατευθύνσεις</vt:lpstr>
      <vt:lpstr>Κατευθύνσεις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βιωματική μάθηση</vt:lpstr>
      <vt:lpstr>Η βιωματική μάθηση</vt:lpstr>
      <vt:lpstr>Η βιωματική μάθηση</vt:lpstr>
      <vt:lpstr>Η βιωματική μάθηση</vt:lpstr>
      <vt:lpstr>Η βιωματική μάθηση</vt:lpstr>
      <vt:lpstr>Η βιωματική μάθηση</vt:lpstr>
      <vt:lpstr>Η βιωματική μάθηση</vt:lpstr>
      <vt:lpstr>Η βιωματική μάθηση</vt:lpstr>
      <vt:lpstr>Η βιωματική μάθηση</vt:lpstr>
      <vt:lpstr>Η βιωματική μάθηση</vt:lpstr>
      <vt:lpstr>Η βιωματική μάθηση</vt:lpstr>
      <vt:lpstr>Η βιωματική μάθηση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H διερευνητική μέθοδος μάθησης </vt:lpstr>
      <vt:lpstr>Παρουσίαση του PowerPoint</vt:lpstr>
      <vt:lpstr>Συμπεράσματα</vt:lpstr>
      <vt:lpstr>Συμπεράσματα</vt:lpstr>
      <vt:lpstr>Συμπεράσματα</vt:lpstr>
      <vt:lpstr>Συμπεράσματα</vt:lpstr>
      <vt:lpstr>Συμπεράσματα</vt:lpstr>
      <vt:lpstr>Συμπεράσματα</vt:lpstr>
      <vt:lpstr>Συμπεράσματα</vt:lpstr>
      <vt:lpstr>Συμπεράσματα</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Βασικές εισαγωγικές έννοιες Δρ. Αντώνιος Λιανός</dc:title>
  <dc:creator>D.K</dc:creator>
  <cp:lastModifiedBy>Dennis</cp:lastModifiedBy>
  <cp:revision>633</cp:revision>
  <dcterms:created xsi:type="dcterms:W3CDTF">2015-05-12T07:15:08Z</dcterms:created>
  <dcterms:modified xsi:type="dcterms:W3CDTF">2022-09-25T18:05:21Z</dcterms:modified>
</cp:coreProperties>
</file>