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56" r:id="rId6"/>
    <p:sldId id="263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E5AF6-97EE-4CD0-BCC3-BFFC5DD09CE6}" type="datetimeFigureOut">
              <a:rPr lang="el-GR" smtClean="0"/>
              <a:t>7/1/2021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8483D-BA9B-45F9-BB3A-27FB892C3D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773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139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5571-672E-46F8-8A57-81AE3FA9466B}" type="datetime1">
              <a:rPr lang="el-GR" smtClean="0"/>
              <a:t>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982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6CB-C7A9-493C-92ED-2E17E8C27633}" type="datetime1">
              <a:rPr lang="el-GR" smtClean="0"/>
              <a:t>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544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A1D7-F1DE-4281-83D7-8880B74F6393}" type="datetime1">
              <a:rPr lang="el-GR" smtClean="0"/>
              <a:t>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88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89C2-3495-48C4-9826-EA077D6A4A1F}" type="datetime1">
              <a:rPr lang="el-GR" smtClean="0"/>
              <a:t>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618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C39A-3BDC-4326-A6AB-3B087240AD40}" type="datetime1">
              <a:rPr lang="el-GR" smtClean="0"/>
              <a:t>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737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FFE-EE5B-40D6-8D41-C42D1BD53726}" type="datetime1">
              <a:rPr lang="el-GR" smtClean="0"/>
              <a:t>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587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48EA-3F3D-415C-86A1-07FAF72A7ECB}" type="datetime1">
              <a:rPr lang="el-GR" smtClean="0"/>
              <a:t>7/1/2021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739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0E7-6579-4E05-9FCE-05BD891418F9}" type="datetime1">
              <a:rPr lang="el-GR" smtClean="0"/>
              <a:t>7/1/2021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213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D3-BF4C-4B0A-BE3D-6EF18E2D4BB7}" type="datetime1">
              <a:rPr lang="el-GR" smtClean="0"/>
              <a:t>7/1/2021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81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1DF8-5BCC-4545-9523-D96E5F8924B0}" type="datetime1">
              <a:rPr lang="el-GR" smtClean="0"/>
              <a:t>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58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2E3-4C9D-4113-9D2D-142F1794E844}" type="datetime1">
              <a:rPr lang="el-GR" smtClean="0"/>
              <a:t>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019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611B7-CEBC-4E76-8680-2AA7CAE7D320}" type="datetime1">
              <a:rPr lang="el-GR" smtClean="0"/>
              <a:t>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8BA8-FF0D-4619-9AC7-75E1FB3C574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098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19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5.png"/><Relationship Id="rId4" Type="http://schemas.openxmlformats.org/officeDocument/2006/relationships/image" Target="../media/image3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18560" y="2060190"/>
            <a:ext cx="6839712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ΙΣΧΥΣ ΕΓΚΑΤΑΣΤΑΣΕΩΝ ΑΤΜΟΥ – ΒΑΘΜΟΣ  ΑΠΟΔΟΣΗΣ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31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411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695927"/>
            <a:ext cx="4073763" cy="39920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3756" y="928170"/>
            <a:ext cx="4493688" cy="3352433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2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90998" y="4981468"/>
                <a:ext cx="4433778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𝜅𝛼𝜃𝛼𝜌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𝜈𝜔𝜎𝜂𝜍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𝜎𝜐𝜇𝜋𝜄𝜀𝜎𝜂𝜍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998" y="4981468"/>
                <a:ext cx="4433778" cy="301686"/>
              </a:xfrm>
              <a:prstGeom prst="rect">
                <a:avLst/>
              </a:prstGeom>
              <a:blipFill rotWithShape="0">
                <a:blip r:embed="rId4"/>
                <a:stretch>
                  <a:fillRect l="-688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221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4234" y="593528"/>
            <a:ext cx="1333577" cy="9335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32064" y="803604"/>
            <a:ext cx="1133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Ενθαλπία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38879" y="657005"/>
                <a:ext cx="969048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879" y="657005"/>
                <a:ext cx="969048" cy="5843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653791" y="735295"/>
            <a:ext cx="10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Παροχή </a:t>
            </a:r>
            <a:endParaRPr lang="el-GR" b="1" u="sng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950208" y="2171538"/>
            <a:ext cx="0" cy="1459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4035552" y="2657856"/>
            <a:ext cx="512064" cy="243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3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2736" y="512527"/>
                <a:ext cx="4433778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𝜅𝛼𝜃𝛼𝜌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𝜈𝜔𝜎𝜂𝜍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𝜎𝜐𝜇𝜋𝜄𝜀𝜎𝜂𝜍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36" y="512527"/>
                <a:ext cx="4433778" cy="301686"/>
              </a:xfrm>
              <a:prstGeom prst="rect">
                <a:avLst/>
              </a:prstGeom>
              <a:blipFill rotWithShape="0">
                <a:blip r:embed="rId4"/>
                <a:stretch>
                  <a:fillRect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2375" y="2722168"/>
            <a:ext cx="2314575" cy="8096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350" y="1773136"/>
            <a:ext cx="3276600" cy="73342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06514" y="2198111"/>
            <a:ext cx="3295650" cy="923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738879" y="4674803"/>
                <a:ext cx="5155642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𝜋𝜌𝛼𝛾𝜇𝛼𝜏𝜄𝜅𝜂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′′</m:t>
                                      </m:r>
                                    </m:sup>
                                  </m:sSup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3600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879" y="4674803"/>
                <a:ext cx="5155642" cy="5652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06643" y="4480890"/>
                <a:ext cx="4666406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𝜄𝛿𝛼𝜈𝜄𝜅𝜂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1′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3600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643" y="4480890"/>
                <a:ext cx="4666406" cy="5652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>
            <a:off x="1755648" y="3122036"/>
            <a:ext cx="3250866" cy="1552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006514" y="3122036"/>
            <a:ext cx="2308686" cy="1803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00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Rectangle 1"/>
          <p:cNvSpPr/>
          <p:nvPr/>
        </p:nvSpPr>
        <p:spPr>
          <a:xfrm>
            <a:off x="646490" y="415790"/>
            <a:ext cx="3292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ΘΕΡΜΙΚΟΣ ΒΑΘΜΟΣ ΑΠΟΔΟΣΗΣ</a:t>
            </a:r>
          </a:p>
        </p:txBody>
      </p:sp>
      <p:sp>
        <p:nvSpPr>
          <p:cNvPr id="5" name="Rectangle 4"/>
          <p:cNvSpPr/>
          <p:nvPr/>
        </p:nvSpPr>
        <p:spPr>
          <a:xfrm>
            <a:off x="917269" y="1964800"/>
            <a:ext cx="2595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</a:t>
            </a:r>
            <a:r>
              <a:rPr lang="el-GR" b="1" u="sng" dirty="0"/>
              <a:t>)   Ιδανικές μεταβολές </a:t>
            </a:r>
            <a:r>
              <a:rPr lang="el-GR" dirty="0"/>
              <a:t>: </a:t>
            </a:r>
          </a:p>
        </p:txBody>
      </p:sp>
      <p:sp>
        <p:nvSpPr>
          <p:cNvPr id="7" name="Rectangle 6"/>
          <p:cNvSpPr/>
          <p:nvPr/>
        </p:nvSpPr>
        <p:spPr>
          <a:xfrm>
            <a:off x="917269" y="4252475"/>
            <a:ext cx="3022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Β)   </a:t>
            </a:r>
            <a:r>
              <a:rPr lang="el-GR" b="1" u="sng" dirty="0"/>
              <a:t>Πραγματικές μεταβολές </a:t>
            </a:r>
            <a:r>
              <a:rPr lang="el-GR" dirty="0"/>
              <a:t>: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4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62544" y="4145715"/>
                <a:ext cx="4317785" cy="5828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𝜋𝜌𝛼𝛾𝜇𝛼𝜏𝜄𝜅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𝜍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′′</m:t>
                                      </m:r>
                                    </m:sup>
                                  </m:sSup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1′′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544" y="4145715"/>
                <a:ext cx="4317785" cy="58285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262544" y="1818910"/>
                <a:ext cx="3872919" cy="5828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𝜄𝛿𝛼𝜈𝜄𝜅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𝜍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[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1΄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544" y="1818910"/>
                <a:ext cx="3872919" cy="58285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651201" y="953692"/>
            <a:ext cx="2770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Εκτόνωση          συμπίεση</a:t>
            </a:r>
            <a:endParaRPr lang="el-GR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022848" y="1323024"/>
            <a:ext cx="398588" cy="495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7424928" y="1323024"/>
            <a:ext cx="243840" cy="495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15000" y="2684129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Θερμότητα που προσδίδεται</a:t>
            </a:r>
            <a:endParaRPr lang="el-GR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222142" y="2401762"/>
            <a:ext cx="666338" cy="282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10025" y="5068641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Θερμότητα που προσδίδεται</a:t>
            </a:r>
            <a:endParaRPr lang="el-GR" dirty="0"/>
          </a:p>
        </p:txBody>
      </p:sp>
      <p:sp>
        <p:nvSpPr>
          <p:cNvPr id="23" name="TextBox 22"/>
          <p:cNvSpPr txBox="1"/>
          <p:nvPr/>
        </p:nvSpPr>
        <p:spPr>
          <a:xfrm>
            <a:off x="6022848" y="3540184"/>
            <a:ext cx="2770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Εκτόνωση          συμπίεση</a:t>
            </a:r>
            <a:endParaRPr lang="el-GR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6555311" y="3816096"/>
            <a:ext cx="138097" cy="329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668768" y="3862806"/>
            <a:ext cx="280416" cy="282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7144512" y="4728567"/>
            <a:ext cx="158496" cy="340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6490" y="3425952"/>
            <a:ext cx="96278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9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Rectangle 1"/>
          <p:cNvSpPr/>
          <p:nvPr/>
        </p:nvSpPr>
        <p:spPr>
          <a:xfrm>
            <a:off x="463296" y="54454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/>
              <a:t>Για να προσδοθεί στο υγρό μια θερμική  ισχύς </a:t>
            </a:r>
            <a:r>
              <a:rPr lang="el-GR" b="1" u="sng" dirty="0" smtClean="0"/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463296" y="3387646"/>
            <a:ext cx="3194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/>
          </a:p>
          <a:p>
            <a:r>
              <a:rPr lang="el-GR" dirty="0"/>
              <a:t>β)    </a:t>
            </a:r>
            <a:r>
              <a:rPr lang="el-GR" b="1" u="sng" dirty="0"/>
              <a:t>με πραγματική   συμπίεση</a:t>
            </a:r>
          </a:p>
        </p:txBody>
      </p:sp>
      <p:sp>
        <p:nvSpPr>
          <p:cNvPr id="5" name="Rectangle 4"/>
          <p:cNvSpPr/>
          <p:nvPr/>
        </p:nvSpPr>
        <p:spPr>
          <a:xfrm>
            <a:off x="474441" y="2100528"/>
            <a:ext cx="2596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α)    </a:t>
            </a:r>
            <a:r>
              <a:rPr lang="el-GR" b="1" u="sng" dirty="0"/>
              <a:t>με ιδανική συμπίεση</a:t>
            </a:r>
            <a:r>
              <a:rPr lang="el-GR" dirty="0"/>
              <a:t> </a:t>
            </a:r>
          </a:p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5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11296" y="1978283"/>
                <a:ext cx="2156937" cy="6212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̇"/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1′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296" y="1978283"/>
                <a:ext cx="2156937" cy="6212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57600" y="3563753"/>
                <a:ext cx="2216248" cy="6212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̇"/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1′′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63753"/>
                <a:ext cx="2216248" cy="6212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973824" y="1978283"/>
            <a:ext cx="3511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Χρειάζεται να δοθεί στο σύστημα </a:t>
            </a:r>
          </a:p>
          <a:p>
            <a:endParaRPr lang="el-GR" dirty="0"/>
          </a:p>
          <a:p>
            <a:r>
              <a:rPr lang="el-GR" dirty="0" smtClean="0"/>
              <a:t>ποσό θερμότητας :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991269" y="2522842"/>
                <a:ext cx="925993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269" y="2522842"/>
                <a:ext cx="92599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3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9473184" y="3023616"/>
            <a:ext cx="0" cy="153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522208" y="4632242"/>
            <a:ext cx="2389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Από το καύσιμο</a:t>
            </a:r>
            <a:endParaRPr lang="el-GR" sz="2400" b="1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6421437" y="2100528"/>
            <a:ext cx="0" cy="230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69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89354" y="3747293"/>
            <a:ext cx="1036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&lt; </a:t>
            </a:r>
            <a:r>
              <a:rPr lang="en-US" sz="2400" dirty="0" smtClean="0"/>
              <a:t>  </a:t>
            </a:r>
            <a:r>
              <a:rPr lang="el-GR" sz="2400" dirty="0" smtClean="0"/>
              <a:t>1</a:t>
            </a:r>
            <a:endParaRPr lang="el-GR" sz="2400" dirty="0"/>
          </a:p>
        </p:txBody>
      </p:sp>
      <p:sp>
        <p:nvSpPr>
          <p:cNvPr id="6" name="Rectangle 5"/>
          <p:cNvSpPr/>
          <p:nvPr/>
        </p:nvSpPr>
        <p:spPr>
          <a:xfrm>
            <a:off x="5297192" y="2390714"/>
            <a:ext cx="33134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ποσό της θερμότητα που μπορεί </a:t>
            </a:r>
            <a:endParaRPr lang="en-US" dirty="0" smtClean="0"/>
          </a:p>
          <a:p>
            <a:r>
              <a:rPr lang="el-GR" dirty="0" smtClean="0"/>
              <a:t>να </a:t>
            </a:r>
            <a:r>
              <a:rPr lang="el-GR" dirty="0"/>
              <a:t>δώσει το καύσιμο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81169" y="3665619"/>
                <a:ext cx="3727615" cy="834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 smtClean="0"/>
                  <a:t>&gt;  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2400" dirty="0"/>
                          <m:t>Q</m:t>
                        </m:r>
                        <m:r>
                          <m:rPr>
                            <m:nor/>
                          </m:rPr>
                          <a:rPr lang="en-US" sz="2400" baseline="-25000" dirty="0"/>
                          <m:t>1</m:t>
                        </m:r>
                        <m:r>
                          <m:rPr>
                            <m:nor/>
                          </m:rPr>
                          <a:rPr lang="el-GR" sz="2400" dirty="0"/>
                          <m:t> </m:t>
                        </m:r>
                      </m:e>
                    </m:acc>
                  </m:oMath>
                </a14:m>
                <a:endParaRPr lang="el-GR" sz="2400" dirty="0"/>
              </a:p>
              <a:p>
                <a:r>
                  <a:rPr lang="en-US" sz="2400" dirty="0" smtClean="0"/>
                  <a:t>    </a:t>
                </a:r>
                <a:endParaRPr lang="el-GR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169" y="3665619"/>
                <a:ext cx="3727615" cy="834716"/>
              </a:xfrm>
              <a:prstGeom prst="rect">
                <a:avLst/>
              </a:prstGeom>
              <a:blipFill rotWithShape="0">
                <a:blip r:embed="rId2"/>
                <a:stretch>
                  <a:fillRect l="-2619" t="-51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8026422" y="3128690"/>
            <a:ext cx="35642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ποσό θερμότητας που </a:t>
            </a:r>
            <a:endParaRPr lang="en-US" dirty="0" smtClean="0"/>
          </a:p>
          <a:p>
            <a:r>
              <a:rPr lang="el-GR" dirty="0" smtClean="0"/>
              <a:t>χρησιμοποιείται </a:t>
            </a:r>
            <a:r>
              <a:rPr lang="el-GR" dirty="0"/>
              <a:t>στην εγκατάσταση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699652" y="3160614"/>
            <a:ext cx="134112" cy="540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9" idx="1"/>
          </p:cNvCxnSpPr>
          <p:nvPr/>
        </p:nvCxnSpPr>
        <p:spPr>
          <a:xfrm flipV="1">
            <a:off x="7065723" y="3451856"/>
            <a:ext cx="960699" cy="217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4619" y="696604"/>
            <a:ext cx="11292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/>
              <a:t>Καύσιμο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4619" y="1559880"/>
            <a:ext cx="48447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θερμαντική ικανότητα </a:t>
            </a:r>
            <a:r>
              <a:rPr lang="el-GR" sz="3200" b="1" u="sng" dirty="0"/>
              <a:t>Η</a:t>
            </a:r>
            <a:r>
              <a:rPr lang="el-GR" b="1" u="sng" dirty="0"/>
              <a:t> ή θερμογόνος δύναμη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6</a:t>
            </a:fld>
            <a:endParaRPr lang="el-G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528" y="3501876"/>
            <a:ext cx="2076450" cy="952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2944" y="4582512"/>
            <a:ext cx="2076450" cy="9525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7420" y="310726"/>
            <a:ext cx="4914900" cy="12192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0374" y="614570"/>
            <a:ext cx="1695450" cy="533400"/>
          </a:xfrm>
          <a:prstGeom prst="rect">
            <a:avLst/>
          </a:prstGeom>
        </p:spPr>
      </p:pic>
      <p:cxnSp>
        <p:nvCxnSpPr>
          <p:cNvPr id="7" name="Straight Arrow Connector 6"/>
          <p:cNvCxnSpPr>
            <a:stCxn id="14" idx="3"/>
            <a:endCxn id="2" idx="1"/>
          </p:cNvCxnSpPr>
          <p:nvPr/>
        </p:nvCxnSpPr>
        <p:spPr>
          <a:xfrm>
            <a:off x="1413841" y="881270"/>
            <a:ext cx="8165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1195" y="3711210"/>
            <a:ext cx="11715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0067" y="501134"/>
            <a:ext cx="359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ΒΑΘΜΟΣ ΑΠΟΔΟΣΗΣ της ΚΑΥΣΕΩΣ :</a:t>
            </a:r>
          </a:p>
        </p:txBody>
      </p:sp>
      <p:sp>
        <p:nvSpPr>
          <p:cNvPr id="6" name="Rectangle 5"/>
          <p:cNvSpPr/>
          <p:nvPr/>
        </p:nvSpPr>
        <p:spPr>
          <a:xfrm>
            <a:off x="620067" y="3843714"/>
            <a:ext cx="5024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Ο βαθμός απόδοσης της καύσεως λαμβάνει τιμές :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557" y="3893695"/>
            <a:ext cx="2024920" cy="387117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7</a:t>
            </a:fld>
            <a:endParaRPr lang="el-GR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586" y="1794510"/>
            <a:ext cx="867727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91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3362" y="488942"/>
            <a:ext cx="2988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ΟΛΙΚΟΣ ΒΑΘΜΟΣ ΑΠΟΔΟΣΗΣ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672" y="488942"/>
            <a:ext cx="1884485" cy="3768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572" y="543250"/>
            <a:ext cx="1480863" cy="26071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13362" y="2012942"/>
            <a:ext cx="3298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α) Θερμοηλεκτρική εγκατάσταση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9101" y="2988198"/>
            <a:ext cx="2588253" cy="3889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0824" y="3859298"/>
            <a:ext cx="1050236" cy="42009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542225" y="3859298"/>
            <a:ext cx="814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 = 0,98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98122" y="2012942"/>
            <a:ext cx="3610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β) Εγκατάσταση ναυτικής πρόωσης :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5382" y="2864388"/>
            <a:ext cx="2407370" cy="3177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3853" y="3664226"/>
            <a:ext cx="840188" cy="42009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099665" y="3627650"/>
            <a:ext cx="1696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 = (0,50 – 0,65),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33901" y="3479916"/>
            <a:ext cx="3909396" cy="56583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112328" y="4372539"/>
            <a:ext cx="41034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όπου  η = αριθμός στροφών της έλικας, </a:t>
            </a:r>
          </a:p>
          <a:p>
            <a:r>
              <a:rPr lang="el-GR" dirty="0"/>
              <a:t>         </a:t>
            </a:r>
            <a:r>
              <a:rPr lang="el-GR" dirty="0" smtClean="0"/>
              <a:t>  </a:t>
            </a:r>
            <a:r>
              <a:rPr lang="el-GR" dirty="0"/>
              <a:t>D = όγκος της γάστρας σε (m3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10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28BA8-FF0D-4619-9AC7-75E1FB3C5744}" type="slidenum">
              <a:rPr lang="el-GR" smtClean="0"/>
              <a:t>9</a:t>
            </a:fld>
            <a:endParaRPr lang="el-G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580" y="316992"/>
            <a:ext cx="3064193" cy="29996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384" y="3851365"/>
            <a:ext cx="3158871" cy="26875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0692" y="415386"/>
            <a:ext cx="3262396" cy="30231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7362" y="3730105"/>
            <a:ext cx="3749676" cy="28067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5407" y="1354871"/>
            <a:ext cx="3295650" cy="9239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65407" y="2877312"/>
            <a:ext cx="2897314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960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197</Words>
  <Application>Microsoft Office PowerPoint</Application>
  <PresentationFormat>Widescreen</PresentationFormat>
  <Paragraphs>72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18</cp:revision>
  <dcterms:created xsi:type="dcterms:W3CDTF">2020-12-06T23:01:14Z</dcterms:created>
  <dcterms:modified xsi:type="dcterms:W3CDTF">2021-01-07T12:14:38Z</dcterms:modified>
</cp:coreProperties>
</file>