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21"/>
  </p:notesMasterIdLst>
  <p:sldIdLst>
    <p:sldId id="338" r:id="rId2"/>
    <p:sldId id="257" r:id="rId3"/>
    <p:sldId id="258" r:id="rId4"/>
    <p:sldId id="259" r:id="rId5"/>
    <p:sldId id="256" r:id="rId6"/>
    <p:sldId id="350" r:id="rId7"/>
    <p:sldId id="594" r:id="rId8"/>
    <p:sldId id="607" r:id="rId9"/>
    <p:sldId id="608" r:id="rId10"/>
    <p:sldId id="464" r:id="rId11"/>
    <p:sldId id="465" r:id="rId12"/>
    <p:sldId id="466" r:id="rId13"/>
    <p:sldId id="426" r:id="rId14"/>
    <p:sldId id="420" r:id="rId15"/>
    <p:sldId id="421" r:id="rId16"/>
    <p:sldId id="422" r:id="rId17"/>
    <p:sldId id="467" r:id="rId18"/>
    <p:sldId id="427" r:id="rId19"/>
    <p:sldId id="423" r:id="rId20"/>
    <p:sldId id="424"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603" r:id="rId40"/>
    <p:sldId id="604" r:id="rId41"/>
    <p:sldId id="605" r:id="rId42"/>
    <p:sldId id="606" r:id="rId43"/>
    <p:sldId id="298" r:id="rId44"/>
    <p:sldId id="302" r:id="rId45"/>
    <p:sldId id="311" r:id="rId46"/>
    <p:sldId id="312" r:id="rId47"/>
    <p:sldId id="310" r:id="rId48"/>
    <p:sldId id="309" r:id="rId49"/>
    <p:sldId id="308" r:id="rId50"/>
    <p:sldId id="306" r:id="rId51"/>
    <p:sldId id="342" r:id="rId52"/>
    <p:sldId id="305" r:id="rId53"/>
    <p:sldId id="304" r:id="rId54"/>
    <p:sldId id="322" r:id="rId55"/>
    <p:sldId id="343" r:id="rId56"/>
    <p:sldId id="313" r:id="rId57"/>
    <p:sldId id="314" r:id="rId58"/>
    <p:sldId id="316" r:id="rId59"/>
    <p:sldId id="315" r:id="rId60"/>
    <p:sldId id="320" r:id="rId61"/>
    <p:sldId id="570" r:id="rId62"/>
    <p:sldId id="433" r:id="rId63"/>
    <p:sldId id="571" r:id="rId64"/>
    <p:sldId id="435" r:id="rId65"/>
    <p:sldId id="436" r:id="rId66"/>
    <p:sldId id="437" r:id="rId67"/>
    <p:sldId id="440" r:id="rId68"/>
    <p:sldId id="439" r:id="rId69"/>
    <p:sldId id="438" r:id="rId70"/>
    <p:sldId id="441" r:id="rId71"/>
    <p:sldId id="445" r:id="rId72"/>
    <p:sldId id="416" r:id="rId73"/>
    <p:sldId id="377" r:id="rId74"/>
    <p:sldId id="446" r:id="rId75"/>
    <p:sldId id="599" r:id="rId76"/>
    <p:sldId id="591" r:id="rId77"/>
    <p:sldId id="592" r:id="rId78"/>
    <p:sldId id="428" r:id="rId79"/>
    <p:sldId id="429" r:id="rId80"/>
    <p:sldId id="430" r:id="rId81"/>
    <p:sldId id="593" r:id="rId82"/>
    <p:sldId id="434" r:id="rId83"/>
    <p:sldId id="600" r:id="rId84"/>
    <p:sldId id="601" r:id="rId85"/>
    <p:sldId id="602" r:id="rId86"/>
    <p:sldId id="378" r:id="rId87"/>
    <p:sldId id="379" r:id="rId88"/>
    <p:sldId id="380" r:id="rId89"/>
    <p:sldId id="382" r:id="rId90"/>
    <p:sldId id="381" r:id="rId91"/>
    <p:sldId id="383" r:id="rId92"/>
    <p:sldId id="384" r:id="rId93"/>
    <p:sldId id="385" r:id="rId94"/>
    <p:sldId id="572" r:id="rId95"/>
    <p:sldId id="573" r:id="rId96"/>
    <p:sldId id="574" r:id="rId97"/>
    <p:sldId id="575" r:id="rId98"/>
    <p:sldId id="587" r:id="rId99"/>
    <p:sldId id="588" r:id="rId100"/>
    <p:sldId id="589" r:id="rId101"/>
    <p:sldId id="461" r:id="rId102"/>
    <p:sldId id="576" r:id="rId103"/>
    <p:sldId id="577" r:id="rId104"/>
    <p:sldId id="578" r:id="rId105"/>
    <p:sldId id="579" r:id="rId106"/>
    <p:sldId id="580" r:id="rId107"/>
    <p:sldId id="581" r:id="rId108"/>
    <p:sldId id="582" r:id="rId109"/>
    <p:sldId id="486" r:id="rId110"/>
    <p:sldId id="583" r:id="rId111"/>
    <p:sldId id="584" r:id="rId112"/>
    <p:sldId id="585" r:id="rId113"/>
    <p:sldId id="586" r:id="rId114"/>
    <p:sldId id="328" r:id="rId115"/>
    <p:sldId id="331" r:id="rId116"/>
    <p:sldId id="334" r:id="rId117"/>
    <p:sldId id="336" r:id="rId118"/>
    <p:sldId id="335" r:id="rId119"/>
    <p:sldId id="337" r:id="rId1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581" autoAdjust="0"/>
  </p:normalViewPr>
  <p:slideViewPr>
    <p:cSldViewPr>
      <p:cViewPr varScale="1">
        <p:scale>
          <a:sx n="74" d="100"/>
          <a:sy n="74" d="100"/>
        </p:scale>
        <p:origin x="163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12E81-A77F-4509-8962-D9B956FCF9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96C9996D-F826-4E5C-BC47-BFBF7572771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D31B779-DA3A-423C-B63D-EF005A13B869}" type="datetimeFigureOut">
              <a:rPr lang="en-GB"/>
              <a:pPr>
                <a:defRPr/>
              </a:pPr>
              <a:t>11/04/2024</a:t>
            </a:fld>
            <a:endParaRPr lang="en-GB"/>
          </a:p>
        </p:txBody>
      </p:sp>
      <p:sp>
        <p:nvSpPr>
          <p:cNvPr id="4" name="Slide Image Placeholder 3">
            <a:extLst>
              <a:ext uri="{FF2B5EF4-FFF2-40B4-BE49-F238E27FC236}">
                <a16:creationId xmlns:a16="http://schemas.microsoft.com/office/drawing/2014/main" id="{4326C0B3-D1CE-49B7-9D40-0E654DFD33D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E777AF6-8249-4C13-8614-3E85B8C523F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3EF1246-A0C2-4B88-B000-5A29CEA88CC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64173E0F-D0C0-4F5D-95CD-E16F401B160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8F0545E-D2B8-4617-BFA8-FF5F43A73C9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52E32ED-BED9-4190-A952-E3A1C6087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0D616AC-BC91-4BE1-9270-C2A449389B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a:extLst>
              <a:ext uri="{FF2B5EF4-FFF2-40B4-BE49-F238E27FC236}">
                <a16:creationId xmlns:a16="http://schemas.microsoft.com/office/drawing/2014/main" id="{B29818C0-0865-4B3B-9E66-5CDA9329EA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92370F-EA2D-4ABC-8DBA-44707A4D80EB}" type="slidenum">
              <a:rPr lang="en-GB" altLang="en-US" smtClean="0">
                <a:solidFill>
                  <a:srgbClr val="000000"/>
                </a:solidFill>
              </a:rPr>
              <a:pPr/>
              <a:t>1</a:t>
            </a:fld>
            <a:endParaRPr lang="en-GB" altLang="en-US">
              <a:solidFill>
                <a:srgbClr val="000000"/>
              </a:solidFill>
            </a:endParaRPr>
          </a:p>
        </p:txBody>
      </p:sp>
    </p:spTree>
    <p:extLst>
      <p:ext uri="{BB962C8B-B14F-4D97-AF65-F5344CB8AC3E}">
        <p14:creationId xmlns:p14="http://schemas.microsoft.com/office/powerpoint/2010/main" val="202213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CD95C02-ACFF-4B32-9805-658D6EF7E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5FEF5B5-E7C7-487C-B958-3D4DB5DCBA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32772" name="Slide Number Placeholder 3">
            <a:extLst>
              <a:ext uri="{FF2B5EF4-FFF2-40B4-BE49-F238E27FC236}">
                <a16:creationId xmlns:a16="http://schemas.microsoft.com/office/drawing/2014/main" id="{04B19AFF-E590-4976-87AD-C9B180D87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FC9C19-496B-48BA-A256-47395798FBB3}" type="slidenum">
              <a:rPr lang="en-GB" altLang="en-US" smtClean="0"/>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B3DCEC2-BD2C-4F85-A936-BB3BCF98BE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8038524-CC4C-4437-98A2-9C2ED62D2B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65540" name="Slide Number Placeholder 3">
            <a:extLst>
              <a:ext uri="{FF2B5EF4-FFF2-40B4-BE49-F238E27FC236}">
                <a16:creationId xmlns:a16="http://schemas.microsoft.com/office/drawing/2014/main" id="{01840F3D-F09C-4052-80FE-7924054B18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71CD6-09AF-4ECE-B355-2CA78C03BA6C}" type="slidenum">
              <a:rPr lang="en-GB" altLang="el-GR" smtClean="0"/>
              <a:pPr/>
              <a:t>26</a:t>
            </a:fld>
            <a:endParaRPr lang="en-GB"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AF450841-5E9C-4912-87F5-FB14B6045F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115E7287-A470-4021-8A46-65F4A7B6E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0596" name="Slide Number Placeholder 3">
            <a:extLst>
              <a:ext uri="{FF2B5EF4-FFF2-40B4-BE49-F238E27FC236}">
                <a16:creationId xmlns:a16="http://schemas.microsoft.com/office/drawing/2014/main" id="{98022A88-DDDE-421F-9530-7892747ED3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43B48B-FEF5-4956-BAE5-65D889C4B2E7}" type="slidenum">
              <a:rPr lang="en-GB" altLang="en-US" smtClean="0"/>
              <a:pPr/>
              <a:t>73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0C3F54C-8B80-4713-A203-AC949E520282}"/>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98471B63-AFAD-43C5-905A-D3F431389813}"/>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FC6F049C-7088-4990-A2D2-A8172A0F758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48ABDF6-4D1B-478C-8FB9-34294742D77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5E143E7-0736-43BE-87D1-507308843326}"/>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B3E9B11-F81B-4E9B-B7D7-E22B201B6263}"/>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3CEC082-CD88-409E-9A2F-5DCB312A3797}"/>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74A48CBE-3AC5-4354-BF79-7DC2215FB357}"/>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2" name="Rectangle 11">
            <a:extLst>
              <a:ext uri="{FF2B5EF4-FFF2-40B4-BE49-F238E27FC236}">
                <a16:creationId xmlns:a16="http://schemas.microsoft.com/office/drawing/2014/main" id="{2E1C3E1C-23F4-4233-BA9A-977A201ED02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28E5BD85-084B-4CB1-8473-6FE7D2F82119}"/>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en-US"/>
          </a:p>
        </p:txBody>
      </p:sp>
      <p:sp>
        <p:nvSpPr>
          <p:cNvPr id="14" name="Footer Placeholder 4">
            <a:extLst>
              <a:ext uri="{FF2B5EF4-FFF2-40B4-BE49-F238E27FC236}">
                <a16:creationId xmlns:a16="http://schemas.microsoft.com/office/drawing/2014/main" id="{E1088A5E-E16C-4D55-A1B1-40D5A7FCFB7F}"/>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r>
              <a:rPr lang="el-GR" altLang="en-US"/>
              <a:t>Ενότητα 1</a:t>
            </a:r>
            <a:endParaRPr lang="en-US" altLang="en-US"/>
          </a:p>
        </p:txBody>
      </p:sp>
      <p:sp>
        <p:nvSpPr>
          <p:cNvPr id="15" name="Slide Number Placeholder 5">
            <a:extLst>
              <a:ext uri="{FF2B5EF4-FFF2-40B4-BE49-F238E27FC236}">
                <a16:creationId xmlns:a16="http://schemas.microsoft.com/office/drawing/2014/main" id="{009F00B1-AA72-4995-BC7E-99D334A21399}"/>
              </a:ext>
            </a:extLst>
          </p:cNvPr>
          <p:cNvSpPr>
            <a:spLocks noGrp="1"/>
          </p:cNvSpPr>
          <p:nvPr>
            <p:ph type="sldNum" sz="quarter" idx="12"/>
          </p:nvPr>
        </p:nvSpPr>
        <p:spPr/>
        <p:txBody>
          <a:bodyPr/>
          <a:lstStyle>
            <a:lvl1pPr algn="ctr">
              <a:defRPr sz="2800"/>
            </a:lvl1pPr>
          </a:lstStyle>
          <a:p>
            <a:pPr>
              <a:defRPr/>
            </a:pPr>
            <a:fld id="{90CB225B-5D76-4819-8B6D-39C844642260}" type="slidenum">
              <a:rPr lang="en-US" altLang="en-US"/>
              <a:pPr>
                <a:defRPr/>
              </a:pPr>
              <a:t>‹#›</a:t>
            </a:fld>
            <a:endParaRPr lang="en-US" altLang="en-US"/>
          </a:p>
        </p:txBody>
      </p:sp>
    </p:spTree>
    <p:extLst>
      <p:ext uri="{BB962C8B-B14F-4D97-AF65-F5344CB8AC3E}">
        <p14:creationId xmlns:p14="http://schemas.microsoft.com/office/powerpoint/2010/main" val="57565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4FC18A56-7691-4EC5-93CB-02471E2A6613}"/>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7F30BAB0-4047-484C-9D49-427B4B4B434E}"/>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A8E39794-7E25-488F-BB0B-FB5AAA8E2A5A}"/>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ACBE904-6AD6-45D0-B92A-B7F4E4897A31}"/>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1F7E341E-51A5-4C03-A604-69B78F08DEB4}"/>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90FD4B8-2BE9-4C51-B35B-8CFFC41E996C}"/>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B793E23-C7DE-4A54-8477-8B7059F56B7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E7B25519-6B8C-42CA-86C8-F4B2AA737CBA}"/>
                </a:ext>
              </a:extLst>
            </p:cNvPr>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Rectangle 12">
              <a:extLst>
                <a:ext uri="{FF2B5EF4-FFF2-40B4-BE49-F238E27FC236}">
                  <a16:creationId xmlns:a16="http://schemas.microsoft.com/office/drawing/2014/main" id="{4348DCFD-1149-4002-B33F-F73AB2B4CDC3}"/>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F7DE2E20-C059-4A23-8D2F-5199C383C05C}"/>
                </a:ext>
              </a:extLst>
            </p:cNvPr>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1E67479F-1589-4F81-B27D-8FF62127F93B}"/>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F491DACC-A4F3-44C3-8251-F597410B6F9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BB4E8E20-6B83-47FA-BFF3-2BA9ED3418EB}"/>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7D5248CC-A787-4643-8956-AD923F297AD4}"/>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9C86F978-0706-46C7-A383-A4F87369BBF3}"/>
              </a:ext>
            </a:extLst>
          </p:cNvPr>
          <p:cNvSpPr>
            <a:spLocks noGrp="1"/>
          </p:cNvSpPr>
          <p:nvPr>
            <p:ph type="sldNum" sz="quarter" idx="12"/>
          </p:nvPr>
        </p:nvSpPr>
        <p:spPr/>
        <p:txBody>
          <a:bodyPr/>
          <a:lstStyle>
            <a:lvl1pPr algn="ctr">
              <a:defRPr sz="2800"/>
            </a:lvl1pPr>
          </a:lstStyle>
          <a:p>
            <a:pPr>
              <a:defRPr/>
            </a:pPr>
            <a:fld id="{D8E82340-B309-4F8F-B3DF-EA0F31EC8BB0}" type="slidenum">
              <a:rPr lang="en-US" altLang="en-US"/>
              <a:pPr>
                <a:defRPr/>
              </a:pPr>
              <a:t>‹#›</a:t>
            </a:fld>
            <a:endParaRPr lang="en-US" altLang="en-US"/>
          </a:p>
        </p:txBody>
      </p:sp>
    </p:spTree>
    <p:extLst>
      <p:ext uri="{BB962C8B-B14F-4D97-AF65-F5344CB8AC3E}">
        <p14:creationId xmlns:p14="http://schemas.microsoft.com/office/powerpoint/2010/main" val="392383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A999AFCF-CD92-4020-83FA-A9646EC2DF86}"/>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78C83231-D243-475A-8FE8-D20E398E4CC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D45C4C58-A3B3-4D40-8741-8EF92C0A8CC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CBA4BA05-B8AA-4575-831F-72BE83832CE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4F10D6D-9EC7-49CD-92BB-13A2342ADAFA}"/>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C9505EF-B7BB-4BD4-A2A2-A741F303A5E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5A7ECD0-2817-4B86-950E-0F3577537EF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FBBF7DA0-3142-4366-BE2A-B6BD80A906E9}"/>
                </a:ext>
              </a:extLst>
            </p:cNvPr>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Rectangle 11">
              <a:extLst>
                <a:ext uri="{FF2B5EF4-FFF2-40B4-BE49-F238E27FC236}">
                  <a16:creationId xmlns:a16="http://schemas.microsoft.com/office/drawing/2014/main" id="{2C90E6E5-2B16-4CD4-A94C-218E133D07D6}"/>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A5D8C9FC-D76F-4893-BFBA-B20B3E5C6C31}"/>
                </a:ext>
              </a:extLst>
            </p:cNvPr>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DB430D8C-4F81-4664-95AC-87CAED28DEB4}"/>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AAC76963-9325-4B63-BFF2-2C9633351E4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a:extLst>
              <a:ext uri="{FF2B5EF4-FFF2-40B4-BE49-F238E27FC236}">
                <a16:creationId xmlns:a16="http://schemas.microsoft.com/office/drawing/2014/main" id="{6BE4575B-8830-4469-A750-23E772E75027}"/>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4">
            <a:extLst>
              <a:ext uri="{FF2B5EF4-FFF2-40B4-BE49-F238E27FC236}">
                <a16:creationId xmlns:a16="http://schemas.microsoft.com/office/drawing/2014/main" id="{739AFFD6-F007-4594-B9CF-07DCE312C7B3}"/>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5">
            <a:extLst>
              <a:ext uri="{FF2B5EF4-FFF2-40B4-BE49-F238E27FC236}">
                <a16:creationId xmlns:a16="http://schemas.microsoft.com/office/drawing/2014/main" id="{1B472944-2C61-42F7-9575-B82A5AEDE3D9}"/>
              </a:ext>
            </a:extLst>
          </p:cNvPr>
          <p:cNvSpPr>
            <a:spLocks noGrp="1"/>
          </p:cNvSpPr>
          <p:nvPr>
            <p:ph type="sldNum" sz="quarter" idx="12"/>
          </p:nvPr>
        </p:nvSpPr>
        <p:spPr/>
        <p:txBody>
          <a:bodyPr/>
          <a:lstStyle>
            <a:lvl1pPr algn="ctr">
              <a:defRPr sz="2800"/>
            </a:lvl1pPr>
          </a:lstStyle>
          <a:p>
            <a:pPr>
              <a:defRPr/>
            </a:pPr>
            <a:fld id="{8E9BEA80-D570-4E2F-BFE7-C5F2ACF7BB2D}" type="slidenum">
              <a:rPr lang="en-US" altLang="en-US"/>
              <a:pPr>
                <a:defRPr/>
              </a:pPr>
              <a:t>‹#›</a:t>
            </a:fld>
            <a:endParaRPr lang="en-US" altLang="en-US"/>
          </a:p>
        </p:txBody>
      </p:sp>
    </p:spTree>
    <p:extLst>
      <p:ext uri="{BB962C8B-B14F-4D97-AF65-F5344CB8AC3E}">
        <p14:creationId xmlns:p14="http://schemas.microsoft.com/office/powerpoint/2010/main" val="404472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2E48F4C4-5232-46E3-9E7E-B1FBAF35170D}"/>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78D82C38-1C81-4838-AF40-F4FFC46FBB19}"/>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0B3C1C0C-606E-44A0-AF55-2CB486FB325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8932E001-08A7-45D1-92DE-C9B3A46C41F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EE353B8-E600-4B13-9E09-5185BBD8719D}"/>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E9494BBF-58D9-4372-B2D6-6076B56B40C7}"/>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D6055F90-1E62-4229-B921-9D5285A4E63B}"/>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FC803743-E9A6-440C-BA92-34FF276A1E52}"/>
                </a:ext>
              </a:extLst>
            </p:cNvPr>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34">
              <a:extLst>
                <a:ext uri="{FF2B5EF4-FFF2-40B4-BE49-F238E27FC236}">
                  <a16:creationId xmlns:a16="http://schemas.microsoft.com/office/drawing/2014/main" id="{0FB39633-11D6-4D99-BECC-12EDAE89D19E}"/>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A78FA5A2-8A20-4A8B-AB28-010384DF6278}"/>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5" name="TextBox 36">
            <a:extLst>
              <a:ext uri="{FF2B5EF4-FFF2-40B4-BE49-F238E27FC236}">
                <a16:creationId xmlns:a16="http://schemas.microsoft.com/office/drawing/2014/main" id="{CFF779AF-483C-40DD-AD8F-2E950D91D4FC}"/>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8" name="TextBox 37">
            <a:extLst>
              <a:ext uri="{FF2B5EF4-FFF2-40B4-BE49-F238E27FC236}">
                <a16:creationId xmlns:a16="http://schemas.microsoft.com/office/drawing/2014/main" id="{107A03B6-E1A9-43E4-AC71-F961FE55F6F7}"/>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8000">
                <a:solidFill>
                  <a:srgbClr val="EF53A5"/>
                </a:solidFill>
                <a:cs typeface="Arial" panose="020B0604020202020204" pitchFamily="34" charset="0"/>
              </a:rPr>
              <a:t>”</a:t>
            </a:r>
          </a:p>
        </p:txBody>
      </p:sp>
      <p:sp>
        <p:nvSpPr>
          <p:cNvPr id="19" name="Rectangle 18">
            <a:extLst>
              <a:ext uri="{FF2B5EF4-FFF2-40B4-BE49-F238E27FC236}">
                <a16:creationId xmlns:a16="http://schemas.microsoft.com/office/drawing/2014/main" id="{17A1E8FF-5DAA-4271-93C0-B1D177ADD878}"/>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a:extLst>
              <a:ext uri="{FF2B5EF4-FFF2-40B4-BE49-F238E27FC236}">
                <a16:creationId xmlns:a16="http://schemas.microsoft.com/office/drawing/2014/main" id="{251A18C1-B711-44D7-A592-C97D2318FFDA}"/>
              </a:ext>
            </a:extLst>
          </p:cNvPr>
          <p:cNvSpPr>
            <a:spLocks noGrp="1"/>
          </p:cNvSpPr>
          <p:nvPr>
            <p:ph type="dt" sz="half" idx="14"/>
          </p:nvPr>
        </p:nvSpPr>
        <p:spPr/>
        <p:txBody>
          <a:bodyPr/>
          <a:lstStyle>
            <a:lvl1pPr>
              <a:defRPr/>
            </a:lvl1pPr>
          </a:lstStyle>
          <a:p>
            <a:pPr>
              <a:defRPr/>
            </a:pPr>
            <a:endParaRPr lang="en-US" altLang="en-US"/>
          </a:p>
        </p:txBody>
      </p:sp>
      <p:sp>
        <p:nvSpPr>
          <p:cNvPr id="21" name="Footer Placeholder 4">
            <a:extLst>
              <a:ext uri="{FF2B5EF4-FFF2-40B4-BE49-F238E27FC236}">
                <a16:creationId xmlns:a16="http://schemas.microsoft.com/office/drawing/2014/main" id="{E2EEE202-7204-48EE-AE94-6F01334352EF}"/>
              </a:ext>
            </a:extLst>
          </p:cNvPr>
          <p:cNvSpPr>
            <a:spLocks noGrp="1"/>
          </p:cNvSpPr>
          <p:nvPr>
            <p:ph type="ftr" sz="quarter" idx="15"/>
          </p:nvPr>
        </p:nvSpPr>
        <p:spPr/>
        <p:txBody>
          <a:bodyPr/>
          <a:lstStyle>
            <a:lvl1pPr>
              <a:defRPr/>
            </a:lvl1pPr>
          </a:lstStyle>
          <a:p>
            <a:pPr>
              <a:defRPr/>
            </a:pPr>
            <a:r>
              <a:rPr lang="el-GR" altLang="en-US"/>
              <a:t>Ενότητα 1</a:t>
            </a:r>
            <a:endParaRPr lang="en-US" altLang="en-US"/>
          </a:p>
        </p:txBody>
      </p:sp>
      <p:sp>
        <p:nvSpPr>
          <p:cNvPr id="22" name="Slide Number Placeholder 5">
            <a:extLst>
              <a:ext uri="{FF2B5EF4-FFF2-40B4-BE49-F238E27FC236}">
                <a16:creationId xmlns:a16="http://schemas.microsoft.com/office/drawing/2014/main" id="{0A7BAE5B-8FF0-4707-B463-CCA55980AE66}"/>
              </a:ext>
            </a:extLst>
          </p:cNvPr>
          <p:cNvSpPr>
            <a:spLocks noGrp="1"/>
          </p:cNvSpPr>
          <p:nvPr>
            <p:ph type="sldNum" sz="quarter" idx="16"/>
          </p:nvPr>
        </p:nvSpPr>
        <p:spPr/>
        <p:txBody>
          <a:bodyPr/>
          <a:lstStyle>
            <a:lvl1pPr algn="ctr">
              <a:defRPr sz="2800"/>
            </a:lvl1pPr>
          </a:lstStyle>
          <a:p>
            <a:pPr>
              <a:defRPr/>
            </a:pPr>
            <a:fld id="{0741CBF3-6245-450D-8853-4D17D37CAFCB}" type="slidenum">
              <a:rPr lang="en-US" altLang="en-US"/>
              <a:pPr>
                <a:defRPr/>
              </a:pPr>
              <a:t>‹#›</a:t>
            </a:fld>
            <a:endParaRPr lang="en-US" altLang="en-US"/>
          </a:p>
        </p:txBody>
      </p:sp>
    </p:spTree>
    <p:extLst>
      <p:ext uri="{BB962C8B-B14F-4D97-AF65-F5344CB8AC3E}">
        <p14:creationId xmlns:p14="http://schemas.microsoft.com/office/powerpoint/2010/main" val="88989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8476DF1-9E22-4A17-8F39-BA18FCA9C31E}"/>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C6E81C4A-39CE-41A4-8969-B2049178A34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33C893D8-776A-414B-BAEB-F654689E4219}"/>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5A034C7-7A6B-4395-BAFA-886F08983453}"/>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46675CE-E0C0-43C5-A311-7EE456D9517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984CAD7B-757D-428C-8FF4-D0C0E02C19F2}"/>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229B3E9-075E-46F7-B843-6A6286684304}"/>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40897443-DEFA-4F80-B65B-00B050F80485}"/>
                </a:ext>
              </a:extLst>
            </p:cNvPr>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Freeform 34">
              <a:extLst>
                <a:ext uri="{FF2B5EF4-FFF2-40B4-BE49-F238E27FC236}">
                  <a16:creationId xmlns:a16="http://schemas.microsoft.com/office/drawing/2014/main" id="{4F5D4634-7ADC-43BA-B201-FFA5772DC382}"/>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5">
              <a:extLst>
                <a:ext uri="{FF2B5EF4-FFF2-40B4-BE49-F238E27FC236}">
                  <a16:creationId xmlns:a16="http://schemas.microsoft.com/office/drawing/2014/main" id="{C8B6E925-6EC4-4CF2-96B2-464AD3187918}"/>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4" name="Rectangle 13">
            <a:extLst>
              <a:ext uri="{FF2B5EF4-FFF2-40B4-BE49-F238E27FC236}">
                <a16:creationId xmlns:a16="http://schemas.microsoft.com/office/drawing/2014/main" id="{DA1DB71B-D454-404F-8F7D-254A05736DB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3087A32A-CEBE-4860-A961-5C675102D3B8}"/>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C88F4A5D-1A90-4210-B34E-9AA09BB79710}"/>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7" name="Slide Number Placeholder 5">
            <a:extLst>
              <a:ext uri="{FF2B5EF4-FFF2-40B4-BE49-F238E27FC236}">
                <a16:creationId xmlns:a16="http://schemas.microsoft.com/office/drawing/2014/main" id="{BFD1660D-2436-4E59-A243-E4434B930FEB}"/>
              </a:ext>
            </a:extLst>
          </p:cNvPr>
          <p:cNvSpPr>
            <a:spLocks noGrp="1"/>
          </p:cNvSpPr>
          <p:nvPr>
            <p:ph type="sldNum" sz="quarter" idx="12"/>
          </p:nvPr>
        </p:nvSpPr>
        <p:spPr/>
        <p:txBody>
          <a:bodyPr/>
          <a:lstStyle>
            <a:lvl1pPr algn="ctr">
              <a:defRPr sz="2800"/>
            </a:lvl1pPr>
          </a:lstStyle>
          <a:p>
            <a:pPr>
              <a:defRPr/>
            </a:pPr>
            <a:fld id="{4F2AA324-7CAD-409A-A782-C1E76AFB55F1}" type="slidenum">
              <a:rPr lang="en-US" altLang="en-US"/>
              <a:pPr>
                <a:defRPr/>
              </a:pPr>
              <a:t>‹#›</a:t>
            </a:fld>
            <a:endParaRPr lang="en-US" altLang="en-US"/>
          </a:p>
        </p:txBody>
      </p:sp>
    </p:spTree>
    <p:extLst>
      <p:ext uri="{BB962C8B-B14F-4D97-AF65-F5344CB8AC3E}">
        <p14:creationId xmlns:p14="http://schemas.microsoft.com/office/powerpoint/2010/main" val="90587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69D0820-C384-4FC7-8342-D6D163A5E5B4}"/>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52F408E-B5E9-4C23-A122-5D234C320A7F}"/>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a:extLst>
              <a:ext uri="{FF2B5EF4-FFF2-40B4-BE49-F238E27FC236}">
                <a16:creationId xmlns:a16="http://schemas.microsoft.com/office/drawing/2014/main" id="{033CDA5F-BCAC-4C4F-8658-38AE79E4224B}"/>
              </a:ext>
            </a:extLst>
          </p:cNvPr>
          <p:cNvSpPr>
            <a:spLocks noGrp="1"/>
          </p:cNvSpPr>
          <p:nvPr>
            <p:ph type="dt" sz="half" idx="18"/>
          </p:nvPr>
        </p:nvSpPr>
        <p:spPr/>
        <p:txBody>
          <a:bodyPr/>
          <a:lstStyle>
            <a:lvl1pPr>
              <a:defRPr/>
            </a:lvl1pPr>
          </a:lstStyle>
          <a:p>
            <a:pPr>
              <a:defRPr/>
            </a:pPr>
            <a:endParaRPr lang="en-US" altLang="en-US"/>
          </a:p>
        </p:txBody>
      </p:sp>
      <p:sp>
        <p:nvSpPr>
          <p:cNvPr id="12" name="Footer Placeholder 7">
            <a:extLst>
              <a:ext uri="{FF2B5EF4-FFF2-40B4-BE49-F238E27FC236}">
                <a16:creationId xmlns:a16="http://schemas.microsoft.com/office/drawing/2014/main" id="{C27C5EE4-E844-4E8D-92D7-BE312152B4E5}"/>
              </a:ext>
            </a:extLst>
          </p:cNvPr>
          <p:cNvSpPr>
            <a:spLocks noGrp="1"/>
          </p:cNvSpPr>
          <p:nvPr>
            <p:ph type="ftr" sz="quarter" idx="19"/>
          </p:nvPr>
        </p:nvSpPr>
        <p:spPr/>
        <p:txBody>
          <a:bodyPr/>
          <a:lstStyle>
            <a:lvl1pPr>
              <a:defRPr/>
            </a:lvl1pPr>
          </a:lstStyle>
          <a:p>
            <a:pPr>
              <a:defRPr/>
            </a:pPr>
            <a:r>
              <a:rPr lang="el-GR" altLang="en-US"/>
              <a:t>Ενότητα 1</a:t>
            </a:r>
            <a:endParaRPr lang="en-US" altLang="en-US"/>
          </a:p>
        </p:txBody>
      </p:sp>
      <p:sp>
        <p:nvSpPr>
          <p:cNvPr id="13" name="Slide Number Placeholder 8">
            <a:extLst>
              <a:ext uri="{FF2B5EF4-FFF2-40B4-BE49-F238E27FC236}">
                <a16:creationId xmlns:a16="http://schemas.microsoft.com/office/drawing/2014/main" id="{435CD66B-1839-4781-ABEA-350B62CF53B5}"/>
              </a:ext>
            </a:extLst>
          </p:cNvPr>
          <p:cNvSpPr>
            <a:spLocks noGrp="1"/>
          </p:cNvSpPr>
          <p:nvPr>
            <p:ph type="sldNum" sz="quarter" idx="20"/>
          </p:nvPr>
        </p:nvSpPr>
        <p:spPr/>
        <p:txBody>
          <a:bodyPr/>
          <a:lstStyle>
            <a:lvl1pPr algn="ctr">
              <a:defRPr sz="2800"/>
            </a:lvl1pPr>
          </a:lstStyle>
          <a:p>
            <a:pPr>
              <a:defRPr/>
            </a:pPr>
            <a:fld id="{8148FCD4-6DE7-4F65-97BB-FAC43BA221C0}" type="slidenum">
              <a:rPr lang="en-US" altLang="en-US"/>
              <a:pPr>
                <a:defRPr/>
              </a:pPr>
              <a:t>‹#›</a:t>
            </a:fld>
            <a:endParaRPr lang="en-US" altLang="en-US"/>
          </a:p>
        </p:txBody>
      </p:sp>
    </p:spTree>
    <p:extLst>
      <p:ext uri="{BB962C8B-B14F-4D97-AF65-F5344CB8AC3E}">
        <p14:creationId xmlns:p14="http://schemas.microsoft.com/office/powerpoint/2010/main" val="335700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C382FA4-BBA8-4174-B762-C1A158E21F98}"/>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EF957F-7260-4DC5-958E-C9FC704B0DEC}"/>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a:extLst>
              <a:ext uri="{FF2B5EF4-FFF2-40B4-BE49-F238E27FC236}">
                <a16:creationId xmlns:a16="http://schemas.microsoft.com/office/drawing/2014/main" id="{70973C1D-A919-47DF-9CE2-11E634D5636D}"/>
              </a:ext>
            </a:extLst>
          </p:cNvPr>
          <p:cNvSpPr>
            <a:spLocks noGrp="1"/>
          </p:cNvSpPr>
          <p:nvPr>
            <p:ph type="dt" sz="half" idx="23"/>
          </p:nvPr>
        </p:nvSpPr>
        <p:spPr/>
        <p:txBody>
          <a:bodyPr/>
          <a:lstStyle>
            <a:lvl1pPr>
              <a:defRPr/>
            </a:lvl1pPr>
          </a:lstStyle>
          <a:p>
            <a:pPr>
              <a:defRPr/>
            </a:pPr>
            <a:endParaRPr lang="en-US" altLang="en-US"/>
          </a:p>
        </p:txBody>
      </p:sp>
      <p:sp>
        <p:nvSpPr>
          <p:cNvPr id="16" name="Footer Placeholder 7">
            <a:extLst>
              <a:ext uri="{FF2B5EF4-FFF2-40B4-BE49-F238E27FC236}">
                <a16:creationId xmlns:a16="http://schemas.microsoft.com/office/drawing/2014/main" id="{4F550709-EFF6-4858-B928-9CAAE8D40D2F}"/>
              </a:ext>
            </a:extLst>
          </p:cNvPr>
          <p:cNvSpPr>
            <a:spLocks noGrp="1"/>
          </p:cNvSpPr>
          <p:nvPr>
            <p:ph type="ftr" sz="quarter" idx="24"/>
          </p:nvPr>
        </p:nvSpPr>
        <p:spPr/>
        <p:txBody>
          <a:bodyPr/>
          <a:lstStyle>
            <a:lvl1pPr>
              <a:defRPr/>
            </a:lvl1pPr>
          </a:lstStyle>
          <a:p>
            <a:pPr>
              <a:defRPr/>
            </a:pPr>
            <a:r>
              <a:rPr lang="el-GR" altLang="en-US"/>
              <a:t>Ενότητα 1</a:t>
            </a:r>
            <a:endParaRPr lang="en-US" altLang="en-US"/>
          </a:p>
        </p:txBody>
      </p:sp>
      <p:sp>
        <p:nvSpPr>
          <p:cNvPr id="17" name="Slide Number Placeholder 8">
            <a:extLst>
              <a:ext uri="{FF2B5EF4-FFF2-40B4-BE49-F238E27FC236}">
                <a16:creationId xmlns:a16="http://schemas.microsoft.com/office/drawing/2014/main" id="{14B30E41-254D-4909-971E-F66C92C2959F}"/>
              </a:ext>
            </a:extLst>
          </p:cNvPr>
          <p:cNvSpPr>
            <a:spLocks noGrp="1"/>
          </p:cNvSpPr>
          <p:nvPr>
            <p:ph type="sldNum" sz="quarter" idx="25"/>
          </p:nvPr>
        </p:nvSpPr>
        <p:spPr/>
        <p:txBody>
          <a:bodyPr/>
          <a:lstStyle>
            <a:lvl1pPr algn="ctr">
              <a:defRPr sz="2800"/>
            </a:lvl1pPr>
          </a:lstStyle>
          <a:p>
            <a:pPr>
              <a:defRPr/>
            </a:pPr>
            <a:fld id="{CB438769-D5D6-44C3-8DD0-F505C3C9956F}" type="slidenum">
              <a:rPr lang="en-US" altLang="en-US"/>
              <a:pPr>
                <a:defRPr/>
              </a:pPr>
              <a:t>‹#›</a:t>
            </a:fld>
            <a:endParaRPr lang="en-US" altLang="en-US"/>
          </a:p>
        </p:txBody>
      </p:sp>
    </p:spTree>
    <p:extLst>
      <p:ext uri="{BB962C8B-B14F-4D97-AF65-F5344CB8AC3E}">
        <p14:creationId xmlns:p14="http://schemas.microsoft.com/office/powerpoint/2010/main" val="3379145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485BF0-7611-42B9-9162-71764A2E555A}"/>
              </a:ext>
            </a:extLst>
          </p:cNvPr>
          <p:cNvSpPr>
            <a:spLocks noGrp="1"/>
          </p:cNvSpPr>
          <p:nvPr>
            <p:ph type="dt" sz="half" idx="10"/>
          </p:nvPr>
        </p:nvSpPr>
        <p:spPr>
          <a:xfrm>
            <a:off x="7621588" y="6388100"/>
            <a:ext cx="990600" cy="228600"/>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AF8E166-5522-4A37-AA5A-01A1CC2D29E3}"/>
              </a:ext>
            </a:extLst>
          </p:cNvPr>
          <p:cNvSpPr>
            <a:spLocks noGrp="1"/>
          </p:cNvSpPr>
          <p:nvPr>
            <p:ph type="ftr" sz="quarter" idx="11"/>
          </p:nvPr>
        </p:nvSpPr>
        <p:spPr>
          <a:xfrm>
            <a:off x="515938" y="6388100"/>
            <a:ext cx="3859212" cy="228600"/>
          </a:xfrm>
        </p:spPr>
        <p:txBody>
          <a:bodyPr/>
          <a:lstStyle>
            <a:lvl1pPr>
              <a:defRPr/>
            </a:lvl1pPr>
          </a:lstStyle>
          <a:p>
            <a:pPr>
              <a:defRPr/>
            </a:pPr>
            <a:r>
              <a:rPr lang="el-GR" altLang="en-US"/>
              <a:t>Ενότητα 1</a:t>
            </a:r>
            <a:endParaRPr lang="en-US" altLang="en-US"/>
          </a:p>
        </p:txBody>
      </p:sp>
      <p:sp>
        <p:nvSpPr>
          <p:cNvPr id="6" name="Slide Number Placeholder 5">
            <a:extLst>
              <a:ext uri="{FF2B5EF4-FFF2-40B4-BE49-F238E27FC236}">
                <a16:creationId xmlns:a16="http://schemas.microsoft.com/office/drawing/2014/main" id="{313BA489-A160-44FB-A7A5-11161E5B88AC}"/>
              </a:ext>
            </a:extLst>
          </p:cNvPr>
          <p:cNvSpPr>
            <a:spLocks noGrp="1"/>
          </p:cNvSpPr>
          <p:nvPr>
            <p:ph type="sldNum" sz="quarter" idx="12"/>
          </p:nvPr>
        </p:nvSpPr>
        <p:spPr/>
        <p:txBody>
          <a:bodyPr/>
          <a:lstStyle>
            <a:lvl1pPr algn="ctr">
              <a:defRPr sz="2800"/>
            </a:lvl1pPr>
          </a:lstStyle>
          <a:p>
            <a:pPr>
              <a:defRPr/>
            </a:pPr>
            <a:fld id="{B1E9D3BE-C928-46AF-9F66-9061E3917672}" type="slidenum">
              <a:rPr lang="en-US" altLang="en-US"/>
              <a:pPr>
                <a:defRPr/>
              </a:pPr>
              <a:t>‹#›</a:t>
            </a:fld>
            <a:endParaRPr lang="en-US" altLang="en-US"/>
          </a:p>
        </p:txBody>
      </p:sp>
    </p:spTree>
    <p:extLst>
      <p:ext uri="{BB962C8B-B14F-4D97-AF65-F5344CB8AC3E}">
        <p14:creationId xmlns:p14="http://schemas.microsoft.com/office/powerpoint/2010/main" val="1438439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CF61C632-C7D9-4529-B10C-DF6FF7DF6AFC}"/>
              </a:ext>
            </a:extLst>
          </p:cNvPr>
          <p:cNvGrpSpPr>
            <a:grpSpLocks/>
          </p:cNvGrpSpPr>
          <p:nvPr/>
        </p:nvGrpSpPr>
        <p:grpSpPr bwMode="auto">
          <a:xfrm>
            <a:off x="-1588" y="0"/>
            <a:ext cx="9120188" cy="6861175"/>
            <a:chOff x="-1588" y="0"/>
            <a:chExt cx="9120420" cy="6860798"/>
          </a:xfrm>
        </p:grpSpPr>
        <p:sp>
          <p:nvSpPr>
            <p:cNvPr id="5" name="Rectangle 4">
              <a:extLst>
                <a:ext uri="{FF2B5EF4-FFF2-40B4-BE49-F238E27FC236}">
                  <a16:creationId xmlns:a16="http://schemas.microsoft.com/office/drawing/2014/main" id="{3D7E7E76-F829-4089-A084-82A06E98315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1C4457C7-8349-43B5-B564-10D5C488926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A1AB0F7-22BF-4870-B31F-D942C16907AC}"/>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86DE1C7-5C5E-4530-BA53-D75F11DFBAF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A36B71A-1D37-4A3F-831A-B36096E7F886}"/>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EE73FF4-F419-4BE9-88B6-A05037471D12}"/>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B3CDC7AA-23DB-4895-9753-717D5D6C999F}"/>
                </a:ext>
              </a:extLst>
            </p:cNvPr>
            <p:cNvSpPr>
              <a:spLocks/>
            </p:cNvSpPr>
            <p:nvPr/>
          </p:nvSpPr>
          <p:spPr bwMode="gray">
            <a:xfrm rot="4966650">
              <a:off x="4673046" y="5107506"/>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2" name="Rectangle 11">
            <a:extLst>
              <a:ext uri="{FF2B5EF4-FFF2-40B4-BE49-F238E27FC236}">
                <a16:creationId xmlns:a16="http://schemas.microsoft.com/office/drawing/2014/main" id="{FC6B86DC-5484-44A4-8CF1-C4AE48870CAD}"/>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72BE84F6-5257-41FB-9104-036F5A8CBBCB}"/>
              </a:ext>
            </a:extLst>
          </p:cNvPr>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65004BD8-1BE4-4B03-A696-87CAA02E7C5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Rectangle 14">
            <a:extLst>
              <a:ext uri="{FF2B5EF4-FFF2-40B4-BE49-F238E27FC236}">
                <a16:creationId xmlns:a16="http://schemas.microsoft.com/office/drawing/2014/main" id="{02DE3A08-6339-4FFD-81D0-D338FBD209A5}"/>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918EA09C-2DFE-4595-A547-9B40CC7547A9}"/>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34680E33-4B81-45CF-9685-9442A220686C}"/>
              </a:ext>
            </a:extLst>
          </p:cNvPr>
          <p:cNvSpPr>
            <a:spLocks noGrp="1"/>
          </p:cNvSpPr>
          <p:nvPr>
            <p:ph type="ftr" sz="quarter" idx="11"/>
          </p:nvPr>
        </p:nvSpPr>
        <p:spPr>
          <a:xfrm>
            <a:off x="538163" y="6365875"/>
            <a:ext cx="3860800" cy="228600"/>
          </a:xfrm>
        </p:spPr>
        <p:txBody>
          <a:bodyPr/>
          <a:lstStyle>
            <a:lvl1pPr>
              <a:defRPr/>
            </a:lvl1pPr>
          </a:lstStyle>
          <a:p>
            <a:pPr>
              <a:defRPr/>
            </a:pPr>
            <a:r>
              <a:rPr lang="el-GR" altLang="en-US"/>
              <a:t>Ενότητα 1</a:t>
            </a:r>
            <a:endParaRPr lang="en-US" altLang="en-US"/>
          </a:p>
        </p:txBody>
      </p:sp>
      <p:sp>
        <p:nvSpPr>
          <p:cNvPr id="18" name="Slide Number Placeholder 5">
            <a:extLst>
              <a:ext uri="{FF2B5EF4-FFF2-40B4-BE49-F238E27FC236}">
                <a16:creationId xmlns:a16="http://schemas.microsoft.com/office/drawing/2014/main" id="{815EDB45-B065-4E24-BFB9-6105201F39FE}"/>
              </a:ext>
            </a:extLst>
          </p:cNvPr>
          <p:cNvSpPr>
            <a:spLocks noGrp="1"/>
          </p:cNvSpPr>
          <p:nvPr>
            <p:ph type="sldNum" sz="quarter" idx="12"/>
          </p:nvPr>
        </p:nvSpPr>
        <p:spPr/>
        <p:txBody>
          <a:bodyPr/>
          <a:lstStyle>
            <a:lvl1pPr algn="ctr">
              <a:defRPr sz="2800"/>
            </a:lvl1pPr>
          </a:lstStyle>
          <a:p>
            <a:pPr>
              <a:defRPr/>
            </a:pPr>
            <a:fld id="{35193220-4A43-4E41-925D-4A4D19076DAF}" type="slidenum">
              <a:rPr lang="en-US" altLang="en-US"/>
              <a:pPr>
                <a:defRPr/>
              </a:pPr>
              <a:t>‹#›</a:t>
            </a:fld>
            <a:endParaRPr lang="en-US" altLang="en-US"/>
          </a:p>
        </p:txBody>
      </p:sp>
    </p:spTree>
    <p:extLst>
      <p:ext uri="{BB962C8B-B14F-4D97-AF65-F5344CB8AC3E}">
        <p14:creationId xmlns:p14="http://schemas.microsoft.com/office/powerpoint/2010/main" val="258914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banner.pdf">
            <a:extLst>
              <a:ext uri="{FF2B5EF4-FFF2-40B4-BE49-F238E27FC236}">
                <a16:creationId xmlns:a16="http://schemas.microsoft.com/office/drawing/2014/main" id="{E2C88926-420A-4BE5-9A3C-40812B74CA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642" t="15147" r="75140" b="17599"/>
          <a:stretch>
            <a:fillRect/>
          </a:stretch>
        </p:blipFill>
        <p:spPr bwMode="auto">
          <a:xfrm>
            <a:off x="468313" y="6170613"/>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ABEF5E25-41D7-464F-B710-CA069045188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9DB5734-7173-4557-890E-E4CABC1FFF5E}"/>
              </a:ext>
            </a:extLst>
          </p:cNvPr>
          <p:cNvSpPr>
            <a:spLocks noGrp="1"/>
          </p:cNvSpPr>
          <p:nvPr>
            <p:ph type="ftr" sz="quarter" idx="11"/>
          </p:nvPr>
        </p:nvSpPr>
        <p:spPr/>
        <p:txBody>
          <a:bodyPr/>
          <a:lstStyle>
            <a:lvl1pPr algn="r">
              <a:defRPr/>
            </a:lvl1pPr>
          </a:lstStyle>
          <a:p>
            <a:pPr>
              <a:defRPr/>
            </a:pPr>
            <a:r>
              <a:rPr lang="el-GR" altLang="en-US"/>
              <a:t>Ενότητα </a:t>
            </a:r>
            <a:r>
              <a:rPr lang="en-US" altLang="en-US"/>
              <a:t>1</a:t>
            </a:r>
          </a:p>
        </p:txBody>
      </p:sp>
      <p:sp>
        <p:nvSpPr>
          <p:cNvPr id="7" name="Slide Number Placeholder 5">
            <a:extLst>
              <a:ext uri="{FF2B5EF4-FFF2-40B4-BE49-F238E27FC236}">
                <a16:creationId xmlns:a16="http://schemas.microsoft.com/office/drawing/2014/main" id="{7D13CFD3-C60D-4D73-A420-9C919BFD14D6}"/>
              </a:ext>
            </a:extLst>
          </p:cNvPr>
          <p:cNvSpPr>
            <a:spLocks noGrp="1"/>
          </p:cNvSpPr>
          <p:nvPr>
            <p:ph type="sldNum" sz="quarter" idx="12"/>
          </p:nvPr>
        </p:nvSpPr>
        <p:spPr/>
        <p:txBody>
          <a:bodyPr/>
          <a:lstStyle>
            <a:lvl1pPr>
              <a:defRPr/>
            </a:lvl1pPr>
          </a:lstStyle>
          <a:p>
            <a:pPr>
              <a:defRPr/>
            </a:pPr>
            <a:fld id="{A9189D97-FA7E-43BE-8AC3-BAC4288013F3}" type="slidenum">
              <a:rPr lang="en-US" altLang="en-US"/>
              <a:pPr>
                <a:defRPr/>
              </a:pPr>
              <a:t>‹#›</a:t>
            </a:fld>
            <a:endParaRPr lang="en-US" altLang="en-US"/>
          </a:p>
        </p:txBody>
      </p:sp>
    </p:spTree>
    <p:extLst>
      <p:ext uri="{BB962C8B-B14F-4D97-AF65-F5344CB8AC3E}">
        <p14:creationId xmlns:p14="http://schemas.microsoft.com/office/powerpoint/2010/main" val="4405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6267C9C2-9322-4569-A04B-03D72118E240}"/>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E9BD7899-7999-456B-9E32-45F87551970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C8F58001-6546-4207-9808-591472F75D23}"/>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6EAEB033-25A2-47B5-B2FD-11E505DA7418}"/>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16651EF0-2405-426B-9779-4FAB34AB1AE0}"/>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50FBD26-D891-44E0-964A-8B907D600F40}"/>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61F2BAD8-3434-4D19-92D1-BCB8DC7AF68D}"/>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3A9B67F-7AC4-42CC-8B19-CD2A835E9B0A}"/>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6ECC0F96-6786-4430-B030-33C91A1A204E}"/>
                </a:ext>
              </a:extLst>
            </p:cNvPr>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3" name="Freeform 5">
              <a:extLst>
                <a:ext uri="{FF2B5EF4-FFF2-40B4-BE49-F238E27FC236}">
                  <a16:creationId xmlns:a16="http://schemas.microsoft.com/office/drawing/2014/main" id="{6E44766F-9D36-44D7-8C06-17B9403AE93D}"/>
                </a:ext>
              </a:extLst>
            </p:cNvPr>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83E5C067-0F27-46E3-A057-A67ED807D5F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5" name="Rectangle 14">
            <a:extLst>
              <a:ext uri="{FF2B5EF4-FFF2-40B4-BE49-F238E27FC236}">
                <a16:creationId xmlns:a16="http://schemas.microsoft.com/office/drawing/2014/main" id="{AC395BF5-6526-4B54-8367-AAE1113944F0}"/>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FF3269E3-9180-47E5-A899-B21D1DB243AD}"/>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2CA63FEA-BF98-400C-A74B-BB4EA8824EED}"/>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8" name="Slide Number Placeholder 5">
            <a:extLst>
              <a:ext uri="{FF2B5EF4-FFF2-40B4-BE49-F238E27FC236}">
                <a16:creationId xmlns:a16="http://schemas.microsoft.com/office/drawing/2014/main" id="{89165D96-1619-4630-8515-BF5FE6464346}"/>
              </a:ext>
            </a:extLst>
          </p:cNvPr>
          <p:cNvSpPr>
            <a:spLocks noGrp="1"/>
          </p:cNvSpPr>
          <p:nvPr>
            <p:ph type="sldNum" sz="quarter" idx="12"/>
          </p:nvPr>
        </p:nvSpPr>
        <p:spPr/>
        <p:txBody>
          <a:bodyPr/>
          <a:lstStyle>
            <a:lvl1pPr algn="ctr">
              <a:defRPr sz="2800"/>
            </a:lvl1pPr>
          </a:lstStyle>
          <a:p>
            <a:pPr>
              <a:defRPr/>
            </a:pPr>
            <a:fld id="{316D9491-6315-44BB-B118-D112B4A042C8}" type="slidenum">
              <a:rPr lang="en-US" altLang="en-US"/>
              <a:pPr>
                <a:defRPr/>
              </a:pPr>
              <a:t>‹#›</a:t>
            </a:fld>
            <a:endParaRPr lang="en-US" altLang="en-US"/>
          </a:p>
        </p:txBody>
      </p:sp>
    </p:spTree>
    <p:extLst>
      <p:ext uri="{BB962C8B-B14F-4D97-AF65-F5344CB8AC3E}">
        <p14:creationId xmlns:p14="http://schemas.microsoft.com/office/powerpoint/2010/main" val="303071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D79B6A7-A018-4CD0-BC3C-E4D34A787B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2D3CE48-9E73-4814-923D-45CF2759C565}"/>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7" name="Slide Number Placeholder 5">
            <a:extLst>
              <a:ext uri="{FF2B5EF4-FFF2-40B4-BE49-F238E27FC236}">
                <a16:creationId xmlns:a16="http://schemas.microsoft.com/office/drawing/2014/main" id="{FFD78D65-89FC-42FE-8A22-0F5908336411}"/>
              </a:ext>
            </a:extLst>
          </p:cNvPr>
          <p:cNvSpPr>
            <a:spLocks noGrp="1"/>
          </p:cNvSpPr>
          <p:nvPr>
            <p:ph type="sldNum" sz="quarter" idx="12"/>
          </p:nvPr>
        </p:nvSpPr>
        <p:spPr/>
        <p:txBody>
          <a:bodyPr/>
          <a:lstStyle>
            <a:lvl1pPr>
              <a:defRPr/>
            </a:lvl1pPr>
          </a:lstStyle>
          <a:p>
            <a:pPr>
              <a:defRPr/>
            </a:pPr>
            <a:fld id="{C15C15ED-CE81-49D5-89E2-7F185392A724}" type="slidenum">
              <a:rPr lang="en-US" altLang="en-US"/>
              <a:pPr>
                <a:defRPr/>
              </a:pPr>
              <a:t>‹#›</a:t>
            </a:fld>
            <a:endParaRPr lang="en-US" altLang="en-US"/>
          </a:p>
        </p:txBody>
      </p:sp>
    </p:spTree>
    <p:extLst>
      <p:ext uri="{BB962C8B-B14F-4D97-AF65-F5344CB8AC3E}">
        <p14:creationId xmlns:p14="http://schemas.microsoft.com/office/powerpoint/2010/main" val="310977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0335F73-BEA1-4B83-8D54-945226BD561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BA402A4-2A6F-49A0-AEA9-ED8591967BBB}"/>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9" name="Slide Number Placeholder 5">
            <a:extLst>
              <a:ext uri="{FF2B5EF4-FFF2-40B4-BE49-F238E27FC236}">
                <a16:creationId xmlns:a16="http://schemas.microsoft.com/office/drawing/2014/main" id="{E931E1DF-4E81-4002-A78F-2B74EF2D569C}"/>
              </a:ext>
            </a:extLst>
          </p:cNvPr>
          <p:cNvSpPr>
            <a:spLocks noGrp="1"/>
          </p:cNvSpPr>
          <p:nvPr>
            <p:ph type="sldNum" sz="quarter" idx="12"/>
          </p:nvPr>
        </p:nvSpPr>
        <p:spPr/>
        <p:txBody>
          <a:bodyPr/>
          <a:lstStyle>
            <a:lvl1pPr>
              <a:defRPr/>
            </a:lvl1pPr>
          </a:lstStyle>
          <a:p>
            <a:pPr>
              <a:defRPr/>
            </a:pPr>
            <a:fld id="{578B9EA2-DB3E-4BB0-8448-7A774A008D46}" type="slidenum">
              <a:rPr lang="en-US" altLang="en-US"/>
              <a:pPr>
                <a:defRPr/>
              </a:pPr>
              <a:t>‹#›</a:t>
            </a:fld>
            <a:endParaRPr lang="en-US" altLang="en-US"/>
          </a:p>
        </p:txBody>
      </p:sp>
    </p:spTree>
    <p:extLst>
      <p:ext uri="{BB962C8B-B14F-4D97-AF65-F5344CB8AC3E}">
        <p14:creationId xmlns:p14="http://schemas.microsoft.com/office/powerpoint/2010/main" val="26100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143CDB8-B14E-479F-83FA-99299DBAC76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7358621-0527-481F-BCDE-44343399FB59}"/>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5" name="Slide Number Placeholder 5">
            <a:extLst>
              <a:ext uri="{FF2B5EF4-FFF2-40B4-BE49-F238E27FC236}">
                <a16:creationId xmlns:a16="http://schemas.microsoft.com/office/drawing/2014/main" id="{53379C1D-D0A9-4162-A049-677B3DA3F996}"/>
              </a:ext>
            </a:extLst>
          </p:cNvPr>
          <p:cNvSpPr>
            <a:spLocks noGrp="1"/>
          </p:cNvSpPr>
          <p:nvPr>
            <p:ph type="sldNum" sz="quarter" idx="12"/>
          </p:nvPr>
        </p:nvSpPr>
        <p:spPr/>
        <p:txBody>
          <a:bodyPr/>
          <a:lstStyle>
            <a:lvl1pPr>
              <a:defRPr/>
            </a:lvl1pPr>
          </a:lstStyle>
          <a:p>
            <a:pPr>
              <a:defRPr/>
            </a:pPr>
            <a:fld id="{F1445209-14BD-42B2-B843-BC160693C2AC}" type="slidenum">
              <a:rPr lang="en-US" altLang="en-US"/>
              <a:pPr>
                <a:defRPr/>
              </a:pPr>
              <a:t>‹#›</a:t>
            </a:fld>
            <a:endParaRPr lang="en-US" altLang="en-US"/>
          </a:p>
        </p:txBody>
      </p:sp>
    </p:spTree>
    <p:extLst>
      <p:ext uri="{BB962C8B-B14F-4D97-AF65-F5344CB8AC3E}">
        <p14:creationId xmlns:p14="http://schemas.microsoft.com/office/powerpoint/2010/main" val="201865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854807-357E-436D-9750-B1B1F4BAD9CE}"/>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605C4B2B-0E3E-4EA7-86CF-9722C7DFA9FE}"/>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
            <a:extLst>
              <a:ext uri="{FF2B5EF4-FFF2-40B4-BE49-F238E27FC236}">
                <a16:creationId xmlns:a16="http://schemas.microsoft.com/office/drawing/2014/main" id="{E83DCE67-0FC7-40A9-AE4C-6546FB00669E}"/>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5" name="Slide Number Placeholder 3">
            <a:extLst>
              <a:ext uri="{FF2B5EF4-FFF2-40B4-BE49-F238E27FC236}">
                <a16:creationId xmlns:a16="http://schemas.microsoft.com/office/drawing/2014/main" id="{E399BBC3-F0A0-4EDA-9643-071AECD277D4}"/>
              </a:ext>
            </a:extLst>
          </p:cNvPr>
          <p:cNvSpPr>
            <a:spLocks noGrp="1"/>
          </p:cNvSpPr>
          <p:nvPr>
            <p:ph type="sldNum" sz="quarter" idx="12"/>
          </p:nvPr>
        </p:nvSpPr>
        <p:spPr/>
        <p:txBody>
          <a:bodyPr/>
          <a:lstStyle>
            <a:lvl1pPr algn="ctr">
              <a:defRPr sz="2800"/>
            </a:lvl1pPr>
          </a:lstStyle>
          <a:p>
            <a:pPr>
              <a:defRPr/>
            </a:pPr>
            <a:fld id="{6D5A3808-B09B-48BF-8944-0EB7EE40F5AE}" type="slidenum">
              <a:rPr lang="en-US" altLang="en-US"/>
              <a:pPr>
                <a:defRPr/>
              </a:pPr>
              <a:t>‹#›</a:t>
            </a:fld>
            <a:endParaRPr lang="en-US" altLang="en-US"/>
          </a:p>
        </p:txBody>
      </p:sp>
    </p:spTree>
    <p:extLst>
      <p:ext uri="{BB962C8B-B14F-4D97-AF65-F5344CB8AC3E}">
        <p14:creationId xmlns:p14="http://schemas.microsoft.com/office/powerpoint/2010/main" val="81229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E2BC99AA-1F2C-4AE5-B4D6-CD5E7F9ECB4E}"/>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54A3FE30-433B-4F11-A4CA-953667846ED4}"/>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6BDB485D-8734-42C3-9CD2-2898B4ED96C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8B924547-4D89-48BD-9B55-0237A46DFB7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BB2208C-1079-43E4-893A-75A3E58ACDBE}"/>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D724A905-DD00-4330-AF75-EAD835FA8BF2}"/>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C76A26C-CAAF-486B-9E38-9C9CFD0F2BCE}"/>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BC25B0-33C5-420F-B89C-6B9232717682}"/>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6FD95FDC-5FD7-4EB4-9CC5-77BAE7CFCE2D}"/>
                </a:ext>
              </a:extLst>
            </p:cNvPr>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FBEA8AA0-3B52-46AA-95E4-E6B5A4740C17}"/>
                </a:ext>
              </a:extLst>
            </p:cNvPr>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FE052B07-DB67-4430-9B6A-2740179FC608}"/>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57C75AFC-AE65-406E-82A9-4FBEF383EE9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F635FC4A-44C6-4AB0-9B5E-1A057B2F74BE}"/>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8A5D411D-BA21-44BF-B719-067E16B8D0CC}"/>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4DD7EE65-2D2C-4D6B-9965-14D235718C2F}"/>
              </a:ext>
            </a:extLst>
          </p:cNvPr>
          <p:cNvSpPr>
            <a:spLocks noGrp="1"/>
          </p:cNvSpPr>
          <p:nvPr>
            <p:ph type="sldNum" sz="quarter" idx="12"/>
          </p:nvPr>
        </p:nvSpPr>
        <p:spPr/>
        <p:txBody>
          <a:bodyPr/>
          <a:lstStyle>
            <a:lvl1pPr algn="ctr">
              <a:defRPr sz="2800"/>
            </a:lvl1pPr>
          </a:lstStyle>
          <a:p>
            <a:pPr>
              <a:defRPr/>
            </a:pPr>
            <a:fld id="{0F739ECA-7432-439B-8BA2-6147C622293B}" type="slidenum">
              <a:rPr lang="en-US" altLang="en-US"/>
              <a:pPr>
                <a:defRPr/>
              </a:pPr>
              <a:t>‹#›</a:t>
            </a:fld>
            <a:endParaRPr lang="en-US" altLang="en-US"/>
          </a:p>
        </p:txBody>
      </p:sp>
    </p:spTree>
    <p:extLst>
      <p:ext uri="{BB962C8B-B14F-4D97-AF65-F5344CB8AC3E}">
        <p14:creationId xmlns:p14="http://schemas.microsoft.com/office/powerpoint/2010/main" val="96803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BE80CA6C-0170-42D8-BC74-BA3C58E7C298}"/>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3450F715-6EF9-4564-887E-8B770C326F7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52A52D28-305C-4942-9CC7-237602941DF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87E771D8-39F4-420C-865C-73ABA9882420}"/>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CB75A14-68F8-4C86-9D74-A8CC6EC7A5DA}"/>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0720FB3-4151-4B6C-BE2F-6B42DA8FB683}"/>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FEBC143A-7D77-4D65-AA18-E0E05EC8893D}"/>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0BFF899-77ED-47DA-9748-9EEF899BCE84}"/>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32863F74-A164-4A46-BAF9-60CE7E12E012}"/>
                </a:ext>
              </a:extLst>
            </p:cNvPr>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5">
              <a:extLst>
                <a:ext uri="{FF2B5EF4-FFF2-40B4-BE49-F238E27FC236}">
                  <a16:creationId xmlns:a16="http://schemas.microsoft.com/office/drawing/2014/main" id="{4B4C20F8-1B6F-4E8D-BFE2-ADC2B2C21091}"/>
                </a:ext>
              </a:extLst>
            </p:cNvPr>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5" name="Freeform 5">
              <a:extLst>
                <a:ext uri="{FF2B5EF4-FFF2-40B4-BE49-F238E27FC236}">
                  <a16:creationId xmlns:a16="http://schemas.microsoft.com/office/drawing/2014/main" id="{BBD0E77E-B96B-4D0F-9F4B-5C138E3FA1E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6" name="Rectangle 15">
            <a:extLst>
              <a:ext uri="{FF2B5EF4-FFF2-40B4-BE49-F238E27FC236}">
                <a16:creationId xmlns:a16="http://schemas.microsoft.com/office/drawing/2014/main" id="{39695DB3-9890-40FE-9914-CBB0A410413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F4CA4FC1-B30E-4220-8C6D-A6C916C98277}"/>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920F42CC-1F3F-4C82-8438-F46485B95699}"/>
              </a:ext>
            </a:extLst>
          </p:cNvPr>
          <p:cNvSpPr>
            <a:spLocks noGrp="1"/>
          </p:cNvSpPr>
          <p:nvPr>
            <p:ph type="ftr" sz="quarter" idx="11"/>
          </p:nvPr>
        </p:nvSpPr>
        <p:spPr/>
        <p:txBody>
          <a:bodyPr/>
          <a:lstStyle>
            <a:lvl1pPr>
              <a:defRPr/>
            </a:lvl1pPr>
          </a:lstStyle>
          <a:p>
            <a:pPr>
              <a:defRPr/>
            </a:pPr>
            <a:r>
              <a:rPr lang="el-GR" altLang="en-US"/>
              <a:t>Ενότητα 1</a:t>
            </a:r>
            <a:endParaRPr lang="en-US" altLang="en-US"/>
          </a:p>
        </p:txBody>
      </p:sp>
      <p:sp>
        <p:nvSpPr>
          <p:cNvPr id="19" name="Slide Number Placeholder 6">
            <a:extLst>
              <a:ext uri="{FF2B5EF4-FFF2-40B4-BE49-F238E27FC236}">
                <a16:creationId xmlns:a16="http://schemas.microsoft.com/office/drawing/2014/main" id="{E2C40C11-BDB2-4298-A68A-C0DEF2EA9F4D}"/>
              </a:ext>
            </a:extLst>
          </p:cNvPr>
          <p:cNvSpPr>
            <a:spLocks noGrp="1"/>
          </p:cNvSpPr>
          <p:nvPr>
            <p:ph type="sldNum" sz="quarter" idx="12"/>
          </p:nvPr>
        </p:nvSpPr>
        <p:spPr/>
        <p:txBody>
          <a:bodyPr/>
          <a:lstStyle>
            <a:lvl1pPr algn="ctr">
              <a:defRPr sz="2800"/>
            </a:lvl1pPr>
          </a:lstStyle>
          <a:p>
            <a:pPr>
              <a:defRPr/>
            </a:pPr>
            <a:fld id="{0C6909BE-F1FD-48D6-B367-A749305482FB}" type="slidenum">
              <a:rPr lang="en-US" altLang="en-US"/>
              <a:pPr>
                <a:defRPr/>
              </a:pPr>
              <a:t>‹#›</a:t>
            </a:fld>
            <a:endParaRPr lang="en-US" altLang="en-US"/>
          </a:p>
        </p:txBody>
      </p:sp>
    </p:spTree>
    <p:extLst>
      <p:ext uri="{BB962C8B-B14F-4D97-AF65-F5344CB8AC3E}">
        <p14:creationId xmlns:p14="http://schemas.microsoft.com/office/powerpoint/2010/main" val="110651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C47C73EC-1D1C-409D-861A-1C6680C8CB43}"/>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0C9899E0-812D-4CA5-9E3B-1E9A63D4B2CA}"/>
                </a:ext>
              </a:extLst>
            </p:cNvPr>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DB1AFB3D-3DE2-4D40-AAB5-AE801020317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1CFBB95C-A87A-4A9B-B6FA-E0E537A86DB6}"/>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8FE85AD5-851F-4AE0-B7DF-E3C58982AA7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A853D55F-2374-40CE-8EE7-0BB65D29EAD2}"/>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F3D1C90D-4F33-4C1C-A207-D897E89A595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22225869-86BE-41A6-B799-3AD150AA73F3}"/>
                </a:ext>
              </a:extLst>
            </p:cNvPr>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2" name="Freeform 24">
              <a:extLst>
                <a:ext uri="{FF2B5EF4-FFF2-40B4-BE49-F238E27FC236}">
                  <a16:creationId xmlns:a16="http://schemas.microsoft.com/office/drawing/2014/main" id="{9A679AD4-D9BA-4C11-95E9-D42EB39C8906}"/>
                </a:ext>
              </a:extLst>
            </p:cNvPr>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53" name="Freeform 5">
              <a:extLst>
                <a:ext uri="{FF2B5EF4-FFF2-40B4-BE49-F238E27FC236}">
                  <a16:creationId xmlns:a16="http://schemas.microsoft.com/office/drawing/2014/main" id="{F7394397-2F99-42BD-8156-5243C5BD920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027" name="Title Placeholder 1">
            <a:extLst>
              <a:ext uri="{FF2B5EF4-FFF2-40B4-BE49-F238E27FC236}">
                <a16:creationId xmlns:a16="http://schemas.microsoft.com/office/drawing/2014/main" id="{B6ABAB74-9E88-4627-BCC7-6BB9F9177E39}"/>
              </a:ext>
            </a:extLst>
          </p:cNvPr>
          <p:cNvSpPr>
            <a:spLocks noGrp="1"/>
          </p:cNvSpPr>
          <p:nvPr>
            <p:ph type="title"/>
          </p:nvPr>
        </p:nvSpPr>
        <p:spPr bwMode="gray">
          <a:xfrm>
            <a:off x="866775" y="927100"/>
            <a:ext cx="75930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0D0A86A-0358-4B80-90E3-4C5BBB533FB2}"/>
              </a:ext>
            </a:extLst>
          </p:cNvPr>
          <p:cNvSpPr>
            <a:spLocks noGrp="1"/>
          </p:cNvSpPr>
          <p:nvPr>
            <p:ph type="body" idx="1"/>
          </p:nvPr>
        </p:nvSpPr>
        <p:spPr bwMode="auto">
          <a:xfrm>
            <a:off x="863600" y="2489200"/>
            <a:ext cx="7596188"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0AE2E73-ECF9-4C71-9CE9-B953FB70E1CC}"/>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hangingPunct="1">
              <a:defRPr sz="900" b="1" i="0">
                <a:solidFill>
                  <a:schemeClr val="accent1"/>
                </a:solidFill>
              </a:defRPr>
            </a:lvl1pPr>
          </a:lstStyle>
          <a:p>
            <a:pPr>
              <a:defRPr/>
            </a:pPr>
            <a:endParaRPr lang="en-US" altLang="en-US"/>
          </a:p>
        </p:txBody>
      </p:sp>
      <p:sp>
        <p:nvSpPr>
          <p:cNvPr id="5" name="Footer Placeholder 4">
            <a:extLst>
              <a:ext uri="{FF2B5EF4-FFF2-40B4-BE49-F238E27FC236}">
                <a16:creationId xmlns:a16="http://schemas.microsoft.com/office/drawing/2014/main" id="{F3FDC2AC-5A1E-4B56-ACA9-76EFADE6879B}"/>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hangingPunct="1">
              <a:defRPr sz="900" b="1" i="0">
                <a:solidFill>
                  <a:schemeClr val="accent1"/>
                </a:solidFill>
              </a:defRPr>
            </a:lvl1pPr>
          </a:lstStyle>
          <a:p>
            <a:pPr>
              <a:defRPr/>
            </a:pPr>
            <a:r>
              <a:rPr lang="el-GR" altLang="en-US"/>
              <a:t>Ενότητα 1</a:t>
            </a:r>
            <a:endParaRPr lang="en-US" altLang="en-US"/>
          </a:p>
        </p:txBody>
      </p:sp>
      <p:sp>
        <p:nvSpPr>
          <p:cNvPr id="26" name="Rectangle 25">
            <a:extLst>
              <a:ext uri="{FF2B5EF4-FFF2-40B4-BE49-F238E27FC236}">
                <a16:creationId xmlns:a16="http://schemas.microsoft.com/office/drawing/2014/main" id="{DAE4EFFF-F099-4B9C-AAC9-39D10B87E57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C152AD4D-B637-4C89-9595-1C2F120F726F}"/>
              </a:ext>
            </a:extLst>
          </p:cNvPr>
          <p:cNvSpPr>
            <a:spLocks noGrp="1"/>
          </p:cNvSpPr>
          <p:nvPr>
            <p:ph type="sldNum" sz="quarter" idx="4"/>
          </p:nvPr>
        </p:nvSpPr>
        <p:spPr bwMode="gray">
          <a:xfrm>
            <a:off x="7678738" y="295275"/>
            <a:ext cx="790575" cy="768350"/>
          </a:xfrm>
          <a:prstGeom prst="rect">
            <a:avLst/>
          </a:prstGeom>
        </p:spPr>
        <p:txBody>
          <a:bodyPr anchor="b"/>
          <a:lstStyle>
            <a:lvl1pPr algn="ctr" eaLnBrk="1" hangingPunct="1">
              <a:defRPr sz="2800">
                <a:solidFill>
                  <a:schemeClr val="bg1"/>
                </a:solidFill>
              </a:defRPr>
            </a:lvl1pPr>
          </a:lstStyle>
          <a:p>
            <a:pPr>
              <a:defRPr/>
            </a:pPr>
            <a:fld id="{200ED50D-D868-4A03-A201-94BDFA0079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85" r:id="rId1"/>
    <p:sldLayoutId id="2147485886" r:id="rId2"/>
    <p:sldLayoutId id="2147485887" r:id="rId3"/>
    <p:sldLayoutId id="2147485880" r:id="rId4"/>
    <p:sldLayoutId id="2147485881" r:id="rId5"/>
    <p:sldLayoutId id="2147485882" r:id="rId6"/>
    <p:sldLayoutId id="2147485888" r:id="rId7"/>
    <p:sldLayoutId id="2147485889" r:id="rId8"/>
    <p:sldLayoutId id="2147485890" r:id="rId9"/>
    <p:sldLayoutId id="2147485891" r:id="rId10"/>
    <p:sldLayoutId id="2147485892" r:id="rId11"/>
    <p:sldLayoutId id="2147485893" r:id="rId12"/>
    <p:sldLayoutId id="2147485894" r:id="rId13"/>
    <p:sldLayoutId id="2147485895" r:id="rId14"/>
    <p:sldLayoutId id="2147485896" r:id="rId15"/>
    <p:sldLayoutId id="2147485897" r:id="rId16"/>
    <p:sldLayoutId id="2147485898" r:id="rId17"/>
  </p:sldLayoutIdLst>
  <p:hf hdr="0" dt="0"/>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rgbClr val="009900"/>
        </a:buClr>
        <a:buSzPct val="120000"/>
        <a:buFont typeface="Wingdings" panose="05000000000000000000" pitchFamily="2" charset="2"/>
        <a:buChar char="Ø"/>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rgbClr val="0033CC"/>
        </a:buClr>
        <a:buFont typeface="Wingdings 3" panose="05040102010807070707" pitchFamily="18" charset="2"/>
        <a:buChar char="u"/>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asonitou@uniwa.gr" TargetMode="External"/><Relationship Id="rId2" Type="http://schemas.openxmlformats.org/officeDocument/2006/relationships/hyperlink" Target="mailto:elenitur@uniwa.gr"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A1FBC1E-2FBE-4D35-A14B-BE79F37DAF52}"/>
              </a:ext>
            </a:extLst>
          </p:cNvPr>
          <p:cNvSpPr>
            <a:spLocks noGrp="1"/>
          </p:cNvSpPr>
          <p:nvPr>
            <p:ph type="ctrTitle"/>
          </p:nvPr>
        </p:nvSpPr>
        <p:spPr>
          <a:xfrm>
            <a:off x="866775" y="2227263"/>
            <a:ext cx="5916613" cy="2549525"/>
          </a:xfrm>
        </p:spPr>
        <p:txBody>
          <a:bodyPr/>
          <a:lstStyle/>
          <a:p>
            <a:pPr eaLnBrk="1" hangingPunct="1"/>
            <a:r>
              <a:rPr lang="el-GR" altLang="en-US" b="1" dirty="0"/>
              <a:t>ΠΑΝΕΠΙΣΤΗΜΙΟ ΔΥΤΙΚΗΣ ΑΤΤΙΚΗΣ</a:t>
            </a:r>
            <a:br>
              <a:rPr lang="el-GR" altLang="en-US" dirty="0"/>
            </a:br>
            <a:r>
              <a:rPr lang="el-GR" altLang="en-US" sz="3600" dirty="0"/>
              <a:t>ΤΜΗΜΑ ΔΙΟΙΚΗΣΗΣ ΕΠΙΧΕΙΡΗΣΕΩΝ</a:t>
            </a:r>
            <a:endParaRPr lang="en-US" altLang="en-US" dirty="0"/>
          </a:p>
        </p:txBody>
      </p:sp>
      <p:sp>
        <p:nvSpPr>
          <p:cNvPr id="4" name="Footer Placeholder 3">
            <a:extLst>
              <a:ext uri="{FF2B5EF4-FFF2-40B4-BE49-F238E27FC236}">
                <a16:creationId xmlns:a16="http://schemas.microsoft.com/office/drawing/2014/main" id="{2CB51753-6F5E-4409-8686-EF6DEABF4C44}"/>
              </a:ext>
            </a:extLst>
          </p:cNvPr>
          <p:cNvSpPr>
            <a:spLocks noGrp="1"/>
          </p:cNvSpPr>
          <p:nvPr>
            <p:ph type="ftr" sz="quarter" idx="11"/>
          </p:nvPr>
        </p:nvSpPr>
        <p:spPr/>
        <p:txBody>
          <a:bodyPr/>
          <a:lstStyle/>
          <a:p>
            <a:pPr>
              <a:defRPr/>
            </a:pPr>
            <a:r>
              <a:rPr lang="el-GR" altLang="en-US"/>
              <a:t>Ενότητα 1</a:t>
            </a:r>
            <a:endParaRPr lang="en-US" altLang="en-US"/>
          </a:p>
        </p:txBody>
      </p:sp>
      <p:sp>
        <p:nvSpPr>
          <p:cNvPr id="28676" name="Slide Number Placeholder 4">
            <a:extLst>
              <a:ext uri="{FF2B5EF4-FFF2-40B4-BE49-F238E27FC236}">
                <a16:creationId xmlns:a16="http://schemas.microsoft.com/office/drawing/2014/main" id="{C8ACB221-E7C2-469F-BD1E-E1C567E3DDF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C975AD-6931-4C13-8751-31EB24EBA46E}" type="slidenum">
              <a:rPr lang="en-US" altLang="en-US" smtClean="0">
                <a:solidFill>
                  <a:srgbClr val="FFFFFF"/>
                </a:solidFill>
              </a:rPr>
              <a:pPr/>
              <a:t>1</a:t>
            </a:fld>
            <a:endParaRPr lang="en-US" altLang="en-US">
              <a:solidFill>
                <a:srgbClr val="FFFFFF"/>
              </a:solidFill>
            </a:endParaRPr>
          </a:p>
        </p:txBody>
      </p:sp>
      <p:sp>
        <p:nvSpPr>
          <p:cNvPr id="28677" name="Rectangle 5">
            <a:extLst>
              <a:ext uri="{FF2B5EF4-FFF2-40B4-BE49-F238E27FC236}">
                <a16:creationId xmlns:a16="http://schemas.microsoft.com/office/drawing/2014/main" id="{9B8658FF-EBAA-46A1-8E6E-A612DEAA8ABA}"/>
              </a:ext>
            </a:extLst>
          </p:cNvPr>
          <p:cNvSpPr>
            <a:spLocks noGrp="1"/>
          </p:cNvSpPr>
          <p:nvPr/>
        </p:nvSpPr>
        <p:spPr bwMode="auto">
          <a:xfrm>
            <a:off x="1612900" y="2914650"/>
            <a:ext cx="59166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685800" indent="-282575" defTabSz="457200">
              <a:spcBef>
                <a:spcPts val="1000"/>
              </a:spcBef>
              <a:buClr>
                <a:srgbClr val="009900"/>
              </a:buClr>
              <a:buSzPct val="120000"/>
              <a:buFont typeface="Wingdings" panose="05000000000000000000" pitchFamily="2" charset="2"/>
              <a:buChar char="Ø"/>
              <a:defRPr sz="1600">
                <a:solidFill>
                  <a:srgbClr val="404040"/>
                </a:solidFill>
                <a:latin typeface="Century Gothic" panose="020B0502020202020204" pitchFamily="34" charset="0"/>
              </a:defRPr>
            </a:lvl2pPr>
            <a:lvl3pPr marL="958850" indent="-228600" defTabSz="457200">
              <a:spcBef>
                <a:spcPts val="1000"/>
              </a:spcBef>
              <a:buClr>
                <a:srgbClr val="0033CC"/>
              </a:buClr>
              <a:buFont typeface="Wingdings 3" panose="05040102010807070707" pitchFamily="18" charset="2"/>
              <a:buChar char="u"/>
              <a:defRPr sz="1400">
                <a:solidFill>
                  <a:srgbClr val="404040"/>
                </a:solidFill>
                <a:latin typeface="Century Gothic" panose="020B0502020202020204" pitchFamily="34" charset="0"/>
              </a:defRPr>
            </a:lvl3pPr>
            <a:lvl4pPr marL="1233488" indent="-228600" defTabSz="4572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1508125" indent="-228600" defTabSz="4572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buFont typeface="Wingdings 3" panose="05040102010807070707" pitchFamily="18" charset="2"/>
              <a:buNone/>
            </a:pPr>
            <a:endParaRPr lang="en-US" altLang="en-US" b="1">
              <a:solidFill>
                <a:srgbClr val="EF53A5"/>
              </a:solidFill>
            </a:endParaRPr>
          </a:p>
        </p:txBody>
      </p:sp>
      <p:sp>
        <p:nvSpPr>
          <p:cNvPr id="28678" name="Subtitle 6">
            <a:extLst>
              <a:ext uri="{FF2B5EF4-FFF2-40B4-BE49-F238E27FC236}">
                <a16:creationId xmlns:a16="http://schemas.microsoft.com/office/drawing/2014/main" id="{01CFEDD7-86FE-4DCB-85BE-9662D38886AC}"/>
              </a:ext>
            </a:extLst>
          </p:cNvPr>
          <p:cNvSpPr>
            <a:spLocks noGrp="1"/>
          </p:cNvSpPr>
          <p:nvPr>
            <p:ph type="subTitle" idx="1"/>
          </p:nvPr>
        </p:nvSpPr>
        <p:spPr>
          <a:xfrm>
            <a:off x="866775" y="4776788"/>
            <a:ext cx="5916613" cy="1028700"/>
          </a:xfrm>
        </p:spPr>
        <p:txBody>
          <a:bodyPr/>
          <a:lstStyle/>
          <a:p>
            <a:pPr eaLnBrk="1" hangingPunct="1"/>
            <a:r>
              <a:rPr lang="el-GR" altLang="en-US" dirty="0">
                <a:solidFill>
                  <a:srgbClr val="EF53A5"/>
                </a:solidFill>
              </a:rPr>
              <a:t>ΜΕΤΑΠΤΥΧΙΑΚΟ ΠΡΟΓΡΑΜΜΑ </a:t>
            </a:r>
            <a:r>
              <a:rPr lang="el-GR" altLang="el-GR" dirty="0">
                <a:solidFill>
                  <a:srgbClr val="EF53A5"/>
                </a:solidFill>
              </a:rPr>
              <a:t>ΟΡΓΑΝΩΣΗ, ΛΕΙΤΟΥΡΓΙΑ, ΑΝΑΠΤΥΞΗ ΚΑΙ </a:t>
            </a:r>
            <a:r>
              <a:rPr lang="el-GR" altLang="en-US" dirty="0">
                <a:solidFill>
                  <a:srgbClr val="EF53A5"/>
                </a:solidFill>
              </a:rPr>
              <a:t>ΔΙΟΙΚΗΣΗ ΛΙΜΕΝΩΝ </a:t>
            </a:r>
            <a:r>
              <a:rPr lang="en-US" altLang="en-US" dirty="0">
                <a:solidFill>
                  <a:srgbClr val="EF53A5"/>
                </a:solidFill>
              </a:rPr>
              <a:t>20</a:t>
            </a:r>
            <a:r>
              <a:rPr lang="el-GR" altLang="en-US" dirty="0">
                <a:solidFill>
                  <a:srgbClr val="EF53A5"/>
                </a:solidFill>
              </a:rPr>
              <a:t>23</a:t>
            </a:r>
            <a:r>
              <a:rPr lang="en-US" altLang="en-US" dirty="0">
                <a:solidFill>
                  <a:srgbClr val="EF53A5"/>
                </a:solidFill>
              </a:rPr>
              <a:t>-202</a:t>
            </a:r>
            <a:r>
              <a:rPr lang="el-GR" altLang="en-US" dirty="0">
                <a:solidFill>
                  <a:srgbClr val="EF53A5"/>
                </a:solidFill>
              </a:rPr>
              <a:t>4</a:t>
            </a:r>
            <a:endParaRPr lang="en-US" altLang="en-US" dirty="0">
              <a:solidFill>
                <a:srgbClr val="EF53A5"/>
              </a:solidFill>
            </a:endParaRPr>
          </a:p>
          <a:p>
            <a:pPr eaLnBrk="1" hangingPunct="1"/>
            <a:r>
              <a:rPr lang="en-US" altLang="en-US" b="1" dirty="0">
                <a:solidFill>
                  <a:srgbClr val="EF53A5"/>
                </a:solidFill>
              </a:rPr>
              <a:t>ENOTHTA 0</a:t>
            </a:r>
            <a:r>
              <a:rPr lang="el-GR" altLang="en-US" b="1" dirty="0">
                <a:solidFill>
                  <a:srgbClr val="EF53A5"/>
                </a:solidFill>
              </a:rPr>
              <a:t>2</a:t>
            </a:r>
            <a:endParaRPr lang="en-US" altLang="en-US" b="1" cap="none" dirty="0">
              <a:solidFill>
                <a:srgbClr val="EF53A5"/>
              </a:solidFill>
            </a:endParaRPr>
          </a:p>
        </p:txBody>
      </p:sp>
    </p:spTree>
    <p:extLst>
      <p:ext uri="{BB962C8B-B14F-4D97-AF65-F5344CB8AC3E}">
        <p14:creationId xmlns:p14="http://schemas.microsoft.com/office/powerpoint/2010/main" val="350371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E7B9CE4-1944-4E1E-8152-82CEDEAFAFFF}"/>
              </a:ext>
            </a:extLst>
          </p:cNvPr>
          <p:cNvSpPr>
            <a:spLocks noGrp="1"/>
          </p:cNvSpPr>
          <p:nvPr>
            <p:ph type="title"/>
          </p:nvPr>
        </p:nvSpPr>
        <p:spPr>
          <a:xfrm>
            <a:off x="866775" y="927100"/>
            <a:ext cx="7593013" cy="709613"/>
          </a:xfrm>
        </p:spPr>
        <p:txBody>
          <a:bodyPr/>
          <a:lstStyle/>
          <a:p>
            <a:pPr eaLnBrk="1" hangingPunct="1"/>
            <a:r>
              <a:rPr lang="el-GR" altLang="en-US" sz="2800"/>
              <a:t>ΕΦΑΡΜΟΓΗ ΤΗΣ ΛΟΓΙΣΤΙΚΗΣ ΣΤΗΝ ΕΠΙΧΕΙΡΗΣΗ</a:t>
            </a:r>
            <a:r>
              <a:rPr lang="el-GR" altLang="en-US" sz="2800">
                <a:latin typeface="Arial" panose="020B0604020202020204" pitchFamily="34" charset="0"/>
              </a:rPr>
              <a:t>-</a:t>
            </a:r>
            <a:r>
              <a:rPr lang="el-GR" altLang="en-US" sz="2800"/>
              <a:t>ΟΝΤΟΤΗΤΑ</a:t>
            </a:r>
            <a:r>
              <a:rPr lang="el-GR" altLang="en-US" sz="2800">
                <a:latin typeface="Arial" panose="020B0604020202020204" pitchFamily="34" charset="0"/>
              </a:rPr>
              <a:t> (</a:t>
            </a:r>
            <a:r>
              <a:rPr lang="en-US" altLang="en-US" sz="2800">
                <a:latin typeface="Arial" panose="020B0604020202020204" pitchFamily="34" charset="0"/>
              </a:rPr>
              <a:t>3</a:t>
            </a:r>
            <a:r>
              <a:rPr lang="el-GR" altLang="en-US" sz="2800">
                <a:latin typeface="Arial" panose="020B0604020202020204" pitchFamily="34" charset="0"/>
              </a:rPr>
              <a:t>)</a:t>
            </a:r>
            <a:endParaRPr lang="en-US" altLang="en-US" sz="2800">
              <a:latin typeface="Arial" panose="020B0604020202020204" pitchFamily="34" charset="0"/>
            </a:endParaRPr>
          </a:p>
        </p:txBody>
      </p:sp>
      <p:sp>
        <p:nvSpPr>
          <p:cNvPr id="48131" name="Rectangle 3">
            <a:extLst>
              <a:ext uri="{FF2B5EF4-FFF2-40B4-BE49-F238E27FC236}">
                <a16:creationId xmlns:a16="http://schemas.microsoft.com/office/drawing/2014/main" id="{4010EAFA-17A7-4430-A88B-D0476926D71A}"/>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latin typeface="Arial" panose="020B0604020202020204" pitchFamily="34" charset="0"/>
              </a:rPr>
              <a:t>ΧΡΗΜΑΤΟΟΙΚΟΝΟΜΙΚΕΣ ΚΑΤΑΣΤΑΣΕΙΣ</a:t>
            </a:r>
          </a:p>
          <a:p>
            <a:pPr algn="ctr" eaLnBrk="1" hangingPunct="1">
              <a:buFont typeface="Wingdings 3" panose="05040102010807070707" pitchFamily="18" charset="2"/>
              <a:buNone/>
            </a:pPr>
            <a:endParaRPr lang="el-GR" altLang="en-US" b="1">
              <a:latin typeface="Arial" panose="020B0604020202020204" pitchFamily="34" charset="0"/>
            </a:endParaRPr>
          </a:p>
          <a:p>
            <a:pPr eaLnBrk="1" hangingPunct="1"/>
            <a:r>
              <a:rPr lang="el-GR" altLang="en-US" b="1">
                <a:latin typeface="Arial" panose="020B0604020202020204" pitchFamily="34" charset="0"/>
              </a:rPr>
              <a:t>Ισολογισμός η Κατάσταση Χρηματοοικονομικής Θέσης</a:t>
            </a:r>
          </a:p>
          <a:p>
            <a:pPr eaLnBrk="1" hangingPunct="1"/>
            <a:r>
              <a:rPr lang="el-GR" altLang="en-US" b="1">
                <a:latin typeface="Arial" panose="020B0604020202020204" pitchFamily="34" charset="0"/>
              </a:rPr>
              <a:t>Κατάσταση Αποτελεσμάτων (Χρήσης)</a:t>
            </a:r>
          </a:p>
          <a:p>
            <a:pPr eaLnBrk="1" hangingPunct="1"/>
            <a:r>
              <a:rPr lang="el-GR" altLang="en-US" b="1">
                <a:latin typeface="Arial" panose="020B0604020202020204" pitchFamily="34" charset="0"/>
              </a:rPr>
              <a:t>Κατάσταση Μεταβολών Καθαρής Θέσης</a:t>
            </a:r>
          </a:p>
          <a:p>
            <a:pPr eaLnBrk="1" hangingPunct="1"/>
            <a:r>
              <a:rPr lang="el-GR" altLang="en-US" b="1">
                <a:latin typeface="Arial" panose="020B0604020202020204" pitchFamily="34" charset="0"/>
              </a:rPr>
              <a:t>Κατάσταση Χρηματοροών</a:t>
            </a:r>
          </a:p>
          <a:p>
            <a:pPr eaLnBrk="1" hangingPunct="1"/>
            <a:r>
              <a:rPr lang="el-GR" altLang="en-US" b="1">
                <a:latin typeface="Arial" panose="020B0604020202020204" pitchFamily="34" charset="0"/>
              </a:rPr>
              <a:t>Προσάρτημα</a:t>
            </a:r>
          </a:p>
          <a:p>
            <a:pPr eaLnBrk="1" hangingPunct="1"/>
            <a:endParaRPr lang="en-US" altLang="en-US">
              <a:latin typeface="Arial" panose="020B0604020202020204" pitchFamily="34" charset="0"/>
            </a:endParaRPr>
          </a:p>
          <a:p>
            <a:pPr eaLnBrk="1" hangingPunct="1"/>
            <a:endParaRPr lang="el-GR" altLang="en-US">
              <a:latin typeface="Arial" panose="020B0604020202020204" pitchFamily="34" charset="0"/>
            </a:endParaRPr>
          </a:p>
          <a:p>
            <a:pPr eaLnBrk="1" hangingPunct="1"/>
            <a:endParaRPr lang="en-US" altLang="en-US"/>
          </a:p>
        </p:txBody>
      </p:sp>
      <p:sp>
        <p:nvSpPr>
          <p:cNvPr id="48132" name="Footer Placeholder 4">
            <a:extLst>
              <a:ext uri="{FF2B5EF4-FFF2-40B4-BE49-F238E27FC236}">
                <a16:creationId xmlns:a16="http://schemas.microsoft.com/office/drawing/2014/main" id="{7167424F-6EEA-4284-997C-3103B0501C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48133" name="Slide Number Placeholder 5">
            <a:extLst>
              <a:ext uri="{FF2B5EF4-FFF2-40B4-BE49-F238E27FC236}">
                <a16:creationId xmlns:a16="http://schemas.microsoft.com/office/drawing/2014/main" id="{CD188D2D-DF84-4559-8553-2228E4F3F04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366769-05B2-4BA4-9747-B8288B369DBA}" type="slidenum">
              <a:rPr lang="en-US" altLang="en-US" smtClean="0">
                <a:solidFill>
                  <a:schemeClr val="bg1"/>
                </a:solidFill>
              </a:rPr>
              <a:pPr/>
              <a:t>10</a:t>
            </a:fld>
            <a:endParaRPr lang="en-US" altLang="en-US">
              <a:solidFill>
                <a:schemeClr val="bg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B92DC705-C1C9-4FFA-B6CA-1E7B4D701E22}"/>
              </a:ext>
            </a:extLst>
          </p:cNvPr>
          <p:cNvSpPr>
            <a:spLocks noGrp="1"/>
          </p:cNvSpPr>
          <p:nvPr>
            <p:ph type="title"/>
          </p:nvPr>
        </p:nvSpPr>
        <p:spPr>
          <a:xfrm>
            <a:off x="865188" y="927100"/>
            <a:ext cx="6345237" cy="709613"/>
          </a:xfrm>
        </p:spPr>
        <p:txBody>
          <a:bodyPr/>
          <a:lstStyle/>
          <a:p>
            <a:r>
              <a:rPr lang="el-GR" altLang="el-GR"/>
              <a:t>ΣΤΟΙΧΕΙΑ ΚΑΧ</a:t>
            </a:r>
            <a:endParaRPr lang="en-GB" altLang="el-GR"/>
          </a:p>
        </p:txBody>
      </p:sp>
      <p:sp>
        <p:nvSpPr>
          <p:cNvPr id="98307" name="Content Placeholder 2">
            <a:extLst>
              <a:ext uri="{FF2B5EF4-FFF2-40B4-BE49-F238E27FC236}">
                <a16:creationId xmlns:a16="http://schemas.microsoft.com/office/drawing/2014/main" id="{D6F5D7C7-5FE1-44CD-9272-3F4ED5A0D31C}"/>
              </a:ext>
            </a:extLst>
          </p:cNvPr>
          <p:cNvSpPr>
            <a:spLocks noGrp="1"/>
          </p:cNvSpPr>
          <p:nvPr>
            <p:ph idx="1"/>
          </p:nvPr>
        </p:nvSpPr>
        <p:spPr>
          <a:extLst/>
        </p:spPr>
        <p:txBody>
          <a:bodyPr/>
          <a:lstStyle/>
          <a:p>
            <a:pPr eaLnBrk="1" fontAlgn="ctr" hangingPunct="1">
              <a:defRPr/>
            </a:pPr>
            <a:r>
              <a:rPr lang="el-GR" altLang="el-GR" b="1" dirty="0">
                <a:highlight>
                  <a:srgbClr val="FFFF00"/>
                </a:highlight>
              </a:rPr>
              <a:t>Αποτελέσματα προ τόκων και φόρων </a:t>
            </a:r>
            <a:r>
              <a:rPr lang="en-US" altLang="el-GR" b="1" dirty="0">
                <a:highlight>
                  <a:srgbClr val="FFFF00"/>
                </a:highlight>
              </a:rPr>
              <a:t>(EBIT)</a:t>
            </a:r>
            <a:r>
              <a:rPr lang="el-GR" altLang="el-GR" b="1" dirty="0">
                <a:highlight>
                  <a:srgbClr val="FFFF00"/>
                </a:highlight>
              </a:rPr>
              <a:t>	</a:t>
            </a:r>
            <a:r>
              <a:rPr lang="el-GR" altLang="el-GR" b="1" dirty="0"/>
              <a:t>	</a:t>
            </a:r>
            <a:r>
              <a:rPr lang="el-GR" altLang="el-GR" dirty="0"/>
              <a:t>	</a:t>
            </a:r>
            <a:endParaRPr lang="en-GB" altLang="el-GR" dirty="0"/>
          </a:p>
          <a:p>
            <a:pPr eaLnBrk="1" fontAlgn="ctr" hangingPunct="1">
              <a:defRPr/>
            </a:pPr>
            <a:r>
              <a:rPr lang="el-GR" altLang="el-GR" dirty="0"/>
              <a:t>+Πιστωτικοί τόκοι και συναφή έσοδα</a:t>
            </a:r>
            <a:r>
              <a:rPr lang="en-GB" altLang="el-GR" dirty="0"/>
              <a:t>				</a:t>
            </a:r>
          </a:p>
          <a:p>
            <a:pPr eaLnBrk="1" fontAlgn="ctr" hangingPunct="1">
              <a:defRPr/>
            </a:pPr>
            <a:r>
              <a:rPr lang="el-GR" altLang="el-GR" dirty="0"/>
              <a:t>-Χρεωστικοί τόκοι και συναφή έξοδα</a:t>
            </a:r>
            <a:r>
              <a:rPr lang="en-GB" altLang="el-GR" dirty="0"/>
              <a:t>				</a:t>
            </a:r>
            <a:endParaRPr lang="en-GB" altLang="el-GR" u="sng" dirty="0"/>
          </a:p>
          <a:p>
            <a:pPr eaLnBrk="1" fontAlgn="ctr" hangingPunct="1">
              <a:defRPr/>
            </a:pPr>
            <a:r>
              <a:rPr lang="el-GR" altLang="el-GR" b="1" dirty="0">
                <a:highlight>
                  <a:srgbClr val="FFFF00"/>
                </a:highlight>
              </a:rPr>
              <a:t>Αποτέλεσμα προ φόρων</a:t>
            </a:r>
            <a:r>
              <a:rPr lang="el-GR" altLang="el-GR" dirty="0">
                <a:highlight>
                  <a:srgbClr val="FFFF00"/>
                </a:highlight>
              </a:rPr>
              <a:t>	</a:t>
            </a:r>
            <a:r>
              <a:rPr lang="el-GR" altLang="el-GR" dirty="0"/>
              <a:t>					</a:t>
            </a:r>
            <a:endParaRPr lang="en-GB" altLang="el-GR" dirty="0"/>
          </a:p>
          <a:p>
            <a:pPr eaLnBrk="1" fontAlgn="ctr" hangingPunct="1">
              <a:defRPr/>
            </a:pPr>
            <a:r>
              <a:rPr lang="el-GR" altLang="el-GR" dirty="0"/>
              <a:t>-Φόρος εισοδήματος(2</a:t>
            </a:r>
            <a:r>
              <a:rPr lang="en-US" altLang="el-GR" dirty="0"/>
              <a:t>2</a:t>
            </a:r>
            <a:r>
              <a:rPr lang="el-GR" altLang="el-GR" dirty="0"/>
              <a:t>%)						</a:t>
            </a:r>
            <a:endParaRPr lang="en-GB" altLang="el-GR" u="sng" dirty="0"/>
          </a:p>
          <a:p>
            <a:pPr eaLnBrk="1" fontAlgn="ctr" hangingPunct="1">
              <a:defRPr/>
            </a:pPr>
            <a:r>
              <a:rPr lang="el-GR" altLang="el-GR" b="1" dirty="0">
                <a:highlight>
                  <a:srgbClr val="FFFF00"/>
                </a:highlight>
              </a:rPr>
              <a:t>Αποτέλεσμα περιόδου μετά από φόρους	η  Αποτελέσματα εις νέον	</a:t>
            </a:r>
            <a:endParaRPr lang="en-GB" altLang="el-GR" b="1" dirty="0">
              <a:solidFill>
                <a:srgbClr val="FF0000"/>
              </a:solidFill>
              <a:highlight>
                <a:srgbClr val="FFFF00"/>
              </a:highlight>
            </a:endParaRPr>
          </a:p>
          <a:p>
            <a:pPr>
              <a:defRPr/>
            </a:pPr>
            <a:endParaRPr lang="en-GB" altLang="el-GR" dirty="0"/>
          </a:p>
        </p:txBody>
      </p:sp>
      <p:sp>
        <p:nvSpPr>
          <p:cNvPr id="119812" name="Footer Placeholder 3">
            <a:extLst>
              <a:ext uri="{FF2B5EF4-FFF2-40B4-BE49-F238E27FC236}">
                <a16:creationId xmlns:a16="http://schemas.microsoft.com/office/drawing/2014/main" id="{89FFDB6D-A68A-4F43-912F-CE726E1BE82E}"/>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19813" name="Slide Number Placeholder 4">
            <a:extLst>
              <a:ext uri="{FF2B5EF4-FFF2-40B4-BE49-F238E27FC236}">
                <a16:creationId xmlns:a16="http://schemas.microsoft.com/office/drawing/2014/main" id="{80D0A8D9-1C9F-400F-A4D6-85C15A9ECB15}"/>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5C97DF3-6C25-4CDF-9998-3DD13F1E5D1B}" type="slidenum">
              <a:rPr lang="en-US" altLang="en-US" sz="900" b="1" smtClean="0">
                <a:solidFill>
                  <a:schemeClr val="accent1"/>
                </a:solidFill>
              </a:rPr>
              <a:pPr algn="r"/>
              <a:t>100</a:t>
            </a:fld>
            <a:endParaRPr lang="en-US" altLang="en-US" sz="900" b="1">
              <a:solidFill>
                <a:schemeClr val="accent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3835ACA8-87D6-4B5A-8715-256C985A4876}"/>
              </a:ext>
            </a:extLst>
          </p:cNvPr>
          <p:cNvSpPr>
            <a:spLocks noGrp="1"/>
          </p:cNvSpPr>
          <p:nvPr>
            <p:ph type="title"/>
          </p:nvPr>
        </p:nvSpPr>
        <p:spPr>
          <a:xfrm>
            <a:off x="865188" y="927100"/>
            <a:ext cx="6345237" cy="709613"/>
          </a:xfrm>
        </p:spPr>
        <p:txBody>
          <a:bodyPr/>
          <a:lstStyle/>
          <a:p>
            <a:r>
              <a:rPr lang="el-GR" altLang="el-GR"/>
              <a:t>ΑΣΚΗΣΗ ΤΕΛΟΥΣ 1</a:t>
            </a:r>
            <a:endParaRPr lang="en-GB" altLang="el-GR"/>
          </a:p>
        </p:txBody>
      </p:sp>
      <p:sp>
        <p:nvSpPr>
          <p:cNvPr id="3" name="Content Placeholder 2">
            <a:extLst>
              <a:ext uri="{FF2B5EF4-FFF2-40B4-BE49-F238E27FC236}">
                <a16:creationId xmlns:a16="http://schemas.microsoft.com/office/drawing/2014/main" id="{1533CAF4-E1A9-4CE0-9CE8-F587A63CE17D}"/>
              </a:ext>
            </a:extLst>
          </p:cNvPr>
          <p:cNvSpPr>
            <a:spLocks noGrp="1"/>
          </p:cNvSpPr>
          <p:nvPr>
            <p:ph idx="1"/>
          </p:nvPr>
        </p:nvSpPr>
        <p:spPr>
          <a:xfrm>
            <a:off x="863600" y="2276475"/>
            <a:ext cx="7596188" cy="3743325"/>
          </a:xfrm>
        </p:spPr>
        <p:txBody>
          <a:bodyPr/>
          <a:lstStyle/>
          <a:p>
            <a:pPr marL="0" indent="0" algn="just">
              <a:buFont typeface="Wingdings 3" panose="05040102010807070707" pitchFamily="18" charset="2"/>
              <a:buNone/>
              <a:defRPr/>
            </a:pPr>
            <a:r>
              <a:rPr lang="el-GR" sz="1600" b="1" dirty="0"/>
              <a:t>Τα χρηματοοικονομικά δεδομένα της οικονομικής μονάδας «ΔΙΑΣ Α.Ε.» στις  31/12/2021 είχαν ως </a:t>
            </a:r>
            <a:r>
              <a:rPr lang="el-GR" sz="1600" b="1" dirty="0">
                <a:solidFill>
                  <a:schemeClr val="tx1"/>
                </a:solidFill>
              </a:rPr>
              <a:t>εξής </a:t>
            </a:r>
            <a:r>
              <a:rPr lang="el-GR" sz="1600" dirty="0">
                <a:solidFill>
                  <a:schemeClr val="tx1"/>
                </a:solidFill>
              </a:rPr>
              <a:t>Μηχανολογικός εξοπλισμός 400.000, Ζημιά απο τρακάρισμα αυτοκινήτου 8.000, Οργανισμοί Κοινωνικής Ασφάλισης 100.000, Χρεωστικοί τόκοι και συναφή έξοδα 25.000, Εμπορικές απαιτήσεις ?(Γραμμάτια εισπρακτέα 30.000, Πελάτες 32.000), Ασυνήθη έσοδα-κέρδη 12.000, Προπληρωμένα έξοδα 7.000, Ταμείο 140.000,Χρεόγραφα 125.000, Πιστωτικοί τόκοι και συναφή έσοδα 5000, Κ.Ο. 280.000, Υπεραξία 200.000, Λοιπά αποθέματα 30.000, Δαπάνες Ανάπτυξης 135.000,Έξοδα διάθεσης 300.000, Προμηθευτές 124.000, Έξοδα Διοίκησης 400.000,Κόστος πωλήσεων 1.450.000, Τραπεζικά δάνεια 120.000, Εμπορικές άδειες 200.000, Πωλήσεις 3.800.000, Λοιπός εξοπλισμός 520.000,Λοιποί φόροι-τέλη 50.000, Αποθεματικά καταστατικού 60.000,Ακίνητα 2.000.000, Ζημιά απο πώληση επίπλων 12000, Γραμμ. Πληρωτέα 30.000, Μακροπρόθεσμο Δάνειο 720.000, Έσοδα συμμετοχών και επενδύσεων 50.000,Λοιπά συνήθη έσοδα 12.000, </a:t>
            </a:r>
            <a:r>
              <a:rPr lang="el-GR" sz="1600" dirty="0"/>
              <a:t>Κεφάλαιο ; </a:t>
            </a:r>
            <a:r>
              <a:rPr lang="el-GR" sz="1600" b="1" dirty="0">
                <a:solidFill>
                  <a:srgbClr val="FF0000"/>
                </a:solidFill>
              </a:rPr>
              <a:t>Φόρος εισοδήματος 24</a:t>
            </a:r>
            <a:r>
              <a:rPr lang="el-GR" sz="1600" b="1" dirty="0"/>
              <a:t>% για το </a:t>
            </a:r>
            <a:r>
              <a:rPr lang="el-GR" sz="1600" b="1"/>
              <a:t>2021. Ζητείται </a:t>
            </a:r>
            <a:r>
              <a:rPr lang="el-GR" sz="1600" b="1" dirty="0"/>
              <a:t>να συντάξετε τον Ισολογισμό και τα Αποτελέσματα χρήσης  31/12/2021 σύμφωνα με τα ΕΛΠ.Ποιό είναι το ποσό του φόρου εισοδήματος της μονάδας για το 2021?</a:t>
            </a:r>
            <a:endParaRPr lang="en-GB" sz="1600" dirty="0"/>
          </a:p>
          <a:p>
            <a:pPr marL="0" indent="0">
              <a:buFont typeface="Wingdings 3" panose="05040102010807070707" pitchFamily="18" charset="2"/>
              <a:buNone/>
              <a:defRPr/>
            </a:pPr>
            <a:r>
              <a:rPr lang="el-GR" b="1" dirty="0"/>
              <a:t> </a:t>
            </a:r>
            <a:endParaRPr lang="en-GB" dirty="0"/>
          </a:p>
          <a:p>
            <a:pPr>
              <a:defRPr/>
            </a:pPr>
            <a:endParaRPr lang="en-GB" dirty="0"/>
          </a:p>
        </p:txBody>
      </p:sp>
      <p:sp>
        <p:nvSpPr>
          <p:cNvPr id="120836" name="Footer Placeholder 3">
            <a:extLst>
              <a:ext uri="{FF2B5EF4-FFF2-40B4-BE49-F238E27FC236}">
                <a16:creationId xmlns:a16="http://schemas.microsoft.com/office/drawing/2014/main" id="{D331731C-E160-4595-B066-9E54C0DE88F6}"/>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20837" name="Slide Number Placeholder 4">
            <a:extLst>
              <a:ext uri="{FF2B5EF4-FFF2-40B4-BE49-F238E27FC236}">
                <a16:creationId xmlns:a16="http://schemas.microsoft.com/office/drawing/2014/main" id="{F1B33843-2A2C-4958-8C03-15A28F9271A1}"/>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8F4FBA4-8F40-4C90-8F0B-C6BB26C28C26}" type="slidenum">
              <a:rPr lang="en-US" altLang="en-US" sz="900" b="1" smtClean="0">
                <a:solidFill>
                  <a:schemeClr val="accent1"/>
                </a:solidFill>
              </a:rPr>
              <a:pPr algn="r"/>
              <a:t>101</a:t>
            </a:fld>
            <a:endParaRPr lang="en-US" altLang="en-US" sz="900" b="1">
              <a:solidFill>
                <a:schemeClr val="accent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B4BBDA25-3916-4DFB-97E7-244D94E2ACA0}"/>
              </a:ext>
            </a:extLst>
          </p:cNvPr>
          <p:cNvSpPr>
            <a:spLocks noGrp="1"/>
          </p:cNvSpPr>
          <p:nvPr>
            <p:ph type="title"/>
          </p:nvPr>
        </p:nvSpPr>
        <p:spPr>
          <a:xfrm>
            <a:off x="865188" y="927100"/>
            <a:ext cx="6345237" cy="709613"/>
          </a:xfrm>
        </p:spPr>
        <p:txBody>
          <a:bodyPr/>
          <a:lstStyle/>
          <a:p>
            <a:r>
              <a:rPr lang="el-GR" altLang="el-GR"/>
              <a:t>ΛΥΣΗ ΑΣΚΗΣΗΣ ΤΕΛΟΥΣ 1 (ΚΑΧ)</a:t>
            </a:r>
            <a:endParaRPr lang="en-GB" altLang="el-GR"/>
          </a:p>
        </p:txBody>
      </p:sp>
      <p:sp>
        <p:nvSpPr>
          <p:cNvPr id="3" name="Content Placeholder 2">
            <a:extLst>
              <a:ext uri="{FF2B5EF4-FFF2-40B4-BE49-F238E27FC236}">
                <a16:creationId xmlns:a16="http://schemas.microsoft.com/office/drawing/2014/main" id="{E0DD5FDB-2DBE-4BD3-BCB9-5F935813325B}"/>
              </a:ext>
            </a:extLst>
          </p:cNvPr>
          <p:cNvSpPr>
            <a:spLocks noGrp="1"/>
          </p:cNvSpPr>
          <p:nvPr>
            <p:ph idx="1"/>
          </p:nvPr>
        </p:nvSpPr>
        <p:spPr/>
        <p:txBody>
          <a:bodyPr/>
          <a:lstStyle/>
          <a:p>
            <a:pPr eaLnBrk="1" fontAlgn="ctr" hangingPunct="1">
              <a:defRPr/>
            </a:pPr>
            <a:r>
              <a:rPr lang="el-GR" dirty="0"/>
              <a:t>Κύκλος εργασιών (καθαρός)	</a:t>
            </a:r>
            <a:r>
              <a:rPr lang="en-GB" dirty="0"/>
              <a:t>		</a:t>
            </a:r>
            <a:r>
              <a:rPr lang="el-GR" dirty="0"/>
              <a:t>  </a:t>
            </a:r>
            <a:r>
              <a:rPr lang="en-GB" dirty="0"/>
              <a:t>3.800.000</a:t>
            </a:r>
          </a:p>
          <a:p>
            <a:pPr eaLnBrk="1" fontAlgn="ctr" hangingPunct="1">
              <a:defRPr/>
            </a:pPr>
            <a:r>
              <a:rPr lang="el-GR" dirty="0"/>
              <a:t>Κόστος πωλήσεων</a:t>
            </a:r>
            <a:r>
              <a:rPr lang="en-GB" dirty="0"/>
              <a:t>					</a:t>
            </a:r>
            <a:r>
              <a:rPr lang="en-US" dirty="0"/>
              <a:t>-</a:t>
            </a:r>
            <a:r>
              <a:rPr lang="en-GB" u="sng" dirty="0"/>
              <a:t>1.450.000</a:t>
            </a:r>
          </a:p>
          <a:p>
            <a:pPr eaLnBrk="1" fontAlgn="ctr" hangingPunct="1">
              <a:defRPr/>
            </a:pPr>
            <a:r>
              <a:rPr lang="el-GR" dirty="0"/>
              <a:t>Μικτό αποτέλεσμα</a:t>
            </a:r>
            <a:r>
              <a:rPr lang="en-GB" dirty="0"/>
              <a:t>					 </a:t>
            </a:r>
            <a:r>
              <a:rPr lang="el-GR" dirty="0"/>
              <a:t> </a:t>
            </a:r>
            <a:r>
              <a:rPr lang="en-GB" dirty="0"/>
              <a:t>2.350.000</a:t>
            </a:r>
          </a:p>
          <a:p>
            <a:pPr eaLnBrk="1" fontAlgn="ctr" hangingPunct="1">
              <a:defRPr/>
            </a:pPr>
            <a:r>
              <a:rPr lang="el-GR" dirty="0"/>
              <a:t>Λοιπά συνήθη έσοδα</a:t>
            </a:r>
            <a:r>
              <a:rPr lang="en-GB" dirty="0"/>
              <a:t>					    </a:t>
            </a:r>
            <a:r>
              <a:rPr lang="el-GR" dirty="0"/>
              <a:t> +</a:t>
            </a:r>
            <a:r>
              <a:rPr lang="en-GB" dirty="0"/>
              <a:t>12.000</a:t>
            </a:r>
          </a:p>
          <a:p>
            <a:pPr eaLnBrk="1" fontAlgn="ctr" hangingPunct="1">
              <a:defRPr/>
            </a:pPr>
            <a:r>
              <a:rPr lang="el-GR" dirty="0"/>
              <a:t>Έξοδα διοίκησης</a:t>
            </a:r>
            <a:r>
              <a:rPr lang="en-GB" dirty="0"/>
              <a:t>						  </a:t>
            </a:r>
            <a:r>
              <a:rPr lang="el-GR" dirty="0"/>
              <a:t>  -</a:t>
            </a:r>
            <a:r>
              <a:rPr lang="en-GB" dirty="0"/>
              <a:t>400.000</a:t>
            </a:r>
          </a:p>
          <a:p>
            <a:pPr eaLnBrk="1" fontAlgn="ctr" hangingPunct="1">
              <a:defRPr/>
            </a:pPr>
            <a:r>
              <a:rPr lang="el-GR" dirty="0"/>
              <a:t>Έξοδα διάθεσης</a:t>
            </a:r>
            <a:r>
              <a:rPr lang="en-GB" dirty="0"/>
              <a:t>						 </a:t>
            </a:r>
            <a:r>
              <a:rPr lang="el-GR" dirty="0"/>
              <a:t>  </a:t>
            </a:r>
            <a:r>
              <a:rPr lang="en-GB" dirty="0"/>
              <a:t> </a:t>
            </a:r>
            <a:r>
              <a:rPr lang="el-GR" dirty="0"/>
              <a:t>-</a:t>
            </a:r>
            <a:r>
              <a:rPr lang="en-GB" u="sng" dirty="0"/>
              <a:t>300.000</a:t>
            </a:r>
          </a:p>
          <a:p>
            <a:pPr>
              <a:defRPr/>
            </a:pPr>
            <a:endParaRPr lang="en-GB" dirty="0"/>
          </a:p>
          <a:p>
            <a:pPr>
              <a:defRPr/>
            </a:pPr>
            <a:r>
              <a:rPr lang="el-GR" dirty="0">
                <a:solidFill>
                  <a:schemeClr val="accent5"/>
                </a:solidFill>
              </a:rPr>
              <a:t>Λειτουργικό αποτέλεσμα				  (1.662.000)</a:t>
            </a:r>
            <a:endParaRPr lang="en-GB" dirty="0">
              <a:solidFill>
                <a:schemeClr val="accent5"/>
              </a:solidFill>
            </a:endParaRPr>
          </a:p>
        </p:txBody>
      </p:sp>
      <p:sp>
        <p:nvSpPr>
          <p:cNvPr id="121860" name="Footer Placeholder 3">
            <a:extLst>
              <a:ext uri="{FF2B5EF4-FFF2-40B4-BE49-F238E27FC236}">
                <a16:creationId xmlns:a16="http://schemas.microsoft.com/office/drawing/2014/main" id="{1C6C6CD7-2532-408A-AB46-D857943B82FA}"/>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21861" name="Slide Number Placeholder 4">
            <a:extLst>
              <a:ext uri="{FF2B5EF4-FFF2-40B4-BE49-F238E27FC236}">
                <a16:creationId xmlns:a16="http://schemas.microsoft.com/office/drawing/2014/main" id="{8AC37428-CEA3-4BA8-A021-A4F054B9F6A8}"/>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6D41D96-A36D-48C5-AF3D-6A1E12D9B6FE}" type="slidenum">
              <a:rPr lang="en-US" altLang="en-US" sz="900" b="1" smtClean="0">
                <a:solidFill>
                  <a:schemeClr val="accent1"/>
                </a:solidFill>
              </a:rPr>
              <a:pPr algn="r"/>
              <a:t>102</a:t>
            </a:fld>
            <a:endParaRPr lang="en-US" altLang="en-US" sz="900" b="1">
              <a:solidFill>
                <a:schemeClr val="accent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93C0FED3-528D-4904-8A7D-AE104B38E2BF}"/>
              </a:ext>
            </a:extLst>
          </p:cNvPr>
          <p:cNvSpPr>
            <a:spLocks noGrp="1"/>
          </p:cNvSpPr>
          <p:nvPr>
            <p:ph type="title"/>
          </p:nvPr>
        </p:nvSpPr>
        <p:spPr>
          <a:xfrm>
            <a:off x="865188" y="927100"/>
            <a:ext cx="6345237" cy="709613"/>
          </a:xfrm>
        </p:spPr>
        <p:txBody>
          <a:bodyPr/>
          <a:lstStyle/>
          <a:p>
            <a:r>
              <a:rPr lang="el-GR" altLang="el-GR"/>
              <a:t>ΛΥΣΗ ΑΣΚΗΣΗΣ ΤΕΛΟΥΣ 1 (ΚΑΧ)</a:t>
            </a:r>
            <a:endParaRPr lang="en-GB" altLang="el-GR"/>
          </a:p>
        </p:txBody>
      </p:sp>
      <p:sp>
        <p:nvSpPr>
          <p:cNvPr id="122883" name="Content Placeholder 2">
            <a:extLst>
              <a:ext uri="{FF2B5EF4-FFF2-40B4-BE49-F238E27FC236}">
                <a16:creationId xmlns:a16="http://schemas.microsoft.com/office/drawing/2014/main" id="{C1FBAAA5-F6C2-4AB8-B582-40752E4B8C38}"/>
              </a:ext>
            </a:extLst>
          </p:cNvPr>
          <p:cNvSpPr>
            <a:spLocks noGrp="1"/>
          </p:cNvSpPr>
          <p:nvPr>
            <p:ph idx="1"/>
          </p:nvPr>
        </p:nvSpPr>
        <p:spPr/>
        <p:txBody>
          <a:bodyPr/>
          <a:lstStyle/>
          <a:p>
            <a:pPr eaLnBrk="1" fontAlgn="ctr" hangingPunct="1"/>
            <a:r>
              <a:rPr lang="el-GR" altLang="el-GR"/>
              <a:t>Λοιπά έξοδα και ζημιές</a:t>
            </a:r>
            <a:r>
              <a:rPr lang="en-GB" altLang="el-GR"/>
              <a:t>							-8.000</a:t>
            </a:r>
          </a:p>
          <a:p>
            <a:pPr eaLnBrk="1" fontAlgn="ctr" hangingPunct="1"/>
            <a:r>
              <a:rPr lang="el-GR" altLang="el-GR"/>
              <a:t>Απομειώσεις περιουσιακών στοιχείων </a:t>
            </a:r>
            <a:endParaRPr lang="en-GB" altLang="el-GR"/>
          </a:p>
          <a:p>
            <a:pPr eaLnBrk="1" fontAlgn="ctr" hangingPunct="1"/>
            <a:r>
              <a:rPr lang="en-GB" altLang="el-GR"/>
              <a:t>Z</a:t>
            </a:r>
            <a:r>
              <a:rPr lang="el-GR" altLang="el-GR"/>
              <a:t>ημίες από διάθεση μη κυκλοφ</a:t>
            </a:r>
            <a:r>
              <a:rPr lang="en-GB" altLang="el-GR"/>
              <a:t>.</a:t>
            </a:r>
            <a:r>
              <a:rPr lang="el-GR" altLang="el-GR"/>
              <a:t> στοιχείων</a:t>
            </a:r>
            <a:r>
              <a:rPr lang="en-GB" altLang="el-GR"/>
              <a:t>			-12.000</a:t>
            </a:r>
          </a:p>
          <a:p>
            <a:pPr eaLnBrk="1" fontAlgn="ctr" hangingPunct="1"/>
            <a:r>
              <a:rPr lang="el-GR" altLang="el-GR"/>
              <a:t>Κέρδη και ζημίες από επιμέτρηση στην εύλογη αξία</a:t>
            </a:r>
            <a:endParaRPr lang="en-GB" altLang="el-GR"/>
          </a:p>
          <a:p>
            <a:pPr eaLnBrk="1" fontAlgn="ctr" hangingPunct="1"/>
            <a:r>
              <a:rPr lang="el-GR" altLang="el-GR"/>
              <a:t>Έσοδα συμμετοχών και επενδύσεων</a:t>
            </a:r>
            <a:r>
              <a:rPr lang="en-GB" altLang="el-GR"/>
              <a:t>				+50.000</a:t>
            </a:r>
          </a:p>
          <a:p>
            <a:pPr eaLnBrk="1" fontAlgn="ctr" hangingPunct="1"/>
            <a:r>
              <a:rPr lang="el-GR" altLang="el-GR"/>
              <a:t>Κέρδος από αγορά οντότητας ή τμήματος σε τιμή ευκαιρίας</a:t>
            </a:r>
            <a:endParaRPr lang="en-GB" altLang="el-GR"/>
          </a:p>
          <a:p>
            <a:pPr eaLnBrk="1" fontAlgn="ctr" hangingPunct="1"/>
            <a:r>
              <a:rPr lang="el-GR" altLang="el-GR"/>
              <a:t>Λοιπά έσοδα και κέρδη</a:t>
            </a:r>
            <a:r>
              <a:rPr lang="en-GB" altLang="el-GR"/>
              <a:t>							+</a:t>
            </a:r>
            <a:r>
              <a:rPr lang="en-GB" altLang="el-GR" u="sng"/>
              <a:t>12.000   </a:t>
            </a:r>
            <a:r>
              <a:rPr lang="el-GR" altLang="el-GR"/>
              <a:t> </a:t>
            </a:r>
            <a:r>
              <a:rPr lang="en-US" altLang="el-GR"/>
              <a:t>    	</a:t>
            </a:r>
            <a:r>
              <a:rPr lang="el-GR" altLang="el-GR"/>
              <a:t> </a:t>
            </a:r>
            <a:r>
              <a:rPr lang="el-GR" altLang="el-GR" b="1"/>
              <a:t>Αποτελέσματα προ τόκων και φόρων</a:t>
            </a:r>
            <a:r>
              <a:rPr lang="en-US" altLang="el-GR" b="1"/>
              <a:t>                    </a:t>
            </a:r>
            <a:r>
              <a:rPr lang="el-GR" altLang="el-GR" b="1"/>
              <a:t>1.704.000</a:t>
            </a:r>
            <a:endParaRPr lang="en-GB" altLang="el-GR" b="1" u="sng"/>
          </a:p>
          <a:p>
            <a:pPr lvl="4"/>
            <a:endParaRPr lang="en-GB" altLang="el-GR"/>
          </a:p>
        </p:txBody>
      </p:sp>
      <p:sp>
        <p:nvSpPr>
          <p:cNvPr id="122884" name="Footer Placeholder 3">
            <a:extLst>
              <a:ext uri="{FF2B5EF4-FFF2-40B4-BE49-F238E27FC236}">
                <a16:creationId xmlns:a16="http://schemas.microsoft.com/office/drawing/2014/main" id="{3384706A-616B-4D40-8441-1C8F0233272D}"/>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22885" name="Slide Number Placeholder 4">
            <a:extLst>
              <a:ext uri="{FF2B5EF4-FFF2-40B4-BE49-F238E27FC236}">
                <a16:creationId xmlns:a16="http://schemas.microsoft.com/office/drawing/2014/main" id="{66025859-A32E-48E0-8A0C-E55D60BDC293}"/>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E129B22-0247-4270-B8D7-CA41C9D5F9BE}" type="slidenum">
              <a:rPr lang="en-US" altLang="en-US" sz="900" b="1" smtClean="0">
                <a:solidFill>
                  <a:schemeClr val="accent1"/>
                </a:solidFill>
              </a:rPr>
              <a:pPr algn="r"/>
              <a:t>103</a:t>
            </a:fld>
            <a:endParaRPr lang="en-US" altLang="en-US" sz="900" b="1">
              <a:solidFill>
                <a:schemeClr val="accent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63D191CB-8C28-4404-BF8F-2845104572D9}"/>
              </a:ext>
            </a:extLst>
          </p:cNvPr>
          <p:cNvSpPr>
            <a:spLocks noGrp="1"/>
          </p:cNvSpPr>
          <p:nvPr>
            <p:ph type="title"/>
          </p:nvPr>
        </p:nvSpPr>
        <p:spPr>
          <a:xfrm>
            <a:off x="865188" y="927100"/>
            <a:ext cx="6345237" cy="709613"/>
          </a:xfrm>
        </p:spPr>
        <p:txBody>
          <a:bodyPr/>
          <a:lstStyle/>
          <a:p>
            <a:r>
              <a:rPr lang="el-GR" altLang="el-GR"/>
              <a:t>ΛΥΣΗ ΑΣΚΗΣΗΣ ΤΕΛΟΥΣ 1 (ΚΑΧ)</a:t>
            </a:r>
            <a:endParaRPr lang="en-GB" altLang="el-GR"/>
          </a:p>
        </p:txBody>
      </p:sp>
      <p:sp>
        <p:nvSpPr>
          <p:cNvPr id="123907" name="Content Placeholder 2">
            <a:extLst>
              <a:ext uri="{FF2B5EF4-FFF2-40B4-BE49-F238E27FC236}">
                <a16:creationId xmlns:a16="http://schemas.microsoft.com/office/drawing/2014/main" id="{D7052FC6-BB8D-4D49-A0C5-19C6CB8809A3}"/>
              </a:ext>
            </a:extLst>
          </p:cNvPr>
          <p:cNvSpPr>
            <a:spLocks noGrp="1"/>
          </p:cNvSpPr>
          <p:nvPr>
            <p:ph idx="1"/>
          </p:nvPr>
        </p:nvSpPr>
        <p:spPr/>
        <p:txBody>
          <a:bodyPr/>
          <a:lstStyle/>
          <a:p>
            <a:pPr eaLnBrk="1" fontAlgn="ctr" hangingPunct="1"/>
            <a:r>
              <a:rPr lang="el-GR" altLang="el-GR"/>
              <a:t>Αποτελέσματα προ τόκων και φόρων			  1.704.000</a:t>
            </a:r>
            <a:endParaRPr lang="en-GB" altLang="el-GR"/>
          </a:p>
          <a:p>
            <a:pPr eaLnBrk="1" fontAlgn="ctr" hangingPunct="1"/>
            <a:r>
              <a:rPr lang="el-GR" altLang="el-GR"/>
              <a:t>Πιστωτικοί τόκοι και συναφή έσοδα</a:t>
            </a:r>
            <a:r>
              <a:rPr lang="en-GB" altLang="el-GR"/>
              <a:t>				  5.000</a:t>
            </a:r>
          </a:p>
          <a:p>
            <a:pPr eaLnBrk="1" fontAlgn="ctr" hangingPunct="1"/>
            <a:r>
              <a:rPr lang="el-GR" altLang="el-GR"/>
              <a:t>Χρεωστικοί τόκοι και συναφή έξοδα</a:t>
            </a:r>
            <a:r>
              <a:rPr lang="en-GB" altLang="el-GR"/>
              <a:t>				</a:t>
            </a:r>
            <a:r>
              <a:rPr lang="en-GB" altLang="el-GR" u="sng"/>
              <a:t>25.000</a:t>
            </a:r>
          </a:p>
          <a:p>
            <a:pPr eaLnBrk="1" fontAlgn="ctr" hangingPunct="1"/>
            <a:r>
              <a:rPr lang="el-GR" altLang="el-GR"/>
              <a:t>Αποτέλεσμα προ φόρων						  1.684.000</a:t>
            </a:r>
            <a:endParaRPr lang="en-GB" altLang="el-GR"/>
          </a:p>
          <a:p>
            <a:pPr eaLnBrk="1" fontAlgn="ctr" hangingPunct="1"/>
            <a:r>
              <a:rPr lang="el-GR" altLang="el-GR"/>
              <a:t>Φόροι εισοδήματος(24%)						</a:t>
            </a:r>
            <a:r>
              <a:rPr lang="el-GR" altLang="el-GR" u="sng"/>
              <a:t>      </a:t>
            </a:r>
            <a:r>
              <a:rPr lang="el-GR" altLang="el-GR" u="sng">
                <a:solidFill>
                  <a:srgbClr val="FF0000"/>
                </a:solidFill>
              </a:rPr>
              <a:t>404.160</a:t>
            </a:r>
            <a:endParaRPr lang="en-GB" altLang="el-GR" u="sng">
              <a:solidFill>
                <a:srgbClr val="FF0000"/>
              </a:solidFill>
            </a:endParaRPr>
          </a:p>
          <a:p>
            <a:pPr eaLnBrk="1" fontAlgn="ctr" hangingPunct="1"/>
            <a:r>
              <a:rPr lang="el-GR" altLang="el-GR"/>
              <a:t>Αποτέλεσμα περιόδου μετά από φόρους		</a:t>
            </a:r>
            <a:r>
              <a:rPr lang="el-GR" altLang="el-GR" b="1">
                <a:solidFill>
                  <a:srgbClr val="FF0000"/>
                </a:solidFill>
              </a:rPr>
              <a:t>  1.279.840</a:t>
            </a:r>
            <a:endParaRPr lang="en-GB" altLang="el-GR" b="1">
              <a:solidFill>
                <a:srgbClr val="FF0000"/>
              </a:solidFill>
            </a:endParaRPr>
          </a:p>
          <a:p>
            <a:endParaRPr lang="en-GB" altLang="el-GR"/>
          </a:p>
        </p:txBody>
      </p:sp>
      <p:sp>
        <p:nvSpPr>
          <p:cNvPr id="123908" name="Footer Placeholder 3">
            <a:extLst>
              <a:ext uri="{FF2B5EF4-FFF2-40B4-BE49-F238E27FC236}">
                <a16:creationId xmlns:a16="http://schemas.microsoft.com/office/drawing/2014/main" id="{7DBF3F14-8E8D-4FE1-8F8C-71D162C576CA}"/>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23909" name="Slide Number Placeholder 4">
            <a:extLst>
              <a:ext uri="{FF2B5EF4-FFF2-40B4-BE49-F238E27FC236}">
                <a16:creationId xmlns:a16="http://schemas.microsoft.com/office/drawing/2014/main" id="{631A02EA-1705-49AA-B3FF-784F6402C858}"/>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29D45B3-894B-4A8B-A480-4824963BE8CF}" type="slidenum">
              <a:rPr lang="en-US" altLang="en-US" sz="900" b="1" smtClean="0">
                <a:solidFill>
                  <a:schemeClr val="accent1"/>
                </a:solidFill>
              </a:rPr>
              <a:pPr algn="r"/>
              <a:t>104</a:t>
            </a:fld>
            <a:endParaRPr lang="en-US" altLang="en-US" sz="900" b="1">
              <a:solidFill>
                <a:schemeClr val="accent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DC93D0B3-7715-4897-88B2-C5E4DC24FD91}"/>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124931" name="Content Placeholder 2">
            <a:extLst>
              <a:ext uri="{FF2B5EF4-FFF2-40B4-BE49-F238E27FC236}">
                <a16:creationId xmlns:a16="http://schemas.microsoft.com/office/drawing/2014/main" id="{4FE08084-3ED0-479F-AC68-9207032E874E}"/>
              </a:ext>
            </a:extLst>
          </p:cNvPr>
          <p:cNvSpPr>
            <a:spLocks noGrp="1"/>
          </p:cNvSpPr>
          <p:nvPr>
            <p:ph idx="1"/>
          </p:nvPr>
        </p:nvSpPr>
        <p:spPr/>
        <p:txBody>
          <a:bodyPr/>
          <a:lstStyle/>
          <a:p>
            <a:pPr marL="0" indent="0">
              <a:buFont typeface="Wingdings 3" panose="05040102010807070707" pitchFamily="18" charset="2"/>
              <a:buNone/>
            </a:pPr>
            <a:r>
              <a:rPr lang="el-GR" altLang="el-GR" sz="2400" b="1"/>
              <a:t>ΕΝΕΡΓΗΤΙΚΟ</a:t>
            </a:r>
          </a:p>
          <a:p>
            <a:pPr marL="0" indent="0">
              <a:buFont typeface="Wingdings 3" panose="05040102010807070707" pitchFamily="18" charset="2"/>
              <a:buNone/>
            </a:pPr>
            <a:r>
              <a:rPr lang="el-GR" altLang="el-GR" b="1">
                <a:solidFill>
                  <a:srgbClr val="00B050"/>
                </a:solidFill>
              </a:rPr>
              <a:t>Μη κυκλοφορούντα Περιουσιακά στοιχεία</a:t>
            </a:r>
          </a:p>
          <a:p>
            <a:pPr marL="0" indent="0">
              <a:buFont typeface="Wingdings 3" panose="05040102010807070707" pitchFamily="18" charset="2"/>
              <a:buNone/>
            </a:pPr>
            <a:r>
              <a:rPr lang="el-GR" altLang="el-GR" b="1">
                <a:solidFill>
                  <a:schemeClr val="tx1"/>
                </a:solidFill>
              </a:rPr>
              <a:t>Ενσώματα Πάγια</a:t>
            </a:r>
          </a:p>
          <a:p>
            <a:pPr marL="0" indent="0">
              <a:buFont typeface="Wingdings 3" panose="05040102010807070707" pitchFamily="18" charset="2"/>
              <a:buNone/>
            </a:pPr>
            <a:r>
              <a:rPr lang="el-GR" altLang="el-GR" b="1">
                <a:solidFill>
                  <a:schemeClr val="tx1"/>
                </a:solidFill>
              </a:rPr>
              <a:t>Ακίνητα 									2.000.000</a:t>
            </a:r>
          </a:p>
          <a:p>
            <a:pPr marL="0" indent="0">
              <a:buFont typeface="Wingdings 3" panose="05040102010807070707" pitchFamily="18" charset="2"/>
              <a:buNone/>
            </a:pPr>
            <a:r>
              <a:rPr lang="el-GR" altLang="el-GR" b="1">
                <a:solidFill>
                  <a:schemeClr val="tx1"/>
                </a:solidFill>
              </a:rPr>
              <a:t>Μηχανολογικός εξοπλισμός 					   400.000</a:t>
            </a:r>
          </a:p>
          <a:p>
            <a:pPr marL="0" indent="0">
              <a:buFont typeface="Wingdings 3" panose="05040102010807070707" pitchFamily="18" charset="2"/>
              <a:buNone/>
            </a:pPr>
            <a:r>
              <a:rPr lang="el-GR" altLang="en-US" b="1">
                <a:solidFill>
                  <a:schemeClr val="tx1"/>
                </a:solidFill>
              </a:rPr>
              <a:t>Λοιπός εξοπλισμός</a:t>
            </a:r>
            <a:r>
              <a:rPr lang="el-GR" altLang="en-US">
                <a:solidFill>
                  <a:schemeClr val="tx1"/>
                </a:solidFill>
              </a:rPr>
              <a:t> 						</a:t>
            </a:r>
            <a:r>
              <a:rPr lang="el-GR" altLang="el-GR"/>
              <a:t>	</a:t>
            </a:r>
            <a:r>
              <a:rPr lang="el-GR" altLang="el-GR" u="sng"/>
              <a:t>   </a:t>
            </a:r>
            <a:r>
              <a:rPr lang="el-GR" altLang="el-GR" b="1" u="sng"/>
              <a:t>520.000</a:t>
            </a:r>
            <a:endParaRPr lang="el-GR" altLang="en-US" b="1" u="sng">
              <a:solidFill>
                <a:schemeClr val="tx1"/>
              </a:solidFill>
            </a:endParaRPr>
          </a:p>
          <a:p>
            <a:pPr marL="0" indent="0">
              <a:buFont typeface="Wingdings 3" panose="05040102010807070707" pitchFamily="18" charset="2"/>
              <a:buNone/>
            </a:pPr>
            <a:r>
              <a:rPr lang="el-GR" altLang="el-GR" b="1">
                <a:solidFill>
                  <a:schemeClr val="tx1"/>
                </a:solidFill>
              </a:rPr>
              <a:t>Σύνολο 										2.920.000</a:t>
            </a:r>
          </a:p>
        </p:txBody>
      </p:sp>
      <p:sp>
        <p:nvSpPr>
          <p:cNvPr id="124932" name="Footer Placeholder 3">
            <a:extLst>
              <a:ext uri="{FF2B5EF4-FFF2-40B4-BE49-F238E27FC236}">
                <a16:creationId xmlns:a16="http://schemas.microsoft.com/office/drawing/2014/main" id="{DB9A2566-C3F1-4A0D-AB93-F98C0C837BD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24933" name="Slide Number Placeholder 4">
            <a:extLst>
              <a:ext uri="{FF2B5EF4-FFF2-40B4-BE49-F238E27FC236}">
                <a16:creationId xmlns:a16="http://schemas.microsoft.com/office/drawing/2014/main" id="{815DD65F-FE3D-4A97-8D39-F13DFA6A7D0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8D133A-38BC-4AEF-8FAD-83DE703BB287}" type="slidenum">
              <a:rPr lang="en-US" altLang="en-US" smtClean="0">
                <a:solidFill>
                  <a:schemeClr val="bg1"/>
                </a:solidFill>
              </a:rPr>
              <a:pPr/>
              <a:t>105</a:t>
            </a:fld>
            <a:endParaRPr lang="en-US" altLang="en-US">
              <a:solidFill>
                <a:schemeClr val="bg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F5D2134E-A069-42B9-A581-D093C441F14D}"/>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B37C814F-1763-4C31-B960-0AE45A319CA9}"/>
              </a:ext>
            </a:extLst>
          </p:cNvPr>
          <p:cNvSpPr>
            <a:spLocks noGrp="1"/>
          </p:cNvSpPr>
          <p:nvPr>
            <p:ph idx="1"/>
          </p:nvPr>
        </p:nvSpPr>
        <p:spPr/>
        <p:txBody>
          <a:bodyPr/>
          <a:lstStyle/>
          <a:p>
            <a:pPr marL="0" indent="0">
              <a:buFont typeface="Wingdings 3" panose="05040102010807070707" pitchFamily="18" charset="2"/>
              <a:buNone/>
              <a:defRPr/>
            </a:pPr>
            <a:r>
              <a:rPr lang="el-GR" sz="2400" b="1" dirty="0"/>
              <a:t>ΕΝΕΡΓΗΤΙΚΟ</a:t>
            </a:r>
          </a:p>
          <a:p>
            <a:pPr marL="0" indent="0">
              <a:buFont typeface="Wingdings 3" panose="05040102010807070707" pitchFamily="18" charset="2"/>
              <a:buNone/>
              <a:defRPr/>
            </a:pPr>
            <a:r>
              <a:rPr lang="el-GR" b="1" dirty="0">
                <a:solidFill>
                  <a:srgbClr val="00B050"/>
                </a:solidFill>
              </a:rPr>
              <a:t>Μη κυκλοφορούντα Περιουσιακά στοιχεία</a:t>
            </a:r>
          </a:p>
          <a:p>
            <a:pPr marL="0" indent="0">
              <a:buFont typeface="Wingdings 3" panose="05040102010807070707" pitchFamily="18" charset="2"/>
              <a:buNone/>
              <a:defRPr/>
            </a:pPr>
            <a:r>
              <a:rPr lang="el-GR" b="1" dirty="0">
                <a:solidFill>
                  <a:schemeClr val="tx1"/>
                </a:solidFill>
              </a:rPr>
              <a:t>Αυλα πάγια</a:t>
            </a:r>
          </a:p>
          <a:p>
            <a:pPr marL="0" indent="0">
              <a:buFont typeface="Wingdings 3" panose="05040102010807070707" pitchFamily="18" charset="2"/>
              <a:buNone/>
              <a:defRPr/>
            </a:pPr>
            <a:r>
              <a:rPr lang="el-GR" b="1" dirty="0">
                <a:solidFill>
                  <a:schemeClr val="tx1"/>
                </a:solidFill>
              </a:rPr>
              <a:t>Δαπάνες Ανάπτυξης 							135.000</a:t>
            </a:r>
          </a:p>
          <a:p>
            <a:pPr marL="0" indent="0">
              <a:buFont typeface="Wingdings 3" panose="05040102010807070707" pitchFamily="18" charset="2"/>
              <a:buNone/>
              <a:defRPr/>
            </a:pPr>
            <a:r>
              <a:rPr lang="el-GR" b="1" dirty="0">
                <a:solidFill>
                  <a:schemeClr val="tx1"/>
                </a:solidFill>
              </a:rPr>
              <a:t>Υπεραξία 										200.000</a:t>
            </a:r>
          </a:p>
          <a:p>
            <a:pPr marL="0" indent="0" algn="just">
              <a:buFont typeface="Wingdings 3" panose="05040102010807070707" pitchFamily="18" charset="2"/>
              <a:buNone/>
              <a:defRPr/>
            </a:pPr>
            <a:r>
              <a:rPr lang="el-GR" altLang="en-US" b="1" dirty="0">
                <a:solidFill>
                  <a:schemeClr val="tx1"/>
                </a:solidFill>
              </a:rPr>
              <a:t>Λοιπά άυλα </a:t>
            </a:r>
            <a:r>
              <a:rPr lang="el-GR" b="1" dirty="0">
                <a:solidFill>
                  <a:schemeClr val="tx1"/>
                </a:solidFill>
              </a:rPr>
              <a:t>(εμπορικές άδειες) 					</a:t>
            </a:r>
            <a:r>
              <a:rPr lang="el-GR" altLang="en-US" b="1" u="sng" dirty="0">
                <a:solidFill>
                  <a:schemeClr val="tx1"/>
                </a:solidFill>
              </a:rPr>
              <a:t>200.000</a:t>
            </a:r>
            <a:r>
              <a:rPr lang="el-GR" b="1" u="sng" dirty="0">
                <a:solidFill>
                  <a:schemeClr val="tx1"/>
                </a:solidFill>
              </a:rPr>
              <a:t> </a:t>
            </a:r>
          </a:p>
          <a:p>
            <a:pPr marL="0" indent="0" algn="just">
              <a:buFont typeface="Wingdings 3" panose="05040102010807070707" pitchFamily="18" charset="2"/>
              <a:buNone/>
              <a:defRPr/>
            </a:pPr>
            <a:r>
              <a:rPr lang="el-GR" b="1" dirty="0">
                <a:solidFill>
                  <a:schemeClr val="tx1"/>
                </a:solidFill>
              </a:rPr>
              <a:t>Σύνολο 											535.000</a:t>
            </a:r>
          </a:p>
          <a:p>
            <a:pPr marL="0" indent="0" algn="just">
              <a:buFont typeface="Wingdings 3" panose="05040102010807070707" pitchFamily="18" charset="2"/>
              <a:buNone/>
              <a:defRPr/>
            </a:pPr>
            <a:r>
              <a:rPr lang="el-GR" b="1" dirty="0">
                <a:solidFill>
                  <a:schemeClr val="tx1"/>
                </a:solidFill>
              </a:rPr>
              <a:t>Σύνολο μη κυκλοφορούντων 				    3.455.000</a:t>
            </a:r>
            <a:endParaRPr lang="el-GR" b="1" dirty="0">
              <a:solidFill>
                <a:schemeClr val="accent1">
                  <a:lumMod val="60000"/>
                  <a:lumOff val="40000"/>
                </a:schemeClr>
              </a:solidFill>
            </a:endParaRPr>
          </a:p>
          <a:p>
            <a:pPr marL="0" indent="0" algn="just">
              <a:buFont typeface="Wingdings 3" panose="05040102010807070707" pitchFamily="18" charset="2"/>
              <a:buNone/>
              <a:defRPr/>
            </a:pPr>
            <a:endParaRPr lang="el-GR" b="1" dirty="0">
              <a:solidFill>
                <a:schemeClr val="tx1"/>
              </a:solidFill>
            </a:endParaRPr>
          </a:p>
          <a:p>
            <a:pPr marL="0" indent="0" algn="just">
              <a:buFont typeface="Wingdings 3" panose="05040102010807070707" pitchFamily="18" charset="2"/>
              <a:buNone/>
              <a:defRPr/>
            </a:pPr>
            <a:endParaRPr lang="el-GR" b="1" dirty="0">
              <a:solidFill>
                <a:schemeClr val="tx1"/>
              </a:solidFill>
            </a:endParaRPr>
          </a:p>
          <a:p>
            <a:pPr marL="0" indent="0" algn="just">
              <a:buFont typeface="Wingdings 3" panose="05040102010807070707" pitchFamily="18" charset="2"/>
              <a:buNone/>
              <a:defRPr/>
            </a:pPr>
            <a:endParaRPr lang="el-GR" b="1" dirty="0">
              <a:solidFill>
                <a:schemeClr val="tx1"/>
              </a:solidFill>
            </a:endParaRPr>
          </a:p>
          <a:p>
            <a:pPr marL="0" indent="0" algn="just">
              <a:buFont typeface="Wingdings 3" panose="05040102010807070707" pitchFamily="18" charset="2"/>
              <a:buNone/>
              <a:defRPr/>
            </a:pPr>
            <a:endParaRPr lang="el-GR" b="1" dirty="0">
              <a:solidFill>
                <a:schemeClr val="tx1"/>
              </a:solidFill>
            </a:endParaRPr>
          </a:p>
          <a:p>
            <a:pPr marL="0" indent="0" algn="just">
              <a:buFont typeface="Wingdings 3" panose="05040102010807070707" pitchFamily="18" charset="2"/>
              <a:buNone/>
              <a:defRPr/>
            </a:pPr>
            <a:endParaRPr lang="el-GR" b="1" dirty="0">
              <a:solidFill>
                <a:schemeClr val="tx1"/>
              </a:solidFill>
            </a:endParaRPr>
          </a:p>
          <a:p>
            <a:pPr marL="0" indent="0" algn="just">
              <a:buFont typeface="Wingdings 3" panose="05040102010807070707" pitchFamily="18" charset="2"/>
              <a:buNone/>
              <a:defRPr/>
            </a:pPr>
            <a:endParaRPr lang="el-GR" b="1" dirty="0">
              <a:solidFill>
                <a:schemeClr val="tx1"/>
              </a:solidFill>
            </a:endParaRPr>
          </a:p>
          <a:p>
            <a:pPr marL="0" indent="0" algn="just">
              <a:buFont typeface="Wingdings 3" panose="05040102010807070707" pitchFamily="18" charset="2"/>
              <a:buNone/>
              <a:defRPr/>
            </a:pPr>
            <a:endParaRPr lang="el-GR" b="1" dirty="0">
              <a:solidFill>
                <a:schemeClr val="tx1"/>
              </a:solidFill>
            </a:endParaRPr>
          </a:p>
          <a:p>
            <a:pPr marL="0" indent="0">
              <a:buFont typeface="Wingdings 3" panose="05040102010807070707" pitchFamily="18" charset="2"/>
              <a:buNone/>
              <a:defRPr/>
            </a:pPr>
            <a:endParaRPr lang="en-GB" b="1" dirty="0">
              <a:solidFill>
                <a:schemeClr val="tx1"/>
              </a:solidFill>
            </a:endParaRPr>
          </a:p>
        </p:txBody>
      </p:sp>
      <p:sp>
        <p:nvSpPr>
          <p:cNvPr id="125956" name="Footer Placeholder 3">
            <a:extLst>
              <a:ext uri="{FF2B5EF4-FFF2-40B4-BE49-F238E27FC236}">
                <a16:creationId xmlns:a16="http://schemas.microsoft.com/office/drawing/2014/main" id="{9B98CB08-47A3-48E4-AA8D-618BD6F0926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25957" name="Slide Number Placeholder 4">
            <a:extLst>
              <a:ext uri="{FF2B5EF4-FFF2-40B4-BE49-F238E27FC236}">
                <a16:creationId xmlns:a16="http://schemas.microsoft.com/office/drawing/2014/main" id="{F66D93D2-98A9-4E76-9FE9-4499F68A456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3ABE70-8BE4-4860-A88F-483D186F4900}" type="slidenum">
              <a:rPr lang="en-US" altLang="en-US" smtClean="0">
                <a:solidFill>
                  <a:schemeClr val="bg1"/>
                </a:solidFill>
              </a:rPr>
              <a:pPr/>
              <a:t>106</a:t>
            </a:fld>
            <a:endParaRPr lang="en-US" altLang="en-US">
              <a:solidFill>
                <a:schemeClr val="bg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88014338-63D7-4D29-A527-05FE81D772EC}"/>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9DC6CEC3-2BC6-4BD3-87E2-E84946DCE67C}"/>
              </a:ext>
            </a:extLst>
          </p:cNvPr>
          <p:cNvSpPr>
            <a:spLocks noGrp="1"/>
          </p:cNvSpPr>
          <p:nvPr>
            <p:ph idx="1"/>
          </p:nvPr>
        </p:nvSpPr>
        <p:spPr/>
        <p:txBody>
          <a:bodyPr/>
          <a:lstStyle/>
          <a:p>
            <a:pPr>
              <a:defRPr/>
            </a:pPr>
            <a:r>
              <a:rPr lang="el-GR" sz="2400" b="1" dirty="0"/>
              <a:t>ΕΝΕΡΓΗΤΙΚΟ</a:t>
            </a:r>
          </a:p>
          <a:p>
            <a:pPr marL="0" indent="0">
              <a:buFont typeface="Wingdings 3" panose="05040102010807070707" pitchFamily="18" charset="2"/>
              <a:buNone/>
              <a:defRPr/>
            </a:pPr>
            <a:r>
              <a:rPr lang="el-GR" b="1" dirty="0">
                <a:solidFill>
                  <a:srgbClr val="00B050"/>
                </a:solidFill>
              </a:rPr>
              <a:t>Κυκλοφορούντα Περιουσιακά στοιχεία</a:t>
            </a:r>
          </a:p>
          <a:p>
            <a:pPr marL="0" indent="0">
              <a:buFont typeface="Wingdings 3" panose="05040102010807070707" pitchFamily="18" charset="2"/>
              <a:buNone/>
              <a:defRPr/>
            </a:pPr>
            <a:r>
              <a:rPr lang="el-GR" altLang="en-US" b="1" dirty="0">
                <a:solidFill>
                  <a:schemeClr val="tx1"/>
                </a:solidFill>
              </a:rPr>
              <a:t>Αποθέματα</a:t>
            </a:r>
          </a:p>
          <a:p>
            <a:pPr marL="0" indent="0">
              <a:buFont typeface="Wingdings 3" panose="05040102010807070707" pitchFamily="18" charset="2"/>
              <a:buNone/>
              <a:defRPr/>
            </a:pPr>
            <a:r>
              <a:rPr lang="el-GR" altLang="en-US" b="1" dirty="0">
                <a:solidFill>
                  <a:schemeClr val="tx1"/>
                </a:solidFill>
              </a:rPr>
              <a:t>Λοιπά αποθέματα 								</a:t>
            </a:r>
            <a:r>
              <a:rPr lang="el-GR" altLang="en-US" b="1" u="sng" dirty="0">
                <a:solidFill>
                  <a:schemeClr val="tx1"/>
                </a:solidFill>
              </a:rPr>
              <a:t>30.000</a:t>
            </a:r>
          </a:p>
          <a:p>
            <a:pPr marL="0" indent="0">
              <a:buFont typeface="Wingdings 3" panose="05040102010807070707" pitchFamily="18" charset="2"/>
              <a:buNone/>
              <a:defRPr/>
            </a:pPr>
            <a:r>
              <a:rPr lang="el-GR" b="1" dirty="0"/>
              <a:t>Σύνολο											30.000 </a:t>
            </a:r>
          </a:p>
          <a:p>
            <a:pPr>
              <a:defRPr/>
            </a:pPr>
            <a:endParaRPr lang="el-GR" b="1" dirty="0"/>
          </a:p>
          <a:p>
            <a:pPr>
              <a:defRPr/>
            </a:pPr>
            <a:endParaRPr lang="el-GR" b="1" dirty="0"/>
          </a:p>
          <a:p>
            <a:pPr>
              <a:defRPr/>
            </a:pPr>
            <a:endParaRPr lang="en-GB" dirty="0"/>
          </a:p>
        </p:txBody>
      </p:sp>
      <p:sp>
        <p:nvSpPr>
          <p:cNvPr id="126980" name="Footer Placeholder 3">
            <a:extLst>
              <a:ext uri="{FF2B5EF4-FFF2-40B4-BE49-F238E27FC236}">
                <a16:creationId xmlns:a16="http://schemas.microsoft.com/office/drawing/2014/main" id="{47D6B324-B535-4919-9C30-65BE06D7CBC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26981" name="Slide Number Placeholder 4">
            <a:extLst>
              <a:ext uri="{FF2B5EF4-FFF2-40B4-BE49-F238E27FC236}">
                <a16:creationId xmlns:a16="http://schemas.microsoft.com/office/drawing/2014/main" id="{8E12CF94-88B7-4E79-8457-72C3B366875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583BCF-02C0-4A71-A29A-58ADEA5A0734}" type="slidenum">
              <a:rPr lang="en-US" altLang="en-US" smtClean="0">
                <a:solidFill>
                  <a:schemeClr val="bg1"/>
                </a:solidFill>
              </a:rPr>
              <a:pPr/>
              <a:t>107</a:t>
            </a:fld>
            <a:endParaRPr lang="en-US" altLang="en-US">
              <a:solidFill>
                <a:schemeClr val="bg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B0C0DA5B-F843-43ED-ABF2-FE50E70C588D}"/>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D53B3353-B295-4515-BC89-36E07EDC1CBF}"/>
              </a:ext>
            </a:extLst>
          </p:cNvPr>
          <p:cNvSpPr>
            <a:spLocks noGrp="1"/>
          </p:cNvSpPr>
          <p:nvPr>
            <p:ph idx="1"/>
          </p:nvPr>
        </p:nvSpPr>
        <p:spPr/>
        <p:txBody>
          <a:bodyPr/>
          <a:lstStyle/>
          <a:p>
            <a:pPr>
              <a:defRPr/>
            </a:pPr>
            <a:r>
              <a:rPr lang="el-GR" sz="2400" b="1" dirty="0"/>
              <a:t>ΕΝΕΡΓΗΤΙΚΟ</a:t>
            </a:r>
          </a:p>
          <a:p>
            <a:pPr marL="0" indent="0">
              <a:buFont typeface="Wingdings 3" panose="05040102010807070707" pitchFamily="18" charset="2"/>
              <a:buNone/>
              <a:defRPr/>
            </a:pPr>
            <a:r>
              <a:rPr lang="el-GR" b="1" dirty="0">
                <a:solidFill>
                  <a:srgbClr val="00B050"/>
                </a:solidFill>
              </a:rPr>
              <a:t>Κυκλοφορούντα Περιουσιακά στοιχεία</a:t>
            </a:r>
          </a:p>
          <a:p>
            <a:pPr marL="0" indent="0">
              <a:buFont typeface="Wingdings 3" panose="05040102010807070707" pitchFamily="18" charset="2"/>
              <a:buNone/>
              <a:defRPr/>
            </a:pPr>
            <a:r>
              <a:rPr lang="el-GR" b="1" dirty="0">
                <a:solidFill>
                  <a:schemeClr val="tx1"/>
                </a:solidFill>
              </a:rPr>
              <a:t>Χρηματοοικονομικά στοιχεία και προκαταβολές</a:t>
            </a:r>
          </a:p>
          <a:p>
            <a:pPr marL="0" indent="0">
              <a:buFont typeface="Wingdings 3" panose="05040102010807070707" pitchFamily="18" charset="2"/>
              <a:buNone/>
              <a:defRPr/>
            </a:pPr>
            <a:r>
              <a:rPr lang="el-GR" b="1" dirty="0">
                <a:solidFill>
                  <a:schemeClr val="tx1"/>
                </a:solidFill>
              </a:rPr>
              <a:t>Εμπορικές απαιτήσεις 							 62.000 </a:t>
            </a:r>
          </a:p>
          <a:p>
            <a:pPr marL="0" indent="0">
              <a:buFont typeface="Wingdings 3" panose="05040102010807070707" pitchFamily="18" charset="2"/>
              <a:buNone/>
              <a:defRPr/>
            </a:pPr>
            <a:r>
              <a:rPr lang="el-GR" b="1" dirty="0">
                <a:solidFill>
                  <a:schemeClr val="tx1"/>
                </a:solidFill>
              </a:rPr>
              <a:t>(Πελάτες 32.000, </a:t>
            </a:r>
            <a:r>
              <a:rPr lang="el-GR" altLang="en-US" b="1" dirty="0">
                <a:solidFill>
                  <a:schemeClr val="tx1"/>
                </a:solidFill>
              </a:rPr>
              <a:t>Γραμμάτια Εισπρακτέα </a:t>
            </a:r>
            <a:r>
              <a:rPr lang="el-GR" b="1" dirty="0">
                <a:solidFill>
                  <a:schemeClr val="tx1"/>
                </a:solidFill>
              </a:rPr>
              <a:t>30.000,</a:t>
            </a:r>
            <a:r>
              <a:rPr lang="el-GR" altLang="en-US" b="1" dirty="0">
                <a:solidFill>
                  <a:schemeClr val="tx1"/>
                </a:solidFill>
              </a:rPr>
              <a:t> </a:t>
            </a:r>
            <a:r>
              <a:rPr lang="el-GR" b="1" dirty="0">
                <a:solidFill>
                  <a:schemeClr val="tx1"/>
                </a:solidFill>
              </a:rPr>
              <a:t>)</a:t>
            </a:r>
          </a:p>
          <a:p>
            <a:pPr marL="0" indent="0">
              <a:buFont typeface="Wingdings 3" panose="05040102010807070707" pitchFamily="18" charset="2"/>
              <a:buNone/>
              <a:defRPr/>
            </a:pPr>
            <a:r>
              <a:rPr lang="el-GR" b="1" dirty="0">
                <a:solidFill>
                  <a:schemeClr val="tx1"/>
                </a:solidFill>
              </a:rPr>
              <a:t>Λοιπά Χρηματοοικονομικά στοιχεία (Χρεόγραφα)</a:t>
            </a:r>
          </a:p>
          <a:p>
            <a:pPr marL="0" indent="0">
              <a:buFont typeface="Wingdings 3" panose="05040102010807070707" pitchFamily="18" charset="2"/>
              <a:buNone/>
              <a:defRPr/>
            </a:pPr>
            <a:r>
              <a:rPr lang="el-GR" b="1" dirty="0">
                <a:solidFill>
                  <a:schemeClr val="tx1"/>
                </a:solidFill>
              </a:rPr>
              <a:t>												 </a:t>
            </a:r>
            <a:r>
              <a:rPr lang="el-GR" b="1" u="sng" dirty="0">
                <a:solidFill>
                  <a:schemeClr val="tx1"/>
                </a:solidFill>
              </a:rPr>
              <a:t>125.000 </a:t>
            </a:r>
          </a:p>
          <a:p>
            <a:pPr marL="0" indent="0">
              <a:buFont typeface="Wingdings 3" panose="05040102010807070707" pitchFamily="18" charset="2"/>
              <a:buNone/>
              <a:defRPr/>
            </a:pPr>
            <a:r>
              <a:rPr lang="el-GR" b="1" dirty="0">
                <a:solidFill>
                  <a:schemeClr val="tx1"/>
                </a:solidFill>
              </a:rPr>
              <a:t>ΣΥΝΕΧΕΙΑ										 187.000</a:t>
            </a:r>
          </a:p>
          <a:p>
            <a:pPr marL="0" indent="0">
              <a:buFont typeface="Wingdings 3" panose="05040102010807070707" pitchFamily="18" charset="2"/>
              <a:buNone/>
              <a:defRPr/>
            </a:pPr>
            <a:r>
              <a:rPr lang="el-GR" b="1" dirty="0"/>
              <a:t> </a:t>
            </a:r>
            <a:endParaRPr lang="en-GB" dirty="0">
              <a:solidFill>
                <a:schemeClr val="tx1"/>
              </a:solidFill>
            </a:endParaRPr>
          </a:p>
        </p:txBody>
      </p:sp>
      <p:sp>
        <p:nvSpPr>
          <p:cNvPr id="128004" name="Footer Placeholder 3">
            <a:extLst>
              <a:ext uri="{FF2B5EF4-FFF2-40B4-BE49-F238E27FC236}">
                <a16:creationId xmlns:a16="http://schemas.microsoft.com/office/drawing/2014/main" id="{3B2489B6-126B-4AAF-89C0-649452248FF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28005" name="Slide Number Placeholder 4">
            <a:extLst>
              <a:ext uri="{FF2B5EF4-FFF2-40B4-BE49-F238E27FC236}">
                <a16:creationId xmlns:a16="http://schemas.microsoft.com/office/drawing/2014/main" id="{9A3A890C-9A85-46C1-90D8-7A128007A80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0493D8-2219-4913-8939-F5EBD3FC4FFF}" type="slidenum">
              <a:rPr lang="en-US" altLang="en-US" smtClean="0">
                <a:solidFill>
                  <a:schemeClr val="bg1"/>
                </a:solidFill>
              </a:rPr>
              <a:pPr/>
              <a:t>108</a:t>
            </a:fld>
            <a:endParaRPr lang="en-US" altLang="en-US">
              <a:solidFill>
                <a:schemeClr val="bg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6A46F359-BE70-421D-A358-B132A02AA48F}"/>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39C1FC4F-CE6E-4AAB-9C6F-A070D22646F5}"/>
              </a:ext>
            </a:extLst>
          </p:cNvPr>
          <p:cNvSpPr>
            <a:spLocks noGrp="1"/>
          </p:cNvSpPr>
          <p:nvPr>
            <p:ph idx="1"/>
          </p:nvPr>
        </p:nvSpPr>
        <p:spPr>
          <a:xfrm>
            <a:off x="611188" y="2276475"/>
            <a:ext cx="7596187" cy="3530600"/>
          </a:xfrm>
        </p:spPr>
        <p:txBody>
          <a:bodyPr/>
          <a:lstStyle/>
          <a:p>
            <a:pPr>
              <a:defRPr/>
            </a:pPr>
            <a:r>
              <a:rPr lang="el-GR" sz="2400" b="1" dirty="0"/>
              <a:t>ΕΝΕΡΓΗΤΙΚΟ</a:t>
            </a:r>
          </a:p>
          <a:p>
            <a:pPr marL="0" indent="0">
              <a:buFont typeface="Wingdings 3" panose="05040102010807070707" pitchFamily="18" charset="2"/>
              <a:buNone/>
              <a:defRPr/>
            </a:pPr>
            <a:r>
              <a:rPr lang="el-GR" b="1" dirty="0">
                <a:solidFill>
                  <a:srgbClr val="00B050"/>
                </a:solidFill>
              </a:rPr>
              <a:t>Κυκλοφορούντα Περιουσιακά στοιχεία </a:t>
            </a:r>
            <a:r>
              <a:rPr lang="el-GR" b="1" dirty="0">
                <a:solidFill>
                  <a:schemeClr val="tx1"/>
                </a:solidFill>
              </a:rPr>
              <a:t>ΣΥΝΕΧΕΙΑ</a:t>
            </a:r>
          </a:p>
          <a:p>
            <a:pPr marL="0" indent="0">
              <a:buFont typeface="Wingdings 3" panose="05040102010807070707" pitchFamily="18" charset="2"/>
              <a:buNone/>
              <a:defRPr/>
            </a:pPr>
            <a:r>
              <a:rPr lang="el-GR" b="1" dirty="0">
                <a:solidFill>
                  <a:schemeClr val="tx1"/>
                </a:solidFill>
              </a:rPr>
              <a:t>Χρηματοοικονομικά στοιχεία και προκαταβολές</a:t>
            </a:r>
          </a:p>
          <a:p>
            <a:pPr marL="0" indent="0">
              <a:buFont typeface="Wingdings 3" panose="05040102010807070707" pitchFamily="18" charset="2"/>
              <a:buNone/>
              <a:defRPr/>
            </a:pPr>
            <a:r>
              <a:rPr lang="el-GR" b="1" dirty="0">
                <a:solidFill>
                  <a:schemeClr val="tx1"/>
                </a:solidFill>
              </a:rPr>
              <a:t>Προπληρωμένα έξοδα 							  7.000</a:t>
            </a:r>
          </a:p>
          <a:p>
            <a:pPr marL="0" indent="0">
              <a:buFont typeface="Wingdings 3" panose="05040102010807070707" pitchFamily="18" charset="2"/>
              <a:buNone/>
              <a:defRPr/>
            </a:pPr>
            <a:r>
              <a:rPr lang="el-GR" b="1" dirty="0"/>
              <a:t> </a:t>
            </a:r>
            <a:r>
              <a:rPr lang="el-GR" b="1" dirty="0">
                <a:solidFill>
                  <a:schemeClr val="tx1"/>
                </a:solidFill>
              </a:rPr>
              <a:t>Ταμειακά διαθέσιμα και ισοδύναμα 			</a:t>
            </a:r>
            <a:r>
              <a:rPr lang="el-GR" b="1" u="sng" dirty="0">
                <a:solidFill>
                  <a:schemeClr val="tx1"/>
                </a:solidFill>
              </a:rPr>
              <a:t>      420.000</a:t>
            </a:r>
          </a:p>
          <a:p>
            <a:pPr marL="0" indent="0">
              <a:buFont typeface="Wingdings 3" panose="05040102010807070707" pitchFamily="18" charset="2"/>
              <a:buNone/>
              <a:defRPr/>
            </a:pPr>
            <a:r>
              <a:rPr lang="el-GR" b="1" dirty="0">
                <a:solidFill>
                  <a:schemeClr val="tx1"/>
                </a:solidFill>
              </a:rPr>
              <a:t>(</a:t>
            </a:r>
            <a:r>
              <a:rPr lang="el-GR" altLang="en-US" b="1" dirty="0">
                <a:solidFill>
                  <a:schemeClr val="tx1"/>
                </a:solidFill>
              </a:rPr>
              <a:t>Κ.Ο. 280.000, Ταμείο 140.000</a:t>
            </a:r>
            <a:r>
              <a:rPr lang="el-GR" b="1" dirty="0">
                <a:solidFill>
                  <a:schemeClr val="tx1"/>
                </a:solidFill>
              </a:rPr>
              <a:t>)</a:t>
            </a:r>
          </a:p>
          <a:p>
            <a:pPr marL="0" indent="0">
              <a:buFont typeface="Wingdings 3" panose="05040102010807070707" pitchFamily="18" charset="2"/>
              <a:buNone/>
              <a:defRPr/>
            </a:pPr>
            <a:r>
              <a:rPr lang="el-GR" b="1" dirty="0">
                <a:solidFill>
                  <a:schemeClr val="tx1"/>
                </a:solidFill>
              </a:rPr>
              <a:t>Σύνολο											614.000 							</a:t>
            </a:r>
          </a:p>
          <a:p>
            <a:pPr marL="0" indent="0">
              <a:buFont typeface="Wingdings 3" panose="05040102010807070707" pitchFamily="18" charset="2"/>
              <a:buNone/>
              <a:defRPr/>
            </a:pPr>
            <a:r>
              <a:rPr lang="el-GR" b="1" dirty="0">
                <a:solidFill>
                  <a:schemeClr val="tx1"/>
                </a:solidFill>
              </a:rPr>
              <a:t>Σύνολο Κυκλοφορούντων 						</a:t>
            </a:r>
            <a:r>
              <a:rPr lang="el-GR" b="1" u="sng" dirty="0">
                <a:solidFill>
                  <a:schemeClr val="tx1"/>
                </a:solidFill>
              </a:rPr>
              <a:t>644.000</a:t>
            </a:r>
            <a:endParaRPr lang="el-GR" b="1" u="sng" dirty="0">
              <a:solidFill>
                <a:schemeClr val="accent1">
                  <a:lumMod val="60000"/>
                  <a:lumOff val="40000"/>
                </a:schemeClr>
              </a:solidFill>
            </a:endParaRPr>
          </a:p>
          <a:p>
            <a:pPr marL="0" indent="0">
              <a:buFont typeface="Wingdings 3" panose="05040102010807070707" pitchFamily="18" charset="2"/>
              <a:buNone/>
              <a:defRPr/>
            </a:pPr>
            <a:r>
              <a:rPr lang="el-GR" b="1" dirty="0">
                <a:solidFill>
                  <a:schemeClr val="accent1">
                    <a:lumMod val="40000"/>
                    <a:lumOff val="60000"/>
                  </a:schemeClr>
                </a:solidFill>
              </a:rPr>
              <a:t>ΣΥΝΟΛΟ ΕΝΕΡΓΗΤΙΚΟΥ 						    4.099.000</a:t>
            </a:r>
          </a:p>
          <a:p>
            <a:pPr>
              <a:defRPr/>
            </a:pPr>
            <a:endParaRPr lang="en-GB" dirty="0"/>
          </a:p>
        </p:txBody>
      </p:sp>
      <p:sp>
        <p:nvSpPr>
          <p:cNvPr id="129028" name="Footer Placeholder 3">
            <a:extLst>
              <a:ext uri="{FF2B5EF4-FFF2-40B4-BE49-F238E27FC236}">
                <a16:creationId xmlns:a16="http://schemas.microsoft.com/office/drawing/2014/main" id="{E501CAA6-62C3-4C8D-B5D4-BBC4420FE24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29029" name="Slide Number Placeholder 4">
            <a:extLst>
              <a:ext uri="{FF2B5EF4-FFF2-40B4-BE49-F238E27FC236}">
                <a16:creationId xmlns:a16="http://schemas.microsoft.com/office/drawing/2014/main" id="{3DA46ADB-5B1C-4201-99C3-95E50ADECC0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288AAB-D834-4C2A-BD5D-7071E1D17519}" type="slidenum">
              <a:rPr lang="en-US" altLang="en-US" smtClean="0">
                <a:solidFill>
                  <a:schemeClr val="bg1"/>
                </a:solidFill>
              </a:rPr>
              <a:pPr/>
              <a:t>109</a:t>
            </a:fld>
            <a:endParaRPr lang="en-US"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C1E47C7-2742-44E7-97BE-C052E4E3FD29}"/>
              </a:ext>
            </a:extLst>
          </p:cNvPr>
          <p:cNvSpPr>
            <a:spLocks noGrp="1"/>
          </p:cNvSpPr>
          <p:nvPr>
            <p:ph type="title"/>
          </p:nvPr>
        </p:nvSpPr>
        <p:spPr>
          <a:xfrm>
            <a:off x="866775" y="927100"/>
            <a:ext cx="7593013" cy="709613"/>
          </a:xfrm>
        </p:spPr>
        <p:txBody>
          <a:bodyPr/>
          <a:lstStyle/>
          <a:p>
            <a:pPr eaLnBrk="1" hangingPunct="1"/>
            <a:r>
              <a:rPr lang="el-GR" altLang="en-US" sz="2800">
                <a:latin typeface="Arial" panose="020B0604020202020204" pitchFamily="34" charset="0"/>
              </a:rPr>
              <a:t>ΙΣΟΛΟΓΙΣΜΟΣ η ΚΑΤΑΣΤΑΣΗ ΧΡΗΜΑΤΟΟΙΚΟΝΟΜΙΚΗΣ ΘΕΣΗΣ</a:t>
            </a:r>
            <a:endParaRPr lang="en-US" altLang="en-US" sz="2800">
              <a:latin typeface="Arial" panose="020B0604020202020204" pitchFamily="34" charset="0"/>
            </a:endParaRPr>
          </a:p>
        </p:txBody>
      </p:sp>
      <p:sp>
        <p:nvSpPr>
          <p:cNvPr id="49155" name="Rectangle 3">
            <a:extLst>
              <a:ext uri="{FF2B5EF4-FFF2-40B4-BE49-F238E27FC236}">
                <a16:creationId xmlns:a16="http://schemas.microsoft.com/office/drawing/2014/main" id="{76AA9689-D2FC-4B5A-84CE-069DD589A3CA}"/>
              </a:ext>
            </a:extLst>
          </p:cNvPr>
          <p:cNvSpPr>
            <a:spLocks noGrp="1"/>
          </p:cNvSpPr>
          <p:nvPr>
            <p:ph type="body" idx="1"/>
          </p:nvPr>
        </p:nvSpPr>
        <p:spPr/>
        <p:txBody>
          <a:bodyPr/>
          <a:lstStyle/>
          <a:p>
            <a:pPr marL="0" indent="0" algn="just" eaLnBrk="1" hangingPunct="1">
              <a:lnSpc>
                <a:spcPct val="80000"/>
              </a:lnSpc>
            </a:pPr>
            <a:r>
              <a:rPr lang="el-GR" altLang="en-US" sz="1400"/>
              <a:t>Ο </a:t>
            </a:r>
            <a:r>
              <a:rPr lang="el-GR" altLang="en-US" sz="1600" b="1">
                <a:latin typeface="Arial" panose="020B0604020202020204" pitchFamily="34" charset="0"/>
              </a:rPr>
              <a:t>Ισολογισμός (</a:t>
            </a:r>
            <a:r>
              <a:rPr lang="en-US" altLang="en-US" sz="1600" b="1">
                <a:latin typeface="Arial" panose="020B0604020202020204" pitchFamily="34" charset="0"/>
              </a:rPr>
              <a:t>Balance sheet)</a:t>
            </a:r>
            <a:r>
              <a:rPr lang="el-GR" altLang="en-US" sz="1600" b="1">
                <a:latin typeface="Arial" panose="020B0604020202020204" pitchFamily="34" charset="0"/>
              </a:rPr>
              <a:t> </a:t>
            </a:r>
            <a:r>
              <a:rPr lang="el-GR" altLang="en-US" sz="1600">
                <a:latin typeface="Arial" panose="020B0604020202020204" pitchFamily="34" charset="0"/>
              </a:rPr>
              <a:t>απεικονίζει την οικονομική κατάσταση μίας επιχείρησης σε μία συγκεκριμένη χρονική στιγμή, αποτιμημένη σε ενιαίο νόμισμα</a:t>
            </a:r>
            <a:r>
              <a:rPr lang="en-US" altLang="en-US" sz="1600">
                <a:latin typeface="Arial" panose="020B0604020202020204" pitchFamily="34" charset="0"/>
              </a:rPr>
              <a:t> </a:t>
            </a:r>
            <a:r>
              <a:rPr lang="el-GR" altLang="en-US" sz="1600">
                <a:latin typeface="Arial" panose="020B0604020202020204" pitchFamily="34" charset="0"/>
              </a:rPr>
              <a:t> και αποτελείται από τρία μέρη:</a:t>
            </a:r>
          </a:p>
          <a:p>
            <a:pPr marL="0" indent="0" eaLnBrk="1" hangingPunct="1">
              <a:lnSpc>
                <a:spcPct val="80000"/>
              </a:lnSpc>
              <a:buFont typeface="Wingdings 3" panose="05040102010807070707" pitchFamily="18" charset="2"/>
              <a:buAutoNum type="arabicPeriod"/>
            </a:pPr>
            <a:r>
              <a:rPr lang="el-GR" altLang="en-US" sz="1600">
                <a:latin typeface="Arial" panose="020B0604020202020204" pitchFamily="34" charset="0"/>
              </a:rPr>
              <a:t>Το </a:t>
            </a:r>
            <a:r>
              <a:rPr lang="el-GR" altLang="en-US" sz="1600" b="1">
                <a:latin typeface="Arial" panose="020B0604020202020204" pitchFamily="34" charset="0"/>
              </a:rPr>
              <a:t>Ενεργητικό</a:t>
            </a:r>
            <a:r>
              <a:rPr lang="el-GR" altLang="en-US" sz="1600">
                <a:latin typeface="Arial" panose="020B0604020202020204" pitchFamily="34" charset="0"/>
              </a:rPr>
              <a:t>, δηλαδή τα </a:t>
            </a:r>
            <a:r>
              <a:rPr lang="el-GR" altLang="en-US" sz="1600" b="1">
                <a:latin typeface="Arial" panose="020B0604020202020204" pitchFamily="34" charset="0"/>
              </a:rPr>
              <a:t>περιουσιακά στοιχεία της επιχείρησης</a:t>
            </a:r>
          </a:p>
          <a:p>
            <a:pPr marL="0" indent="0" eaLnBrk="1" hangingPunct="1">
              <a:lnSpc>
                <a:spcPct val="80000"/>
              </a:lnSpc>
              <a:buFont typeface="Wingdings 3" panose="05040102010807070707" pitchFamily="18" charset="2"/>
              <a:buAutoNum type="arabicPeriod"/>
            </a:pPr>
            <a:r>
              <a:rPr lang="el-GR" altLang="en-US" sz="1600">
                <a:latin typeface="Arial" panose="020B0604020202020204" pitchFamily="34" charset="0"/>
              </a:rPr>
              <a:t>Την </a:t>
            </a:r>
            <a:r>
              <a:rPr lang="el-GR" altLang="en-US" sz="1600" b="1">
                <a:latin typeface="Arial" panose="020B0604020202020204" pitchFamily="34" charset="0"/>
              </a:rPr>
              <a:t>Καθαρή Θέση</a:t>
            </a:r>
            <a:r>
              <a:rPr lang="el-GR" altLang="en-US" sz="1600">
                <a:latin typeface="Arial" panose="020B0604020202020204" pitchFamily="34" charset="0"/>
              </a:rPr>
              <a:t>, δηλαδή την </a:t>
            </a:r>
            <a:r>
              <a:rPr lang="el-GR" altLang="en-US" sz="1600" b="1">
                <a:latin typeface="Arial" panose="020B0604020202020204" pitchFamily="34" charset="0"/>
              </a:rPr>
              <a:t>υποχρέωση</a:t>
            </a:r>
            <a:r>
              <a:rPr lang="el-GR" altLang="en-US" sz="1600">
                <a:latin typeface="Arial" panose="020B0604020202020204" pitchFamily="34" charset="0"/>
              </a:rPr>
              <a:t> της επιχείρησης στον </a:t>
            </a:r>
            <a:r>
              <a:rPr lang="el-GR" altLang="en-US" sz="1600" b="1">
                <a:latin typeface="Arial" panose="020B0604020202020204" pitchFamily="34" charset="0"/>
              </a:rPr>
              <a:t>επιχειρηματία</a:t>
            </a:r>
          </a:p>
          <a:p>
            <a:pPr marL="0" indent="0" eaLnBrk="1" hangingPunct="1">
              <a:lnSpc>
                <a:spcPct val="80000"/>
              </a:lnSpc>
              <a:buFont typeface="Wingdings 3" panose="05040102010807070707" pitchFamily="18" charset="2"/>
              <a:buAutoNum type="arabicPeriod"/>
            </a:pPr>
            <a:r>
              <a:rPr lang="el-GR" altLang="en-US" sz="1600">
                <a:latin typeface="Arial" panose="020B0604020202020204" pitchFamily="34" charset="0"/>
              </a:rPr>
              <a:t>Τις </a:t>
            </a:r>
            <a:r>
              <a:rPr lang="el-GR" altLang="en-US" sz="1600" b="1">
                <a:latin typeface="Arial" panose="020B0604020202020204" pitchFamily="34" charset="0"/>
              </a:rPr>
              <a:t>Υποχρεώσεις</a:t>
            </a:r>
            <a:r>
              <a:rPr lang="el-GR" altLang="en-US" sz="1600">
                <a:latin typeface="Arial" panose="020B0604020202020204" pitchFamily="34" charset="0"/>
              </a:rPr>
              <a:t>, δηλαδή την </a:t>
            </a:r>
            <a:r>
              <a:rPr lang="el-GR" altLang="en-US" sz="1600" b="1">
                <a:latin typeface="Arial" panose="020B0604020202020204" pitchFamily="34" charset="0"/>
              </a:rPr>
              <a:t>υποχρέωση </a:t>
            </a:r>
            <a:r>
              <a:rPr lang="el-GR" altLang="en-US" sz="1600">
                <a:latin typeface="Arial" panose="020B0604020202020204" pitchFamily="34" charset="0"/>
              </a:rPr>
              <a:t>της επιχείρησης προς τους </a:t>
            </a:r>
            <a:r>
              <a:rPr lang="el-GR" altLang="en-US" sz="1600" b="1">
                <a:latin typeface="Arial" panose="020B0604020202020204" pitchFamily="34" charset="0"/>
              </a:rPr>
              <a:t>διάφορους τρίτους</a:t>
            </a:r>
            <a:r>
              <a:rPr lang="el-GR" altLang="en-US" sz="1600">
                <a:latin typeface="Arial" panose="020B0604020202020204" pitchFamily="34" charset="0"/>
              </a:rPr>
              <a:t>.</a:t>
            </a:r>
          </a:p>
          <a:p>
            <a:pPr marL="0" indent="0" algn="just" eaLnBrk="1" hangingPunct="1">
              <a:lnSpc>
                <a:spcPct val="80000"/>
              </a:lnSpc>
            </a:pPr>
            <a:r>
              <a:rPr lang="el-GR" altLang="en-US" sz="1600">
                <a:latin typeface="Arial" panose="020B0604020202020204" pitchFamily="34" charset="0"/>
              </a:rPr>
              <a:t>Σε κάθε χρονική στιγμή το ποσό του συνόλου των περιουσιακών στοιχείων (Ενεργητικό) πρέπει να είναι ίσο με το συνολικό ποσό των υποχρεώσεων της επιχείρησης στον επιχειρηματία (Καθαρή Θέση) και τους διάφορους τρίτους (Παθητικό). Η σχέση αυτή αποτελεί τη βασική λογιστική εξίσωση:</a:t>
            </a:r>
            <a:endParaRPr lang="en-US" altLang="en-US" sz="1600">
              <a:latin typeface="Arial" panose="020B0604020202020204" pitchFamily="34" charset="0"/>
            </a:endParaRPr>
          </a:p>
          <a:p>
            <a:pPr marL="0" indent="0" eaLnBrk="1" hangingPunct="1">
              <a:lnSpc>
                <a:spcPct val="80000"/>
              </a:lnSpc>
            </a:pPr>
            <a:r>
              <a:rPr lang="el-GR" altLang="en-US" sz="1600" b="1">
                <a:latin typeface="Arial" panose="020B0604020202020204" pitchFamily="34" charset="0"/>
              </a:rPr>
              <a:t>Ενεργητικό = Παθητικό</a:t>
            </a:r>
            <a:r>
              <a:rPr lang="en-US" altLang="en-US" sz="1600" b="1">
                <a:latin typeface="Arial" panose="020B0604020202020204" pitchFamily="34" charset="0"/>
              </a:rPr>
              <a:t> </a:t>
            </a:r>
            <a:r>
              <a:rPr lang="el-GR" altLang="en-US" sz="1600" b="1">
                <a:latin typeface="Arial" panose="020B0604020202020204" pitchFamily="34" charset="0"/>
              </a:rPr>
              <a:t>η </a:t>
            </a:r>
            <a:endParaRPr lang="el-GR" altLang="en-US" sz="1600">
              <a:latin typeface="Arial" panose="020B0604020202020204" pitchFamily="34" charset="0"/>
            </a:endParaRPr>
          </a:p>
          <a:p>
            <a:pPr marL="0" indent="0" eaLnBrk="1" hangingPunct="1">
              <a:lnSpc>
                <a:spcPct val="80000"/>
              </a:lnSpc>
            </a:pPr>
            <a:r>
              <a:rPr lang="el-GR" altLang="en-US" sz="1600" b="1">
                <a:latin typeface="Arial" panose="020B0604020202020204" pitchFamily="34" charset="0"/>
              </a:rPr>
              <a:t>Ενεργητικό = Καθαρή Θέση+ Προβλέψεις + Υποχρεώσεις</a:t>
            </a:r>
            <a:endParaRPr lang="en-US" altLang="en-US" sz="1600" b="1">
              <a:latin typeface="Arial" panose="020B0604020202020204" pitchFamily="34" charset="0"/>
            </a:endParaRPr>
          </a:p>
        </p:txBody>
      </p:sp>
      <p:sp>
        <p:nvSpPr>
          <p:cNvPr id="49156" name="Footer Placeholder 4">
            <a:extLst>
              <a:ext uri="{FF2B5EF4-FFF2-40B4-BE49-F238E27FC236}">
                <a16:creationId xmlns:a16="http://schemas.microsoft.com/office/drawing/2014/main" id="{A7007119-A285-4089-8919-FB8829566B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49157" name="Slide Number Placeholder 5">
            <a:extLst>
              <a:ext uri="{FF2B5EF4-FFF2-40B4-BE49-F238E27FC236}">
                <a16:creationId xmlns:a16="http://schemas.microsoft.com/office/drawing/2014/main" id="{4A18BE97-04E7-4342-BD72-32DC734B40C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288DA-437A-4678-8E21-624CEA3694F4}" type="slidenum">
              <a:rPr lang="en-US" altLang="en-US" smtClean="0">
                <a:solidFill>
                  <a:schemeClr val="bg1"/>
                </a:solidFill>
              </a:rPr>
              <a:pPr/>
              <a:t>11</a:t>
            </a:fld>
            <a:endParaRPr lang="en-US" altLang="en-US">
              <a:solidFill>
                <a:schemeClr val="bg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AEA9F32A-F540-4843-B550-6A2E907902B5}"/>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AA374868-B42C-4419-A9AA-DD8E6EC755E3}"/>
              </a:ext>
            </a:extLst>
          </p:cNvPr>
          <p:cNvSpPr>
            <a:spLocks noGrp="1"/>
          </p:cNvSpPr>
          <p:nvPr>
            <p:ph idx="1"/>
          </p:nvPr>
        </p:nvSpPr>
        <p:spPr/>
        <p:txBody>
          <a:bodyPr/>
          <a:lstStyle/>
          <a:p>
            <a:pPr>
              <a:defRPr/>
            </a:pPr>
            <a:r>
              <a:rPr lang="el-GR" sz="2400" b="1" dirty="0"/>
              <a:t>ΠΑΘΗΤΙΚΟ</a:t>
            </a:r>
          </a:p>
          <a:p>
            <a:pPr marL="0" indent="0">
              <a:buFont typeface="Wingdings 3" panose="05040102010807070707" pitchFamily="18" charset="2"/>
              <a:buNone/>
              <a:defRPr/>
            </a:pPr>
            <a:r>
              <a:rPr lang="el-GR" b="1" dirty="0">
                <a:solidFill>
                  <a:srgbClr val="00B050"/>
                </a:solidFill>
              </a:rPr>
              <a:t>Καθαρή Θέση</a:t>
            </a:r>
          </a:p>
          <a:p>
            <a:pPr marL="0" indent="0">
              <a:buFont typeface="Wingdings 3" panose="05040102010807070707" pitchFamily="18" charset="2"/>
              <a:buNone/>
              <a:defRPr/>
            </a:pPr>
            <a:r>
              <a:rPr lang="el-GR" b="1" dirty="0">
                <a:solidFill>
                  <a:schemeClr val="tx1"/>
                </a:solidFill>
              </a:rPr>
              <a:t>Καταβεβλημένα Κεφάλαια</a:t>
            </a:r>
          </a:p>
          <a:p>
            <a:pPr marL="0" indent="0">
              <a:buFont typeface="Wingdings 3" panose="05040102010807070707" pitchFamily="18" charset="2"/>
              <a:buNone/>
              <a:defRPr/>
            </a:pPr>
            <a:r>
              <a:rPr lang="el-GR" dirty="0">
                <a:solidFill>
                  <a:schemeClr val="tx1"/>
                </a:solidFill>
              </a:rPr>
              <a:t>Κεφάλαιο ????? </a:t>
            </a:r>
            <a:r>
              <a:rPr lang="el-GR" b="1" dirty="0">
                <a:solidFill>
                  <a:schemeClr val="tx1"/>
                </a:solidFill>
              </a:rPr>
              <a:t>							</a:t>
            </a:r>
            <a:r>
              <a:rPr lang="el-GR" b="1" dirty="0">
                <a:solidFill>
                  <a:schemeClr val="accent6">
                    <a:lumMod val="60000"/>
                    <a:lumOff val="40000"/>
                  </a:schemeClr>
                </a:solidFill>
              </a:rPr>
              <a:t>1.211.000</a:t>
            </a:r>
          </a:p>
          <a:p>
            <a:pPr marL="0" indent="0">
              <a:buFont typeface="Wingdings 3" panose="05040102010807070707" pitchFamily="18" charset="2"/>
              <a:buNone/>
              <a:defRPr/>
            </a:pPr>
            <a:r>
              <a:rPr lang="el-GR" b="1" dirty="0">
                <a:solidFill>
                  <a:schemeClr val="tx1"/>
                </a:solidFill>
              </a:rPr>
              <a:t>Αποθεματικά και αποτελέσματα εις νέον</a:t>
            </a:r>
          </a:p>
          <a:p>
            <a:pPr marL="0" indent="0">
              <a:buFont typeface="Wingdings 3" panose="05040102010807070707" pitchFamily="18" charset="2"/>
              <a:buNone/>
              <a:defRPr/>
            </a:pPr>
            <a:r>
              <a:rPr lang="el-GR" dirty="0">
                <a:solidFill>
                  <a:schemeClr val="tx1"/>
                </a:solidFill>
              </a:rPr>
              <a:t>Αποτελέσματα εις νέον	</a:t>
            </a:r>
            <a:r>
              <a:rPr lang="el-GR" b="1" dirty="0">
                <a:solidFill>
                  <a:schemeClr val="tx1"/>
                </a:solidFill>
              </a:rPr>
              <a:t>					</a:t>
            </a:r>
            <a:r>
              <a:rPr lang="el-GR" b="1" dirty="0">
                <a:solidFill>
                  <a:srgbClr val="FF0000"/>
                </a:solidFill>
              </a:rPr>
              <a:t>1.279.840</a:t>
            </a:r>
          </a:p>
          <a:p>
            <a:pPr marL="0" indent="0">
              <a:buFont typeface="Wingdings 3" panose="05040102010807070707" pitchFamily="18" charset="2"/>
              <a:buNone/>
              <a:defRPr/>
            </a:pPr>
            <a:r>
              <a:rPr lang="el-GR" altLang="en-US" dirty="0">
                <a:solidFill>
                  <a:schemeClr val="tx1"/>
                </a:solidFill>
              </a:rPr>
              <a:t>Αποθεματικά καταστατικού </a:t>
            </a:r>
            <a:r>
              <a:rPr lang="el-GR" altLang="en-US" b="1" dirty="0">
                <a:solidFill>
                  <a:schemeClr val="tx1"/>
                </a:solidFill>
              </a:rPr>
              <a:t>					</a:t>
            </a:r>
            <a:r>
              <a:rPr lang="el-GR" altLang="en-US" b="1" u="sng" dirty="0">
                <a:solidFill>
                  <a:schemeClr val="tx1"/>
                </a:solidFill>
              </a:rPr>
              <a:t>    60.000 </a:t>
            </a:r>
            <a:endParaRPr lang="en-GB" altLang="en-US" b="1" u="sng" dirty="0">
              <a:solidFill>
                <a:schemeClr val="tx1"/>
              </a:solidFill>
            </a:endParaRPr>
          </a:p>
          <a:p>
            <a:pPr marL="0" indent="0">
              <a:buFont typeface="Wingdings 3" panose="05040102010807070707" pitchFamily="18" charset="2"/>
              <a:buNone/>
              <a:defRPr/>
            </a:pPr>
            <a:r>
              <a:rPr lang="el-GR" b="1" dirty="0">
                <a:solidFill>
                  <a:schemeClr val="tx1"/>
                </a:solidFill>
              </a:rPr>
              <a:t>Σύνολο  καθαρής θέσης 					2.550.840				</a:t>
            </a:r>
          </a:p>
        </p:txBody>
      </p:sp>
      <p:sp>
        <p:nvSpPr>
          <p:cNvPr id="130052" name="Footer Placeholder 3">
            <a:extLst>
              <a:ext uri="{FF2B5EF4-FFF2-40B4-BE49-F238E27FC236}">
                <a16:creationId xmlns:a16="http://schemas.microsoft.com/office/drawing/2014/main" id="{52A78214-61D3-49C2-840B-1D719403B4E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l-GR" altLang="en-US">
                <a:solidFill>
                  <a:schemeClr val="accent1"/>
                </a:solidFill>
              </a:rPr>
              <a:t>Ενότητα </a:t>
            </a:r>
            <a:r>
              <a:rPr lang="en-US" altLang="en-US">
                <a:solidFill>
                  <a:schemeClr val="accent1"/>
                </a:solidFill>
              </a:rPr>
              <a:t>1</a:t>
            </a:r>
          </a:p>
        </p:txBody>
      </p:sp>
      <p:sp>
        <p:nvSpPr>
          <p:cNvPr id="130053" name="Slide Number Placeholder 4">
            <a:extLst>
              <a:ext uri="{FF2B5EF4-FFF2-40B4-BE49-F238E27FC236}">
                <a16:creationId xmlns:a16="http://schemas.microsoft.com/office/drawing/2014/main" id="{445F8B67-672B-4210-B1F7-E6884F517A2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725233-E285-499E-9905-70F30758065B}" type="slidenum">
              <a:rPr lang="en-US" altLang="en-US" smtClean="0">
                <a:solidFill>
                  <a:schemeClr val="bg1"/>
                </a:solidFill>
              </a:rPr>
              <a:pPr/>
              <a:t>110</a:t>
            </a:fld>
            <a:endParaRPr lang="en-US" altLang="en-US">
              <a:solidFill>
                <a:schemeClr val="bg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2CD59C3A-59CE-4A34-82DD-AF7FB658AA62}"/>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65D91E45-2038-4477-A921-53636D1B19F0}"/>
              </a:ext>
            </a:extLst>
          </p:cNvPr>
          <p:cNvSpPr>
            <a:spLocks noGrp="1"/>
          </p:cNvSpPr>
          <p:nvPr>
            <p:ph idx="1"/>
          </p:nvPr>
        </p:nvSpPr>
        <p:spPr/>
        <p:txBody>
          <a:bodyPr/>
          <a:lstStyle/>
          <a:p>
            <a:pPr>
              <a:defRPr/>
            </a:pPr>
            <a:r>
              <a:rPr lang="el-GR" sz="2400" b="1" dirty="0"/>
              <a:t>ΠΑΘΗΤΙΚΟ</a:t>
            </a:r>
          </a:p>
          <a:p>
            <a:pPr marL="0" indent="0">
              <a:buFont typeface="Wingdings 3" panose="05040102010807070707" pitchFamily="18" charset="2"/>
              <a:buNone/>
              <a:defRPr/>
            </a:pPr>
            <a:r>
              <a:rPr lang="el-GR" b="1" dirty="0">
                <a:solidFill>
                  <a:srgbClr val="00B050"/>
                </a:solidFill>
              </a:rPr>
              <a:t>Υποχρεώσεις</a:t>
            </a:r>
          </a:p>
          <a:p>
            <a:pPr marL="0" indent="0">
              <a:buFont typeface="Wingdings 3" panose="05040102010807070707" pitchFamily="18" charset="2"/>
              <a:buNone/>
              <a:defRPr/>
            </a:pPr>
            <a:r>
              <a:rPr lang="el-GR" dirty="0">
                <a:solidFill>
                  <a:srgbClr val="FF3300"/>
                </a:solidFill>
              </a:rPr>
              <a:t>Μακροπρόθεσμες Υποχρεώσεις </a:t>
            </a:r>
          </a:p>
          <a:p>
            <a:pPr marL="0" indent="0">
              <a:buFont typeface="Wingdings 3" panose="05040102010807070707" pitchFamily="18" charset="2"/>
              <a:buNone/>
              <a:defRPr/>
            </a:pPr>
            <a:r>
              <a:rPr lang="el-GR" b="1" dirty="0">
                <a:solidFill>
                  <a:schemeClr val="tx1"/>
                </a:solidFill>
              </a:rPr>
              <a:t>Μακροπρόθεσμο Δάνειο 					720.000</a:t>
            </a:r>
            <a:endParaRPr lang="el-GR" altLang="en-US" b="1" dirty="0">
              <a:solidFill>
                <a:schemeClr val="tx1"/>
              </a:solidFill>
            </a:endParaRPr>
          </a:p>
          <a:p>
            <a:pPr marL="0" indent="0">
              <a:buFont typeface="Wingdings 3" panose="05040102010807070707" pitchFamily="18" charset="2"/>
              <a:buNone/>
              <a:defRPr/>
            </a:pPr>
            <a:r>
              <a:rPr lang="el-GR" b="1" dirty="0">
                <a:solidFill>
                  <a:schemeClr val="tx1"/>
                </a:solidFill>
              </a:rPr>
              <a:t>Σύνολο										720.000</a:t>
            </a:r>
            <a:endParaRPr lang="el-GR" altLang="en-US" b="1" dirty="0">
              <a:solidFill>
                <a:schemeClr val="tx1"/>
              </a:solidFill>
            </a:endParaRPr>
          </a:p>
          <a:p>
            <a:pPr marL="0" indent="0">
              <a:buFont typeface="Wingdings 3" panose="05040102010807070707" pitchFamily="18" charset="2"/>
              <a:buNone/>
              <a:defRPr/>
            </a:pPr>
            <a:endParaRPr lang="en-GB" b="1" dirty="0">
              <a:solidFill>
                <a:schemeClr val="tx1"/>
              </a:solidFill>
            </a:endParaRPr>
          </a:p>
        </p:txBody>
      </p:sp>
      <p:sp>
        <p:nvSpPr>
          <p:cNvPr id="131076" name="Footer Placeholder 3">
            <a:extLst>
              <a:ext uri="{FF2B5EF4-FFF2-40B4-BE49-F238E27FC236}">
                <a16:creationId xmlns:a16="http://schemas.microsoft.com/office/drawing/2014/main" id="{B35EED8A-936B-420D-8B22-BD7DD40C76D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31077" name="Slide Number Placeholder 4">
            <a:extLst>
              <a:ext uri="{FF2B5EF4-FFF2-40B4-BE49-F238E27FC236}">
                <a16:creationId xmlns:a16="http://schemas.microsoft.com/office/drawing/2014/main" id="{ED022C97-F02D-4E33-B5CB-98DCDB21E89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13AD72-91D5-4AF9-8D53-789E3F8FD148}" type="slidenum">
              <a:rPr lang="en-US" altLang="en-US" smtClean="0">
                <a:solidFill>
                  <a:schemeClr val="bg1"/>
                </a:solidFill>
              </a:rPr>
              <a:pPr/>
              <a:t>111</a:t>
            </a:fld>
            <a:endParaRPr lang="en-US" altLang="en-US">
              <a:solidFill>
                <a:schemeClr val="bg1"/>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CEAFC1E4-65C7-4DB9-86E4-17C9CB4B8951}"/>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38F8AD1B-04EC-402A-96E2-4942655CEFF8}"/>
              </a:ext>
            </a:extLst>
          </p:cNvPr>
          <p:cNvSpPr>
            <a:spLocks noGrp="1"/>
          </p:cNvSpPr>
          <p:nvPr>
            <p:ph idx="1"/>
          </p:nvPr>
        </p:nvSpPr>
        <p:spPr>
          <a:xfrm>
            <a:off x="865188" y="2276475"/>
            <a:ext cx="7596187" cy="3530600"/>
          </a:xfrm>
        </p:spPr>
        <p:txBody>
          <a:bodyPr/>
          <a:lstStyle/>
          <a:p>
            <a:pPr>
              <a:defRPr/>
            </a:pPr>
            <a:r>
              <a:rPr lang="el-GR" sz="2400" b="1" dirty="0"/>
              <a:t>ΠΑΘΗΤΙΚΟ</a:t>
            </a:r>
          </a:p>
          <a:p>
            <a:pPr marL="0" indent="0">
              <a:buFont typeface="Wingdings 3" panose="05040102010807070707" pitchFamily="18" charset="2"/>
              <a:buNone/>
              <a:defRPr/>
            </a:pPr>
            <a:r>
              <a:rPr lang="el-GR" b="1" dirty="0">
                <a:solidFill>
                  <a:srgbClr val="00B050"/>
                </a:solidFill>
              </a:rPr>
              <a:t>Υποχρεώσεις</a:t>
            </a:r>
          </a:p>
          <a:p>
            <a:pPr marL="0" indent="0">
              <a:buFont typeface="Wingdings 3" panose="05040102010807070707" pitchFamily="18" charset="2"/>
              <a:buNone/>
              <a:defRPr/>
            </a:pPr>
            <a:r>
              <a:rPr lang="el-GR" dirty="0">
                <a:solidFill>
                  <a:srgbClr val="FF0000"/>
                </a:solidFill>
              </a:rPr>
              <a:t>Βραχυπρόθεσμες Υποχρεώσεις</a:t>
            </a:r>
          </a:p>
          <a:p>
            <a:pPr marL="0" indent="0">
              <a:buFont typeface="Wingdings 3" panose="05040102010807070707" pitchFamily="18" charset="2"/>
              <a:buNone/>
              <a:defRPr/>
            </a:pPr>
            <a:r>
              <a:rPr lang="el-GR" altLang="en-US" b="1" dirty="0">
                <a:solidFill>
                  <a:schemeClr val="tx1"/>
                </a:solidFill>
              </a:rPr>
              <a:t>Τραπεζικά Δάνεια 					 120.000</a:t>
            </a:r>
          </a:p>
          <a:p>
            <a:pPr marL="0" indent="0">
              <a:buFont typeface="Wingdings 3" panose="05040102010807070707" pitchFamily="18" charset="2"/>
              <a:buNone/>
              <a:defRPr/>
            </a:pPr>
            <a:r>
              <a:rPr lang="el-GR" altLang="en-US" b="1" dirty="0">
                <a:solidFill>
                  <a:schemeClr val="tx1"/>
                </a:solidFill>
              </a:rPr>
              <a:t>Εμπορικές υποχρεώσεις 				 154.000</a:t>
            </a:r>
          </a:p>
          <a:p>
            <a:pPr marL="0" indent="0">
              <a:buFont typeface="Wingdings 3" panose="05040102010807070707" pitchFamily="18" charset="2"/>
              <a:buNone/>
              <a:defRPr/>
            </a:pPr>
            <a:r>
              <a:rPr lang="el-GR" altLang="en-US" b="1" dirty="0">
                <a:solidFill>
                  <a:schemeClr val="tx1"/>
                </a:solidFill>
              </a:rPr>
              <a:t> (Προμηθευτές 124.000, </a:t>
            </a:r>
            <a:r>
              <a:rPr lang="el-GR" b="1" dirty="0">
                <a:solidFill>
                  <a:schemeClr val="tx1"/>
                </a:solidFill>
              </a:rPr>
              <a:t>Γραμμάτια πληρωτέα 30.000)</a:t>
            </a:r>
            <a:r>
              <a:rPr lang="el-GR" dirty="0"/>
              <a:t> </a:t>
            </a:r>
          </a:p>
          <a:p>
            <a:pPr marL="0" indent="0">
              <a:buFont typeface="Wingdings 3" panose="05040102010807070707" pitchFamily="18" charset="2"/>
              <a:buNone/>
              <a:defRPr/>
            </a:pPr>
            <a:r>
              <a:rPr lang="el-GR" altLang="en-US" b="1" dirty="0">
                <a:solidFill>
                  <a:schemeClr val="tx1"/>
                </a:solidFill>
              </a:rPr>
              <a:t>Φόρος Εισοδήματος					</a:t>
            </a:r>
            <a:r>
              <a:rPr lang="el-GR" altLang="en-US" b="1" dirty="0">
                <a:solidFill>
                  <a:srgbClr val="FF0000"/>
                </a:solidFill>
              </a:rPr>
              <a:t> </a:t>
            </a:r>
            <a:r>
              <a:rPr lang="el-GR" altLang="el-GR" dirty="0">
                <a:solidFill>
                  <a:srgbClr val="FF0000"/>
                </a:solidFill>
              </a:rPr>
              <a:t>404.160</a:t>
            </a:r>
            <a:endParaRPr lang="el-GR" altLang="en-US" b="1" dirty="0">
              <a:solidFill>
                <a:srgbClr val="FF0000"/>
              </a:solidFill>
            </a:endParaRPr>
          </a:p>
          <a:p>
            <a:pPr marL="0" indent="0">
              <a:buFont typeface="Wingdings 3" panose="05040102010807070707" pitchFamily="18" charset="2"/>
              <a:buNone/>
              <a:defRPr/>
            </a:pPr>
            <a:r>
              <a:rPr lang="el-GR" altLang="en-US" b="1" dirty="0">
                <a:solidFill>
                  <a:schemeClr val="tx1"/>
                </a:solidFill>
              </a:rPr>
              <a:t>Λοιποί φόροι-τέλη 					   50.000</a:t>
            </a:r>
          </a:p>
          <a:p>
            <a:pPr marL="0" indent="0">
              <a:buFont typeface="Wingdings 3" panose="05040102010807070707" pitchFamily="18" charset="2"/>
              <a:buNone/>
              <a:defRPr/>
            </a:pPr>
            <a:r>
              <a:rPr lang="el-GR" altLang="en-US" b="1" dirty="0">
                <a:solidFill>
                  <a:schemeClr val="tx1"/>
                </a:solidFill>
              </a:rPr>
              <a:t>ΟΚΑ 								 </a:t>
            </a:r>
            <a:r>
              <a:rPr lang="el-GR" altLang="en-US" b="1" u="sng" dirty="0">
                <a:solidFill>
                  <a:schemeClr val="tx1"/>
                </a:solidFill>
              </a:rPr>
              <a:t>100.000</a:t>
            </a:r>
          </a:p>
          <a:p>
            <a:pPr marL="0" indent="0">
              <a:buFont typeface="Wingdings 3" panose="05040102010807070707" pitchFamily="18" charset="2"/>
              <a:buNone/>
              <a:defRPr/>
            </a:pPr>
            <a:r>
              <a:rPr lang="el-GR" b="1" dirty="0">
                <a:solidFill>
                  <a:schemeClr val="tx1"/>
                </a:solidFill>
              </a:rPr>
              <a:t>Σύνολο								 828.160</a:t>
            </a:r>
            <a:endParaRPr lang="el-GR" dirty="0"/>
          </a:p>
          <a:p>
            <a:pPr marL="0" indent="0">
              <a:buFont typeface="Wingdings 3" panose="05040102010807070707" pitchFamily="18" charset="2"/>
              <a:buNone/>
              <a:defRPr/>
            </a:pPr>
            <a:endParaRPr lang="en-GB" dirty="0"/>
          </a:p>
        </p:txBody>
      </p:sp>
      <p:sp>
        <p:nvSpPr>
          <p:cNvPr id="132100" name="Footer Placeholder 3">
            <a:extLst>
              <a:ext uri="{FF2B5EF4-FFF2-40B4-BE49-F238E27FC236}">
                <a16:creationId xmlns:a16="http://schemas.microsoft.com/office/drawing/2014/main" id="{F2796CF7-1996-44CF-96D1-893322B0E8A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32101" name="Slide Number Placeholder 4">
            <a:extLst>
              <a:ext uri="{FF2B5EF4-FFF2-40B4-BE49-F238E27FC236}">
                <a16:creationId xmlns:a16="http://schemas.microsoft.com/office/drawing/2014/main" id="{C9AC6C1D-C4D3-4ABA-9374-450C8C40D9C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B3105A-3984-4BBE-8D74-1F47C876475C}" type="slidenum">
              <a:rPr lang="en-US" altLang="en-US" smtClean="0">
                <a:solidFill>
                  <a:schemeClr val="bg1"/>
                </a:solidFill>
              </a:rPr>
              <a:pPr/>
              <a:t>112</a:t>
            </a:fld>
            <a:endParaRPr lang="en-US" altLang="en-US">
              <a:solidFill>
                <a:schemeClr val="bg1"/>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0E3A9362-8D67-458A-8886-D109973C8DC7}"/>
              </a:ext>
            </a:extLst>
          </p:cNvPr>
          <p:cNvSpPr>
            <a:spLocks noGrp="1"/>
          </p:cNvSpPr>
          <p:nvPr>
            <p:ph type="title"/>
          </p:nvPr>
        </p:nvSpPr>
        <p:spPr>
          <a:xfrm>
            <a:off x="865188" y="927100"/>
            <a:ext cx="6345237" cy="709613"/>
          </a:xfrm>
        </p:spPr>
        <p:txBody>
          <a:bodyPr/>
          <a:lstStyle/>
          <a:p>
            <a:pPr algn="ctr"/>
            <a:r>
              <a:rPr lang="el-GR" altLang="el-GR"/>
              <a:t>ΛΥΣΗ ΑΣΚΗΣΗΣ ΤΕΛΟΥΣ 1 </a:t>
            </a:r>
            <a:r>
              <a:rPr lang="el-GR" altLang="en-US">
                <a:latin typeface="Arial" panose="020B0604020202020204" pitchFamily="34" charset="0"/>
              </a:rPr>
              <a:t>ΙΣΟΛΟΓΙΣΜΟΣ</a:t>
            </a:r>
            <a:endParaRPr lang="en-GB" altLang="el-GR"/>
          </a:p>
        </p:txBody>
      </p:sp>
      <p:sp>
        <p:nvSpPr>
          <p:cNvPr id="3" name="Content Placeholder 2">
            <a:extLst>
              <a:ext uri="{FF2B5EF4-FFF2-40B4-BE49-F238E27FC236}">
                <a16:creationId xmlns:a16="http://schemas.microsoft.com/office/drawing/2014/main" id="{86703DFF-6CC7-4D04-9B7C-AC9D9B458DA5}"/>
              </a:ext>
            </a:extLst>
          </p:cNvPr>
          <p:cNvSpPr>
            <a:spLocks noGrp="1"/>
          </p:cNvSpPr>
          <p:nvPr>
            <p:ph idx="1"/>
          </p:nvPr>
        </p:nvSpPr>
        <p:spPr/>
        <p:txBody>
          <a:bodyPr/>
          <a:lstStyle/>
          <a:p>
            <a:pPr marL="0" indent="0">
              <a:buFont typeface="Wingdings 3" panose="05040102010807070707" pitchFamily="18" charset="2"/>
              <a:buNone/>
              <a:defRPr/>
            </a:pPr>
            <a:r>
              <a:rPr lang="el-GR" b="1" dirty="0">
                <a:solidFill>
                  <a:schemeClr val="tx1"/>
                </a:solidFill>
              </a:rPr>
              <a:t>Σύνολο  καθαρής θέσης ???? 						2.550.840</a:t>
            </a:r>
            <a:endParaRPr lang="el-GR" b="1" dirty="0">
              <a:solidFill>
                <a:srgbClr val="FF0000"/>
              </a:solidFill>
            </a:endParaRPr>
          </a:p>
          <a:p>
            <a:pPr marL="0" indent="0">
              <a:buFont typeface="Wingdings 3" panose="05040102010807070707" pitchFamily="18" charset="2"/>
              <a:buNone/>
              <a:defRPr/>
            </a:pPr>
            <a:r>
              <a:rPr lang="el-GR" b="1" dirty="0">
                <a:solidFill>
                  <a:schemeClr val="tx1"/>
                </a:solidFill>
              </a:rPr>
              <a:t>Σύνολο Προβλέψεων 								________</a:t>
            </a:r>
          </a:p>
          <a:p>
            <a:pPr marL="0" indent="0">
              <a:buFont typeface="Wingdings 3" panose="05040102010807070707" pitchFamily="18" charset="2"/>
              <a:buNone/>
              <a:defRPr/>
            </a:pPr>
            <a:r>
              <a:rPr lang="el-GR" b="1" dirty="0">
                <a:solidFill>
                  <a:schemeClr val="tx1"/>
                </a:solidFill>
              </a:rPr>
              <a:t>Σύνολο Μακροπροθέσμων Υποχρεώσεων			720.000 </a:t>
            </a:r>
          </a:p>
          <a:p>
            <a:pPr marL="0" indent="0">
              <a:buFont typeface="Wingdings 3" panose="05040102010807070707" pitchFamily="18" charset="2"/>
              <a:buNone/>
              <a:defRPr/>
            </a:pPr>
            <a:r>
              <a:rPr lang="el-GR" b="1" dirty="0">
                <a:solidFill>
                  <a:schemeClr val="tx1"/>
                </a:solidFill>
              </a:rPr>
              <a:t>Σύνολο Βραχυπροθέσμων Υποχρεώσεων				</a:t>
            </a:r>
            <a:r>
              <a:rPr lang="el-GR" b="1" u="sng" dirty="0">
                <a:solidFill>
                  <a:schemeClr val="tx1"/>
                </a:solidFill>
              </a:rPr>
              <a:t>828.160</a:t>
            </a:r>
            <a:endParaRPr lang="el-GR" u="sng" dirty="0"/>
          </a:p>
          <a:p>
            <a:pPr marL="0" indent="0">
              <a:buFont typeface="Wingdings 3" panose="05040102010807070707" pitchFamily="18" charset="2"/>
              <a:buNone/>
              <a:defRPr/>
            </a:pPr>
            <a:endParaRPr lang="el-GR" b="1" dirty="0">
              <a:solidFill>
                <a:schemeClr val="tx1"/>
              </a:solidFill>
            </a:endParaRPr>
          </a:p>
          <a:p>
            <a:pPr marL="0" indent="0">
              <a:buFont typeface="Wingdings 3" panose="05040102010807070707" pitchFamily="18" charset="2"/>
              <a:buNone/>
              <a:defRPr/>
            </a:pPr>
            <a:r>
              <a:rPr lang="el-GR" b="1" dirty="0">
                <a:solidFill>
                  <a:schemeClr val="tx1"/>
                </a:solidFill>
              </a:rPr>
              <a:t> </a:t>
            </a:r>
          </a:p>
          <a:p>
            <a:pPr marL="0" indent="0">
              <a:buFont typeface="Wingdings 3" panose="05040102010807070707" pitchFamily="18" charset="2"/>
              <a:buNone/>
              <a:defRPr/>
            </a:pPr>
            <a:r>
              <a:rPr lang="el-GR" b="1" dirty="0">
                <a:solidFill>
                  <a:schemeClr val="accent1">
                    <a:lumMod val="60000"/>
                    <a:lumOff val="40000"/>
                  </a:schemeClr>
                </a:solidFill>
              </a:rPr>
              <a:t>Σύνολο καθαρής θέσης, </a:t>
            </a:r>
          </a:p>
          <a:p>
            <a:pPr marL="0" indent="0">
              <a:buFont typeface="Wingdings 3" panose="05040102010807070707" pitchFamily="18" charset="2"/>
              <a:buNone/>
              <a:defRPr/>
            </a:pPr>
            <a:r>
              <a:rPr lang="el-GR" b="1" dirty="0">
                <a:solidFill>
                  <a:schemeClr val="accent1">
                    <a:lumMod val="60000"/>
                    <a:lumOff val="40000"/>
                  </a:schemeClr>
                </a:solidFill>
              </a:rPr>
              <a:t>προβλέψεων και υποχρεώσεων						4.099.000</a:t>
            </a:r>
            <a:endParaRPr lang="en-GB" dirty="0"/>
          </a:p>
        </p:txBody>
      </p:sp>
      <p:sp>
        <p:nvSpPr>
          <p:cNvPr id="133124" name="Footer Placeholder 3">
            <a:extLst>
              <a:ext uri="{FF2B5EF4-FFF2-40B4-BE49-F238E27FC236}">
                <a16:creationId xmlns:a16="http://schemas.microsoft.com/office/drawing/2014/main" id="{E5D07E59-CC67-4C51-9443-79FCCDF316D5}"/>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33125" name="Slide Number Placeholder 4">
            <a:extLst>
              <a:ext uri="{FF2B5EF4-FFF2-40B4-BE49-F238E27FC236}">
                <a16:creationId xmlns:a16="http://schemas.microsoft.com/office/drawing/2014/main" id="{3E64779C-7D93-4B27-B347-11D0542F970A}"/>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6E3D315-80CB-4562-8DE1-73A8A4B5C873}" type="slidenum">
              <a:rPr lang="en-US" altLang="en-US" sz="900" b="1" smtClean="0">
                <a:solidFill>
                  <a:schemeClr val="accent1"/>
                </a:solidFill>
              </a:rPr>
              <a:pPr algn="r"/>
              <a:t>113</a:t>
            </a:fld>
            <a:endParaRPr lang="en-US" altLang="en-US" sz="900" b="1">
              <a:solidFill>
                <a:schemeClr val="accent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5E033AE6-83E4-4496-B82B-D74FC86ADD8E}"/>
              </a:ext>
            </a:extLst>
          </p:cNvPr>
          <p:cNvSpPr>
            <a:spLocks noGrp="1"/>
          </p:cNvSpPr>
          <p:nvPr>
            <p:ph type="title"/>
          </p:nvPr>
        </p:nvSpPr>
        <p:spPr>
          <a:xfrm>
            <a:off x="866775" y="927100"/>
            <a:ext cx="7593013" cy="709613"/>
          </a:xfrm>
        </p:spPr>
        <p:txBody>
          <a:bodyPr/>
          <a:lstStyle/>
          <a:p>
            <a:pPr eaLnBrk="1" hangingPunct="1"/>
            <a:r>
              <a:rPr lang="el-GR" altLang="en-US"/>
              <a:t>ΑΠΟΣΒΕΣΕΙΣ ΠΑΓΙΩΝ ΣΤΟΙΧΕΙΩΝ</a:t>
            </a:r>
            <a:endParaRPr lang="en-US" altLang="en-US"/>
          </a:p>
        </p:txBody>
      </p:sp>
      <p:sp>
        <p:nvSpPr>
          <p:cNvPr id="134147" name="Rectangle 3">
            <a:extLst>
              <a:ext uri="{FF2B5EF4-FFF2-40B4-BE49-F238E27FC236}">
                <a16:creationId xmlns:a16="http://schemas.microsoft.com/office/drawing/2014/main" id="{F656F8FE-BBD9-4B66-AB57-6D6A52202CE0}"/>
              </a:ext>
            </a:extLst>
          </p:cNvPr>
          <p:cNvSpPr>
            <a:spLocks noGrp="1"/>
          </p:cNvSpPr>
          <p:nvPr>
            <p:ph type="body" idx="1"/>
          </p:nvPr>
        </p:nvSpPr>
        <p:spPr/>
        <p:txBody>
          <a:bodyPr/>
          <a:lstStyle/>
          <a:p>
            <a:pPr indent="14288" algn="just" eaLnBrk="1" hangingPunct="1">
              <a:buFont typeface="Wingdings 3" panose="05040102010807070707" pitchFamily="18" charset="2"/>
              <a:buNone/>
            </a:pPr>
            <a:r>
              <a:rPr lang="el-GR" altLang="en-US" dirty="0"/>
              <a:t>Στις </a:t>
            </a:r>
            <a:r>
              <a:rPr lang="el-GR" altLang="en-US" b="1" dirty="0"/>
              <a:t>31/12 </a:t>
            </a:r>
            <a:r>
              <a:rPr lang="el-GR" altLang="en-US" dirty="0"/>
              <a:t>κατά την τακτοποίηση των λογαριασμών διενεργούνται και </a:t>
            </a:r>
            <a:r>
              <a:rPr lang="el-GR" altLang="en-US" b="1" dirty="0"/>
              <a:t>οι αποσβέσεις της χρήσης</a:t>
            </a:r>
            <a:r>
              <a:rPr lang="el-GR" altLang="en-US" dirty="0"/>
              <a:t> επί των πάγιων περιουσιακών της στοιχείων, προκειμένου αυτά να απεικονίζονται με την πραγματική τους αξία στον Ισολογισμό και παράλληλα τα Αποτελέσματα Χρήσης να επιβαρυνθούν με τα έξοδα της απόσβεσης.</a:t>
            </a:r>
          </a:p>
          <a:p>
            <a:pPr indent="14288" algn="just" eaLnBrk="1" hangingPunct="1">
              <a:buFont typeface="Wingdings 3" panose="05040102010807070707" pitchFamily="18" charset="2"/>
              <a:buNone/>
            </a:pPr>
            <a:r>
              <a:rPr lang="el-GR" altLang="en-US" dirty="0"/>
              <a:t>Στα λογιστικά βιβλία η καταχώρηση των αποσβέσεων μπορεί να γίνει με τον </a:t>
            </a:r>
            <a:r>
              <a:rPr lang="el-GR" altLang="en-US" b="1" dirty="0"/>
              <a:t>άμεσο ή έμμεσο τρόπο απόσβεσης</a:t>
            </a:r>
            <a:r>
              <a:rPr lang="el-GR" altLang="en-US" dirty="0"/>
              <a:t>. </a:t>
            </a:r>
            <a:endParaRPr lang="en-US" altLang="en-US" dirty="0"/>
          </a:p>
        </p:txBody>
      </p:sp>
      <p:sp>
        <p:nvSpPr>
          <p:cNvPr id="134148" name="Footer Placeholder 4">
            <a:extLst>
              <a:ext uri="{FF2B5EF4-FFF2-40B4-BE49-F238E27FC236}">
                <a16:creationId xmlns:a16="http://schemas.microsoft.com/office/drawing/2014/main" id="{594C405E-8558-46D0-B20A-AB845432C84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34149" name="Slide Number Placeholder 5">
            <a:extLst>
              <a:ext uri="{FF2B5EF4-FFF2-40B4-BE49-F238E27FC236}">
                <a16:creationId xmlns:a16="http://schemas.microsoft.com/office/drawing/2014/main" id="{2EB7BFB4-42FE-4145-8017-C1E4CA1EC1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5EC392-5D82-4FBB-AE42-34D6B50479D0}" type="slidenum">
              <a:rPr lang="en-US" altLang="en-US" smtClean="0">
                <a:solidFill>
                  <a:schemeClr val="bg1"/>
                </a:solidFill>
              </a:rPr>
              <a:pPr/>
              <a:t>114</a:t>
            </a:fld>
            <a:endParaRPr lang="en-US" altLang="en-US">
              <a:solidFill>
                <a:schemeClr val="bg1"/>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F3DCCAE-FF9E-45E1-B303-D8DCF324B4D0}"/>
              </a:ext>
            </a:extLst>
          </p:cNvPr>
          <p:cNvSpPr>
            <a:spLocks noGrp="1"/>
          </p:cNvSpPr>
          <p:nvPr>
            <p:ph type="title"/>
          </p:nvPr>
        </p:nvSpPr>
        <p:spPr>
          <a:xfrm>
            <a:off x="866775" y="927100"/>
            <a:ext cx="7593013" cy="709613"/>
          </a:xfrm>
        </p:spPr>
        <p:txBody>
          <a:bodyPr/>
          <a:lstStyle/>
          <a:p>
            <a:pPr eaLnBrk="1" hangingPunct="1"/>
            <a:r>
              <a:rPr lang="el-GR" altLang="en-US"/>
              <a:t>ΑΠΟΣΒΕΣΕΙΣ ΠΑΓΙΩΝ ΣΤΟΙΧΕΙΩΝ</a:t>
            </a:r>
            <a:endParaRPr lang="en-US" altLang="en-US"/>
          </a:p>
        </p:txBody>
      </p:sp>
      <p:sp>
        <p:nvSpPr>
          <p:cNvPr id="135171" name="Rectangle 3">
            <a:extLst>
              <a:ext uri="{FF2B5EF4-FFF2-40B4-BE49-F238E27FC236}">
                <a16:creationId xmlns:a16="http://schemas.microsoft.com/office/drawing/2014/main" id="{5FFBAE7E-E4F9-4BE4-860D-A26E7400217E}"/>
              </a:ext>
            </a:extLst>
          </p:cNvPr>
          <p:cNvSpPr>
            <a:spLocks noGrp="1"/>
          </p:cNvSpPr>
          <p:nvPr>
            <p:ph type="body" idx="1"/>
          </p:nvPr>
        </p:nvSpPr>
        <p:spPr/>
        <p:txBody>
          <a:bodyPr/>
          <a:lstStyle/>
          <a:p>
            <a:pPr algn="just" eaLnBrk="1" hangingPunct="1">
              <a:lnSpc>
                <a:spcPct val="90000"/>
              </a:lnSpc>
            </a:pPr>
            <a:r>
              <a:rPr lang="el-GR" altLang="en-US" sz="1600" b="1" dirty="0"/>
              <a:t>Απόσβεση</a:t>
            </a:r>
            <a:r>
              <a:rPr lang="el-GR" altLang="en-US" sz="1600" dirty="0"/>
              <a:t> (</a:t>
            </a:r>
            <a:r>
              <a:rPr lang="el-GR" altLang="en-US" sz="1600" dirty="0" err="1"/>
              <a:t>Depreciation</a:t>
            </a:r>
            <a:r>
              <a:rPr lang="el-GR" altLang="en-US" sz="1600" dirty="0"/>
              <a:t>) είναι το </a:t>
            </a:r>
            <a:r>
              <a:rPr lang="el-GR" altLang="en-US" sz="1600" b="1" dirty="0"/>
              <a:t>έξοδο</a:t>
            </a:r>
            <a:r>
              <a:rPr lang="el-GR" altLang="en-US" sz="1600" dirty="0"/>
              <a:t> που δημιουργείται για την επιχείρηση από τη σταδιακή μείωση της αξίας των πάγιων περιουσιακών στοιχείων της, λόγω φυσιολογικής ή έκτακτης φθοράς από τη χρησιμοποίησή τους και λόγω της χρονικής απαξίωσής τους. Το έξοδο της απόσβεσης διαφέρει από τα άλλα έξοδα, στο ότι </a:t>
            </a:r>
            <a:r>
              <a:rPr lang="el-GR" altLang="en-US" sz="1600" b="1" dirty="0"/>
              <a:t>δεν απαιτεί εκροή μετρητών</a:t>
            </a:r>
            <a:r>
              <a:rPr lang="el-GR" altLang="en-US" sz="1600" dirty="0"/>
              <a:t>, αλλά επηρεάζει τη ροή μετρητών της επιχείρησης, μέσω της μειωμένης φορολογίας.</a:t>
            </a:r>
          </a:p>
          <a:p>
            <a:pPr algn="just" eaLnBrk="1" hangingPunct="1">
              <a:lnSpc>
                <a:spcPct val="90000"/>
              </a:lnSpc>
            </a:pPr>
            <a:r>
              <a:rPr lang="el-GR" altLang="en-US" sz="1600" dirty="0"/>
              <a:t>Η επιχείρηση δικαιούται τη διενέργεια αποσβέσεων επί </a:t>
            </a:r>
            <a:r>
              <a:rPr lang="el-GR" altLang="en-US" sz="1600" b="1" dirty="0"/>
              <a:t>όλων των πάγιων στοιχείων, που αποκτώνται για διαρκή παραγωγική χρήση και έχουν διάρκεια ζωής μεγαλύτερη του έτους</a:t>
            </a:r>
            <a:r>
              <a:rPr lang="el-GR" altLang="en-US" sz="1600" dirty="0"/>
              <a:t>. Επίσης αποσβέσεις διενεργούνται επί των εξόδων ίδρυσης και πρώτης εγκατάστασης. Όλα τα παραπάνω στοιχεία που υπόκεινται σε απόσβεση προσδιορίζονται από το Ε.Γ.Λ.Σ.</a:t>
            </a:r>
            <a:r>
              <a:rPr lang="en-US" altLang="en-US" sz="1600" dirty="0"/>
              <a:t>/</a:t>
            </a:r>
            <a:r>
              <a:rPr lang="el-GR" altLang="en-US" sz="1600" dirty="0"/>
              <a:t>ΕΛΠ, ως </a:t>
            </a:r>
            <a:r>
              <a:rPr lang="el-GR" altLang="en-US" sz="1600" dirty="0" err="1"/>
              <a:t>αποσβέσιμα</a:t>
            </a:r>
            <a:r>
              <a:rPr lang="el-GR" altLang="en-US" sz="1600" dirty="0"/>
              <a:t> στοιχεία. Πάγια περιουσιακά στοιχεία, όπως οικόπεδα, γήπεδα </a:t>
            </a:r>
            <a:r>
              <a:rPr lang="el-GR" altLang="en-US" sz="1600" dirty="0" err="1"/>
              <a:t>κ.λπ</a:t>
            </a:r>
            <a:r>
              <a:rPr lang="el-GR" altLang="en-US" sz="1600" dirty="0"/>
              <a:t>, δεν υπόκεινται σε απόσβεση, διότι δεν υφίστανται λειτουργική φθορά και έχουν απεριόριστη διάρκεια ζωής.</a:t>
            </a:r>
            <a:endParaRPr lang="en-US" altLang="en-US" sz="1600" dirty="0"/>
          </a:p>
        </p:txBody>
      </p:sp>
      <p:sp>
        <p:nvSpPr>
          <p:cNvPr id="135172" name="Footer Placeholder 4">
            <a:extLst>
              <a:ext uri="{FF2B5EF4-FFF2-40B4-BE49-F238E27FC236}">
                <a16:creationId xmlns:a16="http://schemas.microsoft.com/office/drawing/2014/main" id="{C0A9D9C0-1A0C-456B-B72D-4679645632E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35173" name="Slide Number Placeholder 5">
            <a:extLst>
              <a:ext uri="{FF2B5EF4-FFF2-40B4-BE49-F238E27FC236}">
                <a16:creationId xmlns:a16="http://schemas.microsoft.com/office/drawing/2014/main" id="{3C861AD0-FD6D-4C40-BCD6-216C371DBF7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58B1A5-230B-4A5A-8166-881094AFA9BA}" type="slidenum">
              <a:rPr lang="en-US" altLang="en-US" smtClean="0">
                <a:solidFill>
                  <a:schemeClr val="bg1"/>
                </a:solidFill>
              </a:rPr>
              <a:pPr/>
              <a:t>115</a:t>
            </a:fld>
            <a:endParaRPr lang="en-US" altLang="en-US">
              <a:solidFill>
                <a:schemeClr val="bg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07CBE76-F724-4267-A8F7-B2E6982FDF85}"/>
              </a:ext>
            </a:extLst>
          </p:cNvPr>
          <p:cNvSpPr>
            <a:spLocks noGrp="1"/>
          </p:cNvSpPr>
          <p:nvPr>
            <p:ph type="title"/>
          </p:nvPr>
        </p:nvSpPr>
        <p:spPr>
          <a:xfrm>
            <a:off x="866775" y="927100"/>
            <a:ext cx="7593013" cy="709613"/>
          </a:xfrm>
        </p:spPr>
        <p:txBody>
          <a:bodyPr/>
          <a:lstStyle/>
          <a:p>
            <a:pPr eaLnBrk="1" hangingPunct="1"/>
            <a:r>
              <a:rPr lang="el-GR" altLang="en-US"/>
              <a:t>ΑΠΟΣΒΕΣΕΙΣ ΠΑΓΙΩΝ ΣΤΟΙΧΕΙΩΝ</a:t>
            </a:r>
            <a:endParaRPr lang="en-US" altLang="en-US"/>
          </a:p>
        </p:txBody>
      </p:sp>
      <p:sp>
        <p:nvSpPr>
          <p:cNvPr id="136195" name="Rectangle 3">
            <a:extLst>
              <a:ext uri="{FF2B5EF4-FFF2-40B4-BE49-F238E27FC236}">
                <a16:creationId xmlns:a16="http://schemas.microsoft.com/office/drawing/2014/main" id="{D8889C5D-E870-4421-9761-900A007CADBE}"/>
              </a:ext>
            </a:extLst>
          </p:cNvPr>
          <p:cNvSpPr>
            <a:spLocks noGrp="1"/>
          </p:cNvSpPr>
          <p:nvPr>
            <p:ph type="body" idx="1"/>
          </p:nvPr>
        </p:nvSpPr>
        <p:spPr/>
        <p:txBody>
          <a:bodyPr/>
          <a:lstStyle/>
          <a:p>
            <a:pPr algn="just" eaLnBrk="1" hangingPunct="1">
              <a:lnSpc>
                <a:spcPct val="90000"/>
              </a:lnSpc>
            </a:pPr>
            <a:r>
              <a:rPr lang="el-GR" altLang="en-US" sz="1600" b="1" dirty="0"/>
              <a:t>Ωφέλιμη διάρκεια ζωής</a:t>
            </a:r>
            <a:r>
              <a:rPr lang="el-GR" altLang="en-US" sz="1600" dirty="0"/>
              <a:t> (</a:t>
            </a:r>
            <a:r>
              <a:rPr lang="el-GR" altLang="en-US" sz="1600" dirty="0" err="1"/>
              <a:t>Estimated</a:t>
            </a:r>
            <a:r>
              <a:rPr lang="el-GR" altLang="en-US" sz="1600" dirty="0"/>
              <a:t> </a:t>
            </a:r>
            <a:r>
              <a:rPr lang="el-GR" altLang="en-US" sz="1600" dirty="0" err="1"/>
              <a:t>life</a:t>
            </a:r>
            <a:r>
              <a:rPr lang="el-GR" altLang="en-US" sz="1600" dirty="0"/>
              <a:t> of </a:t>
            </a:r>
            <a:r>
              <a:rPr lang="el-GR" altLang="en-US" sz="1600" dirty="0" err="1"/>
              <a:t>asset</a:t>
            </a:r>
            <a:r>
              <a:rPr lang="el-GR" altLang="en-US" sz="1600" dirty="0"/>
              <a:t> - </a:t>
            </a:r>
            <a:r>
              <a:rPr lang="el-GR" altLang="en-US" sz="1600" dirty="0" err="1"/>
              <a:t>useful</a:t>
            </a:r>
            <a:r>
              <a:rPr lang="el-GR" altLang="en-US" sz="1600" dirty="0"/>
              <a:t> </a:t>
            </a:r>
            <a:r>
              <a:rPr lang="el-GR" altLang="en-US" sz="1600" dirty="0" err="1"/>
              <a:t>life</a:t>
            </a:r>
            <a:r>
              <a:rPr lang="el-GR" altLang="en-US" sz="1600" dirty="0"/>
              <a:t>) του πάγιου είναι η χρονική περίοδος κατά την οποία το </a:t>
            </a:r>
            <a:r>
              <a:rPr lang="el-GR" altLang="en-US" sz="1600" dirty="0" err="1"/>
              <a:t>αποσβέσιμο</a:t>
            </a:r>
            <a:r>
              <a:rPr lang="el-GR" altLang="en-US" sz="1600" dirty="0"/>
              <a:t> πάγιο στοιχείο θα χρησιμοποιηθεί παραγωγικά από την επιχείρηση. Σύμφωνα με το Ε.Γ.Λ.Σ. η χρονική κατανομή της απόσβεσης της αξία του πάγιου στοιχείου, υπολογίζεται με βάση την ωφέλιμη διάρκεια ζωής του.</a:t>
            </a:r>
            <a:endParaRPr lang="el-GR" altLang="en-US" sz="1600" b="1" dirty="0"/>
          </a:p>
          <a:p>
            <a:pPr algn="just" eaLnBrk="1" hangingPunct="1">
              <a:lnSpc>
                <a:spcPct val="90000"/>
              </a:lnSpc>
            </a:pPr>
            <a:r>
              <a:rPr lang="el-GR" altLang="en-US" sz="1600" b="1" dirty="0" err="1"/>
              <a:t>Αποσβεστέα</a:t>
            </a:r>
            <a:r>
              <a:rPr lang="el-GR" altLang="en-US" sz="1600" b="1" dirty="0"/>
              <a:t> αξία </a:t>
            </a:r>
            <a:r>
              <a:rPr lang="el-GR" altLang="en-US" sz="1600" dirty="0"/>
              <a:t>(</a:t>
            </a:r>
            <a:r>
              <a:rPr lang="el-GR" altLang="en-US" sz="1600" dirty="0" err="1"/>
              <a:t>depreciable</a:t>
            </a:r>
            <a:r>
              <a:rPr lang="el-GR" altLang="en-US" sz="1600" dirty="0"/>
              <a:t> </a:t>
            </a:r>
            <a:r>
              <a:rPr lang="el-GR" altLang="en-US" sz="1600" dirty="0" err="1"/>
              <a:t>value</a:t>
            </a:r>
            <a:r>
              <a:rPr lang="el-GR" altLang="en-US" sz="1600" dirty="0"/>
              <a:t>) ενός </a:t>
            </a:r>
            <a:r>
              <a:rPr lang="el-GR" altLang="en-US" sz="1600" dirty="0" err="1"/>
              <a:t>αποσβέσιμου</a:t>
            </a:r>
            <a:r>
              <a:rPr lang="el-GR" altLang="en-US" sz="1600" dirty="0"/>
              <a:t> πάγιου περιουσιακού στοιχείου (τιμολογιακή αξία συν τυχόν άλλα έξοδα γι' αυτό) είναι το ιστορικό κόστος ή άλλο ποσό, που αντικατέστησε το ιστορικό κόστος (π.χ. αξία αναπροσαρμογής που επιβλήθηκε από το νόμο) μειωμένο κατά την υπολειμματική αξία του πάγιου, στο τέλος της διάρκειας της παραγωγικής του χρήσης.</a:t>
            </a:r>
            <a:endParaRPr lang="el-GR" altLang="en-US" sz="1600" b="1" dirty="0"/>
          </a:p>
          <a:p>
            <a:pPr algn="just" eaLnBrk="1" hangingPunct="1">
              <a:lnSpc>
                <a:spcPct val="90000"/>
              </a:lnSpc>
            </a:pPr>
            <a:r>
              <a:rPr lang="el-GR" altLang="en-US" sz="1600" b="1" dirty="0"/>
              <a:t>Υπολειμματική αξία </a:t>
            </a:r>
            <a:r>
              <a:rPr lang="el-GR" altLang="en-US" sz="1600" dirty="0"/>
              <a:t>(</a:t>
            </a:r>
            <a:r>
              <a:rPr lang="el-GR" altLang="en-US" sz="1600" dirty="0" err="1"/>
              <a:t>salvage</a:t>
            </a:r>
            <a:r>
              <a:rPr lang="el-GR" altLang="en-US" sz="1600" dirty="0"/>
              <a:t> </a:t>
            </a:r>
            <a:r>
              <a:rPr lang="el-GR" altLang="en-US" sz="1600" dirty="0" err="1"/>
              <a:t>value</a:t>
            </a:r>
            <a:r>
              <a:rPr lang="el-GR" altLang="en-US" sz="1600" dirty="0"/>
              <a:t> - </a:t>
            </a:r>
            <a:r>
              <a:rPr lang="el-GR" altLang="en-US" sz="1600" dirty="0" err="1"/>
              <a:t>residual</a:t>
            </a:r>
            <a:r>
              <a:rPr lang="el-GR" altLang="en-US" sz="1600" dirty="0"/>
              <a:t> </a:t>
            </a:r>
            <a:r>
              <a:rPr lang="el-GR" altLang="en-US" sz="1600" dirty="0" err="1"/>
              <a:t>value</a:t>
            </a:r>
            <a:r>
              <a:rPr lang="el-GR" altLang="en-US" sz="1600" dirty="0"/>
              <a:t> - </a:t>
            </a:r>
            <a:r>
              <a:rPr lang="el-GR" altLang="en-US" sz="1600" dirty="0" err="1"/>
              <a:t>scrap</a:t>
            </a:r>
            <a:r>
              <a:rPr lang="el-GR" altLang="en-US" sz="1600" dirty="0"/>
              <a:t> </a:t>
            </a:r>
            <a:r>
              <a:rPr lang="el-GR" altLang="en-US" sz="1600" dirty="0" err="1"/>
              <a:t>value</a:t>
            </a:r>
            <a:r>
              <a:rPr lang="el-GR" altLang="en-US" sz="1600" dirty="0"/>
              <a:t>), είναι η καθαρή ρευστοποιήσιμη αξία </a:t>
            </a:r>
            <a:r>
              <a:rPr lang="el-GR" altLang="en-US" sz="1600" dirty="0" err="1"/>
              <a:t>αποσβέσιμου</a:t>
            </a:r>
            <a:r>
              <a:rPr lang="el-GR" altLang="en-US" sz="1600" dirty="0"/>
              <a:t> πάγιου, που υπολογίζεται να πραγματοποιηθεί στο τέλος της ωφέλιμης διάρκειας ζωής του.</a:t>
            </a:r>
            <a:endParaRPr lang="en-US" altLang="en-US" sz="1600" dirty="0"/>
          </a:p>
        </p:txBody>
      </p:sp>
      <p:sp>
        <p:nvSpPr>
          <p:cNvPr id="136196" name="Footer Placeholder 4">
            <a:extLst>
              <a:ext uri="{FF2B5EF4-FFF2-40B4-BE49-F238E27FC236}">
                <a16:creationId xmlns:a16="http://schemas.microsoft.com/office/drawing/2014/main" id="{BC762258-8262-40C1-9864-891F28DE4C0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36197" name="Slide Number Placeholder 5">
            <a:extLst>
              <a:ext uri="{FF2B5EF4-FFF2-40B4-BE49-F238E27FC236}">
                <a16:creationId xmlns:a16="http://schemas.microsoft.com/office/drawing/2014/main" id="{7F84FA09-F417-4D98-B883-3A2792A32E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7A1B78-13E1-4496-B7C1-72872BDD259C}" type="slidenum">
              <a:rPr lang="en-US" altLang="en-US" smtClean="0">
                <a:solidFill>
                  <a:schemeClr val="bg1"/>
                </a:solidFill>
              </a:rPr>
              <a:pPr/>
              <a:t>116</a:t>
            </a:fld>
            <a:endParaRPr lang="en-US" altLang="en-US">
              <a:solidFill>
                <a:schemeClr val="bg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74431EB0-EDC6-400C-B2BF-03840B31DF8D}"/>
              </a:ext>
            </a:extLst>
          </p:cNvPr>
          <p:cNvSpPr>
            <a:spLocks noGrp="1"/>
          </p:cNvSpPr>
          <p:nvPr>
            <p:ph type="title"/>
          </p:nvPr>
        </p:nvSpPr>
        <p:spPr>
          <a:xfrm>
            <a:off x="866775" y="927100"/>
            <a:ext cx="7593013" cy="709613"/>
          </a:xfrm>
        </p:spPr>
        <p:txBody>
          <a:bodyPr/>
          <a:lstStyle/>
          <a:p>
            <a:pPr eaLnBrk="1" hangingPunct="1"/>
            <a:r>
              <a:rPr lang="el-GR" altLang="en-US"/>
              <a:t>ΑΠΟΣΒΕΣΕΙΣ ΠΑΓΙΩΝ ΣΤΟΙΧΕΙΩΝ</a:t>
            </a:r>
            <a:endParaRPr lang="en-US" altLang="en-US"/>
          </a:p>
        </p:txBody>
      </p:sp>
      <p:sp>
        <p:nvSpPr>
          <p:cNvPr id="137219" name="Rectangle 3">
            <a:extLst>
              <a:ext uri="{FF2B5EF4-FFF2-40B4-BE49-F238E27FC236}">
                <a16:creationId xmlns:a16="http://schemas.microsoft.com/office/drawing/2014/main" id="{821701D0-5905-4A60-BDD0-3BCB3B0C299D}"/>
              </a:ext>
            </a:extLst>
          </p:cNvPr>
          <p:cNvSpPr>
            <a:spLocks noGrp="1"/>
          </p:cNvSpPr>
          <p:nvPr>
            <p:ph type="body" idx="1"/>
          </p:nvPr>
        </p:nvSpPr>
        <p:spPr/>
        <p:txBody>
          <a:bodyPr/>
          <a:lstStyle/>
          <a:p>
            <a:pPr eaLnBrk="1" hangingPunct="1">
              <a:buFont typeface="Wingdings 3" panose="05040102010807070707" pitchFamily="18" charset="2"/>
              <a:buNone/>
            </a:pPr>
            <a:r>
              <a:rPr lang="el-GR" altLang="en-US" sz="1600" dirty="0"/>
              <a:t>Η </a:t>
            </a:r>
            <a:r>
              <a:rPr lang="el-GR" altLang="en-US" sz="1600" b="1" dirty="0"/>
              <a:t>απεικόνιση των αποσβέσεων</a:t>
            </a:r>
            <a:r>
              <a:rPr lang="el-GR" altLang="en-US" sz="1600" dirty="0"/>
              <a:t> της επιχείρησης γίνεται λογιστικά στο τέλος της χρήσης και έχει ως </a:t>
            </a:r>
            <a:r>
              <a:rPr lang="el-GR" altLang="en-US" sz="1600" b="1" dirty="0"/>
              <a:t>αποτελέσματα</a:t>
            </a:r>
            <a:r>
              <a:rPr lang="el-GR" altLang="en-US" sz="1600" dirty="0"/>
              <a:t>:</a:t>
            </a:r>
          </a:p>
          <a:p>
            <a:pPr eaLnBrk="1" hangingPunct="1"/>
            <a:r>
              <a:rPr lang="el-GR" altLang="en-US" sz="1600" dirty="0"/>
              <a:t>α) Την ορθή απεικόνιση της </a:t>
            </a:r>
            <a:r>
              <a:rPr lang="el-GR" altLang="en-US" sz="1600" b="1" dirty="0"/>
              <a:t>οικονομικής κατάστασης </a:t>
            </a:r>
            <a:r>
              <a:rPr lang="el-GR" altLang="en-US" sz="1600" dirty="0"/>
              <a:t>της επιχείρησης στον Ισολογισμό.</a:t>
            </a:r>
          </a:p>
          <a:p>
            <a:pPr eaLnBrk="1" hangingPunct="1"/>
            <a:r>
              <a:rPr lang="el-GR" altLang="en-US" sz="1600" dirty="0"/>
              <a:t>β) Τον ορθό προσδιορισμό του </a:t>
            </a:r>
            <a:r>
              <a:rPr lang="el-GR" altLang="en-US" sz="1600" b="1" dirty="0"/>
              <a:t>οικονομικού αποτελέσματος </a:t>
            </a:r>
            <a:r>
              <a:rPr lang="el-GR" altLang="en-US" sz="1600" dirty="0"/>
              <a:t>της επιχείρησης.</a:t>
            </a:r>
          </a:p>
          <a:p>
            <a:pPr eaLnBrk="1" hangingPunct="1"/>
            <a:r>
              <a:rPr lang="el-GR" altLang="en-US" sz="1600" dirty="0"/>
              <a:t>γ) Τον όσο δυνατόν </a:t>
            </a:r>
            <a:r>
              <a:rPr lang="el-GR" altLang="en-US" sz="1600" b="1" dirty="0"/>
              <a:t>ακριβή προσδιορισμό του κόστους των στοιχείων</a:t>
            </a:r>
            <a:r>
              <a:rPr lang="el-GR" altLang="en-US" sz="1600" dirty="0"/>
              <a:t>, που εμπορεύεται η επιχείρηση (εμπορεύματα, έτοιμα προϊόντα).</a:t>
            </a:r>
          </a:p>
          <a:p>
            <a:pPr eaLnBrk="1" hangingPunct="1"/>
            <a:r>
              <a:rPr lang="el-GR" altLang="en-US" sz="1600" dirty="0"/>
              <a:t>δ) Την </a:t>
            </a:r>
            <a:r>
              <a:rPr lang="el-GR" altLang="en-US" sz="1600" b="1" dirty="0"/>
              <a:t>έμμεση συγκέντρωση κεφαλαίων </a:t>
            </a:r>
            <a:r>
              <a:rPr lang="el-GR" altLang="en-US" sz="1600" dirty="0"/>
              <a:t>για την αντικατάσταση των πάγιων στοιχείων, μετά το τέλος της διάρκειας της ωφέλιμης ζωής τους.</a:t>
            </a:r>
            <a:endParaRPr lang="en-US" altLang="en-US" sz="1600" dirty="0"/>
          </a:p>
        </p:txBody>
      </p:sp>
      <p:sp>
        <p:nvSpPr>
          <p:cNvPr id="137220" name="Footer Placeholder 4">
            <a:extLst>
              <a:ext uri="{FF2B5EF4-FFF2-40B4-BE49-F238E27FC236}">
                <a16:creationId xmlns:a16="http://schemas.microsoft.com/office/drawing/2014/main" id="{FFC2A7F2-ABB2-45E2-A489-FA443979178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37221" name="Slide Number Placeholder 5">
            <a:extLst>
              <a:ext uri="{FF2B5EF4-FFF2-40B4-BE49-F238E27FC236}">
                <a16:creationId xmlns:a16="http://schemas.microsoft.com/office/drawing/2014/main" id="{E76F1E8F-CCD9-4A51-AC55-A9280A4E475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17FA28-8974-453B-BD7A-63E834CD7A75}" type="slidenum">
              <a:rPr lang="en-US" altLang="en-US" smtClean="0">
                <a:solidFill>
                  <a:schemeClr val="bg1"/>
                </a:solidFill>
              </a:rPr>
              <a:pPr/>
              <a:t>117</a:t>
            </a:fld>
            <a:endParaRPr lang="en-US" altLang="en-US">
              <a:solidFill>
                <a:schemeClr val="bg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C858C866-941D-43A2-85E7-5CCA0ABB47AE}"/>
              </a:ext>
            </a:extLst>
          </p:cNvPr>
          <p:cNvSpPr>
            <a:spLocks noGrp="1"/>
          </p:cNvSpPr>
          <p:nvPr>
            <p:ph type="title"/>
          </p:nvPr>
        </p:nvSpPr>
        <p:spPr>
          <a:xfrm>
            <a:off x="866775" y="927100"/>
            <a:ext cx="7593013" cy="709613"/>
          </a:xfrm>
        </p:spPr>
        <p:txBody>
          <a:bodyPr/>
          <a:lstStyle/>
          <a:p>
            <a:pPr eaLnBrk="1" hangingPunct="1"/>
            <a:r>
              <a:rPr lang="el-GR" altLang="en-US"/>
              <a:t>ΑΠΟΣΒΕΣΕΙΣ ΠΑΓΙΩΝ ΣΤΟΙΧΕΙΩΝ</a:t>
            </a:r>
            <a:endParaRPr lang="en-US" altLang="en-US"/>
          </a:p>
        </p:txBody>
      </p:sp>
      <p:sp>
        <p:nvSpPr>
          <p:cNvPr id="138243" name="Rectangle 3">
            <a:extLst>
              <a:ext uri="{FF2B5EF4-FFF2-40B4-BE49-F238E27FC236}">
                <a16:creationId xmlns:a16="http://schemas.microsoft.com/office/drawing/2014/main" id="{551374BF-F3DF-4A1A-B594-4AEC8A221538}"/>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t>Μέθοδοι απόσβεσης</a:t>
            </a:r>
          </a:p>
          <a:p>
            <a:pPr eaLnBrk="1" hangingPunct="1"/>
            <a:endParaRPr lang="el-GR" altLang="en-US"/>
          </a:p>
          <a:p>
            <a:pPr eaLnBrk="1" hangingPunct="1">
              <a:buFont typeface="Wingdings 3" panose="05040102010807070707" pitchFamily="18" charset="2"/>
              <a:buNone/>
            </a:pPr>
            <a:r>
              <a:rPr lang="el-GR" altLang="en-US"/>
              <a:t>1. Σταθερή μέθοδος απόσβεσης</a:t>
            </a:r>
          </a:p>
          <a:p>
            <a:pPr eaLnBrk="1" hangingPunct="1">
              <a:buFont typeface="Wingdings 3" panose="05040102010807070707" pitchFamily="18" charset="2"/>
              <a:buNone/>
            </a:pPr>
            <a:r>
              <a:rPr lang="el-GR" altLang="en-US"/>
              <a:t>2. Φθίνουσα μέθοδος απόσβεσης</a:t>
            </a:r>
          </a:p>
          <a:p>
            <a:pPr eaLnBrk="1" hangingPunct="1">
              <a:buFont typeface="Wingdings 3" panose="05040102010807070707" pitchFamily="18" charset="2"/>
              <a:buNone/>
            </a:pPr>
            <a:r>
              <a:rPr lang="el-GR" altLang="en-US"/>
              <a:t>3. Αύξουσα μέθοδος απόσβεσης</a:t>
            </a:r>
          </a:p>
          <a:p>
            <a:pPr eaLnBrk="1" hangingPunct="1">
              <a:buFont typeface="Wingdings 3" panose="05040102010807070707" pitchFamily="18" charset="2"/>
              <a:buNone/>
            </a:pPr>
            <a:r>
              <a:rPr lang="el-GR" altLang="en-US"/>
              <a:t>4. Μέθοδος της λειτουργικής χρησιμοποίησης</a:t>
            </a:r>
          </a:p>
        </p:txBody>
      </p:sp>
      <p:sp>
        <p:nvSpPr>
          <p:cNvPr id="138244" name="Footer Placeholder 4">
            <a:extLst>
              <a:ext uri="{FF2B5EF4-FFF2-40B4-BE49-F238E27FC236}">
                <a16:creationId xmlns:a16="http://schemas.microsoft.com/office/drawing/2014/main" id="{EC7BDC45-2107-45A9-A266-C420C598A6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38245" name="Slide Number Placeholder 5">
            <a:extLst>
              <a:ext uri="{FF2B5EF4-FFF2-40B4-BE49-F238E27FC236}">
                <a16:creationId xmlns:a16="http://schemas.microsoft.com/office/drawing/2014/main" id="{ADABF967-CAAB-4C9E-92B3-275A4E6C5B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9A367D-E828-42B5-AD0B-77A6016556AA}" type="slidenum">
              <a:rPr lang="en-US" altLang="en-US" smtClean="0">
                <a:solidFill>
                  <a:schemeClr val="bg1"/>
                </a:solidFill>
              </a:rPr>
              <a:pPr/>
              <a:t>118</a:t>
            </a:fld>
            <a:endParaRPr lang="en-US" altLang="en-US">
              <a:solidFill>
                <a:schemeClr val="bg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A5AECDF-5176-407B-9F16-C3CC877C5A23}"/>
              </a:ext>
            </a:extLst>
          </p:cNvPr>
          <p:cNvSpPr>
            <a:spLocks noGrp="1"/>
          </p:cNvSpPr>
          <p:nvPr>
            <p:ph type="title"/>
          </p:nvPr>
        </p:nvSpPr>
        <p:spPr>
          <a:xfrm>
            <a:off x="866775" y="927100"/>
            <a:ext cx="7593013" cy="709613"/>
          </a:xfrm>
        </p:spPr>
        <p:txBody>
          <a:bodyPr/>
          <a:lstStyle/>
          <a:p>
            <a:pPr eaLnBrk="1" hangingPunct="1"/>
            <a:r>
              <a:rPr lang="el-GR" altLang="en-US"/>
              <a:t>ΑΠΟΣΒΕΣΕΙΣ ΠΑΓΙΩΝ ΣΤΟΙΧΕΙΩΝ</a:t>
            </a:r>
            <a:endParaRPr lang="en-US" altLang="en-US"/>
          </a:p>
        </p:txBody>
      </p:sp>
      <p:sp>
        <p:nvSpPr>
          <p:cNvPr id="139267" name="Rectangle 3">
            <a:extLst>
              <a:ext uri="{FF2B5EF4-FFF2-40B4-BE49-F238E27FC236}">
                <a16:creationId xmlns:a16="http://schemas.microsoft.com/office/drawing/2014/main" id="{41DF4DA8-2171-495F-AF56-A7268796A021}"/>
              </a:ext>
            </a:extLst>
          </p:cNvPr>
          <p:cNvSpPr>
            <a:spLocks noGrp="1"/>
          </p:cNvSpPr>
          <p:nvPr>
            <p:ph type="body" idx="1"/>
          </p:nvPr>
        </p:nvSpPr>
        <p:spPr/>
        <p:txBody>
          <a:bodyPr/>
          <a:lstStyle/>
          <a:p>
            <a:pPr indent="14288" algn="just" eaLnBrk="1" hangingPunct="1">
              <a:buFont typeface="Wingdings 3" panose="05040102010807070707" pitchFamily="18" charset="2"/>
              <a:buNone/>
            </a:pPr>
            <a:r>
              <a:rPr lang="el-GR" altLang="en-US" dirty="0"/>
              <a:t>Μετά τον υπολογισμό της ετήσιας απόσβεσης με μια από τις παραπάνω μεθόδους, θα πρέπει να γίνουν οι ανάλογες </a:t>
            </a:r>
            <a:r>
              <a:rPr lang="el-GR" altLang="en-US" b="1" dirty="0"/>
              <a:t>ημερολογιακές εγγραφές</a:t>
            </a:r>
            <a:r>
              <a:rPr lang="el-GR" altLang="en-US" dirty="0"/>
              <a:t>. Η λογιστική απεικόνιση των αποσβέσεων μπορεί να γίνει με δύο τρόπους, τον άμεσο και τον έμμεσο. Οι λογαριασμοί που χρησιμοποιούνται είναι η </a:t>
            </a:r>
            <a:r>
              <a:rPr lang="el-GR" altLang="en-US" b="1" dirty="0"/>
              <a:t>Απόσβεση Παγίου</a:t>
            </a:r>
            <a:r>
              <a:rPr lang="el-GR" altLang="en-US" dirty="0"/>
              <a:t> και το </a:t>
            </a:r>
            <a:r>
              <a:rPr lang="el-GR" altLang="en-US" b="1" dirty="0"/>
              <a:t>Αποσβεσμένο Πάγιο.</a:t>
            </a:r>
            <a:endParaRPr lang="en-US" altLang="en-US" b="1" dirty="0"/>
          </a:p>
        </p:txBody>
      </p:sp>
      <p:sp>
        <p:nvSpPr>
          <p:cNvPr id="139268" name="Footer Placeholder 4">
            <a:extLst>
              <a:ext uri="{FF2B5EF4-FFF2-40B4-BE49-F238E27FC236}">
                <a16:creationId xmlns:a16="http://schemas.microsoft.com/office/drawing/2014/main" id="{5AD3187D-439E-401C-BC90-AAE19783F6E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139269" name="Slide Number Placeholder 5">
            <a:extLst>
              <a:ext uri="{FF2B5EF4-FFF2-40B4-BE49-F238E27FC236}">
                <a16:creationId xmlns:a16="http://schemas.microsoft.com/office/drawing/2014/main" id="{1D13CB44-195D-4DD1-BF28-AEC642485EA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928EA0-4C86-4136-B9AE-1311BC4F1B66}" type="slidenum">
              <a:rPr lang="en-US" altLang="en-US" smtClean="0">
                <a:solidFill>
                  <a:schemeClr val="bg1"/>
                </a:solidFill>
              </a:rPr>
              <a:pPr/>
              <a:t>119</a:t>
            </a:fld>
            <a:endParaRPr lang="en-US" altLang="en-US">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7F59729-B0A3-4F38-A4B6-D79797587978}"/>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50179" name="Rectangle 3">
            <a:extLst>
              <a:ext uri="{FF2B5EF4-FFF2-40B4-BE49-F238E27FC236}">
                <a16:creationId xmlns:a16="http://schemas.microsoft.com/office/drawing/2014/main" id="{3217381C-D806-4C9F-8084-8A8F2FF9B2F8}"/>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a:latin typeface="Arial" panose="020B0604020202020204" pitchFamily="34" charset="0"/>
              </a:rPr>
              <a:t>ΕΝΕΡΓΗΤΙΚΟ (Assets)</a:t>
            </a:r>
          </a:p>
          <a:p>
            <a:pPr algn="just" eaLnBrk="1" hangingPunct="1">
              <a:lnSpc>
                <a:spcPct val="90000"/>
              </a:lnSpc>
            </a:pPr>
            <a:r>
              <a:rPr lang="el-GR" altLang="en-US" b="1">
                <a:latin typeface="Arial" panose="020B0604020202020204" pitchFamily="34" charset="0"/>
              </a:rPr>
              <a:t>Ενεργητικό</a:t>
            </a:r>
            <a:r>
              <a:rPr lang="el-GR" altLang="en-US">
                <a:latin typeface="Arial" panose="020B0604020202020204" pitchFamily="34" charset="0"/>
              </a:rPr>
              <a:t> είναι το τμήμα εκείνο του Ισολογισμού, στο οποίο περιλαμβάνονται τα </a:t>
            </a:r>
            <a:r>
              <a:rPr lang="el-GR" altLang="en-US" b="1">
                <a:latin typeface="Arial" panose="020B0604020202020204" pitchFamily="34" charset="0"/>
              </a:rPr>
              <a:t>περιουσιακά στοιχεία</a:t>
            </a:r>
            <a:r>
              <a:rPr lang="el-GR" altLang="en-US">
                <a:latin typeface="Arial" panose="020B0604020202020204" pitchFamily="34" charset="0"/>
              </a:rPr>
              <a:t> τα οποία έχουν αξία και αποτελούν τις </a:t>
            </a:r>
            <a:r>
              <a:rPr lang="el-GR" altLang="en-US" b="1">
                <a:latin typeface="Arial" panose="020B0604020202020204" pitchFamily="34" charset="0"/>
              </a:rPr>
              <a:t>πηγές </a:t>
            </a:r>
            <a:r>
              <a:rPr lang="el-GR" altLang="en-US">
                <a:latin typeface="Arial" panose="020B0604020202020204" pitchFamily="34" charset="0"/>
              </a:rPr>
              <a:t>της επιχείρησης για </a:t>
            </a:r>
            <a:r>
              <a:rPr lang="el-GR" altLang="en-US" b="1">
                <a:latin typeface="Arial" panose="020B0604020202020204" pitchFamily="34" charset="0"/>
              </a:rPr>
              <a:t>να επιτύχει τους στόχους της</a:t>
            </a:r>
          </a:p>
          <a:p>
            <a:pPr algn="just" eaLnBrk="1" hangingPunct="1">
              <a:lnSpc>
                <a:spcPct val="90000"/>
              </a:lnSpc>
            </a:pPr>
            <a:r>
              <a:rPr lang="el-GR" altLang="en-US">
                <a:latin typeface="Arial" panose="020B0604020202020204" pitchFamily="34" charset="0"/>
              </a:rPr>
              <a:t> Στο Ενεργητικό συνεπώς περιλαμβάνονται όλα εκείνα τα περιουσιακά στοιχεία που κατέχει ή θα αποκτήσει στο μέλλον μια επιχείρηση και τα οποία της δίνουν τη δυνατότητα να πραγματοποιήσει τους σκοπούς της.</a:t>
            </a:r>
          </a:p>
          <a:p>
            <a:pPr eaLnBrk="1" hangingPunct="1">
              <a:lnSpc>
                <a:spcPct val="90000"/>
              </a:lnSpc>
            </a:pPr>
            <a:endParaRPr lang="en-US" altLang="en-US">
              <a:latin typeface="Arial" panose="020B0604020202020204" pitchFamily="34" charset="0"/>
            </a:endParaRPr>
          </a:p>
        </p:txBody>
      </p:sp>
      <p:sp>
        <p:nvSpPr>
          <p:cNvPr id="50180" name="Footer Placeholder 4">
            <a:extLst>
              <a:ext uri="{FF2B5EF4-FFF2-40B4-BE49-F238E27FC236}">
                <a16:creationId xmlns:a16="http://schemas.microsoft.com/office/drawing/2014/main" id="{DDEFEB4B-0E0D-46AB-A3AE-A0092F8A41C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50181" name="Slide Number Placeholder 5">
            <a:extLst>
              <a:ext uri="{FF2B5EF4-FFF2-40B4-BE49-F238E27FC236}">
                <a16:creationId xmlns:a16="http://schemas.microsoft.com/office/drawing/2014/main" id="{86256EA0-BA70-4539-870D-3B9A031B06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BBA22D-C304-491B-9AFA-133F7884E9A4}" type="slidenum">
              <a:rPr lang="en-US" altLang="en-US" smtClean="0">
                <a:solidFill>
                  <a:schemeClr val="bg1"/>
                </a:solidFill>
              </a:rPr>
              <a:pPr/>
              <a:t>12</a:t>
            </a:fld>
            <a:endParaRPr lang="en-US" alt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0CE26D1-22A7-4423-AC0E-F5E91B8009C2}"/>
              </a:ext>
            </a:extLst>
          </p:cNvPr>
          <p:cNvSpPr>
            <a:spLocks noGrp="1"/>
          </p:cNvSpPr>
          <p:nvPr>
            <p:ph type="title"/>
          </p:nvPr>
        </p:nvSpPr>
        <p:spPr>
          <a:xfrm>
            <a:off x="865188" y="927100"/>
            <a:ext cx="6345237" cy="709613"/>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92E71592-3822-4B10-8CCB-A3CFA252BC57}"/>
              </a:ext>
            </a:extLst>
          </p:cNvPr>
          <p:cNvSpPr>
            <a:spLocks noGrp="1"/>
          </p:cNvSpPr>
          <p:nvPr>
            <p:ph idx="1"/>
          </p:nvPr>
        </p:nvSpPr>
        <p:spPr>
          <a:xfrm>
            <a:off x="863600" y="2489200"/>
            <a:ext cx="7596188" cy="3748088"/>
          </a:xfrm>
        </p:spPr>
        <p:txBody>
          <a:bodyPr/>
          <a:lstStyle/>
          <a:p>
            <a:pPr>
              <a:defRPr/>
            </a:pPr>
            <a:r>
              <a:rPr lang="el-GR" sz="2800" b="1" dirty="0"/>
              <a:t>ΕΝΕΡΓΗΤΙΚΟ</a:t>
            </a:r>
          </a:p>
          <a:p>
            <a:pPr>
              <a:defRPr/>
            </a:pPr>
            <a:r>
              <a:rPr lang="el-GR" b="1" dirty="0"/>
              <a:t>ΜΗ ΚΥΚΛΟΦΟΡΟΥΝΤΑ ΠΕΡΙΟΥΣΙΑΚΑ ΣΤΟΙΧΕΙΑ</a:t>
            </a:r>
          </a:p>
          <a:p>
            <a:pPr>
              <a:defRPr/>
            </a:pPr>
            <a:r>
              <a:rPr lang="el-GR" dirty="0"/>
              <a:t>Ενσώματα Πάγια Π.Σ.</a:t>
            </a:r>
          </a:p>
          <a:p>
            <a:pPr>
              <a:defRPr/>
            </a:pPr>
            <a:r>
              <a:rPr lang="el-GR" dirty="0"/>
              <a:t>Άυλα Πάγια Π.Σ.</a:t>
            </a:r>
          </a:p>
          <a:p>
            <a:pPr>
              <a:defRPr/>
            </a:pPr>
            <a:r>
              <a:rPr lang="el-GR" dirty="0"/>
              <a:t>Προκαταβολές και μη </a:t>
            </a:r>
            <a:r>
              <a:rPr lang="el-GR" dirty="0" err="1"/>
              <a:t>κυκλοφ</a:t>
            </a:r>
            <a:r>
              <a:rPr lang="el-GR" dirty="0"/>
              <a:t>. Π.Σ. υπό κατασκευή</a:t>
            </a:r>
          </a:p>
          <a:p>
            <a:pPr>
              <a:defRPr/>
            </a:pPr>
            <a:r>
              <a:rPr lang="el-GR" b="1" dirty="0"/>
              <a:t>ΚΥΚΛΟΦΟΡΟΥΝΤΑ ΠΕΡΙΟΥΣΙΑΚΑ ΣΤΟΙΧΕΙΑ</a:t>
            </a:r>
          </a:p>
          <a:p>
            <a:pPr>
              <a:defRPr/>
            </a:pPr>
            <a:r>
              <a:rPr lang="el-GR" dirty="0"/>
              <a:t>Αποθέματα</a:t>
            </a:r>
          </a:p>
          <a:p>
            <a:pPr>
              <a:defRPr/>
            </a:pPr>
            <a:r>
              <a:rPr lang="el-GR" dirty="0"/>
              <a:t>Χρηματοοικονομικά στοιχεία και προκαταβολές</a:t>
            </a:r>
          </a:p>
          <a:p>
            <a:pPr marL="0" indent="0">
              <a:buFont typeface="Wingdings 3" panose="05040102010807070707" pitchFamily="18" charset="2"/>
              <a:buNone/>
              <a:defRPr/>
            </a:pPr>
            <a:r>
              <a:rPr lang="el-GR" b="1" dirty="0"/>
              <a:t>ΣΥΝΟΛΟ ΕΝΕΡΓΗΤΙΚΟΥ</a:t>
            </a:r>
          </a:p>
          <a:p>
            <a:pPr>
              <a:defRPr/>
            </a:pPr>
            <a:endParaRPr lang="el-GR" dirty="0"/>
          </a:p>
          <a:p>
            <a:pPr>
              <a:defRPr/>
            </a:pPr>
            <a:endParaRPr lang="el-GR" dirty="0"/>
          </a:p>
        </p:txBody>
      </p:sp>
      <p:sp>
        <p:nvSpPr>
          <p:cNvPr id="51204" name="Footer Placeholder 3">
            <a:extLst>
              <a:ext uri="{FF2B5EF4-FFF2-40B4-BE49-F238E27FC236}">
                <a16:creationId xmlns:a16="http://schemas.microsoft.com/office/drawing/2014/main" id="{05D12287-8BEE-40D0-B167-6C862124954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51205" name="Slide Number Placeholder 4">
            <a:extLst>
              <a:ext uri="{FF2B5EF4-FFF2-40B4-BE49-F238E27FC236}">
                <a16:creationId xmlns:a16="http://schemas.microsoft.com/office/drawing/2014/main" id="{F31B9664-79E0-4EC4-923F-79FA0ABCBF9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9A7773-9091-46FE-ADF3-371D76F31A31}" type="slidenum">
              <a:rPr lang="en-US" altLang="en-US" smtClean="0">
                <a:solidFill>
                  <a:schemeClr val="bg1"/>
                </a:solidFill>
              </a:rPr>
              <a:pPr/>
              <a:t>13</a:t>
            </a:fld>
            <a:endParaRPr lang="en-US" altLang="en-US">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EBC7BD5-23CD-4130-A02D-77654C9F3E5B}"/>
              </a:ext>
            </a:extLst>
          </p:cNvPr>
          <p:cNvSpPr>
            <a:spLocks noGrp="1"/>
          </p:cNvSpPr>
          <p:nvPr>
            <p:ph type="title"/>
          </p:nvPr>
        </p:nvSpPr>
        <p:spPr>
          <a:xfrm>
            <a:off x="1792288" y="620713"/>
            <a:ext cx="4759325" cy="1463675"/>
          </a:xfrm>
        </p:spPr>
        <p:txBody>
          <a:bodyPr>
            <a:normAutofit fontScale="90000"/>
          </a:bodyPr>
          <a:lstStyle/>
          <a:p>
            <a:pPr algn="ctr">
              <a:defRPr/>
            </a:pPr>
            <a:r>
              <a:rPr lang="el-GR" altLang="en-US" dirty="0"/>
              <a:t>ΙΣΟΛΟΓΙΣΜΟΣ σύμφωνα με τα Ε.Λ.Π. 1/5</a:t>
            </a:r>
            <a:endParaRPr lang="en-GB" altLang="en-US" dirty="0"/>
          </a:p>
        </p:txBody>
      </p:sp>
      <p:sp>
        <p:nvSpPr>
          <p:cNvPr id="52227" name="Content Placeholder 2">
            <a:extLst>
              <a:ext uri="{FF2B5EF4-FFF2-40B4-BE49-F238E27FC236}">
                <a16:creationId xmlns:a16="http://schemas.microsoft.com/office/drawing/2014/main" id="{F9C7F1E0-3D77-4CB4-96A0-153CC7A0CB59}"/>
              </a:ext>
            </a:extLst>
          </p:cNvPr>
          <p:cNvSpPr>
            <a:spLocks noGrp="1"/>
          </p:cNvSpPr>
          <p:nvPr>
            <p:ph idx="1"/>
          </p:nvPr>
        </p:nvSpPr>
        <p:spPr/>
        <p:txBody>
          <a:bodyPr/>
          <a:lstStyle/>
          <a:p>
            <a:endParaRPr lang="en-GB" altLang="en-US"/>
          </a:p>
        </p:txBody>
      </p:sp>
      <p:sp>
        <p:nvSpPr>
          <p:cNvPr id="52228" name="Footer Placeholder 3">
            <a:extLst>
              <a:ext uri="{FF2B5EF4-FFF2-40B4-BE49-F238E27FC236}">
                <a16:creationId xmlns:a16="http://schemas.microsoft.com/office/drawing/2014/main" id="{E1D89CB7-C7D6-4A49-9657-DE06524E3C45}"/>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52229" name="Slide Number Placeholder 4">
            <a:extLst>
              <a:ext uri="{FF2B5EF4-FFF2-40B4-BE49-F238E27FC236}">
                <a16:creationId xmlns:a16="http://schemas.microsoft.com/office/drawing/2014/main" id="{7EE745B0-5ACA-4D9F-8097-F8537EA6F684}"/>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2E0C3C65-8F0E-431B-80C1-36684BD44C56}" type="slidenum">
              <a:rPr lang="en-US" altLang="en-US" sz="900" b="1" smtClean="0">
                <a:solidFill>
                  <a:schemeClr val="bg1"/>
                </a:solidFill>
              </a:rPr>
              <a:pPr algn="r"/>
              <a:t>14</a:t>
            </a:fld>
            <a:endParaRPr lang="en-US" altLang="en-US" sz="900" b="1">
              <a:solidFill>
                <a:schemeClr val="bg1"/>
              </a:solidFill>
            </a:endParaRPr>
          </a:p>
        </p:txBody>
      </p:sp>
      <p:pic>
        <p:nvPicPr>
          <p:cNvPr id="52230" name="Picture 1">
            <a:extLst>
              <a:ext uri="{FF2B5EF4-FFF2-40B4-BE49-F238E27FC236}">
                <a16:creationId xmlns:a16="http://schemas.microsoft.com/office/drawing/2014/main" id="{6EE90A43-DD89-4E72-A79D-A928AFE91700}"/>
              </a:ext>
            </a:extLst>
          </p:cNvPr>
          <p:cNvPicPr>
            <a:picLocks noChangeAspect="1"/>
          </p:cNvPicPr>
          <p:nvPr/>
        </p:nvPicPr>
        <p:blipFill>
          <a:blip r:embed="rId2">
            <a:extLst>
              <a:ext uri="{28A0092B-C50C-407E-A947-70E740481C1C}">
                <a14:useLocalDpi xmlns:a14="http://schemas.microsoft.com/office/drawing/2010/main" val="0"/>
              </a:ext>
            </a:extLst>
          </a:blip>
          <a:srcRect b="50027"/>
          <a:stretch>
            <a:fillRect/>
          </a:stretch>
        </p:blipFill>
        <p:spPr bwMode="auto">
          <a:xfrm>
            <a:off x="1116013" y="2489200"/>
            <a:ext cx="69119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3E6B85C-4FC0-4C16-AEFD-472CFC0C0610}"/>
              </a:ext>
            </a:extLst>
          </p:cNvPr>
          <p:cNvSpPr>
            <a:spLocks noGrp="1"/>
          </p:cNvSpPr>
          <p:nvPr>
            <p:ph type="title"/>
          </p:nvPr>
        </p:nvSpPr>
        <p:spPr>
          <a:xfrm>
            <a:off x="2071688" y="981075"/>
            <a:ext cx="4759325" cy="531813"/>
          </a:xfrm>
        </p:spPr>
        <p:txBody>
          <a:bodyPr>
            <a:normAutofit fontScale="90000"/>
          </a:bodyPr>
          <a:lstStyle/>
          <a:p>
            <a:pPr algn="ctr">
              <a:defRPr/>
            </a:pPr>
            <a:r>
              <a:rPr lang="el-GR" altLang="en-US" dirty="0"/>
              <a:t>ΙΣΟΛΟΓΙΣΜΟΣ σύμφωνα με τα Ε.Λ.Π. 2/5</a:t>
            </a:r>
            <a:endParaRPr lang="en-GB" altLang="en-US" dirty="0"/>
          </a:p>
        </p:txBody>
      </p:sp>
      <p:sp>
        <p:nvSpPr>
          <p:cNvPr id="53251" name="Content Placeholder 2">
            <a:extLst>
              <a:ext uri="{FF2B5EF4-FFF2-40B4-BE49-F238E27FC236}">
                <a16:creationId xmlns:a16="http://schemas.microsoft.com/office/drawing/2014/main" id="{F1EC0706-F15E-495F-B677-0826FDA603F1}"/>
              </a:ext>
            </a:extLst>
          </p:cNvPr>
          <p:cNvSpPr>
            <a:spLocks noGrp="1"/>
          </p:cNvSpPr>
          <p:nvPr>
            <p:ph idx="1"/>
          </p:nvPr>
        </p:nvSpPr>
        <p:spPr/>
        <p:txBody>
          <a:bodyPr/>
          <a:lstStyle/>
          <a:p>
            <a:endParaRPr lang="en-GB" altLang="en-US"/>
          </a:p>
        </p:txBody>
      </p:sp>
      <p:sp>
        <p:nvSpPr>
          <p:cNvPr id="53252" name="Footer Placeholder 3">
            <a:extLst>
              <a:ext uri="{FF2B5EF4-FFF2-40B4-BE49-F238E27FC236}">
                <a16:creationId xmlns:a16="http://schemas.microsoft.com/office/drawing/2014/main" id="{180255E2-A699-421E-AE89-650EBF67D71E}"/>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53253" name="Slide Number Placeholder 4">
            <a:extLst>
              <a:ext uri="{FF2B5EF4-FFF2-40B4-BE49-F238E27FC236}">
                <a16:creationId xmlns:a16="http://schemas.microsoft.com/office/drawing/2014/main" id="{C8189D36-C145-44D7-A897-AC21AD8068BC}"/>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1DD0F85B-2709-496D-BCC1-7E4A39580CA0}" type="slidenum">
              <a:rPr lang="en-US" altLang="en-US" sz="900" b="1" smtClean="0">
                <a:solidFill>
                  <a:schemeClr val="bg1"/>
                </a:solidFill>
              </a:rPr>
              <a:pPr algn="r"/>
              <a:t>15</a:t>
            </a:fld>
            <a:endParaRPr lang="en-US" altLang="en-US" sz="900" b="1">
              <a:solidFill>
                <a:schemeClr val="bg1"/>
              </a:solidFill>
            </a:endParaRPr>
          </a:p>
        </p:txBody>
      </p:sp>
      <p:pic>
        <p:nvPicPr>
          <p:cNvPr id="53254" name="Picture 5">
            <a:extLst>
              <a:ext uri="{FF2B5EF4-FFF2-40B4-BE49-F238E27FC236}">
                <a16:creationId xmlns:a16="http://schemas.microsoft.com/office/drawing/2014/main" id="{E5D8DAE0-407F-4EB0-92A4-54308F0AF73B}"/>
              </a:ext>
            </a:extLst>
          </p:cNvPr>
          <p:cNvPicPr>
            <a:picLocks noChangeAspect="1"/>
          </p:cNvPicPr>
          <p:nvPr/>
        </p:nvPicPr>
        <p:blipFill>
          <a:blip r:embed="rId2">
            <a:extLst>
              <a:ext uri="{28A0092B-C50C-407E-A947-70E740481C1C}">
                <a14:useLocalDpi xmlns:a14="http://schemas.microsoft.com/office/drawing/2010/main" val="0"/>
              </a:ext>
            </a:extLst>
          </a:blip>
          <a:srcRect t="49959"/>
          <a:stretch>
            <a:fillRect/>
          </a:stretch>
        </p:blipFill>
        <p:spPr bwMode="auto">
          <a:xfrm>
            <a:off x="1187450" y="2489200"/>
            <a:ext cx="66246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99921F6-9CB9-40A3-9EB5-57F3029AA90B}"/>
              </a:ext>
            </a:extLst>
          </p:cNvPr>
          <p:cNvSpPr>
            <a:spLocks noGrp="1"/>
          </p:cNvSpPr>
          <p:nvPr>
            <p:ph type="title"/>
          </p:nvPr>
        </p:nvSpPr>
        <p:spPr>
          <a:xfrm>
            <a:off x="1792288" y="549275"/>
            <a:ext cx="4759325" cy="1535113"/>
          </a:xfrm>
        </p:spPr>
        <p:txBody>
          <a:bodyPr>
            <a:normAutofit fontScale="90000"/>
          </a:bodyPr>
          <a:lstStyle/>
          <a:p>
            <a:pPr algn="ctr">
              <a:defRPr/>
            </a:pPr>
            <a:r>
              <a:rPr lang="el-GR" altLang="en-US" dirty="0"/>
              <a:t>ΙΣΟΛΟΓΙΣΜΟΣ σύμφωνα με τα Ε.Λ.Π. 3/5</a:t>
            </a:r>
            <a:endParaRPr lang="en-GB" altLang="en-US" dirty="0"/>
          </a:p>
        </p:txBody>
      </p:sp>
      <p:sp>
        <p:nvSpPr>
          <p:cNvPr id="54275" name="Content Placeholder 2">
            <a:extLst>
              <a:ext uri="{FF2B5EF4-FFF2-40B4-BE49-F238E27FC236}">
                <a16:creationId xmlns:a16="http://schemas.microsoft.com/office/drawing/2014/main" id="{4BFB51B0-55BF-4DD4-B45D-E767B83E593A}"/>
              </a:ext>
            </a:extLst>
          </p:cNvPr>
          <p:cNvSpPr>
            <a:spLocks noGrp="1"/>
          </p:cNvSpPr>
          <p:nvPr>
            <p:ph idx="1"/>
          </p:nvPr>
        </p:nvSpPr>
        <p:spPr/>
        <p:txBody>
          <a:bodyPr/>
          <a:lstStyle/>
          <a:p>
            <a:endParaRPr lang="en-GB" altLang="en-US"/>
          </a:p>
        </p:txBody>
      </p:sp>
      <p:sp>
        <p:nvSpPr>
          <p:cNvPr id="54276" name="Footer Placeholder 3">
            <a:extLst>
              <a:ext uri="{FF2B5EF4-FFF2-40B4-BE49-F238E27FC236}">
                <a16:creationId xmlns:a16="http://schemas.microsoft.com/office/drawing/2014/main" id="{2B8C351D-6986-4877-B67C-7D1BEAAB8078}"/>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54277" name="Slide Number Placeholder 4">
            <a:extLst>
              <a:ext uri="{FF2B5EF4-FFF2-40B4-BE49-F238E27FC236}">
                <a16:creationId xmlns:a16="http://schemas.microsoft.com/office/drawing/2014/main" id="{85774CCC-9CAE-402E-8431-8126A2CF6795}"/>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F10BBCAA-D028-4843-8C27-5EF7CDC4280F}" type="slidenum">
              <a:rPr lang="en-US" altLang="en-US" sz="900" b="1" smtClean="0">
                <a:solidFill>
                  <a:schemeClr val="bg1"/>
                </a:solidFill>
              </a:rPr>
              <a:pPr algn="r"/>
              <a:t>16</a:t>
            </a:fld>
            <a:endParaRPr lang="en-US" altLang="en-US" sz="900" b="1">
              <a:solidFill>
                <a:schemeClr val="bg1"/>
              </a:solidFill>
            </a:endParaRPr>
          </a:p>
        </p:txBody>
      </p:sp>
      <p:pic>
        <p:nvPicPr>
          <p:cNvPr id="54278" name="Picture 5">
            <a:extLst>
              <a:ext uri="{FF2B5EF4-FFF2-40B4-BE49-F238E27FC236}">
                <a16:creationId xmlns:a16="http://schemas.microsoft.com/office/drawing/2014/main" id="{C58E0AC9-5743-40E9-B186-87AFE9A535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30463"/>
            <a:ext cx="66960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1809898-2474-43FA-9A0E-F3DE55DAA761}"/>
              </a:ext>
            </a:extLst>
          </p:cNvPr>
          <p:cNvSpPr>
            <a:spLocks noGrp="1"/>
          </p:cNvSpPr>
          <p:nvPr>
            <p:ph type="title"/>
          </p:nvPr>
        </p:nvSpPr>
        <p:spPr>
          <a:xfrm>
            <a:off x="865188" y="692150"/>
            <a:ext cx="6345237" cy="1152525"/>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AE0D494D-5044-4751-9DC6-C68739FECBBB}"/>
              </a:ext>
            </a:extLst>
          </p:cNvPr>
          <p:cNvSpPr>
            <a:spLocks noGrp="1"/>
          </p:cNvSpPr>
          <p:nvPr>
            <p:ph idx="1"/>
          </p:nvPr>
        </p:nvSpPr>
        <p:spPr/>
        <p:txBody>
          <a:bodyPr/>
          <a:lstStyle/>
          <a:p>
            <a:pPr marL="0" indent="0" algn="just">
              <a:buFont typeface="Wingdings 3" panose="05040102010807070707" pitchFamily="18" charset="2"/>
              <a:buNone/>
              <a:defRPr/>
            </a:pPr>
            <a:r>
              <a:rPr lang="el-GR"/>
              <a:t>Το </a:t>
            </a:r>
            <a:r>
              <a:rPr lang="el-GR" b="1" dirty="0"/>
              <a:t>ΠΑΘΗΤΙΚΟ</a:t>
            </a:r>
            <a:r>
              <a:rPr lang="el-GR" dirty="0"/>
              <a:t> της επιχείρησης δείχνει τις </a:t>
            </a:r>
            <a:r>
              <a:rPr lang="el-GR" b="1" dirty="0"/>
              <a:t>υποχρεώσεις</a:t>
            </a:r>
            <a:r>
              <a:rPr lang="el-GR" dirty="0"/>
              <a:t> της επιχείρησης, δηλαδή σε ποιους χρωστάει τα περιουσιακά της στοιχεία </a:t>
            </a:r>
            <a:r>
              <a:rPr lang="el-GR"/>
              <a:t>και περιλαμβάνει</a:t>
            </a:r>
          </a:p>
          <a:p>
            <a:pPr marL="0" indent="0" algn="just">
              <a:buFont typeface="Wingdings 3" panose="05040102010807070707" pitchFamily="18" charset="2"/>
              <a:buNone/>
              <a:defRPr/>
            </a:pPr>
            <a:endParaRPr lang="el-GR" dirty="0"/>
          </a:p>
          <a:p>
            <a:pPr algn="just">
              <a:defRPr/>
            </a:pPr>
            <a:r>
              <a:rPr lang="el-GR" altLang="en-US" b="1" dirty="0"/>
              <a:t>Υποχρεώσεις της επιχείρησης προς τους διάφορους τρίτους</a:t>
            </a:r>
          </a:p>
          <a:p>
            <a:pPr algn="just">
              <a:defRPr/>
            </a:pPr>
            <a:r>
              <a:rPr lang="el-GR" altLang="en-US" b="1" dirty="0"/>
              <a:t>Καθαρή Θέση (</a:t>
            </a:r>
            <a:r>
              <a:rPr lang="en-US" altLang="en-US" b="1" dirty="0"/>
              <a:t>Owners’ Equity)</a:t>
            </a:r>
            <a:r>
              <a:rPr lang="el-GR" altLang="en-US" dirty="0"/>
              <a:t> και Προβλέψεις που περιλαμβάνουν τις </a:t>
            </a:r>
            <a:r>
              <a:rPr lang="el-GR" altLang="en-US" b="1" dirty="0"/>
              <a:t>υποχρεώσεις της επιχείρησης προς τους ιδρυτές-φορείς της</a:t>
            </a:r>
          </a:p>
          <a:p>
            <a:pPr algn="just">
              <a:defRPr/>
            </a:pPr>
            <a:r>
              <a:rPr lang="el-GR" b="1" dirty="0"/>
              <a:t>Παθητικό= Καθαρή Θέση + Προβλέψεις + Υποχρεώσεις</a:t>
            </a:r>
            <a:endParaRPr lang="el-GR" dirty="0"/>
          </a:p>
        </p:txBody>
      </p:sp>
      <p:sp>
        <p:nvSpPr>
          <p:cNvPr id="55300" name="Footer Placeholder 3">
            <a:extLst>
              <a:ext uri="{FF2B5EF4-FFF2-40B4-BE49-F238E27FC236}">
                <a16:creationId xmlns:a16="http://schemas.microsoft.com/office/drawing/2014/main" id="{BE60F805-EC74-4051-A37A-E32E1970261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55301" name="Slide Number Placeholder 4">
            <a:extLst>
              <a:ext uri="{FF2B5EF4-FFF2-40B4-BE49-F238E27FC236}">
                <a16:creationId xmlns:a16="http://schemas.microsoft.com/office/drawing/2014/main" id="{C7BE0A10-5EEF-4FC0-91FC-5D7A216F8F1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A6962D-F0E8-43B9-A621-008F05512D34}" type="slidenum">
              <a:rPr lang="en-US" altLang="en-US" smtClean="0">
                <a:solidFill>
                  <a:schemeClr val="bg1"/>
                </a:solidFill>
              </a:rPr>
              <a:pPr/>
              <a:t>17</a:t>
            </a:fld>
            <a:endParaRPr lang="en-US" alt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C79897F-7AA3-4974-8957-93C8E913FAA3}"/>
              </a:ext>
            </a:extLst>
          </p:cNvPr>
          <p:cNvSpPr>
            <a:spLocks noGrp="1"/>
          </p:cNvSpPr>
          <p:nvPr>
            <p:ph type="title"/>
          </p:nvPr>
        </p:nvSpPr>
        <p:spPr>
          <a:xfrm>
            <a:off x="865188" y="927100"/>
            <a:ext cx="6345237" cy="709613"/>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8640AF20-4F27-4A8E-905F-BBE769D9FA65}"/>
              </a:ext>
            </a:extLst>
          </p:cNvPr>
          <p:cNvSpPr>
            <a:spLocks noGrp="1"/>
          </p:cNvSpPr>
          <p:nvPr>
            <p:ph idx="1"/>
          </p:nvPr>
        </p:nvSpPr>
        <p:spPr>
          <a:xfrm>
            <a:off x="863600" y="2276475"/>
            <a:ext cx="7596188" cy="4089400"/>
          </a:xfrm>
        </p:spPr>
        <p:txBody>
          <a:bodyPr/>
          <a:lstStyle/>
          <a:p>
            <a:pPr>
              <a:defRPr/>
            </a:pPr>
            <a:r>
              <a:rPr lang="el-GR" sz="2800" b="1" dirty="0"/>
              <a:t>ΠΑΘΗΤΙΚΟ</a:t>
            </a:r>
          </a:p>
          <a:p>
            <a:pPr>
              <a:defRPr/>
            </a:pPr>
            <a:r>
              <a:rPr lang="el-GR" b="1" dirty="0"/>
              <a:t>ΚΑΘΑΡΗ ΘΕΣΗ </a:t>
            </a:r>
          </a:p>
          <a:p>
            <a:pPr>
              <a:defRPr/>
            </a:pPr>
            <a:r>
              <a:rPr lang="el-GR" dirty="0"/>
              <a:t>Καταβεβλημένα Κεφάλαια</a:t>
            </a:r>
          </a:p>
          <a:p>
            <a:pPr>
              <a:defRPr/>
            </a:pPr>
            <a:r>
              <a:rPr lang="el-GR" dirty="0"/>
              <a:t>Διαφορές εύλογης Αξίας.</a:t>
            </a:r>
          </a:p>
          <a:p>
            <a:pPr>
              <a:defRPr/>
            </a:pPr>
            <a:r>
              <a:rPr lang="el-GR" dirty="0"/>
              <a:t>Αποθεματικά και Αποτελέσματα εις Νέον</a:t>
            </a:r>
          </a:p>
          <a:p>
            <a:pPr>
              <a:defRPr/>
            </a:pPr>
            <a:r>
              <a:rPr lang="el-GR" b="1" dirty="0"/>
              <a:t>ΠΡΟΒΛΕΨΕΙΣ</a:t>
            </a:r>
          </a:p>
          <a:p>
            <a:pPr>
              <a:defRPr/>
            </a:pPr>
            <a:r>
              <a:rPr lang="el-GR" b="1" dirty="0"/>
              <a:t>ΥΠΟΧΡΕΩΣΕΙΣ</a:t>
            </a:r>
          </a:p>
          <a:p>
            <a:pPr>
              <a:defRPr/>
            </a:pPr>
            <a:r>
              <a:rPr lang="el-GR" dirty="0"/>
              <a:t>Μακροπρόθεσμες Υποχρεώσεις</a:t>
            </a:r>
          </a:p>
          <a:p>
            <a:pPr>
              <a:defRPr/>
            </a:pPr>
            <a:r>
              <a:rPr lang="el-GR" dirty="0"/>
              <a:t>Βραχυπρόθεσμες Υποχρεώσεις</a:t>
            </a:r>
          </a:p>
          <a:p>
            <a:pPr marL="0" indent="0">
              <a:buFont typeface="Wingdings 3" panose="05040102010807070707" pitchFamily="18" charset="2"/>
              <a:buNone/>
              <a:defRPr/>
            </a:pPr>
            <a:r>
              <a:rPr lang="el-GR" b="1" dirty="0"/>
              <a:t>ΣΥΝΟΛΟ ΠΑΘΗΤΙΚΟΥ</a:t>
            </a:r>
          </a:p>
          <a:p>
            <a:pPr>
              <a:defRPr/>
            </a:pPr>
            <a:endParaRPr lang="el-GR" dirty="0"/>
          </a:p>
        </p:txBody>
      </p:sp>
      <p:sp>
        <p:nvSpPr>
          <p:cNvPr id="56324" name="Footer Placeholder 3">
            <a:extLst>
              <a:ext uri="{FF2B5EF4-FFF2-40B4-BE49-F238E27FC236}">
                <a16:creationId xmlns:a16="http://schemas.microsoft.com/office/drawing/2014/main" id="{9407FD84-A2E7-42BE-9EC0-24FDE0BA93C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56325" name="Slide Number Placeholder 4">
            <a:extLst>
              <a:ext uri="{FF2B5EF4-FFF2-40B4-BE49-F238E27FC236}">
                <a16:creationId xmlns:a16="http://schemas.microsoft.com/office/drawing/2014/main" id="{AE0B9448-A670-4FFF-84AD-AC7C7ACA24A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6CEA4A-5365-40DF-843D-7031C8AF833A}" type="slidenum">
              <a:rPr lang="en-US" altLang="en-US" smtClean="0">
                <a:solidFill>
                  <a:schemeClr val="bg1"/>
                </a:solidFill>
              </a:rPr>
              <a:pPr/>
              <a:t>18</a:t>
            </a:fld>
            <a:endParaRPr lang="en-US" altLang="en-US">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18B5DBF-8F16-411F-9E61-D86556A0E0BA}"/>
              </a:ext>
            </a:extLst>
          </p:cNvPr>
          <p:cNvSpPr>
            <a:spLocks noGrp="1"/>
          </p:cNvSpPr>
          <p:nvPr>
            <p:ph type="title"/>
          </p:nvPr>
        </p:nvSpPr>
        <p:spPr>
          <a:xfrm>
            <a:off x="1792288" y="692150"/>
            <a:ext cx="4759325" cy="1392238"/>
          </a:xfrm>
        </p:spPr>
        <p:txBody>
          <a:bodyPr>
            <a:normAutofit fontScale="90000"/>
          </a:bodyPr>
          <a:lstStyle/>
          <a:p>
            <a:pPr algn="ctr">
              <a:defRPr/>
            </a:pPr>
            <a:r>
              <a:rPr lang="el-GR" altLang="en-US" dirty="0"/>
              <a:t>ΙΣΟΛΟΓΙΣΜΟΣ σύμφωνα με τα Ε.Λ.Π. 4/5</a:t>
            </a:r>
            <a:endParaRPr lang="en-GB" altLang="en-US" dirty="0"/>
          </a:p>
        </p:txBody>
      </p:sp>
      <p:sp>
        <p:nvSpPr>
          <p:cNvPr id="57347" name="Content Placeholder 2">
            <a:extLst>
              <a:ext uri="{FF2B5EF4-FFF2-40B4-BE49-F238E27FC236}">
                <a16:creationId xmlns:a16="http://schemas.microsoft.com/office/drawing/2014/main" id="{5ACD503E-DA4A-4FAD-9B46-1A69688E5BA1}"/>
              </a:ext>
            </a:extLst>
          </p:cNvPr>
          <p:cNvSpPr>
            <a:spLocks noGrp="1"/>
          </p:cNvSpPr>
          <p:nvPr>
            <p:ph idx="1"/>
          </p:nvPr>
        </p:nvSpPr>
        <p:spPr/>
        <p:txBody>
          <a:bodyPr/>
          <a:lstStyle/>
          <a:p>
            <a:endParaRPr lang="en-GB" altLang="en-US"/>
          </a:p>
        </p:txBody>
      </p:sp>
      <p:sp>
        <p:nvSpPr>
          <p:cNvPr id="57348" name="Footer Placeholder 3">
            <a:extLst>
              <a:ext uri="{FF2B5EF4-FFF2-40B4-BE49-F238E27FC236}">
                <a16:creationId xmlns:a16="http://schemas.microsoft.com/office/drawing/2014/main" id="{2D230943-D10B-47B1-82D1-EB5723746DF5}"/>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57349" name="Slide Number Placeholder 4">
            <a:extLst>
              <a:ext uri="{FF2B5EF4-FFF2-40B4-BE49-F238E27FC236}">
                <a16:creationId xmlns:a16="http://schemas.microsoft.com/office/drawing/2014/main" id="{11194EB6-8A1A-430D-BAF5-57673D8F79C4}"/>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2877239D-C8EC-43D7-87C4-1F278DBDCF52}" type="slidenum">
              <a:rPr lang="en-US" altLang="en-US" sz="900" b="1" smtClean="0">
                <a:solidFill>
                  <a:schemeClr val="bg1"/>
                </a:solidFill>
              </a:rPr>
              <a:pPr algn="r"/>
              <a:t>19</a:t>
            </a:fld>
            <a:endParaRPr lang="en-US" altLang="en-US" sz="900" b="1">
              <a:solidFill>
                <a:schemeClr val="bg1"/>
              </a:solidFill>
            </a:endParaRPr>
          </a:p>
        </p:txBody>
      </p:sp>
      <p:pic>
        <p:nvPicPr>
          <p:cNvPr id="57350" name="Picture 5">
            <a:extLst>
              <a:ext uri="{FF2B5EF4-FFF2-40B4-BE49-F238E27FC236}">
                <a16:creationId xmlns:a16="http://schemas.microsoft.com/office/drawing/2014/main" id="{765BB96D-BC2E-422A-93A4-FD64ECA7A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430463"/>
            <a:ext cx="6891338"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3BCE562-BF64-4A33-909A-25258BBAA04C}"/>
              </a:ext>
            </a:extLst>
          </p:cNvPr>
          <p:cNvSpPr>
            <a:spLocks noGrp="1" noChangeArrowheads="1"/>
          </p:cNvSpPr>
          <p:nvPr>
            <p:ph type="title"/>
          </p:nvPr>
        </p:nvSpPr>
        <p:spPr>
          <a:xfrm>
            <a:off x="865188" y="927100"/>
            <a:ext cx="7593012" cy="709613"/>
          </a:xfrm>
        </p:spPr>
        <p:txBody>
          <a:bodyPr>
            <a:normAutofit fontScale="90000"/>
          </a:bodyPr>
          <a:lstStyle/>
          <a:p>
            <a:pPr eaLnBrk="1" hangingPunct="1">
              <a:defRPr/>
            </a:pPr>
            <a:br>
              <a:rPr lang="el-GR" altLang="en-US" sz="2900" dirty="0"/>
            </a:br>
            <a:br>
              <a:rPr lang="el-GR" altLang="en-US" sz="2900" dirty="0"/>
            </a:br>
            <a:br>
              <a:rPr lang="el-GR" altLang="en-US" sz="2900" dirty="0"/>
            </a:br>
            <a:br>
              <a:rPr lang="el-GR" altLang="en-US" sz="2900" dirty="0"/>
            </a:br>
            <a:br>
              <a:rPr lang="el-GR" altLang="en-US" sz="2900" dirty="0"/>
            </a:br>
            <a:r>
              <a:rPr lang="el-GR" altLang="en-US" sz="2900" dirty="0"/>
              <a:t>ΟΙΚΟΝΟΜΙΚΑ ΤΩΝ ΛΙΜΕΝΩΝ</a:t>
            </a:r>
            <a:br>
              <a:rPr lang="el-GR" altLang="en-US" sz="2900" dirty="0"/>
            </a:br>
            <a:br>
              <a:rPr lang="el-GR" altLang="en-US" sz="2900" dirty="0"/>
            </a:br>
            <a:br>
              <a:rPr lang="el-GR" altLang="en-US" sz="2900" dirty="0"/>
            </a:br>
            <a:br>
              <a:rPr lang="el-GR" altLang="en-US" sz="2900" dirty="0"/>
            </a:br>
            <a:endParaRPr lang="en-US" altLang="en-US" sz="2900" dirty="0"/>
          </a:p>
        </p:txBody>
      </p:sp>
      <p:sp>
        <p:nvSpPr>
          <p:cNvPr id="30723" name="Rectangle 3">
            <a:extLst>
              <a:ext uri="{FF2B5EF4-FFF2-40B4-BE49-F238E27FC236}">
                <a16:creationId xmlns:a16="http://schemas.microsoft.com/office/drawing/2014/main" id="{6424AD9A-17F9-418F-83D4-2499A2ACFEE3}"/>
              </a:ext>
            </a:extLst>
          </p:cNvPr>
          <p:cNvSpPr>
            <a:spLocks noGrp="1"/>
          </p:cNvSpPr>
          <p:nvPr>
            <p:ph idx="1"/>
          </p:nvPr>
        </p:nvSpPr>
        <p:spPr/>
        <p:txBody>
          <a:bodyPr/>
          <a:lstStyle/>
          <a:p>
            <a:pPr eaLnBrk="1" hangingPunct="1"/>
            <a:endParaRPr lang="en-US" altLang="en-US" dirty="0"/>
          </a:p>
          <a:p>
            <a:pPr eaLnBrk="1" hangingPunct="1"/>
            <a:endParaRPr lang="el-GR" altLang="en-US" dirty="0"/>
          </a:p>
          <a:p>
            <a:pPr eaLnBrk="1" hangingPunct="1"/>
            <a:endParaRPr lang="el-GR" altLang="en-US" dirty="0"/>
          </a:p>
          <a:p>
            <a:pPr eaLnBrk="1" hangingPunct="1"/>
            <a:endParaRPr lang="el-GR" altLang="en-US" dirty="0"/>
          </a:p>
          <a:p>
            <a:pPr eaLnBrk="1" hangingPunct="1">
              <a:buFont typeface="Wingdings 3" panose="05040102010807070707" pitchFamily="18" charset="2"/>
              <a:buNone/>
            </a:pPr>
            <a:r>
              <a:rPr lang="el-GR" altLang="en-US" b="1" dirty="0"/>
              <a:t>Ε</a:t>
            </a:r>
            <a:r>
              <a:rPr lang="en-US" altLang="en-US" b="1" dirty="0">
                <a:latin typeface="Arial" panose="020B0604020202020204" pitchFamily="34" charset="0"/>
              </a:rPr>
              <a:t>Λ</a:t>
            </a:r>
            <a:r>
              <a:rPr lang="el-GR" altLang="en-US" b="1">
                <a:latin typeface="Arial" panose="020B0604020202020204" pitchFamily="34" charset="0"/>
              </a:rPr>
              <a:t>ΕΝΗ </a:t>
            </a:r>
            <a:r>
              <a:rPr lang="el-GR" altLang="en-US" b="1"/>
              <a:t>ΤΟΥΡΝΑ</a:t>
            </a:r>
            <a:endParaRPr lang="el-GR" altLang="en-US" b="1" dirty="0"/>
          </a:p>
        </p:txBody>
      </p:sp>
      <p:sp>
        <p:nvSpPr>
          <p:cNvPr id="30724" name="Footer Placeholder 4">
            <a:extLst>
              <a:ext uri="{FF2B5EF4-FFF2-40B4-BE49-F238E27FC236}">
                <a16:creationId xmlns:a16="http://schemas.microsoft.com/office/drawing/2014/main" id="{12822F19-F8B7-4AC5-86FF-D041041A4D4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30725" name="Slide Number Placeholder 5">
            <a:extLst>
              <a:ext uri="{FF2B5EF4-FFF2-40B4-BE49-F238E27FC236}">
                <a16:creationId xmlns:a16="http://schemas.microsoft.com/office/drawing/2014/main" id="{CB8D7528-09F2-4C28-BCE5-1252081FCF0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C2613F-455D-405E-9476-C8AD97F5671E}" type="slidenum">
              <a:rPr lang="en-US" altLang="en-US" smtClean="0">
                <a:solidFill>
                  <a:schemeClr val="bg1"/>
                </a:solidFill>
              </a:rPr>
              <a:pPr/>
              <a:t>2</a:t>
            </a:fld>
            <a:endParaRPr lang="en-US"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D846B9F-6CFA-47D6-8E6A-F2A4D3F07E9B}"/>
              </a:ext>
            </a:extLst>
          </p:cNvPr>
          <p:cNvSpPr>
            <a:spLocks noGrp="1"/>
          </p:cNvSpPr>
          <p:nvPr>
            <p:ph type="title"/>
          </p:nvPr>
        </p:nvSpPr>
        <p:spPr>
          <a:xfrm>
            <a:off x="1792288" y="765175"/>
            <a:ext cx="4759325" cy="1319213"/>
          </a:xfrm>
        </p:spPr>
        <p:txBody>
          <a:bodyPr>
            <a:normAutofit fontScale="90000"/>
          </a:bodyPr>
          <a:lstStyle/>
          <a:p>
            <a:pPr algn="ctr">
              <a:defRPr/>
            </a:pPr>
            <a:r>
              <a:rPr lang="el-GR" altLang="en-US" dirty="0"/>
              <a:t>ΙΣΟΛΟΓΙΣΜΟΣ σύμφωνα με τα Ε.Λ.Π. 5/5</a:t>
            </a:r>
            <a:endParaRPr lang="en-GB" altLang="en-US" dirty="0"/>
          </a:p>
        </p:txBody>
      </p:sp>
      <p:sp>
        <p:nvSpPr>
          <p:cNvPr id="58371" name="Content Placeholder 2">
            <a:extLst>
              <a:ext uri="{FF2B5EF4-FFF2-40B4-BE49-F238E27FC236}">
                <a16:creationId xmlns:a16="http://schemas.microsoft.com/office/drawing/2014/main" id="{5B36CD5C-9D01-477D-A491-F3DE946E9FDE}"/>
              </a:ext>
            </a:extLst>
          </p:cNvPr>
          <p:cNvSpPr>
            <a:spLocks noGrp="1"/>
          </p:cNvSpPr>
          <p:nvPr>
            <p:ph idx="1"/>
          </p:nvPr>
        </p:nvSpPr>
        <p:spPr/>
        <p:txBody>
          <a:bodyPr/>
          <a:lstStyle/>
          <a:p>
            <a:endParaRPr lang="en-GB" altLang="en-US"/>
          </a:p>
        </p:txBody>
      </p:sp>
      <p:sp>
        <p:nvSpPr>
          <p:cNvPr id="58372" name="Footer Placeholder 3">
            <a:extLst>
              <a:ext uri="{FF2B5EF4-FFF2-40B4-BE49-F238E27FC236}">
                <a16:creationId xmlns:a16="http://schemas.microsoft.com/office/drawing/2014/main" id="{07E07024-6CD4-48E3-9BD5-BE661201492C}"/>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58373" name="Slide Number Placeholder 4">
            <a:extLst>
              <a:ext uri="{FF2B5EF4-FFF2-40B4-BE49-F238E27FC236}">
                <a16:creationId xmlns:a16="http://schemas.microsoft.com/office/drawing/2014/main" id="{9F8B6161-71E4-49B7-872D-7A0748BBB435}"/>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189BCF53-E175-4EEA-B836-09B2F6D2058C}" type="slidenum">
              <a:rPr lang="en-US" altLang="en-US" sz="900" b="1" smtClean="0">
                <a:solidFill>
                  <a:schemeClr val="bg1"/>
                </a:solidFill>
              </a:rPr>
              <a:pPr algn="r"/>
              <a:t>20</a:t>
            </a:fld>
            <a:endParaRPr lang="en-US" altLang="en-US" sz="900" b="1">
              <a:solidFill>
                <a:schemeClr val="bg1"/>
              </a:solidFill>
            </a:endParaRPr>
          </a:p>
        </p:txBody>
      </p:sp>
      <p:pic>
        <p:nvPicPr>
          <p:cNvPr id="58374" name="Picture 5">
            <a:extLst>
              <a:ext uri="{FF2B5EF4-FFF2-40B4-BE49-F238E27FC236}">
                <a16:creationId xmlns:a16="http://schemas.microsoft.com/office/drawing/2014/main" id="{3C571532-2BC6-4696-B180-17708BEA71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938" y="2489200"/>
            <a:ext cx="6915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A67905B-FE70-497C-986F-F8173AAA8F01}"/>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59395" name="Rectangle 3">
            <a:extLst>
              <a:ext uri="{FF2B5EF4-FFF2-40B4-BE49-F238E27FC236}">
                <a16:creationId xmlns:a16="http://schemas.microsoft.com/office/drawing/2014/main" id="{4D18D430-693F-45D1-9050-1D26C7B3F726}"/>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latin typeface="Arial" panose="020B0604020202020204" pitchFamily="34" charset="0"/>
              </a:rPr>
              <a:t>ΕΝΕΡΓΗΤΙΚΟ (Assets)</a:t>
            </a:r>
          </a:p>
          <a:p>
            <a:pPr algn="just" eaLnBrk="1" hangingPunct="1"/>
            <a:r>
              <a:rPr lang="el-GR" altLang="en-US">
                <a:latin typeface="Arial" panose="020B0604020202020204" pitchFamily="34" charset="0"/>
              </a:rPr>
              <a:t>Το Ενεργητικό χωρίζεται σε δύο κύριες κατηγορίες το </a:t>
            </a:r>
            <a:r>
              <a:rPr lang="el-GR" altLang="en-US" b="1">
                <a:latin typeface="Arial" panose="020B0604020202020204" pitchFamily="34" charset="0"/>
              </a:rPr>
              <a:t>Μη Κυκλοφορούν</a:t>
            </a:r>
            <a:r>
              <a:rPr lang="el-GR" altLang="en-US">
                <a:latin typeface="Arial" panose="020B0604020202020204" pitchFamily="34" charset="0"/>
              </a:rPr>
              <a:t> Ενεργητικό και το </a:t>
            </a:r>
            <a:r>
              <a:rPr lang="el-GR" altLang="en-US" b="1">
                <a:latin typeface="Arial" panose="020B0604020202020204" pitchFamily="34" charset="0"/>
              </a:rPr>
              <a:t>Κυκλοφορούν </a:t>
            </a:r>
            <a:r>
              <a:rPr lang="el-GR" altLang="en-US">
                <a:latin typeface="Arial" panose="020B0604020202020204" pitchFamily="34" charset="0"/>
              </a:rPr>
              <a:t>Ενεργητικό.</a:t>
            </a:r>
          </a:p>
          <a:p>
            <a:pPr algn="just" eaLnBrk="1" hangingPunct="1"/>
            <a:r>
              <a:rPr lang="el-GR" altLang="en-US">
                <a:latin typeface="Arial" panose="020B0604020202020204" pitchFamily="34" charset="0"/>
              </a:rPr>
              <a:t>Γενικά τα περιουσιακά στοιχεία διακρίνονται στα </a:t>
            </a:r>
            <a:r>
              <a:rPr lang="el-GR" altLang="en-US" b="1">
                <a:latin typeface="Arial" panose="020B0604020202020204" pitchFamily="34" charset="0"/>
              </a:rPr>
              <a:t>Ενσώματα</a:t>
            </a:r>
            <a:r>
              <a:rPr lang="el-GR" altLang="en-US">
                <a:latin typeface="Arial" panose="020B0604020202020204" pitchFamily="34" charset="0"/>
              </a:rPr>
              <a:t> και τα </a:t>
            </a:r>
            <a:r>
              <a:rPr lang="el-GR" altLang="en-US" b="1">
                <a:latin typeface="Arial" panose="020B0604020202020204" pitchFamily="34" charset="0"/>
              </a:rPr>
              <a:t>Αϋλα</a:t>
            </a:r>
            <a:r>
              <a:rPr lang="el-GR" altLang="en-US">
                <a:latin typeface="Arial" panose="020B0604020202020204" pitchFamily="34" charset="0"/>
              </a:rPr>
              <a:t>. Ενσώματα στοιχεία είναι τα οικόπεδα, τα κτίρια, οι πρώτες ύλες, τα έτοιμα προϊόντα κ.ά. Στα άϋλα στοιχεία περιλαμβάνονται οι πατέντες, τα διπλώματα ευρεσιτεχνίας, τα σήματα, η υπεραξία, οι δαπάνες ανάπτυξης κ.λπ</a:t>
            </a:r>
            <a:endParaRPr lang="el-GR" altLang="en-US" b="1">
              <a:latin typeface="Arial" panose="020B0604020202020204" pitchFamily="34" charset="0"/>
            </a:endParaRPr>
          </a:p>
          <a:p>
            <a:pPr eaLnBrk="1" hangingPunct="1"/>
            <a:endParaRPr lang="el-GR" altLang="en-US">
              <a:latin typeface="Arial" panose="020B0604020202020204" pitchFamily="34" charset="0"/>
            </a:endParaRPr>
          </a:p>
          <a:p>
            <a:pPr eaLnBrk="1" hangingPunct="1"/>
            <a:endParaRPr lang="en-US" altLang="en-US">
              <a:latin typeface="Arial" panose="020B0604020202020204" pitchFamily="34" charset="0"/>
            </a:endParaRPr>
          </a:p>
        </p:txBody>
      </p:sp>
      <p:sp>
        <p:nvSpPr>
          <p:cNvPr id="59396" name="Footer Placeholder 4">
            <a:extLst>
              <a:ext uri="{FF2B5EF4-FFF2-40B4-BE49-F238E27FC236}">
                <a16:creationId xmlns:a16="http://schemas.microsoft.com/office/drawing/2014/main" id="{4058E4D9-E40E-4C31-88B6-C4BB63DFB59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59397" name="Slide Number Placeholder 5">
            <a:extLst>
              <a:ext uri="{FF2B5EF4-FFF2-40B4-BE49-F238E27FC236}">
                <a16:creationId xmlns:a16="http://schemas.microsoft.com/office/drawing/2014/main" id="{37534E55-5E1D-4E67-AC5A-8926DBD6B9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4A5072-2507-4CB6-891C-9659AE8F3398}" type="slidenum">
              <a:rPr lang="en-US" altLang="en-US" smtClean="0">
                <a:solidFill>
                  <a:schemeClr val="bg1"/>
                </a:solidFill>
              </a:rPr>
              <a:pPr/>
              <a:t>21</a:t>
            </a:fld>
            <a:endParaRPr lang="en-US" alt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217F09B-1A55-43AF-ABE1-C5953E747CBA}"/>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0419" name="Rectangle 3">
            <a:extLst>
              <a:ext uri="{FF2B5EF4-FFF2-40B4-BE49-F238E27FC236}">
                <a16:creationId xmlns:a16="http://schemas.microsoft.com/office/drawing/2014/main" id="{C43FD02E-70DC-41A6-8B4B-0E0937549AF8}"/>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latin typeface="Arial" panose="020B0604020202020204" pitchFamily="34" charset="0"/>
              </a:rPr>
              <a:t>Μη ΚΥΚΛΟΦΟΡΟΥΝ ΕΝΕΡΓΗΤΙΚΟ</a:t>
            </a:r>
            <a:r>
              <a:rPr lang="en-GB" altLang="en-US" b="1">
                <a:latin typeface="Arial" panose="020B0604020202020204" pitchFamily="34" charset="0"/>
              </a:rPr>
              <a:t> (Long term Assets)</a:t>
            </a:r>
            <a:r>
              <a:rPr lang="en-US" altLang="en-US">
                <a:latin typeface="Arial" panose="020B0604020202020204" pitchFamily="34" charset="0"/>
              </a:rPr>
              <a:t> </a:t>
            </a:r>
          </a:p>
          <a:p>
            <a:pPr algn="ctr" eaLnBrk="1" hangingPunct="1">
              <a:buFont typeface="Wingdings 3" panose="05040102010807070707" pitchFamily="18" charset="2"/>
              <a:buNone/>
            </a:pPr>
            <a:endParaRPr lang="en-US" altLang="en-US">
              <a:latin typeface="Arial" panose="020B0604020202020204" pitchFamily="34" charset="0"/>
            </a:endParaRPr>
          </a:p>
          <a:p>
            <a:pPr algn="just" eaLnBrk="1" hangingPunct="1">
              <a:buFont typeface="Wingdings 3" panose="05040102010807070707" pitchFamily="18" charset="2"/>
              <a:buNone/>
            </a:pPr>
            <a:r>
              <a:rPr lang="en-US" altLang="en-US"/>
              <a:t>	</a:t>
            </a:r>
            <a:r>
              <a:rPr lang="el-GR" altLang="en-US"/>
              <a:t>Σε αυτό το μέρος του Ενεργητικού περιλαμβάνονται επίσης όλα εκείνα τα περιουσιακά στοιχεία, τα οποία προορίζονται να </a:t>
            </a:r>
            <a:r>
              <a:rPr lang="el-GR" altLang="en-US" b="1"/>
              <a:t>χρησιμοποιηθούν για μεγάλο χρονικό διάστημα </a:t>
            </a:r>
            <a:r>
              <a:rPr lang="el-GR" altLang="en-US"/>
              <a:t>από την επιχείρηση για την πραγμάτωση των σκοπών της </a:t>
            </a:r>
            <a:r>
              <a:rPr lang="en-US" altLang="en-US"/>
              <a:t>.</a:t>
            </a:r>
            <a:r>
              <a:rPr lang="el-GR" altLang="en-US"/>
              <a:t> Αυτά </a:t>
            </a:r>
            <a:r>
              <a:rPr lang="el-GR" altLang="en-US" b="1"/>
              <a:t>δεν πρόκειται να μετατραπούν σε μετρητά σε σύντομο χρονικό διάστημα</a:t>
            </a:r>
            <a:r>
              <a:rPr lang="el-GR" altLang="en-US"/>
              <a:t> και ο χρόνος χρησιμοποίησής τους είναι μεγαλύτερος της μιας χρήσης.</a:t>
            </a:r>
            <a:r>
              <a:rPr lang="en-US" altLang="en-US"/>
              <a:t> </a:t>
            </a:r>
            <a:endParaRPr lang="el-GR" altLang="en-US"/>
          </a:p>
          <a:p>
            <a:pPr eaLnBrk="1" hangingPunct="1"/>
            <a:endParaRPr lang="en-US" altLang="en-US"/>
          </a:p>
        </p:txBody>
      </p:sp>
      <p:sp>
        <p:nvSpPr>
          <p:cNvPr id="60420" name="Footer Placeholder 4">
            <a:extLst>
              <a:ext uri="{FF2B5EF4-FFF2-40B4-BE49-F238E27FC236}">
                <a16:creationId xmlns:a16="http://schemas.microsoft.com/office/drawing/2014/main" id="{C65C0814-74B9-40DA-98CE-76C5F5A1231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0421" name="Slide Number Placeholder 5">
            <a:extLst>
              <a:ext uri="{FF2B5EF4-FFF2-40B4-BE49-F238E27FC236}">
                <a16:creationId xmlns:a16="http://schemas.microsoft.com/office/drawing/2014/main" id="{D62C678D-44E4-4E68-A67F-5692AAFC8BA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8AB317-F223-4A09-8195-6210AB23AA90}" type="slidenum">
              <a:rPr lang="en-US" altLang="en-US" smtClean="0">
                <a:solidFill>
                  <a:schemeClr val="bg1"/>
                </a:solidFill>
              </a:rPr>
              <a:pPr/>
              <a:t>22</a:t>
            </a:fld>
            <a:endParaRPr lang="en-US" altLang="en-US">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6D68F63-AEAD-45EA-8066-B7604587AB5F}"/>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1443" name="Rectangle 3">
            <a:extLst>
              <a:ext uri="{FF2B5EF4-FFF2-40B4-BE49-F238E27FC236}">
                <a16:creationId xmlns:a16="http://schemas.microsoft.com/office/drawing/2014/main" id="{02B66587-3716-4C20-8F82-86FFE4CF4FFA}"/>
              </a:ext>
            </a:extLst>
          </p:cNvPr>
          <p:cNvSpPr>
            <a:spLocks noGrp="1"/>
          </p:cNvSpPr>
          <p:nvPr>
            <p:ph type="body" idx="1"/>
          </p:nvPr>
        </p:nvSpPr>
        <p:spPr/>
        <p:txBody>
          <a:bodyPr/>
          <a:lstStyle/>
          <a:p>
            <a:pPr eaLnBrk="1" hangingPunct="1">
              <a:buFont typeface="Wingdings 3" panose="05040102010807070707" pitchFamily="18" charset="2"/>
              <a:buNone/>
            </a:pPr>
            <a:r>
              <a:rPr lang="el-GR" altLang="en-US"/>
              <a:t>Το </a:t>
            </a:r>
            <a:r>
              <a:rPr lang="el-GR" altLang="en-US" b="1">
                <a:latin typeface="Arial" panose="020B0604020202020204" pitchFamily="34" charset="0"/>
              </a:rPr>
              <a:t>Μη Κυκλοφορούν</a:t>
            </a:r>
            <a:r>
              <a:rPr lang="el-GR" altLang="en-US" b="1"/>
              <a:t> Ενεργητικό</a:t>
            </a:r>
            <a:r>
              <a:rPr lang="el-GR" altLang="en-US"/>
              <a:t> χωρίζεται σε τρεις κατηγορίες οι οποίες είναι οι εξής:</a:t>
            </a:r>
          </a:p>
          <a:p>
            <a:pPr eaLnBrk="1" hangingPunct="1">
              <a:buFont typeface="Wingdings 3" panose="05040102010807070707" pitchFamily="18" charset="2"/>
              <a:buNone/>
            </a:pPr>
            <a:endParaRPr lang="el-GR" altLang="en-US"/>
          </a:p>
          <a:p>
            <a:pPr eaLnBrk="1" hangingPunct="1">
              <a:buFont typeface="Wingdings 3" panose="05040102010807070707" pitchFamily="18" charset="2"/>
              <a:buAutoNum type="arabicPeriod"/>
            </a:pPr>
            <a:r>
              <a:rPr lang="el-GR" altLang="en-US" b="1"/>
              <a:t>Υλικά ή Ενσώματα</a:t>
            </a:r>
            <a:r>
              <a:rPr lang="el-GR" altLang="en-US"/>
              <a:t> περιουσιακά στοιχεία (tangible Assets)</a:t>
            </a:r>
          </a:p>
          <a:p>
            <a:pPr eaLnBrk="1" hangingPunct="1">
              <a:buFont typeface="Wingdings 3" panose="05040102010807070707" pitchFamily="18" charset="2"/>
              <a:buAutoNum type="arabicPeriod"/>
            </a:pPr>
            <a:r>
              <a:rPr lang="el-GR" altLang="en-US" b="1"/>
              <a:t>Αϋλα ή Ασώματα</a:t>
            </a:r>
            <a:r>
              <a:rPr lang="el-GR" altLang="en-US"/>
              <a:t> περιουσιακά στοιχεία (intangible Assets).</a:t>
            </a:r>
          </a:p>
          <a:p>
            <a:pPr eaLnBrk="1" hangingPunct="1">
              <a:buFont typeface="Wingdings 3" panose="05040102010807070707" pitchFamily="18" charset="2"/>
              <a:buAutoNum type="arabicPeriod"/>
            </a:pPr>
            <a:r>
              <a:rPr lang="el-GR" altLang="en-US" b="1">
                <a:latin typeface="Arial" panose="020B0604020202020204" pitchFamily="34" charset="0"/>
              </a:rPr>
              <a:t>Μη Κυκλοφορούντα </a:t>
            </a:r>
            <a:r>
              <a:rPr lang="el-GR" altLang="en-US" b="1"/>
              <a:t>χρηματοοικονομικά  </a:t>
            </a:r>
            <a:r>
              <a:rPr lang="el-GR" altLang="en-US"/>
              <a:t>στοιχεία και </a:t>
            </a:r>
            <a:r>
              <a:rPr lang="el-GR" altLang="en-US" b="1"/>
              <a:t>προκαταβολές</a:t>
            </a:r>
            <a:endParaRPr lang="en-US" altLang="en-US" b="1"/>
          </a:p>
        </p:txBody>
      </p:sp>
      <p:sp>
        <p:nvSpPr>
          <p:cNvPr id="61444" name="Footer Placeholder 4">
            <a:extLst>
              <a:ext uri="{FF2B5EF4-FFF2-40B4-BE49-F238E27FC236}">
                <a16:creationId xmlns:a16="http://schemas.microsoft.com/office/drawing/2014/main" id="{1907D320-9BDA-4512-A9C3-E565018D316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1445" name="Slide Number Placeholder 5">
            <a:extLst>
              <a:ext uri="{FF2B5EF4-FFF2-40B4-BE49-F238E27FC236}">
                <a16:creationId xmlns:a16="http://schemas.microsoft.com/office/drawing/2014/main" id="{7D5137B2-C097-450D-ADF6-412C551952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45E47A-3C57-4A69-A822-8FC1721AB056}" type="slidenum">
              <a:rPr lang="en-US" altLang="en-US" smtClean="0">
                <a:solidFill>
                  <a:schemeClr val="bg1"/>
                </a:solidFill>
              </a:rPr>
              <a:pPr/>
              <a:t>23</a:t>
            </a:fld>
            <a:endParaRPr lang="en-US" altLang="en-US">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44CB4F3-9BFF-48EC-8B48-A2DAD0997729}"/>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2467" name="Rectangle 3">
            <a:extLst>
              <a:ext uri="{FF2B5EF4-FFF2-40B4-BE49-F238E27FC236}">
                <a16:creationId xmlns:a16="http://schemas.microsoft.com/office/drawing/2014/main" id="{98E530E2-E13B-4563-89AE-CDB9AA1F2B76}"/>
              </a:ext>
            </a:extLst>
          </p:cNvPr>
          <p:cNvSpPr>
            <a:spLocks noGrp="1"/>
          </p:cNvSpPr>
          <p:nvPr>
            <p:ph type="body" idx="1"/>
          </p:nvPr>
        </p:nvSpPr>
        <p:spPr/>
        <p:txBody>
          <a:bodyPr/>
          <a:lstStyle/>
          <a:p>
            <a:pPr eaLnBrk="1" hangingPunct="1"/>
            <a:endParaRPr lang="el-GR" altLang="en-US"/>
          </a:p>
          <a:p>
            <a:pPr algn="ctr" eaLnBrk="1" hangingPunct="1">
              <a:buFont typeface="Wingdings 3" panose="05040102010807070707" pitchFamily="18" charset="2"/>
              <a:buNone/>
            </a:pPr>
            <a:r>
              <a:rPr lang="el-GR" altLang="en-US" b="1"/>
              <a:t>1. Ενσώματα περιουσιακά στοιχεία</a:t>
            </a:r>
            <a:r>
              <a:rPr lang="el-GR" altLang="en-US"/>
              <a:t> </a:t>
            </a:r>
            <a:endParaRPr lang="el-GR" altLang="en-US">
              <a:latin typeface="Arial" panose="020B0604020202020204" pitchFamily="34" charset="0"/>
            </a:endParaRPr>
          </a:p>
          <a:p>
            <a:pPr algn="just" eaLnBrk="1" hangingPunct="1"/>
            <a:r>
              <a:rPr lang="el-GR" altLang="en-US" b="1"/>
              <a:t>Υλικά ή ενσώματα Περιουσιακά Στοιχεία</a:t>
            </a:r>
            <a:r>
              <a:rPr lang="el-GR" altLang="en-US"/>
              <a:t> είναι εκείνα που χρησιμοποιούνται για την εξυπηρέτηση της παραγωγικής λειτουργίας της επιχείρησης. Η ωφέλιμη διάρκεια της ζωής τους είναι μεγαλύτερη τουλάχιστον του ενός έτους.</a:t>
            </a:r>
            <a:r>
              <a:rPr lang="en-US" altLang="en-US"/>
              <a:t> </a:t>
            </a:r>
            <a:endParaRPr lang="el-GR" altLang="en-US"/>
          </a:p>
          <a:p>
            <a:pPr algn="just" eaLnBrk="1" hangingPunct="1"/>
            <a:r>
              <a:rPr lang="el-GR" altLang="en-US"/>
              <a:t>Τα Υλικά ή ενσώματα περιουσιακά στοιχεία συνήθως υπόκεινται σε </a:t>
            </a:r>
            <a:r>
              <a:rPr lang="el-GR" altLang="en-US" b="1"/>
              <a:t>απόσβεση</a:t>
            </a:r>
            <a:r>
              <a:rPr lang="el-GR" altLang="en-US"/>
              <a:t>.</a:t>
            </a:r>
            <a:endParaRPr lang="en-US" altLang="en-US"/>
          </a:p>
        </p:txBody>
      </p:sp>
      <p:sp>
        <p:nvSpPr>
          <p:cNvPr id="62468" name="Footer Placeholder 4">
            <a:extLst>
              <a:ext uri="{FF2B5EF4-FFF2-40B4-BE49-F238E27FC236}">
                <a16:creationId xmlns:a16="http://schemas.microsoft.com/office/drawing/2014/main" id="{23B0A8F1-1238-4593-829D-9FCB87074B0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2469" name="Slide Number Placeholder 5">
            <a:extLst>
              <a:ext uri="{FF2B5EF4-FFF2-40B4-BE49-F238E27FC236}">
                <a16:creationId xmlns:a16="http://schemas.microsoft.com/office/drawing/2014/main" id="{73AF19D5-BFA1-4BDA-B7B9-617034DFB23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40ECB8-DBC8-482E-90BE-69EEE4FFD538}" type="slidenum">
              <a:rPr lang="en-US" altLang="en-US" smtClean="0">
                <a:solidFill>
                  <a:schemeClr val="bg1"/>
                </a:solidFill>
              </a:rPr>
              <a:pPr/>
              <a:t>24</a:t>
            </a:fld>
            <a:endParaRPr lang="en-US" alt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9997FFE-D5C0-47E5-9E2F-674F6F9E152F}"/>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3491" name="Rectangle 3">
            <a:extLst>
              <a:ext uri="{FF2B5EF4-FFF2-40B4-BE49-F238E27FC236}">
                <a16:creationId xmlns:a16="http://schemas.microsoft.com/office/drawing/2014/main" id="{1DB06992-7C52-4E39-807B-5AAFC33A3FC6}"/>
              </a:ext>
            </a:extLst>
          </p:cNvPr>
          <p:cNvSpPr>
            <a:spLocks noGrp="1"/>
          </p:cNvSpPr>
          <p:nvPr>
            <p:ph type="body" idx="1"/>
          </p:nvPr>
        </p:nvSpPr>
        <p:spPr>
          <a:xfrm>
            <a:off x="863600" y="2706688"/>
            <a:ext cx="7596188" cy="3530600"/>
          </a:xfrm>
        </p:spPr>
        <p:txBody>
          <a:bodyPr/>
          <a:lstStyle/>
          <a:p>
            <a:pPr eaLnBrk="1" hangingPunct="1">
              <a:lnSpc>
                <a:spcPct val="90000"/>
              </a:lnSpc>
              <a:buFont typeface="Wingdings 3" panose="05040102010807070707" pitchFamily="18" charset="2"/>
              <a:buNone/>
            </a:pPr>
            <a:r>
              <a:rPr lang="el-GR" altLang="en-US" b="1"/>
              <a:t>Οι κατηγορίες των ενσωμάτων περιουσιακών στοιχείων είναι</a:t>
            </a:r>
            <a:r>
              <a:rPr lang="el-GR" altLang="en-US"/>
              <a:t>:</a:t>
            </a:r>
          </a:p>
          <a:p>
            <a:pPr eaLnBrk="1" hangingPunct="1">
              <a:lnSpc>
                <a:spcPct val="90000"/>
              </a:lnSpc>
            </a:pPr>
            <a:endParaRPr lang="el-GR" altLang="en-US" sz="1600" b="1"/>
          </a:p>
          <a:p>
            <a:pPr eaLnBrk="1" hangingPunct="1">
              <a:lnSpc>
                <a:spcPct val="90000"/>
              </a:lnSpc>
            </a:pPr>
            <a:r>
              <a:rPr lang="el-GR" altLang="en-US" sz="1600" b="1"/>
              <a:t>Ακίνητα</a:t>
            </a:r>
            <a:r>
              <a:rPr lang="el-GR" altLang="en-US" sz="1600"/>
              <a:t> (Εδαφικές εκτάσεις, Κτίρια, Εγκαταστάσεις κτιρίων)</a:t>
            </a:r>
          </a:p>
          <a:p>
            <a:pPr eaLnBrk="1" hangingPunct="1">
              <a:lnSpc>
                <a:spcPct val="90000"/>
              </a:lnSpc>
            </a:pPr>
            <a:r>
              <a:rPr lang="el-GR" altLang="en-US" sz="1600" b="1"/>
              <a:t>Μηχανολογικός Εξοπλισμός</a:t>
            </a:r>
            <a:r>
              <a:rPr lang="el-GR" altLang="en-US" sz="1600"/>
              <a:t> (Μηχανήματα)</a:t>
            </a:r>
          </a:p>
          <a:p>
            <a:pPr eaLnBrk="1" hangingPunct="1">
              <a:lnSpc>
                <a:spcPct val="90000"/>
              </a:lnSpc>
            </a:pPr>
            <a:r>
              <a:rPr lang="el-GR" altLang="en-US" sz="1600" b="1"/>
              <a:t>Λοιπός εξοπλισμός (</a:t>
            </a:r>
            <a:r>
              <a:rPr lang="el-GR" altLang="en-US" sz="1600"/>
              <a:t>Μετ. Μέσα, Έπιπλα και λ. εξοπλισμός</a:t>
            </a:r>
            <a:r>
              <a:rPr lang="el-GR" altLang="en-US" sz="1600" b="1"/>
              <a:t>)</a:t>
            </a:r>
            <a:endParaRPr lang="el-GR" altLang="en-US" sz="1600"/>
          </a:p>
          <a:p>
            <a:pPr eaLnBrk="1" hangingPunct="1">
              <a:lnSpc>
                <a:spcPct val="90000"/>
              </a:lnSpc>
            </a:pPr>
            <a:r>
              <a:rPr lang="el-GR" altLang="en-US" sz="1600" b="1"/>
              <a:t>Επενδύσεις σε ακίνητα</a:t>
            </a:r>
            <a:endParaRPr lang="el-GR" altLang="en-US" sz="1600"/>
          </a:p>
          <a:p>
            <a:pPr eaLnBrk="1" hangingPunct="1">
              <a:lnSpc>
                <a:spcPct val="90000"/>
              </a:lnSpc>
            </a:pPr>
            <a:r>
              <a:rPr lang="el-GR" altLang="en-US" sz="1600" b="1"/>
              <a:t>Βιολογικά περιουσιακά στοιχεία</a:t>
            </a:r>
            <a:endParaRPr lang="el-GR" altLang="en-US" sz="1600"/>
          </a:p>
          <a:p>
            <a:pPr eaLnBrk="1" hangingPunct="1">
              <a:lnSpc>
                <a:spcPct val="90000"/>
              </a:lnSpc>
            </a:pPr>
            <a:r>
              <a:rPr lang="el-GR" altLang="en-US" sz="1600" b="1"/>
              <a:t>Λοιπά ενσώματα περιουσιακά στοιχεία </a:t>
            </a:r>
            <a:r>
              <a:rPr lang="el-GR" altLang="en-US" sz="1600"/>
              <a:t>.</a:t>
            </a:r>
            <a:endParaRPr lang="en-US" altLang="en-US" sz="1600"/>
          </a:p>
        </p:txBody>
      </p:sp>
      <p:sp>
        <p:nvSpPr>
          <p:cNvPr id="63492" name="Footer Placeholder 4">
            <a:extLst>
              <a:ext uri="{FF2B5EF4-FFF2-40B4-BE49-F238E27FC236}">
                <a16:creationId xmlns:a16="http://schemas.microsoft.com/office/drawing/2014/main" id="{200AFCCE-2060-44FB-8841-5846CF08F34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3493" name="Slide Number Placeholder 5">
            <a:extLst>
              <a:ext uri="{FF2B5EF4-FFF2-40B4-BE49-F238E27FC236}">
                <a16:creationId xmlns:a16="http://schemas.microsoft.com/office/drawing/2014/main" id="{6B47A54C-B9EF-46A2-B449-E7A9495BA30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4A444B-1C41-4FD5-8F45-1BE26D441AE5}" type="slidenum">
              <a:rPr lang="en-US" altLang="en-US" smtClean="0">
                <a:solidFill>
                  <a:schemeClr val="bg1"/>
                </a:solidFill>
              </a:rPr>
              <a:pPr/>
              <a:t>25</a:t>
            </a:fld>
            <a:endParaRPr lang="en-US" alt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4016297-B993-4FCF-A2B0-28160097BE33}"/>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4515" name="Rectangle 3">
            <a:extLst>
              <a:ext uri="{FF2B5EF4-FFF2-40B4-BE49-F238E27FC236}">
                <a16:creationId xmlns:a16="http://schemas.microsoft.com/office/drawing/2014/main" id="{6F952D3B-8FD6-40C3-8404-B586A988466E}"/>
              </a:ext>
            </a:extLst>
          </p:cNvPr>
          <p:cNvSpPr>
            <a:spLocks noGrp="1"/>
          </p:cNvSpPr>
          <p:nvPr>
            <p:ph type="body" idx="1"/>
          </p:nvPr>
        </p:nvSpPr>
        <p:spPr>
          <a:xfrm>
            <a:off x="863600" y="2492375"/>
            <a:ext cx="7596188" cy="3530600"/>
          </a:xfrm>
        </p:spPr>
        <p:txBody>
          <a:bodyPr/>
          <a:lstStyle/>
          <a:p>
            <a:pPr marL="0" indent="0" eaLnBrk="1" hangingPunct="1">
              <a:buFont typeface="Wingdings 3" panose="05040102010807070707" pitchFamily="18" charset="2"/>
              <a:buNone/>
            </a:pPr>
            <a:r>
              <a:rPr lang="el-GR" altLang="en-US" b="1"/>
              <a:t>2. Άυλα ή Ασώματα περιουσιακά Στοιχεία (intangible assets).</a:t>
            </a:r>
            <a:r>
              <a:rPr lang="el-GR" altLang="en-US"/>
              <a:t> </a:t>
            </a:r>
          </a:p>
          <a:p>
            <a:pPr marL="0" indent="0" algn="just" eaLnBrk="1" hangingPunct="1">
              <a:buFont typeface="Wingdings 3" panose="05040102010807070707" pitchFamily="18" charset="2"/>
              <a:buNone/>
            </a:pPr>
            <a:r>
              <a:rPr lang="el-GR" altLang="en-US"/>
              <a:t>Αυτά δεν έχουν φυσική υπόσταση, αλλά αποτιμώνται χρηματικά. Πολλές φορές η χρηματική τους αξία είναι μεγάλη και είναι δυνατόν να αποτελέσουν αντικείμενα συναλλαγής. Οι κατηγορίες των Άυλων περιουσιακών στοιχείων σύμφωνα με τα ΕΛΠ είναι:</a:t>
            </a:r>
          </a:p>
          <a:p>
            <a:pPr marL="0" indent="0" algn="just" eaLnBrk="1" hangingPunct="1"/>
            <a:r>
              <a:rPr lang="el-GR" altLang="en-US" b="1"/>
              <a:t>Ασώματες ακινητοποιήσεις</a:t>
            </a:r>
            <a:r>
              <a:rPr lang="el-GR" altLang="en-US"/>
              <a:t> (</a:t>
            </a:r>
            <a:r>
              <a:rPr lang="el-GR" altLang="en-US" b="1"/>
              <a:t>υπεραξία επιχείρησης</a:t>
            </a:r>
            <a:r>
              <a:rPr lang="el-GR" altLang="en-US"/>
              <a:t>, </a:t>
            </a:r>
            <a:r>
              <a:rPr lang="el-GR" altLang="en-US" b="1"/>
              <a:t>δικαιώματα βιομηχανικής ιδιοκτησίας, πατέντες-σήματα</a:t>
            </a:r>
            <a:r>
              <a:rPr lang="el-GR" altLang="en-US"/>
              <a:t>, δικαιώματα εκμετάλλευσης ορυχείων-μεταλλείων-λατομείων)</a:t>
            </a:r>
          </a:p>
          <a:p>
            <a:pPr marL="0" indent="0" algn="just" eaLnBrk="1" hangingPunct="1"/>
            <a:r>
              <a:rPr lang="el-GR" altLang="en-US" b="1"/>
              <a:t>Έξοδα πολυετούς απόσβεσης</a:t>
            </a:r>
            <a:r>
              <a:rPr lang="el-GR" altLang="en-US"/>
              <a:t> (έξοδα ίδρυσης και πρώτης εγκατάστασης, </a:t>
            </a:r>
            <a:r>
              <a:rPr lang="el-GR" altLang="en-US" b="1"/>
              <a:t>έξοδα ανάπτυξης και ερευνών </a:t>
            </a:r>
            <a:r>
              <a:rPr lang="el-GR" altLang="en-US"/>
              <a:t>(franchi</a:t>
            </a:r>
            <a:r>
              <a:rPr lang="en-US" altLang="en-US"/>
              <a:t>s</a:t>
            </a:r>
            <a:r>
              <a:rPr lang="el-GR" altLang="en-US"/>
              <a:t>es) κ.λπ.</a:t>
            </a:r>
            <a:endParaRPr lang="en-US" altLang="en-US"/>
          </a:p>
        </p:txBody>
      </p:sp>
      <p:sp>
        <p:nvSpPr>
          <p:cNvPr id="64516" name="Footer Placeholder 4">
            <a:extLst>
              <a:ext uri="{FF2B5EF4-FFF2-40B4-BE49-F238E27FC236}">
                <a16:creationId xmlns:a16="http://schemas.microsoft.com/office/drawing/2014/main" id="{61A50002-0DB4-412B-99C6-DDFD1C45425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4517" name="Slide Number Placeholder 5">
            <a:extLst>
              <a:ext uri="{FF2B5EF4-FFF2-40B4-BE49-F238E27FC236}">
                <a16:creationId xmlns:a16="http://schemas.microsoft.com/office/drawing/2014/main" id="{401A4532-BC4B-45D5-BB04-2D531EFA350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78919E-4FD5-435B-B846-FB4CB46B0A5B}" type="slidenum">
              <a:rPr lang="en-US" altLang="en-US" smtClean="0">
                <a:solidFill>
                  <a:schemeClr val="bg1"/>
                </a:solidFill>
              </a:rPr>
              <a:pPr/>
              <a:t>26</a:t>
            </a:fld>
            <a:endParaRPr lang="en-US" altLang="en-US">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3C0160C-0B58-437D-8059-AA6072FF1442}"/>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6563" name="Rectangle 3">
            <a:extLst>
              <a:ext uri="{FF2B5EF4-FFF2-40B4-BE49-F238E27FC236}">
                <a16:creationId xmlns:a16="http://schemas.microsoft.com/office/drawing/2014/main" id="{76B3E1BA-DE60-4F02-B627-9A72B20699BB}"/>
              </a:ext>
            </a:extLst>
          </p:cNvPr>
          <p:cNvSpPr>
            <a:spLocks noGrp="1"/>
          </p:cNvSpPr>
          <p:nvPr>
            <p:ph type="body" idx="1"/>
          </p:nvPr>
        </p:nvSpPr>
        <p:spPr/>
        <p:txBody>
          <a:bodyPr/>
          <a:lstStyle/>
          <a:p>
            <a:pPr marL="0" indent="0" eaLnBrk="1" hangingPunct="1">
              <a:lnSpc>
                <a:spcPct val="80000"/>
              </a:lnSpc>
              <a:buFont typeface="Wingdings 3" panose="05040102010807070707" pitchFamily="18" charset="2"/>
              <a:buNone/>
            </a:pPr>
            <a:r>
              <a:rPr lang="el-GR" altLang="en-US" sz="1600" b="1"/>
              <a:t>3. </a:t>
            </a:r>
            <a:r>
              <a:rPr lang="el-GR" altLang="en-US" sz="1600" b="1">
                <a:latin typeface="Arial" panose="020B0604020202020204" pitchFamily="34" charset="0"/>
              </a:rPr>
              <a:t>Μη Κυκλοφορούντα </a:t>
            </a:r>
            <a:r>
              <a:rPr lang="el-GR" altLang="en-US" sz="1600" b="1"/>
              <a:t>χρηματοοικονομικά  </a:t>
            </a:r>
            <a:r>
              <a:rPr lang="el-GR" altLang="en-US" sz="1600"/>
              <a:t>στοιχεία και </a:t>
            </a:r>
            <a:r>
              <a:rPr lang="el-GR" altLang="en-US" sz="1600" b="1"/>
              <a:t>προκαταβολές</a:t>
            </a:r>
          </a:p>
          <a:p>
            <a:pPr marL="0" indent="0" eaLnBrk="1" hangingPunct="1">
              <a:lnSpc>
                <a:spcPct val="80000"/>
              </a:lnSpc>
              <a:buFont typeface="Wingdings 3" panose="05040102010807070707" pitchFamily="18" charset="2"/>
              <a:buNone/>
            </a:pPr>
            <a:endParaRPr lang="en-US" altLang="en-US" sz="1600" b="1"/>
          </a:p>
          <a:p>
            <a:pPr marL="0" indent="0" algn="just" eaLnBrk="1" hangingPunct="1">
              <a:lnSpc>
                <a:spcPct val="80000"/>
              </a:lnSpc>
            </a:pPr>
            <a:r>
              <a:rPr lang="el-GR" altLang="en-US" sz="1600" b="1"/>
              <a:t>Μακροχρόνιες επενδύσεις</a:t>
            </a:r>
            <a:r>
              <a:rPr lang="el-GR" altLang="en-US" sz="1600"/>
              <a:t>. Αυτές συνήθως αφορούν την αγορά μετοχών και ομολογιών άλλων εταιριών. Οι επενδύσεις αυτές αποβλέπουν στην δημιουργία και διατήρηση επιχειρησιακών σχέσεων ή και την άσκηση ελέγχου σε άλλες εταιρίες με σκοπό την εξασφάλιση διαφόρων ωφελειών, όπως την εξασφάλιση πρώτων υλών, εξειδικευμένου προσωπικού κ.λπ. Οι τίτλοι των χρησιμοποιούμενων λογαριασμών είναι: Συμμετοχές σε συνδεδεμένες επιχειρήσεις και σε λοιπές επιχειρήσεις.</a:t>
            </a:r>
          </a:p>
          <a:p>
            <a:pPr marL="0" indent="0" algn="just" eaLnBrk="1" hangingPunct="1">
              <a:lnSpc>
                <a:spcPct val="80000"/>
              </a:lnSpc>
            </a:pPr>
            <a:r>
              <a:rPr lang="el-GR" altLang="en-US" sz="1600" b="1"/>
              <a:t>Μακροπρόθεσμες Απαιτήσεις</a:t>
            </a:r>
            <a:r>
              <a:rPr lang="el-GR" altLang="en-US" sz="1600"/>
              <a:t> είναι οι απαιτήσεις της επιχείρησης, των οποίων η λήξη είναι στην επόμενη διαχειριστική χρήση. Οι τίτλοι των χρησιμοποιούμενων λογαριασμών είναι: Μακροπρόθεσμες απαιτήσεις κατά συνδεδεμένων επιχειρήσεων σε Ευρώ ή Ξένο Νόμισμα, Γραμμάτια εισπρακτέα μακροπρόθεσμα σε Ευρώ η Ξ.Ν. Μακροπρόθεσμές απαιτήσεις κατά εταίρων κ.λπ.</a:t>
            </a:r>
            <a:endParaRPr lang="en-US" altLang="en-US" sz="1600"/>
          </a:p>
        </p:txBody>
      </p:sp>
      <p:sp>
        <p:nvSpPr>
          <p:cNvPr id="66564" name="Footer Placeholder 4">
            <a:extLst>
              <a:ext uri="{FF2B5EF4-FFF2-40B4-BE49-F238E27FC236}">
                <a16:creationId xmlns:a16="http://schemas.microsoft.com/office/drawing/2014/main" id="{716C6CE0-6137-4C6A-9436-33BF61B8303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6565" name="Slide Number Placeholder 5">
            <a:extLst>
              <a:ext uri="{FF2B5EF4-FFF2-40B4-BE49-F238E27FC236}">
                <a16:creationId xmlns:a16="http://schemas.microsoft.com/office/drawing/2014/main" id="{C293C028-15F4-43B7-BD05-BB1084C615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0E649A-B2D3-42CA-B9BA-A14B26D76027}" type="slidenum">
              <a:rPr lang="en-US" altLang="en-US" smtClean="0">
                <a:solidFill>
                  <a:schemeClr val="bg1"/>
                </a:solidFill>
              </a:rPr>
              <a:pPr/>
              <a:t>27</a:t>
            </a:fld>
            <a:endParaRPr lang="en-US" altLang="en-US">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70258E7-5380-441A-B62B-FE6F8DBAB2B7}"/>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59395" name="Rectangle 3">
            <a:extLst>
              <a:ext uri="{FF2B5EF4-FFF2-40B4-BE49-F238E27FC236}">
                <a16:creationId xmlns:a16="http://schemas.microsoft.com/office/drawing/2014/main" id="{C40A7CBE-8039-46A9-A2D2-C8AEB500A4F6}"/>
              </a:ext>
            </a:extLst>
          </p:cNvPr>
          <p:cNvSpPr>
            <a:spLocks noGrp="1"/>
          </p:cNvSpPr>
          <p:nvPr>
            <p:ph type="body" idx="1"/>
          </p:nvPr>
        </p:nvSpPr>
        <p:spPr/>
        <p:txBody>
          <a:bodyPr/>
          <a:lstStyle/>
          <a:p>
            <a:pPr marL="0" indent="0" algn="ctr" eaLnBrk="1" hangingPunct="1">
              <a:buFont typeface="Wingdings 3" panose="05040102010807070707" pitchFamily="18" charset="2"/>
              <a:buNone/>
              <a:defRPr/>
            </a:pPr>
            <a:r>
              <a:rPr lang="el-GR" altLang="en-US" b="1" dirty="0"/>
              <a:t>Τα </a:t>
            </a:r>
            <a:r>
              <a:rPr lang="el-GR" altLang="en-US" b="1" dirty="0">
                <a:latin typeface="Arial" panose="020B0604020202020204" pitchFamily="34" charset="0"/>
              </a:rPr>
              <a:t>Μη Κυκλοφορούντα </a:t>
            </a:r>
            <a:r>
              <a:rPr lang="el-GR" altLang="en-US" b="1" dirty="0"/>
              <a:t>χρηματοοικονομικά  </a:t>
            </a:r>
            <a:r>
              <a:rPr lang="el-GR" altLang="en-US" dirty="0"/>
              <a:t>στοιχεία και </a:t>
            </a:r>
            <a:r>
              <a:rPr lang="el-GR" altLang="en-US" b="1" dirty="0"/>
              <a:t>προκαταβολές </a:t>
            </a:r>
            <a:r>
              <a:rPr lang="el-GR" altLang="en-US" dirty="0"/>
              <a:t>περιλαμβάνουν</a:t>
            </a:r>
          </a:p>
          <a:p>
            <a:pPr eaLnBrk="1" hangingPunct="1">
              <a:defRPr/>
            </a:pPr>
            <a:r>
              <a:rPr lang="el-GR" altLang="en-US" dirty="0"/>
              <a:t>Προκαταβολές και μη κυκλοφορούντα στοιχεία υπό κατασκευή</a:t>
            </a:r>
          </a:p>
          <a:p>
            <a:pPr eaLnBrk="1" hangingPunct="1">
              <a:defRPr/>
            </a:pPr>
            <a:r>
              <a:rPr lang="el-GR" altLang="en-US" dirty="0"/>
              <a:t>Χρηματοοικονομικά περιουσιακά στοιχεία</a:t>
            </a:r>
          </a:p>
          <a:p>
            <a:pPr eaLnBrk="1" hangingPunct="1">
              <a:defRPr/>
            </a:pPr>
            <a:r>
              <a:rPr lang="el-GR" altLang="en-US" dirty="0"/>
              <a:t>Δάνεια και απαιτήσεις</a:t>
            </a:r>
          </a:p>
          <a:p>
            <a:pPr eaLnBrk="1" hangingPunct="1">
              <a:defRPr/>
            </a:pPr>
            <a:r>
              <a:rPr lang="el-GR" altLang="en-US" dirty="0"/>
              <a:t>Χρεωστικοί τίτλοι</a:t>
            </a:r>
          </a:p>
          <a:p>
            <a:pPr eaLnBrk="1" hangingPunct="1">
              <a:defRPr/>
            </a:pPr>
            <a:r>
              <a:rPr lang="el-GR" altLang="en-US" b="1" dirty="0"/>
              <a:t>Συμμετοχές σε επιχειρήσεις</a:t>
            </a:r>
          </a:p>
          <a:p>
            <a:pPr eaLnBrk="1" hangingPunct="1">
              <a:defRPr/>
            </a:pPr>
            <a:r>
              <a:rPr lang="el-GR" altLang="en-US" dirty="0"/>
              <a:t>Λοιποί συμμετοχικοί τίτλοι</a:t>
            </a:r>
            <a:endParaRPr lang="en-US" altLang="en-US" dirty="0"/>
          </a:p>
        </p:txBody>
      </p:sp>
      <p:sp>
        <p:nvSpPr>
          <p:cNvPr id="67588" name="Footer Placeholder 4">
            <a:extLst>
              <a:ext uri="{FF2B5EF4-FFF2-40B4-BE49-F238E27FC236}">
                <a16:creationId xmlns:a16="http://schemas.microsoft.com/office/drawing/2014/main" id="{0A2FE7A7-D7BF-458D-BF5E-A90C0539655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7589" name="Slide Number Placeholder 5">
            <a:extLst>
              <a:ext uri="{FF2B5EF4-FFF2-40B4-BE49-F238E27FC236}">
                <a16:creationId xmlns:a16="http://schemas.microsoft.com/office/drawing/2014/main" id="{11CD41D9-267E-4DFC-9DFB-E4297886A1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53038E-1F12-49C0-AF65-3EDC58856659}" type="slidenum">
              <a:rPr lang="en-US" altLang="en-US" smtClean="0">
                <a:solidFill>
                  <a:schemeClr val="bg1"/>
                </a:solidFill>
              </a:rPr>
              <a:pPr/>
              <a:t>28</a:t>
            </a:fld>
            <a:endParaRPr lang="en-US" altLang="en-US">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BF0D719-A327-413E-812D-7B905AA122D2}"/>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8611" name="Rectangle 3">
            <a:extLst>
              <a:ext uri="{FF2B5EF4-FFF2-40B4-BE49-F238E27FC236}">
                <a16:creationId xmlns:a16="http://schemas.microsoft.com/office/drawing/2014/main" id="{2BC0CD95-357E-48FA-8AD9-62A5A45501F7}"/>
              </a:ext>
            </a:extLst>
          </p:cNvPr>
          <p:cNvSpPr>
            <a:spLocks noGrp="1"/>
          </p:cNvSpPr>
          <p:nvPr>
            <p:ph type="body" idx="1"/>
          </p:nvPr>
        </p:nvSpPr>
        <p:spPr/>
        <p:txBody>
          <a:bodyPr/>
          <a:lstStyle/>
          <a:p>
            <a:pPr algn="ctr" eaLnBrk="1" hangingPunct="1">
              <a:lnSpc>
                <a:spcPct val="80000"/>
              </a:lnSpc>
              <a:buFont typeface="Wingdings 3" panose="05040102010807070707" pitchFamily="18" charset="2"/>
              <a:buNone/>
            </a:pPr>
            <a:r>
              <a:rPr lang="el-GR" altLang="en-US" sz="1600" b="1" dirty="0">
                <a:latin typeface="Arial" panose="020B0604020202020204" pitchFamily="34" charset="0"/>
              </a:rPr>
              <a:t>ΚΥΚΛΟΦΟΡΟΥΝ ΕΝΕΡΓΗΤΙΚΟ</a:t>
            </a:r>
          </a:p>
          <a:p>
            <a:pPr algn="ctr" eaLnBrk="1" hangingPunct="1">
              <a:lnSpc>
                <a:spcPct val="80000"/>
              </a:lnSpc>
              <a:buFont typeface="Wingdings 3" panose="05040102010807070707" pitchFamily="18" charset="2"/>
              <a:buNone/>
            </a:pPr>
            <a:endParaRPr lang="el-GR" altLang="en-US" sz="1600" b="1" dirty="0">
              <a:latin typeface="Arial" panose="020B0604020202020204" pitchFamily="34" charset="0"/>
            </a:endParaRPr>
          </a:p>
          <a:p>
            <a:pPr algn="just" eaLnBrk="1" hangingPunct="1">
              <a:lnSpc>
                <a:spcPct val="80000"/>
              </a:lnSpc>
            </a:pPr>
            <a:r>
              <a:rPr lang="el-GR" altLang="en-US" sz="1600" dirty="0"/>
              <a:t>Στο </a:t>
            </a:r>
            <a:r>
              <a:rPr lang="el-GR" altLang="en-US" sz="1600" b="1" dirty="0"/>
              <a:t>Κυκλοφορούν Ενεργητικό</a:t>
            </a:r>
            <a:r>
              <a:rPr lang="el-GR" altLang="en-US" sz="1600" dirty="0"/>
              <a:t> περιλαμβάνονται τα περιουσιακά στοιχεία που θα ρευστοποιηθούν κατά την τρέχουσα διαχειριστική χρήση ή είναι ήδη ρευστοποιημένα.</a:t>
            </a:r>
          </a:p>
          <a:p>
            <a:pPr algn="just" eaLnBrk="1" hangingPunct="1">
              <a:lnSpc>
                <a:spcPct val="80000"/>
              </a:lnSpc>
            </a:pPr>
            <a:r>
              <a:rPr lang="el-GR" altLang="en-US" sz="1600" dirty="0"/>
              <a:t>Τα </a:t>
            </a:r>
            <a:r>
              <a:rPr lang="el-GR" altLang="en-US" sz="1600" b="1" dirty="0" err="1"/>
              <a:t>Κυκλοφορούντα</a:t>
            </a:r>
            <a:r>
              <a:rPr lang="el-GR" altLang="en-US" sz="1600" b="1" dirty="0"/>
              <a:t> περιουσιακά στοιχεία</a:t>
            </a:r>
            <a:r>
              <a:rPr lang="el-GR" altLang="en-US" sz="1600" dirty="0"/>
              <a:t> (όσα δεν είναι ρευστά) μεταπωλούνται και αλλάζουν μορφή μία ή και περισσότερες φορές στη διάρκεια της χρήσης. Το ίδιο δεν μπορεί να συμβεί με τα Πάγια περιουσιακά στοιχεία που διατηρούν για μεγάλο χρονικό διάστημα σταθερή τη μορφή τους. Τα  στοιχεία του Ενεργητικού που ανήκουν στα </a:t>
            </a:r>
            <a:r>
              <a:rPr lang="el-GR" altLang="en-US" sz="1600" dirty="0" err="1"/>
              <a:t>κυκλοφορούντα</a:t>
            </a:r>
            <a:r>
              <a:rPr lang="el-GR" altLang="en-US" sz="1600" dirty="0"/>
              <a:t> καταχωρούνται στον Ισολογισμό με τη σειρά της ρευστοποίησης τους. Πρώτα εγγράφονται αυτά που απαιτούν περισσότερο χρόνο για να ρευστοποιηθούν και τελευταία αυτά που ήδη είναι ρευστά.</a:t>
            </a:r>
            <a:endParaRPr lang="en-US" altLang="en-US" sz="1600" dirty="0"/>
          </a:p>
        </p:txBody>
      </p:sp>
      <p:sp>
        <p:nvSpPr>
          <p:cNvPr id="68612" name="Footer Placeholder 4">
            <a:extLst>
              <a:ext uri="{FF2B5EF4-FFF2-40B4-BE49-F238E27FC236}">
                <a16:creationId xmlns:a16="http://schemas.microsoft.com/office/drawing/2014/main" id="{D09F6560-F7D3-48FF-A594-6465AF8DB61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8613" name="Slide Number Placeholder 5">
            <a:extLst>
              <a:ext uri="{FF2B5EF4-FFF2-40B4-BE49-F238E27FC236}">
                <a16:creationId xmlns:a16="http://schemas.microsoft.com/office/drawing/2014/main" id="{2918107B-E6F3-4E3B-B1A0-68AF9BF06AA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1301F5-6990-4F18-8C08-16A068FD4F83}" type="slidenum">
              <a:rPr lang="en-US" altLang="en-US" smtClean="0">
                <a:solidFill>
                  <a:schemeClr val="bg1"/>
                </a:solidFill>
              </a:rPr>
              <a:pPr/>
              <a:t>29</a:t>
            </a:fld>
            <a:endParaRPr lang="en-US" alt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1EB8D38-99A7-4169-95B0-4FFFD221C114}"/>
              </a:ext>
            </a:extLst>
          </p:cNvPr>
          <p:cNvSpPr>
            <a:spLocks noGrp="1"/>
          </p:cNvSpPr>
          <p:nvPr>
            <p:ph type="title"/>
          </p:nvPr>
        </p:nvSpPr>
        <p:spPr>
          <a:xfrm>
            <a:off x="865188" y="927100"/>
            <a:ext cx="6345237" cy="709613"/>
          </a:xfrm>
        </p:spPr>
        <p:txBody>
          <a:bodyPr/>
          <a:lstStyle/>
          <a:p>
            <a:pPr eaLnBrk="1" hangingPunct="1"/>
            <a:r>
              <a:rPr lang="el-GR" altLang="en-US"/>
              <a:t>ΠΕΡΙΕΧΟΜΕΝΟ ΜΑΘΗΜΑΤΟΣ</a:t>
            </a:r>
            <a:endParaRPr lang="en-US" altLang="en-US"/>
          </a:p>
        </p:txBody>
      </p:sp>
      <p:sp>
        <p:nvSpPr>
          <p:cNvPr id="31747" name="Rectangle 3">
            <a:extLst>
              <a:ext uri="{FF2B5EF4-FFF2-40B4-BE49-F238E27FC236}">
                <a16:creationId xmlns:a16="http://schemas.microsoft.com/office/drawing/2014/main" id="{EEBBE594-03B1-4DD6-B40F-ECEEB2CF21E2}"/>
              </a:ext>
            </a:extLst>
          </p:cNvPr>
          <p:cNvSpPr>
            <a:spLocks noGrp="1" noChangeArrowheads="1"/>
          </p:cNvSpPr>
          <p:nvPr>
            <p:ph idx="1"/>
          </p:nvPr>
        </p:nvSpPr>
        <p:spPr/>
        <p:txBody>
          <a:bodyPr/>
          <a:lstStyle/>
          <a:p>
            <a:pPr eaLnBrk="1" hangingPunct="1">
              <a:lnSpc>
                <a:spcPct val="80000"/>
              </a:lnSpc>
              <a:defRPr/>
            </a:pPr>
            <a:endParaRPr lang="el-GR" altLang="en-US" sz="1700" dirty="0"/>
          </a:p>
          <a:p>
            <a:pPr eaLnBrk="1" hangingPunct="1">
              <a:lnSpc>
                <a:spcPct val="80000"/>
              </a:lnSpc>
              <a:defRPr/>
            </a:pPr>
            <a:r>
              <a:rPr lang="el-GR" altLang="en-US" sz="1700" b="1" dirty="0"/>
              <a:t>ΕΦΑΡΜΟΓΗ ΤΗΣ ΛΟΓΙΣΤΙΚΗΣ ΣΤΗΝ ΕΠΙΧΕΙΡΗΣΗ</a:t>
            </a:r>
          </a:p>
          <a:p>
            <a:pPr eaLnBrk="1" hangingPunct="1">
              <a:lnSpc>
                <a:spcPct val="80000"/>
              </a:lnSpc>
              <a:defRPr/>
            </a:pPr>
            <a:r>
              <a:rPr lang="el-GR" altLang="en-US" sz="1700" b="1" dirty="0"/>
              <a:t>ΧΡΗΜΑΤΟΟΙΚΟΝΟΜΙΚΕΣ ΚΑΤΑΣΤΑΣΕΙΣ</a:t>
            </a:r>
          </a:p>
          <a:p>
            <a:pPr eaLnBrk="1" hangingPunct="1">
              <a:lnSpc>
                <a:spcPct val="80000"/>
              </a:lnSpc>
              <a:defRPr/>
            </a:pPr>
            <a:r>
              <a:rPr lang="el-GR" altLang="en-US" sz="1700" b="1" dirty="0"/>
              <a:t>ΙΣΟΛΟΓΙΣΜΟΣ</a:t>
            </a:r>
          </a:p>
          <a:p>
            <a:pPr eaLnBrk="1" hangingPunct="1">
              <a:lnSpc>
                <a:spcPct val="80000"/>
              </a:lnSpc>
              <a:defRPr/>
            </a:pPr>
            <a:r>
              <a:rPr lang="el-GR" altLang="en-US" sz="1700" b="1" dirty="0"/>
              <a:t>ΑΠΟΤΕΛΕΣΜΑΤΑ ΧΡΗΣΗΣ</a:t>
            </a:r>
          </a:p>
          <a:p>
            <a:pPr eaLnBrk="1" hangingPunct="1">
              <a:lnSpc>
                <a:spcPct val="80000"/>
              </a:lnSpc>
              <a:defRPr/>
            </a:pPr>
            <a:r>
              <a:rPr lang="el-GR" altLang="en-US" sz="1700" b="1" dirty="0"/>
              <a:t>ΕΙΔΙΚΑ ΘΕΜΑΤΑ ΛΟΓΙΣΤΙΚΗΣ</a:t>
            </a:r>
          </a:p>
          <a:p>
            <a:pPr eaLnBrk="1" hangingPunct="1">
              <a:lnSpc>
                <a:spcPct val="80000"/>
              </a:lnSpc>
              <a:defRPr/>
            </a:pPr>
            <a:r>
              <a:rPr lang="el-GR" altLang="en-US" sz="1700" b="1" dirty="0"/>
              <a:t>Ε.Γ.Λ.Σ., Ε.Λ.Π., Δ.Λ.Π., Δ.Π.Χ.Π.</a:t>
            </a:r>
          </a:p>
          <a:p>
            <a:pPr eaLnBrk="1" hangingPunct="1">
              <a:lnSpc>
                <a:spcPct val="80000"/>
              </a:lnSpc>
              <a:defRPr/>
            </a:pPr>
            <a:endParaRPr lang="el-GR" altLang="en-US" sz="1700" dirty="0"/>
          </a:p>
          <a:p>
            <a:pPr marL="0" indent="0" eaLnBrk="1" hangingPunct="1">
              <a:lnSpc>
                <a:spcPct val="80000"/>
              </a:lnSpc>
              <a:buFont typeface="Wingdings 3" panose="05040102010807070707" pitchFamily="18" charset="2"/>
              <a:buNone/>
              <a:defRPr/>
            </a:pPr>
            <a:endParaRPr lang="en-US" altLang="en-US" sz="1700" dirty="0"/>
          </a:p>
        </p:txBody>
      </p:sp>
      <p:sp>
        <p:nvSpPr>
          <p:cNvPr id="31748" name="Footer Placeholder 4">
            <a:extLst>
              <a:ext uri="{FF2B5EF4-FFF2-40B4-BE49-F238E27FC236}">
                <a16:creationId xmlns:a16="http://schemas.microsoft.com/office/drawing/2014/main" id="{2661C73D-7858-4D95-B9E3-56D4EBCAB03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31749" name="Slide Number Placeholder 5">
            <a:extLst>
              <a:ext uri="{FF2B5EF4-FFF2-40B4-BE49-F238E27FC236}">
                <a16:creationId xmlns:a16="http://schemas.microsoft.com/office/drawing/2014/main" id="{DA0DD674-56D4-4602-9E23-60725A89EBE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EC2AC1-D689-487E-A181-59EC53D53514}" type="slidenum">
              <a:rPr lang="en-US" altLang="en-US" smtClean="0">
                <a:solidFill>
                  <a:schemeClr val="bg1"/>
                </a:solidFill>
              </a:rPr>
              <a:pPr/>
              <a:t>3</a:t>
            </a:fld>
            <a:endParaRPr lang="en-US" alt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D8F478E-91BE-4C00-A6BE-17F4C5990C22}"/>
              </a:ext>
            </a:extLst>
          </p:cNvPr>
          <p:cNvSpPr>
            <a:spLocks noGrp="1"/>
          </p:cNvSpPr>
          <p:nvPr>
            <p:ph type="title"/>
          </p:nvPr>
        </p:nvSpPr>
        <p:spPr>
          <a:xfrm>
            <a:off x="860425" y="1008063"/>
            <a:ext cx="7593013" cy="709612"/>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69635" name="Rectangle 3">
            <a:extLst>
              <a:ext uri="{FF2B5EF4-FFF2-40B4-BE49-F238E27FC236}">
                <a16:creationId xmlns:a16="http://schemas.microsoft.com/office/drawing/2014/main" id="{57283377-A9D0-485B-B22B-3AC4A418F3B8}"/>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t>Κατηγορίες Κυκλοφορούντος Ενεργητικού</a:t>
            </a:r>
            <a:r>
              <a:rPr lang="el-GR" altLang="en-US"/>
              <a:t> </a:t>
            </a:r>
          </a:p>
          <a:p>
            <a:pPr eaLnBrk="1" hangingPunct="1">
              <a:buFont typeface="Wingdings 3" panose="05040102010807070707" pitchFamily="18" charset="2"/>
              <a:buNone/>
            </a:pPr>
            <a:r>
              <a:rPr lang="el-GR" altLang="en-US"/>
              <a:t>Οι δύο κατηγορίες του </a:t>
            </a:r>
            <a:r>
              <a:rPr lang="el-GR" altLang="en-US" b="1"/>
              <a:t>Κυκλοφορούντος Ενεργητικού</a:t>
            </a:r>
            <a:r>
              <a:rPr lang="el-GR" altLang="en-US"/>
              <a:t> σύμφωνα με τα Ε.Λ.Π. είναι:</a:t>
            </a:r>
          </a:p>
          <a:p>
            <a:pPr eaLnBrk="1" hangingPunct="1">
              <a:buFont typeface="Wingdings 3" panose="05040102010807070707" pitchFamily="18" charset="2"/>
              <a:buNone/>
            </a:pPr>
            <a:endParaRPr lang="el-GR" altLang="en-US"/>
          </a:p>
          <a:p>
            <a:pPr eaLnBrk="1" hangingPunct="1"/>
            <a:r>
              <a:rPr lang="el-GR" altLang="en-US" b="1"/>
              <a:t>Αποθέματα</a:t>
            </a:r>
            <a:r>
              <a:rPr lang="el-GR" altLang="en-US"/>
              <a:t> (Ιnvertories) </a:t>
            </a:r>
          </a:p>
          <a:p>
            <a:pPr eaLnBrk="1" hangingPunct="1"/>
            <a:r>
              <a:rPr lang="el-GR" altLang="en-US" b="1"/>
              <a:t>Χρηματοοικονομικά Στοιχεία και Προκαταβολές</a:t>
            </a:r>
            <a:endParaRPr lang="en-US" altLang="en-US" b="1"/>
          </a:p>
        </p:txBody>
      </p:sp>
      <p:sp>
        <p:nvSpPr>
          <p:cNvPr id="69636" name="Footer Placeholder 4">
            <a:extLst>
              <a:ext uri="{FF2B5EF4-FFF2-40B4-BE49-F238E27FC236}">
                <a16:creationId xmlns:a16="http://schemas.microsoft.com/office/drawing/2014/main" id="{65BAC77D-2D14-4F52-8BE7-8499E001317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69637" name="Slide Number Placeholder 5">
            <a:extLst>
              <a:ext uri="{FF2B5EF4-FFF2-40B4-BE49-F238E27FC236}">
                <a16:creationId xmlns:a16="http://schemas.microsoft.com/office/drawing/2014/main" id="{5D0F8E16-4AAB-4578-9A5E-29D506DCC8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7A0AD7-56FA-4D2C-8DC7-FA0A9D48A77E}" type="slidenum">
              <a:rPr lang="en-US" altLang="en-US" smtClean="0">
                <a:solidFill>
                  <a:schemeClr val="bg1"/>
                </a:solidFill>
              </a:rPr>
              <a:pPr/>
              <a:t>30</a:t>
            </a:fld>
            <a:endParaRPr lang="en-US" altLang="en-US">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81F6DFFC-96FD-4191-B5D5-1C600C1FB849}"/>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a:t>
            </a:r>
            <a:br>
              <a:rPr lang="el-GR" altLang="en-US">
                <a:latin typeface="Arial" panose="020B0604020202020204" pitchFamily="34" charset="0"/>
              </a:rPr>
            </a:br>
            <a:r>
              <a:rPr lang="el-GR" altLang="en-US">
                <a:latin typeface="Arial" panose="020B0604020202020204" pitchFamily="34" charset="0"/>
              </a:rPr>
              <a:t>ΕΝΕΡΓΗΤΙΚΟ</a:t>
            </a:r>
            <a:endParaRPr lang="en-GB" altLang="en-US"/>
          </a:p>
        </p:txBody>
      </p:sp>
      <p:sp>
        <p:nvSpPr>
          <p:cNvPr id="3" name="Content Placeholder 2">
            <a:extLst>
              <a:ext uri="{FF2B5EF4-FFF2-40B4-BE49-F238E27FC236}">
                <a16:creationId xmlns:a16="http://schemas.microsoft.com/office/drawing/2014/main" id="{4CE7C93C-61F4-4537-BBF3-5A6825FF0A70}"/>
              </a:ext>
            </a:extLst>
          </p:cNvPr>
          <p:cNvSpPr>
            <a:spLocks noGrp="1"/>
          </p:cNvSpPr>
          <p:nvPr>
            <p:ph idx="1"/>
          </p:nvPr>
        </p:nvSpPr>
        <p:spPr>
          <a:xfrm>
            <a:off x="908050" y="3063875"/>
            <a:ext cx="7596188" cy="3530600"/>
          </a:xfrm>
        </p:spPr>
        <p:txBody>
          <a:bodyPr/>
          <a:lstStyle/>
          <a:p>
            <a:pPr marL="0" indent="0" algn="ctr">
              <a:buFont typeface="Wingdings 3" panose="05040102010807070707" pitchFamily="18" charset="2"/>
              <a:buNone/>
              <a:defRPr/>
            </a:pPr>
            <a:r>
              <a:rPr lang="el-GR" altLang="en-US" b="1" dirty="0"/>
              <a:t>Τα Αποθέματα περιλαμβάνουν:</a:t>
            </a:r>
          </a:p>
          <a:p>
            <a:pPr>
              <a:defRPr/>
            </a:pPr>
            <a:r>
              <a:rPr lang="el-GR" dirty="0"/>
              <a:t>Εμπορεύματα</a:t>
            </a:r>
          </a:p>
          <a:p>
            <a:pPr>
              <a:defRPr/>
            </a:pPr>
            <a:r>
              <a:rPr lang="el-GR" dirty="0"/>
              <a:t>Έτοιμα και ημιτελή προιόντα</a:t>
            </a:r>
          </a:p>
          <a:p>
            <a:pPr>
              <a:defRPr/>
            </a:pPr>
            <a:r>
              <a:rPr lang="el-GR" dirty="0"/>
              <a:t>Πρώτες ύλες και διάφορα υλικά</a:t>
            </a:r>
          </a:p>
          <a:p>
            <a:pPr>
              <a:defRPr/>
            </a:pPr>
            <a:r>
              <a:rPr lang="el-GR" dirty="0"/>
              <a:t>Βιολογικά περιουσιακά στοιχεία</a:t>
            </a:r>
          </a:p>
          <a:p>
            <a:pPr>
              <a:defRPr/>
            </a:pPr>
            <a:r>
              <a:rPr lang="el-GR" dirty="0"/>
              <a:t>Προκαταβολές για αποθέματα</a:t>
            </a:r>
          </a:p>
          <a:p>
            <a:pPr>
              <a:defRPr/>
            </a:pPr>
            <a:r>
              <a:rPr lang="el-GR" dirty="0"/>
              <a:t>Λοιπά αποθέματα</a:t>
            </a:r>
            <a:endParaRPr lang="en-GB" dirty="0"/>
          </a:p>
        </p:txBody>
      </p:sp>
      <p:sp>
        <p:nvSpPr>
          <p:cNvPr id="70660" name="Footer Placeholder 3">
            <a:extLst>
              <a:ext uri="{FF2B5EF4-FFF2-40B4-BE49-F238E27FC236}">
                <a16:creationId xmlns:a16="http://schemas.microsoft.com/office/drawing/2014/main" id="{56B5B6A0-0E27-4522-8360-98D111A357E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70661" name="Slide Number Placeholder 4">
            <a:extLst>
              <a:ext uri="{FF2B5EF4-FFF2-40B4-BE49-F238E27FC236}">
                <a16:creationId xmlns:a16="http://schemas.microsoft.com/office/drawing/2014/main" id="{D3CE397B-1A2F-4B6A-93AC-CE113CBB8DC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2D834C-A498-4787-A8D2-3254843A3B69}" type="slidenum">
              <a:rPr lang="en-US" altLang="en-US" smtClean="0">
                <a:solidFill>
                  <a:schemeClr val="bg1"/>
                </a:solidFill>
              </a:rPr>
              <a:pPr/>
              <a:t>31</a:t>
            </a:fld>
            <a:endParaRPr lang="en-US" altLang="en-US">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6F63549-AFED-400B-8F83-8DF1989C9EC9}"/>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ΕΝΕΡΓΗΤΙΚΟ</a:t>
            </a:r>
            <a:endParaRPr lang="en-GB" altLang="en-US"/>
          </a:p>
        </p:txBody>
      </p:sp>
      <p:sp>
        <p:nvSpPr>
          <p:cNvPr id="3" name="Content Placeholder 2">
            <a:extLst>
              <a:ext uri="{FF2B5EF4-FFF2-40B4-BE49-F238E27FC236}">
                <a16:creationId xmlns:a16="http://schemas.microsoft.com/office/drawing/2014/main" id="{D11500C8-52FA-49DB-A4B4-17897760F95A}"/>
              </a:ext>
            </a:extLst>
          </p:cNvPr>
          <p:cNvSpPr>
            <a:spLocks noGrp="1"/>
          </p:cNvSpPr>
          <p:nvPr>
            <p:ph idx="1"/>
          </p:nvPr>
        </p:nvSpPr>
        <p:spPr>
          <a:xfrm>
            <a:off x="863600" y="2205038"/>
            <a:ext cx="7596188" cy="3814762"/>
          </a:xfrm>
        </p:spPr>
        <p:txBody>
          <a:bodyPr/>
          <a:lstStyle/>
          <a:p>
            <a:pPr marL="0" indent="0" eaLnBrk="1" hangingPunct="1">
              <a:lnSpc>
                <a:spcPct val="80000"/>
              </a:lnSpc>
              <a:buFont typeface="Wingdings 3" panose="05040102010807070707" pitchFamily="18" charset="2"/>
              <a:buNone/>
              <a:defRPr/>
            </a:pPr>
            <a:r>
              <a:rPr lang="el-GR" altLang="en-US" b="1" dirty="0"/>
              <a:t>Αποθέματα (invertories)</a:t>
            </a:r>
            <a:r>
              <a:rPr lang="el-GR" altLang="en-US" dirty="0"/>
              <a:t> είναι τα υλικά αγαθά της επιχείρησης που προέρχονται, είτε από απογραφή, είτε από αγορά, είτε από ιδιοπαραγωγή, είτε από εισφορά-δωρεά. Αυτά ανήκουν στην κυριότητα της επιχείρησης και:</a:t>
            </a:r>
          </a:p>
          <a:p>
            <a:pPr marL="0" indent="0" eaLnBrk="1" hangingPunct="1">
              <a:lnSpc>
                <a:spcPct val="80000"/>
              </a:lnSpc>
              <a:defRPr/>
            </a:pPr>
            <a:r>
              <a:rPr lang="el-GR" altLang="en-US" dirty="0"/>
              <a:t>Προορίζονται να πωληθούν (</a:t>
            </a:r>
            <a:r>
              <a:rPr lang="el-GR" altLang="en-US" b="1" dirty="0"/>
              <a:t>εμπορεύματα, έτοιμα προϊόντα</a:t>
            </a:r>
            <a:r>
              <a:rPr lang="el-GR" altLang="en-US" dirty="0"/>
              <a:t>)</a:t>
            </a:r>
          </a:p>
          <a:p>
            <a:pPr marL="0" indent="0" eaLnBrk="1" hangingPunct="1">
              <a:lnSpc>
                <a:spcPct val="80000"/>
              </a:lnSpc>
              <a:defRPr/>
            </a:pPr>
            <a:r>
              <a:rPr lang="el-GR" altLang="en-US" dirty="0"/>
              <a:t>Βρίσκονται στη διαδικασία της παραγωγής (</a:t>
            </a:r>
            <a:r>
              <a:rPr lang="el-GR" altLang="en-US" b="1" dirty="0"/>
              <a:t>ημιτελή προϊόντα</a:t>
            </a:r>
            <a:r>
              <a:rPr lang="el-GR" altLang="en-US" dirty="0"/>
              <a:t>) και μετά την ολοκλήρωσή τους θα πωληθούν ως έτοιμα προϊόντα.</a:t>
            </a:r>
          </a:p>
          <a:p>
            <a:pPr marL="0" indent="0" eaLnBrk="1" hangingPunct="1">
              <a:lnSpc>
                <a:spcPct val="80000"/>
              </a:lnSpc>
              <a:defRPr/>
            </a:pPr>
            <a:r>
              <a:rPr lang="el-GR" altLang="en-US" dirty="0"/>
              <a:t>Προορίζονται να αναλωθούν για τη παραγωγή έτοιμων προϊόντων ή υπηρεσιών (</a:t>
            </a:r>
            <a:r>
              <a:rPr lang="el-GR" altLang="en-US" b="1" dirty="0"/>
              <a:t>πρώτες ύλες, βοηθητικές ύλες</a:t>
            </a:r>
            <a:r>
              <a:rPr lang="el-GR" altLang="en-US" dirty="0"/>
              <a:t>).</a:t>
            </a:r>
          </a:p>
          <a:p>
            <a:pPr marL="0" indent="0" eaLnBrk="1" hangingPunct="1">
              <a:lnSpc>
                <a:spcPct val="80000"/>
              </a:lnSpc>
              <a:defRPr/>
            </a:pPr>
            <a:r>
              <a:rPr lang="el-GR" altLang="en-US" dirty="0"/>
              <a:t>Προορίζονται να αναλωθούν για τη λειτουργία, τη συντήρηση ή επισκευή, καθώς και την ιδιοπαραγωγή παγίων (</a:t>
            </a:r>
            <a:r>
              <a:rPr lang="el-GR" altLang="en-US" b="1" dirty="0"/>
              <a:t>ανταλλακτικά, αναλώσιμα υλικά</a:t>
            </a:r>
            <a:r>
              <a:rPr lang="el-GR" altLang="en-US" dirty="0"/>
              <a:t>).</a:t>
            </a:r>
          </a:p>
          <a:p>
            <a:pPr marL="0" indent="0" eaLnBrk="1" hangingPunct="1">
              <a:lnSpc>
                <a:spcPct val="80000"/>
              </a:lnSpc>
              <a:defRPr/>
            </a:pPr>
            <a:r>
              <a:rPr lang="el-GR" altLang="en-US" dirty="0"/>
              <a:t>Προορίζονται να χρησιμοποιηθούν για την συσκευασία προϊόντων ή εμπορευμάτων (</a:t>
            </a:r>
            <a:r>
              <a:rPr lang="el-GR" altLang="en-US" b="1" dirty="0"/>
              <a:t>υλικά συσκευασίας</a:t>
            </a:r>
            <a:r>
              <a:rPr lang="el-GR" altLang="en-US" dirty="0"/>
              <a:t>).</a:t>
            </a:r>
          </a:p>
          <a:p>
            <a:pPr marL="0" indent="0" eaLnBrk="1" hangingPunct="1">
              <a:lnSpc>
                <a:spcPct val="80000"/>
              </a:lnSpc>
              <a:buFont typeface="Wingdings 3" panose="05040102010807070707" pitchFamily="18" charset="2"/>
              <a:buNone/>
              <a:defRPr/>
            </a:pPr>
            <a:r>
              <a:rPr lang="el-GR" altLang="en-US" dirty="0"/>
              <a:t>Στην βιομηχανική επιχείρηση συναντώνται όλα τα παραπάνω είδη αποθεμάτων, ενώ στην εμπορική επιχείρηση υπάρχουν μόνο </a:t>
            </a:r>
            <a:r>
              <a:rPr lang="el-GR" altLang="en-US" b="1" dirty="0"/>
              <a:t>εμπορεύματα και υλικά συσκευασίας</a:t>
            </a:r>
            <a:r>
              <a:rPr lang="el-GR" altLang="en-US" dirty="0"/>
              <a:t>.</a:t>
            </a:r>
          </a:p>
          <a:p>
            <a:pPr>
              <a:defRPr/>
            </a:pPr>
            <a:endParaRPr lang="en-GB" dirty="0"/>
          </a:p>
        </p:txBody>
      </p:sp>
      <p:sp>
        <p:nvSpPr>
          <p:cNvPr id="71684" name="Footer Placeholder 3">
            <a:extLst>
              <a:ext uri="{FF2B5EF4-FFF2-40B4-BE49-F238E27FC236}">
                <a16:creationId xmlns:a16="http://schemas.microsoft.com/office/drawing/2014/main" id="{D250A0E9-A727-4D8C-BC67-8751190DA29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71685" name="Slide Number Placeholder 4">
            <a:extLst>
              <a:ext uri="{FF2B5EF4-FFF2-40B4-BE49-F238E27FC236}">
                <a16:creationId xmlns:a16="http://schemas.microsoft.com/office/drawing/2014/main" id="{8C2DBE5D-A5A1-4161-ABB5-EE48EA151A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9B19C5-906E-402B-9579-2FD73D713A08}" type="slidenum">
              <a:rPr lang="en-US" altLang="en-US" smtClean="0">
                <a:solidFill>
                  <a:schemeClr val="bg1"/>
                </a:solidFill>
              </a:rPr>
              <a:pPr/>
              <a:t>32</a:t>
            </a:fld>
            <a:endParaRPr lang="en-US" altLang="en-US">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707CE63-D660-45C2-B107-18F859F3AAEA}"/>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ΕΝΕΡΓΗΤΙΚΟ</a:t>
            </a:r>
            <a:endParaRPr lang="en-GB" altLang="en-US"/>
          </a:p>
        </p:txBody>
      </p:sp>
      <p:sp>
        <p:nvSpPr>
          <p:cNvPr id="3" name="Content Placeholder 2">
            <a:extLst>
              <a:ext uri="{FF2B5EF4-FFF2-40B4-BE49-F238E27FC236}">
                <a16:creationId xmlns:a16="http://schemas.microsoft.com/office/drawing/2014/main" id="{565043D3-F654-448D-B2DE-66D2FA28E5A0}"/>
              </a:ext>
            </a:extLst>
          </p:cNvPr>
          <p:cNvSpPr>
            <a:spLocks noGrp="1"/>
          </p:cNvSpPr>
          <p:nvPr>
            <p:ph idx="1"/>
          </p:nvPr>
        </p:nvSpPr>
        <p:spPr>
          <a:xfrm>
            <a:off x="652463" y="2565400"/>
            <a:ext cx="7597775" cy="3800475"/>
          </a:xfrm>
        </p:spPr>
        <p:txBody>
          <a:bodyPr/>
          <a:lstStyle/>
          <a:p>
            <a:pPr marL="0" indent="0">
              <a:buFont typeface="Wingdings 3" panose="05040102010807070707" pitchFamily="18" charset="2"/>
              <a:buNone/>
              <a:defRPr/>
            </a:pPr>
            <a:r>
              <a:rPr lang="el-GR" altLang="en-US" b="1" dirty="0"/>
              <a:t>Τα Χρηματοοικονομικά Στοιχεία και Προκαταβολές περιλαμβάνουν</a:t>
            </a:r>
            <a:endParaRPr lang="el-GR" dirty="0"/>
          </a:p>
          <a:p>
            <a:pPr>
              <a:defRPr/>
            </a:pPr>
            <a:r>
              <a:rPr lang="el-GR" b="1" dirty="0"/>
              <a:t>Εμπορικές απαιτήσεις (Πελάτες, Γραμμ. εισπρακτέα, Επιταγές Εισπρακτέες)</a:t>
            </a:r>
          </a:p>
          <a:p>
            <a:pPr>
              <a:defRPr/>
            </a:pPr>
            <a:r>
              <a:rPr lang="el-GR" b="1" dirty="0"/>
              <a:t>Δουλευμένα έσοδα περιόδου (εισπρακτέα)</a:t>
            </a:r>
          </a:p>
          <a:p>
            <a:pPr>
              <a:defRPr/>
            </a:pPr>
            <a:r>
              <a:rPr lang="el-GR" b="1" dirty="0"/>
              <a:t>Λοιπές απαιτήσεις (Χρεώστες)</a:t>
            </a:r>
          </a:p>
          <a:p>
            <a:pPr>
              <a:defRPr/>
            </a:pPr>
            <a:r>
              <a:rPr lang="el-GR" b="1" dirty="0"/>
              <a:t>Λοιπά χρηματοοικονομικά στοιχεία (Χρεόγραφα)</a:t>
            </a:r>
          </a:p>
          <a:p>
            <a:pPr>
              <a:defRPr/>
            </a:pPr>
            <a:r>
              <a:rPr lang="el-GR" b="1" dirty="0"/>
              <a:t>Προπληρωμένα έξοδα</a:t>
            </a:r>
          </a:p>
          <a:p>
            <a:pPr>
              <a:defRPr/>
            </a:pPr>
            <a:r>
              <a:rPr lang="el-GR" b="1" dirty="0"/>
              <a:t>Ταμειακά διαθέσιμα και Ισοδύναμα (Ταμείο, Κ.Ο, Συν/</a:t>
            </a:r>
            <a:r>
              <a:rPr lang="el-GR" b="1" dirty="0" err="1"/>
              <a:t>γμα</a:t>
            </a:r>
            <a:r>
              <a:rPr lang="el-GR" b="1" dirty="0"/>
              <a:t>, Επιταγές όψεως)</a:t>
            </a:r>
            <a:endParaRPr lang="en-GB" b="1" dirty="0"/>
          </a:p>
          <a:p>
            <a:pPr marL="0" indent="0">
              <a:buFont typeface="Wingdings 3" panose="05040102010807070707" pitchFamily="18" charset="2"/>
              <a:buNone/>
              <a:defRPr/>
            </a:pPr>
            <a:endParaRPr lang="en-US" altLang="en-US" b="1" dirty="0"/>
          </a:p>
          <a:p>
            <a:pPr>
              <a:defRPr/>
            </a:pPr>
            <a:endParaRPr lang="en-GB" dirty="0"/>
          </a:p>
        </p:txBody>
      </p:sp>
      <p:sp>
        <p:nvSpPr>
          <p:cNvPr id="72708" name="Footer Placeholder 3">
            <a:extLst>
              <a:ext uri="{FF2B5EF4-FFF2-40B4-BE49-F238E27FC236}">
                <a16:creationId xmlns:a16="http://schemas.microsoft.com/office/drawing/2014/main" id="{D37753CE-5409-4987-9F05-33C84D8BCD4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72709" name="Slide Number Placeholder 4">
            <a:extLst>
              <a:ext uri="{FF2B5EF4-FFF2-40B4-BE49-F238E27FC236}">
                <a16:creationId xmlns:a16="http://schemas.microsoft.com/office/drawing/2014/main" id="{402E43CA-E097-4481-88E5-FBC0B051695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F21AAC-A136-45C4-84D9-F373CC6DE941}" type="slidenum">
              <a:rPr lang="en-US" altLang="en-US" smtClean="0">
                <a:solidFill>
                  <a:schemeClr val="bg1"/>
                </a:solidFill>
              </a:rPr>
              <a:pPr/>
              <a:t>33</a:t>
            </a:fld>
            <a:endParaRPr lang="en-US" alt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332C781-0A78-4CEF-8665-D380D014BFD0}"/>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3731" name="Rectangle 3">
            <a:extLst>
              <a:ext uri="{FF2B5EF4-FFF2-40B4-BE49-F238E27FC236}">
                <a16:creationId xmlns:a16="http://schemas.microsoft.com/office/drawing/2014/main" id="{68CF36BE-42FA-441C-91C6-5C9BC0395983}"/>
              </a:ext>
            </a:extLst>
          </p:cNvPr>
          <p:cNvSpPr>
            <a:spLocks noGrp="1"/>
          </p:cNvSpPr>
          <p:nvPr>
            <p:ph type="body" idx="1"/>
          </p:nvPr>
        </p:nvSpPr>
        <p:spPr/>
        <p:txBody>
          <a:bodyPr/>
          <a:lstStyle/>
          <a:p>
            <a:pPr algn="just" eaLnBrk="1" hangingPunct="1"/>
            <a:r>
              <a:rPr lang="el-GR" altLang="en-US" b="1"/>
              <a:t>Εμπορικές απαιτήσεις (Accounts Receivable</a:t>
            </a:r>
            <a:r>
              <a:rPr lang="en-US" altLang="en-US" b="1"/>
              <a:t>s</a:t>
            </a:r>
            <a:r>
              <a:rPr lang="el-GR" altLang="en-US" b="1"/>
              <a:t>)</a:t>
            </a:r>
            <a:r>
              <a:rPr lang="el-GR" altLang="en-US"/>
              <a:t> είναι οι </a:t>
            </a:r>
            <a:r>
              <a:rPr lang="el-GR" altLang="en-US" b="1"/>
              <a:t>απαιτήσεις</a:t>
            </a:r>
            <a:r>
              <a:rPr lang="el-GR" altLang="en-US"/>
              <a:t> της επιχείρησης που </a:t>
            </a:r>
            <a:r>
              <a:rPr lang="el-GR" altLang="en-US" b="1"/>
              <a:t>πρόκειται να εισπραχθούν </a:t>
            </a:r>
            <a:r>
              <a:rPr lang="el-GR" altLang="en-US"/>
              <a:t>μέσα στην πρώτη προσεχή διαχειριστική χρήση δηλ. </a:t>
            </a:r>
            <a:r>
              <a:rPr lang="el-GR" altLang="en-US" b="1"/>
              <a:t>μέσα σε ένα έτος</a:t>
            </a:r>
            <a:r>
              <a:rPr lang="el-GR" altLang="en-US"/>
              <a:t>. Οι απαιτήσεις αυτές προήλθαν κυρίως από πώληση εμπορευμάτων, έτοιμων προϊόντων ή παροχή υπηρεσιών ή πώληση διαφόρων παγίων στοιχείων.</a:t>
            </a:r>
          </a:p>
          <a:p>
            <a:pPr algn="just" eaLnBrk="1" hangingPunct="1"/>
            <a:r>
              <a:rPr lang="el-GR" altLang="en-US"/>
              <a:t>Οι κατηγορίες των </a:t>
            </a:r>
            <a:r>
              <a:rPr lang="el-GR" altLang="en-US" b="1"/>
              <a:t>Εμπορικών απαιτήσεων </a:t>
            </a:r>
            <a:r>
              <a:rPr lang="el-GR" altLang="en-US"/>
              <a:t>είναι οι </a:t>
            </a:r>
            <a:r>
              <a:rPr lang="el-GR" altLang="en-US" b="1"/>
              <a:t>Πελάτες</a:t>
            </a:r>
            <a:r>
              <a:rPr lang="el-GR" altLang="en-US"/>
              <a:t>, τα </a:t>
            </a:r>
            <a:r>
              <a:rPr lang="el-GR" altLang="en-US" b="1"/>
              <a:t>Γραμμάτια Εισπρακτέα</a:t>
            </a:r>
            <a:r>
              <a:rPr lang="el-GR" altLang="en-US"/>
              <a:t>, </a:t>
            </a:r>
            <a:r>
              <a:rPr lang="el-GR" altLang="en-US" b="1"/>
              <a:t>Μεταχρονολογημένες επιταγές Εισπρακτέες, Προκαταβολές αποθεμάτων (προμηθευτών)</a:t>
            </a:r>
            <a:r>
              <a:rPr lang="el-GR" altLang="en-US"/>
              <a:t>.</a:t>
            </a:r>
          </a:p>
        </p:txBody>
      </p:sp>
      <p:sp>
        <p:nvSpPr>
          <p:cNvPr id="73732" name="Footer Placeholder 4">
            <a:extLst>
              <a:ext uri="{FF2B5EF4-FFF2-40B4-BE49-F238E27FC236}">
                <a16:creationId xmlns:a16="http://schemas.microsoft.com/office/drawing/2014/main" id="{BB33E6CB-C22C-4C11-962A-39F7AD27CC2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3733" name="Slide Number Placeholder 5">
            <a:extLst>
              <a:ext uri="{FF2B5EF4-FFF2-40B4-BE49-F238E27FC236}">
                <a16:creationId xmlns:a16="http://schemas.microsoft.com/office/drawing/2014/main" id="{1A5FF245-37B8-4AE9-ABA4-3B6AF9FBF9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510FD7-BFF3-4B1D-9F69-D04EBD394E5C}" type="slidenum">
              <a:rPr lang="en-US" altLang="en-US" smtClean="0">
                <a:solidFill>
                  <a:schemeClr val="bg1"/>
                </a:solidFill>
              </a:rPr>
              <a:pPr/>
              <a:t>34</a:t>
            </a:fld>
            <a:endParaRPr lang="en-US" altLang="en-US">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87A0172-D406-44AF-BDF6-049C4383876C}"/>
              </a:ext>
            </a:extLst>
          </p:cNvPr>
          <p:cNvSpPr>
            <a:spLocks noGrp="1"/>
          </p:cNvSpPr>
          <p:nvPr>
            <p:ph type="title"/>
          </p:nvPr>
        </p:nvSpPr>
        <p:spPr>
          <a:xfrm>
            <a:off x="866775" y="927100"/>
            <a:ext cx="7593013" cy="709613"/>
          </a:xfrm>
        </p:spPr>
        <p:txBody>
          <a:bodyPr/>
          <a:lstStyle/>
          <a:p>
            <a:pP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4755" name="Rectangle 3">
            <a:extLst>
              <a:ext uri="{FF2B5EF4-FFF2-40B4-BE49-F238E27FC236}">
                <a16:creationId xmlns:a16="http://schemas.microsoft.com/office/drawing/2014/main" id="{A44D6594-3138-4C5F-ABAC-93C4DE5642C0}"/>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b="1"/>
              <a:t>Βραχυπρόθεσμες απαιτήσεις (Accounts Receivable</a:t>
            </a:r>
            <a:r>
              <a:rPr lang="en-US" altLang="en-US" b="1"/>
              <a:t>s</a:t>
            </a:r>
            <a:r>
              <a:rPr lang="el-GR" altLang="en-US" b="1"/>
              <a:t>)</a:t>
            </a:r>
            <a:r>
              <a:rPr lang="el-GR" altLang="en-US"/>
              <a:t> </a:t>
            </a:r>
          </a:p>
          <a:p>
            <a:pPr algn="just" eaLnBrk="1" hangingPunct="1"/>
            <a:r>
              <a:rPr lang="el-GR" altLang="en-US"/>
              <a:t>Οι </a:t>
            </a:r>
            <a:r>
              <a:rPr lang="el-GR" altLang="en-US" b="1"/>
              <a:t>Βραχυπρόθεσμες Απαιτήσεις</a:t>
            </a:r>
            <a:r>
              <a:rPr lang="el-GR" altLang="en-US"/>
              <a:t> από πελάτες και χρεώστες, χαρακτηρίζονται ανάλογα με την φερεγγυότητα σε ασφαλούς είσπραξης, επισφαλούς είσπραξης και ανεπίδεκτης είσπραξης. </a:t>
            </a:r>
          </a:p>
          <a:p>
            <a:pPr algn="just" eaLnBrk="1" hangingPunct="1"/>
            <a:r>
              <a:rPr lang="el-GR" altLang="en-US"/>
              <a:t>Απαιτήσεις της επιχείρησης χαρακτηρισμένες μακροπρόθεσμες των οποίων η εξόφληση πρόκειται να γίνει μέσα στην προσεχή διαχειριστική περίοδο, μετατρέπονται και κατατάσσονται στις βραχυπρόθεσμες απαιτήσεις.</a:t>
            </a:r>
            <a:endParaRPr lang="en-US" altLang="en-US"/>
          </a:p>
        </p:txBody>
      </p:sp>
      <p:sp>
        <p:nvSpPr>
          <p:cNvPr id="74756" name="Footer Placeholder 4">
            <a:extLst>
              <a:ext uri="{FF2B5EF4-FFF2-40B4-BE49-F238E27FC236}">
                <a16:creationId xmlns:a16="http://schemas.microsoft.com/office/drawing/2014/main" id="{14834E24-78DA-4BE4-A908-10242BE9867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4757" name="Slide Number Placeholder 5">
            <a:extLst>
              <a:ext uri="{FF2B5EF4-FFF2-40B4-BE49-F238E27FC236}">
                <a16:creationId xmlns:a16="http://schemas.microsoft.com/office/drawing/2014/main" id="{FC0C8EF4-4D78-44AC-A8D0-465BFA1990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19DB20-1548-46DA-99C7-21B812C54345}" type="slidenum">
              <a:rPr lang="en-US" altLang="en-US" smtClean="0">
                <a:solidFill>
                  <a:schemeClr val="bg1"/>
                </a:solidFill>
              </a:rPr>
              <a:pPr/>
              <a:t>35</a:t>
            </a:fld>
            <a:endParaRPr lang="en-US" altLang="en-US">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904F316-DE1B-4354-B24A-1BC35A2E01B7}"/>
              </a:ext>
            </a:extLst>
          </p:cNvPr>
          <p:cNvSpPr>
            <a:spLocks noGrp="1"/>
          </p:cNvSpPr>
          <p:nvPr>
            <p:ph type="title"/>
          </p:nvPr>
        </p:nvSpPr>
        <p:spPr>
          <a:xfrm>
            <a:off x="684213" y="836613"/>
            <a:ext cx="7593012" cy="709612"/>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5779" name="Rectangle 3">
            <a:extLst>
              <a:ext uri="{FF2B5EF4-FFF2-40B4-BE49-F238E27FC236}">
                <a16:creationId xmlns:a16="http://schemas.microsoft.com/office/drawing/2014/main" id="{81FE06AB-46DE-42A5-B7AB-F55FAC6F3852}"/>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l-GR" sz="1600" b="1"/>
              <a:t>Λοιπά χρηματοοικονομικά στοιχεία (Χρεόγραφα)</a:t>
            </a:r>
          </a:p>
          <a:p>
            <a:pPr algn="ctr" eaLnBrk="1" hangingPunct="1">
              <a:buFont typeface="Wingdings 3" panose="05040102010807070707" pitchFamily="18" charset="2"/>
              <a:buNone/>
            </a:pPr>
            <a:r>
              <a:rPr lang="el-GR" altLang="en-US" sz="1600" b="1"/>
              <a:t> (Marketable securities)</a:t>
            </a:r>
            <a:endParaRPr lang="el-GR" altLang="en-US" sz="1600"/>
          </a:p>
          <a:p>
            <a:pPr algn="just" eaLnBrk="1" hangingPunct="1"/>
            <a:r>
              <a:rPr lang="el-GR" altLang="en-US" sz="1600"/>
              <a:t>Πολλές φορές όταν η επιχείρηση έχει πλεόνασμα μετρητών τοποθετεί ένα μέρος απ' αυτά σε </a:t>
            </a:r>
            <a:r>
              <a:rPr lang="el-GR" altLang="en-US" sz="1600" b="1"/>
              <a:t>Χρεόγραφα</a:t>
            </a:r>
            <a:r>
              <a:rPr lang="el-GR" altLang="en-US" sz="1600"/>
              <a:t>. Στα Χρεόγραφα περιλαμβάνονται </a:t>
            </a:r>
            <a:r>
              <a:rPr lang="el-GR" altLang="en-US" sz="1600" b="1"/>
              <a:t>Μετοχές Α.Ε</a:t>
            </a:r>
            <a:r>
              <a:rPr lang="el-GR" altLang="en-US" sz="1600"/>
              <a:t>, </a:t>
            </a:r>
            <a:r>
              <a:rPr lang="el-GR" altLang="en-US" sz="1600" b="1"/>
              <a:t>Ομολογίες και Αμοιβαία Κεφάλαια</a:t>
            </a:r>
            <a:r>
              <a:rPr lang="el-GR" altLang="en-US" sz="1600"/>
              <a:t>, </a:t>
            </a:r>
            <a:r>
              <a:rPr lang="en-US" altLang="en-US" sz="1600" b="1"/>
              <a:t>Repos</a:t>
            </a:r>
            <a:r>
              <a:rPr lang="en-US" altLang="en-US" sz="1600"/>
              <a:t> </a:t>
            </a:r>
            <a:r>
              <a:rPr lang="el-GR" altLang="en-US" sz="1600"/>
              <a:t>καθώς και άλλα </a:t>
            </a:r>
            <a:r>
              <a:rPr lang="el-GR" altLang="en-US" sz="1600" b="1"/>
              <a:t>χρηματιστηριακά παράγωγα</a:t>
            </a:r>
            <a:r>
              <a:rPr lang="el-GR" altLang="en-US" sz="1600"/>
              <a:t>. </a:t>
            </a:r>
          </a:p>
          <a:p>
            <a:pPr algn="just" eaLnBrk="1" hangingPunct="1"/>
            <a:r>
              <a:rPr lang="el-GR" altLang="en-US" sz="1600"/>
              <a:t>Τα </a:t>
            </a:r>
            <a:r>
              <a:rPr lang="el-GR" altLang="en-US" sz="1600" b="1"/>
              <a:t>Χρεόγραφα</a:t>
            </a:r>
            <a:r>
              <a:rPr lang="el-GR" altLang="en-US" sz="1600"/>
              <a:t> πρέπει να μετατραπούν σε μετρητά στη διάρκεια της αμέσως επόμενης διαχειριστικής χρήσης για να ταξινομηθούν κάτω από τον τίτλο Χρεόγραφα. Τα χρεόγραφα αποφέρουν άμεση πρόσοδο (κέρδη ή τόκους) στην επιχείρηση. Εκτός αυτού όμως είναι εύκολη και η ρευστοποίησή τους στο Χρηματιστήριο ή στις Τράπεζες, γεγονός που ανεβάζει σε μεγάλο βαθμό το δείκτη ρευστότητας της επιχείρησης. </a:t>
            </a:r>
            <a:endParaRPr lang="en-US" altLang="en-US" sz="1600"/>
          </a:p>
        </p:txBody>
      </p:sp>
      <p:sp>
        <p:nvSpPr>
          <p:cNvPr id="75780" name="Footer Placeholder 4">
            <a:extLst>
              <a:ext uri="{FF2B5EF4-FFF2-40B4-BE49-F238E27FC236}">
                <a16:creationId xmlns:a16="http://schemas.microsoft.com/office/drawing/2014/main" id="{333D0567-C203-426F-BD38-9BD37797E7E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5781" name="Slide Number Placeholder 5">
            <a:extLst>
              <a:ext uri="{FF2B5EF4-FFF2-40B4-BE49-F238E27FC236}">
                <a16:creationId xmlns:a16="http://schemas.microsoft.com/office/drawing/2014/main" id="{5EA476B7-CA39-4E79-B07C-F1C6986F107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5E8622-B13C-49E4-9076-EFDDA7ADB752}" type="slidenum">
              <a:rPr lang="en-US" altLang="en-US" smtClean="0">
                <a:solidFill>
                  <a:schemeClr val="bg1"/>
                </a:solidFill>
              </a:rPr>
              <a:pPr/>
              <a:t>36</a:t>
            </a:fld>
            <a:endParaRPr lang="en-US" altLang="en-US">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E328425-E0C1-47FE-A0A0-7BE58376901F}"/>
              </a:ext>
            </a:extLst>
          </p:cNvPr>
          <p:cNvSpPr>
            <a:spLocks noGrp="1"/>
          </p:cNvSpPr>
          <p:nvPr>
            <p:ph type="title"/>
          </p:nvPr>
        </p:nvSpPr>
        <p:spPr>
          <a:xfrm>
            <a:off x="654050" y="1054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6803" name="Rectangle 3">
            <a:extLst>
              <a:ext uri="{FF2B5EF4-FFF2-40B4-BE49-F238E27FC236}">
                <a16:creationId xmlns:a16="http://schemas.microsoft.com/office/drawing/2014/main" id="{803A89C3-5D50-4CDD-AEC5-B4333FC661D3}"/>
              </a:ext>
            </a:extLst>
          </p:cNvPr>
          <p:cNvSpPr>
            <a:spLocks noGrp="1"/>
          </p:cNvSpPr>
          <p:nvPr>
            <p:ph type="body" idx="1"/>
          </p:nvPr>
        </p:nvSpPr>
        <p:spPr/>
        <p:txBody>
          <a:bodyPr/>
          <a:lstStyle/>
          <a:p>
            <a:pPr indent="14288" algn="ctr" eaLnBrk="1" hangingPunct="1">
              <a:buFont typeface="Wingdings 3" panose="05040102010807070707" pitchFamily="18" charset="2"/>
              <a:buNone/>
            </a:pPr>
            <a:r>
              <a:rPr lang="el-GR" altLang="en-US" b="1" dirty="0"/>
              <a:t>Χρεόγραφα (</a:t>
            </a:r>
            <a:r>
              <a:rPr lang="el-GR" altLang="en-US" b="1" dirty="0" err="1"/>
              <a:t>Marketable</a:t>
            </a:r>
            <a:r>
              <a:rPr lang="el-GR" altLang="en-US" b="1" dirty="0"/>
              <a:t> </a:t>
            </a:r>
            <a:r>
              <a:rPr lang="el-GR" altLang="en-US" b="1" dirty="0" err="1"/>
              <a:t>securities</a:t>
            </a:r>
            <a:r>
              <a:rPr lang="el-GR" altLang="en-US" b="1" dirty="0"/>
              <a:t>)</a:t>
            </a:r>
            <a:endParaRPr lang="el-GR" altLang="en-US" dirty="0"/>
          </a:p>
          <a:p>
            <a:pPr indent="14288" eaLnBrk="1" hangingPunct="1"/>
            <a:endParaRPr lang="el-GR" altLang="en-US" dirty="0"/>
          </a:p>
          <a:p>
            <a:pPr indent="14288" algn="just" eaLnBrk="1" hangingPunct="1">
              <a:buFont typeface="Wingdings 3" panose="05040102010807070707" pitchFamily="18" charset="2"/>
              <a:buNone/>
            </a:pPr>
            <a:r>
              <a:rPr lang="el-GR" altLang="en-US" dirty="0"/>
              <a:t>Τα </a:t>
            </a:r>
            <a:r>
              <a:rPr lang="el-GR" altLang="en-US" b="1" dirty="0"/>
              <a:t>Χρεόγραφα</a:t>
            </a:r>
            <a:r>
              <a:rPr lang="el-GR" altLang="en-US" dirty="0"/>
              <a:t> εμφανίζονται στον Ισολογισμό αποτιμημένα στην κατ' είδος χαμηλότερη τιμή, μεταξύ της τιμής κτήσεως και της τρέχουσας τιμής τους. Μόνο τα </a:t>
            </a:r>
            <a:r>
              <a:rPr lang="el-GR" altLang="en-US" b="1" dirty="0"/>
              <a:t>έντοκα γραμμάτια του Δημοσίου</a:t>
            </a:r>
            <a:r>
              <a:rPr lang="el-GR" altLang="en-US" dirty="0"/>
              <a:t> (χαρακτήρα προθεσμιακής κατάθεσης) αποτιμώνται στην κατ' είδος παρούσα αξία τους κατά την ημέρα κλεισίματος του Ισολογισμού.</a:t>
            </a:r>
            <a:endParaRPr lang="en-US" altLang="en-US" dirty="0"/>
          </a:p>
          <a:p>
            <a:pPr indent="14288" algn="just" eaLnBrk="1" hangingPunct="1"/>
            <a:endParaRPr lang="el-GR" altLang="en-US" dirty="0"/>
          </a:p>
          <a:p>
            <a:pPr indent="14288" eaLnBrk="1" hangingPunct="1"/>
            <a:endParaRPr lang="en-US" altLang="en-US" dirty="0"/>
          </a:p>
        </p:txBody>
      </p:sp>
      <p:sp>
        <p:nvSpPr>
          <p:cNvPr id="76804" name="Footer Placeholder 4">
            <a:extLst>
              <a:ext uri="{FF2B5EF4-FFF2-40B4-BE49-F238E27FC236}">
                <a16:creationId xmlns:a16="http://schemas.microsoft.com/office/drawing/2014/main" id="{14276A10-8F44-449F-8CD0-ABE1B3E4FC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6805" name="Slide Number Placeholder 5">
            <a:extLst>
              <a:ext uri="{FF2B5EF4-FFF2-40B4-BE49-F238E27FC236}">
                <a16:creationId xmlns:a16="http://schemas.microsoft.com/office/drawing/2014/main" id="{D1024844-11F2-4EF9-B3C4-B51D87A87E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313F1C-2B64-47E1-8AF4-7A2530B09F05}" type="slidenum">
              <a:rPr lang="en-US" altLang="en-US" smtClean="0">
                <a:solidFill>
                  <a:schemeClr val="bg1"/>
                </a:solidFill>
              </a:rPr>
              <a:pPr/>
              <a:t>37</a:t>
            </a:fld>
            <a:endParaRPr lang="en-US" altLang="en-US">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A4FEE78-B06E-4AA4-9F0E-DB3565B4FEB7}"/>
              </a:ext>
            </a:extLst>
          </p:cNvPr>
          <p:cNvSpPr>
            <a:spLocks noGrp="1"/>
          </p:cNvSpPr>
          <p:nvPr>
            <p:ph type="title"/>
          </p:nvPr>
        </p:nvSpPr>
        <p:spPr>
          <a:xfrm>
            <a:off x="866775" y="927100"/>
            <a:ext cx="7593013" cy="709613"/>
          </a:xfrm>
        </p:spPr>
        <p:txBody>
          <a:bodyPr/>
          <a:lstStyle/>
          <a:p>
            <a:pPr algn="ctr" eaLnBrk="1" hangingPunct="1"/>
            <a:r>
              <a:rPr lang="el-GR" altLang="en-US" sz="2800">
                <a:latin typeface="Arial" panose="020B0604020202020204" pitchFamily="34" charset="0"/>
              </a:rPr>
              <a:t>ΙΣΟΛΟΓΙΣΜΟΣ ΕΝΕΡΓΗΤΙΚΟ</a:t>
            </a:r>
            <a:endParaRPr lang="en-US" altLang="en-US" sz="2800">
              <a:latin typeface="Arial" panose="020B0604020202020204" pitchFamily="34" charset="0"/>
            </a:endParaRPr>
          </a:p>
        </p:txBody>
      </p:sp>
      <p:sp>
        <p:nvSpPr>
          <p:cNvPr id="77827" name="Rectangle 3">
            <a:extLst>
              <a:ext uri="{FF2B5EF4-FFF2-40B4-BE49-F238E27FC236}">
                <a16:creationId xmlns:a16="http://schemas.microsoft.com/office/drawing/2014/main" id="{2E796A1A-45AC-4E5A-95C6-53AF7A7BE051}"/>
              </a:ext>
            </a:extLst>
          </p:cNvPr>
          <p:cNvSpPr>
            <a:spLocks noGrp="1"/>
          </p:cNvSpPr>
          <p:nvPr>
            <p:ph type="body" idx="1"/>
          </p:nvPr>
        </p:nvSpPr>
        <p:spPr/>
        <p:txBody>
          <a:bodyPr/>
          <a:lstStyle/>
          <a:p>
            <a:pPr marL="0" indent="0" algn="ctr" eaLnBrk="1" hangingPunct="1">
              <a:buFont typeface="Wingdings 3" panose="05040102010807070707" pitchFamily="18" charset="2"/>
              <a:buNone/>
            </a:pPr>
            <a:r>
              <a:rPr lang="el-GR" altLang="en-US" b="1"/>
              <a:t>Ταμειακά Διαθέσιμα και Ισοδύναμα (Cash)</a:t>
            </a:r>
            <a:r>
              <a:rPr lang="el-GR" altLang="en-US"/>
              <a:t> </a:t>
            </a:r>
          </a:p>
          <a:p>
            <a:pPr marL="0" indent="0" algn="just" eaLnBrk="1" hangingPunct="1">
              <a:buFont typeface="Wingdings 3" panose="05040102010807070707" pitchFamily="18" charset="2"/>
              <a:buNone/>
            </a:pPr>
            <a:r>
              <a:rPr lang="el-GR" altLang="en-US"/>
              <a:t>είναι τα περιουσιακά στοιχεία της επιχείρησης τα οποία είναι ήδη </a:t>
            </a:r>
            <a:r>
              <a:rPr lang="el-GR" altLang="en-US" b="1"/>
              <a:t>ρευστά </a:t>
            </a:r>
            <a:r>
              <a:rPr lang="el-GR" altLang="en-US"/>
              <a:t>(Ταμείο) ή </a:t>
            </a:r>
            <a:r>
              <a:rPr lang="el-GR" altLang="en-US" b="1"/>
              <a:t>μπορούν να ρευστοποιηθούν αμέσως</a:t>
            </a:r>
            <a:r>
              <a:rPr lang="el-GR" altLang="en-US"/>
              <a:t> (επιταγές εισπρακτέες όχι μεταχρονολογημένες ληξιπρόθεσμα τοκομερίδια και οι καταθέσεις όψεως στις Τράπεζες, συνάλλαγμα) και </a:t>
            </a:r>
            <a:r>
              <a:rPr lang="el-GR" altLang="en-US" b="1"/>
              <a:t>να δώσουν μετρητά ίσα με τη λογιστική αξία τους</a:t>
            </a:r>
            <a:r>
              <a:rPr lang="el-GR" altLang="en-US"/>
              <a:t>. Διαφέρουν από τα άλλα στοιχεία του Κυκλοφοριακού ενεργητικού, τα οποία χρειάζονται κάποιο χρονικό διάστημα, μικρότερο του έτους, για να ρευστοποιηθούν και υπάρχει η πιθανότητα να μην εισπραχθεί ολόκληρη η λογιστική αξία τους.</a:t>
            </a:r>
            <a:endParaRPr lang="en-US" altLang="en-US"/>
          </a:p>
        </p:txBody>
      </p:sp>
      <p:sp>
        <p:nvSpPr>
          <p:cNvPr id="77828" name="Footer Placeholder 4">
            <a:extLst>
              <a:ext uri="{FF2B5EF4-FFF2-40B4-BE49-F238E27FC236}">
                <a16:creationId xmlns:a16="http://schemas.microsoft.com/office/drawing/2014/main" id="{DBB3A7B7-5A0A-4D2D-AC25-595D187AED1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7829" name="Slide Number Placeholder 5">
            <a:extLst>
              <a:ext uri="{FF2B5EF4-FFF2-40B4-BE49-F238E27FC236}">
                <a16:creationId xmlns:a16="http://schemas.microsoft.com/office/drawing/2014/main" id="{5FE61C39-2BEF-43E8-A2B9-EF43D738C9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E991B9-AA41-4C17-B6CE-8E583813D257}" type="slidenum">
              <a:rPr lang="en-US" altLang="en-US" smtClean="0">
                <a:solidFill>
                  <a:schemeClr val="bg1"/>
                </a:solidFill>
              </a:rPr>
              <a:pPr/>
              <a:t>38</a:t>
            </a:fld>
            <a:endParaRPr lang="en-US" altLang="en-US">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1809898-2474-43FA-9A0E-F3DE55DAA761}"/>
              </a:ext>
            </a:extLst>
          </p:cNvPr>
          <p:cNvSpPr>
            <a:spLocks noGrp="1"/>
          </p:cNvSpPr>
          <p:nvPr>
            <p:ph type="title"/>
          </p:nvPr>
        </p:nvSpPr>
        <p:spPr>
          <a:xfrm>
            <a:off x="865188" y="692150"/>
            <a:ext cx="6345237" cy="1152525"/>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AE0D494D-5044-4751-9DC6-C68739FECBBB}"/>
              </a:ext>
            </a:extLst>
          </p:cNvPr>
          <p:cNvSpPr>
            <a:spLocks noGrp="1"/>
          </p:cNvSpPr>
          <p:nvPr>
            <p:ph idx="1"/>
          </p:nvPr>
        </p:nvSpPr>
        <p:spPr/>
        <p:txBody>
          <a:bodyPr/>
          <a:lstStyle/>
          <a:p>
            <a:pPr marL="0" indent="0" algn="just">
              <a:buFont typeface="Wingdings 3" panose="05040102010807070707" pitchFamily="18" charset="2"/>
              <a:buNone/>
              <a:defRPr/>
            </a:pPr>
            <a:r>
              <a:rPr lang="el-GR"/>
              <a:t>Το </a:t>
            </a:r>
            <a:r>
              <a:rPr lang="el-GR" b="1" dirty="0"/>
              <a:t>ΠΑΘΗΤΙΚΟ</a:t>
            </a:r>
            <a:r>
              <a:rPr lang="el-GR" dirty="0"/>
              <a:t> της επιχείρησης δείχνει τις </a:t>
            </a:r>
            <a:r>
              <a:rPr lang="el-GR" b="1" dirty="0"/>
              <a:t>υποχρεώσεις</a:t>
            </a:r>
            <a:r>
              <a:rPr lang="el-GR" dirty="0"/>
              <a:t> της επιχείρησης, δηλαδή σε ποιους χρωστάει τα περιουσιακά της στοιχεία </a:t>
            </a:r>
            <a:r>
              <a:rPr lang="el-GR"/>
              <a:t>και περιλαμβάνει</a:t>
            </a:r>
          </a:p>
          <a:p>
            <a:pPr marL="0" indent="0" algn="just">
              <a:buFont typeface="Wingdings 3" panose="05040102010807070707" pitchFamily="18" charset="2"/>
              <a:buNone/>
              <a:defRPr/>
            </a:pPr>
            <a:endParaRPr lang="el-GR" dirty="0"/>
          </a:p>
          <a:p>
            <a:pPr algn="just">
              <a:defRPr/>
            </a:pPr>
            <a:r>
              <a:rPr lang="el-GR" altLang="en-US" b="1" dirty="0"/>
              <a:t>Υποχρεώσεις της επιχείρησης προς τους διάφορους τρίτους</a:t>
            </a:r>
          </a:p>
          <a:p>
            <a:pPr algn="just">
              <a:defRPr/>
            </a:pPr>
            <a:r>
              <a:rPr lang="el-GR" altLang="en-US" b="1" dirty="0"/>
              <a:t>Καθαρή Θέση (</a:t>
            </a:r>
            <a:r>
              <a:rPr lang="en-US" altLang="en-US" b="1" dirty="0"/>
              <a:t>Owners’ Equity)</a:t>
            </a:r>
            <a:r>
              <a:rPr lang="el-GR" altLang="en-US" dirty="0"/>
              <a:t> και Προβλέψεις που περιλαμβάνουν τις </a:t>
            </a:r>
            <a:r>
              <a:rPr lang="el-GR" altLang="en-US" b="1" dirty="0"/>
              <a:t>υποχρεώσεις της επιχείρησης προς τους ιδρυτές-φορείς της</a:t>
            </a:r>
          </a:p>
          <a:p>
            <a:pPr algn="just">
              <a:defRPr/>
            </a:pPr>
            <a:r>
              <a:rPr lang="el-GR" b="1" dirty="0"/>
              <a:t>Παθητικό= Καθαρή Θέση + Προβλέψεις + Υποχρεώσεις</a:t>
            </a:r>
            <a:endParaRPr lang="el-GR" dirty="0"/>
          </a:p>
        </p:txBody>
      </p:sp>
      <p:sp>
        <p:nvSpPr>
          <p:cNvPr id="55300" name="Footer Placeholder 3">
            <a:extLst>
              <a:ext uri="{FF2B5EF4-FFF2-40B4-BE49-F238E27FC236}">
                <a16:creationId xmlns:a16="http://schemas.microsoft.com/office/drawing/2014/main" id="{BE60F805-EC74-4051-A37A-E32E1970261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55301" name="Slide Number Placeholder 4">
            <a:extLst>
              <a:ext uri="{FF2B5EF4-FFF2-40B4-BE49-F238E27FC236}">
                <a16:creationId xmlns:a16="http://schemas.microsoft.com/office/drawing/2014/main" id="{C7BE0A10-5EEF-4FC0-91FC-5D7A216F8F1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A6962D-F0E8-43B9-A621-008F05512D34}" type="slidenum">
              <a:rPr lang="en-US" altLang="en-US" smtClean="0">
                <a:solidFill>
                  <a:schemeClr val="bg1"/>
                </a:solidFill>
              </a:rPr>
              <a:pPr/>
              <a:t>39</a:t>
            </a:fld>
            <a:endParaRPr lang="en-US" altLang="en-US">
              <a:solidFill>
                <a:schemeClr val="bg1"/>
              </a:solidFill>
            </a:endParaRPr>
          </a:p>
        </p:txBody>
      </p:sp>
    </p:spTree>
    <p:extLst>
      <p:ext uri="{BB962C8B-B14F-4D97-AF65-F5344CB8AC3E}">
        <p14:creationId xmlns:p14="http://schemas.microsoft.com/office/powerpoint/2010/main" val="305083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DD68A3D-AA0C-4600-B71D-B460A99AC1E7}"/>
              </a:ext>
            </a:extLst>
          </p:cNvPr>
          <p:cNvSpPr>
            <a:spLocks noGrp="1"/>
          </p:cNvSpPr>
          <p:nvPr>
            <p:ph type="title"/>
          </p:nvPr>
        </p:nvSpPr>
        <p:spPr>
          <a:xfrm>
            <a:off x="865188" y="927100"/>
            <a:ext cx="7593012" cy="709613"/>
          </a:xfrm>
        </p:spPr>
        <p:txBody>
          <a:bodyPr/>
          <a:lstStyle/>
          <a:p>
            <a:pPr eaLnBrk="1" hangingPunct="1"/>
            <a:r>
              <a:rPr lang="el-GR" altLang="en-US"/>
              <a:t>ΠΕΡΙΕΧΟΜΕΝΟ ΜΑΘΗΜΑΤΟΣ</a:t>
            </a:r>
            <a:br>
              <a:rPr lang="el-GR" altLang="en-US"/>
            </a:br>
            <a:r>
              <a:rPr lang="el-GR" altLang="en-US"/>
              <a:t>(2)</a:t>
            </a:r>
            <a:endParaRPr lang="en-US" altLang="en-US"/>
          </a:p>
        </p:txBody>
      </p:sp>
      <p:sp>
        <p:nvSpPr>
          <p:cNvPr id="33795" name="Rectangle 3">
            <a:extLst>
              <a:ext uri="{FF2B5EF4-FFF2-40B4-BE49-F238E27FC236}">
                <a16:creationId xmlns:a16="http://schemas.microsoft.com/office/drawing/2014/main" id="{54C1D87D-AB3A-4019-9240-18F658B344F7}"/>
              </a:ext>
            </a:extLst>
          </p:cNvPr>
          <p:cNvSpPr>
            <a:spLocks noGrp="1"/>
          </p:cNvSpPr>
          <p:nvPr>
            <p:ph idx="1"/>
          </p:nvPr>
        </p:nvSpPr>
        <p:spPr/>
        <p:txBody>
          <a:bodyPr/>
          <a:lstStyle/>
          <a:p>
            <a:pPr eaLnBrk="1" hangingPunct="1"/>
            <a:endParaRPr lang="el-GR" altLang="en-US"/>
          </a:p>
          <a:p>
            <a:pPr eaLnBrk="1" hangingPunct="1"/>
            <a:endParaRPr lang="el-GR" altLang="en-US"/>
          </a:p>
          <a:p>
            <a:pPr eaLnBrk="1" hangingPunct="1"/>
            <a:r>
              <a:rPr lang="el-GR" altLang="en-US" b="1"/>
              <a:t>ΑΝΑΛΥΣΗ ΧΡΗΜΑΤΟΟΙΚΟΝΟΜΙΚΩΝ ΚΑΤΑΣΤΑΣΕΩΝ</a:t>
            </a:r>
          </a:p>
          <a:p>
            <a:pPr eaLnBrk="1" hangingPunct="1"/>
            <a:r>
              <a:rPr lang="el-GR" altLang="en-US" b="1"/>
              <a:t>ΑΡΙΘΜΟΔΕΙΚΤΕΣ</a:t>
            </a:r>
          </a:p>
          <a:p>
            <a:pPr eaLnBrk="1" hangingPunct="1"/>
            <a:r>
              <a:rPr lang="el-GR" altLang="en-US" b="1"/>
              <a:t>ΑΝΑΛΥΣΗ Χ.Κ. και ΛΗΨΗ ΑΠΟΦΑΣΕΩΝ</a:t>
            </a:r>
          </a:p>
          <a:p>
            <a:pPr eaLnBrk="1" hangingPunct="1"/>
            <a:r>
              <a:rPr lang="en-US" altLang="en-US" b="1"/>
              <a:t>Γ</a:t>
            </a:r>
            <a:r>
              <a:rPr lang="el-GR" altLang="en-US" b="1"/>
              <a:t>ΕΝΙΚΗ ΕΦΑΡΜΟΓΗ </a:t>
            </a:r>
            <a:r>
              <a:rPr lang="en-US" altLang="en-US" b="1"/>
              <a:t>Π</a:t>
            </a:r>
            <a:r>
              <a:rPr lang="el-GR" altLang="en-US" b="1"/>
              <a:t>ΑΝΩ ΣΤΙΣ ΠΛΗΡΟΦΟΡΙΕΣ ΤΗ</a:t>
            </a:r>
            <a:r>
              <a:rPr lang="en-US" altLang="en-US" b="1"/>
              <a:t>Σ</a:t>
            </a:r>
            <a:r>
              <a:rPr lang="el-GR" altLang="en-US" b="1"/>
              <a:t> ΛΟΓΙΣΤΙΚΗΣ ΓΙΑ ΤΗ ΛΗΨΗ ΕΠΙΧΕΙΡΗΜΑΤΙΚΩΝ ΑΠΟΦΑΣΕΩΝ</a:t>
            </a:r>
          </a:p>
          <a:p>
            <a:pPr eaLnBrk="1" hangingPunct="1"/>
            <a:endParaRPr lang="en-US" altLang="en-US"/>
          </a:p>
          <a:p>
            <a:pPr eaLnBrk="1" hangingPunct="1"/>
            <a:endParaRPr lang="el-GR" altLang="en-US"/>
          </a:p>
          <a:p>
            <a:pPr eaLnBrk="1" hangingPunct="1"/>
            <a:endParaRPr lang="el-GR" altLang="en-US"/>
          </a:p>
          <a:p>
            <a:pPr eaLnBrk="1" hangingPunct="1"/>
            <a:endParaRPr lang="el-GR" altLang="en-US"/>
          </a:p>
          <a:p>
            <a:pPr eaLnBrk="1" hangingPunct="1"/>
            <a:endParaRPr lang="en-US" altLang="en-US"/>
          </a:p>
        </p:txBody>
      </p:sp>
      <p:sp>
        <p:nvSpPr>
          <p:cNvPr id="33796" name="Footer Placeholder 4">
            <a:extLst>
              <a:ext uri="{FF2B5EF4-FFF2-40B4-BE49-F238E27FC236}">
                <a16:creationId xmlns:a16="http://schemas.microsoft.com/office/drawing/2014/main" id="{1137BC65-EE10-4FDA-8E55-DD29194A884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33797" name="Slide Number Placeholder 5">
            <a:extLst>
              <a:ext uri="{FF2B5EF4-FFF2-40B4-BE49-F238E27FC236}">
                <a16:creationId xmlns:a16="http://schemas.microsoft.com/office/drawing/2014/main" id="{736C2165-568D-4CBA-BC65-92718496C16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C70FD0-85B3-4E1A-ACBD-969326BFE6F3}" type="slidenum">
              <a:rPr lang="en-US" altLang="en-US" smtClean="0">
                <a:solidFill>
                  <a:schemeClr val="bg1"/>
                </a:solidFill>
              </a:rPr>
              <a:pPr/>
              <a:t>4</a:t>
            </a:fld>
            <a:endParaRPr lang="en-US" altLang="en-US">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C79897F-7AA3-4974-8957-93C8E913FAA3}"/>
              </a:ext>
            </a:extLst>
          </p:cNvPr>
          <p:cNvSpPr>
            <a:spLocks noGrp="1"/>
          </p:cNvSpPr>
          <p:nvPr>
            <p:ph type="title"/>
          </p:nvPr>
        </p:nvSpPr>
        <p:spPr>
          <a:xfrm>
            <a:off x="865188" y="927100"/>
            <a:ext cx="6345237" cy="709613"/>
          </a:xfrm>
        </p:spPr>
        <p:txBody>
          <a:bodyPr/>
          <a:lstStyle/>
          <a:p>
            <a:r>
              <a:rPr lang="el-GR" altLang="en-US" sz="2800">
                <a:latin typeface="Arial" panose="020B0604020202020204" pitchFamily="34" charset="0"/>
              </a:rPr>
              <a:t>ΙΣΟΛΟΓΙΣΜΟΣ η ΚΑΤΑΣΤΑΣΗ ΧΡΗΜΑΤΟΟΙΚΟΝΟΜΙΚΗΣ ΘΕΣΗΣ</a:t>
            </a:r>
            <a:endParaRPr lang="el-GR" altLang="el-GR" sz="2800"/>
          </a:p>
        </p:txBody>
      </p:sp>
      <p:sp>
        <p:nvSpPr>
          <p:cNvPr id="3" name="Content Placeholder 2">
            <a:extLst>
              <a:ext uri="{FF2B5EF4-FFF2-40B4-BE49-F238E27FC236}">
                <a16:creationId xmlns:a16="http://schemas.microsoft.com/office/drawing/2014/main" id="{8640AF20-4F27-4A8E-905F-BBE769D9FA65}"/>
              </a:ext>
            </a:extLst>
          </p:cNvPr>
          <p:cNvSpPr>
            <a:spLocks noGrp="1"/>
          </p:cNvSpPr>
          <p:nvPr>
            <p:ph idx="1"/>
          </p:nvPr>
        </p:nvSpPr>
        <p:spPr>
          <a:xfrm>
            <a:off x="863600" y="2276475"/>
            <a:ext cx="7596188" cy="4089400"/>
          </a:xfrm>
        </p:spPr>
        <p:txBody>
          <a:bodyPr/>
          <a:lstStyle/>
          <a:p>
            <a:pPr>
              <a:defRPr/>
            </a:pPr>
            <a:r>
              <a:rPr lang="el-GR" sz="2800" b="1" dirty="0"/>
              <a:t>ΠΑΘΗΤΙΚΟ</a:t>
            </a:r>
          </a:p>
          <a:p>
            <a:pPr>
              <a:defRPr/>
            </a:pPr>
            <a:r>
              <a:rPr lang="el-GR" b="1" dirty="0"/>
              <a:t>ΚΑΘΑΡΗ ΘΕΣΗ </a:t>
            </a:r>
          </a:p>
          <a:p>
            <a:pPr>
              <a:defRPr/>
            </a:pPr>
            <a:r>
              <a:rPr lang="el-GR" dirty="0"/>
              <a:t>Καταβεβλημένα Κεφάλαια</a:t>
            </a:r>
          </a:p>
          <a:p>
            <a:pPr>
              <a:defRPr/>
            </a:pPr>
            <a:r>
              <a:rPr lang="el-GR" dirty="0"/>
              <a:t>Διαφορές εύλογης Αξίας.</a:t>
            </a:r>
          </a:p>
          <a:p>
            <a:pPr>
              <a:defRPr/>
            </a:pPr>
            <a:r>
              <a:rPr lang="el-GR" dirty="0"/>
              <a:t>Αποθεματικά και Αποτελέσματα εις Νέον</a:t>
            </a:r>
          </a:p>
          <a:p>
            <a:pPr>
              <a:defRPr/>
            </a:pPr>
            <a:r>
              <a:rPr lang="el-GR" b="1" dirty="0"/>
              <a:t>ΠΡΟΒΛΕΨΕΙΣ</a:t>
            </a:r>
          </a:p>
          <a:p>
            <a:pPr>
              <a:defRPr/>
            </a:pPr>
            <a:r>
              <a:rPr lang="el-GR" b="1" dirty="0"/>
              <a:t>ΥΠΟΧΡΕΩΣΕΙΣ</a:t>
            </a:r>
          </a:p>
          <a:p>
            <a:pPr>
              <a:defRPr/>
            </a:pPr>
            <a:r>
              <a:rPr lang="el-GR" dirty="0"/>
              <a:t>Μακροπρόθεσμες Υποχρεώσεις</a:t>
            </a:r>
          </a:p>
          <a:p>
            <a:pPr>
              <a:defRPr/>
            </a:pPr>
            <a:r>
              <a:rPr lang="el-GR" dirty="0"/>
              <a:t>Βραχυπρόθεσμες Υποχρεώσεις</a:t>
            </a:r>
          </a:p>
          <a:p>
            <a:pPr marL="0" indent="0">
              <a:buFont typeface="Wingdings 3" panose="05040102010807070707" pitchFamily="18" charset="2"/>
              <a:buNone/>
              <a:defRPr/>
            </a:pPr>
            <a:r>
              <a:rPr lang="el-GR" b="1" dirty="0"/>
              <a:t>ΣΥΝΟΛΟ ΠΑΘΗΤΙΚΟΥ</a:t>
            </a:r>
          </a:p>
          <a:p>
            <a:pPr>
              <a:defRPr/>
            </a:pPr>
            <a:endParaRPr lang="el-GR" dirty="0"/>
          </a:p>
        </p:txBody>
      </p:sp>
      <p:sp>
        <p:nvSpPr>
          <p:cNvPr id="56324" name="Footer Placeholder 3">
            <a:extLst>
              <a:ext uri="{FF2B5EF4-FFF2-40B4-BE49-F238E27FC236}">
                <a16:creationId xmlns:a16="http://schemas.microsoft.com/office/drawing/2014/main" id="{9407FD84-A2E7-42BE-9EC0-24FDE0BA93C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56325" name="Slide Number Placeholder 4">
            <a:extLst>
              <a:ext uri="{FF2B5EF4-FFF2-40B4-BE49-F238E27FC236}">
                <a16:creationId xmlns:a16="http://schemas.microsoft.com/office/drawing/2014/main" id="{AE0B9448-A670-4FFF-84AD-AC7C7ACA24A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6CEA4A-5365-40DF-843D-7031C8AF833A}" type="slidenum">
              <a:rPr lang="en-US" altLang="en-US" smtClean="0">
                <a:solidFill>
                  <a:schemeClr val="bg1"/>
                </a:solidFill>
              </a:rPr>
              <a:pPr/>
              <a:t>40</a:t>
            </a:fld>
            <a:endParaRPr lang="en-US" altLang="en-US">
              <a:solidFill>
                <a:schemeClr val="bg1"/>
              </a:solidFill>
            </a:endParaRPr>
          </a:p>
        </p:txBody>
      </p:sp>
    </p:spTree>
    <p:extLst>
      <p:ext uri="{BB962C8B-B14F-4D97-AF65-F5344CB8AC3E}">
        <p14:creationId xmlns:p14="http://schemas.microsoft.com/office/powerpoint/2010/main" val="2005750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18B5DBF-8F16-411F-9E61-D86556A0E0BA}"/>
              </a:ext>
            </a:extLst>
          </p:cNvPr>
          <p:cNvSpPr>
            <a:spLocks noGrp="1"/>
          </p:cNvSpPr>
          <p:nvPr>
            <p:ph type="title"/>
          </p:nvPr>
        </p:nvSpPr>
        <p:spPr>
          <a:xfrm>
            <a:off x="1792288" y="692150"/>
            <a:ext cx="4759325" cy="1392238"/>
          </a:xfrm>
        </p:spPr>
        <p:txBody>
          <a:bodyPr>
            <a:normAutofit fontScale="90000"/>
          </a:bodyPr>
          <a:lstStyle/>
          <a:p>
            <a:pPr algn="ctr">
              <a:defRPr/>
            </a:pPr>
            <a:r>
              <a:rPr lang="el-GR" altLang="en-US" dirty="0"/>
              <a:t>ΙΣΟΛΟΓΙΣΜΟΣ σύμφωνα με τα Ε.Λ.Π. 4/5</a:t>
            </a:r>
            <a:endParaRPr lang="en-GB" altLang="en-US" dirty="0"/>
          </a:p>
        </p:txBody>
      </p:sp>
      <p:sp>
        <p:nvSpPr>
          <p:cNvPr id="57347" name="Content Placeholder 2">
            <a:extLst>
              <a:ext uri="{FF2B5EF4-FFF2-40B4-BE49-F238E27FC236}">
                <a16:creationId xmlns:a16="http://schemas.microsoft.com/office/drawing/2014/main" id="{5ACD503E-DA4A-4FAD-9B46-1A69688E5BA1}"/>
              </a:ext>
            </a:extLst>
          </p:cNvPr>
          <p:cNvSpPr>
            <a:spLocks noGrp="1"/>
          </p:cNvSpPr>
          <p:nvPr>
            <p:ph idx="1"/>
          </p:nvPr>
        </p:nvSpPr>
        <p:spPr/>
        <p:txBody>
          <a:bodyPr/>
          <a:lstStyle/>
          <a:p>
            <a:endParaRPr lang="en-GB" altLang="en-US"/>
          </a:p>
        </p:txBody>
      </p:sp>
      <p:sp>
        <p:nvSpPr>
          <p:cNvPr id="57348" name="Footer Placeholder 3">
            <a:extLst>
              <a:ext uri="{FF2B5EF4-FFF2-40B4-BE49-F238E27FC236}">
                <a16:creationId xmlns:a16="http://schemas.microsoft.com/office/drawing/2014/main" id="{2D230943-D10B-47B1-82D1-EB5723746DF5}"/>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57349" name="Slide Number Placeholder 4">
            <a:extLst>
              <a:ext uri="{FF2B5EF4-FFF2-40B4-BE49-F238E27FC236}">
                <a16:creationId xmlns:a16="http://schemas.microsoft.com/office/drawing/2014/main" id="{11194EB6-8A1A-430D-BAF5-57673D8F79C4}"/>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2877239D-C8EC-43D7-87C4-1F278DBDCF52}" type="slidenum">
              <a:rPr lang="en-US" altLang="en-US" sz="900" b="1" smtClean="0">
                <a:solidFill>
                  <a:schemeClr val="bg1"/>
                </a:solidFill>
              </a:rPr>
              <a:pPr algn="r"/>
              <a:t>41</a:t>
            </a:fld>
            <a:endParaRPr lang="en-US" altLang="en-US" sz="900" b="1">
              <a:solidFill>
                <a:schemeClr val="bg1"/>
              </a:solidFill>
            </a:endParaRPr>
          </a:p>
        </p:txBody>
      </p:sp>
      <p:pic>
        <p:nvPicPr>
          <p:cNvPr id="57350" name="Picture 5">
            <a:extLst>
              <a:ext uri="{FF2B5EF4-FFF2-40B4-BE49-F238E27FC236}">
                <a16:creationId xmlns:a16="http://schemas.microsoft.com/office/drawing/2014/main" id="{765BB96D-BC2E-422A-93A4-FD64ECA7A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430463"/>
            <a:ext cx="6891338"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325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D846B9F-6CFA-47D6-8E6A-F2A4D3F07E9B}"/>
              </a:ext>
            </a:extLst>
          </p:cNvPr>
          <p:cNvSpPr>
            <a:spLocks noGrp="1"/>
          </p:cNvSpPr>
          <p:nvPr>
            <p:ph type="title"/>
          </p:nvPr>
        </p:nvSpPr>
        <p:spPr>
          <a:xfrm>
            <a:off x="1792288" y="765175"/>
            <a:ext cx="4759325" cy="1319213"/>
          </a:xfrm>
        </p:spPr>
        <p:txBody>
          <a:bodyPr>
            <a:normAutofit fontScale="90000"/>
          </a:bodyPr>
          <a:lstStyle/>
          <a:p>
            <a:pPr algn="ctr">
              <a:defRPr/>
            </a:pPr>
            <a:r>
              <a:rPr lang="el-GR" altLang="en-US" dirty="0"/>
              <a:t>ΙΣΟΛΟΓΙΣΜΟΣ σύμφωνα με τα Ε.Λ.Π. 5/5</a:t>
            </a:r>
            <a:endParaRPr lang="en-GB" altLang="en-US" dirty="0"/>
          </a:p>
        </p:txBody>
      </p:sp>
      <p:sp>
        <p:nvSpPr>
          <p:cNvPr id="58371" name="Content Placeholder 2">
            <a:extLst>
              <a:ext uri="{FF2B5EF4-FFF2-40B4-BE49-F238E27FC236}">
                <a16:creationId xmlns:a16="http://schemas.microsoft.com/office/drawing/2014/main" id="{5B36CD5C-9D01-477D-A491-F3DE946E9FDE}"/>
              </a:ext>
            </a:extLst>
          </p:cNvPr>
          <p:cNvSpPr>
            <a:spLocks noGrp="1"/>
          </p:cNvSpPr>
          <p:nvPr>
            <p:ph idx="1"/>
          </p:nvPr>
        </p:nvSpPr>
        <p:spPr/>
        <p:txBody>
          <a:bodyPr/>
          <a:lstStyle/>
          <a:p>
            <a:endParaRPr lang="en-GB" altLang="en-US"/>
          </a:p>
        </p:txBody>
      </p:sp>
      <p:sp>
        <p:nvSpPr>
          <p:cNvPr id="58372" name="Footer Placeholder 3">
            <a:extLst>
              <a:ext uri="{FF2B5EF4-FFF2-40B4-BE49-F238E27FC236}">
                <a16:creationId xmlns:a16="http://schemas.microsoft.com/office/drawing/2014/main" id="{07E07024-6CD4-48E3-9BD5-BE661201492C}"/>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2755900" algn="r"/>
              </a:tabLst>
              <a:defRPr>
                <a:solidFill>
                  <a:schemeClr val="tx1"/>
                </a:solidFill>
                <a:latin typeface="Arial" panose="020B0604020202020204" pitchFamily="34" charset="0"/>
              </a:defRPr>
            </a:lvl1pPr>
            <a:lvl2pPr marL="557213" indent="-214313">
              <a:tabLst>
                <a:tab pos="2755900" algn="r"/>
              </a:tabLst>
              <a:defRPr>
                <a:solidFill>
                  <a:schemeClr val="tx1"/>
                </a:solidFill>
                <a:latin typeface="Arial" panose="020B0604020202020204" pitchFamily="34" charset="0"/>
              </a:defRPr>
            </a:lvl2pPr>
            <a:lvl3pPr marL="857250" indent="-171450">
              <a:tabLst>
                <a:tab pos="2755900" algn="r"/>
              </a:tabLst>
              <a:defRPr>
                <a:solidFill>
                  <a:schemeClr val="tx1"/>
                </a:solidFill>
                <a:latin typeface="Arial" panose="020B0604020202020204" pitchFamily="34" charset="0"/>
              </a:defRPr>
            </a:lvl3pPr>
            <a:lvl4pPr marL="1200150" indent="-171450">
              <a:tabLst>
                <a:tab pos="2755900" algn="r"/>
              </a:tabLst>
              <a:defRPr>
                <a:solidFill>
                  <a:schemeClr val="tx1"/>
                </a:solidFill>
                <a:latin typeface="Arial" panose="020B0604020202020204" pitchFamily="34" charset="0"/>
              </a:defRPr>
            </a:lvl4pPr>
            <a:lvl5pPr marL="1543050" indent="-171450">
              <a:tabLst>
                <a:tab pos="2755900" algn="r"/>
              </a:tabLst>
              <a:defRPr>
                <a:solidFill>
                  <a:schemeClr val="tx1"/>
                </a:solidFill>
                <a:latin typeface="Arial" panose="020B0604020202020204" pitchFamily="34" charset="0"/>
              </a:defRPr>
            </a:lvl5pPr>
            <a:lvl6pPr marL="2000250" indent="-171450" eaLnBrk="0" fontAlgn="base" hangingPunct="0">
              <a:spcBef>
                <a:spcPct val="0"/>
              </a:spcBef>
              <a:spcAft>
                <a:spcPct val="0"/>
              </a:spcAft>
              <a:tabLst>
                <a:tab pos="2755900" algn="r"/>
              </a:tabLst>
              <a:defRPr>
                <a:solidFill>
                  <a:schemeClr val="tx1"/>
                </a:solidFill>
                <a:latin typeface="Arial" panose="020B0604020202020204" pitchFamily="34" charset="0"/>
              </a:defRPr>
            </a:lvl6pPr>
            <a:lvl7pPr marL="2457450" indent="-171450" eaLnBrk="0" fontAlgn="base" hangingPunct="0">
              <a:spcBef>
                <a:spcPct val="0"/>
              </a:spcBef>
              <a:spcAft>
                <a:spcPct val="0"/>
              </a:spcAft>
              <a:tabLst>
                <a:tab pos="2755900" algn="r"/>
              </a:tabLst>
              <a:defRPr>
                <a:solidFill>
                  <a:schemeClr val="tx1"/>
                </a:solidFill>
                <a:latin typeface="Arial" panose="020B0604020202020204" pitchFamily="34" charset="0"/>
              </a:defRPr>
            </a:lvl7pPr>
            <a:lvl8pPr marL="2914650" indent="-171450" eaLnBrk="0" fontAlgn="base" hangingPunct="0">
              <a:spcBef>
                <a:spcPct val="0"/>
              </a:spcBef>
              <a:spcAft>
                <a:spcPct val="0"/>
              </a:spcAft>
              <a:tabLst>
                <a:tab pos="2755900" algn="r"/>
              </a:tabLst>
              <a:defRPr>
                <a:solidFill>
                  <a:schemeClr val="tx1"/>
                </a:solidFill>
                <a:latin typeface="Arial" panose="020B0604020202020204" pitchFamily="34" charset="0"/>
              </a:defRPr>
            </a:lvl8pPr>
            <a:lvl9pPr marL="3371850" indent="-171450" eaLnBrk="0" fontAlgn="base" hangingPunct="0">
              <a:spcBef>
                <a:spcPct val="0"/>
              </a:spcBef>
              <a:spcAft>
                <a:spcPct val="0"/>
              </a:spcAft>
              <a:tabLst>
                <a:tab pos="2755900"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58373" name="Slide Number Placeholder 4">
            <a:extLst>
              <a:ext uri="{FF2B5EF4-FFF2-40B4-BE49-F238E27FC236}">
                <a16:creationId xmlns:a16="http://schemas.microsoft.com/office/drawing/2014/main" id="{9F8B6161-71E4-49B7-872D-7A0748BBB435}"/>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r"/>
            <a:fld id="{189BCF53-E175-4EEA-B836-09B2F6D2058C}" type="slidenum">
              <a:rPr lang="en-US" altLang="en-US" sz="900" b="1" smtClean="0">
                <a:solidFill>
                  <a:schemeClr val="bg1"/>
                </a:solidFill>
              </a:rPr>
              <a:pPr algn="r"/>
              <a:t>42</a:t>
            </a:fld>
            <a:endParaRPr lang="en-US" altLang="en-US" sz="900" b="1">
              <a:solidFill>
                <a:schemeClr val="bg1"/>
              </a:solidFill>
            </a:endParaRPr>
          </a:p>
        </p:txBody>
      </p:sp>
      <p:pic>
        <p:nvPicPr>
          <p:cNvPr id="58374" name="Picture 5">
            <a:extLst>
              <a:ext uri="{FF2B5EF4-FFF2-40B4-BE49-F238E27FC236}">
                <a16:creationId xmlns:a16="http://schemas.microsoft.com/office/drawing/2014/main" id="{3C571532-2BC6-4696-B180-17708BEA71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938" y="2489200"/>
            <a:ext cx="6915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82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4A1578C-609A-4220-8751-D180C8D64E4E}"/>
              </a:ext>
            </a:extLst>
          </p:cNvPr>
          <p:cNvSpPr>
            <a:spLocks noGrp="1"/>
          </p:cNvSpPr>
          <p:nvPr>
            <p:ph type="title"/>
          </p:nvPr>
        </p:nvSpPr>
        <p:spPr>
          <a:xfrm>
            <a:off x="866775" y="927100"/>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78851" name="Rectangle 3">
            <a:extLst>
              <a:ext uri="{FF2B5EF4-FFF2-40B4-BE49-F238E27FC236}">
                <a16:creationId xmlns:a16="http://schemas.microsoft.com/office/drawing/2014/main" id="{5EA6356F-F655-430F-9436-902538429316}"/>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sz="1600" b="1"/>
              <a:t>Υποχρεώσεις η Πραγματικό Παθητικό (Liabilities)</a:t>
            </a:r>
          </a:p>
          <a:p>
            <a:pPr algn="just" eaLnBrk="1" hangingPunct="1"/>
            <a:r>
              <a:rPr lang="el-GR" altLang="en-US" sz="1600" b="1"/>
              <a:t>Οι Υποχρεώσεις </a:t>
            </a:r>
            <a:r>
              <a:rPr lang="el-GR" altLang="en-US" sz="1600"/>
              <a:t>είναι το τμήμα εκείνο του ισολογισμού που περιλαμβάνει τις </a:t>
            </a:r>
            <a:r>
              <a:rPr lang="el-GR" altLang="en-US" sz="1600" b="1"/>
              <a:t>υποχρεώσεις της επιχείρησης προς τους διάφορους τρίτους</a:t>
            </a:r>
            <a:r>
              <a:rPr lang="el-GR" altLang="en-US" sz="1600"/>
              <a:t> και δείχνει τις πηγές απ' όπου αντλεί κεφάλαια η επιχείρηση (εκτός της Καθαρής Θέσης) για ν' αποκτήσει τα περιουσιακά της στοιχεία.</a:t>
            </a:r>
          </a:p>
          <a:p>
            <a:pPr algn="just" eaLnBrk="1" hangingPunct="1"/>
            <a:r>
              <a:rPr lang="el-GR" altLang="en-US" sz="1600"/>
              <a:t>Σύμφωνα με έναν ευρύτερο ορισμό του </a:t>
            </a:r>
            <a:r>
              <a:rPr lang="el-GR" altLang="en-US" sz="1600" b="1"/>
              <a:t>Πραγματικού Παθητικού</a:t>
            </a:r>
            <a:r>
              <a:rPr lang="el-GR" altLang="en-US" sz="1600"/>
              <a:t> οι υποχρεώσεις προς τρίτους θεωρούνται ως πιθανές μελλοντικές θυσίες οικονομικών πλεονεκτημάτων, από παρούσες υποχρεώσεις της επιχείρησης που την υποχρεώνουν στο μέλλον να παραδώσει περιουσιακά της στοιχεία ή να παρέχει υπηρεσίες σ' άλλες επιχειρήσεις, λόγω συναλλαγών ή γεγονότων που έλαβαν χώρα κατά το παρελθόν.</a:t>
            </a:r>
            <a:endParaRPr lang="en-US" altLang="en-US" sz="1600"/>
          </a:p>
        </p:txBody>
      </p:sp>
      <p:sp>
        <p:nvSpPr>
          <p:cNvPr id="78852" name="Footer Placeholder 4">
            <a:extLst>
              <a:ext uri="{FF2B5EF4-FFF2-40B4-BE49-F238E27FC236}">
                <a16:creationId xmlns:a16="http://schemas.microsoft.com/office/drawing/2014/main" id="{B8F4B285-E25F-40A6-8DD8-6730E76D2B6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8853" name="Slide Number Placeholder 5">
            <a:extLst>
              <a:ext uri="{FF2B5EF4-FFF2-40B4-BE49-F238E27FC236}">
                <a16:creationId xmlns:a16="http://schemas.microsoft.com/office/drawing/2014/main" id="{8E621240-1855-4CBC-BF9E-F8E551ECC27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91A748-13D7-431C-A6EA-8CFAFA811AEC}" type="slidenum">
              <a:rPr lang="en-US" altLang="en-US" smtClean="0">
                <a:solidFill>
                  <a:schemeClr val="bg1"/>
                </a:solidFill>
              </a:rPr>
              <a:pPr/>
              <a:t>43</a:t>
            </a:fld>
            <a:endParaRPr lang="en-US" altLang="en-US">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4F8C4E8-D973-43F7-93C6-2AFE0B3A971E}"/>
              </a:ext>
            </a:extLst>
          </p:cNvPr>
          <p:cNvSpPr>
            <a:spLocks noGrp="1"/>
          </p:cNvSpPr>
          <p:nvPr>
            <p:ph type="title"/>
          </p:nvPr>
        </p:nvSpPr>
        <p:spPr>
          <a:xfrm>
            <a:off x="866775" y="927100"/>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79875" name="Rectangle 3">
            <a:extLst>
              <a:ext uri="{FF2B5EF4-FFF2-40B4-BE49-F238E27FC236}">
                <a16:creationId xmlns:a16="http://schemas.microsoft.com/office/drawing/2014/main" id="{BF7F14E8-631D-45A4-919F-C6DE87CA165D}"/>
              </a:ext>
            </a:extLst>
          </p:cNvPr>
          <p:cNvSpPr>
            <a:spLocks noGrp="1"/>
          </p:cNvSpPr>
          <p:nvPr>
            <p:ph type="body" idx="1"/>
          </p:nvPr>
        </p:nvSpPr>
        <p:spPr/>
        <p:txBody>
          <a:bodyPr/>
          <a:lstStyle/>
          <a:p>
            <a:pPr indent="14288" algn="ctr" eaLnBrk="1" hangingPunct="1">
              <a:buFont typeface="Wingdings 3" panose="05040102010807070707" pitchFamily="18" charset="2"/>
              <a:buNone/>
            </a:pPr>
            <a:r>
              <a:rPr lang="el-GR" altLang="en-US" b="1"/>
              <a:t>Υποχρεώσεις (Liabilities)</a:t>
            </a:r>
          </a:p>
          <a:p>
            <a:pPr indent="14288" eaLnBrk="1" hangingPunct="1">
              <a:buFont typeface="Wingdings 3" panose="05040102010807070707" pitchFamily="18" charset="2"/>
              <a:buNone/>
            </a:pPr>
            <a:endParaRPr lang="el-GR" altLang="en-US"/>
          </a:p>
          <a:p>
            <a:pPr indent="14288" eaLnBrk="1" hangingPunct="1">
              <a:buFont typeface="Wingdings 3" panose="05040102010807070707" pitchFamily="18" charset="2"/>
              <a:buNone/>
            </a:pPr>
            <a:r>
              <a:rPr lang="el-GR" altLang="en-US"/>
              <a:t>Οι Υποχρεώσεις τυπικά διακρίνεται σε δύο κατηγορίες:</a:t>
            </a:r>
          </a:p>
          <a:p>
            <a:pPr indent="14288" eaLnBrk="1" hangingPunct="1">
              <a:buFont typeface="Wingdings 3" panose="05040102010807070707" pitchFamily="18" charset="2"/>
              <a:buNone/>
            </a:pPr>
            <a:endParaRPr lang="el-GR" altLang="en-US"/>
          </a:p>
          <a:p>
            <a:pPr indent="14288" eaLnBrk="1" hangingPunct="1">
              <a:buFont typeface="Wingdings 3" panose="05040102010807070707" pitchFamily="18" charset="2"/>
              <a:buNone/>
            </a:pPr>
            <a:r>
              <a:rPr lang="el-GR" altLang="en-US" b="1"/>
              <a:t>Α) Μακροπρόθεσμες Υποχρεώσεις</a:t>
            </a:r>
          </a:p>
          <a:p>
            <a:pPr indent="14288" eaLnBrk="1" hangingPunct="1"/>
            <a:endParaRPr lang="el-GR" altLang="en-US" b="1"/>
          </a:p>
          <a:p>
            <a:pPr indent="14288" eaLnBrk="1" hangingPunct="1">
              <a:buFont typeface="Wingdings 3" panose="05040102010807070707" pitchFamily="18" charset="2"/>
              <a:buNone/>
            </a:pPr>
            <a:r>
              <a:rPr lang="el-GR" altLang="en-US" b="1"/>
              <a:t>Β) Βραχυπρόθεσμες Υποχρεώσεις</a:t>
            </a:r>
            <a:endParaRPr lang="en-US" altLang="en-US" b="1"/>
          </a:p>
        </p:txBody>
      </p:sp>
      <p:sp>
        <p:nvSpPr>
          <p:cNvPr id="79876" name="Footer Placeholder 4">
            <a:extLst>
              <a:ext uri="{FF2B5EF4-FFF2-40B4-BE49-F238E27FC236}">
                <a16:creationId xmlns:a16="http://schemas.microsoft.com/office/drawing/2014/main" id="{A29B7B10-BB44-43FD-8C7E-E2A5D303D07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79877" name="Slide Number Placeholder 5">
            <a:extLst>
              <a:ext uri="{FF2B5EF4-FFF2-40B4-BE49-F238E27FC236}">
                <a16:creationId xmlns:a16="http://schemas.microsoft.com/office/drawing/2014/main" id="{4953C09F-A5D5-429F-A6A7-267B4104800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E6F5F0-56B8-4BBB-AE71-8359FB218C11}" type="slidenum">
              <a:rPr lang="en-US" altLang="en-US" smtClean="0">
                <a:solidFill>
                  <a:schemeClr val="bg1"/>
                </a:solidFill>
              </a:rPr>
              <a:pPr/>
              <a:t>44</a:t>
            </a:fld>
            <a:endParaRPr lang="en-US" altLang="en-US">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2455D05-3C13-4209-A88C-4DE1707E6648}"/>
              </a:ext>
            </a:extLst>
          </p:cNvPr>
          <p:cNvSpPr>
            <a:spLocks noGrp="1"/>
          </p:cNvSpPr>
          <p:nvPr>
            <p:ph type="title"/>
          </p:nvPr>
        </p:nvSpPr>
        <p:spPr>
          <a:xfrm>
            <a:off x="866775" y="927100"/>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0899" name="Rectangle 3">
            <a:extLst>
              <a:ext uri="{FF2B5EF4-FFF2-40B4-BE49-F238E27FC236}">
                <a16:creationId xmlns:a16="http://schemas.microsoft.com/office/drawing/2014/main" id="{6B0038E5-DDD3-42F6-AD3A-9CEEA13AE8AF}"/>
              </a:ext>
            </a:extLst>
          </p:cNvPr>
          <p:cNvSpPr>
            <a:spLocks noGrp="1"/>
          </p:cNvSpPr>
          <p:nvPr>
            <p:ph type="body" idx="1"/>
          </p:nvPr>
        </p:nvSpPr>
        <p:spPr>
          <a:xfrm>
            <a:off x="863600" y="2489200"/>
            <a:ext cx="7596188" cy="3876675"/>
          </a:xfrm>
        </p:spPr>
        <p:txBody>
          <a:bodyPr/>
          <a:lstStyle/>
          <a:p>
            <a:pPr algn="ctr" eaLnBrk="1" hangingPunct="1">
              <a:lnSpc>
                <a:spcPct val="90000"/>
              </a:lnSpc>
              <a:buFont typeface="Wingdings 3" panose="05040102010807070707" pitchFamily="18" charset="2"/>
              <a:buNone/>
            </a:pPr>
            <a:r>
              <a:rPr lang="el-GR" altLang="en-US" b="1"/>
              <a:t>Μακροπρόθεσμες Υποχρεώσεις (Long term liabilities)</a:t>
            </a:r>
          </a:p>
          <a:p>
            <a:pPr algn="just" eaLnBrk="1" hangingPunct="1">
              <a:lnSpc>
                <a:spcPct val="90000"/>
              </a:lnSpc>
            </a:pPr>
            <a:r>
              <a:rPr lang="el-GR" altLang="en-US"/>
              <a:t>Είναι οι υποχρεώσεις της επιχείρησης που ο </a:t>
            </a:r>
            <a:r>
              <a:rPr lang="el-GR" altLang="en-US" b="1"/>
              <a:t>χρόνος εξόφλησης τους είναι μεγαλύτερος του ενός έτους</a:t>
            </a:r>
            <a:r>
              <a:rPr lang="el-GR" altLang="en-US"/>
              <a:t>. Οι μακροπρόθεσμες υποχρεώσεις που πρέπει να εξοφληθούν στην επόμενη διαχειριστική χρήση ταξινομούνται ως βραχυπρόθεσμες υποχρεώσεις.</a:t>
            </a:r>
          </a:p>
          <a:p>
            <a:pPr eaLnBrk="1" hangingPunct="1">
              <a:lnSpc>
                <a:spcPct val="90000"/>
              </a:lnSpc>
            </a:pPr>
            <a:r>
              <a:rPr lang="el-GR" altLang="en-US"/>
              <a:t>Τις Μακροπρόθεσμες υποχρεώσεις τις διακρίνουμε σε:</a:t>
            </a:r>
          </a:p>
          <a:p>
            <a:pPr eaLnBrk="1" hangingPunct="1">
              <a:lnSpc>
                <a:spcPct val="90000"/>
              </a:lnSpc>
              <a:buFont typeface="Wingdings 3" panose="05040102010807070707" pitchFamily="18" charset="2"/>
              <a:buAutoNum type="arabicPeriod"/>
            </a:pPr>
            <a:r>
              <a:rPr lang="el-GR" altLang="en-US" b="1"/>
              <a:t>Δάνεια (Ομολογιακά, ενυπόθηκα, μακροπρόθεσμα)</a:t>
            </a:r>
          </a:p>
          <a:p>
            <a:pPr eaLnBrk="1" hangingPunct="1">
              <a:lnSpc>
                <a:spcPct val="90000"/>
              </a:lnSpc>
              <a:buFont typeface="Wingdings 3" panose="05040102010807070707" pitchFamily="18" charset="2"/>
              <a:buAutoNum type="arabicPeriod"/>
            </a:pPr>
            <a:r>
              <a:rPr lang="el-GR" altLang="en-US" b="1"/>
              <a:t>Λοιπές Μακροπρόθεσμες υποχρεώσεις(Προμηθευτές, γραμμάτια, μετ. επιταγές)</a:t>
            </a:r>
          </a:p>
          <a:p>
            <a:pPr eaLnBrk="1" hangingPunct="1">
              <a:lnSpc>
                <a:spcPct val="90000"/>
              </a:lnSpc>
              <a:buFont typeface="Wingdings 3" panose="05040102010807070707" pitchFamily="18" charset="2"/>
              <a:buAutoNum type="arabicPeriod"/>
            </a:pPr>
            <a:r>
              <a:rPr lang="el-GR" altLang="en-US" b="1"/>
              <a:t>Κρατικές Επιχορηγήσεις</a:t>
            </a:r>
          </a:p>
          <a:p>
            <a:pPr eaLnBrk="1" hangingPunct="1">
              <a:lnSpc>
                <a:spcPct val="90000"/>
              </a:lnSpc>
              <a:buFont typeface="Wingdings 3" panose="05040102010807070707" pitchFamily="18" charset="2"/>
              <a:buAutoNum type="arabicPeriod"/>
            </a:pPr>
            <a:r>
              <a:rPr lang="el-GR" altLang="en-US" b="1"/>
              <a:t>Αναβαλλόμενοι φόροι</a:t>
            </a:r>
            <a:endParaRPr lang="en-US" altLang="en-US" b="1"/>
          </a:p>
        </p:txBody>
      </p:sp>
      <p:sp>
        <p:nvSpPr>
          <p:cNvPr id="80900" name="Footer Placeholder 4">
            <a:extLst>
              <a:ext uri="{FF2B5EF4-FFF2-40B4-BE49-F238E27FC236}">
                <a16:creationId xmlns:a16="http://schemas.microsoft.com/office/drawing/2014/main" id="{794C1940-DA45-4E12-B3BF-6910F8B99DD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0901" name="Slide Number Placeholder 5">
            <a:extLst>
              <a:ext uri="{FF2B5EF4-FFF2-40B4-BE49-F238E27FC236}">
                <a16:creationId xmlns:a16="http://schemas.microsoft.com/office/drawing/2014/main" id="{53846172-3BE8-46EF-B088-2CCD3C938A6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D99D05-0136-49EB-AF9C-E49E98B04D1E}" type="slidenum">
              <a:rPr lang="en-US" altLang="en-US" smtClean="0">
                <a:solidFill>
                  <a:schemeClr val="bg1"/>
                </a:solidFill>
              </a:rPr>
              <a:pPr/>
              <a:t>45</a:t>
            </a:fld>
            <a:endParaRPr lang="en-US" altLang="en-US">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2B7157FC-1E64-46AE-B995-C6DEFD0277B8}"/>
              </a:ext>
            </a:extLst>
          </p:cNvPr>
          <p:cNvSpPr>
            <a:spLocks noGrp="1"/>
          </p:cNvSpPr>
          <p:nvPr>
            <p:ph type="title"/>
          </p:nvPr>
        </p:nvSpPr>
        <p:spPr>
          <a:xfrm>
            <a:off x="847725" y="90805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1923" name="Rectangle 3">
            <a:extLst>
              <a:ext uri="{FF2B5EF4-FFF2-40B4-BE49-F238E27FC236}">
                <a16:creationId xmlns:a16="http://schemas.microsoft.com/office/drawing/2014/main" id="{E43904CC-BB22-4746-9264-83E7E66E0189}"/>
              </a:ext>
            </a:extLst>
          </p:cNvPr>
          <p:cNvSpPr>
            <a:spLocks noGrp="1"/>
          </p:cNvSpPr>
          <p:nvPr>
            <p:ph type="body" idx="1"/>
          </p:nvPr>
        </p:nvSpPr>
        <p:spPr/>
        <p:txBody>
          <a:bodyPr/>
          <a:lstStyle/>
          <a:p>
            <a:pPr algn="just" eaLnBrk="1" hangingPunct="1">
              <a:lnSpc>
                <a:spcPct val="80000"/>
              </a:lnSpc>
            </a:pPr>
            <a:r>
              <a:rPr lang="el-GR" altLang="en-US" sz="1600" b="1">
                <a:latin typeface="Arial" panose="020B0604020202020204" pitchFamily="34" charset="0"/>
              </a:rPr>
              <a:t>Υποχρεώσεις από Χρηματοδοτικές Συμφωνίες</a:t>
            </a:r>
            <a:r>
              <a:rPr lang="en-GB" altLang="en-US" sz="1600" b="1">
                <a:latin typeface="Arial" panose="020B0604020202020204" pitchFamily="34" charset="0"/>
              </a:rPr>
              <a:t> (Liabilities relating </a:t>
            </a:r>
            <a:r>
              <a:rPr lang="en-US" altLang="en-US" sz="1600" b="1">
                <a:latin typeface="Arial" panose="020B0604020202020204" pitchFamily="34" charset="0"/>
              </a:rPr>
              <a:t>to </a:t>
            </a:r>
            <a:r>
              <a:rPr lang="en-GB" altLang="en-US" sz="1600" b="1">
                <a:latin typeface="Arial" panose="020B0604020202020204" pitchFamily="34" charset="0"/>
              </a:rPr>
              <a:t>financing agreements</a:t>
            </a:r>
            <a:r>
              <a:rPr lang="en-GB" altLang="en-US" sz="1600" b="1"/>
              <a:t>). </a:t>
            </a:r>
            <a:r>
              <a:rPr lang="el-GR" altLang="en-US" sz="1600"/>
              <a:t>Οι μακροπρόθεσμες υποχρεώσεις που προέρχονται από χρηματοδοτικές συμφωνίες, συνήθως απαιτούν συστηματική πληρωμή κεφαλαίου και τόκου κατ' έτος για την εξόφλησή τους. Υποχρεώσεις από χρηματοδοτικές συμφωνίες είναι τα Ομολογιακά δάνεια και τα Ενυπόθηκα δάνεια.</a:t>
            </a:r>
          </a:p>
          <a:p>
            <a:pPr algn="just" eaLnBrk="1" hangingPunct="1">
              <a:lnSpc>
                <a:spcPct val="80000"/>
              </a:lnSpc>
            </a:pPr>
            <a:r>
              <a:rPr lang="el-GR" altLang="en-US" sz="1600">
                <a:latin typeface="Arial" panose="020B0604020202020204" pitchFamily="34" charset="0"/>
              </a:rPr>
              <a:t>α) Τα </a:t>
            </a:r>
            <a:r>
              <a:rPr lang="el-GR" altLang="en-US" sz="1600" b="1">
                <a:latin typeface="Arial" panose="020B0604020202020204" pitchFamily="34" charset="0"/>
              </a:rPr>
              <a:t>Ομολογιακά δάνεια</a:t>
            </a:r>
            <a:r>
              <a:rPr lang="el-GR" altLang="en-US" sz="1600">
                <a:latin typeface="Arial" panose="020B0604020202020204" pitchFamily="34" charset="0"/>
              </a:rPr>
              <a:t> (</a:t>
            </a:r>
            <a:r>
              <a:rPr lang="el-GR" altLang="en-US" sz="1600"/>
              <a:t>Bonds Payable) αποτελούν ειδικό τύπο δανείου για χρηματοδότηση Πάγιων περιουσιακών στοιχείων της επιχείρησης και η διάρκεια λήξης τους είναι πάνω από 10 έτη. Οι τόκοι των Ομολογιακών δανείων εξοφλούνται ανά έτος ή ανά εξάμηνο και η αποπληρωμή του αρχικά δανεισθέντος κεφαλαίου γίνεται κατά τη λήξη του δανείου από αποθεματικά κεφάλαια, που έχουν συγκεντρωθεί ειδικά για την εξόφληση του δανείου</a:t>
            </a:r>
            <a:r>
              <a:rPr lang="el-GR" altLang="en-US" sz="1600">
                <a:latin typeface="Arial" panose="020B0604020202020204" pitchFamily="34" charset="0"/>
              </a:rPr>
              <a:t>.</a:t>
            </a:r>
          </a:p>
          <a:p>
            <a:pPr algn="just" eaLnBrk="1" hangingPunct="1">
              <a:lnSpc>
                <a:spcPct val="80000"/>
              </a:lnSpc>
            </a:pPr>
            <a:r>
              <a:rPr lang="el-GR" altLang="en-US" sz="1600">
                <a:latin typeface="Arial" panose="020B0604020202020204" pitchFamily="34" charset="0"/>
              </a:rPr>
              <a:t>β) Τα </a:t>
            </a:r>
            <a:r>
              <a:rPr lang="el-GR" altLang="en-US" sz="1600" b="1">
                <a:latin typeface="Arial" panose="020B0604020202020204" pitchFamily="34" charset="0"/>
              </a:rPr>
              <a:t>Ενυπόθηκα</a:t>
            </a:r>
            <a:r>
              <a:rPr lang="el-GR" altLang="en-US" sz="1600">
                <a:latin typeface="Arial" panose="020B0604020202020204" pitchFamily="34" charset="0"/>
              </a:rPr>
              <a:t> </a:t>
            </a:r>
            <a:r>
              <a:rPr lang="el-GR" altLang="en-US" sz="1600" b="1">
                <a:latin typeface="Arial" panose="020B0604020202020204" pitchFamily="34" charset="0"/>
              </a:rPr>
              <a:t>δάνεια</a:t>
            </a:r>
            <a:r>
              <a:rPr lang="el-GR" altLang="en-US" sz="1600">
                <a:latin typeface="Arial" panose="020B0604020202020204" pitchFamily="34" charset="0"/>
              </a:rPr>
              <a:t> </a:t>
            </a:r>
            <a:r>
              <a:rPr lang="el-GR" altLang="en-US" sz="1600"/>
              <a:t>είναι μακροχρόνιες υποχρεώσεις κυρίως σε Τράπεζες, για τα οποία η επιχείρηση έχει υποθηκεύσει ακίνητά της. Η εξόφληση των ενυπόθηκων δανείων συνίσταται σε εξόφληση τόκων και αρχικού κεφαλαίου κατ' έτος.</a:t>
            </a:r>
            <a:endParaRPr lang="en-US" altLang="en-US" sz="1600"/>
          </a:p>
        </p:txBody>
      </p:sp>
      <p:sp>
        <p:nvSpPr>
          <p:cNvPr id="81924" name="Footer Placeholder 4">
            <a:extLst>
              <a:ext uri="{FF2B5EF4-FFF2-40B4-BE49-F238E27FC236}">
                <a16:creationId xmlns:a16="http://schemas.microsoft.com/office/drawing/2014/main" id="{09AA6A7F-7E5C-4A00-95B5-2FAED53C625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1925" name="Slide Number Placeholder 5">
            <a:extLst>
              <a:ext uri="{FF2B5EF4-FFF2-40B4-BE49-F238E27FC236}">
                <a16:creationId xmlns:a16="http://schemas.microsoft.com/office/drawing/2014/main" id="{6BDF335A-B290-4497-B96F-82BFCD0E55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16222-A401-46A1-987E-515C0670610D}" type="slidenum">
              <a:rPr lang="en-US" altLang="en-US" smtClean="0">
                <a:solidFill>
                  <a:schemeClr val="bg1"/>
                </a:solidFill>
              </a:rPr>
              <a:pPr/>
              <a:t>46</a:t>
            </a:fld>
            <a:endParaRPr lang="en-US" altLang="en-US">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E459710-C053-40D1-9113-B27D02FFB501}"/>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2947" name="Rectangle 3">
            <a:extLst>
              <a:ext uri="{FF2B5EF4-FFF2-40B4-BE49-F238E27FC236}">
                <a16:creationId xmlns:a16="http://schemas.microsoft.com/office/drawing/2014/main" id="{5225F300-7F7D-4D60-A2A8-A820FDCEC568}"/>
              </a:ext>
            </a:extLst>
          </p:cNvPr>
          <p:cNvSpPr>
            <a:spLocks noGrp="1"/>
          </p:cNvSpPr>
          <p:nvPr>
            <p:ph type="body" idx="1"/>
          </p:nvPr>
        </p:nvSpPr>
        <p:spPr/>
        <p:txBody>
          <a:bodyPr/>
          <a:lstStyle/>
          <a:p>
            <a:pPr algn="just" eaLnBrk="1" hangingPunct="1"/>
            <a:r>
              <a:rPr lang="el-GR" altLang="en-US"/>
              <a:t> </a:t>
            </a:r>
            <a:r>
              <a:rPr lang="el-GR" altLang="en-US" b="1"/>
              <a:t>Υποχρεώσεις που προκύπτουν από τη λειτουργία της επιχείρησης (Liabilities Relating to Operational Obligations). </a:t>
            </a:r>
            <a:r>
              <a:rPr lang="el-GR" altLang="en-US"/>
              <a:t>Αυτές οι μακροπρόθεσμες υποχρεώσεις προκύπτουν από τη λειτουργία της επιχείρησης και αφορούν αφ' ενός αγορά εμπ/των ή πρώτων υλών και αφ' ετέρου κοινωνικά προγράμματα για τους εργαζόμενους της επιχείρησης (ασφάλιση, συνταξιοδοτικά προγράμματα κ.λπ.) και η λήξη τους είναι σ' όλες τις περιπτώσεις μεγαλύτερη του ενός έτους. </a:t>
            </a:r>
          </a:p>
          <a:p>
            <a:pPr algn="just" eaLnBrk="1" hangingPunct="1"/>
            <a:r>
              <a:rPr lang="el-GR" altLang="en-US"/>
              <a:t>Στην κατηγορία αυτή υπάγονται </a:t>
            </a:r>
            <a:r>
              <a:rPr lang="el-GR" altLang="en-US" b="1"/>
              <a:t>Γραμμάτια πληρωτέα, Τραπεζικά δάνεια, υποχρεώσεις από μακροχρόνιες μισθώσεις ακινήτων</a:t>
            </a:r>
            <a:r>
              <a:rPr lang="el-GR" altLang="en-US"/>
              <a:t>, υποχρεώσεις για συνταξιοδοτήσεις και υποχρεώσεις από διάφορα προγράμματα αποκατάστασης εργαζομένων κ.λπ.</a:t>
            </a:r>
            <a:endParaRPr lang="en-US" altLang="en-US"/>
          </a:p>
        </p:txBody>
      </p:sp>
      <p:sp>
        <p:nvSpPr>
          <p:cNvPr id="82948" name="Footer Placeholder 4">
            <a:extLst>
              <a:ext uri="{FF2B5EF4-FFF2-40B4-BE49-F238E27FC236}">
                <a16:creationId xmlns:a16="http://schemas.microsoft.com/office/drawing/2014/main" id="{227D1920-7765-435A-85CA-7313321074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2949" name="Slide Number Placeholder 5">
            <a:extLst>
              <a:ext uri="{FF2B5EF4-FFF2-40B4-BE49-F238E27FC236}">
                <a16:creationId xmlns:a16="http://schemas.microsoft.com/office/drawing/2014/main" id="{71684080-1B82-4292-9952-2D73FD3C573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8274E3-0849-41FF-9D3A-BA133BE74DA4}" type="slidenum">
              <a:rPr lang="en-US" altLang="en-US" smtClean="0">
                <a:solidFill>
                  <a:schemeClr val="bg1"/>
                </a:solidFill>
              </a:rPr>
              <a:pPr/>
              <a:t>47</a:t>
            </a:fld>
            <a:endParaRPr lang="en-US" altLang="en-US">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8BA5F8C-F5B5-48BC-89E1-60FB9BC11BDD}"/>
              </a:ext>
            </a:extLst>
          </p:cNvPr>
          <p:cNvSpPr>
            <a:spLocks noGrp="1"/>
          </p:cNvSpPr>
          <p:nvPr>
            <p:ph type="title"/>
          </p:nvPr>
        </p:nvSpPr>
        <p:spPr>
          <a:xfrm>
            <a:off x="1116013" y="908050"/>
            <a:ext cx="7593012"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3971" name="Rectangle 3">
            <a:extLst>
              <a:ext uri="{FF2B5EF4-FFF2-40B4-BE49-F238E27FC236}">
                <a16:creationId xmlns:a16="http://schemas.microsoft.com/office/drawing/2014/main" id="{56C0ADCF-BE82-4955-9F76-A3083E88452D}"/>
              </a:ext>
            </a:extLst>
          </p:cNvPr>
          <p:cNvSpPr>
            <a:spLocks noGrp="1"/>
          </p:cNvSpPr>
          <p:nvPr>
            <p:ph type="body" idx="1"/>
          </p:nvPr>
        </p:nvSpPr>
        <p:spPr/>
        <p:txBody>
          <a:bodyPr/>
          <a:lstStyle/>
          <a:p>
            <a:pPr indent="14288" algn="ctr" eaLnBrk="1" hangingPunct="1">
              <a:buFont typeface="Wingdings 3" panose="05040102010807070707" pitchFamily="18" charset="2"/>
              <a:buNone/>
            </a:pPr>
            <a:r>
              <a:rPr lang="el-GR" altLang="en-US" b="1"/>
              <a:t>Βραχυπρόθεσμες Υποχρεώσεις (Current Liabilities)</a:t>
            </a:r>
          </a:p>
          <a:p>
            <a:pPr indent="14288" algn="ctr" eaLnBrk="1" hangingPunct="1">
              <a:buFont typeface="Wingdings 3" panose="05040102010807070707" pitchFamily="18" charset="2"/>
              <a:buNone/>
            </a:pPr>
            <a:r>
              <a:rPr lang="el-GR" altLang="en-US" b="1"/>
              <a:t> </a:t>
            </a:r>
            <a:endParaRPr lang="el-GR" altLang="en-US"/>
          </a:p>
          <a:p>
            <a:pPr indent="14288" algn="just" eaLnBrk="1" hangingPunct="1">
              <a:buFont typeface="Wingdings 3" panose="05040102010807070707" pitchFamily="18" charset="2"/>
              <a:buNone/>
            </a:pPr>
            <a:r>
              <a:rPr lang="el-GR" altLang="en-US"/>
              <a:t>Είναι οι υποχρεώσεις της επιχείρησης που </a:t>
            </a:r>
            <a:r>
              <a:rPr lang="el-GR" altLang="en-US" b="1"/>
              <a:t>πρέπει να εξοφληθούν</a:t>
            </a:r>
            <a:r>
              <a:rPr lang="el-GR" altLang="en-US"/>
              <a:t> μέχρι το τέλος της επόμενης διαχειριστικής χρήσης δηλ. </a:t>
            </a:r>
            <a:r>
              <a:rPr lang="el-GR" altLang="en-US" b="1"/>
              <a:t>μέσα σ ' ένα έτος</a:t>
            </a:r>
            <a:r>
              <a:rPr lang="el-GR" altLang="en-US"/>
              <a:t>. Οι βραχυπρόθεσμες υποχρεώσεις για την εξόφλησή τους απαιτούν την θυσία στοιχείων του κυκλοφορούντος ενεργητικού ή δημιουργία νέας βραχυπρόθεσμης ή μακροπρόθεσμης υποχρέωσης.</a:t>
            </a:r>
            <a:endParaRPr lang="en-US" altLang="en-US"/>
          </a:p>
        </p:txBody>
      </p:sp>
      <p:sp>
        <p:nvSpPr>
          <p:cNvPr id="83972" name="Footer Placeholder 4">
            <a:extLst>
              <a:ext uri="{FF2B5EF4-FFF2-40B4-BE49-F238E27FC236}">
                <a16:creationId xmlns:a16="http://schemas.microsoft.com/office/drawing/2014/main" id="{CA40C640-3056-48C5-B386-42E0421E71A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3973" name="Slide Number Placeholder 5">
            <a:extLst>
              <a:ext uri="{FF2B5EF4-FFF2-40B4-BE49-F238E27FC236}">
                <a16:creationId xmlns:a16="http://schemas.microsoft.com/office/drawing/2014/main" id="{9650EE12-C123-4655-A682-BED088C3A8D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E76568-1D90-4357-8058-D1291FEFA6DC}" type="slidenum">
              <a:rPr lang="en-US" altLang="en-US" smtClean="0">
                <a:solidFill>
                  <a:schemeClr val="bg1"/>
                </a:solidFill>
              </a:rPr>
              <a:pPr/>
              <a:t>48</a:t>
            </a:fld>
            <a:endParaRPr lang="en-US" altLang="en-US">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B264DF4-72F1-4340-92A1-5D1731D918B3}"/>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4995" name="Rectangle 3">
            <a:extLst>
              <a:ext uri="{FF2B5EF4-FFF2-40B4-BE49-F238E27FC236}">
                <a16:creationId xmlns:a16="http://schemas.microsoft.com/office/drawing/2014/main" id="{310CB848-7A47-4B14-A774-1E1A0D607945}"/>
              </a:ext>
            </a:extLst>
          </p:cNvPr>
          <p:cNvSpPr>
            <a:spLocks noGrp="1"/>
          </p:cNvSpPr>
          <p:nvPr>
            <p:ph type="body" idx="1"/>
          </p:nvPr>
        </p:nvSpPr>
        <p:spPr/>
        <p:txBody>
          <a:bodyPr/>
          <a:lstStyle/>
          <a:p>
            <a:pPr algn="ctr" eaLnBrk="1" hangingPunct="1">
              <a:lnSpc>
                <a:spcPct val="80000"/>
              </a:lnSpc>
              <a:buFont typeface="Wingdings 3" panose="05040102010807070707" pitchFamily="18" charset="2"/>
              <a:buNone/>
            </a:pPr>
            <a:r>
              <a:rPr lang="el-GR" altLang="en-US" sz="1600" b="1" dirty="0"/>
              <a:t>Στις Βραχυπρόθεσμες Υποχρεώσεις περιλαμβάνονται</a:t>
            </a:r>
            <a:r>
              <a:rPr lang="el-GR" altLang="en-US" sz="1600" dirty="0"/>
              <a:t>:</a:t>
            </a:r>
          </a:p>
          <a:p>
            <a:pPr eaLnBrk="1" hangingPunct="1">
              <a:lnSpc>
                <a:spcPct val="80000"/>
              </a:lnSpc>
            </a:pPr>
            <a:r>
              <a:rPr lang="el-GR" altLang="en-US" sz="1600" b="1" dirty="0"/>
              <a:t>Τραπεζικά δάνεια </a:t>
            </a:r>
            <a:r>
              <a:rPr lang="el-GR" altLang="en-US" sz="1600" dirty="0"/>
              <a:t>Με το λογαριασμό αυτό παρακολουθούνται οι υποχρεώσεις της επιχείρησης για βραχυπρόθεσμες χρηματοδοτήσεις που έλαβε από διάφορες Τράπεζες. </a:t>
            </a:r>
          </a:p>
          <a:p>
            <a:pPr eaLnBrk="1" hangingPunct="1">
              <a:lnSpc>
                <a:spcPct val="80000"/>
              </a:lnSpc>
            </a:pPr>
            <a:r>
              <a:rPr lang="el-GR" altLang="en-US" sz="1600" b="1" dirty="0"/>
              <a:t>Βραχυπρόθεσμο μέρος μακροπρόθεσμων δανείων</a:t>
            </a:r>
          </a:p>
          <a:p>
            <a:pPr eaLnBrk="1" hangingPunct="1">
              <a:lnSpc>
                <a:spcPct val="80000"/>
              </a:lnSpc>
            </a:pPr>
            <a:r>
              <a:rPr lang="el-GR" altLang="en-US" sz="1600" b="1" dirty="0"/>
              <a:t>Εμπορικές Υποχρεώσεις (Προμηθευτές, Γραμμάτια πληρωτέα, ΜΕΠ)</a:t>
            </a:r>
          </a:p>
          <a:p>
            <a:pPr eaLnBrk="1" hangingPunct="1">
              <a:lnSpc>
                <a:spcPct val="80000"/>
              </a:lnSpc>
            </a:pPr>
            <a:r>
              <a:rPr lang="el-GR" altLang="en-US" sz="1600" b="1" dirty="0"/>
              <a:t>Φόρος Εισοδήματος</a:t>
            </a:r>
          </a:p>
          <a:p>
            <a:pPr eaLnBrk="1" hangingPunct="1">
              <a:lnSpc>
                <a:spcPct val="80000"/>
              </a:lnSpc>
            </a:pPr>
            <a:r>
              <a:rPr lang="el-GR" altLang="en-US" sz="1600" b="1" dirty="0"/>
              <a:t>Λοιποί φόροι τέλη(ΦΠΑ, Τέλη, ΕΝΦΙΑ, ΦΜΥ, ΦΕΕ)</a:t>
            </a:r>
          </a:p>
          <a:p>
            <a:pPr eaLnBrk="1" hangingPunct="1">
              <a:lnSpc>
                <a:spcPct val="80000"/>
              </a:lnSpc>
            </a:pPr>
            <a:r>
              <a:rPr lang="el-GR" altLang="en-US" sz="1600" b="1" dirty="0"/>
              <a:t>Οργανισμοί Κοινωνικής Ασφάλισης</a:t>
            </a:r>
          </a:p>
          <a:p>
            <a:pPr eaLnBrk="1" hangingPunct="1">
              <a:lnSpc>
                <a:spcPct val="80000"/>
              </a:lnSpc>
            </a:pPr>
            <a:r>
              <a:rPr lang="el-GR" altLang="en-US" sz="1600" b="1" dirty="0"/>
              <a:t>Λοιπές Υποχρεώσεις (Πιστωτές, Αμοιβές προσωπικού πληρωτέες)</a:t>
            </a:r>
          </a:p>
          <a:p>
            <a:pPr eaLnBrk="1" hangingPunct="1">
              <a:lnSpc>
                <a:spcPct val="80000"/>
              </a:lnSpc>
            </a:pPr>
            <a:r>
              <a:rPr lang="el-GR" altLang="en-US" sz="1600" b="1" dirty="0"/>
              <a:t>Έξοδα χρήσης δουλευμένα (οφειλόμενα)</a:t>
            </a:r>
          </a:p>
          <a:p>
            <a:pPr eaLnBrk="1" hangingPunct="1">
              <a:lnSpc>
                <a:spcPct val="80000"/>
              </a:lnSpc>
            </a:pPr>
            <a:r>
              <a:rPr lang="el-GR" altLang="en-US" sz="1600" b="1" dirty="0"/>
              <a:t>Έσοδα επομένων χρήσεων (προεισπραγμένα)</a:t>
            </a:r>
          </a:p>
        </p:txBody>
      </p:sp>
      <p:sp>
        <p:nvSpPr>
          <p:cNvPr id="84996" name="Footer Placeholder 4">
            <a:extLst>
              <a:ext uri="{FF2B5EF4-FFF2-40B4-BE49-F238E27FC236}">
                <a16:creationId xmlns:a16="http://schemas.microsoft.com/office/drawing/2014/main" id="{25B7B54D-0EB1-435D-8650-9086AA700D7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4997" name="Slide Number Placeholder 5">
            <a:extLst>
              <a:ext uri="{FF2B5EF4-FFF2-40B4-BE49-F238E27FC236}">
                <a16:creationId xmlns:a16="http://schemas.microsoft.com/office/drawing/2014/main" id="{DC34B34D-1169-4157-ABD8-2E04E17057B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65EF4E-A4F8-499A-B9F0-0B6D3868235D}" type="slidenum">
              <a:rPr lang="en-US" altLang="en-US" smtClean="0">
                <a:solidFill>
                  <a:schemeClr val="bg1"/>
                </a:solidFill>
              </a:rPr>
              <a:pPr/>
              <a:t>49</a:t>
            </a:fld>
            <a:endParaRPr lang="en-US" altLang="en-US">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AE8A305-09A3-4522-8033-1FABCE879A3B}"/>
              </a:ext>
            </a:extLst>
          </p:cNvPr>
          <p:cNvSpPr>
            <a:spLocks noGrp="1"/>
          </p:cNvSpPr>
          <p:nvPr>
            <p:ph type="ctrTitle"/>
          </p:nvPr>
        </p:nvSpPr>
        <p:spPr>
          <a:xfrm>
            <a:off x="866775" y="2227263"/>
            <a:ext cx="5916613" cy="2549525"/>
          </a:xfrm>
        </p:spPr>
        <p:txBody>
          <a:bodyPr/>
          <a:lstStyle/>
          <a:p>
            <a:r>
              <a:rPr lang="el-GR" altLang="el-GR" dirty="0"/>
              <a:t>ΑΝΑΘΕΣΕΙΣ ΕΡΓΑΣΙΩΝ</a:t>
            </a:r>
          </a:p>
        </p:txBody>
      </p:sp>
      <p:sp>
        <p:nvSpPr>
          <p:cNvPr id="3" name="Subtitle 2">
            <a:extLst>
              <a:ext uri="{FF2B5EF4-FFF2-40B4-BE49-F238E27FC236}">
                <a16:creationId xmlns:a16="http://schemas.microsoft.com/office/drawing/2014/main" id="{77C9FD4A-DFCF-435E-A744-AB3577A563DE}"/>
              </a:ext>
            </a:extLst>
          </p:cNvPr>
          <p:cNvSpPr>
            <a:spLocks noGrp="1"/>
          </p:cNvSpPr>
          <p:nvPr>
            <p:ph type="subTitle" idx="1"/>
          </p:nvPr>
        </p:nvSpPr>
        <p:spPr>
          <a:xfrm>
            <a:off x="866775" y="4776788"/>
            <a:ext cx="5916613" cy="862012"/>
          </a:xfrm>
        </p:spPr>
        <p:txBody>
          <a:bodyPr/>
          <a:lstStyle/>
          <a:p>
            <a:pPr>
              <a:defRPr/>
            </a:pPr>
            <a:r>
              <a:rPr lang="el-GR" sz="2400" dirty="0"/>
              <a:t>2023-2024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70AFB95-03C4-4CE7-8A42-AEA90607FA96}"/>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6019" name="Rectangle 3">
            <a:extLst>
              <a:ext uri="{FF2B5EF4-FFF2-40B4-BE49-F238E27FC236}">
                <a16:creationId xmlns:a16="http://schemas.microsoft.com/office/drawing/2014/main" id="{71CAB2CE-3CBD-4B8D-BF70-BC18325C1E63}"/>
              </a:ext>
            </a:extLst>
          </p:cNvPr>
          <p:cNvSpPr>
            <a:spLocks noGrp="1"/>
          </p:cNvSpPr>
          <p:nvPr>
            <p:ph type="body" idx="1"/>
          </p:nvPr>
        </p:nvSpPr>
        <p:spPr/>
        <p:txBody>
          <a:bodyPr/>
          <a:lstStyle/>
          <a:p>
            <a:pPr algn="just" eaLnBrk="1" hangingPunct="1"/>
            <a:r>
              <a:rPr lang="el-GR" altLang="en-US"/>
              <a:t>Η </a:t>
            </a:r>
            <a:r>
              <a:rPr lang="el-GR" altLang="en-US" b="1"/>
              <a:t>Καθαρή Θέση (</a:t>
            </a:r>
            <a:r>
              <a:rPr lang="en-US" altLang="en-US" b="1"/>
              <a:t>Owners’ Equity)</a:t>
            </a:r>
            <a:r>
              <a:rPr lang="el-GR" altLang="en-US"/>
              <a:t> είναι το τμήμα εκείνο του Παθητικού του Ισολογισμού που περιλαμβάνει τις </a:t>
            </a:r>
            <a:r>
              <a:rPr lang="el-GR" altLang="en-US" b="1"/>
              <a:t>υποχρεώσεις της επιχείρησης προς τους ιδρυτές-φορείς της</a:t>
            </a:r>
            <a:r>
              <a:rPr lang="el-GR" altLang="en-US"/>
              <a:t>. Τα Ίδια Κεφάλαια δείχνουν το ποσό που διεκδικούν οι φορείς της επιχείρησης, αν από το Ενεργητικό αφαιρεθεί το Πραγματικό Παθητικό δηλ. οι υποχρεώσεις της επιχείρησης. Τα </a:t>
            </a:r>
            <a:r>
              <a:rPr lang="el-GR" altLang="en-US" b="1"/>
              <a:t>Ίδια Κεφάλαια </a:t>
            </a:r>
            <a:r>
              <a:rPr lang="el-GR" altLang="en-US"/>
              <a:t>λοιπόν είναι η διαφορά μεταξύ Ενεργητικού και Υποχρεώσεων.</a:t>
            </a:r>
          </a:p>
          <a:p>
            <a:pPr algn="just" eaLnBrk="1" hangingPunct="1"/>
            <a:r>
              <a:rPr lang="el-GR" altLang="en-US"/>
              <a:t>Για να προσδιοριστούν τα Ίδια Κεφάλαια (Κ. Θέση) μεγάλη σημασία έχει η </a:t>
            </a:r>
            <a:r>
              <a:rPr lang="el-GR" altLang="en-US" b="1"/>
              <a:t>αποτίμηση των στοιχείων</a:t>
            </a:r>
            <a:r>
              <a:rPr lang="el-GR" altLang="en-US"/>
              <a:t> του Ενεργητικού και Πραγματικού Παθητικού. Υπερεκτίμηση ή υποεκτίμηση τους έχει άμεση επίπτωση στο ποσό της Καθαρής Θέσης.</a:t>
            </a:r>
            <a:endParaRPr lang="en-US" altLang="en-US"/>
          </a:p>
        </p:txBody>
      </p:sp>
      <p:sp>
        <p:nvSpPr>
          <p:cNvPr id="86020" name="Footer Placeholder 4">
            <a:extLst>
              <a:ext uri="{FF2B5EF4-FFF2-40B4-BE49-F238E27FC236}">
                <a16:creationId xmlns:a16="http://schemas.microsoft.com/office/drawing/2014/main" id="{1439C24C-F7A8-4939-A4FA-4EB1CE829E5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6021" name="Slide Number Placeholder 5">
            <a:extLst>
              <a:ext uri="{FF2B5EF4-FFF2-40B4-BE49-F238E27FC236}">
                <a16:creationId xmlns:a16="http://schemas.microsoft.com/office/drawing/2014/main" id="{31658525-55FC-41DB-8DA6-DA9927C7E37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1141D2-2BCC-4D8C-8FF1-CA1B6CA3BFF5}" type="slidenum">
              <a:rPr lang="en-US" altLang="en-US" smtClean="0">
                <a:solidFill>
                  <a:schemeClr val="bg1"/>
                </a:solidFill>
              </a:rPr>
              <a:pPr/>
              <a:t>50</a:t>
            </a:fld>
            <a:endParaRPr lang="en-US" altLang="en-US">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BFB19E51-2EC9-4C1F-A322-BB7EA9EDB55B}"/>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ΠΑΘΗΤΙΚΟ</a:t>
            </a:r>
            <a:endParaRPr lang="en-GB" altLang="en-US"/>
          </a:p>
        </p:txBody>
      </p:sp>
      <p:sp>
        <p:nvSpPr>
          <p:cNvPr id="3" name="Content Placeholder 2">
            <a:extLst>
              <a:ext uri="{FF2B5EF4-FFF2-40B4-BE49-F238E27FC236}">
                <a16:creationId xmlns:a16="http://schemas.microsoft.com/office/drawing/2014/main" id="{6AF0D17A-B096-4AE4-9775-D6F6EDBAF1A0}"/>
              </a:ext>
            </a:extLst>
          </p:cNvPr>
          <p:cNvSpPr>
            <a:spLocks noGrp="1"/>
          </p:cNvSpPr>
          <p:nvPr>
            <p:ph idx="1"/>
          </p:nvPr>
        </p:nvSpPr>
        <p:spPr/>
        <p:txBody>
          <a:bodyPr/>
          <a:lstStyle/>
          <a:p>
            <a:pPr marL="0" indent="0">
              <a:buFont typeface="Wingdings 3" panose="05040102010807070707" pitchFamily="18" charset="2"/>
              <a:buNone/>
              <a:defRPr/>
            </a:pPr>
            <a:r>
              <a:rPr lang="el-GR" dirty="0"/>
              <a:t>Η Καθαρή Θέση περιλαμβάνει (υπολογίζεται)  τις παρακάτω κατηγορίες στοιχείων</a:t>
            </a:r>
          </a:p>
          <a:p>
            <a:pPr marL="0" indent="0">
              <a:buFont typeface="Wingdings 3" panose="05040102010807070707" pitchFamily="18" charset="2"/>
              <a:buNone/>
              <a:defRPr/>
            </a:pPr>
            <a:endParaRPr lang="el-GR" dirty="0"/>
          </a:p>
          <a:p>
            <a:pPr eaLnBrk="1" hangingPunct="1">
              <a:defRPr/>
            </a:pPr>
            <a:r>
              <a:rPr lang="el-GR" b="1" dirty="0"/>
              <a:t>Καταβεβλημένα Κεφάλαια</a:t>
            </a:r>
          </a:p>
          <a:p>
            <a:pPr eaLnBrk="1" hangingPunct="1">
              <a:defRPr/>
            </a:pPr>
            <a:r>
              <a:rPr lang="el-GR" b="1" dirty="0"/>
              <a:t>Διαφορές εύλογης αξίας</a:t>
            </a:r>
          </a:p>
          <a:p>
            <a:pPr eaLnBrk="1" hangingPunct="1">
              <a:defRPr/>
            </a:pPr>
            <a:r>
              <a:rPr lang="el-GR" b="1" dirty="0"/>
              <a:t>Αποθεματικά και αποτελέσματα εις νέον</a:t>
            </a:r>
          </a:p>
          <a:p>
            <a:pPr eaLnBrk="1" hangingPunct="1">
              <a:defRPr/>
            </a:pPr>
            <a:r>
              <a:rPr lang="el-GR" b="1" dirty="0"/>
              <a:t>Συναλλαγματικές διαφορές</a:t>
            </a:r>
            <a:endParaRPr lang="en-GB" b="1" dirty="0"/>
          </a:p>
        </p:txBody>
      </p:sp>
      <p:sp>
        <p:nvSpPr>
          <p:cNvPr id="87044" name="Footer Placeholder 3">
            <a:extLst>
              <a:ext uri="{FF2B5EF4-FFF2-40B4-BE49-F238E27FC236}">
                <a16:creationId xmlns:a16="http://schemas.microsoft.com/office/drawing/2014/main" id="{A0383ABD-F05F-4822-96CF-A45586E02EE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87045" name="Slide Number Placeholder 4">
            <a:extLst>
              <a:ext uri="{FF2B5EF4-FFF2-40B4-BE49-F238E27FC236}">
                <a16:creationId xmlns:a16="http://schemas.microsoft.com/office/drawing/2014/main" id="{35446A55-C701-400C-91C3-474F126271E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14CDD2-9ACE-49F7-A720-0D758D02CB11}" type="slidenum">
              <a:rPr lang="en-US" altLang="en-US" smtClean="0">
                <a:solidFill>
                  <a:schemeClr val="bg1"/>
                </a:solidFill>
              </a:rPr>
              <a:pPr/>
              <a:t>51</a:t>
            </a:fld>
            <a:endParaRPr lang="en-US" altLang="en-US">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8A5A2AD-4718-4E45-A955-F3335AA606E3}"/>
              </a:ext>
            </a:extLst>
          </p:cNvPr>
          <p:cNvSpPr>
            <a:spLocks noGrp="1"/>
          </p:cNvSpPr>
          <p:nvPr>
            <p:ph type="title"/>
          </p:nvPr>
        </p:nvSpPr>
        <p:spPr>
          <a:xfrm>
            <a:off x="971550" y="981075"/>
            <a:ext cx="7593013" cy="709613"/>
          </a:xfrm>
        </p:spPr>
        <p:txBody>
          <a:bodyPr/>
          <a:lstStyle/>
          <a:p>
            <a:pP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8067" name="Rectangle 3">
            <a:extLst>
              <a:ext uri="{FF2B5EF4-FFF2-40B4-BE49-F238E27FC236}">
                <a16:creationId xmlns:a16="http://schemas.microsoft.com/office/drawing/2014/main" id="{78EBE61E-9845-489F-BEE5-AB99AB3D8C3C}"/>
              </a:ext>
            </a:extLst>
          </p:cNvPr>
          <p:cNvSpPr>
            <a:spLocks noGrp="1"/>
          </p:cNvSpPr>
          <p:nvPr>
            <p:ph type="body" idx="1"/>
          </p:nvPr>
        </p:nvSpPr>
        <p:spPr/>
        <p:txBody>
          <a:bodyPr/>
          <a:lstStyle/>
          <a:p>
            <a:pPr algn="just" eaLnBrk="1" hangingPunct="1"/>
            <a:r>
              <a:rPr lang="el-GR" altLang="en-US" sz="1600"/>
              <a:t>Τα </a:t>
            </a:r>
            <a:r>
              <a:rPr lang="el-GR" altLang="en-US" sz="1600" b="1"/>
              <a:t>Καταβεβλημένα Κεφάλαια </a:t>
            </a:r>
            <a:r>
              <a:rPr lang="el-GR" altLang="en-US" sz="1600"/>
              <a:t>αναλύονται σε επιμέρους λογαριασμούς για την καλύτερη παρακολούθησή τους. Η ανάλυση και η παρουσίαση των Κεφαλαίων στον Ισολογισμό εξαρτάται από την νομική μορφή της επιχείρησης. Όταν πρόκειται για ατομική επιχείρηση η παρακολούθηση της υποχρέωσης στο φορέα της γίνεται μόνο με ένα λογαριασμό με τίτλο </a:t>
            </a:r>
            <a:r>
              <a:rPr lang="el-GR" altLang="en-US" sz="1600" b="1"/>
              <a:t>Κεφάλαιο ή Καθαρή Περιουσία</a:t>
            </a:r>
            <a:r>
              <a:rPr lang="el-GR" altLang="en-US" sz="1600"/>
              <a:t>, ο οποίος στην αρχή παρακολουθεί την αρχική κατάθεση του επιχειρηματία στην επιχείρηση και κατόπιν κατά τη διάρκεια των χρήσεων επηρεάζεται από τις νέες εισφορές και απολήψεις του επιχειρηματία και από την πραγματοποίηση κέρδους ή ζημίας.</a:t>
            </a:r>
          </a:p>
          <a:p>
            <a:pPr algn="just" eaLnBrk="1" hangingPunct="1"/>
            <a:r>
              <a:rPr lang="el-GR" altLang="en-US" sz="1600"/>
              <a:t> Όταν η επιχείρηση είναι προσωπική εταιρία (Ο.Ε., Ε.Ε., Ε.Π.Ε) η παρακολούθηση της υποχρέωσης προς τους φορείς γίνεται με το λογαριασμό </a:t>
            </a:r>
            <a:r>
              <a:rPr lang="el-GR" altLang="en-US" sz="1600" b="1"/>
              <a:t>Εταιρικό Κεφάλαιο</a:t>
            </a:r>
            <a:r>
              <a:rPr lang="el-GR" altLang="en-US" sz="1600"/>
              <a:t> που αναλύεται στους λογαριασμούς κεφαλαίου κάθε εταίρου.</a:t>
            </a:r>
            <a:endParaRPr lang="en-US" altLang="en-US" sz="1600"/>
          </a:p>
        </p:txBody>
      </p:sp>
      <p:sp>
        <p:nvSpPr>
          <p:cNvPr id="88068" name="Footer Placeholder 4">
            <a:extLst>
              <a:ext uri="{FF2B5EF4-FFF2-40B4-BE49-F238E27FC236}">
                <a16:creationId xmlns:a16="http://schemas.microsoft.com/office/drawing/2014/main" id="{E152836C-678A-4ABE-95D8-7CBBFB32E17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8069" name="Slide Number Placeholder 5">
            <a:extLst>
              <a:ext uri="{FF2B5EF4-FFF2-40B4-BE49-F238E27FC236}">
                <a16:creationId xmlns:a16="http://schemas.microsoft.com/office/drawing/2014/main" id="{FBB435B2-1C6E-4FEC-B574-61A9FAF716E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5B14E3-4D6A-45F6-A0CC-6909C80A4965}" type="slidenum">
              <a:rPr lang="en-US" altLang="en-US" smtClean="0">
                <a:solidFill>
                  <a:schemeClr val="bg1"/>
                </a:solidFill>
              </a:rPr>
              <a:pPr/>
              <a:t>52</a:t>
            </a:fld>
            <a:endParaRPr lang="en-US" altLang="en-US">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B123F90-448E-4503-B805-1436C5C8EB22}"/>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89091" name="Rectangle 3">
            <a:extLst>
              <a:ext uri="{FF2B5EF4-FFF2-40B4-BE49-F238E27FC236}">
                <a16:creationId xmlns:a16="http://schemas.microsoft.com/office/drawing/2014/main" id="{A6FE3F71-F046-4B30-AC09-7C72D403F88A}"/>
              </a:ext>
            </a:extLst>
          </p:cNvPr>
          <p:cNvSpPr>
            <a:spLocks noGrp="1"/>
          </p:cNvSpPr>
          <p:nvPr>
            <p:ph type="body" idx="1"/>
          </p:nvPr>
        </p:nvSpPr>
        <p:spPr/>
        <p:txBody>
          <a:bodyPr/>
          <a:lstStyle/>
          <a:p>
            <a:pPr indent="14288" eaLnBrk="1" hangingPunct="1">
              <a:lnSpc>
                <a:spcPct val="90000"/>
              </a:lnSpc>
              <a:buFont typeface="Wingdings 3" panose="05040102010807070707" pitchFamily="18" charset="2"/>
              <a:buNone/>
            </a:pPr>
            <a:r>
              <a:rPr lang="el-GR" altLang="en-US"/>
              <a:t>Προκειμένου για Α.Ε. η παρακολούθηση της υποχρέωσης προς τους μετόχους γίνεται με περισσότερους λογαριασμούς, που διακρίνονται στις παρακάτω κατηγορίες:</a:t>
            </a:r>
          </a:p>
          <a:p>
            <a:pPr indent="14288" algn="just" eaLnBrk="1" hangingPunct="1">
              <a:lnSpc>
                <a:spcPct val="90000"/>
              </a:lnSpc>
            </a:pPr>
            <a:r>
              <a:rPr lang="el-GR" altLang="en-US"/>
              <a:t> </a:t>
            </a:r>
            <a:r>
              <a:rPr lang="el-GR" altLang="en-US" b="1"/>
              <a:t>Μετοχικό Κεφάλαιο </a:t>
            </a:r>
            <a:r>
              <a:rPr lang="en-US" altLang="en-US" b="1"/>
              <a:t>(Paid in Capital)</a:t>
            </a:r>
            <a:r>
              <a:rPr lang="el-GR" altLang="en-US" b="1"/>
              <a:t>.</a:t>
            </a:r>
            <a:r>
              <a:rPr lang="el-GR" altLang="en-US"/>
              <a:t> Αυτός ο λογαριασμός παρακολουθεί τις αρχικές εισφορές που καταβάλλουν οι μέτοχοι για να ιδρυθεί η εταιρία ή τις μετέπειτα εισφορές τους ή τυχόν κεφαλαιοποιήσεις αποθεματικών και κερδών για την αύξηση του μετοχικού κεφαλαίου της Α.Ε. Το Μετοχικό Κεφάλαιο δύναται, για την καλύτερη εξυπηρέτηση των αναγκών της Α.Ε., να αναλύεται σε : Καταβεβλημένο Κεφάλαιο,Ιδρυτικούς τίτλους, Υπέρ το άρτιο.</a:t>
            </a:r>
          </a:p>
        </p:txBody>
      </p:sp>
      <p:sp>
        <p:nvSpPr>
          <p:cNvPr id="89092" name="Footer Placeholder 4">
            <a:extLst>
              <a:ext uri="{FF2B5EF4-FFF2-40B4-BE49-F238E27FC236}">
                <a16:creationId xmlns:a16="http://schemas.microsoft.com/office/drawing/2014/main" id="{807715B9-9060-433C-B2D5-181A282AA7F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89093" name="Slide Number Placeholder 5">
            <a:extLst>
              <a:ext uri="{FF2B5EF4-FFF2-40B4-BE49-F238E27FC236}">
                <a16:creationId xmlns:a16="http://schemas.microsoft.com/office/drawing/2014/main" id="{E9E8A524-B62A-4A58-A330-03919294E5D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7E7870-3095-4E98-83EC-FD0FBB45B5C5}" type="slidenum">
              <a:rPr lang="en-US" altLang="en-US" smtClean="0">
                <a:solidFill>
                  <a:schemeClr val="bg1"/>
                </a:solidFill>
              </a:rPr>
              <a:pPr/>
              <a:t>53</a:t>
            </a:fld>
            <a:endParaRPr lang="en-US" altLang="en-US">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3ED9232D-E91B-43BC-B5DF-9F4FDC1D132D}"/>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 ΠΑΘΗΤΙΚΟ</a:t>
            </a:r>
            <a:endParaRPr lang="en-US" altLang="en-US">
              <a:latin typeface="Arial" panose="020B0604020202020204" pitchFamily="34" charset="0"/>
            </a:endParaRPr>
          </a:p>
        </p:txBody>
      </p:sp>
      <p:sp>
        <p:nvSpPr>
          <p:cNvPr id="90115" name="Rectangle 3">
            <a:extLst>
              <a:ext uri="{FF2B5EF4-FFF2-40B4-BE49-F238E27FC236}">
                <a16:creationId xmlns:a16="http://schemas.microsoft.com/office/drawing/2014/main" id="{04581978-9F19-4BAE-83CF-B9A5B6305CC5}"/>
              </a:ext>
            </a:extLst>
          </p:cNvPr>
          <p:cNvSpPr>
            <a:spLocks noGrp="1"/>
          </p:cNvSpPr>
          <p:nvPr>
            <p:ph type="body" idx="1"/>
          </p:nvPr>
        </p:nvSpPr>
        <p:spPr/>
        <p:txBody>
          <a:bodyPr/>
          <a:lstStyle/>
          <a:p>
            <a:pPr eaLnBrk="1" hangingPunct="1">
              <a:lnSpc>
                <a:spcPct val="80000"/>
              </a:lnSpc>
            </a:pPr>
            <a:endParaRPr lang="el-GR" altLang="en-US" sz="1600" dirty="0"/>
          </a:p>
          <a:p>
            <a:pPr algn="just" eaLnBrk="1" hangingPunct="1">
              <a:lnSpc>
                <a:spcPct val="80000"/>
              </a:lnSpc>
            </a:pPr>
            <a:r>
              <a:rPr lang="el-GR" altLang="en-US" b="1" dirty="0">
                <a:latin typeface="Arial" panose="020B0604020202020204" pitchFamily="34" charset="0"/>
              </a:rPr>
              <a:t>Αποθεματικά Κεφάλαια</a:t>
            </a:r>
            <a:r>
              <a:rPr lang="el-GR" altLang="en-US" dirty="0">
                <a:latin typeface="Arial" panose="020B0604020202020204" pitchFamily="34" charset="0"/>
              </a:rPr>
              <a:t> </a:t>
            </a:r>
            <a:r>
              <a:rPr lang="en-US" altLang="en-US" b="1" dirty="0">
                <a:latin typeface="Arial" panose="020B0604020202020204" pitchFamily="34" charset="0"/>
              </a:rPr>
              <a:t>(Retained Earnings)</a:t>
            </a:r>
            <a:r>
              <a:rPr lang="el-GR" altLang="en-US" b="1" dirty="0">
                <a:latin typeface="Arial" panose="020B0604020202020204" pitchFamily="34" charset="0"/>
              </a:rPr>
              <a:t> </a:t>
            </a:r>
            <a:r>
              <a:rPr lang="el-GR" altLang="en-US" dirty="0">
                <a:latin typeface="Arial" panose="020B0604020202020204" pitchFamily="34" charset="0"/>
              </a:rPr>
              <a:t>είναι οι λογαριασμοί που παρακολουθούν τις συγκεντρώσεις Κεφαλαίων από ποσά των καθαρών κερδών, τα οποία δεν διανεμήθηκαν στους μετόχους ως μερίσματα, αλλά ούτε ενσωματώθηκαν στο Μετοχικό Κεφάλαιο (Αποθεματικά Κεφάλαια σχηματίζονται και στις Ε.Π.Ε.). Αντίθετα αποθεματικά κεφάλαια δεν σχηματίζονται σε ατομικές επιχειρήσεις και προσωπικές εταιρείες.</a:t>
            </a:r>
          </a:p>
          <a:p>
            <a:pPr algn="just" eaLnBrk="1" hangingPunct="1">
              <a:lnSpc>
                <a:spcPct val="80000"/>
              </a:lnSpc>
            </a:pPr>
            <a:r>
              <a:rPr lang="el-GR" altLang="en-US" b="1" dirty="0">
                <a:latin typeface="Arial" panose="020B0604020202020204" pitchFamily="34" charset="0"/>
              </a:rPr>
              <a:t>Αποτελέσματα εις νέον (</a:t>
            </a:r>
            <a:r>
              <a:rPr lang="el-GR" altLang="en-US" dirty="0">
                <a:latin typeface="Arial" panose="020B0604020202020204" pitchFamily="34" charset="0"/>
              </a:rPr>
              <a:t>είναι το αποτέλεσμα της παρούσης χρήσης πριν τη διανομή του και την δημιουργία αποθεματικού κεφαλαίου) </a:t>
            </a:r>
          </a:p>
          <a:p>
            <a:pPr algn="just" eaLnBrk="1" hangingPunct="1">
              <a:lnSpc>
                <a:spcPct val="80000"/>
              </a:lnSpc>
            </a:pPr>
            <a:r>
              <a:rPr lang="el-GR" altLang="en-US" dirty="0">
                <a:latin typeface="Arial" panose="020B0604020202020204" pitchFamily="34" charset="0"/>
              </a:rPr>
              <a:t>Επίσης άλλοι λογαριασμοί της Καθαρής Θέσης που χρησιμοποιούνται σπανιότερα και εφ' όσον παρουσιαστεί ανάγκη είναι </a:t>
            </a:r>
            <a:r>
              <a:rPr lang="el-GR" altLang="en-US" b="1" dirty="0">
                <a:latin typeface="Arial" panose="020B0604020202020204" pitchFamily="34" charset="0"/>
              </a:rPr>
              <a:t>Διαφορές εύλογης αξίας (αναπροσαρμογής)</a:t>
            </a:r>
            <a:r>
              <a:rPr lang="el-GR" altLang="en-US" dirty="0">
                <a:latin typeface="Arial" panose="020B0604020202020204" pitchFamily="34" charset="0"/>
              </a:rPr>
              <a:t>, </a:t>
            </a:r>
            <a:r>
              <a:rPr lang="el-GR" altLang="en-US" b="1" dirty="0">
                <a:latin typeface="Arial" panose="020B0604020202020204" pitchFamily="34" charset="0"/>
              </a:rPr>
              <a:t>Συναλλαγματικές διαφορές.</a:t>
            </a:r>
            <a:endParaRPr lang="en-US" altLang="en-US" b="1" dirty="0">
              <a:latin typeface="Arial" panose="020B0604020202020204" pitchFamily="34" charset="0"/>
            </a:endParaRPr>
          </a:p>
        </p:txBody>
      </p:sp>
      <p:sp>
        <p:nvSpPr>
          <p:cNvPr id="90116" name="Footer Placeholder 4">
            <a:extLst>
              <a:ext uri="{FF2B5EF4-FFF2-40B4-BE49-F238E27FC236}">
                <a16:creationId xmlns:a16="http://schemas.microsoft.com/office/drawing/2014/main" id="{0290D150-4B4F-4085-A075-E3BEE52F0FE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0117" name="Slide Number Placeholder 5">
            <a:extLst>
              <a:ext uri="{FF2B5EF4-FFF2-40B4-BE49-F238E27FC236}">
                <a16:creationId xmlns:a16="http://schemas.microsoft.com/office/drawing/2014/main" id="{C67D62C8-AD2E-4DCC-A231-E883E2E8EC6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E9140F-25D2-4F64-9CD1-BCDC0CB62747}" type="slidenum">
              <a:rPr lang="en-US" altLang="en-US" smtClean="0">
                <a:solidFill>
                  <a:schemeClr val="bg1"/>
                </a:solidFill>
              </a:rPr>
              <a:pPr/>
              <a:t>54</a:t>
            </a:fld>
            <a:endParaRPr lang="en-US" altLang="en-US">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B928CE27-1BAB-4596-BC3E-9D04793D9D2D}"/>
              </a:ext>
            </a:extLst>
          </p:cNvPr>
          <p:cNvSpPr>
            <a:spLocks noGrp="1"/>
          </p:cNvSpPr>
          <p:nvPr>
            <p:ph type="title"/>
          </p:nvPr>
        </p:nvSpPr>
        <p:spPr>
          <a:xfrm>
            <a:off x="865188" y="927100"/>
            <a:ext cx="6345237" cy="709613"/>
          </a:xfrm>
        </p:spPr>
        <p:txBody>
          <a:bodyPr/>
          <a:lstStyle/>
          <a:p>
            <a:pPr algn="ctr"/>
            <a:r>
              <a:rPr lang="el-GR" altLang="en-US">
                <a:latin typeface="Arial" panose="020B0604020202020204" pitchFamily="34" charset="0"/>
              </a:rPr>
              <a:t>ΙΣΟΛΟΓΙΣΜΟΣ ΠΑΘΗΤΙΚΟ</a:t>
            </a:r>
            <a:endParaRPr lang="en-GB" altLang="en-US"/>
          </a:p>
        </p:txBody>
      </p:sp>
      <p:sp>
        <p:nvSpPr>
          <p:cNvPr id="91139" name="Content Placeholder 2">
            <a:extLst>
              <a:ext uri="{FF2B5EF4-FFF2-40B4-BE49-F238E27FC236}">
                <a16:creationId xmlns:a16="http://schemas.microsoft.com/office/drawing/2014/main" id="{849451F0-C053-42F1-BE68-4A5110D71201}"/>
              </a:ext>
            </a:extLst>
          </p:cNvPr>
          <p:cNvSpPr>
            <a:spLocks noGrp="1"/>
          </p:cNvSpPr>
          <p:nvPr>
            <p:ph idx="1"/>
          </p:nvPr>
        </p:nvSpPr>
        <p:spPr/>
        <p:txBody>
          <a:bodyPr/>
          <a:lstStyle/>
          <a:p>
            <a:pPr marL="0" indent="0" algn="ctr">
              <a:buFont typeface="Wingdings 3" panose="05040102010807070707" pitchFamily="18" charset="2"/>
              <a:buNone/>
            </a:pPr>
            <a:r>
              <a:rPr lang="el-GR" altLang="en-US" sz="2000" b="1" dirty="0"/>
              <a:t>Προβλέψεις</a:t>
            </a:r>
          </a:p>
          <a:p>
            <a:pPr marL="0" indent="0" algn="just">
              <a:buFont typeface="Wingdings 3" panose="05040102010807070707" pitchFamily="18" charset="2"/>
              <a:buNone/>
            </a:pPr>
            <a:r>
              <a:rPr lang="el-GR" altLang="el-GR" sz="1400" b="1" dirty="0"/>
              <a:t>Η πρόβλεψη, με βάση τον ορισμό των ΕΛΠ, αποτελεί την υποχρέωση μιας σαφώς καθορισμένης φύσης στοιχείου που κατά την ημερομηνία του ισολογισμού είναι πιθανότερο να συμβεί από το να μη συμβεί ή βέβαιο ότι θα προκύψει αλλά είναι αβέβαιη ως προς το ποσό ή/ και το χρόνο που θα προκύψει. Η πρόβλεψη δείχνει τη βέλτιστη εκτίμηση του ποσού που απαιτείται για να καλυφθεί η σχετική υποχρέωση, οπότε ως όρος δεν ενδείκνυται για τη χρησιμοποίησή του στα εκτιμώμενα ποσά </a:t>
            </a:r>
            <a:r>
              <a:rPr lang="el-GR" altLang="el-GR" sz="1400" b="1" dirty="0" err="1"/>
              <a:t>απομείωσης</a:t>
            </a:r>
            <a:r>
              <a:rPr lang="el-GR" altLang="el-GR" sz="1400" b="1" dirty="0"/>
              <a:t> των περιουσιακών στοιχείων μιας επιχείρησης. Στην πρόβλεψη υπάρχει αβεβαιότητα ως προς το αν θα επέλθει τελικά η υποχρέωση που απορρέει από αυτή και η αβεβαιότητα όσον αφορά το χρόνο που θα προκύψει ή / και το ακριβές ποσό που θα χρειαστεί για το διακανονισμό της. Είδη προβλέψεων είναι</a:t>
            </a:r>
            <a:endParaRPr lang="el-GR" altLang="en-US" sz="1400" b="1" dirty="0"/>
          </a:p>
          <a:p>
            <a:pPr marL="0" indent="0">
              <a:buFont typeface="Wingdings 3" panose="05040102010807070707" pitchFamily="18" charset="2"/>
              <a:buNone/>
            </a:pPr>
            <a:r>
              <a:rPr lang="el-GR" altLang="en-US" sz="2000" b="1" dirty="0"/>
              <a:t>Προβλέψεις για παροχές σε εργαζόμενους</a:t>
            </a:r>
          </a:p>
          <a:p>
            <a:pPr marL="0" indent="0">
              <a:buFont typeface="Wingdings 3" panose="05040102010807070707" pitchFamily="18" charset="2"/>
              <a:buNone/>
            </a:pPr>
            <a:r>
              <a:rPr lang="el-GR" altLang="en-US" sz="2000" b="1" dirty="0"/>
              <a:t>Λοιπές Προβλέψεις</a:t>
            </a:r>
          </a:p>
          <a:p>
            <a:pPr marL="0" indent="0">
              <a:buFont typeface="Wingdings 3" panose="05040102010807070707" pitchFamily="18" charset="2"/>
              <a:buNone/>
            </a:pPr>
            <a:endParaRPr lang="el-GR" altLang="en-US" sz="2000" b="1" dirty="0"/>
          </a:p>
        </p:txBody>
      </p:sp>
      <p:sp>
        <p:nvSpPr>
          <p:cNvPr id="91140" name="Footer Placeholder 3">
            <a:extLst>
              <a:ext uri="{FF2B5EF4-FFF2-40B4-BE49-F238E27FC236}">
                <a16:creationId xmlns:a16="http://schemas.microsoft.com/office/drawing/2014/main" id="{D228B2AE-3AC3-44F6-BF83-1067626C12C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91141" name="Slide Number Placeholder 4">
            <a:extLst>
              <a:ext uri="{FF2B5EF4-FFF2-40B4-BE49-F238E27FC236}">
                <a16:creationId xmlns:a16="http://schemas.microsoft.com/office/drawing/2014/main" id="{88518A34-9354-46E1-995D-BD0FB25B0E9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30E776-1BC1-42A7-8BCA-1D4B55F3E384}" type="slidenum">
              <a:rPr lang="en-US" altLang="en-US" smtClean="0">
                <a:solidFill>
                  <a:schemeClr val="bg1"/>
                </a:solidFill>
              </a:rPr>
              <a:pPr/>
              <a:t>55</a:t>
            </a:fld>
            <a:endParaRPr lang="en-US" altLang="en-US">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B97CC62-E866-4D2A-A8A4-00E259EE3780}"/>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92163" name="Rectangle 3">
            <a:extLst>
              <a:ext uri="{FF2B5EF4-FFF2-40B4-BE49-F238E27FC236}">
                <a16:creationId xmlns:a16="http://schemas.microsoft.com/office/drawing/2014/main" id="{ED00369A-7AC4-493F-AF1E-86A9A275EE2A}"/>
              </a:ext>
            </a:extLst>
          </p:cNvPr>
          <p:cNvSpPr>
            <a:spLocks noGrp="1"/>
          </p:cNvSpPr>
          <p:nvPr>
            <p:ph type="body" idx="1"/>
          </p:nvPr>
        </p:nvSpPr>
        <p:spPr/>
        <p:txBody>
          <a:bodyPr/>
          <a:lstStyle/>
          <a:p>
            <a:pPr algn="ctr" eaLnBrk="1" hangingPunct="1">
              <a:lnSpc>
                <a:spcPct val="90000"/>
              </a:lnSpc>
              <a:buFont typeface="Wingdings 3" panose="05040102010807070707" pitchFamily="18" charset="2"/>
              <a:buNone/>
            </a:pPr>
            <a:r>
              <a:rPr lang="el-GR" altLang="en-US" b="1"/>
              <a:t>Προβλήματα στην παρουσίαση του Ισολογισμού</a:t>
            </a:r>
            <a:r>
              <a:rPr lang="en-US" altLang="en-US"/>
              <a:t> </a:t>
            </a:r>
            <a:endParaRPr lang="el-GR" altLang="en-US"/>
          </a:p>
          <a:p>
            <a:pPr algn="just" eaLnBrk="1" hangingPunct="1">
              <a:lnSpc>
                <a:spcPct val="90000"/>
              </a:lnSpc>
            </a:pPr>
            <a:r>
              <a:rPr lang="el-GR" altLang="en-US"/>
              <a:t>Ο Ισολογισμός, είναι μεγάλης σημασίας, τόσο για την επιχείρηση, όσο και για τους τρίτους που συναλλάσσονται μαζί της. Για το σκοπό αυτό έχουν θεσπιστεί </a:t>
            </a:r>
            <a:r>
              <a:rPr lang="el-GR" altLang="en-US" b="1"/>
              <a:t>νόμοι και αρχές </a:t>
            </a:r>
            <a:r>
              <a:rPr lang="el-GR" altLang="en-US"/>
              <a:t>για την ορθή κατάρτισή του και την πλήρη και ακριβή παρουσίαση των πληροφοριών του.</a:t>
            </a:r>
          </a:p>
          <a:p>
            <a:pPr algn="just" eaLnBrk="1" hangingPunct="1">
              <a:lnSpc>
                <a:spcPct val="90000"/>
              </a:lnSpc>
            </a:pPr>
            <a:r>
              <a:rPr lang="el-GR" altLang="en-US"/>
              <a:t>Παρ' όλες τις υποχρεωτικές διατάξεις για τη σύνταξη του Ισολογισμού, </a:t>
            </a:r>
            <a:r>
              <a:rPr lang="el-GR" altLang="en-US" b="1"/>
              <a:t>πολυάριθμα προβλήματα </a:t>
            </a:r>
            <a:r>
              <a:rPr lang="el-GR" altLang="en-US"/>
              <a:t>ενυπάρχουν στην </a:t>
            </a:r>
            <a:r>
              <a:rPr lang="el-GR" altLang="en-US" b="1"/>
              <a:t>παρουσίαση των πληροφοριών</a:t>
            </a:r>
            <a:r>
              <a:rPr lang="el-GR" altLang="en-US"/>
              <a:t>, που καθιστούν δύσκολη την ανάλυση και τη σύγκριση αυτού, τόσο με Ισολογισμούς προηγούμενων ή επόμενων χρήσεων της επιχείρησης, όσο και με Ισολογισμούς άλλων ομοειδών επιχειρήσεων.</a:t>
            </a:r>
            <a:endParaRPr lang="en-US" altLang="en-US"/>
          </a:p>
        </p:txBody>
      </p:sp>
      <p:sp>
        <p:nvSpPr>
          <p:cNvPr id="92164" name="Footer Placeholder 4">
            <a:extLst>
              <a:ext uri="{FF2B5EF4-FFF2-40B4-BE49-F238E27FC236}">
                <a16:creationId xmlns:a16="http://schemas.microsoft.com/office/drawing/2014/main" id="{1D009776-4CA4-40B0-B6D1-1365E8C7A5E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2165" name="Slide Number Placeholder 5">
            <a:extLst>
              <a:ext uri="{FF2B5EF4-FFF2-40B4-BE49-F238E27FC236}">
                <a16:creationId xmlns:a16="http://schemas.microsoft.com/office/drawing/2014/main" id="{E264589B-250F-461E-BFEE-31B49BA90E7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522E55-8420-4407-877E-5286BF40654A}" type="slidenum">
              <a:rPr lang="en-US" altLang="en-US" smtClean="0">
                <a:solidFill>
                  <a:schemeClr val="bg1"/>
                </a:solidFill>
              </a:rPr>
              <a:pPr/>
              <a:t>56</a:t>
            </a:fld>
            <a:endParaRPr lang="en-US" altLang="en-US">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7F1309D-BA54-4D32-BD0E-0869F58D5D17}"/>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93187" name="Rectangle 3">
            <a:extLst>
              <a:ext uri="{FF2B5EF4-FFF2-40B4-BE49-F238E27FC236}">
                <a16:creationId xmlns:a16="http://schemas.microsoft.com/office/drawing/2014/main" id="{FF3B45CF-8980-4102-80C8-8048B322EC4D}"/>
              </a:ext>
            </a:extLst>
          </p:cNvPr>
          <p:cNvSpPr>
            <a:spLocks noGrp="1"/>
          </p:cNvSpPr>
          <p:nvPr>
            <p:ph type="body" idx="1"/>
          </p:nvPr>
        </p:nvSpPr>
        <p:spPr/>
        <p:txBody>
          <a:bodyPr/>
          <a:lstStyle/>
          <a:p>
            <a:pPr algn="ctr" eaLnBrk="1" hangingPunct="1">
              <a:buFont typeface="Wingdings 3" panose="05040102010807070707" pitchFamily="18" charset="2"/>
              <a:buNone/>
            </a:pPr>
            <a:r>
              <a:rPr lang="el-GR" altLang="en-US" sz="1600" b="1"/>
              <a:t>Τα σημαντικότερα προβλήματα στη κατάρτιση του Ισολογισμού είναι:</a:t>
            </a:r>
          </a:p>
          <a:p>
            <a:pPr algn="just" eaLnBrk="1" hangingPunct="1"/>
            <a:r>
              <a:rPr lang="el-GR" altLang="en-US" sz="1600"/>
              <a:t>1. Τα περισσότερα </a:t>
            </a:r>
            <a:r>
              <a:rPr lang="el-GR" altLang="en-US" sz="1600" b="1"/>
              <a:t>πάγια περιουσιακά στοιχεία</a:t>
            </a:r>
            <a:r>
              <a:rPr lang="el-GR" altLang="en-US" sz="1600"/>
              <a:t> αποτιμώνται με τη </a:t>
            </a:r>
            <a:r>
              <a:rPr lang="el-GR" altLang="en-US" sz="1600" b="1"/>
              <a:t>μέθοδο του ιστορικού κόστους</a:t>
            </a:r>
            <a:r>
              <a:rPr lang="el-GR" altLang="en-US" sz="1600"/>
              <a:t>, γι΄ αυτό δεν είναι εύκολο να προσδιοριστεί η τρέχουσα αξία τους ή αξία αντικατάστασης τους με δεδομένο τον πληθωρισμό που χαρακτηρίζει τις οικονομίες των περισσότερων χωρών. Με αυτό τον </a:t>
            </a:r>
            <a:r>
              <a:rPr lang="el-GR" altLang="en-US" sz="1600" b="1"/>
              <a:t>τρόπο η παρουσίαση της αξίας των πάγιων στοιχείων που είχαν αγοραστεί στο παρελθόν είναι παραπλανητική και δεν δείχνει την πραγματική τους αξία. </a:t>
            </a:r>
            <a:r>
              <a:rPr lang="el-GR" altLang="en-US" sz="1600"/>
              <a:t>Για να αντιμετωπιστεί αυτή η αδυναμία, σε μερικές περιπτώσεις και πάντα με βάση το νόμο, προβλέπεται </a:t>
            </a:r>
            <a:r>
              <a:rPr lang="el-GR" altLang="en-US" sz="1600" b="1"/>
              <a:t>αναπροσαρμογή της αξίας τους</a:t>
            </a:r>
            <a:r>
              <a:rPr lang="el-GR" altLang="en-US" sz="1600"/>
              <a:t>, ώστε η παρουσίασή τους στον Ισολογισμό ν' ανταποκρίνεται πιο πολύ στην πραγματικότητα.</a:t>
            </a:r>
          </a:p>
        </p:txBody>
      </p:sp>
      <p:sp>
        <p:nvSpPr>
          <p:cNvPr id="93188" name="Footer Placeholder 4">
            <a:extLst>
              <a:ext uri="{FF2B5EF4-FFF2-40B4-BE49-F238E27FC236}">
                <a16:creationId xmlns:a16="http://schemas.microsoft.com/office/drawing/2014/main" id="{2366A66D-A683-4AFB-B5D4-2070BB1DA79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3189" name="Slide Number Placeholder 5">
            <a:extLst>
              <a:ext uri="{FF2B5EF4-FFF2-40B4-BE49-F238E27FC236}">
                <a16:creationId xmlns:a16="http://schemas.microsoft.com/office/drawing/2014/main" id="{ACFFDFB5-48E3-4968-9D36-53AE88C642D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CB194B-4498-42A3-8168-B877CF13D910}" type="slidenum">
              <a:rPr lang="en-US" altLang="en-US" smtClean="0">
                <a:solidFill>
                  <a:schemeClr val="bg1"/>
                </a:solidFill>
              </a:rPr>
              <a:pPr/>
              <a:t>57</a:t>
            </a:fld>
            <a:endParaRPr lang="en-US" altLang="en-US">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659016F-D375-43B3-B858-005783326177}"/>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94211" name="Rectangle 3">
            <a:extLst>
              <a:ext uri="{FF2B5EF4-FFF2-40B4-BE49-F238E27FC236}">
                <a16:creationId xmlns:a16="http://schemas.microsoft.com/office/drawing/2014/main" id="{89A318B7-ADE8-4AE4-BBC9-EFCEE217169F}"/>
              </a:ext>
            </a:extLst>
          </p:cNvPr>
          <p:cNvSpPr>
            <a:spLocks noGrp="1"/>
          </p:cNvSpPr>
          <p:nvPr>
            <p:ph type="body" idx="1"/>
          </p:nvPr>
        </p:nvSpPr>
        <p:spPr/>
        <p:txBody>
          <a:bodyPr/>
          <a:lstStyle/>
          <a:p>
            <a:pPr eaLnBrk="1" hangingPunct="1">
              <a:lnSpc>
                <a:spcPct val="90000"/>
              </a:lnSpc>
              <a:buFont typeface="Wingdings 3" panose="05040102010807070707" pitchFamily="18" charset="2"/>
              <a:buNone/>
            </a:pPr>
            <a:r>
              <a:rPr lang="el-GR" altLang="en-US" sz="1400" b="1"/>
              <a:t>Τα σημαντικότερα προβλήματα στη κατάρτιση του Ισολογισμού είναι:</a:t>
            </a:r>
            <a:endParaRPr lang="el-GR" altLang="en-US" sz="1400"/>
          </a:p>
          <a:p>
            <a:pPr algn="just" eaLnBrk="1" hangingPunct="1">
              <a:lnSpc>
                <a:spcPct val="90000"/>
              </a:lnSpc>
            </a:pPr>
            <a:r>
              <a:rPr lang="el-GR" altLang="en-US" sz="1400"/>
              <a:t>2. Για την </a:t>
            </a:r>
            <a:r>
              <a:rPr lang="el-GR" altLang="en-US" sz="1400" b="1"/>
              <a:t>αποτίμηση των αποθεμάτων</a:t>
            </a:r>
            <a:r>
              <a:rPr lang="el-GR" altLang="en-US" sz="1400"/>
              <a:t> υπάρχουν </a:t>
            </a:r>
            <a:r>
              <a:rPr lang="el-GR" altLang="en-US" sz="1400" b="1"/>
              <a:t>πολλές μέθοδοι</a:t>
            </a:r>
            <a:r>
              <a:rPr lang="el-GR" altLang="en-US" sz="1400"/>
              <a:t>. Για παράδειγμα, τα αποθέματα είναι δυνατόν να αποτιμώνται διαφορετικά από επιχείρηση σε επιχείρηση, αλλά και μέσα στην ίδια την επιχείρηση διαφορετικά από προϊόν σε προϊόν. Έστω ότι σε μια διαχειριστική χρήση η επιχείρηση αγοράζει δύο τεμάχια του ίδιου προϊόντος για μεταπώληση, το πρώτο αγοράζεται 300 € και το δεύτερο 400 (λόγω ανόδου των τιμών). Τα προϊόντα αποθηκεύονται και όπως είναι φυσικό δεν μπορεί να διακριθεί ποιο αγοράστηκε με 300€και ποιο με 400€ . Στο τέλος της διαχειριστικής χρήσης το ένα πουλήθηκε, ενώ το άλλο παρέμεινε στην αποθήκη. Διαφορετικές μέθοδοι αποτίμησης, αποτιμούν το προϊόν σε 300 ή 400 ή στο μέσο όρο της τιμής 350€.Αυτή </a:t>
            </a:r>
            <a:r>
              <a:rPr lang="el-GR" altLang="en-US" sz="1400" b="1"/>
              <a:t>η έλλειψη ομοιομορφίας στις μεθόδους αποτίμησης δημιουργεί προβλήματα στην ανάλυση του Ισολογισμού και στη σύγκριση με άλλους Ισολογισμούς. </a:t>
            </a:r>
            <a:r>
              <a:rPr lang="el-GR" altLang="en-US" sz="1400"/>
              <a:t>Παρόμοια προβλήματα παρουσιάζονται κατά την αποτίμηση των πάγιων περιουσιακών στοιχείων και των διαφορετικών χρησιμοποιούμενων μεθόδων απόσβεσης τους (αύξουσα, φθίνουσα, σταθερή κ.λπ.)</a:t>
            </a:r>
          </a:p>
          <a:p>
            <a:pPr eaLnBrk="1" hangingPunct="1">
              <a:lnSpc>
                <a:spcPct val="90000"/>
              </a:lnSpc>
            </a:pPr>
            <a:endParaRPr lang="en-US" altLang="en-US" sz="1400"/>
          </a:p>
        </p:txBody>
      </p:sp>
      <p:sp>
        <p:nvSpPr>
          <p:cNvPr id="94212" name="Footer Placeholder 4">
            <a:extLst>
              <a:ext uri="{FF2B5EF4-FFF2-40B4-BE49-F238E27FC236}">
                <a16:creationId xmlns:a16="http://schemas.microsoft.com/office/drawing/2014/main" id="{CB186B7D-8567-468B-8C18-B51B54BCA04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4213" name="Slide Number Placeholder 5">
            <a:extLst>
              <a:ext uri="{FF2B5EF4-FFF2-40B4-BE49-F238E27FC236}">
                <a16:creationId xmlns:a16="http://schemas.microsoft.com/office/drawing/2014/main" id="{79528850-A1FA-4B15-AD40-A8043670D24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4C33D1-C560-45CE-92F9-71D4505A328E}" type="slidenum">
              <a:rPr lang="en-US" altLang="en-US" smtClean="0">
                <a:solidFill>
                  <a:schemeClr val="bg1"/>
                </a:solidFill>
              </a:rPr>
              <a:pPr/>
              <a:t>58</a:t>
            </a:fld>
            <a:endParaRPr lang="en-US" altLang="en-US">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6F1EB01-4815-4B4C-A262-5A11E1110FDC}"/>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95235" name="Rectangle 3">
            <a:extLst>
              <a:ext uri="{FF2B5EF4-FFF2-40B4-BE49-F238E27FC236}">
                <a16:creationId xmlns:a16="http://schemas.microsoft.com/office/drawing/2014/main" id="{4575061A-FBDB-4E46-8AB5-29607F8428B8}"/>
              </a:ext>
            </a:extLst>
          </p:cNvPr>
          <p:cNvSpPr>
            <a:spLocks noGrp="1"/>
          </p:cNvSpPr>
          <p:nvPr>
            <p:ph type="body" idx="1"/>
          </p:nvPr>
        </p:nvSpPr>
        <p:spPr/>
        <p:txBody>
          <a:bodyPr/>
          <a:lstStyle/>
          <a:p>
            <a:pPr indent="14288" eaLnBrk="1" hangingPunct="1">
              <a:lnSpc>
                <a:spcPct val="90000"/>
              </a:lnSpc>
              <a:buFont typeface="Wingdings 3" panose="05040102010807070707" pitchFamily="18" charset="2"/>
              <a:buNone/>
            </a:pPr>
            <a:r>
              <a:rPr lang="el-GR" altLang="en-US" sz="1400" b="1"/>
              <a:t>Τα σημαντικότερα προβλήματα στη κατάρτιση του Ισολογισμού είναι:</a:t>
            </a:r>
            <a:endParaRPr lang="el-GR" altLang="en-US" sz="1400"/>
          </a:p>
          <a:p>
            <a:pPr indent="14288" algn="just" eaLnBrk="1" hangingPunct="1">
              <a:lnSpc>
                <a:spcPct val="90000"/>
              </a:lnSpc>
            </a:pPr>
            <a:r>
              <a:rPr lang="el-GR" altLang="en-US" sz="1400"/>
              <a:t>3. Ένας τρίτος διαφορετικός τύπος προβλήματος έχει σχέση με το ότι στον Ισολογισμό </a:t>
            </a:r>
            <a:r>
              <a:rPr lang="el-GR" altLang="en-US" sz="1400" b="1"/>
              <a:t>δεν παρουσιάζονται όλα τα στοιχεία της επιχείρησης</a:t>
            </a:r>
            <a:r>
              <a:rPr lang="el-GR" altLang="en-US" sz="1400"/>
              <a:t>, που ενώ είναι μεγάλης αξίας και σπουδαιότητας γι΄ αυτή, δεν μπορεί να μετρηθούν αντικειμενικά και ν' αποτιμηθούν ποσοτικά. Για παράδειγμα, </a:t>
            </a:r>
            <a:r>
              <a:rPr lang="el-GR" altLang="en-US" sz="1400" b="1"/>
              <a:t>η αξία μιας σωστής διοίκησης</a:t>
            </a:r>
            <a:r>
              <a:rPr lang="el-GR" altLang="en-US" sz="1400"/>
              <a:t>, η αξία ενός </a:t>
            </a:r>
            <a:r>
              <a:rPr lang="el-GR" altLang="en-US" sz="1400" b="1"/>
              <a:t>μοναδικού επιχειρηματικού πνεύματος</a:t>
            </a:r>
            <a:r>
              <a:rPr lang="el-GR" altLang="en-US" sz="1400"/>
              <a:t>, το </a:t>
            </a:r>
            <a:r>
              <a:rPr lang="el-GR" altLang="en-US" sz="1400" b="1"/>
              <a:t>άριστα εκπαιδευμένο προσωπικό</a:t>
            </a:r>
            <a:r>
              <a:rPr lang="el-GR" altLang="en-US" sz="1400"/>
              <a:t>, μια </a:t>
            </a:r>
            <a:r>
              <a:rPr lang="el-GR" altLang="en-US" sz="1400" b="1"/>
              <a:t>καλά επιλεγμένη τοποθεσία εγκατάστασης</a:t>
            </a:r>
            <a:r>
              <a:rPr lang="el-GR" altLang="en-US" sz="1400"/>
              <a:t> της επιχείρησης, δεν είναι δυνατόν ν' αποτιμηθούν και δεν παρουσιάζονται στον Ισολογισμό της. Επίσης </a:t>
            </a:r>
            <a:r>
              <a:rPr lang="el-GR" altLang="en-US" sz="1400" b="1"/>
              <a:t>εκκρεμείς δικαστικές υποθέσεις </a:t>
            </a:r>
            <a:r>
              <a:rPr lang="el-GR" altLang="en-US" sz="1400"/>
              <a:t>της επιχείρησης, που η οριστική τους επίλυση δυνατόν να την υποχρεώσει στην πληρωμή μεγάλων χρηματικών ποσών (πρόστιμα, αποζημιώσεις εργαζομένων κ.λπ.) δεν εμφανίζονται στον Ισολογισμό.</a:t>
            </a:r>
          </a:p>
          <a:p>
            <a:pPr indent="14288" algn="just" eaLnBrk="1" hangingPunct="1">
              <a:lnSpc>
                <a:spcPct val="90000"/>
              </a:lnSpc>
              <a:buFont typeface="Wingdings 3" panose="05040102010807070707" pitchFamily="18" charset="2"/>
              <a:buNone/>
            </a:pPr>
            <a:r>
              <a:rPr lang="el-GR" altLang="en-US" sz="1400" b="1"/>
              <a:t>Έχοντας υπό όψη τα παραπάνω προβλήματα θα πρέπει να εξετάζεται ο Ισολογισμός κάθε επιχείρησης με μεγάλη προσοχή και ενδεχομένως, να χρειάζεται, να αναζητηθούν πληροφορίες και από άλλες πηγές, προκειμένου να ληφθούν οι ορθές αποφάσεις.</a:t>
            </a:r>
            <a:endParaRPr lang="en-US" altLang="en-US" sz="1400" b="1"/>
          </a:p>
          <a:p>
            <a:pPr indent="14288" eaLnBrk="1" hangingPunct="1">
              <a:lnSpc>
                <a:spcPct val="90000"/>
              </a:lnSpc>
            </a:pPr>
            <a:endParaRPr lang="en-US" altLang="en-US" sz="1400" b="1"/>
          </a:p>
        </p:txBody>
      </p:sp>
      <p:sp>
        <p:nvSpPr>
          <p:cNvPr id="95236" name="Footer Placeholder 4">
            <a:extLst>
              <a:ext uri="{FF2B5EF4-FFF2-40B4-BE49-F238E27FC236}">
                <a16:creationId xmlns:a16="http://schemas.microsoft.com/office/drawing/2014/main" id="{3F5F2947-290B-4112-8436-90EF0F435E6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5237" name="Slide Number Placeholder 5">
            <a:extLst>
              <a:ext uri="{FF2B5EF4-FFF2-40B4-BE49-F238E27FC236}">
                <a16:creationId xmlns:a16="http://schemas.microsoft.com/office/drawing/2014/main" id="{F49954B0-95DB-417D-8D01-8B7C0060D3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41DE51-5908-4DAF-AD2C-62383614D746}" type="slidenum">
              <a:rPr lang="en-US" altLang="en-US" smtClean="0">
                <a:solidFill>
                  <a:schemeClr val="bg1"/>
                </a:solidFill>
              </a:rPr>
              <a:pPr/>
              <a:t>59</a:t>
            </a:fld>
            <a:endParaRPr lang="en-US"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6E306C2-0A04-4479-858C-78159B13C622}"/>
              </a:ext>
            </a:extLst>
          </p:cNvPr>
          <p:cNvSpPr>
            <a:spLocks noGrp="1"/>
          </p:cNvSpPr>
          <p:nvPr>
            <p:ph type="title"/>
          </p:nvPr>
        </p:nvSpPr>
        <p:spPr>
          <a:xfrm>
            <a:off x="865188" y="927100"/>
            <a:ext cx="6345237" cy="709613"/>
          </a:xfrm>
        </p:spPr>
        <p:txBody>
          <a:bodyPr/>
          <a:lstStyle/>
          <a:p>
            <a:pPr algn="ctr"/>
            <a:r>
              <a:rPr lang="el-GR" altLang="el-GR" dirty="0"/>
              <a:t>ΕΡΓΑΣΙΕΣ ΜΑΘΗΜΑΤΟΣ</a:t>
            </a:r>
          </a:p>
        </p:txBody>
      </p:sp>
      <p:sp>
        <p:nvSpPr>
          <p:cNvPr id="3" name="Content Placeholder 2">
            <a:extLst>
              <a:ext uri="{FF2B5EF4-FFF2-40B4-BE49-F238E27FC236}">
                <a16:creationId xmlns:a16="http://schemas.microsoft.com/office/drawing/2014/main" id="{EF8B9421-87A2-466B-930A-ACD77F533210}"/>
              </a:ext>
            </a:extLst>
          </p:cNvPr>
          <p:cNvSpPr>
            <a:spLocks noGrp="1"/>
          </p:cNvSpPr>
          <p:nvPr>
            <p:ph idx="1"/>
          </p:nvPr>
        </p:nvSpPr>
        <p:spPr>
          <a:xfrm>
            <a:off x="863600" y="2489200"/>
            <a:ext cx="7812856" cy="3530600"/>
          </a:xfrm>
        </p:spPr>
        <p:txBody>
          <a:bodyPr/>
          <a:lstStyle/>
          <a:p>
            <a:pPr>
              <a:defRPr/>
            </a:pPr>
            <a:r>
              <a:rPr lang="el-GR" b="1" dirty="0"/>
              <a:t>Διαμόρφωση Ομάδων (1-2 άτομα ανά ομάδα)-Επιλογή θέματος</a:t>
            </a:r>
          </a:p>
          <a:p>
            <a:pPr>
              <a:defRPr/>
            </a:pPr>
            <a:r>
              <a:rPr lang="el-GR" b="1" dirty="0"/>
              <a:t>Συντονιστής – φοιτητής Ε. Συνοδινού /Πίνακας παρουσιάσεων(χρονολογικά)</a:t>
            </a:r>
          </a:p>
          <a:p>
            <a:pPr>
              <a:defRPr/>
            </a:pPr>
            <a:r>
              <a:rPr lang="el-GR" b="1" dirty="0"/>
              <a:t>Προετοιμασία &amp; υποβολή γραπτού κειμένου </a:t>
            </a:r>
            <a:r>
              <a:rPr lang="en-US" b="1" dirty="0"/>
              <a:t>min </a:t>
            </a:r>
            <a:r>
              <a:rPr lang="el-GR" b="1" dirty="0"/>
              <a:t>4-5 σελίδες ανά φοιτητή (</a:t>
            </a:r>
            <a:r>
              <a:rPr lang="en-US" b="1" dirty="0"/>
              <a:t>times new roman</a:t>
            </a:r>
            <a:r>
              <a:rPr lang="el-GR" b="1" dirty="0"/>
              <a:t>, 12, διάστιχο 1,5).</a:t>
            </a:r>
          </a:p>
          <a:p>
            <a:pPr>
              <a:defRPr/>
            </a:pPr>
            <a:r>
              <a:rPr lang="el-GR" b="1" dirty="0"/>
              <a:t>Παρουσίαση εργασίας με </a:t>
            </a:r>
            <a:r>
              <a:rPr lang="en-US" b="1" dirty="0"/>
              <a:t>Power Point </a:t>
            </a:r>
            <a:r>
              <a:rPr lang="el-GR" b="1" dirty="0"/>
              <a:t>(</a:t>
            </a:r>
            <a:r>
              <a:rPr lang="en-US" b="1" dirty="0"/>
              <a:t>max</a:t>
            </a:r>
            <a:r>
              <a:rPr lang="el-GR" b="1" dirty="0"/>
              <a:t>. 5-6 λεπτά ανά φοιτητή) (2 εργασίες / συνάντηση)</a:t>
            </a:r>
          </a:p>
          <a:p>
            <a:pPr>
              <a:defRPr/>
            </a:pPr>
            <a:r>
              <a:rPr lang="el-GR" b="1" dirty="0"/>
              <a:t>Υποβολή	εργασίας	&amp;	</a:t>
            </a:r>
            <a:r>
              <a:rPr lang="en-US" b="1" dirty="0"/>
              <a:t>PowerPoint</a:t>
            </a:r>
            <a:r>
              <a:rPr lang="el-GR" b="1" dirty="0"/>
              <a:t>	μέσω	</a:t>
            </a:r>
            <a:r>
              <a:rPr lang="en-US" b="1" dirty="0"/>
              <a:t>email</a:t>
            </a:r>
            <a:r>
              <a:rPr lang="el-GR" b="1" dirty="0"/>
              <a:t>	(</a:t>
            </a:r>
            <a:r>
              <a:rPr lang="en-US" b="1" u="heavy" dirty="0" err="1">
                <a:hlinkClick r:id="rId2"/>
              </a:rPr>
              <a:t>elenitur</a:t>
            </a:r>
            <a:r>
              <a:rPr lang="el-GR" b="1" u="heavy" dirty="0">
                <a:hlinkClick r:id="rId2"/>
              </a:rPr>
              <a:t>@</a:t>
            </a:r>
            <a:r>
              <a:rPr lang="en-US" b="1" u="heavy" dirty="0" err="1">
                <a:hlinkClick r:id="rId2"/>
              </a:rPr>
              <a:t>uniwa</a:t>
            </a:r>
            <a:r>
              <a:rPr lang="el-GR" b="1" u="heavy" dirty="0">
                <a:hlinkClick r:id="rId2"/>
              </a:rPr>
              <a:t>.</a:t>
            </a:r>
            <a:r>
              <a:rPr lang="en-US" b="1" u="heavy" dirty="0">
                <a:hlinkClick r:id="rId2"/>
              </a:rPr>
              <a:t>gr </a:t>
            </a:r>
            <a:r>
              <a:rPr lang="el-GR" b="1" u="heavy" dirty="0"/>
              <a:t>/</a:t>
            </a:r>
            <a:r>
              <a:rPr lang="en-US" b="1" u="heavy" dirty="0" err="1">
                <a:hlinkClick r:id="rId3"/>
              </a:rPr>
              <a:t>sasonitou</a:t>
            </a:r>
            <a:r>
              <a:rPr lang="el-GR" b="1" u="heavy" dirty="0">
                <a:hlinkClick r:id="rId3"/>
              </a:rPr>
              <a:t>@</a:t>
            </a:r>
            <a:r>
              <a:rPr lang="en-US" b="1" u="heavy" dirty="0" err="1">
                <a:hlinkClick r:id="rId3"/>
              </a:rPr>
              <a:t>uniwa</a:t>
            </a:r>
            <a:r>
              <a:rPr lang="el-GR" b="1" u="heavy" dirty="0">
                <a:hlinkClick r:id="rId3"/>
              </a:rPr>
              <a:t>.</a:t>
            </a:r>
            <a:r>
              <a:rPr lang="en-US" b="1" u="heavy" dirty="0">
                <a:hlinkClick r:id="rId3"/>
              </a:rPr>
              <a:t>gr</a:t>
            </a:r>
            <a:r>
              <a:rPr lang="el-GR" b="1" u="heavy" dirty="0"/>
              <a:t>)</a:t>
            </a:r>
            <a:r>
              <a:rPr lang="el-GR" b="1" dirty="0"/>
              <a:t> 4 ημέρες πριν την παρουσίαση</a:t>
            </a:r>
          </a:p>
          <a:p>
            <a:pPr>
              <a:defRPr/>
            </a:pPr>
            <a:endParaRPr lang="el-GR" dirty="0"/>
          </a:p>
        </p:txBody>
      </p:sp>
      <p:sp>
        <p:nvSpPr>
          <p:cNvPr id="36868" name="Footer Placeholder 3">
            <a:extLst>
              <a:ext uri="{FF2B5EF4-FFF2-40B4-BE49-F238E27FC236}">
                <a16:creationId xmlns:a16="http://schemas.microsoft.com/office/drawing/2014/main" id="{8F713355-7E1E-4F95-94CF-F249E75D77B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36869" name="Slide Number Placeholder 4">
            <a:extLst>
              <a:ext uri="{FF2B5EF4-FFF2-40B4-BE49-F238E27FC236}">
                <a16:creationId xmlns:a16="http://schemas.microsoft.com/office/drawing/2014/main" id="{36EAFB5B-DB8E-405D-91D1-F50E5936B2F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D0DA10-F3B8-4587-93A3-AE052D44FA79}" type="slidenum">
              <a:rPr lang="en-US" altLang="en-US" smtClean="0">
                <a:solidFill>
                  <a:schemeClr val="bg1"/>
                </a:solidFill>
              </a:rPr>
              <a:pPr/>
              <a:t>6</a:t>
            </a:fld>
            <a:endParaRPr lang="en-US" altLang="en-US">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1A1DFD7-A581-43D1-A79F-7E6E4398B60A}"/>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96259" name="Rectangle 3">
            <a:extLst>
              <a:ext uri="{FF2B5EF4-FFF2-40B4-BE49-F238E27FC236}">
                <a16:creationId xmlns:a16="http://schemas.microsoft.com/office/drawing/2014/main" id="{504E6BD3-69E4-46CC-A662-4EA4E217B1B3}"/>
              </a:ext>
            </a:extLst>
          </p:cNvPr>
          <p:cNvSpPr>
            <a:spLocks noGrp="1"/>
          </p:cNvSpPr>
          <p:nvPr>
            <p:ph type="body" idx="1"/>
          </p:nvPr>
        </p:nvSpPr>
        <p:spPr/>
        <p:txBody>
          <a:bodyPr/>
          <a:lstStyle/>
          <a:p>
            <a:pPr marL="0" indent="0" algn="ctr" eaLnBrk="1" hangingPunct="1">
              <a:buFont typeface="Wingdings 3" panose="05040102010807070707" pitchFamily="18" charset="2"/>
              <a:buNone/>
            </a:pPr>
            <a:r>
              <a:rPr lang="el-GR" altLang="en-US" sz="1600" b="1" dirty="0"/>
              <a:t>ΑΣΚΗΣΗ</a:t>
            </a:r>
          </a:p>
          <a:p>
            <a:pPr marL="0" indent="0" algn="ctr" eaLnBrk="1" hangingPunct="1">
              <a:buFont typeface="Wingdings 3" panose="05040102010807070707" pitchFamily="18" charset="2"/>
              <a:buNone/>
            </a:pPr>
            <a:r>
              <a:rPr lang="el-GR" altLang="en-US" sz="1600" b="1" dirty="0"/>
              <a:t>Με βάση τα παρακάτω στοιχεία να συντάξετε τον Ισολογισμό της επιχείρησης Α στη 1/1/2023</a:t>
            </a:r>
          </a:p>
          <a:p>
            <a:pPr marL="0" indent="0" algn="just" eaLnBrk="1" hangingPunct="1">
              <a:buFont typeface="Wingdings 3" panose="05040102010807070707" pitchFamily="18" charset="2"/>
              <a:buNone/>
            </a:pPr>
            <a:r>
              <a:rPr lang="el-GR" altLang="en-US" sz="1600" dirty="0" err="1"/>
              <a:t>Μηχαν</a:t>
            </a:r>
            <a:r>
              <a:rPr lang="el-GR" altLang="en-US" sz="1600" dirty="0"/>
              <a:t>. </a:t>
            </a:r>
            <a:r>
              <a:rPr lang="el-GR" altLang="en-US" sz="1600" dirty="0" err="1"/>
              <a:t>Εξοπλ</a:t>
            </a:r>
            <a:r>
              <a:rPr lang="el-GR" altLang="en-US" sz="1600" dirty="0"/>
              <a:t>. 5.000.000, Αναλώσιμα υλικά αποθ.  600.000, Έπιπλα και λοιπός εξοπλισμός1.000.000, Ακίνητα 3.000.000, Εμπορεύματα 500.000, Προκαταβολές πελατών 200.000, Γραμμάτια Εισπρακτέα 400.000, Χρεόγραφα 600.000, Ταμείο 200.000, Καταθέσεις όψεως 300.000, Οφειλόμενα ενοίκια 100.000, Προεισπραγμένες προμήθειες 200.000, Προβλέψεις για αποζημιώσεις προσωπικού 500.000, Προμηθευτές500.000, Ενυπόθηκο δάνειο1.000.000, Υποχρεώσεις από φόρους-τέλη 20.000, Αποθεματικό 2.000.000, Γραμμάτια πληρωτέα 400.000, Μακροπρόθεσμες απαιτήσεις κατά συνδεδεμένων επιχειρήσεων 500.000, Προκαταβολές προμηθευτών 300.000, </a:t>
            </a:r>
            <a:r>
              <a:rPr lang="el-GR" altLang="en-US" sz="1600" dirty="0" err="1"/>
              <a:t>Οργ</a:t>
            </a:r>
            <a:r>
              <a:rPr lang="el-GR" altLang="en-US" sz="1600" dirty="0"/>
              <a:t>. </a:t>
            </a:r>
            <a:r>
              <a:rPr lang="el-GR" altLang="en-US" sz="1600" dirty="0" err="1"/>
              <a:t>Κοιν</a:t>
            </a:r>
            <a:r>
              <a:rPr lang="el-GR" altLang="en-US" sz="1600" dirty="0"/>
              <a:t>. </a:t>
            </a:r>
            <a:r>
              <a:rPr lang="el-GR" altLang="en-US" sz="1600" dirty="0" err="1"/>
              <a:t>Ασφ</a:t>
            </a:r>
            <a:r>
              <a:rPr lang="el-GR" altLang="en-US" sz="1600" dirty="0"/>
              <a:t>. 500.000, Χρεώστες 400.000.</a:t>
            </a:r>
            <a:endParaRPr lang="en-US" altLang="en-US" sz="1600" dirty="0"/>
          </a:p>
        </p:txBody>
      </p:sp>
      <p:sp>
        <p:nvSpPr>
          <p:cNvPr id="96260" name="Footer Placeholder 4">
            <a:extLst>
              <a:ext uri="{FF2B5EF4-FFF2-40B4-BE49-F238E27FC236}">
                <a16:creationId xmlns:a16="http://schemas.microsoft.com/office/drawing/2014/main" id="{DD6ADFC4-C269-4CD1-B9E2-90D944957EB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6261" name="Slide Number Placeholder 5">
            <a:extLst>
              <a:ext uri="{FF2B5EF4-FFF2-40B4-BE49-F238E27FC236}">
                <a16:creationId xmlns:a16="http://schemas.microsoft.com/office/drawing/2014/main" id="{90598095-7F9F-4903-865F-CE9D872FE93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A1AB32-F5F7-4D6A-A51B-30F43D09C9E2}" type="slidenum">
              <a:rPr lang="en-US" altLang="en-US" smtClean="0">
                <a:solidFill>
                  <a:schemeClr val="bg1"/>
                </a:solidFill>
              </a:rPr>
              <a:pPr/>
              <a:t>60</a:t>
            </a:fld>
            <a:endParaRPr lang="en-US" altLang="en-US">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981D32A-0A82-4E17-A905-121CD7636728}"/>
              </a:ext>
            </a:extLst>
          </p:cNvPr>
          <p:cNvSpPr>
            <a:spLocks noGrp="1"/>
          </p:cNvSpPr>
          <p:nvPr>
            <p:ph type="title"/>
          </p:nvPr>
        </p:nvSpPr>
        <p:spPr>
          <a:xfrm>
            <a:off x="866775" y="927100"/>
            <a:ext cx="7593013" cy="709613"/>
          </a:xfrm>
        </p:spPr>
        <p:txBody>
          <a:bodyPr/>
          <a:lstStyle/>
          <a:p>
            <a:pPr algn="ctr" eaLnBrk="1" hangingPunct="1"/>
            <a:r>
              <a:rPr lang="el-GR" altLang="en-US">
                <a:latin typeface="Arial" panose="020B0604020202020204" pitchFamily="34" charset="0"/>
              </a:rPr>
              <a:t>ΙΣΟΛΟΓΙΣΜΟΣ</a:t>
            </a:r>
            <a:endParaRPr lang="en-US" altLang="en-US">
              <a:latin typeface="Arial" panose="020B0604020202020204" pitchFamily="34" charset="0"/>
            </a:endParaRPr>
          </a:p>
        </p:txBody>
      </p:sp>
      <p:sp>
        <p:nvSpPr>
          <p:cNvPr id="81923" name="Rectangle 3">
            <a:extLst>
              <a:ext uri="{FF2B5EF4-FFF2-40B4-BE49-F238E27FC236}">
                <a16:creationId xmlns:a16="http://schemas.microsoft.com/office/drawing/2014/main" id="{1F29B187-3708-48C6-B865-B3AAFF0954F5}"/>
              </a:ext>
            </a:extLst>
          </p:cNvPr>
          <p:cNvSpPr>
            <a:spLocks noGrp="1"/>
          </p:cNvSpPr>
          <p:nvPr>
            <p:ph type="body" idx="1"/>
          </p:nvPr>
        </p:nvSpPr>
        <p:spPr>
          <a:extLst/>
        </p:spPr>
        <p:txBody>
          <a:bodyPr/>
          <a:lstStyle/>
          <a:p>
            <a:pPr marL="0" indent="0" algn="ctr" eaLnBrk="1" hangingPunct="1">
              <a:buFont typeface="Wingdings 3" panose="05040102010807070707" pitchFamily="18" charset="2"/>
              <a:buNone/>
              <a:defRPr/>
            </a:pPr>
            <a:r>
              <a:rPr lang="el-GR" altLang="en-US" sz="1600" b="1" dirty="0"/>
              <a:t>ΑΣΚΗΣΗ 1</a:t>
            </a:r>
          </a:p>
          <a:p>
            <a:pPr marL="0" indent="0" algn="ctr" eaLnBrk="1" hangingPunct="1">
              <a:buFont typeface="Wingdings 3" panose="05040102010807070707" pitchFamily="18" charset="2"/>
              <a:buNone/>
              <a:defRPr/>
            </a:pPr>
            <a:r>
              <a:rPr lang="el-GR" altLang="en-US" sz="1600" b="1" dirty="0"/>
              <a:t>Με βάση τα παρακάτω στοιχεία να συντάξετε τον Ισολογισμό της επιχείρησης Α στη 1/1/202</a:t>
            </a:r>
            <a:r>
              <a:rPr lang="en-US" altLang="en-US" sz="1600" b="1"/>
              <a:t>3</a:t>
            </a:r>
            <a:r>
              <a:rPr lang="el-GR" altLang="en-US" sz="1600" b="1"/>
              <a:t> </a:t>
            </a:r>
            <a:r>
              <a:rPr lang="el-GR" altLang="en-US" sz="1600" b="1" dirty="0"/>
              <a:t>σύμφωνα με τα ΕΛΠ</a:t>
            </a:r>
          </a:p>
          <a:p>
            <a:pPr marL="0" indent="0" algn="just" eaLnBrk="1" hangingPunct="1">
              <a:buFont typeface="Wingdings 3" panose="05040102010807070707" pitchFamily="18" charset="2"/>
              <a:buNone/>
              <a:defRPr/>
            </a:pPr>
            <a:r>
              <a:rPr lang="el-GR" altLang="en-US" sz="1600" dirty="0" err="1">
                <a:highlight>
                  <a:srgbClr val="FFFF00"/>
                </a:highlight>
              </a:rPr>
              <a:t>Μηχαν</a:t>
            </a:r>
            <a:r>
              <a:rPr lang="el-GR" altLang="en-US" sz="1600" dirty="0">
                <a:highlight>
                  <a:srgbClr val="FFFF00"/>
                </a:highlight>
              </a:rPr>
              <a:t>. </a:t>
            </a:r>
            <a:r>
              <a:rPr lang="el-GR" altLang="en-US" sz="1600" dirty="0" err="1">
                <a:highlight>
                  <a:srgbClr val="FFFF00"/>
                </a:highlight>
              </a:rPr>
              <a:t>Εξοπλ</a:t>
            </a:r>
            <a:r>
              <a:rPr lang="el-GR" altLang="en-US" sz="1600" dirty="0">
                <a:highlight>
                  <a:srgbClr val="FFFF00"/>
                </a:highlight>
              </a:rPr>
              <a:t>. 5.000.000</a:t>
            </a:r>
            <a:r>
              <a:rPr lang="el-GR" altLang="en-US" sz="1600" dirty="0"/>
              <a:t>, </a:t>
            </a:r>
            <a:r>
              <a:rPr lang="el-GR" altLang="en-US" sz="1600" dirty="0">
                <a:highlight>
                  <a:srgbClr val="FFFF00"/>
                </a:highlight>
              </a:rPr>
              <a:t>Αναλώσιμα υλικά αποθ.  600.000</a:t>
            </a:r>
            <a:r>
              <a:rPr lang="el-GR" altLang="en-US" sz="1600" dirty="0"/>
              <a:t>, </a:t>
            </a:r>
            <a:r>
              <a:rPr lang="el-GR" altLang="en-US" sz="1600" dirty="0">
                <a:highlight>
                  <a:srgbClr val="FFFF00"/>
                </a:highlight>
              </a:rPr>
              <a:t>Έπιπλα και λοιπός εξοπλισμός1.000.000, Ακίνητα 3.000.000, Εμπορεύματα 500.000</a:t>
            </a:r>
            <a:r>
              <a:rPr lang="el-GR" altLang="en-US" sz="1600" dirty="0"/>
              <a:t>, Προκαταβολές πελατών 200.000, </a:t>
            </a:r>
            <a:r>
              <a:rPr lang="el-GR" altLang="en-US" sz="1600" dirty="0">
                <a:highlight>
                  <a:srgbClr val="FFFF00"/>
                </a:highlight>
              </a:rPr>
              <a:t>Γραμμάτια Εισπρακτέα 400.000, Χρεόγραφα 600.000, Ταμείο 200.000, Καταθέσεις όψεως 300.000</a:t>
            </a:r>
            <a:r>
              <a:rPr lang="el-GR" altLang="en-US" sz="1600" dirty="0"/>
              <a:t>, Οφειλόμενα ενοίκια 100.000, Προεισπραγμένες προμήθειες 200.000, Προβλέψεις για αποζημιώσεις προσωπικού 500.000, Προμηθευτές500.000, Ενυπόθηκο δάνειο1.000.000, Υποχρεώσεις από φόρους-τέλη 20.000, Αποθεματικό 2.000.000, Γραμμάτια πληρωτέα 400.000, </a:t>
            </a:r>
            <a:r>
              <a:rPr lang="el-GR" altLang="en-US" sz="1600" dirty="0">
                <a:highlight>
                  <a:srgbClr val="FFFF00"/>
                </a:highlight>
              </a:rPr>
              <a:t>Μακροπρόθεσμες απαιτήσεις κατά συνδεδεμένων επιχειρήσεων 500.000, Προκαταβολές προμηθευτών 300.000,</a:t>
            </a:r>
            <a:r>
              <a:rPr lang="el-GR" altLang="en-US" sz="1600" dirty="0"/>
              <a:t> </a:t>
            </a:r>
            <a:r>
              <a:rPr lang="el-GR" altLang="en-US" sz="1600" dirty="0" err="1"/>
              <a:t>Οργ</a:t>
            </a:r>
            <a:r>
              <a:rPr lang="el-GR" altLang="en-US" sz="1600" dirty="0"/>
              <a:t>. </a:t>
            </a:r>
            <a:r>
              <a:rPr lang="el-GR" altLang="en-US" sz="1600" dirty="0" err="1"/>
              <a:t>Κοιν</a:t>
            </a:r>
            <a:r>
              <a:rPr lang="el-GR" altLang="en-US" sz="1600" dirty="0"/>
              <a:t>. </a:t>
            </a:r>
            <a:r>
              <a:rPr lang="el-GR" altLang="en-US" sz="1600" dirty="0" err="1"/>
              <a:t>Ασφ</a:t>
            </a:r>
            <a:r>
              <a:rPr lang="el-GR" altLang="en-US" sz="1600" dirty="0"/>
              <a:t>. 500.000, </a:t>
            </a:r>
            <a:r>
              <a:rPr lang="el-GR" altLang="en-US" sz="1600" dirty="0">
                <a:highlight>
                  <a:srgbClr val="FFFF00"/>
                </a:highlight>
              </a:rPr>
              <a:t>Χρεώστες 400.000.</a:t>
            </a:r>
            <a:endParaRPr lang="en-US" altLang="en-US" sz="1600" dirty="0">
              <a:highlight>
                <a:srgbClr val="FFFF00"/>
              </a:highlight>
            </a:endParaRPr>
          </a:p>
        </p:txBody>
      </p:sp>
      <p:sp>
        <p:nvSpPr>
          <p:cNvPr id="97284" name="Footer Placeholder 4">
            <a:extLst>
              <a:ext uri="{FF2B5EF4-FFF2-40B4-BE49-F238E27FC236}">
                <a16:creationId xmlns:a16="http://schemas.microsoft.com/office/drawing/2014/main" id="{01DD658A-9874-478C-BB07-8FA74DDE9C0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1</a:t>
            </a:r>
            <a:endParaRPr lang="en-US" altLang="en-US">
              <a:solidFill>
                <a:schemeClr val="accent1"/>
              </a:solidFill>
            </a:endParaRPr>
          </a:p>
        </p:txBody>
      </p:sp>
      <p:sp>
        <p:nvSpPr>
          <p:cNvPr id="97285" name="Slide Number Placeholder 5">
            <a:extLst>
              <a:ext uri="{FF2B5EF4-FFF2-40B4-BE49-F238E27FC236}">
                <a16:creationId xmlns:a16="http://schemas.microsoft.com/office/drawing/2014/main" id="{9E04AA7C-C96E-47C6-BFE2-49B165A39C4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F0D8B4-A07D-4B2C-BB7C-3DFB7646AA25}" type="slidenum">
              <a:rPr lang="en-US" altLang="en-US" smtClean="0">
                <a:solidFill>
                  <a:schemeClr val="bg1"/>
                </a:solidFill>
              </a:rPr>
              <a:pPr/>
              <a:t>61</a:t>
            </a:fld>
            <a:endParaRPr lang="en-US" altLang="en-US">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7609DBEB-88BD-4DE9-AFEE-9D93C900662F}"/>
              </a:ext>
            </a:extLst>
          </p:cNvPr>
          <p:cNvSpPr>
            <a:spLocks noGrp="1"/>
          </p:cNvSpPr>
          <p:nvPr>
            <p:ph type="title"/>
          </p:nvPr>
        </p:nvSpPr>
        <p:spPr>
          <a:xfrm>
            <a:off x="971550" y="922338"/>
            <a:ext cx="6343650" cy="768350"/>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r>
              <a:rPr lang="en-US" altLang="en-US">
                <a:latin typeface="Arial" panose="020B0604020202020204" pitchFamily="34" charset="0"/>
              </a:rPr>
              <a:t> </a:t>
            </a:r>
            <a:endParaRPr lang="el-GR" altLang="el-GR"/>
          </a:p>
        </p:txBody>
      </p:sp>
      <p:sp>
        <p:nvSpPr>
          <p:cNvPr id="98307" name="Content Placeholder 2">
            <a:extLst>
              <a:ext uri="{FF2B5EF4-FFF2-40B4-BE49-F238E27FC236}">
                <a16:creationId xmlns:a16="http://schemas.microsoft.com/office/drawing/2014/main" id="{F02B67EF-39B6-4126-81C0-C7EE7FAC8FCF}"/>
              </a:ext>
            </a:extLst>
          </p:cNvPr>
          <p:cNvSpPr>
            <a:spLocks noGrp="1"/>
          </p:cNvSpPr>
          <p:nvPr>
            <p:ph idx="1"/>
          </p:nvPr>
        </p:nvSpPr>
        <p:spPr>
          <a:xfrm>
            <a:off x="863600" y="2276475"/>
            <a:ext cx="7596188" cy="3743325"/>
          </a:xfrm>
        </p:spPr>
        <p:txBody>
          <a:bodyPr/>
          <a:lstStyle/>
          <a:p>
            <a:pPr marL="0" indent="0">
              <a:buFont typeface="Wingdings 3" panose="05040102010807070707" pitchFamily="18" charset="2"/>
              <a:buNone/>
            </a:pPr>
            <a:r>
              <a:rPr lang="el-GR" altLang="el-GR" sz="2800" b="1"/>
              <a:t>ΕΝΕΡΓΗΤΙΚΟ</a:t>
            </a:r>
          </a:p>
          <a:p>
            <a:pPr marL="0" indent="0">
              <a:buFont typeface="Wingdings 3" panose="05040102010807070707" pitchFamily="18" charset="2"/>
              <a:buNone/>
            </a:pPr>
            <a:r>
              <a:rPr lang="el-GR" altLang="el-GR" sz="2800" b="1"/>
              <a:t>Μη κυκλοφορούντα Π.Σ.</a:t>
            </a:r>
          </a:p>
          <a:p>
            <a:pPr marL="0" indent="0">
              <a:buFont typeface="Wingdings 3" panose="05040102010807070707" pitchFamily="18" charset="2"/>
              <a:buNone/>
            </a:pPr>
            <a:r>
              <a:rPr lang="el-GR" altLang="el-GR" sz="2800" b="1" u="sng"/>
              <a:t>Ενσώματα Π.Σ.</a:t>
            </a:r>
          </a:p>
          <a:p>
            <a:pPr marL="0" indent="0">
              <a:buFont typeface="Wingdings 3" panose="05040102010807070707" pitchFamily="18" charset="2"/>
              <a:buNone/>
            </a:pPr>
            <a:r>
              <a:rPr lang="el-GR" altLang="el-GR" sz="2800"/>
              <a:t>Ακίνητα						3.000.000</a:t>
            </a:r>
          </a:p>
          <a:p>
            <a:pPr marL="0" indent="0">
              <a:buFont typeface="Wingdings 3" panose="05040102010807070707" pitchFamily="18" charset="2"/>
              <a:buNone/>
            </a:pPr>
            <a:r>
              <a:rPr lang="el-GR" altLang="el-GR" sz="2800"/>
              <a:t>Μηχ/κός Εξοπλισμός	5.000.000</a:t>
            </a:r>
          </a:p>
          <a:p>
            <a:pPr marL="0" indent="0">
              <a:buFont typeface="Wingdings 3" panose="05040102010807070707" pitchFamily="18" charset="2"/>
              <a:buNone/>
            </a:pPr>
            <a:r>
              <a:rPr lang="el-GR" altLang="el-GR" sz="2800"/>
              <a:t>Λοιπός Εξοπλισμός	 1.000.000</a:t>
            </a:r>
          </a:p>
          <a:p>
            <a:pPr marL="0" indent="0">
              <a:buFont typeface="Wingdings 3" panose="05040102010807070707" pitchFamily="18" charset="2"/>
              <a:buNone/>
            </a:pPr>
            <a:r>
              <a:rPr lang="el-GR" altLang="el-GR" sz="2800" b="1"/>
              <a:t>Σύνολο						 9.000.000 </a:t>
            </a:r>
            <a:r>
              <a:rPr lang="el-GR" altLang="el-GR" sz="2800"/>
              <a:t>	</a:t>
            </a:r>
          </a:p>
        </p:txBody>
      </p:sp>
      <p:sp>
        <p:nvSpPr>
          <p:cNvPr id="98308" name="Footer Placeholder 3">
            <a:extLst>
              <a:ext uri="{FF2B5EF4-FFF2-40B4-BE49-F238E27FC236}">
                <a16:creationId xmlns:a16="http://schemas.microsoft.com/office/drawing/2014/main" id="{5F7DFD10-2C22-4E98-90D1-6F6CF249FB7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98309" name="Slide Number Placeholder 4">
            <a:extLst>
              <a:ext uri="{FF2B5EF4-FFF2-40B4-BE49-F238E27FC236}">
                <a16:creationId xmlns:a16="http://schemas.microsoft.com/office/drawing/2014/main" id="{B21D3E36-DD1D-4380-AED1-F2833896A20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1307CE-F10E-4CE7-BD93-1B186155ABDE}" type="slidenum">
              <a:rPr lang="en-US" altLang="en-US" smtClean="0">
                <a:solidFill>
                  <a:schemeClr val="bg1"/>
                </a:solidFill>
              </a:rPr>
              <a:pPr/>
              <a:t>62</a:t>
            </a:fld>
            <a:endParaRPr lang="en-US" altLang="en-US">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4CFB1B17-5090-4BED-9D44-000E8CA71DBC}"/>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3" name="Content Placeholder 2">
            <a:extLst>
              <a:ext uri="{FF2B5EF4-FFF2-40B4-BE49-F238E27FC236}">
                <a16:creationId xmlns:a16="http://schemas.microsoft.com/office/drawing/2014/main" id="{2B8D7096-749B-435D-9CD5-B29AAF39F1A8}"/>
              </a:ext>
            </a:extLst>
          </p:cNvPr>
          <p:cNvSpPr>
            <a:spLocks noGrp="1"/>
          </p:cNvSpPr>
          <p:nvPr>
            <p:ph idx="1"/>
          </p:nvPr>
        </p:nvSpPr>
        <p:spPr>
          <a:xfrm>
            <a:off x="863600" y="1989138"/>
            <a:ext cx="7596188" cy="4103687"/>
          </a:xfrm>
        </p:spPr>
        <p:txBody>
          <a:bodyPr/>
          <a:lstStyle/>
          <a:p>
            <a:pPr marL="0" indent="0">
              <a:buFont typeface="Wingdings 3" panose="05040102010807070707" pitchFamily="18" charset="2"/>
              <a:buNone/>
              <a:defRPr/>
            </a:pPr>
            <a:r>
              <a:rPr lang="el-GR" sz="2800" b="1" dirty="0"/>
              <a:t>ΕΝΕΡΓΗΤΙΚΟ</a:t>
            </a:r>
          </a:p>
          <a:p>
            <a:pPr marL="0" indent="0">
              <a:buFont typeface="Wingdings 3" panose="05040102010807070707" pitchFamily="18" charset="2"/>
              <a:buNone/>
              <a:defRPr/>
            </a:pPr>
            <a:r>
              <a:rPr lang="el-GR" sz="2800" b="1" dirty="0"/>
              <a:t>Μη </a:t>
            </a:r>
            <a:r>
              <a:rPr lang="el-GR" sz="2800" b="1" dirty="0" err="1"/>
              <a:t>κυκλοφορούντα</a:t>
            </a:r>
            <a:r>
              <a:rPr lang="el-GR" sz="2800" b="1" dirty="0"/>
              <a:t> Π.Σ.</a:t>
            </a:r>
          </a:p>
          <a:p>
            <a:pPr marL="0" indent="0">
              <a:buFont typeface="Wingdings 3" panose="05040102010807070707" pitchFamily="18" charset="2"/>
              <a:buNone/>
              <a:defRPr/>
            </a:pPr>
            <a:r>
              <a:rPr lang="el-GR" sz="2800" b="1" u="sng" dirty="0" err="1"/>
              <a:t>Αυλα</a:t>
            </a:r>
            <a:r>
              <a:rPr lang="el-GR" sz="2800" b="1" u="sng" dirty="0"/>
              <a:t> Π.Σ.</a:t>
            </a:r>
          </a:p>
          <a:p>
            <a:pPr marL="0" indent="0">
              <a:buFont typeface="Wingdings 3" panose="05040102010807070707" pitchFamily="18" charset="2"/>
              <a:buNone/>
              <a:defRPr/>
            </a:pPr>
            <a:r>
              <a:rPr lang="el-GR" sz="2800" dirty="0"/>
              <a:t>Υπεραξία Επιχείρηση                 500.000</a:t>
            </a:r>
          </a:p>
          <a:p>
            <a:pPr marL="0" indent="0">
              <a:buFont typeface="Wingdings 3" panose="05040102010807070707" pitchFamily="18" charset="2"/>
              <a:buNone/>
              <a:defRPr/>
            </a:pPr>
            <a:r>
              <a:rPr lang="el-GR" sz="2800" b="1" u="sng" dirty="0"/>
              <a:t>Μακροπρόθεσμα Χρηματοοικονομικά Στοιχεία</a:t>
            </a:r>
          </a:p>
          <a:p>
            <a:pPr marL="0" indent="0">
              <a:buFont typeface="Wingdings 3" panose="05040102010807070707" pitchFamily="18" charset="2"/>
              <a:buNone/>
              <a:defRPr/>
            </a:pPr>
            <a:r>
              <a:rPr lang="el-GR" sz="2400" b="1" dirty="0"/>
              <a:t>ΣΥΝΟΛΟ ΜΗ ΚΥΚΛΟΦΟΡΟΥΝΤΩΝ		9.500.000</a:t>
            </a:r>
          </a:p>
          <a:p>
            <a:pPr>
              <a:defRPr/>
            </a:pPr>
            <a:endParaRPr lang="el-GR" dirty="0"/>
          </a:p>
        </p:txBody>
      </p:sp>
      <p:sp>
        <p:nvSpPr>
          <p:cNvPr id="99332" name="Footer Placeholder 3">
            <a:extLst>
              <a:ext uri="{FF2B5EF4-FFF2-40B4-BE49-F238E27FC236}">
                <a16:creationId xmlns:a16="http://schemas.microsoft.com/office/drawing/2014/main" id="{36BE796D-C547-40BF-8FC7-927BF9177F28}"/>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99333" name="Slide Number Placeholder 4">
            <a:extLst>
              <a:ext uri="{FF2B5EF4-FFF2-40B4-BE49-F238E27FC236}">
                <a16:creationId xmlns:a16="http://schemas.microsoft.com/office/drawing/2014/main" id="{608CA2E3-9EED-471D-8A65-BA0C9791E7B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CB78CB-1714-4A94-9C45-081E90AF01FA}" type="slidenum">
              <a:rPr lang="en-US" altLang="en-US" smtClean="0">
                <a:solidFill>
                  <a:schemeClr val="bg1"/>
                </a:solidFill>
              </a:rPr>
              <a:pPr/>
              <a:t>63</a:t>
            </a:fld>
            <a:endParaRPr lang="en-US" altLang="en-US">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CA2B867D-5AC8-4A0D-884E-2072D2E6E28B}"/>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100355" name="Content Placeholder 2">
            <a:extLst>
              <a:ext uri="{FF2B5EF4-FFF2-40B4-BE49-F238E27FC236}">
                <a16:creationId xmlns:a16="http://schemas.microsoft.com/office/drawing/2014/main" id="{5E83A828-1D4A-4944-AC97-4AD8C8E52FB7}"/>
              </a:ext>
            </a:extLst>
          </p:cNvPr>
          <p:cNvSpPr>
            <a:spLocks noGrp="1"/>
          </p:cNvSpPr>
          <p:nvPr>
            <p:ph idx="1"/>
          </p:nvPr>
        </p:nvSpPr>
        <p:spPr>
          <a:xfrm>
            <a:off x="863600" y="2489200"/>
            <a:ext cx="7596188" cy="3748088"/>
          </a:xfrm>
        </p:spPr>
        <p:txBody>
          <a:bodyPr/>
          <a:lstStyle/>
          <a:p>
            <a:pPr marL="0" indent="0">
              <a:buFont typeface="Wingdings 3" panose="05040102010807070707" pitchFamily="18" charset="2"/>
              <a:buNone/>
            </a:pPr>
            <a:r>
              <a:rPr lang="el-GR" altLang="el-GR" sz="2800" b="1"/>
              <a:t>ΕΝΕΡΓΗΤΙΚΟ</a:t>
            </a:r>
          </a:p>
          <a:p>
            <a:pPr marL="0" indent="0">
              <a:buFont typeface="Wingdings 3" panose="05040102010807070707" pitchFamily="18" charset="2"/>
              <a:buNone/>
            </a:pPr>
            <a:r>
              <a:rPr lang="el-GR" altLang="el-GR" sz="2800" b="1"/>
              <a:t>Κυκλοφορούντα Π.Σ</a:t>
            </a:r>
          </a:p>
          <a:p>
            <a:pPr marL="0" indent="0">
              <a:buFont typeface="Wingdings 3" panose="05040102010807070707" pitchFamily="18" charset="2"/>
              <a:buNone/>
            </a:pPr>
            <a:r>
              <a:rPr lang="el-GR" altLang="el-GR" sz="2800" b="1" u="sng"/>
              <a:t>Αποθέματα</a:t>
            </a:r>
          </a:p>
          <a:p>
            <a:pPr marL="0" indent="0">
              <a:buFont typeface="Wingdings 3" panose="05040102010807070707" pitchFamily="18" charset="2"/>
              <a:buNone/>
            </a:pPr>
            <a:r>
              <a:rPr lang="el-GR" altLang="en-US" sz="2800"/>
              <a:t>Εμπορεύματα 	500.000</a:t>
            </a:r>
          </a:p>
          <a:p>
            <a:pPr marL="0" indent="0">
              <a:buFont typeface="Wingdings 3" panose="05040102010807070707" pitchFamily="18" charset="2"/>
              <a:buNone/>
            </a:pPr>
            <a:r>
              <a:rPr lang="el-GR" altLang="en-US" sz="2800"/>
              <a:t>Προκ. Για Αποθ. 300.000</a:t>
            </a:r>
          </a:p>
          <a:p>
            <a:pPr marL="0" indent="0">
              <a:buFont typeface="Wingdings 3" panose="05040102010807070707" pitchFamily="18" charset="2"/>
              <a:buNone/>
            </a:pPr>
            <a:r>
              <a:rPr lang="el-GR" altLang="en-US" sz="2800"/>
              <a:t>Λοιπά αποθ.  	600.000</a:t>
            </a:r>
          </a:p>
          <a:p>
            <a:pPr marL="0" indent="0">
              <a:buFont typeface="Wingdings 3" panose="05040102010807070707" pitchFamily="18" charset="2"/>
              <a:buNone/>
            </a:pPr>
            <a:r>
              <a:rPr lang="el-GR" altLang="el-GR" sz="2800" b="1"/>
              <a:t>Σύνολο				1.400.000</a:t>
            </a:r>
          </a:p>
        </p:txBody>
      </p:sp>
      <p:sp>
        <p:nvSpPr>
          <p:cNvPr id="100356" name="Footer Placeholder 3">
            <a:extLst>
              <a:ext uri="{FF2B5EF4-FFF2-40B4-BE49-F238E27FC236}">
                <a16:creationId xmlns:a16="http://schemas.microsoft.com/office/drawing/2014/main" id="{DD83D5B2-2AA6-42CE-BCD4-5C18DBADB35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0357" name="Slide Number Placeholder 4">
            <a:extLst>
              <a:ext uri="{FF2B5EF4-FFF2-40B4-BE49-F238E27FC236}">
                <a16:creationId xmlns:a16="http://schemas.microsoft.com/office/drawing/2014/main" id="{130E4F27-B0A3-4B91-BAF8-CBEE3967068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DEE49D-A7FE-4A3D-81CB-36D716E33540}" type="slidenum">
              <a:rPr lang="en-US" altLang="en-US" smtClean="0">
                <a:solidFill>
                  <a:schemeClr val="bg1"/>
                </a:solidFill>
              </a:rPr>
              <a:pPr/>
              <a:t>64</a:t>
            </a:fld>
            <a:endParaRPr lang="en-US" altLang="en-US">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48CC5289-E051-45BD-BB53-B302D018FB6B}"/>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3" name="Content Placeholder 2">
            <a:extLst>
              <a:ext uri="{FF2B5EF4-FFF2-40B4-BE49-F238E27FC236}">
                <a16:creationId xmlns:a16="http://schemas.microsoft.com/office/drawing/2014/main" id="{B4209F35-F22B-4927-96A5-25556C6DF00C}"/>
              </a:ext>
            </a:extLst>
          </p:cNvPr>
          <p:cNvSpPr>
            <a:spLocks noGrp="1"/>
          </p:cNvSpPr>
          <p:nvPr>
            <p:ph idx="1"/>
          </p:nvPr>
        </p:nvSpPr>
        <p:spPr>
          <a:extLst/>
        </p:spPr>
        <p:txBody>
          <a:bodyPr/>
          <a:lstStyle/>
          <a:p>
            <a:pPr marL="0" indent="0">
              <a:buFont typeface="Wingdings 3" panose="05040102010807070707" pitchFamily="18" charset="2"/>
              <a:buNone/>
              <a:defRPr/>
            </a:pPr>
            <a:r>
              <a:rPr lang="el-GR" sz="2800" b="1" dirty="0"/>
              <a:t>ΕΝΕΡΓΗΤΙΚΟ</a:t>
            </a:r>
          </a:p>
          <a:p>
            <a:pPr marL="0" indent="0">
              <a:buFont typeface="Wingdings 3" panose="05040102010807070707" pitchFamily="18" charset="2"/>
              <a:buNone/>
              <a:defRPr/>
            </a:pPr>
            <a:r>
              <a:rPr lang="el-GR" sz="2800" b="1" dirty="0" err="1"/>
              <a:t>Κυκλοφορούντα</a:t>
            </a:r>
            <a:r>
              <a:rPr lang="el-GR" sz="2800" b="1" dirty="0"/>
              <a:t> Π.Σ</a:t>
            </a:r>
          </a:p>
          <a:p>
            <a:pPr marL="0" indent="0">
              <a:buFont typeface="Wingdings 3" panose="05040102010807070707" pitchFamily="18" charset="2"/>
              <a:buNone/>
              <a:defRPr/>
            </a:pPr>
            <a:r>
              <a:rPr lang="el-GR" sz="2800" b="1" u="sng" dirty="0"/>
              <a:t>Χρηματοοικονομικά Στοιχεία και </a:t>
            </a:r>
            <a:r>
              <a:rPr lang="el-GR" sz="2800" b="1" u="sng" dirty="0" err="1"/>
              <a:t>Προκ</a:t>
            </a:r>
            <a:r>
              <a:rPr lang="el-GR" sz="2800" b="1" u="sng" dirty="0"/>
              <a:t>/</a:t>
            </a:r>
            <a:r>
              <a:rPr lang="el-GR" sz="2800" b="1" u="sng" dirty="0" err="1"/>
              <a:t>λές</a:t>
            </a:r>
            <a:endParaRPr lang="el-GR" sz="2800" b="1" u="sng" dirty="0"/>
          </a:p>
          <a:p>
            <a:pPr marL="0" indent="0">
              <a:buFont typeface="Wingdings 3" panose="05040102010807070707" pitchFamily="18" charset="2"/>
              <a:buNone/>
              <a:defRPr/>
            </a:pPr>
            <a:r>
              <a:rPr lang="el-GR" sz="2800" dirty="0"/>
              <a:t>Εμπορικές Απαιτήσεις 400.000</a:t>
            </a:r>
            <a:r>
              <a:rPr lang="el-GR" sz="1600" dirty="0"/>
              <a:t>(</a:t>
            </a:r>
            <a:r>
              <a:rPr lang="el-GR" altLang="en-US" sz="1600" dirty="0"/>
              <a:t>Γραμμάτια Εισπρακτέα)</a:t>
            </a:r>
          </a:p>
          <a:p>
            <a:pPr marL="0" indent="0">
              <a:buFont typeface="Wingdings 3" panose="05040102010807070707" pitchFamily="18" charset="2"/>
              <a:buNone/>
              <a:defRPr/>
            </a:pPr>
            <a:r>
              <a:rPr lang="el-GR" altLang="en-US" sz="2800" dirty="0"/>
              <a:t>Λοιπές Απαιτήσεις 	 400.000 </a:t>
            </a:r>
            <a:r>
              <a:rPr lang="el-GR" altLang="en-US" sz="1600" dirty="0"/>
              <a:t>(Χρεώστες) </a:t>
            </a:r>
          </a:p>
          <a:p>
            <a:pPr marL="0" indent="0">
              <a:buFont typeface="Wingdings 3" panose="05040102010807070707" pitchFamily="18" charset="2"/>
              <a:buNone/>
              <a:defRPr/>
            </a:pPr>
            <a:r>
              <a:rPr lang="el-GR" altLang="en-US" sz="2800" dirty="0"/>
              <a:t>Λοιπά </a:t>
            </a:r>
            <a:r>
              <a:rPr lang="el-GR" altLang="en-US" sz="2800" dirty="0" err="1"/>
              <a:t>Χρηματ</a:t>
            </a:r>
            <a:r>
              <a:rPr lang="el-GR" altLang="en-US" sz="2800" dirty="0"/>
              <a:t>. Στοιχεία 600.000 </a:t>
            </a:r>
            <a:r>
              <a:rPr lang="el-GR" altLang="en-US" sz="1600" dirty="0"/>
              <a:t>(Χρεόγραφα)</a:t>
            </a:r>
            <a:endParaRPr lang="el-GR" sz="1600" dirty="0"/>
          </a:p>
          <a:p>
            <a:pPr marL="0" indent="0">
              <a:buFont typeface="Wingdings 3" panose="05040102010807070707" pitchFamily="18" charset="2"/>
              <a:buNone/>
              <a:defRPr/>
            </a:pPr>
            <a:endParaRPr lang="el-GR" sz="1600" dirty="0"/>
          </a:p>
          <a:p>
            <a:pPr marL="0" indent="0">
              <a:buFont typeface="Wingdings 3" panose="05040102010807070707" pitchFamily="18" charset="2"/>
              <a:buNone/>
              <a:defRPr/>
            </a:pPr>
            <a:endParaRPr lang="el-GR" sz="2800" dirty="0">
              <a:highlight>
                <a:srgbClr val="FFFF00"/>
              </a:highlight>
            </a:endParaRPr>
          </a:p>
          <a:p>
            <a:pPr>
              <a:defRPr/>
            </a:pPr>
            <a:endParaRPr lang="el-GR" dirty="0"/>
          </a:p>
        </p:txBody>
      </p:sp>
      <p:sp>
        <p:nvSpPr>
          <p:cNvPr id="101380" name="Footer Placeholder 3">
            <a:extLst>
              <a:ext uri="{FF2B5EF4-FFF2-40B4-BE49-F238E27FC236}">
                <a16:creationId xmlns:a16="http://schemas.microsoft.com/office/drawing/2014/main" id="{D25C87D7-72EA-4F9D-ACDE-BBF51CB3C893}"/>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1381" name="Slide Number Placeholder 4">
            <a:extLst>
              <a:ext uri="{FF2B5EF4-FFF2-40B4-BE49-F238E27FC236}">
                <a16:creationId xmlns:a16="http://schemas.microsoft.com/office/drawing/2014/main" id="{D4BF80DA-F6D7-4A2F-9AD9-B1E65D7B297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632009-E123-4AC4-83A3-109FFDECD7B3}" type="slidenum">
              <a:rPr lang="en-US" altLang="en-US" smtClean="0">
                <a:solidFill>
                  <a:schemeClr val="bg1"/>
                </a:solidFill>
              </a:rPr>
              <a:pPr/>
              <a:t>65</a:t>
            </a:fld>
            <a:endParaRPr lang="en-US" altLang="en-US">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B20749F2-7BCA-4338-B688-52F479B3B139}"/>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102403" name="Content Placeholder 2">
            <a:extLst>
              <a:ext uri="{FF2B5EF4-FFF2-40B4-BE49-F238E27FC236}">
                <a16:creationId xmlns:a16="http://schemas.microsoft.com/office/drawing/2014/main" id="{F55EDA68-7B0C-47FA-B716-A86C6DD405B5}"/>
              </a:ext>
            </a:extLst>
          </p:cNvPr>
          <p:cNvSpPr>
            <a:spLocks noGrp="1"/>
          </p:cNvSpPr>
          <p:nvPr>
            <p:ph idx="1"/>
          </p:nvPr>
        </p:nvSpPr>
        <p:spPr>
          <a:xfrm>
            <a:off x="863600" y="2205038"/>
            <a:ext cx="7596188" cy="3960812"/>
          </a:xfrm>
        </p:spPr>
        <p:txBody>
          <a:bodyPr/>
          <a:lstStyle/>
          <a:p>
            <a:pPr marL="0" indent="0">
              <a:buFont typeface="Wingdings 3" panose="05040102010807070707" pitchFamily="18" charset="2"/>
              <a:buNone/>
            </a:pPr>
            <a:r>
              <a:rPr lang="el-GR" altLang="el-GR" sz="2800" b="1"/>
              <a:t>ΕΝΕΡΓΗΤΙΚΟ</a:t>
            </a:r>
          </a:p>
          <a:p>
            <a:pPr marL="0" indent="0">
              <a:buFont typeface="Wingdings 3" panose="05040102010807070707" pitchFamily="18" charset="2"/>
              <a:buNone/>
            </a:pPr>
            <a:r>
              <a:rPr lang="el-GR" altLang="el-GR" sz="2800" b="1"/>
              <a:t>Κυκλοφορούντα Π.Σ</a:t>
            </a:r>
          </a:p>
          <a:p>
            <a:pPr marL="0" indent="0">
              <a:buFont typeface="Wingdings 3" panose="05040102010807070707" pitchFamily="18" charset="2"/>
              <a:buNone/>
            </a:pPr>
            <a:r>
              <a:rPr lang="el-GR" altLang="el-GR" sz="2800" b="1" u="sng"/>
              <a:t>Χρηματοοικονομικά Στοιχεία και Προκ/λές</a:t>
            </a:r>
          </a:p>
          <a:p>
            <a:pPr marL="0" indent="0">
              <a:buFont typeface="Wingdings 3" panose="05040102010807070707" pitchFamily="18" charset="2"/>
              <a:buNone/>
            </a:pPr>
            <a:r>
              <a:rPr lang="el-GR" altLang="en-US" sz="2800"/>
              <a:t>Ταμειακά Διαθέσιμα 	500.000</a:t>
            </a:r>
          </a:p>
          <a:p>
            <a:pPr marL="0" indent="0">
              <a:buFont typeface="Wingdings 3" panose="05040102010807070707" pitchFamily="18" charset="2"/>
              <a:buNone/>
            </a:pPr>
            <a:r>
              <a:rPr lang="el-GR" altLang="en-US"/>
              <a:t>(Ταμείο 200.000, Καταθέσεις όψεως 300.000)</a:t>
            </a:r>
          </a:p>
          <a:p>
            <a:pPr marL="0" indent="0">
              <a:buFont typeface="Wingdings 3" panose="05040102010807070707" pitchFamily="18" charset="2"/>
              <a:buNone/>
            </a:pPr>
            <a:r>
              <a:rPr lang="el-GR" altLang="en-US" b="1"/>
              <a:t>Σύνολο							1.900.000</a:t>
            </a:r>
          </a:p>
          <a:p>
            <a:pPr marL="0" indent="0">
              <a:buFont typeface="Wingdings 3" panose="05040102010807070707" pitchFamily="18" charset="2"/>
              <a:buNone/>
            </a:pPr>
            <a:r>
              <a:rPr lang="el-GR" altLang="el-GR" b="1"/>
              <a:t>ΣΥΝΟΛΟ ΚΥΚΛΟΦΟΡΟΥΝΤΩΝ		3.300.000</a:t>
            </a:r>
          </a:p>
          <a:p>
            <a:pPr marL="0" indent="0">
              <a:buFont typeface="Wingdings 3" panose="05040102010807070707" pitchFamily="18" charset="2"/>
              <a:buNone/>
            </a:pPr>
            <a:r>
              <a:rPr lang="el-GR" altLang="el-GR" sz="2800" b="1"/>
              <a:t>ΣΥΝΟΛΟ ΕΝΕΡΓΗΤΙΚΟΥ	12.800.000</a:t>
            </a:r>
          </a:p>
          <a:p>
            <a:pPr marL="0" indent="0">
              <a:buFont typeface="Wingdings 3" panose="05040102010807070707" pitchFamily="18" charset="2"/>
              <a:buNone/>
            </a:pPr>
            <a:endParaRPr lang="el-GR" altLang="en-US"/>
          </a:p>
          <a:p>
            <a:pPr marL="0" indent="0">
              <a:buFont typeface="Wingdings 3" panose="05040102010807070707" pitchFamily="18" charset="2"/>
              <a:buNone/>
            </a:pPr>
            <a:endParaRPr lang="el-GR" altLang="el-GR" b="1" u="sng"/>
          </a:p>
          <a:p>
            <a:pPr marL="0" indent="0">
              <a:buFont typeface="Wingdings 3" panose="05040102010807070707" pitchFamily="18" charset="2"/>
              <a:buNone/>
            </a:pPr>
            <a:endParaRPr lang="el-GR" altLang="el-GR" b="1" u="sng"/>
          </a:p>
        </p:txBody>
      </p:sp>
      <p:sp>
        <p:nvSpPr>
          <p:cNvPr id="102404" name="Footer Placeholder 3">
            <a:extLst>
              <a:ext uri="{FF2B5EF4-FFF2-40B4-BE49-F238E27FC236}">
                <a16:creationId xmlns:a16="http://schemas.microsoft.com/office/drawing/2014/main" id="{11062399-C1DE-4F35-9F65-FA6DE7352482}"/>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2405" name="Slide Number Placeholder 4">
            <a:extLst>
              <a:ext uri="{FF2B5EF4-FFF2-40B4-BE49-F238E27FC236}">
                <a16:creationId xmlns:a16="http://schemas.microsoft.com/office/drawing/2014/main" id="{1548D284-4398-4750-A857-BDD8827A250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B03B5B-553B-4137-A444-DB535F575286}" type="slidenum">
              <a:rPr lang="en-US" altLang="en-US" smtClean="0">
                <a:solidFill>
                  <a:schemeClr val="bg1"/>
                </a:solidFill>
              </a:rPr>
              <a:pPr/>
              <a:t>66</a:t>
            </a:fld>
            <a:endParaRPr lang="en-US" altLang="en-US">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B8E33E56-1984-429B-AE0D-F4AA295EC49A}"/>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103427" name="Content Placeholder 2">
            <a:extLst>
              <a:ext uri="{FF2B5EF4-FFF2-40B4-BE49-F238E27FC236}">
                <a16:creationId xmlns:a16="http://schemas.microsoft.com/office/drawing/2014/main" id="{5C67E395-6C06-4E4E-B6E4-137D5E8098EF}"/>
              </a:ext>
            </a:extLst>
          </p:cNvPr>
          <p:cNvSpPr>
            <a:spLocks noGrp="1"/>
          </p:cNvSpPr>
          <p:nvPr>
            <p:ph idx="1"/>
          </p:nvPr>
        </p:nvSpPr>
        <p:spPr>
          <a:xfrm>
            <a:off x="467544" y="2636838"/>
            <a:ext cx="8001769" cy="353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l-GR" altLang="el-GR" b="1" dirty="0"/>
              <a:t>ΠΑΘΗΤΙΚΟ</a:t>
            </a:r>
          </a:p>
          <a:p>
            <a:pPr marL="0" indent="0">
              <a:buNone/>
            </a:pPr>
            <a:r>
              <a:rPr lang="el-GR" altLang="el-GR" sz="2000" b="1" dirty="0"/>
              <a:t>Καθαρή Θέση</a:t>
            </a:r>
          </a:p>
          <a:p>
            <a:pPr marL="0" indent="0">
              <a:buNone/>
            </a:pPr>
            <a:r>
              <a:rPr lang="el-GR" altLang="el-GR" b="1" u="sng" dirty="0"/>
              <a:t>Καταβεβλημένα Κεφάλαια</a:t>
            </a:r>
          </a:p>
          <a:p>
            <a:pPr marL="0" indent="0">
              <a:buNone/>
            </a:pPr>
            <a:r>
              <a:rPr lang="el-GR" altLang="el-GR" b="1" dirty="0"/>
              <a:t>Κεφάλαιο </a:t>
            </a:r>
            <a:r>
              <a:rPr lang="el-GR" altLang="el-GR" b="1" dirty="0" err="1"/>
              <a:t>Ατομ</a:t>
            </a:r>
            <a:r>
              <a:rPr lang="el-GR" altLang="el-GR" b="1" dirty="0"/>
              <a:t>. Επιχείρησης				?????</a:t>
            </a:r>
          </a:p>
          <a:p>
            <a:pPr marL="0" indent="0">
              <a:buNone/>
            </a:pPr>
            <a:r>
              <a:rPr lang="el-GR" altLang="el-GR" b="1" u="sng" dirty="0"/>
              <a:t>Αποθεματικά </a:t>
            </a:r>
            <a:r>
              <a:rPr lang="el-GR" altLang="el-GR" b="1" dirty="0"/>
              <a:t>							2.000.000</a:t>
            </a:r>
          </a:p>
          <a:p>
            <a:pPr marL="0" indent="0">
              <a:buNone/>
            </a:pPr>
            <a:r>
              <a:rPr lang="el-GR" altLang="el-GR" sz="2000" b="1" dirty="0"/>
              <a:t>Σύνολο	Κ.Θ.</a:t>
            </a:r>
            <a:r>
              <a:rPr lang="el-GR" altLang="el-GR" b="1" dirty="0"/>
              <a:t>								?</a:t>
            </a:r>
          </a:p>
          <a:p>
            <a:pPr marL="0" indent="0">
              <a:buNone/>
            </a:pPr>
            <a:r>
              <a:rPr lang="el-GR" altLang="en-US" sz="2000" b="1" dirty="0"/>
              <a:t>Προβλέψεις</a:t>
            </a:r>
            <a:endParaRPr lang="el-GR" altLang="el-GR" sz="2000" b="1" dirty="0"/>
          </a:p>
          <a:p>
            <a:pPr marL="0" indent="0">
              <a:buNone/>
            </a:pPr>
            <a:r>
              <a:rPr lang="el-GR" altLang="en-US" b="1" dirty="0"/>
              <a:t>Προβλέψεις για αποζημιώσεις προσωπικού 500.000</a:t>
            </a:r>
          </a:p>
          <a:p>
            <a:pPr marL="0" indent="0">
              <a:buNone/>
            </a:pPr>
            <a:r>
              <a:rPr lang="el-GR" altLang="el-GR" b="1" dirty="0"/>
              <a:t>Σύνολο									    500.000</a:t>
            </a:r>
          </a:p>
          <a:p>
            <a:pPr marL="0" indent="0">
              <a:buNone/>
            </a:pPr>
            <a:endParaRPr lang="el-GR" altLang="el-GR" b="1" dirty="0"/>
          </a:p>
        </p:txBody>
      </p:sp>
      <p:sp>
        <p:nvSpPr>
          <p:cNvPr id="103428" name="Footer Placeholder 3">
            <a:extLst>
              <a:ext uri="{FF2B5EF4-FFF2-40B4-BE49-F238E27FC236}">
                <a16:creationId xmlns:a16="http://schemas.microsoft.com/office/drawing/2014/main" id="{AC38F774-D033-4D45-BD95-5BD5A871E4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3429" name="Slide Number Placeholder 4">
            <a:extLst>
              <a:ext uri="{FF2B5EF4-FFF2-40B4-BE49-F238E27FC236}">
                <a16:creationId xmlns:a16="http://schemas.microsoft.com/office/drawing/2014/main" id="{FF7A286A-EC88-4C45-ABEA-EAF12B5E842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E67C1-A627-4603-B3DE-D3081BEE6AE1}" type="slidenum">
              <a:rPr lang="en-US" altLang="en-US" smtClean="0">
                <a:solidFill>
                  <a:schemeClr val="bg1"/>
                </a:solidFill>
              </a:rPr>
              <a:pPr/>
              <a:t>67</a:t>
            </a:fld>
            <a:endParaRPr lang="en-US" altLang="en-US">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3F46994D-DFDD-4BF8-8823-D0B60DE80FF7}"/>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3" name="Content Placeholder 2">
            <a:extLst>
              <a:ext uri="{FF2B5EF4-FFF2-40B4-BE49-F238E27FC236}">
                <a16:creationId xmlns:a16="http://schemas.microsoft.com/office/drawing/2014/main" id="{2ADBD24B-D246-4AA1-9AE4-2A32DD08F844}"/>
              </a:ext>
            </a:extLst>
          </p:cNvPr>
          <p:cNvSpPr>
            <a:spLocks noGrp="1"/>
          </p:cNvSpPr>
          <p:nvPr>
            <p:ph idx="1"/>
          </p:nvPr>
        </p:nvSpPr>
        <p:spPr/>
        <p:txBody>
          <a:bodyPr/>
          <a:lstStyle/>
          <a:p>
            <a:pPr marL="0" indent="0">
              <a:buFont typeface="Wingdings 3" panose="05040102010807070707" pitchFamily="18" charset="2"/>
              <a:buNone/>
              <a:defRPr/>
            </a:pPr>
            <a:r>
              <a:rPr lang="el-GR" b="1" dirty="0"/>
              <a:t>ΠΑΘΗΤΙΚΟ</a:t>
            </a:r>
          </a:p>
          <a:p>
            <a:pPr marL="0" indent="0">
              <a:buFont typeface="Wingdings 3" panose="05040102010807070707" pitchFamily="18" charset="2"/>
              <a:buNone/>
              <a:defRPr/>
            </a:pPr>
            <a:r>
              <a:rPr lang="el-GR" b="1" dirty="0"/>
              <a:t>Υποχρεώσεις</a:t>
            </a:r>
          </a:p>
          <a:p>
            <a:pPr marL="0" indent="0">
              <a:buFont typeface="Wingdings 3" panose="05040102010807070707" pitchFamily="18" charset="2"/>
              <a:buNone/>
              <a:defRPr/>
            </a:pPr>
            <a:r>
              <a:rPr lang="el-GR" b="1" u="sng" dirty="0"/>
              <a:t>Μακροπρόθεσμες Υποχρεώσεις</a:t>
            </a:r>
          </a:p>
          <a:p>
            <a:pPr marL="0" indent="0">
              <a:buFont typeface="Wingdings 3" panose="05040102010807070707" pitchFamily="18" charset="2"/>
              <a:buNone/>
              <a:defRPr/>
            </a:pPr>
            <a:r>
              <a:rPr lang="el-GR" altLang="en-US" dirty="0"/>
              <a:t>Ενυπόθηκο δάνειο				1.000.000</a:t>
            </a:r>
          </a:p>
          <a:p>
            <a:pPr marL="0" indent="0">
              <a:buFont typeface="Wingdings 3" panose="05040102010807070707" pitchFamily="18" charset="2"/>
              <a:buNone/>
              <a:defRPr/>
            </a:pPr>
            <a:r>
              <a:rPr lang="el-GR" b="1" dirty="0"/>
              <a:t>Σύνολο							1.000.000</a:t>
            </a:r>
          </a:p>
          <a:p>
            <a:pPr marL="0" indent="0">
              <a:buFont typeface="Wingdings 3" panose="05040102010807070707" pitchFamily="18" charset="2"/>
              <a:buNone/>
              <a:defRPr/>
            </a:pPr>
            <a:endParaRPr lang="el-GR" dirty="0"/>
          </a:p>
          <a:p>
            <a:pPr marL="0" indent="0">
              <a:buFont typeface="Wingdings 3" panose="05040102010807070707" pitchFamily="18" charset="2"/>
              <a:buNone/>
              <a:defRPr/>
            </a:pPr>
            <a:endParaRPr lang="el-GR" b="1" dirty="0"/>
          </a:p>
          <a:p>
            <a:pPr>
              <a:defRPr/>
            </a:pPr>
            <a:endParaRPr lang="el-GR" dirty="0"/>
          </a:p>
        </p:txBody>
      </p:sp>
      <p:sp>
        <p:nvSpPr>
          <p:cNvPr id="104452" name="Footer Placeholder 3">
            <a:extLst>
              <a:ext uri="{FF2B5EF4-FFF2-40B4-BE49-F238E27FC236}">
                <a16:creationId xmlns:a16="http://schemas.microsoft.com/office/drawing/2014/main" id="{E0057564-62D8-452C-96C8-207295CEA46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4453" name="Slide Number Placeholder 4">
            <a:extLst>
              <a:ext uri="{FF2B5EF4-FFF2-40B4-BE49-F238E27FC236}">
                <a16:creationId xmlns:a16="http://schemas.microsoft.com/office/drawing/2014/main" id="{974DF9E9-9D35-40DF-AC17-A546F2B091D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F51400-7731-406C-A8E4-86C26F04B7D6}" type="slidenum">
              <a:rPr lang="en-US" altLang="en-US" smtClean="0">
                <a:solidFill>
                  <a:schemeClr val="bg1"/>
                </a:solidFill>
              </a:rPr>
              <a:pPr/>
              <a:t>68</a:t>
            </a:fld>
            <a:endParaRPr lang="en-US" altLang="en-US">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A6E11D1B-E836-4543-8AA3-5515707FD748}"/>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3" name="Content Placeholder 2">
            <a:extLst>
              <a:ext uri="{FF2B5EF4-FFF2-40B4-BE49-F238E27FC236}">
                <a16:creationId xmlns:a16="http://schemas.microsoft.com/office/drawing/2014/main" id="{8E488548-177D-4947-BAF1-A5251F914658}"/>
              </a:ext>
            </a:extLst>
          </p:cNvPr>
          <p:cNvSpPr>
            <a:spLocks noGrp="1"/>
          </p:cNvSpPr>
          <p:nvPr>
            <p:ph idx="1"/>
          </p:nvPr>
        </p:nvSpPr>
        <p:spPr>
          <a:xfrm>
            <a:off x="863600" y="2205038"/>
            <a:ext cx="7596188" cy="4357687"/>
          </a:xfrm>
        </p:spPr>
        <p:txBody>
          <a:bodyPr/>
          <a:lstStyle/>
          <a:p>
            <a:pPr marL="0" indent="0">
              <a:buFont typeface="Wingdings 3" panose="05040102010807070707" pitchFamily="18" charset="2"/>
              <a:buNone/>
              <a:defRPr/>
            </a:pPr>
            <a:r>
              <a:rPr lang="el-GR" b="1" dirty="0"/>
              <a:t>ΠΑΘΗΤΙΚΟ</a:t>
            </a:r>
          </a:p>
          <a:p>
            <a:pPr marL="0" indent="0">
              <a:buFont typeface="Wingdings 3" panose="05040102010807070707" pitchFamily="18" charset="2"/>
              <a:buNone/>
              <a:defRPr/>
            </a:pPr>
            <a:r>
              <a:rPr lang="el-GR" b="1" dirty="0"/>
              <a:t>Υποχρεώσεις</a:t>
            </a:r>
          </a:p>
          <a:p>
            <a:pPr marL="0" indent="0">
              <a:buFont typeface="Wingdings 3" panose="05040102010807070707" pitchFamily="18" charset="2"/>
              <a:buNone/>
              <a:defRPr/>
            </a:pPr>
            <a:r>
              <a:rPr lang="el-GR" b="1" u="sng" dirty="0"/>
              <a:t>Βραχυπρόθεσμες Υποχρεώσεις</a:t>
            </a:r>
          </a:p>
          <a:p>
            <a:pPr marL="0" indent="0">
              <a:buFont typeface="Wingdings 3" panose="05040102010807070707" pitchFamily="18" charset="2"/>
              <a:buNone/>
              <a:defRPr/>
            </a:pPr>
            <a:r>
              <a:rPr lang="el-GR" altLang="en-US" dirty="0"/>
              <a:t>Εμπορικές Υποχρεώσεις 						900.000</a:t>
            </a:r>
          </a:p>
          <a:p>
            <a:pPr marL="0" indent="0">
              <a:buFont typeface="Wingdings 3" panose="05040102010807070707" pitchFamily="18" charset="2"/>
              <a:buNone/>
              <a:defRPr/>
            </a:pPr>
            <a:r>
              <a:rPr lang="el-GR" altLang="en-US" dirty="0"/>
              <a:t>(Προμηθευτές 500.000, Γραμμάτια πληρωτέα 400.000)</a:t>
            </a:r>
          </a:p>
          <a:p>
            <a:pPr marL="0" indent="0">
              <a:buFont typeface="Wingdings 3" panose="05040102010807070707" pitchFamily="18" charset="2"/>
              <a:buNone/>
              <a:defRPr/>
            </a:pPr>
            <a:r>
              <a:rPr lang="el-GR" altLang="en-US" dirty="0"/>
              <a:t>Λοιποί φόροι τέλη						  	 20.000</a:t>
            </a:r>
          </a:p>
          <a:p>
            <a:pPr marL="0" indent="0">
              <a:buFont typeface="Wingdings 3" panose="05040102010807070707" pitchFamily="18" charset="2"/>
              <a:buNone/>
              <a:defRPr/>
            </a:pPr>
            <a:r>
              <a:rPr lang="el-GR" altLang="en-US" dirty="0" err="1"/>
              <a:t>Οργαν</a:t>
            </a:r>
            <a:r>
              <a:rPr lang="el-GR" altLang="en-US" dirty="0"/>
              <a:t>. </a:t>
            </a:r>
            <a:r>
              <a:rPr lang="el-GR" altLang="en-US" dirty="0" err="1"/>
              <a:t>Κοιν</a:t>
            </a:r>
            <a:r>
              <a:rPr lang="el-GR" altLang="en-US" dirty="0"/>
              <a:t>. </a:t>
            </a:r>
            <a:r>
              <a:rPr lang="el-GR" altLang="en-US" dirty="0" err="1"/>
              <a:t>Ασφαλ</a:t>
            </a:r>
            <a:r>
              <a:rPr lang="el-GR" altLang="en-US" dirty="0"/>
              <a:t>. 						500.000</a:t>
            </a:r>
          </a:p>
          <a:p>
            <a:pPr marL="0" indent="0">
              <a:buFont typeface="Wingdings 3" panose="05040102010807070707" pitchFamily="18" charset="2"/>
              <a:buNone/>
              <a:defRPr/>
            </a:pPr>
            <a:r>
              <a:rPr lang="el-GR" altLang="en-US" dirty="0"/>
              <a:t>Λοιπές Υποχρεώσεις (</a:t>
            </a:r>
            <a:r>
              <a:rPr lang="el-GR" altLang="en-US" dirty="0" err="1"/>
              <a:t>Προκ</a:t>
            </a:r>
            <a:r>
              <a:rPr lang="el-GR" altLang="en-US" dirty="0"/>
              <a:t>. </a:t>
            </a:r>
            <a:r>
              <a:rPr lang="el-GR" altLang="en-US" dirty="0" err="1"/>
              <a:t>Πελ</a:t>
            </a:r>
            <a:r>
              <a:rPr lang="el-GR" altLang="en-US" dirty="0"/>
              <a:t>.)				200.000</a:t>
            </a:r>
          </a:p>
          <a:p>
            <a:pPr marL="0" indent="0">
              <a:buFont typeface="Wingdings 3" panose="05040102010807070707" pitchFamily="18" charset="2"/>
              <a:buNone/>
              <a:defRPr/>
            </a:pPr>
            <a:r>
              <a:rPr lang="el-GR" altLang="en-US" dirty="0"/>
              <a:t>Οφειλόμενα ενοίκια 							100.000</a:t>
            </a:r>
          </a:p>
          <a:p>
            <a:pPr marL="0" indent="0">
              <a:buFont typeface="Wingdings 3" panose="05040102010807070707" pitchFamily="18" charset="2"/>
              <a:buNone/>
              <a:defRPr/>
            </a:pPr>
            <a:r>
              <a:rPr lang="el-GR" altLang="en-US" dirty="0"/>
              <a:t>Προεισπραγμένες προμήθειες 				200.000</a:t>
            </a:r>
          </a:p>
          <a:p>
            <a:pPr marL="0" indent="0">
              <a:buFont typeface="Wingdings 3" panose="05040102010807070707" pitchFamily="18" charset="2"/>
              <a:buNone/>
              <a:defRPr/>
            </a:pPr>
            <a:r>
              <a:rPr lang="el-GR" b="1" dirty="0"/>
              <a:t>Σύνολο									   1.920.000</a:t>
            </a:r>
            <a:endParaRPr lang="el-GR" dirty="0"/>
          </a:p>
          <a:p>
            <a:pPr marL="0" indent="0">
              <a:buFont typeface="Wingdings 3" panose="05040102010807070707" pitchFamily="18" charset="2"/>
              <a:buNone/>
              <a:defRPr/>
            </a:pPr>
            <a:endParaRPr lang="el-GR" altLang="en-US" dirty="0"/>
          </a:p>
          <a:p>
            <a:pPr marL="0" indent="0">
              <a:buFont typeface="Wingdings 3" panose="05040102010807070707" pitchFamily="18" charset="2"/>
              <a:buNone/>
              <a:defRPr/>
            </a:pPr>
            <a:endParaRPr lang="el-GR" altLang="en-US" dirty="0"/>
          </a:p>
          <a:p>
            <a:pPr>
              <a:defRPr/>
            </a:pPr>
            <a:endParaRPr lang="el-GR" dirty="0"/>
          </a:p>
        </p:txBody>
      </p:sp>
      <p:sp>
        <p:nvSpPr>
          <p:cNvPr id="105476" name="Footer Placeholder 3">
            <a:extLst>
              <a:ext uri="{FF2B5EF4-FFF2-40B4-BE49-F238E27FC236}">
                <a16:creationId xmlns:a16="http://schemas.microsoft.com/office/drawing/2014/main" id="{2E4CAC1C-8452-4EEC-9C94-E7B750259B1E}"/>
              </a:ext>
            </a:extLst>
          </p:cNvPr>
          <p:cNvSpPr>
            <a:spLocks noGrp="1" noChangeArrowheads="1"/>
          </p:cNvSpPr>
          <p:nvPr>
            <p:ph type="ftr" sz="quarter" idx="11"/>
          </p:nvPr>
        </p:nvSpPr>
        <p:spPr bwMode="auto">
          <a:xfrm>
            <a:off x="590550" y="6365875"/>
            <a:ext cx="3405188" cy="23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5477" name="Slide Number Placeholder 4">
            <a:extLst>
              <a:ext uri="{FF2B5EF4-FFF2-40B4-BE49-F238E27FC236}">
                <a16:creationId xmlns:a16="http://schemas.microsoft.com/office/drawing/2014/main" id="{0833470E-9B5C-42C6-9CD5-D01063C9E84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42DC8A-9C90-47A3-B199-08BED987EE3F}" type="slidenum">
              <a:rPr lang="en-US" altLang="en-US" smtClean="0">
                <a:solidFill>
                  <a:schemeClr val="bg1"/>
                </a:solidFill>
              </a:rPr>
              <a:pPr/>
              <a:t>69</a:t>
            </a:fld>
            <a:endParaRPr lang="en-US"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8FEECDA-2D1F-436B-8F0A-009E6C3D9E8D}"/>
              </a:ext>
            </a:extLst>
          </p:cNvPr>
          <p:cNvSpPr>
            <a:spLocks noGrp="1"/>
          </p:cNvSpPr>
          <p:nvPr>
            <p:ph type="title"/>
          </p:nvPr>
        </p:nvSpPr>
        <p:spPr>
          <a:xfrm>
            <a:off x="865188" y="927100"/>
            <a:ext cx="6345237" cy="709613"/>
          </a:xfrm>
        </p:spPr>
        <p:txBody>
          <a:bodyPr/>
          <a:lstStyle/>
          <a:p>
            <a:r>
              <a:rPr lang="el-GR" altLang="el-GR" dirty="0"/>
              <a:t>ΑΝΑΘΕΣΕΙΣ ΕΡΓΑΣΙΩΝ 2024</a:t>
            </a:r>
          </a:p>
        </p:txBody>
      </p:sp>
      <p:sp>
        <p:nvSpPr>
          <p:cNvPr id="47108" name="Footer Placeholder 3">
            <a:extLst>
              <a:ext uri="{FF2B5EF4-FFF2-40B4-BE49-F238E27FC236}">
                <a16:creationId xmlns:a16="http://schemas.microsoft.com/office/drawing/2014/main" id="{5F5AD478-AA76-4E77-B029-6526FE874C9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47109" name="Slide Number Placeholder 4">
            <a:extLst>
              <a:ext uri="{FF2B5EF4-FFF2-40B4-BE49-F238E27FC236}">
                <a16:creationId xmlns:a16="http://schemas.microsoft.com/office/drawing/2014/main" id="{18E48B66-BA0B-4511-AFA8-5D015307200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6C8E96-28D4-4BAC-BF6A-DD5120291814}" type="slidenum">
              <a:rPr lang="en-US" altLang="en-US" smtClean="0">
                <a:solidFill>
                  <a:schemeClr val="bg1"/>
                </a:solidFill>
              </a:rPr>
              <a:pPr/>
              <a:t>7</a:t>
            </a:fld>
            <a:endParaRPr lang="en-US" altLang="en-US">
              <a:solidFill>
                <a:schemeClr val="bg1"/>
              </a:solidFill>
            </a:endParaRPr>
          </a:p>
        </p:txBody>
      </p:sp>
      <p:graphicFrame>
        <p:nvGraphicFramePr>
          <p:cNvPr id="2" name="Table 1">
            <a:extLst>
              <a:ext uri="{FF2B5EF4-FFF2-40B4-BE49-F238E27FC236}">
                <a16:creationId xmlns:a16="http://schemas.microsoft.com/office/drawing/2014/main" id="{A4A6D3E7-8950-46A9-BD41-7E46ED5FD61B}"/>
              </a:ext>
            </a:extLst>
          </p:cNvPr>
          <p:cNvGraphicFramePr>
            <a:graphicFrameLocks noGrp="1"/>
          </p:cNvGraphicFramePr>
          <p:nvPr/>
        </p:nvGraphicFramePr>
        <p:xfrm>
          <a:off x="0" y="0"/>
          <a:ext cx="4610100" cy="175260"/>
        </p:xfrm>
        <a:graphic>
          <a:graphicData uri="http://schemas.openxmlformats.org/drawingml/2006/table">
            <a:tbl>
              <a:tblPr>
                <a:tableStyleId>{5C22544A-7EE6-4342-B048-85BDC9FD1C3A}</a:tableStyleId>
              </a:tblPr>
              <a:tblGrid>
                <a:gridCol w="4610100">
                  <a:extLst>
                    <a:ext uri="{9D8B030D-6E8A-4147-A177-3AD203B41FA5}">
                      <a16:colId xmlns:a16="http://schemas.microsoft.com/office/drawing/2014/main" val="3480557422"/>
                    </a:ext>
                  </a:extLst>
                </a:gridCol>
              </a:tblGrid>
              <a:tr h="0">
                <a:tc>
                  <a:txBody>
                    <a:bodyPr/>
                    <a:lstStyle/>
                    <a:p>
                      <a:pPr algn="ctr" fontAlgn="ctr"/>
                      <a:r>
                        <a:rPr lang="el-GR" sz="1100" u="none" strike="noStrike" dirty="0">
                          <a:effectLst/>
                        </a:rPr>
                        <a:t>Ομάδες μαθήματος "Οικονομικά των Λιμένων" </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71980522"/>
                  </a:ext>
                </a:extLst>
              </a:tr>
            </a:tbl>
          </a:graphicData>
        </a:graphic>
      </p:graphicFrame>
      <p:graphicFrame>
        <p:nvGraphicFramePr>
          <p:cNvPr id="5" name="Content Placeholder 4">
            <a:extLst>
              <a:ext uri="{FF2B5EF4-FFF2-40B4-BE49-F238E27FC236}">
                <a16:creationId xmlns:a16="http://schemas.microsoft.com/office/drawing/2014/main" id="{9BA49F5D-4193-4BAA-BBB0-CABB76F7155D}"/>
              </a:ext>
            </a:extLst>
          </p:cNvPr>
          <p:cNvGraphicFramePr>
            <a:graphicFrameLocks noGrp="1"/>
          </p:cNvGraphicFramePr>
          <p:nvPr>
            <p:ph idx="1"/>
            <p:extLst>
              <p:ext uri="{D42A27DB-BD31-4B8C-83A1-F6EECF244321}">
                <p14:modId xmlns:p14="http://schemas.microsoft.com/office/powerpoint/2010/main" val="2996184249"/>
              </p:ext>
            </p:extLst>
          </p:nvPr>
        </p:nvGraphicFramePr>
        <p:xfrm>
          <a:off x="865188" y="1916832"/>
          <a:ext cx="7451226" cy="3836668"/>
        </p:xfrm>
        <a:graphic>
          <a:graphicData uri="http://schemas.openxmlformats.org/drawingml/2006/table">
            <a:tbl>
              <a:tblPr>
                <a:tableStyleId>{5C22544A-7EE6-4342-B048-85BDC9FD1C3A}</a:tableStyleId>
              </a:tblPr>
              <a:tblGrid>
                <a:gridCol w="1070194">
                  <a:extLst>
                    <a:ext uri="{9D8B030D-6E8A-4147-A177-3AD203B41FA5}">
                      <a16:colId xmlns:a16="http://schemas.microsoft.com/office/drawing/2014/main" val="1988831212"/>
                    </a:ext>
                  </a:extLst>
                </a:gridCol>
                <a:gridCol w="1181673">
                  <a:extLst>
                    <a:ext uri="{9D8B030D-6E8A-4147-A177-3AD203B41FA5}">
                      <a16:colId xmlns:a16="http://schemas.microsoft.com/office/drawing/2014/main" val="2689140870"/>
                    </a:ext>
                  </a:extLst>
                </a:gridCol>
                <a:gridCol w="1560700">
                  <a:extLst>
                    <a:ext uri="{9D8B030D-6E8A-4147-A177-3AD203B41FA5}">
                      <a16:colId xmlns:a16="http://schemas.microsoft.com/office/drawing/2014/main" val="1303910589"/>
                    </a:ext>
                  </a:extLst>
                </a:gridCol>
                <a:gridCol w="1070194">
                  <a:extLst>
                    <a:ext uri="{9D8B030D-6E8A-4147-A177-3AD203B41FA5}">
                      <a16:colId xmlns:a16="http://schemas.microsoft.com/office/drawing/2014/main" val="3251184119"/>
                    </a:ext>
                  </a:extLst>
                </a:gridCol>
                <a:gridCol w="856155">
                  <a:extLst>
                    <a:ext uri="{9D8B030D-6E8A-4147-A177-3AD203B41FA5}">
                      <a16:colId xmlns:a16="http://schemas.microsoft.com/office/drawing/2014/main" val="3840199509"/>
                    </a:ext>
                  </a:extLst>
                </a:gridCol>
                <a:gridCol w="856155">
                  <a:extLst>
                    <a:ext uri="{9D8B030D-6E8A-4147-A177-3AD203B41FA5}">
                      <a16:colId xmlns:a16="http://schemas.microsoft.com/office/drawing/2014/main" val="1502921774"/>
                    </a:ext>
                  </a:extLst>
                </a:gridCol>
                <a:gridCol w="856155">
                  <a:extLst>
                    <a:ext uri="{9D8B030D-6E8A-4147-A177-3AD203B41FA5}">
                      <a16:colId xmlns:a16="http://schemas.microsoft.com/office/drawing/2014/main" val="4074479329"/>
                    </a:ext>
                  </a:extLst>
                </a:gridCol>
              </a:tblGrid>
              <a:tr h="223750">
                <a:tc gridSpan="7">
                  <a:txBody>
                    <a:bodyPr/>
                    <a:lstStyle/>
                    <a:p>
                      <a:pPr algn="ctr" fontAlgn="ctr"/>
                      <a:r>
                        <a:rPr lang="el-GR" sz="1200" b="1" u="none" strike="noStrike" dirty="0">
                          <a:effectLst/>
                        </a:rPr>
                        <a:t>Πανεπιστήμιο Δυτικής Αττικής 2023-2024</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983019785"/>
                  </a:ext>
                </a:extLst>
              </a:tr>
              <a:tr h="223134">
                <a:tc gridSpan="7">
                  <a:txBody>
                    <a:bodyPr/>
                    <a:lstStyle/>
                    <a:p>
                      <a:pPr algn="ctr" fontAlgn="ctr"/>
                      <a:r>
                        <a:rPr lang="el-GR" sz="1200" b="1" u="none" strike="noStrike" dirty="0">
                          <a:effectLst/>
                        </a:rPr>
                        <a:t>Ομάδες μαθήματος "Οικονομικά των Λιμένων"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29228542"/>
                  </a:ext>
                </a:extLst>
              </a:tr>
              <a:tr h="494116">
                <a:tc>
                  <a:txBody>
                    <a:bodyPr/>
                    <a:lstStyle/>
                    <a:p>
                      <a:pPr algn="ctr" fontAlgn="ctr"/>
                      <a:r>
                        <a:rPr lang="el-GR" sz="1200" b="1" u="none" strike="noStrike" dirty="0">
                          <a:effectLst/>
                        </a:rPr>
                        <a:t>Α/Α</a:t>
                      </a: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r>
                        <a:rPr lang="el-GR" sz="1200" b="1" u="none" strike="noStrike" dirty="0">
                          <a:effectLst/>
                        </a:rPr>
                        <a:t>Ονόματα συμμετεχόντων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gridSpan="3">
                  <a:txBody>
                    <a:bodyPr/>
                    <a:lstStyle/>
                    <a:p>
                      <a:pPr algn="ctr" fontAlgn="ctr"/>
                      <a:r>
                        <a:rPr lang="el-GR" sz="1200" b="1" u="none" strike="noStrike" dirty="0">
                          <a:effectLst/>
                        </a:rPr>
                        <a:t>Θέματα εργασιών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79679569"/>
                  </a:ext>
                </a:extLst>
              </a:tr>
              <a:tr h="428856">
                <a:tc>
                  <a:txBody>
                    <a:bodyPr/>
                    <a:lstStyle/>
                    <a:p>
                      <a:pPr algn="ctr" fontAlgn="ctr"/>
                      <a:r>
                        <a:rPr lang="el-GR" sz="1200" b="1" u="none" strike="noStrike">
                          <a:effectLst/>
                        </a:rPr>
                        <a:t>1</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646616846"/>
                  </a:ext>
                </a:extLst>
              </a:tr>
              <a:tr h="646368">
                <a:tc>
                  <a:txBody>
                    <a:bodyPr/>
                    <a:lstStyle/>
                    <a:p>
                      <a:pPr algn="ctr" fontAlgn="ctr"/>
                      <a:r>
                        <a:rPr lang="el-GR" sz="1200" b="1" u="none" strike="noStrike">
                          <a:effectLst/>
                        </a:rPr>
                        <a:t>2</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390456306"/>
                  </a:ext>
                </a:extLst>
              </a:tr>
              <a:tr h="504056">
                <a:tc>
                  <a:txBody>
                    <a:bodyPr/>
                    <a:lstStyle/>
                    <a:p>
                      <a:pPr algn="ctr" fontAlgn="ctr"/>
                      <a:r>
                        <a:rPr lang="el-GR" sz="1200" b="1" u="none" strike="noStrike">
                          <a:effectLst/>
                        </a:rPr>
                        <a:t>3</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736316218"/>
                  </a:ext>
                </a:extLst>
              </a:tr>
              <a:tr h="432048">
                <a:tc>
                  <a:txBody>
                    <a:bodyPr/>
                    <a:lstStyle/>
                    <a:p>
                      <a:pPr algn="ctr" fontAlgn="ctr"/>
                      <a:r>
                        <a:rPr lang="el-GR" sz="1200" b="1" u="none" strike="noStrike">
                          <a:effectLst/>
                        </a:rPr>
                        <a:t>4</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276347919"/>
                  </a:ext>
                </a:extLst>
              </a:tr>
              <a:tr h="436838">
                <a:tc>
                  <a:txBody>
                    <a:bodyPr/>
                    <a:lstStyle/>
                    <a:p>
                      <a:pPr algn="ctr" fontAlgn="ctr"/>
                      <a:r>
                        <a:rPr lang="el-GR" sz="1200" b="1" u="none" strike="noStrike" dirty="0">
                          <a:effectLst/>
                        </a:rPr>
                        <a:t>5</a:t>
                      </a: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r>
                        <a:rPr lang="el-GR" sz="1200" b="1" u="none" strike="noStrike" dirty="0">
                          <a:effectLst/>
                        </a:rPr>
                        <a:t>-</a:t>
                      </a: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0"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40878785"/>
                  </a:ext>
                </a:extLst>
              </a:tr>
              <a:tr h="223751">
                <a:tc>
                  <a:txBody>
                    <a:bodyPr/>
                    <a:lstStyle/>
                    <a:p>
                      <a:pPr algn="ctr" fontAlgn="b"/>
                      <a:r>
                        <a:rPr lang="el-GR" sz="1200" b="1" u="none" strike="noStrike" kern="1200" dirty="0">
                          <a:solidFill>
                            <a:schemeClr val="dk1"/>
                          </a:solidFill>
                          <a:effectLst/>
                          <a:latin typeface="+mn-lt"/>
                          <a:ea typeface="+mn-ea"/>
                          <a:cs typeface="+mn-cs"/>
                        </a:rPr>
                        <a:t>6</a:t>
                      </a: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extLst>
                  <a:ext uri="{0D108BD9-81ED-4DB2-BD59-A6C34878D82A}">
                    <a16:rowId xmlns:a16="http://schemas.microsoft.com/office/drawing/2014/main" val="2717080211"/>
                  </a:ext>
                </a:extLst>
              </a:tr>
              <a:tr h="223751">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dirty="0">
                        <a:solidFill>
                          <a:srgbClr val="000000"/>
                        </a:solidFill>
                        <a:effectLst/>
                        <a:latin typeface="Calibri" panose="020F0502020204030204" pitchFamily="34" charset="0"/>
                      </a:endParaRPr>
                    </a:p>
                  </a:txBody>
                  <a:tcPr marL="7310" marR="7310" marT="7310" marB="0" anchor="b"/>
                </a:tc>
                <a:extLst>
                  <a:ext uri="{0D108BD9-81ED-4DB2-BD59-A6C34878D82A}">
                    <a16:rowId xmlns:a16="http://schemas.microsoft.com/office/drawing/2014/main" val="776585562"/>
                  </a:ext>
                </a:extLst>
              </a:tr>
            </a:tbl>
          </a:graphicData>
        </a:graphic>
      </p:graphicFrame>
    </p:spTree>
    <p:extLst>
      <p:ext uri="{BB962C8B-B14F-4D97-AF65-F5344CB8AC3E}">
        <p14:creationId xmlns:p14="http://schemas.microsoft.com/office/powerpoint/2010/main" val="4180616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51E89100-48FA-414B-B686-4F9651386D8C}"/>
              </a:ext>
            </a:extLst>
          </p:cNvPr>
          <p:cNvSpPr>
            <a:spLocks noGrp="1"/>
          </p:cNvSpPr>
          <p:nvPr>
            <p:ph type="title"/>
          </p:nvPr>
        </p:nvSpPr>
        <p:spPr>
          <a:xfrm>
            <a:off x="865188" y="927100"/>
            <a:ext cx="6345237" cy="709613"/>
          </a:xfrm>
        </p:spPr>
        <p:txBody>
          <a:bodyPr/>
          <a:lstStyle/>
          <a:p>
            <a:r>
              <a:rPr lang="el-GR" altLang="en-US">
                <a:latin typeface="Arial" panose="020B0604020202020204" pitchFamily="34" charset="0"/>
              </a:rPr>
              <a:t>ΙΣΟΛΟΓΙΣΜΟΣ</a:t>
            </a:r>
            <a:r>
              <a:rPr lang="en-US" altLang="en-US">
                <a:latin typeface="Arial" panose="020B0604020202020204" pitchFamily="34" charset="0"/>
              </a:rPr>
              <a:t> - </a:t>
            </a:r>
            <a:r>
              <a:rPr lang="el-GR" altLang="en-US" b="1"/>
              <a:t>ΑΣΚΗΣΗ 1</a:t>
            </a:r>
            <a:br>
              <a:rPr lang="el-GR" altLang="en-US" b="1"/>
            </a:br>
            <a:endParaRPr lang="el-GR" altLang="el-GR"/>
          </a:p>
        </p:txBody>
      </p:sp>
      <p:sp>
        <p:nvSpPr>
          <p:cNvPr id="106499" name="Content Placeholder 2">
            <a:extLst>
              <a:ext uri="{FF2B5EF4-FFF2-40B4-BE49-F238E27FC236}">
                <a16:creationId xmlns:a16="http://schemas.microsoft.com/office/drawing/2014/main" id="{3E239CDB-02E0-48AD-A3B5-140D87F98987}"/>
              </a:ext>
            </a:extLst>
          </p:cNvPr>
          <p:cNvSpPr>
            <a:spLocks noGrp="1"/>
          </p:cNvSpPr>
          <p:nvPr>
            <p:ph idx="1"/>
          </p:nvPr>
        </p:nvSpPr>
        <p:spPr>
          <a:xfrm>
            <a:off x="863600" y="2205038"/>
            <a:ext cx="7596188" cy="3960812"/>
          </a:xfrm>
        </p:spPr>
        <p:txBody>
          <a:bodyPr/>
          <a:lstStyle/>
          <a:p>
            <a:pPr marL="0" indent="0">
              <a:buFont typeface="Wingdings 3" panose="05040102010807070707" pitchFamily="18" charset="2"/>
              <a:buNone/>
            </a:pPr>
            <a:r>
              <a:rPr lang="el-GR" altLang="el-GR" b="1" dirty="0"/>
              <a:t>ΠΑΘΗΤΙΚΟ</a:t>
            </a:r>
          </a:p>
          <a:p>
            <a:pPr marL="0" indent="0">
              <a:buFont typeface="Wingdings 3" panose="05040102010807070707" pitchFamily="18" charset="2"/>
              <a:buNone/>
            </a:pPr>
            <a:r>
              <a:rPr lang="el-GR" altLang="el-GR" b="1" dirty="0"/>
              <a:t>Σύνολο Υποχρεώσεων			2.920.000</a:t>
            </a:r>
          </a:p>
          <a:p>
            <a:pPr marL="0" indent="0">
              <a:buFont typeface="Wingdings 3" panose="05040102010807070707" pitchFamily="18" charset="2"/>
              <a:buNone/>
            </a:pPr>
            <a:r>
              <a:rPr lang="el-GR" altLang="el-GR" b="1" dirty="0"/>
              <a:t>Σύνολο Καθαρής Θέσης, Προβλέψεων, Υποχρεώσεων 12.800.000</a:t>
            </a:r>
          </a:p>
          <a:p>
            <a:pPr marL="0" indent="0">
              <a:buFont typeface="Wingdings 3" panose="05040102010807070707" pitchFamily="18" charset="2"/>
              <a:buNone/>
            </a:pPr>
            <a:r>
              <a:rPr lang="el-GR" altLang="el-GR" b="1" dirty="0"/>
              <a:t>	</a:t>
            </a:r>
            <a:r>
              <a:rPr lang="el-GR" altLang="el-GR" sz="2800" b="1" dirty="0"/>
              <a:t>ΛΥΣΗ</a:t>
            </a:r>
          </a:p>
          <a:p>
            <a:pPr marL="0" indent="0">
              <a:buFont typeface="Wingdings 3" panose="05040102010807070707" pitchFamily="18" charset="2"/>
              <a:buNone/>
            </a:pPr>
            <a:r>
              <a:rPr lang="el-GR" altLang="el-GR" sz="2400" b="1" dirty="0"/>
              <a:t>Ε=Π= 12800.000</a:t>
            </a:r>
          </a:p>
          <a:p>
            <a:pPr marL="0" indent="0">
              <a:buFont typeface="Wingdings 3" panose="05040102010807070707" pitchFamily="18" charset="2"/>
              <a:buNone/>
            </a:pPr>
            <a:r>
              <a:rPr lang="el-GR" altLang="el-GR" sz="2400" b="1" dirty="0"/>
              <a:t>ΣΠ- ΣΥ-</a:t>
            </a:r>
            <a:r>
              <a:rPr lang="el-GR" altLang="el-GR" sz="2400" b="1" dirty="0" err="1"/>
              <a:t>Προβλ</a:t>
            </a:r>
            <a:r>
              <a:rPr lang="el-GR" altLang="el-GR" sz="2400" b="1" dirty="0"/>
              <a:t>.=12800.000-2.920.000-500.000</a:t>
            </a:r>
          </a:p>
          <a:p>
            <a:pPr marL="0" indent="0">
              <a:buFont typeface="Wingdings 3" panose="05040102010807070707" pitchFamily="18" charset="2"/>
              <a:buNone/>
            </a:pPr>
            <a:r>
              <a:rPr lang="el-GR" altLang="el-GR" sz="2400" b="1" dirty="0"/>
              <a:t>Κ.Θ.= 9.380.000</a:t>
            </a:r>
          </a:p>
          <a:p>
            <a:pPr marL="0" indent="0">
              <a:buFont typeface="Wingdings 3" panose="05040102010807070707" pitchFamily="18" charset="2"/>
              <a:buNone/>
            </a:pPr>
            <a:r>
              <a:rPr lang="el-GR" altLang="el-GR" sz="2400" b="1" dirty="0"/>
              <a:t>Κ.Θ. – Αποθεματικά= 9.380.000-2.000.000</a:t>
            </a:r>
          </a:p>
          <a:p>
            <a:pPr marL="0" indent="0">
              <a:buFont typeface="Wingdings 3" panose="05040102010807070707" pitchFamily="18" charset="2"/>
              <a:buNone/>
            </a:pPr>
            <a:r>
              <a:rPr lang="el-GR" altLang="el-GR" sz="2400" b="1" dirty="0"/>
              <a:t>Κεφάλαιο </a:t>
            </a:r>
            <a:r>
              <a:rPr lang="el-GR" altLang="el-GR" sz="2400" b="1" dirty="0" err="1"/>
              <a:t>Ατομ</a:t>
            </a:r>
            <a:r>
              <a:rPr lang="el-GR" altLang="el-GR" sz="2400" b="1" dirty="0"/>
              <a:t>. </a:t>
            </a:r>
            <a:r>
              <a:rPr lang="el-GR" altLang="el-GR" sz="2400" b="1" dirty="0" err="1"/>
              <a:t>Επιχ</a:t>
            </a:r>
            <a:r>
              <a:rPr lang="el-GR" altLang="el-GR" sz="2400" b="1" dirty="0"/>
              <a:t>.=7.380.000</a:t>
            </a:r>
          </a:p>
        </p:txBody>
      </p:sp>
      <p:sp>
        <p:nvSpPr>
          <p:cNvPr id="106500" name="Footer Placeholder 3">
            <a:extLst>
              <a:ext uri="{FF2B5EF4-FFF2-40B4-BE49-F238E27FC236}">
                <a16:creationId xmlns:a16="http://schemas.microsoft.com/office/drawing/2014/main" id="{7ADAD114-1BE4-46FF-8F47-50A110334776}"/>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6501" name="Slide Number Placeholder 4">
            <a:extLst>
              <a:ext uri="{FF2B5EF4-FFF2-40B4-BE49-F238E27FC236}">
                <a16:creationId xmlns:a16="http://schemas.microsoft.com/office/drawing/2014/main" id="{6E3F2DB8-A651-419B-878E-CCF47270584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836D9D-9B20-402A-8394-2EB214FC816C}" type="slidenum">
              <a:rPr lang="en-US" altLang="en-US" smtClean="0">
                <a:solidFill>
                  <a:schemeClr val="bg1"/>
                </a:solidFill>
              </a:rPr>
              <a:pPr/>
              <a:t>70</a:t>
            </a:fld>
            <a:endParaRPr lang="en-US" altLang="en-US">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65BAFC4E-4C69-4554-B631-865FE6986360}"/>
              </a:ext>
            </a:extLst>
          </p:cNvPr>
          <p:cNvSpPr>
            <a:spLocks noGrp="1"/>
          </p:cNvSpPr>
          <p:nvPr>
            <p:ph type="title"/>
          </p:nvPr>
        </p:nvSpPr>
        <p:spPr>
          <a:xfrm>
            <a:off x="865188" y="927100"/>
            <a:ext cx="6345237" cy="709613"/>
          </a:xfrm>
        </p:spPr>
        <p:txBody>
          <a:bodyPr/>
          <a:lstStyle/>
          <a:p>
            <a:endParaRPr lang="el-GR" altLang="el-GR"/>
          </a:p>
        </p:txBody>
      </p:sp>
      <p:sp>
        <p:nvSpPr>
          <p:cNvPr id="107523" name="Content Placeholder 2">
            <a:extLst>
              <a:ext uri="{FF2B5EF4-FFF2-40B4-BE49-F238E27FC236}">
                <a16:creationId xmlns:a16="http://schemas.microsoft.com/office/drawing/2014/main" id="{2669CB2E-FB4A-48FE-82B7-72BB3595FB24}"/>
              </a:ext>
            </a:extLst>
          </p:cNvPr>
          <p:cNvSpPr>
            <a:spLocks noGrp="1"/>
          </p:cNvSpPr>
          <p:nvPr>
            <p:ph idx="1"/>
          </p:nvPr>
        </p:nvSpPr>
        <p:spPr/>
        <p:txBody>
          <a:bodyPr/>
          <a:lstStyle/>
          <a:p>
            <a:endParaRPr lang="el-GR" altLang="el-GR"/>
          </a:p>
        </p:txBody>
      </p:sp>
      <p:sp>
        <p:nvSpPr>
          <p:cNvPr id="107524" name="Footer Placeholder 3">
            <a:extLst>
              <a:ext uri="{FF2B5EF4-FFF2-40B4-BE49-F238E27FC236}">
                <a16:creationId xmlns:a16="http://schemas.microsoft.com/office/drawing/2014/main" id="{1977C409-5B9C-4B29-9914-B8EC8DB28753}"/>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107525" name="Slide Number Placeholder 4">
            <a:extLst>
              <a:ext uri="{FF2B5EF4-FFF2-40B4-BE49-F238E27FC236}">
                <a16:creationId xmlns:a16="http://schemas.microsoft.com/office/drawing/2014/main" id="{602FE51C-68A6-4483-8A07-483973B992A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F30F82-F8F8-4A36-87F7-03AD99715A14}" type="slidenum">
              <a:rPr lang="en-US" altLang="en-US" smtClean="0">
                <a:solidFill>
                  <a:schemeClr val="bg1"/>
                </a:solidFill>
              </a:rPr>
              <a:pPr/>
              <a:t>71</a:t>
            </a:fld>
            <a:endParaRPr lang="en-US" altLang="en-US">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3">
            <a:extLst>
              <a:ext uri="{FF2B5EF4-FFF2-40B4-BE49-F238E27FC236}">
                <a16:creationId xmlns:a16="http://schemas.microsoft.com/office/drawing/2014/main" id="{AF0E4F27-D034-41D5-A58A-85D7B68C64AC}"/>
              </a:ext>
            </a:extLst>
          </p:cNvPr>
          <p:cNvSpPr>
            <a:spLocks noGrp="1"/>
          </p:cNvSpPr>
          <p:nvPr>
            <p:ph type="title"/>
          </p:nvPr>
        </p:nvSpPr>
        <p:spPr>
          <a:xfrm>
            <a:off x="877888" y="2257425"/>
            <a:ext cx="5854700" cy="3021013"/>
          </a:xfrm>
        </p:spPr>
        <p:txBody>
          <a:bodyPr/>
          <a:lstStyle/>
          <a:p>
            <a:r>
              <a:rPr lang="el-GR" altLang="en-US"/>
              <a:t>ΚΑΤΑΣΤΑΣΗ ΑΠΟΤΕΛΕΣΜΑΤΩΝ (Α.Χ</a:t>
            </a:r>
            <a:r>
              <a:rPr lang="en-US" altLang="en-US"/>
              <a:t>.</a:t>
            </a:r>
            <a:r>
              <a:rPr lang="el-GR" altLang="en-US"/>
              <a:t>)</a:t>
            </a:r>
            <a:endParaRPr lang="en-GB" altLang="en-US"/>
          </a:p>
        </p:txBody>
      </p:sp>
      <p:sp>
        <p:nvSpPr>
          <p:cNvPr id="5" name="Text Placeholder 4">
            <a:extLst>
              <a:ext uri="{FF2B5EF4-FFF2-40B4-BE49-F238E27FC236}">
                <a16:creationId xmlns:a16="http://schemas.microsoft.com/office/drawing/2014/main" id="{F016A968-1E37-453C-8CFB-7C47A13E5B8F}"/>
              </a:ext>
            </a:extLst>
          </p:cNvPr>
          <p:cNvSpPr>
            <a:spLocks noGrp="1"/>
          </p:cNvSpPr>
          <p:nvPr>
            <p:ph type="body" idx="1"/>
          </p:nvPr>
        </p:nvSpPr>
        <p:spPr>
          <a:xfrm>
            <a:off x="5119688" y="2257425"/>
            <a:ext cx="3081337" cy="3021013"/>
          </a:xfrm>
        </p:spPr>
        <p:txBody>
          <a:bodyPr/>
          <a:lstStyle/>
          <a:p>
            <a:pPr>
              <a:defRPr/>
            </a:pPr>
            <a:endParaRPr lang="en-GB" dirty="0"/>
          </a:p>
        </p:txBody>
      </p:sp>
      <p:sp>
        <p:nvSpPr>
          <p:cNvPr id="108548" name="Slide Number Placeholder 8">
            <a:extLst>
              <a:ext uri="{FF2B5EF4-FFF2-40B4-BE49-F238E27FC236}">
                <a16:creationId xmlns:a16="http://schemas.microsoft.com/office/drawing/2014/main" id="{1206E218-70A9-4DC0-B1B9-7AC1CD68C1E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26F33C-10A3-4744-BA09-121B3FF098CD}" type="slidenum">
              <a:rPr lang="en-US" altLang="en-US" smtClean="0">
                <a:solidFill>
                  <a:schemeClr val="bg1"/>
                </a:solidFill>
              </a:rPr>
              <a:pPr/>
              <a:t>72</a:t>
            </a:fld>
            <a:endParaRPr lang="en-US" altLang="en-US">
              <a:solidFill>
                <a:schemeClr val="bg1"/>
              </a:solidFill>
            </a:endParaRPr>
          </a:p>
        </p:txBody>
      </p:sp>
      <p:sp>
        <p:nvSpPr>
          <p:cNvPr id="108549" name="Footer Placeholder 1">
            <a:extLst>
              <a:ext uri="{FF2B5EF4-FFF2-40B4-BE49-F238E27FC236}">
                <a16:creationId xmlns:a16="http://schemas.microsoft.com/office/drawing/2014/main" id="{7115B500-031D-4CBA-8FC0-660183B30C3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2</a:t>
            </a:r>
            <a:endParaRPr lang="en-US" altLang="en-US">
              <a:solidFill>
                <a:schemeClr val="accent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84F9B38-F9AD-4404-A075-4DEBE1FAB2FD}"/>
              </a:ext>
            </a:extLst>
          </p:cNvPr>
          <p:cNvSpPr>
            <a:spLocks noGrp="1"/>
          </p:cNvSpPr>
          <p:nvPr>
            <p:ph type="title"/>
          </p:nvPr>
        </p:nvSpPr>
        <p:spPr>
          <a:xfrm>
            <a:off x="866775" y="927100"/>
            <a:ext cx="7593013" cy="709613"/>
          </a:xfrm>
        </p:spPr>
        <p:txBody>
          <a:bodyPr/>
          <a:lstStyle/>
          <a:p>
            <a:r>
              <a:rPr lang="el-GR" altLang="en-US"/>
              <a:t>ΚΑΤΑΣΤΑΣΗ ΑΠΟΤΕΛΕΣΜΑΤΩΝ (Κ.Α.Χ</a:t>
            </a:r>
            <a:r>
              <a:rPr lang="en-US" altLang="en-US"/>
              <a:t>.</a:t>
            </a:r>
            <a:r>
              <a:rPr lang="el-GR" altLang="en-US"/>
              <a:t>)</a:t>
            </a:r>
            <a:endParaRPr lang="en-US" altLang="en-US"/>
          </a:p>
        </p:txBody>
      </p:sp>
      <p:sp>
        <p:nvSpPr>
          <p:cNvPr id="109571" name="Rectangle 3">
            <a:extLst>
              <a:ext uri="{FF2B5EF4-FFF2-40B4-BE49-F238E27FC236}">
                <a16:creationId xmlns:a16="http://schemas.microsoft.com/office/drawing/2014/main" id="{F40EAD8E-19DE-4A34-9EFB-0D496ED19E2C}"/>
              </a:ext>
            </a:extLst>
          </p:cNvPr>
          <p:cNvSpPr>
            <a:spLocks noGrp="1"/>
          </p:cNvSpPr>
          <p:nvPr>
            <p:ph type="body" idx="1"/>
          </p:nvPr>
        </p:nvSpPr>
        <p:spPr/>
        <p:txBody>
          <a:bodyPr/>
          <a:lstStyle/>
          <a:p>
            <a:pPr algn="just"/>
            <a:r>
              <a:rPr lang="el-GR" altLang="en-US"/>
              <a:t>Κατάσταση </a:t>
            </a:r>
            <a:r>
              <a:rPr lang="el-GR" altLang="en-US" b="1"/>
              <a:t>Αποτελεσμάτων ή Λογαριασμός Κερδών- Ζημιών</a:t>
            </a:r>
            <a:r>
              <a:rPr lang="el-GR" altLang="en-US"/>
              <a:t>, είναι η κατάσταση όπου παρατίθενται </a:t>
            </a:r>
            <a:r>
              <a:rPr lang="el-GR" altLang="en-US" b="1"/>
              <a:t>ομαδοποιημένα τα έσοδα και τα έξοδα της επιχείρησης</a:t>
            </a:r>
            <a:r>
              <a:rPr lang="el-GR" altLang="en-US"/>
              <a:t>, όπως προκύπτουν στο τέλος της χρήσης. Όλα τα στοιχεία της οντότητας που αναγνωρίζονται ως </a:t>
            </a:r>
            <a:r>
              <a:rPr lang="el-GR" altLang="en-US" b="1"/>
              <a:t>έσοδα, έξοδα, δαπάνες, κέρδη και ζημιές </a:t>
            </a:r>
            <a:r>
              <a:rPr lang="el-GR" altLang="en-US"/>
              <a:t>σε μία οικονομική περίοδο, θα περιλαμβάνονται στη Κατάσταση Αποτελεσμάτων χρήσης. Τα έσοδα και τα έξοδα αναγνωρίζονται εντός της περιόδου, στην οποία καθίστανται </a:t>
            </a:r>
            <a:r>
              <a:rPr lang="el-GR" altLang="en-US" b="1"/>
              <a:t>δεδουλευμένα</a:t>
            </a:r>
            <a:r>
              <a:rPr lang="el-GR" altLang="en-US"/>
              <a:t>.</a:t>
            </a:r>
            <a:r>
              <a:rPr lang="en-US" altLang="en-US"/>
              <a:t> </a:t>
            </a:r>
          </a:p>
        </p:txBody>
      </p:sp>
      <p:sp>
        <p:nvSpPr>
          <p:cNvPr id="109572" name="Slide Number Placeholder 4">
            <a:extLst>
              <a:ext uri="{FF2B5EF4-FFF2-40B4-BE49-F238E27FC236}">
                <a16:creationId xmlns:a16="http://schemas.microsoft.com/office/drawing/2014/main" id="{ABE7DEF2-472B-4A2B-A979-B8087B881295}"/>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6BDFD66-7A34-4741-9FD2-97D229C9F4A4}" type="slidenum">
              <a:rPr lang="en-US" altLang="en-US" sz="900" b="1" smtClean="0">
                <a:solidFill>
                  <a:schemeClr val="bg1"/>
                </a:solidFill>
              </a:rPr>
              <a:pPr algn="r"/>
              <a:t>73</a:t>
            </a:fld>
            <a:endParaRPr lang="en-US" altLang="en-US" sz="900" b="1">
              <a:solidFill>
                <a:schemeClr val="bg1"/>
              </a:solidFill>
            </a:endParaRPr>
          </a:p>
        </p:txBody>
      </p:sp>
      <p:sp>
        <p:nvSpPr>
          <p:cNvPr id="109573" name="Footer Placeholder 1">
            <a:extLst>
              <a:ext uri="{FF2B5EF4-FFF2-40B4-BE49-F238E27FC236}">
                <a16:creationId xmlns:a16="http://schemas.microsoft.com/office/drawing/2014/main" id="{54444E6C-E8A5-4895-B5E0-6FD6A0EF76AF}"/>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3675063" algn="r"/>
              </a:tabLst>
              <a:defRPr>
                <a:solidFill>
                  <a:schemeClr val="tx1"/>
                </a:solidFill>
                <a:latin typeface="Arial" panose="020B0604020202020204" pitchFamily="34" charset="0"/>
              </a:defRPr>
            </a:lvl1pPr>
            <a:lvl2pPr marL="742950" indent="-285750">
              <a:tabLst>
                <a:tab pos="3675063" algn="r"/>
              </a:tabLst>
              <a:defRPr>
                <a:solidFill>
                  <a:schemeClr val="tx1"/>
                </a:solidFill>
                <a:latin typeface="Arial" panose="020B0604020202020204" pitchFamily="34" charset="0"/>
              </a:defRPr>
            </a:lvl2pPr>
            <a:lvl3pPr marL="1143000" indent="-228600">
              <a:tabLst>
                <a:tab pos="3675063" algn="r"/>
              </a:tabLst>
              <a:defRPr>
                <a:solidFill>
                  <a:schemeClr val="tx1"/>
                </a:solidFill>
                <a:latin typeface="Arial" panose="020B0604020202020204" pitchFamily="34" charset="0"/>
              </a:defRPr>
            </a:lvl3pPr>
            <a:lvl4pPr marL="1600200" indent="-228600">
              <a:tabLst>
                <a:tab pos="3675063" algn="r"/>
              </a:tabLst>
              <a:defRPr>
                <a:solidFill>
                  <a:schemeClr val="tx1"/>
                </a:solidFill>
                <a:latin typeface="Arial" panose="020B0604020202020204" pitchFamily="34" charset="0"/>
              </a:defRPr>
            </a:lvl4pPr>
            <a:lvl5pPr marL="2057400" indent="-228600">
              <a:tabLst>
                <a:tab pos="3675063"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675063"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675063"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675063"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675063" algn="r"/>
              </a:tabLst>
              <a:defRPr>
                <a:solidFill>
                  <a:schemeClr val="tx1"/>
                </a:solidFill>
                <a:latin typeface="Arial" panose="020B0604020202020204" pitchFamily="34" charset="0"/>
              </a:defRPr>
            </a:lvl9pPr>
          </a:lstStyle>
          <a:p>
            <a:r>
              <a:rPr lang="el-GR" altLang="en-US">
                <a:solidFill>
                  <a:schemeClr val="accent1"/>
                </a:solidFill>
              </a:rPr>
              <a:t>Ενότητα 2</a:t>
            </a:r>
            <a:endParaRPr lang="en-US" altLang="en-US">
              <a:solidFill>
                <a:schemeClr val="accen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AF180E1-E7EB-4CA5-BDFE-6E6FC7395CB7}"/>
              </a:ext>
            </a:extLst>
          </p:cNvPr>
          <p:cNvSpPr>
            <a:spLocks noGrp="1"/>
          </p:cNvSpPr>
          <p:nvPr>
            <p:ph type="title"/>
          </p:nvPr>
        </p:nvSpPr>
        <p:spPr>
          <a:xfrm>
            <a:off x="866775" y="927100"/>
            <a:ext cx="7593013" cy="709613"/>
          </a:xfrm>
        </p:spPr>
        <p:txBody>
          <a:bodyPr/>
          <a:lstStyle/>
          <a:p>
            <a:pPr eaLnBrk="1" hangingPunct="1"/>
            <a:r>
              <a:rPr lang="el-GR" altLang="en-US"/>
              <a:t>ΚΑΤΑΣΤΑΣΗ ΑΠΟΤΕΛΕΣΜΑΤΩΝ (Κ.Α.Χ</a:t>
            </a:r>
            <a:r>
              <a:rPr lang="en-US" altLang="en-US"/>
              <a:t>.</a:t>
            </a:r>
            <a:r>
              <a:rPr lang="el-GR" altLang="en-US"/>
              <a:t>)</a:t>
            </a:r>
            <a:endParaRPr lang="en-US" altLang="en-US"/>
          </a:p>
        </p:txBody>
      </p:sp>
      <p:sp>
        <p:nvSpPr>
          <p:cNvPr id="111619" name="Rectangle 3">
            <a:extLst>
              <a:ext uri="{FF2B5EF4-FFF2-40B4-BE49-F238E27FC236}">
                <a16:creationId xmlns:a16="http://schemas.microsoft.com/office/drawing/2014/main" id="{465F543D-35C1-42F7-90DD-20202AE7588C}"/>
              </a:ext>
            </a:extLst>
          </p:cNvPr>
          <p:cNvSpPr>
            <a:spLocks noGrp="1"/>
          </p:cNvSpPr>
          <p:nvPr>
            <p:ph type="body" idx="1"/>
          </p:nvPr>
        </p:nvSpPr>
        <p:spPr/>
        <p:txBody>
          <a:bodyPr/>
          <a:lstStyle/>
          <a:p>
            <a:pPr algn="just" eaLnBrk="1" hangingPunct="1"/>
            <a:r>
              <a:rPr lang="el-GR" altLang="en-US" dirty="0"/>
              <a:t>Τα </a:t>
            </a:r>
            <a:r>
              <a:rPr lang="el-GR" altLang="en-US" b="1" dirty="0"/>
              <a:t>Αποτελέσματα Χρήσης</a:t>
            </a:r>
            <a:r>
              <a:rPr lang="el-GR" altLang="en-US" dirty="0"/>
              <a:t> συνοψίζουν </a:t>
            </a:r>
            <a:r>
              <a:rPr lang="el-GR" altLang="en-US" b="1" dirty="0"/>
              <a:t>τα έσοδα και έξοδα και τα κέρδη και τις ζημιές</a:t>
            </a:r>
            <a:r>
              <a:rPr lang="el-GR" altLang="en-US" dirty="0"/>
              <a:t> της επιχείρησης στο τέλος της χρήσης, προσδιορίζοντας έτσι και το </a:t>
            </a:r>
            <a:r>
              <a:rPr lang="el-GR" altLang="en-US" b="1" dirty="0"/>
              <a:t>Τελικό Καθαρό Αποτέλεσμά</a:t>
            </a:r>
            <a:r>
              <a:rPr lang="el-GR" altLang="en-US" dirty="0"/>
              <a:t> αυτής. Η κατάσταση του λογαριασμού των Αποτελεσμάτων Χρήσης απεικονίζει τα αποτελέσματα της λειτουργίας της επιχείρησης για μία συγκεκριμένη χρονική περίοδο, συνήθως ένα ολόκληρο ημερολογιακό έτος. </a:t>
            </a:r>
          </a:p>
          <a:p>
            <a:pPr algn="just" eaLnBrk="1" hangingPunct="1"/>
            <a:r>
              <a:rPr lang="el-GR" altLang="en-US" dirty="0"/>
              <a:t>Τα Αποτελέσματα Χρήσης συντάσσονται στις </a:t>
            </a:r>
            <a:r>
              <a:rPr lang="el-GR" altLang="en-US" b="1" dirty="0"/>
              <a:t>31/12 ή 30/6 </a:t>
            </a:r>
            <a:r>
              <a:rPr lang="el-GR" altLang="en-US" dirty="0"/>
              <a:t>σύμφωνα με τα ΕΛΠ και κατά τη δημοσίευσή τους </a:t>
            </a:r>
            <a:r>
              <a:rPr lang="el-GR" altLang="en-US" b="1" dirty="0"/>
              <a:t>παρουσιάζονται υποχρεωτικά, σε δύο ξεχωριστές στήλες</a:t>
            </a:r>
            <a:r>
              <a:rPr lang="el-GR" altLang="en-US" dirty="0"/>
              <a:t>, τα οικονομικά στοιχεία της </a:t>
            </a:r>
            <a:r>
              <a:rPr lang="el-GR" altLang="en-US" dirty="0" err="1"/>
              <a:t>κλειόμενης</a:t>
            </a:r>
            <a:r>
              <a:rPr lang="el-GR" altLang="en-US" dirty="0"/>
              <a:t> χρήσης και τα οικονομικά στοιχεία της αμέσως προηγούμενης χρήσης. </a:t>
            </a:r>
            <a:endParaRPr lang="en-US" altLang="en-US" dirty="0"/>
          </a:p>
        </p:txBody>
      </p:sp>
      <p:sp>
        <p:nvSpPr>
          <p:cNvPr id="111620" name="Slide Number Placeholder 4">
            <a:extLst>
              <a:ext uri="{FF2B5EF4-FFF2-40B4-BE49-F238E27FC236}">
                <a16:creationId xmlns:a16="http://schemas.microsoft.com/office/drawing/2014/main" id="{8D2E7B9F-9050-4153-A000-72F435C4AACE}"/>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2BD8B77-021D-4C3F-A189-A723C1188EE4}" type="slidenum">
              <a:rPr lang="en-US" altLang="en-US" sz="900" b="1" smtClean="0">
                <a:solidFill>
                  <a:schemeClr val="bg1"/>
                </a:solidFill>
              </a:rPr>
              <a:pPr algn="r"/>
              <a:t>74</a:t>
            </a:fld>
            <a:endParaRPr lang="en-US" altLang="en-US" sz="900" b="1">
              <a:solidFill>
                <a:schemeClr val="bg1"/>
              </a:solidFill>
            </a:endParaRPr>
          </a:p>
        </p:txBody>
      </p:sp>
      <p:sp>
        <p:nvSpPr>
          <p:cNvPr id="111621" name="Footer Placeholder 1">
            <a:extLst>
              <a:ext uri="{FF2B5EF4-FFF2-40B4-BE49-F238E27FC236}">
                <a16:creationId xmlns:a16="http://schemas.microsoft.com/office/drawing/2014/main" id="{38336A97-CD88-4450-8653-FB5DF81D8E5E}"/>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3675063" algn="r"/>
              </a:tabLst>
              <a:defRPr>
                <a:solidFill>
                  <a:schemeClr val="tx1"/>
                </a:solidFill>
                <a:latin typeface="Arial" panose="020B0604020202020204" pitchFamily="34" charset="0"/>
              </a:defRPr>
            </a:lvl1pPr>
            <a:lvl2pPr marL="742950" indent="-285750">
              <a:tabLst>
                <a:tab pos="3675063" algn="r"/>
              </a:tabLst>
              <a:defRPr>
                <a:solidFill>
                  <a:schemeClr val="tx1"/>
                </a:solidFill>
                <a:latin typeface="Arial" panose="020B0604020202020204" pitchFamily="34" charset="0"/>
              </a:defRPr>
            </a:lvl2pPr>
            <a:lvl3pPr marL="1143000" indent="-228600">
              <a:tabLst>
                <a:tab pos="3675063" algn="r"/>
              </a:tabLst>
              <a:defRPr>
                <a:solidFill>
                  <a:schemeClr val="tx1"/>
                </a:solidFill>
                <a:latin typeface="Arial" panose="020B0604020202020204" pitchFamily="34" charset="0"/>
              </a:defRPr>
            </a:lvl3pPr>
            <a:lvl4pPr marL="1600200" indent="-228600">
              <a:tabLst>
                <a:tab pos="3675063" algn="r"/>
              </a:tabLst>
              <a:defRPr>
                <a:solidFill>
                  <a:schemeClr val="tx1"/>
                </a:solidFill>
                <a:latin typeface="Arial" panose="020B0604020202020204" pitchFamily="34" charset="0"/>
              </a:defRPr>
            </a:lvl4pPr>
            <a:lvl5pPr marL="2057400" indent="-228600">
              <a:tabLst>
                <a:tab pos="3675063"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675063"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675063"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675063"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675063" algn="r"/>
              </a:tabLst>
              <a:defRPr>
                <a:solidFill>
                  <a:schemeClr val="tx1"/>
                </a:solidFill>
                <a:latin typeface="Arial" panose="020B0604020202020204" pitchFamily="34" charset="0"/>
              </a:defRPr>
            </a:lvl9pPr>
          </a:lstStyle>
          <a:p>
            <a:r>
              <a:rPr lang="el-GR" altLang="en-US">
                <a:solidFill>
                  <a:schemeClr val="accent1"/>
                </a:solidFill>
              </a:rPr>
              <a:t>Ενότητα 2</a:t>
            </a:r>
            <a:endParaRPr lang="en-US" altLang="en-US">
              <a:solidFill>
                <a:schemeClr val="accent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532167B9-E0BA-4351-ACEB-EBA60190BED6}"/>
              </a:ext>
            </a:extLst>
          </p:cNvPr>
          <p:cNvSpPr>
            <a:spLocks noGrp="1"/>
          </p:cNvSpPr>
          <p:nvPr>
            <p:ph type="title"/>
          </p:nvPr>
        </p:nvSpPr>
        <p:spPr>
          <a:xfrm>
            <a:off x="865188" y="927100"/>
            <a:ext cx="6345237" cy="709613"/>
          </a:xfrm>
        </p:spPr>
        <p:txBody>
          <a:bodyPr/>
          <a:lstStyle/>
          <a:p>
            <a:r>
              <a:rPr lang="el-GR" altLang="en-US" b="1" u="sng"/>
              <a:t>ΕΞΟΔΑ ΚΑΙ ΖΗΜΙΕΣ</a:t>
            </a:r>
            <a:r>
              <a:rPr lang="en-GB" altLang="en-US" b="1" u="sng"/>
              <a:t> (1/5)</a:t>
            </a:r>
            <a:endParaRPr lang="en-GB" altLang="en-US"/>
          </a:p>
        </p:txBody>
      </p:sp>
      <p:sp>
        <p:nvSpPr>
          <p:cNvPr id="95235" name="Content Placeholder 2">
            <a:extLst>
              <a:ext uri="{FF2B5EF4-FFF2-40B4-BE49-F238E27FC236}">
                <a16:creationId xmlns:a16="http://schemas.microsoft.com/office/drawing/2014/main" id="{BE179CEE-8EA0-4C22-BC90-B0CBDDFA9FA8}"/>
              </a:ext>
            </a:extLst>
          </p:cNvPr>
          <p:cNvSpPr>
            <a:spLocks noGrp="1"/>
          </p:cNvSpPr>
          <p:nvPr>
            <p:ph idx="1"/>
          </p:nvPr>
        </p:nvSpPr>
        <p:spPr>
          <a:xfrm>
            <a:off x="863600" y="2133600"/>
            <a:ext cx="7956550" cy="4608513"/>
          </a:xfrm>
        </p:spPr>
        <p:txBody>
          <a:bodyPr/>
          <a:lstStyle/>
          <a:p>
            <a:pPr marL="263525" lvl="2">
              <a:spcBef>
                <a:spcPct val="0"/>
              </a:spcBef>
            </a:pPr>
            <a:r>
              <a:rPr lang="el-GR" altLang="en-US"/>
              <a:t>60 </a:t>
            </a:r>
            <a:r>
              <a:rPr lang="el-GR" altLang="en-US" b="1"/>
              <a:t>Παροχές σε εργαζόμενους</a:t>
            </a:r>
            <a:endParaRPr lang="en-GB" altLang="en-US" b="1"/>
          </a:p>
          <a:p>
            <a:pPr marL="263525" lvl="2">
              <a:spcBef>
                <a:spcPct val="0"/>
              </a:spcBef>
            </a:pPr>
            <a:r>
              <a:rPr lang="el-GR" altLang="en-US"/>
              <a:t>60.01 Μικτές αποδοχές</a:t>
            </a:r>
            <a:endParaRPr lang="en-GB" altLang="en-US"/>
          </a:p>
          <a:p>
            <a:pPr marL="263525" lvl="2">
              <a:spcBef>
                <a:spcPct val="0"/>
              </a:spcBef>
            </a:pPr>
            <a:r>
              <a:rPr lang="el-GR" altLang="en-US"/>
              <a:t>60.02 Εργοδοτικές εισφορές</a:t>
            </a:r>
            <a:endParaRPr lang="en-GB" altLang="en-US"/>
          </a:p>
          <a:p>
            <a:pPr marL="263525" lvl="2">
              <a:spcBef>
                <a:spcPct val="0"/>
              </a:spcBef>
            </a:pPr>
            <a:r>
              <a:rPr lang="el-GR" altLang="en-US"/>
              <a:t>60.03 Λοιπές παροχές</a:t>
            </a:r>
            <a:endParaRPr lang="en-GB" altLang="en-US"/>
          </a:p>
          <a:p>
            <a:pPr marL="263525" lvl="2">
              <a:spcBef>
                <a:spcPct val="0"/>
              </a:spcBef>
            </a:pPr>
            <a:r>
              <a:rPr lang="el-GR" altLang="en-US"/>
              <a:t>60.04 Προβλέψεις για παροχές μετά την έξοδο από την υπηρεσία (καθαρό ποσό)</a:t>
            </a:r>
            <a:endParaRPr lang="en-GB" altLang="en-US"/>
          </a:p>
          <a:p>
            <a:pPr marL="263525" lvl="2">
              <a:spcBef>
                <a:spcPct val="0"/>
              </a:spcBef>
            </a:pPr>
            <a:r>
              <a:rPr lang="el-GR" altLang="en-US"/>
              <a:t>60.05 Παροχές σε εργαζόμενους σε συνδεδεμένες οντότητες</a:t>
            </a:r>
            <a:endParaRPr lang="en-GB" altLang="en-US"/>
          </a:p>
          <a:p>
            <a:pPr marL="263525" lvl="2">
              <a:spcBef>
                <a:spcPct val="0"/>
              </a:spcBef>
            </a:pPr>
            <a:r>
              <a:rPr lang="el-GR" altLang="en-US"/>
              <a:t>61 </a:t>
            </a:r>
            <a:r>
              <a:rPr lang="el-GR" altLang="en-US" b="1"/>
              <a:t>Ζημιές επιμέτρησης περιουσιακών στοιχείων</a:t>
            </a:r>
            <a:endParaRPr lang="en-GB" altLang="en-US" b="1"/>
          </a:p>
          <a:p>
            <a:pPr marL="263525" lvl="2">
              <a:spcBef>
                <a:spcPct val="0"/>
              </a:spcBef>
            </a:pPr>
            <a:r>
              <a:rPr lang="el-GR" altLang="en-US"/>
              <a:t>61.01 Απομείωση ενσώματων παγίων (πλην βιολογικών)</a:t>
            </a:r>
            <a:endParaRPr lang="en-GB" altLang="en-US"/>
          </a:p>
          <a:p>
            <a:pPr marL="263525" lvl="2">
              <a:spcBef>
                <a:spcPct val="0"/>
              </a:spcBef>
            </a:pPr>
            <a:r>
              <a:rPr lang="el-GR" altLang="en-US"/>
              <a:t>61.02 Απομείωση βιολογικών περιουσιακών στοιχείων</a:t>
            </a:r>
            <a:endParaRPr lang="en-GB" altLang="en-US"/>
          </a:p>
          <a:p>
            <a:pPr marL="263525" lvl="2">
              <a:spcBef>
                <a:spcPct val="0"/>
              </a:spcBef>
            </a:pPr>
            <a:r>
              <a:rPr lang="el-GR" altLang="en-US"/>
              <a:t>61.03 Απομείωση άυλων παγίων</a:t>
            </a:r>
            <a:endParaRPr lang="en-GB" altLang="en-US"/>
          </a:p>
          <a:p>
            <a:pPr marL="263525" lvl="2">
              <a:spcBef>
                <a:spcPct val="0"/>
              </a:spcBef>
            </a:pPr>
            <a:r>
              <a:rPr lang="el-GR" altLang="en-US"/>
              <a:t>61.04 Απομείωση αποθεμάτων</a:t>
            </a:r>
            <a:endParaRPr lang="en-GB" altLang="en-US"/>
          </a:p>
          <a:p>
            <a:pPr marL="263525" lvl="2">
              <a:spcBef>
                <a:spcPct val="0"/>
              </a:spcBef>
            </a:pPr>
            <a:r>
              <a:rPr lang="el-GR" altLang="en-US"/>
              <a:t>61.05 Απομείωση χρηματοοικονομιικών στοιχείων</a:t>
            </a:r>
            <a:endParaRPr lang="en-GB" altLang="en-US"/>
          </a:p>
          <a:p>
            <a:pPr marL="263525" lvl="2">
              <a:spcBef>
                <a:spcPct val="0"/>
              </a:spcBef>
            </a:pPr>
            <a:r>
              <a:rPr lang="el-GR" altLang="en-US"/>
              <a:t>61.05.01 Απομείωση πελατών</a:t>
            </a:r>
            <a:endParaRPr lang="en-GB" altLang="en-US"/>
          </a:p>
          <a:p>
            <a:pPr marL="263525" lvl="2">
              <a:spcBef>
                <a:spcPct val="0"/>
              </a:spcBef>
            </a:pPr>
            <a:r>
              <a:rPr lang="el-GR" altLang="en-US"/>
              <a:t>61.05.02 Απομείωση αξιογράφων εμπορικών απαιτήσεων</a:t>
            </a:r>
            <a:endParaRPr lang="en-GB" altLang="en-US"/>
          </a:p>
          <a:p>
            <a:pPr marL="263525" lvl="2">
              <a:spcBef>
                <a:spcPct val="0"/>
              </a:spcBef>
            </a:pPr>
            <a:r>
              <a:rPr lang="el-GR" altLang="en-US"/>
              <a:t>61.05.03 Απομείωση διακρατούμενων μέχρι τη λήξη επενδύσεων</a:t>
            </a:r>
            <a:endParaRPr lang="en-GB" altLang="en-US"/>
          </a:p>
          <a:p>
            <a:pPr marL="263525" lvl="2">
              <a:spcBef>
                <a:spcPct val="0"/>
              </a:spcBef>
            </a:pPr>
            <a:r>
              <a:rPr lang="el-GR" altLang="en-US"/>
              <a:t>61.05.04 Απομείωση συμμετοχών σε θυγατρικές</a:t>
            </a:r>
            <a:endParaRPr lang="en-GB" altLang="en-US"/>
          </a:p>
          <a:p>
            <a:pPr marL="263525" lvl="2">
              <a:spcBef>
                <a:spcPct val="0"/>
              </a:spcBef>
            </a:pPr>
            <a:r>
              <a:rPr lang="el-GR" altLang="en-US"/>
              <a:t>61.05.05 Απομείωση συμμετοχών σε συγγενείς</a:t>
            </a:r>
            <a:endParaRPr lang="en-GB" altLang="en-US"/>
          </a:p>
          <a:p>
            <a:pPr marL="263525" lvl="2">
              <a:spcBef>
                <a:spcPct val="0"/>
              </a:spcBef>
            </a:pPr>
            <a:r>
              <a:rPr lang="el-GR" altLang="en-US"/>
              <a:t>61.05.06 Απομείωση συμμετοχών σε κοινοπραξίες</a:t>
            </a:r>
            <a:endParaRPr lang="en-GB" altLang="en-US"/>
          </a:p>
          <a:p>
            <a:pPr marL="263525" lvl="2">
              <a:spcBef>
                <a:spcPct val="0"/>
              </a:spcBef>
            </a:pPr>
            <a:r>
              <a:rPr lang="el-GR" altLang="en-US"/>
              <a:t>61.06 Απομείωση λοιπών περιουσιακών στοιχείων</a:t>
            </a:r>
            <a:endParaRPr lang="en-GB" altLang="en-US"/>
          </a:p>
          <a:p>
            <a:pPr marL="263525" lvl="2">
              <a:spcBef>
                <a:spcPct val="0"/>
              </a:spcBef>
            </a:pPr>
            <a:endParaRPr lang="en-GB" altLang="en-US"/>
          </a:p>
        </p:txBody>
      </p:sp>
      <p:sp>
        <p:nvSpPr>
          <p:cNvPr id="95236" name="Slide Number Placeholder 3">
            <a:extLst>
              <a:ext uri="{FF2B5EF4-FFF2-40B4-BE49-F238E27FC236}">
                <a16:creationId xmlns:a16="http://schemas.microsoft.com/office/drawing/2014/main" id="{53A5E37D-C5AD-4162-819D-1E9677155E69}"/>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1E1BF8F-60DC-4783-AFA8-4FD54F5166FA}" type="slidenum">
              <a:rPr lang="en-US" altLang="en-US" sz="900" b="1" smtClean="0">
                <a:solidFill>
                  <a:schemeClr val="bg1"/>
                </a:solidFill>
              </a:rPr>
              <a:pPr algn="r"/>
              <a:t>75</a:t>
            </a:fld>
            <a:endParaRPr lang="en-US" altLang="en-US" sz="900" b="1">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0FF1FD84-E887-49A3-8A71-34E43D61DB51}"/>
              </a:ext>
            </a:extLst>
          </p:cNvPr>
          <p:cNvSpPr>
            <a:spLocks noGrp="1"/>
          </p:cNvSpPr>
          <p:nvPr>
            <p:ph type="title"/>
          </p:nvPr>
        </p:nvSpPr>
        <p:spPr>
          <a:xfrm>
            <a:off x="865188" y="927100"/>
            <a:ext cx="6345237" cy="709613"/>
          </a:xfrm>
        </p:spPr>
        <p:txBody>
          <a:bodyPr/>
          <a:lstStyle/>
          <a:p>
            <a:r>
              <a:rPr lang="el-GR" altLang="en-US" b="1" u="sng"/>
              <a:t>ΕΞΟΔΑ ΚΑΙ ΖΗΜΙΕΣ</a:t>
            </a:r>
            <a:r>
              <a:rPr lang="en-GB" altLang="en-US" b="1" u="sng"/>
              <a:t> (2/5)</a:t>
            </a:r>
            <a:endParaRPr lang="en-GB" altLang="en-US"/>
          </a:p>
        </p:txBody>
      </p:sp>
      <p:sp>
        <p:nvSpPr>
          <p:cNvPr id="96259" name="Content Placeholder 2">
            <a:extLst>
              <a:ext uri="{FF2B5EF4-FFF2-40B4-BE49-F238E27FC236}">
                <a16:creationId xmlns:a16="http://schemas.microsoft.com/office/drawing/2014/main" id="{4F1D40A9-93FE-452B-85FF-1C949EA271AA}"/>
              </a:ext>
            </a:extLst>
          </p:cNvPr>
          <p:cNvSpPr>
            <a:spLocks noGrp="1"/>
          </p:cNvSpPr>
          <p:nvPr>
            <p:ph idx="1"/>
          </p:nvPr>
        </p:nvSpPr>
        <p:spPr>
          <a:xfrm>
            <a:off x="865188" y="2060575"/>
            <a:ext cx="7596187" cy="4608513"/>
          </a:xfrm>
        </p:spPr>
        <p:txBody>
          <a:bodyPr/>
          <a:lstStyle/>
          <a:p>
            <a:pPr marL="263525" lvl="2">
              <a:spcBef>
                <a:spcPct val="0"/>
              </a:spcBef>
            </a:pPr>
            <a:r>
              <a:rPr lang="el-GR" altLang="en-US"/>
              <a:t>61.07 Ζημίες από επιμέτρηση στην εύλογη αξία</a:t>
            </a:r>
            <a:endParaRPr lang="en-GB" altLang="en-US"/>
          </a:p>
          <a:p>
            <a:pPr marL="263525" lvl="2">
              <a:spcBef>
                <a:spcPct val="0"/>
              </a:spcBef>
            </a:pPr>
            <a:r>
              <a:rPr lang="el-GR" altLang="en-US"/>
              <a:t>61.07.01 Ζημιές εύλογης αξίας ενσώματων πάγιων στοιχείων</a:t>
            </a:r>
            <a:endParaRPr lang="en-GB" altLang="en-US"/>
          </a:p>
          <a:p>
            <a:pPr marL="263525" lvl="2">
              <a:spcBef>
                <a:spcPct val="0"/>
              </a:spcBef>
            </a:pPr>
            <a:r>
              <a:rPr lang="el-GR" altLang="en-US"/>
              <a:t>61.07.02 Ζημιές εύλογης αξίας βιολογικών περιουσιακών στοιχείων</a:t>
            </a:r>
            <a:endParaRPr lang="en-GB" altLang="en-US"/>
          </a:p>
          <a:p>
            <a:pPr marL="263525" lvl="2">
              <a:spcBef>
                <a:spcPct val="0"/>
              </a:spcBef>
            </a:pPr>
            <a:r>
              <a:rPr lang="el-GR" altLang="en-US"/>
              <a:t>61.07.03 Ζημιές εύλογης αξίας χρηματοοικονομικών στοιχείων</a:t>
            </a:r>
            <a:endParaRPr lang="en-GB" altLang="en-US"/>
          </a:p>
          <a:p>
            <a:pPr marL="263525" lvl="2">
              <a:spcBef>
                <a:spcPct val="0"/>
              </a:spcBef>
            </a:pPr>
            <a:r>
              <a:rPr lang="el-GR" altLang="en-US"/>
              <a:t>62 </a:t>
            </a:r>
            <a:r>
              <a:rPr lang="el-GR" altLang="en-US" b="1"/>
              <a:t>Χρεωστικές συναλλαγματικές διαφορές</a:t>
            </a:r>
            <a:endParaRPr lang="en-GB" altLang="en-US" b="1"/>
          </a:p>
          <a:p>
            <a:pPr marL="263525" lvl="2">
              <a:spcBef>
                <a:spcPct val="0"/>
              </a:spcBef>
            </a:pPr>
            <a:r>
              <a:rPr lang="el-GR" altLang="en-US"/>
              <a:t>62.01 Χρεωστικές συναλλαγματικές διαφορές από διακανονισμό</a:t>
            </a:r>
            <a:endParaRPr lang="en-GB" altLang="en-US"/>
          </a:p>
          <a:p>
            <a:pPr marL="263525" lvl="2">
              <a:spcBef>
                <a:spcPct val="0"/>
              </a:spcBef>
            </a:pPr>
            <a:r>
              <a:rPr lang="el-GR" altLang="en-US"/>
              <a:t>62.01.01 Χρεωστικές συν/τικές διαφορές διακανονισμού εμπορικών απαιτήσεων και υποχρεώσεων</a:t>
            </a:r>
            <a:endParaRPr lang="en-GB" altLang="en-US"/>
          </a:p>
          <a:p>
            <a:pPr marL="263525" lvl="2">
              <a:spcBef>
                <a:spcPct val="0"/>
              </a:spcBef>
            </a:pPr>
            <a:r>
              <a:rPr lang="el-GR" altLang="en-US"/>
              <a:t>62.01.02 Χρεωστικές συν/τικές διαφορές διακανονισμού δανείων</a:t>
            </a:r>
            <a:endParaRPr lang="en-GB" altLang="en-US"/>
          </a:p>
          <a:p>
            <a:pPr marL="263525" lvl="2">
              <a:spcBef>
                <a:spcPct val="0"/>
              </a:spcBef>
            </a:pPr>
            <a:r>
              <a:rPr lang="el-GR" altLang="en-US"/>
              <a:t>62.01.03 Χρεωστικές συν/τικές διαφορές διακανονισμού λοιπών στοιχείων ισολογισμού</a:t>
            </a:r>
            <a:endParaRPr lang="en-GB" altLang="en-US"/>
          </a:p>
          <a:p>
            <a:pPr marL="263525" lvl="2">
              <a:spcBef>
                <a:spcPct val="0"/>
              </a:spcBef>
            </a:pPr>
            <a:r>
              <a:rPr lang="el-GR" altLang="en-US"/>
              <a:t>62.02 Χρεωστικές συναλλαγματικές διαφορές επιμέτρησης</a:t>
            </a:r>
            <a:endParaRPr lang="en-GB" altLang="en-US"/>
          </a:p>
          <a:p>
            <a:pPr marL="263525" lvl="2">
              <a:spcBef>
                <a:spcPct val="0"/>
              </a:spcBef>
            </a:pPr>
            <a:r>
              <a:rPr lang="el-GR" altLang="en-US"/>
              <a:t>62.02.01 Χρεωστικές συν/τικές διαφορές επιμέτρησης εμπορικών απαιτήσεων και υποχρεώσεων</a:t>
            </a:r>
            <a:endParaRPr lang="en-GB" altLang="en-US"/>
          </a:p>
          <a:p>
            <a:pPr marL="263525" lvl="2">
              <a:spcBef>
                <a:spcPct val="0"/>
              </a:spcBef>
            </a:pPr>
            <a:r>
              <a:rPr lang="el-GR" altLang="en-US"/>
              <a:t>62.02.02 Χρεωστικές συν/τικές διαφορές επιμέτρησης δανείων</a:t>
            </a:r>
            <a:endParaRPr lang="en-GB" altLang="en-US"/>
          </a:p>
          <a:p>
            <a:pPr marL="263525" lvl="2">
              <a:spcBef>
                <a:spcPct val="0"/>
              </a:spcBef>
            </a:pPr>
            <a:r>
              <a:rPr lang="el-GR" altLang="en-US"/>
              <a:t>62.02.03 Χρεωστικές συν/τικές διαφορές επιμέτρησης λοιπών στοιχείων ισολογισμού</a:t>
            </a:r>
            <a:endParaRPr lang="en-GB" altLang="en-US"/>
          </a:p>
          <a:p>
            <a:pPr marL="263525" lvl="2">
              <a:spcBef>
                <a:spcPct val="0"/>
              </a:spcBef>
            </a:pPr>
            <a:r>
              <a:rPr lang="el-GR" altLang="en-US"/>
              <a:t>63 </a:t>
            </a:r>
            <a:r>
              <a:rPr lang="el-GR" altLang="en-US" b="1"/>
              <a:t>Ζημιές από διάθεση-απόσυρση μη κυκλοφορούντων περιουσιακών στοιχείων</a:t>
            </a:r>
            <a:endParaRPr lang="en-GB" altLang="en-US" b="1"/>
          </a:p>
          <a:p>
            <a:pPr marL="263525" lvl="2">
              <a:spcBef>
                <a:spcPct val="0"/>
              </a:spcBef>
            </a:pPr>
            <a:r>
              <a:rPr lang="el-GR" altLang="en-US"/>
              <a:t>63.01 Ζημιές από διάθεση-απόσυρση ενσώματων παγίων</a:t>
            </a:r>
            <a:endParaRPr lang="en-GB" altLang="en-US"/>
          </a:p>
          <a:p>
            <a:pPr marL="263525" lvl="2">
              <a:spcBef>
                <a:spcPct val="0"/>
              </a:spcBef>
            </a:pPr>
            <a:r>
              <a:rPr lang="el-GR" altLang="en-US"/>
              <a:t>63.02 Ζημιές από διάθεση-απόσυρση άυλων πάγιων στοιχείων</a:t>
            </a:r>
            <a:endParaRPr lang="en-GB" altLang="en-US"/>
          </a:p>
          <a:p>
            <a:pPr marL="263525" lvl="2">
              <a:spcBef>
                <a:spcPct val="0"/>
              </a:spcBef>
            </a:pPr>
            <a:r>
              <a:rPr lang="el-GR" altLang="en-US"/>
              <a:t>63.03 Ζημιές από διάθεση χρηματοοικονομικών στοιχείων</a:t>
            </a:r>
            <a:endParaRPr lang="en-GB" altLang="en-US"/>
          </a:p>
          <a:p>
            <a:pPr marL="263525" lvl="2">
              <a:spcBef>
                <a:spcPct val="0"/>
              </a:spcBef>
            </a:pPr>
            <a:r>
              <a:rPr lang="el-GR" altLang="en-US"/>
              <a:t>63.04 Ζημιές από διάθεση – απόσυρση περιουσιακών στοιχείων σε συνδεδεμένες οντότητες</a:t>
            </a:r>
            <a:endParaRPr lang="en-GB" altLang="en-US"/>
          </a:p>
          <a:p>
            <a:pPr marL="263525" lvl="2">
              <a:spcBef>
                <a:spcPct val="0"/>
              </a:spcBef>
            </a:pPr>
            <a:endParaRPr lang="en-GB" altLang="en-US"/>
          </a:p>
        </p:txBody>
      </p:sp>
      <p:sp>
        <p:nvSpPr>
          <p:cNvPr id="96260" name="Slide Number Placeholder 3">
            <a:extLst>
              <a:ext uri="{FF2B5EF4-FFF2-40B4-BE49-F238E27FC236}">
                <a16:creationId xmlns:a16="http://schemas.microsoft.com/office/drawing/2014/main" id="{5E243EA6-736B-4D68-A8BA-F967648DF770}"/>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85AD515-072D-45ED-B8BA-3611E17233EB}" type="slidenum">
              <a:rPr lang="en-US" altLang="en-US" sz="900" b="1" smtClean="0">
                <a:solidFill>
                  <a:schemeClr val="bg1"/>
                </a:solidFill>
              </a:rPr>
              <a:pPr algn="r"/>
              <a:t>76</a:t>
            </a:fld>
            <a:endParaRPr lang="en-US" altLang="en-US" sz="900" b="1">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94FA81A1-2CF3-4CD2-ABDC-8B14D13F838F}"/>
              </a:ext>
            </a:extLst>
          </p:cNvPr>
          <p:cNvSpPr>
            <a:spLocks noGrp="1"/>
          </p:cNvSpPr>
          <p:nvPr>
            <p:ph type="title"/>
          </p:nvPr>
        </p:nvSpPr>
        <p:spPr>
          <a:xfrm>
            <a:off x="865188" y="927100"/>
            <a:ext cx="6345237" cy="709613"/>
          </a:xfrm>
        </p:spPr>
        <p:txBody>
          <a:bodyPr/>
          <a:lstStyle/>
          <a:p>
            <a:r>
              <a:rPr lang="el-GR" altLang="en-US" b="1" u="sng"/>
              <a:t>ΕΞΟΔΑ ΚΑΙ ΖΗΜΙΕΣ</a:t>
            </a:r>
            <a:r>
              <a:rPr lang="en-GB" altLang="en-US" b="1" u="sng"/>
              <a:t> (3/5)</a:t>
            </a:r>
            <a:endParaRPr lang="en-GB" altLang="en-US"/>
          </a:p>
        </p:txBody>
      </p:sp>
      <p:sp>
        <p:nvSpPr>
          <p:cNvPr id="97283" name="Content Placeholder 2">
            <a:extLst>
              <a:ext uri="{FF2B5EF4-FFF2-40B4-BE49-F238E27FC236}">
                <a16:creationId xmlns:a16="http://schemas.microsoft.com/office/drawing/2014/main" id="{3F8CC374-2543-4527-AB89-64E166F7CDB0}"/>
              </a:ext>
            </a:extLst>
          </p:cNvPr>
          <p:cNvSpPr>
            <a:spLocks noGrp="1"/>
          </p:cNvSpPr>
          <p:nvPr>
            <p:ph idx="1"/>
          </p:nvPr>
        </p:nvSpPr>
        <p:spPr>
          <a:xfrm>
            <a:off x="863600" y="2133600"/>
            <a:ext cx="7596188" cy="4535488"/>
          </a:xfrm>
        </p:spPr>
        <p:txBody>
          <a:bodyPr/>
          <a:lstStyle/>
          <a:p>
            <a:pPr marL="263525" lvl="2">
              <a:spcBef>
                <a:spcPct val="0"/>
              </a:spcBef>
            </a:pPr>
            <a:r>
              <a:rPr lang="el-GR" altLang="en-US" b="1"/>
              <a:t>64 Διάφορα λειτουργικά έξοδα</a:t>
            </a:r>
            <a:endParaRPr lang="en-GB" altLang="en-US" b="1"/>
          </a:p>
          <a:p>
            <a:pPr marL="263525" lvl="2">
              <a:spcBef>
                <a:spcPct val="0"/>
              </a:spcBef>
            </a:pPr>
            <a:r>
              <a:rPr lang="el-GR" altLang="en-US"/>
              <a:t>64.01 Αμοιβές για υπηρεσίες</a:t>
            </a:r>
            <a:endParaRPr lang="en-GB" altLang="en-US"/>
          </a:p>
          <a:p>
            <a:pPr marL="263525" lvl="2">
              <a:spcBef>
                <a:spcPct val="0"/>
              </a:spcBef>
            </a:pPr>
            <a:r>
              <a:rPr lang="el-GR" altLang="en-US"/>
              <a:t>64.01.01 Αμοιβές για υπηρεσίες – μη συνδεδεμένες οντότητες</a:t>
            </a:r>
            <a:endParaRPr lang="en-GB" altLang="en-US"/>
          </a:p>
          <a:p>
            <a:pPr marL="263525" lvl="2">
              <a:spcBef>
                <a:spcPct val="0"/>
              </a:spcBef>
            </a:pPr>
            <a:r>
              <a:rPr lang="el-GR" altLang="en-US"/>
              <a:t>64.01.02 Αμοιβές για υπηρεσίες – συνδεδεμένες οντότητες</a:t>
            </a:r>
            <a:endParaRPr lang="en-GB" altLang="en-US"/>
          </a:p>
          <a:p>
            <a:pPr marL="263525" lvl="2">
              <a:spcBef>
                <a:spcPct val="0"/>
              </a:spcBef>
            </a:pPr>
            <a:r>
              <a:rPr lang="el-GR" altLang="en-US"/>
              <a:t>64.02 Ενέργεια</a:t>
            </a:r>
            <a:endParaRPr lang="en-GB" altLang="en-US"/>
          </a:p>
          <a:p>
            <a:pPr marL="263525" lvl="2">
              <a:spcBef>
                <a:spcPct val="0"/>
              </a:spcBef>
            </a:pPr>
            <a:r>
              <a:rPr lang="el-GR" altLang="en-US"/>
              <a:t>64.03 Ύδρευση</a:t>
            </a:r>
            <a:endParaRPr lang="en-GB" altLang="en-US"/>
          </a:p>
          <a:p>
            <a:pPr marL="263525" lvl="2">
              <a:spcBef>
                <a:spcPct val="0"/>
              </a:spcBef>
            </a:pPr>
            <a:r>
              <a:rPr lang="el-GR" altLang="en-US"/>
              <a:t>64.04 Τηλεπικοινωνίες</a:t>
            </a:r>
            <a:endParaRPr lang="en-GB" altLang="en-US"/>
          </a:p>
          <a:p>
            <a:pPr marL="263525" lvl="2">
              <a:spcBef>
                <a:spcPct val="0"/>
              </a:spcBef>
            </a:pPr>
            <a:r>
              <a:rPr lang="el-GR" altLang="en-US"/>
              <a:t>64.05 Ενοίκια</a:t>
            </a:r>
            <a:endParaRPr lang="en-GB" altLang="en-US"/>
          </a:p>
          <a:p>
            <a:pPr marL="263525" lvl="2">
              <a:spcBef>
                <a:spcPct val="0"/>
              </a:spcBef>
            </a:pPr>
            <a:r>
              <a:rPr lang="el-GR" altLang="en-US"/>
              <a:t>64.05.01 Ενοίκια – μη συνδεδεμένες οντότητες</a:t>
            </a:r>
            <a:endParaRPr lang="en-GB" altLang="en-US"/>
          </a:p>
          <a:p>
            <a:pPr marL="263525" lvl="2">
              <a:spcBef>
                <a:spcPct val="0"/>
              </a:spcBef>
            </a:pPr>
            <a:r>
              <a:rPr lang="el-GR" altLang="en-US"/>
              <a:t>64.05.02 Ενοίκια – συνδεδεμένες οντότητες</a:t>
            </a:r>
            <a:endParaRPr lang="en-GB" altLang="en-US"/>
          </a:p>
          <a:p>
            <a:pPr marL="263525" lvl="2">
              <a:spcBef>
                <a:spcPct val="0"/>
              </a:spcBef>
            </a:pPr>
            <a:r>
              <a:rPr lang="el-GR" altLang="en-US"/>
              <a:t>64.06 Ασφάλιστρα</a:t>
            </a:r>
            <a:endParaRPr lang="en-GB" altLang="en-US"/>
          </a:p>
          <a:p>
            <a:pPr marL="263525" lvl="2">
              <a:spcBef>
                <a:spcPct val="0"/>
              </a:spcBef>
            </a:pPr>
            <a:r>
              <a:rPr lang="el-GR" altLang="en-US"/>
              <a:t>64.07 Μεταφορικά</a:t>
            </a:r>
            <a:endParaRPr lang="en-GB" altLang="en-US"/>
          </a:p>
          <a:p>
            <a:pPr marL="263525" lvl="2">
              <a:spcBef>
                <a:spcPct val="0"/>
              </a:spcBef>
            </a:pPr>
            <a:r>
              <a:rPr lang="el-GR" altLang="en-US"/>
              <a:t>64.08 Αναλώσιμα</a:t>
            </a:r>
            <a:endParaRPr lang="en-GB" altLang="en-US"/>
          </a:p>
          <a:p>
            <a:pPr marL="263525" lvl="2">
              <a:spcBef>
                <a:spcPct val="0"/>
              </a:spcBef>
            </a:pPr>
            <a:r>
              <a:rPr lang="el-GR" altLang="en-US"/>
              <a:t>64.09 Επισκευές και συντηρήσεις</a:t>
            </a:r>
            <a:endParaRPr lang="en-GB" altLang="en-US"/>
          </a:p>
        </p:txBody>
      </p:sp>
      <p:sp>
        <p:nvSpPr>
          <p:cNvPr id="97284" name="Slide Number Placeholder 3">
            <a:extLst>
              <a:ext uri="{FF2B5EF4-FFF2-40B4-BE49-F238E27FC236}">
                <a16:creationId xmlns:a16="http://schemas.microsoft.com/office/drawing/2014/main" id="{98891978-BB09-4E16-BD1D-D3B1B53B2D25}"/>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58F32C3-1BC9-4F54-AA74-1E91E7C8A59D}" type="slidenum">
              <a:rPr lang="en-US" altLang="en-US" sz="900" b="1" smtClean="0">
                <a:solidFill>
                  <a:schemeClr val="bg1"/>
                </a:solidFill>
              </a:rPr>
              <a:pPr algn="r"/>
              <a:t>77</a:t>
            </a:fld>
            <a:endParaRPr lang="en-US" altLang="en-US" sz="900" b="1">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B3B8BF6F-3D45-48C5-84E9-303569CDBA9F}"/>
              </a:ext>
            </a:extLst>
          </p:cNvPr>
          <p:cNvSpPr>
            <a:spLocks noGrp="1"/>
          </p:cNvSpPr>
          <p:nvPr>
            <p:ph type="title"/>
          </p:nvPr>
        </p:nvSpPr>
        <p:spPr>
          <a:xfrm>
            <a:off x="865188" y="927100"/>
            <a:ext cx="6345237" cy="709613"/>
          </a:xfrm>
        </p:spPr>
        <p:txBody>
          <a:bodyPr/>
          <a:lstStyle/>
          <a:p>
            <a:r>
              <a:rPr lang="el-GR" altLang="en-US" b="1" u="sng"/>
              <a:t>ΕΞΟΔΑ ΚΑΙ ΖΗΜΙΕΣ</a:t>
            </a:r>
            <a:r>
              <a:rPr lang="en-GB" altLang="en-US" b="1" u="sng"/>
              <a:t> (4/5)</a:t>
            </a:r>
            <a:endParaRPr lang="en-GB" altLang="en-US"/>
          </a:p>
        </p:txBody>
      </p:sp>
      <p:sp>
        <p:nvSpPr>
          <p:cNvPr id="3" name="Content Placeholder 2">
            <a:extLst>
              <a:ext uri="{FF2B5EF4-FFF2-40B4-BE49-F238E27FC236}">
                <a16:creationId xmlns:a16="http://schemas.microsoft.com/office/drawing/2014/main" id="{306F1F3D-8254-4936-BC81-E91BD891FB33}"/>
              </a:ext>
            </a:extLst>
          </p:cNvPr>
          <p:cNvSpPr>
            <a:spLocks noGrp="1"/>
          </p:cNvSpPr>
          <p:nvPr>
            <p:ph idx="1"/>
          </p:nvPr>
        </p:nvSpPr>
        <p:spPr>
          <a:xfrm>
            <a:off x="863600" y="2060575"/>
            <a:ext cx="7596188" cy="4681538"/>
          </a:xfrm>
        </p:spPr>
        <p:txBody>
          <a:bodyPr/>
          <a:lstStyle/>
          <a:p>
            <a:pPr lvl="2">
              <a:spcBef>
                <a:spcPts val="0"/>
              </a:spcBef>
              <a:defRPr/>
            </a:pPr>
            <a:endParaRPr lang="en-GB" dirty="0"/>
          </a:p>
          <a:p>
            <a:pPr marL="263525" lvl="2" indent="-252413">
              <a:spcBef>
                <a:spcPts val="0"/>
              </a:spcBef>
              <a:defRPr/>
            </a:pPr>
            <a:r>
              <a:rPr lang="el-GR" dirty="0"/>
              <a:t>64.10 Διαφήμιση και προβολή</a:t>
            </a:r>
            <a:endParaRPr lang="en-GB" dirty="0"/>
          </a:p>
          <a:p>
            <a:pPr marL="263525" lvl="2" indent="-252413">
              <a:spcBef>
                <a:spcPts val="0"/>
              </a:spcBef>
              <a:defRPr/>
            </a:pPr>
            <a:r>
              <a:rPr lang="el-GR" dirty="0"/>
              <a:t>64.11 Φόροι και τέλη (πλην φόρου εισοδήματος)</a:t>
            </a:r>
            <a:endParaRPr lang="en-GB" dirty="0"/>
          </a:p>
          <a:p>
            <a:pPr marL="263525" lvl="2" indent="-252413">
              <a:spcBef>
                <a:spcPts val="0"/>
              </a:spcBef>
              <a:defRPr/>
            </a:pPr>
            <a:r>
              <a:rPr lang="el-GR" dirty="0"/>
              <a:t>64.12 Λοιπά έξοδα</a:t>
            </a:r>
            <a:endParaRPr lang="en-GB" dirty="0"/>
          </a:p>
          <a:p>
            <a:pPr marL="263525" lvl="2" indent="-252413">
              <a:spcBef>
                <a:spcPts val="0"/>
              </a:spcBef>
              <a:defRPr/>
            </a:pPr>
            <a:r>
              <a:rPr lang="el-GR" dirty="0"/>
              <a:t>64.13 Διάφορα λειτουργικά έξοδα από συνδεδεμένες οντότητες</a:t>
            </a:r>
            <a:endParaRPr lang="en-GB" dirty="0"/>
          </a:p>
          <a:p>
            <a:pPr marL="263525" lvl="2" indent="-252413">
              <a:spcBef>
                <a:spcPts val="0"/>
              </a:spcBef>
              <a:defRPr/>
            </a:pPr>
            <a:r>
              <a:rPr lang="el-GR" b="1" dirty="0"/>
              <a:t>65 Χρεωστικοί τόκοι και συναφή έξοδα</a:t>
            </a:r>
            <a:endParaRPr lang="en-GB" b="1" dirty="0"/>
          </a:p>
          <a:p>
            <a:pPr marL="263525" lvl="2" indent="-252413">
              <a:spcBef>
                <a:spcPts val="0"/>
              </a:spcBef>
              <a:defRPr/>
            </a:pPr>
            <a:r>
              <a:rPr lang="el-GR" dirty="0"/>
              <a:t>65.01 Τόκοι τραπεζικών δανείων</a:t>
            </a:r>
            <a:endParaRPr lang="en-GB" dirty="0"/>
          </a:p>
          <a:p>
            <a:pPr marL="263525" lvl="2" indent="-252413">
              <a:spcBef>
                <a:spcPts val="0"/>
              </a:spcBef>
              <a:defRPr/>
            </a:pPr>
            <a:r>
              <a:rPr lang="el-GR" dirty="0"/>
              <a:t>65.02 Τόκοι δανείων από συνδεδεμένες οντότητες</a:t>
            </a:r>
            <a:endParaRPr lang="en-GB" dirty="0"/>
          </a:p>
          <a:p>
            <a:pPr marL="263525" lvl="2" indent="-252413">
              <a:spcBef>
                <a:spcPts val="0"/>
              </a:spcBef>
              <a:defRPr/>
            </a:pPr>
            <a:r>
              <a:rPr lang="el-GR" dirty="0"/>
              <a:t>65.03 Τόκοι λοιπών δανείων</a:t>
            </a:r>
            <a:endParaRPr lang="en-GB" dirty="0"/>
          </a:p>
          <a:p>
            <a:pPr marL="263525" lvl="2" indent="-252413">
              <a:spcBef>
                <a:spcPts val="0"/>
              </a:spcBef>
              <a:defRPr/>
            </a:pPr>
            <a:r>
              <a:rPr lang="el-GR" dirty="0"/>
              <a:t>65.04 Τόκοι λοιπών υποχρεώσεων και προβλέψεων</a:t>
            </a:r>
            <a:endParaRPr lang="en-GB" dirty="0"/>
          </a:p>
          <a:p>
            <a:pPr marL="263525" lvl="2" indent="-252413">
              <a:spcBef>
                <a:spcPts val="0"/>
              </a:spcBef>
              <a:defRPr/>
            </a:pPr>
            <a:r>
              <a:rPr lang="el-GR" dirty="0"/>
              <a:t>65.05 Λοιπά χρηματοοικονομικά έξοδα</a:t>
            </a:r>
            <a:endParaRPr lang="en-GB" dirty="0"/>
          </a:p>
          <a:p>
            <a:pPr marL="263525" lvl="2" indent="-252413">
              <a:spcBef>
                <a:spcPts val="0"/>
              </a:spcBef>
              <a:defRPr/>
            </a:pPr>
            <a:r>
              <a:rPr lang="el-GR" b="1" dirty="0"/>
              <a:t>66 Αποσβέσεις</a:t>
            </a:r>
            <a:endParaRPr lang="en-GB" b="1" dirty="0"/>
          </a:p>
          <a:p>
            <a:pPr marL="263525" lvl="2" indent="-252413">
              <a:spcBef>
                <a:spcPts val="0"/>
              </a:spcBef>
              <a:defRPr/>
            </a:pPr>
            <a:r>
              <a:rPr lang="el-GR" dirty="0"/>
              <a:t>66.01 Αποσβέσεις διαμορφώσεων γης</a:t>
            </a:r>
            <a:endParaRPr lang="en-GB" dirty="0"/>
          </a:p>
          <a:p>
            <a:pPr marL="263525" lvl="2" indent="-252413">
              <a:spcBef>
                <a:spcPts val="0"/>
              </a:spcBef>
              <a:defRPr/>
            </a:pPr>
            <a:r>
              <a:rPr lang="el-GR" dirty="0"/>
              <a:t>66.02 Αποσβέσεις κτηρίων – τεχνικών έργων</a:t>
            </a:r>
            <a:endParaRPr lang="en-GB" dirty="0"/>
          </a:p>
          <a:p>
            <a:pPr marL="263525" lvl="2" indent="-252413">
              <a:spcBef>
                <a:spcPts val="0"/>
              </a:spcBef>
              <a:defRPr/>
            </a:pPr>
            <a:r>
              <a:rPr lang="el-GR" dirty="0"/>
              <a:t>66.03 Αποσβέσεις μηχανολογικού εξοπλισμού</a:t>
            </a:r>
            <a:endParaRPr lang="en-GB" dirty="0"/>
          </a:p>
          <a:p>
            <a:pPr marL="263525" lvl="2" indent="-252413">
              <a:spcBef>
                <a:spcPts val="0"/>
              </a:spcBef>
              <a:defRPr/>
            </a:pPr>
            <a:r>
              <a:rPr lang="el-GR" dirty="0"/>
              <a:t>66.04 Αποσβέσεις μεταφορικών μέσων</a:t>
            </a:r>
            <a:endParaRPr lang="en-GB" dirty="0"/>
          </a:p>
          <a:p>
            <a:pPr marL="263525" lvl="2" indent="-252413">
              <a:spcBef>
                <a:spcPts val="0"/>
              </a:spcBef>
              <a:defRPr/>
            </a:pPr>
            <a:r>
              <a:rPr lang="el-GR" dirty="0"/>
              <a:t>66.05 Αποσβέσεις λοιπού εξοπλισμού</a:t>
            </a:r>
            <a:endParaRPr lang="en-GB" dirty="0"/>
          </a:p>
          <a:p>
            <a:pPr marL="263525" lvl="2" indent="-252413">
              <a:spcBef>
                <a:spcPts val="0"/>
              </a:spcBef>
              <a:defRPr/>
            </a:pPr>
            <a:r>
              <a:rPr lang="el-GR" dirty="0"/>
              <a:t>66.06 Αποσβέσεις επενδύσεων σε ακίνητα</a:t>
            </a:r>
            <a:endParaRPr lang="en-GB" dirty="0"/>
          </a:p>
          <a:p>
            <a:pPr marL="263525" lvl="2" indent="-252413">
              <a:spcBef>
                <a:spcPts val="0"/>
              </a:spcBef>
              <a:defRPr/>
            </a:pPr>
            <a:r>
              <a:rPr lang="el-GR" dirty="0"/>
              <a:t>66.07 Αποσβέσεις πάγιων βιολογικών περιουσιακών στοιχείων</a:t>
            </a:r>
            <a:endParaRPr lang="en-GB" dirty="0"/>
          </a:p>
        </p:txBody>
      </p:sp>
      <p:sp>
        <p:nvSpPr>
          <p:cNvPr id="98308" name="Slide Number Placeholder 3">
            <a:extLst>
              <a:ext uri="{FF2B5EF4-FFF2-40B4-BE49-F238E27FC236}">
                <a16:creationId xmlns:a16="http://schemas.microsoft.com/office/drawing/2014/main" id="{97B25777-78DB-4561-8731-2A38D1765173}"/>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4B52F9B-0A97-4662-9D09-2B8B5A3EE515}" type="slidenum">
              <a:rPr lang="en-US" altLang="en-US" sz="900" b="1" smtClean="0">
                <a:solidFill>
                  <a:schemeClr val="bg1"/>
                </a:solidFill>
              </a:rPr>
              <a:pPr algn="r"/>
              <a:t>78</a:t>
            </a:fld>
            <a:endParaRPr lang="en-US" altLang="en-US" sz="900" b="1">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8576B693-6D95-43B7-B960-4223D0F5FB5F}"/>
              </a:ext>
            </a:extLst>
          </p:cNvPr>
          <p:cNvSpPr>
            <a:spLocks noGrp="1"/>
          </p:cNvSpPr>
          <p:nvPr>
            <p:ph type="title"/>
          </p:nvPr>
        </p:nvSpPr>
        <p:spPr>
          <a:xfrm>
            <a:off x="865188" y="927100"/>
            <a:ext cx="6345237" cy="709613"/>
          </a:xfrm>
        </p:spPr>
        <p:txBody>
          <a:bodyPr/>
          <a:lstStyle/>
          <a:p>
            <a:r>
              <a:rPr lang="el-GR" altLang="en-US" b="1" u="sng"/>
              <a:t>ΕΞΟΔΑ ΚΑΙ ΖΗΜΙΕΣ</a:t>
            </a:r>
            <a:r>
              <a:rPr lang="en-GB" altLang="en-US" b="1" u="sng"/>
              <a:t> (5/5)</a:t>
            </a:r>
            <a:endParaRPr lang="en-GB" altLang="en-US"/>
          </a:p>
        </p:txBody>
      </p:sp>
      <p:sp>
        <p:nvSpPr>
          <p:cNvPr id="99331" name="Content Placeholder 2">
            <a:extLst>
              <a:ext uri="{FF2B5EF4-FFF2-40B4-BE49-F238E27FC236}">
                <a16:creationId xmlns:a16="http://schemas.microsoft.com/office/drawing/2014/main" id="{D57F9DE4-DB39-4278-A004-B8BCD651FE01}"/>
              </a:ext>
            </a:extLst>
          </p:cNvPr>
          <p:cNvSpPr>
            <a:spLocks noGrp="1"/>
          </p:cNvSpPr>
          <p:nvPr>
            <p:ph idx="1"/>
          </p:nvPr>
        </p:nvSpPr>
        <p:spPr>
          <a:xfrm>
            <a:off x="863600" y="2133600"/>
            <a:ext cx="7596188" cy="3886200"/>
          </a:xfrm>
        </p:spPr>
        <p:txBody>
          <a:bodyPr/>
          <a:lstStyle/>
          <a:p>
            <a:pPr marL="228600" lvl="2">
              <a:spcBef>
                <a:spcPct val="0"/>
              </a:spcBef>
            </a:pPr>
            <a:r>
              <a:rPr lang="el-GR" altLang="en-US"/>
              <a:t>66.08 Αποσβέσεις άυλων παγίων</a:t>
            </a:r>
            <a:endParaRPr lang="en-GB" altLang="en-US"/>
          </a:p>
          <a:p>
            <a:pPr marL="228600" lvl="2">
              <a:spcBef>
                <a:spcPct val="0"/>
              </a:spcBef>
            </a:pPr>
            <a:r>
              <a:rPr lang="el-GR" altLang="en-US" b="1"/>
              <a:t>67 Ασυνήθη έξοδα, ζημιές και πρόστιμα</a:t>
            </a:r>
            <a:endParaRPr lang="en-GB" altLang="en-US" b="1"/>
          </a:p>
          <a:p>
            <a:pPr marL="228600" lvl="2">
              <a:spcBef>
                <a:spcPct val="0"/>
              </a:spcBef>
            </a:pPr>
            <a:r>
              <a:rPr lang="el-GR" altLang="en-US"/>
              <a:t>67.01 Ζημιές φυσικών καταστροφών</a:t>
            </a:r>
            <a:endParaRPr lang="en-GB" altLang="en-US"/>
          </a:p>
          <a:p>
            <a:pPr marL="228600" lvl="2">
              <a:spcBef>
                <a:spcPct val="0"/>
              </a:spcBef>
            </a:pPr>
            <a:r>
              <a:rPr lang="el-GR" altLang="en-US"/>
              <a:t>67.02 Ζημιές άλλων καταστροφών</a:t>
            </a:r>
            <a:endParaRPr lang="en-GB" altLang="en-US"/>
          </a:p>
          <a:p>
            <a:pPr marL="228600" lvl="2">
              <a:spcBef>
                <a:spcPct val="0"/>
              </a:spcBef>
            </a:pPr>
            <a:r>
              <a:rPr lang="el-GR" altLang="en-US"/>
              <a:t>67.03 Άλλα ασυνήθη έξοδα και ζημίες</a:t>
            </a:r>
            <a:endParaRPr lang="en-GB" altLang="en-US"/>
          </a:p>
          <a:p>
            <a:pPr marL="228600" lvl="2">
              <a:spcBef>
                <a:spcPct val="0"/>
              </a:spcBef>
            </a:pPr>
            <a:r>
              <a:rPr lang="el-GR" altLang="en-US"/>
              <a:t>67.04 Πρόστιμα, προσαυξήσεις και ποινές</a:t>
            </a:r>
            <a:endParaRPr lang="en-GB" altLang="en-US"/>
          </a:p>
          <a:p>
            <a:pPr marL="228600" lvl="2">
              <a:spcBef>
                <a:spcPct val="0"/>
              </a:spcBef>
            </a:pPr>
            <a:r>
              <a:rPr lang="el-GR" altLang="en-US"/>
              <a:t>67.05 Ασυνήθη έξοδα και ζημιές από συνδεδεμένες οντότητες</a:t>
            </a:r>
            <a:endParaRPr lang="en-GB" altLang="en-US"/>
          </a:p>
          <a:p>
            <a:pPr marL="228600" lvl="2">
              <a:spcBef>
                <a:spcPct val="0"/>
              </a:spcBef>
            </a:pPr>
            <a:r>
              <a:rPr lang="el-GR" altLang="en-US" b="1"/>
              <a:t>68 Προβλέψεις (εκτός από προβλέψεις για το προσωπικό)</a:t>
            </a:r>
            <a:endParaRPr lang="en-GB" altLang="en-US" b="1"/>
          </a:p>
          <a:p>
            <a:pPr marL="228600" lvl="2">
              <a:spcBef>
                <a:spcPct val="0"/>
              </a:spcBef>
            </a:pPr>
            <a:r>
              <a:rPr lang="el-GR" altLang="en-US"/>
              <a:t>68.01 Προβλέψεις για εκκρεμοδικίες</a:t>
            </a:r>
            <a:endParaRPr lang="en-GB" altLang="en-US"/>
          </a:p>
          <a:p>
            <a:pPr marL="228600" lvl="2">
              <a:spcBef>
                <a:spcPct val="0"/>
              </a:spcBef>
            </a:pPr>
            <a:r>
              <a:rPr lang="el-GR" altLang="en-US"/>
              <a:t>68.02 Προβλέψεις για δοσμένες εγγυήσεις</a:t>
            </a:r>
            <a:endParaRPr lang="en-GB" altLang="en-US"/>
          </a:p>
          <a:p>
            <a:pPr marL="228600" lvl="2">
              <a:spcBef>
                <a:spcPct val="0"/>
              </a:spcBef>
            </a:pPr>
            <a:r>
              <a:rPr lang="el-GR" altLang="en-US"/>
              <a:t>68.03 Προβλέψεις για αποκατάσταση περιβάλλοντος</a:t>
            </a:r>
            <a:endParaRPr lang="en-GB" altLang="en-US"/>
          </a:p>
          <a:p>
            <a:pPr marL="228600" lvl="2">
              <a:spcBef>
                <a:spcPct val="0"/>
              </a:spcBef>
            </a:pPr>
            <a:r>
              <a:rPr lang="el-GR" altLang="en-US"/>
              <a:t>68.04 Προβλέψεις για διαφορές φορολογικού ελέγχου πλην φόρου εισοδήματος</a:t>
            </a:r>
            <a:endParaRPr lang="en-GB" altLang="en-US"/>
          </a:p>
          <a:p>
            <a:pPr marL="228600" lvl="2">
              <a:spcBef>
                <a:spcPct val="0"/>
              </a:spcBef>
            </a:pPr>
            <a:r>
              <a:rPr lang="el-GR" altLang="en-US"/>
              <a:t>68.05 Άλλες προβλέψεις</a:t>
            </a:r>
            <a:endParaRPr lang="en-GB" altLang="en-US"/>
          </a:p>
          <a:p>
            <a:pPr marL="228600" lvl="2">
              <a:spcBef>
                <a:spcPct val="0"/>
              </a:spcBef>
            </a:pPr>
            <a:r>
              <a:rPr lang="el-GR" altLang="en-US"/>
              <a:t>68.06 Προβλέψεις για συνδεδεμένες οντότητες</a:t>
            </a:r>
            <a:endParaRPr lang="en-GB" altLang="en-US"/>
          </a:p>
          <a:p>
            <a:pPr marL="228600" lvl="2">
              <a:spcBef>
                <a:spcPct val="0"/>
              </a:spcBef>
            </a:pPr>
            <a:r>
              <a:rPr lang="el-GR" altLang="en-US" b="1"/>
              <a:t>69 Φόρος εισοδήματος</a:t>
            </a:r>
            <a:endParaRPr lang="en-GB" altLang="en-US" b="1"/>
          </a:p>
          <a:p>
            <a:pPr marL="228600" lvl="2">
              <a:spcBef>
                <a:spcPct val="0"/>
              </a:spcBef>
            </a:pPr>
            <a:r>
              <a:rPr lang="el-GR" altLang="en-US"/>
              <a:t>69.01 Τρέχων φόρος (έξοδο) περιόδου</a:t>
            </a:r>
            <a:endParaRPr lang="en-GB" altLang="en-US"/>
          </a:p>
          <a:p>
            <a:pPr marL="228600" lvl="2">
              <a:spcBef>
                <a:spcPct val="0"/>
              </a:spcBef>
            </a:pPr>
            <a:r>
              <a:rPr lang="el-GR" altLang="en-US"/>
              <a:t>69.02 Αναβαλλόμενος φόρος (έξοδο) περιόδου</a:t>
            </a:r>
            <a:endParaRPr lang="en-GB" altLang="en-US"/>
          </a:p>
          <a:p>
            <a:pPr marL="228600" lvl="2">
              <a:spcBef>
                <a:spcPct val="0"/>
              </a:spcBef>
            </a:pPr>
            <a:r>
              <a:rPr lang="el-GR" altLang="en-US"/>
              <a:t>69.03 Προβλέψεις για διαφορές φορολογικού ελέγχου φόρου εισοδήματος</a:t>
            </a:r>
            <a:endParaRPr lang="en-GB" altLang="en-US"/>
          </a:p>
          <a:p>
            <a:pPr marL="228600" lvl="2">
              <a:spcBef>
                <a:spcPct val="0"/>
              </a:spcBef>
            </a:pPr>
            <a:endParaRPr lang="en-GB" altLang="en-US"/>
          </a:p>
          <a:p>
            <a:pPr>
              <a:spcBef>
                <a:spcPct val="0"/>
              </a:spcBef>
            </a:pPr>
            <a:endParaRPr lang="en-GB" altLang="en-US" sz="1400"/>
          </a:p>
          <a:p>
            <a:endParaRPr lang="en-GB" altLang="en-US"/>
          </a:p>
          <a:p>
            <a:endParaRPr lang="en-GB" altLang="en-US"/>
          </a:p>
        </p:txBody>
      </p:sp>
      <p:sp>
        <p:nvSpPr>
          <p:cNvPr id="99332" name="Slide Number Placeholder 3">
            <a:extLst>
              <a:ext uri="{FF2B5EF4-FFF2-40B4-BE49-F238E27FC236}">
                <a16:creationId xmlns:a16="http://schemas.microsoft.com/office/drawing/2014/main" id="{E53B184E-9BF8-4F23-9740-97E4A58E20DB}"/>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DFBD925-342A-436A-B080-F99DC28C5C12}" type="slidenum">
              <a:rPr lang="en-US" altLang="en-US" sz="900" b="1" smtClean="0">
                <a:solidFill>
                  <a:schemeClr val="bg1"/>
                </a:solidFill>
              </a:rPr>
              <a:pPr algn="r"/>
              <a:t>79</a:t>
            </a:fld>
            <a:endParaRPr lang="en-US" altLang="en-US" sz="9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8FEECDA-2D1F-436B-8F0A-009E6C3D9E8D}"/>
              </a:ext>
            </a:extLst>
          </p:cNvPr>
          <p:cNvSpPr>
            <a:spLocks noGrp="1"/>
          </p:cNvSpPr>
          <p:nvPr>
            <p:ph type="title"/>
          </p:nvPr>
        </p:nvSpPr>
        <p:spPr>
          <a:xfrm>
            <a:off x="865188" y="927100"/>
            <a:ext cx="6345237" cy="709613"/>
          </a:xfrm>
        </p:spPr>
        <p:txBody>
          <a:bodyPr/>
          <a:lstStyle/>
          <a:p>
            <a:r>
              <a:rPr lang="el-GR" altLang="el-GR" dirty="0"/>
              <a:t>ΑΝΑΘΕΣΕΙΣ ΕΡΓΑΣΙΩΝ 2024</a:t>
            </a:r>
          </a:p>
        </p:txBody>
      </p:sp>
      <p:sp>
        <p:nvSpPr>
          <p:cNvPr id="47108" name="Footer Placeholder 3">
            <a:extLst>
              <a:ext uri="{FF2B5EF4-FFF2-40B4-BE49-F238E27FC236}">
                <a16:creationId xmlns:a16="http://schemas.microsoft.com/office/drawing/2014/main" id="{5F5AD478-AA76-4E77-B029-6526FE874C9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47109" name="Slide Number Placeholder 4">
            <a:extLst>
              <a:ext uri="{FF2B5EF4-FFF2-40B4-BE49-F238E27FC236}">
                <a16:creationId xmlns:a16="http://schemas.microsoft.com/office/drawing/2014/main" id="{18E48B66-BA0B-4511-AFA8-5D015307200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6C8E96-28D4-4BAC-BF6A-DD5120291814}" type="slidenum">
              <a:rPr lang="en-US" altLang="en-US" smtClean="0">
                <a:solidFill>
                  <a:schemeClr val="bg1"/>
                </a:solidFill>
              </a:rPr>
              <a:pPr/>
              <a:t>8</a:t>
            </a:fld>
            <a:endParaRPr lang="en-US" altLang="en-US">
              <a:solidFill>
                <a:schemeClr val="bg1"/>
              </a:solidFill>
            </a:endParaRPr>
          </a:p>
        </p:txBody>
      </p:sp>
      <p:graphicFrame>
        <p:nvGraphicFramePr>
          <p:cNvPr id="2" name="Table 1">
            <a:extLst>
              <a:ext uri="{FF2B5EF4-FFF2-40B4-BE49-F238E27FC236}">
                <a16:creationId xmlns:a16="http://schemas.microsoft.com/office/drawing/2014/main" id="{A4A6D3E7-8950-46A9-BD41-7E46ED5FD61B}"/>
              </a:ext>
            </a:extLst>
          </p:cNvPr>
          <p:cNvGraphicFramePr>
            <a:graphicFrameLocks noGrp="1"/>
          </p:cNvGraphicFramePr>
          <p:nvPr/>
        </p:nvGraphicFramePr>
        <p:xfrm>
          <a:off x="0" y="0"/>
          <a:ext cx="4610100" cy="175260"/>
        </p:xfrm>
        <a:graphic>
          <a:graphicData uri="http://schemas.openxmlformats.org/drawingml/2006/table">
            <a:tbl>
              <a:tblPr>
                <a:tableStyleId>{5C22544A-7EE6-4342-B048-85BDC9FD1C3A}</a:tableStyleId>
              </a:tblPr>
              <a:tblGrid>
                <a:gridCol w="4610100">
                  <a:extLst>
                    <a:ext uri="{9D8B030D-6E8A-4147-A177-3AD203B41FA5}">
                      <a16:colId xmlns:a16="http://schemas.microsoft.com/office/drawing/2014/main" val="3480557422"/>
                    </a:ext>
                  </a:extLst>
                </a:gridCol>
              </a:tblGrid>
              <a:tr h="0">
                <a:tc>
                  <a:txBody>
                    <a:bodyPr/>
                    <a:lstStyle/>
                    <a:p>
                      <a:pPr algn="ctr" fontAlgn="ctr"/>
                      <a:r>
                        <a:rPr lang="el-GR" sz="1100" u="none" strike="noStrike" dirty="0">
                          <a:effectLst/>
                        </a:rPr>
                        <a:t>Ομάδες μαθήματος "Οικονομικά των Λιμένων" </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71980522"/>
                  </a:ext>
                </a:extLst>
              </a:tr>
            </a:tbl>
          </a:graphicData>
        </a:graphic>
      </p:graphicFrame>
      <p:graphicFrame>
        <p:nvGraphicFramePr>
          <p:cNvPr id="5" name="Content Placeholder 4">
            <a:extLst>
              <a:ext uri="{FF2B5EF4-FFF2-40B4-BE49-F238E27FC236}">
                <a16:creationId xmlns:a16="http://schemas.microsoft.com/office/drawing/2014/main" id="{9BA49F5D-4193-4BAA-BBB0-CABB76F7155D}"/>
              </a:ext>
            </a:extLst>
          </p:cNvPr>
          <p:cNvGraphicFramePr>
            <a:graphicFrameLocks noGrp="1"/>
          </p:cNvGraphicFramePr>
          <p:nvPr>
            <p:ph idx="1"/>
            <p:extLst/>
          </p:nvPr>
        </p:nvGraphicFramePr>
        <p:xfrm>
          <a:off x="865188" y="1916832"/>
          <a:ext cx="7451226" cy="3836668"/>
        </p:xfrm>
        <a:graphic>
          <a:graphicData uri="http://schemas.openxmlformats.org/drawingml/2006/table">
            <a:tbl>
              <a:tblPr>
                <a:tableStyleId>{5C22544A-7EE6-4342-B048-85BDC9FD1C3A}</a:tableStyleId>
              </a:tblPr>
              <a:tblGrid>
                <a:gridCol w="1070194">
                  <a:extLst>
                    <a:ext uri="{9D8B030D-6E8A-4147-A177-3AD203B41FA5}">
                      <a16:colId xmlns:a16="http://schemas.microsoft.com/office/drawing/2014/main" val="1988831212"/>
                    </a:ext>
                  </a:extLst>
                </a:gridCol>
                <a:gridCol w="1181673">
                  <a:extLst>
                    <a:ext uri="{9D8B030D-6E8A-4147-A177-3AD203B41FA5}">
                      <a16:colId xmlns:a16="http://schemas.microsoft.com/office/drawing/2014/main" val="2689140870"/>
                    </a:ext>
                  </a:extLst>
                </a:gridCol>
                <a:gridCol w="1560700">
                  <a:extLst>
                    <a:ext uri="{9D8B030D-6E8A-4147-A177-3AD203B41FA5}">
                      <a16:colId xmlns:a16="http://schemas.microsoft.com/office/drawing/2014/main" val="1303910589"/>
                    </a:ext>
                  </a:extLst>
                </a:gridCol>
                <a:gridCol w="1070194">
                  <a:extLst>
                    <a:ext uri="{9D8B030D-6E8A-4147-A177-3AD203B41FA5}">
                      <a16:colId xmlns:a16="http://schemas.microsoft.com/office/drawing/2014/main" val="3251184119"/>
                    </a:ext>
                  </a:extLst>
                </a:gridCol>
                <a:gridCol w="856155">
                  <a:extLst>
                    <a:ext uri="{9D8B030D-6E8A-4147-A177-3AD203B41FA5}">
                      <a16:colId xmlns:a16="http://schemas.microsoft.com/office/drawing/2014/main" val="3840199509"/>
                    </a:ext>
                  </a:extLst>
                </a:gridCol>
                <a:gridCol w="856155">
                  <a:extLst>
                    <a:ext uri="{9D8B030D-6E8A-4147-A177-3AD203B41FA5}">
                      <a16:colId xmlns:a16="http://schemas.microsoft.com/office/drawing/2014/main" val="1502921774"/>
                    </a:ext>
                  </a:extLst>
                </a:gridCol>
                <a:gridCol w="856155">
                  <a:extLst>
                    <a:ext uri="{9D8B030D-6E8A-4147-A177-3AD203B41FA5}">
                      <a16:colId xmlns:a16="http://schemas.microsoft.com/office/drawing/2014/main" val="4074479329"/>
                    </a:ext>
                  </a:extLst>
                </a:gridCol>
              </a:tblGrid>
              <a:tr h="223750">
                <a:tc gridSpan="7">
                  <a:txBody>
                    <a:bodyPr/>
                    <a:lstStyle/>
                    <a:p>
                      <a:pPr algn="ctr" fontAlgn="ctr"/>
                      <a:r>
                        <a:rPr lang="el-GR" sz="1200" b="1" u="none" strike="noStrike" dirty="0">
                          <a:effectLst/>
                        </a:rPr>
                        <a:t>Πανεπιστήμιο Δυτικής Αττικής 2023-2024</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983019785"/>
                  </a:ext>
                </a:extLst>
              </a:tr>
              <a:tr h="223134">
                <a:tc gridSpan="7">
                  <a:txBody>
                    <a:bodyPr/>
                    <a:lstStyle/>
                    <a:p>
                      <a:pPr algn="ctr" fontAlgn="ctr"/>
                      <a:r>
                        <a:rPr lang="el-GR" sz="1200" b="1" u="none" strike="noStrike" dirty="0">
                          <a:effectLst/>
                        </a:rPr>
                        <a:t>Ομάδες μαθήματος "Οικονομικά των Λιμένων"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29228542"/>
                  </a:ext>
                </a:extLst>
              </a:tr>
              <a:tr h="494116">
                <a:tc>
                  <a:txBody>
                    <a:bodyPr/>
                    <a:lstStyle/>
                    <a:p>
                      <a:pPr algn="ctr" fontAlgn="ctr"/>
                      <a:r>
                        <a:rPr lang="el-GR" sz="1200" b="1" u="none" strike="noStrike" dirty="0">
                          <a:effectLst/>
                        </a:rPr>
                        <a:t>Α/Α</a:t>
                      </a: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r>
                        <a:rPr lang="el-GR" sz="1200" b="1" u="none" strike="noStrike" dirty="0">
                          <a:effectLst/>
                        </a:rPr>
                        <a:t>Ονόματα συμμετεχόντων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gridSpan="3">
                  <a:txBody>
                    <a:bodyPr/>
                    <a:lstStyle/>
                    <a:p>
                      <a:pPr algn="ctr" fontAlgn="ctr"/>
                      <a:r>
                        <a:rPr lang="el-GR" sz="1200" b="1" u="none" strike="noStrike" dirty="0">
                          <a:effectLst/>
                        </a:rPr>
                        <a:t>Θέματα εργασιών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79679569"/>
                  </a:ext>
                </a:extLst>
              </a:tr>
              <a:tr h="428856">
                <a:tc>
                  <a:txBody>
                    <a:bodyPr/>
                    <a:lstStyle/>
                    <a:p>
                      <a:pPr algn="ctr" fontAlgn="ctr"/>
                      <a:r>
                        <a:rPr lang="el-GR" sz="1200" b="1" u="none" strike="noStrike">
                          <a:effectLst/>
                        </a:rPr>
                        <a:t>1</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646616846"/>
                  </a:ext>
                </a:extLst>
              </a:tr>
              <a:tr h="646368">
                <a:tc>
                  <a:txBody>
                    <a:bodyPr/>
                    <a:lstStyle/>
                    <a:p>
                      <a:pPr algn="ctr" fontAlgn="ctr"/>
                      <a:r>
                        <a:rPr lang="el-GR" sz="1200" b="1" u="none" strike="noStrike">
                          <a:effectLst/>
                        </a:rPr>
                        <a:t>2</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390456306"/>
                  </a:ext>
                </a:extLst>
              </a:tr>
              <a:tr h="504056">
                <a:tc>
                  <a:txBody>
                    <a:bodyPr/>
                    <a:lstStyle/>
                    <a:p>
                      <a:pPr algn="ctr" fontAlgn="ctr"/>
                      <a:r>
                        <a:rPr lang="el-GR" sz="1200" b="1" u="none" strike="noStrike">
                          <a:effectLst/>
                        </a:rPr>
                        <a:t>3</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736316218"/>
                  </a:ext>
                </a:extLst>
              </a:tr>
              <a:tr h="432048">
                <a:tc>
                  <a:txBody>
                    <a:bodyPr/>
                    <a:lstStyle/>
                    <a:p>
                      <a:pPr algn="ctr" fontAlgn="ctr"/>
                      <a:r>
                        <a:rPr lang="el-GR" sz="1200" b="1" u="none" strike="noStrike">
                          <a:effectLst/>
                        </a:rPr>
                        <a:t>4</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276347919"/>
                  </a:ext>
                </a:extLst>
              </a:tr>
              <a:tr h="436838">
                <a:tc>
                  <a:txBody>
                    <a:bodyPr/>
                    <a:lstStyle/>
                    <a:p>
                      <a:pPr algn="ctr" fontAlgn="ctr"/>
                      <a:r>
                        <a:rPr lang="el-GR" sz="1200" b="1" u="none" strike="noStrike" dirty="0">
                          <a:effectLst/>
                        </a:rPr>
                        <a:t>5</a:t>
                      </a: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r>
                        <a:rPr lang="el-GR" sz="1200" b="1" u="none" strike="noStrike" dirty="0">
                          <a:effectLst/>
                        </a:rPr>
                        <a:t>-</a:t>
                      </a: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0"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40878785"/>
                  </a:ext>
                </a:extLst>
              </a:tr>
              <a:tr h="223751">
                <a:tc>
                  <a:txBody>
                    <a:bodyPr/>
                    <a:lstStyle/>
                    <a:p>
                      <a:pPr algn="ctr" fontAlgn="b"/>
                      <a:r>
                        <a:rPr lang="el-GR" sz="1200" b="1" u="none" strike="noStrike" kern="1200" dirty="0">
                          <a:solidFill>
                            <a:schemeClr val="dk1"/>
                          </a:solidFill>
                          <a:effectLst/>
                          <a:latin typeface="+mn-lt"/>
                          <a:ea typeface="+mn-ea"/>
                          <a:cs typeface="+mn-cs"/>
                        </a:rPr>
                        <a:t>6</a:t>
                      </a: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extLst>
                  <a:ext uri="{0D108BD9-81ED-4DB2-BD59-A6C34878D82A}">
                    <a16:rowId xmlns:a16="http://schemas.microsoft.com/office/drawing/2014/main" val="2717080211"/>
                  </a:ext>
                </a:extLst>
              </a:tr>
              <a:tr h="223751">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dirty="0">
                        <a:solidFill>
                          <a:srgbClr val="000000"/>
                        </a:solidFill>
                        <a:effectLst/>
                        <a:latin typeface="Calibri" panose="020F0502020204030204" pitchFamily="34" charset="0"/>
                      </a:endParaRPr>
                    </a:p>
                  </a:txBody>
                  <a:tcPr marL="7310" marR="7310" marT="7310" marB="0" anchor="b"/>
                </a:tc>
                <a:extLst>
                  <a:ext uri="{0D108BD9-81ED-4DB2-BD59-A6C34878D82A}">
                    <a16:rowId xmlns:a16="http://schemas.microsoft.com/office/drawing/2014/main" val="776585562"/>
                  </a:ext>
                </a:extLst>
              </a:tr>
            </a:tbl>
          </a:graphicData>
        </a:graphic>
      </p:graphicFrame>
    </p:spTree>
    <p:extLst>
      <p:ext uri="{BB962C8B-B14F-4D97-AF65-F5344CB8AC3E}">
        <p14:creationId xmlns:p14="http://schemas.microsoft.com/office/powerpoint/2010/main" val="39026383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CAB9A047-B76C-4916-9D29-CE2929FFBD9B}"/>
              </a:ext>
            </a:extLst>
          </p:cNvPr>
          <p:cNvSpPr>
            <a:spLocks noGrp="1"/>
          </p:cNvSpPr>
          <p:nvPr>
            <p:ph type="title"/>
          </p:nvPr>
        </p:nvSpPr>
        <p:spPr>
          <a:xfrm>
            <a:off x="865188" y="927100"/>
            <a:ext cx="6345237" cy="709613"/>
          </a:xfrm>
        </p:spPr>
        <p:txBody>
          <a:bodyPr/>
          <a:lstStyle/>
          <a:p>
            <a:r>
              <a:rPr lang="el-GR" altLang="en-US" b="1" u="sng"/>
              <a:t>ΕΣΟΔΑ ΚΑΙ ΚΕΡΔΗ (1/6)</a:t>
            </a:r>
            <a:br>
              <a:rPr lang="el-GR" altLang="en-US"/>
            </a:br>
            <a:endParaRPr lang="en-GB" altLang="en-US"/>
          </a:p>
        </p:txBody>
      </p:sp>
      <p:sp>
        <p:nvSpPr>
          <p:cNvPr id="100355" name="Content Placeholder 2">
            <a:extLst>
              <a:ext uri="{FF2B5EF4-FFF2-40B4-BE49-F238E27FC236}">
                <a16:creationId xmlns:a16="http://schemas.microsoft.com/office/drawing/2014/main" id="{CB47CE4B-0E31-4917-A808-FF4039D0E99A}"/>
              </a:ext>
            </a:extLst>
          </p:cNvPr>
          <p:cNvSpPr>
            <a:spLocks noGrp="1"/>
          </p:cNvSpPr>
          <p:nvPr>
            <p:ph idx="1"/>
          </p:nvPr>
        </p:nvSpPr>
        <p:spPr>
          <a:xfrm>
            <a:off x="468313" y="2133600"/>
            <a:ext cx="8496300" cy="4391025"/>
          </a:xfrm>
        </p:spPr>
        <p:txBody>
          <a:bodyPr/>
          <a:lstStyle/>
          <a:p>
            <a:pPr marL="263525" lvl="2" indent="-263525">
              <a:spcBef>
                <a:spcPct val="0"/>
              </a:spcBef>
            </a:pPr>
            <a:r>
              <a:rPr lang="el-GR" altLang="en-US"/>
              <a:t>70 </a:t>
            </a:r>
            <a:r>
              <a:rPr lang="el-GR" altLang="en-US" b="1"/>
              <a:t>Πωλήσεις αγαθών και υπηρεσιών</a:t>
            </a:r>
            <a:endParaRPr lang="en-GB" altLang="en-US" b="1"/>
          </a:p>
          <a:p>
            <a:pPr marL="263525" lvl="2" indent="-263525">
              <a:spcBef>
                <a:spcPct val="0"/>
              </a:spcBef>
            </a:pPr>
            <a:r>
              <a:rPr lang="el-GR" altLang="en-US"/>
              <a:t>70.01 Πωλήσεις εμπορευμάτων (καθαρές) σε μη συνδεδεμένες οντότητες</a:t>
            </a:r>
            <a:endParaRPr lang="en-GB" altLang="en-US"/>
          </a:p>
          <a:p>
            <a:pPr marL="263525" lvl="2" indent="-263525">
              <a:spcBef>
                <a:spcPct val="0"/>
              </a:spcBef>
            </a:pPr>
            <a:r>
              <a:rPr lang="el-GR" altLang="en-US"/>
              <a:t>70.01.01 Πωλήσεις εμπορευμάτων σε μη συνδεδεμένες οντότητες</a:t>
            </a:r>
            <a:endParaRPr lang="en-GB" altLang="en-US"/>
          </a:p>
          <a:p>
            <a:pPr marL="263525" lvl="2" indent="-263525">
              <a:spcBef>
                <a:spcPct val="0"/>
              </a:spcBef>
            </a:pPr>
            <a:r>
              <a:rPr lang="el-GR" altLang="en-US"/>
              <a:t>70.01.02 Επιστροφές πωλήσεων εμπορευμάτων σε μη συνδεδεμένες οντότητες</a:t>
            </a:r>
            <a:endParaRPr lang="en-GB" altLang="en-US"/>
          </a:p>
          <a:p>
            <a:pPr marL="263525" lvl="2" indent="-263525">
              <a:spcBef>
                <a:spcPct val="0"/>
              </a:spcBef>
            </a:pPr>
            <a:r>
              <a:rPr lang="el-GR" altLang="en-US"/>
              <a:t>70.01.03 Εκπτώσεις πωλήσεων εμπορευμάτων σε μη συνδεδεμένες οντότητες</a:t>
            </a:r>
            <a:endParaRPr lang="en-GB" altLang="en-US"/>
          </a:p>
          <a:p>
            <a:pPr marL="263525" lvl="2" indent="-263525">
              <a:spcBef>
                <a:spcPct val="0"/>
              </a:spcBef>
            </a:pPr>
            <a:r>
              <a:rPr lang="el-GR" altLang="en-US"/>
              <a:t>70.02 Πωλήσεις εμπορευμάτων (καθαρές) σε συνδεδεμένες οντότητες</a:t>
            </a:r>
            <a:endParaRPr lang="en-GB" altLang="en-US"/>
          </a:p>
          <a:p>
            <a:pPr marL="263525" lvl="2" indent="-263525">
              <a:spcBef>
                <a:spcPct val="0"/>
              </a:spcBef>
            </a:pPr>
            <a:r>
              <a:rPr lang="el-GR" altLang="en-US"/>
              <a:t>70.02.01 Πωλήσεις εμπορευμάτων σε συνδεδεμένες οντότητες</a:t>
            </a:r>
            <a:endParaRPr lang="en-GB" altLang="en-US"/>
          </a:p>
          <a:p>
            <a:pPr marL="263525" lvl="2" indent="-263525">
              <a:spcBef>
                <a:spcPct val="0"/>
              </a:spcBef>
            </a:pPr>
            <a:r>
              <a:rPr lang="el-GR" altLang="en-US"/>
              <a:t>70.02.02 Επιστροφές πωλήσεων εμπορευμάτων σε συνδεδεμένες οντότητες</a:t>
            </a:r>
            <a:endParaRPr lang="en-GB" altLang="en-US"/>
          </a:p>
          <a:p>
            <a:pPr marL="263525" lvl="2" indent="-263525">
              <a:spcBef>
                <a:spcPct val="0"/>
              </a:spcBef>
            </a:pPr>
            <a:r>
              <a:rPr lang="el-GR" altLang="en-US"/>
              <a:t>70.02.03 Εκπτώσεις πωλήσεων εμπορευμάτων σε συνδεδεμένες οντότητες</a:t>
            </a:r>
            <a:endParaRPr lang="en-GB" altLang="en-US"/>
          </a:p>
          <a:p>
            <a:pPr marL="263525" lvl="2" indent="-263525">
              <a:spcBef>
                <a:spcPct val="0"/>
              </a:spcBef>
            </a:pPr>
            <a:r>
              <a:rPr lang="el-GR" altLang="en-US"/>
              <a:t>70.03 Πωλήσεις προϊόντων έτοιμων και ημιτελών (καθαρές) σε μη συνδεδεμένες οντότητες</a:t>
            </a:r>
            <a:endParaRPr lang="en-GB" altLang="en-US"/>
          </a:p>
          <a:p>
            <a:pPr marL="263525" lvl="2" indent="-263525">
              <a:spcBef>
                <a:spcPct val="0"/>
              </a:spcBef>
            </a:pPr>
            <a:r>
              <a:rPr lang="el-GR" altLang="en-US"/>
              <a:t>70.03.01 Πωλήσεις προϊόντων έτοιμων και ημιτελών σε μη συνδεδεμένες οντότητες</a:t>
            </a:r>
            <a:endParaRPr lang="en-GB" altLang="en-US"/>
          </a:p>
          <a:p>
            <a:pPr marL="263525" lvl="2" indent="-263525">
              <a:spcBef>
                <a:spcPct val="0"/>
              </a:spcBef>
            </a:pPr>
            <a:r>
              <a:rPr lang="el-GR" altLang="en-US"/>
              <a:t>70.03.02 Επιστροφές πωλήσεων προϊόντων έτοιμων και ημιτελών σε μη συνδεδεμένες οντότητες</a:t>
            </a:r>
            <a:endParaRPr lang="en-GB" altLang="en-US"/>
          </a:p>
          <a:p>
            <a:pPr marL="263525" lvl="2" indent="-263525">
              <a:spcBef>
                <a:spcPct val="0"/>
              </a:spcBef>
            </a:pPr>
            <a:r>
              <a:rPr lang="el-GR" altLang="en-US"/>
              <a:t>70.03.03 Εκπτώσεις πωλήσεων προϊόντων έτοιμων και ημιτελών σε μη συνδεδεμένες οντότητες</a:t>
            </a:r>
            <a:endParaRPr lang="en-GB" altLang="en-US"/>
          </a:p>
          <a:p>
            <a:pPr marL="263525" lvl="2" indent="-263525">
              <a:spcBef>
                <a:spcPct val="0"/>
              </a:spcBef>
            </a:pPr>
            <a:r>
              <a:rPr lang="el-GR" altLang="en-US"/>
              <a:t>70.04 Πωλήσεις προϊόντων έτοιμων και ημιτελών (καθαρές) σε συνδεδεμένες οντότητες</a:t>
            </a:r>
            <a:endParaRPr lang="en-GB" altLang="en-US"/>
          </a:p>
          <a:p>
            <a:pPr marL="263525" lvl="2" indent="-263525">
              <a:spcBef>
                <a:spcPct val="0"/>
              </a:spcBef>
            </a:pPr>
            <a:r>
              <a:rPr lang="el-GR" altLang="en-US"/>
              <a:t>70.04.01 Πωλήσεις προϊόντων έτοιμων και ημιτελών σε συνδεδεμένες οντότητες</a:t>
            </a:r>
            <a:endParaRPr lang="en-GB" altLang="en-US"/>
          </a:p>
          <a:p>
            <a:pPr marL="263525" lvl="2" indent="-263525">
              <a:spcBef>
                <a:spcPct val="0"/>
              </a:spcBef>
            </a:pPr>
            <a:r>
              <a:rPr lang="el-GR" altLang="en-US"/>
              <a:t>70.04.02 Επιστροφές πωλήσεων προϊόντων έτοιμων και ημιτελών σε συνδεδεμένες οντότητες</a:t>
            </a:r>
            <a:endParaRPr lang="en-GB" altLang="en-US"/>
          </a:p>
          <a:p>
            <a:pPr marL="263525" lvl="2" indent="-263525">
              <a:spcBef>
                <a:spcPct val="0"/>
              </a:spcBef>
            </a:pPr>
            <a:r>
              <a:rPr lang="el-GR" altLang="en-US"/>
              <a:t>70.04.03 Εκπτώσεις πωλήσεων προϊόντων έτοιμων και ημιτελών σε συνδεδεμένες οντότητες</a:t>
            </a:r>
            <a:endParaRPr lang="en-GB" altLang="en-US"/>
          </a:p>
        </p:txBody>
      </p:sp>
      <p:sp>
        <p:nvSpPr>
          <p:cNvPr id="100356" name="Slide Number Placeholder 3">
            <a:extLst>
              <a:ext uri="{FF2B5EF4-FFF2-40B4-BE49-F238E27FC236}">
                <a16:creationId xmlns:a16="http://schemas.microsoft.com/office/drawing/2014/main" id="{D275BAE8-FCCF-46CB-8A5A-97CF65D4C4F5}"/>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9159D1C-75CB-4105-92ED-B7E5943B39E0}" type="slidenum">
              <a:rPr lang="en-US" altLang="en-US" sz="900" b="1" smtClean="0">
                <a:solidFill>
                  <a:schemeClr val="bg1"/>
                </a:solidFill>
              </a:rPr>
              <a:pPr algn="r"/>
              <a:t>80</a:t>
            </a:fld>
            <a:endParaRPr lang="en-US" altLang="en-US" sz="900" b="1">
              <a:solidFill>
                <a:schemeClr val="bg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CF2812B-7EFC-4592-A59C-B8D06E2875C3}"/>
              </a:ext>
            </a:extLst>
          </p:cNvPr>
          <p:cNvSpPr>
            <a:spLocks noGrp="1"/>
          </p:cNvSpPr>
          <p:nvPr>
            <p:ph type="title"/>
          </p:nvPr>
        </p:nvSpPr>
        <p:spPr>
          <a:xfrm>
            <a:off x="865188" y="927100"/>
            <a:ext cx="6345237" cy="709613"/>
          </a:xfrm>
        </p:spPr>
        <p:txBody>
          <a:bodyPr/>
          <a:lstStyle/>
          <a:p>
            <a:r>
              <a:rPr lang="el-GR" altLang="en-US" b="1" u="sng"/>
              <a:t>ΕΣΟΔΑ ΚΑΙ ΚΕΡΔΗ (2/6)</a:t>
            </a:r>
            <a:br>
              <a:rPr lang="el-GR" altLang="en-US"/>
            </a:br>
            <a:endParaRPr lang="en-GB" altLang="en-US"/>
          </a:p>
        </p:txBody>
      </p:sp>
      <p:sp>
        <p:nvSpPr>
          <p:cNvPr id="101379" name="Content Placeholder 2">
            <a:extLst>
              <a:ext uri="{FF2B5EF4-FFF2-40B4-BE49-F238E27FC236}">
                <a16:creationId xmlns:a16="http://schemas.microsoft.com/office/drawing/2014/main" id="{70170266-7448-4F4D-9DA8-CF66070A7BA4}"/>
              </a:ext>
            </a:extLst>
          </p:cNvPr>
          <p:cNvSpPr>
            <a:spLocks noGrp="1"/>
          </p:cNvSpPr>
          <p:nvPr>
            <p:ph idx="1"/>
          </p:nvPr>
        </p:nvSpPr>
        <p:spPr>
          <a:xfrm>
            <a:off x="468313" y="2133600"/>
            <a:ext cx="8496300" cy="3886200"/>
          </a:xfrm>
        </p:spPr>
        <p:txBody>
          <a:bodyPr/>
          <a:lstStyle/>
          <a:p>
            <a:pPr marL="263525" lvl="2" indent="-263525">
              <a:spcBef>
                <a:spcPct val="0"/>
              </a:spcBef>
            </a:pPr>
            <a:r>
              <a:rPr lang="el-GR" altLang="en-US"/>
              <a:t>70.05 Πωλήσεις λοιπών αποθεμάτων (καθαρές) σε μη συνδεδεμένες οντότητες</a:t>
            </a:r>
            <a:endParaRPr lang="en-GB" altLang="en-US"/>
          </a:p>
          <a:p>
            <a:pPr marL="263525" lvl="2" indent="-263525">
              <a:spcBef>
                <a:spcPct val="0"/>
              </a:spcBef>
            </a:pPr>
            <a:r>
              <a:rPr lang="el-GR" altLang="en-US"/>
              <a:t>70.05.01 Πωλήσεις λοιπών αποθεμάτων σε μη συνδεδεμένες οντότητες</a:t>
            </a:r>
            <a:endParaRPr lang="en-GB" altLang="en-US"/>
          </a:p>
          <a:p>
            <a:pPr marL="263525" lvl="2" indent="-263525">
              <a:spcBef>
                <a:spcPct val="0"/>
              </a:spcBef>
            </a:pPr>
            <a:r>
              <a:rPr lang="el-GR" altLang="en-US"/>
              <a:t>70.05.02 Επιστροφές πωλήσεων λοιπών αποθεμάτων σε μη συνδεδεμένες οντότητες</a:t>
            </a:r>
            <a:endParaRPr lang="en-GB" altLang="en-US"/>
          </a:p>
          <a:p>
            <a:pPr marL="263525" lvl="2" indent="-263525">
              <a:spcBef>
                <a:spcPct val="0"/>
              </a:spcBef>
            </a:pPr>
            <a:r>
              <a:rPr lang="el-GR" altLang="en-US"/>
              <a:t>70.05.03 Εκπτώσεις πωλήσεων λοιπών αποθεμάτων σε μη συνδεδεμένες οντότητες</a:t>
            </a:r>
            <a:endParaRPr lang="en-GB" altLang="en-US"/>
          </a:p>
          <a:p>
            <a:pPr marL="263525" lvl="2" indent="-263525">
              <a:spcBef>
                <a:spcPct val="0"/>
              </a:spcBef>
            </a:pPr>
            <a:r>
              <a:rPr lang="el-GR" altLang="en-US"/>
              <a:t>70.06 Πωλήσεις λοιπών αποθεμάτων (καθαρές) σε συνδεδεμένες οντότητες</a:t>
            </a:r>
            <a:endParaRPr lang="en-GB" altLang="en-US"/>
          </a:p>
          <a:p>
            <a:pPr marL="263525" lvl="2" indent="-263525">
              <a:spcBef>
                <a:spcPct val="0"/>
              </a:spcBef>
            </a:pPr>
            <a:r>
              <a:rPr lang="el-GR" altLang="en-US"/>
              <a:t>70.06.01 Πωλήσεις λοιπών αποθεμάτων σε συνδεδεμένες οντότητες</a:t>
            </a:r>
            <a:endParaRPr lang="en-GB" altLang="en-US"/>
          </a:p>
          <a:p>
            <a:pPr marL="263525" lvl="2" indent="-263525">
              <a:spcBef>
                <a:spcPct val="0"/>
              </a:spcBef>
            </a:pPr>
            <a:r>
              <a:rPr lang="el-GR" altLang="en-US"/>
              <a:t>70.06.02 Επιστροφές πωλήσεων λοιπών αποθεμάτων σε συνδεδεμένες οντότητες</a:t>
            </a:r>
            <a:endParaRPr lang="en-GB" altLang="en-US"/>
          </a:p>
          <a:p>
            <a:pPr marL="263525" lvl="2" indent="-263525">
              <a:spcBef>
                <a:spcPct val="0"/>
              </a:spcBef>
            </a:pPr>
            <a:r>
              <a:rPr lang="el-GR" altLang="en-US"/>
              <a:t>70.06.03 Εκπτώσεις πωλήσεων λοιπών αποθεμάτων σε συνδεδεμένες οντότητες</a:t>
            </a:r>
            <a:endParaRPr lang="en-GB" altLang="en-US"/>
          </a:p>
          <a:p>
            <a:pPr marL="263525" lvl="2" indent="-263525">
              <a:spcBef>
                <a:spcPct val="0"/>
              </a:spcBef>
            </a:pPr>
            <a:r>
              <a:rPr lang="el-GR" altLang="en-US"/>
              <a:t>70.07 Πωλήσεις υπηρεσιών (καθαρές) σε μη συνδεδεμένες οντότητες</a:t>
            </a:r>
            <a:endParaRPr lang="en-GB" altLang="en-US"/>
          </a:p>
          <a:p>
            <a:pPr marL="263525" lvl="2" indent="-263525">
              <a:spcBef>
                <a:spcPct val="0"/>
              </a:spcBef>
            </a:pPr>
            <a:r>
              <a:rPr lang="el-GR" altLang="en-US"/>
              <a:t>70.07.01 Πωλήσεις υπηρεσιών σε μη συνδεδεμένες οντότητες</a:t>
            </a:r>
            <a:endParaRPr lang="en-GB" altLang="en-US"/>
          </a:p>
          <a:p>
            <a:pPr marL="263525" lvl="2" indent="-263525">
              <a:spcBef>
                <a:spcPct val="0"/>
              </a:spcBef>
            </a:pPr>
            <a:r>
              <a:rPr lang="el-GR" altLang="en-US"/>
              <a:t>70.07.02 Επιστροφές πωλήσεων υπηρεσιών σε μη συνδεδεμένες οντότητες</a:t>
            </a:r>
            <a:endParaRPr lang="en-GB" altLang="en-US"/>
          </a:p>
          <a:p>
            <a:pPr marL="263525" lvl="2" indent="-263525">
              <a:spcBef>
                <a:spcPct val="0"/>
              </a:spcBef>
            </a:pPr>
            <a:r>
              <a:rPr lang="el-GR" altLang="en-US"/>
              <a:t>70.07.03 Εκπτώσεις πωλήσεων υπηρεσιών σε μη συνδεδεμένες οντότητες</a:t>
            </a:r>
            <a:endParaRPr lang="en-GB" altLang="en-US"/>
          </a:p>
          <a:p>
            <a:pPr marL="263525" lvl="2" indent="-263525">
              <a:spcBef>
                <a:spcPct val="0"/>
              </a:spcBef>
            </a:pPr>
            <a:r>
              <a:rPr lang="el-GR" altLang="en-US"/>
              <a:t>70.08 Πωλήσεις υπηρεσιών (καθαρές) σε συνδεδεμένες οντότητες</a:t>
            </a:r>
            <a:endParaRPr lang="en-GB" altLang="en-US"/>
          </a:p>
          <a:p>
            <a:pPr marL="263525" lvl="2" indent="-263525">
              <a:spcBef>
                <a:spcPct val="0"/>
              </a:spcBef>
            </a:pPr>
            <a:r>
              <a:rPr lang="el-GR" altLang="en-US"/>
              <a:t>70.08.01 Πωλήσεις υπηρεσιών σε συνδεδεμένες οντότητες</a:t>
            </a:r>
            <a:endParaRPr lang="en-GB" altLang="en-US"/>
          </a:p>
          <a:p>
            <a:pPr marL="263525" lvl="2" indent="-263525">
              <a:spcBef>
                <a:spcPct val="0"/>
              </a:spcBef>
            </a:pPr>
            <a:r>
              <a:rPr lang="el-GR" altLang="en-US"/>
              <a:t>70.08.02 Επιστροφές πωλήσεων υπηρεσιών σε συνδεδεμένες οντότητες</a:t>
            </a:r>
            <a:endParaRPr lang="en-GB" altLang="en-US"/>
          </a:p>
          <a:p>
            <a:pPr marL="263525" lvl="2" indent="-263525">
              <a:spcBef>
                <a:spcPct val="0"/>
              </a:spcBef>
            </a:pPr>
            <a:r>
              <a:rPr lang="el-GR" altLang="en-US"/>
              <a:t>70.08.03 Εκπτώσεις πωλήσεων υπηρεσιών σε συνδεδεμένες οντότητες</a:t>
            </a:r>
            <a:endParaRPr lang="en-GB" altLang="en-US"/>
          </a:p>
        </p:txBody>
      </p:sp>
      <p:sp>
        <p:nvSpPr>
          <p:cNvPr id="101380" name="Slide Number Placeholder 3">
            <a:extLst>
              <a:ext uri="{FF2B5EF4-FFF2-40B4-BE49-F238E27FC236}">
                <a16:creationId xmlns:a16="http://schemas.microsoft.com/office/drawing/2014/main" id="{83CCBC04-262D-4516-9DEF-45AF9773409A}"/>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B857BA3-2ECA-4439-9795-7DA2B4E56C51}" type="slidenum">
              <a:rPr lang="en-US" altLang="en-US" sz="900" b="1" smtClean="0">
                <a:solidFill>
                  <a:schemeClr val="bg1"/>
                </a:solidFill>
              </a:rPr>
              <a:pPr algn="r"/>
              <a:t>81</a:t>
            </a:fld>
            <a:endParaRPr lang="en-US" altLang="en-US" sz="900" b="1">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DB64B346-5094-42E4-B7DF-DE3EA6B6BA34}"/>
              </a:ext>
            </a:extLst>
          </p:cNvPr>
          <p:cNvSpPr>
            <a:spLocks noGrp="1"/>
          </p:cNvSpPr>
          <p:nvPr>
            <p:ph type="title"/>
          </p:nvPr>
        </p:nvSpPr>
        <p:spPr>
          <a:xfrm>
            <a:off x="865188" y="927100"/>
            <a:ext cx="6345237" cy="709613"/>
          </a:xfrm>
        </p:spPr>
        <p:txBody>
          <a:bodyPr/>
          <a:lstStyle/>
          <a:p>
            <a:r>
              <a:rPr lang="el-GR" altLang="en-US" b="1" u="sng"/>
              <a:t>ΕΣΟΔΑ ΚΑΙ ΚΕΡΔΗ (3/6)</a:t>
            </a:r>
            <a:br>
              <a:rPr lang="el-GR" altLang="en-US"/>
            </a:br>
            <a:endParaRPr lang="en-GB" altLang="en-US"/>
          </a:p>
        </p:txBody>
      </p:sp>
      <p:sp>
        <p:nvSpPr>
          <p:cNvPr id="102403" name="Content Placeholder 2">
            <a:extLst>
              <a:ext uri="{FF2B5EF4-FFF2-40B4-BE49-F238E27FC236}">
                <a16:creationId xmlns:a16="http://schemas.microsoft.com/office/drawing/2014/main" id="{3C89F156-A40C-4E9B-8D96-9F71D71AB2F5}"/>
              </a:ext>
            </a:extLst>
          </p:cNvPr>
          <p:cNvSpPr>
            <a:spLocks noGrp="1"/>
          </p:cNvSpPr>
          <p:nvPr>
            <p:ph idx="1"/>
          </p:nvPr>
        </p:nvSpPr>
        <p:spPr>
          <a:xfrm>
            <a:off x="468313" y="2133600"/>
            <a:ext cx="8496300" cy="4535488"/>
          </a:xfrm>
        </p:spPr>
        <p:txBody>
          <a:bodyPr/>
          <a:lstStyle/>
          <a:p>
            <a:pPr marL="263525" lvl="2" indent="-263525">
              <a:spcBef>
                <a:spcPct val="0"/>
              </a:spcBef>
            </a:pPr>
            <a:r>
              <a:rPr lang="el-GR" altLang="en-US"/>
              <a:t>71</a:t>
            </a:r>
            <a:r>
              <a:rPr lang="el-GR" altLang="en-US" b="1"/>
              <a:t> Λοιπά συνήθη έσοδα</a:t>
            </a:r>
            <a:endParaRPr lang="en-GB" altLang="en-US" b="1"/>
          </a:p>
          <a:p>
            <a:pPr marL="263525" lvl="2" indent="-263525">
              <a:spcBef>
                <a:spcPct val="0"/>
              </a:spcBef>
            </a:pPr>
            <a:r>
              <a:rPr lang="el-GR" altLang="en-US"/>
              <a:t>71.01 Αποσβέσεις επιχορηγήσεων παγίων στοιχείων</a:t>
            </a:r>
            <a:endParaRPr lang="en-GB" altLang="en-US"/>
          </a:p>
          <a:p>
            <a:pPr marL="263525" lvl="2" indent="-263525">
              <a:spcBef>
                <a:spcPct val="0"/>
              </a:spcBef>
            </a:pPr>
            <a:r>
              <a:rPr lang="el-GR" altLang="en-US"/>
              <a:t>71.02 Επιχορηγήσεις τόκων</a:t>
            </a:r>
            <a:endParaRPr lang="en-GB" altLang="en-US"/>
          </a:p>
          <a:p>
            <a:pPr marL="263525" lvl="2" indent="-263525">
              <a:spcBef>
                <a:spcPct val="0"/>
              </a:spcBef>
            </a:pPr>
            <a:r>
              <a:rPr lang="el-GR" altLang="en-US"/>
              <a:t>71.03 Επιχορηγήσεις λοιπών εξόδων</a:t>
            </a:r>
            <a:endParaRPr lang="en-GB" altLang="en-US"/>
          </a:p>
          <a:p>
            <a:pPr marL="263525" lvl="2" indent="-263525">
              <a:spcBef>
                <a:spcPct val="0"/>
              </a:spcBef>
            </a:pPr>
            <a:r>
              <a:rPr lang="el-GR" altLang="en-US"/>
              <a:t>71.04 Άλλα λειτουργικά έσοδα</a:t>
            </a:r>
            <a:endParaRPr lang="en-GB" altLang="en-US"/>
          </a:p>
          <a:p>
            <a:pPr marL="263525" lvl="2" indent="-263525">
              <a:spcBef>
                <a:spcPct val="0"/>
              </a:spcBef>
            </a:pPr>
            <a:r>
              <a:rPr lang="el-GR" altLang="en-US"/>
              <a:t>71.05 Άλλα λειτουργικά έσοδα από συνδεδεμένες οντότητες</a:t>
            </a:r>
            <a:endParaRPr lang="en-GB" altLang="en-US"/>
          </a:p>
          <a:p>
            <a:pPr marL="263525" lvl="2" indent="-263525">
              <a:spcBef>
                <a:spcPct val="0"/>
              </a:spcBef>
            </a:pPr>
            <a:r>
              <a:rPr lang="el-GR" altLang="en-US"/>
              <a:t>72 </a:t>
            </a:r>
            <a:r>
              <a:rPr lang="el-GR" altLang="en-US" b="1"/>
              <a:t>Πιστωτικοί τόκοι και συναφή έσοδα</a:t>
            </a:r>
            <a:endParaRPr lang="en-GB" altLang="en-US" b="1"/>
          </a:p>
          <a:p>
            <a:pPr marL="263525" lvl="2" indent="-263525">
              <a:spcBef>
                <a:spcPct val="0"/>
              </a:spcBef>
            </a:pPr>
            <a:r>
              <a:rPr lang="el-GR" altLang="en-US"/>
              <a:t>72.01 Πιστωτικοί τόκοι πωλήσεων</a:t>
            </a:r>
            <a:endParaRPr lang="en-GB" altLang="en-US"/>
          </a:p>
          <a:p>
            <a:pPr marL="263525" lvl="2" indent="-263525">
              <a:spcBef>
                <a:spcPct val="0"/>
              </a:spcBef>
            </a:pPr>
            <a:r>
              <a:rPr lang="el-GR" altLang="en-US"/>
              <a:t>72.02 Πιστωτικοί τόκοι δανείων και απαιτήσεων</a:t>
            </a:r>
            <a:endParaRPr lang="en-GB" altLang="en-US"/>
          </a:p>
          <a:p>
            <a:pPr marL="263525" lvl="2" indent="-263525">
              <a:spcBef>
                <a:spcPct val="0"/>
              </a:spcBef>
            </a:pPr>
            <a:r>
              <a:rPr lang="el-GR" altLang="en-US"/>
              <a:t>72.03 Πιστωτικοί τόκοι από συνδεδεμένες οντότητες</a:t>
            </a:r>
            <a:endParaRPr lang="en-GB" altLang="en-US"/>
          </a:p>
          <a:p>
            <a:pPr marL="263525" lvl="2" indent="-263525">
              <a:spcBef>
                <a:spcPct val="0"/>
              </a:spcBef>
            </a:pPr>
            <a:r>
              <a:rPr lang="el-GR" altLang="en-US"/>
              <a:t>72.04 Πιστωτικοί τόκοι άλλων επενδύσεων</a:t>
            </a:r>
            <a:endParaRPr lang="en-GB" altLang="en-US"/>
          </a:p>
          <a:p>
            <a:pPr marL="263525" lvl="2" indent="-263525">
              <a:spcBef>
                <a:spcPct val="0"/>
              </a:spcBef>
            </a:pPr>
            <a:r>
              <a:rPr lang="el-GR" altLang="en-US"/>
              <a:t>73 </a:t>
            </a:r>
            <a:r>
              <a:rPr lang="el-GR" altLang="en-US" b="1"/>
              <a:t>Πιστωτικές συναλλαγματικές διαφορές</a:t>
            </a:r>
            <a:endParaRPr lang="en-GB" altLang="en-US" b="1"/>
          </a:p>
          <a:p>
            <a:pPr marL="263525" lvl="2" indent="-263525">
              <a:spcBef>
                <a:spcPct val="0"/>
              </a:spcBef>
            </a:pPr>
            <a:r>
              <a:rPr lang="el-GR" altLang="en-US"/>
              <a:t>73.01 Πιστωτικές συναλλαγματικές διαφορές από διακανονισμό</a:t>
            </a:r>
            <a:endParaRPr lang="en-GB" altLang="en-US"/>
          </a:p>
          <a:p>
            <a:pPr marL="263525" lvl="2" indent="-263525">
              <a:spcBef>
                <a:spcPct val="0"/>
              </a:spcBef>
            </a:pPr>
            <a:r>
              <a:rPr lang="el-GR" altLang="en-US"/>
              <a:t>73.01.01 Πιστωτικές συν/τικές διαφορές διακανονισμού εμπορικών απαιτήσεων και υποχρ/σεων</a:t>
            </a:r>
            <a:endParaRPr lang="en-GB" altLang="en-US"/>
          </a:p>
          <a:p>
            <a:pPr marL="263525" lvl="2" indent="-263525">
              <a:spcBef>
                <a:spcPct val="0"/>
              </a:spcBef>
            </a:pPr>
            <a:r>
              <a:rPr lang="el-GR" altLang="en-US"/>
              <a:t>73.01.02 Πιστωτικές συν/τικές διαφορές διακανονισμού δανείων</a:t>
            </a:r>
            <a:endParaRPr lang="en-GB" altLang="en-US"/>
          </a:p>
          <a:p>
            <a:pPr marL="263525" lvl="2" indent="-263525">
              <a:spcBef>
                <a:spcPct val="0"/>
              </a:spcBef>
            </a:pPr>
            <a:r>
              <a:rPr lang="el-GR" altLang="en-US"/>
              <a:t>73.01.03 Πιστωτικές συν/τικές διαφορές διακανονισμού λοιπών στοιχείων ισολογισμού</a:t>
            </a:r>
            <a:endParaRPr lang="en-GB" altLang="en-US"/>
          </a:p>
          <a:p>
            <a:pPr marL="263525" lvl="2" indent="-263525">
              <a:spcBef>
                <a:spcPct val="0"/>
              </a:spcBef>
            </a:pPr>
            <a:r>
              <a:rPr lang="el-GR" altLang="en-US"/>
              <a:t>73.02 Πιστωτικές συναλλαγματικές διαφορές επιμέτρησης</a:t>
            </a:r>
            <a:endParaRPr lang="en-GB" altLang="en-US"/>
          </a:p>
          <a:p>
            <a:pPr marL="263525" lvl="2" indent="-263525">
              <a:spcBef>
                <a:spcPct val="0"/>
              </a:spcBef>
            </a:pPr>
            <a:r>
              <a:rPr lang="el-GR" altLang="en-US"/>
              <a:t>73.02.01 Πιστωτικές συν/τικές διαφορές επιμέτρησης εμπορικών απαιτήσεων και υποχρεώσεων</a:t>
            </a:r>
            <a:endParaRPr lang="en-GB" altLang="en-US"/>
          </a:p>
          <a:p>
            <a:pPr marL="263525" lvl="2" indent="-263525">
              <a:spcBef>
                <a:spcPct val="0"/>
              </a:spcBef>
            </a:pPr>
            <a:r>
              <a:rPr lang="el-GR" altLang="en-US"/>
              <a:t>73.02.02 Πιστωτικές συν/τικές διαφορές επιμέτρησης δανείων</a:t>
            </a:r>
            <a:endParaRPr lang="en-GB" altLang="en-US"/>
          </a:p>
          <a:p>
            <a:pPr marL="263525" lvl="2" indent="-263525">
              <a:spcBef>
                <a:spcPct val="0"/>
              </a:spcBef>
            </a:pPr>
            <a:r>
              <a:rPr lang="el-GR" altLang="en-US"/>
              <a:t>73.02.03 Πιστωτικές συν/τικές διαφορές επιμέτρησης λοιπών στοιχείων ισολογισμού</a:t>
            </a:r>
            <a:endParaRPr lang="en-GB" altLang="en-US"/>
          </a:p>
        </p:txBody>
      </p:sp>
      <p:sp>
        <p:nvSpPr>
          <p:cNvPr id="102404" name="Slide Number Placeholder 3">
            <a:extLst>
              <a:ext uri="{FF2B5EF4-FFF2-40B4-BE49-F238E27FC236}">
                <a16:creationId xmlns:a16="http://schemas.microsoft.com/office/drawing/2014/main" id="{8178F68F-4082-4ACF-B771-DCA714BBFFD0}"/>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91C76DB-4837-482B-AF87-74311CD51291}" type="slidenum">
              <a:rPr lang="en-US" altLang="en-US" sz="900" b="1" smtClean="0">
                <a:solidFill>
                  <a:schemeClr val="bg1"/>
                </a:solidFill>
              </a:rPr>
              <a:pPr algn="r"/>
              <a:t>82</a:t>
            </a:fld>
            <a:endParaRPr lang="en-US" altLang="en-US" sz="900" b="1">
              <a:solidFill>
                <a:schemeClr val="bg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462F0B9F-9307-49D5-ADB2-F587A6E5822E}"/>
              </a:ext>
            </a:extLst>
          </p:cNvPr>
          <p:cNvSpPr>
            <a:spLocks noGrp="1"/>
          </p:cNvSpPr>
          <p:nvPr>
            <p:ph type="title"/>
          </p:nvPr>
        </p:nvSpPr>
        <p:spPr>
          <a:xfrm>
            <a:off x="865188" y="927100"/>
            <a:ext cx="6345237" cy="709613"/>
          </a:xfrm>
        </p:spPr>
        <p:txBody>
          <a:bodyPr/>
          <a:lstStyle/>
          <a:p>
            <a:r>
              <a:rPr lang="el-GR" altLang="en-US" b="1" u="sng"/>
              <a:t>ΕΣΟΔΑ ΚΑΙ ΚΕΡΔΗ (4/6)</a:t>
            </a:r>
            <a:br>
              <a:rPr lang="el-GR" altLang="en-US"/>
            </a:br>
            <a:endParaRPr lang="en-GB" altLang="en-US"/>
          </a:p>
        </p:txBody>
      </p:sp>
      <p:sp>
        <p:nvSpPr>
          <p:cNvPr id="103427" name="Content Placeholder 2">
            <a:extLst>
              <a:ext uri="{FF2B5EF4-FFF2-40B4-BE49-F238E27FC236}">
                <a16:creationId xmlns:a16="http://schemas.microsoft.com/office/drawing/2014/main" id="{5D8ED9BC-26D1-48C8-9510-19DEEA1255D5}"/>
              </a:ext>
            </a:extLst>
          </p:cNvPr>
          <p:cNvSpPr>
            <a:spLocks noGrp="1"/>
          </p:cNvSpPr>
          <p:nvPr>
            <p:ph idx="1"/>
          </p:nvPr>
        </p:nvSpPr>
        <p:spPr>
          <a:xfrm>
            <a:off x="468313" y="2133600"/>
            <a:ext cx="8496300" cy="3886200"/>
          </a:xfrm>
        </p:spPr>
        <p:txBody>
          <a:bodyPr/>
          <a:lstStyle/>
          <a:p>
            <a:pPr marL="263525" lvl="2" indent="-263525">
              <a:spcBef>
                <a:spcPct val="0"/>
              </a:spcBef>
            </a:pPr>
            <a:r>
              <a:rPr lang="el-GR" altLang="en-US"/>
              <a:t>74 </a:t>
            </a:r>
            <a:r>
              <a:rPr lang="el-GR" altLang="en-US" b="1"/>
              <a:t>Έσοδα συμμετοχών</a:t>
            </a:r>
            <a:endParaRPr lang="en-GB" altLang="en-US" b="1"/>
          </a:p>
          <a:p>
            <a:pPr marL="263525" lvl="2" indent="-263525">
              <a:spcBef>
                <a:spcPct val="0"/>
              </a:spcBef>
            </a:pPr>
            <a:r>
              <a:rPr lang="el-GR" altLang="en-US"/>
              <a:t>74.01 Μερίσματα από συμμετοχές σε συγγενείς</a:t>
            </a:r>
            <a:endParaRPr lang="en-GB" altLang="en-US"/>
          </a:p>
          <a:p>
            <a:pPr marL="263525" lvl="2" indent="-263525">
              <a:spcBef>
                <a:spcPct val="0"/>
              </a:spcBef>
            </a:pPr>
            <a:r>
              <a:rPr lang="el-GR" altLang="en-US"/>
              <a:t>74.02 Μερίσματα από συμμετοχές σε θυγατρικές</a:t>
            </a:r>
            <a:endParaRPr lang="en-GB" altLang="en-US"/>
          </a:p>
          <a:p>
            <a:pPr marL="263525" lvl="2" indent="-263525">
              <a:spcBef>
                <a:spcPct val="0"/>
              </a:spcBef>
            </a:pPr>
            <a:r>
              <a:rPr lang="el-GR" altLang="en-US"/>
              <a:t>74.03 Μερίσματα από συμμετοχές σε κοινοπραξίες</a:t>
            </a:r>
            <a:endParaRPr lang="en-GB" altLang="en-US"/>
          </a:p>
          <a:p>
            <a:pPr marL="263525" lvl="2" indent="-263525">
              <a:spcBef>
                <a:spcPct val="0"/>
              </a:spcBef>
            </a:pPr>
            <a:r>
              <a:rPr lang="el-GR" altLang="en-US"/>
              <a:t>74.04 Μερίσματα από λοιπούς συμμετοχικούς τίτλους</a:t>
            </a:r>
            <a:endParaRPr lang="en-GB" altLang="en-US"/>
          </a:p>
          <a:p>
            <a:pPr marL="263525" lvl="2" indent="-263525">
              <a:spcBef>
                <a:spcPct val="0"/>
              </a:spcBef>
            </a:pPr>
            <a:r>
              <a:rPr lang="el-GR" altLang="en-US"/>
              <a:t>75 </a:t>
            </a:r>
            <a:r>
              <a:rPr lang="el-GR" altLang="en-US" b="1"/>
              <a:t>Κέρδη από διάθεση μη κυκλοφορούντων περιουσιακών στοιχείων</a:t>
            </a:r>
            <a:endParaRPr lang="en-GB" altLang="en-US" b="1"/>
          </a:p>
          <a:p>
            <a:pPr marL="263525" lvl="2" indent="-263525">
              <a:spcBef>
                <a:spcPct val="0"/>
              </a:spcBef>
            </a:pPr>
            <a:r>
              <a:rPr lang="el-GR" altLang="en-US"/>
              <a:t>75.01 Κέρδη από διάθεση ενσώματων παγίων</a:t>
            </a:r>
            <a:endParaRPr lang="en-GB" altLang="en-US"/>
          </a:p>
          <a:p>
            <a:pPr marL="263525" lvl="2" indent="-263525">
              <a:spcBef>
                <a:spcPct val="0"/>
              </a:spcBef>
            </a:pPr>
            <a:r>
              <a:rPr lang="el-GR" altLang="en-US"/>
              <a:t>75.02 Κέρδη από διάθεση άυλων πάγιων στοιχείων</a:t>
            </a:r>
            <a:endParaRPr lang="en-GB" altLang="en-US"/>
          </a:p>
          <a:p>
            <a:pPr marL="263525" lvl="2" indent="-263525">
              <a:spcBef>
                <a:spcPct val="0"/>
              </a:spcBef>
            </a:pPr>
            <a:r>
              <a:rPr lang="el-GR" altLang="en-US"/>
              <a:t>75.03. Κέρδη από διάθεση χρηματοοικονομικών στοιχείων</a:t>
            </a:r>
            <a:endParaRPr lang="en-GB" altLang="en-US"/>
          </a:p>
          <a:p>
            <a:pPr marL="263525" lvl="2" indent="-263525">
              <a:spcBef>
                <a:spcPct val="0"/>
              </a:spcBef>
            </a:pPr>
            <a:r>
              <a:rPr lang="el-GR" altLang="en-US"/>
              <a:t>75.04 Κέρδη από διάθεση μη κυκλοφορούντων περιουσιακών στοιχείων σε συνδεδεμένες οντότητες</a:t>
            </a:r>
            <a:endParaRPr lang="en-GB" altLang="en-US"/>
          </a:p>
          <a:p>
            <a:pPr marL="263525" lvl="2" indent="-263525">
              <a:spcBef>
                <a:spcPct val="0"/>
              </a:spcBef>
            </a:pPr>
            <a:r>
              <a:rPr lang="el-GR" altLang="en-US"/>
              <a:t>76 </a:t>
            </a:r>
            <a:r>
              <a:rPr lang="el-GR" altLang="en-US" b="1"/>
              <a:t>Κέρδη από αναστροφή προβλέψεων και απομειώσεων</a:t>
            </a:r>
            <a:endParaRPr lang="en-GB" altLang="en-US" b="1"/>
          </a:p>
          <a:p>
            <a:pPr marL="263525" lvl="2" indent="-263525">
              <a:spcBef>
                <a:spcPct val="0"/>
              </a:spcBef>
            </a:pPr>
            <a:r>
              <a:rPr lang="el-GR" altLang="en-US"/>
              <a:t>76.01 Κέρδη από αναστροφή προβλέψεων για εκκρεμοδικίες</a:t>
            </a:r>
            <a:endParaRPr lang="en-GB" altLang="en-US"/>
          </a:p>
          <a:p>
            <a:pPr marL="263525" lvl="2" indent="-263525">
              <a:spcBef>
                <a:spcPct val="0"/>
              </a:spcBef>
            </a:pPr>
            <a:r>
              <a:rPr lang="el-GR" altLang="en-US"/>
              <a:t>76.02 Κέρδη από αναστροφή προβλέψεων για δοσμένες εγγυήσεις</a:t>
            </a:r>
            <a:endParaRPr lang="en-GB" altLang="en-US"/>
          </a:p>
          <a:p>
            <a:pPr marL="263525" lvl="2" indent="-263525">
              <a:spcBef>
                <a:spcPct val="0"/>
              </a:spcBef>
            </a:pPr>
            <a:r>
              <a:rPr lang="el-GR" altLang="en-US"/>
              <a:t>76.03 Κέρδη από αναστροφή προβλέψεων για αποκατάσταση περιβάλλοντος</a:t>
            </a:r>
            <a:endParaRPr lang="en-GB" altLang="en-US"/>
          </a:p>
          <a:p>
            <a:pPr marL="263525" lvl="2" indent="-263525">
              <a:spcBef>
                <a:spcPct val="0"/>
              </a:spcBef>
            </a:pPr>
            <a:r>
              <a:rPr lang="el-GR" altLang="en-US"/>
              <a:t>76.04 Κέρδη από αναστροφή προβλέψεων για διαφορές φορολογικού ελέγχου πλην φόρου εισοδήματος</a:t>
            </a:r>
            <a:endParaRPr lang="en-GB" altLang="en-US"/>
          </a:p>
          <a:p>
            <a:pPr marL="263525" lvl="2" indent="-263525">
              <a:spcBef>
                <a:spcPct val="0"/>
              </a:spcBef>
            </a:pPr>
            <a:r>
              <a:rPr lang="el-GR" altLang="en-US"/>
              <a:t>76.05 Κέρδη από αναστροφή άλλων προβλέψεων</a:t>
            </a:r>
            <a:endParaRPr lang="en-GB" altLang="en-US"/>
          </a:p>
          <a:p>
            <a:pPr marL="263525" lvl="2" indent="-263525">
              <a:spcBef>
                <a:spcPct val="0"/>
              </a:spcBef>
            </a:pPr>
            <a:r>
              <a:rPr lang="el-GR" altLang="en-US"/>
              <a:t>76.06 Κέρδη από αναστροφή απομείωσης ενσώματων παγίων (πλην βιολογικών)</a:t>
            </a:r>
            <a:endParaRPr lang="en-GB" altLang="en-US"/>
          </a:p>
          <a:p>
            <a:pPr marL="263525" lvl="2" indent="-263525">
              <a:spcBef>
                <a:spcPct val="0"/>
              </a:spcBef>
            </a:pPr>
            <a:r>
              <a:rPr lang="el-GR" altLang="en-US"/>
              <a:t>76.07 Κέρδη από αναστροφή απομείωσης βιολογικών περιουσιακών στοιχείων</a:t>
            </a:r>
            <a:endParaRPr lang="en-GB" altLang="en-US"/>
          </a:p>
          <a:p>
            <a:pPr marL="263525" lvl="2" indent="-263525">
              <a:spcBef>
                <a:spcPct val="0"/>
              </a:spcBef>
            </a:pPr>
            <a:r>
              <a:rPr lang="el-GR" altLang="en-US"/>
              <a:t>76.08. Κέρδη από αναστροφή απομείωσης άυλων παγίων</a:t>
            </a:r>
            <a:endParaRPr lang="en-GB" altLang="en-US"/>
          </a:p>
          <a:p>
            <a:pPr marL="263525" lvl="2" indent="-263525">
              <a:spcBef>
                <a:spcPct val="0"/>
              </a:spcBef>
            </a:pPr>
            <a:r>
              <a:rPr lang="el-GR" altLang="en-US"/>
              <a:t>76.09 Κέρδη από αναστροφή απομείωσης αποθεμάτων</a:t>
            </a:r>
            <a:endParaRPr lang="en-GB" altLang="en-US"/>
          </a:p>
        </p:txBody>
      </p:sp>
      <p:sp>
        <p:nvSpPr>
          <p:cNvPr id="103428" name="Slide Number Placeholder 3">
            <a:extLst>
              <a:ext uri="{FF2B5EF4-FFF2-40B4-BE49-F238E27FC236}">
                <a16:creationId xmlns:a16="http://schemas.microsoft.com/office/drawing/2014/main" id="{99579673-A975-435C-853F-FC7A66C6AAD6}"/>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47C28DB-2E56-4DB6-868A-269838941D67}" type="slidenum">
              <a:rPr lang="en-US" altLang="en-US" sz="900" b="1" smtClean="0">
                <a:solidFill>
                  <a:schemeClr val="bg1"/>
                </a:solidFill>
              </a:rPr>
              <a:pPr algn="r"/>
              <a:t>83</a:t>
            </a:fld>
            <a:endParaRPr lang="en-US" altLang="en-US" sz="900" b="1">
              <a:solidFill>
                <a:schemeClr val="bg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10B95095-8105-4AE9-8C82-6C50EE023564}"/>
              </a:ext>
            </a:extLst>
          </p:cNvPr>
          <p:cNvSpPr>
            <a:spLocks noGrp="1"/>
          </p:cNvSpPr>
          <p:nvPr>
            <p:ph type="title"/>
          </p:nvPr>
        </p:nvSpPr>
        <p:spPr>
          <a:xfrm>
            <a:off x="865188" y="927100"/>
            <a:ext cx="6345237" cy="709613"/>
          </a:xfrm>
        </p:spPr>
        <p:txBody>
          <a:bodyPr/>
          <a:lstStyle/>
          <a:p>
            <a:r>
              <a:rPr lang="el-GR" altLang="en-US" b="1" u="sng"/>
              <a:t>ΕΣΟΔΑ ΚΑΙ ΚΕΡΔΗ (5/6)</a:t>
            </a:r>
            <a:endParaRPr lang="en-GB" altLang="en-US"/>
          </a:p>
        </p:txBody>
      </p:sp>
      <p:sp>
        <p:nvSpPr>
          <p:cNvPr id="104451" name="Content Placeholder 2">
            <a:extLst>
              <a:ext uri="{FF2B5EF4-FFF2-40B4-BE49-F238E27FC236}">
                <a16:creationId xmlns:a16="http://schemas.microsoft.com/office/drawing/2014/main" id="{64EF61A4-A3AE-4818-B73E-C8E772FE4EBA}"/>
              </a:ext>
            </a:extLst>
          </p:cNvPr>
          <p:cNvSpPr>
            <a:spLocks noGrp="1"/>
          </p:cNvSpPr>
          <p:nvPr>
            <p:ph idx="1"/>
          </p:nvPr>
        </p:nvSpPr>
        <p:spPr>
          <a:xfrm>
            <a:off x="323850" y="2133600"/>
            <a:ext cx="8712200" cy="3886200"/>
          </a:xfrm>
        </p:spPr>
        <p:txBody>
          <a:bodyPr/>
          <a:lstStyle/>
          <a:p>
            <a:pPr marL="263525" lvl="2" indent="-263525">
              <a:spcBef>
                <a:spcPct val="0"/>
              </a:spcBef>
            </a:pPr>
            <a:r>
              <a:rPr lang="el-GR" altLang="en-US"/>
              <a:t>76.10 Κέρδη από αναστροφή απομείωσης χρηματοοικονομιικών στοιχείων</a:t>
            </a:r>
            <a:endParaRPr lang="en-GB" altLang="en-US"/>
          </a:p>
          <a:p>
            <a:pPr marL="263525" lvl="2" indent="-263525">
              <a:spcBef>
                <a:spcPct val="0"/>
              </a:spcBef>
            </a:pPr>
            <a:r>
              <a:rPr lang="el-GR" altLang="en-US"/>
              <a:t>76.10.01 Κέρδη από αναστροφή απομείωσης πελατών</a:t>
            </a:r>
            <a:endParaRPr lang="en-GB" altLang="en-US"/>
          </a:p>
          <a:p>
            <a:pPr marL="263525" lvl="2" indent="-263525">
              <a:spcBef>
                <a:spcPct val="0"/>
              </a:spcBef>
            </a:pPr>
            <a:r>
              <a:rPr lang="el-GR" altLang="en-US"/>
              <a:t>76.10.02 Κέρδη από αναστροφή απομείωσης αξιογράφων εμπορικών απαιτήσεων</a:t>
            </a:r>
            <a:endParaRPr lang="en-GB" altLang="en-US"/>
          </a:p>
          <a:p>
            <a:pPr marL="263525" lvl="2" indent="-263525">
              <a:spcBef>
                <a:spcPct val="0"/>
              </a:spcBef>
            </a:pPr>
            <a:r>
              <a:rPr lang="el-GR" altLang="en-US"/>
              <a:t>76.10.03 Κέρδη από αναστροφή απομείωσης διακρατούμενων μέχρι τη λήξη επενδύσεων</a:t>
            </a:r>
            <a:endParaRPr lang="en-GB" altLang="en-US"/>
          </a:p>
          <a:p>
            <a:pPr marL="263525" lvl="2" indent="-263525">
              <a:spcBef>
                <a:spcPct val="0"/>
              </a:spcBef>
            </a:pPr>
            <a:r>
              <a:rPr lang="el-GR" altLang="en-US"/>
              <a:t>76.10.04 Κέρδη από αναστροφή απομείωσης συμμετοχών σε θυγατρικές</a:t>
            </a:r>
            <a:endParaRPr lang="en-GB" altLang="en-US"/>
          </a:p>
          <a:p>
            <a:pPr marL="263525" lvl="2" indent="-263525">
              <a:spcBef>
                <a:spcPct val="0"/>
              </a:spcBef>
            </a:pPr>
            <a:r>
              <a:rPr lang="el-GR" altLang="en-US"/>
              <a:t>76.10.05 Κέρδη από αναστροφή απομείωσης συμμετοχών σε συγγενείς</a:t>
            </a:r>
            <a:endParaRPr lang="en-GB" altLang="en-US"/>
          </a:p>
          <a:p>
            <a:pPr marL="263525" lvl="2" indent="-263525">
              <a:spcBef>
                <a:spcPct val="0"/>
              </a:spcBef>
            </a:pPr>
            <a:r>
              <a:rPr lang="el-GR" altLang="en-US"/>
              <a:t>76.10.06 Κέρδη από αναστροφή απομείωσης συμμετοχών σε κοινοπραξίες</a:t>
            </a:r>
            <a:endParaRPr lang="en-GB" altLang="en-US"/>
          </a:p>
          <a:p>
            <a:pPr marL="263525" lvl="2" indent="-263525">
              <a:spcBef>
                <a:spcPct val="0"/>
              </a:spcBef>
            </a:pPr>
            <a:r>
              <a:rPr lang="el-GR" altLang="en-US"/>
              <a:t>76.11 Κέρδη από αναστροφή απομείωσης λοιπών περιουσιακών στοιχείων</a:t>
            </a:r>
            <a:endParaRPr lang="en-GB" altLang="en-US"/>
          </a:p>
          <a:p>
            <a:pPr marL="263525" lvl="2" indent="-263525">
              <a:spcBef>
                <a:spcPct val="0"/>
              </a:spcBef>
            </a:pPr>
            <a:r>
              <a:rPr lang="el-GR" altLang="en-US"/>
              <a:t>77 </a:t>
            </a:r>
            <a:r>
              <a:rPr lang="el-GR" altLang="en-US" b="1"/>
              <a:t>Κέρδη από επιμέτρηση στην εύλογη αξία</a:t>
            </a:r>
            <a:endParaRPr lang="en-GB" altLang="en-US" b="1"/>
          </a:p>
          <a:p>
            <a:pPr marL="263525" lvl="2" indent="-263525">
              <a:spcBef>
                <a:spcPct val="0"/>
              </a:spcBef>
            </a:pPr>
            <a:r>
              <a:rPr lang="el-GR" altLang="en-US"/>
              <a:t>77.01 Κέρδη εύλογης αξίας ενσώματων πάγιων στοιχείων</a:t>
            </a:r>
            <a:endParaRPr lang="en-GB" altLang="en-US"/>
          </a:p>
          <a:p>
            <a:pPr marL="263525" lvl="2" indent="-263525">
              <a:spcBef>
                <a:spcPct val="0"/>
              </a:spcBef>
            </a:pPr>
            <a:r>
              <a:rPr lang="el-GR" altLang="en-US"/>
              <a:t>77.02 Κέρδη εύλογης αξίας βιολογικών περιουσιακών στοιχείων</a:t>
            </a:r>
            <a:endParaRPr lang="en-GB" altLang="en-US"/>
          </a:p>
          <a:p>
            <a:pPr marL="263525" lvl="2" indent="-263525">
              <a:spcBef>
                <a:spcPct val="0"/>
              </a:spcBef>
            </a:pPr>
            <a:r>
              <a:rPr lang="el-GR" altLang="en-US"/>
              <a:t>77.03 Κέρδη εύλογης αξίας χρηματοοικονομικών στοιχείων</a:t>
            </a:r>
            <a:endParaRPr lang="en-GB" altLang="en-US"/>
          </a:p>
          <a:p>
            <a:pPr marL="263525" lvl="2" indent="-263525">
              <a:spcBef>
                <a:spcPct val="0"/>
              </a:spcBef>
            </a:pPr>
            <a:r>
              <a:rPr lang="el-GR" altLang="en-US"/>
              <a:t>78 </a:t>
            </a:r>
            <a:r>
              <a:rPr lang="el-GR" altLang="en-US" b="1"/>
              <a:t>Φόρος εισοδήματος έσοδο</a:t>
            </a:r>
            <a:endParaRPr lang="en-GB" altLang="en-US" b="1"/>
          </a:p>
          <a:p>
            <a:pPr marL="263525" lvl="2" indent="-263525">
              <a:spcBef>
                <a:spcPct val="0"/>
              </a:spcBef>
            </a:pPr>
            <a:r>
              <a:rPr lang="el-GR" altLang="en-US"/>
              <a:t>78.01 Τρέχων φόρος περιόδου έσοδο</a:t>
            </a:r>
            <a:endParaRPr lang="en-GB" altLang="en-US"/>
          </a:p>
          <a:p>
            <a:pPr marL="263525" lvl="2" indent="-263525">
              <a:spcBef>
                <a:spcPct val="0"/>
              </a:spcBef>
            </a:pPr>
            <a:r>
              <a:rPr lang="el-GR" altLang="en-US"/>
              <a:t>78.02 Αναβαλλόμενος φόρος περιόδου έσοδο</a:t>
            </a:r>
            <a:endParaRPr lang="en-GB" altLang="en-US"/>
          </a:p>
          <a:p>
            <a:pPr marL="263525" lvl="2" indent="-263525">
              <a:spcBef>
                <a:spcPct val="0"/>
              </a:spcBef>
            </a:pPr>
            <a:r>
              <a:rPr lang="el-GR" altLang="en-US"/>
              <a:t>78.03 Κέρδη από αναστροφή προβλέψεων για διαφορές φορολογικού ελέγχου φόρου εισοδήματος</a:t>
            </a:r>
            <a:endParaRPr lang="en-GB" altLang="en-US"/>
          </a:p>
          <a:p>
            <a:endParaRPr lang="en-GB" altLang="en-US"/>
          </a:p>
          <a:p>
            <a:pPr marL="263525" lvl="2" indent="-263525">
              <a:spcBef>
                <a:spcPct val="0"/>
              </a:spcBef>
            </a:pPr>
            <a:endParaRPr lang="en-GB" altLang="en-US"/>
          </a:p>
        </p:txBody>
      </p:sp>
      <p:sp>
        <p:nvSpPr>
          <p:cNvPr id="104452" name="Slide Number Placeholder 3">
            <a:extLst>
              <a:ext uri="{FF2B5EF4-FFF2-40B4-BE49-F238E27FC236}">
                <a16:creationId xmlns:a16="http://schemas.microsoft.com/office/drawing/2014/main" id="{C4EB3C73-1F1F-4094-B70F-560582E04AD4}"/>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E19D6EC-E0A2-439F-A9C4-D90C47DACE3B}" type="slidenum">
              <a:rPr lang="en-US" altLang="en-US" sz="900" b="1" smtClean="0">
                <a:solidFill>
                  <a:schemeClr val="bg1"/>
                </a:solidFill>
              </a:rPr>
              <a:pPr algn="r"/>
              <a:t>84</a:t>
            </a:fld>
            <a:endParaRPr lang="en-US" altLang="en-US" sz="900" b="1">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E9813B4F-E3F1-4817-A14B-C41DAD58D772}"/>
              </a:ext>
            </a:extLst>
          </p:cNvPr>
          <p:cNvSpPr>
            <a:spLocks noGrp="1"/>
          </p:cNvSpPr>
          <p:nvPr>
            <p:ph type="title"/>
          </p:nvPr>
        </p:nvSpPr>
        <p:spPr>
          <a:xfrm>
            <a:off x="865188" y="927100"/>
            <a:ext cx="6345237" cy="709613"/>
          </a:xfrm>
        </p:spPr>
        <p:txBody>
          <a:bodyPr/>
          <a:lstStyle/>
          <a:p>
            <a:r>
              <a:rPr lang="el-GR" altLang="en-US" b="1" u="sng"/>
              <a:t>ΕΣΟΔΑ ΚΑΙ ΚΕΡΔΗ (</a:t>
            </a:r>
            <a:r>
              <a:rPr lang="pt-PT" altLang="en-US" b="1" u="sng"/>
              <a:t>6</a:t>
            </a:r>
            <a:r>
              <a:rPr lang="en-GB" altLang="en-US" b="1" u="sng"/>
              <a:t>/</a:t>
            </a:r>
            <a:r>
              <a:rPr lang="el-GR" altLang="en-US" b="1" u="sng"/>
              <a:t>6)</a:t>
            </a:r>
            <a:endParaRPr lang="en-GB" altLang="en-US"/>
          </a:p>
        </p:txBody>
      </p:sp>
      <p:sp>
        <p:nvSpPr>
          <p:cNvPr id="105475" name="Content Placeholder 2">
            <a:extLst>
              <a:ext uri="{FF2B5EF4-FFF2-40B4-BE49-F238E27FC236}">
                <a16:creationId xmlns:a16="http://schemas.microsoft.com/office/drawing/2014/main" id="{76BB2428-6CA2-4701-A388-21BC25AB6AB3}"/>
              </a:ext>
            </a:extLst>
          </p:cNvPr>
          <p:cNvSpPr>
            <a:spLocks noGrp="1"/>
          </p:cNvSpPr>
          <p:nvPr>
            <p:ph idx="1"/>
          </p:nvPr>
        </p:nvSpPr>
        <p:spPr>
          <a:xfrm>
            <a:off x="323850" y="2133600"/>
            <a:ext cx="8712200" cy="3886200"/>
          </a:xfrm>
        </p:spPr>
        <p:txBody>
          <a:bodyPr/>
          <a:lstStyle/>
          <a:p>
            <a:pPr marL="263525" lvl="2" indent="-263525">
              <a:spcBef>
                <a:spcPct val="0"/>
              </a:spcBef>
            </a:pPr>
            <a:r>
              <a:rPr lang="el-GR" altLang="en-US" b="1"/>
              <a:t>79 Ασυνήθη έσοδα και κέρδη</a:t>
            </a:r>
            <a:endParaRPr lang="en-GB" altLang="en-US" b="1"/>
          </a:p>
          <a:p>
            <a:pPr marL="263525" lvl="2" indent="-263525">
              <a:spcBef>
                <a:spcPct val="0"/>
              </a:spcBef>
            </a:pPr>
            <a:r>
              <a:rPr lang="el-GR" altLang="en-US"/>
              <a:t>79.01 Ασυνήθη έσοδα και κέρδη από μη συνδεδεμένες οντότητες</a:t>
            </a:r>
            <a:endParaRPr lang="en-GB" altLang="en-US"/>
          </a:p>
          <a:p>
            <a:pPr marL="263525" lvl="2" indent="-263525">
              <a:spcBef>
                <a:spcPct val="0"/>
              </a:spcBef>
            </a:pPr>
            <a:r>
              <a:rPr lang="el-GR" altLang="en-US"/>
              <a:t>79.02 Ασυνήθη έσοδα και κέρδη από συνδεδεμένες οντότητες</a:t>
            </a:r>
            <a:endParaRPr lang="en-GB" altLang="en-US"/>
          </a:p>
          <a:p>
            <a:pPr marL="263525" lvl="2" indent="-263525">
              <a:spcBef>
                <a:spcPct val="0"/>
              </a:spcBef>
            </a:pPr>
            <a:r>
              <a:rPr lang="el-GR" altLang="en-US"/>
              <a:t>79.03 Κέρδος από αγορά οντότητας σε τιμή ευκαιρίας</a:t>
            </a:r>
            <a:endParaRPr lang="en-GB" altLang="en-US"/>
          </a:p>
          <a:p>
            <a:pPr marL="263525" lvl="2" indent="-263525">
              <a:spcBef>
                <a:spcPct val="0"/>
              </a:spcBef>
            </a:pPr>
            <a:r>
              <a:rPr lang="el-GR" altLang="en-US"/>
              <a:t>Σημείωση για τα έσοδα πωλήσεων</a:t>
            </a:r>
            <a:endParaRPr lang="en-GB" altLang="en-US"/>
          </a:p>
          <a:p>
            <a:pPr marL="263525" lvl="2" indent="-263525">
              <a:spcBef>
                <a:spcPct val="0"/>
              </a:spcBef>
            </a:pPr>
            <a:r>
              <a:rPr lang="el-GR" altLang="en-US"/>
              <a:t>1) Οι πωλήσεις αναλύονται περαιτέρω σε πωλήσεις λιανικής και χονδρικής καθώς και πωλήσεις εσωτερικού και εξωτερικού, σύμφωνα με τις πληροφοριακές ανάγκες της διοίκησης και τις απαιτήσεις της φορολογικής αρχής ή άλλων δημόσιων αρχών.</a:t>
            </a:r>
            <a:endParaRPr lang="en-GB" altLang="en-US"/>
          </a:p>
          <a:p>
            <a:endParaRPr lang="en-GB" altLang="en-US"/>
          </a:p>
          <a:p>
            <a:pPr marL="263525" lvl="2" indent="-263525">
              <a:spcBef>
                <a:spcPct val="0"/>
              </a:spcBef>
            </a:pPr>
            <a:endParaRPr lang="en-GB" altLang="en-US"/>
          </a:p>
        </p:txBody>
      </p:sp>
      <p:sp>
        <p:nvSpPr>
          <p:cNvPr id="105476" name="Slide Number Placeholder 3">
            <a:extLst>
              <a:ext uri="{FF2B5EF4-FFF2-40B4-BE49-F238E27FC236}">
                <a16:creationId xmlns:a16="http://schemas.microsoft.com/office/drawing/2014/main" id="{0EB0AA22-239E-4217-A8E3-A7795B0334D9}"/>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ABF7FDF6-1BD4-4A46-9772-E7C775A9155E}" type="slidenum">
              <a:rPr lang="en-US" altLang="en-US" sz="900" b="1" smtClean="0">
                <a:solidFill>
                  <a:schemeClr val="bg1"/>
                </a:solidFill>
              </a:rPr>
              <a:pPr algn="r"/>
              <a:t>85</a:t>
            </a:fld>
            <a:endParaRPr lang="en-US" altLang="en-US" sz="900" b="1">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E5DF291-A9B1-4F65-A8E3-AE9790519D02}"/>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06499" name="Rectangle 3">
            <a:extLst>
              <a:ext uri="{FF2B5EF4-FFF2-40B4-BE49-F238E27FC236}">
                <a16:creationId xmlns:a16="http://schemas.microsoft.com/office/drawing/2014/main" id="{E72676E9-DCA7-4184-A6C5-64BC332F29CA}"/>
              </a:ext>
            </a:extLst>
          </p:cNvPr>
          <p:cNvSpPr>
            <a:spLocks noGrp="1"/>
          </p:cNvSpPr>
          <p:nvPr>
            <p:ph type="body" idx="1"/>
          </p:nvPr>
        </p:nvSpPr>
        <p:spPr/>
        <p:txBody>
          <a:bodyPr/>
          <a:lstStyle/>
          <a:p>
            <a:pPr indent="14288">
              <a:lnSpc>
                <a:spcPct val="90000"/>
              </a:lnSpc>
              <a:buFont typeface="Wingdings 3" panose="05040102010807070707" pitchFamily="18" charset="2"/>
              <a:buNone/>
            </a:pPr>
            <a:r>
              <a:rPr lang="el-GR" altLang="en-US" b="1"/>
              <a:t>Σύμφωνα με το άρθρο 25 του Ν. 4308/14, η κατάσταση αποτελεσμάτων πρέπει να περιλαμβάνει τουλάχιστον τα παρακάτω στοιχεία εφόσον υπάρχουν σχετικά κονδύλια</a:t>
            </a:r>
            <a:r>
              <a:rPr lang="el-GR" altLang="en-US"/>
              <a:t>.</a:t>
            </a:r>
          </a:p>
          <a:p>
            <a:pPr indent="14288">
              <a:lnSpc>
                <a:spcPct val="90000"/>
              </a:lnSpc>
            </a:pPr>
            <a:r>
              <a:rPr lang="el-GR" altLang="en-US"/>
              <a:t>1. Τα </a:t>
            </a:r>
            <a:r>
              <a:rPr lang="el-GR" altLang="en-US" b="1"/>
              <a:t>έσοδα από πώληση αγαθών</a:t>
            </a:r>
            <a:r>
              <a:rPr lang="el-GR" altLang="en-US"/>
              <a:t> αναγνωρίζονται όταν πληρούνται όλα τα παρακάτω: </a:t>
            </a:r>
            <a:r>
              <a:rPr lang="en-US" altLang="en-US"/>
              <a:t> </a:t>
            </a:r>
            <a:br>
              <a:rPr lang="el-GR" altLang="en-US"/>
            </a:br>
            <a:r>
              <a:rPr lang="el-GR" altLang="en-US"/>
              <a:t>α) Μεταβιβάζονται στον αγοραστή οι ουσιαστικοί κίνδυνοι και τα οφέλη που συνδέονται με την κυριότητά τους. </a:t>
            </a:r>
            <a:r>
              <a:rPr lang="en-US" altLang="en-US"/>
              <a:t> </a:t>
            </a:r>
            <a:br>
              <a:rPr lang="el-GR" altLang="en-US"/>
            </a:br>
            <a:r>
              <a:rPr lang="el-GR" altLang="en-US"/>
              <a:t>β) Τα αγαθά γίνονται αποδεκτά από τον αγοραστή. </a:t>
            </a:r>
            <a:r>
              <a:rPr lang="en-US" altLang="en-US"/>
              <a:t> </a:t>
            </a:r>
            <a:br>
              <a:rPr lang="el-GR" altLang="en-US"/>
            </a:br>
            <a:r>
              <a:rPr lang="el-GR" altLang="en-US"/>
              <a:t>γ) Τα οικονομικά οφέλη από τη συναλλαγή μπορούν να επιμετρηθούν αξιόπιστα και θεωρείται σφόδρα πιθανή η εισροή τους στην οντότητα. </a:t>
            </a:r>
            <a:r>
              <a:rPr lang="en-US" altLang="en-US"/>
              <a:t> </a:t>
            </a:r>
            <a:br>
              <a:rPr lang="el-GR" altLang="en-US"/>
            </a:br>
            <a:br>
              <a:rPr lang="el-GR" altLang="en-US"/>
            </a:br>
            <a:endParaRPr lang="en-US" altLang="en-US"/>
          </a:p>
        </p:txBody>
      </p:sp>
      <p:sp>
        <p:nvSpPr>
          <p:cNvPr id="106500" name="Slide Number Placeholder 4">
            <a:extLst>
              <a:ext uri="{FF2B5EF4-FFF2-40B4-BE49-F238E27FC236}">
                <a16:creationId xmlns:a16="http://schemas.microsoft.com/office/drawing/2014/main" id="{2237FBC6-C3D6-46E1-A0DB-66AFF0FA2A9F}"/>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CE8DEC2-39CB-4719-B167-ED70503A7C43}" type="slidenum">
              <a:rPr lang="en-US" altLang="en-US" sz="900" b="1" smtClean="0">
                <a:solidFill>
                  <a:schemeClr val="bg1"/>
                </a:solidFill>
              </a:rPr>
              <a:pPr algn="r"/>
              <a:t>86</a:t>
            </a:fld>
            <a:endParaRPr lang="en-US" altLang="en-US" sz="900" b="1">
              <a:solidFill>
                <a:schemeClr val="bg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ED96EBC-DD24-4225-93AB-BD49B6646DAA}"/>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07523" name="Rectangle 3">
            <a:extLst>
              <a:ext uri="{FF2B5EF4-FFF2-40B4-BE49-F238E27FC236}">
                <a16:creationId xmlns:a16="http://schemas.microsoft.com/office/drawing/2014/main" id="{D1C4BCE7-8FA5-4291-8EF4-244BDD0CB128}"/>
              </a:ext>
            </a:extLst>
          </p:cNvPr>
          <p:cNvSpPr>
            <a:spLocks noGrp="1"/>
          </p:cNvSpPr>
          <p:nvPr>
            <p:ph type="body" idx="1"/>
          </p:nvPr>
        </p:nvSpPr>
        <p:spPr/>
        <p:txBody>
          <a:bodyPr/>
          <a:lstStyle/>
          <a:p>
            <a:r>
              <a:rPr lang="el-GR" altLang="en-US"/>
              <a:t>2. Τα </a:t>
            </a:r>
            <a:r>
              <a:rPr lang="el-GR" altLang="en-US" b="1"/>
              <a:t>έσοδα από παροχή υπηρεσιών και κατασκευαστικά συμβόλαια</a:t>
            </a:r>
            <a:r>
              <a:rPr lang="el-GR" altLang="en-US"/>
              <a:t> αναγνωρίζονται με βάση το ποσοστό ολοκλήρωσης (μέθοδος του ποσοστού ολοκλήρωσης) και εφόσον θεωρείται σφόδρα πιθανή η εισροή του οικονομικού οφέλους της συναλλαγής. Εναλλακτικά, μπορεί να εφαρμόζεται η μέθοδος της ολοκληρωμένης σύμβασης, όταν δεν επηρεάζονται σημαντικά τα μεγέθη των χρηματοοικονομικών καταστάσεων.</a:t>
            </a:r>
            <a:r>
              <a:rPr lang="en-US" altLang="en-US"/>
              <a:t> </a:t>
            </a:r>
            <a:r>
              <a:rPr lang="el-GR" altLang="en-US"/>
              <a:t> </a:t>
            </a:r>
            <a:endParaRPr lang="en-US" altLang="en-US"/>
          </a:p>
        </p:txBody>
      </p:sp>
      <p:sp>
        <p:nvSpPr>
          <p:cNvPr id="107524" name="Slide Number Placeholder 4">
            <a:extLst>
              <a:ext uri="{FF2B5EF4-FFF2-40B4-BE49-F238E27FC236}">
                <a16:creationId xmlns:a16="http://schemas.microsoft.com/office/drawing/2014/main" id="{8A54E4FA-5D45-4D23-80F2-2B11510A2FDE}"/>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4019062-E920-4F53-AF69-AC55BDA0B94F}" type="slidenum">
              <a:rPr lang="en-US" altLang="en-US" sz="900" b="1" smtClean="0">
                <a:solidFill>
                  <a:schemeClr val="bg1"/>
                </a:solidFill>
              </a:rPr>
              <a:pPr algn="r"/>
              <a:t>87</a:t>
            </a:fld>
            <a:endParaRPr lang="en-US" altLang="en-US" sz="900" b="1">
              <a:solidFill>
                <a:schemeClr val="bg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B579B16-8138-41AC-B2BA-C4023EFD1806}"/>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08547" name="Rectangle 3">
            <a:extLst>
              <a:ext uri="{FF2B5EF4-FFF2-40B4-BE49-F238E27FC236}">
                <a16:creationId xmlns:a16="http://schemas.microsoft.com/office/drawing/2014/main" id="{56C83656-2AC3-4F5C-A8FC-C4E494182CFC}"/>
              </a:ext>
            </a:extLst>
          </p:cNvPr>
          <p:cNvSpPr>
            <a:spLocks noGrp="1"/>
          </p:cNvSpPr>
          <p:nvPr>
            <p:ph type="body" idx="1"/>
          </p:nvPr>
        </p:nvSpPr>
        <p:spPr/>
        <p:txBody>
          <a:bodyPr/>
          <a:lstStyle/>
          <a:p>
            <a:r>
              <a:rPr lang="el-GR" altLang="en-US"/>
              <a:t>3. Τα </a:t>
            </a:r>
            <a:r>
              <a:rPr lang="el-GR" altLang="en-US" b="1"/>
              <a:t>έσοδα</a:t>
            </a:r>
            <a:r>
              <a:rPr lang="el-GR" altLang="en-US"/>
              <a:t> που προέρχονται από </a:t>
            </a:r>
            <a:r>
              <a:rPr lang="el-GR" altLang="en-US" b="1"/>
              <a:t>τη χρήση περιουσιακών στοιχείων</a:t>
            </a:r>
            <a:r>
              <a:rPr lang="el-GR" altLang="en-US"/>
              <a:t> της οντότητας από τρίτους αναγνωρίζονται ως εξής: </a:t>
            </a:r>
          </a:p>
          <a:p>
            <a:pPr>
              <a:buFont typeface="Wingdings 3" panose="05040102010807070707" pitchFamily="18" charset="2"/>
              <a:buNone/>
            </a:pPr>
            <a:r>
              <a:rPr lang="el-GR" altLang="en-US"/>
              <a:t>α) </a:t>
            </a:r>
            <a:r>
              <a:rPr lang="en-US" altLang="en-US"/>
              <a:t>O</a:t>
            </a:r>
            <a:r>
              <a:rPr lang="el-GR" altLang="en-US"/>
              <a:t>ι τόκοι βάσει χρονικής αναλογίας με τη μέθοδο του πραγματικού επιτοκίου ή τη σταθερή μέθοδο. </a:t>
            </a:r>
          </a:p>
          <a:p>
            <a:pPr>
              <a:buFont typeface="Wingdings 3" panose="05040102010807070707" pitchFamily="18" charset="2"/>
              <a:buNone/>
            </a:pPr>
            <a:r>
              <a:rPr lang="el-GR" altLang="en-US"/>
              <a:t>β) </a:t>
            </a:r>
            <a:r>
              <a:rPr lang="en-US" altLang="en-US"/>
              <a:t>T</a:t>
            </a:r>
            <a:r>
              <a:rPr lang="el-GR" altLang="en-US"/>
              <a:t>α μερίσματα ή παρόμοιας φύσης εισόδημα από τη συμμετοχή στην καθαρή θέση άλλων οντοτήτων όταν εγκρίνονται από το αρμόδιο όργανο που αποφασίζει τη διανομή τους. </a:t>
            </a:r>
          </a:p>
          <a:p>
            <a:pPr>
              <a:buFont typeface="Wingdings 3" panose="05040102010807070707" pitchFamily="18" charset="2"/>
              <a:buNone/>
            </a:pPr>
            <a:r>
              <a:rPr lang="el-GR" altLang="en-US"/>
              <a:t>γ) </a:t>
            </a:r>
            <a:r>
              <a:rPr lang="en-US" altLang="en-US"/>
              <a:t>T</a:t>
            </a:r>
            <a:r>
              <a:rPr lang="el-GR" altLang="en-US"/>
              <a:t>α δικαιώματα βάσει των σχετικών συμβατικών όρων. </a:t>
            </a:r>
            <a:r>
              <a:rPr lang="en-US" altLang="en-US"/>
              <a:t>  </a:t>
            </a:r>
          </a:p>
          <a:p>
            <a:endParaRPr lang="en-US" altLang="en-US"/>
          </a:p>
        </p:txBody>
      </p:sp>
      <p:sp>
        <p:nvSpPr>
          <p:cNvPr id="108548" name="Slide Number Placeholder 4">
            <a:extLst>
              <a:ext uri="{FF2B5EF4-FFF2-40B4-BE49-F238E27FC236}">
                <a16:creationId xmlns:a16="http://schemas.microsoft.com/office/drawing/2014/main" id="{21426FB3-C4F0-464A-AA21-D18A2E64C8EB}"/>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6E7DC3F8-8FC1-45EF-9CDC-8467F54D15EC}" type="slidenum">
              <a:rPr lang="en-US" altLang="en-US" sz="900" b="1" smtClean="0">
                <a:solidFill>
                  <a:schemeClr val="bg1"/>
                </a:solidFill>
              </a:rPr>
              <a:pPr algn="r"/>
              <a:t>88</a:t>
            </a:fld>
            <a:endParaRPr lang="en-US" altLang="en-US" sz="900" b="1">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B11C075-011A-4DCC-83BC-85385BEB08BF}"/>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09571" name="Rectangle 3">
            <a:extLst>
              <a:ext uri="{FF2B5EF4-FFF2-40B4-BE49-F238E27FC236}">
                <a16:creationId xmlns:a16="http://schemas.microsoft.com/office/drawing/2014/main" id="{9E6FFF3D-0460-4DA7-8905-0B29263EF6B3}"/>
              </a:ext>
            </a:extLst>
          </p:cNvPr>
          <p:cNvSpPr>
            <a:spLocks noGrp="1"/>
          </p:cNvSpPr>
          <p:nvPr>
            <p:ph type="body" idx="1"/>
          </p:nvPr>
        </p:nvSpPr>
        <p:spPr>
          <a:xfrm>
            <a:off x="755650" y="2492375"/>
            <a:ext cx="7596188" cy="3530600"/>
          </a:xfrm>
        </p:spPr>
        <p:txBody>
          <a:bodyPr/>
          <a:lstStyle/>
          <a:p>
            <a:pPr>
              <a:lnSpc>
                <a:spcPct val="90000"/>
              </a:lnSpc>
            </a:pPr>
            <a:r>
              <a:rPr lang="el-GR" altLang="en-US"/>
              <a:t>4. Τα έσοδα από πώληση αγαθών ή από παροχή υπηρεσιών και τα κατασκευαστικά συμβόλαια επιμετρώνται σε ποσά καθαρά από κάθε επιστροφή, έκπτωση ή φόρο επί των πωλήσεων.</a:t>
            </a:r>
            <a:r>
              <a:rPr lang="en-US" altLang="en-US"/>
              <a:t> </a:t>
            </a:r>
            <a:endParaRPr lang="el-GR" altLang="en-US"/>
          </a:p>
          <a:p>
            <a:pPr>
              <a:lnSpc>
                <a:spcPct val="90000"/>
              </a:lnSpc>
            </a:pPr>
            <a:r>
              <a:rPr lang="el-GR" altLang="en-US"/>
              <a:t>5. Τα έσοδα που προέρχονται από πώληση αγαθών ή από παροχή υπηρεσιών και κατασκευαστικά συμβόλαια ή από τη χρήση περιουσιακών στοιχείων της οντότητας αναγνωρίζονται διακεκριμένα από τα σχετικά έξοδα. </a:t>
            </a:r>
            <a:br>
              <a:rPr lang="el-GR" altLang="en-US"/>
            </a:br>
            <a:endParaRPr lang="el-GR" altLang="en-US"/>
          </a:p>
          <a:p>
            <a:pPr>
              <a:lnSpc>
                <a:spcPct val="90000"/>
              </a:lnSpc>
            </a:pPr>
            <a:r>
              <a:rPr lang="el-GR" altLang="en-US"/>
              <a:t>6. Τα κέρδη από επιμετρήσεις περιουσιακών στοιχείων και υποχρεώσεων, συμπεριλαμβανομένων των κερδών από αναστροφές προβλέψεων και απομειώσεων, αναγνωρίζονται βάσει των ρυθμίσεων του νόμου 4308/14.</a:t>
            </a:r>
            <a:r>
              <a:rPr lang="en-US" altLang="en-US"/>
              <a:t> </a:t>
            </a:r>
          </a:p>
        </p:txBody>
      </p:sp>
      <p:sp>
        <p:nvSpPr>
          <p:cNvPr id="109572" name="Slide Number Placeholder 4">
            <a:extLst>
              <a:ext uri="{FF2B5EF4-FFF2-40B4-BE49-F238E27FC236}">
                <a16:creationId xmlns:a16="http://schemas.microsoft.com/office/drawing/2014/main" id="{D587C598-6099-49B0-9F36-6892DCE5CB8B}"/>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51F2D1E0-E7B3-4352-9732-6B12347C6B3E}" type="slidenum">
              <a:rPr lang="en-US" altLang="en-US" sz="900" b="1" smtClean="0">
                <a:solidFill>
                  <a:schemeClr val="bg1"/>
                </a:solidFill>
              </a:rPr>
              <a:pPr algn="r"/>
              <a:t>89</a:t>
            </a:fld>
            <a:endParaRPr lang="en-US" altLang="en-US" sz="90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8FEECDA-2D1F-436B-8F0A-009E6C3D9E8D}"/>
              </a:ext>
            </a:extLst>
          </p:cNvPr>
          <p:cNvSpPr>
            <a:spLocks noGrp="1"/>
          </p:cNvSpPr>
          <p:nvPr>
            <p:ph type="title"/>
          </p:nvPr>
        </p:nvSpPr>
        <p:spPr>
          <a:xfrm>
            <a:off x="865188" y="927100"/>
            <a:ext cx="6345237" cy="709613"/>
          </a:xfrm>
        </p:spPr>
        <p:txBody>
          <a:bodyPr/>
          <a:lstStyle/>
          <a:p>
            <a:r>
              <a:rPr lang="el-GR" altLang="el-GR" dirty="0"/>
              <a:t>ΑΝΑΘΕΣΕΙΣ ΕΡΓΑΣΙΩΝ 2024</a:t>
            </a:r>
          </a:p>
        </p:txBody>
      </p:sp>
      <p:sp>
        <p:nvSpPr>
          <p:cNvPr id="47108" name="Footer Placeholder 3">
            <a:extLst>
              <a:ext uri="{FF2B5EF4-FFF2-40B4-BE49-F238E27FC236}">
                <a16:creationId xmlns:a16="http://schemas.microsoft.com/office/drawing/2014/main" id="{5F5AD478-AA76-4E77-B029-6526FE874C9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1</a:t>
            </a:r>
          </a:p>
        </p:txBody>
      </p:sp>
      <p:sp>
        <p:nvSpPr>
          <p:cNvPr id="47109" name="Slide Number Placeholder 4">
            <a:extLst>
              <a:ext uri="{FF2B5EF4-FFF2-40B4-BE49-F238E27FC236}">
                <a16:creationId xmlns:a16="http://schemas.microsoft.com/office/drawing/2014/main" id="{18E48B66-BA0B-4511-AFA8-5D015307200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6C8E96-28D4-4BAC-BF6A-DD5120291814}" type="slidenum">
              <a:rPr lang="en-US" altLang="en-US" smtClean="0">
                <a:solidFill>
                  <a:schemeClr val="bg1"/>
                </a:solidFill>
              </a:rPr>
              <a:pPr/>
              <a:t>9</a:t>
            </a:fld>
            <a:endParaRPr lang="en-US" altLang="en-US">
              <a:solidFill>
                <a:schemeClr val="bg1"/>
              </a:solidFill>
            </a:endParaRPr>
          </a:p>
        </p:txBody>
      </p:sp>
      <p:graphicFrame>
        <p:nvGraphicFramePr>
          <p:cNvPr id="2" name="Table 1">
            <a:extLst>
              <a:ext uri="{FF2B5EF4-FFF2-40B4-BE49-F238E27FC236}">
                <a16:creationId xmlns:a16="http://schemas.microsoft.com/office/drawing/2014/main" id="{A4A6D3E7-8950-46A9-BD41-7E46ED5FD61B}"/>
              </a:ext>
            </a:extLst>
          </p:cNvPr>
          <p:cNvGraphicFramePr>
            <a:graphicFrameLocks noGrp="1"/>
          </p:cNvGraphicFramePr>
          <p:nvPr/>
        </p:nvGraphicFramePr>
        <p:xfrm>
          <a:off x="0" y="0"/>
          <a:ext cx="4610100" cy="175260"/>
        </p:xfrm>
        <a:graphic>
          <a:graphicData uri="http://schemas.openxmlformats.org/drawingml/2006/table">
            <a:tbl>
              <a:tblPr>
                <a:tableStyleId>{5C22544A-7EE6-4342-B048-85BDC9FD1C3A}</a:tableStyleId>
              </a:tblPr>
              <a:tblGrid>
                <a:gridCol w="4610100">
                  <a:extLst>
                    <a:ext uri="{9D8B030D-6E8A-4147-A177-3AD203B41FA5}">
                      <a16:colId xmlns:a16="http://schemas.microsoft.com/office/drawing/2014/main" val="3480557422"/>
                    </a:ext>
                  </a:extLst>
                </a:gridCol>
              </a:tblGrid>
              <a:tr h="0">
                <a:tc>
                  <a:txBody>
                    <a:bodyPr/>
                    <a:lstStyle/>
                    <a:p>
                      <a:pPr algn="ctr" fontAlgn="ctr"/>
                      <a:r>
                        <a:rPr lang="el-GR" sz="1100" u="none" strike="noStrike" dirty="0">
                          <a:effectLst/>
                        </a:rPr>
                        <a:t>Ομάδες μαθήματος "Οικονομικά των Λιμένων" </a:t>
                      </a:r>
                      <a:endParaRPr lang="el-G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71980522"/>
                  </a:ext>
                </a:extLst>
              </a:tr>
            </a:tbl>
          </a:graphicData>
        </a:graphic>
      </p:graphicFrame>
      <p:graphicFrame>
        <p:nvGraphicFramePr>
          <p:cNvPr id="5" name="Content Placeholder 4">
            <a:extLst>
              <a:ext uri="{FF2B5EF4-FFF2-40B4-BE49-F238E27FC236}">
                <a16:creationId xmlns:a16="http://schemas.microsoft.com/office/drawing/2014/main" id="{9BA49F5D-4193-4BAA-BBB0-CABB76F7155D}"/>
              </a:ext>
            </a:extLst>
          </p:cNvPr>
          <p:cNvGraphicFramePr>
            <a:graphicFrameLocks noGrp="1"/>
          </p:cNvGraphicFramePr>
          <p:nvPr>
            <p:ph idx="1"/>
            <p:extLst/>
          </p:nvPr>
        </p:nvGraphicFramePr>
        <p:xfrm>
          <a:off x="865188" y="1916832"/>
          <a:ext cx="7451226" cy="3836668"/>
        </p:xfrm>
        <a:graphic>
          <a:graphicData uri="http://schemas.openxmlformats.org/drawingml/2006/table">
            <a:tbl>
              <a:tblPr>
                <a:tableStyleId>{5C22544A-7EE6-4342-B048-85BDC9FD1C3A}</a:tableStyleId>
              </a:tblPr>
              <a:tblGrid>
                <a:gridCol w="1070194">
                  <a:extLst>
                    <a:ext uri="{9D8B030D-6E8A-4147-A177-3AD203B41FA5}">
                      <a16:colId xmlns:a16="http://schemas.microsoft.com/office/drawing/2014/main" val="1988831212"/>
                    </a:ext>
                  </a:extLst>
                </a:gridCol>
                <a:gridCol w="1181673">
                  <a:extLst>
                    <a:ext uri="{9D8B030D-6E8A-4147-A177-3AD203B41FA5}">
                      <a16:colId xmlns:a16="http://schemas.microsoft.com/office/drawing/2014/main" val="2689140870"/>
                    </a:ext>
                  </a:extLst>
                </a:gridCol>
                <a:gridCol w="1560700">
                  <a:extLst>
                    <a:ext uri="{9D8B030D-6E8A-4147-A177-3AD203B41FA5}">
                      <a16:colId xmlns:a16="http://schemas.microsoft.com/office/drawing/2014/main" val="1303910589"/>
                    </a:ext>
                  </a:extLst>
                </a:gridCol>
                <a:gridCol w="1070194">
                  <a:extLst>
                    <a:ext uri="{9D8B030D-6E8A-4147-A177-3AD203B41FA5}">
                      <a16:colId xmlns:a16="http://schemas.microsoft.com/office/drawing/2014/main" val="3251184119"/>
                    </a:ext>
                  </a:extLst>
                </a:gridCol>
                <a:gridCol w="856155">
                  <a:extLst>
                    <a:ext uri="{9D8B030D-6E8A-4147-A177-3AD203B41FA5}">
                      <a16:colId xmlns:a16="http://schemas.microsoft.com/office/drawing/2014/main" val="3840199509"/>
                    </a:ext>
                  </a:extLst>
                </a:gridCol>
                <a:gridCol w="856155">
                  <a:extLst>
                    <a:ext uri="{9D8B030D-6E8A-4147-A177-3AD203B41FA5}">
                      <a16:colId xmlns:a16="http://schemas.microsoft.com/office/drawing/2014/main" val="1502921774"/>
                    </a:ext>
                  </a:extLst>
                </a:gridCol>
                <a:gridCol w="856155">
                  <a:extLst>
                    <a:ext uri="{9D8B030D-6E8A-4147-A177-3AD203B41FA5}">
                      <a16:colId xmlns:a16="http://schemas.microsoft.com/office/drawing/2014/main" val="4074479329"/>
                    </a:ext>
                  </a:extLst>
                </a:gridCol>
              </a:tblGrid>
              <a:tr h="223750">
                <a:tc gridSpan="7">
                  <a:txBody>
                    <a:bodyPr/>
                    <a:lstStyle/>
                    <a:p>
                      <a:pPr algn="ctr" fontAlgn="ctr"/>
                      <a:r>
                        <a:rPr lang="el-GR" sz="1200" b="1" u="none" strike="noStrike" dirty="0">
                          <a:effectLst/>
                        </a:rPr>
                        <a:t>Πανεπιστήμιο Δυτικής Αττικής 2023-2024</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983019785"/>
                  </a:ext>
                </a:extLst>
              </a:tr>
              <a:tr h="223134">
                <a:tc gridSpan="7">
                  <a:txBody>
                    <a:bodyPr/>
                    <a:lstStyle/>
                    <a:p>
                      <a:pPr algn="ctr" fontAlgn="ctr"/>
                      <a:r>
                        <a:rPr lang="el-GR" sz="1200" b="1" u="none" strike="noStrike" dirty="0">
                          <a:effectLst/>
                        </a:rPr>
                        <a:t>Ομάδες μαθήματος "Οικονομικά των Λιμένων"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29228542"/>
                  </a:ext>
                </a:extLst>
              </a:tr>
              <a:tr h="494116">
                <a:tc>
                  <a:txBody>
                    <a:bodyPr/>
                    <a:lstStyle/>
                    <a:p>
                      <a:pPr algn="ctr" fontAlgn="ctr"/>
                      <a:r>
                        <a:rPr lang="el-GR" sz="1200" b="1" u="none" strike="noStrike" dirty="0">
                          <a:effectLst/>
                        </a:rPr>
                        <a:t>Α/Α</a:t>
                      </a: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r>
                        <a:rPr lang="el-GR" sz="1200" b="1" u="none" strike="noStrike" dirty="0">
                          <a:effectLst/>
                        </a:rPr>
                        <a:t>Ονόματα συμμετεχόντων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tc gridSpan="3">
                  <a:txBody>
                    <a:bodyPr/>
                    <a:lstStyle/>
                    <a:p>
                      <a:pPr algn="ctr" fontAlgn="ctr"/>
                      <a:r>
                        <a:rPr lang="el-GR" sz="1200" b="1" u="none" strike="noStrike" dirty="0">
                          <a:effectLst/>
                        </a:rPr>
                        <a:t>Θέματα εργασιών </a:t>
                      </a: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79679569"/>
                  </a:ext>
                </a:extLst>
              </a:tr>
              <a:tr h="428856">
                <a:tc>
                  <a:txBody>
                    <a:bodyPr/>
                    <a:lstStyle/>
                    <a:p>
                      <a:pPr algn="ctr" fontAlgn="ctr"/>
                      <a:r>
                        <a:rPr lang="el-GR" sz="1200" b="1" u="none" strike="noStrike">
                          <a:effectLst/>
                        </a:rPr>
                        <a:t>1</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646616846"/>
                  </a:ext>
                </a:extLst>
              </a:tr>
              <a:tr h="646368">
                <a:tc>
                  <a:txBody>
                    <a:bodyPr/>
                    <a:lstStyle/>
                    <a:p>
                      <a:pPr algn="ctr" fontAlgn="ctr"/>
                      <a:r>
                        <a:rPr lang="el-GR" sz="1200" b="1" u="none" strike="noStrike">
                          <a:effectLst/>
                        </a:rPr>
                        <a:t>2</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390456306"/>
                  </a:ext>
                </a:extLst>
              </a:tr>
              <a:tr h="504056">
                <a:tc>
                  <a:txBody>
                    <a:bodyPr/>
                    <a:lstStyle/>
                    <a:p>
                      <a:pPr algn="ctr" fontAlgn="ctr"/>
                      <a:r>
                        <a:rPr lang="el-GR" sz="1200" b="1" u="none" strike="noStrike">
                          <a:effectLst/>
                        </a:rPr>
                        <a:t>3</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736316218"/>
                  </a:ext>
                </a:extLst>
              </a:tr>
              <a:tr h="432048">
                <a:tc>
                  <a:txBody>
                    <a:bodyPr/>
                    <a:lstStyle/>
                    <a:p>
                      <a:pPr algn="ctr" fontAlgn="ctr"/>
                      <a:r>
                        <a:rPr lang="el-GR" sz="1200" b="1" u="none" strike="noStrike">
                          <a:effectLst/>
                        </a:rPr>
                        <a:t>4</a:t>
                      </a:r>
                      <a:endParaRPr lang="el-GR" sz="1200" b="1" i="0" u="none" strike="noStrike">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276347919"/>
                  </a:ext>
                </a:extLst>
              </a:tr>
              <a:tr h="436838">
                <a:tc>
                  <a:txBody>
                    <a:bodyPr/>
                    <a:lstStyle/>
                    <a:p>
                      <a:pPr algn="ctr" fontAlgn="ctr"/>
                      <a:r>
                        <a:rPr lang="el-GR" sz="1200" b="1" u="none" strike="noStrike" dirty="0">
                          <a:effectLst/>
                        </a:rPr>
                        <a:t>5</a:t>
                      </a: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endParaRPr lang="el-GR" sz="1200" b="1" i="0" u="none" strike="noStrike" dirty="0">
                        <a:solidFill>
                          <a:srgbClr val="000000"/>
                        </a:solidFill>
                        <a:effectLst/>
                        <a:latin typeface="Calibri" panose="020F0502020204030204" pitchFamily="34" charset="0"/>
                      </a:endParaRPr>
                    </a:p>
                  </a:txBody>
                  <a:tcPr marL="7310" marR="7310" marT="7310" marB="0" anchor="ctr"/>
                </a:tc>
                <a:tc>
                  <a:txBody>
                    <a:bodyPr/>
                    <a:lstStyle/>
                    <a:p>
                      <a:pPr algn="ctr" fontAlgn="ctr"/>
                      <a:r>
                        <a:rPr lang="el-GR" sz="1200" b="1" u="none" strike="noStrike" dirty="0">
                          <a:effectLst/>
                        </a:rPr>
                        <a:t>-</a:t>
                      </a:r>
                      <a:endParaRPr lang="el-GR" sz="1200" b="1" i="0" u="none" strike="noStrike" dirty="0">
                        <a:solidFill>
                          <a:srgbClr val="000000"/>
                        </a:solidFill>
                        <a:effectLst/>
                        <a:latin typeface="Calibri" panose="020F0502020204030204" pitchFamily="34" charset="0"/>
                      </a:endParaRPr>
                    </a:p>
                  </a:txBody>
                  <a:tcPr marL="7310" marR="7310" marT="7310" marB="0" anchor="ctr"/>
                </a:tc>
                <a:tc gridSpan="3">
                  <a:txBody>
                    <a:bodyPr/>
                    <a:lstStyle/>
                    <a:p>
                      <a:pPr algn="ctr" fontAlgn="ctr"/>
                      <a:endParaRPr lang="el-GR" sz="1200" b="0" i="0" u="none" strike="noStrike" dirty="0">
                        <a:solidFill>
                          <a:srgbClr val="000000"/>
                        </a:solidFill>
                        <a:effectLst/>
                        <a:latin typeface="Calibri" panose="020F0502020204030204" pitchFamily="34" charset="0"/>
                      </a:endParaRPr>
                    </a:p>
                  </a:txBody>
                  <a:tcPr marL="7310" marR="7310" marT="731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40878785"/>
                  </a:ext>
                </a:extLst>
              </a:tr>
              <a:tr h="223751">
                <a:tc>
                  <a:txBody>
                    <a:bodyPr/>
                    <a:lstStyle/>
                    <a:p>
                      <a:pPr algn="ctr" fontAlgn="b"/>
                      <a:r>
                        <a:rPr lang="el-GR" sz="1200" b="1" u="none" strike="noStrike" kern="1200" dirty="0">
                          <a:solidFill>
                            <a:schemeClr val="dk1"/>
                          </a:solidFill>
                          <a:effectLst/>
                          <a:latin typeface="+mn-lt"/>
                          <a:ea typeface="+mn-ea"/>
                          <a:cs typeface="+mn-cs"/>
                        </a:rPr>
                        <a:t>6</a:t>
                      </a: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extLst>
                  <a:ext uri="{0D108BD9-81ED-4DB2-BD59-A6C34878D82A}">
                    <a16:rowId xmlns:a16="http://schemas.microsoft.com/office/drawing/2014/main" val="2717080211"/>
                  </a:ext>
                </a:extLst>
              </a:tr>
              <a:tr h="223751">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a:solidFill>
                          <a:srgbClr val="000000"/>
                        </a:solidFill>
                        <a:effectLst/>
                        <a:latin typeface="Calibri" panose="020F0502020204030204" pitchFamily="34" charset="0"/>
                      </a:endParaRPr>
                    </a:p>
                  </a:txBody>
                  <a:tcPr marL="7310" marR="7310" marT="7310" marB="0" anchor="b"/>
                </a:tc>
                <a:tc>
                  <a:txBody>
                    <a:bodyPr/>
                    <a:lstStyle/>
                    <a:p>
                      <a:pPr algn="l" fontAlgn="b"/>
                      <a:endParaRPr lang="el-GR" sz="1100" b="0" i="0" u="none" strike="noStrike" dirty="0">
                        <a:solidFill>
                          <a:srgbClr val="000000"/>
                        </a:solidFill>
                        <a:effectLst/>
                        <a:latin typeface="Calibri" panose="020F0502020204030204" pitchFamily="34" charset="0"/>
                      </a:endParaRPr>
                    </a:p>
                  </a:txBody>
                  <a:tcPr marL="7310" marR="7310" marT="7310" marB="0" anchor="b"/>
                </a:tc>
                <a:extLst>
                  <a:ext uri="{0D108BD9-81ED-4DB2-BD59-A6C34878D82A}">
                    <a16:rowId xmlns:a16="http://schemas.microsoft.com/office/drawing/2014/main" val="776585562"/>
                  </a:ext>
                </a:extLst>
              </a:tr>
            </a:tbl>
          </a:graphicData>
        </a:graphic>
      </p:graphicFrame>
    </p:spTree>
    <p:extLst>
      <p:ext uri="{BB962C8B-B14F-4D97-AF65-F5344CB8AC3E}">
        <p14:creationId xmlns:p14="http://schemas.microsoft.com/office/powerpoint/2010/main" val="23274429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E0D1130-EA48-48C9-BCCB-97E818DE45A2}"/>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10595" name="Rectangle 3">
            <a:extLst>
              <a:ext uri="{FF2B5EF4-FFF2-40B4-BE49-F238E27FC236}">
                <a16:creationId xmlns:a16="http://schemas.microsoft.com/office/drawing/2014/main" id="{554CA8AE-5DA2-4579-B8B9-C53D17159CBD}"/>
              </a:ext>
            </a:extLst>
          </p:cNvPr>
          <p:cNvSpPr>
            <a:spLocks noGrp="1"/>
          </p:cNvSpPr>
          <p:nvPr>
            <p:ph type="body" idx="1"/>
          </p:nvPr>
        </p:nvSpPr>
        <p:spPr/>
        <p:txBody>
          <a:bodyPr/>
          <a:lstStyle/>
          <a:p>
            <a:r>
              <a:rPr lang="el-GR" altLang="en-US"/>
              <a:t>7. Τα κέρδη που προκύπτουν από τη διαγραφή περιουσιακών στοιχείων ή υποχρεώσεων αναγνωρίζονται όταν τα περιουσιακά στοιχεία ή οι υποχρεώσεις διαγράφονται από τις χρηματοοικονομικές καταστάσεις.</a:t>
            </a:r>
            <a:r>
              <a:rPr lang="en-US" altLang="en-US"/>
              <a:t> </a:t>
            </a:r>
            <a:r>
              <a:rPr lang="el-GR" altLang="en-US"/>
              <a:t> </a:t>
            </a:r>
            <a:br>
              <a:rPr lang="el-GR" altLang="en-US"/>
            </a:br>
            <a:endParaRPr lang="el-GR" altLang="en-US"/>
          </a:p>
          <a:p>
            <a:r>
              <a:rPr lang="el-GR" altLang="en-US"/>
              <a:t>8. Κάθε άλλο έσοδο ή κέρδος αναγνωρίζεται βάσει των ρυθμίσεων του 4308/14 στην κατάσταση αποτελεσμάτων. </a:t>
            </a:r>
            <a:r>
              <a:rPr lang="en-US" altLang="en-US"/>
              <a:t> </a:t>
            </a:r>
            <a:br>
              <a:rPr lang="el-GR" altLang="en-US"/>
            </a:br>
            <a:endParaRPr lang="el-GR" altLang="en-US"/>
          </a:p>
          <a:p>
            <a:r>
              <a:rPr lang="el-GR" altLang="en-US"/>
              <a:t>9. Τα κέρδη παρουσιάζονται κατάλληλα στην κατάσταση αποτελεσμάτων με το καθαρό ποσό τους. </a:t>
            </a:r>
            <a:endParaRPr lang="en-US" altLang="en-US"/>
          </a:p>
        </p:txBody>
      </p:sp>
      <p:sp>
        <p:nvSpPr>
          <p:cNvPr id="110596" name="Slide Number Placeholder 4">
            <a:extLst>
              <a:ext uri="{FF2B5EF4-FFF2-40B4-BE49-F238E27FC236}">
                <a16:creationId xmlns:a16="http://schemas.microsoft.com/office/drawing/2014/main" id="{58D3A463-061F-4E1D-8103-E853C2E3CACA}"/>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65777ED-7941-4611-8A05-2480B94931EE}" type="slidenum">
              <a:rPr lang="en-US" altLang="en-US" sz="900" b="1" smtClean="0">
                <a:solidFill>
                  <a:schemeClr val="bg1"/>
                </a:solidFill>
              </a:rPr>
              <a:pPr algn="r"/>
              <a:t>90</a:t>
            </a:fld>
            <a:endParaRPr lang="en-US" altLang="en-US" sz="900" b="1">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B32667B-F18F-4676-A8C9-B02A157F6FCA}"/>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11619" name="Rectangle 3">
            <a:extLst>
              <a:ext uri="{FF2B5EF4-FFF2-40B4-BE49-F238E27FC236}">
                <a16:creationId xmlns:a16="http://schemas.microsoft.com/office/drawing/2014/main" id="{9B043AC6-7924-424C-8FF1-59B5605F617D}"/>
              </a:ext>
            </a:extLst>
          </p:cNvPr>
          <p:cNvSpPr>
            <a:spLocks noGrp="1"/>
          </p:cNvSpPr>
          <p:nvPr>
            <p:ph type="body" idx="1"/>
          </p:nvPr>
        </p:nvSpPr>
        <p:spPr/>
        <p:txBody>
          <a:bodyPr/>
          <a:lstStyle/>
          <a:p>
            <a:pPr algn="ctr">
              <a:buFont typeface="Wingdings 3" panose="05040102010807070707" pitchFamily="18" charset="2"/>
              <a:buNone/>
            </a:pPr>
            <a:r>
              <a:rPr lang="el-GR" altLang="en-US" b="1"/>
              <a:t>Τα έξοδα περιλαμβάνουν: </a:t>
            </a:r>
          </a:p>
          <a:p>
            <a:r>
              <a:rPr lang="el-GR" altLang="en-US"/>
              <a:t>α) </a:t>
            </a:r>
            <a:r>
              <a:rPr lang="en-US" altLang="en-US"/>
              <a:t>T</a:t>
            </a:r>
            <a:r>
              <a:rPr lang="el-GR" altLang="en-US"/>
              <a:t>α έξοδα ίδρυσης. </a:t>
            </a:r>
          </a:p>
          <a:p>
            <a:r>
              <a:rPr lang="el-GR" altLang="en-US"/>
              <a:t>β) </a:t>
            </a:r>
            <a:r>
              <a:rPr lang="en-US" altLang="en-US"/>
              <a:t>T</a:t>
            </a:r>
            <a:r>
              <a:rPr lang="el-GR" altLang="en-US"/>
              <a:t>ο κόστος κτήσης ή κόστος παραγωγής, κατά περίπτωση, των πωληθέντων αγαθών ή υπηρεσιών. </a:t>
            </a:r>
          </a:p>
          <a:p>
            <a:r>
              <a:rPr lang="el-GR" altLang="en-US"/>
              <a:t>γ) Τις πάσης φύσεως δαπάνες μισθοδοσίας εργαζομένων, περιλαμβανομένων των προβλέψεων για μελλοντικές παροχές. </a:t>
            </a:r>
          </a:p>
          <a:p>
            <a:r>
              <a:rPr lang="el-GR" altLang="en-US"/>
              <a:t>δ) </a:t>
            </a:r>
            <a:r>
              <a:rPr lang="en-US" altLang="en-US"/>
              <a:t>T</a:t>
            </a:r>
            <a:r>
              <a:rPr lang="el-GR" altLang="en-US"/>
              <a:t>α έξοδα έρευνας. </a:t>
            </a:r>
          </a:p>
          <a:p>
            <a:r>
              <a:rPr lang="el-GR" altLang="en-US"/>
              <a:t>ε) </a:t>
            </a:r>
            <a:r>
              <a:rPr lang="en-US" altLang="en-US"/>
              <a:t>T</a:t>
            </a:r>
            <a:r>
              <a:rPr lang="el-GR" altLang="en-US"/>
              <a:t>α έξοδα ανάπτυξης. </a:t>
            </a:r>
          </a:p>
          <a:p>
            <a:pPr>
              <a:buFont typeface="Wingdings 3" panose="05040102010807070707" pitchFamily="18" charset="2"/>
              <a:buNone/>
            </a:pPr>
            <a:r>
              <a:rPr lang="el-GR" altLang="en-US"/>
              <a:t> </a:t>
            </a:r>
          </a:p>
          <a:p>
            <a:endParaRPr lang="el-GR" altLang="en-US"/>
          </a:p>
          <a:p>
            <a:endParaRPr lang="el-GR" altLang="en-US"/>
          </a:p>
        </p:txBody>
      </p:sp>
      <p:sp>
        <p:nvSpPr>
          <p:cNvPr id="111620" name="Slide Number Placeholder 4">
            <a:extLst>
              <a:ext uri="{FF2B5EF4-FFF2-40B4-BE49-F238E27FC236}">
                <a16:creationId xmlns:a16="http://schemas.microsoft.com/office/drawing/2014/main" id="{2C315880-5307-40F5-8184-99DF4FBE8714}"/>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D739056-2C28-4FE4-A143-0BB7B69FEB3D}" type="slidenum">
              <a:rPr lang="en-US" altLang="en-US" sz="900" b="1" smtClean="0">
                <a:solidFill>
                  <a:schemeClr val="bg1"/>
                </a:solidFill>
              </a:rPr>
              <a:pPr algn="r"/>
              <a:t>91</a:t>
            </a:fld>
            <a:endParaRPr lang="en-US" altLang="en-US" sz="900" b="1">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6C44D0E-5654-4D98-B34F-B66B0824999E}"/>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12643" name="Rectangle 3">
            <a:extLst>
              <a:ext uri="{FF2B5EF4-FFF2-40B4-BE49-F238E27FC236}">
                <a16:creationId xmlns:a16="http://schemas.microsoft.com/office/drawing/2014/main" id="{7C81E815-7E8D-4828-817B-1505950B0D61}"/>
              </a:ext>
            </a:extLst>
          </p:cNvPr>
          <p:cNvSpPr>
            <a:spLocks noGrp="1"/>
          </p:cNvSpPr>
          <p:nvPr>
            <p:ph type="body" idx="1"/>
          </p:nvPr>
        </p:nvSpPr>
        <p:spPr/>
        <p:txBody>
          <a:bodyPr/>
          <a:lstStyle/>
          <a:p>
            <a:pPr algn="ctr">
              <a:buFont typeface="Wingdings 3" panose="05040102010807070707" pitchFamily="18" charset="2"/>
              <a:buNone/>
            </a:pPr>
            <a:r>
              <a:rPr lang="el-GR" altLang="en-US" b="1"/>
              <a:t>Τα έξοδα περιλαμβάνουν: </a:t>
            </a:r>
          </a:p>
          <a:p>
            <a:r>
              <a:rPr lang="el-GR" altLang="en-US"/>
              <a:t>στ) Τις επισκευές και συντηρήσεις. </a:t>
            </a:r>
          </a:p>
          <a:p>
            <a:r>
              <a:rPr lang="el-GR" altLang="en-US"/>
              <a:t>ζ) Τις αποσβέσεις ενσώματων και άυλων πάγιων στοιχείων</a:t>
            </a:r>
            <a:endParaRPr lang="el-GR" altLang="en-US" b="1"/>
          </a:p>
          <a:p>
            <a:r>
              <a:rPr lang="el-GR" altLang="en-US"/>
              <a:t>η) Τις προβλέψεις για λοιπούς κινδύνους και έξοδα. </a:t>
            </a:r>
          </a:p>
          <a:p>
            <a:r>
              <a:rPr lang="el-GR" altLang="en-US"/>
              <a:t>θ) Τους τόκους και τα συναφή έξοδα. </a:t>
            </a:r>
          </a:p>
        </p:txBody>
      </p:sp>
      <p:sp>
        <p:nvSpPr>
          <p:cNvPr id="112644" name="Slide Number Placeholder 4">
            <a:extLst>
              <a:ext uri="{FF2B5EF4-FFF2-40B4-BE49-F238E27FC236}">
                <a16:creationId xmlns:a16="http://schemas.microsoft.com/office/drawing/2014/main" id="{426CF011-B07A-47BF-80FE-C84369B64DB6}"/>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944E01F-B8A2-4EA9-945B-4B9E9679C08A}" type="slidenum">
              <a:rPr lang="en-US" altLang="en-US" sz="900" b="1" smtClean="0">
                <a:solidFill>
                  <a:schemeClr val="bg1"/>
                </a:solidFill>
              </a:rPr>
              <a:pPr algn="r"/>
              <a:t>92</a:t>
            </a:fld>
            <a:endParaRPr lang="en-US" altLang="en-US" sz="900" b="1">
              <a:solidFill>
                <a:schemeClr val="bg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5FBA18B1-04E8-4E10-8FF0-50604B7B7729}"/>
              </a:ext>
            </a:extLst>
          </p:cNvPr>
          <p:cNvSpPr>
            <a:spLocks noGrp="1"/>
          </p:cNvSpPr>
          <p:nvPr>
            <p:ph type="title"/>
          </p:nvPr>
        </p:nvSpPr>
        <p:spPr>
          <a:xfrm>
            <a:off x="866775" y="927100"/>
            <a:ext cx="7593013" cy="709613"/>
          </a:xfrm>
        </p:spPr>
        <p:txBody>
          <a:bodyPr/>
          <a:lstStyle/>
          <a:p>
            <a:r>
              <a:rPr lang="el-GR" altLang="en-US" sz="2800"/>
              <a:t>ΚΑΤΑΣΤΑΣΗ ΑΠΟΤΕΛΕΣΜΑΤΩΝ (Α.Χ</a:t>
            </a:r>
            <a:r>
              <a:rPr lang="en-US" altLang="en-US" sz="2800"/>
              <a:t>.</a:t>
            </a:r>
            <a:r>
              <a:rPr lang="el-GR" altLang="en-US" sz="2800"/>
              <a:t>)</a:t>
            </a:r>
            <a:br>
              <a:rPr lang="el-GR" altLang="en-US" sz="2800"/>
            </a:br>
            <a:r>
              <a:rPr lang="el-GR" altLang="en-US" sz="2800"/>
              <a:t>(στοιχεία ΚΑΧ)</a:t>
            </a:r>
            <a:endParaRPr lang="en-US" altLang="en-US" sz="2800"/>
          </a:p>
        </p:txBody>
      </p:sp>
      <p:sp>
        <p:nvSpPr>
          <p:cNvPr id="113667" name="Rectangle 3">
            <a:extLst>
              <a:ext uri="{FF2B5EF4-FFF2-40B4-BE49-F238E27FC236}">
                <a16:creationId xmlns:a16="http://schemas.microsoft.com/office/drawing/2014/main" id="{6F747962-534C-4209-980B-BDEA0439FB1E}"/>
              </a:ext>
            </a:extLst>
          </p:cNvPr>
          <p:cNvSpPr>
            <a:spLocks noGrp="1"/>
          </p:cNvSpPr>
          <p:nvPr>
            <p:ph type="body" idx="1"/>
          </p:nvPr>
        </p:nvSpPr>
        <p:spPr/>
        <p:txBody>
          <a:bodyPr/>
          <a:lstStyle/>
          <a:p>
            <a:pPr algn="ctr">
              <a:lnSpc>
                <a:spcPct val="90000"/>
              </a:lnSpc>
              <a:buFont typeface="Wingdings 3" panose="05040102010807070707" pitchFamily="18" charset="2"/>
              <a:buNone/>
            </a:pPr>
            <a:r>
              <a:rPr lang="el-GR" altLang="en-US" sz="1600" b="1"/>
              <a:t>Τα έξοδα περιλαμβάνουν: </a:t>
            </a:r>
          </a:p>
          <a:p>
            <a:pPr>
              <a:lnSpc>
                <a:spcPct val="90000"/>
              </a:lnSpc>
            </a:pPr>
            <a:endParaRPr lang="el-GR" altLang="en-US" sz="1600"/>
          </a:p>
          <a:p>
            <a:pPr>
              <a:lnSpc>
                <a:spcPct val="90000"/>
              </a:lnSpc>
            </a:pPr>
            <a:r>
              <a:rPr lang="el-GR" altLang="en-US" sz="1600"/>
              <a:t>ι) Τα έξοδα και τις ζημίες που προκύπτουν από την επιμέτρηση περιουσιακών στοιχείων και υποχρεώσεων, σύμφωνα με τον 4308/14.</a:t>
            </a:r>
          </a:p>
          <a:p>
            <a:pPr>
              <a:lnSpc>
                <a:spcPct val="90000"/>
              </a:lnSpc>
            </a:pPr>
            <a:r>
              <a:rPr lang="el-GR" altLang="en-US" sz="1600"/>
              <a:t>ια) Τις ζημίες που προκύπτουν από τη διαγραφή περιουσιακών στοιχείων. </a:t>
            </a:r>
          </a:p>
          <a:p>
            <a:pPr>
              <a:lnSpc>
                <a:spcPct val="90000"/>
              </a:lnSpc>
            </a:pPr>
            <a:r>
              <a:rPr lang="el-GR" altLang="en-US" sz="1600"/>
              <a:t>ιβ) Τις λοιπές προκύπτουσες ζημίες που παρουσιάζονται με το καθαρό ποσό τους. </a:t>
            </a:r>
          </a:p>
          <a:p>
            <a:pPr>
              <a:lnSpc>
                <a:spcPct val="90000"/>
              </a:lnSpc>
            </a:pPr>
            <a:r>
              <a:rPr lang="el-GR" altLang="en-US" sz="1600"/>
              <a:t>ιγ) Το φόρο εισοδήματος της περιόδου, τρέχοντα και αναβαλλόμενο, κατά περίπτωση. </a:t>
            </a:r>
          </a:p>
          <a:p>
            <a:pPr>
              <a:lnSpc>
                <a:spcPct val="90000"/>
              </a:lnSpc>
            </a:pPr>
            <a:r>
              <a:rPr lang="el-GR" altLang="en-US" sz="1600"/>
              <a:t>ιδ) Κάθε άλλο έξοδο που έχει προκύψει και δεν περιλαμβάνεται στις προηγούμενες κατηγορίες. </a:t>
            </a:r>
            <a:endParaRPr lang="en-US" altLang="en-US" sz="1600"/>
          </a:p>
          <a:p>
            <a:pPr>
              <a:lnSpc>
                <a:spcPct val="90000"/>
              </a:lnSpc>
            </a:pPr>
            <a:endParaRPr lang="en-US" altLang="en-US" sz="1600"/>
          </a:p>
          <a:p>
            <a:pPr>
              <a:lnSpc>
                <a:spcPct val="90000"/>
              </a:lnSpc>
            </a:pPr>
            <a:endParaRPr lang="en-US" altLang="en-US" sz="1600"/>
          </a:p>
        </p:txBody>
      </p:sp>
      <p:sp>
        <p:nvSpPr>
          <p:cNvPr id="113668" name="Slide Number Placeholder 4">
            <a:extLst>
              <a:ext uri="{FF2B5EF4-FFF2-40B4-BE49-F238E27FC236}">
                <a16:creationId xmlns:a16="http://schemas.microsoft.com/office/drawing/2014/main" id="{A223A002-7902-4BA3-81AC-FC47565FCD2F}"/>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A744509-2C02-48F4-A19A-303B26E5CACA}" type="slidenum">
              <a:rPr lang="en-US" altLang="en-US" sz="900" b="1" smtClean="0">
                <a:solidFill>
                  <a:schemeClr val="bg1"/>
                </a:solidFill>
              </a:rPr>
              <a:pPr algn="r"/>
              <a:t>93</a:t>
            </a:fld>
            <a:endParaRPr lang="en-US" altLang="en-US" sz="900" b="1">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7AA9EDC5-3814-43B2-849D-205ED711BD77}"/>
              </a:ext>
            </a:extLst>
          </p:cNvPr>
          <p:cNvSpPr>
            <a:spLocks noGrp="1"/>
          </p:cNvSpPr>
          <p:nvPr>
            <p:ph type="title"/>
          </p:nvPr>
        </p:nvSpPr>
        <p:spPr>
          <a:xfrm>
            <a:off x="865188" y="927100"/>
            <a:ext cx="6345237" cy="709613"/>
          </a:xfrm>
        </p:spPr>
        <p:txBody>
          <a:bodyPr/>
          <a:lstStyle/>
          <a:p>
            <a:pPr algn="ctr"/>
            <a:r>
              <a:rPr lang="el-GR" altLang="en-US"/>
              <a:t>ΥΠΟΔΕΙΓΜΑ ΚΑΧ σύμφωνα με τα Ε.Λ.Π.</a:t>
            </a:r>
            <a:endParaRPr lang="en-GB" altLang="en-US"/>
          </a:p>
        </p:txBody>
      </p:sp>
      <p:graphicFrame>
        <p:nvGraphicFramePr>
          <p:cNvPr id="2" name="Content Placeholder 1">
            <a:extLst>
              <a:ext uri="{FF2B5EF4-FFF2-40B4-BE49-F238E27FC236}">
                <a16:creationId xmlns:a16="http://schemas.microsoft.com/office/drawing/2014/main" id="{5DBD79EB-CCED-4A35-A48C-8F56A82C119F}"/>
              </a:ext>
            </a:extLst>
          </p:cNvPr>
          <p:cNvGraphicFramePr>
            <a:graphicFrameLocks noGrp="1"/>
          </p:cNvGraphicFramePr>
          <p:nvPr>
            <p:ph idx="1"/>
          </p:nvPr>
        </p:nvGraphicFramePr>
        <p:xfrm>
          <a:off x="1331913" y="1751013"/>
          <a:ext cx="4906962" cy="5008560"/>
        </p:xfrm>
        <a:graphic>
          <a:graphicData uri="http://schemas.openxmlformats.org/drawingml/2006/table">
            <a:tbl>
              <a:tblPr/>
              <a:tblGrid>
                <a:gridCol w="3434871">
                  <a:extLst>
                    <a:ext uri="{9D8B030D-6E8A-4147-A177-3AD203B41FA5}">
                      <a16:colId xmlns:a16="http://schemas.microsoft.com/office/drawing/2014/main" val="20000"/>
                    </a:ext>
                  </a:extLst>
                </a:gridCol>
                <a:gridCol w="490697">
                  <a:extLst>
                    <a:ext uri="{9D8B030D-6E8A-4147-A177-3AD203B41FA5}">
                      <a16:colId xmlns:a16="http://schemas.microsoft.com/office/drawing/2014/main" val="20001"/>
                    </a:ext>
                  </a:extLst>
                </a:gridCol>
                <a:gridCol w="490697">
                  <a:extLst>
                    <a:ext uri="{9D8B030D-6E8A-4147-A177-3AD203B41FA5}">
                      <a16:colId xmlns:a16="http://schemas.microsoft.com/office/drawing/2014/main" val="20002"/>
                    </a:ext>
                  </a:extLst>
                </a:gridCol>
                <a:gridCol w="490697">
                  <a:extLst>
                    <a:ext uri="{9D8B030D-6E8A-4147-A177-3AD203B41FA5}">
                      <a16:colId xmlns:a16="http://schemas.microsoft.com/office/drawing/2014/main" val="20003"/>
                    </a:ext>
                  </a:extLst>
                </a:gridCol>
              </a:tblGrid>
              <a:tr h="376988">
                <a:tc>
                  <a:txBody>
                    <a:bodyPr/>
                    <a:lstStyle/>
                    <a:p>
                      <a:pPr algn="just"/>
                      <a:r>
                        <a:rPr lang="en-GB" sz="1100" dirty="0">
                          <a:effectLst/>
                        </a:rPr>
                        <a:t> </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r>
                        <a:rPr lang="el-GR" sz="1100" b="1" u="sng" dirty="0">
                          <a:effectLst/>
                        </a:rPr>
                        <a:t>Σημείωση</a:t>
                      </a:r>
                      <a:endParaRPr lang="el-GR" sz="1100" dirty="0">
                        <a:effectLst/>
                      </a:endParaRP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b="1" u="sng" dirty="0">
                          <a:effectLst/>
                        </a:rPr>
                        <a:t>20Χ1</a:t>
                      </a:r>
                      <a:endParaRPr lang="el-GR" sz="1100" dirty="0">
                        <a:effectLst/>
                      </a:endParaRP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b="1" u="sng">
                          <a:effectLst/>
                        </a:rPr>
                        <a:t>20Χ0</a:t>
                      </a:r>
                      <a:endParaRPr lang="el-GR" sz="1100">
                        <a:effectLst/>
                      </a:endParaRP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5422">
                <a:tc gridSpan="2">
                  <a:txBody>
                    <a:bodyPr/>
                    <a:lstStyle/>
                    <a:p>
                      <a:r>
                        <a:rPr lang="el-GR" sz="1100" dirty="0">
                          <a:effectLst/>
                        </a:rPr>
                        <a:t>Κύκλος εργασιών (καθαρός)</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5422">
                <a:tc gridSpan="2">
                  <a:txBody>
                    <a:bodyPr/>
                    <a:lstStyle/>
                    <a:p>
                      <a:r>
                        <a:rPr lang="el-GR" sz="1100" dirty="0">
                          <a:effectLst/>
                        </a:rPr>
                        <a:t>Κόστος πωλήσεων</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n-GB" sz="1100" dirty="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n-GB" sz="110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5422">
                <a:tc gridSpan="2">
                  <a:txBody>
                    <a:bodyPr/>
                    <a:lstStyle/>
                    <a:p>
                      <a:r>
                        <a:rPr lang="el-GR" sz="1100" dirty="0">
                          <a:effectLst/>
                        </a:rPr>
                        <a:t>Μικτό αποτέλεσμα</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5422">
                <a:tc gridSpan="2">
                  <a:txBody>
                    <a:bodyPr/>
                    <a:lstStyle/>
                    <a:p>
                      <a:r>
                        <a:rPr lang="el-GR" sz="1100">
                          <a:effectLst/>
                        </a:rPr>
                        <a:t>Λοιπά συνήθη έσοδα</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n-GB" sz="110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n-GB" sz="1100" dirty="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5422">
                <a:tc gridSpan="2">
                  <a:txBody>
                    <a:bodyPr/>
                    <a:lstStyle/>
                    <a:p>
                      <a:r>
                        <a:rPr lang="en-GB" sz="1100">
                          <a:effectLst/>
                        </a:rPr>
                        <a:t> </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5422">
                <a:tc gridSpan="2">
                  <a:txBody>
                    <a:bodyPr/>
                    <a:lstStyle/>
                    <a:p>
                      <a:r>
                        <a:rPr lang="el-GR" sz="1100">
                          <a:effectLst/>
                        </a:rPr>
                        <a:t>Έξοδα διοίκησης</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5422">
                <a:tc gridSpan="2">
                  <a:txBody>
                    <a:bodyPr/>
                    <a:lstStyle/>
                    <a:p>
                      <a:r>
                        <a:rPr lang="el-GR" sz="1100">
                          <a:effectLst/>
                        </a:rPr>
                        <a:t>Έξοδα διάθεσης</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5422">
                <a:tc gridSpan="2">
                  <a:txBody>
                    <a:bodyPr/>
                    <a:lstStyle/>
                    <a:p>
                      <a:r>
                        <a:rPr lang="el-GR" sz="1100">
                          <a:effectLst/>
                        </a:rPr>
                        <a:t>Λοιπά έξοδα και ζημιές</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5422">
                <a:tc gridSpan="2">
                  <a:txBody>
                    <a:bodyPr/>
                    <a:lstStyle/>
                    <a:p>
                      <a:r>
                        <a:rPr lang="el-GR" sz="1100">
                          <a:effectLst/>
                        </a:rPr>
                        <a:t>Απομειώσεις περιουσιακών στοιχείων (καθαρό ποσό)</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76988">
                <a:tc gridSpan="2">
                  <a:txBody>
                    <a:bodyPr/>
                    <a:lstStyle/>
                    <a:p>
                      <a:r>
                        <a:rPr lang="el-GR" sz="1100">
                          <a:effectLst/>
                        </a:rPr>
                        <a:t>Κέρδη και ζημίες από διάθεση μη κυκλοφορούντων στοιχείων</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5422">
                <a:tc gridSpan="2">
                  <a:txBody>
                    <a:bodyPr/>
                    <a:lstStyle/>
                    <a:p>
                      <a:r>
                        <a:rPr lang="el-GR" sz="1100">
                          <a:effectLst/>
                        </a:rPr>
                        <a:t>Κέρδη και ζημίες από επιμέτρηση στην εύλογη αξία</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5422">
                <a:tc gridSpan="2">
                  <a:txBody>
                    <a:bodyPr/>
                    <a:lstStyle/>
                    <a:p>
                      <a:r>
                        <a:rPr lang="el-GR" sz="1100">
                          <a:effectLst/>
                        </a:rPr>
                        <a:t>Έσοδα συμμετοχών και επενδύσεων</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76988">
                <a:tc gridSpan="2">
                  <a:txBody>
                    <a:bodyPr/>
                    <a:lstStyle/>
                    <a:p>
                      <a:r>
                        <a:rPr lang="el-GR" sz="1100">
                          <a:effectLst/>
                        </a:rPr>
                        <a:t>Κέρδος από αγορά οντότητας ή τμήματος σε τιμή ευκαιρίας</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5422">
                <a:tc gridSpan="2">
                  <a:txBody>
                    <a:bodyPr/>
                    <a:lstStyle/>
                    <a:p>
                      <a:r>
                        <a:rPr lang="el-GR" sz="1100">
                          <a:effectLst/>
                        </a:rPr>
                        <a:t>Λοιπά έσοδα και κέρδη</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n-GB" sz="110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n-GB" sz="1100" dirty="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5422">
                <a:tc gridSpan="2">
                  <a:txBody>
                    <a:bodyPr/>
                    <a:lstStyle/>
                    <a:p>
                      <a:r>
                        <a:rPr lang="el-GR" sz="1100" dirty="0">
                          <a:effectLst/>
                        </a:rPr>
                        <a:t>Αποτελέσματα προ τόκων και φόρων</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5422">
                <a:tc gridSpan="2">
                  <a:txBody>
                    <a:bodyPr/>
                    <a:lstStyle/>
                    <a:p>
                      <a:r>
                        <a:rPr lang="el-GR" sz="1100">
                          <a:effectLst/>
                        </a:rPr>
                        <a:t>Πιστωτικοί τόκοι και συναφή έσοδα</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5422">
                <a:tc gridSpan="2">
                  <a:txBody>
                    <a:bodyPr/>
                    <a:lstStyle/>
                    <a:p>
                      <a:r>
                        <a:rPr lang="el-GR" sz="1100">
                          <a:effectLst/>
                        </a:rPr>
                        <a:t>Χρεωστικοί τόκοι και συναφή έξοδα</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n-GB" sz="110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n-GB" sz="1100" dirty="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5422">
                <a:tc gridSpan="2">
                  <a:txBody>
                    <a:bodyPr/>
                    <a:lstStyle/>
                    <a:p>
                      <a:r>
                        <a:rPr lang="el-GR" sz="1100" dirty="0">
                          <a:effectLst/>
                        </a:rPr>
                        <a:t>Αποτέλεσμα προ φόρων</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l-GR" sz="110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l-GR" sz="1100" dirty="0">
                          <a:effectLst/>
                        </a:rPr>
                        <a:t>Χ</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5422">
                <a:tc gridSpan="2">
                  <a:txBody>
                    <a:bodyPr/>
                    <a:lstStyle/>
                    <a:p>
                      <a:r>
                        <a:rPr lang="el-GR" sz="1100" dirty="0">
                          <a:effectLst/>
                        </a:rPr>
                        <a:t>Φόροι εισοδήματος</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n-GB" sz="110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a:txBody>
                    <a:bodyPr/>
                    <a:lstStyle/>
                    <a:p>
                      <a:pPr algn="ctr"/>
                      <a:r>
                        <a:rPr lang="en-GB" sz="1100" dirty="0">
                          <a:effectLst/>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5422">
                <a:tc gridSpan="2">
                  <a:txBody>
                    <a:bodyPr/>
                    <a:lstStyle/>
                    <a:p>
                      <a:r>
                        <a:rPr lang="el-GR" sz="1100" kern="1200" dirty="0">
                          <a:solidFill>
                            <a:schemeClr val="tx1"/>
                          </a:solidFill>
                          <a:effectLst/>
                          <a:latin typeface="+mn-lt"/>
                          <a:ea typeface="+mn-ea"/>
                          <a:cs typeface="+mn-cs"/>
                        </a:rPr>
                        <a:t>Αποτέλεσμα περιόδου μετά από φόρους</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r>
                        <a:rPr lang="en-GB" sz="1100" kern="1200" dirty="0">
                          <a:solidFill>
                            <a:schemeClr val="tx1"/>
                          </a:solidFill>
                          <a:effectLst/>
                          <a:latin typeface="+mn-lt"/>
                          <a:ea typeface="+mn-ea"/>
                          <a:cs typeface="+mn-cs"/>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28575" cap="flat" cmpd="dbl" algn="ctr">
                      <a:solidFill>
                        <a:srgbClr val="2C638B"/>
                      </a:solidFill>
                      <a:prstDash val="solid"/>
                      <a:round/>
                      <a:headEnd type="none" w="med" len="med"/>
                      <a:tailEnd type="none" w="med" len="med"/>
                    </a:lnB>
                    <a:solidFill>
                      <a:srgbClr val="FFFFFF"/>
                    </a:solidFill>
                  </a:tcPr>
                </a:tc>
                <a:tc>
                  <a:txBody>
                    <a:bodyPr/>
                    <a:lstStyle/>
                    <a:p>
                      <a:pPr algn="ctr"/>
                      <a:r>
                        <a:rPr lang="en-GB" sz="1100" kern="1200" dirty="0">
                          <a:solidFill>
                            <a:schemeClr val="tx1"/>
                          </a:solidFill>
                          <a:effectLst/>
                          <a:latin typeface="+mn-lt"/>
                          <a:ea typeface="+mn-ea"/>
                          <a:cs typeface="+mn-cs"/>
                        </a:rPr>
                        <a:t>X</a:t>
                      </a:r>
                    </a:p>
                  </a:txBody>
                  <a:tcPr marL="37969" marR="37969" marT="18982" marB="18982"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28575" cap="flat" cmpd="dbl" algn="ctr">
                      <a:solidFill>
                        <a:srgbClr val="2C638B"/>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sp>
        <p:nvSpPr>
          <p:cNvPr id="113760" name="Footer Placeholder 3">
            <a:extLst>
              <a:ext uri="{FF2B5EF4-FFF2-40B4-BE49-F238E27FC236}">
                <a16:creationId xmlns:a16="http://schemas.microsoft.com/office/drawing/2014/main" id="{1D087107-E780-495E-B6B8-949C311E06F0}"/>
              </a:ext>
            </a:extLst>
          </p:cNvPr>
          <p:cNvSpPr>
            <a:spLocks noGrp="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3675063" algn="r"/>
              </a:tabLst>
              <a:defRPr>
                <a:solidFill>
                  <a:schemeClr val="tx1"/>
                </a:solidFill>
                <a:latin typeface="Arial" panose="020B0604020202020204" pitchFamily="34" charset="0"/>
              </a:defRPr>
            </a:lvl1pPr>
            <a:lvl2pPr marL="742950" indent="-285750">
              <a:tabLst>
                <a:tab pos="3675063" algn="r"/>
              </a:tabLst>
              <a:defRPr>
                <a:solidFill>
                  <a:schemeClr val="tx1"/>
                </a:solidFill>
                <a:latin typeface="Arial" panose="020B0604020202020204" pitchFamily="34" charset="0"/>
              </a:defRPr>
            </a:lvl2pPr>
            <a:lvl3pPr marL="1143000" indent="-228600">
              <a:tabLst>
                <a:tab pos="3675063" algn="r"/>
              </a:tabLst>
              <a:defRPr>
                <a:solidFill>
                  <a:schemeClr val="tx1"/>
                </a:solidFill>
                <a:latin typeface="Arial" panose="020B0604020202020204" pitchFamily="34" charset="0"/>
              </a:defRPr>
            </a:lvl3pPr>
            <a:lvl4pPr marL="1600200" indent="-228600">
              <a:tabLst>
                <a:tab pos="3675063" algn="r"/>
              </a:tabLst>
              <a:defRPr>
                <a:solidFill>
                  <a:schemeClr val="tx1"/>
                </a:solidFill>
                <a:latin typeface="Arial" panose="020B0604020202020204" pitchFamily="34" charset="0"/>
              </a:defRPr>
            </a:lvl4pPr>
            <a:lvl5pPr marL="2057400" indent="-228600">
              <a:tabLst>
                <a:tab pos="3675063"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675063"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675063"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675063"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675063" algn="r"/>
              </a:tabLs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13761" name="Slide Number Placeholder 4">
            <a:extLst>
              <a:ext uri="{FF2B5EF4-FFF2-40B4-BE49-F238E27FC236}">
                <a16:creationId xmlns:a16="http://schemas.microsoft.com/office/drawing/2014/main" id="{806EB420-A9A8-4EC5-8337-6740CD144060}"/>
              </a:ext>
            </a:extLst>
          </p:cNvPr>
          <p:cNvSpPr>
            <a:spLocks noGrp="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D74D9F6-CF28-47CA-92AC-8140B672FCB3}" type="slidenum">
              <a:rPr lang="en-US" altLang="en-US" sz="900" b="1" smtClean="0">
                <a:solidFill>
                  <a:schemeClr val="bg1"/>
                </a:solidFill>
              </a:rPr>
              <a:pPr algn="r"/>
              <a:t>94</a:t>
            </a:fld>
            <a:endParaRPr lang="en-US" altLang="en-US" sz="900" b="1">
              <a:solidFill>
                <a:schemeClr val="bg1"/>
              </a:solidFill>
            </a:endParaRPr>
          </a:p>
        </p:txBody>
      </p:sp>
      <p:graphicFrame>
        <p:nvGraphicFramePr>
          <p:cNvPr id="3" name="Table 2">
            <a:extLst>
              <a:ext uri="{FF2B5EF4-FFF2-40B4-BE49-F238E27FC236}">
                <a16:creationId xmlns:a16="http://schemas.microsoft.com/office/drawing/2014/main" id="{8EED8802-E7CB-4A4F-AA70-6A4A7360CE0F}"/>
              </a:ext>
            </a:extLst>
          </p:cNvPr>
          <p:cNvGraphicFramePr>
            <a:graphicFrameLocks noGrp="1"/>
          </p:cNvGraphicFramePr>
          <p:nvPr/>
        </p:nvGraphicFramePr>
        <p:xfrm>
          <a:off x="863600" y="4071938"/>
          <a:ext cx="7596188" cy="365128"/>
        </p:xfrm>
        <a:graphic>
          <a:graphicData uri="http://schemas.openxmlformats.org/drawingml/2006/table">
            <a:tbl>
              <a:tblPr/>
              <a:tblGrid>
                <a:gridCol w="7596188">
                  <a:extLst>
                    <a:ext uri="{9D8B030D-6E8A-4147-A177-3AD203B41FA5}">
                      <a16:colId xmlns:a16="http://schemas.microsoft.com/office/drawing/2014/main" val="20000"/>
                    </a:ext>
                  </a:extLst>
                </a:gridCol>
              </a:tblGrid>
              <a:tr h="365125">
                <a:tc>
                  <a:txBody>
                    <a:bodyPr/>
                    <a:lstStyle/>
                    <a:p>
                      <a:r>
                        <a:rPr lang="en-GB" sz="1800" dirty="0">
                          <a:effectLst/>
                        </a:rPr>
                        <a:t> </a:t>
                      </a:r>
                    </a:p>
                  </a:txBody>
                  <a:tcPr marT="45404" marB="45404" anchor="ctr">
                    <a:lnL w="9525" cap="flat" cmpd="sng" algn="ctr">
                      <a:solidFill>
                        <a:srgbClr val="EFEFEF"/>
                      </a:solidFill>
                      <a:prstDash val="solid"/>
                      <a:round/>
                      <a:headEnd type="none" w="med" len="med"/>
                      <a:tailEnd type="none" w="med" len="med"/>
                    </a:lnL>
                    <a:lnR w="9525" cap="flat" cmpd="sng" algn="ctr">
                      <a:solidFill>
                        <a:srgbClr val="EFEFEF"/>
                      </a:solidFill>
                      <a:prstDash val="solid"/>
                      <a:round/>
                      <a:headEnd type="none" w="med" len="med"/>
                      <a:tailEnd type="none" w="med" len="med"/>
                    </a:lnR>
                    <a:lnT w="9525" cap="flat" cmpd="sng" algn="ctr">
                      <a:solidFill>
                        <a:srgbClr val="EFEFEF"/>
                      </a:solidFill>
                      <a:prstDash val="solid"/>
                      <a:round/>
                      <a:headEnd type="none" w="med" len="med"/>
                      <a:tailEnd type="none" w="med" len="med"/>
                    </a:lnT>
                    <a:lnB w="9525" cap="flat" cmpd="sng" algn="ctr">
                      <a:solidFill>
                        <a:srgbClr val="EFEFE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3768" name="Rectangle 6">
            <a:extLst>
              <a:ext uri="{FF2B5EF4-FFF2-40B4-BE49-F238E27FC236}">
                <a16:creationId xmlns:a16="http://schemas.microsoft.com/office/drawing/2014/main" id="{2E128557-EA50-4CF6-A597-76F9A4DB77C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1000" b="1">
                <a:solidFill>
                  <a:srgbClr val="000000"/>
                </a:solidFill>
                <a:latin typeface="Arimo"/>
              </a:rPr>
              <a:t>Υπόδειγμα Β.2.1: Κατάστασης Αποτελεσμάτων κατά λειτουργία </a:t>
            </a:r>
            <a:r>
              <a:rPr lang="en-US" altLang="en-US" sz="1000" b="1">
                <a:solidFill>
                  <a:srgbClr val="000000"/>
                </a:solidFill>
              </a:rPr>
              <a:t>–</a:t>
            </a:r>
            <a:r>
              <a:rPr lang="en-US" altLang="en-US" sz="1000" b="1">
                <a:solidFill>
                  <a:srgbClr val="000000"/>
                </a:solidFill>
                <a:latin typeface="Arimo"/>
              </a:rPr>
              <a:t> Ατομικές χρηματοοικονομικές καταστάσεις</a:t>
            </a:r>
            <a:endParaRPr lang="en-US" altLang="en-US" sz="700"/>
          </a:p>
          <a:p>
            <a:pPr algn="just"/>
            <a:r>
              <a:rPr lang="en-US" altLang="en-US" sz="1000">
                <a:solidFill>
                  <a:srgbClr val="000000"/>
                </a:solidFill>
              </a:rPr>
              <a:t> </a:t>
            </a:r>
            <a:endParaRPr lang="en-US" altLang="en-US" sz="1200" b="1">
              <a:solidFill>
                <a:srgbClr val="000000"/>
              </a:solidFill>
              <a:latin typeface="Arimo"/>
            </a:endParaRPr>
          </a:p>
          <a:p>
            <a:pPr algn="just"/>
            <a:r>
              <a:rPr lang="en-US" altLang="en-US" sz="1200" b="1">
                <a:solidFill>
                  <a:srgbClr val="000000"/>
                </a:solidFill>
                <a:latin typeface="Arimo"/>
              </a:rPr>
              <a:t>Υπόδειγμα Β.2.2: Κατάσταση Αποτελεσμάτων κατ</a:t>
            </a:r>
            <a:r>
              <a:rPr lang="en-US" altLang="en-US" sz="1200" b="1">
                <a:solidFill>
                  <a:srgbClr val="000000"/>
                </a:solidFill>
              </a:rPr>
              <a:t>’</a:t>
            </a:r>
            <a:r>
              <a:rPr lang="en-US" altLang="en-US" sz="1200" b="1">
                <a:solidFill>
                  <a:srgbClr val="000000"/>
                </a:solidFill>
                <a:latin typeface="Arimo"/>
              </a:rPr>
              <a:t> είδος </a:t>
            </a:r>
            <a:r>
              <a:rPr lang="en-US" altLang="en-US" sz="1200" b="1">
                <a:solidFill>
                  <a:srgbClr val="000000"/>
                </a:solidFill>
              </a:rPr>
              <a:t>–</a:t>
            </a:r>
            <a:r>
              <a:rPr lang="en-US" altLang="en-US" sz="1200" b="1">
                <a:solidFill>
                  <a:srgbClr val="000000"/>
                </a:solidFill>
                <a:latin typeface="Arimo"/>
              </a:rPr>
              <a:t> Ατομικές χρηματοοικονομικές καταστάσεις</a:t>
            </a:r>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E4DB4DFD-F104-481B-956A-6DA5CAC00CCE}"/>
              </a:ext>
            </a:extLst>
          </p:cNvPr>
          <p:cNvSpPr>
            <a:spLocks noGrp="1"/>
          </p:cNvSpPr>
          <p:nvPr>
            <p:ph type="title"/>
          </p:nvPr>
        </p:nvSpPr>
        <p:spPr>
          <a:xfrm>
            <a:off x="865188" y="927100"/>
            <a:ext cx="6345237" cy="709613"/>
          </a:xfrm>
        </p:spPr>
        <p:txBody>
          <a:bodyPr/>
          <a:lstStyle/>
          <a:p>
            <a:r>
              <a:rPr lang="el-GR" altLang="el-GR"/>
              <a:t>ΣΤΟΙΧΕΙΑ ΚΑΧ</a:t>
            </a:r>
            <a:endParaRPr lang="en-GB" altLang="el-GR"/>
          </a:p>
        </p:txBody>
      </p:sp>
      <p:sp>
        <p:nvSpPr>
          <p:cNvPr id="3" name="Content Placeholder 2">
            <a:extLst>
              <a:ext uri="{FF2B5EF4-FFF2-40B4-BE49-F238E27FC236}">
                <a16:creationId xmlns:a16="http://schemas.microsoft.com/office/drawing/2014/main" id="{E0DD5FDB-2DBE-4BD3-BCB9-5F935813325B}"/>
              </a:ext>
            </a:extLst>
          </p:cNvPr>
          <p:cNvSpPr>
            <a:spLocks noGrp="1"/>
          </p:cNvSpPr>
          <p:nvPr>
            <p:ph idx="1"/>
          </p:nvPr>
        </p:nvSpPr>
        <p:spPr/>
        <p:txBody>
          <a:bodyPr/>
          <a:lstStyle/>
          <a:p>
            <a:pPr eaLnBrk="1" fontAlgn="ctr" hangingPunct="1">
              <a:defRPr/>
            </a:pPr>
            <a:r>
              <a:rPr lang="el-GR" dirty="0"/>
              <a:t>Κύκλος εργασιών (καθαρός) η Καθαρές Πωλήσεις</a:t>
            </a:r>
            <a:r>
              <a:rPr lang="en-GB" dirty="0"/>
              <a:t>		</a:t>
            </a:r>
          </a:p>
          <a:p>
            <a:pPr eaLnBrk="1" fontAlgn="ctr" hangingPunct="1">
              <a:defRPr/>
            </a:pPr>
            <a:r>
              <a:rPr lang="el-GR" dirty="0"/>
              <a:t>-Κόστος πωλήσεων</a:t>
            </a:r>
            <a:r>
              <a:rPr lang="en-GB" dirty="0"/>
              <a:t>					</a:t>
            </a:r>
            <a:endParaRPr lang="en-GB" u="sng" dirty="0"/>
          </a:p>
          <a:p>
            <a:pPr eaLnBrk="1" fontAlgn="ctr" hangingPunct="1">
              <a:defRPr/>
            </a:pPr>
            <a:r>
              <a:rPr lang="el-GR" b="1" dirty="0"/>
              <a:t>Μικτό αποτέλεσμα (</a:t>
            </a:r>
            <a:r>
              <a:rPr lang="en-GB" b="1" dirty="0"/>
              <a:t>Gross Profit)</a:t>
            </a:r>
            <a:r>
              <a:rPr lang="en-GB" dirty="0"/>
              <a:t>					</a:t>
            </a:r>
          </a:p>
          <a:p>
            <a:pPr eaLnBrk="1" fontAlgn="ctr" hangingPunct="1">
              <a:defRPr/>
            </a:pPr>
            <a:r>
              <a:rPr lang="el-GR" dirty="0"/>
              <a:t>+Λοιπά συνήθη έσοδα</a:t>
            </a:r>
            <a:r>
              <a:rPr lang="en-GB" dirty="0"/>
              <a:t>					</a:t>
            </a:r>
          </a:p>
          <a:p>
            <a:pPr eaLnBrk="1" fontAlgn="ctr" hangingPunct="1">
              <a:defRPr/>
            </a:pPr>
            <a:r>
              <a:rPr lang="el-GR" dirty="0"/>
              <a:t>-Έξοδα διοίκησης</a:t>
            </a:r>
            <a:r>
              <a:rPr lang="en-GB" dirty="0"/>
              <a:t>						</a:t>
            </a:r>
          </a:p>
          <a:p>
            <a:pPr eaLnBrk="1" fontAlgn="ctr" hangingPunct="1">
              <a:defRPr/>
            </a:pPr>
            <a:r>
              <a:rPr lang="el-GR" dirty="0"/>
              <a:t>-Έξοδα διάθεσης</a:t>
            </a:r>
            <a:r>
              <a:rPr lang="en-GB" dirty="0"/>
              <a:t>						</a:t>
            </a:r>
            <a:endParaRPr lang="en-GB" u="sng" dirty="0"/>
          </a:p>
          <a:p>
            <a:pPr>
              <a:defRPr/>
            </a:pPr>
            <a:endParaRPr lang="en-GB" dirty="0"/>
          </a:p>
          <a:p>
            <a:pPr>
              <a:defRPr/>
            </a:pPr>
            <a:r>
              <a:rPr lang="el-GR" b="1" dirty="0">
                <a:solidFill>
                  <a:schemeClr val="tx1"/>
                </a:solidFill>
              </a:rPr>
              <a:t>Λειτουργικό αποτέλεσμα	</a:t>
            </a:r>
            <a:r>
              <a:rPr lang="el-GR" dirty="0">
                <a:solidFill>
                  <a:schemeClr val="accent5"/>
                </a:solidFill>
              </a:rPr>
              <a:t>			</a:t>
            </a:r>
            <a:endParaRPr lang="en-GB" dirty="0">
              <a:solidFill>
                <a:schemeClr val="accent5"/>
              </a:solidFill>
            </a:endParaRPr>
          </a:p>
        </p:txBody>
      </p:sp>
      <p:sp>
        <p:nvSpPr>
          <p:cNvPr id="114692" name="Footer Placeholder 3">
            <a:extLst>
              <a:ext uri="{FF2B5EF4-FFF2-40B4-BE49-F238E27FC236}">
                <a16:creationId xmlns:a16="http://schemas.microsoft.com/office/drawing/2014/main" id="{8FC5EB72-B254-4404-8520-D3A9C28E4D4B}"/>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14693" name="Slide Number Placeholder 4">
            <a:extLst>
              <a:ext uri="{FF2B5EF4-FFF2-40B4-BE49-F238E27FC236}">
                <a16:creationId xmlns:a16="http://schemas.microsoft.com/office/drawing/2014/main" id="{02601FF8-6ED9-4478-BEDC-CD5FCBBB78BC}"/>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956A0F3B-7410-4188-A9CF-6A0B60D06365}" type="slidenum">
              <a:rPr lang="en-US" altLang="en-US" sz="900" b="1" smtClean="0">
                <a:solidFill>
                  <a:schemeClr val="accent1"/>
                </a:solidFill>
              </a:rPr>
              <a:pPr algn="r"/>
              <a:t>95</a:t>
            </a:fld>
            <a:endParaRPr lang="en-US" altLang="en-US" sz="900" b="1">
              <a:solidFill>
                <a:schemeClr val="accen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9EF5289B-27BF-49B2-884E-55D1A16B6A4A}"/>
              </a:ext>
            </a:extLst>
          </p:cNvPr>
          <p:cNvSpPr>
            <a:spLocks noGrp="1"/>
          </p:cNvSpPr>
          <p:nvPr>
            <p:ph type="title"/>
          </p:nvPr>
        </p:nvSpPr>
        <p:spPr>
          <a:xfrm>
            <a:off x="865188" y="927100"/>
            <a:ext cx="6345237" cy="709613"/>
          </a:xfrm>
        </p:spPr>
        <p:txBody>
          <a:bodyPr/>
          <a:lstStyle/>
          <a:p>
            <a:r>
              <a:rPr lang="el-GR" altLang="el-GR"/>
              <a:t>ΣΤΟΙΧΕΙΑ ΚΑΧ</a:t>
            </a:r>
            <a:endParaRPr lang="en-GB" altLang="el-GR"/>
          </a:p>
        </p:txBody>
      </p:sp>
      <p:sp>
        <p:nvSpPr>
          <p:cNvPr id="115715" name="Content Placeholder 2">
            <a:extLst>
              <a:ext uri="{FF2B5EF4-FFF2-40B4-BE49-F238E27FC236}">
                <a16:creationId xmlns:a16="http://schemas.microsoft.com/office/drawing/2014/main" id="{9AE6889B-F419-4E90-8EA3-F67E721C7E93}"/>
              </a:ext>
            </a:extLst>
          </p:cNvPr>
          <p:cNvSpPr>
            <a:spLocks noGrp="1"/>
          </p:cNvSpPr>
          <p:nvPr>
            <p:ph idx="1"/>
          </p:nvPr>
        </p:nvSpPr>
        <p:spPr/>
        <p:txBody>
          <a:bodyPr/>
          <a:lstStyle/>
          <a:p>
            <a:pPr eaLnBrk="1" fontAlgn="ctr" hangingPunct="1"/>
            <a:r>
              <a:rPr lang="el-GR" altLang="el-GR" b="1" dirty="0">
                <a:solidFill>
                  <a:schemeClr val="tx1"/>
                </a:solidFill>
              </a:rPr>
              <a:t>Λειτουργικό αποτέλεσμα	</a:t>
            </a:r>
            <a:endParaRPr lang="en-US" altLang="el-GR" b="1" dirty="0">
              <a:solidFill>
                <a:schemeClr val="tx1"/>
              </a:solidFill>
            </a:endParaRPr>
          </a:p>
          <a:p>
            <a:pPr eaLnBrk="1" fontAlgn="ctr" hangingPunct="1"/>
            <a:r>
              <a:rPr lang="en-US" altLang="el-GR" b="1" dirty="0">
                <a:solidFill>
                  <a:schemeClr val="tx1"/>
                </a:solidFill>
              </a:rPr>
              <a:t>-</a:t>
            </a:r>
            <a:r>
              <a:rPr lang="el-GR" altLang="el-GR" dirty="0"/>
              <a:t>Λοιπά έξοδα και ζημιές</a:t>
            </a:r>
            <a:r>
              <a:rPr lang="en-GB" altLang="el-GR" dirty="0"/>
              <a:t>							</a:t>
            </a:r>
          </a:p>
          <a:p>
            <a:pPr eaLnBrk="1" fontAlgn="ctr" hangingPunct="1"/>
            <a:r>
              <a:rPr lang="el-GR" altLang="el-GR" dirty="0"/>
              <a:t>-</a:t>
            </a:r>
            <a:r>
              <a:rPr lang="el-GR" altLang="el-GR" dirty="0" err="1"/>
              <a:t>Απομειώσεις</a:t>
            </a:r>
            <a:r>
              <a:rPr lang="el-GR" altLang="el-GR" dirty="0"/>
              <a:t> περιουσιακών στοιχείων </a:t>
            </a:r>
            <a:endParaRPr lang="en-GB" altLang="el-GR" dirty="0"/>
          </a:p>
          <a:p>
            <a:pPr eaLnBrk="1" fontAlgn="ctr" hangingPunct="1"/>
            <a:r>
              <a:rPr lang="el-GR" altLang="el-GR" dirty="0"/>
              <a:t>-</a:t>
            </a:r>
            <a:r>
              <a:rPr lang="en-GB" altLang="el-GR" dirty="0"/>
              <a:t>Z</a:t>
            </a:r>
            <a:r>
              <a:rPr lang="el-GR" altLang="el-GR" dirty="0" err="1"/>
              <a:t>ημίες</a:t>
            </a:r>
            <a:r>
              <a:rPr lang="el-GR" altLang="el-GR" dirty="0"/>
              <a:t> από διάθεση μη </a:t>
            </a:r>
            <a:r>
              <a:rPr lang="el-GR" altLang="el-GR" dirty="0" err="1"/>
              <a:t>κυκλοφ</a:t>
            </a:r>
            <a:r>
              <a:rPr lang="en-GB" altLang="el-GR" dirty="0"/>
              <a:t>.</a:t>
            </a:r>
            <a:r>
              <a:rPr lang="el-GR" altLang="el-GR" dirty="0"/>
              <a:t> στοιχείων</a:t>
            </a:r>
            <a:r>
              <a:rPr lang="en-GB" altLang="el-GR" dirty="0"/>
              <a:t>			</a:t>
            </a:r>
          </a:p>
          <a:p>
            <a:pPr eaLnBrk="1" fontAlgn="ctr" hangingPunct="1"/>
            <a:r>
              <a:rPr lang="el-GR" altLang="el-GR" dirty="0"/>
              <a:t>(+-)Κέρδη και ζημίες από επιμέτρηση στην εύλογη αξία</a:t>
            </a:r>
            <a:endParaRPr lang="en-GB" altLang="el-GR" dirty="0"/>
          </a:p>
          <a:p>
            <a:pPr eaLnBrk="1" fontAlgn="ctr" hangingPunct="1"/>
            <a:r>
              <a:rPr lang="el-GR" altLang="el-GR" dirty="0"/>
              <a:t>+Έσοδα συμμετοχών και επενδύσεων</a:t>
            </a:r>
            <a:r>
              <a:rPr lang="en-GB" altLang="el-GR" dirty="0"/>
              <a:t>				</a:t>
            </a:r>
          </a:p>
          <a:p>
            <a:pPr eaLnBrk="1" fontAlgn="ctr" hangingPunct="1"/>
            <a:r>
              <a:rPr lang="el-GR" altLang="el-GR" dirty="0"/>
              <a:t>+Κέρδος από αγορά οντότητας ή τμήματος σε τιμή ευκαιρίας</a:t>
            </a:r>
            <a:endParaRPr lang="en-GB" altLang="el-GR" dirty="0"/>
          </a:p>
          <a:p>
            <a:pPr eaLnBrk="1" fontAlgn="ctr" hangingPunct="1"/>
            <a:r>
              <a:rPr lang="el-GR" altLang="el-GR" dirty="0"/>
              <a:t>+Λοιπά έσοδα και κέρδη</a:t>
            </a:r>
            <a:r>
              <a:rPr lang="en-GB" altLang="el-GR" dirty="0"/>
              <a:t>		</a:t>
            </a:r>
            <a:r>
              <a:rPr lang="el-GR" altLang="el-GR" dirty="0"/>
              <a:t>					</a:t>
            </a:r>
            <a:endParaRPr lang="en-GB" altLang="el-GR" u="sng" dirty="0"/>
          </a:p>
          <a:p>
            <a:endParaRPr lang="en-GB" altLang="el-GR" dirty="0"/>
          </a:p>
        </p:txBody>
      </p:sp>
      <p:sp>
        <p:nvSpPr>
          <p:cNvPr id="115716" name="Footer Placeholder 3">
            <a:extLst>
              <a:ext uri="{FF2B5EF4-FFF2-40B4-BE49-F238E27FC236}">
                <a16:creationId xmlns:a16="http://schemas.microsoft.com/office/drawing/2014/main" id="{A7A5C66B-F0BD-4FFF-B1FE-29B0B3C2CAA7}"/>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15717" name="Slide Number Placeholder 4">
            <a:extLst>
              <a:ext uri="{FF2B5EF4-FFF2-40B4-BE49-F238E27FC236}">
                <a16:creationId xmlns:a16="http://schemas.microsoft.com/office/drawing/2014/main" id="{5D79183A-3F85-4945-8D38-C80A93867ABC}"/>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16BD9EFC-C962-4115-8F0D-7C503E1A726D}" type="slidenum">
              <a:rPr lang="en-US" altLang="en-US" sz="900" b="1" smtClean="0">
                <a:solidFill>
                  <a:schemeClr val="accent1"/>
                </a:solidFill>
              </a:rPr>
              <a:pPr algn="r"/>
              <a:t>96</a:t>
            </a:fld>
            <a:endParaRPr lang="en-US" altLang="en-US" sz="900" b="1">
              <a:solidFill>
                <a:schemeClr val="accent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C5DD91D1-E062-424C-83E0-69B0EB13B829}"/>
              </a:ext>
            </a:extLst>
          </p:cNvPr>
          <p:cNvSpPr>
            <a:spLocks noGrp="1"/>
          </p:cNvSpPr>
          <p:nvPr>
            <p:ph type="title"/>
          </p:nvPr>
        </p:nvSpPr>
        <p:spPr>
          <a:xfrm>
            <a:off x="865188" y="927100"/>
            <a:ext cx="6345237" cy="709613"/>
          </a:xfrm>
        </p:spPr>
        <p:txBody>
          <a:bodyPr/>
          <a:lstStyle/>
          <a:p>
            <a:r>
              <a:rPr lang="el-GR" altLang="el-GR"/>
              <a:t>ΣΤΟΙΧΕΙΑ ΚΑΧ</a:t>
            </a:r>
            <a:endParaRPr lang="en-GB" altLang="el-GR"/>
          </a:p>
        </p:txBody>
      </p:sp>
      <p:sp>
        <p:nvSpPr>
          <p:cNvPr id="116739" name="Content Placeholder 2">
            <a:extLst>
              <a:ext uri="{FF2B5EF4-FFF2-40B4-BE49-F238E27FC236}">
                <a16:creationId xmlns:a16="http://schemas.microsoft.com/office/drawing/2014/main" id="{22BDED1C-CAC4-4F7B-A782-14FF890B9EB1}"/>
              </a:ext>
            </a:extLst>
          </p:cNvPr>
          <p:cNvSpPr>
            <a:spLocks noGrp="1"/>
          </p:cNvSpPr>
          <p:nvPr>
            <p:ph idx="1"/>
          </p:nvPr>
        </p:nvSpPr>
        <p:spPr/>
        <p:txBody>
          <a:bodyPr/>
          <a:lstStyle/>
          <a:p>
            <a:pPr eaLnBrk="1" fontAlgn="ctr" hangingPunct="1"/>
            <a:r>
              <a:rPr lang="el-GR" altLang="el-GR" b="1"/>
              <a:t>Αποτελέσματα προ τόκων και φόρων		</a:t>
            </a:r>
            <a:r>
              <a:rPr lang="el-GR" altLang="el-GR"/>
              <a:t>	</a:t>
            </a:r>
            <a:endParaRPr lang="en-GB" altLang="el-GR"/>
          </a:p>
          <a:p>
            <a:pPr eaLnBrk="1" fontAlgn="ctr" hangingPunct="1"/>
            <a:r>
              <a:rPr lang="el-GR" altLang="el-GR"/>
              <a:t>+Πιστωτικοί τόκοι και συναφή έσοδα</a:t>
            </a:r>
            <a:r>
              <a:rPr lang="en-GB" altLang="el-GR"/>
              <a:t>				</a:t>
            </a:r>
          </a:p>
          <a:p>
            <a:pPr eaLnBrk="1" fontAlgn="ctr" hangingPunct="1"/>
            <a:r>
              <a:rPr lang="el-GR" altLang="el-GR"/>
              <a:t>-Χρεωστικοί τόκοι και συναφή έξοδα</a:t>
            </a:r>
            <a:r>
              <a:rPr lang="en-GB" altLang="el-GR"/>
              <a:t>				</a:t>
            </a:r>
            <a:endParaRPr lang="en-GB" altLang="el-GR" u="sng"/>
          </a:p>
          <a:p>
            <a:pPr eaLnBrk="1" fontAlgn="ctr" hangingPunct="1"/>
            <a:r>
              <a:rPr lang="el-GR" altLang="el-GR" b="1"/>
              <a:t>Αποτέλεσμα προ φόρων</a:t>
            </a:r>
            <a:r>
              <a:rPr lang="el-GR" altLang="el-GR"/>
              <a:t>						</a:t>
            </a:r>
            <a:endParaRPr lang="en-GB" altLang="el-GR"/>
          </a:p>
          <a:p>
            <a:pPr eaLnBrk="1" fontAlgn="ctr" hangingPunct="1"/>
            <a:r>
              <a:rPr lang="el-GR" altLang="el-GR"/>
              <a:t>-Φόρος εισοδήματος(24%)						</a:t>
            </a:r>
            <a:endParaRPr lang="en-GB" altLang="el-GR" u="sng"/>
          </a:p>
          <a:p>
            <a:pPr eaLnBrk="1" fontAlgn="ctr" hangingPunct="1"/>
            <a:r>
              <a:rPr lang="el-GR" altLang="el-GR" b="1"/>
              <a:t>Αποτέλεσμα περιόδου μετά από φόρους	η Αποτελέσματα εις νέον	</a:t>
            </a:r>
            <a:endParaRPr lang="en-GB" altLang="el-GR" b="1">
              <a:solidFill>
                <a:srgbClr val="FF0000"/>
              </a:solidFill>
            </a:endParaRPr>
          </a:p>
          <a:p>
            <a:endParaRPr lang="en-GB" altLang="el-GR"/>
          </a:p>
        </p:txBody>
      </p:sp>
      <p:sp>
        <p:nvSpPr>
          <p:cNvPr id="116740" name="Footer Placeholder 3">
            <a:extLst>
              <a:ext uri="{FF2B5EF4-FFF2-40B4-BE49-F238E27FC236}">
                <a16:creationId xmlns:a16="http://schemas.microsoft.com/office/drawing/2014/main" id="{7477D6AB-4337-49AA-8D87-BAE61DA9FE5F}"/>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16741" name="Slide Number Placeholder 4">
            <a:extLst>
              <a:ext uri="{FF2B5EF4-FFF2-40B4-BE49-F238E27FC236}">
                <a16:creationId xmlns:a16="http://schemas.microsoft.com/office/drawing/2014/main" id="{DD8DE9AA-49C9-41B8-89BF-4EE15AFB56A1}"/>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D8E6343-425E-4BC8-9E87-76D2D67767CD}" type="slidenum">
              <a:rPr lang="en-US" altLang="en-US" sz="900" b="1" smtClean="0">
                <a:solidFill>
                  <a:schemeClr val="accent1"/>
                </a:solidFill>
              </a:rPr>
              <a:pPr algn="r"/>
              <a:t>97</a:t>
            </a:fld>
            <a:endParaRPr lang="en-US" altLang="en-US" sz="900" b="1">
              <a:solidFill>
                <a:schemeClr val="accent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1238D84E-AB5F-4243-8260-C7CB3C5FD9DC}"/>
              </a:ext>
            </a:extLst>
          </p:cNvPr>
          <p:cNvSpPr>
            <a:spLocks noGrp="1"/>
          </p:cNvSpPr>
          <p:nvPr>
            <p:ph type="title"/>
          </p:nvPr>
        </p:nvSpPr>
        <p:spPr>
          <a:xfrm>
            <a:off x="865188" y="927100"/>
            <a:ext cx="6345237" cy="709613"/>
          </a:xfrm>
        </p:spPr>
        <p:txBody>
          <a:bodyPr/>
          <a:lstStyle/>
          <a:p>
            <a:r>
              <a:rPr lang="el-GR" altLang="el-GR"/>
              <a:t>ΣΤΟΙΧΕΙΑ ΚΑΧ</a:t>
            </a:r>
            <a:endParaRPr lang="en-GB" altLang="el-GR"/>
          </a:p>
        </p:txBody>
      </p:sp>
      <p:sp>
        <p:nvSpPr>
          <p:cNvPr id="3" name="Content Placeholder 2">
            <a:extLst>
              <a:ext uri="{FF2B5EF4-FFF2-40B4-BE49-F238E27FC236}">
                <a16:creationId xmlns:a16="http://schemas.microsoft.com/office/drawing/2014/main" id="{E0DD5FDB-2DBE-4BD3-BCB9-5F935813325B}"/>
              </a:ext>
            </a:extLst>
          </p:cNvPr>
          <p:cNvSpPr>
            <a:spLocks noGrp="1"/>
          </p:cNvSpPr>
          <p:nvPr>
            <p:ph idx="1"/>
          </p:nvPr>
        </p:nvSpPr>
        <p:spPr>
          <a:extLst/>
        </p:spPr>
        <p:txBody>
          <a:bodyPr/>
          <a:lstStyle/>
          <a:p>
            <a:pPr eaLnBrk="1" fontAlgn="ctr" hangingPunct="1">
              <a:defRPr/>
            </a:pPr>
            <a:r>
              <a:rPr lang="el-GR" b="1" dirty="0"/>
              <a:t>Κύκλος εργασιών (καθαρός) η Καθαρές Πωλήσεις</a:t>
            </a:r>
            <a:r>
              <a:rPr lang="en-GB" dirty="0"/>
              <a:t>	</a:t>
            </a:r>
            <a:r>
              <a:rPr lang="el-GR" dirty="0"/>
              <a:t>(σύνολο τιμολογίων και λιανικών αποδείξεων πωλήσεων)</a:t>
            </a:r>
            <a:r>
              <a:rPr lang="en-GB" dirty="0"/>
              <a:t>	</a:t>
            </a:r>
          </a:p>
          <a:p>
            <a:pPr eaLnBrk="1" fontAlgn="ctr" hangingPunct="1">
              <a:defRPr/>
            </a:pPr>
            <a:r>
              <a:rPr lang="el-GR" dirty="0"/>
              <a:t>-Κόστος πωλήσεων (έξοδα παραγωγικής λειτουργίας)</a:t>
            </a:r>
            <a:r>
              <a:rPr lang="en-GB" dirty="0"/>
              <a:t>				</a:t>
            </a:r>
            <a:r>
              <a:rPr lang="el-GR" b="1" dirty="0">
                <a:highlight>
                  <a:srgbClr val="FFFF00"/>
                </a:highlight>
              </a:rPr>
              <a:t>Μικτό αποτέλεσμα (</a:t>
            </a:r>
            <a:r>
              <a:rPr lang="en-GB" b="1" dirty="0">
                <a:highlight>
                  <a:srgbClr val="FFFF00"/>
                </a:highlight>
              </a:rPr>
              <a:t>Gross Profit)</a:t>
            </a:r>
            <a:r>
              <a:rPr lang="en-GB" dirty="0">
                <a:highlight>
                  <a:srgbClr val="FFFF00"/>
                </a:highlight>
              </a:rPr>
              <a:t>			</a:t>
            </a:r>
            <a:r>
              <a:rPr lang="en-GB" dirty="0"/>
              <a:t>		</a:t>
            </a:r>
          </a:p>
          <a:p>
            <a:pPr eaLnBrk="1" fontAlgn="ctr" hangingPunct="1">
              <a:defRPr/>
            </a:pPr>
            <a:r>
              <a:rPr lang="el-GR" dirty="0"/>
              <a:t>+Λοιπά συνήθη έσοδα (επιχορηγήσεις, άλλα </a:t>
            </a:r>
            <a:r>
              <a:rPr lang="el-GR" dirty="0" err="1"/>
              <a:t>λειτουρ</a:t>
            </a:r>
            <a:r>
              <a:rPr lang="el-GR" dirty="0"/>
              <a:t>. Έσοδα)</a:t>
            </a:r>
            <a:r>
              <a:rPr lang="en-GB" dirty="0"/>
              <a:t>	</a:t>
            </a:r>
            <a:endParaRPr lang="el-GR" dirty="0"/>
          </a:p>
          <a:p>
            <a:pPr eaLnBrk="1" fontAlgn="ctr" hangingPunct="1">
              <a:defRPr/>
            </a:pPr>
            <a:r>
              <a:rPr lang="el-GR" dirty="0"/>
              <a:t>-Έξοδα διοίκησης</a:t>
            </a:r>
            <a:r>
              <a:rPr lang="en-GB" dirty="0"/>
              <a:t>						</a:t>
            </a:r>
          </a:p>
          <a:p>
            <a:pPr eaLnBrk="1" fontAlgn="ctr" hangingPunct="1">
              <a:defRPr/>
            </a:pPr>
            <a:r>
              <a:rPr lang="el-GR" dirty="0"/>
              <a:t>-Έξοδα διάθεσης</a:t>
            </a:r>
            <a:r>
              <a:rPr lang="en-GB" dirty="0"/>
              <a:t>						</a:t>
            </a:r>
            <a:endParaRPr lang="en-GB" u="sng" dirty="0"/>
          </a:p>
          <a:p>
            <a:pPr>
              <a:defRPr/>
            </a:pPr>
            <a:endParaRPr lang="en-GB" dirty="0"/>
          </a:p>
          <a:p>
            <a:pPr>
              <a:defRPr/>
            </a:pPr>
            <a:r>
              <a:rPr lang="el-GR" b="1" dirty="0">
                <a:solidFill>
                  <a:schemeClr val="tx1"/>
                </a:solidFill>
                <a:highlight>
                  <a:srgbClr val="FFFF00"/>
                </a:highlight>
              </a:rPr>
              <a:t>Λειτουργικό αποτέλεσμα (αποτέλεσμα από κύρια λειτουργία)	</a:t>
            </a:r>
            <a:r>
              <a:rPr lang="el-GR" dirty="0">
                <a:solidFill>
                  <a:schemeClr val="accent5"/>
                </a:solidFill>
              </a:rPr>
              <a:t>			</a:t>
            </a:r>
            <a:endParaRPr lang="en-GB" dirty="0">
              <a:solidFill>
                <a:schemeClr val="accent5"/>
              </a:solidFill>
            </a:endParaRPr>
          </a:p>
        </p:txBody>
      </p:sp>
      <p:sp>
        <p:nvSpPr>
          <p:cNvPr id="117764" name="Footer Placeholder 3">
            <a:extLst>
              <a:ext uri="{FF2B5EF4-FFF2-40B4-BE49-F238E27FC236}">
                <a16:creationId xmlns:a16="http://schemas.microsoft.com/office/drawing/2014/main" id="{F1C0935B-7E09-4BAB-915F-B284402B6623}"/>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17765" name="Slide Number Placeholder 4">
            <a:extLst>
              <a:ext uri="{FF2B5EF4-FFF2-40B4-BE49-F238E27FC236}">
                <a16:creationId xmlns:a16="http://schemas.microsoft.com/office/drawing/2014/main" id="{AAD49AC3-D86F-4BE6-81A9-58EE32775AC4}"/>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0804344-7C6C-4B97-8FF4-96E1C137C87D}" type="slidenum">
              <a:rPr lang="en-US" altLang="en-US" sz="900" b="1" smtClean="0">
                <a:solidFill>
                  <a:schemeClr val="accent1"/>
                </a:solidFill>
              </a:rPr>
              <a:pPr algn="r"/>
              <a:t>98</a:t>
            </a:fld>
            <a:endParaRPr lang="en-US" altLang="en-US" sz="900" b="1">
              <a:solidFill>
                <a:schemeClr val="accent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AAB7001B-A273-4FF3-8501-0905400204BE}"/>
              </a:ext>
            </a:extLst>
          </p:cNvPr>
          <p:cNvSpPr>
            <a:spLocks noGrp="1"/>
          </p:cNvSpPr>
          <p:nvPr>
            <p:ph type="title"/>
          </p:nvPr>
        </p:nvSpPr>
        <p:spPr>
          <a:xfrm>
            <a:off x="865188" y="927100"/>
            <a:ext cx="6345237" cy="709613"/>
          </a:xfrm>
        </p:spPr>
        <p:txBody>
          <a:bodyPr/>
          <a:lstStyle/>
          <a:p>
            <a:r>
              <a:rPr lang="el-GR" altLang="el-GR"/>
              <a:t>ΣΤΟΙΧΕΙΑ ΚΑΧ</a:t>
            </a:r>
            <a:endParaRPr lang="en-GB" altLang="el-GR"/>
          </a:p>
        </p:txBody>
      </p:sp>
      <p:sp>
        <p:nvSpPr>
          <p:cNvPr id="118787" name="Content Placeholder 2">
            <a:extLst>
              <a:ext uri="{FF2B5EF4-FFF2-40B4-BE49-F238E27FC236}">
                <a16:creationId xmlns:a16="http://schemas.microsoft.com/office/drawing/2014/main" id="{9CC0DBD7-49C3-4461-8688-434B87811481}"/>
              </a:ext>
            </a:extLst>
          </p:cNvPr>
          <p:cNvSpPr>
            <a:spLocks noGrp="1"/>
          </p:cNvSpPr>
          <p:nvPr>
            <p:ph idx="1"/>
          </p:nvPr>
        </p:nvSpPr>
        <p:spPr>
          <a:xfrm>
            <a:off x="863600" y="2133600"/>
            <a:ext cx="7596188" cy="3886200"/>
          </a:xfrm>
        </p:spPr>
        <p:txBody>
          <a:bodyPr/>
          <a:lstStyle/>
          <a:p>
            <a:pPr eaLnBrk="1" fontAlgn="ctr" hangingPunct="1"/>
            <a:r>
              <a:rPr lang="el-GR" altLang="el-GR" b="1">
                <a:solidFill>
                  <a:schemeClr val="tx1"/>
                </a:solidFill>
              </a:rPr>
              <a:t>Λειτουργικό αποτέλεσμα	</a:t>
            </a:r>
          </a:p>
          <a:p>
            <a:pPr eaLnBrk="1" fontAlgn="ctr" hangingPunct="1"/>
            <a:r>
              <a:rPr lang="el-GR" altLang="el-GR" b="1"/>
              <a:t>Λοιπά έξοδα και ζημιές</a:t>
            </a:r>
            <a:r>
              <a:rPr lang="el-GR" altLang="el-GR"/>
              <a:t>(χρεωστ. Συν. Διαφορές, ασυνήθη έξοδα, προβλέψεις)</a:t>
            </a:r>
            <a:r>
              <a:rPr lang="en-GB" altLang="el-GR"/>
              <a:t>		</a:t>
            </a:r>
            <a:r>
              <a:rPr lang="el-GR" altLang="el-GR"/>
              <a:t>					</a:t>
            </a:r>
            <a:r>
              <a:rPr lang="en-GB" altLang="el-GR"/>
              <a:t>		</a:t>
            </a:r>
            <a:r>
              <a:rPr lang="el-GR" altLang="el-GR"/>
              <a:t>-</a:t>
            </a:r>
          </a:p>
          <a:p>
            <a:pPr eaLnBrk="1" fontAlgn="ctr" hangingPunct="1"/>
            <a:r>
              <a:rPr lang="el-GR" altLang="el-GR"/>
              <a:t>-</a:t>
            </a:r>
            <a:r>
              <a:rPr lang="el-GR" altLang="el-GR" b="1"/>
              <a:t>Απομειώσεις περιουσιακών στοιχείων </a:t>
            </a:r>
            <a:r>
              <a:rPr lang="el-GR" altLang="el-GR"/>
              <a:t>(χάνουν αξία τα πάγια) </a:t>
            </a:r>
            <a:endParaRPr lang="en-GB" altLang="el-GR"/>
          </a:p>
          <a:p>
            <a:pPr eaLnBrk="1" fontAlgn="ctr" hangingPunct="1"/>
            <a:r>
              <a:rPr lang="el-GR" altLang="el-GR"/>
              <a:t>-</a:t>
            </a:r>
            <a:r>
              <a:rPr lang="en-GB" altLang="el-GR" b="1"/>
              <a:t>Z</a:t>
            </a:r>
            <a:r>
              <a:rPr lang="el-GR" altLang="el-GR" b="1"/>
              <a:t>ημίες από διάθεση μη κυκλοφ</a:t>
            </a:r>
            <a:r>
              <a:rPr lang="en-GB" altLang="el-GR" b="1"/>
              <a:t>.</a:t>
            </a:r>
            <a:r>
              <a:rPr lang="el-GR" altLang="el-GR" b="1"/>
              <a:t> Στοιχείων από </a:t>
            </a:r>
            <a:r>
              <a:rPr lang="el-GR" altLang="el-GR"/>
              <a:t>(πώληση ακινήτων, μηχ/των, λ. εξοπλισμού)</a:t>
            </a:r>
            <a:r>
              <a:rPr lang="en-GB" altLang="el-GR"/>
              <a:t>			</a:t>
            </a:r>
          </a:p>
          <a:p>
            <a:pPr eaLnBrk="1" fontAlgn="ctr" hangingPunct="1"/>
            <a:r>
              <a:rPr lang="el-GR" altLang="el-GR"/>
              <a:t>(+-)</a:t>
            </a:r>
            <a:r>
              <a:rPr lang="el-GR" altLang="el-GR" b="1"/>
              <a:t>Κέρδη και ζημίες από επιμέτρηση στην εύλογη αξία</a:t>
            </a:r>
            <a:endParaRPr lang="en-GB" altLang="el-GR" b="1"/>
          </a:p>
          <a:p>
            <a:pPr eaLnBrk="1" fontAlgn="ctr" hangingPunct="1"/>
            <a:r>
              <a:rPr lang="el-GR" altLang="el-GR"/>
              <a:t>+</a:t>
            </a:r>
            <a:r>
              <a:rPr lang="el-GR" altLang="el-GR" b="1"/>
              <a:t>Έσοδα συμμετοχών και επενδύσεων</a:t>
            </a:r>
            <a:r>
              <a:rPr lang="en-GB" altLang="el-GR"/>
              <a:t>				</a:t>
            </a:r>
          </a:p>
          <a:p>
            <a:pPr eaLnBrk="1" fontAlgn="ctr" hangingPunct="1"/>
            <a:r>
              <a:rPr lang="el-GR" altLang="el-GR"/>
              <a:t>+</a:t>
            </a:r>
            <a:r>
              <a:rPr lang="el-GR" altLang="el-GR" b="1"/>
              <a:t>Κέρδος από αγορά οντότητας ή τμήματος σε τιμή ευκαιρίας</a:t>
            </a:r>
            <a:endParaRPr lang="en-GB" altLang="el-GR" b="1"/>
          </a:p>
          <a:p>
            <a:pPr eaLnBrk="1" fontAlgn="ctr" hangingPunct="1"/>
            <a:r>
              <a:rPr lang="el-GR" altLang="el-GR"/>
              <a:t>+</a:t>
            </a:r>
            <a:r>
              <a:rPr lang="el-GR" altLang="el-GR" b="1"/>
              <a:t>Λοιπά έσοδα και κέρδη</a:t>
            </a:r>
            <a:r>
              <a:rPr lang="el-GR" altLang="el-GR"/>
              <a:t>(πιστ. Συν. Διαφορές, ασυνήθη έσοδα, αναστροφή προβλέψεων)</a:t>
            </a:r>
            <a:r>
              <a:rPr lang="en-GB" altLang="el-GR"/>
              <a:t>		</a:t>
            </a:r>
            <a:r>
              <a:rPr lang="el-GR" altLang="el-GR"/>
              <a:t>					</a:t>
            </a:r>
            <a:endParaRPr lang="en-GB" altLang="el-GR" u="sng"/>
          </a:p>
          <a:p>
            <a:endParaRPr lang="en-GB" altLang="el-GR"/>
          </a:p>
        </p:txBody>
      </p:sp>
      <p:sp>
        <p:nvSpPr>
          <p:cNvPr id="118788" name="Footer Placeholder 3">
            <a:extLst>
              <a:ext uri="{FF2B5EF4-FFF2-40B4-BE49-F238E27FC236}">
                <a16:creationId xmlns:a16="http://schemas.microsoft.com/office/drawing/2014/main" id="{B582AE4B-7C0A-4E8F-ACB3-9E86BB100867}"/>
              </a:ext>
            </a:extLst>
          </p:cNvPr>
          <p:cNvSpPr>
            <a:spLocks noGrp="1" noChangeArrowheads="1"/>
          </p:cNvSpPr>
          <p:nvPr>
            <p:ph type="ftr" sz="quarter" idx="11"/>
          </p:nvPr>
        </p:nvSpPr>
        <p:spPr bwMode="auto">
          <a:xfrm>
            <a:off x="7573963" y="6365875"/>
            <a:ext cx="990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a:solidFill>
                  <a:schemeClr val="accent1"/>
                </a:solidFill>
              </a:rPr>
              <a:t>Ενότητα </a:t>
            </a:r>
            <a:r>
              <a:rPr lang="en-US" altLang="en-US">
                <a:solidFill>
                  <a:schemeClr val="accent1"/>
                </a:solidFill>
              </a:rPr>
              <a:t>2</a:t>
            </a:r>
          </a:p>
        </p:txBody>
      </p:sp>
      <p:sp>
        <p:nvSpPr>
          <p:cNvPr id="118789" name="Slide Number Placeholder 4">
            <a:extLst>
              <a:ext uri="{FF2B5EF4-FFF2-40B4-BE49-F238E27FC236}">
                <a16:creationId xmlns:a16="http://schemas.microsoft.com/office/drawing/2014/main" id="{4564C4D3-1B2C-45E4-933E-F8147667FB3A}"/>
              </a:ext>
            </a:extLst>
          </p:cNvPr>
          <p:cNvSpPr>
            <a:spLocks noGrp="1" noChangeArrowheads="1"/>
          </p:cNvSpPr>
          <p:nvPr>
            <p:ph type="sldNum" sz="quarter" idx="12"/>
          </p:nvPr>
        </p:nvSpPr>
        <p:spPr bwMode="auto">
          <a:xfrm>
            <a:off x="590550" y="6365875"/>
            <a:ext cx="3860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14AEC27-67E3-4EA0-99C0-96380BF8C6F2}" type="slidenum">
              <a:rPr lang="en-US" altLang="en-US" sz="900" b="1" smtClean="0">
                <a:solidFill>
                  <a:schemeClr val="accent1"/>
                </a:solidFill>
              </a:rPr>
              <a:pPr algn="r"/>
              <a:t>99</a:t>
            </a:fld>
            <a:endParaRPr lang="en-US" altLang="en-US" sz="900" b="1">
              <a:solidFill>
                <a:schemeClr val="accent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2776</TotalTime>
  <Words>9201</Words>
  <Application>Microsoft Office PowerPoint</Application>
  <PresentationFormat>On-screen Show (4:3)</PresentationFormat>
  <Paragraphs>1138</Paragraphs>
  <Slides>119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119</vt:i4>
      </vt:variant>
    </vt:vector>
  </HeadingPairs>
  <TitlesOfParts>
    <vt:vector size="126" baseType="lpstr">
      <vt:lpstr>Arial</vt:lpstr>
      <vt:lpstr>Arimo</vt:lpstr>
      <vt:lpstr>Calibri</vt:lpstr>
      <vt:lpstr>Century Gothic</vt:lpstr>
      <vt:lpstr>Wingdings</vt:lpstr>
      <vt:lpstr>Wingdings 3</vt:lpstr>
      <vt:lpstr>Ion Boardroom</vt:lpstr>
      <vt:lpstr>ΠΑΝΕΠΙΣΤΗΜΙΟ ΔΥΤΙΚΗΣ ΑΤΤΙΚΗΣ ΤΜΗΜΑ ΔΙΟΙΚΗΣΗΣ ΕΠΙΧΕΙΡΗΣΕΩΝ</vt:lpstr>
      <vt:lpstr>     ΟΙΚΟΝΟΜΙΚΑ ΤΩΝ ΛΙΜΕΝΩΝ    </vt:lpstr>
      <vt:lpstr>ΠΕΡΙΕΧΟΜΕΝΟ ΜΑΘΗΜΑΤΟΣ</vt:lpstr>
      <vt:lpstr>ΠΕΡΙΕΧΟΜΕΝΟ ΜΑΘΗΜΑΤΟΣ (2)</vt:lpstr>
      <vt:lpstr>ΑΝΑΘΕΣΕΙΣ ΕΡΓΑΣΙΩΝ</vt:lpstr>
      <vt:lpstr>ΕΡΓΑΣΙΕΣ ΜΑΘΗΜΑΤΟΣ</vt:lpstr>
      <vt:lpstr>ΑΝΑΘΕΣΕΙΣ ΕΡΓΑΣΙΩΝ 2024</vt:lpstr>
      <vt:lpstr>ΑΝΑΘΕΣΕΙΣ ΕΡΓΑΣΙΩΝ 2024</vt:lpstr>
      <vt:lpstr>ΑΝΑΘΕΣΕΙΣ ΕΡΓΑΣΙΩΝ 2024</vt:lpstr>
      <vt:lpstr>ΕΦΑΡΜΟΓΗ ΤΗΣ ΛΟΓΙΣΤΙΚΗΣ ΣΤΗΝ ΕΠΙΧΕΙΡΗΣΗ-ΟΝΤΟΤΗΤΑ (3)</vt:lpstr>
      <vt:lpstr>ΙΣΟΛΟΓΙΣΜΟΣ η ΚΑΤΑΣΤΑΣΗ ΧΡΗΜΑΤΟΟΙΚΟΝΟΜΙΚΗΣ ΘΕΣΗΣ</vt:lpstr>
      <vt:lpstr>ΙΣΟΛΟΓΙΣΜΟΣ ΕΝΕΡΓΗΤΙΚΟ</vt:lpstr>
      <vt:lpstr>ΙΣΟΛΟΓΙΣΜΟΣ η ΚΑΤΑΣΤΑΣΗ ΧΡΗΜΑΤΟΟΙΚΟΝΟΜΙΚΗΣ ΘΕΣΗΣ</vt:lpstr>
      <vt:lpstr>ΙΣΟΛΟΓΙΣΜΟΣ σύμφωνα με τα Ε.Λ.Π. 1/5</vt:lpstr>
      <vt:lpstr>ΙΣΟΛΟΓΙΣΜΟΣ σύμφωνα με τα Ε.Λ.Π. 2/5</vt:lpstr>
      <vt:lpstr>ΙΣΟΛΟΓΙΣΜΟΣ σύμφωνα με τα Ε.Λ.Π. 3/5</vt:lpstr>
      <vt:lpstr>ΙΣΟΛΟΓΙΣΜΟΣ η ΚΑΤΑΣΤΑΣΗ ΧΡΗΜΑΤΟΟΙΚΟΝΟΜΙΚΗΣ ΘΕΣΗΣ</vt:lpstr>
      <vt:lpstr>ΙΣΟΛΟΓΙΣΜΟΣ η ΚΑΤΑΣΤΑΣΗ ΧΡΗΜΑΤΟΟΙΚΟΝΟΜΙΚΗΣ ΘΕΣΗΣ</vt:lpstr>
      <vt:lpstr>ΙΣΟΛΟΓΙΣΜΟΣ σύμφωνα με τα Ε.Λ.Π. 4/5</vt:lpstr>
      <vt:lpstr>ΙΣΟΛΟΓΙΣΜΟΣ σύμφωνα με τα Ε.Λ.Π. 5/5</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ΕΝΕΡΓΗΤΙΚΟ</vt:lpstr>
      <vt:lpstr>ΙΣΟΛΟΓΙΣΜΟΣ η ΚΑΤΑΣΤΑΣΗ ΧΡΗΜΑΤΟΟΙΚΟΝΟΜΙΚΗΣ ΘΕΣΗΣ</vt:lpstr>
      <vt:lpstr>ΙΣΟΛΟΓΙΣΜΟΣ η ΚΑΤΑΣΤΑΣΗ ΧΡΗΜΑΤΟΟΙΚΟΝΟΜΙΚΗΣ ΘΕΣΗΣ</vt:lpstr>
      <vt:lpstr>ΙΣΟΛΟΓΙΣΜΟΣ σύμφωνα με τα Ε.Λ.Π. 4/5</vt:lpstr>
      <vt:lpstr>ΙΣΟΛΟΓΙΣΜΟΣ σύμφωνα με τα Ε.Λ.Π. 5/5</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 ΠΑΘΗΤΙΚΟ</vt:lpstr>
      <vt:lpstr>ΙΣΟΛΟΓΙΣΜΟΣ</vt:lpstr>
      <vt:lpstr>ΙΣΟΛΟΓΙΣΜΟΣ</vt:lpstr>
      <vt:lpstr>ΙΣΟΛΟΓΙΣΜΟΣ</vt:lpstr>
      <vt:lpstr>ΙΣΟΛΟΓΙΣΜΟΣ</vt:lpstr>
      <vt:lpstr>ΙΣΟΛΟΓΙΣΜΟΣ</vt:lpstr>
      <vt:lpstr>ΙΣΟΛΟΓΙΣΜΟΣ</vt:lpstr>
      <vt:lpstr>ΙΣΟΛΟΓΙΣΜΟΣ - ΑΣΚΗΣΗ 1  </vt:lpstr>
      <vt:lpstr>ΙΣΟΛΟΓΙΣΜΟΣ - ΑΣΚΗΣΗ 1 </vt:lpstr>
      <vt:lpstr>ΙΣΟΛΟΓΙΣΜΟΣ - ΑΣΚΗΣΗ 1 </vt:lpstr>
      <vt:lpstr>ΙΣΟΛΟΓΙΣΜΟΣ - ΑΣΚΗΣΗ 1 </vt:lpstr>
      <vt:lpstr>ΙΣΟΛΟΓΙΣΜΟΣ - ΑΣΚΗΣΗ 1 </vt:lpstr>
      <vt:lpstr>ΙΣΟΛΟΓΙΣΜΟΣ - ΑΣΚΗΣΗ 1 </vt:lpstr>
      <vt:lpstr>ΙΣΟΛΟΓΙΣΜΟΣ - ΑΣΚΗΣΗ 1 </vt:lpstr>
      <vt:lpstr>ΙΣΟΛΟΓΙΣΜΟΣ - ΑΣΚΗΣΗ 1 </vt:lpstr>
      <vt:lpstr>ΙΣΟΛΟΓΙΣΜΟΣ - ΑΣΚΗΣΗ 1 </vt:lpstr>
      <vt:lpstr>PowerPoint Presentation</vt:lpstr>
      <vt:lpstr>ΚΑΤΑΣΤΑΣΗ ΑΠΟΤΕΛΕΣΜΑΤΩΝ (Α.Χ.)</vt:lpstr>
      <vt:lpstr>ΚΑΤΑΣΤΑΣΗ ΑΠΟΤΕΛΕΣΜΑΤΩΝ (Κ.Α.Χ.)</vt:lpstr>
      <vt:lpstr>ΚΑΤΑΣΤΑΣΗ ΑΠΟΤΕΛΕΣΜΑΤΩΝ (Κ.Α.Χ.)</vt:lpstr>
      <vt:lpstr>ΕΞΟΔΑ ΚΑΙ ΖΗΜΙΕΣ (1/5)</vt:lpstr>
      <vt:lpstr>ΕΞΟΔΑ ΚΑΙ ΖΗΜΙΕΣ (2/5)</vt:lpstr>
      <vt:lpstr>ΕΞΟΔΑ ΚΑΙ ΖΗΜΙΕΣ (3/5)</vt:lpstr>
      <vt:lpstr>ΕΞΟΔΑ ΚΑΙ ΖΗΜΙΕΣ (4/5)</vt:lpstr>
      <vt:lpstr>ΕΞΟΔΑ ΚΑΙ ΖΗΜΙΕΣ (5/5)</vt:lpstr>
      <vt:lpstr>ΕΣΟΔΑ ΚΑΙ ΚΕΡΔΗ (1/6) </vt:lpstr>
      <vt:lpstr>ΕΣΟΔΑ ΚΑΙ ΚΕΡΔΗ (2/6) </vt:lpstr>
      <vt:lpstr>ΕΣΟΔΑ ΚΑΙ ΚΕΡΔΗ (3/6) </vt:lpstr>
      <vt:lpstr>ΕΣΟΔΑ ΚΑΙ ΚΕΡΔΗ (4/6) </vt:lpstr>
      <vt:lpstr>ΕΣΟΔΑ ΚΑΙ ΚΕΡΔΗ (5/6)</vt:lpstr>
      <vt:lpstr>ΕΣΟΔΑ ΚΑΙ ΚΕΡΔΗ (6/6)</vt:lpstr>
      <vt:lpstr>ΚΑΤΑΣΤΑΣΗ ΑΠΟΤΕΛΕΣΜΑΤΩΝ (Α.Χ.) (στοιχεία ΚΑΧ)</vt:lpstr>
      <vt:lpstr>ΚΑΤΑΣΤΑΣΗ ΑΠΟΤΕΛΕΣΜΑΤΩΝ (Α.Χ.) (στοιχεία ΚΑΧ)</vt:lpstr>
      <vt:lpstr>ΚΑΤΑΣΤΑΣΗ ΑΠΟΤΕΛΕΣΜΑΤΩΝ (Α.Χ.) (στοιχεία ΚΑΧ)</vt:lpstr>
      <vt:lpstr>ΚΑΤΑΣΤΑΣΗ ΑΠΟΤΕΛΕΣΜΑΤΩΝ (Α.Χ.) (στοιχεία ΚΑΧ)</vt:lpstr>
      <vt:lpstr>ΚΑΤΑΣΤΑΣΗ ΑΠΟΤΕΛΕΣΜΑΤΩΝ (Α.Χ.) (στοιχεία ΚΑΧ)</vt:lpstr>
      <vt:lpstr>ΚΑΤΑΣΤΑΣΗ ΑΠΟΤΕΛΕΣΜΑΤΩΝ (Α.Χ.) (στοιχεία ΚΑΧ)</vt:lpstr>
      <vt:lpstr>ΚΑΤΑΣΤΑΣΗ ΑΠΟΤΕΛΕΣΜΑΤΩΝ (Α.Χ.) (στοιχεία ΚΑΧ)</vt:lpstr>
      <vt:lpstr>ΚΑΤΑΣΤΑΣΗ ΑΠΟΤΕΛΕΣΜΑΤΩΝ (Α.Χ.) (στοιχεία ΚΑΧ)</vt:lpstr>
      <vt:lpstr>ΥΠΟΔΕΙΓΜΑ ΚΑΧ σύμφωνα με τα Ε.Λ.Π.</vt:lpstr>
      <vt:lpstr>ΣΤΟΙΧΕΙΑ ΚΑΧ</vt:lpstr>
      <vt:lpstr>ΣΤΟΙΧΕΙΑ ΚΑΧ</vt:lpstr>
      <vt:lpstr>ΣΤΟΙΧΕΙΑ ΚΑΧ</vt:lpstr>
      <vt:lpstr>ΣΤΟΙΧΕΙΑ ΚΑΧ</vt:lpstr>
      <vt:lpstr>ΣΤΟΙΧΕΙΑ ΚΑΧ</vt:lpstr>
      <vt:lpstr>ΣΤΟΙΧΕΙΑ ΚΑΧ</vt:lpstr>
      <vt:lpstr>ΑΣΚΗΣΗ ΤΕΛΟΥΣ 1</vt:lpstr>
      <vt:lpstr>ΛΥΣΗ ΑΣΚΗΣΗΣ ΤΕΛΟΥΣ 1 (ΚΑΧ)</vt:lpstr>
      <vt:lpstr>ΛΥΣΗ ΑΣΚΗΣΗΣ ΤΕΛΟΥΣ 1 (ΚΑΧ)</vt:lpstr>
      <vt:lpstr>ΛΥΣΗ ΑΣΚΗΣΗΣ ΤΕΛΟΥΣ 1 (ΚΑΧ)</vt:lpstr>
      <vt:lpstr>ΛΥΣΗ ΑΣΚΗΣΗΣ ΤΕΛΟΥΣ 1 ΙΣΟΛΟΓΙΣΜΟΣ</vt:lpstr>
      <vt:lpstr>ΛΥΣΗ ΑΣΚΗΣΗΣ ΤΕΛΟΥΣ 1 ΙΣΟΛΟΓΙΣΜΟΣ</vt:lpstr>
      <vt:lpstr>ΛΥΣΗ ΑΣΚΗΣΗΣ ΤΕΛΟΥΣ 1 ΙΣΟΛΟΓΙΣΜΟΣ</vt:lpstr>
      <vt:lpstr>ΛΥΣΗ ΑΣΚΗΣΗΣ ΤΕΛΟΥΣ 1 ΙΣΟΛΟΓΙΣΜΟΣ</vt:lpstr>
      <vt:lpstr>ΛΥΣΗ ΑΣΚΗΣΗΣ ΤΕΛΟΥΣ 1 ΙΣΟΛΟΓΙΣΜΟΣ</vt:lpstr>
      <vt:lpstr>ΛΥΣΗ ΑΣΚΗΣΗΣ ΤΕΛΟΥΣ 1 ΙΣΟΛΟΓΙΣΜΟΣ</vt:lpstr>
      <vt:lpstr>ΛΥΣΗ ΑΣΚΗΣΗΣ ΤΕΛΟΥΣ 1 ΙΣΟΛΟΓΙΣΜΟΣ</vt:lpstr>
      <vt:lpstr>ΛΥΣΗ ΑΣΚΗΣΗΣ ΤΕΛΟΥΣ 1 ΙΣΟΛΟΓΙΣΜΟΣ</vt:lpstr>
      <vt:lpstr>ΛΥΣΗ ΑΣΚΗΣΗΣ ΤΕΛΟΥΣ 1 ΙΣΟΛΟΓΙΣΜΟΣ</vt:lpstr>
      <vt:lpstr>ΑΠΟΣΒΕΣΕΙΣ ΠΑΓΙΩΝ ΣΤΟΙΧΕΙΩΝ</vt:lpstr>
      <vt:lpstr>ΑΠΟΣΒΕΣΕΙΣ ΠΑΓΙΩΝ ΣΤΟΙΧΕΙΩΝ</vt:lpstr>
      <vt:lpstr>ΑΠΟΣΒΕΣΕΙΣ ΠΑΓΙΩΝ ΣΤΟΙΧΕΙΩΝ</vt:lpstr>
      <vt:lpstr>ΑΠΟΣΒΕΣΕΙΣ ΠΑΓΙΩΝ ΣΤΟΙΧΕΙΩΝ</vt:lpstr>
      <vt:lpstr>ΑΠΟΣΒΕΣΕΙΣ ΠΑΓΙΩΝ ΣΤΟΙΧΕΙΩΝ</vt:lpstr>
      <vt:lpstr>ΑΠΟΣΒΕΣΕΙΣ ΠΑΓΙΩΝ ΣΤΟΙΧΕΙΩΝ</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Giorgos Germanos</dc:creator>
  <cp:lastModifiedBy>UNIWA</cp:lastModifiedBy>
  <cp:revision>283</cp:revision>
  <dcterms:created xsi:type="dcterms:W3CDTF">2015-10-05T15:13:41Z</dcterms:created>
  <dcterms:modified xsi:type="dcterms:W3CDTF">2024-04-11T16:43:27Z</dcterms:modified>
</cp:coreProperties>
</file>