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8" r:id="rId7"/>
    <p:sldId id="269" r:id="rId8"/>
    <p:sldId id="261" r:id="rId9"/>
    <p:sldId id="262" r:id="rId10"/>
    <p:sldId id="263" r:id="rId11"/>
    <p:sldId id="264" r:id="rId12"/>
    <p:sldId id="265" r:id="rId13"/>
    <p:sldId id="266" r:id="rId14"/>
    <p:sldId id="267"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61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089A4C4C-5F83-4EFF-A55B-65D18B5A900F}" type="datetimeFigureOut">
              <a:rPr lang="el-GR" smtClean="0"/>
              <a:t>7/1/2019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709181-C610-4934-B0A2-D8980B99A743}" type="slidenum">
              <a:rPr lang="el-GR" smtClean="0"/>
              <a:t>‹#›</a:t>
            </a:fld>
            <a:endParaRPr lang="el-GR"/>
          </a:p>
        </p:txBody>
      </p:sp>
    </p:spTree>
    <p:extLst>
      <p:ext uri="{BB962C8B-B14F-4D97-AF65-F5344CB8AC3E}">
        <p14:creationId xmlns:p14="http://schemas.microsoft.com/office/powerpoint/2010/main" val="2311272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089A4C4C-5F83-4EFF-A55B-65D18B5A900F}" type="datetimeFigureOut">
              <a:rPr lang="el-GR" smtClean="0"/>
              <a:t>7/1/2019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709181-C610-4934-B0A2-D8980B99A743}" type="slidenum">
              <a:rPr lang="el-GR" smtClean="0"/>
              <a:t>‹#›</a:t>
            </a:fld>
            <a:endParaRPr lang="el-GR"/>
          </a:p>
        </p:txBody>
      </p:sp>
    </p:spTree>
    <p:extLst>
      <p:ext uri="{BB962C8B-B14F-4D97-AF65-F5344CB8AC3E}">
        <p14:creationId xmlns:p14="http://schemas.microsoft.com/office/powerpoint/2010/main" val="308148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089A4C4C-5F83-4EFF-A55B-65D18B5A900F}" type="datetimeFigureOut">
              <a:rPr lang="el-GR" smtClean="0"/>
              <a:t>7/1/2019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709181-C610-4934-B0A2-D8980B99A743}" type="slidenum">
              <a:rPr lang="el-GR" smtClean="0"/>
              <a:t>‹#›</a:t>
            </a:fld>
            <a:endParaRPr lang="el-GR"/>
          </a:p>
        </p:txBody>
      </p:sp>
    </p:spTree>
    <p:extLst>
      <p:ext uri="{BB962C8B-B14F-4D97-AF65-F5344CB8AC3E}">
        <p14:creationId xmlns:p14="http://schemas.microsoft.com/office/powerpoint/2010/main" val="1047948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089A4C4C-5F83-4EFF-A55B-65D18B5A900F}" type="datetimeFigureOut">
              <a:rPr lang="el-GR" smtClean="0"/>
              <a:t>7/1/2019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709181-C610-4934-B0A2-D8980B99A743}" type="slidenum">
              <a:rPr lang="el-GR" smtClean="0"/>
              <a:t>‹#›</a:t>
            </a:fld>
            <a:endParaRPr lang="el-GR"/>
          </a:p>
        </p:txBody>
      </p:sp>
    </p:spTree>
    <p:extLst>
      <p:ext uri="{BB962C8B-B14F-4D97-AF65-F5344CB8AC3E}">
        <p14:creationId xmlns:p14="http://schemas.microsoft.com/office/powerpoint/2010/main" val="495547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9A4C4C-5F83-4EFF-A55B-65D18B5A900F}" type="datetimeFigureOut">
              <a:rPr lang="el-GR" smtClean="0"/>
              <a:t>7/1/2019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709181-C610-4934-B0A2-D8980B99A743}" type="slidenum">
              <a:rPr lang="el-GR" smtClean="0"/>
              <a:t>‹#›</a:t>
            </a:fld>
            <a:endParaRPr lang="el-GR"/>
          </a:p>
        </p:txBody>
      </p:sp>
    </p:spTree>
    <p:extLst>
      <p:ext uri="{BB962C8B-B14F-4D97-AF65-F5344CB8AC3E}">
        <p14:creationId xmlns:p14="http://schemas.microsoft.com/office/powerpoint/2010/main" val="1778118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089A4C4C-5F83-4EFF-A55B-65D18B5A900F}" type="datetimeFigureOut">
              <a:rPr lang="el-GR" smtClean="0"/>
              <a:t>7/1/2019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2709181-C610-4934-B0A2-D8980B99A743}" type="slidenum">
              <a:rPr lang="el-GR" smtClean="0"/>
              <a:t>‹#›</a:t>
            </a:fld>
            <a:endParaRPr lang="el-GR"/>
          </a:p>
        </p:txBody>
      </p:sp>
    </p:spTree>
    <p:extLst>
      <p:ext uri="{BB962C8B-B14F-4D97-AF65-F5344CB8AC3E}">
        <p14:creationId xmlns:p14="http://schemas.microsoft.com/office/powerpoint/2010/main" val="1264504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089A4C4C-5F83-4EFF-A55B-65D18B5A900F}" type="datetimeFigureOut">
              <a:rPr lang="el-GR" smtClean="0"/>
              <a:t>7/1/2019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2709181-C610-4934-B0A2-D8980B99A743}" type="slidenum">
              <a:rPr lang="el-GR" smtClean="0"/>
              <a:t>‹#›</a:t>
            </a:fld>
            <a:endParaRPr lang="el-GR"/>
          </a:p>
        </p:txBody>
      </p:sp>
    </p:spTree>
    <p:extLst>
      <p:ext uri="{BB962C8B-B14F-4D97-AF65-F5344CB8AC3E}">
        <p14:creationId xmlns:p14="http://schemas.microsoft.com/office/powerpoint/2010/main" val="3521351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089A4C4C-5F83-4EFF-A55B-65D18B5A900F}" type="datetimeFigureOut">
              <a:rPr lang="el-GR" smtClean="0"/>
              <a:t>7/1/2019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2709181-C610-4934-B0A2-D8980B99A743}" type="slidenum">
              <a:rPr lang="el-GR" smtClean="0"/>
              <a:t>‹#›</a:t>
            </a:fld>
            <a:endParaRPr lang="el-GR"/>
          </a:p>
        </p:txBody>
      </p:sp>
    </p:spTree>
    <p:extLst>
      <p:ext uri="{BB962C8B-B14F-4D97-AF65-F5344CB8AC3E}">
        <p14:creationId xmlns:p14="http://schemas.microsoft.com/office/powerpoint/2010/main" val="3170451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A4C4C-5F83-4EFF-A55B-65D18B5A900F}" type="datetimeFigureOut">
              <a:rPr lang="el-GR" smtClean="0"/>
              <a:t>7/1/2019</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2709181-C610-4934-B0A2-D8980B99A743}" type="slidenum">
              <a:rPr lang="el-GR" smtClean="0"/>
              <a:t>‹#›</a:t>
            </a:fld>
            <a:endParaRPr lang="el-GR"/>
          </a:p>
        </p:txBody>
      </p:sp>
    </p:spTree>
    <p:extLst>
      <p:ext uri="{BB962C8B-B14F-4D97-AF65-F5344CB8AC3E}">
        <p14:creationId xmlns:p14="http://schemas.microsoft.com/office/powerpoint/2010/main" val="2138029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9A4C4C-5F83-4EFF-A55B-65D18B5A900F}" type="datetimeFigureOut">
              <a:rPr lang="el-GR" smtClean="0"/>
              <a:t>7/1/2019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2709181-C610-4934-B0A2-D8980B99A743}" type="slidenum">
              <a:rPr lang="el-GR" smtClean="0"/>
              <a:t>‹#›</a:t>
            </a:fld>
            <a:endParaRPr lang="el-GR"/>
          </a:p>
        </p:txBody>
      </p:sp>
    </p:spTree>
    <p:extLst>
      <p:ext uri="{BB962C8B-B14F-4D97-AF65-F5344CB8AC3E}">
        <p14:creationId xmlns:p14="http://schemas.microsoft.com/office/powerpoint/2010/main" val="113530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9A4C4C-5F83-4EFF-A55B-65D18B5A900F}" type="datetimeFigureOut">
              <a:rPr lang="el-GR" smtClean="0"/>
              <a:t>7/1/2019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2709181-C610-4934-B0A2-D8980B99A743}" type="slidenum">
              <a:rPr lang="el-GR" smtClean="0"/>
              <a:t>‹#›</a:t>
            </a:fld>
            <a:endParaRPr lang="el-GR"/>
          </a:p>
        </p:txBody>
      </p:sp>
    </p:spTree>
    <p:extLst>
      <p:ext uri="{BB962C8B-B14F-4D97-AF65-F5344CB8AC3E}">
        <p14:creationId xmlns:p14="http://schemas.microsoft.com/office/powerpoint/2010/main" val="1564911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9A4C4C-5F83-4EFF-A55B-65D18B5A900F}" type="datetimeFigureOut">
              <a:rPr lang="el-GR" smtClean="0"/>
              <a:t>7/1/2019</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709181-C610-4934-B0A2-D8980B99A743}" type="slidenum">
              <a:rPr lang="el-GR" smtClean="0"/>
              <a:t>‹#›</a:t>
            </a:fld>
            <a:endParaRPr lang="el-GR"/>
          </a:p>
        </p:txBody>
      </p:sp>
    </p:spTree>
    <p:extLst>
      <p:ext uri="{BB962C8B-B14F-4D97-AF65-F5344CB8AC3E}">
        <p14:creationId xmlns:p14="http://schemas.microsoft.com/office/powerpoint/2010/main" val="3341185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a:t>
            </a:r>
            <a:r>
              <a:rPr lang="el-GR" dirty="0"/>
              <a:t>α καθήκοντα του Διευθυντή Σχολικής Μονάδας</a:t>
            </a:r>
          </a:p>
        </p:txBody>
      </p:sp>
      <p:sp>
        <p:nvSpPr>
          <p:cNvPr id="3" name="Subtitle 2"/>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331455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Ο διευθυντής και οι νέοι εκπαιδευτικοί</a:t>
            </a:r>
          </a:p>
        </p:txBody>
      </p:sp>
      <p:sp>
        <p:nvSpPr>
          <p:cNvPr id="3" name="Content Placeholder 2"/>
          <p:cNvSpPr>
            <a:spLocks noGrp="1"/>
          </p:cNvSpPr>
          <p:nvPr>
            <p:ph idx="1"/>
          </p:nvPr>
        </p:nvSpPr>
        <p:spPr/>
        <p:txBody>
          <a:bodyPr/>
          <a:lstStyle/>
          <a:p>
            <a:r>
              <a:rPr lang="el-GR" dirty="0"/>
              <a:t>Ο</a:t>
            </a:r>
            <a:r>
              <a:rPr lang="en-US" dirty="0"/>
              <a:t> </a:t>
            </a:r>
            <a:r>
              <a:rPr lang="en-US" dirty="0" err="1"/>
              <a:t>διευθυντής</a:t>
            </a:r>
            <a:r>
              <a:rPr lang="en-US" dirty="0"/>
              <a:t> </a:t>
            </a:r>
            <a:r>
              <a:rPr lang="el-GR" dirty="0"/>
              <a:t>της Σχολικής Μονάδας, </a:t>
            </a:r>
            <a:r>
              <a:rPr lang="en-US" dirty="0" err="1"/>
              <a:t>δημιουργώντ</a:t>
            </a:r>
            <a:r>
              <a:rPr lang="en-US" dirty="0"/>
              <a:t>ας ένα υγιές σχολικό περιβάλλον, ενδέχεται να επηρεάσει τους νέους εκπαιδευτικούς να αναζητήσουν τρόπους αυτοβελτίωσης και εξέλιξης</a:t>
            </a:r>
            <a:endParaRPr lang="el-GR" dirty="0"/>
          </a:p>
        </p:txBody>
      </p:sp>
    </p:spTree>
    <p:extLst>
      <p:ext uri="{BB962C8B-B14F-4D97-AF65-F5344CB8AC3E}">
        <p14:creationId xmlns:p14="http://schemas.microsoft.com/office/powerpoint/2010/main" val="952567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Διευθυντής και καινοτομίες</a:t>
            </a:r>
          </a:p>
        </p:txBody>
      </p:sp>
      <p:sp>
        <p:nvSpPr>
          <p:cNvPr id="3" name="Content Placeholder 2"/>
          <p:cNvSpPr>
            <a:spLocks noGrp="1"/>
          </p:cNvSpPr>
          <p:nvPr>
            <p:ph idx="1"/>
          </p:nvPr>
        </p:nvSpPr>
        <p:spPr/>
        <p:txBody>
          <a:bodyPr/>
          <a:lstStyle/>
          <a:p>
            <a:r>
              <a:rPr lang="el-GR" dirty="0"/>
              <a:t>Ο διευθυντής πρέπει να διαθέτει την ικανότητα να αντιλαμβάνεται όχι μόνο την τρέχουσα κατάσταση αλλά και τους μελλοντικούς πραγματοποιήσιμους στόχους. Να διαθέτει δηλαδή συγκεκριμένες γνώσεις, ικανότητες και γνωρίσματα προσωπικότητας που θα τον οδηγήσουν στην επιτυχία της αλλαγής που επιχειρεί</a:t>
            </a:r>
          </a:p>
        </p:txBody>
      </p:sp>
    </p:spTree>
    <p:extLst>
      <p:ext uri="{BB962C8B-B14F-4D97-AF65-F5344CB8AC3E}">
        <p14:creationId xmlns:p14="http://schemas.microsoft.com/office/powerpoint/2010/main" val="1725668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Διευθυντής και καινοτομίες</a:t>
            </a:r>
          </a:p>
        </p:txBody>
      </p:sp>
      <p:sp>
        <p:nvSpPr>
          <p:cNvPr id="3" name="Content Placeholder 2"/>
          <p:cNvSpPr>
            <a:spLocks noGrp="1"/>
          </p:cNvSpPr>
          <p:nvPr>
            <p:ph idx="1"/>
          </p:nvPr>
        </p:nvSpPr>
        <p:spPr/>
        <p:txBody>
          <a:bodyPr>
            <a:normAutofit/>
          </a:bodyPr>
          <a:lstStyle/>
          <a:p>
            <a:r>
              <a:rPr lang="el-GR" dirty="0"/>
              <a:t>Ο διευθυντής στην Σχολική Μονάδα πρέπει να είναι προετοιμασμένος για ενδεχόμενες αντιδράσεις, καθώς αναπόφευκτα κάθε καινοτομία μπορεί να δημιουργήσει αμφισβητήσεις και διαμάχες. </a:t>
            </a:r>
          </a:p>
        </p:txBody>
      </p:sp>
    </p:spTree>
    <p:extLst>
      <p:ext uri="{BB962C8B-B14F-4D97-AF65-F5344CB8AC3E}">
        <p14:creationId xmlns:p14="http://schemas.microsoft.com/office/powerpoint/2010/main" val="1026466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Διευθυντής και καινοτομίες</a:t>
            </a:r>
          </a:p>
        </p:txBody>
      </p:sp>
      <p:sp>
        <p:nvSpPr>
          <p:cNvPr id="3" name="Content Placeholder 2"/>
          <p:cNvSpPr>
            <a:spLocks noGrp="1"/>
          </p:cNvSpPr>
          <p:nvPr>
            <p:ph idx="1"/>
          </p:nvPr>
        </p:nvSpPr>
        <p:spPr/>
        <p:txBody>
          <a:bodyPr/>
          <a:lstStyle/>
          <a:p>
            <a:r>
              <a:rPr lang="el-GR" dirty="0"/>
              <a:t>Να αποδεχθεί την προσωρινή «αταξία» ώστε να διευθύνει καλύτερα την καινοτομία. Να διαγνώσει και να κατανοήσει ποιες είναι οι δυνάμεις που αντιστέκονται ή πρόκειται να αντισταθούν στις αλλαγές</a:t>
            </a:r>
          </a:p>
        </p:txBody>
      </p:sp>
    </p:spTree>
    <p:extLst>
      <p:ext uri="{BB962C8B-B14F-4D97-AF65-F5344CB8AC3E}">
        <p14:creationId xmlns:p14="http://schemas.microsoft.com/office/powerpoint/2010/main" val="3445542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Διευθυντής και καινοτομία</a:t>
            </a:r>
          </a:p>
        </p:txBody>
      </p:sp>
      <p:sp>
        <p:nvSpPr>
          <p:cNvPr id="3" name="Content Placeholder 2"/>
          <p:cNvSpPr>
            <a:spLocks noGrp="1"/>
          </p:cNvSpPr>
          <p:nvPr>
            <p:ph idx="1"/>
          </p:nvPr>
        </p:nvSpPr>
        <p:spPr/>
        <p:txBody>
          <a:bodyPr/>
          <a:lstStyle/>
          <a:p>
            <a:r>
              <a:rPr lang="el-GR" dirty="0"/>
              <a:t>. Να συνειδητοποιήσει ότι η αλλαγή θα γίνει από τους εκπαιδευτικούς, καθώς ο ίδιος θα παρέχει σε αυτούς μόνο την υποδομή, τα εργαλεία και την καθοδήγηση</a:t>
            </a:r>
          </a:p>
          <a:p>
            <a:endParaRPr lang="el-GR" dirty="0"/>
          </a:p>
        </p:txBody>
      </p:sp>
    </p:spTree>
    <p:extLst>
      <p:ext uri="{BB962C8B-B14F-4D97-AF65-F5344CB8AC3E}">
        <p14:creationId xmlns:p14="http://schemas.microsoft.com/office/powerpoint/2010/main" val="1919503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 Ρόλος του Διευθυντή</a:t>
            </a:r>
          </a:p>
        </p:txBody>
      </p:sp>
      <p:sp>
        <p:nvSpPr>
          <p:cNvPr id="3" name="Content Placeholder 2"/>
          <p:cNvSpPr>
            <a:spLocks noGrp="1"/>
          </p:cNvSpPr>
          <p:nvPr>
            <p:ph idx="1"/>
          </p:nvPr>
        </p:nvSpPr>
        <p:spPr/>
        <p:txBody>
          <a:bodyPr>
            <a:normAutofit/>
          </a:bodyPr>
          <a:lstStyle/>
          <a:p>
            <a:r>
              <a:rPr lang="en-US" dirty="0"/>
              <a:t>Ο </a:t>
            </a:r>
            <a:r>
              <a:rPr lang="en-US" dirty="0" err="1"/>
              <a:t>ρόλος</a:t>
            </a:r>
            <a:r>
              <a:rPr lang="en-US" dirty="0"/>
              <a:t> </a:t>
            </a:r>
            <a:r>
              <a:rPr lang="en-US" dirty="0" err="1"/>
              <a:t>του</a:t>
            </a:r>
            <a:r>
              <a:rPr lang="en-US" dirty="0"/>
              <a:t> </a:t>
            </a:r>
            <a:r>
              <a:rPr lang="en-US" dirty="0" err="1"/>
              <a:t>διευθυντή</a:t>
            </a:r>
            <a:r>
              <a:rPr lang="en-US" dirty="0"/>
              <a:t> </a:t>
            </a:r>
            <a:r>
              <a:rPr lang="en-US" dirty="0" err="1"/>
              <a:t>είν</a:t>
            </a:r>
            <a:r>
              <a:rPr lang="en-US" dirty="0"/>
              <a:t>αι πολυδιάστατος στο σημερινό σχολείο: από τη μια μεριά προσπαθεί να ασκήσει διοικητικό έργο από την άλλη μεριά οφείλει να διαθέτει ηγετικά χαρακτηριστικά για την αύξηση της αποτελεσματικότητας του έργου της σχολικής μονάδας</a:t>
            </a:r>
            <a:r>
              <a:rPr lang="el-GR" dirty="0"/>
              <a:t>.</a:t>
            </a:r>
            <a:r>
              <a:rPr lang="en-US" dirty="0"/>
              <a:t> </a:t>
            </a:r>
            <a:endParaRPr lang="el-GR" dirty="0"/>
          </a:p>
        </p:txBody>
      </p:sp>
    </p:spTree>
    <p:extLst>
      <p:ext uri="{BB962C8B-B14F-4D97-AF65-F5344CB8AC3E}">
        <p14:creationId xmlns:p14="http://schemas.microsoft.com/office/powerpoint/2010/main" val="2991451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Ο διευθυντής ως παράγων της Σχολικής Μονάδας </a:t>
            </a:r>
          </a:p>
        </p:txBody>
      </p:sp>
      <p:sp>
        <p:nvSpPr>
          <p:cNvPr id="3" name="Content Placeholder 2"/>
          <p:cNvSpPr>
            <a:spLocks noGrp="1"/>
          </p:cNvSpPr>
          <p:nvPr>
            <p:ph idx="1"/>
          </p:nvPr>
        </p:nvSpPr>
        <p:spPr/>
        <p:txBody>
          <a:bodyPr>
            <a:normAutofit fontScale="92500" lnSpcReduction="10000"/>
          </a:bodyPr>
          <a:lstStyle/>
          <a:p>
            <a:pPr marL="0" indent="0">
              <a:buNone/>
            </a:pPr>
            <a:endParaRPr lang="el-GR" dirty="0"/>
          </a:p>
          <a:p>
            <a:r>
              <a:rPr lang="en-US" dirty="0"/>
              <a:t>Ο </a:t>
            </a:r>
            <a:r>
              <a:rPr lang="en-US" dirty="0" err="1"/>
              <a:t>διευθυντής</a:t>
            </a:r>
            <a:r>
              <a:rPr lang="en-US" dirty="0"/>
              <a:t> </a:t>
            </a:r>
            <a:r>
              <a:rPr lang="en-US" dirty="0" err="1"/>
              <a:t>της</a:t>
            </a:r>
            <a:r>
              <a:rPr lang="en-US" dirty="0"/>
              <a:t> </a:t>
            </a:r>
            <a:r>
              <a:rPr lang="en-US" dirty="0" err="1"/>
              <a:t>σχολικής</a:t>
            </a:r>
            <a:r>
              <a:rPr lang="en-US" dirty="0"/>
              <a:t> </a:t>
            </a:r>
            <a:r>
              <a:rPr lang="en-US" dirty="0" err="1"/>
              <a:t>μονάδ</a:t>
            </a:r>
            <a:r>
              <a:rPr lang="en-US" dirty="0"/>
              <a:t>ας αποτελεί έναν από τους καθοριστικούς παράγοντες για την αποτελεσματικότητα της σχολικής μονάδας  </a:t>
            </a:r>
            <a:r>
              <a:rPr lang="el-GR" dirty="0"/>
              <a:t>Τ</a:t>
            </a:r>
            <a:r>
              <a:rPr lang="en-US" dirty="0"/>
              <a:t>ίπ</a:t>
            </a:r>
            <a:r>
              <a:rPr lang="en-US" dirty="0" err="1"/>
              <a:t>οτ</a:t>
            </a:r>
            <a:r>
              <a:rPr lang="en-US" dirty="0"/>
              <a:t>α δεν έχει τόσο καθοριστική σημασία για την πορεία και την απόδοση της εργασίας του σχολείου, για το κλίμα της σχολικής ζωής και για τη διαμόρφωση της συνολικής εικόνας του σχολείου όσο το πρόσωπο και ο ρόλος του διευθυντ ή</a:t>
            </a:r>
            <a:endParaRPr lang="el-GR" dirty="0"/>
          </a:p>
        </p:txBody>
      </p:sp>
    </p:spTree>
    <p:extLst>
      <p:ext uri="{BB962C8B-B14F-4D97-AF65-F5344CB8AC3E}">
        <p14:creationId xmlns:p14="http://schemas.microsoft.com/office/powerpoint/2010/main" val="2201778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Καθήκοντα Διευθυντή </a:t>
            </a:r>
          </a:p>
        </p:txBody>
      </p:sp>
      <p:sp>
        <p:nvSpPr>
          <p:cNvPr id="3" name="Content Placeholder 2"/>
          <p:cNvSpPr>
            <a:spLocks noGrp="1"/>
          </p:cNvSpPr>
          <p:nvPr>
            <p:ph idx="1"/>
          </p:nvPr>
        </p:nvSpPr>
        <p:spPr/>
        <p:txBody>
          <a:bodyPr>
            <a:normAutofit/>
          </a:bodyPr>
          <a:lstStyle/>
          <a:p>
            <a:r>
              <a:rPr lang="el-GR" dirty="0"/>
              <a:t>. Σύμφωνα με την υπουργική απόφαση 05657/Δ1/08-10 -2002 (ΦΕΚ 1340,τ.Β), ανάμεσα στα υπόλοιπα καθήκοντα του διευθυντή αναφέρεται πως είναι το να καθοδηγεί και να βοηθάει τους εκπαιδευτικούς στο έργο τους και επίσης βοηθάει ώστε το σχολείο να γίνει στοιχειώδης μονάδα επιμόρφωσης των εκπαιδευτικών του. </a:t>
            </a:r>
          </a:p>
          <a:p>
            <a:endParaRPr lang="el-GR" dirty="0"/>
          </a:p>
        </p:txBody>
      </p:sp>
    </p:spTree>
    <p:extLst>
      <p:ext uri="{BB962C8B-B14F-4D97-AF65-F5344CB8AC3E}">
        <p14:creationId xmlns:p14="http://schemas.microsoft.com/office/powerpoint/2010/main" val="3989094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Καθήκοντα Διευθυντή</a:t>
            </a:r>
          </a:p>
        </p:txBody>
      </p:sp>
      <p:sp>
        <p:nvSpPr>
          <p:cNvPr id="3" name="Content Placeholder 2"/>
          <p:cNvSpPr>
            <a:spLocks noGrp="1"/>
          </p:cNvSpPr>
          <p:nvPr>
            <p:ph idx="1"/>
          </p:nvPr>
        </p:nvSpPr>
        <p:spPr/>
        <p:txBody>
          <a:bodyPr/>
          <a:lstStyle/>
          <a:p>
            <a:r>
              <a:rPr lang="el-GR" dirty="0"/>
              <a:t>ο σύγχρονος διευθυντής οφείλει να ενημερώνεται για τις αλλαγές και εξελίξεις και συνεχώς να ανταλλάσσει πληροφορίες για μαθησιακά θέματα με τους συναδέλφους του μέσα κι έξω από τη σχολική μονάδα.</a:t>
            </a:r>
          </a:p>
        </p:txBody>
      </p:sp>
    </p:spTree>
    <p:extLst>
      <p:ext uri="{BB962C8B-B14F-4D97-AF65-F5344CB8AC3E}">
        <p14:creationId xmlns:p14="http://schemas.microsoft.com/office/powerpoint/2010/main" val="176292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Διευθυντής και Συλλογική Διοίκηση</a:t>
            </a:r>
          </a:p>
        </p:txBody>
      </p:sp>
      <p:sp>
        <p:nvSpPr>
          <p:cNvPr id="3" name="Content Placeholder 2"/>
          <p:cNvSpPr>
            <a:spLocks noGrp="1"/>
          </p:cNvSpPr>
          <p:nvPr>
            <p:ph idx="1"/>
          </p:nvPr>
        </p:nvSpPr>
        <p:spPr/>
        <p:txBody>
          <a:bodyPr>
            <a:normAutofit/>
          </a:bodyPr>
          <a:lstStyle/>
          <a:p>
            <a:r>
              <a:rPr lang="el-GR" dirty="0"/>
              <a:t>Ο διευθυντής είναι ανάγκη να διαμορφώσει ένα πλαίσιο λειτουργίας που θα στηρίζεται στις αρχές της συνεργασίας και της ανάδειξης και αξιοποίησης των δυνατοτήτων όλων των μελών της εκπαιδευτικής μονάδας. </a:t>
            </a:r>
          </a:p>
        </p:txBody>
      </p:sp>
    </p:spTree>
    <p:extLst>
      <p:ext uri="{BB962C8B-B14F-4D97-AF65-F5344CB8AC3E}">
        <p14:creationId xmlns:p14="http://schemas.microsoft.com/office/powerpoint/2010/main" val="1629461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t>Διευθυντής και Συλλογική Διοίκηση</a:t>
            </a:r>
          </a:p>
        </p:txBody>
      </p:sp>
      <p:sp>
        <p:nvSpPr>
          <p:cNvPr id="3" name="Content Placeholder 2"/>
          <p:cNvSpPr>
            <a:spLocks noGrp="1"/>
          </p:cNvSpPr>
          <p:nvPr>
            <p:ph idx="1"/>
          </p:nvPr>
        </p:nvSpPr>
        <p:spPr/>
        <p:txBody>
          <a:bodyPr/>
          <a:lstStyle/>
          <a:p>
            <a:r>
              <a:rPr lang="el-GR" dirty="0"/>
              <a:t>Να λειτουργεί δηλαδή συμφώνα με το συνεργατικό μοντέλο διοίκησης που στηρίζεται στις δημοκρατικές αρχές για τη λήψη των αποφάσεων, στην αυθεντία και άποψη του εκπαιδευτικού, σε ένα κοινό όραμα για το σχολείο και στην κοινή αποδοχή των αποφάσεων που προκύπτουν μέσα από συμφωνία </a:t>
            </a:r>
          </a:p>
          <a:p>
            <a:endParaRPr lang="el-GR" dirty="0"/>
          </a:p>
        </p:txBody>
      </p:sp>
    </p:spTree>
    <p:extLst>
      <p:ext uri="{BB962C8B-B14F-4D97-AF65-F5344CB8AC3E}">
        <p14:creationId xmlns:p14="http://schemas.microsoft.com/office/powerpoint/2010/main" val="3594038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Διευθυντής-Ηγέτης</a:t>
            </a:r>
          </a:p>
        </p:txBody>
      </p:sp>
      <p:sp>
        <p:nvSpPr>
          <p:cNvPr id="3" name="Content Placeholder 2"/>
          <p:cNvSpPr>
            <a:spLocks noGrp="1"/>
          </p:cNvSpPr>
          <p:nvPr>
            <p:ph idx="1"/>
          </p:nvPr>
        </p:nvSpPr>
        <p:spPr/>
        <p:txBody>
          <a:bodyPr/>
          <a:lstStyle/>
          <a:p>
            <a:r>
              <a:rPr lang="el-GR" u="sng" dirty="0"/>
              <a:t>Διευθυντής –ηγέτης της σχολικής μονάδας: </a:t>
            </a:r>
            <a:r>
              <a:rPr lang="el-GR" dirty="0"/>
              <a:t>δεν έχει πια το ρόλο του γραφειοκράτη-διεκπεραιωτή, ο σύγχρονος διευθυντής έχει το ρόλο ηγέτη που καθοδηγεί, εμπνέει τους συναδέλφους του, τους υποστηρίζει και ξέρει να ακούει και να ανταποκρίνεται στις απόψεις</a:t>
            </a:r>
          </a:p>
        </p:txBody>
      </p:sp>
    </p:spTree>
    <p:extLst>
      <p:ext uri="{BB962C8B-B14F-4D97-AF65-F5344CB8AC3E}">
        <p14:creationId xmlns:p14="http://schemas.microsoft.com/office/powerpoint/2010/main" val="3172852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Διευθυντής -Ηγέτης</a:t>
            </a:r>
          </a:p>
        </p:txBody>
      </p:sp>
      <p:sp>
        <p:nvSpPr>
          <p:cNvPr id="3" name="Content Placeholder 2"/>
          <p:cNvSpPr>
            <a:spLocks noGrp="1"/>
          </p:cNvSpPr>
          <p:nvPr>
            <p:ph idx="1"/>
          </p:nvPr>
        </p:nvSpPr>
        <p:spPr/>
        <p:txBody>
          <a:bodyPr/>
          <a:lstStyle/>
          <a:p>
            <a:r>
              <a:rPr lang="el-GR" dirty="0"/>
              <a:t>Ο διευθυντής της σχολικής μονάδας ως σύγχρονη ηγετική μορφή και μάνατζερ οφείλει να οργανώνει και να υλοποιεί τον ορθότερο σχεδιασμό για την αντιμετώπιση κάθε είδους προβλήματος στην Σχολική Μονάδα.</a:t>
            </a:r>
          </a:p>
        </p:txBody>
      </p:sp>
    </p:spTree>
    <p:extLst>
      <p:ext uri="{BB962C8B-B14F-4D97-AF65-F5344CB8AC3E}">
        <p14:creationId xmlns:p14="http://schemas.microsoft.com/office/powerpoint/2010/main" val="5790843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529</Words>
  <Application>Microsoft Office PowerPoint</Application>
  <PresentationFormat>Προβολή στην οθόνη (4:3)</PresentationFormat>
  <Paragraphs>28</Paragraphs>
  <Slides>14</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14</vt:i4>
      </vt:variant>
    </vt:vector>
  </HeadingPairs>
  <TitlesOfParts>
    <vt:vector size="17" baseType="lpstr">
      <vt:lpstr>Arial</vt:lpstr>
      <vt:lpstr>Calibri</vt:lpstr>
      <vt:lpstr>Office Theme</vt:lpstr>
      <vt:lpstr>Tα καθήκοντα του Διευθυντή Σχολικής Μονάδας</vt:lpstr>
      <vt:lpstr>Ο Ρόλος του Διευθυντή</vt:lpstr>
      <vt:lpstr>Ο διευθυντής ως παράγων της Σχολικής Μονάδας </vt:lpstr>
      <vt:lpstr>Καθήκοντα Διευθυντή </vt:lpstr>
      <vt:lpstr>Καθήκοντα Διευθυντή</vt:lpstr>
      <vt:lpstr>Διευθυντής και Συλλογική Διοίκηση</vt:lpstr>
      <vt:lpstr>Διευθυντής και Συλλογική Διοίκηση</vt:lpstr>
      <vt:lpstr>Διευθυντής-Ηγέτης</vt:lpstr>
      <vt:lpstr>Διευθυντής -Ηγέτης</vt:lpstr>
      <vt:lpstr>Ο διευθυντής και οι νέοι εκπαιδευτικοί</vt:lpstr>
      <vt:lpstr>Διευθυντής και καινοτομίες</vt:lpstr>
      <vt:lpstr>Διευθυντής και καινοτομίες</vt:lpstr>
      <vt:lpstr>Διευθυντής και καινοτομίες</vt:lpstr>
      <vt:lpstr>Διευθυντής και καινοτομία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Tα καθήκοντα του Διευθυντή Σχολικής Μονάδας</dc:title>
  <dc:creator>user</dc:creator>
  <cp:lastModifiedBy>ANTHOULA PROVATA</cp:lastModifiedBy>
  <cp:revision>13</cp:revision>
  <dcterms:created xsi:type="dcterms:W3CDTF">2018-12-26T15:33:34Z</dcterms:created>
  <dcterms:modified xsi:type="dcterms:W3CDTF">2019-01-07T21:33:42Z</dcterms:modified>
</cp:coreProperties>
</file>