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charts/chart2.xml" ContentType="application/vnd.openxmlformats-officedocument.drawingml.chart+xml"/>
  <Override PartName="/ppt/theme/themeOverride2.xml" ContentType="application/vnd.openxmlformats-officedocument.themeOverride+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52" r:id="rId2"/>
    <p:sldId id="323" r:id="rId3"/>
    <p:sldId id="268" r:id="rId4"/>
    <p:sldId id="283" r:id="rId5"/>
    <p:sldId id="279" r:id="rId6"/>
    <p:sldId id="258" r:id="rId7"/>
    <p:sldId id="300" r:id="rId8"/>
    <p:sldId id="301" r:id="rId9"/>
    <p:sldId id="299" r:id="rId10"/>
    <p:sldId id="286" r:id="rId11"/>
    <p:sldId id="287" r:id="rId12"/>
    <p:sldId id="288" r:id="rId13"/>
    <p:sldId id="289" r:id="rId14"/>
    <p:sldId id="290" r:id="rId15"/>
    <p:sldId id="273" r:id="rId16"/>
    <p:sldId id="353" r:id="rId17"/>
    <p:sldId id="281" r:id="rId18"/>
    <p:sldId id="320" r:id="rId19"/>
    <p:sldId id="318" r:id="rId20"/>
    <p:sldId id="275" r:id="rId21"/>
    <p:sldId id="284" r:id="rId22"/>
    <p:sldId id="274" r:id="rId23"/>
    <p:sldId id="259" r:id="rId24"/>
    <p:sldId id="257" r:id="rId25"/>
    <p:sldId id="260" r:id="rId26"/>
    <p:sldId id="261" r:id="rId27"/>
    <p:sldId id="324" r:id="rId28"/>
    <p:sldId id="316" r:id="rId29"/>
    <p:sldId id="282" r:id="rId30"/>
    <p:sldId id="297" r:id="rId31"/>
    <p:sldId id="264" r:id="rId32"/>
    <p:sldId id="296" r:id="rId33"/>
    <p:sldId id="269" r:id="rId34"/>
    <p:sldId id="270" r:id="rId35"/>
    <p:sldId id="304" r:id="rId36"/>
    <p:sldId id="294" r:id="rId37"/>
    <p:sldId id="295" r:id="rId38"/>
    <p:sldId id="306" r:id="rId39"/>
    <p:sldId id="307" r:id="rId40"/>
    <p:sldId id="309" r:id="rId41"/>
    <p:sldId id="319" r:id="rId42"/>
    <p:sldId id="310" r:id="rId43"/>
    <p:sldId id="311" r:id="rId44"/>
    <p:sldId id="312" r:id="rId45"/>
    <p:sldId id="313" r:id="rId46"/>
    <p:sldId id="333" r:id="rId47"/>
    <p:sldId id="334" r:id="rId48"/>
    <p:sldId id="336" r:id="rId49"/>
    <p:sldId id="337" r:id="rId50"/>
    <p:sldId id="338" r:id="rId51"/>
    <p:sldId id="339" r:id="rId52"/>
    <p:sldId id="340" r:id="rId53"/>
    <p:sldId id="362" r:id="rId54"/>
    <p:sldId id="363" r:id="rId55"/>
    <p:sldId id="364" r:id="rId56"/>
    <p:sldId id="365" r:id="rId57"/>
    <p:sldId id="366" r:id="rId58"/>
    <p:sldId id="367" r:id="rId59"/>
    <p:sldId id="368" r:id="rId60"/>
    <p:sldId id="374" r:id="rId61"/>
    <p:sldId id="369" r:id="rId62"/>
    <p:sldId id="293" r:id="rId63"/>
    <p:sldId id="298" r:id="rId64"/>
    <p:sldId id="356" r:id="rId65"/>
    <p:sldId id="346" r:id="rId66"/>
    <p:sldId id="348" r:id="rId67"/>
    <p:sldId id="357" r:id="rId68"/>
    <p:sldId id="349" r:id="rId69"/>
    <p:sldId id="350" r:id="rId70"/>
    <p:sldId id="351" r:id="rId71"/>
    <p:sldId id="370" r:id="rId72"/>
    <p:sldId id="371" r:id="rId73"/>
    <p:sldId id="372" r:id="rId74"/>
    <p:sldId id="375" r:id="rId75"/>
    <p:sldId id="376" r:id="rId76"/>
    <p:sldId id="378" r:id="rId77"/>
    <p:sldId id="379" r:id="rId78"/>
    <p:sldId id="377"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na Potiriadi" initials="IP" lastIdx="14" clrIdx="0">
    <p:extLst>
      <p:ext uri="{19B8F6BF-5375-455C-9EA6-DF929625EA0E}">
        <p15:presenceInfo xmlns:p15="http://schemas.microsoft.com/office/powerpoint/2012/main" userId="e59b5e7d1eb32a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8" autoAdjust="0"/>
    <p:restoredTop sz="93250" autoAdjust="0"/>
  </p:normalViewPr>
  <p:slideViewPr>
    <p:cSldViewPr>
      <p:cViewPr>
        <p:scale>
          <a:sx n="73" d="100"/>
          <a:sy n="73" d="100"/>
        </p:scale>
        <p:origin x="428" y="44"/>
      </p:cViewPr>
      <p:guideLst>
        <p:guide orient="horz" pos="206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a:t>Καμπύλη αναφοράς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spPr>
            <a:ln w="1905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Φύλλο1!$E$33:$E$40</c:f>
              <c:numCache>
                <c:formatCode>General</c:formatCode>
                <c:ptCount val="8"/>
                <c:pt idx="0">
                  <c:v>1.5</c:v>
                </c:pt>
                <c:pt idx="1">
                  <c:v>1.2</c:v>
                </c:pt>
                <c:pt idx="2">
                  <c:v>0.9</c:v>
                </c:pt>
                <c:pt idx="3">
                  <c:v>0.75</c:v>
                </c:pt>
                <c:pt idx="4">
                  <c:v>0.6</c:v>
                </c:pt>
                <c:pt idx="5">
                  <c:v>0.45</c:v>
                </c:pt>
                <c:pt idx="6">
                  <c:v>0.3</c:v>
                </c:pt>
                <c:pt idx="7">
                  <c:v>0</c:v>
                </c:pt>
              </c:numCache>
            </c:numRef>
          </c:xVal>
          <c:yVal>
            <c:numRef>
              <c:f>Φύλλο1!$G$33:$G$40</c:f>
              <c:numCache>
                <c:formatCode>General</c:formatCode>
                <c:ptCount val="8"/>
                <c:pt idx="0">
                  <c:v>1.081</c:v>
                </c:pt>
                <c:pt idx="1">
                  <c:v>0.88900000000000001</c:v>
                </c:pt>
                <c:pt idx="2">
                  <c:v>0.67400000000000004</c:v>
                </c:pt>
                <c:pt idx="4">
                  <c:v>0.435</c:v>
                </c:pt>
                <c:pt idx="5">
                  <c:v>0.35599999999999998</c:v>
                </c:pt>
                <c:pt idx="6">
                  <c:v>0.21</c:v>
                </c:pt>
                <c:pt idx="7">
                  <c:v>2.1999999999999999E-2</c:v>
                </c:pt>
              </c:numCache>
            </c:numRef>
          </c:yVal>
          <c:smooth val="0"/>
          <c:extLst>
            <c:ext xmlns:c16="http://schemas.microsoft.com/office/drawing/2014/chart" uri="{C3380CC4-5D6E-409C-BE32-E72D297353CC}">
              <c16:uniqueId val="{00000002-2DD9-4261-BD28-CA00F48E8ACB}"/>
            </c:ext>
          </c:extLst>
        </c:ser>
        <c:dLbls>
          <c:showLegendKey val="0"/>
          <c:showVal val="0"/>
          <c:showCatName val="0"/>
          <c:showSerName val="0"/>
          <c:showPercent val="0"/>
          <c:showBubbleSize val="0"/>
        </c:dLbls>
        <c:axId val="476486128"/>
        <c:axId val="476493672"/>
      </c:scatterChart>
      <c:valAx>
        <c:axId val="4764861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a:t>Συγκέντρωση ρεμπαουδιοσίδης Α(</a:t>
                </a:r>
                <a:r>
                  <a:rPr lang="en-US" sz="1200"/>
                  <a:t>mg/ml)</a:t>
                </a:r>
              </a:p>
            </c:rich>
          </c:tx>
          <c:layout>
            <c:manualLayout>
              <c:xMode val="edge"/>
              <c:yMode val="edge"/>
              <c:x val="0.31114434997418589"/>
              <c:y val="0.904821914109644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493672"/>
        <c:crosses val="autoZero"/>
        <c:crossBetween val="midCat"/>
      </c:valAx>
      <c:valAx>
        <c:axId val="4764936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l-GR" sz="1200"/>
                  <a:t>Απορρόφηση (510</a:t>
                </a:r>
                <a:r>
                  <a:rPr lang="en-US" sz="1200"/>
                  <a:t>nm)</a:t>
                </a:r>
              </a:p>
            </c:rich>
          </c:tx>
          <c:layout>
            <c:manualLayout>
              <c:xMode val="edge"/>
              <c:yMode val="edge"/>
              <c:x val="0"/>
              <c:y val="0.27241523306687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4861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39226624392163"/>
          <c:y val="5.0465998568360766E-2"/>
          <c:w val="0.66265206643706254"/>
          <c:h val="0.75086657038106874"/>
        </c:manualLayout>
      </c:layout>
      <c:scatterChart>
        <c:scatterStyle val="lineMarker"/>
        <c:varyColors val="0"/>
        <c:ser>
          <c:idx val="0"/>
          <c:order val="0"/>
          <c:spPr>
            <a:ln w="28575">
              <a:noFill/>
            </a:ln>
          </c:spPr>
          <c:trendline>
            <c:trendlineType val="linear"/>
            <c:dispRSqr val="1"/>
            <c:dispEq val="1"/>
            <c:trendlineLbl>
              <c:numFmt formatCode="General" sourceLinked="0"/>
            </c:trendlineLbl>
          </c:trendline>
          <c:xVal>
            <c:numRef>
              <c:f>Φύλλο1!$M$6:$M$17</c:f>
              <c:numCache>
                <c:formatCode>0.00</c:formatCode>
                <c:ptCount val="12"/>
                <c:pt idx="0">
                  <c:v>0.59516129032258069</c:v>
                </c:pt>
                <c:pt idx="1">
                  <c:v>0.29758064516129035</c:v>
                </c:pt>
                <c:pt idx="3">
                  <c:v>0.76875000000000004</c:v>
                </c:pt>
                <c:pt idx="5">
                  <c:v>0.51249999999999996</c:v>
                </c:pt>
                <c:pt idx="7">
                  <c:v>0.3075</c:v>
                </c:pt>
                <c:pt idx="8">
                  <c:v>0.79354838709677422</c:v>
                </c:pt>
                <c:pt idx="10">
                  <c:v>0.25624999999999998</c:v>
                </c:pt>
                <c:pt idx="11">
                  <c:v>0.18088235294117647</c:v>
                </c:pt>
              </c:numCache>
            </c:numRef>
          </c:xVal>
          <c:yVal>
            <c:numRef>
              <c:f>Φύλλο1!$N$6:$N$17</c:f>
              <c:numCache>
                <c:formatCode>0.00</c:formatCode>
                <c:ptCount val="12"/>
                <c:pt idx="0">
                  <c:v>99.66</c:v>
                </c:pt>
                <c:pt idx="1">
                  <c:v>45.9</c:v>
                </c:pt>
                <c:pt idx="3">
                  <c:v>122.59</c:v>
                </c:pt>
                <c:pt idx="5">
                  <c:v>77.87</c:v>
                </c:pt>
                <c:pt idx="7">
                  <c:v>50.3</c:v>
                </c:pt>
                <c:pt idx="8">
                  <c:v>121.345</c:v>
                </c:pt>
                <c:pt idx="10">
                  <c:v>40.379999999999995</c:v>
                </c:pt>
                <c:pt idx="11">
                  <c:v>33.119999999999997</c:v>
                </c:pt>
              </c:numCache>
            </c:numRef>
          </c:yVal>
          <c:smooth val="0"/>
          <c:extLst>
            <c:ext xmlns:c16="http://schemas.microsoft.com/office/drawing/2014/chart" uri="{C3380CC4-5D6E-409C-BE32-E72D297353CC}">
              <c16:uniqueId val="{00000001-2E0C-4270-BFC3-31869C49058B}"/>
            </c:ext>
          </c:extLst>
        </c:ser>
        <c:dLbls>
          <c:showLegendKey val="0"/>
          <c:showVal val="0"/>
          <c:showCatName val="0"/>
          <c:showSerName val="0"/>
          <c:showPercent val="0"/>
          <c:showBubbleSize val="0"/>
        </c:dLbls>
        <c:axId val="57082624"/>
        <c:axId val="57084160"/>
      </c:scatterChart>
      <c:valAx>
        <c:axId val="57082624"/>
        <c:scaling>
          <c:orientation val="minMax"/>
        </c:scaling>
        <c:delete val="0"/>
        <c:axPos val="b"/>
        <c:title>
          <c:tx>
            <c:rich>
              <a:bodyPr/>
              <a:lstStyle/>
              <a:p>
                <a:pPr>
                  <a:defRPr sz="1200"/>
                </a:pPr>
                <a:r>
                  <a:rPr lang="el-GR" sz="1200"/>
                  <a:t>Συγκέντρωση (</a:t>
                </a:r>
                <a:r>
                  <a:rPr lang="en-US" sz="1200"/>
                  <a:t>mg/ml)</a:t>
                </a:r>
              </a:p>
            </c:rich>
          </c:tx>
          <c:layout>
            <c:manualLayout>
              <c:xMode val="edge"/>
              <c:yMode val="edge"/>
              <c:x val="0.36397665216685321"/>
              <c:y val="0.91999134880356193"/>
            </c:manualLayout>
          </c:layout>
          <c:overlay val="0"/>
        </c:title>
        <c:numFmt formatCode="0.00" sourceLinked="1"/>
        <c:majorTickMark val="out"/>
        <c:minorTickMark val="none"/>
        <c:tickLblPos val="nextTo"/>
        <c:crossAx val="57084160"/>
        <c:crosses val="autoZero"/>
        <c:crossBetween val="midCat"/>
      </c:valAx>
      <c:valAx>
        <c:axId val="57084160"/>
        <c:scaling>
          <c:orientation val="minMax"/>
        </c:scaling>
        <c:delete val="0"/>
        <c:axPos val="l"/>
        <c:title>
          <c:tx>
            <c:rich>
              <a:bodyPr/>
              <a:lstStyle/>
              <a:p>
                <a:pPr>
                  <a:defRPr sz="1200"/>
                </a:pPr>
                <a:r>
                  <a:rPr lang="el-GR" sz="1200"/>
                  <a:t>Εμβαδόν κορυφών</a:t>
                </a:r>
              </a:p>
            </c:rich>
          </c:tx>
          <c:layout>
            <c:manualLayout>
              <c:xMode val="edge"/>
              <c:yMode val="edge"/>
              <c:x val="0"/>
              <c:y val="0.15757593796167521"/>
            </c:manualLayout>
          </c:layout>
          <c:overlay val="0"/>
        </c:title>
        <c:numFmt formatCode="0.00" sourceLinked="1"/>
        <c:majorTickMark val="out"/>
        <c:minorTickMark val="none"/>
        <c:tickLblPos val="nextTo"/>
        <c:crossAx val="57082624"/>
        <c:crosses val="autoZero"/>
        <c:crossBetween val="midCat"/>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1-28T22:55:27.762" idx="5">
    <p:pos x="10" y="10"/>
    <p:text>Η μέθοδος φωτομετρικού προσδιορισμού της Ρεμπαουδιοσίδης Α επέδειξε ικανοποιητικά τεχνικά χαρακτηριστικά κατά την επικύρωση της. Ωστόσο, η συγκεκριμένη μέθοδος έχει χαμηλή ευαισθησία, καθώς δεν επιτρέπει τον ξεχωριστό προσδιορισμό σε δείγματα τα οποία τυχόν περιέχουν παραπάνω από έναν γλυκοζίτη στεβιόλης.</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29T23:55:58.524" idx="11">
    <p:pos x="10" y="10"/>
    <p:text>Η χρωματογραφική μέθοδος ταυτόχρονου προσδιορισμού της Ρεμπαουδιοσίδης Α και της σακχαρίνης επέδειξε ικανοποιητικά τεχνικά χαρακτηριστικά. Ωστόσο, η χρωματογραφική μέθοδος αναμένεται να έχει μειωμένη ικανότητα διαχωρισμού της Ρεμπαουδιοσίδης Α από τη σακχαρίνη, όταν η συγκέντρωση της Ρεμπαουδιοσίδης Α είναι πολύ μεγαλύτερη. Ο λόγος είναι πως η κορυφή της Ρεμπαουδιοσίδης Α θα εμφανίζεται πολύ διευρυμένη και με ουρά, καλύπτοντας και την πολύ μικρότερη κορυφή της σακχαρίνης.</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30T00:56:34.794" idx="14">
    <p:pos x="10" y="10"/>
    <p:text>Με βάση τα αποτελέσματα των δύο αναλύσεων, κατασκευάστηκε καμπύλη για τον υπολογισμό του συντελεστή γραμμικής παλινδρόμησης για τη συσχέτιση μεταξύ των αποτελεσμάτων των δύο αναλύσεων. Η συσχέτιση των τιμών των δύο μεθόδων (όξινης υδρόλυσης και πρότυπης HPLC μεθόδου) με Pearson Regression Analysis ήταν θετική, γραμμική και στατιστικά σημαντική</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F19AC-2DAC-425B-9D42-89183E98A268}" type="datetimeFigureOut">
              <a:rPr lang="el-GR" smtClean="0"/>
              <a:t>13/4/2019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79918-3AF3-47FF-8337-23D8A7BEB68A}" type="slidenum">
              <a:rPr lang="el-GR" smtClean="0"/>
              <a:t>‹#›</a:t>
            </a:fld>
            <a:endParaRPr lang="el-GR"/>
          </a:p>
        </p:txBody>
      </p:sp>
    </p:spTree>
    <p:extLst>
      <p:ext uri="{BB962C8B-B14F-4D97-AF65-F5344CB8AC3E}">
        <p14:creationId xmlns:p14="http://schemas.microsoft.com/office/powerpoint/2010/main" val="428679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US" altLang="en-US" dirty="0">
              <a:solidFill>
                <a:srgbClr val="FF0000"/>
              </a:solidFill>
            </a:endParaRPr>
          </a:p>
        </p:txBody>
      </p:sp>
      <p:sp>
        <p:nvSpPr>
          <p:cNvPr id="614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AC26FA-E4AB-435A-8729-D5F16308F16F}" type="slidenum">
              <a:rPr lang="el-GR" altLang="en-US"/>
              <a:pPr eaLnBrk="1" hangingPunct="1"/>
              <a:t>1</a:t>
            </a:fld>
            <a:endParaRPr lang="el-GR" altLang="en-US"/>
          </a:p>
        </p:txBody>
      </p:sp>
    </p:spTree>
    <p:extLst>
      <p:ext uri="{BB962C8B-B14F-4D97-AF65-F5344CB8AC3E}">
        <p14:creationId xmlns:p14="http://schemas.microsoft.com/office/powerpoint/2010/main" val="228689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C179918-3AF3-47FF-8337-23D8A7BEB68A}" type="slidenum">
              <a:rPr lang="el-GR" smtClean="0"/>
              <a:t>14</a:t>
            </a:fld>
            <a:endParaRPr lang="el-GR"/>
          </a:p>
        </p:txBody>
      </p:sp>
    </p:spTree>
    <p:extLst>
      <p:ext uri="{BB962C8B-B14F-4D97-AF65-F5344CB8AC3E}">
        <p14:creationId xmlns:p14="http://schemas.microsoft.com/office/powerpoint/2010/main" val="264120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79918-3AF3-47FF-8337-23D8A7BEB68A}" type="slidenum">
              <a:rPr lang="el-GR" smtClean="0"/>
              <a:t>18</a:t>
            </a:fld>
            <a:endParaRPr lang="el-GR"/>
          </a:p>
        </p:txBody>
      </p:sp>
    </p:spTree>
    <p:extLst>
      <p:ext uri="{BB962C8B-B14F-4D97-AF65-F5344CB8AC3E}">
        <p14:creationId xmlns:p14="http://schemas.microsoft.com/office/powerpoint/2010/main" val="158429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C179918-3AF3-47FF-8337-23D8A7BEB68A}" type="slidenum">
              <a:rPr lang="el-GR" smtClean="0"/>
              <a:t>20</a:t>
            </a:fld>
            <a:endParaRPr lang="el-GR"/>
          </a:p>
        </p:txBody>
      </p:sp>
    </p:spTree>
    <p:extLst>
      <p:ext uri="{BB962C8B-B14F-4D97-AF65-F5344CB8AC3E}">
        <p14:creationId xmlns:p14="http://schemas.microsoft.com/office/powerpoint/2010/main" val="305056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C179918-3AF3-47FF-8337-23D8A7BEB68A}" type="slidenum">
              <a:rPr lang="el-GR" smtClean="0"/>
              <a:t>21</a:t>
            </a:fld>
            <a:endParaRPr lang="el-GR"/>
          </a:p>
        </p:txBody>
      </p:sp>
    </p:spTree>
    <p:extLst>
      <p:ext uri="{BB962C8B-B14F-4D97-AF65-F5344CB8AC3E}">
        <p14:creationId xmlns:p14="http://schemas.microsoft.com/office/powerpoint/2010/main" val="305056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79918-3AF3-47FF-8337-23D8A7BEB68A}" type="slidenum">
              <a:rPr lang="el-GR" smtClean="0"/>
              <a:t>35</a:t>
            </a:fld>
            <a:endParaRPr lang="el-GR"/>
          </a:p>
        </p:txBody>
      </p:sp>
    </p:spTree>
    <p:extLst>
      <p:ext uri="{BB962C8B-B14F-4D97-AF65-F5344CB8AC3E}">
        <p14:creationId xmlns:p14="http://schemas.microsoft.com/office/powerpoint/2010/main" val="401786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E4F3AC-3755-4AF6-BE0E-E1E1B8E2BB04}" type="slidenum">
              <a:rPr lang="el-GR" altLang="en-US"/>
              <a:pPr eaLnBrk="1" hangingPunct="1"/>
              <a:t>43</a:t>
            </a:fld>
            <a:endParaRPr lang="el-GR" altLang="en-US"/>
          </a:p>
        </p:txBody>
      </p:sp>
    </p:spTree>
    <p:extLst>
      <p:ext uri="{BB962C8B-B14F-4D97-AF65-F5344CB8AC3E}">
        <p14:creationId xmlns:p14="http://schemas.microsoft.com/office/powerpoint/2010/main" val="363853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372361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351394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259255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293218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67541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341047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189231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402368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324436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180288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CF3C5-536F-4FB2-A274-831E6567B0B2}" type="datetimeFigureOut">
              <a:rPr lang="el-GR" smtClean="0"/>
              <a:t>13/4/2019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6EE71C32-D0A2-4B0B-AD70-CCD36DCD50A7}" type="slidenum">
              <a:rPr lang="el-GR" smtClean="0"/>
              <a:t>‹#›</a:t>
            </a:fld>
            <a:endParaRPr lang="el-GR" dirty="0"/>
          </a:p>
        </p:txBody>
      </p:sp>
    </p:spTree>
    <p:extLst>
      <p:ext uri="{BB962C8B-B14F-4D97-AF65-F5344CB8AC3E}">
        <p14:creationId xmlns:p14="http://schemas.microsoft.com/office/powerpoint/2010/main" val="356253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CF3C5-536F-4FB2-A274-831E6567B0B2}" type="datetimeFigureOut">
              <a:rPr lang="el-GR" smtClean="0"/>
              <a:t>13/4/2019</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71C32-D0A2-4B0B-AD70-CCD36DCD50A7}" type="slidenum">
              <a:rPr lang="el-GR" smtClean="0"/>
              <a:t>‹#›</a:t>
            </a:fld>
            <a:endParaRPr lang="el-GR" dirty="0"/>
          </a:p>
        </p:txBody>
      </p:sp>
    </p:spTree>
    <p:extLst>
      <p:ext uri="{BB962C8B-B14F-4D97-AF65-F5344CB8AC3E}">
        <p14:creationId xmlns:p14="http://schemas.microsoft.com/office/powerpoint/2010/main" val="392282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udyhplc.com/hplcinstrument.php" TargetMode="External"/><Relationship Id="rId5" Type="http://schemas.openxmlformats.org/officeDocument/2006/relationships/image" Target="../media/image1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academic.brooklyn.cuny.edu/biology/bio4fv/page/hydropho.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gr/url?sa=i&amp;rct=j&amp;q=hplc+chromatograph+picture&amp;source=images&amp;cd=&amp;cad=rja&amp;docid=oNST5POnH8PeVM&amp;tbnid=jXM_w1WrHUX7XM:&amp;ved=0CAUQjRw&amp;url=http://beninger-consulting.com/test.html&amp;ei=dC1IUa7yKa6k0AWz1YGQBQ&amp;bvm=bv.43828540,d.ZWU&amp;psig=AFQjCNGhjO-Ljst5X-udae4K7jV34uMzWw&amp;ust=1363769492087223"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s://www.youtube.com/watch?v=qXmSb6Xwr5k"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www.youtube.com/watch?v=IUwRWn9pEd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r06S7UO1DF4"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sfxEj_MxBc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gr/url?sa=i&amp;source=images&amp;cd=&amp;cad=rja&amp;docid=se35FmobdIlXaM&amp;tbnid=Vopxqpby3hxuzM:&amp;ved=0CAgQjRwwAA&amp;url=http://chemwiki.ucdavis.edu/Analytical_Chemistry/Instrumental_Analysis/Chromatography/Liquid_Chromatography/Ion_Exchange_Chromatography&amp;ei=6rpHUcSlJc_MsgbX3IDwAw&amp;psig=AFQjCNFjSoWPZPY2g8v4ZmnaOdT1LVXxAg&amp;ust=1363741802683511"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efUrl_djzQ0"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hyperlink" Target="https://www.youtube.com/watch?v=rPRbqYWlSEo"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gr/url?sa=i&amp;rct=j&amp;q=affinity+chromatography&amp;source=images&amp;cd=&amp;cad=rja&amp;docid=EgWzHd46VpEosM&amp;tbnid=THA9bDx0mqvWwM:&amp;ved=0CAUQjRw&amp;url=http://www.bio-rad.com/evportal/en/US/LSR/Solutions/LUSMJIDN/Affinity-Chromatography&amp;ei=E71HUYb-O8KUtAa3_IGACQ&amp;bvm=bv.43828540,d.Yms&amp;psig=AFQjCNFgk6RPEVGEqEL2YbDoyd28vSBMzg&amp;ust=1363742318913273"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24544" y="2492896"/>
            <a:ext cx="9144000" cy="4032448"/>
          </a:xfrm>
        </p:spPr>
        <p:txBody>
          <a:bodyPr>
            <a:normAutofit/>
          </a:bodyPr>
          <a:lstStyle/>
          <a:p>
            <a:pPr>
              <a:spcBef>
                <a:spcPts val="0"/>
              </a:spcBef>
              <a:spcAft>
                <a:spcPts val="1800"/>
              </a:spcAft>
              <a:defRPr/>
            </a:pPr>
            <a:r>
              <a:rPr lang="el-GR" sz="2800" b="1" dirty="0">
                <a:solidFill>
                  <a:schemeClr val="tx1"/>
                </a:solidFill>
              </a:rPr>
              <a:t>              Η Υγρή Χρωματογραφία Υψηλής Πίεσης (HPLC)           στην κλινική ανάλυση</a:t>
            </a:r>
            <a:endParaRPr lang="en-US" sz="2200" b="1" dirty="0">
              <a:solidFill>
                <a:schemeClr val="tx1"/>
              </a:solidFill>
            </a:endParaRPr>
          </a:p>
          <a:p>
            <a:pPr>
              <a:spcBef>
                <a:spcPts val="0"/>
              </a:spcBef>
              <a:buFont typeface="Arial" charset="0"/>
              <a:buNone/>
              <a:defRPr/>
            </a:pPr>
            <a:endParaRPr lang="el-GR" sz="2200" dirty="0"/>
          </a:p>
          <a:p>
            <a:pPr>
              <a:spcBef>
                <a:spcPts val="0"/>
              </a:spcBef>
              <a:buFont typeface="Arial" charset="0"/>
              <a:buNone/>
              <a:defRPr/>
            </a:pPr>
            <a:endParaRPr lang="el-GR" sz="2200" dirty="0"/>
          </a:p>
          <a:p>
            <a:pPr>
              <a:spcBef>
                <a:spcPts val="0"/>
              </a:spcBef>
              <a:buFont typeface="Arial" charset="0"/>
              <a:buNone/>
              <a:defRPr/>
            </a:pPr>
            <a:endParaRPr lang="en-US" sz="2200" dirty="0"/>
          </a:p>
          <a:p>
            <a:pPr>
              <a:spcBef>
                <a:spcPts val="0"/>
              </a:spcBef>
              <a:buFont typeface="Arial" charset="0"/>
              <a:buNone/>
              <a:defRPr/>
            </a:pPr>
            <a:r>
              <a:rPr lang="el-GR" sz="2200" dirty="0"/>
              <a:t>     Χριστίνα Φούντζουλα</a:t>
            </a:r>
            <a:r>
              <a:rPr lang="en-US" sz="2200" dirty="0"/>
              <a:t>, </a:t>
            </a:r>
            <a:r>
              <a:rPr lang="el-GR" sz="2200" dirty="0"/>
              <a:t>Γεωργία Τσότσου</a:t>
            </a:r>
          </a:p>
          <a:p>
            <a:pPr>
              <a:spcBef>
                <a:spcPts val="0"/>
              </a:spcBef>
              <a:buFont typeface="Arial" charset="0"/>
              <a:buNone/>
              <a:defRPr/>
            </a:pPr>
            <a:endParaRPr lang="el-GR" sz="2200" dirty="0"/>
          </a:p>
          <a:p>
            <a:pPr>
              <a:spcBef>
                <a:spcPts val="0"/>
              </a:spcBef>
              <a:buFont typeface="Arial" charset="0"/>
              <a:buNone/>
              <a:defRPr/>
            </a:pPr>
            <a:r>
              <a:rPr lang="el-GR" sz="2200" dirty="0"/>
              <a:t>     Τμήμα Ιατρικών Εργαστηρίων</a:t>
            </a:r>
          </a:p>
          <a:p>
            <a:pPr>
              <a:spcBef>
                <a:spcPts val="0"/>
              </a:spcBef>
              <a:buFont typeface="Arial" charset="0"/>
              <a:buNone/>
              <a:defRPr/>
            </a:pPr>
            <a:r>
              <a:rPr lang="el-GR" sz="2200" dirty="0"/>
              <a:t>      ΤΕΙ Αθήνας</a:t>
            </a:r>
          </a:p>
        </p:txBody>
      </p:sp>
      <p:pic>
        <p:nvPicPr>
          <p:cNvPr id="2052" name="Picture 3" descr="Λογότυπο Τεχνολογικού Ιδρύματος Αθήν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1076325"/>
          </a:xfrm>
          <a:prstGeom prst="rect">
            <a:avLst/>
          </a:prstGeom>
        </p:spPr>
        <p:txBody>
          <a:bodyPr>
            <a:spAutoFit/>
          </a:bodyPr>
          <a:lstStyle/>
          <a:p>
            <a:pPr algn="ctr">
              <a:defRPr/>
            </a:pPr>
            <a:r>
              <a:rPr lang="el-GR" sz="1600" dirty="0">
                <a:latin typeface="+mn-lt"/>
                <a:cs typeface="Arial" charset="0"/>
              </a:rPr>
              <a:t>ΜΔΕ Τμήματος Ιατρικών Εργαστηρίων </a:t>
            </a:r>
          </a:p>
          <a:p>
            <a:pPr algn="ctr">
              <a:defRPr/>
            </a:pPr>
            <a:r>
              <a:rPr lang="el-GR" sz="1600" dirty="0">
                <a:latin typeface="+mn-lt"/>
                <a:cs typeface="Arial" charset="0"/>
              </a:rPr>
              <a:t>«</a:t>
            </a:r>
            <a:r>
              <a:rPr lang="el-GR" sz="1600" dirty="0" err="1">
                <a:latin typeface="+mn-lt"/>
                <a:cs typeface="Arial" charset="0"/>
              </a:rPr>
              <a:t>Βιοϊατρικές</a:t>
            </a:r>
            <a:r>
              <a:rPr lang="el-GR" sz="1600" dirty="0">
                <a:latin typeface="+mn-lt"/>
                <a:cs typeface="Arial" charset="0"/>
              </a:rPr>
              <a:t> Μέθοδοι και Τεχνολογία στη Διάγνωση»</a:t>
            </a:r>
            <a:endParaRPr lang="en-US" sz="1600" dirty="0">
              <a:latin typeface="+mn-lt"/>
              <a:cs typeface="Arial" charset="0"/>
            </a:endParaRPr>
          </a:p>
          <a:p>
            <a:pPr algn="ctr">
              <a:defRPr/>
            </a:pPr>
            <a:endParaRPr lang="en-US" sz="1600" dirty="0">
              <a:latin typeface="+mn-lt"/>
              <a:cs typeface="Arial" charset="0"/>
            </a:endParaRPr>
          </a:p>
          <a:p>
            <a:pPr algn="ctr">
              <a:defRPr/>
            </a:pPr>
            <a:r>
              <a:rPr lang="el-GR" sz="1600" dirty="0">
                <a:latin typeface="+mn-lt"/>
                <a:cs typeface="Arial" charset="0"/>
              </a:rPr>
              <a:t>Χειμερινό εξάμηνο 2015-2016</a:t>
            </a:r>
          </a:p>
        </p:txBody>
      </p:sp>
    </p:spTree>
    <p:extLst>
      <p:ext uri="{BB962C8B-B14F-4D97-AF65-F5344CB8AC3E}">
        <p14:creationId xmlns:p14="http://schemas.microsoft.com/office/powerpoint/2010/main" val="78249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tmlimg4.scribdassets.com/3zjeaqhtkwdx0vq/images/13-b3d219c0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66" y="260648"/>
            <a:ext cx="8601075" cy="6457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2946" y="3027958"/>
            <a:ext cx="5837111" cy="1015663"/>
          </a:xfrm>
          <a:prstGeom prst="rect">
            <a:avLst/>
          </a:prstGeom>
          <a:noFill/>
        </p:spPr>
        <p:txBody>
          <a:bodyPr wrap="none" rtlCol="0">
            <a:spAutoFit/>
          </a:bodyPr>
          <a:lstStyle/>
          <a:p>
            <a:r>
              <a:rPr lang="el-GR" sz="2000" b="1" dirty="0">
                <a:solidFill>
                  <a:schemeClr val="tx2">
                    <a:lumMod val="40000"/>
                    <a:lumOff val="60000"/>
                  </a:schemeClr>
                </a:solidFill>
              </a:rPr>
              <a:t>Δείγμα</a:t>
            </a:r>
            <a:r>
              <a:rPr lang="el-GR" sz="2000" dirty="0"/>
              <a:t> (π.χ. νερό λίμνης, τρόφιμο, δείγμα ούρων) </a:t>
            </a:r>
          </a:p>
          <a:p>
            <a:r>
              <a:rPr lang="el-GR" sz="2000" dirty="0"/>
              <a:t>μετά από κατεργασία (εκχύλιση) εισάγεται στη στήλη </a:t>
            </a:r>
          </a:p>
          <a:p>
            <a:r>
              <a:rPr lang="el-GR" sz="2000" dirty="0"/>
              <a:t>υπό τη συνεχή ροή της κινητής φάσης</a:t>
            </a:r>
          </a:p>
        </p:txBody>
      </p:sp>
      <p:sp>
        <p:nvSpPr>
          <p:cNvPr id="3" name="TextBox 2"/>
          <p:cNvSpPr txBox="1"/>
          <p:nvPr/>
        </p:nvSpPr>
        <p:spPr>
          <a:xfrm>
            <a:off x="1979712" y="4180438"/>
            <a:ext cx="1371209" cy="400110"/>
          </a:xfrm>
          <a:prstGeom prst="rect">
            <a:avLst/>
          </a:prstGeom>
          <a:noFill/>
        </p:spPr>
        <p:txBody>
          <a:bodyPr wrap="none" rtlCol="0">
            <a:spAutoFit/>
          </a:bodyPr>
          <a:lstStyle/>
          <a:p>
            <a:r>
              <a:rPr lang="el-GR" sz="2000" b="1" dirty="0"/>
              <a:t>Ανιχνευτής</a:t>
            </a:r>
          </a:p>
        </p:txBody>
      </p:sp>
      <p:cxnSp>
        <p:nvCxnSpPr>
          <p:cNvPr id="5" name="Straight Arrow Connector 4"/>
          <p:cNvCxnSpPr>
            <a:stCxn id="3" idx="1"/>
          </p:cNvCxnSpPr>
          <p:nvPr/>
        </p:nvCxnSpPr>
        <p:spPr>
          <a:xfrm flipH="1" flipV="1">
            <a:off x="1547664" y="4365105"/>
            <a:ext cx="432048" cy="15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στήλης</a:t>
            </a:r>
            <a:endParaRPr lang="el-GR" sz="2400" b="1" dirty="0"/>
          </a:p>
        </p:txBody>
      </p:sp>
      <p:sp>
        <p:nvSpPr>
          <p:cNvPr id="8" name="Rectangle 7"/>
          <p:cNvSpPr/>
          <p:nvPr/>
        </p:nvSpPr>
        <p:spPr>
          <a:xfrm>
            <a:off x="2378993" y="1357561"/>
            <a:ext cx="6552728" cy="1323439"/>
          </a:xfrm>
          <a:prstGeom prst="rect">
            <a:avLst/>
          </a:prstGeom>
        </p:spPr>
        <p:txBody>
          <a:bodyPr wrap="square">
            <a:spAutoFit/>
          </a:bodyPr>
          <a:lstStyle/>
          <a:p>
            <a:r>
              <a:rPr lang="el-GR" sz="2000" dirty="0"/>
              <a:t>Στην χρωματογραφία στήλης η στατική φάση βρίσκεται μέσα σε μια </a:t>
            </a:r>
            <a:r>
              <a:rPr lang="el-GR" sz="2000" b="1" dirty="0"/>
              <a:t>στήλη</a:t>
            </a:r>
            <a:r>
              <a:rPr lang="el-GR" sz="2000" dirty="0"/>
              <a:t>, ενώ η κινητή φάση περνά διαμέσου της στήλης είτε λόγω βαρύτητας ή με τη χρήση περισταλτικής αντλίας (</a:t>
            </a:r>
            <a:r>
              <a:rPr lang="en-US" sz="2000" dirty="0"/>
              <a:t>HPLC-High Pressure Liquid Chromatography)</a:t>
            </a:r>
            <a:endParaRPr lang="el-GR" sz="2000" dirty="0"/>
          </a:p>
        </p:txBody>
      </p:sp>
      <p:cxnSp>
        <p:nvCxnSpPr>
          <p:cNvPr id="6" name="Elbow Connector 5"/>
          <p:cNvCxnSpPr/>
          <p:nvPr/>
        </p:nvCxnSpPr>
        <p:spPr>
          <a:xfrm rot="16200000" flipV="1">
            <a:off x="1248942" y="2359571"/>
            <a:ext cx="2004839" cy="255265"/>
          </a:xfrm>
          <a:prstGeom prst="bentConnector3">
            <a:avLst>
              <a:gd name="adj1" fmla="val -836"/>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rot="10800000">
            <a:off x="0" y="1690235"/>
            <a:ext cx="1412615" cy="1165258"/>
          </a:xfrm>
          <a:prstGeom prst="rect">
            <a:avLst/>
          </a:prstGeom>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5" y="4365105"/>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5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 name="Picture 71" descr="http://htmlimg4.scribdassets.com/3zjeaqhtkwdx0vq/images/14-a11cdcfa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601075" cy="645795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07504" y="4509120"/>
            <a:ext cx="1224822" cy="369332"/>
          </a:xfrm>
          <a:prstGeom prst="rect">
            <a:avLst/>
          </a:prstGeom>
          <a:noFill/>
        </p:spPr>
        <p:txBody>
          <a:bodyPr wrap="none" rtlCol="0">
            <a:spAutoFit/>
          </a:bodyPr>
          <a:lstStyle/>
          <a:p>
            <a:r>
              <a:rPr lang="el-GR" dirty="0"/>
              <a:t>Ανιχνευτής</a:t>
            </a:r>
          </a:p>
        </p:txBody>
      </p:sp>
      <p:cxnSp>
        <p:nvCxnSpPr>
          <p:cNvPr id="10" name="Straight Arrow Connector 9"/>
          <p:cNvCxnSpPr>
            <a:stCxn id="48" idx="3"/>
          </p:cNvCxnSpPr>
          <p:nvPr/>
        </p:nvCxnSpPr>
        <p:spPr>
          <a:xfrm>
            <a:off x="1332326" y="4693786"/>
            <a:ext cx="35935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851920" y="1772816"/>
            <a:ext cx="4824536" cy="1015663"/>
          </a:xfrm>
          <a:prstGeom prst="rect">
            <a:avLst/>
          </a:prstGeom>
        </p:spPr>
        <p:txBody>
          <a:bodyPr wrap="square">
            <a:spAutoFit/>
          </a:bodyPr>
          <a:lstStyle/>
          <a:p>
            <a:r>
              <a:rPr lang="el-GR" sz="2000" dirty="0"/>
              <a:t>Τα συστατικά του δείγματος διαχωρίζονται</a:t>
            </a:r>
            <a:r>
              <a:rPr lang="en-US" sz="2000" dirty="0"/>
              <a:t>, </a:t>
            </a:r>
            <a:r>
              <a:rPr lang="el-GR" sz="2000" dirty="0"/>
              <a:t>με την προϋπόθεση ότι έχουν διαφορετικούς συντελεστές κατανομής. </a:t>
            </a:r>
          </a:p>
        </p:txBody>
      </p:sp>
      <p:sp>
        <p:nvSpPr>
          <p:cNvPr id="6"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στήλης</a:t>
            </a:r>
            <a:endParaRPr lang="el-GR" sz="2400"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66" y="4693786"/>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2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0025"/>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77035" y="1640185"/>
            <a:ext cx="4366965" cy="1015663"/>
          </a:xfrm>
          <a:prstGeom prst="rect">
            <a:avLst/>
          </a:prstGeom>
          <a:noFill/>
        </p:spPr>
        <p:txBody>
          <a:bodyPr wrap="none" rtlCol="0">
            <a:spAutoFit/>
          </a:bodyPr>
          <a:lstStyle/>
          <a:p>
            <a:r>
              <a:rPr lang="el-GR" sz="2000" dirty="0"/>
              <a:t>Κατά την πρόοδο της ανάλυσης,</a:t>
            </a:r>
          </a:p>
          <a:p>
            <a:r>
              <a:rPr lang="el-GR" sz="2000" dirty="0"/>
              <a:t> ο διαχωρισμός των συστατικών γίνεται </a:t>
            </a:r>
          </a:p>
          <a:p>
            <a:r>
              <a:rPr lang="el-GR" sz="2000" dirty="0"/>
              <a:t>αποτελεσματικότερος</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7072"/>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72079" y="5620598"/>
            <a:ext cx="864339" cy="369332"/>
          </a:xfrm>
          <a:prstGeom prst="rect">
            <a:avLst/>
          </a:prstGeom>
          <a:noFill/>
        </p:spPr>
        <p:txBody>
          <a:bodyPr wrap="none" rtlCol="0">
            <a:spAutoFit/>
          </a:bodyPr>
          <a:lstStyle/>
          <a:p>
            <a:r>
              <a:rPr lang="el-GR" dirty="0"/>
              <a:t>Χρόνος</a:t>
            </a:r>
          </a:p>
        </p:txBody>
      </p:sp>
      <p:sp>
        <p:nvSpPr>
          <p:cNvPr id="4" name="TextBox 3"/>
          <p:cNvSpPr txBox="1"/>
          <p:nvPr/>
        </p:nvSpPr>
        <p:spPr>
          <a:xfrm>
            <a:off x="223838" y="4443353"/>
            <a:ext cx="923330" cy="1361911"/>
          </a:xfrm>
          <a:prstGeom prst="rect">
            <a:avLst/>
          </a:prstGeom>
          <a:noFill/>
        </p:spPr>
        <p:txBody>
          <a:bodyPr vert="vert270" wrap="none" rtlCol="0">
            <a:spAutoFit/>
          </a:bodyPr>
          <a:lstStyle/>
          <a:p>
            <a:pPr algn="ctr"/>
            <a:r>
              <a:rPr lang="el-GR" sz="1600" dirty="0"/>
              <a:t>Σήμα που </a:t>
            </a:r>
          </a:p>
          <a:p>
            <a:pPr algn="ctr"/>
            <a:r>
              <a:rPr lang="el-GR" sz="1600" dirty="0"/>
              <a:t>διαβάζεται</a:t>
            </a:r>
          </a:p>
          <a:p>
            <a:pPr algn="ctr"/>
            <a:r>
              <a:rPr lang="el-GR" sz="1600" dirty="0"/>
              <a:t> από ανιχνευτή</a:t>
            </a:r>
          </a:p>
        </p:txBody>
      </p:sp>
      <p:sp>
        <p:nvSpPr>
          <p:cNvPr id="7" name="Title 1"/>
          <p:cNvSpPr txBox="1">
            <a:spLocks/>
          </p:cNvSpPr>
          <p:nvPr/>
        </p:nvSpPr>
        <p:spPr>
          <a:xfrm>
            <a:off x="179512" y="-171400"/>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στήλης</a:t>
            </a:r>
            <a:endParaRPr lang="el-GR" sz="2400" b="1" dirty="0"/>
          </a:p>
        </p:txBody>
      </p:sp>
    </p:spTree>
    <p:extLst>
      <p:ext uri="{BB962C8B-B14F-4D97-AF65-F5344CB8AC3E}">
        <p14:creationId xmlns:p14="http://schemas.microsoft.com/office/powerpoint/2010/main" val="320460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0025"/>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064"/>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4365104"/>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στήλης</a:t>
            </a:r>
            <a:endParaRPr lang="el-GR" sz="2400" b="1" dirty="0"/>
          </a:p>
        </p:txBody>
      </p:sp>
      <p:sp>
        <p:nvSpPr>
          <p:cNvPr id="2" name="Rectangle 1"/>
          <p:cNvSpPr/>
          <p:nvPr/>
        </p:nvSpPr>
        <p:spPr>
          <a:xfrm>
            <a:off x="6174681" y="1530549"/>
            <a:ext cx="2664296" cy="3170099"/>
          </a:xfrm>
          <a:prstGeom prst="rect">
            <a:avLst/>
          </a:prstGeom>
        </p:spPr>
        <p:txBody>
          <a:bodyPr wrap="square">
            <a:spAutoFit/>
          </a:bodyPr>
          <a:lstStyle/>
          <a:p>
            <a:r>
              <a:rPr lang="el-GR" sz="2000" dirty="0"/>
              <a:t>Με την ολοκλήρωση της πορείας τους στη στήλη τα συστατικά θα έχουν </a:t>
            </a:r>
            <a:r>
              <a:rPr lang="el-GR" sz="2000" dirty="0" err="1"/>
              <a:t>διαχωρισθεί</a:t>
            </a:r>
            <a:r>
              <a:rPr lang="el-GR" sz="2000" dirty="0"/>
              <a:t>, δηλαδή θα έχουν εξέλθει  σε διαφορετικούς χρόνους. Μπορούν και να συλλεχθούν με </a:t>
            </a:r>
            <a:r>
              <a:rPr lang="el-GR" sz="2000" dirty="0" err="1"/>
              <a:t>κλασματοσυλλέκτη</a:t>
            </a:r>
            <a:r>
              <a:rPr lang="el-GR" dirty="0"/>
              <a:t>.</a:t>
            </a:r>
          </a:p>
        </p:txBody>
      </p:sp>
    </p:spTree>
    <p:extLst>
      <p:ext uri="{BB962C8B-B14F-4D97-AF65-F5344CB8AC3E}">
        <p14:creationId xmlns:p14="http://schemas.microsoft.com/office/powerpoint/2010/main" val="84991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200025"/>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45" y="4365104"/>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4039393"/>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στήλης</a:t>
            </a:r>
            <a:endParaRPr lang="el-GR" sz="2400" b="1" dirty="0"/>
          </a:p>
        </p:txBody>
      </p:sp>
      <p:sp>
        <p:nvSpPr>
          <p:cNvPr id="3" name="Rectangle 2"/>
          <p:cNvSpPr/>
          <p:nvPr/>
        </p:nvSpPr>
        <p:spPr>
          <a:xfrm>
            <a:off x="393997" y="6183330"/>
            <a:ext cx="4125104" cy="646331"/>
          </a:xfrm>
          <a:prstGeom prst="rect">
            <a:avLst/>
          </a:prstGeom>
        </p:spPr>
        <p:txBody>
          <a:bodyPr wrap="none">
            <a:spAutoFit/>
          </a:bodyPr>
          <a:lstStyle/>
          <a:p>
            <a:r>
              <a:rPr lang="el-GR" dirty="0">
                <a:hlinkClick r:id="rId6"/>
              </a:rPr>
              <a:t>http://studyhplc.com/hplcinstrument.php</a:t>
            </a:r>
            <a:endParaRPr lang="el-GR" dirty="0"/>
          </a:p>
          <a:p>
            <a:r>
              <a:rPr lang="el-GR" dirty="0"/>
              <a:t> </a:t>
            </a:r>
            <a:endParaRPr lang="en-US" dirty="0"/>
          </a:p>
        </p:txBody>
      </p:sp>
    </p:spTree>
    <p:extLst>
      <p:ext uri="{BB962C8B-B14F-4D97-AF65-F5344CB8AC3E}">
        <p14:creationId xmlns:p14="http://schemas.microsoft.com/office/powerpoint/2010/main" val="22013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95723" y="724943"/>
            <a:ext cx="8521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18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9pPr>
          </a:lstStyle>
          <a:p>
            <a:pPr eaLnBrk="1"/>
            <a:r>
              <a:rPr lang="el-GR" altLang="ja-JP" sz="2000" b="1" dirty="0"/>
              <a:t>Πολικότητα</a:t>
            </a:r>
            <a:endParaRPr lang="en-US" altLang="ja-JP" sz="2000" b="1" dirty="0"/>
          </a:p>
          <a:p>
            <a:pPr marL="266700" lvl="1" indent="-266700" eaLnBrk="1"/>
            <a:r>
              <a:rPr lang="el-GR" altLang="ja-JP" sz="1800" dirty="0"/>
              <a:t>Ιδιότητα μίας ουσίας λόγω διαχωρισμού φορτίων στο μόριό της</a:t>
            </a:r>
          </a:p>
        </p:txBody>
      </p:sp>
      <p:grpSp>
        <p:nvGrpSpPr>
          <p:cNvPr id="6" name="Group 5"/>
          <p:cNvGrpSpPr>
            <a:grpSpLocks/>
          </p:cNvGrpSpPr>
          <p:nvPr/>
        </p:nvGrpSpPr>
        <p:grpSpPr bwMode="auto">
          <a:xfrm>
            <a:off x="4572000" y="1834605"/>
            <a:ext cx="1179512" cy="1144588"/>
            <a:chOff x="2499" y="2688"/>
            <a:chExt cx="743" cy="721"/>
          </a:xfrm>
        </p:grpSpPr>
        <p:sp>
          <p:nvSpPr>
            <p:cNvPr id="36" name="Text Box 27"/>
            <p:cNvSpPr txBox="1">
              <a:spLocks noChangeArrowheads="1"/>
            </p:cNvSpPr>
            <p:nvPr/>
          </p:nvSpPr>
          <p:spPr bwMode="auto">
            <a:xfrm>
              <a:off x="2747" y="281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O</a:t>
              </a:r>
            </a:p>
          </p:txBody>
        </p:sp>
        <p:sp>
          <p:nvSpPr>
            <p:cNvPr id="37" name="Text Box 28"/>
            <p:cNvSpPr txBox="1">
              <a:spLocks noChangeArrowheads="1"/>
            </p:cNvSpPr>
            <p:nvPr/>
          </p:nvSpPr>
          <p:spPr bwMode="auto">
            <a:xfrm>
              <a:off x="2499" y="30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8" name="Text Box 29"/>
            <p:cNvSpPr txBox="1">
              <a:spLocks noChangeArrowheads="1"/>
            </p:cNvSpPr>
            <p:nvPr/>
          </p:nvSpPr>
          <p:spPr bwMode="auto">
            <a:xfrm>
              <a:off x="2987" y="30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9" name="Line 30"/>
            <p:cNvSpPr>
              <a:spLocks noChangeShapeType="1"/>
            </p:cNvSpPr>
            <p:nvPr/>
          </p:nvSpPr>
          <p:spPr bwMode="auto">
            <a:xfrm flipH="1">
              <a:off x="2715" y="3042"/>
              <a:ext cx="96" cy="96"/>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Line 31"/>
            <p:cNvSpPr>
              <a:spLocks noChangeShapeType="1"/>
            </p:cNvSpPr>
            <p:nvPr/>
          </p:nvSpPr>
          <p:spPr bwMode="auto">
            <a:xfrm>
              <a:off x="2949" y="3042"/>
              <a:ext cx="96" cy="96"/>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1" name="Oval 40"/>
            <p:cNvSpPr>
              <a:spLocks noChangeArrowheads="1"/>
            </p:cNvSpPr>
            <p:nvPr/>
          </p:nvSpPr>
          <p:spPr bwMode="auto">
            <a:xfrm>
              <a:off x="2807" y="2688"/>
              <a:ext cx="145" cy="145"/>
            </a:xfrm>
            <a:prstGeom prst="ellipse">
              <a:avLst/>
            </a:prstGeom>
            <a:noFill/>
            <a:ln w="19050">
              <a:solidFill>
                <a:schemeClr val="accent2"/>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dirty="0">
                  <a:solidFill>
                    <a:schemeClr val="accent2"/>
                  </a:solidFill>
                  <a:cs typeface="Arial" pitchFamily="34" charset="0"/>
                </a:rPr>
                <a:t>–</a:t>
              </a:r>
            </a:p>
          </p:txBody>
        </p:sp>
        <p:sp>
          <p:nvSpPr>
            <p:cNvPr id="42" name="Oval 41"/>
            <p:cNvSpPr>
              <a:spLocks noChangeArrowheads="1"/>
            </p:cNvSpPr>
            <p:nvPr/>
          </p:nvSpPr>
          <p:spPr bwMode="auto">
            <a:xfrm>
              <a:off x="2807" y="3264"/>
              <a:ext cx="145" cy="145"/>
            </a:xfrm>
            <a:prstGeom prst="ellipse">
              <a:avLst/>
            </a:prstGeom>
            <a:noFill/>
            <a:ln w="19050">
              <a:solidFill>
                <a:schemeClr val="accent2"/>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dirty="0">
                  <a:solidFill>
                    <a:schemeClr val="accent2"/>
                  </a:solidFill>
                </a:rPr>
                <a:t>+</a:t>
              </a:r>
            </a:p>
          </p:txBody>
        </p:sp>
      </p:grpSp>
      <p:grpSp>
        <p:nvGrpSpPr>
          <p:cNvPr id="7" name="Group 6"/>
          <p:cNvGrpSpPr>
            <a:grpSpLocks/>
          </p:cNvGrpSpPr>
          <p:nvPr/>
        </p:nvGrpSpPr>
        <p:grpSpPr bwMode="auto">
          <a:xfrm>
            <a:off x="632496" y="1556792"/>
            <a:ext cx="1249364" cy="1682751"/>
            <a:chOff x="1180" y="2687"/>
            <a:chExt cx="787" cy="1060"/>
          </a:xfrm>
        </p:grpSpPr>
        <p:sp>
          <p:nvSpPr>
            <p:cNvPr id="27" name="Text Box 35"/>
            <p:cNvSpPr txBox="1">
              <a:spLocks noChangeArrowheads="1"/>
            </p:cNvSpPr>
            <p:nvPr/>
          </p:nvSpPr>
          <p:spPr bwMode="auto">
            <a:xfrm>
              <a:off x="1459" y="302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C</a:t>
              </a:r>
            </a:p>
          </p:txBody>
        </p:sp>
        <p:sp>
          <p:nvSpPr>
            <p:cNvPr id="28" name="Text Box 36"/>
            <p:cNvSpPr txBox="1">
              <a:spLocks noChangeArrowheads="1"/>
            </p:cNvSpPr>
            <p:nvPr/>
          </p:nvSpPr>
          <p:spPr bwMode="auto">
            <a:xfrm>
              <a:off x="1180" y="329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29" name="Text Box 37"/>
            <p:cNvSpPr txBox="1">
              <a:spLocks noChangeArrowheads="1"/>
            </p:cNvSpPr>
            <p:nvPr/>
          </p:nvSpPr>
          <p:spPr bwMode="auto">
            <a:xfrm>
              <a:off x="1712" y="329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0" name="Line 38"/>
            <p:cNvSpPr>
              <a:spLocks noChangeShapeType="1"/>
            </p:cNvSpPr>
            <p:nvPr/>
          </p:nvSpPr>
          <p:spPr bwMode="auto">
            <a:xfrm flipH="1">
              <a:off x="1392" y="3264"/>
              <a:ext cx="96" cy="96"/>
            </a:xfrm>
            <a:prstGeom prst="line">
              <a:avLst/>
            </a:prstGeom>
            <a:noFill/>
            <a:ln w="19050">
              <a:solidFill>
                <a:schemeClr val="tx1"/>
              </a:solidFill>
              <a:prstDash val="sysDot"/>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1" name="Line 39"/>
            <p:cNvSpPr>
              <a:spLocks noChangeShapeType="1"/>
            </p:cNvSpPr>
            <p:nvPr/>
          </p:nvSpPr>
          <p:spPr bwMode="auto">
            <a:xfrm>
              <a:off x="1680" y="3264"/>
              <a:ext cx="96" cy="96"/>
            </a:xfrm>
            <a:prstGeom prst="line">
              <a:avLst/>
            </a:prstGeom>
            <a:noFill/>
            <a:ln w="19050">
              <a:solidFill>
                <a:schemeClr val="tx1"/>
              </a:solidFill>
              <a:prstDash val="sysDot"/>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2" name="Text Box 40"/>
            <p:cNvSpPr txBox="1">
              <a:spLocks noChangeArrowheads="1"/>
            </p:cNvSpPr>
            <p:nvPr/>
          </p:nvSpPr>
          <p:spPr bwMode="auto">
            <a:xfrm>
              <a:off x="1454" y="268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3" name="Text Box 41"/>
            <p:cNvSpPr txBox="1">
              <a:spLocks noChangeArrowheads="1"/>
            </p:cNvSpPr>
            <p:nvPr/>
          </p:nvSpPr>
          <p:spPr bwMode="auto">
            <a:xfrm>
              <a:off x="1454" y="345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4" name="AutoShape 42"/>
            <p:cNvSpPr>
              <a:spLocks noChangeArrowheads="1"/>
            </p:cNvSpPr>
            <p:nvPr/>
          </p:nvSpPr>
          <p:spPr bwMode="auto">
            <a:xfrm>
              <a:off x="1563" y="3312"/>
              <a:ext cx="48" cy="192"/>
            </a:xfrm>
            <a:prstGeom prst="triangle">
              <a:avLst>
                <a:gd name="adj" fmla="val 50000"/>
              </a:avLst>
            </a:prstGeom>
            <a:solidFill>
              <a:schemeClr val="tx1"/>
            </a:solidFill>
            <a:ln w="1905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5" name="Line 43"/>
            <p:cNvSpPr>
              <a:spLocks noChangeShapeType="1"/>
            </p:cNvSpPr>
            <p:nvPr/>
          </p:nvSpPr>
          <p:spPr bwMode="auto">
            <a:xfrm>
              <a:off x="1586" y="2926"/>
              <a:ext cx="0" cy="144"/>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grpSp>
      <p:sp>
        <p:nvSpPr>
          <p:cNvPr id="8" name="Text Box 44"/>
          <p:cNvSpPr txBox="1">
            <a:spLocks noChangeArrowheads="1"/>
          </p:cNvSpPr>
          <p:nvPr/>
        </p:nvSpPr>
        <p:spPr bwMode="auto">
          <a:xfrm>
            <a:off x="4444293" y="3158730"/>
            <a:ext cx="183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squar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t>Νερό - πολικό</a:t>
            </a:r>
            <a:endParaRPr kumimoji="1" lang="en-US" altLang="ja-JP" dirty="0"/>
          </a:p>
        </p:txBody>
      </p:sp>
      <p:sp>
        <p:nvSpPr>
          <p:cNvPr id="9" name="Text Box 45"/>
          <p:cNvSpPr txBox="1">
            <a:spLocks noChangeArrowheads="1"/>
          </p:cNvSpPr>
          <p:nvPr/>
        </p:nvSpPr>
        <p:spPr bwMode="auto">
          <a:xfrm>
            <a:off x="804294" y="3158730"/>
            <a:ext cx="2189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t>Μεθάνιο</a:t>
            </a:r>
            <a:r>
              <a:rPr kumimoji="1" lang="en-US" altLang="ja-JP" dirty="0"/>
              <a:t> -</a:t>
            </a:r>
            <a:r>
              <a:rPr kumimoji="1" lang="el-GR" altLang="ja-JP" dirty="0"/>
              <a:t>μη πολικό</a:t>
            </a:r>
            <a:endParaRPr kumimoji="1" lang="en-US" altLang="ja-JP" dirty="0"/>
          </a:p>
        </p:txBody>
      </p:sp>
      <p:sp>
        <p:nvSpPr>
          <p:cNvPr id="43" name="Title 1"/>
          <p:cNvSpPr>
            <a:spLocks noGrp="1"/>
          </p:cNvSpPr>
          <p:nvPr>
            <p:ph type="title"/>
          </p:nvPr>
        </p:nvSpPr>
        <p:spPr>
          <a:xfrm>
            <a:off x="399133" y="0"/>
            <a:ext cx="8229600" cy="908720"/>
          </a:xfrm>
        </p:spPr>
        <p:txBody>
          <a:bodyPr>
            <a:normAutofit/>
          </a:bodyPr>
          <a:lstStyle/>
          <a:p>
            <a:r>
              <a:rPr lang="el-GR" sz="3000" b="1" dirty="0"/>
              <a:t>Πολικότητα</a:t>
            </a:r>
          </a:p>
        </p:txBody>
      </p:sp>
      <p:sp>
        <p:nvSpPr>
          <p:cNvPr id="3" name="AutoShape 2" descr="Résultat de recherche d'images pour &quot;polar water&quot;"/>
          <p:cNvSpPr>
            <a:spLocks noChangeAspect="1" noChangeArrowheads="1"/>
          </p:cNvSpPr>
          <p:nvPr/>
        </p:nvSpPr>
        <p:spPr bwMode="auto">
          <a:xfrm>
            <a:off x="143323" y="419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Résultat de recherche d'images pour &quot;polar wat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2"/>
          <a:stretch>
            <a:fillRect/>
          </a:stretch>
        </p:blipFill>
        <p:spPr>
          <a:xfrm>
            <a:off x="6099011" y="1672818"/>
            <a:ext cx="2697352" cy="2057124"/>
          </a:xfrm>
          <a:prstGeom prst="rect">
            <a:avLst/>
          </a:prstGeom>
        </p:spPr>
      </p:pic>
      <p:sp>
        <p:nvSpPr>
          <p:cNvPr id="12" name="Rectangle 11"/>
          <p:cNvSpPr/>
          <p:nvPr/>
        </p:nvSpPr>
        <p:spPr>
          <a:xfrm>
            <a:off x="495301" y="3809705"/>
            <a:ext cx="4292723" cy="1231106"/>
          </a:xfrm>
          <a:prstGeom prst="rect">
            <a:avLst/>
          </a:prstGeom>
        </p:spPr>
        <p:txBody>
          <a:bodyPr wrap="square">
            <a:spAutoFit/>
          </a:bodyPr>
          <a:lstStyle/>
          <a:p>
            <a:pPr marL="58738" indent="-58738"/>
            <a:r>
              <a:rPr lang="el-GR" altLang="ja-JP" sz="2000" b="1" dirty="0"/>
              <a:t>Διαλυτότητα ουσιών</a:t>
            </a:r>
            <a:endParaRPr lang="en-US" altLang="ja-JP" sz="2000" b="1" dirty="0"/>
          </a:p>
          <a:p>
            <a:pPr marL="58738" lvl="1" indent="-58738"/>
            <a:r>
              <a:rPr lang="el-GR" altLang="ja-JP" dirty="0"/>
              <a:t>«Τα όµοια διαλύουν όµοια»</a:t>
            </a:r>
            <a:r>
              <a:rPr lang="en-US" altLang="ja-JP" dirty="0"/>
              <a:t>: </a:t>
            </a:r>
            <a:r>
              <a:rPr lang="el-GR" altLang="ja-JP" dirty="0"/>
              <a:t>Πολικές ουσίες διαλύονται σε πολικούς διαλύτες και το</a:t>
            </a:r>
            <a:r>
              <a:rPr lang="en-US" altLang="ja-JP" dirty="0"/>
              <a:t> </a:t>
            </a:r>
            <a:r>
              <a:rPr lang="el-GR" altLang="ja-JP" dirty="0"/>
              <a:t>αντίστροφο</a:t>
            </a:r>
          </a:p>
        </p:txBody>
      </p:sp>
      <p:pic>
        <p:nvPicPr>
          <p:cNvPr id="47110" name="Picture 6" descr="http://www.yellowtang.org/images/salt_dissolves_wate_c_la_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406" y="3870751"/>
            <a:ext cx="3181350" cy="255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8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95723" y="848391"/>
            <a:ext cx="42465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18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9pPr>
          </a:lstStyle>
          <a:p>
            <a:pPr eaLnBrk="1"/>
            <a:r>
              <a:rPr lang="el-GR" altLang="ja-JP" sz="2000" b="1" dirty="0"/>
              <a:t>Πολικότητα</a:t>
            </a:r>
            <a:endParaRPr lang="en-US" altLang="ja-JP" sz="2000" b="1" dirty="0"/>
          </a:p>
          <a:p>
            <a:pPr marL="266700" lvl="1" indent="-266700" eaLnBrk="1"/>
            <a:r>
              <a:rPr lang="el-GR" altLang="ja-JP" sz="1800" dirty="0"/>
              <a:t>Ιδιότητα μίας ουσίας λόγω διαχωρισμού φορτίων στο μόριό της</a:t>
            </a:r>
          </a:p>
          <a:p>
            <a:pPr marL="285750" lvl="1" eaLnBrk="1"/>
            <a:r>
              <a:rPr lang="el-GR" altLang="ja-JP" sz="1800" dirty="0"/>
              <a:t>Νερό</a:t>
            </a:r>
            <a:r>
              <a:rPr lang="en-US" altLang="ja-JP" sz="1800" dirty="0"/>
              <a:t>: </a:t>
            </a:r>
            <a:r>
              <a:rPr lang="el-GR" altLang="ja-JP" sz="1800" dirty="0"/>
              <a:t>Πολικό μόριο</a:t>
            </a:r>
            <a:endParaRPr lang="en-US" altLang="ja-JP" sz="1800" dirty="0"/>
          </a:p>
          <a:p>
            <a:pPr marL="819150" lvl="1" indent="-819150" eaLnBrk="1">
              <a:buFont typeface="Wingdings" pitchFamily="2" charset="2"/>
              <a:buNone/>
            </a:pPr>
            <a:r>
              <a:rPr lang="el-GR" altLang="ja-JP" sz="1800" dirty="0"/>
              <a:t>     Μεθάνιο</a:t>
            </a:r>
            <a:r>
              <a:rPr lang="en-US" altLang="ja-JP" sz="1800" dirty="0"/>
              <a:t>: </a:t>
            </a:r>
            <a:r>
              <a:rPr lang="el-GR" altLang="ja-JP" sz="1800" dirty="0"/>
              <a:t>Μη πολικό μόριο</a:t>
            </a:r>
            <a:endParaRPr lang="en-US" altLang="ja-JP" sz="1800" dirty="0"/>
          </a:p>
        </p:txBody>
      </p:sp>
      <p:sp>
        <p:nvSpPr>
          <p:cNvPr id="5" name="Rectangle 4"/>
          <p:cNvSpPr>
            <a:spLocks noGrp="1" noChangeArrowheads="1"/>
          </p:cNvSpPr>
          <p:nvPr/>
        </p:nvSpPr>
        <p:spPr bwMode="auto">
          <a:xfrm>
            <a:off x="4690269" y="908720"/>
            <a:ext cx="4057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18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9pPr>
          </a:lstStyle>
          <a:p>
            <a:pPr eaLnBrk="1"/>
            <a:r>
              <a:rPr lang="el-GR" altLang="ja-JP" sz="2000" b="1" dirty="0"/>
              <a:t>Διαλυτότητα ουσιών</a:t>
            </a:r>
            <a:endParaRPr lang="en-US" altLang="ja-JP" sz="2000" b="1" dirty="0"/>
          </a:p>
          <a:p>
            <a:pPr marL="361950" lvl="1" indent="-361950" eaLnBrk="1"/>
            <a:r>
              <a:rPr lang="el-GR" altLang="ja-JP" sz="1800" dirty="0"/>
              <a:t>«Τα </a:t>
            </a:r>
            <a:r>
              <a:rPr lang="el-GR" altLang="ja-JP" sz="1800" dirty="0" err="1"/>
              <a:t>όµοια</a:t>
            </a:r>
            <a:r>
              <a:rPr lang="el-GR" altLang="ja-JP" sz="1800" dirty="0"/>
              <a:t> διαλύουν </a:t>
            </a:r>
            <a:r>
              <a:rPr lang="el-GR" altLang="ja-JP" sz="1800" dirty="0" err="1"/>
              <a:t>όµοια</a:t>
            </a:r>
            <a:r>
              <a:rPr lang="el-GR" altLang="ja-JP" sz="1800" dirty="0"/>
              <a:t>»</a:t>
            </a:r>
            <a:r>
              <a:rPr lang="en-US" altLang="ja-JP" sz="1800" dirty="0"/>
              <a:t>: </a:t>
            </a:r>
            <a:r>
              <a:rPr lang="el-GR" altLang="ja-JP" sz="1800" dirty="0"/>
              <a:t>Πολικές ουσίες διαλύονται σε πολικούς διαλύτες και το αντίστροφο</a:t>
            </a:r>
          </a:p>
          <a:p>
            <a:pPr marL="361950" lvl="1" indent="-361950" eaLnBrk="1"/>
            <a:endParaRPr lang="el-GR" altLang="ja-JP" sz="2000" dirty="0"/>
          </a:p>
          <a:p>
            <a:pPr marL="361950" lvl="1" indent="-361950" eaLnBrk="1"/>
            <a:endParaRPr lang="en-US" altLang="ja-JP" sz="2000" dirty="0"/>
          </a:p>
        </p:txBody>
      </p:sp>
      <p:grpSp>
        <p:nvGrpSpPr>
          <p:cNvPr id="6" name="Group 5"/>
          <p:cNvGrpSpPr>
            <a:grpSpLocks/>
          </p:cNvGrpSpPr>
          <p:nvPr/>
        </p:nvGrpSpPr>
        <p:grpSpPr bwMode="auto">
          <a:xfrm>
            <a:off x="2356895" y="2891050"/>
            <a:ext cx="1179512" cy="1144588"/>
            <a:chOff x="2499" y="2688"/>
            <a:chExt cx="743" cy="721"/>
          </a:xfrm>
        </p:grpSpPr>
        <p:sp>
          <p:nvSpPr>
            <p:cNvPr id="36" name="Text Box 27"/>
            <p:cNvSpPr txBox="1">
              <a:spLocks noChangeArrowheads="1"/>
            </p:cNvSpPr>
            <p:nvPr/>
          </p:nvSpPr>
          <p:spPr bwMode="auto">
            <a:xfrm>
              <a:off x="2747" y="281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O</a:t>
              </a:r>
            </a:p>
          </p:txBody>
        </p:sp>
        <p:sp>
          <p:nvSpPr>
            <p:cNvPr id="37" name="Text Box 28"/>
            <p:cNvSpPr txBox="1">
              <a:spLocks noChangeArrowheads="1"/>
            </p:cNvSpPr>
            <p:nvPr/>
          </p:nvSpPr>
          <p:spPr bwMode="auto">
            <a:xfrm>
              <a:off x="2499" y="30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8" name="Text Box 29"/>
            <p:cNvSpPr txBox="1">
              <a:spLocks noChangeArrowheads="1"/>
            </p:cNvSpPr>
            <p:nvPr/>
          </p:nvSpPr>
          <p:spPr bwMode="auto">
            <a:xfrm>
              <a:off x="2987" y="30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9" name="Line 30"/>
            <p:cNvSpPr>
              <a:spLocks noChangeShapeType="1"/>
            </p:cNvSpPr>
            <p:nvPr/>
          </p:nvSpPr>
          <p:spPr bwMode="auto">
            <a:xfrm flipH="1">
              <a:off x="2715" y="3042"/>
              <a:ext cx="96" cy="96"/>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Line 31"/>
            <p:cNvSpPr>
              <a:spLocks noChangeShapeType="1"/>
            </p:cNvSpPr>
            <p:nvPr/>
          </p:nvSpPr>
          <p:spPr bwMode="auto">
            <a:xfrm>
              <a:off x="2949" y="3042"/>
              <a:ext cx="96" cy="96"/>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1" name="Oval 40"/>
            <p:cNvSpPr>
              <a:spLocks noChangeArrowheads="1"/>
            </p:cNvSpPr>
            <p:nvPr/>
          </p:nvSpPr>
          <p:spPr bwMode="auto">
            <a:xfrm>
              <a:off x="2807" y="2688"/>
              <a:ext cx="145" cy="145"/>
            </a:xfrm>
            <a:prstGeom prst="ellipse">
              <a:avLst/>
            </a:prstGeom>
            <a:noFill/>
            <a:ln w="19050">
              <a:solidFill>
                <a:schemeClr val="accent2"/>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dirty="0">
                  <a:solidFill>
                    <a:schemeClr val="accent2"/>
                  </a:solidFill>
                  <a:cs typeface="Arial" pitchFamily="34" charset="0"/>
                </a:rPr>
                <a:t>–</a:t>
              </a:r>
            </a:p>
          </p:txBody>
        </p:sp>
        <p:sp>
          <p:nvSpPr>
            <p:cNvPr id="42" name="Oval 41"/>
            <p:cNvSpPr>
              <a:spLocks noChangeArrowheads="1"/>
            </p:cNvSpPr>
            <p:nvPr/>
          </p:nvSpPr>
          <p:spPr bwMode="auto">
            <a:xfrm>
              <a:off x="2807" y="3264"/>
              <a:ext cx="145" cy="145"/>
            </a:xfrm>
            <a:prstGeom prst="ellipse">
              <a:avLst/>
            </a:prstGeom>
            <a:noFill/>
            <a:ln w="19050">
              <a:solidFill>
                <a:schemeClr val="accent2"/>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dirty="0">
                  <a:solidFill>
                    <a:schemeClr val="accent2"/>
                  </a:solidFill>
                </a:rPr>
                <a:t>+</a:t>
              </a:r>
            </a:p>
          </p:txBody>
        </p:sp>
      </p:grpSp>
      <p:grpSp>
        <p:nvGrpSpPr>
          <p:cNvPr id="7" name="Group 6"/>
          <p:cNvGrpSpPr>
            <a:grpSpLocks/>
          </p:cNvGrpSpPr>
          <p:nvPr/>
        </p:nvGrpSpPr>
        <p:grpSpPr bwMode="auto">
          <a:xfrm>
            <a:off x="653581" y="2542764"/>
            <a:ext cx="1249364" cy="1682751"/>
            <a:chOff x="1180" y="2687"/>
            <a:chExt cx="787" cy="1060"/>
          </a:xfrm>
        </p:grpSpPr>
        <p:sp>
          <p:nvSpPr>
            <p:cNvPr id="27" name="Text Box 35"/>
            <p:cNvSpPr txBox="1">
              <a:spLocks noChangeArrowheads="1"/>
            </p:cNvSpPr>
            <p:nvPr/>
          </p:nvSpPr>
          <p:spPr bwMode="auto">
            <a:xfrm>
              <a:off x="1459" y="302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C</a:t>
              </a:r>
            </a:p>
          </p:txBody>
        </p:sp>
        <p:sp>
          <p:nvSpPr>
            <p:cNvPr id="28" name="Text Box 36"/>
            <p:cNvSpPr txBox="1">
              <a:spLocks noChangeArrowheads="1"/>
            </p:cNvSpPr>
            <p:nvPr/>
          </p:nvSpPr>
          <p:spPr bwMode="auto">
            <a:xfrm>
              <a:off x="1180" y="329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29" name="Text Box 37"/>
            <p:cNvSpPr txBox="1">
              <a:spLocks noChangeArrowheads="1"/>
            </p:cNvSpPr>
            <p:nvPr/>
          </p:nvSpPr>
          <p:spPr bwMode="auto">
            <a:xfrm>
              <a:off x="1712" y="329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0" name="Line 38"/>
            <p:cNvSpPr>
              <a:spLocks noChangeShapeType="1"/>
            </p:cNvSpPr>
            <p:nvPr/>
          </p:nvSpPr>
          <p:spPr bwMode="auto">
            <a:xfrm flipH="1">
              <a:off x="1392" y="3264"/>
              <a:ext cx="96" cy="96"/>
            </a:xfrm>
            <a:prstGeom prst="line">
              <a:avLst/>
            </a:prstGeom>
            <a:noFill/>
            <a:ln w="19050">
              <a:solidFill>
                <a:schemeClr val="tx1"/>
              </a:solidFill>
              <a:prstDash val="sysDot"/>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1" name="Line 39"/>
            <p:cNvSpPr>
              <a:spLocks noChangeShapeType="1"/>
            </p:cNvSpPr>
            <p:nvPr/>
          </p:nvSpPr>
          <p:spPr bwMode="auto">
            <a:xfrm>
              <a:off x="1680" y="3264"/>
              <a:ext cx="96" cy="96"/>
            </a:xfrm>
            <a:prstGeom prst="line">
              <a:avLst/>
            </a:prstGeom>
            <a:noFill/>
            <a:ln w="19050">
              <a:solidFill>
                <a:schemeClr val="tx1"/>
              </a:solidFill>
              <a:prstDash val="sysDot"/>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2" name="Text Box 40"/>
            <p:cNvSpPr txBox="1">
              <a:spLocks noChangeArrowheads="1"/>
            </p:cNvSpPr>
            <p:nvPr/>
          </p:nvSpPr>
          <p:spPr bwMode="auto">
            <a:xfrm>
              <a:off x="1454" y="268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3" name="Text Box 41"/>
            <p:cNvSpPr txBox="1">
              <a:spLocks noChangeArrowheads="1"/>
            </p:cNvSpPr>
            <p:nvPr/>
          </p:nvSpPr>
          <p:spPr bwMode="auto">
            <a:xfrm>
              <a:off x="1454" y="345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t>H</a:t>
              </a:r>
            </a:p>
          </p:txBody>
        </p:sp>
        <p:sp>
          <p:nvSpPr>
            <p:cNvPr id="34" name="AutoShape 42"/>
            <p:cNvSpPr>
              <a:spLocks noChangeArrowheads="1"/>
            </p:cNvSpPr>
            <p:nvPr/>
          </p:nvSpPr>
          <p:spPr bwMode="auto">
            <a:xfrm>
              <a:off x="1563" y="3312"/>
              <a:ext cx="48" cy="192"/>
            </a:xfrm>
            <a:prstGeom prst="triangle">
              <a:avLst>
                <a:gd name="adj" fmla="val 50000"/>
              </a:avLst>
            </a:prstGeom>
            <a:solidFill>
              <a:schemeClr val="tx1"/>
            </a:solidFill>
            <a:ln w="1905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5" name="Line 43"/>
            <p:cNvSpPr>
              <a:spLocks noChangeShapeType="1"/>
            </p:cNvSpPr>
            <p:nvPr/>
          </p:nvSpPr>
          <p:spPr bwMode="auto">
            <a:xfrm>
              <a:off x="1586" y="2926"/>
              <a:ext cx="0" cy="144"/>
            </a:xfrm>
            <a:prstGeom prst="line">
              <a:avLst/>
            </a:prstGeom>
            <a:noFill/>
            <a:ln w="19050">
              <a:solidFill>
                <a:schemeClr val="tx1"/>
              </a:solidFill>
              <a:round/>
              <a:headEnd type="none" w="sm" len="sm"/>
              <a:tailEnd type="none"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grpSp>
      <p:sp>
        <p:nvSpPr>
          <p:cNvPr id="8" name="Text Box 44"/>
          <p:cNvSpPr txBox="1">
            <a:spLocks noChangeArrowheads="1"/>
          </p:cNvSpPr>
          <p:nvPr/>
        </p:nvSpPr>
        <p:spPr bwMode="auto">
          <a:xfrm>
            <a:off x="2509509" y="4113498"/>
            <a:ext cx="97710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squar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t>Νερό</a:t>
            </a:r>
            <a:endParaRPr kumimoji="1" lang="en-US" altLang="ja-JP" dirty="0"/>
          </a:p>
        </p:txBody>
      </p:sp>
      <p:sp>
        <p:nvSpPr>
          <p:cNvPr id="9" name="Text Box 45"/>
          <p:cNvSpPr txBox="1">
            <a:spLocks noChangeArrowheads="1"/>
          </p:cNvSpPr>
          <p:nvPr/>
        </p:nvSpPr>
        <p:spPr bwMode="auto">
          <a:xfrm>
            <a:off x="826021" y="4173200"/>
            <a:ext cx="1035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t>Μεθάνιο</a:t>
            </a:r>
            <a:endParaRPr kumimoji="1" lang="en-US" altLang="ja-JP" dirty="0"/>
          </a:p>
        </p:txBody>
      </p:sp>
      <p:sp>
        <p:nvSpPr>
          <p:cNvPr id="43" name="Title 1"/>
          <p:cNvSpPr>
            <a:spLocks noGrp="1"/>
          </p:cNvSpPr>
          <p:nvPr>
            <p:ph type="title"/>
          </p:nvPr>
        </p:nvSpPr>
        <p:spPr>
          <a:xfrm>
            <a:off x="399133" y="0"/>
            <a:ext cx="8229600" cy="908720"/>
          </a:xfrm>
        </p:spPr>
        <p:txBody>
          <a:bodyPr>
            <a:normAutofit/>
          </a:bodyPr>
          <a:lstStyle/>
          <a:p>
            <a:r>
              <a:rPr lang="el-GR" sz="3000" b="1" dirty="0"/>
              <a:t>Πολικότητα</a:t>
            </a:r>
          </a:p>
        </p:txBody>
      </p:sp>
      <p:sp>
        <p:nvSpPr>
          <p:cNvPr id="47" name="Rectangle 46"/>
          <p:cNvSpPr>
            <a:spLocks noChangeArrowheads="1"/>
          </p:cNvSpPr>
          <p:nvPr/>
        </p:nvSpPr>
        <p:spPr bwMode="auto">
          <a:xfrm>
            <a:off x="4283968" y="3951364"/>
            <a:ext cx="2005965" cy="822139"/>
          </a:xfrm>
          <a:prstGeom prst="rect">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8" name="Rectangle 47"/>
          <p:cNvSpPr>
            <a:spLocks noChangeArrowheads="1"/>
          </p:cNvSpPr>
          <p:nvPr/>
        </p:nvSpPr>
        <p:spPr bwMode="auto">
          <a:xfrm>
            <a:off x="4283968" y="3125174"/>
            <a:ext cx="2005965" cy="822139"/>
          </a:xfrm>
          <a:prstGeom prst="rect">
            <a:avLst/>
          </a:prstGeom>
          <a:solidFill>
            <a:srgbClr val="CCECFF"/>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9" name="Oval 48"/>
          <p:cNvSpPr>
            <a:spLocks noChangeArrowheads="1"/>
          </p:cNvSpPr>
          <p:nvPr/>
        </p:nvSpPr>
        <p:spPr bwMode="auto">
          <a:xfrm>
            <a:off x="4746883" y="3270972"/>
            <a:ext cx="376119" cy="384745"/>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50" name="Oval 49"/>
          <p:cNvSpPr>
            <a:spLocks noChangeArrowheads="1"/>
          </p:cNvSpPr>
          <p:nvPr/>
        </p:nvSpPr>
        <p:spPr bwMode="auto">
          <a:xfrm>
            <a:off x="5415538" y="3135298"/>
            <a:ext cx="373976" cy="384745"/>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52" name="AutoShape 14"/>
          <p:cNvSpPr>
            <a:spLocks noChangeArrowheads="1"/>
          </p:cNvSpPr>
          <p:nvPr/>
        </p:nvSpPr>
        <p:spPr bwMode="auto">
          <a:xfrm>
            <a:off x="4695448" y="2833578"/>
            <a:ext cx="1234440" cy="242997"/>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53" name="AutoShape 15"/>
          <p:cNvSpPr>
            <a:spLocks noChangeArrowheads="1"/>
          </p:cNvSpPr>
          <p:nvPr/>
        </p:nvSpPr>
        <p:spPr bwMode="auto">
          <a:xfrm>
            <a:off x="4798318" y="3659767"/>
            <a:ext cx="308610" cy="291596"/>
          </a:xfrm>
          <a:prstGeom prst="upDownArrow">
            <a:avLst>
              <a:gd name="adj1" fmla="val 50000"/>
              <a:gd name="adj2" fmla="val 20000"/>
            </a:avLst>
          </a:prstGeom>
          <a:solidFill>
            <a:schemeClr val="tx1"/>
          </a:solidFill>
          <a:ln w="19050">
            <a:solidFill>
              <a:schemeClr val="tx1"/>
            </a:solidFill>
            <a:miter lim="800000"/>
            <a:headEnd type="none" w="sm" len="sm"/>
            <a:tailEnd type="none" w="lg" len="lg"/>
          </a:ln>
        </p:spPr>
        <p:txBody>
          <a:bodyPr vert="eaVert"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54" name="Line 16"/>
          <p:cNvSpPr>
            <a:spLocks noChangeShapeType="1"/>
          </p:cNvSpPr>
          <p:nvPr/>
        </p:nvSpPr>
        <p:spPr bwMode="auto">
          <a:xfrm>
            <a:off x="5601990" y="3617243"/>
            <a:ext cx="0" cy="340196"/>
          </a:xfrm>
          <a:prstGeom prst="line">
            <a:avLst/>
          </a:prstGeom>
          <a:noFill/>
          <a:ln w="19050" cap="rnd">
            <a:solidFill>
              <a:schemeClr val="tx1"/>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66" name="Rectangle 65"/>
          <p:cNvSpPr>
            <a:spLocks noChangeArrowheads="1"/>
          </p:cNvSpPr>
          <p:nvPr/>
        </p:nvSpPr>
        <p:spPr bwMode="auto">
          <a:xfrm>
            <a:off x="6724967" y="3935164"/>
            <a:ext cx="2005965" cy="822139"/>
          </a:xfrm>
          <a:prstGeom prst="rect">
            <a:avLst/>
          </a:prstGeom>
          <a:solidFill>
            <a:schemeClr val="accent2"/>
          </a:solidFill>
          <a:ln w="12700">
            <a:solidFill>
              <a:schemeClr val="accent2">
                <a:lumMod val="75000"/>
              </a:schemeClr>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67" name="Rectangle 66"/>
          <p:cNvSpPr>
            <a:spLocks noChangeArrowheads="1"/>
          </p:cNvSpPr>
          <p:nvPr/>
        </p:nvSpPr>
        <p:spPr bwMode="auto">
          <a:xfrm>
            <a:off x="6724967" y="3108974"/>
            <a:ext cx="2005965" cy="822139"/>
          </a:xfrm>
          <a:prstGeom prst="rect">
            <a:avLst/>
          </a:prstGeom>
          <a:solidFill>
            <a:srgbClr val="CCECFF"/>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68" name="Oval 67"/>
          <p:cNvSpPr>
            <a:spLocks noChangeArrowheads="1"/>
          </p:cNvSpPr>
          <p:nvPr/>
        </p:nvSpPr>
        <p:spPr bwMode="auto">
          <a:xfrm>
            <a:off x="7187882" y="3147251"/>
            <a:ext cx="376119" cy="384745"/>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69" name="Oval 68"/>
          <p:cNvSpPr>
            <a:spLocks noChangeArrowheads="1"/>
          </p:cNvSpPr>
          <p:nvPr/>
        </p:nvSpPr>
        <p:spPr bwMode="auto">
          <a:xfrm>
            <a:off x="7856537" y="3258822"/>
            <a:ext cx="373976" cy="384745"/>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0" name="Rectangle 69"/>
          <p:cNvSpPr>
            <a:spLocks noChangeArrowheads="1"/>
          </p:cNvSpPr>
          <p:nvPr/>
        </p:nvSpPr>
        <p:spPr bwMode="auto">
          <a:xfrm>
            <a:off x="8062277" y="3594968"/>
            <a:ext cx="72009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endParaRPr kumimoji="1" lang="en-US" altLang="ja-JP" sz="2000" dirty="0"/>
          </a:p>
        </p:txBody>
      </p:sp>
      <p:sp>
        <p:nvSpPr>
          <p:cNvPr id="71" name="AutoShape 14"/>
          <p:cNvSpPr>
            <a:spLocks noChangeArrowheads="1"/>
          </p:cNvSpPr>
          <p:nvPr/>
        </p:nvSpPr>
        <p:spPr bwMode="auto">
          <a:xfrm>
            <a:off x="7136447" y="2817378"/>
            <a:ext cx="1234440" cy="242997"/>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2" name="AutoShape 15"/>
          <p:cNvSpPr>
            <a:spLocks noChangeArrowheads="1"/>
          </p:cNvSpPr>
          <p:nvPr/>
        </p:nvSpPr>
        <p:spPr bwMode="auto">
          <a:xfrm>
            <a:off x="7907972" y="3643567"/>
            <a:ext cx="308610" cy="291596"/>
          </a:xfrm>
          <a:prstGeom prst="upDownArrow">
            <a:avLst>
              <a:gd name="adj1" fmla="val 50000"/>
              <a:gd name="adj2" fmla="val 20000"/>
            </a:avLst>
          </a:prstGeom>
          <a:solidFill>
            <a:schemeClr val="tx1"/>
          </a:solidFill>
          <a:ln w="19050">
            <a:solidFill>
              <a:schemeClr val="tx1"/>
            </a:solidFill>
            <a:miter lim="800000"/>
            <a:headEnd type="none" w="sm" len="sm"/>
            <a:tailEnd type="none" w="lg" len="lg"/>
          </a:ln>
        </p:spPr>
        <p:txBody>
          <a:bodyPr vert="eaVert"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3" name="Line 16"/>
          <p:cNvSpPr>
            <a:spLocks noChangeShapeType="1"/>
          </p:cNvSpPr>
          <p:nvPr/>
        </p:nvSpPr>
        <p:spPr bwMode="auto">
          <a:xfrm>
            <a:off x="7375941" y="3639517"/>
            <a:ext cx="0" cy="340196"/>
          </a:xfrm>
          <a:prstGeom prst="line">
            <a:avLst/>
          </a:prstGeom>
          <a:noFill/>
          <a:ln w="19050" cap="rnd">
            <a:solidFill>
              <a:schemeClr val="tx1"/>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74" name="TextBox 73"/>
          <p:cNvSpPr txBox="1"/>
          <p:nvPr/>
        </p:nvSpPr>
        <p:spPr>
          <a:xfrm>
            <a:off x="4196337" y="4181921"/>
            <a:ext cx="2232662" cy="369332"/>
          </a:xfrm>
          <a:prstGeom prst="rect">
            <a:avLst/>
          </a:prstGeom>
          <a:noFill/>
        </p:spPr>
        <p:txBody>
          <a:bodyPr wrap="none" rtlCol="0">
            <a:spAutoFit/>
          </a:bodyPr>
          <a:lstStyle/>
          <a:p>
            <a:r>
              <a:rPr lang="el-GR" dirty="0"/>
              <a:t>Στατική φάση</a:t>
            </a:r>
            <a:r>
              <a:rPr lang="en-US" dirty="0"/>
              <a:t>:</a:t>
            </a:r>
            <a:r>
              <a:rPr lang="el-GR" dirty="0"/>
              <a:t> πολική</a:t>
            </a:r>
          </a:p>
        </p:txBody>
      </p:sp>
      <p:sp>
        <p:nvSpPr>
          <p:cNvPr id="85" name="TextBox 84"/>
          <p:cNvSpPr txBox="1"/>
          <p:nvPr/>
        </p:nvSpPr>
        <p:spPr>
          <a:xfrm>
            <a:off x="6431221" y="4234824"/>
            <a:ext cx="2535631" cy="369332"/>
          </a:xfrm>
          <a:prstGeom prst="rect">
            <a:avLst/>
          </a:prstGeom>
          <a:noFill/>
        </p:spPr>
        <p:txBody>
          <a:bodyPr wrap="none" rtlCol="0">
            <a:spAutoFit/>
          </a:bodyPr>
          <a:lstStyle/>
          <a:p>
            <a:r>
              <a:rPr lang="el-GR" dirty="0"/>
              <a:t>Στατική </a:t>
            </a:r>
            <a:r>
              <a:rPr lang="el-GR" dirty="0" err="1"/>
              <a:t>φαση</a:t>
            </a:r>
            <a:r>
              <a:rPr lang="en-US" dirty="0"/>
              <a:t>: </a:t>
            </a:r>
            <a:r>
              <a:rPr lang="el-GR" dirty="0"/>
              <a:t>μη</a:t>
            </a:r>
            <a:r>
              <a:rPr lang="en-US" dirty="0"/>
              <a:t> </a:t>
            </a:r>
            <a:r>
              <a:rPr lang="el-GR" dirty="0"/>
              <a:t>πολική</a:t>
            </a:r>
          </a:p>
        </p:txBody>
      </p:sp>
      <p:sp>
        <p:nvSpPr>
          <p:cNvPr id="87" name="TextBox 86"/>
          <p:cNvSpPr txBox="1"/>
          <p:nvPr/>
        </p:nvSpPr>
        <p:spPr>
          <a:xfrm>
            <a:off x="4247931" y="4861302"/>
            <a:ext cx="4699684" cy="584775"/>
          </a:xfrm>
          <a:prstGeom prst="rect">
            <a:avLst/>
          </a:prstGeom>
          <a:noFill/>
        </p:spPr>
        <p:txBody>
          <a:bodyPr wrap="none" rtlCol="0">
            <a:spAutoFit/>
          </a:bodyPr>
          <a:lstStyle/>
          <a:p>
            <a:r>
              <a:rPr lang="el-GR" sz="1600" dirty="0"/>
              <a:t>Αλληλεπιδρά ισχυρότερα (διαλύεται καλύτερα) το </a:t>
            </a:r>
          </a:p>
          <a:p>
            <a:r>
              <a:rPr lang="el-GR" sz="1600" b="1" dirty="0">
                <a:solidFill>
                  <a:schemeClr val="tx2"/>
                </a:solidFill>
              </a:rPr>
              <a:t>πολικό μόριο</a:t>
            </a:r>
            <a:r>
              <a:rPr lang="el-GR" sz="1600" dirty="0"/>
              <a:t> με την </a:t>
            </a:r>
            <a:r>
              <a:rPr lang="el-GR" sz="1600" b="1" dirty="0">
                <a:solidFill>
                  <a:schemeClr val="tx2"/>
                </a:solidFill>
              </a:rPr>
              <a:t>πολική φάση </a:t>
            </a:r>
            <a:r>
              <a:rPr lang="el-GR" sz="1600" dirty="0"/>
              <a:t>και το αντίστροφο </a:t>
            </a:r>
          </a:p>
        </p:txBody>
      </p:sp>
      <p:sp>
        <p:nvSpPr>
          <p:cNvPr id="2" name="Rectangle 1"/>
          <p:cNvSpPr/>
          <p:nvPr/>
        </p:nvSpPr>
        <p:spPr>
          <a:xfrm>
            <a:off x="384453" y="6414074"/>
            <a:ext cx="7472084" cy="646331"/>
          </a:xfrm>
          <a:prstGeom prst="rect">
            <a:avLst/>
          </a:prstGeom>
        </p:spPr>
        <p:txBody>
          <a:bodyPr wrap="square">
            <a:spAutoFit/>
          </a:bodyPr>
          <a:lstStyle/>
          <a:p>
            <a:r>
              <a:rPr lang="en-US" dirty="0">
                <a:hlinkClick r:id="rId2"/>
              </a:rPr>
              <a:t>http://academic.brooklyn.cuny.edu/biology/bio4fv/page/hydropho.htm</a:t>
            </a:r>
            <a:endParaRPr lang="en-US" dirty="0"/>
          </a:p>
          <a:p>
            <a:endParaRPr lang="en-US" dirty="0"/>
          </a:p>
        </p:txBody>
      </p:sp>
      <p:sp>
        <p:nvSpPr>
          <p:cNvPr id="3" name="AutoShape 2" descr="Résultat de recherche d'images pour &quot;polar water&quot;"/>
          <p:cNvSpPr>
            <a:spLocks noChangeAspect="1" noChangeArrowheads="1"/>
          </p:cNvSpPr>
          <p:nvPr/>
        </p:nvSpPr>
        <p:spPr bwMode="auto">
          <a:xfrm>
            <a:off x="143323" y="419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Résultat de recherche d'images pour &quot;polar wat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1366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71500" y="980728"/>
            <a:ext cx="3924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18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9pPr>
          </a:lstStyle>
          <a:p>
            <a:pPr eaLnBrk="1"/>
            <a:r>
              <a:rPr lang="el-GR" altLang="ja-JP" sz="2400" dirty="0"/>
              <a:t>Μη πολικές ομάδες</a:t>
            </a:r>
            <a:endParaRPr lang="en-US" altLang="ja-JP" sz="2400" dirty="0"/>
          </a:p>
          <a:p>
            <a:pPr lvl="1" eaLnBrk="1"/>
            <a:r>
              <a:rPr lang="en-US" altLang="ja-JP" dirty="0"/>
              <a:t>-(CH</a:t>
            </a:r>
            <a:r>
              <a:rPr lang="en-US" altLang="ja-JP" baseline="-20000" dirty="0"/>
              <a:t>2</a:t>
            </a:r>
            <a:r>
              <a:rPr lang="en-US" altLang="ja-JP" dirty="0"/>
              <a:t>)</a:t>
            </a:r>
            <a:r>
              <a:rPr lang="en-US" altLang="ja-JP" i="1" baseline="-20000" dirty="0"/>
              <a:t>n</a:t>
            </a:r>
            <a:r>
              <a:rPr lang="en-US" altLang="ja-JP" dirty="0"/>
              <a:t>CH</a:t>
            </a:r>
            <a:r>
              <a:rPr lang="en-US" altLang="ja-JP" baseline="-20000" dirty="0"/>
              <a:t>3</a:t>
            </a:r>
          </a:p>
          <a:p>
            <a:pPr lvl="2" eaLnBrk="1"/>
            <a:r>
              <a:rPr lang="el-GR" altLang="ja-JP" dirty="0" err="1"/>
              <a:t>Αλκυλ</a:t>
            </a:r>
            <a:r>
              <a:rPr lang="el-GR" altLang="ja-JP" dirty="0"/>
              <a:t>-ομάδες</a:t>
            </a:r>
            <a:endParaRPr lang="en-US" altLang="ja-JP" dirty="0"/>
          </a:p>
          <a:p>
            <a:pPr lvl="1" eaLnBrk="1"/>
            <a:r>
              <a:rPr lang="en-US" altLang="ja-JP" dirty="0"/>
              <a:t>-C</a:t>
            </a:r>
            <a:r>
              <a:rPr lang="en-US" altLang="ja-JP" baseline="-20000" dirty="0"/>
              <a:t>6</a:t>
            </a:r>
            <a:r>
              <a:rPr lang="en-US" altLang="ja-JP" dirty="0"/>
              <a:t>H</a:t>
            </a:r>
            <a:r>
              <a:rPr lang="en-US" altLang="ja-JP" baseline="-20000" dirty="0"/>
              <a:t>5</a:t>
            </a:r>
          </a:p>
          <a:p>
            <a:pPr lvl="2" eaLnBrk="1"/>
            <a:r>
              <a:rPr lang="el-GR" altLang="ja-JP" dirty="0" err="1"/>
              <a:t>Βενζολικός</a:t>
            </a:r>
            <a:r>
              <a:rPr lang="el-GR" altLang="ja-JP" dirty="0"/>
              <a:t> δακτύλιος</a:t>
            </a:r>
            <a:endParaRPr lang="en-US" altLang="ja-JP" dirty="0"/>
          </a:p>
        </p:txBody>
      </p:sp>
      <p:sp>
        <p:nvSpPr>
          <p:cNvPr id="3" name="Rectangle 2"/>
          <p:cNvSpPr>
            <a:spLocks noGrp="1" noChangeArrowheads="1"/>
          </p:cNvSpPr>
          <p:nvPr/>
        </p:nvSpPr>
        <p:spPr bwMode="auto">
          <a:xfrm>
            <a:off x="5040188" y="980728"/>
            <a:ext cx="3924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4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18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1800">
                <a:solidFill>
                  <a:schemeClr val="tx1"/>
                </a:solidFill>
                <a:latin typeface="+mn-lt"/>
                <a:ea typeface="+mn-ea"/>
              </a:defRPr>
            </a:lvl9pPr>
          </a:lstStyle>
          <a:p>
            <a:pPr eaLnBrk="1">
              <a:tabLst>
                <a:tab pos="1905000" algn="l"/>
              </a:tabLst>
            </a:pPr>
            <a:r>
              <a:rPr lang="el-GR" altLang="ja-JP" sz="2400" dirty="0"/>
              <a:t>Πολικές ομάδες</a:t>
            </a:r>
            <a:endParaRPr lang="en-US" altLang="ja-JP" sz="2400" dirty="0"/>
          </a:p>
          <a:p>
            <a:pPr lvl="1" eaLnBrk="1">
              <a:tabLst>
                <a:tab pos="1905000" algn="l"/>
              </a:tabLst>
            </a:pPr>
            <a:r>
              <a:rPr lang="en-US" altLang="ja-JP" dirty="0"/>
              <a:t>-COOH</a:t>
            </a:r>
          </a:p>
          <a:p>
            <a:pPr lvl="2" eaLnBrk="1">
              <a:tabLst>
                <a:tab pos="1905000" algn="l"/>
              </a:tabLst>
            </a:pPr>
            <a:r>
              <a:rPr lang="el-GR" altLang="ja-JP" dirty="0" err="1"/>
              <a:t>Καρβόξυ</a:t>
            </a:r>
            <a:r>
              <a:rPr lang="el-GR" altLang="ja-JP" dirty="0"/>
              <a:t>-,ομάδες</a:t>
            </a:r>
            <a:endParaRPr lang="en-US" altLang="ja-JP" dirty="0"/>
          </a:p>
          <a:p>
            <a:pPr lvl="1" eaLnBrk="1">
              <a:tabLst>
                <a:tab pos="1905000" algn="l"/>
              </a:tabLst>
            </a:pPr>
            <a:r>
              <a:rPr lang="en-US" altLang="ja-JP" dirty="0"/>
              <a:t>-NH</a:t>
            </a:r>
            <a:r>
              <a:rPr lang="en-US" altLang="ja-JP" baseline="-20000" dirty="0"/>
              <a:t>2</a:t>
            </a:r>
          </a:p>
          <a:p>
            <a:pPr lvl="2" eaLnBrk="1">
              <a:tabLst>
                <a:tab pos="1905000" algn="l"/>
              </a:tabLst>
            </a:pPr>
            <a:r>
              <a:rPr lang="el-GR" altLang="ja-JP" dirty="0" err="1"/>
              <a:t>Αμινο</a:t>
            </a:r>
            <a:r>
              <a:rPr lang="el-GR" altLang="ja-JP" dirty="0"/>
              <a:t>- ομάδες</a:t>
            </a:r>
            <a:endParaRPr lang="en-US" altLang="ja-JP" dirty="0"/>
          </a:p>
          <a:p>
            <a:pPr lvl="1" eaLnBrk="1">
              <a:tabLst>
                <a:tab pos="1905000" algn="l"/>
              </a:tabLst>
            </a:pPr>
            <a:r>
              <a:rPr lang="en-US" altLang="ja-JP" dirty="0"/>
              <a:t>-OH</a:t>
            </a:r>
          </a:p>
          <a:p>
            <a:pPr lvl="2" eaLnBrk="1">
              <a:tabLst>
                <a:tab pos="1905000" algn="l"/>
              </a:tabLst>
            </a:pPr>
            <a:r>
              <a:rPr lang="el-GR" altLang="ja-JP" dirty="0" err="1"/>
              <a:t>Υδρόξυ</a:t>
            </a:r>
            <a:r>
              <a:rPr lang="el-GR" altLang="ja-JP" dirty="0"/>
              <a:t>- ομάδες</a:t>
            </a:r>
            <a:endParaRPr lang="en-US" altLang="ja-JP" dirty="0"/>
          </a:p>
        </p:txBody>
      </p:sp>
      <p:sp>
        <p:nvSpPr>
          <p:cNvPr id="4" name="Title 1"/>
          <p:cNvSpPr txBox="1">
            <a:spLocks/>
          </p:cNvSpPr>
          <p:nvPr/>
        </p:nvSpPr>
        <p:spPr>
          <a:xfrm>
            <a:off x="399133" y="193204"/>
            <a:ext cx="8229600" cy="571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Πολικότητα</a:t>
            </a:r>
          </a:p>
        </p:txBody>
      </p:sp>
      <p:grpSp>
        <p:nvGrpSpPr>
          <p:cNvPr id="5" name="Group 4"/>
          <p:cNvGrpSpPr/>
          <p:nvPr/>
        </p:nvGrpSpPr>
        <p:grpSpPr>
          <a:xfrm>
            <a:off x="1533872" y="4594572"/>
            <a:ext cx="877888" cy="1282700"/>
            <a:chOff x="4133056" y="2787650"/>
            <a:chExt cx="877888" cy="1282700"/>
          </a:xfrm>
        </p:grpSpPr>
        <p:sp>
          <p:nvSpPr>
            <p:cNvPr id="6" name="AutoShape 4"/>
            <p:cNvSpPr>
              <a:spLocks noChangeArrowheads="1"/>
            </p:cNvSpPr>
            <p:nvPr/>
          </p:nvSpPr>
          <p:spPr bwMode="auto">
            <a:xfrm rot="16200000" flipH="1">
              <a:off x="4133056" y="3333750"/>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 name="Line 34"/>
            <p:cNvSpPr>
              <a:spLocks noChangeShapeType="1"/>
            </p:cNvSpPr>
            <p:nvPr/>
          </p:nvSpPr>
          <p:spPr bwMode="auto">
            <a:xfrm>
              <a:off x="4501356" y="3168650"/>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8" name="Rectangle 7"/>
            <p:cNvSpPr>
              <a:spLocks noChangeArrowheads="1"/>
            </p:cNvSpPr>
            <p:nvPr/>
          </p:nvSpPr>
          <p:spPr bwMode="auto">
            <a:xfrm>
              <a:off x="4272756" y="2787650"/>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CH</a:t>
              </a:r>
              <a:r>
                <a:rPr kumimoji="1" lang="en-US" altLang="ja-JP" sz="2400" b="1" baseline="-20000" dirty="0">
                  <a:ea typeface="MS Mincho" pitchFamily="49" charset="-128"/>
                </a:rPr>
                <a:t>3</a:t>
              </a:r>
            </a:p>
          </p:txBody>
        </p:sp>
      </p:grpSp>
      <p:sp>
        <p:nvSpPr>
          <p:cNvPr id="10" name="Oval 9"/>
          <p:cNvSpPr>
            <a:spLocks noChangeArrowheads="1"/>
          </p:cNvSpPr>
          <p:nvPr/>
        </p:nvSpPr>
        <p:spPr bwMode="auto">
          <a:xfrm>
            <a:off x="1691928" y="5293072"/>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grpSp>
        <p:nvGrpSpPr>
          <p:cNvPr id="16" name="Group 15"/>
          <p:cNvGrpSpPr/>
          <p:nvPr/>
        </p:nvGrpSpPr>
        <p:grpSpPr>
          <a:xfrm>
            <a:off x="4674096" y="4581128"/>
            <a:ext cx="762000" cy="1273175"/>
            <a:chOff x="3222898" y="4234532"/>
            <a:chExt cx="762000" cy="1273175"/>
          </a:xfrm>
        </p:grpSpPr>
        <p:sp>
          <p:nvSpPr>
            <p:cNvPr id="11" name="AutoShape 106"/>
            <p:cNvSpPr>
              <a:spLocks noChangeArrowheads="1"/>
            </p:cNvSpPr>
            <p:nvPr/>
          </p:nvSpPr>
          <p:spPr bwMode="auto">
            <a:xfrm rot="16200000" flipH="1">
              <a:off x="3222898" y="4771107"/>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2" name="Oval 11"/>
            <p:cNvSpPr>
              <a:spLocks noChangeArrowheads="1"/>
            </p:cNvSpPr>
            <p:nvPr/>
          </p:nvSpPr>
          <p:spPr bwMode="auto">
            <a:xfrm>
              <a:off x="3356248" y="4933032"/>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3" name="Rectangle 12"/>
            <p:cNvSpPr>
              <a:spLocks noChangeArrowheads="1"/>
            </p:cNvSpPr>
            <p:nvPr/>
          </p:nvSpPr>
          <p:spPr bwMode="auto">
            <a:xfrm>
              <a:off x="3343548" y="4234532"/>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OH</a:t>
              </a:r>
            </a:p>
          </p:txBody>
        </p:sp>
        <p:sp>
          <p:nvSpPr>
            <p:cNvPr id="14" name="Line 107"/>
            <p:cNvSpPr>
              <a:spLocks noChangeShapeType="1"/>
            </p:cNvSpPr>
            <p:nvPr/>
          </p:nvSpPr>
          <p:spPr bwMode="auto">
            <a:xfrm>
              <a:off x="3588023" y="4604097"/>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grpSp>
      <p:sp>
        <p:nvSpPr>
          <p:cNvPr id="9" name="TextBox 8"/>
          <p:cNvSpPr txBox="1"/>
          <p:nvPr/>
        </p:nvSpPr>
        <p:spPr>
          <a:xfrm>
            <a:off x="462980" y="5877272"/>
            <a:ext cx="6099555" cy="369332"/>
          </a:xfrm>
          <a:prstGeom prst="rect">
            <a:avLst/>
          </a:prstGeom>
          <a:noFill/>
        </p:spPr>
        <p:txBody>
          <a:bodyPr wrap="none" rtlCol="0">
            <a:spAutoFit/>
          </a:bodyPr>
          <a:lstStyle/>
          <a:p>
            <a:r>
              <a:rPr lang="el-GR" dirty="0"/>
              <a:t>Λιγότερο πολική ένωση                     περισσότερο πολική ένωση</a:t>
            </a:r>
          </a:p>
        </p:txBody>
      </p:sp>
      <p:sp>
        <p:nvSpPr>
          <p:cNvPr id="17" name="Rectangle 16"/>
          <p:cNvSpPr/>
          <p:nvPr/>
        </p:nvSpPr>
        <p:spPr>
          <a:xfrm>
            <a:off x="543149" y="4437112"/>
            <a:ext cx="6045075" cy="227687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89989" y="3851702"/>
            <a:ext cx="8647887" cy="338554"/>
          </a:xfrm>
          <a:prstGeom prst="rect">
            <a:avLst/>
          </a:prstGeom>
        </p:spPr>
        <p:txBody>
          <a:bodyPr wrap="square">
            <a:spAutoFit/>
          </a:bodyPr>
          <a:lstStyle/>
          <a:p>
            <a:r>
              <a:rPr lang="en-US" sz="1600" dirty="0"/>
              <a:t>http://pharmaxchange.info/press/2012/11/thin-layer-chromatography-tlc-principle-with-animation/</a:t>
            </a:r>
            <a:endParaRPr lang="el-GR" sz="1600" dirty="0"/>
          </a:p>
        </p:txBody>
      </p:sp>
    </p:spTree>
    <p:extLst>
      <p:ext uri="{BB962C8B-B14F-4D97-AF65-F5344CB8AC3E}">
        <p14:creationId xmlns:p14="http://schemas.microsoft.com/office/powerpoint/2010/main" val="372334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ww.kromasil.com/www/img/notes/general_methodology_overview_fig_2_p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628775"/>
            <a:ext cx="446087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1 - Τίτλος"/>
          <p:cNvSpPr>
            <a:spLocks noGrp="1"/>
          </p:cNvSpPr>
          <p:nvPr>
            <p:ph type="title"/>
          </p:nvPr>
        </p:nvSpPr>
        <p:spPr/>
        <p:txBody>
          <a:bodyPr>
            <a:normAutofit fontScale="90000"/>
          </a:bodyPr>
          <a:lstStyle/>
          <a:p>
            <a:pPr eaLnBrk="1" hangingPunct="1"/>
            <a:r>
              <a:rPr lang="en-US" altLang="en-US" sz="3600" b="1" dirty="0"/>
              <a:t>HPLC </a:t>
            </a:r>
            <a:r>
              <a:rPr lang="el-GR" altLang="en-US" sz="3600" b="1" dirty="0"/>
              <a:t>Αντίστροφης και Κανονικής Φάσης</a:t>
            </a:r>
            <a:br>
              <a:rPr lang="el-GR" altLang="en-US" sz="3600" b="1" dirty="0"/>
            </a:br>
            <a:r>
              <a:rPr lang="en-US" altLang="en-US" sz="3600" b="1" dirty="0"/>
              <a:t>Reversed and Normal Phase HPLC</a:t>
            </a:r>
            <a:endParaRPr lang="el-GR" altLang="en-US" sz="3600" dirty="0"/>
          </a:p>
        </p:txBody>
      </p:sp>
    </p:spTree>
    <p:extLst>
      <p:ext uri="{BB962C8B-B14F-4D97-AF65-F5344CB8AC3E}">
        <p14:creationId xmlns:p14="http://schemas.microsoft.com/office/powerpoint/2010/main" val="219408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468313" y="0"/>
            <a:ext cx="8229600" cy="1484313"/>
          </a:xfrm>
        </p:spPr>
        <p:txBody>
          <a:bodyPr>
            <a:normAutofit/>
          </a:bodyPr>
          <a:lstStyle/>
          <a:p>
            <a:pPr eaLnBrk="1" hangingPunct="1"/>
            <a:r>
              <a:rPr lang="en-US" altLang="en-US" sz="3000" b="1" dirty="0"/>
              <a:t>HPLC </a:t>
            </a:r>
            <a:r>
              <a:rPr lang="el-GR" altLang="en-US" sz="3000" b="1" dirty="0"/>
              <a:t>Αντίστροφης Φάσης</a:t>
            </a:r>
            <a:br>
              <a:rPr lang="el-GR" altLang="en-US" sz="3000" b="1" dirty="0"/>
            </a:br>
            <a:r>
              <a:rPr lang="en-US" altLang="en-US" sz="3000" b="1" dirty="0"/>
              <a:t>Reversed Phase HPLC (RP-HPLC)</a:t>
            </a:r>
            <a:endParaRPr lang="el-GR" altLang="en-US" sz="3000" dirty="0"/>
          </a:p>
        </p:txBody>
      </p:sp>
      <p:sp>
        <p:nvSpPr>
          <p:cNvPr id="27651" name="3 - Ορθογώνιο"/>
          <p:cNvSpPr>
            <a:spLocks noChangeArrowheads="1"/>
          </p:cNvSpPr>
          <p:nvPr/>
        </p:nvSpPr>
        <p:spPr bwMode="auto">
          <a:xfrm>
            <a:off x="250825" y="1484313"/>
            <a:ext cx="86423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t> HPLC </a:t>
            </a:r>
            <a:r>
              <a:rPr lang="el-GR" altLang="en-US" sz="2200" b="1" dirty="0"/>
              <a:t>Αντίστροφης Φάσης- πιο κοινός τύπος </a:t>
            </a:r>
            <a:r>
              <a:rPr lang="en-US" altLang="en-US" sz="2200" b="1" dirty="0"/>
              <a:t>HPLC</a:t>
            </a:r>
            <a:endParaRPr lang="el-GR" altLang="en-US" sz="2200" b="1" dirty="0"/>
          </a:p>
          <a:p>
            <a:pPr eaLnBrk="1" hangingPunct="1">
              <a:buFont typeface="Arial" panose="020B0604020202020204" pitchFamily="34" charset="0"/>
              <a:buChar char="•"/>
            </a:pPr>
            <a:r>
              <a:rPr lang="el-GR" altLang="en-US" sz="2200" dirty="0"/>
              <a:t> Μη Πολική στατική φάση</a:t>
            </a:r>
          </a:p>
          <a:p>
            <a:pPr eaLnBrk="1" hangingPunct="1">
              <a:buFont typeface="Arial" panose="020B0604020202020204" pitchFamily="34" charset="0"/>
              <a:buChar char="•"/>
            </a:pPr>
            <a:r>
              <a:rPr lang="el-GR" altLang="en-US" sz="2200" dirty="0"/>
              <a:t> Πολική κινητή φάση (Η</a:t>
            </a:r>
            <a:r>
              <a:rPr lang="el-GR" altLang="en-US" sz="2200" baseline="-25000" dirty="0"/>
              <a:t>2</a:t>
            </a:r>
            <a:r>
              <a:rPr lang="el-GR" altLang="en-US" sz="2200" dirty="0"/>
              <a:t>Ο και οργανικός διαλύτης (μεθανόλη, ακετονιτρίλιο, κ.ά.) διαλυτός στο νερό).</a:t>
            </a:r>
          </a:p>
          <a:p>
            <a:pPr eaLnBrk="1" hangingPunct="1"/>
            <a:endParaRPr lang="el-GR" altLang="en-US" sz="2200" dirty="0"/>
          </a:p>
          <a:p>
            <a:pPr eaLnBrk="1" hangingPunct="1">
              <a:buFont typeface="Arial" panose="020B0604020202020204" pitchFamily="34" charset="0"/>
              <a:buChar char="•"/>
            </a:pPr>
            <a:r>
              <a:rPr lang="en-US" altLang="en-US" sz="2200" dirty="0"/>
              <a:t> R: C</a:t>
            </a:r>
            <a:r>
              <a:rPr lang="en-US" altLang="en-US" sz="2200" baseline="-25000" dirty="0"/>
              <a:t>8</a:t>
            </a:r>
            <a:r>
              <a:rPr lang="en-US" altLang="en-US" sz="2200" dirty="0"/>
              <a:t>, C</a:t>
            </a:r>
            <a:r>
              <a:rPr lang="en-US" altLang="en-US" sz="2200" baseline="-25000" dirty="0"/>
              <a:t>18</a:t>
            </a:r>
            <a:r>
              <a:rPr lang="el-GR" altLang="en-US" sz="2200" dirty="0"/>
              <a:t> ή</a:t>
            </a:r>
            <a:r>
              <a:rPr lang="en-US" altLang="en-US" sz="2200" dirty="0"/>
              <a:t> </a:t>
            </a:r>
            <a:r>
              <a:rPr lang="el-GR" altLang="en-US" sz="2200" dirty="0"/>
              <a:t>οποιοσδήποτε υδρογονάνθρακας</a:t>
            </a:r>
            <a:r>
              <a:rPr lang="en-US" altLang="en-US" sz="2200" dirty="0"/>
              <a:t>.</a:t>
            </a:r>
            <a:endParaRPr lang="el-GR" altLang="en-US" sz="2200" dirty="0"/>
          </a:p>
          <a:p>
            <a:pPr eaLnBrk="1" hangingPunct="1"/>
            <a:endParaRPr lang="en-US" altLang="en-US" sz="2200" dirty="0"/>
          </a:p>
          <a:p>
            <a:pPr eaLnBrk="1" hangingPunct="1">
              <a:buFont typeface="Arial" panose="020B0604020202020204" pitchFamily="34" charset="0"/>
              <a:buChar char="•"/>
            </a:pPr>
            <a:r>
              <a:rPr lang="en-US" altLang="en-US" sz="2200" dirty="0"/>
              <a:t> </a:t>
            </a:r>
            <a:r>
              <a:rPr lang="el-GR" altLang="en-US" sz="2200" dirty="0"/>
              <a:t>Οι περισσότερο πολικές ενώσεις εκλούονται σε μικρότερους χρόνους (πρώτες).</a:t>
            </a:r>
            <a:endParaRPr lang="en-US" altLang="en-US" sz="2200" dirty="0"/>
          </a:p>
        </p:txBody>
      </p:sp>
    </p:spTree>
    <p:extLst>
      <p:ext uri="{BB962C8B-B14F-4D97-AF65-F5344CB8AC3E}">
        <p14:creationId xmlns:p14="http://schemas.microsoft.com/office/powerpoint/2010/main" val="87669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normAutofit/>
          </a:bodyPr>
          <a:lstStyle/>
          <a:p>
            <a:pPr eaLnBrk="1" hangingPunct="1"/>
            <a:r>
              <a:rPr lang="el-GR" altLang="en-US" sz="3000" b="1" dirty="0"/>
              <a:t>Στόχοι παρουσίασης</a:t>
            </a:r>
          </a:p>
        </p:txBody>
      </p:sp>
      <p:sp>
        <p:nvSpPr>
          <p:cNvPr id="3075" name="2 - Θέση περιεχομένου"/>
          <p:cNvSpPr>
            <a:spLocks noGrp="1"/>
          </p:cNvSpPr>
          <p:nvPr>
            <p:ph idx="1"/>
          </p:nvPr>
        </p:nvSpPr>
        <p:spPr>
          <a:xfrm>
            <a:off x="251520" y="1600200"/>
            <a:ext cx="8640960" cy="3124200"/>
          </a:xfrm>
        </p:spPr>
        <p:txBody>
          <a:bodyPr>
            <a:normAutofit/>
          </a:bodyPr>
          <a:lstStyle/>
          <a:p>
            <a:pPr eaLnBrk="1" hangingPunct="1"/>
            <a:r>
              <a:rPr lang="el-GR" altLang="en-US" sz="2200" dirty="0"/>
              <a:t>Οι βασικές αρχές και τα πεδία εφαρμογής της υγρής χρωματογραφίας υψηλής πίεσης.</a:t>
            </a:r>
          </a:p>
          <a:p>
            <a:pPr eaLnBrk="1" hangingPunct="1"/>
            <a:endParaRPr lang="en-US" altLang="en-US" sz="2200" dirty="0"/>
          </a:p>
          <a:p>
            <a:pPr eaLnBrk="1" hangingPunct="1"/>
            <a:r>
              <a:rPr lang="el-GR" altLang="en-US" sz="2200" dirty="0"/>
              <a:t>Οι εφαρμογές της υγρής χρωματογραφίας υψηλής πίεσης στην κλινική ανάλυση</a:t>
            </a:r>
          </a:p>
          <a:p>
            <a:pPr eaLnBrk="1" hangingPunct="1"/>
            <a:endParaRPr lang="el-GR" altLang="en-US" sz="2200" dirty="0"/>
          </a:p>
          <a:p>
            <a:pPr eaLnBrk="1" hangingPunct="1"/>
            <a:endParaRPr lang="el-GR" altLang="en-US" sz="2200" dirty="0"/>
          </a:p>
        </p:txBody>
      </p:sp>
    </p:spTree>
    <p:extLst>
      <p:ext uri="{BB962C8B-B14F-4D97-AF65-F5344CB8AC3E}">
        <p14:creationId xmlns:p14="http://schemas.microsoft.com/office/powerpoint/2010/main" val="42550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785688" y="2097310"/>
            <a:ext cx="1290390" cy="1206500"/>
          </a:xfrm>
          <a:prstGeom prst="ellipse">
            <a:avLst/>
          </a:prstGeom>
          <a:solidFill>
            <a:schemeClr val="folHlink"/>
          </a:solidFill>
          <a:ln w="254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lang="el-GR" dirty="0">
                <a:solidFill>
                  <a:schemeClr val="bg1"/>
                </a:solidFill>
              </a:rPr>
              <a:t>Στατική</a:t>
            </a:r>
          </a:p>
          <a:p>
            <a:r>
              <a:rPr lang="el-GR" dirty="0">
                <a:solidFill>
                  <a:schemeClr val="bg1"/>
                </a:solidFill>
              </a:rPr>
              <a:t> φάση</a:t>
            </a:r>
            <a:endParaRPr lang="en-US" dirty="0">
              <a:solidFill>
                <a:schemeClr val="bg1"/>
              </a:solidFill>
            </a:endParaRPr>
          </a:p>
        </p:txBody>
      </p:sp>
      <p:sp>
        <p:nvSpPr>
          <p:cNvPr id="6" name="Line 6"/>
          <p:cNvSpPr>
            <a:spLocks noChangeShapeType="1"/>
          </p:cNvSpPr>
          <p:nvPr/>
        </p:nvSpPr>
        <p:spPr bwMode="auto">
          <a:xfrm flipV="1">
            <a:off x="20566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7" name="Line 7"/>
          <p:cNvSpPr>
            <a:spLocks noChangeShapeType="1"/>
          </p:cNvSpPr>
          <p:nvPr/>
        </p:nvSpPr>
        <p:spPr bwMode="auto">
          <a:xfrm>
            <a:off x="22090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8" name="Line 8"/>
          <p:cNvSpPr>
            <a:spLocks noChangeShapeType="1"/>
          </p:cNvSpPr>
          <p:nvPr/>
        </p:nvSpPr>
        <p:spPr bwMode="auto">
          <a:xfrm flipV="1">
            <a:off x="22852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9" name="Line 9"/>
          <p:cNvSpPr>
            <a:spLocks noChangeShapeType="1"/>
          </p:cNvSpPr>
          <p:nvPr/>
        </p:nvSpPr>
        <p:spPr bwMode="auto">
          <a:xfrm flipV="1">
            <a:off x="25138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0" name="Line 10"/>
          <p:cNvSpPr>
            <a:spLocks noChangeShapeType="1"/>
          </p:cNvSpPr>
          <p:nvPr/>
        </p:nvSpPr>
        <p:spPr bwMode="auto">
          <a:xfrm flipV="1">
            <a:off x="27424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1" name="Line 11"/>
          <p:cNvSpPr>
            <a:spLocks noChangeShapeType="1"/>
          </p:cNvSpPr>
          <p:nvPr/>
        </p:nvSpPr>
        <p:spPr bwMode="auto">
          <a:xfrm flipV="1">
            <a:off x="29710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2" name="Line 12"/>
          <p:cNvSpPr>
            <a:spLocks noChangeShapeType="1"/>
          </p:cNvSpPr>
          <p:nvPr/>
        </p:nvSpPr>
        <p:spPr bwMode="auto">
          <a:xfrm flipV="1">
            <a:off x="31996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3" name="Line 13"/>
          <p:cNvSpPr>
            <a:spLocks noChangeShapeType="1"/>
          </p:cNvSpPr>
          <p:nvPr/>
        </p:nvSpPr>
        <p:spPr bwMode="auto">
          <a:xfrm flipV="1">
            <a:off x="34282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4" name="Line 14"/>
          <p:cNvSpPr>
            <a:spLocks noChangeShapeType="1"/>
          </p:cNvSpPr>
          <p:nvPr/>
        </p:nvSpPr>
        <p:spPr bwMode="auto">
          <a:xfrm flipV="1">
            <a:off x="36568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5" name="Line 15"/>
          <p:cNvSpPr>
            <a:spLocks noChangeShapeType="1"/>
          </p:cNvSpPr>
          <p:nvPr/>
        </p:nvSpPr>
        <p:spPr bwMode="auto">
          <a:xfrm flipV="1">
            <a:off x="3885406" y="2471960"/>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6" name="Line 16"/>
          <p:cNvSpPr>
            <a:spLocks noChangeShapeType="1"/>
          </p:cNvSpPr>
          <p:nvPr/>
        </p:nvSpPr>
        <p:spPr bwMode="auto">
          <a:xfrm>
            <a:off x="24376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7" name="Line 17"/>
          <p:cNvSpPr>
            <a:spLocks noChangeShapeType="1"/>
          </p:cNvSpPr>
          <p:nvPr/>
        </p:nvSpPr>
        <p:spPr bwMode="auto">
          <a:xfrm>
            <a:off x="26662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8" name="Line 18"/>
          <p:cNvSpPr>
            <a:spLocks noChangeShapeType="1"/>
          </p:cNvSpPr>
          <p:nvPr/>
        </p:nvSpPr>
        <p:spPr bwMode="auto">
          <a:xfrm>
            <a:off x="28948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9" name="Line 19"/>
          <p:cNvSpPr>
            <a:spLocks noChangeShapeType="1"/>
          </p:cNvSpPr>
          <p:nvPr/>
        </p:nvSpPr>
        <p:spPr bwMode="auto">
          <a:xfrm>
            <a:off x="31234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0" name="Line 20"/>
          <p:cNvSpPr>
            <a:spLocks noChangeShapeType="1"/>
          </p:cNvSpPr>
          <p:nvPr/>
        </p:nvSpPr>
        <p:spPr bwMode="auto">
          <a:xfrm>
            <a:off x="33520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1" name="Line 21"/>
          <p:cNvSpPr>
            <a:spLocks noChangeShapeType="1"/>
          </p:cNvSpPr>
          <p:nvPr/>
        </p:nvSpPr>
        <p:spPr bwMode="auto">
          <a:xfrm>
            <a:off x="35806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2" name="Line 22"/>
          <p:cNvSpPr>
            <a:spLocks noChangeShapeType="1"/>
          </p:cNvSpPr>
          <p:nvPr/>
        </p:nvSpPr>
        <p:spPr bwMode="auto">
          <a:xfrm>
            <a:off x="38092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3" name="Line 23"/>
          <p:cNvSpPr>
            <a:spLocks noChangeShapeType="1"/>
          </p:cNvSpPr>
          <p:nvPr/>
        </p:nvSpPr>
        <p:spPr bwMode="auto">
          <a:xfrm>
            <a:off x="4037806" y="2471960"/>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grpSp>
        <p:nvGrpSpPr>
          <p:cNvPr id="43" name="Group 42"/>
          <p:cNvGrpSpPr/>
          <p:nvPr/>
        </p:nvGrpSpPr>
        <p:grpSpPr>
          <a:xfrm>
            <a:off x="2678906" y="3919760"/>
            <a:ext cx="736600" cy="901700"/>
            <a:chOff x="2678906" y="3919760"/>
            <a:chExt cx="736600" cy="901700"/>
          </a:xfrm>
        </p:grpSpPr>
        <p:sp>
          <p:nvSpPr>
            <p:cNvPr id="4" name="AutoShape 4"/>
            <p:cNvSpPr>
              <a:spLocks noChangeArrowheads="1"/>
            </p:cNvSpPr>
            <p:nvPr/>
          </p:nvSpPr>
          <p:spPr bwMode="auto">
            <a:xfrm rot="16200000" flipH="1">
              <a:off x="2678906" y="4084860"/>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4" name="Line 34"/>
            <p:cNvSpPr>
              <a:spLocks noChangeShapeType="1"/>
            </p:cNvSpPr>
            <p:nvPr/>
          </p:nvSpPr>
          <p:spPr bwMode="auto">
            <a:xfrm>
              <a:off x="3047206" y="3919760"/>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5" name="Oval 24"/>
            <p:cNvSpPr>
              <a:spLocks noChangeArrowheads="1"/>
            </p:cNvSpPr>
            <p:nvPr/>
          </p:nvSpPr>
          <p:spPr bwMode="auto">
            <a:xfrm>
              <a:off x="2831306" y="4237260"/>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grpSp>
      <p:sp>
        <p:nvSpPr>
          <p:cNvPr id="26" name="Rectangle 25"/>
          <p:cNvSpPr>
            <a:spLocks noChangeArrowheads="1"/>
          </p:cNvSpPr>
          <p:nvPr/>
        </p:nvSpPr>
        <p:spPr bwMode="auto">
          <a:xfrm>
            <a:off x="2297906" y="2027460"/>
            <a:ext cx="72135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dirty="0"/>
              <a:t>C</a:t>
            </a:r>
            <a:r>
              <a:rPr kumimoji="1" lang="en-US" altLang="ja-JP" sz="2400" baseline="-20000" dirty="0"/>
              <a:t>18</a:t>
            </a:r>
            <a:r>
              <a:rPr kumimoji="1" lang="en-US" altLang="ja-JP" sz="2400" dirty="0"/>
              <a:t> </a:t>
            </a:r>
          </a:p>
        </p:txBody>
      </p:sp>
      <p:sp>
        <p:nvSpPr>
          <p:cNvPr id="27" name="Rectangle 26"/>
          <p:cNvSpPr>
            <a:spLocks noChangeArrowheads="1"/>
          </p:cNvSpPr>
          <p:nvPr/>
        </p:nvSpPr>
        <p:spPr bwMode="auto">
          <a:xfrm>
            <a:off x="4946848" y="3464370"/>
            <a:ext cx="3651845" cy="241184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8" name="AutoShape 54"/>
          <p:cNvSpPr>
            <a:spLocks noChangeArrowheads="1"/>
          </p:cNvSpPr>
          <p:nvPr/>
        </p:nvSpPr>
        <p:spPr bwMode="auto">
          <a:xfrm>
            <a:off x="7246292" y="4162354"/>
            <a:ext cx="749300" cy="139700"/>
          </a:xfrm>
          <a:prstGeom prst="rightArrow">
            <a:avLst>
              <a:gd name="adj1" fmla="val 50000"/>
              <a:gd name="adj2" fmla="val 268207"/>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9" name="Rectangle 28"/>
          <p:cNvSpPr>
            <a:spLocks noChangeArrowheads="1"/>
          </p:cNvSpPr>
          <p:nvPr/>
        </p:nvSpPr>
        <p:spPr bwMode="auto">
          <a:xfrm>
            <a:off x="2818606" y="3538760"/>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CH</a:t>
            </a:r>
            <a:r>
              <a:rPr kumimoji="1" lang="en-US" altLang="ja-JP" sz="2400" b="1" baseline="-20000" dirty="0">
                <a:ea typeface="MS Mincho" pitchFamily="49" charset="-128"/>
              </a:rPr>
              <a:t>3</a:t>
            </a:r>
          </a:p>
        </p:txBody>
      </p:sp>
      <p:sp>
        <p:nvSpPr>
          <p:cNvPr id="30" name="Arc 100"/>
          <p:cNvSpPr>
            <a:spLocks/>
          </p:cNvSpPr>
          <p:nvPr/>
        </p:nvSpPr>
        <p:spPr bwMode="auto">
          <a:xfrm>
            <a:off x="3517106" y="4313460"/>
            <a:ext cx="3991810" cy="627708"/>
          </a:xfrm>
          <a:custGeom>
            <a:avLst/>
            <a:gdLst>
              <a:gd name="T0" fmla="*/ 2147483647 w 21515"/>
              <a:gd name="T1" fmla="*/ 0 h 21596"/>
              <a:gd name="T2" fmla="*/ 2147483647 w 21515"/>
              <a:gd name="T3" fmla="*/ 2147483647 h 21596"/>
              <a:gd name="T4" fmla="*/ 0 w 21515"/>
              <a:gd name="T5" fmla="*/ 2147483647 h 21596"/>
              <a:gd name="T6" fmla="*/ 0 60000 65536"/>
              <a:gd name="T7" fmla="*/ 0 60000 65536"/>
              <a:gd name="T8" fmla="*/ 0 60000 65536"/>
              <a:gd name="T9" fmla="*/ 0 w 21515"/>
              <a:gd name="T10" fmla="*/ 0 h 21596"/>
              <a:gd name="T11" fmla="*/ 21515 w 21515"/>
              <a:gd name="T12" fmla="*/ 21596 h 21596"/>
            </a:gdLst>
            <a:ahLst/>
            <a:cxnLst>
              <a:cxn ang="T6">
                <a:pos x="T0" y="T1"/>
              </a:cxn>
              <a:cxn ang="T7">
                <a:pos x="T2" y="T3"/>
              </a:cxn>
              <a:cxn ang="T8">
                <a:pos x="T4" y="T5"/>
              </a:cxn>
            </a:cxnLst>
            <a:rect l="T9" t="T10" r="T11" b="T12"/>
            <a:pathLst>
              <a:path w="21515" h="21596" fill="none" extrusionOk="0">
                <a:moveTo>
                  <a:pt x="432" y="0"/>
                </a:moveTo>
                <a:cubicBezTo>
                  <a:pt x="11453" y="221"/>
                  <a:pt x="20540" y="8705"/>
                  <a:pt x="21515" y="19684"/>
                </a:cubicBezTo>
              </a:path>
              <a:path w="21515" h="21596" stroke="0" extrusionOk="0">
                <a:moveTo>
                  <a:pt x="432" y="0"/>
                </a:moveTo>
                <a:cubicBezTo>
                  <a:pt x="11453" y="221"/>
                  <a:pt x="20540" y="8705"/>
                  <a:pt x="21515" y="19684"/>
                </a:cubicBezTo>
                <a:lnTo>
                  <a:pt x="0" y="21596"/>
                </a:lnTo>
                <a:close/>
              </a:path>
            </a:pathLst>
          </a:custGeom>
          <a:noFill/>
          <a:ln w="190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1" name="Line 102"/>
          <p:cNvSpPr>
            <a:spLocks noChangeShapeType="1"/>
          </p:cNvSpPr>
          <p:nvPr/>
        </p:nvSpPr>
        <p:spPr bwMode="auto">
          <a:xfrm rot="5400000" flipV="1">
            <a:off x="2640806" y="3208560"/>
            <a:ext cx="838200" cy="0"/>
          </a:xfrm>
          <a:prstGeom prst="line">
            <a:avLst/>
          </a:prstGeom>
          <a:noFill/>
          <a:ln w="50800">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2" name="Rectangle 31"/>
          <p:cNvSpPr>
            <a:spLocks noChangeArrowheads="1"/>
          </p:cNvSpPr>
          <p:nvPr/>
        </p:nvSpPr>
        <p:spPr bwMode="auto">
          <a:xfrm>
            <a:off x="1991519" y="2941860"/>
            <a:ext cx="4437433" cy="369974"/>
          </a:xfrm>
          <a:prstGeom prst="rect">
            <a:avLst/>
          </a:prstGeom>
          <a:noFill/>
          <a:ln w="9525">
            <a:noFill/>
            <a:miter lim="800000"/>
            <a:headEnd/>
            <a:tailEnd/>
          </a:ln>
          <a:effec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defRPr/>
            </a:pPr>
            <a:r>
              <a:rPr kumimoji="1" lang="el-GR" altLang="ja-JP" dirty="0">
                <a:solidFill>
                  <a:schemeClr val="accent2"/>
                </a:solidFill>
                <a:effectLst>
                  <a:outerShdw blurRad="38100" dist="38100" dir="2700000" algn="tl">
                    <a:srgbClr val="000000"/>
                  </a:outerShdw>
                </a:effectLst>
                <a:ea typeface="ＭＳ ゴシック" pitchFamily="49" charset="-128"/>
              </a:rPr>
              <a:t>Ισχυρή αλληλεπίδραση- μη πολική ένωση</a:t>
            </a:r>
            <a:endParaRPr kumimoji="1" lang="en-US" altLang="ja-JP" dirty="0">
              <a:solidFill>
                <a:schemeClr val="accent2"/>
              </a:solidFill>
              <a:effectLst>
                <a:outerShdw blurRad="38100" dist="38100" dir="2700000" algn="tl">
                  <a:srgbClr val="000000"/>
                </a:outerShdw>
              </a:effectLst>
              <a:ea typeface="ＭＳ ゴシック" pitchFamily="49" charset="-128"/>
            </a:endParaRPr>
          </a:p>
        </p:txBody>
      </p:sp>
      <p:sp>
        <p:nvSpPr>
          <p:cNvPr id="33" name="Rectangle 32"/>
          <p:cNvSpPr>
            <a:spLocks noChangeArrowheads="1"/>
          </p:cNvSpPr>
          <p:nvPr/>
        </p:nvSpPr>
        <p:spPr bwMode="auto">
          <a:xfrm>
            <a:off x="4432662" y="1675171"/>
            <a:ext cx="4330032" cy="369974"/>
          </a:xfrm>
          <a:prstGeom prst="rect">
            <a:avLst/>
          </a:prstGeom>
          <a:noFill/>
          <a:ln w="9525">
            <a:noFill/>
            <a:miter lim="800000"/>
            <a:headEnd/>
            <a:tailEnd/>
          </a:ln>
          <a:effec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defRPr/>
            </a:pPr>
            <a:r>
              <a:rPr kumimoji="1" lang="el-GR" altLang="ja-JP" dirty="0">
                <a:solidFill>
                  <a:schemeClr val="accent2"/>
                </a:solidFill>
                <a:effectLst>
                  <a:outerShdw blurRad="38100" dist="38100" dir="2700000" algn="tl">
                    <a:srgbClr val="000000"/>
                  </a:outerShdw>
                </a:effectLst>
                <a:ea typeface="ＭＳ ゴシック" pitchFamily="49" charset="-128"/>
              </a:rPr>
              <a:t>Ασθενής αλληλεπίδραση –πολική ένωση</a:t>
            </a:r>
            <a:endParaRPr kumimoji="1" lang="en-US" altLang="ja-JP" dirty="0">
              <a:solidFill>
                <a:schemeClr val="accent2"/>
              </a:solidFill>
              <a:effectLst>
                <a:outerShdw blurRad="38100" dist="38100" dir="2700000" algn="tl">
                  <a:srgbClr val="000000"/>
                </a:outerShdw>
              </a:effectLst>
              <a:ea typeface="ＭＳ ゴシック" pitchFamily="49" charset="-128"/>
            </a:endParaRPr>
          </a:p>
        </p:txBody>
      </p:sp>
      <p:sp>
        <p:nvSpPr>
          <p:cNvPr id="34" name="Line 105"/>
          <p:cNvSpPr>
            <a:spLocks noChangeShapeType="1"/>
          </p:cNvSpPr>
          <p:nvPr/>
        </p:nvSpPr>
        <p:spPr bwMode="auto">
          <a:xfrm>
            <a:off x="4279106" y="2560860"/>
            <a:ext cx="1066800" cy="0"/>
          </a:xfrm>
          <a:prstGeom prst="line">
            <a:avLst/>
          </a:prstGeom>
          <a:noFill/>
          <a:ln w="38100">
            <a:solidFill>
              <a:schemeClr val="accent2"/>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5" name="AutoShape 106"/>
          <p:cNvSpPr>
            <a:spLocks noChangeArrowheads="1"/>
          </p:cNvSpPr>
          <p:nvPr/>
        </p:nvSpPr>
        <p:spPr bwMode="auto">
          <a:xfrm rot="16200000" flipH="1">
            <a:off x="5422106" y="2560860"/>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6" name="Line 107"/>
          <p:cNvSpPr>
            <a:spLocks noChangeShapeType="1"/>
          </p:cNvSpPr>
          <p:nvPr/>
        </p:nvSpPr>
        <p:spPr bwMode="auto">
          <a:xfrm>
            <a:off x="5790406" y="2395760"/>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7" name="Oval 36"/>
          <p:cNvSpPr>
            <a:spLocks noChangeArrowheads="1"/>
          </p:cNvSpPr>
          <p:nvPr/>
        </p:nvSpPr>
        <p:spPr bwMode="auto">
          <a:xfrm>
            <a:off x="5574506" y="2713260"/>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8" name="Rectangle 37"/>
          <p:cNvSpPr>
            <a:spLocks noChangeArrowheads="1"/>
          </p:cNvSpPr>
          <p:nvPr/>
        </p:nvSpPr>
        <p:spPr bwMode="auto">
          <a:xfrm>
            <a:off x="5561806" y="201476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OH</a:t>
            </a:r>
          </a:p>
        </p:txBody>
      </p:sp>
      <p:sp>
        <p:nvSpPr>
          <p:cNvPr id="39" name="Line 111"/>
          <p:cNvSpPr>
            <a:spLocks noChangeShapeType="1"/>
          </p:cNvSpPr>
          <p:nvPr/>
        </p:nvSpPr>
        <p:spPr bwMode="auto">
          <a:xfrm>
            <a:off x="5955505" y="3322860"/>
            <a:ext cx="203201" cy="762000"/>
          </a:xfrm>
          <a:prstGeom prst="line">
            <a:avLst/>
          </a:prstGeom>
          <a:noFill/>
          <a:ln w="1905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Freeform 39"/>
          <p:cNvSpPr>
            <a:spLocks/>
          </p:cNvSpPr>
          <p:nvPr/>
        </p:nvSpPr>
        <p:spPr bwMode="auto">
          <a:xfrm>
            <a:off x="5041106" y="4161060"/>
            <a:ext cx="3505200" cy="1295400"/>
          </a:xfrm>
          <a:custGeom>
            <a:avLst/>
            <a:gdLst>
              <a:gd name="T0" fmla="*/ 0 w 2208"/>
              <a:gd name="T1" fmla="*/ 2147483647 h 816"/>
              <a:gd name="T2" fmla="*/ 2147483647 w 2208"/>
              <a:gd name="T3" fmla="*/ 2147483647 h 816"/>
              <a:gd name="T4" fmla="*/ 2147483647 w 2208"/>
              <a:gd name="T5" fmla="*/ 0 h 816"/>
              <a:gd name="T6" fmla="*/ 2147483647 w 2208"/>
              <a:gd name="T7" fmla="*/ 2147483647 h 816"/>
              <a:gd name="T8" fmla="*/ 2147483647 w 2208"/>
              <a:gd name="T9" fmla="*/ 2147483647 h 816"/>
              <a:gd name="T10" fmla="*/ 2147483647 w 2208"/>
              <a:gd name="T11" fmla="*/ 2147483647 h 816"/>
              <a:gd name="T12" fmla="*/ 2147483647 w 2208"/>
              <a:gd name="T13" fmla="*/ 2147483647 h 816"/>
              <a:gd name="T14" fmla="*/ 2147483647 w 2208"/>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2208"/>
              <a:gd name="T25" fmla="*/ 0 h 816"/>
              <a:gd name="T26" fmla="*/ 2208 w 220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 h="816">
                <a:moveTo>
                  <a:pt x="0" y="816"/>
                </a:moveTo>
                <a:lnTo>
                  <a:pt x="672" y="816"/>
                </a:lnTo>
                <a:lnTo>
                  <a:pt x="720" y="0"/>
                </a:lnTo>
                <a:lnTo>
                  <a:pt x="768" y="816"/>
                </a:lnTo>
                <a:lnTo>
                  <a:pt x="1488" y="816"/>
                </a:lnTo>
                <a:lnTo>
                  <a:pt x="1584" y="336"/>
                </a:lnTo>
                <a:lnTo>
                  <a:pt x="1680" y="816"/>
                </a:lnTo>
                <a:lnTo>
                  <a:pt x="2208" y="816"/>
                </a:lnTo>
              </a:path>
            </a:pathLst>
          </a:custGeom>
          <a:noFill/>
          <a:ln w="1905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1" name="Title 1"/>
          <p:cNvSpPr txBox="1">
            <a:spLocks/>
          </p:cNvSpPr>
          <p:nvPr/>
        </p:nvSpPr>
        <p:spPr>
          <a:xfrm>
            <a:off x="406400" y="476672"/>
            <a:ext cx="8229600" cy="1106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a:p>
            <a:endParaRPr lang="el-GR" sz="3000" b="1" dirty="0"/>
          </a:p>
          <a:p>
            <a:endParaRPr lang="el-GR" sz="3000" b="1" dirty="0"/>
          </a:p>
        </p:txBody>
      </p:sp>
      <p:sp>
        <p:nvSpPr>
          <p:cNvPr id="42" name="TextBox 41"/>
          <p:cNvSpPr txBox="1"/>
          <p:nvPr/>
        </p:nvSpPr>
        <p:spPr>
          <a:xfrm>
            <a:off x="6469433" y="3793022"/>
            <a:ext cx="2078967" cy="369332"/>
          </a:xfrm>
          <a:prstGeom prst="rect">
            <a:avLst/>
          </a:prstGeom>
          <a:noFill/>
        </p:spPr>
        <p:txBody>
          <a:bodyPr wrap="none" rtlCol="0">
            <a:spAutoFit/>
          </a:bodyPr>
          <a:lstStyle/>
          <a:p>
            <a:r>
              <a:rPr lang="el-GR" dirty="0">
                <a:solidFill>
                  <a:srgbClr val="FF0000"/>
                </a:solidFill>
              </a:rPr>
              <a:t>Πολική κινητή φάση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7" y="3767360"/>
            <a:ext cx="1382130" cy="248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Elbow Connector 46"/>
          <p:cNvCxnSpPr/>
          <p:nvPr/>
        </p:nvCxnSpPr>
        <p:spPr>
          <a:xfrm rot="16200000" flipV="1">
            <a:off x="107504" y="3789040"/>
            <a:ext cx="1944216" cy="36004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726962" y="5468466"/>
            <a:ext cx="2563651" cy="369332"/>
          </a:xfrm>
          <a:prstGeom prst="rect">
            <a:avLst/>
          </a:prstGeom>
        </p:spPr>
        <p:txBody>
          <a:bodyPr wrap="none">
            <a:spAutoFit/>
          </a:bodyPr>
          <a:lstStyle/>
          <a:p>
            <a:r>
              <a:rPr lang="el-GR" dirty="0">
                <a:solidFill>
                  <a:srgbClr val="FF0000"/>
                </a:solidFill>
              </a:rPr>
              <a:t>Μη πολική στατική φάση</a:t>
            </a:r>
          </a:p>
        </p:txBody>
      </p:sp>
      <p:sp>
        <p:nvSpPr>
          <p:cNvPr id="49" name="TextBox 48"/>
          <p:cNvSpPr txBox="1"/>
          <p:nvPr/>
        </p:nvSpPr>
        <p:spPr>
          <a:xfrm>
            <a:off x="5975766" y="5904785"/>
            <a:ext cx="2051780" cy="369332"/>
          </a:xfrm>
          <a:prstGeom prst="rect">
            <a:avLst/>
          </a:prstGeom>
          <a:noFill/>
        </p:spPr>
        <p:txBody>
          <a:bodyPr wrap="none" rtlCol="0">
            <a:spAutoFit/>
          </a:bodyPr>
          <a:lstStyle/>
          <a:p>
            <a:r>
              <a:rPr lang="el-GR" dirty="0"/>
              <a:t>Χρόνος (από ένεση)</a:t>
            </a:r>
          </a:p>
        </p:txBody>
      </p:sp>
      <p:cxnSp>
        <p:nvCxnSpPr>
          <p:cNvPr id="52" name="Straight Arrow Connector 51"/>
          <p:cNvCxnSpPr>
            <a:stCxn id="49" idx="3"/>
          </p:cNvCxnSpPr>
          <p:nvPr/>
        </p:nvCxnSpPr>
        <p:spPr>
          <a:xfrm>
            <a:off x="8027546" y="6089451"/>
            <a:ext cx="3011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740399" y="3464370"/>
            <a:ext cx="0" cy="40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24858" y="3955017"/>
            <a:ext cx="461665" cy="1352293"/>
          </a:xfrm>
          <a:prstGeom prst="rect">
            <a:avLst/>
          </a:prstGeom>
          <a:noFill/>
        </p:spPr>
        <p:txBody>
          <a:bodyPr vert="vert270" wrap="none" rtlCol="0">
            <a:spAutoFit/>
          </a:bodyPr>
          <a:lstStyle/>
          <a:p>
            <a:r>
              <a:rPr lang="el-GR" dirty="0"/>
              <a:t>Απορρόφηση</a:t>
            </a:r>
          </a:p>
        </p:txBody>
      </p:sp>
    </p:spTree>
    <p:extLst>
      <p:ext uri="{BB962C8B-B14F-4D97-AF65-F5344CB8AC3E}">
        <p14:creationId xmlns:p14="http://schemas.microsoft.com/office/powerpoint/2010/main" val="17391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785688" y="1207294"/>
            <a:ext cx="1290390" cy="1206500"/>
          </a:xfrm>
          <a:prstGeom prst="ellipse">
            <a:avLst/>
          </a:prstGeom>
          <a:solidFill>
            <a:schemeClr val="folHlink"/>
          </a:solidFill>
          <a:ln w="254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lang="el-GR" dirty="0">
                <a:solidFill>
                  <a:schemeClr val="bg1"/>
                </a:solidFill>
              </a:rPr>
              <a:t>Στατική</a:t>
            </a:r>
          </a:p>
          <a:p>
            <a:r>
              <a:rPr lang="el-GR" dirty="0">
                <a:solidFill>
                  <a:schemeClr val="bg1"/>
                </a:solidFill>
              </a:rPr>
              <a:t> φάση</a:t>
            </a:r>
            <a:endParaRPr lang="en-US" dirty="0">
              <a:solidFill>
                <a:schemeClr val="bg1"/>
              </a:solidFill>
            </a:endParaRPr>
          </a:p>
        </p:txBody>
      </p:sp>
      <p:sp>
        <p:nvSpPr>
          <p:cNvPr id="6" name="Line 6"/>
          <p:cNvSpPr>
            <a:spLocks noChangeShapeType="1"/>
          </p:cNvSpPr>
          <p:nvPr/>
        </p:nvSpPr>
        <p:spPr bwMode="auto">
          <a:xfrm flipV="1">
            <a:off x="20566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7" name="Line 7"/>
          <p:cNvSpPr>
            <a:spLocks noChangeShapeType="1"/>
          </p:cNvSpPr>
          <p:nvPr/>
        </p:nvSpPr>
        <p:spPr bwMode="auto">
          <a:xfrm>
            <a:off x="22090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8" name="Line 8"/>
          <p:cNvSpPr>
            <a:spLocks noChangeShapeType="1"/>
          </p:cNvSpPr>
          <p:nvPr/>
        </p:nvSpPr>
        <p:spPr bwMode="auto">
          <a:xfrm flipV="1">
            <a:off x="22852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9" name="Line 9"/>
          <p:cNvSpPr>
            <a:spLocks noChangeShapeType="1"/>
          </p:cNvSpPr>
          <p:nvPr/>
        </p:nvSpPr>
        <p:spPr bwMode="auto">
          <a:xfrm flipV="1">
            <a:off x="25138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0" name="Line 10"/>
          <p:cNvSpPr>
            <a:spLocks noChangeShapeType="1"/>
          </p:cNvSpPr>
          <p:nvPr/>
        </p:nvSpPr>
        <p:spPr bwMode="auto">
          <a:xfrm flipV="1">
            <a:off x="27424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1" name="Line 11"/>
          <p:cNvSpPr>
            <a:spLocks noChangeShapeType="1"/>
          </p:cNvSpPr>
          <p:nvPr/>
        </p:nvSpPr>
        <p:spPr bwMode="auto">
          <a:xfrm flipV="1">
            <a:off x="29710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2" name="Line 12"/>
          <p:cNvSpPr>
            <a:spLocks noChangeShapeType="1"/>
          </p:cNvSpPr>
          <p:nvPr/>
        </p:nvSpPr>
        <p:spPr bwMode="auto">
          <a:xfrm flipV="1">
            <a:off x="31996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3" name="Line 13"/>
          <p:cNvSpPr>
            <a:spLocks noChangeShapeType="1"/>
          </p:cNvSpPr>
          <p:nvPr/>
        </p:nvSpPr>
        <p:spPr bwMode="auto">
          <a:xfrm flipV="1">
            <a:off x="34282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4" name="Line 14"/>
          <p:cNvSpPr>
            <a:spLocks noChangeShapeType="1"/>
          </p:cNvSpPr>
          <p:nvPr/>
        </p:nvSpPr>
        <p:spPr bwMode="auto">
          <a:xfrm flipV="1">
            <a:off x="36568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5" name="Line 15"/>
          <p:cNvSpPr>
            <a:spLocks noChangeShapeType="1"/>
          </p:cNvSpPr>
          <p:nvPr/>
        </p:nvSpPr>
        <p:spPr bwMode="auto">
          <a:xfrm flipV="1">
            <a:off x="3885406" y="1581944"/>
            <a:ext cx="152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6" name="Line 16"/>
          <p:cNvSpPr>
            <a:spLocks noChangeShapeType="1"/>
          </p:cNvSpPr>
          <p:nvPr/>
        </p:nvSpPr>
        <p:spPr bwMode="auto">
          <a:xfrm>
            <a:off x="24376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7" name="Line 17"/>
          <p:cNvSpPr>
            <a:spLocks noChangeShapeType="1"/>
          </p:cNvSpPr>
          <p:nvPr/>
        </p:nvSpPr>
        <p:spPr bwMode="auto">
          <a:xfrm>
            <a:off x="26662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8" name="Line 18"/>
          <p:cNvSpPr>
            <a:spLocks noChangeShapeType="1"/>
          </p:cNvSpPr>
          <p:nvPr/>
        </p:nvSpPr>
        <p:spPr bwMode="auto">
          <a:xfrm>
            <a:off x="28948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9" name="Line 19"/>
          <p:cNvSpPr>
            <a:spLocks noChangeShapeType="1"/>
          </p:cNvSpPr>
          <p:nvPr/>
        </p:nvSpPr>
        <p:spPr bwMode="auto">
          <a:xfrm>
            <a:off x="31234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0" name="Line 20"/>
          <p:cNvSpPr>
            <a:spLocks noChangeShapeType="1"/>
          </p:cNvSpPr>
          <p:nvPr/>
        </p:nvSpPr>
        <p:spPr bwMode="auto">
          <a:xfrm>
            <a:off x="33520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1" name="Line 21"/>
          <p:cNvSpPr>
            <a:spLocks noChangeShapeType="1"/>
          </p:cNvSpPr>
          <p:nvPr/>
        </p:nvSpPr>
        <p:spPr bwMode="auto">
          <a:xfrm>
            <a:off x="35806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2" name="Line 22"/>
          <p:cNvSpPr>
            <a:spLocks noChangeShapeType="1"/>
          </p:cNvSpPr>
          <p:nvPr/>
        </p:nvSpPr>
        <p:spPr bwMode="auto">
          <a:xfrm>
            <a:off x="38092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3" name="Line 23"/>
          <p:cNvSpPr>
            <a:spLocks noChangeShapeType="1"/>
          </p:cNvSpPr>
          <p:nvPr/>
        </p:nvSpPr>
        <p:spPr bwMode="auto">
          <a:xfrm>
            <a:off x="4037806" y="1581944"/>
            <a:ext cx="76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grpSp>
        <p:nvGrpSpPr>
          <p:cNvPr id="43" name="Group 42"/>
          <p:cNvGrpSpPr/>
          <p:nvPr/>
        </p:nvGrpSpPr>
        <p:grpSpPr>
          <a:xfrm>
            <a:off x="2678906" y="3029744"/>
            <a:ext cx="736600" cy="901700"/>
            <a:chOff x="2678906" y="3919760"/>
            <a:chExt cx="736600" cy="901700"/>
          </a:xfrm>
        </p:grpSpPr>
        <p:sp>
          <p:nvSpPr>
            <p:cNvPr id="4" name="AutoShape 4"/>
            <p:cNvSpPr>
              <a:spLocks noChangeArrowheads="1"/>
            </p:cNvSpPr>
            <p:nvPr/>
          </p:nvSpPr>
          <p:spPr bwMode="auto">
            <a:xfrm rot="16200000" flipH="1">
              <a:off x="2678906" y="4084860"/>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4" name="Line 34"/>
            <p:cNvSpPr>
              <a:spLocks noChangeShapeType="1"/>
            </p:cNvSpPr>
            <p:nvPr/>
          </p:nvSpPr>
          <p:spPr bwMode="auto">
            <a:xfrm>
              <a:off x="3047206" y="3919760"/>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5" name="Oval 24"/>
            <p:cNvSpPr>
              <a:spLocks noChangeArrowheads="1"/>
            </p:cNvSpPr>
            <p:nvPr/>
          </p:nvSpPr>
          <p:spPr bwMode="auto">
            <a:xfrm>
              <a:off x="2831306" y="4237260"/>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grpSp>
      <p:sp>
        <p:nvSpPr>
          <p:cNvPr id="26" name="Rectangle 25"/>
          <p:cNvSpPr>
            <a:spLocks noChangeArrowheads="1"/>
          </p:cNvSpPr>
          <p:nvPr/>
        </p:nvSpPr>
        <p:spPr bwMode="auto">
          <a:xfrm>
            <a:off x="2297906" y="1137444"/>
            <a:ext cx="72135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dirty="0"/>
              <a:t>C</a:t>
            </a:r>
            <a:r>
              <a:rPr kumimoji="1" lang="en-US" altLang="ja-JP" sz="2400" baseline="-20000" dirty="0"/>
              <a:t>18</a:t>
            </a:r>
            <a:r>
              <a:rPr kumimoji="1" lang="en-US" altLang="ja-JP" sz="2400" dirty="0"/>
              <a:t> </a:t>
            </a:r>
          </a:p>
        </p:txBody>
      </p:sp>
      <p:sp>
        <p:nvSpPr>
          <p:cNvPr id="27" name="Rectangle 26"/>
          <p:cNvSpPr>
            <a:spLocks noChangeArrowheads="1"/>
          </p:cNvSpPr>
          <p:nvPr/>
        </p:nvSpPr>
        <p:spPr bwMode="auto">
          <a:xfrm>
            <a:off x="4988718" y="2753420"/>
            <a:ext cx="3609975" cy="200977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8" name="AutoShape 54"/>
          <p:cNvSpPr>
            <a:spLocks noChangeArrowheads="1"/>
          </p:cNvSpPr>
          <p:nvPr/>
        </p:nvSpPr>
        <p:spPr bwMode="auto">
          <a:xfrm>
            <a:off x="7246292" y="3272338"/>
            <a:ext cx="749300" cy="139700"/>
          </a:xfrm>
          <a:prstGeom prst="rightArrow">
            <a:avLst>
              <a:gd name="adj1" fmla="val 50000"/>
              <a:gd name="adj2" fmla="val 268207"/>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9" name="Rectangle 28"/>
          <p:cNvSpPr>
            <a:spLocks noChangeArrowheads="1"/>
          </p:cNvSpPr>
          <p:nvPr/>
        </p:nvSpPr>
        <p:spPr bwMode="auto">
          <a:xfrm>
            <a:off x="2818606" y="2648744"/>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CH</a:t>
            </a:r>
            <a:r>
              <a:rPr kumimoji="1" lang="en-US" altLang="ja-JP" sz="2400" b="1" baseline="-20000" dirty="0">
                <a:ea typeface="MS Mincho" pitchFamily="49" charset="-128"/>
              </a:rPr>
              <a:t>3</a:t>
            </a:r>
          </a:p>
        </p:txBody>
      </p:sp>
      <p:sp>
        <p:nvSpPr>
          <p:cNvPr id="30" name="Arc 100"/>
          <p:cNvSpPr>
            <a:spLocks/>
          </p:cNvSpPr>
          <p:nvPr/>
        </p:nvSpPr>
        <p:spPr bwMode="auto">
          <a:xfrm>
            <a:off x="3517106" y="3423444"/>
            <a:ext cx="3991810" cy="495300"/>
          </a:xfrm>
          <a:custGeom>
            <a:avLst/>
            <a:gdLst>
              <a:gd name="T0" fmla="*/ 2147483647 w 21515"/>
              <a:gd name="T1" fmla="*/ 0 h 21596"/>
              <a:gd name="T2" fmla="*/ 2147483647 w 21515"/>
              <a:gd name="T3" fmla="*/ 2147483647 h 21596"/>
              <a:gd name="T4" fmla="*/ 0 w 21515"/>
              <a:gd name="T5" fmla="*/ 2147483647 h 21596"/>
              <a:gd name="T6" fmla="*/ 0 60000 65536"/>
              <a:gd name="T7" fmla="*/ 0 60000 65536"/>
              <a:gd name="T8" fmla="*/ 0 60000 65536"/>
              <a:gd name="T9" fmla="*/ 0 w 21515"/>
              <a:gd name="T10" fmla="*/ 0 h 21596"/>
              <a:gd name="T11" fmla="*/ 21515 w 21515"/>
              <a:gd name="T12" fmla="*/ 21596 h 21596"/>
            </a:gdLst>
            <a:ahLst/>
            <a:cxnLst>
              <a:cxn ang="T6">
                <a:pos x="T0" y="T1"/>
              </a:cxn>
              <a:cxn ang="T7">
                <a:pos x="T2" y="T3"/>
              </a:cxn>
              <a:cxn ang="T8">
                <a:pos x="T4" y="T5"/>
              </a:cxn>
            </a:cxnLst>
            <a:rect l="T9" t="T10" r="T11" b="T12"/>
            <a:pathLst>
              <a:path w="21515" h="21596" fill="none" extrusionOk="0">
                <a:moveTo>
                  <a:pt x="432" y="0"/>
                </a:moveTo>
                <a:cubicBezTo>
                  <a:pt x="11453" y="221"/>
                  <a:pt x="20540" y="8705"/>
                  <a:pt x="21515" y="19684"/>
                </a:cubicBezTo>
              </a:path>
              <a:path w="21515" h="21596" stroke="0" extrusionOk="0">
                <a:moveTo>
                  <a:pt x="432" y="0"/>
                </a:moveTo>
                <a:cubicBezTo>
                  <a:pt x="11453" y="221"/>
                  <a:pt x="20540" y="8705"/>
                  <a:pt x="21515" y="19684"/>
                </a:cubicBezTo>
                <a:lnTo>
                  <a:pt x="0" y="21596"/>
                </a:lnTo>
                <a:close/>
              </a:path>
            </a:pathLst>
          </a:custGeom>
          <a:noFill/>
          <a:ln w="190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1" name="Line 102"/>
          <p:cNvSpPr>
            <a:spLocks noChangeShapeType="1"/>
          </p:cNvSpPr>
          <p:nvPr/>
        </p:nvSpPr>
        <p:spPr bwMode="auto">
          <a:xfrm rot="5400000" flipV="1">
            <a:off x="2640806" y="2318544"/>
            <a:ext cx="838200" cy="0"/>
          </a:xfrm>
          <a:prstGeom prst="line">
            <a:avLst/>
          </a:prstGeom>
          <a:noFill/>
          <a:ln w="50800">
            <a:solidFill>
              <a:schemeClr val="accent2"/>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4" name="Line 105"/>
          <p:cNvSpPr>
            <a:spLocks noChangeShapeType="1"/>
          </p:cNvSpPr>
          <p:nvPr/>
        </p:nvSpPr>
        <p:spPr bwMode="auto">
          <a:xfrm>
            <a:off x="4279106" y="1670844"/>
            <a:ext cx="1066800" cy="0"/>
          </a:xfrm>
          <a:prstGeom prst="line">
            <a:avLst/>
          </a:prstGeom>
          <a:noFill/>
          <a:ln w="38100">
            <a:solidFill>
              <a:schemeClr val="accent2"/>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5" name="AutoShape 106"/>
          <p:cNvSpPr>
            <a:spLocks noChangeArrowheads="1"/>
          </p:cNvSpPr>
          <p:nvPr/>
        </p:nvSpPr>
        <p:spPr bwMode="auto">
          <a:xfrm rot="16200000" flipH="1">
            <a:off x="5422106" y="1670844"/>
            <a:ext cx="736600" cy="736600"/>
          </a:xfrm>
          <a:prstGeom prst="hexagon">
            <a:avLst>
              <a:gd name="adj" fmla="val 24995"/>
              <a:gd name="vf" fmla="val 11547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6" name="Line 107"/>
          <p:cNvSpPr>
            <a:spLocks noChangeShapeType="1"/>
          </p:cNvSpPr>
          <p:nvPr/>
        </p:nvSpPr>
        <p:spPr bwMode="auto">
          <a:xfrm>
            <a:off x="5790406" y="1505744"/>
            <a:ext cx="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7" name="Oval 36"/>
          <p:cNvSpPr>
            <a:spLocks noChangeArrowheads="1"/>
          </p:cNvSpPr>
          <p:nvPr/>
        </p:nvSpPr>
        <p:spPr bwMode="auto">
          <a:xfrm>
            <a:off x="5574506" y="1823244"/>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8" name="Rectangle 37"/>
          <p:cNvSpPr>
            <a:spLocks noChangeArrowheads="1"/>
          </p:cNvSpPr>
          <p:nvPr/>
        </p:nvSpPr>
        <p:spPr bwMode="auto">
          <a:xfrm>
            <a:off x="5561806" y="1124744"/>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b="1" dirty="0">
                <a:ea typeface="MS Mincho" pitchFamily="49" charset="-128"/>
              </a:rPr>
              <a:t>OH</a:t>
            </a:r>
          </a:p>
        </p:txBody>
      </p:sp>
      <p:sp>
        <p:nvSpPr>
          <p:cNvPr id="39" name="Line 111"/>
          <p:cNvSpPr>
            <a:spLocks noChangeShapeType="1"/>
          </p:cNvSpPr>
          <p:nvPr/>
        </p:nvSpPr>
        <p:spPr bwMode="auto">
          <a:xfrm>
            <a:off x="5955505" y="2432844"/>
            <a:ext cx="203201" cy="838200"/>
          </a:xfrm>
          <a:prstGeom prst="line">
            <a:avLst/>
          </a:prstGeom>
          <a:noFill/>
          <a:ln w="1905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Freeform 39"/>
          <p:cNvSpPr>
            <a:spLocks/>
          </p:cNvSpPr>
          <p:nvPr/>
        </p:nvSpPr>
        <p:spPr bwMode="auto">
          <a:xfrm>
            <a:off x="5041106" y="3271044"/>
            <a:ext cx="3505200" cy="1295400"/>
          </a:xfrm>
          <a:custGeom>
            <a:avLst/>
            <a:gdLst>
              <a:gd name="T0" fmla="*/ 0 w 2208"/>
              <a:gd name="T1" fmla="*/ 2147483647 h 816"/>
              <a:gd name="T2" fmla="*/ 2147483647 w 2208"/>
              <a:gd name="T3" fmla="*/ 2147483647 h 816"/>
              <a:gd name="T4" fmla="*/ 2147483647 w 2208"/>
              <a:gd name="T5" fmla="*/ 0 h 816"/>
              <a:gd name="T6" fmla="*/ 2147483647 w 2208"/>
              <a:gd name="T7" fmla="*/ 2147483647 h 816"/>
              <a:gd name="T8" fmla="*/ 2147483647 w 2208"/>
              <a:gd name="T9" fmla="*/ 2147483647 h 816"/>
              <a:gd name="T10" fmla="*/ 2147483647 w 2208"/>
              <a:gd name="T11" fmla="*/ 2147483647 h 816"/>
              <a:gd name="T12" fmla="*/ 2147483647 w 2208"/>
              <a:gd name="T13" fmla="*/ 2147483647 h 816"/>
              <a:gd name="T14" fmla="*/ 2147483647 w 2208"/>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2208"/>
              <a:gd name="T25" fmla="*/ 0 h 816"/>
              <a:gd name="T26" fmla="*/ 2208 w 220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 h="816">
                <a:moveTo>
                  <a:pt x="0" y="816"/>
                </a:moveTo>
                <a:lnTo>
                  <a:pt x="672" y="816"/>
                </a:lnTo>
                <a:lnTo>
                  <a:pt x="720" y="0"/>
                </a:lnTo>
                <a:lnTo>
                  <a:pt x="768" y="816"/>
                </a:lnTo>
                <a:lnTo>
                  <a:pt x="1488" y="816"/>
                </a:lnTo>
                <a:lnTo>
                  <a:pt x="1584" y="336"/>
                </a:lnTo>
                <a:lnTo>
                  <a:pt x="1680" y="816"/>
                </a:lnTo>
                <a:lnTo>
                  <a:pt x="2208" y="816"/>
                </a:lnTo>
              </a:path>
            </a:pathLst>
          </a:custGeom>
          <a:noFill/>
          <a:ln w="1905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1" name="Title 1"/>
          <p:cNvSpPr txBox="1">
            <a:spLocks/>
          </p:cNvSpPr>
          <p:nvPr/>
        </p:nvSpPr>
        <p:spPr>
          <a:xfrm>
            <a:off x="406400" y="476672"/>
            <a:ext cx="8229600" cy="11063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a:p>
            <a:endParaRPr lang="el-GR" sz="3000" b="1" dirty="0"/>
          </a:p>
          <a:p>
            <a:endParaRPr lang="el-GR" sz="3000" b="1" dirty="0"/>
          </a:p>
        </p:txBody>
      </p:sp>
      <p:sp>
        <p:nvSpPr>
          <p:cNvPr id="42" name="TextBox 41"/>
          <p:cNvSpPr txBox="1"/>
          <p:nvPr/>
        </p:nvSpPr>
        <p:spPr>
          <a:xfrm>
            <a:off x="6469433" y="2903006"/>
            <a:ext cx="2078967" cy="369332"/>
          </a:xfrm>
          <a:prstGeom prst="rect">
            <a:avLst/>
          </a:prstGeom>
          <a:noFill/>
        </p:spPr>
        <p:txBody>
          <a:bodyPr wrap="none" rtlCol="0">
            <a:spAutoFit/>
          </a:bodyPr>
          <a:lstStyle/>
          <a:p>
            <a:r>
              <a:rPr lang="el-GR" dirty="0"/>
              <a:t>Πολική κινητή φάση</a:t>
            </a:r>
          </a:p>
        </p:txBody>
      </p:sp>
      <p:sp>
        <p:nvSpPr>
          <p:cNvPr id="48" name="Rectangle 47"/>
          <p:cNvSpPr/>
          <p:nvPr/>
        </p:nvSpPr>
        <p:spPr>
          <a:xfrm>
            <a:off x="1917780" y="1834395"/>
            <a:ext cx="2563651" cy="369332"/>
          </a:xfrm>
          <a:prstGeom prst="rect">
            <a:avLst/>
          </a:prstGeom>
        </p:spPr>
        <p:txBody>
          <a:bodyPr wrap="none">
            <a:spAutoFit/>
          </a:bodyPr>
          <a:lstStyle/>
          <a:p>
            <a:r>
              <a:rPr lang="el-GR" dirty="0"/>
              <a:t>Μη πολική στατική φάση</a:t>
            </a:r>
          </a:p>
        </p:txBody>
      </p:sp>
      <p:sp>
        <p:nvSpPr>
          <p:cNvPr id="50" name="Rectangle 49"/>
          <p:cNvSpPr/>
          <p:nvPr/>
        </p:nvSpPr>
        <p:spPr>
          <a:xfrm>
            <a:off x="908322" y="6125478"/>
            <a:ext cx="7891660" cy="646331"/>
          </a:xfrm>
          <a:prstGeom prst="rect">
            <a:avLst/>
          </a:prstGeom>
        </p:spPr>
        <p:txBody>
          <a:bodyPr wrap="square">
            <a:spAutoFit/>
          </a:bodyPr>
          <a:lstStyle/>
          <a:p>
            <a:r>
              <a:rPr lang="el-GR" u="sng" dirty="0"/>
              <a:t>Η επιλογή των δύο φάσεων (κινητής και στατικής) γίνεται έτσι ώστε οι ενώσεις που θέλουμε να διαχωριστούν, να έχουν διαφορετικούς συντελεστές κατανομής.</a:t>
            </a:r>
          </a:p>
        </p:txBody>
      </p:sp>
      <p:sp>
        <p:nvSpPr>
          <p:cNvPr id="2" name="TextBox 1"/>
          <p:cNvSpPr txBox="1"/>
          <p:nvPr/>
        </p:nvSpPr>
        <p:spPr>
          <a:xfrm>
            <a:off x="941114" y="5013176"/>
            <a:ext cx="5987345" cy="923330"/>
          </a:xfrm>
          <a:prstGeom prst="rect">
            <a:avLst/>
          </a:prstGeom>
          <a:noFill/>
        </p:spPr>
        <p:txBody>
          <a:bodyPr wrap="none" rtlCol="0">
            <a:spAutoFit/>
          </a:bodyPr>
          <a:lstStyle/>
          <a:p>
            <a:r>
              <a:rPr lang="el-GR" dirty="0">
                <a:solidFill>
                  <a:srgbClr val="FF0000"/>
                </a:solidFill>
              </a:rPr>
              <a:t>Θα βελτιωθεί ή όχι ο διαχωρισμός των δύο ουσιών εάν </a:t>
            </a:r>
          </a:p>
          <a:p>
            <a:r>
              <a:rPr lang="el-GR" dirty="0">
                <a:solidFill>
                  <a:srgbClr val="FF0000"/>
                </a:solidFill>
              </a:rPr>
              <a:t>1. Αυξήσουμε την πολικότητα της κινητής φάσης </a:t>
            </a:r>
            <a:r>
              <a:rPr lang="en-US" dirty="0">
                <a:solidFill>
                  <a:srgbClr val="FF0000"/>
                </a:solidFill>
              </a:rPr>
              <a:t>;</a:t>
            </a:r>
          </a:p>
          <a:p>
            <a:r>
              <a:rPr lang="en-US" dirty="0">
                <a:solidFill>
                  <a:srgbClr val="FF0000"/>
                </a:solidFill>
              </a:rPr>
              <a:t>2. </a:t>
            </a:r>
            <a:r>
              <a:rPr lang="el-GR" dirty="0">
                <a:solidFill>
                  <a:srgbClr val="FF0000"/>
                </a:solidFill>
              </a:rPr>
              <a:t>Αυξήσουμε τον μη πολικό χαραχτήρα της σταθερής φάσης</a:t>
            </a:r>
            <a:r>
              <a:rPr lang="en-US" dirty="0">
                <a:solidFill>
                  <a:srgbClr val="FF0000"/>
                </a:solidFill>
              </a:rPr>
              <a:t>;</a:t>
            </a:r>
            <a:r>
              <a:rPr lang="el-GR" dirty="0">
                <a:solidFill>
                  <a:srgbClr val="FF0000"/>
                </a:solidFill>
              </a:rPr>
              <a:t> </a:t>
            </a:r>
          </a:p>
        </p:txBody>
      </p:sp>
    </p:spTree>
    <p:extLst>
      <p:ext uri="{BB962C8B-B14F-4D97-AF65-F5344CB8AC3E}">
        <p14:creationId xmlns:p14="http://schemas.microsoft.com/office/powerpoint/2010/main" val="177562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rrowheads="1"/>
          </p:cNvSpPr>
          <p:nvPr/>
        </p:nvSpPr>
        <p:spPr bwMode="auto">
          <a:xfrm>
            <a:off x="899592" y="1620119"/>
            <a:ext cx="872991" cy="778123"/>
          </a:xfrm>
          <a:prstGeom prst="ellipse">
            <a:avLst/>
          </a:prstGeom>
          <a:solidFill>
            <a:schemeClr val="folHlink"/>
          </a:solidFill>
          <a:ln w="254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lang="el-GR" dirty="0">
                <a:solidFill>
                  <a:schemeClr val="bg1"/>
                </a:solidFill>
              </a:rPr>
              <a:t>   Στατική    </a:t>
            </a:r>
          </a:p>
          <a:p>
            <a:pPr algn="ctr"/>
            <a:r>
              <a:rPr lang="el-GR" dirty="0">
                <a:solidFill>
                  <a:schemeClr val="bg1"/>
                </a:solidFill>
              </a:rPr>
              <a:t>φάση</a:t>
            </a:r>
            <a:endParaRPr lang="en-US" dirty="0">
              <a:solidFill>
                <a:schemeClr val="bg1"/>
              </a:solidFill>
            </a:endParaRPr>
          </a:p>
        </p:txBody>
      </p:sp>
      <p:sp>
        <p:nvSpPr>
          <p:cNvPr id="8" name="Line 4"/>
          <p:cNvSpPr>
            <a:spLocks noChangeShapeType="1"/>
          </p:cNvSpPr>
          <p:nvPr/>
        </p:nvSpPr>
        <p:spPr bwMode="auto">
          <a:xfrm flipV="1">
            <a:off x="18599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9" name="Line 5"/>
          <p:cNvSpPr>
            <a:spLocks noChangeShapeType="1"/>
          </p:cNvSpPr>
          <p:nvPr/>
        </p:nvSpPr>
        <p:spPr bwMode="auto">
          <a:xfrm>
            <a:off x="20123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0" name="Line 6"/>
          <p:cNvSpPr>
            <a:spLocks noChangeShapeType="1"/>
          </p:cNvSpPr>
          <p:nvPr/>
        </p:nvSpPr>
        <p:spPr bwMode="auto">
          <a:xfrm flipV="1">
            <a:off x="20885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1" name="Line 7"/>
          <p:cNvSpPr>
            <a:spLocks noChangeShapeType="1"/>
          </p:cNvSpPr>
          <p:nvPr/>
        </p:nvSpPr>
        <p:spPr bwMode="auto">
          <a:xfrm flipV="1">
            <a:off x="23171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2" name="Line 8"/>
          <p:cNvSpPr>
            <a:spLocks noChangeShapeType="1"/>
          </p:cNvSpPr>
          <p:nvPr/>
        </p:nvSpPr>
        <p:spPr bwMode="auto">
          <a:xfrm flipV="1">
            <a:off x="25457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3" name="Line 9"/>
          <p:cNvSpPr>
            <a:spLocks noChangeShapeType="1"/>
          </p:cNvSpPr>
          <p:nvPr/>
        </p:nvSpPr>
        <p:spPr bwMode="auto">
          <a:xfrm flipV="1">
            <a:off x="27743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4" name="Line 10"/>
          <p:cNvSpPr>
            <a:spLocks noChangeShapeType="1"/>
          </p:cNvSpPr>
          <p:nvPr/>
        </p:nvSpPr>
        <p:spPr bwMode="auto">
          <a:xfrm flipV="1">
            <a:off x="30029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5" name="Line 11"/>
          <p:cNvSpPr>
            <a:spLocks noChangeShapeType="1"/>
          </p:cNvSpPr>
          <p:nvPr/>
        </p:nvSpPr>
        <p:spPr bwMode="auto">
          <a:xfrm flipV="1">
            <a:off x="32315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6" name="Line 12"/>
          <p:cNvSpPr>
            <a:spLocks noChangeShapeType="1"/>
          </p:cNvSpPr>
          <p:nvPr/>
        </p:nvSpPr>
        <p:spPr bwMode="auto">
          <a:xfrm flipV="1">
            <a:off x="34601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7" name="Line 13"/>
          <p:cNvSpPr>
            <a:spLocks noChangeShapeType="1"/>
          </p:cNvSpPr>
          <p:nvPr/>
        </p:nvSpPr>
        <p:spPr bwMode="auto">
          <a:xfrm flipV="1">
            <a:off x="3688780" y="1938810"/>
            <a:ext cx="13686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8" name="Line 14"/>
          <p:cNvSpPr>
            <a:spLocks noChangeShapeType="1"/>
          </p:cNvSpPr>
          <p:nvPr/>
        </p:nvSpPr>
        <p:spPr bwMode="auto">
          <a:xfrm>
            <a:off x="22409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9" name="Line 15"/>
          <p:cNvSpPr>
            <a:spLocks noChangeShapeType="1"/>
          </p:cNvSpPr>
          <p:nvPr/>
        </p:nvSpPr>
        <p:spPr bwMode="auto">
          <a:xfrm>
            <a:off x="24695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0" name="Line 16"/>
          <p:cNvSpPr>
            <a:spLocks noChangeShapeType="1"/>
          </p:cNvSpPr>
          <p:nvPr/>
        </p:nvSpPr>
        <p:spPr bwMode="auto">
          <a:xfrm>
            <a:off x="26981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1" name="Line 17"/>
          <p:cNvSpPr>
            <a:spLocks noChangeShapeType="1"/>
          </p:cNvSpPr>
          <p:nvPr/>
        </p:nvSpPr>
        <p:spPr bwMode="auto">
          <a:xfrm>
            <a:off x="29267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2" name="Line 18"/>
          <p:cNvSpPr>
            <a:spLocks noChangeShapeType="1"/>
          </p:cNvSpPr>
          <p:nvPr/>
        </p:nvSpPr>
        <p:spPr bwMode="auto">
          <a:xfrm>
            <a:off x="31553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3" name="Line 19"/>
          <p:cNvSpPr>
            <a:spLocks noChangeShapeType="1"/>
          </p:cNvSpPr>
          <p:nvPr/>
        </p:nvSpPr>
        <p:spPr bwMode="auto">
          <a:xfrm>
            <a:off x="33839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4" name="Line 20"/>
          <p:cNvSpPr>
            <a:spLocks noChangeShapeType="1"/>
          </p:cNvSpPr>
          <p:nvPr/>
        </p:nvSpPr>
        <p:spPr bwMode="auto">
          <a:xfrm>
            <a:off x="36125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5" name="Line 21"/>
          <p:cNvSpPr>
            <a:spLocks noChangeShapeType="1"/>
          </p:cNvSpPr>
          <p:nvPr/>
        </p:nvSpPr>
        <p:spPr bwMode="auto">
          <a:xfrm>
            <a:off x="3841180" y="1938810"/>
            <a:ext cx="68431" cy="1871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6" name="Rectangle 25"/>
          <p:cNvSpPr>
            <a:spLocks noChangeArrowheads="1"/>
          </p:cNvSpPr>
          <p:nvPr/>
        </p:nvSpPr>
        <p:spPr bwMode="auto">
          <a:xfrm>
            <a:off x="2148905" y="1389535"/>
            <a:ext cx="64780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dirty="0"/>
              <a:t>C</a:t>
            </a:r>
            <a:r>
              <a:rPr kumimoji="1" lang="en-US" altLang="ja-JP" sz="2400" baseline="-20000" dirty="0"/>
              <a:t>18</a:t>
            </a:r>
            <a:r>
              <a:rPr kumimoji="1" lang="en-US" altLang="ja-JP" sz="2400" dirty="0"/>
              <a:t> </a:t>
            </a:r>
          </a:p>
        </p:txBody>
      </p:sp>
      <p:sp>
        <p:nvSpPr>
          <p:cNvPr id="28" name="Rectangle 27"/>
          <p:cNvSpPr>
            <a:spLocks noChangeArrowheads="1"/>
          </p:cNvSpPr>
          <p:nvPr/>
        </p:nvSpPr>
        <p:spPr bwMode="auto">
          <a:xfrm>
            <a:off x="2384160" y="2313460"/>
            <a:ext cx="2288899"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700" dirty="0">
                <a:solidFill>
                  <a:schemeClr val="accent5"/>
                </a:solidFill>
              </a:rPr>
              <a:t>Ισχυρή αλληλεπίδραση</a:t>
            </a:r>
            <a:endParaRPr kumimoji="1" lang="en-US" altLang="ja-JP" sz="1700" dirty="0">
              <a:solidFill>
                <a:schemeClr val="accent5"/>
              </a:solidFill>
            </a:endParaRPr>
          </a:p>
        </p:txBody>
      </p:sp>
      <p:sp>
        <p:nvSpPr>
          <p:cNvPr id="29" name="Oval 28"/>
          <p:cNvSpPr>
            <a:spLocks noChangeArrowheads="1"/>
          </p:cNvSpPr>
          <p:nvPr/>
        </p:nvSpPr>
        <p:spPr bwMode="auto">
          <a:xfrm>
            <a:off x="2094930" y="2953864"/>
            <a:ext cx="2265080" cy="426328"/>
          </a:xfrm>
          <a:prstGeom prst="ellipse">
            <a:avLst/>
          </a:prstGeom>
          <a:solidFill>
            <a:schemeClr val="accent1">
              <a:lumMod val="60000"/>
              <a:lumOff val="40000"/>
            </a:schemeClr>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lang="el-GR" sz="1700" dirty="0"/>
              <a:t>μη πολικός </a:t>
            </a:r>
            <a:r>
              <a:rPr lang="el-GR" sz="1700" dirty="0" err="1"/>
              <a:t>αναλύτης</a:t>
            </a:r>
            <a:endParaRPr lang="en-US" sz="1700" dirty="0"/>
          </a:p>
        </p:txBody>
      </p:sp>
      <p:sp>
        <p:nvSpPr>
          <p:cNvPr id="30" name="Oval 29"/>
          <p:cNvSpPr>
            <a:spLocks noChangeArrowheads="1"/>
          </p:cNvSpPr>
          <p:nvPr/>
        </p:nvSpPr>
        <p:spPr bwMode="auto">
          <a:xfrm>
            <a:off x="5366999" y="1211882"/>
            <a:ext cx="784819" cy="616411"/>
          </a:xfrm>
          <a:prstGeom prst="ellipse">
            <a:avLst/>
          </a:prstGeom>
          <a:solidFill>
            <a:schemeClr val="folHlink"/>
          </a:solidFill>
          <a:ln w="254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1" name="Oval 30"/>
          <p:cNvSpPr>
            <a:spLocks noChangeArrowheads="1"/>
          </p:cNvSpPr>
          <p:nvPr/>
        </p:nvSpPr>
        <p:spPr bwMode="auto">
          <a:xfrm>
            <a:off x="5555536" y="3195050"/>
            <a:ext cx="786212" cy="676205"/>
          </a:xfrm>
          <a:prstGeom prst="ellipse">
            <a:avLst/>
          </a:prstGeom>
          <a:solidFill>
            <a:schemeClr val="folHlink"/>
          </a:solidFill>
          <a:ln w="254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2" name="Line 28"/>
          <p:cNvSpPr>
            <a:spLocks noChangeShapeType="1"/>
          </p:cNvSpPr>
          <p:nvPr/>
        </p:nvSpPr>
        <p:spPr bwMode="auto">
          <a:xfrm flipV="1">
            <a:off x="6189523" y="1423641"/>
            <a:ext cx="142403"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3" name="Line 29"/>
          <p:cNvSpPr>
            <a:spLocks noChangeShapeType="1"/>
          </p:cNvSpPr>
          <p:nvPr/>
        </p:nvSpPr>
        <p:spPr bwMode="auto">
          <a:xfrm flipV="1">
            <a:off x="6418123" y="1423641"/>
            <a:ext cx="142403"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4" name="Line 30"/>
          <p:cNvSpPr>
            <a:spLocks noChangeShapeType="1"/>
          </p:cNvSpPr>
          <p:nvPr/>
        </p:nvSpPr>
        <p:spPr bwMode="auto">
          <a:xfrm flipV="1">
            <a:off x="6646723" y="1406129"/>
            <a:ext cx="142403"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5" name="Line 31"/>
          <p:cNvSpPr>
            <a:spLocks noChangeShapeType="1"/>
          </p:cNvSpPr>
          <p:nvPr/>
        </p:nvSpPr>
        <p:spPr bwMode="auto">
          <a:xfrm flipV="1">
            <a:off x="6875323" y="1423641"/>
            <a:ext cx="142403"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6" name="Line 32"/>
          <p:cNvSpPr>
            <a:spLocks noChangeShapeType="1"/>
          </p:cNvSpPr>
          <p:nvPr/>
        </p:nvSpPr>
        <p:spPr bwMode="auto">
          <a:xfrm>
            <a:off x="6341923" y="1423641"/>
            <a:ext cx="71202"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7" name="Line 33"/>
          <p:cNvSpPr>
            <a:spLocks noChangeShapeType="1"/>
          </p:cNvSpPr>
          <p:nvPr/>
        </p:nvSpPr>
        <p:spPr bwMode="auto">
          <a:xfrm>
            <a:off x="6570523" y="1406129"/>
            <a:ext cx="71202"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8" name="Line 34"/>
          <p:cNvSpPr>
            <a:spLocks noChangeShapeType="1"/>
          </p:cNvSpPr>
          <p:nvPr/>
        </p:nvSpPr>
        <p:spPr bwMode="auto">
          <a:xfrm>
            <a:off x="6799123" y="1423641"/>
            <a:ext cx="71202"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9" name="Line 35"/>
          <p:cNvSpPr>
            <a:spLocks noChangeShapeType="1"/>
          </p:cNvSpPr>
          <p:nvPr/>
        </p:nvSpPr>
        <p:spPr bwMode="auto">
          <a:xfrm>
            <a:off x="7027723" y="1423641"/>
            <a:ext cx="71202" cy="17069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Rectangle 39"/>
          <p:cNvSpPr>
            <a:spLocks noChangeArrowheads="1"/>
          </p:cNvSpPr>
          <p:nvPr/>
        </p:nvSpPr>
        <p:spPr bwMode="auto">
          <a:xfrm>
            <a:off x="6318358" y="980728"/>
            <a:ext cx="71112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dirty="0"/>
              <a:t>C</a:t>
            </a:r>
            <a:r>
              <a:rPr kumimoji="1" lang="en-US" altLang="ja-JP" sz="2400" baseline="-20000" dirty="0"/>
              <a:t>8</a:t>
            </a:r>
          </a:p>
        </p:txBody>
      </p:sp>
      <p:sp>
        <p:nvSpPr>
          <p:cNvPr id="41" name="Line 37"/>
          <p:cNvSpPr>
            <a:spLocks noChangeShapeType="1"/>
          </p:cNvSpPr>
          <p:nvPr/>
        </p:nvSpPr>
        <p:spPr bwMode="auto">
          <a:xfrm>
            <a:off x="6530460" y="3356404"/>
            <a:ext cx="71914" cy="179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2" name="Line 38"/>
          <p:cNvSpPr>
            <a:spLocks noChangeShapeType="1"/>
          </p:cNvSpPr>
          <p:nvPr/>
        </p:nvSpPr>
        <p:spPr bwMode="auto">
          <a:xfrm flipV="1">
            <a:off x="6378060" y="3356404"/>
            <a:ext cx="143828" cy="179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3" name="Line 39"/>
          <p:cNvSpPr>
            <a:spLocks noChangeShapeType="1"/>
          </p:cNvSpPr>
          <p:nvPr/>
        </p:nvSpPr>
        <p:spPr bwMode="auto">
          <a:xfrm flipV="1">
            <a:off x="6606660" y="3356404"/>
            <a:ext cx="143828" cy="179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4" name="Line 40"/>
          <p:cNvSpPr>
            <a:spLocks noChangeShapeType="1"/>
          </p:cNvSpPr>
          <p:nvPr/>
        </p:nvSpPr>
        <p:spPr bwMode="auto">
          <a:xfrm>
            <a:off x="6759060" y="3356404"/>
            <a:ext cx="71914" cy="179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5" name="Oval 44"/>
          <p:cNvSpPr>
            <a:spLocks noChangeArrowheads="1"/>
          </p:cNvSpPr>
          <p:nvPr/>
        </p:nvSpPr>
        <p:spPr bwMode="auto">
          <a:xfrm>
            <a:off x="7265050" y="2482180"/>
            <a:ext cx="1483369" cy="388813"/>
          </a:xfrm>
          <a:prstGeom prst="ellipse">
            <a:avLst/>
          </a:prstGeom>
          <a:solidFill>
            <a:schemeClr val="accent1">
              <a:lumMod val="60000"/>
              <a:lumOff val="40000"/>
            </a:schemeClr>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6" name="Oval 45"/>
          <p:cNvSpPr>
            <a:spLocks noChangeArrowheads="1"/>
          </p:cNvSpPr>
          <p:nvPr/>
        </p:nvSpPr>
        <p:spPr bwMode="auto">
          <a:xfrm>
            <a:off x="6835260" y="4337566"/>
            <a:ext cx="1498212" cy="409488"/>
          </a:xfrm>
          <a:prstGeom prst="ellipse">
            <a:avLst/>
          </a:prstGeom>
          <a:solidFill>
            <a:schemeClr val="accent1">
              <a:lumMod val="60000"/>
              <a:lumOff val="40000"/>
            </a:schemeClr>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7" name="Line 44"/>
          <p:cNvSpPr>
            <a:spLocks noChangeShapeType="1"/>
          </p:cNvSpPr>
          <p:nvPr/>
        </p:nvSpPr>
        <p:spPr bwMode="auto">
          <a:xfrm>
            <a:off x="3356054" y="2095302"/>
            <a:ext cx="0" cy="703731"/>
          </a:xfrm>
          <a:prstGeom prst="line">
            <a:avLst/>
          </a:prstGeom>
          <a:ln w="53975">
            <a:headEnd type="stealth" w="med" len="lg"/>
            <a:tailEnd type="stealth" w="med" len="lg"/>
          </a:ln>
          <a:extLst/>
        </p:spPr>
        <p:style>
          <a:lnRef idx="3">
            <a:schemeClr val="accent1"/>
          </a:lnRef>
          <a:fillRef idx="0">
            <a:schemeClr val="accent1"/>
          </a:fillRef>
          <a:effectRef idx="2">
            <a:schemeClr val="accent1"/>
          </a:effectRef>
          <a:fontRef idx="minor">
            <a:schemeClr val="tx1"/>
          </a:fontRef>
        </p:style>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8" name="Line 45"/>
          <p:cNvSpPr>
            <a:spLocks noChangeShapeType="1"/>
          </p:cNvSpPr>
          <p:nvPr/>
        </p:nvSpPr>
        <p:spPr bwMode="auto">
          <a:xfrm>
            <a:off x="6799122" y="1652241"/>
            <a:ext cx="872133" cy="794925"/>
          </a:xfrm>
          <a:prstGeom prst="line">
            <a:avLst/>
          </a:prstGeom>
          <a:ln w="34925">
            <a:headEnd type="stealth" w="med" len="lg"/>
            <a:tailEnd type="stealth" w="med" len="lg"/>
          </a:ln>
          <a:extLst/>
        </p:spPr>
        <p:style>
          <a:lnRef idx="2">
            <a:schemeClr val="accent1"/>
          </a:lnRef>
          <a:fillRef idx="0">
            <a:schemeClr val="accent1"/>
          </a:fillRef>
          <a:effectRef idx="1">
            <a:schemeClr val="accent1"/>
          </a:effectRef>
          <a:fontRef idx="minor">
            <a:schemeClr val="tx1"/>
          </a:fontRef>
        </p:style>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9" name="Rectangle 48"/>
          <p:cNvSpPr>
            <a:spLocks noChangeArrowheads="1"/>
          </p:cNvSpPr>
          <p:nvPr/>
        </p:nvSpPr>
        <p:spPr bwMode="auto">
          <a:xfrm>
            <a:off x="6462101" y="293707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400" dirty="0"/>
              <a:t>C</a:t>
            </a:r>
            <a:r>
              <a:rPr kumimoji="1" lang="en-US" altLang="ja-JP" sz="2400" baseline="-20000" dirty="0"/>
              <a:t>4</a:t>
            </a:r>
          </a:p>
        </p:txBody>
      </p:sp>
      <p:sp>
        <p:nvSpPr>
          <p:cNvPr id="50" name="Line 49"/>
          <p:cNvSpPr>
            <a:spLocks noChangeShapeType="1"/>
          </p:cNvSpPr>
          <p:nvPr/>
        </p:nvSpPr>
        <p:spPr bwMode="auto">
          <a:xfrm>
            <a:off x="6759059" y="3585003"/>
            <a:ext cx="552155" cy="745031"/>
          </a:xfrm>
          <a:prstGeom prst="line">
            <a:avLst/>
          </a:prstGeom>
          <a:noFill/>
          <a:ln w="25400">
            <a:solidFill>
              <a:schemeClr val="accent1"/>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1" name="Rectangle 50"/>
          <p:cNvSpPr>
            <a:spLocks noChangeArrowheads="1"/>
          </p:cNvSpPr>
          <p:nvPr/>
        </p:nvSpPr>
        <p:spPr bwMode="auto">
          <a:xfrm>
            <a:off x="7076513" y="2092582"/>
            <a:ext cx="2477640" cy="3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700" dirty="0">
                <a:solidFill>
                  <a:schemeClr val="accent2"/>
                </a:solidFill>
              </a:rPr>
              <a:t>Μέτρια αλληλεπίδραση</a:t>
            </a:r>
            <a:endParaRPr kumimoji="1" lang="en-US" altLang="ja-JP" sz="1700" dirty="0">
              <a:solidFill>
                <a:schemeClr val="accent2"/>
              </a:solidFill>
            </a:endParaRPr>
          </a:p>
        </p:txBody>
      </p:sp>
      <p:sp>
        <p:nvSpPr>
          <p:cNvPr id="52" name="Rectangle 51"/>
          <p:cNvSpPr>
            <a:spLocks noChangeArrowheads="1"/>
          </p:cNvSpPr>
          <p:nvPr/>
        </p:nvSpPr>
        <p:spPr bwMode="auto">
          <a:xfrm>
            <a:off x="6291198" y="3939047"/>
            <a:ext cx="2562756" cy="3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700" dirty="0">
                <a:solidFill>
                  <a:schemeClr val="accent2"/>
                </a:solidFill>
              </a:rPr>
              <a:t>Ασθενής αλληλεπίδραση</a:t>
            </a:r>
            <a:endParaRPr kumimoji="1" lang="en-US" altLang="ja-JP" sz="1700" dirty="0">
              <a:solidFill>
                <a:schemeClr val="accent2"/>
              </a:solidFill>
            </a:endParaRPr>
          </a:p>
        </p:txBody>
      </p:sp>
      <p:sp>
        <p:nvSpPr>
          <p:cNvPr id="53" name="Title 1"/>
          <p:cNvSpPr txBox="1">
            <a:spLocks/>
          </p:cNvSpPr>
          <p:nvPr/>
        </p:nvSpPr>
        <p:spPr>
          <a:xfrm>
            <a:off x="168524" y="-243408"/>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p:txBody>
      </p:sp>
      <p:sp>
        <p:nvSpPr>
          <p:cNvPr id="2" name="Rectangle 1"/>
          <p:cNvSpPr/>
          <p:nvPr/>
        </p:nvSpPr>
        <p:spPr>
          <a:xfrm>
            <a:off x="369262" y="5936927"/>
            <a:ext cx="8383499" cy="923330"/>
          </a:xfrm>
          <a:prstGeom prst="rect">
            <a:avLst/>
          </a:prstGeom>
        </p:spPr>
        <p:txBody>
          <a:bodyPr wrap="square">
            <a:spAutoFit/>
          </a:bodyPr>
          <a:lstStyle/>
          <a:p>
            <a:r>
              <a:rPr lang="el-GR" u="sng" dirty="0"/>
              <a:t>Η επιλογή των δύο φάσεων (κινητής και στατικής) γίνεται έτσι ώστε οι ενώσεις που θέλουμε να διαχωριστούν, να έχουν διαφορετικούς συντελεστές κατανομής.</a:t>
            </a:r>
          </a:p>
          <a:p>
            <a:endParaRPr lang="el-GR" u="sng" dirty="0"/>
          </a:p>
        </p:txBody>
      </p:sp>
      <p:sp>
        <p:nvSpPr>
          <p:cNvPr id="54" name="Oval 53"/>
          <p:cNvSpPr>
            <a:spLocks noChangeArrowheads="1"/>
          </p:cNvSpPr>
          <p:nvPr/>
        </p:nvSpPr>
        <p:spPr bwMode="auto">
          <a:xfrm>
            <a:off x="5743376" y="4858266"/>
            <a:ext cx="1521674" cy="409488"/>
          </a:xfrm>
          <a:prstGeom prst="ellipse">
            <a:avLst/>
          </a:prstGeom>
          <a:solidFill>
            <a:schemeClr val="accent2"/>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endParaRPr lang="en-US" dirty="0"/>
          </a:p>
        </p:txBody>
      </p:sp>
      <p:sp>
        <p:nvSpPr>
          <p:cNvPr id="55" name="Line 49"/>
          <p:cNvSpPr>
            <a:spLocks noChangeShapeType="1"/>
          </p:cNvSpPr>
          <p:nvPr/>
        </p:nvSpPr>
        <p:spPr bwMode="auto">
          <a:xfrm>
            <a:off x="2094928" y="2107531"/>
            <a:ext cx="1" cy="1602854"/>
          </a:xfrm>
          <a:prstGeom prst="line">
            <a:avLst/>
          </a:prstGeom>
          <a:noFill/>
          <a:ln w="19050">
            <a:solidFill>
              <a:schemeClr val="accent2"/>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6" name="Rectangle 55"/>
          <p:cNvSpPr>
            <a:spLocks noChangeArrowheads="1"/>
          </p:cNvSpPr>
          <p:nvPr/>
        </p:nvSpPr>
        <p:spPr bwMode="auto">
          <a:xfrm>
            <a:off x="953752" y="4330035"/>
            <a:ext cx="288742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solidFill>
                  <a:schemeClr val="accent2"/>
                </a:solidFill>
              </a:rPr>
              <a:t>Ασθενής αλληλεπίδραση</a:t>
            </a:r>
            <a:endParaRPr kumimoji="1" lang="en-US" altLang="ja-JP" dirty="0">
              <a:solidFill>
                <a:schemeClr val="accent2"/>
              </a:solidFill>
            </a:endParaRPr>
          </a:p>
        </p:txBody>
      </p:sp>
      <p:sp>
        <p:nvSpPr>
          <p:cNvPr id="57" name="Oval 56"/>
          <p:cNvSpPr>
            <a:spLocks noChangeArrowheads="1"/>
          </p:cNvSpPr>
          <p:nvPr/>
        </p:nvSpPr>
        <p:spPr bwMode="auto">
          <a:xfrm>
            <a:off x="986204" y="3856510"/>
            <a:ext cx="2265080" cy="426328"/>
          </a:xfrm>
          <a:prstGeom prst="ellipse">
            <a:avLst/>
          </a:prstGeom>
          <a:solidFill>
            <a:schemeClr val="accent2"/>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lang="el-GR" sz="1700" dirty="0"/>
              <a:t>πολικός </a:t>
            </a:r>
            <a:r>
              <a:rPr lang="el-GR" sz="1700" dirty="0" err="1"/>
              <a:t>αναλύτης</a:t>
            </a:r>
            <a:endParaRPr lang="en-US" sz="1700" dirty="0"/>
          </a:p>
        </p:txBody>
      </p:sp>
      <p:sp>
        <p:nvSpPr>
          <p:cNvPr id="58" name="Line 49"/>
          <p:cNvSpPr>
            <a:spLocks noChangeShapeType="1"/>
          </p:cNvSpPr>
          <p:nvPr/>
        </p:nvSpPr>
        <p:spPr bwMode="auto">
          <a:xfrm flipH="1">
            <a:off x="6534954" y="3500670"/>
            <a:ext cx="0" cy="1333739"/>
          </a:xfrm>
          <a:prstGeom prst="line">
            <a:avLst/>
          </a:prstGeom>
          <a:noFill/>
          <a:ln w="19050">
            <a:solidFill>
              <a:schemeClr val="accent2"/>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9" name="Oval 58"/>
          <p:cNvSpPr>
            <a:spLocks noChangeArrowheads="1"/>
          </p:cNvSpPr>
          <p:nvPr/>
        </p:nvSpPr>
        <p:spPr bwMode="auto">
          <a:xfrm>
            <a:off x="5660601" y="2365935"/>
            <a:ext cx="1506598" cy="388813"/>
          </a:xfrm>
          <a:prstGeom prst="ellipse">
            <a:avLst/>
          </a:prstGeom>
          <a:solidFill>
            <a:schemeClr val="accent2"/>
          </a:solidFill>
          <a:ln w="1905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endParaRPr lang="en-US" dirty="0"/>
          </a:p>
        </p:txBody>
      </p:sp>
      <p:sp>
        <p:nvSpPr>
          <p:cNvPr id="60" name="Line 49"/>
          <p:cNvSpPr>
            <a:spLocks noChangeShapeType="1"/>
          </p:cNvSpPr>
          <p:nvPr/>
        </p:nvSpPr>
        <p:spPr bwMode="auto">
          <a:xfrm>
            <a:off x="6365621" y="1520362"/>
            <a:ext cx="11902" cy="845573"/>
          </a:xfrm>
          <a:prstGeom prst="line">
            <a:avLst/>
          </a:prstGeom>
          <a:noFill/>
          <a:ln w="19050">
            <a:solidFill>
              <a:schemeClr val="accent2"/>
            </a:solidFill>
            <a:prstDash val="sysDot"/>
            <a:round/>
            <a:headEnd type="stealth" w="med" len="lg"/>
            <a:tailEnd type="stealth" w="med" len="lg"/>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 name="Rectangle 2"/>
          <p:cNvSpPr/>
          <p:nvPr/>
        </p:nvSpPr>
        <p:spPr>
          <a:xfrm>
            <a:off x="467544" y="5554419"/>
            <a:ext cx="8009622" cy="369332"/>
          </a:xfrm>
          <a:prstGeom prst="rect">
            <a:avLst/>
          </a:prstGeom>
        </p:spPr>
        <p:txBody>
          <a:bodyPr wrap="square">
            <a:spAutoFit/>
          </a:bodyPr>
          <a:lstStyle/>
          <a:p>
            <a:pPr lvl="0"/>
            <a:r>
              <a:rPr lang="el-GR" dirty="0">
                <a:solidFill>
                  <a:srgbClr val="FF0000"/>
                </a:solidFill>
              </a:rPr>
              <a:t>Σε ποια από τις 3 περιπτώσεις θα είχαμε καλύτερο διαχωρισμό των δύο αναλυτών</a:t>
            </a:r>
            <a:r>
              <a:rPr lang="en-US" dirty="0">
                <a:solidFill>
                  <a:srgbClr val="FF0000"/>
                </a:solidFill>
              </a:rPr>
              <a:t>;</a:t>
            </a:r>
            <a:endParaRPr lang="el-GR" dirty="0">
              <a:solidFill>
                <a:srgbClr val="FF0000"/>
              </a:solidFill>
            </a:endParaRPr>
          </a:p>
        </p:txBody>
      </p:sp>
    </p:spTree>
    <p:extLst>
      <p:ext uri="{BB962C8B-B14F-4D97-AF65-F5344CB8AC3E}">
        <p14:creationId xmlns:p14="http://schemas.microsoft.com/office/powerpoint/2010/main" val="384292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tmlimg4.scribdassets.com/3zjeaqhtkwdx0vq/images/13-b3d219c0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48735"/>
            <a:ext cx="8601075" cy="6014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3776" y="1793664"/>
            <a:ext cx="6564746" cy="707886"/>
          </a:xfrm>
          <a:prstGeom prst="rect">
            <a:avLst/>
          </a:prstGeom>
          <a:noFill/>
        </p:spPr>
        <p:txBody>
          <a:bodyPr wrap="none" rtlCol="0">
            <a:spAutoFit/>
          </a:bodyPr>
          <a:lstStyle/>
          <a:p>
            <a:r>
              <a:rPr lang="el-GR" sz="2000" dirty="0"/>
              <a:t>Δείγμα μετά από κατεργασία (εκχύλιση) εισάγεται στη στήλη</a:t>
            </a:r>
            <a:endParaRPr lang="en-US" sz="2000" dirty="0"/>
          </a:p>
          <a:p>
            <a:r>
              <a:rPr lang="el-GR" sz="2000" dirty="0"/>
              <a:t> υπό τη συνεχή ροή της κινητής φάσης</a:t>
            </a:r>
          </a:p>
        </p:txBody>
      </p:sp>
      <p:sp>
        <p:nvSpPr>
          <p:cNvPr id="3" name="TextBox 2"/>
          <p:cNvSpPr txBox="1"/>
          <p:nvPr/>
        </p:nvSpPr>
        <p:spPr>
          <a:xfrm>
            <a:off x="1979712" y="4180438"/>
            <a:ext cx="1224822" cy="369332"/>
          </a:xfrm>
          <a:prstGeom prst="rect">
            <a:avLst/>
          </a:prstGeom>
          <a:noFill/>
        </p:spPr>
        <p:txBody>
          <a:bodyPr wrap="none" rtlCol="0">
            <a:spAutoFit/>
          </a:bodyPr>
          <a:lstStyle/>
          <a:p>
            <a:r>
              <a:rPr lang="el-GR" dirty="0"/>
              <a:t>Ανιχνευτής</a:t>
            </a:r>
          </a:p>
        </p:txBody>
      </p:sp>
      <p:cxnSp>
        <p:nvCxnSpPr>
          <p:cNvPr id="5" name="Straight Arrow Connector 4"/>
          <p:cNvCxnSpPr>
            <a:stCxn id="3" idx="1"/>
          </p:cNvCxnSpPr>
          <p:nvPr/>
        </p:nvCxnSpPr>
        <p:spPr>
          <a:xfrm flipH="1">
            <a:off x="1547664" y="4365104"/>
            <a:ext cx="43204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itle 1"/>
          <p:cNvSpPr txBox="1">
            <a:spLocks/>
          </p:cNvSpPr>
          <p:nvPr/>
        </p:nvSpPr>
        <p:spPr>
          <a:xfrm>
            <a:off x="179512" y="90389"/>
            <a:ext cx="8784976" cy="14401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endParaRPr lang="en-US" sz="3000" b="1" dirty="0"/>
          </a:p>
          <a:p>
            <a:r>
              <a:rPr lang="en-US" sz="3000" b="1" dirty="0"/>
              <a:t>(Reversed Phase HPLC, RP-HPLC):                                        </a:t>
            </a:r>
            <a:r>
              <a:rPr lang="el-GR" sz="3000" b="1" dirty="0"/>
              <a:t> </a:t>
            </a:r>
            <a:r>
              <a:rPr lang="el-GR" sz="2200" b="1" dirty="0"/>
              <a:t>μικρής πολικότητας στατική φάση, μεγαλύτερης πολικότητας κινητή φάση</a:t>
            </a:r>
          </a:p>
        </p:txBody>
      </p:sp>
    </p:spTree>
    <p:extLst>
      <p:ext uri="{BB962C8B-B14F-4D97-AF65-F5344CB8AC3E}">
        <p14:creationId xmlns:p14="http://schemas.microsoft.com/office/powerpoint/2010/main" val="345913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 name="Picture 71" descr="http://htmlimg4.scribdassets.com/3zjeaqhtkwdx0vq/images/14-a11cdcfa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601075" cy="645795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07504" y="4509120"/>
            <a:ext cx="1224822" cy="369332"/>
          </a:xfrm>
          <a:prstGeom prst="rect">
            <a:avLst/>
          </a:prstGeom>
          <a:noFill/>
        </p:spPr>
        <p:txBody>
          <a:bodyPr wrap="none" rtlCol="0">
            <a:spAutoFit/>
          </a:bodyPr>
          <a:lstStyle/>
          <a:p>
            <a:r>
              <a:rPr lang="el-GR" dirty="0"/>
              <a:t>Ανιχνευτής</a:t>
            </a:r>
          </a:p>
        </p:txBody>
      </p:sp>
      <p:cxnSp>
        <p:nvCxnSpPr>
          <p:cNvPr id="10" name="Straight Arrow Connector 9"/>
          <p:cNvCxnSpPr>
            <a:stCxn id="48" idx="3"/>
          </p:cNvCxnSpPr>
          <p:nvPr/>
        </p:nvCxnSpPr>
        <p:spPr>
          <a:xfrm>
            <a:off x="1332326" y="4693786"/>
            <a:ext cx="35935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635896" y="1772816"/>
            <a:ext cx="5328592" cy="4708981"/>
          </a:xfrm>
          <a:prstGeom prst="rect">
            <a:avLst/>
          </a:prstGeom>
        </p:spPr>
        <p:txBody>
          <a:bodyPr wrap="square">
            <a:spAutoFit/>
          </a:bodyPr>
          <a:lstStyle/>
          <a:p>
            <a:r>
              <a:rPr lang="el-GR" sz="2000" dirty="0"/>
              <a:t>Οι δύο φάσεις, στατική και κινητή, διαφέρουν ως προς την πολικότητα τους, ώστε τα συστατικά του δείγματος να κατανέμονται μεταξύ των δύο φάσεων σε διαφορετικό βαθμό. Σε μία αντίστροφης φάσης </a:t>
            </a:r>
            <a:r>
              <a:rPr lang="el-GR" sz="2000" dirty="0" err="1"/>
              <a:t>χρωματογραφική</a:t>
            </a:r>
            <a:r>
              <a:rPr lang="el-GR" sz="2000" dirty="0"/>
              <a:t> ανάλυση με </a:t>
            </a:r>
            <a:r>
              <a:rPr lang="el-GR" sz="2000" dirty="0" err="1"/>
              <a:t>άπολη</a:t>
            </a:r>
            <a:r>
              <a:rPr lang="el-GR" sz="2000" dirty="0"/>
              <a:t> στατική φάση και πολική κινητή φάση, τα </a:t>
            </a:r>
            <a:r>
              <a:rPr lang="el-GR" sz="2000" b="1" dirty="0">
                <a:solidFill>
                  <a:srgbClr val="FF0000"/>
                </a:solidFill>
              </a:rPr>
              <a:t>λιγότερο πολικά συστατικά κατακρατούνται ισχυρότερα από τη στατική φάση κι έτσι κινούνται αργά </a:t>
            </a:r>
            <a:r>
              <a:rPr lang="el-GR" sz="2000" dirty="0"/>
              <a:t>κατά τη ροή της κινητής φάσης. </a:t>
            </a:r>
            <a:r>
              <a:rPr lang="el-GR" sz="2000" b="1" dirty="0"/>
              <a:t>Αντίθετα, τα πολικά συστατικά κατακρατούνται ασθενέστερα από τη στατική φάση, και κινούνται ταχύτερα</a:t>
            </a:r>
            <a:r>
              <a:rPr lang="el-GR" sz="2000" dirty="0"/>
              <a:t>. Ως αποτέλεσμα τα συστατικά διαχωρίζονται</a:t>
            </a:r>
            <a:r>
              <a:rPr lang="en-US" sz="2000" dirty="0"/>
              <a:t> (</a:t>
            </a:r>
            <a:r>
              <a:rPr lang="el-GR" sz="2000" dirty="0"/>
              <a:t>με την προϋπόθεση ότι έχουν διαφορετικούς συντελεστές κατανομής). </a:t>
            </a:r>
          </a:p>
        </p:txBody>
      </p:sp>
      <p:sp>
        <p:nvSpPr>
          <p:cNvPr id="6"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p:txBody>
      </p:sp>
    </p:spTree>
    <p:extLst>
      <p:ext uri="{BB962C8B-B14F-4D97-AF65-F5344CB8AC3E}">
        <p14:creationId xmlns:p14="http://schemas.microsoft.com/office/powerpoint/2010/main" val="300524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0025"/>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60032" y="1834386"/>
            <a:ext cx="4366965" cy="1015663"/>
          </a:xfrm>
          <a:prstGeom prst="rect">
            <a:avLst/>
          </a:prstGeom>
          <a:noFill/>
        </p:spPr>
        <p:txBody>
          <a:bodyPr wrap="none" rtlCol="0">
            <a:spAutoFit/>
          </a:bodyPr>
          <a:lstStyle/>
          <a:p>
            <a:r>
              <a:rPr lang="el-GR" sz="2000" dirty="0"/>
              <a:t>Κατά την πρόοδο της ανάλυσης,</a:t>
            </a:r>
          </a:p>
          <a:p>
            <a:r>
              <a:rPr lang="el-GR" sz="2000" dirty="0"/>
              <a:t> ο διαχωρισμός των συστατικών γίνεται </a:t>
            </a:r>
          </a:p>
          <a:p>
            <a:r>
              <a:rPr lang="el-GR" sz="2000" dirty="0"/>
              <a:t>αποτελεσματικότερος</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7072"/>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72079" y="5620598"/>
            <a:ext cx="864339" cy="369332"/>
          </a:xfrm>
          <a:prstGeom prst="rect">
            <a:avLst/>
          </a:prstGeom>
          <a:noFill/>
        </p:spPr>
        <p:txBody>
          <a:bodyPr wrap="none" rtlCol="0">
            <a:spAutoFit/>
          </a:bodyPr>
          <a:lstStyle/>
          <a:p>
            <a:r>
              <a:rPr lang="el-GR" dirty="0"/>
              <a:t>Χρόνος</a:t>
            </a:r>
          </a:p>
        </p:txBody>
      </p:sp>
      <p:sp>
        <p:nvSpPr>
          <p:cNvPr id="4" name="TextBox 3"/>
          <p:cNvSpPr txBox="1"/>
          <p:nvPr/>
        </p:nvSpPr>
        <p:spPr>
          <a:xfrm>
            <a:off x="223838" y="4443353"/>
            <a:ext cx="923330" cy="1361911"/>
          </a:xfrm>
          <a:prstGeom prst="rect">
            <a:avLst/>
          </a:prstGeom>
          <a:noFill/>
        </p:spPr>
        <p:txBody>
          <a:bodyPr vert="vert270" wrap="none" rtlCol="0">
            <a:spAutoFit/>
          </a:bodyPr>
          <a:lstStyle/>
          <a:p>
            <a:pPr algn="ctr"/>
            <a:r>
              <a:rPr lang="el-GR" sz="1600" dirty="0"/>
              <a:t>Σήμα που </a:t>
            </a:r>
          </a:p>
          <a:p>
            <a:pPr algn="ctr"/>
            <a:r>
              <a:rPr lang="el-GR" sz="1600" dirty="0"/>
              <a:t>διαβάζεται</a:t>
            </a:r>
          </a:p>
          <a:p>
            <a:pPr algn="ctr"/>
            <a:r>
              <a:rPr lang="el-GR" sz="1600" dirty="0"/>
              <a:t> από ανιχνευτή</a:t>
            </a:r>
          </a:p>
        </p:txBody>
      </p:sp>
      <p:sp>
        <p:nvSpPr>
          <p:cNvPr id="7" name="Title 1"/>
          <p:cNvSpPr txBox="1">
            <a:spLocks/>
          </p:cNvSpPr>
          <p:nvPr/>
        </p:nvSpPr>
        <p:spPr>
          <a:xfrm>
            <a:off x="179512" y="-171400"/>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p:txBody>
      </p:sp>
      <p:cxnSp>
        <p:nvCxnSpPr>
          <p:cNvPr id="6" name="Straight Arrow Connector 5"/>
          <p:cNvCxnSpPr/>
          <p:nvPr/>
        </p:nvCxnSpPr>
        <p:spPr>
          <a:xfrm>
            <a:off x="4572000" y="2996952"/>
            <a:ext cx="79208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572000" y="3429000"/>
            <a:ext cx="79208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436096" y="3609020"/>
            <a:ext cx="3537763" cy="400110"/>
          </a:xfrm>
          <a:prstGeom prst="rect">
            <a:avLst/>
          </a:prstGeom>
          <a:noFill/>
        </p:spPr>
        <p:txBody>
          <a:bodyPr wrap="none" rtlCol="0">
            <a:spAutoFit/>
          </a:bodyPr>
          <a:lstStyle/>
          <a:p>
            <a:r>
              <a:rPr lang="el-GR" sz="2000" b="1" dirty="0">
                <a:solidFill>
                  <a:schemeClr val="tx1">
                    <a:lumMod val="75000"/>
                    <a:lumOff val="25000"/>
                  </a:schemeClr>
                </a:solidFill>
              </a:rPr>
              <a:t>Περισσότερο πολικό συστατικό</a:t>
            </a:r>
          </a:p>
        </p:txBody>
      </p:sp>
      <p:sp>
        <p:nvSpPr>
          <p:cNvPr id="12" name="TextBox 11"/>
          <p:cNvSpPr txBox="1"/>
          <p:nvPr/>
        </p:nvSpPr>
        <p:spPr>
          <a:xfrm>
            <a:off x="5457031" y="3203684"/>
            <a:ext cx="3112070" cy="400110"/>
          </a:xfrm>
          <a:prstGeom prst="rect">
            <a:avLst/>
          </a:prstGeom>
          <a:noFill/>
        </p:spPr>
        <p:txBody>
          <a:bodyPr wrap="none" rtlCol="0">
            <a:spAutoFit/>
          </a:bodyPr>
          <a:lstStyle/>
          <a:p>
            <a:r>
              <a:rPr lang="el-GR" sz="2000" b="1" dirty="0">
                <a:solidFill>
                  <a:srgbClr val="FF0000"/>
                </a:solidFill>
              </a:rPr>
              <a:t>Λιγότερο πολικό συστατικό</a:t>
            </a:r>
          </a:p>
        </p:txBody>
      </p:sp>
    </p:spTree>
    <p:extLst>
      <p:ext uri="{BB962C8B-B14F-4D97-AF65-F5344CB8AC3E}">
        <p14:creationId xmlns:p14="http://schemas.microsoft.com/office/powerpoint/2010/main" val="415390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0025"/>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064"/>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4365104"/>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90389"/>
            <a:ext cx="8784976"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αντίστροφης φάσης</a:t>
            </a:r>
            <a:r>
              <a:rPr lang="en-US" sz="3000" b="1" dirty="0"/>
              <a:t>:</a:t>
            </a:r>
            <a:r>
              <a:rPr lang="el-GR" sz="3000" b="1" dirty="0"/>
              <a:t> </a:t>
            </a:r>
            <a:r>
              <a:rPr lang="el-GR" sz="2200" b="1" dirty="0"/>
              <a:t>μικρής πολικότητας στατική φάση, μεγαλύτερης πολικότητας κινητή φάση</a:t>
            </a:r>
          </a:p>
        </p:txBody>
      </p:sp>
      <p:sp>
        <p:nvSpPr>
          <p:cNvPr id="6" name="TextBox 5"/>
          <p:cNvSpPr txBox="1"/>
          <p:nvPr/>
        </p:nvSpPr>
        <p:spPr>
          <a:xfrm>
            <a:off x="6031930" y="3356992"/>
            <a:ext cx="3112070" cy="400110"/>
          </a:xfrm>
          <a:prstGeom prst="rect">
            <a:avLst/>
          </a:prstGeom>
          <a:noFill/>
        </p:spPr>
        <p:txBody>
          <a:bodyPr wrap="none" rtlCol="0">
            <a:spAutoFit/>
          </a:bodyPr>
          <a:lstStyle/>
          <a:p>
            <a:r>
              <a:rPr lang="el-GR" sz="2000" b="1" dirty="0">
                <a:solidFill>
                  <a:srgbClr val="FF0000"/>
                </a:solidFill>
              </a:rPr>
              <a:t>Λιγότερο πολικό συστατικό</a:t>
            </a:r>
          </a:p>
        </p:txBody>
      </p:sp>
      <p:sp>
        <p:nvSpPr>
          <p:cNvPr id="7" name="TextBox 6"/>
          <p:cNvSpPr txBox="1"/>
          <p:nvPr/>
        </p:nvSpPr>
        <p:spPr>
          <a:xfrm>
            <a:off x="6026176" y="4098667"/>
            <a:ext cx="2434256" cy="707886"/>
          </a:xfrm>
          <a:prstGeom prst="rect">
            <a:avLst/>
          </a:prstGeom>
          <a:noFill/>
        </p:spPr>
        <p:txBody>
          <a:bodyPr wrap="none" rtlCol="0">
            <a:spAutoFit/>
          </a:bodyPr>
          <a:lstStyle/>
          <a:p>
            <a:r>
              <a:rPr lang="en-US" sz="2000" b="1" dirty="0">
                <a:solidFill>
                  <a:schemeClr val="tx1">
                    <a:lumMod val="75000"/>
                    <a:lumOff val="25000"/>
                  </a:schemeClr>
                </a:solidFill>
              </a:rPr>
              <a:t> </a:t>
            </a:r>
            <a:r>
              <a:rPr lang="el-GR" sz="2000" b="1" dirty="0">
                <a:solidFill>
                  <a:schemeClr val="tx1">
                    <a:lumMod val="75000"/>
                    <a:lumOff val="25000"/>
                  </a:schemeClr>
                </a:solidFill>
              </a:rPr>
              <a:t>Περισσότερο πολικό</a:t>
            </a:r>
            <a:endParaRPr lang="en-US" sz="2000" b="1" dirty="0">
              <a:solidFill>
                <a:schemeClr val="tx1">
                  <a:lumMod val="75000"/>
                  <a:lumOff val="25000"/>
                </a:schemeClr>
              </a:solidFill>
            </a:endParaRPr>
          </a:p>
          <a:p>
            <a:r>
              <a:rPr lang="el-GR" sz="2000" b="1" dirty="0">
                <a:solidFill>
                  <a:schemeClr val="tx1">
                    <a:lumMod val="75000"/>
                    <a:lumOff val="25000"/>
                  </a:schemeClr>
                </a:solidFill>
              </a:rPr>
              <a:t> συστατικό</a:t>
            </a:r>
          </a:p>
        </p:txBody>
      </p:sp>
    </p:spTree>
    <p:extLst>
      <p:ext uri="{BB962C8B-B14F-4D97-AF65-F5344CB8AC3E}">
        <p14:creationId xmlns:p14="http://schemas.microsoft.com/office/powerpoint/2010/main" val="332856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81960"/>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064"/>
            <a:ext cx="1847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4365104"/>
            <a:ext cx="46640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9512" y="90389"/>
            <a:ext cx="8784976" cy="14401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000" b="1" dirty="0"/>
              <a:t>Χρωματογραφία κανονικής φάσης</a:t>
            </a:r>
            <a:r>
              <a:rPr lang="en-US" sz="3000" b="1" dirty="0"/>
              <a:t> </a:t>
            </a:r>
          </a:p>
          <a:p>
            <a:r>
              <a:rPr lang="en-US" sz="3000" b="1" dirty="0"/>
              <a:t>(Normal Phase HPLC, NP-HPLC):</a:t>
            </a:r>
            <a:r>
              <a:rPr lang="el-GR" sz="3000" b="1" dirty="0"/>
              <a:t> </a:t>
            </a:r>
            <a:r>
              <a:rPr lang="en-US" sz="3000" b="1" dirty="0"/>
              <a:t>                                            </a:t>
            </a:r>
            <a:r>
              <a:rPr lang="el-GR" sz="2200" b="1" dirty="0"/>
              <a:t>μεγάλης πολικότητας στατική φάση, μικρότερης πολικότητας κινητή φάση</a:t>
            </a:r>
          </a:p>
        </p:txBody>
      </p:sp>
      <p:sp>
        <p:nvSpPr>
          <p:cNvPr id="6" name="TextBox 5"/>
          <p:cNvSpPr txBox="1"/>
          <p:nvPr/>
        </p:nvSpPr>
        <p:spPr>
          <a:xfrm>
            <a:off x="6031930" y="3356992"/>
            <a:ext cx="2376548" cy="707886"/>
          </a:xfrm>
          <a:prstGeom prst="rect">
            <a:avLst/>
          </a:prstGeom>
          <a:noFill/>
        </p:spPr>
        <p:txBody>
          <a:bodyPr wrap="none" rtlCol="0">
            <a:spAutoFit/>
          </a:bodyPr>
          <a:lstStyle/>
          <a:p>
            <a:r>
              <a:rPr lang="el-GR" sz="2000" b="1" dirty="0">
                <a:solidFill>
                  <a:srgbClr val="FF0000"/>
                </a:solidFill>
              </a:rPr>
              <a:t>Περισσότερο πολικό</a:t>
            </a:r>
          </a:p>
          <a:p>
            <a:r>
              <a:rPr lang="el-GR" sz="2000" b="1" dirty="0">
                <a:solidFill>
                  <a:srgbClr val="FF0000"/>
                </a:solidFill>
              </a:rPr>
              <a:t> συστατικό</a:t>
            </a:r>
          </a:p>
        </p:txBody>
      </p:sp>
      <p:sp>
        <p:nvSpPr>
          <p:cNvPr id="7" name="TextBox 6"/>
          <p:cNvSpPr txBox="1"/>
          <p:nvPr/>
        </p:nvSpPr>
        <p:spPr>
          <a:xfrm>
            <a:off x="6026176" y="4098667"/>
            <a:ext cx="2008563" cy="707886"/>
          </a:xfrm>
          <a:prstGeom prst="rect">
            <a:avLst/>
          </a:prstGeom>
          <a:noFill/>
        </p:spPr>
        <p:txBody>
          <a:bodyPr wrap="none" rtlCol="0">
            <a:spAutoFit/>
          </a:bodyPr>
          <a:lstStyle/>
          <a:p>
            <a:r>
              <a:rPr lang="en-US" sz="2000" b="1" dirty="0"/>
              <a:t> </a:t>
            </a:r>
            <a:r>
              <a:rPr lang="el-GR" sz="2000" b="1" dirty="0">
                <a:solidFill>
                  <a:schemeClr val="tx1">
                    <a:lumMod val="75000"/>
                    <a:lumOff val="25000"/>
                  </a:schemeClr>
                </a:solidFill>
              </a:rPr>
              <a:t>Λιγότερο πολικό</a:t>
            </a:r>
            <a:endParaRPr lang="en-US" sz="2000" b="1" dirty="0">
              <a:solidFill>
                <a:schemeClr val="tx1">
                  <a:lumMod val="75000"/>
                  <a:lumOff val="25000"/>
                </a:schemeClr>
              </a:solidFill>
            </a:endParaRPr>
          </a:p>
          <a:p>
            <a:r>
              <a:rPr lang="el-GR" sz="2000" b="1" dirty="0">
                <a:solidFill>
                  <a:schemeClr val="tx1">
                    <a:lumMod val="75000"/>
                    <a:lumOff val="25000"/>
                  </a:schemeClr>
                </a:solidFill>
              </a:rPr>
              <a:t> συστατικό</a:t>
            </a:r>
          </a:p>
        </p:txBody>
      </p:sp>
    </p:spTree>
    <p:extLst>
      <p:ext uri="{BB962C8B-B14F-4D97-AF65-F5344CB8AC3E}">
        <p14:creationId xmlns:p14="http://schemas.microsoft.com/office/powerpoint/2010/main" val="368770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forumsci.co.il/HPLC/modes/modes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091844"/>
            <a:ext cx="6408712" cy="44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1 - Τίτλος"/>
          <p:cNvSpPr>
            <a:spLocks noGrp="1"/>
          </p:cNvSpPr>
          <p:nvPr>
            <p:ph type="title"/>
          </p:nvPr>
        </p:nvSpPr>
        <p:spPr>
          <a:xfrm>
            <a:off x="457200" y="117475"/>
            <a:ext cx="8229600" cy="1143000"/>
          </a:xfrm>
        </p:spPr>
        <p:txBody>
          <a:bodyPr>
            <a:normAutofit/>
          </a:bodyPr>
          <a:lstStyle/>
          <a:p>
            <a:pPr eaLnBrk="1" hangingPunct="1"/>
            <a:r>
              <a:rPr lang="en-US" altLang="en-US" sz="3000" b="1" dirty="0"/>
              <a:t>HPLC </a:t>
            </a:r>
            <a:r>
              <a:rPr lang="el-GR" altLang="en-US" sz="3000" b="1" dirty="0"/>
              <a:t>Κανονικής Φάσης</a:t>
            </a:r>
            <a:endParaRPr lang="el-GR" altLang="en-US" sz="3000" dirty="0"/>
          </a:p>
        </p:txBody>
      </p:sp>
      <p:sp>
        <p:nvSpPr>
          <p:cNvPr id="4" name="4 - Ορθογώνιο"/>
          <p:cNvSpPr>
            <a:spLocks noChangeArrowheads="1"/>
          </p:cNvSpPr>
          <p:nvPr/>
        </p:nvSpPr>
        <p:spPr bwMode="auto">
          <a:xfrm>
            <a:off x="765175" y="5426839"/>
            <a:ext cx="7921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sz="2000" dirty="0"/>
          </a:p>
          <a:p>
            <a:pPr eaLnBrk="1" hangingPunct="1"/>
            <a:r>
              <a:rPr lang="el-GR" altLang="en-US" sz="2000" dirty="0"/>
              <a:t>Εφαρμογή σε:</a:t>
            </a:r>
          </a:p>
          <a:p>
            <a:pPr eaLnBrk="1" hangingPunct="1"/>
            <a:endParaRPr lang="en-US" altLang="en-US" sz="2000" dirty="0"/>
          </a:p>
          <a:p>
            <a:pPr eaLnBrk="1" hangingPunct="1"/>
            <a:r>
              <a:rPr lang="en-US" altLang="en-US" sz="2000" dirty="0"/>
              <a:t>• </a:t>
            </a:r>
            <a:r>
              <a:rPr lang="el-GR" altLang="en-US" sz="2000" dirty="0"/>
              <a:t>ενώσεις ευαίσθητες σε υγρασία</a:t>
            </a:r>
            <a:endParaRPr lang="en-US" altLang="en-US" sz="2000" dirty="0"/>
          </a:p>
        </p:txBody>
      </p:sp>
    </p:spTree>
    <p:extLst>
      <p:ext uri="{BB962C8B-B14F-4D97-AF65-F5344CB8AC3E}">
        <p14:creationId xmlns:p14="http://schemas.microsoft.com/office/powerpoint/2010/main" val="79065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6480720" cy="517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39752" y="5893335"/>
            <a:ext cx="1775743" cy="369332"/>
          </a:xfrm>
          <a:prstGeom prst="rect">
            <a:avLst/>
          </a:prstGeom>
          <a:noFill/>
        </p:spPr>
        <p:txBody>
          <a:bodyPr wrap="none" rtlCol="0">
            <a:spAutoFit/>
          </a:bodyPr>
          <a:lstStyle/>
          <a:p>
            <a:r>
              <a:rPr lang="el-GR" b="1" dirty="0"/>
              <a:t>ένεση δείγματος</a:t>
            </a:r>
          </a:p>
        </p:txBody>
      </p:sp>
      <p:cxnSp>
        <p:nvCxnSpPr>
          <p:cNvPr id="6" name="Straight Arrow Connector 5"/>
          <p:cNvCxnSpPr/>
          <p:nvPr/>
        </p:nvCxnSpPr>
        <p:spPr>
          <a:xfrm>
            <a:off x="2915816" y="57332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60795" y="3356992"/>
            <a:ext cx="1858266" cy="369332"/>
          </a:xfrm>
          <a:prstGeom prst="rect">
            <a:avLst/>
          </a:prstGeom>
          <a:noFill/>
        </p:spPr>
        <p:txBody>
          <a:bodyPr wrap="none" rtlCol="0">
            <a:spAutoFit/>
          </a:bodyPr>
          <a:lstStyle/>
          <a:p>
            <a:r>
              <a:rPr lang="el-GR" b="1" dirty="0"/>
              <a:t>Χρόνος </a:t>
            </a:r>
            <a:r>
              <a:rPr lang="el-GR" b="1" dirty="0" err="1"/>
              <a:t>έκλουσης</a:t>
            </a:r>
            <a:endParaRPr lang="el-GR" b="1" dirty="0"/>
          </a:p>
        </p:txBody>
      </p:sp>
      <p:sp>
        <p:nvSpPr>
          <p:cNvPr id="5" name="TextBox 4"/>
          <p:cNvSpPr txBox="1"/>
          <p:nvPr/>
        </p:nvSpPr>
        <p:spPr>
          <a:xfrm>
            <a:off x="719064" y="137631"/>
            <a:ext cx="8424936" cy="2092881"/>
          </a:xfrm>
          <a:prstGeom prst="rect">
            <a:avLst/>
          </a:prstGeom>
          <a:noFill/>
        </p:spPr>
        <p:txBody>
          <a:bodyPr wrap="square" rtlCol="0">
            <a:spAutoFit/>
          </a:bodyPr>
          <a:lstStyle/>
          <a:p>
            <a:pPr algn="ctr"/>
            <a:r>
              <a:rPr lang="el-GR" sz="3000" b="1" dirty="0"/>
              <a:t>Παράμετροι </a:t>
            </a:r>
            <a:r>
              <a:rPr lang="el-GR" sz="3000" b="1" dirty="0" err="1"/>
              <a:t>χρωματογραφήματος</a:t>
            </a:r>
            <a:endParaRPr lang="el-GR" sz="3000" b="1" dirty="0"/>
          </a:p>
          <a:p>
            <a:pPr algn="ctr"/>
            <a:endParaRPr lang="el-GR" sz="3000" b="1" dirty="0"/>
          </a:p>
          <a:p>
            <a:pPr>
              <a:spcBef>
                <a:spcPts val="1200"/>
              </a:spcBef>
            </a:pPr>
            <a:r>
              <a:rPr lang="el-GR" sz="2000" b="1" dirty="0">
                <a:solidFill>
                  <a:srgbClr val="FF0000"/>
                </a:solidFill>
                <a:cs typeface="Times New Roman" panose="02020603050405020304" pitchFamily="18" charset="0"/>
              </a:rPr>
              <a:t>Ο χρόνος έκλουσης χαρακτηρίζει μία ουσία και εξαρτάται από το υλικό πλήρωσης, τη σύσταση και την ταχύτητα ροής της κινητής φάσης, τις διαστάσεις και τη θερμοκρασία της στήλης</a:t>
            </a:r>
          </a:p>
        </p:txBody>
      </p:sp>
    </p:spTree>
    <p:extLst>
      <p:ext uri="{BB962C8B-B14F-4D97-AF65-F5344CB8AC3E}">
        <p14:creationId xmlns:p14="http://schemas.microsoft.com/office/powerpoint/2010/main" val="71734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000" b="1" dirty="0"/>
              <a:t>Χρωματογραφία</a:t>
            </a:r>
          </a:p>
        </p:txBody>
      </p:sp>
      <p:sp>
        <p:nvSpPr>
          <p:cNvPr id="4" name="Content Placeholder 3"/>
          <p:cNvSpPr txBox="1">
            <a:spLocks noGrp="1"/>
          </p:cNvSpPr>
          <p:nvPr>
            <p:ph idx="1"/>
          </p:nvPr>
        </p:nvSpPr>
        <p:spPr>
          <a:xfrm>
            <a:off x="524930" y="1139966"/>
            <a:ext cx="8229600" cy="3182410"/>
          </a:xfrm>
          <a:prstGeom prst="rect">
            <a:avLst/>
          </a:prstGeom>
          <a:noFill/>
        </p:spPr>
        <p:txBody>
          <a:bodyPr wrap="square" rtlCol="0">
            <a:spAutoFit/>
          </a:bodyPr>
          <a:lstStyle/>
          <a:p>
            <a:pPr marL="0" indent="0">
              <a:buNone/>
            </a:pPr>
            <a:r>
              <a:rPr lang="el-GR" sz="2200" b="1" dirty="0"/>
              <a:t>Τεχνική που δίνει λύσεις σε προβλήματα του τύπου</a:t>
            </a:r>
            <a:r>
              <a:rPr lang="en-US" sz="2200" b="1" dirty="0"/>
              <a:t>:</a:t>
            </a:r>
            <a:endParaRPr lang="el-GR" sz="2200" b="1" dirty="0"/>
          </a:p>
          <a:p>
            <a:pPr marL="0" indent="0">
              <a:buNone/>
            </a:pPr>
            <a:r>
              <a:rPr lang="el-GR" sz="1900" dirty="0"/>
              <a:t>Πώς μπορεί κανείς να απομονώσει και να ταυτοποιήσει (και να προσδιορίσει ποσοτικά σε συνδυασμό με άλλη τεχνική) κάποιον αναλύτη ανάμεσα σε πολλούς άλλους αναλύτες π.χ. έναν περιβαλλοντικό ρυπαντή στο νερό κάποιας λίμνη ή έναν πρόσθετο σε τρόφιμο, ή κάπ</a:t>
            </a:r>
            <a:r>
              <a:rPr lang="en-US" sz="1900" dirty="0"/>
              <a:t>o</a:t>
            </a:r>
            <a:r>
              <a:rPr lang="el-GR" sz="1900" dirty="0" err="1"/>
              <a:t>ιο</a:t>
            </a:r>
            <a:r>
              <a:rPr lang="el-GR" sz="1900" dirty="0"/>
              <a:t> </a:t>
            </a:r>
            <a:r>
              <a:rPr lang="el-GR" sz="1900" dirty="0" err="1"/>
              <a:t>φάρμακ</a:t>
            </a:r>
            <a:r>
              <a:rPr lang="en-US" sz="1900" dirty="0"/>
              <a:t>o</a:t>
            </a:r>
            <a:r>
              <a:rPr lang="el-GR" sz="1900" dirty="0"/>
              <a:t> σε δείγμα ούρων</a:t>
            </a:r>
            <a:r>
              <a:rPr lang="en-US" sz="1900" dirty="0"/>
              <a:t>;</a:t>
            </a:r>
            <a:endParaRPr lang="el-GR" sz="1900" dirty="0"/>
          </a:p>
          <a:p>
            <a:pPr marL="0" indent="0">
              <a:buNone/>
            </a:pPr>
            <a:r>
              <a:rPr lang="el-GR" sz="1900" dirty="0"/>
              <a:t>Στη χρωματογραφία τα συστατικά ενός μείγματος μεταφέρονται διαμέσου μίας στατικής φάσης με τη βοήθεια της ροής μίας κινητής φάσης. Ο διαχωρισμός των συστατικών βασίζεται στο διαφορετικό βαθμό αλληλεπίδρασης του κάθε συστατικού με τις δύο φάσεις.</a:t>
            </a:r>
          </a:p>
          <a:p>
            <a:pPr marL="0" indent="0">
              <a:buNone/>
            </a:pPr>
            <a:endParaRPr lang="el-GR" sz="1600" dirty="0"/>
          </a:p>
        </p:txBody>
      </p:sp>
      <p:sp>
        <p:nvSpPr>
          <p:cNvPr id="30" name="Rectangle 29"/>
          <p:cNvSpPr>
            <a:spLocks noChangeArrowheads="1"/>
          </p:cNvSpPr>
          <p:nvPr/>
        </p:nvSpPr>
        <p:spPr bwMode="auto">
          <a:xfrm>
            <a:off x="1389240" y="5843626"/>
            <a:ext cx="5353153" cy="428035"/>
          </a:xfrm>
          <a:prstGeom prst="rect">
            <a:avLst/>
          </a:prstGeom>
          <a:solidFill>
            <a:schemeClr val="bg1">
              <a:lumMod val="50000"/>
            </a:schemeClr>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1" name="Oval 30"/>
          <p:cNvSpPr>
            <a:spLocks noChangeArrowheads="1"/>
          </p:cNvSpPr>
          <p:nvPr/>
        </p:nvSpPr>
        <p:spPr bwMode="auto">
          <a:xfrm>
            <a:off x="1446762" y="4523851"/>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2" name="Oval 31"/>
          <p:cNvSpPr>
            <a:spLocks noChangeArrowheads="1"/>
          </p:cNvSpPr>
          <p:nvPr/>
        </p:nvSpPr>
        <p:spPr bwMode="auto">
          <a:xfrm>
            <a:off x="1446762" y="477353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3" name="Rectangle 32"/>
          <p:cNvSpPr>
            <a:spLocks noChangeArrowheads="1"/>
          </p:cNvSpPr>
          <p:nvPr/>
        </p:nvSpPr>
        <p:spPr bwMode="auto">
          <a:xfrm>
            <a:off x="1389240" y="5103482"/>
            <a:ext cx="5353153" cy="734199"/>
          </a:xfrm>
          <a:prstGeom prst="rect">
            <a:avLst/>
          </a:prstGeom>
          <a:solidFill>
            <a:schemeClr val="tx2">
              <a:lumMod val="40000"/>
              <a:lumOff val="60000"/>
            </a:schemeClr>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4" name="Oval 33"/>
          <p:cNvSpPr>
            <a:spLocks noChangeArrowheads="1"/>
          </p:cNvSpPr>
          <p:nvPr/>
        </p:nvSpPr>
        <p:spPr bwMode="auto">
          <a:xfrm>
            <a:off x="1747555" y="5656361"/>
            <a:ext cx="255254"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5" name="Oval 34"/>
          <p:cNvSpPr>
            <a:spLocks noChangeArrowheads="1"/>
          </p:cNvSpPr>
          <p:nvPr/>
        </p:nvSpPr>
        <p:spPr bwMode="auto">
          <a:xfrm>
            <a:off x="1826648" y="5371004"/>
            <a:ext cx="256453"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6" name="Oval 35"/>
          <p:cNvSpPr>
            <a:spLocks noChangeArrowheads="1"/>
          </p:cNvSpPr>
          <p:nvPr/>
        </p:nvSpPr>
        <p:spPr bwMode="auto">
          <a:xfrm>
            <a:off x="3195195" y="5326417"/>
            <a:ext cx="255254"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7" name="Oval 36"/>
          <p:cNvSpPr>
            <a:spLocks noChangeArrowheads="1"/>
          </p:cNvSpPr>
          <p:nvPr/>
        </p:nvSpPr>
        <p:spPr bwMode="auto">
          <a:xfrm>
            <a:off x="2252071"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8" name="Oval 37"/>
          <p:cNvSpPr>
            <a:spLocks noChangeArrowheads="1"/>
          </p:cNvSpPr>
          <p:nvPr/>
        </p:nvSpPr>
        <p:spPr bwMode="auto">
          <a:xfrm>
            <a:off x="2769771" y="5665278"/>
            <a:ext cx="256453"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9" name="Oval 38"/>
          <p:cNvSpPr>
            <a:spLocks noChangeArrowheads="1"/>
          </p:cNvSpPr>
          <p:nvPr/>
        </p:nvSpPr>
        <p:spPr bwMode="auto">
          <a:xfrm>
            <a:off x="3287470"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0" name="Oval 39"/>
          <p:cNvSpPr>
            <a:spLocks noChangeArrowheads="1"/>
          </p:cNvSpPr>
          <p:nvPr/>
        </p:nvSpPr>
        <p:spPr bwMode="auto">
          <a:xfrm>
            <a:off x="4898089" y="5451260"/>
            <a:ext cx="257652"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1" name="Oval 40"/>
          <p:cNvSpPr>
            <a:spLocks noChangeArrowheads="1"/>
          </p:cNvSpPr>
          <p:nvPr/>
        </p:nvSpPr>
        <p:spPr bwMode="auto">
          <a:xfrm>
            <a:off x="6393665" y="5344252"/>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2" name="Arc 15"/>
          <p:cNvSpPr>
            <a:spLocks/>
          </p:cNvSpPr>
          <p:nvPr/>
        </p:nvSpPr>
        <p:spPr bwMode="auto">
          <a:xfrm>
            <a:off x="1734372" y="4880547"/>
            <a:ext cx="115044" cy="749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3" name="Arc 16"/>
          <p:cNvSpPr>
            <a:spLocks/>
          </p:cNvSpPr>
          <p:nvPr/>
        </p:nvSpPr>
        <p:spPr bwMode="auto">
          <a:xfrm>
            <a:off x="1734372" y="4673217"/>
            <a:ext cx="167773" cy="64205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4" name="Arc 17"/>
          <p:cNvSpPr>
            <a:spLocks/>
          </p:cNvSpPr>
          <p:nvPr/>
        </p:nvSpPr>
        <p:spPr bwMode="auto">
          <a:xfrm>
            <a:off x="2137027" y="5415591"/>
            <a:ext cx="983868" cy="68367"/>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5" name="Arc 18"/>
          <p:cNvSpPr>
            <a:spLocks/>
          </p:cNvSpPr>
          <p:nvPr/>
        </p:nvSpPr>
        <p:spPr bwMode="auto">
          <a:xfrm>
            <a:off x="3517558" y="5415591"/>
            <a:ext cx="1323009" cy="178348"/>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6" name="Arc 19"/>
          <p:cNvSpPr>
            <a:spLocks/>
          </p:cNvSpPr>
          <p:nvPr/>
        </p:nvSpPr>
        <p:spPr bwMode="auto">
          <a:xfrm>
            <a:off x="5243222" y="5379921"/>
            <a:ext cx="1150443" cy="169431"/>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47" name="Rectangle 46"/>
          <p:cNvSpPr>
            <a:spLocks noChangeArrowheads="1"/>
          </p:cNvSpPr>
          <p:nvPr/>
        </p:nvSpPr>
        <p:spPr bwMode="auto">
          <a:xfrm>
            <a:off x="3577478" y="5929828"/>
            <a:ext cx="981798" cy="554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spcBef>
                <a:spcPct val="50000"/>
              </a:spcBef>
            </a:pPr>
            <a:r>
              <a:rPr kumimoji="1" lang="el-GR" altLang="ja-JP" sz="1500" b="1" dirty="0"/>
              <a:t>Στατική φάση</a:t>
            </a:r>
          </a:p>
        </p:txBody>
      </p:sp>
      <p:sp>
        <p:nvSpPr>
          <p:cNvPr id="48" name="Rectangle 47"/>
          <p:cNvSpPr>
            <a:spLocks noChangeArrowheads="1"/>
          </p:cNvSpPr>
          <p:nvPr/>
        </p:nvSpPr>
        <p:spPr bwMode="auto">
          <a:xfrm>
            <a:off x="5050639" y="4496265"/>
            <a:ext cx="1505162" cy="3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r>
              <a:rPr kumimoji="1" lang="el-GR" altLang="ja-JP" sz="1300" b="1" dirty="0"/>
              <a:t>   </a:t>
            </a:r>
            <a:r>
              <a:rPr kumimoji="1" lang="el-GR" altLang="ja-JP" sz="1500" b="1" dirty="0"/>
              <a:t>Κινητή φάση</a:t>
            </a:r>
          </a:p>
        </p:txBody>
      </p:sp>
      <p:sp>
        <p:nvSpPr>
          <p:cNvPr id="49" name="Text Box 27"/>
          <p:cNvSpPr txBox="1">
            <a:spLocks noChangeArrowheads="1"/>
          </p:cNvSpPr>
          <p:nvPr/>
        </p:nvSpPr>
        <p:spPr bwMode="auto">
          <a:xfrm>
            <a:off x="228553" y="4219298"/>
            <a:ext cx="7583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400" dirty="0">
                <a:solidFill>
                  <a:schemeClr val="accent2"/>
                </a:solidFill>
              </a:rPr>
              <a:t>Ουσία που κατανέμεται πιο σημαντικά στην κινητή φάση (έχει μεγαλύτερη αγχιστεία για αυτήν)</a:t>
            </a:r>
            <a:endParaRPr kumimoji="1" lang="en-US" altLang="ja-JP" sz="1400" dirty="0">
              <a:solidFill>
                <a:schemeClr val="accent2"/>
              </a:solidFill>
            </a:endParaRPr>
          </a:p>
        </p:txBody>
      </p:sp>
      <p:sp>
        <p:nvSpPr>
          <p:cNvPr id="50" name="Line 29"/>
          <p:cNvSpPr>
            <a:spLocks noChangeShapeType="1"/>
          </p:cNvSpPr>
          <p:nvPr/>
        </p:nvSpPr>
        <p:spPr bwMode="auto">
          <a:xfrm>
            <a:off x="2021983"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1" name="Line 30"/>
          <p:cNvSpPr>
            <a:spLocks noChangeShapeType="1"/>
          </p:cNvSpPr>
          <p:nvPr/>
        </p:nvSpPr>
        <p:spPr bwMode="auto">
          <a:xfrm>
            <a:off x="3057381"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2" name="Line 31"/>
          <p:cNvSpPr>
            <a:spLocks noChangeShapeType="1"/>
          </p:cNvSpPr>
          <p:nvPr/>
        </p:nvSpPr>
        <p:spPr bwMode="auto">
          <a:xfrm>
            <a:off x="2539682"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3" name="AutoShape 32"/>
          <p:cNvSpPr>
            <a:spLocks noChangeArrowheads="1"/>
          </p:cNvSpPr>
          <p:nvPr/>
        </p:nvSpPr>
        <p:spPr bwMode="auto">
          <a:xfrm>
            <a:off x="5077002" y="4844877"/>
            <a:ext cx="1380531" cy="178348"/>
          </a:xfrm>
          <a:prstGeom prst="rightArrow">
            <a:avLst>
              <a:gd name="adj1" fmla="val 50000"/>
              <a:gd name="adj2" fmla="val 120000"/>
            </a:avLst>
          </a:prstGeom>
          <a:solidFill>
            <a:schemeClr val="tx2">
              <a:lumMod val="40000"/>
              <a:lumOff val="60000"/>
            </a:schemeClr>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pic>
        <p:nvPicPr>
          <p:cNvPr id="54" name="Picture 53"/>
          <p:cNvPicPr>
            <a:picLocks noChangeAspect="1"/>
          </p:cNvPicPr>
          <p:nvPr/>
        </p:nvPicPr>
        <p:blipFill>
          <a:blip r:embed="rId2"/>
          <a:stretch>
            <a:fillRect/>
          </a:stretch>
        </p:blipFill>
        <p:spPr>
          <a:xfrm>
            <a:off x="7483543" y="4523851"/>
            <a:ext cx="1533525" cy="1485900"/>
          </a:xfrm>
          <a:prstGeom prst="rect">
            <a:avLst/>
          </a:prstGeom>
        </p:spPr>
      </p:pic>
      <p:sp>
        <p:nvSpPr>
          <p:cNvPr id="55" name="Freeform 54"/>
          <p:cNvSpPr/>
          <p:nvPr/>
        </p:nvSpPr>
        <p:spPr>
          <a:xfrm>
            <a:off x="6709391" y="5093224"/>
            <a:ext cx="1266151" cy="1152347"/>
          </a:xfrm>
          <a:custGeom>
            <a:avLst/>
            <a:gdLst>
              <a:gd name="connsiteX0" fmla="*/ 0 w 1394689"/>
              <a:gd name="connsiteY0" fmla="*/ 78290 h 1152347"/>
              <a:gd name="connsiteX1" fmla="*/ 1030514 w 1394689"/>
              <a:gd name="connsiteY1" fmla="*/ 20232 h 1152347"/>
              <a:gd name="connsiteX2" fmla="*/ 1393371 w 1394689"/>
              <a:gd name="connsiteY2" fmla="*/ 383090 h 1152347"/>
              <a:gd name="connsiteX3" fmla="*/ 928914 w 1394689"/>
              <a:gd name="connsiteY3" fmla="*/ 833032 h 1152347"/>
              <a:gd name="connsiteX4" fmla="*/ 130628 w 1394689"/>
              <a:gd name="connsiteY4" fmla="*/ 1137832 h 1152347"/>
              <a:gd name="connsiteX5" fmla="*/ 130628 w 1394689"/>
              <a:gd name="connsiteY5" fmla="*/ 1137832 h 1152347"/>
              <a:gd name="connsiteX6" fmla="*/ 827314 w 1394689"/>
              <a:gd name="connsiteY6" fmla="*/ 891090 h 1152347"/>
              <a:gd name="connsiteX7" fmla="*/ 130628 w 1394689"/>
              <a:gd name="connsiteY7" fmla="*/ 1152347 h 115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689" h="1152347">
                <a:moveTo>
                  <a:pt x="0" y="78290"/>
                </a:moveTo>
                <a:cubicBezTo>
                  <a:pt x="399143" y="23861"/>
                  <a:pt x="798286" y="-30568"/>
                  <a:pt x="1030514" y="20232"/>
                </a:cubicBezTo>
                <a:cubicBezTo>
                  <a:pt x="1262742" y="71032"/>
                  <a:pt x="1410304" y="247623"/>
                  <a:pt x="1393371" y="383090"/>
                </a:cubicBezTo>
                <a:cubicBezTo>
                  <a:pt x="1376438" y="518557"/>
                  <a:pt x="1139371" y="707242"/>
                  <a:pt x="928914" y="833032"/>
                </a:cubicBezTo>
                <a:cubicBezTo>
                  <a:pt x="718457" y="958822"/>
                  <a:pt x="130628" y="1137832"/>
                  <a:pt x="130628" y="1137832"/>
                </a:cubicBezTo>
                <a:lnTo>
                  <a:pt x="130628" y="1137832"/>
                </a:lnTo>
                <a:lnTo>
                  <a:pt x="827314" y="891090"/>
                </a:lnTo>
                <a:cubicBezTo>
                  <a:pt x="827314" y="893509"/>
                  <a:pt x="478971" y="1022928"/>
                  <a:pt x="130628" y="115234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Box 28"/>
          <p:cNvSpPr txBox="1">
            <a:spLocks noChangeArrowheads="1"/>
          </p:cNvSpPr>
          <p:nvPr/>
        </p:nvSpPr>
        <p:spPr bwMode="auto">
          <a:xfrm>
            <a:off x="54784" y="4808386"/>
            <a:ext cx="4640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400" dirty="0">
                <a:solidFill>
                  <a:schemeClr val="hlink"/>
                </a:solidFill>
              </a:rPr>
              <a:t>Ουσία που κατανέμεται πιο σημαντικά στη στατική φάση</a:t>
            </a:r>
            <a:endParaRPr kumimoji="1" lang="en-US" altLang="ja-JP" sz="1400" dirty="0">
              <a:solidFill>
                <a:schemeClr val="hlink"/>
              </a:solidFill>
            </a:endParaRPr>
          </a:p>
        </p:txBody>
      </p:sp>
    </p:spTree>
    <p:extLst>
      <p:ext uri="{BB962C8B-B14F-4D97-AF65-F5344CB8AC3E}">
        <p14:creationId xmlns:p14="http://schemas.microsoft.com/office/powerpoint/2010/main" val="44270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23528" y="202814"/>
            <a:ext cx="11906303" cy="6655186"/>
            <a:chOff x="1619672" y="187749"/>
            <a:chExt cx="11906303" cy="6655186"/>
          </a:xfrm>
        </p:grpSpPr>
        <p:grpSp>
          <p:nvGrpSpPr>
            <p:cNvPr id="27" name="Group 26"/>
            <p:cNvGrpSpPr/>
            <p:nvPr/>
          </p:nvGrpSpPr>
          <p:grpSpPr>
            <a:xfrm>
              <a:off x="1619672" y="187749"/>
              <a:ext cx="11906303" cy="6526539"/>
              <a:chOff x="1619672" y="187749"/>
              <a:chExt cx="11906303" cy="6526539"/>
            </a:xfrm>
          </p:grpSpPr>
          <p:grpSp>
            <p:nvGrpSpPr>
              <p:cNvPr id="26" name="Group 25"/>
              <p:cNvGrpSpPr/>
              <p:nvPr/>
            </p:nvGrpSpPr>
            <p:grpSpPr>
              <a:xfrm>
                <a:off x="1619672" y="187749"/>
                <a:ext cx="11906303" cy="6526539"/>
                <a:chOff x="1619672" y="187749"/>
                <a:chExt cx="11906303" cy="6526539"/>
              </a:xfrm>
            </p:grpSpPr>
            <p:grpSp>
              <p:nvGrpSpPr>
                <p:cNvPr id="25" name="Group 24"/>
                <p:cNvGrpSpPr/>
                <p:nvPr/>
              </p:nvGrpSpPr>
              <p:grpSpPr>
                <a:xfrm>
                  <a:off x="1619672" y="187749"/>
                  <a:ext cx="11906303" cy="6526539"/>
                  <a:chOff x="1619672" y="187749"/>
                  <a:chExt cx="11906303" cy="6526539"/>
                </a:xfrm>
              </p:grpSpPr>
              <p:sp>
                <p:nvSpPr>
                  <p:cNvPr id="3" name="Rectangle 2"/>
                  <p:cNvSpPr/>
                  <p:nvPr/>
                </p:nvSpPr>
                <p:spPr>
                  <a:xfrm>
                    <a:off x="1619672" y="187749"/>
                    <a:ext cx="7344816" cy="3062377"/>
                  </a:xfrm>
                  <a:prstGeom prst="rect">
                    <a:avLst/>
                  </a:prstGeom>
                  <a:solidFill>
                    <a:schemeClr val="bg1"/>
                  </a:solidFill>
                </p:spPr>
                <p:txBody>
                  <a:bodyPr wrap="square">
                    <a:spAutoFit/>
                  </a:bodyPr>
                  <a:lstStyle/>
                  <a:p>
                    <a:pPr algn="ctr"/>
                    <a:r>
                      <a:rPr lang="el-GR" sz="3200" b="1" dirty="0"/>
                      <a:t>Ερμηνεία </a:t>
                    </a:r>
                    <a:r>
                      <a:rPr lang="el-GR" sz="3200" b="1" dirty="0" err="1"/>
                      <a:t>χρωματογραφήματος</a:t>
                    </a:r>
                    <a:endParaRPr lang="el-GR" sz="3200" b="1" dirty="0"/>
                  </a:p>
                  <a:p>
                    <a:pPr algn="ctr"/>
                    <a:endParaRPr lang="el-GR" sz="1000" b="1" dirty="0"/>
                  </a:p>
                  <a:p>
                    <a:r>
                      <a:rPr lang="el-GR" sz="1700" b="1" dirty="0"/>
                      <a:t>Έχουμε τρέξει (αναλύσει)</a:t>
                    </a:r>
                    <a:r>
                      <a:rPr lang="en-US" sz="1700" b="1" dirty="0"/>
                      <a:t>:</a:t>
                    </a:r>
                  </a:p>
                  <a:p>
                    <a:pPr marL="514350" indent="-514350">
                      <a:buAutoNum type="arabicPeriod"/>
                    </a:pPr>
                    <a:r>
                      <a:rPr lang="el-GR" sz="1700" b="1" dirty="0"/>
                      <a:t>Πρότυπη ουσία Χ, σε συγκέντρωση </a:t>
                    </a:r>
                    <a:r>
                      <a:rPr lang="en-US" sz="1700" b="1" dirty="0"/>
                      <a:t>y1 mg/L (2 </a:t>
                    </a:r>
                    <a:r>
                      <a:rPr lang="el-GR" sz="1700" b="1" dirty="0"/>
                      <a:t>επαναλήψεις)</a:t>
                    </a:r>
                    <a:endParaRPr lang="en-US" sz="1700" b="1" dirty="0"/>
                  </a:p>
                  <a:p>
                    <a:pPr marL="514350" indent="-514350">
                      <a:buFontTx/>
                      <a:buAutoNum type="arabicPeriod"/>
                    </a:pPr>
                    <a:r>
                      <a:rPr lang="el-GR" sz="1700" b="1" dirty="0"/>
                      <a:t>Πρότυπη ουσία </a:t>
                    </a:r>
                    <a:r>
                      <a:rPr lang="en-US" sz="1700" b="1" dirty="0"/>
                      <a:t>X</a:t>
                    </a:r>
                    <a:r>
                      <a:rPr lang="el-GR" sz="1700" b="1" dirty="0"/>
                      <a:t>, σε συγκέντρωση </a:t>
                    </a:r>
                    <a:r>
                      <a:rPr lang="en-US" sz="1700" b="1" dirty="0"/>
                      <a:t>y2 mg/L</a:t>
                    </a:r>
                  </a:p>
                  <a:p>
                    <a:pPr marL="514350" indent="-514350">
                      <a:buFontTx/>
                      <a:buAutoNum type="arabicPeriod"/>
                    </a:pPr>
                    <a:r>
                      <a:rPr lang="el-GR" sz="1700" b="1" dirty="0"/>
                      <a:t>Πρότυπη ουσία </a:t>
                    </a:r>
                    <a:r>
                      <a:rPr lang="en-US" sz="1700" b="1" dirty="0"/>
                      <a:t>X</a:t>
                    </a:r>
                    <a:r>
                      <a:rPr lang="el-GR" sz="1700" b="1" dirty="0"/>
                      <a:t>, σε συγκέντρωση </a:t>
                    </a:r>
                    <a:r>
                      <a:rPr lang="en-US" sz="1700" b="1" dirty="0"/>
                      <a:t>y3 mg/L</a:t>
                    </a:r>
                  </a:p>
                  <a:p>
                    <a:pPr marL="514350" indent="-514350">
                      <a:buFontTx/>
                      <a:buAutoNum type="arabicPeriod"/>
                    </a:pPr>
                    <a:r>
                      <a:rPr lang="el-GR" sz="1700" b="1" dirty="0"/>
                      <a:t>Πρότυπη ουσία </a:t>
                    </a:r>
                    <a:r>
                      <a:rPr lang="en-US" sz="1700" b="1" dirty="0"/>
                      <a:t>X</a:t>
                    </a:r>
                    <a:r>
                      <a:rPr lang="el-GR" sz="1700" b="1" dirty="0"/>
                      <a:t>, σε συγκέντρωση </a:t>
                    </a:r>
                    <a:r>
                      <a:rPr lang="en-US" sz="1700" b="1" dirty="0"/>
                      <a:t>y4 mg/L</a:t>
                    </a:r>
                  </a:p>
                  <a:p>
                    <a:pPr marL="514350" indent="-514350">
                      <a:buFontTx/>
                      <a:buAutoNum type="arabicPeriod"/>
                    </a:pPr>
                    <a:r>
                      <a:rPr lang="el-GR" sz="1700" b="1" dirty="0"/>
                      <a:t>Πρότυπη ουσία </a:t>
                    </a:r>
                    <a:r>
                      <a:rPr lang="en-US" sz="1700" b="1" dirty="0"/>
                      <a:t>X</a:t>
                    </a:r>
                    <a:r>
                      <a:rPr lang="el-GR" sz="1700" b="1" dirty="0"/>
                      <a:t>, σε συγκέντρωση </a:t>
                    </a:r>
                    <a:r>
                      <a:rPr lang="en-US" sz="1700" b="1" dirty="0"/>
                      <a:t>y5 mg/L</a:t>
                    </a:r>
                    <a:endParaRPr lang="el-GR" sz="1700" b="1" dirty="0"/>
                  </a:p>
                  <a:p>
                    <a:pPr marL="514350" indent="-514350">
                      <a:buFontTx/>
                      <a:buAutoNum type="arabicPeriod"/>
                    </a:pPr>
                    <a:r>
                      <a:rPr lang="el-GR" sz="1700" b="1" dirty="0"/>
                      <a:t>Πρότυπη ουσία </a:t>
                    </a:r>
                    <a:r>
                      <a:rPr lang="en-US" sz="1700" b="1" dirty="0"/>
                      <a:t>X</a:t>
                    </a:r>
                    <a:r>
                      <a:rPr lang="el-GR" sz="1700" b="1" dirty="0"/>
                      <a:t>, σε συγκέντρωση </a:t>
                    </a:r>
                    <a:r>
                      <a:rPr lang="en-US" sz="1700" b="1" dirty="0"/>
                      <a:t>y</a:t>
                    </a:r>
                    <a:r>
                      <a:rPr lang="el-GR" sz="1700" b="1" dirty="0"/>
                      <a:t>6</a:t>
                    </a:r>
                    <a:r>
                      <a:rPr lang="en-US" sz="1700" b="1" dirty="0"/>
                      <a:t> mg/L</a:t>
                    </a:r>
                    <a:endParaRPr lang="el-GR" sz="1700" b="1" dirty="0"/>
                  </a:p>
                  <a:p>
                    <a:pPr marL="514350" indent="-514350">
                      <a:buFontTx/>
                      <a:buAutoNum type="arabicPeriod"/>
                    </a:pPr>
                    <a:endParaRPr lang="el-GR" sz="3200" b="1" dirty="0"/>
                  </a:p>
                </p:txBody>
              </p:sp>
              <p:sp>
                <p:nvSpPr>
                  <p:cNvPr id="9" name="Right Brace 8"/>
                  <p:cNvSpPr/>
                  <p:nvPr/>
                </p:nvSpPr>
                <p:spPr>
                  <a:xfrm>
                    <a:off x="6473825" y="1180966"/>
                    <a:ext cx="744810" cy="144016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a:p>
                </p:txBody>
              </p:sp>
              <p:grpSp>
                <p:nvGrpSpPr>
                  <p:cNvPr id="15" name="Group 14"/>
                  <p:cNvGrpSpPr/>
                  <p:nvPr/>
                </p:nvGrpSpPr>
                <p:grpSpPr>
                  <a:xfrm>
                    <a:off x="2414032" y="2996952"/>
                    <a:ext cx="2695234" cy="3717336"/>
                    <a:chOff x="2397427" y="2932196"/>
                    <a:chExt cx="2695234" cy="3717336"/>
                  </a:xfrm>
                </p:grpSpPr>
                <p:grpSp>
                  <p:nvGrpSpPr>
                    <p:cNvPr id="14" name="Group 13"/>
                    <p:cNvGrpSpPr/>
                    <p:nvPr/>
                  </p:nvGrpSpPr>
                  <p:grpSpPr>
                    <a:xfrm>
                      <a:off x="2397427" y="2932196"/>
                      <a:ext cx="2695234" cy="3717336"/>
                      <a:chOff x="2397427" y="2932196"/>
                      <a:chExt cx="2695234" cy="3717336"/>
                    </a:xfrm>
                  </p:grpSpPr>
                  <p:grpSp>
                    <p:nvGrpSpPr>
                      <p:cNvPr id="10" name="Group 9"/>
                      <p:cNvGrpSpPr/>
                      <p:nvPr/>
                    </p:nvGrpSpPr>
                    <p:grpSpPr>
                      <a:xfrm>
                        <a:off x="2397427" y="2932196"/>
                        <a:ext cx="2695234" cy="3717336"/>
                        <a:chOff x="2397427" y="2932196"/>
                        <a:chExt cx="2695234" cy="3717336"/>
                      </a:xfrm>
                    </p:grpSpPr>
                    <p:pic>
                      <p:nvPicPr>
                        <p:cNvPr id="1026" name="Picture 2" descr="http://beninger-consulting.com/HPLC_anth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427" y="4640560"/>
                          <a:ext cx="2678629" cy="2008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eninger-consulting.com/HPLC_anth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032" y="2932196"/>
                          <a:ext cx="2678629" cy="200897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203848" y="4748173"/>
                        <a:ext cx="576064" cy="861774"/>
                      </a:xfrm>
                      <a:prstGeom prst="rect">
                        <a:avLst/>
                      </a:prstGeom>
                      <a:solidFill>
                        <a:schemeClr val="bg1"/>
                      </a:solidFill>
                    </p:spPr>
                    <p:txBody>
                      <a:bodyPr wrap="square" rtlCol="0">
                        <a:spAutoFit/>
                      </a:bodyPr>
                      <a:lstStyle/>
                      <a:p>
                        <a:r>
                          <a:rPr lang="en-US" sz="2400" b="1" dirty="0" err="1">
                            <a:solidFill>
                              <a:srgbClr val="FF0000"/>
                            </a:solidFill>
                          </a:rPr>
                          <a:t>tA</a:t>
                        </a:r>
                        <a:endParaRPr lang="en-US" sz="2400" b="1" dirty="0">
                          <a:solidFill>
                            <a:srgbClr val="FF0000"/>
                          </a:solidFill>
                        </a:endParaRPr>
                      </a:p>
                      <a:p>
                        <a:endParaRPr lang="el-GR" sz="200" b="1" dirty="0">
                          <a:solidFill>
                            <a:srgbClr val="FF0000"/>
                          </a:solidFill>
                        </a:endParaRPr>
                      </a:p>
                      <a:p>
                        <a:r>
                          <a:rPr lang="el-GR" sz="2400" b="1" dirty="0">
                            <a:solidFill>
                              <a:srgbClr val="FF0000"/>
                            </a:solidFill>
                          </a:rPr>
                          <a:t>Α</a:t>
                        </a:r>
                        <a:endParaRPr lang="el-GR" dirty="0"/>
                      </a:p>
                    </p:txBody>
                  </p:sp>
                  <p:sp>
                    <p:nvSpPr>
                      <p:cNvPr id="7" name="TextBox 6"/>
                      <p:cNvSpPr txBox="1"/>
                      <p:nvPr/>
                    </p:nvSpPr>
                    <p:spPr>
                      <a:xfrm>
                        <a:off x="3923928" y="5465107"/>
                        <a:ext cx="576064" cy="461665"/>
                      </a:xfrm>
                      <a:prstGeom prst="rect">
                        <a:avLst/>
                      </a:prstGeom>
                      <a:solidFill>
                        <a:schemeClr val="bg1"/>
                      </a:solidFill>
                    </p:spPr>
                    <p:txBody>
                      <a:bodyPr wrap="square" rtlCol="0">
                        <a:spAutoFit/>
                      </a:bodyPr>
                      <a:lstStyle/>
                      <a:p>
                        <a:pPr algn="ctr"/>
                        <a:r>
                          <a:rPr lang="en-US" sz="2400" b="1" dirty="0">
                            <a:solidFill>
                              <a:srgbClr val="FF0000"/>
                            </a:solidFill>
                          </a:rPr>
                          <a:t>C</a:t>
                        </a:r>
                        <a:endParaRPr lang="el-GR" dirty="0"/>
                      </a:p>
                    </p:txBody>
                  </p:sp>
                  <p:sp>
                    <p:nvSpPr>
                      <p:cNvPr id="6" name="TextBox 5"/>
                      <p:cNvSpPr txBox="1"/>
                      <p:nvPr/>
                    </p:nvSpPr>
                    <p:spPr>
                      <a:xfrm>
                        <a:off x="3556695" y="5570573"/>
                        <a:ext cx="576064" cy="430887"/>
                      </a:xfrm>
                      <a:prstGeom prst="rect">
                        <a:avLst/>
                      </a:prstGeom>
                      <a:solidFill>
                        <a:schemeClr val="bg1"/>
                      </a:solidFill>
                    </p:spPr>
                    <p:txBody>
                      <a:bodyPr wrap="square" rtlCol="0">
                        <a:spAutoFit/>
                      </a:bodyPr>
                      <a:lstStyle/>
                      <a:p>
                        <a:pPr algn="ctr"/>
                        <a:r>
                          <a:rPr lang="en-US" sz="2200" b="1" dirty="0">
                            <a:solidFill>
                              <a:srgbClr val="FF0000"/>
                            </a:solidFill>
                          </a:rPr>
                          <a:t>B</a:t>
                        </a:r>
                        <a:endParaRPr lang="el-GR" sz="2200" dirty="0"/>
                      </a:p>
                    </p:txBody>
                  </p:sp>
                  <p:sp>
                    <p:nvSpPr>
                      <p:cNvPr id="13" name="Rectangle 12"/>
                      <p:cNvSpPr/>
                      <p:nvPr/>
                    </p:nvSpPr>
                    <p:spPr>
                      <a:xfrm>
                        <a:off x="3736741" y="3927723"/>
                        <a:ext cx="763251" cy="788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 name="Rectangle 15"/>
                    <p:cNvSpPr/>
                    <p:nvPr/>
                  </p:nvSpPr>
                  <p:spPr>
                    <a:xfrm>
                      <a:off x="2843808" y="4306326"/>
                      <a:ext cx="547227" cy="394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7" name="TextBox 16"/>
                  <p:cNvSpPr txBox="1"/>
                  <p:nvPr/>
                </p:nvSpPr>
                <p:spPr>
                  <a:xfrm>
                    <a:off x="2802172" y="3356992"/>
                    <a:ext cx="346570" cy="477054"/>
                  </a:xfrm>
                  <a:prstGeom prst="rect">
                    <a:avLst/>
                  </a:prstGeom>
                  <a:noFill/>
                </p:spPr>
                <p:txBody>
                  <a:bodyPr wrap="none" rtlCol="0">
                    <a:spAutoFit/>
                  </a:bodyPr>
                  <a:lstStyle/>
                  <a:p>
                    <a:r>
                      <a:rPr lang="el-GR" sz="2500" b="1" dirty="0">
                        <a:solidFill>
                          <a:schemeClr val="accent1">
                            <a:lumMod val="50000"/>
                          </a:schemeClr>
                        </a:solidFill>
                      </a:rPr>
                      <a:t>1</a:t>
                    </a:r>
                  </a:p>
                </p:txBody>
              </p:sp>
              <p:sp>
                <p:nvSpPr>
                  <p:cNvPr id="20" name="TextBox 19"/>
                  <p:cNvSpPr txBox="1"/>
                  <p:nvPr/>
                </p:nvSpPr>
                <p:spPr>
                  <a:xfrm>
                    <a:off x="2843808" y="5223905"/>
                    <a:ext cx="346570" cy="477054"/>
                  </a:xfrm>
                  <a:prstGeom prst="rect">
                    <a:avLst/>
                  </a:prstGeom>
                  <a:noFill/>
                </p:spPr>
                <p:txBody>
                  <a:bodyPr wrap="none" rtlCol="0">
                    <a:spAutoFit/>
                  </a:bodyPr>
                  <a:lstStyle/>
                  <a:p>
                    <a:r>
                      <a:rPr lang="el-GR" sz="2500" b="1" dirty="0">
                        <a:solidFill>
                          <a:schemeClr val="accent1">
                            <a:lumMod val="50000"/>
                          </a:schemeClr>
                        </a:solidFill>
                      </a:rPr>
                      <a:t>2</a:t>
                    </a:r>
                  </a:p>
                </p:txBody>
              </p:sp>
              <p:sp>
                <p:nvSpPr>
                  <p:cNvPr id="5" name="TextBox 4"/>
                  <p:cNvSpPr txBox="1"/>
                  <p:nvPr/>
                </p:nvSpPr>
                <p:spPr>
                  <a:xfrm>
                    <a:off x="4668991" y="2592070"/>
                    <a:ext cx="8856984" cy="2246769"/>
                  </a:xfrm>
                  <a:prstGeom prst="rect">
                    <a:avLst/>
                  </a:prstGeom>
                  <a:noFill/>
                </p:spPr>
                <p:txBody>
                  <a:bodyPr wrap="square" rtlCol="0">
                    <a:spAutoFit/>
                  </a:bodyPr>
                  <a:lstStyle/>
                  <a:p>
                    <a:endParaRPr lang="el-GR" sz="2000" dirty="0"/>
                  </a:p>
                  <a:p>
                    <a:r>
                      <a:rPr lang="el-GR" sz="2000" dirty="0"/>
                      <a:t>Τρέχουμε και τα δείγμα μας το οποίο</a:t>
                    </a:r>
                  </a:p>
                  <a:p>
                    <a:r>
                      <a:rPr lang="el-GR" sz="2000" dirty="0"/>
                      <a:t> δίνει το </a:t>
                    </a:r>
                    <a:r>
                      <a:rPr lang="el-GR" sz="2000" dirty="0" err="1"/>
                      <a:t>χρωματογράφημα</a:t>
                    </a:r>
                    <a:r>
                      <a:rPr lang="el-GR" sz="2000" dirty="0"/>
                      <a:t> 2 </a:t>
                    </a:r>
                  </a:p>
                  <a:p>
                    <a:r>
                      <a:rPr lang="el-GR" sz="2000" dirty="0"/>
                      <a:t>με τρεις κορυφές, Α, Β και </a:t>
                    </a:r>
                    <a:r>
                      <a:rPr lang="en-US" sz="2000" dirty="0"/>
                      <a:t>C.</a:t>
                    </a:r>
                    <a:r>
                      <a:rPr lang="el-GR" sz="2000" dirty="0"/>
                      <a:t> </a:t>
                    </a:r>
                  </a:p>
                  <a:p>
                    <a:r>
                      <a:rPr lang="el-GR" sz="2000" dirty="0"/>
                      <a:t>Εφόσον το δείγμα μας δίνει κορυφή με </a:t>
                    </a:r>
                    <a:r>
                      <a:rPr lang="en-US" sz="2000" dirty="0" err="1"/>
                      <a:t>tR</a:t>
                    </a:r>
                    <a:r>
                      <a:rPr lang="en-US" sz="2000" dirty="0"/>
                      <a:t>= </a:t>
                    </a:r>
                    <a:r>
                      <a:rPr lang="en-US" sz="2000" dirty="0" err="1"/>
                      <a:t>tA</a:t>
                    </a:r>
                    <a:r>
                      <a:rPr lang="en-US" sz="2000" dirty="0"/>
                      <a:t>,</a:t>
                    </a:r>
                  </a:p>
                  <a:p>
                    <a:r>
                      <a:rPr lang="el-GR" sz="2000" dirty="0"/>
                      <a:t>περιέχει την ουσία Α σε συγκέντρωση που</a:t>
                    </a:r>
                  </a:p>
                  <a:p>
                    <a:r>
                      <a:rPr lang="el-GR" sz="2000" dirty="0"/>
                      <a:t> καθορίζεται από καμπύλη αναφοράς.</a:t>
                    </a:r>
                    <a:endParaRPr lang="el-GR" sz="2000" baseline="-25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53" y="4888005"/>
                    <a:ext cx="1643778" cy="174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rc 18"/>
                  <p:cNvSpPr/>
                  <p:nvPr/>
                </p:nvSpPr>
                <p:spPr>
                  <a:xfrm>
                    <a:off x="7668344" y="4705316"/>
                    <a:ext cx="1080120" cy="82454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2" name="Straight Arrow Connector 21"/>
                  <p:cNvCxnSpPr>
                    <a:endCxn id="1027" idx="3"/>
                  </p:cNvCxnSpPr>
                  <p:nvPr/>
                </p:nvCxnSpPr>
                <p:spPr>
                  <a:xfrm flipH="1">
                    <a:off x="7914431" y="5117589"/>
                    <a:ext cx="834033" cy="643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218635" y="1561874"/>
                  <a:ext cx="3155946" cy="923330"/>
                </a:xfrm>
                <a:prstGeom prst="rect">
                  <a:avLst/>
                </a:prstGeom>
                <a:noFill/>
              </p:spPr>
              <p:txBody>
                <a:bodyPr wrap="square" rtlCol="0">
                  <a:spAutoFit/>
                </a:bodyPr>
                <a:lstStyle/>
                <a:p>
                  <a:r>
                    <a:rPr lang="el-GR" b="1" dirty="0">
                      <a:solidFill>
                        <a:srgbClr val="FF0000"/>
                      </a:solidFill>
                    </a:rPr>
                    <a:t>Παίρνουμε το χρωματογρά</a:t>
                  </a:r>
                  <a:r>
                    <a:rPr lang="en-US" b="1" dirty="0">
                      <a:solidFill>
                        <a:srgbClr val="FF0000"/>
                      </a:solidFill>
                    </a:rPr>
                    <a:t>-</a:t>
                  </a:r>
                  <a:r>
                    <a:rPr lang="el-GR" b="1" dirty="0">
                      <a:solidFill>
                        <a:srgbClr val="FF0000"/>
                      </a:solidFill>
                    </a:rPr>
                    <a:t>φημα 1, όπου η πρότυπη ουσία εκλούεται σε χρόνο </a:t>
                  </a:r>
                  <a:r>
                    <a:rPr lang="en-US" b="1" dirty="0" err="1">
                      <a:solidFill>
                        <a:srgbClr val="FF0000"/>
                      </a:solidFill>
                    </a:rPr>
                    <a:t>t</a:t>
                  </a:r>
                  <a:r>
                    <a:rPr lang="en-US" b="1" baseline="-25000" dirty="0" err="1">
                      <a:solidFill>
                        <a:srgbClr val="FF0000"/>
                      </a:solidFill>
                    </a:rPr>
                    <a:t>A</a:t>
                  </a:r>
                  <a:endParaRPr lang="el-GR" b="1" baseline="-25000" dirty="0">
                    <a:solidFill>
                      <a:srgbClr val="FF0000"/>
                    </a:solidFill>
                  </a:endParaRPr>
                </a:p>
              </p:txBody>
            </p:sp>
          </p:grpSp>
          <p:sp>
            <p:nvSpPr>
              <p:cNvPr id="24" name="TextBox 23"/>
              <p:cNvSpPr txBox="1"/>
              <p:nvPr/>
            </p:nvSpPr>
            <p:spPr>
              <a:xfrm>
                <a:off x="6012160" y="4833982"/>
                <a:ext cx="461665" cy="1619354"/>
              </a:xfrm>
              <a:prstGeom prst="rect">
                <a:avLst/>
              </a:prstGeom>
              <a:solidFill>
                <a:schemeClr val="bg1"/>
              </a:solidFill>
            </p:spPr>
            <p:txBody>
              <a:bodyPr vert="vert270" wrap="none" rtlCol="0">
                <a:spAutoFit/>
              </a:bodyPr>
              <a:lstStyle/>
              <a:p>
                <a:r>
                  <a:rPr lang="el-GR" dirty="0"/>
                  <a:t>Μ.Ο. εμβαδόν Α</a:t>
                </a:r>
              </a:p>
            </p:txBody>
          </p:sp>
        </p:grpSp>
        <p:sp>
          <p:nvSpPr>
            <p:cNvPr id="23" name="TextBox 22"/>
            <p:cNvSpPr txBox="1"/>
            <p:nvPr/>
          </p:nvSpPr>
          <p:spPr>
            <a:xfrm>
              <a:off x="6661145" y="6473603"/>
              <a:ext cx="1007199" cy="369332"/>
            </a:xfrm>
            <a:prstGeom prst="rect">
              <a:avLst/>
            </a:prstGeom>
            <a:solidFill>
              <a:schemeClr val="bg1"/>
            </a:solidFill>
          </p:spPr>
          <p:txBody>
            <a:bodyPr wrap="none" rtlCol="0">
              <a:spAutoFit/>
            </a:bodyPr>
            <a:lstStyle/>
            <a:p>
              <a:r>
                <a:rPr lang="en-US" dirty="0" err="1"/>
                <a:t>Cx</a:t>
              </a:r>
              <a:r>
                <a:rPr lang="en-US" dirty="0"/>
                <a:t>, mg/L</a:t>
              </a:r>
              <a:endParaRPr lang="el-GR" dirty="0"/>
            </a:p>
          </p:txBody>
        </p:sp>
      </p:grpSp>
    </p:spTree>
    <p:extLst>
      <p:ext uri="{BB962C8B-B14F-4D97-AF65-F5344CB8AC3E}">
        <p14:creationId xmlns:p14="http://schemas.microsoft.com/office/powerpoint/2010/main" val="42411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68" y="1272581"/>
            <a:ext cx="8601075"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47664" y="4814403"/>
            <a:ext cx="1761764" cy="400110"/>
          </a:xfrm>
          <a:prstGeom prst="rect">
            <a:avLst/>
          </a:prstGeom>
          <a:noFill/>
        </p:spPr>
        <p:txBody>
          <a:bodyPr wrap="none" rtlCol="0">
            <a:spAutoFit/>
          </a:bodyPr>
          <a:lstStyle/>
          <a:p>
            <a:r>
              <a:rPr lang="el-GR" sz="2000" b="1" dirty="0">
                <a:solidFill>
                  <a:srgbClr val="FF0000"/>
                </a:solidFill>
              </a:rPr>
              <a:t>Ύψος κορυφής</a:t>
            </a:r>
          </a:p>
        </p:txBody>
      </p:sp>
      <p:sp>
        <p:nvSpPr>
          <p:cNvPr id="3" name="TextBox 2"/>
          <p:cNvSpPr txBox="1"/>
          <p:nvPr/>
        </p:nvSpPr>
        <p:spPr>
          <a:xfrm>
            <a:off x="6300192" y="4334637"/>
            <a:ext cx="2150012" cy="400110"/>
          </a:xfrm>
          <a:prstGeom prst="rect">
            <a:avLst/>
          </a:prstGeom>
          <a:noFill/>
        </p:spPr>
        <p:txBody>
          <a:bodyPr wrap="none" rtlCol="0">
            <a:spAutoFit/>
          </a:bodyPr>
          <a:lstStyle/>
          <a:p>
            <a:r>
              <a:rPr lang="el-GR" sz="2000" b="1" dirty="0">
                <a:solidFill>
                  <a:srgbClr val="FF0000"/>
                </a:solidFill>
              </a:rPr>
              <a:t>Εμβαδόν κορυφής</a:t>
            </a:r>
          </a:p>
        </p:txBody>
      </p:sp>
      <p:sp>
        <p:nvSpPr>
          <p:cNvPr id="4" name="TextBox 3"/>
          <p:cNvSpPr txBox="1"/>
          <p:nvPr/>
        </p:nvSpPr>
        <p:spPr>
          <a:xfrm>
            <a:off x="1187623" y="6362640"/>
            <a:ext cx="1775743" cy="369332"/>
          </a:xfrm>
          <a:prstGeom prst="rect">
            <a:avLst/>
          </a:prstGeom>
          <a:noFill/>
        </p:spPr>
        <p:txBody>
          <a:bodyPr wrap="none" rtlCol="0">
            <a:spAutoFit/>
          </a:bodyPr>
          <a:lstStyle/>
          <a:p>
            <a:r>
              <a:rPr lang="el-GR" b="1" dirty="0"/>
              <a:t>ένεση δείγματος</a:t>
            </a:r>
          </a:p>
        </p:txBody>
      </p:sp>
      <p:cxnSp>
        <p:nvCxnSpPr>
          <p:cNvPr id="6" name="Straight Arrow Connector 5"/>
          <p:cNvCxnSpPr/>
          <p:nvPr/>
        </p:nvCxnSpPr>
        <p:spPr>
          <a:xfrm>
            <a:off x="1907704" y="6165304"/>
            <a:ext cx="0" cy="28803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96769" y="2918509"/>
            <a:ext cx="2045625" cy="400110"/>
          </a:xfrm>
          <a:prstGeom prst="rect">
            <a:avLst/>
          </a:prstGeom>
          <a:noFill/>
        </p:spPr>
        <p:txBody>
          <a:bodyPr wrap="none" rtlCol="0">
            <a:spAutoFit/>
          </a:bodyPr>
          <a:lstStyle/>
          <a:p>
            <a:r>
              <a:rPr lang="el-GR" sz="2000" b="1" dirty="0"/>
              <a:t>Χρόνος </a:t>
            </a:r>
            <a:r>
              <a:rPr lang="el-GR" sz="2000" b="1" dirty="0" err="1"/>
              <a:t>έκλουσης</a:t>
            </a:r>
            <a:endParaRPr lang="el-GR" sz="2000" b="1" dirty="0"/>
          </a:p>
        </p:txBody>
      </p:sp>
      <p:sp>
        <p:nvSpPr>
          <p:cNvPr id="5" name="TextBox 4"/>
          <p:cNvSpPr txBox="1"/>
          <p:nvPr/>
        </p:nvSpPr>
        <p:spPr>
          <a:xfrm>
            <a:off x="467544" y="233835"/>
            <a:ext cx="8676456" cy="2308324"/>
          </a:xfrm>
          <a:prstGeom prst="rect">
            <a:avLst/>
          </a:prstGeom>
          <a:noFill/>
        </p:spPr>
        <p:txBody>
          <a:bodyPr wrap="square" rtlCol="0">
            <a:spAutoFit/>
          </a:bodyPr>
          <a:lstStyle/>
          <a:p>
            <a:pPr algn="ctr"/>
            <a:r>
              <a:rPr lang="el-GR" sz="3000" b="1" dirty="0"/>
              <a:t>Παράμετροι </a:t>
            </a:r>
            <a:r>
              <a:rPr lang="el-GR" sz="3000" b="1" dirty="0" err="1"/>
              <a:t>χρωματογραφήματος</a:t>
            </a:r>
            <a:endParaRPr lang="el-GR" sz="3000" b="1" dirty="0"/>
          </a:p>
          <a:p>
            <a:pPr algn="ctr"/>
            <a:endParaRPr lang="el-GR" dirty="0">
              <a:latin typeface="Times New Roman" panose="02020603050405020304" pitchFamily="18" charset="0"/>
              <a:cs typeface="Times New Roman" panose="02020603050405020304" pitchFamily="18" charset="0"/>
            </a:endParaRPr>
          </a:p>
          <a:p>
            <a:r>
              <a:rPr lang="el-GR" sz="2200" dirty="0">
                <a:cs typeface="Times New Roman" panose="02020603050405020304" pitchFamily="18" charset="0"/>
              </a:rPr>
              <a:t>Ο </a:t>
            </a:r>
            <a:r>
              <a:rPr lang="el-GR" sz="2200" b="1" dirty="0">
                <a:cs typeface="Times New Roman" panose="02020603050405020304" pitchFamily="18" charset="0"/>
              </a:rPr>
              <a:t>χρόνος κατακράτησης ή ανάσχεσης ή έκλουσης</a:t>
            </a:r>
            <a:r>
              <a:rPr lang="el-GR" sz="2200" dirty="0">
                <a:cs typeface="Times New Roman" panose="02020603050405020304" pitchFamily="18" charset="0"/>
              </a:rPr>
              <a:t> επιτρέπει την ταυτο</a:t>
            </a:r>
            <a:r>
              <a:rPr lang="en-US" sz="2200" dirty="0">
                <a:cs typeface="Times New Roman" panose="02020603050405020304" pitchFamily="18" charset="0"/>
              </a:rPr>
              <a:t>-</a:t>
            </a:r>
            <a:r>
              <a:rPr lang="el-GR" sz="2200" dirty="0">
                <a:cs typeface="Times New Roman" panose="02020603050405020304" pitchFamily="18" charset="0"/>
              </a:rPr>
              <a:t>ποίηση μιας ουσίας, βάσει προτύπων</a:t>
            </a:r>
          </a:p>
          <a:p>
            <a:endParaRPr lang="el-GR" sz="800" dirty="0">
              <a:cs typeface="Times New Roman" panose="02020603050405020304" pitchFamily="18" charset="0"/>
            </a:endParaRPr>
          </a:p>
          <a:p>
            <a:r>
              <a:rPr lang="el-GR" sz="2200" dirty="0">
                <a:cs typeface="Times New Roman" panose="02020603050405020304" pitchFamily="18" charset="0"/>
              </a:rPr>
              <a:t>Το </a:t>
            </a:r>
            <a:r>
              <a:rPr lang="el-GR" sz="2200" b="1" dirty="0">
                <a:cs typeface="Times New Roman" panose="02020603050405020304" pitchFamily="18" charset="0"/>
              </a:rPr>
              <a:t>εμβαδόν (ή το ύψος) της κορυφής </a:t>
            </a:r>
            <a:r>
              <a:rPr lang="el-GR" sz="2200" dirty="0">
                <a:cs typeface="Times New Roman" panose="02020603050405020304" pitchFamily="18" charset="0"/>
              </a:rPr>
              <a:t>επιτρέπει τον ποσοτικό προσδιορισμό της, βάσει καμπύλης αναφοράς.</a:t>
            </a:r>
          </a:p>
        </p:txBody>
      </p:sp>
    </p:spTree>
    <p:extLst>
      <p:ext uri="{BB962C8B-B14F-4D97-AF65-F5344CB8AC3E}">
        <p14:creationId xmlns:p14="http://schemas.microsoft.com/office/powerpoint/2010/main" val="2557805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8694018"/>
              </p:ext>
            </p:extLst>
          </p:nvPr>
        </p:nvGraphicFramePr>
        <p:xfrm>
          <a:off x="1804367" y="1340768"/>
          <a:ext cx="5220970" cy="2097024"/>
        </p:xfrm>
        <a:graphic>
          <a:graphicData uri="http://schemas.openxmlformats.org/drawingml/2006/table">
            <a:tbl>
              <a:tblPr firstRow="1" firstCol="1" bandRow="1">
                <a:tableStyleId>{5C22544A-7EE6-4342-B048-85BDC9FD1C3A}</a:tableStyleId>
              </a:tblPr>
              <a:tblGrid>
                <a:gridCol w="148336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989965">
                  <a:extLst>
                    <a:ext uri="{9D8B030D-6E8A-4147-A177-3AD203B41FA5}">
                      <a16:colId xmlns:a16="http://schemas.microsoft.com/office/drawing/2014/main" val="20002"/>
                    </a:ext>
                  </a:extLst>
                </a:gridCol>
                <a:gridCol w="1170305">
                  <a:extLst>
                    <a:ext uri="{9D8B030D-6E8A-4147-A177-3AD203B41FA5}">
                      <a16:colId xmlns:a16="http://schemas.microsoft.com/office/drawing/2014/main" val="20003"/>
                    </a:ext>
                  </a:extLst>
                </a:gridCol>
              </a:tblGrid>
              <a:tr h="190500">
                <a:tc>
                  <a:txBody>
                    <a:bodyPr/>
                    <a:lstStyle/>
                    <a:p>
                      <a:pPr algn="ctr">
                        <a:lnSpc>
                          <a:spcPct val="115000"/>
                        </a:lnSpc>
                        <a:spcAft>
                          <a:spcPts val="0"/>
                        </a:spcAft>
                      </a:pPr>
                      <a:r>
                        <a:rPr lang="el-GR" sz="1800" dirty="0">
                          <a:effectLst/>
                        </a:rPr>
                        <a:t>[</a:t>
                      </a:r>
                      <a:r>
                        <a:rPr lang="el-GR" sz="1800" dirty="0" err="1">
                          <a:effectLst/>
                        </a:rPr>
                        <a:t>Ασκορβικό</a:t>
                      </a:r>
                      <a:r>
                        <a:rPr lang="el-GR" sz="1800" dirty="0">
                          <a:effectLst/>
                        </a:rPr>
                        <a:t> Οξύ], </a:t>
                      </a:r>
                      <a:r>
                        <a:rPr lang="el-GR" sz="1800" dirty="0" err="1">
                          <a:effectLst/>
                        </a:rPr>
                        <a:t>mg</a:t>
                      </a:r>
                      <a:r>
                        <a:rPr lang="el-GR" sz="1800" dirty="0">
                          <a:effectLst/>
                        </a:rPr>
                        <a:t>/L</a:t>
                      </a:r>
                      <a:endParaRPr lang="el-GR" sz="1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dirty="0">
                          <a:effectLst/>
                        </a:rPr>
                        <a:t>Χρόνος Ανάσχεσης (</a:t>
                      </a:r>
                      <a:r>
                        <a:rPr lang="en-US" sz="1800" dirty="0" err="1">
                          <a:effectLst/>
                        </a:rPr>
                        <a:t>t</a:t>
                      </a:r>
                      <a:r>
                        <a:rPr lang="en-US" sz="1800" baseline="-25000" dirty="0" err="1">
                          <a:effectLst/>
                        </a:rPr>
                        <a:t>R</a:t>
                      </a:r>
                      <a:r>
                        <a:rPr lang="el-GR" sz="1800" dirty="0">
                          <a:effectLst/>
                        </a:rPr>
                        <a:t>)</a:t>
                      </a:r>
                      <a:endParaRPr lang="el-GR" sz="1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Μέσο εμβαδόν</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dirty="0">
                          <a:effectLst/>
                        </a:rPr>
                        <a:t>Μέσο Ύψος</a:t>
                      </a:r>
                      <a:endParaRPr lang="el-GR" sz="18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0"/>
                  </a:ext>
                </a:extLst>
              </a:tr>
              <a:tr h="190500">
                <a:tc>
                  <a:txBody>
                    <a:bodyPr/>
                    <a:lstStyle/>
                    <a:p>
                      <a:pPr algn="ctr">
                        <a:lnSpc>
                          <a:spcPct val="115000"/>
                        </a:lnSpc>
                        <a:spcAft>
                          <a:spcPts val="0"/>
                        </a:spcAft>
                      </a:pPr>
                      <a:r>
                        <a:rPr lang="el-GR" sz="1800">
                          <a:effectLst/>
                        </a:rPr>
                        <a:t>20</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1,56</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dirty="0">
                          <a:effectLst/>
                        </a:rPr>
                        <a:t>44,75</a:t>
                      </a:r>
                      <a:endParaRPr lang="el-GR" sz="1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320,3</a:t>
                      </a:r>
                      <a:endParaRPr lang="el-GR" sz="18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1"/>
                  </a:ext>
                </a:extLst>
              </a:tr>
              <a:tr h="190500">
                <a:tc>
                  <a:txBody>
                    <a:bodyPr/>
                    <a:lstStyle/>
                    <a:p>
                      <a:pPr algn="ctr">
                        <a:lnSpc>
                          <a:spcPct val="115000"/>
                        </a:lnSpc>
                        <a:spcAft>
                          <a:spcPts val="0"/>
                        </a:spcAft>
                      </a:pPr>
                      <a:r>
                        <a:rPr lang="el-GR" sz="1800">
                          <a:effectLst/>
                        </a:rPr>
                        <a:t>10</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1,53</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19,34</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161,1</a:t>
                      </a:r>
                      <a:endParaRPr lang="el-GR" sz="18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2"/>
                  </a:ext>
                </a:extLst>
              </a:tr>
              <a:tr h="190500">
                <a:tc>
                  <a:txBody>
                    <a:bodyPr/>
                    <a:lstStyle/>
                    <a:p>
                      <a:pPr algn="ctr">
                        <a:lnSpc>
                          <a:spcPct val="115000"/>
                        </a:lnSpc>
                        <a:spcAft>
                          <a:spcPts val="0"/>
                        </a:spcAft>
                      </a:pPr>
                      <a:r>
                        <a:rPr lang="el-GR" sz="1800">
                          <a:effectLst/>
                        </a:rPr>
                        <a:t>5</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1,49</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5,99</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46,6</a:t>
                      </a:r>
                      <a:endParaRPr lang="el-GR" sz="18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190500">
                <a:tc>
                  <a:txBody>
                    <a:bodyPr/>
                    <a:lstStyle/>
                    <a:p>
                      <a:pPr algn="ctr">
                        <a:lnSpc>
                          <a:spcPct val="115000"/>
                        </a:lnSpc>
                        <a:spcAft>
                          <a:spcPts val="0"/>
                        </a:spcAft>
                      </a:pPr>
                      <a:r>
                        <a:rPr lang="el-GR" sz="1800">
                          <a:effectLst/>
                        </a:rPr>
                        <a:t>2,5</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1,46</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1,54</a:t>
                      </a:r>
                      <a:endParaRPr lang="el-GR" sz="18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a:effectLst/>
                        </a:rPr>
                        <a:t>11,7</a:t>
                      </a:r>
                      <a:endParaRPr lang="el-GR" sz="18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190500">
                <a:tc>
                  <a:txBody>
                    <a:bodyPr/>
                    <a:lstStyle/>
                    <a:p>
                      <a:pPr algn="ctr">
                        <a:lnSpc>
                          <a:spcPct val="115000"/>
                        </a:lnSpc>
                        <a:spcAft>
                          <a:spcPts val="0"/>
                        </a:spcAft>
                      </a:pPr>
                      <a:r>
                        <a:rPr lang="el-GR" sz="1800">
                          <a:effectLst/>
                        </a:rPr>
                        <a:t>0</a:t>
                      </a:r>
                      <a:endParaRPr lang="el-GR" sz="1800">
                        <a:effectLst/>
                        <a:latin typeface="Calibri"/>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1800" dirty="0">
                          <a:effectLst/>
                        </a:rPr>
                        <a:t>1,4</a:t>
                      </a:r>
                      <a:r>
                        <a:rPr lang="en-US" sz="1800" dirty="0">
                          <a:effectLst/>
                        </a:rPr>
                        <a:t>9</a:t>
                      </a:r>
                      <a:endParaRPr lang="el-GR" sz="1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dirty="0">
                          <a:effectLst/>
                        </a:rPr>
                        <a:t>0,003</a:t>
                      </a:r>
                      <a:endParaRPr lang="el-GR" sz="1800" dirty="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l-GR" sz="1800" dirty="0">
                          <a:effectLst/>
                        </a:rPr>
                        <a:t>0,01</a:t>
                      </a:r>
                      <a:endParaRPr lang="el-GR" sz="18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pic>
        <p:nvPicPr>
          <p:cNvPr id="7171" name="Εικόνα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33961"/>
            <a:ext cx="50101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6021287"/>
            <a:ext cx="2304256" cy="49481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017104"/>
            <a:ext cx="504056" cy="20041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962150" y="358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1962150" y="4041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1115616" y="260648"/>
            <a:ext cx="6598473" cy="584775"/>
          </a:xfrm>
          <a:prstGeom prst="rect">
            <a:avLst/>
          </a:prstGeom>
          <a:noFill/>
        </p:spPr>
        <p:txBody>
          <a:bodyPr wrap="none" rtlCol="0">
            <a:spAutoFit/>
          </a:bodyPr>
          <a:lstStyle/>
          <a:p>
            <a:pPr algn="ctr"/>
            <a:r>
              <a:rPr lang="el-GR" sz="3200" b="1" dirty="0"/>
              <a:t>Ανάλυση βιταμίνης </a:t>
            </a:r>
            <a:r>
              <a:rPr lang="en-US" sz="3200" b="1" dirty="0"/>
              <a:t>C </a:t>
            </a:r>
            <a:r>
              <a:rPr lang="el-GR" sz="3200" b="1" dirty="0"/>
              <a:t>στο εργαστήριο</a:t>
            </a:r>
          </a:p>
        </p:txBody>
      </p:sp>
      <p:sp>
        <p:nvSpPr>
          <p:cNvPr id="3" name="Rectangle 2"/>
          <p:cNvSpPr/>
          <p:nvPr/>
        </p:nvSpPr>
        <p:spPr>
          <a:xfrm>
            <a:off x="827584" y="804841"/>
            <a:ext cx="7488832" cy="646331"/>
          </a:xfrm>
          <a:prstGeom prst="rect">
            <a:avLst/>
          </a:prstGeom>
        </p:spPr>
        <p:txBody>
          <a:bodyPr wrap="square">
            <a:spAutoFit/>
          </a:bodyPr>
          <a:lstStyle/>
          <a:p>
            <a:r>
              <a:rPr lang="en-US" dirty="0">
                <a:hlinkClick r:id="rId5"/>
              </a:rPr>
              <a:t>https://www.youtube.com/watch?v=qXmSb6Xwr5k</a:t>
            </a:r>
            <a:endParaRPr lang="en-US" dirty="0"/>
          </a:p>
          <a:p>
            <a:endParaRPr lang="en-US" dirty="0"/>
          </a:p>
        </p:txBody>
      </p:sp>
    </p:spTree>
    <p:extLst>
      <p:ext uri="{BB962C8B-B14F-4D97-AF65-F5344CB8AC3E}">
        <p14:creationId xmlns:p14="http://schemas.microsoft.com/office/powerpoint/2010/main" val="424237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htmlimg3.scribdassets.com/3zjeaqhtkwdx0vq/images/20-1496e0f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345"/>
            <a:ext cx="8601075" cy="6457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260648"/>
            <a:ext cx="3067315" cy="707886"/>
          </a:xfrm>
          <a:prstGeom prst="rect">
            <a:avLst/>
          </a:prstGeom>
          <a:noFill/>
        </p:spPr>
        <p:txBody>
          <a:bodyPr wrap="none" rtlCol="0">
            <a:spAutoFit/>
          </a:bodyPr>
          <a:lstStyle/>
          <a:p>
            <a:r>
              <a:rPr lang="el-GR" sz="4000" b="1" dirty="0"/>
              <a:t>Οργανολογία</a:t>
            </a:r>
          </a:p>
        </p:txBody>
      </p:sp>
      <p:sp>
        <p:nvSpPr>
          <p:cNvPr id="3" name="TextBox 2"/>
          <p:cNvSpPr txBox="1"/>
          <p:nvPr/>
        </p:nvSpPr>
        <p:spPr>
          <a:xfrm>
            <a:off x="1547664" y="2164214"/>
            <a:ext cx="1068626" cy="369332"/>
          </a:xfrm>
          <a:prstGeom prst="rect">
            <a:avLst/>
          </a:prstGeom>
          <a:noFill/>
        </p:spPr>
        <p:txBody>
          <a:bodyPr wrap="none" rtlCol="0">
            <a:spAutoFit/>
          </a:bodyPr>
          <a:lstStyle/>
          <a:p>
            <a:r>
              <a:rPr lang="el-GR" b="1" dirty="0"/>
              <a:t>Διαλύτης</a:t>
            </a:r>
          </a:p>
        </p:txBody>
      </p:sp>
      <p:sp>
        <p:nvSpPr>
          <p:cNvPr id="4" name="TextBox 3"/>
          <p:cNvSpPr txBox="1"/>
          <p:nvPr/>
        </p:nvSpPr>
        <p:spPr>
          <a:xfrm>
            <a:off x="3779912" y="2996951"/>
            <a:ext cx="1200072" cy="646331"/>
          </a:xfrm>
          <a:prstGeom prst="rect">
            <a:avLst/>
          </a:prstGeom>
          <a:noFill/>
        </p:spPr>
        <p:txBody>
          <a:bodyPr wrap="none" rtlCol="0">
            <a:spAutoFit/>
          </a:bodyPr>
          <a:lstStyle/>
          <a:p>
            <a:r>
              <a:rPr lang="el-GR" b="1" dirty="0"/>
              <a:t>Αναλυτική</a:t>
            </a:r>
          </a:p>
          <a:p>
            <a:r>
              <a:rPr lang="el-GR" b="1" dirty="0"/>
              <a:t>στήλη</a:t>
            </a:r>
          </a:p>
        </p:txBody>
      </p:sp>
      <p:sp>
        <p:nvSpPr>
          <p:cNvPr id="5" name="TextBox 4"/>
          <p:cNvSpPr txBox="1"/>
          <p:nvPr/>
        </p:nvSpPr>
        <p:spPr>
          <a:xfrm>
            <a:off x="2195736" y="3140968"/>
            <a:ext cx="837986" cy="369332"/>
          </a:xfrm>
          <a:prstGeom prst="rect">
            <a:avLst/>
          </a:prstGeom>
          <a:noFill/>
        </p:spPr>
        <p:txBody>
          <a:bodyPr wrap="none" rtlCol="0">
            <a:spAutoFit/>
          </a:bodyPr>
          <a:lstStyle/>
          <a:p>
            <a:r>
              <a:rPr lang="el-GR" b="1" dirty="0"/>
              <a:t>Αντλία</a:t>
            </a:r>
          </a:p>
        </p:txBody>
      </p:sp>
      <p:sp>
        <p:nvSpPr>
          <p:cNvPr id="6" name="TextBox 5"/>
          <p:cNvSpPr txBox="1"/>
          <p:nvPr/>
        </p:nvSpPr>
        <p:spPr>
          <a:xfrm>
            <a:off x="1547664" y="4692213"/>
            <a:ext cx="2582054" cy="369332"/>
          </a:xfrm>
          <a:prstGeom prst="rect">
            <a:avLst/>
          </a:prstGeom>
          <a:noFill/>
        </p:spPr>
        <p:txBody>
          <a:bodyPr wrap="none" rtlCol="0">
            <a:spAutoFit/>
          </a:bodyPr>
          <a:lstStyle/>
          <a:p>
            <a:r>
              <a:rPr lang="el-GR" b="1" dirty="0"/>
              <a:t>Σημείο ένεσης δείγματος</a:t>
            </a:r>
          </a:p>
        </p:txBody>
      </p:sp>
      <p:sp>
        <p:nvSpPr>
          <p:cNvPr id="7" name="TextBox 6"/>
          <p:cNvSpPr txBox="1"/>
          <p:nvPr/>
        </p:nvSpPr>
        <p:spPr>
          <a:xfrm>
            <a:off x="6228184" y="3242320"/>
            <a:ext cx="1254318" cy="369332"/>
          </a:xfrm>
          <a:prstGeom prst="rect">
            <a:avLst/>
          </a:prstGeom>
          <a:noFill/>
        </p:spPr>
        <p:txBody>
          <a:bodyPr wrap="none" rtlCol="0">
            <a:spAutoFit/>
          </a:bodyPr>
          <a:lstStyle/>
          <a:p>
            <a:r>
              <a:rPr lang="el-GR" b="1" dirty="0"/>
              <a:t>Ανιχνευτής</a:t>
            </a:r>
          </a:p>
        </p:txBody>
      </p:sp>
    </p:spTree>
    <p:extLst>
      <p:ext uri="{BB962C8B-B14F-4D97-AF65-F5344CB8AC3E}">
        <p14:creationId xmlns:p14="http://schemas.microsoft.com/office/powerpoint/2010/main" val="696385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99473"/>
            <a:ext cx="3100977" cy="707886"/>
          </a:xfrm>
          <a:prstGeom prst="rect">
            <a:avLst/>
          </a:prstGeom>
          <a:noFill/>
        </p:spPr>
        <p:txBody>
          <a:bodyPr wrap="none" rtlCol="0">
            <a:spAutoFit/>
          </a:bodyPr>
          <a:lstStyle/>
          <a:p>
            <a:r>
              <a:rPr lang="el-GR" sz="4000" b="1" dirty="0"/>
              <a:t>Διάταξη </a:t>
            </a:r>
            <a:r>
              <a:rPr lang="en-US" sz="4000" b="1" dirty="0"/>
              <a:t>HPLC</a:t>
            </a:r>
            <a:endParaRPr lang="el-GR" sz="4000" b="1" dirty="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62" y="1268760"/>
            <a:ext cx="47625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1" y="2025514"/>
            <a:ext cx="3803878" cy="239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0" y="1915180"/>
            <a:ext cx="2120902" cy="369332"/>
          </a:xfrm>
          <a:prstGeom prst="rect">
            <a:avLst/>
          </a:prstGeom>
          <a:noFill/>
        </p:spPr>
        <p:txBody>
          <a:bodyPr wrap="none" rtlCol="0">
            <a:spAutoFit/>
          </a:bodyPr>
          <a:lstStyle/>
          <a:p>
            <a:r>
              <a:rPr lang="el-GR" b="1" dirty="0" err="1"/>
              <a:t>Περιέκτες</a:t>
            </a:r>
            <a:r>
              <a:rPr lang="el-GR" b="1" dirty="0"/>
              <a:t> Διαλυτών</a:t>
            </a:r>
          </a:p>
        </p:txBody>
      </p:sp>
      <p:cxnSp>
        <p:nvCxnSpPr>
          <p:cNvPr id="7" name="Straight Arrow Connector 6"/>
          <p:cNvCxnSpPr>
            <a:stCxn id="3" idx="3"/>
          </p:cNvCxnSpPr>
          <p:nvPr/>
        </p:nvCxnSpPr>
        <p:spPr>
          <a:xfrm>
            <a:off x="6692902" y="2099846"/>
            <a:ext cx="183354" cy="2490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211960" y="3039070"/>
            <a:ext cx="2353721" cy="369332"/>
          </a:xfrm>
          <a:prstGeom prst="rect">
            <a:avLst/>
          </a:prstGeom>
          <a:noFill/>
        </p:spPr>
        <p:txBody>
          <a:bodyPr wrap="none" rtlCol="0">
            <a:spAutoFit/>
          </a:bodyPr>
          <a:lstStyle/>
          <a:p>
            <a:r>
              <a:rPr lang="el-GR" b="1" dirty="0" err="1"/>
              <a:t>Αναμείκτης</a:t>
            </a:r>
            <a:r>
              <a:rPr lang="el-GR" b="1" dirty="0"/>
              <a:t> και αντλία</a:t>
            </a:r>
          </a:p>
        </p:txBody>
      </p:sp>
      <p:cxnSp>
        <p:nvCxnSpPr>
          <p:cNvPr id="10" name="Straight Arrow Connector 9"/>
          <p:cNvCxnSpPr>
            <a:stCxn id="8" idx="3"/>
          </p:cNvCxnSpPr>
          <p:nvPr/>
        </p:nvCxnSpPr>
        <p:spPr>
          <a:xfrm flipV="1">
            <a:off x="6565681" y="3039070"/>
            <a:ext cx="121241" cy="1846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8" idx="3"/>
          </p:cNvCxnSpPr>
          <p:nvPr/>
        </p:nvCxnSpPr>
        <p:spPr>
          <a:xfrm>
            <a:off x="6565681" y="3223736"/>
            <a:ext cx="121241" cy="2772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452320" y="6093296"/>
            <a:ext cx="1254318" cy="369332"/>
          </a:xfrm>
          <a:prstGeom prst="rect">
            <a:avLst/>
          </a:prstGeom>
          <a:noFill/>
        </p:spPr>
        <p:txBody>
          <a:bodyPr wrap="none" rtlCol="0">
            <a:spAutoFit/>
          </a:bodyPr>
          <a:lstStyle/>
          <a:p>
            <a:r>
              <a:rPr lang="el-GR" b="1" dirty="0"/>
              <a:t>Ανιχνευτής</a:t>
            </a:r>
          </a:p>
        </p:txBody>
      </p:sp>
      <p:cxnSp>
        <p:nvCxnSpPr>
          <p:cNvPr id="17" name="Straight Arrow Connector 16"/>
          <p:cNvCxnSpPr/>
          <p:nvPr/>
        </p:nvCxnSpPr>
        <p:spPr>
          <a:xfrm flipH="1" flipV="1">
            <a:off x="8172400" y="5949280"/>
            <a:ext cx="216024" cy="3286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6686922" y="4149452"/>
            <a:ext cx="34332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6998196" y="3947951"/>
            <a:ext cx="2004651" cy="646331"/>
          </a:xfrm>
          <a:prstGeom prst="rect">
            <a:avLst/>
          </a:prstGeom>
          <a:noFill/>
        </p:spPr>
        <p:txBody>
          <a:bodyPr wrap="none" rtlCol="0">
            <a:spAutoFit/>
          </a:bodyPr>
          <a:lstStyle/>
          <a:p>
            <a:r>
              <a:rPr lang="el-GR" b="1" dirty="0"/>
              <a:t> </a:t>
            </a:r>
            <a:r>
              <a:rPr lang="el-GR" b="1" dirty="0" err="1"/>
              <a:t>θερμοστατούμενη</a:t>
            </a:r>
            <a:endParaRPr lang="el-GR" b="1" dirty="0"/>
          </a:p>
          <a:p>
            <a:r>
              <a:rPr lang="el-GR" b="1" dirty="0"/>
              <a:t> στήλη</a:t>
            </a:r>
          </a:p>
        </p:txBody>
      </p:sp>
      <p:sp>
        <p:nvSpPr>
          <p:cNvPr id="4" name="Rectangle 3"/>
          <p:cNvSpPr/>
          <p:nvPr/>
        </p:nvSpPr>
        <p:spPr>
          <a:xfrm>
            <a:off x="724712" y="6295040"/>
            <a:ext cx="6871623" cy="646331"/>
          </a:xfrm>
          <a:prstGeom prst="rect">
            <a:avLst/>
          </a:prstGeom>
        </p:spPr>
        <p:txBody>
          <a:bodyPr wrap="square">
            <a:spAutoFit/>
          </a:bodyPr>
          <a:lstStyle/>
          <a:p>
            <a:r>
              <a:rPr lang="el-GR" dirty="0">
                <a:hlinkClick r:id="rId4"/>
              </a:rPr>
              <a:t>https://www.youtube.com/watch?v=IUwRWn9pEdg</a:t>
            </a:r>
            <a:endParaRPr lang="el-GR" dirty="0"/>
          </a:p>
          <a:p>
            <a:r>
              <a:rPr lang="el-GR" dirty="0"/>
              <a:t> </a:t>
            </a:r>
            <a:endParaRPr lang="en-US" dirty="0"/>
          </a:p>
        </p:txBody>
      </p:sp>
    </p:spTree>
    <p:extLst>
      <p:ext uri="{BB962C8B-B14F-4D97-AF65-F5344CB8AC3E}">
        <p14:creationId xmlns:p14="http://schemas.microsoft.com/office/powerpoint/2010/main" val="2845386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rmAutofit/>
          </a:bodyPr>
          <a:lstStyle/>
          <a:p>
            <a:pPr eaLnBrk="1" hangingPunct="1"/>
            <a:r>
              <a:rPr lang="el-GR" altLang="en-US" sz="3000" b="1" dirty="0"/>
              <a:t>1. Η αντλία</a:t>
            </a:r>
          </a:p>
        </p:txBody>
      </p:sp>
      <p:sp>
        <p:nvSpPr>
          <p:cNvPr id="12291" name="3 - Θέση περιεχομένου"/>
          <p:cNvSpPr>
            <a:spLocks noGrp="1"/>
          </p:cNvSpPr>
          <p:nvPr>
            <p:ph idx="1"/>
          </p:nvPr>
        </p:nvSpPr>
        <p:spPr>
          <a:xfrm>
            <a:off x="250825" y="1319563"/>
            <a:ext cx="8713788" cy="3071610"/>
          </a:xfrm>
        </p:spPr>
        <p:txBody>
          <a:bodyPr>
            <a:spAutoFit/>
          </a:bodyPr>
          <a:lstStyle/>
          <a:p>
            <a:pPr eaLnBrk="1" hangingPunct="1"/>
            <a:r>
              <a:rPr lang="el-GR" altLang="en-US" sz="2200" dirty="0"/>
              <a:t>Ο ρόλος της είναι </a:t>
            </a:r>
            <a:r>
              <a:rPr lang="el-GR" altLang="en-US" sz="2200" b="1" dirty="0"/>
              <a:t>ο εξαναγκασμός ροής της κινητής φάσης διαμέσου της στήλης</a:t>
            </a:r>
            <a:r>
              <a:rPr lang="el-GR" altLang="en-US" sz="2200" dirty="0"/>
              <a:t>, με καθορισμένη ταχύτητα ροής, εκφρασμένης συνήθως σε </a:t>
            </a:r>
            <a:r>
              <a:rPr lang="en-US" altLang="en-US" sz="2200" dirty="0"/>
              <a:t>mL/min</a:t>
            </a:r>
            <a:r>
              <a:rPr lang="el-GR" altLang="en-US" sz="2200" dirty="0"/>
              <a:t>.</a:t>
            </a:r>
          </a:p>
          <a:p>
            <a:pPr eaLnBrk="1" hangingPunct="1"/>
            <a:r>
              <a:rPr lang="el-GR" altLang="en-US" sz="2200" dirty="0"/>
              <a:t>Κινητή φάση: μίγμα διαλυτών (πολικών και μη πολικών)</a:t>
            </a:r>
            <a:endParaRPr lang="en-US" altLang="en-US" sz="2200" dirty="0"/>
          </a:p>
          <a:p>
            <a:pPr eaLnBrk="1" hangingPunct="1"/>
            <a:r>
              <a:rPr lang="el-GR" altLang="en-US" sz="2200" dirty="0"/>
              <a:t>Τυπική ταχύτητα ροής κινητής φάσης:</a:t>
            </a:r>
            <a:r>
              <a:rPr lang="en-US" altLang="en-US" sz="2200" dirty="0"/>
              <a:t>1-2mL/min</a:t>
            </a:r>
            <a:r>
              <a:rPr lang="el-GR" altLang="en-US" sz="2200" dirty="0"/>
              <a:t>.</a:t>
            </a:r>
          </a:p>
          <a:p>
            <a:pPr eaLnBrk="1" hangingPunct="1"/>
            <a:r>
              <a:rPr lang="el-GR" altLang="en-US" sz="2200" dirty="0"/>
              <a:t>Τυπικές πιέσεις: </a:t>
            </a:r>
            <a:r>
              <a:rPr lang="en-US" altLang="en-US" sz="2200" dirty="0"/>
              <a:t>6000-9000 psi (400-600</a:t>
            </a:r>
            <a:r>
              <a:rPr lang="el-GR" altLang="en-US" sz="2200" dirty="0"/>
              <a:t> </a:t>
            </a:r>
            <a:r>
              <a:rPr lang="en-US" altLang="en-US" sz="2200" dirty="0"/>
              <a:t>bar).</a:t>
            </a:r>
            <a:endParaRPr lang="el-GR" altLang="en-US" sz="2200" dirty="0"/>
          </a:p>
          <a:p>
            <a:pPr eaLnBrk="1" hangingPunct="1"/>
            <a:r>
              <a:rPr lang="el-GR" altLang="en-US" sz="2200" dirty="0"/>
              <a:t>Ροή κινητής φάσης υπό </a:t>
            </a:r>
            <a:r>
              <a:rPr lang="el-GR" altLang="en-US" sz="2200" b="1" dirty="0"/>
              <a:t>ισοκρατικές (</a:t>
            </a:r>
            <a:r>
              <a:rPr lang="en-US" altLang="en-US" sz="2200" b="1" dirty="0"/>
              <a:t>isocratic) </a:t>
            </a:r>
            <a:r>
              <a:rPr lang="el-GR" altLang="en-US" sz="2200" b="1" dirty="0"/>
              <a:t>ή βαθμωτές (</a:t>
            </a:r>
            <a:r>
              <a:rPr lang="en-US" altLang="en-US" sz="2200" b="1" dirty="0"/>
              <a:t>gradient) </a:t>
            </a:r>
            <a:r>
              <a:rPr lang="el-GR" altLang="en-US" sz="2200" b="1" dirty="0"/>
              <a:t>συνθήκες</a:t>
            </a:r>
            <a:r>
              <a:rPr lang="el-GR" altLang="en-US" sz="2200" dirty="0"/>
              <a:t>.</a:t>
            </a:r>
            <a:endParaRPr lang="en-US" altLang="en-US" sz="22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60" y="4293097"/>
            <a:ext cx="4163918" cy="239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15816" y="5973726"/>
            <a:ext cx="720080" cy="715814"/>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74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nvSpPr>
        <p:spPr bwMode="auto">
          <a:xfrm>
            <a:off x="6786563" y="5375275"/>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ja-JP"/>
            </a:defPPr>
            <a:lvl1pPr algn="r" rtl="0" eaLnBrk="0" fontAlgn="base" hangingPunct="0">
              <a:spcBef>
                <a:spcPct val="0"/>
              </a:spcBef>
              <a:spcAft>
                <a:spcPct val="0"/>
              </a:spcAft>
              <a:defRPr kumimoji="1" sz="1000" kern="1200">
                <a:solidFill>
                  <a:srgbClr val="000000"/>
                </a:solidFill>
                <a:latin typeface="Arial" pitchFamily="34" charset="0"/>
                <a:ea typeface="ＭＳ 明朝"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fld id="{AE5ACD42-928E-4F5A-B68A-AD35DBBAD228}" type="slidenum">
              <a:rPr lang="en-US" altLang="ja-JP" smtClean="0">
                <a:solidFill>
                  <a:srgbClr val="000000"/>
                </a:solidFill>
                <a:ea typeface="MS Mincho" pitchFamily="49" charset="-128"/>
              </a:rPr>
              <a:pPr/>
              <a:t>36</a:t>
            </a:fld>
            <a:endParaRPr lang="en-US" altLang="ja-JP">
              <a:solidFill>
                <a:srgbClr val="000000"/>
              </a:solidFill>
              <a:ea typeface="MS Mincho" pitchFamily="49" charset="-128"/>
            </a:endParaRPr>
          </a:p>
        </p:txBody>
      </p:sp>
      <p:sp>
        <p:nvSpPr>
          <p:cNvPr id="4" name="Rectangle 3"/>
          <p:cNvSpPr>
            <a:spLocks noGrp="1" noChangeArrowheads="1"/>
          </p:cNvSpPr>
          <p:nvPr/>
        </p:nvSpPr>
        <p:spPr bwMode="auto">
          <a:xfrm>
            <a:off x="490538" y="861219"/>
            <a:ext cx="8001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9pPr>
          </a:lstStyle>
          <a:p>
            <a:pPr eaLnBrk="1"/>
            <a:r>
              <a:rPr lang="el-GR" altLang="ja-JP" sz="2000" b="1" dirty="0" err="1"/>
              <a:t>Ισοκρατική</a:t>
            </a:r>
            <a:r>
              <a:rPr lang="el-GR" altLang="ja-JP" sz="2000" b="1" dirty="0"/>
              <a:t> </a:t>
            </a:r>
            <a:r>
              <a:rPr lang="el-GR" altLang="ja-JP" sz="2000" b="1" dirty="0" err="1"/>
              <a:t>έκλουση</a:t>
            </a:r>
            <a:r>
              <a:rPr lang="en-US" altLang="ja-JP" sz="2000" dirty="0"/>
              <a:t>: </a:t>
            </a:r>
            <a:r>
              <a:rPr lang="el-GR" altLang="ja-JP" sz="2000" dirty="0"/>
              <a:t>η κινητή φάση έχει σταθερή σύσταση</a:t>
            </a:r>
            <a:endParaRPr lang="en-US" altLang="ja-JP" sz="2000" dirty="0"/>
          </a:p>
        </p:txBody>
      </p:sp>
      <p:sp>
        <p:nvSpPr>
          <p:cNvPr id="5" name="Rectangle 4"/>
          <p:cNvSpPr>
            <a:spLocks noChangeArrowheads="1"/>
          </p:cNvSpPr>
          <p:nvPr/>
        </p:nvSpPr>
        <p:spPr bwMode="auto">
          <a:xfrm>
            <a:off x="3032200" y="2328776"/>
            <a:ext cx="6064032" cy="369974"/>
          </a:xfrm>
          <a:prstGeom prst="rect">
            <a:avLst/>
          </a:prstGeom>
          <a:noFill/>
          <a:ln w="9525">
            <a:noFill/>
            <a:miter lim="800000"/>
            <a:headEnd/>
            <a:tailEnd/>
          </a:ln>
          <a:effec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defRPr/>
            </a:pPr>
            <a:r>
              <a:rPr kumimoji="1" lang="el-GR" altLang="ja-JP" dirty="0">
                <a:solidFill>
                  <a:schemeClr val="accent2"/>
                </a:solidFill>
                <a:effectLst>
                  <a:outerShdw blurRad="38100" dist="38100" dir="2700000" algn="tl">
                    <a:srgbClr val="000000"/>
                  </a:outerShdw>
                </a:effectLst>
                <a:ea typeface="ＭＳ ゴシック" pitchFamily="49" charset="-128"/>
              </a:rPr>
              <a:t>Μεγάλος χρόνος ανάλυσης – ικανοποιητικός διαχωρισμός</a:t>
            </a:r>
            <a:endParaRPr kumimoji="1" lang="en-US" altLang="ja-JP" dirty="0">
              <a:solidFill>
                <a:schemeClr val="accent2"/>
              </a:solidFill>
              <a:effectLst>
                <a:outerShdw blurRad="38100" dist="38100" dir="2700000" algn="tl">
                  <a:srgbClr val="000000"/>
                </a:outerShdw>
              </a:effectLst>
              <a:ea typeface="ＭＳ ゴシック" pitchFamily="49" charset="-128"/>
            </a:endParaRPr>
          </a:p>
        </p:txBody>
      </p:sp>
      <p:sp>
        <p:nvSpPr>
          <p:cNvPr id="6" name="Rectangle 5"/>
          <p:cNvSpPr>
            <a:spLocks noChangeArrowheads="1"/>
          </p:cNvSpPr>
          <p:nvPr/>
        </p:nvSpPr>
        <p:spPr bwMode="auto">
          <a:xfrm>
            <a:off x="3546476" y="3625850"/>
            <a:ext cx="1919287" cy="646973"/>
          </a:xfrm>
          <a:prstGeom prst="rect">
            <a:avLst/>
          </a:prstGeom>
          <a:noFill/>
          <a:ln w="9525">
            <a:noFill/>
            <a:miter lim="800000"/>
            <a:headEnd/>
            <a:tailEnd/>
          </a:ln>
          <a:effec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defRPr/>
            </a:pPr>
            <a:r>
              <a:rPr kumimoji="1" lang="el-GR" altLang="ja-JP" dirty="0">
                <a:solidFill>
                  <a:schemeClr val="accent2"/>
                </a:solidFill>
                <a:effectLst>
                  <a:outerShdw blurRad="38100" dist="38100" dir="2700000" algn="tl">
                    <a:srgbClr val="000000"/>
                  </a:outerShdw>
                </a:effectLst>
                <a:ea typeface="ＭＳ ゴシック" pitchFamily="49" charset="-128"/>
              </a:rPr>
              <a:t>Απουσία διαχωρισμού</a:t>
            </a:r>
            <a:endParaRPr kumimoji="1" lang="en-US" altLang="ja-JP" dirty="0">
              <a:solidFill>
                <a:schemeClr val="accent2"/>
              </a:solidFill>
              <a:effectLst>
                <a:outerShdw blurRad="38100" dist="38100" dir="2700000" algn="tl">
                  <a:srgbClr val="000000"/>
                </a:outerShdw>
              </a:effectLst>
              <a:ea typeface="ＭＳ ゴシック" pitchFamily="49" charset="-128"/>
            </a:endParaRPr>
          </a:p>
        </p:txBody>
      </p:sp>
      <p:sp>
        <p:nvSpPr>
          <p:cNvPr id="7" name="Rectangle 6"/>
          <p:cNvSpPr>
            <a:spLocks noChangeArrowheads="1"/>
          </p:cNvSpPr>
          <p:nvPr/>
        </p:nvSpPr>
        <p:spPr bwMode="auto">
          <a:xfrm>
            <a:off x="5551488" y="1863725"/>
            <a:ext cx="2273058"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dirty="0"/>
              <a:t>CH</a:t>
            </a:r>
            <a:r>
              <a:rPr kumimoji="1" lang="en-US" altLang="ja-JP" baseline="-20000" dirty="0"/>
              <a:t>3</a:t>
            </a:r>
            <a:r>
              <a:rPr kumimoji="1" lang="en-US" altLang="ja-JP" dirty="0"/>
              <a:t>CN / H</a:t>
            </a:r>
            <a:r>
              <a:rPr kumimoji="1" lang="en-US" altLang="ja-JP" baseline="-20000" dirty="0"/>
              <a:t>2</a:t>
            </a:r>
            <a:r>
              <a:rPr kumimoji="1" lang="en-US" altLang="ja-JP" dirty="0"/>
              <a:t>O = 6 / 4</a:t>
            </a:r>
          </a:p>
        </p:txBody>
      </p:sp>
      <p:sp>
        <p:nvSpPr>
          <p:cNvPr id="8" name="Rectangle 7"/>
          <p:cNvSpPr>
            <a:spLocks noChangeArrowheads="1"/>
          </p:cNvSpPr>
          <p:nvPr/>
        </p:nvSpPr>
        <p:spPr bwMode="auto">
          <a:xfrm>
            <a:off x="1062038" y="1772816"/>
            <a:ext cx="6845300" cy="1611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9" name="Line 1028"/>
          <p:cNvSpPr>
            <a:spLocks noChangeShapeType="1"/>
          </p:cNvSpPr>
          <p:nvPr/>
        </p:nvSpPr>
        <p:spPr bwMode="auto">
          <a:xfrm>
            <a:off x="1055688" y="3192463"/>
            <a:ext cx="4572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0" name="Line 1029"/>
          <p:cNvSpPr>
            <a:spLocks noChangeShapeType="1"/>
          </p:cNvSpPr>
          <p:nvPr/>
        </p:nvSpPr>
        <p:spPr bwMode="auto">
          <a:xfrm flipV="1">
            <a:off x="1512888" y="2274888"/>
            <a:ext cx="76200" cy="9175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1" name="Line 1030"/>
          <p:cNvSpPr>
            <a:spLocks noChangeShapeType="1"/>
          </p:cNvSpPr>
          <p:nvPr/>
        </p:nvSpPr>
        <p:spPr bwMode="auto">
          <a:xfrm>
            <a:off x="1589088" y="2274888"/>
            <a:ext cx="76200" cy="9175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2" name="Line 1031"/>
          <p:cNvSpPr>
            <a:spLocks noChangeShapeType="1"/>
          </p:cNvSpPr>
          <p:nvPr/>
        </p:nvSpPr>
        <p:spPr bwMode="auto">
          <a:xfrm>
            <a:off x="1665288" y="3192463"/>
            <a:ext cx="1524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3" name="Line 1032"/>
          <p:cNvSpPr>
            <a:spLocks noChangeShapeType="1"/>
          </p:cNvSpPr>
          <p:nvPr/>
        </p:nvSpPr>
        <p:spPr bwMode="auto">
          <a:xfrm flipV="1">
            <a:off x="1817688" y="2770188"/>
            <a:ext cx="76200" cy="4222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4" name="Line 1033"/>
          <p:cNvSpPr>
            <a:spLocks noChangeShapeType="1"/>
          </p:cNvSpPr>
          <p:nvPr/>
        </p:nvSpPr>
        <p:spPr bwMode="auto">
          <a:xfrm>
            <a:off x="1893888" y="2770188"/>
            <a:ext cx="76200" cy="4222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5" name="Line 1034"/>
          <p:cNvSpPr>
            <a:spLocks noChangeShapeType="1"/>
          </p:cNvSpPr>
          <p:nvPr/>
        </p:nvSpPr>
        <p:spPr bwMode="auto">
          <a:xfrm>
            <a:off x="1970088" y="3192463"/>
            <a:ext cx="2286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6" name="Line 1035"/>
          <p:cNvSpPr>
            <a:spLocks noChangeShapeType="1"/>
          </p:cNvSpPr>
          <p:nvPr/>
        </p:nvSpPr>
        <p:spPr bwMode="auto">
          <a:xfrm flipV="1">
            <a:off x="2198688" y="2416175"/>
            <a:ext cx="76200" cy="776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7" name="Line 1036"/>
          <p:cNvSpPr>
            <a:spLocks noChangeShapeType="1"/>
          </p:cNvSpPr>
          <p:nvPr/>
        </p:nvSpPr>
        <p:spPr bwMode="auto">
          <a:xfrm>
            <a:off x="2274888" y="2416175"/>
            <a:ext cx="76200" cy="776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8" name="Line 1037"/>
          <p:cNvSpPr>
            <a:spLocks noChangeShapeType="1"/>
          </p:cNvSpPr>
          <p:nvPr/>
        </p:nvSpPr>
        <p:spPr bwMode="auto">
          <a:xfrm>
            <a:off x="2351088" y="3192463"/>
            <a:ext cx="3048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9" name="Line 1038"/>
          <p:cNvSpPr>
            <a:spLocks noChangeShapeType="1"/>
          </p:cNvSpPr>
          <p:nvPr/>
        </p:nvSpPr>
        <p:spPr bwMode="auto">
          <a:xfrm flipV="1">
            <a:off x="2655888" y="2698750"/>
            <a:ext cx="76200" cy="4937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0" name="Line 1039"/>
          <p:cNvSpPr>
            <a:spLocks noChangeShapeType="1"/>
          </p:cNvSpPr>
          <p:nvPr/>
        </p:nvSpPr>
        <p:spPr bwMode="auto">
          <a:xfrm>
            <a:off x="2732088" y="2698750"/>
            <a:ext cx="76200" cy="4937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1" name="Line 1040"/>
          <p:cNvSpPr>
            <a:spLocks noChangeShapeType="1"/>
          </p:cNvSpPr>
          <p:nvPr/>
        </p:nvSpPr>
        <p:spPr bwMode="auto">
          <a:xfrm>
            <a:off x="2808288" y="3192463"/>
            <a:ext cx="21336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2" name="Arc 1041"/>
          <p:cNvSpPr>
            <a:spLocks/>
          </p:cNvSpPr>
          <p:nvPr/>
        </p:nvSpPr>
        <p:spPr bwMode="auto">
          <a:xfrm>
            <a:off x="4941888" y="2981325"/>
            <a:ext cx="228600" cy="211138"/>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3" name="Line 1042"/>
          <p:cNvSpPr>
            <a:spLocks noChangeShapeType="1"/>
          </p:cNvSpPr>
          <p:nvPr/>
        </p:nvSpPr>
        <p:spPr bwMode="auto">
          <a:xfrm flipV="1">
            <a:off x="5170488" y="2698750"/>
            <a:ext cx="76200" cy="2825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4" name="Line 1043"/>
          <p:cNvSpPr>
            <a:spLocks noChangeShapeType="1"/>
          </p:cNvSpPr>
          <p:nvPr/>
        </p:nvSpPr>
        <p:spPr bwMode="auto">
          <a:xfrm>
            <a:off x="5246688" y="2698750"/>
            <a:ext cx="152400" cy="3524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5" name="Arc 1044"/>
          <p:cNvSpPr>
            <a:spLocks/>
          </p:cNvSpPr>
          <p:nvPr/>
        </p:nvSpPr>
        <p:spPr bwMode="auto">
          <a:xfrm>
            <a:off x="5400676" y="3051175"/>
            <a:ext cx="381000" cy="14128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6" name="Arc 1045"/>
          <p:cNvSpPr>
            <a:spLocks/>
          </p:cNvSpPr>
          <p:nvPr/>
        </p:nvSpPr>
        <p:spPr bwMode="auto">
          <a:xfrm>
            <a:off x="5780088" y="3122613"/>
            <a:ext cx="609600" cy="69850"/>
          </a:xfrm>
          <a:custGeom>
            <a:avLst/>
            <a:gdLst>
              <a:gd name="T0" fmla="*/ 2147483647 w 21600"/>
              <a:gd name="T1" fmla="*/ 0 h 21600"/>
              <a:gd name="T2" fmla="*/ 0 w 21600"/>
              <a:gd name="T3" fmla="*/ 2583181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7" name="Line 1046"/>
          <p:cNvSpPr>
            <a:spLocks noChangeShapeType="1"/>
          </p:cNvSpPr>
          <p:nvPr/>
        </p:nvSpPr>
        <p:spPr bwMode="auto">
          <a:xfrm flipV="1">
            <a:off x="6389688" y="3051175"/>
            <a:ext cx="152400" cy="714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8" name="Arc 1047"/>
          <p:cNvSpPr>
            <a:spLocks/>
          </p:cNvSpPr>
          <p:nvPr/>
        </p:nvSpPr>
        <p:spPr bwMode="auto">
          <a:xfrm>
            <a:off x="6542088" y="3052763"/>
            <a:ext cx="228600" cy="71437"/>
          </a:xfrm>
          <a:custGeom>
            <a:avLst/>
            <a:gdLst>
              <a:gd name="T0" fmla="*/ 0 w 21600"/>
              <a:gd name="T1" fmla="*/ 0 h 21600"/>
              <a:gd name="T2" fmla="*/ 2147483647 w 21600"/>
              <a:gd name="T3" fmla="*/ 309177637 h 21600"/>
              <a:gd name="T4" fmla="*/ 0 w 21600"/>
              <a:gd name="T5" fmla="*/ 3091776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9" name="Line 1048"/>
          <p:cNvSpPr>
            <a:spLocks noChangeShapeType="1"/>
          </p:cNvSpPr>
          <p:nvPr/>
        </p:nvSpPr>
        <p:spPr bwMode="auto">
          <a:xfrm>
            <a:off x="6770688" y="3122613"/>
            <a:ext cx="228600" cy="69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0" name="Line 1049"/>
          <p:cNvSpPr>
            <a:spLocks noChangeShapeType="1"/>
          </p:cNvSpPr>
          <p:nvPr/>
        </p:nvSpPr>
        <p:spPr bwMode="auto">
          <a:xfrm>
            <a:off x="6999288" y="3192463"/>
            <a:ext cx="9144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1" name="Rectangle 30"/>
          <p:cNvSpPr>
            <a:spLocks noChangeArrowheads="1"/>
          </p:cNvSpPr>
          <p:nvPr/>
        </p:nvSpPr>
        <p:spPr bwMode="auto">
          <a:xfrm>
            <a:off x="1068388" y="3605213"/>
            <a:ext cx="6845300" cy="1611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32" name="Line 1051"/>
          <p:cNvSpPr>
            <a:spLocks noChangeShapeType="1"/>
          </p:cNvSpPr>
          <p:nvPr/>
        </p:nvSpPr>
        <p:spPr bwMode="auto">
          <a:xfrm>
            <a:off x="1062038" y="5081588"/>
            <a:ext cx="2286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3" name="Line 1052"/>
          <p:cNvSpPr>
            <a:spLocks noChangeShapeType="1"/>
          </p:cNvSpPr>
          <p:nvPr/>
        </p:nvSpPr>
        <p:spPr bwMode="auto">
          <a:xfrm flipH="1">
            <a:off x="1290638" y="3740150"/>
            <a:ext cx="76200" cy="13414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4" name="Line 1053"/>
          <p:cNvSpPr>
            <a:spLocks noChangeShapeType="1"/>
          </p:cNvSpPr>
          <p:nvPr/>
        </p:nvSpPr>
        <p:spPr bwMode="auto">
          <a:xfrm>
            <a:off x="1366838" y="3740150"/>
            <a:ext cx="76200" cy="10588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5" name="Line 1054"/>
          <p:cNvSpPr>
            <a:spLocks noChangeShapeType="1"/>
          </p:cNvSpPr>
          <p:nvPr/>
        </p:nvSpPr>
        <p:spPr bwMode="auto">
          <a:xfrm flipV="1">
            <a:off x="1443038" y="4446588"/>
            <a:ext cx="76200" cy="3524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6" name="Line 1055"/>
          <p:cNvSpPr>
            <a:spLocks noChangeShapeType="1"/>
          </p:cNvSpPr>
          <p:nvPr/>
        </p:nvSpPr>
        <p:spPr bwMode="auto">
          <a:xfrm>
            <a:off x="1519238" y="4446588"/>
            <a:ext cx="76200" cy="4937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7" name="Line 1056"/>
          <p:cNvSpPr>
            <a:spLocks noChangeShapeType="1"/>
          </p:cNvSpPr>
          <p:nvPr/>
        </p:nvSpPr>
        <p:spPr bwMode="auto">
          <a:xfrm flipV="1">
            <a:off x="1595438" y="3952875"/>
            <a:ext cx="76200" cy="9874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8" name="Line 1057"/>
          <p:cNvSpPr>
            <a:spLocks noChangeShapeType="1"/>
          </p:cNvSpPr>
          <p:nvPr/>
        </p:nvSpPr>
        <p:spPr bwMode="auto">
          <a:xfrm>
            <a:off x="1671638" y="4022725"/>
            <a:ext cx="76200" cy="9874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9" name="Line 1058"/>
          <p:cNvSpPr>
            <a:spLocks noChangeShapeType="1"/>
          </p:cNvSpPr>
          <p:nvPr/>
        </p:nvSpPr>
        <p:spPr bwMode="auto">
          <a:xfrm flipV="1">
            <a:off x="1747838" y="4446588"/>
            <a:ext cx="76200" cy="4937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Line 1059"/>
          <p:cNvSpPr>
            <a:spLocks noChangeShapeType="1"/>
          </p:cNvSpPr>
          <p:nvPr/>
        </p:nvSpPr>
        <p:spPr bwMode="auto">
          <a:xfrm>
            <a:off x="1824038" y="4446588"/>
            <a:ext cx="76200" cy="4222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1" name="Arc 1060"/>
          <p:cNvSpPr>
            <a:spLocks/>
          </p:cNvSpPr>
          <p:nvPr/>
        </p:nvSpPr>
        <p:spPr bwMode="auto">
          <a:xfrm>
            <a:off x="1901826" y="4868863"/>
            <a:ext cx="304800" cy="21272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42" name="Line 1061"/>
          <p:cNvSpPr>
            <a:spLocks noChangeShapeType="1"/>
          </p:cNvSpPr>
          <p:nvPr/>
        </p:nvSpPr>
        <p:spPr bwMode="auto">
          <a:xfrm>
            <a:off x="2128838" y="5081588"/>
            <a:ext cx="4572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3" name="Arc 1062"/>
          <p:cNvSpPr>
            <a:spLocks/>
          </p:cNvSpPr>
          <p:nvPr/>
        </p:nvSpPr>
        <p:spPr bwMode="auto">
          <a:xfrm>
            <a:off x="2586038" y="4940300"/>
            <a:ext cx="76200" cy="141288"/>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44" name="Line 1063"/>
          <p:cNvSpPr>
            <a:spLocks noChangeShapeType="1"/>
          </p:cNvSpPr>
          <p:nvPr/>
        </p:nvSpPr>
        <p:spPr bwMode="auto">
          <a:xfrm flipV="1">
            <a:off x="2662238" y="3881438"/>
            <a:ext cx="76200" cy="10588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5" name="Line 1064"/>
          <p:cNvSpPr>
            <a:spLocks noChangeShapeType="1"/>
          </p:cNvSpPr>
          <p:nvPr/>
        </p:nvSpPr>
        <p:spPr bwMode="auto">
          <a:xfrm>
            <a:off x="2738438" y="3881438"/>
            <a:ext cx="76200" cy="11287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6" name="Arc 1065"/>
          <p:cNvSpPr>
            <a:spLocks/>
          </p:cNvSpPr>
          <p:nvPr/>
        </p:nvSpPr>
        <p:spPr bwMode="auto">
          <a:xfrm>
            <a:off x="2816226" y="5010150"/>
            <a:ext cx="152400" cy="71438"/>
          </a:xfrm>
          <a:custGeom>
            <a:avLst/>
            <a:gdLst>
              <a:gd name="T0" fmla="*/ 2147483647 w 21600"/>
              <a:gd name="T1" fmla="*/ 309213292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47" name="Line 1066"/>
          <p:cNvSpPr>
            <a:spLocks noChangeShapeType="1"/>
          </p:cNvSpPr>
          <p:nvPr/>
        </p:nvSpPr>
        <p:spPr bwMode="auto">
          <a:xfrm>
            <a:off x="2967038" y="5081588"/>
            <a:ext cx="2286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8" name="Arc 1067"/>
          <p:cNvSpPr>
            <a:spLocks/>
          </p:cNvSpPr>
          <p:nvPr/>
        </p:nvSpPr>
        <p:spPr bwMode="auto">
          <a:xfrm>
            <a:off x="3195638" y="4868863"/>
            <a:ext cx="76200" cy="212725"/>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49" name="Line 1068"/>
          <p:cNvSpPr>
            <a:spLocks noChangeShapeType="1"/>
          </p:cNvSpPr>
          <p:nvPr/>
        </p:nvSpPr>
        <p:spPr bwMode="auto">
          <a:xfrm flipV="1">
            <a:off x="3271838" y="4164013"/>
            <a:ext cx="76200" cy="7048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0" name="Line 1069"/>
          <p:cNvSpPr>
            <a:spLocks noChangeShapeType="1"/>
          </p:cNvSpPr>
          <p:nvPr/>
        </p:nvSpPr>
        <p:spPr bwMode="auto">
          <a:xfrm>
            <a:off x="3348038" y="4164013"/>
            <a:ext cx="76200" cy="7762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1" name="Arc 1070"/>
          <p:cNvSpPr>
            <a:spLocks/>
          </p:cNvSpPr>
          <p:nvPr/>
        </p:nvSpPr>
        <p:spPr bwMode="auto">
          <a:xfrm>
            <a:off x="3425826" y="4940300"/>
            <a:ext cx="152400" cy="14128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52" name="Line 1071"/>
          <p:cNvSpPr>
            <a:spLocks noChangeShapeType="1"/>
          </p:cNvSpPr>
          <p:nvPr/>
        </p:nvSpPr>
        <p:spPr bwMode="auto">
          <a:xfrm>
            <a:off x="3576638" y="5081588"/>
            <a:ext cx="4343400" cy="15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3" name="Arc 1074"/>
          <p:cNvSpPr>
            <a:spLocks/>
          </p:cNvSpPr>
          <p:nvPr/>
        </p:nvSpPr>
        <p:spPr bwMode="auto">
          <a:xfrm>
            <a:off x="1749426" y="3813175"/>
            <a:ext cx="1752600" cy="3524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2540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54" name="Rectangle 53"/>
          <p:cNvSpPr>
            <a:spLocks noChangeArrowheads="1"/>
          </p:cNvSpPr>
          <p:nvPr/>
        </p:nvSpPr>
        <p:spPr bwMode="auto">
          <a:xfrm>
            <a:off x="5557838" y="3692525"/>
            <a:ext cx="2263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dirty="0"/>
              <a:t>CH</a:t>
            </a:r>
            <a:r>
              <a:rPr kumimoji="1" lang="en-US" altLang="ja-JP" baseline="-20000" dirty="0"/>
              <a:t>3</a:t>
            </a:r>
            <a:r>
              <a:rPr kumimoji="1" lang="en-US" altLang="ja-JP" dirty="0"/>
              <a:t>CN / H</a:t>
            </a:r>
            <a:r>
              <a:rPr kumimoji="1" lang="en-US" altLang="ja-JP" baseline="-20000" dirty="0"/>
              <a:t>2</a:t>
            </a:r>
            <a:r>
              <a:rPr kumimoji="1" lang="en-US" altLang="ja-JP" dirty="0"/>
              <a:t>O = 8 / 2</a:t>
            </a:r>
          </a:p>
        </p:txBody>
      </p:sp>
      <p:sp>
        <p:nvSpPr>
          <p:cNvPr id="55" name="Rectangle 54"/>
          <p:cNvSpPr>
            <a:spLocks noChangeArrowheads="1"/>
          </p:cNvSpPr>
          <p:nvPr/>
        </p:nvSpPr>
        <p:spPr bwMode="auto">
          <a:xfrm>
            <a:off x="1955800" y="1407847"/>
            <a:ext cx="431368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b="1" dirty="0">
                <a:solidFill>
                  <a:schemeClr val="accent3">
                    <a:lumMod val="75000"/>
                  </a:schemeClr>
                </a:solidFill>
              </a:rPr>
              <a:t>Χρωματογραφία αντίστροφης φάσης </a:t>
            </a:r>
            <a:endParaRPr kumimoji="1" lang="en-US" altLang="ja-JP" b="1" dirty="0">
              <a:solidFill>
                <a:schemeClr val="accent3">
                  <a:lumMod val="75000"/>
                </a:schemeClr>
              </a:solidFill>
            </a:endParaRPr>
          </a:p>
        </p:txBody>
      </p:sp>
      <p:sp>
        <p:nvSpPr>
          <p:cNvPr id="56" name="TextBox 55"/>
          <p:cNvSpPr txBox="1"/>
          <p:nvPr/>
        </p:nvSpPr>
        <p:spPr>
          <a:xfrm>
            <a:off x="3575653" y="232516"/>
            <a:ext cx="1671035" cy="584775"/>
          </a:xfrm>
          <a:prstGeom prst="rect">
            <a:avLst/>
          </a:prstGeom>
          <a:noFill/>
        </p:spPr>
        <p:txBody>
          <a:bodyPr wrap="none" rtlCol="0">
            <a:spAutoFit/>
          </a:bodyPr>
          <a:lstStyle/>
          <a:p>
            <a:r>
              <a:rPr lang="el-GR" sz="3200" b="1" dirty="0" err="1"/>
              <a:t>Έκλουση</a:t>
            </a:r>
            <a:endParaRPr lang="el-GR" sz="3200" b="1" dirty="0"/>
          </a:p>
        </p:txBody>
      </p:sp>
      <p:sp>
        <p:nvSpPr>
          <p:cNvPr id="2" name="Rectangle 1"/>
          <p:cNvSpPr/>
          <p:nvPr/>
        </p:nvSpPr>
        <p:spPr>
          <a:xfrm>
            <a:off x="4067944" y="4869160"/>
            <a:ext cx="3773736"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57" name="TextBox 56"/>
          <p:cNvSpPr txBox="1"/>
          <p:nvPr/>
        </p:nvSpPr>
        <p:spPr>
          <a:xfrm>
            <a:off x="3875088" y="5362674"/>
            <a:ext cx="2043636" cy="369332"/>
          </a:xfrm>
          <a:prstGeom prst="rect">
            <a:avLst/>
          </a:prstGeom>
          <a:noFill/>
        </p:spPr>
        <p:txBody>
          <a:bodyPr wrap="none" rtlCol="0">
            <a:spAutoFit/>
          </a:bodyPr>
          <a:lstStyle/>
          <a:p>
            <a:r>
              <a:rPr lang="el-GR" dirty="0"/>
              <a:t>Χρόνος ανάλυσης, </a:t>
            </a:r>
            <a:r>
              <a:rPr lang="en-US" dirty="0"/>
              <a:t>t</a:t>
            </a:r>
            <a:endParaRPr lang="el-GR" dirty="0"/>
          </a:p>
        </p:txBody>
      </p:sp>
      <p:sp>
        <p:nvSpPr>
          <p:cNvPr id="58" name="TextBox 57"/>
          <p:cNvSpPr txBox="1"/>
          <p:nvPr/>
        </p:nvSpPr>
        <p:spPr>
          <a:xfrm>
            <a:off x="467544" y="2892920"/>
            <a:ext cx="461665" cy="1352293"/>
          </a:xfrm>
          <a:prstGeom prst="rect">
            <a:avLst/>
          </a:prstGeom>
          <a:noFill/>
        </p:spPr>
        <p:txBody>
          <a:bodyPr vert="vert270" wrap="none" rtlCol="0">
            <a:spAutoFit/>
          </a:bodyPr>
          <a:lstStyle/>
          <a:p>
            <a:r>
              <a:rPr lang="el-GR" dirty="0"/>
              <a:t>Απορρόφηση</a:t>
            </a:r>
          </a:p>
        </p:txBody>
      </p:sp>
    </p:spTree>
    <p:extLst>
      <p:ext uri="{BB962C8B-B14F-4D97-AF65-F5344CB8AC3E}">
        <p14:creationId xmlns:p14="http://schemas.microsoft.com/office/powerpoint/2010/main" val="7342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352425" y="727720"/>
            <a:ext cx="835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C0128"/>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75000"/>
              <a:buFont typeface="Wingdings" pitchFamily="2" charset="2"/>
              <a:buChar char="v"/>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C0128"/>
              </a:buClr>
              <a:buSzPct val="75000"/>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75000"/>
              <a:buFont typeface="Wingdings" pitchFamily="2" charset="2"/>
              <a:buChar char="²"/>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5pPr>
            <a:lvl6pPr marL="25146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6pPr>
            <a:lvl7pPr marL="29718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7pPr>
            <a:lvl8pPr marL="34290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8pPr>
            <a:lvl9pPr marL="3886200" indent="-228600" algn="l" rtl="0" fontAlgn="base" hangingPunct="0">
              <a:spcBef>
                <a:spcPct val="20000"/>
              </a:spcBef>
              <a:spcAft>
                <a:spcPct val="0"/>
              </a:spcAft>
              <a:buClr>
                <a:srgbClr val="FC0128"/>
              </a:buClr>
              <a:buSzPct val="80000"/>
              <a:buFont typeface="Wingdings" pitchFamily="2" charset="2"/>
              <a:buChar char="w"/>
              <a:defRPr kumimoji="1" sz="2000">
                <a:solidFill>
                  <a:schemeClr val="tx1"/>
                </a:solidFill>
                <a:latin typeface="+mn-lt"/>
                <a:ea typeface="+mn-ea"/>
              </a:defRPr>
            </a:lvl9pPr>
          </a:lstStyle>
          <a:p>
            <a:pPr eaLnBrk="1"/>
            <a:r>
              <a:rPr lang="el-GR" altLang="ja-JP" sz="2000" b="1" dirty="0"/>
              <a:t>Βαθμιδωτή </a:t>
            </a:r>
            <a:r>
              <a:rPr lang="el-GR" altLang="ja-JP" sz="2000" b="1" dirty="0" err="1"/>
              <a:t>έκλουση</a:t>
            </a:r>
            <a:r>
              <a:rPr lang="en-US" altLang="ja-JP" sz="2000" dirty="0"/>
              <a:t>: </a:t>
            </a:r>
            <a:r>
              <a:rPr lang="el-GR" altLang="ja-JP" sz="2000" dirty="0"/>
              <a:t>η σύσταση της κινητής φάσης μεταβάλλεται συνεχώς</a:t>
            </a:r>
            <a:endParaRPr lang="en-US" altLang="ja-JP" sz="2000" dirty="0"/>
          </a:p>
          <a:p>
            <a:pPr marL="0" indent="0" eaLnBrk="1">
              <a:buNone/>
            </a:pPr>
            <a:endParaRPr lang="en-US" altLang="ja-JP" sz="1000" dirty="0"/>
          </a:p>
          <a:p>
            <a:pPr marL="0" indent="0" eaLnBrk="1">
              <a:buNone/>
            </a:pPr>
            <a:r>
              <a:rPr lang="el-GR" altLang="ja-JP" sz="2000" dirty="0"/>
              <a:t>Αν η σύνθεση της κινητής φάσης αλλάζει τότε είναι δυνατόν να επιτευχθεί εξίσου καλός διαχωρισμός σε μικρότερο χρόνο</a:t>
            </a:r>
            <a:endParaRPr lang="en-US" altLang="ja-JP" sz="2000" dirty="0"/>
          </a:p>
        </p:txBody>
      </p:sp>
      <p:sp>
        <p:nvSpPr>
          <p:cNvPr id="3" name="Rectangle 2"/>
          <p:cNvSpPr>
            <a:spLocks noChangeArrowheads="1"/>
          </p:cNvSpPr>
          <p:nvPr/>
        </p:nvSpPr>
        <p:spPr bwMode="auto">
          <a:xfrm>
            <a:off x="1714500" y="2089150"/>
            <a:ext cx="5016500" cy="3416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4" name="Line 5"/>
          <p:cNvSpPr>
            <a:spLocks noChangeShapeType="1"/>
          </p:cNvSpPr>
          <p:nvPr/>
        </p:nvSpPr>
        <p:spPr bwMode="auto">
          <a:xfrm>
            <a:off x="1708150" y="5283200"/>
            <a:ext cx="8382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5" name="Arc 6"/>
          <p:cNvSpPr>
            <a:spLocks/>
          </p:cNvSpPr>
          <p:nvPr/>
        </p:nvSpPr>
        <p:spPr bwMode="auto">
          <a:xfrm>
            <a:off x="2546350" y="5054600"/>
            <a:ext cx="76200" cy="2286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6" name="Line 7"/>
          <p:cNvSpPr>
            <a:spLocks noChangeShapeType="1"/>
          </p:cNvSpPr>
          <p:nvPr/>
        </p:nvSpPr>
        <p:spPr bwMode="auto">
          <a:xfrm flipV="1">
            <a:off x="2622550" y="2997200"/>
            <a:ext cx="76200" cy="2057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7" name="Line 8"/>
          <p:cNvSpPr>
            <a:spLocks noChangeShapeType="1"/>
          </p:cNvSpPr>
          <p:nvPr/>
        </p:nvSpPr>
        <p:spPr bwMode="auto">
          <a:xfrm>
            <a:off x="2698750" y="2997200"/>
            <a:ext cx="76200" cy="21336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8" name="Arc 9"/>
          <p:cNvSpPr>
            <a:spLocks/>
          </p:cNvSpPr>
          <p:nvPr/>
        </p:nvSpPr>
        <p:spPr bwMode="auto">
          <a:xfrm>
            <a:off x="2776538" y="5130800"/>
            <a:ext cx="152400" cy="1524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9" name="Arc 10"/>
          <p:cNvSpPr>
            <a:spLocks/>
          </p:cNvSpPr>
          <p:nvPr/>
        </p:nvSpPr>
        <p:spPr bwMode="auto">
          <a:xfrm>
            <a:off x="2927350" y="5054600"/>
            <a:ext cx="76200" cy="2286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0" name="Line 11"/>
          <p:cNvSpPr>
            <a:spLocks noChangeShapeType="1"/>
          </p:cNvSpPr>
          <p:nvPr/>
        </p:nvSpPr>
        <p:spPr bwMode="auto">
          <a:xfrm flipV="1">
            <a:off x="3003550" y="4140200"/>
            <a:ext cx="76200" cy="914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1" name="Line 12"/>
          <p:cNvSpPr>
            <a:spLocks noChangeShapeType="1"/>
          </p:cNvSpPr>
          <p:nvPr/>
        </p:nvSpPr>
        <p:spPr bwMode="auto">
          <a:xfrm>
            <a:off x="3079750" y="4064000"/>
            <a:ext cx="76200" cy="9906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2" name="Arc 13"/>
          <p:cNvSpPr>
            <a:spLocks/>
          </p:cNvSpPr>
          <p:nvPr/>
        </p:nvSpPr>
        <p:spPr bwMode="auto">
          <a:xfrm>
            <a:off x="3157538" y="5054600"/>
            <a:ext cx="152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3" name="Arc 14"/>
          <p:cNvSpPr>
            <a:spLocks/>
          </p:cNvSpPr>
          <p:nvPr/>
        </p:nvSpPr>
        <p:spPr bwMode="auto">
          <a:xfrm>
            <a:off x="3308350" y="4978400"/>
            <a:ext cx="76200" cy="3048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4" name="Line 15"/>
          <p:cNvSpPr>
            <a:spLocks noChangeShapeType="1"/>
          </p:cNvSpPr>
          <p:nvPr/>
        </p:nvSpPr>
        <p:spPr bwMode="auto">
          <a:xfrm flipV="1">
            <a:off x="3384550" y="3149600"/>
            <a:ext cx="76200" cy="1828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5" name="Line 16"/>
          <p:cNvSpPr>
            <a:spLocks noChangeShapeType="1"/>
          </p:cNvSpPr>
          <p:nvPr/>
        </p:nvSpPr>
        <p:spPr bwMode="auto">
          <a:xfrm>
            <a:off x="3460750" y="3149600"/>
            <a:ext cx="76200" cy="19050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6" name="Arc 17"/>
          <p:cNvSpPr>
            <a:spLocks/>
          </p:cNvSpPr>
          <p:nvPr/>
        </p:nvSpPr>
        <p:spPr bwMode="auto">
          <a:xfrm>
            <a:off x="3538538" y="5054600"/>
            <a:ext cx="152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7" name="Arc 18"/>
          <p:cNvSpPr>
            <a:spLocks/>
          </p:cNvSpPr>
          <p:nvPr/>
        </p:nvSpPr>
        <p:spPr bwMode="auto">
          <a:xfrm>
            <a:off x="3689350" y="4978400"/>
            <a:ext cx="76200" cy="3048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18" name="Line 19"/>
          <p:cNvSpPr>
            <a:spLocks noChangeShapeType="1"/>
          </p:cNvSpPr>
          <p:nvPr/>
        </p:nvSpPr>
        <p:spPr bwMode="auto">
          <a:xfrm flipV="1">
            <a:off x="3765550" y="4368800"/>
            <a:ext cx="76200" cy="6096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19" name="Line 20"/>
          <p:cNvSpPr>
            <a:spLocks noChangeShapeType="1"/>
          </p:cNvSpPr>
          <p:nvPr/>
        </p:nvSpPr>
        <p:spPr bwMode="auto">
          <a:xfrm>
            <a:off x="3841750" y="4292600"/>
            <a:ext cx="76200" cy="7620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0" name="Arc 21"/>
          <p:cNvSpPr>
            <a:spLocks/>
          </p:cNvSpPr>
          <p:nvPr/>
        </p:nvSpPr>
        <p:spPr bwMode="auto">
          <a:xfrm>
            <a:off x="3919538" y="5054600"/>
            <a:ext cx="152400" cy="228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21" name="Line 22"/>
          <p:cNvSpPr>
            <a:spLocks noChangeShapeType="1"/>
          </p:cNvSpPr>
          <p:nvPr/>
        </p:nvSpPr>
        <p:spPr bwMode="auto">
          <a:xfrm>
            <a:off x="4070350" y="5283200"/>
            <a:ext cx="2286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2" name="Line 23"/>
          <p:cNvSpPr>
            <a:spLocks noChangeShapeType="1"/>
          </p:cNvSpPr>
          <p:nvPr/>
        </p:nvSpPr>
        <p:spPr bwMode="auto">
          <a:xfrm flipV="1">
            <a:off x="1708150" y="2463800"/>
            <a:ext cx="3733800" cy="2209800"/>
          </a:xfrm>
          <a:prstGeom prst="line">
            <a:avLst/>
          </a:prstGeom>
          <a:noFill/>
          <a:ln w="190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3" name="Line 24"/>
          <p:cNvSpPr>
            <a:spLocks noChangeShapeType="1"/>
          </p:cNvSpPr>
          <p:nvPr/>
        </p:nvSpPr>
        <p:spPr bwMode="auto">
          <a:xfrm>
            <a:off x="5441950" y="2463800"/>
            <a:ext cx="609600" cy="0"/>
          </a:xfrm>
          <a:prstGeom prst="line">
            <a:avLst/>
          </a:prstGeom>
          <a:noFill/>
          <a:ln w="190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4" name="Line 25"/>
          <p:cNvSpPr>
            <a:spLocks noChangeShapeType="1"/>
          </p:cNvSpPr>
          <p:nvPr/>
        </p:nvSpPr>
        <p:spPr bwMode="auto">
          <a:xfrm>
            <a:off x="6051550" y="2463800"/>
            <a:ext cx="0" cy="2133600"/>
          </a:xfrm>
          <a:prstGeom prst="line">
            <a:avLst/>
          </a:prstGeom>
          <a:noFill/>
          <a:ln w="190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5" name="Line 26"/>
          <p:cNvSpPr>
            <a:spLocks noChangeShapeType="1"/>
          </p:cNvSpPr>
          <p:nvPr/>
        </p:nvSpPr>
        <p:spPr bwMode="auto">
          <a:xfrm>
            <a:off x="6051550" y="4597400"/>
            <a:ext cx="685800" cy="0"/>
          </a:xfrm>
          <a:prstGeom prst="line">
            <a:avLst/>
          </a:prstGeom>
          <a:noFill/>
          <a:ln w="190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6" name="Line 27"/>
          <p:cNvSpPr>
            <a:spLocks noChangeShapeType="1"/>
          </p:cNvSpPr>
          <p:nvPr/>
        </p:nvSpPr>
        <p:spPr bwMode="auto">
          <a:xfrm flipH="1">
            <a:off x="1708150" y="2463800"/>
            <a:ext cx="3733800" cy="0"/>
          </a:xfrm>
          <a:prstGeom prst="line">
            <a:avLst/>
          </a:prstGeom>
          <a:noFill/>
          <a:ln w="1905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7" name="Rectangle 26"/>
          <p:cNvSpPr>
            <a:spLocks noChangeArrowheads="1"/>
          </p:cNvSpPr>
          <p:nvPr/>
        </p:nvSpPr>
        <p:spPr bwMode="auto">
          <a:xfrm>
            <a:off x="1082675" y="224155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000">
                <a:solidFill>
                  <a:schemeClr val="accent2"/>
                </a:solidFill>
              </a:rPr>
              <a:t>95%</a:t>
            </a:r>
          </a:p>
        </p:txBody>
      </p:sp>
      <p:sp>
        <p:nvSpPr>
          <p:cNvPr id="28" name="Rectangle 27"/>
          <p:cNvSpPr>
            <a:spLocks noChangeArrowheads="1"/>
          </p:cNvSpPr>
          <p:nvPr/>
        </p:nvSpPr>
        <p:spPr bwMode="auto">
          <a:xfrm>
            <a:off x="1082675" y="445135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n-US" altLang="ja-JP" sz="2000">
                <a:solidFill>
                  <a:schemeClr val="accent2"/>
                </a:solidFill>
              </a:rPr>
              <a:t>30%</a:t>
            </a:r>
          </a:p>
        </p:txBody>
      </p:sp>
      <p:sp>
        <p:nvSpPr>
          <p:cNvPr id="29" name="Rectangle 28"/>
          <p:cNvSpPr>
            <a:spLocks noChangeArrowheads="1"/>
          </p:cNvSpPr>
          <p:nvPr/>
        </p:nvSpPr>
        <p:spPr bwMode="auto">
          <a:xfrm rot="10800000">
            <a:off x="722127" y="2124075"/>
            <a:ext cx="43217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l-GR" altLang="ja-JP" sz="1600" dirty="0">
                <a:solidFill>
                  <a:schemeClr val="accent2"/>
                </a:solidFill>
              </a:rPr>
              <a:t>Συγκέντρωση </a:t>
            </a:r>
            <a:r>
              <a:rPr kumimoji="1" lang="en-US" altLang="ja-JP" sz="1600" dirty="0">
                <a:solidFill>
                  <a:schemeClr val="accent2"/>
                </a:solidFill>
              </a:rPr>
              <a:t>CH</a:t>
            </a:r>
            <a:r>
              <a:rPr kumimoji="1" lang="en-US" altLang="ja-JP" sz="1600" baseline="-25000" dirty="0">
                <a:solidFill>
                  <a:schemeClr val="accent2"/>
                </a:solidFill>
              </a:rPr>
              <a:t>3</a:t>
            </a:r>
            <a:r>
              <a:rPr kumimoji="1" lang="en-US" altLang="ja-JP" sz="1600" dirty="0">
                <a:solidFill>
                  <a:schemeClr val="accent2"/>
                </a:solidFill>
              </a:rPr>
              <a:t>CN</a:t>
            </a:r>
            <a:r>
              <a:rPr kumimoji="1" lang="el-GR" altLang="ja-JP" sz="1600" dirty="0">
                <a:solidFill>
                  <a:schemeClr val="accent2"/>
                </a:solidFill>
              </a:rPr>
              <a:t> </a:t>
            </a:r>
            <a:endParaRPr kumimoji="1" lang="en-US" altLang="ja-JP" sz="1600" dirty="0">
              <a:solidFill>
                <a:schemeClr val="accent2"/>
              </a:solidFill>
            </a:endParaRPr>
          </a:p>
        </p:txBody>
      </p:sp>
      <p:sp>
        <p:nvSpPr>
          <p:cNvPr id="30" name="Arc 31"/>
          <p:cNvSpPr>
            <a:spLocks/>
          </p:cNvSpPr>
          <p:nvPr/>
        </p:nvSpPr>
        <p:spPr bwMode="auto">
          <a:xfrm>
            <a:off x="4298950" y="4902200"/>
            <a:ext cx="76200" cy="3810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31" name="Line 32"/>
          <p:cNvSpPr>
            <a:spLocks noChangeShapeType="1"/>
          </p:cNvSpPr>
          <p:nvPr/>
        </p:nvSpPr>
        <p:spPr bwMode="auto">
          <a:xfrm flipV="1">
            <a:off x="4375150" y="3378200"/>
            <a:ext cx="76200" cy="15240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2" name="Line 33"/>
          <p:cNvSpPr>
            <a:spLocks noChangeShapeType="1"/>
          </p:cNvSpPr>
          <p:nvPr/>
        </p:nvSpPr>
        <p:spPr bwMode="auto">
          <a:xfrm>
            <a:off x="4451350" y="3378200"/>
            <a:ext cx="76200" cy="1676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3" name="Arc 34"/>
          <p:cNvSpPr>
            <a:spLocks/>
          </p:cNvSpPr>
          <p:nvPr/>
        </p:nvSpPr>
        <p:spPr bwMode="auto">
          <a:xfrm>
            <a:off x="4529138" y="4978400"/>
            <a:ext cx="228600" cy="3048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34" name="Line 35"/>
          <p:cNvSpPr>
            <a:spLocks noChangeShapeType="1"/>
          </p:cNvSpPr>
          <p:nvPr/>
        </p:nvSpPr>
        <p:spPr bwMode="auto">
          <a:xfrm>
            <a:off x="4756150" y="5283200"/>
            <a:ext cx="1524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5" name="Arc 36"/>
          <p:cNvSpPr>
            <a:spLocks/>
          </p:cNvSpPr>
          <p:nvPr/>
        </p:nvSpPr>
        <p:spPr bwMode="auto">
          <a:xfrm>
            <a:off x="4908550" y="4978400"/>
            <a:ext cx="76200" cy="304800"/>
          </a:xfrm>
          <a:custGeom>
            <a:avLst/>
            <a:gdLst>
              <a:gd name="T0" fmla="*/ 51815958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36" name="Line 37"/>
          <p:cNvSpPr>
            <a:spLocks noChangeShapeType="1"/>
          </p:cNvSpPr>
          <p:nvPr/>
        </p:nvSpPr>
        <p:spPr bwMode="auto">
          <a:xfrm flipV="1">
            <a:off x="4984750" y="3683000"/>
            <a:ext cx="76200" cy="1295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7" name="Line 38"/>
          <p:cNvSpPr>
            <a:spLocks noChangeShapeType="1"/>
          </p:cNvSpPr>
          <p:nvPr/>
        </p:nvSpPr>
        <p:spPr bwMode="auto">
          <a:xfrm>
            <a:off x="5060950" y="3683000"/>
            <a:ext cx="76200" cy="1447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38" name="Arc 39"/>
          <p:cNvSpPr>
            <a:spLocks/>
          </p:cNvSpPr>
          <p:nvPr/>
        </p:nvSpPr>
        <p:spPr bwMode="auto">
          <a:xfrm>
            <a:off x="5138738" y="5130800"/>
            <a:ext cx="152400" cy="1524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a:p>
        </p:txBody>
      </p:sp>
      <p:sp>
        <p:nvSpPr>
          <p:cNvPr id="39" name="Line 40"/>
          <p:cNvSpPr>
            <a:spLocks noChangeShapeType="1"/>
          </p:cNvSpPr>
          <p:nvPr/>
        </p:nvSpPr>
        <p:spPr bwMode="auto">
          <a:xfrm>
            <a:off x="5289550" y="5283200"/>
            <a:ext cx="14478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40" name="Rectangle 39"/>
          <p:cNvSpPr>
            <a:spLocks noChangeArrowheads="1"/>
          </p:cNvSpPr>
          <p:nvPr/>
        </p:nvSpPr>
        <p:spPr bwMode="auto">
          <a:xfrm>
            <a:off x="2196958" y="2241550"/>
            <a:ext cx="397538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dirty="0">
                <a:solidFill>
                  <a:srgbClr val="000000"/>
                </a:solidFill>
              </a:rPr>
              <a:t>Χρωματογραφία αντίστροφης φάσης </a:t>
            </a:r>
            <a:endParaRPr kumimoji="1" lang="en-US" altLang="ja-JP" dirty="0">
              <a:solidFill>
                <a:srgbClr val="000000"/>
              </a:solidFill>
            </a:endParaRPr>
          </a:p>
        </p:txBody>
      </p:sp>
      <p:sp>
        <p:nvSpPr>
          <p:cNvPr id="42" name="TextBox 41"/>
          <p:cNvSpPr txBox="1"/>
          <p:nvPr/>
        </p:nvSpPr>
        <p:spPr>
          <a:xfrm>
            <a:off x="3579282" y="147052"/>
            <a:ext cx="1671035" cy="584775"/>
          </a:xfrm>
          <a:prstGeom prst="rect">
            <a:avLst/>
          </a:prstGeom>
          <a:noFill/>
        </p:spPr>
        <p:txBody>
          <a:bodyPr wrap="none" rtlCol="0">
            <a:spAutoFit/>
          </a:bodyPr>
          <a:lstStyle/>
          <a:p>
            <a:r>
              <a:rPr lang="el-GR" sz="3200" b="1" dirty="0" err="1"/>
              <a:t>Έκλουση</a:t>
            </a:r>
            <a:endParaRPr lang="el-GR" sz="3200" b="1" dirty="0"/>
          </a:p>
        </p:txBody>
      </p:sp>
      <p:sp>
        <p:nvSpPr>
          <p:cNvPr id="43" name="TextBox 42"/>
          <p:cNvSpPr txBox="1"/>
          <p:nvPr/>
        </p:nvSpPr>
        <p:spPr>
          <a:xfrm>
            <a:off x="3689350" y="5626835"/>
            <a:ext cx="2043636" cy="369332"/>
          </a:xfrm>
          <a:prstGeom prst="rect">
            <a:avLst/>
          </a:prstGeom>
          <a:noFill/>
        </p:spPr>
        <p:txBody>
          <a:bodyPr wrap="none" rtlCol="0">
            <a:spAutoFit/>
          </a:bodyPr>
          <a:lstStyle/>
          <a:p>
            <a:r>
              <a:rPr lang="el-GR" dirty="0"/>
              <a:t>Χρόνος ανάλυσης, </a:t>
            </a:r>
            <a:r>
              <a:rPr lang="en-US" dirty="0"/>
              <a:t>t</a:t>
            </a:r>
            <a:endParaRPr lang="el-GR" dirty="0"/>
          </a:p>
        </p:txBody>
      </p:sp>
      <p:sp>
        <p:nvSpPr>
          <p:cNvPr id="44" name="TextBox 43"/>
          <p:cNvSpPr txBox="1"/>
          <p:nvPr/>
        </p:nvSpPr>
        <p:spPr>
          <a:xfrm>
            <a:off x="6948264" y="3203832"/>
            <a:ext cx="461665" cy="1352293"/>
          </a:xfrm>
          <a:prstGeom prst="rect">
            <a:avLst/>
          </a:prstGeom>
          <a:noFill/>
        </p:spPr>
        <p:txBody>
          <a:bodyPr vert="vert270" wrap="none" rtlCol="0">
            <a:spAutoFit/>
          </a:bodyPr>
          <a:lstStyle/>
          <a:p>
            <a:r>
              <a:rPr lang="el-GR" dirty="0"/>
              <a:t>Απορρόφηση</a:t>
            </a:r>
          </a:p>
        </p:txBody>
      </p:sp>
    </p:spTree>
    <p:extLst>
      <p:ext uri="{BB962C8B-B14F-4D97-AF65-F5344CB8AC3E}">
        <p14:creationId xmlns:p14="http://schemas.microsoft.com/office/powerpoint/2010/main" val="209691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68313" y="188913"/>
            <a:ext cx="8229600" cy="1143000"/>
          </a:xfrm>
        </p:spPr>
        <p:txBody>
          <a:bodyPr>
            <a:normAutofit/>
          </a:bodyPr>
          <a:lstStyle/>
          <a:p>
            <a:pPr eaLnBrk="1" hangingPunct="1"/>
            <a:r>
              <a:rPr lang="el-GR" altLang="en-US" sz="3200" b="1" dirty="0"/>
              <a:t>Έκλουση</a:t>
            </a:r>
          </a:p>
        </p:txBody>
      </p:sp>
      <p:pic>
        <p:nvPicPr>
          <p:cNvPr id="2" name="Picture 1"/>
          <p:cNvPicPr>
            <a:picLocks noChangeAspect="1"/>
          </p:cNvPicPr>
          <p:nvPr/>
        </p:nvPicPr>
        <p:blipFill>
          <a:blip r:embed="rId2"/>
          <a:stretch>
            <a:fillRect/>
          </a:stretch>
        </p:blipFill>
        <p:spPr>
          <a:xfrm>
            <a:off x="827584" y="1916832"/>
            <a:ext cx="7694612" cy="2688505"/>
          </a:xfrm>
          <a:prstGeom prst="rect">
            <a:avLst/>
          </a:prstGeom>
        </p:spPr>
      </p:pic>
    </p:spTree>
    <p:extLst>
      <p:ext uri="{BB962C8B-B14F-4D97-AF65-F5344CB8AC3E}">
        <p14:creationId xmlns:p14="http://schemas.microsoft.com/office/powerpoint/2010/main" val="242564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468313" y="188913"/>
            <a:ext cx="8229600" cy="1143000"/>
          </a:xfrm>
        </p:spPr>
        <p:txBody>
          <a:bodyPr>
            <a:normAutofit/>
          </a:bodyPr>
          <a:lstStyle/>
          <a:p>
            <a:pPr eaLnBrk="1" hangingPunct="1"/>
            <a:r>
              <a:rPr lang="el-GR" altLang="en-US" sz="3200" b="1" dirty="0"/>
              <a:t>Έκλουση</a:t>
            </a:r>
          </a:p>
        </p:txBody>
      </p:sp>
      <p:pic>
        <p:nvPicPr>
          <p:cNvPr id="16387" name="Picture 4" descr="http://www.unimicrotech.com/images/CEC_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557338"/>
            <a:ext cx="6899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07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000" b="1" dirty="0"/>
              <a:t>Χρωματογραφία</a:t>
            </a:r>
          </a:p>
        </p:txBody>
      </p:sp>
      <p:sp>
        <p:nvSpPr>
          <p:cNvPr id="4" name="Content Placeholder 3"/>
          <p:cNvSpPr txBox="1">
            <a:spLocks noGrp="1"/>
          </p:cNvSpPr>
          <p:nvPr>
            <p:ph idx="1"/>
          </p:nvPr>
        </p:nvSpPr>
        <p:spPr>
          <a:xfrm>
            <a:off x="514680" y="1342882"/>
            <a:ext cx="8229600" cy="1554272"/>
          </a:xfrm>
          <a:prstGeom prst="rect">
            <a:avLst/>
          </a:prstGeom>
          <a:noFill/>
        </p:spPr>
        <p:txBody>
          <a:bodyPr wrap="square" rtlCol="0">
            <a:spAutoFit/>
          </a:bodyPr>
          <a:lstStyle/>
          <a:p>
            <a:pPr marL="0" indent="0">
              <a:buNone/>
            </a:pPr>
            <a:r>
              <a:rPr lang="el-GR" sz="1900" dirty="0">
                <a:solidFill>
                  <a:schemeClr val="tx1">
                    <a:lumMod val="95000"/>
                    <a:lumOff val="5000"/>
                  </a:schemeClr>
                </a:solidFill>
              </a:rPr>
              <a:t>Ο διαχωρισμός των συστατικών βασίζεται στο διαφορετικό βαθμό αλληλεπίδρασης του κάθε συστατικού με τις δύο φάσεις. Ο διαφορετικός βαθμός αλληλεπίδρασης οφείλεται στις διαφορές των συστατικών του δείγματος σε ορισμένα φυσικοχημικά χαρακτηριστικά τους όπως π.χ. το μέγεθος του μορίου, το φορτίο, την πτητικότητα, τη διαλυτότητα</a:t>
            </a:r>
          </a:p>
        </p:txBody>
      </p:sp>
      <p:sp>
        <p:nvSpPr>
          <p:cNvPr id="5" name="Rectangle 4"/>
          <p:cNvSpPr>
            <a:spLocks noChangeArrowheads="1"/>
          </p:cNvSpPr>
          <p:nvPr/>
        </p:nvSpPr>
        <p:spPr bwMode="auto">
          <a:xfrm>
            <a:off x="1389240" y="5843626"/>
            <a:ext cx="5353153" cy="428035"/>
          </a:xfrm>
          <a:prstGeom prst="rect">
            <a:avLst/>
          </a:prstGeom>
          <a:solidFill>
            <a:schemeClr val="bg1">
              <a:lumMod val="50000"/>
            </a:schemeClr>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6" name="Oval 5"/>
          <p:cNvSpPr>
            <a:spLocks noChangeArrowheads="1"/>
          </p:cNvSpPr>
          <p:nvPr/>
        </p:nvSpPr>
        <p:spPr bwMode="auto">
          <a:xfrm>
            <a:off x="1446762" y="4523851"/>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 name="Oval 6"/>
          <p:cNvSpPr>
            <a:spLocks noChangeArrowheads="1"/>
          </p:cNvSpPr>
          <p:nvPr/>
        </p:nvSpPr>
        <p:spPr bwMode="auto">
          <a:xfrm>
            <a:off x="1446762" y="477353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8" name="Rectangle 7"/>
          <p:cNvSpPr>
            <a:spLocks noChangeArrowheads="1"/>
          </p:cNvSpPr>
          <p:nvPr/>
        </p:nvSpPr>
        <p:spPr bwMode="auto">
          <a:xfrm>
            <a:off x="1389240" y="5103482"/>
            <a:ext cx="5353153" cy="734199"/>
          </a:xfrm>
          <a:prstGeom prst="rect">
            <a:avLst/>
          </a:prstGeom>
          <a:solidFill>
            <a:schemeClr val="tx2">
              <a:lumMod val="40000"/>
              <a:lumOff val="60000"/>
            </a:schemeClr>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9" name="Oval 8"/>
          <p:cNvSpPr>
            <a:spLocks noChangeArrowheads="1"/>
          </p:cNvSpPr>
          <p:nvPr/>
        </p:nvSpPr>
        <p:spPr bwMode="auto">
          <a:xfrm>
            <a:off x="1747555" y="5656361"/>
            <a:ext cx="255254"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0" name="Oval 9"/>
          <p:cNvSpPr>
            <a:spLocks noChangeArrowheads="1"/>
          </p:cNvSpPr>
          <p:nvPr/>
        </p:nvSpPr>
        <p:spPr bwMode="auto">
          <a:xfrm>
            <a:off x="1826648" y="5371004"/>
            <a:ext cx="256453"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1" name="Oval 10"/>
          <p:cNvSpPr>
            <a:spLocks noChangeArrowheads="1"/>
          </p:cNvSpPr>
          <p:nvPr/>
        </p:nvSpPr>
        <p:spPr bwMode="auto">
          <a:xfrm>
            <a:off x="3195195" y="5326417"/>
            <a:ext cx="255254"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2" name="Oval 11"/>
          <p:cNvSpPr>
            <a:spLocks noChangeArrowheads="1"/>
          </p:cNvSpPr>
          <p:nvPr/>
        </p:nvSpPr>
        <p:spPr bwMode="auto">
          <a:xfrm>
            <a:off x="2252071"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3" name="Oval 12"/>
          <p:cNvSpPr>
            <a:spLocks noChangeArrowheads="1"/>
          </p:cNvSpPr>
          <p:nvPr/>
        </p:nvSpPr>
        <p:spPr bwMode="auto">
          <a:xfrm>
            <a:off x="2769771" y="5665278"/>
            <a:ext cx="256453"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4" name="Oval 13"/>
          <p:cNvSpPr>
            <a:spLocks noChangeArrowheads="1"/>
          </p:cNvSpPr>
          <p:nvPr/>
        </p:nvSpPr>
        <p:spPr bwMode="auto">
          <a:xfrm>
            <a:off x="3287470"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5" name="Oval 14"/>
          <p:cNvSpPr>
            <a:spLocks noChangeArrowheads="1"/>
          </p:cNvSpPr>
          <p:nvPr/>
        </p:nvSpPr>
        <p:spPr bwMode="auto">
          <a:xfrm>
            <a:off x="4898089" y="5451260"/>
            <a:ext cx="257652"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6" name="Oval 15"/>
          <p:cNvSpPr>
            <a:spLocks noChangeArrowheads="1"/>
          </p:cNvSpPr>
          <p:nvPr/>
        </p:nvSpPr>
        <p:spPr bwMode="auto">
          <a:xfrm>
            <a:off x="6393665" y="5344252"/>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7" name="Arc 15"/>
          <p:cNvSpPr>
            <a:spLocks/>
          </p:cNvSpPr>
          <p:nvPr/>
        </p:nvSpPr>
        <p:spPr bwMode="auto">
          <a:xfrm>
            <a:off x="1734372" y="4880547"/>
            <a:ext cx="115044" cy="749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8" name="Arc 16"/>
          <p:cNvSpPr>
            <a:spLocks/>
          </p:cNvSpPr>
          <p:nvPr/>
        </p:nvSpPr>
        <p:spPr bwMode="auto">
          <a:xfrm>
            <a:off x="1734372" y="4673217"/>
            <a:ext cx="167773" cy="64205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9" name="Arc 17"/>
          <p:cNvSpPr>
            <a:spLocks/>
          </p:cNvSpPr>
          <p:nvPr/>
        </p:nvSpPr>
        <p:spPr bwMode="auto">
          <a:xfrm>
            <a:off x="2137027" y="5415591"/>
            <a:ext cx="983868" cy="68367"/>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0" name="Arc 18"/>
          <p:cNvSpPr>
            <a:spLocks/>
          </p:cNvSpPr>
          <p:nvPr/>
        </p:nvSpPr>
        <p:spPr bwMode="auto">
          <a:xfrm>
            <a:off x="3517558" y="5415591"/>
            <a:ext cx="1323009" cy="178348"/>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1" name="Arc 19"/>
          <p:cNvSpPr>
            <a:spLocks/>
          </p:cNvSpPr>
          <p:nvPr/>
        </p:nvSpPr>
        <p:spPr bwMode="auto">
          <a:xfrm>
            <a:off x="5243222" y="5379921"/>
            <a:ext cx="1150443" cy="169431"/>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2" name="Rectangle 21"/>
          <p:cNvSpPr>
            <a:spLocks noChangeArrowheads="1"/>
          </p:cNvSpPr>
          <p:nvPr/>
        </p:nvSpPr>
        <p:spPr bwMode="auto">
          <a:xfrm>
            <a:off x="3577478" y="5929828"/>
            <a:ext cx="981798" cy="554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spcBef>
                <a:spcPct val="50000"/>
              </a:spcBef>
            </a:pPr>
            <a:r>
              <a:rPr kumimoji="1" lang="el-GR" altLang="ja-JP" sz="1500" b="1" dirty="0"/>
              <a:t>Στατική φάση</a:t>
            </a:r>
          </a:p>
        </p:txBody>
      </p:sp>
      <p:sp>
        <p:nvSpPr>
          <p:cNvPr id="23" name="Rectangle 22"/>
          <p:cNvSpPr>
            <a:spLocks noChangeArrowheads="1"/>
          </p:cNvSpPr>
          <p:nvPr/>
        </p:nvSpPr>
        <p:spPr bwMode="auto">
          <a:xfrm>
            <a:off x="5050639" y="4496265"/>
            <a:ext cx="1505162" cy="3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r>
              <a:rPr kumimoji="1" lang="el-GR" altLang="ja-JP" sz="1300" b="1" dirty="0"/>
              <a:t>   </a:t>
            </a:r>
            <a:r>
              <a:rPr kumimoji="1" lang="el-GR" altLang="ja-JP" sz="1500" b="1" dirty="0"/>
              <a:t>Κινητή φάση</a:t>
            </a:r>
          </a:p>
        </p:txBody>
      </p:sp>
      <p:sp>
        <p:nvSpPr>
          <p:cNvPr id="24" name="Text Box 27"/>
          <p:cNvSpPr txBox="1">
            <a:spLocks noChangeArrowheads="1"/>
          </p:cNvSpPr>
          <p:nvPr/>
        </p:nvSpPr>
        <p:spPr bwMode="auto">
          <a:xfrm>
            <a:off x="228553" y="4219298"/>
            <a:ext cx="7583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400" dirty="0">
                <a:solidFill>
                  <a:schemeClr val="accent2"/>
                </a:solidFill>
              </a:rPr>
              <a:t>Ουσία που κατανέμεται πιο σημαντικά στην κινητή φάση (έχει μεγαλύτερη αγχιστεία για αυτήν)</a:t>
            </a:r>
            <a:endParaRPr kumimoji="1" lang="en-US" altLang="ja-JP" sz="1400" dirty="0">
              <a:solidFill>
                <a:schemeClr val="accent2"/>
              </a:solidFill>
            </a:endParaRPr>
          </a:p>
        </p:txBody>
      </p:sp>
      <p:sp>
        <p:nvSpPr>
          <p:cNvPr id="25" name="Text Box 28"/>
          <p:cNvSpPr txBox="1">
            <a:spLocks noChangeArrowheads="1"/>
          </p:cNvSpPr>
          <p:nvPr/>
        </p:nvSpPr>
        <p:spPr bwMode="auto">
          <a:xfrm>
            <a:off x="54784" y="4808386"/>
            <a:ext cx="4640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r>
              <a:rPr kumimoji="1" lang="el-GR" altLang="ja-JP" sz="1400" dirty="0">
                <a:solidFill>
                  <a:schemeClr val="hlink"/>
                </a:solidFill>
              </a:rPr>
              <a:t>Ουσία που κατανέμεται πιο σημαντικά στη στατική φάση</a:t>
            </a:r>
            <a:endParaRPr kumimoji="1" lang="en-US" altLang="ja-JP" sz="1400" dirty="0">
              <a:solidFill>
                <a:schemeClr val="hlink"/>
              </a:solidFill>
            </a:endParaRPr>
          </a:p>
        </p:txBody>
      </p:sp>
      <p:sp>
        <p:nvSpPr>
          <p:cNvPr id="26" name="Line 29"/>
          <p:cNvSpPr>
            <a:spLocks noChangeShapeType="1"/>
          </p:cNvSpPr>
          <p:nvPr/>
        </p:nvSpPr>
        <p:spPr bwMode="auto">
          <a:xfrm>
            <a:off x="2021983"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7" name="Line 30"/>
          <p:cNvSpPr>
            <a:spLocks noChangeShapeType="1"/>
          </p:cNvSpPr>
          <p:nvPr/>
        </p:nvSpPr>
        <p:spPr bwMode="auto">
          <a:xfrm>
            <a:off x="3057381"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8" name="Line 31"/>
          <p:cNvSpPr>
            <a:spLocks noChangeShapeType="1"/>
          </p:cNvSpPr>
          <p:nvPr/>
        </p:nvSpPr>
        <p:spPr bwMode="auto">
          <a:xfrm>
            <a:off x="2539682"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9" name="AutoShape 32"/>
          <p:cNvSpPr>
            <a:spLocks noChangeArrowheads="1"/>
          </p:cNvSpPr>
          <p:nvPr/>
        </p:nvSpPr>
        <p:spPr bwMode="auto">
          <a:xfrm>
            <a:off x="5077002" y="4844877"/>
            <a:ext cx="1380531" cy="178348"/>
          </a:xfrm>
          <a:prstGeom prst="rightArrow">
            <a:avLst>
              <a:gd name="adj1" fmla="val 50000"/>
              <a:gd name="adj2" fmla="val 120000"/>
            </a:avLst>
          </a:prstGeom>
          <a:solidFill>
            <a:schemeClr val="tx2">
              <a:lumMod val="40000"/>
              <a:lumOff val="60000"/>
            </a:schemeClr>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pic>
        <p:nvPicPr>
          <p:cNvPr id="3" name="Picture 2"/>
          <p:cNvPicPr>
            <a:picLocks noChangeAspect="1"/>
          </p:cNvPicPr>
          <p:nvPr/>
        </p:nvPicPr>
        <p:blipFill>
          <a:blip r:embed="rId2"/>
          <a:stretch>
            <a:fillRect/>
          </a:stretch>
        </p:blipFill>
        <p:spPr>
          <a:xfrm>
            <a:off x="7483543" y="4523851"/>
            <a:ext cx="1533525" cy="1485900"/>
          </a:xfrm>
          <a:prstGeom prst="rect">
            <a:avLst/>
          </a:prstGeom>
        </p:spPr>
      </p:pic>
      <p:sp>
        <p:nvSpPr>
          <p:cNvPr id="30" name="Freeform 29"/>
          <p:cNvSpPr/>
          <p:nvPr/>
        </p:nvSpPr>
        <p:spPr>
          <a:xfrm>
            <a:off x="6709391" y="5093224"/>
            <a:ext cx="1266151" cy="1152347"/>
          </a:xfrm>
          <a:custGeom>
            <a:avLst/>
            <a:gdLst>
              <a:gd name="connsiteX0" fmla="*/ 0 w 1394689"/>
              <a:gd name="connsiteY0" fmla="*/ 78290 h 1152347"/>
              <a:gd name="connsiteX1" fmla="*/ 1030514 w 1394689"/>
              <a:gd name="connsiteY1" fmla="*/ 20232 h 1152347"/>
              <a:gd name="connsiteX2" fmla="*/ 1393371 w 1394689"/>
              <a:gd name="connsiteY2" fmla="*/ 383090 h 1152347"/>
              <a:gd name="connsiteX3" fmla="*/ 928914 w 1394689"/>
              <a:gd name="connsiteY3" fmla="*/ 833032 h 1152347"/>
              <a:gd name="connsiteX4" fmla="*/ 130628 w 1394689"/>
              <a:gd name="connsiteY4" fmla="*/ 1137832 h 1152347"/>
              <a:gd name="connsiteX5" fmla="*/ 130628 w 1394689"/>
              <a:gd name="connsiteY5" fmla="*/ 1137832 h 1152347"/>
              <a:gd name="connsiteX6" fmla="*/ 827314 w 1394689"/>
              <a:gd name="connsiteY6" fmla="*/ 891090 h 1152347"/>
              <a:gd name="connsiteX7" fmla="*/ 130628 w 1394689"/>
              <a:gd name="connsiteY7" fmla="*/ 1152347 h 115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689" h="1152347">
                <a:moveTo>
                  <a:pt x="0" y="78290"/>
                </a:moveTo>
                <a:cubicBezTo>
                  <a:pt x="399143" y="23861"/>
                  <a:pt x="798286" y="-30568"/>
                  <a:pt x="1030514" y="20232"/>
                </a:cubicBezTo>
                <a:cubicBezTo>
                  <a:pt x="1262742" y="71032"/>
                  <a:pt x="1410304" y="247623"/>
                  <a:pt x="1393371" y="383090"/>
                </a:cubicBezTo>
                <a:cubicBezTo>
                  <a:pt x="1376438" y="518557"/>
                  <a:pt x="1139371" y="707242"/>
                  <a:pt x="928914" y="833032"/>
                </a:cubicBezTo>
                <a:cubicBezTo>
                  <a:pt x="718457" y="958822"/>
                  <a:pt x="130628" y="1137832"/>
                  <a:pt x="130628" y="1137832"/>
                </a:cubicBezTo>
                <a:lnTo>
                  <a:pt x="130628" y="1137832"/>
                </a:lnTo>
                <a:lnTo>
                  <a:pt x="827314" y="891090"/>
                </a:lnTo>
                <a:cubicBezTo>
                  <a:pt x="827314" y="893509"/>
                  <a:pt x="478971" y="1022928"/>
                  <a:pt x="130628" y="115234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6113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468313" y="188913"/>
            <a:ext cx="8229600" cy="1143000"/>
          </a:xfrm>
        </p:spPr>
        <p:txBody>
          <a:bodyPr>
            <a:normAutofit/>
          </a:bodyPr>
          <a:lstStyle/>
          <a:p>
            <a:pPr eaLnBrk="1" hangingPunct="1"/>
            <a:r>
              <a:rPr lang="el-GR" altLang="en-US" sz="3200" b="1" dirty="0"/>
              <a:t>‘Εκλουση</a:t>
            </a:r>
          </a:p>
        </p:txBody>
      </p:sp>
      <p:pic>
        <p:nvPicPr>
          <p:cNvPr id="18435" name="Picture 2" descr="http://www.chromacademy.com/essential-guide/dec2010/fig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00213"/>
            <a:ext cx="55626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833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539750" y="260350"/>
            <a:ext cx="8229600" cy="1143000"/>
          </a:xfrm>
        </p:spPr>
        <p:txBody>
          <a:bodyPr>
            <a:normAutofit/>
          </a:bodyPr>
          <a:lstStyle/>
          <a:p>
            <a:pPr eaLnBrk="1" hangingPunct="1"/>
            <a:r>
              <a:rPr lang="en-US" altLang="en-US" sz="3000" b="1" dirty="0"/>
              <a:t>HPLC </a:t>
            </a:r>
            <a:r>
              <a:rPr lang="el-GR" altLang="en-US" sz="3000" b="1" dirty="0"/>
              <a:t>Αντίστροφης Φάσης</a:t>
            </a:r>
            <a:endParaRPr lang="el-GR" altLang="en-US" sz="3000" dirty="0"/>
          </a:p>
        </p:txBody>
      </p:sp>
      <p:pic>
        <p:nvPicPr>
          <p:cNvPr id="28675" name="Picture 2" descr="https://www.shodex.com/assets/images/shodeximg/s01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773238"/>
            <a:ext cx="4392612"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4 - Ορθογώνιο"/>
          <p:cNvSpPr>
            <a:spLocks noChangeArrowheads="1"/>
          </p:cNvSpPr>
          <p:nvPr/>
        </p:nvSpPr>
        <p:spPr bwMode="auto">
          <a:xfrm>
            <a:off x="179388" y="1628775"/>
            <a:ext cx="41052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000" dirty="0"/>
              <a:t>Για δείγματα πολλών συστατικών χρησιμοποιείται κινητή φάση μεταβλητής σύστασης (</a:t>
            </a:r>
            <a:r>
              <a:rPr lang="en-US" altLang="en-US" sz="2000" dirty="0"/>
              <a:t>gradient):</a:t>
            </a:r>
          </a:p>
          <a:p>
            <a:pPr eaLnBrk="1" hangingPunct="1"/>
            <a:endParaRPr lang="en-US" altLang="en-US" sz="2000" dirty="0"/>
          </a:p>
          <a:p>
            <a:pPr eaLnBrk="1" hangingPunct="1"/>
            <a:r>
              <a:rPr lang="en-US" altLang="en-US" sz="2000" dirty="0"/>
              <a:t>• </a:t>
            </a:r>
            <a:r>
              <a:rPr lang="el-GR" altLang="en-US" sz="2000" dirty="0"/>
              <a:t>Αρχικά διοχετεύεται κινητή φάση αποτελούμενη από μεγάλο ποσοστό υδατικής φάσης και με την πάροδο του χρόνου αυξάνεται το ποσοστό της οργανικής φάσης.</a:t>
            </a:r>
            <a:endParaRPr lang="en-US" altLang="en-US" sz="2000" dirty="0"/>
          </a:p>
          <a:p>
            <a:pPr eaLnBrk="1" hangingPunct="1"/>
            <a:r>
              <a:rPr lang="en-US" altLang="en-US" sz="2000" dirty="0"/>
              <a:t>• </a:t>
            </a:r>
            <a:r>
              <a:rPr lang="el-GR" altLang="en-US" sz="2000" dirty="0"/>
              <a:t>Ο οργανικός διαλύτης αυξάνει την ισχύ της κινητής φάσης και έτσι εκλούονται τα συστατικά, που λόγω χημικής συγγένειας παρέμεναν συνδεδεμένα στη στατική φάση. </a:t>
            </a:r>
            <a:endParaRPr lang="en-US" altLang="en-US" sz="2000" dirty="0"/>
          </a:p>
        </p:txBody>
      </p:sp>
      <p:sp>
        <p:nvSpPr>
          <p:cNvPr id="2" name="Rectangle 1"/>
          <p:cNvSpPr/>
          <p:nvPr/>
        </p:nvSpPr>
        <p:spPr>
          <a:xfrm>
            <a:off x="3059832" y="6384478"/>
            <a:ext cx="5709518" cy="646331"/>
          </a:xfrm>
          <a:prstGeom prst="rect">
            <a:avLst/>
          </a:prstGeom>
        </p:spPr>
        <p:txBody>
          <a:bodyPr wrap="square">
            <a:spAutoFit/>
          </a:bodyPr>
          <a:lstStyle/>
          <a:p>
            <a:r>
              <a:rPr lang="el-GR" dirty="0">
                <a:hlinkClick r:id="rId3"/>
              </a:rPr>
              <a:t>https://www.youtube.com/watch?v=r06S7UO1DF4</a:t>
            </a:r>
            <a:endParaRPr lang="el-GR" dirty="0"/>
          </a:p>
          <a:p>
            <a:endParaRPr lang="en-US" dirty="0"/>
          </a:p>
        </p:txBody>
      </p:sp>
    </p:spTree>
    <p:extLst>
      <p:ext uri="{BB962C8B-B14F-4D97-AF65-F5344CB8AC3E}">
        <p14:creationId xmlns:p14="http://schemas.microsoft.com/office/powerpoint/2010/main" val="743346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5" descr="http://www.hitachi-hightech.com/image/global/products/science/tech/ana/lc/basic/lc_course3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16" y="2954134"/>
            <a:ext cx="7632849" cy="31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5 - Ορθογώνιο"/>
          <p:cNvSpPr>
            <a:spLocks noChangeArrowheads="1"/>
          </p:cNvSpPr>
          <p:nvPr/>
        </p:nvSpPr>
        <p:spPr bwMode="auto">
          <a:xfrm>
            <a:off x="481443" y="1179909"/>
            <a:ext cx="82092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100" dirty="0">
                <a:latin typeface="+mn-lt"/>
              </a:rPr>
              <a:t> Όγκος δείγματος:</a:t>
            </a:r>
            <a:r>
              <a:rPr lang="en-US" altLang="en-US" sz="2100" dirty="0">
                <a:latin typeface="+mn-lt"/>
              </a:rPr>
              <a:t> 5-100 </a:t>
            </a:r>
            <a:r>
              <a:rPr lang="en-US" altLang="en-US" sz="2100" dirty="0" err="1">
                <a:latin typeface="+mn-lt"/>
              </a:rPr>
              <a:t>μL</a:t>
            </a:r>
            <a:endParaRPr lang="el-GR" altLang="en-US" sz="2100" dirty="0">
              <a:latin typeface="+mn-lt"/>
            </a:endParaRPr>
          </a:p>
          <a:p>
            <a:pPr eaLnBrk="1" hangingPunct="1"/>
            <a:endParaRPr lang="el-GR" altLang="en-US" sz="2100" dirty="0">
              <a:latin typeface="+mn-lt"/>
            </a:endParaRPr>
          </a:p>
          <a:p>
            <a:pPr eaLnBrk="1" hangingPunct="1">
              <a:buFont typeface="Arial" panose="020B0604020202020204" pitchFamily="34" charset="0"/>
              <a:buChar char="•"/>
            </a:pPr>
            <a:r>
              <a:rPr lang="el-GR" altLang="en-US" sz="2100" dirty="0">
                <a:latin typeface="+mn-lt"/>
              </a:rPr>
              <a:t> Δυνατότητα χρήσης αυτόματου</a:t>
            </a:r>
          </a:p>
          <a:p>
            <a:pPr eaLnBrk="1" hangingPunct="1"/>
            <a:r>
              <a:rPr lang="el-GR" altLang="en-US" sz="2100" dirty="0">
                <a:latin typeface="+mn-lt"/>
              </a:rPr>
              <a:t> δειγματολήπτη (</a:t>
            </a:r>
            <a:r>
              <a:rPr lang="en-US" altLang="en-US" sz="2100" dirty="0" err="1">
                <a:latin typeface="+mn-lt"/>
              </a:rPr>
              <a:t>autosampler</a:t>
            </a:r>
            <a:r>
              <a:rPr lang="en-US" altLang="en-US" sz="2100" dirty="0">
                <a:latin typeface="+mn-lt"/>
              </a:rPr>
              <a:t>)</a:t>
            </a:r>
            <a:endParaRPr lang="el-GR" altLang="en-US" sz="2100" dirty="0">
              <a:latin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89466"/>
            <a:ext cx="3604226" cy="217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00192" y="1584374"/>
            <a:ext cx="537815" cy="576064"/>
          </a:xfrm>
          <a:prstGeom prst="rect">
            <a:avLst/>
          </a:prstGeom>
          <a:noFill/>
          <a:ln w="412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458" name="1 - Τίτλος"/>
          <p:cNvSpPr>
            <a:spLocks noGrp="1"/>
          </p:cNvSpPr>
          <p:nvPr>
            <p:ph type="title"/>
          </p:nvPr>
        </p:nvSpPr>
        <p:spPr>
          <a:xfrm>
            <a:off x="447041" y="-352321"/>
            <a:ext cx="8229600" cy="1143000"/>
          </a:xfrm>
          <a:solidFill>
            <a:schemeClr val="bg1"/>
          </a:solidFill>
        </p:spPr>
        <p:txBody>
          <a:bodyPr>
            <a:normAutofit/>
          </a:bodyPr>
          <a:lstStyle/>
          <a:p>
            <a:pPr eaLnBrk="1" hangingPunct="1"/>
            <a:r>
              <a:rPr lang="el-GR" altLang="en-US" sz="3000" b="1" dirty="0"/>
              <a:t>2. Σύστημα εισαγωγής δείγματος</a:t>
            </a:r>
          </a:p>
        </p:txBody>
      </p:sp>
      <p:sp>
        <p:nvSpPr>
          <p:cNvPr id="4" name="Rectangle 3"/>
          <p:cNvSpPr/>
          <p:nvPr/>
        </p:nvSpPr>
        <p:spPr>
          <a:xfrm>
            <a:off x="251520" y="6282013"/>
            <a:ext cx="9200681" cy="923330"/>
          </a:xfrm>
          <a:prstGeom prst="rect">
            <a:avLst/>
          </a:prstGeom>
        </p:spPr>
        <p:txBody>
          <a:bodyPr wrap="square">
            <a:spAutoFit/>
          </a:bodyPr>
          <a:lstStyle/>
          <a:p>
            <a:r>
              <a:rPr lang="el-GR" dirty="0">
                <a:solidFill>
                  <a:schemeClr val="accent1">
                    <a:lumMod val="75000"/>
                  </a:schemeClr>
                </a:solidFill>
              </a:rPr>
              <a:t>http://www.instrumentalchemistry.com/liquidphase/pages/sampleloop.htm </a:t>
            </a:r>
          </a:p>
          <a:p>
            <a:r>
              <a:rPr lang="en-US" dirty="0">
                <a:solidFill>
                  <a:schemeClr val="accent1">
                    <a:lumMod val="75000"/>
                  </a:schemeClr>
                </a:solidFill>
              </a:rPr>
              <a:t>https://www.youtube.com/watch?v=OAs4oixMfa4</a:t>
            </a:r>
          </a:p>
          <a:p>
            <a:endParaRPr lang="en-US" dirty="0">
              <a:solidFill>
                <a:schemeClr val="accent1">
                  <a:lumMod val="75000"/>
                </a:schemeClr>
              </a:solidFill>
            </a:endParaRPr>
          </a:p>
        </p:txBody>
      </p:sp>
    </p:spTree>
    <p:extLst>
      <p:ext uri="{BB962C8B-B14F-4D97-AF65-F5344CB8AC3E}">
        <p14:creationId xmlns:p14="http://schemas.microsoft.com/office/powerpoint/2010/main" val="2495018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395288" y="0"/>
            <a:ext cx="8229600" cy="809625"/>
          </a:xfrm>
        </p:spPr>
        <p:txBody>
          <a:bodyPr>
            <a:normAutofit/>
          </a:bodyPr>
          <a:lstStyle/>
          <a:p>
            <a:pPr eaLnBrk="1" hangingPunct="1"/>
            <a:r>
              <a:rPr lang="el-GR" altLang="en-US" sz="3000" b="1" dirty="0"/>
              <a:t>3. Η στήλη</a:t>
            </a:r>
          </a:p>
        </p:txBody>
      </p:sp>
      <p:pic>
        <p:nvPicPr>
          <p:cNvPr id="20483" name="Picture 5" descr="http://www.chromacademy.com/essential-guide/march_2012/fi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45444"/>
            <a:ext cx="496887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5 - Ορθογώνιο"/>
          <p:cNvSpPr>
            <a:spLocks noChangeArrowheads="1"/>
          </p:cNvSpPr>
          <p:nvPr/>
        </p:nvSpPr>
        <p:spPr bwMode="auto">
          <a:xfrm>
            <a:off x="611188" y="45085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000" dirty="0"/>
              <a:t> Μήκος στήλης: ~ 20 </a:t>
            </a:r>
            <a:r>
              <a:rPr lang="en-US" altLang="en-US" sz="2000" dirty="0"/>
              <a:t>cm</a:t>
            </a:r>
            <a:endParaRPr lang="el-GR" altLang="en-US" sz="2000" dirty="0"/>
          </a:p>
        </p:txBody>
      </p:sp>
      <p:sp>
        <p:nvSpPr>
          <p:cNvPr id="20485" name="6 - Ορθογώνιο"/>
          <p:cNvSpPr>
            <a:spLocks noChangeArrowheads="1"/>
          </p:cNvSpPr>
          <p:nvPr/>
        </p:nvSpPr>
        <p:spPr bwMode="auto">
          <a:xfrm>
            <a:off x="684213" y="836613"/>
            <a:ext cx="7848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200" dirty="0"/>
              <a:t>Η «καρδιά» της χρωματογραφικής ανάλυσης</a:t>
            </a:r>
          </a:p>
        </p:txBody>
      </p:sp>
      <p:sp>
        <p:nvSpPr>
          <p:cNvPr id="20486" name="7 - Ορθογώνιο"/>
          <p:cNvSpPr>
            <a:spLocks noChangeArrowheads="1"/>
          </p:cNvSpPr>
          <p:nvPr/>
        </p:nvSpPr>
        <p:spPr bwMode="auto">
          <a:xfrm>
            <a:off x="611188" y="4868863"/>
            <a:ext cx="8461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000" dirty="0"/>
              <a:t>Υλικά κατασκευής:</a:t>
            </a:r>
          </a:p>
          <a:p>
            <a:pPr eaLnBrk="1" hangingPunct="1"/>
            <a:r>
              <a:rPr lang="el-GR" altLang="en-US" sz="2000" dirty="0">
                <a:sym typeface="Wingdings" panose="05000000000000000000" pitchFamily="2" charset="2"/>
              </a:rPr>
              <a:t> </a:t>
            </a:r>
            <a:r>
              <a:rPr lang="el-GR" altLang="en-US" sz="2000" dirty="0"/>
              <a:t>Ανοξείδωτο ατσάλι (</a:t>
            </a:r>
            <a:r>
              <a:rPr lang="en-US" altLang="en-US" sz="2000" dirty="0"/>
              <a:t>Stainless steel</a:t>
            </a:r>
            <a:r>
              <a:rPr lang="el-GR" altLang="en-US" sz="2000" dirty="0"/>
              <a:t>)</a:t>
            </a:r>
            <a:endParaRPr lang="en-US" altLang="en-US" sz="2000" dirty="0"/>
          </a:p>
          <a:p>
            <a:pPr eaLnBrk="1" hangingPunct="1"/>
            <a:r>
              <a:rPr lang="el-GR" altLang="en-US" sz="2000" dirty="0">
                <a:sym typeface="Wingdings" panose="05000000000000000000" pitchFamily="2" charset="2"/>
              </a:rPr>
              <a:t> </a:t>
            </a:r>
            <a:r>
              <a:rPr lang="el-GR" altLang="en-US" sz="2000" dirty="0"/>
              <a:t>Γυαλί (</a:t>
            </a:r>
            <a:r>
              <a:rPr lang="en-US" altLang="en-US" sz="2000" dirty="0"/>
              <a:t>Glass) (</a:t>
            </a:r>
            <a:r>
              <a:rPr lang="el-GR" altLang="en-US" sz="2000" dirty="0"/>
              <a:t>για βιομόρια</a:t>
            </a:r>
            <a:r>
              <a:rPr lang="en-US" altLang="en-US" sz="2000" dirty="0"/>
              <a:t>)</a:t>
            </a:r>
          </a:p>
          <a:p>
            <a:pPr eaLnBrk="1" hangingPunct="1"/>
            <a:r>
              <a:rPr lang="el-GR" altLang="en-US" sz="2000" dirty="0">
                <a:sym typeface="Wingdings" panose="05000000000000000000" pitchFamily="2" charset="2"/>
              </a:rPr>
              <a:t> </a:t>
            </a:r>
            <a:r>
              <a:rPr lang="el-GR" altLang="en-US" sz="2000" dirty="0"/>
              <a:t>Πολυμερές </a:t>
            </a:r>
            <a:r>
              <a:rPr lang="en-US" altLang="en-US" sz="2000" dirty="0"/>
              <a:t>PEEK </a:t>
            </a:r>
            <a:r>
              <a:rPr lang="el-GR" altLang="en-US" sz="2000" dirty="0"/>
              <a:t>(</a:t>
            </a:r>
            <a:r>
              <a:rPr lang="en-US" altLang="en-US" sz="2000" dirty="0" err="1"/>
              <a:t>PolyEtherEtherKetone</a:t>
            </a:r>
            <a:r>
              <a:rPr lang="en-US" altLang="en-US" sz="2000" dirty="0"/>
              <a:t> polymer</a:t>
            </a:r>
            <a:r>
              <a:rPr lang="el-GR" altLang="en-US" sz="2000" dirty="0"/>
              <a:t>)</a:t>
            </a:r>
            <a:r>
              <a:rPr lang="en-US" altLang="en-US" sz="2000" dirty="0"/>
              <a:t> (</a:t>
            </a:r>
            <a:r>
              <a:rPr lang="el-GR" altLang="en-US" sz="2000" dirty="0"/>
              <a:t>βιοσυμβατό και χημικά αδρανές για τους χρησιμοποιούμενους διαλύτες</a:t>
            </a:r>
            <a:r>
              <a:rPr lang="en-US" altLang="en-US" sz="2000" dirty="0"/>
              <a: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360488"/>
            <a:ext cx="3604226" cy="217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84168" y="1988840"/>
            <a:ext cx="1656184" cy="576064"/>
          </a:xfrm>
          <a:prstGeom prst="rect">
            <a:avLst/>
          </a:prstGeom>
          <a:noFill/>
          <a:ln w="3810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174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395288" y="0"/>
            <a:ext cx="8229600" cy="1143000"/>
          </a:xfrm>
        </p:spPr>
        <p:txBody>
          <a:bodyPr>
            <a:normAutofit/>
          </a:bodyPr>
          <a:lstStyle/>
          <a:p>
            <a:pPr eaLnBrk="1" hangingPunct="1"/>
            <a:r>
              <a:rPr lang="el-GR" altLang="en-US" sz="3000" b="1" dirty="0"/>
              <a:t>3. Η στήλη</a:t>
            </a:r>
          </a:p>
        </p:txBody>
      </p:sp>
      <p:sp>
        <p:nvSpPr>
          <p:cNvPr id="21507" name="4 - Ορθογώνιο"/>
          <p:cNvSpPr>
            <a:spLocks noChangeArrowheads="1"/>
          </p:cNvSpPr>
          <p:nvPr/>
        </p:nvSpPr>
        <p:spPr bwMode="auto">
          <a:xfrm>
            <a:off x="431800" y="1228397"/>
            <a:ext cx="8280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sz="2000" b="1" dirty="0"/>
              <a:t>Τύποι χρωματογραφικών στηλών στην</a:t>
            </a:r>
            <a:r>
              <a:rPr lang="en-US" altLang="en-US" sz="2000" b="1" dirty="0"/>
              <a:t> HPLC:</a:t>
            </a:r>
            <a:endParaRPr lang="el-GR" altLang="en-US" sz="2000" b="1" dirty="0"/>
          </a:p>
          <a:p>
            <a:pPr algn="ctr" eaLnBrk="1" hangingPunct="1"/>
            <a:r>
              <a:rPr lang="el-GR" altLang="en-US" sz="2000" b="1" dirty="0"/>
              <a:t>(ανάλογα με την εσωτερική διάμετρο και το μήκος της στήλης)</a:t>
            </a:r>
          </a:p>
          <a:p>
            <a:pPr eaLnBrk="1" hangingPunct="1"/>
            <a:endParaRPr lang="en-US" altLang="en-US" sz="2000" b="1" dirty="0"/>
          </a:p>
          <a:p>
            <a:pPr eaLnBrk="1" hangingPunct="1"/>
            <a:r>
              <a:rPr lang="en-US" altLang="en-US" sz="2000" dirty="0"/>
              <a:t>•</a:t>
            </a:r>
            <a:r>
              <a:rPr lang="el-GR" altLang="en-US" sz="2000" dirty="0"/>
              <a:t>Αναλυτικές</a:t>
            </a:r>
            <a:r>
              <a:rPr lang="en-US" altLang="en-US" sz="2000" dirty="0"/>
              <a:t> (Analytical)</a:t>
            </a:r>
            <a:endParaRPr lang="el-GR" altLang="en-US" sz="2000" dirty="0"/>
          </a:p>
          <a:p>
            <a:pPr eaLnBrk="1" hangingPunct="1"/>
            <a:r>
              <a:rPr lang="el-GR" altLang="en-US" sz="2000" dirty="0"/>
              <a:t>(</a:t>
            </a:r>
            <a:r>
              <a:rPr lang="en-US" altLang="en-US" sz="2000" dirty="0" err="1"/>
              <a:t>i.d</a:t>
            </a:r>
            <a:r>
              <a:rPr lang="en-US" altLang="en-US" sz="2000" dirty="0"/>
              <a:t>=1</a:t>
            </a:r>
            <a:r>
              <a:rPr lang="el-GR" altLang="en-US" sz="2000" dirty="0"/>
              <a:t>,</a:t>
            </a:r>
            <a:r>
              <a:rPr lang="en-US" altLang="en-US" sz="2000" dirty="0"/>
              <a:t>0</a:t>
            </a:r>
            <a:r>
              <a:rPr lang="el-GR" altLang="en-US" sz="2000" dirty="0"/>
              <a:t>-</a:t>
            </a:r>
            <a:r>
              <a:rPr lang="en-US" altLang="en-US" sz="2000" dirty="0"/>
              <a:t>4</a:t>
            </a:r>
            <a:r>
              <a:rPr lang="el-GR" altLang="en-US" sz="2000" dirty="0"/>
              <a:t>,</a:t>
            </a:r>
            <a:r>
              <a:rPr lang="en-US" altLang="en-US" sz="2000" dirty="0"/>
              <a:t>6mm</a:t>
            </a:r>
            <a:r>
              <a:rPr lang="el-GR" altLang="en-US" sz="2000" dirty="0"/>
              <a:t>,</a:t>
            </a:r>
            <a:r>
              <a:rPr lang="en-US" altLang="en-US" sz="2000" dirty="0"/>
              <a:t> l=15 –250 mm</a:t>
            </a:r>
            <a:r>
              <a:rPr lang="el-GR" altLang="en-US" sz="2000" dirty="0"/>
              <a:t>)</a:t>
            </a:r>
          </a:p>
          <a:p>
            <a:pPr eaLnBrk="1" hangingPunct="1"/>
            <a:endParaRPr lang="en-US" altLang="en-US" sz="2000" dirty="0"/>
          </a:p>
          <a:p>
            <a:pPr eaLnBrk="1" hangingPunct="1"/>
            <a:r>
              <a:rPr lang="en-US" altLang="en-US" sz="2000" dirty="0"/>
              <a:t>•</a:t>
            </a:r>
            <a:r>
              <a:rPr lang="el-GR" altLang="en-US" sz="2000" dirty="0"/>
              <a:t>Παρασκευαστικές</a:t>
            </a:r>
            <a:r>
              <a:rPr lang="en-US" altLang="en-US" sz="2000" dirty="0"/>
              <a:t> (Preparative)</a:t>
            </a:r>
          </a:p>
          <a:p>
            <a:pPr eaLnBrk="1" hangingPunct="1"/>
            <a:r>
              <a:rPr lang="en-US" altLang="en-US" sz="2000" dirty="0"/>
              <a:t>(</a:t>
            </a:r>
            <a:r>
              <a:rPr lang="en-US" altLang="en-US" sz="2000" dirty="0" err="1"/>
              <a:t>i.d.</a:t>
            </a:r>
            <a:r>
              <a:rPr lang="en-US" altLang="en-US" sz="2000" dirty="0"/>
              <a:t> &gt; 4,6 mm, l</a:t>
            </a:r>
            <a:r>
              <a:rPr lang="el-GR" altLang="en-US" sz="2000" dirty="0"/>
              <a:t>=</a:t>
            </a:r>
            <a:r>
              <a:rPr lang="en-US" altLang="en-US" sz="2000" dirty="0"/>
              <a:t> 50 –250 mm)</a:t>
            </a:r>
          </a:p>
          <a:p>
            <a:pPr eaLnBrk="1" hangingPunct="1"/>
            <a:endParaRPr lang="en-US" altLang="en-US" sz="2000" dirty="0"/>
          </a:p>
          <a:p>
            <a:pPr eaLnBrk="1" hangingPunct="1"/>
            <a:r>
              <a:rPr lang="en-US" altLang="en-US" sz="2000" dirty="0"/>
              <a:t>• </a:t>
            </a:r>
            <a:r>
              <a:rPr lang="el-GR" altLang="en-US" sz="2000" dirty="0"/>
              <a:t>Τριχοειδείς (</a:t>
            </a:r>
            <a:r>
              <a:rPr lang="en-US" altLang="en-US" sz="2000" dirty="0"/>
              <a:t>Capillary</a:t>
            </a:r>
            <a:r>
              <a:rPr lang="el-GR" altLang="en-US" sz="2000" dirty="0"/>
              <a:t>)</a:t>
            </a:r>
            <a:endParaRPr lang="en-US" altLang="en-US" sz="2000" dirty="0"/>
          </a:p>
          <a:p>
            <a:pPr eaLnBrk="1" hangingPunct="1"/>
            <a:r>
              <a:rPr lang="en-US" altLang="en-US" sz="2000" dirty="0"/>
              <a:t>(</a:t>
            </a:r>
            <a:r>
              <a:rPr lang="en-US" altLang="en-US" sz="2000" dirty="0" err="1"/>
              <a:t>i.d.</a:t>
            </a:r>
            <a:r>
              <a:rPr lang="en-US" altLang="en-US" sz="2000" dirty="0"/>
              <a:t> 0,1 -1,0 mm, </a:t>
            </a:r>
            <a:r>
              <a:rPr lang="el-GR" altLang="en-US" sz="2000" dirty="0"/>
              <a:t>διάφορα μήκη</a:t>
            </a:r>
            <a:r>
              <a:rPr lang="en-US" altLang="en-US" sz="2000" dirty="0"/>
              <a:t>)</a:t>
            </a:r>
            <a:endParaRPr lang="el-GR" altLang="en-US" sz="2000" dirty="0"/>
          </a:p>
          <a:p>
            <a:pPr eaLnBrk="1" hangingPunct="1"/>
            <a:endParaRPr lang="en-US" altLang="en-US" sz="2000" dirty="0"/>
          </a:p>
          <a:p>
            <a:pPr eaLnBrk="1" hangingPunct="1"/>
            <a:r>
              <a:rPr lang="en-US" altLang="en-US" sz="2000" dirty="0"/>
              <a:t>•</a:t>
            </a:r>
            <a:r>
              <a:rPr lang="el-GR" altLang="en-US" sz="2000" dirty="0"/>
              <a:t> Νανο (</a:t>
            </a:r>
            <a:r>
              <a:rPr lang="en-US" altLang="en-US" sz="2000" dirty="0"/>
              <a:t>Nano</a:t>
            </a:r>
            <a:r>
              <a:rPr lang="el-GR" altLang="en-US" sz="2000" dirty="0"/>
              <a:t>)</a:t>
            </a:r>
          </a:p>
          <a:p>
            <a:pPr eaLnBrk="1" hangingPunct="1"/>
            <a:r>
              <a:rPr lang="en-US" altLang="en-US" sz="2000" dirty="0"/>
              <a:t>(</a:t>
            </a:r>
            <a:r>
              <a:rPr lang="en-US" altLang="en-US" sz="2000" dirty="0" err="1"/>
              <a:t>i.d.</a:t>
            </a:r>
            <a:r>
              <a:rPr lang="en-US" altLang="en-US" sz="2000" dirty="0"/>
              <a:t> &lt; 0.1 mm</a:t>
            </a:r>
            <a:r>
              <a:rPr lang="el-GR" altLang="en-US" sz="2000" dirty="0"/>
              <a:t> ή </a:t>
            </a:r>
            <a:r>
              <a:rPr lang="en-US" altLang="en-US" sz="2000" dirty="0" err="1"/>
              <a:t>i.d.</a:t>
            </a:r>
            <a:r>
              <a:rPr lang="en-US" altLang="en-US" sz="2000" dirty="0"/>
              <a:t> &lt; 100 </a:t>
            </a:r>
            <a:r>
              <a:rPr lang="en-US" altLang="en-US" sz="2000" dirty="0" err="1"/>
              <a:t>μm</a:t>
            </a:r>
            <a:r>
              <a:rPr lang="en-US" altLang="en-US" sz="2000" dirty="0"/>
              <a:t>)</a:t>
            </a:r>
          </a:p>
        </p:txBody>
      </p:sp>
    </p:spTree>
    <p:extLst>
      <p:ext uri="{BB962C8B-B14F-4D97-AF65-F5344CB8AC3E}">
        <p14:creationId xmlns:p14="http://schemas.microsoft.com/office/powerpoint/2010/main" val="342381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395288" y="0"/>
            <a:ext cx="8229600" cy="1143000"/>
          </a:xfrm>
        </p:spPr>
        <p:txBody>
          <a:bodyPr>
            <a:normAutofit/>
          </a:bodyPr>
          <a:lstStyle/>
          <a:p>
            <a:pPr eaLnBrk="1" hangingPunct="1"/>
            <a:r>
              <a:rPr lang="el-GR" altLang="en-US" sz="3000" b="1" dirty="0"/>
              <a:t>3. Η στήλη</a:t>
            </a:r>
            <a:br>
              <a:rPr lang="el-GR" altLang="en-US" sz="3000" b="1" dirty="0"/>
            </a:br>
            <a:r>
              <a:rPr lang="el-GR" altLang="en-US" sz="3000" b="1" dirty="0"/>
              <a:t>Υλικά πλήρωσης της στήλης</a:t>
            </a:r>
          </a:p>
        </p:txBody>
      </p:sp>
      <p:sp>
        <p:nvSpPr>
          <p:cNvPr id="22531" name="4 - Ορθογώνιο"/>
          <p:cNvSpPr>
            <a:spLocks noChangeArrowheads="1"/>
          </p:cNvSpPr>
          <p:nvPr/>
        </p:nvSpPr>
        <p:spPr bwMode="auto">
          <a:xfrm>
            <a:off x="539750" y="1268413"/>
            <a:ext cx="64087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200" dirty="0">
                <a:latin typeface="+mn-lt"/>
              </a:rPr>
              <a:t> Πορώδη σωματίδια μικρής διαμέτρου</a:t>
            </a:r>
            <a:r>
              <a:rPr lang="en-US" altLang="en-US" sz="2200" dirty="0">
                <a:latin typeface="+mn-lt"/>
              </a:rPr>
              <a:t>.</a:t>
            </a:r>
          </a:p>
          <a:p>
            <a:pPr eaLnBrk="1" hangingPunct="1"/>
            <a:r>
              <a:rPr lang="el-GR" altLang="en-US" sz="2200" dirty="0">
                <a:latin typeface="+mn-lt"/>
              </a:rPr>
              <a:t>(</a:t>
            </a:r>
            <a:r>
              <a:rPr lang="en-US" altLang="en-US" sz="2200" dirty="0">
                <a:latin typeface="+mn-lt"/>
              </a:rPr>
              <a:t>5</a:t>
            </a:r>
            <a:r>
              <a:rPr lang="el-GR" altLang="en-US" sz="2200" dirty="0">
                <a:latin typeface="+mn-lt"/>
              </a:rPr>
              <a:t> </a:t>
            </a:r>
            <a:r>
              <a:rPr lang="en-US" altLang="en-US" sz="2200" dirty="0" err="1">
                <a:latin typeface="+mn-lt"/>
              </a:rPr>
              <a:t>μm</a:t>
            </a:r>
            <a:r>
              <a:rPr lang="en-US" altLang="en-US" sz="2200" dirty="0">
                <a:latin typeface="+mn-lt"/>
              </a:rPr>
              <a:t>, 3</a:t>
            </a:r>
            <a:r>
              <a:rPr lang="el-GR" altLang="en-US" sz="2200" dirty="0">
                <a:latin typeface="+mn-lt"/>
              </a:rPr>
              <a:t>,</a:t>
            </a:r>
            <a:r>
              <a:rPr lang="en-US" altLang="en-US" sz="2200" dirty="0">
                <a:latin typeface="+mn-lt"/>
              </a:rPr>
              <a:t>5</a:t>
            </a:r>
            <a:r>
              <a:rPr lang="el-GR" altLang="en-US" sz="2200" dirty="0">
                <a:latin typeface="+mn-lt"/>
              </a:rPr>
              <a:t> </a:t>
            </a:r>
            <a:r>
              <a:rPr lang="en-US" altLang="en-US" sz="2200" dirty="0" err="1">
                <a:latin typeface="+mn-lt"/>
              </a:rPr>
              <a:t>μm</a:t>
            </a:r>
            <a:r>
              <a:rPr lang="en-US" altLang="en-US" sz="2200" dirty="0">
                <a:latin typeface="+mn-lt"/>
              </a:rPr>
              <a:t> and 1</a:t>
            </a:r>
            <a:r>
              <a:rPr lang="el-GR" altLang="en-US" sz="2200" dirty="0">
                <a:latin typeface="+mn-lt"/>
              </a:rPr>
              <a:t>,</a:t>
            </a:r>
            <a:r>
              <a:rPr lang="en-US" altLang="en-US" sz="2200" dirty="0">
                <a:latin typeface="+mn-lt"/>
              </a:rPr>
              <a:t>8</a:t>
            </a:r>
            <a:r>
              <a:rPr lang="el-GR" altLang="en-US" sz="2200" dirty="0">
                <a:latin typeface="+mn-lt"/>
              </a:rPr>
              <a:t> </a:t>
            </a:r>
            <a:r>
              <a:rPr lang="en-US" altLang="en-US" sz="2200" dirty="0" err="1">
                <a:latin typeface="+mn-lt"/>
              </a:rPr>
              <a:t>μm</a:t>
            </a:r>
            <a:r>
              <a:rPr lang="el-GR" altLang="en-US" sz="2200" dirty="0">
                <a:latin typeface="+mn-lt"/>
              </a:rPr>
              <a:t>)</a:t>
            </a:r>
          </a:p>
          <a:p>
            <a:pPr eaLnBrk="1" hangingPunct="1"/>
            <a:r>
              <a:rPr lang="en-US" altLang="en-US" sz="2200" dirty="0">
                <a:latin typeface="+mn-lt"/>
              </a:rPr>
              <a:t>silica, polystyrene-</a:t>
            </a:r>
            <a:r>
              <a:rPr lang="en-US" altLang="en-US" sz="2200" dirty="0" err="1">
                <a:latin typeface="+mn-lt"/>
              </a:rPr>
              <a:t>divinyl</a:t>
            </a:r>
            <a:r>
              <a:rPr lang="en-US" altLang="en-US" sz="2200" dirty="0">
                <a:latin typeface="+mn-lt"/>
              </a:rPr>
              <a:t>-benzene synthetic resin, alumina </a:t>
            </a:r>
          </a:p>
        </p:txBody>
      </p:sp>
      <p:sp>
        <p:nvSpPr>
          <p:cNvPr id="22532" name="5 - Ορθογώνιο"/>
          <p:cNvSpPr>
            <a:spLocks noChangeArrowheads="1"/>
          </p:cNvSpPr>
          <p:nvPr/>
        </p:nvSpPr>
        <p:spPr bwMode="auto">
          <a:xfrm>
            <a:off x="539750" y="2979738"/>
            <a:ext cx="8135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200" dirty="0">
                <a:latin typeface="+mn-lt"/>
              </a:rPr>
              <a:t> Πάκτωση της στήλης κάτω από υψηλή πίεση </a:t>
            </a:r>
            <a:r>
              <a:rPr lang="el-GR" altLang="en-US" sz="2200" dirty="0">
                <a:latin typeface="+mn-lt"/>
                <a:ea typeface="Arial Unicode MS" panose="020B0604020202020204" pitchFamily="34" charset="-128"/>
                <a:cs typeface="Arial Unicode MS" panose="020B0604020202020204" pitchFamily="34" charset="-128"/>
              </a:rPr>
              <a:t>➣ εξασφάλιση καλής λειτουργίας κατά τη χρήση.</a:t>
            </a:r>
            <a:endParaRPr lang="en-US" altLang="en-US" sz="2200" dirty="0">
              <a:latin typeface="+mn-lt"/>
            </a:endParaRPr>
          </a:p>
        </p:txBody>
      </p:sp>
      <p:sp>
        <p:nvSpPr>
          <p:cNvPr id="22533" name="6 - Ορθογώνιο"/>
          <p:cNvSpPr>
            <a:spLocks noChangeArrowheads="1"/>
          </p:cNvSpPr>
          <p:nvPr/>
        </p:nvSpPr>
        <p:spPr bwMode="auto">
          <a:xfrm>
            <a:off x="611188" y="4292600"/>
            <a:ext cx="81375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200" dirty="0">
                <a:latin typeface="+mn-lt"/>
              </a:rPr>
              <a:t> Τα πορώδη σωματίδια έχουν στην επιφάνειά τους </a:t>
            </a:r>
            <a:r>
              <a:rPr lang="el-GR" altLang="en-US" sz="2200" b="1" dirty="0">
                <a:latin typeface="+mn-lt"/>
              </a:rPr>
              <a:t>χημικά συνδεδεμένες ομάδες </a:t>
            </a:r>
            <a:r>
              <a:rPr lang="el-GR" altLang="en-US" sz="2200" dirty="0">
                <a:latin typeface="+mn-lt"/>
                <a:ea typeface="Arial Unicode MS" panose="020B0604020202020204" pitchFamily="34" charset="-128"/>
                <a:cs typeface="Arial Unicode MS" panose="020B0604020202020204" pitchFamily="34" charset="-128"/>
              </a:rPr>
              <a:t>➣ αλληλεπίδραση με τα υπό ανάλυση συστατικά του δείγματος.</a:t>
            </a:r>
          </a:p>
          <a:p>
            <a:pPr eaLnBrk="1" hangingPunct="1"/>
            <a:r>
              <a:rPr lang="el-GR" altLang="en-US" sz="2200" dirty="0">
                <a:latin typeface="+mn-lt"/>
              </a:rPr>
              <a:t>(</a:t>
            </a:r>
            <a:r>
              <a:rPr lang="en-US" altLang="en-US" sz="2200" dirty="0">
                <a:latin typeface="+mn-lt"/>
              </a:rPr>
              <a:t>C18 </a:t>
            </a:r>
            <a:r>
              <a:rPr lang="el-GR" altLang="en-US" sz="2200" dirty="0">
                <a:latin typeface="+mn-lt"/>
              </a:rPr>
              <a:t>η συχνότερα χρησιμοποιούμενη χημική ομάδα)</a:t>
            </a:r>
            <a:endParaRPr lang="en-US" altLang="en-US" sz="2200" dirty="0">
              <a:latin typeface="+mn-lt"/>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268413"/>
            <a:ext cx="15843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76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395288" y="0"/>
            <a:ext cx="8229600" cy="945759"/>
          </a:xfrm>
        </p:spPr>
        <p:txBody>
          <a:bodyPr>
            <a:normAutofit/>
          </a:bodyPr>
          <a:lstStyle/>
          <a:p>
            <a:pPr eaLnBrk="1" hangingPunct="1"/>
            <a:r>
              <a:rPr lang="el-GR" altLang="en-US" sz="3200" b="1" dirty="0"/>
              <a:t>4. Ο ανιχνευτής</a:t>
            </a:r>
          </a:p>
        </p:txBody>
      </p:sp>
      <p:sp>
        <p:nvSpPr>
          <p:cNvPr id="40963" name="3 - Θέση περιεχομένου"/>
          <p:cNvSpPr>
            <a:spLocks noGrp="1"/>
          </p:cNvSpPr>
          <p:nvPr>
            <p:ph idx="1"/>
          </p:nvPr>
        </p:nvSpPr>
        <p:spPr>
          <a:xfrm>
            <a:off x="468312" y="1268413"/>
            <a:ext cx="8568183" cy="769441"/>
          </a:xfrm>
        </p:spPr>
        <p:txBody>
          <a:bodyPr wrap="square">
            <a:spAutoFit/>
          </a:bodyPr>
          <a:lstStyle/>
          <a:p>
            <a:pPr eaLnBrk="1" hangingPunct="1"/>
            <a:r>
              <a:rPr lang="el-GR" altLang="en-US" sz="2200" dirty="0"/>
              <a:t>Διάταξη που «αναγνωρίζει» (ανιχνεύει) τα συστατικά που εκλούονται από τη στήλη.</a:t>
            </a:r>
            <a:endParaRPr lang="en-US" altLang="en-US" sz="2200" dirty="0"/>
          </a:p>
        </p:txBody>
      </p:sp>
      <p:sp>
        <p:nvSpPr>
          <p:cNvPr id="40964" name="4 - Ορθογώνιο"/>
          <p:cNvSpPr>
            <a:spLocks noChangeArrowheads="1"/>
          </p:cNvSpPr>
          <p:nvPr/>
        </p:nvSpPr>
        <p:spPr bwMode="auto">
          <a:xfrm>
            <a:off x="611373" y="2037854"/>
            <a:ext cx="79212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l-GR" altLang="en-US" sz="2000" dirty="0">
                <a:latin typeface="+mn-lt"/>
              </a:rPr>
              <a:t>Περισσότερο κοινοί οι</a:t>
            </a:r>
            <a:r>
              <a:rPr lang="en-US" altLang="en-US" sz="2000" dirty="0">
                <a:latin typeface="+mn-lt"/>
              </a:rPr>
              <a:t>:</a:t>
            </a:r>
            <a:endParaRPr lang="el-GR" altLang="en-US" sz="2000" dirty="0">
              <a:latin typeface="+mn-lt"/>
            </a:endParaRPr>
          </a:p>
          <a:p>
            <a:pPr eaLnBrk="1" hangingPunct="1">
              <a:spcAft>
                <a:spcPts val="600"/>
              </a:spcAft>
            </a:pPr>
            <a:r>
              <a:rPr lang="en-US" altLang="en-US" sz="2000" dirty="0">
                <a:latin typeface="+mn-lt"/>
              </a:rPr>
              <a:t>•</a:t>
            </a:r>
            <a:r>
              <a:rPr lang="el-GR" altLang="en-US" sz="2000" dirty="0">
                <a:latin typeface="+mn-lt"/>
              </a:rPr>
              <a:t> </a:t>
            </a:r>
            <a:r>
              <a:rPr lang="el-GR" altLang="en-US" sz="2000" b="1" dirty="0">
                <a:latin typeface="+mn-lt"/>
              </a:rPr>
              <a:t>Φασματοφωτομετρικοί Ανιχνευτές (</a:t>
            </a:r>
            <a:r>
              <a:rPr lang="en-US" altLang="en-US" sz="2000" b="1" dirty="0">
                <a:latin typeface="+mn-lt"/>
              </a:rPr>
              <a:t>Spectroscopic</a:t>
            </a:r>
            <a:r>
              <a:rPr lang="el-GR" altLang="en-US" sz="2000" b="1" dirty="0">
                <a:latin typeface="+mn-lt"/>
              </a:rPr>
              <a:t> </a:t>
            </a:r>
            <a:r>
              <a:rPr lang="en-US" altLang="en-US" sz="2000" b="1" dirty="0">
                <a:latin typeface="+mn-lt"/>
              </a:rPr>
              <a:t>Detectors)</a:t>
            </a:r>
          </a:p>
          <a:p>
            <a:pPr eaLnBrk="1" hangingPunct="1">
              <a:spcAft>
                <a:spcPts val="600"/>
              </a:spcAft>
            </a:pPr>
            <a:r>
              <a:rPr lang="en-US" altLang="en-US" sz="2000" dirty="0">
                <a:latin typeface="+mn-lt"/>
              </a:rPr>
              <a:t>•</a:t>
            </a:r>
            <a:r>
              <a:rPr lang="el-GR" altLang="en-US" sz="2000" dirty="0">
                <a:latin typeface="+mn-lt"/>
              </a:rPr>
              <a:t> </a:t>
            </a:r>
            <a:r>
              <a:rPr lang="el-GR" altLang="en-US" sz="2000" b="1" dirty="0">
                <a:latin typeface="+mn-lt"/>
              </a:rPr>
              <a:t>Φασματογράφοι Μάζας </a:t>
            </a:r>
            <a:r>
              <a:rPr lang="en-US" altLang="en-US" sz="2000" b="1" dirty="0">
                <a:latin typeface="+mn-lt"/>
              </a:rPr>
              <a:t>(Mass </a:t>
            </a:r>
            <a:r>
              <a:rPr lang="en-US" altLang="en-US" sz="2000" b="1" dirty="0" err="1">
                <a:latin typeface="+mn-lt"/>
              </a:rPr>
              <a:t>Sectrometry</a:t>
            </a:r>
            <a:r>
              <a:rPr lang="en-US" altLang="en-US" sz="2000" b="1" dirty="0">
                <a:latin typeface="+mn-lt"/>
              </a:rPr>
              <a:t> (MS) Detectors)</a:t>
            </a:r>
          </a:p>
          <a:p>
            <a:pPr eaLnBrk="1" hangingPunct="1">
              <a:spcAft>
                <a:spcPts val="600"/>
              </a:spcAft>
              <a:buFont typeface="Arial" panose="020B0604020202020204" pitchFamily="34" charset="0"/>
              <a:buChar char="•"/>
            </a:pPr>
            <a:r>
              <a:rPr lang="el-GR" altLang="en-US" sz="2000" b="1" dirty="0">
                <a:latin typeface="+mn-lt"/>
              </a:rPr>
              <a:t> Ανιχνευτές Δείκτη Διάθλασης </a:t>
            </a:r>
            <a:r>
              <a:rPr lang="en-US" altLang="en-US" sz="2000" b="1" dirty="0">
                <a:latin typeface="+mn-lt"/>
              </a:rPr>
              <a:t>(Refractive Index</a:t>
            </a:r>
            <a:r>
              <a:rPr lang="el-GR" altLang="en-US" sz="2000" b="1" dirty="0">
                <a:latin typeface="+mn-lt"/>
              </a:rPr>
              <a:t> </a:t>
            </a:r>
            <a:r>
              <a:rPr lang="en-US" altLang="en-US" sz="2000" b="1" dirty="0">
                <a:latin typeface="+mn-lt"/>
              </a:rPr>
              <a:t>Detectors)</a:t>
            </a:r>
            <a:endParaRPr lang="el-GR" altLang="en-US" sz="2000" b="1" dirty="0">
              <a:latin typeface="+mn-lt"/>
            </a:endParaRPr>
          </a:p>
          <a:p>
            <a:pPr eaLnBrk="1" hangingPunct="1">
              <a:spcAft>
                <a:spcPts val="600"/>
              </a:spcAft>
              <a:buFont typeface="Arial" panose="020B0604020202020204" pitchFamily="34" charset="0"/>
              <a:buChar char="•"/>
            </a:pPr>
            <a:r>
              <a:rPr lang="el-GR" altLang="en-US" sz="2000" b="1" dirty="0">
                <a:latin typeface="+mn-lt"/>
              </a:rPr>
              <a:t> Φθορισμομετρικοί Ανιχνευτές</a:t>
            </a:r>
            <a:endParaRPr lang="en-US" altLang="en-US" sz="2000" b="1" dirty="0">
              <a:latin typeface="+mn-l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688" y="4375933"/>
            <a:ext cx="3824888" cy="230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32040" y="5805264"/>
            <a:ext cx="864096" cy="720080"/>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470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457200" y="-243408"/>
            <a:ext cx="8229600" cy="1143000"/>
          </a:xfrm>
        </p:spPr>
        <p:txBody>
          <a:bodyPr>
            <a:normAutofit/>
          </a:bodyPr>
          <a:lstStyle/>
          <a:p>
            <a:pPr eaLnBrk="1" hangingPunct="1"/>
            <a:r>
              <a:rPr lang="el-GR" altLang="en-US" sz="3000" b="1" dirty="0"/>
              <a:t>4. Ο ανιχνευτής</a:t>
            </a:r>
          </a:p>
        </p:txBody>
      </p:sp>
      <p:sp>
        <p:nvSpPr>
          <p:cNvPr id="41987" name="5 - Ορθογώνιο"/>
          <p:cNvSpPr>
            <a:spLocks noChangeArrowheads="1"/>
          </p:cNvSpPr>
          <p:nvPr/>
        </p:nvSpPr>
        <p:spPr bwMode="auto">
          <a:xfrm>
            <a:off x="179512" y="429398"/>
            <a:ext cx="8964488"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l-GR" altLang="en-US" sz="2000" b="1" dirty="0">
                <a:solidFill>
                  <a:srgbClr val="FF0000"/>
                </a:solidFill>
              </a:rPr>
              <a:t>Ιδανικά χαρακτηριστικά</a:t>
            </a:r>
          </a:p>
          <a:p>
            <a:pPr eaLnBrk="1" hangingPunct="1">
              <a:lnSpc>
                <a:spcPct val="150000"/>
              </a:lnSpc>
            </a:pPr>
            <a:r>
              <a:rPr lang="el-GR" altLang="en-US" sz="2000" dirty="0"/>
              <a:t>• Ικανοποιητική ευαισθησία</a:t>
            </a:r>
          </a:p>
          <a:p>
            <a:pPr eaLnBrk="1" hangingPunct="1">
              <a:lnSpc>
                <a:spcPct val="150000"/>
              </a:lnSpc>
              <a:buFont typeface="Arial" panose="020B0604020202020204" pitchFamily="34" charset="0"/>
              <a:buChar char="•"/>
            </a:pPr>
            <a:r>
              <a:rPr lang="el-GR" altLang="en-US" sz="2000" dirty="0"/>
              <a:t> χαμηλά όρια ανίχνευσης (ng – μg)</a:t>
            </a:r>
          </a:p>
          <a:p>
            <a:pPr eaLnBrk="1" hangingPunct="1">
              <a:lnSpc>
                <a:spcPct val="150000"/>
              </a:lnSpc>
              <a:buFont typeface="Arial" panose="020B0604020202020204" pitchFamily="34" charset="0"/>
              <a:buChar char="•"/>
            </a:pPr>
            <a:r>
              <a:rPr lang="el-GR" altLang="en-US" sz="2000" dirty="0"/>
              <a:t> χαμηλός θόρυβος</a:t>
            </a:r>
          </a:p>
          <a:p>
            <a:pPr eaLnBrk="1" hangingPunct="1">
              <a:lnSpc>
                <a:spcPct val="150000"/>
              </a:lnSpc>
            </a:pPr>
            <a:r>
              <a:rPr lang="el-GR" altLang="en-US" sz="2000" dirty="0"/>
              <a:t>• Σταθερότητα και αναπαραγωγιμότητα </a:t>
            </a:r>
          </a:p>
          <a:p>
            <a:pPr eaLnBrk="1" hangingPunct="1">
              <a:lnSpc>
                <a:spcPct val="150000"/>
              </a:lnSpc>
            </a:pPr>
            <a:r>
              <a:rPr lang="el-GR" altLang="en-US" sz="2000" dirty="0"/>
              <a:t>• Γραμμική απόκριση για μεγάλη περιοχή συγκεντρώσεων </a:t>
            </a:r>
          </a:p>
          <a:p>
            <a:pPr eaLnBrk="1" hangingPunct="1">
              <a:lnSpc>
                <a:spcPct val="150000"/>
              </a:lnSpc>
              <a:buFont typeface="Arial" panose="020B0604020202020204" pitchFamily="34" charset="0"/>
              <a:buChar char="•"/>
            </a:pPr>
            <a:r>
              <a:rPr lang="el-GR" altLang="en-US" sz="2000" dirty="0"/>
              <a:t> Να μην επηρεάζεται από μεταβολές θερμοκρασίας και ταχύτητας ροής της κινητής φάσης </a:t>
            </a:r>
            <a:endParaRPr lang="en-US" altLang="en-US" sz="2000" dirty="0"/>
          </a:p>
          <a:p>
            <a:pPr eaLnBrk="1" hangingPunct="1">
              <a:lnSpc>
                <a:spcPct val="150000"/>
              </a:lnSpc>
              <a:buFont typeface="Arial" panose="020B0604020202020204" pitchFamily="34" charset="0"/>
              <a:buChar char="•"/>
            </a:pPr>
            <a:r>
              <a:rPr lang="el-GR" altLang="en-US" sz="2000" dirty="0"/>
              <a:t> Μικρός χρόνος απόκρισης, ανεξάρτητος από την ταχύτητα ροής </a:t>
            </a:r>
          </a:p>
          <a:p>
            <a:pPr eaLnBrk="1" hangingPunct="1">
              <a:lnSpc>
                <a:spcPct val="150000"/>
              </a:lnSpc>
            </a:pPr>
            <a:r>
              <a:rPr lang="el-GR" altLang="en-US" sz="2000" dirty="0"/>
              <a:t>• Να μην αποκρίνεται στην κινητή φάση </a:t>
            </a:r>
          </a:p>
          <a:p>
            <a:pPr eaLnBrk="1" hangingPunct="1">
              <a:lnSpc>
                <a:spcPct val="150000"/>
              </a:lnSpc>
            </a:pPr>
            <a:r>
              <a:rPr lang="el-GR" altLang="en-US" sz="2000" dirty="0"/>
              <a:t>• Να έχει ομοιόμορφη απόκριση για όλες της ουσίες (γενικός ανιχνευτής) ή να έχει γνωστή εκλεκτικότητα απόκρισης (ειδικός ανιχνευτής) </a:t>
            </a:r>
          </a:p>
          <a:p>
            <a:pPr eaLnBrk="1" hangingPunct="1">
              <a:lnSpc>
                <a:spcPct val="150000"/>
              </a:lnSpc>
            </a:pPr>
            <a:r>
              <a:rPr lang="el-GR" altLang="en-US" sz="2000" dirty="0"/>
              <a:t>• Να έχει αμελητέο νεκρό όγκο ώστε να μη συμμετέχει στη διεύρυνση της ζώνης (κορυφής) κάθε συστατικού</a:t>
            </a:r>
          </a:p>
          <a:p>
            <a:pPr eaLnBrk="1" hangingPunct="1">
              <a:lnSpc>
                <a:spcPct val="150000"/>
              </a:lnSpc>
            </a:pPr>
            <a:endParaRPr lang="el-GR" altLang="en-US" sz="2000" dirty="0"/>
          </a:p>
        </p:txBody>
      </p:sp>
    </p:spTree>
    <p:extLst>
      <p:ext uri="{BB962C8B-B14F-4D97-AF65-F5344CB8AC3E}">
        <p14:creationId xmlns:p14="http://schemas.microsoft.com/office/powerpoint/2010/main" val="3146077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395288" y="0"/>
            <a:ext cx="8229600" cy="1143000"/>
          </a:xfrm>
        </p:spPr>
        <p:txBody>
          <a:bodyPr>
            <a:normAutofit/>
          </a:bodyPr>
          <a:lstStyle/>
          <a:p>
            <a:pPr eaLnBrk="1" hangingPunct="1"/>
            <a:r>
              <a:rPr lang="el-GR" altLang="en-US" sz="3000" b="1" dirty="0"/>
              <a:t>4. Ο ανιχνευτής</a:t>
            </a:r>
          </a:p>
        </p:txBody>
      </p:sp>
      <p:sp>
        <p:nvSpPr>
          <p:cNvPr id="44035" name="3 - Ορθογώνιο"/>
          <p:cNvSpPr>
            <a:spLocks noChangeArrowheads="1"/>
          </p:cNvSpPr>
          <p:nvPr/>
        </p:nvSpPr>
        <p:spPr bwMode="auto">
          <a:xfrm>
            <a:off x="395288" y="1628775"/>
            <a:ext cx="842486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200" b="1" dirty="0"/>
              <a:t>Τύποι ανιχνευτών</a:t>
            </a:r>
          </a:p>
          <a:p>
            <a:pPr eaLnBrk="1" hangingPunct="1"/>
            <a:endParaRPr lang="el-GR" altLang="en-US" dirty="0"/>
          </a:p>
          <a:p>
            <a:pPr eaLnBrk="1" hangingPunct="1"/>
            <a:r>
              <a:rPr lang="el-GR" altLang="en-US" sz="2200" dirty="0"/>
              <a:t>• Γενικός Ανιχνευτής</a:t>
            </a:r>
            <a:r>
              <a:rPr lang="en-US" altLang="en-US" sz="2200" dirty="0"/>
              <a:t>: </a:t>
            </a:r>
            <a:r>
              <a:rPr lang="el-GR" altLang="en-US" sz="2200" dirty="0"/>
              <a:t>Απόκριση σε μια βασική ιδιότητα της κινητής φάσης, η τιμή της οποίας μεταβάλλεται από την παρουσία του εκλουόμενου συστατικού (δείκτης διάθλασης, διηλεκτρική σταθερά, πυκνότητα) </a:t>
            </a:r>
            <a:r>
              <a:rPr lang="en-US" altLang="en-US" sz="2200" dirty="0"/>
              <a:t>               </a:t>
            </a:r>
            <a:r>
              <a:rPr lang="el-GR" altLang="en-US" sz="2200" dirty="0">
                <a:solidFill>
                  <a:schemeClr val="accent1">
                    <a:lumMod val="75000"/>
                  </a:schemeClr>
                </a:solidFill>
              </a:rPr>
              <a:t>μη δυνατότητα βαθμιδωτής έκλουσης, τιμή παραμέτρου εξαρτούμενη από τη θερμοκρασία</a:t>
            </a:r>
          </a:p>
          <a:p>
            <a:pPr eaLnBrk="1" hangingPunct="1"/>
            <a:endParaRPr lang="el-GR" altLang="en-US" sz="2200" dirty="0"/>
          </a:p>
          <a:p>
            <a:pPr eaLnBrk="1" hangingPunct="1"/>
            <a:r>
              <a:rPr lang="el-GR" altLang="en-US" sz="2200" dirty="0"/>
              <a:t>• Ειδικός Ανιχνευτής</a:t>
            </a:r>
            <a:r>
              <a:rPr lang="en-US" altLang="en-US" sz="2200" dirty="0"/>
              <a:t>:</a:t>
            </a:r>
            <a:r>
              <a:rPr lang="el-GR" altLang="en-US" sz="2200" dirty="0"/>
              <a:t> Απόκριση σε μια ιδιότητα του εκλουόμενου συστατικού, την οποία πρέπει να μη διαθέτει η κινητή φάση (απορρόφηση, φθορισμός)</a:t>
            </a:r>
          </a:p>
        </p:txBody>
      </p:sp>
      <p:cxnSp>
        <p:nvCxnSpPr>
          <p:cNvPr id="3" name="Straight Arrow Connector 2"/>
          <p:cNvCxnSpPr/>
          <p:nvPr/>
        </p:nvCxnSpPr>
        <p:spPr>
          <a:xfrm>
            <a:off x="2123728" y="3429000"/>
            <a:ext cx="72008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17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6 - Τίτλος"/>
          <p:cNvSpPr>
            <a:spLocks noGrp="1"/>
          </p:cNvSpPr>
          <p:nvPr>
            <p:ph type="title"/>
          </p:nvPr>
        </p:nvSpPr>
        <p:spPr/>
        <p:txBody>
          <a:bodyPr>
            <a:normAutofit fontScale="90000"/>
          </a:bodyPr>
          <a:lstStyle/>
          <a:p>
            <a:r>
              <a:rPr lang="el-GR" altLang="en-US" sz="3600" b="1" dirty="0"/>
              <a:t>Φασματοφωτομετρικοί Ανιχνευτές </a:t>
            </a:r>
            <a:br>
              <a:rPr lang="en-US" altLang="en-US" sz="3600" b="1" dirty="0"/>
            </a:br>
            <a:r>
              <a:rPr lang="en-US" altLang="en-US" sz="3600" b="1" dirty="0"/>
              <a:t> Ultraviolet (UV) Detectors</a:t>
            </a:r>
            <a:endParaRPr lang="el-GR" altLang="en-US" sz="3600" dirty="0"/>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280" y="4304523"/>
            <a:ext cx="36004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9 - Ορθογώνιο"/>
          <p:cNvSpPr>
            <a:spLocks noChangeArrowheads="1"/>
          </p:cNvSpPr>
          <p:nvPr/>
        </p:nvSpPr>
        <p:spPr bwMode="auto">
          <a:xfrm>
            <a:off x="801521" y="2139496"/>
            <a:ext cx="8298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a:t>
            </a:r>
            <a:r>
              <a:rPr lang="en-US" altLang="en-US" dirty="0"/>
              <a:t> </a:t>
            </a:r>
            <a:r>
              <a:rPr lang="el-GR" altLang="en-US" dirty="0"/>
              <a:t>Ανιχνευτής μεταβλητού μήκους κύματος</a:t>
            </a:r>
            <a:r>
              <a:rPr lang="en-US" altLang="en-US" dirty="0"/>
              <a:t> (Variable Wavelength Detector, VWD) </a:t>
            </a:r>
            <a:endParaRPr lang="el-GR" altLang="en-US" dirty="0"/>
          </a:p>
        </p:txBody>
      </p:sp>
      <p:sp>
        <p:nvSpPr>
          <p:cNvPr id="45062" name="10 - Ορθογώνιο"/>
          <p:cNvSpPr>
            <a:spLocks noChangeArrowheads="1"/>
          </p:cNvSpPr>
          <p:nvPr/>
        </p:nvSpPr>
        <p:spPr bwMode="auto">
          <a:xfrm>
            <a:off x="825069" y="3987643"/>
            <a:ext cx="7298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a:t>
            </a:r>
            <a:r>
              <a:rPr lang="en-US" altLang="en-US" dirty="0"/>
              <a:t> </a:t>
            </a:r>
            <a:r>
              <a:rPr lang="el-GR" altLang="en-US" dirty="0"/>
              <a:t>Ανιχνευτής με συστοιχία φωτοδιόδων</a:t>
            </a:r>
            <a:r>
              <a:rPr lang="en-US" altLang="en-US" dirty="0"/>
              <a:t> (Diode Array Detector, DAD) </a:t>
            </a:r>
            <a:endParaRPr lang="el-GR" altLang="en-US" dirty="0"/>
          </a:p>
        </p:txBody>
      </p:sp>
      <p:sp>
        <p:nvSpPr>
          <p:cNvPr id="45063" name="11 - Ορθογώνιο"/>
          <p:cNvSpPr>
            <a:spLocks noChangeArrowheads="1"/>
          </p:cNvSpPr>
          <p:nvPr/>
        </p:nvSpPr>
        <p:spPr bwMode="auto">
          <a:xfrm>
            <a:off x="1955083" y="2457408"/>
            <a:ext cx="5832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rPr>
              <a:t>https://www.youtube.com/watch?v=sfxEj_MxBcs</a:t>
            </a:r>
            <a:r>
              <a:rPr lang="el-GR" altLang="en-US" dirty="0"/>
              <a:t> </a:t>
            </a:r>
          </a:p>
        </p:txBody>
      </p:sp>
    </p:spTree>
    <p:extLst>
      <p:ext uri="{BB962C8B-B14F-4D97-AF65-F5344CB8AC3E}">
        <p14:creationId xmlns:p14="http://schemas.microsoft.com/office/powerpoint/2010/main" val="358658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000" b="1" dirty="0"/>
              <a:t>Διαχωρισμός</a:t>
            </a:r>
            <a:r>
              <a:rPr lang="en-US" sz="3000" b="1" dirty="0"/>
              <a:t>: </a:t>
            </a:r>
            <a:r>
              <a:rPr lang="el-GR" sz="2200" b="1" dirty="0"/>
              <a:t>Ο διαχωρισμός βασίζεται στο διαφορετικό για κάθε ουσία Συντελεστή Κατανομής</a:t>
            </a:r>
          </a:p>
        </p:txBody>
      </p:sp>
      <p:sp>
        <p:nvSpPr>
          <p:cNvPr id="4" name="Content Placeholder 3"/>
          <p:cNvSpPr txBox="1">
            <a:spLocks noGrp="1"/>
          </p:cNvSpPr>
          <p:nvPr>
            <p:ph idx="1"/>
          </p:nvPr>
        </p:nvSpPr>
        <p:spPr>
          <a:xfrm>
            <a:off x="514680" y="1342882"/>
            <a:ext cx="8229600" cy="2000548"/>
          </a:xfrm>
          <a:prstGeom prst="rect">
            <a:avLst/>
          </a:prstGeom>
          <a:noFill/>
        </p:spPr>
        <p:txBody>
          <a:bodyPr wrap="square" rtlCol="0">
            <a:spAutoFit/>
          </a:bodyPr>
          <a:lstStyle/>
          <a:p>
            <a:pPr marL="0" indent="0">
              <a:buNone/>
            </a:pPr>
            <a:r>
              <a:rPr lang="en-US" sz="2800" b="1" dirty="0">
                <a:solidFill>
                  <a:srgbClr val="FF0000"/>
                </a:solidFill>
              </a:rPr>
              <a:t>				</a:t>
            </a:r>
            <a:r>
              <a:rPr lang="el-GR" sz="2800" b="1" dirty="0">
                <a:solidFill>
                  <a:srgbClr val="FF0000"/>
                </a:solidFill>
              </a:rPr>
              <a:t>Κ= </a:t>
            </a:r>
            <a:r>
              <a:rPr lang="en-US" sz="2800" b="1" dirty="0">
                <a:solidFill>
                  <a:srgbClr val="FF0000"/>
                </a:solidFill>
              </a:rPr>
              <a:t>Cs/Cm</a:t>
            </a:r>
          </a:p>
          <a:p>
            <a:pPr marL="0" indent="0">
              <a:buNone/>
            </a:pPr>
            <a:endParaRPr lang="en-US" sz="1600" dirty="0"/>
          </a:p>
          <a:p>
            <a:pPr marL="0" indent="0">
              <a:buNone/>
            </a:pPr>
            <a:r>
              <a:rPr lang="en-US" sz="1600" dirty="0"/>
              <a:t>Cs= </a:t>
            </a:r>
            <a:r>
              <a:rPr lang="el-GR" sz="1600" dirty="0"/>
              <a:t>Συγκέντρωση ουσίας στη στατική φάση</a:t>
            </a:r>
          </a:p>
          <a:p>
            <a:pPr marL="0" indent="0">
              <a:buNone/>
            </a:pPr>
            <a:r>
              <a:rPr lang="en-US" sz="1600" dirty="0"/>
              <a:t>Cm=</a:t>
            </a:r>
            <a:r>
              <a:rPr lang="el-GR" sz="1600" dirty="0"/>
              <a:t>συγκέντρωση ουσίας στην κινητή φάση</a:t>
            </a:r>
          </a:p>
          <a:p>
            <a:pPr marL="0" indent="0">
              <a:buNone/>
            </a:pPr>
            <a:endParaRPr lang="el-GR" sz="1600" dirty="0"/>
          </a:p>
          <a:p>
            <a:pPr marL="0" indent="0">
              <a:buNone/>
            </a:pPr>
            <a:endParaRPr lang="el-GR" sz="1600" dirty="0"/>
          </a:p>
        </p:txBody>
      </p:sp>
      <p:sp>
        <p:nvSpPr>
          <p:cNvPr id="5" name="Rectangle 4"/>
          <p:cNvSpPr>
            <a:spLocks noChangeArrowheads="1"/>
          </p:cNvSpPr>
          <p:nvPr/>
        </p:nvSpPr>
        <p:spPr bwMode="auto">
          <a:xfrm>
            <a:off x="2050036" y="5843626"/>
            <a:ext cx="5353153" cy="428035"/>
          </a:xfrm>
          <a:prstGeom prst="rect">
            <a:avLst/>
          </a:prstGeom>
          <a:solidFill>
            <a:schemeClr val="accent1"/>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6" name="Oval 5"/>
          <p:cNvSpPr>
            <a:spLocks noChangeArrowheads="1"/>
          </p:cNvSpPr>
          <p:nvPr/>
        </p:nvSpPr>
        <p:spPr bwMode="auto">
          <a:xfrm>
            <a:off x="2107558" y="4523851"/>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7" name="Oval 6"/>
          <p:cNvSpPr>
            <a:spLocks noChangeArrowheads="1"/>
          </p:cNvSpPr>
          <p:nvPr/>
        </p:nvSpPr>
        <p:spPr bwMode="auto">
          <a:xfrm>
            <a:off x="2107558" y="477353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8" name="Rectangle 7"/>
          <p:cNvSpPr>
            <a:spLocks noChangeArrowheads="1"/>
          </p:cNvSpPr>
          <p:nvPr/>
        </p:nvSpPr>
        <p:spPr bwMode="auto">
          <a:xfrm>
            <a:off x="2050036" y="5103482"/>
            <a:ext cx="5353153" cy="734199"/>
          </a:xfrm>
          <a:prstGeom prst="rect">
            <a:avLst/>
          </a:prstGeom>
          <a:solidFill>
            <a:srgbClr val="CCECFF"/>
          </a:solidFill>
          <a:ln w="12700">
            <a:solidFill>
              <a:schemeClr val="tx1"/>
            </a:solidFill>
            <a:miter lim="800000"/>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9" name="Oval 8"/>
          <p:cNvSpPr>
            <a:spLocks noChangeArrowheads="1"/>
          </p:cNvSpPr>
          <p:nvPr/>
        </p:nvSpPr>
        <p:spPr bwMode="auto">
          <a:xfrm>
            <a:off x="2408351" y="5656361"/>
            <a:ext cx="255254"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0" name="Oval 9"/>
          <p:cNvSpPr>
            <a:spLocks noChangeArrowheads="1"/>
          </p:cNvSpPr>
          <p:nvPr/>
        </p:nvSpPr>
        <p:spPr bwMode="auto">
          <a:xfrm>
            <a:off x="2487444" y="5371004"/>
            <a:ext cx="256453"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1" name="Oval 10"/>
          <p:cNvSpPr>
            <a:spLocks noChangeArrowheads="1"/>
          </p:cNvSpPr>
          <p:nvPr/>
        </p:nvSpPr>
        <p:spPr bwMode="auto">
          <a:xfrm>
            <a:off x="3855991" y="5326417"/>
            <a:ext cx="255254"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2" name="Oval 11"/>
          <p:cNvSpPr>
            <a:spLocks noChangeArrowheads="1"/>
          </p:cNvSpPr>
          <p:nvPr/>
        </p:nvSpPr>
        <p:spPr bwMode="auto">
          <a:xfrm>
            <a:off x="2912867"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3" name="Oval 12"/>
          <p:cNvSpPr>
            <a:spLocks noChangeArrowheads="1"/>
          </p:cNvSpPr>
          <p:nvPr/>
        </p:nvSpPr>
        <p:spPr bwMode="auto">
          <a:xfrm>
            <a:off x="3430567" y="5665278"/>
            <a:ext cx="256453"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4" name="Oval 13"/>
          <p:cNvSpPr>
            <a:spLocks noChangeArrowheads="1"/>
          </p:cNvSpPr>
          <p:nvPr/>
        </p:nvSpPr>
        <p:spPr bwMode="auto">
          <a:xfrm>
            <a:off x="3948266" y="5665278"/>
            <a:ext cx="255255" cy="172403"/>
          </a:xfrm>
          <a:prstGeom prst="ellipse">
            <a:avLst/>
          </a:prstGeom>
          <a:solidFill>
            <a:schemeClr val="hlink"/>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5" name="Oval 14"/>
          <p:cNvSpPr>
            <a:spLocks noChangeArrowheads="1"/>
          </p:cNvSpPr>
          <p:nvPr/>
        </p:nvSpPr>
        <p:spPr bwMode="auto">
          <a:xfrm>
            <a:off x="5558885" y="5451260"/>
            <a:ext cx="257652"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6" name="Oval 15"/>
          <p:cNvSpPr>
            <a:spLocks noChangeArrowheads="1"/>
          </p:cNvSpPr>
          <p:nvPr/>
        </p:nvSpPr>
        <p:spPr bwMode="auto">
          <a:xfrm>
            <a:off x="7054461" y="5344252"/>
            <a:ext cx="255255" cy="172403"/>
          </a:xfrm>
          <a:prstGeom prst="ellipse">
            <a:avLst/>
          </a:prstGeom>
          <a:solidFill>
            <a:schemeClr val="accent2"/>
          </a:solidFill>
          <a:ln w="12700">
            <a:solidFill>
              <a:schemeClr val="tx1"/>
            </a:solidFill>
            <a:round/>
            <a:headEnd/>
            <a:tailEnd/>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7" name="Arc 15"/>
          <p:cNvSpPr>
            <a:spLocks/>
          </p:cNvSpPr>
          <p:nvPr/>
        </p:nvSpPr>
        <p:spPr bwMode="auto">
          <a:xfrm>
            <a:off x="2395168" y="4880547"/>
            <a:ext cx="115044" cy="7490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8" name="Arc 16"/>
          <p:cNvSpPr>
            <a:spLocks/>
          </p:cNvSpPr>
          <p:nvPr/>
        </p:nvSpPr>
        <p:spPr bwMode="auto">
          <a:xfrm>
            <a:off x="2395168" y="4673217"/>
            <a:ext cx="167773" cy="64205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19" name="Arc 17"/>
          <p:cNvSpPr>
            <a:spLocks/>
          </p:cNvSpPr>
          <p:nvPr/>
        </p:nvSpPr>
        <p:spPr bwMode="auto">
          <a:xfrm>
            <a:off x="2797823" y="5415591"/>
            <a:ext cx="983868" cy="68367"/>
          </a:xfrm>
          <a:custGeom>
            <a:avLst/>
            <a:gdLst>
              <a:gd name="T0" fmla="*/ 2147483647 w 15966"/>
              <a:gd name="T1" fmla="*/ 2147483647 h 21600"/>
              <a:gd name="T2" fmla="*/ 0 w 15966"/>
              <a:gd name="T3" fmla="*/ 2147483647 h 21600"/>
              <a:gd name="T4" fmla="*/ 2147483647 w 15966"/>
              <a:gd name="T5" fmla="*/ 0 h 21600"/>
              <a:gd name="T6" fmla="*/ 0 60000 65536"/>
              <a:gd name="T7" fmla="*/ 0 60000 65536"/>
              <a:gd name="T8" fmla="*/ 0 60000 65536"/>
              <a:gd name="T9" fmla="*/ 0 w 15966"/>
              <a:gd name="T10" fmla="*/ 0 h 21600"/>
              <a:gd name="T11" fmla="*/ 15966 w 15966"/>
              <a:gd name="T12" fmla="*/ 21600 h 21600"/>
            </a:gdLst>
            <a:ahLst/>
            <a:cxnLst>
              <a:cxn ang="T6">
                <a:pos x="T0" y="T1"/>
              </a:cxn>
              <a:cxn ang="T7">
                <a:pos x="T2" y="T3"/>
              </a:cxn>
              <a:cxn ang="T8">
                <a:pos x="T4" y="T5"/>
              </a:cxn>
            </a:cxnLst>
            <a:rect l="T9" t="T10" r="T11" b="T12"/>
            <a:pathLst>
              <a:path w="15966" h="21600" fill="none" extrusionOk="0">
                <a:moveTo>
                  <a:pt x="15965" y="14584"/>
                </a:moveTo>
                <a:cubicBezTo>
                  <a:pt x="11873" y="19054"/>
                  <a:pt x="6092" y="21599"/>
                  <a:pt x="33" y="21600"/>
                </a:cubicBezTo>
                <a:cubicBezTo>
                  <a:pt x="22" y="21600"/>
                  <a:pt x="11" y="21599"/>
                  <a:pt x="0" y="21599"/>
                </a:cubicBezTo>
              </a:path>
              <a:path w="15966" h="21600" stroke="0" extrusionOk="0">
                <a:moveTo>
                  <a:pt x="15965" y="14584"/>
                </a:moveTo>
                <a:cubicBezTo>
                  <a:pt x="11873" y="19054"/>
                  <a:pt x="6092" y="21599"/>
                  <a:pt x="33" y="21600"/>
                </a:cubicBezTo>
                <a:cubicBezTo>
                  <a:pt x="22" y="21600"/>
                  <a:pt x="11" y="21599"/>
                  <a:pt x="0" y="21599"/>
                </a:cubicBezTo>
                <a:lnTo>
                  <a:pt x="33"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0" name="Arc 18"/>
          <p:cNvSpPr>
            <a:spLocks/>
          </p:cNvSpPr>
          <p:nvPr/>
        </p:nvSpPr>
        <p:spPr bwMode="auto">
          <a:xfrm>
            <a:off x="4178354" y="5415591"/>
            <a:ext cx="1323009" cy="178348"/>
          </a:xfrm>
          <a:custGeom>
            <a:avLst/>
            <a:gdLst>
              <a:gd name="T0" fmla="*/ 0 w 22100"/>
              <a:gd name="T1" fmla="*/ 2147483647 h 21600"/>
              <a:gd name="T2" fmla="*/ 2147483647 w 22100"/>
              <a:gd name="T3" fmla="*/ 2147483647 h 21600"/>
              <a:gd name="T4" fmla="*/ 2147483647 w 22100"/>
              <a:gd name="T5" fmla="*/ 2147483647 h 21600"/>
              <a:gd name="T6" fmla="*/ 0 60000 65536"/>
              <a:gd name="T7" fmla="*/ 0 60000 65536"/>
              <a:gd name="T8" fmla="*/ 0 60000 65536"/>
              <a:gd name="T9" fmla="*/ 0 w 22100"/>
              <a:gd name="T10" fmla="*/ 0 h 21600"/>
              <a:gd name="T11" fmla="*/ 22100 w 22100"/>
              <a:gd name="T12" fmla="*/ 21600 h 21600"/>
            </a:gdLst>
            <a:ahLst/>
            <a:cxnLst>
              <a:cxn ang="T6">
                <a:pos x="T0" y="T1"/>
              </a:cxn>
              <a:cxn ang="T7">
                <a:pos x="T2" y="T3"/>
              </a:cxn>
              <a:cxn ang="T8">
                <a:pos x="T4" y="T5"/>
              </a:cxn>
            </a:cxnLst>
            <a:rect l="T9" t="T10" r="T11" b="T12"/>
            <a:pathLst>
              <a:path w="22100" h="21600" fill="none" extrusionOk="0">
                <a:moveTo>
                  <a:pt x="0" y="176"/>
                </a:moveTo>
                <a:cubicBezTo>
                  <a:pt x="913" y="58"/>
                  <a:pt x="1833" y="-1"/>
                  <a:pt x="2754" y="0"/>
                </a:cubicBezTo>
                <a:cubicBezTo>
                  <a:pt x="10957" y="0"/>
                  <a:pt x="18452" y="4646"/>
                  <a:pt x="22100" y="11993"/>
                </a:cubicBezTo>
              </a:path>
              <a:path w="22100" h="21600" stroke="0" extrusionOk="0">
                <a:moveTo>
                  <a:pt x="0" y="176"/>
                </a:moveTo>
                <a:cubicBezTo>
                  <a:pt x="913" y="58"/>
                  <a:pt x="1833" y="-1"/>
                  <a:pt x="2754" y="0"/>
                </a:cubicBezTo>
                <a:cubicBezTo>
                  <a:pt x="10957" y="0"/>
                  <a:pt x="18452" y="4646"/>
                  <a:pt x="22100" y="11993"/>
                </a:cubicBezTo>
                <a:lnTo>
                  <a:pt x="2754" y="21600"/>
                </a:lnTo>
                <a:close/>
              </a:path>
            </a:pathLst>
          </a:custGeom>
          <a:noFill/>
          <a:ln w="1905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1" name="Arc 19"/>
          <p:cNvSpPr>
            <a:spLocks/>
          </p:cNvSpPr>
          <p:nvPr/>
        </p:nvSpPr>
        <p:spPr bwMode="auto">
          <a:xfrm>
            <a:off x="5904018" y="5379921"/>
            <a:ext cx="1150443" cy="169431"/>
          </a:xfrm>
          <a:custGeom>
            <a:avLst/>
            <a:gdLst>
              <a:gd name="T0" fmla="*/ 2147483647 w 18022"/>
              <a:gd name="T1" fmla="*/ 2147483647 h 21600"/>
              <a:gd name="T2" fmla="*/ 0 w 18022"/>
              <a:gd name="T3" fmla="*/ 2147483647 h 21600"/>
              <a:gd name="T4" fmla="*/ 0 w 18022"/>
              <a:gd name="T5" fmla="*/ 0 h 21600"/>
              <a:gd name="T6" fmla="*/ 0 60000 65536"/>
              <a:gd name="T7" fmla="*/ 0 60000 65536"/>
              <a:gd name="T8" fmla="*/ 0 60000 65536"/>
              <a:gd name="T9" fmla="*/ 0 w 18022"/>
              <a:gd name="T10" fmla="*/ 0 h 21600"/>
              <a:gd name="T11" fmla="*/ 18022 w 18022"/>
              <a:gd name="T12" fmla="*/ 21600 h 21600"/>
            </a:gdLst>
            <a:ahLst/>
            <a:cxnLst>
              <a:cxn ang="T6">
                <a:pos x="T0" y="T1"/>
              </a:cxn>
              <a:cxn ang="T7">
                <a:pos x="T2" y="T3"/>
              </a:cxn>
              <a:cxn ang="T8">
                <a:pos x="T4" y="T5"/>
              </a:cxn>
            </a:cxnLst>
            <a:rect l="T9" t="T10" r="T11" b="T12"/>
            <a:pathLst>
              <a:path w="18022" h="21600" fill="none" extrusionOk="0">
                <a:moveTo>
                  <a:pt x="18021" y="11906"/>
                </a:moveTo>
                <a:cubicBezTo>
                  <a:pt x="14023" y="17959"/>
                  <a:pt x="7253" y="21599"/>
                  <a:pt x="0" y="21600"/>
                </a:cubicBezTo>
              </a:path>
              <a:path w="18022" h="21600" stroke="0" extrusionOk="0">
                <a:moveTo>
                  <a:pt x="18021" y="11906"/>
                </a:moveTo>
                <a:cubicBezTo>
                  <a:pt x="14023" y="17959"/>
                  <a:pt x="7253" y="21599"/>
                  <a:pt x="0" y="21600"/>
                </a:cubicBezTo>
                <a:lnTo>
                  <a:pt x="0" y="0"/>
                </a:lnTo>
                <a:close/>
              </a:path>
            </a:pathLst>
          </a:custGeom>
          <a:noFill/>
          <a:ln w="1905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22" name="Rectangle 21"/>
          <p:cNvSpPr>
            <a:spLocks noChangeArrowheads="1"/>
          </p:cNvSpPr>
          <p:nvPr/>
        </p:nvSpPr>
        <p:spPr bwMode="auto">
          <a:xfrm>
            <a:off x="4238274" y="5929828"/>
            <a:ext cx="909790" cy="554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spcBef>
                <a:spcPct val="50000"/>
              </a:spcBef>
            </a:pPr>
            <a:r>
              <a:rPr kumimoji="1" lang="el-GR" altLang="ja-JP" sz="1500" b="1" dirty="0"/>
              <a:t>Στατική φάση</a:t>
            </a:r>
          </a:p>
        </p:txBody>
      </p:sp>
      <p:sp>
        <p:nvSpPr>
          <p:cNvPr id="23" name="Rectangle 22"/>
          <p:cNvSpPr>
            <a:spLocks noChangeArrowheads="1"/>
          </p:cNvSpPr>
          <p:nvPr/>
        </p:nvSpPr>
        <p:spPr bwMode="auto">
          <a:xfrm>
            <a:off x="5711435" y="4496265"/>
            <a:ext cx="1505162" cy="3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spcBef>
                <a:spcPct val="50000"/>
              </a:spcBef>
            </a:pPr>
            <a:r>
              <a:rPr kumimoji="1" lang="el-GR" altLang="ja-JP" sz="1300" b="1" dirty="0"/>
              <a:t>   </a:t>
            </a:r>
            <a:r>
              <a:rPr kumimoji="1" lang="el-GR" altLang="ja-JP" sz="1500" b="1" dirty="0"/>
              <a:t>Κινητή φάση</a:t>
            </a:r>
          </a:p>
        </p:txBody>
      </p:sp>
      <p:sp>
        <p:nvSpPr>
          <p:cNvPr id="24" name="Text Box 27"/>
          <p:cNvSpPr txBox="1">
            <a:spLocks noChangeArrowheads="1"/>
          </p:cNvSpPr>
          <p:nvPr/>
        </p:nvSpPr>
        <p:spPr bwMode="auto">
          <a:xfrm>
            <a:off x="7656109" y="5345053"/>
            <a:ext cx="1245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wrap="none">
            <a:spAutoFit/>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pPr algn="ctr"/>
            <a:r>
              <a:rPr kumimoji="1" lang="en-US" altLang="ja-JP" sz="3200" b="1" dirty="0">
                <a:solidFill>
                  <a:schemeClr val="accent2"/>
                </a:solidFill>
              </a:rPr>
              <a:t>K </a:t>
            </a:r>
            <a:r>
              <a:rPr kumimoji="1" lang="en-US" altLang="ja-JP" sz="3200" b="1" dirty="0"/>
              <a:t>&lt; </a:t>
            </a:r>
            <a:r>
              <a:rPr kumimoji="1" lang="en-US" altLang="ja-JP" sz="3200" b="1" dirty="0">
                <a:solidFill>
                  <a:schemeClr val="tx2"/>
                </a:solidFill>
              </a:rPr>
              <a:t>K</a:t>
            </a:r>
            <a:endParaRPr kumimoji="1" lang="el-GR" altLang="ja-JP" sz="3200" b="1" dirty="0">
              <a:solidFill>
                <a:schemeClr val="tx2"/>
              </a:solidFill>
            </a:endParaRPr>
          </a:p>
        </p:txBody>
      </p:sp>
      <p:sp>
        <p:nvSpPr>
          <p:cNvPr id="26" name="Line 29"/>
          <p:cNvSpPr>
            <a:spLocks noChangeShapeType="1"/>
          </p:cNvSpPr>
          <p:nvPr/>
        </p:nvSpPr>
        <p:spPr bwMode="auto">
          <a:xfrm>
            <a:off x="2682779"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7" name="Line 30"/>
          <p:cNvSpPr>
            <a:spLocks noChangeShapeType="1"/>
          </p:cNvSpPr>
          <p:nvPr/>
        </p:nvSpPr>
        <p:spPr bwMode="auto">
          <a:xfrm>
            <a:off x="3718177"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8" name="Line 31"/>
          <p:cNvSpPr>
            <a:spLocks noChangeShapeType="1"/>
          </p:cNvSpPr>
          <p:nvPr/>
        </p:nvSpPr>
        <p:spPr bwMode="auto">
          <a:xfrm>
            <a:off x="3200478" y="5772287"/>
            <a:ext cx="230089" cy="0"/>
          </a:xfrm>
          <a:prstGeom prst="line">
            <a:avLst/>
          </a:prstGeom>
          <a:noFill/>
          <a:ln w="19050">
            <a:solidFill>
              <a:schemeClr val="hlink"/>
            </a:solidFill>
            <a:round/>
            <a:headEnd type="none" w="sm" len="sm"/>
            <a:tailEnd type="stealth" w="lg" len="lg"/>
          </a:ln>
          <a:extLst>
            <a:ext uri="{909E8E84-426E-40DD-AFC4-6F175D3DCCD1}">
              <a14:hiddenFill xmlns:a14="http://schemas.microsoft.com/office/drawing/2010/main">
                <a:noFill/>
              </a14:hiddenFill>
            </a:ext>
          </a:extLst>
        </p:spPr>
        <p:txBody>
          <a:bodyP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l-GR"/>
          </a:p>
        </p:txBody>
      </p:sp>
      <p:sp>
        <p:nvSpPr>
          <p:cNvPr id="29" name="AutoShape 32"/>
          <p:cNvSpPr>
            <a:spLocks noChangeArrowheads="1"/>
          </p:cNvSpPr>
          <p:nvPr/>
        </p:nvSpPr>
        <p:spPr bwMode="auto">
          <a:xfrm>
            <a:off x="5737798" y="4844877"/>
            <a:ext cx="1380531" cy="178348"/>
          </a:xfrm>
          <a:prstGeom prst="rightArrow">
            <a:avLst>
              <a:gd name="adj1" fmla="val 50000"/>
              <a:gd name="adj2" fmla="val 120000"/>
            </a:avLst>
          </a:prstGeom>
          <a:solidFill>
            <a:srgbClr val="CCECFF"/>
          </a:solidFill>
          <a:ln w="12700">
            <a:solidFill>
              <a:schemeClr val="tx1"/>
            </a:solidFill>
            <a:miter lim="800000"/>
            <a:headEnd type="none" w="sm" len="sm"/>
            <a:tailEnd type="none" w="lg" len="lg"/>
          </a:ln>
        </p:spPr>
        <p:txBody>
          <a:bodyPr wrap="none" anchor="ctr"/>
          <a:lstStyle>
            <a:defPPr>
              <a:defRPr lang="ja-JP"/>
            </a:defPPr>
            <a:lvl1pPr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a:lstStyle>
          <a:p>
            <a:endParaRPr lang="en-US" dirty="0"/>
          </a:p>
        </p:txBody>
      </p:sp>
      <p:sp>
        <p:nvSpPr>
          <p:cNvPr id="3" name="Rectangle 2"/>
          <p:cNvSpPr/>
          <p:nvPr/>
        </p:nvSpPr>
        <p:spPr>
          <a:xfrm>
            <a:off x="4463480" y="2118948"/>
            <a:ext cx="4680520" cy="923330"/>
          </a:xfrm>
          <a:prstGeom prst="rect">
            <a:avLst/>
          </a:prstGeom>
        </p:spPr>
        <p:txBody>
          <a:bodyPr wrap="square">
            <a:spAutoFit/>
          </a:bodyPr>
          <a:lstStyle/>
          <a:p>
            <a:pPr algn="ctr"/>
            <a:r>
              <a:rPr kumimoji="1" lang="el-GR" altLang="ja-JP" b="1" dirty="0">
                <a:solidFill>
                  <a:schemeClr val="tx2"/>
                </a:solidFill>
                <a:latin typeface="Times New Roman" panose="02020603050405020304" pitchFamily="18" charset="0"/>
                <a:cs typeface="Times New Roman" panose="02020603050405020304" pitchFamily="18" charset="0"/>
              </a:rPr>
              <a:t>Η παράμετρος Κ εξαρτάται από τη θερμοκρασία  κι έχει συγκεκριμένη τιμή για κάθε ζεύγος στατικής/κινητής φάσης</a:t>
            </a:r>
            <a:endParaRPr kumimoji="1" lang="en-US" altLang="ja-JP"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609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6 - Τίτλος"/>
          <p:cNvSpPr>
            <a:spLocks noGrp="1"/>
          </p:cNvSpPr>
          <p:nvPr>
            <p:ph type="title"/>
          </p:nvPr>
        </p:nvSpPr>
        <p:spPr/>
        <p:txBody>
          <a:bodyPr>
            <a:normAutofit/>
          </a:bodyPr>
          <a:lstStyle/>
          <a:p>
            <a:r>
              <a:rPr lang="el-GR" altLang="en-US" sz="3300" b="1" dirty="0"/>
              <a:t>Ανιχνευτές </a:t>
            </a:r>
            <a:r>
              <a:rPr lang="el-GR" sz="3300" b="1" dirty="0"/>
              <a:t>Φασματογραφίας Μάζας</a:t>
            </a:r>
            <a:br>
              <a:rPr lang="en-US" altLang="en-US" sz="3300" b="1" dirty="0"/>
            </a:br>
            <a:r>
              <a:rPr lang="en-US" altLang="en-US" sz="3600" b="1" dirty="0"/>
              <a:t> Mass Spectroscopy (MS)</a:t>
            </a:r>
            <a:r>
              <a:rPr lang="el-GR" altLang="en-US" sz="3600" b="1" dirty="0"/>
              <a:t> </a:t>
            </a:r>
            <a:r>
              <a:rPr lang="en-US" altLang="en-US" sz="3600" b="1" dirty="0"/>
              <a:t>Detectors</a:t>
            </a:r>
            <a:endParaRPr lang="el-GR" altLang="en-US" sz="3600" dirty="0"/>
          </a:p>
        </p:txBody>
      </p:sp>
      <p:pic>
        <p:nvPicPr>
          <p:cNvPr id="46083" name="Picture 4" descr="https://www.wageningenur.nl/upload_mm/2/7/d/212e3564-ab2e-4115-8da3-eba9c3535dde_Schema%20TQ_530x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89138"/>
            <a:ext cx="74834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95275" y="4941168"/>
            <a:ext cx="8553450" cy="1790700"/>
          </a:xfrm>
          <a:prstGeom prst="rect">
            <a:avLst/>
          </a:prstGeom>
        </p:spPr>
      </p:pic>
    </p:spTree>
    <p:extLst>
      <p:ext uri="{BB962C8B-B14F-4D97-AF65-F5344CB8AC3E}">
        <p14:creationId xmlns:p14="http://schemas.microsoft.com/office/powerpoint/2010/main" val="3968123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descr="Mass Spectrum of Mixture (6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28800"/>
            <a:ext cx="902566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6 - Τίτλος"/>
          <p:cNvSpPr>
            <a:spLocks noGrp="1"/>
          </p:cNvSpPr>
          <p:nvPr>
            <p:ph type="title"/>
          </p:nvPr>
        </p:nvSpPr>
        <p:spPr/>
        <p:txBody>
          <a:bodyPr>
            <a:normAutofit/>
          </a:bodyPr>
          <a:lstStyle/>
          <a:p>
            <a:r>
              <a:rPr lang="el-GR" altLang="en-US" sz="3300" b="1" dirty="0"/>
              <a:t>Ανιχνευτές </a:t>
            </a:r>
            <a:r>
              <a:rPr lang="el-GR" sz="3300" b="1" dirty="0"/>
              <a:t>Φασματογραφίας Μάζας</a:t>
            </a:r>
            <a:br>
              <a:rPr lang="en-US" altLang="en-US" sz="3300" b="1" dirty="0"/>
            </a:br>
            <a:r>
              <a:rPr lang="en-US" altLang="en-US" sz="3600" b="1" dirty="0"/>
              <a:t> Mass Spectroscopy (MS)</a:t>
            </a:r>
            <a:r>
              <a:rPr lang="el-GR" altLang="en-US" sz="3600" b="1" dirty="0"/>
              <a:t> </a:t>
            </a:r>
            <a:r>
              <a:rPr lang="en-US" altLang="en-US" sz="3600" b="1" dirty="0"/>
              <a:t>Detectors</a:t>
            </a:r>
            <a:endParaRPr lang="el-GR" altLang="en-US" sz="3600" dirty="0"/>
          </a:p>
        </p:txBody>
      </p:sp>
    </p:spTree>
    <p:extLst>
      <p:ext uri="{BB962C8B-B14F-4D97-AF65-F5344CB8AC3E}">
        <p14:creationId xmlns:p14="http://schemas.microsoft.com/office/powerpoint/2010/main" val="986003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 Τίτλος"/>
          <p:cNvSpPr>
            <a:spLocks noGrp="1"/>
          </p:cNvSpPr>
          <p:nvPr>
            <p:ph type="title"/>
          </p:nvPr>
        </p:nvSpPr>
        <p:spPr/>
        <p:txBody>
          <a:bodyPr>
            <a:normAutofit/>
          </a:bodyPr>
          <a:lstStyle/>
          <a:p>
            <a:r>
              <a:rPr lang="el-GR" altLang="en-US" sz="3000" b="1" dirty="0"/>
              <a:t>Ανιχνευτές Δείκτη Διάθλασης </a:t>
            </a:r>
            <a:br>
              <a:rPr lang="en-US" altLang="en-US" sz="3000" b="1" dirty="0"/>
            </a:br>
            <a:r>
              <a:rPr lang="en-US" altLang="en-US" sz="3000" b="1" dirty="0"/>
              <a:t>Refractive Index (RI) Detectors</a:t>
            </a:r>
            <a:endParaRPr lang="el-GR" altLang="en-US" sz="3000" dirty="0"/>
          </a:p>
        </p:txBody>
      </p:sp>
      <p:pic>
        <p:nvPicPr>
          <p:cNvPr id="31748" name="Picture 4" descr="Résultat de recherche d'images pour &quot;refractive inde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05120"/>
            <a:ext cx="358468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Résultat de recherche d'images pour &quot;refractive index detector&quot;"/>
          <p:cNvPicPr>
            <a:picLocks noChangeAspect="1" noChangeArrowheads="1"/>
          </p:cNvPicPr>
          <p:nvPr/>
        </p:nvPicPr>
        <p:blipFill rotWithShape="1">
          <a:blip r:embed="rId3">
            <a:extLst>
              <a:ext uri="{28A0092B-C50C-407E-A947-70E740481C1C}">
                <a14:useLocalDpi xmlns:a14="http://schemas.microsoft.com/office/drawing/2010/main" val="0"/>
              </a:ext>
            </a:extLst>
          </a:blip>
          <a:srcRect t="7587"/>
          <a:stretch/>
        </p:blipFill>
        <p:spPr bwMode="auto">
          <a:xfrm>
            <a:off x="3650966" y="4078213"/>
            <a:ext cx="5493034" cy="27919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768480"/>
            <a:ext cx="4320480" cy="2862322"/>
          </a:xfrm>
          <a:prstGeom prst="rect">
            <a:avLst/>
          </a:prstGeom>
        </p:spPr>
        <p:txBody>
          <a:bodyPr wrap="square">
            <a:spAutoFit/>
          </a:bodyPr>
          <a:lstStyle/>
          <a:p>
            <a:r>
              <a:rPr lang="el-GR" sz="2000" b="1" dirty="0"/>
              <a:t>Αρχή</a:t>
            </a:r>
            <a:r>
              <a:rPr lang="en-US" sz="2000" b="1" dirty="0"/>
              <a:t>:</a:t>
            </a:r>
            <a:r>
              <a:rPr lang="el-GR" sz="2000" dirty="0"/>
              <a:t>Μέτρηση διαφοράς δείκτη διάθλασης καθαρού διαλύτη κινητής φάσης και εκλούσματος. </a:t>
            </a:r>
            <a:endParaRPr lang="en-US" sz="2000" dirty="0"/>
          </a:p>
          <a:p>
            <a:endParaRPr lang="en-US" sz="2000" dirty="0"/>
          </a:p>
          <a:p>
            <a:endParaRPr lang="en-US" sz="2000" dirty="0"/>
          </a:p>
          <a:p>
            <a:r>
              <a:rPr lang="en-US" sz="2000" b="1" dirty="0"/>
              <a:t>MEIONEKTHMATA</a:t>
            </a:r>
            <a:endParaRPr lang="el-GR" sz="2000" b="1" dirty="0"/>
          </a:p>
          <a:p>
            <a:r>
              <a:rPr lang="en-US" sz="2000" dirty="0"/>
              <a:t>1.</a:t>
            </a:r>
            <a:r>
              <a:rPr lang="el-GR" sz="2000" dirty="0"/>
              <a:t> Όρια ανίχνευσης: Σχετικά υψηλά</a:t>
            </a:r>
            <a:endParaRPr lang="en-US" sz="2000" dirty="0"/>
          </a:p>
          <a:p>
            <a:r>
              <a:rPr lang="en-US" sz="2000" dirty="0"/>
              <a:t>2. </a:t>
            </a:r>
            <a:r>
              <a:rPr lang="el-GR" sz="2000" dirty="0"/>
              <a:t>Δείκτης διάθλασης επηρεάζεται από την θερμοκρασία</a:t>
            </a:r>
            <a:endParaRPr lang="en-US" sz="2000" dirty="0"/>
          </a:p>
        </p:txBody>
      </p:sp>
    </p:spTree>
    <p:extLst>
      <p:ext uri="{BB962C8B-B14F-4D97-AF65-F5344CB8AC3E}">
        <p14:creationId xmlns:p14="http://schemas.microsoft.com/office/powerpoint/2010/main" val="1387920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85" y="1893312"/>
            <a:ext cx="8819629" cy="1631216"/>
          </a:xfrm>
          <a:prstGeom prst="rect">
            <a:avLst/>
          </a:prstGeom>
        </p:spPr>
        <p:txBody>
          <a:bodyPr wrap="square">
            <a:spAutoFit/>
          </a:bodyPr>
          <a:lstStyle/>
          <a:p>
            <a:endParaRPr lang="el-GR" sz="2000" dirty="0"/>
          </a:p>
          <a:p>
            <a:r>
              <a:rPr lang="el-GR" sz="2000" dirty="0"/>
              <a:t>Εάν η στατική φάση Ανιοντο(Κατιοντο)ανταλλάκτης, θα συγκρατεί τα αρνητικά (θετικά) φορτισμένα μόρια και θα αφήνει να εκλουσθούν τα θετικά (αρνητικά) φορτισμένα ή ουδέτερα μόρια.</a:t>
            </a:r>
          </a:p>
          <a:p>
            <a:r>
              <a:rPr lang="el-GR" sz="2000" dirty="0"/>
              <a:t> </a:t>
            </a:r>
          </a:p>
        </p:txBody>
      </p:sp>
      <p:pic>
        <p:nvPicPr>
          <p:cNvPr id="3076" name="Picture 4" descr="http://chemwiki.ucdavis.edu/@api/deki/files/6992/=ion_exch.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a:stretch/>
        </p:blipFill>
        <p:spPr bwMode="auto">
          <a:xfrm>
            <a:off x="683569" y="3429000"/>
            <a:ext cx="7776862"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956" y="260648"/>
            <a:ext cx="8352085" cy="1846659"/>
          </a:xfrm>
          <a:prstGeom prst="rect">
            <a:avLst/>
          </a:prstGeom>
        </p:spPr>
        <p:txBody>
          <a:bodyPr wrap="square">
            <a:spAutoFit/>
          </a:bodyPr>
          <a:lstStyle/>
          <a:p>
            <a:pPr algn="ctr"/>
            <a:r>
              <a:rPr lang="el-GR" sz="3000" b="1" dirty="0"/>
              <a:t>Χρωµατογραφία Ιοντοανταλλαγής</a:t>
            </a:r>
            <a:r>
              <a:rPr lang="en-US" sz="3000" b="1" dirty="0"/>
              <a:t>                         (Ion Exchange Chromatography)                                      </a:t>
            </a:r>
            <a:r>
              <a:rPr lang="el-GR" sz="3200" b="1" dirty="0"/>
              <a:t>- </a:t>
            </a:r>
            <a:r>
              <a:rPr lang="el-GR" sz="2200" b="1" dirty="0"/>
              <a:t>η στατική φάση φέρει φορτισμένες ομάδες οι οποίες έλκουν αντίθετα φορτισμένες ουσίες</a:t>
            </a:r>
          </a:p>
        </p:txBody>
      </p:sp>
    </p:spTree>
    <p:extLst>
      <p:ext uri="{BB962C8B-B14F-4D97-AF65-F5344CB8AC3E}">
        <p14:creationId xmlns:p14="http://schemas.microsoft.com/office/powerpoint/2010/main" val="530572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Έλλειψη"/>
          <p:cNvSpPr/>
          <p:nvPr/>
        </p:nvSpPr>
        <p:spPr>
          <a:xfrm>
            <a:off x="1908175" y="1124744"/>
            <a:ext cx="431800" cy="57467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38915" name="Picture 2" descr="• Cationic exchangers are useful for separation of cations  such as protonated bases and anion exchange columns  are us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3274729"/>
            <a:ext cx="439261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1 - Τίτλος"/>
          <p:cNvSpPr>
            <a:spLocks noGrp="1"/>
          </p:cNvSpPr>
          <p:nvPr>
            <p:ph type="title"/>
          </p:nvPr>
        </p:nvSpPr>
        <p:spPr>
          <a:xfrm>
            <a:off x="468313" y="0"/>
            <a:ext cx="8229600" cy="1143000"/>
          </a:xfrm>
        </p:spPr>
        <p:txBody>
          <a:bodyPr>
            <a:noAutofit/>
          </a:bodyPr>
          <a:lstStyle/>
          <a:p>
            <a:pPr eaLnBrk="1" hangingPunct="1"/>
            <a:br>
              <a:rPr lang="el-GR" altLang="en-US" sz="3000" b="1" dirty="0"/>
            </a:br>
            <a:r>
              <a:rPr lang="en-US" altLang="en-US" sz="3000" b="1" dirty="0"/>
              <a:t>Ion Exchange Chromatography </a:t>
            </a:r>
            <a:br>
              <a:rPr lang="en-US" altLang="en-US" sz="3000" b="1" dirty="0"/>
            </a:br>
            <a:endParaRPr lang="el-GR" altLang="en-US" sz="3000" dirty="0"/>
          </a:p>
        </p:txBody>
      </p:sp>
      <p:pic>
        <p:nvPicPr>
          <p:cNvPr id="38917" name="Picture 5" descr="\text{R-X}^-\text{C}^+\,+\, \text{M}^+ \, \text{B}^- \rightleftarrows \,\text{R-X}^-\text{M}^+ \,+\, \text{C}^+ \,+\, \tex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979" y="2218306"/>
            <a:ext cx="5053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68313" y="1618456"/>
            <a:ext cx="367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a:solidFill>
                  <a:srgbClr val="252525"/>
                </a:solidFill>
              </a:rPr>
              <a:t>Anion exchange</a:t>
            </a:r>
            <a:r>
              <a:rPr lang="en-US" altLang="en-US">
                <a:solidFill>
                  <a:srgbClr val="252525"/>
                </a:solidFill>
              </a:rPr>
              <a:t> </a:t>
            </a:r>
            <a:r>
              <a:rPr lang="el-GR" altLang="en-US">
                <a:solidFill>
                  <a:srgbClr val="252525"/>
                </a:solidFill>
              </a:rPr>
              <a:t>chromatography</a:t>
            </a:r>
            <a:endParaRPr lang="el-GR" altLang="en-US"/>
          </a:p>
        </p:txBody>
      </p:sp>
      <p:pic>
        <p:nvPicPr>
          <p:cNvPr id="38919" name="Picture 7" descr="\text{R-X}^+\text{A}^-\,+\, \text{M}^+ \, \text{B}^- \rightleftarrows \,\text{R-X}^+\text{B}^- \,+\, \text{M}^+ \,+\, \tex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75" y="1238025"/>
            <a:ext cx="50673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6"/>
          <p:cNvSpPr>
            <a:spLocks noChangeArrowheads="1"/>
          </p:cNvSpPr>
          <p:nvPr/>
        </p:nvSpPr>
        <p:spPr bwMode="auto">
          <a:xfrm>
            <a:off x="4458296" y="2693336"/>
            <a:ext cx="3671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252525"/>
                </a:solidFill>
              </a:rPr>
              <a:t>Cat</a:t>
            </a:r>
            <a:r>
              <a:rPr lang="el-GR" altLang="en-US" dirty="0">
                <a:solidFill>
                  <a:srgbClr val="252525"/>
                </a:solidFill>
              </a:rPr>
              <a:t>ion exchange</a:t>
            </a:r>
            <a:r>
              <a:rPr lang="en-US" altLang="en-US" dirty="0">
                <a:solidFill>
                  <a:srgbClr val="252525"/>
                </a:solidFill>
              </a:rPr>
              <a:t> </a:t>
            </a:r>
            <a:r>
              <a:rPr lang="el-GR" altLang="en-US" dirty="0">
                <a:solidFill>
                  <a:srgbClr val="252525"/>
                </a:solidFill>
              </a:rPr>
              <a:t>chromatography</a:t>
            </a:r>
            <a:endParaRPr lang="el-GR" altLang="en-US" dirty="0"/>
          </a:p>
        </p:txBody>
      </p:sp>
      <p:sp>
        <p:nvSpPr>
          <p:cNvPr id="38922" name="9 - TextBox"/>
          <p:cNvSpPr txBox="1">
            <a:spLocks noChangeArrowheads="1"/>
          </p:cNvSpPr>
          <p:nvPr/>
        </p:nvSpPr>
        <p:spPr bwMode="auto">
          <a:xfrm>
            <a:off x="252650" y="3369377"/>
            <a:ext cx="3889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b="1" dirty="0">
                <a:solidFill>
                  <a:schemeClr val="accent1">
                    <a:lumMod val="75000"/>
                  </a:schemeClr>
                </a:solidFill>
              </a:rPr>
              <a:t>Μ</a:t>
            </a:r>
            <a:r>
              <a:rPr lang="el-GR" altLang="en-US" b="1" baseline="30000" dirty="0">
                <a:solidFill>
                  <a:schemeClr val="accent1">
                    <a:lumMod val="75000"/>
                  </a:schemeClr>
                </a:solidFill>
              </a:rPr>
              <a:t>+</a:t>
            </a:r>
            <a:r>
              <a:rPr lang="en-US" altLang="en-US" b="1" dirty="0">
                <a:solidFill>
                  <a:schemeClr val="accent1">
                    <a:lumMod val="75000"/>
                  </a:schemeClr>
                </a:solidFill>
              </a:rPr>
              <a:t>, </a:t>
            </a:r>
            <a:r>
              <a:rPr lang="el-GR" altLang="en-US" b="1" dirty="0">
                <a:solidFill>
                  <a:schemeClr val="accent1">
                    <a:lumMod val="75000"/>
                  </a:schemeClr>
                </a:solidFill>
              </a:rPr>
              <a:t>Β</a:t>
            </a:r>
            <a:r>
              <a:rPr lang="el-GR" altLang="en-US" b="1" baseline="30000" dirty="0">
                <a:solidFill>
                  <a:schemeClr val="accent1">
                    <a:lumMod val="75000"/>
                  </a:schemeClr>
                </a:solidFill>
              </a:rPr>
              <a:t> -</a:t>
            </a:r>
            <a:r>
              <a:rPr lang="en-US" altLang="en-US" b="1" dirty="0">
                <a:solidFill>
                  <a:schemeClr val="accent1">
                    <a:lumMod val="75000"/>
                  </a:schemeClr>
                </a:solidFill>
              </a:rPr>
              <a:t> : </a:t>
            </a:r>
            <a:r>
              <a:rPr lang="el-GR" altLang="en-US" b="1" dirty="0">
                <a:solidFill>
                  <a:schemeClr val="accent1">
                    <a:lumMod val="75000"/>
                  </a:schemeClr>
                </a:solidFill>
              </a:rPr>
              <a:t>Προς ανάλυση ιόντα</a:t>
            </a:r>
          </a:p>
          <a:p>
            <a:pPr eaLnBrk="1" hangingPunct="1"/>
            <a:endParaRPr lang="el-GR" altLang="en-US" dirty="0"/>
          </a:p>
          <a:p>
            <a:pPr eaLnBrk="1" hangingPunct="1"/>
            <a:r>
              <a:rPr lang="el-GR" altLang="en-US" dirty="0"/>
              <a:t>Σε αντίστοιχη λογική βασίζεται η έκλουση</a:t>
            </a:r>
          </a:p>
        </p:txBody>
      </p:sp>
      <p:sp>
        <p:nvSpPr>
          <p:cNvPr id="12" name="11 - Έλλειψη"/>
          <p:cNvSpPr/>
          <p:nvPr/>
        </p:nvSpPr>
        <p:spPr>
          <a:xfrm>
            <a:off x="5385594" y="2061144"/>
            <a:ext cx="431800" cy="57626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Rectangle 1"/>
          <p:cNvSpPr/>
          <p:nvPr/>
        </p:nvSpPr>
        <p:spPr>
          <a:xfrm>
            <a:off x="72008" y="1124744"/>
            <a:ext cx="1115616" cy="5746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8184" y="2052637"/>
            <a:ext cx="1115616" cy="5746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50824" y="1714642"/>
            <a:ext cx="1657351" cy="10994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3" idx="1"/>
          </p:cNvCxnSpPr>
          <p:nvPr/>
        </p:nvCxnSpPr>
        <p:spPr>
          <a:xfrm flipH="1">
            <a:off x="2108996" y="2339975"/>
            <a:ext cx="1779188" cy="4841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9 - TextBox"/>
          <p:cNvSpPr txBox="1">
            <a:spLocks noChangeArrowheads="1"/>
          </p:cNvSpPr>
          <p:nvPr/>
        </p:nvSpPr>
        <p:spPr bwMode="auto">
          <a:xfrm>
            <a:off x="1377101" y="2794277"/>
            <a:ext cx="1538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dirty="0"/>
              <a:t>Στατική φάση</a:t>
            </a:r>
          </a:p>
        </p:txBody>
      </p:sp>
    </p:spTree>
    <p:extLst>
      <p:ext uri="{BB962C8B-B14F-4D97-AF65-F5344CB8AC3E}">
        <p14:creationId xmlns:p14="http://schemas.microsoft.com/office/powerpoint/2010/main" val="1350858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nstrument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916113"/>
            <a:ext cx="547171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1 - Τίτλος"/>
          <p:cNvSpPr>
            <a:spLocks noGrp="1"/>
          </p:cNvSpPr>
          <p:nvPr>
            <p:ph type="title"/>
          </p:nvPr>
        </p:nvSpPr>
        <p:spPr/>
        <p:txBody>
          <a:bodyPr>
            <a:normAutofit fontScale="90000"/>
          </a:bodyPr>
          <a:lstStyle/>
          <a:p>
            <a:pPr eaLnBrk="1" hangingPunct="1"/>
            <a:br>
              <a:rPr lang="el-GR" altLang="en-US" b="1"/>
            </a:br>
            <a:r>
              <a:rPr lang="en-US" altLang="en-US" b="1"/>
              <a:t>Ion Exchange Chromatography </a:t>
            </a:r>
            <a:br>
              <a:rPr lang="en-US" altLang="en-US" b="1"/>
            </a:br>
            <a:endParaRPr lang="el-GR" altLang="en-US"/>
          </a:p>
        </p:txBody>
      </p:sp>
      <p:sp>
        <p:nvSpPr>
          <p:cNvPr id="39940" name="6 - TextBox"/>
          <p:cNvSpPr txBox="1">
            <a:spLocks noChangeArrowheads="1"/>
          </p:cNvSpPr>
          <p:nvPr/>
        </p:nvSpPr>
        <p:spPr bwMode="auto">
          <a:xfrm>
            <a:off x="323850" y="1989138"/>
            <a:ext cx="29527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400" dirty="0"/>
              <a:t>Προτίμηση για σύνδεση ιόντων με:</a:t>
            </a:r>
          </a:p>
          <a:p>
            <a:pPr eaLnBrk="1" hangingPunct="1"/>
            <a:endParaRPr lang="el-GR" altLang="en-US" sz="2400" dirty="0"/>
          </a:p>
          <a:p>
            <a:pPr eaLnBrk="1" hangingPunct="1">
              <a:buFont typeface="Arial" panose="020B0604020202020204" pitchFamily="34" charset="0"/>
              <a:buChar char="•"/>
            </a:pPr>
            <a:r>
              <a:rPr lang="el-GR" altLang="en-US" sz="2400" dirty="0"/>
              <a:t> Υψηλότερο φορτίο</a:t>
            </a:r>
          </a:p>
          <a:p>
            <a:pPr eaLnBrk="1" hangingPunct="1"/>
            <a:endParaRPr lang="el-GR" altLang="en-US" sz="2400" dirty="0"/>
          </a:p>
          <a:p>
            <a:pPr eaLnBrk="1" hangingPunct="1">
              <a:buFont typeface="Arial" panose="020B0604020202020204" pitchFamily="34" charset="0"/>
              <a:buChar char="•"/>
            </a:pPr>
            <a:r>
              <a:rPr lang="el-GR" altLang="en-US" sz="2400" dirty="0"/>
              <a:t> Μικρότερη ακτίνα ενυδάτωσης</a:t>
            </a:r>
          </a:p>
          <a:p>
            <a:pPr eaLnBrk="1" hangingPunct="1"/>
            <a:endParaRPr lang="el-GR" altLang="en-US" sz="2400" dirty="0"/>
          </a:p>
          <a:p>
            <a:pPr eaLnBrk="1" hangingPunct="1">
              <a:buFont typeface="Arial" panose="020B0604020202020204" pitchFamily="34" charset="0"/>
              <a:buChar char="•"/>
            </a:pPr>
            <a:r>
              <a:rPr lang="el-GR" altLang="en-US" sz="2400" dirty="0"/>
              <a:t> Αυξημένη πολικότητα</a:t>
            </a:r>
          </a:p>
          <a:p>
            <a:pPr eaLnBrk="1" hangingPunct="1"/>
            <a:endParaRPr lang="el-GR" altLang="en-US" sz="2400" dirty="0"/>
          </a:p>
        </p:txBody>
      </p:sp>
      <p:sp>
        <p:nvSpPr>
          <p:cNvPr id="39941" name="5 - Ορθογώνιο"/>
          <p:cNvSpPr>
            <a:spLocks noChangeArrowheads="1"/>
          </p:cNvSpPr>
          <p:nvPr/>
        </p:nvSpPr>
        <p:spPr bwMode="auto">
          <a:xfrm>
            <a:off x="1619250" y="6092825"/>
            <a:ext cx="554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rPr>
              <a:t>https://www.youtube.com/watch?v=efUrl_djzQ0</a:t>
            </a:r>
            <a:r>
              <a:rPr lang="en-US" altLang="en-US" dirty="0"/>
              <a:t> </a:t>
            </a:r>
            <a:endParaRPr lang="el-GR" altLang="en-US" dirty="0"/>
          </a:p>
        </p:txBody>
      </p:sp>
    </p:spTree>
    <p:extLst>
      <p:ext uri="{BB962C8B-B14F-4D97-AF65-F5344CB8AC3E}">
        <p14:creationId xmlns:p14="http://schemas.microsoft.com/office/powerpoint/2010/main" val="497633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normAutofit/>
          </a:bodyPr>
          <a:lstStyle/>
          <a:p>
            <a:pPr eaLnBrk="1" hangingPunct="1"/>
            <a:r>
              <a:rPr lang="en-US" altLang="en-US" sz="3000" b="1" dirty="0"/>
              <a:t>Chiral Columns</a:t>
            </a:r>
            <a:endParaRPr lang="el-GR" altLang="en-US" sz="3000" dirty="0"/>
          </a:p>
        </p:txBody>
      </p:sp>
      <p:sp>
        <p:nvSpPr>
          <p:cNvPr id="34819" name="3 - Ορθογώνιο"/>
          <p:cNvSpPr>
            <a:spLocks noChangeArrowheads="1"/>
          </p:cNvSpPr>
          <p:nvPr/>
        </p:nvSpPr>
        <p:spPr bwMode="auto">
          <a:xfrm>
            <a:off x="468313" y="1700213"/>
            <a:ext cx="83518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 </a:t>
            </a:r>
            <a:r>
              <a:rPr lang="el-GR" altLang="en-US" sz="2000" b="1" dirty="0"/>
              <a:t>Διαχωρισμός εναντιομερών</a:t>
            </a:r>
            <a:r>
              <a:rPr lang="en-US" altLang="en-US" sz="2000" b="1" dirty="0"/>
              <a:t>: </a:t>
            </a:r>
            <a:r>
              <a:rPr lang="el-GR" altLang="en-US" sz="2000" dirty="0"/>
              <a:t>Αλληλεπίδραση στατικής φάσης με ένα από τα εναντιομερή</a:t>
            </a:r>
          </a:p>
          <a:p>
            <a:pPr eaLnBrk="1" hangingPunct="1"/>
            <a:endParaRPr lang="el-GR" altLang="en-US" sz="2000" b="1" dirty="0"/>
          </a:p>
          <a:p>
            <a:pPr eaLnBrk="1" hangingPunct="1"/>
            <a:r>
              <a:rPr lang="en-US" altLang="en-US" sz="2000" b="1" dirty="0"/>
              <a:t>- </a:t>
            </a:r>
            <a:r>
              <a:rPr lang="el-GR" altLang="en-US" sz="2000" b="1" dirty="0"/>
              <a:t>Διαχωρισμός ρακεμικών μιγμάτων</a:t>
            </a:r>
          </a:p>
          <a:p>
            <a:pPr eaLnBrk="1" hangingPunct="1"/>
            <a:endParaRPr lang="el-GR" altLang="en-US" sz="2000" b="1" dirty="0"/>
          </a:p>
        </p:txBody>
      </p:sp>
    </p:spTree>
    <p:extLst>
      <p:ext uri="{BB962C8B-B14F-4D97-AF65-F5344CB8AC3E}">
        <p14:creationId xmlns:p14="http://schemas.microsoft.com/office/powerpoint/2010/main" val="648539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Ορθογώνιο"/>
          <p:cNvSpPr>
            <a:spLocks noChangeArrowheads="1"/>
          </p:cNvSpPr>
          <p:nvPr/>
        </p:nvSpPr>
        <p:spPr bwMode="auto">
          <a:xfrm>
            <a:off x="395288" y="1484313"/>
            <a:ext cx="849788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100" dirty="0">
                <a:latin typeface="+mn-lt"/>
              </a:rPr>
              <a:t> Διαχωρισμός ιόντων και μορίων που ιονίζονται εύκολα. (Ιοντικές χρώσεις</a:t>
            </a:r>
            <a:r>
              <a:rPr lang="en-US" altLang="en-US" sz="2100" dirty="0">
                <a:latin typeface="+mn-lt"/>
              </a:rPr>
              <a:t>, </a:t>
            </a:r>
            <a:r>
              <a:rPr lang="el-GR" altLang="en-US" sz="2100" dirty="0">
                <a:latin typeface="+mn-lt"/>
              </a:rPr>
              <a:t>αμινοξέα και πρωτεΐνες).</a:t>
            </a:r>
          </a:p>
          <a:p>
            <a:pPr eaLnBrk="1" hangingPunct="1"/>
            <a:endParaRPr lang="en-US" altLang="en-US" sz="2100" dirty="0">
              <a:latin typeface="+mn-lt"/>
            </a:endParaRPr>
          </a:p>
          <a:p>
            <a:pPr eaLnBrk="1" hangingPunct="1">
              <a:buFont typeface="Arial" panose="020B0604020202020204" pitchFamily="34" charset="0"/>
              <a:buChar char="•"/>
            </a:pPr>
            <a:r>
              <a:rPr lang="el-GR" altLang="en-US" sz="2100" dirty="0">
                <a:latin typeface="+mn-lt"/>
              </a:rPr>
              <a:t> Διαχωρισμός λόγω συγγένειας των ιόντων με τη στατική φάση </a:t>
            </a:r>
            <a:r>
              <a:rPr lang="el-GR" altLang="en-US" sz="2100" dirty="0">
                <a:latin typeface="+mn-lt"/>
                <a:ea typeface="Arial Unicode MS" panose="020B0604020202020204" pitchFamily="34" charset="-128"/>
                <a:cs typeface="Arial Unicode MS" panose="020B0604020202020204" pitchFamily="34" charset="-128"/>
              </a:rPr>
              <a:t>➣ δημιουργία ιονανταλλακτικού συστήματος</a:t>
            </a:r>
            <a:r>
              <a:rPr lang="el-GR" altLang="en-US" sz="2100" dirty="0">
                <a:latin typeface="+mn-lt"/>
              </a:rPr>
              <a:t> με ανάπτυξη ηλεκτροστατικών αλληλεπιδράσεων. </a:t>
            </a:r>
          </a:p>
          <a:p>
            <a:pPr eaLnBrk="1" hangingPunct="1"/>
            <a:endParaRPr lang="el-GR" altLang="en-US" sz="2100" dirty="0">
              <a:latin typeface="+mn-lt"/>
            </a:endParaRPr>
          </a:p>
          <a:p>
            <a:pPr eaLnBrk="1" hangingPunct="1">
              <a:buFont typeface="Arial" panose="020B0604020202020204" pitchFamily="34" charset="0"/>
              <a:buChar char="•"/>
            </a:pPr>
            <a:r>
              <a:rPr lang="el-GR" altLang="en-US" sz="2100" dirty="0">
                <a:latin typeface="+mn-lt"/>
              </a:rPr>
              <a:t> </a:t>
            </a:r>
            <a:r>
              <a:rPr lang="el-GR" altLang="en-US" sz="2100" i="1" dirty="0">
                <a:latin typeface="+mn-lt"/>
              </a:rPr>
              <a:t>Υλικά πλήρωσης της στήλης:</a:t>
            </a:r>
            <a:r>
              <a:rPr lang="el-GR" altLang="en-US" sz="2100" dirty="0">
                <a:latin typeface="+mn-lt"/>
              </a:rPr>
              <a:t> </a:t>
            </a:r>
            <a:r>
              <a:rPr lang="en-US" altLang="en-US" sz="2100" dirty="0">
                <a:latin typeface="+mn-lt"/>
              </a:rPr>
              <a:t>cross-linked </a:t>
            </a:r>
            <a:r>
              <a:rPr lang="el-GR" altLang="en-US" sz="2100" dirty="0">
                <a:latin typeface="+mn-lt"/>
              </a:rPr>
              <a:t>ρητίνες πολυστυρενίου ή συμπολυμερές στυρολίου- διβινυλοβενζολίου.</a:t>
            </a:r>
            <a:r>
              <a:rPr lang="en-US" altLang="en-US" sz="2100" dirty="0">
                <a:latin typeface="+mn-lt"/>
              </a:rPr>
              <a:t> </a:t>
            </a:r>
            <a:endParaRPr lang="el-GR" altLang="en-US" sz="2100" dirty="0">
              <a:latin typeface="+mn-lt"/>
            </a:endParaRPr>
          </a:p>
          <a:p>
            <a:pPr eaLnBrk="1" hangingPunct="1">
              <a:buFont typeface="Arial" panose="020B0604020202020204" pitchFamily="34" charset="0"/>
              <a:buChar char="•"/>
            </a:pPr>
            <a:endParaRPr lang="en-US" altLang="en-US" sz="2100" i="1" dirty="0">
              <a:latin typeface="+mn-lt"/>
            </a:endParaRPr>
          </a:p>
          <a:p>
            <a:pPr eaLnBrk="1" hangingPunct="1">
              <a:buFont typeface="Arial" panose="020B0604020202020204" pitchFamily="34" charset="0"/>
              <a:buChar char="•"/>
            </a:pPr>
            <a:endParaRPr lang="en-US" altLang="en-US" sz="2100" i="1" dirty="0">
              <a:latin typeface="+mn-lt"/>
            </a:endParaRPr>
          </a:p>
          <a:p>
            <a:pPr eaLnBrk="1" hangingPunct="1">
              <a:buFont typeface="Arial" panose="020B0604020202020204" pitchFamily="34" charset="0"/>
              <a:buChar char="•"/>
            </a:pPr>
            <a:endParaRPr lang="el-GR" altLang="en-US" sz="2100" i="1" dirty="0">
              <a:latin typeface="+mn-lt"/>
            </a:endParaRPr>
          </a:p>
          <a:p>
            <a:pPr eaLnBrk="1" hangingPunct="1">
              <a:buFont typeface="Arial" panose="020B0604020202020204" pitchFamily="34" charset="0"/>
              <a:buChar char="•"/>
            </a:pPr>
            <a:r>
              <a:rPr lang="el-GR" altLang="en-US" sz="2100" i="1" dirty="0">
                <a:latin typeface="+mn-lt"/>
              </a:rPr>
              <a:t>Κινητή φάση</a:t>
            </a:r>
            <a:r>
              <a:rPr lang="el-GR" altLang="en-US" sz="2100" dirty="0">
                <a:latin typeface="+mn-lt"/>
              </a:rPr>
              <a:t>: Υδατικό ρυθμιστικό διάλυμα φωσφορικών, μυρμηγκικών, κ.ά αλάτων.</a:t>
            </a:r>
            <a:endParaRPr lang="en-US" altLang="en-US" sz="2100" dirty="0">
              <a:latin typeface="+mn-lt"/>
            </a:endParaRPr>
          </a:p>
        </p:txBody>
      </p:sp>
      <p:sp>
        <p:nvSpPr>
          <p:cNvPr id="35843" name="1 - Τίτλος"/>
          <p:cNvSpPr>
            <a:spLocks noGrp="1"/>
          </p:cNvSpPr>
          <p:nvPr>
            <p:ph type="title"/>
          </p:nvPr>
        </p:nvSpPr>
        <p:spPr>
          <a:xfrm>
            <a:off x="395288" y="0"/>
            <a:ext cx="8229600" cy="1143000"/>
          </a:xfrm>
        </p:spPr>
        <p:txBody>
          <a:bodyPr>
            <a:noAutofit/>
          </a:bodyPr>
          <a:lstStyle/>
          <a:p>
            <a:pPr eaLnBrk="1" hangingPunct="1"/>
            <a:br>
              <a:rPr lang="el-GR" altLang="en-US" sz="3000" b="1" dirty="0"/>
            </a:br>
            <a:r>
              <a:rPr lang="en-US" altLang="en-US" sz="3000" b="1" dirty="0"/>
              <a:t>Ion Exchange Chromatography </a:t>
            </a:r>
            <a:br>
              <a:rPr lang="en-US" altLang="en-US" sz="3000" b="1" dirty="0"/>
            </a:br>
            <a:endParaRPr lang="el-GR" altLang="en-US" sz="3000" dirty="0"/>
          </a:p>
        </p:txBody>
      </p:sp>
      <p:pic>
        <p:nvPicPr>
          <p:cNvPr id="35844" name="Picture 7" descr="https://upload.wikimedia.org/wikipedia/commons/thumb/0/08/Ion_exchange_resin_beads.jpg/225px-Ion_exchange_resin_be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86" y="4077072"/>
            <a:ext cx="17510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04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28" y="481027"/>
            <a:ext cx="86010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2528" y="204028"/>
            <a:ext cx="8135217" cy="1015663"/>
          </a:xfrm>
          <a:prstGeom prst="rect">
            <a:avLst/>
          </a:prstGeom>
        </p:spPr>
        <p:txBody>
          <a:bodyPr wrap="square">
            <a:spAutoFit/>
          </a:bodyPr>
          <a:lstStyle/>
          <a:p>
            <a:pPr algn="ctr"/>
            <a:r>
              <a:rPr lang="el-GR" sz="3000" b="1" dirty="0"/>
              <a:t>Χρωµατογραφία Μοριακού Αποκλεισμού</a:t>
            </a:r>
            <a:endParaRPr lang="en-US" sz="3000" b="1" dirty="0"/>
          </a:p>
          <a:p>
            <a:pPr algn="ctr"/>
            <a:r>
              <a:rPr lang="en-US" altLang="en-US" sz="3000" b="1" dirty="0"/>
              <a:t>Size Exclusion Chromatography</a:t>
            </a:r>
            <a:endParaRPr lang="el-GR" sz="3000" b="1" dirty="0"/>
          </a:p>
        </p:txBody>
      </p:sp>
      <p:sp>
        <p:nvSpPr>
          <p:cNvPr id="3" name="Rectangle 2"/>
          <p:cNvSpPr/>
          <p:nvPr/>
        </p:nvSpPr>
        <p:spPr>
          <a:xfrm>
            <a:off x="539552" y="1412776"/>
            <a:ext cx="8314730" cy="1323439"/>
          </a:xfrm>
          <a:prstGeom prst="rect">
            <a:avLst/>
          </a:prstGeom>
        </p:spPr>
        <p:txBody>
          <a:bodyPr wrap="square">
            <a:spAutoFit/>
          </a:bodyPr>
          <a:lstStyle/>
          <a:p>
            <a:r>
              <a:rPr lang="el-GR" sz="2000" dirty="0"/>
              <a:t>Στη χρωματογραφία μοριακού αποκλεισμού τα μεγάλα μόρια δεν</a:t>
            </a:r>
          </a:p>
          <a:p>
            <a:r>
              <a:rPr lang="el-GR" sz="2000" dirty="0"/>
              <a:t>εισέρχονται στους πόρους και </a:t>
            </a:r>
            <a:r>
              <a:rPr lang="el-GR" sz="2000" dirty="0" err="1"/>
              <a:t>εκλούονται</a:t>
            </a:r>
            <a:r>
              <a:rPr lang="el-GR" sz="2000" dirty="0"/>
              <a:t> πρώτα, ενώ τα</a:t>
            </a:r>
          </a:p>
          <a:p>
            <a:r>
              <a:rPr lang="el-GR" sz="2000" dirty="0"/>
              <a:t>μικρότερα εισέρχονται στους πόρους και καθυστερούν περισσότερο, οπότε </a:t>
            </a:r>
            <a:r>
              <a:rPr lang="el-GR" sz="2000" dirty="0" err="1"/>
              <a:t>εκλούονται</a:t>
            </a:r>
            <a:r>
              <a:rPr lang="el-GR" sz="2000" dirty="0"/>
              <a:t> τελευταία</a:t>
            </a:r>
          </a:p>
        </p:txBody>
      </p:sp>
      <p:pic>
        <p:nvPicPr>
          <p:cNvPr id="5" name="Εικόνα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90" y="2708920"/>
            <a:ext cx="3470262" cy="409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 Ορθογώνιο"/>
          <p:cNvSpPr>
            <a:spLocks noChangeArrowheads="1"/>
          </p:cNvSpPr>
          <p:nvPr/>
        </p:nvSpPr>
        <p:spPr bwMode="auto">
          <a:xfrm>
            <a:off x="4932040" y="5805264"/>
            <a:ext cx="4772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hlinkClick r:id="rId4"/>
              </a:rPr>
              <a:t>https://www.youtube.com/watch?v=rPRbqYWlSEo</a:t>
            </a:r>
            <a:r>
              <a:rPr lang="el-GR" altLang="en-US" sz="1200" dirty="0"/>
              <a:t> </a:t>
            </a:r>
          </a:p>
        </p:txBody>
      </p:sp>
    </p:spTree>
    <p:extLst>
      <p:ext uri="{BB962C8B-B14F-4D97-AF65-F5344CB8AC3E}">
        <p14:creationId xmlns:p14="http://schemas.microsoft.com/office/powerpoint/2010/main" val="2706562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 Ορθογώνιο"/>
          <p:cNvSpPr>
            <a:spLocks noChangeArrowheads="1"/>
          </p:cNvSpPr>
          <p:nvPr/>
        </p:nvSpPr>
        <p:spPr bwMode="auto">
          <a:xfrm>
            <a:off x="395536" y="1556792"/>
            <a:ext cx="789729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000" dirty="0"/>
              <a:t> Διαχωρισμός βάσει μεγέθους μορίου (ορισμένες φορές και βάσει Μ</a:t>
            </a:r>
            <a:r>
              <a:rPr lang="en-US" altLang="en-US" sz="2000" dirty="0"/>
              <a:t>W)</a:t>
            </a:r>
            <a:r>
              <a:rPr lang="el-GR" altLang="en-US" sz="2000" dirty="0"/>
              <a:t>.</a:t>
            </a:r>
          </a:p>
          <a:p>
            <a:pPr eaLnBrk="1" hangingPunct="1">
              <a:buFont typeface="Arial" panose="020B0604020202020204" pitchFamily="34" charset="0"/>
              <a:buChar char="•"/>
            </a:pPr>
            <a:endParaRPr lang="el-GR" altLang="en-US" sz="2000" dirty="0"/>
          </a:p>
          <a:p>
            <a:pPr eaLnBrk="1" hangingPunct="1">
              <a:buFont typeface="Arial" panose="020B0604020202020204" pitchFamily="34" charset="0"/>
              <a:buChar char="•"/>
            </a:pPr>
            <a:r>
              <a:rPr lang="el-GR" altLang="en-US" sz="2000" dirty="0"/>
              <a:t>Εφαρμόζεται στον χαρακτηρισμό πολυμερών και πρωτεϊνών (ως προς το </a:t>
            </a:r>
            <a:r>
              <a:rPr lang="en-US" altLang="en-US" sz="2000" dirty="0"/>
              <a:t>MW </a:t>
            </a:r>
            <a:r>
              <a:rPr lang="el-GR" altLang="en-US" sz="2000" dirty="0"/>
              <a:t>αυτών). Επίσης στην απομάκρυνση αλάτων από διαλύματα πρωτεϊνών και </a:t>
            </a:r>
            <a:r>
              <a:rPr lang="en-US" altLang="en-US" sz="2000" dirty="0"/>
              <a:t>DNA/RNA.</a:t>
            </a:r>
            <a:endParaRPr lang="el-GR" altLang="en-US" sz="2000" dirty="0"/>
          </a:p>
          <a:p>
            <a:pPr eaLnBrk="1" hangingPunct="1">
              <a:buFont typeface="Arial" panose="020B0604020202020204" pitchFamily="34" charset="0"/>
              <a:buChar char="•"/>
            </a:pPr>
            <a:endParaRPr lang="el-GR" altLang="en-US" sz="2000" dirty="0"/>
          </a:p>
          <a:p>
            <a:pPr eaLnBrk="1" hangingPunct="1">
              <a:buFont typeface="Arial" panose="020B0604020202020204" pitchFamily="34" charset="0"/>
              <a:buChar char="•"/>
            </a:pPr>
            <a:r>
              <a:rPr lang="el-GR" altLang="en-US" sz="2000" dirty="0"/>
              <a:t>Καμία (φυσικοχημικής φύσεως) αλληλεπίδραση συστατικών- στατικής φάσης.</a:t>
            </a:r>
          </a:p>
          <a:p>
            <a:pPr eaLnBrk="1" hangingPunct="1"/>
            <a:endParaRPr lang="el-GR" altLang="en-US" sz="2000" dirty="0"/>
          </a:p>
          <a:p>
            <a:pPr eaLnBrk="1" hangingPunct="1">
              <a:buFont typeface="Arial" panose="020B0604020202020204" pitchFamily="34" charset="0"/>
              <a:buChar char="•"/>
            </a:pPr>
            <a:r>
              <a:rPr lang="el-GR" altLang="en-US" sz="2000" dirty="0"/>
              <a:t> </a:t>
            </a:r>
            <a:r>
              <a:rPr lang="el-GR" altLang="en-US" sz="2000" i="1" dirty="0"/>
              <a:t>Υλικά πλήρωσης της στήλης</a:t>
            </a:r>
            <a:r>
              <a:rPr lang="el-GR" altLang="en-US" sz="2000" dirty="0"/>
              <a:t>: μοριακά κόσκινα (π.χ. </a:t>
            </a:r>
          </a:p>
          <a:p>
            <a:pPr eaLnBrk="1" hangingPunct="1"/>
            <a:r>
              <a:rPr lang="el-GR" altLang="en-US" sz="2000" dirty="0"/>
              <a:t>ζεόλιθοι), πολυσακχαρίτες, πολυμερή και </a:t>
            </a:r>
            <a:r>
              <a:rPr lang="en-US" altLang="en-US" sz="2000" dirty="0"/>
              <a:t>silica.</a:t>
            </a:r>
            <a:endParaRPr lang="el-GR" altLang="en-US" sz="2000" dirty="0"/>
          </a:p>
          <a:p>
            <a:pPr eaLnBrk="1" hangingPunct="1">
              <a:buFont typeface="Arial" panose="020B0604020202020204" pitchFamily="34" charset="0"/>
              <a:buChar char="•"/>
            </a:pPr>
            <a:endParaRPr lang="el-GR" altLang="en-US" sz="2000" dirty="0"/>
          </a:p>
          <a:p>
            <a:pPr eaLnBrk="1" hangingPunct="1">
              <a:buFont typeface="Arial" panose="020B0604020202020204" pitchFamily="34" charset="0"/>
              <a:buChar char="•"/>
            </a:pPr>
            <a:r>
              <a:rPr lang="el-GR" altLang="en-US" sz="2000" dirty="0"/>
              <a:t> Διάμετρος πόρων: </a:t>
            </a:r>
            <a:r>
              <a:rPr lang="en-US" altLang="en-US" sz="2000" dirty="0"/>
              <a:t>4</a:t>
            </a:r>
            <a:r>
              <a:rPr lang="el-GR" altLang="en-US" sz="2000" dirty="0"/>
              <a:t> - </a:t>
            </a:r>
            <a:r>
              <a:rPr lang="en-US" altLang="en-US" sz="2000" dirty="0"/>
              <a:t>200 nm.</a:t>
            </a:r>
            <a:endParaRPr lang="el-GR" altLang="en-US" sz="2000" dirty="0"/>
          </a:p>
        </p:txBody>
      </p:sp>
      <p:sp>
        <p:nvSpPr>
          <p:cNvPr id="30723" name="1 - Τίτλος"/>
          <p:cNvSpPr>
            <a:spLocks noGrp="1"/>
          </p:cNvSpPr>
          <p:nvPr>
            <p:ph type="title"/>
          </p:nvPr>
        </p:nvSpPr>
        <p:spPr/>
        <p:txBody>
          <a:bodyPr>
            <a:normAutofit/>
          </a:bodyPr>
          <a:lstStyle/>
          <a:p>
            <a:r>
              <a:rPr lang="el-GR" sz="3000" b="1" dirty="0"/>
              <a:t>Χρωµατογραφία Μοριακού Αποκλεισμού</a:t>
            </a:r>
            <a:br>
              <a:rPr lang="el-GR" sz="3000" b="1" dirty="0"/>
            </a:br>
            <a:r>
              <a:rPr lang="en-US" altLang="en-US" sz="3000" b="1" dirty="0"/>
              <a:t>Size Exclusion Chromatography</a:t>
            </a:r>
            <a:endParaRPr lang="el-GR" altLang="en-US" sz="3000" dirty="0"/>
          </a:p>
        </p:txBody>
      </p:sp>
      <p:pic>
        <p:nvPicPr>
          <p:cNvPr id="1026" name="Picture 2" descr="ÎÏÎ¿ÏÎ­Î»ÎµÏÎ¼Î± ÎµÎ¹ÎºÏÎ½Î±Ï Î³Î¹Î± gel filtration chromatography">
            <a:extLst>
              <a:ext uri="{FF2B5EF4-FFF2-40B4-BE49-F238E27FC236}">
                <a16:creationId xmlns:a16="http://schemas.microsoft.com/office/drawing/2014/main" id="{A5F4E464-598E-490B-9D61-6E7A363A4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221088"/>
            <a:ext cx="2466990" cy="247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6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448519" y="401216"/>
            <a:ext cx="8229600" cy="14436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t>Κατάταξη </a:t>
            </a:r>
            <a:r>
              <a:rPr lang="el-GR" sz="2800" b="1" dirty="0" err="1"/>
              <a:t>χρωματογραφικών</a:t>
            </a:r>
            <a:r>
              <a:rPr lang="el-GR" sz="2800" b="1" dirty="0"/>
              <a:t> μεθόδων</a:t>
            </a:r>
            <a:r>
              <a:rPr lang="en-US" sz="2800" b="1" dirty="0"/>
              <a:t>: </a:t>
            </a:r>
            <a:r>
              <a:rPr lang="el-GR" sz="2200" b="1" dirty="0"/>
              <a:t>ανάλογα με το μηχανισμό αλληλεπίδρασης που επικρατεί ανάμεσα στις ουσίες προς διαχωρισμό και την στατική φάση</a:t>
            </a: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899592" y="2367607"/>
            <a:ext cx="3401025" cy="2122785"/>
          </a:xfrm>
          <a:prstGeom prst="rect">
            <a:avLst/>
          </a:prstGeom>
        </p:spPr>
      </p:pic>
      <p:sp>
        <p:nvSpPr>
          <p:cNvPr id="3" name="Rectangle 2"/>
          <p:cNvSpPr/>
          <p:nvPr/>
        </p:nvSpPr>
        <p:spPr>
          <a:xfrm>
            <a:off x="448519" y="4679313"/>
            <a:ext cx="4049097" cy="1846659"/>
          </a:xfrm>
          <a:prstGeom prst="rect">
            <a:avLst/>
          </a:prstGeom>
        </p:spPr>
        <p:txBody>
          <a:bodyPr wrap="square">
            <a:spAutoFit/>
          </a:bodyPr>
          <a:lstStyle/>
          <a:p>
            <a:r>
              <a:rPr lang="el-GR" sz="1900" b="1" dirty="0">
                <a:solidFill>
                  <a:schemeClr val="accent3">
                    <a:lumMod val="50000"/>
                  </a:schemeClr>
                </a:solidFill>
                <a:latin typeface="Times New Roman" panose="02020603050405020304" pitchFamily="18" charset="0"/>
                <a:ea typeface="Calibri" panose="020F0502020204030204" pitchFamily="34" charset="0"/>
              </a:rPr>
              <a:t>Χρωματογραφία προσρόφησης</a:t>
            </a:r>
            <a:r>
              <a:rPr lang="en-US" sz="1900" b="1" dirty="0">
                <a:solidFill>
                  <a:schemeClr val="accent3">
                    <a:lumMod val="50000"/>
                  </a:schemeClr>
                </a:solidFill>
                <a:latin typeface="Times New Roman" panose="02020603050405020304" pitchFamily="18" charset="0"/>
                <a:ea typeface="Calibri" panose="020F0502020204030204" pitchFamily="34" charset="0"/>
              </a:rPr>
              <a:t> </a:t>
            </a:r>
            <a:r>
              <a:rPr lang="en-US" sz="1900" dirty="0">
                <a:solidFill>
                  <a:srgbClr val="000000"/>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διαχωρισμός λόγω διαφορετικού βαθμού προσρόφησής στη στατική φάση (αλληλεπιδράσεις διπόλου-διπόλου, </a:t>
            </a:r>
            <a:r>
              <a:rPr lang="en-US" sz="1900" dirty="0">
                <a:solidFill>
                  <a:srgbClr val="000000"/>
                </a:solidFill>
                <a:latin typeface="Times New Roman" panose="02020603050405020304" pitchFamily="18" charset="0"/>
                <a:ea typeface="Calibri" panose="020F0502020204030204" pitchFamily="34" charset="0"/>
              </a:rPr>
              <a:t>van der Waals</a:t>
            </a:r>
            <a:r>
              <a:rPr lang="el-GR" sz="1900" dirty="0">
                <a:solidFill>
                  <a:srgbClr val="000000"/>
                </a:solidFill>
                <a:latin typeface="Times New Roman" panose="02020603050405020304" pitchFamily="18" charset="0"/>
                <a:ea typeface="Calibri" panose="020F0502020204030204" pitchFamily="34" charset="0"/>
              </a:rPr>
              <a:t>, δεσμοί υδρογόνου) </a:t>
            </a:r>
            <a:endParaRPr lang="en-US" sz="1900" dirty="0"/>
          </a:p>
        </p:txBody>
      </p:sp>
      <p:sp>
        <p:nvSpPr>
          <p:cNvPr id="6" name="Rectangle 5"/>
          <p:cNvSpPr/>
          <p:nvPr/>
        </p:nvSpPr>
        <p:spPr>
          <a:xfrm>
            <a:off x="4688336" y="4647428"/>
            <a:ext cx="4132136" cy="1554272"/>
          </a:xfrm>
          <a:prstGeom prst="rect">
            <a:avLst/>
          </a:prstGeom>
        </p:spPr>
        <p:txBody>
          <a:bodyPr wrap="square">
            <a:spAutoFit/>
          </a:bodyPr>
          <a:lstStyle/>
          <a:p>
            <a:r>
              <a:rPr lang="el-GR" sz="1900" b="1" dirty="0">
                <a:solidFill>
                  <a:schemeClr val="accent3">
                    <a:lumMod val="50000"/>
                  </a:schemeClr>
                </a:solidFill>
                <a:latin typeface="Times New Roman" panose="02020603050405020304" pitchFamily="18" charset="0"/>
                <a:ea typeface="Calibri" panose="020F0502020204030204" pitchFamily="34" charset="0"/>
              </a:rPr>
              <a:t>Χρωματογραφία μοριακού αποκλεισμού </a:t>
            </a:r>
            <a:r>
              <a:rPr lang="en-US" sz="1900" b="1" dirty="0">
                <a:solidFill>
                  <a:schemeClr val="accent3">
                    <a:lumMod val="50000"/>
                  </a:schemeClr>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διαχωρισμός με</a:t>
            </a:r>
            <a:r>
              <a:rPr lang="el-GR" sz="1900" i="1" dirty="0">
                <a:solidFill>
                  <a:srgbClr val="000000"/>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βάση το</a:t>
            </a:r>
            <a:r>
              <a:rPr lang="en-US" sz="1900" dirty="0">
                <a:solidFill>
                  <a:srgbClr val="000000"/>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μέγεθος των μορίων των αναλυόμενων ενώσεων:</a:t>
            </a:r>
            <a:r>
              <a:rPr lang="en-US" sz="1900" dirty="0">
                <a:solidFill>
                  <a:srgbClr val="000000"/>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τα μικρά μόρια καθυστερούν</a:t>
            </a:r>
            <a:r>
              <a:rPr lang="en-US" sz="1900" dirty="0">
                <a:solidFill>
                  <a:srgbClr val="000000"/>
                </a:solidFill>
                <a:latin typeface="Times New Roman" panose="02020603050405020304" pitchFamily="18" charset="0"/>
                <a:ea typeface="Calibri" panose="020F0502020204030204" pitchFamily="34" charset="0"/>
              </a:rPr>
              <a:t>, </a:t>
            </a:r>
            <a:r>
              <a:rPr lang="el-GR" sz="1900" dirty="0">
                <a:solidFill>
                  <a:srgbClr val="000000"/>
                </a:solidFill>
                <a:latin typeface="Times New Roman" panose="02020603050405020304" pitchFamily="18" charset="0"/>
                <a:ea typeface="Calibri" panose="020F0502020204030204" pitchFamily="34" charset="0"/>
              </a:rPr>
              <a:t>τα μεγάλα προπορεύονται.</a:t>
            </a:r>
            <a:endParaRPr lang="en-US" sz="1900" dirty="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5076056" y="2244927"/>
            <a:ext cx="3162403" cy="2285528"/>
          </a:xfrm>
          <a:prstGeom prst="rect">
            <a:avLst/>
          </a:prstGeom>
        </p:spPr>
      </p:pic>
    </p:spTree>
    <p:extLst>
      <p:ext uri="{BB962C8B-B14F-4D97-AF65-F5344CB8AC3E}">
        <p14:creationId xmlns:p14="http://schemas.microsoft.com/office/powerpoint/2010/main" val="2211029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 Ορθογώνιο"/>
          <p:cNvSpPr>
            <a:spLocks noChangeArrowheads="1"/>
          </p:cNvSpPr>
          <p:nvPr/>
        </p:nvSpPr>
        <p:spPr bwMode="auto">
          <a:xfrm>
            <a:off x="395288" y="2205038"/>
            <a:ext cx="8064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400" dirty="0"/>
              <a:t> Εάν χρησιμοποιείται μη υδατική κινητή φάση στην </a:t>
            </a:r>
            <a:r>
              <a:rPr lang="en-US" altLang="en-US" sz="2400" dirty="0"/>
              <a:t>SEC</a:t>
            </a:r>
            <a:r>
              <a:rPr lang="el-GR" altLang="en-US" sz="2400" dirty="0"/>
              <a:t> μιλάμε για </a:t>
            </a:r>
            <a:r>
              <a:rPr lang="en-US" altLang="en-US" sz="2400" dirty="0"/>
              <a:t>Gel Permeation Chromatography</a:t>
            </a:r>
            <a:r>
              <a:rPr lang="el-GR" altLang="en-US" sz="2400" dirty="0"/>
              <a:t>, </a:t>
            </a:r>
            <a:r>
              <a:rPr lang="en-US" altLang="en-US" sz="2400" dirty="0"/>
              <a:t>GPC</a:t>
            </a:r>
            <a:r>
              <a:rPr lang="el-GR" altLang="en-US" sz="2400" dirty="0"/>
              <a:t>, (Χρωματογραφία μοριακής διαπερατότητας</a:t>
            </a:r>
            <a:r>
              <a:rPr lang="en-US" altLang="en-US" sz="2400" dirty="0"/>
              <a:t>)</a:t>
            </a:r>
            <a:endParaRPr lang="el-GR" altLang="en-US" sz="2400" dirty="0"/>
          </a:p>
          <a:p>
            <a:pPr eaLnBrk="1" hangingPunct="1"/>
            <a:endParaRPr lang="el-GR" altLang="en-US" sz="2400" dirty="0"/>
          </a:p>
          <a:p>
            <a:pPr eaLnBrk="1" hangingPunct="1"/>
            <a:endParaRPr lang="el-GR" altLang="en-US" sz="2400" dirty="0"/>
          </a:p>
          <a:p>
            <a:pPr eaLnBrk="1" hangingPunct="1">
              <a:buFont typeface="Arial" panose="020B0604020202020204" pitchFamily="34" charset="0"/>
              <a:buChar char="•"/>
            </a:pPr>
            <a:r>
              <a:rPr lang="el-GR" altLang="en-US" sz="2400" dirty="0"/>
              <a:t> Εάν χρησιμοποιείται υδατική κινητή φάση στην </a:t>
            </a:r>
            <a:r>
              <a:rPr lang="en-US" altLang="en-US" sz="2400" dirty="0"/>
              <a:t>SEC</a:t>
            </a:r>
            <a:r>
              <a:rPr lang="el-GR" altLang="en-US" sz="2400" dirty="0"/>
              <a:t> μιλάμε για </a:t>
            </a:r>
            <a:r>
              <a:rPr lang="en-US" altLang="en-US" sz="2400" dirty="0"/>
              <a:t>Gel Filtration Chromatography</a:t>
            </a:r>
            <a:r>
              <a:rPr lang="el-GR" altLang="en-US" sz="2400" dirty="0"/>
              <a:t>, </a:t>
            </a:r>
            <a:r>
              <a:rPr lang="en-US" altLang="en-US" sz="2400" dirty="0"/>
              <a:t>GFC</a:t>
            </a:r>
            <a:r>
              <a:rPr lang="el-GR" altLang="en-US" sz="2400" dirty="0"/>
              <a:t>, (Χρωματογραφία μοριακής διήθησης)</a:t>
            </a:r>
            <a:endParaRPr lang="en-US" altLang="en-US" sz="2400" dirty="0"/>
          </a:p>
        </p:txBody>
      </p:sp>
      <p:sp>
        <p:nvSpPr>
          <p:cNvPr id="6" name="1 - Τίτλος"/>
          <p:cNvSpPr txBox="1">
            <a:spLocks/>
          </p:cNvSpPr>
          <p:nvPr/>
        </p:nvSpPr>
        <p:spPr bwMode="auto">
          <a:xfrm>
            <a:off x="539750" y="260350"/>
            <a:ext cx="8229600" cy="1143000"/>
          </a:xfrm>
          <a:prstGeom prst="rect">
            <a:avLst/>
          </a:prstGeom>
          <a:noFill/>
          <a:ln w="9525">
            <a:noFill/>
            <a:miter lim="800000"/>
            <a:headEnd/>
            <a:tailEnd/>
          </a:ln>
        </p:spPr>
        <p:txBody>
          <a:bodyPr anchor="ctr"/>
          <a:lstStyle/>
          <a:p>
            <a:pPr algn="ctr">
              <a:defRPr/>
            </a:pPr>
            <a:r>
              <a:rPr lang="en-US" sz="4400" b="1" dirty="0">
                <a:latin typeface="+mj-lt"/>
                <a:ea typeface="+mj-ea"/>
                <a:cs typeface="+mj-cs"/>
              </a:rPr>
              <a:t>Size Exclusion Chromatography</a:t>
            </a:r>
            <a:endParaRPr lang="el-GR" sz="4400" dirty="0">
              <a:latin typeface="+mj-lt"/>
              <a:ea typeface="+mj-ea"/>
              <a:cs typeface="+mj-cs"/>
            </a:endParaRPr>
          </a:p>
        </p:txBody>
      </p:sp>
    </p:spTree>
    <p:extLst>
      <p:ext uri="{BB962C8B-B14F-4D97-AF65-F5344CB8AC3E}">
        <p14:creationId xmlns:p14="http://schemas.microsoft.com/office/powerpoint/2010/main" val="3222713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 Ορθογώνιο"/>
          <p:cNvSpPr>
            <a:spLocks noChangeArrowheads="1"/>
          </p:cNvSpPr>
          <p:nvPr/>
        </p:nvSpPr>
        <p:spPr bwMode="auto">
          <a:xfrm>
            <a:off x="539750" y="1628775"/>
            <a:ext cx="8208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t>Gel Permeation Chromatogram</a:t>
            </a:r>
            <a:r>
              <a:rPr lang="el-GR" altLang="en-US" b="1" dirty="0"/>
              <a:t> </a:t>
            </a:r>
            <a:r>
              <a:rPr lang="en-US" altLang="en-US" b="1" dirty="0"/>
              <a:t>of Polybutadiene polymer on non-aqueous SEC (GPC) column</a:t>
            </a:r>
            <a:r>
              <a:rPr lang="el-GR" altLang="en-US" b="1" dirty="0"/>
              <a:t>.</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276475"/>
            <a:ext cx="66246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4 - Ορθογώνιο"/>
          <p:cNvSpPr>
            <a:spLocks noChangeArrowheads="1"/>
          </p:cNvSpPr>
          <p:nvPr/>
        </p:nvSpPr>
        <p:spPr bwMode="auto">
          <a:xfrm>
            <a:off x="611188" y="5876925"/>
            <a:ext cx="770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The monomers elute after the polymer</a:t>
            </a:r>
            <a:r>
              <a:rPr lang="el-GR" altLang="en-US" b="1"/>
              <a:t>.</a:t>
            </a:r>
            <a:endParaRPr lang="el-GR" altLang="en-US"/>
          </a:p>
        </p:txBody>
      </p:sp>
      <p:sp>
        <p:nvSpPr>
          <p:cNvPr id="33797" name="1 - Τίτλος"/>
          <p:cNvSpPr>
            <a:spLocks noGrp="1"/>
          </p:cNvSpPr>
          <p:nvPr>
            <p:ph type="title"/>
          </p:nvPr>
        </p:nvSpPr>
        <p:spPr/>
        <p:txBody>
          <a:bodyPr>
            <a:normAutofit/>
          </a:bodyPr>
          <a:lstStyle/>
          <a:p>
            <a:r>
              <a:rPr lang="el-GR" sz="3000" b="1" dirty="0"/>
              <a:t>Χρωματογραφία Μοριακού Αποκλεισμού</a:t>
            </a:r>
            <a:endParaRPr lang="el-GR" altLang="en-US" sz="3000" dirty="0"/>
          </a:p>
        </p:txBody>
      </p:sp>
    </p:spTree>
    <p:extLst>
      <p:ext uri="{BB962C8B-B14F-4D97-AF65-F5344CB8AC3E}">
        <p14:creationId xmlns:p14="http://schemas.microsoft.com/office/powerpoint/2010/main" val="261720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548" y="1337866"/>
            <a:ext cx="8136904" cy="707886"/>
          </a:xfrm>
          <a:prstGeom prst="rect">
            <a:avLst/>
          </a:prstGeom>
        </p:spPr>
        <p:txBody>
          <a:bodyPr wrap="square">
            <a:spAutoFit/>
          </a:bodyPr>
          <a:lstStyle/>
          <a:p>
            <a:r>
              <a:rPr lang="el-GR" sz="2000" dirty="0"/>
              <a:t>Εφαρμόζεται για απομόνωση </a:t>
            </a:r>
            <a:r>
              <a:rPr lang="en-US" sz="2000" dirty="0"/>
              <a:t>(</a:t>
            </a:r>
            <a:r>
              <a:rPr lang="el-GR" sz="2000" dirty="0"/>
              <a:t>βιο</a:t>
            </a:r>
            <a:r>
              <a:rPr lang="en-US" sz="2000" dirty="0"/>
              <a:t>)</a:t>
            </a:r>
            <a:r>
              <a:rPr lang="el-GR" sz="2000" dirty="0"/>
              <a:t>μορίων </a:t>
            </a:r>
            <a:r>
              <a:rPr lang="el-GR" sz="2000" b="1" dirty="0"/>
              <a:t>με βάση τη βιολογική τους εξειδίκευση</a:t>
            </a:r>
            <a:endParaRPr lang="el-GR" sz="2000" dirty="0"/>
          </a:p>
        </p:txBody>
      </p:sp>
      <p:sp>
        <p:nvSpPr>
          <p:cNvPr id="3" name="Rectangle 2"/>
          <p:cNvSpPr/>
          <p:nvPr/>
        </p:nvSpPr>
        <p:spPr>
          <a:xfrm>
            <a:off x="273025" y="260648"/>
            <a:ext cx="8135217" cy="1077218"/>
          </a:xfrm>
          <a:prstGeom prst="rect">
            <a:avLst/>
          </a:prstGeom>
        </p:spPr>
        <p:txBody>
          <a:bodyPr wrap="square">
            <a:spAutoFit/>
          </a:bodyPr>
          <a:lstStyle/>
          <a:p>
            <a:pPr algn="ctr"/>
            <a:r>
              <a:rPr lang="el-GR" sz="3200" b="1" dirty="0"/>
              <a:t>Χρωµατογραφία Αγχιστείας</a:t>
            </a:r>
            <a:r>
              <a:rPr lang="en-US" sz="3200" b="1" dirty="0"/>
              <a:t> </a:t>
            </a:r>
          </a:p>
          <a:p>
            <a:pPr algn="ctr"/>
            <a:r>
              <a:rPr lang="en-US" sz="3200" b="1" dirty="0"/>
              <a:t>(Affinity Chromatography)</a:t>
            </a:r>
            <a:endParaRPr lang="el-GR" sz="3200" b="1" dirty="0"/>
          </a:p>
        </p:txBody>
      </p:sp>
      <p:pic>
        <p:nvPicPr>
          <p:cNvPr id="6146" name="Picture 2" descr="http://www.bio-rad.com/webroot/web/images/lsr/solutions/technologies/lab_scale_chromatography/chromatography/technology_detail/chromt11_im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07" y="2204864"/>
            <a:ext cx="752985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01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66843"/>
            <a:ext cx="7704856" cy="3647152"/>
          </a:xfrm>
          <a:prstGeom prst="rect">
            <a:avLst/>
          </a:prstGeom>
        </p:spPr>
        <p:txBody>
          <a:bodyPr wrap="square">
            <a:spAutoFit/>
          </a:bodyPr>
          <a:lstStyle/>
          <a:p>
            <a:r>
              <a:rPr lang="en-US" sz="2100" dirty="0"/>
              <a:t>H HPLC </a:t>
            </a:r>
            <a:r>
              <a:rPr lang="el-GR" sz="2100" dirty="0"/>
              <a:t>χρησιμοποιείται για το διαχωρισμό/ταυτοποίηση βιολογικών και χημικών μορίων με κλινική εφαρμογή (που δεν είναι πτητικά) π.χ. </a:t>
            </a:r>
            <a:endParaRPr lang="en-US" sz="2100" dirty="0"/>
          </a:p>
          <a:p>
            <a:r>
              <a:rPr lang="en-US" sz="2100" dirty="0"/>
              <a:t>●</a:t>
            </a:r>
            <a:r>
              <a:rPr lang="el-GR" sz="2100" dirty="0"/>
              <a:t> φαρμάκων σε </a:t>
            </a:r>
            <a:r>
              <a:rPr lang="en-US" sz="2100" dirty="0"/>
              <a:t>TDM, </a:t>
            </a:r>
            <a:r>
              <a:rPr lang="el-GR" sz="2100" dirty="0"/>
              <a:t>εξιχνίαση δηλητηριάσεων (εγκληματολογική ανάλυση)</a:t>
            </a:r>
          </a:p>
          <a:p>
            <a:r>
              <a:rPr lang="en-US" sz="2100" dirty="0"/>
              <a:t>●</a:t>
            </a:r>
            <a:r>
              <a:rPr lang="el-GR" sz="2100" dirty="0"/>
              <a:t> πρωτεϊνών π.χ. στο διαχωρισμό </a:t>
            </a:r>
            <a:r>
              <a:rPr lang="el-GR" sz="2100" dirty="0" err="1"/>
              <a:t>αιμοσφαιρινικών</a:t>
            </a:r>
            <a:r>
              <a:rPr lang="el-GR" sz="2100" dirty="0"/>
              <a:t> κλασμάτων</a:t>
            </a:r>
            <a:endParaRPr lang="en-US" sz="2100" dirty="0"/>
          </a:p>
          <a:p>
            <a:r>
              <a:rPr lang="en-US" sz="2100" dirty="0"/>
              <a:t>●</a:t>
            </a:r>
            <a:r>
              <a:rPr lang="el-GR" sz="2100" dirty="0"/>
              <a:t> περιβαλλοντικών ρυπαντών, </a:t>
            </a:r>
          </a:p>
          <a:p>
            <a:r>
              <a:rPr lang="el-GR" sz="2100" dirty="0"/>
              <a:t>● ουσιών κατάχρησης,</a:t>
            </a:r>
          </a:p>
          <a:p>
            <a:r>
              <a:rPr lang="el-GR" sz="2100" dirty="0"/>
              <a:t>● φυσικών προϊόντων, όπως συστατικά εκχυλισμάτων φυτών, φυτικά φάρμακα</a:t>
            </a:r>
          </a:p>
          <a:p>
            <a:r>
              <a:rPr lang="el-GR" sz="2100" dirty="0"/>
              <a:t>● βιταμινών κ.α.</a:t>
            </a:r>
          </a:p>
        </p:txBody>
      </p:sp>
      <p:sp>
        <p:nvSpPr>
          <p:cNvPr id="3" name="TextBox 2"/>
          <p:cNvSpPr txBox="1"/>
          <p:nvPr/>
        </p:nvSpPr>
        <p:spPr>
          <a:xfrm>
            <a:off x="2195736" y="239674"/>
            <a:ext cx="4550028" cy="584775"/>
          </a:xfrm>
          <a:prstGeom prst="rect">
            <a:avLst/>
          </a:prstGeom>
          <a:noFill/>
        </p:spPr>
        <p:txBody>
          <a:bodyPr wrap="none" rtlCol="0">
            <a:spAutoFit/>
          </a:bodyPr>
          <a:lstStyle/>
          <a:p>
            <a:r>
              <a:rPr lang="el-GR" sz="3200" b="1" dirty="0"/>
              <a:t>Κλινικές εφαρμογές </a:t>
            </a:r>
            <a:r>
              <a:rPr lang="en-US" sz="3200" b="1" dirty="0"/>
              <a:t>HPLC</a:t>
            </a:r>
            <a:endParaRPr lang="el-GR" sz="3200" b="1" dirty="0"/>
          </a:p>
        </p:txBody>
      </p:sp>
    </p:spTree>
    <p:extLst>
      <p:ext uri="{BB962C8B-B14F-4D97-AF65-F5344CB8AC3E}">
        <p14:creationId xmlns:p14="http://schemas.microsoft.com/office/powerpoint/2010/main" val="565029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b="1" dirty="0">
                <a:latin typeface="+mn-lt"/>
              </a:rPr>
              <a:t>Ποσοτικός προσδιορισμός </a:t>
            </a:r>
            <a:r>
              <a:rPr lang="en-US" sz="3000" b="1" dirty="0" err="1">
                <a:solidFill>
                  <a:srgbClr val="000000"/>
                </a:solidFill>
                <a:latin typeface="+mn-lt"/>
                <a:ea typeface="Calibri" panose="020F0502020204030204" pitchFamily="34" charset="0"/>
              </a:rPr>
              <a:t>HbA</a:t>
            </a:r>
            <a:r>
              <a:rPr lang="el-GR" sz="3000" b="1" baseline="-25000" dirty="0">
                <a:solidFill>
                  <a:srgbClr val="000000"/>
                </a:solidFill>
                <a:latin typeface="+mn-lt"/>
                <a:ea typeface="Calibri" panose="020F0502020204030204" pitchFamily="34" charset="0"/>
              </a:rPr>
              <a:t>1</a:t>
            </a:r>
            <a:r>
              <a:rPr lang="en-US" sz="3000" b="1" baseline="-25000" dirty="0">
                <a:solidFill>
                  <a:srgbClr val="000000"/>
                </a:solidFill>
                <a:latin typeface="+mn-lt"/>
                <a:ea typeface="Calibri" panose="020F0502020204030204" pitchFamily="34" charset="0"/>
              </a:rPr>
              <a:t>c</a:t>
            </a:r>
            <a:r>
              <a:rPr lang="el-GR" sz="3000" b="1" dirty="0">
                <a:solidFill>
                  <a:srgbClr val="000000"/>
                </a:solidFill>
                <a:latin typeface="+mn-lt"/>
                <a:ea typeface="Calibri" panose="020F0502020204030204" pitchFamily="34" charset="0"/>
              </a:rPr>
              <a:t> και επιμέρους αιμοσφαιρινικών κλασματων με </a:t>
            </a:r>
            <a:r>
              <a:rPr lang="en-US" sz="3000" b="1" dirty="0">
                <a:solidFill>
                  <a:srgbClr val="000000"/>
                </a:solidFill>
                <a:latin typeface="+mn-lt"/>
                <a:ea typeface="Calibri" panose="020F0502020204030204" pitchFamily="34" charset="0"/>
              </a:rPr>
              <a:t>HPLC</a:t>
            </a:r>
            <a:endParaRPr lang="en-US" sz="3000" b="1" dirty="0">
              <a:latin typeface="+mn-lt"/>
            </a:endParaRPr>
          </a:p>
        </p:txBody>
      </p:sp>
      <p:sp>
        <p:nvSpPr>
          <p:cNvPr id="4" name="Rectangle 3"/>
          <p:cNvSpPr/>
          <p:nvPr/>
        </p:nvSpPr>
        <p:spPr>
          <a:xfrm>
            <a:off x="429997" y="1772816"/>
            <a:ext cx="8579296" cy="4044184"/>
          </a:xfrm>
          <a:prstGeom prst="rect">
            <a:avLst/>
          </a:prstGeom>
        </p:spPr>
        <p:txBody>
          <a:bodyPr wrap="square">
            <a:spAutoFit/>
          </a:bodyPr>
          <a:lstStyle/>
          <a:p>
            <a:pPr algn="just">
              <a:lnSpc>
                <a:spcPct val="107000"/>
              </a:lnSpc>
              <a:spcAft>
                <a:spcPts val="0"/>
              </a:spcAft>
            </a:pPr>
            <a:r>
              <a:rPr lang="el-GR" sz="2000" dirty="0">
                <a:solidFill>
                  <a:srgbClr val="000000"/>
                </a:solidFill>
                <a:ea typeface="Calibri" panose="020F0502020204030204" pitchFamily="34" charset="0"/>
                <a:cs typeface="Times New Roman" panose="02020603050405020304" pitchFamily="18" charset="0"/>
              </a:rPr>
              <a:t>Τα επίπεδα της HbA</a:t>
            </a:r>
            <a:r>
              <a:rPr lang="el-GR" sz="2000" baseline="-25000" dirty="0">
                <a:solidFill>
                  <a:srgbClr val="000000"/>
                </a:solidFill>
                <a:ea typeface="Calibri" panose="020F0502020204030204" pitchFamily="34" charset="0"/>
                <a:cs typeface="Times New Roman" panose="02020603050405020304" pitchFamily="18" charset="0"/>
              </a:rPr>
              <a:t>1c</a:t>
            </a:r>
            <a:r>
              <a:rPr lang="el-GR" sz="2000" dirty="0">
                <a:solidFill>
                  <a:srgbClr val="000000"/>
                </a:solidFill>
                <a:ea typeface="Calibri" panose="020F0502020204030204" pitchFamily="34" charset="0"/>
                <a:cs typeface="Times New Roman" panose="02020603050405020304" pitchFamily="18" charset="0"/>
              </a:rPr>
              <a:t> (γλυκοζυλιωμένη αιμοσφαιρίνη) θεωρούνται ως το πιο αξιόπιστο κριτήριο μεταβολικού ελέγχου. Έχει αποδειχθεί η συσχέτιση μεταξύ επιπέδων </a:t>
            </a:r>
            <a:r>
              <a:rPr lang="en-US" sz="2000" dirty="0" err="1">
                <a:solidFill>
                  <a:srgbClr val="000000"/>
                </a:solidFill>
                <a:ea typeface="Calibri" panose="020F0502020204030204" pitchFamily="34" charset="0"/>
                <a:cs typeface="Times New Roman" panose="02020603050405020304" pitchFamily="18" charset="0"/>
              </a:rPr>
              <a:t>HbA</a:t>
            </a:r>
            <a:r>
              <a:rPr lang="el-GR" sz="2000" baseline="-25000" dirty="0">
                <a:solidFill>
                  <a:srgbClr val="000000"/>
                </a:solidFill>
                <a:ea typeface="Calibri" panose="020F0502020204030204" pitchFamily="34" charset="0"/>
                <a:cs typeface="Times New Roman" panose="02020603050405020304" pitchFamily="18" charset="0"/>
              </a:rPr>
              <a:t>1</a:t>
            </a:r>
            <a:r>
              <a:rPr lang="en-US" sz="2000" baseline="-25000" dirty="0">
                <a:solidFill>
                  <a:srgbClr val="000000"/>
                </a:solidFill>
                <a:ea typeface="Calibri" panose="020F0502020204030204" pitchFamily="34" charset="0"/>
                <a:cs typeface="Times New Roman" panose="02020603050405020304" pitchFamily="18" charset="0"/>
              </a:rPr>
              <a:t>c</a:t>
            </a:r>
            <a:r>
              <a:rPr lang="el-GR" sz="2000" dirty="0">
                <a:solidFill>
                  <a:srgbClr val="000000"/>
                </a:solidFill>
                <a:ea typeface="Calibri" panose="020F0502020204030204" pitchFamily="34" charset="0"/>
                <a:cs typeface="Times New Roman" panose="02020603050405020304" pitchFamily="18" charset="0"/>
              </a:rPr>
              <a:t> και μακροχρόνιου κινδύνου πιθανών επιπλοκών του σακχαρώδη διαβήτη, όπως και του τακτικού ελέγχου των επιπέδων </a:t>
            </a:r>
            <a:r>
              <a:rPr lang="en-US" sz="2000" dirty="0" err="1">
                <a:solidFill>
                  <a:srgbClr val="000000"/>
                </a:solidFill>
                <a:ea typeface="Calibri" panose="020F0502020204030204" pitchFamily="34" charset="0"/>
                <a:cs typeface="Times New Roman" panose="02020603050405020304" pitchFamily="18" charset="0"/>
              </a:rPr>
              <a:t>HbA</a:t>
            </a:r>
            <a:r>
              <a:rPr lang="el-GR" sz="2000" baseline="-25000" dirty="0">
                <a:solidFill>
                  <a:srgbClr val="000000"/>
                </a:solidFill>
                <a:ea typeface="Calibri" panose="020F0502020204030204" pitchFamily="34" charset="0"/>
                <a:cs typeface="Times New Roman" panose="02020603050405020304" pitchFamily="18" charset="0"/>
              </a:rPr>
              <a:t>1</a:t>
            </a:r>
            <a:r>
              <a:rPr lang="en-US" sz="2000" baseline="-25000" dirty="0">
                <a:solidFill>
                  <a:srgbClr val="000000"/>
                </a:solidFill>
                <a:ea typeface="Calibri" panose="020F0502020204030204" pitchFamily="34" charset="0"/>
                <a:cs typeface="Times New Roman" panose="02020603050405020304" pitchFamily="18" charset="0"/>
              </a:rPr>
              <a:t>c</a:t>
            </a:r>
            <a:r>
              <a:rPr lang="el-GR" sz="2000" dirty="0">
                <a:solidFill>
                  <a:srgbClr val="000000"/>
                </a:solidFill>
                <a:ea typeface="Calibri" panose="020F0502020204030204" pitchFamily="34" charset="0"/>
                <a:cs typeface="Times New Roman" panose="02020603050405020304" pitchFamily="18" charset="0"/>
              </a:rPr>
              <a:t> με την αποτελεσματικότητα του γλυκαιμικού ελέγχου των ασθενών.</a:t>
            </a:r>
          </a:p>
          <a:p>
            <a:pPr algn="just">
              <a:lnSpc>
                <a:spcPct val="107000"/>
              </a:lnSpc>
              <a:spcAft>
                <a:spcPts val="0"/>
              </a:spcAft>
            </a:pPr>
            <a:endParaRPr lang="el-GR" sz="2000"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0"/>
              </a:spcAft>
            </a:pPr>
            <a:r>
              <a:rPr lang="el-GR" sz="2000" dirty="0">
                <a:solidFill>
                  <a:srgbClr val="000000"/>
                </a:solidFill>
                <a:ea typeface="Calibri" panose="020F0502020204030204" pitchFamily="34" charset="0"/>
              </a:rPr>
              <a:t>Ο ποσοτικός προσδιορισμός των επιμέρους αιμοσφαιρινικών κλασμάτων έχει κλινικό ενδιαφέρον στη διάγνωση αιμοσφαιρινοπαθείων, σε περιπτώσεις θαλασσαιμίας ή άλλων αναιμιών </a:t>
            </a:r>
          </a:p>
          <a:p>
            <a:pPr algn="just">
              <a:lnSpc>
                <a:spcPct val="107000"/>
              </a:lnSpc>
              <a:spcAft>
                <a:spcPts val="0"/>
              </a:spcAft>
            </a:pPr>
            <a:endParaRPr lang="el-GR" sz="2000" dirty="0">
              <a:solidFill>
                <a:srgbClr val="000000"/>
              </a:solidFill>
            </a:endParaRPr>
          </a:p>
          <a:p>
            <a:pPr algn="just">
              <a:lnSpc>
                <a:spcPct val="107000"/>
              </a:lnSpc>
              <a:spcAft>
                <a:spcPts val="0"/>
              </a:spcAft>
            </a:pPr>
            <a:r>
              <a:rPr lang="el-GR" altLang="en-US" sz="2000" b="1" dirty="0"/>
              <a:t>Η κλασική ηλεκτροφόρηση δε μπορεί να διαχωρίσει, στις περισσότερες περιπτώσεις συγκεκριμένα από τα αιμοσφαιρινικά κλάσματα</a:t>
            </a:r>
            <a:endParaRPr lang="en-US" sz="2000" dirty="0"/>
          </a:p>
        </p:txBody>
      </p:sp>
    </p:spTree>
    <p:extLst>
      <p:ext uri="{BB962C8B-B14F-4D97-AF65-F5344CB8AC3E}">
        <p14:creationId xmlns:p14="http://schemas.microsoft.com/office/powerpoint/2010/main" val="3784959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 Ορθογώνιο"/>
          <p:cNvSpPr>
            <a:spLocks noChangeArrowheads="1"/>
          </p:cNvSpPr>
          <p:nvPr/>
        </p:nvSpPr>
        <p:spPr bwMode="auto">
          <a:xfrm>
            <a:off x="323850" y="371633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400" b="1"/>
              <a:t>Μ</a:t>
            </a:r>
            <a:r>
              <a:rPr lang="en-US" altLang="en-US" sz="2400" b="1"/>
              <a:t>ajor abnormal hemoglobins</a:t>
            </a:r>
            <a:r>
              <a:rPr lang="el-GR" altLang="en-US" sz="2400" b="1"/>
              <a:t>:</a:t>
            </a:r>
            <a:r>
              <a:rPr lang="en-US" altLang="en-US" sz="2400" b="1"/>
              <a:t> HbS, HbC, HbE and HbD</a:t>
            </a:r>
            <a:endParaRPr lang="el-GR" altLang="en-US" sz="2400" b="1"/>
          </a:p>
        </p:txBody>
      </p:sp>
      <p:sp>
        <p:nvSpPr>
          <p:cNvPr id="54275" name="4 - Ορθογώνιο"/>
          <p:cNvSpPr>
            <a:spLocks noChangeArrowheads="1"/>
          </p:cNvSpPr>
          <p:nvPr/>
        </p:nvSpPr>
        <p:spPr bwMode="auto">
          <a:xfrm>
            <a:off x="323850" y="292417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400" b="1"/>
              <a:t>Μ</a:t>
            </a:r>
            <a:r>
              <a:rPr lang="en-US" altLang="en-US" sz="2400" b="1"/>
              <a:t>arkers for thalassemia</a:t>
            </a:r>
            <a:r>
              <a:rPr lang="el-GR" altLang="en-US" sz="2400" b="1"/>
              <a:t>:</a:t>
            </a:r>
            <a:r>
              <a:rPr lang="en-US" altLang="en-US" sz="2400" b="1"/>
              <a:t> increase of HbA</a:t>
            </a:r>
            <a:r>
              <a:rPr lang="en-US" altLang="en-US" sz="2400" b="1" baseline="-25000"/>
              <a:t>2</a:t>
            </a:r>
            <a:r>
              <a:rPr lang="en-US" altLang="en-US" sz="2400" b="1"/>
              <a:t> and HbF</a:t>
            </a:r>
            <a:r>
              <a:rPr lang="el-GR" altLang="en-US" sz="2400" b="1"/>
              <a:t> </a:t>
            </a:r>
          </a:p>
        </p:txBody>
      </p:sp>
      <p:sp>
        <p:nvSpPr>
          <p:cNvPr id="6" name="1 - Τίτλος"/>
          <p:cNvSpPr>
            <a:spLocks noGrp="1"/>
          </p:cNvSpPr>
          <p:nvPr>
            <p:ph type="title"/>
          </p:nvPr>
        </p:nvSpPr>
        <p:spPr>
          <a:ln w="6350">
            <a:solidFill>
              <a:schemeClr val="accent1">
                <a:shade val="50000"/>
              </a:schemeClr>
            </a:solidFill>
          </a:ln>
        </p:spPr>
        <p:txBody>
          <a:bodyPr/>
          <a:lstStyle/>
          <a:p>
            <a:pPr>
              <a:defRPr/>
            </a:pPr>
            <a:r>
              <a:rPr lang="en-US" sz="3200" b="1" dirty="0"/>
              <a:t>HPLC Retention Time as a Diagnostic Tool for Hemoglobin Variants and </a:t>
            </a:r>
            <a:r>
              <a:rPr lang="en-US" sz="3200" b="1" dirty="0" err="1"/>
              <a:t>Hemoglobinopathies</a:t>
            </a:r>
            <a:endParaRPr lang="en-US" sz="3200" b="1" dirty="0"/>
          </a:p>
        </p:txBody>
      </p:sp>
      <p:sp>
        <p:nvSpPr>
          <p:cNvPr id="54277" name="6 - Ορθογώνιο"/>
          <p:cNvSpPr>
            <a:spLocks noChangeArrowheads="1"/>
          </p:cNvSpPr>
          <p:nvPr/>
        </p:nvSpPr>
        <p:spPr bwMode="auto">
          <a:xfrm>
            <a:off x="323850" y="1773238"/>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t>Hemoglobin (Hb)</a:t>
            </a:r>
            <a:endParaRPr lang="el-GR" altLang="en-US" sz="2400" b="1"/>
          </a:p>
          <a:p>
            <a:pPr eaLnBrk="1" hangingPunct="1">
              <a:buFont typeface="Arial" panose="020B0604020202020204" pitchFamily="34" charset="0"/>
              <a:buChar char="•"/>
            </a:pPr>
            <a:r>
              <a:rPr lang="el-GR" altLang="en-US" sz="2400" b="1"/>
              <a:t> </a:t>
            </a:r>
            <a:r>
              <a:rPr lang="en-US" altLang="en-US" sz="2400" b="1"/>
              <a:t>HbA</a:t>
            </a:r>
            <a:r>
              <a:rPr lang="el-GR" altLang="en-US" sz="2400" b="1"/>
              <a:t> (97%), </a:t>
            </a:r>
            <a:r>
              <a:rPr lang="en-US" altLang="en-US" sz="2400" b="1"/>
              <a:t>HbA</a:t>
            </a:r>
            <a:r>
              <a:rPr lang="en-US" altLang="en-US" sz="2400" b="1" baseline="-25000"/>
              <a:t>2</a:t>
            </a:r>
            <a:r>
              <a:rPr lang="en-US" altLang="en-US" sz="2400" b="1"/>
              <a:t> </a:t>
            </a:r>
            <a:r>
              <a:rPr lang="el-GR" altLang="en-US" sz="2400" b="1"/>
              <a:t>(2%) </a:t>
            </a:r>
            <a:r>
              <a:rPr lang="en-US" altLang="en-US" sz="2400" b="1"/>
              <a:t>and HbF</a:t>
            </a:r>
            <a:r>
              <a:rPr lang="el-GR" altLang="en-US" sz="2400" b="1"/>
              <a:t> (1%)</a:t>
            </a:r>
          </a:p>
        </p:txBody>
      </p:sp>
    </p:spTree>
    <p:extLst>
      <p:ext uri="{BB962C8B-B14F-4D97-AF65-F5344CB8AC3E}">
        <p14:creationId xmlns:p14="http://schemas.microsoft.com/office/powerpoint/2010/main" val="778457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 TextBox"/>
          <p:cNvSpPr txBox="1">
            <a:spLocks noChangeArrowheads="1"/>
          </p:cNvSpPr>
          <p:nvPr/>
        </p:nvSpPr>
        <p:spPr bwMode="auto">
          <a:xfrm>
            <a:off x="555955" y="1737558"/>
            <a:ext cx="8207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200" b="1" dirty="0">
                <a:latin typeface="+mn-lt"/>
              </a:rPr>
              <a:t>Ανάλυση με </a:t>
            </a:r>
            <a:r>
              <a:rPr lang="en-US" altLang="en-US" sz="2200" b="1" dirty="0">
                <a:latin typeface="+mn-lt"/>
              </a:rPr>
              <a:t>CE </a:t>
            </a:r>
            <a:r>
              <a:rPr lang="el-GR" altLang="en-US" sz="2200" b="1" dirty="0">
                <a:latin typeface="+mn-lt"/>
              </a:rPr>
              <a:t>–</a:t>
            </a:r>
            <a:r>
              <a:rPr lang="en-US" altLang="en-US" sz="2200" b="1" dirty="0">
                <a:latin typeface="+mn-lt"/>
              </a:rPr>
              <a:t> HPLC (capillary electrophoresis (</a:t>
            </a:r>
            <a:r>
              <a:rPr lang="el-GR" altLang="en-US" sz="2200" b="1" dirty="0">
                <a:latin typeface="+mn-lt"/>
              </a:rPr>
              <a:t>τριχοειδής ηλεκτροφόρηση</a:t>
            </a:r>
            <a:r>
              <a:rPr lang="en-US" altLang="en-US" sz="2200" b="1" dirty="0">
                <a:latin typeface="+mn-lt"/>
              </a:rPr>
              <a:t>)</a:t>
            </a:r>
            <a:r>
              <a:rPr lang="el-GR" altLang="en-US" sz="2200" b="1" dirty="0">
                <a:latin typeface="+mn-lt"/>
              </a:rPr>
              <a:t> </a:t>
            </a:r>
            <a:r>
              <a:rPr lang="en-US" altLang="en-US" sz="2200" b="1" dirty="0">
                <a:latin typeface="+mn-lt"/>
              </a:rPr>
              <a:t>–HPLC)</a:t>
            </a:r>
            <a:endParaRPr lang="el-GR" altLang="en-US" sz="2200" b="1" dirty="0">
              <a:latin typeface="+mn-lt"/>
            </a:endParaRPr>
          </a:p>
        </p:txBody>
      </p:sp>
      <p:sp>
        <p:nvSpPr>
          <p:cNvPr id="56323" name="10 - Ορθογώνιο"/>
          <p:cNvSpPr>
            <a:spLocks noChangeArrowheads="1"/>
          </p:cNvSpPr>
          <p:nvPr/>
        </p:nvSpPr>
        <p:spPr bwMode="auto">
          <a:xfrm>
            <a:off x="549622" y="3140968"/>
            <a:ext cx="83313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F"/>
            </a:pPr>
            <a:r>
              <a:rPr lang="el-GR" altLang="en-US" sz="2000" dirty="0">
                <a:latin typeface="+mn-lt"/>
              </a:rPr>
              <a:t> Ποσοτικός προσδιορισμός </a:t>
            </a:r>
            <a:r>
              <a:rPr lang="en-US" altLang="en-US" sz="2000" dirty="0" err="1">
                <a:latin typeface="+mn-lt"/>
              </a:rPr>
              <a:t>HbF</a:t>
            </a:r>
            <a:r>
              <a:rPr lang="el-GR" altLang="en-US" sz="2000" dirty="0">
                <a:latin typeface="+mn-lt"/>
              </a:rPr>
              <a:t>, </a:t>
            </a:r>
            <a:r>
              <a:rPr lang="en-US" altLang="en-US" sz="2000" dirty="0" err="1">
                <a:latin typeface="+mn-lt"/>
              </a:rPr>
              <a:t>HbA</a:t>
            </a:r>
            <a:r>
              <a:rPr lang="el-GR" altLang="en-US" sz="2000" dirty="0">
                <a:latin typeface="+mn-lt"/>
              </a:rPr>
              <a:t> και </a:t>
            </a:r>
            <a:r>
              <a:rPr lang="en-US" altLang="en-US" sz="2000" dirty="0">
                <a:latin typeface="+mn-lt"/>
              </a:rPr>
              <a:t>HbA</a:t>
            </a:r>
            <a:r>
              <a:rPr lang="en-US" altLang="en-US" sz="2000" baseline="-25000" dirty="0">
                <a:latin typeface="+mn-lt"/>
              </a:rPr>
              <a:t>2</a:t>
            </a:r>
            <a:endParaRPr lang="el-GR" altLang="en-US" sz="2000" dirty="0">
              <a:latin typeface="+mn-lt"/>
            </a:endParaRPr>
          </a:p>
          <a:p>
            <a:pPr eaLnBrk="1" hangingPunct="1">
              <a:buFont typeface="Wingdings" panose="05000000000000000000" pitchFamily="2" charset="2"/>
              <a:buChar char="F"/>
            </a:pPr>
            <a:endParaRPr lang="el-GR" altLang="en-US" sz="2000" dirty="0">
              <a:latin typeface="+mn-lt"/>
            </a:endParaRPr>
          </a:p>
          <a:p>
            <a:pPr eaLnBrk="1" hangingPunct="1">
              <a:buFont typeface="Wingdings" panose="05000000000000000000" pitchFamily="2" charset="2"/>
              <a:buChar char="F"/>
            </a:pPr>
            <a:r>
              <a:rPr lang="el-GR" altLang="en-US" sz="2000" dirty="0">
                <a:latin typeface="+mn-lt"/>
              </a:rPr>
              <a:t> Αιμοσφαιρινοπάθειες (</a:t>
            </a:r>
            <a:r>
              <a:rPr lang="en-US" altLang="en-US" sz="2000" dirty="0" err="1">
                <a:latin typeface="+mn-lt"/>
              </a:rPr>
              <a:t>HbS</a:t>
            </a:r>
            <a:r>
              <a:rPr lang="en-US" altLang="en-US" sz="2000" dirty="0">
                <a:latin typeface="+mn-lt"/>
              </a:rPr>
              <a:t>, </a:t>
            </a:r>
            <a:r>
              <a:rPr lang="en-US" altLang="en-US" sz="2000" dirty="0" err="1">
                <a:latin typeface="+mn-lt"/>
              </a:rPr>
              <a:t>HbC</a:t>
            </a:r>
            <a:r>
              <a:rPr lang="en-US" altLang="en-US" sz="2000" dirty="0">
                <a:latin typeface="+mn-lt"/>
              </a:rPr>
              <a:t>, </a:t>
            </a:r>
            <a:r>
              <a:rPr lang="en-US" altLang="en-US" sz="2000" dirty="0" err="1">
                <a:latin typeface="+mn-lt"/>
              </a:rPr>
              <a:t>HbE</a:t>
            </a:r>
            <a:r>
              <a:rPr lang="en-US" altLang="en-US" sz="2000" dirty="0">
                <a:latin typeface="+mn-lt"/>
              </a:rPr>
              <a:t> and </a:t>
            </a:r>
            <a:r>
              <a:rPr lang="en-US" altLang="en-US" sz="2000" dirty="0" err="1">
                <a:latin typeface="+mn-lt"/>
              </a:rPr>
              <a:t>HbD</a:t>
            </a:r>
            <a:r>
              <a:rPr lang="el-GR" altLang="en-US" sz="2000" dirty="0">
                <a:latin typeface="+mn-lt"/>
              </a:rPr>
              <a:t>) </a:t>
            </a:r>
          </a:p>
          <a:p>
            <a:pPr eaLnBrk="1" hangingPunct="1"/>
            <a:r>
              <a:rPr lang="el-GR" altLang="en-US" sz="2000" dirty="0">
                <a:latin typeface="+mn-lt"/>
              </a:rPr>
              <a:t> (ποιοτική μεταβολή)</a:t>
            </a:r>
            <a:endParaRPr lang="en-US" altLang="en-US" sz="2000" dirty="0">
              <a:latin typeface="+mn-lt"/>
            </a:endParaRPr>
          </a:p>
          <a:p>
            <a:pPr eaLnBrk="1" hangingPunct="1"/>
            <a:endParaRPr lang="el-GR" altLang="en-US" sz="2000" dirty="0">
              <a:latin typeface="+mn-lt"/>
            </a:endParaRPr>
          </a:p>
          <a:p>
            <a:pPr eaLnBrk="1" hangingPunct="1">
              <a:buFont typeface="Wingdings" panose="05000000000000000000" pitchFamily="2" charset="2"/>
              <a:buChar char="F"/>
            </a:pPr>
            <a:r>
              <a:rPr lang="en-US" altLang="en-US" sz="2000" dirty="0">
                <a:latin typeface="+mn-lt"/>
              </a:rPr>
              <a:t> </a:t>
            </a:r>
            <a:r>
              <a:rPr lang="el-GR" altLang="en-US" sz="2000" dirty="0">
                <a:latin typeface="+mn-lt"/>
              </a:rPr>
              <a:t>θαλασσαιμία</a:t>
            </a:r>
            <a:r>
              <a:rPr lang="en-US" altLang="en-US" sz="2000" b="1" dirty="0">
                <a:latin typeface="+mn-lt"/>
              </a:rPr>
              <a:t> </a:t>
            </a:r>
            <a:r>
              <a:rPr lang="el-GR" altLang="en-US" sz="2000" dirty="0">
                <a:latin typeface="+mn-lt"/>
              </a:rPr>
              <a:t>(αύξηση </a:t>
            </a:r>
            <a:r>
              <a:rPr lang="en-US" altLang="en-US" sz="2000" dirty="0">
                <a:latin typeface="+mn-lt"/>
              </a:rPr>
              <a:t>HbA</a:t>
            </a:r>
            <a:r>
              <a:rPr lang="en-US" altLang="en-US" sz="2000" baseline="-25000" dirty="0">
                <a:latin typeface="+mn-lt"/>
              </a:rPr>
              <a:t>2</a:t>
            </a:r>
            <a:r>
              <a:rPr lang="en-US" altLang="en-US" sz="2000" dirty="0">
                <a:latin typeface="+mn-lt"/>
              </a:rPr>
              <a:t> and </a:t>
            </a:r>
            <a:r>
              <a:rPr lang="en-US" altLang="en-US" sz="2000" dirty="0" err="1">
                <a:latin typeface="+mn-lt"/>
              </a:rPr>
              <a:t>HbF</a:t>
            </a:r>
            <a:r>
              <a:rPr lang="el-GR" altLang="en-US" sz="2000" dirty="0">
                <a:latin typeface="+mn-lt"/>
              </a:rPr>
              <a:t>) </a:t>
            </a:r>
          </a:p>
          <a:p>
            <a:pPr eaLnBrk="1" hangingPunct="1"/>
            <a:r>
              <a:rPr lang="el-GR" altLang="en-US" sz="2000" dirty="0">
                <a:latin typeface="+mn-lt"/>
              </a:rPr>
              <a:t>  (ποσοτική μεταβολή)</a:t>
            </a:r>
          </a:p>
        </p:txBody>
      </p:sp>
      <p:sp>
        <p:nvSpPr>
          <p:cNvPr id="56324" name="11 - Ορθογώνιο"/>
          <p:cNvSpPr>
            <a:spLocks noChangeArrowheads="1"/>
          </p:cNvSpPr>
          <p:nvPr/>
        </p:nvSpPr>
        <p:spPr bwMode="auto">
          <a:xfrm>
            <a:off x="539750" y="2420938"/>
            <a:ext cx="41638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000" dirty="0">
                <a:latin typeface="+mn-lt"/>
              </a:rPr>
              <a:t>Ταχεία ανίχνευση όλων των τύπων </a:t>
            </a:r>
            <a:r>
              <a:rPr lang="en-US" altLang="en-US" sz="2000" dirty="0" err="1">
                <a:latin typeface="+mn-lt"/>
              </a:rPr>
              <a:t>Hb</a:t>
            </a:r>
            <a:endParaRPr lang="el-GR" altLang="en-US" sz="2000" dirty="0">
              <a:latin typeface="+mn-lt"/>
            </a:endParaRPr>
          </a:p>
        </p:txBody>
      </p:sp>
      <p:sp>
        <p:nvSpPr>
          <p:cNvPr id="16" name="1 - Τίτλος"/>
          <p:cNvSpPr>
            <a:spLocks noGrp="1"/>
          </p:cNvSpPr>
          <p:nvPr>
            <p:ph type="title"/>
          </p:nvPr>
        </p:nvSpPr>
        <p:spPr>
          <a:ln w="6350">
            <a:solidFill>
              <a:schemeClr val="accent1">
                <a:shade val="50000"/>
              </a:schemeClr>
            </a:solidFill>
          </a:ln>
        </p:spPr>
        <p:txBody>
          <a:bodyPr>
            <a:normAutofit/>
          </a:bodyPr>
          <a:lstStyle/>
          <a:p>
            <a:pPr>
              <a:defRPr/>
            </a:pPr>
            <a:r>
              <a:rPr lang="en-US" sz="3000" b="1" dirty="0"/>
              <a:t>HPLC Retention Time as a Diagnostic Tool for Hemoglobin Variants and </a:t>
            </a:r>
            <a:r>
              <a:rPr lang="en-US" sz="3000" b="1" dirty="0" err="1"/>
              <a:t>Hemoglobinopathies</a:t>
            </a:r>
            <a:endParaRPr lang="en-US" sz="3000" b="1" dirty="0"/>
          </a:p>
        </p:txBody>
      </p:sp>
    </p:spTree>
    <p:extLst>
      <p:ext uri="{BB962C8B-B14F-4D97-AF65-F5344CB8AC3E}">
        <p14:creationId xmlns:p14="http://schemas.microsoft.com/office/powerpoint/2010/main" val="225084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b="1" dirty="0">
                <a:latin typeface="+mn-lt"/>
              </a:rPr>
              <a:t>Ποσοτικός προσδιορισμός </a:t>
            </a:r>
            <a:r>
              <a:rPr lang="en-US" sz="3000" b="1" dirty="0" err="1">
                <a:solidFill>
                  <a:srgbClr val="000000"/>
                </a:solidFill>
                <a:latin typeface="+mn-lt"/>
                <a:ea typeface="Calibri" panose="020F0502020204030204" pitchFamily="34" charset="0"/>
              </a:rPr>
              <a:t>HbA</a:t>
            </a:r>
            <a:r>
              <a:rPr lang="el-GR" sz="3000" b="1" baseline="-25000" dirty="0">
                <a:solidFill>
                  <a:srgbClr val="000000"/>
                </a:solidFill>
                <a:latin typeface="+mn-lt"/>
                <a:ea typeface="Calibri" panose="020F0502020204030204" pitchFamily="34" charset="0"/>
              </a:rPr>
              <a:t>1</a:t>
            </a:r>
            <a:r>
              <a:rPr lang="en-US" sz="3000" b="1" baseline="-25000" dirty="0">
                <a:solidFill>
                  <a:srgbClr val="000000"/>
                </a:solidFill>
                <a:latin typeface="+mn-lt"/>
                <a:ea typeface="Calibri" panose="020F0502020204030204" pitchFamily="34" charset="0"/>
              </a:rPr>
              <a:t>c</a:t>
            </a:r>
            <a:r>
              <a:rPr lang="el-GR" sz="3000" b="1" dirty="0">
                <a:solidFill>
                  <a:srgbClr val="000000"/>
                </a:solidFill>
                <a:latin typeface="+mn-lt"/>
                <a:ea typeface="Calibri" panose="020F0502020204030204" pitchFamily="34" charset="0"/>
              </a:rPr>
              <a:t> και επιμέρους αιμοσφαιρινικών κλασματων με </a:t>
            </a:r>
            <a:r>
              <a:rPr lang="en-US" sz="3000" b="1" dirty="0">
                <a:solidFill>
                  <a:srgbClr val="000000"/>
                </a:solidFill>
                <a:latin typeface="+mn-lt"/>
                <a:ea typeface="Calibri" panose="020F0502020204030204" pitchFamily="34" charset="0"/>
              </a:rPr>
              <a:t>HPLC</a:t>
            </a:r>
            <a:endParaRPr lang="en-US" sz="3000" b="1" dirty="0">
              <a:latin typeface="+mn-lt"/>
            </a:endParaRPr>
          </a:p>
        </p:txBody>
      </p:sp>
      <p:sp>
        <p:nvSpPr>
          <p:cNvPr id="4" name="Rectangle 3"/>
          <p:cNvSpPr/>
          <p:nvPr/>
        </p:nvSpPr>
        <p:spPr>
          <a:xfrm>
            <a:off x="282352" y="1628800"/>
            <a:ext cx="8579296" cy="3385542"/>
          </a:xfrm>
          <a:prstGeom prst="rect">
            <a:avLst/>
          </a:prstGeom>
        </p:spPr>
        <p:txBody>
          <a:bodyPr wrap="square">
            <a:spAutoFit/>
          </a:bodyPr>
          <a:lstStyle/>
          <a:p>
            <a:pPr algn="just">
              <a:lnSpc>
                <a:spcPct val="107000"/>
              </a:lnSpc>
              <a:spcAft>
                <a:spcPts val="0"/>
              </a:spcAft>
            </a:pPr>
            <a:r>
              <a:rPr lang="el-GR" sz="2000" dirty="0"/>
              <a:t>Τα σύγχρονα διαγνωστικά εργαστήρια διαθέτουν πλήρως αυτοματοποιημένα συστήματα HPLC</a:t>
            </a:r>
            <a:r>
              <a:rPr lang="en-US" sz="2000" dirty="0"/>
              <a:t> </a:t>
            </a:r>
            <a:r>
              <a:rPr lang="el-GR" sz="2000" dirty="0"/>
              <a:t>που χρησιμοποιούνται ως αποκλειστικοί αναλυτές αιμοσφαιρινοπαθειών. Π.χ. αναλυτές αιμοσφαιρίνης της </a:t>
            </a:r>
            <a:r>
              <a:rPr lang="en-US" sz="2000" dirty="0" err="1"/>
              <a:t>Biorad</a:t>
            </a:r>
            <a:r>
              <a:rPr lang="el-GR" sz="2000" dirty="0"/>
              <a:t>, Variant II (Turbo) και D-10™ Hemoglobin Testing System διαθέτουν ενσωματωμένα προγράμματα ανίχνευσης και ποσοτικού προσδιορισμού HbA</a:t>
            </a:r>
            <a:r>
              <a:rPr lang="el-GR" sz="2000" baseline="-25000" dirty="0"/>
              <a:t>1c</a:t>
            </a:r>
            <a:r>
              <a:rPr lang="el-GR" sz="2000" dirty="0"/>
              <a:t> και θαλασσαιμίας</a:t>
            </a:r>
          </a:p>
          <a:p>
            <a:pPr algn="just">
              <a:lnSpc>
                <a:spcPct val="107000"/>
              </a:lnSpc>
              <a:spcAft>
                <a:spcPts val="0"/>
              </a:spcAft>
            </a:pPr>
            <a:endParaRPr lang="el-GR" sz="2000" dirty="0"/>
          </a:p>
          <a:p>
            <a:pPr algn="just">
              <a:lnSpc>
                <a:spcPct val="107000"/>
              </a:lnSpc>
              <a:spcAft>
                <a:spcPts val="0"/>
              </a:spcAft>
            </a:pPr>
            <a:r>
              <a:rPr lang="el-GR" sz="2000" dirty="0"/>
              <a:t>Πριν τη χρωματογραφική ανάλυση πραγματοποιείται από το αυτοποιημένο σύστημα </a:t>
            </a:r>
            <a:r>
              <a:rPr lang="el-GR" sz="2000" b="1" dirty="0"/>
              <a:t>αιμόλυση</a:t>
            </a:r>
            <a:r>
              <a:rPr lang="el-GR" sz="2000" dirty="0"/>
              <a:t> ολικού αίματος με χρήση αιμολυτικού αντιδραστηρίου. Το πρωτόκολλο διαχωρισμού HbA</a:t>
            </a:r>
            <a:r>
              <a:rPr lang="el-GR" sz="2000" baseline="-25000" dirty="0"/>
              <a:t>1c</a:t>
            </a:r>
            <a:r>
              <a:rPr lang="el-GR" sz="2000" dirty="0"/>
              <a:t> χρησιμοποιεί στήλη </a:t>
            </a:r>
            <a:r>
              <a:rPr lang="el-GR" sz="2000" b="1" dirty="0"/>
              <a:t>κατιοντικής ανταλλαγής</a:t>
            </a:r>
            <a:r>
              <a:rPr lang="el-GR" sz="2000" dirty="0"/>
              <a:t>. </a:t>
            </a:r>
            <a:endParaRPr lang="en-US" sz="2000" dirty="0"/>
          </a:p>
        </p:txBody>
      </p:sp>
    </p:spTree>
    <p:extLst>
      <p:ext uri="{BB962C8B-B14F-4D97-AF65-F5344CB8AC3E}">
        <p14:creationId xmlns:p14="http://schemas.microsoft.com/office/powerpoint/2010/main" val="1290157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ln w="6350">
            <a:solidFill>
              <a:schemeClr val="accent1">
                <a:shade val="50000"/>
              </a:schemeClr>
            </a:solidFill>
          </a:ln>
        </p:spPr>
        <p:txBody>
          <a:bodyPr/>
          <a:lstStyle/>
          <a:p>
            <a:pPr>
              <a:defRPr/>
            </a:pPr>
            <a:r>
              <a:rPr lang="en-US" sz="3200" b="1" dirty="0"/>
              <a:t>HPLC Retention Time as a Diagnostic Tool for Hemoglobin Variants and </a:t>
            </a:r>
            <a:r>
              <a:rPr lang="en-US" sz="3200" b="1" dirty="0" err="1"/>
              <a:t>Hemoglobinopathies</a:t>
            </a:r>
            <a:endParaRPr lang="en-US" sz="3200" b="1" dirty="0"/>
          </a:p>
        </p:txBody>
      </p:sp>
      <p:sp>
        <p:nvSpPr>
          <p:cNvPr id="57348" name="5 - TextBox"/>
          <p:cNvSpPr txBox="1">
            <a:spLocks noChangeArrowheads="1"/>
          </p:cNvSpPr>
          <p:nvPr/>
        </p:nvSpPr>
        <p:spPr bwMode="auto">
          <a:xfrm>
            <a:off x="468313" y="1702713"/>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200" u="sng" dirty="0">
                <a:solidFill>
                  <a:srgbClr val="FF0000"/>
                </a:solidFill>
                <a:latin typeface="+mn-lt"/>
              </a:rPr>
              <a:t>Πορεία ανάλυσης</a:t>
            </a:r>
            <a:r>
              <a:rPr lang="el-GR" sz="2200" u="sng" dirty="0">
                <a:solidFill>
                  <a:srgbClr val="FF0000"/>
                </a:solidFill>
                <a:latin typeface="+mn-lt"/>
              </a:rPr>
              <a:t> σε αναλυτή αιμοσφαιρινοπαθειών</a:t>
            </a:r>
            <a:endParaRPr lang="el-GR" altLang="en-US" sz="2200" u="sng" dirty="0">
              <a:solidFill>
                <a:srgbClr val="FF0000"/>
              </a:solidFill>
              <a:latin typeface="+mn-lt"/>
            </a:endParaRPr>
          </a:p>
        </p:txBody>
      </p:sp>
      <p:sp>
        <p:nvSpPr>
          <p:cNvPr id="57349" name="6 - Ορθογώνιο"/>
          <p:cNvSpPr>
            <a:spLocks noChangeArrowheads="1"/>
          </p:cNvSpPr>
          <p:nvPr/>
        </p:nvSpPr>
        <p:spPr bwMode="auto">
          <a:xfrm>
            <a:off x="468313" y="2276872"/>
            <a:ext cx="82184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n-US" sz="2000" dirty="0">
                <a:latin typeface="+mn-lt"/>
              </a:rPr>
              <a:t>Αραίωση δείγματος με ρυθμιστικό διάλυμα αιμόλυσης</a:t>
            </a:r>
            <a:r>
              <a:rPr lang="en-US" altLang="en-US" sz="2000" dirty="0">
                <a:latin typeface="+mn-lt"/>
              </a:rPr>
              <a:t> </a:t>
            </a:r>
            <a:r>
              <a:rPr lang="el-GR" altLang="en-US" sz="2000" dirty="0">
                <a:latin typeface="+mn-lt"/>
              </a:rPr>
              <a:t>/ πλύσης</a:t>
            </a:r>
          </a:p>
          <a:p>
            <a:pPr eaLnBrk="1" hangingPunct="1">
              <a:buFont typeface="Arial" panose="020B0604020202020204" pitchFamily="34" charset="0"/>
              <a:buChar char="•"/>
            </a:pPr>
            <a:endParaRPr lang="el-GR" altLang="en-US" sz="2000" dirty="0">
              <a:latin typeface="+mn-lt"/>
            </a:endParaRPr>
          </a:p>
          <a:p>
            <a:pPr eaLnBrk="1" hangingPunct="1">
              <a:buFont typeface="Arial" panose="020B0604020202020204" pitchFamily="34" charset="0"/>
              <a:buChar char="•"/>
            </a:pPr>
            <a:r>
              <a:rPr lang="el-GR" altLang="en-US" sz="2000" dirty="0">
                <a:latin typeface="+mn-lt"/>
              </a:rPr>
              <a:t> Εισαγωγή και διαχωρισμός σε κατιονανταλλακτική στήλη</a:t>
            </a:r>
          </a:p>
          <a:p>
            <a:pPr eaLnBrk="1" hangingPunct="1">
              <a:buFont typeface="Arial" panose="020B0604020202020204" pitchFamily="34" charset="0"/>
              <a:buChar char="•"/>
            </a:pPr>
            <a:endParaRPr lang="el-GR" altLang="en-US" sz="2000" dirty="0">
              <a:latin typeface="+mn-lt"/>
            </a:endParaRPr>
          </a:p>
          <a:p>
            <a:pPr eaLnBrk="1" hangingPunct="1">
              <a:buFont typeface="Arial" panose="020B0604020202020204" pitchFamily="34" charset="0"/>
              <a:buChar char="•"/>
            </a:pPr>
            <a:r>
              <a:rPr lang="el-GR" altLang="en-US" sz="2000" dirty="0">
                <a:latin typeface="+mn-lt"/>
              </a:rPr>
              <a:t> Κινητή φάση</a:t>
            </a:r>
            <a:r>
              <a:rPr lang="en-US" altLang="en-US" sz="2000" dirty="0">
                <a:latin typeface="+mn-lt"/>
              </a:rPr>
              <a:t>: </a:t>
            </a:r>
            <a:r>
              <a:rPr lang="el-GR" altLang="en-US" sz="2000" dirty="0">
                <a:latin typeface="+mn-lt"/>
              </a:rPr>
              <a:t>Ρυθμιστικό διάλυμα φωσφορικών μεταβλητής σύστασης (μεταβλητής ιονικής ισχύος)</a:t>
            </a:r>
          </a:p>
          <a:p>
            <a:pPr eaLnBrk="1" hangingPunct="1">
              <a:buFont typeface="Arial" panose="020B0604020202020204" pitchFamily="34" charset="0"/>
              <a:buChar char="•"/>
            </a:pPr>
            <a:endParaRPr lang="el-GR" altLang="en-US" sz="2000" dirty="0">
              <a:latin typeface="+mn-lt"/>
            </a:endParaRPr>
          </a:p>
          <a:p>
            <a:pPr eaLnBrk="1" hangingPunct="1">
              <a:buFont typeface="Arial" panose="020B0604020202020204" pitchFamily="34" charset="0"/>
              <a:buChar char="•"/>
            </a:pPr>
            <a:r>
              <a:rPr lang="el-GR" altLang="en-US" sz="2000" dirty="0">
                <a:latin typeface="+mn-lt"/>
              </a:rPr>
              <a:t> Ανίχνευση στα 415 </a:t>
            </a:r>
            <a:r>
              <a:rPr lang="en-US" altLang="en-US" sz="2000" dirty="0">
                <a:latin typeface="+mn-lt"/>
              </a:rPr>
              <a:t>nm</a:t>
            </a:r>
            <a:r>
              <a:rPr lang="el-GR" altLang="en-US" sz="2000" dirty="0">
                <a:latin typeface="+mn-lt"/>
              </a:rPr>
              <a:t> (συμπληρωματικά στα </a:t>
            </a:r>
            <a:r>
              <a:rPr lang="en-US" altLang="en-US" sz="2000" dirty="0">
                <a:latin typeface="+mn-lt"/>
              </a:rPr>
              <a:t>690 nm</a:t>
            </a:r>
            <a:r>
              <a:rPr lang="el-GR" altLang="en-US" sz="2000" dirty="0">
                <a:latin typeface="+mn-lt"/>
              </a:rPr>
              <a:t>)</a:t>
            </a:r>
          </a:p>
          <a:p>
            <a:pPr eaLnBrk="1" hangingPunct="1"/>
            <a:r>
              <a:rPr lang="el-GR" altLang="en-US" sz="2000" dirty="0">
                <a:latin typeface="+mn-lt"/>
              </a:rPr>
              <a:t>(διόρθωση σφαλμάτων μεταβλητής σύστασης ρυθμιστικού διαλύματος)</a:t>
            </a:r>
          </a:p>
        </p:txBody>
      </p:sp>
    </p:spTree>
    <p:extLst>
      <p:ext uri="{BB962C8B-B14F-4D97-AF65-F5344CB8AC3E}">
        <p14:creationId xmlns:p14="http://schemas.microsoft.com/office/powerpoint/2010/main" val="721598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chromsystems.com/en-gb/produkte/haemoglobin-analytik/haemoglobinvarianten/reagenzienkits/haemoglobinvarianten-reagenzienkit-fuer-die-hplc-analytik/15330HemoVar1_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916113"/>
            <a:ext cx="750887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 Τίτλος"/>
          <p:cNvSpPr>
            <a:spLocks noGrp="1"/>
          </p:cNvSpPr>
          <p:nvPr>
            <p:ph type="title"/>
          </p:nvPr>
        </p:nvSpPr>
        <p:spPr>
          <a:ln w="6350">
            <a:solidFill>
              <a:schemeClr val="accent1">
                <a:shade val="50000"/>
              </a:schemeClr>
            </a:solidFill>
          </a:ln>
        </p:spPr>
        <p:txBody>
          <a:bodyPr/>
          <a:lstStyle/>
          <a:p>
            <a:pPr>
              <a:defRPr/>
            </a:pPr>
            <a:r>
              <a:rPr lang="en-US" sz="3200" b="1" dirty="0"/>
              <a:t>HPLC Retention Time as a Diagnostic Tool for Hemoglobin Variants and </a:t>
            </a:r>
            <a:r>
              <a:rPr lang="en-US" sz="3200" b="1" dirty="0" err="1"/>
              <a:t>Hemoglobinopathies</a:t>
            </a:r>
            <a:endParaRPr lang="en-US" sz="3200" b="1" dirty="0"/>
          </a:p>
        </p:txBody>
      </p:sp>
    </p:spTree>
    <p:extLst>
      <p:ext uri="{BB962C8B-B14F-4D97-AF65-F5344CB8AC3E}">
        <p14:creationId xmlns:p14="http://schemas.microsoft.com/office/powerpoint/2010/main" val="12627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448519" y="401216"/>
            <a:ext cx="8229600" cy="14436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t>Κατάταξη </a:t>
            </a:r>
            <a:r>
              <a:rPr lang="el-GR" sz="2800" b="1" dirty="0" err="1"/>
              <a:t>χρωματογραφικών</a:t>
            </a:r>
            <a:r>
              <a:rPr lang="el-GR" sz="2800" b="1" dirty="0"/>
              <a:t> μεθόδων</a:t>
            </a:r>
            <a:r>
              <a:rPr lang="en-US" sz="2800" b="1" dirty="0"/>
              <a:t>: </a:t>
            </a:r>
            <a:r>
              <a:rPr lang="el-GR" sz="2200" b="1" dirty="0"/>
              <a:t>ανάλογα με το μηχανισμό αλληλεπίδρασης που επικρατεί ανάμεσα στις ουσίες προς διαχωρισμό και την στατική φάση</a:t>
            </a:r>
          </a:p>
        </p:txBody>
      </p:sp>
      <p:sp>
        <p:nvSpPr>
          <p:cNvPr id="3" name="Rectangle 2"/>
          <p:cNvSpPr/>
          <p:nvPr/>
        </p:nvSpPr>
        <p:spPr>
          <a:xfrm>
            <a:off x="629815" y="4733143"/>
            <a:ext cx="3707905" cy="1554272"/>
          </a:xfrm>
          <a:prstGeom prst="rect">
            <a:avLst/>
          </a:prstGeom>
        </p:spPr>
        <p:txBody>
          <a:bodyPr wrap="square">
            <a:spAutoFit/>
          </a:bodyPr>
          <a:lstStyle/>
          <a:p>
            <a:r>
              <a:rPr lang="el-GR" sz="19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Χρωματογραφία κατανομής</a:t>
            </a:r>
            <a:r>
              <a:rPr lang="en-US" sz="19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διαχωρισμός λόγω </a:t>
            </a:r>
            <a:r>
              <a:rPr lang="el-GR" sz="1900" dirty="0">
                <a:latin typeface="Times New Roman" panose="02020603050405020304" pitchFamily="18" charset="0"/>
                <a:cs typeface="Times New Roman" panose="02020603050405020304" pitchFamily="18" charset="0"/>
              </a:rPr>
              <a:t>διαφορετικής κατανομής των συστατικών ενός μίγματος μεταξύ της υγρής κινητής και της υγρής στατικής φάσης</a:t>
            </a:r>
            <a:endParaRPr lang="en-US" sz="1900" dirty="0">
              <a:latin typeface="Times New Roman" panose="02020603050405020304" pitchFamily="18" charset="0"/>
              <a:cs typeface="Times New Roman" panose="02020603050405020304" pitchFamily="18" charset="0"/>
            </a:endParaRPr>
          </a:p>
        </p:txBody>
      </p:sp>
      <p:sp>
        <p:nvSpPr>
          <p:cNvPr id="6" name="Rectangle 5"/>
          <p:cNvSpPr/>
          <p:nvPr/>
        </p:nvSpPr>
        <p:spPr>
          <a:xfrm>
            <a:off x="4788024" y="4725143"/>
            <a:ext cx="3890095" cy="1846659"/>
          </a:xfrm>
          <a:prstGeom prst="rect">
            <a:avLst/>
          </a:prstGeom>
        </p:spPr>
        <p:txBody>
          <a:bodyPr wrap="square">
            <a:spAutoFit/>
          </a:bodyPr>
          <a:lstStyle/>
          <a:p>
            <a:r>
              <a:rPr lang="el-GR" sz="1900" b="1" dirty="0">
                <a:solidFill>
                  <a:schemeClr val="accent3">
                    <a:lumMod val="50000"/>
                  </a:schemeClr>
                </a:solidFill>
                <a:latin typeface="Times New Roman" panose="02020603050405020304" pitchFamily="18" charset="0"/>
                <a:cs typeface="Times New Roman" panose="02020603050405020304" pitchFamily="18" charset="0"/>
              </a:rPr>
              <a:t>Χρωματογραφία ιονανταλλαγής</a:t>
            </a:r>
            <a:r>
              <a:rPr lang="en-US" sz="1900" b="1"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 διαχωρισμός λόγω ηλεκτροστατικών αλληλεπιδράσεων μεταξύ των αναλυόμενων ιόντων και των φορτισμένων ομάδων της στατικής φάσης</a:t>
            </a:r>
            <a:r>
              <a:rPr lang="el-GR" sz="1900" i="1"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899592" y="2449903"/>
            <a:ext cx="3168352" cy="2247846"/>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932040" y="2264208"/>
            <a:ext cx="3168352" cy="2329584"/>
          </a:xfrm>
          <a:prstGeom prst="rect">
            <a:avLst/>
          </a:prstGeom>
        </p:spPr>
      </p:pic>
    </p:spTree>
    <p:extLst>
      <p:ext uri="{BB962C8B-B14F-4D97-AF65-F5344CB8AC3E}">
        <p14:creationId xmlns:p14="http://schemas.microsoft.com/office/powerpoint/2010/main" val="2069463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4 - Ορθογώνιο"/>
          <p:cNvSpPr>
            <a:spLocks noChangeArrowheads="1"/>
          </p:cNvSpPr>
          <p:nvPr/>
        </p:nvSpPr>
        <p:spPr bwMode="auto">
          <a:xfrm>
            <a:off x="107950" y="1997075"/>
            <a:ext cx="8712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000" dirty="0">
                <a:latin typeface="+mn-lt"/>
              </a:rPr>
              <a:t>Συμπερασματικά η </a:t>
            </a:r>
            <a:r>
              <a:rPr lang="en-US" altLang="en-US" sz="2000" dirty="0">
                <a:latin typeface="+mn-lt"/>
              </a:rPr>
              <a:t>HPLC </a:t>
            </a:r>
            <a:r>
              <a:rPr lang="el-GR" altLang="en-US" sz="2000" dirty="0">
                <a:latin typeface="+mn-lt"/>
              </a:rPr>
              <a:t>…</a:t>
            </a:r>
          </a:p>
          <a:p>
            <a:pPr eaLnBrk="1" hangingPunct="1"/>
            <a:endParaRPr lang="el-GR" altLang="en-US" sz="2000" dirty="0">
              <a:latin typeface="+mn-lt"/>
            </a:endParaRPr>
          </a:p>
          <a:p>
            <a:pPr eaLnBrk="1" hangingPunct="1">
              <a:buFont typeface="Arial" panose="020B0604020202020204" pitchFamily="34" charset="0"/>
              <a:buChar char="•"/>
            </a:pPr>
            <a:r>
              <a:rPr lang="el-GR" altLang="en-US" sz="2000" dirty="0">
                <a:latin typeface="+mn-lt"/>
              </a:rPr>
              <a:t>μπορεί να αποτελέσει την τεχνική που αναιρεί τα μειονεκτήματα της ηλεκτροφόρησης</a:t>
            </a:r>
            <a:r>
              <a:rPr lang="en-US" altLang="en-US" sz="2000" dirty="0">
                <a:latin typeface="+mn-lt"/>
              </a:rPr>
              <a:t>, </a:t>
            </a:r>
            <a:r>
              <a:rPr lang="el-GR" altLang="en-US" sz="2000" dirty="0">
                <a:latin typeface="+mn-lt"/>
              </a:rPr>
              <a:t>δίνοντας ποσοτικά και επαναλήψιμα δεδομένα για όλους τους τύπους</a:t>
            </a:r>
            <a:r>
              <a:rPr lang="en-US" altLang="en-US" sz="2000" dirty="0">
                <a:latin typeface="+mn-lt"/>
              </a:rPr>
              <a:t> </a:t>
            </a:r>
            <a:r>
              <a:rPr lang="el-GR" altLang="en-US" sz="2000" dirty="0">
                <a:latin typeface="+mn-lt"/>
              </a:rPr>
              <a:t>αιμοσφαιρίνης.</a:t>
            </a:r>
            <a:endParaRPr lang="en-US" altLang="en-US" sz="2000" dirty="0">
              <a:latin typeface="+mn-lt"/>
            </a:endParaRPr>
          </a:p>
          <a:p>
            <a:pPr eaLnBrk="1" hangingPunct="1">
              <a:buFont typeface="Arial" panose="020B0604020202020204" pitchFamily="34" charset="0"/>
              <a:buChar char="•"/>
            </a:pPr>
            <a:endParaRPr lang="en-US" altLang="en-US" sz="2000" dirty="0">
              <a:latin typeface="+mn-lt"/>
            </a:endParaRPr>
          </a:p>
          <a:p>
            <a:pPr eaLnBrk="1" hangingPunct="1">
              <a:buFont typeface="Arial" panose="020B0604020202020204" pitchFamily="34" charset="0"/>
              <a:buChar char="•"/>
            </a:pPr>
            <a:r>
              <a:rPr lang="en-US" altLang="en-US" sz="2000" dirty="0">
                <a:latin typeface="+mn-lt"/>
              </a:rPr>
              <a:t> </a:t>
            </a:r>
            <a:r>
              <a:rPr lang="el-GR" altLang="en-US" sz="2000" dirty="0">
                <a:latin typeface="+mn-lt"/>
              </a:rPr>
              <a:t>να προσφέρει ασφαλή διάγνωση αιμοσφαιρινοπαθειών και θαλασσαιμίας.</a:t>
            </a:r>
          </a:p>
        </p:txBody>
      </p:sp>
      <p:sp>
        <p:nvSpPr>
          <p:cNvPr id="5" name="1 - Τίτλος"/>
          <p:cNvSpPr>
            <a:spLocks noGrp="1"/>
          </p:cNvSpPr>
          <p:nvPr>
            <p:ph type="title"/>
          </p:nvPr>
        </p:nvSpPr>
        <p:spPr>
          <a:ln w="6350">
            <a:solidFill>
              <a:schemeClr val="accent1">
                <a:shade val="50000"/>
              </a:schemeClr>
            </a:solidFill>
          </a:ln>
        </p:spPr>
        <p:txBody>
          <a:bodyPr/>
          <a:lstStyle/>
          <a:p>
            <a:pPr>
              <a:defRPr/>
            </a:pPr>
            <a:r>
              <a:rPr lang="en-US" sz="3200" b="1" dirty="0"/>
              <a:t>HPLC Retention Time as a Diagnostic Tool for Hemoglobin Variants and </a:t>
            </a:r>
            <a:r>
              <a:rPr lang="en-US" sz="3200" b="1" dirty="0" err="1"/>
              <a:t>Hemoglobinopathies</a:t>
            </a:r>
            <a:endParaRPr lang="en-US" sz="3200" b="1" dirty="0"/>
          </a:p>
        </p:txBody>
      </p:sp>
    </p:spTree>
    <p:extLst>
      <p:ext uri="{BB962C8B-B14F-4D97-AF65-F5344CB8AC3E}">
        <p14:creationId xmlns:p14="http://schemas.microsoft.com/office/powerpoint/2010/main" val="4133957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63"/>
            <a:ext cx="8229600" cy="1143000"/>
          </a:xfrm>
        </p:spPr>
        <p:txBody>
          <a:bodyPr>
            <a:normAutofit/>
          </a:bodyPr>
          <a:lstStyle/>
          <a:p>
            <a:r>
              <a:rPr lang="el-GR" sz="3000" b="1" dirty="0"/>
              <a:t>Ασκήση    1</a:t>
            </a:r>
            <a:endParaRPr lang="en-US" sz="3000" b="1" dirty="0"/>
          </a:p>
        </p:txBody>
      </p:sp>
      <p:sp>
        <p:nvSpPr>
          <p:cNvPr id="3" name="Rectangle 2"/>
          <p:cNvSpPr>
            <a:spLocks noChangeArrowheads="1"/>
          </p:cNvSpPr>
          <p:nvPr/>
        </p:nvSpPr>
        <p:spPr bwMode="auto">
          <a:xfrm>
            <a:off x="457200" y="962914"/>
            <a:ext cx="824440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l-GR" altLang="en-US"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Πήρατε το παρακάτω χρωματογραφικό προφίλ τρέχοντας μείγμα ουσιών (5,9,7,8) με υγρή χρωματογραφία αντίστροφης φάσης</a:t>
            </a:r>
            <a:endParaRPr kumimoji="0" lang="en-US" altLang="en-US"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l-GR" altLang="en-US"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l-GR" altLang="en-US"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Να ταξινομήσετε τις ουσίες κατά σειρά πολικότητας και να δικαιολογήσετε την απάντησή σας.</a:t>
            </a:r>
            <a:endParaRPr kumimoji="0" lang="en-US" altLang="en-US" sz="1500" b="0" i="0" u="none" strike="noStrike" cap="none" normalizeH="0" baseline="0" dirty="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02114"/>
            <a:ext cx="5616624" cy="20786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322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179512" y="4121141"/>
            <a:ext cx="9155776" cy="2631490"/>
          </a:xfrm>
          <a:prstGeom prst="rect">
            <a:avLst/>
          </a:prstGeom>
          <a:noFill/>
        </p:spPr>
        <p:txBody>
          <a:bodyPr wrap="none" rtlCol="0">
            <a:spAutoFit/>
          </a:bodyPr>
          <a:lstStyle/>
          <a:p>
            <a:r>
              <a:rPr lang="el-GR" sz="1500" dirty="0">
                <a:solidFill>
                  <a:schemeClr val="accent1"/>
                </a:solidFill>
              </a:rPr>
              <a:t>Στην υγρή χρωματογραφία αντίστροφης φάσης, η στατική φάση είναι άπολη ενώ η κινητή φάση έχει μεγαλύτερη</a:t>
            </a:r>
          </a:p>
          <a:p>
            <a:r>
              <a:rPr lang="el-GR" sz="1500" dirty="0">
                <a:solidFill>
                  <a:schemeClr val="accent1"/>
                </a:solidFill>
              </a:rPr>
              <a:t> πολικότητα από τη στατική. Τα συστατικά του δείγματος κατανέμονται μεταξύ των δύο φάσεων σε</a:t>
            </a:r>
          </a:p>
          <a:p>
            <a:r>
              <a:rPr lang="el-GR" sz="1500" dirty="0">
                <a:solidFill>
                  <a:schemeClr val="accent1"/>
                </a:solidFill>
              </a:rPr>
              <a:t> διαφορετικό βαθμό δηλ. αλληλεπιδρούν σε διαφορετικό βαθμό με τις δύο φάσεις. Η αλληλεπίδραση τους</a:t>
            </a:r>
          </a:p>
          <a:p>
            <a:r>
              <a:rPr lang="el-GR" sz="1500" dirty="0">
                <a:solidFill>
                  <a:schemeClr val="accent1"/>
                </a:solidFill>
              </a:rPr>
              <a:t> βασίζεται στην αρχή ότι τα «όμοια διαλύουν τα όμοια (κατανέμονται συνεπώς στα όμοια)». Στη χρωματογραφία</a:t>
            </a:r>
          </a:p>
          <a:p>
            <a:r>
              <a:rPr lang="el-GR" sz="1500" dirty="0">
                <a:solidFill>
                  <a:schemeClr val="accent1"/>
                </a:solidFill>
              </a:rPr>
              <a:t> αντίστροφης φάσης, τα λιγότερο πολικά συστατικά κατακρατούνται ισχυρότερα από τη άπολη στατική φάση</a:t>
            </a:r>
          </a:p>
          <a:p>
            <a:r>
              <a:rPr lang="el-GR" sz="1500" dirty="0">
                <a:solidFill>
                  <a:schemeClr val="accent1"/>
                </a:solidFill>
              </a:rPr>
              <a:t> κι έτσι καθυστερούν να εξέλθουν της στήλης</a:t>
            </a:r>
            <a:r>
              <a:rPr lang="el-GR" sz="1500" b="1" dirty="0">
                <a:solidFill>
                  <a:schemeClr val="accent1"/>
                </a:solidFill>
              </a:rPr>
              <a:t> </a:t>
            </a:r>
            <a:r>
              <a:rPr lang="el-GR" sz="1500" dirty="0">
                <a:solidFill>
                  <a:schemeClr val="accent1"/>
                </a:solidFill>
              </a:rPr>
              <a:t>κατά τη ροή της κινητής φάσης. Αντίθετα, τα πολικά συστατικά</a:t>
            </a:r>
          </a:p>
          <a:p>
            <a:r>
              <a:rPr lang="el-GR" sz="1500" dirty="0">
                <a:solidFill>
                  <a:schemeClr val="accent1"/>
                </a:solidFill>
              </a:rPr>
              <a:t> κατανέμονται σε μεγαλύτερο βαθμό στην πολική κινητή φάση, κατακρατούνται ασθενέστερα από τη στατική </a:t>
            </a:r>
          </a:p>
          <a:p>
            <a:r>
              <a:rPr lang="el-GR" sz="1500" dirty="0">
                <a:solidFill>
                  <a:schemeClr val="accent1"/>
                </a:solidFill>
              </a:rPr>
              <a:t>φάση, και συνεπώς κινούνται ταχύτερα και εξέρχονται νωρίτερα της στήλης. Επομένως, μετά την ολοκλήρωση</a:t>
            </a:r>
          </a:p>
          <a:p>
            <a:r>
              <a:rPr lang="el-GR" sz="1500" dirty="0">
                <a:solidFill>
                  <a:schemeClr val="accent1"/>
                </a:solidFill>
              </a:rPr>
              <a:t> της πορείας τους στη στήλη , τα συστατικά του μίγματος θα έχουν εξέλθει σε διαφορετικούς χρόνους, με τα </a:t>
            </a:r>
          </a:p>
          <a:p>
            <a:r>
              <a:rPr lang="el-GR" sz="1500" dirty="0">
                <a:solidFill>
                  <a:schemeClr val="accent1"/>
                </a:solidFill>
              </a:rPr>
              <a:t>πολικά να προπορεύονται. Έτσι, τα συστατικά του μείγματος όσον αφορά την πολικότητα ταξινομούνται ως εξής: </a:t>
            </a:r>
            <a:endParaRPr lang="en-US" sz="1500" dirty="0">
              <a:solidFill>
                <a:schemeClr val="accent1"/>
              </a:solidFill>
            </a:endParaRPr>
          </a:p>
          <a:p>
            <a:r>
              <a:rPr lang="el-GR" sz="1500" dirty="0">
                <a:solidFill>
                  <a:schemeClr val="accent1"/>
                </a:solidFill>
              </a:rPr>
              <a:t>                                                            </a:t>
            </a:r>
            <a:r>
              <a:rPr lang="el-GR" sz="1500" b="1" dirty="0">
                <a:solidFill>
                  <a:schemeClr val="accent1"/>
                </a:solidFill>
              </a:rPr>
              <a:t>5 &gt; 9 &gt; 7 &gt; 8</a:t>
            </a:r>
            <a:endParaRPr lang="en-US" sz="1500" dirty="0">
              <a:solidFill>
                <a:schemeClr val="accent1"/>
              </a:solidFill>
            </a:endParaRPr>
          </a:p>
        </p:txBody>
      </p:sp>
    </p:spTree>
    <p:extLst>
      <p:ext uri="{BB962C8B-B14F-4D97-AF65-F5344CB8AC3E}">
        <p14:creationId xmlns:p14="http://schemas.microsoft.com/office/powerpoint/2010/main" val="2733264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3"/>
            <a:ext cx="8229600" cy="1143000"/>
          </a:xfrm>
        </p:spPr>
        <p:txBody>
          <a:bodyPr>
            <a:normAutofit/>
          </a:bodyPr>
          <a:lstStyle/>
          <a:p>
            <a:r>
              <a:rPr lang="el-GR" sz="3000" b="1" dirty="0"/>
              <a:t>Ασκήση   2</a:t>
            </a:r>
            <a:endParaRPr lang="en-US" sz="3000" b="1" dirty="0"/>
          </a:p>
        </p:txBody>
      </p:sp>
      <p:sp>
        <p:nvSpPr>
          <p:cNvPr id="3" name="Rectangle 2"/>
          <p:cNvSpPr/>
          <p:nvPr/>
        </p:nvSpPr>
        <p:spPr>
          <a:xfrm>
            <a:off x="827584" y="1151823"/>
            <a:ext cx="8316416" cy="5050357"/>
          </a:xfrm>
          <a:prstGeom prst="rect">
            <a:avLst/>
          </a:prstGeom>
        </p:spPr>
        <p:txBody>
          <a:bodyPr wrap="square">
            <a:spAutoFit/>
          </a:bodyPr>
          <a:lstStyle/>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Από τα α-θ παρακάτω, υπογραμμίστε όσα  χαρακτηριστικά μίας χημικής ένωσης σας επιτρέπουν να προβλέψετε τη σχετική σειρά έκλουσής της κατά την ανάλυσή της με HPLC αντίστροφης φάσης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α) Συντελεστής κατανομής,</a:t>
            </a:r>
            <a:endParaRPr lang="en-US"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β) πολικότητα</a:t>
            </a:r>
            <a:endParaRPr lang="en-US"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γ)  μοριακός τύπος, </a:t>
            </a:r>
            <a:endParaRPr lang="en-US"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δ) μοριακό βάρος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ε) ηλεκτρικό φορτίο</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στ)  πτητικότητα</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ζ) μέγεθος μορίου</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η) υδρόφιλος χαραχτήρας</a:t>
            </a:r>
            <a:endParaRPr lang="en-US"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θ) λιπόφιλος χαραχτήρας</a:t>
            </a:r>
            <a:endParaRPr lang="en-US"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989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b="1" dirty="0"/>
              <a:t>Άσκηση    </a:t>
            </a:r>
            <a:r>
              <a:rPr lang="en-US" sz="3000" b="1" dirty="0"/>
              <a:t>3</a:t>
            </a:r>
          </a:p>
        </p:txBody>
      </p:sp>
      <p:sp>
        <p:nvSpPr>
          <p:cNvPr id="3" name="Rectangle 2"/>
          <p:cNvSpPr/>
          <p:nvPr/>
        </p:nvSpPr>
        <p:spPr>
          <a:xfrm>
            <a:off x="457200" y="1151823"/>
            <a:ext cx="8686800" cy="1278107"/>
          </a:xfrm>
          <a:prstGeom prst="rect">
            <a:avLst/>
          </a:prstGeom>
        </p:spPr>
        <p:txBody>
          <a:bodyPr wrap="square">
            <a:spAutoFit/>
          </a:bodyPr>
          <a:lstStyle/>
          <a:p>
            <a:pPr>
              <a:lnSpc>
                <a:spcPct val="115000"/>
              </a:lnSpc>
              <a:spcAft>
                <a:spcPts val="1000"/>
              </a:spcAft>
            </a:pPr>
            <a:r>
              <a:rPr lang="el-GR" sz="1700" dirty="0"/>
              <a:t>Θεωρήστε μία ουσία η οποία εκλούεται με </a:t>
            </a:r>
            <a:r>
              <a:rPr lang="el-GR" sz="1700" u="sng" dirty="0"/>
              <a:t>μεγάλο χρόνο έκλουσης </a:t>
            </a:r>
            <a:r>
              <a:rPr lang="el-GR" sz="1700" dirty="0"/>
              <a:t>κατά τη χρωματογραφική ανάλυσή της </a:t>
            </a:r>
            <a:r>
              <a:rPr lang="el-GR" sz="1700" u="sng" dirty="0"/>
              <a:t>με χρωματογραφία αντίστροφης φάσης</a:t>
            </a:r>
            <a:r>
              <a:rPr lang="el-GR" sz="1700" dirty="0"/>
              <a:t>, όπου η κινητή φάση είναι πολική. </a:t>
            </a:r>
            <a:r>
              <a:rPr lang="el-GR" sz="1700" u="sng" dirty="0"/>
              <a:t>Εξηγήστε </a:t>
            </a:r>
            <a:r>
              <a:rPr lang="el-GR" sz="1700" dirty="0"/>
              <a:t>εάν η ίδια ουσία θα εκλούεται με μικρότερο ή μεγαλύτερο χρόν</a:t>
            </a:r>
            <a:r>
              <a:rPr lang="en-GB" sz="1700" dirty="0"/>
              <a:t>o</a:t>
            </a:r>
            <a:r>
              <a:rPr lang="el-GR" sz="1700" dirty="0"/>
              <a:t> έκλουσης εάν αναλυθεί με </a:t>
            </a:r>
            <a:r>
              <a:rPr lang="el-GR" sz="1700" u="sng" dirty="0"/>
              <a:t>χρωματογραφία κανονικής φάσης </a:t>
            </a:r>
            <a:r>
              <a:rPr lang="el-GR" sz="1700" dirty="0"/>
              <a:t>όπου είναι άπολη η κινητή φάση</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51520" y="2780928"/>
            <a:ext cx="10009112" cy="2308324"/>
          </a:xfrm>
          <a:prstGeom prst="rect">
            <a:avLst/>
          </a:prstGeom>
        </p:spPr>
        <p:txBody>
          <a:bodyPr wrap="square">
            <a:spAutoFit/>
          </a:bodyPr>
          <a:lstStyle/>
          <a:p>
            <a:r>
              <a:rPr lang="el-GR" sz="1600" dirty="0">
                <a:solidFill>
                  <a:schemeClr val="accent1"/>
                </a:solidFill>
              </a:rPr>
              <a:t>Στην υγρή χρωματογραφία αντίστροφης φάσης, η στατική φάση είναι άπολη ενώ η κινητή φάση έχει</a:t>
            </a:r>
          </a:p>
          <a:p>
            <a:r>
              <a:rPr lang="el-GR" sz="1600" dirty="0">
                <a:solidFill>
                  <a:schemeClr val="accent1"/>
                </a:solidFill>
              </a:rPr>
              <a:t> μεγαλύτερη πολικότητα από τη στατική. Τα συστατικά του δείγματος κατανέμονται μεταξύ των δύο</a:t>
            </a:r>
          </a:p>
          <a:p>
            <a:r>
              <a:rPr lang="el-GR" sz="1600" dirty="0">
                <a:solidFill>
                  <a:schemeClr val="accent1"/>
                </a:solidFill>
              </a:rPr>
              <a:t> φάσεων σε διαφορετικό βαθμό δηλ. αλληλεπιδρούν σε διαφορετικό βαθμό με τις δύο φάσεις.</a:t>
            </a:r>
          </a:p>
          <a:p>
            <a:r>
              <a:rPr lang="el-GR" sz="1600" dirty="0">
                <a:solidFill>
                  <a:schemeClr val="accent1"/>
                </a:solidFill>
              </a:rPr>
              <a:t> Η αλληλεπίδραση τους</a:t>
            </a:r>
            <a:r>
              <a:rPr lang="en-US" sz="1600" dirty="0">
                <a:solidFill>
                  <a:schemeClr val="accent1"/>
                </a:solidFill>
              </a:rPr>
              <a:t> </a:t>
            </a:r>
            <a:r>
              <a:rPr lang="el-GR" sz="1600" dirty="0">
                <a:solidFill>
                  <a:schemeClr val="accent1"/>
                </a:solidFill>
              </a:rPr>
              <a:t> βασίζεται στην αρχή ότι τα «όμοια διαλύουν τα όμοια (κατανέμονται συνεπώς</a:t>
            </a:r>
          </a:p>
          <a:p>
            <a:r>
              <a:rPr lang="el-GR" sz="1600" dirty="0">
                <a:solidFill>
                  <a:schemeClr val="accent1"/>
                </a:solidFill>
              </a:rPr>
              <a:t> στα όμοια)». Στη χρωματογραφία αντίστροφης φάσης, συστατικό που εκλούεται με μεγάλο χρόνο</a:t>
            </a:r>
          </a:p>
          <a:p>
            <a:r>
              <a:rPr lang="el-GR" sz="1600" dirty="0">
                <a:solidFill>
                  <a:schemeClr val="accent1"/>
                </a:solidFill>
              </a:rPr>
              <a:t> έκλουσης κατακρατείται ισχυρά από τη άπολη στατική φάση και συνεπώς έχει μικρή πολικότητα.</a:t>
            </a:r>
          </a:p>
          <a:p>
            <a:r>
              <a:rPr lang="el-GR" sz="1600" dirty="0">
                <a:solidFill>
                  <a:schemeClr val="accent1"/>
                </a:solidFill>
              </a:rPr>
              <a:t> Εάν αυτό το ίδιο συστατικό αναλυθεί με χρωματογραφία κανονικής φάσης (πολική στατική φάση), </a:t>
            </a:r>
          </a:p>
          <a:p>
            <a:r>
              <a:rPr lang="el-GR" sz="1600" dirty="0">
                <a:solidFill>
                  <a:schemeClr val="accent1"/>
                </a:solidFill>
              </a:rPr>
              <a:t>τότε λόγω της μικρής του πολικότητας δεν θα αληλεπιδρά ισχυρά με την πολική στατική φάση και </a:t>
            </a:r>
          </a:p>
          <a:p>
            <a:r>
              <a:rPr lang="el-GR" sz="1600" dirty="0">
                <a:solidFill>
                  <a:schemeClr val="accent1"/>
                </a:solidFill>
              </a:rPr>
              <a:t>συνεπώς  θα εκλούεται νωρίτερα από την στήλη.</a:t>
            </a:r>
            <a:endParaRPr lang="en-US" sz="1600" dirty="0"/>
          </a:p>
        </p:txBody>
      </p:sp>
    </p:spTree>
    <p:extLst>
      <p:ext uri="{BB962C8B-B14F-4D97-AF65-F5344CB8AC3E}">
        <p14:creationId xmlns:p14="http://schemas.microsoft.com/office/powerpoint/2010/main" val="2932312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261C1-E9F2-4B68-AF53-2A5D7E91E311}"/>
              </a:ext>
            </a:extLst>
          </p:cNvPr>
          <p:cNvSpPr>
            <a:spLocks noGrp="1"/>
          </p:cNvSpPr>
          <p:nvPr>
            <p:ph type="title"/>
          </p:nvPr>
        </p:nvSpPr>
        <p:spPr/>
        <p:txBody>
          <a:bodyPr/>
          <a:lstStyle/>
          <a:p>
            <a:r>
              <a:rPr lang="el-GR" dirty="0"/>
              <a:t>Άσκηση 4 </a:t>
            </a:r>
            <a:endParaRPr lang="en-US" dirty="0"/>
          </a:p>
        </p:txBody>
      </p:sp>
      <p:sp>
        <p:nvSpPr>
          <p:cNvPr id="3" name="Ορθογώνιο 2">
            <a:extLst>
              <a:ext uri="{FF2B5EF4-FFF2-40B4-BE49-F238E27FC236}">
                <a16:creationId xmlns:a16="http://schemas.microsoft.com/office/drawing/2014/main" id="{D46E98E4-D82F-4BDD-B6DC-085B16DD34BC}"/>
              </a:ext>
            </a:extLst>
          </p:cNvPr>
          <p:cNvSpPr/>
          <p:nvPr/>
        </p:nvSpPr>
        <p:spPr>
          <a:xfrm>
            <a:off x="611560" y="1196753"/>
            <a:ext cx="8229600" cy="2862322"/>
          </a:xfrm>
          <a:prstGeom prst="rect">
            <a:avLst/>
          </a:prstGeom>
        </p:spPr>
        <p:txBody>
          <a:bodyPr wrap="square">
            <a:spAutoFit/>
          </a:bodyPr>
          <a:lstStyle/>
          <a:p>
            <a:r>
              <a:rPr lang="el-GR" dirty="0"/>
              <a:t>5. Πρόκειται να αλλάξει ο χρόνος </a:t>
            </a:r>
            <a:r>
              <a:rPr lang="el-GR" dirty="0" err="1"/>
              <a:t>έκλουσης</a:t>
            </a:r>
            <a:r>
              <a:rPr lang="el-GR" dirty="0"/>
              <a:t> ενός </a:t>
            </a:r>
            <a:r>
              <a:rPr lang="el-GR" dirty="0" err="1"/>
              <a:t>αναλύτη</a:t>
            </a:r>
            <a:r>
              <a:rPr lang="el-GR" dirty="0"/>
              <a:t> κατά την ανάλυση του με χρωματογραφία κανονικής κατανομής (NP-HPLC) εάν </a:t>
            </a:r>
          </a:p>
          <a:p>
            <a:r>
              <a:rPr lang="el-GR" dirty="0">
                <a:solidFill>
                  <a:srgbClr val="0070C0"/>
                </a:solidFill>
              </a:rPr>
              <a:t>Ι.  Μεταβληθεί η σύσταση της κινητής φάσης</a:t>
            </a:r>
          </a:p>
          <a:p>
            <a:r>
              <a:rPr lang="el-GR" dirty="0">
                <a:solidFill>
                  <a:srgbClr val="0070C0"/>
                </a:solidFill>
              </a:rPr>
              <a:t>ΙΙ. Μεταβληθεί η φύση (χημική δομή και διαστάσεις) του υλικού πληρώσεως της στήλης </a:t>
            </a:r>
          </a:p>
          <a:p>
            <a:r>
              <a:rPr lang="el-GR" dirty="0">
                <a:solidFill>
                  <a:srgbClr val="0070C0"/>
                </a:solidFill>
              </a:rPr>
              <a:t>ΙΙΙ. Μεταβληθεί η θερμοκρασία της ανάλυσης</a:t>
            </a:r>
          </a:p>
          <a:p>
            <a:r>
              <a:rPr lang="el-GR" dirty="0">
                <a:solidFill>
                  <a:srgbClr val="0070C0"/>
                </a:solidFill>
              </a:rPr>
              <a:t>IV. Μεταβληθεί το μήκος της στήλης</a:t>
            </a:r>
          </a:p>
          <a:p>
            <a:r>
              <a:rPr lang="el-GR" dirty="0">
                <a:solidFill>
                  <a:srgbClr val="0070C0"/>
                </a:solidFill>
              </a:rPr>
              <a:t>V. Μεταβληθεί ο ρυθμός ροής της κινητής φάσης</a:t>
            </a:r>
          </a:p>
          <a:p>
            <a:r>
              <a:rPr lang="el-GR" dirty="0">
                <a:solidFill>
                  <a:srgbClr val="FF0000"/>
                </a:solidFill>
              </a:rPr>
              <a:t>VI. Αλλάξει ο ανιχνευτής</a:t>
            </a:r>
          </a:p>
          <a:p>
            <a:r>
              <a:rPr lang="fr-FR" dirty="0">
                <a:solidFill>
                  <a:srgbClr val="FF0000"/>
                </a:solidFill>
              </a:rPr>
              <a:t>VII. </a:t>
            </a:r>
            <a:r>
              <a:rPr lang="en-US" dirty="0">
                <a:solidFill>
                  <a:srgbClr val="FF0000"/>
                </a:solidFill>
              </a:rPr>
              <a:t>M</a:t>
            </a:r>
            <a:r>
              <a:rPr lang="el-GR" dirty="0" err="1">
                <a:solidFill>
                  <a:srgbClr val="FF0000"/>
                </a:solidFill>
              </a:rPr>
              <a:t>εταβληθεί</a:t>
            </a:r>
            <a:r>
              <a:rPr lang="el-GR" dirty="0">
                <a:solidFill>
                  <a:srgbClr val="FF0000"/>
                </a:solidFill>
              </a:rPr>
              <a:t> η συγκέντρωσή του</a:t>
            </a:r>
            <a:r>
              <a:rPr lang="fr-FR" dirty="0">
                <a:solidFill>
                  <a:srgbClr val="FF0000"/>
                </a:solidFill>
              </a:rPr>
              <a:t>;</a:t>
            </a:r>
            <a:endParaRPr lang="el-GR" dirty="0">
              <a:solidFill>
                <a:srgbClr val="FF0000"/>
              </a:solidFill>
            </a:endParaRPr>
          </a:p>
        </p:txBody>
      </p:sp>
    </p:spTree>
    <p:extLst>
      <p:ext uri="{BB962C8B-B14F-4D97-AF65-F5344CB8AC3E}">
        <p14:creationId xmlns:p14="http://schemas.microsoft.com/office/powerpoint/2010/main" val="9613768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D9571-BDC9-4847-91EA-D1A948696B84}"/>
              </a:ext>
            </a:extLst>
          </p:cNvPr>
          <p:cNvSpPr>
            <a:spLocks noGrp="1"/>
          </p:cNvSpPr>
          <p:nvPr>
            <p:ph type="title"/>
          </p:nvPr>
        </p:nvSpPr>
        <p:spPr/>
        <p:txBody>
          <a:bodyPr>
            <a:noAutofit/>
          </a:bodyPr>
          <a:lstStyle/>
          <a:p>
            <a:r>
              <a:rPr lang="el-GR" sz="2800" dirty="0"/>
              <a:t>Φωτομετρικός προσδιορισμός </a:t>
            </a:r>
            <a:r>
              <a:rPr lang="el-GR" sz="2800" dirty="0" err="1"/>
              <a:t>Ρεμπαουδιοσίδης</a:t>
            </a:r>
            <a:r>
              <a:rPr lang="el-GR" sz="2800" dirty="0"/>
              <a:t> Α έπειτα από όξινη υδρόλυση υπό θέρμανση και απομάκρυνση αρχικής ποσότητας γλυκόζης</a:t>
            </a:r>
          </a:p>
        </p:txBody>
      </p:sp>
      <p:sp>
        <p:nvSpPr>
          <p:cNvPr id="3" name="Θέση περιεχομένου 2">
            <a:extLst>
              <a:ext uri="{FF2B5EF4-FFF2-40B4-BE49-F238E27FC236}">
                <a16:creationId xmlns:a16="http://schemas.microsoft.com/office/drawing/2014/main" id="{9A3D0648-3A31-4695-87AC-46FB0D2F46CA}"/>
              </a:ext>
            </a:extLst>
          </p:cNvPr>
          <p:cNvSpPr>
            <a:spLocks noGrp="1"/>
          </p:cNvSpPr>
          <p:nvPr>
            <p:ph idx="1"/>
          </p:nvPr>
        </p:nvSpPr>
        <p:spPr>
          <a:xfrm>
            <a:off x="457200" y="1600200"/>
            <a:ext cx="8229600" cy="4983162"/>
          </a:xfrm>
        </p:spPr>
        <p:txBody>
          <a:bodyPr>
            <a:normAutofit/>
          </a:bodyPr>
          <a:lstStyle/>
          <a:p>
            <a:r>
              <a:rPr lang="fr-FR" sz="2400" dirty="0"/>
              <a:t>R</a:t>
            </a:r>
            <a:r>
              <a:rPr lang="el-GR" sz="2400" baseline="30000" dirty="0"/>
              <a:t>2</a:t>
            </a:r>
            <a:r>
              <a:rPr lang="el-GR" sz="2400" dirty="0"/>
              <a:t>&gt;0.99</a:t>
            </a:r>
            <a:endParaRPr lang="en-US" sz="2400" dirty="0"/>
          </a:p>
          <a:p>
            <a:pPr marL="0" indent="0">
              <a:buNone/>
            </a:pPr>
            <a:endParaRPr lang="el-GR" sz="2400" dirty="0"/>
          </a:p>
          <a:p>
            <a:r>
              <a:rPr lang="en-US" sz="2400" dirty="0"/>
              <a:t>Linearity: </a:t>
            </a:r>
            <a:r>
              <a:rPr lang="el-GR" sz="2400" dirty="0"/>
              <a:t>0-1.5 </a:t>
            </a:r>
            <a:r>
              <a:rPr lang="fr-FR" sz="2400" dirty="0"/>
              <a:t>mg</a:t>
            </a:r>
            <a:r>
              <a:rPr lang="el-GR" sz="2400" dirty="0"/>
              <a:t>/</a:t>
            </a:r>
            <a:r>
              <a:rPr lang="en-US" sz="2400" dirty="0"/>
              <a:t>ml</a:t>
            </a:r>
          </a:p>
          <a:p>
            <a:pPr marL="0" indent="0">
              <a:buNone/>
            </a:pPr>
            <a:endParaRPr lang="el-GR" sz="2400" dirty="0"/>
          </a:p>
          <a:p>
            <a:r>
              <a:rPr lang="fr-FR" sz="2400" dirty="0"/>
              <a:t>LOQ</a:t>
            </a:r>
            <a:r>
              <a:rPr lang="el-GR" sz="2400" dirty="0"/>
              <a:t>: 0.39 </a:t>
            </a:r>
            <a:r>
              <a:rPr lang="en-US" sz="2400" dirty="0"/>
              <a:t>ppm</a:t>
            </a:r>
          </a:p>
          <a:p>
            <a:pPr marL="0" indent="0">
              <a:buNone/>
            </a:pPr>
            <a:endParaRPr lang="el-GR" sz="2400" dirty="0"/>
          </a:p>
          <a:p>
            <a:pPr marL="0" indent="0">
              <a:buNone/>
            </a:pPr>
            <a:endParaRPr lang="el-GR" sz="2400" dirty="0"/>
          </a:p>
          <a:p>
            <a:r>
              <a:rPr lang="fr-FR" sz="2400" dirty="0" err="1"/>
              <a:t>bias</a:t>
            </a:r>
            <a:r>
              <a:rPr lang="el-GR" sz="2400" dirty="0"/>
              <a:t> &lt;10% κατά την ανάλυση πρότυπων δειγμάτων</a:t>
            </a:r>
          </a:p>
          <a:p>
            <a:r>
              <a:rPr lang="fr-FR" sz="2400" dirty="0" err="1"/>
              <a:t>bias</a:t>
            </a:r>
            <a:r>
              <a:rPr lang="fr-FR" sz="2400" dirty="0"/>
              <a:t> </a:t>
            </a:r>
            <a:r>
              <a:rPr lang="el-GR" sz="2400" dirty="0"/>
              <a:t>&lt;13 % κατά την ανάλυση εμπορικών δειγμάτων</a:t>
            </a:r>
          </a:p>
          <a:p>
            <a:r>
              <a:rPr lang="el-GR" sz="2400" b="1" dirty="0"/>
              <a:t>Μειονέκτημα</a:t>
            </a:r>
            <a:r>
              <a:rPr lang="el-GR" sz="2400" dirty="0"/>
              <a:t>: </a:t>
            </a:r>
            <a:r>
              <a:rPr lang="el-GR" sz="2400" dirty="0" err="1"/>
              <a:t>Συμπροσδιορισμός</a:t>
            </a:r>
            <a:r>
              <a:rPr lang="el-GR" sz="2400" dirty="0"/>
              <a:t> όλων των γλυκοζιτών </a:t>
            </a:r>
            <a:r>
              <a:rPr lang="el-GR" sz="2400" dirty="0" err="1"/>
              <a:t>στεβιόλης</a:t>
            </a:r>
            <a:endParaRPr lang="el-GR" sz="2400" dirty="0"/>
          </a:p>
        </p:txBody>
      </p:sp>
      <p:graphicFrame>
        <p:nvGraphicFramePr>
          <p:cNvPr id="4" name="Θέση περιεχομένου 3">
            <a:extLst>
              <a:ext uri="{FF2B5EF4-FFF2-40B4-BE49-F238E27FC236}">
                <a16:creationId xmlns:a16="http://schemas.microsoft.com/office/drawing/2014/main" id="{CA2CDECF-1078-4C34-B7B1-C29BFF916C83}"/>
              </a:ext>
            </a:extLst>
          </p:cNvPr>
          <p:cNvGraphicFramePr>
            <a:graphicFrameLocks/>
          </p:cNvGraphicFramePr>
          <p:nvPr>
            <p:extLst>
              <p:ext uri="{D42A27DB-BD31-4B8C-83A1-F6EECF244321}">
                <p14:modId xmlns:p14="http://schemas.microsoft.com/office/powerpoint/2010/main" val="3283863393"/>
              </p:ext>
            </p:extLst>
          </p:nvPr>
        </p:nvGraphicFramePr>
        <p:xfrm>
          <a:off x="3923929" y="1700808"/>
          <a:ext cx="4896544" cy="3096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9409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3EEFC-897A-43D5-9F05-8B2C9E9277C6}"/>
              </a:ext>
            </a:extLst>
          </p:cNvPr>
          <p:cNvSpPr>
            <a:spLocks noGrp="1"/>
          </p:cNvSpPr>
          <p:nvPr>
            <p:ph type="title"/>
          </p:nvPr>
        </p:nvSpPr>
        <p:spPr>
          <a:xfrm>
            <a:off x="636928" y="188640"/>
            <a:ext cx="7870143" cy="1114425"/>
          </a:xfrm>
        </p:spPr>
        <p:txBody>
          <a:bodyPr>
            <a:normAutofit/>
          </a:bodyPr>
          <a:lstStyle/>
          <a:p>
            <a:r>
              <a:rPr lang="el-GR" sz="2800" dirty="0"/>
              <a:t>Τεχνικά χαρακτηριστικά μεθόδου </a:t>
            </a:r>
            <a:r>
              <a:rPr lang="en-US" sz="2800" dirty="0"/>
              <a:t>HPLC/UV </a:t>
            </a:r>
            <a:r>
              <a:rPr lang="el-GR" sz="2800" dirty="0"/>
              <a:t>για προσδιορισμό </a:t>
            </a:r>
            <a:r>
              <a:rPr lang="el-GR" sz="2800" dirty="0" err="1"/>
              <a:t>ρεμπαουδιοσίδης</a:t>
            </a:r>
            <a:r>
              <a:rPr lang="el-GR" sz="2800" dirty="0"/>
              <a:t> Α</a:t>
            </a:r>
          </a:p>
        </p:txBody>
      </p:sp>
      <p:sp>
        <p:nvSpPr>
          <p:cNvPr id="3" name="Θέση περιεχομένου 2">
            <a:extLst>
              <a:ext uri="{FF2B5EF4-FFF2-40B4-BE49-F238E27FC236}">
                <a16:creationId xmlns:a16="http://schemas.microsoft.com/office/drawing/2014/main" id="{6B348FF1-6D3D-4834-8602-58321298CF33}"/>
              </a:ext>
            </a:extLst>
          </p:cNvPr>
          <p:cNvSpPr>
            <a:spLocks noGrp="1"/>
          </p:cNvSpPr>
          <p:nvPr>
            <p:ph idx="1"/>
          </p:nvPr>
        </p:nvSpPr>
        <p:spPr>
          <a:xfrm>
            <a:off x="334022" y="1376772"/>
            <a:ext cx="4814041" cy="4140460"/>
          </a:xfrm>
        </p:spPr>
        <p:txBody>
          <a:bodyPr>
            <a:noAutofit/>
          </a:bodyPr>
          <a:lstStyle/>
          <a:p>
            <a:r>
              <a:rPr lang="el-GR" sz="2400" dirty="0"/>
              <a:t>R</a:t>
            </a:r>
            <a:r>
              <a:rPr lang="el-GR" sz="2400" baseline="30000" dirty="0"/>
              <a:t>2</a:t>
            </a:r>
            <a:r>
              <a:rPr lang="el-GR" sz="2400" dirty="0"/>
              <a:t>&gt;0.99 και για τους δύο </a:t>
            </a:r>
            <a:r>
              <a:rPr lang="el-GR" sz="2400" dirty="0" err="1"/>
              <a:t>αναλύτες</a:t>
            </a:r>
            <a:endParaRPr lang="el-GR" sz="2400" dirty="0"/>
          </a:p>
          <a:p>
            <a:pPr marL="0" indent="0">
              <a:buNone/>
            </a:pPr>
            <a:endParaRPr lang="el-GR" sz="2400" dirty="0"/>
          </a:p>
          <a:p>
            <a:r>
              <a:rPr lang="en-US" sz="2400" dirty="0"/>
              <a:t>Linearity: </a:t>
            </a:r>
            <a:r>
              <a:rPr lang="el-GR" sz="2400" dirty="0"/>
              <a:t>0.8 </a:t>
            </a:r>
            <a:r>
              <a:rPr lang="el-GR" sz="2400" dirty="0" err="1"/>
              <a:t>mg</a:t>
            </a:r>
            <a:r>
              <a:rPr lang="el-GR" sz="2400" dirty="0"/>
              <a:t>/</a:t>
            </a:r>
            <a:r>
              <a:rPr lang="el-GR" sz="2400" dirty="0" err="1"/>
              <a:t>ml</a:t>
            </a:r>
            <a:endParaRPr lang="en-US" sz="2400" dirty="0"/>
          </a:p>
          <a:p>
            <a:pPr marL="0" indent="0">
              <a:buNone/>
            </a:pPr>
            <a:endParaRPr lang="el-GR" sz="2400" dirty="0"/>
          </a:p>
          <a:p>
            <a:r>
              <a:rPr lang="en-US" sz="2400" dirty="0"/>
              <a:t>LOQ </a:t>
            </a:r>
            <a:r>
              <a:rPr lang="el-GR" sz="2400" dirty="0"/>
              <a:t>αρκετά χαμηλό</a:t>
            </a:r>
            <a:endParaRPr lang="en-US" sz="2400" dirty="0"/>
          </a:p>
          <a:p>
            <a:endParaRPr lang="el-GR" sz="2400" b="1" dirty="0"/>
          </a:p>
          <a:p>
            <a:r>
              <a:rPr lang="el-GR" sz="2400" b="1" dirty="0"/>
              <a:t>Μειονέκτημα</a:t>
            </a:r>
            <a:r>
              <a:rPr lang="el-GR" sz="2400" dirty="0"/>
              <a:t>: Μη διαχωρισμός σακχαρίνης με </a:t>
            </a:r>
            <a:r>
              <a:rPr lang="el-GR" sz="2400" dirty="0" err="1"/>
              <a:t>Ρεμπαουδιοσίδη</a:t>
            </a:r>
            <a:r>
              <a:rPr lang="el-GR" sz="2400" dirty="0"/>
              <a:t> Α σε δείγματα πολύ μεγαλύτερης συγκέντρωσης του γλυκαντικού σε σχέση με το </a:t>
            </a:r>
            <a:r>
              <a:rPr lang="el-GR" sz="2400" dirty="0" err="1"/>
              <a:t>νοθευτικό</a:t>
            </a:r>
            <a:endParaRPr lang="el-GR" sz="2400" dirty="0"/>
          </a:p>
        </p:txBody>
      </p:sp>
      <p:graphicFrame>
        <p:nvGraphicFramePr>
          <p:cNvPr id="4" name="Θέση περιεχομένου 3">
            <a:extLst>
              <a:ext uri="{FF2B5EF4-FFF2-40B4-BE49-F238E27FC236}">
                <a16:creationId xmlns:a16="http://schemas.microsoft.com/office/drawing/2014/main" id="{9FD17F46-4FCE-469B-8D60-04EC617C2FCB}"/>
              </a:ext>
            </a:extLst>
          </p:cNvPr>
          <p:cNvGraphicFramePr>
            <a:graphicFrameLocks/>
          </p:cNvGraphicFramePr>
          <p:nvPr>
            <p:extLst>
              <p:ext uri="{D42A27DB-BD31-4B8C-83A1-F6EECF244321}">
                <p14:modId xmlns:p14="http://schemas.microsoft.com/office/powerpoint/2010/main" val="3889980523"/>
              </p:ext>
            </p:extLst>
          </p:nvPr>
        </p:nvGraphicFramePr>
        <p:xfrm>
          <a:off x="4499992" y="1772816"/>
          <a:ext cx="4104456"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693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40D946-C503-420E-980D-AE964E3BCF30}"/>
              </a:ext>
            </a:extLst>
          </p:cNvPr>
          <p:cNvSpPr>
            <a:spLocks noGrp="1"/>
          </p:cNvSpPr>
          <p:nvPr>
            <p:ph type="title"/>
          </p:nvPr>
        </p:nvSpPr>
        <p:spPr/>
        <p:txBody>
          <a:bodyPr>
            <a:noAutofit/>
          </a:bodyPr>
          <a:lstStyle/>
          <a:p>
            <a:r>
              <a:rPr lang="el-GR" sz="2800" dirty="0"/>
              <a:t>Σύγκριση αποτελεσμάτων φωτομετρικής και </a:t>
            </a:r>
            <a:r>
              <a:rPr lang="el-GR" sz="2800" dirty="0" err="1"/>
              <a:t>χρωματογραφικής</a:t>
            </a:r>
            <a:r>
              <a:rPr lang="el-GR" sz="2800" dirty="0"/>
              <a:t> μεθόδου προσδιορισμού </a:t>
            </a:r>
            <a:r>
              <a:rPr lang="el-GR" sz="2800" dirty="0" err="1"/>
              <a:t>Ρεμπαουδιοσίδης</a:t>
            </a:r>
            <a:r>
              <a:rPr lang="el-GR" sz="2800" dirty="0"/>
              <a:t> Α </a:t>
            </a:r>
          </a:p>
        </p:txBody>
      </p:sp>
      <p:sp>
        <p:nvSpPr>
          <p:cNvPr id="3" name="Θέση περιεχομένου 2">
            <a:extLst>
              <a:ext uri="{FF2B5EF4-FFF2-40B4-BE49-F238E27FC236}">
                <a16:creationId xmlns:a16="http://schemas.microsoft.com/office/drawing/2014/main" id="{C5552917-B0DF-4806-954C-CCCAE68339EF}"/>
              </a:ext>
            </a:extLst>
          </p:cNvPr>
          <p:cNvSpPr>
            <a:spLocks noGrp="1"/>
          </p:cNvSpPr>
          <p:nvPr>
            <p:ph idx="1"/>
          </p:nvPr>
        </p:nvSpPr>
        <p:spPr>
          <a:xfrm>
            <a:off x="213612" y="1700808"/>
            <a:ext cx="8229600" cy="4525963"/>
          </a:xfrm>
        </p:spPr>
        <p:txBody>
          <a:bodyPr>
            <a:normAutofit/>
          </a:bodyPr>
          <a:lstStyle/>
          <a:p>
            <a:r>
              <a:rPr lang="en-US" sz="2300" dirty="0"/>
              <a:t>Pearson regression analysis:</a:t>
            </a:r>
          </a:p>
          <a:p>
            <a:r>
              <a:rPr lang="el-GR" sz="2300" dirty="0"/>
              <a:t>Θετική</a:t>
            </a:r>
          </a:p>
          <a:p>
            <a:pPr marL="0" indent="0">
              <a:buNone/>
            </a:pPr>
            <a:endParaRPr lang="en-US" sz="2300" dirty="0"/>
          </a:p>
          <a:p>
            <a:r>
              <a:rPr lang="el-GR" sz="2300" dirty="0"/>
              <a:t>Γραμμική</a:t>
            </a:r>
          </a:p>
          <a:p>
            <a:pPr marL="0" indent="0">
              <a:buNone/>
            </a:pPr>
            <a:endParaRPr lang="en-US" sz="2300" dirty="0"/>
          </a:p>
          <a:p>
            <a:r>
              <a:rPr lang="el-GR" sz="2300" dirty="0"/>
              <a:t>Στατιστικά σημαντική συσχέτιση</a:t>
            </a:r>
          </a:p>
          <a:p>
            <a:pPr marL="0" indent="0">
              <a:buNone/>
            </a:pPr>
            <a:endParaRPr lang="en-US" sz="2300" dirty="0"/>
          </a:p>
          <a:p>
            <a:r>
              <a:rPr lang="el-GR" sz="2300" dirty="0"/>
              <a:t>R: 0.9811, N=5, P &lt; 0.0031</a:t>
            </a:r>
          </a:p>
        </p:txBody>
      </p:sp>
      <p:pic>
        <p:nvPicPr>
          <p:cNvPr id="1026" name="Γράφημα 1" descr="image001">
            <a:extLst>
              <a:ext uri="{FF2B5EF4-FFF2-40B4-BE49-F238E27FC236}">
                <a16:creationId xmlns:a16="http://schemas.microsoft.com/office/drawing/2014/main" id="{74D9E9D7-C7C1-48A5-8790-0D6202EA0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002" y="2060848"/>
            <a:ext cx="3886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35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FEBD0C-3880-4CAE-B3D0-735A32DCBBF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DC389B8-1B6E-490C-89FE-654FD78DAA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0866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448519" y="401216"/>
            <a:ext cx="8229600" cy="14436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t>Κατάταξη </a:t>
            </a:r>
            <a:r>
              <a:rPr lang="el-GR" sz="2800" b="1" dirty="0" err="1"/>
              <a:t>χρωματογραφικών</a:t>
            </a:r>
            <a:r>
              <a:rPr lang="el-GR" sz="2800" b="1" dirty="0"/>
              <a:t> μεθόδων</a:t>
            </a:r>
            <a:r>
              <a:rPr lang="en-US" sz="2800" b="1" dirty="0"/>
              <a:t>: </a:t>
            </a:r>
            <a:r>
              <a:rPr lang="el-GR" sz="2200" b="1" dirty="0"/>
              <a:t>ανάλογα με το μηχανισμό αλληλεπίδρασης που επικρατεί ανάμεσα στις ουσίες προς διαχωρισμό και την στατική φάση</a:t>
            </a:r>
          </a:p>
        </p:txBody>
      </p:sp>
      <p:sp>
        <p:nvSpPr>
          <p:cNvPr id="3" name="Rectangle 2"/>
          <p:cNvSpPr/>
          <p:nvPr/>
        </p:nvSpPr>
        <p:spPr>
          <a:xfrm>
            <a:off x="469366" y="4733143"/>
            <a:ext cx="5095590" cy="1923604"/>
          </a:xfrm>
          <a:prstGeom prst="rect">
            <a:avLst/>
          </a:prstGeom>
        </p:spPr>
        <p:txBody>
          <a:bodyPr wrap="square">
            <a:spAutoFit/>
          </a:bodyPr>
          <a:lstStyle/>
          <a:p>
            <a:r>
              <a:rPr lang="el-GR" sz="19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Χρωματογραφία Χημικής Συγγένειας (Αγχιστείας)</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εφαρμόζεται στο διαχωρισμό εναντιομερών, ενζύμων. Οι προσδιοριζόμενες ενώσεις δεσμεύονται εκλεκτικά σε υποκαταστάτες, οι οποίοι είναι ακινητοποιημένοι στη στατική φάση</a:t>
            </a:r>
            <a:endParaRPr lang="en-US" sz="19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48519" y="2060848"/>
            <a:ext cx="4483521" cy="2672295"/>
          </a:xfrm>
          <a:prstGeom prst="rect">
            <a:avLst/>
          </a:prstGeom>
        </p:spPr>
      </p:pic>
    </p:spTree>
    <p:extLst>
      <p:ext uri="{BB962C8B-B14F-4D97-AF65-F5344CB8AC3E}">
        <p14:creationId xmlns:p14="http://schemas.microsoft.com/office/powerpoint/2010/main" val="66985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 name="Picture 71" descr="http://htmlimg2.scribdassets.com/3zjeaqhtkwdx0vq/images/8-c70649f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614" y="2204864"/>
            <a:ext cx="5430922" cy="40777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rot="18552146">
            <a:off x="3309726" y="1427062"/>
            <a:ext cx="2057400" cy="1619250"/>
          </a:xfrm>
          <a:prstGeom prst="rect">
            <a:avLst/>
          </a:prstGeom>
        </p:spPr>
      </p:pic>
      <p:sp>
        <p:nvSpPr>
          <p:cNvPr id="50" name="Title 1"/>
          <p:cNvSpPr txBox="1">
            <a:spLocks/>
          </p:cNvSpPr>
          <p:nvPr/>
        </p:nvSpPr>
        <p:spPr>
          <a:xfrm>
            <a:off x="448519" y="401216"/>
            <a:ext cx="8229600" cy="14436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t>Κατάταξη </a:t>
            </a:r>
            <a:r>
              <a:rPr lang="el-GR" sz="2800" b="1" dirty="0" err="1"/>
              <a:t>χρωματογραφικών</a:t>
            </a:r>
            <a:r>
              <a:rPr lang="el-GR" sz="2800" b="1" dirty="0"/>
              <a:t> μεθόδων</a:t>
            </a:r>
            <a:r>
              <a:rPr lang="en-US" sz="2800" b="1" dirty="0"/>
              <a:t>: </a:t>
            </a:r>
            <a:r>
              <a:rPr lang="el-GR" sz="2200" b="1" dirty="0"/>
              <a:t>ανάλογα με τη μορφή της στατικής φάσης  (στήλης, χάρτου, λεπτής στοιβάδας)</a:t>
            </a:r>
          </a:p>
        </p:txBody>
      </p:sp>
      <p:sp>
        <p:nvSpPr>
          <p:cNvPr id="2" name="TextBox 1"/>
          <p:cNvSpPr txBox="1"/>
          <p:nvPr/>
        </p:nvSpPr>
        <p:spPr>
          <a:xfrm>
            <a:off x="5346870" y="2204864"/>
            <a:ext cx="3600401" cy="430887"/>
          </a:xfrm>
          <a:prstGeom prst="rect">
            <a:avLst/>
          </a:prstGeom>
          <a:noFill/>
        </p:spPr>
        <p:txBody>
          <a:bodyPr wrap="square" rtlCol="0">
            <a:spAutoFit/>
          </a:bodyPr>
          <a:lstStyle/>
          <a:p>
            <a:r>
              <a:rPr lang="el-GR" sz="2200" b="1" dirty="0">
                <a:solidFill>
                  <a:srgbClr val="FF0000"/>
                </a:solidFill>
              </a:rPr>
              <a:t>Λεπτής στοιβάδας, Χάρτου, </a:t>
            </a:r>
          </a:p>
        </p:txBody>
      </p:sp>
      <p:pic>
        <p:nvPicPr>
          <p:cNvPr id="3077" name="Picture 5" descr="http://www.chemistry-blog.com/wp-content/uploads/2008/10/colum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77562"/>
            <a:ext cx="3047854" cy="40638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738" y="2132856"/>
            <a:ext cx="3057568" cy="430887"/>
          </a:xfrm>
          <a:prstGeom prst="rect">
            <a:avLst/>
          </a:prstGeom>
          <a:noFill/>
        </p:spPr>
        <p:txBody>
          <a:bodyPr wrap="none" rtlCol="0">
            <a:spAutoFit/>
          </a:bodyPr>
          <a:lstStyle/>
          <a:p>
            <a:r>
              <a:rPr lang="el-GR" sz="2200" b="1" dirty="0">
                <a:solidFill>
                  <a:srgbClr val="FF0000"/>
                </a:solidFill>
              </a:rPr>
              <a:t>Χρωματογραφία στήλης</a:t>
            </a: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284984"/>
            <a:ext cx="1925022" cy="227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2339752" y="3284984"/>
            <a:ext cx="12961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35896" y="3100318"/>
            <a:ext cx="1559529" cy="400110"/>
          </a:xfrm>
          <a:prstGeom prst="rect">
            <a:avLst/>
          </a:prstGeom>
          <a:noFill/>
        </p:spPr>
        <p:txBody>
          <a:bodyPr wrap="none" rtlCol="0">
            <a:spAutoFit/>
          </a:bodyPr>
          <a:lstStyle/>
          <a:p>
            <a:r>
              <a:rPr lang="el-GR" sz="2000" b="1" dirty="0">
                <a:solidFill>
                  <a:schemeClr val="accent3">
                    <a:lumMod val="50000"/>
                  </a:schemeClr>
                </a:solidFill>
              </a:rPr>
              <a:t>Κινητή φάση</a:t>
            </a:r>
          </a:p>
        </p:txBody>
      </p:sp>
      <p:cxnSp>
        <p:nvCxnSpPr>
          <p:cNvPr id="11" name="Straight Arrow Connector 10"/>
          <p:cNvCxnSpPr>
            <a:endCxn id="13" idx="1"/>
          </p:cNvCxnSpPr>
          <p:nvPr/>
        </p:nvCxnSpPr>
        <p:spPr>
          <a:xfrm>
            <a:off x="2039636" y="5310519"/>
            <a:ext cx="1428401" cy="42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68037" y="5381238"/>
            <a:ext cx="2536207" cy="707886"/>
          </a:xfrm>
          <a:prstGeom prst="rect">
            <a:avLst/>
          </a:prstGeom>
          <a:noFill/>
        </p:spPr>
        <p:txBody>
          <a:bodyPr wrap="none" rtlCol="0">
            <a:spAutoFit/>
          </a:bodyPr>
          <a:lstStyle/>
          <a:p>
            <a:r>
              <a:rPr lang="el-GR" sz="2000" b="1" dirty="0">
                <a:solidFill>
                  <a:schemeClr val="accent3">
                    <a:lumMod val="50000"/>
                  </a:schemeClr>
                </a:solidFill>
              </a:rPr>
              <a:t>στατική φάση</a:t>
            </a:r>
          </a:p>
          <a:p>
            <a:r>
              <a:rPr lang="el-GR" sz="2000" dirty="0">
                <a:solidFill>
                  <a:schemeClr val="accent3">
                    <a:lumMod val="50000"/>
                  </a:schemeClr>
                </a:solidFill>
              </a:rPr>
              <a:t>(προσροφητικό υλικό) </a:t>
            </a:r>
          </a:p>
        </p:txBody>
      </p:sp>
      <p:cxnSp>
        <p:nvCxnSpPr>
          <p:cNvPr id="14" name="Straight Arrow Connector 13"/>
          <p:cNvCxnSpPr/>
          <p:nvPr/>
        </p:nvCxnSpPr>
        <p:spPr>
          <a:xfrm>
            <a:off x="2411760" y="6165304"/>
            <a:ext cx="1512168" cy="405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5634" y="6337288"/>
            <a:ext cx="921984" cy="400110"/>
          </a:xfrm>
          <a:prstGeom prst="rect">
            <a:avLst/>
          </a:prstGeom>
          <a:noFill/>
        </p:spPr>
        <p:txBody>
          <a:bodyPr wrap="none" rtlCol="0">
            <a:spAutoFit/>
          </a:bodyPr>
          <a:lstStyle/>
          <a:p>
            <a:r>
              <a:rPr lang="el-GR" sz="2000" dirty="0">
                <a:solidFill>
                  <a:schemeClr val="accent3">
                    <a:lumMod val="50000"/>
                  </a:schemeClr>
                </a:solidFill>
              </a:rPr>
              <a:t>Φίλτρο</a:t>
            </a:r>
          </a:p>
        </p:txBody>
      </p:sp>
      <p:sp>
        <p:nvSpPr>
          <p:cNvPr id="6" name="Rectangle 5"/>
          <p:cNvSpPr/>
          <p:nvPr/>
        </p:nvSpPr>
        <p:spPr>
          <a:xfrm>
            <a:off x="4866222" y="5951596"/>
            <a:ext cx="4572000" cy="523220"/>
          </a:xfrm>
          <a:prstGeom prst="rect">
            <a:avLst/>
          </a:prstGeom>
          <a:solidFill>
            <a:schemeClr val="bg1"/>
          </a:solidFill>
        </p:spPr>
        <p:txBody>
          <a:bodyPr>
            <a:spAutoFit/>
          </a:bodyPr>
          <a:lstStyle/>
          <a:p>
            <a:r>
              <a:rPr lang="en-US" sz="1400" dirty="0"/>
              <a:t>https://www.youtube.com/watch?v=CmHFVxTxkGs</a:t>
            </a:r>
            <a:endParaRPr lang="el-GR" sz="1400" dirty="0"/>
          </a:p>
          <a:p>
            <a:endParaRPr lang="en-US" sz="1400" dirty="0"/>
          </a:p>
        </p:txBody>
      </p:sp>
    </p:spTree>
    <p:extLst>
      <p:ext uri="{BB962C8B-B14F-4D97-AF65-F5344CB8AC3E}">
        <p14:creationId xmlns:p14="http://schemas.microsoft.com/office/powerpoint/2010/main" val="91545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18085</TotalTime>
  <Words>4166</Words>
  <Application>Microsoft Office PowerPoint</Application>
  <PresentationFormat>Προβολή στην οθόνη (4:3)</PresentationFormat>
  <Paragraphs>603</Paragraphs>
  <Slides>78</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78</vt:i4>
      </vt:variant>
    </vt:vector>
  </HeadingPairs>
  <TitlesOfParts>
    <vt:vector size="83" baseType="lpstr">
      <vt:lpstr>Arial</vt:lpstr>
      <vt:lpstr>Calibri</vt:lpstr>
      <vt:lpstr>Times New Roman</vt:lpstr>
      <vt:lpstr>Wingdings</vt:lpstr>
      <vt:lpstr>Office Theme</vt:lpstr>
      <vt:lpstr>Παρουσίαση του PowerPoint</vt:lpstr>
      <vt:lpstr>Στόχοι παρουσίασης</vt:lpstr>
      <vt:lpstr>Χρωματογραφία</vt:lpstr>
      <vt:lpstr>Χρωματογραφία</vt:lpstr>
      <vt:lpstr>Διαχωρισμός: Ο διαχωρισμός βασίζεται στο διαφορετικό για κάθε ουσία Συντελεστή Κατανομής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Πολικότητα</vt:lpstr>
      <vt:lpstr>Πολικότητα</vt:lpstr>
      <vt:lpstr>Παρουσίαση του PowerPoint</vt:lpstr>
      <vt:lpstr>HPLC Αντίστροφης και Κανονικής Φάσης Reversed and Normal Phase HPLC</vt:lpstr>
      <vt:lpstr>HPLC Αντίστροφης Φάσης Reversed Phase HPLC (RP-HPLC)</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HPLC Κανονικής Φάσης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 Η αντλία</vt:lpstr>
      <vt:lpstr>Παρουσίαση του PowerPoint</vt:lpstr>
      <vt:lpstr>Παρουσίαση του PowerPoint</vt:lpstr>
      <vt:lpstr>Έκλουση</vt:lpstr>
      <vt:lpstr>Έκλουση</vt:lpstr>
      <vt:lpstr>‘Εκλουση</vt:lpstr>
      <vt:lpstr>HPLC Αντίστροφης Φάσης</vt:lpstr>
      <vt:lpstr>2. Σύστημα εισαγωγής δείγματος</vt:lpstr>
      <vt:lpstr>3. Η στήλη</vt:lpstr>
      <vt:lpstr>3. Η στήλη</vt:lpstr>
      <vt:lpstr>3. Η στήλη Υλικά πλήρωσης της στήλης</vt:lpstr>
      <vt:lpstr>4. Ο ανιχνευτής</vt:lpstr>
      <vt:lpstr>4. Ο ανιχνευτής</vt:lpstr>
      <vt:lpstr>4. Ο ανιχνευτής</vt:lpstr>
      <vt:lpstr>Φασματοφωτομετρικοί Ανιχνευτές   Ultraviolet (UV) Detectors</vt:lpstr>
      <vt:lpstr>Ανιχνευτές Φασματογραφίας Μάζας  Mass Spectroscopy (MS) Detectors</vt:lpstr>
      <vt:lpstr>Ανιχνευτές Φασματογραφίας Μάζας  Mass Spectroscopy (MS) Detectors</vt:lpstr>
      <vt:lpstr>Ανιχνευτές Δείκτη Διάθλασης  Refractive Index (RI) Detectors</vt:lpstr>
      <vt:lpstr>Παρουσίαση του PowerPoint</vt:lpstr>
      <vt:lpstr> Ion Exchange Chromatography  </vt:lpstr>
      <vt:lpstr> Ion Exchange Chromatography  </vt:lpstr>
      <vt:lpstr>Chiral Columns</vt:lpstr>
      <vt:lpstr> Ion Exchange Chromatography  </vt:lpstr>
      <vt:lpstr>Παρουσίαση του PowerPoint</vt:lpstr>
      <vt:lpstr>Χρωµατογραφία Μοριακού Αποκλεισμού Size Exclusion Chromatography</vt:lpstr>
      <vt:lpstr>Παρουσίαση του PowerPoint</vt:lpstr>
      <vt:lpstr>Χρωματογραφία Μοριακού Αποκλεισμού</vt:lpstr>
      <vt:lpstr>Παρουσίαση του PowerPoint</vt:lpstr>
      <vt:lpstr>Παρουσίαση του PowerPoint</vt:lpstr>
      <vt:lpstr>Ποσοτικός προσδιορισμός HbA1c και επιμέρους αιμοσφαιρινικών κλασματων με HPLC</vt:lpstr>
      <vt:lpstr>HPLC Retention Time as a Diagnostic Tool for Hemoglobin Variants and Hemoglobinopathies</vt:lpstr>
      <vt:lpstr>HPLC Retention Time as a Diagnostic Tool for Hemoglobin Variants and Hemoglobinopathies</vt:lpstr>
      <vt:lpstr>Ποσοτικός προσδιορισμός HbA1c και επιμέρους αιμοσφαιρινικών κλασματων με HPLC</vt:lpstr>
      <vt:lpstr>HPLC Retention Time as a Diagnostic Tool for Hemoglobin Variants and Hemoglobinopathies</vt:lpstr>
      <vt:lpstr>HPLC Retention Time as a Diagnostic Tool for Hemoglobin Variants and Hemoglobinopathies</vt:lpstr>
      <vt:lpstr>HPLC Retention Time as a Diagnostic Tool for Hemoglobin Variants and Hemoglobinopathies</vt:lpstr>
      <vt:lpstr>Ασκήση    1</vt:lpstr>
      <vt:lpstr>Ασκήση   2</vt:lpstr>
      <vt:lpstr>Άσκηση    3</vt:lpstr>
      <vt:lpstr>Άσκηση 4 </vt:lpstr>
      <vt:lpstr>Φωτομετρικός προσδιορισμός Ρεμπαουδιοσίδης Α έπειτα από όξινη υδρόλυση υπό θέρμανση και απομάκρυνση αρχικής ποσότητας γλυκόζης</vt:lpstr>
      <vt:lpstr>Τεχνικά χαρακτηριστικά μεθόδου HPLC/UV για προσδιορισμό ρεμπαουδιοσίδης Α</vt:lpstr>
      <vt:lpstr>Σύγκριση αποτελεσμάτων φωτομετρικής και χρωματογραφικής μεθόδου προσδιορισμού Ρεμπαουδιοσίδης 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dc:creator>
  <cp:lastModifiedBy>georgia tsotsou</cp:lastModifiedBy>
  <cp:revision>178</cp:revision>
  <dcterms:created xsi:type="dcterms:W3CDTF">2013-03-15T08:34:02Z</dcterms:created>
  <dcterms:modified xsi:type="dcterms:W3CDTF">2019-04-13T04:23:46Z</dcterms:modified>
</cp:coreProperties>
</file>