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06" r:id="rId3"/>
    <p:sldId id="257" r:id="rId4"/>
    <p:sldId id="258" r:id="rId5"/>
    <p:sldId id="288" r:id="rId6"/>
    <p:sldId id="307" r:id="rId7"/>
    <p:sldId id="259" r:id="rId8"/>
    <p:sldId id="318" r:id="rId9"/>
    <p:sldId id="273" r:id="rId10"/>
    <p:sldId id="319" r:id="rId11"/>
    <p:sldId id="320" r:id="rId12"/>
    <p:sldId id="323" r:id="rId13"/>
    <p:sldId id="337" r:id="rId14"/>
    <p:sldId id="338" r:id="rId15"/>
    <p:sldId id="339" r:id="rId16"/>
    <p:sldId id="340" r:id="rId17"/>
    <p:sldId id="341" r:id="rId18"/>
    <p:sldId id="342" r:id="rId19"/>
    <p:sldId id="330" r:id="rId20"/>
    <p:sldId id="331" r:id="rId21"/>
    <p:sldId id="332" r:id="rId22"/>
    <p:sldId id="333" r:id="rId23"/>
    <p:sldId id="334" r:id="rId24"/>
    <p:sldId id="335" r:id="rId25"/>
    <p:sldId id="336" r:id="rId26"/>
    <p:sldId id="343" r:id="rId27"/>
    <p:sldId id="344" r:id="rId28"/>
    <p:sldId id="345" r:id="rId29"/>
    <p:sldId id="346" r:id="rId30"/>
    <p:sldId id="347" r:id="rId31"/>
    <p:sldId id="348" r:id="rId32"/>
    <p:sldId id="349" r:id="rId33"/>
    <p:sldId id="324" r:id="rId34"/>
    <p:sldId id="325" r:id="rId35"/>
    <p:sldId id="350" r:id="rId36"/>
    <p:sldId id="327" r:id="rId37"/>
    <p:sldId id="328" r:id="rId38"/>
    <p:sldId id="329" r:id="rId39"/>
    <p:sldId id="326" r:id="rId40"/>
    <p:sldId id="352" r:id="rId41"/>
    <p:sldId id="351" r:id="rId42"/>
    <p:sldId id="353" r:id="rId43"/>
  </p:sldIdLst>
  <p:sldSz cx="9144000" cy="6858000" type="screen4x3"/>
  <p:notesSz cx="9928225" cy="6797675"/>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9BABB"/>
    <a:srgbClr val="A1B4B5"/>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61" autoAdjust="0"/>
    <p:restoredTop sz="94660"/>
  </p:normalViewPr>
  <p:slideViewPr>
    <p:cSldViewPr>
      <p:cViewPr varScale="1">
        <p:scale>
          <a:sx n="64" d="100"/>
          <a:sy n="64" d="100"/>
        </p:scale>
        <p:origin x="33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11028A-AE1B-4826-91EB-3A32FBADEB06}"/>
              </a:ext>
            </a:extLst>
          </p:cNvPr>
          <p:cNvSpPr>
            <a:spLocks noGrp="1"/>
          </p:cNvSpPr>
          <p:nvPr>
            <p:ph type="hdr" sz="quarter"/>
          </p:nvPr>
        </p:nvSpPr>
        <p:spPr>
          <a:xfrm>
            <a:off x="0" y="0"/>
            <a:ext cx="4303713" cy="339725"/>
          </a:xfrm>
          <a:prstGeom prst="rect">
            <a:avLst/>
          </a:prstGeom>
        </p:spPr>
        <p:txBody>
          <a:bodyPr vert="horz" lIns="91440" tIns="45720" rIns="91440" bIns="45720" rtlCol="0"/>
          <a:lstStyle>
            <a:lvl1pPr algn="l">
              <a:defRPr sz="1200"/>
            </a:lvl1pPr>
          </a:lstStyle>
          <a:p>
            <a:pPr>
              <a:defRPr/>
            </a:pPr>
            <a:endParaRPr lang="el-GR"/>
          </a:p>
        </p:txBody>
      </p:sp>
      <p:sp>
        <p:nvSpPr>
          <p:cNvPr id="3" name="Date Placeholder 2">
            <a:extLst>
              <a:ext uri="{FF2B5EF4-FFF2-40B4-BE49-F238E27FC236}">
                <a16:creationId xmlns:a16="http://schemas.microsoft.com/office/drawing/2014/main" id="{DA2D7EFB-CE95-4423-BCA9-84ED9C4FE2B2}"/>
              </a:ext>
            </a:extLst>
          </p:cNvPr>
          <p:cNvSpPr>
            <a:spLocks noGrp="1"/>
          </p:cNvSpPr>
          <p:nvPr>
            <p:ph type="dt" sz="quarter" idx="1"/>
          </p:nvPr>
        </p:nvSpPr>
        <p:spPr>
          <a:xfrm>
            <a:off x="5622925" y="0"/>
            <a:ext cx="4303713" cy="339725"/>
          </a:xfrm>
          <a:prstGeom prst="rect">
            <a:avLst/>
          </a:prstGeom>
        </p:spPr>
        <p:txBody>
          <a:bodyPr vert="horz" lIns="91440" tIns="45720" rIns="91440" bIns="45720" rtlCol="0"/>
          <a:lstStyle>
            <a:lvl1pPr algn="r">
              <a:defRPr sz="1200"/>
            </a:lvl1pPr>
          </a:lstStyle>
          <a:p>
            <a:pPr>
              <a:defRPr/>
            </a:pPr>
            <a:fld id="{65BCE507-80F2-4B58-A182-30BAB72EBF8A}" type="datetimeFigureOut">
              <a:rPr lang="el-GR"/>
              <a:pPr>
                <a:defRPr/>
              </a:pPr>
              <a:t>7/6/2019</a:t>
            </a:fld>
            <a:endParaRPr lang="el-GR"/>
          </a:p>
        </p:txBody>
      </p:sp>
      <p:sp>
        <p:nvSpPr>
          <p:cNvPr id="4" name="Footer Placeholder 3">
            <a:extLst>
              <a:ext uri="{FF2B5EF4-FFF2-40B4-BE49-F238E27FC236}">
                <a16:creationId xmlns:a16="http://schemas.microsoft.com/office/drawing/2014/main" id="{33D1B381-F918-4EB6-90DD-E6901BAC2FCB}"/>
              </a:ext>
            </a:extLst>
          </p:cNvPr>
          <p:cNvSpPr>
            <a:spLocks noGrp="1"/>
          </p:cNvSpPr>
          <p:nvPr>
            <p:ph type="ftr" sz="quarter" idx="2"/>
          </p:nvPr>
        </p:nvSpPr>
        <p:spPr>
          <a:xfrm>
            <a:off x="0" y="6457950"/>
            <a:ext cx="4303713" cy="339725"/>
          </a:xfrm>
          <a:prstGeom prst="rect">
            <a:avLst/>
          </a:prstGeom>
        </p:spPr>
        <p:txBody>
          <a:bodyPr vert="horz" lIns="91440" tIns="45720" rIns="91440" bIns="45720" rtlCol="0" anchor="b"/>
          <a:lstStyle>
            <a:lvl1pPr algn="l">
              <a:defRPr sz="1200"/>
            </a:lvl1pPr>
          </a:lstStyle>
          <a:p>
            <a:pPr>
              <a:defRPr/>
            </a:pPr>
            <a:endParaRPr lang="el-GR"/>
          </a:p>
        </p:txBody>
      </p:sp>
      <p:sp>
        <p:nvSpPr>
          <p:cNvPr id="5" name="Slide Number Placeholder 4">
            <a:extLst>
              <a:ext uri="{FF2B5EF4-FFF2-40B4-BE49-F238E27FC236}">
                <a16:creationId xmlns:a16="http://schemas.microsoft.com/office/drawing/2014/main" id="{BC624B5A-E298-426B-8D6D-23E4EF13133A}"/>
              </a:ext>
            </a:extLst>
          </p:cNvPr>
          <p:cNvSpPr>
            <a:spLocks noGrp="1"/>
          </p:cNvSpPr>
          <p:nvPr>
            <p:ph type="sldNum" sz="quarter" idx="3"/>
          </p:nvPr>
        </p:nvSpPr>
        <p:spPr>
          <a:xfrm>
            <a:off x="5622925" y="6457950"/>
            <a:ext cx="4303713" cy="339725"/>
          </a:xfrm>
          <a:prstGeom prst="rect">
            <a:avLst/>
          </a:prstGeom>
        </p:spPr>
        <p:txBody>
          <a:bodyPr vert="horz" lIns="91440" tIns="45720" rIns="91440" bIns="45720" rtlCol="0" anchor="b"/>
          <a:lstStyle>
            <a:lvl1pPr algn="r">
              <a:defRPr sz="1200"/>
            </a:lvl1pPr>
          </a:lstStyle>
          <a:p>
            <a:pPr>
              <a:defRPr/>
            </a:pPr>
            <a:fld id="{D6DE373B-FA33-4389-A7C1-B7479FA96443}"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02B2691E-A243-4F34-BE5C-5B45744D289D}"/>
              </a:ext>
            </a:extLst>
          </p:cNvPr>
          <p:cNvSpPr>
            <a:spLocks noGrp="1"/>
          </p:cNvSpPr>
          <p:nvPr>
            <p:ph type="hdr" sz="quarter"/>
          </p:nvPr>
        </p:nvSpPr>
        <p:spPr>
          <a:xfrm>
            <a:off x="0" y="0"/>
            <a:ext cx="4303713" cy="339725"/>
          </a:xfrm>
          <a:prstGeom prst="rect">
            <a:avLst/>
          </a:prstGeom>
        </p:spPr>
        <p:txBody>
          <a:bodyPr vert="horz" lIns="91440" tIns="45720" rIns="91440" bIns="45720" rtlCol="0"/>
          <a:lstStyle>
            <a:lvl1pPr algn="l">
              <a:defRPr sz="1200"/>
            </a:lvl1pPr>
          </a:lstStyle>
          <a:p>
            <a:pPr>
              <a:defRPr/>
            </a:pPr>
            <a:endParaRPr lang="el-GR"/>
          </a:p>
        </p:txBody>
      </p:sp>
      <p:sp>
        <p:nvSpPr>
          <p:cNvPr id="3" name="Θέση ημερομηνίας 2">
            <a:extLst>
              <a:ext uri="{FF2B5EF4-FFF2-40B4-BE49-F238E27FC236}">
                <a16:creationId xmlns:a16="http://schemas.microsoft.com/office/drawing/2014/main" id="{024C2BCA-5078-4531-A29C-7D15F5F7E7F8}"/>
              </a:ext>
            </a:extLst>
          </p:cNvPr>
          <p:cNvSpPr>
            <a:spLocks noGrp="1"/>
          </p:cNvSpPr>
          <p:nvPr>
            <p:ph type="dt" idx="1"/>
          </p:nvPr>
        </p:nvSpPr>
        <p:spPr>
          <a:xfrm>
            <a:off x="5622925" y="0"/>
            <a:ext cx="4303713" cy="339725"/>
          </a:xfrm>
          <a:prstGeom prst="rect">
            <a:avLst/>
          </a:prstGeom>
        </p:spPr>
        <p:txBody>
          <a:bodyPr vert="horz" lIns="91440" tIns="45720" rIns="91440" bIns="45720" rtlCol="0"/>
          <a:lstStyle>
            <a:lvl1pPr algn="r">
              <a:defRPr sz="1200"/>
            </a:lvl1pPr>
          </a:lstStyle>
          <a:p>
            <a:pPr>
              <a:defRPr/>
            </a:pPr>
            <a:fld id="{6AD20A72-C81E-4B61-B35D-A4005E0853DB}" type="datetimeFigureOut">
              <a:rPr lang="el-GR"/>
              <a:pPr>
                <a:defRPr/>
              </a:pPr>
              <a:t>7/6/2019</a:t>
            </a:fld>
            <a:endParaRPr lang="el-GR"/>
          </a:p>
        </p:txBody>
      </p:sp>
      <p:sp>
        <p:nvSpPr>
          <p:cNvPr id="4" name="Θέση εικόνας διαφάνειας 3">
            <a:extLst>
              <a:ext uri="{FF2B5EF4-FFF2-40B4-BE49-F238E27FC236}">
                <a16:creationId xmlns:a16="http://schemas.microsoft.com/office/drawing/2014/main" id="{962C5AA7-9338-4690-81FA-7AC8FD502AA6}"/>
              </a:ext>
            </a:extLst>
          </p:cNvPr>
          <p:cNvSpPr>
            <a:spLocks noGrp="1" noRot="1" noChangeAspect="1"/>
          </p:cNvSpPr>
          <p:nvPr>
            <p:ph type="sldImg" idx="2"/>
          </p:nvPr>
        </p:nvSpPr>
        <p:spPr>
          <a:xfrm>
            <a:off x="3435350" y="850900"/>
            <a:ext cx="3057525" cy="229235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a:extLst>
              <a:ext uri="{FF2B5EF4-FFF2-40B4-BE49-F238E27FC236}">
                <a16:creationId xmlns:a16="http://schemas.microsoft.com/office/drawing/2014/main" id="{5C01AB13-B3F2-4D98-9870-3EEF0C0C73F6}"/>
              </a:ext>
            </a:extLst>
          </p:cNvPr>
          <p:cNvSpPr>
            <a:spLocks noGrp="1"/>
          </p:cNvSpPr>
          <p:nvPr>
            <p:ph type="body" sz="quarter" idx="3"/>
          </p:nvPr>
        </p:nvSpPr>
        <p:spPr>
          <a:xfrm>
            <a:off x="992188" y="3271838"/>
            <a:ext cx="7943850" cy="2674937"/>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a:extLst>
              <a:ext uri="{FF2B5EF4-FFF2-40B4-BE49-F238E27FC236}">
                <a16:creationId xmlns:a16="http://schemas.microsoft.com/office/drawing/2014/main" id="{08064BA3-EB3B-4C69-877C-D3D4E571818C}"/>
              </a:ext>
            </a:extLst>
          </p:cNvPr>
          <p:cNvSpPr>
            <a:spLocks noGrp="1"/>
          </p:cNvSpPr>
          <p:nvPr>
            <p:ph type="ftr" sz="quarter" idx="4"/>
          </p:nvPr>
        </p:nvSpPr>
        <p:spPr>
          <a:xfrm>
            <a:off x="0" y="6457950"/>
            <a:ext cx="4303713" cy="339725"/>
          </a:xfrm>
          <a:prstGeom prst="rect">
            <a:avLst/>
          </a:prstGeom>
        </p:spPr>
        <p:txBody>
          <a:bodyPr vert="horz" lIns="91440" tIns="45720" rIns="91440" bIns="45720" rtlCol="0" anchor="b"/>
          <a:lstStyle>
            <a:lvl1pPr algn="l">
              <a:defRPr sz="1200"/>
            </a:lvl1pPr>
          </a:lstStyle>
          <a:p>
            <a:pPr>
              <a:defRPr/>
            </a:pPr>
            <a:endParaRPr lang="el-GR"/>
          </a:p>
        </p:txBody>
      </p:sp>
      <p:sp>
        <p:nvSpPr>
          <p:cNvPr id="7" name="Θέση αριθμού διαφάνειας 6">
            <a:extLst>
              <a:ext uri="{FF2B5EF4-FFF2-40B4-BE49-F238E27FC236}">
                <a16:creationId xmlns:a16="http://schemas.microsoft.com/office/drawing/2014/main" id="{C743BB15-4683-4E35-9F34-19B210F1EE78}"/>
              </a:ext>
            </a:extLst>
          </p:cNvPr>
          <p:cNvSpPr>
            <a:spLocks noGrp="1"/>
          </p:cNvSpPr>
          <p:nvPr>
            <p:ph type="sldNum" sz="quarter" idx="5"/>
          </p:nvPr>
        </p:nvSpPr>
        <p:spPr>
          <a:xfrm>
            <a:off x="5622925" y="6457950"/>
            <a:ext cx="4303713" cy="339725"/>
          </a:xfrm>
          <a:prstGeom prst="rect">
            <a:avLst/>
          </a:prstGeom>
        </p:spPr>
        <p:txBody>
          <a:bodyPr vert="horz" lIns="91440" tIns="45720" rIns="91440" bIns="45720" rtlCol="0" anchor="b"/>
          <a:lstStyle>
            <a:lvl1pPr algn="r">
              <a:defRPr sz="1200"/>
            </a:lvl1pPr>
          </a:lstStyle>
          <a:p>
            <a:pPr>
              <a:defRPr/>
            </a:pPr>
            <a:fld id="{38F72905-CB3D-49DD-BDDB-2A60BC3EE089}"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222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52228" name="Θέση αριθμού διαφάνειας 3"/>
          <p:cNvSpPr>
            <a:spLocks noGrp="1"/>
          </p:cNvSpPr>
          <p:nvPr>
            <p:ph type="sldNum" sz="quarter" idx="5"/>
          </p:nvPr>
        </p:nvSpPr>
        <p:spPr bwMode="auto">
          <a:noFill/>
          <a:ln>
            <a:miter lim="800000"/>
            <a:headEnd/>
            <a:tailEnd/>
          </a:ln>
        </p:spPr>
        <p:txBody>
          <a:bodyPr/>
          <a:lstStyle/>
          <a:p>
            <a:fld id="{664C6D20-19C6-4D7D-8DE0-D7D55A286F63}" type="slidenum">
              <a:rPr lang="el-GR" altLang="en-US"/>
              <a:pPr/>
              <a:t>30</a:t>
            </a:fld>
            <a:endParaRPr lang="el-GR" altLang="en-US"/>
          </a:p>
        </p:txBody>
      </p:sp>
    </p:spTree>
    <p:extLst>
      <p:ext uri="{BB962C8B-B14F-4D97-AF65-F5344CB8AC3E}">
        <p14:creationId xmlns:p14="http://schemas.microsoft.com/office/powerpoint/2010/main" val="20637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a:extLst>
              <a:ext uri="{FF2B5EF4-FFF2-40B4-BE49-F238E27FC236}">
                <a16:creationId xmlns:a16="http://schemas.microsoft.com/office/drawing/2014/main" id="{B4F182AF-A345-4D65-9458-CF5C8B4C69DB}"/>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63BC35B3-C62D-461D-96A6-D3A9CE4DF8F7}"/>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3BF1123E-D9EA-4D35-8276-ED9A9094EBFD}"/>
              </a:ext>
            </a:extLst>
          </p:cNvPr>
          <p:cNvSpPr>
            <a:spLocks noGrp="1" noChangeArrowheads="1"/>
          </p:cNvSpPr>
          <p:nvPr>
            <p:ph type="sldNum" sz="quarter" idx="12"/>
          </p:nvPr>
        </p:nvSpPr>
        <p:spPr>
          <a:ln/>
        </p:spPr>
        <p:txBody>
          <a:bodyPr/>
          <a:lstStyle>
            <a:lvl1pPr>
              <a:defRPr/>
            </a:lvl1pPr>
          </a:lstStyle>
          <a:p>
            <a:pPr>
              <a:defRPr/>
            </a:pPr>
            <a:fld id="{1375ADC3-BB6B-4184-B588-BFCF525D4564}" type="slidenum">
              <a:rPr lang="el-GR" altLang="el-GR"/>
              <a:pPr>
                <a:defRPr/>
              </a:pPr>
              <a:t>‹#›</a:t>
            </a:fld>
            <a:endParaRPr lang="el-GR" altLang="el-GR"/>
          </a:p>
        </p:txBody>
      </p:sp>
    </p:spTree>
    <p:extLst>
      <p:ext uri="{BB962C8B-B14F-4D97-AF65-F5344CB8AC3E}">
        <p14:creationId xmlns:p14="http://schemas.microsoft.com/office/powerpoint/2010/main" val="75088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BA7B1677-E307-42E8-9DF3-B526C26B8570}"/>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880A0474-C331-46B9-A6AC-95B646FBC15B}"/>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B8C0BFF4-4CD0-4752-9169-68986B6FF838}"/>
              </a:ext>
            </a:extLst>
          </p:cNvPr>
          <p:cNvSpPr>
            <a:spLocks noGrp="1" noChangeArrowheads="1"/>
          </p:cNvSpPr>
          <p:nvPr>
            <p:ph type="sldNum" sz="quarter" idx="12"/>
          </p:nvPr>
        </p:nvSpPr>
        <p:spPr>
          <a:ln/>
        </p:spPr>
        <p:txBody>
          <a:bodyPr/>
          <a:lstStyle>
            <a:lvl1pPr>
              <a:defRPr/>
            </a:lvl1pPr>
          </a:lstStyle>
          <a:p>
            <a:pPr>
              <a:defRPr/>
            </a:pPr>
            <a:fld id="{9CF57743-595F-43BB-940D-F6E4D52E76B8}" type="slidenum">
              <a:rPr lang="el-GR" altLang="el-GR"/>
              <a:pPr>
                <a:defRPr/>
              </a:pPr>
              <a:t>‹#›</a:t>
            </a:fld>
            <a:endParaRPr lang="el-GR" altLang="el-GR"/>
          </a:p>
        </p:txBody>
      </p:sp>
    </p:spTree>
    <p:extLst>
      <p:ext uri="{BB962C8B-B14F-4D97-AF65-F5344CB8AC3E}">
        <p14:creationId xmlns:p14="http://schemas.microsoft.com/office/powerpoint/2010/main" val="64622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2B2BD006-BA15-476F-A619-32CF78746767}"/>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9EF20D71-43C0-4174-9BB5-704BD50DEA38}"/>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352D9443-3DA0-4203-B3C8-B41194967130}"/>
              </a:ext>
            </a:extLst>
          </p:cNvPr>
          <p:cNvSpPr>
            <a:spLocks noGrp="1" noChangeArrowheads="1"/>
          </p:cNvSpPr>
          <p:nvPr>
            <p:ph type="sldNum" sz="quarter" idx="12"/>
          </p:nvPr>
        </p:nvSpPr>
        <p:spPr>
          <a:ln/>
        </p:spPr>
        <p:txBody>
          <a:bodyPr/>
          <a:lstStyle>
            <a:lvl1pPr>
              <a:defRPr/>
            </a:lvl1pPr>
          </a:lstStyle>
          <a:p>
            <a:pPr>
              <a:defRPr/>
            </a:pPr>
            <a:fld id="{F7A679D4-D780-4134-A8F2-4BBD47537EBC}" type="slidenum">
              <a:rPr lang="el-GR" altLang="el-GR"/>
              <a:pPr>
                <a:defRPr/>
              </a:pPr>
              <a:t>‹#›</a:t>
            </a:fld>
            <a:endParaRPr lang="el-GR" altLang="el-GR"/>
          </a:p>
        </p:txBody>
      </p:sp>
    </p:spTree>
    <p:extLst>
      <p:ext uri="{BB962C8B-B14F-4D97-AF65-F5344CB8AC3E}">
        <p14:creationId xmlns:p14="http://schemas.microsoft.com/office/powerpoint/2010/main" val="286147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68B130D7-D7FA-42AD-8FB8-664C6249ED9C}"/>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0F37D2B3-04C3-4112-992D-776F3F3FA83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2F5CED5C-6880-41A7-B4D6-4C06010F91BA}"/>
              </a:ext>
            </a:extLst>
          </p:cNvPr>
          <p:cNvSpPr>
            <a:spLocks noGrp="1" noChangeArrowheads="1"/>
          </p:cNvSpPr>
          <p:nvPr>
            <p:ph type="sldNum" sz="quarter" idx="12"/>
          </p:nvPr>
        </p:nvSpPr>
        <p:spPr>
          <a:ln/>
        </p:spPr>
        <p:txBody>
          <a:bodyPr/>
          <a:lstStyle>
            <a:lvl1pPr>
              <a:defRPr/>
            </a:lvl1pPr>
          </a:lstStyle>
          <a:p>
            <a:pPr>
              <a:defRPr/>
            </a:pPr>
            <a:fld id="{F2A85DA4-4FEF-4B75-AEBA-B46830EB78BE}" type="slidenum">
              <a:rPr lang="el-GR" altLang="el-GR"/>
              <a:pPr>
                <a:defRPr/>
              </a:pPr>
              <a:t>‹#›</a:t>
            </a:fld>
            <a:endParaRPr lang="el-GR" altLang="el-GR"/>
          </a:p>
        </p:txBody>
      </p:sp>
    </p:spTree>
    <p:extLst>
      <p:ext uri="{BB962C8B-B14F-4D97-AF65-F5344CB8AC3E}">
        <p14:creationId xmlns:p14="http://schemas.microsoft.com/office/powerpoint/2010/main" val="330662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741E217-78F6-44C6-828A-3FFD3490DEF3}"/>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03041F79-82CF-4647-8A10-F457F716E24E}"/>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9E896B89-22D0-43D9-B591-0CFD9F95AF24}"/>
              </a:ext>
            </a:extLst>
          </p:cNvPr>
          <p:cNvSpPr>
            <a:spLocks noGrp="1" noChangeArrowheads="1"/>
          </p:cNvSpPr>
          <p:nvPr>
            <p:ph type="sldNum" sz="quarter" idx="12"/>
          </p:nvPr>
        </p:nvSpPr>
        <p:spPr>
          <a:ln/>
        </p:spPr>
        <p:txBody>
          <a:bodyPr/>
          <a:lstStyle>
            <a:lvl1pPr>
              <a:defRPr/>
            </a:lvl1pPr>
          </a:lstStyle>
          <a:p>
            <a:pPr>
              <a:defRPr/>
            </a:pPr>
            <a:fld id="{629695BD-5C5F-4BC7-AB1C-652356573264}" type="slidenum">
              <a:rPr lang="el-GR" altLang="el-GR"/>
              <a:pPr>
                <a:defRPr/>
              </a:pPr>
              <a:t>‹#›</a:t>
            </a:fld>
            <a:endParaRPr lang="el-GR" altLang="el-GR"/>
          </a:p>
        </p:txBody>
      </p:sp>
    </p:spTree>
    <p:extLst>
      <p:ext uri="{BB962C8B-B14F-4D97-AF65-F5344CB8AC3E}">
        <p14:creationId xmlns:p14="http://schemas.microsoft.com/office/powerpoint/2010/main" val="290812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a:extLst>
              <a:ext uri="{FF2B5EF4-FFF2-40B4-BE49-F238E27FC236}">
                <a16:creationId xmlns:a16="http://schemas.microsoft.com/office/drawing/2014/main" id="{3E75A273-7AFA-49C7-B0FA-3D3A81DE01D0}"/>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3B8D408F-6A74-4473-8BED-136748E5B19E}"/>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DDC59BF9-D99E-456D-9467-4C84119A4F6A}"/>
              </a:ext>
            </a:extLst>
          </p:cNvPr>
          <p:cNvSpPr>
            <a:spLocks noGrp="1" noChangeArrowheads="1"/>
          </p:cNvSpPr>
          <p:nvPr>
            <p:ph type="sldNum" sz="quarter" idx="12"/>
          </p:nvPr>
        </p:nvSpPr>
        <p:spPr>
          <a:ln/>
        </p:spPr>
        <p:txBody>
          <a:bodyPr/>
          <a:lstStyle>
            <a:lvl1pPr>
              <a:defRPr/>
            </a:lvl1pPr>
          </a:lstStyle>
          <a:p>
            <a:pPr>
              <a:defRPr/>
            </a:pPr>
            <a:fld id="{85F428C0-1FFD-4E0D-8896-7BB6A7036535}" type="slidenum">
              <a:rPr lang="el-GR" altLang="el-GR"/>
              <a:pPr>
                <a:defRPr/>
              </a:pPr>
              <a:t>‹#›</a:t>
            </a:fld>
            <a:endParaRPr lang="el-GR" altLang="el-GR"/>
          </a:p>
        </p:txBody>
      </p:sp>
    </p:spTree>
    <p:extLst>
      <p:ext uri="{BB962C8B-B14F-4D97-AF65-F5344CB8AC3E}">
        <p14:creationId xmlns:p14="http://schemas.microsoft.com/office/powerpoint/2010/main" val="299748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a:extLst>
              <a:ext uri="{FF2B5EF4-FFF2-40B4-BE49-F238E27FC236}">
                <a16:creationId xmlns:a16="http://schemas.microsoft.com/office/drawing/2014/main" id="{8661B81E-5FE5-41EC-8781-9965FCF8CE3F}"/>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5">
            <a:extLst>
              <a:ext uri="{FF2B5EF4-FFF2-40B4-BE49-F238E27FC236}">
                <a16:creationId xmlns:a16="http://schemas.microsoft.com/office/drawing/2014/main" id="{0BBA1504-80D0-438F-BDCA-6B21C59460A5}"/>
              </a:ext>
            </a:extLst>
          </p:cNvPr>
          <p:cNvSpPr>
            <a:spLocks noGrp="1" noChangeArrowheads="1"/>
          </p:cNvSpPr>
          <p:nvPr>
            <p:ph type="ftr" sz="quarter" idx="11"/>
          </p:nvPr>
        </p:nvSpPr>
        <p:spPr>
          <a:ln/>
        </p:spPr>
        <p:txBody>
          <a:bodyPr/>
          <a:lstStyle>
            <a:lvl1pPr>
              <a:defRPr/>
            </a:lvl1pPr>
          </a:lstStyle>
          <a:p>
            <a:pPr>
              <a:defRPr/>
            </a:pPr>
            <a:endParaRPr lang="el-GR"/>
          </a:p>
        </p:txBody>
      </p:sp>
      <p:sp>
        <p:nvSpPr>
          <p:cNvPr id="9" name="Rectangle 6">
            <a:extLst>
              <a:ext uri="{FF2B5EF4-FFF2-40B4-BE49-F238E27FC236}">
                <a16:creationId xmlns:a16="http://schemas.microsoft.com/office/drawing/2014/main" id="{F7F8DB42-39DC-41C3-83FD-17A615364ADF}"/>
              </a:ext>
            </a:extLst>
          </p:cNvPr>
          <p:cNvSpPr>
            <a:spLocks noGrp="1" noChangeArrowheads="1"/>
          </p:cNvSpPr>
          <p:nvPr>
            <p:ph type="sldNum" sz="quarter" idx="12"/>
          </p:nvPr>
        </p:nvSpPr>
        <p:spPr>
          <a:ln/>
        </p:spPr>
        <p:txBody>
          <a:bodyPr/>
          <a:lstStyle>
            <a:lvl1pPr>
              <a:defRPr/>
            </a:lvl1pPr>
          </a:lstStyle>
          <a:p>
            <a:pPr>
              <a:defRPr/>
            </a:pPr>
            <a:fld id="{CC866CBA-7F2F-4EC1-80B1-A03C24D78252}" type="slidenum">
              <a:rPr lang="el-GR" altLang="el-GR"/>
              <a:pPr>
                <a:defRPr/>
              </a:pPr>
              <a:t>‹#›</a:t>
            </a:fld>
            <a:endParaRPr lang="el-GR" altLang="el-GR"/>
          </a:p>
        </p:txBody>
      </p:sp>
    </p:spTree>
    <p:extLst>
      <p:ext uri="{BB962C8B-B14F-4D97-AF65-F5344CB8AC3E}">
        <p14:creationId xmlns:p14="http://schemas.microsoft.com/office/powerpoint/2010/main" val="305025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a:extLst>
              <a:ext uri="{FF2B5EF4-FFF2-40B4-BE49-F238E27FC236}">
                <a16:creationId xmlns:a16="http://schemas.microsoft.com/office/drawing/2014/main" id="{71BB43B9-C7E1-4B2A-95A1-43AF28A6A18D}"/>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5">
            <a:extLst>
              <a:ext uri="{FF2B5EF4-FFF2-40B4-BE49-F238E27FC236}">
                <a16:creationId xmlns:a16="http://schemas.microsoft.com/office/drawing/2014/main" id="{06849BD5-6C0C-47DA-A009-EBAA4704FA7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5" name="Rectangle 6">
            <a:extLst>
              <a:ext uri="{FF2B5EF4-FFF2-40B4-BE49-F238E27FC236}">
                <a16:creationId xmlns:a16="http://schemas.microsoft.com/office/drawing/2014/main" id="{FD163270-A9C8-4AEF-B064-E741C3D13538}"/>
              </a:ext>
            </a:extLst>
          </p:cNvPr>
          <p:cNvSpPr>
            <a:spLocks noGrp="1" noChangeArrowheads="1"/>
          </p:cNvSpPr>
          <p:nvPr>
            <p:ph type="sldNum" sz="quarter" idx="12"/>
          </p:nvPr>
        </p:nvSpPr>
        <p:spPr>
          <a:ln/>
        </p:spPr>
        <p:txBody>
          <a:bodyPr/>
          <a:lstStyle>
            <a:lvl1pPr>
              <a:defRPr/>
            </a:lvl1pPr>
          </a:lstStyle>
          <a:p>
            <a:pPr>
              <a:defRPr/>
            </a:pPr>
            <a:fld id="{DA1FF611-8363-4350-B3EF-BFE31F2B5FE4}" type="slidenum">
              <a:rPr lang="el-GR" altLang="el-GR"/>
              <a:pPr>
                <a:defRPr/>
              </a:pPr>
              <a:t>‹#›</a:t>
            </a:fld>
            <a:endParaRPr lang="el-GR" altLang="el-GR"/>
          </a:p>
        </p:txBody>
      </p:sp>
    </p:spTree>
    <p:extLst>
      <p:ext uri="{BB962C8B-B14F-4D97-AF65-F5344CB8AC3E}">
        <p14:creationId xmlns:p14="http://schemas.microsoft.com/office/powerpoint/2010/main" val="380676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36C0C5-CDC2-4C48-BC28-A326E19F7993}"/>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5">
            <a:extLst>
              <a:ext uri="{FF2B5EF4-FFF2-40B4-BE49-F238E27FC236}">
                <a16:creationId xmlns:a16="http://schemas.microsoft.com/office/drawing/2014/main" id="{6ABB02DC-0C2E-450D-819D-379BE656D985}"/>
              </a:ext>
            </a:extLst>
          </p:cNvPr>
          <p:cNvSpPr>
            <a:spLocks noGrp="1" noChangeArrowheads="1"/>
          </p:cNvSpPr>
          <p:nvPr>
            <p:ph type="ftr" sz="quarter" idx="11"/>
          </p:nvPr>
        </p:nvSpPr>
        <p:spPr>
          <a:ln/>
        </p:spPr>
        <p:txBody>
          <a:bodyPr/>
          <a:lstStyle>
            <a:lvl1pPr>
              <a:defRPr/>
            </a:lvl1pPr>
          </a:lstStyle>
          <a:p>
            <a:pPr>
              <a:defRPr/>
            </a:pPr>
            <a:endParaRPr lang="el-GR"/>
          </a:p>
        </p:txBody>
      </p:sp>
      <p:sp>
        <p:nvSpPr>
          <p:cNvPr id="4" name="Rectangle 6">
            <a:extLst>
              <a:ext uri="{FF2B5EF4-FFF2-40B4-BE49-F238E27FC236}">
                <a16:creationId xmlns:a16="http://schemas.microsoft.com/office/drawing/2014/main" id="{74D6BFD8-D15E-441C-807A-FBD5A3959286}"/>
              </a:ext>
            </a:extLst>
          </p:cNvPr>
          <p:cNvSpPr>
            <a:spLocks noGrp="1" noChangeArrowheads="1"/>
          </p:cNvSpPr>
          <p:nvPr>
            <p:ph type="sldNum" sz="quarter" idx="12"/>
          </p:nvPr>
        </p:nvSpPr>
        <p:spPr>
          <a:ln/>
        </p:spPr>
        <p:txBody>
          <a:bodyPr/>
          <a:lstStyle>
            <a:lvl1pPr>
              <a:defRPr/>
            </a:lvl1pPr>
          </a:lstStyle>
          <a:p>
            <a:pPr>
              <a:defRPr/>
            </a:pPr>
            <a:fld id="{FE655BDF-6223-4BCE-87DE-54952FCA5FE9}" type="slidenum">
              <a:rPr lang="el-GR" altLang="el-GR"/>
              <a:pPr>
                <a:defRPr/>
              </a:pPr>
              <a:t>‹#›</a:t>
            </a:fld>
            <a:endParaRPr lang="el-GR" altLang="el-GR"/>
          </a:p>
        </p:txBody>
      </p:sp>
    </p:spTree>
    <p:extLst>
      <p:ext uri="{BB962C8B-B14F-4D97-AF65-F5344CB8AC3E}">
        <p14:creationId xmlns:p14="http://schemas.microsoft.com/office/powerpoint/2010/main" val="11126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60F776F-251D-42CA-B8CC-395099A71919}"/>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5A18DE39-CA50-4F49-8FC5-D93A1B2B0B6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BAE224B2-C960-4E5C-9B1A-4AD2C2DDEE4F}"/>
              </a:ext>
            </a:extLst>
          </p:cNvPr>
          <p:cNvSpPr>
            <a:spLocks noGrp="1" noChangeArrowheads="1"/>
          </p:cNvSpPr>
          <p:nvPr>
            <p:ph type="sldNum" sz="quarter" idx="12"/>
          </p:nvPr>
        </p:nvSpPr>
        <p:spPr>
          <a:ln/>
        </p:spPr>
        <p:txBody>
          <a:bodyPr/>
          <a:lstStyle>
            <a:lvl1pPr>
              <a:defRPr/>
            </a:lvl1pPr>
          </a:lstStyle>
          <a:p>
            <a:pPr>
              <a:defRPr/>
            </a:pPr>
            <a:fld id="{053EEDA3-002A-4941-971F-6ED6D0E4FA8D}" type="slidenum">
              <a:rPr lang="el-GR" altLang="el-GR"/>
              <a:pPr>
                <a:defRPr/>
              </a:pPr>
              <a:t>‹#›</a:t>
            </a:fld>
            <a:endParaRPr lang="el-GR" altLang="el-GR"/>
          </a:p>
        </p:txBody>
      </p:sp>
    </p:spTree>
    <p:extLst>
      <p:ext uri="{BB962C8B-B14F-4D97-AF65-F5344CB8AC3E}">
        <p14:creationId xmlns:p14="http://schemas.microsoft.com/office/powerpoint/2010/main" val="175840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830FDA0-D0EE-4506-8064-D95877EE8605}"/>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D467F4D1-FCDC-4F61-A960-AA2227D475CE}"/>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A5DCE753-50FA-46D7-A57B-4EC39B9C1B0B}"/>
              </a:ext>
            </a:extLst>
          </p:cNvPr>
          <p:cNvSpPr>
            <a:spLocks noGrp="1" noChangeArrowheads="1"/>
          </p:cNvSpPr>
          <p:nvPr>
            <p:ph type="sldNum" sz="quarter" idx="12"/>
          </p:nvPr>
        </p:nvSpPr>
        <p:spPr>
          <a:ln/>
        </p:spPr>
        <p:txBody>
          <a:bodyPr/>
          <a:lstStyle>
            <a:lvl1pPr>
              <a:defRPr/>
            </a:lvl1pPr>
          </a:lstStyle>
          <a:p>
            <a:pPr>
              <a:defRPr/>
            </a:pPr>
            <a:fld id="{7854C174-0BCF-4AF8-8C6B-9E1A91C00ABE}" type="slidenum">
              <a:rPr lang="el-GR" altLang="el-GR"/>
              <a:pPr>
                <a:defRPr/>
              </a:pPr>
              <a:t>‹#›</a:t>
            </a:fld>
            <a:endParaRPr lang="el-GR" altLang="el-GR"/>
          </a:p>
        </p:txBody>
      </p:sp>
    </p:spTree>
    <p:extLst>
      <p:ext uri="{BB962C8B-B14F-4D97-AF65-F5344CB8AC3E}">
        <p14:creationId xmlns:p14="http://schemas.microsoft.com/office/powerpoint/2010/main" val="335282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CCFF"/>
            </a:gs>
            <a:gs pos="50000">
              <a:schemeClr val="bg1"/>
            </a:gs>
            <a:gs pos="100000">
              <a:srgbClr val="66CCFF"/>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F4E7DEB-7638-4D04-97E4-3893525B09C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Κάντε κλικ για επεξεργασία του τίτλου</a:t>
            </a:r>
          </a:p>
        </p:txBody>
      </p:sp>
      <p:sp>
        <p:nvSpPr>
          <p:cNvPr id="1027" name="Rectangle 3">
            <a:extLst>
              <a:ext uri="{FF2B5EF4-FFF2-40B4-BE49-F238E27FC236}">
                <a16:creationId xmlns:a16="http://schemas.microsoft.com/office/drawing/2014/main" id="{F1C4A2F4-C7AE-495B-8733-A111E88CF45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Κάντε κλικ για να επεξεργαστείτε τα στυλ κειμένου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1028" name="Rectangle 4">
            <a:extLst>
              <a:ext uri="{FF2B5EF4-FFF2-40B4-BE49-F238E27FC236}">
                <a16:creationId xmlns:a16="http://schemas.microsoft.com/office/drawing/2014/main" id="{17391236-755F-41D5-BCE9-1EA2C51F1AD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l-GR"/>
          </a:p>
        </p:txBody>
      </p:sp>
      <p:sp>
        <p:nvSpPr>
          <p:cNvPr id="1029" name="Rectangle 5">
            <a:extLst>
              <a:ext uri="{FF2B5EF4-FFF2-40B4-BE49-F238E27FC236}">
                <a16:creationId xmlns:a16="http://schemas.microsoft.com/office/drawing/2014/main" id="{F033CD30-2F5D-4623-85A4-A0CDF842B46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l-GR"/>
          </a:p>
        </p:txBody>
      </p:sp>
      <p:sp>
        <p:nvSpPr>
          <p:cNvPr id="1030" name="Rectangle 6">
            <a:extLst>
              <a:ext uri="{FF2B5EF4-FFF2-40B4-BE49-F238E27FC236}">
                <a16:creationId xmlns:a16="http://schemas.microsoft.com/office/drawing/2014/main" id="{49FB81D4-5FE7-46DF-8D2F-0E3F27530FD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68B9CE0-C8AF-46F1-8B63-7A98B538E841}"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vet.net/Hindbrain_-_Anatomy_&amp;_Physiology"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creativecommons.org/licenses/by-nc-nd/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Corpus_callosum"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commons.wikimedia.org/wiki/User:Pngbo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Lateralization_of_brain_function"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Wygli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Pulse_oximetry" TargetMode="External"/><Relationship Id="rId2" Type="http://schemas.openxmlformats.org/officeDocument/2006/relationships/hyperlink" Target="https://en.wikipedia.org/wiki/EK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3422D6A9-86AD-467B-BD73-825B42B33A0E}"/>
              </a:ext>
            </a:extLst>
          </p:cNvPr>
          <p:cNvSpPr txBox="1">
            <a:spLocks noChangeArrowheads="1"/>
          </p:cNvSpPr>
          <p:nvPr/>
        </p:nvSpPr>
        <p:spPr bwMode="auto">
          <a:xfrm>
            <a:off x="541338" y="260350"/>
            <a:ext cx="7991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000099"/>
                </a:solidFill>
              </a:rPr>
              <a:t>T</a:t>
            </a:r>
            <a:r>
              <a:rPr lang="el-GR" altLang="en-US" sz="3600" b="1">
                <a:solidFill>
                  <a:srgbClr val="000099"/>
                </a:solidFill>
              </a:rPr>
              <a:t>Ο ΝΕΥΡΙΚΟ ΣΥΣΤΗΜΑ</a:t>
            </a:r>
          </a:p>
        </p:txBody>
      </p:sp>
      <p:pic>
        <p:nvPicPr>
          <p:cNvPr id="4099" name="Picture 1">
            <a:extLst>
              <a:ext uri="{FF2B5EF4-FFF2-40B4-BE49-F238E27FC236}">
                <a16:creationId xmlns:a16="http://schemas.microsoft.com/office/drawing/2014/main" id="{EAF66527-35BA-437F-AC1E-B3DB977695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8188" y="1112838"/>
            <a:ext cx="5127625"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2">
            <a:extLst>
              <a:ext uri="{FF2B5EF4-FFF2-40B4-BE49-F238E27FC236}">
                <a16:creationId xmlns:a16="http://schemas.microsoft.com/office/drawing/2014/main" id="{557C8AF9-6EA0-48BD-9A1B-BBF9035B2526}"/>
              </a:ext>
            </a:extLst>
          </p:cNvPr>
          <p:cNvSpPr txBox="1">
            <a:spLocks noChangeArrowheads="1"/>
          </p:cNvSpPr>
          <p:nvPr/>
        </p:nvSpPr>
        <p:spPr bwMode="auto">
          <a:xfrm>
            <a:off x="323850" y="5949950"/>
            <a:ext cx="8424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a:t>OpenStax [CC BY 4.0 (</a:t>
            </a:r>
            <a:r>
              <a:rPr lang="en-US" altLang="el-GR">
                <a:hlinkClick r:id="rId3"/>
              </a:rPr>
              <a:t>https://creativecommons.org/licenses/by/4.0</a:t>
            </a:r>
            <a:r>
              <a:rPr lang="en-US" altLang="el-GR"/>
              <a:t>)]</a:t>
            </a:r>
            <a:endParaRPr lang="el-GR"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linds(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084FBE9C-C2E9-4DDB-8F88-C7D643AB03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1013"/>
            <a:ext cx="914400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a:extLst>
              <a:ext uri="{FF2B5EF4-FFF2-40B4-BE49-F238E27FC236}">
                <a16:creationId xmlns:a16="http://schemas.microsoft.com/office/drawing/2014/main" id="{5286E43A-D75B-4EB9-A8B9-C18AD03A7A77}"/>
              </a:ext>
            </a:extLst>
          </p:cNvPr>
          <p:cNvSpPr txBox="1">
            <a:spLocks noChangeArrowheads="1"/>
          </p:cNvSpPr>
          <p:nvPr/>
        </p:nvSpPr>
        <p:spPr bwMode="auto">
          <a:xfrm>
            <a:off x="0" y="6237288"/>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a:t>BruceBlaus [CC BY 3.0 (</a:t>
            </a:r>
            <a:r>
              <a:rPr lang="en-US" altLang="el-GR">
                <a:hlinkClick r:id="rId3"/>
              </a:rPr>
              <a:t>https://creativecommons.org/licenses/by/3.0</a:t>
            </a:r>
            <a:r>
              <a:rPr lang="en-US" altLang="el-GR"/>
              <a:t>)] </a:t>
            </a:r>
            <a:endParaRPr lang="el-GR" alt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5BFD06CC-ECF2-476A-881D-63B6998F28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89000"/>
            <a:ext cx="762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a:extLst>
              <a:ext uri="{FF2B5EF4-FFF2-40B4-BE49-F238E27FC236}">
                <a16:creationId xmlns:a16="http://schemas.microsoft.com/office/drawing/2014/main" id="{AB75A700-DB0D-4C06-A573-A987E9E9DD2F}"/>
              </a:ext>
            </a:extLst>
          </p:cNvPr>
          <p:cNvSpPr txBox="1">
            <a:spLocks noChangeArrowheads="1"/>
          </p:cNvSpPr>
          <p:nvPr/>
        </p:nvSpPr>
        <p:spPr bwMode="auto">
          <a:xfrm>
            <a:off x="647700" y="609282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a:t>Sabar [Public domain]</a:t>
            </a:r>
            <a:endParaRPr lang="el-GR" alt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FA81666-C8C9-47EA-BFF4-5B5516983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06" y="401148"/>
            <a:ext cx="4858854" cy="6055704"/>
          </a:xfrm>
          <a:prstGeom prst="rect">
            <a:avLst/>
          </a:prstGeom>
        </p:spPr>
      </p:pic>
      <p:sp>
        <p:nvSpPr>
          <p:cNvPr id="2" name="TextBox 1"/>
          <p:cNvSpPr txBox="1"/>
          <p:nvPr/>
        </p:nvSpPr>
        <p:spPr>
          <a:xfrm>
            <a:off x="5796136" y="4979524"/>
            <a:ext cx="3024336" cy="1200329"/>
          </a:xfrm>
          <a:prstGeom prst="rect">
            <a:avLst/>
          </a:prstGeom>
          <a:noFill/>
        </p:spPr>
        <p:txBody>
          <a:bodyPr wrap="square" rtlCol="0">
            <a:spAutoFit/>
          </a:bodyPr>
          <a:lstStyle/>
          <a:p>
            <a:br>
              <a:rPr lang="en-US" dirty="0"/>
            </a:br>
            <a:r>
              <a:rPr lang="en-US" dirty="0" err="1"/>
              <a:t>Nrets</a:t>
            </a:r>
            <a:r>
              <a:rPr lang="en-US" dirty="0"/>
              <a:t> [CC BY-SA 3.0 (</a:t>
            </a:r>
            <a:r>
              <a:rPr lang="en-US" dirty="0">
                <a:hlinkClick r:id="rId3"/>
              </a:rPr>
              <a:t>http://creativecommons.org/licenses/by-sa/3.0/</a:t>
            </a:r>
            <a:r>
              <a:rPr lang="en-US" dirty="0"/>
              <a:t>)] </a:t>
            </a:r>
            <a:endParaRPr lang="el-GR" dirty="0"/>
          </a:p>
        </p:txBody>
      </p:sp>
    </p:spTree>
    <p:extLst>
      <p:ext uri="{BB962C8B-B14F-4D97-AF65-F5344CB8AC3E}">
        <p14:creationId xmlns:p14="http://schemas.microsoft.com/office/powerpoint/2010/main" val="119720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D1214456-B1C0-4EB1-B779-B7A0D25F2A87}"/>
              </a:ext>
            </a:extLst>
          </p:cNvPr>
          <p:cNvSpPr txBox="1">
            <a:spLocks noChangeArrowheads="1"/>
          </p:cNvSpPr>
          <p:nvPr/>
        </p:nvSpPr>
        <p:spPr bwMode="auto">
          <a:xfrm>
            <a:off x="250825" y="246063"/>
            <a:ext cx="8642350" cy="5191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2800" b="1">
                <a:solidFill>
                  <a:srgbClr val="000099"/>
                </a:solidFill>
              </a:rPr>
              <a:t>Διαίρεση νευρικού συστήματος (ΝΣ)</a:t>
            </a:r>
          </a:p>
        </p:txBody>
      </p:sp>
      <p:sp>
        <p:nvSpPr>
          <p:cNvPr id="6149" name="Text Box 5">
            <a:extLst>
              <a:ext uri="{FF2B5EF4-FFF2-40B4-BE49-F238E27FC236}">
                <a16:creationId xmlns:a16="http://schemas.microsoft.com/office/drawing/2014/main" id="{20EF982C-7230-4285-A2B6-0F5034F5C9E0}"/>
              </a:ext>
            </a:extLst>
          </p:cNvPr>
          <p:cNvSpPr txBox="1">
            <a:spLocks noChangeArrowheads="1"/>
          </p:cNvSpPr>
          <p:nvPr/>
        </p:nvSpPr>
        <p:spPr bwMode="auto">
          <a:xfrm>
            <a:off x="274638" y="1125538"/>
            <a:ext cx="837088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defRPr/>
            </a:pPr>
            <a:r>
              <a:rPr lang="en-US" altLang="en-US" sz="2000" dirty="0"/>
              <a:t> </a:t>
            </a:r>
            <a:r>
              <a:rPr lang="el-GR" altLang="en-US" sz="2000" b="1" dirty="0">
                <a:solidFill>
                  <a:srgbClr val="000099"/>
                </a:solidFill>
              </a:rPr>
              <a:t>Κεντρικό (ΚΝΣ)</a:t>
            </a:r>
            <a:endParaRPr lang="en-US" altLang="en-US" sz="2000" b="1" dirty="0">
              <a:solidFill>
                <a:srgbClr val="000099"/>
              </a:solidFill>
            </a:endParaRPr>
          </a:p>
          <a:p>
            <a:pPr lvl="1" eaLnBrk="1" hangingPunct="1">
              <a:spcBef>
                <a:spcPct val="0"/>
              </a:spcBef>
              <a:buFontTx/>
              <a:buNone/>
              <a:defRPr/>
            </a:pPr>
            <a:r>
              <a:rPr lang="en-US" altLang="en-US" sz="2000" dirty="0"/>
              <a:t>- </a:t>
            </a:r>
            <a:r>
              <a:rPr lang="el-GR" altLang="en-US" sz="2000" dirty="0"/>
              <a:t>Εγκέφαλος</a:t>
            </a:r>
            <a:endParaRPr lang="en-US" altLang="en-US" sz="2000" dirty="0"/>
          </a:p>
          <a:p>
            <a:pPr lvl="1" eaLnBrk="1" hangingPunct="1">
              <a:spcBef>
                <a:spcPct val="0"/>
              </a:spcBef>
              <a:buFontTx/>
              <a:buNone/>
              <a:defRPr/>
            </a:pPr>
            <a:r>
              <a:rPr lang="en-US" altLang="en-US" sz="2000" dirty="0"/>
              <a:t>- </a:t>
            </a:r>
            <a:r>
              <a:rPr lang="el-GR" altLang="en-US" sz="2000" dirty="0"/>
              <a:t>Νωτιαίος μυελός</a:t>
            </a:r>
            <a:endParaRPr lang="en-US" altLang="en-US" sz="2000" dirty="0"/>
          </a:p>
          <a:p>
            <a:pPr lvl="1" eaLnBrk="1" hangingPunct="1">
              <a:spcBef>
                <a:spcPct val="0"/>
              </a:spcBef>
              <a:buFontTx/>
              <a:buNone/>
              <a:defRPr/>
            </a:pPr>
            <a:endParaRPr lang="en-US" altLang="en-US" sz="2000" dirty="0"/>
          </a:p>
          <a:p>
            <a:pPr eaLnBrk="1" hangingPunct="1">
              <a:spcBef>
                <a:spcPct val="50000"/>
              </a:spcBef>
              <a:defRPr/>
            </a:pPr>
            <a:r>
              <a:rPr lang="en-US" altLang="en-US" sz="2000" dirty="0"/>
              <a:t> </a:t>
            </a:r>
            <a:r>
              <a:rPr lang="el-GR" altLang="en-US" sz="2000" b="1" dirty="0">
                <a:solidFill>
                  <a:srgbClr val="000099"/>
                </a:solidFill>
              </a:rPr>
              <a:t>Περιφερικό (ΠΝΣ)</a:t>
            </a:r>
            <a:endParaRPr lang="en-US" altLang="en-US" sz="2000" b="1" dirty="0">
              <a:solidFill>
                <a:srgbClr val="000099"/>
              </a:solidFill>
            </a:endParaRPr>
          </a:p>
          <a:p>
            <a:pPr marL="800100" lvl="1" indent="-342900" eaLnBrk="1" hangingPunct="1">
              <a:spcBef>
                <a:spcPct val="0"/>
              </a:spcBef>
              <a:buFontTx/>
              <a:buChar char="-"/>
              <a:defRPr/>
            </a:pPr>
            <a:r>
              <a:rPr lang="el-GR" altLang="en-US" sz="2000" i="1" dirty="0"/>
              <a:t>Κρανιακά ή εγκεφαλικά νεύρα</a:t>
            </a:r>
            <a:r>
              <a:rPr lang="en-US" altLang="en-US" sz="2000" i="1" dirty="0"/>
              <a:t> </a:t>
            </a:r>
            <a:endParaRPr lang="el-GR" altLang="en-US" sz="2000" i="1" dirty="0"/>
          </a:p>
          <a:p>
            <a:pPr lvl="1" eaLnBrk="1" hangingPunct="1">
              <a:spcBef>
                <a:spcPct val="0"/>
              </a:spcBef>
              <a:buFontTx/>
              <a:buNone/>
              <a:defRPr/>
            </a:pPr>
            <a:r>
              <a:rPr lang="el-GR" altLang="en-US" sz="2000" dirty="0"/>
              <a:t>     </a:t>
            </a:r>
            <a:r>
              <a:rPr lang="en-US" altLang="en-US" sz="2000" dirty="0"/>
              <a:t>(12 </a:t>
            </a:r>
            <a:r>
              <a:rPr lang="el-GR" altLang="en-US" sz="2000" dirty="0"/>
              <a:t>ζεύγη</a:t>
            </a:r>
            <a:r>
              <a:rPr lang="en-US" altLang="en-US" sz="2000" dirty="0"/>
              <a:t>)</a:t>
            </a:r>
            <a:endParaRPr lang="el-GR" altLang="en-US" sz="2000" dirty="0"/>
          </a:p>
          <a:p>
            <a:pPr lvl="1" eaLnBrk="1" hangingPunct="1">
              <a:spcBef>
                <a:spcPct val="0"/>
              </a:spcBef>
              <a:buFontTx/>
              <a:buNone/>
              <a:defRPr/>
            </a:pPr>
            <a:r>
              <a:rPr lang="el-GR" altLang="en-US" sz="2000" dirty="0"/>
              <a:t>-    </a:t>
            </a:r>
            <a:r>
              <a:rPr lang="el-GR" altLang="en-US" sz="2000" i="1" dirty="0" err="1"/>
              <a:t>Νωτιαία</a:t>
            </a:r>
            <a:r>
              <a:rPr lang="el-GR" altLang="en-US" sz="2000" i="1" dirty="0"/>
              <a:t> νεύρα</a:t>
            </a:r>
            <a:r>
              <a:rPr lang="en-US" altLang="en-US" sz="2000" i="1" dirty="0"/>
              <a:t> </a:t>
            </a:r>
            <a:r>
              <a:rPr lang="en-US" altLang="en-US" sz="2000" dirty="0"/>
              <a:t>(31-32 </a:t>
            </a:r>
            <a:r>
              <a:rPr lang="el-GR" altLang="en-US" sz="2000" dirty="0"/>
              <a:t>ζεύγη</a:t>
            </a:r>
            <a:r>
              <a:rPr lang="en-US" altLang="en-US" sz="2000" dirty="0"/>
              <a:t>)</a:t>
            </a:r>
          </a:p>
          <a:p>
            <a:pPr lvl="1" eaLnBrk="1" hangingPunct="1">
              <a:spcBef>
                <a:spcPct val="0"/>
              </a:spcBef>
              <a:buFontTx/>
              <a:buNone/>
              <a:defRPr/>
            </a:pPr>
            <a:r>
              <a:rPr lang="en-US" altLang="en-US" sz="2000" dirty="0"/>
              <a:t>- </a:t>
            </a:r>
            <a:r>
              <a:rPr lang="el-GR" altLang="en-US" sz="2000" dirty="0"/>
              <a:t>   </a:t>
            </a:r>
            <a:r>
              <a:rPr lang="el-GR" altLang="en-US" sz="2000" i="1" dirty="0"/>
              <a:t>Γάγγλια</a:t>
            </a:r>
            <a:endParaRPr lang="en-US" altLang="en-US" sz="2000" i="1" dirty="0"/>
          </a:p>
          <a:p>
            <a:pPr lvl="1" eaLnBrk="1" hangingPunct="1">
              <a:spcBef>
                <a:spcPct val="0"/>
              </a:spcBef>
              <a:buFontTx/>
              <a:buNone/>
              <a:defRPr/>
            </a:pPr>
            <a:endParaRPr lang="en-US" altLang="en-US" sz="2000" dirty="0"/>
          </a:p>
          <a:p>
            <a:pPr eaLnBrk="1" hangingPunct="1">
              <a:spcBef>
                <a:spcPct val="50000"/>
              </a:spcBef>
              <a:defRPr/>
            </a:pPr>
            <a:r>
              <a:rPr lang="en-US" altLang="en-US" sz="2000" dirty="0"/>
              <a:t> </a:t>
            </a:r>
            <a:r>
              <a:rPr lang="el-GR" altLang="en-US" sz="2000" b="1" dirty="0">
                <a:solidFill>
                  <a:srgbClr val="000099"/>
                </a:solidFill>
              </a:rPr>
              <a:t>Αυτόνομο (Φυτικό)</a:t>
            </a:r>
            <a:endParaRPr lang="en-US" altLang="en-US" sz="2000" b="1" dirty="0">
              <a:solidFill>
                <a:srgbClr val="000099"/>
              </a:solidFill>
            </a:endParaRPr>
          </a:p>
          <a:p>
            <a:pPr lvl="1" eaLnBrk="1" hangingPunct="1">
              <a:spcBef>
                <a:spcPct val="0"/>
              </a:spcBef>
              <a:buFontTx/>
              <a:buNone/>
              <a:defRPr/>
            </a:pPr>
            <a:r>
              <a:rPr lang="en-US" altLang="en-US" sz="2000" dirty="0"/>
              <a:t>(</a:t>
            </a:r>
            <a:r>
              <a:rPr lang="el-GR" altLang="en-US" sz="2000" dirty="0"/>
              <a:t>περιλαμβάνει τα τμήματα του κεντρικού και του περιφερικού Ν.Σ που εμπλέκονται στη ρύθμιση της λειτουργίας των σπλάχνων</a:t>
            </a:r>
            <a:r>
              <a:rPr lang="en-US" altLang="en-US" sz="2000" dirty="0"/>
              <a:t>)</a:t>
            </a:r>
          </a:p>
          <a:p>
            <a:pPr lvl="1" eaLnBrk="1" hangingPunct="1">
              <a:spcBef>
                <a:spcPct val="0"/>
              </a:spcBef>
              <a:buFontTx/>
              <a:buNone/>
              <a:defRPr/>
            </a:pPr>
            <a:r>
              <a:rPr lang="en-US" altLang="en-US" sz="2000" dirty="0"/>
              <a:t>- </a:t>
            </a:r>
            <a:r>
              <a:rPr lang="el-GR" altLang="en-US" sz="2000" i="1" dirty="0"/>
              <a:t>Συμπαθητικό</a:t>
            </a:r>
            <a:endParaRPr lang="en-US" altLang="en-US" sz="2000" i="1" dirty="0"/>
          </a:p>
          <a:p>
            <a:pPr lvl="1" eaLnBrk="1" hangingPunct="1">
              <a:spcBef>
                <a:spcPct val="0"/>
              </a:spcBef>
              <a:buFontTx/>
              <a:buNone/>
              <a:defRPr/>
            </a:pPr>
            <a:r>
              <a:rPr lang="en-US" altLang="en-US" sz="2000" dirty="0"/>
              <a:t>- </a:t>
            </a:r>
            <a:r>
              <a:rPr lang="el-GR" altLang="en-US" sz="2000" i="1" dirty="0"/>
              <a:t>Παρασυμπαθητικό</a:t>
            </a:r>
          </a:p>
        </p:txBody>
      </p:sp>
    </p:spTree>
    <p:extLst>
      <p:ext uri="{BB962C8B-B14F-4D97-AF65-F5344CB8AC3E}">
        <p14:creationId xmlns:p14="http://schemas.microsoft.com/office/powerpoint/2010/main" val="1745086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blinds(horizontal)">
                                      <p:cBhvr>
                                        <p:cTn id="11"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B340295B-EB86-4DFC-A243-8B99E66A9827}"/>
              </a:ext>
            </a:extLst>
          </p:cNvPr>
          <p:cNvSpPr txBox="1">
            <a:spLocks noChangeArrowheads="1"/>
          </p:cNvSpPr>
          <p:nvPr/>
        </p:nvSpPr>
        <p:spPr bwMode="auto">
          <a:xfrm>
            <a:off x="358775" y="620713"/>
            <a:ext cx="8424863"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ts val="2400"/>
              </a:spcBef>
              <a:buFontTx/>
              <a:buNone/>
            </a:pPr>
            <a:r>
              <a:rPr lang="el-GR" altLang="en-US" sz="1800" dirty="0"/>
              <a:t>Η διαίρεση σε ΚΝΣ και ΠΝΣ είναι αυστηρά ανατομική με τα δύο μέρη να διαχωρίζονται σαφώς ανατομικά (αν και όχι λειτουργικά, αφού συνεργάζονται στην επιτέλεση διαφόρων λειτουργιών). Αντίθετα η διαίρεση σε </a:t>
            </a:r>
            <a:r>
              <a:rPr lang="el-GR" altLang="en-US" sz="1800" b="1" dirty="0"/>
              <a:t>Αυτόνομο</a:t>
            </a:r>
            <a:r>
              <a:rPr lang="el-GR" altLang="en-US" sz="1800" dirty="0"/>
              <a:t> (</a:t>
            </a:r>
            <a:r>
              <a:rPr lang="el-GR" altLang="en-US" sz="1800" b="1" dirty="0"/>
              <a:t>Φυτικό ή Σπλαχνικό</a:t>
            </a:r>
            <a:r>
              <a:rPr lang="el-GR" altLang="en-US" sz="1800" dirty="0"/>
              <a:t>) και σε «μη αυτόνομο» ΝΣ που αναφέρεται με διάφορες ονομασίες (</a:t>
            </a:r>
            <a:r>
              <a:rPr lang="el-GR" altLang="en-US" sz="1800" b="1" dirty="0"/>
              <a:t>Εγκεφαλονωτιαίο </a:t>
            </a:r>
            <a:r>
              <a:rPr lang="el-GR" altLang="en-US" sz="1800" dirty="0"/>
              <a:t>ή </a:t>
            </a:r>
            <a:r>
              <a:rPr lang="el-GR" altLang="en-US" sz="1800" b="1" dirty="0"/>
              <a:t>Σωματικό ΝΣ</a:t>
            </a:r>
            <a:r>
              <a:rPr lang="el-GR" altLang="en-US" sz="1800" dirty="0"/>
              <a:t>) είναι κυρίως λειτουργική (το αυτόνομο ελέγχει τις λειτουργίας που </a:t>
            </a:r>
            <a:r>
              <a:rPr lang="el-GR" altLang="en-US" sz="1800" b="1" dirty="0"/>
              <a:t>δεν </a:t>
            </a:r>
            <a:r>
              <a:rPr lang="el-GR" altLang="en-US" sz="1800" dirty="0"/>
              <a:t>υπάγονται στη βούλησή μας, π.χ. καρδιακή λειτουργία, λειτουργίες γαστρεντερικού κ.λπ. </a:t>
            </a:r>
            <a:endParaRPr lang="en-US" altLang="en-US" sz="1800" dirty="0"/>
          </a:p>
          <a:p>
            <a:pPr algn="just" eaLnBrk="1" hangingPunct="1">
              <a:lnSpc>
                <a:spcPct val="150000"/>
              </a:lnSpc>
              <a:spcBef>
                <a:spcPts val="2400"/>
              </a:spcBef>
              <a:buFontTx/>
              <a:buNone/>
            </a:pPr>
            <a:r>
              <a:rPr lang="el-GR" altLang="en-US" sz="1800" dirty="0"/>
              <a:t>Τα δύο μέρη του αυτόνομου ΝΣ, δηλαδή το </a:t>
            </a:r>
            <a:r>
              <a:rPr lang="el-GR" altLang="en-US" sz="1800" i="1" dirty="0"/>
              <a:t>συμπαθητικό</a:t>
            </a:r>
            <a:r>
              <a:rPr lang="el-GR" altLang="en-US" sz="1800" dirty="0"/>
              <a:t> και το </a:t>
            </a:r>
            <a:r>
              <a:rPr lang="el-GR" altLang="en-US" sz="1800" i="1" dirty="0"/>
              <a:t>παρασυμπαθητικό</a:t>
            </a:r>
            <a:r>
              <a:rPr lang="el-GR" altLang="en-US" sz="1800" dirty="0"/>
              <a:t>, διαφέρουν τόσο ανατομικά (περιλαμβάνουν διαφορετικά τμήματα του ΚΝΣ και του ΠΝΣ) όσο και λειτουργικά (η ενεργοποίησή τους προκαλεί αντίθετα αποτελέσματα στη λειτουργία των οργάνων που ελέγχουν (π.χ. το συμπαθητικό προκαλεί ταχυκαρδία ενώ το παρασυμπαθητικό βραδυκαρδία).</a:t>
            </a:r>
          </a:p>
          <a:p>
            <a:pPr algn="just" eaLnBrk="1" hangingPunct="1">
              <a:lnSpc>
                <a:spcPct val="150000"/>
              </a:lnSpc>
              <a:spcBef>
                <a:spcPts val="2400"/>
              </a:spcBef>
              <a:buFontTx/>
              <a:buNone/>
            </a:pPr>
            <a:endParaRPr lang="el-GR" altLang="en-US" sz="1800" dirty="0"/>
          </a:p>
        </p:txBody>
      </p:sp>
    </p:spTree>
    <p:extLst>
      <p:ext uri="{BB962C8B-B14F-4D97-AF65-F5344CB8AC3E}">
        <p14:creationId xmlns:p14="http://schemas.microsoft.com/office/powerpoint/2010/main" val="281613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8001EBF5-4BAF-457D-BEAA-D3133E8761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650" y="260350"/>
            <a:ext cx="8459788" cy="63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a:extLst>
              <a:ext uri="{FF2B5EF4-FFF2-40B4-BE49-F238E27FC236}">
                <a16:creationId xmlns:a16="http://schemas.microsoft.com/office/drawing/2014/main" id="{C82C5EDF-BA77-44A3-8500-CE2E13DA7710}"/>
              </a:ext>
            </a:extLst>
          </p:cNvPr>
          <p:cNvSpPr txBox="1">
            <a:spLocks noChangeArrowheads="1"/>
          </p:cNvSpPr>
          <p:nvPr/>
        </p:nvSpPr>
        <p:spPr bwMode="auto">
          <a:xfrm>
            <a:off x="395288" y="404813"/>
            <a:ext cx="25923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400" dirty="0"/>
              <a:t>Το διάγραμμα που ακολουθεί αποτελεί μια συνδυασμένη εκδοχή ανατομικής και λειτουργικής διαίρεσης του ΝΣ (</a:t>
            </a:r>
            <a:r>
              <a:rPr lang="el-GR" altLang="el-GR" sz="1400" dirty="0" err="1"/>
              <a:t>Πηγή:Ν</a:t>
            </a:r>
            <a:r>
              <a:rPr lang="el-GR" altLang="el-GR" sz="1400" dirty="0"/>
              <a:t>. Κακλαμάνης, Α. </a:t>
            </a:r>
            <a:r>
              <a:rPr lang="el-GR" altLang="el-GR" sz="1400" dirty="0" err="1"/>
              <a:t>Καμμάς</a:t>
            </a:r>
            <a:r>
              <a:rPr lang="el-GR" altLang="el-GR" sz="1400" dirty="0"/>
              <a:t>, Ἡ Ανατομική του Ανθρώπου», εκδόσεις Μ. </a:t>
            </a:r>
            <a:r>
              <a:rPr lang="en-US" altLang="el-GR" sz="1400" dirty="0"/>
              <a:t>Edition, </a:t>
            </a:r>
            <a:r>
              <a:rPr lang="el-GR" altLang="el-GR" sz="1400" dirty="0"/>
              <a:t>Αθήνα 1998</a:t>
            </a:r>
            <a:r>
              <a:rPr lang="en-US" altLang="el-GR" sz="1400" dirty="0"/>
              <a:t>)</a:t>
            </a:r>
            <a:r>
              <a:rPr lang="el-GR" altLang="el-GR" sz="1400" dirty="0"/>
              <a:t>.</a:t>
            </a:r>
          </a:p>
        </p:txBody>
      </p:sp>
      <p:sp>
        <p:nvSpPr>
          <p:cNvPr id="17412" name="TextBox 2">
            <a:extLst>
              <a:ext uri="{FF2B5EF4-FFF2-40B4-BE49-F238E27FC236}">
                <a16:creationId xmlns:a16="http://schemas.microsoft.com/office/drawing/2014/main" id="{2927894E-47C6-48A0-B0AD-F427F655B228}"/>
              </a:ext>
            </a:extLst>
          </p:cNvPr>
          <p:cNvSpPr txBox="1">
            <a:spLocks noChangeArrowheads="1"/>
          </p:cNvSpPr>
          <p:nvPr/>
        </p:nvSpPr>
        <p:spPr bwMode="auto">
          <a:xfrm>
            <a:off x="215900" y="5637213"/>
            <a:ext cx="1728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200"/>
              <a:t>* Βρίσκονται σε διαφορετικά τμήμα τα του ΚΝΣ (η κεντρική μοίρα) ή του ΠΝΣ) η περιφερική μοίρα) </a:t>
            </a:r>
          </a:p>
        </p:txBody>
      </p:sp>
      <p:sp>
        <p:nvSpPr>
          <p:cNvPr id="17413" name="TextBox 3">
            <a:extLst>
              <a:ext uri="{FF2B5EF4-FFF2-40B4-BE49-F238E27FC236}">
                <a16:creationId xmlns:a16="http://schemas.microsoft.com/office/drawing/2014/main" id="{BEA9C268-47E2-4DDB-A027-FE5C37A07B4F}"/>
              </a:ext>
            </a:extLst>
          </p:cNvPr>
          <p:cNvSpPr txBox="1">
            <a:spLocks noChangeArrowheads="1"/>
          </p:cNvSpPr>
          <p:nvPr/>
        </p:nvSpPr>
        <p:spPr bwMode="auto">
          <a:xfrm>
            <a:off x="6948488" y="4724400"/>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a:t>*</a:t>
            </a:r>
          </a:p>
        </p:txBody>
      </p:sp>
      <p:sp>
        <p:nvSpPr>
          <p:cNvPr id="17414" name="TextBox 5">
            <a:extLst>
              <a:ext uri="{FF2B5EF4-FFF2-40B4-BE49-F238E27FC236}">
                <a16:creationId xmlns:a16="http://schemas.microsoft.com/office/drawing/2014/main" id="{15DF344B-DC5B-414A-9113-ED79C7DAA624}"/>
              </a:ext>
            </a:extLst>
          </p:cNvPr>
          <p:cNvSpPr txBox="1">
            <a:spLocks noChangeArrowheads="1"/>
          </p:cNvSpPr>
          <p:nvPr/>
        </p:nvSpPr>
        <p:spPr bwMode="auto">
          <a:xfrm>
            <a:off x="7092950" y="5065713"/>
            <a:ext cx="28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a:t>*</a:t>
            </a:r>
          </a:p>
        </p:txBody>
      </p:sp>
      <p:sp>
        <p:nvSpPr>
          <p:cNvPr id="17415" name="TextBox 6">
            <a:extLst>
              <a:ext uri="{FF2B5EF4-FFF2-40B4-BE49-F238E27FC236}">
                <a16:creationId xmlns:a16="http://schemas.microsoft.com/office/drawing/2014/main" id="{D7425527-79C5-4668-982F-481D54CB892F}"/>
              </a:ext>
            </a:extLst>
          </p:cNvPr>
          <p:cNvSpPr txBox="1">
            <a:spLocks noChangeArrowheads="1"/>
          </p:cNvSpPr>
          <p:nvPr/>
        </p:nvSpPr>
        <p:spPr bwMode="auto">
          <a:xfrm>
            <a:off x="6954838" y="5961063"/>
            <a:ext cx="287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a:t>*</a:t>
            </a:r>
          </a:p>
        </p:txBody>
      </p:sp>
      <p:sp>
        <p:nvSpPr>
          <p:cNvPr id="17416" name="TextBox 7">
            <a:extLst>
              <a:ext uri="{FF2B5EF4-FFF2-40B4-BE49-F238E27FC236}">
                <a16:creationId xmlns:a16="http://schemas.microsoft.com/office/drawing/2014/main" id="{176B8467-6965-4F1B-98BD-57702F865C79}"/>
              </a:ext>
            </a:extLst>
          </p:cNvPr>
          <p:cNvSpPr txBox="1">
            <a:spLocks noChangeArrowheads="1"/>
          </p:cNvSpPr>
          <p:nvPr/>
        </p:nvSpPr>
        <p:spPr bwMode="auto">
          <a:xfrm>
            <a:off x="7097713" y="6227763"/>
            <a:ext cx="28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a:t>*</a:t>
            </a:r>
          </a:p>
        </p:txBody>
      </p:sp>
    </p:spTree>
    <p:extLst>
      <p:ext uri="{BB962C8B-B14F-4D97-AF65-F5344CB8AC3E}">
        <p14:creationId xmlns:p14="http://schemas.microsoft.com/office/powerpoint/2010/main" val="414687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E3549B87-0910-4742-A471-97A087A5DF54}"/>
              </a:ext>
            </a:extLst>
          </p:cNvPr>
          <p:cNvSpPr txBox="1">
            <a:spLocks noChangeArrowheads="1"/>
          </p:cNvSpPr>
          <p:nvPr/>
        </p:nvSpPr>
        <p:spPr bwMode="auto">
          <a:xfrm>
            <a:off x="250825" y="246063"/>
            <a:ext cx="8642350" cy="5191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2800" b="1">
                <a:solidFill>
                  <a:srgbClr val="000099"/>
                </a:solidFill>
              </a:rPr>
              <a:t>Δομή του Κεντρικού Νευρικού Συστήματος (ΚΝΣ)</a:t>
            </a:r>
          </a:p>
        </p:txBody>
      </p:sp>
      <p:sp>
        <p:nvSpPr>
          <p:cNvPr id="7171" name="Text Box 3">
            <a:extLst>
              <a:ext uri="{FF2B5EF4-FFF2-40B4-BE49-F238E27FC236}">
                <a16:creationId xmlns:a16="http://schemas.microsoft.com/office/drawing/2014/main" id="{E468BE1A-D854-4F43-9F02-8AE9EAB32A5E}"/>
              </a:ext>
            </a:extLst>
          </p:cNvPr>
          <p:cNvSpPr txBox="1">
            <a:spLocks noChangeArrowheads="1"/>
          </p:cNvSpPr>
          <p:nvPr/>
        </p:nvSpPr>
        <p:spPr bwMode="auto">
          <a:xfrm>
            <a:off x="395288" y="981075"/>
            <a:ext cx="7993062"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t> </a:t>
            </a:r>
            <a:r>
              <a:rPr lang="el-GR" altLang="en-US" sz="2800" b="1" u="sng" dirty="0">
                <a:solidFill>
                  <a:srgbClr val="000099"/>
                </a:solidFill>
              </a:rPr>
              <a:t>Εγκέφαλος</a:t>
            </a:r>
            <a:endParaRPr lang="en-US" altLang="en-US" sz="2000" u="sng" dirty="0">
              <a:solidFill>
                <a:srgbClr val="000099"/>
              </a:solidFill>
            </a:endParaRPr>
          </a:p>
          <a:p>
            <a:pPr lvl="1" eaLnBrk="1" hangingPunct="1">
              <a:spcBef>
                <a:spcPct val="50000"/>
              </a:spcBef>
              <a:buFontTx/>
              <a:buChar char="•"/>
            </a:pPr>
            <a:r>
              <a:rPr lang="en-US" altLang="en-US" sz="2000" dirty="0"/>
              <a:t> </a:t>
            </a:r>
            <a:r>
              <a:rPr lang="el-GR" altLang="en-US" sz="2000" b="1" dirty="0">
                <a:solidFill>
                  <a:srgbClr val="000099"/>
                </a:solidFill>
              </a:rPr>
              <a:t>Φαιά ουσία</a:t>
            </a:r>
            <a:r>
              <a:rPr lang="en-US" altLang="en-US" sz="2000" b="1" dirty="0">
                <a:solidFill>
                  <a:srgbClr val="000099"/>
                </a:solidFill>
              </a:rPr>
              <a:t> </a:t>
            </a:r>
            <a:r>
              <a:rPr lang="en-US" altLang="en-US" sz="2000" dirty="0"/>
              <a:t>(</a:t>
            </a:r>
            <a:r>
              <a:rPr lang="el-GR" altLang="en-US" sz="2000" dirty="0"/>
              <a:t>κυτταρικά σώματα</a:t>
            </a:r>
            <a:r>
              <a:rPr lang="en-US" altLang="en-US" sz="2000" dirty="0"/>
              <a:t>)</a:t>
            </a:r>
            <a:endParaRPr lang="en-US" altLang="en-US" sz="2000" b="1" dirty="0">
              <a:solidFill>
                <a:srgbClr val="000099"/>
              </a:solidFill>
            </a:endParaRPr>
          </a:p>
          <a:p>
            <a:pPr lvl="2" eaLnBrk="1" hangingPunct="1">
              <a:spcBef>
                <a:spcPct val="0"/>
              </a:spcBef>
              <a:buFontTx/>
              <a:buNone/>
            </a:pPr>
            <a:r>
              <a:rPr lang="el-GR" altLang="en-US" sz="2000" dirty="0"/>
              <a:t>Κυρίως επιφανειακή (</a:t>
            </a:r>
            <a:r>
              <a:rPr lang="el-GR" altLang="en-US" sz="2000" i="1" dirty="0"/>
              <a:t>εγκεφαλικός φλοιός</a:t>
            </a:r>
            <a:r>
              <a:rPr lang="el-GR" altLang="en-US" sz="2000" dirty="0"/>
              <a:t>)</a:t>
            </a:r>
            <a:endParaRPr lang="en-US" altLang="en-US" sz="2000" dirty="0"/>
          </a:p>
          <a:p>
            <a:pPr lvl="1" eaLnBrk="1" hangingPunct="1">
              <a:spcBef>
                <a:spcPct val="0"/>
              </a:spcBef>
              <a:buFontTx/>
              <a:buChar char="•"/>
            </a:pPr>
            <a:r>
              <a:rPr lang="en-US" altLang="en-US" sz="2000" dirty="0"/>
              <a:t> </a:t>
            </a:r>
            <a:r>
              <a:rPr lang="el-GR" altLang="en-US" sz="2000" b="1" dirty="0">
                <a:solidFill>
                  <a:srgbClr val="000099"/>
                </a:solidFill>
              </a:rPr>
              <a:t>Λευκή ουσία</a:t>
            </a:r>
            <a:r>
              <a:rPr lang="en-US" altLang="en-US" sz="2000" b="1" dirty="0">
                <a:solidFill>
                  <a:srgbClr val="000099"/>
                </a:solidFill>
              </a:rPr>
              <a:t> </a:t>
            </a:r>
            <a:r>
              <a:rPr lang="en-US" altLang="en-US" sz="2000" dirty="0"/>
              <a:t>(</a:t>
            </a:r>
            <a:r>
              <a:rPr lang="el-GR" altLang="en-US" sz="2000" dirty="0"/>
              <a:t>νευρικές ίνες</a:t>
            </a:r>
            <a:r>
              <a:rPr lang="en-US" altLang="en-US" sz="2000" dirty="0"/>
              <a:t>)</a:t>
            </a:r>
            <a:endParaRPr lang="en-US" altLang="en-US" sz="2000" b="1" dirty="0">
              <a:solidFill>
                <a:srgbClr val="000099"/>
              </a:solidFill>
            </a:endParaRPr>
          </a:p>
          <a:p>
            <a:pPr lvl="2" eaLnBrk="1" hangingPunct="1">
              <a:spcBef>
                <a:spcPct val="0"/>
              </a:spcBef>
              <a:buFontTx/>
              <a:buNone/>
            </a:pPr>
            <a:r>
              <a:rPr lang="el-GR" altLang="en-US" sz="2000" dirty="0"/>
              <a:t>Εσωτερική</a:t>
            </a:r>
            <a:endParaRPr lang="en-US" altLang="en-US" sz="2000" dirty="0"/>
          </a:p>
        </p:txBody>
      </p:sp>
      <p:pic>
        <p:nvPicPr>
          <p:cNvPr id="18436" name="Θέση εικόνας 5">
            <a:extLst>
              <a:ext uri="{FF2B5EF4-FFF2-40B4-BE49-F238E27FC236}">
                <a16:creationId xmlns:a16="http://schemas.microsoft.com/office/drawing/2014/main" id="{7A9303CE-BA13-456E-B970-F642F22E6520}"/>
              </a:ext>
            </a:extLst>
          </p:cNvPr>
          <p:cNvPicPr>
            <a:picLocks noChangeAspect="1"/>
          </p:cNvPicPr>
          <p:nvPr/>
        </p:nvPicPr>
        <p:blipFill>
          <a:blip r:embed="rId2">
            <a:extLst>
              <a:ext uri="{28A0092B-C50C-407E-A947-70E740481C1C}">
                <a14:useLocalDpi xmlns:a14="http://schemas.microsoft.com/office/drawing/2010/main" val="0"/>
              </a:ext>
            </a:extLst>
          </a:blip>
          <a:srcRect t="9863" b="9863"/>
          <a:stretch>
            <a:fillRect/>
          </a:stretch>
        </p:blipFill>
        <p:spPr bwMode="auto">
          <a:xfrm>
            <a:off x="3406775" y="27432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κειμένου 4">
            <a:extLst>
              <a:ext uri="{FF2B5EF4-FFF2-40B4-BE49-F238E27FC236}">
                <a16:creationId xmlns:a16="http://schemas.microsoft.com/office/drawing/2014/main" id="{6ECD207E-FEE6-43CC-9A6D-668C57C474BB}"/>
              </a:ext>
            </a:extLst>
          </p:cNvPr>
          <p:cNvSpPr txBox="1">
            <a:spLocks/>
          </p:cNvSpPr>
          <p:nvPr/>
        </p:nvSpPr>
        <p:spPr>
          <a:xfrm>
            <a:off x="395288" y="6021388"/>
            <a:ext cx="3529012" cy="6508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sz="1400" kern="0" dirty="0"/>
              <a:t>By </a:t>
            </a:r>
            <a:r>
              <a:rPr lang="en-US" altLang="en-US" sz="1400" kern="0" dirty="0" err="1"/>
              <a:t>Grook</a:t>
            </a:r>
            <a:r>
              <a:rPr lang="en-US" altLang="en-US" sz="1400" kern="0" dirty="0"/>
              <a:t> Da </a:t>
            </a:r>
            <a:r>
              <a:rPr lang="en-US" altLang="en-US" sz="1400" kern="0" dirty="0" err="1"/>
              <a:t>Oger</a:t>
            </a:r>
            <a:r>
              <a:rPr lang="en-US" altLang="en-US" sz="1400" kern="0" dirty="0"/>
              <a:t> [Public domain], via Wikimedia Commons</a:t>
            </a:r>
          </a:p>
        </p:txBody>
      </p:sp>
      <p:sp>
        <p:nvSpPr>
          <p:cNvPr id="18438" name="TextBox 1">
            <a:extLst>
              <a:ext uri="{FF2B5EF4-FFF2-40B4-BE49-F238E27FC236}">
                <a16:creationId xmlns:a16="http://schemas.microsoft.com/office/drawing/2014/main" id="{152CD34D-B5CD-454C-83D8-0E85CF6282D2}"/>
              </a:ext>
            </a:extLst>
          </p:cNvPr>
          <p:cNvSpPr txBox="1">
            <a:spLocks noChangeArrowheads="1"/>
          </p:cNvSpPr>
          <p:nvPr/>
        </p:nvSpPr>
        <p:spPr bwMode="auto">
          <a:xfrm>
            <a:off x="755650" y="4386263"/>
            <a:ext cx="316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a:t>Τομή τμήματος εγκεφαλικού ημισφαιρίου</a:t>
            </a:r>
          </a:p>
        </p:txBody>
      </p:sp>
    </p:spTree>
    <p:extLst>
      <p:ext uri="{BB962C8B-B14F-4D97-AF65-F5344CB8AC3E}">
        <p14:creationId xmlns:p14="http://schemas.microsoft.com/office/powerpoint/2010/main" val="3821135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blinds(horizontal)">
                                      <p:cBhvr>
                                        <p:cTn id="11"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A445A8B2-0BDF-4B2C-BB29-044225DA134C}"/>
              </a:ext>
            </a:extLst>
          </p:cNvPr>
          <p:cNvSpPr txBox="1">
            <a:spLocks noChangeArrowheads="1"/>
          </p:cNvSpPr>
          <p:nvPr/>
        </p:nvSpPr>
        <p:spPr bwMode="auto">
          <a:xfrm>
            <a:off x="358775" y="476250"/>
            <a:ext cx="8424863"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ts val="2400"/>
              </a:spcBef>
              <a:buFontTx/>
              <a:buNone/>
            </a:pPr>
            <a:r>
              <a:rPr lang="el-GR" altLang="en-US" sz="1800"/>
              <a:t>Στην πραγματικότητα η διάταξη φαιάς / λευκής ουσίας στον εγκέφαλο είναι πιο πολύπλοκη, καθώς βαθιά μέσα στη μάζα της λευκής ουσίας υπάρχουν μεμονωμένες ομάδες νευρικών κυττάρων με παρόμοια λειτουργία (π</a:t>
            </a:r>
            <a:r>
              <a:rPr lang="el-GR" altLang="en-US" sz="1800" i="1"/>
              <a:t>υρήνες</a:t>
            </a:r>
            <a:r>
              <a:rPr lang="el-GR" altLang="en-US" sz="1800"/>
              <a:t>) όπως τα βασικά γάγγλια, ο ιππόκαμπος και η αμυγδαλή. Επιπλέον, οι νευρικές ίνες (νευράξονες) της λευκής ουσίας διακρίνονται σε: </a:t>
            </a:r>
          </a:p>
        </p:txBody>
      </p:sp>
      <p:pic>
        <p:nvPicPr>
          <p:cNvPr id="19459" name="Content Placeholder 3" descr="GlobalBestEstimateBufferBMerker.gif">
            <a:extLst>
              <a:ext uri="{FF2B5EF4-FFF2-40B4-BE49-F238E27FC236}">
                <a16:creationId xmlns:a16="http://schemas.microsoft.com/office/drawing/2014/main" id="{73B578C5-BF40-47C0-ACEC-7B0C803D6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988" y="2708275"/>
            <a:ext cx="329565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1">
            <a:extLst>
              <a:ext uri="{FF2B5EF4-FFF2-40B4-BE49-F238E27FC236}">
                <a16:creationId xmlns:a16="http://schemas.microsoft.com/office/drawing/2014/main" id="{C5398299-C9C4-4EB6-9571-E2B62D1160B9}"/>
              </a:ext>
            </a:extLst>
          </p:cNvPr>
          <p:cNvSpPr txBox="1">
            <a:spLocks noChangeArrowheads="1"/>
          </p:cNvSpPr>
          <p:nvPr/>
        </p:nvSpPr>
        <p:spPr bwMode="auto">
          <a:xfrm>
            <a:off x="358775" y="2624138"/>
            <a:ext cx="4933950"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FontTx/>
              <a:buNone/>
            </a:pPr>
            <a:r>
              <a:rPr lang="el-GR" altLang="en-US" sz="1800"/>
              <a:t>α) Συνδετικές (συνδέουν περιοχές του φλοιού στο ίδιο ημισφαίριο)</a:t>
            </a:r>
          </a:p>
          <a:p>
            <a:pPr algn="just" eaLnBrk="1" hangingPunct="1">
              <a:lnSpc>
                <a:spcPct val="150000"/>
              </a:lnSpc>
              <a:spcBef>
                <a:spcPct val="0"/>
              </a:spcBef>
              <a:buFontTx/>
              <a:buNone/>
            </a:pPr>
            <a:r>
              <a:rPr lang="el-GR" altLang="en-US" sz="1800"/>
              <a:t>β) Συνδεσμικές (συνδέουν περιοχές του φλοιού μεταξύ των δύο ημισφαιρίων)</a:t>
            </a:r>
          </a:p>
          <a:p>
            <a:pPr algn="just" eaLnBrk="1" hangingPunct="1">
              <a:lnSpc>
                <a:spcPct val="150000"/>
              </a:lnSpc>
              <a:spcBef>
                <a:spcPct val="0"/>
              </a:spcBef>
              <a:buFontTx/>
              <a:buNone/>
            </a:pPr>
            <a:r>
              <a:rPr lang="el-GR" altLang="en-US" sz="1800"/>
              <a:t>γ) Προβλητικές (συνδέουν τον φλοιό με περιοχές εκτός του φλοιού στον εγκέφαλο ή και στο νωτιαίο μυελό)  </a:t>
            </a:r>
          </a:p>
          <a:p>
            <a:pPr>
              <a:spcBef>
                <a:spcPct val="0"/>
              </a:spcBef>
              <a:buFontTx/>
              <a:buNone/>
            </a:pPr>
            <a:endParaRPr lang="el-GR" altLang="el-GR" sz="1800"/>
          </a:p>
        </p:txBody>
      </p:sp>
      <p:sp>
        <p:nvSpPr>
          <p:cNvPr id="19461" name="Rectangle 4">
            <a:extLst>
              <a:ext uri="{FF2B5EF4-FFF2-40B4-BE49-F238E27FC236}">
                <a16:creationId xmlns:a16="http://schemas.microsoft.com/office/drawing/2014/main" id="{5E3DABDC-F1FC-4679-B5A5-3B8081DD1DFF}"/>
              </a:ext>
            </a:extLst>
          </p:cNvPr>
          <p:cNvSpPr>
            <a:spLocks noChangeArrowheads="1"/>
          </p:cNvSpPr>
          <p:nvPr/>
        </p:nvSpPr>
        <p:spPr bwMode="auto">
          <a:xfrm>
            <a:off x="982663" y="614997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By Bjorn Merker - Own work, CC BY 3.0, https://commons.wikimedia.org/w/index.php?curid=17377653</a:t>
            </a:r>
            <a:endParaRPr lang="el-GR" altLang="en-US" sz="1200"/>
          </a:p>
        </p:txBody>
      </p:sp>
    </p:spTree>
    <p:extLst>
      <p:ext uri="{BB962C8B-B14F-4D97-AF65-F5344CB8AC3E}">
        <p14:creationId xmlns:p14="http://schemas.microsoft.com/office/powerpoint/2010/main" val="3731098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2">
            <a:extLst>
              <a:ext uri="{FF2B5EF4-FFF2-40B4-BE49-F238E27FC236}">
                <a16:creationId xmlns:a16="http://schemas.microsoft.com/office/drawing/2014/main" id="{CC309B23-A83C-46A3-BCBE-6A4B740D99C3}"/>
              </a:ext>
            </a:extLst>
          </p:cNvPr>
          <p:cNvSpPr txBox="1">
            <a:spLocks/>
          </p:cNvSpPr>
          <p:nvPr/>
        </p:nvSpPr>
        <p:spPr>
          <a:xfrm>
            <a:off x="755650" y="115888"/>
            <a:ext cx="7272338" cy="5667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l-GR" altLang="en-US" sz="2800" kern="0" dirty="0"/>
              <a:t>Τομή τμήματος εγκεφαλικού ημισφαιρίου:</a:t>
            </a:r>
            <a:br>
              <a:rPr lang="el-GR" altLang="en-US" sz="2800" kern="0" dirty="0"/>
            </a:br>
            <a:r>
              <a:rPr lang="el-GR" altLang="en-US" sz="5400" kern="0" dirty="0"/>
              <a:t>φαιά και λευκή ουσία</a:t>
            </a:r>
            <a:endParaRPr lang="en-US" altLang="en-US" sz="5400" kern="0" dirty="0"/>
          </a:p>
        </p:txBody>
      </p:sp>
      <p:sp>
        <p:nvSpPr>
          <p:cNvPr id="4" name="Θέση κειμένου 4">
            <a:extLst>
              <a:ext uri="{FF2B5EF4-FFF2-40B4-BE49-F238E27FC236}">
                <a16:creationId xmlns:a16="http://schemas.microsoft.com/office/drawing/2014/main" id="{53AEDF50-03ED-4A3C-B172-1D0C72E9DBFC}"/>
              </a:ext>
            </a:extLst>
          </p:cNvPr>
          <p:cNvSpPr txBox="1">
            <a:spLocks/>
          </p:cNvSpPr>
          <p:nvPr/>
        </p:nvSpPr>
        <p:spPr>
          <a:xfrm>
            <a:off x="1825625" y="5767388"/>
            <a:ext cx="5486400" cy="68594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1800" dirty="0"/>
              <a:t>Ms. Emma Vought [CC BY 4.0 (https://creativecommons.org/licenses/by/4.0)]</a:t>
            </a:r>
            <a:endParaRPr lang="en-US" altLang="en-US" sz="1800" kern="0" dirty="0"/>
          </a:p>
        </p:txBody>
      </p:sp>
      <p:pic>
        <p:nvPicPr>
          <p:cNvPr id="5" name="Εικόνα 4">
            <a:extLst>
              <a:ext uri="{FF2B5EF4-FFF2-40B4-BE49-F238E27FC236}">
                <a16:creationId xmlns:a16="http://schemas.microsoft.com/office/drawing/2014/main" id="{39A7F780-0106-4678-8449-10608EA8D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690" y="1628800"/>
            <a:ext cx="5580620" cy="3961753"/>
          </a:xfrm>
          <a:prstGeom prst="rect">
            <a:avLst/>
          </a:prstGeom>
        </p:spPr>
      </p:pic>
    </p:spTree>
    <p:extLst>
      <p:ext uri="{BB962C8B-B14F-4D97-AF65-F5344CB8AC3E}">
        <p14:creationId xmlns:p14="http://schemas.microsoft.com/office/powerpoint/2010/main" val="421473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64C1BB2-218C-4A48-AA27-CA2C7A6A80F1}"/>
              </a:ext>
            </a:extLst>
          </p:cNvPr>
          <p:cNvSpPr>
            <a:spLocks noGrp="1"/>
          </p:cNvSpPr>
          <p:nvPr>
            <p:ph idx="1"/>
          </p:nvPr>
        </p:nvSpPr>
        <p:spPr>
          <a:xfrm>
            <a:off x="467544" y="856993"/>
            <a:ext cx="8077424" cy="4518638"/>
          </a:xfrm>
        </p:spPr>
        <p:txBody>
          <a:bodyPr/>
          <a:lstStyle/>
          <a:p>
            <a:pPr algn="just">
              <a:defRPr/>
            </a:pPr>
            <a:r>
              <a:rPr lang="el-GR" sz="1738" dirty="0"/>
              <a:t>Μπορεί να θεωρηθεί ως το ανάλογο του κεντρικού υπολογιστή ή του συντονιστικού κέντρου ενός τηλεπικοινωνιακού δικτύου. </a:t>
            </a:r>
            <a:endParaRPr lang="en-US" sz="1738" dirty="0"/>
          </a:p>
          <a:p>
            <a:pPr algn="just">
              <a:defRPr/>
            </a:pPr>
            <a:r>
              <a:rPr lang="el-GR" sz="1738" dirty="0"/>
              <a:t>Αποτελεί το σημαντικότερο, πολυπλοκότερο και πλέον εξελιγμένο όργανο του ΝΣ.</a:t>
            </a:r>
          </a:p>
          <a:p>
            <a:pPr algn="just">
              <a:defRPr/>
            </a:pPr>
            <a:r>
              <a:rPr lang="el-GR" sz="1738" dirty="0"/>
              <a:t>Περιέχει τα νευρικά κέντρα που ρυθμίζουν τις περισσότερες και σημαντικότερες λειτουργίες αισθητικές, κινητικές, ανώτερες πνευματικές, ορμονικές αλλά και σπλαχνικές όπως η αναπνοή και η καρδιακή λειτουργία*. </a:t>
            </a:r>
          </a:p>
          <a:p>
            <a:pPr algn="just">
              <a:defRPr/>
            </a:pPr>
            <a:r>
              <a:rPr lang="el-GR" sz="1738" dirty="0"/>
              <a:t>Αντιστοιχεί στο 2-3% του βάρους του σώματος με μέσες τιμές για ενήλικα άτομα: </a:t>
            </a:r>
          </a:p>
          <a:p>
            <a:pPr marL="692797" algn="just">
              <a:buFont typeface="Wingdings" panose="05000000000000000000" pitchFamily="2" charset="2"/>
              <a:buChar char="ü"/>
              <a:defRPr/>
            </a:pPr>
            <a:r>
              <a:rPr lang="el-GR" sz="1738" dirty="0"/>
              <a:t>Άνδρες: 1350 </a:t>
            </a:r>
            <a:r>
              <a:rPr lang="en-US" sz="1738" dirty="0"/>
              <a:t>gr</a:t>
            </a:r>
          </a:p>
          <a:p>
            <a:pPr marL="692797" algn="just">
              <a:buFont typeface="Wingdings" panose="05000000000000000000" pitchFamily="2" charset="2"/>
              <a:buChar char="ü"/>
              <a:defRPr/>
            </a:pPr>
            <a:r>
              <a:rPr lang="el-GR" sz="1738" dirty="0"/>
              <a:t>Γυναίκες: 1250 </a:t>
            </a:r>
            <a:r>
              <a:rPr lang="en-US" sz="1738" dirty="0"/>
              <a:t>gr</a:t>
            </a:r>
            <a:endParaRPr lang="el-GR" sz="1738" dirty="0"/>
          </a:p>
          <a:p>
            <a:pPr algn="just">
              <a:defRPr/>
            </a:pPr>
            <a:r>
              <a:rPr lang="el-GR" sz="1738" dirty="0"/>
              <a:t>Περιέχει περίπου 100 δισεκατομμύρια νευρώνες (και πολύ περισσότερο νευρογλοιακά κύτταρα). Ο αριθμός των συνάψεων στον εγκέφαλο φθάνει τα 100 τρισεκατομμύρια. </a:t>
            </a:r>
          </a:p>
          <a:p>
            <a:pPr algn="just">
              <a:defRPr/>
            </a:pPr>
            <a:r>
              <a:rPr lang="el-GR" sz="1738" dirty="0"/>
              <a:t>Περικλείεται από τα οστά του κρανίου και καλύπτεται από προστατευτικά περιβλήματα (μήνιγγες) που παρεμβάλλονται μεταξύ εγκεφάλου και κρανίου.</a:t>
            </a:r>
            <a:endParaRPr lang="en-US" sz="1738" dirty="0"/>
          </a:p>
          <a:p>
            <a:pPr algn="just">
              <a:defRPr/>
            </a:pPr>
            <a:endParaRPr lang="el-GR" sz="1738" dirty="0"/>
          </a:p>
        </p:txBody>
      </p:sp>
      <p:sp>
        <p:nvSpPr>
          <p:cNvPr id="29699" name="TextBox 1">
            <a:extLst>
              <a:ext uri="{FF2B5EF4-FFF2-40B4-BE49-F238E27FC236}">
                <a16:creationId xmlns:a16="http://schemas.microsoft.com/office/drawing/2014/main" id="{B16EB3DF-B2EF-40C4-B86D-5B6534802902}"/>
              </a:ext>
            </a:extLst>
          </p:cNvPr>
          <p:cNvSpPr txBox="1">
            <a:spLocks noChangeArrowheads="1"/>
          </p:cNvSpPr>
          <p:nvPr/>
        </p:nvSpPr>
        <p:spPr bwMode="auto">
          <a:xfrm>
            <a:off x="599032" y="5792548"/>
            <a:ext cx="7866231" cy="92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l-GR" altLang="el-GR" sz="1352" dirty="0"/>
              <a:t>* (Εξαίρεση αποτελούν μερικές σπλαχνικές λειτουργίες, π.χ. η εντερική λειτουργία, οι οποίες ρυθμίζονται από νευρικά κέντρα του αυτόνομου ΝΣ που βρίσκονται (κυρίως) στον νωτιαίο μυελό (για περισσότερες πληροφορίες βλ. σχετική διάλεξη για το ΑΝΣ).</a:t>
            </a:r>
          </a:p>
          <a:p>
            <a:endParaRPr lang="el-GR" altLang="el-GR" sz="1352" dirty="0"/>
          </a:p>
        </p:txBody>
      </p:sp>
      <p:sp>
        <p:nvSpPr>
          <p:cNvPr id="2" name="TextBox 1">
            <a:extLst>
              <a:ext uri="{FF2B5EF4-FFF2-40B4-BE49-F238E27FC236}">
                <a16:creationId xmlns:a16="http://schemas.microsoft.com/office/drawing/2014/main" id="{8D869D26-37E1-44DF-A114-B94238C01F15}"/>
              </a:ext>
            </a:extLst>
          </p:cNvPr>
          <p:cNvSpPr txBox="1"/>
          <p:nvPr/>
        </p:nvSpPr>
        <p:spPr>
          <a:xfrm>
            <a:off x="1403648" y="260648"/>
            <a:ext cx="6840760" cy="523220"/>
          </a:xfrm>
          <a:prstGeom prst="rect">
            <a:avLst/>
          </a:prstGeom>
          <a:noFill/>
        </p:spPr>
        <p:txBody>
          <a:bodyPr wrap="square" rtlCol="0">
            <a:spAutoFit/>
          </a:bodyPr>
          <a:lstStyle/>
          <a:p>
            <a:pPr algn="ctr"/>
            <a:r>
              <a:rPr lang="el-GR" sz="2800" b="1" dirty="0"/>
              <a:t>Εγκέφαλος</a:t>
            </a:r>
          </a:p>
        </p:txBody>
      </p:sp>
    </p:spTree>
    <p:extLst>
      <p:ext uri="{BB962C8B-B14F-4D97-AF65-F5344CB8AC3E}">
        <p14:creationId xmlns:p14="http://schemas.microsoft.com/office/powerpoint/2010/main" val="153381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16880712-5A89-4621-B3A7-985E07C118D7}"/>
              </a:ext>
            </a:extLst>
          </p:cNvPr>
          <p:cNvSpPr txBox="1">
            <a:spLocks noChangeArrowheads="1"/>
          </p:cNvSpPr>
          <p:nvPr/>
        </p:nvSpPr>
        <p:spPr bwMode="auto">
          <a:xfrm>
            <a:off x="395288" y="549275"/>
            <a:ext cx="842486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l-GR" altLang="el-GR" sz="2400"/>
              <a:t>Το </a:t>
            </a:r>
            <a:r>
              <a:rPr lang="el-GR" altLang="el-GR" sz="2400" b="1"/>
              <a:t>νευρικό σύστημα </a:t>
            </a:r>
            <a:r>
              <a:rPr lang="el-GR" altLang="el-GR" sz="2400"/>
              <a:t>είναι εξαιρετικά πολύπλοκο</a:t>
            </a:r>
            <a:r>
              <a:rPr lang="en-US" altLang="el-GR" sz="2400"/>
              <a:t> </a:t>
            </a:r>
            <a:r>
              <a:rPr lang="el-GR" altLang="el-GR" sz="2400"/>
              <a:t>και εκτεταμένο δίκτυο νευρικών κυττάρων συνδεδεμένων μεταξύ τους αλλά και με άλλα κύτταρα (μυϊκά, κύτταρα αισθητηρίων ή εσωτερικών οργάνων ή αδένων). Διαθέτει </a:t>
            </a:r>
            <a:r>
              <a:rPr lang="el-GR" altLang="el-GR" sz="2400" i="1"/>
              <a:t>ικανότητα ανίχνευσης και αντίληψης μεταβολών και ερεθισμάτων </a:t>
            </a:r>
            <a:r>
              <a:rPr lang="el-GR" altLang="el-GR" sz="2400"/>
              <a:t>από το εξωτερικό αλλά και το εσωτερικό περιβάλλον, όπως επίσης και την </a:t>
            </a:r>
            <a:r>
              <a:rPr lang="el-GR" altLang="el-GR" sz="2400" i="1"/>
              <a:t>ικανότητα</a:t>
            </a:r>
            <a:r>
              <a:rPr lang="el-GR" altLang="el-GR" sz="2400"/>
              <a:t> οργάνωσης και ρύθμισης της κατά περίπτωση </a:t>
            </a:r>
            <a:r>
              <a:rPr lang="el-GR" altLang="el-GR" sz="2400" i="1"/>
              <a:t>κατάλληλης ανταπόκρισης </a:t>
            </a:r>
            <a:r>
              <a:rPr lang="el-GR" altLang="el-GR" sz="2400"/>
              <a:t>του οργανισμού </a:t>
            </a:r>
            <a:r>
              <a:rPr lang="el-GR" altLang="el-GR" sz="2400" i="1"/>
              <a:t>σε αυτές τις πληροφορίες</a:t>
            </a:r>
            <a:r>
              <a:rPr lang="el-GR" altLang="el-GR" sz="2400"/>
              <a:t>, η οποία πραγματοποιείται κατόπιν εντολής του νευρικού συστήματος προς τα εκτελεστικά όργανα του σώματος (μύες, αδένες, σπλάχνα). </a:t>
            </a:r>
            <a:r>
              <a:rPr lang="el-GR" altLang="el-GR" sz="2400" i="1"/>
              <a:t>Επιπλέον, επιτελεί όλες τις ανώτερες πνευματικές λειτουργίες </a:t>
            </a:r>
            <a:r>
              <a:rPr lang="el-GR" altLang="el-GR" sz="2400"/>
              <a:t>(σκέψη, μνήμη, κρίση, υπολογισμοί, συναισθήματα).</a:t>
            </a:r>
          </a:p>
          <a:p>
            <a:pPr algn="just">
              <a:spcBef>
                <a:spcPct val="0"/>
              </a:spcBef>
              <a:buFontTx/>
              <a:buNone/>
            </a:pPr>
            <a:r>
              <a:rPr lang="el-GR" altLang="el-GR" sz="2400"/>
              <a:t>Η δομή του Ν.Σ. θα μπορούσε να συγκριθεί με εκείνη ενός τηλεπικοινωνιακού δικτύου.</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Box 7">
            <a:extLst>
              <a:ext uri="{FF2B5EF4-FFF2-40B4-BE49-F238E27FC236}">
                <a16:creationId xmlns:a16="http://schemas.microsoft.com/office/drawing/2014/main" id="{7EA33323-4F84-498E-B2D6-03567A0BE3E5}"/>
              </a:ext>
            </a:extLst>
          </p:cNvPr>
          <p:cNvSpPr txBox="1">
            <a:spLocks noChangeArrowheads="1"/>
          </p:cNvSpPr>
          <p:nvPr/>
        </p:nvSpPr>
        <p:spPr bwMode="auto">
          <a:xfrm>
            <a:off x="399771" y="230088"/>
            <a:ext cx="8344458" cy="50828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2703" b="1">
                <a:solidFill>
                  <a:srgbClr val="000099"/>
                </a:solidFill>
              </a:rPr>
              <a:t>Τμήματα του Κεντρικού Νευρικού Συστήματος</a:t>
            </a:r>
          </a:p>
        </p:txBody>
      </p:sp>
      <p:sp>
        <p:nvSpPr>
          <p:cNvPr id="11272" name="Text Box 8">
            <a:extLst>
              <a:ext uri="{FF2B5EF4-FFF2-40B4-BE49-F238E27FC236}">
                <a16:creationId xmlns:a16="http://schemas.microsoft.com/office/drawing/2014/main" id="{FA759EC5-4CAA-4E0F-9986-9919F6A3CC01}"/>
              </a:ext>
            </a:extLst>
          </p:cNvPr>
          <p:cNvSpPr txBox="1">
            <a:spLocks noChangeArrowheads="1"/>
          </p:cNvSpPr>
          <p:nvPr/>
        </p:nvSpPr>
        <p:spPr bwMode="auto">
          <a:xfrm>
            <a:off x="399771" y="1001076"/>
            <a:ext cx="8344458" cy="44903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2318" b="1">
                <a:solidFill>
                  <a:srgbClr val="000099"/>
                </a:solidFill>
              </a:rPr>
              <a:t>Εγκέφαλος</a:t>
            </a:r>
          </a:p>
        </p:txBody>
      </p:sp>
      <p:pic>
        <p:nvPicPr>
          <p:cNvPr id="30724" name="Picture 11" descr="Brain sagittal">
            <a:extLst>
              <a:ext uri="{FF2B5EF4-FFF2-40B4-BE49-F238E27FC236}">
                <a16:creationId xmlns:a16="http://schemas.microsoft.com/office/drawing/2014/main" id="{93B8F693-55CD-4239-A7BE-23DFD2DE8E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1947" y="1301502"/>
            <a:ext cx="4814464" cy="532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1">
            <a:extLst>
              <a:ext uri="{FF2B5EF4-FFF2-40B4-BE49-F238E27FC236}">
                <a16:creationId xmlns:a16="http://schemas.microsoft.com/office/drawing/2014/main" id="{B75F9CBD-F683-4047-8B05-9F9E824BB593}"/>
              </a:ext>
            </a:extLst>
          </p:cNvPr>
          <p:cNvSpPr txBox="1">
            <a:spLocks noChangeArrowheads="1"/>
          </p:cNvSpPr>
          <p:nvPr/>
        </p:nvSpPr>
        <p:spPr bwMode="auto">
          <a:xfrm>
            <a:off x="408969" y="2003515"/>
            <a:ext cx="2990456" cy="98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Wingdings" panose="05000000000000000000" pitchFamily="2" charset="2"/>
              <a:buChar char="§"/>
            </a:pPr>
            <a:r>
              <a:rPr lang="el-GR" altLang="en-US" sz="1931"/>
              <a:t>Ημισφαίρια (2)*</a:t>
            </a:r>
          </a:p>
          <a:p>
            <a:pPr>
              <a:spcBef>
                <a:spcPct val="0"/>
              </a:spcBef>
              <a:buFont typeface="Wingdings" panose="05000000000000000000" pitchFamily="2" charset="2"/>
              <a:buChar char="§"/>
            </a:pPr>
            <a:r>
              <a:rPr lang="el-GR" altLang="en-US" sz="1931"/>
              <a:t>Εγκεφαλικό στέλεχος*</a:t>
            </a:r>
          </a:p>
          <a:p>
            <a:pPr>
              <a:spcBef>
                <a:spcPct val="0"/>
              </a:spcBef>
              <a:buFont typeface="Wingdings" panose="05000000000000000000" pitchFamily="2" charset="2"/>
              <a:buChar char="§"/>
            </a:pPr>
            <a:r>
              <a:rPr lang="el-GR" altLang="en-US" sz="1931"/>
              <a:t>Παρεγκεφαλίδα </a:t>
            </a:r>
          </a:p>
        </p:txBody>
      </p:sp>
      <p:sp>
        <p:nvSpPr>
          <p:cNvPr id="30726" name="Ορθογώνιο 1">
            <a:extLst>
              <a:ext uri="{FF2B5EF4-FFF2-40B4-BE49-F238E27FC236}">
                <a16:creationId xmlns:a16="http://schemas.microsoft.com/office/drawing/2014/main" id="{FA6BD2D7-264D-4723-8883-ACC5DCA7A348}"/>
              </a:ext>
            </a:extLst>
          </p:cNvPr>
          <p:cNvSpPr>
            <a:spLocks noChangeArrowheads="1"/>
          </p:cNvSpPr>
          <p:nvPr/>
        </p:nvSpPr>
        <p:spPr bwMode="auto">
          <a:xfrm>
            <a:off x="2910467" y="6223260"/>
            <a:ext cx="4414408" cy="44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59">
                <a:solidFill>
                  <a:srgbClr val="000000"/>
                </a:solidFill>
              </a:rPr>
              <a:t>“</a:t>
            </a:r>
            <a:r>
              <a:rPr lang="en-US" altLang="en-US" sz="1159">
                <a:solidFill>
                  <a:srgbClr val="000000"/>
                </a:solidFill>
                <a:hlinkClick r:id="rId3"/>
              </a:rPr>
              <a:t>Brain sagittal section stem highlighted</a:t>
            </a:r>
            <a:r>
              <a:rPr lang="en-US" altLang="en-US" sz="1159">
                <a:solidFill>
                  <a:srgbClr val="000000"/>
                </a:solidFill>
              </a:rPr>
              <a:t>” </a:t>
            </a:r>
            <a:r>
              <a:rPr lang="el-GR" altLang="en-US" sz="1159">
                <a:solidFill>
                  <a:srgbClr val="000000"/>
                </a:solidFill>
              </a:rPr>
              <a:t>από </a:t>
            </a:r>
            <a:r>
              <a:rPr lang="en-US" altLang="en-US" sz="1159">
                <a:solidFill>
                  <a:srgbClr val="000000"/>
                </a:solidFill>
                <a:hlinkClick r:id="rId3"/>
              </a:rPr>
              <a:t>wikivet.net</a:t>
            </a:r>
            <a:r>
              <a:rPr lang="el-GR" altLang="en-US" sz="1159">
                <a:solidFill>
                  <a:srgbClr val="000000"/>
                </a:solidFill>
              </a:rPr>
              <a:t> διαθέσιμο με άδεια </a:t>
            </a:r>
            <a:r>
              <a:rPr lang="en-US" altLang="en-US" sz="1159">
                <a:hlinkClick r:id="rId4"/>
              </a:rPr>
              <a:t>CC BY-NC-ND 3.0</a:t>
            </a:r>
            <a:endParaRPr lang="el-GR" altLang="en-US" sz="1159"/>
          </a:p>
        </p:txBody>
      </p:sp>
      <p:sp>
        <p:nvSpPr>
          <p:cNvPr id="30727" name="TextBox 1">
            <a:extLst>
              <a:ext uri="{FF2B5EF4-FFF2-40B4-BE49-F238E27FC236}">
                <a16:creationId xmlns:a16="http://schemas.microsoft.com/office/drawing/2014/main" id="{12A4BD62-DA55-4F1B-9D28-D14168DAB7E5}"/>
              </a:ext>
            </a:extLst>
          </p:cNvPr>
          <p:cNvSpPr txBox="1">
            <a:spLocks noChangeArrowheads="1"/>
          </p:cNvSpPr>
          <p:nvPr/>
        </p:nvSpPr>
        <p:spPr bwMode="auto">
          <a:xfrm>
            <a:off x="408967" y="1574335"/>
            <a:ext cx="4163033" cy="35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738"/>
              <a:t>Περιγραφική (απλοποιημένη) διαίρεση</a:t>
            </a:r>
          </a:p>
        </p:txBody>
      </p:sp>
      <p:sp>
        <p:nvSpPr>
          <p:cNvPr id="30728" name="TextBox 2">
            <a:extLst>
              <a:ext uri="{FF2B5EF4-FFF2-40B4-BE49-F238E27FC236}">
                <a16:creationId xmlns:a16="http://schemas.microsoft.com/office/drawing/2014/main" id="{3C77325B-5178-403F-8468-D2C681726412}"/>
              </a:ext>
            </a:extLst>
          </p:cNvPr>
          <p:cNvSpPr txBox="1">
            <a:spLocks noChangeArrowheads="1"/>
          </p:cNvSpPr>
          <p:nvPr/>
        </p:nvSpPr>
        <p:spPr bwMode="auto">
          <a:xfrm>
            <a:off x="408967" y="2989093"/>
            <a:ext cx="2501498" cy="80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545"/>
              <a:t>* Μεταξύ ημισφαιρίων και στελέχους παρεμβάλλεται ο διάμεσος εγκέφαλος</a:t>
            </a:r>
          </a:p>
        </p:txBody>
      </p:sp>
      <p:sp>
        <p:nvSpPr>
          <p:cNvPr id="30729" name="TextBox 1">
            <a:extLst>
              <a:ext uri="{FF2B5EF4-FFF2-40B4-BE49-F238E27FC236}">
                <a16:creationId xmlns:a16="http://schemas.microsoft.com/office/drawing/2014/main" id="{A1199DE0-85C3-41B5-A531-95BD2118599C}"/>
              </a:ext>
            </a:extLst>
          </p:cNvPr>
          <p:cNvSpPr txBox="1">
            <a:spLocks noChangeArrowheads="1"/>
          </p:cNvSpPr>
          <p:nvPr/>
        </p:nvSpPr>
        <p:spPr bwMode="auto">
          <a:xfrm>
            <a:off x="399771" y="3875041"/>
            <a:ext cx="4103255" cy="62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l-GR" sz="1738"/>
              <a:t>Υπάρχει επίσης η αναλυτικότερη εμβρυολογική διαίρεση του εγκεφάλου: </a:t>
            </a:r>
          </a:p>
        </p:txBody>
      </p:sp>
      <p:sp>
        <p:nvSpPr>
          <p:cNvPr id="3" name="TextBox 2">
            <a:extLst>
              <a:ext uri="{FF2B5EF4-FFF2-40B4-BE49-F238E27FC236}">
                <a16:creationId xmlns:a16="http://schemas.microsoft.com/office/drawing/2014/main" id="{928C6EC6-954D-412F-B0C5-3CB2FD422AC5}"/>
              </a:ext>
            </a:extLst>
          </p:cNvPr>
          <p:cNvSpPr txBox="1"/>
          <p:nvPr/>
        </p:nvSpPr>
        <p:spPr>
          <a:xfrm>
            <a:off x="408968" y="4554062"/>
            <a:ext cx="4587613" cy="1839478"/>
          </a:xfrm>
          <a:prstGeom prst="rect">
            <a:avLst/>
          </a:prstGeom>
          <a:noFill/>
        </p:spPr>
        <p:txBody>
          <a:bodyPr>
            <a:spAutoFit/>
          </a:bodyPr>
          <a:lstStyle/>
          <a:p>
            <a:pPr marL="241654" indent="-241654">
              <a:spcAft>
                <a:spcPts val="508"/>
              </a:spcAft>
              <a:buClr>
                <a:schemeClr val="accent2">
                  <a:lumMod val="75000"/>
                </a:schemeClr>
              </a:buClr>
              <a:buFont typeface="Wingdings" panose="05000000000000000000" pitchFamily="2" charset="2"/>
              <a:buChar char="ü"/>
              <a:defRPr/>
            </a:pPr>
            <a:r>
              <a:rPr lang="el-GR" sz="1545" dirty="0"/>
              <a:t>Τελικός εγκέφαλος (εγκεφαλικά ημισφαίρια)</a:t>
            </a:r>
          </a:p>
          <a:p>
            <a:pPr marL="241654" indent="-241654">
              <a:spcAft>
                <a:spcPts val="508"/>
              </a:spcAft>
              <a:buClr>
                <a:schemeClr val="accent2">
                  <a:lumMod val="75000"/>
                </a:schemeClr>
              </a:buClr>
              <a:buFont typeface="Wingdings" panose="05000000000000000000" pitchFamily="2" charset="2"/>
              <a:buChar char="ü"/>
              <a:defRPr/>
            </a:pPr>
            <a:r>
              <a:rPr lang="el-GR" sz="1545" dirty="0"/>
              <a:t>Διάμεσος εγκέφαλος (θάλαμος, υποθάλαμος)</a:t>
            </a:r>
          </a:p>
          <a:p>
            <a:pPr marL="241654" indent="-241654">
              <a:spcAft>
                <a:spcPts val="508"/>
              </a:spcAft>
              <a:buClr>
                <a:schemeClr val="accent2">
                  <a:lumMod val="75000"/>
                </a:schemeClr>
              </a:buClr>
              <a:buFont typeface="Wingdings" panose="05000000000000000000" pitchFamily="2" charset="2"/>
              <a:buChar char="ü"/>
              <a:defRPr/>
            </a:pPr>
            <a:r>
              <a:rPr lang="el-GR" sz="1545" dirty="0"/>
              <a:t>Μέσος εγκέφαλος</a:t>
            </a:r>
          </a:p>
          <a:p>
            <a:pPr marL="241654" indent="-241654">
              <a:spcAft>
                <a:spcPts val="508"/>
              </a:spcAft>
              <a:buClr>
                <a:schemeClr val="accent2">
                  <a:lumMod val="75000"/>
                </a:schemeClr>
              </a:buClr>
              <a:buFont typeface="Wingdings" panose="05000000000000000000" pitchFamily="2" charset="2"/>
              <a:buChar char="ü"/>
              <a:defRPr/>
            </a:pPr>
            <a:r>
              <a:rPr lang="el-GR" sz="1545" dirty="0"/>
              <a:t>Οπίσθιος εγκέφαλος (γέφυρα, παρεγκεφαλίδα)</a:t>
            </a:r>
          </a:p>
          <a:p>
            <a:pPr marL="241654" indent="-241654">
              <a:spcAft>
                <a:spcPts val="508"/>
              </a:spcAft>
              <a:buClr>
                <a:schemeClr val="accent2">
                  <a:lumMod val="75000"/>
                </a:schemeClr>
              </a:buClr>
              <a:buFont typeface="Wingdings" panose="05000000000000000000" pitchFamily="2" charset="2"/>
              <a:buChar char="ü"/>
              <a:defRPr/>
            </a:pPr>
            <a:r>
              <a:rPr lang="el-GR" sz="1545" dirty="0"/>
              <a:t>Έσχατος εγκέφαλος (προμήκης) </a:t>
            </a:r>
          </a:p>
          <a:p>
            <a:pPr>
              <a:defRPr/>
            </a:pPr>
            <a:endParaRPr lang="el-GR" sz="1545" dirty="0"/>
          </a:p>
        </p:txBody>
      </p:sp>
    </p:spTree>
    <p:extLst>
      <p:ext uri="{BB962C8B-B14F-4D97-AF65-F5344CB8AC3E}">
        <p14:creationId xmlns:p14="http://schemas.microsoft.com/office/powerpoint/2010/main" val="34540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linds(horizontal)">
                                      <p:cBhvr>
                                        <p:cTn id="7" dur="500"/>
                                        <p:tgtEl>
                                          <p:spTgt spid="1127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72"/>
                                        </p:tgtEl>
                                        <p:attrNameLst>
                                          <p:attrName>style.visibility</p:attrName>
                                        </p:attrNameLst>
                                      </p:cBhvr>
                                      <p:to>
                                        <p:strVal val="visible"/>
                                      </p:to>
                                    </p:set>
                                    <p:animEffect transition="in" filter="blinds(horizontal)">
                                      <p:cBhvr>
                                        <p:cTn id="10"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7E0F3A93-FE80-4E8C-9747-15EBE76FD7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088" y="1134428"/>
            <a:ext cx="6327319" cy="55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AB3C81F-4977-4833-A738-43E413CD5E60}"/>
              </a:ext>
            </a:extLst>
          </p:cNvPr>
          <p:cNvSpPr/>
          <p:nvPr/>
        </p:nvSpPr>
        <p:spPr>
          <a:xfrm>
            <a:off x="330797" y="6140490"/>
            <a:ext cx="2225598" cy="449097"/>
          </a:xfrm>
          <a:prstGeom prst="rect">
            <a:avLst/>
          </a:prstGeom>
        </p:spPr>
        <p:txBody>
          <a:bodyPr>
            <a:spAutoFit/>
          </a:bodyPr>
          <a:lstStyle/>
          <a:p>
            <a:pPr eaLnBrk="1" hangingPunct="1">
              <a:defRPr/>
            </a:pPr>
            <a:r>
              <a:rPr lang="en-US" sz="1159" dirty="0">
                <a:solidFill>
                  <a:srgbClr val="000000"/>
                </a:solidFill>
              </a:rPr>
              <a:t>“</a:t>
            </a:r>
            <a:r>
              <a:rPr lang="en-US" sz="1159" dirty="0">
                <a:hlinkClick r:id="rId3"/>
              </a:rPr>
              <a:t>Gray720</a:t>
            </a:r>
            <a:r>
              <a:rPr lang="en-US" sz="1159" dirty="0">
                <a:solidFill>
                  <a:srgbClr val="000000"/>
                </a:solidFill>
              </a:rPr>
              <a:t>” </a:t>
            </a:r>
            <a:r>
              <a:rPr lang="el-GR" sz="1159" dirty="0">
                <a:solidFill>
                  <a:srgbClr val="000000"/>
                </a:solidFill>
              </a:rPr>
              <a:t>από </a:t>
            </a:r>
            <a:r>
              <a:rPr lang="en-US" sz="1159" dirty="0">
                <a:hlinkClick r:id="rId4"/>
              </a:rPr>
              <a:t>Pngbot</a:t>
            </a:r>
            <a:r>
              <a:rPr lang="el-GR" sz="1159" dirty="0"/>
              <a:t> </a:t>
            </a:r>
          </a:p>
          <a:p>
            <a:pPr eaLnBrk="1" hangingPunct="1">
              <a:defRPr/>
            </a:pPr>
            <a:r>
              <a:rPr lang="el-GR" sz="1159" dirty="0"/>
              <a:t>διαθέσιμο ως κοινό κτήμα</a:t>
            </a:r>
            <a:endParaRPr lang="en-US" sz="1159" dirty="0">
              <a:solidFill>
                <a:srgbClr val="000000"/>
              </a:solidFill>
            </a:endParaRPr>
          </a:p>
        </p:txBody>
      </p:sp>
      <p:sp>
        <p:nvSpPr>
          <p:cNvPr id="34822" name="Text Box 6">
            <a:extLst>
              <a:ext uri="{FF2B5EF4-FFF2-40B4-BE49-F238E27FC236}">
                <a16:creationId xmlns:a16="http://schemas.microsoft.com/office/drawing/2014/main" id="{CC26C805-A219-4A97-A7DF-A9A54C3115A6}"/>
              </a:ext>
            </a:extLst>
          </p:cNvPr>
          <p:cNvSpPr txBox="1">
            <a:spLocks noChangeArrowheads="1"/>
          </p:cNvSpPr>
          <p:nvPr/>
        </p:nvSpPr>
        <p:spPr bwMode="auto">
          <a:xfrm>
            <a:off x="1999993" y="369571"/>
            <a:ext cx="5145546"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931"/>
              <a:t> </a:t>
            </a:r>
            <a:r>
              <a:rPr lang="el-GR" altLang="en-US" sz="1931" b="1" u="sng">
                <a:solidFill>
                  <a:srgbClr val="000099"/>
                </a:solidFill>
              </a:rPr>
              <a:t>Εγκέφαλος (πλαγία εσωτερική τομή)</a:t>
            </a:r>
            <a:endParaRPr lang="en-US" altLang="en-US" sz="1931"/>
          </a:p>
        </p:txBody>
      </p:sp>
    </p:spTree>
    <p:extLst>
      <p:ext uri="{BB962C8B-B14F-4D97-AF65-F5344CB8AC3E}">
        <p14:creationId xmlns:p14="http://schemas.microsoft.com/office/powerpoint/2010/main" val="1907171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blinds(horizontal)">
                                      <p:cBhvr>
                                        <p:cTn id="7" dur="500"/>
                                        <p:tgtEl>
                                          <p:spTgt spid="34822"/>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34822"/>
                                        </p:tgtEl>
                                        <p:attrNameLst>
                                          <p:attrName>style.visibility</p:attrName>
                                        </p:attrNameLst>
                                      </p:cBhvr>
                                      <p:to>
                                        <p:strVal val="visible"/>
                                      </p:to>
                                    </p:set>
                                    <p:animEffect transition="in" filter="blinds(horizontal)">
                                      <p:cBhvr>
                                        <p:cTn id="10"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3482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a:extLst>
              <a:ext uri="{FF2B5EF4-FFF2-40B4-BE49-F238E27FC236}">
                <a16:creationId xmlns:a16="http://schemas.microsoft.com/office/drawing/2014/main" id="{50F26621-A272-4D3B-BBC7-4429B3CE4208}"/>
              </a:ext>
            </a:extLst>
          </p:cNvPr>
          <p:cNvSpPr txBox="1">
            <a:spLocks noChangeArrowheads="1"/>
          </p:cNvSpPr>
          <p:nvPr/>
        </p:nvSpPr>
        <p:spPr bwMode="auto">
          <a:xfrm>
            <a:off x="539255" y="440080"/>
            <a:ext cx="8273951" cy="314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66700" algn="l"/>
              </a:tabLst>
              <a:defRPr sz="3200">
                <a:solidFill>
                  <a:schemeClr val="tx1"/>
                </a:solidFill>
                <a:latin typeface="Arial" panose="020B0604020202020204" pitchFamily="34" charset="0"/>
              </a:defRPr>
            </a:lvl1pPr>
            <a:lvl2pPr marL="742950" indent="-285750">
              <a:spcBef>
                <a:spcPct val="20000"/>
              </a:spcBef>
              <a:buChar char="–"/>
              <a:tabLst>
                <a:tab pos="266700" algn="l"/>
              </a:tabLst>
              <a:defRPr sz="2800">
                <a:solidFill>
                  <a:schemeClr val="tx1"/>
                </a:solidFill>
                <a:latin typeface="Arial" panose="020B0604020202020204" pitchFamily="34" charset="0"/>
              </a:defRPr>
            </a:lvl2pPr>
            <a:lvl3pPr marL="1143000" indent="-228600">
              <a:spcBef>
                <a:spcPct val="20000"/>
              </a:spcBef>
              <a:buChar char="•"/>
              <a:tabLst>
                <a:tab pos="266700" algn="l"/>
              </a:tabLst>
              <a:defRPr sz="2400">
                <a:solidFill>
                  <a:schemeClr val="tx1"/>
                </a:solidFill>
                <a:latin typeface="Arial" panose="020B0604020202020204" pitchFamily="34" charset="0"/>
              </a:defRPr>
            </a:lvl3pPr>
            <a:lvl4pPr marL="1600200" indent="-228600">
              <a:spcBef>
                <a:spcPct val="20000"/>
              </a:spcBef>
              <a:buChar char="–"/>
              <a:tabLst>
                <a:tab pos="266700" algn="l"/>
              </a:tabLst>
              <a:defRPr sz="2000">
                <a:solidFill>
                  <a:schemeClr val="tx1"/>
                </a:solidFill>
                <a:latin typeface="Arial" panose="020B0604020202020204" pitchFamily="34" charset="0"/>
              </a:defRPr>
            </a:lvl4pPr>
            <a:lvl5pPr marL="2057400" indent="-228600">
              <a:spcBef>
                <a:spcPct val="20000"/>
              </a:spcBef>
              <a:buChar char="»"/>
              <a:tabLst>
                <a:tab pos="2667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9pPr>
          </a:lstStyle>
          <a:p>
            <a:pPr eaLnBrk="1" hangingPunct="1">
              <a:spcBef>
                <a:spcPct val="0"/>
              </a:spcBef>
              <a:buFontTx/>
              <a:buNone/>
            </a:pPr>
            <a:r>
              <a:rPr lang="el-GR" altLang="en-US" sz="3089" b="1" dirty="0">
                <a:solidFill>
                  <a:srgbClr val="000099"/>
                </a:solidFill>
              </a:rPr>
              <a:t>Εγκεφαλικά ημισφαίρια (δεξιό – αριστερό)</a:t>
            </a:r>
          </a:p>
          <a:p>
            <a:pPr eaLnBrk="1" hangingPunct="1">
              <a:spcBef>
                <a:spcPct val="0"/>
              </a:spcBef>
              <a:buFontTx/>
              <a:buNone/>
            </a:pPr>
            <a:endParaRPr lang="el-GR" altLang="en-US" sz="1834" dirty="0"/>
          </a:p>
          <a:p>
            <a:pPr marL="300346" indent="-300346" algn="just" eaLnBrk="1" hangingPunct="1">
              <a:spcBef>
                <a:spcPct val="0"/>
              </a:spcBef>
              <a:spcAft>
                <a:spcPct val="20000"/>
              </a:spcAft>
              <a:buFont typeface="Wingdings" panose="05000000000000000000" pitchFamily="2" charset="2"/>
              <a:buChar char="§"/>
            </a:pPr>
            <a:r>
              <a:rPr lang="el-GR" altLang="en-US" sz="1738" dirty="0"/>
              <a:t>Συνιστούν τον τελικό εγκέφαλο (σύμφωνα με την εμβρυολογική διαίρεση). Αποτελούν το μεγαλύτερο τμήμα του εγκεφάλου. </a:t>
            </a:r>
          </a:p>
          <a:p>
            <a:pPr marL="300346" indent="-300346" algn="just" eaLnBrk="1" hangingPunct="1">
              <a:spcBef>
                <a:spcPct val="0"/>
              </a:spcBef>
              <a:spcAft>
                <a:spcPct val="20000"/>
              </a:spcAft>
              <a:buFont typeface="Wingdings" panose="05000000000000000000" pitchFamily="2" charset="2"/>
              <a:buChar char="§"/>
            </a:pPr>
            <a:r>
              <a:rPr lang="el-GR" altLang="en-US" sz="1738" dirty="0"/>
              <a:t>Διαχωρίζονται ατελώς από την επιμήκη σχισμή.</a:t>
            </a:r>
          </a:p>
          <a:p>
            <a:pPr marL="300346" indent="-300346" algn="just" eaLnBrk="1" hangingPunct="1">
              <a:spcBef>
                <a:spcPct val="0"/>
              </a:spcBef>
              <a:spcAft>
                <a:spcPct val="20000"/>
              </a:spcAft>
              <a:buFont typeface="Wingdings" panose="05000000000000000000" pitchFamily="2" charset="2"/>
              <a:buChar char="§"/>
            </a:pPr>
            <a:r>
              <a:rPr lang="el-GR" altLang="en-US" sz="1738" dirty="0"/>
              <a:t>Συνδέονται μεταξύ τους με </a:t>
            </a:r>
            <a:r>
              <a:rPr lang="el-GR" altLang="en-US" sz="1738" u="sng" dirty="0"/>
              <a:t>συνδέσμους</a:t>
            </a:r>
            <a:r>
              <a:rPr lang="el-GR" altLang="en-US" sz="1738" dirty="0"/>
              <a:t> (κυρίως το </a:t>
            </a:r>
            <a:r>
              <a:rPr lang="el-GR" altLang="en-US" sz="1738" i="1" dirty="0"/>
              <a:t>μεσολόβιο</a:t>
            </a:r>
            <a:r>
              <a:rPr lang="el-GR" altLang="en-US" sz="1738" dirty="0"/>
              <a:t>).</a:t>
            </a:r>
          </a:p>
          <a:p>
            <a:pPr marL="300346" indent="-300346" algn="just" eaLnBrk="1" hangingPunct="1">
              <a:spcBef>
                <a:spcPct val="0"/>
              </a:spcBef>
              <a:buFont typeface="Wingdings" panose="05000000000000000000" pitchFamily="2" charset="2"/>
              <a:buChar char="§"/>
            </a:pPr>
            <a:r>
              <a:rPr lang="el-GR" altLang="en-US" sz="1738" dirty="0"/>
              <a:t>Εμφανίζουν (στην επιφάνειά τους) </a:t>
            </a:r>
            <a:r>
              <a:rPr lang="el-GR" altLang="en-US" sz="1738" u="sng" dirty="0"/>
              <a:t>αύλακες</a:t>
            </a:r>
            <a:r>
              <a:rPr lang="el-GR" altLang="en-US" sz="1738" dirty="0"/>
              <a:t> που την χωρίζουν σε πολλές </a:t>
            </a:r>
            <a:r>
              <a:rPr lang="el-GR" altLang="en-US" sz="1738" u="sng" dirty="0"/>
              <a:t>έλικες</a:t>
            </a:r>
            <a:r>
              <a:rPr lang="el-GR" altLang="en-US" sz="1738" dirty="0"/>
              <a:t>. Η πτυχωτή μορφολογία αυξάνει την λειτουργική επιφάνεια του εγκεφάλου. </a:t>
            </a:r>
          </a:p>
          <a:p>
            <a:pPr marL="300346" indent="-300346" algn="just" eaLnBrk="1" hangingPunct="1">
              <a:spcBef>
                <a:spcPct val="0"/>
              </a:spcBef>
              <a:buFont typeface="Wingdings" panose="05000000000000000000" pitchFamily="2" charset="2"/>
              <a:buChar char="§"/>
            </a:pPr>
            <a:r>
              <a:rPr lang="el-GR" altLang="en-US" sz="1738" dirty="0"/>
              <a:t>Περιλαμβάνουν νευρικά κέντρα που ελέγχουν αισθητικές, κινητικές, νοητικές και συναισθηματικές λειτουργίες.</a:t>
            </a:r>
          </a:p>
        </p:txBody>
      </p:sp>
      <p:grpSp>
        <p:nvGrpSpPr>
          <p:cNvPr id="32771" name="Group 19">
            <a:extLst>
              <a:ext uri="{FF2B5EF4-FFF2-40B4-BE49-F238E27FC236}">
                <a16:creationId xmlns:a16="http://schemas.microsoft.com/office/drawing/2014/main" id="{13FB1FB7-C4A3-473F-937C-7E97DB34A202}"/>
              </a:ext>
            </a:extLst>
          </p:cNvPr>
          <p:cNvGrpSpPr>
            <a:grpSpLocks/>
          </p:cNvGrpSpPr>
          <p:nvPr/>
        </p:nvGrpSpPr>
        <p:grpSpPr bwMode="auto">
          <a:xfrm>
            <a:off x="1022881" y="3578671"/>
            <a:ext cx="6117980" cy="2825459"/>
            <a:chOff x="1962070" y="4509120"/>
            <a:chExt cx="4859820" cy="1944016"/>
          </a:xfrm>
        </p:grpSpPr>
        <p:pic>
          <p:nvPicPr>
            <p:cNvPr id="32772" name="Picture 2" descr="Σχετική εικόνα">
              <a:extLst>
                <a:ext uri="{FF2B5EF4-FFF2-40B4-BE49-F238E27FC236}">
                  <a16:creationId xmlns:a16="http://schemas.microsoft.com/office/drawing/2014/main" id="{57EF5DB5-C7AD-4CAC-BB5F-CCD31184AA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653136"/>
              <a:ext cx="2250123"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345F90A3-07BF-4326-86E1-7BF3267FCDFB}"/>
                </a:ext>
              </a:extLst>
            </p:cNvPr>
            <p:cNvCxnSpPr/>
            <p:nvPr/>
          </p:nvCxnSpPr>
          <p:spPr>
            <a:xfrm>
              <a:off x="3465107" y="4994432"/>
              <a:ext cx="503796" cy="1451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74" name="TextBox 9">
              <a:extLst>
                <a:ext uri="{FF2B5EF4-FFF2-40B4-BE49-F238E27FC236}">
                  <a16:creationId xmlns:a16="http://schemas.microsoft.com/office/drawing/2014/main" id="{708F7F56-F453-4BC9-8983-23A8D995256E}"/>
                </a:ext>
              </a:extLst>
            </p:cNvPr>
            <p:cNvSpPr txBox="1">
              <a:spLocks noChangeArrowheads="1"/>
            </p:cNvSpPr>
            <p:nvPr/>
          </p:nvSpPr>
          <p:spPr bwMode="auto">
            <a:xfrm>
              <a:off x="2339752" y="4509120"/>
              <a:ext cx="1800200" cy="40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l-GR" sz="1062"/>
                <a:t>Έλικες= προεξοχές που καλύπτουν την επιφάνεια του εγκεφάλου</a:t>
              </a:r>
            </a:p>
          </p:txBody>
        </p:sp>
        <p:cxnSp>
          <p:nvCxnSpPr>
            <p:cNvPr id="10" name="Straight Arrow Connector 10">
              <a:extLst>
                <a:ext uri="{FF2B5EF4-FFF2-40B4-BE49-F238E27FC236}">
                  <a16:creationId xmlns:a16="http://schemas.microsoft.com/office/drawing/2014/main" id="{29638AE3-CB9C-4FC8-9EEF-33E3FA6C6DA5}"/>
                </a:ext>
              </a:extLst>
            </p:cNvPr>
            <p:cNvCxnSpPr/>
            <p:nvPr/>
          </p:nvCxnSpPr>
          <p:spPr>
            <a:xfrm flipV="1">
              <a:off x="3302279" y="5355306"/>
              <a:ext cx="360450" cy="2862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1">
              <a:extLst>
                <a:ext uri="{FF2B5EF4-FFF2-40B4-BE49-F238E27FC236}">
                  <a16:creationId xmlns:a16="http://schemas.microsoft.com/office/drawing/2014/main" id="{46B1474E-87A1-4905-830D-97256F6EF217}"/>
                </a:ext>
              </a:extLst>
            </p:cNvPr>
            <p:cNvCxnSpPr/>
            <p:nvPr/>
          </p:nvCxnSpPr>
          <p:spPr>
            <a:xfrm flipH="1">
              <a:off x="4364146" y="4798095"/>
              <a:ext cx="495446" cy="1161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77" name="TextBox 14">
              <a:extLst>
                <a:ext uri="{FF2B5EF4-FFF2-40B4-BE49-F238E27FC236}">
                  <a16:creationId xmlns:a16="http://schemas.microsoft.com/office/drawing/2014/main" id="{8AA6280D-8A72-4397-8DF9-5A2293561D67}"/>
                </a:ext>
              </a:extLst>
            </p:cNvPr>
            <p:cNvSpPr txBox="1">
              <a:spLocks noChangeArrowheads="1"/>
            </p:cNvSpPr>
            <p:nvPr/>
          </p:nvSpPr>
          <p:spPr bwMode="auto">
            <a:xfrm>
              <a:off x="1962070" y="5589040"/>
              <a:ext cx="1961858" cy="28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l-GR" sz="1062"/>
                <a:t>Αύλακα= μικρή εσοχή/ αυλάκωση που διαχωρίζει τις έλικες μεταξύ τους</a:t>
              </a:r>
            </a:p>
          </p:txBody>
        </p:sp>
        <p:sp>
          <p:nvSpPr>
            <p:cNvPr id="32778" name="TextBox 16">
              <a:extLst>
                <a:ext uri="{FF2B5EF4-FFF2-40B4-BE49-F238E27FC236}">
                  <a16:creationId xmlns:a16="http://schemas.microsoft.com/office/drawing/2014/main" id="{C5387ADC-F9F0-4259-A2D6-57220090751D}"/>
                </a:ext>
              </a:extLst>
            </p:cNvPr>
            <p:cNvSpPr txBox="1">
              <a:spLocks noChangeArrowheads="1"/>
            </p:cNvSpPr>
            <p:nvPr/>
          </p:nvSpPr>
          <p:spPr bwMode="auto">
            <a:xfrm>
              <a:off x="4860032" y="4509120"/>
              <a:ext cx="1961858" cy="51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l-GR" sz="1062"/>
                <a:t>Σχισμή= βαθιές αύλακες που διαχωρίζουν μεγάλες περιοχές του εγκεφάλου (π.χ βρεγματικό-ινιακό λοβό)</a:t>
              </a:r>
            </a:p>
          </p:txBody>
        </p:sp>
      </p:grpSp>
      <p:sp>
        <p:nvSpPr>
          <p:cNvPr id="12" name="TextBox 11"/>
          <p:cNvSpPr txBox="1"/>
          <p:nvPr/>
        </p:nvSpPr>
        <p:spPr>
          <a:xfrm>
            <a:off x="5780869" y="5999752"/>
            <a:ext cx="3013039" cy="415755"/>
          </a:xfrm>
          <a:prstGeom prst="rect">
            <a:avLst/>
          </a:prstGeom>
          <a:noFill/>
        </p:spPr>
        <p:txBody>
          <a:bodyPr wrap="square" rtlCol="0">
            <a:spAutoFit/>
          </a:bodyPr>
          <a:lstStyle/>
          <a:p>
            <a:r>
              <a:rPr lang="el-GR" sz="1051" dirty="0"/>
              <a:t>Πηγή: Τριάρχου, Λ. </a:t>
            </a:r>
            <a:r>
              <a:rPr lang="el-GR" sz="1051" dirty="0" err="1"/>
              <a:t>Νευροβιολογικές</a:t>
            </a:r>
            <a:r>
              <a:rPr lang="el-GR" sz="1051" dirty="0"/>
              <a:t> βάσεις στην εκπαίδευση</a:t>
            </a:r>
          </a:p>
        </p:txBody>
      </p:sp>
    </p:spTree>
    <p:extLst>
      <p:ext uri="{BB962C8B-B14F-4D97-AF65-F5344CB8AC3E}">
        <p14:creationId xmlns:p14="http://schemas.microsoft.com/office/powerpoint/2010/main" val="3143686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840C661F-8512-470D-A79E-AD012AD74B06}"/>
              </a:ext>
            </a:extLst>
          </p:cNvPr>
          <p:cNvSpPr txBox="1">
            <a:spLocks noChangeArrowheads="1"/>
          </p:cNvSpPr>
          <p:nvPr/>
        </p:nvSpPr>
        <p:spPr bwMode="auto">
          <a:xfrm>
            <a:off x="554863" y="619151"/>
            <a:ext cx="8129966" cy="40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834" dirty="0"/>
              <a:t>Σημαντικότερες </a:t>
            </a:r>
            <a:r>
              <a:rPr lang="en-US" altLang="en-US" sz="1834" dirty="0"/>
              <a:t>(</a:t>
            </a:r>
            <a:r>
              <a:rPr lang="el-GR" altLang="en-US" sz="1834" dirty="0"/>
              <a:t>και βαθύτερες) </a:t>
            </a:r>
            <a:r>
              <a:rPr lang="el-GR" altLang="en-US" sz="1834" b="1" dirty="0"/>
              <a:t>αύλακες</a:t>
            </a:r>
            <a:r>
              <a:rPr lang="el-GR" altLang="en-US" sz="1834" dirty="0"/>
              <a:t> είναι:</a:t>
            </a:r>
            <a:endParaRPr lang="en-US" altLang="en-US" sz="1834" dirty="0"/>
          </a:p>
          <a:p>
            <a:pPr lvl="1" eaLnBrk="1" hangingPunct="1"/>
            <a:r>
              <a:rPr lang="en-US" altLang="en-US" sz="1834" dirty="0" err="1"/>
              <a:t>i</a:t>
            </a:r>
            <a:r>
              <a:rPr lang="el-GR" altLang="en-US" sz="1834" dirty="0"/>
              <a:t>)	</a:t>
            </a:r>
            <a:r>
              <a:rPr lang="el-GR" altLang="en-US" sz="1834" i="1" dirty="0"/>
              <a:t>Κεντρική αύλακα (</a:t>
            </a:r>
            <a:r>
              <a:rPr lang="en-US" altLang="en-US" sz="1834" i="1" dirty="0"/>
              <a:t>Rolando</a:t>
            </a:r>
            <a:r>
              <a:rPr lang="el-GR" altLang="en-US" sz="1834" i="1" dirty="0"/>
              <a:t>)</a:t>
            </a:r>
            <a:endParaRPr lang="en-US" altLang="en-US" sz="1834" dirty="0"/>
          </a:p>
          <a:p>
            <a:pPr lvl="1" eaLnBrk="1" hangingPunct="1"/>
            <a:r>
              <a:rPr lang="en-US" altLang="en-US" sz="1834" dirty="0"/>
              <a:t>ii</a:t>
            </a:r>
            <a:r>
              <a:rPr lang="el-GR" altLang="en-US" sz="1834" dirty="0"/>
              <a:t>)	</a:t>
            </a:r>
            <a:r>
              <a:rPr lang="el-GR" altLang="en-US" sz="1834" i="1" dirty="0"/>
              <a:t>Πλαγία σχισμή (</a:t>
            </a:r>
            <a:r>
              <a:rPr lang="en-US" altLang="en-US" sz="1834" i="1" dirty="0"/>
              <a:t>Silvius</a:t>
            </a:r>
            <a:r>
              <a:rPr lang="el-GR" altLang="en-US" sz="1834" i="1" dirty="0"/>
              <a:t>)</a:t>
            </a:r>
            <a:endParaRPr lang="en-US" altLang="en-US" sz="1834" dirty="0"/>
          </a:p>
          <a:p>
            <a:pPr lvl="1" eaLnBrk="1" hangingPunct="1">
              <a:spcAft>
                <a:spcPct val="20000"/>
              </a:spcAft>
            </a:pPr>
            <a:r>
              <a:rPr lang="en-US" altLang="en-US" sz="1834" dirty="0"/>
              <a:t>iii</a:t>
            </a:r>
            <a:r>
              <a:rPr lang="el-GR" altLang="en-US" sz="1834" dirty="0"/>
              <a:t>)	</a:t>
            </a:r>
            <a:r>
              <a:rPr lang="el-GR" altLang="en-US" sz="1834" i="1" dirty="0" err="1"/>
              <a:t>Βρεγματοϊνιακή</a:t>
            </a:r>
            <a:r>
              <a:rPr lang="el-GR" altLang="en-US" sz="1834" i="1" dirty="0"/>
              <a:t> σχισμή</a:t>
            </a:r>
            <a:endParaRPr lang="el-GR" altLang="en-US" sz="1834" dirty="0"/>
          </a:p>
          <a:p>
            <a:pPr eaLnBrk="1" hangingPunct="1"/>
            <a:endParaRPr lang="el-GR" altLang="en-US" sz="1834" dirty="0"/>
          </a:p>
          <a:p>
            <a:pPr eaLnBrk="1" hangingPunct="1"/>
            <a:r>
              <a:rPr lang="el-GR" altLang="en-US" sz="1834" dirty="0"/>
              <a:t>Με βάση τις τρεις αυτές αύλακες, τα δύο ημισφαίρια διαιρούνται στα εξής τμήματα (</a:t>
            </a:r>
            <a:r>
              <a:rPr lang="el-GR" altLang="en-US" sz="1834" b="1" u="sng" dirty="0"/>
              <a:t>λοβούς</a:t>
            </a:r>
            <a:r>
              <a:rPr lang="el-GR" altLang="en-US" sz="1834" dirty="0"/>
              <a:t>):</a:t>
            </a:r>
            <a:endParaRPr lang="en-US" altLang="en-US" sz="1834" dirty="0"/>
          </a:p>
          <a:p>
            <a:pPr lvl="1" eaLnBrk="1" hangingPunct="1"/>
            <a:r>
              <a:rPr lang="en-US" altLang="en-US" sz="1834" dirty="0" err="1"/>
              <a:t>i</a:t>
            </a:r>
            <a:r>
              <a:rPr lang="el-GR" altLang="en-US" sz="1834" dirty="0"/>
              <a:t>)	</a:t>
            </a:r>
            <a:r>
              <a:rPr lang="el-GR" altLang="en-US" sz="1834" i="1" dirty="0"/>
              <a:t>Μετωπιαίος λοβός</a:t>
            </a:r>
            <a:r>
              <a:rPr lang="el-GR" altLang="en-US" sz="1834" dirty="0"/>
              <a:t> (μπροστά)</a:t>
            </a:r>
            <a:endParaRPr lang="en-US" altLang="en-US" sz="1834" dirty="0"/>
          </a:p>
          <a:p>
            <a:pPr lvl="1" eaLnBrk="1" hangingPunct="1"/>
            <a:r>
              <a:rPr lang="en-US" altLang="en-US" sz="1834" dirty="0"/>
              <a:t>ii</a:t>
            </a:r>
            <a:r>
              <a:rPr lang="el-GR" altLang="en-US" sz="1834" dirty="0"/>
              <a:t>)	</a:t>
            </a:r>
            <a:r>
              <a:rPr lang="el-GR" altLang="en-US" sz="1834" i="1" dirty="0"/>
              <a:t>Βρεγματικός λοβός</a:t>
            </a:r>
            <a:r>
              <a:rPr lang="el-GR" altLang="en-US" sz="1834" dirty="0"/>
              <a:t> (μεταξύ κεντρικής, πλαγίας και </a:t>
            </a:r>
            <a:r>
              <a:rPr lang="el-GR" altLang="en-US" sz="1834" dirty="0" err="1"/>
              <a:t>βρεγματοϊνιακής</a:t>
            </a:r>
            <a:r>
              <a:rPr lang="el-GR" altLang="en-US" sz="1834" dirty="0"/>
              <a:t>)</a:t>
            </a:r>
            <a:endParaRPr lang="en-US" altLang="en-US" sz="1834" dirty="0"/>
          </a:p>
          <a:p>
            <a:pPr lvl="1" eaLnBrk="1" hangingPunct="1"/>
            <a:r>
              <a:rPr lang="en-US" altLang="en-US" sz="1834" dirty="0"/>
              <a:t>iii</a:t>
            </a:r>
            <a:r>
              <a:rPr lang="el-GR" altLang="en-US" sz="1834" dirty="0"/>
              <a:t>)	</a:t>
            </a:r>
            <a:r>
              <a:rPr lang="el-GR" altLang="en-US" sz="1834" i="1" dirty="0"/>
              <a:t>Ινιακός</a:t>
            </a:r>
            <a:r>
              <a:rPr lang="el-GR" altLang="en-US" sz="1834" dirty="0"/>
              <a:t> (πίσω)</a:t>
            </a:r>
            <a:endParaRPr lang="en-US" altLang="en-US" sz="1834" dirty="0"/>
          </a:p>
          <a:p>
            <a:pPr lvl="1" eaLnBrk="1" hangingPunct="1"/>
            <a:r>
              <a:rPr lang="en-US" altLang="en-US" sz="1834" dirty="0"/>
              <a:t>iv</a:t>
            </a:r>
            <a:r>
              <a:rPr lang="el-GR" altLang="en-US" sz="1834" dirty="0"/>
              <a:t>)	</a:t>
            </a:r>
            <a:r>
              <a:rPr lang="el-GR" altLang="en-US" sz="1834" i="1" dirty="0"/>
              <a:t>Κροταφικός</a:t>
            </a:r>
            <a:r>
              <a:rPr lang="el-GR" altLang="en-US" sz="1834" dirty="0"/>
              <a:t> (πλάγια)</a:t>
            </a:r>
            <a:endParaRPr lang="en-US" altLang="en-US" sz="1834" dirty="0"/>
          </a:p>
          <a:p>
            <a:pPr lvl="1" eaLnBrk="1" hangingPunct="1"/>
            <a:r>
              <a:rPr lang="en-US" altLang="en-US" sz="1834" dirty="0"/>
              <a:t>v</a:t>
            </a:r>
            <a:r>
              <a:rPr lang="el-GR" altLang="en-US" sz="1834" dirty="0"/>
              <a:t>)	</a:t>
            </a:r>
            <a:r>
              <a:rPr lang="el-GR" altLang="en-US" sz="1834" i="1" dirty="0"/>
              <a:t>Κεντρικός λοβός ή νήσος του </a:t>
            </a:r>
            <a:r>
              <a:rPr lang="en-US" altLang="en-US" sz="1834" i="1" dirty="0" err="1"/>
              <a:t>Reil</a:t>
            </a:r>
            <a:r>
              <a:rPr lang="el-GR" altLang="en-US" sz="1834" dirty="0"/>
              <a:t> (στο βάθος της πλαγίας σχισμής - </a:t>
            </a:r>
          </a:p>
          <a:p>
            <a:pPr lvl="1" eaLnBrk="1" hangingPunct="1"/>
            <a:r>
              <a:rPr lang="el-GR" altLang="en-US" sz="1834" dirty="0"/>
              <a:t>       καλυπτόμενος από μετωπιαίο, κροταφικό και βρεγματικό λοβό).</a:t>
            </a:r>
          </a:p>
          <a:p>
            <a:endParaRPr lang="el-GR" altLang="el-GR" sz="1738" dirty="0"/>
          </a:p>
        </p:txBody>
      </p:sp>
      <p:sp>
        <p:nvSpPr>
          <p:cNvPr id="2" name="TextBox 1">
            <a:extLst>
              <a:ext uri="{FF2B5EF4-FFF2-40B4-BE49-F238E27FC236}">
                <a16:creationId xmlns:a16="http://schemas.microsoft.com/office/drawing/2014/main" id="{B312056E-CC08-483F-977F-197F1CC60973}"/>
              </a:ext>
            </a:extLst>
          </p:cNvPr>
          <p:cNvSpPr txBox="1"/>
          <p:nvPr/>
        </p:nvSpPr>
        <p:spPr>
          <a:xfrm>
            <a:off x="379158" y="4810048"/>
            <a:ext cx="8385685" cy="2356735"/>
          </a:xfrm>
          <a:prstGeom prst="rect">
            <a:avLst/>
          </a:prstGeom>
          <a:noFill/>
        </p:spPr>
        <p:txBody>
          <a:bodyPr wrap="square" rtlCol="0">
            <a:spAutoFit/>
          </a:bodyPr>
          <a:lstStyle/>
          <a:p>
            <a:pPr algn="just"/>
            <a:r>
              <a:rPr lang="el-GR" altLang="en-US" sz="2102" dirty="0"/>
              <a:t>Οι ονομασίες των τεσσάρων πρώτων αντιστοιχούν με εκείνες των γειτονικών οστών του κρανίου που τα περιβάλλουν. Ως 6</a:t>
            </a:r>
            <a:r>
              <a:rPr lang="el-GR" altLang="en-US" sz="2102" baseline="30000" dirty="0"/>
              <a:t>ος</a:t>
            </a:r>
            <a:r>
              <a:rPr lang="el-GR" altLang="en-US" sz="2102" dirty="0"/>
              <a:t> λοβός αναφέρεται από κάποιους η περιοχή που βρίσκεται στην έσω επιφάνεια των ημισφαιρίων γύρω από το μεσολόβιο και την γειτονική κάτω επιφάνεια του κροταφικού λοβού (</a:t>
            </a:r>
            <a:r>
              <a:rPr lang="el-GR" altLang="en-US" sz="2102" i="1" dirty="0"/>
              <a:t>στεφανιαίος ή </a:t>
            </a:r>
            <a:r>
              <a:rPr lang="el-GR" altLang="en-US" sz="2102" i="1" dirty="0" err="1"/>
              <a:t>μεταιχμιακός</a:t>
            </a:r>
            <a:r>
              <a:rPr lang="el-GR" altLang="en-US" sz="2102" i="1" dirty="0"/>
              <a:t> λοβός)</a:t>
            </a:r>
            <a:r>
              <a:rPr lang="el-GR" altLang="en-US" sz="2102" dirty="0"/>
              <a:t>. </a:t>
            </a:r>
          </a:p>
          <a:p>
            <a:pPr algn="just"/>
            <a:endParaRPr lang="el-GR" sz="2102" dirty="0"/>
          </a:p>
        </p:txBody>
      </p:sp>
    </p:spTree>
    <p:extLst>
      <p:ext uri="{BB962C8B-B14F-4D97-AF65-F5344CB8AC3E}">
        <p14:creationId xmlns:p14="http://schemas.microsoft.com/office/powerpoint/2010/main" val="933664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Picture2">
            <a:extLst>
              <a:ext uri="{FF2B5EF4-FFF2-40B4-BE49-F238E27FC236}">
                <a16:creationId xmlns:a16="http://schemas.microsoft.com/office/drawing/2014/main" id="{FA2D6A10-D763-43BE-84D1-FE7C3D5A9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5462" y="775757"/>
            <a:ext cx="4766948" cy="556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a:extLst>
              <a:ext uri="{FF2B5EF4-FFF2-40B4-BE49-F238E27FC236}">
                <a16:creationId xmlns:a16="http://schemas.microsoft.com/office/drawing/2014/main" id="{C1BE5C16-7991-4B9C-83CB-5CFD3D734AB8}"/>
              </a:ext>
            </a:extLst>
          </p:cNvPr>
          <p:cNvSpPr txBox="1">
            <a:spLocks noChangeArrowheads="1"/>
          </p:cNvSpPr>
          <p:nvPr/>
        </p:nvSpPr>
        <p:spPr bwMode="auto">
          <a:xfrm>
            <a:off x="539254" y="392563"/>
            <a:ext cx="7717551"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931"/>
              <a:t> </a:t>
            </a:r>
            <a:r>
              <a:rPr lang="el-GR" altLang="en-US" sz="1931" b="1" u="sng">
                <a:solidFill>
                  <a:srgbClr val="000099"/>
                </a:solidFill>
              </a:rPr>
              <a:t>Εγκεφαλικά ημισφαίρια (άνω όψη)</a:t>
            </a:r>
            <a:endParaRPr lang="en-US" altLang="en-US" sz="1931"/>
          </a:p>
        </p:txBody>
      </p:sp>
      <p:sp>
        <p:nvSpPr>
          <p:cNvPr id="34820" name="Ορθογώνιο 1">
            <a:extLst>
              <a:ext uri="{FF2B5EF4-FFF2-40B4-BE49-F238E27FC236}">
                <a16:creationId xmlns:a16="http://schemas.microsoft.com/office/drawing/2014/main" id="{ABDB1BA7-3B25-4C89-BFD6-B6F71267C9ED}"/>
              </a:ext>
            </a:extLst>
          </p:cNvPr>
          <p:cNvSpPr>
            <a:spLocks noChangeArrowheads="1"/>
          </p:cNvSpPr>
          <p:nvPr/>
        </p:nvSpPr>
        <p:spPr bwMode="auto">
          <a:xfrm>
            <a:off x="2364797" y="6024000"/>
            <a:ext cx="4414408" cy="62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38"/>
              <a:t>“</a:t>
            </a:r>
            <a:r>
              <a:rPr lang="en-US" altLang="en-US" sz="1738">
                <a:hlinkClick r:id="rId3"/>
              </a:rPr>
              <a:t>Cerebral lobes</a:t>
            </a:r>
            <a:r>
              <a:rPr lang="en-US" altLang="en-US" sz="1738">
                <a:solidFill>
                  <a:srgbClr val="000000"/>
                </a:solidFill>
              </a:rPr>
              <a:t>” </a:t>
            </a:r>
            <a:r>
              <a:rPr lang="el-GR" altLang="en-US" sz="1738">
                <a:solidFill>
                  <a:srgbClr val="000000"/>
                </a:solidFill>
              </a:rPr>
              <a:t>από </a:t>
            </a:r>
            <a:r>
              <a:rPr lang="en-US" altLang="en-US" sz="1738">
                <a:hlinkClick r:id="rId4"/>
              </a:rPr>
              <a:t>Wyglif</a:t>
            </a:r>
            <a:r>
              <a:rPr lang="en-US" altLang="en-US" sz="1738"/>
              <a:t> </a:t>
            </a:r>
            <a:r>
              <a:rPr lang="el-GR" altLang="en-US" sz="1738"/>
              <a:t>διαθέσιμο με άδεια </a:t>
            </a:r>
            <a:r>
              <a:rPr lang="en-US" altLang="en-US" sz="1738">
                <a:hlinkClick r:id="rId5"/>
              </a:rPr>
              <a:t>CC BY-SA 3.0</a:t>
            </a:r>
            <a:endParaRPr lang="en-US" altLang="el-GR" sz="1738"/>
          </a:p>
        </p:txBody>
      </p:sp>
    </p:spTree>
    <p:extLst>
      <p:ext uri="{BB962C8B-B14F-4D97-AF65-F5344CB8AC3E}">
        <p14:creationId xmlns:p14="http://schemas.microsoft.com/office/powerpoint/2010/main" val="2891817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linds(horizontal)">
                                      <p:cBhvr>
                                        <p:cTn id="7" dur="500"/>
                                        <p:tgtEl>
                                          <p:spTgt spid="28678"/>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8678"/>
                                        </p:tgtEl>
                                        <p:attrNameLst>
                                          <p:attrName>style.visibility</p:attrName>
                                        </p:attrNameLst>
                                      </p:cBhvr>
                                      <p:to>
                                        <p:strVal val="visible"/>
                                      </p:to>
                                    </p:set>
                                    <p:animEffect transition="in" filter="blinds(horizontal)">
                                      <p:cBhvr>
                                        <p:cTn id="10"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7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6">
            <a:extLst>
              <a:ext uri="{FF2B5EF4-FFF2-40B4-BE49-F238E27FC236}">
                <a16:creationId xmlns:a16="http://schemas.microsoft.com/office/drawing/2014/main" id="{F03F56E2-84BC-44EB-9F29-5B8DF15623E4}"/>
              </a:ext>
            </a:extLst>
          </p:cNvPr>
          <p:cNvSpPr txBox="1">
            <a:spLocks noChangeArrowheads="1"/>
          </p:cNvSpPr>
          <p:nvPr/>
        </p:nvSpPr>
        <p:spPr bwMode="auto">
          <a:xfrm>
            <a:off x="539254" y="682258"/>
            <a:ext cx="7717551"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931" dirty="0"/>
              <a:t> </a:t>
            </a:r>
            <a:r>
              <a:rPr lang="el-GR" altLang="en-US" sz="1931" b="1" u="sng" dirty="0">
                <a:solidFill>
                  <a:srgbClr val="000099"/>
                </a:solidFill>
              </a:rPr>
              <a:t>Λοβοί ημισφαιρίων (πλαγία εξωτερική όψη)</a:t>
            </a:r>
            <a:endParaRPr lang="en-US" altLang="en-US" sz="1931" dirty="0"/>
          </a:p>
        </p:txBody>
      </p:sp>
      <p:pic>
        <p:nvPicPr>
          <p:cNvPr id="35843" name="Εικόνα 3">
            <a:extLst>
              <a:ext uri="{FF2B5EF4-FFF2-40B4-BE49-F238E27FC236}">
                <a16:creationId xmlns:a16="http://schemas.microsoft.com/office/drawing/2014/main" id="{3FCD2871-48A8-45A0-BFE9-2690E8969B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8895" y="2455685"/>
            <a:ext cx="4966210" cy="349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4">
            <a:extLst>
              <a:ext uri="{FF2B5EF4-FFF2-40B4-BE49-F238E27FC236}">
                <a16:creationId xmlns:a16="http://schemas.microsoft.com/office/drawing/2014/main" id="{EC29F600-C80A-47E6-B742-F5F1CD8567E4}"/>
              </a:ext>
            </a:extLst>
          </p:cNvPr>
          <p:cNvSpPr txBox="1">
            <a:spLocks noChangeArrowheads="1"/>
          </p:cNvSpPr>
          <p:nvPr/>
        </p:nvSpPr>
        <p:spPr bwMode="auto">
          <a:xfrm>
            <a:off x="599033" y="1621853"/>
            <a:ext cx="7726748" cy="62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altLang="el-GR" sz="1738" b="1"/>
              <a:t>Μετωπιαίος λοβός</a:t>
            </a:r>
            <a:r>
              <a:rPr lang="el-GR" altLang="el-GR" sz="1738"/>
              <a:t> (μπλε), </a:t>
            </a:r>
            <a:r>
              <a:rPr lang="el-GR" altLang="el-GR" sz="1738" b="1"/>
              <a:t>Βρεγματικός</a:t>
            </a:r>
            <a:r>
              <a:rPr lang="el-GR" altLang="el-GR" sz="1738"/>
              <a:t> (κίτρινο), </a:t>
            </a:r>
            <a:r>
              <a:rPr lang="el-GR" altLang="el-GR" sz="1738" b="1"/>
              <a:t>Κροταφικός</a:t>
            </a:r>
            <a:r>
              <a:rPr lang="el-GR" altLang="el-GR" sz="1738"/>
              <a:t> (πράσινο), </a:t>
            </a:r>
            <a:r>
              <a:rPr lang="el-GR" altLang="el-GR" sz="1738" b="1"/>
              <a:t>Ινιακός</a:t>
            </a:r>
            <a:r>
              <a:rPr lang="el-GR" altLang="el-GR" sz="1738"/>
              <a:t> (ροζ)</a:t>
            </a:r>
          </a:p>
        </p:txBody>
      </p:sp>
      <p:sp>
        <p:nvSpPr>
          <p:cNvPr id="2" name="TextBox 1"/>
          <p:cNvSpPr txBox="1"/>
          <p:nvPr/>
        </p:nvSpPr>
        <p:spPr>
          <a:xfrm>
            <a:off x="539254" y="5955023"/>
            <a:ext cx="8016610" cy="1016176"/>
          </a:xfrm>
          <a:prstGeom prst="rect">
            <a:avLst/>
          </a:prstGeom>
          <a:noFill/>
        </p:spPr>
        <p:txBody>
          <a:bodyPr wrap="square" rtlCol="0">
            <a:spAutoFit/>
          </a:bodyPr>
          <a:lstStyle/>
          <a:p>
            <a:r>
              <a:rPr lang="en-US" sz="1051" dirty="0"/>
              <a:t>This image is in the public domain because it is a mere mechanical scan or photocopy of a public domain original, or – from the available evidence – is so similar to such a scan or photocopy that no copyright protection can be expected to arise. The original itself is in the public domain for the following reason: this work is in the public domain in its country of origin and other countries and areas where the copyright term is the author's life plus 100 years or less.</a:t>
            </a:r>
            <a:r>
              <a:rPr lang="el-GR" sz="1051" dirty="0"/>
              <a:t> (Πηγή </a:t>
            </a:r>
            <a:r>
              <a:rPr lang="en-US" sz="1051" dirty="0"/>
              <a:t>Wikipedia)</a:t>
            </a:r>
            <a:endParaRPr lang="en-US" altLang="el-GR" sz="1051" dirty="0"/>
          </a:p>
          <a:p>
            <a:endParaRPr lang="el-GR" dirty="0"/>
          </a:p>
        </p:txBody>
      </p:sp>
    </p:spTree>
    <p:extLst>
      <p:ext uri="{BB962C8B-B14F-4D97-AF65-F5344CB8AC3E}">
        <p14:creationId xmlns:p14="http://schemas.microsoft.com/office/powerpoint/2010/main" val="943814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2294"/>
                                        </p:tgtEl>
                                        <p:attrNameLst>
                                          <p:attrName>style.visibility</p:attrName>
                                        </p:attrNameLst>
                                      </p:cBhvr>
                                      <p:to>
                                        <p:strVal val="visible"/>
                                      </p:to>
                                    </p:set>
                                    <p:animEffect transition="in" filter="blinds(horizontal)">
                                      <p:cBhvr>
                                        <p:cTn id="10"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C1351F2-A889-4F1D-9C79-41BA8859527D}"/>
              </a:ext>
            </a:extLst>
          </p:cNvPr>
          <p:cNvSpPr>
            <a:spLocks noGrp="1"/>
          </p:cNvSpPr>
          <p:nvPr>
            <p:ph idx="1"/>
          </p:nvPr>
        </p:nvSpPr>
        <p:spPr/>
        <p:txBody>
          <a:bodyPr/>
          <a:lstStyle/>
          <a:p>
            <a:pPr algn="just"/>
            <a:r>
              <a:rPr lang="el-GR" dirty="0"/>
              <a:t>Ο </a:t>
            </a:r>
            <a:r>
              <a:rPr lang="el-GR" b="1" dirty="0"/>
              <a:t>εγκεφαλικός φλοιός</a:t>
            </a:r>
            <a:r>
              <a:rPr lang="el-GR" dirty="0"/>
              <a:t> είναι το επιφανειακό στρώμα των επιφανειακών ημισφαιρίων και αποτελείται από </a:t>
            </a:r>
            <a:r>
              <a:rPr lang="el-GR" i="1" dirty="0"/>
              <a:t>φαιά ουσία</a:t>
            </a:r>
            <a:r>
              <a:rPr lang="el-GR" dirty="0"/>
              <a:t>, δηλαδή από τα σώματα των νευρώνων των ημισφαιρίων (ενώ οι </a:t>
            </a:r>
            <a:r>
              <a:rPr lang="el-GR" dirty="0" err="1"/>
              <a:t>νευράξονες</a:t>
            </a:r>
            <a:r>
              <a:rPr lang="el-GR" dirty="0"/>
              <a:t> αυτών των κυττάρων πορεύονται στο εσωτερικό των ημισφαιρίων σχηματίζοντας τη λευκή ουσία).</a:t>
            </a:r>
          </a:p>
        </p:txBody>
      </p:sp>
    </p:spTree>
    <p:extLst>
      <p:ext uri="{BB962C8B-B14F-4D97-AF65-F5344CB8AC3E}">
        <p14:creationId xmlns:p14="http://schemas.microsoft.com/office/powerpoint/2010/main" val="222354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7325" y="635000"/>
            <a:ext cx="8642350" cy="1169988"/>
          </a:xfrm>
          <a:prstGeom prst="rect">
            <a:avLst/>
          </a:prstGeom>
          <a:solidFill>
            <a:schemeClr val="accent1"/>
          </a:solidFill>
          <a:ln w="9525">
            <a:noFill/>
            <a:miter lim="800000"/>
            <a:headEnd/>
            <a:tailEnd/>
          </a:ln>
        </p:spPr>
        <p:txBody>
          <a:bodyPr>
            <a:spAutoFit/>
          </a:bodyPr>
          <a:lstStyle/>
          <a:p>
            <a:pPr algn="ctr" eaLnBrk="1" hangingPunct="1">
              <a:spcBef>
                <a:spcPct val="50000"/>
              </a:spcBef>
            </a:pPr>
            <a:endParaRPr lang="el-GR" altLang="en-US" sz="2800" b="1" dirty="0">
              <a:solidFill>
                <a:srgbClr val="000099"/>
              </a:solidFill>
            </a:endParaRPr>
          </a:p>
          <a:p>
            <a:pPr algn="ctr" eaLnBrk="1" hangingPunct="1">
              <a:spcBef>
                <a:spcPct val="50000"/>
              </a:spcBef>
            </a:pPr>
            <a:r>
              <a:rPr lang="el-GR" altLang="en-US" sz="2800" b="1" dirty="0">
                <a:solidFill>
                  <a:srgbClr val="000099"/>
                </a:solidFill>
              </a:rPr>
              <a:t>Λειτουργίες Εγκεφαλικού Φλοιού</a:t>
            </a:r>
          </a:p>
        </p:txBody>
      </p:sp>
      <p:sp>
        <p:nvSpPr>
          <p:cNvPr id="3075" name="Text Box 3"/>
          <p:cNvSpPr txBox="1">
            <a:spLocks noChangeArrowheads="1"/>
          </p:cNvSpPr>
          <p:nvPr/>
        </p:nvSpPr>
        <p:spPr bwMode="auto">
          <a:xfrm>
            <a:off x="323850" y="1844675"/>
            <a:ext cx="8424863" cy="3940175"/>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l-GR" altLang="en-US" sz="2000" dirty="0"/>
              <a:t>Ο φλοιός είναι το πλέον εξελιγμένο τμήμα των ημισφαιρίων αφού εκεί επιτελούνται οι σημαντικότερες λειτουργίες του εγκεφάλου.</a:t>
            </a:r>
          </a:p>
          <a:p>
            <a:pPr algn="just" eaLnBrk="1" hangingPunct="1">
              <a:spcBef>
                <a:spcPct val="50000"/>
              </a:spcBef>
              <a:defRPr/>
            </a:pPr>
            <a:r>
              <a:rPr lang="en-US" altLang="en-US" sz="2000" dirty="0"/>
              <a:t> </a:t>
            </a:r>
            <a:endParaRPr lang="el-GR" altLang="en-US" sz="2000" dirty="0"/>
          </a:p>
          <a:p>
            <a:pPr marL="269875" indent="-269875" algn="just" eaLnBrk="1" hangingPunct="1">
              <a:spcBef>
                <a:spcPct val="50000"/>
              </a:spcBef>
              <a:buFontTx/>
              <a:buChar char="•"/>
              <a:defRPr/>
            </a:pPr>
            <a:r>
              <a:rPr lang="el-GR" altLang="en-US" sz="2000" b="1" dirty="0"/>
              <a:t>Αισθητικές</a:t>
            </a:r>
            <a:r>
              <a:rPr lang="el-GR" altLang="en-US" sz="2000" dirty="0"/>
              <a:t> (αντίληψη και επεξεργασία αισθητικών πληροφοριών).</a:t>
            </a:r>
            <a:endParaRPr lang="en-US" altLang="en-US" sz="2000" dirty="0"/>
          </a:p>
          <a:p>
            <a:pPr marL="269875" indent="-269875" algn="just" eaLnBrk="1" hangingPunct="1">
              <a:spcBef>
                <a:spcPct val="50000"/>
              </a:spcBef>
              <a:buFontTx/>
              <a:buChar char="•"/>
              <a:defRPr/>
            </a:pPr>
            <a:r>
              <a:rPr lang="en-US" altLang="en-US" sz="2000" dirty="0"/>
              <a:t> </a:t>
            </a:r>
            <a:r>
              <a:rPr lang="el-GR" altLang="en-US" sz="2000" b="1" dirty="0"/>
              <a:t>Κινητικές </a:t>
            </a:r>
            <a:r>
              <a:rPr lang="el-GR" altLang="en-US" sz="2000" dirty="0"/>
              <a:t>(σύλληψη, σχεδιασμός και εντολή έναρξης κινήσεων).</a:t>
            </a:r>
            <a:endParaRPr lang="en-US" altLang="en-US" sz="2000" dirty="0"/>
          </a:p>
          <a:p>
            <a:pPr marL="269875" indent="-269875" algn="just" eaLnBrk="1" hangingPunct="1">
              <a:spcBef>
                <a:spcPct val="50000"/>
              </a:spcBef>
              <a:buFontTx/>
              <a:buChar char="•"/>
              <a:defRPr/>
            </a:pPr>
            <a:r>
              <a:rPr lang="en-US" altLang="en-US" sz="2000" dirty="0"/>
              <a:t> </a:t>
            </a:r>
            <a:r>
              <a:rPr lang="el-GR" altLang="en-US" sz="2000" b="1" dirty="0"/>
              <a:t>Ανώτερες πνευματικές λειτουργίες </a:t>
            </a:r>
            <a:r>
              <a:rPr lang="el-GR" altLang="en-US" sz="2000" dirty="0"/>
              <a:t>(σκέψη, κριτική ικανότητα, υπολογισμοί, μνήμη, προσωπικότητα, συναισθήματα, ομιλία).</a:t>
            </a:r>
            <a:endParaRPr lang="en-US" altLang="en-US" sz="2000" dirty="0"/>
          </a:p>
          <a:p>
            <a:pPr marL="269875" indent="-269875" algn="just" eaLnBrk="1" hangingPunct="1">
              <a:spcBef>
                <a:spcPct val="50000"/>
              </a:spcBef>
              <a:buFontTx/>
              <a:buChar char="•"/>
              <a:defRPr/>
            </a:pPr>
            <a:r>
              <a:rPr lang="el-GR" altLang="en-US" sz="2000" dirty="0"/>
              <a:t> Σχεδιασμός και οργάνωση της σύνθετης διαδικασίας προσαρμογής και αντίδρασης σε εξωτερικά ερεθίσματα που περιλαμβάνει και συντονισμό άλλων συστημάτων.</a:t>
            </a:r>
          </a:p>
        </p:txBody>
      </p:sp>
    </p:spTree>
    <p:extLst>
      <p:ext uri="{BB962C8B-B14F-4D97-AF65-F5344CB8AC3E}">
        <p14:creationId xmlns:p14="http://schemas.microsoft.com/office/powerpoint/2010/main" val="1051970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blinds(horizontal)">
                                      <p:cBhvr>
                                        <p:cTn id="1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642194"/>
          </a:xfrm>
        </p:spPr>
        <p:txBody>
          <a:bodyPr/>
          <a:lstStyle/>
          <a:p>
            <a:br>
              <a:rPr lang="el-GR" sz="3200" dirty="0"/>
            </a:br>
            <a:r>
              <a:rPr lang="el-GR" sz="2400" b="1" dirty="0"/>
              <a:t>ΑΠΛΟΠΟΙΗΜΕΝΗ ΠΑΡΟΥΣΙΑΣΗ ΤΗΣ ΣΧΕΣΗΣ ΝΕΥΡΙΚΟΥ ΣΥΣΤΗΜΑΤΟΣ – ΕΓΚΕΦΑΛΟΥ - ΦΛΟΙΟΥ</a:t>
            </a:r>
            <a:br>
              <a:rPr lang="el-GR" sz="3200" dirty="0"/>
            </a:br>
            <a:endParaRPr lang="en-US" sz="3200" dirty="0"/>
          </a:p>
        </p:txBody>
      </p:sp>
      <p:sp>
        <p:nvSpPr>
          <p:cNvPr id="3" name="Θέση περιεχομένου 2"/>
          <p:cNvSpPr>
            <a:spLocks noGrp="1"/>
          </p:cNvSpPr>
          <p:nvPr>
            <p:ph idx="1"/>
          </p:nvPr>
        </p:nvSpPr>
        <p:spPr>
          <a:xfrm>
            <a:off x="457200" y="2060848"/>
            <a:ext cx="8229600" cy="4065315"/>
          </a:xfrm>
        </p:spPr>
        <p:txBody>
          <a:bodyPr/>
          <a:lstStyle/>
          <a:p>
            <a:pPr marL="0" indent="0">
              <a:buNone/>
            </a:pPr>
            <a:r>
              <a:rPr lang="el-GR" b="1" dirty="0"/>
              <a:t>Νευρικό Σύστημα: </a:t>
            </a:r>
            <a:r>
              <a:rPr lang="el-GR" dirty="0"/>
              <a:t>δίκτυο νευρικών κυττάρων.</a:t>
            </a:r>
          </a:p>
          <a:p>
            <a:pPr marL="0" indent="0">
              <a:buNone/>
            </a:pPr>
            <a:r>
              <a:rPr lang="el-GR" b="1" dirty="0"/>
              <a:t>Εγκέφαλος:</a:t>
            </a:r>
            <a:r>
              <a:rPr lang="el-GR" dirty="0"/>
              <a:t> Κεντρικός «υπολογιστής» δικτύου.</a:t>
            </a:r>
          </a:p>
          <a:p>
            <a:pPr marL="0" indent="0">
              <a:buNone/>
            </a:pPr>
            <a:r>
              <a:rPr lang="el-GR" b="1" dirty="0"/>
              <a:t>Εγκεφαλικός Φλοιός:</a:t>
            </a:r>
            <a:r>
              <a:rPr lang="el-GR" dirty="0"/>
              <a:t> «Κεντρική μονάδα (επεξεργαστής)» του υπολογιστή.</a:t>
            </a:r>
            <a:endParaRPr lang="en-US" dirty="0"/>
          </a:p>
        </p:txBody>
      </p:sp>
    </p:spTree>
    <p:extLst>
      <p:ext uri="{BB962C8B-B14F-4D97-AF65-F5344CB8AC3E}">
        <p14:creationId xmlns:p14="http://schemas.microsoft.com/office/powerpoint/2010/main" val="2233852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defRPr/>
            </a:pPr>
            <a:r>
              <a:rPr lang="el-GR" altLang="en-US" sz="2800" b="1" u="sng" kern="1200" dirty="0">
                <a:solidFill>
                  <a:srgbClr val="000099"/>
                </a:solidFill>
                <a:ea typeface="+mn-ea"/>
                <a:cs typeface="+mn-cs"/>
              </a:rPr>
              <a:t>Ιστολογική Δομή Εγκεφαλικού Φλοιού</a:t>
            </a:r>
          </a:p>
        </p:txBody>
      </p:sp>
      <p:sp>
        <p:nvSpPr>
          <p:cNvPr id="23555" name="Content Placeholder 2"/>
          <p:cNvSpPr>
            <a:spLocks noGrp="1"/>
          </p:cNvSpPr>
          <p:nvPr>
            <p:ph idx="1"/>
          </p:nvPr>
        </p:nvSpPr>
        <p:spPr>
          <a:xfrm>
            <a:off x="457200" y="1268413"/>
            <a:ext cx="8229600" cy="5256212"/>
          </a:xfrm>
        </p:spPr>
        <p:txBody>
          <a:bodyPr/>
          <a:lstStyle/>
          <a:p>
            <a:pPr algn="just">
              <a:spcBef>
                <a:spcPts val="1800"/>
              </a:spcBef>
            </a:pPr>
            <a:r>
              <a:rPr lang="el-GR" altLang="en-US" sz="2200" dirty="0"/>
              <a:t>Ο φλοιός έχει πάχος 2-4 χιλιοστά και αποτελείται από τα σώματα των νευρώνων των εγκεφαλικών ημισφαιρίων</a:t>
            </a:r>
            <a:r>
              <a:rPr lang="en-US" altLang="en-US" sz="2200" dirty="0"/>
              <a:t> </a:t>
            </a:r>
            <a:r>
              <a:rPr lang="el-GR" altLang="en-US" sz="2200" dirty="0"/>
              <a:t>τα οποία βρίσκονται στην εξωτερική επιφάνεια των ημισφαιρίων.</a:t>
            </a:r>
          </a:p>
          <a:p>
            <a:pPr algn="just">
              <a:spcBef>
                <a:spcPts val="1800"/>
              </a:spcBef>
            </a:pPr>
            <a:r>
              <a:rPr lang="el-GR" altLang="en-US" sz="2200" dirty="0"/>
              <a:t>Υπάρχουν περίπου 50 δισεκατομμύρια νευρώνες στον φλοιό (το ½ του συνόλου των νευρώνων του εγκεφάλου).</a:t>
            </a:r>
          </a:p>
          <a:p>
            <a:pPr algn="just">
              <a:spcBef>
                <a:spcPts val="1800"/>
              </a:spcBef>
            </a:pPr>
            <a:r>
              <a:rPr lang="el-GR" altLang="en-US" sz="2200" dirty="0"/>
              <a:t>Οι νευρώνες του φλοιού έχουν μία διάταξη που περιλαμβάνει από έξω προς τα μέσα έξι διαδοχικές στιβάδες </a:t>
            </a:r>
            <a:r>
              <a:rPr lang="en-US" altLang="en-US" sz="2200" dirty="0"/>
              <a:t>(</a:t>
            </a:r>
            <a:r>
              <a:rPr lang="el-GR" altLang="en-US" sz="2200" dirty="0"/>
              <a:t>Ι-</a:t>
            </a:r>
            <a:r>
              <a:rPr lang="en-US" altLang="en-US" sz="2200" dirty="0"/>
              <a:t>VI)</a:t>
            </a:r>
            <a:r>
              <a:rPr lang="el-GR" altLang="en-US" sz="2200" dirty="0"/>
              <a:t>.</a:t>
            </a:r>
          </a:p>
          <a:p>
            <a:pPr algn="just">
              <a:spcBef>
                <a:spcPts val="1800"/>
              </a:spcBef>
            </a:pPr>
            <a:r>
              <a:rPr lang="el-GR" altLang="en-US" sz="2200" dirty="0"/>
              <a:t>Οι στιβάδες διαφέρουν ως προς το μέγεθος, το σχήμα και τον αριθμό των περιεχομένων νευρικών κυττάρων.</a:t>
            </a:r>
          </a:p>
          <a:p>
            <a:pPr algn="just">
              <a:spcBef>
                <a:spcPts val="1800"/>
              </a:spcBef>
            </a:pPr>
            <a:r>
              <a:rPr lang="el-GR" altLang="en-US" sz="2200" dirty="0"/>
              <a:t>Η παρουσία και των έξι στιβάδων δεν είναι σταθερή σε όλες τις περιοχές του εγκεφάλου καθώς κάποιες περιοχές μπορεί να έχουν λιγότερες. Σταθερότερα παρατηρούνται οι στιβάδες Ι και </a:t>
            </a:r>
            <a:r>
              <a:rPr lang="en-US" altLang="en-US" sz="2200" dirty="0"/>
              <a:t>VI.</a:t>
            </a:r>
            <a:endParaRPr lang="el-GR" altLang="en-US" sz="2200" dirty="0"/>
          </a:p>
          <a:p>
            <a:pPr algn="just">
              <a:spcBef>
                <a:spcPts val="1800"/>
              </a:spcBef>
            </a:pPr>
            <a:endParaRPr lang="el-GR" altLang="en-US" sz="2400" dirty="0"/>
          </a:p>
        </p:txBody>
      </p:sp>
    </p:spTree>
    <p:extLst>
      <p:ext uri="{BB962C8B-B14F-4D97-AF65-F5344CB8AC3E}">
        <p14:creationId xmlns:p14="http://schemas.microsoft.com/office/powerpoint/2010/main" val="238785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68220F60-CD67-4D96-84CA-F2D66A0B2677}"/>
              </a:ext>
            </a:extLst>
          </p:cNvPr>
          <p:cNvSpPr txBox="1">
            <a:spLocks noChangeArrowheads="1"/>
          </p:cNvSpPr>
          <p:nvPr/>
        </p:nvSpPr>
        <p:spPr bwMode="auto">
          <a:xfrm>
            <a:off x="250825" y="1628775"/>
            <a:ext cx="8642350" cy="519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2800" b="1">
                <a:solidFill>
                  <a:srgbClr val="000099"/>
                </a:solidFill>
              </a:rPr>
              <a:t>Λειτουργίες νευρικού συστήματος</a:t>
            </a:r>
          </a:p>
        </p:txBody>
      </p:sp>
      <p:sp>
        <p:nvSpPr>
          <p:cNvPr id="3075" name="Text Box 3">
            <a:extLst>
              <a:ext uri="{FF2B5EF4-FFF2-40B4-BE49-F238E27FC236}">
                <a16:creationId xmlns:a16="http://schemas.microsoft.com/office/drawing/2014/main" id="{3D97F5D8-452B-495A-8F94-5935877F30E0}"/>
              </a:ext>
            </a:extLst>
          </p:cNvPr>
          <p:cNvSpPr txBox="1">
            <a:spLocks noChangeArrowheads="1"/>
          </p:cNvSpPr>
          <p:nvPr/>
        </p:nvSpPr>
        <p:spPr bwMode="auto">
          <a:xfrm>
            <a:off x="323850" y="2420938"/>
            <a:ext cx="84248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defRPr/>
            </a:pPr>
            <a:r>
              <a:rPr lang="en-US" altLang="en-US" sz="2000" dirty="0"/>
              <a:t> </a:t>
            </a:r>
            <a:r>
              <a:rPr lang="el-GR" altLang="en-US" sz="2000" i="1" dirty="0"/>
              <a:t>Αισθητικές</a:t>
            </a:r>
            <a:endParaRPr lang="en-US" altLang="en-US" sz="2000" i="1" dirty="0"/>
          </a:p>
          <a:p>
            <a:pPr eaLnBrk="1" hangingPunct="1">
              <a:spcBef>
                <a:spcPct val="50000"/>
              </a:spcBef>
              <a:defRPr/>
            </a:pPr>
            <a:r>
              <a:rPr lang="en-US" altLang="en-US" sz="2000" i="1" dirty="0"/>
              <a:t> </a:t>
            </a:r>
            <a:r>
              <a:rPr lang="el-GR" altLang="en-US" sz="2000" i="1" dirty="0"/>
              <a:t>Κινητικές</a:t>
            </a:r>
            <a:endParaRPr lang="en-US" altLang="en-US" sz="2000" i="1" dirty="0"/>
          </a:p>
          <a:p>
            <a:pPr eaLnBrk="1" hangingPunct="1">
              <a:spcBef>
                <a:spcPct val="50000"/>
              </a:spcBef>
              <a:defRPr/>
            </a:pPr>
            <a:r>
              <a:rPr lang="en-US" altLang="en-US" sz="2000" i="1" dirty="0"/>
              <a:t> </a:t>
            </a:r>
            <a:r>
              <a:rPr lang="el-GR" altLang="en-US" sz="2000" i="1" dirty="0"/>
              <a:t>Ανώτερες πνευματικές λειτουργίες (σκέψη, μάθηση, μνήμη, κρίση, υπολογισμός, σχεδιασμός, αφηρημένη σκέψη, συναίσθημα)</a:t>
            </a:r>
            <a:endParaRPr lang="en-US" altLang="en-US" sz="2000" i="1" dirty="0"/>
          </a:p>
          <a:p>
            <a:pPr marL="176213" indent="-176213" eaLnBrk="1" hangingPunct="1">
              <a:spcBef>
                <a:spcPct val="50000"/>
              </a:spcBef>
              <a:defRPr/>
            </a:pPr>
            <a:r>
              <a:rPr lang="el-GR" altLang="en-US" sz="2000" i="1" dirty="0"/>
              <a:t>Ρύθμιση εκκρίσεων από: ενδοκρινείς και εξωκρινείς αδένες (ορμονών και υγρών αντίστοιχα)</a:t>
            </a:r>
            <a:endParaRPr lang="en-US" altLang="en-US" sz="2000" i="1" dirty="0"/>
          </a:p>
          <a:p>
            <a:pPr eaLnBrk="1" hangingPunct="1">
              <a:spcBef>
                <a:spcPct val="50000"/>
              </a:spcBef>
              <a:defRPr/>
            </a:pPr>
            <a:r>
              <a:rPr lang="en-US" altLang="en-US" sz="2000" i="1" dirty="0"/>
              <a:t> </a:t>
            </a:r>
            <a:r>
              <a:rPr lang="el-GR" altLang="en-US" sz="2000" i="1" dirty="0"/>
              <a:t>Ρύθμιση λειτουργίας σπλάχνων (εσωτερικών οργάνων)</a:t>
            </a:r>
            <a:endParaRPr lang="en-US" altLang="en-US" sz="2000" i="1" dirty="0"/>
          </a:p>
          <a:p>
            <a:pPr eaLnBrk="1" hangingPunct="1">
              <a:spcBef>
                <a:spcPct val="50000"/>
              </a:spcBef>
              <a:defRPr/>
            </a:pPr>
            <a:r>
              <a:rPr lang="en-US" altLang="en-US" sz="2000" i="1" dirty="0"/>
              <a:t> </a:t>
            </a:r>
            <a:r>
              <a:rPr lang="el-GR" altLang="en-US" sz="2000" i="1" dirty="0"/>
              <a:t>Συντονισμός άλλων συστημάτων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blinds(horizontal)">
                                      <p:cBhvr>
                                        <p:cTn id="1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a:xfrm>
            <a:off x="457200" y="273050"/>
            <a:ext cx="7427913" cy="1162050"/>
          </a:xfrm>
        </p:spPr>
        <p:txBody>
          <a:bodyPr/>
          <a:lstStyle/>
          <a:p>
            <a:pPr algn="ctr">
              <a:defRPr/>
            </a:pPr>
            <a:r>
              <a:rPr lang="el-GR" altLang="en-US" sz="2800" u="sng" kern="1200" dirty="0">
                <a:solidFill>
                  <a:srgbClr val="000099"/>
                </a:solidFill>
                <a:ea typeface="+mn-ea"/>
                <a:cs typeface="+mn-cs"/>
              </a:rPr>
              <a:t>Στιβάδες Εγκεφαλικού Φλοιού</a:t>
            </a:r>
            <a:endParaRPr lang="en-US" altLang="en-US" sz="2800" u="sng" kern="1200" dirty="0">
              <a:solidFill>
                <a:srgbClr val="000099"/>
              </a:solidFill>
              <a:ea typeface="+mn-ea"/>
              <a:cs typeface="+mn-cs"/>
            </a:endParaRPr>
          </a:p>
        </p:txBody>
      </p:sp>
      <p:pic>
        <p:nvPicPr>
          <p:cNvPr id="24579" name="Picture 4"/>
          <p:cNvPicPr>
            <a:picLocks noGrp="1" noChangeAspect="1" noChangeArrowheads="1"/>
          </p:cNvPicPr>
          <p:nvPr>
            <p:ph idx="1"/>
          </p:nvPr>
        </p:nvPicPr>
        <p:blipFill>
          <a:blip r:embed="rId3"/>
          <a:srcRect/>
          <a:stretch>
            <a:fillRect/>
          </a:stretch>
        </p:blipFill>
        <p:spPr>
          <a:xfrm>
            <a:off x="4716463" y="1916113"/>
            <a:ext cx="2857500" cy="3705225"/>
          </a:xfrm>
          <a:noFill/>
        </p:spPr>
      </p:pic>
      <p:sp>
        <p:nvSpPr>
          <p:cNvPr id="24580" name="Θέση κειμένου 1"/>
          <p:cNvSpPr>
            <a:spLocks noGrp="1"/>
          </p:cNvSpPr>
          <p:nvPr>
            <p:ph type="body" sz="half" idx="2"/>
          </p:nvPr>
        </p:nvSpPr>
        <p:spPr>
          <a:xfrm>
            <a:off x="468313" y="5876925"/>
            <a:ext cx="3008312" cy="754063"/>
          </a:xfrm>
        </p:spPr>
        <p:txBody>
          <a:bodyPr/>
          <a:lstStyle/>
          <a:p>
            <a:r>
              <a:rPr lang="en-US" altLang="en-US"/>
              <a:t>By Encyclopedia Britannica (1911 EB, Vol. 4, Page 400) [Public domain], via Wikimedia Commons</a:t>
            </a:r>
          </a:p>
        </p:txBody>
      </p:sp>
    </p:spTree>
    <p:extLst>
      <p:ext uri="{BB962C8B-B14F-4D97-AF65-F5344CB8AC3E}">
        <p14:creationId xmlns:p14="http://schemas.microsoft.com/office/powerpoint/2010/main" val="1154184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lstStyle/>
          <a:p>
            <a:pPr>
              <a:defRPr/>
            </a:pPr>
            <a:r>
              <a:rPr lang="el-GR" altLang="en-US" sz="2800" b="1" u="sng" kern="1200" dirty="0">
                <a:solidFill>
                  <a:srgbClr val="000099"/>
                </a:solidFill>
                <a:ea typeface="+mn-ea"/>
                <a:cs typeface="+mn-cs"/>
              </a:rPr>
              <a:t>Στιβάδες Εγκεφαλικού Φλοιού</a:t>
            </a:r>
            <a:endParaRPr lang="en-US" altLang="en-US" sz="2800" b="1" u="sng" kern="1200" dirty="0">
              <a:solidFill>
                <a:srgbClr val="000099"/>
              </a:solidFill>
              <a:ea typeface="+mn-ea"/>
              <a:cs typeface="+mn-cs"/>
            </a:endParaRPr>
          </a:p>
        </p:txBody>
      </p:sp>
      <p:sp>
        <p:nvSpPr>
          <p:cNvPr id="25603" name="Content Placeholder 2"/>
          <p:cNvSpPr>
            <a:spLocks noGrp="1"/>
          </p:cNvSpPr>
          <p:nvPr>
            <p:ph idx="1"/>
          </p:nvPr>
        </p:nvSpPr>
        <p:spPr>
          <a:xfrm>
            <a:off x="1042988" y="1412875"/>
            <a:ext cx="6335712" cy="3230563"/>
          </a:xfrm>
        </p:spPr>
        <p:txBody>
          <a:bodyPr/>
          <a:lstStyle/>
          <a:p>
            <a:pPr marL="514350" indent="-514350">
              <a:buFontTx/>
              <a:buAutoNum type="romanUcPeriod"/>
              <a:defRPr/>
            </a:pPr>
            <a:r>
              <a:rPr lang="el-GR" altLang="en-US" sz="2400" dirty="0"/>
              <a:t>Μοριακή</a:t>
            </a:r>
          </a:p>
          <a:p>
            <a:pPr marL="514350" indent="-514350">
              <a:buFontTx/>
              <a:buAutoNum type="romanUcPeriod"/>
              <a:defRPr/>
            </a:pPr>
            <a:r>
              <a:rPr lang="el-GR" altLang="en-US" sz="2400" dirty="0"/>
              <a:t>Έξω κοκκώδης</a:t>
            </a:r>
          </a:p>
          <a:p>
            <a:pPr marL="514350" indent="-514350">
              <a:buFontTx/>
              <a:buAutoNum type="romanUcPeriod"/>
              <a:defRPr/>
            </a:pPr>
            <a:r>
              <a:rPr lang="el-GR" altLang="en-US" sz="2400" dirty="0"/>
              <a:t>Έξω πυραμοειδής</a:t>
            </a:r>
          </a:p>
          <a:p>
            <a:pPr marL="514350" indent="-514350">
              <a:buFontTx/>
              <a:buAutoNum type="romanUcPeriod"/>
              <a:defRPr/>
            </a:pPr>
            <a:r>
              <a:rPr lang="el-GR" altLang="en-US" sz="2400" dirty="0"/>
              <a:t>Έσω κοκκώδης </a:t>
            </a:r>
          </a:p>
          <a:p>
            <a:pPr marL="514350" indent="-514350">
              <a:buFontTx/>
              <a:buAutoNum type="romanUcPeriod"/>
              <a:defRPr/>
            </a:pPr>
            <a:r>
              <a:rPr lang="el-GR" altLang="en-US" sz="2400" dirty="0"/>
              <a:t>Έσω πυραμοειδή</a:t>
            </a:r>
          </a:p>
          <a:p>
            <a:pPr marL="514350" indent="-514350">
              <a:buFontTx/>
              <a:buAutoNum type="romanUcPeriod"/>
              <a:defRPr/>
            </a:pPr>
            <a:r>
              <a:rPr lang="el-GR" altLang="en-US" sz="2400" dirty="0"/>
              <a:t>Πολυμορφική (ή ατρακτοειδής)</a:t>
            </a:r>
          </a:p>
          <a:p>
            <a:pPr marL="514350" indent="-514350">
              <a:buFontTx/>
              <a:buAutoNum type="romanUcPeriod"/>
              <a:defRPr/>
            </a:pPr>
            <a:endParaRPr lang="el-GR" altLang="en-US" sz="2400" dirty="0"/>
          </a:p>
          <a:p>
            <a:pPr marL="0" indent="0">
              <a:buFontTx/>
              <a:buNone/>
              <a:defRPr/>
            </a:pPr>
            <a:r>
              <a:rPr lang="el-GR" altLang="en-US" sz="1800" dirty="0"/>
              <a:t>Οι ονομασίες σχετίζονται με το είδος των επικρατούντων κυττάρων της κάθε στιβάδας: κοκκώδη κύτταρα (ΙΙ, Ι</a:t>
            </a:r>
            <a:r>
              <a:rPr lang="en-US" altLang="en-US" sz="1800" dirty="0"/>
              <a:t>V</a:t>
            </a:r>
            <a:r>
              <a:rPr lang="el-GR" altLang="en-US" sz="1800" dirty="0"/>
              <a:t>) και πυραμοειδή (ΙΙΙ, </a:t>
            </a:r>
            <a:r>
              <a:rPr lang="en-US" altLang="en-US" sz="1800" dirty="0"/>
              <a:t>V</a:t>
            </a:r>
            <a:r>
              <a:rPr lang="el-GR" altLang="en-US" sz="1800" dirty="0"/>
              <a:t>) ποικιλομορφία κυττάρων και παρουσία ατρακτοειδούς σχήματος τροποποιημένων πυραμοειδών κυττάρων </a:t>
            </a:r>
            <a:r>
              <a:rPr lang="en-US" altLang="en-US" sz="1800" dirty="0"/>
              <a:t>(VI)</a:t>
            </a:r>
            <a:r>
              <a:rPr lang="el-GR" altLang="en-US" sz="1800" dirty="0"/>
              <a:t> και σχεδόν πλήρης απουσία κυττάρων (Ι)</a:t>
            </a:r>
          </a:p>
        </p:txBody>
      </p:sp>
    </p:spTree>
    <p:extLst>
      <p:ext uri="{BB962C8B-B14F-4D97-AF65-F5344CB8AC3E}">
        <p14:creationId xmlns:p14="http://schemas.microsoft.com/office/powerpoint/2010/main" val="3373447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ΣΤΙΒΑΔΕΣ ΕΓΚΕΦΑΛΙΚΟΥ ΦΛΟΙΟΥ</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9826" y="1600200"/>
            <a:ext cx="1364348" cy="4525963"/>
          </a:xfrm>
        </p:spPr>
      </p:pic>
      <p:sp>
        <p:nvSpPr>
          <p:cNvPr id="5" name="TextBox 4"/>
          <p:cNvSpPr txBox="1"/>
          <p:nvPr/>
        </p:nvSpPr>
        <p:spPr>
          <a:xfrm>
            <a:off x="3347864" y="6237312"/>
            <a:ext cx="2880320" cy="584775"/>
          </a:xfrm>
          <a:prstGeom prst="rect">
            <a:avLst/>
          </a:prstGeom>
          <a:noFill/>
        </p:spPr>
        <p:txBody>
          <a:bodyPr wrap="square" rtlCol="0">
            <a:spAutoFit/>
          </a:bodyPr>
          <a:lstStyle/>
          <a:p>
            <a:r>
              <a:rPr lang="en-US" sz="1400" dirty="0"/>
              <a:t>Internet Archive Book Images [No restrictions</a:t>
            </a:r>
            <a:r>
              <a:rPr lang="en-US" dirty="0"/>
              <a:t>]</a:t>
            </a:r>
            <a:endParaRPr lang="el-GR" dirty="0"/>
          </a:p>
        </p:txBody>
      </p:sp>
    </p:spTree>
    <p:extLst>
      <p:ext uri="{BB962C8B-B14F-4D97-AF65-F5344CB8AC3E}">
        <p14:creationId xmlns:p14="http://schemas.microsoft.com/office/powerpoint/2010/main" val="1825882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D6F804-3165-4407-A9B5-2D41CA983814}"/>
              </a:ext>
            </a:extLst>
          </p:cNvPr>
          <p:cNvSpPr>
            <a:spLocks noGrp="1"/>
          </p:cNvSpPr>
          <p:nvPr>
            <p:ph type="title"/>
          </p:nvPr>
        </p:nvSpPr>
        <p:spPr/>
        <p:txBody>
          <a:bodyPr/>
          <a:lstStyle/>
          <a:p>
            <a:r>
              <a:rPr lang="el-GR" sz="3600" b="1" dirty="0"/>
              <a:t>Ηλεκτροεγκεφαλογράφημα (ΗΕΓ)</a:t>
            </a:r>
          </a:p>
        </p:txBody>
      </p:sp>
      <p:sp>
        <p:nvSpPr>
          <p:cNvPr id="3" name="Θέση περιεχομένου 2">
            <a:extLst>
              <a:ext uri="{FF2B5EF4-FFF2-40B4-BE49-F238E27FC236}">
                <a16:creationId xmlns:a16="http://schemas.microsoft.com/office/drawing/2014/main" id="{B564B237-18F3-48A4-B331-70D920E3FEDA}"/>
              </a:ext>
            </a:extLst>
          </p:cNvPr>
          <p:cNvSpPr>
            <a:spLocks noGrp="1"/>
          </p:cNvSpPr>
          <p:nvPr>
            <p:ph idx="1"/>
          </p:nvPr>
        </p:nvSpPr>
        <p:spPr>
          <a:xfrm>
            <a:off x="463239" y="1340768"/>
            <a:ext cx="8229600" cy="5165724"/>
          </a:xfrm>
        </p:spPr>
        <p:txBody>
          <a:bodyPr/>
          <a:lstStyle/>
          <a:p>
            <a:pPr algn="just"/>
            <a:r>
              <a:rPr lang="el-GR" sz="1800" b="1" dirty="0"/>
              <a:t>Το ΗΕ</a:t>
            </a:r>
            <a:r>
              <a:rPr lang="el-GR" sz="1800" dirty="0"/>
              <a:t>Γ είναι </a:t>
            </a:r>
            <a:r>
              <a:rPr lang="el-GR" sz="1800" i="1" dirty="0"/>
              <a:t>η καταγραφή της ηλεκτρικής δραστηριότητας των νευρώνων του εγκεφαλικού φλοιού </a:t>
            </a:r>
            <a:r>
              <a:rPr lang="el-GR" sz="1800" dirty="0"/>
              <a:t>που γίνεται με τη χρήση ειδικών ηλεκτροδίων που τοποθετούνται στο κρανίο ανιχνεύοντας τα ηλεκτρικά σήματα τα οποία αντιπροσωπεύουν την συνισταμένη (το άθροισμα) των παραγόμενων </a:t>
            </a:r>
            <a:r>
              <a:rPr lang="el-GR" sz="1800" dirty="0" err="1"/>
              <a:t>μετασυναπτικών</a:t>
            </a:r>
            <a:r>
              <a:rPr lang="el-GR" sz="1800" dirty="0"/>
              <a:t> δυναμικών </a:t>
            </a:r>
            <a:r>
              <a:rPr lang="el-GR" sz="1800"/>
              <a:t>των κυττάρων </a:t>
            </a:r>
            <a:r>
              <a:rPr lang="el-GR" sz="1800" dirty="0"/>
              <a:t>του φλοιού που βρίσκονται στις γειτονικές προς τα ηλεκτρόδια περιοχές.</a:t>
            </a:r>
          </a:p>
          <a:p>
            <a:pPr algn="just"/>
            <a:endParaRPr lang="el-GR" sz="1800" dirty="0"/>
          </a:p>
          <a:p>
            <a:pPr algn="just"/>
            <a:r>
              <a:rPr lang="el-GR" sz="1800" dirty="0"/>
              <a:t>Το ΗΕΓ έχει </a:t>
            </a:r>
            <a:r>
              <a:rPr lang="el-GR" sz="1800" i="1" dirty="0"/>
              <a:t>κυματοειδή μορφή </a:t>
            </a:r>
            <a:r>
              <a:rPr lang="el-GR" sz="1800" dirty="0"/>
              <a:t>με ευρεία διακύμανση σε εύρος και συχνότητα, ανάλογα με την υπάρχουσα ηλεκτρική δραστηριότητα του εγκεφαλικού φλοιού (που απεικονίζει την αντίστοιχη σε διάφορα επίπεδα συμπεριφοράς από τον ύπνο μέχρι την εγρήγορση, π.χ. χαμηλές συχνότητες και υψηλότερο εύρος κυμάτων παρατηρούνται στον ύπνο).</a:t>
            </a:r>
          </a:p>
          <a:p>
            <a:pPr algn="just"/>
            <a:endParaRPr lang="el-GR" sz="1800" dirty="0"/>
          </a:p>
          <a:p>
            <a:pPr algn="just"/>
            <a:r>
              <a:rPr lang="el-GR" sz="1800" dirty="0"/>
              <a:t>Η κυματοειδής μορφή πιθανόν να οφείλεται στη δράση νευρώνων του </a:t>
            </a:r>
            <a:r>
              <a:rPr lang="el-GR" sz="1800" i="1" dirty="0"/>
              <a:t>θαλάμου (διάμεσος εγκέφαλος) </a:t>
            </a:r>
            <a:r>
              <a:rPr lang="el-GR" sz="1800" dirty="0"/>
              <a:t>που μεταδίδουν κυμαινόμενα ηλεκτρικά σήματα στον φλοιό («</a:t>
            </a:r>
            <a:r>
              <a:rPr lang="el-GR" sz="1800" dirty="0" err="1"/>
              <a:t>ρυθμογεννήτριες</a:t>
            </a:r>
            <a:r>
              <a:rPr lang="el-GR" sz="1800" dirty="0"/>
              <a:t>») τα οποία προκαλούν τα </a:t>
            </a:r>
            <a:r>
              <a:rPr lang="el-GR" sz="1800" dirty="0" err="1"/>
              <a:t>καταγραφόμενα</a:t>
            </a:r>
            <a:r>
              <a:rPr lang="el-GR" sz="1800" dirty="0"/>
              <a:t> </a:t>
            </a:r>
            <a:r>
              <a:rPr lang="el-GR" sz="1800" dirty="0" err="1"/>
              <a:t>μετασυναπτικά</a:t>
            </a:r>
            <a:r>
              <a:rPr lang="el-GR" sz="1800" dirty="0"/>
              <a:t> δυναμικά στους νευρώνες του φλοιού.</a:t>
            </a:r>
          </a:p>
          <a:p>
            <a:pPr algn="just"/>
            <a:endParaRPr lang="el-GR" sz="1800" dirty="0"/>
          </a:p>
        </p:txBody>
      </p:sp>
    </p:spTree>
    <p:extLst>
      <p:ext uri="{BB962C8B-B14F-4D97-AF65-F5344CB8AC3E}">
        <p14:creationId xmlns:p14="http://schemas.microsoft.com/office/powerpoint/2010/main" val="3184207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8A5A864-788A-4918-BEEC-6353A193552B}"/>
              </a:ext>
            </a:extLst>
          </p:cNvPr>
          <p:cNvSpPr>
            <a:spLocks noGrp="1"/>
          </p:cNvSpPr>
          <p:nvPr>
            <p:ph idx="1"/>
          </p:nvPr>
        </p:nvSpPr>
        <p:spPr>
          <a:xfrm>
            <a:off x="470786" y="1412776"/>
            <a:ext cx="8229600" cy="4392488"/>
          </a:xfrm>
        </p:spPr>
        <p:txBody>
          <a:bodyPr/>
          <a:lstStyle/>
          <a:p>
            <a:pPr algn="just"/>
            <a:endParaRPr lang="el-GR" sz="1800" dirty="0"/>
          </a:p>
          <a:p>
            <a:pPr algn="just"/>
            <a:r>
              <a:rPr lang="el-GR" sz="1800" dirty="0"/>
              <a:t>Μορφολογικά τα </a:t>
            </a:r>
            <a:r>
              <a:rPr lang="el-GR" sz="1800" dirty="0" err="1"/>
              <a:t>καταγραφόμενα</a:t>
            </a:r>
            <a:r>
              <a:rPr lang="el-GR" sz="1800" dirty="0"/>
              <a:t> κύματα είναι: </a:t>
            </a:r>
          </a:p>
          <a:p>
            <a:pPr marL="806450" algn="just">
              <a:buFont typeface="Wingdings" panose="05000000000000000000" pitchFamily="2" charset="2"/>
              <a:buChar char="ü"/>
            </a:pPr>
            <a:r>
              <a:rPr lang="el-GR" sz="1800" dirty="0"/>
              <a:t>Κύματα (ρυθμός) </a:t>
            </a:r>
            <a:r>
              <a:rPr lang="el-GR" sz="1800" b="1" dirty="0"/>
              <a:t>α</a:t>
            </a:r>
            <a:r>
              <a:rPr lang="en-US" sz="1800" dirty="0"/>
              <a:t> (</a:t>
            </a:r>
            <a:r>
              <a:rPr lang="el-GR" sz="1800" dirty="0"/>
              <a:t>σχετικά βραδεία συχνότητα/8-15</a:t>
            </a:r>
            <a:r>
              <a:rPr lang="en-US" sz="1800" dirty="0"/>
              <a:t>Hz</a:t>
            </a:r>
            <a:r>
              <a:rPr lang="el-GR" sz="1800" dirty="0"/>
              <a:t>): Κατάσταση ηρεμίας (με κλειστά τα μάτια αλλά ξύπνιος).</a:t>
            </a:r>
          </a:p>
          <a:p>
            <a:pPr marL="806450" algn="just">
              <a:buFont typeface="Wingdings" panose="05000000000000000000" pitchFamily="2" charset="2"/>
              <a:buChar char="ü"/>
            </a:pPr>
            <a:r>
              <a:rPr lang="el-GR" sz="1800" dirty="0"/>
              <a:t>Κύματα (ρυθμός) </a:t>
            </a:r>
            <a:r>
              <a:rPr lang="el-GR" sz="1800" b="1" dirty="0"/>
              <a:t>β</a:t>
            </a:r>
            <a:r>
              <a:rPr lang="el-GR" sz="1800" dirty="0"/>
              <a:t> (υψηλότερη συχνότητα</a:t>
            </a:r>
            <a:r>
              <a:rPr lang="en-US" sz="1800" dirty="0"/>
              <a:t>/16-31Hz</a:t>
            </a:r>
            <a:r>
              <a:rPr lang="el-GR" sz="1800" dirty="0"/>
              <a:t>): Κατάσταση εγρήγορσης και νοητικής συγκέντρωσης.</a:t>
            </a:r>
            <a:endParaRPr lang="en-US" sz="1800" dirty="0"/>
          </a:p>
          <a:p>
            <a:pPr marL="806450" algn="just">
              <a:buFont typeface="Wingdings" panose="05000000000000000000" pitchFamily="2" charset="2"/>
              <a:buChar char="ü"/>
            </a:pPr>
            <a:r>
              <a:rPr lang="el-GR" sz="1800" dirty="0"/>
              <a:t>Κύματα (ρυθμός) </a:t>
            </a:r>
            <a:r>
              <a:rPr lang="el-GR" sz="1800" b="1" dirty="0"/>
              <a:t>γ</a:t>
            </a:r>
            <a:r>
              <a:rPr lang="el-GR" sz="1800" dirty="0"/>
              <a:t> (πολύ υψηλής συχνότητας</a:t>
            </a:r>
            <a:r>
              <a:rPr lang="en-US" sz="1800" dirty="0"/>
              <a:t>/ &gt;32Hz</a:t>
            </a:r>
            <a:r>
              <a:rPr lang="el-GR" sz="1800" dirty="0"/>
              <a:t>): Κατάσταση αφύπνισης, διέγερσης και προσήλωσης, καθώς και προσπάθεια συνδυασμένης αντίληψης δύο διαφορετικών αισθήσεων (π.χ. ήχου και εικόνας).</a:t>
            </a:r>
          </a:p>
          <a:p>
            <a:pPr marL="806450" algn="just">
              <a:buFont typeface="Wingdings" panose="05000000000000000000" pitchFamily="2" charset="2"/>
              <a:buChar char="ü"/>
            </a:pPr>
            <a:r>
              <a:rPr lang="el-GR" sz="1800" dirty="0"/>
              <a:t>Κύματα (ρυθμός) </a:t>
            </a:r>
            <a:r>
              <a:rPr lang="el-GR" sz="1800" b="1" dirty="0"/>
              <a:t>θ</a:t>
            </a:r>
            <a:r>
              <a:rPr lang="el-GR" sz="1800" dirty="0"/>
              <a:t> (βραδείας συχνότητας</a:t>
            </a:r>
            <a:r>
              <a:rPr lang="en-US" sz="1800" dirty="0"/>
              <a:t>/4-7Hz</a:t>
            </a:r>
            <a:r>
              <a:rPr lang="el-GR" sz="1800" dirty="0"/>
              <a:t>): υπνηλία, ακινησία</a:t>
            </a:r>
            <a:r>
              <a:rPr lang="en-US" sz="1800" dirty="0"/>
              <a:t>, </a:t>
            </a:r>
            <a:r>
              <a:rPr lang="el-GR" sz="1800" dirty="0"/>
              <a:t>αδράνεια.</a:t>
            </a:r>
          </a:p>
          <a:p>
            <a:pPr marL="806450" algn="just">
              <a:buFont typeface="Wingdings" panose="05000000000000000000" pitchFamily="2" charset="2"/>
              <a:buChar char="ü"/>
            </a:pPr>
            <a:r>
              <a:rPr lang="el-GR" sz="1800" dirty="0"/>
              <a:t>Κύματα (ρυθμός) </a:t>
            </a:r>
            <a:r>
              <a:rPr lang="el-GR" sz="1800" b="1" dirty="0"/>
              <a:t>δ</a:t>
            </a:r>
            <a:r>
              <a:rPr lang="el-GR" sz="1800" dirty="0"/>
              <a:t> (πολύ βραδείας συχνότητας</a:t>
            </a:r>
            <a:r>
              <a:rPr lang="en-US" sz="1800" dirty="0"/>
              <a:t>/ &lt;4Hz</a:t>
            </a:r>
            <a:r>
              <a:rPr lang="el-GR" sz="1800" dirty="0"/>
              <a:t>): στον βαθύ </a:t>
            </a:r>
            <a:r>
              <a:rPr lang="en-US" sz="1800" dirty="0"/>
              <a:t>NREM </a:t>
            </a:r>
            <a:r>
              <a:rPr lang="el-GR" sz="1800" dirty="0"/>
              <a:t>ύπνο.</a:t>
            </a:r>
          </a:p>
          <a:p>
            <a:pPr algn="just"/>
            <a:endParaRPr lang="el-GR" sz="1800" dirty="0"/>
          </a:p>
        </p:txBody>
      </p:sp>
      <p:sp>
        <p:nvSpPr>
          <p:cNvPr id="4" name="Τίτλος 1">
            <a:extLst>
              <a:ext uri="{FF2B5EF4-FFF2-40B4-BE49-F238E27FC236}">
                <a16:creationId xmlns:a16="http://schemas.microsoft.com/office/drawing/2014/main" id="{7B1B61EB-BE74-44FA-A6E2-7E08EAB1CF3D}"/>
              </a:ext>
            </a:extLst>
          </p:cNvPr>
          <p:cNvSpPr>
            <a:spLocks noGrp="1"/>
          </p:cNvSpPr>
          <p:nvPr>
            <p:ph type="title"/>
          </p:nvPr>
        </p:nvSpPr>
        <p:spPr>
          <a:xfrm>
            <a:off x="457200" y="274638"/>
            <a:ext cx="8229600" cy="850106"/>
          </a:xfrm>
        </p:spPr>
        <p:txBody>
          <a:bodyPr/>
          <a:lstStyle/>
          <a:p>
            <a:r>
              <a:rPr lang="el-GR" sz="3600" b="1" dirty="0"/>
              <a:t>Είδη κυμάτων ΗΕΓ</a:t>
            </a:r>
          </a:p>
        </p:txBody>
      </p:sp>
    </p:spTree>
    <p:extLst>
      <p:ext uri="{BB962C8B-B14F-4D97-AF65-F5344CB8AC3E}">
        <p14:creationId xmlns:p14="http://schemas.microsoft.com/office/powerpoint/2010/main" val="2994489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7A5C8AA-3E6F-4B3D-B06C-DAF01F92D264}"/>
              </a:ext>
            </a:extLst>
          </p:cNvPr>
          <p:cNvSpPr>
            <a:spLocks noGrp="1"/>
          </p:cNvSpPr>
          <p:nvPr>
            <p:ph idx="1"/>
          </p:nvPr>
        </p:nvSpPr>
        <p:spPr>
          <a:xfrm>
            <a:off x="457200" y="1600200"/>
            <a:ext cx="8229600" cy="4277072"/>
          </a:xfrm>
        </p:spPr>
        <p:txBody>
          <a:bodyPr/>
          <a:lstStyle/>
          <a:p>
            <a:pPr marL="806450" algn="just">
              <a:buFont typeface="Wingdings" panose="05000000000000000000" pitchFamily="2" charset="2"/>
              <a:buChar char="ü"/>
            </a:pPr>
            <a:r>
              <a:rPr lang="el-GR" sz="1800" b="1" i="1" dirty="0"/>
              <a:t>Κύματα ύπνου</a:t>
            </a:r>
            <a:r>
              <a:rPr lang="en-US" sz="1800" b="1" i="1" dirty="0"/>
              <a:t> </a:t>
            </a:r>
            <a:r>
              <a:rPr lang="en-US" sz="1800" dirty="0"/>
              <a:t>(</a:t>
            </a:r>
            <a:r>
              <a:rPr lang="el-GR" sz="1800" dirty="0"/>
              <a:t>συνδυασμοί και παραλλαγές των ανωτέρω):</a:t>
            </a:r>
          </a:p>
          <a:p>
            <a:pPr marL="1258888" indent="-452438" algn="just">
              <a:buNone/>
            </a:pPr>
            <a:r>
              <a:rPr lang="el-GR" sz="1800" dirty="0"/>
              <a:t>(α) </a:t>
            </a:r>
            <a:r>
              <a:rPr lang="el-GR" sz="1800" i="1" dirty="0"/>
              <a:t>Ύπνος </a:t>
            </a:r>
            <a:r>
              <a:rPr lang="en-US" sz="1800" i="1" dirty="0"/>
              <a:t>NREM</a:t>
            </a:r>
            <a:r>
              <a:rPr lang="el-GR" sz="1800" dirty="0"/>
              <a:t> (</a:t>
            </a:r>
            <a:r>
              <a:rPr lang="en-US" sz="1800" dirty="0"/>
              <a:t>Non Rapid Eye Movement): </a:t>
            </a:r>
            <a:r>
              <a:rPr lang="el-GR" sz="1800" dirty="0"/>
              <a:t>Εμφανίζει τέσσερις φάσεις (1-4) από τον ελαφρύ μέχρι και βαθύ ύπνο. Χαρακτηρίζεται σαν ύπνος βραδέων κυμάτων με συνδυασμούς κυμάτων α, θ και δ, με τάση μετάπτωσης στις βραδύτερες συχνότητες όσο βαθύτερος γίνεται ο ύπνος (δηλαδή ξεκινά με κύματα α στον ελαφρύ ύπνο ενώ στον βαθύτερο ύπνο επικρατούν τα κύματα δ που είναι τα βραδύτερα).</a:t>
            </a:r>
          </a:p>
          <a:p>
            <a:pPr marL="1258888" indent="-452438" algn="just">
              <a:buNone/>
            </a:pPr>
            <a:r>
              <a:rPr lang="el-GR" sz="1800" dirty="0"/>
              <a:t>(β) </a:t>
            </a:r>
            <a:r>
              <a:rPr lang="el-GR" sz="1800" i="1" dirty="0"/>
              <a:t>Ύπνος </a:t>
            </a:r>
            <a:r>
              <a:rPr lang="en-US" sz="1800" i="1" dirty="0"/>
              <a:t>REM </a:t>
            </a:r>
            <a:r>
              <a:rPr lang="en-US" sz="1800" dirty="0"/>
              <a:t>(Rapid Eye Movement): </a:t>
            </a:r>
            <a:r>
              <a:rPr lang="el-GR" sz="1800" dirty="0"/>
              <a:t>Βαθύτατος ύπνος με κύματα που προσομοιάζουν την κατάσταση εγρήγορσης. Χαρακτηρίζεται και ως </a:t>
            </a:r>
            <a:r>
              <a:rPr lang="el-GR" sz="1800" i="1" dirty="0"/>
              <a:t>παράδοξος ύπνος</a:t>
            </a:r>
            <a:r>
              <a:rPr lang="el-GR" sz="1800" dirty="0"/>
              <a:t>. Εμφανίζει δυσχέρεια αφύπνισης (η οποία συμβαίνει μόνο μετά από έντονα εξωτερικά ερεθίσματα) και συνήθως συνοδεύεται από την παρουσία ονείρων. Αντιστοιχεί περίπου στο 20-25% της συνολικής διάρκειας του ύπνου.</a:t>
            </a:r>
          </a:p>
        </p:txBody>
      </p:sp>
    </p:spTree>
    <p:extLst>
      <p:ext uri="{BB962C8B-B14F-4D97-AF65-F5344CB8AC3E}">
        <p14:creationId xmlns:p14="http://schemas.microsoft.com/office/powerpoint/2010/main" val="2240836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ΗΕΓ – </a:t>
            </a:r>
            <a:r>
              <a:rPr lang="el-GR" sz="3600" dirty="0"/>
              <a:t>κύματα α (πάνω) και β (κάτω)</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8800"/>
            <a:ext cx="8229600" cy="16459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8" y="3485882"/>
            <a:ext cx="9144000" cy="1828800"/>
          </a:xfrm>
          <a:prstGeom prst="rect">
            <a:avLst/>
          </a:prstGeom>
        </p:spPr>
      </p:pic>
      <p:sp>
        <p:nvSpPr>
          <p:cNvPr id="6" name="TextBox 5"/>
          <p:cNvSpPr txBox="1"/>
          <p:nvPr/>
        </p:nvSpPr>
        <p:spPr>
          <a:xfrm>
            <a:off x="395536" y="5661248"/>
            <a:ext cx="8136904" cy="646331"/>
          </a:xfrm>
          <a:prstGeom prst="rect">
            <a:avLst/>
          </a:prstGeom>
          <a:noFill/>
        </p:spPr>
        <p:txBody>
          <a:bodyPr wrap="square" rtlCol="0">
            <a:spAutoFit/>
          </a:bodyPr>
          <a:lstStyle/>
          <a:p>
            <a:r>
              <a:rPr lang="en-US" dirty="0"/>
              <a:t>By Hugo </a:t>
            </a:r>
            <a:r>
              <a:rPr lang="en-US" dirty="0" err="1"/>
              <a:t>Gamboa</a:t>
            </a:r>
            <a:r>
              <a:rPr lang="en-US" dirty="0"/>
              <a:t> - Own work, CC BY-SA 3.0, https://commons.wikimedia.org/w/index.php?curid=473243</a:t>
            </a:r>
            <a:endParaRPr lang="el-GR" dirty="0"/>
          </a:p>
        </p:txBody>
      </p:sp>
    </p:spTree>
    <p:extLst>
      <p:ext uri="{BB962C8B-B14F-4D97-AF65-F5344CB8AC3E}">
        <p14:creationId xmlns:p14="http://schemas.microsoft.com/office/powerpoint/2010/main" val="1640575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lstStyle/>
          <a:p>
            <a:r>
              <a:rPr lang="el-GR" dirty="0"/>
              <a:t>ΗΕΓ – </a:t>
            </a:r>
            <a:r>
              <a:rPr lang="el-GR" sz="2800" dirty="0"/>
              <a:t>κύματα γ (πάνω), θ (μέσον) και δ (κάτω)</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5596" y="942918"/>
            <a:ext cx="7272808" cy="14545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15" y="4626375"/>
            <a:ext cx="7956377" cy="15912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27" y="2575694"/>
            <a:ext cx="7620345" cy="2065828"/>
          </a:xfrm>
          <a:prstGeom prst="rect">
            <a:avLst/>
          </a:prstGeom>
        </p:spPr>
      </p:pic>
      <p:sp>
        <p:nvSpPr>
          <p:cNvPr id="7" name="TextBox 6">
            <a:extLst>
              <a:ext uri="{FF2B5EF4-FFF2-40B4-BE49-F238E27FC236}">
                <a16:creationId xmlns:a16="http://schemas.microsoft.com/office/drawing/2014/main" id="{F0B5B44D-8522-4DD5-B97E-FCF5A4EE5DBF}"/>
              </a:ext>
            </a:extLst>
          </p:cNvPr>
          <p:cNvSpPr txBox="1"/>
          <p:nvPr/>
        </p:nvSpPr>
        <p:spPr>
          <a:xfrm>
            <a:off x="1187624" y="6195853"/>
            <a:ext cx="8136904" cy="646331"/>
          </a:xfrm>
          <a:prstGeom prst="rect">
            <a:avLst/>
          </a:prstGeom>
          <a:noFill/>
        </p:spPr>
        <p:txBody>
          <a:bodyPr wrap="square" rtlCol="0">
            <a:spAutoFit/>
          </a:bodyPr>
          <a:lstStyle/>
          <a:p>
            <a:r>
              <a:rPr lang="en-US" dirty="0"/>
              <a:t>By Hugo </a:t>
            </a:r>
            <a:r>
              <a:rPr lang="en-US" dirty="0" err="1"/>
              <a:t>Gamboa</a:t>
            </a:r>
            <a:r>
              <a:rPr lang="en-US" dirty="0"/>
              <a:t> - Own work, CC BY-SA 3.0, https://commons.wikimedia.org/w/index.php?curid=473243</a:t>
            </a:r>
            <a:endParaRPr lang="el-GR" dirty="0"/>
          </a:p>
        </p:txBody>
      </p:sp>
    </p:spTree>
    <p:extLst>
      <p:ext uri="{BB962C8B-B14F-4D97-AF65-F5344CB8AC3E}">
        <p14:creationId xmlns:p14="http://schemas.microsoft.com/office/powerpoint/2010/main" val="873155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ΗΕΓ – </a:t>
            </a:r>
            <a:r>
              <a:rPr lang="el-GR" sz="3600" dirty="0"/>
              <a:t>επιληπτικά κύματα</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8590" y="1600200"/>
            <a:ext cx="4326820" cy="4525963"/>
          </a:xfrm>
        </p:spPr>
      </p:pic>
      <p:sp>
        <p:nvSpPr>
          <p:cNvPr id="5" name="TextBox 4"/>
          <p:cNvSpPr txBox="1"/>
          <p:nvPr/>
        </p:nvSpPr>
        <p:spPr>
          <a:xfrm>
            <a:off x="1979712" y="6165304"/>
            <a:ext cx="5472608" cy="523220"/>
          </a:xfrm>
          <a:prstGeom prst="rect">
            <a:avLst/>
          </a:prstGeom>
          <a:noFill/>
        </p:spPr>
        <p:txBody>
          <a:bodyPr wrap="square" rtlCol="0">
            <a:spAutoFit/>
          </a:bodyPr>
          <a:lstStyle/>
          <a:p>
            <a:r>
              <a:rPr lang="en-US" sz="1400" dirty="0"/>
              <a:t>CC BY-SA 2.0, https://commons.wikimedia.org/w/index.php?curid=845554</a:t>
            </a:r>
            <a:endParaRPr lang="el-GR" sz="1400" dirty="0"/>
          </a:p>
        </p:txBody>
      </p:sp>
    </p:spTree>
    <p:extLst>
      <p:ext uri="{BB962C8B-B14F-4D97-AF65-F5344CB8AC3E}">
        <p14:creationId xmlns:p14="http://schemas.microsoft.com/office/powerpoint/2010/main" val="1033962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D5DE61-357E-4300-9B96-7A1D67B1EF1F}"/>
              </a:ext>
            </a:extLst>
          </p:cNvPr>
          <p:cNvSpPr>
            <a:spLocks noGrp="1"/>
          </p:cNvSpPr>
          <p:nvPr>
            <p:ph type="title"/>
          </p:nvPr>
        </p:nvSpPr>
        <p:spPr>
          <a:xfrm>
            <a:off x="457200" y="17818"/>
            <a:ext cx="8229600" cy="1066130"/>
          </a:xfrm>
        </p:spPr>
        <p:txBody>
          <a:bodyPr/>
          <a:lstStyle/>
          <a:p>
            <a:r>
              <a:rPr lang="el-GR" sz="3600" b="1" dirty="0"/>
              <a:t>Κλινική χρήση ΗΕΓ </a:t>
            </a:r>
          </a:p>
        </p:txBody>
      </p:sp>
      <p:sp>
        <p:nvSpPr>
          <p:cNvPr id="3" name="Θέση περιεχομένου 2">
            <a:extLst>
              <a:ext uri="{FF2B5EF4-FFF2-40B4-BE49-F238E27FC236}">
                <a16:creationId xmlns:a16="http://schemas.microsoft.com/office/drawing/2014/main" id="{FA18A2ED-B73D-4AF4-B1FC-E6FC6760A351}"/>
              </a:ext>
            </a:extLst>
          </p:cNvPr>
          <p:cNvSpPr>
            <a:spLocks noGrp="1"/>
          </p:cNvSpPr>
          <p:nvPr>
            <p:ph idx="1"/>
          </p:nvPr>
        </p:nvSpPr>
        <p:spPr>
          <a:xfrm>
            <a:off x="251520" y="980728"/>
            <a:ext cx="8640960" cy="5760640"/>
          </a:xfrm>
        </p:spPr>
        <p:txBody>
          <a:bodyPr/>
          <a:lstStyle/>
          <a:p>
            <a:pPr marL="457200" indent="-457200" algn="just">
              <a:buFont typeface="+mj-lt"/>
              <a:buAutoNum type="arabicPeriod"/>
            </a:pPr>
            <a:r>
              <a:rPr lang="el-GR" sz="2000" b="1" dirty="0"/>
              <a:t>Διάγνωση παθολογικών διεργασιών </a:t>
            </a:r>
            <a:r>
              <a:rPr lang="el-GR" sz="1800" dirty="0"/>
              <a:t>του εγκεφάλου οι οποίες συνοδεύονται από ανώμαλη ηλεκτρική δραστηριότητα.</a:t>
            </a:r>
          </a:p>
          <a:p>
            <a:pPr lvl="1" algn="just">
              <a:buSzPct val="100000"/>
              <a:buFont typeface="Wingdings" panose="05000000000000000000" pitchFamily="2" charset="2"/>
              <a:buChar char="§"/>
            </a:pPr>
            <a:r>
              <a:rPr lang="el-GR" sz="1800" b="1" dirty="0"/>
              <a:t>Επιληπτικές κρίσεις </a:t>
            </a:r>
            <a:r>
              <a:rPr lang="el-GR" sz="1800" dirty="0"/>
              <a:t>(ποικίλης αιτιολογίας, π.χ. επιληπτική νόσος, τραυματισμοί, όγκοι κ.ά.) προκαλούν ανώμαλη αλλά συγχρονισμένη ηλεκτρική δραστηριότητα (κύματα αυξημένου εύρους με αιχμές – </a:t>
            </a:r>
            <a:r>
              <a:rPr lang="en-US" sz="1800" dirty="0"/>
              <a:t>spike waves)</a:t>
            </a:r>
            <a:r>
              <a:rPr lang="el-GR" sz="1800" dirty="0"/>
              <a:t> μιας ομάδας εγκεφαλικών νευρώνων στην πάσχουσα περιοχή με αποτέλεσμα την πρόκληση σπασμών και μεταβολών συμπεριφοράς και επιπέδου συνείδησης. Διακρίνονται σε: </a:t>
            </a:r>
          </a:p>
          <a:p>
            <a:pPr marL="1206500" lvl="1" algn="just">
              <a:buFont typeface="Wingdings" panose="05000000000000000000" pitchFamily="2" charset="2"/>
              <a:buChar char="ü"/>
              <a:tabLst>
                <a:tab pos="717550" algn="l"/>
              </a:tabLst>
            </a:pPr>
            <a:r>
              <a:rPr lang="el-GR" sz="1800" i="1" dirty="0"/>
              <a:t>Εστιακές</a:t>
            </a:r>
            <a:r>
              <a:rPr lang="el-GR" sz="1800" dirty="0"/>
              <a:t> (σχετικά μικρή ομάδα νευρώνων).</a:t>
            </a:r>
          </a:p>
          <a:p>
            <a:pPr marL="1206500" lvl="1" algn="just">
              <a:buFont typeface="Wingdings" panose="05000000000000000000" pitchFamily="2" charset="2"/>
              <a:buChar char="ü"/>
              <a:tabLst>
                <a:tab pos="717550" algn="l"/>
              </a:tabLst>
            </a:pPr>
            <a:r>
              <a:rPr lang="el-GR" sz="1800" i="1" dirty="0"/>
              <a:t>Γενικευμένες</a:t>
            </a:r>
            <a:r>
              <a:rPr lang="el-GR" sz="1800" dirty="0"/>
              <a:t> (εκτεταμένη συμμετοχή νευρώνων και από τα δύο ημισφαίρια).</a:t>
            </a:r>
          </a:p>
          <a:p>
            <a:pPr lvl="1" algn="just">
              <a:buFont typeface="Wingdings" panose="05000000000000000000" pitchFamily="2" charset="2"/>
              <a:buChar char="§"/>
            </a:pPr>
            <a:r>
              <a:rPr lang="el-GR" sz="1800" b="1" dirty="0"/>
              <a:t>Παρουσία υγρού </a:t>
            </a:r>
            <a:r>
              <a:rPr lang="el-GR" sz="1800" dirty="0"/>
              <a:t>(κυρίως αιματώματα) σε γειτονικές προς τον φλοιό περιοχές: Προκαλεί ελαττωμένη ηλεκτρική δραστηριότητα που καταγράφεται από το ΗΕΓ.</a:t>
            </a:r>
          </a:p>
          <a:p>
            <a:pPr marL="457200" indent="-457200" algn="just">
              <a:buFont typeface="+mj-lt"/>
              <a:buAutoNum type="arabicPeriod" startAt="2"/>
            </a:pPr>
            <a:r>
              <a:rPr lang="el-GR" sz="2000" b="1" dirty="0"/>
              <a:t>Πιστοποίηση Εγκεφαλικού Θανάτου</a:t>
            </a:r>
            <a:r>
              <a:rPr lang="el-GR" sz="1800" dirty="0"/>
              <a:t>. Απουσία ηλεκτρικής δραστηριότητας στο ΗΕΓ (</a:t>
            </a:r>
            <a:r>
              <a:rPr lang="el-GR" sz="1800" i="1" dirty="0" err="1"/>
              <a:t>ισοηλεκτρική</a:t>
            </a:r>
            <a:r>
              <a:rPr lang="el-GR" sz="1800" i="1" dirty="0"/>
              <a:t> γραμμή</a:t>
            </a:r>
            <a:r>
              <a:rPr lang="el-GR" sz="1800" dirty="0"/>
              <a:t>).</a:t>
            </a:r>
          </a:p>
          <a:p>
            <a:pPr marL="457200" indent="-457200" algn="just">
              <a:buFont typeface="+mj-lt"/>
              <a:buAutoNum type="arabicPeriod" startAt="2"/>
            </a:pPr>
            <a:r>
              <a:rPr lang="el-GR" sz="2000" b="1" dirty="0"/>
              <a:t>Διάκριση και μελέτη σταδίων </a:t>
            </a:r>
            <a:r>
              <a:rPr lang="el-GR" sz="2000" dirty="0"/>
              <a:t>(φάσεων) </a:t>
            </a:r>
            <a:r>
              <a:rPr lang="el-GR" sz="2000" b="1" dirty="0"/>
              <a:t>του ύπνου</a:t>
            </a:r>
            <a:r>
              <a:rPr lang="el-GR" sz="1800" dirty="0"/>
              <a:t> με βάση την παρατηρούμενη ηλεκτρική δραστηριότητα.</a:t>
            </a:r>
          </a:p>
        </p:txBody>
      </p:sp>
    </p:spTree>
    <p:extLst>
      <p:ext uri="{BB962C8B-B14F-4D97-AF65-F5344CB8AC3E}">
        <p14:creationId xmlns:p14="http://schemas.microsoft.com/office/powerpoint/2010/main" val="305933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DE24FAD7-5944-4F6F-B0B8-43FAB89AAA5A}"/>
              </a:ext>
            </a:extLst>
          </p:cNvPr>
          <p:cNvSpPr txBox="1">
            <a:spLocks noChangeArrowheads="1"/>
          </p:cNvSpPr>
          <p:nvPr/>
        </p:nvSpPr>
        <p:spPr bwMode="auto">
          <a:xfrm>
            <a:off x="250825" y="115888"/>
            <a:ext cx="8642350" cy="5191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2800" b="1">
                <a:solidFill>
                  <a:srgbClr val="000099"/>
                </a:solidFill>
              </a:rPr>
              <a:t>Κύτταρα νευρικού συστήματος</a:t>
            </a:r>
          </a:p>
        </p:txBody>
      </p:sp>
      <p:sp>
        <p:nvSpPr>
          <p:cNvPr id="4099" name="Text Box 3">
            <a:extLst>
              <a:ext uri="{FF2B5EF4-FFF2-40B4-BE49-F238E27FC236}">
                <a16:creationId xmlns:a16="http://schemas.microsoft.com/office/drawing/2014/main" id="{F959F5AE-91B3-4C86-989D-BE9D9F6233EC}"/>
              </a:ext>
            </a:extLst>
          </p:cNvPr>
          <p:cNvSpPr txBox="1">
            <a:spLocks noChangeArrowheads="1"/>
          </p:cNvSpPr>
          <p:nvPr/>
        </p:nvSpPr>
        <p:spPr bwMode="auto">
          <a:xfrm>
            <a:off x="269307" y="1052736"/>
            <a:ext cx="8426450"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sz="2200" dirty="0"/>
              <a:t> </a:t>
            </a:r>
            <a:r>
              <a:rPr lang="el-GR" altLang="en-US" sz="2200" b="1" dirty="0">
                <a:solidFill>
                  <a:srgbClr val="000099"/>
                </a:solidFill>
              </a:rPr>
              <a:t>Νευρώνες ή νευρικά κύτταρα</a:t>
            </a:r>
            <a:r>
              <a:rPr lang="en-US" altLang="en-US" sz="2200" dirty="0"/>
              <a:t> (</a:t>
            </a:r>
            <a:r>
              <a:rPr lang="el-GR" altLang="en-US" sz="2200" i="1" dirty="0"/>
              <a:t>λειτουργικός ρόλος</a:t>
            </a:r>
            <a:r>
              <a:rPr lang="el-GR" altLang="en-US" sz="2200" dirty="0"/>
              <a:t>)</a:t>
            </a:r>
            <a:endParaRPr lang="en-US" altLang="en-US" sz="2200" dirty="0"/>
          </a:p>
          <a:p>
            <a:pPr lvl="1" algn="just" eaLnBrk="1" hangingPunct="1">
              <a:spcBef>
                <a:spcPct val="50000"/>
              </a:spcBef>
              <a:buFontTx/>
              <a:buNone/>
            </a:pPr>
            <a:r>
              <a:rPr lang="el-GR" altLang="en-US" sz="2200" dirty="0"/>
              <a:t>Συνδέονται μεταξύ τους (αλλά και με άλλα κύτταρα π.χ. μυϊκά) μέσω των συνάψεων, σχηματίζοντας ένα πολύπλοκο δίκτυο που επιτρέπει την </a:t>
            </a:r>
            <a:r>
              <a:rPr lang="el-GR" altLang="en-US" sz="2200" b="1" dirty="0"/>
              <a:t>μετάδοση των πληροφοριών</a:t>
            </a:r>
            <a:r>
              <a:rPr lang="el-GR" altLang="en-US" sz="2200" dirty="0"/>
              <a:t>.</a:t>
            </a:r>
            <a:r>
              <a:rPr lang="en-US" altLang="en-US" sz="2200" dirty="0"/>
              <a:t> </a:t>
            </a:r>
            <a:r>
              <a:rPr lang="el-GR" altLang="en-US" sz="2200" dirty="0"/>
              <a:t>Κάθε νευρώνας δημιουργεί τουλάχιστον 1.000 (!!) συνδέσεις με άλλους νευρώνες και οι πληροφορίες μεταδίδονται με τη μορφή ηλεκτρικών σημάτων (</a:t>
            </a:r>
            <a:r>
              <a:rPr lang="el-GR" altLang="en-US" sz="2200" i="1" dirty="0"/>
              <a:t>δυναμικών ενέργειας</a:t>
            </a:r>
            <a:r>
              <a:rPr lang="el-GR" altLang="en-US" sz="2200" dirty="0"/>
              <a:t>) και με μεγάλο εύρος ταχυτήτων (1 – 100 </a:t>
            </a:r>
            <a:r>
              <a:rPr lang="en-US" altLang="en-US" sz="2200" dirty="0"/>
              <a:t>m/sec). </a:t>
            </a:r>
            <a:endParaRPr lang="el-GR" altLang="en-US" sz="2200" dirty="0"/>
          </a:p>
          <a:p>
            <a:pPr lvl="1" eaLnBrk="1" hangingPunct="1">
              <a:spcBef>
                <a:spcPct val="50000"/>
              </a:spcBef>
              <a:buFontTx/>
              <a:buNone/>
            </a:pPr>
            <a:r>
              <a:rPr lang="el-GR" altLang="en-US" sz="2200" dirty="0"/>
              <a:t>Αποτελούνται από: </a:t>
            </a:r>
          </a:p>
          <a:p>
            <a:pPr marL="800100" lvl="1" indent="-342900" eaLnBrk="1" hangingPunct="1">
              <a:spcBef>
                <a:spcPct val="50000"/>
              </a:spcBef>
              <a:buFont typeface="Wingdings" panose="05000000000000000000" pitchFamily="2" charset="2"/>
              <a:buChar char="§"/>
            </a:pPr>
            <a:r>
              <a:rPr lang="el-GR" altLang="en-US" sz="2200" dirty="0"/>
              <a:t>Το κυτταρικό σώμα</a:t>
            </a:r>
          </a:p>
          <a:p>
            <a:pPr marL="800100" lvl="1" indent="-342900" eaLnBrk="1" hangingPunct="1">
              <a:spcBef>
                <a:spcPct val="50000"/>
              </a:spcBef>
              <a:buFont typeface="Wingdings" panose="05000000000000000000" pitchFamily="2" charset="2"/>
              <a:buChar char="§"/>
            </a:pPr>
            <a:r>
              <a:rPr lang="el-GR" altLang="en-US" sz="2200" dirty="0"/>
              <a:t>Τους </a:t>
            </a:r>
            <a:r>
              <a:rPr lang="el-GR" altLang="en-US" sz="2200" dirty="0" err="1"/>
              <a:t>δενδρίτες</a:t>
            </a:r>
            <a:r>
              <a:rPr lang="el-GR" altLang="en-US" sz="2200" dirty="0"/>
              <a:t> (υποδοχή σημάτων από άλλα κύτταρα)</a:t>
            </a:r>
          </a:p>
          <a:p>
            <a:pPr marL="800100" lvl="1" indent="-342900" eaLnBrk="1" hangingPunct="1">
              <a:spcBef>
                <a:spcPct val="50000"/>
              </a:spcBef>
              <a:buFont typeface="Wingdings" panose="05000000000000000000" pitchFamily="2" charset="2"/>
              <a:buChar char="§"/>
            </a:pPr>
            <a:r>
              <a:rPr lang="el-GR" altLang="en-US" sz="2200" dirty="0"/>
              <a:t>Τον </a:t>
            </a:r>
            <a:r>
              <a:rPr lang="el-GR" altLang="en-US" sz="2200" dirty="0" err="1"/>
              <a:t>νευράξονα</a:t>
            </a:r>
            <a:r>
              <a:rPr lang="el-GR" altLang="en-US" sz="2200" dirty="0"/>
              <a:t> ή </a:t>
            </a:r>
            <a:r>
              <a:rPr lang="el-GR" altLang="en-US" sz="2200" dirty="0" err="1"/>
              <a:t>νευρίτη</a:t>
            </a:r>
            <a:r>
              <a:rPr lang="el-GR" altLang="en-US" sz="2200" dirty="0"/>
              <a:t> ή νευρική ίνα (μεταβίβαση σημάτων προς άλλα κύτταρα (με μήκος από 0,1</a:t>
            </a:r>
            <a:r>
              <a:rPr lang="en-US" altLang="en-US" sz="2200" dirty="0"/>
              <a:t>mm – 3m!!)</a:t>
            </a:r>
            <a:endParaRPr lang="el-GR"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blinds(horizontal)">
                                      <p:cBhvr>
                                        <p:cTn id="1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ΗΕΓ – </a:t>
            </a:r>
            <a:r>
              <a:rPr lang="en-US" dirty="0"/>
              <a:t>NREM </a:t>
            </a:r>
            <a:r>
              <a:rPr lang="el-GR" dirty="0"/>
              <a:t>ΥΠΝΟΣ</a:t>
            </a:r>
            <a:endParaRPr lang="en-US" dirty="0"/>
          </a:p>
        </p:txBody>
      </p:sp>
      <p:sp>
        <p:nvSpPr>
          <p:cNvPr id="3" name="Content Placeholder 2"/>
          <p:cNvSpPr>
            <a:spLocks noGrp="1"/>
          </p:cNvSpPr>
          <p:nvPr>
            <p:ph idx="1"/>
          </p:nvPr>
        </p:nvSpPr>
        <p:spPr/>
        <p:txBody>
          <a:bodyPr/>
          <a:lstStyle/>
          <a:p>
            <a:pPr marL="0" indent="0">
              <a:buNone/>
            </a:pPr>
            <a:r>
              <a:rPr lang="el-GR" sz="2400" dirty="0"/>
              <a:t>Στην επόμενη διαφάνεια απεικονίζεται το ΗΕΓ (μέσα σε κόκκινο πλαίσιο) σε τρεις φάσεις του ύπνου </a:t>
            </a:r>
            <a:r>
              <a:rPr lang="en-US" sz="2400" dirty="0"/>
              <a:t>NREM</a:t>
            </a:r>
            <a:r>
              <a:rPr lang="el-GR" sz="2400" dirty="0"/>
              <a:t> (Ν1, Ν2, Ν3) με τη συχνότητα να γίνεται προοδευτικά βραδύτερη. Από κάτω από κάθε ΗΕΓ απεικονίζονται δεδομένα της σωματικής δραστηριότητας στην αντίστοιχη φάση πχ. ΗΚΓ (βλέπε αναλυτική επεξήγηση στη συνέχεια)</a:t>
            </a:r>
          </a:p>
          <a:p>
            <a:pPr marL="0" indent="0">
              <a:buNone/>
            </a:pPr>
            <a:r>
              <a:rPr lang="en-US" sz="2000" dirty="0"/>
              <a:t>The figures represent 30-second epochs (30 seconds of data). They represent data from both eyes, EEG, chin, microphone, </a:t>
            </a:r>
            <a:r>
              <a:rPr lang="en-US" sz="2000" dirty="0">
                <a:hlinkClick r:id="rId2" tooltip="EKG"/>
              </a:rPr>
              <a:t>EKG</a:t>
            </a:r>
            <a:r>
              <a:rPr lang="en-US" sz="2000" dirty="0"/>
              <a:t>, legs, nasal/oral air flow, thermistor, thoracic effort, abdominal effort, </a:t>
            </a:r>
            <a:r>
              <a:rPr lang="en-US" sz="2000" dirty="0">
                <a:hlinkClick r:id="rId3" tooltip="Pulse oximetry"/>
              </a:rPr>
              <a:t>oximetry</a:t>
            </a:r>
            <a:r>
              <a:rPr lang="en-US" sz="2000" dirty="0"/>
              <a:t>, and body position, in that order. EEG is highlighted by the red box. Sleep spindles in the stage 2 figure are underlined in red. </a:t>
            </a:r>
          </a:p>
        </p:txBody>
      </p:sp>
    </p:spTree>
    <p:extLst>
      <p:ext uri="{BB962C8B-B14F-4D97-AF65-F5344CB8AC3E}">
        <p14:creationId xmlns:p14="http://schemas.microsoft.com/office/powerpoint/2010/main" val="302724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1560" y="188640"/>
            <a:ext cx="7992888" cy="1872208"/>
          </a:xfrm>
          <a:prstGeom prst="rect">
            <a:avLst/>
          </a:prstGeom>
        </p:spPr>
      </p:pic>
      <p:pic>
        <p:nvPicPr>
          <p:cNvPr id="5" name="Picture 4"/>
          <p:cNvPicPr>
            <a:picLocks noChangeAspect="1"/>
          </p:cNvPicPr>
          <p:nvPr/>
        </p:nvPicPr>
        <p:blipFill>
          <a:blip r:embed="rId3"/>
          <a:stretch>
            <a:fillRect/>
          </a:stretch>
        </p:blipFill>
        <p:spPr>
          <a:xfrm>
            <a:off x="611560" y="2203553"/>
            <a:ext cx="7992888" cy="2088232"/>
          </a:xfrm>
          <a:prstGeom prst="rect">
            <a:avLst/>
          </a:prstGeom>
        </p:spPr>
      </p:pic>
      <p:pic>
        <p:nvPicPr>
          <p:cNvPr id="6" name="Picture 5"/>
          <p:cNvPicPr>
            <a:picLocks noChangeAspect="1"/>
          </p:cNvPicPr>
          <p:nvPr/>
        </p:nvPicPr>
        <p:blipFill>
          <a:blip r:embed="rId4"/>
          <a:stretch>
            <a:fillRect/>
          </a:stretch>
        </p:blipFill>
        <p:spPr>
          <a:xfrm>
            <a:off x="611560" y="4434491"/>
            <a:ext cx="7992888" cy="2123132"/>
          </a:xfrm>
          <a:prstGeom prst="rect">
            <a:avLst/>
          </a:prstGeom>
        </p:spPr>
      </p:pic>
      <p:sp>
        <p:nvSpPr>
          <p:cNvPr id="7" name="Rectangle 6"/>
          <p:cNvSpPr/>
          <p:nvPr/>
        </p:nvSpPr>
        <p:spPr>
          <a:xfrm>
            <a:off x="683568" y="6561128"/>
            <a:ext cx="7848872" cy="246221"/>
          </a:xfrm>
          <a:prstGeom prst="rect">
            <a:avLst/>
          </a:prstGeom>
        </p:spPr>
        <p:txBody>
          <a:bodyPr wrap="square">
            <a:spAutoFit/>
          </a:bodyPr>
          <a:lstStyle/>
          <a:p>
            <a:r>
              <a:rPr lang="en-US" sz="1000" dirty="0" err="1"/>
              <a:t>NascarEd</a:t>
            </a:r>
            <a:r>
              <a:rPr lang="en-US" sz="1000" dirty="0"/>
              <a:t> [CC BY-SA 4.0 (https://creativecommons.org/licenses/by-sa/4.0)]</a:t>
            </a:r>
          </a:p>
        </p:txBody>
      </p:sp>
    </p:spTree>
    <p:extLst>
      <p:ext uri="{BB962C8B-B14F-4D97-AF65-F5344CB8AC3E}">
        <p14:creationId xmlns:p14="http://schemas.microsoft.com/office/powerpoint/2010/main" val="3898363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ΗΕΓ – </a:t>
            </a:r>
            <a:r>
              <a:rPr lang="en-US" dirty="0"/>
              <a:t>REM</a:t>
            </a:r>
            <a:r>
              <a:rPr lang="el-GR" dirty="0"/>
              <a:t> ΥΠΝΟΣ</a:t>
            </a:r>
            <a:br>
              <a:rPr lang="el-GR" dirty="0"/>
            </a:br>
            <a:r>
              <a:rPr lang="el-GR" sz="2400" dirty="0"/>
              <a:t>(σε κόκκινο πλαίσιο)</a:t>
            </a:r>
            <a:endParaRPr lang="en-US" sz="2400" dirty="0"/>
          </a:p>
        </p:txBody>
      </p:sp>
      <p:pic>
        <p:nvPicPr>
          <p:cNvPr id="4" name="Content Placeholder 3"/>
          <p:cNvPicPr>
            <a:picLocks noGrp="1" noChangeAspect="1"/>
          </p:cNvPicPr>
          <p:nvPr>
            <p:ph idx="1"/>
          </p:nvPr>
        </p:nvPicPr>
        <p:blipFill>
          <a:blip r:embed="rId2"/>
          <a:stretch>
            <a:fillRect/>
          </a:stretch>
        </p:blipFill>
        <p:spPr>
          <a:xfrm>
            <a:off x="1480639" y="1600200"/>
            <a:ext cx="6182721" cy="4525963"/>
          </a:xfrm>
          <a:prstGeom prst="rect">
            <a:avLst/>
          </a:prstGeom>
        </p:spPr>
      </p:pic>
      <p:sp>
        <p:nvSpPr>
          <p:cNvPr id="5" name="Rectangle 4"/>
          <p:cNvSpPr/>
          <p:nvPr/>
        </p:nvSpPr>
        <p:spPr>
          <a:xfrm>
            <a:off x="1835696" y="6245103"/>
            <a:ext cx="5076056" cy="307777"/>
          </a:xfrm>
          <a:prstGeom prst="rect">
            <a:avLst/>
          </a:prstGeom>
        </p:spPr>
        <p:txBody>
          <a:bodyPr wrap="square">
            <a:spAutoFit/>
          </a:bodyPr>
          <a:lstStyle/>
          <a:p>
            <a:r>
              <a:rPr lang="en-US" sz="1400" dirty="0" err="1"/>
              <a:t>MrSandman</a:t>
            </a:r>
            <a:r>
              <a:rPr lang="en-US" sz="1400" dirty="0"/>
              <a:t> at English Wikipedia [Public domain]</a:t>
            </a:r>
          </a:p>
        </p:txBody>
      </p:sp>
    </p:spTree>
    <p:extLst>
      <p:ext uri="{BB962C8B-B14F-4D97-AF65-F5344CB8AC3E}">
        <p14:creationId xmlns:p14="http://schemas.microsoft.com/office/powerpoint/2010/main" val="296943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A9ADD8-598D-4BF2-826E-45E03DA9451B}"/>
              </a:ext>
            </a:extLst>
          </p:cNvPr>
          <p:cNvSpPr txBox="1">
            <a:spLocks/>
          </p:cNvSpPr>
          <p:nvPr/>
        </p:nvSpPr>
        <p:spPr>
          <a:xfrm>
            <a:off x="1835150" y="290513"/>
            <a:ext cx="5486400" cy="5667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l-GR" altLang="en-US" sz="2800" u="sng">
                <a:solidFill>
                  <a:srgbClr val="000099"/>
                </a:solidFill>
                <a:ea typeface="+mn-ea"/>
                <a:cs typeface="+mn-cs"/>
              </a:rPr>
              <a:t>Νευρικό κύτταρο (νευρώνας)</a:t>
            </a:r>
            <a:endParaRPr lang="en-US" altLang="en-US" sz="2800" u="sng" dirty="0">
              <a:solidFill>
                <a:srgbClr val="000099"/>
              </a:solidFill>
              <a:ea typeface="+mn-ea"/>
              <a:cs typeface="+mn-cs"/>
            </a:endParaRPr>
          </a:p>
        </p:txBody>
      </p:sp>
      <p:sp>
        <p:nvSpPr>
          <p:cNvPr id="5" name="Text Placeholder 3">
            <a:extLst>
              <a:ext uri="{FF2B5EF4-FFF2-40B4-BE49-F238E27FC236}">
                <a16:creationId xmlns:a16="http://schemas.microsoft.com/office/drawing/2014/main" id="{C8B9929A-8B2B-4CED-948B-3DDD14328D1B}"/>
              </a:ext>
            </a:extLst>
          </p:cNvPr>
          <p:cNvSpPr txBox="1">
            <a:spLocks/>
          </p:cNvSpPr>
          <p:nvPr/>
        </p:nvSpPr>
        <p:spPr>
          <a:xfrm>
            <a:off x="1763713" y="4797425"/>
            <a:ext cx="5545137" cy="1223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altLang="en-US" sz="1200" i="1" kern="0"/>
              <a:t>By User:Dhp1080, translated and modified by Badseed. - Originally Neuron.jpg taken from the US Federal (public domain) (Nerve Tissue, retrieved March 2007), redrawn by User:Dhp1080 in Illustrator. Source: "Anatomy and Physiology" by the US National Cancer Institute's Surveillance, Epidemiology and End Results (SEER) Program., CC BY-SA 3.0, https://commons.wikimedia.org/w/index.php?curid=24139135</a:t>
            </a:r>
          </a:p>
          <a:p>
            <a:pPr>
              <a:defRPr/>
            </a:pPr>
            <a:endParaRPr lang="el-GR" altLang="en-US" kern="0"/>
          </a:p>
        </p:txBody>
      </p:sp>
      <p:pic>
        <p:nvPicPr>
          <p:cNvPr id="8196" name="Εικόνα 5" descr="https://upload.wikimedia.org/wikipedia/commons/thumb/0/01/Neuron_el.svg/400px-Neuron_el.svg.png">
            <a:extLst>
              <a:ext uri="{FF2B5EF4-FFF2-40B4-BE49-F238E27FC236}">
                <a16:creationId xmlns:a16="http://schemas.microsoft.com/office/drawing/2014/main" id="{6A509749-A93C-4EB9-BBEF-C61443617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628775"/>
            <a:ext cx="49276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66FCBF9-8C53-4675-8796-4655DCB2CDBB}"/>
              </a:ext>
            </a:extLst>
          </p:cNvPr>
          <p:cNvSpPr txBox="1">
            <a:spLocks noChangeArrowheads="1"/>
          </p:cNvSpPr>
          <p:nvPr/>
        </p:nvSpPr>
        <p:spPr bwMode="auto">
          <a:xfrm>
            <a:off x="250825" y="115888"/>
            <a:ext cx="8642350"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2400" b="1">
                <a:solidFill>
                  <a:srgbClr val="000099"/>
                </a:solidFill>
              </a:rPr>
              <a:t>Διαίρεση Νευρώνων</a:t>
            </a:r>
          </a:p>
        </p:txBody>
      </p:sp>
      <p:sp>
        <p:nvSpPr>
          <p:cNvPr id="3" name="Text Box 3">
            <a:extLst>
              <a:ext uri="{FF2B5EF4-FFF2-40B4-BE49-F238E27FC236}">
                <a16:creationId xmlns:a16="http://schemas.microsoft.com/office/drawing/2014/main" id="{E8A59D21-5FDB-4D80-A4B5-2F623AB4F417}"/>
              </a:ext>
            </a:extLst>
          </p:cNvPr>
          <p:cNvSpPr txBox="1">
            <a:spLocks noChangeArrowheads="1"/>
          </p:cNvSpPr>
          <p:nvPr/>
        </p:nvSpPr>
        <p:spPr bwMode="auto">
          <a:xfrm>
            <a:off x="250825" y="836613"/>
            <a:ext cx="8424863"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l-GR" altLang="en-US" sz="2000" b="1" dirty="0">
                <a:solidFill>
                  <a:srgbClr val="000099"/>
                </a:solidFill>
              </a:rPr>
              <a:t>Α)</a:t>
            </a:r>
            <a:r>
              <a:rPr lang="en-US" altLang="en-US" sz="2000" b="1" dirty="0">
                <a:solidFill>
                  <a:srgbClr val="000099"/>
                </a:solidFill>
              </a:rPr>
              <a:t> </a:t>
            </a:r>
            <a:r>
              <a:rPr lang="el-GR" altLang="en-US" sz="2000" b="1" dirty="0">
                <a:solidFill>
                  <a:srgbClr val="000099"/>
                </a:solidFill>
              </a:rPr>
              <a:t>Ανάλογα με την κατεύθυνση της πληροφορίας</a:t>
            </a:r>
            <a:endParaRPr lang="en-US" altLang="en-US" sz="2000" dirty="0"/>
          </a:p>
          <a:p>
            <a:pPr marL="628650" lvl="1" indent="-342900" eaLnBrk="1" hangingPunct="1">
              <a:spcBef>
                <a:spcPct val="50000"/>
              </a:spcBef>
              <a:buFont typeface="Wingdings" panose="05000000000000000000" pitchFamily="2" charset="2"/>
              <a:buChar char="§"/>
              <a:defRPr/>
            </a:pPr>
            <a:r>
              <a:rPr lang="el-GR" altLang="en-US" sz="2000" i="1" dirty="0"/>
              <a:t>Κεντρομόλοι ή προσαγωγοί </a:t>
            </a:r>
            <a:r>
              <a:rPr lang="el-GR" altLang="en-US" sz="2000" dirty="0"/>
              <a:t>(προς το ΚΝΣ) </a:t>
            </a:r>
          </a:p>
          <a:p>
            <a:pPr marL="628650" lvl="1" indent="-342900" eaLnBrk="1" hangingPunct="1">
              <a:spcBef>
                <a:spcPct val="50000"/>
              </a:spcBef>
              <a:buFont typeface="Wingdings" panose="05000000000000000000" pitchFamily="2" charset="2"/>
              <a:buChar char="§"/>
              <a:defRPr/>
            </a:pPr>
            <a:r>
              <a:rPr lang="el-GR" altLang="en-US" sz="2000" i="1" dirty="0"/>
              <a:t>Φυγόκεντροι ή </a:t>
            </a:r>
            <a:r>
              <a:rPr lang="el-GR" altLang="en-US" sz="2000" i="1" dirty="0" err="1"/>
              <a:t>απαγωγοί</a:t>
            </a:r>
            <a:r>
              <a:rPr lang="el-GR" altLang="en-US" sz="2000" i="1" dirty="0"/>
              <a:t> </a:t>
            </a:r>
            <a:r>
              <a:rPr lang="el-GR" altLang="en-US" sz="2000" dirty="0"/>
              <a:t>(προς την περιφέρεια)</a:t>
            </a:r>
          </a:p>
          <a:p>
            <a:pPr lvl="1" indent="-457200" eaLnBrk="1" hangingPunct="1">
              <a:spcBef>
                <a:spcPct val="50000"/>
              </a:spcBef>
              <a:buFontTx/>
              <a:buNone/>
              <a:defRPr/>
            </a:pPr>
            <a:r>
              <a:rPr lang="el-GR" altLang="en-US" sz="2000" b="1" dirty="0">
                <a:solidFill>
                  <a:srgbClr val="000099"/>
                </a:solidFill>
              </a:rPr>
              <a:t>Β) Ανάλογα με τη λειτουργία</a:t>
            </a:r>
          </a:p>
          <a:p>
            <a:pPr marL="628650" lvl="1" indent="-363538" eaLnBrk="1" hangingPunct="1">
              <a:spcBef>
                <a:spcPct val="50000"/>
              </a:spcBef>
              <a:buFont typeface="Wingdings" panose="05000000000000000000" pitchFamily="2" charset="2"/>
              <a:buChar char="§"/>
              <a:defRPr/>
            </a:pPr>
            <a:r>
              <a:rPr lang="el-GR" altLang="en-US" sz="2000" i="1" dirty="0"/>
              <a:t>Αισθητικοί</a:t>
            </a:r>
            <a:r>
              <a:rPr lang="el-GR" altLang="en-US" sz="2000" dirty="0"/>
              <a:t> (ταυτίζονται συνήθως με τους κεντρομόλους)</a:t>
            </a:r>
          </a:p>
          <a:p>
            <a:pPr marL="628650" lvl="1" indent="-363538" eaLnBrk="1" hangingPunct="1">
              <a:spcBef>
                <a:spcPct val="50000"/>
              </a:spcBef>
              <a:buFont typeface="Wingdings" panose="05000000000000000000" pitchFamily="2" charset="2"/>
              <a:buChar char="§"/>
              <a:defRPr/>
            </a:pPr>
            <a:r>
              <a:rPr lang="el-GR" altLang="en-US" sz="2000" i="1" dirty="0"/>
              <a:t>Κινητικοί</a:t>
            </a:r>
            <a:r>
              <a:rPr lang="el-GR" altLang="en-US" sz="2000" dirty="0"/>
              <a:t> (ταυτίζονται συνήθως με τους φυγόκεντρους)</a:t>
            </a:r>
          </a:p>
          <a:p>
            <a:pPr marL="265113" lvl="1" indent="-265113" eaLnBrk="1" hangingPunct="1">
              <a:spcBef>
                <a:spcPct val="50000"/>
              </a:spcBef>
              <a:buFontTx/>
              <a:buNone/>
              <a:defRPr/>
            </a:pPr>
            <a:r>
              <a:rPr lang="el-GR" altLang="en-US" sz="2000" b="1" dirty="0">
                <a:solidFill>
                  <a:srgbClr val="000099"/>
                </a:solidFill>
              </a:rPr>
              <a:t>Γ) Ανάλογα με την εντόπισή τους αλλά και την συμμετοχή τους στην μεταφορά ή την επεξεργασία της πληροφορίας</a:t>
            </a:r>
          </a:p>
          <a:p>
            <a:pPr marL="628650" lvl="1" indent="-363538" algn="just" eaLnBrk="1" hangingPunct="1">
              <a:spcBef>
                <a:spcPct val="50000"/>
              </a:spcBef>
              <a:buFont typeface="Wingdings" panose="05000000000000000000" pitchFamily="2" charset="2"/>
              <a:buChar char="§"/>
              <a:defRPr/>
            </a:pPr>
            <a:r>
              <a:rPr lang="el-GR" altLang="en-US" sz="2000" i="1" dirty="0" err="1"/>
              <a:t>Προβλητικοί</a:t>
            </a:r>
            <a:r>
              <a:rPr lang="el-GR" altLang="en-US" sz="2000" dirty="0"/>
              <a:t> (μεταφέρουν την πληροφορία από το ένα τμήμα του ΝΣ στο άλλο ανεξαρτήτως κατεύθυνσης</a:t>
            </a:r>
            <a:r>
              <a:rPr lang="en-US" altLang="en-US" sz="2000" dirty="0"/>
              <a:t>)</a:t>
            </a:r>
            <a:endParaRPr lang="el-GR" altLang="en-US" sz="2000" dirty="0"/>
          </a:p>
          <a:p>
            <a:pPr marL="628650" lvl="1" indent="-363538" algn="just" eaLnBrk="1" hangingPunct="1">
              <a:spcBef>
                <a:spcPct val="50000"/>
              </a:spcBef>
              <a:buFont typeface="Wingdings" panose="05000000000000000000" pitchFamily="2" charset="2"/>
              <a:buChar char="§"/>
              <a:defRPr/>
            </a:pPr>
            <a:r>
              <a:rPr lang="el-GR" altLang="en-US" sz="2000" i="1" dirty="0"/>
              <a:t>Διάμεσοι</a:t>
            </a:r>
            <a:r>
              <a:rPr lang="el-GR" altLang="en-US" sz="2000" dirty="0"/>
              <a:t> (παραμένουν σε ένα συγκεκριμένο τμήμα του ΚΝΣ, συμμετέχοντας κατά κύριο λόγο στην επεξεργασία της πληροφορίας που γίνεται στο εν λόγω τμήμα) </a:t>
            </a:r>
          </a:p>
          <a:p>
            <a:pPr lvl="1" eaLnBrk="1" hangingPunct="1">
              <a:spcBef>
                <a:spcPct val="50000"/>
              </a:spcBef>
              <a:buFontTx/>
              <a:buNone/>
              <a:defRPr/>
            </a:pPr>
            <a:endParaRPr lang="el-GR"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0F88C934-48BF-44E5-A016-F75E38C5EAB8}"/>
              </a:ext>
            </a:extLst>
          </p:cNvPr>
          <p:cNvSpPr txBox="1">
            <a:spLocks noChangeArrowheads="1"/>
          </p:cNvSpPr>
          <p:nvPr/>
        </p:nvSpPr>
        <p:spPr bwMode="auto">
          <a:xfrm>
            <a:off x="611560" y="1268760"/>
            <a:ext cx="763284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sz="2400" dirty="0"/>
              <a:t> </a:t>
            </a:r>
            <a:r>
              <a:rPr lang="el-GR" altLang="en-US" sz="2400" b="1" dirty="0">
                <a:solidFill>
                  <a:srgbClr val="000099"/>
                </a:solidFill>
              </a:rPr>
              <a:t>Νευρογλοιακά κύτταρα</a:t>
            </a:r>
            <a:r>
              <a:rPr lang="en-US" altLang="en-US" sz="2400" b="1" dirty="0">
                <a:solidFill>
                  <a:srgbClr val="000099"/>
                </a:solidFill>
              </a:rPr>
              <a:t> </a:t>
            </a:r>
          </a:p>
          <a:p>
            <a:pPr lvl="1" algn="just" eaLnBrk="1" hangingPunct="1">
              <a:spcBef>
                <a:spcPct val="50000"/>
              </a:spcBef>
              <a:buFontTx/>
              <a:buNone/>
            </a:pPr>
            <a:r>
              <a:rPr lang="el-GR" altLang="en-US" sz="2400" i="1" dirty="0"/>
              <a:t>Υποστηρικτικός ρόλος</a:t>
            </a:r>
            <a:r>
              <a:rPr lang="el-GR" altLang="en-US" sz="2400" dirty="0"/>
              <a:t>: στήριξη και σταθερότητα, απομάκρυνση νεκρών κυττάρων, προστατευτικός με τη δημιουργία του </a:t>
            </a:r>
            <a:r>
              <a:rPr lang="el-GR" altLang="en-US" sz="2400" dirty="0" err="1"/>
              <a:t>αιματοεγκεφαλικού</a:t>
            </a:r>
            <a:r>
              <a:rPr lang="el-GR" altLang="en-US" sz="2400" dirty="0"/>
              <a:t> φραγμού, σχηματισμός </a:t>
            </a:r>
            <a:r>
              <a:rPr lang="el-GR" altLang="en-US" sz="2400" dirty="0" err="1"/>
              <a:t>μυελίνης</a:t>
            </a:r>
            <a:r>
              <a:rPr lang="el-GR" altLang="en-US" sz="2400" dirty="0"/>
              <a:t>, διευκόλυνση μεταβολισμού.</a:t>
            </a:r>
          </a:p>
          <a:p>
            <a:pPr lvl="1" algn="just" eaLnBrk="1" hangingPunct="1">
              <a:spcBef>
                <a:spcPct val="50000"/>
              </a:spcBef>
              <a:buFontTx/>
              <a:buNone/>
            </a:pPr>
            <a:r>
              <a:rPr lang="el-GR" altLang="en-US" sz="2400" b="1" dirty="0"/>
              <a:t>Δεν συμμετέχουν άμεσα στην μετάδοση πληροφοριών</a:t>
            </a:r>
            <a:r>
              <a:rPr lang="el-GR" altLang="en-US" sz="2400" dirty="0"/>
              <a:t>, αν και τη διευκολύνουν βοηθώντας στη διακίνηση των ειδικών νευροδιαβιβαστών.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D59EBC4F-2EA3-4721-95EC-891B8E48A6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0"/>
            <a:ext cx="8572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2">
            <a:extLst>
              <a:ext uri="{FF2B5EF4-FFF2-40B4-BE49-F238E27FC236}">
                <a16:creationId xmlns:a16="http://schemas.microsoft.com/office/drawing/2014/main" id="{3D720405-4513-4175-B601-373B7A706CA6}"/>
              </a:ext>
            </a:extLst>
          </p:cNvPr>
          <p:cNvSpPr txBox="1">
            <a:spLocks noChangeArrowheads="1"/>
          </p:cNvSpPr>
          <p:nvPr/>
        </p:nvSpPr>
        <p:spPr bwMode="auto">
          <a:xfrm>
            <a:off x="395288" y="6524625"/>
            <a:ext cx="874871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a:t>BruceBlaus. When using this image in external sources it can be cited as:Blausen.com staff (2014). &amp;quot;Medical gallery of Blausen Medical 2014&amp;quot;. WikiJournal of Medicine 1 (2). DOI:10.15347/wjm/2014.010. ISSN 2002-4436. [CC BY 3.0 (</a:t>
            </a:r>
            <a:r>
              <a:rPr lang="en-US" altLang="el-GR">
                <a:hlinkClick r:id="rId3"/>
              </a:rPr>
              <a:t>https://creativecommons.org/licenses/by/3.0</a:t>
            </a:r>
            <a:r>
              <a:rPr lang="en-US" altLang="el-GR"/>
              <a:t>)]</a:t>
            </a:r>
            <a:endParaRPr lang="el-GR" alt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A9C74C3D-2162-4ED7-B5C0-BA7A9694639C}"/>
              </a:ext>
            </a:extLst>
          </p:cNvPr>
          <p:cNvSpPr txBox="1">
            <a:spLocks noChangeArrowheads="1"/>
          </p:cNvSpPr>
          <p:nvPr/>
        </p:nvSpPr>
        <p:spPr bwMode="auto">
          <a:xfrm>
            <a:off x="323850" y="404813"/>
            <a:ext cx="842486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2200" b="1">
                <a:solidFill>
                  <a:srgbClr val="000099"/>
                </a:solidFill>
              </a:rPr>
              <a:t>Νευρική σύναψη</a:t>
            </a:r>
          </a:p>
          <a:p>
            <a:pPr algn="just" eaLnBrk="1" hangingPunct="1">
              <a:spcBef>
                <a:spcPct val="50000"/>
              </a:spcBef>
              <a:buFontTx/>
              <a:buNone/>
            </a:pPr>
            <a:r>
              <a:rPr lang="el-GR" altLang="en-US" sz="1800"/>
              <a:t>Είναι η εξειδικευμένη περιοχή σύνδεσης (επαφής) μεταξύ των νευρώνων (ή μεταξύ νευρώνων και κυττάρων άλλων ιστών π.χ. νευρομυϊκές συνάψεις. Σχηματίζεται συνηθέστερα μεταξύ του νευρίτη (νευράξονα) ενός νευρώνα (προσυναπτικό κύτταρο) και του δενδρίτη ενός άλλου (μετασυναπτικό κύτταρο).</a:t>
            </a:r>
          </a:p>
        </p:txBody>
      </p:sp>
      <p:sp>
        <p:nvSpPr>
          <p:cNvPr id="12291" name="Text Box 5">
            <a:extLst>
              <a:ext uri="{FF2B5EF4-FFF2-40B4-BE49-F238E27FC236}">
                <a16:creationId xmlns:a16="http://schemas.microsoft.com/office/drawing/2014/main" id="{72781B9D-1911-4F7C-8E36-73253F85E503}"/>
              </a:ext>
            </a:extLst>
          </p:cNvPr>
          <p:cNvSpPr txBox="1">
            <a:spLocks noChangeArrowheads="1"/>
          </p:cNvSpPr>
          <p:nvPr/>
        </p:nvSpPr>
        <p:spPr bwMode="auto">
          <a:xfrm>
            <a:off x="395288" y="2354263"/>
            <a:ext cx="82804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u="sng"/>
              <a:t>Αποτελείται από</a:t>
            </a:r>
            <a:r>
              <a:rPr lang="el-GR" altLang="en-US" sz="1800"/>
              <a:t>:</a:t>
            </a:r>
          </a:p>
          <a:p>
            <a:pPr eaLnBrk="1" hangingPunct="1">
              <a:spcBef>
                <a:spcPct val="50000"/>
              </a:spcBef>
              <a:buClr>
                <a:srgbClr val="000099"/>
              </a:buClr>
              <a:buSzPct val="120000"/>
            </a:pPr>
            <a:r>
              <a:rPr lang="el-GR" altLang="en-US" sz="1800"/>
              <a:t>Την </a:t>
            </a:r>
            <a:r>
              <a:rPr lang="el-GR" altLang="en-US" sz="1800" b="1">
                <a:solidFill>
                  <a:srgbClr val="000099"/>
                </a:solidFill>
              </a:rPr>
              <a:t>προσυναπτική μεμβράνη</a:t>
            </a:r>
            <a:r>
              <a:rPr lang="el-GR" altLang="en-US" sz="1800" b="1"/>
              <a:t> </a:t>
            </a:r>
            <a:r>
              <a:rPr lang="el-GR" altLang="en-US" sz="1800"/>
              <a:t>(στις νευρικές απολήξεις του νευράξονα, δηλ. τα τελικά κομβία).</a:t>
            </a:r>
          </a:p>
          <a:p>
            <a:pPr eaLnBrk="1" hangingPunct="1">
              <a:spcBef>
                <a:spcPct val="50000"/>
              </a:spcBef>
              <a:buClr>
                <a:srgbClr val="000099"/>
              </a:buClr>
              <a:buSzPct val="120000"/>
            </a:pPr>
            <a:r>
              <a:rPr lang="el-GR" altLang="en-US" sz="1800"/>
              <a:t>Την </a:t>
            </a:r>
            <a:r>
              <a:rPr lang="el-GR" altLang="en-US" sz="1800" b="1">
                <a:solidFill>
                  <a:srgbClr val="000099"/>
                </a:solidFill>
              </a:rPr>
              <a:t>μετασυναπτική μεμβράνη</a:t>
            </a:r>
            <a:r>
              <a:rPr lang="el-GR" altLang="en-US" sz="1800" b="1"/>
              <a:t> </a:t>
            </a:r>
            <a:r>
              <a:rPr lang="el-GR" altLang="en-US" sz="1800"/>
              <a:t>(στον δενδρίτη του μετασυναπτικού κυττάρου).</a:t>
            </a:r>
          </a:p>
          <a:p>
            <a:pPr eaLnBrk="1" hangingPunct="1">
              <a:spcBef>
                <a:spcPct val="50000"/>
              </a:spcBef>
              <a:buClr>
                <a:srgbClr val="000099"/>
              </a:buClr>
              <a:buSzPct val="120000"/>
            </a:pPr>
            <a:r>
              <a:rPr lang="el-GR" altLang="en-US" sz="1800"/>
              <a:t>Την </a:t>
            </a:r>
            <a:r>
              <a:rPr lang="el-GR" altLang="en-US" sz="1800" b="1">
                <a:solidFill>
                  <a:srgbClr val="000099"/>
                </a:solidFill>
              </a:rPr>
              <a:t>συναπτική σχισμή ή συναπτικό κενό</a:t>
            </a:r>
            <a:r>
              <a:rPr lang="el-GR" altLang="en-US" sz="1800"/>
              <a:t> (ανάμεσα στις δύο μεμβράνες).</a:t>
            </a:r>
          </a:p>
        </p:txBody>
      </p:sp>
      <p:sp>
        <p:nvSpPr>
          <p:cNvPr id="12292" name="Text Box 6">
            <a:extLst>
              <a:ext uri="{FF2B5EF4-FFF2-40B4-BE49-F238E27FC236}">
                <a16:creationId xmlns:a16="http://schemas.microsoft.com/office/drawing/2014/main" id="{B28985E8-CD41-4ACA-BF60-FDF9B578EF8A}"/>
              </a:ext>
            </a:extLst>
          </p:cNvPr>
          <p:cNvSpPr txBox="1">
            <a:spLocks noChangeArrowheads="1"/>
          </p:cNvSpPr>
          <p:nvPr/>
        </p:nvSpPr>
        <p:spPr bwMode="auto">
          <a:xfrm>
            <a:off x="395288" y="4916488"/>
            <a:ext cx="83534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l-GR" altLang="en-US" sz="1800"/>
              <a:t>Η διαβίβαση των πληροφοριών στις συνάψεις γίνεται συνήθως χημικά, με την απελευθέρωση νευροδιαβιβαστών από τα τελικά κομβία του προσυναπτικού κυττάρου στην συναπτική σχισμή, με επακόλουθη ενεργοποίηση των υποδοχέων της μετασυναπτικής μεμβράνης που προκαλεί μεταβολή (διεγερτική ή ανασταλτική) του μετασυναπτικού κυττάρου.</a:t>
            </a:r>
          </a:p>
        </p:txBody>
      </p:sp>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TotalTime>
  <Words>3057</Words>
  <Application>Microsoft Office PowerPoint</Application>
  <PresentationFormat>Προβολή στην οθόνη (4:3)</PresentationFormat>
  <Paragraphs>208</Paragraphs>
  <Slides>42</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42</vt:i4>
      </vt:variant>
    </vt:vector>
  </HeadingPairs>
  <TitlesOfParts>
    <vt:vector size="46" baseType="lpstr">
      <vt:lpstr>Arial</vt:lpstr>
      <vt:lpstr>Calibri</vt:lpstr>
      <vt:lpstr>Wingdings</vt:lpstr>
      <vt:lpstr>Προεπιλεγμένη σχεδίαση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ΑΠΛΟΠΟΙΗΜΕΝΗ ΠΑΡΟΥΣΙΑΣΗ ΤΗΣ ΣΧΕΣΗΣ ΝΕΥΡΙΚΟΥ ΣΥΣΤΗΜΑΤΟΣ – ΕΓΚΕΦΑΛΟΥ - ΦΛΟΙΟΥ </vt:lpstr>
      <vt:lpstr>Ιστολογική Δομή Εγκεφαλικού Φλοιού</vt:lpstr>
      <vt:lpstr>Στιβάδες Εγκεφαλικού Φλοιού</vt:lpstr>
      <vt:lpstr>Στιβάδες Εγκεφαλικού Φλοιού</vt:lpstr>
      <vt:lpstr>ΣΤΙΒΑΔΕΣ ΕΓΚΕΦΑΛΙΚΟΥ ΦΛΟΙΟΥ</vt:lpstr>
      <vt:lpstr>Ηλεκτροεγκεφαλογράφημα (ΗΕΓ)</vt:lpstr>
      <vt:lpstr>Είδη κυμάτων ΗΕΓ</vt:lpstr>
      <vt:lpstr>Παρουσίαση του PowerPoint</vt:lpstr>
      <vt:lpstr>ΗΕΓ – κύματα α (πάνω) και β (κάτω)</vt:lpstr>
      <vt:lpstr>ΗΕΓ – κύματα γ (πάνω), θ (μέσον) και δ (κάτω)</vt:lpstr>
      <vt:lpstr>ΗΕΓ – επιληπτικά κύματα</vt:lpstr>
      <vt:lpstr>Κλινική χρήση ΗΕΓ </vt:lpstr>
      <vt:lpstr>ΗΕΓ – NREM ΥΠΝΟΣ</vt:lpstr>
      <vt:lpstr>Παρουσίαση του PowerPoint</vt:lpstr>
      <vt:lpstr>ΗΕΓ – REM ΥΠΝΟΣ (σε κόκκινο πλαίσιο)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Anthoulis Vassilis</dc:creator>
  <cp:lastModifiedBy>Dia</cp:lastModifiedBy>
  <cp:revision>154</cp:revision>
  <cp:lastPrinted>2019-02-28T08:54:31Z</cp:lastPrinted>
  <dcterms:created xsi:type="dcterms:W3CDTF">2014-09-22T14:54:43Z</dcterms:created>
  <dcterms:modified xsi:type="dcterms:W3CDTF">2019-06-07T11:38:00Z</dcterms:modified>
</cp:coreProperties>
</file>