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1" r:id="rId3"/>
    <p:sldId id="285" r:id="rId4"/>
    <p:sldId id="310" r:id="rId5"/>
    <p:sldId id="353" r:id="rId6"/>
    <p:sldId id="354" r:id="rId7"/>
    <p:sldId id="283" r:id="rId8"/>
    <p:sldId id="284" r:id="rId9"/>
    <p:sldId id="312" r:id="rId10"/>
    <p:sldId id="313" r:id="rId11"/>
    <p:sldId id="286" r:id="rId12"/>
    <p:sldId id="259" r:id="rId13"/>
    <p:sldId id="260" r:id="rId14"/>
    <p:sldId id="261" r:id="rId15"/>
    <p:sldId id="291" r:id="rId16"/>
    <p:sldId id="335" r:id="rId17"/>
    <p:sldId id="287" r:id="rId18"/>
    <p:sldId id="288" r:id="rId19"/>
    <p:sldId id="289" r:id="rId20"/>
    <p:sldId id="331" r:id="rId21"/>
    <p:sldId id="332" r:id="rId22"/>
    <p:sldId id="330" r:id="rId23"/>
    <p:sldId id="334" r:id="rId24"/>
    <p:sldId id="263" r:id="rId25"/>
    <p:sldId id="264" r:id="rId26"/>
    <p:sldId id="350" r:id="rId27"/>
    <p:sldId id="35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97" autoAdjust="0"/>
    <p:restoredTop sz="94660"/>
  </p:normalViewPr>
  <p:slideViewPr>
    <p:cSldViewPr snapToGrid="0">
      <p:cViewPr>
        <p:scale>
          <a:sx n="58" d="100"/>
          <a:sy n="58" d="100"/>
        </p:scale>
        <p:origin x="408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A109F8A-E415-4393-9C41-B84B8180F77F}" type="datetimeFigureOut">
              <a:rPr lang="el-GR" smtClean="0"/>
              <a:t>28/2/2022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A305-353C-4D92-AEA7-EF225D06664F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0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9F8A-E415-4393-9C41-B84B8180F77F}" type="datetimeFigureOut">
              <a:rPr lang="el-GR" smtClean="0"/>
              <a:t>28/2/2022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A305-353C-4D92-AEA7-EF225D0666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51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9F8A-E415-4393-9C41-B84B8180F77F}" type="datetimeFigureOut">
              <a:rPr lang="el-GR" smtClean="0"/>
              <a:t>28/2/2022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A305-353C-4D92-AEA7-EF225D06664F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2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9F8A-E415-4393-9C41-B84B8180F77F}" type="datetimeFigureOut">
              <a:rPr lang="el-GR" smtClean="0"/>
              <a:t>28/2/2022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A305-353C-4D92-AEA7-EF225D0666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8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9F8A-E415-4393-9C41-B84B8180F77F}" type="datetimeFigureOut">
              <a:rPr lang="el-GR" smtClean="0"/>
              <a:t>28/2/2022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A305-353C-4D92-AEA7-EF225D06664F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65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9F8A-E415-4393-9C41-B84B8180F77F}" type="datetimeFigureOut">
              <a:rPr lang="el-GR" smtClean="0"/>
              <a:t>28/2/2022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A305-353C-4D92-AEA7-EF225D0666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46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9F8A-E415-4393-9C41-B84B8180F77F}" type="datetimeFigureOut">
              <a:rPr lang="el-GR" smtClean="0"/>
              <a:t>28/2/2022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A305-353C-4D92-AEA7-EF225D0666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98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9F8A-E415-4393-9C41-B84B8180F77F}" type="datetimeFigureOut">
              <a:rPr lang="el-GR" smtClean="0"/>
              <a:t>28/2/2022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A305-353C-4D92-AEA7-EF225D0666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651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9F8A-E415-4393-9C41-B84B8180F77F}" type="datetimeFigureOut">
              <a:rPr lang="el-GR" smtClean="0"/>
              <a:t>28/2/2022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A305-353C-4D92-AEA7-EF225D0666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65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9F8A-E415-4393-9C41-B84B8180F77F}" type="datetimeFigureOut">
              <a:rPr lang="el-GR" smtClean="0"/>
              <a:t>28/2/2022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A305-353C-4D92-AEA7-EF225D0666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87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9F8A-E415-4393-9C41-B84B8180F77F}" type="datetimeFigureOut">
              <a:rPr lang="el-GR" smtClean="0"/>
              <a:t>28/2/2022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A305-353C-4D92-AEA7-EF225D06664F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4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109F8A-E415-4393-9C41-B84B8180F77F}" type="datetimeFigureOut">
              <a:rPr lang="el-GR" smtClean="0"/>
              <a:t>28/2/2022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2BA305-353C-4D92-AEA7-EF225D06664F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62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92D55D-C67E-4EE0-9EAA-532A43BFE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ΥΠΟΘΑΛΑΜΟΣ</a:t>
            </a:r>
            <a:br>
              <a:rPr lang="el-GR" dirty="0"/>
            </a:br>
            <a:r>
              <a:rPr lang="el-GR" dirty="0"/>
              <a:t>ΥΠΟΦΥΣΗ</a:t>
            </a:r>
            <a:br>
              <a:rPr lang="el-GR" dirty="0"/>
            </a:br>
            <a:r>
              <a:rPr lang="el-GR" dirty="0"/>
              <a:t>ΕΠΙΝΕΦΡΙΔΙΑ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8A7285F-0306-461F-A104-A07425882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l-GR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57344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095473" y="214290"/>
            <a:ext cx="271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Τομή στο επίπεδο μαστίων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8310579" y="785794"/>
            <a:ext cx="2102563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ΡΑΧ. ΘΑΛΑΜΟΣ</a:t>
            </a:r>
          </a:p>
          <a:p>
            <a:r>
              <a:rPr lang="el-GR" dirty="0"/>
              <a:t>17. Διάμεση μάζα</a:t>
            </a:r>
          </a:p>
          <a:p>
            <a:r>
              <a:rPr lang="el-GR" dirty="0"/>
              <a:t>18. Πρόσθιοι π.</a:t>
            </a:r>
          </a:p>
          <a:p>
            <a:r>
              <a:rPr lang="el-GR" dirty="0"/>
              <a:t>19. Έσω πυρήνες</a:t>
            </a:r>
          </a:p>
          <a:p>
            <a:r>
              <a:rPr lang="el-GR" dirty="0"/>
              <a:t>20. </a:t>
            </a:r>
            <a:r>
              <a:rPr lang="el-GR" dirty="0" err="1"/>
              <a:t>Παρακοιλιακοί</a:t>
            </a:r>
            <a:r>
              <a:rPr lang="el-GR" dirty="0"/>
              <a:t> π</a:t>
            </a:r>
          </a:p>
          <a:p>
            <a:r>
              <a:rPr lang="el-GR" dirty="0"/>
              <a:t>22. Έξω πυρήνες</a:t>
            </a:r>
          </a:p>
          <a:p>
            <a:r>
              <a:rPr lang="el-GR" dirty="0"/>
              <a:t>23. Δικτυωτός π.</a:t>
            </a:r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21. Έσω </a:t>
            </a:r>
            <a:r>
              <a:rPr lang="el-GR" dirty="0" err="1">
                <a:solidFill>
                  <a:srgbClr val="FF0000"/>
                </a:solidFill>
              </a:rPr>
              <a:t>μυελ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l-GR" dirty="0" err="1">
                <a:solidFill>
                  <a:srgbClr val="FF0000"/>
                </a:solidFill>
              </a:rPr>
              <a:t>πετ</a:t>
            </a:r>
            <a:r>
              <a:rPr lang="el-GR" dirty="0">
                <a:solidFill>
                  <a:srgbClr val="FF0000"/>
                </a:solidFill>
              </a:rPr>
              <a:t>.</a:t>
            </a:r>
          </a:p>
          <a:p>
            <a:r>
              <a:rPr lang="el-GR" dirty="0">
                <a:solidFill>
                  <a:srgbClr val="FF0000"/>
                </a:solidFill>
              </a:rPr>
              <a:t> (ΠΡ-ΕΞΩ)</a:t>
            </a:r>
          </a:p>
          <a:p>
            <a:r>
              <a:rPr lang="el-GR" dirty="0">
                <a:solidFill>
                  <a:srgbClr val="FF0000"/>
                </a:solidFill>
              </a:rPr>
              <a:t>24. Έξω </a:t>
            </a:r>
            <a:r>
              <a:rPr lang="el-GR" dirty="0" err="1">
                <a:solidFill>
                  <a:srgbClr val="FF0000"/>
                </a:solidFill>
              </a:rPr>
              <a:t>μυελ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l-GR" dirty="0" err="1">
                <a:solidFill>
                  <a:srgbClr val="FF0000"/>
                </a:solidFill>
              </a:rPr>
              <a:t>πετ</a:t>
            </a:r>
            <a:r>
              <a:rPr lang="el-GR" dirty="0">
                <a:solidFill>
                  <a:srgbClr val="FF0000"/>
                </a:solidFill>
              </a:rPr>
              <a:t>.</a:t>
            </a:r>
          </a:p>
          <a:p>
            <a:r>
              <a:rPr lang="el-GR" dirty="0">
                <a:solidFill>
                  <a:srgbClr val="FF0000"/>
                </a:solidFill>
              </a:rPr>
              <a:t> (ΕΞΩ-ΔΙΚΤ)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809721" y="4714884"/>
            <a:ext cx="2397901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ΥΠΟΘΑΛΑΜΙΑ ΧΩΡΑ</a:t>
            </a:r>
          </a:p>
          <a:p>
            <a:r>
              <a:rPr lang="el-GR" dirty="0"/>
              <a:t>25. Αβέβαιη ζώνη</a:t>
            </a:r>
          </a:p>
          <a:p>
            <a:r>
              <a:rPr lang="el-GR" dirty="0"/>
              <a:t>26. Υποθαλάμιος π.</a:t>
            </a:r>
          </a:p>
          <a:p>
            <a:r>
              <a:rPr lang="el-GR" dirty="0">
                <a:solidFill>
                  <a:srgbClr val="FF0000"/>
                </a:solidFill>
              </a:rPr>
              <a:t>27.Πεδίο Η1</a:t>
            </a:r>
          </a:p>
          <a:p>
            <a:r>
              <a:rPr lang="el-GR" dirty="0">
                <a:solidFill>
                  <a:srgbClr val="FF0000"/>
                </a:solidFill>
              </a:rPr>
              <a:t>28. Πεδίο Η2</a:t>
            </a:r>
          </a:p>
          <a:p>
            <a:r>
              <a:rPr lang="el-GR" dirty="0"/>
              <a:t>30. Μαστία</a:t>
            </a:r>
          </a:p>
          <a:p>
            <a:r>
              <a:rPr lang="el-GR" dirty="0"/>
              <a:t>31. </a:t>
            </a:r>
            <a:r>
              <a:rPr lang="el-GR" dirty="0" err="1"/>
              <a:t>Μαστιοθαλαμική</a:t>
            </a:r>
            <a:r>
              <a:rPr lang="el-GR" dirty="0"/>
              <a:t> δ.</a:t>
            </a:r>
          </a:p>
          <a:p>
            <a:endParaRPr lang="el-GR" dirty="0"/>
          </a:p>
        </p:txBody>
      </p:sp>
      <p:sp>
        <p:nvSpPr>
          <p:cNvPr id="8" name="7 - Δεξιό άγκιστρο"/>
          <p:cNvSpPr/>
          <p:nvPr/>
        </p:nvSpPr>
        <p:spPr>
          <a:xfrm>
            <a:off x="3238480" y="5572140"/>
            <a:ext cx="214314" cy="500066"/>
          </a:xfrm>
          <a:prstGeom prst="rightBr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3595670" y="56435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25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100" y="590550"/>
            <a:ext cx="5951050" cy="41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5524497" y="4857761"/>
            <a:ext cx="198336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29. Μέλαινα ουσία</a:t>
            </a:r>
          </a:p>
          <a:p>
            <a:r>
              <a:rPr lang="el-GR" dirty="0"/>
              <a:t>34. Ιππόκαμπος 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5810249" y="5786454"/>
            <a:ext cx="4620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Μυελώδή</a:t>
            </a:r>
            <a:r>
              <a:rPr lang="el-GR" dirty="0"/>
              <a:t> πέταλα: εμμύελες ίνες </a:t>
            </a:r>
            <a:r>
              <a:rPr lang="el-GR" dirty="0" err="1"/>
              <a:t>υποδιαίρουν</a:t>
            </a:r>
            <a:r>
              <a:rPr lang="el-GR" dirty="0"/>
              <a:t> </a:t>
            </a:r>
          </a:p>
          <a:p>
            <a:r>
              <a:rPr lang="el-GR" dirty="0"/>
              <a:t>θάλαμο σε ομάδες πυρήνων, </a:t>
            </a:r>
          </a:p>
          <a:p>
            <a:r>
              <a:rPr lang="el-GR" dirty="0"/>
              <a:t>αφορίζουν πυρήνες υποθαλάμιας χώρα;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8382017" y="4429132"/>
            <a:ext cx="1824923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13. Οπτική ταινία</a:t>
            </a:r>
          </a:p>
          <a:p>
            <a:r>
              <a:rPr lang="el-GR" dirty="0"/>
              <a:t>16. Ψαλίδα</a:t>
            </a:r>
          </a:p>
          <a:p>
            <a:r>
              <a:rPr lang="el-GR" dirty="0"/>
              <a:t>32. Μεσολόβιο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37" y="5643578"/>
            <a:ext cx="148837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4143375" cy="7969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ΥΠΟΦΥΣΗ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25" y="857233"/>
            <a:ext cx="60674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696891" y="5143513"/>
            <a:ext cx="9144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>
                <a:solidFill>
                  <a:srgbClr val="00B050"/>
                </a:solidFill>
              </a:rPr>
              <a:t>Αδενοϋποφυση</a:t>
            </a:r>
            <a:r>
              <a:rPr lang="el-GR" dirty="0">
                <a:solidFill>
                  <a:srgbClr val="00B050"/>
                </a:solidFill>
              </a:rPr>
              <a:t>-πρόσθιος</a:t>
            </a:r>
            <a:r>
              <a:rPr lang="el-GR" dirty="0"/>
              <a:t> λοβός υπόφυσης. Από </a:t>
            </a:r>
            <a:r>
              <a:rPr lang="el-GR" dirty="0" err="1"/>
              <a:t>εκκόλπωμα</a:t>
            </a:r>
            <a:r>
              <a:rPr lang="el-GR" dirty="0"/>
              <a:t> αρχέγονου πρόσθιου εντέρου</a:t>
            </a:r>
            <a:endParaRPr lang="en-US" dirty="0"/>
          </a:p>
          <a:p>
            <a:pPr marL="342900" indent="-342900"/>
            <a:r>
              <a:rPr lang="en-US" dirty="0"/>
              <a:t>      (</a:t>
            </a:r>
            <a:r>
              <a:rPr lang="el-GR" dirty="0"/>
              <a:t>Θύλακος </a:t>
            </a:r>
            <a:r>
              <a:rPr lang="en-US" dirty="0" err="1"/>
              <a:t>Rathke</a:t>
            </a:r>
            <a:r>
              <a:rPr lang="en-US" dirty="0"/>
              <a:t>)</a:t>
            </a:r>
            <a:r>
              <a:rPr lang="el-GR" dirty="0"/>
              <a:t>. Ενδοκρινής αδένας.</a:t>
            </a:r>
            <a:endParaRPr lang="en-US" dirty="0"/>
          </a:p>
          <a:p>
            <a:pPr marL="342900" indent="-342900"/>
            <a:r>
              <a:rPr lang="en-US" dirty="0"/>
              <a:t>2. </a:t>
            </a:r>
            <a:r>
              <a:rPr lang="el-GR" dirty="0" err="1">
                <a:solidFill>
                  <a:srgbClr val="FF0000"/>
                </a:solidFill>
              </a:rPr>
              <a:t>Νευροϋπόφυση</a:t>
            </a:r>
            <a:r>
              <a:rPr lang="el-GR" dirty="0">
                <a:solidFill>
                  <a:srgbClr val="FF0000"/>
                </a:solidFill>
              </a:rPr>
              <a:t>-οπίσθιος</a:t>
            </a:r>
            <a:r>
              <a:rPr lang="el-GR" dirty="0"/>
              <a:t> λοβός υπόφυσης. </a:t>
            </a:r>
            <a:r>
              <a:rPr lang="el-GR" dirty="0" err="1"/>
              <a:t>Εκκόλπωση</a:t>
            </a:r>
            <a:r>
              <a:rPr lang="el-GR" dirty="0"/>
              <a:t> διάμεσου εγκεφάλου. </a:t>
            </a:r>
          </a:p>
          <a:p>
            <a:pPr marL="342900" indent="-342900"/>
            <a:r>
              <a:rPr lang="el-GR" dirty="0"/>
              <a:t>      </a:t>
            </a:r>
            <a:r>
              <a:rPr lang="el-GR" dirty="0" err="1"/>
              <a:t>Υποφυσιοκύτταρα</a:t>
            </a:r>
            <a:r>
              <a:rPr lang="el-GR" dirty="0"/>
              <a:t>: ειδικός τύπος </a:t>
            </a:r>
            <a:r>
              <a:rPr lang="el-GR" dirty="0" err="1"/>
              <a:t>γλοίας</a:t>
            </a:r>
            <a:r>
              <a:rPr lang="el-GR" dirty="0"/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167438" y="3000373"/>
            <a:ext cx="3451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3. χοάνη-μίσχος υπόφυσης</a:t>
            </a:r>
          </a:p>
          <a:p>
            <a:r>
              <a:rPr lang="el-GR" dirty="0">
                <a:solidFill>
                  <a:srgbClr val="FF0000"/>
                </a:solidFill>
              </a:rPr>
              <a:t>4. </a:t>
            </a:r>
            <a:r>
              <a:rPr lang="el-GR" dirty="0" err="1">
                <a:solidFill>
                  <a:srgbClr val="FF0000"/>
                </a:solidFill>
              </a:rPr>
              <a:t>Χοανικό</a:t>
            </a:r>
            <a:r>
              <a:rPr lang="el-GR" dirty="0">
                <a:solidFill>
                  <a:srgbClr val="FF0000"/>
                </a:solidFill>
              </a:rPr>
              <a:t> κόλπωμα</a:t>
            </a:r>
          </a:p>
          <a:p>
            <a:r>
              <a:rPr lang="el-GR" dirty="0">
                <a:solidFill>
                  <a:srgbClr val="00B050"/>
                </a:solidFill>
              </a:rPr>
              <a:t>5. </a:t>
            </a:r>
            <a:r>
              <a:rPr lang="el-GR" dirty="0" err="1">
                <a:solidFill>
                  <a:srgbClr val="00B050"/>
                </a:solidFill>
              </a:rPr>
              <a:t>Χοανική</a:t>
            </a:r>
            <a:r>
              <a:rPr lang="el-GR" dirty="0">
                <a:solidFill>
                  <a:srgbClr val="00B050"/>
                </a:solidFill>
              </a:rPr>
              <a:t> μοίρα </a:t>
            </a:r>
            <a:r>
              <a:rPr lang="el-GR" dirty="0" err="1">
                <a:solidFill>
                  <a:srgbClr val="00B050"/>
                </a:solidFill>
              </a:rPr>
              <a:t>αδενοϋπόφυσης</a:t>
            </a:r>
            <a:endParaRPr lang="el-GR" dirty="0">
              <a:solidFill>
                <a:srgbClr val="00B050"/>
              </a:solidFill>
            </a:endParaRPr>
          </a:p>
          <a:p>
            <a:r>
              <a:rPr lang="el-GR" dirty="0">
                <a:solidFill>
                  <a:srgbClr val="00B050"/>
                </a:solidFill>
              </a:rPr>
              <a:t>6. Διάμεση μοίρα </a:t>
            </a:r>
            <a:r>
              <a:rPr lang="el-GR" dirty="0" err="1">
                <a:solidFill>
                  <a:srgbClr val="00B050"/>
                </a:solidFill>
              </a:rPr>
              <a:t>αδενοϋπόφυσης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238877" y="285729"/>
            <a:ext cx="4200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7. Υποφυσιακή κοιλότητα</a:t>
            </a:r>
          </a:p>
          <a:p>
            <a:r>
              <a:rPr lang="el-GR" dirty="0"/>
              <a:t>8. Έξω αφοριστικός νευρογλοιακός υμένας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7B677A6-B20E-4150-A5E8-0FDCFD9E1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648"/>
            <a:ext cx="5975938" cy="46963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DA125-0F6F-469A-9DE4-4B5E2F912011}"/>
              </a:ext>
            </a:extLst>
          </p:cNvPr>
          <p:cNvSpPr txBox="1"/>
          <p:nvPr/>
        </p:nvSpPr>
        <p:spPr>
          <a:xfrm>
            <a:off x="8706678" y="487018"/>
            <a:ext cx="2136913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/>
              <a:t>ΥΠΟΦΥΣΗ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F42B2-8710-46F2-8497-2666C28D8D72}"/>
              </a:ext>
            </a:extLst>
          </p:cNvPr>
          <p:cNvSpPr txBox="1"/>
          <p:nvPr/>
        </p:nvSpPr>
        <p:spPr>
          <a:xfrm>
            <a:off x="6096000" y="1443841"/>
            <a:ext cx="62864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Κοίλωμα άνω επιφάνεια σφηνοειδούς οστού,</a:t>
            </a:r>
          </a:p>
          <a:p>
            <a:r>
              <a:rPr lang="el-GR" dirty="0"/>
              <a:t>Υποφυσιακός βόθρος ή τουρκικό εφίππιο.</a:t>
            </a:r>
          </a:p>
          <a:p>
            <a:r>
              <a:rPr lang="el-GR" dirty="0"/>
              <a:t>Παράγει 9 ορμόνες</a:t>
            </a:r>
          </a:p>
          <a:p>
            <a:r>
              <a:rPr lang="el-GR" dirty="0"/>
              <a:t>Συνδέεται με το μίσχο με τον υποθάλαμο.</a:t>
            </a:r>
          </a:p>
          <a:p>
            <a:r>
              <a:rPr lang="el-GR" dirty="0">
                <a:highlight>
                  <a:srgbClr val="FFFF00"/>
                </a:highlight>
              </a:rPr>
              <a:t>Πρόσθιος λοβός</a:t>
            </a:r>
            <a:r>
              <a:rPr lang="el-GR" dirty="0"/>
              <a:t>: </a:t>
            </a:r>
            <a:r>
              <a:rPr lang="el-GR" dirty="0" err="1"/>
              <a:t>αδενοϋπόφυση</a:t>
            </a:r>
            <a:r>
              <a:rPr lang="el-GR" dirty="0"/>
              <a:t>, ελέγχεται από υποθάλαμο</a:t>
            </a:r>
          </a:p>
          <a:p>
            <a:r>
              <a:rPr lang="el-GR" dirty="0"/>
              <a:t>	</a:t>
            </a:r>
            <a:r>
              <a:rPr lang="el-GR" b="1" dirty="0"/>
              <a:t>περιφερική- </a:t>
            </a:r>
            <a:r>
              <a:rPr lang="el-GR" dirty="0"/>
              <a:t>διάμεση-</a:t>
            </a:r>
            <a:r>
              <a:rPr lang="el-GR" dirty="0" err="1"/>
              <a:t>χοανική</a:t>
            </a:r>
            <a:r>
              <a:rPr lang="el-GR" dirty="0"/>
              <a:t> μοίρα</a:t>
            </a:r>
          </a:p>
          <a:p>
            <a:r>
              <a:rPr lang="en-ID" dirty="0"/>
              <a:t>T</a:t>
            </a:r>
            <a:r>
              <a:rPr lang="el-GR" dirty="0" err="1"/>
              <a:t>ροπικές</a:t>
            </a:r>
            <a:r>
              <a:rPr lang="el-GR" dirty="0"/>
              <a:t>: </a:t>
            </a:r>
            <a:r>
              <a:rPr lang="en-ID" dirty="0">
                <a:solidFill>
                  <a:schemeClr val="accent1"/>
                </a:solidFill>
              </a:rPr>
              <a:t>TSH, ACTH, FSH, LH</a:t>
            </a:r>
            <a:r>
              <a:rPr lang="el-GR" dirty="0">
                <a:solidFill>
                  <a:schemeClr val="accent1"/>
                </a:solidFill>
              </a:rPr>
              <a:t> </a:t>
            </a:r>
            <a:r>
              <a:rPr lang="el-GR" dirty="0"/>
              <a:t>(</a:t>
            </a:r>
            <a:r>
              <a:rPr lang="el-GR" dirty="0" err="1">
                <a:solidFill>
                  <a:srgbClr val="FF0000"/>
                </a:solidFill>
              </a:rPr>
              <a:t>βασεόφιλα</a:t>
            </a:r>
            <a:r>
              <a:rPr lang="el-GR" dirty="0"/>
              <a:t>)</a:t>
            </a:r>
            <a:r>
              <a:rPr lang="en-ID" dirty="0"/>
              <a:t> </a:t>
            </a:r>
          </a:p>
          <a:p>
            <a:r>
              <a:rPr lang="el-GR" dirty="0"/>
              <a:t>Σε μη ενδοκρινείς στόχους: </a:t>
            </a:r>
            <a:r>
              <a:rPr lang="en-ID" dirty="0">
                <a:solidFill>
                  <a:schemeClr val="accent1"/>
                </a:solidFill>
              </a:rPr>
              <a:t>PRL, MSH, GH</a:t>
            </a:r>
            <a:r>
              <a:rPr lang="el-GR" dirty="0">
                <a:solidFill>
                  <a:schemeClr val="accent1"/>
                </a:solidFill>
              </a:rPr>
              <a:t> </a:t>
            </a:r>
            <a:r>
              <a:rPr lang="el-GR" dirty="0"/>
              <a:t>(</a:t>
            </a:r>
            <a:r>
              <a:rPr lang="el-GR" dirty="0" err="1">
                <a:solidFill>
                  <a:srgbClr val="FF0000"/>
                </a:solidFill>
              </a:rPr>
              <a:t>οξεόφιλα</a:t>
            </a:r>
            <a:r>
              <a:rPr lang="el-GR" dirty="0"/>
              <a:t>)</a:t>
            </a:r>
          </a:p>
          <a:p>
            <a:r>
              <a:rPr lang="el-GR" dirty="0" err="1">
                <a:solidFill>
                  <a:srgbClr val="FF0000"/>
                </a:solidFill>
              </a:rPr>
              <a:t>Χρωμοφόβα</a:t>
            </a:r>
            <a:r>
              <a:rPr lang="el-GR" dirty="0"/>
              <a:t>: ανώριμα κ. ή εξάντληση ορμονών</a:t>
            </a:r>
          </a:p>
          <a:p>
            <a:endParaRPr lang="el-GR" dirty="0"/>
          </a:p>
          <a:p>
            <a:r>
              <a:rPr lang="el-GR" dirty="0">
                <a:highlight>
                  <a:srgbClr val="FFFF00"/>
                </a:highlight>
              </a:rPr>
              <a:t>Οπίσθιος λοβός</a:t>
            </a:r>
            <a:r>
              <a:rPr lang="el-GR" dirty="0"/>
              <a:t>: </a:t>
            </a:r>
            <a:r>
              <a:rPr lang="el-GR" dirty="0" err="1"/>
              <a:t>νευροϋπόφυση</a:t>
            </a:r>
            <a:r>
              <a:rPr lang="el-GR" dirty="0"/>
              <a:t>, νευρικές απολήξεις νευρώνων </a:t>
            </a:r>
          </a:p>
          <a:p>
            <a:r>
              <a:rPr lang="el-GR" dirty="0"/>
              <a:t>Υποθαλάμου 	νευρική μοίρα, </a:t>
            </a:r>
            <a:r>
              <a:rPr lang="el-GR" dirty="0" err="1"/>
              <a:t>χοανικός</a:t>
            </a:r>
            <a:r>
              <a:rPr lang="el-GR" dirty="0"/>
              <a:t> μίσχος</a:t>
            </a:r>
          </a:p>
          <a:p>
            <a:r>
              <a:rPr lang="el-GR" dirty="0">
                <a:highlight>
                  <a:srgbClr val="FFFF00"/>
                </a:highlight>
              </a:rPr>
              <a:t>ΔΕ ΣΥΝΘΕΤΕΙ ΑΛΛΑ ΑΠΟΘΗΚΕΥΕΙ ΟΡΜΟΝΕΣ ΥΠΟΘΑΛΑΜΟΥ</a:t>
            </a:r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420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6ABF430-8760-4E49-8EC7-F9ABBD4B1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985"/>
            <a:ext cx="8418442" cy="6362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32FC1F-1460-4B88-A9D8-266D9AC3B4F7}"/>
              </a:ext>
            </a:extLst>
          </p:cNvPr>
          <p:cNvSpPr txBox="1"/>
          <p:nvPr/>
        </p:nvSpPr>
        <p:spPr>
          <a:xfrm>
            <a:off x="7936212" y="3842585"/>
            <a:ext cx="4338624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Νευρικά κ υποθαλάμου συνθέτουν ορμόνες</a:t>
            </a:r>
          </a:p>
          <a:p>
            <a:r>
              <a:rPr lang="el-GR" dirty="0"/>
              <a:t>Εκκρίνονται ως </a:t>
            </a:r>
            <a:r>
              <a:rPr lang="el-GR" dirty="0" err="1"/>
              <a:t>νδιαβιβαστές</a:t>
            </a:r>
            <a:r>
              <a:rPr lang="el-GR" dirty="0"/>
              <a:t> στις </a:t>
            </a:r>
          </a:p>
          <a:p>
            <a:r>
              <a:rPr lang="el-GR" dirty="0"/>
              <a:t>απολήξεις τους. </a:t>
            </a:r>
          </a:p>
          <a:p>
            <a:r>
              <a:rPr lang="el-GR" dirty="0"/>
              <a:t>Είσοδος στο 1γενές τριχοειδικό πλέγμα</a:t>
            </a:r>
          </a:p>
          <a:p>
            <a:r>
              <a:rPr lang="el-GR" dirty="0"/>
              <a:t>Υποφυσιακές πυλαίες φλέβες</a:t>
            </a:r>
          </a:p>
          <a:p>
            <a:r>
              <a:rPr lang="el-GR" dirty="0"/>
              <a:t>Μεταφορά στον </a:t>
            </a:r>
            <a:r>
              <a:rPr lang="el-GR" dirty="0" err="1"/>
              <a:t>πρ</a:t>
            </a:r>
            <a:r>
              <a:rPr lang="el-GR" dirty="0"/>
              <a:t>. λοβό υπόφυσης</a:t>
            </a:r>
          </a:p>
          <a:p>
            <a:r>
              <a:rPr lang="el-GR" dirty="0"/>
              <a:t>Έκλυση ή αναστολή </a:t>
            </a:r>
            <a:r>
              <a:rPr lang="el-GR" dirty="0" err="1"/>
              <a:t>υποφ</a:t>
            </a:r>
            <a:r>
              <a:rPr lang="el-GR" dirty="0"/>
              <a:t>. Ορμονών</a:t>
            </a:r>
          </a:p>
          <a:p>
            <a:r>
              <a:rPr lang="el-GR" dirty="0"/>
              <a:t>2γενές τριχοειδικό πλέγμα</a:t>
            </a:r>
          </a:p>
          <a:p>
            <a:r>
              <a:rPr lang="el-GR" dirty="0"/>
              <a:t>Συστηματική κυκλοφορία</a:t>
            </a:r>
          </a:p>
          <a:p>
            <a:r>
              <a:rPr lang="el-GR" dirty="0"/>
              <a:t>Επίδραση στα όργανα στόχους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D3B3A-DDF1-4E5F-BDFF-5DC995569987}"/>
              </a:ext>
            </a:extLst>
          </p:cNvPr>
          <p:cNvSpPr txBox="1"/>
          <p:nvPr/>
        </p:nvSpPr>
        <p:spPr>
          <a:xfrm>
            <a:off x="6897474" y="599487"/>
            <a:ext cx="529452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/>
              <a:t>Υποθάλαμος-Πρόσθιος λοβός υπόφυσης</a:t>
            </a:r>
          </a:p>
        </p:txBody>
      </p:sp>
    </p:spTree>
    <p:extLst>
      <p:ext uri="{BB962C8B-B14F-4D97-AF65-F5344CB8AC3E}">
        <p14:creationId xmlns:p14="http://schemas.microsoft.com/office/powerpoint/2010/main" val="273256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7CF71C3-5EB6-4190-BADF-6918D1D92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92" y="194590"/>
            <a:ext cx="9466222" cy="6708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E8E70-8E4F-4ACF-8EB3-0106D0FCF455}"/>
              </a:ext>
            </a:extLst>
          </p:cNvPr>
          <p:cNvSpPr txBox="1"/>
          <p:nvPr/>
        </p:nvSpPr>
        <p:spPr>
          <a:xfrm>
            <a:off x="6771680" y="649459"/>
            <a:ext cx="5241628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/>
              <a:t>Υποθάλαμος-Οπίσθιος λοβός υπόφυσης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D3A7D-5B15-4CE9-A90D-05E433BCD2C9}"/>
              </a:ext>
            </a:extLst>
          </p:cNvPr>
          <p:cNvSpPr txBox="1"/>
          <p:nvPr/>
        </p:nvSpPr>
        <p:spPr>
          <a:xfrm>
            <a:off x="9644914" y="2206728"/>
            <a:ext cx="2654772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Νευρώνες από </a:t>
            </a:r>
            <a:r>
              <a:rPr lang="el-GR" b="1" dirty="0"/>
              <a:t>υπεροπτικό</a:t>
            </a:r>
            <a:r>
              <a:rPr lang="el-GR" dirty="0"/>
              <a:t> και </a:t>
            </a:r>
            <a:r>
              <a:rPr lang="el-GR" b="1" dirty="0" err="1"/>
              <a:t>παρακοιλιακό</a:t>
            </a:r>
            <a:r>
              <a:rPr lang="el-GR" dirty="0"/>
              <a:t> π. υποθαλάμου</a:t>
            </a:r>
          </a:p>
          <a:p>
            <a:r>
              <a:rPr lang="el-GR" dirty="0"/>
              <a:t>Παράγουν ορμόνες </a:t>
            </a:r>
            <a:r>
              <a:rPr lang="en-ID" dirty="0"/>
              <a:t>(ADH, </a:t>
            </a:r>
            <a:r>
              <a:rPr lang="el-GR" dirty="0" err="1"/>
              <a:t>ωκυτοκίνη</a:t>
            </a:r>
            <a:r>
              <a:rPr lang="el-GR" dirty="0"/>
              <a:t>)</a:t>
            </a:r>
          </a:p>
          <a:p>
            <a:r>
              <a:rPr lang="el-GR" dirty="0"/>
              <a:t>Μεταφορά στον οπ. Λοβό όπου αποθηκεύονται στις απολήξεις</a:t>
            </a:r>
          </a:p>
          <a:p>
            <a:r>
              <a:rPr lang="el-GR" dirty="0"/>
              <a:t>Απελευθερώνονται μετά από διέγερση στην τριχοειδική κυκλοφορία</a:t>
            </a:r>
          </a:p>
        </p:txBody>
      </p:sp>
    </p:spTree>
    <p:extLst>
      <p:ext uri="{BB962C8B-B14F-4D97-AF65-F5344CB8AC3E}">
        <p14:creationId xmlns:p14="http://schemas.microsoft.com/office/powerpoint/2010/main" val="344450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9065" y="811946"/>
            <a:ext cx="3809639" cy="360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626439" y="212876"/>
            <a:ext cx="37022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ΥΠΟΘΑΛΑΜΟΫΠΟΦΥΣΙΑΚΟ ΣΥΣΤΗΜΑ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6486072" y="4415119"/>
            <a:ext cx="5566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Υπεροπτικός</a:t>
            </a:r>
            <a:r>
              <a:rPr lang="el-GR" dirty="0"/>
              <a:t> (1) και </a:t>
            </a:r>
            <a:r>
              <a:rPr lang="el-GR" b="1" dirty="0"/>
              <a:t>παρακοιλιακός</a:t>
            </a:r>
            <a:r>
              <a:rPr lang="el-GR" dirty="0"/>
              <a:t> π (2)-</a:t>
            </a:r>
          </a:p>
          <a:p>
            <a:r>
              <a:rPr lang="el-GR" dirty="0"/>
              <a:t>ίνες μέσω μίσχου καταλήγουν στον οπίσθιο λοβό και απελευθερώνουν στα τριχοειδικά πλέγματα  από τις νευρικές απολήξεις (6)  </a:t>
            </a:r>
            <a:r>
              <a:rPr lang="en-US" b="1" dirty="0"/>
              <a:t>ADH</a:t>
            </a:r>
            <a:r>
              <a:rPr lang="el-GR" dirty="0"/>
              <a:t> και </a:t>
            </a:r>
            <a:r>
              <a:rPr lang="el-GR" b="1" dirty="0" err="1">
                <a:solidFill>
                  <a:srgbClr val="002060"/>
                </a:solidFill>
              </a:rPr>
              <a:t>ωκυτοκίνη</a:t>
            </a:r>
            <a:r>
              <a:rPr lang="el-GR" dirty="0"/>
              <a:t> </a:t>
            </a:r>
          </a:p>
          <a:p>
            <a:r>
              <a:rPr lang="el-GR" dirty="0"/>
              <a:t>(</a:t>
            </a:r>
            <a:r>
              <a:rPr lang="el-GR" b="1" dirty="0">
                <a:solidFill>
                  <a:srgbClr val="002060"/>
                </a:solidFill>
              </a:rPr>
              <a:t>εκτελεστικές ορμόνες</a:t>
            </a:r>
            <a:r>
              <a:rPr lang="el-GR" dirty="0"/>
              <a:t>, δρουν απευθείας στα όργανα στόχους).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0126729" y="3428999"/>
            <a:ext cx="1789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8. Οπτικό χίασμα</a:t>
            </a:r>
          </a:p>
          <a:p>
            <a:r>
              <a:rPr lang="el-GR" dirty="0"/>
              <a:t>9. </a:t>
            </a:r>
            <a:r>
              <a:rPr lang="el-GR" dirty="0" err="1"/>
              <a:t>Μαστίο</a:t>
            </a:r>
            <a:endParaRPr lang="el-G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9CC7760-2966-4447-A018-78040F7B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474" y="814987"/>
            <a:ext cx="3992463" cy="374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- TextBox">
            <a:extLst>
              <a:ext uri="{FF2B5EF4-FFF2-40B4-BE49-F238E27FC236}">
                <a16:creationId xmlns:a16="http://schemas.microsoft.com/office/drawing/2014/main" id="{7DA3C229-D06F-49AE-BE56-7F8CB4173D80}"/>
              </a:ext>
            </a:extLst>
          </p:cNvPr>
          <p:cNvSpPr txBox="1"/>
          <p:nvPr/>
        </p:nvSpPr>
        <p:spPr>
          <a:xfrm>
            <a:off x="988106" y="212876"/>
            <a:ext cx="286341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ΦΥΜΑΤΟΧΟΑΝΙΚΟ ΣΥΣΤΗΜΑ</a:t>
            </a:r>
          </a:p>
        </p:txBody>
      </p:sp>
      <p:sp>
        <p:nvSpPr>
          <p:cNvPr id="8" name="4 - TextBox">
            <a:extLst>
              <a:ext uri="{FF2B5EF4-FFF2-40B4-BE49-F238E27FC236}">
                <a16:creationId xmlns:a16="http://schemas.microsoft.com/office/drawing/2014/main" id="{F39A0622-726F-400E-A42A-FF2ACA5F1758}"/>
              </a:ext>
            </a:extLst>
          </p:cNvPr>
          <p:cNvSpPr txBox="1"/>
          <p:nvPr/>
        </p:nvSpPr>
        <p:spPr>
          <a:xfrm>
            <a:off x="271749" y="4549676"/>
            <a:ext cx="5071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6,7,8. 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πυρήνες φαιού φύματος</a:t>
            </a:r>
            <a:r>
              <a:rPr lang="el-GR" dirty="0"/>
              <a:t>. </a:t>
            </a:r>
          </a:p>
          <a:p>
            <a:r>
              <a:rPr lang="el-GR" dirty="0"/>
              <a:t>Οι απολήξεις τους εκτείνονται μέσω μίσχου υπόφυσης και εκκρίνουν ουσίες</a:t>
            </a:r>
          </a:p>
          <a:p>
            <a:r>
              <a:rPr lang="el-GR" dirty="0"/>
              <a:t> στα </a:t>
            </a:r>
            <a:r>
              <a:rPr lang="el-GR" dirty="0">
                <a:solidFill>
                  <a:srgbClr val="FF0000"/>
                </a:solidFill>
              </a:rPr>
              <a:t>πυλαία τριχοειδή (9). </a:t>
            </a:r>
          </a:p>
          <a:p>
            <a:r>
              <a:rPr lang="el-GR" dirty="0"/>
              <a:t>Μέσω </a:t>
            </a:r>
            <a:r>
              <a:rPr lang="el-GR" dirty="0">
                <a:solidFill>
                  <a:srgbClr val="002060"/>
                </a:solidFill>
              </a:rPr>
              <a:t>πυλαίων φλεβών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l-GR" dirty="0">
                <a:solidFill>
                  <a:srgbClr val="002060"/>
                </a:solidFill>
              </a:rPr>
              <a:t>10</a:t>
            </a:r>
            <a:r>
              <a:rPr lang="el-GR" dirty="0"/>
              <a:t>) οι ουσίες </a:t>
            </a:r>
          </a:p>
          <a:p>
            <a:r>
              <a:rPr lang="el-GR" dirty="0"/>
              <a:t>φέρονται στην </a:t>
            </a:r>
            <a:r>
              <a:rPr lang="el-GR" dirty="0" err="1"/>
              <a:t>αδενοϋπόφυση</a:t>
            </a:r>
            <a:r>
              <a:rPr lang="el-GR" dirty="0"/>
              <a:t>, </a:t>
            </a:r>
          </a:p>
          <a:p>
            <a:r>
              <a:rPr lang="el-GR" dirty="0"/>
              <a:t>είναι </a:t>
            </a:r>
            <a:r>
              <a:rPr lang="el-GR" b="1" dirty="0"/>
              <a:t>διεγερτικές</a:t>
            </a:r>
            <a:r>
              <a:rPr lang="el-GR" dirty="0"/>
              <a:t> και προκαλούν </a:t>
            </a:r>
          </a:p>
          <a:p>
            <a:r>
              <a:rPr lang="el-GR" dirty="0"/>
              <a:t>την έκκριση </a:t>
            </a:r>
            <a:r>
              <a:rPr lang="el-GR" dirty="0" err="1"/>
              <a:t>γοναδοτρόπων</a:t>
            </a:r>
            <a:r>
              <a:rPr lang="el-GR" dirty="0"/>
              <a:t> ορμονών.</a:t>
            </a:r>
          </a:p>
        </p:txBody>
      </p:sp>
      <p:sp>
        <p:nvSpPr>
          <p:cNvPr id="9" name="5 - TextBox">
            <a:extLst>
              <a:ext uri="{FF2B5EF4-FFF2-40B4-BE49-F238E27FC236}">
                <a16:creationId xmlns:a16="http://schemas.microsoft.com/office/drawing/2014/main" id="{BE2C5D13-DE9D-460F-85BF-070670186E4D}"/>
              </a:ext>
            </a:extLst>
          </p:cNvPr>
          <p:cNvSpPr txBox="1"/>
          <p:nvPr/>
        </p:nvSpPr>
        <p:spPr>
          <a:xfrm>
            <a:off x="3436312" y="3105834"/>
            <a:ext cx="1906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14. Οπτικό χίασμα</a:t>
            </a:r>
          </a:p>
          <a:p>
            <a:r>
              <a:rPr lang="el-GR" dirty="0"/>
              <a:t>15. </a:t>
            </a:r>
            <a:r>
              <a:rPr lang="el-GR" dirty="0" err="1"/>
              <a:t>Μαστίο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uroanatomy Glossary: Pituitary gland, neurohypophysis (posterior ...">
            <a:extLst>
              <a:ext uri="{FF2B5EF4-FFF2-40B4-BE49-F238E27FC236}">
                <a16:creationId xmlns:a16="http://schemas.microsoft.com/office/drawing/2014/main" id="{469B7D59-DB0F-4117-A183-567D6ADC0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09575"/>
            <a:ext cx="1026795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57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881819" y="2714621"/>
            <a:ext cx="3249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9. Άνω υποφυσιακές αρτηρίες</a:t>
            </a:r>
          </a:p>
          <a:p>
            <a:r>
              <a:rPr lang="el-GR" dirty="0"/>
              <a:t>10. Κάτω υποφυσιακές αρτηρίες</a:t>
            </a:r>
          </a:p>
          <a:p>
            <a:r>
              <a:rPr lang="el-GR" dirty="0"/>
              <a:t>11. Πυλαία τριχοειδή</a:t>
            </a:r>
          </a:p>
          <a:p>
            <a:r>
              <a:rPr lang="el-GR" dirty="0"/>
              <a:t>12. Πυλαίες φλέβες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881291" y="5786455"/>
            <a:ext cx="674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</a:t>
            </a:r>
            <a:r>
              <a:rPr lang="el-GR" dirty="0" err="1"/>
              <a:t>αδενοϋπόφυση</a:t>
            </a:r>
            <a:r>
              <a:rPr lang="el-GR" dirty="0"/>
              <a:t> δε δέχεται άμεση </a:t>
            </a:r>
            <a:r>
              <a:rPr lang="el-GR" dirty="0">
                <a:solidFill>
                  <a:srgbClr val="C00000"/>
                </a:solidFill>
              </a:rPr>
              <a:t>αρτηριακή άρδευση </a:t>
            </a:r>
            <a:r>
              <a:rPr lang="el-GR" dirty="0"/>
              <a:t>αλλά από τη</a:t>
            </a:r>
          </a:p>
          <a:p>
            <a:r>
              <a:rPr lang="el-GR" dirty="0"/>
              <a:t>χοάνη και τη </a:t>
            </a:r>
            <a:r>
              <a:rPr lang="el-GR" dirty="0" err="1"/>
              <a:t>νευροϋπόφυση</a:t>
            </a:r>
            <a:r>
              <a:rPr lang="el-GR" dirty="0"/>
              <a:t> μέσω πυλαίων φλεβών.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677342F-653B-4FD2-B961-9ED59BB82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44" y="0"/>
            <a:ext cx="570547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ΝΕΥΡΟΕΝΔΟΚΡΙΝΙΚΟ ΣΥΣΤΗΜΑ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Η υπόφυση είναι υπό τον έλεγχο υποθαλάμου μέσω αμύελων ινών που εκκρίνουν ουσίες στην κυκλοφορία αίματος (</a:t>
            </a:r>
            <a:r>
              <a:rPr lang="el-GR" dirty="0" err="1"/>
              <a:t>νευροέκκριση</a:t>
            </a:r>
            <a:r>
              <a:rPr lang="el-GR" dirty="0"/>
              <a:t>-μεταβατική κατάσταση μεταξύ νευρώνα-εκκριτικού κυττάρου).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288" y="271442"/>
            <a:ext cx="6884065" cy="60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8660529" y="2228671"/>
            <a:ext cx="274402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/>
              <a:t>2. Νευρώνας</a:t>
            </a:r>
          </a:p>
          <a:p>
            <a:r>
              <a:rPr lang="el-GR" sz="2400" dirty="0"/>
              <a:t>4. </a:t>
            </a:r>
            <a:r>
              <a:rPr lang="el-GR" sz="2400" dirty="0" err="1"/>
              <a:t>Νευροεκκριτικό</a:t>
            </a:r>
            <a:r>
              <a:rPr lang="el-GR" sz="2400" dirty="0"/>
              <a:t> κ.</a:t>
            </a:r>
          </a:p>
          <a:p>
            <a:r>
              <a:rPr lang="el-GR" sz="2400" dirty="0"/>
              <a:t>5. Ενδοκρινικό κ.</a:t>
            </a:r>
          </a:p>
          <a:p>
            <a:r>
              <a:rPr lang="el-GR" sz="2400" dirty="0"/>
              <a:t>3. Εκκριτικό κ.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90" y="313429"/>
            <a:ext cx="5395997" cy="349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- TextBox"/>
          <p:cNvSpPr txBox="1"/>
          <p:nvPr/>
        </p:nvSpPr>
        <p:spPr>
          <a:xfrm>
            <a:off x="1439276" y="3729589"/>
            <a:ext cx="93134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/>
              <a:t>Ώριμος εγκέφαλος</a:t>
            </a:r>
          </a:p>
          <a:p>
            <a:r>
              <a:rPr lang="el-GR" dirty="0">
                <a:solidFill>
                  <a:srgbClr val="00B050"/>
                </a:solidFill>
              </a:rPr>
              <a:t>Επιθάλαμος</a:t>
            </a:r>
            <a:r>
              <a:rPr lang="el-GR" dirty="0"/>
              <a:t>: </a:t>
            </a:r>
            <a:r>
              <a:rPr lang="el-GR" dirty="0" err="1"/>
              <a:t>ηνίες</a:t>
            </a:r>
            <a:r>
              <a:rPr lang="el-GR" dirty="0"/>
              <a:t>-επίφυση, παρεκτοπίζεται, σταθμός οσφρητικών κέντρων-στελέχους</a:t>
            </a:r>
          </a:p>
          <a:p>
            <a:r>
              <a:rPr lang="el-GR" dirty="0">
                <a:solidFill>
                  <a:srgbClr val="00B0F0"/>
                </a:solidFill>
              </a:rPr>
              <a:t>Ραχιαίος θάλαμος</a:t>
            </a:r>
            <a:r>
              <a:rPr lang="el-GR" dirty="0"/>
              <a:t>: Υπεραναπτύσσεται, σταθμός αισθητικών οδών (</a:t>
            </a:r>
            <a:r>
              <a:rPr lang="el-GR" dirty="0" err="1"/>
              <a:t>σωματοαισθητικότητα</a:t>
            </a:r>
            <a:r>
              <a:rPr lang="el-GR" dirty="0"/>
              <a:t>,</a:t>
            </a:r>
          </a:p>
          <a:p>
            <a:r>
              <a:rPr lang="el-GR" dirty="0"/>
              <a:t>		όραση, ακοή, γεύση, </a:t>
            </a:r>
            <a:r>
              <a:rPr lang="el-GR" dirty="0" err="1"/>
              <a:t>αιθουσαία</a:t>
            </a:r>
            <a:r>
              <a:rPr lang="el-GR" dirty="0"/>
              <a:t>)</a:t>
            </a:r>
          </a:p>
          <a:p>
            <a:r>
              <a:rPr lang="el-GR" dirty="0">
                <a:solidFill>
                  <a:srgbClr val="C00000"/>
                </a:solidFill>
              </a:rPr>
              <a:t>Υποθαλάμια χώρα: </a:t>
            </a:r>
            <a:r>
              <a:rPr lang="el-GR" dirty="0"/>
              <a:t>συνέχεια καλύπτρας μ. εγκεφάλου. Πυρήνες εξωπυραμιδικού (κινητική ζώνη)</a:t>
            </a:r>
          </a:p>
          <a:p>
            <a:r>
              <a:rPr lang="el-GR" dirty="0"/>
              <a:t>		 (αβέβαιη ζώνη, υποθαλάμιος πυρήνας, ωχρά σφαίρα).</a:t>
            </a:r>
          </a:p>
          <a:p>
            <a:r>
              <a:rPr lang="el-GR" dirty="0"/>
              <a:t>	Ωχρά σφαίρα: παράγωγο διάμεσου εγκεφάλου, αποχωρίζεται λόγω ανάπτυξης </a:t>
            </a:r>
          </a:p>
          <a:p>
            <a:r>
              <a:rPr lang="el-GR" dirty="0"/>
              <a:t>	έσω κάψας και παρεκτοπίζεται εντός τελικού εγκεφάλου (μόνο </a:t>
            </a:r>
            <a:r>
              <a:rPr lang="el-GR" dirty="0" err="1"/>
              <a:t>ενδοσκελιαίος</a:t>
            </a:r>
            <a:r>
              <a:rPr lang="el-GR" dirty="0"/>
              <a:t> π. </a:t>
            </a:r>
          </a:p>
          <a:p>
            <a:r>
              <a:rPr lang="el-GR" dirty="0"/>
              <a:t>	παραμένει στο διάμεσο εγκέφαλο).</a:t>
            </a: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Υποθάλαμος</a:t>
            </a:r>
            <a:r>
              <a:rPr lang="el-GR" dirty="0"/>
              <a:t>: έδαφος διάμεσου εγκέφαλου, προβάλλει η </a:t>
            </a:r>
            <a:r>
              <a:rPr lang="el-GR" dirty="0" err="1"/>
              <a:t>νευροϋπόφυση</a:t>
            </a:r>
            <a:r>
              <a:rPr lang="el-GR" dirty="0"/>
              <a:t>. </a:t>
            </a:r>
          </a:p>
          <a:p>
            <a:r>
              <a:rPr lang="el-GR" dirty="0"/>
              <a:t>	Το ανώτερο ρυθμιστικό κέντρο ΑΝΣ</a:t>
            </a:r>
          </a:p>
          <a:p>
            <a:endParaRPr lang="el-GR" dirty="0"/>
          </a:p>
        </p:txBody>
      </p:sp>
      <p:sp>
        <p:nvSpPr>
          <p:cNvPr id="4" name="TextBox 5"/>
          <p:cNvSpPr txBox="1"/>
          <p:nvPr/>
        </p:nvSpPr>
        <p:spPr>
          <a:xfrm>
            <a:off x="7629912" y="587488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Επιθάλαμος</a:t>
            </a:r>
          </a:p>
          <a:p>
            <a:pPr marL="342900" indent="-342900">
              <a:buAutoNum type="arabicPeriod"/>
            </a:pPr>
            <a:r>
              <a:rPr lang="el-GR" dirty="0"/>
              <a:t>Ραχιαίος Θάλαμος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Υποθαλάμια χώρα</a:t>
            </a:r>
          </a:p>
          <a:p>
            <a:pPr marL="342900" indent="-342900">
              <a:buAutoNum type="arabicPeriod"/>
            </a:pPr>
            <a:r>
              <a:rPr lang="el-GR" dirty="0"/>
              <a:t>Υποθάλαμος 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Ωχρά σφαίρα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Έσω κάψα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50647"/>
              </p:ext>
            </p:extLst>
          </p:nvPr>
        </p:nvGraphicFramePr>
        <p:xfrm>
          <a:off x="1674564" y="749147"/>
          <a:ext cx="9397388" cy="5733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7935">
                <a:tc>
                  <a:txBody>
                    <a:bodyPr/>
                    <a:lstStyle/>
                    <a:p>
                      <a:r>
                        <a:rPr lang="el-GR" sz="2800" dirty="0"/>
                        <a:t>Προοπτικός,</a:t>
                      </a:r>
                      <a:r>
                        <a:rPr lang="el-GR" sz="2800" baseline="0" dirty="0"/>
                        <a:t> πρόσθιος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Απώλεια θερμότητας:</a:t>
                      </a:r>
                      <a:r>
                        <a:rPr lang="el-GR" sz="2800" baseline="0" dirty="0"/>
                        <a:t> δερματική αγγειοδιαστολή, εφίδρωση</a:t>
                      </a:r>
                      <a:endParaRPr lang="el-G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935">
                <a:tc>
                  <a:txBody>
                    <a:bodyPr/>
                    <a:lstStyle/>
                    <a:p>
                      <a:r>
                        <a:rPr lang="el-GR" sz="2800" dirty="0"/>
                        <a:t>Οπίσθιος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Διατήρηση θερμότητας: δερματική </a:t>
                      </a:r>
                      <a:r>
                        <a:rPr lang="el-GR" sz="2800" dirty="0" err="1"/>
                        <a:t>αγγειοσύσπαση</a:t>
                      </a:r>
                      <a:r>
                        <a:rPr lang="el-GR" sz="2800" dirty="0"/>
                        <a:t>, ρίγος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29">
                <a:tc>
                  <a:txBody>
                    <a:bodyPr/>
                    <a:lstStyle/>
                    <a:p>
                      <a:r>
                        <a:rPr lang="el-GR" sz="2800" dirty="0"/>
                        <a:t>Πλάγιος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Πρόσληψη τροφής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829">
                <a:tc>
                  <a:txBody>
                    <a:bodyPr/>
                    <a:lstStyle/>
                    <a:p>
                      <a:r>
                        <a:rPr lang="el-GR" sz="2800" dirty="0"/>
                        <a:t>Έσω κοιλιακός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Αναστέλλει</a:t>
                      </a:r>
                      <a:r>
                        <a:rPr lang="el-GR" sz="2800" baseline="0" dirty="0"/>
                        <a:t> πρόσληψη τροφής</a:t>
                      </a:r>
                      <a:endParaRPr lang="el-G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829">
                <a:tc>
                  <a:txBody>
                    <a:bodyPr/>
                    <a:lstStyle/>
                    <a:p>
                      <a:r>
                        <a:rPr lang="el-GR" sz="2800" dirty="0"/>
                        <a:t>Υπεροπτικός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ADH</a:t>
                      </a:r>
                      <a:r>
                        <a:rPr lang="el-GR" sz="2800" dirty="0"/>
                        <a:t> </a:t>
                      </a:r>
                      <a:r>
                        <a:rPr lang="el-GR" sz="2800" dirty="0" err="1"/>
                        <a:t>ωκυτοκίνη</a:t>
                      </a:r>
                      <a:r>
                        <a:rPr lang="el-GR" sz="2800" dirty="0"/>
                        <a:t> (δίψα)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554">
                <a:tc>
                  <a:txBody>
                    <a:bodyPr/>
                    <a:lstStyle/>
                    <a:p>
                      <a:r>
                        <a:rPr lang="el-GR" sz="2800" dirty="0"/>
                        <a:t>Παρακοιλιακός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ADH</a:t>
                      </a:r>
                      <a:r>
                        <a:rPr lang="el-GR" sz="2800" dirty="0"/>
                        <a:t> </a:t>
                      </a:r>
                      <a:r>
                        <a:rPr lang="el-GR" sz="2800" dirty="0" err="1"/>
                        <a:t>ωκυτοκίνη</a:t>
                      </a:r>
                      <a:endParaRPr lang="el-GR" sz="2800" dirty="0"/>
                    </a:p>
                    <a:p>
                      <a:endParaRPr lang="el-G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554">
                <a:tc>
                  <a:txBody>
                    <a:bodyPr/>
                    <a:lstStyle/>
                    <a:p>
                      <a:r>
                        <a:rPr lang="el-GR" sz="2800" dirty="0" err="1"/>
                        <a:t>Περικοιλιακός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Ορμόνες για τον </a:t>
                      </a:r>
                      <a:r>
                        <a:rPr lang="el-GR" sz="2800" dirty="0" err="1"/>
                        <a:t>πρ</a:t>
                      </a:r>
                      <a:r>
                        <a:rPr lang="el-GR" sz="2800" dirty="0"/>
                        <a:t>. λοβό υπόφυσης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657" y="234215"/>
            <a:ext cx="5775187" cy="638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958876"/>
              </p:ext>
            </p:extLst>
          </p:nvPr>
        </p:nvGraphicFramePr>
        <p:xfrm>
          <a:off x="6432978" y="238932"/>
          <a:ext cx="5857916" cy="3663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322">
                <a:tc>
                  <a:txBody>
                    <a:bodyPr/>
                    <a:lstStyle/>
                    <a:p>
                      <a:r>
                        <a:rPr lang="el-GR" dirty="0"/>
                        <a:t>Προοπτικός,</a:t>
                      </a:r>
                      <a:r>
                        <a:rPr lang="el-GR" baseline="0" dirty="0"/>
                        <a:t> πρόσθιος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Απώλεια θερμότητας:</a:t>
                      </a:r>
                      <a:r>
                        <a:rPr lang="el-GR" baseline="0" dirty="0"/>
                        <a:t> δερματική αγγειοδιαστολή, εφίδρωση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22">
                <a:tc>
                  <a:txBody>
                    <a:bodyPr/>
                    <a:lstStyle/>
                    <a:p>
                      <a:r>
                        <a:rPr lang="el-GR" dirty="0"/>
                        <a:t>Οπίσθιος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Διατήρηση θερμότητας: δερματική </a:t>
                      </a:r>
                      <a:r>
                        <a:rPr lang="el-GR" dirty="0" err="1"/>
                        <a:t>αγγειοσύσπαση</a:t>
                      </a:r>
                      <a:r>
                        <a:rPr lang="el-GR" dirty="0"/>
                        <a:t>, ρίγος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820">
                <a:tc>
                  <a:txBody>
                    <a:bodyPr/>
                    <a:lstStyle/>
                    <a:p>
                      <a:r>
                        <a:rPr lang="el-GR" dirty="0"/>
                        <a:t>Πλάγιος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Πρόσληψη τροφής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164">
                <a:tc>
                  <a:txBody>
                    <a:bodyPr/>
                    <a:lstStyle/>
                    <a:p>
                      <a:r>
                        <a:rPr lang="el-GR" dirty="0"/>
                        <a:t>Έσω κοιλιακός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Αναστέλλει</a:t>
                      </a:r>
                      <a:r>
                        <a:rPr lang="el-GR" baseline="0" dirty="0"/>
                        <a:t> πρόσληψη τροφής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64">
                <a:tc>
                  <a:txBody>
                    <a:bodyPr/>
                    <a:lstStyle/>
                    <a:p>
                      <a:r>
                        <a:rPr lang="el-GR" dirty="0"/>
                        <a:t>Υπεροπτικός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ADH</a:t>
                      </a:r>
                      <a:r>
                        <a:rPr lang="el-GR" dirty="0"/>
                        <a:t> </a:t>
                      </a:r>
                      <a:r>
                        <a:rPr lang="el-GR" dirty="0" err="1"/>
                        <a:t>ωκυτοκίνη</a:t>
                      </a:r>
                      <a:r>
                        <a:rPr lang="el-GR" dirty="0"/>
                        <a:t> (δίψα)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626">
                <a:tc>
                  <a:txBody>
                    <a:bodyPr/>
                    <a:lstStyle/>
                    <a:p>
                      <a:r>
                        <a:rPr lang="el-GR" dirty="0"/>
                        <a:t>Παρακοιλιακός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ADH</a:t>
                      </a:r>
                      <a:r>
                        <a:rPr lang="el-GR" dirty="0"/>
                        <a:t> </a:t>
                      </a:r>
                      <a:r>
                        <a:rPr lang="el-GR" dirty="0" err="1"/>
                        <a:t>ωκυτοκίνη</a:t>
                      </a:r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626">
                <a:tc>
                  <a:txBody>
                    <a:bodyPr/>
                    <a:lstStyle/>
                    <a:p>
                      <a:r>
                        <a:rPr lang="el-GR" dirty="0" err="1"/>
                        <a:t>Περικοιλιακός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Ορμόνες για τον </a:t>
                      </a:r>
                      <a:r>
                        <a:rPr lang="el-GR" dirty="0" err="1"/>
                        <a:t>πρ</a:t>
                      </a:r>
                      <a:r>
                        <a:rPr lang="el-GR" dirty="0"/>
                        <a:t>. λοβό υπόφυσης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60DDBD7-7635-4EAB-8648-2F2D0CE8D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7" y="44358"/>
            <a:ext cx="6264695" cy="66923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3739" y="190500"/>
            <a:ext cx="57245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B0AEEB5-8A95-433A-8DC5-D752F52CF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60"/>
            <a:ext cx="6201360" cy="5339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52223C-F2B0-402E-AFB1-79A828AF72C9}"/>
              </a:ext>
            </a:extLst>
          </p:cNvPr>
          <p:cNvSpPr txBox="1"/>
          <p:nvPr/>
        </p:nvSpPr>
        <p:spPr>
          <a:xfrm flipH="1">
            <a:off x="7609397" y="526774"/>
            <a:ext cx="386433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/>
              <a:t>ΕΠΙΝΕΦΡΙΔΙΑ (2 αδένες)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B0C74-F625-423A-B36A-40036F2F6E26}"/>
              </a:ext>
            </a:extLst>
          </p:cNvPr>
          <p:cNvSpPr txBox="1"/>
          <p:nvPr/>
        </p:nvSpPr>
        <p:spPr>
          <a:xfrm>
            <a:off x="5766558" y="1444776"/>
            <a:ext cx="648030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Άνω πόλο νεφρού</a:t>
            </a:r>
          </a:p>
          <a:p>
            <a:r>
              <a:rPr lang="el-GR" dirty="0"/>
              <a:t>Αιμάτωση από 60 </a:t>
            </a:r>
            <a:r>
              <a:rPr lang="el-GR" dirty="0" err="1"/>
              <a:t>επινεφριδιακές</a:t>
            </a:r>
            <a:r>
              <a:rPr lang="el-GR" dirty="0"/>
              <a:t> αρτηρίες</a:t>
            </a:r>
          </a:p>
          <a:p>
            <a:r>
              <a:rPr lang="el-GR" dirty="0"/>
              <a:t>Νεύρωση αποκλειστικά από Συμπαθητικό ΝΣ</a:t>
            </a:r>
          </a:p>
          <a:p>
            <a:endParaRPr lang="el-GR" dirty="0"/>
          </a:p>
          <a:p>
            <a:r>
              <a:rPr lang="el-GR" b="1" dirty="0"/>
              <a:t>Μυελός επινεφριδίων </a:t>
            </a:r>
            <a:r>
              <a:rPr lang="el-GR" dirty="0"/>
              <a:t>(90% επινεφριδίου):</a:t>
            </a:r>
          </a:p>
          <a:p>
            <a:r>
              <a:rPr lang="el-GR" dirty="0"/>
              <a:t> άθροισμα νευρώνων, μοίρα Συμπαθητικού ΝΣ.</a:t>
            </a:r>
          </a:p>
          <a:p>
            <a:r>
              <a:rPr lang="el-GR" dirty="0" err="1"/>
              <a:t>Χρωμιόφιλα</a:t>
            </a:r>
            <a:r>
              <a:rPr lang="el-GR" dirty="0"/>
              <a:t> κ: τροποποιημένα </a:t>
            </a:r>
            <a:r>
              <a:rPr lang="el-GR" dirty="0" err="1"/>
              <a:t>μεταγαγγλιακά</a:t>
            </a:r>
            <a:r>
              <a:rPr lang="el-GR" dirty="0"/>
              <a:t> κ. </a:t>
            </a:r>
          </a:p>
          <a:p>
            <a:r>
              <a:rPr lang="el-GR" dirty="0"/>
              <a:t>εκκρίνουν </a:t>
            </a:r>
            <a:r>
              <a:rPr lang="el-GR" dirty="0" err="1"/>
              <a:t>επινεφρίνη</a:t>
            </a:r>
            <a:r>
              <a:rPr lang="el-GR" dirty="0"/>
              <a:t> / </a:t>
            </a:r>
            <a:r>
              <a:rPr lang="el-GR" dirty="0" err="1"/>
              <a:t>νορεπινεφρίνη</a:t>
            </a:r>
            <a:r>
              <a:rPr lang="el-GR" dirty="0"/>
              <a:t> στην κυκλοφορία</a:t>
            </a:r>
          </a:p>
          <a:p>
            <a:endParaRPr lang="el-GR" dirty="0"/>
          </a:p>
          <a:p>
            <a:r>
              <a:rPr lang="el-GR" b="1" dirty="0"/>
              <a:t>Φλοιός επινεφριδίων</a:t>
            </a:r>
            <a:r>
              <a:rPr lang="el-GR" dirty="0"/>
              <a:t>: </a:t>
            </a:r>
            <a:r>
              <a:rPr lang="el-GR" dirty="0" err="1"/>
              <a:t>στεροειδείς</a:t>
            </a:r>
            <a:r>
              <a:rPr lang="el-GR" dirty="0"/>
              <a:t> ορμόνες</a:t>
            </a:r>
          </a:p>
          <a:p>
            <a:r>
              <a:rPr lang="el-GR" dirty="0"/>
              <a:t>Σπειροειδής ζώνη-</a:t>
            </a:r>
            <a:r>
              <a:rPr lang="el-GR" dirty="0" err="1"/>
              <a:t>αλδοστερόνη</a:t>
            </a:r>
            <a:endParaRPr lang="el-GR" dirty="0"/>
          </a:p>
          <a:p>
            <a:r>
              <a:rPr lang="el-GR" dirty="0" err="1"/>
              <a:t>Στηλιδωτή</a:t>
            </a:r>
            <a:r>
              <a:rPr lang="el-GR" dirty="0"/>
              <a:t> ζώνη</a:t>
            </a:r>
          </a:p>
          <a:p>
            <a:r>
              <a:rPr lang="el-GR" dirty="0"/>
              <a:t>Δικτυωτή ζώνη-</a:t>
            </a:r>
            <a:r>
              <a:rPr lang="el-GR" dirty="0" err="1"/>
              <a:t>κορτιζόλη</a:t>
            </a:r>
            <a:r>
              <a:rPr lang="en-ID" dirty="0"/>
              <a:t>, DHEA</a:t>
            </a:r>
            <a:r>
              <a:rPr lang="el-GR" dirty="0"/>
              <a:t> (</a:t>
            </a:r>
            <a:r>
              <a:rPr lang="el-GR" dirty="0" err="1"/>
              <a:t>διϋδροεπιανδροστερόνη</a:t>
            </a:r>
            <a:r>
              <a:rPr lang="el-GR" dirty="0"/>
              <a:t>)</a:t>
            </a:r>
          </a:p>
          <a:p>
            <a:r>
              <a:rPr lang="en-ID" dirty="0">
                <a:solidFill>
                  <a:schemeClr val="accent1"/>
                </a:solidFill>
              </a:rPr>
              <a:t>CRH-ACTH-</a:t>
            </a:r>
            <a:r>
              <a:rPr lang="en-ID" dirty="0"/>
              <a:t>……</a:t>
            </a:r>
            <a:endParaRPr lang="el-GR" dirty="0"/>
          </a:p>
          <a:p>
            <a:r>
              <a:rPr lang="el-GR" b="1" dirty="0" err="1"/>
              <a:t>Αλατοκορτικοειδή</a:t>
            </a:r>
            <a:r>
              <a:rPr lang="el-GR" dirty="0"/>
              <a:t>: </a:t>
            </a:r>
            <a:r>
              <a:rPr lang="el-GR" dirty="0" err="1"/>
              <a:t>Αλδοστερόνη</a:t>
            </a:r>
            <a:r>
              <a:rPr lang="el-GR" dirty="0"/>
              <a:t>, εκκρίνεται σε απάντηση </a:t>
            </a:r>
          </a:p>
          <a:p>
            <a:r>
              <a:rPr lang="el-GR" dirty="0"/>
              <a:t>μείωσης όγκου ή ΑΠ (άξονας </a:t>
            </a:r>
            <a:r>
              <a:rPr lang="el-GR" dirty="0" err="1"/>
              <a:t>ρενίνης-αγγειοτενσίνη-αλδοστερόνη</a:t>
            </a:r>
            <a:r>
              <a:rPr lang="el-GR" dirty="0"/>
              <a:t>)</a:t>
            </a:r>
          </a:p>
          <a:p>
            <a:r>
              <a:rPr lang="el-GR" b="1" dirty="0" err="1"/>
              <a:t>Γλυκοκορτικοειδή</a:t>
            </a:r>
            <a:r>
              <a:rPr lang="el-GR" dirty="0"/>
              <a:t>: </a:t>
            </a:r>
            <a:r>
              <a:rPr lang="el-GR" dirty="0" err="1"/>
              <a:t>κορτιζόλη</a:t>
            </a:r>
            <a:r>
              <a:rPr lang="el-GR" dirty="0"/>
              <a:t>, απάντηση στο στρες</a:t>
            </a:r>
          </a:p>
          <a:p>
            <a:r>
              <a:rPr lang="el-GR" dirty="0"/>
              <a:t>Διατήρηση </a:t>
            </a:r>
            <a:r>
              <a:rPr lang="en-ID" dirty="0" err="1"/>
              <a:t>Gly</a:t>
            </a:r>
            <a:r>
              <a:rPr lang="el-GR" dirty="0"/>
              <a:t> για χρήση από εγκέφαλο, ανακατεύθυνση </a:t>
            </a:r>
            <a:r>
              <a:rPr lang="el-GR" dirty="0" err="1"/>
              <a:t>λεμφοκ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647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8C69CB-41A8-4154-97E1-F8D84B5A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39" y="0"/>
            <a:ext cx="8172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60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Μεγαλακρία: Μια σπάνια και ιδιαίτερη νόσος.| e-endo.com">
            <a:extLst>
              <a:ext uri="{FF2B5EF4-FFF2-40B4-BE49-F238E27FC236}">
                <a16:creationId xmlns:a16="http://schemas.microsoft.com/office/drawing/2014/main" id="{7515EB8F-B603-4CD1-A3C7-58C65F996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5" y="746788"/>
            <a:ext cx="11444289" cy="560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63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Η διαταραχή της μεγαλακρίας και η διάγνωση | naftemporiki.gr">
            <a:extLst>
              <a:ext uri="{FF2B5EF4-FFF2-40B4-BE49-F238E27FC236}">
                <a16:creationId xmlns:a16="http://schemas.microsoft.com/office/drawing/2014/main" id="{D50CC282-D784-46AA-8772-9A459843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752475"/>
            <a:ext cx="607695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2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ΥΠΟΘΑΛΑΜΟΣ, </a:t>
            </a:r>
            <a:r>
              <a:rPr lang="en-US" dirty="0"/>
              <a:t>(</a:t>
            </a:r>
            <a:r>
              <a:rPr lang="el-GR" dirty="0"/>
              <a:t>4</a:t>
            </a:r>
            <a:r>
              <a:rPr lang="en-US" dirty="0"/>
              <a:t>g)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/>
              <a:t>Διατήρηση σταθερού εσωτερικού περιβάλλοντος.</a:t>
            </a:r>
          </a:p>
          <a:p>
            <a:pPr>
              <a:buNone/>
            </a:pPr>
            <a:r>
              <a:rPr lang="el-GR" dirty="0"/>
              <a:t>Εσωτερική θερμοκρασία</a:t>
            </a:r>
          </a:p>
          <a:p>
            <a:pPr>
              <a:buNone/>
            </a:pPr>
            <a:r>
              <a:rPr lang="el-GR" dirty="0"/>
              <a:t>Ισοζύγιο ύδατος και ηλεκτρολυτών</a:t>
            </a:r>
          </a:p>
          <a:p>
            <a:pPr>
              <a:buNone/>
            </a:pPr>
            <a:r>
              <a:rPr lang="el-GR" dirty="0"/>
              <a:t>Καρδιακή λειτουργία</a:t>
            </a:r>
          </a:p>
          <a:p>
            <a:pPr>
              <a:buNone/>
            </a:pPr>
            <a:r>
              <a:rPr lang="el-GR" dirty="0"/>
              <a:t>Αναπνευστική λειτουργία</a:t>
            </a:r>
          </a:p>
          <a:p>
            <a:pPr>
              <a:buNone/>
            </a:pPr>
            <a:r>
              <a:rPr lang="el-GR" dirty="0"/>
              <a:t>Μεταβολισμός</a:t>
            </a:r>
          </a:p>
          <a:p>
            <a:pPr>
              <a:buNone/>
            </a:pPr>
            <a:r>
              <a:rPr lang="el-GR" dirty="0"/>
              <a:t>Κιρκάδιος κύκλος</a:t>
            </a:r>
          </a:p>
          <a:p>
            <a:pPr>
              <a:buNone/>
            </a:pPr>
            <a:r>
              <a:rPr lang="el-GR" dirty="0"/>
              <a:t>Διατήρηση ζωής: Πρόσληψη τροφής-υγρών</a:t>
            </a:r>
          </a:p>
          <a:p>
            <a:pPr>
              <a:buNone/>
            </a:pPr>
            <a:r>
              <a:rPr lang="el-GR" dirty="0"/>
              <a:t>Διατήρηση είδους: σεξουαλικότητα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ΥΠΟΘΑΛΑΜΟΣ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/>
              <a:t>Δέχεται πληροφορίες από όλο τον εγκέφαλο και ΝΜ</a:t>
            </a:r>
          </a:p>
          <a:p>
            <a:pPr>
              <a:buNone/>
            </a:pPr>
            <a:r>
              <a:rPr lang="el-GR" dirty="0"/>
              <a:t>Μετωπιαίος λοβός</a:t>
            </a:r>
          </a:p>
          <a:p>
            <a:pPr>
              <a:buNone/>
            </a:pPr>
            <a:r>
              <a:rPr lang="el-GR" dirty="0"/>
              <a:t>Θάλαμος, ιππόκαμπος, αμυγδαλοειδής πυρήνας, έλικα προσαγωγίου βασικά γάγγλια, παρεγκεφαλίδα, αμφιβληστροειδή, μονήρη δεσμίδα, οσφρητικές ίνες ακουστική οδό,  νωτιαίο μυελό, οι περισσότερες αισθητικές ώσεις φτάνουν μέσω ΔΣ.</a:t>
            </a:r>
          </a:p>
          <a:p>
            <a:pPr>
              <a:buNone/>
            </a:pPr>
            <a:r>
              <a:rPr lang="el-GR" dirty="0"/>
              <a:t>Απαγωγές ώσεις καταλήγουν εκεί από όπου ήρθαν προσαγωγές: από τα μαστία στο θάλαμο, στον αμυγδαλοειδή πυρήνα, διαφανές διάφραγμα, ιππόκαμπο, </a:t>
            </a:r>
            <a:r>
              <a:rPr lang="el-GR" dirty="0" err="1"/>
              <a:t>προτετραδυμική</a:t>
            </a:r>
            <a:r>
              <a:rPr lang="el-GR" dirty="0"/>
              <a:t> περιοχή πρόσθια διδύμια, ΔΣ.</a:t>
            </a:r>
          </a:p>
          <a:p>
            <a:pPr>
              <a:buNone/>
            </a:pPr>
            <a:r>
              <a:rPr lang="el-GR" dirty="0"/>
              <a:t>Οι κατιούσες οδοί στο ΝΜ, πλάγιο </a:t>
            </a:r>
            <a:r>
              <a:rPr lang="el-GR" dirty="0" err="1"/>
              <a:t>τετραδυμο</a:t>
            </a:r>
            <a:r>
              <a:rPr lang="el-GR" dirty="0"/>
              <a:t>-</a:t>
            </a:r>
            <a:r>
              <a:rPr lang="el-GR" dirty="0" err="1"/>
              <a:t>καλυπτρο</a:t>
            </a:r>
            <a:r>
              <a:rPr lang="el-GR" dirty="0"/>
              <a:t>-νωτιαίο δεμάτιο (διαστολή κόρης), πλάγια και κοιλιακή </a:t>
            </a:r>
            <a:r>
              <a:rPr lang="el-GR" dirty="0" err="1"/>
              <a:t>δικτυονωτιαία</a:t>
            </a:r>
            <a:r>
              <a:rPr lang="el-GR" dirty="0"/>
              <a:t> </a:t>
            </a:r>
            <a:r>
              <a:rPr lang="el-GR" dirty="0" err="1"/>
              <a:t>όδός</a:t>
            </a:r>
            <a:r>
              <a:rPr lang="el-GR" dirty="0"/>
              <a:t> (ιδρωτοποιοί αδένες προσώπου, εύρος αγγείων, </a:t>
            </a:r>
            <a:r>
              <a:rPr lang="el-GR" dirty="0" err="1"/>
              <a:t>θερμορρύθμιση</a:t>
            </a:r>
            <a:r>
              <a:rPr lang="el-GR" dirty="0"/>
              <a:t>) παραμένουν αχίαστες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AD09677-5E90-4FB5-991F-7F219160F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697" y="311226"/>
            <a:ext cx="9481850" cy="63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0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EB89FE-69DA-443A-B78B-B1DEC295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185" y="184531"/>
            <a:ext cx="8853889" cy="658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6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2309786" y="214290"/>
            <a:ext cx="6504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ΣΥΝΔΕΣΕΙΣ  </a:t>
            </a:r>
            <a:r>
              <a:rPr lang="el-GR" sz="2400" b="1" dirty="0"/>
              <a:t>ΥΠΟΘΑΛΑΜΟΥ ΠΤΩΧΟΥ ΣΕ ΜΥΕΛΙΝΗ-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834130" y="1280805"/>
            <a:ext cx="5251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3. </a:t>
            </a:r>
            <a:r>
              <a:rPr lang="el-GR" dirty="0">
                <a:solidFill>
                  <a:srgbClr val="C00000"/>
                </a:solidFill>
              </a:rPr>
              <a:t>Έσω </a:t>
            </a:r>
            <a:r>
              <a:rPr lang="el-GR" dirty="0" err="1">
                <a:solidFill>
                  <a:srgbClr val="C00000"/>
                </a:solidFill>
              </a:rPr>
              <a:t>τελεγκεφαλική</a:t>
            </a:r>
            <a:r>
              <a:rPr lang="el-GR" dirty="0">
                <a:solidFill>
                  <a:srgbClr val="C00000"/>
                </a:solidFill>
              </a:rPr>
              <a:t> δ. </a:t>
            </a:r>
            <a:r>
              <a:rPr lang="el-GR" dirty="0"/>
              <a:t>συνδέει όλους π. υποθαλάμου με οσφρητικά κέντρα και ΔΣ.</a:t>
            </a:r>
          </a:p>
          <a:p>
            <a:r>
              <a:rPr lang="el-GR" dirty="0"/>
              <a:t>4. </a:t>
            </a:r>
            <a:r>
              <a:rPr lang="el-GR" dirty="0">
                <a:solidFill>
                  <a:srgbClr val="C00000"/>
                </a:solidFill>
              </a:rPr>
              <a:t>τελική-μεθόριος ταινία</a:t>
            </a:r>
            <a:r>
              <a:rPr lang="el-GR" dirty="0"/>
              <a:t>: συνδέει αμυγδαλή (5) με προοπτική χώρα (6) και κοιλιακό έσω π. (7)</a:t>
            </a:r>
          </a:p>
          <a:p>
            <a:r>
              <a:rPr lang="el-GR" dirty="0"/>
              <a:t>8. </a:t>
            </a:r>
            <a:r>
              <a:rPr lang="el-GR" dirty="0">
                <a:solidFill>
                  <a:srgbClr val="C00000"/>
                </a:solidFill>
              </a:rPr>
              <a:t>ψαλίδα</a:t>
            </a:r>
            <a:r>
              <a:rPr lang="el-GR" dirty="0"/>
              <a:t>: συνδέει πυραμιδικά κ. ιπποκάμπου και υπόθεμα με μαστία (10)</a:t>
            </a:r>
          </a:p>
          <a:p>
            <a:r>
              <a:rPr lang="el-GR" dirty="0"/>
              <a:t>11. </a:t>
            </a:r>
            <a:r>
              <a:rPr lang="el-GR" dirty="0">
                <a:solidFill>
                  <a:srgbClr val="C00000"/>
                </a:solidFill>
              </a:rPr>
              <a:t>Ραχιαία επιμήκης δ. </a:t>
            </a:r>
            <a:r>
              <a:rPr lang="en-US" dirty="0"/>
              <a:t>(</a:t>
            </a:r>
            <a:r>
              <a:rPr lang="en-US" dirty="0" err="1"/>
              <a:t>Schutz</a:t>
            </a:r>
            <a:r>
              <a:rPr lang="en-US" dirty="0"/>
              <a:t>) </a:t>
            </a:r>
            <a:r>
              <a:rPr lang="el-GR" dirty="0"/>
              <a:t>εκτεταμένο </a:t>
            </a:r>
            <a:r>
              <a:rPr lang="el-GR" dirty="0" err="1"/>
              <a:t>περικοιλιακό</a:t>
            </a:r>
            <a:r>
              <a:rPr lang="el-GR" dirty="0"/>
              <a:t> σ. ινών.</a:t>
            </a:r>
          </a:p>
          <a:p>
            <a:r>
              <a:rPr lang="el-GR" dirty="0"/>
              <a:t>12. Σύνδεση με έσω πυρήνες θαλάμου (12)-φλοιός.</a:t>
            </a:r>
          </a:p>
          <a:p>
            <a:r>
              <a:rPr lang="el-GR" dirty="0" err="1">
                <a:solidFill>
                  <a:srgbClr val="C00000"/>
                </a:solidFill>
              </a:rPr>
              <a:t>Ωχροϋποθαλαμική</a:t>
            </a:r>
            <a:r>
              <a:rPr lang="el-GR" dirty="0">
                <a:solidFill>
                  <a:srgbClr val="C00000"/>
                </a:solidFill>
              </a:rPr>
              <a:t> δ</a:t>
            </a:r>
            <a:r>
              <a:rPr lang="el-GR" dirty="0"/>
              <a:t>. με πυρήνες φαιού φύματος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97" y="797140"/>
            <a:ext cx="6504794" cy="407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317" y="818831"/>
            <a:ext cx="8537866" cy="608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2952727" y="357166"/>
            <a:ext cx="8537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ΣΥΝΔΕΣΕΙΣ  ΥΠΟΘΑΛΑΜΟΥ </a:t>
            </a:r>
            <a:r>
              <a:rPr lang="el-GR" sz="2400" b="1" dirty="0"/>
              <a:t>ΠΛΟΥΣΙΟΥ ΣΕ ΜΥΕΛΙΝΗ-ΜΑΣΤΙΑ </a:t>
            </a:r>
            <a:r>
              <a:rPr lang="el-GR" sz="2400" dirty="0"/>
              <a:t>(10)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8279968" y="2109200"/>
            <a:ext cx="3783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ΠΡΟΣΑΓΩΓΕΣ: </a:t>
            </a:r>
            <a:r>
              <a:rPr lang="el-GR" dirty="0">
                <a:solidFill>
                  <a:srgbClr val="C00000"/>
                </a:solidFill>
              </a:rPr>
              <a:t>ψαλίδα</a:t>
            </a:r>
            <a:r>
              <a:rPr lang="el-GR" dirty="0"/>
              <a:t> (8) (από ιππόκαμπο), </a:t>
            </a:r>
          </a:p>
          <a:p>
            <a:r>
              <a:rPr lang="el-GR" dirty="0"/>
              <a:t>σκέλος μαστίων (13) από π. καλύπτρα μέσου εγκεφάλου</a:t>
            </a:r>
          </a:p>
          <a:p>
            <a:r>
              <a:rPr lang="el-GR" dirty="0"/>
              <a:t>ΑΠΑΓΩΓΕΣ: </a:t>
            </a:r>
            <a:r>
              <a:rPr lang="el-GR" dirty="0" err="1">
                <a:solidFill>
                  <a:srgbClr val="C00000"/>
                </a:solidFill>
              </a:rPr>
              <a:t>μαστιοθαλαμική</a:t>
            </a:r>
            <a:r>
              <a:rPr lang="el-GR" dirty="0"/>
              <a:t> δ. (14), </a:t>
            </a:r>
            <a:r>
              <a:rPr lang="el-GR" dirty="0" err="1">
                <a:solidFill>
                  <a:srgbClr val="C00000"/>
                </a:solidFill>
              </a:rPr>
              <a:t>μαστιοκαλυπτρική</a:t>
            </a:r>
            <a:r>
              <a:rPr lang="el-GR" dirty="0"/>
              <a:t> (16)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5" y="428604"/>
            <a:ext cx="667864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8353584" y="428604"/>
            <a:ext cx="2314416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Χοριοειδές πλέγμα</a:t>
            </a:r>
          </a:p>
          <a:p>
            <a:pPr marL="342900" indent="-342900">
              <a:buAutoNum type="arabicPeriod"/>
            </a:pPr>
            <a:r>
              <a:rPr lang="el-GR" sz="1200" dirty="0" err="1"/>
              <a:t>Θαλαμοραβδωτή</a:t>
            </a:r>
            <a:r>
              <a:rPr lang="el-GR" sz="1200" dirty="0"/>
              <a:t> φλέβα</a:t>
            </a:r>
          </a:p>
          <a:p>
            <a:pPr marL="342900" indent="-342900">
              <a:buAutoNum type="arabicPeriod"/>
            </a:pPr>
            <a:r>
              <a:rPr lang="el-GR" sz="1200" dirty="0" err="1"/>
              <a:t>Προσπεφυκός</a:t>
            </a:r>
            <a:r>
              <a:rPr lang="el-GR" sz="1200" dirty="0"/>
              <a:t> πέταλο</a:t>
            </a:r>
          </a:p>
          <a:p>
            <a:pPr marL="342900" indent="-342900">
              <a:buAutoNum type="arabicPeriod"/>
            </a:pPr>
            <a:r>
              <a:rPr lang="el-GR" dirty="0"/>
              <a:t>Ραχιαίος θάλαμος</a:t>
            </a:r>
          </a:p>
          <a:p>
            <a:pPr marL="342900" indent="-342900">
              <a:buAutoNum type="arabicPeriod"/>
            </a:pPr>
            <a:r>
              <a:rPr lang="el-GR" dirty="0"/>
              <a:t>Έσω κάψα</a:t>
            </a:r>
          </a:p>
          <a:p>
            <a:pPr marL="342900" indent="-342900"/>
            <a:r>
              <a:rPr lang="el-GR" dirty="0"/>
              <a:t>6.7.8. Ωχρά σφαίρα</a:t>
            </a:r>
          </a:p>
          <a:p>
            <a:pPr marL="342900" indent="-342900"/>
            <a:r>
              <a:rPr lang="el-GR" dirty="0"/>
              <a:t>9. </a:t>
            </a:r>
            <a:r>
              <a:rPr lang="el-GR" dirty="0">
                <a:solidFill>
                  <a:srgbClr val="0070C0"/>
                </a:solidFill>
              </a:rPr>
              <a:t>Κέλυφος </a:t>
            </a:r>
          </a:p>
          <a:p>
            <a:pPr marL="342900" indent="-342900"/>
            <a:r>
              <a:rPr lang="el-GR" dirty="0"/>
              <a:t>10. Φακοειδής αγκύλη</a:t>
            </a:r>
          </a:p>
          <a:p>
            <a:pPr marL="342900" indent="-342900"/>
            <a:r>
              <a:rPr lang="el-GR" dirty="0"/>
              <a:t>11.12. Υποθάλαμος </a:t>
            </a:r>
          </a:p>
          <a:p>
            <a:pPr marL="342900" indent="-342900"/>
            <a:r>
              <a:rPr lang="el-GR" dirty="0"/>
              <a:t>    (φαιό φύμα, χοάνη)</a:t>
            </a:r>
          </a:p>
          <a:p>
            <a:pPr marL="342900" indent="-342900"/>
            <a:r>
              <a:rPr lang="el-GR" dirty="0"/>
              <a:t>13. Οπτική ταινία</a:t>
            </a:r>
          </a:p>
          <a:p>
            <a:pPr marL="342900" indent="-342900"/>
            <a:r>
              <a:rPr lang="el-GR" dirty="0"/>
              <a:t>14</a:t>
            </a:r>
            <a:r>
              <a:rPr lang="el-GR" dirty="0">
                <a:solidFill>
                  <a:srgbClr val="0070C0"/>
                </a:solidFill>
              </a:rPr>
              <a:t>. Κερκοφόρος </a:t>
            </a:r>
          </a:p>
          <a:p>
            <a:pPr marL="342900" indent="-342900"/>
            <a:r>
              <a:rPr lang="el-GR" dirty="0"/>
              <a:t>15. π. </a:t>
            </a:r>
            <a:r>
              <a:rPr lang="en-US" dirty="0" err="1"/>
              <a:t>Meynert</a:t>
            </a:r>
            <a:r>
              <a:rPr lang="el-GR" dirty="0"/>
              <a:t> </a:t>
            </a:r>
            <a:r>
              <a:rPr lang="en-US" dirty="0"/>
              <a:t>(Ach)</a:t>
            </a:r>
          </a:p>
          <a:p>
            <a:pPr marL="342900" indent="-342900"/>
            <a:r>
              <a:rPr lang="en-US" dirty="0"/>
              <a:t>16.</a:t>
            </a:r>
            <a:r>
              <a:rPr lang="el-GR" dirty="0"/>
              <a:t> Ψαλίδα</a:t>
            </a:r>
          </a:p>
          <a:p>
            <a:pPr marL="342900" indent="-342900"/>
            <a:endParaRPr lang="el-GR" dirty="0"/>
          </a:p>
          <a:p>
            <a:pPr marL="342900" indent="-342900"/>
            <a:r>
              <a:rPr lang="el-GR" dirty="0"/>
              <a:t>33. Αμυγδαλή </a:t>
            </a:r>
          </a:p>
          <a:p>
            <a:pPr marL="342900" indent="-342900"/>
            <a:r>
              <a:rPr lang="el-GR" dirty="0"/>
              <a:t>35. </a:t>
            </a:r>
            <a:r>
              <a:rPr lang="el-GR" dirty="0" err="1"/>
              <a:t>πρ</a:t>
            </a:r>
            <a:r>
              <a:rPr lang="el-GR" dirty="0"/>
              <a:t>. σύνδεσμος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309786" y="0"/>
            <a:ext cx="433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Τομή πίσω από </a:t>
            </a:r>
            <a:r>
              <a:rPr lang="el-GR" dirty="0" err="1"/>
              <a:t>μεσοκοιλιακό</a:t>
            </a:r>
            <a:r>
              <a:rPr lang="el-GR" dirty="0"/>
              <a:t> τρήμα </a:t>
            </a:r>
            <a:r>
              <a:rPr lang="en-US" dirty="0" err="1"/>
              <a:t>Monro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095473" y="5715016"/>
            <a:ext cx="6907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Όχι σαφές όριο διάμεσου-τελικού εγκεφάλου (κέλυφος –κερκοφόρος)</a:t>
            </a:r>
          </a:p>
          <a:p>
            <a:r>
              <a:rPr lang="el-GR" dirty="0"/>
              <a:t>Η ωχρά διακρίνεται από κέλυφος λόγω αυξημένης ποσότητας μυελίνης</a:t>
            </a:r>
          </a:p>
          <a:p>
            <a:endParaRPr lang="el-G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7807" y="5715016"/>
            <a:ext cx="1557365" cy="97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λοκληρωμένο">
  <a:themeElements>
    <a:clrScheme name="Ολοκληρωμένο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Ολοκληρωμένο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λοκληρωμένο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178</TotalTime>
  <Words>1197</Words>
  <Application>Microsoft Office PowerPoint</Application>
  <PresentationFormat>Ευρεία οθόνη</PresentationFormat>
  <Paragraphs>212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Calibri</vt:lpstr>
      <vt:lpstr>Tw Cen MT</vt:lpstr>
      <vt:lpstr>Tw Cen MT Condensed</vt:lpstr>
      <vt:lpstr>Wingdings 3</vt:lpstr>
      <vt:lpstr>Ολοκληρωμένο</vt:lpstr>
      <vt:lpstr>ΥΠΟΘΑΛΑΜΟΣ ΥΠΟΦΥΣΗ ΕΠΙΝΕΦΡΙΔΙΑ</vt:lpstr>
      <vt:lpstr>Παρουσίαση του PowerPoint</vt:lpstr>
      <vt:lpstr>ΥΠΟΘΑΛΑΜΟΣ, (4g)</vt:lpstr>
      <vt:lpstr>ΥΠΟΘΑΛΑΜΟΣ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ΥΠΟΦΥΣΗ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ΝΕΥΡΟΕΝΔΟΚΡΙΝΙΚΟ ΣΥΣΤΗΜΑ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ΥΠΟΘΑΛΑΜΟΣ ΥΠΟΦΥΣΗ ΕΠΙΝΕΦΡΙΔΙΑ</dc:title>
  <dc:creator>marianna papadopoulou</dc:creator>
  <cp:lastModifiedBy>marianna papadopoulou</cp:lastModifiedBy>
  <cp:revision>18</cp:revision>
  <dcterms:created xsi:type="dcterms:W3CDTF">2020-04-21T15:46:08Z</dcterms:created>
  <dcterms:modified xsi:type="dcterms:W3CDTF">2022-02-28T09:50:31Z</dcterms:modified>
</cp:coreProperties>
</file>