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1" r:id="rId2"/>
    <p:sldId id="319" r:id="rId3"/>
    <p:sldId id="320" r:id="rId4"/>
    <p:sldId id="321" r:id="rId5"/>
    <p:sldId id="322" r:id="rId6"/>
    <p:sldId id="323" r:id="rId7"/>
    <p:sldId id="324" r:id="rId8"/>
    <p:sldId id="325" r:id="rId9"/>
    <p:sldId id="326" r:id="rId10"/>
    <p:sldId id="327" r:id="rId11"/>
    <p:sldId id="328" r:id="rId12"/>
    <p:sldId id="334" r:id="rId13"/>
    <p:sldId id="329" r:id="rId14"/>
    <p:sldId id="330" r:id="rId15"/>
    <p:sldId id="331" r:id="rId16"/>
    <p:sldId id="332" r:id="rId17"/>
    <p:sldId id="333" r:id="rId18"/>
    <p:sldId id="335" r:id="rId19"/>
    <p:sldId id="336" r:id="rId20"/>
    <p:sldId id="337" r:id="rId21"/>
    <p:sldId id="338" r:id="rId22"/>
    <p:sldId id="339" r:id="rId23"/>
    <p:sldId id="340" r:id="rId24"/>
    <p:sldId id="341" r:id="rId25"/>
    <p:sldId id="342" r:id="rId26"/>
    <p:sldId id="343" r:id="rId27"/>
    <p:sldId id="344" r:id="rId28"/>
    <p:sldId id="345" r:id="rId29"/>
    <p:sldId id="350" r:id="rId30"/>
    <p:sldId id="346" r:id="rId31"/>
    <p:sldId id="351" r:id="rId32"/>
    <p:sldId id="347" r:id="rId33"/>
    <p:sldId id="349" r:id="rId34"/>
    <p:sldId id="348" r:id="rId35"/>
    <p:sldId id="353" r:id="rId36"/>
    <p:sldId id="354" r:id="rId37"/>
    <p:sldId id="355" r:id="rId38"/>
    <p:sldId id="356" r:id="rId39"/>
    <p:sldId id="357" r:id="rId40"/>
    <p:sldId id="358" r:id="rId41"/>
    <p:sldId id="352" r:id="rId42"/>
  </p:sldIdLst>
  <p:sldSz cx="12192000" cy="6858000"/>
  <p:notesSz cx="7315200" cy="96012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F1593-B61D-490F-ABA0-C33A1A852126}" v="3" dt="2022-10-17T14:14:54.264"/>
    <p1510:client id="{8A955408-8FF9-41C1-A7D9-04D2FF107109}" v="2" dt="2022-10-16T18:09:39.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p:scale>
          <a:sx n="60" d="100"/>
          <a:sy n="60" d="100"/>
        </p:scale>
        <p:origin x="15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afeim Poulos" userId="5bdc9d18-aab9-49c9-a0ee-bdd76949a37a" providerId="ADAL" clId="{3FDF1593-B61D-490F-ABA0-C33A1A852126}"/>
    <pc:docChg chg="undo custSel addSld modSld modMainMaster">
      <pc:chgData name="Serafeim Poulos" userId="5bdc9d18-aab9-49c9-a0ee-bdd76949a37a" providerId="ADAL" clId="{3FDF1593-B61D-490F-ABA0-C33A1A852126}" dt="2022-10-17T14:26:48.089" v="305" actId="1076"/>
      <pc:docMkLst>
        <pc:docMk/>
      </pc:docMkLst>
      <pc:sldChg chg="addSp modSp mod">
        <pc:chgData name="Serafeim Poulos" userId="5bdc9d18-aab9-49c9-a0ee-bdd76949a37a" providerId="ADAL" clId="{3FDF1593-B61D-490F-ABA0-C33A1A852126}" dt="2022-10-17T13:30:58.302" v="77" actId="20577"/>
        <pc:sldMkLst>
          <pc:docMk/>
          <pc:sldMk cId="2388245436" sldId="301"/>
        </pc:sldMkLst>
        <pc:spChg chg="mod">
          <ac:chgData name="Serafeim Poulos" userId="5bdc9d18-aab9-49c9-a0ee-bdd76949a37a" providerId="ADAL" clId="{3FDF1593-B61D-490F-ABA0-C33A1A852126}" dt="2022-10-17T13:30:11.405" v="15" actId="255"/>
          <ac:spMkLst>
            <pc:docMk/>
            <pc:sldMk cId="2388245436" sldId="301"/>
            <ac:spMk id="3" creationId="{00000000-0000-0000-0000-000000000000}"/>
          </ac:spMkLst>
        </pc:spChg>
        <pc:spChg chg="add mod">
          <ac:chgData name="Serafeim Poulos" userId="5bdc9d18-aab9-49c9-a0ee-bdd76949a37a" providerId="ADAL" clId="{3FDF1593-B61D-490F-ABA0-C33A1A852126}" dt="2022-10-17T13:30:58.302" v="77" actId="20577"/>
          <ac:spMkLst>
            <pc:docMk/>
            <pc:sldMk cId="2388245436" sldId="301"/>
            <ac:spMk id="4" creationId="{BF415A1A-B0A1-04B8-B217-E545BD2B3619}"/>
          </ac:spMkLst>
        </pc:spChg>
      </pc:sldChg>
      <pc:sldChg chg="delSp modSp new mod setBg">
        <pc:chgData name="Serafeim Poulos" userId="5bdc9d18-aab9-49c9-a0ee-bdd76949a37a" providerId="ADAL" clId="{3FDF1593-B61D-490F-ABA0-C33A1A852126}" dt="2022-10-17T13:32:33.321" v="96"/>
        <pc:sldMkLst>
          <pc:docMk/>
          <pc:sldMk cId="2289538795" sldId="352"/>
        </pc:sldMkLst>
        <pc:spChg chg="del">
          <ac:chgData name="Serafeim Poulos" userId="5bdc9d18-aab9-49c9-a0ee-bdd76949a37a" providerId="ADAL" clId="{3FDF1593-B61D-490F-ABA0-C33A1A852126}" dt="2022-10-17T13:31:39.350" v="83" actId="21"/>
          <ac:spMkLst>
            <pc:docMk/>
            <pc:sldMk cId="2289538795" sldId="352"/>
            <ac:spMk id="2" creationId="{5E04FC24-21D7-A45A-9546-FB560370DEBB}"/>
          </ac:spMkLst>
        </pc:spChg>
        <pc:spChg chg="mod">
          <ac:chgData name="Serafeim Poulos" userId="5bdc9d18-aab9-49c9-a0ee-bdd76949a37a" providerId="ADAL" clId="{3FDF1593-B61D-490F-ABA0-C33A1A852126}" dt="2022-10-17T13:32:24.897" v="94" actId="14100"/>
          <ac:spMkLst>
            <pc:docMk/>
            <pc:sldMk cId="2289538795" sldId="352"/>
            <ac:spMk id="3" creationId="{C0264A86-1DB3-DE79-BD88-A189977391B0}"/>
          </ac:spMkLst>
        </pc:spChg>
      </pc:sldChg>
      <pc:sldChg chg="addSp delSp modSp new mod">
        <pc:chgData name="Serafeim Poulos" userId="5bdc9d18-aab9-49c9-a0ee-bdd76949a37a" providerId="ADAL" clId="{3FDF1593-B61D-490F-ABA0-C33A1A852126}" dt="2022-10-17T14:14:51.133" v="159" actId="21"/>
        <pc:sldMkLst>
          <pc:docMk/>
          <pc:sldMk cId="1907953344" sldId="353"/>
        </pc:sldMkLst>
        <pc:spChg chg="mod">
          <ac:chgData name="Serafeim Poulos" userId="5bdc9d18-aab9-49c9-a0ee-bdd76949a37a" providerId="ADAL" clId="{3FDF1593-B61D-490F-ABA0-C33A1A852126}" dt="2022-10-17T14:14:27.049" v="151" actId="1076"/>
          <ac:spMkLst>
            <pc:docMk/>
            <pc:sldMk cId="1907953344" sldId="353"/>
            <ac:spMk id="2" creationId="{B57755B9-2EBB-F7BB-5799-17FEC4DF3A8C}"/>
          </ac:spMkLst>
        </pc:spChg>
        <pc:spChg chg="del">
          <ac:chgData name="Serafeim Poulos" userId="5bdc9d18-aab9-49c9-a0ee-bdd76949a37a" providerId="ADAL" clId="{3FDF1593-B61D-490F-ABA0-C33A1A852126}" dt="2022-10-17T14:08:02.067" v="99" actId="21"/>
          <ac:spMkLst>
            <pc:docMk/>
            <pc:sldMk cId="1907953344" sldId="353"/>
            <ac:spMk id="3" creationId="{1A7A43BE-A0C0-056B-1E6B-A04520EFD888}"/>
          </ac:spMkLst>
        </pc:spChg>
        <pc:spChg chg="add del mod">
          <ac:chgData name="Serafeim Poulos" userId="5bdc9d18-aab9-49c9-a0ee-bdd76949a37a" providerId="ADAL" clId="{3FDF1593-B61D-490F-ABA0-C33A1A852126}" dt="2022-10-17T14:14:51.133" v="159" actId="21"/>
          <ac:spMkLst>
            <pc:docMk/>
            <pc:sldMk cId="1907953344" sldId="353"/>
            <ac:spMk id="5" creationId="{FD6A8EE0-919F-410F-8E17-59F39999A22B}"/>
          </ac:spMkLst>
        </pc:spChg>
        <pc:spChg chg="add mod">
          <ac:chgData name="Serafeim Poulos" userId="5bdc9d18-aab9-49c9-a0ee-bdd76949a37a" providerId="ADAL" clId="{3FDF1593-B61D-490F-ABA0-C33A1A852126}" dt="2022-10-17T14:14:44.693" v="158" actId="20577"/>
          <ac:spMkLst>
            <pc:docMk/>
            <pc:sldMk cId="1907953344" sldId="353"/>
            <ac:spMk id="7" creationId="{626CCE16-D7F1-EB9F-8255-ACA21C04007F}"/>
          </ac:spMkLst>
        </pc:spChg>
      </pc:sldChg>
      <pc:sldChg chg="addSp delSp modSp new mod">
        <pc:chgData name="Serafeim Poulos" userId="5bdc9d18-aab9-49c9-a0ee-bdd76949a37a" providerId="ADAL" clId="{3FDF1593-B61D-490F-ABA0-C33A1A852126}" dt="2022-10-17T14:26:48.089" v="305" actId="1076"/>
        <pc:sldMkLst>
          <pc:docMk/>
          <pc:sldMk cId="3955653944" sldId="354"/>
        </pc:sldMkLst>
        <pc:spChg chg="del">
          <ac:chgData name="Serafeim Poulos" userId="5bdc9d18-aab9-49c9-a0ee-bdd76949a37a" providerId="ADAL" clId="{3FDF1593-B61D-490F-ABA0-C33A1A852126}" dt="2022-10-17T14:14:56.986" v="161" actId="21"/>
          <ac:spMkLst>
            <pc:docMk/>
            <pc:sldMk cId="3955653944" sldId="354"/>
            <ac:spMk id="2" creationId="{AC112603-34D0-124D-7508-8BE6D9ACF3B8}"/>
          </ac:spMkLst>
        </pc:spChg>
        <pc:spChg chg="del">
          <ac:chgData name="Serafeim Poulos" userId="5bdc9d18-aab9-49c9-a0ee-bdd76949a37a" providerId="ADAL" clId="{3FDF1593-B61D-490F-ABA0-C33A1A852126}" dt="2022-10-17T14:14:58.848" v="162" actId="21"/>
          <ac:spMkLst>
            <pc:docMk/>
            <pc:sldMk cId="3955653944" sldId="354"/>
            <ac:spMk id="3" creationId="{B30072D1-0AB0-2BED-8DEC-7EBD006CF383}"/>
          </ac:spMkLst>
        </pc:spChg>
        <pc:spChg chg="add mod">
          <ac:chgData name="Serafeim Poulos" userId="5bdc9d18-aab9-49c9-a0ee-bdd76949a37a" providerId="ADAL" clId="{3FDF1593-B61D-490F-ABA0-C33A1A852126}" dt="2022-10-17T14:26:48.089" v="305" actId="1076"/>
          <ac:spMkLst>
            <pc:docMk/>
            <pc:sldMk cId="3955653944" sldId="354"/>
            <ac:spMk id="4" creationId="{30F1B7C7-3764-3B80-A497-3BC07955F2CC}"/>
          </ac:spMkLst>
        </pc:spChg>
        <pc:picChg chg="add mod">
          <ac:chgData name="Serafeim Poulos" userId="5bdc9d18-aab9-49c9-a0ee-bdd76949a37a" providerId="ADAL" clId="{3FDF1593-B61D-490F-ABA0-C33A1A852126}" dt="2022-10-17T14:26:42.787" v="303" actId="1076"/>
          <ac:picMkLst>
            <pc:docMk/>
            <pc:sldMk cId="3955653944" sldId="354"/>
            <ac:picMk id="6" creationId="{E827AAFD-3866-D60C-BC14-91F11F1AEBEF}"/>
          </ac:picMkLst>
        </pc:picChg>
      </pc:sldChg>
      <pc:sldChg chg="addSp delSp modSp new mod">
        <pc:chgData name="Serafeim Poulos" userId="5bdc9d18-aab9-49c9-a0ee-bdd76949a37a" providerId="ADAL" clId="{3FDF1593-B61D-490F-ABA0-C33A1A852126}" dt="2022-10-17T14:26:25.813" v="300" actId="14100"/>
        <pc:sldMkLst>
          <pc:docMk/>
          <pc:sldMk cId="2368892168" sldId="355"/>
        </pc:sldMkLst>
        <pc:spChg chg="del">
          <ac:chgData name="Serafeim Poulos" userId="5bdc9d18-aab9-49c9-a0ee-bdd76949a37a" providerId="ADAL" clId="{3FDF1593-B61D-490F-ABA0-C33A1A852126}" dt="2022-10-17T14:10:53.855" v="114" actId="21"/>
          <ac:spMkLst>
            <pc:docMk/>
            <pc:sldMk cId="2368892168" sldId="355"/>
            <ac:spMk id="2" creationId="{9B181163-03D7-B3C0-14D2-B5FC0C9F3019}"/>
          </ac:spMkLst>
        </pc:spChg>
        <pc:spChg chg="del">
          <ac:chgData name="Serafeim Poulos" userId="5bdc9d18-aab9-49c9-a0ee-bdd76949a37a" providerId="ADAL" clId="{3FDF1593-B61D-490F-ABA0-C33A1A852126}" dt="2022-10-17T14:10:55.986" v="115" actId="21"/>
          <ac:spMkLst>
            <pc:docMk/>
            <pc:sldMk cId="2368892168" sldId="355"/>
            <ac:spMk id="3" creationId="{7CBC427C-1E16-8C7B-4778-F1C854D1AA44}"/>
          </ac:spMkLst>
        </pc:spChg>
        <pc:spChg chg="add mod">
          <ac:chgData name="Serafeim Poulos" userId="5bdc9d18-aab9-49c9-a0ee-bdd76949a37a" providerId="ADAL" clId="{3FDF1593-B61D-490F-ABA0-C33A1A852126}" dt="2022-10-17T14:21:08.944" v="231" actId="1076"/>
          <ac:spMkLst>
            <pc:docMk/>
            <pc:sldMk cId="2368892168" sldId="355"/>
            <ac:spMk id="5" creationId="{99E320C0-4028-5003-CBBA-47AEE19E848C}"/>
          </ac:spMkLst>
        </pc:spChg>
        <pc:spChg chg="add mod">
          <ac:chgData name="Serafeim Poulos" userId="5bdc9d18-aab9-49c9-a0ee-bdd76949a37a" providerId="ADAL" clId="{3FDF1593-B61D-490F-ABA0-C33A1A852126}" dt="2022-10-17T14:26:22.224" v="298" actId="1076"/>
          <ac:spMkLst>
            <pc:docMk/>
            <pc:sldMk cId="2368892168" sldId="355"/>
            <ac:spMk id="13" creationId="{F2D5D81B-E23F-798A-560E-9C5990F19C35}"/>
          </ac:spMkLst>
        </pc:spChg>
        <pc:picChg chg="add del mod">
          <ac:chgData name="Serafeim Poulos" userId="5bdc9d18-aab9-49c9-a0ee-bdd76949a37a" providerId="ADAL" clId="{3FDF1593-B61D-490F-ABA0-C33A1A852126}" dt="2022-10-17T14:21:46.262" v="235" actId="478"/>
          <ac:picMkLst>
            <pc:docMk/>
            <pc:sldMk cId="2368892168" sldId="355"/>
            <ac:picMk id="7" creationId="{48F4BDD1-FCE3-B164-597D-548EEB9FCC1F}"/>
          </ac:picMkLst>
        </pc:picChg>
        <pc:picChg chg="add del">
          <ac:chgData name="Serafeim Poulos" userId="5bdc9d18-aab9-49c9-a0ee-bdd76949a37a" providerId="ADAL" clId="{3FDF1593-B61D-490F-ABA0-C33A1A852126}" dt="2022-10-17T14:21:31.013" v="233" actId="21"/>
          <ac:picMkLst>
            <pc:docMk/>
            <pc:sldMk cId="2368892168" sldId="355"/>
            <ac:picMk id="9" creationId="{2E220CC9-4438-4254-FB1D-3A78507BD940}"/>
          </ac:picMkLst>
        </pc:picChg>
        <pc:picChg chg="add mod">
          <ac:chgData name="Serafeim Poulos" userId="5bdc9d18-aab9-49c9-a0ee-bdd76949a37a" providerId="ADAL" clId="{3FDF1593-B61D-490F-ABA0-C33A1A852126}" dt="2022-10-17T14:26:25.813" v="300" actId="14100"/>
          <ac:picMkLst>
            <pc:docMk/>
            <pc:sldMk cId="2368892168" sldId="355"/>
            <ac:picMk id="11" creationId="{CB0FFDA9-15FD-3DF7-CF0E-F690FA82955D}"/>
          </ac:picMkLst>
        </pc:picChg>
      </pc:sldChg>
      <pc:sldChg chg="addSp delSp modSp new mod">
        <pc:chgData name="Serafeim Poulos" userId="5bdc9d18-aab9-49c9-a0ee-bdd76949a37a" providerId="ADAL" clId="{3FDF1593-B61D-490F-ABA0-C33A1A852126}" dt="2022-10-17T14:24:58.595" v="288" actId="1076"/>
        <pc:sldMkLst>
          <pc:docMk/>
          <pc:sldMk cId="2665467707" sldId="356"/>
        </pc:sldMkLst>
        <pc:spChg chg="del">
          <ac:chgData name="Serafeim Poulos" userId="5bdc9d18-aab9-49c9-a0ee-bdd76949a37a" providerId="ADAL" clId="{3FDF1593-B61D-490F-ABA0-C33A1A852126}" dt="2022-10-17T14:11:46.486" v="130" actId="21"/>
          <ac:spMkLst>
            <pc:docMk/>
            <pc:sldMk cId="2665467707" sldId="356"/>
            <ac:spMk id="2" creationId="{FDC137E1-48A1-F1ED-7AB6-8A4A6BD7D2EF}"/>
          </ac:spMkLst>
        </pc:spChg>
        <pc:spChg chg="del">
          <ac:chgData name="Serafeim Poulos" userId="5bdc9d18-aab9-49c9-a0ee-bdd76949a37a" providerId="ADAL" clId="{3FDF1593-B61D-490F-ABA0-C33A1A852126}" dt="2022-10-17T14:11:48.305" v="131" actId="21"/>
          <ac:spMkLst>
            <pc:docMk/>
            <pc:sldMk cId="2665467707" sldId="356"/>
            <ac:spMk id="3" creationId="{FB50024C-5AA9-05CE-0E55-D78EA5FA1026}"/>
          </ac:spMkLst>
        </pc:spChg>
        <pc:spChg chg="add mod">
          <ac:chgData name="Serafeim Poulos" userId="5bdc9d18-aab9-49c9-a0ee-bdd76949a37a" providerId="ADAL" clId="{3FDF1593-B61D-490F-ABA0-C33A1A852126}" dt="2022-10-17T14:24:58.595" v="288" actId="1076"/>
          <ac:spMkLst>
            <pc:docMk/>
            <pc:sldMk cId="2665467707" sldId="356"/>
            <ac:spMk id="5" creationId="{41805283-3E4D-D29F-BF88-896C111FB0EE}"/>
          </ac:spMkLst>
        </pc:spChg>
      </pc:sldChg>
      <pc:sldChg chg="addSp delSp modSp new mod">
        <pc:chgData name="Serafeim Poulos" userId="5bdc9d18-aab9-49c9-a0ee-bdd76949a37a" providerId="ADAL" clId="{3FDF1593-B61D-490F-ABA0-C33A1A852126}" dt="2022-10-17T14:26:05.436" v="296" actId="1076"/>
        <pc:sldMkLst>
          <pc:docMk/>
          <pc:sldMk cId="952800325" sldId="357"/>
        </pc:sldMkLst>
        <pc:spChg chg="del">
          <ac:chgData name="Serafeim Poulos" userId="5bdc9d18-aab9-49c9-a0ee-bdd76949a37a" providerId="ADAL" clId="{3FDF1593-B61D-490F-ABA0-C33A1A852126}" dt="2022-10-17T14:16:54.267" v="187" actId="21"/>
          <ac:spMkLst>
            <pc:docMk/>
            <pc:sldMk cId="952800325" sldId="357"/>
            <ac:spMk id="2" creationId="{8F90FFFC-D9E3-B532-44BB-1FFCF22B7767}"/>
          </ac:spMkLst>
        </pc:spChg>
        <pc:spChg chg="mod">
          <ac:chgData name="Serafeim Poulos" userId="5bdc9d18-aab9-49c9-a0ee-bdd76949a37a" providerId="ADAL" clId="{3FDF1593-B61D-490F-ABA0-C33A1A852126}" dt="2022-10-17T14:22:34.570" v="242" actId="14100"/>
          <ac:spMkLst>
            <pc:docMk/>
            <pc:sldMk cId="952800325" sldId="357"/>
            <ac:spMk id="3" creationId="{FEE5842C-9F82-A9E0-4E59-55DD9ACCD975}"/>
          </ac:spMkLst>
        </pc:spChg>
        <pc:spChg chg="add mod">
          <ac:chgData name="Serafeim Poulos" userId="5bdc9d18-aab9-49c9-a0ee-bdd76949a37a" providerId="ADAL" clId="{3FDF1593-B61D-490F-ABA0-C33A1A852126}" dt="2022-10-17T14:26:03.373" v="295" actId="1076"/>
          <ac:spMkLst>
            <pc:docMk/>
            <pc:sldMk cId="952800325" sldId="357"/>
            <ac:spMk id="7" creationId="{7184454D-9967-D7C9-3911-2A9CDD92CFFF}"/>
          </ac:spMkLst>
        </pc:spChg>
        <pc:picChg chg="add mod">
          <ac:chgData name="Serafeim Poulos" userId="5bdc9d18-aab9-49c9-a0ee-bdd76949a37a" providerId="ADAL" clId="{3FDF1593-B61D-490F-ABA0-C33A1A852126}" dt="2022-10-17T14:26:05.436" v="296" actId="1076"/>
          <ac:picMkLst>
            <pc:docMk/>
            <pc:sldMk cId="952800325" sldId="357"/>
            <ac:picMk id="5" creationId="{A7C5B103-A698-FD42-B826-4DF3AF5109DC}"/>
          </ac:picMkLst>
        </pc:picChg>
      </pc:sldChg>
      <pc:sldChg chg="delSp modSp new mod">
        <pc:chgData name="Serafeim Poulos" userId="5bdc9d18-aab9-49c9-a0ee-bdd76949a37a" providerId="ADAL" clId="{3FDF1593-B61D-490F-ABA0-C33A1A852126}" dt="2022-10-17T14:24:35.929" v="285" actId="948"/>
        <pc:sldMkLst>
          <pc:docMk/>
          <pc:sldMk cId="3144962000" sldId="358"/>
        </pc:sldMkLst>
        <pc:spChg chg="del">
          <ac:chgData name="Serafeim Poulos" userId="5bdc9d18-aab9-49c9-a0ee-bdd76949a37a" providerId="ADAL" clId="{3FDF1593-B61D-490F-ABA0-C33A1A852126}" dt="2022-10-17T14:18:52.241" v="204" actId="21"/>
          <ac:spMkLst>
            <pc:docMk/>
            <pc:sldMk cId="3144962000" sldId="358"/>
            <ac:spMk id="2" creationId="{DFAD38D9-7387-E85B-1091-E244C3B62C5A}"/>
          </ac:spMkLst>
        </pc:spChg>
        <pc:spChg chg="mod">
          <ac:chgData name="Serafeim Poulos" userId="5bdc9d18-aab9-49c9-a0ee-bdd76949a37a" providerId="ADAL" clId="{3FDF1593-B61D-490F-ABA0-C33A1A852126}" dt="2022-10-17T14:24:35.929" v="285" actId="948"/>
          <ac:spMkLst>
            <pc:docMk/>
            <pc:sldMk cId="3144962000" sldId="358"/>
            <ac:spMk id="3" creationId="{0D50BF9F-DF98-5E13-6050-6079AEF3C61D}"/>
          </ac:spMkLst>
        </pc:spChg>
      </pc:sldChg>
      <pc:sldMasterChg chg="setBg modSldLayout">
        <pc:chgData name="Serafeim Poulos" userId="5bdc9d18-aab9-49c9-a0ee-bdd76949a37a" providerId="ADAL" clId="{3FDF1593-B61D-490F-ABA0-C33A1A852126}" dt="2022-10-17T13:32:33.321" v="96"/>
        <pc:sldMasterMkLst>
          <pc:docMk/>
          <pc:sldMasterMk cId="3706503032" sldId="2147483648"/>
        </pc:sldMasterMkLst>
        <pc:sldLayoutChg chg="setBg">
          <pc:chgData name="Serafeim Poulos" userId="5bdc9d18-aab9-49c9-a0ee-bdd76949a37a" providerId="ADAL" clId="{3FDF1593-B61D-490F-ABA0-C33A1A852126}" dt="2022-10-17T13:32:33.321" v="96"/>
          <pc:sldLayoutMkLst>
            <pc:docMk/>
            <pc:sldMasterMk cId="3706503032" sldId="2147483648"/>
            <pc:sldLayoutMk cId="4050603591" sldId="2147483649"/>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1211294156" sldId="2147483650"/>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3608105051" sldId="2147483651"/>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2399572574" sldId="2147483652"/>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327627097" sldId="2147483653"/>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543216595" sldId="2147483654"/>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2206456985" sldId="2147483655"/>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1582938152" sldId="2147483656"/>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4219655116" sldId="2147483657"/>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2101643323" sldId="2147483658"/>
          </pc:sldLayoutMkLst>
        </pc:sldLayoutChg>
        <pc:sldLayoutChg chg="setBg">
          <pc:chgData name="Serafeim Poulos" userId="5bdc9d18-aab9-49c9-a0ee-bdd76949a37a" providerId="ADAL" clId="{3FDF1593-B61D-490F-ABA0-C33A1A852126}" dt="2022-10-17T13:32:33.321" v="96"/>
          <pc:sldLayoutMkLst>
            <pc:docMk/>
            <pc:sldMasterMk cId="3706503032" sldId="2147483648"/>
            <pc:sldLayoutMk cId="157290722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l-G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A6A980F-FE2D-4A4F-B166-D8395CD98068}" type="datetimeFigureOut">
              <a:rPr lang="el-GR" smtClean="0"/>
              <a:t>17/10/2022</a:t>
            </a:fld>
            <a:endParaRPr lang="el-G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l-G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l-G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43A5D64-D025-4747-9E99-8BC926CB27F9}" type="slidenum">
              <a:rPr lang="el-GR" smtClean="0"/>
              <a:t>‹#›</a:t>
            </a:fld>
            <a:endParaRPr lang="el-GR"/>
          </a:p>
        </p:txBody>
      </p:sp>
    </p:spTree>
    <p:extLst>
      <p:ext uri="{BB962C8B-B14F-4D97-AF65-F5344CB8AC3E}">
        <p14:creationId xmlns:p14="http://schemas.microsoft.com/office/powerpoint/2010/main" val="138568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C66F474-F6BD-4F62-9F40-637417A6CEED}"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405060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C66F474-F6BD-4F62-9F40-637417A6CEED}"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210164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C66F474-F6BD-4F62-9F40-637417A6CEED}"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157290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C66F474-F6BD-4F62-9F40-637417A6CEED}"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121129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66F474-F6BD-4F62-9F40-637417A6CEED}"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360810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C66F474-F6BD-4F62-9F40-637417A6CEED}" type="datetimeFigureOut">
              <a:rPr lang="el-GR" smtClean="0"/>
              <a:t>17/10/2022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239957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C66F474-F6BD-4F62-9F40-637417A6CEED}" type="datetimeFigureOut">
              <a:rPr lang="el-GR" smtClean="0"/>
              <a:t>17/10/2022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32762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C66F474-F6BD-4F62-9F40-637417A6CEED}" type="datetimeFigureOut">
              <a:rPr lang="el-GR" smtClean="0"/>
              <a:t>17/10/2022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54321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6F474-F6BD-4F62-9F40-637417A6CEED}" type="datetimeFigureOut">
              <a:rPr lang="el-GR" smtClean="0"/>
              <a:t>17/10/2022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220645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6F474-F6BD-4F62-9F40-637417A6CEED}" type="datetimeFigureOut">
              <a:rPr lang="el-GR" smtClean="0"/>
              <a:t>17/10/2022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158293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6F474-F6BD-4F62-9F40-637417A6CEED}" type="datetimeFigureOut">
              <a:rPr lang="el-GR" smtClean="0"/>
              <a:t>17/10/2022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04B8B9-88AC-4AD5-B830-4129D885AC69}" type="slidenum">
              <a:rPr lang="el-GR" smtClean="0"/>
              <a:t>‹#›</a:t>
            </a:fld>
            <a:endParaRPr lang="el-GR"/>
          </a:p>
        </p:txBody>
      </p:sp>
    </p:spTree>
    <p:extLst>
      <p:ext uri="{BB962C8B-B14F-4D97-AF65-F5344CB8AC3E}">
        <p14:creationId xmlns:p14="http://schemas.microsoft.com/office/powerpoint/2010/main" val="421965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6F474-F6BD-4F62-9F40-637417A6CEED}" type="datetimeFigureOut">
              <a:rPr lang="el-GR" smtClean="0"/>
              <a:t>17/10/2022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4B8B9-88AC-4AD5-B830-4129D885AC69}" type="slidenum">
              <a:rPr lang="el-GR" smtClean="0"/>
              <a:t>‹#›</a:t>
            </a:fld>
            <a:endParaRPr lang="el-GR"/>
          </a:p>
        </p:txBody>
      </p:sp>
    </p:spTree>
    <p:extLst>
      <p:ext uri="{BB962C8B-B14F-4D97-AF65-F5344CB8AC3E}">
        <p14:creationId xmlns:p14="http://schemas.microsoft.com/office/powerpoint/2010/main" val="370650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4685" y="311217"/>
            <a:ext cx="4363696" cy="2571467"/>
          </a:xfrm>
        </p:spPr>
        <p:txBody>
          <a:bodyPr>
            <a:normAutofit/>
          </a:bodyPr>
          <a:lstStyle/>
          <a:p>
            <a:pPr marL="0" indent="0" algn="r">
              <a:buNone/>
            </a:pPr>
            <a:r>
              <a:rPr lang="el-GR" altLang="el-GR" b="1" dirty="0"/>
              <a:t>Κεφάλαιο 5</a:t>
            </a:r>
          </a:p>
          <a:p>
            <a:pPr marL="0" indent="0" algn="r">
              <a:buNone/>
            </a:pPr>
            <a:endParaRPr lang="el-GR" altLang="el-GR" sz="2000" b="1" dirty="0"/>
          </a:p>
          <a:p>
            <a:pPr marL="0" indent="0" algn="r">
              <a:buNone/>
            </a:pPr>
            <a:r>
              <a:rPr lang="el-GR" altLang="el-GR" b="1" dirty="0"/>
              <a:t>Παλίρροια (αστρονομική)</a:t>
            </a:r>
          </a:p>
          <a:p>
            <a:pPr marL="0" indent="0" algn="ctr">
              <a:buNone/>
            </a:pPr>
            <a:endParaRPr lang="en-US" dirty="0"/>
          </a:p>
        </p:txBody>
      </p:sp>
      <p:sp>
        <p:nvSpPr>
          <p:cNvPr id="4" name="TextBox 3">
            <a:extLst>
              <a:ext uri="{FF2B5EF4-FFF2-40B4-BE49-F238E27FC236}">
                <a16:creationId xmlns:a16="http://schemas.microsoft.com/office/drawing/2014/main" id="{BF415A1A-B0A1-04B8-B217-E545BD2B3619}"/>
              </a:ext>
            </a:extLst>
          </p:cNvPr>
          <p:cNvSpPr txBox="1"/>
          <p:nvPr/>
        </p:nvSpPr>
        <p:spPr>
          <a:xfrm>
            <a:off x="497604" y="1471910"/>
            <a:ext cx="7515019" cy="5109091"/>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ΠΕΡΙΕΧΌΜΕΝΑ</a:t>
            </a:r>
            <a:endParaRPr lang="el-GR" sz="1800" b="0" i="0" u="none" strike="noStrike" baseline="0" dirty="0">
              <a:solidFill>
                <a:srgbClr val="211D1E"/>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5.1. </a:t>
            </a:r>
            <a:r>
              <a:rPr lang="el-GR" sz="1800" b="0" i="0" u="none" strike="noStrike" baseline="0" dirty="0">
                <a:solidFill>
                  <a:srgbClr val="211D1E"/>
                </a:solidFill>
                <a:latin typeface="Calibri" panose="020F0502020204030204" pitchFamily="34" charset="0"/>
              </a:rPr>
              <a:t>ΣΕΛΗΝ</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-ΗΛΙΑΚΗ ΠΑΛΙΡΡΟΙΑ </a:t>
            </a:r>
          </a:p>
          <a:p>
            <a:pPr marR="1000" algn="just"/>
            <a:r>
              <a:rPr lang="el-GR" sz="1800" b="1" i="0" u="none" strike="noStrike" baseline="0" dirty="0">
                <a:solidFill>
                  <a:srgbClr val="211D1E"/>
                </a:solidFill>
                <a:latin typeface="Calibri" panose="020F0502020204030204" pitchFamily="34" charset="0"/>
              </a:rPr>
              <a:t>       5.1.1. </a:t>
            </a:r>
            <a:r>
              <a:rPr lang="el-GR" sz="1800" b="0" i="0" u="none" strike="noStrike" baseline="0" dirty="0">
                <a:solidFill>
                  <a:srgbClr val="211D1E"/>
                </a:solidFill>
                <a:latin typeface="Calibri" panose="020F0502020204030204" pitchFamily="34" charset="0"/>
              </a:rPr>
              <a:t>Μαθηματική περιγραφή </a:t>
            </a:r>
          </a:p>
          <a:p>
            <a:pPr marR="1000" algn="just"/>
            <a:r>
              <a:rPr lang="el-GR" sz="1800" b="1" i="0" u="none" strike="noStrike" baseline="0" dirty="0">
                <a:solidFill>
                  <a:srgbClr val="211D1E"/>
                </a:solidFill>
                <a:latin typeface="Calibri" panose="020F0502020204030204" pitchFamily="34" charset="0"/>
              </a:rPr>
              <a:t>      5.1.2. </a:t>
            </a:r>
            <a:r>
              <a:rPr lang="el-GR" sz="1800" b="0" i="0" u="none" strike="noStrike" baseline="0" dirty="0">
                <a:solidFill>
                  <a:srgbClr val="211D1E"/>
                </a:solidFill>
                <a:latin typeface="Calibri" panose="020F0502020204030204" pitchFamily="34" charset="0"/>
              </a:rPr>
              <a:t>Παλιρροιακές συνιστώσες </a:t>
            </a:r>
          </a:p>
          <a:p>
            <a:pPr marR="1000" algn="just"/>
            <a:r>
              <a:rPr lang="el-GR" sz="1800" b="1" i="0" u="none" strike="noStrike" baseline="0" dirty="0">
                <a:solidFill>
                  <a:srgbClr val="211D1E"/>
                </a:solidFill>
                <a:latin typeface="Calibri" panose="020F0502020204030204" pitchFamily="34" charset="0"/>
              </a:rPr>
              <a:t>      5.1.3. </a:t>
            </a:r>
            <a:r>
              <a:rPr lang="el-GR" sz="1800" b="0" i="0" u="none" strike="noStrike" baseline="0" dirty="0">
                <a:solidFill>
                  <a:srgbClr val="211D1E"/>
                </a:solidFill>
                <a:latin typeface="Calibri" panose="020F0502020204030204" pitchFamily="34" charset="0"/>
              </a:rPr>
              <a:t>Χαρακτηριστικά της </a:t>
            </a:r>
            <a:r>
              <a:rPr lang="el-GR" sz="1800" b="0" i="0" u="none" strike="noStrike" baseline="0" dirty="0" err="1">
                <a:solidFill>
                  <a:srgbClr val="211D1E"/>
                </a:solidFill>
                <a:latin typeface="Calibri" panose="020F0502020204030204" pitchFamily="34" charset="0"/>
              </a:rPr>
              <a:t>ηλιο</a:t>
            </a:r>
            <a:r>
              <a:rPr lang="el-GR" sz="1800" b="0" i="0" u="none" strike="noStrike" baseline="0" dirty="0">
                <a:solidFill>
                  <a:srgbClr val="211D1E"/>
                </a:solidFill>
                <a:latin typeface="Calibri" panose="020F0502020204030204" pitchFamily="34" charset="0"/>
              </a:rPr>
              <a:t>-σεληνιακής παλίρροιας </a:t>
            </a:r>
          </a:p>
          <a:p>
            <a:pPr marR="1000" algn="just"/>
            <a:r>
              <a:rPr lang="el-GR" sz="1800" b="1" i="0" u="none" strike="noStrike" baseline="0" dirty="0">
                <a:solidFill>
                  <a:srgbClr val="211D1E"/>
                </a:solidFill>
                <a:latin typeface="Calibri" panose="020F0502020204030204" pitchFamily="34" charset="0"/>
              </a:rPr>
              <a:t>      5.1.4. </a:t>
            </a:r>
            <a:r>
              <a:rPr lang="el-GR" sz="1800" b="0" i="0" u="none" strike="noStrike" baseline="0" dirty="0">
                <a:solidFill>
                  <a:srgbClr val="211D1E"/>
                </a:solidFill>
                <a:latin typeface="Calibri" panose="020F0502020204030204" pitchFamily="34" charset="0"/>
              </a:rPr>
              <a:t>Τύποι παλίρροιας </a:t>
            </a:r>
          </a:p>
          <a:p>
            <a:pPr marR="1000" algn="just"/>
            <a:r>
              <a:rPr lang="el-GR" sz="1800" b="1" i="0" u="none" strike="noStrike" baseline="0" dirty="0">
                <a:solidFill>
                  <a:srgbClr val="211D1E"/>
                </a:solidFill>
                <a:latin typeface="Calibri" panose="020F0502020204030204" pitchFamily="34" charset="0"/>
              </a:rPr>
              <a:t>5.2. </a:t>
            </a:r>
            <a:r>
              <a:rPr lang="el-GR" sz="1800" b="0" i="0" u="none" strike="noStrike" baseline="0" dirty="0">
                <a:solidFill>
                  <a:srgbClr val="211D1E"/>
                </a:solidFill>
                <a:latin typeface="Calibri" panose="020F0502020204030204" pitchFamily="34" charset="0"/>
              </a:rPr>
              <a:t>ΔΥΝΑΜΙΚΗ ΘΕΩΡΙΑ ΤΩΝ ΠΑΛΙΡΡ</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ΙΩΝ </a:t>
            </a:r>
          </a:p>
          <a:p>
            <a:pPr marR="1000" algn="just"/>
            <a:r>
              <a:rPr lang="el-GR" sz="1800" b="1" i="0" u="none" strike="noStrike" baseline="0" dirty="0">
                <a:solidFill>
                  <a:srgbClr val="211D1E"/>
                </a:solidFill>
                <a:latin typeface="Calibri" panose="020F0502020204030204" pitchFamily="34" charset="0"/>
              </a:rPr>
              <a:t>      5.2.1. </a:t>
            </a:r>
            <a:r>
              <a:rPr lang="el-GR" sz="1800" b="0" i="0" u="none" strike="noStrike" baseline="0" dirty="0">
                <a:solidFill>
                  <a:srgbClr val="211D1E"/>
                </a:solidFill>
                <a:latin typeface="Calibri" panose="020F0502020204030204" pitchFamily="34" charset="0"/>
              </a:rPr>
              <a:t>Διαμόρφωση </a:t>
            </a:r>
            <a:r>
              <a:rPr lang="el-GR" sz="1800" b="0" i="0" u="none" strike="noStrike" baseline="0" dirty="0" err="1">
                <a:solidFill>
                  <a:srgbClr val="211D1E"/>
                </a:solidFill>
                <a:latin typeface="Calibri" panose="020F0502020204030204" pitchFamily="34" charset="0"/>
              </a:rPr>
              <a:t>αμφιδρομικών</a:t>
            </a:r>
            <a:r>
              <a:rPr lang="el-GR" sz="1800" b="0" i="0" u="none" strike="noStrike" baseline="0" dirty="0">
                <a:solidFill>
                  <a:srgbClr val="211D1E"/>
                </a:solidFill>
                <a:latin typeface="Calibri" panose="020F0502020204030204" pitchFamily="34" charset="0"/>
              </a:rPr>
              <a:t> συστημάτων </a:t>
            </a:r>
          </a:p>
          <a:p>
            <a:pPr marR="1000" algn="just"/>
            <a:r>
              <a:rPr lang="el-GR" sz="1800" b="1" i="0" u="none" strike="noStrike" baseline="0" dirty="0">
                <a:solidFill>
                  <a:srgbClr val="211D1E"/>
                </a:solidFill>
                <a:latin typeface="Calibri" panose="020F0502020204030204" pitchFamily="34" charset="0"/>
              </a:rPr>
              <a:t>      5.2.2. </a:t>
            </a:r>
            <a:r>
              <a:rPr lang="el-GR" sz="1800" b="0" i="0" u="none" strike="noStrike" baseline="0" dirty="0">
                <a:solidFill>
                  <a:srgbClr val="211D1E"/>
                </a:solidFill>
                <a:latin typeface="Calibri" panose="020F0502020204030204" pitchFamily="34" charset="0"/>
              </a:rPr>
              <a:t>Επίδραση της παράκτιας μορφολογίας στη διάδοση της παλίρροιας </a:t>
            </a:r>
          </a:p>
          <a:p>
            <a:pPr marR="1000" algn="just"/>
            <a:r>
              <a:rPr lang="el-GR" sz="1800" b="1" i="0" u="none" strike="noStrike" baseline="0" dirty="0">
                <a:solidFill>
                  <a:srgbClr val="211D1E"/>
                </a:solidFill>
                <a:latin typeface="Calibri" panose="020F0502020204030204" pitchFamily="34" charset="0"/>
              </a:rPr>
              <a:t>5.3. </a:t>
            </a:r>
            <a:r>
              <a:rPr lang="el-GR" sz="1800" b="0" i="0" u="none" strike="noStrike" baseline="0" dirty="0">
                <a:solidFill>
                  <a:srgbClr val="211D1E"/>
                </a:solidFill>
                <a:latin typeface="Calibri" panose="020F0502020204030204" pitchFamily="34" charset="0"/>
              </a:rPr>
              <a:t>ΘΑΛΑΣΣΙΑ ΣΤΑΘΜΗ - ΕΠΙΠΕΔΑ ΑΝΑΦ</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ΡΑΣ </a:t>
            </a:r>
          </a:p>
          <a:p>
            <a:pPr marR="1000" algn="just"/>
            <a:r>
              <a:rPr lang="el-GR" sz="1800" b="1" i="0" u="none" strike="noStrike" baseline="0" dirty="0">
                <a:solidFill>
                  <a:srgbClr val="211D1E"/>
                </a:solidFill>
                <a:latin typeface="Calibri" panose="020F0502020204030204" pitchFamily="34" charset="0"/>
              </a:rPr>
              <a:t>      5.3.1. </a:t>
            </a:r>
            <a:r>
              <a:rPr lang="el-GR" sz="1800" b="0" i="0" u="none" strike="noStrike" baseline="0" dirty="0">
                <a:solidFill>
                  <a:srgbClr val="211D1E"/>
                </a:solidFill>
                <a:latin typeface="Calibri" panose="020F0502020204030204" pitchFamily="34" charset="0"/>
              </a:rPr>
              <a:t>Τύποι παλιρροιών – Επίπεδα αναφοράς </a:t>
            </a:r>
          </a:p>
          <a:p>
            <a:pPr marR="1000" algn="just"/>
            <a:r>
              <a:rPr lang="el-GR" sz="1800" b="1" i="0" u="none" strike="noStrike" baseline="0" dirty="0">
                <a:solidFill>
                  <a:srgbClr val="211D1E"/>
                </a:solidFill>
                <a:latin typeface="Calibri" panose="020F0502020204030204" pitchFamily="34" charset="0"/>
              </a:rPr>
              <a:t>      5.3.2. </a:t>
            </a:r>
            <a:r>
              <a:rPr lang="el-GR" sz="1800" b="0" i="0" u="none" strike="noStrike" baseline="0" dirty="0">
                <a:solidFill>
                  <a:srgbClr val="211D1E"/>
                </a:solidFill>
                <a:latin typeface="Calibri" panose="020F0502020204030204" pitchFamily="34" charset="0"/>
              </a:rPr>
              <a:t>Μη-παλιρροϊκές ταλαντώσεις της θαλάσσιας επιφάνειας </a:t>
            </a:r>
          </a:p>
          <a:p>
            <a:pPr marR="1000" algn="just"/>
            <a:r>
              <a:rPr lang="el-GR" sz="1800" b="1" i="0" u="none" strike="noStrike" baseline="0" dirty="0">
                <a:solidFill>
                  <a:srgbClr val="211D1E"/>
                </a:solidFill>
                <a:latin typeface="Calibri" panose="020F0502020204030204" pitchFamily="34" charset="0"/>
              </a:rPr>
              <a:t>5.4</a:t>
            </a:r>
            <a:r>
              <a:rPr lang="el-GR" sz="1800" b="0" i="0" u="none" strike="noStrike" baseline="0" dirty="0">
                <a:solidFill>
                  <a:srgbClr val="211D1E"/>
                </a:solidFill>
                <a:latin typeface="Calibri" panose="020F0502020204030204" pitchFamily="34" charset="0"/>
              </a:rPr>
              <a:t>. ΠΑΛΙΡΡ</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ΙΑ ΜΕΣ</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ΓΕΙ</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Υ ΚΑΙ ΕΛΛΗΝΙΚΩΝ ΘΑΛΑΣΣΩΝ </a:t>
            </a:r>
          </a:p>
          <a:p>
            <a:pPr marR="1000" algn="just"/>
            <a:r>
              <a:rPr lang="el-GR" sz="1800" b="1" i="0" u="none" strike="noStrike" baseline="0" dirty="0">
                <a:solidFill>
                  <a:srgbClr val="211D1E"/>
                </a:solidFill>
                <a:latin typeface="Calibri" panose="020F0502020204030204" pitchFamily="34" charset="0"/>
              </a:rPr>
              <a:t>     5.4.1. </a:t>
            </a:r>
            <a:r>
              <a:rPr lang="el-GR" sz="1800" b="0" i="0" u="none" strike="noStrike" baseline="0" dirty="0">
                <a:solidFill>
                  <a:srgbClr val="211D1E"/>
                </a:solidFill>
                <a:latin typeface="Calibri" panose="020F0502020204030204" pitchFamily="34" charset="0"/>
              </a:rPr>
              <a:t>Παλίρροια Μεσογείου Θάλασσας </a:t>
            </a:r>
          </a:p>
          <a:p>
            <a:pPr marR="1000" algn="just"/>
            <a:r>
              <a:rPr lang="el-GR" sz="1800" b="1" i="0" u="none" strike="noStrike" baseline="0" dirty="0">
                <a:solidFill>
                  <a:srgbClr val="211D1E"/>
                </a:solidFill>
                <a:latin typeface="Calibri" panose="020F0502020204030204" pitchFamily="34" charset="0"/>
              </a:rPr>
              <a:t>     5.4.2. </a:t>
            </a:r>
            <a:r>
              <a:rPr lang="el-GR" sz="1800" b="0" i="0" u="none" strike="noStrike" baseline="0" dirty="0">
                <a:solidFill>
                  <a:srgbClr val="211D1E"/>
                </a:solidFill>
                <a:latin typeface="Calibri" panose="020F0502020204030204" pitchFamily="34" charset="0"/>
              </a:rPr>
              <a:t>Παλίρροια Ελληνικών Θαλασσών </a:t>
            </a:r>
            <a:endParaRPr lang="el-GR" sz="1800" b="0" i="0" u="none" strike="noStrike" baseline="0" dirty="0">
              <a:solidFill>
                <a:srgbClr val="000000"/>
              </a:solidFill>
              <a:latin typeface="Calibri" panose="020F0502020204030204" pitchFamily="34" charset="0"/>
            </a:endParaRPr>
          </a:p>
          <a:p>
            <a:pPr marR="1000" algn="just"/>
            <a:r>
              <a:rPr lang="el-GR" sz="1800" b="0" i="0" u="none" strike="noStrike" baseline="0" dirty="0">
                <a:solidFill>
                  <a:srgbClr val="211D1E"/>
                </a:solidFill>
                <a:latin typeface="Calibri" panose="020F0502020204030204" pitchFamily="34" charset="0"/>
              </a:rPr>
              <a:t>ΒΙΒΛΙ</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ΓΡΑΦΙΑ </a:t>
            </a:r>
          </a:p>
          <a:p>
            <a:pPr marR="1000" algn="just"/>
            <a:r>
              <a:rPr lang="el-GR" sz="1800" b="0" i="0" u="none" strike="noStrike" baseline="0" dirty="0">
                <a:solidFill>
                  <a:srgbClr val="211D1E"/>
                </a:solidFill>
                <a:latin typeface="Calibri" panose="020F0502020204030204" pitchFamily="34" charset="0"/>
              </a:rPr>
              <a:t>ΠΑΡΑΡΤΗΜΑΤΑ </a:t>
            </a:r>
            <a:endParaRPr lang="en-US" dirty="0"/>
          </a:p>
        </p:txBody>
      </p:sp>
    </p:spTree>
    <p:extLst>
      <p:ext uri="{BB962C8B-B14F-4D97-AF65-F5344CB8AC3E}">
        <p14:creationId xmlns:p14="http://schemas.microsoft.com/office/powerpoint/2010/main" val="238824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68CE09-C695-445E-9DFD-397533D95CD3}"/>
              </a:ext>
            </a:extLst>
          </p:cNvPr>
          <p:cNvSpPr txBox="1"/>
          <p:nvPr/>
        </p:nvSpPr>
        <p:spPr>
          <a:xfrm>
            <a:off x="261256" y="188423"/>
            <a:ext cx="11422743" cy="2917465"/>
          </a:xfrm>
          <a:prstGeom prst="rect">
            <a:avLst/>
          </a:prstGeom>
          <a:noFill/>
        </p:spPr>
        <p:txBody>
          <a:bodyPr wrap="square">
            <a:spAutoFit/>
          </a:bodyPr>
          <a:lstStyle/>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Παλιρροιακές συνιστώσες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Από την ανάλυση των αστρονομικών κινήσεων του συστήματος των ουράνιων σωμάτων Γης-Σελήνης - Ήλιου έχουν προκύψει 390 παλιρροιακές συνιστώσες από τις οποίες οι 115 είναι </a:t>
            </a:r>
            <a:r>
              <a:rPr lang="el-GR" sz="2000" dirty="0" err="1">
                <a:effectLst/>
                <a:latin typeface="Calibri" panose="020F0502020204030204" pitchFamily="34" charset="0"/>
                <a:ea typeface="Calibri" panose="020F0502020204030204" pitchFamily="34" charset="0"/>
                <a:cs typeface="Calibri" panose="020F0502020204030204" pitchFamily="34" charset="0"/>
              </a:rPr>
              <a:t>ημι</a:t>
            </a:r>
            <a:r>
              <a:rPr lang="el-GR" sz="2000" dirty="0">
                <a:effectLst/>
                <a:latin typeface="Calibri" panose="020F0502020204030204" pitchFamily="34" charset="0"/>
                <a:ea typeface="Calibri" panose="020F0502020204030204" pitchFamily="34" charset="0"/>
                <a:cs typeface="Calibri" panose="020F0502020204030204" pitchFamily="34" charset="0"/>
              </a:rPr>
              <a:t>-ημερήσιες (2 μέγιστα και 2 ελάχιστα ανά ημέρα), 160 ημερήσιες (1 μέγιστο και 1 ελάχιστο ανά ημέρα), 100 είναι μακράς περιόδου και 14 περιόδου ίσης με το 1/3 των ημερήσιων. </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Οι παλιρροιακές συνιστώσες χαρακτηρίζονται κυρίως από την περίοδο τους (= αντίστροφη της συχνότητας εμφάνισής τους) και την γωνιακή τους ταχύτητα. Οι θεμελιώδεις αστρονομικές περίοδοι των κινήσεων της γης, της Σελήνης, και του Ήλιου δίνονται στο Πίνακα 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8459FD0-9EE7-4163-AA0C-9906D6D1EB5B}"/>
              </a:ext>
            </a:extLst>
          </p:cNvPr>
          <p:cNvGraphicFramePr>
            <a:graphicFrameLocks noGrp="1"/>
          </p:cNvGraphicFramePr>
          <p:nvPr>
            <p:extLst>
              <p:ext uri="{D42A27DB-BD31-4B8C-83A1-F6EECF244321}">
                <p14:modId xmlns:p14="http://schemas.microsoft.com/office/powerpoint/2010/main" val="1568478213"/>
              </p:ext>
            </p:extLst>
          </p:nvPr>
        </p:nvGraphicFramePr>
        <p:xfrm>
          <a:off x="528320" y="3345543"/>
          <a:ext cx="10749279" cy="2822448"/>
        </p:xfrm>
        <a:graphic>
          <a:graphicData uri="http://schemas.openxmlformats.org/drawingml/2006/table">
            <a:tbl>
              <a:tblPr firstRow="1" firstCol="1" bandRow="1"/>
              <a:tblGrid>
                <a:gridCol w="7748787">
                  <a:extLst>
                    <a:ext uri="{9D8B030D-6E8A-4147-A177-3AD203B41FA5}">
                      <a16:colId xmlns:a16="http://schemas.microsoft.com/office/drawing/2014/main" val="134519100"/>
                    </a:ext>
                  </a:extLst>
                </a:gridCol>
                <a:gridCol w="1003308">
                  <a:extLst>
                    <a:ext uri="{9D8B030D-6E8A-4147-A177-3AD203B41FA5}">
                      <a16:colId xmlns:a16="http://schemas.microsoft.com/office/drawing/2014/main" val="4102072505"/>
                    </a:ext>
                  </a:extLst>
                </a:gridCol>
                <a:gridCol w="1997184">
                  <a:extLst>
                    <a:ext uri="{9D8B030D-6E8A-4147-A177-3AD203B41FA5}">
                      <a16:colId xmlns:a16="http://schemas.microsoft.com/office/drawing/2014/main" val="2898075138"/>
                    </a:ext>
                  </a:extLst>
                </a:gridCol>
              </a:tblGrid>
              <a:tr h="299085">
                <a:tc>
                  <a:txBody>
                    <a:bodyPr/>
                    <a:lstStyle/>
                    <a:p>
                      <a:pPr>
                        <a:lnSpc>
                          <a:spcPct val="125000"/>
                        </a:lnSpc>
                        <a:spcBef>
                          <a:spcPts val="300"/>
                        </a:spcBef>
                        <a:spcAft>
                          <a:spcPts val="12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Ασ</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τρική ημέρα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(μια περιστροφή σχετικά με το ανοιξιάτικη ισημερία)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5000"/>
                        </a:lnSpc>
                        <a:spcBef>
                          <a:spcPts val="300"/>
                        </a:spcBef>
                        <a:spcAft>
                          <a:spcPts val="1200"/>
                        </a:spcAft>
                      </a:pPr>
                      <a:r>
                        <a:rPr lang="el-GR"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5000"/>
                        </a:lnSpc>
                        <a:spcBef>
                          <a:spcPts val="300"/>
                        </a:spcBef>
                        <a:spcAft>
                          <a:spcPts val="12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23,9344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3798939"/>
                  </a:ext>
                </a:extLst>
              </a:tr>
              <a:tr h="267335">
                <a:tc>
                  <a:txBody>
                    <a:bodyPr/>
                    <a:lstStyle/>
                    <a:p>
                      <a:pPr>
                        <a:lnSpc>
                          <a:spcPct val="125000"/>
                        </a:lnSpc>
                        <a:spcBef>
                          <a:spcPts val="300"/>
                        </a:spcBef>
                        <a:spcAft>
                          <a:spcPts val="12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Μέση Ηλιακή Ημέρα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περιστροφή σχετικά με τον Ήλιο)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BDD6EE"/>
                    </a:solidFill>
                  </a:tcPr>
                </a:tc>
                <a:tc>
                  <a:txBody>
                    <a:bodyPr/>
                    <a:lstStyle/>
                    <a:p>
                      <a:pPr algn="ctr">
                        <a:lnSpc>
                          <a:spcPct val="125000"/>
                        </a:lnSpc>
                        <a:spcBef>
                          <a:spcPts val="300"/>
                        </a:spcBef>
                        <a:spcAft>
                          <a:spcPts val="12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solidFill>
                      <a:srgbClr val="BDD6EE"/>
                    </a:solidFill>
                  </a:tcPr>
                </a:tc>
                <a:tc>
                  <a:txBody>
                    <a:bodyPr/>
                    <a:lstStyle/>
                    <a:p>
                      <a:pPr>
                        <a:lnSpc>
                          <a:spcPct val="125000"/>
                        </a:lnSpc>
                        <a:spcBef>
                          <a:spcPts val="30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24,000 hours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DD6EE"/>
                    </a:solidFill>
                  </a:tcPr>
                </a:tc>
                <a:extLst>
                  <a:ext uri="{0D108BD9-81ED-4DB2-BD59-A6C34878D82A}">
                    <a16:rowId xmlns:a16="http://schemas.microsoft.com/office/drawing/2014/main" val="2686734668"/>
                  </a:ext>
                </a:extLst>
              </a:tr>
              <a:tr h="268605">
                <a:tc>
                  <a:txBody>
                    <a:bodyPr/>
                    <a:lstStyle/>
                    <a:p>
                      <a:pPr>
                        <a:lnSpc>
                          <a:spcPct val="125000"/>
                        </a:lnSpc>
                        <a:spcBef>
                          <a:spcPts val="300"/>
                        </a:spcBef>
                        <a:spcAft>
                          <a:spcPts val="12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Μέση Σεληνιακή Ημέρα</a:t>
                      </a:r>
                      <a:r>
                        <a:rPr lang="el-GR" sz="2000" dirty="0">
                          <a:effectLst/>
                          <a:latin typeface="Calibri" panose="020F0502020204030204" pitchFamily="34" charset="0"/>
                          <a:ea typeface="Calibri" panose="020F0502020204030204" pitchFamily="34" charset="0"/>
                          <a:cs typeface="Calibri" panose="020F0502020204030204" pitchFamily="34" charset="0"/>
                        </a:rPr>
                        <a:t> (1 περιστροφή σχετικά με τη Σελήνη)</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ct val="125000"/>
                        </a:lnSpc>
                        <a:spcBef>
                          <a:spcPts val="300"/>
                        </a:spcBef>
                        <a:spcAft>
                          <a:spcPts val="1200"/>
                        </a:spcAft>
                      </a:pPr>
                      <a:r>
                        <a:rPr lang="el-GR" sz="2000" dirty="0">
                          <a:effectLst/>
                          <a:latin typeface="Calibri" panose="020F0502020204030204" pitchFamily="34" charset="0"/>
                          <a:ea typeface="Calibri" panose="020F0502020204030204" pitchFamily="34" charset="0"/>
                          <a:cs typeface="Calibri" panose="020F0502020204030204" pitchFamily="34" charset="0"/>
                        </a:rPr>
                        <a:t>ω</a:t>
                      </a:r>
                      <a:r>
                        <a:rPr lang="en-US" sz="2000" baseline="-25000" dirty="0">
                          <a:effectLst/>
                          <a:latin typeface="Calibri" panose="020F0502020204030204" pitchFamily="34" charset="0"/>
                          <a:ea typeface="Calibri" panose="020F0502020204030204" pitchFamily="34" charset="0"/>
                          <a:cs typeface="Calibri" panose="020F0502020204030204" pitchFamily="34" charset="0"/>
                        </a:rPr>
                        <a:t>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a:lnSpc>
                          <a:spcPct val="125000"/>
                        </a:lnSpc>
                        <a:spcBef>
                          <a:spcPts val="300"/>
                        </a:spcBef>
                        <a:spcAft>
                          <a:spcPts val="1200"/>
                        </a:spcAft>
                      </a:pPr>
                      <a:r>
                        <a:rPr lang="en-US" sz="2000" dirty="0">
                          <a:effectLst/>
                          <a:latin typeface="Calibri" panose="020F0502020204030204" pitchFamily="34" charset="0"/>
                          <a:ea typeface="Calibri" panose="020F0502020204030204" pitchFamily="34" charset="0"/>
                          <a:cs typeface="Calibri" panose="020F0502020204030204" pitchFamily="34" charset="0"/>
                        </a:rPr>
                        <a:t>24,8412 hours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796497026"/>
                  </a:ext>
                </a:extLst>
              </a:tr>
              <a:tr h="271780">
                <a:tc>
                  <a:txBody>
                    <a:bodyPr/>
                    <a:lstStyle/>
                    <a:p>
                      <a:pPr>
                        <a:lnSpc>
                          <a:spcPct val="125000"/>
                        </a:lnSpc>
                        <a:spcBef>
                          <a:spcPts val="300"/>
                        </a:spcBef>
                        <a:spcAft>
                          <a:spcPts val="12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Τροπικός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ήνας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(Περίοδος της σεληνιακής απόκλισης)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BDD6EE"/>
                    </a:solidFill>
                  </a:tcPr>
                </a:tc>
                <a:tc>
                  <a:txBody>
                    <a:bodyPr/>
                    <a:lstStyle/>
                    <a:p>
                      <a:pPr algn="ctr">
                        <a:lnSpc>
                          <a:spcPct val="125000"/>
                        </a:lnSpc>
                        <a:spcBef>
                          <a:spcPts val="300"/>
                        </a:spcBef>
                        <a:spcAft>
                          <a:spcPts val="120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tc>
                  <a:txBody>
                    <a:bodyPr/>
                    <a:lstStyle/>
                    <a:p>
                      <a:pPr>
                        <a:lnSpc>
                          <a:spcPct val="125000"/>
                        </a:lnSpc>
                        <a:spcBef>
                          <a:spcPts val="30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27,3216 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1957331487"/>
                  </a:ext>
                </a:extLst>
              </a:tr>
              <a:tr h="258445">
                <a:tc>
                  <a:txBody>
                    <a:bodyPr/>
                    <a:lstStyle/>
                    <a:p>
                      <a:pPr>
                        <a:lnSpc>
                          <a:spcPct val="125000"/>
                        </a:lnSpc>
                        <a:spcBef>
                          <a:spcPts val="300"/>
                        </a:spcBef>
                        <a:spcAft>
                          <a:spcPts val="12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Τροπικό Έτος</a:t>
                      </a:r>
                      <a:r>
                        <a:rPr lang="el-GR" sz="2000" dirty="0">
                          <a:effectLst/>
                          <a:latin typeface="Calibri" panose="020F0502020204030204" pitchFamily="34" charset="0"/>
                          <a:ea typeface="Calibri" panose="020F0502020204030204" pitchFamily="34" charset="0"/>
                          <a:cs typeface="Calibri" panose="020F0502020204030204" pitchFamily="34" charset="0"/>
                        </a:rPr>
                        <a:t> (Περίοδος της ηλιακής απόκλισης)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ct val="125000"/>
                        </a:lnSpc>
                        <a:spcBef>
                          <a:spcPts val="300"/>
                        </a:spcBef>
                        <a:spcAft>
                          <a:spcPts val="1200"/>
                        </a:spcAft>
                      </a:pPr>
                      <a:r>
                        <a:rPr lang="el-GR" sz="2000" dirty="0">
                          <a:effectLst/>
                          <a:latin typeface="Calibri" panose="020F0502020204030204" pitchFamily="34" charset="0"/>
                          <a:ea typeface="Calibri" panose="020F0502020204030204" pitchFamily="34" charset="0"/>
                          <a:cs typeface="Calibri" panose="020F0502020204030204" pitchFamily="34" charset="0"/>
                        </a:rPr>
                        <a:t>ω</a:t>
                      </a:r>
                      <a:r>
                        <a:rPr lang="en-US" sz="2000" baseline="-25000" dirty="0">
                          <a:effectLst/>
                          <a:latin typeface="Calibri" panose="020F0502020204030204" pitchFamily="34" charset="0"/>
                          <a:ea typeface="Calibri" panose="020F0502020204030204" pitchFamily="34" charset="0"/>
                          <a:cs typeface="Calibri" panose="020F0502020204030204" pitchFamily="34"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a:lnSpc>
                          <a:spcPct val="125000"/>
                        </a:lnSpc>
                        <a:spcBef>
                          <a:spcPts val="300"/>
                        </a:spcBef>
                        <a:spcAft>
                          <a:spcPts val="1200"/>
                        </a:spcAft>
                      </a:pPr>
                      <a:r>
                        <a:rPr lang="en-US" sz="2000" dirty="0">
                          <a:effectLst/>
                          <a:latin typeface="Calibri" panose="020F0502020204030204" pitchFamily="34" charset="0"/>
                          <a:ea typeface="Calibri" panose="020F0502020204030204" pitchFamily="34" charset="0"/>
                          <a:cs typeface="Calibri" panose="020F0502020204030204" pitchFamily="34" charset="0"/>
                        </a:rPr>
                        <a:t>365,2422 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943020134"/>
                  </a:ext>
                </a:extLst>
              </a:tr>
              <a:tr h="271145">
                <a:tc>
                  <a:txBody>
                    <a:bodyPr/>
                    <a:lstStyle/>
                    <a:p>
                      <a:pPr>
                        <a:lnSpc>
                          <a:spcPct val="125000"/>
                        </a:lnSpc>
                        <a:spcBef>
                          <a:spcPts val="300"/>
                        </a:spcBef>
                        <a:spcAft>
                          <a:spcPts val="12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Περίοδος Σεληνιακού Περίγειου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BDD6EE"/>
                    </a:solidFill>
                  </a:tcPr>
                </a:tc>
                <a:tc>
                  <a:txBody>
                    <a:bodyPr/>
                    <a:lstStyle/>
                    <a:p>
                      <a:pPr algn="ctr">
                        <a:lnSpc>
                          <a:spcPct val="125000"/>
                        </a:lnSpc>
                        <a:spcBef>
                          <a:spcPts val="300"/>
                        </a:spcBef>
                        <a:spcAft>
                          <a:spcPts val="120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tc>
                  <a:txBody>
                    <a:bodyPr/>
                    <a:lstStyle/>
                    <a:p>
                      <a:pPr>
                        <a:lnSpc>
                          <a:spcPct val="125000"/>
                        </a:lnSpc>
                        <a:spcBef>
                          <a:spcPts val="30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8,847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3902250419"/>
                  </a:ext>
                </a:extLst>
              </a:tr>
              <a:tr h="274955">
                <a:tc>
                  <a:txBody>
                    <a:bodyPr/>
                    <a:lstStyle/>
                    <a:p>
                      <a:pPr>
                        <a:lnSpc>
                          <a:spcPct val="125000"/>
                        </a:lnSpc>
                        <a:spcBef>
                          <a:spcPts val="300"/>
                        </a:spcBef>
                        <a:spcAft>
                          <a:spcPts val="12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Περίοδος του Σεληνιακού Δεσμού</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ct val="125000"/>
                        </a:lnSpc>
                        <a:spcBef>
                          <a:spcPts val="300"/>
                        </a:spcBef>
                        <a:spcAft>
                          <a:spcPts val="1200"/>
                        </a:spcAft>
                      </a:pPr>
                      <a:r>
                        <a:rPr lang="el-GR" sz="2000" dirty="0">
                          <a:effectLst/>
                          <a:latin typeface="Calibri" panose="020F0502020204030204" pitchFamily="34" charset="0"/>
                          <a:ea typeface="Calibri" panose="020F0502020204030204" pitchFamily="34" charset="0"/>
                          <a:cs typeface="Calibri" panose="020F0502020204030204" pitchFamily="34" charset="0"/>
                        </a:rPr>
                        <a:t>ω</a:t>
                      </a:r>
                      <a:r>
                        <a:rPr lang="el-GR" sz="2000" baseline="-25000" dirty="0">
                          <a:effectLst/>
                          <a:latin typeface="Calibri" panose="020F0502020204030204" pitchFamily="34" charset="0"/>
                          <a:ea typeface="Calibri" panose="020F0502020204030204" pitchFamily="34" charset="0"/>
                          <a:cs typeface="Calibri" panose="020F0502020204030204" pitchFamily="34"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solidFill>
                  </a:tcPr>
                </a:tc>
                <a:tc>
                  <a:txBody>
                    <a:bodyPr/>
                    <a:lstStyle/>
                    <a:p>
                      <a:pPr>
                        <a:lnSpc>
                          <a:spcPct val="125000"/>
                        </a:lnSpc>
                        <a:spcBef>
                          <a:spcPts val="300"/>
                        </a:spcBef>
                        <a:spcAft>
                          <a:spcPts val="1200"/>
                        </a:spcAft>
                      </a:pPr>
                      <a:r>
                        <a:rPr lang="en-US" sz="2000" dirty="0">
                          <a:effectLst/>
                          <a:latin typeface="Calibri" panose="020F0502020204030204" pitchFamily="34" charset="0"/>
                          <a:ea typeface="Calibri" panose="020F0502020204030204" pitchFamily="34" charset="0"/>
                          <a:cs typeface="Calibri" panose="020F0502020204030204" pitchFamily="34" charset="0"/>
                        </a:rPr>
                        <a:t>18,613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094884580"/>
                  </a:ext>
                </a:extLst>
              </a:tr>
              <a:tr h="269240">
                <a:tc>
                  <a:txBody>
                    <a:bodyPr/>
                    <a:lstStyle/>
                    <a:p>
                      <a:pPr>
                        <a:lnSpc>
                          <a:spcPct val="125000"/>
                        </a:lnSpc>
                        <a:spcBef>
                          <a:spcPts val="300"/>
                        </a:spcBef>
                        <a:spcAft>
                          <a:spcPts val="12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Περίοδος Περιήλιου</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BDD6EE"/>
                    </a:solidFill>
                  </a:tcPr>
                </a:tc>
                <a:tc>
                  <a:txBody>
                    <a:bodyPr/>
                    <a:lstStyle/>
                    <a:p>
                      <a:pPr algn="ctr">
                        <a:lnSpc>
                          <a:spcPct val="125000"/>
                        </a:lnSpc>
                        <a:spcBef>
                          <a:spcPts val="300"/>
                        </a:spcBef>
                        <a:spcAft>
                          <a:spcPts val="12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rgbClr val="BDD6EE"/>
                    </a:solidFill>
                  </a:tcPr>
                </a:tc>
                <a:tc>
                  <a:txBody>
                    <a:bodyPr/>
                    <a:lstStyle/>
                    <a:p>
                      <a:pPr>
                        <a:lnSpc>
                          <a:spcPct val="125000"/>
                        </a:lnSpc>
                        <a:spcBef>
                          <a:spcPts val="30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20,940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627633868"/>
                  </a:ext>
                </a:extLst>
              </a:tr>
            </a:tbl>
          </a:graphicData>
        </a:graphic>
      </p:graphicFrame>
    </p:spTree>
    <p:extLst>
      <p:ext uri="{BB962C8B-B14F-4D97-AF65-F5344CB8AC3E}">
        <p14:creationId xmlns:p14="http://schemas.microsoft.com/office/powerpoint/2010/main" val="11077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447F7D-9FED-4AC5-9E2C-159B5CA64A94}"/>
              </a:ext>
            </a:extLst>
          </p:cNvPr>
          <p:cNvSpPr>
            <a:spLocks noGrp="1"/>
          </p:cNvSpPr>
          <p:nvPr>
            <p:ph idx="1"/>
          </p:nvPr>
        </p:nvSpPr>
        <p:spPr>
          <a:xfrm>
            <a:off x="467359" y="200025"/>
            <a:ext cx="11430001" cy="1105810"/>
          </a:xfrm>
        </p:spPr>
        <p:txBody>
          <a:bodyPr>
            <a:normAutofit fontScale="92500"/>
          </a:bodyPr>
          <a:lstStyle/>
          <a:p>
            <a:pPr marL="0" indent="0">
              <a:buNone/>
            </a:pPr>
            <a:r>
              <a:rPr lang="el-GR" sz="2200" b="1" dirty="0">
                <a:effectLst/>
                <a:latin typeface="Calibri" panose="020F0502020204030204" pitchFamily="34" charset="0"/>
                <a:ea typeface="Calibri" panose="020F0502020204030204" pitchFamily="34" charset="0"/>
                <a:cs typeface="Calibri" panose="020F0502020204030204" pitchFamily="34" charset="0"/>
              </a:rPr>
              <a:t>Περίοδος και γωνιακή ταχύτητα των κυριότερων παλιρροιακών συνιστωσών με βάση τις  αστρονομικές περιόδους. </a:t>
            </a:r>
            <a:r>
              <a:rPr lang="el-GR" sz="2200" dirty="0">
                <a:effectLst/>
                <a:latin typeface="Calibri" panose="020F0502020204030204" pitchFamily="34" charset="0"/>
                <a:ea typeface="Calibri" panose="020F0502020204030204" pitchFamily="34" charset="0"/>
                <a:cs typeface="Calibri" panose="020F0502020204030204" pitchFamily="34" charset="0"/>
              </a:rPr>
              <a:t>Ο συντελεστής (</a:t>
            </a:r>
            <a:r>
              <a:rPr lang="en-US" sz="2200" dirty="0">
                <a:effectLst/>
                <a:latin typeface="Calibri" panose="020F0502020204030204" pitchFamily="34" charset="0"/>
                <a:ea typeface="Calibri" panose="020F0502020204030204" pitchFamily="34" charset="0"/>
                <a:cs typeface="Calibri" panose="020F0502020204030204" pitchFamily="34" charset="0"/>
              </a:rPr>
              <a:t>C</a:t>
            </a:r>
            <a:r>
              <a:rPr lang="el-GR" sz="2200" dirty="0">
                <a:effectLst/>
                <a:latin typeface="Calibri" panose="020F0502020204030204" pitchFamily="34" charset="0"/>
                <a:ea typeface="Calibri" panose="020F0502020204030204" pitchFamily="34" charset="0"/>
                <a:cs typeface="Calibri" panose="020F0502020204030204" pitchFamily="34" charset="0"/>
              </a:rPr>
              <a:t>) δίνει ένα γενικό (παγκόσμιο) μέτρο της συμμετοχής εκάστης συνιστώσας στη διαμόρφωση του δυναμικού παλίρροιας (τροποποιημένο από </a:t>
            </a:r>
            <a:r>
              <a:rPr lang="en-US" sz="2200" dirty="0" err="1">
                <a:effectLst/>
                <a:latin typeface="Calibri" panose="020F0502020204030204" pitchFamily="34" charset="0"/>
                <a:ea typeface="Calibri" panose="020F0502020204030204" pitchFamily="34" charset="0"/>
                <a:cs typeface="Calibri" panose="020F0502020204030204" pitchFamily="34" charset="0"/>
              </a:rPr>
              <a:t>Platzman</a:t>
            </a:r>
            <a:r>
              <a:rPr lang="el-GR" sz="2200" dirty="0">
                <a:effectLst/>
                <a:latin typeface="Calibri" panose="020F0502020204030204" pitchFamily="34" charset="0"/>
                <a:ea typeface="Calibri" panose="020F0502020204030204" pitchFamily="34" charset="0"/>
                <a:cs typeface="Calibri" panose="020F0502020204030204" pitchFamily="34" charset="0"/>
              </a:rPr>
              <a:t> 1971</a:t>
            </a:r>
            <a:r>
              <a:rPr lang="el-GR"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aphicFrame>
        <p:nvGraphicFramePr>
          <p:cNvPr id="4" name="Table 3">
            <a:extLst>
              <a:ext uri="{FF2B5EF4-FFF2-40B4-BE49-F238E27FC236}">
                <a16:creationId xmlns:a16="http://schemas.microsoft.com/office/drawing/2014/main" id="{97BF0D8F-3EE9-4B7D-ABFE-D73DAF92FCD8}"/>
              </a:ext>
            </a:extLst>
          </p:cNvPr>
          <p:cNvGraphicFramePr>
            <a:graphicFrameLocks noGrp="1"/>
          </p:cNvGraphicFramePr>
          <p:nvPr>
            <p:extLst>
              <p:ext uri="{D42A27DB-BD31-4B8C-83A1-F6EECF244321}">
                <p14:modId xmlns:p14="http://schemas.microsoft.com/office/powerpoint/2010/main" val="2793006026"/>
              </p:ext>
            </p:extLst>
          </p:nvPr>
        </p:nvGraphicFramePr>
        <p:xfrm>
          <a:off x="467360" y="1305835"/>
          <a:ext cx="11430001" cy="5486400"/>
        </p:xfrm>
        <a:graphic>
          <a:graphicData uri="http://schemas.openxmlformats.org/drawingml/2006/table">
            <a:tbl>
              <a:tblPr firstRow="1" firstCol="1" bandRow="1"/>
              <a:tblGrid>
                <a:gridCol w="3033657">
                  <a:extLst>
                    <a:ext uri="{9D8B030D-6E8A-4147-A177-3AD203B41FA5}">
                      <a16:colId xmlns:a16="http://schemas.microsoft.com/office/drawing/2014/main" val="1727568812"/>
                    </a:ext>
                  </a:extLst>
                </a:gridCol>
                <a:gridCol w="207300">
                  <a:extLst>
                    <a:ext uri="{9D8B030D-6E8A-4147-A177-3AD203B41FA5}">
                      <a16:colId xmlns:a16="http://schemas.microsoft.com/office/drawing/2014/main" val="1606071927"/>
                    </a:ext>
                  </a:extLst>
                </a:gridCol>
                <a:gridCol w="1088434">
                  <a:extLst>
                    <a:ext uri="{9D8B030D-6E8A-4147-A177-3AD203B41FA5}">
                      <a16:colId xmlns:a16="http://schemas.microsoft.com/office/drawing/2014/main" val="1858022175"/>
                    </a:ext>
                  </a:extLst>
                </a:gridCol>
                <a:gridCol w="1641105">
                  <a:extLst>
                    <a:ext uri="{9D8B030D-6E8A-4147-A177-3AD203B41FA5}">
                      <a16:colId xmlns:a16="http://schemas.microsoft.com/office/drawing/2014/main" val="1726688843"/>
                    </a:ext>
                  </a:extLst>
                </a:gridCol>
                <a:gridCol w="186322">
                  <a:extLst>
                    <a:ext uri="{9D8B030D-6E8A-4147-A177-3AD203B41FA5}">
                      <a16:colId xmlns:a16="http://schemas.microsoft.com/office/drawing/2014/main" val="3263828230"/>
                    </a:ext>
                  </a:extLst>
                </a:gridCol>
                <a:gridCol w="1513386">
                  <a:extLst>
                    <a:ext uri="{9D8B030D-6E8A-4147-A177-3AD203B41FA5}">
                      <a16:colId xmlns:a16="http://schemas.microsoft.com/office/drawing/2014/main" val="2510782061"/>
                    </a:ext>
                  </a:extLst>
                </a:gridCol>
                <a:gridCol w="314041">
                  <a:extLst>
                    <a:ext uri="{9D8B030D-6E8A-4147-A177-3AD203B41FA5}">
                      <a16:colId xmlns:a16="http://schemas.microsoft.com/office/drawing/2014/main" val="2455802522"/>
                    </a:ext>
                  </a:extLst>
                </a:gridCol>
                <a:gridCol w="1618329">
                  <a:extLst>
                    <a:ext uri="{9D8B030D-6E8A-4147-A177-3AD203B41FA5}">
                      <a16:colId xmlns:a16="http://schemas.microsoft.com/office/drawing/2014/main" val="1169648641"/>
                    </a:ext>
                  </a:extLst>
                </a:gridCol>
                <a:gridCol w="272948">
                  <a:extLst>
                    <a:ext uri="{9D8B030D-6E8A-4147-A177-3AD203B41FA5}">
                      <a16:colId xmlns:a16="http://schemas.microsoft.com/office/drawing/2014/main" val="560830238"/>
                    </a:ext>
                  </a:extLst>
                </a:gridCol>
                <a:gridCol w="1554479">
                  <a:extLst>
                    <a:ext uri="{9D8B030D-6E8A-4147-A177-3AD203B41FA5}">
                      <a16:colId xmlns:a16="http://schemas.microsoft.com/office/drawing/2014/main" val="4131692906"/>
                    </a:ext>
                  </a:extLst>
                </a:gridCol>
              </a:tblGrid>
              <a:tr h="859287">
                <a:tc>
                  <a:txBody>
                    <a:bodyPr/>
                    <a:lstStyle/>
                    <a:p>
                      <a:pPr algn="ctr">
                        <a:lnSpc>
                          <a:spcPct val="100000"/>
                        </a:lnSpc>
                        <a:spcAft>
                          <a:spcPts val="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Περιγραφή</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2">
                  <a:txBody>
                    <a:bodyPr/>
                    <a:lstStyle/>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Σύμβολο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pPr algn="ctr">
                        <a:lnSpc>
                          <a:spcPct val="107000"/>
                        </a:lnSpc>
                        <a:spcAft>
                          <a:spcPts val="8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Σύμβολο</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Περίοδος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hours</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2">
                  <a:txBody>
                    <a:bodyPr/>
                    <a:lstStyle/>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Γωνιακή ταχύτητα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hr</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pPr algn="ctr">
                        <a:lnSpc>
                          <a:spcPct val="107000"/>
                        </a:lnSpc>
                        <a:spcAft>
                          <a:spcPts val="8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Γωνιακή ταχύτητα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b="1"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hr</a:t>
                      </a: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3">
                  <a:txBody>
                    <a:bodyPr/>
                    <a:lstStyle/>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Υπολογισμός γωνιακή</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ταχύτητας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pPr algn="ctr">
                        <a:lnSpc>
                          <a:spcPct val="107000"/>
                        </a:lnSpc>
                        <a:spcAft>
                          <a:spcPts val="8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Υπολογισμός γωνιακή</a:t>
                      </a: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 </a:t>
                      </a: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ταχύτητας</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pPr algn="ctr">
                        <a:lnSpc>
                          <a:spcPct val="107000"/>
                        </a:lnSpc>
                        <a:spcAft>
                          <a:spcPts val="8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Συντελεστής</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Συντελεστής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143508161"/>
                  </a:ext>
                </a:extLst>
              </a:tr>
              <a:tr h="227781">
                <a:tc gridSpan="10">
                  <a:txBody>
                    <a:bodyPr/>
                    <a:lstStyle/>
                    <a:p>
                      <a:pPr algn="ctr">
                        <a:lnSpc>
                          <a:spcPct val="100000"/>
                        </a:lnSpc>
                        <a:spcAft>
                          <a:spcPts val="0"/>
                        </a:spcAft>
                      </a:pPr>
                      <a:r>
                        <a:rPr lang="el-GR"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Ημι</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-ημερήσιες συνιστώσες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AF6"/>
                    </a:solidFill>
                  </a:tcPr>
                </a:tc>
                <a:extLst>
                  <a:ext uri="{0D108BD9-81ED-4DB2-BD59-A6C34878D82A}">
                    <a16:rowId xmlns:a16="http://schemas.microsoft.com/office/drawing/2014/main" val="104443006"/>
                  </a:ext>
                </a:extLst>
              </a:tr>
              <a:tr h="227781">
                <a:tc gridSpan="2">
                  <a:txBody>
                    <a:bodyPr/>
                    <a:lstStyle/>
                    <a:p>
                      <a:pP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Κύρια Σεληνιακή</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DEEAF6"/>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Μ</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12,42</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28,9841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a:txBody>
                    <a:bodyPr/>
                    <a:lstStyle/>
                    <a:p>
                      <a:pPr indent="-8255" algn="ctr">
                        <a:lnSpc>
                          <a:spcPct val="100000"/>
                        </a:lnSpc>
                        <a:spcAft>
                          <a:spcPts val="0"/>
                        </a:spcAft>
                        <a:tabLst>
                          <a:tab pos="104140" algn="l"/>
                        </a:tabLs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0,9081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2728114703"/>
                  </a:ext>
                </a:extLst>
              </a:tr>
              <a:tr h="217056">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Κύρια Ηλιακή</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DEEAF6"/>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12,00</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30,0000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0,4299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2333533084"/>
                  </a:ext>
                </a:extLst>
              </a:tr>
              <a:tr h="282173">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Ελλειπτική Σεληνιακή</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DEEAF6"/>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Ν</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12,6</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28,4397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I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0,1739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559502445"/>
                  </a:ext>
                </a:extLst>
              </a:tr>
              <a:tr h="426451">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Συνδυασμός Ηλιακής-Σεληνιακής</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DEEAF6"/>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Κ</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11,9</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30,0821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0,0768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0,0365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4075561549"/>
                  </a:ext>
                </a:extLst>
              </a:tr>
              <a:tr h="247699">
                <a:tc gridSpan="10">
                  <a:txBody>
                    <a:bodyPr/>
                    <a:lstStyle/>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Ημερήσιες συνιστώσες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92770646"/>
                  </a:ext>
                </a:extLst>
              </a:tr>
              <a:tr h="426451">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Συνδυασμός Ηλιακής-Σεληνιακής</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Κ</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23,93</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15,0411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hMerge="1">
                  <a:txBody>
                    <a:bodyPr/>
                    <a:lstStyle/>
                    <a:p>
                      <a:pPr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0,3623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0,1682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FFFFFF"/>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13476522"/>
                  </a:ext>
                </a:extLst>
              </a:tr>
              <a:tr h="226249">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Κύρια Σεληνιακή</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25,8</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13,9430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L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0,3769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FFFFFF"/>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73784885"/>
                  </a:ext>
                </a:extLst>
              </a:tr>
              <a:tr h="215013">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Κύρια Ηλιακή</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Ρ</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24,066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14,9589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S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FFFFFF"/>
                    </a:solidFill>
                  </a:tcPr>
                </a:tc>
                <a:tc gridSpan="2">
                  <a:txBody>
                    <a:bodyPr/>
                    <a:lstStyle/>
                    <a:p>
                      <a:pPr algn="ct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0,1755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FFFFFF"/>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92786548"/>
                  </a:ext>
                </a:extLst>
              </a:tr>
              <a:tr h="210927">
                <a:tc gridSpan="10">
                  <a:txBody>
                    <a:bodyPr/>
                    <a:lstStyle/>
                    <a:p>
                      <a:pPr algn="ctr">
                        <a:lnSpc>
                          <a:spcPct val="100000"/>
                        </a:lnSpc>
                        <a:spcAft>
                          <a:spcPts val="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Παλίρροιες Μακράς περιόδου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3219366224"/>
                  </a:ext>
                </a:extLst>
              </a:tr>
              <a:tr h="282173">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Σεληνιακή δεκαπενθημέρου</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DEEAF6"/>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Mf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327,864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1,0980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a:txBody>
                    <a:bodyPr/>
                    <a:lstStyle/>
                    <a:p>
                      <a:pPr algn="ctr">
                        <a:lnSpc>
                          <a:spcPct val="100000"/>
                        </a:lnSpc>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ω</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0,1564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DEEAF6"/>
                    </a:solidFill>
                  </a:tcPr>
                </a:tc>
                <a:tc hMerge="1">
                  <a:txBody>
                    <a:bodyPr/>
                    <a:lstStyle/>
                    <a:p>
                      <a:pPr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2995135798"/>
                  </a:ext>
                </a:extLst>
              </a:tr>
              <a:tr h="282173">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Ηλιακή - Σεληνιακή</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a:noFill/>
                    </a:lnB>
                    <a:solidFill>
                      <a:srgbClr val="DEEAF6"/>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Msf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354,36</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0,5444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a:txBody>
                    <a:bodyPr/>
                    <a:lstStyle/>
                    <a:p>
                      <a:pPr algn="ct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n-US"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a:noFill/>
                    </a:lnB>
                    <a:solidFill>
                      <a:srgbClr val="DEEAF6"/>
                    </a:solidFill>
                  </a:tcPr>
                </a:tc>
                <a:tc gridSpan="2">
                  <a:txBody>
                    <a:bodyPr/>
                    <a:lstStyle/>
                    <a:p>
                      <a:pPr algn="ct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0,0825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a:noFill/>
                    </a:lnB>
                    <a:solidFill>
                      <a:srgbClr val="DEEAF6"/>
                    </a:solidFill>
                  </a:tcPr>
                </a:tc>
                <a:tc hMerge="1">
                  <a:txBody>
                    <a:bodyPr/>
                    <a:lstStyle/>
                    <a:p>
                      <a:pPr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3485906753"/>
                  </a:ext>
                </a:extLst>
              </a:tr>
              <a:tr h="220120">
                <a:tc gridSpan="2">
                  <a:txBody>
                    <a:bodyPr/>
                    <a:lstStyle/>
                    <a:p>
                      <a:pP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Ηλιακή ημιετήσια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hMerge="1">
                  <a:txBody>
                    <a:bodyPr/>
                    <a:lstStyle/>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SSa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4382,904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a:lnSpc>
                          <a:spcPct val="100000"/>
                        </a:lnSpc>
                        <a:spcAft>
                          <a:spcPts val="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0,0821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hMerge="1">
                  <a:txBody>
                    <a:bodyPr/>
                    <a:lstStyle/>
                    <a:p>
                      <a:pPr algn="ct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0000"/>
                        </a:lnSpc>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ω</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a:lnSpc>
                          <a:spcPct val="100000"/>
                        </a:lnSpc>
                        <a:spcAft>
                          <a:spcPts val="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0,0729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tc hMerge="1">
                  <a:txBody>
                    <a:bodyPr/>
                    <a:lstStyle/>
                    <a:p>
                      <a:pPr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7" marR="510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573232472"/>
                  </a:ext>
                </a:extLst>
              </a:tr>
            </a:tbl>
          </a:graphicData>
        </a:graphic>
      </p:graphicFrame>
    </p:spTree>
    <p:extLst>
      <p:ext uri="{BB962C8B-B14F-4D97-AF65-F5344CB8AC3E}">
        <p14:creationId xmlns:p14="http://schemas.microsoft.com/office/powerpoint/2010/main" val="120322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CA9628-DC9C-4336-8819-A36B4CE0CFE7}"/>
              </a:ext>
            </a:extLst>
          </p:cNvPr>
          <p:cNvPicPr>
            <a:picLocks noChangeAspect="1"/>
          </p:cNvPicPr>
          <p:nvPr/>
        </p:nvPicPr>
        <p:blipFill>
          <a:blip r:embed="rId2"/>
          <a:stretch>
            <a:fillRect/>
          </a:stretch>
        </p:blipFill>
        <p:spPr>
          <a:xfrm>
            <a:off x="2074745" y="909644"/>
            <a:ext cx="8042509" cy="5557831"/>
          </a:xfrm>
          <a:prstGeom prst="rect">
            <a:avLst/>
          </a:prstGeom>
        </p:spPr>
      </p:pic>
      <p:sp>
        <p:nvSpPr>
          <p:cNvPr id="7" name="TextBox 6">
            <a:extLst>
              <a:ext uri="{FF2B5EF4-FFF2-40B4-BE49-F238E27FC236}">
                <a16:creationId xmlns:a16="http://schemas.microsoft.com/office/drawing/2014/main" id="{F1CDED6D-1719-4911-BC92-A337C1FED3AF}"/>
              </a:ext>
            </a:extLst>
          </p:cNvPr>
          <p:cNvSpPr txBox="1"/>
          <p:nvPr/>
        </p:nvSpPr>
        <p:spPr>
          <a:xfrm>
            <a:off x="485775" y="312649"/>
            <a:ext cx="11391900" cy="461665"/>
          </a:xfrm>
          <a:prstGeom prst="rect">
            <a:avLst/>
          </a:prstGeom>
          <a:noFill/>
        </p:spPr>
        <p:txBody>
          <a:bodyPr wrap="square">
            <a:spAutoFit/>
          </a:bodyPr>
          <a:lstStyle/>
          <a:p>
            <a:r>
              <a:rPr lang="el-GR" sz="2400" b="1" dirty="0">
                <a:effectLst/>
                <a:latin typeface="Calibri" panose="020F0502020204030204" pitchFamily="34" charset="0"/>
                <a:ea typeface="Calibri" panose="020F0502020204030204" pitchFamily="34" charset="0"/>
              </a:rPr>
              <a:t>Οι κυριότερες παλιρροιακές συνιστώσες που συνθέτουν τη καμπύλη της παλίρροιας</a:t>
            </a:r>
            <a:endParaRPr lang="en-US" sz="2400" dirty="0"/>
          </a:p>
        </p:txBody>
      </p:sp>
    </p:spTree>
    <p:extLst>
      <p:ext uri="{BB962C8B-B14F-4D97-AF65-F5344CB8AC3E}">
        <p14:creationId xmlns:p14="http://schemas.microsoft.com/office/powerpoint/2010/main" val="124053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5157-A37E-4762-9C93-AA7A44EF28F3}"/>
              </a:ext>
            </a:extLst>
          </p:cNvPr>
          <p:cNvSpPr>
            <a:spLocks noGrp="1"/>
          </p:cNvSpPr>
          <p:nvPr>
            <p:ph type="title"/>
          </p:nvPr>
        </p:nvSpPr>
        <p:spPr>
          <a:xfrm>
            <a:off x="2562225" y="641351"/>
            <a:ext cx="6581775" cy="730250"/>
          </a:xfrm>
        </p:spPr>
        <p:txBody>
          <a:bodyPr>
            <a:noAutofit/>
          </a:bodyPr>
          <a:lstStyle/>
          <a:p>
            <a:r>
              <a:rPr lang="el-GR" sz="2400" b="1" dirty="0">
                <a:latin typeface="+mn-lt"/>
              </a:rPr>
              <a:t>Εύρη (πλάτη) της </a:t>
            </a:r>
            <a:r>
              <a:rPr lang="el-GR" sz="2400" b="1" dirty="0" err="1">
                <a:latin typeface="+mn-lt"/>
              </a:rPr>
              <a:t>σεληνο</a:t>
            </a:r>
            <a:r>
              <a:rPr lang="el-GR" sz="2400" b="1" dirty="0">
                <a:latin typeface="+mn-lt"/>
              </a:rPr>
              <a:t>-ηλιακής παλίρροιας</a:t>
            </a:r>
            <a:endParaRPr lang="en-US" sz="2400" b="1" dirty="0">
              <a:latin typeface="+mn-lt"/>
            </a:endParaRPr>
          </a:p>
        </p:txBody>
      </p:sp>
      <p:graphicFrame>
        <p:nvGraphicFramePr>
          <p:cNvPr id="4" name="Table 3">
            <a:extLst>
              <a:ext uri="{FF2B5EF4-FFF2-40B4-BE49-F238E27FC236}">
                <a16:creationId xmlns:a16="http://schemas.microsoft.com/office/drawing/2014/main" id="{C79B55B5-4B66-4040-9393-00D1746D4F01}"/>
              </a:ext>
            </a:extLst>
          </p:cNvPr>
          <p:cNvGraphicFramePr>
            <a:graphicFrameLocks noGrp="1"/>
          </p:cNvGraphicFramePr>
          <p:nvPr>
            <p:extLst>
              <p:ext uri="{D42A27DB-BD31-4B8C-83A1-F6EECF244321}">
                <p14:modId xmlns:p14="http://schemas.microsoft.com/office/powerpoint/2010/main" val="2458967445"/>
              </p:ext>
            </p:extLst>
          </p:nvPr>
        </p:nvGraphicFramePr>
        <p:xfrm>
          <a:off x="1391920" y="1690688"/>
          <a:ext cx="8788400" cy="3289300"/>
        </p:xfrm>
        <a:graphic>
          <a:graphicData uri="http://schemas.openxmlformats.org/drawingml/2006/table">
            <a:tbl>
              <a:tblPr firstRow="1" firstCol="1" bandRow="1"/>
              <a:tblGrid>
                <a:gridCol w="6570435">
                  <a:extLst>
                    <a:ext uri="{9D8B030D-6E8A-4147-A177-3AD203B41FA5}">
                      <a16:colId xmlns:a16="http://schemas.microsoft.com/office/drawing/2014/main" val="142029862"/>
                    </a:ext>
                  </a:extLst>
                </a:gridCol>
                <a:gridCol w="2217965">
                  <a:extLst>
                    <a:ext uri="{9D8B030D-6E8A-4147-A177-3AD203B41FA5}">
                      <a16:colId xmlns:a16="http://schemas.microsoft.com/office/drawing/2014/main" val="1252932638"/>
                    </a:ext>
                  </a:extLst>
                </a:gridCol>
              </a:tblGrid>
              <a:tr h="511810">
                <a:tc>
                  <a:txBody>
                    <a:bodyPr/>
                    <a:lstStyle/>
                    <a:p>
                      <a:pPr>
                        <a:lnSpc>
                          <a:spcPct val="100000"/>
                        </a:lnSpc>
                        <a:spcAft>
                          <a:spcPts val="6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Μέσο εύρος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(μέση τιμή μετρήσεων μακράς περιόδου)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nSpc>
                          <a:spcPct val="100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extLst>
                  <a:ext uri="{0D108BD9-81ED-4DB2-BD59-A6C34878D82A}">
                    <a16:rowId xmlns:a16="http://schemas.microsoft.com/office/drawing/2014/main" val="3623228675"/>
                  </a:ext>
                </a:extLst>
              </a:tr>
              <a:tr h="548640">
                <a:tc>
                  <a:txBody>
                    <a:bodyPr/>
                    <a:lstStyle/>
                    <a:p>
                      <a:pPr>
                        <a:lnSpc>
                          <a:spcPct val="100000"/>
                        </a:lnSpc>
                        <a:spcAft>
                          <a:spcPts val="6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Εύρος Συζυγιών</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(Νέα Σελήνη &amp; Πανσέληνος)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tc>
                  <a:txBody>
                    <a:bodyPr/>
                    <a:lstStyle/>
                    <a:p>
                      <a:pPr>
                        <a:lnSpc>
                          <a:spcPct val="100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extLst>
                  <a:ext uri="{0D108BD9-81ED-4DB2-BD59-A6C34878D82A}">
                    <a16:rowId xmlns:a16="http://schemas.microsoft.com/office/drawing/2014/main" val="3578263904"/>
                  </a:ext>
                </a:extLst>
              </a:tr>
              <a:tr h="511810">
                <a:tc>
                  <a:txBody>
                    <a:bodyPr/>
                    <a:lstStyle/>
                    <a:p>
                      <a:pPr>
                        <a:lnSpc>
                          <a:spcPct val="100000"/>
                        </a:lnSpc>
                        <a:spcAft>
                          <a:spcPts val="6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Εύρος Τετραγωνισμών</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a:t>
                      </a:r>
                      <a:r>
                        <a:rPr lang="el-GR"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3</a:t>
                      </a:r>
                      <a:r>
                        <a:rPr lang="el-GR"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Τέταρτο)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nSpc>
                          <a:spcPct val="100000"/>
                        </a:lnSpc>
                        <a:spcAft>
                          <a:spcPts val="60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l-GR" sz="20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extLst>
                  <a:ext uri="{0D108BD9-81ED-4DB2-BD59-A6C34878D82A}">
                    <a16:rowId xmlns:a16="http://schemas.microsoft.com/office/drawing/2014/main" val="1731316629"/>
                  </a:ext>
                </a:extLst>
              </a:tr>
              <a:tr h="495300">
                <a:tc>
                  <a:txBody>
                    <a:bodyPr/>
                    <a:lstStyle/>
                    <a:p>
                      <a:pPr>
                        <a:lnSpc>
                          <a:spcPct val="100000"/>
                        </a:lnSpc>
                        <a:spcAft>
                          <a:spcPts val="6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Εύρος Περίγειου</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Σελήνη πλησιέστερα στη Γη)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tc>
                  <a:txBody>
                    <a:bodyPr/>
                    <a:lstStyle/>
                    <a:p>
                      <a:pPr>
                        <a:lnSpc>
                          <a:spcPct val="100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extLst>
                  <a:ext uri="{0D108BD9-81ED-4DB2-BD59-A6C34878D82A}">
                    <a16:rowId xmlns:a16="http://schemas.microsoft.com/office/drawing/2014/main" val="118320520"/>
                  </a:ext>
                </a:extLst>
              </a:tr>
              <a:tr h="535940">
                <a:tc>
                  <a:txBody>
                    <a:bodyPr/>
                    <a:lstStyle/>
                    <a:p>
                      <a:pPr>
                        <a:lnSpc>
                          <a:spcPct val="100000"/>
                        </a:lnSpc>
                        <a:spcAft>
                          <a:spcPts val="6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Εύρος Απογείου</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Σελήνη μακρύτερα από τη Γη)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nSpc>
                          <a:spcPct val="100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1,7·</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extLst>
                  <a:ext uri="{0D108BD9-81ED-4DB2-BD59-A6C34878D82A}">
                    <a16:rowId xmlns:a16="http://schemas.microsoft.com/office/drawing/2014/main" val="3374950374"/>
                  </a:ext>
                </a:extLst>
              </a:tr>
              <a:tr h="0">
                <a:tc>
                  <a:txBody>
                    <a:bodyPr/>
                    <a:lstStyle/>
                    <a:p>
                      <a:pPr>
                        <a:lnSpc>
                          <a:spcPct val="100000"/>
                        </a:lnSpc>
                        <a:spcAft>
                          <a:spcPts val="6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Τροπικό εύρος</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(ημερήσιο εύρος στην ανώτατη απόκλιση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indent="241300">
                        <a:lnSpc>
                          <a:spcPct val="100000"/>
                        </a:lnSpc>
                        <a:spcAft>
                          <a:spcPts val="600"/>
                        </a:spcAft>
                      </a:pP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της Σελήνης (23</a:t>
                      </a:r>
                      <a:r>
                        <a:rPr lang="el-GR" sz="2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για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 &lt;&lt;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el-G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tc>
                  <a:txBody>
                    <a:bodyPr/>
                    <a:lstStyle/>
                    <a:p>
                      <a:pPr>
                        <a:lnSpc>
                          <a:spcPct val="100000"/>
                        </a:lnSpc>
                        <a:spcAft>
                          <a:spcPts val="600"/>
                        </a:spcAft>
                      </a:pPr>
                      <a:r>
                        <a:rPr lang="el-GR"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extLst>
                  <a:ext uri="{0D108BD9-81ED-4DB2-BD59-A6C34878D82A}">
                    <a16:rowId xmlns:a16="http://schemas.microsoft.com/office/drawing/2014/main" val="2611997722"/>
                  </a:ext>
                </a:extLst>
              </a:tr>
            </a:tbl>
          </a:graphicData>
        </a:graphic>
      </p:graphicFrame>
    </p:spTree>
    <p:extLst>
      <p:ext uri="{BB962C8B-B14F-4D97-AF65-F5344CB8AC3E}">
        <p14:creationId xmlns:p14="http://schemas.microsoft.com/office/powerpoint/2010/main" val="174277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5A96D1-7B55-4346-95B4-312B57CD7FDF}"/>
              </a:ext>
            </a:extLst>
          </p:cNvPr>
          <p:cNvSpPr txBox="1"/>
          <p:nvPr/>
        </p:nvSpPr>
        <p:spPr>
          <a:xfrm>
            <a:off x="485775" y="422477"/>
            <a:ext cx="11506360" cy="5995296"/>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Calibri" panose="020F0502020204030204" pitchFamily="34" charset="0"/>
              </a:rPr>
              <a:t>Χαρακτηριστικά της </a:t>
            </a:r>
            <a:r>
              <a:rPr lang="el-GR" sz="2400" b="1" dirty="0" err="1">
                <a:effectLst/>
                <a:latin typeface="Calibri" panose="020F0502020204030204" pitchFamily="34" charset="0"/>
                <a:ea typeface="Calibri" panose="020F0502020204030204" pitchFamily="34" charset="0"/>
                <a:cs typeface="Calibri" panose="020F0502020204030204" pitchFamily="34" charset="0"/>
              </a:rPr>
              <a:t>ηλιο</a:t>
            </a:r>
            <a:r>
              <a:rPr lang="el-GR" sz="2400" b="1" dirty="0">
                <a:effectLst/>
                <a:latin typeface="Calibri" panose="020F0502020204030204" pitchFamily="34" charset="0"/>
                <a:ea typeface="Calibri" panose="020F0502020204030204" pitchFamily="34" charset="0"/>
                <a:cs typeface="Calibri" panose="020F0502020204030204" pitchFamily="34" charset="0"/>
              </a:rPr>
              <a:t>-σεληνιακής παλίρροιας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Παλιρροιακή ημέρα </a:t>
            </a: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n-US" sz="2000" dirty="0">
                <a:effectLst/>
                <a:latin typeface="Calibri" panose="020F0502020204030204" pitchFamily="34" charset="0"/>
                <a:ea typeface="Calibri" panose="020F0502020204030204" pitchFamily="34" charset="0"/>
                <a:cs typeface="Calibri" panose="020F0502020204030204" pitchFamily="34" charset="0"/>
              </a:rPr>
              <a:t>Tidal day</a:t>
            </a:r>
            <a:r>
              <a:rPr lang="el-GR" sz="2000" dirty="0">
                <a:effectLst/>
                <a:latin typeface="Calibri" panose="020F0502020204030204" pitchFamily="34" charset="0"/>
                <a:ea typeface="Calibri" panose="020F0502020204030204" pitchFamily="34" charset="0"/>
                <a:cs typeface="Calibri" panose="020F0502020204030204" pitchFamily="34" charset="0"/>
              </a:rPr>
              <a:t>):  Ένας πλήρης παλιρροιακός κύκλος διαρκεί 24 </a:t>
            </a:r>
            <a:r>
              <a:rPr lang="en-US" sz="2000" dirty="0" err="1">
                <a:effectLst/>
                <a:latin typeface="Calibri" panose="020F0502020204030204" pitchFamily="34" charset="0"/>
                <a:ea typeface="Calibri" panose="020F0502020204030204" pitchFamily="34" charset="0"/>
                <a:cs typeface="Calibri" panose="020F0502020204030204" pitchFamily="34" charset="0"/>
              </a:rPr>
              <a:t>hr</a:t>
            </a:r>
            <a:r>
              <a:rPr lang="el-GR" sz="2000" dirty="0">
                <a:effectLst/>
                <a:latin typeface="Calibri" panose="020F0502020204030204" pitchFamily="34" charset="0"/>
                <a:ea typeface="Calibri" panose="020F0502020204030204" pitchFamily="34" charset="0"/>
                <a:cs typeface="Calibri" panose="020F0502020204030204" pitchFamily="34" charset="0"/>
              </a:rPr>
              <a:t> &amp; 50 </a:t>
            </a:r>
            <a:r>
              <a:rPr lang="en-US" sz="2000" dirty="0">
                <a:effectLst/>
                <a:latin typeface="Calibri" panose="020F0502020204030204" pitchFamily="34" charset="0"/>
                <a:ea typeface="Calibri" panose="020F0502020204030204" pitchFamily="34" charset="0"/>
                <a:cs typeface="Calibri" panose="020F0502020204030204" pitchFamily="34" charset="0"/>
              </a:rPr>
              <a:t>min</a:t>
            </a:r>
            <a:r>
              <a:rPr lang="el-GR" sz="2000" dirty="0">
                <a:effectLst/>
                <a:latin typeface="Calibri" panose="020F0502020204030204" pitchFamily="34" charset="0"/>
                <a:ea typeface="Calibri" panose="020F0502020204030204" pitchFamily="34" charset="0"/>
                <a:cs typeface="Calibri" panose="020F0502020204030204" pitchFamily="34" charset="0"/>
              </a:rPr>
              <a:t>. Αυτός είναι ο χρόνος που χρειάζεται η Γη για να </a:t>
            </a:r>
            <a:r>
              <a:rPr lang="el-GR" sz="2000" dirty="0" err="1">
                <a:effectLst/>
                <a:latin typeface="Calibri" panose="020F0502020204030204" pitchFamily="34" charset="0"/>
                <a:ea typeface="Calibri" panose="020F0502020204030204" pitchFamily="34" charset="0"/>
                <a:cs typeface="Calibri" panose="020F0502020204030204" pitchFamily="34" charset="0"/>
              </a:rPr>
              <a:t>περιστραφεί</a:t>
            </a:r>
            <a:r>
              <a:rPr lang="el-GR" sz="2000" dirty="0">
                <a:effectLst/>
                <a:latin typeface="Calibri" panose="020F0502020204030204" pitchFamily="34" charset="0"/>
                <a:ea typeface="Calibri" panose="020F0502020204030204" pitchFamily="34" charset="0"/>
                <a:cs typeface="Calibri" panose="020F0502020204030204" pitchFamily="34" charset="0"/>
              </a:rPr>
              <a:t> γύρω τον άξονά της και πίσω στην αρχική της θέση σε σχέση με τη Σελήνη. Καθώς η Σελήνη θέλει περίπου 27,3 ημέρες για να ολοκληρώσει μια δική του τροχιά γύρω από τη Γη, η Σελήνη κάνοντας ελλειπτική τροχιά κάθε επόμενη μέρα κινείται σε λίγο μεγαλύτερη απόσταση από τη Γη. Έτσι, η ώρα της παλίρροιας προχωρά περίπου 50 </a:t>
            </a:r>
            <a:r>
              <a:rPr lang="en-US" sz="2000" dirty="0">
                <a:effectLst/>
                <a:latin typeface="Calibri" panose="020F0502020204030204" pitchFamily="34" charset="0"/>
                <a:ea typeface="Calibri" panose="020F0502020204030204" pitchFamily="34" charset="0"/>
                <a:cs typeface="Calibri" panose="020F0502020204030204" pitchFamily="34" charset="0"/>
              </a:rPr>
              <a:t>min</a:t>
            </a:r>
            <a:r>
              <a:rPr lang="el-GR" sz="2000" dirty="0">
                <a:effectLst/>
                <a:latin typeface="Calibri" panose="020F0502020204030204" pitchFamily="34" charset="0"/>
                <a:ea typeface="Calibri" panose="020F0502020204030204" pitchFamily="34" charset="0"/>
                <a:cs typeface="Calibri" panose="020F0502020204030204" pitchFamily="34" charset="0"/>
              </a:rPr>
              <a:t> κάθε μέρα.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Περίοδος παλίρροιας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tidal period</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Ο χρόνος ανάμεσα σε δυο διαδοχικά μεγάλες ή μικρές στάθμες παλίρροιας.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Εύρος παλίρροιας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tidal range</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Η διαφορά στο ύψος της στάθμης μεταξύ της υψηλότερης και της χαμηλότερης στάθμης (συζυγίες).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Καθημερινή ανομοιομορφία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daily inequality</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Η διαφορά μεταξύ της ανώτερης και κατώτερης στάθμης σε καθημερινή βάση (μέρα με τη μέρα).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Στάση της παλίρροιας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equilibrium tide</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κατάσταση σε υψηλή παλίρροια όταν δεν υπάρχει αλλαγή στο ύψος του νερού. Μπορεί να ονομαστεί στάση υψηλού νερού εάν εμφανίζεται κατά τη στιγμή της υψηλής παλίρροιας και χαμηλή στάση νερού εάν εμφανίζεται κατά την άμπωτη.</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FE41ED-9F28-476B-8391-D62FF4F9617B}"/>
              </a:ext>
            </a:extLst>
          </p:cNvPr>
          <p:cNvSpPr txBox="1"/>
          <p:nvPr/>
        </p:nvSpPr>
        <p:spPr>
          <a:xfrm>
            <a:off x="228598" y="164172"/>
            <a:ext cx="11496676" cy="2917465"/>
          </a:xfrm>
          <a:prstGeom prst="rect">
            <a:avLst/>
          </a:prstGeom>
          <a:noFill/>
        </p:spPr>
        <p:txBody>
          <a:bodyPr wrap="square">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effectLst/>
                <a:latin typeface="Calibri" panose="020F0502020204030204" pitchFamily="34" charset="0"/>
                <a:ea typeface="Calibri" panose="020F0502020204030204" pitchFamily="34" charset="0"/>
                <a:cs typeface="Calibri" panose="020F0502020204030204" pitchFamily="34" charset="0"/>
              </a:rPr>
              <a:t>Παλίρροιες συζυγιών και τετραγωνισμών:</a:t>
            </a:r>
            <a:r>
              <a:rPr lang="el-GR" sz="20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Τα μέγιστα εύρη παλίρροιας, οι </a:t>
            </a:r>
            <a:r>
              <a:rPr lang="el-GR" sz="2000" b="1" dirty="0">
                <a:effectLst/>
                <a:latin typeface="Calibri" panose="020F0502020204030204" pitchFamily="34" charset="0"/>
                <a:ea typeface="Calibri" panose="020F0502020204030204" pitchFamily="34" charset="0"/>
                <a:cs typeface="Calibri" panose="020F0502020204030204" pitchFamily="34" charset="0"/>
              </a:rPr>
              <a:t>παλίρροιες συζυγιών</a:t>
            </a:r>
            <a:r>
              <a:rPr lang="el-GR" sz="2000" i="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n-US" sz="2000" dirty="0">
                <a:effectLst/>
                <a:latin typeface="Calibri" panose="020F0502020204030204" pitchFamily="34" charset="0"/>
                <a:ea typeface="Calibri" panose="020F0502020204030204" pitchFamily="34" charset="0"/>
                <a:cs typeface="Calibri" panose="020F0502020204030204" pitchFamily="34" charset="0"/>
              </a:rPr>
              <a:t>spring tides</a:t>
            </a:r>
            <a:r>
              <a:rPr lang="el-GR" sz="2000" dirty="0">
                <a:effectLst/>
                <a:latin typeface="Calibri" panose="020F0502020204030204" pitchFamily="34" charset="0"/>
                <a:ea typeface="Calibri" panose="020F0502020204030204" pitchFamily="34" charset="0"/>
                <a:cs typeface="Calibri" panose="020F0502020204030204" pitchFamily="34" charset="0"/>
              </a:rPr>
              <a:t>), παρατηρούνται 1-2 ημέρες μετά τη Νέα Σελήνη και τη Πανσέληνο (κάθε 14 ημέρες) ενώ τα ελάχιστα εύρη, οι </a:t>
            </a:r>
            <a:r>
              <a:rPr lang="el-GR" sz="2000" b="1" dirty="0">
                <a:effectLst/>
                <a:latin typeface="Calibri" panose="020F0502020204030204" pitchFamily="34" charset="0"/>
                <a:ea typeface="Calibri" panose="020F0502020204030204" pitchFamily="34" charset="0"/>
                <a:cs typeface="Calibri" panose="020F0502020204030204" pitchFamily="34" charset="0"/>
              </a:rPr>
              <a:t>παλίρροιες τετραγωνισμών</a:t>
            </a:r>
            <a:r>
              <a:rPr lang="el-GR" sz="2000" i="1" dirty="0">
                <a:effectLst/>
                <a:latin typeface="Calibri" panose="020F0502020204030204" pitchFamily="34" charset="0"/>
                <a:ea typeface="Calibri" panose="020F0502020204030204" pitchFamily="34" charset="0"/>
                <a:cs typeface="Calibri" panose="020F0502020204030204" pitchFamily="34" charset="0"/>
              </a:rPr>
              <a:t> (</a:t>
            </a:r>
            <a:r>
              <a:rPr lang="en-US" sz="2000" i="1" dirty="0">
                <a:effectLst/>
                <a:latin typeface="Calibri" panose="020F0502020204030204" pitchFamily="34" charset="0"/>
                <a:ea typeface="Calibri" panose="020F0502020204030204" pitchFamily="34" charset="0"/>
                <a:cs typeface="Calibri" panose="020F0502020204030204" pitchFamily="34" charset="0"/>
              </a:rPr>
              <a:t>neap tides</a:t>
            </a:r>
            <a:r>
              <a:rPr lang="el-GR" sz="2000" i="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παρατηρούνται 7 ημέρες μετά την εμφάνιση των μέγιστων Κατά τις συζυγίες, δηλαδή κατά τη Νέα Σελήνη και τη Πανσέληνο, που η Γη, η Σελήνη και ο '</a:t>
            </a:r>
            <a:r>
              <a:rPr lang="el-GR" sz="2000" dirty="0" err="1">
                <a:effectLst/>
                <a:latin typeface="Calibri" panose="020F0502020204030204" pitchFamily="34" charset="0"/>
                <a:ea typeface="Calibri" panose="020F0502020204030204" pitchFamily="34" charset="0"/>
                <a:cs typeface="Calibri" panose="020F0502020204030204" pitchFamily="34" charset="0"/>
              </a:rPr>
              <a:t>Ηλιος</a:t>
            </a:r>
            <a:r>
              <a:rPr lang="el-GR" sz="2000" dirty="0">
                <a:effectLst/>
                <a:latin typeface="Calibri" panose="020F0502020204030204" pitchFamily="34" charset="0"/>
                <a:ea typeface="Calibri" panose="020F0502020204030204" pitchFamily="34" charset="0"/>
                <a:cs typeface="Calibri" panose="020F0502020204030204" pitchFamily="34" charset="0"/>
              </a:rPr>
              <a:t> βρίσκονται σχεδόν στην ίδια ευθεία</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Κατά τους τετραγωνισμούς, δηλαδή κατά το 1</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ο</a:t>
            </a:r>
            <a:r>
              <a:rPr lang="el-GR" sz="2000" dirty="0">
                <a:effectLst/>
                <a:latin typeface="Calibri" panose="020F0502020204030204" pitchFamily="34" charset="0"/>
                <a:ea typeface="Calibri" panose="020F0502020204030204" pitchFamily="34" charset="0"/>
                <a:cs typeface="Calibri" panose="020F0502020204030204" pitchFamily="34" charset="0"/>
              </a:rPr>
              <a:t> και 3</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ο</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a:t>
            </a:r>
            <a:r>
              <a:rPr lang="el-GR" sz="2000" dirty="0" err="1">
                <a:effectLst/>
                <a:latin typeface="Calibri" panose="020F0502020204030204" pitchFamily="34" charset="0"/>
                <a:ea typeface="Calibri" panose="020F0502020204030204" pitchFamily="34" charset="0"/>
                <a:cs typeface="Calibri" panose="020F0502020204030204" pitchFamily="34" charset="0"/>
              </a:rPr>
              <a:t>έταρτο</a:t>
            </a:r>
            <a:r>
              <a:rPr lang="el-GR" sz="2000" dirty="0">
                <a:effectLst/>
                <a:latin typeface="Calibri" panose="020F0502020204030204" pitchFamily="34" charset="0"/>
                <a:ea typeface="Calibri" panose="020F0502020204030204" pitchFamily="34" charset="0"/>
                <a:cs typeface="Calibri" panose="020F0502020204030204" pitchFamily="34" charset="0"/>
              </a:rPr>
              <a:t> της Σελήνης, που η Γη, η Σελήνη και ο Ήλιος σχηματίζουν γωνία περίπου 90</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0</a:t>
            </a:r>
            <a:r>
              <a:rPr lang="el-GR" sz="2000" dirty="0">
                <a:effectLst/>
                <a:latin typeface="Calibri" panose="020F0502020204030204" pitchFamily="34" charset="0"/>
                <a:ea typeface="Calibri" panose="020F0502020204030204" pitchFamily="34" charset="0"/>
                <a:cs typeface="Calibri" panose="020F0502020204030204" pitchFamily="34" charset="0"/>
              </a:rPr>
              <a:t>, η συνισταμένη των παλιρροιακών δυνάμεων Σελήνης και Ήλιου προκύπτει από τη διαφορά τους γιατί έχουν αντίθετες διευθύνσεις (Εικόνα 5.10β).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FEC4C7A-4CC6-4D4D-A0E5-A993A3B18502}"/>
              </a:ext>
            </a:extLst>
          </p:cNvPr>
          <p:cNvPicPr>
            <a:picLocks noChangeAspect="1"/>
          </p:cNvPicPr>
          <p:nvPr/>
        </p:nvPicPr>
        <p:blipFill rotWithShape="1">
          <a:blip r:embed="rId2"/>
          <a:srcRect l="10281" t="2722" r="3768" b="11840"/>
          <a:stretch/>
        </p:blipFill>
        <p:spPr>
          <a:xfrm>
            <a:off x="3419476" y="3081637"/>
            <a:ext cx="5679052" cy="3838752"/>
          </a:xfrm>
          <a:prstGeom prst="rect">
            <a:avLst/>
          </a:prstGeom>
        </p:spPr>
      </p:pic>
    </p:spTree>
    <p:extLst>
      <p:ext uri="{BB962C8B-B14F-4D97-AF65-F5344CB8AC3E}">
        <p14:creationId xmlns:p14="http://schemas.microsoft.com/office/powerpoint/2010/main" val="131418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BD9158-8556-4329-8893-AFC783D7DCF4}"/>
              </a:ext>
            </a:extLst>
          </p:cNvPr>
          <p:cNvSpPr txBox="1"/>
          <p:nvPr/>
        </p:nvSpPr>
        <p:spPr>
          <a:xfrm>
            <a:off x="346553" y="368725"/>
            <a:ext cx="11498893" cy="3658566"/>
          </a:xfrm>
          <a:prstGeom prst="rect">
            <a:avLst/>
          </a:prstGeom>
          <a:noFill/>
        </p:spPr>
        <p:txBody>
          <a:bodyPr wrap="square">
            <a:spAutoFit/>
          </a:bodyPr>
          <a:lstStyle/>
          <a:p>
            <a:pPr>
              <a:lnSpc>
                <a:spcPct val="107000"/>
              </a:lnSpc>
              <a:spcAft>
                <a:spcPts val="800"/>
              </a:spcAft>
            </a:pPr>
            <a:r>
              <a:rPr lang="el-GR"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Τύποι παλίρροιας</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Ημερήσια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diurnal</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Ένα μέγιστο το ημερονύκτιο, δηλαδή μια πλημμυρίδα και μια άμπωτη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ανά παλιρροιακή ημέρα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980565" indent="-1980565">
              <a:lnSpc>
                <a:spcPct val="107000"/>
              </a:lnSpc>
              <a:spcAft>
                <a:spcPts val="800"/>
              </a:spcAft>
            </a:pPr>
            <a:r>
              <a:rPr lang="el-GR" sz="2000" b="1" dirty="0" err="1">
                <a:effectLst/>
                <a:latin typeface="Calibri" panose="020F0502020204030204" pitchFamily="34" charset="0"/>
                <a:ea typeface="Calibri" panose="020F0502020204030204" pitchFamily="34" charset="0"/>
                <a:cs typeface="Calibri" panose="020F0502020204030204" pitchFamily="34" charset="0"/>
              </a:rPr>
              <a:t>Ημι</a:t>
            </a:r>
            <a:r>
              <a:rPr lang="el-GR" sz="2000" b="1" dirty="0">
                <a:effectLst/>
                <a:latin typeface="Calibri" panose="020F0502020204030204" pitchFamily="34" charset="0"/>
                <a:ea typeface="Calibri" panose="020F0502020204030204" pitchFamily="34" charset="0"/>
                <a:cs typeface="Calibri" panose="020F0502020204030204" pitchFamily="34" charset="0"/>
              </a:rPr>
              <a:t>-ημερήσια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semi</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diurnal</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Δύο μέγιστα το ημερονύκτιο, δηλαδή δυο πλημμυρίδες και δυο </a:t>
            </a:r>
            <a:r>
              <a:rPr lang="el-GR" sz="2000" dirty="0" err="1">
                <a:effectLst/>
                <a:latin typeface="Calibri" panose="020F0502020204030204" pitchFamily="34" charset="0"/>
                <a:ea typeface="Calibri" panose="020F0502020204030204" pitchFamily="34" charset="0"/>
                <a:cs typeface="Calibri" panose="020F0502020204030204" pitchFamily="34" charset="0"/>
              </a:rPr>
              <a:t>αμπώτιδες</a:t>
            </a:r>
            <a:r>
              <a:rPr lang="el-GR" sz="2000" dirty="0">
                <a:effectLst/>
                <a:latin typeface="Calibri" panose="020F0502020204030204" pitchFamily="34" charset="0"/>
                <a:ea typeface="Calibri" panose="020F0502020204030204" pitchFamily="34" charset="0"/>
                <a:cs typeface="Calibri" panose="020F0502020204030204" pitchFamily="34" charset="0"/>
              </a:rPr>
              <a:t> ανά παλιρροιακή ημέρα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980565" indent="-1980565">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Μεικτή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mixed</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Πλημμυρίδες (1 ή 2) και </a:t>
            </a:r>
            <a:r>
              <a:rPr lang="el-GR" sz="2000" dirty="0" err="1">
                <a:effectLst/>
                <a:latin typeface="Calibri" panose="020F0502020204030204" pitchFamily="34" charset="0"/>
                <a:ea typeface="Calibri" panose="020F0502020204030204" pitchFamily="34" charset="0"/>
                <a:cs typeface="Calibri" panose="020F0502020204030204" pitchFamily="34" charset="0"/>
              </a:rPr>
              <a:t>αμπώτιδες</a:t>
            </a:r>
            <a:r>
              <a:rPr lang="el-GR" sz="2000" dirty="0">
                <a:effectLst/>
                <a:latin typeface="Calibri" panose="020F0502020204030204" pitchFamily="34" charset="0"/>
                <a:ea typeface="Calibri" panose="020F0502020204030204" pitchFamily="34" charset="0"/>
                <a:cs typeface="Calibri" panose="020F0502020204030204" pitchFamily="34" charset="0"/>
              </a:rPr>
              <a:t> (1 ή 2) με διαφορετικά εύρη μέσα σε μια παλιρροιακή ημέρα.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980565" indent="-1980565">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3BFF9F9-EE63-43F7-A567-A7ED2F6AAD60}"/>
              </a:ext>
            </a:extLst>
          </p:cNvPr>
          <p:cNvPicPr>
            <a:picLocks noChangeAspect="1"/>
          </p:cNvPicPr>
          <p:nvPr/>
        </p:nvPicPr>
        <p:blipFill>
          <a:blip r:embed="rId2"/>
          <a:stretch>
            <a:fillRect/>
          </a:stretch>
        </p:blipFill>
        <p:spPr>
          <a:xfrm>
            <a:off x="773503" y="3573006"/>
            <a:ext cx="9969763" cy="3253797"/>
          </a:xfrm>
          <a:prstGeom prst="rect">
            <a:avLst/>
          </a:prstGeom>
        </p:spPr>
      </p:pic>
    </p:spTree>
    <p:extLst>
      <p:ext uri="{BB962C8B-B14F-4D97-AF65-F5344CB8AC3E}">
        <p14:creationId xmlns:p14="http://schemas.microsoft.com/office/powerpoint/2010/main" val="56604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CB98B6-3348-461A-ACB4-EC444364AFDE}"/>
                  </a:ext>
                </a:extLst>
              </p:cNvPr>
              <p:cNvSpPr txBox="1"/>
              <p:nvPr/>
            </p:nvSpPr>
            <p:spPr>
              <a:xfrm>
                <a:off x="222336" y="464968"/>
                <a:ext cx="11747327" cy="6393032"/>
              </a:xfrm>
              <a:prstGeom prst="rect">
                <a:avLst/>
              </a:prstGeom>
              <a:noFill/>
            </p:spPr>
            <p:txBody>
              <a:bodyPr wrap="square">
                <a:spAutoFit/>
              </a:bodyPr>
              <a:lstStyle/>
              <a:p>
                <a:pPr>
                  <a:lnSpc>
                    <a:spcPct val="107000"/>
                  </a:lnSpc>
                  <a:spcAft>
                    <a:spcPts val="800"/>
                  </a:spcAft>
                </a:pPr>
                <a:r>
                  <a:rPr lang="el-GR" sz="1900" dirty="0">
                    <a:effectLst/>
                    <a:latin typeface="Calibri" panose="020F0502020204030204" pitchFamily="34" charset="0"/>
                    <a:ea typeface="Calibri" panose="020F0502020204030204" pitchFamily="34" charset="0"/>
                    <a:cs typeface="Calibri" panose="020F0502020204030204" pitchFamily="34" charset="0"/>
                  </a:rPr>
                  <a:t>Με βάση τις συνιστώσες Μ</a:t>
                </a:r>
                <a:r>
                  <a:rPr lang="el-GR" sz="1900" baseline="-25000" dirty="0">
                    <a:effectLst/>
                    <a:latin typeface="Calibri" panose="020F0502020204030204" pitchFamily="34" charset="0"/>
                    <a:ea typeface="Calibri" panose="020F0502020204030204" pitchFamily="34" charset="0"/>
                    <a:cs typeface="Calibri" panose="020F0502020204030204" pitchFamily="34" charset="0"/>
                  </a:rPr>
                  <a:t>2</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n-US" sz="1900" dirty="0">
                    <a:effectLst/>
                    <a:latin typeface="Calibri" panose="020F0502020204030204" pitchFamily="34" charset="0"/>
                    <a:ea typeface="Calibri" panose="020F0502020204030204" pitchFamily="34" charset="0"/>
                    <a:cs typeface="Calibri" panose="020F0502020204030204" pitchFamily="34" charset="0"/>
                  </a:rPr>
                  <a:t>S</a:t>
                </a:r>
                <a:r>
                  <a:rPr lang="el-GR" sz="1900" baseline="-25000" dirty="0">
                    <a:effectLst/>
                    <a:latin typeface="Calibri" panose="020F0502020204030204" pitchFamily="34" charset="0"/>
                    <a:ea typeface="Calibri" panose="020F0502020204030204" pitchFamily="34" charset="0"/>
                    <a:cs typeface="Calibri" panose="020F0502020204030204" pitchFamily="34" charset="0"/>
                  </a:rPr>
                  <a:t>2</a:t>
                </a:r>
                <a:r>
                  <a:rPr lang="el-GR" sz="1900" dirty="0">
                    <a:effectLst/>
                    <a:latin typeface="Calibri" panose="020F0502020204030204" pitchFamily="34" charset="0"/>
                    <a:ea typeface="Calibri" panose="020F0502020204030204" pitchFamily="34" charset="0"/>
                    <a:cs typeface="Calibri" panose="020F0502020204030204" pitchFamily="34" charset="0"/>
                  </a:rPr>
                  <a:t>, Κ</a:t>
                </a:r>
                <a:r>
                  <a:rPr lang="el-GR" sz="1900" baseline="-25000" dirty="0">
                    <a:effectLst/>
                    <a:latin typeface="Calibri" panose="020F0502020204030204" pitchFamily="34" charset="0"/>
                    <a:ea typeface="Calibri" panose="020F0502020204030204" pitchFamily="34" charset="0"/>
                    <a:cs typeface="Calibri" panose="020F0502020204030204" pitchFamily="34" charset="0"/>
                  </a:rPr>
                  <a:t>1 </a:t>
                </a:r>
                <a:r>
                  <a:rPr lang="el-GR" sz="1900" dirty="0">
                    <a:effectLst/>
                    <a:latin typeface="Calibri" panose="020F0502020204030204" pitchFamily="34" charset="0"/>
                    <a:ea typeface="Calibri" panose="020F0502020204030204" pitchFamily="34" charset="0"/>
                    <a:cs typeface="Calibri" panose="020F0502020204030204" pitchFamily="34" charset="0"/>
                  </a:rPr>
                  <a:t>και Ο</a:t>
                </a:r>
                <a:r>
                  <a:rPr lang="el-GR" sz="1900" baseline="-25000" dirty="0">
                    <a:effectLst/>
                    <a:latin typeface="Calibri" panose="020F0502020204030204" pitchFamily="34" charset="0"/>
                    <a:ea typeface="Calibri" panose="020F0502020204030204" pitchFamily="34" charset="0"/>
                    <a:cs typeface="Calibri" panose="020F0502020204030204" pitchFamily="34" charset="0"/>
                  </a:rPr>
                  <a:t>1</a:t>
                </a:r>
                <a:r>
                  <a:rPr lang="el-GR" sz="1900" dirty="0">
                    <a:effectLst/>
                    <a:latin typeface="Calibri" panose="020F0502020204030204" pitchFamily="34" charset="0"/>
                    <a:ea typeface="Calibri" panose="020F0502020204030204" pitchFamily="34" charset="0"/>
                    <a:cs typeface="Calibri" panose="020F0502020204030204" pitchFamily="34" charset="0"/>
                  </a:rPr>
                  <a:t> και κάνοντας χρήση της παραμέτρου (</a:t>
                </a:r>
                <a:r>
                  <a:rPr lang="en-US" sz="1900" dirty="0">
                    <a:effectLst/>
                    <a:latin typeface="Calibri" panose="020F0502020204030204" pitchFamily="34" charset="0"/>
                    <a:ea typeface="Calibri" panose="020F0502020204030204" pitchFamily="34" charset="0"/>
                    <a:cs typeface="Calibri" panose="020F0502020204030204" pitchFamily="34" charset="0"/>
                  </a:rPr>
                  <a:t>F</a:t>
                </a:r>
                <a:r>
                  <a:rPr lang="el-GR" sz="1900" dirty="0">
                    <a:effectLst/>
                    <a:latin typeface="Calibri" panose="020F0502020204030204" pitchFamily="34" charset="0"/>
                    <a:ea typeface="Calibri" panose="020F0502020204030204" pitchFamily="34" charset="0"/>
                    <a:cs typeface="Calibri" panose="020F0502020204030204" pitchFamily="34" charset="0"/>
                  </a:rPr>
                  <a:t>) διακρίνονται οι διαφορετικοί τέσσερις τύποι παλίρροιας:</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l-GR" sz="2000" b="1" i="1">
                        <a:effectLst/>
                        <a:latin typeface="Cambria Math" panose="02040503050406030204" pitchFamily="18" charset="0"/>
                        <a:ea typeface="Calibri" panose="020F0502020204030204" pitchFamily="34" charset="0"/>
                        <a:cs typeface="Calibri" panose="020F0502020204030204" pitchFamily="34" charset="0"/>
                      </a:rPr>
                      <m:t>𝑭</m:t>
                    </m:r>
                    <m:r>
                      <a:rPr lang="el-GR" sz="2000" b="1" i="1">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effectLst/>
                                <a:latin typeface="Cambria Math" panose="02040503050406030204" pitchFamily="18" charset="0"/>
                                <a:ea typeface="Calibri" panose="020F0502020204030204" pitchFamily="34" charset="0"/>
                                <a:cs typeface="Calibri" panose="020F0502020204030204" pitchFamily="34" charset="0"/>
                              </a:rPr>
                              <m:t>𝑲</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𝟏</m:t>
                            </m:r>
                          </m:sub>
                        </m:sSub>
                        <m:r>
                          <a:rPr lang="el-GR" sz="2000" b="1"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effectLst/>
                                <a:latin typeface="Cambria Math" panose="02040503050406030204" pitchFamily="18" charset="0"/>
                                <a:ea typeface="Calibri" panose="020F0502020204030204" pitchFamily="34" charset="0"/>
                                <a:cs typeface="Calibri" panose="020F0502020204030204" pitchFamily="34" charset="0"/>
                              </a:rPr>
                              <m:t>𝑶</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𝟏</m:t>
                            </m:r>
                          </m:sub>
                        </m:sSub>
                      </m:num>
                      <m:den>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effectLst/>
                                <a:latin typeface="Cambria Math" panose="02040503050406030204" pitchFamily="18" charset="0"/>
                                <a:ea typeface="Calibri" panose="020F0502020204030204" pitchFamily="34" charset="0"/>
                                <a:cs typeface="Calibri" panose="020F0502020204030204" pitchFamily="34" charset="0"/>
                              </a:rPr>
                              <m:t>𝑴</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𝟐</m:t>
                            </m:r>
                          </m:sub>
                        </m:sSub>
                        <m:r>
                          <a:rPr lang="el-GR" sz="2000" b="1"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effectLst/>
                                <a:latin typeface="Cambria Math" panose="02040503050406030204" pitchFamily="18" charset="0"/>
                                <a:ea typeface="Calibri" panose="020F0502020204030204" pitchFamily="34" charset="0"/>
                                <a:cs typeface="Calibri" panose="020F0502020204030204" pitchFamily="34" charset="0"/>
                              </a:rPr>
                              <m:t>𝑺</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𝟐</m:t>
                            </m:r>
                          </m:sub>
                        </m:sSub>
                      </m:den>
                    </m:f>
                  </m:oMath>
                </a14:m>
                <a:r>
                  <a:rPr lang="el-GR" sz="19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n-GB" sz="1900" b="1" dirty="0">
                    <a:effectLst/>
                    <a:latin typeface="Calibri" panose="020F0502020204030204" pitchFamily="34" charset="0"/>
                    <a:ea typeface="Calibri" panose="020F0502020204030204" pitchFamily="34" charset="0"/>
                    <a:cs typeface="Calibri" panose="020F0502020204030204" pitchFamily="34" charset="0"/>
                  </a:rPr>
                  <a:t>F</a:t>
                </a:r>
                <a:r>
                  <a:rPr lang="el-GR" sz="1900" b="1" dirty="0">
                    <a:effectLst/>
                    <a:latin typeface="Calibri" panose="020F0502020204030204" pitchFamily="34" charset="0"/>
                    <a:ea typeface="Calibri" panose="020F0502020204030204" pitchFamily="34" charset="0"/>
                    <a:cs typeface="Calibri" panose="020F0502020204030204" pitchFamily="34" charset="0"/>
                  </a:rPr>
                  <a:t>&lt; 0,25 - </a:t>
                </a:r>
                <a:r>
                  <a:rPr lang="en-GB" sz="1900" b="1" dirty="0">
                    <a:effectLst/>
                    <a:latin typeface="Calibri" panose="020F0502020204030204" pitchFamily="34" charset="0"/>
                    <a:ea typeface="Calibri" panose="020F0502020204030204" pitchFamily="34" charset="0"/>
                    <a:cs typeface="Calibri" panose="020F0502020204030204" pitchFamily="34" charset="0"/>
                  </a:rPr>
                  <a:t>H</a:t>
                </a:r>
                <a:r>
                  <a:rPr lang="el-GR" sz="1900" b="1" dirty="0">
                    <a:effectLst/>
                    <a:latin typeface="Calibri" panose="020F0502020204030204" pitchFamily="34" charset="0"/>
                    <a:ea typeface="Calibri" panose="020F0502020204030204" pitchFamily="34" charset="0"/>
                    <a:cs typeface="Calibri" panose="020F0502020204030204" pitchFamily="34" charset="0"/>
                  </a:rPr>
                  <a:t>μι-ημερήσια</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n-GB" sz="1900" i="1" dirty="0">
                    <a:effectLst/>
                    <a:latin typeface="Calibri" panose="020F0502020204030204" pitchFamily="34" charset="0"/>
                    <a:ea typeface="Calibri" panose="020F0502020204030204" pitchFamily="34" charset="0"/>
                    <a:cs typeface="Calibri" panose="020F0502020204030204" pitchFamily="34" charset="0"/>
                  </a:rPr>
                  <a:t>semi</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n-GB" sz="1900" i="1" dirty="0">
                    <a:effectLst/>
                    <a:latin typeface="Calibri" panose="020F0502020204030204" pitchFamily="34" charset="0"/>
                    <a:ea typeface="Calibri" panose="020F0502020204030204" pitchFamily="34" charset="0"/>
                    <a:cs typeface="Calibri" panose="020F0502020204030204" pitchFamily="34" charset="0"/>
                  </a:rPr>
                  <a:t>diurnal</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dirty="0">
                    <a:effectLst/>
                    <a:latin typeface="Calibri" panose="020F0502020204030204" pitchFamily="34" charset="0"/>
                    <a:ea typeface="Times New Roman" panose="02020603050405020304" pitchFamily="18" charset="0"/>
                    <a:cs typeface="Calibri" panose="020F0502020204030204" pitchFamily="34" charset="0"/>
                  </a:rPr>
                  <a:t> Παλίρροια με δ</a:t>
                </a:r>
                <a:r>
                  <a:rPr lang="el-GR" sz="1900" dirty="0">
                    <a:effectLst/>
                    <a:latin typeface="Calibri" panose="020F0502020204030204" pitchFamily="34" charset="0"/>
                    <a:ea typeface="Calibri" panose="020F0502020204030204" pitchFamily="34" charset="0"/>
                    <a:cs typeface="Calibri" panose="020F0502020204030204" pitchFamily="34" charset="0"/>
                  </a:rPr>
                  <a:t>ύο πλήμμες και δύο </a:t>
                </a:r>
                <a:r>
                  <a:rPr lang="el-GR" sz="1900" dirty="0" err="1">
                    <a:effectLst/>
                    <a:latin typeface="Calibri" panose="020F0502020204030204" pitchFamily="34" charset="0"/>
                    <a:ea typeface="Calibri" panose="020F0502020204030204" pitchFamily="34" charset="0"/>
                    <a:cs typeface="Calibri" panose="020F0502020204030204" pitchFamily="34" charset="0"/>
                  </a:rPr>
                  <a:t>ρηχίες</a:t>
                </a:r>
                <a:r>
                  <a:rPr lang="el-GR" sz="1900" dirty="0">
                    <a:effectLst/>
                    <a:latin typeface="Calibri" panose="020F0502020204030204" pitchFamily="34" charset="0"/>
                    <a:ea typeface="Calibri" panose="020F0502020204030204" pitchFamily="34" charset="0"/>
                    <a:cs typeface="Calibri" panose="020F0502020204030204" pitchFamily="34" charset="0"/>
                  </a:rPr>
                  <a:t> κάθε ημέρα, με το ίδιο περίπου ύψος. Το χρονικό διάστημα που μεσολαβεί μεταξύ της μεσουρανήσεως της Σελήνης και της αμέσως επομένης πλήμμης σε ένα τόπο είναι περίπου σταθερό. Το μέσο εύρος της παλίρροιας συζυγιών είναι </a:t>
                </a:r>
                <a:r>
                  <a:rPr lang="el-GR" sz="1900" b="1" i="0" u="none" strike="noStrike"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2·(M</a:t>
                </a:r>
                <a:r>
                  <a:rPr lang="el-GR" sz="1900" b="1" i="0" u="none" strike="noStrike" spc="0" baseline="-2500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2</a:t>
                </a:r>
                <a:r>
                  <a:rPr lang="el-GR" sz="1900" b="1" i="0" u="none" strike="noStrike"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+S</a:t>
                </a:r>
                <a:r>
                  <a:rPr lang="el-GR" sz="1900" b="1" i="0" u="none" strike="noStrike" spc="0" baseline="-2500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2</a:t>
                </a:r>
                <a:r>
                  <a:rPr lang="el-GR" sz="1900" b="1" i="0" u="none" strike="noStrike"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b="1" dirty="0">
                    <a:effectLst/>
                    <a:latin typeface="Calibri" panose="020F0502020204030204" pitchFamily="34" charset="0"/>
                    <a:ea typeface="Calibri" panose="020F0502020204030204" pitchFamily="34" charset="0"/>
                    <a:cs typeface="Calibri" panose="020F0502020204030204" pitchFamily="34" charset="0"/>
                  </a:rPr>
                  <a:t>0,25 &lt;</a:t>
                </a:r>
                <a:r>
                  <a:rPr lang="en-GB" sz="1900" b="1" dirty="0">
                    <a:effectLst/>
                    <a:latin typeface="Calibri" panose="020F0502020204030204" pitchFamily="34" charset="0"/>
                    <a:ea typeface="Calibri" panose="020F0502020204030204" pitchFamily="34" charset="0"/>
                    <a:cs typeface="Calibri" panose="020F0502020204030204" pitchFamily="34" charset="0"/>
                  </a:rPr>
                  <a:t>F</a:t>
                </a:r>
                <a:r>
                  <a:rPr lang="el-GR" sz="1900" b="1" dirty="0">
                    <a:effectLst/>
                    <a:latin typeface="Calibri" panose="020F0502020204030204" pitchFamily="34" charset="0"/>
                    <a:ea typeface="Calibri" panose="020F0502020204030204" pitchFamily="34" charset="0"/>
                    <a:cs typeface="Calibri" panose="020F0502020204030204" pitchFamily="34" charset="0"/>
                  </a:rPr>
                  <a:t>&lt; 1,5 - Μεικτή με επικράτηση της </a:t>
                </a:r>
                <a:r>
                  <a:rPr lang="el-GR" sz="1900" b="1" dirty="0" err="1">
                    <a:effectLst/>
                    <a:latin typeface="Calibri" panose="020F0502020204030204" pitchFamily="34" charset="0"/>
                    <a:ea typeface="Calibri" panose="020F0502020204030204" pitchFamily="34" charset="0"/>
                    <a:cs typeface="Calibri" panose="020F0502020204030204" pitchFamily="34" charset="0"/>
                  </a:rPr>
                  <a:t>Ημι</a:t>
                </a:r>
                <a:r>
                  <a:rPr lang="el-GR" sz="1900" b="1" dirty="0">
                    <a:effectLst/>
                    <a:latin typeface="Calibri" panose="020F0502020204030204" pitchFamily="34" charset="0"/>
                    <a:ea typeface="Calibri" panose="020F0502020204030204" pitchFamily="34" charset="0"/>
                    <a:cs typeface="Calibri" panose="020F0502020204030204" pitchFamily="34" charset="0"/>
                  </a:rPr>
                  <a:t>-ημερήσιας</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n-GB" sz="1900" i="1" dirty="0">
                    <a:effectLst/>
                    <a:latin typeface="Calibri" panose="020F0502020204030204" pitchFamily="34" charset="0"/>
                    <a:ea typeface="Calibri" panose="020F0502020204030204" pitchFamily="34" charset="0"/>
                    <a:cs typeface="Calibri" panose="020F0502020204030204" pitchFamily="34" charset="0"/>
                  </a:rPr>
                  <a:t>mixed</a:t>
                </a:r>
                <a:r>
                  <a:rPr lang="el-GR" sz="1900" i="1" dirty="0">
                    <a:effectLst/>
                    <a:latin typeface="Calibri" panose="020F0502020204030204" pitchFamily="34" charset="0"/>
                    <a:ea typeface="Calibri" panose="020F0502020204030204" pitchFamily="34" charset="0"/>
                    <a:cs typeface="Calibri" panose="020F0502020204030204" pitchFamily="34" charset="0"/>
                  </a:rPr>
                  <a:t>, </a:t>
                </a:r>
                <a:r>
                  <a:rPr lang="en-GB" sz="1900" i="1" dirty="0">
                    <a:effectLst/>
                    <a:latin typeface="Calibri" panose="020F0502020204030204" pitchFamily="34" charset="0"/>
                    <a:ea typeface="Calibri" panose="020F0502020204030204" pitchFamily="34" charset="0"/>
                    <a:cs typeface="Calibri" panose="020F0502020204030204" pitchFamily="34" charset="0"/>
                  </a:rPr>
                  <a:t>mainly semidiurnal</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dirty="0">
                    <a:effectLst/>
                    <a:latin typeface="Calibri" panose="020F0502020204030204" pitchFamily="34" charset="0"/>
                    <a:ea typeface="Times New Roman" panose="02020603050405020304" pitchFamily="18" charset="0"/>
                    <a:cs typeface="Calibri" panose="020F0502020204030204" pitchFamily="34" charset="0"/>
                  </a:rPr>
                  <a:t> Παλίρροια με δ</a:t>
                </a:r>
                <a:r>
                  <a:rPr lang="el-GR" sz="1900" dirty="0">
                    <a:effectLst/>
                    <a:latin typeface="Calibri" panose="020F0502020204030204" pitchFamily="34" charset="0"/>
                    <a:ea typeface="Calibri" panose="020F0502020204030204" pitchFamily="34" charset="0"/>
                    <a:cs typeface="Calibri" panose="020F0502020204030204" pitchFamily="34" charset="0"/>
                  </a:rPr>
                  <a:t>ύο πλήμμες και δύο </a:t>
                </a:r>
                <a:r>
                  <a:rPr lang="el-GR" sz="1900" dirty="0" err="1">
                    <a:effectLst/>
                    <a:latin typeface="Calibri" panose="020F0502020204030204" pitchFamily="34" charset="0"/>
                    <a:ea typeface="Calibri" panose="020F0502020204030204" pitchFamily="34" charset="0"/>
                    <a:cs typeface="Calibri" panose="020F0502020204030204" pitchFamily="34" charset="0"/>
                  </a:rPr>
                  <a:t>ρηχίες</a:t>
                </a:r>
                <a:r>
                  <a:rPr lang="el-GR" sz="1900" dirty="0">
                    <a:effectLst/>
                    <a:latin typeface="Calibri" panose="020F0502020204030204" pitchFamily="34" charset="0"/>
                    <a:ea typeface="Calibri" panose="020F0502020204030204" pitchFamily="34" charset="0"/>
                    <a:cs typeface="Calibri" panose="020F0502020204030204" pitchFamily="34" charset="0"/>
                  </a:rPr>
                  <a:t> κάθε ημέρα, οι οποίες παρουσιάζουν ανισότητες στα </a:t>
                </a:r>
                <a:r>
                  <a:rPr lang="el-GR" sz="1900" dirty="0" err="1">
                    <a:effectLst/>
                    <a:latin typeface="Calibri" panose="020F0502020204030204" pitchFamily="34" charset="0"/>
                    <a:ea typeface="Calibri" panose="020F0502020204030204" pitchFamily="34" charset="0"/>
                    <a:cs typeface="Calibri" panose="020F0502020204030204" pitchFamily="34" charset="0"/>
                  </a:rPr>
                  <a:t>ύμη</a:t>
                </a:r>
                <a:r>
                  <a:rPr lang="el-GR" sz="1900" dirty="0">
                    <a:effectLst/>
                    <a:latin typeface="Calibri" panose="020F0502020204030204" pitchFamily="34" charset="0"/>
                    <a:ea typeface="Calibri" panose="020F0502020204030204" pitchFamily="34" charset="0"/>
                    <a:cs typeface="Calibri" panose="020F0502020204030204" pitchFamily="34" charset="0"/>
                  </a:rPr>
                  <a:t> και τους χρόνους. Οι μέγιστες τιμές λαμβάνονται μετά τη διέλευση της Σελήνης από το μέγιστο της αποκλίσεώς της. Το μέσο εύρος παλίρροιας συζυγιών είναι </a:t>
                </a:r>
                <a:r>
                  <a:rPr lang="el-GR" sz="1900" b="1" i="0" u="none" strike="noStrike"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2·(M</a:t>
                </a:r>
                <a:r>
                  <a:rPr lang="el-GR" sz="1900" b="1" i="0" u="none" strike="noStrike" spc="0" baseline="-2500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2</a:t>
                </a:r>
                <a:r>
                  <a:rPr lang="el-GR" sz="1900" b="1" i="0" u="none" strike="noStrike"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+S</a:t>
                </a:r>
                <a:r>
                  <a:rPr lang="el-GR" sz="1900" b="1" i="0" u="none" strike="noStrike" spc="0" baseline="-2500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2</a:t>
                </a:r>
                <a:r>
                  <a:rPr lang="el-GR" sz="1900" b="1" i="0" u="none" strike="noStrike"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b="1" dirty="0">
                    <a:effectLst/>
                    <a:latin typeface="Calibri" panose="020F0502020204030204" pitchFamily="34" charset="0"/>
                    <a:ea typeface="Calibri" panose="020F0502020204030204" pitchFamily="34" charset="0"/>
                    <a:cs typeface="Calibri" panose="020F0502020204030204" pitchFamily="34" charset="0"/>
                  </a:rPr>
                  <a:t>1,5 &lt;</a:t>
                </a:r>
                <a:r>
                  <a:rPr lang="en-GB" sz="1900" b="1" dirty="0">
                    <a:effectLst/>
                    <a:latin typeface="Calibri" panose="020F0502020204030204" pitchFamily="34" charset="0"/>
                    <a:ea typeface="Calibri" panose="020F0502020204030204" pitchFamily="34" charset="0"/>
                    <a:cs typeface="Calibri" panose="020F0502020204030204" pitchFamily="34" charset="0"/>
                  </a:rPr>
                  <a:t>F</a:t>
                </a:r>
                <a:r>
                  <a:rPr lang="el-GR" sz="1900" b="1" dirty="0">
                    <a:effectLst/>
                    <a:latin typeface="Calibri" panose="020F0502020204030204" pitchFamily="34" charset="0"/>
                    <a:ea typeface="Calibri" panose="020F0502020204030204" pitchFamily="34" charset="0"/>
                    <a:cs typeface="Calibri" panose="020F0502020204030204" pitchFamily="34" charset="0"/>
                  </a:rPr>
                  <a:t>&lt; 3 - Μεικτή με επικράτηση της Ημερήσιας</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n-GB" sz="1900" i="1" dirty="0">
                    <a:effectLst/>
                    <a:latin typeface="Calibri" panose="020F0502020204030204" pitchFamily="34" charset="0"/>
                    <a:ea typeface="Calibri" panose="020F0502020204030204" pitchFamily="34" charset="0"/>
                    <a:cs typeface="Calibri" panose="020F0502020204030204" pitchFamily="34" charset="0"/>
                  </a:rPr>
                  <a:t>mixed</a:t>
                </a:r>
                <a:r>
                  <a:rPr lang="el-GR" sz="1900" i="1" dirty="0">
                    <a:effectLst/>
                    <a:latin typeface="Calibri" panose="020F0502020204030204" pitchFamily="34" charset="0"/>
                    <a:ea typeface="Calibri" panose="020F0502020204030204" pitchFamily="34" charset="0"/>
                    <a:cs typeface="Calibri" panose="020F0502020204030204" pitchFamily="34" charset="0"/>
                  </a:rPr>
                  <a:t>, </a:t>
                </a:r>
                <a:r>
                  <a:rPr lang="en-GB" sz="1900" i="1" dirty="0">
                    <a:effectLst/>
                    <a:latin typeface="Calibri" panose="020F0502020204030204" pitchFamily="34" charset="0"/>
                    <a:ea typeface="Calibri" panose="020F0502020204030204" pitchFamily="34" charset="0"/>
                    <a:cs typeface="Calibri" panose="020F0502020204030204" pitchFamily="34" charset="0"/>
                  </a:rPr>
                  <a:t>mainly </a:t>
                </a:r>
                <a:r>
                  <a:rPr lang="en-GB" sz="1900" i="1" dirty="0" err="1">
                    <a:effectLst/>
                    <a:latin typeface="Calibri" panose="020F0502020204030204" pitchFamily="34" charset="0"/>
                    <a:ea typeface="Calibri" panose="020F0502020204030204" pitchFamily="34" charset="0"/>
                    <a:cs typeface="Calibri" panose="020F0502020204030204" pitchFamily="34" charset="0"/>
                  </a:rPr>
                  <a:t>mainly</a:t>
                </a:r>
                <a:r>
                  <a:rPr lang="en-GB" sz="1900" i="1" dirty="0">
                    <a:effectLst/>
                    <a:latin typeface="Calibri" panose="020F0502020204030204" pitchFamily="34" charset="0"/>
                    <a:ea typeface="Calibri" panose="020F0502020204030204" pitchFamily="34" charset="0"/>
                    <a:cs typeface="Calibri" panose="020F0502020204030204" pitchFamily="34" charset="0"/>
                  </a:rPr>
                  <a:t> diurnal</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l-GR" sz="1900" dirty="0">
                    <a:effectLst/>
                    <a:latin typeface="Calibri" panose="020F0502020204030204" pitchFamily="34" charset="0"/>
                    <a:ea typeface="Calibri" panose="020F0502020204030204" pitchFamily="34" charset="0"/>
                    <a:cs typeface="Calibri" panose="020F0502020204030204" pitchFamily="34" charset="0"/>
                  </a:rPr>
                  <a:t>: Παλίρροια με διαφορετικές στάθμες τόσο ως προς τη πλήμμη όσο και ως προς τη </a:t>
                </a:r>
                <a:r>
                  <a:rPr lang="el-GR" sz="1900" dirty="0" err="1">
                    <a:effectLst/>
                    <a:latin typeface="Calibri" panose="020F0502020204030204" pitchFamily="34" charset="0"/>
                    <a:ea typeface="Calibri" panose="020F0502020204030204" pitchFamily="34" charset="0"/>
                    <a:cs typeface="Calibri" panose="020F0502020204030204" pitchFamily="34" charset="0"/>
                  </a:rPr>
                  <a:t>ρηχία</a:t>
                </a:r>
                <a:r>
                  <a:rPr lang="el-GR" sz="1900" dirty="0">
                    <a:effectLst/>
                    <a:latin typeface="Calibri" panose="020F0502020204030204" pitchFamily="34" charset="0"/>
                    <a:ea typeface="Calibri" panose="020F0502020204030204" pitchFamily="34" charset="0"/>
                    <a:cs typeface="Calibri" panose="020F0502020204030204" pitchFamily="34" charset="0"/>
                  </a:rPr>
                  <a:t> και με μη-κανονικότητα στην χρονική απόσταση εμφάνισης τους εντός μια σεληνιακής ημέρας που φθάνει στο ακραίο σημείο με τη παρουσία μόνο μιας πλήμμης και μιας </a:t>
                </a:r>
                <a:r>
                  <a:rPr lang="el-GR" sz="1900" dirty="0" err="1">
                    <a:effectLst/>
                    <a:latin typeface="Calibri" panose="020F0502020204030204" pitchFamily="34" charset="0"/>
                    <a:ea typeface="Calibri" panose="020F0502020204030204" pitchFamily="34" charset="0"/>
                    <a:cs typeface="Calibri" panose="020F0502020204030204" pitchFamily="34" charset="0"/>
                  </a:rPr>
                  <a:t>ρηχίας</a:t>
                </a:r>
                <a:r>
                  <a:rPr lang="el-GR" sz="1900" dirty="0">
                    <a:effectLst/>
                    <a:latin typeface="Calibri" panose="020F0502020204030204" pitchFamily="34" charset="0"/>
                    <a:ea typeface="Calibri" panose="020F0502020204030204" pitchFamily="34" charset="0"/>
                    <a:cs typeface="Calibri" panose="020F0502020204030204" pitchFamily="34" charset="0"/>
                  </a:rPr>
                  <a:t> (ορισμένες ημέρες μετά τη διέλευση της Σελήνης από τη μέγιστη απόκλισή της). Το μέσο εύρος παλίρροιας συζυγιών είναι </a:t>
                </a:r>
                <a:r>
                  <a:rPr lang="el-GR" sz="1900" b="1" i="0" u="none" strike="noStrike"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2·(Κ1+Ο1).</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n-GB" sz="1900" b="1" dirty="0">
                    <a:effectLst/>
                    <a:latin typeface="Calibri" panose="020F0502020204030204" pitchFamily="34" charset="0"/>
                    <a:ea typeface="Calibri" panose="020F0502020204030204" pitchFamily="34" charset="0"/>
                    <a:cs typeface="Calibri" panose="020F0502020204030204" pitchFamily="34" charset="0"/>
                  </a:rPr>
                  <a:t>F</a:t>
                </a:r>
                <a:r>
                  <a:rPr lang="el-GR" sz="1900" b="1" dirty="0">
                    <a:effectLst/>
                    <a:latin typeface="Calibri" panose="020F0502020204030204" pitchFamily="34" charset="0"/>
                    <a:ea typeface="Calibri" panose="020F0502020204030204" pitchFamily="34" charset="0"/>
                    <a:cs typeface="Calibri" panose="020F0502020204030204" pitchFamily="34" charset="0"/>
                  </a:rPr>
                  <a:t>&gt; 3 - Ημερήσια</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n-GB" sz="1900" i="1" dirty="0">
                    <a:effectLst/>
                    <a:latin typeface="Calibri" panose="020F0502020204030204" pitchFamily="34" charset="0"/>
                    <a:ea typeface="Calibri" panose="020F0502020204030204" pitchFamily="34" charset="0"/>
                    <a:cs typeface="Calibri" panose="020F0502020204030204" pitchFamily="34" charset="0"/>
                  </a:rPr>
                  <a:t>diurnal</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l-GR" sz="1900" dirty="0">
                    <a:effectLst/>
                    <a:latin typeface="Calibri" panose="020F0502020204030204" pitchFamily="34" charset="0"/>
                    <a:ea typeface="Calibri" panose="020F0502020204030204" pitchFamily="34" charset="0"/>
                    <a:cs typeface="Calibri" panose="020F0502020204030204" pitchFamily="34" charset="0"/>
                  </a:rPr>
                  <a:t>: Μία πλήμμη και μία </a:t>
                </a:r>
                <a:r>
                  <a:rPr lang="el-GR" sz="1900" dirty="0" err="1">
                    <a:effectLst/>
                    <a:latin typeface="Calibri" panose="020F0502020204030204" pitchFamily="34" charset="0"/>
                    <a:ea typeface="Calibri" panose="020F0502020204030204" pitchFamily="34" charset="0"/>
                    <a:cs typeface="Calibri" panose="020F0502020204030204" pitchFamily="34" charset="0"/>
                  </a:rPr>
                  <a:t>ρηχία</a:t>
                </a:r>
                <a:r>
                  <a:rPr lang="el-GR" sz="1900" dirty="0">
                    <a:effectLst/>
                    <a:latin typeface="Calibri" panose="020F0502020204030204" pitchFamily="34" charset="0"/>
                    <a:ea typeface="Calibri" panose="020F0502020204030204" pitchFamily="34" charset="0"/>
                    <a:cs typeface="Calibri" panose="020F0502020204030204" pitchFamily="34" charset="0"/>
                  </a:rPr>
                  <a:t> καθημερινά με εξαφανιζόμενο σχεδόν τον </a:t>
                </a:r>
                <a:r>
                  <a:rPr lang="el-GR" sz="1900" dirty="0" err="1">
                    <a:effectLst/>
                    <a:latin typeface="Calibri" panose="020F0502020204030204" pitchFamily="34" charset="0"/>
                    <a:ea typeface="Calibri" panose="020F0502020204030204" pitchFamily="34" charset="0"/>
                    <a:cs typeface="Calibri" panose="020F0502020204030204" pitchFamily="34" charset="0"/>
                  </a:rPr>
                  <a:t>ημι</a:t>
                </a:r>
                <a:r>
                  <a:rPr lang="el-GR" sz="1900" dirty="0">
                    <a:effectLst/>
                    <a:latin typeface="Calibri" panose="020F0502020204030204" pitchFamily="34" charset="0"/>
                    <a:ea typeface="Calibri" panose="020F0502020204030204" pitchFamily="34" charset="0"/>
                    <a:cs typeface="Calibri" panose="020F0502020204030204" pitchFamily="34" charset="0"/>
                  </a:rPr>
                  <a:t>-ημερήσιο τύπο. Στις παλίρροιες τετραγωνισμού, όταν η Σελήνη έχει διέλθει από τον Ισημερινό επίπεδο να συμβούν δύο πλήμμες και δύο </a:t>
                </a:r>
                <a:r>
                  <a:rPr lang="el-GR" sz="1900" dirty="0" err="1">
                    <a:effectLst/>
                    <a:latin typeface="Calibri" panose="020F0502020204030204" pitchFamily="34" charset="0"/>
                    <a:ea typeface="Calibri" panose="020F0502020204030204" pitchFamily="34" charset="0"/>
                    <a:cs typeface="Calibri" panose="020F0502020204030204" pitchFamily="34" charset="0"/>
                  </a:rPr>
                  <a:t>ρηχίες</a:t>
                </a:r>
                <a:r>
                  <a:rPr lang="el-GR" sz="1900" dirty="0">
                    <a:effectLst/>
                    <a:latin typeface="Calibri" panose="020F0502020204030204" pitchFamily="34" charset="0"/>
                    <a:ea typeface="Calibri" panose="020F0502020204030204" pitchFamily="34" charset="0"/>
                    <a:cs typeface="Calibri" panose="020F0502020204030204" pitchFamily="34" charset="0"/>
                  </a:rPr>
                  <a:t>. Το μέσο εύρος της παλίρροιας συζυγιών είναι 2·(Κ1+Ο1).</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3CB98B6-3348-461A-ACB4-EC444364AFDE}"/>
                  </a:ext>
                </a:extLst>
              </p:cNvPr>
              <p:cNvSpPr txBox="1">
                <a:spLocks noRot="1" noChangeAspect="1" noMove="1" noResize="1" noEditPoints="1" noAdjustHandles="1" noChangeArrowheads="1" noChangeShapeType="1" noTextEdit="1"/>
              </p:cNvSpPr>
              <p:nvPr/>
            </p:nvSpPr>
            <p:spPr>
              <a:xfrm>
                <a:off x="222336" y="464968"/>
                <a:ext cx="11747327" cy="6393032"/>
              </a:xfrm>
              <a:prstGeom prst="rect">
                <a:avLst/>
              </a:prstGeom>
              <a:blipFill>
                <a:blip r:embed="rId2"/>
                <a:stretch>
                  <a:fillRect l="-467" t="-381" r="-778" b="-1144"/>
                </a:stretch>
              </a:blipFill>
            </p:spPr>
            <p:txBody>
              <a:bodyPr/>
              <a:lstStyle/>
              <a:p>
                <a:r>
                  <a:rPr lang="en-US">
                    <a:noFill/>
                  </a:rPr>
                  <a:t> </a:t>
                </a:r>
              </a:p>
            </p:txBody>
          </p:sp>
        </mc:Fallback>
      </mc:AlternateContent>
    </p:spTree>
    <p:extLst>
      <p:ext uri="{BB962C8B-B14F-4D97-AF65-F5344CB8AC3E}">
        <p14:creationId xmlns:p14="http://schemas.microsoft.com/office/powerpoint/2010/main" val="349138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D9F7F7-9DC0-44F0-A58C-CE4AC6A122A9}"/>
              </a:ext>
            </a:extLst>
          </p:cNvPr>
          <p:cNvSpPr txBox="1"/>
          <p:nvPr/>
        </p:nvSpPr>
        <p:spPr>
          <a:xfrm>
            <a:off x="189978" y="101422"/>
            <a:ext cx="11812043" cy="6655155"/>
          </a:xfrm>
          <a:prstGeom prst="rect">
            <a:avLst/>
          </a:prstGeom>
          <a:noFill/>
        </p:spPr>
        <p:txBody>
          <a:bodyPr wrap="square">
            <a:spAutoFit/>
          </a:bodyPr>
          <a:lstStyle/>
          <a:p>
            <a:pPr algn="ctr">
              <a:lnSpc>
                <a:spcPct val="107000"/>
              </a:lnSpc>
              <a:spcAft>
                <a:spcPts val="800"/>
              </a:spcAft>
            </a:pPr>
            <a:r>
              <a:rPr lang="el-GR" sz="2400" b="1" cap="all"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δυναμική θεωρία των παλιρροιών</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 </a:t>
            </a:r>
            <a:r>
              <a:rPr lang="el-GR" sz="1900" dirty="0">
                <a:effectLst/>
                <a:latin typeface="Calibri" panose="020F0502020204030204" pitchFamily="34" charset="0"/>
                <a:ea typeface="Calibri" panose="020F0502020204030204" pitchFamily="34" charset="0"/>
                <a:cs typeface="Calibri" panose="020F0502020204030204" pitchFamily="34" charset="0"/>
              </a:rPr>
              <a:t>Μεταξύ όμως των προβλέψεων σύμφωνα με τη θεωρία της </a:t>
            </a:r>
            <a:r>
              <a:rPr lang="el-GR" sz="1900" b="1" dirty="0">
                <a:effectLst/>
                <a:latin typeface="Calibri" panose="020F0502020204030204" pitchFamily="34" charset="0"/>
                <a:ea typeface="Calibri" panose="020F0502020204030204" pitchFamily="34" charset="0"/>
                <a:cs typeface="Calibri" panose="020F0502020204030204" pitchFamily="34" charset="0"/>
              </a:rPr>
              <a:t>στατικής παλίρροιας</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n-US" sz="1900" i="1" dirty="0">
                <a:effectLst/>
                <a:latin typeface="Calibri" panose="020F0502020204030204" pitchFamily="34" charset="0"/>
                <a:ea typeface="Calibri" panose="020F0502020204030204" pitchFamily="34" charset="0"/>
                <a:cs typeface="Calibri" panose="020F0502020204030204" pitchFamily="34" charset="0"/>
              </a:rPr>
              <a:t>equilibrium tidal theory</a:t>
            </a:r>
            <a:r>
              <a:rPr lang="el-GR" sz="1900" i="1" dirty="0">
                <a:effectLst/>
                <a:latin typeface="Calibri" panose="020F0502020204030204" pitchFamily="34" charset="0"/>
                <a:ea typeface="Calibri" panose="020F0502020204030204" pitchFamily="34" charset="0"/>
                <a:cs typeface="Calibri" panose="020F0502020204030204" pitchFamily="34" charset="0"/>
              </a:rPr>
              <a:t>) </a:t>
            </a:r>
            <a:r>
              <a:rPr lang="el-GR" sz="1900" dirty="0">
                <a:effectLst/>
                <a:latin typeface="Calibri" panose="020F0502020204030204" pitchFamily="34" charset="0"/>
                <a:ea typeface="Calibri" panose="020F0502020204030204" pitchFamily="34" charset="0"/>
                <a:cs typeface="Calibri" panose="020F0502020204030204" pitchFamily="34" charset="0"/>
              </a:rPr>
              <a:t>και της παρατηρούμενης </a:t>
            </a:r>
            <a:r>
              <a:rPr lang="el-GR" sz="1900" b="1" dirty="0">
                <a:effectLst/>
                <a:latin typeface="Calibri" panose="020F0502020204030204" pitchFamily="34" charset="0"/>
                <a:ea typeface="Calibri" panose="020F0502020204030204" pitchFamily="34" charset="0"/>
                <a:cs typeface="Calibri" panose="020F0502020204030204" pitchFamily="34" charset="0"/>
              </a:rPr>
              <a:t>πραγματικής παλίρροιας</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n-US" sz="1900" i="1" dirty="0">
                <a:effectLst/>
                <a:latin typeface="Calibri" panose="020F0502020204030204" pitchFamily="34" charset="0"/>
                <a:ea typeface="Calibri" panose="020F0502020204030204" pitchFamily="34" charset="0"/>
                <a:cs typeface="Calibri" panose="020F0502020204030204" pitchFamily="34" charset="0"/>
              </a:rPr>
              <a:t>actual tide</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l-GR" sz="1900" dirty="0">
                <a:effectLst/>
                <a:latin typeface="Calibri" panose="020F0502020204030204" pitchFamily="34" charset="0"/>
                <a:ea typeface="Calibri" panose="020F0502020204030204" pitchFamily="34" charset="0"/>
                <a:cs typeface="Calibri" panose="020F0502020204030204" pitchFamily="34" charset="0"/>
              </a:rPr>
              <a:t> υπάρχουν σημαντικές αποκλίσεις, οι οποίες οφείλονται σε μια σειρά από λόγους, μεταξύ των οποίων οι κυριότεροι είναι (</a:t>
            </a:r>
            <a:r>
              <a:rPr lang="en-US" sz="1900" dirty="0" err="1">
                <a:effectLst/>
                <a:latin typeface="Calibri" panose="020F0502020204030204" pitchFamily="34" charset="0"/>
                <a:ea typeface="Calibri" panose="020F0502020204030204" pitchFamily="34" charset="0"/>
                <a:cs typeface="Calibri" panose="020F0502020204030204" pitchFamily="34" charset="0"/>
              </a:rPr>
              <a:t>Defant</a:t>
            </a:r>
            <a:r>
              <a:rPr lang="el-GR" sz="1900" dirty="0">
                <a:effectLst/>
                <a:latin typeface="Calibri" panose="020F0502020204030204" pitchFamily="34" charset="0"/>
                <a:ea typeface="Calibri" panose="020F0502020204030204" pitchFamily="34" charset="0"/>
                <a:cs typeface="Calibri" panose="020F0502020204030204" pitchFamily="34" charset="0"/>
              </a:rPr>
              <a:t> 1961, </a:t>
            </a:r>
            <a:r>
              <a:rPr lang="en-US" sz="1900" dirty="0">
                <a:effectLst/>
                <a:latin typeface="Calibri" panose="020F0502020204030204" pitchFamily="34" charset="0"/>
                <a:ea typeface="Calibri" panose="020F0502020204030204" pitchFamily="34" charset="0"/>
                <a:cs typeface="Calibri" panose="020F0502020204030204" pitchFamily="34" charset="0"/>
              </a:rPr>
              <a:t>Parker</a:t>
            </a:r>
            <a:r>
              <a:rPr lang="el-GR" sz="1900" dirty="0">
                <a:effectLst/>
                <a:latin typeface="Calibri" panose="020F0502020204030204" pitchFamily="34" charset="0"/>
                <a:ea typeface="Calibri" panose="020F0502020204030204" pitchFamily="34" charset="0"/>
                <a:cs typeface="Calibri" panose="020F0502020204030204" pitchFamily="34" charset="0"/>
              </a:rPr>
              <a:t> 2007):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rabicPeriod"/>
            </a:pP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n-US" sz="1900" dirty="0">
                <a:effectLst/>
                <a:latin typeface="Calibri" panose="020F0502020204030204" pitchFamily="34" charset="0"/>
                <a:ea typeface="Calibri" panose="020F0502020204030204" pitchFamily="34" charset="0"/>
                <a:cs typeface="Calibri" panose="020F0502020204030204" pitchFamily="34" charset="0"/>
              </a:rPr>
              <a:t>T</a:t>
            </a:r>
            <a:r>
              <a:rPr lang="el-GR" sz="1900" dirty="0">
                <a:effectLst/>
                <a:latin typeface="Calibri" panose="020F0502020204030204" pitchFamily="34" charset="0"/>
                <a:ea typeface="Calibri" panose="020F0502020204030204" pitchFamily="34" charset="0"/>
                <a:cs typeface="Calibri" panose="020F0502020204030204" pitchFamily="34" charset="0"/>
              </a:rPr>
              <a:t>ο μήκος κύματος των παλιρροιακών κυμάτων είναι μακρύ σε σχέση με το βάθος των ωκεανών, έτσι ταξιδεύουν ως ρηχά κύματα με τη ταχύτητά τους να διέπετε από τη σχέση των ρηχών νερών </a:t>
            </a:r>
            <a:r>
              <a:rPr lang="en-US" sz="1900" dirty="0">
                <a:effectLst/>
                <a:latin typeface="Calibri" panose="020F0502020204030204" pitchFamily="34" charset="0"/>
                <a:ea typeface="Calibri" panose="020F0502020204030204" pitchFamily="34" charset="0"/>
                <a:cs typeface="Calibri" panose="020F0502020204030204" pitchFamily="34" charset="0"/>
              </a:rPr>
              <a:t>C</a:t>
            </a:r>
            <a:r>
              <a:rPr lang="el-GR" sz="1900" dirty="0">
                <a:effectLst/>
                <a:latin typeface="Calibri" panose="020F0502020204030204" pitchFamily="34" charset="0"/>
                <a:ea typeface="Calibri" panose="020F0502020204030204" pitchFamily="34" charset="0"/>
                <a:cs typeface="Calibri" panose="020F0502020204030204" pitchFamily="34" charset="0"/>
              </a:rPr>
              <a:t> = (</a:t>
            </a:r>
            <a:r>
              <a:rPr lang="en-US" sz="1900" dirty="0">
                <a:effectLst/>
                <a:latin typeface="Calibri" panose="020F0502020204030204" pitchFamily="34" charset="0"/>
                <a:ea typeface="Calibri" panose="020F0502020204030204" pitchFamily="34" charset="0"/>
                <a:cs typeface="Calibri" panose="020F0502020204030204" pitchFamily="34" charset="0"/>
              </a:rPr>
              <a:t>g</a:t>
            </a:r>
            <a:r>
              <a:rPr lang="el-GR" sz="1900" dirty="0">
                <a:effectLst/>
                <a:latin typeface="Calibri" panose="020F0502020204030204" pitchFamily="34" charset="0"/>
                <a:ea typeface="Calibri" panose="020F0502020204030204" pitchFamily="34" charset="0"/>
                <a:cs typeface="Calibri" panose="020F0502020204030204" pitchFamily="34" charset="0"/>
              </a:rPr>
              <a:t>·</a:t>
            </a:r>
            <a:r>
              <a:rPr lang="en-US" sz="1900" dirty="0">
                <a:effectLst/>
                <a:latin typeface="Calibri" panose="020F0502020204030204" pitchFamily="34" charset="0"/>
                <a:ea typeface="Calibri" panose="020F0502020204030204" pitchFamily="34" charset="0"/>
                <a:cs typeface="Calibri" panose="020F0502020204030204" pitchFamily="34" charset="0"/>
              </a:rPr>
              <a:t>d</a:t>
            </a:r>
            <a:r>
              <a:rPr lang="el-GR" sz="1900" dirty="0">
                <a:effectLst/>
                <a:latin typeface="Calibri" panose="020F0502020204030204" pitchFamily="34" charset="0"/>
                <a:ea typeface="Calibri" panose="020F0502020204030204" pitchFamily="34" charset="0"/>
                <a:cs typeface="Calibri" panose="020F0502020204030204" pitchFamily="34" charset="0"/>
              </a:rPr>
              <a:t>)</a:t>
            </a:r>
            <a:r>
              <a:rPr lang="el-GR" sz="1900" baseline="30000" dirty="0">
                <a:effectLst/>
                <a:latin typeface="Calibri" panose="020F0502020204030204" pitchFamily="34" charset="0"/>
                <a:ea typeface="Calibri" panose="020F0502020204030204" pitchFamily="34" charset="0"/>
                <a:cs typeface="Calibri" panose="020F0502020204030204" pitchFamily="34" charset="0"/>
              </a:rPr>
              <a:t>0,5</a:t>
            </a:r>
            <a:r>
              <a:rPr lang="el-GR" sz="1900" baseline="30000" dirty="0">
                <a:latin typeface="Calibri" panose="020F0502020204030204" pitchFamily="34" charset="0"/>
                <a:ea typeface="Calibri" panose="020F0502020204030204" pitchFamily="34" charset="0"/>
                <a:cs typeface="Calibri" panose="020F0502020204030204" pitchFamily="34" charset="0"/>
              </a:rPr>
              <a:t>, </a:t>
            </a:r>
            <a:r>
              <a:rPr lang="el-GR" sz="1900" dirty="0">
                <a:latin typeface="Calibri" panose="020F0502020204030204" pitchFamily="34" charset="0"/>
                <a:ea typeface="Calibri" panose="020F0502020204030204" pitchFamily="34" charset="0"/>
                <a:cs typeface="Calibri" panose="020F0502020204030204" pitchFamily="34" charset="0"/>
              </a:rPr>
              <a:t>επηρεαζόμενα από το βάθος</a:t>
            </a:r>
          </a:p>
          <a:p>
            <a:pPr marL="342900" lvl="0" indent="-342900">
              <a:lnSpc>
                <a:spcPct val="107000"/>
              </a:lnSpc>
              <a:spcAft>
                <a:spcPts val="800"/>
              </a:spcAft>
              <a:buFont typeface="+mj-lt"/>
              <a:buAutoNum type="arabicPeriod"/>
            </a:pPr>
            <a:r>
              <a:rPr lang="el-GR"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Γη περιστρέφεται περί τον άξονά της πολύ γρήγορα ώστε να ξεπεραστούν ακαριαία οι αδρανειακές δυνάμεις είτε οι δυνάμεις τριβής που αναπτύσσονται στις μετακινούμενές θαλάσσιες μάζες και έτσι υπάρχει μια  υστέρηση στην εκδήλωση του φαινομένου, </a:t>
            </a:r>
          </a:p>
          <a:p>
            <a:pPr marL="342900" lvl="0" indent="-342900">
              <a:lnSpc>
                <a:spcPct val="107000"/>
              </a:lnSpc>
              <a:spcAft>
                <a:spcPts val="800"/>
              </a:spcAft>
              <a:buFont typeface="+mj-lt"/>
              <a:buAutoNum type="arabicPeriod"/>
            </a:pPr>
            <a:r>
              <a:rPr lang="el-GR" sz="1900" dirty="0">
                <a:solidFill>
                  <a:srgbClr val="000000"/>
                </a:solidFill>
                <a:latin typeface="Calibri" panose="020F0502020204030204" pitchFamily="34" charset="0"/>
                <a:ea typeface="Calibri" panose="020F0502020204030204" pitchFamily="34" charset="0"/>
                <a:cs typeface="Calibri" panose="020F0502020204030204" pitchFamily="34" charset="0"/>
              </a:rPr>
              <a:t>Η</a:t>
            </a:r>
            <a:r>
              <a:rPr lang="el-GR" sz="1900" dirty="0">
                <a:effectLst/>
                <a:latin typeface="Calibri" panose="020F0502020204030204" pitchFamily="34" charset="0"/>
                <a:ea typeface="Calibri" panose="020F0502020204030204" pitchFamily="34" charset="0"/>
                <a:cs typeface="Calibri" panose="020F0502020204030204" pitchFamily="34" charset="0"/>
              </a:rPr>
              <a:t> παρουσία των ηπείρων εμποδίζει τα παλιρροιακά εξογκώματα </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n-US" sz="1900" i="1" dirty="0">
                <a:effectLst/>
                <a:latin typeface="Calibri" panose="020F0502020204030204" pitchFamily="34" charset="0"/>
                <a:ea typeface="Calibri" panose="020F0502020204030204" pitchFamily="34" charset="0"/>
                <a:cs typeface="Calibri" panose="020F0502020204030204" pitchFamily="34" charset="0"/>
              </a:rPr>
              <a:t>tidal bulges</a:t>
            </a:r>
            <a:r>
              <a:rPr lang="el-GR" sz="1900" i="1" dirty="0">
                <a:effectLst/>
                <a:latin typeface="Calibri" panose="020F0502020204030204" pitchFamily="34" charset="0"/>
                <a:ea typeface="Calibri" panose="020F0502020204030204" pitchFamily="34" charset="0"/>
                <a:cs typeface="Calibri" panose="020F0502020204030204" pitchFamily="34" charset="0"/>
              </a:rPr>
              <a:t>)</a:t>
            </a:r>
            <a:r>
              <a:rPr lang="el-GR" sz="1900" dirty="0">
                <a:effectLst/>
                <a:latin typeface="Calibri" panose="020F0502020204030204" pitchFamily="34" charset="0"/>
                <a:ea typeface="Calibri" panose="020F0502020204030204" pitchFamily="34" charset="0"/>
                <a:cs typeface="Calibri" panose="020F0502020204030204" pitchFamily="34" charset="0"/>
              </a:rPr>
              <a:t> από την άμεση και ανεμπόδιστη περιδιάβαση της υδρογείου, με την διαμόρφωση των ωκεάνιων λεκανών να περιορίζει (τροποποιεί) την κατεύθυνση των παλιρροιακών ροών.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l-GR" sz="1900" dirty="0">
                <a:effectLst/>
                <a:latin typeface="Calibri" panose="020F0502020204030204" pitchFamily="34" charset="0"/>
                <a:ea typeface="Calibri" panose="020F0502020204030204" pitchFamily="34" charset="0"/>
                <a:cs typeface="Calibri" panose="020F0502020204030204" pitchFamily="34" charset="0"/>
              </a:rPr>
              <a:t>Εκτός από τον Ισημερινό, όλες οι πλευρικές (οριζόντιες) κινήσεις νερού, συμπεριλαμβανομένων των παλιρροϊκών ρευμάτων, υπόκεινται στη δύναμη </a:t>
            </a:r>
            <a:r>
              <a:rPr lang="en-US" sz="1900" dirty="0">
                <a:effectLst/>
                <a:latin typeface="Calibri" panose="020F0502020204030204" pitchFamily="34" charset="0"/>
                <a:ea typeface="Calibri" panose="020F0502020204030204" pitchFamily="34" charset="0"/>
                <a:cs typeface="Calibri" panose="020F0502020204030204" pitchFamily="34" charset="0"/>
              </a:rPr>
              <a:t>Coriolis</a:t>
            </a:r>
            <a:r>
              <a:rPr lang="el-GR" sz="1900" dirty="0">
                <a:latin typeface="Calibri" panose="020F0502020204030204" pitchFamily="34" charset="0"/>
                <a:ea typeface="Calibri" panose="020F0502020204030204" pitchFamily="34" charset="0"/>
                <a:cs typeface="Calibri" panose="020F0502020204030204" pitchFamily="34" charset="0"/>
              </a:rPr>
              <a:t>.</a:t>
            </a:r>
          </a:p>
          <a:p>
            <a:pPr lvl="0">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Ως συνέπεια των προαναφερόμενων κύριων παραγόντων αλλά και άλλων (τοπικών) παραγόντων που εμπλέκονται στην εκδήλωση του φαινομένου της παλίρροιας, αναπτύχθηκε η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δυναμική θεωρία της παλίρροιας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dynamic tidal theory</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οποία πέραν της έλξης Ηλίου και Σελήνης περιλαμβάνει και την παραμετροποίηση των υδροδυναμικών και μορφολογικών παραγόντων.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556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74FB7A-E5FD-4499-8A5E-3D99A96E071E}"/>
              </a:ext>
            </a:extLst>
          </p:cNvPr>
          <p:cNvSpPr txBox="1"/>
          <p:nvPr/>
        </p:nvSpPr>
        <p:spPr>
          <a:xfrm>
            <a:off x="327764" y="149560"/>
            <a:ext cx="11536471" cy="6708440"/>
          </a:xfrm>
          <a:prstGeom prst="rect">
            <a:avLst/>
          </a:prstGeom>
          <a:noFill/>
        </p:spPr>
        <p:txBody>
          <a:bodyPr wrap="square">
            <a:spAutoFit/>
          </a:bodyPr>
          <a:lstStyle/>
          <a:p>
            <a:pPr>
              <a:lnSpc>
                <a:spcPct val="107000"/>
              </a:lnSpc>
              <a:spcAft>
                <a:spcPts val="800"/>
              </a:spcAft>
            </a:pPr>
            <a:r>
              <a:rPr lang="el-GR" sz="2400" b="1" i="1" dirty="0">
                <a:effectLst/>
                <a:latin typeface="Calibri" panose="020F0502020204030204" pitchFamily="34" charset="0"/>
                <a:ea typeface="Calibri" panose="020F0502020204030204" pitchFamily="34" charset="0"/>
                <a:cs typeface="Calibri" panose="020F0502020204030204" pitchFamily="34" charset="0"/>
              </a:rPr>
              <a:t>Διαμόρφωση </a:t>
            </a:r>
            <a:r>
              <a:rPr lang="el-GR" sz="2400" b="1" i="1" dirty="0" err="1">
                <a:effectLst/>
                <a:latin typeface="Calibri" panose="020F0502020204030204" pitchFamily="34" charset="0"/>
                <a:ea typeface="Calibri" panose="020F0502020204030204" pitchFamily="34" charset="0"/>
                <a:cs typeface="Calibri" panose="020F0502020204030204" pitchFamily="34" charset="0"/>
              </a:rPr>
              <a:t>αμφιδρομικών</a:t>
            </a:r>
            <a:r>
              <a:rPr lang="el-GR" sz="2400" b="1" i="1" dirty="0">
                <a:effectLst/>
                <a:latin typeface="Calibri" panose="020F0502020204030204" pitchFamily="34" charset="0"/>
                <a:ea typeface="Calibri" panose="020F0502020204030204" pitchFamily="34" charset="0"/>
                <a:cs typeface="Calibri" panose="020F0502020204030204" pitchFamily="34" charset="0"/>
              </a:rPr>
              <a:t> συστημάτων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Με βάση τη δυναμική θεωρία και λαμβάνοντας κυρίως υπόψη το συνδυασμό του περιορισμού της κίνησης του παλιρροιακού εξογκώματος, εξαιτίας της της γεωμετρίας των ωκεάνιων λεκανών αλλά και της επίδρασης της δύναμης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Coriolis</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έχουν προσδιοριστεί τα αποκαλούμενα </a:t>
            </a:r>
            <a:r>
              <a:rPr lang="el-GR"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αμφιδρομικά</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συστήματα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amphidromic systems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(Εικόνα 5.12), τα οποία περιλαμβάνουν: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err="1">
                <a:effectLst/>
                <a:latin typeface="Calibri" panose="020F0502020204030204" pitchFamily="34" charset="0"/>
                <a:ea typeface="Calibri" panose="020F0502020204030204" pitchFamily="34" charset="0"/>
                <a:cs typeface="Calibri" panose="020F0502020204030204" pitchFamily="34" charset="0"/>
              </a:rPr>
              <a:t>Αμφιδρομικά</a:t>
            </a:r>
            <a:r>
              <a:rPr lang="el-GR" sz="2000" b="1" dirty="0">
                <a:effectLst/>
                <a:latin typeface="Calibri" panose="020F0502020204030204" pitchFamily="34" charset="0"/>
                <a:ea typeface="Calibri" panose="020F0502020204030204" pitchFamily="34" charset="0"/>
                <a:cs typeface="Calibri" panose="020F0502020204030204" pitchFamily="34" charset="0"/>
              </a:rPr>
              <a:t> σημεία</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amphidromic points</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είναι σημεία όπου το παλιρροιακό εύρος είναι μηδενικό αυξανόμενο όσο απομακρυνόμαστε από αυτό, ενώ το παλιρροιακό εξόγκωμα υπό μορφή κορυφής κύματος περιστρέφεται γύρω από αυτό, ολοκληρώνοντας μια πλήρη περιστροφή ανά παλιρροϊκό κύκλο. Αξιοσημείωτο είναι ότι τα </a:t>
            </a:r>
            <a:r>
              <a:rPr lang="el-GR" sz="2000" dirty="0" err="1">
                <a:effectLst/>
                <a:latin typeface="Calibri" panose="020F0502020204030204" pitchFamily="34" charset="0"/>
                <a:ea typeface="Calibri" panose="020F0502020204030204" pitchFamily="34" charset="0"/>
                <a:cs typeface="Calibri" panose="020F0502020204030204" pitchFamily="34" charset="0"/>
              </a:rPr>
              <a:t>αμφμιδρομικά</a:t>
            </a:r>
            <a:r>
              <a:rPr lang="el-GR" sz="2000" dirty="0">
                <a:effectLst/>
                <a:latin typeface="Calibri" panose="020F0502020204030204" pitchFamily="34" charset="0"/>
                <a:ea typeface="Calibri" panose="020F0502020204030204" pitchFamily="34" charset="0"/>
                <a:cs typeface="Calibri" panose="020F0502020204030204" pitchFamily="34" charset="0"/>
              </a:rPr>
              <a:t> συστήματα τείνουν να περιστρέφονται αριστερόστροφα στο Βόρειο Ημισφαίριο και δεξιόστροφα στο νότιο ημισφαίριο, που σε μια πρώτη ανάγνωση η κίνηση αυτή φαίνεται να είναι αντίθετη με τη αναμενόμενη κίνηση εξαιτίας της δύναμης </a:t>
            </a:r>
            <a:r>
              <a:rPr lang="en-US" sz="2000" dirty="0">
                <a:effectLst/>
                <a:latin typeface="Calibri" panose="020F0502020204030204" pitchFamily="34" charset="0"/>
                <a:ea typeface="Calibri" panose="020F0502020204030204" pitchFamily="34" charset="0"/>
                <a:cs typeface="Calibri" panose="020F0502020204030204" pitchFamily="34" charset="0"/>
              </a:rPr>
              <a:t>Coriolis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Καμπύλες ίσης παλίρροιας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co</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tidal lines</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δηλαδή καμπύλες γραμμές που συνδέουν όλα τα σημεία που βρίσκονται στην ίδια φάση. Οι τιμές τους είναι σε ώρες που μεσολαβεί μέχρι να εκδηλωθεί η παλίρροια μετά τη διέλευση του φεγγαριού πάνω από τον μεσημβρινό του </a:t>
            </a:r>
            <a:r>
              <a:rPr lang="en-US" sz="2000" dirty="0">
                <a:effectLst/>
                <a:latin typeface="Calibri" panose="020F0502020204030204" pitchFamily="34" charset="0"/>
                <a:ea typeface="Calibri" panose="020F0502020204030204" pitchFamily="34" charset="0"/>
                <a:cs typeface="Calibri" panose="020F0502020204030204" pitchFamily="34" charset="0"/>
              </a:rPr>
              <a:t>Greenwich</a:t>
            </a:r>
            <a:r>
              <a:rPr lang="el-GR" sz="2000" dirty="0">
                <a:effectLst/>
                <a:latin typeface="Calibri" panose="020F0502020204030204" pitchFamily="34" charset="0"/>
                <a:ea typeface="Calibri" panose="020F0502020204030204" pitchFamily="34" charset="0"/>
                <a:cs typeface="Calibri" panose="020F0502020204030204" pitchFamily="34" charset="0"/>
              </a:rPr>
              <a:t> (0 °) ή τη φάση της παλίρροιας σε σχέση με το Γκρίνουιτς (π.χ., μια φάση 0° έχει υψηλή παλίρροια την ίδια στιγμή που το φεγγάρι περνάει πάνω από το Γκρίνουιτς, ενώ την ίδια στιγμή η φάση των 180° έχει χαμηλή παλίρροια)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l-GR" sz="2000" b="1" dirty="0">
                <a:effectLst/>
                <a:latin typeface="Calibri" panose="020F0502020204030204" pitchFamily="34" charset="0"/>
                <a:ea typeface="Calibri" panose="020F0502020204030204" pitchFamily="34" charset="0"/>
                <a:cs typeface="Calibri" panose="020F0502020204030204" pitchFamily="34" charset="0"/>
              </a:rPr>
              <a:t>Καμπύλες ίσου παλιρροιακού εύρους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co</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Calibri" panose="020F0502020204030204" pitchFamily="34" charset="0"/>
              </a:rPr>
              <a:t>range lines</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δηλαδή καμπύλες γραμμές που συνδέουν μέρη που έχουν το ίδιο παλιρροιακό εύρος (πλάτος), όντας περίπου κάθετες στις </a:t>
            </a:r>
            <a:r>
              <a:rPr lang="el-GR" sz="2000" dirty="0" err="1">
                <a:effectLst/>
                <a:latin typeface="Calibri" panose="020F0502020204030204" pitchFamily="34" charset="0"/>
                <a:ea typeface="Calibri" panose="020F0502020204030204" pitchFamily="34" charset="0"/>
                <a:cs typeface="Calibri" panose="020F0502020204030204" pitchFamily="34" charset="0"/>
              </a:rPr>
              <a:t>ισο</a:t>
            </a:r>
            <a:r>
              <a:rPr lang="el-GR" sz="2000" dirty="0">
                <a:effectLst/>
                <a:latin typeface="Calibri" panose="020F0502020204030204" pitchFamily="34" charset="0"/>
                <a:ea typeface="Calibri" panose="020F0502020204030204" pitchFamily="34" charset="0"/>
                <a:cs typeface="Calibri" panose="020F0502020204030204" pitchFamily="34" charset="0"/>
              </a:rPr>
              <a:t>-παλιρροιακές διαμορφώνοντας σχεδόν ομόκεντρους κύκλους σε σχέση με το κέντρο του </a:t>
            </a:r>
            <a:r>
              <a:rPr lang="el-GR" sz="2000" dirty="0" err="1">
                <a:effectLst/>
                <a:latin typeface="Calibri" panose="020F0502020204030204" pitchFamily="34" charset="0"/>
                <a:ea typeface="Calibri" panose="020F0502020204030204" pitchFamily="34" charset="0"/>
                <a:cs typeface="Calibri" panose="020F0502020204030204" pitchFamily="34" charset="0"/>
              </a:rPr>
              <a:t>αμφιδρομικού</a:t>
            </a:r>
            <a:r>
              <a:rPr lang="el-GR" sz="2000" dirty="0">
                <a:effectLst/>
                <a:latin typeface="Calibri" panose="020F0502020204030204" pitchFamily="34" charset="0"/>
                <a:ea typeface="Calibri" panose="020F0502020204030204" pitchFamily="34" charset="0"/>
                <a:cs typeface="Calibri" panose="020F0502020204030204" pitchFamily="34" charset="0"/>
              </a:rPr>
              <a:t> συστήματος.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074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EFA87-4F83-4893-BF01-19D327A96139}"/>
              </a:ext>
            </a:extLst>
          </p:cNvPr>
          <p:cNvSpPr>
            <a:spLocks noGrp="1"/>
          </p:cNvSpPr>
          <p:nvPr>
            <p:ph idx="1"/>
          </p:nvPr>
        </p:nvSpPr>
        <p:spPr>
          <a:xfrm>
            <a:off x="400049" y="482600"/>
            <a:ext cx="11287125" cy="5220776"/>
          </a:xfrm>
        </p:spPr>
        <p:txBody>
          <a:bodyPr>
            <a:normAutofit/>
          </a:bodyPr>
          <a:lstStyle/>
          <a:p>
            <a:pPr algn="l"/>
            <a:endParaRPr lang="en-US" sz="1800" b="0" i="0" u="none" strike="noStrike" baseline="0" dirty="0">
              <a:solidFill>
                <a:srgbClr val="000000"/>
              </a:solidFill>
              <a:latin typeface="Calibri" panose="020F0502020204030204" pitchFamily="34" charset="0"/>
            </a:endParaRPr>
          </a:p>
          <a:p>
            <a:pPr algn="just"/>
            <a:r>
              <a:rPr lang="el-GR" sz="2000" b="1" i="0" u="none" strike="noStrike" baseline="0" dirty="0">
                <a:latin typeface="Calibri" panose="020F0502020204030204" pitchFamily="34" charset="0"/>
              </a:rPr>
              <a:t>Παλίρροια </a:t>
            </a:r>
            <a:r>
              <a:rPr lang="el-GR" sz="2000" b="0" i="0" u="none" strike="noStrike" baseline="0" dirty="0">
                <a:latin typeface="Calibri" panose="020F0502020204030204" pitchFamily="34" charset="0"/>
              </a:rPr>
              <a:t>(</a:t>
            </a:r>
            <a:r>
              <a:rPr lang="el-GR" sz="2000" b="0" i="1" u="none" strike="noStrike" baseline="0" dirty="0" err="1">
                <a:latin typeface="Calibri" panose="020F0502020204030204" pitchFamily="34" charset="0"/>
              </a:rPr>
              <a:t>tide</a:t>
            </a:r>
            <a:r>
              <a:rPr lang="el-GR" sz="2000" b="0" i="0" u="none" strike="noStrike" baseline="0" dirty="0">
                <a:latin typeface="Calibri" panose="020F0502020204030204" pitchFamily="34" charset="0"/>
              </a:rPr>
              <a:t>), ονομάζεται το φυσικό φαινόμενο της περιοδικής ανόδου και καθόδου της στάθμης του νερού μίας μεγάλης υδάτινης λεκάνης και αφορά κυρίως τους ωκεανούς και τις μεγάλες λίμνες. Θα πρέπει να διευκρινιστεί ότι με τον γενικό όρο παλίρροια αναφερόμαστε στην αστρονομική παλίρροια, δηλαδή την παλίρροια που οφείλεται κυρίως στην έλξη του Ηλίου και της Σελήνης, σε αντιδιαστολή με τις αυξομειώσεις της θαλάσσιας στάθμης που οφείλεται σε μετεωρολογικά ή και </a:t>
            </a:r>
            <a:r>
              <a:rPr lang="el-GR" sz="2000" b="0" i="0" u="none" strike="noStrike" baseline="0" dirty="0" err="1">
                <a:latin typeface="Calibri" panose="020F0502020204030204" pitchFamily="34" charset="0"/>
              </a:rPr>
              <a:t>συνοδά</a:t>
            </a:r>
            <a:r>
              <a:rPr lang="el-GR" sz="2000" b="0" i="0" u="none" strike="noStrike" baseline="0" dirty="0">
                <a:latin typeface="Calibri" panose="020F0502020204030204" pitchFamily="34" charset="0"/>
              </a:rPr>
              <a:t> ωκεανογραφικά (υδροδυναμικά) φαινόμενα και την οποία συνήθως αποκαλούμαι </a:t>
            </a:r>
            <a:r>
              <a:rPr lang="el-GR" sz="2000" b="1" i="0" u="none" strike="noStrike" baseline="0" dirty="0">
                <a:latin typeface="Calibri" panose="020F0502020204030204" pitchFamily="34" charset="0"/>
              </a:rPr>
              <a:t>μετεωρολογική παλίρροια</a:t>
            </a:r>
            <a:r>
              <a:rPr lang="el-GR" sz="2000" b="0" i="0" u="none" strike="noStrike" baseline="0" dirty="0">
                <a:latin typeface="Calibri" panose="020F0502020204030204" pitchFamily="34" charset="0"/>
              </a:rPr>
              <a:t>. </a:t>
            </a:r>
          </a:p>
          <a:p>
            <a:pPr algn="just"/>
            <a:r>
              <a:rPr lang="el-GR" sz="2000" b="0" i="0" u="none" strike="noStrike" baseline="0" dirty="0">
                <a:latin typeface="Calibri" panose="020F0502020204030204" pitchFamily="34" charset="0"/>
              </a:rPr>
              <a:t>Στην αστρονομική παλίρροια, η άνοδος της στάθμης ονομάζεται </a:t>
            </a:r>
            <a:r>
              <a:rPr lang="el-GR" sz="2000" b="1" i="0" u="none" strike="noStrike" baseline="0" dirty="0">
                <a:latin typeface="Calibri" panose="020F0502020204030204" pitchFamily="34" charset="0"/>
              </a:rPr>
              <a:t>πλημμυρίδα </a:t>
            </a:r>
            <a:r>
              <a:rPr lang="el-GR" sz="2000" b="0" i="0" u="none" strike="noStrike" baseline="0" dirty="0">
                <a:latin typeface="Calibri" panose="020F0502020204030204" pitchFamily="34" charset="0"/>
              </a:rPr>
              <a:t>(</a:t>
            </a:r>
            <a:r>
              <a:rPr lang="el-GR" sz="2000" b="0" i="1" u="none" strike="noStrike" baseline="0" dirty="0" err="1">
                <a:latin typeface="Calibri" panose="020F0502020204030204" pitchFamily="34" charset="0"/>
              </a:rPr>
              <a:t>flood</a:t>
            </a:r>
            <a:r>
              <a:rPr lang="el-GR" sz="2000" b="0" i="1" u="none" strike="noStrike" baseline="0" dirty="0">
                <a:latin typeface="Calibri" panose="020F0502020204030204" pitchFamily="34" charset="0"/>
              </a:rPr>
              <a:t> </a:t>
            </a:r>
            <a:r>
              <a:rPr lang="el-GR" sz="2000" b="0" i="0" u="none" strike="noStrike" baseline="0" dirty="0">
                <a:latin typeface="Calibri" panose="020F0502020204030204" pitchFamily="34" charset="0"/>
              </a:rPr>
              <a:t>ή </a:t>
            </a:r>
            <a:r>
              <a:rPr lang="el-GR" sz="2000" b="0" i="1" u="none" strike="noStrike" baseline="0" dirty="0" err="1">
                <a:latin typeface="Calibri" panose="020F0502020204030204" pitchFamily="34" charset="0"/>
              </a:rPr>
              <a:t>high</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tide</a:t>
            </a:r>
            <a:r>
              <a:rPr lang="el-GR" sz="2000" b="0" i="0" u="none" strike="noStrike" baseline="0" dirty="0">
                <a:latin typeface="Calibri" panose="020F0502020204030204" pitchFamily="34" charset="0"/>
              </a:rPr>
              <a:t>), η κάθοδος ονομάζεται </a:t>
            </a:r>
            <a:r>
              <a:rPr lang="el-GR" sz="2000" b="1" i="0" u="none" strike="noStrike" baseline="0" dirty="0">
                <a:latin typeface="Calibri" panose="020F0502020204030204" pitchFamily="34" charset="0"/>
              </a:rPr>
              <a:t>άμπωτη </a:t>
            </a:r>
            <a:r>
              <a:rPr lang="el-GR" sz="2000" b="0" i="0" u="none" strike="noStrike" baseline="0" dirty="0">
                <a:latin typeface="Calibri" panose="020F0502020204030204" pitchFamily="34" charset="0"/>
              </a:rPr>
              <a:t>(</a:t>
            </a:r>
            <a:r>
              <a:rPr lang="el-GR" sz="2000" b="0" i="1" u="none" strike="noStrike" baseline="0" dirty="0" err="1">
                <a:latin typeface="Calibri" panose="020F0502020204030204" pitchFamily="34" charset="0"/>
              </a:rPr>
              <a:t>ebb</a:t>
            </a:r>
            <a:r>
              <a:rPr lang="el-GR" sz="2000" b="0" i="1" u="none" strike="noStrike" baseline="0" dirty="0">
                <a:latin typeface="Calibri" panose="020F0502020204030204" pitchFamily="34" charset="0"/>
              </a:rPr>
              <a:t> </a:t>
            </a:r>
            <a:r>
              <a:rPr lang="el-GR" sz="2000" b="0" i="0" u="none" strike="noStrike" baseline="0" dirty="0">
                <a:latin typeface="Calibri" panose="020F0502020204030204" pitchFamily="34" charset="0"/>
              </a:rPr>
              <a:t>ή </a:t>
            </a:r>
            <a:r>
              <a:rPr lang="el-GR" sz="2000" b="0" i="1" u="none" strike="noStrike" baseline="0" dirty="0" err="1">
                <a:latin typeface="Calibri" panose="020F0502020204030204" pitchFamily="34" charset="0"/>
              </a:rPr>
              <a:t>low</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tide</a:t>
            </a:r>
            <a:r>
              <a:rPr lang="el-GR" sz="2000" b="0" i="0" u="none" strike="noStrike" baseline="0" dirty="0">
                <a:latin typeface="Calibri" panose="020F0502020204030204" pitchFamily="34" charset="0"/>
              </a:rPr>
              <a:t>) και από κοινού αποτελούν το φαινόμενο της παλίρροιας. </a:t>
            </a:r>
          </a:p>
          <a:p>
            <a:pPr algn="just"/>
            <a:r>
              <a:rPr lang="el-GR" sz="2000" b="0" i="0" u="none" strike="noStrike" baseline="0" dirty="0">
                <a:latin typeface="Calibri" panose="020F0502020204030204" pitchFamily="34" charset="0"/>
              </a:rPr>
              <a:t>Η παλίρροια προκαλείται, όπως προαναφέρθηκε, από τις μεταβαλλόμενες </a:t>
            </a:r>
            <a:r>
              <a:rPr lang="el-GR" sz="2000" b="0" i="0" u="none" strike="noStrike" baseline="0" dirty="0" err="1">
                <a:latin typeface="Calibri" panose="020F0502020204030204" pitchFamily="34" charset="0"/>
              </a:rPr>
              <a:t>βαρυτικές</a:t>
            </a:r>
            <a:r>
              <a:rPr lang="el-GR" sz="2000" b="0" i="0" u="none" strike="noStrike" baseline="0" dirty="0">
                <a:latin typeface="Calibri" panose="020F0502020204030204" pitchFamily="34" charset="0"/>
              </a:rPr>
              <a:t> επιδράσεις της Σελήνης και του Ήλιου καθώς αλλάζουν τη θέση τους σε σχέση με την περιστρεφόμενη (περί εαυτόν) Γη. Όμως οι τελικές μεταβολές της θαλάσσιας στάθμης πέραν της αστρονομικής τους προέλευσης εξαρτώνται και από την υδροδυναμική των ωκεανών και όπως αυτή διαμορφώνεται υπό την επίδραση της παράκτιας και υποθαλάσσιας μορφολογίας. Επίσης, η παλίρροια στον ανοικτό ωκεανό περιγράφεται ως μεγάλα κύματα με μήκη εκατοντάδες ή και χιλιάδες χιλιόμετρα (βλέπε Κεφάλαιο 6), ενώ η οριζόντια μετακίνηση της μάζας του νερού αναφέρεται ως παλιρροϊκό ρεύμα (βλέπε Κεφάλαιο 7). </a:t>
            </a:r>
            <a:endParaRPr lang="en-US" sz="2000" dirty="0"/>
          </a:p>
        </p:txBody>
      </p:sp>
    </p:spTree>
    <p:extLst>
      <p:ext uri="{BB962C8B-B14F-4D97-AF65-F5344CB8AC3E}">
        <p14:creationId xmlns:p14="http://schemas.microsoft.com/office/powerpoint/2010/main" val="671326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7A40C-9641-4F55-A986-629D3899C206}"/>
              </a:ext>
            </a:extLst>
          </p:cNvPr>
          <p:cNvPicPr>
            <a:picLocks noChangeAspect="1"/>
          </p:cNvPicPr>
          <p:nvPr/>
        </p:nvPicPr>
        <p:blipFill>
          <a:blip r:embed="rId2"/>
          <a:stretch>
            <a:fillRect/>
          </a:stretch>
        </p:blipFill>
        <p:spPr>
          <a:xfrm>
            <a:off x="997385" y="224607"/>
            <a:ext cx="10197230" cy="6408786"/>
          </a:xfrm>
          <a:prstGeom prst="rect">
            <a:avLst/>
          </a:prstGeom>
        </p:spPr>
      </p:pic>
    </p:spTree>
    <p:extLst>
      <p:ext uri="{BB962C8B-B14F-4D97-AF65-F5344CB8AC3E}">
        <p14:creationId xmlns:p14="http://schemas.microsoft.com/office/powerpoint/2010/main" val="106507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0CA2-A3C1-4FB5-8A6A-56044A41DA23}"/>
              </a:ext>
            </a:extLst>
          </p:cNvPr>
          <p:cNvSpPr>
            <a:spLocks noGrp="1"/>
          </p:cNvSpPr>
          <p:nvPr>
            <p:ph type="title"/>
          </p:nvPr>
        </p:nvSpPr>
        <p:spPr>
          <a:xfrm>
            <a:off x="457199" y="688469"/>
            <a:ext cx="11143727" cy="1325563"/>
          </a:xfrm>
        </p:spPr>
        <p:txBody>
          <a:bodyPr>
            <a:normAutofit fontScale="90000"/>
          </a:bodyPr>
          <a:lstStyle/>
          <a:p>
            <a:pPr>
              <a:lnSpc>
                <a:spcPct val="107000"/>
              </a:lnSpc>
              <a:spcAft>
                <a:spcPts val="800"/>
              </a:spcAft>
            </a:pPr>
            <a:r>
              <a:rPr lang="el-GR" sz="2700" b="1" dirty="0">
                <a:effectLst/>
                <a:latin typeface="Calibri" panose="020F0502020204030204" pitchFamily="34" charset="0"/>
                <a:ea typeface="Calibri" panose="020F0502020204030204" pitchFamily="34" charset="0"/>
                <a:cs typeface="Calibri" panose="020F0502020204030204" pitchFamily="34" charset="0"/>
              </a:rPr>
              <a:t>Επίδραση της παράκτιας μορφολογίας στη διάδοση της παλίρροιας</a:t>
            </a:r>
            <a:br>
              <a:rPr lang="el-GR" sz="2700" b="1" dirty="0">
                <a:effectLst/>
                <a:latin typeface="Calibri" panose="020F0502020204030204" pitchFamily="34" charset="0"/>
                <a:ea typeface="Calibri" panose="020F0502020204030204" pitchFamily="34" charset="0"/>
                <a:cs typeface="Calibri" panose="020F0502020204030204" pitchFamily="34" charset="0"/>
              </a:rPr>
            </a:br>
            <a:r>
              <a:rPr lang="el-GR" sz="2700" b="1" dirty="0">
                <a:effectLst/>
                <a:latin typeface="Calibri" panose="020F0502020204030204" pitchFamily="34" charset="0"/>
                <a:ea typeface="Calibri" panose="020F0502020204030204" pitchFamily="34" charset="0"/>
                <a:cs typeface="Calibri" panose="020F0502020204030204" pitchFamily="34" charset="0"/>
              </a:rPr>
              <a:t> </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l-GR" sz="2700" dirty="0">
                <a:effectLst/>
                <a:latin typeface="Calibri" panose="020F0502020204030204" pitchFamily="34" charset="0"/>
                <a:ea typeface="Calibri" panose="020F0502020204030204" pitchFamily="34" charset="0"/>
                <a:cs typeface="Calibri" panose="020F0502020204030204" pitchFamily="34" charset="0"/>
              </a:rPr>
              <a:t> </a:t>
            </a:r>
            <a:r>
              <a:rPr lang="el-GR" sz="2200" dirty="0">
                <a:effectLst/>
                <a:latin typeface="Calibri" panose="020F0502020204030204" pitchFamily="34" charset="0"/>
                <a:ea typeface="Calibri" panose="020F0502020204030204" pitchFamily="34" charset="0"/>
                <a:cs typeface="Calibri" panose="020F0502020204030204" pitchFamily="34" charset="0"/>
              </a:rPr>
              <a:t>Ο τρόπος και τα χαρακτηριστικά της διάδοσης της παλίρροιας σε παράκτιες περιοχές επηρεάζονται, αν όχι ελέγχονται, από μορφολογία και τη βυθομετρία των ακτών. Ακολουθεί αναφορά σε δυο από τις πλέον χαρακτηριστικές περιπτώσεις: </a:t>
            </a:r>
            <a:r>
              <a:rPr lang="el-GR" sz="2200" b="1" dirty="0">
                <a:effectLst/>
                <a:latin typeface="Calibri" panose="020F0502020204030204" pitchFamily="34" charset="0"/>
                <a:ea typeface="Calibri" panose="020F0502020204030204" pitchFamily="34" charset="0"/>
                <a:cs typeface="Calibri" panose="020F0502020204030204" pitchFamily="34" charset="0"/>
              </a:rPr>
              <a:t>(α)</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b="1" dirty="0">
                <a:effectLst/>
                <a:latin typeface="Calibri" panose="020F0502020204030204" pitchFamily="34" charset="0"/>
                <a:ea typeface="Calibri" panose="020F0502020204030204" pitchFamily="34" charset="0"/>
                <a:cs typeface="Calibri" panose="020F0502020204030204" pitchFamily="34" charset="0"/>
              </a:rPr>
              <a:t>διάδοση της παλίρροιας σε δίαυλους</a:t>
            </a:r>
            <a:r>
              <a:rPr lang="el-GR" sz="2200" dirty="0">
                <a:effectLst/>
                <a:latin typeface="Calibri" panose="020F0502020204030204" pitchFamily="34" charset="0"/>
                <a:ea typeface="Calibri" panose="020F0502020204030204" pitchFamily="34" charset="0"/>
                <a:cs typeface="Calibri" panose="020F0502020204030204" pitchFamily="34" charset="0"/>
              </a:rPr>
              <a:t> και </a:t>
            </a:r>
            <a:r>
              <a:rPr lang="el-GR" sz="2200" b="1" dirty="0">
                <a:effectLst/>
                <a:latin typeface="Calibri" panose="020F0502020204030204" pitchFamily="34" charset="0"/>
                <a:ea typeface="Calibri" panose="020F0502020204030204" pitchFamily="34" charset="0"/>
                <a:cs typeface="Calibri" panose="020F0502020204030204" pitchFamily="34" charset="0"/>
              </a:rPr>
              <a:t>(β)</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b="1" dirty="0">
                <a:effectLst/>
                <a:latin typeface="Calibri" panose="020F0502020204030204" pitchFamily="34" charset="0"/>
                <a:ea typeface="Calibri" panose="020F0502020204030204" pitchFamily="34" charset="0"/>
                <a:cs typeface="Calibri" panose="020F0502020204030204" pitchFamily="34" charset="0"/>
              </a:rPr>
              <a:t>σε </a:t>
            </a:r>
            <a:r>
              <a:rPr lang="el-GR" sz="2200" b="1" dirty="0" err="1">
                <a:effectLst/>
                <a:latin typeface="Calibri" panose="020F0502020204030204" pitchFamily="34" charset="0"/>
                <a:ea typeface="Calibri" panose="020F0502020204030204" pitchFamily="34" charset="0"/>
                <a:cs typeface="Calibri" panose="020F0502020204030204" pitchFamily="34" charset="0"/>
              </a:rPr>
              <a:t>ημί-κλειστους</a:t>
            </a:r>
            <a:r>
              <a:rPr lang="el-GR" sz="2200" b="1" dirty="0">
                <a:effectLst/>
                <a:latin typeface="Calibri" panose="020F0502020204030204" pitchFamily="34" charset="0"/>
                <a:ea typeface="Calibri" panose="020F0502020204030204" pitchFamily="34" charset="0"/>
                <a:cs typeface="Calibri" panose="020F0502020204030204" pitchFamily="34" charset="0"/>
              </a:rPr>
              <a:t> κόλπους.</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pic>
        <p:nvPicPr>
          <p:cNvPr id="7" name="Content Placeholder 6">
            <a:extLst>
              <a:ext uri="{FF2B5EF4-FFF2-40B4-BE49-F238E27FC236}">
                <a16:creationId xmlns:a16="http://schemas.microsoft.com/office/drawing/2014/main" id="{C97CECA5-3685-42A3-884E-F6A393208DC5}"/>
              </a:ext>
            </a:extLst>
          </p:cNvPr>
          <p:cNvPicPr>
            <a:picLocks noGrp="1" noChangeAspect="1"/>
          </p:cNvPicPr>
          <p:nvPr>
            <p:ph idx="1"/>
          </p:nvPr>
        </p:nvPicPr>
        <p:blipFill>
          <a:blip r:embed="rId2"/>
          <a:stretch>
            <a:fillRect/>
          </a:stretch>
        </p:blipFill>
        <p:spPr>
          <a:xfrm>
            <a:off x="2990849" y="2359707"/>
            <a:ext cx="8851827" cy="2031324"/>
          </a:xfrm>
        </p:spPr>
      </p:pic>
      <p:sp>
        <p:nvSpPr>
          <p:cNvPr id="11" name="TextBox 10">
            <a:extLst>
              <a:ext uri="{FF2B5EF4-FFF2-40B4-BE49-F238E27FC236}">
                <a16:creationId xmlns:a16="http://schemas.microsoft.com/office/drawing/2014/main" id="{686615F1-ADB3-4458-8225-5EF7CE06217C}"/>
              </a:ext>
            </a:extLst>
          </p:cNvPr>
          <p:cNvSpPr txBox="1"/>
          <p:nvPr/>
        </p:nvSpPr>
        <p:spPr>
          <a:xfrm>
            <a:off x="308012" y="4611231"/>
            <a:ext cx="11575976" cy="2246769"/>
          </a:xfrm>
          <a:prstGeom prst="rect">
            <a:avLst/>
          </a:prstGeom>
          <a:noFill/>
        </p:spPr>
        <p:txBody>
          <a:bodyPr wrap="square">
            <a:spAutoFit/>
          </a:bodyPr>
          <a:lstStyle/>
          <a:p>
            <a:r>
              <a:rPr lang="el-GR" sz="2000" dirty="0">
                <a:effectLst/>
                <a:latin typeface="Calibri" panose="020F0502020204030204" pitchFamily="34" charset="0"/>
                <a:ea typeface="Calibri" panose="020F0502020204030204" pitchFamily="34" charset="0"/>
              </a:rPr>
              <a:t>Στη περίπτωση θαλάσσιου διαύλου, δηλαδή ανοικτού και στα δυο άκρα τους ορθογωνίου στενού περάσματος στη περίπτωση του Βόριου ημισφαίριου και κάτω από την επίδραση της δύναμης </a:t>
            </a:r>
            <a:r>
              <a:rPr lang="en-US" sz="2000" dirty="0">
                <a:effectLst/>
                <a:latin typeface="Calibri" panose="020F0502020204030204" pitchFamily="34" charset="0"/>
                <a:ea typeface="Calibri" panose="020F0502020204030204" pitchFamily="34" charset="0"/>
              </a:rPr>
              <a:t>Coriolis</a:t>
            </a:r>
            <a:r>
              <a:rPr lang="el-GR" sz="2000" dirty="0">
                <a:effectLst/>
                <a:latin typeface="Calibri" panose="020F0502020204030204" pitchFamily="34" charset="0"/>
                <a:ea typeface="Calibri" panose="020F0502020204030204" pitchFamily="34" charset="0"/>
              </a:rPr>
              <a:t>, η οποία εκτρέπει το παλιρροιακό κύμα προς τα δεξιά της κινήσεως του στο Βόρειο ημισφαίριο, κατά τη πλημμυρίδα (είσοδο της παλίρροιας) παρουσιάζεται συσσώρευση μάζας (ανύψωση θαλάσσιας στάθμης) παράλληλα με το δεξιό περιθώριο σε αντίθεση με την άμπωτη όπου η ανύψωση παρατηρείται στο αριστερό περιθώριο. Τούτο έχει ως αποτέλεσμα τη διαμόρφωση διαφορετικού παλιρροιακού εύρους μεταξύ της δεξιάς και της αριστερής όχθης του διαύλου και μάλιστα με σαφώς μεγαλύτερο εκείνο της δεξιάς όχθης).</a:t>
            </a:r>
            <a:endParaRPr lang="en-US" sz="2000" dirty="0"/>
          </a:p>
        </p:txBody>
      </p:sp>
      <p:sp>
        <p:nvSpPr>
          <p:cNvPr id="13" name="TextBox 12">
            <a:extLst>
              <a:ext uri="{FF2B5EF4-FFF2-40B4-BE49-F238E27FC236}">
                <a16:creationId xmlns:a16="http://schemas.microsoft.com/office/drawing/2014/main" id="{5DF3CE6C-4524-4B46-875A-1AF20B453E5F}"/>
              </a:ext>
            </a:extLst>
          </p:cNvPr>
          <p:cNvSpPr txBox="1"/>
          <p:nvPr/>
        </p:nvSpPr>
        <p:spPr>
          <a:xfrm>
            <a:off x="349324" y="2729038"/>
            <a:ext cx="2524836" cy="646331"/>
          </a:xfrm>
          <a:prstGeom prst="rect">
            <a:avLst/>
          </a:prstGeom>
          <a:noFill/>
        </p:spPr>
        <p:txBody>
          <a:bodyPr wrap="square">
            <a:spAutoFit/>
          </a:bodyPr>
          <a:lstStyle/>
          <a:p>
            <a:r>
              <a:rPr lang="el-GR" sz="1800" b="1" dirty="0">
                <a:effectLst/>
                <a:latin typeface="Calibri" panose="020F0502020204030204" pitchFamily="34" charset="0"/>
                <a:ea typeface="Calibri" panose="020F0502020204030204" pitchFamily="34" charset="0"/>
                <a:cs typeface="Calibri" panose="020F0502020204030204" pitchFamily="34" charset="0"/>
              </a:rPr>
              <a:t>(α)</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a:effectLst/>
                <a:latin typeface="Calibri" panose="020F0502020204030204" pitchFamily="34" charset="0"/>
                <a:ea typeface="Calibri" panose="020F0502020204030204" pitchFamily="34" charset="0"/>
                <a:cs typeface="Calibri" panose="020F0502020204030204" pitchFamily="34" charset="0"/>
              </a:rPr>
              <a:t>διάδοση της παλίρροιας σε δίαυλους</a:t>
            </a:r>
            <a:endParaRPr lang="en-US" dirty="0"/>
          </a:p>
        </p:txBody>
      </p:sp>
    </p:spTree>
    <p:extLst>
      <p:ext uri="{BB962C8B-B14F-4D97-AF65-F5344CB8AC3E}">
        <p14:creationId xmlns:p14="http://schemas.microsoft.com/office/powerpoint/2010/main" val="61004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705A-7321-4DB8-A146-2B916A8FB4CF}"/>
              </a:ext>
            </a:extLst>
          </p:cNvPr>
          <p:cNvSpPr>
            <a:spLocks noGrp="1"/>
          </p:cNvSpPr>
          <p:nvPr>
            <p:ph type="title"/>
          </p:nvPr>
        </p:nvSpPr>
        <p:spPr>
          <a:xfrm>
            <a:off x="466725" y="271829"/>
            <a:ext cx="8162925" cy="315912"/>
          </a:xfrm>
        </p:spPr>
        <p:txBody>
          <a:bodyPr>
            <a:normAutofit fontScale="90000"/>
          </a:bodyPr>
          <a:lstStyle/>
          <a:p>
            <a:r>
              <a:rPr lang="el-GR" sz="2400" b="1" dirty="0">
                <a:effectLst/>
                <a:latin typeface="Calibri" panose="020F0502020204030204" pitchFamily="34" charset="0"/>
                <a:ea typeface="Calibri" panose="020F0502020204030204" pitchFamily="34" charset="0"/>
                <a:cs typeface="Calibri" panose="020F0502020204030204" pitchFamily="34" charset="0"/>
              </a:rPr>
              <a:t>(β)</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b="1" dirty="0">
                <a:effectLst/>
                <a:latin typeface="Calibri" panose="020F0502020204030204" pitchFamily="34" charset="0"/>
                <a:ea typeface="Calibri" panose="020F0502020204030204" pitchFamily="34" charset="0"/>
                <a:cs typeface="Calibri" panose="020F0502020204030204" pitchFamily="34" charset="0"/>
              </a:rPr>
              <a:t>διάδοση </a:t>
            </a:r>
            <a:r>
              <a:rPr lang="el-GR" sz="2400" b="1" dirty="0">
                <a:latin typeface="Calibri" panose="020F0502020204030204" pitchFamily="34" charset="0"/>
                <a:ea typeface="Calibri" panose="020F0502020204030204" pitchFamily="34" charset="0"/>
                <a:cs typeface="Calibri" panose="020F0502020204030204" pitchFamily="34" charset="0"/>
              </a:rPr>
              <a:t>της παλίρροιας </a:t>
            </a:r>
            <a:r>
              <a:rPr lang="el-GR" sz="2400" b="1" dirty="0">
                <a:effectLst/>
                <a:latin typeface="Calibri" panose="020F0502020204030204" pitchFamily="34" charset="0"/>
                <a:ea typeface="Calibri" panose="020F0502020204030204" pitchFamily="34" charset="0"/>
                <a:cs typeface="Calibri" panose="020F0502020204030204" pitchFamily="34" charset="0"/>
              </a:rPr>
              <a:t>σε </a:t>
            </a:r>
            <a:r>
              <a:rPr lang="el-GR" sz="2400" b="1" dirty="0" err="1">
                <a:effectLst/>
                <a:latin typeface="Calibri" panose="020F0502020204030204" pitchFamily="34" charset="0"/>
                <a:ea typeface="Calibri" panose="020F0502020204030204" pitchFamily="34" charset="0"/>
                <a:cs typeface="Calibri" panose="020F0502020204030204" pitchFamily="34" charset="0"/>
              </a:rPr>
              <a:t>ημί-κλειστους</a:t>
            </a:r>
            <a:r>
              <a:rPr lang="el-GR" sz="2400" b="1" dirty="0">
                <a:effectLst/>
                <a:latin typeface="Calibri" panose="020F0502020204030204" pitchFamily="34" charset="0"/>
                <a:ea typeface="Calibri" panose="020F0502020204030204" pitchFamily="34" charset="0"/>
                <a:cs typeface="Calibri" panose="020F0502020204030204" pitchFamily="34" charset="0"/>
              </a:rPr>
              <a:t> κόλπους.</a:t>
            </a: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1643F2-36DE-41FC-BD90-0213C7F6673B}"/>
                  </a:ext>
                </a:extLst>
              </p:cNvPr>
              <p:cNvSpPr>
                <a:spLocks noGrp="1"/>
              </p:cNvSpPr>
              <p:nvPr>
                <p:ph idx="1"/>
              </p:nvPr>
            </p:nvSpPr>
            <p:spPr>
              <a:xfrm>
                <a:off x="466725" y="745812"/>
                <a:ext cx="11129636" cy="2504762"/>
              </a:xfrm>
            </p:spPr>
            <p:txBody>
              <a:bodyPr>
                <a:normAutofit/>
              </a:bodyPr>
              <a:lstStyle/>
              <a:p>
                <a:pPr marL="0" indent="0">
                  <a:lnSpc>
                    <a:spcPct val="107000"/>
                  </a:lnSpc>
                  <a:spcAft>
                    <a:spcPts val="800"/>
                  </a:spcAft>
                  <a:buNone/>
                </a:pPr>
                <a:r>
                  <a:rPr lang="el-GR" sz="2000" dirty="0">
                    <a:effectLst/>
                    <a:latin typeface="Calibri" panose="020F0502020204030204" pitchFamily="34" charset="0"/>
                    <a:ea typeface="Calibri" panose="020F0502020204030204" pitchFamily="34" charset="0"/>
                    <a:cs typeface="Calibri" panose="020F0502020204030204" pitchFamily="34" charset="0"/>
                  </a:rPr>
                  <a:t>Όταν το παλιρροιακό κύμα διαδίδεται σε κλειστή θαλάσσια λεκάνη παρατηρείται μια εξαναγκασμένη ταλάντωση τα χαρακτηριστικά της οποίας προσδιορίζονται μεταξύ άλλων, από την τοπογραφία των ακτών και το βυθού της θαλάσσιας λεκάνης. Στη περίπτωση μιας θεωρητικά ορθογώνιας θαλάσσιας λεκάνης ανοικτής στο ένα άκρο της κλειστής στο άλλο, μέσου βάθους (</a:t>
                </a:r>
                <a:r>
                  <a:rPr lang="en-US" sz="2000" dirty="0">
                    <a:effectLst/>
                    <a:latin typeface="Calibri" panose="020F0502020204030204" pitchFamily="34" charset="0"/>
                    <a:ea typeface="Calibri" panose="020F0502020204030204" pitchFamily="34" charset="0"/>
                    <a:cs typeface="Calibri" panose="020F0502020204030204" pitchFamily="34" charset="0"/>
                  </a:rPr>
                  <a:t>d</a:t>
                </a:r>
                <a:r>
                  <a:rPr lang="el-GR" sz="2000" dirty="0">
                    <a:effectLst/>
                    <a:latin typeface="Calibri" panose="020F0502020204030204" pitchFamily="34" charset="0"/>
                    <a:ea typeface="Calibri" panose="020F0502020204030204" pitchFamily="34" charset="0"/>
                    <a:cs typeface="Calibri" panose="020F0502020204030204" pitchFamily="34" charset="0"/>
                  </a:rPr>
                  <a:t>) και με μήκος </a:t>
                </a:r>
                <a:r>
                  <a:rPr lang="el-GR" sz="2000" b="1" i="0" u="none" strike="noStrike"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L, το οποίο είναι κατά </a:t>
                </a:r>
                <a:r>
                  <a:rPr lang="el-GR" sz="2000" dirty="0">
                    <a:effectLst/>
                    <a:latin typeface="Calibri" panose="020F0502020204030204" pitchFamily="34" charset="0"/>
                    <a:ea typeface="Calibri" panose="020F0502020204030204" pitchFamily="34" charset="0"/>
                    <a:cs typeface="Calibri" panose="020F0502020204030204" pitchFamily="34" charset="0"/>
                  </a:rPr>
                  <a:t>πολύ μεγαλύτερο του πλάτους της, τότε η </a:t>
                </a:r>
                <a:r>
                  <a:rPr lang="el-GR" sz="2000" dirty="0" err="1">
                    <a:effectLst/>
                    <a:latin typeface="Calibri" panose="020F0502020204030204" pitchFamily="34" charset="0"/>
                    <a:ea typeface="Calibri" panose="020F0502020204030204" pitchFamily="34" charset="0"/>
                    <a:cs typeface="Calibri" panose="020F0502020204030204" pitchFamily="34" charset="0"/>
                  </a:rPr>
                  <a:t>ιδιοπερίοδος</a:t>
                </a:r>
                <a:r>
                  <a:rPr lang="el-GR" sz="2000" dirty="0">
                    <a:effectLst/>
                    <a:latin typeface="Calibri" panose="020F0502020204030204" pitchFamily="34" charset="0"/>
                    <a:ea typeface="Calibri" panose="020F0502020204030204" pitchFamily="34" charset="0"/>
                    <a:cs typeface="Calibri" panose="020F0502020204030204" pitchFamily="34" charset="0"/>
                  </a:rPr>
                  <a:t> της καθορίζεται από τη σχέση: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effectLst/>
                            <a:latin typeface="Cambria Math" panose="02040503050406030204" pitchFamily="18" charset="0"/>
                            <a:ea typeface="Calibri" panose="020F0502020204030204" pitchFamily="34" charset="0"/>
                            <a:cs typeface="Calibri" panose="020F0502020204030204" pitchFamily="34" charset="0"/>
                          </a:rPr>
                          <m:t>𝛵</m:t>
                        </m:r>
                      </m:e>
                      <m:sub>
                        <m:r>
                          <a:rPr lang="el-GR" sz="2000" i="1">
                            <a:effectLst/>
                            <a:latin typeface="Cambria Math" panose="02040503050406030204" pitchFamily="18" charset="0"/>
                            <a:ea typeface="Calibri" panose="020F0502020204030204" pitchFamily="34" charset="0"/>
                            <a:cs typeface="Calibri" panose="020F0502020204030204" pitchFamily="34" charset="0"/>
                          </a:rPr>
                          <m:t>𝛫</m:t>
                        </m:r>
                      </m:sub>
                    </m:sSub>
                    <m:r>
                      <a:rPr lang="el-GR" sz="2000" i="1">
                        <a:effectLst/>
                        <a:latin typeface="Cambria Math" panose="02040503050406030204" pitchFamily="18" charset="0"/>
                        <a:ea typeface="Calibri" panose="020F0502020204030204" pitchFamily="34" charset="0"/>
                        <a:cs typeface="Calibri" panose="020F0502020204030204" pitchFamily="34" charset="0"/>
                      </a:rPr>
                      <m:t>= </m:t>
                    </m:r>
                    <m:f>
                      <m:fPr>
                        <m:ctrlPr>
                          <a:rPr lang="en-US" sz="2000" i="1">
                            <a:effectLst/>
                            <a:latin typeface="Cambria Math" panose="02040503050406030204" pitchFamily="18" charset="0"/>
                            <a:ea typeface="Calibri" panose="020F0502020204030204" pitchFamily="34" charset="0"/>
                            <a:cs typeface="Calibri" panose="020F0502020204030204" pitchFamily="34" charset="0"/>
                          </a:rPr>
                        </m:ctrlPr>
                      </m:fPr>
                      <m:num>
                        <m:r>
                          <a:rPr lang="el-GR" sz="2000" i="1">
                            <a:effectLst/>
                            <a:latin typeface="Cambria Math" panose="02040503050406030204" pitchFamily="18" charset="0"/>
                            <a:ea typeface="Calibri" panose="020F0502020204030204" pitchFamily="34" charset="0"/>
                            <a:cs typeface="Calibri" panose="020F0502020204030204" pitchFamily="34" charset="0"/>
                          </a:rPr>
                          <m:t>4 </m:t>
                        </m:r>
                        <m:r>
                          <a:rPr lang="en-US" sz="2000" i="1">
                            <a:effectLst/>
                            <a:latin typeface="Cambria Math" panose="02040503050406030204" pitchFamily="18" charset="0"/>
                            <a:ea typeface="Calibri" panose="020F0502020204030204" pitchFamily="34" charset="0"/>
                            <a:cs typeface="Calibri" panose="020F0502020204030204" pitchFamily="34" charset="0"/>
                          </a:rPr>
                          <m:t>𝐿</m:t>
                        </m:r>
                      </m:num>
                      <m:den>
                        <m:r>
                          <a:rPr lang="el-GR" sz="2000" i="1">
                            <a:effectLst/>
                            <a:latin typeface="Cambria Math" panose="02040503050406030204" pitchFamily="18" charset="0"/>
                            <a:ea typeface="Calibri" panose="020F0502020204030204" pitchFamily="34" charset="0"/>
                            <a:cs typeface="Calibri" panose="020F0502020204030204" pitchFamily="34" charset="0"/>
                          </a:rPr>
                          <m:t>𝐾</m:t>
                        </m:r>
                        <m:r>
                          <a:rPr lang="el-GR" sz="2000" i="1">
                            <a:effectLst/>
                            <a:latin typeface="Cambria Math" panose="02040503050406030204" pitchFamily="18" charset="0"/>
                            <a:ea typeface="Calibri" panose="020F0502020204030204" pitchFamily="34" charset="0"/>
                            <a:cs typeface="Calibri" panose="020F0502020204030204" pitchFamily="34" charset="0"/>
                          </a:rPr>
                          <m:t> </m:t>
                        </m:r>
                        <m:rad>
                          <m:radPr>
                            <m:degHide m:val="on"/>
                            <m:ctrlPr>
                              <a:rPr lang="en-US" sz="2000" i="1">
                                <a:effectLst/>
                                <a:latin typeface="Cambria Math" panose="02040503050406030204" pitchFamily="18" charset="0"/>
                                <a:ea typeface="Calibri" panose="020F0502020204030204" pitchFamily="34" charset="0"/>
                                <a:cs typeface="Calibri" panose="020F0502020204030204" pitchFamily="34" charset="0"/>
                              </a:rPr>
                            </m:ctrlPr>
                          </m:radPr>
                          <m:deg/>
                          <m:e>
                            <m:r>
                              <a:rPr lang="el-GR" sz="2000" i="1">
                                <a:effectLst/>
                                <a:latin typeface="Cambria Math" panose="02040503050406030204" pitchFamily="18" charset="0"/>
                                <a:ea typeface="Calibri" panose="020F0502020204030204" pitchFamily="34" charset="0"/>
                                <a:cs typeface="Calibri" panose="020F0502020204030204" pitchFamily="34" charset="0"/>
                              </a:rPr>
                              <m:t>𝑔</m:t>
                            </m:r>
                            <m:r>
                              <a:rPr lang="el-GR" sz="2000" i="1">
                                <a:effectLst/>
                                <a:latin typeface="Cambria Math" panose="02040503050406030204" pitchFamily="18" charset="0"/>
                                <a:ea typeface="Calibri" panose="020F0502020204030204" pitchFamily="34" charset="0"/>
                                <a:cs typeface="Calibri" panose="020F0502020204030204" pitchFamily="34" charset="0"/>
                              </a:rPr>
                              <m:t> </m:t>
                            </m:r>
                            <m:r>
                              <a:rPr lang="el-GR" sz="2000" i="1">
                                <a:effectLst/>
                                <a:latin typeface="Cambria Math" panose="02040503050406030204" pitchFamily="18" charset="0"/>
                                <a:ea typeface="Calibri" panose="020F0502020204030204" pitchFamily="34" charset="0"/>
                                <a:cs typeface="Calibri" panose="020F0502020204030204" pitchFamily="34" charset="0"/>
                              </a:rPr>
                              <m:t>𝑑</m:t>
                            </m:r>
                          </m:e>
                        </m:rad>
                      </m:den>
                    </m:f>
                  </m:oMath>
                </a14:m>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spc="0" dirty="0">
                    <a:solidFill>
                      <a:srgbClr val="000000"/>
                    </a:solidFill>
                    <a:effectLst/>
                    <a:latin typeface="Century Schoolbook" panose="02040604050505020304" pitchFamily="18" charset="0"/>
                    <a:ea typeface="Century Schoolbook" panose="02040604050505020304" pitchFamily="18" charset="0"/>
                    <a:cs typeface="Calibri" panose="020F0502020204030204" pitchFamily="34" charset="0"/>
                  </a:rPr>
                  <a:t>όπου </a:t>
                </a:r>
                <a:r>
                  <a:rPr lang="el-GR" sz="2000" dirty="0">
                    <a:effectLst/>
                    <a:latin typeface="Calibri" panose="020F0502020204030204" pitchFamily="34" charset="0"/>
                    <a:ea typeface="Calibri" panose="020F0502020204030204" pitchFamily="34" charset="0"/>
                    <a:cs typeface="Calibri" panose="020F0502020204030204" pitchFamily="34" charset="0"/>
                  </a:rPr>
                  <a:t>Κ= 1,2,3</a:t>
                </a:r>
                <a:endParaRPr lang="en-US" dirty="0"/>
              </a:p>
            </p:txBody>
          </p:sp>
        </mc:Choice>
        <mc:Fallback xmlns="">
          <p:sp>
            <p:nvSpPr>
              <p:cNvPr id="3" name="Content Placeholder 2">
                <a:extLst>
                  <a:ext uri="{FF2B5EF4-FFF2-40B4-BE49-F238E27FC236}">
                    <a16:creationId xmlns:a16="http://schemas.microsoft.com/office/drawing/2014/main" id="{1D1643F2-36DE-41FC-BD90-0213C7F6673B}"/>
                  </a:ext>
                </a:extLst>
              </p:cNvPr>
              <p:cNvSpPr>
                <a:spLocks noGrp="1" noRot="1" noChangeAspect="1" noMove="1" noResize="1" noEditPoints="1" noAdjustHandles="1" noChangeArrowheads="1" noChangeShapeType="1" noTextEdit="1"/>
              </p:cNvSpPr>
              <p:nvPr>
                <p:ph idx="1"/>
              </p:nvPr>
            </p:nvSpPr>
            <p:spPr>
              <a:xfrm>
                <a:off x="466725" y="745812"/>
                <a:ext cx="11129636" cy="2504762"/>
              </a:xfrm>
              <a:blipFill>
                <a:blip r:embed="rId2"/>
                <a:stretch>
                  <a:fillRect l="-603" t="-97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16D9165-17B0-4F14-87B2-2609D8AD6A84}"/>
              </a:ext>
            </a:extLst>
          </p:cNvPr>
          <p:cNvPicPr>
            <a:picLocks noChangeAspect="1"/>
          </p:cNvPicPr>
          <p:nvPr/>
        </p:nvPicPr>
        <p:blipFill>
          <a:blip r:embed="rId3"/>
          <a:stretch>
            <a:fillRect/>
          </a:stretch>
        </p:blipFill>
        <p:spPr>
          <a:xfrm>
            <a:off x="4548187" y="3245186"/>
            <a:ext cx="6387674" cy="3612814"/>
          </a:xfrm>
          <a:prstGeom prst="rect">
            <a:avLst/>
          </a:prstGeom>
        </p:spPr>
      </p:pic>
      <p:sp>
        <p:nvSpPr>
          <p:cNvPr id="6" name="TextBox 5">
            <a:extLst>
              <a:ext uri="{FF2B5EF4-FFF2-40B4-BE49-F238E27FC236}">
                <a16:creationId xmlns:a16="http://schemas.microsoft.com/office/drawing/2014/main" id="{11CCEE42-2267-415C-BCE7-257B92DF421B}"/>
              </a:ext>
            </a:extLst>
          </p:cNvPr>
          <p:cNvSpPr txBox="1"/>
          <p:nvPr/>
        </p:nvSpPr>
        <p:spPr>
          <a:xfrm>
            <a:off x="522361" y="5051593"/>
            <a:ext cx="3365326" cy="1477328"/>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rPr>
              <a:t>Διάδοση της παλίρροιας σε κόλπου πέριξ </a:t>
            </a:r>
            <a:r>
              <a:rPr lang="el-GR" sz="1800" dirty="0" err="1">
                <a:effectLst/>
                <a:latin typeface="Calibri" panose="020F0502020204030204" pitchFamily="34" charset="0"/>
                <a:ea typeface="Calibri" panose="020F0502020204030204" pitchFamily="34" charset="0"/>
              </a:rPr>
              <a:t>αμφιδρομικού</a:t>
            </a:r>
            <a:r>
              <a:rPr lang="el-GR" sz="1800" dirty="0">
                <a:effectLst/>
                <a:latin typeface="Calibri" panose="020F0502020204030204" pitchFamily="34" charset="0"/>
                <a:ea typeface="Calibri" panose="020F0502020204030204" pitchFamily="34" charset="0"/>
              </a:rPr>
              <a:t> σημείου στο κέντρο του κόλπου</a:t>
            </a:r>
            <a:r>
              <a:rPr lang="el-GR" sz="1800" b="1" dirty="0">
                <a:effectLst/>
                <a:latin typeface="Calibri" panose="020F0502020204030204" pitchFamily="34" charset="0"/>
                <a:ea typeface="Calibri" panose="020F0502020204030204" pitchFamily="34" charset="0"/>
              </a:rPr>
              <a:t> </a:t>
            </a:r>
            <a:r>
              <a:rPr lang="el-GR" sz="1800" dirty="0">
                <a:effectLst/>
                <a:latin typeface="Calibri" panose="020F0502020204030204" pitchFamily="34" charset="0"/>
                <a:ea typeface="Calibri" panose="020F0502020204030204" pitchFamily="34" charset="0"/>
              </a:rPr>
              <a:t>(τροποποιημένο από</a:t>
            </a:r>
            <a:r>
              <a:rPr lang="el-GR" sz="1800" b="1" dirty="0">
                <a:effectLst/>
                <a:latin typeface="Calibri" panose="020F0502020204030204" pitchFamily="34" charset="0"/>
                <a:ea typeface="Calibri" panose="020F0502020204030204" pitchFamily="34" charset="0"/>
              </a:rPr>
              <a:t> </a:t>
            </a:r>
            <a:r>
              <a:rPr lang="el-GR" sz="1800" dirty="0" err="1">
                <a:effectLst/>
                <a:latin typeface="Calibri" panose="020F0502020204030204" pitchFamily="34" charset="0"/>
                <a:ea typeface="Calibri" panose="020F0502020204030204" pitchFamily="34" charset="0"/>
              </a:rPr>
              <a:t>Παλληκάρης</a:t>
            </a:r>
            <a:r>
              <a:rPr lang="el-GR" sz="1800" dirty="0">
                <a:effectLst/>
                <a:latin typeface="Calibri" panose="020F0502020204030204" pitchFamily="34" charset="0"/>
                <a:ea typeface="Calibri" panose="020F0502020204030204" pitchFamily="34" charset="0"/>
              </a:rPr>
              <a:t> 1993)</a:t>
            </a:r>
            <a:endParaRPr lang="en-US" dirty="0"/>
          </a:p>
        </p:txBody>
      </p:sp>
    </p:spTree>
    <p:extLst>
      <p:ext uri="{BB962C8B-B14F-4D97-AF65-F5344CB8AC3E}">
        <p14:creationId xmlns:p14="http://schemas.microsoft.com/office/powerpoint/2010/main" val="90128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D3D8EA-2B33-43FE-B278-4396F362A0C8}"/>
              </a:ext>
            </a:extLst>
          </p:cNvPr>
          <p:cNvSpPr txBox="1"/>
          <p:nvPr/>
        </p:nvSpPr>
        <p:spPr>
          <a:xfrm>
            <a:off x="155010" y="169870"/>
            <a:ext cx="11881980" cy="6405023"/>
          </a:xfrm>
          <a:prstGeom prst="rect">
            <a:avLst/>
          </a:prstGeom>
          <a:noFill/>
        </p:spPr>
        <p:txBody>
          <a:bodyPr wrap="square">
            <a:spAutoFit/>
          </a:bodyPr>
          <a:lstStyle/>
          <a:p>
            <a:pPr algn="ctr">
              <a:lnSpc>
                <a:spcPct val="107000"/>
              </a:lnSpc>
              <a:spcAft>
                <a:spcPts val="800"/>
              </a:spcAft>
            </a:pPr>
            <a:r>
              <a:rPr lang="el-GR" sz="2400" b="1" dirty="0">
                <a:effectLst/>
                <a:latin typeface="Calibri" panose="020F0502020204030204" pitchFamily="34" charset="0"/>
                <a:ea typeface="Calibri" panose="020F0502020204030204" pitchFamily="34" charset="0"/>
                <a:cs typeface="Calibri" panose="020F0502020204030204" pitchFamily="34" charset="0"/>
              </a:rPr>
              <a:t>ΘΑΛΑΣΣΙΑ ΣΤΑΘΜΗ - </a:t>
            </a:r>
            <a:r>
              <a:rPr lang="el-GR" sz="2400" b="1" cap="all" dirty="0" err="1">
                <a:effectLst/>
                <a:latin typeface="Calibri" panose="020F0502020204030204" pitchFamily="34" charset="0"/>
                <a:ea typeface="Calibri" panose="020F0502020204030204" pitchFamily="34" charset="0"/>
                <a:cs typeface="Calibri" panose="020F0502020204030204" pitchFamily="34" charset="0"/>
              </a:rPr>
              <a:t>επΙπεδΑ</a:t>
            </a:r>
            <a:r>
              <a:rPr lang="el-GR" sz="2400" b="1" cap="all" dirty="0">
                <a:effectLst/>
                <a:latin typeface="Calibri" panose="020F0502020204030204" pitchFamily="34" charset="0"/>
                <a:ea typeface="Calibri" panose="020F0502020204030204" pitchFamily="34" charset="0"/>
                <a:cs typeface="Calibri" panose="020F0502020204030204" pitchFamily="34" charset="0"/>
              </a:rPr>
              <a:t> </a:t>
            </a:r>
            <a:r>
              <a:rPr lang="el-GR" sz="2400" b="1" cap="all" dirty="0" err="1">
                <a:effectLst/>
                <a:latin typeface="Calibri" panose="020F0502020204030204" pitchFamily="34" charset="0"/>
                <a:ea typeface="Calibri" panose="020F0502020204030204" pitchFamily="34" charset="0"/>
                <a:cs typeface="Calibri" panose="020F0502020204030204" pitchFamily="34" charset="0"/>
              </a:rPr>
              <a:t>ΑναφορΑς</a:t>
            </a:r>
            <a:r>
              <a:rPr lang="el-GR" sz="2400" b="1" cap="all"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Κατά τη μέτρηση της στάθμης του νερού με μετρητή στάθμης πρέπει να υπάρχει ένα επίπεδο αναφοράς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datum</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για τη μέτρηση του ύψους της επιφάνειας του νερού. Αυτό το επίπεδο αναφοράς ονομάζεται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κατακόρυφο επίπεδο αναφοράς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vertical datum</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κατακόρυφα επίπεδα αναφοράς είναι αυτά που προσδιορίζονται με βάση τις επιφάνειες υψηλών ή χαμηλών υδάτων, οπότε ονομάζονται παλιρροϊκά επίπεδα αναφοράς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tidal datums</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αυτά  που βασίζονται στο πεδίο βαρύτητας της Γης,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 ορθομετρικά επίπεδα αναφοράς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orthometric datums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Πιο πρόσφατα προστέθηκε και μια τρίτη κατηγορία, τα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τρισδιάστατα ή ελλειψοειδή επίπεδα αναφοράς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 or ellipsoid datums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οποία προσδιορίζονται με τηλεμετρικά δεδομένα από το διάστημα, όπως το Παγκόσμιο Σύστημα Θέσης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GPS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Global Positioning System</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000" dirty="0">
                <a:effectLst/>
                <a:latin typeface="Calibri" panose="020F0502020204030204" pitchFamily="34" charset="0"/>
                <a:ea typeface="Calibri" panose="020F0502020204030204" pitchFamily="34" charset="0"/>
              </a:rPr>
              <a:t>Ως </a:t>
            </a:r>
            <a:r>
              <a:rPr lang="el-GR" sz="2000" b="1" dirty="0">
                <a:effectLst/>
                <a:latin typeface="Calibri" panose="020F0502020204030204" pitchFamily="34" charset="0"/>
                <a:ea typeface="Calibri" panose="020F0502020204030204" pitchFamily="34" charset="0"/>
              </a:rPr>
              <a:t>παλιρροϊκό επίπεδο αναφοράς</a:t>
            </a:r>
            <a:r>
              <a:rPr lang="el-GR" sz="2000" dirty="0">
                <a:effectLst/>
                <a:latin typeface="Calibri" panose="020F0502020204030204" pitchFamily="34" charset="0"/>
                <a:ea typeface="Calibri" panose="020F0502020204030204" pitchFamily="34" charset="0"/>
              </a:rPr>
              <a:t> σε μια συγκεκριμένη θέση ορίζεται γενικά ως το μέσο ύψος ενός συγκεκριμένου σταδίου (φάση) της παλίρροιας. Για την ελαχιστοποίηση όλων των σημαντικών παλιρροιακών διακυμάνσεων (ημερήσιων, μηνιαίων και ετήσιων), ως παλιρροιακό επίπεδο αναφοράς ορίζεται η μέση πλήμμη (</a:t>
            </a:r>
            <a:r>
              <a:rPr lang="en-US" sz="2000" dirty="0">
                <a:effectLst/>
                <a:latin typeface="Calibri" panose="020F0502020204030204" pitchFamily="34" charset="0"/>
                <a:ea typeface="Calibri" panose="020F0502020204030204" pitchFamily="34" charset="0"/>
              </a:rPr>
              <a:t>MHW</a:t>
            </a:r>
            <a:r>
              <a:rPr lang="el-GR" sz="200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mean high water</a:t>
            </a:r>
            <a:r>
              <a:rPr lang="el-GR" sz="2000" dirty="0">
                <a:effectLst/>
                <a:latin typeface="Calibri" panose="020F0502020204030204" pitchFamily="34" charset="0"/>
                <a:ea typeface="Calibri" panose="020F0502020204030204" pitchFamily="34" charset="0"/>
              </a:rPr>
              <a:t>) που ισούται με τον μέσο όρο όλων των πλημμών κατά τη διάρκεια 18,6 ετών. </a:t>
            </a:r>
          </a:p>
          <a:p>
            <a:endParaRPr lang="el-GR" sz="2000" dirty="0">
              <a:latin typeface="Calibri" panose="020F0502020204030204" pitchFamily="34" charset="0"/>
            </a:endParaRPr>
          </a:p>
          <a:p>
            <a:r>
              <a:rPr lang="el-GR" sz="2000" dirty="0">
                <a:effectLst/>
                <a:latin typeface="Calibri" panose="020F0502020204030204" pitchFamily="34" charset="0"/>
                <a:ea typeface="Calibri" panose="020F0502020204030204" pitchFamily="34" charset="0"/>
              </a:rPr>
              <a:t>Η μέτρηση των βαθών και η απεικόνιση τους στους βυθομετρικούς χάρτες γίνεται με βάση </a:t>
            </a:r>
            <a:r>
              <a:rPr lang="el-GR" sz="2000" b="1" dirty="0">
                <a:effectLst/>
                <a:latin typeface="Calibri" panose="020F0502020204030204" pitchFamily="34" charset="0"/>
                <a:ea typeface="Calibri" panose="020F0502020204030204" pitchFamily="34" charset="0"/>
              </a:rPr>
              <a:t>ένα επίπεδο αναφοράς (</a:t>
            </a:r>
            <a:r>
              <a:rPr lang="el-GR" sz="2000" b="1" i="1" dirty="0" err="1">
                <a:effectLst/>
                <a:latin typeface="Calibri" panose="020F0502020204030204" pitchFamily="34" charset="0"/>
                <a:ea typeface="Calibri" panose="020F0502020204030204" pitchFamily="34" charset="0"/>
              </a:rPr>
              <a:t>datum</a:t>
            </a:r>
            <a:r>
              <a:rPr lang="el-GR" sz="2000" b="1" i="1" dirty="0">
                <a:effectLst/>
                <a:latin typeface="Calibri" panose="020F0502020204030204" pitchFamily="34" charset="0"/>
                <a:ea typeface="Calibri" panose="020F0502020204030204" pitchFamily="34" charset="0"/>
              </a:rPr>
              <a:t>)</a:t>
            </a:r>
            <a:r>
              <a:rPr lang="el-GR" sz="2000" b="1" dirty="0">
                <a:effectLst/>
                <a:latin typeface="Calibri" panose="020F0502020204030204" pitchFamily="34" charset="0"/>
                <a:ea typeface="Calibri" panose="020F0502020204030204" pitchFamily="34" charset="0"/>
              </a:rPr>
              <a:t>, </a:t>
            </a:r>
            <a:r>
              <a:rPr lang="el-GR" sz="2000" dirty="0">
                <a:effectLst/>
                <a:latin typeface="Calibri" panose="020F0502020204030204" pitchFamily="34" charset="0"/>
                <a:ea typeface="Calibri" panose="020F0502020204030204" pitchFamily="34" charset="0"/>
              </a:rPr>
              <a:t>καθώς η στάθμη της θάλασσας μεταβάλλεται συνεχώς. Ο Διεθνής Υδρογραφικός Οργανισμός, μέλος του οποίου είναι και η Ελλάδα, έχουν συμφωνήσει ως </a:t>
            </a:r>
            <a:r>
              <a:rPr lang="el-GR" sz="2000" b="1" dirty="0">
                <a:effectLst/>
                <a:latin typeface="Calibri" panose="020F0502020204030204" pitchFamily="34" charset="0"/>
                <a:ea typeface="Calibri" panose="020F0502020204030204" pitchFamily="34" charset="0"/>
              </a:rPr>
              <a:t>βασικό επίπεδο χαρτών </a:t>
            </a:r>
            <a:r>
              <a:rPr lang="el-GR" sz="2000" i="1" dirty="0">
                <a:effectLst/>
                <a:latin typeface="Calibri" panose="020F0502020204030204" pitchFamily="34" charset="0"/>
                <a:ea typeface="Calibri" panose="020F0502020204030204" pitchFamily="34" charset="0"/>
              </a:rPr>
              <a:t>(</a:t>
            </a:r>
            <a:r>
              <a:rPr lang="el-GR" sz="2000" i="1" dirty="0" err="1">
                <a:effectLst/>
                <a:latin typeface="Calibri" panose="020F0502020204030204" pitchFamily="34" charset="0"/>
                <a:ea typeface="Calibri" panose="020F0502020204030204" pitchFamily="34" charset="0"/>
              </a:rPr>
              <a:t>chart</a:t>
            </a:r>
            <a:r>
              <a:rPr lang="el-GR" sz="2000" i="1" dirty="0">
                <a:effectLst/>
                <a:latin typeface="Calibri" panose="020F0502020204030204" pitchFamily="34" charset="0"/>
                <a:ea typeface="Calibri" panose="020F0502020204030204" pitchFamily="34" charset="0"/>
              </a:rPr>
              <a:t> </a:t>
            </a:r>
            <a:r>
              <a:rPr lang="el-GR" sz="2000" i="1" dirty="0" err="1">
                <a:effectLst/>
                <a:latin typeface="Calibri" panose="020F0502020204030204" pitchFamily="34" charset="0"/>
                <a:ea typeface="Calibri" panose="020F0502020204030204" pitchFamily="34" charset="0"/>
              </a:rPr>
              <a:t>datum</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στους διεθνείς βυθομετρικούς χάρτες να χρησιμοποιείται το επίπεδο (στάθμη) της χαμηλότατης αστρονομικής παλίρροιας (</a:t>
            </a:r>
            <a:r>
              <a:rPr lang="en-US" sz="2000" dirty="0">
                <a:effectLst/>
                <a:latin typeface="Calibri" panose="020F0502020204030204" pitchFamily="34" charset="0"/>
                <a:ea typeface="Calibri" panose="020F0502020204030204" pitchFamily="34" charset="0"/>
              </a:rPr>
              <a:t>LAT</a:t>
            </a:r>
            <a:r>
              <a:rPr lang="el-GR" sz="200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Lowest astronomical tide</a:t>
            </a:r>
            <a:r>
              <a:rPr lang="el-GR" sz="2000" dirty="0">
                <a:effectLst/>
                <a:latin typeface="Calibri" panose="020F0502020204030204" pitchFamily="34" charset="0"/>
                <a:ea typeface="Calibri" panose="020F0502020204030204" pitchFamily="34" charset="0"/>
              </a:rPr>
              <a:t>).</a:t>
            </a:r>
            <a:endParaRPr lang="en-US" sz="2000" dirty="0"/>
          </a:p>
        </p:txBody>
      </p:sp>
    </p:spTree>
    <p:extLst>
      <p:ext uri="{BB962C8B-B14F-4D97-AF65-F5344CB8AC3E}">
        <p14:creationId xmlns:p14="http://schemas.microsoft.com/office/powerpoint/2010/main" val="4039805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32ECB5-FC37-463A-83A8-D7B850C43304}"/>
              </a:ext>
            </a:extLst>
          </p:cNvPr>
          <p:cNvPicPr>
            <a:picLocks noChangeAspect="1"/>
          </p:cNvPicPr>
          <p:nvPr/>
        </p:nvPicPr>
        <p:blipFill>
          <a:blip r:embed="rId2"/>
          <a:stretch>
            <a:fillRect/>
          </a:stretch>
        </p:blipFill>
        <p:spPr>
          <a:xfrm>
            <a:off x="2117305" y="1009485"/>
            <a:ext cx="7306457" cy="5848515"/>
          </a:xfrm>
          <a:prstGeom prst="rect">
            <a:avLst/>
          </a:prstGeom>
        </p:spPr>
      </p:pic>
      <p:sp>
        <p:nvSpPr>
          <p:cNvPr id="7" name="TextBox 6">
            <a:extLst>
              <a:ext uri="{FF2B5EF4-FFF2-40B4-BE49-F238E27FC236}">
                <a16:creationId xmlns:a16="http://schemas.microsoft.com/office/drawing/2014/main" id="{C5A43F3D-84A3-4FCB-9164-98FDB21C0BC8}"/>
              </a:ext>
            </a:extLst>
          </p:cNvPr>
          <p:cNvSpPr txBox="1"/>
          <p:nvPr/>
        </p:nvSpPr>
        <p:spPr>
          <a:xfrm>
            <a:off x="522790" y="274915"/>
            <a:ext cx="11146419" cy="400110"/>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rPr>
              <a:t>Επίπεδα αναφοράς παλίρροιας</a:t>
            </a:r>
            <a:r>
              <a:rPr lang="en-US" sz="2000" b="1" dirty="0">
                <a:effectLst/>
                <a:latin typeface="Calibri" panose="020F0502020204030204" pitchFamily="34" charset="0"/>
                <a:ea typeface="Calibri" panose="020F0502020204030204" pitchFamily="34" charset="0"/>
              </a:rPr>
              <a:t> (</a:t>
            </a:r>
            <a:r>
              <a:rPr lang="el-GR" sz="2000" b="1" dirty="0">
                <a:effectLst/>
                <a:latin typeface="Calibri" panose="020F0502020204030204" pitchFamily="34" charset="0"/>
                <a:ea typeface="Calibri" panose="020F0502020204030204" pitchFamily="34" charset="0"/>
              </a:rPr>
              <a:t>από </a:t>
            </a:r>
            <a:r>
              <a:rPr lang="en-US" sz="2000" b="1" dirty="0">
                <a:effectLst/>
                <a:latin typeface="Calibri" panose="020F0502020204030204" pitchFamily="34" charset="0"/>
                <a:ea typeface="Calibri" panose="020F0502020204030204" pitchFamily="34" charset="0"/>
              </a:rPr>
              <a:t>NOAA: National Oceanic and  Atmospheric Administration) [6]</a:t>
            </a:r>
            <a:endParaRPr lang="en-US" sz="2000" b="1" dirty="0"/>
          </a:p>
        </p:txBody>
      </p:sp>
    </p:spTree>
    <p:extLst>
      <p:ext uri="{BB962C8B-B14F-4D97-AF65-F5344CB8AC3E}">
        <p14:creationId xmlns:p14="http://schemas.microsoft.com/office/powerpoint/2010/main" val="4127236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8E5B1E-D454-4812-AFB2-9A529AAC1AB6}"/>
              </a:ext>
            </a:extLst>
          </p:cNvPr>
          <p:cNvSpPr txBox="1"/>
          <p:nvPr/>
        </p:nvSpPr>
        <p:spPr>
          <a:xfrm>
            <a:off x="713983" y="374762"/>
            <a:ext cx="10885118" cy="6223435"/>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Calibri" panose="020F0502020204030204" pitchFamily="34" charset="0"/>
              </a:rPr>
              <a:t>Μη παλιρροϊκές ταλαντώσεις της επιφάνειας των θαλασσίων υδάτων</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000" dirty="0">
                <a:effectLst/>
                <a:latin typeface="Calibri" panose="020F0502020204030204" pitchFamily="34" charset="0"/>
                <a:ea typeface="Calibri" panose="020F0502020204030204" pitchFamily="34" charset="0"/>
              </a:rPr>
              <a:t>Η αστρονομική παλίρροια δεν είναι το μόνο φαινόμενο στον ωκεανό που παράγει διακυμάνσεις της στάθμης του νερού. Τέτοιες διακυμάνσεις μπορούν επίσης να προκληθούν από αλλαγές στην ταχύτητα και την κατεύθυνση του ανέμου, αλλαγές στην ατμοσφαιρική πίεση, αλλαγές στην απορροή των ποταμών και αλλαγές στην πυκνότητα του νερού (λόγω μεταβολών στην αλατότητα και τη θερμοκρασία). Η ειδοποιός διαφορά μεταξύ των μη παλιρροιακών διακυμάνσεων της θαλάσσιας στάθμης και της αστρονομικής παλίρροιας είναι το ότι οι μη-παλιρροϊκές αλλαγές δεν παρουσιάζουν περιοδικότητα (όντας σποραδικές) όπως η αστρονομική παλίρροια και ως εκ τούτου δεν είναι δυνατόν εύκολα να προβλεφθούν.</a:t>
            </a:r>
          </a:p>
          <a:p>
            <a:endParaRPr lang="el-GR" sz="2000" dirty="0">
              <a:latin typeface="Calibri" panose="020F0502020204030204" pitchFamily="34" charset="0"/>
            </a:endParaRPr>
          </a:p>
          <a:p>
            <a:r>
              <a:rPr lang="el-GR" sz="2000" dirty="0">
                <a:effectLst/>
                <a:latin typeface="Calibri" panose="020F0502020204030204" pitchFamily="34" charset="0"/>
                <a:ea typeface="Calibri" panose="020F0502020204030204" pitchFamily="34" charset="0"/>
                <a:cs typeface="Calibri" panose="020F0502020204030204" pitchFamily="34" charset="0"/>
              </a:rPr>
              <a:t>Οι κυριότεροι παράμετροι που προκαλούν μη-παλιρροιακές διακυμάνσεις της θαλάσσιας στάθμης ως προς την ακτή είναι :</a:t>
            </a:r>
          </a:p>
          <a:p>
            <a:endParaRPr lang="el-GR"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Calibri" panose="020F0502020204030204" pitchFamily="34" charset="0"/>
              </a:rPr>
              <a:t>η βαρομετρική πίεση,</a:t>
            </a:r>
          </a:p>
          <a:p>
            <a:pPr marL="285750" indent="-285750">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Calibri" panose="020F0502020204030204" pitchFamily="34" charset="0"/>
              </a:rPr>
              <a:t> η συσσώρευση μάζας λόγω ανέμου,</a:t>
            </a:r>
          </a:p>
          <a:p>
            <a:pPr marL="285750" indent="-285750">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Calibri" panose="020F0502020204030204" pitchFamily="34" charset="0"/>
              </a:rPr>
              <a:t> η συσσώρευση μάζας εξαιτίας της θραύσης των κυμάτων θυέλλης και </a:t>
            </a:r>
          </a:p>
          <a:p>
            <a:pPr marL="285750" indent="-285750">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Calibri" panose="020F0502020204030204" pitchFamily="34" charset="0"/>
              </a:rPr>
              <a:t>το φαινόμενο </a:t>
            </a:r>
            <a:r>
              <a:rPr lang="el-GR" sz="2000" dirty="0" err="1">
                <a:effectLst/>
                <a:latin typeface="Calibri" panose="020F0502020204030204" pitchFamily="34" charset="0"/>
                <a:ea typeface="Calibri" panose="020F0502020204030204" pitchFamily="34" charset="0"/>
                <a:cs typeface="Calibri" panose="020F0502020204030204" pitchFamily="34" charset="0"/>
              </a:rPr>
              <a:t>κ</a:t>
            </a:r>
            <a:r>
              <a:rPr lang="el-GR" sz="2000" i="1" dirty="0" err="1">
                <a:effectLst/>
                <a:latin typeface="Calibri" panose="020F0502020204030204" pitchFamily="34" charset="0"/>
                <a:ea typeface="PFBulletinSansPro-Regular"/>
                <a:cs typeface="Calibri" panose="020F0502020204030204" pitchFamily="34" charset="0"/>
              </a:rPr>
              <a:t>υματανάπαλσης</a:t>
            </a:r>
            <a:r>
              <a:rPr lang="el-GR" sz="2000" i="1" dirty="0">
                <a:effectLst/>
                <a:latin typeface="Calibri" panose="020F0502020204030204" pitchFamily="34" charset="0"/>
                <a:ea typeface="PFBulletinSansPro-Regular"/>
                <a:cs typeface="Calibri" panose="020F0502020204030204" pitchFamily="34" charset="0"/>
              </a:rPr>
              <a:t> (</a:t>
            </a:r>
            <a:r>
              <a:rPr lang="en-US" sz="2000" i="1" dirty="0">
                <a:effectLst/>
                <a:latin typeface="Calibri" panose="020F0502020204030204" pitchFamily="34" charset="0"/>
                <a:ea typeface="PFBulletinSansPro-Regular"/>
                <a:cs typeface="Calibri" panose="020F0502020204030204" pitchFamily="34" charset="0"/>
              </a:rPr>
              <a:t>seiche</a:t>
            </a:r>
            <a:r>
              <a:rPr lang="el-GR" sz="2000" i="1" dirty="0">
                <a:effectLst/>
                <a:latin typeface="Calibri" panose="020F0502020204030204" pitchFamily="34" charset="0"/>
                <a:ea typeface="PFBulletinSansPro-Regular"/>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1585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FE05-43D1-4403-AFB6-062E259619DA}"/>
              </a:ext>
            </a:extLst>
          </p:cNvPr>
          <p:cNvSpPr>
            <a:spLocks noGrp="1"/>
          </p:cNvSpPr>
          <p:nvPr>
            <p:ph type="title"/>
          </p:nvPr>
        </p:nvSpPr>
        <p:spPr>
          <a:xfrm>
            <a:off x="4082441" y="402703"/>
            <a:ext cx="4798512" cy="561801"/>
          </a:xfrm>
        </p:spPr>
        <p:txBody>
          <a:bodyPr>
            <a:normAutofit/>
          </a:bodyPr>
          <a:lstStyle/>
          <a:p>
            <a:r>
              <a:rPr lang="el-GR" sz="2400" b="1" dirty="0">
                <a:effectLst/>
                <a:latin typeface="Calibri" panose="020F0502020204030204" pitchFamily="34" charset="0"/>
                <a:ea typeface="Calibri" panose="020F0502020204030204" pitchFamily="34" charset="0"/>
              </a:rPr>
              <a:t>Παλίρροια Μεσογείου Θάλασσας</a:t>
            </a:r>
            <a:endParaRPr lang="en-US" sz="2400" dirty="0"/>
          </a:p>
        </p:txBody>
      </p:sp>
      <p:pic>
        <p:nvPicPr>
          <p:cNvPr id="5" name="Picture 4">
            <a:extLst>
              <a:ext uri="{FF2B5EF4-FFF2-40B4-BE49-F238E27FC236}">
                <a16:creationId xmlns:a16="http://schemas.microsoft.com/office/drawing/2014/main" id="{FDDB6630-1E80-4FF9-B406-04CDDB1146C7}"/>
              </a:ext>
            </a:extLst>
          </p:cNvPr>
          <p:cNvPicPr>
            <a:picLocks noChangeAspect="1"/>
          </p:cNvPicPr>
          <p:nvPr/>
        </p:nvPicPr>
        <p:blipFill rotWithShape="1">
          <a:blip r:embed="rId2"/>
          <a:srcRect l="3870" r="6454"/>
          <a:stretch/>
        </p:blipFill>
        <p:spPr>
          <a:xfrm>
            <a:off x="679938" y="1122766"/>
            <a:ext cx="10832123" cy="5599347"/>
          </a:xfrm>
          <a:prstGeom prst="rect">
            <a:avLst/>
          </a:prstGeom>
        </p:spPr>
      </p:pic>
    </p:spTree>
    <p:extLst>
      <p:ext uri="{BB962C8B-B14F-4D97-AF65-F5344CB8AC3E}">
        <p14:creationId xmlns:p14="http://schemas.microsoft.com/office/powerpoint/2010/main" val="262682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29660-5537-4D6C-B822-07E0C5340E67}"/>
              </a:ext>
            </a:extLst>
          </p:cNvPr>
          <p:cNvSpPr>
            <a:spLocks noGrp="1"/>
          </p:cNvSpPr>
          <p:nvPr>
            <p:ph type="title"/>
          </p:nvPr>
        </p:nvSpPr>
        <p:spPr>
          <a:xfrm>
            <a:off x="3305175" y="173080"/>
            <a:ext cx="7592939" cy="512060"/>
          </a:xfrm>
        </p:spPr>
        <p:txBody>
          <a:bodyPr>
            <a:normAutofit/>
          </a:bodyPr>
          <a:lstStyle/>
          <a:p>
            <a:r>
              <a:rPr lang="el-GR" sz="2400" b="1" dirty="0">
                <a:effectLst/>
                <a:latin typeface="Calibri" panose="020F0502020204030204" pitchFamily="34" charset="0"/>
                <a:ea typeface="Calibri" panose="020F0502020204030204" pitchFamily="34" charset="0"/>
              </a:rPr>
              <a:t>Παλίρροια Ελληνικών θαλασσών </a:t>
            </a:r>
            <a:endParaRPr lang="en-US" sz="2400" dirty="0"/>
          </a:p>
        </p:txBody>
      </p:sp>
      <p:graphicFrame>
        <p:nvGraphicFramePr>
          <p:cNvPr id="6" name="Content Placeholder 5">
            <a:extLst>
              <a:ext uri="{FF2B5EF4-FFF2-40B4-BE49-F238E27FC236}">
                <a16:creationId xmlns:a16="http://schemas.microsoft.com/office/drawing/2014/main" id="{80C19EC4-255A-4987-AD6F-32CEC4C3C731}"/>
              </a:ext>
            </a:extLst>
          </p:cNvPr>
          <p:cNvGraphicFramePr>
            <a:graphicFrameLocks noGrp="1"/>
          </p:cNvGraphicFramePr>
          <p:nvPr>
            <p:ph idx="1"/>
            <p:extLst>
              <p:ext uri="{D42A27DB-BD31-4B8C-83A1-F6EECF244321}">
                <p14:modId xmlns:p14="http://schemas.microsoft.com/office/powerpoint/2010/main" val="366317904"/>
              </p:ext>
            </p:extLst>
          </p:nvPr>
        </p:nvGraphicFramePr>
        <p:xfrm>
          <a:off x="4698604" y="1114439"/>
          <a:ext cx="7360869" cy="4776920"/>
        </p:xfrm>
        <a:graphic>
          <a:graphicData uri="http://schemas.openxmlformats.org/drawingml/2006/table">
            <a:tbl>
              <a:tblPr firstRow="1" firstCol="1" bandRow="1"/>
              <a:tblGrid>
                <a:gridCol w="1780731">
                  <a:extLst>
                    <a:ext uri="{9D8B030D-6E8A-4147-A177-3AD203B41FA5}">
                      <a16:colId xmlns:a16="http://schemas.microsoft.com/office/drawing/2014/main" val="196498051"/>
                    </a:ext>
                  </a:extLst>
                </a:gridCol>
                <a:gridCol w="942975">
                  <a:extLst>
                    <a:ext uri="{9D8B030D-6E8A-4147-A177-3AD203B41FA5}">
                      <a16:colId xmlns:a16="http://schemas.microsoft.com/office/drawing/2014/main" val="1934914784"/>
                    </a:ext>
                  </a:extLst>
                </a:gridCol>
                <a:gridCol w="962025">
                  <a:extLst>
                    <a:ext uri="{9D8B030D-6E8A-4147-A177-3AD203B41FA5}">
                      <a16:colId xmlns:a16="http://schemas.microsoft.com/office/drawing/2014/main" val="2713949596"/>
                    </a:ext>
                  </a:extLst>
                </a:gridCol>
                <a:gridCol w="561975">
                  <a:extLst>
                    <a:ext uri="{9D8B030D-6E8A-4147-A177-3AD203B41FA5}">
                      <a16:colId xmlns:a16="http://schemas.microsoft.com/office/drawing/2014/main" val="3169938793"/>
                    </a:ext>
                  </a:extLst>
                </a:gridCol>
                <a:gridCol w="657225">
                  <a:extLst>
                    <a:ext uri="{9D8B030D-6E8A-4147-A177-3AD203B41FA5}">
                      <a16:colId xmlns:a16="http://schemas.microsoft.com/office/drawing/2014/main" val="1029018233"/>
                    </a:ext>
                  </a:extLst>
                </a:gridCol>
                <a:gridCol w="586633">
                  <a:extLst>
                    <a:ext uri="{9D8B030D-6E8A-4147-A177-3AD203B41FA5}">
                      <a16:colId xmlns:a16="http://schemas.microsoft.com/office/drawing/2014/main" val="1215932787"/>
                    </a:ext>
                  </a:extLst>
                </a:gridCol>
                <a:gridCol w="534982">
                  <a:extLst>
                    <a:ext uri="{9D8B030D-6E8A-4147-A177-3AD203B41FA5}">
                      <a16:colId xmlns:a16="http://schemas.microsoft.com/office/drawing/2014/main" val="1981733204"/>
                    </a:ext>
                  </a:extLst>
                </a:gridCol>
                <a:gridCol w="1334323">
                  <a:extLst>
                    <a:ext uri="{9D8B030D-6E8A-4147-A177-3AD203B41FA5}">
                      <a16:colId xmlns:a16="http://schemas.microsoft.com/office/drawing/2014/main" val="1566594006"/>
                    </a:ext>
                  </a:extLst>
                </a:gridCol>
              </a:tblGrid>
              <a:tr h="0">
                <a:tc>
                  <a:txBody>
                    <a:bodyPr/>
                    <a:lstStyle/>
                    <a:p>
                      <a:pPr algn="ctr">
                        <a:lnSpc>
                          <a:spcPct val="107000"/>
                        </a:lnSpc>
                        <a:spcAft>
                          <a:spcPts val="8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Λιμένας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0000"/>
                        </a:lnSpc>
                        <a:spcAft>
                          <a:spcPts val="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Γεωγρ.</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Πλάτος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0000"/>
                        </a:lnSpc>
                        <a:spcAft>
                          <a:spcPts val="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Γεωγρ.</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Μήκος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800" b="1" baseline="-25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b="1" baseline="-25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b="1" baseline="-25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r>
                        <a:rPr lang="en-US" sz="1800" b="1" baseline="-25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l-GR"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Μ</a:t>
                      </a:r>
                      <a:r>
                        <a:rPr lang="el-GR" sz="1800" b="1"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+Σ</a:t>
                      </a:r>
                      <a:r>
                        <a:rPr lang="el-GR" sz="1800" b="1"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1800" b="1"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l-GR"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+Κ</a:t>
                      </a:r>
                      <a:r>
                        <a:rPr lang="el-GR" sz="1800" b="1"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690945869"/>
                  </a:ext>
                </a:extLst>
              </a:tr>
              <a:tr h="0">
                <a:tc>
                  <a:txBody>
                    <a:bodyPr/>
                    <a:lstStyle/>
                    <a:p>
                      <a:pPr>
                        <a:lnSpc>
                          <a:spcPct val="107000"/>
                        </a:lnSpc>
                        <a:spcAft>
                          <a:spcPts val="800"/>
                        </a:spcAft>
                      </a:pPr>
                      <a:r>
                        <a:rPr lang="el-GR" sz="1800" b="1">
                          <a:effectLst/>
                          <a:latin typeface="Calibri" panose="020F0502020204030204" pitchFamily="34" charset="0"/>
                          <a:ea typeface="Times New Roman" panose="02020603050405020304" pitchFamily="18" charset="0"/>
                          <a:cs typeface="Calibri" panose="020F0502020204030204" pitchFamily="34" charset="0"/>
                        </a:rPr>
                        <a:t>Αλεξανδρούπολη</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40°51′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25°23′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l-GR" sz="1800">
                          <a:effectLst/>
                          <a:latin typeface="Calibri" panose="020F0502020204030204" pitchFamily="34" charset="0"/>
                          <a:ea typeface="Calibri" panose="020F0502020204030204" pitchFamily="34" charset="0"/>
                          <a:cs typeface="Calibri" panose="020F0502020204030204" pitchFamily="34" charset="0"/>
                        </a:rPr>
                        <a:t>13,7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2476372"/>
                  </a:ext>
                </a:extLst>
              </a:tr>
              <a:tr h="0">
                <a:tc>
                  <a:txBody>
                    <a:bodyPr/>
                    <a:lstStyle/>
                    <a:p>
                      <a:pPr>
                        <a:lnSpc>
                          <a:spcPct val="107000"/>
                        </a:lnSpc>
                        <a:spcAft>
                          <a:spcPts val="80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Ηράκλειο</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gn="ctr">
                        <a:lnSpc>
                          <a:spcPct val="107000"/>
                        </a:lnSpc>
                        <a:spcAft>
                          <a:spcPts val="8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1890725844"/>
                  </a:ext>
                </a:extLst>
              </a:tr>
              <a:tr h="0">
                <a:tc>
                  <a:txBody>
                    <a:bodyPr/>
                    <a:lstStyle/>
                    <a:p>
                      <a:pPr>
                        <a:lnSpc>
                          <a:spcPct val="107000"/>
                        </a:lnSpc>
                        <a:spcAft>
                          <a:spcPts val="800"/>
                        </a:spcAft>
                      </a:pPr>
                      <a:r>
                        <a:rPr lang="el-GR" sz="1800" b="1">
                          <a:effectLst/>
                          <a:latin typeface="Calibri" panose="020F0502020204030204" pitchFamily="34" charset="0"/>
                          <a:ea typeface="Times New Roman" panose="02020603050405020304" pitchFamily="18" charset="0"/>
                          <a:cs typeface="Calibri" panose="020F0502020204030204" pitchFamily="34" charset="0"/>
                        </a:rPr>
                        <a:t>Θεσσαλονίκη</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40°37′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23°02′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Calibri" panose="020F0502020204030204" pitchFamily="34" charset="0"/>
                          <a:cs typeface="Calibri" panose="020F0502020204030204" pitchFamily="34" charset="0"/>
                        </a:rPr>
                        <a:t>19,0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3366045"/>
                  </a:ext>
                </a:extLst>
              </a:tr>
              <a:tr h="0">
                <a:tc>
                  <a:txBody>
                    <a:bodyPr/>
                    <a:lstStyle/>
                    <a:p>
                      <a:pPr>
                        <a:lnSpc>
                          <a:spcPct val="107000"/>
                        </a:lnSpc>
                        <a:spcAft>
                          <a:spcPts val="80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Καλαμάτα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2187604057"/>
                  </a:ext>
                </a:extLst>
              </a:tr>
              <a:tr h="0">
                <a:tc>
                  <a:txBody>
                    <a:bodyPr/>
                    <a:lstStyle/>
                    <a:p>
                      <a:pPr>
                        <a:lnSpc>
                          <a:spcPct val="107000"/>
                        </a:lnSpc>
                        <a:spcAft>
                          <a:spcPts val="800"/>
                        </a:spcAft>
                      </a:pPr>
                      <a:r>
                        <a:rPr lang="el-GR" sz="1800" b="1">
                          <a:effectLst/>
                          <a:latin typeface="Calibri" panose="020F0502020204030204" pitchFamily="34" charset="0"/>
                          <a:ea typeface="Times New Roman" panose="02020603050405020304" pitchFamily="18" charset="0"/>
                          <a:cs typeface="Calibri" panose="020F0502020204030204" pitchFamily="34" charset="0"/>
                        </a:rPr>
                        <a:t>Κατάκολο</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37°38′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21°19′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Calibri" panose="020F0502020204030204" pitchFamily="34" charset="0"/>
                          <a:cs typeface="Calibri" panose="020F0502020204030204" pitchFamily="34" charset="0"/>
                        </a:rPr>
                        <a:t>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306851"/>
                  </a:ext>
                </a:extLst>
              </a:tr>
              <a:tr h="0">
                <a:tc>
                  <a:txBody>
                    <a:bodyPr/>
                    <a:lstStyle/>
                    <a:p>
                      <a:pPr>
                        <a:lnSpc>
                          <a:spcPct val="107000"/>
                        </a:lnSpc>
                        <a:spcAft>
                          <a:spcPts val="80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Λέρος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2068746681"/>
                  </a:ext>
                </a:extLst>
              </a:tr>
              <a:tr h="0">
                <a:tc>
                  <a:txBody>
                    <a:bodyPr/>
                    <a:lstStyle/>
                    <a:p>
                      <a:pPr>
                        <a:lnSpc>
                          <a:spcPct val="107000"/>
                        </a:lnSpc>
                        <a:spcAft>
                          <a:spcPts val="800"/>
                        </a:spcAft>
                      </a:pPr>
                      <a:r>
                        <a:rPr lang="el-GR" sz="1800" b="1">
                          <a:effectLst/>
                          <a:latin typeface="Calibri" panose="020F0502020204030204" pitchFamily="34" charset="0"/>
                          <a:ea typeface="Times New Roman" panose="02020603050405020304" pitchFamily="18" charset="0"/>
                          <a:cs typeface="Calibri" panose="020F0502020204030204" pitchFamily="34" charset="0"/>
                        </a:rPr>
                        <a:t>Λευκάδα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38°50′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20°42′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Calibri" panose="020F0502020204030204" pitchFamily="34" charset="0"/>
                          <a:cs typeface="Calibri" panose="020F0502020204030204" pitchFamily="34" charset="0"/>
                        </a:rPr>
                        <a:t>8,2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4353431"/>
                  </a:ext>
                </a:extLst>
              </a:tr>
              <a:tr h="0">
                <a:tc>
                  <a:txBody>
                    <a:bodyPr/>
                    <a:lstStyle/>
                    <a:p>
                      <a:pPr>
                        <a:lnSpc>
                          <a:spcPct val="107000"/>
                        </a:lnSpc>
                        <a:spcAft>
                          <a:spcPts val="80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Ρόδος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2918097418"/>
                  </a:ext>
                </a:extLst>
              </a:tr>
              <a:tr h="0">
                <a:tc>
                  <a:txBody>
                    <a:bodyPr/>
                    <a:lstStyle/>
                    <a:p>
                      <a:pPr>
                        <a:lnSpc>
                          <a:spcPct val="107000"/>
                        </a:lnSpc>
                        <a:spcAft>
                          <a:spcPts val="800"/>
                        </a:spcAft>
                      </a:pPr>
                      <a:r>
                        <a:rPr lang="el-GR" sz="1800" b="1">
                          <a:effectLst/>
                          <a:latin typeface="Calibri" panose="020F0502020204030204" pitchFamily="34" charset="0"/>
                          <a:ea typeface="Times New Roman" panose="02020603050405020304" pitchFamily="18" charset="0"/>
                          <a:cs typeface="Calibri" panose="020F0502020204030204" pitchFamily="34" charset="0"/>
                        </a:rPr>
                        <a:t>Σύρος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37°26′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24°55′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7000"/>
                        </a:lnSpc>
                        <a:spcAft>
                          <a:spcPts val="800"/>
                        </a:spcAft>
                      </a:pPr>
                      <a:r>
                        <a:rPr lang="el-GR" sz="1800">
                          <a:effectLst/>
                          <a:latin typeface="Calibri" panose="020F0502020204030204" pitchFamily="34" charset="0"/>
                          <a:ea typeface="Calibri" panose="020F0502020204030204" pitchFamily="34" charset="0"/>
                          <a:cs typeface="Calibri" panose="020F0502020204030204" pitchFamily="34" charset="0"/>
                        </a:rPr>
                        <a:t>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7631882"/>
                  </a:ext>
                </a:extLst>
              </a:tr>
              <a:tr h="0">
                <a:tc>
                  <a:txBody>
                    <a:bodyPr/>
                    <a:lstStyle/>
                    <a:p>
                      <a:pPr>
                        <a:lnSpc>
                          <a:spcPct val="107000"/>
                        </a:lnSpc>
                        <a:spcAft>
                          <a:spcPts val="80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Σούδα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solidFill>
                      <a:srgbClr val="BDD6EE"/>
                    </a:solidFill>
                  </a:tcPr>
                </a:tc>
                <a:tc>
                  <a:txBody>
                    <a:bodyPr/>
                    <a:lstStyle/>
                    <a:p>
                      <a:pPr algn="ctr">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4066535885"/>
                  </a:ext>
                </a:extLst>
              </a:tr>
              <a:tr h="0">
                <a:tc>
                  <a:txBody>
                    <a:bodyPr/>
                    <a:lstStyle/>
                    <a:p>
                      <a:pPr>
                        <a:lnSpc>
                          <a:spcPct val="107000"/>
                        </a:lnSpc>
                        <a:spcAft>
                          <a:spcPts val="800"/>
                        </a:spcAft>
                      </a:pPr>
                      <a:r>
                        <a:rPr lang="el-GR" sz="1800" b="1">
                          <a:effectLst/>
                          <a:latin typeface="Calibri" panose="020F0502020204030204" pitchFamily="34" charset="0"/>
                          <a:ea typeface="Times New Roman" panose="02020603050405020304" pitchFamily="18" charset="0"/>
                          <a:cs typeface="Calibri" panose="020F0502020204030204" pitchFamily="34" charset="0"/>
                        </a:rPr>
                        <a:t>Χίος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38°23′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26°09′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800">
                          <a:effectLst/>
                          <a:latin typeface="Calibri" panose="020F0502020204030204" pitchFamily="34" charset="0"/>
                          <a:ea typeface="Times New Roman" panose="02020603050405020304" pitchFamily="18" charset="0"/>
                          <a:cs typeface="Calibri" panose="020F0502020204030204" pitchFamily="34" charset="0"/>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10,9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09348"/>
                  </a:ext>
                </a:extLst>
              </a:tr>
            </a:tbl>
          </a:graphicData>
        </a:graphic>
      </p:graphicFrame>
      <p:pic>
        <p:nvPicPr>
          <p:cNvPr id="5" name="Picture 4">
            <a:extLst>
              <a:ext uri="{FF2B5EF4-FFF2-40B4-BE49-F238E27FC236}">
                <a16:creationId xmlns:a16="http://schemas.microsoft.com/office/drawing/2014/main" id="{D3696A1A-03DB-4453-BE4E-8342D026DC77}"/>
              </a:ext>
            </a:extLst>
          </p:cNvPr>
          <p:cNvPicPr>
            <a:picLocks noChangeAspect="1"/>
          </p:cNvPicPr>
          <p:nvPr/>
        </p:nvPicPr>
        <p:blipFill>
          <a:blip r:embed="rId2"/>
          <a:stretch>
            <a:fillRect/>
          </a:stretch>
        </p:blipFill>
        <p:spPr>
          <a:xfrm>
            <a:off x="0" y="1114439"/>
            <a:ext cx="4599063" cy="4629122"/>
          </a:xfrm>
          <a:prstGeom prst="rect">
            <a:avLst/>
          </a:prstGeom>
        </p:spPr>
      </p:pic>
      <p:sp>
        <p:nvSpPr>
          <p:cNvPr id="8" name="TextBox 7">
            <a:extLst>
              <a:ext uri="{FF2B5EF4-FFF2-40B4-BE49-F238E27FC236}">
                <a16:creationId xmlns:a16="http://schemas.microsoft.com/office/drawing/2014/main" id="{87AE731E-ABC5-46AB-9595-A096A5C13667}"/>
              </a:ext>
            </a:extLst>
          </p:cNvPr>
          <p:cNvSpPr txBox="1"/>
          <p:nvPr/>
        </p:nvSpPr>
        <p:spPr>
          <a:xfrm>
            <a:off x="132527" y="5783995"/>
            <a:ext cx="3945700" cy="923330"/>
          </a:xfrm>
          <a:prstGeom prst="rect">
            <a:avLst/>
          </a:prstGeom>
          <a:noFill/>
        </p:spPr>
        <p:txBody>
          <a:bodyPr wrap="square">
            <a:spAutoFit/>
          </a:bodyPr>
          <a:lstStyle/>
          <a:p>
            <a:r>
              <a:rPr lang="el-GR" sz="1800" i="1" dirty="0">
                <a:effectLst/>
                <a:latin typeface="Calibri" panose="020F0502020204030204" pitchFamily="34" charset="0"/>
                <a:ea typeface="Calibri" panose="020F0502020204030204" pitchFamily="34" charset="0"/>
              </a:rPr>
              <a:t>Το </a:t>
            </a:r>
            <a:r>
              <a:rPr lang="el-GR" sz="1800" i="1" dirty="0" err="1">
                <a:effectLst/>
                <a:latin typeface="Calibri" panose="020F0502020204030204" pitchFamily="34" charset="0"/>
                <a:ea typeface="Calibri" panose="020F0502020204030204" pitchFamily="34" charset="0"/>
              </a:rPr>
              <a:t>μικροπαλιρροιακό</a:t>
            </a:r>
            <a:r>
              <a:rPr lang="el-GR" sz="1800" i="1" dirty="0">
                <a:effectLst/>
                <a:latin typeface="Calibri" panose="020F0502020204030204" pitchFamily="34" charset="0"/>
                <a:ea typeface="Calibri" panose="020F0502020204030204" pitchFamily="34" charset="0"/>
              </a:rPr>
              <a:t> περιβάλλον του ελληνικού θαλάσσιου χώρου (πηγή: </a:t>
            </a:r>
            <a:r>
              <a:rPr lang="en-US" sz="1800" i="1" dirty="0" err="1">
                <a:effectLst/>
                <a:latin typeface="Calibri" panose="020F0502020204030204" pitchFamily="34" charset="0"/>
                <a:ea typeface="Calibri" panose="020F0502020204030204" pitchFamily="34" charset="0"/>
              </a:rPr>
              <a:t>Tsimplis</a:t>
            </a:r>
            <a:r>
              <a:rPr lang="en-US" sz="1800" i="1" dirty="0">
                <a:effectLst/>
                <a:latin typeface="Calibri" panose="020F0502020204030204" pitchFamily="34" charset="0"/>
                <a:ea typeface="Calibri" panose="020F0502020204030204" pitchFamily="34" charset="0"/>
              </a:rPr>
              <a:t> et al</a:t>
            </a:r>
            <a:r>
              <a:rPr lang="el-GR" sz="1800" i="1" dirty="0">
                <a:effectLst/>
                <a:latin typeface="Calibri" panose="020F0502020204030204" pitchFamily="34" charset="0"/>
                <a:ea typeface="Calibri" panose="020F0502020204030204" pitchFamily="34" charset="0"/>
              </a:rPr>
              <a:t>. 1994 και </a:t>
            </a:r>
            <a:r>
              <a:rPr lang="en-US" sz="1800" i="1" dirty="0" err="1">
                <a:effectLst/>
                <a:latin typeface="Calibri" panose="020F0502020204030204" pitchFamily="34" charset="0"/>
                <a:ea typeface="CFHelvetica-Regular"/>
              </a:rPr>
              <a:t>SoHelME</a:t>
            </a:r>
            <a:r>
              <a:rPr lang="el-GR" sz="1800" i="1" dirty="0">
                <a:effectLst/>
                <a:latin typeface="Calibri" panose="020F0502020204030204" pitchFamily="34" charset="0"/>
                <a:ea typeface="CFHelvetica-Regular"/>
              </a:rPr>
              <a:t> 2005)</a:t>
            </a:r>
            <a:endParaRPr lang="en-US" dirty="0"/>
          </a:p>
        </p:txBody>
      </p:sp>
    </p:spTree>
    <p:extLst>
      <p:ext uri="{BB962C8B-B14F-4D97-AF65-F5344CB8AC3E}">
        <p14:creationId xmlns:p14="http://schemas.microsoft.com/office/powerpoint/2010/main" val="1125905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67FB-819E-486A-A914-A3E4A9C6D247}"/>
              </a:ext>
            </a:extLst>
          </p:cNvPr>
          <p:cNvSpPr>
            <a:spLocks noGrp="1"/>
          </p:cNvSpPr>
          <p:nvPr>
            <p:ph type="title"/>
          </p:nvPr>
        </p:nvSpPr>
        <p:spPr>
          <a:xfrm>
            <a:off x="215030" y="312371"/>
            <a:ext cx="11461155" cy="715535"/>
          </a:xfrm>
        </p:spPr>
        <p:txBody>
          <a:bodyPr>
            <a:normAutofit fontScale="90000"/>
          </a:bodyPr>
          <a:lstStyle/>
          <a:p>
            <a:r>
              <a:rPr lang="el-GR" sz="2400" b="1" i="1" dirty="0">
                <a:solidFill>
                  <a:srgbClr val="000000"/>
                </a:solidFill>
                <a:effectLst/>
                <a:latin typeface="Calibri" panose="020F0502020204030204" pitchFamily="34" charset="0"/>
                <a:ea typeface="Calibri" panose="020F0502020204030204" pitchFamily="34" charset="0"/>
                <a:cs typeface="Ubuntu"/>
              </a:rPr>
              <a:t>Μετεωρολογική παλίρροια: </a:t>
            </a:r>
            <a:r>
              <a:rPr lang="el-GR" sz="2400" dirty="0">
                <a:solidFill>
                  <a:srgbClr val="000000"/>
                </a:solidFill>
                <a:effectLst/>
                <a:latin typeface="Calibri" panose="020F0502020204030204" pitchFamily="34" charset="0"/>
                <a:ea typeface="Calibri" panose="020F0502020204030204" pitchFamily="34" charset="0"/>
                <a:cs typeface="Ubuntu"/>
              </a:rPr>
              <a:t>Οι αυξομειώσεις της θαλάσσιας στάθμης που οφείλονται σε μετεωρολογικά φαινόμενα, χωρίς περιοδικότητα. (π.χ. θαλάσσιες καταιγίδες)</a:t>
            </a:r>
            <a:endParaRPr lang="en-US" sz="2400" dirty="0"/>
          </a:p>
        </p:txBody>
      </p:sp>
      <p:graphicFrame>
        <p:nvGraphicFramePr>
          <p:cNvPr id="4" name="Content Placeholder 3">
            <a:extLst>
              <a:ext uri="{FF2B5EF4-FFF2-40B4-BE49-F238E27FC236}">
                <a16:creationId xmlns:a16="http://schemas.microsoft.com/office/drawing/2014/main" id="{3E41DE25-2262-456C-A4A7-927088073E64}"/>
              </a:ext>
            </a:extLst>
          </p:cNvPr>
          <p:cNvGraphicFramePr>
            <a:graphicFrameLocks noGrp="1"/>
          </p:cNvGraphicFramePr>
          <p:nvPr>
            <p:ph idx="1"/>
            <p:extLst>
              <p:ext uri="{D42A27DB-BD31-4B8C-83A1-F6EECF244321}">
                <p14:modId xmlns:p14="http://schemas.microsoft.com/office/powerpoint/2010/main" val="2814592285"/>
              </p:ext>
            </p:extLst>
          </p:nvPr>
        </p:nvGraphicFramePr>
        <p:xfrm>
          <a:off x="215030" y="1027906"/>
          <a:ext cx="11761939" cy="5760720"/>
        </p:xfrm>
        <a:graphic>
          <a:graphicData uri="http://schemas.openxmlformats.org/drawingml/2006/table">
            <a:tbl>
              <a:tblPr firstRow="1" firstCol="1" bandRow="1"/>
              <a:tblGrid>
                <a:gridCol w="3853470">
                  <a:extLst>
                    <a:ext uri="{9D8B030D-6E8A-4147-A177-3AD203B41FA5}">
                      <a16:colId xmlns:a16="http://schemas.microsoft.com/office/drawing/2014/main" val="48951898"/>
                    </a:ext>
                  </a:extLst>
                </a:gridCol>
                <a:gridCol w="1737468">
                  <a:extLst>
                    <a:ext uri="{9D8B030D-6E8A-4147-A177-3AD203B41FA5}">
                      <a16:colId xmlns:a16="http://schemas.microsoft.com/office/drawing/2014/main" val="3034529474"/>
                    </a:ext>
                  </a:extLst>
                </a:gridCol>
                <a:gridCol w="2509523">
                  <a:extLst>
                    <a:ext uri="{9D8B030D-6E8A-4147-A177-3AD203B41FA5}">
                      <a16:colId xmlns:a16="http://schemas.microsoft.com/office/drawing/2014/main" val="842137736"/>
                    </a:ext>
                  </a:extLst>
                </a:gridCol>
                <a:gridCol w="2122814">
                  <a:extLst>
                    <a:ext uri="{9D8B030D-6E8A-4147-A177-3AD203B41FA5}">
                      <a16:colId xmlns:a16="http://schemas.microsoft.com/office/drawing/2014/main" val="1524007321"/>
                    </a:ext>
                  </a:extLst>
                </a:gridCol>
                <a:gridCol w="1538664">
                  <a:extLst>
                    <a:ext uri="{9D8B030D-6E8A-4147-A177-3AD203B41FA5}">
                      <a16:colId xmlns:a16="http://schemas.microsoft.com/office/drawing/2014/main" val="4037628539"/>
                    </a:ext>
                  </a:extLst>
                </a:gridCol>
              </a:tblGrid>
              <a:tr h="767883">
                <a:tc>
                  <a:txBody>
                    <a:bodyPr/>
                    <a:lstStyle/>
                    <a:p>
                      <a:r>
                        <a:rPr lang="el-GR" sz="1800" b="1" dirty="0">
                          <a:solidFill>
                            <a:srgbClr val="000000"/>
                          </a:solidFill>
                          <a:effectLst/>
                          <a:latin typeface="Calibri" panose="020F0502020204030204" pitchFamily="34" charset="0"/>
                          <a:ea typeface="Calibri" panose="020F0502020204030204" pitchFamily="34" charset="0"/>
                          <a:cs typeface="Ubuntu"/>
                        </a:rPr>
                        <a:t>Σταθμοί Μέτρησης</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r>
                        <a:rPr lang="el-GR" sz="1800" b="1" dirty="0">
                          <a:solidFill>
                            <a:srgbClr val="000000"/>
                          </a:solidFill>
                          <a:effectLst/>
                          <a:latin typeface="Calibri" panose="020F0502020204030204" pitchFamily="34" charset="0"/>
                          <a:ea typeface="Calibri" panose="020F0502020204030204" pitchFamily="34" charset="0"/>
                          <a:cs typeface="Ubuntu"/>
                        </a:rPr>
                        <a:t> </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r>
                        <a:rPr lang="el-GR" sz="1800" b="1" dirty="0">
                          <a:solidFill>
                            <a:srgbClr val="000000"/>
                          </a:solidFill>
                          <a:effectLst/>
                          <a:latin typeface="Calibri" panose="020F0502020204030204" pitchFamily="34" charset="0"/>
                          <a:ea typeface="Calibri" panose="020F0502020204030204" pitchFamily="34" charset="0"/>
                          <a:cs typeface="Ubuntu"/>
                        </a:rPr>
                        <a:t>Διαφορά</a:t>
                      </a:r>
                      <a:endParaRPr lang="en-US" sz="1800" dirty="0">
                        <a:solidFill>
                          <a:srgbClr val="000000"/>
                        </a:solidFill>
                        <a:effectLst/>
                        <a:latin typeface="Ubuntu"/>
                        <a:ea typeface="Calibri" panose="020F0502020204030204" pitchFamily="34" charset="0"/>
                        <a:cs typeface="Ubuntu"/>
                      </a:endParaRPr>
                    </a:p>
                    <a:p>
                      <a:pPr algn="ctr"/>
                      <a:r>
                        <a:rPr lang="el-GR" sz="1800" b="1" dirty="0">
                          <a:solidFill>
                            <a:srgbClr val="000000"/>
                          </a:solidFill>
                          <a:effectLst/>
                          <a:latin typeface="Calibri" panose="020F0502020204030204" pitchFamily="34" charset="0"/>
                          <a:ea typeface="Calibri" panose="020F0502020204030204" pitchFamily="34" charset="0"/>
                          <a:cs typeface="Ubuntu"/>
                        </a:rPr>
                        <a:t>Μέσης Πλήμμης</a:t>
                      </a:r>
                      <a:endParaRPr lang="en-US" sz="1800" dirty="0">
                        <a:solidFill>
                          <a:srgbClr val="000000"/>
                        </a:solidFill>
                        <a:effectLst/>
                        <a:latin typeface="Ubuntu"/>
                        <a:ea typeface="Calibri" panose="020F0502020204030204" pitchFamily="34" charset="0"/>
                        <a:cs typeface="Ubuntu"/>
                      </a:endParaRPr>
                    </a:p>
                    <a:p>
                      <a:pPr algn="ctr"/>
                      <a:r>
                        <a:rPr lang="el-GR" sz="1800" b="1" dirty="0">
                          <a:solidFill>
                            <a:srgbClr val="000000"/>
                          </a:solidFill>
                          <a:effectLst/>
                          <a:latin typeface="Calibri" panose="020F0502020204030204" pitchFamily="34" charset="0"/>
                          <a:ea typeface="Calibri" panose="020F0502020204030204" pitchFamily="34" charset="0"/>
                          <a:cs typeface="Ubuntu"/>
                        </a:rPr>
                        <a:t>από Μέση Στάθμη</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r>
                        <a:rPr lang="el-GR" sz="1800" b="1" dirty="0">
                          <a:solidFill>
                            <a:srgbClr val="000000"/>
                          </a:solidFill>
                          <a:effectLst/>
                          <a:latin typeface="Calibri" panose="020F0502020204030204" pitchFamily="34" charset="0"/>
                          <a:ea typeface="Calibri" panose="020F0502020204030204" pitchFamily="34" charset="0"/>
                          <a:cs typeface="Ubuntu"/>
                        </a:rPr>
                        <a:t>Διαφορά Μέγιστης Στάθμης από Μέση Στάθμη</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r>
                        <a:rPr lang="el-GR" sz="1800" b="1" dirty="0">
                          <a:solidFill>
                            <a:srgbClr val="000000"/>
                          </a:solidFill>
                          <a:effectLst/>
                          <a:latin typeface="Calibri" panose="020F0502020204030204" pitchFamily="34" charset="0"/>
                          <a:ea typeface="Calibri" panose="020F0502020204030204" pitchFamily="34" charset="0"/>
                          <a:cs typeface="Ubuntu"/>
                        </a:rPr>
                        <a:t>Διαφορά Μέγιστης Στάθμη από Μέση Πλήμμη</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760240021"/>
                  </a:ext>
                </a:extLst>
              </a:tr>
              <a:tr h="127981">
                <a:tc gridSpan="5">
                  <a:txBody>
                    <a:bodyPr/>
                    <a:lstStyle/>
                    <a:p>
                      <a:pPr algn="ctr">
                        <a:spcBef>
                          <a:spcPts val="300"/>
                        </a:spcBef>
                        <a:spcAft>
                          <a:spcPts val="300"/>
                        </a:spcAft>
                      </a:pPr>
                      <a:r>
                        <a:rPr lang="el-GR" sz="1800" b="1" cap="all" dirty="0">
                          <a:solidFill>
                            <a:srgbClr val="000000"/>
                          </a:solidFill>
                          <a:effectLst/>
                          <a:latin typeface="Calibri" panose="020F0502020204030204" pitchFamily="34" charset="0"/>
                          <a:ea typeface="Calibri" panose="020F0502020204030204" pitchFamily="34" charset="0"/>
                          <a:cs typeface="Ubuntu"/>
                        </a:rPr>
                        <a:t>Βόρειο Αιγαίο</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017248"/>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Αλεξανδρούπολη</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0,91</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0,79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1975613"/>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Θεσσαλονίκη</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0,11</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0,63</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0,52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9781978"/>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Καβάλα</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1990-2009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0,83</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0,71</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3793479"/>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Σκόπελος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2000-2008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0,11</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0,63</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7224072"/>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Χίος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0,08</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0,85</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0,41</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1334307"/>
                  </a:ext>
                </a:extLst>
              </a:tr>
              <a:tr h="127981">
                <a:tc>
                  <a:txBody>
                    <a:bodyPr/>
                    <a:lstStyle/>
                    <a:p>
                      <a:pPr algn="r"/>
                      <a:r>
                        <a:rPr lang="el-GR" sz="1800" u="sng">
                          <a:solidFill>
                            <a:srgbClr val="000000"/>
                          </a:solidFill>
                          <a:effectLst/>
                          <a:latin typeface="Calibri" panose="020F0502020204030204" pitchFamily="34" charset="0"/>
                          <a:ea typeface="Calibri" panose="020F0502020204030204" pitchFamily="34" charset="0"/>
                          <a:cs typeface="Ubuntu"/>
                        </a:rPr>
                        <a:t>Μέση τιμή</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 </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u="sng">
                          <a:solidFill>
                            <a:srgbClr val="000000"/>
                          </a:solidFill>
                          <a:effectLst/>
                          <a:latin typeface="Calibri" panose="020F0502020204030204" pitchFamily="34" charset="0"/>
                          <a:ea typeface="Calibri" panose="020F0502020204030204" pitchFamily="34" charset="0"/>
                          <a:cs typeface="Ubuntu"/>
                        </a:rPr>
                        <a:t>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u="sng">
                          <a:solidFill>
                            <a:srgbClr val="000000"/>
                          </a:solidFill>
                          <a:effectLst/>
                          <a:latin typeface="Calibri" panose="020F0502020204030204" pitchFamily="34" charset="0"/>
                          <a:ea typeface="Calibri" panose="020F0502020204030204" pitchFamily="34" charset="0"/>
                          <a:cs typeface="Ubuntu"/>
                        </a:rPr>
                        <a:t>0,77</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u="sng">
                          <a:solidFill>
                            <a:srgbClr val="000000"/>
                          </a:solidFill>
                          <a:effectLst/>
                          <a:latin typeface="Calibri" panose="020F0502020204030204" pitchFamily="34" charset="0"/>
                          <a:ea typeface="Calibri" panose="020F0502020204030204" pitchFamily="34" charset="0"/>
                          <a:cs typeface="Ubuntu"/>
                        </a:rPr>
                        <a:t>0,57</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15620465"/>
                  </a:ext>
                </a:extLst>
              </a:tr>
              <a:tr h="127981">
                <a:tc gridSpan="5">
                  <a:txBody>
                    <a:bodyPr/>
                    <a:lstStyle/>
                    <a:p>
                      <a:pPr algn="ctr">
                        <a:spcBef>
                          <a:spcPts val="300"/>
                        </a:spcBef>
                        <a:spcAft>
                          <a:spcPts val="300"/>
                        </a:spcAft>
                      </a:pPr>
                      <a:r>
                        <a:rPr lang="el-GR" sz="1800" b="1" cap="all" dirty="0">
                          <a:solidFill>
                            <a:srgbClr val="000000"/>
                          </a:solidFill>
                          <a:effectLst/>
                          <a:latin typeface="Calibri" panose="020F0502020204030204" pitchFamily="34" charset="0"/>
                          <a:ea typeface="Calibri" panose="020F0502020204030204" pitchFamily="34" charset="0"/>
                          <a:cs typeface="Ubuntu"/>
                        </a:rPr>
                        <a:t>Κεντρικό-Νότιο Αιγαίο</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1663355"/>
                  </a:ext>
                </a:extLst>
              </a:tr>
              <a:tr h="127981">
                <a:tc>
                  <a:txBody>
                    <a:bodyPr/>
                    <a:lstStyle/>
                    <a:p>
                      <a:r>
                        <a:rPr lang="el-GR" sz="1800" dirty="0" err="1">
                          <a:solidFill>
                            <a:srgbClr val="000000"/>
                          </a:solidFill>
                          <a:effectLst/>
                          <a:latin typeface="Calibri" panose="020F0502020204030204" pitchFamily="34" charset="0"/>
                          <a:ea typeface="Calibri" panose="020F0502020204030204" pitchFamily="34" charset="0"/>
                          <a:cs typeface="Ubuntu"/>
                        </a:rPr>
                        <a:t>Ηρακλειο</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0,07</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0,53</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0,46</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1827916550"/>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Λέρος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0,07</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0,56</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3462044120"/>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Σαλαμίνα (Β. Ακτη)</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1990-2008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0,59</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3834597452"/>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Πειραιάς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0,55</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0,47</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1375672457"/>
                  </a:ext>
                </a:extLst>
              </a:tr>
              <a:tr h="127981">
                <a:tc>
                  <a:txBody>
                    <a:bodyPr/>
                    <a:lstStyle/>
                    <a:p>
                      <a:r>
                        <a:rPr lang="el-GR" sz="1800" dirty="0">
                          <a:solidFill>
                            <a:srgbClr val="000000"/>
                          </a:solidFill>
                          <a:effectLst/>
                          <a:latin typeface="Calibri" panose="020F0502020204030204" pitchFamily="34" charset="0"/>
                          <a:ea typeface="Calibri" panose="020F0502020204030204" pitchFamily="34" charset="0"/>
                          <a:cs typeface="Ubuntu"/>
                        </a:rPr>
                        <a:t>Ρόδος</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1990-2008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1,03</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0,40</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1410127219"/>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Σούδα </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1990-2011</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0,06</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0,42</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0,36</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2393358826"/>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Σάμος (Βαθύ)</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2006-2011</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0,19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0,45</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0,45</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3959862838"/>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Σύρος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0,54</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0,46</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378059341"/>
                  </a:ext>
                </a:extLst>
              </a:tr>
              <a:tr h="127981">
                <a:tc>
                  <a:txBody>
                    <a:bodyPr/>
                    <a:lstStyle/>
                    <a:p>
                      <a:pPr algn="r"/>
                      <a:r>
                        <a:rPr lang="el-GR" sz="1800" u="sng" dirty="0">
                          <a:solidFill>
                            <a:srgbClr val="000000"/>
                          </a:solidFill>
                          <a:effectLst/>
                          <a:latin typeface="Calibri" panose="020F0502020204030204" pitchFamily="34" charset="0"/>
                          <a:ea typeface="Calibri" panose="020F0502020204030204" pitchFamily="34" charset="0"/>
                          <a:cs typeface="Ubuntu"/>
                        </a:rPr>
                        <a:t>Μέση τιμή</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u="none" strike="noStrike" dirty="0">
                          <a:solidFill>
                            <a:srgbClr val="000000"/>
                          </a:solidFill>
                          <a:effectLst/>
                          <a:latin typeface="Calibri" panose="020F0502020204030204" pitchFamily="34" charset="0"/>
                          <a:ea typeface="Calibri" panose="020F0502020204030204" pitchFamily="34" charset="0"/>
                          <a:cs typeface="Ubuntu"/>
                        </a:rPr>
                        <a:t> </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u="sng" dirty="0">
                          <a:solidFill>
                            <a:srgbClr val="000000"/>
                          </a:solidFill>
                          <a:effectLst/>
                          <a:latin typeface="Calibri" panose="020F0502020204030204" pitchFamily="34" charset="0"/>
                          <a:ea typeface="Calibri" panose="020F0502020204030204" pitchFamily="34" charset="0"/>
                          <a:cs typeface="Ubuntu"/>
                        </a:rPr>
                        <a:t>0,09</a:t>
                      </a:r>
                      <a:endParaRPr lang="en-US" sz="1800" dirty="0">
                        <a:solidFill>
                          <a:srgbClr val="000000"/>
                        </a:solidFill>
                        <a:effectLst/>
                        <a:latin typeface="Ubuntu"/>
                        <a:ea typeface="Calibri" panose="020F0502020204030204" pitchFamily="34" charset="0"/>
                        <a:cs typeface="Ubuntu"/>
                      </a:endParaRPr>
                    </a:p>
                  </a:txBody>
                  <a:tcPr marL="52356" marR="52356" marT="0" marB="0" anchor="b">
                    <a:lnL>
                      <a:noFill/>
                    </a:lnL>
                    <a:lnR>
                      <a:noFill/>
                    </a:lnR>
                    <a:lnT>
                      <a:noFill/>
                    </a:lnT>
                    <a:lnB>
                      <a:noFill/>
                    </a:lnB>
                    <a:solidFill>
                      <a:srgbClr val="BDD6EE"/>
                    </a:solidFill>
                  </a:tcPr>
                </a:tc>
                <a:tc>
                  <a:txBody>
                    <a:bodyPr/>
                    <a:lstStyle/>
                    <a:p>
                      <a:pPr algn="ctr"/>
                      <a:r>
                        <a:rPr lang="el-GR" sz="1800" u="sng">
                          <a:solidFill>
                            <a:srgbClr val="000000"/>
                          </a:solidFill>
                          <a:effectLst/>
                          <a:latin typeface="Calibri" panose="020F0502020204030204" pitchFamily="34" charset="0"/>
                          <a:ea typeface="Calibri" panose="020F0502020204030204" pitchFamily="34" charset="0"/>
                          <a:cs typeface="Ubuntu"/>
                        </a:rPr>
                        <a:t>0,58</a:t>
                      </a:r>
                      <a:endParaRPr lang="en-US" sz="1800">
                        <a:solidFill>
                          <a:srgbClr val="000000"/>
                        </a:solidFill>
                        <a:effectLst/>
                        <a:latin typeface="Ubuntu"/>
                        <a:ea typeface="Calibri" panose="020F0502020204030204" pitchFamily="34" charset="0"/>
                        <a:cs typeface="Ubuntu"/>
                      </a:endParaRPr>
                    </a:p>
                  </a:txBody>
                  <a:tcPr marL="52356" marR="52356" marT="0" marB="0" anchor="b">
                    <a:lnL>
                      <a:noFill/>
                    </a:lnL>
                    <a:lnR>
                      <a:noFill/>
                    </a:lnR>
                    <a:lnT>
                      <a:noFill/>
                    </a:lnT>
                    <a:lnB>
                      <a:noFill/>
                    </a:lnB>
                    <a:solidFill>
                      <a:srgbClr val="BDD6EE"/>
                    </a:solidFill>
                  </a:tcPr>
                </a:tc>
                <a:tc>
                  <a:txBody>
                    <a:bodyPr/>
                    <a:lstStyle/>
                    <a:p>
                      <a:pPr algn="ctr"/>
                      <a:r>
                        <a:rPr lang="el-GR" sz="1800" u="sng" dirty="0">
                          <a:solidFill>
                            <a:srgbClr val="000000"/>
                          </a:solidFill>
                          <a:effectLst/>
                          <a:latin typeface="Calibri" panose="020F0502020204030204" pitchFamily="34" charset="0"/>
                          <a:ea typeface="Calibri" panose="020F0502020204030204" pitchFamily="34" charset="0"/>
                          <a:cs typeface="Ubuntu"/>
                        </a:rPr>
                        <a:t>0,45</a:t>
                      </a:r>
                      <a:endParaRPr lang="en-US" sz="1800" dirty="0">
                        <a:solidFill>
                          <a:srgbClr val="000000"/>
                        </a:solidFill>
                        <a:effectLst/>
                        <a:latin typeface="Ubuntu"/>
                        <a:ea typeface="Calibri" panose="020F0502020204030204" pitchFamily="34" charset="0"/>
                        <a:cs typeface="Ubuntu"/>
                      </a:endParaRPr>
                    </a:p>
                  </a:txBody>
                  <a:tcPr marL="52356" marR="52356" marT="0" marB="0" anchor="b">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12957343"/>
                  </a:ext>
                </a:extLst>
              </a:tr>
            </a:tbl>
          </a:graphicData>
        </a:graphic>
      </p:graphicFrame>
    </p:spTree>
    <p:extLst>
      <p:ext uri="{BB962C8B-B14F-4D97-AF65-F5344CB8AC3E}">
        <p14:creationId xmlns:p14="http://schemas.microsoft.com/office/powerpoint/2010/main" val="357711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F8C814-E3F3-4DCA-99F0-6B749C1A3CDB}"/>
              </a:ext>
            </a:extLst>
          </p:cNvPr>
          <p:cNvGraphicFramePr>
            <a:graphicFrameLocks noGrp="1"/>
          </p:cNvGraphicFramePr>
          <p:nvPr>
            <p:ph idx="1"/>
            <p:extLst>
              <p:ext uri="{D42A27DB-BD31-4B8C-83A1-F6EECF244321}">
                <p14:modId xmlns:p14="http://schemas.microsoft.com/office/powerpoint/2010/main" val="2467252117"/>
              </p:ext>
            </p:extLst>
          </p:nvPr>
        </p:nvGraphicFramePr>
        <p:xfrm>
          <a:off x="215030" y="2374719"/>
          <a:ext cx="11761939" cy="3306337"/>
        </p:xfrm>
        <a:graphic>
          <a:graphicData uri="http://schemas.openxmlformats.org/drawingml/2006/table">
            <a:tbl>
              <a:tblPr firstRow="1" firstCol="1" bandRow="1"/>
              <a:tblGrid>
                <a:gridCol w="3853470">
                  <a:extLst>
                    <a:ext uri="{9D8B030D-6E8A-4147-A177-3AD203B41FA5}">
                      <a16:colId xmlns:a16="http://schemas.microsoft.com/office/drawing/2014/main" val="4287475984"/>
                    </a:ext>
                  </a:extLst>
                </a:gridCol>
                <a:gridCol w="1737468">
                  <a:extLst>
                    <a:ext uri="{9D8B030D-6E8A-4147-A177-3AD203B41FA5}">
                      <a16:colId xmlns:a16="http://schemas.microsoft.com/office/drawing/2014/main" val="2233519166"/>
                    </a:ext>
                  </a:extLst>
                </a:gridCol>
                <a:gridCol w="2509523">
                  <a:extLst>
                    <a:ext uri="{9D8B030D-6E8A-4147-A177-3AD203B41FA5}">
                      <a16:colId xmlns:a16="http://schemas.microsoft.com/office/drawing/2014/main" val="3738114228"/>
                    </a:ext>
                  </a:extLst>
                </a:gridCol>
                <a:gridCol w="2122814">
                  <a:extLst>
                    <a:ext uri="{9D8B030D-6E8A-4147-A177-3AD203B41FA5}">
                      <a16:colId xmlns:a16="http://schemas.microsoft.com/office/drawing/2014/main" val="3407464332"/>
                    </a:ext>
                  </a:extLst>
                </a:gridCol>
                <a:gridCol w="1538664">
                  <a:extLst>
                    <a:ext uri="{9D8B030D-6E8A-4147-A177-3AD203B41FA5}">
                      <a16:colId xmlns:a16="http://schemas.microsoft.com/office/drawing/2014/main" val="2158868296"/>
                    </a:ext>
                  </a:extLst>
                </a:gridCol>
              </a:tblGrid>
              <a:tr h="127981">
                <a:tc gridSpan="5">
                  <a:txBody>
                    <a:bodyPr/>
                    <a:lstStyle/>
                    <a:p>
                      <a:pPr algn="ctr">
                        <a:spcBef>
                          <a:spcPts val="300"/>
                        </a:spcBef>
                        <a:spcAft>
                          <a:spcPts val="300"/>
                        </a:spcAft>
                      </a:pPr>
                      <a:r>
                        <a:rPr lang="el-GR" sz="1800" b="1" cap="all" dirty="0">
                          <a:solidFill>
                            <a:srgbClr val="000000"/>
                          </a:solidFill>
                          <a:effectLst/>
                          <a:latin typeface="Calibri" panose="020F0502020204030204" pitchFamily="34" charset="0"/>
                          <a:ea typeface="Calibri" panose="020F0502020204030204" pitchFamily="34" charset="0"/>
                          <a:cs typeface="Ubuntu"/>
                        </a:rPr>
                        <a:t>Ιόνιο</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0457572"/>
                  </a:ext>
                </a:extLst>
              </a:tr>
              <a:tr h="127981">
                <a:tc>
                  <a:txBody>
                    <a:bodyPr/>
                    <a:lstStyle/>
                    <a:p>
                      <a:r>
                        <a:rPr lang="el-GR" sz="1800" dirty="0">
                          <a:solidFill>
                            <a:srgbClr val="000000"/>
                          </a:solidFill>
                          <a:effectLst/>
                          <a:latin typeface="Calibri" panose="020F0502020204030204" pitchFamily="34" charset="0"/>
                          <a:ea typeface="Calibri" panose="020F0502020204030204" pitchFamily="34" charset="0"/>
                          <a:cs typeface="Ubuntu"/>
                        </a:rPr>
                        <a:t>Καλαμάτα</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1990-2011</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0,07</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0,73</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0,66</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71910093"/>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Κατάκολο</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dirty="0">
                          <a:solidFill>
                            <a:srgbClr val="000000"/>
                          </a:solidFill>
                          <a:effectLst/>
                          <a:latin typeface="Calibri" panose="020F0502020204030204" pitchFamily="34" charset="0"/>
                          <a:ea typeface="Calibri" panose="020F0502020204030204" pitchFamily="34" charset="0"/>
                          <a:cs typeface="Ubuntu"/>
                        </a:rPr>
                        <a:t>1990-2012</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0,06</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0,56</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4405298"/>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Κέρκυρα</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2004-2012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0,06</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0,35</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0,41</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4408159"/>
                  </a:ext>
                </a:extLst>
              </a:tr>
              <a:tr h="563137">
                <a:tc>
                  <a:txBody>
                    <a:bodyPr/>
                    <a:lstStyle/>
                    <a:p>
                      <a:r>
                        <a:rPr lang="el-GR" sz="1800">
                          <a:solidFill>
                            <a:srgbClr val="000000"/>
                          </a:solidFill>
                          <a:effectLst/>
                          <a:latin typeface="Calibri" panose="020F0502020204030204" pitchFamily="34" charset="0"/>
                          <a:ea typeface="Calibri" panose="020F0502020204030204" pitchFamily="34" charset="0"/>
                          <a:cs typeface="Ubuntu"/>
                        </a:rPr>
                        <a:t>Λευκάδα (Δίαυλος)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0,52</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0,44</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8031323"/>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Πάτρα</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1990-2008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0,53</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0,44</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5591049"/>
                  </a:ext>
                </a:extLst>
              </a:tr>
              <a:tr h="127981">
                <a:tc>
                  <a:txBody>
                    <a:bodyPr/>
                    <a:lstStyle/>
                    <a:p>
                      <a:pPr algn="r"/>
                      <a:r>
                        <a:rPr lang="el-GR" sz="1800" u="sng">
                          <a:solidFill>
                            <a:srgbClr val="000000"/>
                          </a:solidFill>
                          <a:effectLst/>
                          <a:latin typeface="Calibri" panose="020F0502020204030204" pitchFamily="34" charset="0"/>
                          <a:ea typeface="Calibri" panose="020F0502020204030204" pitchFamily="34" charset="0"/>
                          <a:cs typeface="Ubuntu"/>
                        </a:rPr>
                        <a:t>Μέση τιμή</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l-GR" sz="1800" u="none" strike="noStrike">
                          <a:solidFill>
                            <a:srgbClr val="000000"/>
                          </a:solidFill>
                          <a:effectLst/>
                          <a:latin typeface="Calibri" panose="020F0502020204030204" pitchFamily="34" charset="0"/>
                          <a:ea typeface="Calibri" panose="020F0502020204030204" pitchFamily="34" charset="0"/>
                          <a:cs typeface="Ubuntu"/>
                        </a:rPr>
                        <a:t> </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tcPr>
                </a:tc>
                <a:tc>
                  <a:txBody>
                    <a:bodyPr/>
                    <a:lstStyle/>
                    <a:p>
                      <a:pPr algn="ctr"/>
                      <a:r>
                        <a:rPr lang="el-GR" sz="1800" u="sng">
                          <a:solidFill>
                            <a:srgbClr val="000000"/>
                          </a:solidFill>
                          <a:effectLst/>
                          <a:latin typeface="Calibri" panose="020F0502020204030204" pitchFamily="34" charset="0"/>
                          <a:ea typeface="Calibri" panose="020F0502020204030204" pitchFamily="34" charset="0"/>
                          <a:cs typeface="Ubuntu"/>
                        </a:rPr>
                        <a:t>0,07</a:t>
                      </a:r>
                      <a:endParaRPr lang="en-US" sz="1800">
                        <a:solidFill>
                          <a:srgbClr val="000000"/>
                        </a:solidFill>
                        <a:effectLst/>
                        <a:latin typeface="Ubuntu"/>
                        <a:ea typeface="Calibri" panose="020F0502020204030204" pitchFamily="34" charset="0"/>
                        <a:cs typeface="Ubuntu"/>
                      </a:endParaRPr>
                    </a:p>
                  </a:txBody>
                  <a:tcPr marL="52356" marR="52356" marT="0" marB="0" anchor="b">
                    <a:lnL>
                      <a:noFill/>
                    </a:lnL>
                    <a:lnR>
                      <a:noFill/>
                    </a:lnR>
                    <a:lnT>
                      <a:noFill/>
                    </a:lnT>
                    <a:lnB>
                      <a:noFill/>
                    </a:lnB>
                  </a:tcPr>
                </a:tc>
                <a:tc>
                  <a:txBody>
                    <a:bodyPr/>
                    <a:lstStyle/>
                    <a:p>
                      <a:pPr algn="ctr"/>
                      <a:r>
                        <a:rPr lang="el-GR" sz="1800" u="sng" dirty="0">
                          <a:solidFill>
                            <a:srgbClr val="000000"/>
                          </a:solidFill>
                          <a:effectLst/>
                          <a:latin typeface="Calibri" panose="020F0502020204030204" pitchFamily="34" charset="0"/>
                          <a:ea typeface="Calibri" panose="020F0502020204030204" pitchFamily="34" charset="0"/>
                          <a:cs typeface="Ubuntu"/>
                        </a:rPr>
                        <a:t>0,54</a:t>
                      </a:r>
                      <a:endParaRPr lang="en-US" sz="1800" dirty="0">
                        <a:solidFill>
                          <a:srgbClr val="000000"/>
                        </a:solidFill>
                        <a:effectLst/>
                        <a:latin typeface="Ubuntu"/>
                        <a:ea typeface="Calibri" panose="020F0502020204030204" pitchFamily="34" charset="0"/>
                        <a:cs typeface="Ubuntu"/>
                      </a:endParaRPr>
                    </a:p>
                  </a:txBody>
                  <a:tcPr marL="52356" marR="52356" marT="0" marB="0" anchor="b">
                    <a:lnL>
                      <a:noFill/>
                    </a:lnL>
                    <a:lnR>
                      <a:noFill/>
                    </a:lnR>
                    <a:lnT>
                      <a:noFill/>
                    </a:lnT>
                    <a:lnB>
                      <a:noFill/>
                    </a:lnB>
                  </a:tcPr>
                </a:tc>
                <a:tc>
                  <a:txBody>
                    <a:bodyPr/>
                    <a:lstStyle/>
                    <a:p>
                      <a:pPr algn="ctr"/>
                      <a:r>
                        <a:rPr lang="el-GR" sz="1800" u="sng" dirty="0">
                          <a:solidFill>
                            <a:srgbClr val="000000"/>
                          </a:solidFill>
                          <a:effectLst/>
                          <a:latin typeface="Calibri" panose="020F0502020204030204" pitchFamily="34" charset="0"/>
                          <a:ea typeface="Calibri" panose="020F0502020204030204" pitchFamily="34" charset="0"/>
                          <a:cs typeface="Ubuntu"/>
                        </a:rPr>
                        <a:t>0,49</a:t>
                      </a:r>
                      <a:endParaRPr lang="en-US" sz="1800" dirty="0">
                        <a:solidFill>
                          <a:srgbClr val="000000"/>
                        </a:solidFill>
                        <a:effectLst/>
                        <a:latin typeface="Ubuntu"/>
                        <a:ea typeface="Calibri" panose="020F0502020204030204" pitchFamily="34" charset="0"/>
                        <a:cs typeface="Ubuntu"/>
                      </a:endParaRPr>
                    </a:p>
                  </a:txBody>
                  <a:tcPr marL="52356" marR="52356"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45629214"/>
                  </a:ext>
                </a:extLst>
              </a:tr>
              <a:tr h="127981">
                <a:tc gridSpan="5">
                  <a:txBody>
                    <a:bodyPr/>
                    <a:lstStyle/>
                    <a:p>
                      <a:pPr algn="ctr">
                        <a:spcBef>
                          <a:spcPts val="300"/>
                        </a:spcBef>
                        <a:spcAft>
                          <a:spcPts val="300"/>
                        </a:spcAft>
                      </a:pPr>
                      <a:r>
                        <a:rPr lang="el-GR" sz="1800" b="1" cap="all" dirty="0">
                          <a:solidFill>
                            <a:srgbClr val="000000"/>
                          </a:solidFill>
                          <a:effectLst/>
                          <a:latin typeface="Calibri" panose="020F0502020204030204" pitchFamily="34" charset="0"/>
                          <a:ea typeface="Calibri" panose="020F0502020204030204" pitchFamily="34" charset="0"/>
                          <a:cs typeface="Ubuntu"/>
                        </a:rPr>
                        <a:t>Κλειστοί Κόλποι</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5015522"/>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Ποσειδωνία (Α. Κορινθιακός)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0,18</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0,87</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0,49</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2968645085"/>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Χαλκίδα (Β. Λιμένας)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0,22</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0,84</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a:noFill/>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0,62</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2444822988"/>
                  </a:ext>
                </a:extLst>
              </a:tr>
              <a:tr h="127981">
                <a:tc>
                  <a:txBody>
                    <a:bodyPr/>
                    <a:lstStyle/>
                    <a:p>
                      <a:r>
                        <a:rPr lang="el-GR" sz="1800">
                          <a:solidFill>
                            <a:srgbClr val="000000"/>
                          </a:solidFill>
                          <a:effectLst/>
                          <a:latin typeface="Calibri" panose="020F0502020204030204" pitchFamily="34" charset="0"/>
                          <a:ea typeface="Calibri" panose="020F0502020204030204" pitchFamily="34" charset="0"/>
                          <a:cs typeface="Ubuntu"/>
                        </a:rPr>
                        <a:t>Χαλκίδα (Ν. Λιμένας)</a:t>
                      </a:r>
                      <a:endParaRPr lang="en-US" sz="180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r>
                        <a:rPr lang="el-GR" sz="1800">
                          <a:solidFill>
                            <a:srgbClr val="000000"/>
                          </a:solidFill>
                          <a:effectLst/>
                          <a:latin typeface="Calibri" panose="020F0502020204030204" pitchFamily="34" charset="0"/>
                          <a:ea typeface="Calibri" panose="020F0502020204030204" pitchFamily="34" charset="0"/>
                          <a:cs typeface="Ubuntu"/>
                        </a:rPr>
                        <a:t>1990-2010</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a:r>
                        <a:rPr lang="el-GR" sz="1800">
                          <a:solidFill>
                            <a:srgbClr val="000000"/>
                          </a:solidFill>
                          <a:effectLst/>
                          <a:latin typeface="Calibri" panose="020F0502020204030204" pitchFamily="34" charset="0"/>
                          <a:ea typeface="Calibri" panose="020F0502020204030204" pitchFamily="34" charset="0"/>
                          <a:cs typeface="Ubuntu"/>
                        </a:rPr>
                        <a:t>0,09</a:t>
                      </a:r>
                      <a:endParaRPr lang="en-US" sz="180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0,62</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a:r>
                        <a:rPr lang="el-GR" sz="1800" dirty="0">
                          <a:solidFill>
                            <a:srgbClr val="000000"/>
                          </a:solidFill>
                          <a:effectLst/>
                          <a:latin typeface="Calibri" panose="020F0502020204030204" pitchFamily="34" charset="0"/>
                          <a:ea typeface="Calibri" panose="020F0502020204030204" pitchFamily="34" charset="0"/>
                          <a:cs typeface="Ubuntu"/>
                        </a:rPr>
                        <a:t>0,53</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77223822"/>
                  </a:ext>
                </a:extLst>
              </a:tr>
            </a:tbl>
          </a:graphicData>
        </a:graphic>
      </p:graphicFrame>
      <p:graphicFrame>
        <p:nvGraphicFramePr>
          <p:cNvPr id="5" name="Table 4">
            <a:extLst>
              <a:ext uri="{FF2B5EF4-FFF2-40B4-BE49-F238E27FC236}">
                <a16:creationId xmlns:a16="http://schemas.microsoft.com/office/drawing/2014/main" id="{EEDFA5CA-F612-424B-BEE6-F25F5A3D5112}"/>
              </a:ext>
            </a:extLst>
          </p:cNvPr>
          <p:cNvGraphicFramePr>
            <a:graphicFrameLocks noGrp="1"/>
          </p:cNvGraphicFramePr>
          <p:nvPr>
            <p:extLst>
              <p:ext uri="{D42A27DB-BD31-4B8C-83A1-F6EECF244321}">
                <p14:modId xmlns:p14="http://schemas.microsoft.com/office/powerpoint/2010/main" val="450150459"/>
              </p:ext>
            </p:extLst>
          </p:nvPr>
        </p:nvGraphicFramePr>
        <p:xfrm>
          <a:off x="215029" y="1277439"/>
          <a:ext cx="11761939" cy="1097280"/>
        </p:xfrm>
        <a:graphic>
          <a:graphicData uri="http://schemas.openxmlformats.org/drawingml/2006/table">
            <a:tbl>
              <a:tblPr firstRow="1" firstCol="1" bandRow="1"/>
              <a:tblGrid>
                <a:gridCol w="3853470">
                  <a:extLst>
                    <a:ext uri="{9D8B030D-6E8A-4147-A177-3AD203B41FA5}">
                      <a16:colId xmlns:a16="http://schemas.microsoft.com/office/drawing/2014/main" val="1324585542"/>
                    </a:ext>
                  </a:extLst>
                </a:gridCol>
                <a:gridCol w="1737468">
                  <a:extLst>
                    <a:ext uri="{9D8B030D-6E8A-4147-A177-3AD203B41FA5}">
                      <a16:colId xmlns:a16="http://schemas.microsoft.com/office/drawing/2014/main" val="987156659"/>
                    </a:ext>
                  </a:extLst>
                </a:gridCol>
                <a:gridCol w="2509523">
                  <a:extLst>
                    <a:ext uri="{9D8B030D-6E8A-4147-A177-3AD203B41FA5}">
                      <a16:colId xmlns:a16="http://schemas.microsoft.com/office/drawing/2014/main" val="3059468937"/>
                    </a:ext>
                  </a:extLst>
                </a:gridCol>
                <a:gridCol w="2122814">
                  <a:extLst>
                    <a:ext uri="{9D8B030D-6E8A-4147-A177-3AD203B41FA5}">
                      <a16:colId xmlns:a16="http://schemas.microsoft.com/office/drawing/2014/main" val="4286842453"/>
                    </a:ext>
                  </a:extLst>
                </a:gridCol>
                <a:gridCol w="1538664">
                  <a:extLst>
                    <a:ext uri="{9D8B030D-6E8A-4147-A177-3AD203B41FA5}">
                      <a16:colId xmlns:a16="http://schemas.microsoft.com/office/drawing/2014/main" val="1372384663"/>
                    </a:ext>
                  </a:extLst>
                </a:gridCol>
              </a:tblGrid>
              <a:tr h="740397">
                <a:tc>
                  <a:txBody>
                    <a:bodyPr/>
                    <a:lstStyle/>
                    <a:p>
                      <a:r>
                        <a:rPr lang="el-GR" sz="1800" b="1" dirty="0">
                          <a:solidFill>
                            <a:srgbClr val="000000"/>
                          </a:solidFill>
                          <a:effectLst/>
                          <a:latin typeface="Calibri" panose="020F0502020204030204" pitchFamily="34" charset="0"/>
                          <a:ea typeface="Calibri" panose="020F0502020204030204" pitchFamily="34" charset="0"/>
                          <a:cs typeface="Ubuntu"/>
                        </a:rPr>
                        <a:t>Σταθμοί Μέτρησης</a:t>
                      </a:r>
                      <a:endParaRPr lang="en-US" sz="1800" dirty="0">
                        <a:solidFill>
                          <a:srgbClr val="000000"/>
                        </a:solidFill>
                        <a:effectLst/>
                        <a:latin typeface="Ubuntu"/>
                        <a:ea typeface="Calibri" panose="020F0502020204030204" pitchFamily="34" charset="0"/>
                        <a:cs typeface="Ubuntu"/>
                      </a:endParaRPr>
                    </a:p>
                  </a:txBody>
                  <a:tcPr marL="52356" marR="52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r>
                        <a:rPr lang="el-GR" sz="1800" b="1" dirty="0">
                          <a:solidFill>
                            <a:srgbClr val="000000"/>
                          </a:solidFill>
                          <a:effectLst/>
                          <a:latin typeface="Calibri" panose="020F0502020204030204" pitchFamily="34" charset="0"/>
                          <a:ea typeface="Calibri" panose="020F0502020204030204" pitchFamily="34" charset="0"/>
                          <a:cs typeface="Ubuntu"/>
                        </a:rPr>
                        <a:t> </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r>
                        <a:rPr lang="el-GR" sz="1800" b="1" dirty="0">
                          <a:solidFill>
                            <a:srgbClr val="000000"/>
                          </a:solidFill>
                          <a:effectLst/>
                          <a:latin typeface="Calibri" panose="020F0502020204030204" pitchFamily="34" charset="0"/>
                          <a:ea typeface="Calibri" panose="020F0502020204030204" pitchFamily="34" charset="0"/>
                          <a:cs typeface="Ubuntu"/>
                        </a:rPr>
                        <a:t>Διαφορά</a:t>
                      </a:r>
                      <a:endParaRPr lang="en-US" sz="1800" dirty="0">
                        <a:solidFill>
                          <a:srgbClr val="000000"/>
                        </a:solidFill>
                        <a:effectLst/>
                        <a:latin typeface="Ubuntu"/>
                        <a:ea typeface="Calibri" panose="020F0502020204030204" pitchFamily="34" charset="0"/>
                        <a:cs typeface="Ubuntu"/>
                      </a:endParaRPr>
                    </a:p>
                    <a:p>
                      <a:pPr algn="ctr"/>
                      <a:r>
                        <a:rPr lang="el-GR" sz="1800" b="1" dirty="0">
                          <a:solidFill>
                            <a:srgbClr val="000000"/>
                          </a:solidFill>
                          <a:effectLst/>
                          <a:latin typeface="Calibri" panose="020F0502020204030204" pitchFamily="34" charset="0"/>
                          <a:ea typeface="Calibri" panose="020F0502020204030204" pitchFamily="34" charset="0"/>
                          <a:cs typeface="Ubuntu"/>
                        </a:rPr>
                        <a:t>Μέσης Πλήμμης</a:t>
                      </a:r>
                      <a:endParaRPr lang="en-US" sz="1800" dirty="0">
                        <a:solidFill>
                          <a:srgbClr val="000000"/>
                        </a:solidFill>
                        <a:effectLst/>
                        <a:latin typeface="Ubuntu"/>
                        <a:ea typeface="Calibri" panose="020F0502020204030204" pitchFamily="34" charset="0"/>
                        <a:cs typeface="Ubuntu"/>
                      </a:endParaRPr>
                    </a:p>
                    <a:p>
                      <a:pPr algn="ctr"/>
                      <a:r>
                        <a:rPr lang="el-GR" sz="1800" b="1" dirty="0">
                          <a:solidFill>
                            <a:srgbClr val="000000"/>
                          </a:solidFill>
                          <a:effectLst/>
                          <a:latin typeface="Calibri" panose="020F0502020204030204" pitchFamily="34" charset="0"/>
                          <a:ea typeface="Calibri" panose="020F0502020204030204" pitchFamily="34" charset="0"/>
                          <a:cs typeface="Ubuntu"/>
                        </a:rPr>
                        <a:t>από Μέση Στάθμη</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r>
                        <a:rPr lang="el-GR" sz="1800" b="1" dirty="0">
                          <a:solidFill>
                            <a:srgbClr val="000000"/>
                          </a:solidFill>
                          <a:effectLst/>
                          <a:latin typeface="Calibri" panose="020F0502020204030204" pitchFamily="34" charset="0"/>
                          <a:ea typeface="Calibri" panose="020F0502020204030204" pitchFamily="34" charset="0"/>
                          <a:cs typeface="Ubuntu"/>
                        </a:rPr>
                        <a:t>Διαφορά Μέγιστης Στάθμης από Μέση Στάθμη</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r>
                        <a:rPr lang="el-GR" sz="1800" b="1" dirty="0">
                          <a:solidFill>
                            <a:srgbClr val="000000"/>
                          </a:solidFill>
                          <a:effectLst/>
                          <a:latin typeface="Calibri" panose="020F0502020204030204" pitchFamily="34" charset="0"/>
                          <a:ea typeface="Calibri" panose="020F0502020204030204" pitchFamily="34" charset="0"/>
                          <a:cs typeface="Ubuntu"/>
                        </a:rPr>
                        <a:t>Διαφορά Μέγιστης Στάθμη από Μέση Πλήμμη</a:t>
                      </a:r>
                      <a:endParaRPr lang="en-US" sz="1800" dirty="0">
                        <a:solidFill>
                          <a:srgbClr val="000000"/>
                        </a:solidFill>
                        <a:effectLst/>
                        <a:latin typeface="Ubuntu"/>
                        <a:ea typeface="Calibri" panose="020F0502020204030204" pitchFamily="34" charset="0"/>
                        <a:cs typeface="Ubuntu"/>
                      </a:endParaRPr>
                    </a:p>
                  </a:txBody>
                  <a:tcPr marL="52356" marR="52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10694810"/>
                  </a:ext>
                </a:extLst>
              </a:tr>
            </a:tbl>
          </a:graphicData>
        </a:graphic>
      </p:graphicFrame>
      <p:sp>
        <p:nvSpPr>
          <p:cNvPr id="6" name="TextBox 5">
            <a:extLst>
              <a:ext uri="{FF2B5EF4-FFF2-40B4-BE49-F238E27FC236}">
                <a16:creationId xmlns:a16="http://schemas.microsoft.com/office/drawing/2014/main" id="{2A344335-2C59-4DB9-9796-81B74F3F8367}"/>
              </a:ext>
            </a:extLst>
          </p:cNvPr>
          <p:cNvSpPr txBox="1"/>
          <p:nvPr/>
        </p:nvSpPr>
        <p:spPr>
          <a:xfrm>
            <a:off x="9810750" y="142875"/>
            <a:ext cx="1761572" cy="369332"/>
          </a:xfrm>
          <a:prstGeom prst="rect">
            <a:avLst/>
          </a:prstGeom>
          <a:noFill/>
        </p:spPr>
        <p:txBody>
          <a:bodyPr wrap="none" rtlCol="0">
            <a:spAutoFit/>
          </a:bodyPr>
          <a:lstStyle/>
          <a:p>
            <a:r>
              <a:rPr lang="el-GR" dirty="0"/>
              <a:t>συνέχεια Πίνακα</a:t>
            </a:r>
            <a:endParaRPr lang="en-US" dirty="0"/>
          </a:p>
        </p:txBody>
      </p:sp>
    </p:spTree>
    <p:extLst>
      <p:ext uri="{BB962C8B-B14F-4D97-AF65-F5344CB8AC3E}">
        <p14:creationId xmlns:p14="http://schemas.microsoft.com/office/powerpoint/2010/main" val="352796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713AC0-E697-4EF4-B033-2DFC8F9B86BF}"/>
              </a:ext>
            </a:extLst>
          </p:cNvPr>
          <p:cNvPicPr>
            <a:picLocks noGrp="1" noChangeAspect="1"/>
          </p:cNvPicPr>
          <p:nvPr>
            <p:ph idx="1"/>
          </p:nvPr>
        </p:nvPicPr>
        <p:blipFill>
          <a:blip r:embed="rId2"/>
          <a:stretch>
            <a:fillRect/>
          </a:stretch>
        </p:blipFill>
        <p:spPr>
          <a:xfrm>
            <a:off x="4238626" y="257360"/>
            <a:ext cx="7792560" cy="6341005"/>
          </a:xfrm>
        </p:spPr>
      </p:pic>
      <p:sp>
        <p:nvSpPr>
          <p:cNvPr id="7" name="TextBox 6">
            <a:extLst>
              <a:ext uri="{FF2B5EF4-FFF2-40B4-BE49-F238E27FC236}">
                <a16:creationId xmlns:a16="http://schemas.microsoft.com/office/drawing/2014/main" id="{22B8FC11-D613-4723-98F8-439EEDB3EB46}"/>
              </a:ext>
            </a:extLst>
          </p:cNvPr>
          <p:cNvSpPr txBox="1"/>
          <p:nvPr/>
        </p:nvSpPr>
        <p:spPr>
          <a:xfrm>
            <a:off x="323849" y="4792849"/>
            <a:ext cx="3629025" cy="1631216"/>
          </a:xfrm>
          <a:prstGeom prst="rect">
            <a:avLst/>
          </a:prstGeom>
          <a:noFill/>
        </p:spPr>
        <p:txBody>
          <a:bodyPr wrap="square">
            <a:spAutoFit/>
          </a:bodyPr>
          <a:lstStyle/>
          <a:p>
            <a:pPr algn="l"/>
            <a:r>
              <a:rPr lang="el-GR" sz="2000" b="0" i="1" u="none" strike="noStrike" baseline="0" dirty="0">
                <a:latin typeface="Calibri" panose="020F0502020204030204" pitchFamily="34" charset="0"/>
              </a:rPr>
              <a:t>Παράδειγμα άμπωτης (αριστερά) και πλημμυρίδας (δεξιά) (α) στο κόλπο του </a:t>
            </a:r>
            <a:r>
              <a:rPr lang="el-GR" sz="2000" b="0" i="1" u="none" strike="noStrike" baseline="0" dirty="0" err="1">
                <a:latin typeface="Calibri" panose="020F0502020204030204" pitchFamily="34" charset="0"/>
              </a:rPr>
              <a:t>Fundy</a:t>
            </a:r>
            <a:r>
              <a:rPr lang="el-GR" sz="2000" b="0" i="1" u="none" strike="noStrike" baseline="0" dirty="0">
                <a:latin typeface="Calibri" panose="020F0502020204030204" pitchFamily="34" charset="0"/>
              </a:rPr>
              <a:t>, Καναδάς (άνω)) [1] και (β) </a:t>
            </a:r>
            <a:r>
              <a:rPr lang="el-GR" sz="2000" b="0" i="1" u="none" strike="noStrike" baseline="0" dirty="0" err="1">
                <a:latin typeface="Calibri" panose="020F0502020204030204" pitchFamily="34" charset="0"/>
              </a:rPr>
              <a:t>Blackpool</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Lankashire</a:t>
            </a:r>
            <a:r>
              <a:rPr lang="el-GR" sz="2000" b="0" i="1" u="none" strike="noStrike" baseline="0" dirty="0">
                <a:latin typeface="Calibri" panose="020F0502020204030204" pitchFamily="34" charset="0"/>
              </a:rPr>
              <a:t>, UK (κάτω) [2].</a:t>
            </a:r>
            <a:endParaRPr lang="en-US" sz="2000" dirty="0"/>
          </a:p>
        </p:txBody>
      </p:sp>
    </p:spTree>
    <p:extLst>
      <p:ext uri="{BB962C8B-B14F-4D97-AF65-F5344CB8AC3E}">
        <p14:creationId xmlns:p14="http://schemas.microsoft.com/office/powerpoint/2010/main" val="3077617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4B9D-DDC9-4854-877D-0E22C0B910CB}"/>
              </a:ext>
            </a:extLst>
          </p:cNvPr>
          <p:cNvSpPr>
            <a:spLocks noGrp="1"/>
          </p:cNvSpPr>
          <p:nvPr>
            <p:ph type="title"/>
          </p:nvPr>
        </p:nvSpPr>
        <p:spPr>
          <a:xfrm>
            <a:off x="333375" y="188515"/>
            <a:ext cx="11525250" cy="985044"/>
          </a:xfrm>
        </p:spPr>
        <p:txBody>
          <a:bodyPr>
            <a:normAutofit/>
          </a:bodyPr>
          <a:lstStyle/>
          <a:p>
            <a:r>
              <a:rPr lang="en-US" sz="2000" b="1" dirty="0">
                <a:solidFill>
                  <a:srgbClr val="000000"/>
                </a:solidFill>
                <a:effectLst/>
                <a:latin typeface="Calibri" panose="020F0502020204030204" pitchFamily="34" charset="0"/>
                <a:ea typeface="Calibri" panose="020F0502020204030204" pitchFamily="34" charset="0"/>
                <a:cs typeface="Ubuntu"/>
              </a:rPr>
              <a:t>H</a:t>
            </a:r>
            <a:r>
              <a:rPr lang="el-GR" sz="2000" b="1" dirty="0">
                <a:solidFill>
                  <a:srgbClr val="000000"/>
                </a:solidFill>
                <a:effectLst/>
                <a:latin typeface="Calibri" panose="020F0502020204030204" pitchFamily="34" charset="0"/>
                <a:ea typeface="Calibri" panose="020F0502020204030204" pitchFamily="34" charset="0"/>
                <a:cs typeface="Ubuntu"/>
              </a:rPr>
              <a:t> περίπτωση υπερπήδησης του Δυτικού παραλιακού φραγμού της λιμνοθάλασσας της Λευκάδος, στη διάρκεια ακραίου κυματικού επεισοδίου η οποία κορυφώθηκε στις 11 Νοεμβρίου 2007 (</a:t>
            </a:r>
            <a:r>
              <a:rPr lang="en-US" sz="2000" b="1" dirty="0" err="1">
                <a:solidFill>
                  <a:srgbClr val="000000"/>
                </a:solidFill>
                <a:effectLst/>
                <a:latin typeface="Calibri" panose="020F0502020204030204" pitchFamily="34" charset="0"/>
                <a:ea typeface="Calibri" panose="020F0502020204030204" pitchFamily="34" charset="0"/>
                <a:cs typeface="Ubuntu"/>
              </a:rPr>
              <a:t>Ghionis</a:t>
            </a:r>
            <a:r>
              <a:rPr lang="en-US" sz="2000" b="1" dirty="0">
                <a:solidFill>
                  <a:srgbClr val="000000"/>
                </a:solidFill>
                <a:effectLst/>
                <a:latin typeface="Calibri" panose="020F0502020204030204" pitchFamily="34" charset="0"/>
                <a:ea typeface="Calibri" panose="020F0502020204030204" pitchFamily="34" charset="0"/>
                <a:cs typeface="Ubuntu"/>
              </a:rPr>
              <a:t> et al</a:t>
            </a:r>
            <a:r>
              <a:rPr lang="el-GR" sz="2000" b="1" dirty="0">
                <a:solidFill>
                  <a:srgbClr val="000000"/>
                </a:solidFill>
                <a:effectLst/>
                <a:latin typeface="Calibri" panose="020F0502020204030204" pitchFamily="34" charset="0"/>
                <a:ea typeface="Calibri" panose="020F0502020204030204" pitchFamily="34" charset="0"/>
                <a:cs typeface="Ubuntu"/>
              </a:rPr>
              <a:t>. 2015).</a:t>
            </a:r>
            <a:endParaRPr lang="en-US" sz="2000" b="1" dirty="0"/>
          </a:p>
        </p:txBody>
      </p:sp>
      <p:sp>
        <p:nvSpPr>
          <p:cNvPr id="3" name="Content Placeholder 2">
            <a:extLst>
              <a:ext uri="{FF2B5EF4-FFF2-40B4-BE49-F238E27FC236}">
                <a16:creationId xmlns:a16="http://schemas.microsoft.com/office/drawing/2014/main" id="{4136C22C-CCD9-4FB3-9035-5701C6462AFB}"/>
              </a:ext>
            </a:extLst>
          </p:cNvPr>
          <p:cNvSpPr>
            <a:spLocks noGrp="1"/>
          </p:cNvSpPr>
          <p:nvPr>
            <p:ph idx="1"/>
          </p:nvPr>
        </p:nvSpPr>
        <p:spPr/>
        <p:txBody>
          <a:bodyPr/>
          <a:lstStyle/>
          <a:p>
            <a:endParaRPr lang="el-GR" dirty="0"/>
          </a:p>
          <a:p>
            <a:endParaRPr lang="en-US" dirty="0"/>
          </a:p>
        </p:txBody>
      </p:sp>
      <p:pic>
        <p:nvPicPr>
          <p:cNvPr id="4" name="Picture 3">
            <a:extLst>
              <a:ext uri="{FF2B5EF4-FFF2-40B4-BE49-F238E27FC236}">
                <a16:creationId xmlns:a16="http://schemas.microsoft.com/office/drawing/2014/main" id="{85448C18-37BA-41B9-8688-1227A143C8FC}"/>
              </a:ext>
            </a:extLst>
          </p:cNvPr>
          <p:cNvPicPr>
            <a:picLocks noChangeAspect="1"/>
          </p:cNvPicPr>
          <p:nvPr/>
        </p:nvPicPr>
        <p:blipFill>
          <a:blip r:embed="rId2"/>
          <a:stretch>
            <a:fillRect/>
          </a:stretch>
        </p:blipFill>
        <p:spPr>
          <a:xfrm>
            <a:off x="1466850" y="1177693"/>
            <a:ext cx="9124950" cy="5647201"/>
          </a:xfrm>
          <a:prstGeom prst="rect">
            <a:avLst/>
          </a:prstGeom>
        </p:spPr>
      </p:pic>
    </p:spTree>
    <p:extLst>
      <p:ext uri="{BB962C8B-B14F-4D97-AF65-F5344CB8AC3E}">
        <p14:creationId xmlns:p14="http://schemas.microsoft.com/office/powerpoint/2010/main" val="3907795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21F12-00E5-49EC-8D95-E74BDCF69BEE}"/>
              </a:ext>
            </a:extLst>
          </p:cNvPr>
          <p:cNvSpPr>
            <a:spLocks noGrp="1"/>
          </p:cNvSpPr>
          <p:nvPr>
            <p:ph idx="1"/>
          </p:nvPr>
        </p:nvSpPr>
        <p:spPr>
          <a:xfrm>
            <a:off x="2878016" y="243009"/>
            <a:ext cx="4595446" cy="530714"/>
          </a:xfrm>
        </p:spPr>
        <p:txBody>
          <a:bodyPr>
            <a:noAutofit/>
          </a:bodyPr>
          <a:lstStyle/>
          <a:p>
            <a:pPr marL="0" indent="0">
              <a:lnSpc>
                <a:spcPct val="107000"/>
              </a:lnSpc>
              <a:spcAft>
                <a:spcPts val="800"/>
              </a:spcAft>
              <a:buNone/>
            </a:pPr>
            <a:r>
              <a:rPr lang="el-GR" sz="2000" b="1" i="1" dirty="0">
                <a:effectLst/>
                <a:latin typeface="Calibri" panose="020F0502020204030204" pitchFamily="34" charset="0"/>
                <a:ea typeface="Calibri" panose="020F0502020204030204" pitchFamily="34" charset="0"/>
                <a:cs typeface="Calibri" panose="020F0502020204030204" pitchFamily="34" charset="0"/>
              </a:rPr>
              <a:t>Η Παλίρροια του πορθμού του Ευρίπου</a:t>
            </a:r>
            <a:endParaRPr lang="en-US" sz="2000" dirty="0">
              <a:solidFill>
                <a:srgbClr val="000000"/>
              </a:solidFill>
              <a:effectLst/>
              <a:latin typeface="Ubuntu"/>
              <a:ea typeface="Calibri" panose="020F0502020204030204" pitchFamily="34" charset="0"/>
              <a:cs typeface="Ubuntu"/>
            </a:endParaRPr>
          </a:p>
        </p:txBody>
      </p:sp>
      <p:sp>
        <p:nvSpPr>
          <p:cNvPr id="5" name="TextBox 4">
            <a:extLst>
              <a:ext uri="{FF2B5EF4-FFF2-40B4-BE49-F238E27FC236}">
                <a16:creationId xmlns:a16="http://schemas.microsoft.com/office/drawing/2014/main" id="{95459B71-12D1-478E-9168-1EA13D3AAAAA}"/>
              </a:ext>
            </a:extLst>
          </p:cNvPr>
          <p:cNvSpPr txBox="1"/>
          <p:nvPr/>
        </p:nvSpPr>
        <p:spPr>
          <a:xfrm>
            <a:off x="257909" y="1079121"/>
            <a:ext cx="4595445" cy="4753096"/>
          </a:xfrm>
          <a:prstGeom prst="rect">
            <a:avLst/>
          </a:prstGeom>
          <a:noFill/>
        </p:spPr>
        <p:txBody>
          <a:bodyPr wrap="square">
            <a:spAutoFit/>
          </a:bodyPr>
          <a:lstStyle/>
          <a:p>
            <a:pPr marL="0" indent="0">
              <a:lnSpc>
                <a:spcPct val="107000"/>
              </a:lnSpc>
              <a:spcAft>
                <a:spcPts val="800"/>
              </a:spcAft>
              <a:buNone/>
            </a:pPr>
            <a:r>
              <a:rPr lang="el-GR" sz="2000" dirty="0">
                <a:effectLst/>
                <a:latin typeface="Calibri" panose="020F0502020204030204" pitchFamily="34" charset="0"/>
                <a:ea typeface="Calibri" panose="020F0502020204030204" pitchFamily="34" charset="0"/>
              </a:rPr>
              <a:t>Το τοπωνύμιο «Εύριπος» (</a:t>
            </a:r>
            <a:r>
              <a:rPr lang="el-GR" sz="2000" dirty="0" err="1">
                <a:effectLst/>
                <a:latin typeface="Calibri" panose="020F0502020204030204" pitchFamily="34" charset="0"/>
                <a:ea typeface="Calibri" panose="020F0502020204030204" pitchFamily="34" charset="0"/>
              </a:rPr>
              <a:t>εύ</a:t>
            </a:r>
            <a:r>
              <a:rPr lang="el-GR" sz="2000" dirty="0">
                <a:effectLst/>
                <a:latin typeface="Calibri" panose="020F0502020204030204" pitchFamily="34" charset="0"/>
                <a:ea typeface="Calibri" panose="020F0502020204030204" pitchFamily="34" charset="0"/>
              </a:rPr>
              <a:t> + ριπή) παραπέμπει στην ορμητική φορά την οποία εμφανίζει στο σημείο αυτό η κίνηση του νερού, δηλαδή της παλίρροιας. Για το λόγο αυτό, ο όρος ‘</a:t>
            </a:r>
            <a:r>
              <a:rPr lang="el-GR" sz="2000" dirty="0" err="1">
                <a:effectLst/>
                <a:latin typeface="Calibri" panose="020F0502020204030204" pitchFamily="34" charset="0"/>
                <a:ea typeface="Calibri" panose="020F0502020204030204" pitchFamily="34" charset="0"/>
              </a:rPr>
              <a:t>euripus</a:t>
            </a:r>
            <a:r>
              <a:rPr lang="el-GR" sz="2000" dirty="0">
                <a:effectLst/>
                <a:latin typeface="Calibri" panose="020F0502020204030204" pitchFamily="34" charset="0"/>
                <a:ea typeface="Calibri" panose="020F0502020204030204" pitchFamily="34" charset="0"/>
              </a:rPr>
              <a:t>΄ συναντάται στη διεθνή βιβλιογραφία για να περιγράψει κάθε φυσικό αλλά και τεχνητό πορθμό στον οποίο παρουσιάζονται ισχυρά παλιρροϊκά ρεύματα. Ο πορθμός του Ευρίπου στο στενότερο του σημείο έχει πλάτος 39 </a:t>
            </a:r>
            <a:r>
              <a:rPr lang="en-US" sz="2000" dirty="0">
                <a:effectLst/>
                <a:latin typeface="Calibri" panose="020F0502020204030204" pitchFamily="34" charset="0"/>
                <a:ea typeface="Calibri" panose="020F0502020204030204" pitchFamily="34" charset="0"/>
              </a:rPr>
              <a:t>m</a:t>
            </a:r>
            <a:r>
              <a:rPr lang="el-GR" sz="2000" dirty="0">
                <a:effectLst/>
                <a:latin typeface="Calibri" panose="020F0502020204030204" pitchFamily="34" charset="0"/>
                <a:ea typeface="Calibri" panose="020F0502020204030204" pitchFamily="34" charset="0"/>
              </a:rPr>
              <a:t>, μήκος 40 </a:t>
            </a:r>
            <a:r>
              <a:rPr lang="en-US" sz="2000" dirty="0">
                <a:effectLst/>
                <a:latin typeface="Calibri" panose="020F0502020204030204" pitchFamily="34" charset="0"/>
                <a:ea typeface="Calibri" panose="020F0502020204030204" pitchFamily="34" charset="0"/>
              </a:rPr>
              <a:t>m</a:t>
            </a:r>
            <a:r>
              <a:rPr lang="el-GR" sz="2000" dirty="0">
                <a:effectLst/>
                <a:latin typeface="Calibri" panose="020F0502020204030204" pitchFamily="34" charset="0"/>
                <a:ea typeface="Calibri" panose="020F0502020204030204" pitchFamily="34" charset="0"/>
              </a:rPr>
              <a:t> και βάθος 8,5 </a:t>
            </a:r>
            <a:r>
              <a:rPr lang="en-US" sz="2000" dirty="0">
                <a:effectLst/>
                <a:latin typeface="Calibri" panose="020F0502020204030204" pitchFamily="34" charset="0"/>
                <a:ea typeface="Calibri" panose="020F0502020204030204" pitchFamily="34" charset="0"/>
              </a:rPr>
              <a:t>m </a:t>
            </a:r>
            <a:r>
              <a:rPr lang="el-GR" sz="2000" i="1" u="sng" dirty="0">
                <a:effectLst/>
                <a:latin typeface="Calibri" panose="020F0502020204030204" pitchFamily="34" charset="0"/>
                <a:ea typeface="Calibri" panose="020F0502020204030204" pitchFamily="34" charset="0"/>
                <a:cs typeface="Calibri" panose="020F0502020204030204" pitchFamily="34" charset="0"/>
              </a:rPr>
              <a:t>Η Παλίρροια του πορθμού του Ευρίπου.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dirty="0">
                <a:solidFill>
                  <a:srgbClr val="000000"/>
                </a:solidFill>
                <a:effectLst/>
                <a:latin typeface="Calibri" panose="020F0502020204030204" pitchFamily="34" charset="0"/>
                <a:ea typeface="Calibri" panose="020F0502020204030204" pitchFamily="34" charset="0"/>
                <a:cs typeface="Ubuntu"/>
              </a:rPr>
              <a:t> </a:t>
            </a:r>
            <a:endParaRPr lang="en-US" sz="1800" dirty="0">
              <a:solidFill>
                <a:srgbClr val="000000"/>
              </a:solidFill>
              <a:effectLst/>
              <a:latin typeface="Ubuntu"/>
              <a:ea typeface="Calibri" panose="020F0502020204030204" pitchFamily="34" charset="0"/>
              <a:cs typeface="Ubuntu"/>
            </a:endParaRPr>
          </a:p>
        </p:txBody>
      </p:sp>
      <p:pic>
        <p:nvPicPr>
          <p:cNvPr id="7" name="Picture 6">
            <a:extLst>
              <a:ext uri="{FF2B5EF4-FFF2-40B4-BE49-F238E27FC236}">
                <a16:creationId xmlns:a16="http://schemas.microsoft.com/office/drawing/2014/main" id="{38307A69-4C77-4A86-85AC-2F05DED55110}"/>
              </a:ext>
            </a:extLst>
          </p:cNvPr>
          <p:cNvPicPr>
            <a:picLocks noChangeAspect="1"/>
          </p:cNvPicPr>
          <p:nvPr/>
        </p:nvPicPr>
        <p:blipFill>
          <a:blip r:embed="rId2"/>
          <a:stretch>
            <a:fillRect/>
          </a:stretch>
        </p:blipFill>
        <p:spPr>
          <a:xfrm>
            <a:off x="5821330" y="1139239"/>
            <a:ext cx="5045963" cy="5718761"/>
          </a:xfrm>
          <a:prstGeom prst="rect">
            <a:avLst/>
          </a:prstGeom>
        </p:spPr>
      </p:pic>
    </p:spTree>
    <p:extLst>
      <p:ext uri="{BB962C8B-B14F-4D97-AF65-F5344CB8AC3E}">
        <p14:creationId xmlns:p14="http://schemas.microsoft.com/office/powerpoint/2010/main" val="225485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EC15-BEE3-4D9D-9F40-4329A571248E}"/>
              </a:ext>
            </a:extLst>
          </p:cNvPr>
          <p:cNvSpPr>
            <a:spLocks noGrp="1"/>
          </p:cNvSpPr>
          <p:nvPr>
            <p:ph type="title"/>
          </p:nvPr>
        </p:nvSpPr>
        <p:spPr>
          <a:xfrm>
            <a:off x="108428" y="17585"/>
            <a:ext cx="7410450" cy="486739"/>
          </a:xfrm>
        </p:spPr>
        <p:txBody>
          <a:bodyPr>
            <a:normAutofit/>
          </a:bodyPr>
          <a:lstStyle/>
          <a:p>
            <a:pPr>
              <a:lnSpc>
                <a:spcPct val="100000"/>
              </a:lnSpc>
              <a:spcAft>
                <a:spcPts val="600"/>
              </a:spcAft>
            </a:pPr>
            <a:r>
              <a:rPr lang="el-GR" sz="2000" b="1" i="1" dirty="0">
                <a:effectLst/>
                <a:latin typeface="Calibri" panose="020F0502020204030204" pitchFamily="34" charset="0"/>
                <a:ea typeface="Calibri" panose="020F0502020204030204" pitchFamily="34" charset="0"/>
                <a:cs typeface="Calibri" panose="020F0502020204030204" pitchFamily="34" charset="0"/>
              </a:rPr>
              <a:t>Η Παλίρροια του πορθμού του Ευρίπου</a:t>
            </a:r>
            <a:r>
              <a:rPr lang="en-US" sz="2000" b="1" i="1" dirty="0">
                <a:effectLst/>
                <a:latin typeface="Calibri" panose="020F0502020204030204" pitchFamily="34" charset="0"/>
                <a:ea typeface="Calibri" panose="020F0502020204030204" pitchFamily="34" charset="0"/>
                <a:cs typeface="Calibri" panose="020F0502020204030204" pitchFamily="34" charset="0"/>
              </a:rPr>
              <a:t> </a:t>
            </a:r>
            <a:r>
              <a:rPr lang="el-GR" sz="2000" b="1" dirty="0">
                <a:latin typeface="Calibri" panose="020F0502020204030204" pitchFamily="34" charset="0"/>
                <a:ea typeface="Calibri" panose="020F0502020204030204" pitchFamily="34" charset="0"/>
                <a:cs typeface="Calibri" panose="020F0502020204030204" pitchFamily="34" charset="0"/>
              </a:rPr>
              <a:t>οφείλεται: </a:t>
            </a:r>
            <a:endParaRPr lang="en-US" sz="2000" b="1" dirty="0"/>
          </a:p>
        </p:txBody>
      </p:sp>
      <p:sp>
        <p:nvSpPr>
          <p:cNvPr id="5" name="TextBox 4">
            <a:extLst>
              <a:ext uri="{FF2B5EF4-FFF2-40B4-BE49-F238E27FC236}">
                <a16:creationId xmlns:a16="http://schemas.microsoft.com/office/drawing/2014/main" id="{9CB6B379-BB93-4FC0-8E1E-604267A47762}"/>
              </a:ext>
            </a:extLst>
          </p:cNvPr>
          <p:cNvSpPr txBox="1"/>
          <p:nvPr/>
        </p:nvSpPr>
        <p:spPr>
          <a:xfrm>
            <a:off x="108428" y="504324"/>
            <a:ext cx="12192000" cy="6093976"/>
          </a:xfrm>
          <a:prstGeom prst="rect">
            <a:avLst/>
          </a:prstGeom>
          <a:noFill/>
        </p:spPr>
        <p:txBody>
          <a:bodyPr wrap="square">
            <a:spAutoFit/>
          </a:bodyPr>
          <a:lstStyle/>
          <a:p>
            <a:pPr marL="342900" indent="-342900">
              <a:spcAft>
                <a:spcPts val="600"/>
              </a:spcAft>
              <a:buFont typeface="+mj-lt"/>
              <a:buAutoNum type="arabicParenR"/>
            </a:pPr>
            <a:r>
              <a:rPr lang="el-GR" sz="1900" dirty="0">
                <a:effectLst/>
                <a:latin typeface="Calibri" panose="020F0502020204030204" pitchFamily="34" charset="0"/>
                <a:ea typeface="Calibri" panose="020F0502020204030204" pitchFamily="34" charset="0"/>
                <a:cs typeface="Calibri" panose="020F0502020204030204" pitchFamily="34" charset="0"/>
              </a:rPr>
              <a:t>στην </a:t>
            </a:r>
            <a:r>
              <a:rPr lang="el-GR" sz="1900" b="1" dirty="0" err="1">
                <a:effectLst/>
                <a:latin typeface="Calibri" panose="020F0502020204030204" pitchFamily="34" charset="0"/>
                <a:ea typeface="Calibri" panose="020F0502020204030204" pitchFamily="34" charset="0"/>
                <a:cs typeface="Calibri" panose="020F0502020204030204" pitchFamily="34" charset="0"/>
              </a:rPr>
              <a:t>σεληνο</a:t>
            </a:r>
            <a:r>
              <a:rPr lang="el-GR" sz="1900" b="1" dirty="0">
                <a:effectLst/>
                <a:latin typeface="Calibri" panose="020F0502020204030204" pitchFamily="34" charset="0"/>
                <a:ea typeface="Calibri" panose="020F0502020204030204" pitchFamily="34" charset="0"/>
                <a:cs typeface="Calibri" panose="020F0502020204030204" pitchFamily="34" charset="0"/>
              </a:rPr>
              <a:t>-ηλιακή παλίρροια του Αιγαίου Πελάγους</a:t>
            </a:r>
            <a:r>
              <a:rPr lang="el-GR" sz="1900" dirty="0">
                <a:effectLst/>
                <a:latin typeface="Calibri" panose="020F0502020204030204" pitchFamily="34" charset="0"/>
                <a:ea typeface="Calibri" panose="020F0502020204030204" pitchFamily="34" charset="0"/>
                <a:cs typeface="Calibri" panose="020F0502020204030204" pitchFamily="34" charset="0"/>
              </a:rPr>
              <a:t>, η οποία είναι μεικτού τύπου με επικράτηση του </a:t>
            </a:r>
            <a:r>
              <a:rPr lang="el-GR" sz="1900" dirty="0" err="1">
                <a:effectLst/>
                <a:latin typeface="Calibri" panose="020F0502020204030204" pitchFamily="34" charset="0"/>
                <a:ea typeface="Calibri" panose="020F0502020204030204" pitchFamily="34" charset="0"/>
                <a:cs typeface="Calibri" panose="020F0502020204030204" pitchFamily="34" charset="0"/>
              </a:rPr>
              <a:t>ημι</a:t>
            </a:r>
            <a:r>
              <a:rPr lang="el-GR" sz="1900" dirty="0">
                <a:effectLst/>
                <a:latin typeface="Calibri" panose="020F0502020204030204" pitchFamily="34" charset="0"/>
                <a:ea typeface="Calibri" panose="020F0502020204030204" pitchFamily="34" charset="0"/>
                <a:cs typeface="Calibri" panose="020F0502020204030204" pitchFamily="34" charset="0"/>
              </a:rPr>
              <a:t>-ημερήσιου τύπου και που κατά τη φάση της πλημμυρίδας κινείται προς βορά και κατά τη φάση της </a:t>
            </a:r>
            <a:r>
              <a:rPr lang="el-GR" sz="1900" dirty="0" err="1">
                <a:effectLst/>
                <a:latin typeface="Calibri" panose="020F0502020204030204" pitchFamily="34" charset="0"/>
                <a:ea typeface="Calibri" panose="020F0502020204030204" pitchFamily="34" charset="0"/>
                <a:cs typeface="Calibri" panose="020F0502020204030204" pitchFamily="34" charset="0"/>
              </a:rPr>
              <a:t>αμπώτιδας</a:t>
            </a:r>
            <a:r>
              <a:rPr lang="el-GR" sz="1900" dirty="0">
                <a:effectLst/>
                <a:latin typeface="Calibri" panose="020F0502020204030204" pitchFamily="34" charset="0"/>
                <a:ea typeface="Calibri" panose="020F0502020204030204" pitchFamily="34" charset="0"/>
                <a:cs typeface="Calibri" panose="020F0502020204030204" pitchFamily="34" charset="0"/>
              </a:rPr>
              <a:t> προς νότο. Η φασματική ανάλυση σε μετρήσεις του βόρειου έδειξε ότι το πρωτεύον μέγιστο αντιστοιχεί σε περίοδο 12,3 </a:t>
            </a:r>
            <a:r>
              <a:rPr lang="en-US" sz="1900" dirty="0" err="1">
                <a:effectLst/>
                <a:latin typeface="Calibri" panose="020F0502020204030204" pitchFamily="34" charset="0"/>
                <a:ea typeface="Calibri" panose="020F0502020204030204" pitchFamily="34" charset="0"/>
                <a:cs typeface="Calibri" panose="020F0502020204030204" pitchFamily="34" charset="0"/>
              </a:rPr>
              <a:t>hr</a:t>
            </a:r>
            <a:r>
              <a:rPr lang="el-GR" sz="1900" dirty="0">
                <a:effectLst/>
                <a:latin typeface="Calibri" panose="020F0502020204030204" pitchFamily="34" charset="0"/>
                <a:ea typeface="Calibri" panose="020F0502020204030204" pitchFamily="34" charset="0"/>
                <a:cs typeface="Calibri" panose="020F0502020204030204" pitchFamily="34" charset="0"/>
              </a:rPr>
              <a:t> (</a:t>
            </a:r>
            <a:r>
              <a:rPr lang="el-GR" sz="1900" dirty="0" err="1">
                <a:effectLst/>
                <a:latin typeface="Calibri" panose="020F0502020204030204" pitchFamily="34" charset="0"/>
                <a:ea typeface="Calibri" panose="020F0502020204030204" pitchFamily="34" charset="0"/>
                <a:cs typeface="Calibri" panose="020F0502020204030204" pitchFamily="34" charset="0"/>
              </a:rPr>
              <a:t>ημι</a:t>
            </a:r>
            <a:r>
              <a:rPr lang="el-GR" sz="1900" dirty="0">
                <a:effectLst/>
                <a:latin typeface="Calibri" panose="020F0502020204030204" pitchFamily="34" charset="0"/>
                <a:ea typeface="Calibri" panose="020F0502020204030204" pitchFamily="34" charset="0"/>
                <a:cs typeface="Calibri" panose="020F0502020204030204" pitchFamily="34" charset="0"/>
              </a:rPr>
              <a:t>-ημερήσια συνιστώσα), το δευτερεύον μέγιστο εμφανίζεται περίπου στις 23,5 </a:t>
            </a:r>
            <a:r>
              <a:rPr lang="en-US" sz="1900" dirty="0" err="1">
                <a:effectLst/>
                <a:latin typeface="Calibri" panose="020F0502020204030204" pitchFamily="34" charset="0"/>
                <a:ea typeface="Calibri" panose="020F0502020204030204" pitchFamily="34" charset="0"/>
                <a:cs typeface="Calibri" panose="020F0502020204030204" pitchFamily="34" charset="0"/>
              </a:rPr>
              <a:t>hr</a:t>
            </a:r>
            <a:r>
              <a:rPr lang="el-GR" sz="1900" dirty="0">
                <a:effectLst/>
                <a:latin typeface="Calibri" panose="020F0502020204030204" pitchFamily="34" charset="0"/>
                <a:ea typeface="Calibri" panose="020F0502020204030204" pitchFamily="34" charset="0"/>
                <a:cs typeface="Calibri" panose="020F0502020204030204" pitchFamily="34" charset="0"/>
              </a:rPr>
              <a:t> (ημερήσια συνιστώσα) και ένα τρίτο μέγιστο που αντιστοιχεί σε χαμηλές συχνότητες που οφείλονται σε μετεωρολογικά αίτια. Επιπλέον αυτών, εμφανίζονται και τρία άλλα μέγιστα στις 5h</a:t>
            </a:r>
            <a:r>
              <a:rPr lang="en-US" sz="1900" dirty="0">
                <a:effectLst/>
                <a:latin typeface="Calibri" panose="020F0502020204030204" pitchFamily="34" charset="0"/>
                <a:ea typeface="Calibri" panose="020F0502020204030204" pitchFamily="34" charset="0"/>
                <a:cs typeface="Calibri" panose="020F0502020204030204" pitchFamily="34" charset="0"/>
              </a:rPr>
              <a:t>r</a:t>
            </a:r>
            <a:r>
              <a:rPr lang="el-GR" sz="1900" dirty="0">
                <a:effectLst/>
                <a:latin typeface="Calibri" panose="020F0502020204030204" pitchFamily="34" charset="0"/>
                <a:ea typeface="Calibri" panose="020F0502020204030204" pitchFamily="34" charset="0"/>
                <a:cs typeface="Calibri" panose="020F0502020204030204" pitchFamily="34" charset="0"/>
              </a:rPr>
              <a:t> &amp; 30 </a:t>
            </a:r>
            <a:r>
              <a:rPr lang="en-US" sz="1900" dirty="0">
                <a:effectLst/>
                <a:latin typeface="Calibri" panose="020F0502020204030204" pitchFamily="34" charset="0"/>
                <a:ea typeface="Calibri" panose="020F0502020204030204" pitchFamily="34" charset="0"/>
                <a:cs typeface="Calibri" panose="020F0502020204030204" pitchFamily="34" charset="0"/>
              </a:rPr>
              <a:t>min</a:t>
            </a:r>
            <a:r>
              <a:rPr lang="el-GR" sz="1900" dirty="0">
                <a:effectLst/>
                <a:latin typeface="Calibri" panose="020F0502020204030204" pitchFamily="34" charset="0"/>
                <a:ea typeface="Calibri" panose="020F0502020204030204" pitchFamily="34" charset="0"/>
                <a:cs typeface="Calibri" panose="020F0502020204030204" pitchFamily="34" charset="0"/>
              </a:rPr>
              <a:t>, 4h</a:t>
            </a:r>
            <a:r>
              <a:rPr lang="en-US" sz="1900" dirty="0">
                <a:effectLst/>
                <a:latin typeface="Calibri" panose="020F0502020204030204" pitchFamily="34" charset="0"/>
                <a:ea typeface="Calibri" panose="020F0502020204030204" pitchFamily="34" charset="0"/>
                <a:cs typeface="Calibri" panose="020F0502020204030204" pitchFamily="34" charset="0"/>
              </a:rPr>
              <a:t>r </a:t>
            </a:r>
            <a:r>
              <a:rPr lang="el-GR" sz="1900" dirty="0">
                <a:effectLst/>
                <a:latin typeface="Calibri" panose="020F0502020204030204" pitchFamily="34" charset="0"/>
                <a:ea typeface="Calibri" panose="020F0502020204030204" pitchFamily="34" charset="0"/>
                <a:cs typeface="Calibri" panose="020F0502020204030204" pitchFamily="34" charset="0"/>
              </a:rPr>
              <a:t>&amp; 8 </a:t>
            </a:r>
            <a:r>
              <a:rPr lang="en-US" sz="1900" dirty="0">
                <a:effectLst/>
                <a:latin typeface="Calibri" panose="020F0502020204030204" pitchFamily="34" charset="0"/>
                <a:ea typeface="Calibri" panose="020F0502020204030204" pitchFamily="34" charset="0"/>
                <a:cs typeface="Calibri" panose="020F0502020204030204" pitchFamily="34" charset="0"/>
              </a:rPr>
              <a:t>min</a:t>
            </a:r>
            <a:r>
              <a:rPr lang="el-GR" sz="1900" dirty="0">
                <a:effectLst/>
                <a:latin typeface="Calibri" panose="020F0502020204030204" pitchFamily="34" charset="0"/>
                <a:ea typeface="Calibri" panose="020F0502020204030204" pitchFamily="34" charset="0"/>
                <a:cs typeface="Calibri" panose="020F0502020204030204" pitchFamily="34" charset="0"/>
              </a:rPr>
              <a:t> και 3 h</a:t>
            </a:r>
            <a:r>
              <a:rPr lang="en-US" sz="1900" dirty="0">
                <a:effectLst/>
                <a:latin typeface="Calibri" panose="020F0502020204030204" pitchFamily="34" charset="0"/>
                <a:ea typeface="Calibri" panose="020F0502020204030204" pitchFamily="34" charset="0"/>
                <a:cs typeface="Calibri" panose="020F0502020204030204" pitchFamily="34" charset="0"/>
              </a:rPr>
              <a:t>r</a:t>
            </a:r>
            <a:r>
              <a:rPr lang="el-GR" sz="1900" dirty="0">
                <a:effectLst/>
                <a:latin typeface="Calibri" panose="020F0502020204030204" pitchFamily="34" charset="0"/>
                <a:ea typeface="Calibri" panose="020F0502020204030204" pitchFamily="34" charset="0"/>
                <a:cs typeface="Calibri" panose="020F0502020204030204" pitchFamily="34" charset="0"/>
              </a:rPr>
              <a:t> που συνδέονται με </a:t>
            </a:r>
            <a:r>
              <a:rPr lang="el-GR" sz="1900" dirty="0" err="1">
                <a:effectLst/>
                <a:latin typeface="Calibri" panose="020F0502020204030204" pitchFamily="34" charset="0"/>
                <a:ea typeface="Calibri" panose="020F0502020204030204" pitchFamily="34" charset="0"/>
                <a:cs typeface="Calibri" panose="020F0502020204030204" pitchFamily="34" charset="0"/>
              </a:rPr>
              <a:t>ιδιο</a:t>
            </a:r>
            <a:r>
              <a:rPr lang="el-GR" sz="1900" dirty="0">
                <a:effectLst/>
                <a:latin typeface="Calibri" panose="020F0502020204030204" pitchFamily="34" charset="0"/>
                <a:ea typeface="Calibri" panose="020F0502020204030204" pitchFamily="34" charset="0"/>
                <a:cs typeface="Calibri" panose="020F0502020204030204" pitchFamily="34" charset="0"/>
              </a:rPr>
              <a:t>-ταλαντώσεις είτε του Βόρειου είτε του Νότιου Ευβοϊκού </a:t>
            </a:r>
            <a:r>
              <a:rPr lang="en-US" sz="1900" dirty="0">
                <a:effectLst/>
                <a:latin typeface="Calibri" panose="020F0502020204030204" pitchFamily="34" charset="0"/>
                <a:ea typeface="Calibri" panose="020F0502020204030204" pitchFamily="34" charset="0"/>
                <a:cs typeface="Calibri" panose="020F0502020204030204" pitchFamily="34" charset="0"/>
              </a:rPr>
              <a:t>K</a:t>
            </a:r>
            <a:r>
              <a:rPr lang="el-GR" sz="1900" dirty="0" err="1">
                <a:effectLst/>
                <a:latin typeface="Calibri" panose="020F0502020204030204" pitchFamily="34" charset="0"/>
                <a:ea typeface="Calibri" panose="020F0502020204030204" pitchFamily="34" charset="0"/>
                <a:cs typeface="Calibri" panose="020F0502020204030204" pitchFamily="34" charset="0"/>
              </a:rPr>
              <a:t>όλπου</a:t>
            </a:r>
            <a:r>
              <a:rPr lang="el-GR" sz="1900" dirty="0">
                <a:effectLst/>
                <a:latin typeface="Calibri" panose="020F0502020204030204" pitchFamily="34" charset="0"/>
                <a:ea typeface="Calibri" panose="020F0502020204030204" pitchFamily="34" charset="0"/>
                <a:cs typeface="Calibri" panose="020F0502020204030204" pitchFamily="34"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mj-lt"/>
              <a:buAutoNum type="arabicParenR"/>
            </a:pPr>
            <a:r>
              <a:rPr lang="el-GR" sz="1900" dirty="0">
                <a:effectLst/>
                <a:latin typeface="Calibri" panose="020F0502020204030204" pitchFamily="34" charset="0"/>
                <a:ea typeface="Calibri" panose="020F0502020204030204" pitchFamily="34" charset="0"/>
                <a:cs typeface="Calibri" panose="020F0502020204030204" pitchFamily="34" charset="0"/>
              </a:rPr>
              <a:t>στην </a:t>
            </a:r>
            <a:r>
              <a:rPr lang="el-GR" sz="1900" b="1" dirty="0">
                <a:effectLst/>
                <a:latin typeface="Calibri" panose="020F0502020204030204" pitchFamily="34" charset="0"/>
                <a:ea typeface="Calibri" panose="020F0502020204030204" pitchFamily="34" charset="0"/>
                <a:cs typeface="Calibri" panose="020F0502020204030204" pitchFamily="34" charset="0"/>
              </a:rPr>
              <a:t>διάδοση της παλίρροιας σε δίαυλο</a:t>
            </a:r>
            <a:r>
              <a:rPr lang="el-GR" sz="1900" dirty="0">
                <a:effectLst/>
                <a:latin typeface="Calibri" panose="020F0502020204030204" pitchFamily="34" charset="0"/>
                <a:ea typeface="Calibri" panose="020F0502020204030204" pitchFamily="34" charset="0"/>
                <a:cs typeface="Calibri" panose="020F0502020204030204" pitchFamily="34" charset="0"/>
              </a:rPr>
              <a:t> κατά την οποία όταν το παλιρροιακό ρεύμα εισέρχεται στον δίαυλο (ρεύμα πλημμυρίδας) τα ύδατα συσσωρεύονται στη δεξιά όχθη, υπό την επίδραση της δύναμης </a:t>
            </a:r>
            <a:r>
              <a:rPr lang="el-GR" sz="1900" dirty="0" err="1">
                <a:effectLst/>
                <a:latin typeface="Calibri" panose="020F0502020204030204" pitchFamily="34" charset="0"/>
                <a:ea typeface="Calibri" panose="020F0502020204030204" pitchFamily="34" charset="0"/>
                <a:cs typeface="Calibri" panose="020F0502020204030204" pitchFamily="34" charset="0"/>
              </a:rPr>
              <a:t>Coriolis</a:t>
            </a:r>
            <a:r>
              <a:rPr lang="el-GR" sz="1900" dirty="0">
                <a:effectLst/>
                <a:latin typeface="Calibri" panose="020F0502020204030204" pitchFamily="34" charset="0"/>
                <a:ea typeface="Calibri" panose="020F0502020204030204" pitchFamily="34" charset="0"/>
                <a:cs typeface="Calibri" panose="020F0502020204030204" pitchFamily="34" charset="0"/>
              </a:rPr>
              <a:t> στην οποία και παρατηρείται μεγαλύτερο εύρος παλίρροιας από αυτό της αριστερής όχθης. Αντιθέτως, όταν το παλιρροιακό ρεύμα εξέρχεται από το δίαυλο (ρεύμα </a:t>
            </a:r>
            <a:r>
              <a:rPr lang="el-GR" sz="1900" dirty="0" err="1">
                <a:effectLst/>
                <a:latin typeface="Calibri" panose="020F0502020204030204" pitchFamily="34" charset="0"/>
                <a:ea typeface="Calibri" panose="020F0502020204030204" pitchFamily="34" charset="0"/>
                <a:cs typeface="Calibri" panose="020F0502020204030204" pitchFamily="34" charset="0"/>
              </a:rPr>
              <a:t>αμπώτ</a:t>
            </a:r>
            <a:r>
              <a:rPr lang="el-GR" sz="1900" dirty="0" err="1">
                <a:latin typeface="Calibri" panose="020F0502020204030204" pitchFamily="34" charset="0"/>
                <a:ea typeface="Calibri" panose="020F0502020204030204" pitchFamily="34" charset="0"/>
                <a:cs typeface="Calibri" panose="020F0502020204030204" pitchFamily="34" charset="0"/>
              </a:rPr>
              <a:t>ιδας</a:t>
            </a:r>
            <a:r>
              <a:rPr lang="el-GR" sz="1900" dirty="0">
                <a:latin typeface="Calibri" panose="020F0502020204030204" pitchFamily="34" charset="0"/>
                <a:ea typeface="Calibri" panose="020F0502020204030204" pitchFamily="34" charset="0"/>
                <a:cs typeface="Calibri" panose="020F0502020204030204" pitchFamily="34" charset="0"/>
              </a:rPr>
              <a:t>)</a:t>
            </a:r>
            <a:r>
              <a:rPr lang="el-GR" sz="1900" dirty="0">
                <a:effectLst/>
                <a:latin typeface="Calibri" panose="020F0502020204030204" pitchFamily="34" charset="0"/>
                <a:ea typeface="Calibri" panose="020F0502020204030204" pitchFamily="34" charset="0"/>
                <a:cs typeface="Calibri" panose="020F0502020204030204" pitchFamily="34" charset="0"/>
              </a:rPr>
              <a:t> τα ύδατα συσσωρεύονται στην αριστερή όχθη του διαύλου στην οποία και παρατηρείται μεγαλύτερο εύρος παλίρροιας από αυτό της δεξιάς όχθης. Η κίνηση αυτή των υδάτων ουσιαστικά εμποδίζεται από τη στένωση του πορθμού με αποτέλεσμα να προκαλούνται ταλαντώσεις με διαφορετικές </a:t>
            </a:r>
            <a:r>
              <a:rPr lang="el-GR" sz="1900" dirty="0" err="1">
                <a:effectLst/>
                <a:latin typeface="Calibri" panose="020F0502020204030204" pitchFamily="34" charset="0"/>
                <a:ea typeface="Calibri" panose="020F0502020204030204" pitchFamily="34" charset="0"/>
                <a:cs typeface="Calibri" panose="020F0502020204030204" pitchFamily="34" charset="0"/>
              </a:rPr>
              <a:t>ιδιο</a:t>
            </a:r>
            <a:r>
              <a:rPr lang="el-GR" sz="1900" dirty="0">
                <a:effectLst/>
                <a:latin typeface="Calibri" panose="020F0502020204030204" pitchFamily="34" charset="0"/>
                <a:ea typeface="Calibri" panose="020F0502020204030204" pitchFamily="34" charset="0"/>
                <a:cs typeface="Calibri" panose="020F0502020204030204" pitchFamily="34" charset="0"/>
              </a:rPr>
              <a:t>-περιόδους λόγω της διαφορετικής μορφολογίας αλλά και της χωρητικότητας των δυο παρακείμενων λεκανών στο πορθμό του Ευρίπου θαλάσσιων λεκανών (Βόρειος και Νότιος Λιμένας).</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mj-lt"/>
              <a:buAutoNum type="arabicParenR"/>
            </a:pPr>
            <a:r>
              <a:rPr lang="el-GR" sz="1900" dirty="0">
                <a:effectLst/>
                <a:latin typeface="Calibri" panose="020F0502020204030204" pitchFamily="34" charset="0"/>
                <a:ea typeface="Calibri" panose="020F0502020204030204" pitchFamily="34" charset="0"/>
                <a:cs typeface="Calibri" panose="020F0502020204030204" pitchFamily="34" charset="0"/>
              </a:rPr>
              <a:t>στην </a:t>
            </a:r>
            <a:r>
              <a:rPr lang="el-GR" sz="1900" b="1" dirty="0">
                <a:effectLst/>
                <a:latin typeface="Calibri" panose="020F0502020204030204" pitchFamily="34" charset="0"/>
                <a:ea typeface="Calibri" panose="020F0502020204030204" pitchFamily="34" charset="0"/>
                <a:cs typeface="Calibri" panose="020F0502020204030204" pitchFamily="34" charset="0"/>
              </a:rPr>
              <a:t>διαφορά στάθμης μεταξύ του Βόρειου και Νοτίου Λιμένα,</a:t>
            </a:r>
            <a:r>
              <a:rPr lang="el-GR" sz="1900" dirty="0">
                <a:effectLst/>
                <a:latin typeface="Calibri" panose="020F0502020204030204" pitchFamily="34" charset="0"/>
                <a:ea typeface="Calibri" panose="020F0502020204030204" pitchFamily="34" charset="0"/>
                <a:cs typeface="Calibri" panose="020F0502020204030204" pitchFamily="34" charset="0"/>
              </a:rPr>
              <a:t> η οποία φθάνει μέχρι και τα 0,6 </a:t>
            </a:r>
            <a:r>
              <a:rPr lang="en-US" sz="1900" dirty="0">
                <a:effectLst/>
                <a:latin typeface="Calibri" panose="020F0502020204030204" pitchFamily="34" charset="0"/>
                <a:ea typeface="Calibri" panose="020F0502020204030204" pitchFamily="34" charset="0"/>
                <a:cs typeface="Calibri" panose="020F0502020204030204" pitchFamily="34" charset="0"/>
              </a:rPr>
              <a:t>m</a:t>
            </a:r>
            <a:r>
              <a:rPr lang="el-GR" sz="1900" dirty="0">
                <a:effectLst/>
                <a:latin typeface="Calibri" panose="020F0502020204030204" pitchFamily="34" charset="0"/>
                <a:ea typeface="Calibri" panose="020F0502020204030204" pitchFamily="34" charset="0"/>
                <a:cs typeface="Calibri" panose="020F0502020204030204" pitchFamily="34" charset="0"/>
              </a:rPr>
              <a:t>. Η διαφορά στάθμης αποδίδεται στο διαφορετικό μήκος (εμβαδόν) των επιμηκών παρακείμενων θαλάσσιων περιοχών του Ευβοϊκού (Βόρειος και Νότιος Ευβοϊκός) με το νερό να χρειάζεται διαφορετικό χρόνο για να τους γεμίσει (πλημμυρίδα) και διαφορετικό χρόνο για να τους αδειάσει (άμπωτις) με αποτέλεσμα τη διαμόρφωση διαφορετικής στάθμης και την επακόλουθη δημιουργία ρευμάτων από την υψηλότερη προς τη χαμηλότερη στάθμη.</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49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0067D-21D0-464B-83D2-F5AA832DAC6D}"/>
              </a:ext>
            </a:extLst>
          </p:cNvPr>
          <p:cNvSpPr>
            <a:spLocks noGrp="1"/>
          </p:cNvSpPr>
          <p:nvPr>
            <p:ph idx="1"/>
          </p:nvPr>
        </p:nvSpPr>
        <p:spPr>
          <a:xfrm>
            <a:off x="515816" y="547809"/>
            <a:ext cx="10515600" cy="5260975"/>
          </a:xfrm>
        </p:spPr>
        <p:txBody>
          <a:bodyPr>
            <a:normAutofit lnSpcReduction="10000"/>
          </a:bodyPr>
          <a:lstStyle/>
          <a:p>
            <a:pPr marL="0" indent="0">
              <a:buNone/>
            </a:pPr>
            <a:r>
              <a:rPr lang="el-GR" sz="2400" b="1" dirty="0">
                <a:solidFill>
                  <a:srgbClr val="000000"/>
                </a:solidFill>
                <a:effectLst/>
                <a:latin typeface="Calibri" panose="020F0502020204030204" pitchFamily="34" charset="0"/>
                <a:ea typeface="Calibri" panose="020F0502020204030204" pitchFamily="34" charset="0"/>
                <a:cs typeface="Ubuntu"/>
              </a:rPr>
              <a:t>Σύντομη Περιγραφή Κανονικού ρεύματος</a:t>
            </a:r>
          </a:p>
          <a:p>
            <a:pPr marL="0" indent="0">
              <a:buNone/>
            </a:pPr>
            <a:endParaRPr lang="el-GR" sz="2400" b="1" dirty="0">
              <a:solidFill>
                <a:srgbClr val="000000"/>
              </a:solidFill>
              <a:effectLst/>
              <a:latin typeface="Calibri" panose="020F0502020204030204" pitchFamily="34" charset="0"/>
              <a:ea typeface="Calibri" panose="020F0502020204030204" pitchFamily="34" charset="0"/>
              <a:cs typeface="Ubuntu"/>
            </a:endParaRPr>
          </a:p>
          <a:p>
            <a:pPr marL="0" indent="0">
              <a:buNone/>
            </a:pPr>
            <a:r>
              <a:rPr lang="el-GR" sz="2000" dirty="0">
                <a:solidFill>
                  <a:srgbClr val="000000"/>
                </a:solidFill>
                <a:effectLst/>
                <a:latin typeface="Calibri" panose="020F0502020204030204" pitchFamily="34" charset="0"/>
                <a:ea typeface="Calibri" panose="020F0502020204030204" pitchFamily="34" charset="0"/>
                <a:cs typeface="Ubuntu"/>
              </a:rPr>
              <a:t>Στο Βόρειο λιμένα, το μέσο εύρος της πλήμμης κατά τη κανονική περίοδο είναι 0,567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και αυξάνει κατά τις συζυγίες σε 0,86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όταν η στάθμη κυμαίνεται μεταξύ 0,75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και 1,2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Η μέση </a:t>
            </a:r>
            <a:r>
              <a:rPr lang="el-GR" sz="2000" dirty="0" err="1">
                <a:solidFill>
                  <a:srgbClr val="000000"/>
                </a:solidFill>
                <a:effectLst/>
                <a:latin typeface="Calibri" panose="020F0502020204030204" pitchFamily="34" charset="0"/>
                <a:ea typeface="Calibri" panose="020F0502020204030204" pitchFamily="34" charset="0"/>
                <a:cs typeface="Ubuntu"/>
              </a:rPr>
              <a:t>ρηχία</a:t>
            </a:r>
            <a:r>
              <a:rPr lang="el-GR" sz="2000" dirty="0">
                <a:solidFill>
                  <a:srgbClr val="000000"/>
                </a:solidFill>
                <a:effectLst/>
                <a:latin typeface="Calibri" panose="020F0502020204030204" pitchFamily="34" charset="0"/>
                <a:ea typeface="Calibri" panose="020F0502020204030204" pitchFamily="34" charset="0"/>
                <a:cs typeface="Ubuntu"/>
              </a:rPr>
              <a:t> κατά τη κανονική περίοδο είναι της τάξης των 0,293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και κυμαίνεται κατά τους  τετραγωνισμούς μεταξύ 0,10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και 0,20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a:t>
            </a:r>
            <a:r>
              <a:rPr lang="el-GR" sz="2000" dirty="0" err="1">
                <a:solidFill>
                  <a:srgbClr val="000000"/>
                </a:solidFill>
                <a:effectLst/>
                <a:latin typeface="Calibri" panose="020F0502020204030204" pitchFamily="34" charset="0"/>
                <a:ea typeface="Calibri" panose="020F0502020204030204" pitchFamily="34" charset="0"/>
                <a:cs typeface="Ubuntu"/>
              </a:rPr>
              <a:t>Λεοντάρης</a:t>
            </a:r>
            <a:r>
              <a:rPr lang="el-GR" sz="2000" dirty="0">
                <a:solidFill>
                  <a:srgbClr val="000000"/>
                </a:solidFill>
                <a:effectLst/>
                <a:latin typeface="Calibri" panose="020F0502020204030204" pitchFamily="34" charset="0"/>
                <a:ea typeface="Calibri" panose="020F0502020204030204" pitchFamily="34" charset="0"/>
                <a:cs typeface="Ubuntu"/>
              </a:rPr>
              <a:t> 1995).</a:t>
            </a:r>
          </a:p>
          <a:p>
            <a:pPr marL="0" indent="0">
              <a:buNone/>
            </a:pPr>
            <a:r>
              <a:rPr lang="el-GR" sz="2000" dirty="0">
                <a:solidFill>
                  <a:srgbClr val="000000"/>
                </a:solidFill>
                <a:effectLst/>
                <a:latin typeface="Calibri" panose="020F0502020204030204" pitchFamily="34" charset="0"/>
                <a:ea typeface="Calibri" panose="020F0502020204030204" pitchFamily="34" charset="0"/>
                <a:cs typeface="Ubuntu"/>
              </a:rPr>
              <a:t> Στο νότιο λιμένα το μέσο εύρος της παλίρροιας κατά τις συζυγίες είναι 0,34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με κύμανση από 0,25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έως 0,40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ενώ κατά τους τετραγωνισμούς το μέσο εύρος είναι περίπου 0,10 </a:t>
            </a:r>
            <a:r>
              <a:rPr lang="en-US" sz="2000" dirty="0">
                <a:solidFill>
                  <a:srgbClr val="000000"/>
                </a:solidFill>
                <a:effectLst/>
                <a:latin typeface="Calibri" panose="020F0502020204030204" pitchFamily="34" charset="0"/>
                <a:ea typeface="Calibri" panose="020F0502020204030204" pitchFamily="34" charset="0"/>
                <a:cs typeface="Ubuntu"/>
              </a:rPr>
              <a:t>m</a:t>
            </a:r>
            <a:r>
              <a:rPr lang="el-GR" sz="2000" dirty="0">
                <a:solidFill>
                  <a:srgbClr val="000000"/>
                </a:solidFill>
                <a:effectLst/>
                <a:latin typeface="Calibri" panose="020F0502020204030204" pitchFamily="34" charset="0"/>
                <a:ea typeface="Calibri" panose="020F0502020204030204" pitchFamily="34" charset="0"/>
                <a:cs typeface="Ubuntu"/>
              </a:rPr>
              <a:t>. Το εύρος της παλίρροιας του νότιου λιμένα είναι σαφώς μικρότερο (σχεδόν το ήμισυ) αυτού του βόρειου λιμένα και ανάλογο του εύρους της παλίρροιας στο Αιγαίο Πέλαγος. </a:t>
            </a:r>
          </a:p>
          <a:p>
            <a:pPr marL="0" indent="0">
              <a:buNone/>
            </a:pPr>
            <a:r>
              <a:rPr lang="el-GR" sz="2000" dirty="0">
                <a:solidFill>
                  <a:srgbClr val="000000"/>
                </a:solidFill>
                <a:effectLst/>
                <a:latin typeface="Calibri" panose="020F0502020204030204" pitchFamily="34" charset="0"/>
                <a:ea typeface="Calibri" panose="020F0502020204030204" pitchFamily="34" charset="0"/>
                <a:cs typeface="Ubuntu"/>
              </a:rPr>
              <a:t>Επίσης έχει παρατηρηθεί ότι η πλημμυρίδα διαρκεί 16,5 </a:t>
            </a:r>
            <a:r>
              <a:rPr lang="en-US" sz="2000" dirty="0">
                <a:solidFill>
                  <a:srgbClr val="000000"/>
                </a:solidFill>
                <a:effectLst/>
                <a:latin typeface="Calibri" panose="020F0502020204030204" pitchFamily="34" charset="0"/>
                <a:ea typeface="Calibri" panose="020F0502020204030204" pitchFamily="34" charset="0"/>
                <a:cs typeface="Ubuntu"/>
              </a:rPr>
              <a:t>min</a:t>
            </a:r>
            <a:r>
              <a:rPr lang="el-GR" sz="2000" dirty="0">
                <a:solidFill>
                  <a:srgbClr val="000000"/>
                </a:solidFill>
                <a:effectLst/>
                <a:latin typeface="Calibri" panose="020F0502020204030204" pitchFamily="34" charset="0"/>
                <a:ea typeface="Calibri" panose="020F0502020204030204" pitchFamily="34" charset="0"/>
                <a:cs typeface="Ubuntu"/>
              </a:rPr>
              <a:t> περισσότερο από την </a:t>
            </a:r>
            <a:r>
              <a:rPr lang="el-GR" sz="2000" dirty="0" err="1">
                <a:solidFill>
                  <a:srgbClr val="000000"/>
                </a:solidFill>
                <a:effectLst/>
                <a:latin typeface="Calibri" panose="020F0502020204030204" pitchFamily="34" charset="0"/>
                <a:ea typeface="Calibri" panose="020F0502020204030204" pitchFamily="34" charset="0"/>
                <a:cs typeface="Ubuntu"/>
              </a:rPr>
              <a:t>αμπώτιδα</a:t>
            </a:r>
            <a:r>
              <a:rPr lang="el-GR" sz="2000" dirty="0">
                <a:solidFill>
                  <a:srgbClr val="000000"/>
                </a:solidFill>
                <a:effectLst/>
                <a:latin typeface="Calibri" panose="020F0502020204030204" pitchFamily="34" charset="0"/>
                <a:ea typeface="Calibri" panose="020F0502020204030204" pitchFamily="34" charset="0"/>
                <a:cs typeface="Ubuntu"/>
              </a:rPr>
              <a:t>, που είναι το αντίθετο από ότι συμβαίνει στις ακτές του Αιγαίου, όπου η διάρκεια της </a:t>
            </a:r>
            <a:r>
              <a:rPr lang="el-GR" sz="2000" dirty="0" err="1">
                <a:solidFill>
                  <a:srgbClr val="000000"/>
                </a:solidFill>
                <a:effectLst/>
                <a:latin typeface="Calibri" panose="020F0502020204030204" pitchFamily="34" charset="0"/>
                <a:ea typeface="Calibri" panose="020F0502020204030204" pitchFamily="34" charset="0"/>
                <a:cs typeface="Ubuntu"/>
              </a:rPr>
              <a:t>αμπώτιδας</a:t>
            </a:r>
            <a:r>
              <a:rPr lang="el-GR" sz="2000" dirty="0">
                <a:solidFill>
                  <a:srgbClr val="000000"/>
                </a:solidFill>
                <a:effectLst/>
                <a:latin typeface="Calibri" panose="020F0502020204030204" pitchFamily="34" charset="0"/>
                <a:ea typeface="Calibri" panose="020F0502020204030204" pitchFamily="34" charset="0"/>
                <a:cs typeface="Ubuntu"/>
              </a:rPr>
              <a:t> είναι γενικά μεγαλύτερη της πλημμυρίδας [8].</a:t>
            </a:r>
          </a:p>
          <a:p>
            <a:pPr marL="0" indent="0">
              <a:buNone/>
            </a:pPr>
            <a:r>
              <a:rPr lang="el-GR" sz="2000" dirty="0">
                <a:effectLst/>
                <a:latin typeface="Calibri" panose="020F0502020204030204" pitchFamily="34" charset="0"/>
                <a:ea typeface="Calibri" panose="020F0502020204030204" pitchFamily="34" charset="0"/>
              </a:rPr>
              <a:t>Επίσης, η αλλαγή του Β</a:t>
            </a:r>
            <a:r>
              <a:rPr lang="el-GR" sz="20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sz="2000" dirty="0">
                <a:effectLst/>
                <a:latin typeface="Calibri" panose="020F0502020204030204" pitchFamily="34" charset="0"/>
                <a:ea typeface="Calibri" panose="020F0502020204030204" pitchFamily="34" charset="0"/>
              </a:rPr>
              <a:t>Ν ρεύματος προηγείται κατά 2 </a:t>
            </a:r>
            <a:r>
              <a:rPr lang="en-US" sz="2000" dirty="0" err="1">
                <a:effectLst/>
                <a:latin typeface="Calibri" panose="020F0502020204030204" pitchFamily="34" charset="0"/>
                <a:ea typeface="Calibri" panose="020F0502020204030204" pitchFamily="34" charset="0"/>
              </a:rPr>
              <a:t>hr</a:t>
            </a:r>
            <a:r>
              <a:rPr lang="el-GR" sz="2000" dirty="0">
                <a:effectLst/>
                <a:latin typeface="Calibri" panose="020F0502020204030204" pitchFamily="34" charset="0"/>
                <a:ea typeface="Calibri" panose="020F0502020204030204" pitchFamily="34" charset="0"/>
              </a:rPr>
              <a:t> &amp; 21,1 </a:t>
            </a:r>
            <a:r>
              <a:rPr lang="en-US" sz="2000" dirty="0">
                <a:effectLst/>
                <a:latin typeface="Calibri" panose="020F0502020204030204" pitchFamily="34" charset="0"/>
                <a:ea typeface="Calibri" panose="020F0502020204030204" pitchFamily="34" charset="0"/>
              </a:rPr>
              <a:t>min</a:t>
            </a:r>
            <a:r>
              <a:rPr lang="el-GR" sz="2000" dirty="0">
                <a:effectLst/>
                <a:latin typeface="Calibri" panose="020F0502020204030204" pitchFamily="34" charset="0"/>
                <a:ea typeface="Calibri" panose="020F0502020204030204" pitchFamily="34" charset="0"/>
              </a:rPr>
              <a:t> της στιγμής της πλήμμης του βόρειου λιμένα, ενώ του Ν</a:t>
            </a:r>
            <a:r>
              <a:rPr lang="el-GR" sz="20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sz="2000" dirty="0">
                <a:effectLst/>
                <a:latin typeface="Calibri" panose="020F0502020204030204" pitchFamily="34" charset="0"/>
                <a:ea typeface="Calibri" panose="020F0502020204030204" pitchFamily="34" charset="0"/>
              </a:rPr>
              <a:t>Β ρεύματος κατά 1 </a:t>
            </a:r>
            <a:r>
              <a:rPr lang="en-US" sz="2000" dirty="0" err="1">
                <a:effectLst/>
                <a:latin typeface="Calibri" panose="020F0502020204030204" pitchFamily="34" charset="0"/>
                <a:ea typeface="Calibri" panose="020F0502020204030204" pitchFamily="34" charset="0"/>
              </a:rPr>
              <a:t>hr</a:t>
            </a:r>
            <a:r>
              <a:rPr lang="el-GR" sz="2000" dirty="0">
                <a:effectLst/>
                <a:latin typeface="Calibri" panose="020F0502020204030204" pitchFamily="34" charset="0"/>
                <a:ea typeface="Calibri" panose="020F0502020204030204" pitchFamily="34" charset="0"/>
              </a:rPr>
              <a:t> &amp; 59,3 </a:t>
            </a:r>
            <a:r>
              <a:rPr lang="en-US" sz="2000" dirty="0">
                <a:effectLst/>
                <a:latin typeface="Calibri" panose="020F0502020204030204" pitchFamily="34" charset="0"/>
                <a:ea typeface="Calibri" panose="020F0502020204030204" pitchFamily="34" charset="0"/>
              </a:rPr>
              <a:t>min</a:t>
            </a:r>
            <a:r>
              <a:rPr lang="el-GR" sz="2000" dirty="0">
                <a:effectLst/>
                <a:latin typeface="Calibri" panose="020F0502020204030204" pitchFamily="34" charset="0"/>
                <a:ea typeface="Calibri" panose="020F0502020204030204" pitchFamily="34" charset="0"/>
              </a:rPr>
              <a:t> της </a:t>
            </a:r>
            <a:r>
              <a:rPr lang="el-GR" sz="2000" dirty="0" err="1">
                <a:effectLst/>
                <a:latin typeface="Calibri" panose="020F0502020204030204" pitchFamily="34" charset="0"/>
                <a:ea typeface="Calibri" panose="020F0502020204030204" pitchFamily="34" charset="0"/>
              </a:rPr>
              <a:t>ρηχίας</a:t>
            </a:r>
            <a:r>
              <a:rPr lang="el-GR" sz="2000" dirty="0">
                <a:effectLst/>
                <a:latin typeface="Calibri" panose="020F0502020204030204" pitchFamily="34" charset="0"/>
                <a:ea typeface="Calibri" panose="020F0502020204030204" pitchFamily="34" charset="0"/>
              </a:rPr>
              <a:t> του νότιου λιμένα. Μάλιστα, η αλλαγή διεύθυνσης από βορά προς νότο, δηλαδή κατά τη στάση των υδάτων στη λήξη του Ν</a:t>
            </a:r>
            <a:r>
              <a:rPr lang="el-GR" sz="20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sz="2000" dirty="0">
                <a:effectLst/>
                <a:latin typeface="Calibri" panose="020F0502020204030204" pitchFamily="34" charset="0"/>
                <a:ea typeface="Calibri" panose="020F0502020204030204" pitchFamily="34" charset="0"/>
              </a:rPr>
              <a:t>Β ρεύματος, η στάθμη στο βόρειο λιμένα είναι υψηλότερη από αυτή του νότιου λιμένα κατά 0,20 </a:t>
            </a:r>
            <a:r>
              <a:rPr lang="en-US" sz="2000" dirty="0">
                <a:effectLst/>
                <a:latin typeface="Calibri" panose="020F0502020204030204" pitchFamily="34" charset="0"/>
                <a:ea typeface="Calibri" panose="020F0502020204030204" pitchFamily="34" charset="0"/>
              </a:rPr>
              <a:t>m</a:t>
            </a:r>
            <a:r>
              <a:rPr lang="el-GR" sz="2000" dirty="0">
                <a:effectLst/>
                <a:latin typeface="Calibri" panose="020F0502020204030204" pitchFamily="34" charset="0"/>
                <a:ea typeface="Calibri" panose="020F0502020204030204" pitchFamily="34" charset="0"/>
              </a:rPr>
              <a:t>.</a:t>
            </a:r>
            <a:endParaRPr lang="en-US" sz="2000" dirty="0">
              <a:solidFill>
                <a:srgbClr val="000000"/>
              </a:solidFill>
              <a:effectLst/>
              <a:latin typeface="Ubuntu"/>
              <a:ea typeface="Calibri" panose="020F0502020204030204" pitchFamily="34" charset="0"/>
              <a:cs typeface="Ubuntu"/>
            </a:endParaRPr>
          </a:p>
          <a:p>
            <a:pPr marL="0" indent="0">
              <a:buNone/>
            </a:pPr>
            <a:endParaRPr lang="en-US" dirty="0"/>
          </a:p>
        </p:txBody>
      </p:sp>
    </p:spTree>
    <p:extLst>
      <p:ext uri="{BB962C8B-B14F-4D97-AF65-F5344CB8AC3E}">
        <p14:creationId xmlns:p14="http://schemas.microsoft.com/office/powerpoint/2010/main" val="3929787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720F26-7DE7-4A9C-9F2C-50A4EF99D148}"/>
              </a:ext>
            </a:extLst>
          </p:cNvPr>
          <p:cNvSpPr txBox="1"/>
          <p:nvPr/>
        </p:nvSpPr>
        <p:spPr>
          <a:xfrm>
            <a:off x="390525" y="431352"/>
            <a:ext cx="10972799" cy="5995296"/>
          </a:xfrm>
          <a:prstGeom prst="rect">
            <a:avLst/>
          </a:prstGeom>
          <a:noFill/>
        </p:spPr>
        <p:txBody>
          <a:bodyPr wrap="square">
            <a:spAutoFit/>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Calibri" panose="020F0502020204030204" pitchFamily="34" charset="0"/>
              </a:rPr>
              <a:t>Σύντομη περιγραφή του ακανόνιστου ρεύματος</a:t>
            </a:r>
          </a:p>
          <a:p>
            <a:pPr>
              <a:lnSpc>
                <a:spcPct val="107000"/>
              </a:lnSpc>
              <a:spcAft>
                <a:spcPts val="800"/>
              </a:spcAft>
            </a:pPr>
            <a:endParaRPr lang="el-GR"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Εκτός της ακαταστασίας που συνήθως παρατηρείται κατά το 1</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ο</a:t>
            </a:r>
            <a:r>
              <a:rPr lang="el-GR" sz="2000" dirty="0">
                <a:effectLst/>
                <a:latin typeface="Calibri" panose="020F0502020204030204" pitchFamily="34" charset="0"/>
                <a:ea typeface="Calibri" panose="020F0502020204030204" pitchFamily="34" charset="0"/>
                <a:cs typeface="Calibri" panose="020F0502020204030204" pitchFamily="34" charset="0"/>
              </a:rPr>
              <a:t> και 3</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ο</a:t>
            </a:r>
            <a:r>
              <a:rPr lang="el-GR" sz="2000" dirty="0">
                <a:effectLst/>
                <a:latin typeface="Calibri" panose="020F0502020204030204" pitchFamily="34" charset="0"/>
                <a:ea typeface="Calibri" panose="020F0502020204030204" pitchFamily="34" charset="0"/>
                <a:cs typeface="Calibri" panose="020F0502020204030204" pitchFamily="34" charset="0"/>
              </a:rPr>
              <a:t> Τέταρτο της Σελήνης, πολλές φορές παρατηρείται μια μη-κανονικότητα στην εναλλαγή της φοράς του ρεύματος σε συνδυασμό με  περιόδους παρατεταμένης στασιμότητας, τα οποία συνοψίζονται υπό τον όρο «ακανόνιστο ρεύμα». Τα αίτια της δημιουργίας του </a:t>
            </a:r>
            <a:r>
              <a:rPr lang="el-GR" sz="2000" b="1" dirty="0">
                <a:effectLst/>
                <a:latin typeface="Calibri" panose="020F0502020204030204" pitchFamily="34" charset="0"/>
                <a:ea typeface="Calibri" panose="020F0502020204030204" pitchFamily="34" charset="0"/>
                <a:cs typeface="Calibri" panose="020F0502020204030204" pitchFamily="34" charset="0"/>
              </a:rPr>
              <a:t>ακανόνιστου ρεύματος</a:t>
            </a:r>
            <a:r>
              <a:rPr lang="el-GR" sz="2000" dirty="0">
                <a:effectLst/>
                <a:latin typeface="Calibri" panose="020F0502020204030204" pitchFamily="34" charset="0"/>
                <a:ea typeface="Calibri" panose="020F0502020204030204" pitchFamily="34" charset="0"/>
                <a:cs typeface="Calibri" panose="020F0502020204030204" pitchFamily="34" charset="0"/>
              </a:rPr>
              <a:t> είναι: </a:t>
            </a: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(α) μετεωρολογικά</a:t>
            </a:r>
            <a:r>
              <a:rPr lang="el-GR" sz="2000" dirty="0">
                <a:effectLst/>
                <a:latin typeface="Calibri" panose="020F0502020204030204" pitchFamily="34" charset="0"/>
                <a:ea typeface="Calibri" panose="020F0502020204030204" pitchFamily="34" charset="0"/>
                <a:cs typeface="Calibri" panose="020F0502020204030204" pitchFamily="34" charset="0"/>
              </a:rPr>
              <a:t> όπως η  παρουσία δυνατών ανέμων, ή μεγάλων διαφορών ατμοσφαιρικής πίεσης, </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l-GR" sz="2000" b="1" dirty="0">
                <a:effectLst/>
                <a:latin typeface="Calibri" panose="020F0502020204030204" pitchFamily="34" charset="0"/>
                <a:ea typeface="Calibri" panose="020F0502020204030204" pitchFamily="34" charset="0"/>
                <a:cs typeface="Calibri" panose="020F0502020204030204" pitchFamily="34" charset="0"/>
              </a:rPr>
              <a:t>β) υδροδυναμικά, </a:t>
            </a:r>
            <a:r>
              <a:rPr lang="el-GR" sz="2000" dirty="0">
                <a:effectLst/>
                <a:latin typeface="Calibri" panose="020F0502020204030204" pitchFamily="34" charset="0"/>
                <a:ea typeface="Calibri" panose="020F0502020204030204" pitchFamily="34" charset="0"/>
                <a:cs typeface="Calibri" panose="020F0502020204030204" pitchFamily="34" charset="0"/>
              </a:rPr>
              <a:t>δηλαδή διαφορετικές ταλαντώσεις της θαλάσσιας επιφάνειας στις λεκάνες βόρεια και νότια του στενού της Χαλκίδας που εν μέρει οφείλονται και στη διαφορετική βυθομετρία τους ή ακόμη και στην ορμητική εισροή των υδάτων κυρίως από το βόρειο προς το νότιο λιμένα σε συνδυασμό με την εκάστοτε διαμορφούμενη διαφορά στάθμης, </a:t>
            </a: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(γ) υδρολογικά, </a:t>
            </a:r>
            <a:r>
              <a:rPr lang="el-GR" sz="2000" dirty="0">
                <a:effectLst/>
                <a:latin typeface="Calibri" panose="020F0502020204030204" pitchFamily="34" charset="0"/>
                <a:ea typeface="Calibri" panose="020F0502020204030204" pitchFamily="34" charset="0"/>
                <a:cs typeface="Calibri" panose="020F0502020204030204" pitchFamily="34" charset="0"/>
              </a:rPr>
              <a:t>οι εκφορτίσεις μεγάλων ποσοτήτων γλυκού νερού από ποταμούς και χειμάρρους αλλά και από υποθαλάσσιες πηγές και </a:t>
            </a:r>
          </a:p>
          <a:p>
            <a:pPr>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(δ) παλιρροιακά, </a:t>
            </a:r>
            <a:r>
              <a:rPr lang="el-GR" sz="2000" dirty="0">
                <a:effectLst/>
                <a:latin typeface="Calibri" panose="020F0502020204030204" pitchFamily="34" charset="0"/>
                <a:ea typeface="Calibri" panose="020F0502020204030204" pitchFamily="34" charset="0"/>
                <a:cs typeface="Calibri" panose="020F0502020204030204" pitchFamily="34" charset="0"/>
              </a:rPr>
              <a:t>τα οποία αναφέρονται σε διαταραχές</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της παλίρροιας του Αιγαίου πελάγους λόγω μετεωρολογικών φαινομένων ή ακόμη και σε μη-κανονικές αυξομειώσεις της στάθμης της ανατολικής Μεσογείου</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583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55B9-2EBB-F7BB-5799-17FEC4DF3A8C}"/>
              </a:ext>
            </a:extLst>
          </p:cNvPr>
          <p:cNvSpPr>
            <a:spLocks noGrp="1"/>
          </p:cNvSpPr>
          <p:nvPr>
            <p:ph type="title"/>
          </p:nvPr>
        </p:nvSpPr>
        <p:spPr>
          <a:xfrm>
            <a:off x="3286932" y="244912"/>
            <a:ext cx="5257800" cy="1325563"/>
          </a:xfrm>
        </p:spPr>
        <p:txBody>
          <a:bodyPr/>
          <a:lstStyle/>
          <a:p>
            <a:br>
              <a:rPr lang="en-US" sz="1800" b="0" i="0" u="none" strike="noStrike" baseline="0" dirty="0">
                <a:solidFill>
                  <a:srgbClr val="000000"/>
                </a:solidFill>
                <a:latin typeface="Trebuchet MS" panose="020B0603020202020204" pitchFamily="34" charset="0"/>
              </a:rPr>
            </a:br>
            <a:r>
              <a:rPr lang="el-GR" sz="2400" b="0" i="0" u="none" strike="noStrike" baseline="0" dirty="0">
                <a:solidFill>
                  <a:srgbClr val="30666F"/>
                </a:solidFill>
                <a:latin typeface="Trebuchet MS" panose="020B0603020202020204" pitchFamily="34" charset="0"/>
              </a:rPr>
              <a:t>ΠΑΡΑΡΤΗΜΑ Π.5 </a:t>
            </a:r>
            <a:br>
              <a:rPr lang="el-GR" sz="2400" b="0" i="0" u="none" strike="noStrike" baseline="0" dirty="0">
                <a:solidFill>
                  <a:srgbClr val="30666F"/>
                </a:solidFill>
                <a:latin typeface="Trebuchet MS" panose="020B0603020202020204" pitchFamily="34" charset="0"/>
              </a:rPr>
            </a:br>
            <a:r>
              <a:rPr lang="el-GR" sz="2400" b="0" i="0" u="none" strike="noStrike" baseline="0" dirty="0">
                <a:solidFill>
                  <a:srgbClr val="415080"/>
                </a:solidFill>
                <a:latin typeface="Trebuchet MS" panose="020B0603020202020204" pitchFamily="34" charset="0"/>
              </a:rPr>
              <a:t>Π.5.Ι. Αστρονομικές παράμετροι </a:t>
            </a:r>
            <a:endParaRPr lang="en-US" sz="2400" dirty="0"/>
          </a:p>
        </p:txBody>
      </p:sp>
      <p:sp>
        <p:nvSpPr>
          <p:cNvPr id="7" name="TextBox 6">
            <a:extLst>
              <a:ext uri="{FF2B5EF4-FFF2-40B4-BE49-F238E27FC236}">
                <a16:creationId xmlns:a16="http://schemas.microsoft.com/office/drawing/2014/main" id="{626CCE16-D7F1-EB9F-8255-ACA21C04007F}"/>
              </a:ext>
            </a:extLst>
          </p:cNvPr>
          <p:cNvSpPr txBox="1"/>
          <p:nvPr/>
        </p:nvSpPr>
        <p:spPr>
          <a:xfrm>
            <a:off x="563105" y="1347985"/>
            <a:ext cx="11065790" cy="4308872"/>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endParaRPr lang="en-US" sz="2000" b="0" i="0" u="none" strike="noStrike" baseline="0" dirty="0">
              <a:latin typeface="Calibri" panose="020F0502020204030204" pitchFamily="34" charset="0"/>
            </a:endParaRPr>
          </a:p>
          <a:p>
            <a:pPr marL="285750" indent="-285750">
              <a:buFont typeface="Arial" panose="020B0604020202020204" pitchFamily="34" charset="0"/>
              <a:buChar char="•"/>
            </a:pPr>
            <a:r>
              <a:rPr lang="el-GR" sz="1800" b="1" i="0" u="none" strike="noStrike" baseline="0" dirty="0">
                <a:solidFill>
                  <a:srgbClr val="211D1E"/>
                </a:solidFill>
                <a:latin typeface="Calibri" panose="020F0502020204030204" pitchFamily="34" charset="0"/>
              </a:rPr>
              <a:t>Περιήλιο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Perihelion</a:t>
            </a:r>
            <a:r>
              <a:rPr lang="el-GR" sz="1800" b="0" i="0" u="none" strike="noStrike" baseline="0" dirty="0">
                <a:solidFill>
                  <a:srgbClr val="211D1E"/>
                </a:solidFill>
                <a:latin typeface="Calibri" panose="020F0502020204030204" pitchFamily="34" charset="0"/>
              </a:rPr>
              <a:t>) – </a:t>
            </a:r>
            <a:r>
              <a:rPr lang="el-GR" sz="1800" b="1" i="0" u="none" strike="noStrike" baseline="0" dirty="0">
                <a:solidFill>
                  <a:srgbClr val="211D1E"/>
                </a:solidFill>
                <a:latin typeface="Calibri" panose="020F0502020204030204" pitchFamily="34" charset="0"/>
              </a:rPr>
              <a:t>Αφήλιο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Aphelion</a:t>
            </a:r>
            <a:r>
              <a:rPr lang="el-GR" sz="1800" b="0" i="0" u="none" strike="noStrike" baseline="0" dirty="0">
                <a:solidFill>
                  <a:srgbClr val="211D1E"/>
                </a:solidFill>
                <a:latin typeface="Calibri" panose="020F0502020204030204" pitchFamily="34" charset="0"/>
              </a:rPr>
              <a:t>): Η Γη καθώς κινείται πάνω στην ελλειπτική της τροχιά γύρω από τον Ήλιο βρίσκεται στις 4 Ιανουαρίου κάθε χρόνο βρίσκεται στη μικρότερη απόσταση από τον Ήλιο, Περιήλιο (απέχοντας από αυτόν 147.098.074 km και στη μεγαλύτερη απόσταση από αυτόν, Αφήλιο, στις 4 Ιουλίου κάθε χρόνο, όταν απέχει από αυτόν 152.097.701 km. </a:t>
            </a:r>
          </a:p>
          <a:p>
            <a:pPr marL="285750" indent="-285750">
              <a:buFont typeface="Arial" panose="020B0604020202020204" pitchFamily="34" charset="0"/>
              <a:buChar char="•"/>
            </a:pPr>
            <a:endParaRPr lang="el-GR" sz="18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el-GR" sz="1800" b="1" i="0" u="none" strike="noStrike" baseline="0" dirty="0">
                <a:solidFill>
                  <a:srgbClr val="211D1E"/>
                </a:solidFill>
                <a:latin typeface="Calibri" panose="020F0502020204030204" pitchFamily="34" charset="0"/>
              </a:rPr>
              <a:t>Περίγειο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perigee</a:t>
            </a:r>
            <a:r>
              <a:rPr lang="el-GR" sz="1800" b="0" i="0" u="none" strike="noStrike" baseline="0" dirty="0">
                <a:solidFill>
                  <a:srgbClr val="211D1E"/>
                </a:solidFill>
                <a:latin typeface="Calibri" panose="020F0502020204030204" pitchFamily="34" charset="0"/>
              </a:rPr>
              <a:t>) – </a:t>
            </a:r>
            <a:r>
              <a:rPr lang="el-GR" sz="1800" b="1" i="0" u="none" strike="noStrike" baseline="0" dirty="0">
                <a:solidFill>
                  <a:srgbClr val="211D1E"/>
                </a:solidFill>
                <a:latin typeface="Calibri" panose="020F0502020204030204" pitchFamily="34" charset="0"/>
              </a:rPr>
              <a:t>Απόγειο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apogee</a:t>
            </a:r>
            <a:r>
              <a:rPr lang="el-GR" sz="1800" b="0" i="0" u="none" strike="noStrike" baseline="0" dirty="0">
                <a:solidFill>
                  <a:srgbClr val="211D1E"/>
                </a:solidFill>
                <a:latin typeface="Calibri" panose="020F0502020204030204" pitchFamily="34" charset="0"/>
              </a:rPr>
              <a:t>): Η Σελήνη, παρομοίως, κινείται σε ελλειπτική τροχιά γύρω από τη Γη και η θέση της σελήνης που βρίσκεται στη μικρότερη απόσταση από τη Γη, περί τα 360.000 km, λέγεται </a:t>
            </a:r>
            <a:r>
              <a:rPr lang="el-GR" sz="1800" b="0" i="0" u="none" strike="noStrike" baseline="0" dirty="0" err="1">
                <a:solidFill>
                  <a:srgbClr val="211D1E"/>
                </a:solidFill>
                <a:latin typeface="Calibri" panose="020F0502020204030204" pitchFamily="34" charset="0"/>
              </a:rPr>
              <a:t>Περίγειον</a:t>
            </a:r>
            <a:r>
              <a:rPr lang="el-GR" sz="1800" b="0" i="0" u="none" strike="noStrike" baseline="0" dirty="0">
                <a:solidFill>
                  <a:srgbClr val="211D1E"/>
                </a:solidFill>
                <a:latin typeface="Calibri" panose="020F0502020204030204" pitchFamily="34" charset="0"/>
              </a:rPr>
              <a:t> και η θέση με τη μεγαλύτερη απόσταση, περί τα 405.000 km από αυτήν λέγεται Απόγειον. </a:t>
            </a:r>
          </a:p>
          <a:p>
            <a:pPr marL="342900" indent="-342900">
              <a:buFont typeface="Arial" panose="020B0604020202020204" pitchFamily="34" charset="0"/>
              <a:buChar char="•"/>
            </a:pPr>
            <a:endParaRPr lang="el-GR" sz="18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el-GR" sz="1800" b="1" i="0" u="none" strike="noStrike" baseline="0" dirty="0">
                <a:solidFill>
                  <a:srgbClr val="211D1E"/>
                </a:solidFill>
                <a:latin typeface="Calibri" panose="020F0502020204030204" pitchFamily="34" charset="0"/>
              </a:rPr>
              <a:t>Εκλειπτική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ecliptic</a:t>
            </a:r>
            <a:r>
              <a:rPr lang="el-GR" sz="1800" b="0" i="0" u="none" strike="noStrike" baseline="0" dirty="0">
                <a:solidFill>
                  <a:srgbClr val="211D1E"/>
                </a:solidFill>
                <a:latin typeface="Calibri" panose="020F0502020204030204" pitchFamily="34" charset="0"/>
              </a:rPr>
              <a:t>) καλείται το μέσο επίπεδο της ελλειπτικής τροχιάς της Γης γύρω από τον Ήλιο, το οποίο έχει κλίση προς το επίπεδο του Ισημερινού της Γης ίση με γωνία 23°27’ (Εικόνα Π.5.Ι-2), δηλαδή ο άξονας περιστροφής της Γης έχει κλίση 23°27’ σε σχέση με την κατακόρυφο στο επίπεδο που περνά από τον Ισημερινό της Γης, το </a:t>
            </a:r>
            <a:r>
              <a:rPr lang="el-GR" sz="1800" b="1" i="0" u="none" strike="noStrike" baseline="0" dirty="0">
                <a:solidFill>
                  <a:srgbClr val="211D1E"/>
                </a:solidFill>
                <a:latin typeface="Calibri" panose="020F0502020204030204" pitchFamily="34" charset="0"/>
              </a:rPr>
              <a:t>επίπεδο Ισημερινού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equator</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plain</a:t>
            </a:r>
            <a:r>
              <a:rPr lang="el-GR" sz="1800" b="0" i="0" u="none" strike="noStrike" baseline="0" dirty="0">
                <a:solidFill>
                  <a:srgbClr val="211D1E"/>
                </a:solidFill>
                <a:latin typeface="Calibri" panose="020F0502020204030204" pitchFamily="34" charset="0"/>
              </a:rPr>
              <a:t>). </a:t>
            </a:r>
          </a:p>
        </p:txBody>
      </p:sp>
    </p:spTree>
    <p:extLst>
      <p:ext uri="{BB962C8B-B14F-4D97-AF65-F5344CB8AC3E}">
        <p14:creationId xmlns:p14="http://schemas.microsoft.com/office/powerpoint/2010/main" val="1907953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F1B7C7-3764-3B80-A497-3BC07955F2CC}"/>
              </a:ext>
            </a:extLst>
          </p:cNvPr>
          <p:cNvSpPr txBox="1"/>
          <p:nvPr/>
        </p:nvSpPr>
        <p:spPr>
          <a:xfrm>
            <a:off x="1405689" y="4646265"/>
            <a:ext cx="9380621" cy="646331"/>
          </a:xfrm>
          <a:prstGeom prst="rect">
            <a:avLst/>
          </a:prstGeom>
          <a:noFill/>
        </p:spPr>
        <p:txBody>
          <a:bodyPr wrap="square">
            <a:spAutoFit/>
          </a:bodyPr>
          <a:lstStyle/>
          <a:p>
            <a:pPr algn="just"/>
            <a:r>
              <a:rPr lang="el-GR" sz="1800" b="0" i="1" u="none" strike="noStrike" baseline="0" dirty="0">
                <a:solidFill>
                  <a:srgbClr val="211D1E"/>
                </a:solidFill>
                <a:latin typeface="Calibri" panose="020F0502020204030204" pitchFamily="34" charset="0"/>
              </a:rPr>
              <a:t>Οι τροχιές της Γης γύρω από τον Ήλιο και της Σελήνης γύρω από τη Γη, όπως φαίνονται από ένα απομακρυσμένο αστέρι (από </a:t>
            </a:r>
            <a:r>
              <a:rPr lang="el-GR" sz="1800" b="0" i="1" u="none" strike="noStrike" baseline="0" dirty="0" err="1">
                <a:solidFill>
                  <a:srgbClr val="211D1E"/>
                </a:solidFill>
                <a:latin typeface="Calibri" panose="020F0502020204030204" pitchFamily="34" charset="0"/>
              </a:rPr>
              <a:t>Dean</a:t>
            </a:r>
            <a:r>
              <a:rPr lang="el-GR" sz="1800" b="0" i="1" u="none" strike="noStrike" baseline="0" dirty="0">
                <a:solidFill>
                  <a:srgbClr val="211D1E"/>
                </a:solidFill>
                <a:latin typeface="Calibri" panose="020F0502020204030204" pitchFamily="34" charset="0"/>
              </a:rPr>
              <a:t> 1966). </a:t>
            </a:r>
            <a:endParaRPr lang="en-US" dirty="0"/>
          </a:p>
        </p:txBody>
      </p:sp>
      <p:pic>
        <p:nvPicPr>
          <p:cNvPr id="6" name="Picture 5">
            <a:extLst>
              <a:ext uri="{FF2B5EF4-FFF2-40B4-BE49-F238E27FC236}">
                <a16:creationId xmlns:a16="http://schemas.microsoft.com/office/drawing/2014/main" id="{E827AAFD-3866-D60C-BC14-91F11F1AEBEF}"/>
              </a:ext>
            </a:extLst>
          </p:cNvPr>
          <p:cNvPicPr>
            <a:picLocks noChangeAspect="1"/>
          </p:cNvPicPr>
          <p:nvPr/>
        </p:nvPicPr>
        <p:blipFill>
          <a:blip r:embed="rId2"/>
          <a:stretch>
            <a:fillRect/>
          </a:stretch>
        </p:blipFill>
        <p:spPr>
          <a:xfrm>
            <a:off x="1250407" y="818587"/>
            <a:ext cx="9691186" cy="3591692"/>
          </a:xfrm>
          <a:prstGeom prst="rect">
            <a:avLst/>
          </a:prstGeom>
        </p:spPr>
      </p:pic>
    </p:spTree>
    <p:extLst>
      <p:ext uri="{BB962C8B-B14F-4D97-AF65-F5344CB8AC3E}">
        <p14:creationId xmlns:p14="http://schemas.microsoft.com/office/powerpoint/2010/main" val="395565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E320C0-4028-5003-CBBA-47AEE19E848C}"/>
              </a:ext>
            </a:extLst>
          </p:cNvPr>
          <p:cNvSpPr txBox="1"/>
          <p:nvPr/>
        </p:nvSpPr>
        <p:spPr>
          <a:xfrm>
            <a:off x="268637" y="273637"/>
            <a:ext cx="11654725" cy="3139321"/>
          </a:xfrm>
          <a:prstGeom prst="rect">
            <a:avLst/>
          </a:prstGeom>
          <a:noFill/>
        </p:spPr>
        <p:txBody>
          <a:bodyPr wrap="square">
            <a:spAutoFit/>
          </a:bodyPr>
          <a:lstStyle/>
          <a:p>
            <a:r>
              <a:rPr lang="el-GR" sz="1800" b="1" i="0" u="none" strike="noStrike" baseline="0" dirty="0">
                <a:solidFill>
                  <a:srgbClr val="211D1E"/>
                </a:solidFill>
                <a:latin typeface="Calibri" panose="020F0502020204030204" pitchFamily="34" charset="0"/>
              </a:rPr>
              <a:t>Ουράνια σφαίρα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celestrial</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sphere</a:t>
            </a:r>
            <a:r>
              <a:rPr lang="el-GR" sz="1800" b="0" i="0" u="none" strike="noStrike" baseline="0" dirty="0">
                <a:solidFill>
                  <a:srgbClr val="211D1E"/>
                </a:solidFill>
                <a:latin typeface="Calibri" panose="020F0502020204030204" pitchFamily="34" charset="0"/>
              </a:rPr>
              <a:t>) ονομάζεται η ιδεατή σφαίρα, η οποία περιβάλλει τη Γη και έχει ως κέντρο της, το κέντρο της Γης και </a:t>
            </a:r>
            <a:r>
              <a:rPr lang="el-GR" sz="1800" b="0" i="0" u="none" strike="noStrike" baseline="0" dirty="0" err="1">
                <a:solidFill>
                  <a:srgbClr val="211D1E"/>
                </a:solidFill>
                <a:latin typeface="Calibri" panose="020F0502020204030204" pitchFamily="34" charset="0"/>
              </a:rPr>
              <a:t>επι</a:t>
            </a:r>
            <a:r>
              <a:rPr lang="el-GR" sz="1800" b="0" i="0" u="none" strike="noStrike" baseline="0" dirty="0">
                <a:solidFill>
                  <a:srgbClr val="211D1E"/>
                </a:solidFill>
                <a:latin typeface="Calibri" panose="020F0502020204030204" pitchFamily="34" charset="0"/>
              </a:rPr>
              <a:t> της οποίας φέρονται να είναι τοποθετημένοι όλοι οι αστέρες. Μάλιστα, ότι η ακτίνα της Γης θεωρείται αμελητέα προς την ακτίνα της ουράνιας σφαίρας, η οποία είναι σχεδόν άπειρη. </a:t>
            </a:r>
          </a:p>
          <a:p>
            <a:endParaRPr lang="el-GR" sz="1800" b="1" i="0" u="none" strike="noStrike" baseline="0" dirty="0">
              <a:solidFill>
                <a:srgbClr val="211D1E"/>
              </a:solidFill>
              <a:latin typeface="Calibri" panose="020F0502020204030204" pitchFamily="34" charset="0"/>
            </a:endParaRPr>
          </a:p>
          <a:p>
            <a:r>
              <a:rPr lang="el-GR" sz="1800" b="1" i="0" u="none" strike="noStrike" baseline="0" dirty="0">
                <a:solidFill>
                  <a:srgbClr val="211D1E"/>
                </a:solidFill>
                <a:latin typeface="Calibri" panose="020F0502020204030204" pitchFamily="34" charset="0"/>
              </a:rPr>
              <a:t>Ουράνιος ισημερινός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celestrial</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equater</a:t>
            </a:r>
            <a:r>
              <a:rPr lang="el-GR" sz="1800" b="0" i="0" u="none" strike="noStrike" baseline="0" dirty="0">
                <a:solidFill>
                  <a:srgbClr val="211D1E"/>
                </a:solidFill>
                <a:latin typeface="Calibri" panose="020F0502020204030204" pitchFamily="34" charset="0"/>
              </a:rPr>
              <a:t>) ονομάζεται η νοητή προέκταση του ισημερινού της Γης στην ουράνια σφαίρα που καλείται και ως ο μέγιστος κύκλος της ουράνιας σφαίρας που είναι κάθετος στον ουράνιο άξονα (δηλαδή η προέκταση του άξονα περιστροφής της Γης που τέμνει την </a:t>
            </a:r>
            <a:r>
              <a:rPr lang="el-GR" sz="1800" b="0" i="0" u="none" strike="noStrike" baseline="0" dirty="0" err="1">
                <a:solidFill>
                  <a:srgbClr val="211D1E"/>
                </a:solidFill>
                <a:latin typeface="Calibri" panose="020F0502020204030204" pitchFamily="34" charset="0"/>
              </a:rPr>
              <a:t>υράνια</a:t>
            </a:r>
            <a:r>
              <a:rPr lang="el-GR" sz="1800" b="0" i="0" u="none" strike="noStrike" baseline="0" dirty="0">
                <a:solidFill>
                  <a:srgbClr val="211D1E"/>
                </a:solidFill>
                <a:latin typeface="Calibri" panose="020F0502020204030204" pitchFamily="34" charset="0"/>
              </a:rPr>
              <a:t> Σφαίρα στα αντίστοιχα σημεία που ονομάζονται ουράνιοι πόλοι). Το επίπεδο περιστροφής της Σελήνης γύρω από την Γη παρουσιάζει κλίση (γωνία) 5°9’ σχετικά με το επίπεδου του Ισημερινού της Γης, ή ο άξονας περιστροφής της Γης βρίσκεται υπό γωνία 5°9’με το κατακόρυφο άξονα προς το επίπεδο του Ισημερινού της Γης.</a:t>
            </a:r>
          </a:p>
          <a:p>
            <a:pPr marL="285750" indent="-285750">
              <a:buFont typeface="Wingdings" panose="05000000000000000000" pitchFamily="2" charset="2"/>
              <a:buChar char="Â"/>
            </a:pPr>
            <a:endParaRPr lang="el-GR" sz="1800" b="0" i="0" u="none" strike="noStrike" baseline="0" dirty="0">
              <a:solidFill>
                <a:srgbClr val="211D1E"/>
              </a:solidFill>
              <a:latin typeface="Calibri" panose="020F0502020204030204" pitchFamily="34" charset="0"/>
            </a:endParaRPr>
          </a:p>
        </p:txBody>
      </p:sp>
      <p:pic>
        <p:nvPicPr>
          <p:cNvPr id="11" name="Picture 10">
            <a:extLst>
              <a:ext uri="{FF2B5EF4-FFF2-40B4-BE49-F238E27FC236}">
                <a16:creationId xmlns:a16="http://schemas.microsoft.com/office/drawing/2014/main" id="{CB0FFDA9-15FD-3DF7-CF0E-F690FA82955D}"/>
              </a:ext>
            </a:extLst>
          </p:cNvPr>
          <p:cNvPicPr>
            <a:picLocks noChangeAspect="1"/>
          </p:cNvPicPr>
          <p:nvPr/>
        </p:nvPicPr>
        <p:blipFill>
          <a:blip r:embed="rId2"/>
          <a:stretch>
            <a:fillRect/>
          </a:stretch>
        </p:blipFill>
        <p:spPr>
          <a:xfrm>
            <a:off x="482271" y="3009418"/>
            <a:ext cx="4923917" cy="3758627"/>
          </a:xfrm>
          <a:prstGeom prst="rect">
            <a:avLst/>
          </a:prstGeom>
        </p:spPr>
      </p:pic>
      <p:sp>
        <p:nvSpPr>
          <p:cNvPr id="13" name="TextBox 12">
            <a:extLst>
              <a:ext uri="{FF2B5EF4-FFF2-40B4-BE49-F238E27FC236}">
                <a16:creationId xmlns:a16="http://schemas.microsoft.com/office/drawing/2014/main" id="{F2D5D81B-E23F-798A-560E-9C5990F19C35}"/>
              </a:ext>
            </a:extLst>
          </p:cNvPr>
          <p:cNvSpPr txBox="1"/>
          <p:nvPr/>
        </p:nvSpPr>
        <p:spPr>
          <a:xfrm>
            <a:off x="5613728" y="4676148"/>
            <a:ext cx="6096000" cy="1908215"/>
          </a:xfrm>
          <a:prstGeom prst="rect">
            <a:avLst/>
          </a:prstGeom>
          <a:noFill/>
        </p:spPr>
        <p:txBody>
          <a:bodyPr wrap="square">
            <a:spAutoFit/>
          </a:bodyPr>
          <a:lstStyle/>
          <a:p>
            <a:pPr algn="l"/>
            <a:endParaRPr lang="en-US" sz="2800" b="0" i="0" u="none" strike="noStrike" baseline="0" dirty="0">
              <a:solidFill>
                <a:srgbClr val="000000"/>
              </a:solidFill>
              <a:latin typeface="Calibri" panose="020F0502020204030204" pitchFamily="34" charset="0"/>
            </a:endParaRPr>
          </a:p>
          <a:p>
            <a:pPr algn="just"/>
            <a:r>
              <a:rPr lang="el-GR" sz="1800" b="0" i="1" u="none" strike="noStrike" baseline="0" dirty="0">
                <a:solidFill>
                  <a:srgbClr val="211D1E"/>
                </a:solidFill>
                <a:latin typeface="Calibri" panose="020F0502020204030204" pitchFamily="34" charset="0"/>
              </a:rPr>
              <a:t>Σχεδιάγραμμα που δείχνει την τροχιά της Σελήνης , την εκλειπτική τροχιά του </a:t>
            </a:r>
            <a:r>
              <a:rPr lang="el-GR" sz="1800" b="0" i="0" u="none" strike="noStrike" baseline="0" dirty="0">
                <a:solidFill>
                  <a:srgbClr val="000000"/>
                </a:solidFill>
                <a:latin typeface="Calibri" panose="020F0502020204030204" pitchFamily="34" charset="0"/>
              </a:rPr>
              <a:t>Ή</a:t>
            </a:r>
            <a:r>
              <a:rPr lang="el-GR" sz="1800" b="0" i="1" u="none" strike="noStrike" baseline="0" dirty="0">
                <a:solidFill>
                  <a:srgbClr val="211D1E"/>
                </a:solidFill>
                <a:latin typeface="Calibri" panose="020F0502020204030204" pitchFamily="34" charset="0"/>
              </a:rPr>
              <a:t>λιου, τη γωνία (5</a:t>
            </a:r>
            <a:r>
              <a:rPr lang="el-GR" sz="800" b="0" i="1" u="none" strike="noStrike" baseline="0" dirty="0">
                <a:solidFill>
                  <a:srgbClr val="211D1E"/>
                </a:solidFill>
                <a:latin typeface="Calibri" panose="020F0502020204030204" pitchFamily="34" charset="0"/>
              </a:rPr>
              <a:t>ο </a:t>
            </a:r>
            <a:r>
              <a:rPr lang="el-GR" sz="1800" b="0" i="1" u="none" strike="noStrike" baseline="0" dirty="0">
                <a:solidFill>
                  <a:srgbClr val="211D1E"/>
                </a:solidFill>
                <a:latin typeface="Calibri" panose="020F0502020204030204" pitchFamily="34" charset="0"/>
              </a:rPr>
              <a:t>9’) που σχηματίζει η σεληνιακή τροχιά με την εκλειπτική και τη γωνία </a:t>
            </a:r>
            <a:r>
              <a:rPr lang="el-GR" sz="1800" b="0" i="1" u="none" strike="noStrike" baseline="0" dirty="0" err="1">
                <a:solidFill>
                  <a:srgbClr val="211D1E"/>
                </a:solidFill>
                <a:latin typeface="Calibri" panose="020F0502020204030204" pitchFamily="34" charset="0"/>
              </a:rPr>
              <a:t>λόξωσης</a:t>
            </a:r>
            <a:r>
              <a:rPr lang="el-GR" sz="1800" b="0" i="1" u="none" strike="noStrike" baseline="0" dirty="0">
                <a:solidFill>
                  <a:srgbClr val="211D1E"/>
                </a:solidFill>
                <a:latin typeface="Calibri" panose="020F0502020204030204" pitchFamily="34" charset="0"/>
              </a:rPr>
              <a:t> (23° 27’) που σχηματίζει το επίπεδο της εκλειπτικής με το επίπεδο του Ουράνιου Ισημερινού (τροποποιημένο από </a:t>
            </a:r>
            <a:r>
              <a:rPr lang="el-GR" sz="1800" b="0" i="1" u="none" strike="noStrike" baseline="0" dirty="0" err="1">
                <a:solidFill>
                  <a:srgbClr val="211D1E"/>
                </a:solidFill>
                <a:latin typeface="Calibri" panose="020F0502020204030204" pitchFamily="34" charset="0"/>
              </a:rPr>
              <a:t>Parker</a:t>
            </a:r>
            <a:r>
              <a:rPr lang="el-GR" sz="1800" b="0" i="1" u="none" strike="noStrike" baseline="0" dirty="0">
                <a:solidFill>
                  <a:srgbClr val="211D1E"/>
                </a:solidFill>
                <a:latin typeface="Calibri" panose="020F0502020204030204" pitchFamily="34" charset="0"/>
              </a:rPr>
              <a:t> 2007). </a:t>
            </a:r>
            <a:endParaRPr lang="en-US" dirty="0"/>
          </a:p>
        </p:txBody>
      </p:sp>
    </p:spTree>
    <p:extLst>
      <p:ext uri="{BB962C8B-B14F-4D97-AF65-F5344CB8AC3E}">
        <p14:creationId xmlns:p14="http://schemas.microsoft.com/office/powerpoint/2010/main" val="2368892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805283-3E4D-D29F-BF88-896C111FB0EE}"/>
              </a:ext>
            </a:extLst>
          </p:cNvPr>
          <p:cNvSpPr txBox="1"/>
          <p:nvPr/>
        </p:nvSpPr>
        <p:spPr>
          <a:xfrm>
            <a:off x="615412" y="913041"/>
            <a:ext cx="10961176" cy="4247317"/>
          </a:xfrm>
          <a:prstGeom prst="rect">
            <a:avLst/>
          </a:prstGeom>
          <a:noFill/>
        </p:spPr>
        <p:txBody>
          <a:bodyPr wrap="square">
            <a:spAutoFit/>
          </a:bodyPr>
          <a:lstStyle/>
          <a:p>
            <a:r>
              <a:rPr lang="el-GR" sz="1800" b="1" i="0" u="none" strike="noStrike" baseline="0" dirty="0">
                <a:solidFill>
                  <a:srgbClr val="211D1E"/>
                </a:solidFill>
                <a:latin typeface="Calibri" panose="020F0502020204030204" pitchFamily="34" charset="0"/>
              </a:rPr>
              <a:t>Τροπικό έτος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tropical</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year</a:t>
            </a:r>
            <a:r>
              <a:rPr lang="el-GR" sz="1800" b="0" i="0" u="none" strike="noStrike" baseline="0" dirty="0">
                <a:solidFill>
                  <a:srgbClr val="211D1E"/>
                </a:solidFill>
                <a:latin typeface="Calibri" panose="020F0502020204030204" pitchFamily="34" charset="0"/>
              </a:rPr>
              <a:t>) καλείται η χρονική περίοδος με διάρκεια 365,2422 ημέρες που είναι το χρονικό διάστημα που απαιτείται για μια πλήρη περιστροφή της Γης γύρω από τον Ήλιο, σε σχέση με την εαρινή ισημερία (πόλος περιστροφής). Όμως, η </a:t>
            </a:r>
            <a:r>
              <a:rPr lang="el-GR" sz="1800" b="0" i="0" u="none" strike="noStrike" baseline="0" dirty="0" err="1">
                <a:solidFill>
                  <a:srgbClr val="211D1E"/>
                </a:solidFill>
                <a:latin typeface="Calibri" panose="020F0502020204030204" pitchFamily="34" charset="0"/>
              </a:rPr>
              <a:t>τροχία</a:t>
            </a:r>
            <a:r>
              <a:rPr lang="el-GR" sz="1800" b="0" i="0" u="none" strike="noStrike" baseline="0" dirty="0">
                <a:solidFill>
                  <a:srgbClr val="211D1E"/>
                </a:solidFill>
                <a:latin typeface="Calibri" panose="020F0502020204030204" pitchFamily="34" charset="0"/>
              </a:rPr>
              <a:t> που ακολουθεί η Γη αλλάζει πολύ αργά, έτσι ώστε η θέση του </a:t>
            </a:r>
            <a:r>
              <a:rPr lang="el-GR" sz="1800" b="0" i="0" u="none" strike="noStrike" baseline="0" dirty="0" err="1">
                <a:solidFill>
                  <a:srgbClr val="211D1E"/>
                </a:solidFill>
                <a:latin typeface="Calibri" panose="020F0502020204030204" pitchFamily="34" charset="0"/>
              </a:rPr>
              <a:t>περιήλιου</a:t>
            </a:r>
            <a:r>
              <a:rPr lang="el-GR" sz="1800" b="0" i="0" u="none" strike="noStrike" baseline="0" dirty="0">
                <a:solidFill>
                  <a:srgbClr val="211D1E"/>
                </a:solidFill>
                <a:latin typeface="Calibri" panose="020F0502020204030204" pitchFamily="34" charset="0"/>
              </a:rPr>
              <a:t> επίσης να αλλάζει θέση πολύ αργά σε μια περίοδο 20,940 ετών. Η μεταβολή αυτή είναι της τάξης του 4% και δεν θεωρείται τόσο σημαντική στην πρόβλεψη της παλίρροιας, όσο είναι σε μακροχρόνιες μελέτες για το κλίμα. </a:t>
            </a:r>
          </a:p>
          <a:p>
            <a:endParaRPr lang="el-GR" sz="1800" b="0" i="0" u="none" strike="noStrike" baseline="0" dirty="0">
              <a:solidFill>
                <a:srgbClr val="211D1E"/>
              </a:solidFill>
              <a:latin typeface="Calibri" panose="020F0502020204030204" pitchFamily="34" charset="0"/>
            </a:endParaRPr>
          </a:p>
          <a:p>
            <a:r>
              <a:rPr lang="el-GR" sz="1800" b="1" i="0" u="none" strike="noStrike" baseline="0" dirty="0">
                <a:solidFill>
                  <a:srgbClr val="211D1E"/>
                </a:solidFill>
                <a:latin typeface="Calibri" panose="020F0502020204030204" pitchFamily="34" charset="0"/>
              </a:rPr>
              <a:t>Σεληνιακός μήνας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lunar</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month</a:t>
            </a:r>
            <a:r>
              <a:rPr lang="el-GR" sz="1800" b="0" i="0" u="none" strike="noStrike" baseline="0" dirty="0">
                <a:solidFill>
                  <a:srgbClr val="211D1E"/>
                </a:solidFill>
                <a:latin typeface="Calibri" panose="020F0502020204030204" pitchFamily="34" charset="0"/>
              </a:rPr>
              <a:t>) είναι ο χρόνος που απαιτείται για μια πλήρη περιστροφή της Σελήνης γύρω από τη Γη και ο οποίος ολοκληρώνεται σε 27.5546 </a:t>
            </a:r>
            <a:r>
              <a:rPr lang="el-GR" sz="1800" b="0" i="0" u="none" strike="noStrike" baseline="0" dirty="0" err="1">
                <a:solidFill>
                  <a:srgbClr val="211D1E"/>
                </a:solidFill>
                <a:latin typeface="Calibri" panose="020F0502020204030204" pitchFamily="34" charset="0"/>
              </a:rPr>
              <a:t>days</a:t>
            </a:r>
            <a:r>
              <a:rPr lang="el-GR" sz="1800" b="0" i="0" u="none" strike="noStrike" baseline="0" dirty="0">
                <a:solidFill>
                  <a:srgbClr val="211D1E"/>
                </a:solidFill>
                <a:latin typeface="Calibri" panose="020F0502020204030204" pitchFamily="34" charset="0"/>
              </a:rPr>
              <a:t> (μέση τιμή). Η τιμή αυτή είναι μέση όταν η διαφορά στην απόσταση Γης-Σελήνης μεταξύ του σεληνιακού περίγειου και απόγειου είναι της τάξης του 13%. Η μεταβολή αυτή γίνεται με πολύ αργό ρυθμό, με αποτέλεσμα το περίγειο να αλλάζει θέση σε χρονικό διάστημα 8,847 ετών. </a:t>
            </a:r>
          </a:p>
          <a:p>
            <a:r>
              <a:rPr lang="el-GR" sz="1800" b="1" i="0" u="none" strike="noStrike" baseline="0" dirty="0">
                <a:solidFill>
                  <a:srgbClr val="211D1E"/>
                </a:solidFill>
                <a:latin typeface="Calibri" panose="020F0502020204030204" pitchFamily="34" charset="0"/>
              </a:rPr>
              <a:t>Ισημερία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equinox</a:t>
            </a:r>
            <a:r>
              <a:rPr lang="el-GR" sz="1800" b="0" i="0" u="none" strike="noStrike" baseline="0" dirty="0">
                <a:solidFill>
                  <a:srgbClr val="211D1E"/>
                </a:solidFill>
                <a:latin typeface="Calibri" panose="020F0502020204030204" pitchFamily="34" charset="0"/>
              </a:rPr>
              <a:t>) είναι η στιγμή που το επίπεδο του ισημερινού της Γης περνά μέσα από το γεωμετρικό κέντρο του επιπέδου του Ήλιου. Με άλλα λόγια, είναι η στιγμή κατά την οποία το κέντρο του ορατού Ήλιου βρίσκεται ακριβώς πάνω από τον Ισημερινό της Γης. Αυτό συμβαίνει δύο φορές το χρόνο, 20-21 Μαρτίου, </a:t>
            </a:r>
            <a:r>
              <a:rPr lang="el-GR" sz="1800" b="1" i="0" u="none" strike="noStrike" baseline="0" dirty="0">
                <a:solidFill>
                  <a:srgbClr val="211D1E"/>
                </a:solidFill>
                <a:latin typeface="Calibri" panose="020F0502020204030204" pitchFamily="34" charset="0"/>
              </a:rPr>
              <a:t>Εαρινή ή βόρεια Ισημερία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vernal</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or</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north</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equinox</a:t>
            </a:r>
            <a:r>
              <a:rPr lang="el-GR" sz="1800" b="0" i="0" u="none" strike="noStrike" baseline="0" dirty="0">
                <a:solidFill>
                  <a:srgbClr val="211D1E"/>
                </a:solidFill>
                <a:latin typeface="Calibri" panose="020F0502020204030204" pitchFamily="34" charset="0"/>
              </a:rPr>
              <a:t>) και στις 22-23 Σεπτεμβρίου, η </a:t>
            </a:r>
            <a:r>
              <a:rPr lang="el-GR" sz="1800" b="1" i="0" u="none" strike="noStrike" baseline="0" dirty="0">
                <a:solidFill>
                  <a:srgbClr val="211D1E"/>
                </a:solidFill>
                <a:latin typeface="Calibri" panose="020F0502020204030204" pitchFamily="34" charset="0"/>
              </a:rPr>
              <a:t>Φθινοπωρινή ή νότια Ισημερία </a:t>
            </a:r>
            <a:r>
              <a:rPr lang="el-GR" sz="1800" b="0" i="0" u="none" strike="noStrike" baseline="0" dirty="0">
                <a:solidFill>
                  <a:srgbClr val="211D1E"/>
                </a:solidFill>
                <a:latin typeface="Calibri" panose="020F0502020204030204" pitchFamily="34" charset="0"/>
              </a:rPr>
              <a:t>(</a:t>
            </a:r>
            <a:r>
              <a:rPr lang="el-GR" sz="1800" b="0" i="1" u="none" strike="noStrike" baseline="0" dirty="0" err="1">
                <a:solidFill>
                  <a:srgbClr val="211D1E"/>
                </a:solidFill>
                <a:latin typeface="Calibri" panose="020F0502020204030204" pitchFamily="34" charset="0"/>
              </a:rPr>
              <a:t>autumnal</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or</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south</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equinox</a:t>
            </a:r>
            <a:r>
              <a:rPr lang="el-GR" sz="1800" b="0" i="0" u="none" strike="noStrike" baseline="0" dirty="0">
                <a:solidFill>
                  <a:srgbClr val="211D1E"/>
                </a:solidFill>
                <a:latin typeface="Calibri" panose="020F0502020204030204" pitchFamily="34" charset="0"/>
              </a:rPr>
              <a:t>) (Εικόνα Π.5.Ι-3).</a:t>
            </a:r>
            <a:endParaRPr lang="en-US"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2665467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5842C-9F82-A9E0-4E59-55DD9ACCD975}"/>
              </a:ext>
            </a:extLst>
          </p:cNvPr>
          <p:cNvSpPr>
            <a:spLocks noGrp="1"/>
          </p:cNvSpPr>
          <p:nvPr>
            <p:ph idx="1"/>
          </p:nvPr>
        </p:nvSpPr>
        <p:spPr>
          <a:xfrm>
            <a:off x="241652" y="152810"/>
            <a:ext cx="11265976" cy="3135822"/>
          </a:xfrm>
        </p:spPr>
        <p:txBody>
          <a:bodyPr>
            <a:normAutofit/>
          </a:bodyPr>
          <a:lstStyle/>
          <a:p>
            <a:pPr marL="0" indent="0">
              <a:buNone/>
            </a:pPr>
            <a:r>
              <a:rPr lang="el-GR" sz="2000" b="1" i="0" u="none" strike="noStrike" baseline="0" dirty="0">
                <a:solidFill>
                  <a:srgbClr val="211D1E"/>
                </a:solidFill>
                <a:latin typeface="Calibri" panose="020F0502020204030204" pitchFamily="34" charset="0"/>
              </a:rPr>
              <a:t>Ηλιοστάσιο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solstice</a:t>
            </a:r>
            <a:r>
              <a:rPr lang="el-GR" sz="2000" b="0" i="0" u="none" strike="noStrike" baseline="0" dirty="0">
                <a:solidFill>
                  <a:srgbClr val="211D1E"/>
                </a:solidFill>
                <a:latin typeface="Calibri" panose="020F0502020204030204" pitchFamily="34" charset="0"/>
              </a:rPr>
              <a:t>) ονομάζεται η χρονική στιγμή κατά την οποία ο άξονας της Γης εμφανίζεται στραμμένος όσο περισσότερο προς ή μακριά από τον </a:t>
            </a:r>
            <a:r>
              <a:rPr lang="el-GR" sz="2000" b="0" i="0" u="none" strike="noStrike" baseline="0" dirty="0" err="1">
                <a:solidFill>
                  <a:srgbClr val="211D1E"/>
                </a:solidFill>
                <a:latin typeface="Calibri" panose="020F0502020204030204" pitchFamily="34" charset="0"/>
              </a:rPr>
              <a:t>λιο</a:t>
            </a:r>
            <a:r>
              <a:rPr lang="el-GR" sz="2000" b="0" i="0" u="none" strike="noStrike" baseline="0" dirty="0">
                <a:solidFill>
                  <a:srgbClr val="211D1E"/>
                </a:solidFill>
                <a:latin typeface="Calibri" panose="020F0502020204030204" pitchFamily="34" charset="0"/>
              </a:rPr>
              <a:t> κατά την ετήσια τροχιά της Γης γύρω από αυτόν. Αυτό ισοδυναμεί με τον Ήλιο να βρίσκεται στο βορειότερο ή νοτιότερο (ετήσιο) του ουρανού που βρίσκεται ποτέ το μεσημέρι, όπως εμφανίζεται σε εμάς πάνω στην επιφάνεια της Γης. Έτσι διακρίνουμε </a:t>
            </a:r>
            <a:r>
              <a:rPr lang="el-GR" sz="2000" b="1" i="0" u="none" strike="noStrike" baseline="0" dirty="0">
                <a:solidFill>
                  <a:srgbClr val="211D1E"/>
                </a:solidFill>
                <a:latin typeface="Calibri" panose="020F0502020204030204" pitchFamily="34" charset="0"/>
              </a:rPr>
              <a:t>το χειμερινό ή Βόρειο Ηλιοστάσιο </a:t>
            </a:r>
            <a:r>
              <a:rPr lang="el-GR" sz="2000" b="0" i="0" u="none" strike="noStrike" baseline="0" dirty="0">
                <a:solidFill>
                  <a:srgbClr val="211D1E"/>
                </a:solidFill>
                <a:latin typeface="Calibri" panose="020F0502020204030204" pitchFamily="34" charset="0"/>
              </a:rPr>
              <a:t>και το </a:t>
            </a:r>
            <a:r>
              <a:rPr lang="el-GR" sz="2000" b="1" i="0" u="none" strike="noStrike" baseline="0" dirty="0">
                <a:solidFill>
                  <a:srgbClr val="211D1E"/>
                </a:solidFill>
                <a:latin typeface="Calibri" panose="020F0502020204030204" pitchFamily="34" charset="0"/>
              </a:rPr>
              <a:t>θερινό ή Νότιο Ηλιοστάσιο</a:t>
            </a:r>
            <a:r>
              <a:rPr lang="el-GR" sz="2000" b="0" i="0" u="none" strike="noStrike" baseline="0" dirty="0">
                <a:solidFill>
                  <a:srgbClr val="211D1E"/>
                </a:solidFill>
                <a:latin typeface="Calibri" panose="020F0502020204030204" pitchFamily="34" charset="0"/>
              </a:rPr>
              <a:t> σε σχέση με το επίπεδο του Ισημερινού της Γης (Εικόνα Π.5.Ι-3). Το Χειμερινό Ηλιοστάσιο είναι οι δύο στιγμές κατά τη διάρκεια του έτους που η τροχιά του Ήλιου στον ουρανό είναι μακρύτερα προς νότο στο Βόρειο Ημισφαίριο (21-22 Δεκεμβρίου) και αντίστοιχα προς βορά στο Νότιο Ημισφαίριο (20-21 Ιουνίου). Όταν το Χειμερινό Ηλιοστάσιο συμβαίνει στο Βόρειο Ημισφαίριο, ο Βόρειος Πόλος κλίνει (απομακρύνεται) κατά 23°27' από τον Ήλιο. Κατά το Χειμερινό Ηλιοστάσιο ο Ήλιος διανύει τη μικρότερη τροχιά μέσα από τον ουρανό, και αυτή η ημέρα έχει ως εκ τούτου το λιγότερο φως και τη μεγαλύτερη νύχτα. </a:t>
            </a:r>
            <a:endParaRPr lang="en-US" sz="2000" dirty="0"/>
          </a:p>
        </p:txBody>
      </p:sp>
      <p:pic>
        <p:nvPicPr>
          <p:cNvPr id="5" name="Picture 4">
            <a:extLst>
              <a:ext uri="{FF2B5EF4-FFF2-40B4-BE49-F238E27FC236}">
                <a16:creationId xmlns:a16="http://schemas.microsoft.com/office/drawing/2014/main" id="{A7C5B103-A698-FD42-B826-4DF3AF5109DC}"/>
              </a:ext>
            </a:extLst>
          </p:cNvPr>
          <p:cNvPicPr>
            <a:picLocks noChangeAspect="1"/>
          </p:cNvPicPr>
          <p:nvPr/>
        </p:nvPicPr>
        <p:blipFill>
          <a:blip r:embed="rId2"/>
          <a:stretch>
            <a:fillRect/>
          </a:stretch>
        </p:blipFill>
        <p:spPr>
          <a:xfrm>
            <a:off x="1670985" y="3155769"/>
            <a:ext cx="6077352" cy="3549421"/>
          </a:xfrm>
          <a:prstGeom prst="rect">
            <a:avLst/>
          </a:prstGeom>
        </p:spPr>
      </p:pic>
      <p:sp>
        <p:nvSpPr>
          <p:cNvPr id="7" name="TextBox 6">
            <a:extLst>
              <a:ext uri="{FF2B5EF4-FFF2-40B4-BE49-F238E27FC236}">
                <a16:creationId xmlns:a16="http://schemas.microsoft.com/office/drawing/2014/main" id="{7184454D-9967-D7C9-3911-2A9CDD92CFFF}"/>
              </a:ext>
            </a:extLst>
          </p:cNvPr>
          <p:cNvSpPr txBox="1"/>
          <p:nvPr/>
        </p:nvSpPr>
        <p:spPr>
          <a:xfrm>
            <a:off x="7748337" y="4670128"/>
            <a:ext cx="3850105" cy="1754326"/>
          </a:xfrm>
          <a:prstGeom prst="rect">
            <a:avLst/>
          </a:prstGeom>
          <a:noFill/>
        </p:spPr>
        <p:txBody>
          <a:bodyPr wrap="square">
            <a:spAutoFit/>
          </a:bodyPr>
          <a:lstStyle/>
          <a:p>
            <a:pPr algn="just"/>
            <a:r>
              <a:rPr lang="el-GR" sz="1800" b="0" i="1" u="none" strike="noStrike" baseline="0" dirty="0">
                <a:solidFill>
                  <a:srgbClr val="211D1E"/>
                </a:solidFill>
                <a:latin typeface="Calibri" panose="020F0502020204030204" pitchFamily="34" charset="0"/>
              </a:rPr>
              <a:t>Σχηματική παράσταση του χειμερινού και θερινού ηλιοστασίου και των ισημεριών άνοιξης και φθινοπώρου της τροχιάς της γης γύρω από τον ήλιο (τροποποιημένο από </a:t>
            </a:r>
            <a:r>
              <a:rPr lang="el-GR" sz="1800" b="0" i="1" u="none" strike="noStrike" baseline="0" dirty="0" err="1">
                <a:solidFill>
                  <a:srgbClr val="211D1E"/>
                </a:solidFill>
                <a:latin typeface="Calibri" panose="020F0502020204030204" pitchFamily="34" charset="0"/>
              </a:rPr>
              <a:t>National</a:t>
            </a:r>
            <a:r>
              <a:rPr lang="el-GR" sz="1800" b="0" i="1" u="none" strike="noStrike" baseline="0" dirty="0">
                <a:solidFill>
                  <a:srgbClr val="211D1E"/>
                </a:solidFill>
                <a:latin typeface="Calibri" panose="020F0502020204030204" pitchFamily="34" charset="0"/>
              </a:rPr>
              <a:t> </a:t>
            </a:r>
            <a:r>
              <a:rPr lang="el-GR" sz="1800" b="0" i="1" u="none" strike="noStrike" baseline="0" dirty="0" err="1">
                <a:solidFill>
                  <a:srgbClr val="211D1E"/>
                </a:solidFill>
                <a:latin typeface="Calibri" panose="020F0502020204030204" pitchFamily="34" charset="0"/>
              </a:rPr>
              <a:t>Weather</a:t>
            </a:r>
            <a:r>
              <a:rPr lang="el-GR" sz="1800" b="0" i="1" u="none" strike="noStrike" baseline="0" dirty="0">
                <a:solidFill>
                  <a:srgbClr val="211D1E"/>
                </a:solidFill>
                <a:latin typeface="Calibri" panose="020F0502020204030204" pitchFamily="34" charset="0"/>
              </a:rPr>
              <a:t> της </a:t>
            </a:r>
            <a:r>
              <a:rPr lang="el-GR" sz="1800" b="0" i="1" u="none" strike="noStrike" baseline="0" dirty="0" err="1">
                <a:solidFill>
                  <a:srgbClr val="211D1E"/>
                </a:solidFill>
                <a:latin typeface="Calibri" panose="020F0502020204030204" pitchFamily="34" charset="0"/>
              </a:rPr>
              <a:t>Service</a:t>
            </a:r>
            <a:r>
              <a:rPr lang="el-GR" sz="1800" b="0" i="1" u="none" strike="noStrike" baseline="0" dirty="0">
                <a:solidFill>
                  <a:srgbClr val="211D1E"/>
                </a:solidFill>
                <a:latin typeface="Calibri" panose="020F0502020204030204" pitchFamily="34" charset="0"/>
              </a:rPr>
              <a:t> NOAA [9]). </a:t>
            </a:r>
            <a:endParaRPr lang="en-US" dirty="0"/>
          </a:p>
        </p:txBody>
      </p:sp>
    </p:spTree>
    <p:extLst>
      <p:ext uri="{BB962C8B-B14F-4D97-AF65-F5344CB8AC3E}">
        <p14:creationId xmlns:p14="http://schemas.microsoft.com/office/powerpoint/2010/main" val="95280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3604C-52FF-43C9-B525-AC225C78F85C}"/>
              </a:ext>
            </a:extLst>
          </p:cNvPr>
          <p:cNvSpPr>
            <a:spLocks noGrp="1"/>
          </p:cNvSpPr>
          <p:nvPr>
            <p:ph idx="1"/>
          </p:nvPr>
        </p:nvSpPr>
        <p:spPr>
          <a:xfrm>
            <a:off x="190772" y="774386"/>
            <a:ext cx="4413738" cy="1328440"/>
          </a:xfrm>
        </p:spPr>
        <p:txBody>
          <a:bodyPr>
            <a:normAutofit fontScale="92500"/>
          </a:bodyPr>
          <a:lstStyle/>
          <a:p>
            <a:pPr marL="0" indent="0" algn="just">
              <a:buNone/>
            </a:pPr>
            <a:r>
              <a:rPr lang="el-GR" sz="1800" b="1" i="0" u="none" strike="noStrike" baseline="0" dirty="0">
                <a:latin typeface="Calibri" panose="020F0502020204030204" pitchFamily="34" charset="0"/>
              </a:rPr>
              <a:t>• </a:t>
            </a:r>
            <a:r>
              <a:rPr lang="el-GR" sz="2000" b="0" i="0" u="none" strike="noStrike" baseline="0" dirty="0" err="1">
                <a:latin typeface="Calibri" panose="020F0502020204030204" pitchFamily="34" charset="0"/>
              </a:rPr>
              <a:t>Μικρο</a:t>
            </a:r>
            <a:r>
              <a:rPr lang="el-GR" sz="2000" b="0" i="0" u="none" strike="noStrike" baseline="0" dirty="0">
                <a:latin typeface="Calibri" panose="020F0502020204030204" pitchFamily="34" charset="0"/>
              </a:rPr>
              <a:t>-παλιρροιακά (</a:t>
            </a:r>
            <a:r>
              <a:rPr lang="en-US" sz="2000" b="0" i="1" u="none" strike="noStrike" baseline="0" dirty="0">
                <a:latin typeface="Calibri" panose="020F0502020204030204" pitchFamily="34" charset="0"/>
              </a:rPr>
              <a:t>micro-tidal</a:t>
            </a:r>
            <a:r>
              <a:rPr lang="en-US" sz="2000" b="0" i="0" u="none" strike="noStrike" baseline="0" dirty="0">
                <a:latin typeface="Calibri" panose="020F0502020204030204" pitchFamily="34" charset="0"/>
              </a:rPr>
              <a:t>): 0-2 m </a:t>
            </a:r>
          </a:p>
          <a:p>
            <a:pPr marL="0" indent="0" algn="just">
              <a:buNone/>
            </a:pPr>
            <a:r>
              <a:rPr lang="el-GR" sz="2000" b="1" i="0" u="none" strike="noStrike" baseline="0" dirty="0">
                <a:latin typeface="Calibri" panose="020F0502020204030204" pitchFamily="34" charset="0"/>
              </a:rPr>
              <a:t>• </a:t>
            </a:r>
            <a:r>
              <a:rPr lang="el-GR" sz="2000" b="0" i="0" u="none" strike="noStrike" baseline="0" dirty="0" err="1">
                <a:latin typeface="Calibri" panose="020F0502020204030204" pitchFamily="34" charset="0"/>
              </a:rPr>
              <a:t>Μεσο</a:t>
            </a:r>
            <a:r>
              <a:rPr lang="el-GR" sz="2000" b="0" i="0" u="none" strike="noStrike" baseline="0" dirty="0">
                <a:latin typeface="Calibri" panose="020F0502020204030204" pitchFamily="34" charset="0"/>
              </a:rPr>
              <a:t>-παλιρροιακά (</a:t>
            </a:r>
            <a:r>
              <a:rPr lang="en-US" sz="2000" b="0" i="1" u="none" strike="noStrike" baseline="0" dirty="0">
                <a:latin typeface="Calibri" panose="020F0502020204030204" pitchFamily="34" charset="0"/>
              </a:rPr>
              <a:t>meso-tidal</a:t>
            </a:r>
            <a:r>
              <a:rPr lang="en-US" sz="2000" b="0" i="0" u="none" strike="noStrike" baseline="0" dirty="0">
                <a:latin typeface="Calibri" panose="020F0502020204030204" pitchFamily="34" charset="0"/>
              </a:rPr>
              <a:t>): 2-4 m </a:t>
            </a:r>
          </a:p>
          <a:p>
            <a:pPr marL="0" indent="0" algn="just">
              <a:buNone/>
            </a:pPr>
            <a:r>
              <a:rPr lang="el-GR" sz="2000" b="1" i="0" u="none" strike="noStrike" baseline="0" dirty="0">
                <a:latin typeface="Calibri" panose="020F0502020204030204" pitchFamily="34" charset="0"/>
              </a:rPr>
              <a:t>• </a:t>
            </a:r>
            <a:r>
              <a:rPr lang="el-GR" sz="2000" b="0" i="0" u="none" strike="noStrike" baseline="0" dirty="0" err="1">
                <a:latin typeface="Calibri" panose="020F0502020204030204" pitchFamily="34" charset="0"/>
              </a:rPr>
              <a:t>Μακρο</a:t>
            </a:r>
            <a:r>
              <a:rPr lang="el-GR" sz="2000" b="0" i="0" u="none" strike="noStrike" baseline="0" dirty="0">
                <a:latin typeface="Calibri" panose="020F0502020204030204" pitchFamily="34" charset="0"/>
              </a:rPr>
              <a:t>-παλιρροιακά (</a:t>
            </a:r>
            <a:r>
              <a:rPr lang="en-US" sz="2000" b="0" i="1" u="none" strike="noStrike" baseline="0" dirty="0">
                <a:latin typeface="Calibri" panose="020F0502020204030204" pitchFamily="34" charset="0"/>
              </a:rPr>
              <a:t>macro-tidal</a:t>
            </a:r>
            <a:r>
              <a:rPr lang="en-US" sz="2000" b="0" i="0" u="none" strike="noStrike" baseline="0" dirty="0">
                <a:latin typeface="Calibri" panose="020F0502020204030204" pitchFamily="34" charset="0"/>
              </a:rPr>
              <a:t>): &gt;4 m</a:t>
            </a:r>
            <a:endParaRPr lang="en-US" sz="2000" dirty="0"/>
          </a:p>
        </p:txBody>
      </p:sp>
      <p:pic>
        <p:nvPicPr>
          <p:cNvPr id="5" name="Picture 4">
            <a:extLst>
              <a:ext uri="{FF2B5EF4-FFF2-40B4-BE49-F238E27FC236}">
                <a16:creationId xmlns:a16="http://schemas.microsoft.com/office/drawing/2014/main" id="{39ED21A7-B1E2-47F9-8EB7-86B2933B9763}"/>
              </a:ext>
            </a:extLst>
          </p:cNvPr>
          <p:cNvPicPr>
            <a:picLocks noChangeAspect="1"/>
          </p:cNvPicPr>
          <p:nvPr/>
        </p:nvPicPr>
        <p:blipFill>
          <a:blip r:embed="rId2"/>
          <a:stretch>
            <a:fillRect/>
          </a:stretch>
        </p:blipFill>
        <p:spPr>
          <a:xfrm>
            <a:off x="3572205" y="1962150"/>
            <a:ext cx="8619795" cy="4895850"/>
          </a:xfrm>
          <a:prstGeom prst="rect">
            <a:avLst/>
          </a:prstGeom>
        </p:spPr>
      </p:pic>
      <p:sp>
        <p:nvSpPr>
          <p:cNvPr id="8" name="TextBox 7">
            <a:extLst>
              <a:ext uri="{FF2B5EF4-FFF2-40B4-BE49-F238E27FC236}">
                <a16:creationId xmlns:a16="http://schemas.microsoft.com/office/drawing/2014/main" id="{C0E6E6B9-7BF2-40D7-81F6-12B2CC5DFCA1}"/>
              </a:ext>
            </a:extLst>
          </p:cNvPr>
          <p:cNvSpPr txBox="1"/>
          <p:nvPr/>
        </p:nvSpPr>
        <p:spPr>
          <a:xfrm>
            <a:off x="2576512" y="123825"/>
            <a:ext cx="7038975" cy="461665"/>
          </a:xfrm>
          <a:prstGeom prst="rect">
            <a:avLst/>
          </a:prstGeom>
          <a:noFill/>
        </p:spPr>
        <p:txBody>
          <a:bodyPr wrap="square" rtlCol="0">
            <a:spAutoFit/>
          </a:bodyPr>
          <a:lstStyle/>
          <a:p>
            <a:r>
              <a:rPr lang="el-GR" sz="2400" b="1" dirty="0"/>
              <a:t>Παλιρροιακά θαλάσσια (παράκτια) περιβάλλοντα</a:t>
            </a:r>
            <a:endParaRPr lang="en-US" sz="2400" b="1" dirty="0"/>
          </a:p>
        </p:txBody>
      </p:sp>
    </p:spTree>
    <p:extLst>
      <p:ext uri="{BB962C8B-B14F-4D97-AF65-F5344CB8AC3E}">
        <p14:creationId xmlns:p14="http://schemas.microsoft.com/office/powerpoint/2010/main" val="1550937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0BF9F-DF98-5E13-6050-6079AEF3C61D}"/>
              </a:ext>
            </a:extLst>
          </p:cNvPr>
          <p:cNvSpPr>
            <a:spLocks noGrp="1"/>
          </p:cNvSpPr>
          <p:nvPr>
            <p:ph idx="1"/>
          </p:nvPr>
        </p:nvSpPr>
        <p:spPr>
          <a:xfrm>
            <a:off x="232610" y="192141"/>
            <a:ext cx="11726779" cy="6473717"/>
          </a:xfrm>
        </p:spPr>
        <p:txBody>
          <a:bodyPr>
            <a:normAutofit fontScale="92500" lnSpcReduction="20000"/>
          </a:bodyPr>
          <a:lstStyle/>
          <a:p>
            <a:pPr marL="0" indent="0" algn="just">
              <a:lnSpc>
                <a:spcPct val="100000"/>
              </a:lnSpc>
              <a:spcBef>
                <a:spcPts val="0"/>
              </a:spcBef>
              <a:spcAft>
                <a:spcPts val="300"/>
              </a:spcAft>
              <a:buNone/>
            </a:pPr>
            <a:r>
              <a:rPr lang="el-GR" sz="1900" b="0" i="0" u="none" strike="noStrike" baseline="0" dirty="0">
                <a:latin typeface="Calibri" panose="020F0502020204030204" pitchFamily="34" charset="0"/>
              </a:rPr>
              <a:t>Ο</a:t>
            </a:r>
            <a:r>
              <a:rPr lang="el-GR" sz="1900" b="0" i="0" u="none" strike="noStrike" baseline="0" dirty="0">
                <a:solidFill>
                  <a:srgbClr val="211D1E"/>
                </a:solidFill>
                <a:latin typeface="Calibri" panose="020F0502020204030204" pitchFamily="34" charset="0"/>
              </a:rPr>
              <a:t>ι θεμελιώδεις αστρονομικές περίοδοι των κινήσεων της Γης, της Σελήνης και του Ήλιου περιλαμβάνει τρεις τύπους χρονικών περιόδων (ημέρας): την </a:t>
            </a:r>
            <a:r>
              <a:rPr lang="el-GR" sz="1900" b="1" i="0" u="none" strike="noStrike" baseline="0" dirty="0">
                <a:solidFill>
                  <a:srgbClr val="211D1E"/>
                </a:solidFill>
                <a:latin typeface="Calibri" panose="020F0502020204030204" pitchFamily="34" charset="0"/>
              </a:rPr>
              <a:t>ηλιακή ημέρα </a:t>
            </a:r>
            <a:r>
              <a:rPr lang="el-GR" sz="1900" b="0" i="0" u="none" strike="noStrike" baseline="0" dirty="0">
                <a:solidFill>
                  <a:srgbClr val="211D1E"/>
                </a:solidFill>
                <a:latin typeface="Calibri" panose="020F0502020204030204" pitchFamily="34" charset="0"/>
              </a:rPr>
              <a:t>(24 </a:t>
            </a:r>
            <a:r>
              <a:rPr lang="el-GR" sz="1900" b="0" i="0" u="none" strike="noStrike" baseline="0" dirty="0" err="1">
                <a:solidFill>
                  <a:srgbClr val="211D1E"/>
                </a:solidFill>
                <a:latin typeface="Calibri" panose="020F0502020204030204" pitchFamily="34" charset="0"/>
              </a:rPr>
              <a:t>hr</a:t>
            </a:r>
            <a:r>
              <a:rPr lang="el-GR" sz="1900" b="0" i="0" u="none" strike="noStrike" baseline="0" dirty="0">
                <a:solidFill>
                  <a:srgbClr val="211D1E"/>
                </a:solidFill>
                <a:latin typeface="Calibri" panose="020F0502020204030204" pitchFamily="34" charset="0"/>
              </a:rPr>
              <a:t>), τη </a:t>
            </a:r>
            <a:r>
              <a:rPr lang="el-GR" sz="1900" b="1" i="0" u="none" strike="noStrike" baseline="0" dirty="0">
                <a:solidFill>
                  <a:srgbClr val="211D1E"/>
                </a:solidFill>
                <a:latin typeface="Calibri" panose="020F0502020204030204" pitchFamily="34" charset="0"/>
              </a:rPr>
              <a:t>σεληνιακή ημέρα </a:t>
            </a:r>
            <a:r>
              <a:rPr lang="el-GR" sz="1900" b="0" i="0" u="none" strike="noStrike" baseline="0" dirty="0">
                <a:solidFill>
                  <a:srgbClr val="211D1E"/>
                </a:solidFill>
                <a:latin typeface="Calibri" panose="020F0502020204030204" pitchFamily="34" charset="0"/>
              </a:rPr>
              <a:t>(24,8412 </a:t>
            </a:r>
            <a:r>
              <a:rPr lang="el-GR" sz="1900" b="0" i="0" u="none" strike="noStrike" baseline="0" dirty="0" err="1">
                <a:solidFill>
                  <a:srgbClr val="211D1E"/>
                </a:solidFill>
                <a:latin typeface="Calibri" panose="020F0502020204030204" pitchFamily="34" charset="0"/>
              </a:rPr>
              <a:t>hr</a:t>
            </a:r>
            <a:r>
              <a:rPr lang="el-GR" sz="1900" b="0" i="0" u="none" strike="noStrike" baseline="0" dirty="0">
                <a:solidFill>
                  <a:srgbClr val="211D1E"/>
                </a:solidFill>
                <a:latin typeface="Calibri" panose="020F0502020204030204" pitchFamily="34" charset="0"/>
              </a:rPr>
              <a:t>) και την </a:t>
            </a:r>
            <a:r>
              <a:rPr lang="el-GR" sz="1900" b="1" i="0" u="none" strike="noStrike" baseline="0" dirty="0">
                <a:solidFill>
                  <a:srgbClr val="211D1E"/>
                </a:solidFill>
                <a:latin typeface="Calibri" panose="020F0502020204030204" pitchFamily="34" charset="0"/>
              </a:rPr>
              <a:t>πλευρική ημέρα </a:t>
            </a:r>
            <a:r>
              <a:rPr lang="el-GR" sz="1900" b="0" i="0" u="none" strike="noStrike" baseline="0" dirty="0">
                <a:solidFill>
                  <a:srgbClr val="211D1E"/>
                </a:solidFill>
                <a:latin typeface="Calibri" panose="020F0502020204030204" pitchFamily="34" charset="0"/>
              </a:rPr>
              <a:t>(23,9344 </a:t>
            </a:r>
            <a:r>
              <a:rPr lang="el-GR" sz="1900" b="0" i="0" u="none" strike="noStrike" baseline="0" dirty="0" err="1">
                <a:solidFill>
                  <a:srgbClr val="211D1E"/>
                </a:solidFill>
                <a:latin typeface="Calibri" panose="020F0502020204030204" pitchFamily="34" charset="0"/>
              </a:rPr>
              <a:t>hr</a:t>
            </a:r>
            <a:r>
              <a:rPr lang="el-GR" sz="1900" b="0" i="0" u="none" strike="noStrike" baseline="0" dirty="0">
                <a:solidFill>
                  <a:srgbClr val="211D1E"/>
                </a:solidFill>
                <a:latin typeface="Calibri" panose="020F0502020204030204" pitchFamily="34" charset="0"/>
              </a:rPr>
              <a:t>). </a:t>
            </a:r>
          </a:p>
          <a:p>
            <a:pPr>
              <a:lnSpc>
                <a:spcPct val="100000"/>
              </a:lnSpc>
              <a:spcBef>
                <a:spcPts val="0"/>
              </a:spcBef>
              <a:spcAft>
                <a:spcPts val="300"/>
              </a:spcAft>
            </a:pPr>
            <a:r>
              <a:rPr lang="el-GR" sz="1900" b="0" i="0" u="none" strike="noStrike" baseline="0" dirty="0">
                <a:solidFill>
                  <a:srgbClr val="211D1E"/>
                </a:solidFill>
                <a:latin typeface="Calibri" panose="020F0502020204030204" pitchFamily="34" charset="0"/>
              </a:rPr>
              <a:t>Η </a:t>
            </a:r>
            <a:r>
              <a:rPr lang="el-GR" sz="1900" b="1" i="0" u="none" strike="noStrike" baseline="0" dirty="0">
                <a:solidFill>
                  <a:srgbClr val="211D1E"/>
                </a:solidFill>
                <a:latin typeface="Calibri" panose="020F0502020204030204" pitchFamily="34" charset="0"/>
              </a:rPr>
              <a:t>ηλιακή ημέρα </a:t>
            </a:r>
            <a:r>
              <a:rPr lang="el-GR" sz="1900" b="0" i="0" u="none" strike="noStrike" baseline="0" dirty="0">
                <a:solidFill>
                  <a:srgbClr val="211D1E"/>
                </a:solidFill>
                <a:latin typeface="Calibri" panose="020F0502020204030204" pitchFamily="34" charset="0"/>
              </a:rPr>
              <a:t>(</a:t>
            </a:r>
            <a:r>
              <a:rPr lang="el-GR" sz="1900" b="0" i="1" u="none" strike="noStrike" baseline="0" dirty="0" err="1">
                <a:solidFill>
                  <a:srgbClr val="211D1E"/>
                </a:solidFill>
                <a:latin typeface="Calibri" panose="020F0502020204030204" pitchFamily="34" charset="0"/>
              </a:rPr>
              <a:t>solar</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day</a:t>
            </a:r>
            <a:r>
              <a:rPr lang="el-GR" sz="1900" b="0" i="0" u="none" strike="noStrike" baseline="0" dirty="0">
                <a:solidFill>
                  <a:srgbClr val="211D1E"/>
                </a:solidFill>
                <a:latin typeface="Calibri" panose="020F0502020204030204" pitchFamily="34" charset="0"/>
              </a:rPr>
              <a:t>) είναι η θεμελιώδης μονάδα του χρόνου τόσο στην αστρονομική πρακτική όσο και στην αστική ζωή. Αρχίζει τα μεσάνυχτα και διαρκεί 24 ώρες, μέχρι τα επόμενα μεσάνυχτα. </a:t>
            </a:r>
            <a:endParaRPr lang="el-GR" sz="1900" b="0" i="0" u="none" strike="noStrike" baseline="0" dirty="0">
              <a:solidFill>
                <a:srgbClr val="000000"/>
              </a:solidFill>
              <a:latin typeface="Calibri" panose="020F0502020204030204" pitchFamily="34" charset="0"/>
            </a:endParaRPr>
          </a:p>
          <a:p>
            <a:pPr>
              <a:lnSpc>
                <a:spcPct val="100000"/>
              </a:lnSpc>
              <a:spcBef>
                <a:spcPts val="0"/>
              </a:spcBef>
              <a:spcAft>
                <a:spcPts val="300"/>
              </a:spcAft>
            </a:pPr>
            <a:r>
              <a:rPr lang="el-GR" sz="1900" b="0" i="0" u="none" strike="noStrike" baseline="0" dirty="0">
                <a:solidFill>
                  <a:srgbClr val="211D1E"/>
                </a:solidFill>
                <a:latin typeface="Calibri" panose="020F0502020204030204" pitchFamily="34" charset="0"/>
              </a:rPr>
              <a:t>Η </a:t>
            </a:r>
            <a:r>
              <a:rPr lang="el-GR" sz="1900" b="1" i="0" u="none" strike="noStrike" baseline="0" dirty="0">
                <a:solidFill>
                  <a:srgbClr val="211D1E"/>
                </a:solidFill>
                <a:latin typeface="Calibri" panose="020F0502020204030204" pitchFamily="34" charset="0"/>
              </a:rPr>
              <a:t>σεληνιακή ημέρα </a:t>
            </a:r>
            <a:r>
              <a:rPr lang="el-GR" sz="1900" b="0" i="0" u="none" strike="noStrike" baseline="0" dirty="0">
                <a:solidFill>
                  <a:srgbClr val="211D1E"/>
                </a:solidFill>
                <a:latin typeface="Calibri" panose="020F0502020204030204" pitchFamily="34" charset="0"/>
              </a:rPr>
              <a:t>(</a:t>
            </a:r>
            <a:r>
              <a:rPr lang="el-GR" sz="1900" b="0" i="1" u="none" strike="noStrike" baseline="0" dirty="0" err="1">
                <a:solidFill>
                  <a:srgbClr val="211D1E"/>
                </a:solidFill>
                <a:latin typeface="Calibri" panose="020F0502020204030204" pitchFamily="34" charset="0"/>
              </a:rPr>
              <a:t>lunar</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day</a:t>
            </a:r>
            <a:r>
              <a:rPr lang="el-GR" sz="1900" b="0" i="0" u="none" strike="noStrike" baseline="0" dirty="0">
                <a:solidFill>
                  <a:srgbClr val="211D1E"/>
                </a:solidFill>
                <a:latin typeface="Calibri" panose="020F0502020204030204" pitchFamily="34" charset="0"/>
              </a:rPr>
              <a:t>) σημαίνει το χρόνο που χρειάζεται η σελήνη για να ολοκληρώσει μια περιστροφή γύρω από τον άξονά της. Η διάρκεια της είναι 24,8412 ώρες. Σημειώνεται ότι μόνο η μια πλευρά της Σελήνης «βλέπει» προς τη Γη, ενώ η άλλη πλευρά δεν είναι ποτέ ορατή. </a:t>
            </a:r>
            <a:endParaRPr lang="el-GR" sz="1900" b="0" i="0" u="none" strike="noStrike" baseline="0" dirty="0">
              <a:solidFill>
                <a:srgbClr val="000000"/>
              </a:solidFill>
              <a:latin typeface="Calibri" panose="020F0502020204030204" pitchFamily="34" charset="0"/>
            </a:endParaRPr>
          </a:p>
          <a:p>
            <a:pPr>
              <a:lnSpc>
                <a:spcPct val="100000"/>
              </a:lnSpc>
              <a:spcBef>
                <a:spcPts val="0"/>
              </a:spcBef>
              <a:spcAft>
                <a:spcPts val="300"/>
              </a:spcAft>
            </a:pPr>
            <a:r>
              <a:rPr lang="el-GR" sz="1900" b="0" i="0" u="none" strike="noStrike" baseline="0" dirty="0">
                <a:solidFill>
                  <a:srgbClr val="211D1E"/>
                </a:solidFill>
                <a:latin typeface="Calibri" panose="020F0502020204030204" pitchFamily="34" charset="0"/>
              </a:rPr>
              <a:t>Η </a:t>
            </a:r>
            <a:r>
              <a:rPr lang="el-GR" sz="1900" b="1" i="0" u="none" strike="noStrike" baseline="0" dirty="0">
                <a:solidFill>
                  <a:srgbClr val="211D1E"/>
                </a:solidFill>
                <a:latin typeface="Calibri" panose="020F0502020204030204" pitchFamily="34" charset="0"/>
              </a:rPr>
              <a:t>πλευρική ημέρα </a:t>
            </a:r>
            <a:r>
              <a:rPr lang="el-GR" sz="1900" b="0" i="0" u="none" strike="noStrike" baseline="0" dirty="0">
                <a:solidFill>
                  <a:srgbClr val="211D1E"/>
                </a:solidFill>
                <a:latin typeface="Calibri" panose="020F0502020204030204" pitchFamily="34" charset="0"/>
              </a:rPr>
              <a:t>(</a:t>
            </a:r>
            <a:r>
              <a:rPr lang="el-GR" sz="1900" b="0" i="1" u="none" strike="noStrike" baseline="0" dirty="0" err="1">
                <a:solidFill>
                  <a:srgbClr val="211D1E"/>
                </a:solidFill>
                <a:latin typeface="Calibri" panose="020F0502020204030204" pitchFamily="34" charset="0"/>
              </a:rPr>
              <a:t>sidereal</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day</a:t>
            </a:r>
            <a:r>
              <a:rPr lang="el-GR" sz="1900" b="0" i="0" u="none" strike="noStrike" baseline="0" dirty="0">
                <a:solidFill>
                  <a:srgbClr val="211D1E"/>
                </a:solidFill>
                <a:latin typeface="Calibri" panose="020F0502020204030204" pitchFamily="34" charset="0"/>
              </a:rPr>
              <a:t>) είναι ο χρόνος (η περίοδος) που απαιτείται για τη Γη να περιστρέφεται μία φορά σε σχέση με τη θέση ενός άστρου, δηλαδή ο χρόνος ανάμεσα σε δύο παρατηρούμενα περάσματα ενός άστρου πάνω από τον ίδιο μεσημβρινό στο ίδιο γεωγραφικό μήκος. Η πλευρική ημέρα έχει διάρκεια 23,9344 ώρες. </a:t>
            </a:r>
          </a:p>
          <a:p>
            <a:pPr>
              <a:lnSpc>
                <a:spcPct val="100000"/>
              </a:lnSpc>
              <a:spcBef>
                <a:spcPts val="0"/>
              </a:spcBef>
              <a:spcAft>
                <a:spcPts val="300"/>
              </a:spcAft>
            </a:pPr>
            <a:r>
              <a:rPr lang="el-GR" sz="1900" b="0" i="0" u="none" strike="noStrike" baseline="0" dirty="0">
                <a:solidFill>
                  <a:srgbClr val="000000"/>
                </a:solidFill>
                <a:latin typeface="Calibri" panose="020F0502020204030204" pitchFamily="34" charset="0"/>
              </a:rPr>
              <a:t>Ο </a:t>
            </a:r>
            <a:r>
              <a:rPr lang="el-GR" sz="1900" b="1" i="0" u="none" strike="noStrike" baseline="0" dirty="0">
                <a:solidFill>
                  <a:srgbClr val="211D1E"/>
                </a:solidFill>
                <a:latin typeface="Calibri" panose="020F0502020204030204" pitchFamily="34" charset="0"/>
              </a:rPr>
              <a:t>συνοδικός μήνας </a:t>
            </a:r>
            <a:r>
              <a:rPr lang="el-GR" sz="1900" b="0" i="0" u="none" strike="noStrike" baseline="0" dirty="0">
                <a:solidFill>
                  <a:srgbClr val="211D1E"/>
                </a:solidFill>
                <a:latin typeface="Calibri" panose="020F0502020204030204" pitchFamily="34" charset="0"/>
              </a:rPr>
              <a:t>(</a:t>
            </a:r>
            <a:r>
              <a:rPr lang="el-GR" sz="1900" b="0" i="1" u="none" strike="noStrike" baseline="0" dirty="0" err="1">
                <a:solidFill>
                  <a:srgbClr val="211D1E"/>
                </a:solidFill>
                <a:latin typeface="Calibri" panose="020F0502020204030204" pitchFamily="34" charset="0"/>
              </a:rPr>
              <a:t>synodic</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month</a:t>
            </a:r>
            <a:r>
              <a:rPr lang="el-GR" sz="1900" b="0" i="0" u="none" strike="noStrike" baseline="0" dirty="0">
                <a:solidFill>
                  <a:srgbClr val="211D1E"/>
                </a:solidFill>
                <a:latin typeface="Calibri" panose="020F0502020204030204" pitchFamily="34" charset="0"/>
              </a:rPr>
              <a:t>) είναι ο πλήρης κύκλος των διαδοχικών φάσεων της Σελήνης, όπως φαίνεται από τη Γη και κατά μέσο όρο διαρκεί 29,530588 ηλιακές ημέρες (δηλαδή 29 </a:t>
            </a:r>
            <a:r>
              <a:rPr lang="el-GR" sz="1900" b="0" i="0" u="none" strike="noStrike" baseline="0" dirty="0" err="1">
                <a:solidFill>
                  <a:srgbClr val="211D1E"/>
                </a:solidFill>
                <a:latin typeface="Calibri" panose="020F0502020204030204" pitchFamily="34" charset="0"/>
              </a:rPr>
              <a:t>days</a:t>
            </a:r>
            <a:r>
              <a:rPr lang="el-GR" sz="1900" b="0" i="0" u="none" strike="noStrike" baseline="0" dirty="0">
                <a:solidFill>
                  <a:srgbClr val="211D1E"/>
                </a:solidFill>
                <a:latin typeface="Calibri" panose="020F0502020204030204" pitchFamily="34" charset="0"/>
              </a:rPr>
              <a:t> 12hr, 44 </a:t>
            </a:r>
            <a:r>
              <a:rPr lang="el-GR" sz="1900" b="0" i="0" u="none" strike="noStrike" baseline="0" dirty="0" err="1">
                <a:solidFill>
                  <a:srgbClr val="211D1E"/>
                </a:solidFill>
                <a:latin typeface="Calibri" panose="020F0502020204030204" pitchFamily="34" charset="0"/>
              </a:rPr>
              <a:t>min</a:t>
            </a:r>
            <a:r>
              <a:rPr lang="el-GR" sz="1900" b="0" i="0" u="none" strike="noStrike" baseline="0" dirty="0">
                <a:solidFill>
                  <a:srgbClr val="211D1E"/>
                </a:solidFill>
                <a:latin typeface="Calibri" panose="020F0502020204030204" pitchFamily="34" charset="0"/>
              </a:rPr>
              <a:t> &amp; 3 </a:t>
            </a:r>
            <a:r>
              <a:rPr lang="el-GR" sz="1900" b="0" i="0" u="none" strike="noStrike" baseline="0" dirty="0" err="1">
                <a:solidFill>
                  <a:srgbClr val="211D1E"/>
                </a:solidFill>
                <a:latin typeface="Calibri" panose="020F0502020204030204" pitchFamily="34" charset="0"/>
              </a:rPr>
              <a:t>sec</a:t>
            </a:r>
            <a:r>
              <a:rPr lang="el-GR" sz="1900" b="0" i="0" u="none" strike="noStrike" baseline="0" dirty="0">
                <a:solidFill>
                  <a:srgbClr val="211D1E"/>
                </a:solidFill>
                <a:latin typeface="Calibri" panose="020F0502020204030204" pitchFamily="34" charset="0"/>
              </a:rPr>
              <a:t>). Λόγω των αλλαγών στην τροχιά της Σελήνης, τα μήκη όλων των αστρονομικών μηνών ποικίλλουν ελαφρώς. </a:t>
            </a:r>
            <a:endParaRPr lang="el-GR" sz="1900" b="0" i="0" u="none" strike="noStrike" baseline="0" dirty="0">
              <a:solidFill>
                <a:srgbClr val="000000"/>
              </a:solidFill>
              <a:latin typeface="Calibri" panose="020F0502020204030204" pitchFamily="34" charset="0"/>
            </a:endParaRPr>
          </a:p>
          <a:p>
            <a:pPr>
              <a:lnSpc>
                <a:spcPct val="100000"/>
              </a:lnSpc>
              <a:spcBef>
                <a:spcPts val="0"/>
              </a:spcBef>
              <a:spcAft>
                <a:spcPts val="300"/>
              </a:spcAft>
            </a:pPr>
            <a:r>
              <a:rPr lang="el-GR" sz="1900" b="0" i="0" u="none" strike="noStrike" baseline="0" dirty="0">
                <a:solidFill>
                  <a:srgbClr val="000000"/>
                </a:solidFill>
                <a:latin typeface="Calibri" panose="020F0502020204030204" pitchFamily="34" charset="0"/>
              </a:rPr>
              <a:t>Ο </a:t>
            </a:r>
            <a:r>
              <a:rPr lang="el-GR" sz="1900" b="1" i="0" u="none" strike="noStrike" baseline="0" dirty="0">
                <a:solidFill>
                  <a:srgbClr val="211D1E"/>
                </a:solidFill>
                <a:latin typeface="Calibri" panose="020F0502020204030204" pitchFamily="34" charset="0"/>
              </a:rPr>
              <a:t>πλευρικός μήνας </a:t>
            </a:r>
            <a:r>
              <a:rPr lang="el-GR" sz="1900" b="0" i="0" u="none" strike="noStrike" baseline="0" dirty="0">
                <a:solidFill>
                  <a:srgbClr val="211D1E"/>
                </a:solidFill>
                <a:latin typeface="Calibri" panose="020F0502020204030204" pitchFamily="34" charset="0"/>
              </a:rPr>
              <a:t>(</a:t>
            </a:r>
            <a:r>
              <a:rPr lang="el-GR" sz="1900" b="0" i="1" u="none" strike="noStrike" baseline="0" dirty="0" err="1">
                <a:solidFill>
                  <a:srgbClr val="211D1E"/>
                </a:solidFill>
                <a:latin typeface="Calibri" panose="020F0502020204030204" pitchFamily="34" charset="0"/>
              </a:rPr>
              <a:t>sidereal</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month</a:t>
            </a:r>
            <a:r>
              <a:rPr lang="el-GR" sz="1900" b="0" i="0" u="none" strike="noStrike" baseline="0" dirty="0">
                <a:solidFill>
                  <a:srgbClr val="211D1E"/>
                </a:solidFill>
                <a:latin typeface="Calibri" panose="020F0502020204030204" pitchFamily="34" charset="0"/>
              </a:rPr>
              <a:t>) είναι ο χρόνος που χρειάζεται η Σελήνη για να επιστρέψει στην ίδια θέση σε σχέση με τις θέσεις των άστρων. Είναι ίση με 27,321661 ημέρες (27 </a:t>
            </a:r>
            <a:r>
              <a:rPr lang="el-GR" sz="1900" b="0" i="0" u="none" strike="noStrike" baseline="0" dirty="0" err="1">
                <a:solidFill>
                  <a:srgbClr val="211D1E"/>
                </a:solidFill>
                <a:latin typeface="Calibri" panose="020F0502020204030204" pitchFamily="34" charset="0"/>
              </a:rPr>
              <a:t>days</a:t>
            </a:r>
            <a:r>
              <a:rPr lang="el-GR" sz="1900" b="0" i="0" u="none" strike="noStrike" baseline="0" dirty="0">
                <a:solidFill>
                  <a:srgbClr val="211D1E"/>
                </a:solidFill>
                <a:latin typeface="Calibri" panose="020F0502020204030204" pitchFamily="34" charset="0"/>
              </a:rPr>
              <a:t> 7 </a:t>
            </a:r>
            <a:r>
              <a:rPr lang="el-GR" sz="1900" b="0" i="0" u="none" strike="noStrike" baseline="0" dirty="0" err="1">
                <a:solidFill>
                  <a:srgbClr val="211D1E"/>
                </a:solidFill>
                <a:latin typeface="Calibri" panose="020F0502020204030204" pitchFamily="34" charset="0"/>
              </a:rPr>
              <a:t>hr</a:t>
            </a:r>
            <a:r>
              <a:rPr lang="el-GR" sz="1900" b="0" i="0" u="none" strike="noStrike" baseline="0" dirty="0">
                <a:solidFill>
                  <a:srgbClr val="211D1E"/>
                </a:solidFill>
                <a:latin typeface="Calibri" panose="020F0502020204030204" pitchFamily="34" charset="0"/>
              </a:rPr>
              <a:t> 43 </a:t>
            </a:r>
            <a:r>
              <a:rPr lang="el-GR" sz="1900" b="0" i="0" u="none" strike="noStrike" baseline="0" dirty="0" err="1">
                <a:solidFill>
                  <a:srgbClr val="211D1E"/>
                </a:solidFill>
                <a:latin typeface="Calibri" panose="020F0502020204030204" pitchFamily="34" charset="0"/>
              </a:rPr>
              <a:t>min</a:t>
            </a:r>
            <a:r>
              <a:rPr lang="el-GR" sz="1900" b="0" i="0" u="none" strike="noStrike" baseline="0" dirty="0">
                <a:solidFill>
                  <a:srgbClr val="211D1E"/>
                </a:solidFill>
                <a:latin typeface="Calibri" panose="020F0502020204030204" pitchFamily="34" charset="0"/>
              </a:rPr>
              <a:t> &amp; 12 </a:t>
            </a:r>
            <a:r>
              <a:rPr lang="el-GR" sz="1900" b="0" i="0" u="none" strike="noStrike" baseline="0" dirty="0" err="1">
                <a:solidFill>
                  <a:srgbClr val="211D1E"/>
                </a:solidFill>
                <a:latin typeface="Calibri" panose="020F0502020204030204" pitchFamily="34" charset="0"/>
              </a:rPr>
              <a:t>sec</a:t>
            </a:r>
            <a:r>
              <a:rPr lang="el-GR" sz="1900" b="0" i="0" u="none" strike="noStrike" baseline="0" dirty="0">
                <a:solidFill>
                  <a:srgbClr val="211D1E"/>
                </a:solidFill>
                <a:latin typeface="Calibri" panose="020F0502020204030204" pitchFamily="34" charset="0"/>
              </a:rPr>
              <a:t>). Η διαφορά μεταξύ αστρικού και συνοδικού μήνα οφείλεται στην τροχιακή κίνηση του συστήματος Γης-Σελήνης γύρω από τον </a:t>
            </a:r>
            <a:r>
              <a:rPr lang="el-GR" sz="1900" b="0" i="0" u="none" strike="noStrike" baseline="0" dirty="0" err="1">
                <a:solidFill>
                  <a:srgbClr val="211D1E"/>
                </a:solidFill>
                <a:latin typeface="Calibri" panose="020F0502020204030204" pitchFamily="34" charset="0"/>
              </a:rPr>
              <a:t>λιο</a:t>
            </a:r>
            <a:r>
              <a:rPr lang="el-GR" sz="1900" b="0" i="0" u="none" strike="noStrike" baseline="0" dirty="0">
                <a:solidFill>
                  <a:srgbClr val="211D1E"/>
                </a:solidFill>
                <a:latin typeface="Calibri" panose="020F0502020204030204" pitchFamily="34" charset="0"/>
              </a:rPr>
              <a:t>. </a:t>
            </a:r>
          </a:p>
          <a:p>
            <a:pPr>
              <a:lnSpc>
                <a:spcPct val="100000"/>
              </a:lnSpc>
              <a:spcBef>
                <a:spcPts val="0"/>
              </a:spcBef>
              <a:spcAft>
                <a:spcPts val="300"/>
              </a:spcAft>
            </a:pPr>
            <a:r>
              <a:rPr lang="el-GR" sz="1900" b="0" i="0" u="none" strike="noStrike" baseline="0" dirty="0">
                <a:solidFill>
                  <a:srgbClr val="000000"/>
                </a:solidFill>
                <a:latin typeface="Calibri" panose="020F0502020204030204" pitchFamily="34" charset="0"/>
              </a:rPr>
              <a:t>Ο </a:t>
            </a:r>
            <a:r>
              <a:rPr lang="el-GR" sz="1900" b="1" i="0" u="none" strike="noStrike" baseline="0" dirty="0">
                <a:solidFill>
                  <a:srgbClr val="211D1E"/>
                </a:solidFill>
                <a:latin typeface="Calibri" panose="020F0502020204030204" pitchFamily="34" charset="0"/>
              </a:rPr>
              <a:t>τροπικός μήνας </a:t>
            </a:r>
            <a:r>
              <a:rPr lang="el-GR" sz="1900" b="0" i="0" u="none" strike="noStrike" baseline="0" dirty="0">
                <a:solidFill>
                  <a:srgbClr val="211D1E"/>
                </a:solidFill>
                <a:latin typeface="Calibri" panose="020F0502020204030204" pitchFamily="34" charset="0"/>
              </a:rPr>
              <a:t>(</a:t>
            </a:r>
            <a:r>
              <a:rPr lang="el-GR" sz="1900" b="0" i="1" u="none" strike="noStrike" baseline="0" dirty="0" err="1">
                <a:solidFill>
                  <a:srgbClr val="211D1E"/>
                </a:solidFill>
                <a:latin typeface="Calibri" panose="020F0502020204030204" pitchFamily="34" charset="0"/>
              </a:rPr>
              <a:t>tropical</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month</a:t>
            </a:r>
            <a:r>
              <a:rPr lang="el-GR" sz="1900" b="0" i="0" u="none" strike="noStrike" baseline="0" dirty="0">
                <a:solidFill>
                  <a:srgbClr val="211D1E"/>
                </a:solidFill>
                <a:latin typeface="Calibri" panose="020F0502020204030204" pitchFamily="34" charset="0"/>
              </a:rPr>
              <a:t>) ισούται με 27,321582 ημέρες (27 </a:t>
            </a:r>
            <a:r>
              <a:rPr lang="el-GR" sz="1900" b="0" i="0" u="none" strike="noStrike" baseline="0" dirty="0" err="1">
                <a:solidFill>
                  <a:srgbClr val="211D1E"/>
                </a:solidFill>
                <a:latin typeface="Calibri" panose="020F0502020204030204" pitchFamily="34" charset="0"/>
              </a:rPr>
              <a:t>days</a:t>
            </a:r>
            <a:r>
              <a:rPr lang="el-GR" sz="1900" b="0" i="0" u="none" strike="noStrike" baseline="0" dirty="0">
                <a:solidFill>
                  <a:srgbClr val="211D1E"/>
                </a:solidFill>
                <a:latin typeface="Calibri" panose="020F0502020204030204" pitchFamily="34" charset="0"/>
              </a:rPr>
              <a:t> 7 </a:t>
            </a:r>
            <a:r>
              <a:rPr lang="el-GR" sz="1900" b="0" i="0" u="none" strike="noStrike" baseline="0" dirty="0" err="1">
                <a:solidFill>
                  <a:srgbClr val="211D1E"/>
                </a:solidFill>
                <a:latin typeface="Calibri" panose="020F0502020204030204" pitchFamily="34" charset="0"/>
              </a:rPr>
              <a:t>hr</a:t>
            </a:r>
            <a:r>
              <a:rPr lang="el-GR" sz="1900" b="0" i="0" u="none" strike="noStrike" baseline="0" dirty="0">
                <a:solidFill>
                  <a:srgbClr val="211D1E"/>
                </a:solidFill>
                <a:latin typeface="Calibri" panose="020F0502020204030204" pitchFamily="34" charset="0"/>
              </a:rPr>
              <a:t> 43 </a:t>
            </a:r>
            <a:r>
              <a:rPr lang="el-GR" sz="1900" b="0" i="0" u="none" strike="noStrike" baseline="0" dirty="0" err="1">
                <a:solidFill>
                  <a:srgbClr val="211D1E"/>
                </a:solidFill>
                <a:latin typeface="Calibri" panose="020F0502020204030204" pitchFamily="34" charset="0"/>
              </a:rPr>
              <a:t>min</a:t>
            </a:r>
            <a:r>
              <a:rPr lang="el-GR" sz="1900" b="0" i="0" u="none" strike="noStrike" baseline="0" dirty="0">
                <a:solidFill>
                  <a:srgbClr val="211D1E"/>
                </a:solidFill>
                <a:latin typeface="Calibri" panose="020F0502020204030204" pitchFamily="34" charset="0"/>
              </a:rPr>
              <a:t> 7 &amp; 5 </a:t>
            </a:r>
            <a:r>
              <a:rPr lang="el-GR" sz="1900" b="0" i="0" u="none" strike="noStrike" baseline="0" dirty="0" err="1">
                <a:solidFill>
                  <a:srgbClr val="211D1E"/>
                </a:solidFill>
                <a:latin typeface="Calibri" panose="020F0502020204030204" pitchFamily="34" charset="0"/>
              </a:rPr>
              <a:t>sec</a:t>
            </a:r>
            <a:r>
              <a:rPr lang="el-GR" sz="1900" b="0" i="0" u="none" strike="noStrike" baseline="0" dirty="0">
                <a:solidFill>
                  <a:srgbClr val="211D1E"/>
                </a:solidFill>
                <a:latin typeface="Calibri" panose="020F0502020204030204" pitchFamily="34" charset="0"/>
              </a:rPr>
              <a:t>), μόλις 7 </a:t>
            </a:r>
            <a:r>
              <a:rPr lang="el-GR" sz="1900" b="0" i="0" u="none" strike="noStrike" baseline="0" dirty="0" err="1">
                <a:solidFill>
                  <a:srgbClr val="211D1E"/>
                </a:solidFill>
                <a:latin typeface="Calibri" panose="020F0502020204030204" pitchFamily="34" charset="0"/>
              </a:rPr>
              <a:t>sec</a:t>
            </a:r>
            <a:r>
              <a:rPr lang="el-GR" sz="1900" b="0" i="0" u="none" strike="noStrike" baseline="0" dirty="0">
                <a:solidFill>
                  <a:srgbClr val="211D1E"/>
                </a:solidFill>
                <a:latin typeface="Calibri" panose="020F0502020204030204" pitchFamily="34" charset="0"/>
              </a:rPr>
              <a:t> μικρότερος από τον αστρικό μήνα, είναι ο χρόνος ανάμεσα στα περάσματα της Σελήνης μέσα από το ίδιο ουράνιο μήκους. </a:t>
            </a:r>
            <a:endParaRPr lang="el-GR" sz="1900" b="0" i="0" u="none" strike="noStrike" baseline="0" dirty="0">
              <a:solidFill>
                <a:srgbClr val="000000"/>
              </a:solidFill>
              <a:latin typeface="Calibri" panose="020F0502020204030204" pitchFamily="34" charset="0"/>
            </a:endParaRPr>
          </a:p>
          <a:p>
            <a:pPr>
              <a:lnSpc>
                <a:spcPct val="100000"/>
              </a:lnSpc>
              <a:spcBef>
                <a:spcPts val="0"/>
              </a:spcBef>
              <a:spcAft>
                <a:spcPts val="300"/>
              </a:spcAft>
            </a:pPr>
            <a:r>
              <a:rPr lang="el-GR" sz="1900" dirty="0">
                <a:solidFill>
                  <a:srgbClr val="8A232D"/>
                </a:solidFill>
                <a:latin typeface="Calibri" panose="020F0502020204030204" pitchFamily="34" charset="0"/>
              </a:rPr>
              <a:t>Ο </a:t>
            </a:r>
            <a:r>
              <a:rPr lang="el-GR" sz="1900" dirty="0" err="1">
                <a:solidFill>
                  <a:srgbClr val="8A232D"/>
                </a:solidFill>
                <a:latin typeface="Calibri" panose="020F0502020204030204" pitchFamily="34" charset="0"/>
              </a:rPr>
              <a:t>Δ</a:t>
            </a:r>
            <a:r>
              <a:rPr lang="el-GR" sz="1900" b="1" i="0" u="none" strike="noStrike" baseline="0" dirty="0" err="1">
                <a:solidFill>
                  <a:srgbClr val="211D1E"/>
                </a:solidFill>
                <a:latin typeface="Calibri" panose="020F0502020204030204" pitchFamily="34" charset="0"/>
              </a:rPr>
              <a:t>ρακόνιος</a:t>
            </a:r>
            <a:r>
              <a:rPr lang="el-GR" sz="1900" b="1" i="0" u="none" strike="noStrike" baseline="0" dirty="0">
                <a:solidFill>
                  <a:srgbClr val="211D1E"/>
                </a:solidFill>
                <a:latin typeface="Calibri" panose="020F0502020204030204" pitchFamily="34" charset="0"/>
              </a:rPr>
              <a:t> ή οζώδης μήνας </a:t>
            </a:r>
            <a:r>
              <a:rPr lang="el-GR" sz="1900" b="0" i="0" u="none" strike="noStrike" baseline="0" dirty="0">
                <a:solidFill>
                  <a:srgbClr val="211D1E"/>
                </a:solidFill>
                <a:latin typeface="Calibri" panose="020F0502020204030204" pitchFamily="34" charset="0"/>
              </a:rPr>
              <a:t>(</a:t>
            </a:r>
            <a:r>
              <a:rPr lang="el-GR" sz="1900" b="0" i="1" u="none" strike="noStrike" baseline="0" dirty="0" err="1">
                <a:solidFill>
                  <a:srgbClr val="211D1E"/>
                </a:solidFill>
                <a:latin typeface="Calibri" panose="020F0502020204030204" pitchFamily="34" charset="0"/>
              </a:rPr>
              <a:t>draconic</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or</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nodical</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month</a:t>
            </a:r>
            <a:r>
              <a:rPr lang="el-GR" sz="1900" b="0" i="0" u="none" strike="noStrike" baseline="0" dirty="0">
                <a:solidFill>
                  <a:srgbClr val="211D1E"/>
                </a:solidFill>
                <a:latin typeface="Calibri" panose="020F0502020204030204" pitchFamily="34" charset="0"/>
              </a:rPr>
              <a:t>) ισούται με 27,212220 ημερών (27 </a:t>
            </a:r>
            <a:r>
              <a:rPr lang="el-GR" sz="1900" b="0" i="0" u="none" strike="noStrike" baseline="0" dirty="0" err="1">
                <a:solidFill>
                  <a:srgbClr val="211D1E"/>
                </a:solidFill>
                <a:latin typeface="Calibri" panose="020F0502020204030204" pitchFamily="34" charset="0"/>
              </a:rPr>
              <a:t>days</a:t>
            </a:r>
            <a:r>
              <a:rPr lang="el-GR" sz="1900" b="0" i="0" u="none" strike="noStrike" baseline="0" dirty="0">
                <a:solidFill>
                  <a:srgbClr val="211D1E"/>
                </a:solidFill>
                <a:latin typeface="Calibri" panose="020F0502020204030204" pitchFamily="34" charset="0"/>
              </a:rPr>
              <a:t> 5 </a:t>
            </a:r>
            <a:r>
              <a:rPr lang="el-GR" sz="1900" b="0" i="0" u="none" strike="noStrike" baseline="0" dirty="0" err="1">
                <a:solidFill>
                  <a:srgbClr val="211D1E"/>
                </a:solidFill>
                <a:latin typeface="Calibri" panose="020F0502020204030204" pitchFamily="34" charset="0"/>
              </a:rPr>
              <a:t>hr</a:t>
            </a:r>
            <a:r>
              <a:rPr lang="el-GR" sz="1900" b="0" i="0" u="none" strike="noStrike" baseline="0" dirty="0">
                <a:solidFill>
                  <a:srgbClr val="211D1E"/>
                </a:solidFill>
                <a:latin typeface="Calibri" panose="020F0502020204030204" pitchFamily="34" charset="0"/>
              </a:rPr>
              <a:t> 5 </a:t>
            </a:r>
            <a:r>
              <a:rPr lang="el-GR" sz="1900" b="0" i="0" u="none" strike="noStrike" baseline="0" dirty="0" err="1">
                <a:solidFill>
                  <a:srgbClr val="211D1E"/>
                </a:solidFill>
                <a:latin typeface="Calibri" panose="020F0502020204030204" pitchFamily="34" charset="0"/>
              </a:rPr>
              <a:t>min</a:t>
            </a:r>
            <a:r>
              <a:rPr lang="el-GR" sz="1900" b="0" i="0" u="none" strike="noStrike" baseline="0" dirty="0">
                <a:solidFill>
                  <a:srgbClr val="211D1E"/>
                </a:solidFill>
                <a:latin typeface="Calibri" panose="020F0502020204030204" pitchFamily="34" charset="0"/>
              </a:rPr>
              <a:t> &amp; 35,8 </a:t>
            </a:r>
            <a:r>
              <a:rPr lang="el-GR" sz="1900" b="0" i="0" u="none" strike="noStrike" baseline="0" dirty="0" err="1">
                <a:solidFill>
                  <a:srgbClr val="211D1E"/>
                </a:solidFill>
                <a:latin typeface="Calibri" panose="020F0502020204030204" pitchFamily="34" charset="0"/>
              </a:rPr>
              <a:t>sec</a:t>
            </a:r>
            <a:r>
              <a:rPr lang="el-GR" sz="1900" b="0" i="0" u="none" strike="noStrike" baseline="0" dirty="0">
                <a:solidFill>
                  <a:srgbClr val="211D1E"/>
                </a:solidFill>
                <a:latin typeface="Calibri" panose="020F0502020204030204" pitchFamily="34" charset="0"/>
              </a:rPr>
              <a:t>) είναι ο χρόνος ανάμεσα στα περάσματα της Σελήνης από τον ίδιο κόμβο (δηλαδή, τα σημεία στα οποία η τροχιά της Σελήνης διασχίζει την εκλειπτική του Ήλιου). </a:t>
            </a:r>
          </a:p>
          <a:p>
            <a:pPr>
              <a:lnSpc>
                <a:spcPct val="100000"/>
              </a:lnSpc>
              <a:spcBef>
                <a:spcPts val="0"/>
              </a:spcBef>
              <a:spcAft>
                <a:spcPts val="300"/>
              </a:spcAft>
            </a:pPr>
            <a:r>
              <a:rPr lang="el-GR" sz="1900" b="0" i="0" u="none" strike="noStrike" baseline="0" dirty="0">
                <a:solidFill>
                  <a:srgbClr val="211D1E"/>
                </a:solidFill>
                <a:latin typeface="Calibri" panose="020F0502020204030204" pitchFamily="34" charset="0"/>
              </a:rPr>
              <a:t>H </a:t>
            </a:r>
            <a:r>
              <a:rPr lang="el-GR" sz="1900" b="1" i="0" u="none" strike="noStrike" baseline="0" dirty="0">
                <a:solidFill>
                  <a:srgbClr val="211D1E"/>
                </a:solidFill>
                <a:latin typeface="Calibri" panose="020F0502020204030204" pitchFamily="34" charset="0"/>
              </a:rPr>
              <a:t>ημερολογιακή περίοδος </a:t>
            </a:r>
            <a:r>
              <a:rPr lang="el-GR" sz="1900" b="0" i="0" u="none" strike="noStrike" baseline="0" dirty="0">
                <a:solidFill>
                  <a:srgbClr val="211D1E"/>
                </a:solidFill>
                <a:latin typeface="Calibri" panose="020F0502020204030204" pitchFamily="34" charset="0"/>
              </a:rPr>
              <a:t>(</a:t>
            </a:r>
            <a:r>
              <a:rPr lang="el-GR" sz="1900" b="0" i="1" u="none" strike="noStrike" baseline="0" dirty="0" err="1">
                <a:solidFill>
                  <a:srgbClr val="211D1E"/>
                </a:solidFill>
                <a:latin typeface="Calibri" panose="020F0502020204030204" pitchFamily="34" charset="0"/>
              </a:rPr>
              <a:t>calendrical</a:t>
            </a:r>
            <a:r>
              <a:rPr lang="el-GR" sz="1900" b="0" i="1" u="none" strike="noStrike" baseline="0" dirty="0">
                <a:solidFill>
                  <a:srgbClr val="211D1E"/>
                </a:solidFill>
                <a:latin typeface="Calibri" panose="020F0502020204030204" pitchFamily="34" charset="0"/>
              </a:rPr>
              <a:t> </a:t>
            </a:r>
            <a:r>
              <a:rPr lang="el-GR" sz="1900" b="0" i="1" u="none" strike="noStrike" baseline="0" dirty="0" err="1">
                <a:solidFill>
                  <a:srgbClr val="211D1E"/>
                </a:solidFill>
                <a:latin typeface="Calibri" panose="020F0502020204030204" pitchFamily="34" charset="0"/>
              </a:rPr>
              <a:t>period</a:t>
            </a:r>
            <a:r>
              <a:rPr lang="el-GR" sz="1900" b="0" i="0" u="none" strike="noStrike" baseline="0" dirty="0">
                <a:solidFill>
                  <a:srgbClr val="211D1E"/>
                </a:solidFill>
                <a:latin typeface="Calibri" panose="020F0502020204030204" pitchFamily="34" charset="0"/>
              </a:rPr>
              <a:t>) είναι ένας σεληνιακός μήνας, δηλαδή ο χρόνος που μεσολαβεί μεταξύ των διαδοχικών νέων </a:t>
            </a:r>
            <a:r>
              <a:rPr lang="el-GR" sz="1900" b="0" i="0" u="none" strike="noStrike" baseline="0" dirty="0" err="1">
                <a:solidFill>
                  <a:srgbClr val="211D1E"/>
                </a:solidFill>
                <a:latin typeface="Calibri" panose="020F0502020204030204" pitchFamily="34" charset="0"/>
              </a:rPr>
              <a:t>Σεληνών</a:t>
            </a:r>
            <a:r>
              <a:rPr lang="el-GR" sz="1900" b="0" i="0" u="none" strike="noStrike" baseline="0" dirty="0">
                <a:solidFill>
                  <a:srgbClr val="211D1E"/>
                </a:solidFill>
                <a:latin typeface="Calibri" panose="020F0502020204030204" pitchFamily="34" charset="0"/>
              </a:rPr>
              <a:t> (ή άλλων ίδιων φάσεων της Σελήνης). Το σύνολο 12 σεληνιακών μηνών, που αντιστοιχεί σε 354 ημέρες, συνθέτει ένα σεληνιακό έτος. Όπως είναι προφανές, το σεληνιακό έτος δεν μπορεί να συσχετιστεί επακριβώς με ένα ηλιακό έτος και η συνεχής χρήση του σεληνιακού μήνα στο Γρηγοριανό Ημερολόγιο της σύγχρονης εποχής οφείλεται στην ευκολία της ημερολογιακής διαίρεσης σε 12 μήνες.</a:t>
            </a:r>
          </a:p>
          <a:p>
            <a:pPr marL="0" indent="0" algn="just">
              <a:buNone/>
            </a:pPr>
            <a:endParaRPr lang="en-US" dirty="0"/>
          </a:p>
        </p:txBody>
      </p:sp>
    </p:spTree>
    <p:extLst>
      <p:ext uri="{BB962C8B-B14F-4D97-AF65-F5344CB8AC3E}">
        <p14:creationId xmlns:p14="http://schemas.microsoft.com/office/powerpoint/2010/main" val="3144962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64A86-1DB3-DE79-BD88-A189977391B0}"/>
              </a:ext>
            </a:extLst>
          </p:cNvPr>
          <p:cNvSpPr>
            <a:spLocks noGrp="1"/>
          </p:cNvSpPr>
          <p:nvPr>
            <p:ph idx="1"/>
          </p:nvPr>
        </p:nvSpPr>
        <p:spPr>
          <a:xfrm>
            <a:off x="838200" y="1825625"/>
            <a:ext cx="10515600" cy="2234932"/>
          </a:xfrm>
        </p:spPr>
        <p:txBody>
          <a:bodyPr>
            <a:normAutofit/>
          </a:bodyPr>
          <a:lstStyle/>
          <a:p>
            <a:pPr marL="0" indent="0">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βιβλιογραφικές και διαδικτυακές αναφορές δίνονται στο τέλος του Κεφαλαίου του Βιβλίου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		</a:t>
            </a:r>
            <a:r>
              <a:rPr lang="el-GR" sz="2000" b="1" dirty="0">
                <a:effectLst/>
                <a:latin typeface="Calibri" panose="020F0502020204030204" pitchFamily="34" charset="0"/>
                <a:ea typeface="Calibri" panose="020F0502020204030204" pitchFamily="34" charset="0"/>
                <a:cs typeface="Calibri" panose="020F0502020204030204" pitchFamily="34" charset="0"/>
              </a:rPr>
              <a:t>«Εισαγωγή στην Ωκεανογραφία ή Ωκεανολογία»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l-GR" sz="2000" dirty="0">
                <a:effectLst/>
                <a:latin typeface="Calibri" panose="020F0502020204030204" pitchFamily="34" charset="0"/>
                <a:ea typeface="Calibri" panose="020F0502020204030204" pitchFamily="34" charset="0"/>
                <a:cs typeface="Calibri" panose="020F0502020204030204" pitchFamily="34" charset="0"/>
              </a:rPr>
              <a:t>		του Καθηγητή Σεραφείμ Ε. Πούλου</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l-GR" sz="2000" dirty="0">
                <a:effectLst/>
                <a:latin typeface="Calibri" panose="020F0502020204030204" pitchFamily="34" charset="0"/>
                <a:ea typeface="Calibri" panose="020F0502020204030204" pitchFamily="34" charset="0"/>
                <a:cs typeface="Calibri" panose="020F0502020204030204" pitchFamily="34" charset="0"/>
              </a:rPr>
              <a:t>		Εκδόσεις ΔΙΣΙΓΜΑ, 2021</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28953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A2F993-6E25-445A-AC80-FBC92BAB0B3A}"/>
              </a:ext>
            </a:extLst>
          </p:cNvPr>
          <p:cNvSpPr txBox="1"/>
          <p:nvPr/>
        </p:nvSpPr>
        <p:spPr>
          <a:xfrm>
            <a:off x="102932" y="0"/>
            <a:ext cx="11669968" cy="2554545"/>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latin typeface="Calibri" panose="020F0502020204030204" pitchFamily="34" charset="0"/>
              </a:rPr>
              <a:t>Στην απλούστερη μορφή της, </a:t>
            </a:r>
            <a:r>
              <a:rPr lang="el-GR" sz="2000" b="1" i="0" u="none" strike="noStrike" baseline="0" dirty="0">
                <a:latin typeface="Calibri" panose="020F0502020204030204" pitchFamily="34" charset="0"/>
              </a:rPr>
              <a:t>η παλίρροια εμφανίζεται ως μια περιοδική ταλάντωση της επιφάνειας του νερού </a:t>
            </a:r>
            <a:r>
              <a:rPr lang="el-GR" sz="2000" b="0" i="0" u="none" strike="noStrike" baseline="0" dirty="0">
                <a:latin typeface="Calibri" panose="020F0502020204030204" pitchFamily="34" charset="0"/>
              </a:rPr>
              <a:t>με:</a:t>
            </a:r>
          </a:p>
          <a:p>
            <a:pPr marL="342900" indent="-342900" algn="just">
              <a:buFont typeface="Arial" panose="020B0604020202020204" pitchFamily="34" charset="0"/>
              <a:buChar char="•"/>
            </a:pPr>
            <a:r>
              <a:rPr lang="el-GR" sz="2000" b="0" i="0" u="none" strike="noStrike" baseline="0" dirty="0">
                <a:latin typeface="Calibri" panose="020F0502020204030204" pitchFamily="34" charset="0"/>
              </a:rPr>
              <a:t>τη μέγιστη ανύψωση της επιφάνειας του νερού που ονομάζεται </a:t>
            </a:r>
            <a:r>
              <a:rPr lang="el-GR" sz="2000" b="1" i="0" u="none" strike="noStrike" baseline="0" dirty="0">
                <a:latin typeface="Calibri" panose="020F0502020204030204" pitchFamily="34" charset="0"/>
              </a:rPr>
              <a:t>πλήμμη </a:t>
            </a:r>
            <a:r>
              <a:rPr lang="el-GR" sz="2000" b="0" i="0" u="none" strike="noStrike" baseline="0" dirty="0">
                <a:latin typeface="Calibri" panose="020F0502020204030204" pitchFamily="34" charset="0"/>
              </a:rPr>
              <a:t>(</a:t>
            </a:r>
            <a:r>
              <a:rPr lang="el-GR" sz="2000" b="0" i="1" u="none" strike="noStrike" baseline="0" dirty="0" err="1">
                <a:latin typeface="Calibri" panose="020F0502020204030204" pitchFamily="34" charset="0"/>
              </a:rPr>
              <a:t>high</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water</a:t>
            </a:r>
            <a:r>
              <a:rPr lang="el-GR" sz="2000" b="0" i="0" u="none" strike="noStrike" baseline="0" dirty="0">
                <a:latin typeface="Calibri" panose="020F0502020204030204" pitchFamily="34" charset="0"/>
              </a:rPr>
              <a:t>), </a:t>
            </a:r>
          </a:p>
          <a:p>
            <a:pPr marL="342900" indent="-342900" algn="just">
              <a:buFont typeface="Arial" panose="020B0604020202020204" pitchFamily="34" charset="0"/>
              <a:buChar char="•"/>
            </a:pPr>
            <a:r>
              <a:rPr lang="el-GR" sz="2000" dirty="0">
                <a:latin typeface="Calibri" panose="020F0502020204030204" pitchFamily="34" charset="0"/>
              </a:rPr>
              <a:t>τ</a:t>
            </a:r>
            <a:r>
              <a:rPr lang="el-GR" sz="2000" b="0" i="0" u="none" strike="noStrike" baseline="0" dirty="0">
                <a:latin typeface="Calibri" panose="020F0502020204030204" pitchFamily="34" charset="0"/>
              </a:rPr>
              <a:t>η μέγιστη ταπείνωση της ονομάζεται </a:t>
            </a:r>
            <a:r>
              <a:rPr lang="el-GR" sz="2000" b="1" i="0" u="none" strike="noStrike" baseline="0" dirty="0" err="1">
                <a:latin typeface="Calibri" panose="020F0502020204030204" pitchFamily="34" charset="0"/>
              </a:rPr>
              <a:t>ρηχία</a:t>
            </a:r>
            <a:r>
              <a:rPr lang="el-GR" sz="2000" b="1" i="0" u="none" strike="noStrike" baseline="0" dirty="0">
                <a:latin typeface="Calibri" panose="020F0502020204030204" pitchFamily="34" charset="0"/>
              </a:rPr>
              <a:t> </a:t>
            </a:r>
            <a:r>
              <a:rPr lang="el-GR" sz="2000" b="0" i="0" u="none" strike="noStrike" baseline="0" dirty="0">
                <a:latin typeface="Calibri" panose="020F0502020204030204" pitchFamily="34" charset="0"/>
              </a:rPr>
              <a:t>(</a:t>
            </a:r>
            <a:r>
              <a:rPr lang="el-GR" sz="2000" b="0" i="1" u="none" strike="noStrike" baseline="0" dirty="0" err="1">
                <a:latin typeface="Calibri" panose="020F0502020204030204" pitchFamily="34" charset="0"/>
              </a:rPr>
              <a:t>low</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water</a:t>
            </a:r>
            <a:r>
              <a:rPr lang="el-GR" sz="2000" b="0" i="0" u="none" strike="noStrike" baseline="0" dirty="0">
                <a:latin typeface="Calibri" panose="020F0502020204030204" pitchFamily="34" charset="0"/>
              </a:rPr>
              <a:t>) (Εικόνα 5.3).</a:t>
            </a:r>
          </a:p>
          <a:p>
            <a:pPr marL="342900" indent="-342900" algn="just">
              <a:buFont typeface="Arial" panose="020B0604020202020204" pitchFamily="34" charset="0"/>
              <a:buChar char="•"/>
            </a:pPr>
            <a:r>
              <a:rPr lang="el-GR" sz="2000" dirty="0">
                <a:latin typeface="Calibri" panose="020F0502020204030204" pitchFamily="34" charset="0"/>
              </a:rPr>
              <a:t>Οι </a:t>
            </a:r>
            <a:r>
              <a:rPr lang="el-GR" sz="2000" b="0" i="0" u="none" strike="noStrike" baseline="0" dirty="0">
                <a:latin typeface="Calibri" panose="020F0502020204030204" pitchFamily="34" charset="0"/>
              </a:rPr>
              <a:t>δυο αυτές ακραίες καταστάσεις της στάθμης ευρίσκονται πάνω και κάτω από τη </a:t>
            </a:r>
            <a:r>
              <a:rPr lang="el-GR" sz="2000" b="1" i="0" u="none" strike="noStrike" baseline="0" dirty="0">
                <a:latin typeface="Calibri" panose="020F0502020204030204" pitchFamily="34" charset="0"/>
              </a:rPr>
              <a:t>μέση στάθμη της θάλασσας </a:t>
            </a:r>
            <a:r>
              <a:rPr lang="el-GR" sz="2000" b="0" i="0" u="none" strike="noStrike" baseline="0" dirty="0">
                <a:latin typeface="Calibri" panose="020F0502020204030204" pitchFamily="34" charset="0"/>
              </a:rPr>
              <a:t>(</a:t>
            </a:r>
            <a:r>
              <a:rPr lang="el-GR" sz="2000" b="0" i="1" u="none" strike="noStrike" baseline="0" dirty="0">
                <a:latin typeface="Calibri" panose="020F0502020204030204" pitchFamily="34" charset="0"/>
              </a:rPr>
              <a:t>MSL: </a:t>
            </a:r>
            <a:r>
              <a:rPr lang="el-GR" sz="2000" b="0" i="1" u="none" strike="noStrike" baseline="0" dirty="0" err="1">
                <a:latin typeface="Calibri" panose="020F0502020204030204" pitchFamily="34" charset="0"/>
              </a:rPr>
              <a:t>mean</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sea</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level</a:t>
            </a:r>
            <a:r>
              <a:rPr lang="el-GR" sz="2000" b="0" i="0" u="none" strike="noStrike" baseline="0" dirty="0">
                <a:latin typeface="Calibri" panose="020F0502020204030204" pitchFamily="34" charset="0"/>
              </a:rPr>
              <a:t>), με τη διαφορά τους να καθορίζει το </a:t>
            </a:r>
            <a:r>
              <a:rPr lang="el-GR" sz="2000" b="1" i="0" u="none" strike="noStrike" baseline="0" dirty="0">
                <a:latin typeface="Calibri" panose="020F0502020204030204" pitchFamily="34" charset="0"/>
              </a:rPr>
              <a:t>εύρος της παλίρροιας </a:t>
            </a:r>
            <a:r>
              <a:rPr lang="el-GR" sz="2000" b="0" i="0" u="none" strike="noStrike" baseline="0" dirty="0">
                <a:latin typeface="Calibri" panose="020F0502020204030204" pitchFamily="34" charset="0"/>
              </a:rPr>
              <a:t>(</a:t>
            </a:r>
            <a:r>
              <a:rPr lang="el-GR" sz="2000" b="0" i="1" u="none" strike="noStrike" baseline="0" dirty="0" err="1">
                <a:latin typeface="Calibri" panose="020F0502020204030204" pitchFamily="34" charset="0"/>
              </a:rPr>
              <a:t>tidal</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range</a:t>
            </a:r>
            <a:r>
              <a:rPr lang="el-GR" sz="2000" b="0" i="0" u="none" strike="noStrike" baseline="0" dirty="0">
                <a:latin typeface="Calibri" panose="020F0502020204030204" pitchFamily="34" charset="0"/>
              </a:rPr>
              <a:t>). </a:t>
            </a:r>
          </a:p>
          <a:p>
            <a:pPr algn="just"/>
            <a:endParaRPr lang="el-GR" sz="2000" dirty="0">
              <a:latin typeface="Calibri" panose="020F0502020204030204" pitchFamily="34" charset="0"/>
            </a:endParaRPr>
          </a:p>
        </p:txBody>
      </p:sp>
      <p:pic>
        <p:nvPicPr>
          <p:cNvPr id="7" name="Picture 6">
            <a:extLst>
              <a:ext uri="{FF2B5EF4-FFF2-40B4-BE49-F238E27FC236}">
                <a16:creationId xmlns:a16="http://schemas.microsoft.com/office/drawing/2014/main" id="{52F2937E-9882-46C0-84A7-D73F4D2C8F44}"/>
              </a:ext>
            </a:extLst>
          </p:cNvPr>
          <p:cNvPicPr>
            <a:picLocks noChangeAspect="1"/>
          </p:cNvPicPr>
          <p:nvPr/>
        </p:nvPicPr>
        <p:blipFill>
          <a:blip r:embed="rId2"/>
          <a:stretch>
            <a:fillRect/>
          </a:stretch>
        </p:blipFill>
        <p:spPr>
          <a:xfrm>
            <a:off x="5324972" y="2488077"/>
            <a:ext cx="6447928" cy="4216545"/>
          </a:xfrm>
          <a:prstGeom prst="rect">
            <a:avLst/>
          </a:prstGeom>
        </p:spPr>
      </p:pic>
      <p:sp>
        <p:nvSpPr>
          <p:cNvPr id="9" name="TextBox 8">
            <a:extLst>
              <a:ext uri="{FF2B5EF4-FFF2-40B4-BE49-F238E27FC236}">
                <a16:creationId xmlns:a16="http://schemas.microsoft.com/office/drawing/2014/main" id="{7D42B4B7-5D92-4EC1-85E8-F0335383D0A1}"/>
              </a:ext>
            </a:extLst>
          </p:cNvPr>
          <p:cNvSpPr txBox="1"/>
          <p:nvPr/>
        </p:nvSpPr>
        <p:spPr>
          <a:xfrm>
            <a:off x="102932" y="2474863"/>
            <a:ext cx="4421443" cy="3785652"/>
          </a:xfrm>
          <a:prstGeom prst="rect">
            <a:avLst/>
          </a:prstGeom>
          <a:noFill/>
        </p:spPr>
        <p:txBody>
          <a:bodyPr wrap="square">
            <a:spAutoFit/>
          </a:bodyPr>
          <a:lstStyle/>
          <a:p>
            <a:pPr algn="just"/>
            <a:r>
              <a:rPr lang="el-GR" sz="2000" b="0" i="0" u="none" strike="noStrike" baseline="0" dirty="0">
                <a:latin typeface="Calibri" panose="020F0502020204030204" pitchFamily="34" charset="0"/>
              </a:rPr>
              <a:t>Η </a:t>
            </a:r>
            <a:r>
              <a:rPr lang="el-GR" sz="2000" b="1" i="0" u="none" strike="noStrike" baseline="0" dirty="0">
                <a:latin typeface="Calibri" panose="020F0502020204030204" pitchFamily="34" charset="0"/>
              </a:rPr>
              <a:t>περίοδος της παλίρροιας </a:t>
            </a:r>
            <a:r>
              <a:rPr lang="el-GR" sz="2000" b="0" i="0" u="none" strike="noStrike" baseline="0" dirty="0">
                <a:latin typeface="Calibri" panose="020F0502020204030204" pitchFamily="34" charset="0"/>
              </a:rPr>
              <a:t>(</a:t>
            </a:r>
            <a:r>
              <a:rPr lang="el-GR" sz="2000" b="0" i="1" u="none" strike="noStrike" baseline="0" dirty="0" err="1">
                <a:latin typeface="Calibri" panose="020F0502020204030204" pitchFamily="34" charset="0"/>
              </a:rPr>
              <a:t>tidal</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period</a:t>
            </a:r>
            <a:r>
              <a:rPr lang="el-GR" sz="2000" b="0" i="0" u="none" strike="noStrike" baseline="0" dirty="0">
                <a:latin typeface="Calibri" panose="020F0502020204030204" pitchFamily="34" charset="0"/>
              </a:rPr>
              <a:t>) είναι ο χρόνος που μεσολαβεί από μια πλήμμη έως την επόμενη και η οποία είναι 12,42 ώρες </a:t>
            </a:r>
            <a:r>
              <a:rPr lang="el-GR" sz="2000" b="1" i="1" u="none" strike="noStrike" baseline="0" dirty="0">
                <a:latin typeface="Calibri" panose="020F0502020204030204" pitchFamily="34" charset="0"/>
              </a:rPr>
              <a:t>(</a:t>
            </a:r>
            <a:r>
              <a:rPr lang="el-GR" sz="2000" b="1" i="1" u="none" strike="noStrike" baseline="0" dirty="0" err="1">
                <a:latin typeface="Calibri" panose="020F0502020204030204" pitchFamily="34" charset="0"/>
              </a:rPr>
              <a:t>ημι</a:t>
            </a:r>
            <a:r>
              <a:rPr lang="el-GR" sz="2000" b="1" i="1" u="none" strike="noStrike" baseline="0" dirty="0">
                <a:latin typeface="Calibri" panose="020F0502020204030204" pitchFamily="34" charset="0"/>
              </a:rPr>
              <a:t>-ημερήσια παλίρροια) για </a:t>
            </a:r>
            <a:r>
              <a:rPr lang="el-GR" sz="2000" b="0" i="0" u="none" strike="noStrike" baseline="0" dirty="0">
                <a:latin typeface="Calibri" panose="020F0502020204030204" pitchFamily="34" charset="0"/>
              </a:rPr>
              <a:t>τις περισσότερες θαλάσσιες περιοχές του κόσμου, αλλά μπορεί να είναι 24,84 ώρες </a:t>
            </a:r>
            <a:r>
              <a:rPr lang="el-GR" sz="2000" b="1" i="1" u="none" strike="noStrike" baseline="0" dirty="0">
                <a:latin typeface="Calibri" panose="020F0502020204030204" pitchFamily="34" charset="0"/>
              </a:rPr>
              <a:t>(ημερήσια παλίρροια) </a:t>
            </a:r>
            <a:r>
              <a:rPr lang="el-GR" sz="2000" b="0" i="0" u="none" strike="noStrike" baseline="0" dirty="0">
                <a:latin typeface="Calibri" panose="020F0502020204030204" pitchFamily="34" charset="0"/>
              </a:rPr>
              <a:t>για ορισμένες περιοχές. </a:t>
            </a:r>
          </a:p>
          <a:p>
            <a:pPr algn="just"/>
            <a:endParaRPr lang="el-GR" sz="2000" b="0" i="0" u="none" strike="noStrike" baseline="0" dirty="0">
              <a:latin typeface="Calibri" panose="020F0502020204030204" pitchFamily="34" charset="0"/>
            </a:endParaRPr>
          </a:p>
          <a:p>
            <a:pPr algn="just"/>
            <a:r>
              <a:rPr lang="el-GR" sz="2000" b="0" i="0" u="none" strike="noStrike" baseline="0" dirty="0">
                <a:latin typeface="Calibri" panose="020F0502020204030204" pitchFamily="34" charset="0"/>
              </a:rPr>
              <a:t>Η </a:t>
            </a:r>
            <a:r>
              <a:rPr lang="el-GR" sz="2000" b="1" i="0" u="none" strike="noStrike" baseline="0" dirty="0">
                <a:latin typeface="Calibri" panose="020F0502020204030204" pitchFamily="34" charset="0"/>
              </a:rPr>
              <a:t>παλιρροϊκή συχνότητα </a:t>
            </a:r>
            <a:r>
              <a:rPr lang="el-GR" sz="2000" b="0" i="0" u="none" strike="noStrike" baseline="0" dirty="0">
                <a:latin typeface="Calibri" panose="020F0502020204030204" pitchFamily="34" charset="0"/>
              </a:rPr>
              <a:t>(</a:t>
            </a:r>
            <a:r>
              <a:rPr lang="el-GR" sz="2000" b="0" i="1" u="none" strike="noStrike" baseline="0" dirty="0" err="1">
                <a:latin typeface="Calibri" panose="020F0502020204030204" pitchFamily="34" charset="0"/>
              </a:rPr>
              <a:t>tidal</a:t>
            </a:r>
            <a:r>
              <a:rPr lang="el-GR" sz="2000" b="0" i="1" u="none" strike="noStrike" baseline="0" dirty="0">
                <a:latin typeface="Calibri" panose="020F0502020204030204" pitchFamily="34" charset="0"/>
              </a:rPr>
              <a:t> </a:t>
            </a:r>
            <a:r>
              <a:rPr lang="el-GR" sz="2000" b="0" i="1" u="none" strike="noStrike" baseline="0" dirty="0" err="1">
                <a:latin typeface="Calibri" panose="020F0502020204030204" pitchFamily="34" charset="0"/>
              </a:rPr>
              <a:t>frequency</a:t>
            </a:r>
            <a:r>
              <a:rPr lang="el-GR" sz="2000" b="0" i="0" u="none" strike="noStrike" baseline="0" dirty="0">
                <a:latin typeface="Calibri" panose="020F0502020204030204" pitchFamily="34" charset="0"/>
              </a:rPr>
              <a:t>) είναι το αντίστροφο της παλιρροιακής περιόδου.</a:t>
            </a:r>
            <a:endParaRPr lang="en-US" sz="2000" dirty="0"/>
          </a:p>
        </p:txBody>
      </p:sp>
    </p:spTree>
    <p:extLst>
      <p:ext uri="{BB962C8B-B14F-4D97-AF65-F5344CB8AC3E}">
        <p14:creationId xmlns:p14="http://schemas.microsoft.com/office/powerpoint/2010/main" val="336602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1CD748-B63B-4161-A248-D7162DA7DA4D}"/>
              </a:ext>
            </a:extLst>
          </p:cNvPr>
          <p:cNvPicPr>
            <a:picLocks noGrp="1" noChangeAspect="1"/>
          </p:cNvPicPr>
          <p:nvPr>
            <p:ph idx="1"/>
          </p:nvPr>
        </p:nvPicPr>
        <p:blipFill>
          <a:blip r:embed="rId2"/>
          <a:stretch>
            <a:fillRect/>
          </a:stretch>
        </p:blipFill>
        <p:spPr>
          <a:xfrm>
            <a:off x="83524" y="668672"/>
            <a:ext cx="6659076" cy="4870481"/>
          </a:xfr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9DB1636-251A-43A4-81EC-BA2A48ADCFE9}"/>
                  </a:ext>
                </a:extLst>
              </p:cNvPr>
              <p:cNvSpPr txBox="1"/>
              <p:nvPr/>
            </p:nvSpPr>
            <p:spPr>
              <a:xfrm>
                <a:off x="8321874" y="898783"/>
                <a:ext cx="1609081" cy="863763"/>
              </a:xfrm>
              <a:prstGeom prst="rect">
                <a:avLst/>
              </a:prstGeom>
              <a:noFill/>
            </p:spPr>
            <p:txBody>
              <a:bodyPr wrap="square">
                <a:spAutoFit/>
              </a:bodyPr>
              <a:lstStyle/>
              <a:p>
                <a14:m>
                  <m:oMath xmlns:m="http://schemas.openxmlformats.org/officeDocument/2006/math">
                    <m:sSub>
                      <m:sSubPr>
                        <m:ctrlPr>
                          <a:rPr lang="en-US" sz="2000" b="1" i="1" smtClean="0">
                            <a:effectLst/>
                            <a:latin typeface="Cambria Math" panose="02040503050406030204" pitchFamily="18" charset="0"/>
                            <a:cs typeface="Calibri" panose="020F0502020204030204" pitchFamily="34" charset="0"/>
                          </a:rPr>
                        </m:ctrlPr>
                      </m:sSubPr>
                      <m:e>
                        <m:r>
                          <a:rPr lang="en-US" sz="2000" b="1" i="1">
                            <a:effectLst/>
                            <a:latin typeface="Cambria Math" panose="02040503050406030204" pitchFamily="18" charset="0"/>
                            <a:ea typeface="Calibri" panose="020F0502020204030204" pitchFamily="34" charset="0"/>
                            <a:cs typeface="Calibri" panose="020F0502020204030204" pitchFamily="34" charset="0"/>
                          </a:rPr>
                          <m:t>𝑮</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effectLst/>
                        <a:latin typeface="Cambria Math" panose="02040503050406030204" pitchFamily="18" charset="0"/>
                        <a:ea typeface="Calibri" panose="020F0502020204030204" pitchFamily="34" charset="0"/>
                        <a:cs typeface="Calibri" panose="020F0502020204030204" pitchFamily="34" charset="0"/>
                      </a:rPr>
                      <m:t>=</m:t>
                    </m:r>
                    <m:r>
                      <a:rPr lang="el-GR" sz="2000" b="1" i="1">
                        <a:effectLst/>
                        <a:latin typeface="Cambria Math" panose="02040503050406030204" pitchFamily="18" charset="0"/>
                        <a:ea typeface="Calibri" panose="020F0502020204030204" pitchFamily="34" charset="0"/>
                        <a:cs typeface="Calibri" panose="020F0502020204030204" pitchFamily="34" charset="0"/>
                      </a:rPr>
                      <m:t>𝑮</m:t>
                    </m:r>
                    <m:r>
                      <a:rPr lang="el-GR" sz="2000" b="1" i="1">
                        <a:effectLst/>
                        <a:latin typeface="Cambria Math" panose="02040503050406030204" pitchFamily="18" charset="0"/>
                        <a:ea typeface="Calibri" panose="020F0502020204030204" pitchFamily="34" charset="0"/>
                        <a:cs typeface="Calibri" panose="020F0502020204030204" pitchFamily="34" charset="0"/>
                      </a:rPr>
                      <m:t> ·</m:t>
                    </m:r>
                    <m:f>
                      <m:fPr>
                        <m:ctrlPr>
                          <a:rPr lang="en-US" sz="2000" b="1" i="1">
                            <a:effectLst/>
                            <a:latin typeface="Cambria Math" panose="02040503050406030204" pitchFamily="18" charset="0"/>
                            <a:cs typeface="Calibri" panose="020F0502020204030204" pitchFamily="34" charset="0"/>
                          </a:rPr>
                        </m:ctrlPr>
                      </m:fPr>
                      <m:num>
                        <m:sSub>
                          <m:sSubPr>
                            <m:ctrlPr>
                              <a:rPr lang="en-US" sz="2000" b="1" i="1">
                                <a:effectLst/>
                                <a:latin typeface="Cambria Math" panose="02040503050406030204" pitchFamily="18" charset="0"/>
                                <a:cs typeface="Calibri" panose="020F0502020204030204" pitchFamily="34" charset="0"/>
                              </a:rPr>
                            </m:ctrlPr>
                          </m:sSubPr>
                          <m:e>
                            <m:r>
                              <a:rPr lang="el-GR" sz="2000" b="1" i="1">
                                <a:effectLst/>
                                <a:latin typeface="Cambria Math" panose="02040503050406030204" pitchFamily="18" charset="0"/>
                                <a:ea typeface="Calibri" panose="020F0502020204030204" pitchFamily="34" charset="0"/>
                                <a:cs typeface="Calibri" panose="020F0502020204030204" pitchFamily="34" charset="0"/>
                              </a:rPr>
                              <m:t>𝑴</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𝑺</m:t>
                            </m:r>
                          </m:sub>
                        </m:sSub>
                      </m:num>
                      <m:den>
                        <m:sSubSup>
                          <m:sSubSupPr>
                            <m:ctrlPr>
                              <a:rPr lang="en-US" sz="2000" b="1" i="1">
                                <a:effectLst/>
                                <a:latin typeface="Cambria Math" panose="02040503050406030204" pitchFamily="18" charset="0"/>
                                <a:cs typeface="Calibri" panose="020F0502020204030204" pitchFamily="34" charset="0"/>
                              </a:rPr>
                            </m:ctrlPr>
                          </m:sSubSupPr>
                          <m:e>
                            <m:r>
                              <a:rPr lang="el-GR" sz="2000" b="1" i="1">
                                <a:effectLst/>
                                <a:latin typeface="Cambria Math" panose="02040503050406030204" pitchFamily="18" charset="0"/>
                                <a:ea typeface="Calibri" panose="020F0502020204030204" pitchFamily="34" charset="0"/>
                                <a:cs typeface="Calibri" panose="020F0502020204030204" pitchFamily="34" charset="0"/>
                              </a:rPr>
                              <m:t>𝒓</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𝑺</m:t>
                            </m:r>
                          </m:sub>
                          <m:sup>
                            <m:r>
                              <a:rPr lang="el-GR" sz="2000" b="1" i="1">
                                <a:effectLst/>
                                <a:latin typeface="Cambria Math" panose="02040503050406030204" pitchFamily="18" charset="0"/>
                                <a:ea typeface="Calibri" panose="020F0502020204030204" pitchFamily="34" charset="0"/>
                                <a:cs typeface="Calibri" panose="020F0502020204030204" pitchFamily="34" charset="0"/>
                              </a:rPr>
                              <m:t>𝟐</m:t>
                            </m:r>
                          </m:sup>
                        </m:sSubSup>
                      </m:den>
                    </m:f>
                  </m:oMath>
                </a14:m>
                <a:r>
                  <a:rPr lang="el-GR" sz="1800" dirty="0">
                    <a:effectLst/>
                    <a:latin typeface="Calibri" panose="020F0502020204030204" pitchFamily="34" charset="0"/>
                    <a:ea typeface="Times New Roman" panose="02020603050405020304" pitchFamily="18" charset="0"/>
                  </a:rPr>
                  <a:t>	</a:t>
                </a:r>
                <a:endParaRPr lang="en-US" dirty="0"/>
              </a:p>
            </p:txBody>
          </p:sp>
        </mc:Choice>
        <mc:Fallback xmlns="">
          <p:sp>
            <p:nvSpPr>
              <p:cNvPr id="11" name="TextBox 10">
                <a:extLst>
                  <a:ext uri="{FF2B5EF4-FFF2-40B4-BE49-F238E27FC236}">
                    <a16:creationId xmlns:a16="http://schemas.microsoft.com/office/drawing/2014/main" id="{09DB1636-251A-43A4-81EC-BA2A48ADCFE9}"/>
                  </a:ext>
                </a:extLst>
              </p:cNvPr>
              <p:cNvSpPr txBox="1">
                <a:spLocks noRot="1" noChangeAspect="1" noMove="1" noResize="1" noEditPoints="1" noAdjustHandles="1" noChangeArrowheads="1" noChangeShapeType="1" noTextEdit="1"/>
              </p:cNvSpPr>
              <p:nvPr/>
            </p:nvSpPr>
            <p:spPr>
              <a:xfrm>
                <a:off x="8321874" y="898783"/>
                <a:ext cx="1609081" cy="863763"/>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F1A0A3C1-C6D9-4249-ACE9-79DD544B8105}"/>
              </a:ext>
            </a:extLst>
          </p:cNvPr>
          <p:cNvSpPr txBox="1"/>
          <p:nvPr/>
        </p:nvSpPr>
        <p:spPr>
          <a:xfrm>
            <a:off x="6705600" y="1581107"/>
            <a:ext cx="5486400" cy="2361416"/>
          </a:xfrm>
          <a:prstGeom prst="rect">
            <a:avLst/>
          </a:prstGeom>
          <a:noFill/>
        </p:spPr>
        <p:txBody>
          <a:bodyPr wrap="square">
            <a:spAutoFit/>
          </a:bodyPr>
          <a:lstStyle/>
          <a:p>
            <a:pPr>
              <a:lnSpc>
                <a:spcPct val="107000"/>
              </a:lnSpc>
              <a:spcAft>
                <a:spcPts val="800"/>
              </a:spcAft>
            </a:pPr>
            <a:r>
              <a:rPr lang="el-GR" sz="2000" dirty="0">
                <a:latin typeface="Calibri" panose="020F0502020204030204" pitchFamily="34" charset="0"/>
                <a:ea typeface="Calibri" panose="020F0502020204030204" pitchFamily="34" charset="0"/>
                <a:cs typeface="Calibri" panose="020F0502020204030204" pitchFamily="34" charset="0"/>
              </a:rPr>
              <a:t>ό</a:t>
            </a:r>
            <a:r>
              <a:rPr lang="el-GR" sz="2000" dirty="0">
                <a:effectLst/>
                <a:latin typeface="Calibri" panose="020F0502020204030204" pitchFamily="34" charset="0"/>
                <a:ea typeface="Calibri" panose="020F0502020204030204" pitchFamily="34" charset="0"/>
                <a:cs typeface="Calibri" panose="020F0502020204030204" pitchFamily="34" charset="0"/>
              </a:rPr>
              <a:t>που,</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M</a:t>
            </a:r>
            <a:r>
              <a:rPr lang="en-US" sz="2000" baseline="-25000" dirty="0">
                <a:effectLst/>
                <a:latin typeface="Calibri" panose="020F0502020204030204" pitchFamily="34" charset="0"/>
                <a:ea typeface="Calibri" panose="020F0502020204030204" pitchFamily="34" charset="0"/>
                <a:cs typeface="Calibri" panose="020F0502020204030204" pitchFamily="34" charset="0"/>
              </a:rPr>
              <a:t>S</a:t>
            </a:r>
            <a:r>
              <a:rPr lang="el-GR" sz="2000" dirty="0">
                <a:effectLst/>
                <a:latin typeface="Calibri" panose="020F0502020204030204" pitchFamily="34" charset="0"/>
                <a:ea typeface="Calibri" panose="020F0502020204030204" pitchFamily="34" charset="0"/>
                <a:cs typeface="Calibri" panose="020F0502020204030204" pitchFamily="34" charset="0"/>
              </a:rPr>
              <a:t>) είναι η μάζα του ήλιου (= 1,989 10</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30</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kg</a:t>
            </a:r>
            <a:r>
              <a:rPr lang="el-GR" sz="20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n-US" sz="2000" dirty="0">
                <a:effectLst/>
                <a:latin typeface="Calibri" panose="020F0502020204030204" pitchFamily="34" charset="0"/>
                <a:ea typeface="Calibri" panose="020F0502020204030204" pitchFamily="34" charset="0"/>
                <a:cs typeface="Calibri" panose="020F0502020204030204" pitchFamily="34" charset="0"/>
              </a:rPr>
              <a:t>G</a:t>
            </a:r>
            <a:r>
              <a:rPr lang="el-GR" sz="2000" dirty="0">
                <a:effectLst/>
                <a:latin typeface="Calibri" panose="020F0502020204030204" pitchFamily="34" charset="0"/>
                <a:ea typeface="Calibri" panose="020F0502020204030204" pitchFamily="34" charset="0"/>
                <a:cs typeface="Calibri" panose="020F0502020204030204" pitchFamily="34" charset="0"/>
              </a:rPr>
              <a:t>) η παγκόσμια σταθερά βαρύτητας (=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6,674·10</a:t>
            </a:r>
            <a:r>
              <a:rPr lang="el-GR"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N·m</a:t>
            </a:r>
            <a:r>
              <a:rPr lang="el-GR"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/kg</a:t>
            </a:r>
            <a:r>
              <a:rPr lang="el-GR" sz="2000" dirty="0">
                <a:effectLst/>
                <a:latin typeface="Calibri" panose="020F0502020204030204" pitchFamily="34" charset="0"/>
                <a:ea typeface="Calibri" panose="020F0502020204030204" pitchFamily="34" charset="0"/>
                <a:cs typeface="Calibri" panose="020F0502020204030204" pitchFamily="34" charset="0"/>
              </a:rPr>
              <a:t>) και </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n-US" sz="2000" dirty="0" err="1">
                <a:effectLst/>
                <a:latin typeface="Calibri" panose="020F0502020204030204" pitchFamily="34" charset="0"/>
                <a:ea typeface="Calibri" panose="020F0502020204030204" pitchFamily="34" charset="0"/>
                <a:cs typeface="Calibri" panose="020F0502020204030204" pitchFamily="34" charset="0"/>
              </a:rPr>
              <a:t>r</a:t>
            </a:r>
            <a:r>
              <a:rPr lang="en-US" sz="2000" baseline="-25000" dirty="0" err="1">
                <a:effectLst/>
                <a:latin typeface="Calibri" panose="020F0502020204030204" pitchFamily="34" charset="0"/>
                <a:ea typeface="Calibri" panose="020F0502020204030204" pitchFamily="34" charset="0"/>
                <a:cs typeface="Calibri" panose="020F0502020204030204" pitchFamily="34" charset="0"/>
              </a:rPr>
              <a:t>S</a:t>
            </a:r>
            <a:r>
              <a:rPr lang="el-GR" sz="2000" dirty="0">
                <a:effectLst/>
                <a:latin typeface="Calibri" panose="020F0502020204030204" pitchFamily="34" charset="0"/>
                <a:ea typeface="Calibri" panose="020F0502020204030204" pitchFamily="34" charset="0"/>
                <a:cs typeface="Calibri" panose="020F0502020204030204" pitchFamily="34" charset="0"/>
              </a:rPr>
              <a:t>) η  απόσταση μεταξύ κέντρων μάζας </a:t>
            </a:r>
            <a:r>
              <a:rPr lang="en-US" sz="2000" dirty="0">
                <a:effectLst/>
                <a:latin typeface="Calibri" panose="020F0502020204030204" pitchFamily="34" charset="0"/>
                <a:ea typeface="Calibri" panose="020F0502020204030204" pitchFamily="34" charset="0"/>
                <a:cs typeface="Calibri" panose="020F0502020204030204" pitchFamily="34" charset="0"/>
              </a:rPr>
              <a:t>H</a:t>
            </a:r>
            <a:r>
              <a:rPr lang="el-GR" sz="2000" dirty="0" err="1">
                <a:effectLst/>
                <a:latin typeface="Calibri" panose="020F0502020204030204" pitchFamily="34" charset="0"/>
                <a:ea typeface="Calibri" panose="020F0502020204030204" pitchFamily="34" charset="0"/>
                <a:cs typeface="Calibri" panose="020F0502020204030204" pitchFamily="34" charset="0"/>
              </a:rPr>
              <a:t>λίου</a:t>
            </a:r>
            <a:r>
              <a:rPr lang="el-GR" sz="2000" dirty="0">
                <a:effectLst/>
                <a:latin typeface="Calibri" panose="020F0502020204030204" pitchFamily="34" charset="0"/>
                <a:ea typeface="Calibri" panose="020F0502020204030204" pitchFamily="34" charset="0"/>
                <a:cs typeface="Calibri" panose="020F0502020204030204" pitchFamily="34" charset="0"/>
              </a:rPr>
              <a:t> και Γης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149.597.871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A22A30D-4E95-40F2-AB9E-D4F5329BB85E}"/>
                  </a:ext>
                </a:extLst>
              </p:cNvPr>
              <p:cNvSpPr txBox="1"/>
              <p:nvPr/>
            </p:nvSpPr>
            <p:spPr>
              <a:xfrm>
                <a:off x="7389567" y="4435360"/>
                <a:ext cx="3133725" cy="8129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effectLst/>
                              <a:latin typeface="Cambria Math" panose="02040503050406030204" pitchFamily="18" charset="0"/>
                              <a:cs typeface="Calibri" panose="020F0502020204030204" pitchFamily="34" charset="0"/>
                            </a:rPr>
                          </m:ctrlPr>
                        </m:fPr>
                        <m:num>
                          <m:sSub>
                            <m:sSubPr>
                              <m:ctrlPr>
                                <a:rPr lang="en-US" sz="2000" b="1" i="1">
                                  <a:effectLst/>
                                  <a:latin typeface="Cambria Math" panose="02040503050406030204" pitchFamily="18" charset="0"/>
                                  <a:cs typeface="Calibri" panose="020F0502020204030204" pitchFamily="34" charset="0"/>
                                </a:rPr>
                              </m:ctrlPr>
                            </m:sSubPr>
                            <m:e>
                              <m:r>
                                <a:rPr lang="en-US" sz="2000" b="1" i="1">
                                  <a:effectLst/>
                                  <a:latin typeface="Cambria Math" panose="02040503050406030204" pitchFamily="18" charset="0"/>
                                  <a:ea typeface="Calibri" panose="020F0502020204030204" pitchFamily="34" charset="0"/>
                                  <a:cs typeface="Calibri" panose="020F0502020204030204" pitchFamily="34" charset="0"/>
                                </a:rPr>
                                <m:t>𝑮</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𝑺</m:t>
                              </m:r>
                            </m:sub>
                          </m:sSub>
                        </m:num>
                        <m:den>
                          <m:sSub>
                            <m:sSubPr>
                              <m:ctrlPr>
                                <a:rPr lang="en-US" sz="2000" b="1" i="1">
                                  <a:effectLst/>
                                  <a:latin typeface="Cambria Math" panose="02040503050406030204" pitchFamily="18" charset="0"/>
                                  <a:cs typeface="Calibri" panose="020F0502020204030204" pitchFamily="34" charset="0"/>
                                </a:rPr>
                              </m:ctrlPr>
                            </m:sSubPr>
                            <m:e>
                              <m:r>
                                <a:rPr lang="el-GR" sz="2000" b="1" i="1">
                                  <a:effectLst/>
                                  <a:latin typeface="Cambria Math" panose="02040503050406030204" pitchFamily="18" charset="0"/>
                                  <a:ea typeface="Calibri" panose="020F0502020204030204" pitchFamily="34" charset="0"/>
                                  <a:cs typeface="Calibri" panose="020F0502020204030204" pitchFamily="34" charset="0"/>
                                </a:rPr>
                                <m:t>𝑮</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𝑴</m:t>
                              </m:r>
                            </m:sub>
                          </m:sSub>
                        </m:den>
                      </m:f>
                      <m:r>
                        <a:rPr lang="el-GR" sz="2000" b="1" i="1">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effectLst/>
                              <a:latin typeface="Cambria Math" panose="02040503050406030204" pitchFamily="18" charset="0"/>
                              <a:cs typeface="Calibri" panose="020F0502020204030204" pitchFamily="34" charset="0"/>
                            </a:rPr>
                          </m:ctrlPr>
                        </m:fPr>
                        <m:num>
                          <m:sSub>
                            <m:sSubPr>
                              <m:ctrlPr>
                                <a:rPr lang="en-US" sz="2000" b="1" i="1">
                                  <a:effectLst/>
                                  <a:latin typeface="Cambria Math" panose="02040503050406030204" pitchFamily="18" charset="0"/>
                                  <a:cs typeface="Calibri" panose="020F0502020204030204" pitchFamily="34" charset="0"/>
                                </a:rPr>
                              </m:ctrlPr>
                            </m:sSubPr>
                            <m:e>
                              <m:r>
                                <a:rPr lang="el-GR" sz="2000" b="1" i="1">
                                  <a:effectLst/>
                                  <a:latin typeface="Cambria Math" panose="02040503050406030204" pitchFamily="18" charset="0"/>
                                  <a:ea typeface="Calibri" panose="020F0502020204030204" pitchFamily="34" charset="0"/>
                                  <a:cs typeface="Calibri" panose="020F0502020204030204" pitchFamily="34" charset="0"/>
                                </a:rPr>
                                <m:t>𝜧</m:t>
                              </m:r>
                            </m:e>
                            <m:sub>
                              <m:r>
                                <a:rPr lang="en-US" sz="2000" b="1" i="1">
                                  <a:effectLst/>
                                  <a:latin typeface="Cambria Math" panose="02040503050406030204" pitchFamily="18" charset="0"/>
                                  <a:ea typeface="Calibri" panose="020F0502020204030204" pitchFamily="34" charset="0"/>
                                  <a:cs typeface="Calibri" panose="020F0502020204030204" pitchFamily="34" charset="0"/>
                                </a:rPr>
                                <m:t>𝒔</m:t>
                              </m:r>
                            </m:sub>
                          </m:sSub>
                          <m:sSubSup>
                            <m:sSubSupPr>
                              <m:ctrlPr>
                                <a:rPr lang="en-US" sz="2000" b="1" i="1">
                                  <a:effectLst/>
                                  <a:latin typeface="Cambria Math" panose="02040503050406030204" pitchFamily="18" charset="0"/>
                                  <a:cs typeface="Calibri" panose="020F0502020204030204" pitchFamily="34" charset="0"/>
                                </a:rPr>
                              </m:ctrlPr>
                            </m:sSubSupPr>
                            <m:e>
                              <m:r>
                                <a:rPr lang="el-GR" sz="2000" b="1" i="1">
                                  <a:effectLst/>
                                  <a:latin typeface="Cambria Math" panose="02040503050406030204" pitchFamily="18" charset="0"/>
                                  <a:ea typeface="Calibri" panose="020F0502020204030204" pitchFamily="34" charset="0"/>
                                  <a:cs typeface="Calibri" panose="020F0502020204030204" pitchFamily="34" charset="0"/>
                                </a:rPr>
                                <m:t>·</m:t>
                              </m:r>
                              <m:r>
                                <a:rPr lang="el-GR" sz="2000" b="1" i="1">
                                  <a:effectLst/>
                                  <a:latin typeface="Cambria Math" panose="02040503050406030204" pitchFamily="18" charset="0"/>
                                  <a:ea typeface="Calibri" panose="020F0502020204030204" pitchFamily="34" charset="0"/>
                                  <a:cs typeface="Calibri" panose="020F0502020204030204" pitchFamily="34" charset="0"/>
                                </a:rPr>
                                <m:t>𝒓</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𝑴</m:t>
                              </m:r>
                            </m:sub>
                            <m:sup>
                              <m:r>
                                <a:rPr lang="el-GR" sz="2000" b="1" i="1">
                                  <a:effectLst/>
                                  <a:latin typeface="Cambria Math" panose="02040503050406030204" pitchFamily="18" charset="0"/>
                                  <a:ea typeface="Calibri" panose="020F0502020204030204" pitchFamily="34" charset="0"/>
                                  <a:cs typeface="Calibri" panose="020F0502020204030204" pitchFamily="34" charset="0"/>
                                </a:rPr>
                                <m:t>𝟐</m:t>
                              </m:r>
                            </m:sup>
                          </m:sSubSup>
                        </m:num>
                        <m:den>
                          <m:sSub>
                            <m:sSubPr>
                              <m:ctrlPr>
                                <a:rPr lang="en-US" sz="2000" b="1" i="1">
                                  <a:effectLst/>
                                  <a:latin typeface="Cambria Math" panose="02040503050406030204" pitchFamily="18" charset="0"/>
                                  <a:cs typeface="Calibri" panose="020F0502020204030204" pitchFamily="34" charset="0"/>
                                </a:rPr>
                              </m:ctrlPr>
                            </m:sSubPr>
                            <m:e>
                              <m:r>
                                <a:rPr lang="el-GR" sz="2000" b="1" i="1">
                                  <a:effectLst/>
                                  <a:latin typeface="Cambria Math" panose="02040503050406030204" pitchFamily="18" charset="0"/>
                                  <a:ea typeface="Calibri" panose="020F0502020204030204" pitchFamily="34" charset="0"/>
                                  <a:cs typeface="Calibri" panose="020F0502020204030204" pitchFamily="34" charset="0"/>
                                </a:rPr>
                                <m:t>𝑴</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𝑴</m:t>
                              </m:r>
                              <m:r>
                                <a:rPr lang="el-GR" sz="2000" b="1" i="1">
                                  <a:effectLst/>
                                  <a:latin typeface="Cambria Math" panose="02040503050406030204" pitchFamily="18" charset="0"/>
                                  <a:ea typeface="Calibri" panose="020F0502020204030204" pitchFamily="34" charset="0"/>
                                  <a:cs typeface="Calibri" panose="020F0502020204030204" pitchFamily="34" charset="0"/>
                                </a:rPr>
                                <m:t> </m:t>
                              </m:r>
                            </m:sub>
                          </m:sSub>
                          <m:r>
                            <a:rPr lang="el-GR" sz="2000" b="1" i="1">
                              <a:effectLst/>
                              <a:latin typeface="Cambria Math" panose="02040503050406030204" pitchFamily="18" charset="0"/>
                              <a:ea typeface="Calibri" panose="020F0502020204030204" pitchFamily="34" charset="0"/>
                              <a:cs typeface="Calibri" panose="020F0502020204030204" pitchFamily="34" charset="0"/>
                            </a:rPr>
                            <m:t>·</m:t>
                          </m:r>
                          <m:sSubSup>
                            <m:sSubSupPr>
                              <m:ctrlPr>
                                <a:rPr lang="en-US" sz="2000" b="1" i="1">
                                  <a:effectLst/>
                                  <a:latin typeface="Cambria Math" panose="02040503050406030204" pitchFamily="18" charset="0"/>
                                  <a:cs typeface="Calibri" panose="020F0502020204030204" pitchFamily="34" charset="0"/>
                                </a:rPr>
                              </m:ctrlPr>
                            </m:sSubSupPr>
                            <m:e>
                              <m:r>
                                <a:rPr lang="el-GR" sz="2000" b="1" i="1">
                                  <a:effectLst/>
                                  <a:latin typeface="Cambria Math" panose="02040503050406030204" pitchFamily="18" charset="0"/>
                                  <a:ea typeface="Calibri" panose="020F0502020204030204" pitchFamily="34" charset="0"/>
                                  <a:cs typeface="Calibri" panose="020F0502020204030204" pitchFamily="34" charset="0"/>
                                </a:rPr>
                                <m:t>𝒓</m:t>
                              </m:r>
                            </m:e>
                            <m:sub>
                              <m:r>
                                <a:rPr lang="el-GR" sz="2000" b="1" i="1">
                                  <a:effectLst/>
                                  <a:latin typeface="Cambria Math" panose="02040503050406030204" pitchFamily="18" charset="0"/>
                                  <a:ea typeface="Calibri" panose="020F0502020204030204" pitchFamily="34" charset="0"/>
                                  <a:cs typeface="Calibri" panose="020F0502020204030204" pitchFamily="34" charset="0"/>
                                </a:rPr>
                                <m:t>𝑺</m:t>
                              </m:r>
                            </m:sub>
                            <m:sup>
                              <m:r>
                                <a:rPr lang="el-GR" sz="2000" b="1" i="1">
                                  <a:effectLst/>
                                  <a:latin typeface="Cambria Math" panose="02040503050406030204" pitchFamily="18" charset="0"/>
                                  <a:ea typeface="Calibri" panose="020F0502020204030204" pitchFamily="34" charset="0"/>
                                  <a:cs typeface="Calibri" panose="020F0502020204030204" pitchFamily="34" charset="0"/>
                                </a:rPr>
                                <m:t>𝟐</m:t>
                              </m:r>
                            </m:sup>
                          </m:sSubSup>
                        </m:den>
                      </m:f>
                      <m:r>
                        <a:rPr lang="el-GR" sz="2000" b="1" i="1">
                          <a:effectLst/>
                          <a:latin typeface="Cambria Math" panose="02040503050406030204" pitchFamily="18" charset="0"/>
                          <a:ea typeface="Calibri" panose="020F0502020204030204" pitchFamily="34" charset="0"/>
                          <a:cs typeface="Calibri" panose="020F0502020204030204" pitchFamily="34" charset="0"/>
                        </a:rPr>
                        <m:t>=</m:t>
                      </m:r>
                      <m:r>
                        <a:rPr lang="el-GR" sz="2000" b="1" i="1">
                          <a:effectLst/>
                          <a:latin typeface="Cambria Math" panose="02040503050406030204" pitchFamily="18" charset="0"/>
                          <a:ea typeface="Calibri" panose="020F0502020204030204" pitchFamily="34" charset="0"/>
                          <a:cs typeface="Calibri" panose="020F0502020204030204" pitchFamily="34" charset="0"/>
                        </a:rPr>
                        <m:t>𝟏𝟕𝟖</m:t>
                      </m:r>
                      <m:r>
                        <a:rPr lang="el-GR" sz="2000" b="1" i="1">
                          <a:effectLst/>
                          <a:latin typeface="Cambria Math" panose="02040503050406030204" pitchFamily="18" charset="0"/>
                          <a:ea typeface="Calibri" panose="020F0502020204030204" pitchFamily="34" charset="0"/>
                          <a:cs typeface="Calibri" panose="020F0502020204030204" pitchFamily="34" charset="0"/>
                        </a:rPr>
                        <m:t> </m:t>
                      </m:r>
                    </m:oMath>
                  </m:oMathPara>
                </a14:m>
                <a:endParaRPr lang="en-US" sz="2000" b="1" dirty="0"/>
              </a:p>
            </p:txBody>
          </p:sp>
        </mc:Choice>
        <mc:Fallback xmlns="">
          <p:sp>
            <p:nvSpPr>
              <p:cNvPr id="15" name="TextBox 14">
                <a:extLst>
                  <a:ext uri="{FF2B5EF4-FFF2-40B4-BE49-F238E27FC236}">
                    <a16:creationId xmlns:a16="http://schemas.microsoft.com/office/drawing/2014/main" id="{6A22A30D-4E95-40F2-AB9E-D4F5329BB85E}"/>
                  </a:ext>
                </a:extLst>
              </p:cNvPr>
              <p:cNvSpPr txBox="1">
                <a:spLocks noRot="1" noChangeAspect="1" noMove="1" noResize="1" noEditPoints="1" noAdjustHandles="1" noChangeArrowheads="1" noChangeShapeType="1" noTextEdit="1"/>
              </p:cNvSpPr>
              <p:nvPr/>
            </p:nvSpPr>
            <p:spPr>
              <a:xfrm>
                <a:off x="7389567" y="4435360"/>
                <a:ext cx="3133725" cy="81291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103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3075C8-CA16-4B8B-B751-AEDA08D50898}"/>
              </a:ext>
            </a:extLst>
          </p:cNvPr>
          <p:cNvPicPr>
            <a:picLocks noChangeAspect="1"/>
          </p:cNvPicPr>
          <p:nvPr/>
        </p:nvPicPr>
        <p:blipFill rotWithShape="1">
          <a:blip r:embed="rId2"/>
          <a:srcRect l="6465" r="6185"/>
          <a:stretch/>
        </p:blipFill>
        <p:spPr>
          <a:xfrm>
            <a:off x="134011" y="734199"/>
            <a:ext cx="7479229" cy="466389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F9CC76-CE47-446C-981F-26E1E9135E8A}"/>
                  </a:ext>
                </a:extLst>
              </p:cNvPr>
              <p:cNvSpPr txBox="1"/>
              <p:nvPr/>
            </p:nvSpPr>
            <p:spPr>
              <a:xfrm>
                <a:off x="5276686" y="3664143"/>
                <a:ext cx="5631543" cy="1848648"/>
              </a:xfrm>
              <a:prstGeom prst="rect">
                <a:avLst/>
              </a:prstGeom>
              <a:noFill/>
            </p:spPr>
            <p:txBody>
              <a:bodyPr wrap="square">
                <a:spAutoFit/>
              </a:bodyPr>
              <a:lstStyle/>
              <a:p>
                <a:pPr marL="630555">
                  <a:lnSpc>
                    <a:spcPct val="107000"/>
                  </a:lnSpc>
                  <a:spcAft>
                    <a:spcPts val="8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Σημείο Α: 	</a:t>
                </a:r>
                <a14:m>
                  <m:oMath xmlns:m="http://schemas.openxmlformats.org/officeDocument/2006/math">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𝑮</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𝜜</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𝑮</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num>
                      <m:den>
                        <m:sSup>
                          <m:s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𝑹</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𝒓</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𝑬</m:t>
                                    </m:r>
                                  </m:sub>
                                </m:sSub>
                              </m:e>
                            </m:d>
                          </m:e>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sup>
                        </m:sSup>
                      </m:den>
                    </m:f>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630555">
                  <a:lnSpc>
                    <a:spcPct val="107000"/>
                  </a:lnSpc>
                  <a:spcAft>
                    <a:spcPts val="800"/>
                  </a:spcAft>
                </a:pPr>
                <a:r>
                  <a:rPr lang="el-GR" sz="2000" b="1"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Σημείο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𝑮</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p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𝑨</m:t>
                        </m:r>
                      </m:e>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up>
                    </m:s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𝑮</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num>
                      <m:den>
                        <m:sSup>
                          <m:s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𝑹</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𝒓</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𝑬</m:t>
                                    </m:r>
                                  </m:sub>
                                </m:sSub>
                              </m:e>
                            </m:d>
                          </m:e>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sup>
                        </m:sSup>
                      </m:den>
                    </m:f>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630555">
                  <a:lnSpc>
                    <a:spcPct val="107000"/>
                  </a:lnSpc>
                  <a:spcAft>
                    <a:spcPts val="800"/>
                  </a:spcAft>
                </a:pPr>
                <a:r>
                  <a:rPr lang="el-GR" sz="2000" b="1"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Σημεία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και Β’:  </a:t>
                </a:r>
                <a14:m>
                  <m:oMath xmlns:m="http://schemas.openxmlformats.org/officeDocument/2006/math">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𝑮</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𝜝</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p>
                      <m:s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p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𝜝</m:t>
                        </m:r>
                      </m:e>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up>
                    </m:s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𝑮</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num>
                      <m:den>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𝑹</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𝒓</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𝑬</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den>
                    </m:f>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1FF9CC76-CE47-446C-981F-26E1E9135E8A}"/>
                  </a:ext>
                </a:extLst>
              </p:cNvPr>
              <p:cNvSpPr txBox="1">
                <a:spLocks noRot="1" noChangeAspect="1" noMove="1" noResize="1" noEditPoints="1" noAdjustHandles="1" noChangeArrowheads="1" noChangeShapeType="1" noTextEdit="1"/>
              </p:cNvSpPr>
              <p:nvPr/>
            </p:nvSpPr>
            <p:spPr>
              <a:xfrm>
                <a:off x="5276686" y="3664143"/>
                <a:ext cx="5631543" cy="1848648"/>
              </a:xfrm>
              <a:prstGeom prst="rect">
                <a:avLst/>
              </a:prstGeom>
              <a:blipFill>
                <a:blip r:embed="rId3"/>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84E532A-3C6E-4F74-AE2D-B09B99C78057}"/>
              </a:ext>
            </a:extLst>
          </p:cNvPr>
          <p:cNvSpPr txBox="1"/>
          <p:nvPr/>
        </p:nvSpPr>
        <p:spPr>
          <a:xfrm>
            <a:off x="5876761" y="5785164"/>
            <a:ext cx="6315239" cy="1065676"/>
          </a:xfrm>
          <a:prstGeom prst="rect">
            <a:avLst/>
          </a:prstGeom>
          <a:noFill/>
        </p:spPr>
        <p:txBody>
          <a:bodyPr wrap="square">
            <a:spAutoFit/>
          </a:bodyPr>
          <a:lstStyle/>
          <a:p>
            <a:pPr>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όπου,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παγκόσμια σταθερά της βαρύτητάς,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n-US" sz="20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απόσταση μεταξύ του κέντρου της μάζας της γης από το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κεντρο</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της μάζας του ήλιου και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n-US" sz="20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η ακτίνα της γης.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6515AAE-5CAF-4384-BB81-464C47C11EFC}"/>
              </a:ext>
            </a:extLst>
          </p:cNvPr>
          <p:cNvSpPr txBox="1"/>
          <p:nvPr/>
        </p:nvSpPr>
        <p:spPr>
          <a:xfrm>
            <a:off x="3733800" y="272534"/>
            <a:ext cx="5360975" cy="461665"/>
          </a:xfrm>
          <a:prstGeom prst="rect">
            <a:avLst/>
          </a:prstGeom>
          <a:noFill/>
        </p:spPr>
        <p:txBody>
          <a:bodyPr wrap="square">
            <a:spAutoFit/>
          </a:bodyPr>
          <a:lstStyle/>
          <a:p>
            <a:r>
              <a:rPr lang="el-GR" sz="2400" b="1" dirty="0">
                <a:solidFill>
                  <a:srgbClr val="000000"/>
                </a:solidFill>
                <a:latin typeface="Calibri" panose="020F0502020204030204" pitchFamily="34" charset="0"/>
                <a:ea typeface="Calibri" panose="020F0502020204030204" pitchFamily="34" charset="0"/>
              </a:rPr>
              <a:t>Η</a:t>
            </a:r>
            <a:r>
              <a:rPr lang="el-GR" sz="2400" b="1" dirty="0">
                <a:solidFill>
                  <a:srgbClr val="000000"/>
                </a:solidFill>
                <a:effectLst/>
                <a:latin typeface="Calibri" panose="020F0502020204030204" pitchFamily="34" charset="0"/>
                <a:ea typeface="Calibri" panose="020F0502020204030204" pitchFamily="34" charset="0"/>
              </a:rPr>
              <a:t> </a:t>
            </a:r>
            <a:r>
              <a:rPr lang="el-GR" sz="2400" b="1" dirty="0" err="1">
                <a:solidFill>
                  <a:srgbClr val="000000"/>
                </a:solidFill>
                <a:effectLst/>
                <a:latin typeface="Calibri" panose="020F0502020204030204" pitchFamily="34" charset="0"/>
                <a:ea typeface="Calibri" panose="020F0502020204030204" pitchFamily="34" charset="0"/>
              </a:rPr>
              <a:t>βαρυτική</a:t>
            </a:r>
            <a:r>
              <a:rPr lang="el-GR" sz="2400" b="1" dirty="0">
                <a:solidFill>
                  <a:srgbClr val="000000"/>
                </a:solidFill>
                <a:effectLst/>
                <a:latin typeface="Calibri" panose="020F0502020204030204" pitchFamily="34" charset="0"/>
                <a:ea typeface="Calibri" panose="020F0502020204030204" pitchFamily="34" charset="0"/>
              </a:rPr>
              <a:t> έλξη που εξασκεί ο Ήλιος </a:t>
            </a:r>
            <a:r>
              <a:rPr lang="el-GR" sz="2400" b="1" dirty="0">
                <a:effectLst/>
                <a:latin typeface="Calibri" panose="020F0502020204030204" pitchFamily="34" charset="0"/>
                <a:ea typeface="Calibri" panose="020F0502020204030204" pitchFamily="34" charset="0"/>
              </a:rPr>
              <a:t> </a:t>
            </a:r>
            <a:endParaRPr lang="en-US" sz="2400" b="1" dirty="0"/>
          </a:p>
        </p:txBody>
      </p:sp>
    </p:spTree>
    <p:extLst>
      <p:ext uri="{BB962C8B-B14F-4D97-AF65-F5344CB8AC3E}">
        <p14:creationId xmlns:p14="http://schemas.microsoft.com/office/powerpoint/2010/main" val="147034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C17EA1-DB40-479F-BB1B-C47D03F826E1}"/>
              </a:ext>
            </a:extLst>
          </p:cNvPr>
          <p:cNvPicPr>
            <a:picLocks noChangeAspect="1"/>
          </p:cNvPicPr>
          <p:nvPr/>
        </p:nvPicPr>
        <p:blipFill>
          <a:blip r:embed="rId2"/>
          <a:stretch>
            <a:fillRect/>
          </a:stretch>
        </p:blipFill>
        <p:spPr>
          <a:xfrm>
            <a:off x="2456789" y="227659"/>
            <a:ext cx="6526221" cy="411026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B7BB95E-B4F7-44B0-93EC-C174909BF0C5}"/>
                  </a:ext>
                </a:extLst>
              </p:cNvPr>
              <p:cNvSpPr txBox="1"/>
              <p:nvPr/>
            </p:nvSpPr>
            <p:spPr>
              <a:xfrm>
                <a:off x="209550" y="4326384"/>
                <a:ext cx="4056715" cy="1753622"/>
              </a:xfrm>
              <a:prstGeom prst="rect">
                <a:avLst/>
              </a:prstGeom>
              <a:noFill/>
            </p:spPr>
            <p:txBody>
              <a:bodyPr wrap="square">
                <a:spAutoFit/>
              </a:bodyPr>
              <a:lstStyle/>
              <a:p>
                <a:pPr algn="ctr">
                  <a:lnSpc>
                    <a:spcPct val="107000"/>
                  </a:lnSpc>
                  <a:spcAft>
                    <a:spcPts val="800"/>
                  </a:spcAft>
                </a:pPr>
                <a14:m>
                  <m:oMath xmlns:m="http://schemas.openxmlformats.org/officeDocument/2006/math">
                    <m:sSub>
                      <m:sSubPr>
                        <m:ctrlPr>
                          <a:rPr lang="en-US" sz="2000" b="1" i="1" smtClean="0">
                            <a:effectLst/>
                            <a:latin typeface="Cambria Math" panose="02040503050406030204" pitchFamily="18" charset="0"/>
                            <a:ea typeface="Calibri" panose="020F0502020204030204" pitchFamily="34" charset="0"/>
                            <a:cs typeface="Calibri" panose="020F0502020204030204" pitchFamily="34" charset="0"/>
                          </a:rPr>
                        </m:ctrlPr>
                      </m:sSubPr>
                      <m:e>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𝑭</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𝑮</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pPr>
                          <m:e>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𝒓</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𝑬</m:t>
                                </m:r>
                              </m:sub>
                            </m:sSub>
                          </m:e>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sup>
                        </m:sSup>
                      </m:num>
                      <m:den>
                        <m:sSubSup>
                          <m:sSub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Sup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𝑹</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𝟑</m:t>
                            </m:r>
                          </m:sup>
                        </m:sSubSup>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d>
                      <m:d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d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unc>
                          <m:func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uncPr>
                          <m:fName>
                            <m:sSup>
                              <m:s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p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𝒄𝒐𝒔</m:t>
                                </m:r>
                              </m:e>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sup>
                            </m:sSup>
                          </m:fName>
                          <m:e>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𝒂</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e>
                        </m:func>
                      </m:e>
                    </m:d>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𝑭</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𝑮</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pPr>
                          <m:e>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𝒓</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𝑬</m:t>
                                </m:r>
                              </m:sub>
                            </m:sSub>
                          </m:e>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sup>
                        </m:sSup>
                      </m:num>
                      <m:den>
                        <m:sSubSup>
                          <m:sSub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Sup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𝑹</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sub>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𝟑</m:t>
                            </m:r>
                          </m:sup>
                        </m:sSubSup>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d>
                      <m:d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d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unc>
                          <m:func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uncPr>
                          <m:fName>
                            <m:sSup>
                              <m:sSup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p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𝒄𝒐𝒔</m:t>
                                </m:r>
                              </m:e>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sup>
                            </m:sSup>
                          </m:fName>
                          <m:e>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𝒂</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e>
                        </m:func>
                      </m:e>
                    </m:d>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B7BB95E-B4F7-44B0-93EC-C174909BF0C5}"/>
                  </a:ext>
                </a:extLst>
              </p:cNvPr>
              <p:cNvSpPr txBox="1">
                <a:spLocks noRot="1" noChangeAspect="1" noMove="1" noResize="1" noEditPoints="1" noAdjustHandles="1" noChangeArrowheads="1" noChangeShapeType="1" noTextEdit="1"/>
              </p:cNvSpPr>
              <p:nvPr/>
            </p:nvSpPr>
            <p:spPr>
              <a:xfrm>
                <a:off x="209550" y="4326384"/>
                <a:ext cx="4056715" cy="1753622"/>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8260989-3A9F-4946-AFEF-0C74D9CE49E5}"/>
              </a:ext>
            </a:extLst>
          </p:cNvPr>
          <p:cNvSpPr txBox="1"/>
          <p:nvPr/>
        </p:nvSpPr>
        <p:spPr>
          <a:xfrm>
            <a:off x="304800" y="5920893"/>
            <a:ext cx="11753850" cy="671915"/>
          </a:xfrm>
          <a:prstGeom prst="rect">
            <a:avLst/>
          </a:prstGeom>
          <a:noFill/>
        </p:spPr>
        <p:txBody>
          <a:bodyPr wrap="square">
            <a:spAutoFit/>
          </a:bodyPr>
          <a:lstStyle/>
          <a:p>
            <a:pPr>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Στις οποίες,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α</a:t>
            </a:r>
            <a:r>
              <a:rPr lang="el-GR" sz="18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Μ</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(α</a:t>
            </a:r>
            <a:r>
              <a:rPr lang="en-US" sz="1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είναι οι γωνίες που σχηματίζουν με τη κατακόρυφο (ζενίθ) στις αντίστοιχες καμπύλες των γεωγραφικών πλατών,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η απόσταση του σημείου Ρ από το κέντρο της Γης (Ο) που ισούται με την ακτίνα της γης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n-US" sz="1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F8C798-FD4A-4169-8713-1261957FFC6D}"/>
                  </a:ext>
                </a:extLst>
              </p:cNvPr>
              <p:cNvSpPr txBox="1"/>
              <p:nvPr/>
            </p:nvSpPr>
            <p:spPr>
              <a:xfrm>
                <a:off x="5024438" y="4535543"/>
                <a:ext cx="6143624" cy="1121974"/>
              </a:xfrm>
              <a:prstGeom prst="rect">
                <a:avLst/>
              </a:prstGeom>
              <a:noFill/>
            </p:spPr>
            <p:txBody>
              <a:bodyPr wrap="square">
                <a:spAutoFit/>
              </a:bodyPr>
              <a:lstStyle/>
              <a:p>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Επίσης διαιρώντας τη παλιρροιακή δύναμη της σελήνης προς τη παλιρροιακή δύναμη:  </a:t>
                </a:r>
                <a:endParaRPr lang="el-GR" sz="1800" i="1" dirty="0">
                  <a:effectLst/>
                  <a:latin typeface="Cambria Math" panose="02040503050406030204" pitchFamily="18" charset="0"/>
                  <a:ea typeface="Calibri" panose="020F0502020204030204" pitchFamily="34" charset="0"/>
                  <a:cs typeface="Calibri" panose="020F0502020204030204" pitchFamily="34" charset="0"/>
                </a:endParaRPr>
              </a:p>
              <a:p>
                <a:pPr algn="ct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𝑭</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𝑴</m:t>
                            </m:r>
                          </m:sub>
                        </m:sSub>
                      </m:num>
                      <m:den>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𝑭</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den>
                    </m:f>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2,174 </a:t>
                </a:r>
                <a:endParaRPr lang="en-US" sz="2000" b="1" dirty="0"/>
              </a:p>
            </p:txBody>
          </p:sp>
        </mc:Choice>
        <mc:Fallback xmlns="">
          <p:sp>
            <p:nvSpPr>
              <p:cNvPr id="15" name="TextBox 14">
                <a:extLst>
                  <a:ext uri="{FF2B5EF4-FFF2-40B4-BE49-F238E27FC236}">
                    <a16:creationId xmlns:a16="http://schemas.microsoft.com/office/drawing/2014/main" id="{F8F8C798-FD4A-4169-8713-1261957FFC6D}"/>
                  </a:ext>
                </a:extLst>
              </p:cNvPr>
              <p:cNvSpPr txBox="1">
                <a:spLocks noRot="1" noChangeAspect="1" noMove="1" noResize="1" noEditPoints="1" noAdjustHandles="1" noChangeArrowheads="1" noChangeShapeType="1" noTextEdit="1"/>
              </p:cNvSpPr>
              <p:nvPr/>
            </p:nvSpPr>
            <p:spPr>
              <a:xfrm>
                <a:off x="5024438" y="4535543"/>
                <a:ext cx="6143624" cy="1121974"/>
              </a:xfrm>
              <a:prstGeom prst="rect">
                <a:avLst/>
              </a:prstGeom>
              <a:blipFill>
                <a:blip r:embed="rId4"/>
                <a:stretch>
                  <a:fillRect l="-794" t="-2717" b="-543"/>
                </a:stretch>
              </a:blipFill>
            </p:spPr>
            <p:txBody>
              <a:bodyPr/>
              <a:lstStyle/>
              <a:p>
                <a:r>
                  <a:rPr lang="en-US">
                    <a:noFill/>
                  </a:rPr>
                  <a:t> </a:t>
                </a:r>
              </a:p>
            </p:txBody>
          </p:sp>
        </mc:Fallback>
      </mc:AlternateContent>
    </p:spTree>
    <p:extLst>
      <p:ext uri="{BB962C8B-B14F-4D97-AF65-F5344CB8AC3E}">
        <p14:creationId xmlns:p14="http://schemas.microsoft.com/office/powerpoint/2010/main" val="390387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C5E37E-8287-4877-AD41-3855E5484314}"/>
              </a:ext>
            </a:extLst>
          </p:cNvPr>
          <p:cNvPicPr>
            <a:picLocks noChangeAspect="1"/>
          </p:cNvPicPr>
          <p:nvPr/>
        </p:nvPicPr>
        <p:blipFill>
          <a:blip r:embed="rId2"/>
          <a:stretch>
            <a:fillRect/>
          </a:stretch>
        </p:blipFill>
        <p:spPr>
          <a:xfrm>
            <a:off x="154759" y="417862"/>
            <a:ext cx="5578383" cy="5702962"/>
          </a:xfrm>
          <a:prstGeom prst="rect">
            <a:avLst/>
          </a:prstGeom>
        </p:spPr>
      </p:pic>
      <p:sp>
        <p:nvSpPr>
          <p:cNvPr id="7" name="TextBox 6">
            <a:extLst>
              <a:ext uri="{FF2B5EF4-FFF2-40B4-BE49-F238E27FC236}">
                <a16:creationId xmlns:a16="http://schemas.microsoft.com/office/drawing/2014/main" id="{7EDCA4BF-1FDC-4BBD-BF06-D76B463FF5C9}"/>
              </a:ext>
            </a:extLst>
          </p:cNvPr>
          <p:cNvSpPr txBox="1"/>
          <p:nvPr/>
        </p:nvSpPr>
        <p:spPr>
          <a:xfrm>
            <a:off x="5878286" y="0"/>
            <a:ext cx="6313714" cy="6817251"/>
          </a:xfrm>
          <a:prstGeom prst="rect">
            <a:avLst/>
          </a:prstGeom>
          <a:noFill/>
        </p:spPr>
        <p:txBody>
          <a:bodyPr wrap="square">
            <a:spAutoFit/>
          </a:bodyPr>
          <a:lstStyle/>
          <a:p>
            <a:r>
              <a:rPr lang="el-GR" sz="1900" dirty="0">
                <a:effectLst/>
                <a:latin typeface="Calibri" panose="020F0502020204030204" pitchFamily="34" charset="0"/>
                <a:ea typeface="Calibri" panose="020F0502020204030204" pitchFamily="34" charset="0"/>
              </a:rPr>
              <a:t>Όταν ο Ήλιος είναι βόρεια ή νότια του ισημερινού, ένας πόλος της πλήμμης (στη περίπτωση στατική παλίρροια) βρίσκεται βόρεια και το άλλο είναι νότια του ισημερινού, όπως φαίνεται στο Εικόνα </a:t>
            </a:r>
            <a:r>
              <a:rPr lang="el-GR" sz="1900" dirty="0" err="1">
                <a:effectLst/>
                <a:latin typeface="Calibri" panose="020F0502020204030204" pitchFamily="34" charset="0"/>
                <a:ea typeface="Calibri" panose="020F0502020204030204" pitchFamily="34" charset="0"/>
              </a:rPr>
              <a:t>β,γ</a:t>
            </a:r>
            <a:r>
              <a:rPr lang="el-GR" sz="1900" dirty="0">
                <a:effectLst/>
                <a:latin typeface="Calibri" panose="020F0502020204030204" pitchFamily="34" charset="0"/>
                <a:ea typeface="Calibri" panose="020F0502020204030204" pitchFamily="34" charset="0"/>
              </a:rPr>
              <a:t>. Σε αυτές τις περιπτώσεις, ένας παρατηρητής που κινείται γύρω από τη γη στον ισημερινό θα </a:t>
            </a:r>
            <a:r>
              <a:rPr lang="el-GR" sz="1900" dirty="0" err="1">
                <a:effectLst/>
                <a:latin typeface="Calibri" panose="020F0502020204030204" pitchFamily="34" charset="0"/>
                <a:ea typeface="Calibri" panose="020F0502020204030204" pitchFamily="34" charset="0"/>
              </a:rPr>
              <a:t>εξακολου-θούσε</a:t>
            </a:r>
            <a:r>
              <a:rPr lang="el-GR" sz="1900" dirty="0">
                <a:effectLst/>
                <a:latin typeface="Calibri" panose="020F0502020204030204" pitchFamily="34" charset="0"/>
                <a:ea typeface="Calibri" panose="020F0502020204030204" pitchFamily="34" charset="0"/>
              </a:rPr>
              <a:t> να βιώνει δύο ίσης στάθμης </a:t>
            </a:r>
            <a:r>
              <a:rPr lang="el-GR" sz="1900" b="1" dirty="0">
                <a:effectLst/>
                <a:latin typeface="Calibri" panose="020F0502020204030204" pitchFamily="34" charset="0"/>
                <a:ea typeface="Calibri" panose="020F0502020204030204" pitchFamily="34" charset="0"/>
              </a:rPr>
              <a:t>πλήμμες συζυγιών</a:t>
            </a:r>
            <a:r>
              <a:rPr lang="el-GR" sz="1900" dirty="0">
                <a:effectLst/>
                <a:latin typeface="Calibri" panose="020F0502020204030204" pitchFamily="34" charset="0"/>
                <a:ea typeface="Calibri" panose="020F0502020204030204" pitchFamily="34" charset="0"/>
              </a:rPr>
              <a:t> </a:t>
            </a:r>
            <a:r>
              <a:rPr lang="el-GR" sz="1900" i="1" dirty="0">
                <a:effectLst/>
                <a:latin typeface="Calibri" panose="020F0502020204030204" pitchFamily="34" charset="0"/>
                <a:ea typeface="Calibri" panose="020F0502020204030204" pitchFamily="34" charset="0"/>
              </a:rPr>
              <a:t>(</a:t>
            </a:r>
            <a:r>
              <a:rPr lang="en-US" sz="1900" i="1" dirty="0">
                <a:effectLst/>
                <a:latin typeface="Calibri" panose="020F0502020204030204" pitchFamily="34" charset="0"/>
                <a:ea typeface="Calibri" panose="020F0502020204030204" pitchFamily="34" charset="0"/>
              </a:rPr>
              <a:t>HWS</a:t>
            </a:r>
            <a:r>
              <a:rPr lang="el-GR" sz="1900" i="1" dirty="0">
                <a:effectLst/>
                <a:latin typeface="Calibri" panose="020F0502020204030204" pitchFamily="34" charset="0"/>
                <a:ea typeface="Calibri" panose="020F0502020204030204" pitchFamily="34" charset="0"/>
              </a:rPr>
              <a:t>: </a:t>
            </a:r>
            <a:r>
              <a:rPr lang="en-US" sz="1900" i="1" dirty="0">
                <a:effectLst/>
                <a:latin typeface="Calibri" panose="020F0502020204030204" pitchFamily="34" charset="0"/>
                <a:ea typeface="Calibri" panose="020F0502020204030204" pitchFamily="34" charset="0"/>
              </a:rPr>
              <a:t>spring high water</a:t>
            </a:r>
            <a:r>
              <a:rPr lang="el-GR" sz="1900" i="1" dirty="0">
                <a:effectLst/>
                <a:latin typeface="Calibri" panose="020F0502020204030204" pitchFamily="34" charset="0"/>
                <a:ea typeface="Calibri" panose="020F0502020204030204" pitchFamily="34" charset="0"/>
              </a:rPr>
              <a:t>)</a:t>
            </a:r>
            <a:r>
              <a:rPr lang="el-GR" sz="1900" dirty="0">
                <a:effectLst/>
                <a:latin typeface="Calibri" panose="020F0502020204030204" pitchFamily="34" charset="0"/>
                <a:ea typeface="Calibri" panose="020F0502020204030204" pitchFamily="34" charset="0"/>
              </a:rPr>
              <a:t> ανά ημέρα και δύο ίσης ταπείνωσης </a:t>
            </a:r>
            <a:r>
              <a:rPr lang="el-GR" sz="1900" b="1" dirty="0" err="1">
                <a:effectLst/>
                <a:latin typeface="Calibri" panose="020F0502020204030204" pitchFamily="34" charset="0"/>
                <a:ea typeface="Calibri" panose="020F0502020204030204" pitchFamily="34" charset="0"/>
              </a:rPr>
              <a:t>ρηχίες</a:t>
            </a:r>
            <a:r>
              <a:rPr lang="el-GR" sz="1900" b="1" dirty="0">
                <a:effectLst/>
                <a:latin typeface="Calibri" panose="020F0502020204030204" pitchFamily="34" charset="0"/>
                <a:ea typeface="Calibri" panose="020F0502020204030204" pitchFamily="34" charset="0"/>
              </a:rPr>
              <a:t> συζυγιών</a:t>
            </a:r>
            <a:r>
              <a:rPr lang="el-GR" sz="1900" dirty="0">
                <a:effectLst/>
                <a:latin typeface="Calibri" panose="020F0502020204030204" pitchFamily="34" charset="0"/>
                <a:ea typeface="Calibri" panose="020F0502020204030204" pitchFamily="34" charset="0"/>
              </a:rPr>
              <a:t> </a:t>
            </a:r>
            <a:r>
              <a:rPr lang="el-GR" sz="1900" i="1" dirty="0">
                <a:effectLst/>
                <a:latin typeface="Calibri" panose="020F0502020204030204" pitchFamily="34" charset="0"/>
                <a:ea typeface="Calibri" panose="020F0502020204030204" pitchFamily="34" charset="0"/>
              </a:rPr>
              <a:t>(</a:t>
            </a:r>
            <a:r>
              <a:rPr lang="en-US" sz="1900" i="1" dirty="0">
                <a:effectLst/>
                <a:latin typeface="Calibri" panose="020F0502020204030204" pitchFamily="34" charset="0"/>
                <a:ea typeface="Calibri" panose="020F0502020204030204" pitchFamily="34" charset="0"/>
              </a:rPr>
              <a:t>LWS</a:t>
            </a:r>
            <a:r>
              <a:rPr lang="el-GR" sz="1900" i="1" dirty="0">
                <a:effectLst/>
                <a:latin typeface="Calibri" panose="020F0502020204030204" pitchFamily="34" charset="0"/>
                <a:ea typeface="Calibri" panose="020F0502020204030204" pitchFamily="34" charset="0"/>
              </a:rPr>
              <a:t>: </a:t>
            </a:r>
            <a:r>
              <a:rPr lang="en-US" sz="1900" i="1" dirty="0">
                <a:effectLst/>
                <a:latin typeface="Calibri" panose="020F0502020204030204" pitchFamily="34" charset="0"/>
                <a:ea typeface="Calibri" panose="020F0502020204030204" pitchFamily="34" charset="0"/>
              </a:rPr>
              <a:t>spring low water</a:t>
            </a:r>
            <a:r>
              <a:rPr lang="el-GR" sz="1900" i="1" dirty="0">
                <a:effectLst/>
                <a:latin typeface="Calibri" panose="020F0502020204030204" pitchFamily="34" charset="0"/>
                <a:ea typeface="Calibri" panose="020F0502020204030204" pitchFamily="34" charset="0"/>
              </a:rPr>
              <a:t>)</a:t>
            </a:r>
            <a:r>
              <a:rPr lang="el-GR" sz="1900" dirty="0">
                <a:effectLst/>
                <a:latin typeface="Calibri" panose="020F0502020204030204" pitchFamily="34" charset="0"/>
                <a:ea typeface="Calibri" panose="020F0502020204030204" pitchFamily="34" charset="0"/>
              </a:rPr>
              <a:t> ανά ημέρα, αν και η πλήμμη συζυγιών δεν θα ήταν τόσο υψηλή όσο στην περίπτωση (α). Επιπλέον, ένας παρατηρητής σε βόρειο γεωγραφικό πλάτος θα βιώσει </a:t>
            </a:r>
            <a:r>
              <a:rPr lang="el-GR" sz="1900" b="1" dirty="0">
                <a:effectLst/>
                <a:latin typeface="Calibri" panose="020F0502020204030204" pitchFamily="34" charset="0"/>
                <a:ea typeface="Calibri" panose="020F0502020204030204" pitchFamily="34" charset="0"/>
              </a:rPr>
              <a:t>ανώτερη πλήμμη</a:t>
            </a:r>
            <a:r>
              <a:rPr lang="el-GR" sz="1900" dirty="0">
                <a:effectLst/>
                <a:latin typeface="Calibri" panose="020F0502020204030204" pitchFamily="34" charset="0"/>
                <a:ea typeface="Calibri" panose="020F0502020204030204" pitchFamily="34" charset="0"/>
              </a:rPr>
              <a:t> </a:t>
            </a:r>
            <a:r>
              <a:rPr lang="el-GR" sz="1900" i="1" dirty="0">
                <a:effectLst/>
                <a:latin typeface="Calibri" panose="020F0502020204030204" pitchFamily="34" charset="0"/>
                <a:ea typeface="Calibri" panose="020F0502020204030204" pitchFamily="34" charset="0"/>
              </a:rPr>
              <a:t>(</a:t>
            </a:r>
            <a:r>
              <a:rPr lang="en-US" sz="1900" i="1" dirty="0">
                <a:effectLst/>
                <a:latin typeface="Calibri" panose="020F0502020204030204" pitchFamily="34" charset="0"/>
                <a:ea typeface="Calibri" panose="020F0502020204030204" pitchFamily="34" charset="0"/>
              </a:rPr>
              <a:t>HHW</a:t>
            </a:r>
            <a:r>
              <a:rPr lang="el-GR" sz="1900" i="1" dirty="0">
                <a:effectLst/>
                <a:latin typeface="Calibri" panose="020F0502020204030204" pitchFamily="34" charset="0"/>
                <a:ea typeface="Calibri" panose="020F0502020204030204" pitchFamily="34" charset="0"/>
              </a:rPr>
              <a:t>: </a:t>
            </a:r>
            <a:r>
              <a:rPr lang="en-US" sz="1900" i="1" dirty="0">
                <a:effectLst/>
                <a:latin typeface="Calibri" panose="020F0502020204030204" pitchFamily="34" charset="0"/>
                <a:ea typeface="Calibri" panose="020F0502020204030204" pitchFamily="34" charset="0"/>
              </a:rPr>
              <a:t>higher high waters</a:t>
            </a:r>
            <a:r>
              <a:rPr lang="el-GR" sz="1900" i="1" dirty="0">
                <a:effectLst/>
                <a:latin typeface="Calibri" panose="020F0502020204030204" pitchFamily="34" charset="0"/>
                <a:ea typeface="Calibri" panose="020F0502020204030204" pitchFamily="34" charset="0"/>
              </a:rPr>
              <a:t>) </a:t>
            </a:r>
            <a:r>
              <a:rPr lang="el-GR" sz="1900" dirty="0">
                <a:effectLst/>
                <a:latin typeface="Calibri" panose="020F0502020204030204" pitchFamily="34" charset="0"/>
                <a:ea typeface="Calibri" panose="020F0502020204030204" pitchFamily="34" charset="0"/>
              </a:rPr>
              <a:t>την μεσημβρία και την </a:t>
            </a:r>
            <a:r>
              <a:rPr lang="el-GR" sz="1900" b="1" dirty="0">
                <a:effectLst/>
                <a:latin typeface="Calibri" panose="020F0502020204030204" pitchFamily="34" charset="0"/>
                <a:ea typeface="Calibri" panose="020F0502020204030204" pitchFamily="34" charset="0"/>
              </a:rPr>
              <a:t>χαμηλότερη πλήμμη</a:t>
            </a:r>
            <a:r>
              <a:rPr lang="el-GR" sz="1900" dirty="0">
                <a:effectLst/>
                <a:latin typeface="Calibri" panose="020F0502020204030204" pitchFamily="34" charset="0"/>
                <a:ea typeface="Calibri" panose="020F0502020204030204" pitchFamily="34" charset="0"/>
              </a:rPr>
              <a:t> </a:t>
            </a:r>
            <a:r>
              <a:rPr lang="el-GR" sz="1900" i="1" dirty="0">
                <a:effectLst/>
                <a:latin typeface="Calibri" panose="020F0502020204030204" pitchFamily="34" charset="0"/>
                <a:ea typeface="Calibri" panose="020F0502020204030204" pitchFamily="34" charset="0"/>
              </a:rPr>
              <a:t>(</a:t>
            </a:r>
            <a:r>
              <a:rPr lang="en-US" sz="1900" i="1" dirty="0">
                <a:effectLst/>
                <a:latin typeface="Calibri" panose="020F0502020204030204" pitchFamily="34" charset="0"/>
                <a:ea typeface="Calibri" panose="020F0502020204030204" pitchFamily="34" charset="0"/>
              </a:rPr>
              <a:t>LHW</a:t>
            </a:r>
            <a:r>
              <a:rPr lang="el-GR" sz="1900" i="1" dirty="0">
                <a:effectLst/>
                <a:latin typeface="Calibri" panose="020F0502020204030204" pitchFamily="34" charset="0"/>
                <a:ea typeface="Calibri" panose="020F0502020204030204" pitchFamily="34" charset="0"/>
              </a:rPr>
              <a:t>: </a:t>
            </a:r>
            <a:r>
              <a:rPr lang="en-US" sz="1900" i="1" dirty="0">
                <a:effectLst/>
                <a:latin typeface="Calibri" panose="020F0502020204030204" pitchFamily="34" charset="0"/>
                <a:ea typeface="Calibri" panose="020F0502020204030204" pitchFamily="34" charset="0"/>
              </a:rPr>
              <a:t>low high waters</a:t>
            </a:r>
            <a:r>
              <a:rPr lang="el-GR" sz="1900" i="1" dirty="0">
                <a:effectLst/>
                <a:latin typeface="Calibri" panose="020F0502020204030204" pitchFamily="34" charset="0"/>
                <a:ea typeface="Calibri" panose="020F0502020204030204" pitchFamily="34" charset="0"/>
              </a:rPr>
              <a:t>)</a:t>
            </a:r>
            <a:r>
              <a:rPr lang="el-GR" sz="1900" dirty="0">
                <a:effectLst/>
                <a:latin typeface="Calibri" panose="020F0502020204030204" pitchFamily="34" charset="0"/>
                <a:ea typeface="Calibri" panose="020F0502020204030204" pitchFamily="34" charset="0"/>
              </a:rPr>
              <a:t> τα μεσάνυχτα (περίπτωση </a:t>
            </a:r>
            <a:r>
              <a:rPr lang="el-GR" sz="1900" dirty="0" err="1">
                <a:effectLst/>
                <a:latin typeface="Calibri" panose="020F0502020204030204" pitchFamily="34" charset="0"/>
                <a:ea typeface="Calibri" panose="020F0502020204030204" pitchFamily="34" charset="0"/>
              </a:rPr>
              <a:t>Εικ</a:t>
            </a:r>
            <a:r>
              <a:rPr lang="el-GR" sz="1900" dirty="0">
                <a:effectLst/>
                <a:latin typeface="Calibri" panose="020F0502020204030204" pitchFamily="34" charset="0"/>
                <a:ea typeface="Calibri" panose="020F0502020204030204" pitchFamily="34" charset="0"/>
              </a:rPr>
              <a:t>. β), ενώ ένας παρατηρητής σε νότιο γεωγραφικό πλάτος θα βιώσει την ανώτερη πλήμμη τα μεσάνυχτα και την κατώτερη πλήμμη την μεσημβρία. Στην περίπτωση (γ), θα υπήρχε η ίδια ανισότητα στις δυο πλήμμες συζυγιών για τους παρατηρητές μακριά από τον ισημερινό</a:t>
            </a:r>
            <a:r>
              <a:rPr lang="el-GR" sz="1900" dirty="0">
                <a:latin typeface="Calibri" panose="020F0502020204030204" pitchFamily="34" charset="0"/>
                <a:ea typeface="Calibri" panose="020F0502020204030204" pitchFamily="34" charset="0"/>
              </a:rPr>
              <a:t>. </a:t>
            </a:r>
          </a:p>
          <a:p>
            <a:r>
              <a:rPr lang="el-GR" sz="1900" dirty="0">
                <a:effectLst/>
                <a:latin typeface="Calibri" panose="020F0502020204030204" pitchFamily="34" charset="0"/>
                <a:ea typeface="Calibri" panose="020F0502020204030204" pitchFamily="34" charset="0"/>
              </a:rPr>
              <a:t>Η διαφορά ύψους μεταξύ την ανώτερης πλήμμης (ΗΗ</a:t>
            </a:r>
            <a:r>
              <a:rPr lang="en-US" sz="1900" dirty="0">
                <a:effectLst/>
                <a:latin typeface="Calibri" panose="020F0502020204030204" pitchFamily="34" charset="0"/>
                <a:ea typeface="Calibri" panose="020F0502020204030204" pitchFamily="34" charset="0"/>
              </a:rPr>
              <a:t>W</a:t>
            </a:r>
            <a:r>
              <a:rPr lang="el-GR" sz="1900" dirty="0">
                <a:effectLst/>
                <a:latin typeface="Calibri" panose="020F0502020204030204" pitchFamily="34" charset="0"/>
                <a:ea typeface="Calibri" panose="020F0502020204030204" pitchFamily="34" charset="0"/>
              </a:rPr>
              <a:t>) και της κατώτερης πλήμμης (</a:t>
            </a:r>
            <a:r>
              <a:rPr lang="en-US" sz="1900" dirty="0">
                <a:effectLst/>
                <a:latin typeface="Calibri" panose="020F0502020204030204" pitchFamily="34" charset="0"/>
                <a:ea typeface="Calibri" panose="020F0502020204030204" pitchFamily="34" charset="0"/>
              </a:rPr>
              <a:t>LHW</a:t>
            </a:r>
            <a:r>
              <a:rPr lang="el-GR" sz="1900" dirty="0">
                <a:effectLst/>
                <a:latin typeface="Calibri" panose="020F0502020204030204" pitchFamily="34" charset="0"/>
                <a:ea typeface="Calibri" panose="020F0502020204030204" pitchFamily="34" charset="0"/>
              </a:rPr>
              <a:t>) ονομάζεται </a:t>
            </a:r>
            <a:r>
              <a:rPr lang="el-GR" sz="1900" b="1" dirty="0">
                <a:effectLst/>
                <a:latin typeface="Calibri" panose="020F0502020204030204" pitchFamily="34" charset="0"/>
                <a:ea typeface="Calibri" panose="020F0502020204030204" pitchFamily="34" charset="0"/>
              </a:rPr>
              <a:t>ημερήσια ανισότητα </a:t>
            </a:r>
            <a:r>
              <a:rPr lang="el-GR" sz="1900" dirty="0">
                <a:effectLst/>
                <a:latin typeface="Calibri" panose="020F0502020204030204" pitchFamily="34" charset="0"/>
                <a:ea typeface="Calibri" panose="020F0502020204030204" pitchFamily="34" charset="0"/>
              </a:rPr>
              <a:t>(</a:t>
            </a:r>
            <a:r>
              <a:rPr lang="en-US" sz="1900" dirty="0">
                <a:effectLst/>
                <a:latin typeface="Calibri" panose="020F0502020204030204" pitchFamily="34" charset="0"/>
                <a:ea typeface="Calibri" panose="020F0502020204030204" pitchFamily="34" charset="0"/>
              </a:rPr>
              <a:t>diurnal inequality</a:t>
            </a:r>
            <a:r>
              <a:rPr lang="el-GR" sz="1900" dirty="0">
                <a:effectLst/>
                <a:latin typeface="Calibri" panose="020F0502020204030204" pitchFamily="34" charset="0"/>
                <a:ea typeface="Calibri" panose="020F0502020204030204" pitchFamily="34" charset="0"/>
              </a:rPr>
              <a:t>), η οποία αυξάνεται με την απόκλιση του ήλιου και με το γεωγραφικό πλάτος του παρατηρητή (βόρεια ή νότια) (</a:t>
            </a:r>
            <a:r>
              <a:rPr lang="el-GR" sz="1900" dirty="0" err="1">
                <a:effectLst/>
                <a:latin typeface="Calibri" panose="020F0502020204030204" pitchFamily="34" charset="0"/>
                <a:ea typeface="Calibri" panose="020F0502020204030204" pitchFamily="34" charset="0"/>
              </a:rPr>
              <a:t>Εικ</a:t>
            </a:r>
            <a:r>
              <a:rPr lang="el-GR" sz="1900" dirty="0">
                <a:effectLst/>
                <a:latin typeface="Calibri" panose="020F0502020204030204" pitchFamily="34" charset="0"/>
                <a:ea typeface="Calibri" panose="020F0502020204030204" pitchFamily="34" charset="0"/>
              </a:rPr>
              <a:t>. γ). </a:t>
            </a:r>
            <a:endParaRPr lang="en-US" sz="1900" dirty="0"/>
          </a:p>
        </p:txBody>
      </p:sp>
    </p:spTree>
    <p:extLst>
      <p:ext uri="{BB962C8B-B14F-4D97-AF65-F5344CB8AC3E}">
        <p14:creationId xmlns:p14="http://schemas.microsoft.com/office/powerpoint/2010/main" val="3626095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6267</Words>
  <Application>Microsoft Office PowerPoint</Application>
  <PresentationFormat>Widescreen</PresentationFormat>
  <Paragraphs>528</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Calibri Light</vt:lpstr>
      <vt:lpstr>Cambria Math</vt:lpstr>
      <vt:lpstr>Century Schoolbook</vt:lpstr>
      <vt:lpstr>Trebuchet MS</vt:lpstr>
      <vt:lpstr>Ubuntu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Εύρη (πλάτη) της σεληνο-ηλιακής παλίρροιας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Επίδραση της παράκτιας μορφολογίας στη διάδοση της παλίρροιας    Ο τρόπος και τα χαρακτηριστικά της διάδοσης της παλίρροιας σε παράκτιες περιοχές επηρεάζονται, αν όχι ελέγχονται, από μορφολογία και τη βυθομετρία των ακτών. Ακολουθεί αναφορά σε δυο από τις πλέον χαρακτηριστικές περιπτώσεις: (α) διάδοση της παλίρροιας σε δίαυλους και (β) σε ημί-κλειστους κόλπους. </vt:lpstr>
      <vt:lpstr>(β) διάδοση της παλίρροιας σε ημί-κλειστους κόλπους.</vt:lpstr>
      <vt:lpstr>PowerPoint Presentation</vt:lpstr>
      <vt:lpstr>PowerPoint Presentation</vt:lpstr>
      <vt:lpstr>PowerPoint Presentation</vt:lpstr>
      <vt:lpstr>Παλίρροια Μεσογείου Θάλασσας</vt:lpstr>
      <vt:lpstr>Παλίρροια Ελληνικών θαλασσών </vt:lpstr>
      <vt:lpstr>Μετεωρολογική παλίρροια: Οι αυξομειώσεις της θαλάσσιας στάθμης που οφείλονται σε μετεωρολογικά φαινόμενα, χωρίς περιοδικότητα. (π.χ. θαλάσσιες καταιγίδες)</vt:lpstr>
      <vt:lpstr>PowerPoint Presentation</vt:lpstr>
      <vt:lpstr>H περίπτωση υπερπήδησης του Δυτικού παραλιακού φραγμού της λιμνοθάλασσας της Λευκάδος, στη διάρκεια ακραίου κυματικού επεισοδίου η οποία κορυφώθηκε στις 11 Νοεμβρίου 2007 (Ghionis et al. 2015).</vt:lpstr>
      <vt:lpstr>PowerPoint Presentation</vt:lpstr>
      <vt:lpstr>Η Παλίρροια του πορθμού του Ευρίπου οφείλεται: </vt:lpstr>
      <vt:lpstr>PowerPoint Presentation</vt:lpstr>
      <vt:lpstr>PowerPoint Presentation</vt:lpstr>
      <vt:lpstr> ΠΑΡΑΡΤΗΜΑ Π.5  Π.5.Ι. Αστρονομικές παράμετροι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dc:creator>
  <cp:lastModifiedBy>Serafeim Poulos</cp:lastModifiedBy>
  <cp:revision>9</cp:revision>
  <dcterms:created xsi:type="dcterms:W3CDTF">2015-06-15T10:49:51Z</dcterms:created>
  <dcterms:modified xsi:type="dcterms:W3CDTF">2022-10-17T14:26:59Z</dcterms:modified>
</cp:coreProperties>
</file>