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77" r:id="rId29"/>
    <p:sldId id="278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555044-F39B-43A4-AA88-1CDE80597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DF37606-EEE6-4B7F-8FAF-FE1B10C1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533720-0C2B-431E-8732-961FE45A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AE99CA-F2E3-48EC-A13C-3540584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48BEBC-694B-42A5-A1C2-1D340E66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18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0E8100-167E-4418-9743-7FB2845D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D009D02-7778-48C1-BCA6-7D8011588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5922FB-74B0-42D6-8F68-C71760F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AF968A-A068-46E1-879D-D0E6A380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2D4B5C-0B29-4163-82F0-650BD0E1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56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0571C5E-BC03-4D21-A6DD-8EADBC6B3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E56410-1E19-43BD-BF41-E43D92909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379558-FDFF-41CB-A7C6-A7B4E08E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6F32FD-1016-4C41-AF9B-E0AC1E88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56E99F-D24B-4ADE-BA38-1C7D821E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9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95502B-4A2D-43AE-A8E4-F22CD3CB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17A4AB-2673-499E-9F99-68C8353A9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7BC78C-A565-4D00-9411-D06BB996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E95984-90A4-47F5-99FF-B19D22B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8D400A-8A92-4E9E-B82F-0BBA0154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1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0AA070-A939-4697-AB76-73F7A827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27F566-1BF3-4B6E-BA45-14B00AD5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0B92B7-3EF5-4C93-B981-0F296C82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7509FE-9E3B-4D79-A21B-65F16BA8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8CE629-CF18-4685-867F-D45B49E5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2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10EBC-E293-4FB7-9828-FDFBC3C7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D05EA0-9AD2-4ED6-8FCF-66640F8E5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A84E35-3C85-4421-8502-316D3B33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E174F4-D69D-408A-B085-84519D72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DBE2C8-7096-4ADF-8865-A7D9A75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51BB98-38E2-475E-AAC1-A5A3701D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3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341144-CA86-4CEE-BF1D-11319897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117BA8-01D1-46CC-BF9B-CA8559E0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9DE950-1648-420D-9F2D-6A493253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2949384-A932-4A10-93DB-7E531DFE1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1A068B6-6C44-4F80-8C32-9F7B6E8C0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CC00C4D-6A14-4D37-88D5-3A6787FF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B341-C1D0-4F63-8D23-B4F11952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2998833-39C3-4FE7-82DC-2D466D7A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31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C6C02-578A-4393-8371-9BDAF5FD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448DD3-21B0-4900-9A81-5B5D946D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1B570B0-F29D-4C0A-8487-C82F3A0D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F1B0175-E551-48D6-AC99-D5226FE5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5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28D162D-655F-410A-8D57-788C6C77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57F9742-E125-48F5-A2EF-03090E49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CFFC0E1-0412-4925-9A4E-24D2F986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6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D9459-13CA-4A87-A174-01DFC43C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587EFE-784A-4D0D-A71B-09271D32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683F170-B98A-481C-9D0D-BFBE9B7E0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7F0168-0EC8-498E-B093-A0CD3999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9C232F-2884-45F3-B4A9-6C837867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C0EC952-7974-4FF1-BDA6-F57E532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1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0244A-FC11-478F-ACB0-0DBB68E8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3E4BCA6-483A-4E6A-AD97-97653CE21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372774-E194-4E41-9C3B-F6ADCA9FA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B143D7-FB2A-4037-88F4-05FAC49C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4C752A-AF3A-4DD5-9807-F775103E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6BD5F5-A514-40F5-8DFA-60BC4BF0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74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F32EABA-D968-40AD-B385-29453D8F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FC666B-3B15-471B-AC99-C96D78723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68978D-07EE-4D88-A5E2-DEDA35896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EDA4-0757-475E-9E65-26E360460F0D}" type="datetimeFigureOut">
              <a:rPr lang="el-GR" smtClean="0"/>
              <a:t>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8BD206-E6AB-4C25-BBC2-78096BA87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0A566A-D3DD-4AC6-8076-6C864A05C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EFDC-FFA5-4125-AEDA-BA419C4785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8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DA4E93-D8AC-4217-B4C6-AB6A066AF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i="0" u="none" strike="noStrike" baseline="0" dirty="0">
                <a:solidFill>
                  <a:srgbClr val="FF00FF"/>
                </a:solidFill>
                <a:latin typeface="HelveticaNeue-Bold"/>
              </a:rPr>
              <a:t>Η </a:t>
            </a:r>
            <a:r>
              <a:rPr lang="el-GR" sz="40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Ποδοκνημική</a:t>
            </a:r>
            <a:br>
              <a:rPr lang="el-GR" sz="40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4000" b="1" i="0" u="none" strike="noStrike" baseline="0" dirty="0">
                <a:solidFill>
                  <a:srgbClr val="FF00FF"/>
                </a:solidFill>
                <a:latin typeface="HelveticaNeue-Bold"/>
              </a:rPr>
              <a:t>κατά τη Βάδιση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4400E61-7C22-4EFB-996C-C49A644DE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9269" y="4993341"/>
            <a:ext cx="3514165" cy="963706"/>
          </a:xfrm>
        </p:spPr>
        <p:txBody>
          <a:bodyPr>
            <a:normAutofit fontScale="92500" lnSpcReduction="10000"/>
          </a:bodyPr>
          <a:lstStyle/>
          <a:p>
            <a:r>
              <a:rPr lang="el-GR" sz="1100" b="1" i="1" dirty="0"/>
              <a:t>Βλοτινού Πηνελόπη</a:t>
            </a:r>
          </a:p>
          <a:p>
            <a:r>
              <a:rPr lang="el-GR" sz="1100" b="1" i="1" dirty="0"/>
              <a:t>Επίκουρη Καθηγήτρια</a:t>
            </a:r>
          </a:p>
          <a:p>
            <a:r>
              <a:rPr lang="el-GR" sz="1100" b="1" i="1" dirty="0"/>
              <a:t>Τμήμα Εργοθεραπείας</a:t>
            </a:r>
          </a:p>
          <a:p>
            <a:r>
              <a:rPr lang="el-GR" sz="1100" b="1" i="1" dirty="0"/>
              <a:t>Πανεπιστήμιο Δυτικής Αττικής</a:t>
            </a:r>
          </a:p>
        </p:txBody>
      </p:sp>
    </p:spTree>
    <p:extLst>
      <p:ext uri="{BB962C8B-B14F-4D97-AF65-F5344CB8AC3E}">
        <p14:creationId xmlns:p14="http://schemas.microsoft.com/office/powerpoint/2010/main" val="402353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F6386F-AB84-4121-BE44-41F8D0D3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Σύνδεσμοι της </a:t>
            </a:r>
            <a:r>
              <a:rPr lang="el-GR" sz="1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Σφηνοκυβοειδούς</a:t>
            </a: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 και</a:t>
            </a:r>
            <a:b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των </a:t>
            </a:r>
            <a:r>
              <a:rPr lang="el-GR" sz="1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Μεσοσφηνοειδών</a:t>
            </a: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 Αρθρώσεων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566FA3-D1A6-4BBD-AD89-F74A60A14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0009" y="159630"/>
            <a:ext cx="3143791" cy="65387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CC662F-DD16-4CC4-9BB4-60039A79AE1B}"/>
              </a:ext>
            </a:extLst>
          </p:cNvPr>
          <p:cNvSpPr txBox="1"/>
          <p:nvPr/>
        </p:nvSpPr>
        <p:spPr>
          <a:xfrm>
            <a:off x="340659" y="204351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 err="1">
                <a:latin typeface="HelveticaNeue-Bold"/>
              </a:rPr>
              <a:t>Σφηνοκυβοειδής</a:t>
            </a:r>
            <a:r>
              <a:rPr lang="el-GR" sz="1800" b="1" i="0" u="none" strike="noStrike" baseline="0" dirty="0">
                <a:latin typeface="HelveticaNeue-Bold"/>
              </a:rPr>
              <a:t> </a:t>
            </a:r>
            <a:r>
              <a:rPr lang="el-GR" sz="1800" b="1" i="0" u="none" strike="noStrike" baseline="0" dirty="0" err="1">
                <a:latin typeface="HelveticaNeue-Bold"/>
              </a:rPr>
              <a:t>Μεσόστεος</a:t>
            </a:r>
            <a:r>
              <a:rPr lang="el-GR" sz="1800" b="1" i="0" u="none" strike="noStrike" baseline="0" dirty="0">
                <a:latin typeface="HelveticaNeue-Bold"/>
              </a:rPr>
              <a:t> Σύνδεσμος </a:t>
            </a:r>
          </a:p>
          <a:p>
            <a:pPr algn="l"/>
            <a:endParaRPr lang="el-GR" b="1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Ραχιαίος και Πελματιαίος </a:t>
            </a:r>
            <a:r>
              <a:rPr lang="el-GR" sz="1800" b="1" i="0" u="none" strike="noStrike" baseline="0" dirty="0" err="1">
                <a:latin typeface="HelveticaNeue-Bold"/>
              </a:rPr>
              <a:t>Σφηνοκυβοειδής</a:t>
            </a:r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Σύνδεσμος</a:t>
            </a:r>
          </a:p>
          <a:p>
            <a:pPr algn="l"/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Ραχιαίοι και Πελματιαίοι </a:t>
            </a:r>
            <a:r>
              <a:rPr lang="el-GR" sz="1800" b="1" i="0" u="none" strike="noStrike" baseline="0" dirty="0" err="1">
                <a:latin typeface="HelveticaNeue-Bold"/>
              </a:rPr>
              <a:t>Μεσοσφηνοειδείς</a:t>
            </a:r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Σύνδεσμοι</a:t>
            </a:r>
          </a:p>
          <a:p>
            <a:pPr algn="l"/>
            <a:endParaRPr lang="el-GR" b="1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 err="1">
                <a:latin typeface="HelveticaNeue-Bold"/>
              </a:rPr>
              <a:t>Μεσοσφηνοειδείς</a:t>
            </a:r>
            <a:r>
              <a:rPr lang="el-GR" sz="1800" b="1" i="0" u="none" strike="noStrike" baseline="0" dirty="0">
                <a:latin typeface="HelveticaNeue-Bold"/>
              </a:rPr>
              <a:t> </a:t>
            </a:r>
            <a:r>
              <a:rPr lang="el-GR" sz="1800" b="1" i="0" u="none" strike="noStrike" baseline="0" dirty="0" err="1">
                <a:latin typeface="HelveticaNeue-Bold"/>
              </a:rPr>
              <a:t>Μεσόστεοι</a:t>
            </a:r>
            <a:r>
              <a:rPr lang="el-GR" sz="1800" b="1" i="0" u="none" strike="noStrike" baseline="0" dirty="0">
                <a:latin typeface="HelveticaNeue-Bold"/>
              </a:rPr>
              <a:t> Σύνδεσμοι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371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0BC004-77EC-4132-9C99-B06EC253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BE4E5-F196-4901-AAB7-9301F8D29C4B}"/>
              </a:ext>
            </a:extLst>
          </p:cNvPr>
          <p:cNvSpPr txBox="1"/>
          <p:nvPr/>
        </p:nvSpPr>
        <p:spPr>
          <a:xfrm>
            <a:off x="1129553" y="18256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HelveticaNeue-Bold"/>
              </a:rPr>
              <a:t>Ραχιαίοι και Πελματιαίοι </a:t>
            </a:r>
            <a:r>
              <a:rPr lang="el-GR" sz="1800" b="1" i="0" u="none" strike="noStrike" baseline="0" dirty="0" err="1">
                <a:latin typeface="HelveticaNeue-Bold"/>
              </a:rPr>
              <a:t>Ταρσομετατάρσιοι</a:t>
            </a:r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Σύνδεσμοι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61685-A7A2-4530-9305-FE7111D6D58D}"/>
              </a:ext>
            </a:extLst>
          </p:cNvPr>
          <p:cNvSpPr txBox="1"/>
          <p:nvPr/>
        </p:nvSpPr>
        <p:spPr>
          <a:xfrm>
            <a:off x="1129553" y="2782669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HelveticaNeue-Bold"/>
              </a:rPr>
              <a:t>Ραχιαίοι και Πελματιαίοι </a:t>
            </a:r>
            <a:r>
              <a:rPr lang="el-GR" sz="1800" b="1" i="0" u="none" strike="noStrike" baseline="0" dirty="0" err="1">
                <a:latin typeface="HelveticaNeue-Bold"/>
              </a:rPr>
              <a:t>Μετατάρσιοι</a:t>
            </a:r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Σύνδεσμοι</a:t>
            </a:r>
          </a:p>
          <a:p>
            <a:pPr algn="l"/>
            <a:endParaRPr lang="el-GR" b="1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 err="1">
                <a:latin typeface="HelveticaNeue-Bold"/>
              </a:rPr>
              <a:t>Σφηνομετατάρσιος</a:t>
            </a:r>
            <a:r>
              <a:rPr lang="el-GR" sz="1800" b="1" i="0" u="none" strike="noStrike" baseline="0" dirty="0">
                <a:latin typeface="HelveticaNeue-Bold"/>
              </a:rPr>
              <a:t> </a:t>
            </a:r>
            <a:r>
              <a:rPr lang="el-GR" sz="1800" b="1" i="0" u="none" strike="noStrike" baseline="0" dirty="0" err="1">
                <a:latin typeface="HelveticaNeue-Bold"/>
              </a:rPr>
              <a:t>Μεσόστεος</a:t>
            </a:r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Σύνδεσμος</a:t>
            </a:r>
          </a:p>
          <a:p>
            <a:pPr algn="l"/>
            <a:endParaRPr lang="el-GR" b="1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 err="1">
                <a:latin typeface="HelveticaNeue-Bold"/>
              </a:rPr>
              <a:t>Μετατάρσιοι</a:t>
            </a:r>
            <a:r>
              <a:rPr lang="el-GR" sz="1800" b="1" i="0" u="none" strike="noStrike" baseline="0" dirty="0">
                <a:latin typeface="HelveticaNeue-Bold"/>
              </a:rPr>
              <a:t> </a:t>
            </a:r>
            <a:r>
              <a:rPr lang="el-GR" sz="1800" b="1" i="0" u="none" strike="noStrike" baseline="0" dirty="0" err="1">
                <a:latin typeface="HelveticaNeue-Bold"/>
              </a:rPr>
              <a:t>Μεσόστεοι</a:t>
            </a:r>
            <a:r>
              <a:rPr lang="el-GR" sz="1800" b="1" i="0" u="none" strike="noStrike" baseline="0" dirty="0">
                <a:latin typeface="HelveticaNeue-Bold"/>
              </a:rPr>
              <a:t> Σύνδεσμοι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1D33DD-D519-4405-A323-CB32B6D5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47" y="151942"/>
            <a:ext cx="3448531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7E526A-F53A-4279-8213-68D53E31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9D5EAA-FF26-4308-AAD3-9EA341C7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1B2E7A-D9C1-49DA-BA5C-F24101E5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41" y="0"/>
            <a:ext cx="381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C96E8D-4C17-4A77-A9B2-1E641C8C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Άξονες και Κινήσεις των</a:t>
            </a:r>
            <a:b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Αρθρώσεων του Ταρσού και των </a:t>
            </a:r>
            <a:r>
              <a:rPr lang="el-GR" sz="1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Ταρσομετατάρσιων</a:t>
            </a: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 Αρθρώσεων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B54DBD2-B71F-4FCB-9689-5100001C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5493" y="1413247"/>
            <a:ext cx="4289989" cy="534448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51E774B-88C3-47A3-AF54-B1F2C71A2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0837"/>
            <a:ext cx="3172268" cy="129558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FD6079-2202-476F-A456-797BAA47F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07" y="2139352"/>
            <a:ext cx="3210373" cy="2000529"/>
          </a:xfrm>
          <a:prstGeom prst="rect">
            <a:avLst/>
          </a:prstGeom>
        </p:spPr>
      </p:pic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E88DE5E0-FFE1-454D-932B-4BF850062D9D}"/>
              </a:ext>
            </a:extLst>
          </p:cNvPr>
          <p:cNvSpPr/>
          <p:nvPr/>
        </p:nvSpPr>
        <p:spPr>
          <a:xfrm rot="7507560">
            <a:off x="2187388" y="1690688"/>
            <a:ext cx="984880" cy="191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0BC43E75-7BCE-4A00-B2A2-1DA265EA7EAF}"/>
              </a:ext>
            </a:extLst>
          </p:cNvPr>
          <p:cNvSpPr/>
          <p:nvPr/>
        </p:nvSpPr>
        <p:spPr>
          <a:xfrm rot="2694387">
            <a:off x="2965716" y="1690687"/>
            <a:ext cx="984880" cy="191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71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797925-A9C7-48DB-A644-BB4D891F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F791BE-32A8-49CD-965F-B287A4F1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79" y="627530"/>
            <a:ext cx="8475076" cy="4070178"/>
          </a:xfrm>
          <a:prstGeom prst="rect">
            <a:avLst/>
          </a:prstGeo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2F21C51-7026-4264-BE19-0444D1F7D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5179" y="5517929"/>
            <a:ext cx="6115904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34E044-10E4-419F-9E38-3922A386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31" y="1690688"/>
            <a:ext cx="4745621" cy="15969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E03BC4-82E9-4ED8-A733-51ADBE29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812" y="688957"/>
            <a:ext cx="4117689" cy="424163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6F7C383-A0C6-4D98-9CA2-D942AE64F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9" y="3450236"/>
            <a:ext cx="5214514" cy="28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F63089-C854-4E25-B745-C064077A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347196"/>
            <a:ext cx="11174507" cy="1325563"/>
          </a:xfrm>
        </p:spPr>
        <p:txBody>
          <a:bodyPr/>
          <a:lstStyle/>
          <a:p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Αρθρικοί Θύλακοι και Σύνδεσμοι των </a:t>
            </a:r>
            <a:r>
              <a:rPr lang="el-GR" sz="1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Μεταταρσιοφαλαγγικών</a:t>
            </a: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 και </a:t>
            </a:r>
            <a:r>
              <a:rPr lang="el-GR" sz="1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Φαλαγγοφαλαγγικών</a:t>
            </a:r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 Αρθρώσεων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B34D8A7-C53B-41A5-B404-3BE2363EB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439" y="1437997"/>
            <a:ext cx="6020640" cy="199100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5FC1FE-3B8A-4C3D-8F45-1B06A0DB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12" y="3435953"/>
            <a:ext cx="4331294" cy="34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ED20AC-D10D-4144-B535-D14E7991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968C61-4071-4151-A3D5-173E97A5E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840" y="724534"/>
            <a:ext cx="4536177" cy="320200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AC95401-974A-456F-A4CF-A6570B668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96" y="4176728"/>
            <a:ext cx="6020640" cy="223868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132A7D3-571F-4DEC-933B-59C383728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23" y="365125"/>
            <a:ext cx="3980329" cy="34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03243D-A9C4-4DE2-B5F2-147FE39D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Μύες</a:t>
            </a:r>
            <a:b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b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Ραχιαίοι Καμπτήρες</a:t>
            </a:r>
            <a:endParaRPr lang="el-GR" sz="6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E34014-994D-4992-9E5E-945DC03C7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2991267" cy="426779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C64DBA-34E5-48C9-B835-D543083B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66218"/>
            <a:ext cx="491853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81E3A-5BCD-4EFC-A2E8-565BF334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Πελματιαίοι</a:t>
            </a:r>
            <a:b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Καμπτήρες</a:t>
            </a:r>
            <a:endParaRPr lang="el-GR" sz="72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69C3831-584D-4357-BE22-6799BDD23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657" y="3085071"/>
            <a:ext cx="5677343" cy="207268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0E0484-2EF8-4232-BC36-DE31FA4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09" y="1867396"/>
            <a:ext cx="2962688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3BDDD-A826-4DAA-90A7-D90916C9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πληροφορίες…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B25EDD-9D6A-4415-BB4F-E18CACEE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0" u="none" strike="noStrike" baseline="0" dirty="0">
                <a:latin typeface="UB-Helvetica"/>
              </a:rPr>
              <a:t>Οι </a:t>
            </a:r>
            <a:r>
              <a:rPr lang="el-GR" sz="1800" b="0" i="0" u="none" strike="noStrike" baseline="0" dirty="0" err="1">
                <a:latin typeface="UB-Helvetica"/>
              </a:rPr>
              <a:t>μηχανοϋποδοχείς</a:t>
            </a:r>
            <a:r>
              <a:rPr lang="el-GR" sz="1800" b="0" i="0" u="none" strike="noStrike" baseline="0" dirty="0">
                <a:latin typeface="UB-Helvetica"/>
              </a:rPr>
              <a:t> στους αρθρικούς θυλάκους και στους συνδέσμους συντονίζουν τη δραστηριότητα των μυών της κνήμης και του ποδιού, που σταθεροποιεί το πόδι στο ανώμαλο έδαφος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E4377E-AC6B-4537-A0B7-3F3E3AAD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7112"/>
            <a:ext cx="4282440" cy="1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1A23C-B266-45B8-BDB9-F6C2B7CA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Πρηνιστές/</a:t>
            </a:r>
            <a:r>
              <a:rPr lang="el-GR" sz="2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Απαγωγοί</a:t>
            </a:r>
            <a:endParaRPr lang="el-GR" sz="6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6D067AE-1504-488B-82CB-475301461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165" y="813285"/>
            <a:ext cx="4144624" cy="408144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9A35D9D-D365-4EC9-B91A-124553AF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8" y="1790471"/>
            <a:ext cx="4488453" cy="47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703194-E49F-4CFC-ACD0-E5FFDDB2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566" y="24466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Υπτιαστές</a:t>
            </a:r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/Προσαγωγοί</a:t>
            </a:r>
            <a:endParaRPr lang="el-GR" sz="6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7E3A05C-86BA-437F-94F7-9987E775C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671" y="365125"/>
            <a:ext cx="5325034" cy="546201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48FBBD9-8CFF-4075-A47B-D23A7E23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48" y="1129554"/>
            <a:ext cx="4329235" cy="418507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3CDC96B-54B0-486E-B774-C2CA7CFFD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5" y="5383739"/>
            <a:ext cx="5072844" cy="10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85DFF6-6F98-4B0E-BADC-9ACE1FED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858" y="-109538"/>
            <a:ext cx="6621941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Μύες της Ράχης του Ποδιού</a:t>
            </a:r>
            <a:endParaRPr lang="el-GR" sz="6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5478DB-805A-4B1E-AF51-58B88E6A6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0142" y="1014280"/>
            <a:ext cx="3560925" cy="549696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EDE67E-2B91-4514-BD26-F13D07BD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9550"/>
            <a:ext cx="4514875" cy="32289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DA9A502-510C-40E9-925F-E99CA3BD5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421" y="3429000"/>
            <a:ext cx="4514875" cy="2837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F86BE-A57B-48B9-8C22-6F6790540501}"/>
              </a:ext>
            </a:extLst>
          </p:cNvPr>
          <p:cNvSpPr txBox="1"/>
          <p:nvPr/>
        </p:nvSpPr>
        <p:spPr>
          <a:xfrm>
            <a:off x="10408900" y="139550"/>
            <a:ext cx="1783100" cy="5770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Μας ενδιαφέρει η ονομασία του μυός και η Λειτουργία του μόνο</a:t>
            </a:r>
          </a:p>
        </p:txBody>
      </p:sp>
    </p:spTree>
    <p:extLst>
      <p:ext uri="{BB962C8B-B14F-4D97-AF65-F5344CB8AC3E}">
        <p14:creationId xmlns:p14="http://schemas.microsoft.com/office/powerpoint/2010/main" val="412141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FF9260-9CF0-4CA2-8661-D099673C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5831"/>
            <a:ext cx="5114365" cy="692710"/>
          </a:xfrm>
        </p:spPr>
        <p:txBody>
          <a:bodyPr>
            <a:normAutofit/>
          </a:bodyPr>
          <a:lstStyle/>
          <a:p>
            <a:pPr algn="ctr"/>
            <a:r>
              <a:rPr lang="el-GR" sz="3200" b="1" i="0" u="none" strike="noStrike" baseline="0" dirty="0">
                <a:solidFill>
                  <a:srgbClr val="FF00FF"/>
                </a:solidFill>
                <a:latin typeface="HelveticaNeue-Bold"/>
              </a:rPr>
              <a:t>Μύες του Πέλματος</a:t>
            </a:r>
            <a:endParaRPr lang="el-GR" sz="6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80EC5FB-D8EC-4BF9-AE80-5D66FE15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490" y="914400"/>
            <a:ext cx="4440565" cy="595006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AF3A90E-C9D7-4F68-A177-145A807B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96644" cy="40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379584-423E-4A48-8AB9-AF0D80E9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374C645-6DA2-4CAF-8B93-3E6163707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95107"/>
            <a:ext cx="3881755" cy="340592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E76BA1-1D65-45DC-B503-E891E226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54" y="2744855"/>
            <a:ext cx="3718038" cy="371803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0708B99-0A74-4E91-8696-D9564B927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509" y="0"/>
            <a:ext cx="4213338" cy="67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2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FDD7305-B084-40D4-B964-4AE3CCF8A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36" y="1894127"/>
            <a:ext cx="4004694" cy="34488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BE6EDF-FCEB-4DB3-BAD8-74D5B674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760"/>
            <a:ext cx="4303272" cy="6535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C1514-9B85-4E53-A268-96311A180517}"/>
              </a:ext>
            </a:extLst>
          </p:cNvPr>
          <p:cNvSpPr txBox="1"/>
          <p:nvPr/>
        </p:nvSpPr>
        <p:spPr>
          <a:xfrm>
            <a:off x="354737" y="5934670"/>
            <a:ext cx="143799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Μας ενδιαφέρει η ονομασία του μυός και η Λειτουργία του μόνο</a:t>
            </a:r>
          </a:p>
        </p:txBody>
      </p:sp>
    </p:spTree>
    <p:extLst>
      <p:ext uri="{BB962C8B-B14F-4D97-AF65-F5344CB8AC3E}">
        <p14:creationId xmlns:p14="http://schemas.microsoft.com/office/powerpoint/2010/main" val="888048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5A79EA-E966-477A-A8CB-95A95ED2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506" y="133262"/>
            <a:ext cx="7637929" cy="6644281"/>
          </a:xfrm>
        </p:spPr>
      </p:pic>
    </p:spTree>
    <p:extLst>
      <p:ext uri="{BB962C8B-B14F-4D97-AF65-F5344CB8AC3E}">
        <p14:creationId xmlns:p14="http://schemas.microsoft.com/office/powerpoint/2010/main" val="2140411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D1D062-2E8B-487A-B9A5-2E857478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90" y="0"/>
            <a:ext cx="3831221" cy="683538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A1B8808-C1A5-4C50-B890-7D754C84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89"/>
            <a:ext cx="3452712" cy="407442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00FED13-4394-4154-98EA-54100AB6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070" y="2472370"/>
            <a:ext cx="3641918" cy="36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E9328-131D-4626-AC25-0065D4A24CD3}"/>
              </a:ext>
            </a:extLst>
          </p:cNvPr>
          <p:cNvSpPr txBox="1"/>
          <p:nvPr/>
        </p:nvSpPr>
        <p:spPr>
          <a:xfrm>
            <a:off x="358589" y="5190565"/>
            <a:ext cx="2949387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Μας ενδιαφέρει η ονομασία του μυός και η Λειτουργία του μόνο σε όλους αυτούς τους μικρούς μύες</a:t>
            </a:r>
          </a:p>
        </p:txBody>
      </p:sp>
    </p:spTree>
    <p:extLst>
      <p:ext uri="{BB962C8B-B14F-4D97-AF65-F5344CB8AC3E}">
        <p14:creationId xmlns:p14="http://schemas.microsoft.com/office/powerpoint/2010/main" val="316648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C15B4-1E31-4559-AA67-A815889F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046" y="365125"/>
            <a:ext cx="4253753" cy="1325563"/>
          </a:xfrm>
        </p:spPr>
        <p:txBody>
          <a:bodyPr/>
          <a:lstStyle/>
          <a:p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Μύες του Μικρού Δακτύλου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EAFF0A-3DDA-4224-9CEA-C6B277651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118" y="1753009"/>
            <a:ext cx="2905530" cy="418205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F9B0CC-AEA2-4E5E-B623-3C66F9861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69" y="1753009"/>
            <a:ext cx="2905530" cy="4163006"/>
          </a:xfrm>
          <a:prstGeom prst="rect">
            <a:avLst/>
          </a:prstGeom>
        </p:spPr>
      </p:pic>
      <p:graphicFrame>
        <p:nvGraphicFramePr>
          <p:cNvPr id="8" name="Πίνακας 8">
            <a:extLst>
              <a:ext uri="{FF2B5EF4-FFF2-40B4-BE49-F238E27FC236}">
                <a16:creationId xmlns:a16="http://schemas.microsoft.com/office/drawing/2014/main" id="{4C6EF3AE-4928-46A7-8FEF-8A8BC6440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04688"/>
              </p:ext>
            </p:extLst>
          </p:nvPr>
        </p:nvGraphicFramePr>
        <p:xfrm>
          <a:off x="416422" y="1271628"/>
          <a:ext cx="4706426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3213">
                  <a:extLst>
                    <a:ext uri="{9D8B030D-6E8A-4147-A177-3AD203B41FA5}">
                      <a16:colId xmlns:a16="http://schemas.microsoft.com/office/drawing/2014/main" val="2331680525"/>
                    </a:ext>
                  </a:extLst>
                </a:gridCol>
                <a:gridCol w="2353213">
                  <a:extLst>
                    <a:ext uri="{9D8B030D-6E8A-4147-A177-3AD203B41FA5}">
                      <a16:colId xmlns:a16="http://schemas.microsoft.com/office/drawing/2014/main" val="2327361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Απαγωγός</a:t>
                      </a:r>
                      <a:r>
                        <a:rPr lang="el-GR" dirty="0"/>
                        <a:t> του Μικρού Δακτύλου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Λειτουργία: απαγωγή του μικρού δακτύλου,</a:t>
                      </a:r>
                    </a:p>
                    <a:p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κάμψη της ΜΤΦ άρθρωσης του μικρού </a:t>
                      </a:r>
                      <a:r>
                        <a:rPr lang="el-GR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δακτύ</a:t>
                      </a:r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  <a:p>
                      <a:r>
                        <a:rPr lang="el-GR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λου</a:t>
                      </a:r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 και επίταση της επιμήκους καμάρας.</a:t>
                      </a:r>
                      <a:endParaRPr lang="el-G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12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Καμπτήρας του Μικρού Δακτύλου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Λειτουργία: κάμψη της ΜΤΦ άρθρωσης του </a:t>
                      </a:r>
                      <a:r>
                        <a:rPr lang="el-GR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πέ</a:t>
                      </a:r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  <a:p>
                      <a:r>
                        <a:rPr lang="el-GR" sz="1800" b="0" u="none" strike="noStrike" kern="1200" baseline="0" dirty="0" err="1">
                          <a:solidFill>
                            <a:schemeClr val="lt1"/>
                          </a:solidFill>
                        </a:rPr>
                        <a:t>μπτου</a:t>
                      </a:r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 δακτύλου.</a:t>
                      </a:r>
                      <a:endParaRPr lang="el-G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0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Αντιθετικός του Μικρού Δακτύλου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Λειτουργία: έλκει το πέμπτο μετατάρσιο προς</a:t>
                      </a:r>
                    </a:p>
                    <a:p>
                      <a:r>
                        <a:rPr lang="el-GR" sz="1800" b="0" u="none" strike="noStrike" kern="1200" baseline="0" dirty="0">
                          <a:solidFill>
                            <a:schemeClr val="lt1"/>
                          </a:solidFill>
                        </a:rPr>
                        <a:t>την πελματιαία και έσω κατεύθυνση.</a:t>
                      </a:r>
                      <a:endParaRPr lang="el-G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6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527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EC24C8-BCE0-4EDE-8DDD-360EEF99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34" y="365125"/>
            <a:ext cx="4809565" cy="1325563"/>
          </a:xfrm>
        </p:spPr>
        <p:txBody>
          <a:bodyPr/>
          <a:lstStyle/>
          <a:p>
            <a:r>
              <a:rPr lang="el-GR" sz="36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Εμβιομηχανική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8E87E8-105B-4EF3-BD19-2E1D5DC8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5" y="365125"/>
            <a:ext cx="4366857" cy="642937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F22E51-B667-4CDD-8777-CD4F6774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94" y="2010159"/>
            <a:ext cx="5887272" cy="25149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61218E7-72AA-4C2C-A44D-0138B4026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34" y="4996053"/>
            <a:ext cx="4141695" cy="18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8264AE-3211-4A40-8CB4-0F3DF42F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l-GR" dirty="0"/>
              <a:t>Εύρος κίνησης της </a:t>
            </a:r>
            <a:r>
              <a:rPr lang="el-GR" dirty="0" err="1"/>
              <a:t>ποδοκνημικής</a:t>
            </a:r>
            <a:r>
              <a:rPr lang="el-GR" dirty="0"/>
              <a:t> κατά τη βάδιση…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661768-9568-4F86-981C-AAFF2985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0" y="1074222"/>
            <a:ext cx="7924800" cy="5825337"/>
          </a:xfrm>
        </p:spPr>
      </p:pic>
    </p:spTree>
    <p:extLst>
      <p:ext uri="{BB962C8B-B14F-4D97-AF65-F5344CB8AC3E}">
        <p14:creationId xmlns:p14="http://schemas.microsoft.com/office/powerpoint/2010/main" val="366867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FFCED-223F-41D2-AA38-E5D5FF6B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i="0" u="none" strike="noStrike" baseline="0" dirty="0">
                <a:latin typeface="HelveticaNeue-Medium"/>
              </a:rPr>
              <a:t>Πελματιαία Απονεύρωση </a:t>
            </a:r>
            <a:br>
              <a:rPr lang="el-GR" sz="1800" b="0" i="0" u="none" strike="noStrike" baseline="0" dirty="0">
                <a:latin typeface="HelveticaNeue-Medium"/>
              </a:rPr>
            </a:br>
            <a:br>
              <a:rPr lang="el-GR" sz="1800" b="0" i="0" u="none" strike="noStrike" baseline="0" dirty="0">
                <a:latin typeface="HelveticaNeue-Medium"/>
              </a:rPr>
            </a:br>
            <a:r>
              <a:rPr lang="el-GR" sz="1800" b="0" i="0" u="none" strike="noStrike" baseline="0" dirty="0">
                <a:latin typeface="UB-Helvetica"/>
              </a:rPr>
              <a:t>Πρόκειται για ένα τεταμένο απονευρωτικό πέταλο</a:t>
            </a:r>
            <a:br>
              <a:rPr lang="el-GR" sz="1800" b="0" i="0" u="none" strike="noStrike" baseline="0" dirty="0">
                <a:latin typeface="UB-Helvetica"/>
              </a:rPr>
            </a:br>
            <a:r>
              <a:rPr lang="el-GR" sz="1800" b="0" i="0" u="none" strike="noStrike" baseline="0" dirty="0">
                <a:latin typeface="UB-Helvetica"/>
              </a:rPr>
              <a:t>που χωρίζεται σε κεντρική, έσω και έξω μοίρα.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0BC77FE-551F-471F-8690-4E499D95A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8220" y="365125"/>
            <a:ext cx="3348015" cy="5910830"/>
          </a:xfrm>
        </p:spPr>
      </p:pic>
    </p:spTree>
    <p:extLst>
      <p:ext uri="{BB962C8B-B14F-4D97-AF65-F5344CB8AC3E}">
        <p14:creationId xmlns:p14="http://schemas.microsoft.com/office/powerpoint/2010/main" val="47578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6E569-37B3-45C3-B94E-666581B8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2183" cy="1325563"/>
          </a:xfrm>
        </p:spPr>
        <p:txBody>
          <a:bodyPr/>
          <a:lstStyle/>
          <a:p>
            <a:r>
              <a:rPr lang="el-GR" dirty="0"/>
              <a:t>Παθολογικές καταστάσεις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5EC760-BF9B-425D-9FF2-F22935D6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6" y="2010930"/>
            <a:ext cx="7182580" cy="283613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C4BAEE2-C6D0-42BE-9015-DCD2D0B3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265" y="590153"/>
            <a:ext cx="3690063" cy="364118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F7EA309-B69C-4377-AF17-7C51982C6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520" y="3670638"/>
            <a:ext cx="285789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9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D6643C-6E8E-4C0A-90B3-C12854D7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894C3F38-9515-4D97-9655-17F75E73D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785" y="2705713"/>
            <a:ext cx="5944430" cy="2591162"/>
          </a:xfrm>
        </p:spPr>
      </p:pic>
    </p:spTree>
    <p:extLst>
      <p:ext uri="{BB962C8B-B14F-4D97-AF65-F5344CB8AC3E}">
        <p14:creationId xmlns:p14="http://schemas.microsoft.com/office/powerpoint/2010/main" val="2770618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390D8-9CAC-4286-8A55-02BF079F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FDC744-571F-441B-8921-3C020512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7094" cy="4351338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l-GR" sz="1800" b="1" i="0" u="none" strike="noStrike" baseline="0" dirty="0">
                <a:latin typeface="UB-Souvenir-Bold"/>
              </a:rPr>
              <a:t>Πτώση των Μεταταρσίων </a:t>
            </a:r>
          </a:p>
          <a:p>
            <a:pPr marL="0" indent="0" algn="l">
              <a:buNone/>
            </a:pPr>
            <a:r>
              <a:rPr lang="el-GR" sz="1800" b="0" i="0" u="none" strike="noStrike" baseline="0" dirty="0">
                <a:latin typeface="UB-SouvenirLight"/>
              </a:rPr>
              <a:t>Η πτώση των μεταταρσίων είναι μία στατική παραμόρφωση που οφείλεται σε </a:t>
            </a:r>
            <a:r>
              <a:rPr lang="el-GR" sz="1800" b="0" i="0" u="none" strike="noStrike" baseline="0" dirty="0" err="1">
                <a:latin typeface="UB-SouvenirLight"/>
              </a:rPr>
              <a:t>ιδιοσυστασιακή</a:t>
            </a:r>
            <a:r>
              <a:rPr lang="el-GR" sz="1800" dirty="0">
                <a:latin typeface="UB-SouvenirLight"/>
              </a:rPr>
              <a:t> </a:t>
            </a:r>
            <a:r>
              <a:rPr lang="el-GR" sz="1800" b="0" i="0" u="none" strike="noStrike" baseline="0" dirty="0">
                <a:latin typeface="UB-SouvenirLight"/>
              </a:rPr>
              <a:t>αδυναμία του συνδετικού ιστού, σε συνδυασμό με την παχυσαρκία και τη χρήση ακατάλληλων υποδημάτων.</a:t>
            </a:r>
          </a:p>
          <a:p>
            <a:pPr algn="l"/>
            <a:endParaRPr lang="el-GR" sz="1800" dirty="0">
              <a:latin typeface="UB-SouvenirLight"/>
            </a:endParaRPr>
          </a:p>
          <a:p>
            <a:pPr marL="0" indent="0" algn="l">
              <a:buNone/>
            </a:pPr>
            <a:r>
              <a:rPr lang="el-GR" sz="1800" b="1" i="0" u="none" strike="noStrike" baseline="0" dirty="0">
                <a:latin typeface="UB-Souvenir-Bold"/>
              </a:rPr>
              <a:t>Βλαισός Μέγας Δάκτυλος </a:t>
            </a:r>
          </a:p>
          <a:p>
            <a:pPr marL="0" indent="0" algn="l">
              <a:buNone/>
            </a:pPr>
            <a:r>
              <a:rPr lang="el-GR" sz="1800" b="0" i="0" u="none" strike="noStrike" baseline="0" dirty="0">
                <a:latin typeface="UB-SouvenirLight"/>
              </a:rPr>
              <a:t>Πρόκειται για το έξω </a:t>
            </a:r>
            <a:r>
              <a:rPr lang="el-GR" sz="1800" b="0" i="0" u="none" strike="noStrike" baseline="0" dirty="0" err="1">
                <a:latin typeface="UB-SouvenirLight"/>
              </a:rPr>
              <a:t>υπεξάρθρημα</a:t>
            </a:r>
            <a:r>
              <a:rPr lang="el-GR" sz="1800" b="0" i="0" u="none" strike="noStrike" baseline="0" dirty="0">
                <a:latin typeface="UB-SouvenirLight"/>
              </a:rPr>
              <a:t> του μεγάλου δακτύλου στη ΜΤΦ άρθρωση, συνήθως σε συνδυασμό με πτώση των μεταταρσίων. </a:t>
            </a:r>
            <a:r>
              <a:rPr lang="el-GR" sz="1800" dirty="0">
                <a:latin typeface="UB-SouvenirLight"/>
              </a:rPr>
              <a:t>Π</a:t>
            </a:r>
            <a:r>
              <a:rPr lang="el-GR" sz="1800" b="0" i="0" u="none" strike="noStrike" baseline="0" dirty="0">
                <a:latin typeface="UB-SouvenirLight"/>
              </a:rPr>
              <a:t>αρατηρείται διαταραχή στη μυϊκή</a:t>
            </a:r>
          </a:p>
          <a:p>
            <a:pPr algn="l"/>
            <a:r>
              <a:rPr lang="el-GR" sz="1800" b="0" i="0" u="none" strike="noStrike" baseline="0" dirty="0">
                <a:latin typeface="UB-SouvenirLight"/>
              </a:rPr>
              <a:t>ισορροπία, δηλαδή μεταβάλλεται η κατεύθυνση προς την οποία οι τένοντες έλκουν τα δάκτυλα.</a:t>
            </a:r>
          </a:p>
          <a:p>
            <a:pPr algn="l"/>
            <a:r>
              <a:rPr lang="el-GR" sz="1800" b="0" i="0" u="none" strike="noStrike" baseline="0" dirty="0">
                <a:latin typeface="UB-SouvenirLight"/>
              </a:rPr>
              <a:t>Ο </a:t>
            </a:r>
            <a:r>
              <a:rPr lang="el-GR" sz="1800" b="0" i="0" u="none" strike="noStrike" baseline="0" dirty="0" err="1">
                <a:latin typeface="UB-SouvenirLight"/>
              </a:rPr>
              <a:t>απαγωγός</a:t>
            </a:r>
            <a:r>
              <a:rPr lang="el-GR" sz="1800" b="0" i="0" u="none" strike="noStrike" baseline="0" dirty="0">
                <a:latin typeface="UB-SouvenirLight"/>
              </a:rPr>
              <a:t> μυς μετατοπίζεται προς τα έξω σε σχέση με τον άξονα της απαγωγής και επομένως μετατρέπεται σε προσαγωγό.</a:t>
            </a:r>
          </a:p>
          <a:p>
            <a:pPr algn="l"/>
            <a:r>
              <a:rPr lang="el-GR" sz="1800" b="0" i="0" u="none" strike="noStrike" baseline="0" dirty="0">
                <a:latin typeface="UB-SouvenirLight"/>
              </a:rPr>
              <a:t> Οι καμπτήρες και οι </a:t>
            </a:r>
            <a:r>
              <a:rPr lang="el-GR" sz="1800" b="0" i="0" u="none" strike="noStrike" baseline="0" dirty="0" err="1">
                <a:latin typeface="UB-SouvenirLight"/>
              </a:rPr>
              <a:t>εκτείνοντες</a:t>
            </a:r>
            <a:r>
              <a:rPr lang="el-GR" sz="1800" b="0" i="0" u="none" strike="noStrike" baseline="0" dirty="0">
                <a:latin typeface="UB-SouvenirLight"/>
              </a:rPr>
              <a:t> τένοντες μετατοπίζονται επίσης σημαντικά προς τα έξω και επομένως επιτείνουν την έξω μετατόπιση της ΜΤΦ άρθρωσης.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F6E932-E812-4573-B66F-9D6BC5DB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93" y="537304"/>
            <a:ext cx="2829320" cy="42773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6055B6-AFB5-4391-B784-B66F69A3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613" y="2779060"/>
            <a:ext cx="2667186" cy="36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4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CA228A-56F8-469B-AF35-DCCEC771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Στατική του Ποδιού</a:t>
            </a:r>
            <a:b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1800" b="1" i="0" u="none" strike="noStrike" baseline="0" dirty="0">
                <a:solidFill>
                  <a:srgbClr val="000000"/>
                </a:solidFill>
                <a:latin typeface="HelveticaNeue-Bold"/>
              </a:rPr>
              <a:t>Κατανομή των Πιέσεων στην Όρθια Στάση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147963-3D8A-4360-8E9A-FEF753B7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3" y="390248"/>
            <a:ext cx="2915057" cy="397247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689BBF-DDDF-4FA7-809B-60374B87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970" y="1881157"/>
            <a:ext cx="286742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3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A2365D-C5B3-4929-B3F3-F5975193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F54257A-2650-4A16-B5E7-098611826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98" y="560008"/>
            <a:ext cx="10353660" cy="5737983"/>
          </a:xfrm>
        </p:spPr>
      </p:pic>
    </p:spTree>
    <p:extLst>
      <p:ext uri="{BB962C8B-B14F-4D97-AF65-F5344CB8AC3E}">
        <p14:creationId xmlns:p14="http://schemas.microsoft.com/office/powerpoint/2010/main" val="377144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683A9DC-230F-405F-88B7-B767E80CB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5765" y="216201"/>
            <a:ext cx="3090316" cy="642559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03140F-B62F-46AC-B092-8DE7A818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28" y="723063"/>
            <a:ext cx="6184407" cy="6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4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216F74-902E-4CEC-A282-EE375639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i="0" u="none" strike="noStrike" baseline="0" dirty="0">
                <a:latin typeface="UB-Helvetica-Bold"/>
              </a:rPr>
              <a:t>Κατασκευή του Πέλματος του Ποδιού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DACE4C-BB75-4675-A625-AEF71B6F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2" y="365125"/>
            <a:ext cx="4719918" cy="5811838"/>
          </a:xfrm>
        </p:spPr>
        <p:txBody>
          <a:bodyPr/>
          <a:lstStyle/>
          <a:p>
            <a:pPr algn="l"/>
            <a:r>
              <a:rPr lang="el-GR" sz="1800" b="0" i="0" u="none" strike="noStrike" baseline="0" dirty="0">
                <a:latin typeface="UB-Helvetica"/>
              </a:rPr>
              <a:t>Η υποδόρια στιβάδα έχει πάχος περίπου 1,8 έως 2 </a:t>
            </a:r>
            <a:r>
              <a:rPr lang="el-GR" sz="1800" b="0" i="0" u="none" strike="noStrike" baseline="0" dirty="0" err="1">
                <a:latin typeface="UB-Helvetica"/>
              </a:rPr>
              <a:t>cm</a:t>
            </a:r>
            <a:r>
              <a:rPr lang="el-GR" sz="1800" b="0" i="0" u="none" strike="noStrike" baseline="0" dirty="0">
                <a:latin typeface="UB-Helvetica"/>
              </a:rPr>
              <a:t>. Η εξωτερική στιβάδα είναι ινώδης, με πολλές ίνες κολλαγόνου και ένα πυκνό δίκτυο αγγείων. Ισχυρά διαφράγματα συνδετικού ιστού διατρέχουν την υποδόρια στιβάδα και σχηματίζουν </a:t>
            </a:r>
            <a:r>
              <a:rPr lang="el-GR" sz="1800" b="0" i="0" u="none" strike="noStrike" baseline="0" dirty="0">
                <a:highlight>
                  <a:srgbClr val="FFFF00"/>
                </a:highlight>
                <a:latin typeface="UB-Helvetica"/>
              </a:rPr>
              <a:t>θαλάμους που συγκρατούν το λιπώδη ιστό.</a:t>
            </a:r>
          </a:p>
          <a:p>
            <a:pPr algn="l"/>
            <a:endParaRPr lang="el-GR" sz="1800" dirty="0">
              <a:latin typeface="UB-Helvetica"/>
            </a:endParaRPr>
          </a:p>
          <a:p>
            <a:pPr algn="l"/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A59FD7-4557-4FBB-BB10-25A62480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2" y="1900738"/>
            <a:ext cx="5982535" cy="420111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D4E602-6C9A-4857-A874-50DDB590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64" y="3429000"/>
            <a:ext cx="4396754" cy="30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9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214E43-CF74-477F-A963-DE3DD0B7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31" y="1825625"/>
            <a:ext cx="4725250" cy="23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8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75546D-B498-4888-A1BA-5605197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4" y="365125"/>
            <a:ext cx="3554506" cy="1325563"/>
          </a:xfrm>
        </p:spPr>
        <p:txBody>
          <a:bodyPr>
            <a:normAutofit/>
          </a:bodyPr>
          <a:lstStyle/>
          <a:p>
            <a:r>
              <a:rPr lang="el-GR" sz="36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Αγγείωση</a:t>
            </a:r>
            <a:endParaRPr lang="el-GR" sz="7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176F69-4754-4DC2-BBBC-9B9ADD25B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174" y="365125"/>
            <a:ext cx="2546234" cy="4912659"/>
          </a:xfrm>
          <a:prstGeom prst="rect">
            <a:avLst/>
          </a:prstGeom>
        </p:spPr>
      </p:pic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54602696-CC76-45D5-9D1F-AF9B8A347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02754"/>
              </p:ext>
            </p:extLst>
          </p:nvPr>
        </p:nvGraphicFramePr>
        <p:xfrm>
          <a:off x="633506" y="1319847"/>
          <a:ext cx="3125874" cy="4017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5874">
                  <a:extLst>
                    <a:ext uri="{9D8B030D-6E8A-4147-A177-3AD203B41FA5}">
                      <a16:colId xmlns:a16="http://schemas.microsoft.com/office/drawing/2014/main" val="296139076"/>
                    </a:ext>
                  </a:extLst>
                </a:gridCol>
              </a:tblGrid>
              <a:tr h="1339206">
                <a:tc>
                  <a:txBody>
                    <a:bodyPr/>
                    <a:lstStyle/>
                    <a:p>
                      <a:pPr algn="ctr"/>
                      <a:endParaRPr lang="el-GR" sz="2000" b="1" dirty="0"/>
                    </a:p>
                    <a:p>
                      <a:pPr algn="ctr"/>
                      <a:r>
                        <a:rPr lang="el-GR" sz="2000" b="1" dirty="0"/>
                        <a:t>Οπίσθια </a:t>
                      </a:r>
                      <a:r>
                        <a:rPr lang="el-GR" sz="2000" b="1" dirty="0" err="1"/>
                        <a:t>Κνημιαία</a:t>
                      </a:r>
                      <a:r>
                        <a:rPr lang="el-GR" sz="2000" b="1" dirty="0"/>
                        <a:t> Αρτηρία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42222"/>
                  </a:ext>
                </a:extLst>
              </a:tr>
              <a:tr h="1339206">
                <a:tc>
                  <a:txBody>
                    <a:bodyPr/>
                    <a:lstStyle/>
                    <a:p>
                      <a:pPr algn="ctr"/>
                      <a:endParaRPr lang="el-GR" sz="2000" b="1" dirty="0"/>
                    </a:p>
                    <a:p>
                      <a:pPr algn="ctr"/>
                      <a:r>
                        <a:rPr lang="el-GR" sz="2000" b="1" dirty="0" err="1"/>
                        <a:t>Περονιαία</a:t>
                      </a:r>
                      <a:r>
                        <a:rPr lang="el-GR" sz="2000" b="1" dirty="0"/>
                        <a:t> Αρτηρία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73384"/>
                  </a:ext>
                </a:extLst>
              </a:tr>
              <a:tr h="1339206">
                <a:tc>
                  <a:txBody>
                    <a:bodyPr/>
                    <a:lstStyle/>
                    <a:p>
                      <a:pPr algn="ctr"/>
                      <a:endParaRPr lang="el-GR" sz="2000" b="1" dirty="0"/>
                    </a:p>
                    <a:p>
                      <a:pPr algn="ctr"/>
                      <a:r>
                        <a:rPr lang="el-GR" sz="2000" b="1" dirty="0"/>
                        <a:t>Πρόσθια </a:t>
                      </a:r>
                      <a:r>
                        <a:rPr lang="el-GR" sz="2000" b="1" dirty="0" err="1"/>
                        <a:t>Κνημιαία</a:t>
                      </a:r>
                      <a:r>
                        <a:rPr lang="el-GR" sz="2000" b="1" dirty="0"/>
                        <a:t> Αρτηρία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40042"/>
                  </a:ext>
                </a:extLst>
              </a:tr>
            </a:tbl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59025F0A-B088-41DF-A1AE-0FCDDA5A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067" y="1319847"/>
            <a:ext cx="1822960" cy="5229018"/>
          </a:xfrm>
          <a:prstGeom prst="rect">
            <a:avLst/>
          </a:prstGeom>
        </p:spPr>
      </p:pic>
      <p:cxnSp>
        <p:nvCxnSpPr>
          <p:cNvPr id="10" name="Γραμμή σύνδεσης: Γωνιώδης 9">
            <a:extLst>
              <a:ext uri="{FF2B5EF4-FFF2-40B4-BE49-F238E27FC236}">
                <a16:creationId xmlns:a16="http://schemas.microsoft.com/office/drawing/2014/main" id="{2791722F-A0B4-48FE-B766-9399EB282844}"/>
              </a:ext>
            </a:extLst>
          </p:cNvPr>
          <p:cNvCxnSpPr/>
          <p:nvPr/>
        </p:nvCxnSpPr>
        <p:spPr>
          <a:xfrm>
            <a:off x="2420471" y="4966447"/>
            <a:ext cx="6244596" cy="1237129"/>
          </a:xfrm>
          <a:prstGeom prst="bentConnector3">
            <a:avLst>
              <a:gd name="adj1" fmla="val 330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3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B42081-33A1-455F-A193-829C568D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075CAD-010F-42CB-A1F5-5754A44B8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DA8EC9-4193-429F-84FD-87FD865A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62" y="0"/>
            <a:ext cx="7029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6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F0BAAF-1B54-4EAE-A063-AAB124B4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434" y="365125"/>
            <a:ext cx="3590365" cy="1325563"/>
          </a:xfrm>
        </p:spPr>
        <p:txBody>
          <a:bodyPr>
            <a:normAutofit/>
          </a:bodyPr>
          <a:lstStyle/>
          <a:p>
            <a: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  <a:t>Νεύρα του Ποδιού</a:t>
            </a:r>
            <a:b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  <a:t>και της </a:t>
            </a:r>
            <a:r>
              <a:rPr lang="el-GR" sz="24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Ποδοκνημικής</a:t>
            </a:r>
            <a:endParaRPr lang="el-GR" sz="5400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6526C8E0-5CF0-4829-8B7C-A535A43CE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888784"/>
              </p:ext>
            </p:extLst>
          </p:nvPr>
        </p:nvGraphicFramePr>
        <p:xfrm>
          <a:off x="587188" y="365125"/>
          <a:ext cx="4935071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5071">
                  <a:extLst>
                    <a:ext uri="{9D8B030D-6E8A-4147-A177-3AD203B41FA5}">
                      <a16:colId xmlns:a16="http://schemas.microsoft.com/office/drawing/2014/main" val="370169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σαφηνές νεύρο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νευρώνει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ένα μέρος της έσω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επιφάνειας της ανώτερης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ποδοκνημικής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τους αρθρικούς του κλάδους.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0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γαστροκνημιαίο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νεύρο εκτείνεται μαζί με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τους κλάδους του στα οπίσθια τμήματα της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άρθρωσης και προς τα κάτω και έξω μέχρι την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κατώτερη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ποδοκνημική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υπαστραγαλική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και</a:t>
                      </a:r>
                    </a:p>
                    <a:p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αστραγαλοπτερνοσκαφοειδή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άρθρωση). Επί-</a:t>
                      </a:r>
                    </a:p>
                    <a:p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σης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νευρώνει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τον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ταρσιαίο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κόλπο.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1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Στο επίπεδο των σφυρών, το εν τω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βάθει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περονι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αίο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νεύρο χορηγεί τους αρθρικούς κλάδους του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προς την οπίσθια και έξω μοίρα της άρθρωσης,</a:t>
                      </a:r>
                    </a:p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καθώς και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προσθίως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προς το σκαφοειδές οστό.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6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κνημιαίο νεύρο χωρίζεται σε αρθρικούς </a:t>
                      </a:r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κλά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l-G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δους</a:t>
                      </a: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προς τα εμπρός και έσω.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6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3575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48F9D482-6540-489A-B534-6C2BE892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03" y="2263185"/>
            <a:ext cx="5973009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69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433304-4111-4CB4-B668-5811368C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89" y="184395"/>
            <a:ext cx="9073036" cy="1325563"/>
          </a:xfrm>
        </p:spPr>
        <p:txBody>
          <a:bodyPr>
            <a:normAutofit/>
          </a:bodyPr>
          <a:lstStyle/>
          <a:p>
            <a:r>
              <a:rPr lang="el-GR" sz="2400" b="1" i="0" u="none" strike="noStrike" baseline="0" dirty="0">
                <a:solidFill>
                  <a:srgbClr val="FF00FF"/>
                </a:solidFill>
                <a:latin typeface="HelveticaNeue-Bold"/>
              </a:rPr>
              <a:t>Πορεία των Νεύρων στο Πόδι και στην </a:t>
            </a:r>
            <a:r>
              <a:rPr lang="el-GR" sz="2400" b="1" i="0" u="none" strike="noStrike" baseline="0" dirty="0" err="1">
                <a:solidFill>
                  <a:srgbClr val="FF00FF"/>
                </a:solidFill>
                <a:latin typeface="HelveticaNeue-Bold"/>
              </a:rPr>
              <a:t>Ποδοκνημική</a:t>
            </a:r>
            <a:endParaRPr lang="el-GR" sz="5400" dirty="0"/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6B19C96D-5034-43EC-B644-19B8242C4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369220"/>
              </p:ext>
            </p:extLst>
          </p:nvPr>
        </p:nvGraphicFramePr>
        <p:xfrm>
          <a:off x="4370294" y="1690688"/>
          <a:ext cx="5974976" cy="195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976">
                  <a:extLst>
                    <a:ext uri="{9D8B030D-6E8A-4147-A177-3AD203B41FA5}">
                      <a16:colId xmlns:a16="http://schemas.microsoft.com/office/drawing/2014/main" val="2856601127"/>
                    </a:ext>
                  </a:extLst>
                </a:gridCol>
              </a:tblGrid>
              <a:tr h="391496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Εν τω </a:t>
                      </a:r>
                      <a:r>
                        <a:rPr lang="el-G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Βάθει</a:t>
                      </a:r>
                      <a:r>
                        <a:rPr lang="el-G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Περονιαίο</a:t>
                      </a:r>
                      <a:r>
                        <a:rPr lang="el-G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44307"/>
                  </a:ext>
                </a:extLst>
              </a:tr>
              <a:tr h="391496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Επιπολής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Περονιαίο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75606"/>
                  </a:ext>
                </a:extLst>
              </a:tr>
              <a:tr h="391496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Γαστροκνημιαίο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57768"/>
                  </a:ext>
                </a:extLst>
              </a:tr>
              <a:tr h="391496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Κνημιαίο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02835"/>
                  </a:ext>
                </a:extLst>
              </a:tr>
              <a:tr h="391496"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Έξω Πελματιαίο Νεύρο &amp; Έσω Πελματιαίο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51449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F7BF46-8741-48DC-AAFD-CF8A815C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1" y="1084023"/>
            <a:ext cx="2762636" cy="560148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5C63E8C-385E-403C-9FB4-453A3C73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15" y="4009627"/>
            <a:ext cx="2753109" cy="284837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82397D9-4FC9-4066-AE00-F45D74F62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517" y="2767653"/>
            <a:ext cx="2061883" cy="39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9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9C8F0-EDF3-4E1B-81E8-A5D2A1B3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553" y="2766218"/>
            <a:ext cx="10515600" cy="1325563"/>
          </a:xfrm>
        </p:spPr>
        <p:txBody>
          <a:bodyPr>
            <a:normAutofit/>
          </a:bodyPr>
          <a:lstStyle/>
          <a:p>
            <a:r>
              <a:rPr lang="el-GR" sz="7200" b="1" dirty="0"/>
              <a:t>ΤΕΛΟΣ!!</a:t>
            </a:r>
          </a:p>
        </p:txBody>
      </p:sp>
    </p:spTree>
    <p:extLst>
      <p:ext uri="{BB962C8B-B14F-4D97-AF65-F5344CB8AC3E}">
        <p14:creationId xmlns:p14="http://schemas.microsoft.com/office/powerpoint/2010/main" val="21122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9A7550-339E-4180-9672-1A86CA63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Θεραπευτικά…..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CB9E30-906E-4FDB-A748-953210198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45" y="2390630"/>
            <a:ext cx="6906589" cy="2076740"/>
          </a:xfrm>
        </p:spPr>
      </p:pic>
    </p:spTree>
    <p:extLst>
      <p:ext uri="{BB962C8B-B14F-4D97-AF65-F5344CB8AC3E}">
        <p14:creationId xmlns:p14="http://schemas.microsoft.com/office/powerpoint/2010/main" val="322538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DBA55B-B2E3-451E-AE02-A02E06A0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Σύνδεσμοι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A4ED23-FE69-4902-9B27-7A427EE5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3524742" cy="16861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151DB14-C942-4A70-8249-9838D941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80" y="135024"/>
            <a:ext cx="3881120" cy="65299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ABFA3FB-FA59-4962-8B0C-1F2C4E32C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249" y="474582"/>
            <a:ext cx="3448531" cy="221963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2070309-2856-4E41-BD9E-B59F7BC64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75" y="3376848"/>
            <a:ext cx="3439005" cy="1209844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DFC8BEF5-CF7A-4AE2-9A9A-419511917679}"/>
              </a:ext>
            </a:extLst>
          </p:cNvPr>
          <p:cNvSpPr/>
          <p:nvPr/>
        </p:nvSpPr>
        <p:spPr>
          <a:xfrm rot="19283396">
            <a:off x="3524742" y="1920789"/>
            <a:ext cx="918507" cy="612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0401AF47-5946-49E6-8111-597802F3E530}"/>
              </a:ext>
            </a:extLst>
          </p:cNvPr>
          <p:cNvSpPr/>
          <p:nvPr/>
        </p:nvSpPr>
        <p:spPr>
          <a:xfrm rot="2584356">
            <a:off x="3596649" y="2781782"/>
            <a:ext cx="918507" cy="612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9CBCB79-3E30-4A28-B932-2715DD672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749" y="5371893"/>
            <a:ext cx="3496163" cy="1486107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6F433CD-0AAB-4393-AEB5-2D19B6D0E148}"/>
              </a:ext>
            </a:extLst>
          </p:cNvPr>
          <p:cNvSpPr/>
          <p:nvPr/>
        </p:nvSpPr>
        <p:spPr>
          <a:xfrm>
            <a:off x="0" y="4840941"/>
            <a:ext cx="8310880" cy="8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02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BBF615-109A-4565-A2D5-6872E93D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1" y="1385602"/>
            <a:ext cx="3229426" cy="4086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6F9D7-BA7D-4DEB-8204-DE7CD8B9E69B}"/>
              </a:ext>
            </a:extLst>
          </p:cNvPr>
          <p:cNvSpPr txBox="1"/>
          <p:nvPr/>
        </p:nvSpPr>
        <p:spPr>
          <a:xfrm>
            <a:off x="387190" y="5521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HelveticaNeue-Bold"/>
              </a:rPr>
              <a:t>Πελματιαίος </a:t>
            </a:r>
            <a:r>
              <a:rPr lang="el-GR" sz="1800" b="1" i="0" u="none" strike="noStrike" baseline="0" dirty="0" err="1">
                <a:latin typeface="HelveticaNeue-Bold"/>
              </a:rPr>
              <a:t>Πτερνοκυβοειδής</a:t>
            </a:r>
            <a:endParaRPr lang="el-GR" sz="1800" b="1" i="0" u="none" strike="noStrike" baseline="0" dirty="0">
              <a:latin typeface="HelveticaNeue-Bold"/>
            </a:endParaRPr>
          </a:p>
          <a:p>
            <a:pPr algn="l"/>
            <a:r>
              <a:rPr lang="el-GR" sz="1800" b="1" i="0" u="none" strike="noStrike" baseline="0" dirty="0">
                <a:latin typeface="HelveticaNeue-Bold"/>
              </a:rPr>
              <a:t>Σύνδεσμος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9B6221E-279A-426C-8827-DEF7AD83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8529"/>
            <a:ext cx="2907024" cy="4653011"/>
          </a:xfrm>
          <a:prstGeom prst="rect">
            <a:avLst/>
          </a:prstGeom>
        </p:spPr>
      </p:pic>
      <p:sp>
        <p:nvSpPr>
          <p:cNvPr id="10" name="Βέλος: Αριστερό-δεξιό 9">
            <a:extLst>
              <a:ext uri="{FF2B5EF4-FFF2-40B4-BE49-F238E27FC236}">
                <a16:creationId xmlns:a16="http://schemas.microsoft.com/office/drawing/2014/main" id="{686A562C-B52E-4B2A-AD42-541D2BFE3B21}"/>
              </a:ext>
            </a:extLst>
          </p:cNvPr>
          <p:cNvSpPr/>
          <p:nvPr/>
        </p:nvSpPr>
        <p:spPr>
          <a:xfrm>
            <a:off x="2312894" y="3428999"/>
            <a:ext cx="5056094" cy="2465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73DBF1E-2BFC-4F95-AB28-89676EEA2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836" y="2500953"/>
            <a:ext cx="3419952" cy="2048161"/>
          </a:xfrm>
          <a:prstGeom prst="rect">
            <a:avLst/>
          </a:prstGeom>
        </p:spPr>
      </p:pic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E36BD636-7B59-49AA-9B96-CF5232D54A33}"/>
              </a:ext>
            </a:extLst>
          </p:cNvPr>
          <p:cNvSpPr/>
          <p:nvPr/>
        </p:nvSpPr>
        <p:spPr>
          <a:xfrm>
            <a:off x="9879106" y="552198"/>
            <a:ext cx="1380565" cy="1527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46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87B11-0BA3-4D38-8E18-F9A06049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365125"/>
            <a:ext cx="11174506" cy="1325563"/>
          </a:xfrm>
        </p:spPr>
        <p:txBody>
          <a:bodyPr/>
          <a:lstStyle/>
          <a:p>
            <a:r>
              <a:rPr lang="el-GR" sz="1800" b="1" i="0" u="none" strike="noStrike" baseline="0" dirty="0">
                <a:latin typeface="HelveticaNeue-Bold"/>
              </a:rPr>
              <a:t>Ραχιαίοι και Πελματιαίοι </a:t>
            </a:r>
            <a:r>
              <a:rPr lang="el-GR" sz="1800" b="1" i="0" u="none" strike="noStrike" baseline="0" dirty="0" err="1">
                <a:latin typeface="HelveticaNeue-Bold"/>
              </a:rPr>
              <a:t>Σκαφοσφηνοειδείς</a:t>
            </a:r>
            <a:r>
              <a:rPr lang="el-GR" sz="1800" b="1" dirty="0">
                <a:latin typeface="HelveticaNeue-Bold"/>
              </a:rPr>
              <a:t> </a:t>
            </a:r>
            <a:r>
              <a:rPr lang="el-GR" sz="1800" b="1" i="0" u="none" strike="noStrike" baseline="0" dirty="0">
                <a:latin typeface="HelveticaNeue-Bold"/>
              </a:rPr>
              <a:t>Σύνδεσμοι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FE263E-4656-47FA-9CD1-B3449C52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239" y="1027906"/>
            <a:ext cx="3362794" cy="4753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C26F3-283E-405E-93B8-6A6E5F593DD4}"/>
              </a:ext>
            </a:extLst>
          </p:cNvPr>
          <p:cNvSpPr txBox="1"/>
          <p:nvPr/>
        </p:nvSpPr>
        <p:spPr>
          <a:xfrm>
            <a:off x="515472" y="169068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UB-Helvetica"/>
              </a:rPr>
              <a:t>Κάθε σφηνοειδές οστό συνδέεται με το σκαφοειδές μέσω ενός ραχιαίου και ενός πελματιαίου συνδέσμου, οι οποίοι </a:t>
            </a:r>
            <a:r>
              <a:rPr lang="el-GR" sz="1800" b="0" i="0" u="none" strike="noStrike" baseline="0" dirty="0" err="1">
                <a:latin typeface="UB-Helvetica"/>
              </a:rPr>
              <a:t>διαπλέκονται</a:t>
            </a:r>
            <a:r>
              <a:rPr lang="el-GR" sz="1800" b="0" i="0" u="none" strike="noStrike" baseline="0" dirty="0">
                <a:latin typeface="UB-Helvetica"/>
              </a:rPr>
              <a:t> με τον αρθρικό θύλακο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C988AE2-4333-4F03-BFE9-125BFB60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34" y="2463575"/>
            <a:ext cx="3410426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8C19E7-A56C-4BEB-9FC5-501490C0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1" i="0" u="none" strike="noStrike" baseline="0" dirty="0">
                <a:latin typeface="HelveticaNeue-Bold"/>
              </a:rPr>
              <a:t>Ραχιαίος και Πελματιαίος </a:t>
            </a:r>
            <a:r>
              <a:rPr lang="el-GR" sz="1800" b="1" i="0" u="none" strike="noStrike" baseline="0" dirty="0" err="1">
                <a:latin typeface="HelveticaNeue-Bold"/>
              </a:rPr>
              <a:t>Σκαφοκυβοειδής</a:t>
            </a:r>
            <a:r>
              <a:rPr lang="el-GR" sz="1800" b="1" dirty="0">
                <a:latin typeface="HelveticaNeue-Bold"/>
              </a:rPr>
              <a:t> </a:t>
            </a:r>
            <a:r>
              <a:rPr lang="el-GR" sz="1800" b="1" i="0" u="none" strike="noStrike" baseline="0" dirty="0" err="1">
                <a:latin typeface="HelveticaNeue-Bold"/>
              </a:rPr>
              <a:t>ύνδεσμος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8558EF-DCD2-4B8F-9FFE-09FB02C7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2" y="2029027"/>
            <a:ext cx="3553321" cy="111458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284C63-F06F-47E0-BCC2-0DC72D16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30" y="1244911"/>
            <a:ext cx="3496163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621</Words>
  <Application>Microsoft Office PowerPoint</Application>
  <PresentationFormat>Ευρεία οθόνη</PresentationFormat>
  <Paragraphs>100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HelveticaNeue-Bold</vt:lpstr>
      <vt:lpstr>HelveticaNeue-Medium</vt:lpstr>
      <vt:lpstr>UB-Helvetica</vt:lpstr>
      <vt:lpstr>UB-Helvetica-Bold</vt:lpstr>
      <vt:lpstr>UB-Souvenir-Bold</vt:lpstr>
      <vt:lpstr>UB-SouvenirLight</vt:lpstr>
      <vt:lpstr>Θέμα του Office</vt:lpstr>
      <vt:lpstr>Η Ποδοκνημική κατά τη Βάδιση</vt:lpstr>
      <vt:lpstr>Χρήσιμες πληροφορίες…</vt:lpstr>
      <vt:lpstr>Εύρος κίνησης της ποδοκνημικής κατά τη βάδιση…</vt:lpstr>
      <vt:lpstr>Παρουσίαση του PowerPoint</vt:lpstr>
      <vt:lpstr>Θεραπευτικά…..</vt:lpstr>
      <vt:lpstr>Σύνδεσμοι </vt:lpstr>
      <vt:lpstr>Παρουσίαση του PowerPoint</vt:lpstr>
      <vt:lpstr>Ραχιαίοι και Πελματιαίοι Σκαφοσφηνοειδείς Σύνδεσμοι</vt:lpstr>
      <vt:lpstr>Ραχιαίος και Πελματιαίος Σκαφοκυβοειδής ύνδεσμος</vt:lpstr>
      <vt:lpstr>Σύνδεσμοι της Σφηνοκυβοειδούς και των Μεσοσφηνοειδών Αρθρώσεων</vt:lpstr>
      <vt:lpstr>Παρουσίαση του PowerPoint</vt:lpstr>
      <vt:lpstr>Παρουσίαση του PowerPoint</vt:lpstr>
      <vt:lpstr>Άξονες και Κινήσεις των Αρθρώσεων του Ταρσού και των Ταρσομετατάρσιων Αρθρώσεων</vt:lpstr>
      <vt:lpstr>Παρουσίαση του PowerPoint</vt:lpstr>
      <vt:lpstr>Παρουσίαση του PowerPoint</vt:lpstr>
      <vt:lpstr>Αρθρικοί Θύλακοι και Σύνδεσμοι των Μεταταρσιοφαλαγγικών και Φαλαγγοφαλαγγικών Αρθρώσεων</vt:lpstr>
      <vt:lpstr>Παρουσίαση του PowerPoint</vt:lpstr>
      <vt:lpstr>Μύες  Ραχιαίοι Καμπτήρες</vt:lpstr>
      <vt:lpstr>Πελματιαίοι Καμπτήρες</vt:lpstr>
      <vt:lpstr>Πρηνιστές/Απαγωγοί</vt:lpstr>
      <vt:lpstr>Υπτιαστές/Προσαγωγοί</vt:lpstr>
      <vt:lpstr>Μύες της Ράχης του Ποδιού</vt:lpstr>
      <vt:lpstr>Μύες του Πέλματος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Μύες του Μικρού Δακτύλου</vt:lpstr>
      <vt:lpstr>Εμβιομηχανική</vt:lpstr>
      <vt:lpstr>Πελματιαία Απονεύρωση   Πρόκειται για ένα τεταμένο απονευρωτικό πέταλο που χωρίζεται σε κεντρική, έσω και έξω μοίρα.</vt:lpstr>
      <vt:lpstr>Παθολογικές καταστάσεις</vt:lpstr>
      <vt:lpstr>Παρουσίαση του PowerPoint</vt:lpstr>
      <vt:lpstr>Παρουσίαση του PowerPoint</vt:lpstr>
      <vt:lpstr>Στατική του Ποδιού Κατανομή των Πιέσεων στην Όρθια Στάση</vt:lpstr>
      <vt:lpstr>Παρουσίαση του PowerPoint</vt:lpstr>
      <vt:lpstr>Παρουσίαση του PowerPoint</vt:lpstr>
      <vt:lpstr>Κατασκευή του Πέλματος του Ποδιού</vt:lpstr>
      <vt:lpstr>Παρουσίαση του PowerPoint</vt:lpstr>
      <vt:lpstr>Αγγείωση</vt:lpstr>
      <vt:lpstr>Νεύρα του Ποδιού και της Ποδοκνημικής</vt:lpstr>
      <vt:lpstr>Πορεία των Νεύρων στο Πόδι και στην Ποδοκνημική</vt:lpstr>
      <vt:lpstr>ΤΕΛΟΣ!!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Ποδοκνημική κατά τη Βάδιση</dc:title>
  <dc:creator>Pinelopi vlotinou</dc:creator>
  <cp:lastModifiedBy>Pinelopi vlotinou</cp:lastModifiedBy>
  <cp:revision>13</cp:revision>
  <dcterms:created xsi:type="dcterms:W3CDTF">2025-01-04T16:30:07Z</dcterms:created>
  <dcterms:modified xsi:type="dcterms:W3CDTF">2025-01-04T18:11:12Z</dcterms:modified>
</cp:coreProperties>
</file>