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4" r:id="rId5"/>
    <p:sldId id="259" r:id="rId6"/>
    <p:sldId id="266" r:id="rId7"/>
    <p:sldId id="263" r:id="rId8"/>
    <p:sldId id="267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77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8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4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6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6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6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1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6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1C9F-A012-489D-A26A-738B9C7ADB4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9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ysikafysikh.files.wordpress.com/2014/10/light-though-pr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36" y="339228"/>
            <a:ext cx="7260335" cy="52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6736" y="5995339"/>
            <a:ext cx="7342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https://fysikafysikh.files.wordpress.com/2014/10/light-though-prism.jpg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344" y="65988"/>
            <a:ext cx="8161476" cy="61211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171" y="6285763"/>
            <a:ext cx="11631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https://www.google.com/url?sa=i&amp;url=https%3A%2F%2Fslideplayer.gr%2Fslide%2F2440244%2F&amp;psig=AOvVaw3aI76GrN1yu4vsJsajwgUX&amp;ust=1603697206810000&amp;source=images&amp;cd=vfe&amp;ved=0CAIQjRxqFwoTCLiEjeSbz-wCFQAAAAAdAAAAABAW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88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3345" y="126860"/>
            <a:ext cx="11514388" cy="6473311"/>
            <a:chOff x="353345" y="126860"/>
            <a:chExt cx="11514388" cy="6473311"/>
          </a:xfrm>
        </p:grpSpPr>
        <p:grpSp>
          <p:nvGrpSpPr>
            <p:cNvPr id="6" name="Group 5"/>
            <p:cNvGrpSpPr/>
            <p:nvPr/>
          </p:nvGrpSpPr>
          <p:grpSpPr>
            <a:xfrm>
              <a:off x="1095041" y="126860"/>
              <a:ext cx="10148971" cy="5070574"/>
              <a:chOff x="88900" y="190501"/>
              <a:chExt cx="10148971" cy="507057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4416" y="190501"/>
                <a:ext cx="9119965" cy="4055474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3196" y="3864975"/>
                <a:ext cx="4194675" cy="13961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l="4760" t="1068" r="10237" b="-1068"/>
              <a:stretch/>
            </p:blipFill>
            <p:spPr>
              <a:xfrm>
                <a:off x="88900" y="3877675"/>
                <a:ext cx="3467100" cy="118900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53345" y="6015396"/>
              <a:ext cx="10777788" cy="58477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/>
              <a:r>
                <a:rPr lang="el-GR" sz="3200" dirty="0" smtClean="0"/>
                <a:t>στο </a:t>
              </a:r>
              <a:r>
                <a:rPr lang="el-GR" sz="3200" b="1" dirty="0" smtClean="0"/>
                <a:t>κενό</a:t>
              </a:r>
              <a:r>
                <a:rPr lang="el-GR" sz="3200" dirty="0" smtClean="0"/>
                <a:t>:</a:t>
              </a:r>
              <a:r>
                <a:rPr lang="en-US" sz="3200" dirty="0" smtClean="0"/>
                <a:t>  </a:t>
              </a:r>
              <a:r>
                <a:rPr lang="el-GR" sz="3200" dirty="0" smtClean="0"/>
                <a:t>  </a:t>
              </a:r>
              <a:r>
                <a:rPr lang="en-US" sz="3200" dirty="0" smtClean="0">
                  <a:solidFill>
                    <a:srgbClr val="FFFF00"/>
                  </a:solidFill>
                </a:rPr>
                <a:t>c</a:t>
              </a:r>
              <a:r>
                <a:rPr lang="en-US" sz="3200" baseline="-25000" dirty="0" smtClean="0">
                  <a:solidFill>
                    <a:srgbClr val="FFFF00"/>
                  </a:solidFill>
                </a:rPr>
                <a:t>0</a:t>
              </a:r>
              <a:r>
                <a:rPr lang="en-US" sz="3200" dirty="0" smtClean="0">
                  <a:solidFill>
                    <a:srgbClr val="FFFF00"/>
                  </a:solidFill>
                </a:rPr>
                <a:t> = 3 x 10</a:t>
              </a:r>
              <a:r>
                <a:rPr lang="en-US" sz="3200" baseline="30000" dirty="0" smtClean="0">
                  <a:solidFill>
                    <a:srgbClr val="FFFF00"/>
                  </a:solidFill>
                </a:rPr>
                <a:t>8</a:t>
              </a:r>
              <a:r>
                <a:rPr lang="en-US" sz="3200" dirty="0" smtClean="0">
                  <a:solidFill>
                    <a:srgbClr val="FFFF00"/>
                  </a:solidFill>
                </a:rPr>
                <a:t> m/sec </a:t>
              </a:r>
              <a:r>
                <a:rPr lang="el-GR" sz="3200" dirty="0" smtClean="0">
                  <a:solidFill>
                    <a:srgbClr val="FFFF00"/>
                  </a:solidFill>
                </a:rPr>
                <a:t> </a:t>
              </a:r>
              <a:r>
                <a:rPr lang="el-GR" sz="3200" dirty="0" smtClean="0"/>
                <a:t>για </a:t>
              </a:r>
              <a:r>
                <a:rPr lang="el-GR" sz="3200" b="1" dirty="0" smtClean="0"/>
                <a:t>όλα</a:t>
              </a:r>
              <a:r>
                <a:rPr lang="el-GR" sz="3200" dirty="0" smtClean="0"/>
                <a:t> τα μήκη κύματος</a:t>
              </a:r>
              <a:endParaRPr lang="en-US" sz="3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3345" y="5292684"/>
              <a:ext cx="11514388" cy="5302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l-GR" sz="2800" dirty="0" smtClean="0"/>
                <a:t>Η ταχύτητα </a:t>
              </a:r>
              <a:r>
                <a:rPr lang="en-US" sz="2800" dirty="0" smtClean="0"/>
                <a:t>c</a:t>
              </a:r>
              <a:r>
                <a:rPr lang="el-GR" sz="2800" dirty="0" smtClean="0"/>
                <a:t> διάδοσης Η/Μ ακτινοβολίας εξαρτάται απο: </a:t>
              </a:r>
              <a:r>
                <a:rPr lang="el-GR" sz="2800" b="1" dirty="0" smtClean="0">
                  <a:solidFill>
                    <a:schemeClr val="accent4"/>
                  </a:solidFill>
                </a:rPr>
                <a:t>ιδιότητες μέσου</a:t>
              </a:r>
              <a:r>
                <a:rPr lang="el-GR" sz="2800" dirty="0" smtClean="0"/>
                <a:t>,</a:t>
              </a:r>
              <a:r>
                <a:rPr lang="el-GR" sz="2800" b="1" dirty="0" smtClean="0"/>
                <a:t> </a:t>
              </a:r>
              <a:r>
                <a:rPr lang="el-GR" sz="2800" b="1" dirty="0" smtClean="0">
                  <a:solidFill>
                    <a:srgbClr val="FFFF00"/>
                  </a:solidFill>
                </a:rPr>
                <a:t>λ 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974336" y="4383198"/>
              <a:ext cx="1810512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c</a:t>
              </a:r>
              <a:r>
                <a:rPr lang="en-US" sz="3600" dirty="0" smtClean="0"/>
                <a:t> = </a:t>
              </a:r>
              <a:r>
                <a:rPr lang="el-GR" sz="3600" dirty="0" smtClean="0"/>
                <a:t>λ </a:t>
              </a:r>
              <a:r>
                <a:rPr lang="el-G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 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248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43916" y="68072"/>
            <a:ext cx="10227284" cy="1409700"/>
            <a:chOff x="643916" y="68072"/>
            <a:chExt cx="10227284" cy="1409700"/>
          </a:xfrm>
        </p:grpSpPr>
        <p:sp>
          <p:nvSpPr>
            <p:cNvPr id="12" name="TextBox 11"/>
            <p:cNvSpPr txBox="1"/>
            <p:nvPr/>
          </p:nvSpPr>
          <p:spPr>
            <a:xfrm>
              <a:off x="643916" y="554786"/>
              <a:ext cx="4759636" cy="5232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l-GR" sz="2800" b="1" dirty="0" smtClean="0"/>
                <a:t>(Απόλυτος) δείκτης διάθλασης</a:t>
              </a:r>
              <a:endParaRPr lang="en-US" sz="2800" b="1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057900" y="68072"/>
              <a:ext cx="4813300" cy="1409700"/>
              <a:chOff x="6057900" y="68072"/>
              <a:chExt cx="4813300" cy="14097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78183" y="185888"/>
                <a:ext cx="4563054" cy="1156792"/>
                <a:chOff x="3289300" y="2420034"/>
                <a:chExt cx="4563054" cy="11567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289300" y="2743200"/>
                      <a:ext cx="1413528" cy="8336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600" dirty="0" smtClean="0"/>
                        <a:t>n = </a:t>
                      </a:r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oMath>
                      </a14:m>
                      <a:r>
                        <a:rPr lang="en-US" sz="3600" dirty="0" smtClean="0"/>
                        <a:t>  </a:t>
                      </a:r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" name="TextBox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9300" y="2743200"/>
                      <a:ext cx="1413528" cy="833626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 l="-12931" t="-2190" b="-13139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" name="Right Arrow 3"/>
                <p:cNvSpPr/>
                <p:nvPr/>
              </p:nvSpPr>
              <p:spPr>
                <a:xfrm>
                  <a:off x="4724399" y="2969513"/>
                  <a:ext cx="1514463" cy="381000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4806669" y="2420034"/>
                      <a:ext cx="1349921" cy="6463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a14:m>
                      <a:r>
                        <a:rPr lang="en-US" sz="3600" b="0" dirty="0" smtClean="0">
                          <a:ea typeface="Cambria Math" panose="02040503050406030204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</m:oMath>
                      </a14:m>
                      <a:r>
                        <a:rPr lang="en-US" sz="3600" dirty="0" smtClean="0"/>
                        <a:t> c</a:t>
                      </a:r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6" name="Rectangle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06669" y="2420034"/>
                      <a:ext cx="1349921" cy="646331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t="-15094" r="-12613" b="-34906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6606628" y="2836847"/>
                      <a:ext cx="1245726" cy="6463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a14:m>
                      <a:r>
                        <a:rPr lang="en-US" sz="3600" b="0" dirty="0" smtClean="0">
                          <a:ea typeface="Cambria Math" panose="02040503050406030204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</m:oMath>
                      </a14:m>
                      <a:r>
                        <a:rPr lang="en-US" sz="3600" dirty="0" smtClean="0"/>
                        <a:t> 1</a:t>
                      </a:r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06628" y="2836847"/>
                      <a:ext cx="1245726" cy="646331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t="-14151" r="-13725" b="-34906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" name="Rectangle 12"/>
              <p:cNvSpPr/>
              <p:nvPr/>
            </p:nvSpPr>
            <p:spPr>
              <a:xfrm>
                <a:off x="6057900" y="68072"/>
                <a:ext cx="4813300" cy="14097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5482782" y="2269474"/>
            <a:ext cx="5257799" cy="1384995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Προσπίπτουσα, </a:t>
            </a:r>
            <a:r>
              <a:rPr lang="el-GR" sz="2800" dirty="0" smtClean="0">
                <a:solidFill>
                  <a:srgbClr val="00B050"/>
                </a:solidFill>
              </a:rPr>
              <a:t>διαθλώμενη</a:t>
            </a:r>
            <a:r>
              <a:rPr lang="el-GR" sz="2800" dirty="0" smtClean="0"/>
              <a:t>, κάθετη στη διαθλαστική επιφάνεια είναι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συνεπίπεδες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1543" y="1694020"/>
            <a:ext cx="4279796" cy="4892015"/>
            <a:chOff x="341543" y="1876900"/>
            <a:chExt cx="4279796" cy="48920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r="54087" b="29989"/>
            <a:stretch/>
          </p:blipFill>
          <p:spPr>
            <a:xfrm>
              <a:off x="341543" y="2325672"/>
              <a:ext cx="4279796" cy="444324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6100" y="1876900"/>
              <a:ext cx="3327770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sz="3200" dirty="0" smtClean="0"/>
                <a:t>Νόμοι Διάθλασης :</a:t>
              </a:r>
              <a:endParaRPr lang="en-US" sz="3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80946" y="3822192"/>
              <a:ext cx="268795" cy="289875"/>
            </a:xfrm>
            <a:prstGeom prst="rect">
              <a:avLst/>
            </a:prstGeom>
            <a:pattFill prst="pct60">
              <a:fgClr>
                <a:srgbClr val="FD91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79366" y="3840480"/>
              <a:ext cx="268795" cy="289875"/>
            </a:xfrm>
            <a:prstGeom prst="rect">
              <a:avLst/>
            </a:prstGeom>
            <a:pattFill prst="pct60">
              <a:fgClr>
                <a:srgbClr val="FD91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4066" y="3754584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accent6">
                      <a:lumMod val="75000"/>
                    </a:schemeClr>
                  </a:solidFill>
                </a:rPr>
                <a:t>α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51642" y="3760680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accent6">
                      <a:lumMod val="75000"/>
                    </a:schemeClr>
                  </a:solidFill>
                </a:rPr>
                <a:t>α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54701" y="4111061"/>
            <a:ext cx="6366213" cy="2291345"/>
            <a:chOff x="5353533" y="4111061"/>
            <a:chExt cx="6366213" cy="2291345"/>
          </a:xfrm>
        </p:grpSpPr>
        <p:sp>
          <p:nvSpPr>
            <p:cNvPr id="15" name="TextBox 14"/>
            <p:cNvSpPr txBox="1"/>
            <p:nvPr/>
          </p:nvSpPr>
          <p:spPr>
            <a:xfrm>
              <a:off x="7845159" y="4111061"/>
              <a:ext cx="3874587" cy="7078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smtClean="0"/>
                <a:t>n</a:t>
              </a:r>
              <a:r>
                <a:rPr lang="el-GR" sz="4000" baseline="-25000" dirty="0" smtClean="0"/>
                <a:t>1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4000" dirty="0" smtClean="0"/>
                <a:t>ημα = </a:t>
              </a:r>
              <a:r>
                <a:rPr lang="en-US" sz="4000" dirty="0" smtClean="0"/>
                <a:t>n</a:t>
              </a:r>
              <a:r>
                <a:rPr lang="el-GR" sz="4000" baseline="-25000" dirty="0" smtClean="0"/>
                <a:t>2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4000" dirty="0" smtClean="0"/>
                <a:t>ημδ</a:t>
              </a:r>
              <a:endParaRPr lang="en-US" sz="4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53533" y="4682453"/>
              <a:ext cx="1770036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l-GR" sz="4000" dirty="0"/>
                <a:t>ν. </a:t>
              </a:r>
              <a:r>
                <a:rPr lang="en-US" sz="4000" dirty="0"/>
                <a:t>Snell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646165" y="5330574"/>
                  <a:ext cx="1929824" cy="1071832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4000" dirty="0" smtClean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4000" b="0" i="0" smtClean="0">
                              <a:latin typeface="Cambria Math" panose="02040503050406030204" pitchFamily="18" charset="0"/>
                            </a:rPr>
                            <m:t>ημδ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4000" b="0" i="0" smtClean="0">
                              <a:latin typeface="Cambria Math" panose="02040503050406030204" pitchFamily="18" charset="0"/>
                            </a:rPr>
                            <m:t>ημα</m:t>
                          </m:r>
                        </m:den>
                      </m:f>
                    </m:oMath>
                  </a14:m>
                  <a:r>
                    <a:rPr lang="en-US" sz="4000" dirty="0" smtClean="0"/>
                    <a:t>  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6165" y="5330574"/>
                  <a:ext cx="1929824" cy="10718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520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7205472" y="4545959"/>
              <a:ext cx="557784" cy="272988"/>
            </a:xfrm>
            <a:prstGeom prst="straightConnector1">
              <a:avLst/>
            </a:prstGeom>
            <a:ln w="44450">
              <a:solidFill>
                <a:schemeClr val="accent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7215683" y="5335097"/>
              <a:ext cx="640080" cy="161507"/>
            </a:xfrm>
            <a:prstGeom prst="straightConnector1">
              <a:avLst/>
            </a:prstGeom>
            <a:ln w="44450">
              <a:tailEnd type="triangle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Left-Right Arrow 29"/>
            <p:cNvSpPr/>
            <p:nvPr/>
          </p:nvSpPr>
          <p:spPr>
            <a:xfrm rot="5400000">
              <a:off x="9245930" y="4868802"/>
              <a:ext cx="588357" cy="33518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735442" y="2615184"/>
            <a:ext cx="44435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rgbClr val="002060"/>
                </a:solidFill>
              </a:rPr>
              <a:t>1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6109" y="4682452"/>
            <a:ext cx="44435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67720" y="4033369"/>
            <a:ext cx="6538352" cy="244972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42" y="30230"/>
            <a:ext cx="9321757" cy="63460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21053"/>
            <a:ext cx="6480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http://users.auth.gr/~katsiki/kefalaio11B_optikhprismatafakoi.pdf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264731" y="44127"/>
            <a:ext cx="5993226" cy="2193434"/>
            <a:chOff x="5353533" y="4111061"/>
            <a:chExt cx="5993226" cy="2193434"/>
          </a:xfrm>
        </p:grpSpPr>
        <p:sp>
          <p:nvSpPr>
            <p:cNvPr id="3" name="TextBox 2"/>
            <p:cNvSpPr txBox="1"/>
            <p:nvPr/>
          </p:nvSpPr>
          <p:spPr>
            <a:xfrm>
              <a:off x="7845159" y="4111061"/>
              <a:ext cx="3501600" cy="6463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600" dirty="0" smtClean="0"/>
                <a:t>n</a:t>
              </a:r>
              <a:r>
                <a:rPr lang="el-GR" sz="3600" baseline="-25000" dirty="0" smtClean="0"/>
                <a:t>1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600" dirty="0" smtClean="0"/>
                <a:t>ημα = </a:t>
              </a:r>
              <a:r>
                <a:rPr lang="en-US" sz="3600" dirty="0" smtClean="0"/>
                <a:t>n</a:t>
              </a:r>
              <a:r>
                <a:rPr lang="el-GR" sz="3600" baseline="-25000" dirty="0" smtClean="0"/>
                <a:t>2 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600" dirty="0" smtClean="0"/>
                <a:t>ημδ</a:t>
              </a:r>
              <a:endParaRPr lang="en-US" sz="3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53533" y="4682453"/>
              <a:ext cx="1770036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l-GR" sz="4000" dirty="0"/>
                <a:t>ν. </a:t>
              </a:r>
              <a:r>
                <a:rPr lang="en-US" sz="4000" dirty="0"/>
                <a:t>Snell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646165" y="5330574"/>
                  <a:ext cx="1758366" cy="973921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3600" dirty="0" smtClean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600" b="0" i="0" smtClean="0">
                              <a:latin typeface="Cambria Math" panose="02040503050406030204" pitchFamily="18" charset="0"/>
                            </a:rPr>
                            <m:t>ημδ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600" b="0" i="0" smtClean="0">
                              <a:latin typeface="Cambria Math" panose="02040503050406030204" pitchFamily="18" charset="0"/>
                            </a:rPr>
                            <m:t>ημα</m:t>
                          </m:r>
                        </m:den>
                      </m:f>
                    </m:oMath>
                  </a14:m>
                  <a:r>
                    <a:rPr lang="en-US" sz="3600" dirty="0" smtClean="0"/>
                    <a:t>  </a:t>
                  </a:r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6165" y="5330574"/>
                  <a:ext cx="1758366" cy="9739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3727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V="1">
              <a:off x="7205472" y="4545959"/>
              <a:ext cx="557784" cy="272988"/>
            </a:xfrm>
            <a:prstGeom prst="straightConnector1">
              <a:avLst/>
            </a:prstGeom>
            <a:ln w="44450">
              <a:solidFill>
                <a:schemeClr val="accent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7215683" y="5335097"/>
              <a:ext cx="640080" cy="161507"/>
            </a:xfrm>
            <a:prstGeom prst="straightConnector1">
              <a:avLst/>
            </a:prstGeom>
            <a:ln w="44450">
              <a:tailEnd type="triangle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Left-Right Arrow 7"/>
            <p:cNvSpPr/>
            <p:nvPr/>
          </p:nvSpPr>
          <p:spPr>
            <a:xfrm rot="5400000">
              <a:off x="9245930" y="4868802"/>
              <a:ext cx="588357" cy="33518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951" y="2499461"/>
            <a:ext cx="11636356" cy="2178808"/>
            <a:chOff x="176951" y="3268677"/>
            <a:chExt cx="11636356" cy="2178808"/>
          </a:xfrm>
        </p:grpSpPr>
        <p:sp>
          <p:nvSpPr>
            <p:cNvPr id="9" name="TextBox 8"/>
            <p:cNvSpPr txBox="1"/>
            <p:nvPr/>
          </p:nvSpPr>
          <p:spPr>
            <a:xfrm>
              <a:off x="176951" y="3268677"/>
              <a:ext cx="678288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l-GR" sz="2800" dirty="0" smtClean="0"/>
                <a:t>υλικό μέσο </a:t>
              </a:r>
              <a:r>
                <a:rPr lang="el-GR" sz="2800" b="1" dirty="0" smtClean="0"/>
                <a:t>1</a:t>
              </a:r>
              <a:r>
                <a:rPr lang="el-GR" sz="2800" dirty="0" smtClean="0"/>
                <a:t>:    αέρας:         </a:t>
              </a:r>
              <a:r>
                <a:rPr lang="en-US" sz="2800" dirty="0" smtClean="0"/>
                <a:t>n</a:t>
              </a:r>
              <a:r>
                <a:rPr lang="en-US" sz="2800" baseline="-25000" dirty="0" smtClean="0"/>
                <a:t>1 </a:t>
              </a:r>
              <a:r>
                <a:rPr lang="en-US" sz="2800" dirty="0" smtClean="0"/>
                <a:t>= 1</a:t>
              </a:r>
              <a:endParaRPr lang="el-GR" sz="2800" dirty="0" smtClean="0"/>
            </a:p>
            <a:p>
              <a:endParaRPr lang="el-GR" sz="28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l-GR" sz="2800" dirty="0"/>
                <a:t>υλικό μέσο </a:t>
              </a:r>
              <a:r>
                <a:rPr lang="el-GR" sz="2800" b="1" dirty="0" smtClean="0"/>
                <a:t>2</a:t>
              </a:r>
              <a:r>
                <a:rPr lang="el-GR" sz="2800" dirty="0" smtClean="0"/>
                <a:t>:   άγνωστο:     </a:t>
              </a:r>
              <a:r>
                <a:rPr lang="en-US" sz="2800" dirty="0" smtClean="0"/>
                <a:t>n</a:t>
              </a:r>
              <a:r>
                <a:rPr lang="el-GR" sz="2800" baseline="-25000" dirty="0" smtClean="0"/>
                <a:t>2</a:t>
              </a:r>
              <a:r>
                <a:rPr lang="en-US" sz="2800" baseline="-25000" dirty="0" smtClean="0"/>
                <a:t> </a:t>
              </a:r>
              <a:r>
                <a:rPr lang="en-US" sz="2800" dirty="0"/>
                <a:t>= </a:t>
              </a:r>
              <a:r>
                <a:rPr lang="el-GR" sz="2800" dirty="0" smtClean="0"/>
                <a:t>? </a:t>
              </a:r>
              <a:r>
                <a:rPr lang="el-GR" sz="2800" dirty="0" smtClean="0">
                  <a:latin typeface="Arial Black" panose="020B0A04020102020204" pitchFamily="34" charset="0"/>
                </a:rPr>
                <a:t>→ </a:t>
              </a:r>
              <a:r>
                <a:rPr lang="en-US" sz="2800" dirty="0" err="1" smtClean="0"/>
                <a:t>n</a:t>
              </a:r>
              <a:r>
                <a:rPr lang="en-US" sz="2800" baseline="-25000" dirty="0" err="1" smtClean="0"/>
                <a:t>Snell</a:t>
              </a:r>
              <a:r>
                <a:rPr lang="el-GR" sz="2800" dirty="0" smtClean="0">
                  <a:latin typeface="Arial Black" panose="020B0A04020102020204" pitchFamily="34" charset="0"/>
                </a:rPr>
                <a:t> </a:t>
              </a:r>
              <a:endParaRPr lang="el-GR" sz="2800" dirty="0"/>
            </a:p>
            <a:p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30944" y="3533853"/>
              <a:ext cx="4182363" cy="7078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l-GR" sz="4000" dirty="0" smtClean="0"/>
                <a:t>1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4000" dirty="0" smtClean="0"/>
                <a:t>ημα = </a:t>
              </a:r>
              <a:r>
                <a:rPr lang="en-US" sz="4000" dirty="0" err="1" smtClean="0"/>
                <a:t>n</a:t>
              </a:r>
              <a:r>
                <a:rPr lang="en-US" sz="4000" baseline="-25000" dirty="0" err="1" smtClean="0"/>
                <a:t>Snell</a:t>
              </a:r>
              <a:r>
                <a:rPr lang="el-GR" sz="4000" baseline="-25000" dirty="0" smtClean="0"/>
                <a:t>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4000" dirty="0" smtClean="0"/>
                <a:t>ημδ</a:t>
              </a:r>
              <a:endParaRPr lang="en-US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75369" y="4739599"/>
              <a:ext cx="3637342" cy="7078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l-GR" sz="4000" dirty="0" smtClean="0"/>
                <a:t>ημα = </a:t>
              </a:r>
              <a:r>
                <a:rPr lang="en-US" sz="4000" dirty="0" err="1" smtClean="0"/>
                <a:t>n</a:t>
              </a:r>
              <a:r>
                <a:rPr lang="en-US" sz="4000" baseline="-25000" dirty="0" err="1" smtClean="0"/>
                <a:t>Snell</a:t>
              </a:r>
              <a:r>
                <a:rPr lang="el-GR" sz="4000" baseline="-25000" dirty="0" smtClean="0"/>
                <a:t>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4000" dirty="0" smtClean="0"/>
                <a:t>ημδ</a:t>
              </a:r>
              <a:endParaRPr lang="en-US" sz="4000" dirty="0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9032268" y="4273581"/>
              <a:ext cx="588357" cy="33518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6900922" y="3474720"/>
              <a:ext cx="548640" cy="996078"/>
            </a:xfrm>
            <a:prstGeom prst="rightBrace">
              <a:avLst/>
            </a:prstGeom>
            <a:ln w="57150" cap="rnd" cmpd="thinThick">
              <a:prstDash val="solid"/>
              <a:bevel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2149749" y="4062389"/>
            <a:ext cx="2839346" cy="2145428"/>
            <a:chOff x="2149749" y="4764519"/>
            <a:chExt cx="2221083" cy="182830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149749" y="4764519"/>
              <a:ext cx="0" cy="18008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49749" y="6583680"/>
              <a:ext cx="2221083" cy="91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149749" y="5297474"/>
              <a:ext cx="1736451" cy="128292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989095" y="5113427"/>
            <a:ext cx="22291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3200" dirty="0" smtClean="0"/>
              <a:t>κλίση = </a:t>
            </a:r>
            <a:r>
              <a:rPr lang="en-US" sz="3200" dirty="0" err="1" smtClean="0"/>
              <a:t>n</a:t>
            </a:r>
            <a:r>
              <a:rPr lang="en-US" sz="3200" baseline="-25000" dirty="0" err="1" smtClean="0"/>
              <a:t>snell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403801" y="4929013"/>
            <a:ext cx="77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ημα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368334" y="6249817"/>
            <a:ext cx="77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ημδ</a:t>
            </a:r>
            <a:endParaRPr lang="en-US" sz="2800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315729" y="4687786"/>
            <a:ext cx="1359641" cy="48834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766961" y="5578646"/>
            <a:ext cx="1222134" cy="0"/>
          </a:xfrm>
          <a:prstGeom prst="straightConnector1">
            <a:avLst/>
          </a:prstGeom>
          <a:ln w="60325"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7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1" y="0"/>
            <a:ext cx="10772009" cy="6692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0795" y="6488668"/>
            <a:ext cx="6480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http://users.auth.gr/~katsiki/kefalaio11B_optikhprismatafakoi.pdf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10413" y="465220"/>
            <a:ext cx="11531643" cy="6031076"/>
            <a:chOff x="310413" y="465220"/>
            <a:chExt cx="11531643" cy="6031076"/>
          </a:xfrm>
        </p:grpSpPr>
        <p:sp>
          <p:nvSpPr>
            <p:cNvPr id="3" name="TextBox 2"/>
            <p:cNvSpPr txBox="1"/>
            <p:nvPr/>
          </p:nvSpPr>
          <p:spPr>
            <a:xfrm>
              <a:off x="4324421" y="842899"/>
              <a:ext cx="751763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l-GR" sz="3200" dirty="0" smtClean="0"/>
                <a:t>υλικό μέσο </a:t>
              </a:r>
              <a:r>
                <a:rPr lang="el-GR" sz="3200" b="1" dirty="0" smtClean="0"/>
                <a:t>1</a:t>
              </a:r>
              <a:r>
                <a:rPr lang="el-GR" sz="3200" dirty="0" smtClean="0"/>
                <a:t>: </a:t>
              </a:r>
              <a:r>
                <a:rPr lang="el-GR" sz="3200" dirty="0"/>
                <a:t>άγνωστο: </a:t>
              </a:r>
              <a:r>
                <a:rPr lang="en-US" sz="3200" dirty="0" smtClean="0">
                  <a:latin typeface="Arial Black" panose="020B0A04020102020204" pitchFamily="34" charset="0"/>
                </a:rPr>
                <a:t>n</a:t>
              </a:r>
              <a:r>
                <a:rPr lang="en-US" sz="3200" baseline="-25000" dirty="0" smtClean="0">
                  <a:latin typeface="Arial Black" panose="020B0A04020102020204" pitchFamily="34" charset="0"/>
                </a:rPr>
                <a:t>1 </a:t>
              </a:r>
              <a:r>
                <a:rPr lang="en-US" sz="3200" dirty="0" smtClean="0">
                  <a:latin typeface="Arial Black" panose="020B0A04020102020204" pitchFamily="34" charset="0"/>
                </a:rPr>
                <a:t>= </a:t>
              </a:r>
              <a:r>
                <a:rPr lang="el-GR" sz="3200" dirty="0">
                  <a:latin typeface="Arial Black" panose="020B0A04020102020204" pitchFamily="34" charset="0"/>
                </a:rPr>
                <a:t>? → </a:t>
              </a:r>
              <a:r>
                <a:rPr lang="en-US" sz="3200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n</a:t>
              </a:r>
              <a:r>
                <a:rPr lang="el-GR" sz="3200" baseline="-25000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αορ</a:t>
              </a:r>
              <a:r>
                <a:rPr lang="el-GR" sz="3200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 </a:t>
              </a:r>
            </a:p>
            <a:p>
              <a:endParaRPr lang="el-GR" sz="32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l-GR" sz="3200" dirty="0"/>
                <a:t>υλικό μέσο </a:t>
              </a:r>
              <a:r>
                <a:rPr lang="el-GR" sz="3200" b="1" dirty="0" smtClean="0"/>
                <a:t>2</a:t>
              </a:r>
              <a:r>
                <a:rPr lang="el-GR" sz="3200" dirty="0" smtClean="0"/>
                <a:t>: </a:t>
              </a:r>
              <a:r>
                <a:rPr lang="el-GR" sz="3200" dirty="0"/>
                <a:t>αέρας: </a:t>
              </a:r>
              <a:r>
                <a:rPr lang="en-US" sz="3200" b="1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n</a:t>
              </a:r>
              <a:r>
                <a:rPr lang="el-GR" sz="3200" b="1" baseline="-25000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2</a:t>
              </a:r>
              <a:r>
                <a:rPr lang="en-US" sz="3200" b="1" baseline="-25000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=</a:t>
              </a:r>
              <a:r>
                <a:rPr lang="el-GR" sz="3200" b="1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 1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l-GR" sz="32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l-GR" sz="3200" dirty="0" smtClean="0"/>
                <a:t>α = α</a:t>
              </a:r>
              <a:r>
                <a:rPr lang="el-GR" sz="3200" baseline="-25000" dirty="0" smtClean="0"/>
                <a:t>ορ</a:t>
              </a:r>
              <a:r>
                <a:rPr lang="el-GR" sz="3200" dirty="0" smtClean="0"/>
                <a:t>  </a:t>
              </a:r>
              <a:r>
                <a:rPr lang="el-GR" sz="3200" dirty="0" smtClean="0">
                  <a:latin typeface="Arial Black" panose="020B0A04020102020204" pitchFamily="34" charset="0"/>
                </a:rPr>
                <a:t>→ </a:t>
              </a:r>
              <a:r>
                <a:rPr lang="el-GR" sz="3200" b="1" dirty="0" smtClean="0"/>
                <a:t>δ = 90 </a:t>
              </a:r>
              <a:r>
                <a:rPr lang="el-GR" sz="3200" dirty="0" smtClean="0"/>
                <a:t>→ </a:t>
              </a:r>
              <a:r>
                <a:rPr lang="el-GR" sz="32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ημδ = 1</a:t>
              </a:r>
              <a:endParaRPr lang="el-GR" sz="32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  <a:p>
              <a:endParaRPr lang="en-US" sz="32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2995" t="7191" r="3847" b="47984"/>
            <a:stretch/>
          </p:blipFill>
          <p:spPr>
            <a:xfrm>
              <a:off x="310413" y="465220"/>
              <a:ext cx="3571778" cy="29998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0527" y="4495947"/>
              <a:ext cx="3820598" cy="6463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B0F0"/>
                  </a:solidFill>
                </a:rPr>
                <a:t>n</a:t>
              </a:r>
              <a:r>
                <a:rPr lang="el-GR" sz="3600" baseline="-25000" dirty="0" smtClean="0">
                  <a:solidFill>
                    <a:srgbClr val="00B0F0"/>
                  </a:solidFill>
                </a:rPr>
                <a:t>1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600" dirty="0" smtClean="0"/>
                <a:t>ημα</a:t>
              </a:r>
              <a:r>
                <a:rPr lang="el-GR" sz="3600" baseline="-25000" dirty="0" smtClean="0"/>
                <a:t>ορ</a:t>
              </a:r>
              <a:r>
                <a:rPr lang="el-GR" sz="3600" dirty="0" smtClean="0"/>
                <a:t> = </a:t>
              </a:r>
              <a:r>
                <a:rPr lang="en-US" sz="3600" dirty="0" smtClean="0">
                  <a:solidFill>
                    <a:srgbClr val="FF0000"/>
                  </a:solidFill>
                </a:rPr>
                <a:t>n</a:t>
              </a:r>
              <a:r>
                <a:rPr lang="el-GR" sz="3600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sz="36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36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600" dirty="0" smtClean="0">
                  <a:solidFill>
                    <a:srgbClr val="00B050"/>
                  </a:solidFill>
                </a:rPr>
                <a:t>ημδ</a:t>
              </a:r>
              <a:endParaRPr lang="en-US" sz="3600" dirty="0">
                <a:solidFill>
                  <a:srgbClr val="00B05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173119" y="1311531"/>
              <a:ext cx="9416717" cy="3330585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240506" y="2390221"/>
              <a:ext cx="5614736" cy="23131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4420674" y="3343013"/>
              <a:ext cx="4324117" cy="130494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53825" y="5849965"/>
              <a:ext cx="2928366" cy="6463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B0F0"/>
                  </a:solidFill>
                </a:rPr>
                <a:t>n</a:t>
              </a:r>
              <a:r>
                <a:rPr lang="el-GR" sz="3600" baseline="-25000" dirty="0" smtClean="0">
                  <a:solidFill>
                    <a:srgbClr val="00B0F0"/>
                  </a:solidFill>
                </a:rPr>
                <a:t>αορ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600" dirty="0" smtClean="0"/>
                <a:t>ημα</a:t>
              </a:r>
              <a:r>
                <a:rPr lang="el-GR" sz="3600" baseline="-25000" dirty="0" smtClean="0"/>
                <a:t>ορ</a:t>
              </a:r>
              <a:r>
                <a:rPr lang="el-GR" sz="3600" dirty="0" smtClean="0"/>
                <a:t> = </a:t>
              </a:r>
              <a:r>
                <a:rPr lang="el-GR" sz="3600" dirty="0" smtClean="0">
                  <a:solidFill>
                    <a:srgbClr val="FF0000"/>
                  </a:solidFill>
                </a:rPr>
                <a:t>1</a:t>
              </a:r>
              <a:endParaRPr lang="en-US" sz="3600" dirty="0">
                <a:solidFill>
                  <a:srgbClr val="00B050"/>
                </a:solidFill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2277979" y="5142278"/>
              <a:ext cx="481263" cy="7612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230526" y="5081808"/>
                  <a:ext cx="3409280" cy="1148712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00B0F0"/>
                      </a:solidFill>
                    </a:rPr>
                    <a:t>n</a:t>
                  </a:r>
                  <a:r>
                    <a:rPr lang="el-GR" sz="4400" b="1" baseline="-25000" dirty="0">
                      <a:solidFill>
                        <a:srgbClr val="00B0F0"/>
                      </a:solidFill>
                    </a:rPr>
                    <a:t>αορ </a:t>
                  </a:r>
                  <a:r>
                    <a:rPr lang="en-US" sz="4400" dirty="0" smtClean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4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4400" dirty="0"/>
                            <m:t>ημα</m:t>
                          </m:r>
                          <m:r>
                            <m:rPr>
                              <m:nor/>
                            </m:rPr>
                            <a:rPr lang="el-GR" sz="4400" baseline="-25000" dirty="0"/>
                            <m:t>ορ</m:t>
                          </m:r>
                        </m:den>
                      </m:f>
                    </m:oMath>
                  </a14:m>
                  <a:r>
                    <a:rPr lang="en-US" sz="4400" dirty="0" smtClean="0"/>
                    <a:t>  </a:t>
                  </a:r>
                  <a:endParaRPr lang="en-US" sz="4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0526" y="5081808"/>
                  <a:ext cx="3409280" cy="114871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143" b="-3704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ight Arrow 25"/>
            <p:cNvSpPr/>
            <p:nvPr/>
          </p:nvSpPr>
          <p:spPr>
            <a:xfrm>
              <a:off x="4420674" y="5720806"/>
              <a:ext cx="1964084" cy="4523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36295" y="29414"/>
            <a:ext cx="8953541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200" dirty="0" smtClean="0"/>
              <a:t>προσδιοριμος</a:t>
            </a:r>
            <a:r>
              <a:rPr lang="en-US" sz="3200" dirty="0" smtClean="0"/>
              <a:t> n </a:t>
            </a:r>
            <a:r>
              <a:rPr lang="el-GR" sz="3200" dirty="0" smtClean="0"/>
              <a:t>από ορική γωνία ολικής ανάκλασης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99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4207082" y="1283732"/>
            <a:ext cx="4390162" cy="4221210"/>
            <a:chOff x="4600274" y="689962"/>
            <a:chExt cx="4390162" cy="4221210"/>
          </a:xfrm>
        </p:grpSpPr>
        <p:grpSp>
          <p:nvGrpSpPr>
            <p:cNvPr id="33" name="Group 32"/>
            <p:cNvGrpSpPr/>
            <p:nvPr/>
          </p:nvGrpSpPr>
          <p:grpSpPr>
            <a:xfrm>
              <a:off x="4600274" y="689962"/>
              <a:ext cx="4390162" cy="4221210"/>
              <a:chOff x="3941064" y="945150"/>
              <a:chExt cx="4390162" cy="4221210"/>
            </a:xfrm>
          </p:grpSpPr>
          <p:cxnSp>
            <p:nvCxnSpPr>
              <p:cNvPr id="17" name="Straight Connector 16"/>
              <p:cNvCxnSpPr>
                <a:stCxn id="2" idx="1"/>
                <a:endCxn id="2" idx="5"/>
              </p:cNvCxnSpPr>
              <p:nvPr/>
            </p:nvCxnSpPr>
            <p:spPr>
              <a:xfrm>
                <a:off x="4369578" y="2668794"/>
                <a:ext cx="2069052" cy="2069052"/>
              </a:xfrm>
              <a:prstGeom prst="line">
                <a:avLst/>
              </a:prstGeom>
              <a:ln w="66675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3941064" y="945150"/>
                <a:ext cx="4390162" cy="4221210"/>
                <a:chOff x="3941064" y="945150"/>
                <a:chExt cx="4390162" cy="422121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3941064" y="2240280"/>
                  <a:ext cx="2926080" cy="292608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>
                  <a:off x="4679044" y="945150"/>
                  <a:ext cx="3652182" cy="350493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Oval 4"/>
                <p:cNvSpPr/>
                <p:nvPr/>
              </p:nvSpPr>
              <p:spPr>
                <a:xfrm>
                  <a:off x="5404104" y="3662172"/>
                  <a:ext cx="82296" cy="8229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>
                  <a:stCxn id="5" idx="7"/>
                </p:cNvCxnSpPr>
                <p:nvPr/>
              </p:nvCxnSpPr>
              <p:spPr>
                <a:xfrm flipV="1">
                  <a:off x="5474348" y="1860698"/>
                  <a:ext cx="1739414" cy="1813526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246845" y="2855525"/>
                  <a:ext cx="172871" cy="1546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6411051" y="2785281"/>
                  <a:ext cx="186520" cy="2138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5" name="Straight Connector 34"/>
            <p:cNvCxnSpPr/>
            <p:nvPr/>
          </p:nvCxnSpPr>
          <p:spPr>
            <a:xfrm flipV="1">
              <a:off x="6102592" y="2015711"/>
              <a:ext cx="96528" cy="1338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" idx="2"/>
              <a:endCxn id="2" idx="6"/>
            </p:cNvCxnSpPr>
            <p:nvPr/>
          </p:nvCxnSpPr>
          <p:spPr>
            <a:xfrm>
              <a:off x="6063314" y="3448132"/>
              <a:ext cx="1463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" idx="1"/>
            </p:cNvCxnSpPr>
            <p:nvPr/>
          </p:nvCxnSpPr>
          <p:spPr>
            <a:xfrm flipH="1" flipV="1">
              <a:off x="5667153" y="1985092"/>
              <a:ext cx="408213" cy="1433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92249" y="3448132"/>
              <a:ext cx="1340740" cy="524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063314" y="1938085"/>
              <a:ext cx="325233" cy="5286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5446220" y="1960333"/>
              <a:ext cx="404037" cy="12045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7404054" y="3766663"/>
              <a:ext cx="151396" cy="39627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556197" y="3196218"/>
              <a:ext cx="7101" cy="50382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842110" y="649224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ΚΑΙ ΛΙΓΗ .......ΓΕΩΜΕΤΡΙΑ 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44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200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keywords>Α</cp:keywords>
  <cp:lastModifiedBy>Marina</cp:lastModifiedBy>
  <cp:revision>35</cp:revision>
  <dcterms:created xsi:type="dcterms:W3CDTF">2020-10-25T07:00:34Z</dcterms:created>
  <dcterms:modified xsi:type="dcterms:W3CDTF">2022-10-23T14:15:48Z</dcterms:modified>
</cp:coreProperties>
</file>