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8" r:id="rId12"/>
    <p:sldId id="263" r:id="rId13"/>
    <p:sldId id="259" r:id="rId14"/>
    <p:sldId id="260" r:id="rId15"/>
    <p:sldId id="274" r:id="rId16"/>
    <p:sldId id="275" r:id="rId17"/>
    <p:sldId id="272" r:id="rId18"/>
    <p:sldId id="256" r:id="rId19"/>
    <p:sldId id="273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0B395-A746-4CD0-8288-8628A8912559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5E91B-7984-4700-9458-0AFC7F5618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26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104-AECC-4F55-901C-CBCB8DE708D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69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FF4F-942F-4E41-A574-BFE4E2034871}" type="datetime1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44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828D-083B-4461-8B19-CD95A86E2638}" type="datetime1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2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1C30-4C75-4212-9E08-15CAFD2A31A1}" type="datetime1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08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F9C8-1392-4FCD-B5CC-27702C93171B}" type="datetime1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01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C933-8828-4A3B-9716-1E2478389DA6}" type="datetime1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72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FFB6-4814-495C-A2D3-4E4A2527EF95}" type="datetime1">
              <a:rPr lang="el-GR" smtClean="0"/>
              <a:t>7/11/2020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6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7BE7-BE5A-4F1C-94C3-8BF2B5704A03}" type="datetime1">
              <a:rPr lang="el-GR" smtClean="0"/>
              <a:t>7/11/2020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082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3723-47E6-49F2-B56B-031E93F7D528}" type="datetime1">
              <a:rPr lang="el-GR" smtClean="0"/>
              <a:t>7/11/2020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04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4EEE-E0E9-46BF-8C57-F23655864245}" type="datetime1">
              <a:rPr lang="el-GR" smtClean="0"/>
              <a:t>7/11/2020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15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4DB-0BDA-4902-8A92-69FDE6EA6F1E}" type="datetime1">
              <a:rPr lang="el-GR" smtClean="0"/>
              <a:t>7/11/2020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9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C8F-C159-4681-AB26-3F0693074817}" type="datetime1">
              <a:rPr lang="el-GR" smtClean="0"/>
              <a:t>7/11/2020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15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3D5B-3F91-4A96-B2C1-3048C0F920E7}" type="datetime1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CDD46-A47B-4D0B-8FB1-0EDE645FC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48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65.png"/><Relationship Id="rId21" Type="http://schemas.openxmlformats.org/officeDocument/2006/relationships/image" Target="../media/image71.pn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7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81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7363" y="482600"/>
            <a:ext cx="5976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ΠΑΝΕΠΙΣΤΗΜΙΟ ΔΥΤΙΚΗΣ ΑΤΤΙΚΗΣ</a:t>
            </a:r>
          </a:p>
          <a:p>
            <a:pPr algn="ctr"/>
            <a:endParaRPr lang="el-GR" altLang="el-GR" sz="2400" b="1" dirty="0">
              <a:latin typeface="Calibri" panose="020F0502020204030204" pitchFamily="34" charset="0"/>
            </a:endParaRPr>
          </a:p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ΤΜΗΜΑ ΝΑΥΠΗΓΩΝ ΜΗΧΑΝΙΚΩΝ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28856" y="2355961"/>
            <a:ext cx="4913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 dirty="0" smtClean="0"/>
              <a:t>ΘΕΡΜΟΔΥΝΑΜΙΚΗ</a:t>
            </a:r>
          </a:p>
          <a:p>
            <a:pPr algn="ctr"/>
            <a:endParaRPr lang="el-GR" altLang="el-GR" sz="2800" b="1" dirty="0"/>
          </a:p>
          <a:p>
            <a:pPr algn="ctr"/>
            <a:r>
              <a:rPr lang="el-GR" altLang="el-GR" sz="2400" b="1" dirty="0" smtClean="0"/>
              <a:t>ΘΕΡΜΙΚΕΣ ΜΗΧΑΝΕΣ</a:t>
            </a:r>
            <a:r>
              <a:rPr lang="en-US" altLang="el-GR" sz="2400" b="1" dirty="0" smtClean="0"/>
              <a:t> (2)</a:t>
            </a:r>
            <a:r>
              <a:rPr lang="el-GR" altLang="el-GR" sz="2400" b="1" dirty="0" smtClean="0"/>
              <a:t> </a:t>
            </a:r>
            <a:endParaRPr lang="el-GR" altLang="el-GR" sz="24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38475" y="4021159"/>
            <a:ext cx="7235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Γεώργιος Κ. </a:t>
            </a: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 Επίκουρος Καθηγητής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Διπλ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Ναυπηγός Μηχανολόγος Μηχανικός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M.Sc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‘’Διασφάλιση Ποιότητας’’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Τμήμα</a:t>
            </a:r>
            <a:r>
              <a:rPr lang="en-US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Ναυπηγικών</a:t>
            </a: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Μηχανικών 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Πανεπιστημίου Δυτικής Αττικής (ΠΑ.Δ.Α.)</a:t>
            </a:r>
            <a:endParaRPr lang="en-US" altLang="el-GR" sz="1400" dirty="0">
              <a:latin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6413-4B72-4CB5-9007-BE651532B8D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3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92608"/>
            <a:ext cx="10515600" cy="4913375"/>
          </a:xfrm>
        </p:spPr>
        <p:txBody>
          <a:bodyPr>
            <a:normAutofit/>
          </a:bodyPr>
          <a:lstStyle/>
          <a:p>
            <a:r>
              <a:rPr lang="el-GR" b="1" i="1" u="sng" dirty="0" smtClean="0"/>
              <a:t>Κύκλοι </a:t>
            </a:r>
            <a:br>
              <a:rPr lang="el-GR" b="1" i="1" u="sng" dirty="0" smtClean="0"/>
            </a:br>
            <a:r>
              <a:rPr lang="el-GR" b="1" i="1" u="sng" dirty="0"/>
              <a:t/>
            </a:r>
            <a:br>
              <a:rPr lang="el-GR" b="1" i="1" u="sng" dirty="0"/>
            </a:br>
            <a:r>
              <a:rPr lang="el-GR" b="1" i="1" u="sng" dirty="0" smtClean="0"/>
              <a:t>θερμικών </a:t>
            </a:r>
            <a:br>
              <a:rPr lang="el-GR" b="1" i="1" u="sng" dirty="0" smtClean="0"/>
            </a:br>
            <a:r>
              <a:rPr lang="el-GR" b="1" i="1" u="sng" dirty="0"/>
              <a:t/>
            </a:r>
            <a:br>
              <a:rPr lang="el-GR" b="1" i="1" u="sng" dirty="0"/>
            </a:br>
            <a:r>
              <a:rPr lang="el-GR" b="1" i="1" u="sng" dirty="0" smtClean="0"/>
              <a:t>Μηχανών</a:t>
            </a:r>
            <a:endParaRPr lang="el-GR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3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7615" y="6467624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7472" y="116036"/>
            <a:ext cx="210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ΚΥΚΛΟΣ ΟΤΤΟ</a:t>
            </a:r>
            <a:endParaRPr lang="el-GR" sz="24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11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587683" y="1287996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688975"/>
            <a:ext cx="7610475" cy="566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7683" y="1877236"/>
            <a:ext cx="63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 =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2667" y="2464801"/>
                <a:ext cx="1261819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667" y="2464801"/>
                <a:ext cx="1261819" cy="5638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76953" y="3435019"/>
                <a:ext cx="2915478" cy="570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=1−</m:t>
                    </m:r>
                  </m:oMath>
                </a14:m>
                <a:r>
                  <a:rPr lang="el-GR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953" y="3435019"/>
                <a:ext cx="2915478" cy="5704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122920" y="1300188"/>
            <a:ext cx="220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Όγκος διακένων 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8122920" y="1877236"/>
            <a:ext cx="381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Όγκος διαδρομής (όγκος εμβολισμού)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8980932" y="2578797"/>
            <a:ext cx="209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Βαθμός συμπίεσης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76953" y="4397605"/>
                <a:ext cx="723724" cy="521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953" y="4397605"/>
                <a:ext cx="723724" cy="5210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511504" y="4452209"/>
            <a:ext cx="270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ισόχωρης καύσης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707136" y="134112"/>
            <a:ext cx="282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ΣΥΜΜΕΤΡΙΚΟΙ ΚΥΚΛΟΙ 1/2</a:t>
            </a:r>
            <a:endParaRPr lang="el-GR" b="1" i="1" u="sng" dirty="0"/>
          </a:p>
        </p:txBody>
      </p:sp>
    </p:spTree>
    <p:extLst>
      <p:ext uri="{BB962C8B-B14F-4D97-AF65-F5344CB8AC3E}">
        <p14:creationId xmlns:p14="http://schemas.microsoft.com/office/powerpoint/2010/main" val="22894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0715" y="142025"/>
            <a:ext cx="4479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ΚΥΚΛΟΣ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BRAYTON (</a:t>
            </a:r>
            <a:r>
              <a:rPr lang="en-US" b="1" i="1" u="sng" dirty="0" smtClean="0"/>
              <a:t>JOULE , RANKINE</a:t>
            </a:r>
            <a:r>
              <a:rPr lang="en-US" b="1" u="sng" dirty="0" smtClean="0"/>
              <a:t>)</a:t>
            </a:r>
            <a:endParaRPr lang="el-GR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12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33604" y="1078417"/>
                <a:ext cx="973664" cy="611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604" y="1078417"/>
                <a:ext cx="973664" cy="6119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32899" y="2003707"/>
                <a:ext cx="974369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899" y="2003707"/>
                <a:ext cx="974369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84225" y="2879656"/>
                <a:ext cx="1413207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225" y="2879656"/>
                <a:ext cx="1413207" cy="656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379288" y="2828686"/>
            <a:ext cx="257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Λόγος όγκων υπό </a:t>
            </a:r>
            <a:r>
              <a:rPr lang="en-US" sz="1600" dirty="0" smtClean="0"/>
              <a:t>p = </a:t>
            </a:r>
            <a:r>
              <a:rPr lang="el-GR" sz="1600" dirty="0" err="1" smtClean="0"/>
              <a:t>σταθ</a:t>
            </a:r>
            <a:r>
              <a:rPr lang="el-GR" sz="1600" dirty="0" smtClean="0"/>
              <a:t>.</a:t>
            </a:r>
          </a:p>
          <a:p>
            <a:r>
              <a:rPr lang="el-GR" sz="1600" dirty="0" smtClean="0"/>
              <a:t>ή</a:t>
            </a:r>
          </a:p>
          <a:p>
            <a:r>
              <a:rPr lang="el-GR" sz="1600" dirty="0" smtClean="0"/>
              <a:t>Λόγος καύσης υπό </a:t>
            </a:r>
            <a:r>
              <a:rPr lang="en-US" sz="1600" dirty="0" smtClean="0"/>
              <a:t>p = </a:t>
            </a:r>
            <a:r>
              <a:rPr lang="el-GR" sz="1600" dirty="0" err="1" smtClean="0"/>
              <a:t>σταθ</a:t>
            </a:r>
            <a:r>
              <a:rPr lang="el-GR" sz="1600" dirty="0" smtClean="0"/>
              <a:t>.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2239" y="4724384"/>
                <a:ext cx="6273962" cy="929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l-G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sz="2400" b="0" i="1" dirty="0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l-GR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b="0" i="1" dirty="0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l-GR" sz="24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l-GR" sz="2400" b="0" i="1" dirty="0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39" y="4724384"/>
                <a:ext cx="6273962" cy="9295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38" y="655408"/>
            <a:ext cx="7283315" cy="3526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84225" y="3808066"/>
                <a:ext cx="913648" cy="613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225" y="3808066"/>
                <a:ext cx="913648" cy="6133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9288" y="3930086"/>
            <a:ext cx="175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Λόγος πιέσεων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82186" y="142025"/>
            <a:ext cx="272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u="sng" dirty="0"/>
              <a:t>ΣΥΜΜΕΤΡΙΚΟΙ ΚΥΚΛΟΙ </a:t>
            </a:r>
            <a:r>
              <a:rPr lang="el-GR" b="1" i="1" u="sng" dirty="0" smtClean="0"/>
              <a:t>2/2</a:t>
            </a:r>
            <a:endParaRPr lang="el-GR" b="1" i="1" u="sng" dirty="0"/>
          </a:p>
        </p:txBody>
      </p:sp>
    </p:spTree>
    <p:extLst>
      <p:ext uri="{BB962C8B-B14F-4D97-AF65-F5344CB8AC3E}">
        <p14:creationId xmlns:p14="http://schemas.microsoft.com/office/powerpoint/2010/main" val="11227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92701" y="604209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650711"/>
            <a:ext cx="4467593" cy="3414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7638" y="133873"/>
            <a:ext cx="2257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 smtClean="0"/>
              <a:t>ΚΥΚΛΟΣ </a:t>
            </a:r>
            <a:r>
              <a:rPr lang="en-US" sz="2000" b="1" u="sng" dirty="0" smtClean="0"/>
              <a:t>DIESEL</a:t>
            </a:r>
            <a:endParaRPr lang="el-GR" sz="20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11840" y="6356350"/>
            <a:ext cx="441960" cy="365125"/>
          </a:xfrm>
        </p:spPr>
        <p:txBody>
          <a:bodyPr/>
          <a:lstStyle/>
          <a:p>
            <a:fld id="{783CDD46-A47B-4D0B-8FB1-0EDE645FCD26}" type="slidenum">
              <a:rPr lang="el-GR" smtClean="0"/>
              <a:t>13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039043" y="1105116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610856" y="1105116"/>
            <a:ext cx="220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Όγκος διακένων 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039043" y="1621204"/>
            <a:ext cx="63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 =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7676075" y="1621204"/>
            <a:ext cx="3747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Όγκος διαδρομής (όγκος </a:t>
            </a:r>
            <a:r>
              <a:rPr lang="el-GR" dirty="0" smtClean="0"/>
              <a:t>εμβολισμού)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39043" y="2259649"/>
                <a:ext cx="1446485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043" y="2259649"/>
                <a:ext cx="1446485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14232" y="2408522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συμπίεσης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47726" y="3195278"/>
                <a:ext cx="1764649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726" y="3195278"/>
                <a:ext cx="1764649" cy="5638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229135" y="3197946"/>
            <a:ext cx="272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Βαθμός καύσης </a:t>
            </a:r>
          </a:p>
          <a:p>
            <a:r>
              <a:rPr lang="el-GR" dirty="0" smtClean="0"/>
              <a:t>ή ψεκασμού </a:t>
            </a:r>
          </a:p>
          <a:p>
            <a:r>
              <a:rPr lang="el-GR" dirty="0" smtClean="0"/>
              <a:t>ή διασκορπισμού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084952" y="4361979"/>
                <a:ext cx="3249415" cy="714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l-G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l-G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sup>
                          </m:sSup>
                          <m:r>
                            <a:rPr lang="el-G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l-G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l-G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52" y="4361979"/>
                <a:ext cx="3249415" cy="7142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60045" y="164651"/>
            <a:ext cx="312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u="sng" dirty="0" smtClean="0"/>
              <a:t>ΜΗ ΣΥΜΜΕΤΡΙΚΟΙ </a:t>
            </a:r>
            <a:r>
              <a:rPr lang="el-GR" b="1" i="1" u="sng" dirty="0"/>
              <a:t>ΚΥΚΛΟΙ 1/2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65" y="4121276"/>
            <a:ext cx="3219450" cy="24955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21690" y="4549819"/>
            <a:ext cx="26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Διαφορά </a:t>
            </a:r>
            <a:r>
              <a:rPr lang="en-US" sz="1600" b="1" i="1" dirty="0" smtClean="0"/>
              <a:t>Diesel / Brayton</a:t>
            </a:r>
            <a:endParaRPr lang="el-GR" sz="1600" b="1" i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97536" y="4121276"/>
            <a:ext cx="4328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25696" y="4121276"/>
            <a:ext cx="0" cy="260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4012" y="3244334"/>
            <a:ext cx="164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ΚΥΚΛΟΣ </a:t>
            </a:r>
            <a:r>
              <a:rPr lang="en-US" b="1" u="sng" dirty="0" smtClean="0"/>
              <a:t>DIESEL</a:t>
            </a:r>
            <a:endParaRPr lang="el-GR" b="1" u="sng" dirty="0"/>
          </a:p>
        </p:txBody>
      </p:sp>
      <p:sp>
        <p:nvSpPr>
          <p:cNvPr id="6" name="Rectangle 5"/>
          <p:cNvSpPr/>
          <p:nvPr/>
        </p:nvSpPr>
        <p:spPr>
          <a:xfrm>
            <a:off x="4162235" y="207751"/>
            <a:ext cx="5189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ΚΥΚΛΟΣ ΜΙΚΤΟΣ  (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SEILIGER </a:t>
            </a:r>
            <a:r>
              <a:rPr lang="el-GR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SABATHE’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14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4" y="927369"/>
            <a:ext cx="7153275" cy="392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16085" y="784418"/>
                <a:ext cx="1446485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085" y="784418"/>
                <a:ext cx="1446485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062570" y="905664"/>
            <a:ext cx="181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Λόγος συμπίεσης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90269" y="1856794"/>
                <a:ext cx="1546193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269" y="1856794"/>
                <a:ext cx="1546193" cy="656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006152" y="1919016"/>
            <a:ext cx="284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Λόγος ισοβαρούς καύσης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29033" y="2968935"/>
                <a:ext cx="783035" cy="521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033" y="2968935"/>
                <a:ext cx="783035" cy="5210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006152" y="2741648"/>
            <a:ext cx="2457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Λόγος </a:t>
            </a:r>
            <a:r>
              <a:rPr lang="el-GR" dirty="0" smtClean="0"/>
              <a:t>ισόχωρης καύσης</a:t>
            </a:r>
          </a:p>
          <a:p>
            <a:r>
              <a:rPr lang="el-GR" dirty="0"/>
              <a:t> </a:t>
            </a:r>
            <a:r>
              <a:rPr lang="el-GR" dirty="0" smtClean="0"/>
              <a:t> ή</a:t>
            </a:r>
          </a:p>
          <a:p>
            <a:r>
              <a:rPr lang="el-GR" dirty="0" smtClean="0"/>
              <a:t>Βαθμός  έκρηξης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54612" y="4870820"/>
                <a:ext cx="5457455" cy="672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𝛭𝛪𝛫𝛵𝛰𝛶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𝛫𝛶𝛫𝛬𝛰𝛶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l-GR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612" y="4870820"/>
                <a:ext cx="5457455" cy="6722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72097" y="191590"/>
            <a:ext cx="3240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u="sng" dirty="0"/>
              <a:t>ΜΗ ΣΥΜΜΕΤΡΙΚΟΙ ΚΥΚΛΟΙ </a:t>
            </a:r>
            <a:r>
              <a:rPr lang="el-GR" b="1" i="1" u="sng" dirty="0" smtClean="0"/>
              <a:t>2/2</a:t>
            </a:r>
            <a:endParaRPr lang="el-GR" b="1" i="1" u="sng" dirty="0"/>
          </a:p>
        </p:txBody>
      </p:sp>
    </p:spTree>
    <p:extLst>
      <p:ext uri="{BB962C8B-B14F-4D97-AF65-F5344CB8AC3E}">
        <p14:creationId xmlns:p14="http://schemas.microsoft.com/office/powerpoint/2010/main" val="3555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15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46176" y="329184"/>
            <a:ext cx="79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ΒΑΣΙΚΕΣ ΣΧΕΣΕΙΣ ΠΑΛΙΝΔΡΟΜΙΚΩΝ ΜΗΧΑΝΩΝ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1" y="1026868"/>
            <a:ext cx="4162166" cy="4739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417" y="1418365"/>
            <a:ext cx="619878" cy="6005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9344" y="1486395"/>
            <a:ext cx="388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Συνολικός όγκος του κυλίνδρου, σε</a:t>
            </a:r>
            <a:r>
              <a:rPr lang="en-US" baseline="30000" dirty="0"/>
              <a:t> </a:t>
            </a:r>
            <a:r>
              <a:rPr lang="en-US" dirty="0" smtClean="0"/>
              <a:t> cm</a:t>
            </a:r>
            <a:r>
              <a:rPr lang="en-US" baseline="30000" dirty="0" smtClean="0"/>
              <a:t>3</a:t>
            </a:r>
            <a:endParaRPr lang="el-G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0" y="2148528"/>
            <a:ext cx="666345" cy="5901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49344" y="2181564"/>
            <a:ext cx="3413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Όγκος θαλάμου καύσεως</a:t>
            </a:r>
            <a:r>
              <a:rPr lang="en-US" dirty="0" smtClean="0"/>
              <a:t>  </a:t>
            </a:r>
            <a:r>
              <a:rPr lang="el-GR" dirty="0"/>
              <a:t>σε  </a:t>
            </a:r>
            <a:r>
              <a:rPr lang="en-US" dirty="0" smtClean="0"/>
              <a:t>cm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761" y="3042372"/>
            <a:ext cx="1355166" cy="4773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99271" y="3065499"/>
            <a:ext cx="173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Κυβισμός σε    </a:t>
            </a:r>
            <a:endParaRPr lang="el-G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712" y="3034156"/>
            <a:ext cx="591363" cy="493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29088" y="3715184"/>
                <a:ext cx="13701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088" y="3715184"/>
                <a:ext cx="1370183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90936" y="4362727"/>
                <a:ext cx="1446485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36" y="4362727"/>
                <a:ext cx="1446485" cy="6562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745857" y="4362727"/>
            <a:ext cx="186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Λόγος συμπίεσης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2529" y="5235560"/>
                <a:ext cx="133209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29" y="5235560"/>
                <a:ext cx="1332096" cy="5203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87064" y="5659955"/>
                <a:ext cx="4481355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/>
                  <a:t> </a:t>
                </a:r>
                <a:r>
                  <a:rPr lang="el-GR" b="0" dirty="0" smtClean="0"/>
                  <a:t>όπου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 smtClean="0"/>
                  <a:t>αριθμός στροφών (</a:t>
                </a:r>
                <a:r>
                  <a:rPr lang="en-US" dirty="0" smtClean="0"/>
                  <a:t>rpm)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𝜎𝜏𝜌𝜊𝜑𝜀𝜍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𝜆𝜀𝜋𝜏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ό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064" y="5659955"/>
                <a:ext cx="4481355" cy="370614"/>
              </a:xfrm>
              <a:prstGeom prst="rect">
                <a:avLst/>
              </a:prstGeom>
              <a:blipFill rotWithShape="0">
                <a:blip r:embed="rId10"/>
                <a:stretch>
                  <a:fillRect l="-1905" t="-11475" r="-1633" b="-229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487064" y="5235560"/>
            <a:ext cx="364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Μέση ταχύτητα του εμβόλου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72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16</a:t>
            </a:fld>
            <a:endParaRPr lang="el-GR" dirty="0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" y="573767"/>
            <a:ext cx="3689277" cy="397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07361"/>
              </p:ext>
            </p:extLst>
          </p:nvPr>
        </p:nvGraphicFramePr>
        <p:xfrm>
          <a:off x="5399522" y="592608"/>
          <a:ext cx="3420665" cy="68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r:id="rId4" imgW="2527300" imgH="508000" progId="Equation.DSMT4">
                  <p:embed/>
                </p:oleObj>
              </mc:Choice>
              <mc:Fallback>
                <p:oleObj r:id="rId4" imgW="2527300" imgH="5080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522" y="592608"/>
                        <a:ext cx="3420665" cy="684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67386"/>
              </p:ext>
            </p:extLst>
          </p:nvPr>
        </p:nvGraphicFramePr>
        <p:xfrm>
          <a:off x="4515737" y="2124116"/>
          <a:ext cx="932461" cy="44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r:id="rId6" imgW="558558" imgH="266584" progId="Equation.DSMT4">
                  <p:embed/>
                </p:oleObj>
              </mc:Choice>
              <mc:Fallback>
                <p:oleObj r:id="rId6" imgW="558558" imgH="26658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737" y="2124116"/>
                        <a:ext cx="932461" cy="44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339557"/>
              </p:ext>
            </p:extLst>
          </p:nvPr>
        </p:nvGraphicFramePr>
        <p:xfrm>
          <a:off x="7601466" y="2022319"/>
          <a:ext cx="1004263" cy="434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r:id="rId8" imgW="634725" imgH="279279" progId="Equation.DSMT4">
                  <p:embed/>
                </p:oleObj>
              </mc:Choice>
              <mc:Fallback>
                <p:oleObj r:id="rId8" imgW="634725" imgH="27927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466" y="2022319"/>
                        <a:ext cx="1004263" cy="434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170626"/>
              </p:ext>
            </p:extLst>
          </p:nvPr>
        </p:nvGraphicFramePr>
        <p:xfrm>
          <a:off x="4561321" y="3115011"/>
          <a:ext cx="2920993" cy="4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r:id="rId10" imgW="1676400" imgH="279400" progId="Equation.DSMT4">
                  <p:embed/>
                </p:oleObj>
              </mc:Choice>
              <mc:Fallback>
                <p:oleObj r:id="rId10" imgW="1676400" imgH="279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321" y="3115011"/>
                        <a:ext cx="2920993" cy="48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74158"/>
              </p:ext>
            </p:extLst>
          </p:nvPr>
        </p:nvGraphicFramePr>
        <p:xfrm>
          <a:off x="8134308" y="3091252"/>
          <a:ext cx="2945679" cy="4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r:id="rId12" imgW="1701800" imgH="279400" progId="Equation.DSMT4">
                  <p:embed/>
                </p:oleObj>
              </mc:Choice>
              <mc:Fallback>
                <p:oleObj r:id="rId12" imgW="1701800" imgH="279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08" y="3091252"/>
                        <a:ext cx="2945679" cy="477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36377"/>
              </p:ext>
            </p:extLst>
          </p:nvPr>
        </p:nvGraphicFramePr>
        <p:xfrm>
          <a:off x="4561321" y="3859417"/>
          <a:ext cx="2998263" cy="362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r:id="rId14" imgW="1968500" imgH="241300" progId="Equation.DSMT4">
                  <p:embed/>
                </p:oleObj>
              </mc:Choice>
              <mc:Fallback>
                <p:oleObj r:id="rId14" imgW="1968500" imgH="241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321" y="3859417"/>
                        <a:ext cx="2998263" cy="362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135585"/>
              </p:ext>
            </p:extLst>
          </p:nvPr>
        </p:nvGraphicFramePr>
        <p:xfrm>
          <a:off x="4561321" y="4448580"/>
          <a:ext cx="2159327" cy="34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r:id="rId16" imgW="1422400" imgH="228600" progId="Equation.DSMT4">
                  <p:embed/>
                </p:oleObj>
              </mc:Choice>
              <mc:Fallback>
                <p:oleObj r:id="rId16" imgW="14224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321" y="4448580"/>
                        <a:ext cx="2159327" cy="347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540837"/>
              </p:ext>
            </p:extLst>
          </p:nvPr>
        </p:nvGraphicFramePr>
        <p:xfrm>
          <a:off x="4561321" y="4822540"/>
          <a:ext cx="1537699" cy="65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r:id="rId18" imgW="990600" imgH="419100" progId="Equation.DSMT4">
                  <p:embed/>
                </p:oleObj>
              </mc:Choice>
              <mc:Fallback>
                <p:oleObj r:id="rId18" imgW="990600" imgH="419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321" y="4822540"/>
                        <a:ext cx="1537699" cy="650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478952" y="778907"/>
            <a:ext cx="92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Είναι :</a:t>
            </a:r>
            <a:endParaRPr lang="el-GR" dirty="0"/>
          </a:p>
        </p:txBody>
      </p:sp>
      <p:sp>
        <p:nvSpPr>
          <p:cNvPr id="35" name="TextBox 34"/>
          <p:cNvSpPr txBox="1"/>
          <p:nvPr/>
        </p:nvSpPr>
        <p:spPr>
          <a:xfrm>
            <a:off x="4478952" y="1455151"/>
            <a:ext cx="73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Όπου :</a:t>
            </a:r>
            <a:r>
              <a:rPr lang="el-GR" dirty="0" smtClean="0"/>
              <a:t> όγκος εμβολισμού = (επιφάνεια εμβόλου </a:t>
            </a:r>
            <a:r>
              <a:rPr lang="en-US" dirty="0" smtClean="0"/>
              <a:t>x</a:t>
            </a:r>
            <a:r>
              <a:rPr lang="el-GR" dirty="0" smtClean="0"/>
              <a:t> διαδρομή εμβόλου)</a:t>
            </a:r>
            <a:endParaRPr lang="el-GR" dirty="0"/>
          </a:p>
        </p:txBody>
      </p:sp>
      <p:sp>
        <p:nvSpPr>
          <p:cNvPr id="36" name="TextBox 35"/>
          <p:cNvSpPr txBox="1"/>
          <p:nvPr/>
        </p:nvSpPr>
        <p:spPr>
          <a:xfrm>
            <a:off x="5399522" y="2066573"/>
            <a:ext cx="44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 [ 1234 ] = [ ΑΒΓΔ ] = </a:t>
            </a:r>
            <a:endParaRPr lang="el-GR" dirty="0"/>
          </a:p>
        </p:txBody>
      </p:sp>
      <p:sp>
        <p:nvSpPr>
          <p:cNvPr id="37" name="Rectangle 36"/>
          <p:cNvSpPr/>
          <p:nvPr/>
        </p:nvSpPr>
        <p:spPr>
          <a:xfrm>
            <a:off x="4515737" y="272192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Όπου 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5116" y="4606845"/>
            <a:ext cx="282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 = </a:t>
            </a:r>
            <a:r>
              <a:rPr lang="el-GR" i="1" dirty="0" smtClean="0"/>
              <a:t>διαδρομή εμβόλου</a:t>
            </a:r>
          </a:p>
          <a:p>
            <a:r>
              <a:rPr lang="en-US" i="1" dirty="0" smtClean="0"/>
              <a:t>D =</a:t>
            </a:r>
            <a:r>
              <a:rPr lang="el-GR" i="1" dirty="0" smtClean="0"/>
              <a:t> διάμετρος εμβόλου</a:t>
            </a:r>
            <a:endParaRPr lang="el-GR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20648" y="4422430"/>
            <a:ext cx="1229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/>
              <a:t>= </a:t>
            </a:r>
            <a:r>
              <a:rPr lang="en-US" sz="2000" i="1" dirty="0" smtClean="0"/>
              <a:t> V</a:t>
            </a:r>
            <a:r>
              <a:rPr lang="en-US" sz="2000" i="1" baseline="-25000" dirty="0" smtClean="0"/>
              <a:t>2</a:t>
            </a:r>
            <a:endParaRPr lang="el-GR" sz="20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60452" y="4963156"/>
            <a:ext cx="366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Όγκος εμβολισμού (= κυβισμός)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0193" y="5835951"/>
                <a:ext cx="3567515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𝚴</m:t>
                          </m:r>
                        </m:e>
                        <m:sub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𝜽𝜺𝝎𝝆𝜼𝝉𝜾𝜿𝜼</m:t>
                          </m:r>
                        </m:sub>
                      </m:sSub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𝜿𝜶𝜽𝜶𝝆</m:t>
                          </m:r>
                          <m:r>
                            <m:rPr>
                              <m:sty m:val="p"/>
                            </m:rP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ό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3" y="5835951"/>
                <a:ext cx="3567515" cy="57823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626732" y="5717679"/>
            <a:ext cx="279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=</a:t>
            </a:r>
            <a:r>
              <a:rPr lang="el-GR" b="1" dirty="0" smtClean="0"/>
              <a:t> αριθμός κυλίνδρων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82314" y="5726818"/>
            <a:ext cx="79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</a:t>
            </a:r>
            <a:endParaRPr lang="el-GR" dirty="0"/>
          </a:p>
        </p:txBody>
      </p:sp>
      <p:sp>
        <p:nvSpPr>
          <p:cNvPr id="45" name="TextBox 44"/>
          <p:cNvSpPr txBox="1"/>
          <p:nvPr/>
        </p:nvSpPr>
        <p:spPr>
          <a:xfrm>
            <a:off x="8667902" y="5492527"/>
            <a:ext cx="337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 για 2-χρονο κύκλο (κινητήρα)</a:t>
            </a:r>
            <a:endParaRPr lang="el-GR" dirty="0"/>
          </a:p>
        </p:txBody>
      </p:sp>
      <p:sp>
        <p:nvSpPr>
          <p:cNvPr id="46" name="Rectangle 45"/>
          <p:cNvSpPr/>
          <p:nvPr/>
        </p:nvSpPr>
        <p:spPr>
          <a:xfrm>
            <a:off x="8667902" y="5868346"/>
            <a:ext cx="3153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4 </a:t>
            </a:r>
            <a:r>
              <a:rPr lang="el-GR" dirty="0"/>
              <a:t>για </a:t>
            </a:r>
            <a:r>
              <a:rPr lang="el-GR" dirty="0" smtClean="0"/>
              <a:t>4-χρονο </a:t>
            </a:r>
            <a:r>
              <a:rPr lang="el-GR" dirty="0"/>
              <a:t>κύκλο (</a:t>
            </a:r>
            <a:r>
              <a:rPr lang="el-GR" dirty="0" smtClean="0"/>
              <a:t>κινητήρα)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118" y="6333469"/>
                <a:ext cx="4646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𝛔𝛖𝛎𝛐𝛌𝛊𝛋</m:t>
                      </m:r>
                      <m:r>
                        <m:rPr>
                          <m:sty m:val="p"/>
                        </m:rP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ό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𝛓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ό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𝛄𝛋𝛐𝛓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𝛆𝛍𝛃𝛐𝛌𝛊𝛔𝛍𝛐</m:t>
                      </m:r>
                      <m:r>
                        <m:rPr>
                          <m:sty m:val="p"/>
                        </m:rP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ύ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18" y="6333469"/>
                <a:ext cx="4646978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787" t="-6667" r="-1444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45" idx="1"/>
          </p:cNvCxnSpPr>
          <p:nvPr/>
        </p:nvCxnSpPr>
        <p:spPr>
          <a:xfrm flipV="1">
            <a:off x="7949796" y="5677193"/>
            <a:ext cx="718106" cy="23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949796" y="5911484"/>
            <a:ext cx="718106" cy="14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80032" y="5794338"/>
            <a:ext cx="3687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80032" y="5794338"/>
            <a:ext cx="0" cy="694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032" y="6488362"/>
            <a:ext cx="3687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267665" y="5794338"/>
            <a:ext cx="0" cy="694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34112" y="5492527"/>
            <a:ext cx="119056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280159" y="219456"/>
            <a:ext cx="298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Μέση ενεργός πίεση</a:t>
            </a:r>
            <a:endParaRPr lang="el-GR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17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96" y="548067"/>
            <a:ext cx="7545235" cy="540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7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18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4" y="644007"/>
            <a:ext cx="5067109" cy="540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99" y="846010"/>
            <a:ext cx="5043602" cy="493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19</a:t>
            </a:fld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98" y="583196"/>
            <a:ext cx="6981253" cy="613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7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488" y="231648"/>
            <a:ext cx="173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ΓΕΝΙΚΑ</a:t>
            </a:r>
            <a:endParaRPr lang="el-GR" sz="24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0" y="967031"/>
            <a:ext cx="1767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u="sng" dirty="0"/>
              <a:t>Θερμική μηχανή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7024" y="967031"/>
            <a:ext cx="1009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Μια μηχανή που λειτουργεί </a:t>
            </a:r>
            <a:r>
              <a:rPr lang="el-GR" dirty="0"/>
              <a:t>σ</a:t>
            </a:r>
            <a:r>
              <a:rPr lang="el-GR" dirty="0" smtClean="0"/>
              <a:t>ύμφωνα με ένα </a:t>
            </a:r>
            <a:r>
              <a:rPr lang="el-GR" dirty="0" err="1" smtClean="0"/>
              <a:t>θερμοδυναμικό</a:t>
            </a:r>
            <a:r>
              <a:rPr lang="el-GR" dirty="0" smtClean="0"/>
              <a:t> κύκλο και μετατρέπει τη θερμότητα σε έργο </a:t>
            </a:r>
            <a:endParaRPr lang="el-GR" dirty="0"/>
          </a:p>
        </p:txBody>
      </p:sp>
      <p:cxnSp>
        <p:nvCxnSpPr>
          <p:cNvPr id="11" name="Straight Arrow Connector 10"/>
          <p:cNvCxnSpPr>
            <a:stCxn id="2" idx="3"/>
            <a:endCxn id="9" idx="1"/>
          </p:cNvCxnSpPr>
          <p:nvPr/>
        </p:nvCxnSpPr>
        <p:spPr>
          <a:xfrm>
            <a:off x="1767535" y="1151697"/>
            <a:ext cx="329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1094720" y="6356350"/>
            <a:ext cx="259080" cy="365125"/>
          </a:xfrm>
        </p:spPr>
        <p:txBody>
          <a:bodyPr/>
          <a:lstStyle/>
          <a:p>
            <a:fld id="{783CDD46-A47B-4D0B-8FB1-0EDE645FCD26}" type="slidenum">
              <a:rPr lang="el-GR" smtClean="0"/>
              <a:t>2</a:t>
            </a:fld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97536" y="2461361"/>
            <a:ext cx="471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Στον </a:t>
            </a:r>
            <a:r>
              <a:rPr lang="el-GR" b="1" u="sng" dirty="0" smtClean="0"/>
              <a:t>ιδανικό κύκλο δεν λαμβάνονται </a:t>
            </a:r>
            <a:r>
              <a:rPr lang="el-GR" dirty="0" err="1" smtClean="0"/>
              <a:t>υπ΄όψιν</a:t>
            </a:r>
            <a:r>
              <a:rPr lang="el-GR" dirty="0" smtClean="0"/>
              <a:t> :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5839968" y="2045862"/>
            <a:ext cx="260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dirty="0" smtClean="0"/>
              <a:t>Τριβές 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Επιταχύνσεις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Χημικές αντιδράσεις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Απώλεια θερμότητας</a:t>
            </a:r>
            <a:endParaRPr lang="el-G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754624" y="2045862"/>
            <a:ext cx="256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4624" y="2045862"/>
            <a:ext cx="0" cy="120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66816" y="3246191"/>
            <a:ext cx="256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14944" y="2045862"/>
            <a:ext cx="0" cy="120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81728" y="2646026"/>
            <a:ext cx="950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3984" y="4043331"/>
            <a:ext cx="356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Απλούστευση λειτουργίας / κύκλου </a:t>
            </a:r>
          </a:p>
          <a:p>
            <a:r>
              <a:rPr lang="el-GR" dirty="0" smtClean="0"/>
              <a:t>για τη θεωρητική μελέτη</a:t>
            </a:r>
            <a:endParaRPr lang="el-GR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03984" y="4103314"/>
            <a:ext cx="3541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3985" y="4764945"/>
            <a:ext cx="3541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45914" y="4118614"/>
            <a:ext cx="0" cy="64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2897" y="4118614"/>
            <a:ext cx="0" cy="64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59936" y="3564617"/>
            <a:ext cx="496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dirty="0" smtClean="0"/>
              <a:t>Αμετάβλητη μάζα εργαζόμενου μέσου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Μεταβολές αντιστρέψιμες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Σταθερές ειδικές θερμοχωρητικότητες ίσες με τη μέση τιμή στην εξεταζόμενη μεταβολή </a:t>
            </a:r>
            <a:endParaRPr lang="el-GR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059936" y="3564617"/>
            <a:ext cx="4962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22080" y="3564616"/>
            <a:ext cx="0" cy="120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59936" y="3564616"/>
            <a:ext cx="0" cy="120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059936" y="4764945"/>
            <a:ext cx="4962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597152" y="2767584"/>
            <a:ext cx="3864864" cy="75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09472" y="5617686"/>
            <a:ext cx="219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Ιδανικοί κύκλοι</a:t>
            </a:r>
            <a:endParaRPr lang="el-GR" dirty="0"/>
          </a:p>
        </p:txBody>
      </p:sp>
      <p:sp>
        <p:nvSpPr>
          <p:cNvPr id="61" name="TextBox 60"/>
          <p:cNvSpPr txBox="1"/>
          <p:nvPr/>
        </p:nvSpPr>
        <p:spPr>
          <a:xfrm>
            <a:off x="4011015" y="5254531"/>
            <a:ext cx="229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Συμμετρικοί κύκλοι</a:t>
            </a:r>
            <a:endParaRPr lang="el-GR" dirty="0"/>
          </a:p>
        </p:txBody>
      </p:sp>
      <p:sp>
        <p:nvSpPr>
          <p:cNvPr id="62" name="TextBox 61"/>
          <p:cNvSpPr txBox="1"/>
          <p:nvPr/>
        </p:nvSpPr>
        <p:spPr>
          <a:xfrm>
            <a:off x="4011015" y="5987018"/>
            <a:ext cx="291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Μη συμμετρικοί κύκλοι</a:t>
            </a:r>
            <a:endParaRPr lang="el-GR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4011015" y="5254531"/>
            <a:ext cx="1975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23207" y="5254531"/>
            <a:ext cx="0" cy="38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023207" y="5641030"/>
            <a:ext cx="1963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986272" y="5254531"/>
            <a:ext cx="0" cy="38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023207" y="5987018"/>
            <a:ext cx="2280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011015" y="5987018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11015" y="6356350"/>
            <a:ext cx="2280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303416" y="5987018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61" idx="1"/>
          </p:cNvCxnSpPr>
          <p:nvPr/>
        </p:nvCxnSpPr>
        <p:spPr>
          <a:xfrm flipV="1">
            <a:off x="2706624" y="5439197"/>
            <a:ext cx="1304391" cy="36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62" idx="1"/>
          </p:cNvCxnSpPr>
          <p:nvPr/>
        </p:nvCxnSpPr>
        <p:spPr>
          <a:xfrm>
            <a:off x="2706624" y="5802352"/>
            <a:ext cx="130439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040880" y="5037204"/>
            <a:ext cx="303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OTTO</a:t>
            </a:r>
          </a:p>
          <a:p>
            <a:r>
              <a:rPr lang="en-US" dirty="0" smtClean="0"/>
              <a:t>BRAYTON </a:t>
            </a:r>
            <a:r>
              <a:rPr lang="el-GR" dirty="0" smtClean="0"/>
              <a:t>(</a:t>
            </a:r>
            <a:r>
              <a:rPr lang="en-US" dirty="0" smtClean="0"/>
              <a:t> JOYLE </a:t>
            </a:r>
            <a:r>
              <a:rPr lang="el-GR" dirty="0" smtClean="0"/>
              <a:t>,</a:t>
            </a:r>
            <a:r>
              <a:rPr lang="en-US" dirty="0" smtClean="0"/>
              <a:t> RANKINE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90" name="TextBox 89"/>
          <p:cNvSpPr txBox="1"/>
          <p:nvPr/>
        </p:nvSpPr>
        <p:spPr>
          <a:xfrm>
            <a:off x="7046976" y="5802352"/>
            <a:ext cx="380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DIESEL</a:t>
            </a:r>
          </a:p>
          <a:p>
            <a:r>
              <a:rPr lang="el-GR" dirty="0" smtClean="0"/>
              <a:t>ΜΙΚΤΟΣ ΚΥΚΛΟΣ ( </a:t>
            </a:r>
            <a:r>
              <a:rPr lang="en-US" dirty="0" smtClean="0"/>
              <a:t>SABATHE’</a:t>
            </a:r>
            <a:r>
              <a:rPr lang="el-GR" dirty="0" smtClean="0"/>
              <a:t>,</a:t>
            </a:r>
            <a:r>
              <a:rPr lang="en-US" dirty="0" smtClean="0"/>
              <a:t> SEILIGER</a:t>
            </a:r>
            <a:r>
              <a:rPr lang="el-GR" dirty="0" smtClean="0"/>
              <a:t>)</a:t>
            </a:r>
            <a:endParaRPr lang="el-GR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7046976" y="5037204"/>
            <a:ext cx="2791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059168" y="5641030"/>
            <a:ext cx="2779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7059168" y="5037204"/>
            <a:ext cx="0" cy="60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9838944" y="5037204"/>
            <a:ext cx="0" cy="60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9" idx="1"/>
          </p:cNvCxnSpPr>
          <p:nvPr/>
        </p:nvCxnSpPr>
        <p:spPr>
          <a:xfrm flipV="1">
            <a:off x="7040880" y="5360369"/>
            <a:ext cx="27980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5986272" y="5254531"/>
            <a:ext cx="104851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986272" y="5447780"/>
            <a:ext cx="1048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046976" y="5802352"/>
            <a:ext cx="3803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034784" y="5802352"/>
            <a:ext cx="0" cy="64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034784" y="6448683"/>
            <a:ext cx="381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10850880" y="5802352"/>
            <a:ext cx="0" cy="64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303416" y="5987018"/>
            <a:ext cx="63398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303416" y="6171684"/>
            <a:ext cx="63398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5488" y="3334644"/>
            <a:ext cx="178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ιδανικός κύκλος </a:t>
            </a:r>
            <a:endParaRPr lang="el-GR" dirty="0"/>
          </a:p>
        </p:txBody>
      </p:sp>
      <p:cxnSp>
        <p:nvCxnSpPr>
          <p:cNvPr id="15" name="Straight Arrow Connector 14"/>
          <p:cNvCxnSpPr>
            <a:endCxn id="3" idx="0"/>
          </p:cNvCxnSpPr>
          <p:nvPr/>
        </p:nvCxnSpPr>
        <p:spPr>
          <a:xfrm>
            <a:off x="1011936" y="2646026"/>
            <a:ext cx="356233" cy="68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41120" y="3624599"/>
            <a:ext cx="0" cy="478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3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61" y="1087945"/>
            <a:ext cx="4755276" cy="3715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016" y="243840"/>
            <a:ext cx="284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ΣΥΜΜΕΤΡΙΚΟΙ ΚΥΚΛΟΙ</a:t>
            </a:r>
            <a:endParaRPr lang="el-GR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67612" y="2544586"/>
                <a:ext cx="22551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12" y="2544586"/>
                <a:ext cx="225510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30902" y="1643357"/>
                <a:ext cx="2308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02" y="1643357"/>
                <a:ext cx="230870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667612" y="3496233"/>
                <a:ext cx="2253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12" y="3496233"/>
                <a:ext cx="225350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14016" y="917630"/>
            <a:ext cx="202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Κύκλος </a:t>
            </a:r>
            <a:r>
              <a:rPr lang="en-US" b="1" i="1" u="sng" dirty="0" smtClean="0"/>
              <a:t>Carnot</a:t>
            </a:r>
            <a:endParaRPr lang="el-GR" b="1" i="1" u="sng" dirty="0"/>
          </a:p>
        </p:txBody>
      </p:sp>
    </p:spTree>
    <p:extLst>
      <p:ext uri="{BB962C8B-B14F-4D97-AF65-F5344CB8AC3E}">
        <p14:creationId xmlns:p14="http://schemas.microsoft.com/office/powerpoint/2010/main" val="38761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60608" y="6356350"/>
            <a:ext cx="393192" cy="365125"/>
          </a:xfrm>
        </p:spPr>
        <p:txBody>
          <a:bodyPr/>
          <a:lstStyle/>
          <a:p>
            <a:fld id="{783CDD46-A47B-4D0B-8FB1-0EDE645FCD26}" type="slidenum">
              <a:rPr lang="el-GR" smtClean="0"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14528" y="109728"/>
            <a:ext cx="329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ΟΡΙΑ ΙΔΑΝΙΚΩΝ ΚΥΚΛΩΝ 1/3</a:t>
            </a:r>
            <a:endParaRPr lang="el-GR" sz="20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84" y="1091260"/>
            <a:ext cx="3135038" cy="2751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904" y="1190491"/>
            <a:ext cx="3058440" cy="2839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93536" y="4697329"/>
                <a:ext cx="4072128" cy="769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</m:sSub>
                      <m:r>
                        <a:rPr lang="el-GR" sz="2000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l-GR" sz="2000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𝛵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𝜀𝜆𝛼𝜒𝜄𝜎𝜏𝜂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𝛵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𝜇𝜀𝛾𝜄𝜎𝜏𝜂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36" y="4697329"/>
                <a:ext cx="4072128" cy="7695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26406" y="4497274"/>
            <a:ext cx="2716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Επιφάνεια [Α23Β] = </a:t>
            </a:r>
            <a:r>
              <a:rPr lang="en-US" sz="2000" dirty="0" smtClean="0"/>
              <a:t>Q</a:t>
            </a:r>
            <a:r>
              <a:rPr lang="en-US" sz="2000" baseline="-25000" dirty="0" smtClean="0"/>
              <a:t>1</a:t>
            </a:r>
            <a:endParaRPr lang="el-GR" sz="2000" dirty="0"/>
          </a:p>
        </p:txBody>
      </p:sp>
      <p:sp>
        <p:nvSpPr>
          <p:cNvPr id="12" name="Rectangle 11"/>
          <p:cNvSpPr/>
          <p:nvPr/>
        </p:nvSpPr>
        <p:spPr>
          <a:xfrm>
            <a:off x="1326406" y="5197966"/>
            <a:ext cx="25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Επιφάνεια </a:t>
            </a:r>
            <a:r>
              <a:rPr lang="el-GR" sz="2000" dirty="0" smtClean="0"/>
              <a:t>[Β</a:t>
            </a:r>
            <a:r>
              <a:rPr lang="en-US" sz="2000" dirty="0" smtClean="0"/>
              <a:t>41A</a:t>
            </a:r>
            <a:r>
              <a:rPr lang="el-GR" sz="2000" dirty="0" smtClean="0"/>
              <a:t>] </a:t>
            </a:r>
            <a:r>
              <a:rPr lang="el-GR" sz="2000" dirty="0"/>
              <a:t>= </a:t>
            </a:r>
            <a:r>
              <a:rPr lang="en-US" sz="2000" dirty="0" smtClean="0"/>
              <a:t>Q</a:t>
            </a:r>
            <a:r>
              <a:rPr lang="el-GR" sz="2000" baseline="-25000" dirty="0" smtClean="0"/>
              <a:t>2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26406" y="5898658"/>
                <a:ext cx="41877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Επιφάνεια</m:t>
                      </m:r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1234</m:t>
                          </m:r>
                        </m:e>
                      </m:d>
                      <m:r>
                        <a:rPr lang="el-G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406" y="5898658"/>
                <a:ext cx="4187749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892" t="-6000" r="-728" b="-3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29515" y="721928"/>
            <a:ext cx="226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Όρια θερμοκρασίας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30234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5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58795" y="159758"/>
            <a:ext cx="3395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u="sng" dirty="0"/>
              <a:t>ΟΡΙΑ ΙΔΑΝΙΚΩΝ ΚΥΚΛΩΝ </a:t>
            </a:r>
            <a:r>
              <a:rPr lang="el-GR" sz="2000" b="1" u="sng" dirty="0" smtClean="0"/>
              <a:t>2/3</a:t>
            </a:r>
            <a:endParaRPr lang="el-GR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466846" y="359813"/>
            <a:ext cx="168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Όρια πίεσης </a:t>
            </a:r>
            <a:endParaRPr lang="el-GR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9" y="979896"/>
            <a:ext cx="2843434" cy="2641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0288" y="4194048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Λόγος συμπίεσης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94432" y="4091308"/>
                <a:ext cx="1229119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32" y="4091308"/>
                <a:ext cx="1229119" cy="5638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0" y="1043868"/>
            <a:ext cx="3124200" cy="2724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785" y="824067"/>
            <a:ext cx="3286125" cy="2952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77119" y="4194048"/>
                <a:ext cx="615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119" y="4194048"/>
                <a:ext cx="61516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911" r="-7921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70733" y="4194047"/>
                <a:ext cx="1472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&lt;1,402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33" y="4194047"/>
                <a:ext cx="147296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734" r="-3734" b="-2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968302" y="4147880"/>
            <a:ext cx="27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,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1558" y="4147880"/>
            <a:ext cx="27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,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6707" y="5212434"/>
                <a:ext cx="1995418" cy="630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l-GR" sz="20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07" y="5212434"/>
                <a:ext cx="1995418" cy="63030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544033" y="5165177"/>
                <a:ext cx="3829253" cy="867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033" y="5165177"/>
                <a:ext cx="3829253" cy="8672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00836" y="5303145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4892287" y="3716176"/>
            <a:ext cx="198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u="sng" dirty="0" smtClean="0"/>
              <a:t>(Κύκλος </a:t>
            </a:r>
            <a:r>
              <a:rPr lang="en-US" sz="1400" b="1" i="1" u="sng" dirty="0" smtClean="0"/>
              <a:t>Joule</a:t>
            </a:r>
            <a:r>
              <a:rPr lang="el-GR" sz="1400" b="1" i="1" u="sng" dirty="0" smtClean="0"/>
              <a:t>)</a:t>
            </a:r>
            <a:endParaRPr lang="el-GR" sz="1400" b="1" i="1" u="sng" dirty="0"/>
          </a:p>
        </p:txBody>
      </p:sp>
    </p:spTree>
    <p:extLst>
      <p:ext uri="{BB962C8B-B14F-4D97-AF65-F5344CB8AC3E}">
        <p14:creationId xmlns:p14="http://schemas.microsoft.com/office/powerpoint/2010/main" val="41056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6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70987" y="232910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ΟΡΙΑ ΙΔΑΝΙΚΩΝ ΚΥΚΛΩΝ </a:t>
            </a:r>
            <a:r>
              <a:rPr lang="el-GR" b="1" u="sng" dirty="0" smtClean="0"/>
              <a:t>3/3</a:t>
            </a:r>
            <a:endParaRPr lang="el-GR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87" y="912174"/>
            <a:ext cx="2981325" cy="3609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8016" y="512064"/>
            <a:ext cx="148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Όρια όγκου</a:t>
            </a:r>
            <a:endParaRPr lang="el-GR" sz="2000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43" y="847893"/>
            <a:ext cx="3607044" cy="3674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0780" y="4880653"/>
                <a:ext cx="2278572" cy="718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l-GR" sz="20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780" y="4880653"/>
                <a:ext cx="2278572" cy="718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77382" y="4941439"/>
                <a:ext cx="1585755" cy="7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</m:sSub>
                      <m:r>
                        <a:rPr lang="el-GR" sz="200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l-G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l-GR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382" y="4941439"/>
                <a:ext cx="1585755" cy="7208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2755392" y="5240079"/>
            <a:ext cx="1055388" cy="3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470" y="1481490"/>
            <a:ext cx="38004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7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78379" y="110990"/>
            <a:ext cx="3324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u="sng" dirty="0"/>
              <a:t>ΟΡΙΑ </a:t>
            </a:r>
            <a:r>
              <a:rPr lang="el-GR" sz="2000" b="1" u="sng" dirty="0" smtClean="0"/>
              <a:t>ΠΡΑΓΜΑΤΙΚΩΝ ΚΥΚΛΩΝ</a:t>
            </a:r>
            <a:endParaRPr lang="el-GR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3531" y="888230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1. Όρια θερμοκρασίας </a:t>
            </a:r>
            <a:endParaRPr lang="el-GR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9147" y="1985028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dirty="0" smtClean="0"/>
              <a:t>κατώτερο όριο  :  </a:t>
            </a:r>
          </a:p>
          <a:p>
            <a:r>
              <a:rPr lang="el-GR" dirty="0" smtClean="0"/>
              <a:t>     θερμοκρασία περιβάλλοντος 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79147" y="2898279"/>
            <a:ext cx="3340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l-GR" dirty="0" smtClean="0"/>
              <a:t>ανώτερο </a:t>
            </a:r>
            <a:r>
              <a:rPr lang="el-GR" dirty="0"/>
              <a:t>όριο  :  </a:t>
            </a:r>
          </a:p>
          <a:p>
            <a:r>
              <a:rPr lang="el-GR" dirty="0"/>
              <a:t>     </a:t>
            </a:r>
            <a:r>
              <a:rPr lang="el-GR" dirty="0" smtClean="0"/>
              <a:t>αντοχή υλικών κατασκευής   </a:t>
            </a:r>
          </a:p>
          <a:p>
            <a:r>
              <a:rPr lang="el-GR" dirty="0"/>
              <a:t> </a:t>
            </a:r>
            <a:r>
              <a:rPr lang="el-GR" dirty="0" smtClean="0"/>
              <a:t>    του κινητήρα 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5243549" y="703564"/>
            <a:ext cx="164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2. </a:t>
            </a:r>
            <a:r>
              <a:rPr lang="el-GR" b="1" u="sng" dirty="0"/>
              <a:t>Όρια </a:t>
            </a:r>
            <a:r>
              <a:rPr lang="el-GR" b="1" u="sng" dirty="0" smtClean="0"/>
              <a:t>πίεσης </a:t>
            </a:r>
            <a:endParaRPr lang="el-GR" b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62" y="1345704"/>
            <a:ext cx="3971925" cy="30384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621024" y="888230"/>
            <a:ext cx="0" cy="5650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87" y="1276957"/>
            <a:ext cx="37433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53568" y="377952"/>
            <a:ext cx="156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Περιορισμοί</a:t>
            </a:r>
            <a:endParaRPr lang="el-GR" sz="2000" b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63" y="1313497"/>
            <a:ext cx="3447019" cy="3075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6" y="1203483"/>
            <a:ext cx="4034167" cy="3088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243" y="1240059"/>
            <a:ext cx="40957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DD46-A47B-4D0B-8FB1-0EDE645FCD26}" type="slidenum">
              <a:rPr lang="el-GR" smtClean="0"/>
              <a:t>9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63296" y="68169"/>
            <a:ext cx="180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ΣΥΜΠΕΡΑΣΜΑ</a:t>
            </a:r>
            <a:endParaRPr lang="el-GR" sz="20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827913"/>
            <a:ext cx="2914650" cy="24955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20384" y="268224"/>
            <a:ext cx="0" cy="3328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91" y="3915545"/>
            <a:ext cx="2606420" cy="282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88690"/>
            <a:ext cx="2914650" cy="2714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562" y="472218"/>
            <a:ext cx="274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OTTO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b="1" i="1" dirty="0" smtClean="0"/>
              <a:t>Beau de </a:t>
            </a:r>
            <a:r>
              <a:rPr lang="en-US" b="1" i="1" dirty="0" err="1" smtClean="0"/>
              <a:t>Rochas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1618157" y="3929255"/>
            <a:ext cx="98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DIESEL</a:t>
            </a:r>
            <a:endParaRPr lang="el-GR" sz="2000" b="1" u="sng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" y="3681984"/>
            <a:ext cx="1198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637" y="3952540"/>
            <a:ext cx="3057525" cy="2800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825" y="4188690"/>
            <a:ext cx="2543175" cy="2276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72110" y="3768852"/>
            <a:ext cx="180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ΜΙΚΤΟΣ ΚΥΚΛΟΣ</a:t>
            </a:r>
            <a:endParaRPr lang="el-GR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610" y="586739"/>
            <a:ext cx="2876550" cy="28479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120384" y="3952540"/>
            <a:ext cx="0" cy="258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596" y="661225"/>
            <a:ext cx="5819085" cy="2817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5872" y="158496"/>
            <a:ext cx="475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ΚΥΚΛΟΣ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BRAYTON (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JOULE, RANKINE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518</Words>
  <Application>Microsoft Office PowerPoint</Application>
  <PresentationFormat>Widescreen</PresentationFormat>
  <Paragraphs>175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Κύκλοι   θερμικών   Μηχανών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2020-10-30T15:54:11Z</dcterms:created>
  <dcterms:modified xsi:type="dcterms:W3CDTF">2020-11-07T16:05:28Z</dcterms:modified>
</cp:coreProperties>
</file>