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9" r:id="rId3"/>
    <p:sldId id="257" r:id="rId4"/>
    <p:sldId id="259" r:id="rId5"/>
    <p:sldId id="258" r:id="rId6"/>
    <p:sldId id="263" r:id="rId7"/>
    <p:sldId id="274" r:id="rId8"/>
    <p:sldId id="265" r:id="rId9"/>
    <p:sldId id="267" r:id="rId10"/>
    <p:sldId id="268" r:id="rId11"/>
    <p:sldId id="275" r:id="rId12"/>
    <p:sldId id="284" r:id="rId13"/>
    <p:sldId id="276" r:id="rId14"/>
    <p:sldId id="286" r:id="rId15"/>
    <p:sldId id="287" r:id="rId16"/>
    <p:sldId id="301" r:id="rId17"/>
    <p:sldId id="302" r:id="rId18"/>
    <p:sldId id="303" r:id="rId19"/>
    <p:sldId id="304" r:id="rId20"/>
    <p:sldId id="305" r:id="rId21"/>
    <p:sldId id="310" r:id="rId22"/>
    <p:sldId id="307" r:id="rId23"/>
    <p:sldId id="308" r:id="rId24"/>
    <p:sldId id="309" r:id="rId25"/>
    <p:sldId id="312" r:id="rId26"/>
    <p:sldId id="306" r:id="rId27"/>
    <p:sldId id="288" r:id="rId28"/>
    <p:sldId id="289" r:id="rId29"/>
    <p:sldId id="290" r:id="rId30"/>
    <p:sldId id="291" r:id="rId31"/>
    <p:sldId id="292" r:id="rId32"/>
    <p:sldId id="293" r:id="rId33"/>
    <p:sldId id="294" r:id="rId34"/>
    <p:sldId id="295" r:id="rId35"/>
    <p:sldId id="297" r:id="rId36"/>
    <p:sldId id="298" r:id="rId37"/>
    <p:sldId id="299" r:id="rId38"/>
    <p:sldId id="300" r:id="rId3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000" autoAdjust="0"/>
  </p:normalViewPr>
  <p:slideViewPr>
    <p:cSldViewPr>
      <p:cViewPr varScale="1">
        <p:scale>
          <a:sx n="93" d="100"/>
          <a:sy n="93" d="100"/>
        </p:scale>
        <p:origin x="1162" y="67"/>
      </p:cViewPr>
      <p:guideLst>
        <p:guide orient="horz" pos="2160"/>
        <p:guide pos="2880"/>
      </p:guideLst>
    </p:cSldViewPr>
  </p:slideViewPr>
  <p:notesTextViewPr>
    <p:cViewPr>
      <p:scale>
        <a:sx n="75" d="100"/>
        <a:sy n="7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a:t>Click to edit Master title style</a:t>
            </a:r>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10" name="Date Placeholder 9"/>
          <p:cNvSpPr>
            <a:spLocks noGrp="1"/>
          </p:cNvSpPr>
          <p:nvPr>
            <p:ph type="dt" sz="half" idx="10"/>
          </p:nvPr>
        </p:nvSpPr>
        <p:spPr>
          <a:xfrm>
            <a:off x="5562600" y="6509004"/>
            <a:ext cx="3002280" cy="274320"/>
          </a:xfrm>
        </p:spPr>
        <p:txBody>
          <a:bodyPr vert="horz" rtlCol="0"/>
          <a:lstStyle/>
          <a:p>
            <a:fld id="{93E920BF-9E71-47E4-B111-D871B547214E}" type="datetimeFigureOut">
              <a:rPr lang="el-GR" smtClean="0"/>
              <a:pPr/>
              <a:t>16/2/2021</a:t>
            </a:fld>
            <a:endParaRPr lang="el-GR"/>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F97301B1-E044-4F1F-A8F9-CB4E059B2A2F}" type="slidenum">
              <a:rPr lang="el-GR" smtClean="0"/>
              <a:pPr/>
              <a:t>‹#›</a:t>
            </a:fld>
            <a:endParaRPr lang="el-GR"/>
          </a:p>
        </p:txBody>
      </p:sp>
      <p:sp>
        <p:nvSpPr>
          <p:cNvPr id="12" name="Footer Placeholder 11"/>
          <p:cNvSpPr>
            <a:spLocks noGrp="1"/>
          </p:cNvSpPr>
          <p:nvPr>
            <p:ph type="ftr" sz="quarter" idx="12"/>
          </p:nvPr>
        </p:nvSpPr>
        <p:spPr>
          <a:xfrm>
            <a:off x="1600200" y="6509004"/>
            <a:ext cx="3907464" cy="274320"/>
          </a:xfrm>
        </p:spPr>
        <p:txBody>
          <a:bodyPr vert="horz" rtlCol="0"/>
          <a:lstStyle/>
          <a:p>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3E920BF-9E71-47E4-B111-D871B547214E}" type="datetimeFigureOut">
              <a:rPr lang="el-GR" smtClean="0"/>
              <a:pPr/>
              <a:t>16/2/2021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97301B1-E044-4F1F-A8F9-CB4E059B2A2F}"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3E920BF-9E71-47E4-B111-D871B547214E}" type="datetimeFigureOut">
              <a:rPr lang="el-GR" smtClean="0"/>
              <a:pPr/>
              <a:t>16/2/2021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97301B1-E044-4F1F-A8F9-CB4E059B2A2F}"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3E920BF-9E71-47E4-B111-D871B547214E}" type="datetimeFigureOut">
              <a:rPr lang="el-GR" smtClean="0"/>
              <a:pPr/>
              <a:t>16/2/2021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97301B1-E044-4F1F-A8F9-CB4E059B2A2F}"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a:t>Click to edit Master title style</a:t>
            </a:r>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p>
            <a:fld id="{93E920BF-9E71-47E4-B111-D871B547214E}" type="datetimeFigureOut">
              <a:rPr lang="el-GR" smtClean="0"/>
              <a:pPr/>
              <a:t>16/2/2021</a:t>
            </a:fld>
            <a:endParaRPr lang="el-GR"/>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F97301B1-E044-4F1F-A8F9-CB4E059B2A2F}" type="slidenum">
              <a:rPr lang="el-GR" smtClean="0"/>
              <a:pPr/>
              <a:t>‹#›</a:t>
            </a:fld>
            <a:endParaRPr lang="el-GR"/>
          </a:p>
        </p:txBody>
      </p:sp>
      <p:sp>
        <p:nvSpPr>
          <p:cNvPr id="10" name="Footer Placeholder 9"/>
          <p:cNvSpPr>
            <a:spLocks noGrp="1"/>
          </p:cNvSpPr>
          <p:nvPr>
            <p:ph type="ftr" sz="quarter" idx="12"/>
          </p:nvPr>
        </p:nvSpPr>
        <p:spPr>
          <a:xfrm>
            <a:off x="1600200" y="6513670"/>
            <a:ext cx="3907464" cy="274320"/>
          </a:xfrm>
        </p:spPr>
        <p:txBody>
          <a:bodyPr vert="horz" rtlCol="0"/>
          <a:lstStyle/>
          <a:p>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3E920BF-9E71-47E4-B111-D871B547214E}" type="datetimeFigureOut">
              <a:rPr lang="el-GR" smtClean="0"/>
              <a:pPr/>
              <a:t>16/2/2021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a:xfrm>
            <a:off x="8641080" y="6514568"/>
            <a:ext cx="464288" cy="274320"/>
          </a:xfrm>
        </p:spPr>
        <p:txBody>
          <a:bodyPr/>
          <a:lstStyle/>
          <a:p>
            <a:fld id="{F97301B1-E044-4F1F-A8F9-CB4E059B2A2F}" type="slidenum">
              <a:rPr lang="el-GR" smtClean="0"/>
              <a:pPr/>
              <a:t>‹#›</a:t>
            </a:fld>
            <a:endParaRPr lang="el-GR"/>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93E920BF-9E71-47E4-B111-D871B547214E}" type="datetimeFigureOut">
              <a:rPr lang="el-GR" smtClean="0"/>
              <a:pPr/>
              <a:t>16/2/2021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a:xfrm>
            <a:off x="8641080" y="6514568"/>
            <a:ext cx="464288" cy="274320"/>
          </a:xfrm>
        </p:spPr>
        <p:txBody>
          <a:bodyPr/>
          <a:lstStyle/>
          <a:p>
            <a:fld id="{F97301B1-E044-4F1F-A8F9-CB4E059B2A2F}"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93E920BF-9E71-47E4-B111-D871B547214E}" type="datetimeFigureOut">
              <a:rPr lang="el-GR" smtClean="0"/>
              <a:pPr/>
              <a:t>16/2/2021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F97301B1-E044-4F1F-A8F9-CB4E059B2A2F}" type="slidenum">
              <a:rPr lang="el-GR" smtClean="0"/>
              <a:pPr/>
              <a:t>‹#›</a:t>
            </a:fld>
            <a:endParaRPr lang="el-GR"/>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E920BF-9E71-47E4-B111-D871B547214E}" type="datetimeFigureOut">
              <a:rPr lang="el-GR" smtClean="0"/>
              <a:pPr/>
              <a:t>16/2/2021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F97301B1-E044-4F1F-A8F9-CB4E059B2A2F}"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a:t>Click to edit Master title style</a:t>
            </a:r>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p>
            <a:fld id="{93E920BF-9E71-47E4-B111-D871B547214E}" type="datetimeFigureOut">
              <a:rPr lang="el-GR" smtClean="0"/>
              <a:pPr/>
              <a:t>16/2/2021</a:t>
            </a:fld>
            <a:endParaRPr lang="el-GR"/>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F97301B1-E044-4F1F-A8F9-CB4E059B2A2F}" type="slidenum">
              <a:rPr lang="el-GR" smtClean="0"/>
              <a:pPr/>
              <a:t>‹#›</a:t>
            </a:fld>
            <a:endParaRPr lang="el-GR"/>
          </a:p>
        </p:txBody>
      </p:sp>
      <p:sp>
        <p:nvSpPr>
          <p:cNvPr id="11" name="Footer Placeholder 10"/>
          <p:cNvSpPr>
            <a:spLocks noGrp="1"/>
          </p:cNvSpPr>
          <p:nvPr>
            <p:ph type="ftr" sz="quarter" idx="12"/>
          </p:nvPr>
        </p:nvSpPr>
        <p:spPr>
          <a:xfrm>
            <a:off x="1600200" y="6513670"/>
            <a:ext cx="3907464" cy="274320"/>
          </a:xfrm>
        </p:spPr>
        <p:txBody>
          <a:bodyPr vert="horz" rtlCol="0"/>
          <a:lstStyle/>
          <a:p>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a:t>Click to edit Master title style</a:t>
            </a:r>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p>
            <a:fld id="{93E920BF-9E71-47E4-B111-D871B547214E}" type="datetimeFigureOut">
              <a:rPr lang="el-GR" smtClean="0"/>
              <a:pPr/>
              <a:t>16/2/2021</a:t>
            </a:fld>
            <a:endParaRPr lang="el-GR"/>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F97301B1-E044-4F1F-A8F9-CB4E059B2A2F}" type="slidenum">
              <a:rPr lang="el-GR" smtClean="0"/>
              <a:pPr/>
              <a:t>‹#›</a:t>
            </a:fld>
            <a:endParaRPr lang="el-GR"/>
          </a:p>
        </p:txBody>
      </p:sp>
      <p:sp>
        <p:nvSpPr>
          <p:cNvPr id="10" name="Footer Placeholder 9"/>
          <p:cNvSpPr>
            <a:spLocks noGrp="1"/>
          </p:cNvSpPr>
          <p:nvPr>
            <p:ph type="ftr" sz="quarter" idx="12"/>
          </p:nvPr>
        </p:nvSpPr>
        <p:spPr>
          <a:xfrm>
            <a:off x="1600200" y="6509004"/>
            <a:ext cx="3907464" cy="274320"/>
          </a:xfrm>
        </p:spPr>
        <p:txBody>
          <a:bodyPr vert="horz" rtlCol="0"/>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l-GR"/>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93E920BF-9E71-47E4-B111-D871B547214E}" type="datetimeFigureOut">
              <a:rPr lang="el-GR" smtClean="0"/>
              <a:pPr/>
              <a:t>16/2/2021</a:t>
            </a:fld>
            <a:endParaRPr lang="el-GR"/>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F97301B1-E044-4F1F-A8F9-CB4E059B2A2F}" type="slidenum">
              <a:rPr lang="el-GR" smtClean="0"/>
              <a:pPr/>
              <a:t>‹#›</a:t>
            </a:fld>
            <a:endParaRPr lang="el-GR"/>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en-US"/>
              <a:t>Click to edit Master title style</a:t>
            </a:r>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l-GR" dirty="0"/>
              <a:t>Απομόνωση και αρίθμηση της </a:t>
            </a:r>
            <a:r>
              <a:rPr lang="en-US" i="1" dirty="0"/>
              <a:t>Listeria monocytogenes </a:t>
            </a:r>
            <a:r>
              <a:rPr lang="el-GR" i="1" dirty="0"/>
              <a:t>σε τρόφιμα</a:t>
            </a:r>
          </a:p>
        </p:txBody>
      </p:sp>
      <p:pic>
        <p:nvPicPr>
          <p:cNvPr id="5" name="Picture 4" descr="Listeria"/>
          <p:cNvPicPr/>
          <p:nvPr/>
        </p:nvPicPr>
        <p:blipFill>
          <a:blip r:embed="rId2" cstate="print"/>
          <a:srcRect/>
          <a:stretch>
            <a:fillRect/>
          </a:stretch>
        </p:blipFill>
        <p:spPr bwMode="auto">
          <a:xfrm>
            <a:off x="2267744" y="2949854"/>
            <a:ext cx="2989675" cy="2279346"/>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   Συχνότητα  κρουσμάτων      </a:t>
            </a:r>
          </a:p>
        </p:txBody>
      </p:sp>
      <p:sp>
        <p:nvSpPr>
          <p:cNvPr id="3" name="Content Placeholder 2"/>
          <p:cNvSpPr>
            <a:spLocks noGrp="1"/>
          </p:cNvSpPr>
          <p:nvPr>
            <p:ph idx="1"/>
          </p:nvPr>
        </p:nvSpPr>
        <p:spPr/>
        <p:txBody>
          <a:bodyPr>
            <a:normAutofit/>
          </a:bodyPr>
          <a:lstStyle/>
          <a:p>
            <a:r>
              <a:rPr lang="el-GR" dirty="0"/>
              <a:t>7,4 ανά 1.000.000 κατοίκους με θνησιμότητα 25-30%</a:t>
            </a:r>
          </a:p>
          <a:p>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5298"/>
            <a:ext cx="8229600" cy="1143000"/>
          </a:xfrm>
        </p:spPr>
        <p:txBody>
          <a:bodyPr/>
          <a:lstStyle/>
          <a:p>
            <a:r>
              <a:rPr lang="el-GR" dirty="0"/>
              <a:t>Νομοθεσία:</a:t>
            </a:r>
          </a:p>
        </p:txBody>
      </p:sp>
      <p:sp>
        <p:nvSpPr>
          <p:cNvPr id="3" name="Content Placeholder 2"/>
          <p:cNvSpPr>
            <a:spLocks noGrp="1"/>
          </p:cNvSpPr>
          <p:nvPr>
            <p:ph idx="1"/>
          </p:nvPr>
        </p:nvSpPr>
        <p:spPr/>
        <p:txBody>
          <a:bodyPr>
            <a:normAutofit fontScale="92500" lnSpcReduction="10000"/>
          </a:bodyPr>
          <a:lstStyle/>
          <a:p>
            <a:r>
              <a:rPr lang="el-GR" dirty="0"/>
              <a:t>σύμφωνα με τον </a:t>
            </a:r>
            <a:r>
              <a:rPr lang="en-US" dirty="0"/>
              <a:t>FDA : </a:t>
            </a:r>
            <a:r>
              <a:rPr lang="el-GR" dirty="0"/>
              <a:t>μηδενική ανεκτικότητα (</a:t>
            </a:r>
            <a:r>
              <a:rPr lang="en-US" dirty="0"/>
              <a:t>zero tolerance) </a:t>
            </a:r>
            <a:r>
              <a:rPr lang="el-GR" dirty="0"/>
              <a:t>στα τρόφιμα</a:t>
            </a:r>
          </a:p>
          <a:p>
            <a:endParaRPr lang="el-GR" dirty="0"/>
          </a:p>
          <a:p>
            <a:r>
              <a:rPr lang="el-GR" dirty="0"/>
              <a:t>στην Ε.Ε: μέχρι 100 κύτταρα, σε έτοιμα προς κατανάλωση τρόφιμα, την ημερομηνία λήξης τους</a:t>
            </a:r>
          </a:p>
          <a:p>
            <a:endParaRPr lang="el-GR" dirty="0"/>
          </a:p>
          <a:p>
            <a:r>
              <a:rPr lang="el-GR" dirty="0"/>
              <a:t>δειγματοληψία: επιβάλλεται(πραγματοποιείται) σε 25</a:t>
            </a:r>
            <a:r>
              <a:rPr lang="en-US" dirty="0"/>
              <a:t>g</a:t>
            </a:r>
            <a:r>
              <a:rPr lang="el-GR" dirty="0"/>
              <a:t> δείγματος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Listeria monosytogenes</a:t>
            </a:r>
            <a:endParaRPr lang="el-GR" dirty="0"/>
          </a:p>
        </p:txBody>
      </p:sp>
      <p:pic>
        <p:nvPicPr>
          <p:cNvPr id="32770" name="Picture 2" descr="http://www.sigmaaldrich.com/content/dam/sigma-aldrich/articles/microbiology-focus/microbiology-focus0/listeria-a-survivor/figure2.gif"/>
          <p:cNvPicPr>
            <a:picLocks noChangeAspect="1" noChangeArrowheads="1"/>
          </p:cNvPicPr>
          <p:nvPr/>
        </p:nvPicPr>
        <p:blipFill>
          <a:blip r:embed="rId2" cstate="print"/>
          <a:srcRect/>
          <a:stretch>
            <a:fillRect/>
          </a:stretch>
        </p:blipFill>
        <p:spPr bwMode="auto">
          <a:xfrm>
            <a:off x="2195736" y="2060848"/>
            <a:ext cx="4429125" cy="345757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 Πραγματοποίηση ποιοτικής μικροβιακής ανάλυσης</a:t>
            </a:r>
          </a:p>
        </p:txBody>
      </p:sp>
      <p:sp>
        <p:nvSpPr>
          <p:cNvPr id="3" name="Content Placeholder 2"/>
          <p:cNvSpPr>
            <a:spLocks noGrp="1"/>
          </p:cNvSpPr>
          <p:nvPr>
            <p:ph idx="1"/>
          </p:nvPr>
        </p:nvSpPr>
        <p:spPr/>
        <p:txBody>
          <a:bodyPr/>
          <a:lstStyle/>
          <a:p>
            <a:r>
              <a:rPr lang="el-GR" dirty="0"/>
              <a:t> για παρουσία ή απουσία μικροοργανισμού</a:t>
            </a:r>
          </a:p>
          <a:p>
            <a:endParaRPr lang="el-GR" dirty="0"/>
          </a:p>
          <a:p>
            <a:r>
              <a:rPr lang="el-GR" dirty="0"/>
              <a:t> η διαδικασία αυτή χωρίζεται σε 3 στάδια</a:t>
            </a:r>
          </a:p>
          <a:p>
            <a:pPr lvl="1">
              <a:buNone/>
            </a:pPr>
            <a:r>
              <a:rPr lang="el-GR" dirty="0"/>
              <a:t>1. Εμπλουτισμός </a:t>
            </a:r>
          </a:p>
          <a:p>
            <a:pPr marL="1088136" lvl="2" indent="-457200">
              <a:buFont typeface="+mj-lt"/>
              <a:buAutoNum type="alphaUcPeriod"/>
            </a:pPr>
            <a:r>
              <a:rPr lang="el-GR" dirty="0"/>
              <a:t>μη εκλεκτικός</a:t>
            </a:r>
          </a:p>
          <a:p>
            <a:pPr marL="1088136" lvl="2" indent="-457200">
              <a:buFont typeface="+mj-lt"/>
              <a:buAutoNum type="alphaUcPeriod"/>
            </a:pPr>
            <a:r>
              <a:rPr lang="el-GR" dirty="0"/>
              <a:t>ημι - εκλεκτικός</a:t>
            </a:r>
          </a:p>
          <a:p>
            <a:pPr marL="1088136" lvl="2" indent="-457200">
              <a:buFont typeface="+mj-lt"/>
              <a:buAutoNum type="alphaUcPeriod"/>
            </a:pPr>
            <a:r>
              <a:rPr lang="el-GR" dirty="0"/>
              <a:t>εκλεκτικός</a:t>
            </a:r>
          </a:p>
          <a:p>
            <a:pPr lvl="1">
              <a:buNone/>
            </a:pPr>
            <a:r>
              <a:rPr lang="el-GR" dirty="0"/>
              <a:t>2. Απομόνωση</a:t>
            </a:r>
          </a:p>
          <a:p>
            <a:pPr lvl="1">
              <a:buNone/>
            </a:pPr>
            <a:r>
              <a:rPr lang="el-GR" dirty="0"/>
              <a:t>3. Ταυτοποίηση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Κανονισμός ΕΕ 2073/2005</a:t>
            </a:r>
            <a:r>
              <a:rPr lang="el-GR" i="1" dirty="0"/>
              <a:t> </a:t>
            </a:r>
            <a:endParaRPr lang="en-US" i="1" dirty="0"/>
          </a:p>
        </p:txBody>
      </p:sp>
      <p:grpSp>
        <p:nvGrpSpPr>
          <p:cNvPr id="9" name="Group 8"/>
          <p:cNvGrpSpPr/>
          <p:nvPr/>
        </p:nvGrpSpPr>
        <p:grpSpPr>
          <a:xfrm>
            <a:off x="457200" y="1883270"/>
            <a:ext cx="8229600" cy="4394200"/>
            <a:chOff x="715670" y="1885950"/>
            <a:chExt cx="6997148" cy="3086100"/>
          </a:xfrm>
        </p:grpSpPr>
        <p:pic>
          <p:nvPicPr>
            <p:cNvPr id="5" name="Picture 4"/>
            <p:cNvPicPr>
              <a:picLocks noChangeAspect="1"/>
            </p:cNvPicPr>
            <p:nvPr/>
          </p:nvPicPr>
          <p:blipFill>
            <a:blip r:embed="rId2" cstate="print"/>
            <a:stretch>
              <a:fillRect/>
            </a:stretch>
          </p:blipFill>
          <p:spPr>
            <a:xfrm>
              <a:off x="715670" y="1885950"/>
              <a:ext cx="3873500" cy="3086100"/>
            </a:xfrm>
            <a:prstGeom prst="rect">
              <a:avLst/>
            </a:prstGeom>
          </p:spPr>
        </p:pic>
        <p:pic>
          <p:nvPicPr>
            <p:cNvPr id="6" name="Picture 5"/>
            <p:cNvPicPr>
              <a:picLocks noChangeAspect="1"/>
            </p:cNvPicPr>
            <p:nvPr/>
          </p:nvPicPr>
          <p:blipFill>
            <a:blip r:embed="rId3" cstate="print"/>
            <a:stretch>
              <a:fillRect/>
            </a:stretch>
          </p:blipFill>
          <p:spPr>
            <a:xfrm>
              <a:off x="4575918" y="1885950"/>
              <a:ext cx="1308100" cy="3086100"/>
            </a:xfrm>
            <a:prstGeom prst="rect">
              <a:avLst/>
            </a:prstGeom>
          </p:spPr>
        </p:pic>
        <p:pic>
          <p:nvPicPr>
            <p:cNvPr id="8" name="Picture 7"/>
            <p:cNvPicPr>
              <a:picLocks noChangeAspect="1"/>
            </p:cNvPicPr>
            <p:nvPr/>
          </p:nvPicPr>
          <p:blipFill>
            <a:blip r:embed="rId4" cstate="print"/>
            <a:stretch>
              <a:fillRect/>
            </a:stretch>
          </p:blipFill>
          <p:spPr>
            <a:xfrm>
              <a:off x="5795118" y="1885950"/>
              <a:ext cx="1917700" cy="3086100"/>
            </a:xfrm>
            <a:prstGeom prst="rect">
              <a:avLst/>
            </a:prstGeom>
          </p:spPr>
        </p:pic>
      </p:grpSp>
    </p:spTree>
    <p:extLst>
      <p:ext uri="{BB962C8B-B14F-4D97-AF65-F5344CB8AC3E}">
        <p14:creationId xmlns:p14="http://schemas.microsoft.com/office/powerpoint/2010/main" val="1176346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 ανίχνευσή της στα τρόφιμα</a:t>
            </a:r>
            <a:endParaRPr lang="en-US" dirty="0"/>
          </a:p>
        </p:txBody>
      </p:sp>
      <p:sp>
        <p:nvSpPr>
          <p:cNvPr id="3" name="Content Placeholder 2"/>
          <p:cNvSpPr>
            <a:spLocks noGrp="1"/>
          </p:cNvSpPr>
          <p:nvPr>
            <p:ph idx="1"/>
          </p:nvPr>
        </p:nvSpPr>
        <p:spPr/>
        <p:txBody>
          <a:bodyPr/>
          <a:lstStyle/>
          <a:p>
            <a:r>
              <a:rPr lang="el-GR" dirty="0"/>
              <a:t>η ανίχνευσή της είναι πιο σημαντική από την απαρίθμησή της</a:t>
            </a:r>
            <a:endParaRPr lang="en-US" dirty="0"/>
          </a:p>
          <a:p>
            <a:r>
              <a:rPr lang="el-GR" dirty="0"/>
              <a:t>με τη μέθοδο </a:t>
            </a:r>
            <a:r>
              <a:rPr lang="en-US" dirty="0"/>
              <a:t>BAM (Bacteriological Analytical Manual) </a:t>
            </a:r>
            <a:r>
              <a:rPr lang="el-GR" dirty="0"/>
              <a:t>του </a:t>
            </a:r>
            <a:r>
              <a:rPr lang="en-US" dirty="0"/>
              <a:t>FDA (Food &amp; Drug Administration)</a:t>
            </a:r>
          </a:p>
        </p:txBody>
      </p:sp>
    </p:spTree>
    <p:extLst>
      <p:ext uri="{BB962C8B-B14F-4D97-AF65-F5344CB8AC3E}">
        <p14:creationId xmlns:p14="http://schemas.microsoft.com/office/powerpoint/2010/main" val="2740537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1. Εμπλουτισμός</a:t>
            </a:r>
          </a:p>
        </p:txBody>
      </p:sp>
      <p:sp>
        <p:nvSpPr>
          <p:cNvPr id="3" name="Content Placeholder 2"/>
          <p:cNvSpPr>
            <a:spLocks noGrp="1"/>
          </p:cNvSpPr>
          <p:nvPr>
            <p:ph idx="1"/>
          </p:nvPr>
        </p:nvSpPr>
        <p:spPr/>
        <p:txBody>
          <a:bodyPr/>
          <a:lstStyle/>
          <a:p>
            <a:r>
              <a:rPr lang="el-GR" dirty="0"/>
              <a:t>Α . μ</a:t>
            </a:r>
            <a:r>
              <a:rPr lang="el-GR" u="sng" dirty="0"/>
              <a:t>η εκλεκτικός εμπλουτισμός</a:t>
            </a:r>
          </a:p>
          <a:p>
            <a:pPr lvl="1"/>
            <a:r>
              <a:rPr lang="el-GR" dirty="0"/>
              <a:t>είναι σύντομος διαρκεί 4-6 ώρες</a:t>
            </a:r>
            <a:endParaRPr lang="en-US" dirty="0"/>
          </a:p>
          <a:p>
            <a:pPr lvl="1"/>
            <a:r>
              <a:rPr lang="el-GR" dirty="0"/>
              <a:t>δεν γίνεται χρήση αντιβιοτικού</a:t>
            </a:r>
          </a:p>
          <a:p>
            <a:pPr lvl="1"/>
            <a:r>
              <a:rPr lang="el-GR" dirty="0"/>
              <a:t>στόχος είναι να ανανήψουν (αναγεννηθούν) τα τραυματισμένα κύτταρα του βακτηρίου, έτσι ώστε να μπορέσουν στην συνέχεια να αντέξουν στη χρήση ισχυρών αντιβιοτικών</a:t>
            </a:r>
          </a:p>
          <a:p>
            <a:pPr lvl="1"/>
            <a:r>
              <a:rPr lang="el-GR" dirty="0"/>
              <a:t>χρησιμοποιείται συνήθως και για τον περιορισμό μ/ο  που έχουν γρήγορο ρυθμό ανάπτυξης</a:t>
            </a:r>
          </a:p>
          <a:p>
            <a:pPr lvl="1"/>
            <a:endParaRPr lang="el-GR" dirty="0"/>
          </a:p>
        </p:txBody>
      </p:sp>
    </p:spTree>
    <p:extLst>
      <p:ext uri="{BB962C8B-B14F-4D97-AF65-F5344CB8AC3E}">
        <p14:creationId xmlns:p14="http://schemas.microsoft.com/office/powerpoint/2010/main" val="3348877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1. Εμπλουτισμός</a:t>
            </a:r>
          </a:p>
        </p:txBody>
      </p:sp>
      <p:sp>
        <p:nvSpPr>
          <p:cNvPr id="3" name="Content Placeholder 2"/>
          <p:cNvSpPr>
            <a:spLocks noGrp="1"/>
          </p:cNvSpPr>
          <p:nvPr>
            <p:ph idx="1"/>
          </p:nvPr>
        </p:nvSpPr>
        <p:spPr/>
        <p:txBody>
          <a:bodyPr/>
          <a:lstStyle/>
          <a:p>
            <a:r>
              <a:rPr lang="el-GR" dirty="0"/>
              <a:t>Β. η</a:t>
            </a:r>
            <a:r>
              <a:rPr lang="el-GR" u="sng" dirty="0"/>
              <a:t>μι-εκλεκτικός εμπλουτισμός</a:t>
            </a:r>
          </a:p>
          <a:p>
            <a:pPr lvl="1"/>
            <a:r>
              <a:rPr lang="el-GR" dirty="0"/>
              <a:t>με τη χρήση πολύ χαμηλής συγκέντρωσης αντιβιοτικού, που δεν επηρεάζει τα τραυματισμένα κύτταρα</a:t>
            </a:r>
          </a:p>
          <a:p>
            <a:pPr lvl="1"/>
            <a:r>
              <a:rPr lang="el-GR" dirty="0"/>
              <a:t>μειώνει την ανάπτυξη της ανταγωνιστικής μικροχλωρίδας</a:t>
            </a:r>
          </a:p>
          <a:p>
            <a:pPr lvl="1"/>
            <a:r>
              <a:rPr lang="el-GR" dirty="0"/>
              <a:t>έχει μεγάλη διάρκεια 18-24 ώρες</a:t>
            </a:r>
            <a:endParaRPr lang="en-US" dirty="0"/>
          </a:p>
          <a:p>
            <a:pPr lvl="1"/>
            <a:endParaRPr lang="el-GR" dirty="0"/>
          </a:p>
        </p:txBody>
      </p:sp>
    </p:spTree>
    <p:extLst>
      <p:ext uri="{BB962C8B-B14F-4D97-AF65-F5344CB8AC3E}">
        <p14:creationId xmlns:p14="http://schemas.microsoft.com/office/powerpoint/2010/main" val="648405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1. Εμπλουτισμός</a:t>
            </a:r>
          </a:p>
        </p:txBody>
      </p:sp>
      <p:sp>
        <p:nvSpPr>
          <p:cNvPr id="3" name="Content Placeholder 2"/>
          <p:cNvSpPr>
            <a:spLocks noGrp="1"/>
          </p:cNvSpPr>
          <p:nvPr>
            <p:ph idx="1"/>
          </p:nvPr>
        </p:nvSpPr>
        <p:spPr/>
        <p:txBody>
          <a:bodyPr/>
          <a:lstStyle/>
          <a:p>
            <a:r>
              <a:rPr lang="el-GR" dirty="0"/>
              <a:t>Γ. ε</a:t>
            </a:r>
            <a:r>
              <a:rPr lang="el-GR" u="sng" dirty="0"/>
              <a:t>κλεκτικός εμπλουτισμός</a:t>
            </a:r>
          </a:p>
          <a:p>
            <a:pPr lvl="1"/>
            <a:r>
              <a:rPr lang="el-GR" dirty="0"/>
              <a:t>ανεξάρτητα τι είδους εμπλουτισμός έχει προηγηθεί  (μη ή ημι), </a:t>
            </a:r>
            <a:r>
              <a:rPr lang="el-GR" u="sng" dirty="0"/>
              <a:t>ακολουθεί πάντα εκλεκτικός εμπλουτισμός</a:t>
            </a:r>
            <a:r>
              <a:rPr lang="el-GR" dirty="0"/>
              <a:t> με προσθήκη αντιβιοτικού, στη μέγιστη συγκέντρωσή του</a:t>
            </a:r>
          </a:p>
          <a:p>
            <a:pPr lvl="1"/>
            <a:r>
              <a:rPr lang="el-GR" dirty="0"/>
              <a:t>διαρκεί 24 - 48 ώρες ανάλογα με τον πληθυσμό του υπό εξέταση μ/ο</a:t>
            </a:r>
          </a:p>
        </p:txBody>
      </p:sp>
    </p:spTree>
    <p:extLst>
      <p:ext uri="{BB962C8B-B14F-4D97-AF65-F5344CB8AC3E}">
        <p14:creationId xmlns:p14="http://schemas.microsoft.com/office/powerpoint/2010/main" val="334448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a:t>
            </a:r>
            <a:r>
              <a:rPr lang="el-GR" dirty="0"/>
              <a:t>Απομόνωση</a:t>
            </a:r>
          </a:p>
        </p:txBody>
      </p:sp>
      <p:sp>
        <p:nvSpPr>
          <p:cNvPr id="3" name="Content Placeholder 2"/>
          <p:cNvSpPr>
            <a:spLocks noGrp="1"/>
          </p:cNvSpPr>
          <p:nvPr>
            <p:ph idx="1"/>
          </p:nvPr>
        </p:nvSpPr>
        <p:spPr/>
        <p:txBody>
          <a:bodyPr/>
          <a:lstStyle/>
          <a:p>
            <a:r>
              <a:rPr lang="el-GR" dirty="0"/>
              <a:t>χρησιμοποιούνται </a:t>
            </a:r>
            <a:r>
              <a:rPr lang="el-GR" u="sng" dirty="0"/>
              <a:t>εκλεκτικά υποστρώματα </a:t>
            </a:r>
            <a:r>
              <a:rPr lang="el-GR" dirty="0"/>
              <a:t>για απομόνωση σε επίπεδο γένους ή είδους</a:t>
            </a:r>
          </a:p>
          <a:p>
            <a:r>
              <a:rPr lang="el-GR" dirty="0"/>
              <a:t>τα υποστρώματα </a:t>
            </a:r>
            <a:r>
              <a:rPr lang="en-US" dirty="0"/>
              <a:t>PALCAM </a:t>
            </a:r>
            <a:r>
              <a:rPr lang="el-GR" dirty="0"/>
              <a:t>και </a:t>
            </a:r>
            <a:r>
              <a:rPr lang="en-US" dirty="0"/>
              <a:t>OXFORD </a:t>
            </a:r>
            <a:r>
              <a:rPr lang="el-GR" dirty="0"/>
              <a:t>για </a:t>
            </a:r>
            <a:r>
              <a:rPr lang="en-US" i="1" dirty="0" err="1"/>
              <a:t>Listeria</a:t>
            </a:r>
            <a:r>
              <a:rPr lang="en-US" dirty="0"/>
              <a:t> </a:t>
            </a:r>
            <a:r>
              <a:rPr lang="el-GR" dirty="0"/>
              <a:t>επιτρέπουν την ανάπτυξη </a:t>
            </a:r>
            <a:r>
              <a:rPr lang="en-US" i="1" dirty="0" err="1"/>
              <a:t>Listeria</a:t>
            </a:r>
            <a:r>
              <a:rPr lang="en-US" dirty="0"/>
              <a:t> spp. (</a:t>
            </a:r>
            <a:r>
              <a:rPr lang="el-GR" dirty="0"/>
              <a:t>είδη του γένους </a:t>
            </a:r>
            <a:r>
              <a:rPr lang="en-US" i="1" dirty="0" err="1"/>
              <a:t>Listeria</a:t>
            </a:r>
            <a:r>
              <a:rPr lang="en-US" dirty="0"/>
              <a:t>)</a:t>
            </a:r>
          </a:p>
          <a:p>
            <a:r>
              <a:rPr lang="el-GR" dirty="0"/>
              <a:t>δεν μπορούμε να εξάγουμε συμπεράσματα για τα είδη </a:t>
            </a:r>
            <a:r>
              <a:rPr lang="en-US" i="1" dirty="0" err="1"/>
              <a:t>innocua</a:t>
            </a:r>
            <a:r>
              <a:rPr lang="en-US" i="1" dirty="0"/>
              <a:t>, </a:t>
            </a:r>
            <a:r>
              <a:rPr lang="en-US" i="1" dirty="0" err="1"/>
              <a:t>ivanovii</a:t>
            </a:r>
            <a:r>
              <a:rPr lang="el-GR" i="1" dirty="0"/>
              <a:t> και</a:t>
            </a:r>
            <a:r>
              <a:rPr lang="en-US" i="1" dirty="0"/>
              <a:t> </a:t>
            </a:r>
            <a:r>
              <a:rPr lang="en-US" i="1" dirty="0" err="1"/>
              <a:t>grayii</a:t>
            </a:r>
            <a:endParaRPr lang="el-GR" dirty="0"/>
          </a:p>
        </p:txBody>
      </p:sp>
    </p:spTree>
    <p:extLst>
      <p:ext uri="{BB962C8B-B14F-4D97-AF65-F5344CB8AC3E}">
        <p14:creationId xmlns:p14="http://schemas.microsoft.com/office/powerpoint/2010/main" val="3562275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i="1" dirty="0"/>
              <a:t>Ταξινόμηση</a:t>
            </a:r>
            <a:endParaRPr lang="el-GR" dirty="0"/>
          </a:p>
        </p:txBody>
      </p:sp>
      <p:sp>
        <p:nvSpPr>
          <p:cNvPr id="3" name="Content Placeholder 2"/>
          <p:cNvSpPr>
            <a:spLocks noGrp="1"/>
          </p:cNvSpPr>
          <p:nvPr>
            <p:ph idx="1"/>
          </p:nvPr>
        </p:nvSpPr>
        <p:spPr/>
        <p:txBody>
          <a:bodyPr>
            <a:normAutofit/>
          </a:bodyPr>
          <a:lstStyle/>
          <a:p>
            <a:endParaRPr lang="el-GR" dirty="0"/>
          </a:p>
          <a:p>
            <a:r>
              <a:rPr lang="el-GR" dirty="0"/>
              <a:t>Το γένος </a:t>
            </a:r>
            <a:r>
              <a:rPr lang="en-GB" i="1" dirty="0"/>
              <a:t>Listeria</a:t>
            </a:r>
            <a:r>
              <a:rPr lang="el-GR" dirty="0"/>
              <a:t> αποτελείται από 7 είδη (</a:t>
            </a:r>
            <a:r>
              <a:rPr lang="en-GB" i="1" dirty="0"/>
              <a:t>L</a:t>
            </a:r>
            <a:r>
              <a:rPr lang="el-GR" i="1" dirty="0"/>
              <a:t>. </a:t>
            </a:r>
            <a:r>
              <a:rPr lang="en-GB" i="1" dirty="0"/>
              <a:t>monocytogenes</a:t>
            </a:r>
            <a:r>
              <a:rPr lang="el-GR" i="1" dirty="0"/>
              <a:t>, </a:t>
            </a:r>
            <a:r>
              <a:rPr lang="en-GB" i="1" dirty="0"/>
              <a:t>L</a:t>
            </a:r>
            <a:r>
              <a:rPr lang="el-GR" i="1" dirty="0"/>
              <a:t>. </a:t>
            </a:r>
            <a:r>
              <a:rPr lang="en-GB" i="1" dirty="0" err="1"/>
              <a:t>innocua</a:t>
            </a:r>
            <a:r>
              <a:rPr lang="el-GR" i="1" dirty="0"/>
              <a:t>, </a:t>
            </a:r>
            <a:r>
              <a:rPr lang="en-GB" i="1" dirty="0"/>
              <a:t>L</a:t>
            </a:r>
            <a:r>
              <a:rPr lang="el-GR" i="1" dirty="0"/>
              <a:t>. </a:t>
            </a:r>
            <a:r>
              <a:rPr lang="en-GB" i="1" dirty="0" err="1"/>
              <a:t>ivanovii</a:t>
            </a:r>
            <a:r>
              <a:rPr lang="el-GR" i="1" dirty="0"/>
              <a:t>, </a:t>
            </a:r>
            <a:r>
              <a:rPr lang="en-GB" i="1" dirty="0"/>
              <a:t>L </a:t>
            </a:r>
            <a:r>
              <a:rPr lang="en-GB" i="1" dirty="0" err="1"/>
              <a:t>seeligeri</a:t>
            </a:r>
            <a:r>
              <a:rPr lang="el-GR" i="1" dirty="0"/>
              <a:t>, </a:t>
            </a:r>
            <a:r>
              <a:rPr lang="en-GB" i="1" dirty="0"/>
              <a:t>L</a:t>
            </a:r>
            <a:r>
              <a:rPr lang="el-GR" i="1" dirty="0"/>
              <a:t>. </a:t>
            </a:r>
            <a:r>
              <a:rPr lang="en-GB" i="1" dirty="0" err="1"/>
              <a:t>welshimeri</a:t>
            </a:r>
            <a:r>
              <a:rPr lang="el-GR" i="1" dirty="0"/>
              <a:t>, </a:t>
            </a:r>
            <a:r>
              <a:rPr lang="en-GB" i="1" dirty="0"/>
              <a:t>L</a:t>
            </a:r>
            <a:r>
              <a:rPr lang="el-GR" i="1" dirty="0"/>
              <a:t>. </a:t>
            </a:r>
            <a:r>
              <a:rPr lang="en-GB" i="1" dirty="0" err="1"/>
              <a:t>murrayi</a:t>
            </a:r>
            <a:r>
              <a:rPr lang="el-GR" i="1" dirty="0"/>
              <a:t>, </a:t>
            </a:r>
            <a:r>
              <a:rPr lang="en-GB" i="1" dirty="0"/>
              <a:t>L</a:t>
            </a:r>
            <a:r>
              <a:rPr lang="el-GR" i="1" dirty="0"/>
              <a:t>. </a:t>
            </a:r>
            <a:r>
              <a:rPr lang="en-GB" i="1" dirty="0" err="1"/>
              <a:t>grayi</a:t>
            </a:r>
            <a:r>
              <a:rPr lang="el-GR" dirty="0"/>
              <a:t>), </a:t>
            </a:r>
          </a:p>
          <a:p>
            <a:r>
              <a:rPr lang="el-GR" dirty="0"/>
              <a:t>Μόνο η </a:t>
            </a:r>
            <a:r>
              <a:rPr lang="en-GB" i="1" u="sng" dirty="0"/>
              <a:t>L</a:t>
            </a:r>
            <a:r>
              <a:rPr lang="el-GR" i="1" u="sng" dirty="0"/>
              <a:t>. </a:t>
            </a:r>
            <a:r>
              <a:rPr lang="en-GB" i="1" u="sng" dirty="0" err="1"/>
              <a:t>monocytogenes</a:t>
            </a:r>
            <a:r>
              <a:rPr lang="el-GR" u="sng" dirty="0"/>
              <a:t> </a:t>
            </a:r>
            <a:r>
              <a:rPr lang="el-GR" dirty="0"/>
              <a:t>προκαλεί τροφικές δηλητηριάσεις στον άνθρωπο. </a:t>
            </a:r>
          </a:p>
          <a:p>
            <a:pPr>
              <a:buNone/>
            </a:pPr>
            <a:endParaRPr lang="el-G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143000"/>
          </a:xfrm>
        </p:spPr>
        <p:txBody>
          <a:bodyPr>
            <a:normAutofit fontScale="90000"/>
          </a:bodyPr>
          <a:lstStyle/>
          <a:p>
            <a:r>
              <a:rPr lang="en-US" dirty="0"/>
              <a:t>3. </a:t>
            </a:r>
            <a:r>
              <a:rPr lang="el-GR" dirty="0"/>
              <a:t>Ταυτοποίηση </a:t>
            </a:r>
            <a:r>
              <a:rPr lang="el-GR" sz="3200" dirty="0"/>
              <a:t>(πιστοποίηση σε επίπεδο γένους και είδους του παθογόνου που αναζητούμε)</a:t>
            </a:r>
          </a:p>
        </p:txBody>
      </p:sp>
      <p:sp>
        <p:nvSpPr>
          <p:cNvPr id="3" name="Content Placeholder 2"/>
          <p:cNvSpPr>
            <a:spLocks noGrp="1"/>
          </p:cNvSpPr>
          <p:nvPr>
            <p:ph idx="1"/>
          </p:nvPr>
        </p:nvSpPr>
        <p:spPr>
          <a:xfrm>
            <a:off x="539552" y="2331720"/>
            <a:ext cx="8229600" cy="4526280"/>
          </a:xfrm>
        </p:spPr>
        <p:txBody>
          <a:bodyPr/>
          <a:lstStyle/>
          <a:p>
            <a:r>
              <a:rPr lang="el-GR" dirty="0"/>
              <a:t> επιλέγουμε 5 τυχαίες αποικίες για την ταυτοποίηση του μ/ο</a:t>
            </a:r>
          </a:p>
          <a:p>
            <a:r>
              <a:rPr lang="el-GR" dirty="0"/>
              <a:t> γίνεται με τη χρήση χρωμογόνων εκλεκτικών υποστρώματα σε </a:t>
            </a:r>
            <a:r>
              <a:rPr lang="el-GR" u="sng" dirty="0"/>
              <a:t>επίπεδο είδους</a:t>
            </a:r>
          </a:p>
          <a:p>
            <a:endParaRPr lang="el-GR" u="sng" dirty="0"/>
          </a:p>
          <a:p>
            <a:pPr lvl="1"/>
            <a:r>
              <a:rPr lang="el-GR" dirty="0"/>
              <a:t>στα εκλεκτικά υποστρώματα αναπτύσσονται πολλές φορές και άλλα είδη μ/ο έχουν όμως διαφορετική εμφάνιση</a:t>
            </a:r>
          </a:p>
        </p:txBody>
      </p:sp>
    </p:spTree>
    <p:extLst>
      <p:ext uri="{BB962C8B-B14F-4D97-AF65-F5344CB8AC3E}">
        <p14:creationId xmlns:p14="http://schemas.microsoft.com/office/powerpoint/2010/main" val="3503223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l"/>
            <a:r>
              <a:rPr lang="el-GR" dirty="0"/>
              <a:t>Εκλεκτικά θρεπτικά υποστρώματα για </a:t>
            </a:r>
            <a:r>
              <a:rPr lang="en-US" i="1" dirty="0"/>
              <a:t>Listeria</a:t>
            </a:r>
            <a:endParaRPr lang="el-GR" i="1" dirty="0"/>
          </a:p>
        </p:txBody>
      </p:sp>
      <p:sp>
        <p:nvSpPr>
          <p:cNvPr id="3" name="2 - Θέση περιεχομένου"/>
          <p:cNvSpPr>
            <a:spLocks noGrp="1"/>
          </p:cNvSpPr>
          <p:nvPr>
            <p:ph idx="1"/>
          </p:nvPr>
        </p:nvSpPr>
        <p:spPr/>
        <p:txBody>
          <a:bodyPr/>
          <a:lstStyle/>
          <a:p>
            <a:r>
              <a:rPr lang="el-GR" dirty="0"/>
              <a:t> </a:t>
            </a:r>
            <a:r>
              <a:rPr lang="en-US" dirty="0" err="1"/>
              <a:t>Palcam</a:t>
            </a:r>
            <a:endParaRPr lang="en-US" dirty="0"/>
          </a:p>
          <a:p>
            <a:r>
              <a:rPr lang="el-GR" dirty="0"/>
              <a:t> </a:t>
            </a:r>
            <a:r>
              <a:rPr lang="en-US" dirty="0"/>
              <a:t>Oxford </a:t>
            </a:r>
          </a:p>
          <a:p>
            <a:r>
              <a:rPr lang="el-GR" dirty="0"/>
              <a:t> </a:t>
            </a:r>
            <a:r>
              <a:rPr lang="en-US" dirty="0" err="1"/>
              <a:t>Aloa</a:t>
            </a:r>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332656"/>
            <a:ext cx="7859216" cy="655184"/>
          </a:xfrm>
        </p:spPr>
        <p:txBody>
          <a:bodyPr>
            <a:normAutofit fontScale="90000"/>
          </a:bodyPr>
          <a:lstStyle/>
          <a:p>
            <a:r>
              <a:rPr lang="el-GR" dirty="0"/>
              <a:t>Θρεπτικό υπόστρωμα </a:t>
            </a:r>
            <a:r>
              <a:rPr lang="en-US" dirty="0"/>
              <a:t>PALCAM</a:t>
            </a:r>
            <a:endParaRPr lang="el-GR" dirty="0"/>
          </a:p>
        </p:txBody>
      </p:sp>
      <p:sp>
        <p:nvSpPr>
          <p:cNvPr id="3" name="2 - Θέση περιεχομένου"/>
          <p:cNvSpPr>
            <a:spLocks noGrp="1"/>
          </p:cNvSpPr>
          <p:nvPr>
            <p:ph idx="1"/>
          </p:nvPr>
        </p:nvSpPr>
        <p:spPr>
          <a:xfrm>
            <a:off x="0" y="1340768"/>
            <a:ext cx="8748464" cy="5328592"/>
          </a:xfrm>
        </p:spPr>
        <p:txBody>
          <a:bodyPr>
            <a:noAutofit/>
          </a:bodyPr>
          <a:lstStyle/>
          <a:p>
            <a:r>
              <a:rPr lang="el-GR" sz="2800" dirty="0"/>
              <a:t>Η επιλεκτικότητα του υλικού επιτυγχάνεται μέσω της παρουσίας του χλωριούχου λιθίου, της θειικής πολυμυξίνης</a:t>
            </a:r>
            <a:r>
              <a:rPr lang="en-US" sz="2800" dirty="0"/>
              <a:t> </a:t>
            </a:r>
            <a:r>
              <a:rPr lang="el-GR" sz="2800" dirty="0"/>
              <a:t>Β, της </a:t>
            </a:r>
            <a:r>
              <a:rPr lang="el-GR" sz="2800" dirty="0" err="1"/>
              <a:t>ακριφλαβίνης-HCl</a:t>
            </a:r>
            <a:r>
              <a:rPr lang="el-GR" sz="2800" dirty="0"/>
              <a:t> και της κεφταζιντίμης, τα οποία καταστέλλουν την ανάπτυξη</a:t>
            </a:r>
            <a:r>
              <a:rPr lang="en-US" sz="2800" dirty="0"/>
              <a:t> </a:t>
            </a:r>
            <a:r>
              <a:rPr lang="el-GR" sz="2800" dirty="0"/>
              <a:t>των περισσότερων άλλων βακτηρίων πλην </a:t>
            </a:r>
            <a:r>
              <a:rPr lang="el-GR" sz="2800" i="1" dirty="0"/>
              <a:t>Listeria</a:t>
            </a:r>
            <a:r>
              <a:rPr lang="el-GR" sz="2800" dirty="0"/>
              <a:t> που υπάρχουν στα τρόφιμα και στα κλινικά δείγματα.</a:t>
            </a:r>
            <a:endParaRPr lang="en-US" sz="2800" dirty="0"/>
          </a:p>
          <a:p>
            <a:r>
              <a:rPr lang="el-GR" sz="2800" dirty="0"/>
              <a:t>Η διαφοροποίηση στο υλικό PALCAM βασίζεται στην υδρόλυση της εσκουλίνης (σάκχαρο) από τα </a:t>
            </a:r>
            <a:r>
              <a:rPr lang="en-US" sz="2800" i="1" dirty="0"/>
              <a:t>Listeria</a:t>
            </a:r>
            <a:r>
              <a:rPr lang="en-US" sz="2800" dirty="0"/>
              <a:t> </a:t>
            </a:r>
            <a:r>
              <a:rPr lang="en-US" sz="2800" dirty="0" err="1"/>
              <a:t>spp</a:t>
            </a:r>
            <a:r>
              <a:rPr lang="el-GR" sz="2800" dirty="0"/>
              <a:t>.</a:t>
            </a:r>
            <a:endParaRPr lang="en-US" sz="2800" dirty="0"/>
          </a:p>
          <a:p>
            <a:endParaRPr lang="el-GR" sz="2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Θρεπτικό υπόστρωμα </a:t>
            </a:r>
            <a:r>
              <a:rPr lang="en-US" dirty="0"/>
              <a:t>PALCAM</a:t>
            </a:r>
            <a:endParaRPr lang="el-GR" dirty="0"/>
          </a:p>
        </p:txBody>
      </p:sp>
      <p:sp>
        <p:nvSpPr>
          <p:cNvPr id="3" name="2 - Θέση περιεχομένου"/>
          <p:cNvSpPr>
            <a:spLocks noGrp="1"/>
          </p:cNvSpPr>
          <p:nvPr>
            <p:ph idx="1"/>
          </p:nvPr>
        </p:nvSpPr>
        <p:spPr>
          <a:xfrm>
            <a:off x="4463480" y="1556792"/>
            <a:ext cx="4680520" cy="4608512"/>
          </a:xfrm>
        </p:spPr>
        <p:txBody>
          <a:bodyPr>
            <a:normAutofit fontScale="55000" lnSpcReduction="20000"/>
          </a:bodyPr>
          <a:lstStyle/>
          <a:p>
            <a:r>
              <a:rPr lang="el-GR" dirty="0"/>
              <a:t>όλα τα είδη </a:t>
            </a:r>
            <a:r>
              <a:rPr lang="el-GR" i="1" dirty="0"/>
              <a:t>Listeria</a:t>
            </a:r>
            <a:r>
              <a:rPr lang="el-GR" dirty="0"/>
              <a:t> υδρολύουν την εσκουλίνη, όπως φαίνεται από την αμαύρωση του υλικού </a:t>
            </a:r>
            <a:endParaRPr lang="en-US" dirty="0"/>
          </a:p>
          <a:p>
            <a:r>
              <a:rPr lang="el-GR" dirty="0"/>
              <a:t>το προϊόν της υδρόλυσης η εσκουλιτίνη (6,7-διυδροκουμαρίνη), αντιδρά με ιόντα σιδήρου παράγοντας ένα καστανό έως μαύρο σύμπλεγμα </a:t>
            </a:r>
            <a:endParaRPr lang="en-US" dirty="0"/>
          </a:p>
          <a:p>
            <a:r>
              <a:rPr lang="el-GR" dirty="0"/>
              <a:t>περιστασιακά, στο υλικό αυτό μπορεί να αναπτυχθούν άλλοι μ/ο εκτός της </a:t>
            </a:r>
            <a:r>
              <a:rPr lang="el-GR" i="1" dirty="0"/>
              <a:t>Listeria</a:t>
            </a:r>
            <a:r>
              <a:rPr lang="el-GR" dirty="0"/>
              <a:t>, όπως σταφυλόκοκκοι ή εντερόκοκκοι. Η μαννιτόλη ο δείκτης pH, το ερυθρό της φαινόλης, έχουν προστεθεί για να διαφοροποιηθούν τα στελέχη αυτών των ειδών, τα οποία ζυμώνουν μαννιτόλη, από τη </a:t>
            </a:r>
            <a:r>
              <a:rPr lang="el-GR" i="1" dirty="0"/>
              <a:t>Listeria</a:t>
            </a:r>
            <a:r>
              <a:rPr lang="el-GR" dirty="0"/>
              <a:t>. Η ζύμωση της μαννιτόλης δηλώνεται από μια χρωματική αλλαγή του υλικού από ερυθρό σε κίτρινο λόγω της παραγωγής οξέων</a:t>
            </a:r>
          </a:p>
          <a:p>
            <a:endParaRPr lang="en-US" dirty="0"/>
          </a:p>
          <a:p>
            <a:endParaRPr lang="el-GR" dirty="0"/>
          </a:p>
        </p:txBody>
      </p:sp>
      <p:pic>
        <p:nvPicPr>
          <p:cNvPr id="49154" name="Picture 2" descr="Listeria Agar Base Palcam ISO"/>
          <p:cNvPicPr>
            <a:picLocks noChangeAspect="1" noChangeArrowheads="1"/>
          </p:cNvPicPr>
          <p:nvPr/>
        </p:nvPicPr>
        <p:blipFill>
          <a:blip r:embed="rId2" cstate="print"/>
          <a:srcRect/>
          <a:stretch>
            <a:fillRect/>
          </a:stretch>
        </p:blipFill>
        <p:spPr bwMode="auto">
          <a:xfrm>
            <a:off x="683568" y="1484784"/>
            <a:ext cx="3075806" cy="3075807"/>
          </a:xfrm>
          <a:prstGeom prst="rect">
            <a:avLst/>
          </a:prstGeom>
          <a:noFill/>
        </p:spPr>
      </p:pic>
      <p:sp>
        <p:nvSpPr>
          <p:cNvPr id="5" name="4 - Ορθογώνιο"/>
          <p:cNvSpPr/>
          <p:nvPr/>
        </p:nvSpPr>
        <p:spPr>
          <a:xfrm>
            <a:off x="251520" y="4581128"/>
            <a:ext cx="3744416" cy="1200329"/>
          </a:xfrm>
          <a:prstGeom prst="rect">
            <a:avLst/>
          </a:prstGeom>
        </p:spPr>
        <p:txBody>
          <a:bodyPr wrap="square">
            <a:spAutoFit/>
          </a:bodyPr>
          <a:lstStyle/>
          <a:p>
            <a:r>
              <a:rPr lang="en-US" i="1" dirty="0"/>
              <a:t>Listeria </a:t>
            </a:r>
            <a:r>
              <a:rPr lang="en-US" dirty="0" err="1"/>
              <a:t>spp</a:t>
            </a:r>
            <a:r>
              <a:rPr lang="en-US" dirty="0"/>
              <a:t>: </a:t>
            </a:r>
            <a:r>
              <a:rPr lang="el-GR" dirty="0" err="1"/>
              <a:t>γκριζο</a:t>
            </a:r>
            <a:r>
              <a:rPr lang="el-GR" dirty="0"/>
              <a:t>-πράσινες</a:t>
            </a:r>
            <a:r>
              <a:rPr lang="en-US" dirty="0"/>
              <a:t> </a:t>
            </a:r>
            <a:r>
              <a:rPr lang="el-GR" dirty="0"/>
              <a:t>αποικίες</a:t>
            </a:r>
            <a:r>
              <a:rPr lang="en-US" dirty="0"/>
              <a:t> </a:t>
            </a:r>
            <a:r>
              <a:rPr lang="el-GR" dirty="0"/>
              <a:t>που</a:t>
            </a:r>
            <a:r>
              <a:rPr lang="en-US" dirty="0"/>
              <a:t> </a:t>
            </a:r>
            <a:r>
              <a:rPr lang="el-GR" dirty="0"/>
              <a:t>περιβάλλονται</a:t>
            </a:r>
            <a:r>
              <a:rPr lang="en-US" dirty="0"/>
              <a:t> </a:t>
            </a:r>
            <a:r>
              <a:rPr lang="el-GR" dirty="0"/>
              <a:t>από</a:t>
            </a:r>
            <a:r>
              <a:rPr lang="en-US" dirty="0"/>
              <a:t> </a:t>
            </a:r>
            <a:r>
              <a:rPr lang="el-GR" dirty="0"/>
              <a:t>σκούρους</a:t>
            </a:r>
            <a:r>
              <a:rPr lang="en-US" dirty="0"/>
              <a:t> </a:t>
            </a:r>
            <a:r>
              <a:rPr lang="el-GR" dirty="0"/>
              <a:t>καστανούς</a:t>
            </a:r>
            <a:r>
              <a:rPr lang="en-US" dirty="0"/>
              <a:t> </a:t>
            </a:r>
            <a:r>
              <a:rPr lang="el-GR" dirty="0"/>
              <a:t>έως</a:t>
            </a:r>
            <a:r>
              <a:rPr lang="en-US" dirty="0"/>
              <a:t> </a:t>
            </a:r>
            <a:r>
              <a:rPr lang="el-GR" dirty="0"/>
              <a:t>μαύρους</a:t>
            </a:r>
            <a:r>
              <a:rPr lang="en-US" dirty="0"/>
              <a:t> </a:t>
            </a:r>
            <a:r>
              <a:rPr lang="el-GR" dirty="0"/>
              <a:t>δακτύλιους</a:t>
            </a:r>
            <a:r>
              <a:rPr lang="en-US" dirty="0"/>
              <a:t> </a:t>
            </a:r>
            <a:r>
              <a:rPr lang="el-GR" dirty="0"/>
              <a:t>στο</a:t>
            </a:r>
            <a:r>
              <a:rPr lang="en-US" dirty="0"/>
              <a:t> </a:t>
            </a:r>
            <a:r>
              <a:rPr lang="el-GR" dirty="0"/>
              <a:t>υλικό</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l"/>
            <a:r>
              <a:rPr lang="el-GR" dirty="0"/>
              <a:t>Oxford </a:t>
            </a:r>
            <a:r>
              <a:rPr lang="en-US" dirty="0"/>
              <a:t>a</a:t>
            </a:r>
            <a:r>
              <a:rPr lang="el-GR" dirty="0"/>
              <a:t>g</a:t>
            </a:r>
            <a:r>
              <a:rPr lang="en-US" dirty="0"/>
              <a:t>ar</a:t>
            </a:r>
            <a:endParaRPr lang="el-GR" dirty="0"/>
          </a:p>
        </p:txBody>
      </p:sp>
      <p:sp>
        <p:nvSpPr>
          <p:cNvPr id="3" name="2 - Θέση περιεχομένου"/>
          <p:cNvSpPr>
            <a:spLocks noGrp="1"/>
          </p:cNvSpPr>
          <p:nvPr>
            <p:ph idx="1"/>
          </p:nvPr>
        </p:nvSpPr>
        <p:spPr>
          <a:xfrm>
            <a:off x="323528" y="1268760"/>
            <a:ext cx="8229600" cy="2502843"/>
          </a:xfrm>
        </p:spPr>
        <p:txBody>
          <a:bodyPr>
            <a:normAutofit fontScale="92500"/>
          </a:bodyPr>
          <a:lstStyle/>
          <a:p>
            <a:r>
              <a:rPr lang="el-GR" dirty="0"/>
              <a:t>εκλεκτικό υπόστρωμα είναι  και το Oxford </a:t>
            </a:r>
            <a:r>
              <a:rPr lang="en-US" dirty="0"/>
              <a:t>a</a:t>
            </a:r>
            <a:r>
              <a:rPr lang="el-GR" dirty="0"/>
              <a:t>gar που περιέχει εσκουλίνη, κιτρικό </a:t>
            </a:r>
            <a:r>
              <a:rPr lang="el-GR" dirty="0" err="1"/>
              <a:t>αμμωνιο</a:t>
            </a:r>
            <a:r>
              <a:rPr lang="el-GR" dirty="0"/>
              <a:t>-σίδηρο και χρησιμοποιείται σε συνδυασμό με την προσθήκη πέντε αντιμικροβιακών ουσιών (</a:t>
            </a:r>
            <a:r>
              <a:rPr lang="en-US" dirty="0"/>
              <a:t>Listeria selective supplement)</a:t>
            </a:r>
            <a:r>
              <a:rPr lang="el-GR" dirty="0"/>
              <a:t> </a:t>
            </a:r>
          </a:p>
          <a:p>
            <a:endParaRPr lang="el-GR" dirty="0"/>
          </a:p>
        </p:txBody>
      </p:sp>
      <p:pic>
        <p:nvPicPr>
          <p:cNvPr id="4" name="Content Placeholder 3" descr="BK110 - BM019 - Gélose Oxford - Listeria monocytogenes détouré copie.jpg"/>
          <p:cNvPicPr>
            <a:picLocks noChangeAspect="1"/>
          </p:cNvPicPr>
          <p:nvPr/>
        </p:nvPicPr>
        <p:blipFill>
          <a:blip r:embed="rId2" cstate="print"/>
          <a:srcRect l="-38971" r="-38971"/>
          <a:stretch>
            <a:fillRect/>
          </a:stretch>
        </p:blipFill>
        <p:spPr>
          <a:xfrm>
            <a:off x="4175448" y="3789040"/>
            <a:ext cx="4968552" cy="2732704"/>
          </a:xfrm>
          <a:prstGeom prst="rect">
            <a:avLst/>
          </a:prstGeom>
        </p:spPr>
      </p:pic>
      <p:sp>
        <p:nvSpPr>
          <p:cNvPr id="5" name="Rectangle 1"/>
          <p:cNvSpPr>
            <a:spLocks noChangeArrowheads="1"/>
          </p:cNvSpPr>
          <p:nvPr/>
        </p:nvSpPr>
        <p:spPr bwMode="auto">
          <a:xfrm>
            <a:off x="971600" y="5301208"/>
            <a:ext cx="4031432"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b="0" i="0" u="none" strike="noStrike" cap="none" normalizeH="0" baseline="0" dirty="0">
                <a:ln>
                  <a:noFill/>
                </a:ln>
                <a:solidFill>
                  <a:schemeClr val="tx1"/>
                </a:solidFill>
                <a:effectLst/>
                <a:latin typeface="Arial" pitchFamily="34" charset="0"/>
                <a:ea typeface="Times New Roman" pitchFamily="18" charset="0"/>
                <a:cs typeface="Arial" pitchFamily="34" charset="0"/>
              </a:rPr>
              <a:t>Οι αποικίες της </a:t>
            </a:r>
            <a:r>
              <a:rPr kumimoji="0" lang="en-US" b="0" i="1" u="none" strike="noStrike" cap="none" normalizeH="0" baseline="0" dirty="0">
                <a:ln>
                  <a:noFill/>
                </a:ln>
                <a:solidFill>
                  <a:schemeClr val="tx1"/>
                </a:solidFill>
                <a:effectLst/>
                <a:latin typeface="Arial" pitchFamily="34" charset="0"/>
                <a:ea typeface="Times New Roman" pitchFamily="18" charset="0"/>
                <a:cs typeface="Arial" pitchFamily="34" charset="0"/>
              </a:rPr>
              <a:t>L</a:t>
            </a:r>
            <a:r>
              <a:rPr kumimoji="0" lang="el-GR" b="0" i="1" u="none" strike="noStrike" cap="none" normalizeH="0" baseline="0" dirty="0">
                <a:ln>
                  <a:noFill/>
                </a:ln>
                <a:solidFill>
                  <a:schemeClr val="tx1"/>
                </a:solidFill>
                <a:effectLst/>
                <a:latin typeface="Arial" pitchFamily="34" charset="0"/>
                <a:ea typeface="Times New Roman" pitchFamily="18" charset="0"/>
                <a:cs typeface="Arial" pitchFamily="34" charset="0"/>
              </a:rPr>
              <a:t>.</a:t>
            </a:r>
            <a:r>
              <a:rPr kumimoji="0" lang="en-US" b="0" i="1" u="none" strike="noStrike" cap="none" normalizeH="0" baseline="0" dirty="0" err="1">
                <a:ln>
                  <a:noFill/>
                </a:ln>
                <a:solidFill>
                  <a:schemeClr val="tx1"/>
                </a:solidFill>
                <a:effectLst/>
                <a:latin typeface="Arial" pitchFamily="34" charset="0"/>
                <a:ea typeface="Times New Roman" pitchFamily="18" charset="0"/>
                <a:cs typeface="Arial" pitchFamily="34" charset="0"/>
              </a:rPr>
              <a:t>monocytogenes</a:t>
            </a:r>
            <a:r>
              <a:rPr kumimoji="0" lang="en-US" b="0" i="1"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l-GR" b="0" i="0" u="none" strike="noStrike" cap="none" normalizeH="0" baseline="0" dirty="0">
                <a:ln>
                  <a:noFill/>
                </a:ln>
                <a:solidFill>
                  <a:schemeClr val="tx1"/>
                </a:solidFill>
                <a:effectLst/>
                <a:latin typeface="Arial" pitchFamily="34" charset="0"/>
                <a:ea typeface="Times New Roman" pitchFamily="18" charset="0"/>
                <a:cs typeface="Arial" pitchFamily="34" charset="0"/>
              </a:rPr>
              <a:t>είναι </a:t>
            </a:r>
            <a:r>
              <a:rPr lang="el-GR" dirty="0">
                <a:latin typeface="Arial" pitchFamily="34" charset="0"/>
                <a:ea typeface="Times New Roman" pitchFamily="18" charset="0"/>
                <a:cs typeface="Arial" pitchFamily="34" charset="0"/>
              </a:rPr>
              <a:t>καφέ </a:t>
            </a:r>
            <a:r>
              <a:rPr kumimoji="0" lang="el-GR" b="0" i="0" u="none" strike="noStrike" cap="none" normalizeH="0" baseline="0" dirty="0">
                <a:ln>
                  <a:noFill/>
                </a:ln>
                <a:solidFill>
                  <a:schemeClr val="tx1"/>
                </a:solidFill>
                <a:effectLst/>
                <a:latin typeface="Arial" pitchFamily="34" charset="0"/>
                <a:ea typeface="Times New Roman" pitchFamily="18" charset="0"/>
                <a:cs typeface="Arial" pitchFamily="34" charset="0"/>
              </a:rPr>
              <a:t>στο </a:t>
            </a:r>
            <a:r>
              <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Oxford agar</a:t>
            </a:r>
            <a:endParaRPr kumimoji="0" lang="el-GR"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l"/>
            <a:r>
              <a:rPr lang="el-GR" dirty="0"/>
              <a:t>Χρωμογόνο εκλεκτικό θρεπτικό υπόστρωμα </a:t>
            </a:r>
            <a:r>
              <a:rPr lang="en-US" dirty="0"/>
              <a:t>ALOA</a:t>
            </a:r>
            <a:endParaRPr lang="el-GR" dirty="0"/>
          </a:p>
        </p:txBody>
      </p:sp>
      <p:sp>
        <p:nvSpPr>
          <p:cNvPr id="3" name="2 - Θέση περιεχομένου"/>
          <p:cNvSpPr>
            <a:spLocks noGrp="1"/>
          </p:cNvSpPr>
          <p:nvPr>
            <p:ph idx="1"/>
          </p:nvPr>
        </p:nvSpPr>
        <p:spPr>
          <a:xfrm>
            <a:off x="395536" y="1556792"/>
            <a:ext cx="3322712" cy="4471709"/>
          </a:xfrm>
        </p:spPr>
        <p:txBody>
          <a:bodyPr>
            <a:normAutofit lnSpcReduction="10000"/>
          </a:bodyPr>
          <a:lstStyle/>
          <a:p>
            <a:r>
              <a:rPr lang="el-GR" sz="2400" dirty="0"/>
              <a:t>αποικίες της </a:t>
            </a:r>
            <a:r>
              <a:rPr lang="en-US" sz="2400" i="1" dirty="0"/>
              <a:t>L</a:t>
            </a:r>
            <a:r>
              <a:rPr lang="el-GR" sz="2400" i="1" dirty="0"/>
              <a:t>. </a:t>
            </a:r>
            <a:r>
              <a:rPr lang="en-US" sz="2400" i="1" dirty="0"/>
              <a:t>monocytogenes</a:t>
            </a:r>
            <a:r>
              <a:rPr lang="en-US" sz="2400" dirty="0"/>
              <a:t> </a:t>
            </a:r>
            <a:r>
              <a:rPr lang="el-GR" sz="2400" dirty="0"/>
              <a:t>μπλε</a:t>
            </a:r>
            <a:r>
              <a:rPr lang="en-US" sz="2400" dirty="0"/>
              <a:t>-</a:t>
            </a:r>
            <a:r>
              <a:rPr lang="el-GR" sz="2400" dirty="0"/>
              <a:t>πράσινες </a:t>
            </a:r>
            <a:r>
              <a:rPr lang="el-GR" sz="2400" u="sng" dirty="0"/>
              <a:t>με άλω</a:t>
            </a:r>
          </a:p>
          <a:p>
            <a:endParaRPr lang="el-GR" sz="2400" u="sng" dirty="0"/>
          </a:p>
          <a:p>
            <a:endParaRPr lang="el-GR" sz="2400" u="sng" dirty="0"/>
          </a:p>
          <a:p>
            <a:endParaRPr lang="el-GR" sz="2400" u="sng" dirty="0"/>
          </a:p>
          <a:p>
            <a:endParaRPr lang="el-GR" sz="2400" u="sng" dirty="0"/>
          </a:p>
          <a:p>
            <a:endParaRPr lang="el-GR" sz="2400" u="sng" dirty="0"/>
          </a:p>
          <a:p>
            <a:r>
              <a:rPr lang="el-GR" sz="2400" dirty="0"/>
              <a:t>άλλα είδη </a:t>
            </a:r>
            <a:r>
              <a:rPr lang="en-US" sz="2400" dirty="0"/>
              <a:t>Listeria</a:t>
            </a:r>
          </a:p>
          <a:p>
            <a:pPr>
              <a:buNone/>
            </a:pPr>
            <a:r>
              <a:rPr lang="el-GR" sz="2400" dirty="0"/>
              <a:t>     μπλε-πράσινες χωρίς άλω</a:t>
            </a:r>
          </a:p>
        </p:txBody>
      </p:sp>
      <p:sp>
        <p:nvSpPr>
          <p:cNvPr id="51202" name="AutoShape 2" descr="Introduction Material and Method Results Conclusion Introduction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51204" name="AutoShape 4" descr="Introduction Material and Method Results Conclusion Introduction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51206" name="AutoShape 6" descr="Introduction Material and Method Results Conclusion Introduction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51208" name="Picture 8" descr="Listeria monocytogenes. Aloa agar."/>
          <p:cNvPicPr>
            <a:picLocks noChangeAspect="1" noChangeArrowheads="1"/>
          </p:cNvPicPr>
          <p:nvPr/>
        </p:nvPicPr>
        <p:blipFill>
          <a:blip r:embed="rId2" cstate="print"/>
          <a:srcRect/>
          <a:stretch>
            <a:fillRect/>
          </a:stretch>
        </p:blipFill>
        <p:spPr bwMode="auto">
          <a:xfrm>
            <a:off x="4283968" y="1484784"/>
            <a:ext cx="3744416" cy="3744416"/>
          </a:xfrm>
          <a:prstGeom prst="rect">
            <a:avLst/>
          </a:prstGeom>
          <a:noFill/>
        </p:spPr>
      </p:pic>
      <p:sp>
        <p:nvSpPr>
          <p:cNvPr id="51210" name="AutoShape 10" descr="ALOA aga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51212" name="Picture 12" descr="ALOA agar"/>
          <p:cNvPicPr>
            <a:picLocks noChangeAspect="1" noChangeArrowheads="1"/>
          </p:cNvPicPr>
          <p:nvPr/>
        </p:nvPicPr>
        <p:blipFill>
          <a:blip r:embed="rId3" cstate="print"/>
          <a:srcRect/>
          <a:stretch>
            <a:fillRect/>
          </a:stretch>
        </p:blipFill>
        <p:spPr bwMode="auto">
          <a:xfrm>
            <a:off x="1619672" y="2636912"/>
            <a:ext cx="2267289" cy="1656184"/>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544" y="188640"/>
            <a:ext cx="8841160" cy="1143000"/>
          </a:xfrm>
        </p:spPr>
        <p:txBody>
          <a:bodyPr>
            <a:normAutofit/>
          </a:bodyPr>
          <a:lstStyle/>
          <a:p>
            <a:r>
              <a:rPr lang="el-GR" sz="3200" dirty="0"/>
              <a:t>Πρωτόκολλο απομόνωσης – ταυτοποίησης</a:t>
            </a:r>
            <a:br>
              <a:rPr lang="el-GR" sz="3200" dirty="0"/>
            </a:br>
            <a:r>
              <a:rPr lang="el-GR" sz="3200" dirty="0"/>
              <a:t> </a:t>
            </a:r>
            <a:r>
              <a:rPr lang="en-US" sz="3200" i="1" dirty="0"/>
              <a:t>L</a:t>
            </a:r>
            <a:r>
              <a:rPr lang="el-GR" sz="3200" i="1" dirty="0"/>
              <a:t>. </a:t>
            </a:r>
            <a:r>
              <a:rPr lang="en-US" sz="3200" i="1" dirty="0"/>
              <a:t>monocytoge</a:t>
            </a:r>
            <a:r>
              <a:rPr lang="en-US" sz="3200" dirty="0"/>
              <a:t>nes</a:t>
            </a:r>
            <a:endParaRPr lang="el-GR" sz="3200" dirty="0"/>
          </a:p>
        </p:txBody>
      </p:sp>
      <p:sp>
        <p:nvSpPr>
          <p:cNvPr id="3" name="Content Placeholder 2"/>
          <p:cNvSpPr>
            <a:spLocks noGrp="1"/>
          </p:cNvSpPr>
          <p:nvPr>
            <p:ph idx="1"/>
          </p:nvPr>
        </p:nvSpPr>
        <p:spPr>
          <a:xfrm>
            <a:off x="457200" y="1412777"/>
            <a:ext cx="8229600" cy="4759740"/>
          </a:xfrm>
        </p:spPr>
        <p:txBody>
          <a:bodyPr>
            <a:normAutofit fontScale="77500" lnSpcReduction="20000"/>
          </a:bodyPr>
          <a:lstStyle/>
          <a:p>
            <a:r>
              <a:rPr lang="en-US" dirty="0"/>
              <a:t>ISO 11290-1</a:t>
            </a:r>
          </a:p>
          <a:p>
            <a:pPr lvl="1"/>
            <a:r>
              <a:rPr lang="en-US" u="sng" dirty="0"/>
              <a:t>1</a:t>
            </a:r>
            <a:r>
              <a:rPr lang="el-GR" u="sng" baseline="30000" dirty="0"/>
              <a:t>ος</a:t>
            </a:r>
            <a:r>
              <a:rPr lang="el-GR" u="sng" dirty="0"/>
              <a:t> εμπλουτισμός</a:t>
            </a:r>
            <a:r>
              <a:rPr lang="el-GR" dirty="0"/>
              <a:t> (ημι-εκλεκτικός εμπλουτισμός):</a:t>
            </a:r>
          </a:p>
          <a:p>
            <a:pPr lvl="2"/>
            <a:r>
              <a:rPr lang="en-US" dirty="0"/>
              <a:t>25 g </a:t>
            </a:r>
            <a:r>
              <a:rPr lang="el-GR" dirty="0"/>
              <a:t>δείγματος με 225 </a:t>
            </a:r>
            <a:r>
              <a:rPr lang="en-US" dirty="0"/>
              <a:t>ml </a:t>
            </a:r>
            <a:r>
              <a:rPr lang="el-GR" dirty="0"/>
              <a:t>εμπλουτιστικό υγρό </a:t>
            </a:r>
            <a:r>
              <a:rPr lang="en-US" dirty="0"/>
              <a:t>Half Fraser</a:t>
            </a:r>
          </a:p>
          <a:p>
            <a:pPr lvl="2"/>
            <a:r>
              <a:rPr lang="el-GR" dirty="0"/>
              <a:t>επώαση στους 30</a:t>
            </a:r>
            <a:r>
              <a:rPr lang="el-GR" baseline="30000" dirty="0"/>
              <a:t>ο</a:t>
            </a:r>
            <a:r>
              <a:rPr lang="el-GR" dirty="0"/>
              <a:t> </a:t>
            </a:r>
            <a:r>
              <a:rPr lang="en-US" dirty="0"/>
              <a:t>C </a:t>
            </a:r>
            <a:r>
              <a:rPr lang="el-GR" dirty="0"/>
              <a:t>για 24</a:t>
            </a:r>
            <a:r>
              <a:rPr lang="en-US" dirty="0"/>
              <a:t>h</a:t>
            </a:r>
            <a:endParaRPr lang="el-GR" dirty="0"/>
          </a:p>
          <a:p>
            <a:pPr lvl="1"/>
            <a:r>
              <a:rPr lang="el-GR" u="sng" dirty="0"/>
              <a:t>2</a:t>
            </a:r>
            <a:r>
              <a:rPr lang="el-GR" u="sng" baseline="30000" dirty="0"/>
              <a:t>ος</a:t>
            </a:r>
            <a:r>
              <a:rPr lang="el-GR" u="sng" dirty="0"/>
              <a:t> εμπλουτισμός (εκλεκτικός)</a:t>
            </a:r>
            <a:r>
              <a:rPr lang="el-GR" dirty="0"/>
              <a:t>:</a:t>
            </a:r>
          </a:p>
          <a:p>
            <a:pPr lvl="2"/>
            <a:r>
              <a:rPr lang="en-US" dirty="0"/>
              <a:t>0,1 ml </a:t>
            </a:r>
            <a:r>
              <a:rPr lang="el-GR" dirty="0"/>
              <a:t>δείγματος με 10 </a:t>
            </a:r>
            <a:r>
              <a:rPr lang="en-US" dirty="0"/>
              <a:t>ml Fraser </a:t>
            </a:r>
          </a:p>
          <a:p>
            <a:pPr lvl="2"/>
            <a:r>
              <a:rPr lang="el-GR" dirty="0"/>
              <a:t>επώαση στους 3</a:t>
            </a:r>
            <a:r>
              <a:rPr lang="en-US" dirty="0"/>
              <a:t>5-37</a:t>
            </a:r>
            <a:r>
              <a:rPr lang="el-GR" baseline="30000" dirty="0"/>
              <a:t>ο</a:t>
            </a:r>
            <a:r>
              <a:rPr lang="el-GR" dirty="0"/>
              <a:t> </a:t>
            </a:r>
            <a:r>
              <a:rPr lang="en-US" dirty="0"/>
              <a:t>C </a:t>
            </a:r>
            <a:r>
              <a:rPr lang="el-GR" dirty="0"/>
              <a:t>για </a:t>
            </a:r>
            <a:r>
              <a:rPr lang="en-US" dirty="0"/>
              <a:t>48h</a:t>
            </a:r>
            <a:endParaRPr lang="el-GR" dirty="0"/>
          </a:p>
          <a:p>
            <a:pPr lvl="1"/>
            <a:r>
              <a:rPr lang="el-GR" u="sng" dirty="0"/>
              <a:t>πέρασμα στα τρυβλία με εκλεκτικά υποστρώματα</a:t>
            </a:r>
          </a:p>
          <a:p>
            <a:pPr lvl="2"/>
            <a:r>
              <a:rPr lang="en-US" dirty="0"/>
              <a:t>ALOA agar  (</a:t>
            </a:r>
            <a:r>
              <a:rPr lang="el-GR" dirty="0"/>
              <a:t>3</a:t>
            </a:r>
            <a:r>
              <a:rPr lang="en-US" dirty="0"/>
              <a:t>0</a:t>
            </a:r>
            <a:r>
              <a:rPr lang="el-GR" baseline="30000" dirty="0"/>
              <a:t>ο</a:t>
            </a:r>
            <a:r>
              <a:rPr lang="el-GR" dirty="0"/>
              <a:t> </a:t>
            </a:r>
            <a:r>
              <a:rPr lang="en-US" dirty="0"/>
              <a:t>C </a:t>
            </a:r>
            <a:r>
              <a:rPr lang="el-GR" dirty="0"/>
              <a:t>για </a:t>
            </a:r>
            <a:r>
              <a:rPr lang="en-US" dirty="0"/>
              <a:t>24-48h)</a:t>
            </a:r>
          </a:p>
          <a:p>
            <a:pPr lvl="2"/>
            <a:r>
              <a:rPr lang="en-US" dirty="0"/>
              <a:t>PALCAM agar (</a:t>
            </a:r>
            <a:r>
              <a:rPr lang="el-GR" dirty="0"/>
              <a:t>3</a:t>
            </a:r>
            <a:r>
              <a:rPr lang="en-US" dirty="0"/>
              <a:t>0</a:t>
            </a:r>
            <a:r>
              <a:rPr lang="el-GR" baseline="30000" dirty="0"/>
              <a:t>ο</a:t>
            </a:r>
            <a:r>
              <a:rPr lang="el-GR" dirty="0"/>
              <a:t> </a:t>
            </a:r>
            <a:r>
              <a:rPr lang="en-US" dirty="0"/>
              <a:t>C </a:t>
            </a:r>
            <a:r>
              <a:rPr lang="el-GR" dirty="0"/>
              <a:t>για </a:t>
            </a:r>
            <a:r>
              <a:rPr lang="en-US" dirty="0"/>
              <a:t>24-48h</a:t>
            </a:r>
            <a:endParaRPr lang="el-GR" dirty="0"/>
          </a:p>
          <a:p>
            <a:pPr lvl="1"/>
            <a:r>
              <a:rPr lang="el-GR" u="sng" dirty="0"/>
              <a:t>απομόνωση</a:t>
            </a:r>
            <a:endParaRPr lang="el-GR" dirty="0"/>
          </a:p>
          <a:p>
            <a:pPr lvl="2"/>
            <a:r>
              <a:rPr lang="el-GR" dirty="0"/>
              <a:t>απομόνωση 5 αποικιών από κάθε τρυβλίο</a:t>
            </a:r>
          </a:p>
          <a:p>
            <a:pPr lvl="2"/>
            <a:r>
              <a:rPr lang="el-GR" dirty="0"/>
              <a:t>πέρασμα σε υπόστρωμα </a:t>
            </a:r>
            <a:r>
              <a:rPr lang="en-US" dirty="0"/>
              <a:t>TSYEA (Tryptone Soya Yeast Extract Agar)</a:t>
            </a:r>
          </a:p>
          <a:p>
            <a:pPr lvl="2"/>
            <a:r>
              <a:rPr lang="el-GR" dirty="0"/>
              <a:t>επώαση στους 3</a:t>
            </a:r>
            <a:r>
              <a:rPr lang="en-US" dirty="0"/>
              <a:t>5-37</a:t>
            </a:r>
            <a:r>
              <a:rPr lang="el-GR" baseline="30000" dirty="0"/>
              <a:t>ο</a:t>
            </a:r>
            <a:r>
              <a:rPr lang="el-GR" dirty="0"/>
              <a:t> </a:t>
            </a:r>
            <a:r>
              <a:rPr lang="en-US" dirty="0"/>
              <a:t>C </a:t>
            </a:r>
            <a:r>
              <a:rPr lang="el-GR" dirty="0"/>
              <a:t>για 18-24</a:t>
            </a:r>
            <a:r>
              <a:rPr lang="en-US" dirty="0"/>
              <a:t>h</a:t>
            </a:r>
            <a:endParaRPr lang="el-GR" dirty="0"/>
          </a:p>
          <a:p>
            <a:pPr lvl="1"/>
            <a:r>
              <a:rPr lang="el-GR" u="sng" dirty="0"/>
              <a:t>βιοχημικά τεστ</a:t>
            </a:r>
          </a:p>
          <a:p>
            <a:pPr lvl="1">
              <a:buNone/>
            </a:pPr>
            <a:endParaRPr lang="el-GR" dirty="0"/>
          </a:p>
          <a:p>
            <a:pPr lvl="2"/>
            <a:endParaRPr lang="en-US" dirty="0"/>
          </a:p>
          <a:p>
            <a:pPr lvl="2"/>
            <a:endParaRPr lang="el-GR" dirty="0"/>
          </a:p>
          <a:p>
            <a:pPr lvl="2">
              <a:buNone/>
            </a:pPr>
            <a:endParaRPr lang="el-GR" dirty="0"/>
          </a:p>
          <a:p>
            <a:pPr lvl="2"/>
            <a:endParaRPr lang="en-US" dirty="0"/>
          </a:p>
        </p:txBody>
      </p:sp>
    </p:spTree>
    <p:extLst>
      <p:ext uri="{BB962C8B-B14F-4D97-AF65-F5344CB8AC3E}">
        <p14:creationId xmlns:p14="http://schemas.microsoft.com/office/powerpoint/2010/main" val="8519672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362918"/>
            <a:ext cx="8229600" cy="1541855"/>
          </a:xfrm>
        </p:spPr>
        <p:txBody>
          <a:bodyPr>
            <a:normAutofit/>
          </a:bodyPr>
          <a:lstStyle/>
          <a:p>
            <a:r>
              <a:rPr lang="el-GR" dirty="0"/>
              <a:t>Βήμα 1</a:t>
            </a:r>
            <a:r>
              <a:rPr lang="el-GR" baseline="30000" dirty="0"/>
              <a:t>ο</a:t>
            </a:r>
            <a:r>
              <a:rPr lang="el-GR" dirty="0"/>
              <a:t>: προεμπλουτισμός</a:t>
            </a:r>
            <a:br>
              <a:rPr lang="en-US" dirty="0"/>
            </a:br>
            <a:endParaRPr lang="en-US" dirty="0"/>
          </a:p>
        </p:txBody>
      </p:sp>
    </p:spTree>
    <p:extLst>
      <p:ext uri="{BB962C8B-B14F-4D97-AF65-F5344CB8AC3E}">
        <p14:creationId xmlns:p14="http://schemas.microsoft.com/office/powerpoint/2010/main" val="9726158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Προεμπλουτισμός</a:t>
            </a:r>
            <a:endParaRPr lang="en-US" dirty="0"/>
          </a:p>
        </p:txBody>
      </p:sp>
      <p:sp>
        <p:nvSpPr>
          <p:cNvPr id="5" name="Rectangle 4"/>
          <p:cNvSpPr/>
          <p:nvPr/>
        </p:nvSpPr>
        <p:spPr>
          <a:xfrm>
            <a:off x="914946" y="1890221"/>
            <a:ext cx="1093256" cy="945167"/>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713518" y="3116098"/>
            <a:ext cx="1550456" cy="954107"/>
          </a:xfrm>
          <a:prstGeom prst="rect">
            <a:avLst/>
          </a:prstGeom>
          <a:noFill/>
        </p:spPr>
        <p:txBody>
          <a:bodyPr wrap="square" rtlCol="0">
            <a:spAutoFit/>
          </a:bodyPr>
          <a:lstStyle/>
          <a:p>
            <a:pPr algn="ctr"/>
            <a:r>
              <a:rPr lang="en-US" sz="2800" dirty="0"/>
              <a:t>25 g</a:t>
            </a:r>
            <a:r>
              <a:rPr lang="el-GR" sz="2800" dirty="0"/>
              <a:t> τρόφιμο</a:t>
            </a:r>
            <a:endParaRPr lang="en-US" sz="2800" dirty="0"/>
          </a:p>
        </p:txBody>
      </p:sp>
      <p:sp>
        <p:nvSpPr>
          <p:cNvPr id="8" name="Can 7"/>
          <p:cNvSpPr/>
          <p:nvPr/>
        </p:nvSpPr>
        <p:spPr>
          <a:xfrm>
            <a:off x="3765404" y="1417638"/>
            <a:ext cx="1506157" cy="2038016"/>
          </a:xfrm>
          <a:prstGeom prst="ca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3765404" y="3656701"/>
            <a:ext cx="1550456" cy="954107"/>
          </a:xfrm>
          <a:prstGeom prst="rect">
            <a:avLst/>
          </a:prstGeom>
          <a:noFill/>
        </p:spPr>
        <p:txBody>
          <a:bodyPr wrap="square" rtlCol="0">
            <a:spAutoFit/>
          </a:bodyPr>
          <a:lstStyle/>
          <a:p>
            <a:pPr algn="ctr"/>
            <a:r>
              <a:rPr lang="el-GR" sz="2800" dirty="0"/>
              <a:t>2</a:t>
            </a:r>
            <a:r>
              <a:rPr lang="en-US" sz="2800" dirty="0"/>
              <a:t>25 ml</a:t>
            </a:r>
            <a:r>
              <a:rPr lang="el-GR" sz="2800" dirty="0"/>
              <a:t> </a:t>
            </a:r>
            <a:r>
              <a:rPr lang="en-US" sz="2800" dirty="0"/>
              <a:t>LEB</a:t>
            </a:r>
          </a:p>
        </p:txBody>
      </p:sp>
      <p:sp>
        <p:nvSpPr>
          <p:cNvPr id="10" name="Right Arrow 9"/>
          <p:cNvSpPr/>
          <p:nvPr/>
        </p:nvSpPr>
        <p:spPr>
          <a:xfrm>
            <a:off x="5640707" y="2362918"/>
            <a:ext cx="1210833" cy="39863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 name="Group 12"/>
          <p:cNvGrpSpPr/>
          <p:nvPr/>
        </p:nvGrpSpPr>
        <p:grpSpPr>
          <a:xfrm>
            <a:off x="7180643" y="1417638"/>
            <a:ext cx="1506157" cy="2038016"/>
            <a:chOff x="7180643" y="1358566"/>
            <a:chExt cx="1506157" cy="2038016"/>
          </a:xfrm>
        </p:grpSpPr>
        <p:sp>
          <p:nvSpPr>
            <p:cNvPr id="11" name="Can 10"/>
            <p:cNvSpPr/>
            <p:nvPr/>
          </p:nvSpPr>
          <p:spPr>
            <a:xfrm>
              <a:off x="7180643" y="1358566"/>
              <a:ext cx="1506157" cy="2038016"/>
            </a:xfrm>
            <a:prstGeom prst="ca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7387301" y="1983549"/>
              <a:ext cx="1093256" cy="945167"/>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 name="TextBox 13"/>
          <p:cNvSpPr txBox="1"/>
          <p:nvPr/>
        </p:nvSpPr>
        <p:spPr>
          <a:xfrm>
            <a:off x="7180643" y="3809101"/>
            <a:ext cx="1550456" cy="523220"/>
          </a:xfrm>
          <a:prstGeom prst="rect">
            <a:avLst/>
          </a:prstGeom>
          <a:noFill/>
        </p:spPr>
        <p:txBody>
          <a:bodyPr wrap="square" rtlCol="0">
            <a:spAutoFit/>
          </a:bodyPr>
          <a:lstStyle/>
          <a:p>
            <a:pPr algn="ctr"/>
            <a:r>
              <a:rPr lang="en-US" sz="2800" dirty="0"/>
              <a:t>10</a:t>
            </a:r>
            <a:r>
              <a:rPr lang="en-US" sz="2800" baseline="30000" dirty="0"/>
              <a:t>-1</a:t>
            </a:r>
          </a:p>
        </p:txBody>
      </p:sp>
      <p:sp>
        <p:nvSpPr>
          <p:cNvPr id="15" name="Right Arrow 14"/>
          <p:cNvSpPr/>
          <p:nvPr/>
        </p:nvSpPr>
        <p:spPr>
          <a:xfrm rot="5400000">
            <a:off x="7569710" y="4775437"/>
            <a:ext cx="727888" cy="39863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7136344" y="5602990"/>
            <a:ext cx="1550456" cy="523220"/>
          </a:xfrm>
          <a:prstGeom prst="rect">
            <a:avLst/>
          </a:prstGeom>
          <a:noFill/>
        </p:spPr>
        <p:txBody>
          <a:bodyPr wrap="square" rtlCol="0">
            <a:spAutoFit/>
          </a:bodyPr>
          <a:lstStyle/>
          <a:p>
            <a:pPr algn="ctr"/>
            <a:r>
              <a:rPr lang="en-US" sz="2800" dirty="0"/>
              <a:t>30°C, 4 </a:t>
            </a:r>
            <a:r>
              <a:rPr lang="en-US" sz="2800" dirty="0" err="1"/>
              <a:t>h</a:t>
            </a:r>
            <a:endParaRPr lang="en-US" sz="2800" dirty="0"/>
          </a:p>
        </p:txBody>
      </p:sp>
      <p:sp>
        <p:nvSpPr>
          <p:cNvPr id="17" name="Plus 16"/>
          <p:cNvSpPr/>
          <p:nvPr/>
        </p:nvSpPr>
        <p:spPr>
          <a:xfrm>
            <a:off x="2263974" y="1992778"/>
            <a:ext cx="1058432" cy="995010"/>
          </a:xfrm>
          <a:prstGeom prst="mathPlus">
            <a:avLst>
              <a:gd name="adj1" fmla="val 1645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0684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Σκοπός προεμπλουτισμού</a:t>
            </a:r>
            <a:endParaRPr lang="en-US" dirty="0"/>
          </a:p>
        </p:txBody>
      </p:sp>
      <p:sp>
        <p:nvSpPr>
          <p:cNvPr id="3" name="Content Placeholder 2"/>
          <p:cNvSpPr>
            <a:spLocks noGrp="1"/>
          </p:cNvSpPr>
          <p:nvPr>
            <p:ph idx="1"/>
          </p:nvPr>
        </p:nvSpPr>
        <p:spPr/>
        <p:txBody>
          <a:bodyPr>
            <a:normAutofit/>
          </a:bodyPr>
          <a:lstStyle/>
          <a:p>
            <a:r>
              <a:rPr lang="el-GR" dirty="0"/>
              <a:t>αποκατάσταση κυτταρικής βλάβης του μ/ο</a:t>
            </a:r>
          </a:p>
          <a:p>
            <a:r>
              <a:rPr lang="el-GR" dirty="0"/>
              <a:t>επανανυδάτωση μ/ο</a:t>
            </a:r>
          </a:p>
          <a:p>
            <a:r>
              <a:rPr lang="el-GR" dirty="0"/>
              <a:t>θρεπτικά στοιχεία για τον πολλαπλασιασμό και βελτίωση της σχέσης του προς τους άλλους μ/ο</a:t>
            </a:r>
          </a:p>
          <a:p>
            <a:r>
              <a:rPr lang="el-GR" dirty="0"/>
              <a:t>διάλυση τοξικών, ανασταλτικών ουσιών</a:t>
            </a:r>
          </a:p>
          <a:p>
            <a:r>
              <a:rPr lang="el-GR" dirty="0"/>
              <a:t>τα κύτταρα βοηθούνται να ανανήψουν, να επαναδραστηριοποιηθούν και να αρχίσουν να πολλαπλασιάζονται</a:t>
            </a:r>
            <a:endParaRPr lang="en-US" dirty="0"/>
          </a:p>
        </p:txBody>
      </p:sp>
    </p:spTree>
    <p:extLst>
      <p:ext uri="{BB962C8B-B14F-4D97-AF65-F5344CB8AC3E}">
        <p14:creationId xmlns:p14="http://schemas.microsoft.com/office/powerpoint/2010/main" val="3061735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 </a:t>
            </a:r>
            <a:r>
              <a:rPr lang="en-US" i="1" dirty="0"/>
              <a:t>L. </a:t>
            </a:r>
            <a:r>
              <a:rPr lang="en-US" i="1" dirty="0" err="1"/>
              <a:t>monocytog</a:t>
            </a:r>
            <a:r>
              <a:rPr lang="en-US" dirty="0" err="1"/>
              <a:t>enes</a:t>
            </a:r>
            <a:r>
              <a:rPr lang="en-US" dirty="0"/>
              <a:t> </a:t>
            </a:r>
            <a:r>
              <a:rPr lang="el-GR" dirty="0"/>
              <a:t>είναι ένα βακτήριο:</a:t>
            </a:r>
          </a:p>
        </p:txBody>
      </p:sp>
      <p:sp>
        <p:nvSpPr>
          <p:cNvPr id="3" name="Content Placeholder 2"/>
          <p:cNvSpPr>
            <a:spLocks noGrp="1"/>
          </p:cNvSpPr>
          <p:nvPr>
            <p:ph idx="1"/>
          </p:nvPr>
        </p:nvSpPr>
        <p:spPr/>
        <p:txBody>
          <a:bodyPr>
            <a:normAutofit fontScale="92500"/>
          </a:bodyPr>
          <a:lstStyle/>
          <a:p>
            <a:r>
              <a:rPr lang="en-GB" dirty="0"/>
              <a:t>gram</a:t>
            </a:r>
            <a:r>
              <a:rPr lang="el-GR" dirty="0"/>
              <a:t>-θετικό</a:t>
            </a:r>
          </a:p>
          <a:p>
            <a:r>
              <a:rPr lang="el-GR" dirty="0"/>
              <a:t>δυνητικά αναερόβιο</a:t>
            </a:r>
          </a:p>
          <a:p>
            <a:r>
              <a:rPr lang="el-GR" dirty="0"/>
              <a:t>μη σπορογόνο </a:t>
            </a:r>
          </a:p>
          <a:p>
            <a:r>
              <a:rPr lang="el-GR" dirty="0"/>
              <a:t>κινητό με τη βοήθεια μαστιγίων,</a:t>
            </a:r>
            <a:r>
              <a:rPr lang="en-US" dirty="0"/>
              <a:t> </a:t>
            </a:r>
            <a:r>
              <a:rPr lang="el-GR" sz="3000" dirty="0"/>
              <a:t>στους</a:t>
            </a:r>
            <a:r>
              <a:rPr lang="el-GR" dirty="0"/>
              <a:t> </a:t>
            </a:r>
            <a:r>
              <a:rPr lang="en-US" sz="3000" dirty="0"/>
              <a:t>3</a:t>
            </a:r>
            <a:r>
              <a:rPr lang="el-GR" sz="3000" dirty="0"/>
              <a:t>7</a:t>
            </a:r>
            <a:r>
              <a:rPr lang="el-GR" sz="3000" baseline="30000" dirty="0"/>
              <a:t>ο</a:t>
            </a:r>
            <a:r>
              <a:rPr lang="el-GR" sz="3000" dirty="0"/>
              <a:t> </a:t>
            </a:r>
            <a:r>
              <a:rPr lang="en-US" sz="3000" dirty="0"/>
              <a:t>C </a:t>
            </a:r>
            <a:r>
              <a:rPr lang="el-GR" sz="3000" dirty="0"/>
              <a:t>ακίνητο</a:t>
            </a:r>
          </a:p>
          <a:p>
            <a:pPr>
              <a:buNone/>
            </a:pPr>
            <a:endParaRPr lang="el-GR" dirty="0"/>
          </a:p>
          <a:p>
            <a:r>
              <a:rPr lang="el-GR" dirty="0"/>
              <a:t>αρκετά ανθεκτικό στις επιβλαβείς επιπτώσεις της κατάψυξης, ξήρανσης και της θερμότητας </a:t>
            </a:r>
          </a:p>
          <a:p>
            <a:r>
              <a:rPr lang="el-GR" dirty="0"/>
              <a:t>τα περισσότερα είδη </a:t>
            </a:r>
            <a:r>
              <a:rPr lang="en-GB" i="1" dirty="0" err="1"/>
              <a:t>Listeria</a:t>
            </a:r>
            <a:r>
              <a:rPr lang="el-GR" dirty="0"/>
              <a:t> είναι παθογόνα</a:t>
            </a:r>
          </a:p>
          <a:p>
            <a:endParaRPr lang="el-G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540134"/>
            <a:ext cx="8229600" cy="1541855"/>
          </a:xfrm>
        </p:spPr>
        <p:txBody>
          <a:bodyPr>
            <a:normAutofit fontScale="90000"/>
          </a:bodyPr>
          <a:lstStyle/>
          <a:p>
            <a:r>
              <a:rPr lang="el-GR" dirty="0"/>
              <a:t>Βήμα 2</a:t>
            </a:r>
            <a:r>
              <a:rPr lang="el-GR" baseline="30000" dirty="0"/>
              <a:t>ο</a:t>
            </a:r>
            <a:r>
              <a:rPr lang="el-GR" dirty="0"/>
              <a:t>: εκλεκτικός εμπλουτισμός</a:t>
            </a:r>
            <a:br>
              <a:rPr lang="en-US" dirty="0"/>
            </a:br>
            <a:endParaRPr lang="en-US" dirty="0"/>
          </a:p>
        </p:txBody>
      </p:sp>
    </p:spTree>
    <p:extLst>
      <p:ext uri="{BB962C8B-B14F-4D97-AF65-F5344CB8AC3E}">
        <p14:creationId xmlns:p14="http://schemas.microsoft.com/office/powerpoint/2010/main" val="15584039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Εμπλουτισμός</a:t>
            </a:r>
            <a:endParaRPr lang="en-US" dirty="0"/>
          </a:p>
        </p:txBody>
      </p:sp>
      <p:grpSp>
        <p:nvGrpSpPr>
          <p:cNvPr id="3" name="Group 12"/>
          <p:cNvGrpSpPr/>
          <p:nvPr/>
        </p:nvGrpSpPr>
        <p:grpSpPr>
          <a:xfrm>
            <a:off x="457200" y="1996702"/>
            <a:ext cx="1506157" cy="2038016"/>
            <a:chOff x="7180643" y="1358566"/>
            <a:chExt cx="1506157" cy="2038016"/>
          </a:xfrm>
        </p:grpSpPr>
        <p:sp>
          <p:nvSpPr>
            <p:cNvPr id="11" name="Can 10"/>
            <p:cNvSpPr/>
            <p:nvPr/>
          </p:nvSpPr>
          <p:spPr>
            <a:xfrm>
              <a:off x="7180643" y="1358566"/>
              <a:ext cx="1506157" cy="2038016"/>
            </a:xfrm>
            <a:prstGeom prst="ca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7387301" y="1983549"/>
              <a:ext cx="1093256" cy="945167"/>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 name="Right Arrow 14"/>
          <p:cNvSpPr/>
          <p:nvPr/>
        </p:nvSpPr>
        <p:spPr>
          <a:xfrm rot="19946583">
            <a:off x="5753463" y="2639179"/>
            <a:ext cx="1279519" cy="39863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7136344" y="2061603"/>
            <a:ext cx="1702856" cy="523220"/>
          </a:xfrm>
          <a:prstGeom prst="rect">
            <a:avLst/>
          </a:prstGeom>
          <a:noFill/>
        </p:spPr>
        <p:txBody>
          <a:bodyPr wrap="square" rtlCol="0">
            <a:spAutoFit/>
          </a:bodyPr>
          <a:lstStyle/>
          <a:p>
            <a:pPr algn="ctr"/>
            <a:r>
              <a:rPr lang="en-US" sz="2800" dirty="0"/>
              <a:t>30°C, </a:t>
            </a:r>
            <a:r>
              <a:rPr lang="el-GR" sz="2800" dirty="0"/>
              <a:t>2</a:t>
            </a:r>
            <a:r>
              <a:rPr lang="en-US" sz="2800" dirty="0"/>
              <a:t>4 </a:t>
            </a:r>
            <a:r>
              <a:rPr lang="en-US" sz="2800" dirty="0" err="1"/>
              <a:t>h</a:t>
            </a:r>
            <a:endParaRPr lang="en-US" sz="2800" dirty="0"/>
          </a:p>
        </p:txBody>
      </p:sp>
      <p:sp>
        <p:nvSpPr>
          <p:cNvPr id="17" name="TextBox 16"/>
          <p:cNvSpPr txBox="1"/>
          <p:nvPr/>
        </p:nvSpPr>
        <p:spPr>
          <a:xfrm>
            <a:off x="7077280" y="4006796"/>
            <a:ext cx="1855256" cy="523220"/>
          </a:xfrm>
          <a:prstGeom prst="rect">
            <a:avLst/>
          </a:prstGeom>
          <a:noFill/>
        </p:spPr>
        <p:txBody>
          <a:bodyPr wrap="square" rtlCol="0">
            <a:spAutoFit/>
          </a:bodyPr>
          <a:lstStyle/>
          <a:p>
            <a:pPr algn="ctr"/>
            <a:r>
              <a:rPr lang="en-US" sz="2800" dirty="0"/>
              <a:t>30°C, </a:t>
            </a:r>
            <a:r>
              <a:rPr lang="el-GR" sz="2800" dirty="0"/>
              <a:t>48</a:t>
            </a:r>
            <a:r>
              <a:rPr lang="en-US" sz="2800" dirty="0"/>
              <a:t> </a:t>
            </a:r>
            <a:r>
              <a:rPr lang="en-US" sz="2800" dirty="0" err="1"/>
              <a:t>h</a:t>
            </a:r>
            <a:endParaRPr lang="en-US" sz="2800" dirty="0"/>
          </a:p>
        </p:txBody>
      </p:sp>
      <p:sp>
        <p:nvSpPr>
          <p:cNvPr id="20" name="TextBox 19"/>
          <p:cNvSpPr txBox="1"/>
          <p:nvPr/>
        </p:nvSpPr>
        <p:spPr>
          <a:xfrm>
            <a:off x="3145211" y="2274308"/>
            <a:ext cx="2259228" cy="2123658"/>
          </a:xfrm>
          <a:prstGeom prst="rect">
            <a:avLst/>
          </a:prstGeom>
          <a:noFill/>
        </p:spPr>
        <p:txBody>
          <a:bodyPr wrap="square" rtlCol="0">
            <a:spAutoFit/>
          </a:bodyPr>
          <a:lstStyle/>
          <a:p>
            <a:pPr algn="ctr"/>
            <a:r>
              <a:rPr lang="el-GR" sz="2800" dirty="0"/>
              <a:t>Εκλεκτικός παράγοντας </a:t>
            </a:r>
            <a:r>
              <a:rPr lang="en-US" sz="2800" dirty="0"/>
              <a:t>(</a:t>
            </a:r>
            <a:r>
              <a:rPr lang="en-US" sz="2000" dirty="0"/>
              <a:t>Listeria selective enrichment supplement</a:t>
            </a:r>
            <a:r>
              <a:rPr lang="en-US" sz="2800" dirty="0"/>
              <a:t>)</a:t>
            </a:r>
          </a:p>
        </p:txBody>
      </p:sp>
      <p:sp>
        <p:nvSpPr>
          <p:cNvPr id="21" name="Right Arrow 20"/>
          <p:cNvSpPr/>
          <p:nvPr/>
        </p:nvSpPr>
        <p:spPr>
          <a:xfrm rot="1947573">
            <a:off x="5740855" y="3658186"/>
            <a:ext cx="1279519" cy="39863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Plus 21"/>
          <p:cNvSpPr/>
          <p:nvPr/>
        </p:nvSpPr>
        <p:spPr>
          <a:xfrm>
            <a:off x="2086779" y="2621685"/>
            <a:ext cx="1058432" cy="995010"/>
          </a:xfrm>
          <a:prstGeom prst="mathPlus">
            <a:avLst>
              <a:gd name="adj1" fmla="val 1645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62922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Σκοπός εκλεκτικού εμπλουτισμού</a:t>
            </a:r>
            <a:endParaRPr lang="en-US" dirty="0"/>
          </a:p>
        </p:txBody>
      </p:sp>
      <p:sp>
        <p:nvSpPr>
          <p:cNvPr id="3" name="Content Placeholder 2"/>
          <p:cNvSpPr>
            <a:spLocks noGrp="1"/>
          </p:cNvSpPr>
          <p:nvPr>
            <p:ph idx="1"/>
          </p:nvPr>
        </p:nvSpPr>
        <p:spPr>
          <a:xfrm>
            <a:off x="457200" y="1993712"/>
            <a:ext cx="8229600" cy="1840799"/>
          </a:xfrm>
        </p:spPr>
        <p:txBody>
          <a:bodyPr>
            <a:normAutofit/>
          </a:bodyPr>
          <a:lstStyle/>
          <a:p>
            <a:r>
              <a:rPr lang="el-GR" dirty="0"/>
              <a:t>αύξηση αριθμού του υπο εξέταση παθογόνου μ/ο</a:t>
            </a:r>
          </a:p>
          <a:p>
            <a:r>
              <a:rPr lang="el-GR" dirty="0"/>
              <a:t>αναστολή αύξησης άλλων συνοδών μ/ο</a:t>
            </a:r>
            <a:endParaRPr lang="en-US" dirty="0"/>
          </a:p>
        </p:txBody>
      </p:sp>
    </p:spTree>
    <p:extLst>
      <p:ext uri="{BB962C8B-B14F-4D97-AF65-F5344CB8AC3E}">
        <p14:creationId xmlns:p14="http://schemas.microsoft.com/office/powerpoint/2010/main" val="8482062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362918"/>
            <a:ext cx="8229600" cy="2348150"/>
          </a:xfrm>
        </p:spPr>
        <p:txBody>
          <a:bodyPr>
            <a:normAutofit/>
          </a:bodyPr>
          <a:lstStyle/>
          <a:p>
            <a:r>
              <a:rPr lang="el-GR" dirty="0"/>
              <a:t>Βήμα </a:t>
            </a:r>
            <a:r>
              <a:rPr lang="en-US" dirty="0"/>
              <a:t>3</a:t>
            </a:r>
            <a:r>
              <a:rPr lang="el-GR" baseline="30000" dirty="0"/>
              <a:t>ο</a:t>
            </a:r>
            <a:r>
              <a:rPr lang="el-GR" dirty="0"/>
              <a:t>: ανάπτυξη σε στερεό υπόστρωμα</a:t>
            </a:r>
            <a:br>
              <a:rPr lang="en-US" dirty="0"/>
            </a:br>
            <a:endParaRPr lang="en-US" dirty="0"/>
          </a:p>
        </p:txBody>
      </p:sp>
    </p:spTree>
    <p:extLst>
      <p:ext uri="{BB962C8B-B14F-4D97-AF65-F5344CB8AC3E}">
        <p14:creationId xmlns:p14="http://schemas.microsoft.com/office/powerpoint/2010/main" val="18066040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επιφανειακή διασπορά</a:t>
            </a:r>
            <a:endParaRPr lang="en-US" dirty="0"/>
          </a:p>
        </p:txBody>
      </p:sp>
      <p:grpSp>
        <p:nvGrpSpPr>
          <p:cNvPr id="26" name="Group 25"/>
          <p:cNvGrpSpPr/>
          <p:nvPr/>
        </p:nvGrpSpPr>
        <p:grpSpPr>
          <a:xfrm>
            <a:off x="663858" y="3359554"/>
            <a:ext cx="1506157" cy="2038016"/>
            <a:chOff x="663858" y="3535569"/>
            <a:chExt cx="1506157" cy="2038016"/>
          </a:xfrm>
        </p:grpSpPr>
        <p:sp>
          <p:nvSpPr>
            <p:cNvPr id="11" name="Can 10"/>
            <p:cNvSpPr/>
            <p:nvPr/>
          </p:nvSpPr>
          <p:spPr>
            <a:xfrm>
              <a:off x="663858" y="3535569"/>
              <a:ext cx="1506157" cy="2038016"/>
            </a:xfrm>
            <a:prstGeom prst="can">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870516" y="4160552"/>
              <a:ext cx="1093256" cy="945167"/>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5" name="Group 24"/>
          <p:cNvGrpSpPr/>
          <p:nvPr/>
        </p:nvGrpSpPr>
        <p:grpSpPr>
          <a:xfrm rot="21105786">
            <a:off x="1004107" y="2570876"/>
            <a:ext cx="3632495" cy="1624509"/>
            <a:chOff x="1004107" y="2746891"/>
            <a:chExt cx="3632495" cy="1624509"/>
          </a:xfrm>
        </p:grpSpPr>
        <p:sp>
          <p:nvSpPr>
            <p:cNvPr id="19" name="Rectangle 18"/>
            <p:cNvSpPr/>
            <p:nvPr/>
          </p:nvSpPr>
          <p:spPr>
            <a:xfrm rot="19187153">
              <a:off x="1063169" y="2746891"/>
              <a:ext cx="3573433" cy="8861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Donut 21"/>
            <p:cNvSpPr/>
            <p:nvPr/>
          </p:nvSpPr>
          <p:spPr>
            <a:xfrm>
              <a:off x="1004107" y="3845704"/>
              <a:ext cx="590650" cy="525696"/>
            </a:xfrm>
            <a:prstGeom prst="don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23" name="Right Arrow 22"/>
          <p:cNvSpPr/>
          <p:nvPr/>
        </p:nvSpPr>
        <p:spPr>
          <a:xfrm>
            <a:off x="3189510" y="3589213"/>
            <a:ext cx="1742417" cy="50621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Bent Arrow 29"/>
          <p:cNvSpPr/>
          <p:nvPr/>
        </p:nvSpPr>
        <p:spPr>
          <a:xfrm rot="10800000">
            <a:off x="5817903" y="5397570"/>
            <a:ext cx="1077936" cy="997077"/>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1" name="TextBox 30"/>
          <p:cNvSpPr txBox="1"/>
          <p:nvPr/>
        </p:nvSpPr>
        <p:spPr>
          <a:xfrm>
            <a:off x="3041846" y="5871428"/>
            <a:ext cx="2527684" cy="523220"/>
          </a:xfrm>
          <a:prstGeom prst="rect">
            <a:avLst/>
          </a:prstGeom>
          <a:noFill/>
        </p:spPr>
        <p:txBody>
          <a:bodyPr wrap="square" rtlCol="0">
            <a:spAutoFit/>
          </a:bodyPr>
          <a:lstStyle/>
          <a:p>
            <a:pPr algn="ctr"/>
            <a:r>
              <a:rPr lang="en-US" sz="2800" dirty="0"/>
              <a:t>35°C, 24-48 </a:t>
            </a:r>
            <a:r>
              <a:rPr lang="en-US" sz="2800" dirty="0" err="1"/>
              <a:t>h</a:t>
            </a:r>
            <a:endParaRPr lang="en-US" sz="2800" dirty="0"/>
          </a:p>
        </p:txBody>
      </p:sp>
      <p:grpSp>
        <p:nvGrpSpPr>
          <p:cNvPr id="33" name="Group 32"/>
          <p:cNvGrpSpPr/>
          <p:nvPr/>
        </p:nvGrpSpPr>
        <p:grpSpPr>
          <a:xfrm>
            <a:off x="4716016" y="1772816"/>
            <a:ext cx="3938890" cy="3618403"/>
            <a:chOff x="4818604" y="1521815"/>
            <a:chExt cx="3938890" cy="3618403"/>
          </a:xfrm>
        </p:grpSpPr>
        <p:pic>
          <p:nvPicPr>
            <p:cNvPr id="28" name="Picture 27" descr="listeria-oxford-agar-1319200312.jpg"/>
            <p:cNvPicPr>
              <a:picLocks noChangeAspect="1"/>
            </p:cNvPicPr>
            <p:nvPr/>
          </p:nvPicPr>
          <p:blipFill>
            <a:blip r:embed="rId2" cstate="print"/>
            <a:stretch>
              <a:fillRect/>
            </a:stretch>
          </p:blipFill>
          <p:spPr>
            <a:xfrm>
              <a:off x="5466168" y="1521815"/>
              <a:ext cx="2732791" cy="2732791"/>
            </a:xfrm>
            <a:prstGeom prst="rect">
              <a:avLst/>
            </a:prstGeom>
          </p:spPr>
        </p:pic>
        <p:sp>
          <p:nvSpPr>
            <p:cNvPr id="32" name="TextBox 31"/>
            <p:cNvSpPr txBox="1"/>
            <p:nvPr/>
          </p:nvSpPr>
          <p:spPr>
            <a:xfrm>
              <a:off x="4818604" y="4186111"/>
              <a:ext cx="3938890" cy="954107"/>
            </a:xfrm>
            <a:prstGeom prst="rect">
              <a:avLst/>
            </a:prstGeom>
            <a:noFill/>
          </p:spPr>
          <p:txBody>
            <a:bodyPr wrap="square" rtlCol="0">
              <a:spAutoFit/>
            </a:bodyPr>
            <a:lstStyle/>
            <a:p>
              <a:pPr algn="ctr"/>
              <a:r>
                <a:rPr lang="en-US" sz="2800" dirty="0">
                  <a:solidFill>
                    <a:schemeClr val="bg1"/>
                  </a:solidFill>
                </a:rPr>
                <a:t>1. OXFORD AGAR</a:t>
              </a:r>
            </a:p>
            <a:p>
              <a:pPr algn="ctr"/>
              <a:r>
                <a:rPr lang="en-US" sz="2800" dirty="0">
                  <a:solidFill>
                    <a:schemeClr val="bg1"/>
                  </a:solidFill>
                </a:rPr>
                <a:t>2. PALCAM AGAR</a:t>
              </a:r>
            </a:p>
          </p:txBody>
        </p:sp>
      </p:grpSp>
    </p:spTree>
    <p:extLst>
      <p:ext uri="{BB962C8B-B14F-4D97-AF65-F5344CB8AC3E}">
        <p14:creationId xmlns:p14="http://schemas.microsoft.com/office/powerpoint/2010/main" val="39396306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362918"/>
            <a:ext cx="8229600" cy="2348150"/>
          </a:xfrm>
        </p:spPr>
        <p:txBody>
          <a:bodyPr>
            <a:normAutofit fontScale="90000"/>
          </a:bodyPr>
          <a:lstStyle/>
          <a:p>
            <a:r>
              <a:rPr lang="el-GR" dirty="0"/>
              <a:t>Βήμα </a:t>
            </a:r>
            <a:r>
              <a:rPr lang="en-US" dirty="0"/>
              <a:t>4</a:t>
            </a:r>
            <a:r>
              <a:rPr lang="el-GR" baseline="30000" dirty="0"/>
              <a:t>ο</a:t>
            </a:r>
            <a:r>
              <a:rPr lang="el-GR" dirty="0"/>
              <a:t>: επιβεβαίωση και ταυτοποίηση του υπο εξέταση μ/ο   </a:t>
            </a:r>
            <a:br>
              <a:rPr lang="en-US" dirty="0"/>
            </a:br>
            <a:endParaRPr lang="en-US" dirty="0"/>
          </a:p>
        </p:txBody>
      </p:sp>
    </p:spTree>
    <p:extLst>
      <p:ext uri="{BB962C8B-B14F-4D97-AF65-F5344CB8AC3E}">
        <p14:creationId xmlns:p14="http://schemas.microsoft.com/office/powerpoint/2010/main" val="8142859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052" y="457200"/>
            <a:ext cx="7324613" cy="1063312"/>
          </a:xfrm>
        </p:spPr>
        <p:txBody>
          <a:bodyPr wrap="square">
            <a:normAutofit fontScale="90000"/>
          </a:bodyPr>
          <a:lstStyle/>
          <a:p>
            <a:r>
              <a:rPr lang="el-GR" dirty="0"/>
              <a:t>με τη λήψη 5 πιθανών </a:t>
            </a:r>
            <a:r>
              <a:rPr lang="el-GR" u="sng" dirty="0"/>
              <a:t>μεμονωμένων αποικιών</a:t>
            </a:r>
            <a:endParaRPr lang="en-US" u="sng" dirty="0"/>
          </a:p>
        </p:txBody>
      </p:sp>
      <p:pic>
        <p:nvPicPr>
          <p:cNvPr id="11" name="Picture 8" descr="Listeria monocytogenes. Aloa agar."/>
          <p:cNvPicPr>
            <a:picLocks noChangeAspect="1" noChangeArrowheads="1"/>
          </p:cNvPicPr>
          <p:nvPr/>
        </p:nvPicPr>
        <p:blipFill>
          <a:blip r:embed="rId2" cstate="print"/>
          <a:srcRect/>
          <a:stretch>
            <a:fillRect/>
          </a:stretch>
        </p:blipFill>
        <p:spPr bwMode="auto">
          <a:xfrm>
            <a:off x="1331640" y="2132856"/>
            <a:ext cx="3744416" cy="3744416"/>
          </a:xfrm>
          <a:prstGeom prst="rect">
            <a:avLst/>
          </a:prstGeom>
          <a:noFill/>
        </p:spPr>
      </p:pic>
      <p:grpSp>
        <p:nvGrpSpPr>
          <p:cNvPr id="10" name="Group 9"/>
          <p:cNvGrpSpPr/>
          <p:nvPr/>
        </p:nvGrpSpPr>
        <p:grpSpPr>
          <a:xfrm>
            <a:off x="3851920" y="1556792"/>
            <a:ext cx="1557893" cy="3288830"/>
            <a:chOff x="4756916" y="1262905"/>
            <a:chExt cx="1557893" cy="3288830"/>
          </a:xfrm>
        </p:grpSpPr>
        <p:sp>
          <p:nvSpPr>
            <p:cNvPr id="8" name="Rectangle 7"/>
            <p:cNvSpPr/>
            <p:nvPr/>
          </p:nvSpPr>
          <p:spPr>
            <a:xfrm rot="18692939">
              <a:off x="4637089" y="2852015"/>
              <a:ext cx="3266830" cy="8861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onut 8"/>
            <p:cNvSpPr/>
            <p:nvPr/>
          </p:nvSpPr>
          <p:spPr>
            <a:xfrm rot="21105786">
              <a:off x="4756916" y="4026039"/>
              <a:ext cx="539972" cy="525696"/>
            </a:xfrm>
            <a:prstGeom prst="don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6669372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0" y="1412776"/>
            <a:ext cx="2595154" cy="1856234"/>
          </a:xfrm>
        </p:spPr>
        <p:txBody>
          <a:bodyPr wrap="square">
            <a:normAutofit/>
          </a:bodyPr>
          <a:lstStyle/>
          <a:p>
            <a:r>
              <a:rPr lang="el-GR" sz="2800" u="sng" dirty="0"/>
              <a:t>μεμονωμένες αποικίες</a:t>
            </a:r>
            <a:endParaRPr lang="en-US" sz="2800" u="sng" dirty="0"/>
          </a:p>
        </p:txBody>
      </p:sp>
      <p:sp>
        <p:nvSpPr>
          <p:cNvPr id="12" name="Title 1"/>
          <p:cNvSpPr txBox="1">
            <a:spLocks/>
          </p:cNvSpPr>
          <p:nvPr/>
        </p:nvSpPr>
        <p:spPr>
          <a:xfrm>
            <a:off x="3685230" y="2190162"/>
            <a:ext cx="2427997" cy="1143000"/>
          </a:xfrm>
          <a:prstGeom prst="rect">
            <a:avLst/>
          </a:prstGeom>
        </p:spPr>
        <p:txBody>
          <a:bodyPr vert="horz" lIns="91440" tIns="45720" rIns="91440" bIns="45720" rtlCol="0" anchor="ctr">
            <a:normAutofit fontScale="90000" lnSpcReduction="1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l-GR" sz="2800" b="0" i="0" u="none" strike="noStrike" kern="1200" cap="none" spc="0" normalizeH="0" baseline="0" noProof="0" dirty="0">
                <a:ln>
                  <a:noFill/>
                </a:ln>
                <a:solidFill>
                  <a:schemeClr val="tx1"/>
                </a:solidFill>
                <a:effectLst/>
                <a:uLnTx/>
                <a:uFillTx/>
                <a:latin typeface="+mj-lt"/>
                <a:ea typeface="+mj-ea"/>
                <a:cs typeface="+mj-cs"/>
              </a:rPr>
              <a:t>ενοφθαλμισμός σε </a:t>
            </a:r>
            <a:r>
              <a:rPr kumimoji="0" lang="en-US" sz="2800" b="0" i="0" u="none" strike="noStrike" kern="1200" cap="none" spc="0" normalizeH="0" baseline="0" noProof="0" dirty="0">
                <a:ln>
                  <a:noFill/>
                </a:ln>
                <a:solidFill>
                  <a:schemeClr val="tx1"/>
                </a:solidFill>
                <a:effectLst/>
                <a:uLnTx/>
                <a:uFillTx/>
                <a:latin typeface="+mj-lt"/>
                <a:ea typeface="+mj-ea"/>
                <a:cs typeface="+mj-cs"/>
              </a:rPr>
              <a:t>TSA-YE</a:t>
            </a:r>
            <a:r>
              <a:rPr kumimoji="0" lang="en-US" sz="2800" b="0" i="0" u="none" strike="noStrike" kern="1200" cap="none" spc="0" normalizeH="0" noProof="0" dirty="0">
                <a:ln>
                  <a:noFill/>
                </a:ln>
                <a:solidFill>
                  <a:schemeClr val="tx1"/>
                </a:solidFill>
                <a:effectLst/>
                <a:uLnTx/>
                <a:uFillTx/>
                <a:latin typeface="+mj-lt"/>
                <a:ea typeface="+mj-ea"/>
                <a:cs typeface="+mj-cs"/>
              </a:rPr>
              <a:t> Agar</a:t>
            </a:r>
            <a:endParaRPr kumimoji="0" lang="en-US" sz="2800" b="1" i="0" u="sng" strike="noStrike" kern="1200" cap="none" spc="0" normalizeH="0" baseline="0" noProof="0" dirty="0">
              <a:ln>
                <a:noFill/>
              </a:ln>
              <a:solidFill>
                <a:schemeClr val="tx1"/>
              </a:solidFill>
              <a:effectLst/>
              <a:uLnTx/>
              <a:uFillTx/>
              <a:latin typeface="+mj-lt"/>
              <a:ea typeface="+mj-ea"/>
              <a:cs typeface="+mj-cs"/>
            </a:endParaRPr>
          </a:p>
        </p:txBody>
      </p:sp>
      <p:sp>
        <p:nvSpPr>
          <p:cNvPr id="13" name="Right Arrow 12"/>
          <p:cNvSpPr/>
          <p:nvPr/>
        </p:nvSpPr>
        <p:spPr>
          <a:xfrm>
            <a:off x="2501839" y="2628746"/>
            <a:ext cx="953464" cy="236292"/>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styphi.gif"/>
          <p:cNvPicPr>
            <a:picLocks noChangeAspect="1"/>
          </p:cNvPicPr>
          <p:nvPr/>
        </p:nvPicPr>
        <p:blipFill>
          <a:blip r:embed="rId2" cstate="print"/>
          <a:stretch>
            <a:fillRect/>
          </a:stretch>
        </p:blipFill>
        <p:spPr>
          <a:xfrm>
            <a:off x="5860333" y="4006312"/>
            <a:ext cx="2826467" cy="2119851"/>
          </a:xfrm>
          <a:prstGeom prst="rect">
            <a:avLst/>
          </a:prstGeom>
        </p:spPr>
      </p:pic>
      <p:sp>
        <p:nvSpPr>
          <p:cNvPr id="16" name="Title 1"/>
          <p:cNvSpPr txBox="1">
            <a:spLocks/>
          </p:cNvSpPr>
          <p:nvPr/>
        </p:nvSpPr>
        <p:spPr>
          <a:xfrm>
            <a:off x="7066691" y="2131090"/>
            <a:ext cx="2065183" cy="1143000"/>
          </a:xfrm>
          <a:prstGeom prst="rect">
            <a:avLst/>
          </a:prstGeom>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j-lt"/>
                <a:ea typeface="+mj-ea"/>
                <a:cs typeface="+mj-cs"/>
              </a:rPr>
              <a:t>30°C / 48 </a:t>
            </a:r>
            <a:r>
              <a:rPr kumimoji="0" lang="en-US" sz="2800" b="0" i="0" u="none" strike="noStrike" kern="1200" cap="none" spc="0" normalizeH="0" baseline="0" noProof="0" dirty="0" err="1">
                <a:ln>
                  <a:noFill/>
                </a:ln>
                <a:solidFill>
                  <a:schemeClr val="tx1"/>
                </a:solidFill>
                <a:effectLst/>
                <a:uLnTx/>
                <a:uFillTx/>
                <a:latin typeface="+mj-lt"/>
                <a:ea typeface="+mj-ea"/>
                <a:cs typeface="+mj-cs"/>
              </a:rPr>
              <a:t>h</a:t>
            </a:r>
            <a:endParaRPr kumimoji="0" lang="en-US" sz="2800" b="1" i="0" u="sng" strike="noStrike" kern="1200" cap="none" spc="0" normalizeH="0" baseline="0" noProof="0" dirty="0">
              <a:ln>
                <a:noFill/>
              </a:ln>
              <a:solidFill>
                <a:schemeClr val="tx1"/>
              </a:solidFill>
              <a:effectLst/>
              <a:uLnTx/>
              <a:uFillTx/>
              <a:latin typeface="+mj-lt"/>
              <a:ea typeface="+mj-ea"/>
              <a:cs typeface="+mj-cs"/>
            </a:endParaRPr>
          </a:p>
        </p:txBody>
      </p:sp>
      <p:sp>
        <p:nvSpPr>
          <p:cNvPr id="17" name="Right Arrow 16"/>
          <p:cNvSpPr/>
          <p:nvPr/>
        </p:nvSpPr>
        <p:spPr>
          <a:xfrm>
            <a:off x="6113227" y="2628746"/>
            <a:ext cx="953464" cy="236292"/>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ight Arrow 17"/>
          <p:cNvSpPr/>
          <p:nvPr/>
        </p:nvSpPr>
        <p:spPr>
          <a:xfrm>
            <a:off x="4427984" y="4797152"/>
            <a:ext cx="953464" cy="236292"/>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74" name="AutoShape 2" descr="Introduction Material and Method Results Conclusion Introduction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076" name="AutoShape 4" descr="AL (Agar Listeria according to Ottaviani and Agosti medium) Agar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078" name="AutoShape 6" descr="AL (Agar Listeria according to Ottaviani and Agosti medium) Agar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080" name="AutoShape 8" descr="AL (Agar Listeria according to Ottaviani and Agosti medium) Agar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3082" name="Picture 10" descr="AL (Agar Listeria according to Ottaviani and Agosti medium) Agar ..."/>
          <p:cNvPicPr>
            <a:picLocks noChangeAspect="1" noChangeArrowheads="1"/>
          </p:cNvPicPr>
          <p:nvPr/>
        </p:nvPicPr>
        <p:blipFill>
          <a:blip r:embed="rId3" cstate="print"/>
          <a:srcRect/>
          <a:stretch>
            <a:fillRect/>
          </a:stretch>
        </p:blipFill>
        <p:spPr bwMode="auto">
          <a:xfrm>
            <a:off x="539552" y="4005064"/>
            <a:ext cx="3689686" cy="2362969"/>
          </a:xfrm>
          <a:prstGeom prst="rect">
            <a:avLst/>
          </a:prstGeom>
          <a:noFill/>
        </p:spPr>
      </p:pic>
    </p:spTree>
    <p:extLst>
      <p:ext uri="{BB962C8B-B14F-4D97-AF65-F5344CB8AC3E}">
        <p14:creationId xmlns:p14="http://schemas.microsoft.com/office/powerpoint/2010/main" val="40155284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13" y="2081706"/>
            <a:ext cx="3600400" cy="1275286"/>
          </a:xfrm>
        </p:spPr>
        <p:txBody>
          <a:bodyPr wrap="square">
            <a:normAutofit fontScale="90000"/>
          </a:bodyPr>
          <a:lstStyle/>
          <a:p>
            <a:r>
              <a:rPr lang="el-GR" u="sng" dirty="0"/>
              <a:t>μεμονωμένες αποικίες</a:t>
            </a:r>
            <a:endParaRPr lang="en-US" u="sng" dirty="0"/>
          </a:p>
        </p:txBody>
      </p:sp>
      <p:sp>
        <p:nvSpPr>
          <p:cNvPr id="5" name="Title 1"/>
          <p:cNvSpPr txBox="1">
            <a:spLocks/>
          </p:cNvSpPr>
          <p:nvPr/>
        </p:nvSpPr>
        <p:spPr>
          <a:xfrm>
            <a:off x="5457175" y="2081706"/>
            <a:ext cx="3229625" cy="1143000"/>
          </a:xfrm>
          <a:prstGeom prst="rect">
            <a:avLst/>
          </a:prstGeom>
        </p:spPr>
        <p:txBody>
          <a:bodyPr vert="horz" lIns="91440" tIns="45720" rIns="91440" bIns="45720" rtlCol="0" anchor="ctr">
            <a:normAutofit fontScale="900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l-GR" sz="4400" b="0" i="0" u="none" strike="noStrike" kern="1200" cap="none" spc="0" normalizeH="0" baseline="0" noProof="0" dirty="0">
                <a:ln>
                  <a:noFill/>
                </a:ln>
                <a:solidFill>
                  <a:schemeClr val="tx1"/>
                </a:solidFill>
                <a:effectLst/>
                <a:uLnTx/>
                <a:uFillTx/>
                <a:latin typeface="+mj-lt"/>
                <a:ea typeface="+mj-ea"/>
                <a:cs typeface="+mj-cs"/>
              </a:rPr>
              <a:t>βιοχημικές δοκιμές</a:t>
            </a:r>
            <a:endParaRPr kumimoji="0" lang="en-US" sz="4400" b="1" i="0" u="sng" strike="noStrike" kern="1200" cap="none" spc="0" normalizeH="0" baseline="0" noProof="0" dirty="0">
              <a:ln>
                <a:noFill/>
              </a:ln>
              <a:solidFill>
                <a:schemeClr val="tx1"/>
              </a:solidFill>
              <a:effectLst/>
              <a:uLnTx/>
              <a:uFillTx/>
              <a:latin typeface="+mj-lt"/>
              <a:ea typeface="+mj-ea"/>
              <a:cs typeface="+mj-cs"/>
            </a:endParaRPr>
          </a:p>
        </p:txBody>
      </p:sp>
      <p:sp>
        <p:nvSpPr>
          <p:cNvPr id="6" name="Right Arrow 5"/>
          <p:cNvSpPr/>
          <p:nvPr/>
        </p:nvSpPr>
        <p:spPr>
          <a:xfrm>
            <a:off x="3927822" y="2628746"/>
            <a:ext cx="1529353" cy="236292"/>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mrvp1316907614555.png"/>
          <p:cNvPicPr>
            <a:picLocks noChangeAspect="1"/>
          </p:cNvPicPr>
          <p:nvPr/>
        </p:nvPicPr>
        <p:blipFill>
          <a:blip r:embed="rId2" cstate="print"/>
          <a:stretch>
            <a:fillRect/>
          </a:stretch>
        </p:blipFill>
        <p:spPr>
          <a:xfrm>
            <a:off x="2813050" y="3985757"/>
            <a:ext cx="3517900" cy="2095500"/>
          </a:xfrm>
          <a:prstGeom prst="rect">
            <a:avLst/>
          </a:prstGeom>
        </p:spPr>
      </p:pic>
    </p:spTree>
    <p:extLst>
      <p:ext uri="{BB962C8B-B14F-4D97-AF65-F5344CB8AC3E}">
        <p14:creationId xmlns:p14="http://schemas.microsoft.com/office/powerpoint/2010/main" val="3258671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Θερμοκρασία ανάπτυξης</a:t>
            </a:r>
          </a:p>
        </p:txBody>
      </p:sp>
      <p:graphicFrame>
        <p:nvGraphicFramePr>
          <p:cNvPr id="4" name="Table 3"/>
          <p:cNvGraphicFramePr>
            <a:graphicFrameLocks noGrp="1"/>
          </p:cNvGraphicFramePr>
          <p:nvPr>
            <p:extLst>
              <p:ext uri="{D42A27DB-BD31-4B8C-83A1-F6EECF244321}">
                <p14:modId xmlns:p14="http://schemas.microsoft.com/office/powerpoint/2010/main" val="2294834275"/>
              </p:ext>
            </p:extLst>
          </p:nvPr>
        </p:nvGraphicFramePr>
        <p:xfrm>
          <a:off x="467544" y="2060850"/>
          <a:ext cx="8095794" cy="1620180"/>
        </p:xfrm>
        <a:graphic>
          <a:graphicData uri="http://schemas.openxmlformats.org/drawingml/2006/table">
            <a:tbl>
              <a:tblPr/>
              <a:tblGrid>
                <a:gridCol w="6408712">
                  <a:extLst>
                    <a:ext uri="{9D8B030D-6E8A-4147-A177-3AD203B41FA5}">
                      <a16:colId xmlns:a16="http://schemas.microsoft.com/office/drawing/2014/main" val="20000"/>
                    </a:ext>
                  </a:extLst>
                </a:gridCol>
                <a:gridCol w="1687082">
                  <a:extLst>
                    <a:ext uri="{9D8B030D-6E8A-4147-A177-3AD203B41FA5}">
                      <a16:colId xmlns:a16="http://schemas.microsoft.com/office/drawing/2014/main" val="20001"/>
                    </a:ext>
                  </a:extLst>
                </a:gridCol>
              </a:tblGrid>
              <a:tr h="540060">
                <a:tc>
                  <a:txBody>
                    <a:bodyPr/>
                    <a:lstStyle/>
                    <a:p>
                      <a:pPr>
                        <a:lnSpc>
                          <a:spcPct val="115000"/>
                        </a:lnSpc>
                        <a:spcAft>
                          <a:spcPts val="0"/>
                        </a:spcAft>
                        <a:tabLst>
                          <a:tab pos="3028950" algn="l"/>
                        </a:tabLst>
                      </a:pPr>
                      <a:r>
                        <a:rPr lang="el-GR" sz="2800" dirty="0">
                          <a:latin typeface="Times New Roman"/>
                          <a:ea typeface="Times New Roman"/>
                        </a:rPr>
                        <a:t>Ελάχιστη θερμοκρασία ανάπτυξης</a:t>
                      </a:r>
                    </a:p>
                  </a:txBody>
                  <a:tcPr marL="68580" marR="68580" marT="0" marB="0">
                    <a:lnL>
                      <a:noFill/>
                    </a:lnL>
                    <a:lnR>
                      <a:noFill/>
                    </a:lnR>
                    <a:lnT>
                      <a:noFill/>
                    </a:lnT>
                    <a:lnB>
                      <a:noFill/>
                    </a:lnB>
                  </a:tcPr>
                </a:tc>
                <a:tc>
                  <a:txBody>
                    <a:bodyPr/>
                    <a:lstStyle/>
                    <a:p>
                      <a:pPr algn="r">
                        <a:lnSpc>
                          <a:spcPct val="115000"/>
                        </a:lnSpc>
                        <a:spcAft>
                          <a:spcPts val="0"/>
                        </a:spcAft>
                        <a:tabLst>
                          <a:tab pos="3028950" algn="l"/>
                        </a:tabLst>
                      </a:pPr>
                      <a:r>
                        <a:rPr lang="el-GR" sz="2800" dirty="0">
                          <a:latin typeface="Times New Roman"/>
                          <a:ea typeface="Times New Roman"/>
                        </a:rPr>
                        <a:t>0</a:t>
                      </a:r>
                      <a:r>
                        <a:rPr lang="el-GR" sz="2800" baseline="30000" dirty="0">
                          <a:latin typeface="Times New Roman"/>
                          <a:ea typeface="Times New Roman"/>
                        </a:rPr>
                        <a:t>0</a:t>
                      </a:r>
                      <a:r>
                        <a:rPr lang="en-GB" sz="2800" dirty="0">
                          <a:latin typeface="Times New Roman"/>
                          <a:ea typeface="Times New Roman"/>
                        </a:rPr>
                        <a:t>C</a:t>
                      </a:r>
                      <a:endParaRPr lang="el-GR" sz="2800" dirty="0">
                        <a:latin typeface="Times New Roman"/>
                        <a:ea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r h="540060">
                <a:tc>
                  <a:txBody>
                    <a:bodyPr/>
                    <a:lstStyle/>
                    <a:p>
                      <a:pPr>
                        <a:lnSpc>
                          <a:spcPct val="115000"/>
                        </a:lnSpc>
                        <a:spcAft>
                          <a:spcPts val="0"/>
                        </a:spcAft>
                        <a:tabLst>
                          <a:tab pos="3028950" algn="l"/>
                        </a:tabLst>
                      </a:pPr>
                      <a:r>
                        <a:rPr lang="el-GR" sz="2800" dirty="0">
                          <a:latin typeface="Times New Roman"/>
                          <a:ea typeface="Times New Roman"/>
                        </a:rPr>
                        <a:t>Μέγιστη θερμοκρασία ανάπτυξης</a:t>
                      </a:r>
                    </a:p>
                  </a:txBody>
                  <a:tcPr marL="68580" marR="68580" marT="0" marB="0">
                    <a:lnL>
                      <a:noFill/>
                    </a:lnL>
                    <a:lnR>
                      <a:noFill/>
                    </a:lnR>
                    <a:lnT>
                      <a:noFill/>
                    </a:lnT>
                    <a:lnB>
                      <a:noFill/>
                    </a:lnB>
                  </a:tcPr>
                </a:tc>
                <a:tc>
                  <a:txBody>
                    <a:bodyPr/>
                    <a:lstStyle/>
                    <a:p>
                      <a:pPr algn="r">
                        <a:lnSpc>
                          <a:spcPct val="115000"/>
                        </a:lnSpc>
                        <a:spcAft>
                          <a:spcPts val="0"/>
                        </a:spcAft>
                        <a:tabLst>
                          <a:tab pos="3028950" algn="l"/>
                        </a:tabLst>
                      </a:pPr>
                      <a:r>
                        <a:rPr lang="el-GR" sz="2800" dirty="0">
                          <a:latin typeface="Times New Roman"/>
                          <a:ea typeface="Times New Roman"/>
                        </a:rPr>
                        <a:t>45</a:t>
                      </a:r>
                      <a:r>
                        <a:rPr lang="el-GR" sz="2800" baseline="30000" dirty="0">
                          <a:latin typeface="Times New Roman"/>
                          <a:ea typeface="Times New Roman"/>
                        </a:rPr>
                        <a:t>0</a:t>
                      </a:r>
                      <a:r>
                        <a:rPr lang="en-GB" sz="2800" dirty="0">
                          <a:latin typeface="Times New Roman"/>
                          <a:ea typeface="Times New Roman"/>
                        </a:rPr>
                        <a:t>C</a:t>
                      </a:r>
                      <a:endParaRPr lang="el-GR" sz="2800" dirty="0">
                        <a:latin typeface="Times New Roman"/>
                        <a:ea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1"/>
                  </a:ext>
                </a:extLst>
              </a:tr>
              <a:tr h="540060">
                <a:tc>
                  <a:txBody>
                    <a:bodyPr/>
                    <a:lstStyle/>
                    <a:p>
                      <a:pPr>
                        <a:lnSpc>
                          <a:spcPct val="115000"/>
                        </a:lnSpc>
                        <a:spcAft>
                          <a:spcPts val="0"/>
                        </a:spcAft>
                        <a:tabLst>
                          <a:tab pos="3028950" algn="l"/>
                        </a:tabLst>
                      </a:pPr>
                      <a:r>
                        <a:rPr lang="el-GR" sz="2800" dirty="0">
                          <a:latin typeface="Times New Roman"/>
                          <a:ea typeface="Times New Roman"/>
                        </a:rPr>
                        <a:t>Ιδανική θερμοκρασία ανάπτυξης</a:t>
                      </a:r>
                    </a:p>
                  </a:txBody>
                  <a:tcPr marL="68580" marR="68580" marT="0" marB="0">
                    <a:lnL>
                      <a:noFill/>
                    </a:lnL>
                    <a:lnR>
                      <a:noFill/>
                    </a:lnR>
                    <a:lnT>
                      <a:noFill/>
                    </a:lnT>
                    <a:lnB>
                      <a:noFill/>
                    </a:lnB>
                  </a:tcPr>
                </a:tc>
                <a:tc>
                  <a:txBody>
                    <a:bodyPr/>
                    <a:lstStyle/>
                    <a:p>
                      <a:pPr algn="r">
                        <a:lnSpc>
                          <a:spcPct val="115000"/>
                        </a:lnSpc>
                        <a:spcAft>
                          <a:spcPts val="0"/>
                        </a:spcAft>
                        <a:tabLst>
                          <a:tab pos="3028950" algn="l"/>
                        </a:tabLst>
                      </a:pPr>
                      <a:r>
                        <a:rPr lang="en-US" sz="2800" dirty="0">
                          <a:latin typeface="Times New Roman"/>
                          <a:ea typeface="Times New Roman"/>
                        </a:rPr>
                        <a:t>3</a:t>
                      </a:r>
                      <a:r>
                        <a:rPr lang="el-GR" sz="2800" dirty="0">
                          <a:latin typeface="Times New Roman"/>
                          <a:ea typeface="Times New Roman"/>
                        </a:rPr>
                        <a:t>0</a:t>
                      </a:r>
                      <a:r>
                        <a:rPr lang="en-US" sz="2800" dirty="0">
                          <a:latin typeface="Times New Roman"/>
                          <a:ea typeface="Times New Roman"/>
                        </a:rPr>
                        <a:t>-</a:t>
                      </a:r>
                      <a:r>
                        <a:rPr lang="el-GR" sz="2800" dirty="0">
                          <a:latin typeface="Times New Roman"/>
                          <a:ea typeface="Times New Roman"/>
                        </a:rPr>
                        <a:t>37</a:t>
                      </a:r>
                      <a:r>
                        <a:rPr lang="el-GR" sz="2800" baseline="30000" dirty="0">
                          <a:latin typeface="Times New Roman"/>
                          <a:ea typeface="Times New Roman"/>
                        </a:rPr>
                        <a:t>0</a:t>
                      </a:r>
                      <a:r>
                        <a:rPr lang="en-GB" sz="2800" dirty="0">
                          <a:latin typeface="Times New Roman"/>
                          <a:ea typeface="Times New Roman"/>
                        </a:rPr>
                        <a:t>C</a:t>
                      </a:r>
                      <a:endParaRPr lang="el-GR" sz="2800" dirty="0">
                        <a:latin typeface="Times New Roman"/>
                        <a:ea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2"/>
                  </a:ext>
                </a:extLst>
              </a:tr>
            </a:tbl>
          </a:graphicData>
        </a:graphic>
      </p:graphicFrame>
      <p:sp>
        <p:nvSpPr>
          <p:cNvPr id="5" name="TextBox 4"/>
          <p:cNvSpPr txBox="1"/>
          <p:nvPr/>
        </p:nvSpPr>
        <p:spPr>
          <a:xfrm>
            <a:off x="395536" y="3789040"/>
            <a:ext cx="8424936" cy="2031325"/>
          </a:xfrm>
          <a:prstGeom prst="rect">
            <a:avLst/>
          </a:prstGeom>
          <a:noFill/>
        </p:spPr>
        <p:txBody>
          <a:bodyPr wrap="square" rtlCol="0">
            <a:spAutoFit/>
          </a:bodyPr>
          <a:lstStyle/>
          <a:p>
            <a:r>
              <a:rPr lang="el-GR" dirty="0"/>
              <a:t>Η </a:t>
            </a:r>
            <a:r>
              <a:rPr lang="en-GB" i="1" dirty="0"/>
              <a:t>L</a:t>
            </a:r>
            <a:r>
              <a:rPr lang="el-GR" i="1" dirty="0"/>
              <a:t>. </a:t>
            </a:r>
            <a:r>
              <a:rPr lang="en-US" i="1" dirty="0"/>
              <a:t>m</a:t>
            </a:r>
            <a:r>
              <a:rPr lang="en-GB" i="1" dirty="0"/>
              <a:t>onocytogenes</a:t>
            </a:r>
            <a:r>
              <a:rPr lang="el-GR" dirty="0"/>
              <a:t>, αποτελεί απειλή για τη βιομηχανία τροφίμων λόγω της ικανότητας της να αναπτύσσεται σε συνθήκες ψύξης και να επιβιώνει σε θερμοκρασίες παστερίωσης (72 </a:t>
            </a:r>
            <a:r>
              <a:rPr lang="el-GR" baseline="30000" dirty="0"/>
              <a:t>0</a:t>
            </a:r>
            <a:r>
              <a:rPr lang="en-US" dirty="0"/>
              <a:t>C</a:t>
            </a:r>
            <a:r>
              <a:rPr lang="el-GR" dirty="0"/>
              <a:t> για 15</a:t>
            </a:r>
            <a:r>
              <a:rPr lang="en-GB" dirty="0"/>
              <a:t>sec</a:t>
            </a:r>
            <a:r>
              <a:rPr lang="el-GR" dirty="0"/>
              <a:t>). </a:t>
            </a:r>
          </a:p>
          <a:p>
            <a:r>
              <a:rPr lang="el-GR" dirty="0"/>
              <a:t>Θερμοκρασίες μεγαλύτερες των 77 </a:t>
            </a:r>
            <a:r>
              <a:rPr lang="en-US" baseline="30000" dirty="0" err="1"/>
              <a:t>o</a:t>
            </a:r>
            <a:r>
              <a:rPr lang="en-US" dirty="0" err="1"/>
              <a:t>C</a:t>
            </a:r>
            <a:r>
              <a:rPr lang="el-GR" dirty="0"/>
              <a:t> απενεργοποιούν τη δράση του μικροοργανισμού, συνεπώς η επιμόλυνση των τροφίμων απ’ το περιβάλλον, μετά το στάδιο παραγωγής τους αποτελεί κρίσιμο σημείο ελέγχου. </a:t>
            </a:r>
          </a:p>
          <a:p>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pH</a:t>
            </a:r>
            <a:r>
              <a:rPr lang="el-GR" dirty="0"/>
              <a:t> και αλατότητα</a:t>
            </a:r>
          </a:p>
        </p:txBody>
      </p:sp>
      <p:graphicFrame>
        <p:nvGraphicFramePr>
          <p:cNvPr id="5" name="Table 4"/>
          <p:cNvGraphicFramePr>
            <a:graphicFrameLocks noGrp="1"/>
          </p:cNvGraphicFramePr>
          <p:nvPr>
            <p:extLst>
              <p:ext uri="{D42A27DB-BD31-4B8C-83A1-F6EECF244321}">
                <p14:modId xmlns:p14="http://schemas.microsoft.com/office/powerpoint/2010/main" val="1220539918"/>
              </p:ext>
            </p:extLst>
          </p:nvPr>
        </p:nvGraphicFramePr>
        <p:xfrm>
          <a:off x="1475656" y="1916832"/>
          <a:ext cx="6448777" cy="1160718"/>
        </p:xfrm>
        <a:graphic>
          <a:graphicData uri="http://schemas.openxmlformats.org/drawingml/2006/table">
            <a:tbl>
              <a:tblPr/>
              <a:tblGrid>
                <a:gridCol w="5644778">
                  <a:extLst>
                    <a:ext uri="{9D8B030D-6E8A-4147-A177-3AD203B41FA5}">
                      <a16:colId xmlns:a16="http://schemas.microsoft.com/office/drawing/2014/main" val="20000"/>
                    </a:ext>
                  </a:extLst>
                </a:gridCol>
                <a:gridCol w="803999">
                  <a:extLst>
                    <a:ext uri="{9D8B030D-6E8A-4147-A177-3AD203B41FA5}">
                      <a16:colId xmlns:a16="http://schemas.microsoft.com/office/drawing/2014/main" val="20001"/>
                    </a:ext>
                  </a:extLst>
                </a:gridCol>
              </a:tblGrid>
              <a:tr h="354328">
                <a:tc>
                  <a:txBody>
                    <a:bodyPr/>
                    <a:lstStyle/>
                    <a:p>
                      <a:pPr>
                        <a:lnSpc>
                          <a:spcPct val="115000"/>
                        </a:lnSpc>
                        <a:spcAft>
                          <a:spcPts val="0"/>
                        </a:spcAft>
                        <a:tabLst>
                          <a:tab pos="3028950" algn="l"/>
                        </a:tabLst>
                      </a:pPr>
                      <a:r>
                        <a:rPr lang="el-GR" sz="2400" dirty="0">
                          <a:latin typeface="Times New Roman"/>
                          <a:ea typeface="Times New Roman"/>
                        </a:rPr>
                        <a:t>Ελάχιστη τιμή </a:t>
                      </a:r>
                      <a:r>
                        <a:rPr lang="en-GB" sz="2400" dirty="0">
                          <a:latin typeface="Times New Roman"/>
                          <a:ea typeface="Times New Roman"/>
                        </a:rPr>
                        <a:t>pH</a:t>
                      </a:r>
                      <a:r>
                        <a:rPr lang="el-GR" sz="2400" dirty="0">
                          <a:latin typeface="Times New Roman"/>
                          <a:ea typeface="Times New Roman"/>
                        </a:rPr>
                        <a:t> ανάπτυξης</a:t>
                      </a:r>
                    </a:p>
                  </a:txBody>
                  <a:tcPr marL="68580" marR="68580" marT="0" marB="0">
                    <a:lnL>
                      <a:noFill/>
                    </a:lnL>
                    <a:lnR>
                      <a:noFill/>
                    </a:lnR>
                    <a:lnT>
                      <a:noFill/>
                    </a:lnT>
                    <a:lnB>
                      <a:noFill/>
                    </a:lnB>
                  </a:tcPr>
                </a:tc>
                <a:tc>
                  <a:txBody>
                    <a:bodyPr/>
                    <a:lstStyle/>
                    <a:p>
                      <a:pPr algn="r">
                        <a:lnSpc>
                          <a:spcPct val="115000"/>
                        </a:lnSpc>
                        <a:spcAft>
                          <a:spcPts val="0"/>
                        </a:spcAft>
                        <a:tabLst>
                          <a:tab pos="3028950" algn="l"/>
                        </a:tabLst>
                      </a:pPr>
                      <a:r>
                        <a:rPr lang="el-GR" sz="2400" dirty="0">
                          <a:latin typeface="Times New Roman"/>
                          <a:ea typeface="Times New Roman"/>
                        </a:rPr>
                        <a:t>4,</a:t>
                      </a:r>
                      <a:r>
                        <a:rPr lang="en-US" sz="2400" dirty="0">
                          <a:latin typeface="Times New Roman"/>
                          <a:ea typeface="Times New Roman"/>
                        </a:rPr>
                        <a:t>4</a:t>
                      </a:r>
                      <a:endParaRPr lang="el-GR" sz="2400" dirty="0">
                        <a:latin typeface="Times New Roman"/>
                        <a:ea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r h="77720">
                <a:tc>
                  <a:txBody>
                    <a:bodyPr/>
                    <a:lstStyle/>
                    <a:p>
                      <a:pPr>
                        <a:lnSpc>
                          <a:spcPct val="115000"/>
                        </a:lnSpc>
                        <a:spcAft>
                          <a:spcPts val="0"/>
                        </a:spcAft>
                        <a:tabLst>
                          <a:tab pos="3028950" algn="l"/>
                        </a:tabLst>
                      </a:pPr>
                      <a:r>
                        <a:rPr lang="el-GR" sz="2400" dirty="0">
                          <a:latin typeface="Times New Roman"/>
                          <a:ea typeface="Times New Roman"/>
                        </a:rPr>
                        <a:t>Μέγιστη τιμή </a:t>
                      </a:r>
                      <a:r>
                        <a:rPr lang="en-GB" sz="2400" dirty="0">
                          <a:latin typeface="Times New Roman"/>
                          <a:ea typeface="Times New Roman"/>
                        </a:rPr>
                        <a:t>pH</a:t>
                      </a:r>
                      <a:r>
                        <a:rPr lang="el-GR" sz="2400" dirty="0">
                          <a:latin typeface="Times New Roman"/>
                          <a:ea typeface="Times New Roman"/>
                        </a:rPr>
                        <a:t> ανάπτυξης</a:t>
                      </a:r>
                    </a:p>
                  </a:txBody>
                  <a:tcPr marL="68580" marR="68580" marT="0" marB="0">
                    <a:lnL>
                      <a:noFill/>
                    </a:lnL>
                    <a:lnR>
                      <a:noFill/>
                    </a:lnR>
                    <a:lnT>
                      <a:noFill/>
                    </a:lnT>
                    <a:lnB>
                      <a:noFill/>
                    </a:lnB>
                  </a:tcPr>
                </a:tc>
                <a:tc>
                  <a:txBody>
                    <a:bodyPr/>
                    <a:lstStyle/>
                    <a:p>
                      <a:pPr algn="r">
                        <a:lnSpc>
                          <a:spcPct val="115000"/>
                        </a:lnSpc>
                        <a:spcAft>
                          <a:spcPts val="0"/>
                        </a:spcAft>
                        <a:tabLst>
                          <a:tab pos="3028950" algn="l"/>
                        </a:tabLst>
                      </a:pPr>
                      <a:r>
                        <a:rPr lang="el-GR" sz="2400">
                          <a:latin typeface="Times New Roman"/>
                          <a:ea typeface="Times New Roman"/>
                        </a:rPr>
                        <a:t>9,4</a:t>
                      </a:r>
                    </a:p>
                  </a:txBody>
                  <a:tcPr marL="68580" marR="68580" marT="0" marB="0">
                    <a:lnL>
                      <a:noFill/>
                    </a:lnL>
                    <a:lnR>
                      <a:noFill/>
                    </a:lnR>
                    <a:lnT>
                      <a:noFill/>
                    </a:lnT>
                    <a:lnB>
                      <a:noFill/>
                    </a:lnB>
                  </a:tcPr>
                </a:tc>
                <a:extLst>
                  <a:ext uri="{0D108BD9-81ED-4DB2-BD59-A6C34878D82A}">
                    <a16:rowId xmlns:a16="http://schemas.microsoft.com/office/drawing/2014/main" val="10001"/>
                  </a:ext>
                </a:extLst>
              </a:tr>
              <a:tr h="0">
                <a:tc>
                  <a:txBody>
                    <a:bodyPr/>
                    <a:lstStyle/>
                    <a:p>
                      <a:pPr>
                        <a:lnSpc>
                          <a:spcPct val="115000"/>
                        </a:lnSpc>
                        <a:spcAft>
                          <a:spcPts val="0"/>
                        </a:spcAft>
                        <a:tabLst>
                          <a:tab pos="3028950" algn="l"/>
                        </a:tabLst>
                      </a:pPr>
                      <a:r>
                        <a:rPr lang="el-GR" sz="2400" dirty="0">
                          <a:latin typeface="Times New Roman"/>
                          <a:ea typeface="Times New Roman"/>
                        </a:rPr>
                        <a:t>Ιδανική τιμή </a:t>
                      </a:r>
                      <a:r>
                        <a:rPr lang="en-GB" sz="2400" dirty="0">
                          <a:latin typeface="Times New Roman"/>
                          <a:ea typeface="Times New Roman"/>
                        </a:rPr>
                        <a:t>pH</a:t>
                      </a:r>
                      <a:r>
                        <a:rPr lang="el-GR" sz="2400" dirty="0">
                          <a:latin typeface="Times New Roman"/>
                          <a:ea typeface="Times New Roman"/>
                        </a:rPr>
                        <a:t> ανάπτυξης</a:t>
                      </a:r>
                    </a:p>
                  </a:txBody>
                  <a:tcPr marL="68580" marR="68580" marT="0" marB="0">
                    <a:lnL>
                      <a:noFill/>
                    </a:lnL>
                    <a:lnR>
                      <a:noFill/>
                    </a:lnR>
                    <a:lnT>
                      <a:noFill/>
                    </a:lnT>
                    <a:lnB>
                      <a:noFill/>
                    </a:lnB>
                  </a:tcPr>
                </a:tc>
                <a:tc>
                  <a:txBody>
                    <a:bodyPr/>
                    <a:lstStyle/>
                    <a:p>
                      <a:pPr algn="r">
                        <a:lnSpc>
                          <a:spcPct val="115000"/>
                        </a:lnSpc>
                        <a:spcAft>
                          <a:spcPts val="0"/>
                        </a:spcAft>
                        <a:tabLst>
                          <a:tab pos="3028950" algn="l"/>
                        </a:tabLst>
                      </a:pPr>
                      <a:r>
                        <a:rPr lang="el-GR" sz="2400" dirty="0">
                          <a:latin typeface="Times New Roman"/>
                          <a:ea typeface="Times New Roman"/>
                        </a:rPr>
                        <a:t>7,0</a:t>
                      </a:r>
                    </a:p>
                  </a:txBody>
                  <a:tcPr marL="68580" marR="68580" marT="0" marB="0">
                    <a:lnL>
                      <a:noFill/>
                    </a:lnL>
                    <a:lnR>
                      <a:noFill/>
                    </a:lnR>
                    <a:lnT>
                      <a:noFill/>
                    </a:lnT>
                    <a:lnB>
                      <a:noFill/>
                    </a:lnB>
                  </a:tcPr>
                </a:tc>
                <a:extLst>
                  <a:ext uri="{0D108BD9-81ED-4DB2-BD59-A6C34878D82A}">
                    <a16:rowId xmlns:a16="http://schemas.microsoft.com/office/drawing/2014/main" val="10002"/>
                  </a:ext>
                </a:extLst>
              </a:tr>
            </a:tbl>
          </a:graphicData>
        </a:graphic>
      </p:graphicFrame>
      <p:sp>
        <p:nvSpPr>
          <p:cNvPr id="15361" name="Rectangle 1"/>
          <p:cNvSpPr>
            <a:spLocks noChangeArrowheads="1"/>
          </p:cNvSpPr>
          <p:nvPr/>
        </p:nvSpPr>
        <p:spPr bwMode="auto">
          <a:xfrm>
            <a:off x="1115616" y="3513783"/>
            <a:ext cx="7056784"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tab pos="3028950" algn="l"/>
              </a:tabLst>
            </a:pPr>
            <a:r>
              <a:rPr kumimoji="0" lang="el-GR" sz="2800" b="0" i="1" u="sng" strike="noStrike" cap="none" normalizeH="0" baseline="0" dirty="0">
                <a:ln>
                  <a:noFill/>
                </a:ln>
                <a:solidFill>
                  <a:schemeClr val="tx1"/>
                </a:solidFill>
                <a:effectLst/>
                <a:latin typeface="Arial" pitchFamily="34" charset="0"/>
                <a:ea typeface="Times New Roman" pitchFamily="18" charset="0"/>
                <a:cs typeface="Arial" pitchFamily="34" charset="0"/>
              </a:rPr>
              <a:t>Αλατότητα</a:t>
            </a:r>
            <a:endParaRPr kumimoji="0" lang="el-GR" sz="28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tab pos="3028950" algn="l"/>
              </a:tabLst>
            </a:pPr>
            <a:r>
              <a:rPr kumimoji="0" lang="el-GR" sz="2800" b="0" i="0" u="none" strike="noStrike" cap="none" normalizeH="0" baseline="0" dirty="0">
                <a:ln>
                  <a:noFill/>
                </a:ln>
                <a:solidFill>
                  <a:schemeClr val="tx1"/>
                </a:solidFill>
                <a:effectLst/>
                <a:latin typeface="Arial" pitchFamily="34" charset="0"/>
                <a:ea typeface="Times New Roman" pitchFamily="18" charset="0"/>
                <a:cs typeface="Arial" pitchFamily="34" charset="0"/>
              </a:rPr>
              <a:t> η </a:t>
            </a:r>
            <a:r>
              <a:rPr kumimoji="0" lang="en-GB" sz="2800" b="0" i="1" u="none" strike="noStrike" cap="none" normalizeH="0" baseline="0" dirty="0">
                <a:ln>
                  <a:noFill/>
                </a:ln>
                <a:solidFill>
                  <a:schemeClr val="tx1"/>
                </a:solidFill>
                <a:effectLst/>
                <a:latin typeface="Arial" pitchFamily="34" charset="0"/>
                <a:ea typeface="Times New Roman" pitchFamily="18" charset="0"/>
                <a:cs typeface="Arial" pitchFamily="34" charset="0"/>
              </a:rPr>
              <a:t>L</a:t>
            </a:r>
            <a:r>
              <a:rPr kumimoji="0" lang="el-GR" sz="2800" b="0" i="1"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2800" b="0" i="1" u="none" strike="noStrike" cap="none" normalizeH="0" baseline="0" dirty="0">
                <a:ln>
                  <a:noFill/>
                </a:ln>
                <a:solidFill>
                  <a:schemeClr val="tx1"/>
                </a:solidFill>
                <a:effectLst/>
                <a:latin typeface="Arial" pitchFamily="34" charset="0"/>
                <a:ea typeface="Times New Roman" pitchFamily="18" charset="0"/>
                <a:cs typeface="Arial" pitchFamily="34" charset="0"/>
              </a:rPr>
              <a:t>m</a:t>
            </a:r>
            <a:r>
              <a:rPr kumimoji="0" lang="en-GB" sz="2800" b="0" i="1" u="none" strike="noStrike" cap="none" normalizeH="0" baseline="0" dirty="0">
                <a:ln>
                  <a:noFill/>
                </a:ln>
                <a:solidFill>
                  <a:schemeClr val="tx1"/>
                </a:solidFill>
                <a:effectLst/>
                <a:latin typeface="Arial" pitchFamily="34" charset="0"/>
                <a:ea typeface="Times New Roman" pitchFamily="18" charset="0"/>
                <a:cs typeface="Arial" pitchFamily="34" charset="0"/>
              </a:rPr>
              <a:t>onocytogenes</a:t>
            </a:r>
            <a:r>
              <a:rPr kumimoji="0" lang="el-GR" sz="2800" b="0" i="0" u="none" strike="noStrike" cap="none" normalizeH="0" baseline="0" dirty="0">
                <a:ln>
                  <a:noFill/>
                </a:ln>
                <a:solidFill>
                  <a:schemeClr val="tx1"/>
                </a:solidFill>
                <a:effectLst/>
                <a:latin typeface="Arial" pitchFamily="34" charset="0"/>
                <a:ea typeface="Times New Roman" pitchFamily="18" charset="0"/>
                <a:cs typeface="Arial" pitchFamily="34" charset="0"/>
              </a:rPr>
              <a:t> είναι ανθεκτική σε    υψηλή αλατότητα </a:t>
            </a: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tab pos="3028950" algn="l"/>
              </a:tabLst>
            </a:pPr>
            <a:r>
              <a:rPr kumimoji="0" lang="el-GR" sz="2800" b="0" i="0" u="none" strike="noStrike" cap="none" normalizeH="0" baseline="0" dirty="0">
                <a:ln>
                  <a:noFill/>
                </a:ln>
                <a:solidFill>
                  <a:schemeClr val="tx1"/>
                </a:solidFill>
                <a:effectLst/>
                <a:latin typeface="Arial" pitchFamily="34" charset="0"/>
                <a:ea typeface="Times New Roman" pitchFamily="18" charset="0"/>
                <a:cs typeface="Arial" pitchFamily="34" charset="0"/>
              </a:rPr>
              <a:t> επιβιώνει σε συγκεντρώσεις άλατος ως και 30,5% για 100 ημέρες, στους 4 </a:t>
            </a:r>
            <a:r>
              <a:rPr kumimoji="0" lang="en-US" sz="2800" b="0" i="0" u="none" strike="noStrike" cap="none" normalizeH="0" baseline="30000" dirty="0" err="1">
                <a:ln>
                  <a:noFill/>
                </a:ln>
                <a:solidFill>
                  <a:schemeClr val="tx1"/>
                </a:solidFill>
                <a:effectLst/>
                <a:latin typeface="Arial" pitchFamily="34" charset="0"/>
                <a:ea typeface="Times New Roman" pitchFamily="18" charset="0"/>
                <a:cs typeface="Arial" pitchFamily="34" charset="0"/>
              </a:rPr>
              <a:t>o</a:t>
            </a:r>
            <a:r>
              <a:rPr kumimoji="0" lang="en-US" sz="28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C</a:t>
            </a:r>
            <a:r>
              <a:rPr kumimoji="0" lang="el-GR" sz="2800" b="0" i="0" u="none" strike="noStrike" cap="none" normalizeH="0" baseline="0" dirty="0">
                <a:ln>
                  <a:noFill/>
                </a:ln>
                <a:solidFill>
                  <a:schemeClr val="tx1"/>
                </a:solidFill>
                <a:effectLst/>
                <a:latin typeface="Arial" pitchFamily="34" charset="0"/>
                <a:ea typeface="Times New Roman" pitchFamily="18" charset="0"/>
                <a:cs typeface="Arial" pitchFamily="34" charset="0"/>
              </a:rPr>
              <a:t>.</a:t>
            </a:r>
            <a:endParaRPr kumimoji="0" lang="en-US" sz="28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lvl="0" algn="just" eaLnBrk="0" fontAlgn="base" hangingPunct="0">
              <a:spcBef>
                <a:spcPct val="0"/>
              </a:spcBef>
              <a:spcAft>
                <a:spcPct val="0"/>
              </a:spcAft>
              <a:buFont typeface="Arial" pitchFamily="34" charset="0"/>
              <a:buChar char="•"/>
              <a:tabLst>
                <a:tab pos="3028950" algn="l"/>
              </a:tabLst>
            </a:pPr>
            <a:r>
              <a:rPr lang="el-GR" sz="2800" dirty="0"/>
              <a:t> </a:t>
            </a:r>
            <a:r>
              <a:rPr lang="en-US" sz="2800" dirty="0"/>
              <a:t>a</a:t>
            </a:r>
            <a:r>
              <a:rPr lang="en-US" sz="2800" baseline="-25000" dirty="0"/>
              <a:t>w</a:t>
            </a:r>
            <a:r>
              <a:rPr lang="el-GR" sz="2800" baseline="-25000" dirty="0"/>
              <a:t>  </a:t>
            </a:r>
            <a:r>
              <a:rPr lang="en-US" sz="2800" baseline="-25000" dirty="0"/>
              <a:t>opt</a:t>
            </a:r>
            <a:r>
              <a:rPr lang="en-US" sz="2800" dirty="0"/>
              <a:t>  0,97</a:t>
            </a:r>
            <a:endParaRPr kumimoji="0" lang="el-GR" sz="2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i="1" dirty="0"/>
              <a:t> Πηγές</a:t>
            </a:r>
            <a:r>
              <a:rPr lang="en-US" b="1" i="1" dirty="0"/>
              <a:t> </a:t>
            </a:r>
            <a:r>
              <a:rPr lang="el-GR" b="1" i="1" dirty="0"/>
              <a:t>της</a:t>
            </a:r>
            <a:r>
              <a:rPr lang="en-US" b="1" i="1" dirty="0"/>
              <a:t>  L.</a:t>
            </a:r>
            <a:r>
              <a:rPr lang="el-GR" b="1" i="1" dirty="0"/>
              <a:t> </a:t>
            </a:r>
            <a:r>
              <a:rPr lang="en-US" b="1" i="1" dirty="0"/>
              <a:t>monocytogenes</a:t>
            </a:r>
            <a:br>
              <a:rPr lang="el-GR" dirty="0"/>
            </a:br>
            <a:endParaRPr lang="el-GR" dirty="0"/>
          </a:p>
        </p:txBody>
      </p:sp>
      <p:sp>
        <p:nvSpPr>
          <p:cNvPr id="3" name="Content Placeholder 2"/>
          <p:cNvSpPr>
            <a:spLocks noGrp="1"/>
          </p:cNvSpPr>
          <p:nvPr>
            <p:ph idx="1"/>
          </p:nvPr>
        </p:nvSpPr>
        <p:spPr>
          <a:xfrm>
            <a:off x="457200" y="1052736"/>
            <a:ext cx="8229600" cy="5544615"/>
          </a:xfrm>
        </p:spPr>
        <p:txBody>
          <a:bodyPr>
            <a:normAutofit/>
          </a:bodyPr>
          <a:lstStyle/>
          <a:p>
            <a:pPr>
              <a:buNone/>
            </a:pPr>
            <a:r>
              <a:rPr lang="el-GR" i="1" u="sng" dirty="0"/>
              <a:t>Περιβάλλον:</a:t>
            </a:r>
            <a:endParaRPr lang="el-GR" dirty="0"/>
          </a:p>
          <a:p>
            <a:r>
              <a:rPr lang="el-GR" dirty="0"/>
              <a:t>διαδεδομένο στη φύση</a:t>
            </a:r>
          </a:p>
          <a:p>
            <a:r>
              <a:rPr lang="el-GR" dirty="0"/>
              <a:t>στον αέρα </a:t>
            </a:r>
          </a:p>
          <a:p>
            <a:r>
              <a:rPr lang="el-GR" dirty="0"/>
              <a:t>στο έδαφος</a:t>
            </a:r>
          </a:p>
          <a:p>
            <a:r>
              <a:rPr lang="el-GR" dirty="0"/>
              <a:t>στο νερό </a:t>
            </a:r>
          </a:p>
          <a:p>
            <a:r>
              <a:rPr lang="el-GR" dirty="0"/>
              <a:t>στα κόπρανα</a:t>
            </a:r>
            <a:r>
              <a:rPr lang="en-US" dirty="0"/>
              <a:t> </a:t>
            </a:r>
            <a:r>
              <a:rPr lang="el-GR" dirty="0"/>
              <a:t>των ζώων </a:t>
            </a:r>
          </a:p>
          <a:p>
            <a:r>
              <a:rPr lang="el-GR" dirty="0"/>
              <a:t>στη φυτική ύλη, μετά από τη σήψη της </a:t>
            </a:r>
          </a:p>
          <a:p>
            <a:pPr>
              <a:buNone/>
            </a:pPr>
            <a:endParaRPr lang="el-GR" u="sng" dirty="0"/>
          </a:p>
          <a:p>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 </a:t>
            </a:r>
            <a:r>
              <a:rPr lang="en-US" dirty="0"/>
              <a:t>Listeria </a:t>
            </a:r>
            <a:r>
              <a:rPr lang="el-GR" dirty="0"/>
              <a:t>εμφανίζεται στα εξής τρόφιμα: </a:t>
            </a:r>
          </a:p>
        </p:txBody>
      </p:sp>
      <p:sp>
        <p:nvSpPr>
          <p:cNvPr id="3" name="Content Placeholder 2"/>
          <p:cNvSpPr>
            <a:spLocks noGrp="1"/>
          </p:cNvSpPr>
          <p:nvPr>
            <p:ph idx="1"/>
          </p:nvPr>
        </p:nvSpPr>
        <p:spPr>
          <a:xfrm>
            <a:off x="323528" y="1412776"/>
            <a:ext cx="8686800" cy="5904656"/>
          </a:xfrm>
        </p:spPr>
        <p:txBody>
          <a:bodyPr>
            <a:normAutofit fontScale="40000" lnSpcReduction="20000"/>
          </a:bodyPr>
          <a:lstStyle/>
          <a:p>
            <a:r>
              <a:rPr lang="el-GR" dirty="0"/>
              <a:t> </a:t>
            </a:r>
          </a:p>
          <a:p>
            <a:r>
              <a:rPr lang="el-GR" sz="4500" u="sng" dirty="0"/>
              <a:t>Γαλακτοκομικά προϊόντα</a:t>
            </a:r>
            <a:r>
              <a:rPr lang="en-US" sz="4500" dirty="0"/>
              <a:t>: </a:t>
            </a:r>
            <a:r>
              <a:rPr lang="el-GR" sz="4500" dirty="0"/>
              <a:t>στο ακατέργαστο  και  ανεπαρκώς παστεριωμένο γάλα, τα μαλακά και ωριμασμένα τυριά, το παγωτό και το βούτυρο. </a:t>
            </a:r>
          </a:p>
          <a:p>
            <a:r>
              <a:rPr lang="el-GR" sz="4500" dirty="0"/>
              <a:t> </a:t>
            </a:r>
          </a:p>
          <a:p>
            <a:r>
              <a:rPr lang="el-GR" sz="4500" u="sng" dirty="0"/>
              <a:t>Κρέας</a:t>
            </a:r>
            <a:r>
              <a:rPr lang="el-GR" sz="4500" dirty="0"/>
              <a:t>: η επιμόλυνση του κρέατος προέρχεται απ’ το περιβάλλον και μπορεί να προκύψει σε όλα τα στάδια  επεξεργασίας ή  διάθεσής του στο εμπόριο. Πηγές μόλυνσης μπορούν να αποτελέσουν τα σφαγεία και οι θάλαμοι ψύξης, τα χέρια των εργαζόμενων και ο μηχανολογικός εξοπλισμός. Σαν επιρρεπή τρόφιμα αυτής της κατηγορίας χαρακτηρίζονται όλοι οι τύποι ακατέργαστου κρέατος, τα ζυμωμένα αλλαντικά, τα ακατέργαστα και τα μαγειρεμένα πουλερικά.</a:t>
            </a:r>
          </a:p>
          <a:p>
            <a:r>
              <a:rPr lang="el-GR" sz="4500" dirty="0"/>
              <a:t> </a:t>
            </a:r>
          </a:p>
          <a:p>
            <a:r>
              <a:rPr lang="el-GR" sz="4500" u="sng" dirty="0"/>
              <a:t>Κατεψυγμένα</a:t>
            </a:r>
            <a:r>
              <a:rPr lang="el-GR" sz="4500" dirty="0"/>
              <a:t>: η δυνατότητα της </a:t>
            </a:r>
            <a:r>
              <a:rPr lang="en-GB" sz="4500" i="1" dirty="0"/>
              <a:t>L</a:t>
            </a:r>
            <a:r>
              <a:rPr lang="el-GR" sz="4500" i="1" dirty="0"/>
              <a:t>. </a:t>
            </a:r>
            <a:r>
              <a:rPr lang="en-US" sz="4500" i="1" dirty="0"/>
              <a:t>m</a:t>
            </a:r>
            <a:r>
              <a:rPr lang="en-GB" sz="4500" i="1" dirty="0"/>
              <a:t>onocytogenes</a:t>
            </a:r>
            <a:r>
              <a:rPr lang="el-GR" sz="4500" dirty="0"/>
              <a:t> να αναπτύσσεται σε θερμοκρασίες ψύξης, επιτρέπει την επιβίωσή της στα κατεψυγμένα τρόφιμα. </a:t>
            </a:r>
          </a:p>
          <a:p>
            <a:r>
              <a:rPr lang="el-GR" sz="4500" dirty="0"/>
              <a:t> </a:t>
            </a:r>
          </a:p>
          <a:p>
            <a:r>
              <a:rPr lang="el-GR" sz="4500" u="sng" dirty="0"/>
              <a:t>Αλιεύματα</a:t>
            </a:r>
            <a:r>
              <a:rPr lang="el-GR" sz="4500" dirty="0"/>
              <a:t>: έχει απομονωθεί σε ψάρια και θαλασσινά, όπου αναπτύσσεται ταχύτατα. Ο μ/ο μπορεί να βρεθεί διάσπαρτος στα εργοστάσια επεξεργασίας ιχθυηρών και συγκεκριμένα στο στάδιο κάπνισης του προϊόντος όπως στην παραγωγή καπνιστού σολομού, καθώς επίσης και στα ακατέργαστα αλιεύματα όπως είναι οι ανεπεξέργαστες ωμές γαρίδες. </a:t>
            </a:r>
          </a:p>
          <a:p>
            <a:r>
              <a:rPr lang="el-GR" sz="4500" dirty="0"/>
              <a:t> </a:t>
            </a:r>
          </a:p>
          <a:p>
            <a:r>
              <a:rPr lang="el-GR" sz="4500" u="sng" dirty="0"/>
              <a:t>Λαχανικά</a:t>
            </a:r>
            <a:r>
              <a:rPr lang="el-GR" sz="4500" dirty="0"/>
              <a:t>: υπάρχει μεγάλη πιθανότητα επιμόλυνσης  ακατέργαστων λαχανικών από </a:t>
            </a:r>
            <a:r>
              <a:rPr lang="en-GB" sz="4500" i="1" dirty="0"/>
              <a:t>L</a:t>
            </a:r>
            <a:r>
              <a:rPr lang="el-GR" sz="4500" i="1" dirty="0"/>
              <a:t>. </a:t>
            </a:r>
            <a:r>
              <a:rPr lang="en-US" sz="4500" i="1" dirty="0"/>
              <a:t>m</a:t>
            </a:r>
            <a:r>
              <a:rPr lang="en-GB" sz="4500" i="1" dirty="0"/>
              <a:t>onocytogenes,</a:t>
            </a:r>
            <a:r>
              <a:rPr lang="el-GR" sz="4500" i="1" dirty="0"/>
              <a:t> σ</a:t>
            </a:r>
            <a:r>
              <a:rPr lang="el-GR" sz="4500" dirty="0"/>
              <a:t>υγκεκριμένοι τύποι λαχανικών όπως οι πατάτες και τα ραπανάκια περιέχουν τον μ/ο σε μόνιμη βάση.</a:t>
            </a:r>
          </a:p>
          <a:p>
            <a:r>
              <a:rPr lang="el-GR" sz="4500" dirty="0"/>
              <a:t> </a:t>
            </a:r>
          </a:p>
          <a:p>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764704"/>
            <a:ext cx="8229600" cy="1143000"/>
          </a:xfrm>
        </p:spPr>
        <p:txBody>
          <a:bodyPr>
            <a:normAutofit fontScale="90000"/>
          </a:bodyPr>
          <a:lstStyle/>
          <a:p>
            <a:r>
              <a:rPr lang="el-GR" b="1" i="1" dirty="0"/>
              <a:t>Τροφική δηλητηρίαση από </a:t>
            </a:r>
            <a:r>
              <a:rPr lang="en-US" b="1" i="1" dirty="0" err="1"/>
              <a:t>Listeria</a:t>
            </a:r>
            <a:r>
              <a:rPr lang="en-US" b="1" i="1" dirty="0"/>
              <a:t> </a:t>
            </a:r>
            <a:r>
              <a:rPr lang="en-US" b="1" i="1" dirty="0" err="1"/>
              <a:t>monocytogenes</a:t>
            </a:r>
            <a:endParaRPr lang="el-GR" dirty="0"/>
          </a:p>
        </p:txBody>
      </p:sp>
      <p:sp>
        <p:nvSpPr>
          <p:cNvPr id="3" name="Content Placeholder 2"/>
          <p:cNvSpPr>
            <a:spLocks noGrp="1"/>
          </p:cNvSpPr>
          <p:nvPr>
            <p:ph idx="1"/>
          </p:nvPr>
        </p:nvSpPr>
        <p:spPr/>
        <p:txBody>
          <a:bodyPr>
            <a:normAutofit/>
          </a:bodyPr>
          <a:lstStyle/>
          <a:p>
            <a:r>
              <a:rPr lang="el-GR" dirty="0"/>
              <a:t>λιστερίωση </a:t>
            </a:r>
          </a:p>
          <a:p>
            <a:r>
              <a:rPr lang="el-GR" dirty="0"/>
              <a:t>η μολυσματική δόση της είναι 10</a:t>
            </a:r>
            <a:r>
              <a:rPr lang="el-GR" baseline="30000" dirty="0"/>
              <a:t>2</a:t>
            </a:r>
            <a:r>
              <a:rPr lang="el-GR" dirty="0"/>
              <a:t> με 10</a:t>
            </a:r>
            <a:r>
              <a:rPr lang="el-GR" baseline="30000" dirty="0"/>
              <a:t>3</a:t>
            </a:r>
            <a:r>
              <a:rPr lang="el-GR" dirty="0"/>
              <a:t> </a:t>
            </a:r>
            <a:r>
              <a:rPr lang="en-US" dirty="0" err="1"/>
              <a:t>cfu</a:t>
            </a:r>
            <a:r>
              <a:rPr lang="en-US" dirty="0"/>
              <a:t>/g </a:t>
            </a:r>
            <a:r>
              <a:rPr lang="el-GR" dirty="0"/>
              <a:t>αλλά θεωρείται ότι ποικίλει ανάλογα με την ευαισθησία του ανθρώπινου οργανισμού ο οποίος προσβάλλεται</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i="1" dirty="0"/>
              <a:t>Συμπτώματα </a:t>
            </a:r>
            <a:r>
              <a:rPr lang="el-GR" sz="2400" i="1" dirty="0"/>
              <a:t>(48-72 ώρες μετά την κατανάλωση τροφής) </a:t>
            </a:r>
            <a:endParaRPr lang="el-GR" sz="2400" dirty="0"/>
          </a:p>
        </p:txBody>
      </p:sp>
      <p:sp>
        <p:nvSpPr>
          <p:cNvPr id="3" name="Content Placeholder 2"/>
          <p:cNvSpPr>
            <a:spLocks noGrp="1"/>
          </p:cNvSpPr>
          <p:nvPr>
            <p:ph idx="1"/>
          </p:nvPr>
        </p:nvSpPr>
        <p:spPr/>
        <p:txBody>
          <a:bodyPr>
            <a:normAutofit fontScale="85000" lnSpcReduction="20000"/>
          </a:bodyPr>
          <a:lstStyle/>
          <a:p>
            <a:r>
              <a:rPr lang="el-GR" dirty="0"/>
              <a:t>κοιλιακοί πόνοι </a:t>
            </a:r>
          </a:p>
          <a:p>
            <a:r>
              <a:rPr lang="el-GR" dirty="0"/>
              <a:t>διάρροια </a:t>
            </a:r>
          </a:p>
          <a:p>
            <a:r>
              <a:rPr lang="el-GR" dirty="0"/>
              <a:t>πυρετός </a:t>
            </a:r>
          </a:p>
          <a:p>
            <a:r>
              <a:rPr lang="el-GR" dirty="0"/>
              <a:t>μυαλγία </a:t>
            </a:r>
          </a:p>
          <a:p>
            <a:r>
              <a:rPr lang="el-GR" dirty="0"/>
              <a:t>ναυτία </a:t>
            </a:r>
          </a:p>
          <a:p>
            <a:r>
              <a:rPr lang="el-GR" dirty="0"/>
              <a:t>έμετος </a:t>
            </a:r>
          </a:p>
          <a:p>
            <a:r>
              <a:rPr lang="el-GR" dirty="0"/>
              <a:t>σοβαρότερες μορφές λιστερίωσης :</a:t>
            </a:r>
          </a:p>
          <a:p>
            <a:pPr lvl="1"/>
            <a:r>
              <a:rPr lang="el-GR" dirty="0"/>
              <a:t>σηψαιμία </a:t>
            </a:r>
          </a:p>
          <a:p>
            <a:pPr lvl="1"/>
            <a:r>
              <a:rPr lang="el-GR" dirty="0"/>
              <a:t>μηνιγγίτιδα </a:t>
            </a:r>
          </a:p>
          <a:p>
            <a:pPr lvl="1"/>
            <a:r>
              <a:rPr lang="el-GR" dirty="0"/>
              <a:t>εγκεφαλίτιδα </a:t>
            </a:r>
          </a:p>
          <a:p>
            <a:pPr lvl="1"/>
            <a:r>
              <a:rPr lang="el-GR" dirty="0"/>
              <a:t>ενδομήτριες ή αυχενικές μολύνσεις </a:t>
            </a:r>
            <a:r>
              <a:rPr lang="el-GR" u="sng" dirty="0"/>
              <a:t>στις </a:t>
            </a:r>
            <a:r>
              <a:rPr lang="el-GR" u="sng" dirty="0" err="1"/>
              <a:t>έγκυες</a:t>
            </a:r>
            <a:r>
              <a:rPr lang="el-GR" u="sng" dirty="0"/>
              <a:t> γυναίκες, </a:t>
            </a:r>
            <a:r>
              <a:rPr lang="el-GR" dirty="0"/>
              <a:t>οι οποίες μπορεί να οδηγήσουν στην αυτόματη αποβολή ακόμη και στο θάνατο</a:t>
            </a:r>
          </a:p>
          <a:p>
            <a:endParaRPr lang="el-GR" dirty="0"/>
          </a:p>
          <a:p>
            <a:endParaRPr lang="el-GR" dirty="0"/>
          </a:p>
          <a:p>
            <a:endParaRPr lang="el-G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1162</TotalTime>
  <Words>1460</Words>
  <Application>Microsoft Office PowerPoint</Application>
  <PresentationFormat>Προβολή στην οθόνη (4:3)</PresentationFormat>
  <Paragraphs>191</Paragraphs>
  <Slides>38</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38</vt:i4>
      </vt:variant>
    </vt:vector>
  </HeadingPairs>
  <TitlesOfParts>
    <vt:vector size="44" baseType="lpstr">
      <vt:lpstr>Arial</vt:lpstr>
      <vt:lpstr>Cambria</vt:lpstr>
      <vt:lpstr>Rockwell</vt:lpstr>
      <vt:lpstr>Times New Roman</vt:lpstr>
      <vt:lpstr>Wingdings 2</vt:lpstr>
      <vt:lpstr>Foundry</vt:lpstr>
      <vt:lpstr>Απομόνωση και αρίθμηση της Listeria monocytogenes σε τρόφιμα</vt:lpstr>
      <vt:lpstr>Ταξινόμηση</vt:lpstr>
      <vt:lpstr>Η L. monocytogenes είναι ένα βακτήριο:</vt:lpstr>
      <vt:lpstr>Θερμοκρασία ανάπτυξης</vt:lpstr>
      <vt:lpstr>pH και αλατότητα</vt:lpstr>
      <vt:lpstr> Πηγές της  L. monocytogenes </vt:lpstr>
      <vt:lpstr>Η Listeria εμφανίζεται στα εξής τρόφιμα: </vt:lpstr>
      <vt:lpstr>Τροφική δηλητηρίαση από Listeria monocytogenes</vt:lpstr>
      <vt:lpstr>Συμπτώματα (48-72 ώρες μετά την κατανάλωση τροφής) </vt:lpstr>
      <vt:lpstr>   Συχνότητα  κρουσμάτων      </vt:lpstr>
      <vt:lpstr>Νομοθεσία:</vt:lpstr>
      <vt:lpstr>Listeria monosytogenes</vt:lpstr>
      <vt:lpstr> Πραγματοποίηση ποιοτικής μικροβιακής ανάλυσης</vt:lpstr>
      <vt:lpstr>Κανονισμός ΕΕ 2073/2005 </vt:lpstr>
      <vt:lpstr>Η ανίχνευσή της στα τρόφιμα</vt:lpstr>
      <vt:lpstr>1. Εμπλουτισμός</vt:lpstr>
      <vt:lpstr>1. Εμπλουτισμός</vt:lpstr>
      <vt:lpstr>1. Εμπλουτισμός</vt:lpstr>
      <vt:lpstr>2.Απομόνωση</vt:lpstr>
      <vt:lpstr>3. Ταυτοποίηση (πιστοποίηση σε επίπεδο γένους και είδους του παθογόνου που αναζητούμε)</vt:lpstr>
      <vt:lpstr>Εκλεκτικά θρεπτικά υποστρώματα για Listeria</vt:lpstr>
      <vt:lpstr>Θρεπτικό υπόστρωμα PALCAM</vt:lpstr>
      <vt:lpstr>Θρεπτικό υπόστρωμα PALCAM</vt:lpstr>
      <vt:lpstr>Oxford agar</vt:lpstr>
      <vt:lpstr>Χρωμογόνο εκλεκτικό θρεπτικό υπόστρωμα ALOA</vt:lpstr>
      <vt:lpstr>Πρωτόκολλο απομόνωσης – ταυτοποίησης  L. monocytogenes</vt:lpstr>
      <vt:lpstr>Βήμα 1ο: προεμπλουτισμός </vt:lpstr>
      <vt:lpstr>Προεμπλουτισμός</vt:lpstr>
      <vt:lpstr>Σκοπός προεμπλουτισμού</vt:lpstr>
      <vt:lpstr>Βήμα 2ο: εκλεκτικός εμπλουτισμός </vt:lpstr>
      <vt:lpstr>Εμπλουτισμός</vt:lpstr>
      <vt:lpstr>Σκοπός εκλεκτικού εμπλουτισμού</vt:lpstr>
      <vt:lpstr>Βήμα 3ο: ανάπτυξη σε στερεό υπόστρωμα </vt:lpstr>
      <vt:lpstr>επιφανειακή διασπορά</vt:lpstr>
      <vt:lpstr>Βήμα 4ο: επιβεβαίωση και ταυτοποίηση του υπο εξέταση μ/ο    </vt:lpstr>
      <vt:lpstr>με τη λήψη 5 πιθανών μεμονωμένων αποικιών</vt:lpstr>
      <vt:lpstr>μεμονωμένες αποικίες</vt:lpstr>
      <vt:lpstr>μεμονωμένες αποικίες</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Απομόνωση και αρίθμηση του Staphylococcus aureus</dc:title>
  <dc:creator>ΜΠΑΤΡΙΝΟΥ ΑΝΘΙΜΙΑ</dc:creator>
  <cp:lastModifiedBy>vrkyr</cp:lastModifiedBy>
  <cp:revision>40</cp:revision>
  <dcterms:created xsi:type="dcterms:W3CDTF">2012-11-04T18:11:24Z</dcterms:created>
  <dcterms:modified xsi:type="dcterms:W3CDTF">2021-02-16T11:43:16Z</dcterms:modified>
</cp:coreProperties>
</file>