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73" r:id="rId4"/>
    <p:sldId id="274" r:id="rId5"/>
    <p:sldId id="275" r:id="rId6"/>
    <p:sldId id="276" r:id="rId7"/>
    <p:sldId id="277" r:id="rId8"/>
    <p:sldId id="278" r:id="rId9"/>
    <p:sldId id="280" r:id="rId10"/>
    <p:sldId id="281" r:id="rId11"/>
    <p:sldId id="282" r:id="rId12"/>
    <p:sldId id="283" r:id="rId13"/>
    <p:sldId id="284" r:id="rId14"/>
    <p:sldId id="286" r:id="rId15"/>
    <p:sldId id="287" r:id="rId16"/>
    <p:sldId id="285"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C4A862-DEDA-8D29-2BEC-1DC61DB75FF5}"/>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3A7F45A5-41E9-64AD-9D6E-2F619AEF49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CAAA144F-9C95-6CE7-E153-FD430D4AEEF8}"/>
              </a:ext>
            </a:extLst>
          </p:cNvPr>
          <p:cNvSpPr>
            <a:spLocks noGrp="1"/>
          </p:cNvSpPr>
          <p:nvPr>
            <p:ph type="dt" sz="half" idx="10"/>
          </p:nvPr>
        </p:nvSpPr>
        <p:spPr/>
        <p:txBody>
          <a:bodyPr/>
          <a:lstStyle/>
          <a:p>
            <a:fld id="{FE5F6092-8454-4601-81A9-3A558F054706}" type="datetimeFigureOut">
              <a:rPr lang="el-GR" smtClean="0"/>
              <a:t>9/5/2023</a:t>
            </a:fld>
            <a:endParaRPr lang="el-GR"/>
          </a:p>
        </p:txBody>
      </p:sp>
      <p:sp>
        <p:nvSpPr>
          <p:cNvPr id="5" name="Θέση υποσέλιδου 4">
            <a:extLst>
              <a:ext uri="{FF2B5EF4-FFF2-40B4-BE49-F238E27FC236}">
                <a16:creationId xmlns:a16="http://schemas.microsoft.com/office/drawing/2014/main" id="{27967323-8AE4-ADBD-0253-EE266722AB2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7BF2C9B-C935-BAD9-C0A7-8D4369E3FFE6}"/>
              </a:ext>
            </a:extLst>
          </p:cNvPr>
          <p:cNvSpPr>
            <a:spLocks noGrp="1"/>
          </p:cNvSpPr>
          <p:nvPr>
            <p:ph type="sldNum" sz="quarter" idx="12"/>
          </p:nvPr>
        </p:nvSpPr>
        <p:spPr/>
        <p:txBody>
          <a:bodyPr/>
          <a:lstStyle/>
          <a:p>
            <a:fld id="{5B56D454-2BF2-4A9D-9BD9-C7595D6B2C94}" type="slidenum">
              <a:rPr lang="el-GR" smtClean="0"/>
              <a:t>‹#›</a:t>
            </a:fld>
            <a:endParaRPr lang="el-GR"/>
          </a:p>
        </p:txBody>
      </p:sp>
    </p:spTree>
    <p:extLst>
      <p:ext uri="{BB962C8B-B14F-4D97-AF65-F5344CB8AC3E}">
        <p14:creationId xmlns:p14="http://schemas.microsoft.com/office/powerpoint/2010/main" val="360853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9DEAF7-7898-94F4-A18C-103D18B77F0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9E0460F-B116-AD3B-D5CD-40D4417C0844}"/>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427DDAE-1AE7-11DE-07B1-B07F44ABBFDE}"/>
              </a:ext>
            </a:extLst>
          </p:cNvPr>
          <p:cNvSpPr>
            <a:spLocks noGrp="1"/>
          </p:cNvSpPr>
          <p:nvPr>
            <p:ph type="dt" sz="half" idx="10"/>
          </p:nvPr>
        </p:nvSpPr>
        <p:spPr/>
        <p:txBody>
          <a:bodyPr/>
          <a:lstStyle/>
          <a:p>
            <a:fld id="{FE5F6092-8454-4601-81A9-3A558F054706}" type="datetimeFigureOut">
              <a:rPr lang="el-GR" smtClean="0"/>
              <a:t>9/5/2023</a:t>
            </a:fld>
            <a:endParaRPr lang="el-GR"/>
          </a:p>
        </p:txBody>
      </p:sp>
      <p:sp>
        <p:nvSpPr>
          <p:cNvPr id="5" name="Θέση υποσέλιδου 4">
            <a:extLst>
              <a:ext uri="{FF2B5EF4-FFF2-40B4-BE49-F238E27FC236}">
                <a16:creationId xmlns:a16="http://schemas.microsoft.com/office/drawing/2014/main" id="{36E4360F-802E-0373-12F7-576C562D981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BA94094-9A07-58C9-3C58-9EDECF1823DB}"/>
              </a:ext>
            </a:extLst>
          </p:cNvPr>
          <p:cNvSpPr>
            <a:spLocks noGrp="1"/>
          </p:cNvSpPr>
          <p:nvPr>
            <p:ph type="sldNum" sz="quarter" idx="12"/>
          </p:nvPr>
        </p:nvSpPr>
        <p:spPr/>
        <p:txBody>
          <a:bodyPr/>
          <a:lstStyle/>
          <a:p>
            <a:fld id="{5B56D454-2BF2-4A9D-9BD9-C7595D6B2C94}" type="slidenum">
              <a:rPr lang="el-GR" smtClean="0"/>
              <a:t>‹#›</a:t>
            </a:fld>
            <a:endParaRPr lang="el-GR"/>
          </a:p>
        </p:txBody>
      </p:sp>
    </p:spTree>
    <p:extLst>
      <p:ext uri="{BB962C8B-B14F-4D97-AF65-F5344CB8AC3E}">
        <p14:creationId xmlns:p14="http://schemas.microsoft.com/office/powerpoint/2010/main" val="645658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51688626-581C-CD97-D48D-79C3298F2A3C}"/>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530554A-68B5-0E53-5599-A8FCFDC7673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B999E39-7708-1E87-ADDD-05E4CB924077}"/>
              </a:ext>
            </a:extLst>
          </p:cNvPr>
          <p:cNvSpPr>
            <a:spLocks noGrp="1"/>
          </p:cNvSpPr>
          <p:nvPr>
            <p:ph type="dt" sz="half" idx="10"/>
          </p:nvPr>
        </p:nvSpPr>
        <p:spPr/>
        <p:txBody>
          <a:bodyPr/>
          <a:lstStyle/>
          <a:p>
            <a:fld id="{FE5F6092-8454-4601-81A9-3A558F054706}" type="datetimeFigureOut">
              <a:rPr lang="el-GR" smtClean="0"/>
              <a:t>9/5/2023</a:t>
            </a:fld>
            <a:endParaRPr lang="el-GR"/>
          </a:p>
        </p:txBody>
      </p:sp>
      <p:sp>
        <p:nvSpPr>
          <p:cNvPr id="5" name="Θέση υποσέλιδου 4">
            <a:extLst>
              <a:ext uri="{FF2B5EF4-FFF2-40B4-BE49-F238E27FC236}">
                <a16:creationId xmlns:a16="http://schemas.microsoft.com/office/drawing/2014/main" id="{6537EA93-707A-169E-6140-52C015A3A32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6CA0002-A291-B05A-DF4D-97C93C412C00}"/>
              </a:ext>
            </a:extLst>
          </p:cNvPr>
          <p:cNvSpPr>
            <a:spLocks noGrp="1"/>
          </p:cNvSpPr>
          <p:nvPr>
            <p:ph type="sldNum" sz="quarter" idx="12"/>
          </p:nvPr>
        </p:nvSpPr>
        <p:spPr/>
        <p:txBody>
          <a:bodyPr/>
          <a:lstStyle/>
          <a:p>
            <a:fld id="{5B56D454-2BF2-4A9D-9BD9-C7595D6B2C94}" type="slidenum">
              <a:rPr lang="el-GR" smtClean="0"/>
              <a:t>‹#›</a:t>
            </a:fld>
            <a:endParaRPr lang="el-GR"/>
          </a:p>
        </p:txBody>
      </p:sp>
    </p:spTree>
    <p:extLst>
      <p:ext uri="{BB962C8B-B14F-4D97-AF65-F5344CB8AC3E}">
        <p14:creationId xmlns:p14="http://schemas.microsoft.com/office/powerpoint/2010/main" val="2228074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94E665-ECFD-B479-2EC5-CBC8F3D0481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50CD133-829E-DF2E-F4FE-BE32F8B92A4C}"/>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5EE9E82-C2F7-7052-5C14-5806F1490F83}"/>
              </a:ext>
            </a:extLst>
          </p:cNvPr>
          <p:cNvSpPr>
            <a:spLocks noGrp="1"/>
          </p:cNvSpPr>
          <p:nvPr>
            <p:ph type="dt" sz="half" idx="10"/>
          </p:nvPr>
        </p:nvSpPr>
        <p:spPr/>
        <p:txBody>
          <a:bodyPr/>
          <a:lstStyle/>
          <a:p>
            <a:fld id="{FE5F6092-8454-4601-81A9-3A558F054706}" type="datetimeFigureOut">
              <a:rPr lang="el-GR" smtClean="0"/>
              <a:t>9/5/2023</a:t>
            </a:fld>
            <a:endParaRPr lang="el-GR"/>
          </a:p>
        </p:txBody>
      </p:sp>
      <p:sp>
        <p:nvSpPr>
          <p:cNvPr id="5" name="Θέση υποσέλιδου 4">
            <a:extLst>
              <a:ext uri="{FF2B5EF4-FFF2-40B4-BE49-F238E27FC236}">
                <a16:creationId xmlns:a16="http://schemas.microsoft.com/office/drawing/2014/main" id="{8CF2DEF8-43B6-7D36-F483-347C3DCA59C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6B026FA-1353-253E-0C11-743F5360D59F}"/>
              </a:ext>
            </a:extLst>
          </p:cNvPr>
          <p:cNvSpPr>
            <a:spLocks noGrp="1"/>
          </p:cNvSpPr>
          <p:nvPr>
            <p:ph type="sldNum" sz="quarter" idx="12"/>
          </p:nvPr>
        </p:nvSpPr>
        <p:spPr/>
        <p:txBody>
          <a:bodyPr/>
          <a:lstStyle/>
          <a:p>
            <a:fld id="{5B56D454-2BF2-4A9D-9BD9-C7595D6B2C94}" type="slidenum">
              <a:rPr lang="el-GR" smtClean="0"/>
              <a:t>‹#›</a:t>
            </a:fld>
            <a:endParaRPr lang="el-GR"/>
          </a:p>
        </p:txBody>
      </p:sp>
    </p:spTree>
    <p:extLst>
      <p:ext uri="{BB962C8B-B14F-4D97-AF65-F5344CB8AC3E}">
        <p14:creationId xmlns:p14="http://schemas.microsoft.com/office/powerpoint/2010/main" val="2909523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80FF66-1003-FEAF-0F3C-DDC8C642AE1F}"/>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92AF7EE-5D91-CE6E-7DA2-1168308063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514481E7-3801-4060-D30D-4EBE96E7B9FC}"/>
              </a:ext>
            </a:extLst>
          </p:cNvPr>
          <p:cNvSpPr>
            <a:spLocks noGrp="1"/>
          </p:cNvSpPr>
          <p:nvPr>
            <p:ph type="dt" sz="half" idx="10"/>
          </p:nvPr>
        </p:nvSpPr>
        <p:spPr/>
        <p:txBody>
          <a:bodyPr/>
          <a:lstStyle/>
          <a:p>
            <a:fld id="{FE5F6092-8454-4601-81A9-3A558F054706}" type="datetimeFigureOut">
              <a:rPr lang="el-GR" smtClean="0"/>
              <a:t>9/5/2023</a:t>
            </a:fld>
            <a:endParaRPr lang="el-GR"/>
          </a:p>
        </p:txBody>
      </p:sp>
      <p:sp>
        <p:nvSpPr>
          <p:cNvPr id="5" name="Θέση υποσέλιδου 4">
            <a:extLst>
              <a:ext uri="{FF2B5EF4-FFF2-40B4-BE49-F238E27FC236}">
                <a16:creationId xmlns:a16="http://schemas.microsoft.com/office/drawing/2014/main" id="{D5262946-75B9-9650-786A-5BE12AB1819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84D0856-88E6-F836-100C-F48ED65E6318}"/>
              </a:ext>
            </a:extLst>
          </p:cNvPr>
          <p:cNvSpPr>
            <a:spLocks noGrp="1"/>
          </p:cNvSpPr>
          <p:nvPr>
            <p:ph type="sldNum" sz="quarter" idx="12"/>
          </p:nvPr>
        </p:nvSpPr>
        <p:spPr/>
        <p:txBody>
          <a:bodyPr/>
          <a:lstStyle/>
          <a:p>
            <a:fld id="{5B56D454-2BF2-4A9D-9BD9-C7595D6B2C94}" type="slidenum">
              <a:rPr lang="el-GR" smtClean="0"/>
              <a:t>‹#›</a:t>
            </a:fld>
            <a:endParaRPr lang="el-GR"/>
          </a:p>
        </p:txBody>
      </p:sp>
    </p:spTree>
    <p:extLst>
      <p:ext uri="{BB962C8B-B14F-4D97-AF65-F5344CB8AC3E}">
        <p14:creationId xmlns:p14="http://schemas.microsoft.com/office/powerpoint/2010/main" val="915224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0C170F-1EC5-4209-7423-9F15D3BAEFB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C2E1C2F-BAC8-FB84-1A3D-A4916768CD10}"/>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24CD76E6-FB26-C577-8FD1-29AF6FBDDD5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26579C2C-716E-6A43-774E-8363ACFCEB60}"/>
              </a:ext>
            </a:extLst>
          </p:cNvPr>
          <p:cNvSpPr>
            <a:spLocks noGrp="1"/>
          </p:cNvSpPr>
          <p:nvPr>
            <p:ph type="dt" sz="half" idx="10"/>
          </p:nvPr>
        </p:nvSpPr>
        <p:spPr/>
        <p:txBody>
          <a:bodyPr/>
          <a:lstStyle/>
          <a:p>
            <a:fld id="{FE5F6092-8454-4601-81A9-3A558F054706}" type="datetimeFigureOut">
              <a:rPr lang="el-GR" smtClean="0"/>
              <a:t>9/5/2023</a:t>
            </a:fld>
            <a:endParaRPr lang="el-GR"/>
          </a:p>
        </p:txBody>
      </p:sp>
      <p:sp>
        <p:nvSpPr>
          <p:cNvPr id="6" name="Θέση υποσέλιδου 5">
            <a:extLst>
              <a:ext uri="{FF2B5EF4-FFF2-40B4-BE49-F238E27FC236}">
                <a16:creationId xmlns:a16="http://schemas.microsoft.com/office/drawing/2014/main" id="{0BFD911F-3BBF-7FF3-4BA7-41EE22D2278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66FBA34-3689-B72C-30D3-CA07AB39833D}"/>
              </a:ext>
            </a:extLst>
          </p:cNvPr>
          <p:cNvSpPr>
            <a:spLocks noGrp="1"/>
          </p:cNvSpPr>
          <p:nvPr>
            <p:ph type="sldNum" sz="quarter" idx="12"/>
          </p:nvPr>
        </p:nvSpPr>
        <p:spPr/>
        <p:txBody>
          <a:bodyPr/>
          <a:lstStyle/>
          <a:p>
            <a:fld id="{5B56D454-2BF2-4A9D-9BD9-C7595D6B2C94}" type="slidenum">
              <a:rPr lang="el-GR" smtClean="0"/>
              <a:t>‹#›</a:t>
            </a:fld>
            <a:endParaRPr lang="el-GR"/>
          </a:p>
        </p:txBody>
      </p:sp>
    </p:spTree>
    <p:extLst>
      <p:ext uri="{BB962C8B-B14F-4D97-AF65-F5344CB8AC3E}">
        <p14:creationId xmlns:p14="http://schemas.microsoft.com/office/powerpoint/2010/main" val="1773142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3D5132-4E13-F687-4865-4B330EA8E8B9}"/>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26DA990-8611-C105-F11C-8420560072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418105A5-6E65-87DF-2C7D-240D8DB0FB2D}"/>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53418B8B-F182-BE0E-23F4-7AD91B9E28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B4F879EF-9649-2A0A-88C4-8DA530E8B6F0}"/>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A7B10F6C-EB28-1CF1-BD2E-05B4B97C7DCF}"/>
              </a:ext>
            </a:extLst>
          </p:cNvPr>
          <p:cNvSpPr>
            <a:spLocks noGrp="1"/>
          </p:cNvSpPr>
          <p:nvPr>
            <p:ph type="dt" sz="half" idx="10"/>
          </p:nvPr>
        </p:nvSpPr>
        <p:spPr/>
        <p:txBody>
          <a:bodyPr/>
          <a:lstStyle/>
          <a:p>
            <a:fld id="{FE5F6092-8454-4601-81A9-3A558F054706}" type="datetimeFigureOut">
              <a:rPr lang="el-GR" smtClean="0"/>
              <a:t>9/5/2023</a:t>
            </a:fld>
            <a:endParaRPr lang="el-GR"/>
          </a:p>
        </p:txBody>
      </p:sp>
      <p:sp>
        <p:nvSpPr>
          <p:cNvPr id="8" name="Θέση υποσέλιδου 7">
            <a:extLst>
              <a:ext uri="{FF2B5EF4-FFF2-40B4-BE49-F238E27FC236}">
                <a16:creationId xmlns:a16="http://schemas.microsoft.com/office/drawing/2014/main" id="{5E2BAB64-E80D-5E1F-9420-52A4A59499EF}"/>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AE52886B-F118-C66A-E47F-9D7618456B38}"/>
              </a:ext>
            </a:extLst>
          </p:cNvPr>
          <p:cNvSpPr>
            <a:spLocks noGrp="1"/>
          </p:cNvSpPr>
          <p:nvPr>
            <p:ph type="sldNum" sz="quarter" idx="12"/>
          </p:nvPr>
        </p:nvSpPr>
        <p:spPr/>
        <p:txBody>
          <a:bodyPr/>
          <a:lstStyle/>
          <a:p>
            <a:fld id="{5B56D454-2BF2-4A9D-9BD9-C7595D6B2C94}" type="slidenum">
              <a:rPr lang="el-GR" smtClean="0"/>
              <a:t>‹#›</a:t>
            </a:fld>
            <a:endParaRPr lang="el-GR"/>
          </a:p>
        </p:txBody>
      </p:sp>
    </p:spTree>
    <p:extLst>
      <p:ext uri="{BB962C8B-B14F-4D97-AF65-F5344CB8AC3E}">
        <p14:creationId xmlns:p14="http://schemas.microsoft.com/office/powerpoint/2010/main" val="4290098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3B516A-2E44-533F-A37E-6E775F9C563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1D2B6E9-6C43-A4FD-EA51-1CEBCCEB59C4}"/>
              </a:ext>
            </a:extLst>
          </p:cNvPr>
          <p:cNvSpPr>
            <a:spLocks noGrp="1"/>
          </p:cNvSpPr>
          <p:nvPr>
            <p:ph type="dt" sz="half" idx="10"/>
          </p:nvPr>
        </p:nvSpPr>
        <p:spPr/>
        <p:txBody>
          <a:bodyPr/>
          <a:lstStyle/>
          <a:p>
            <a:fld id="{FE5F6092-8454-4601-81A9-3A558F054706}" type="datetimeFigureOut">
              <a:rPr lang="el-GR" smtClean="0"/>
              <a:t>9/5/2023</a:t>
            </a:fld>
            <a:endParaRPr lang="el-GR"/>
          </a:p>
        </p:txBody>
      </p:sp>
      <p:sp>
        <p:nvSpPr>
          <p:cNvPr id="4" name="Θέση υποσέλιδου 3">
            <a:extLst>
              <a:ext uri="{FF2B5EF4-FFF2-40B4-BE49-F238E27FC236}">
                <a16:creationId xmlns:a16="http://schemas.microsoft.com/office/drawing/2014/main" id="{00D80490-9080-6406-F062-79FF53223AD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9245729D-EA4B-DC7D-616A-1357728A1515}"/>
              </a:ext>
            </a:extLst>
          </p:cNvPr>
          <p:cNvSpPr>
            <a:spLocks noGrp="1"/>
          </p:cNvSpPr>
          <p:nvPr>
            <p:ph type="sldNum" sz="quarter" idx="12"/>
          </p:nvPr>
        </p:nvSpPr>
        <p:spPr/>
        <p:txBody>
          <a:bodyPr/>
          <a:lstStyle/>
          <a:p>
            <a:fld id="{5B56D454-2BF2-4A9D-9BD9-C7595D6B2C94}" type="slidenum">
              <a:rPr lang="el-GR" smtClean="0"/>
              <a:t>‹#›</a:t>
            </a:fld>
            <a:endParaRPr lang="el-GR"/>
          </a:p>
        </p:txBody>
      </p:sp>
    </p:spTree>
    <p:extLst>
      <p:ext uri="{BB962C8B-B14F-4D97-AF65-F5344CB8AC3E}">
        <p14:creationId xmlns:p14="http://schemas.microsoft.com/office/powerpoint/2010/main" val="1963823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A52EB4BD-CFC5-DD49-0893-0BE4D8797130}"/>
              </a:ext>
            </a:extLst>
          </p:cNvPr>
          <p:cNvSpPr>
            <a:spLocks noGrp="1"/>
          </p:cNvSpPr>
          <p:nvPr>
            <p:ph type="dt" sz="half" idx="10"/>
          </p:nvPr>
        </p:nvSpPr>
        <p:spPr/>
        <p:txBody>
          <a:bodyPr/>
          <a:lstStyle/>
          <a:p>
            <a:fld id="{FE5F6092-8454-4601-81A9-3A558F054706}" type="datetimeFigureOut">
              <a:rPr lang="el-GR" smtClean="0"/>
              <a:t>9/5/2023</a:t>
            </a:fld>
            <a:endParaRPr lang="el-GR"/>
          </a:p>
        </p:txBody>
      </p:sp>
      <p:sp>
        <p:nvSpPr>
          <p:cNvPr id="3" name="Θέση υποσέλιδου 2">
            <a:extLst>
              <a:ext uri="{FF2B5EF4-FFF2-40B4-BE49-F238E27FC236}">
                <a16:creationId xmlns:a16="http://schemas.microsoft.com/office/drawing/2014/main" id="{D07AB7FE-4BDE-F0FF-3B57-544BF3D55EF3}"/>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015D058F-79DD-4C30-7532-BF3B738DD5DF}"/>
              </a:ext>
            </a:extLst>
          </p:cNvPr>
          <p:cNvSpPr>
            <a:spLocks noGrp="1"/>
          </p:cNvSpPr>
          <p:nvPr>
            <p:ph type="sldNum" sz="quarter" idx="12"/>
          </p:nvPr>
        </p:nvSpPr>
        <p:spPr/>
        <p:txBody>
          <a:bodyPr/>
          <a:lstStyle/>
          <a:p>
            <a:fld id="{5B56D454-2BF2-4A9D-9BD9-C7595D6B2C94}" type="slidenum">
              <a:rPr lang="el-GR" smtClean="0"/>
              <a:t>‹#›</a:t>
            </a:fld>
            <a:endParaRPr lang="el-GR"/>
          </a:p>
        </p:txBody>
      </p:sp>
    </p:spTree>
    <p:extLst>
      <p:ext uri="{BB962C8B-B14F-4D97-AF65-F5344CB8AC3E}">
        <p14:creationId xmlns:p14="http://schemas.microsoft.com/office/powerpoint/2010/main" val="2842155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779D4A-FECE-18B2-D623-56896E3C50C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5CD461E-51C7-071B-B106-84A69A3764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04B32015-E907-A42F-B25C-3814E6C25A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30F0192-8EF5-05D5-8FE5-E38893D20681}"/>
              </a:ext>
            </a:extLst>
          </p:cNvPr>
          <p:cNvSpPr>
            <a:spLocks noGrp="1"/>
          </p:cNvSpPr>
          <p:nvPr>
            <p:ph type="dt" sz="half" idx="10"/>
          </p:nvPr>
        </p:nvSpPr>
        <p:spPr/>
        <p:txBody>
          <a:bodyPr/>
          <a:lstStyle/>
          <a:p>
            <a:fld id="{FE5F6092-8454-4601-81A9-3A558F054706}" type="datetimeFigureOut">
              <a:rPr lang="el-GR" smtClean="0"/>
              <a:t>9/5/2023</a:t>
            </a:fld>
            <a:endParaRPr lang="el-GR"/>
          </a:p>
        </p:txBody>
      </p:sp>
      <p:sp>
        <p:nvSpPr>
          <p:cNvPr id="6" name="Θέση υποσέλιδου 5">
            <a:extLst>
              <a:ext uri="{FF2B5EF4-FFF2-40B4-BE49-F238E27FC236}">
                <a16:creationId xmlns:a16="http://schemas.microsoft.com/office/drawing/2014/main" id="{A1E35A8B-39FB-6901-A0FD-FF6D544DD57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DFBAB6F-D549-F0DA-C0E5-6101F9C65EAF}"/>
              </a:ext>
            </a:extLst>
          </p:cNvPr>
          <p:cNvSpPr>
            <a:spLocks noGrp="1"/>
          </p:cNvSpPr>
          <p:nvPr>
            <p:ph type="sldNum" sz="quarter" idx="12"/>
          </p:nvPr>
        </p:nvSpPr>
        <p:spPr/>
        <p:txBody>
          <a:bodyPr/>
          <a:lstStyle/>
          <a:p>
            <a:fld id="{5B56D454-2BF2-4A9D-9BD9-C7595D6B2C94}" type="slidenum">
              <a:rPr lang="el-GR" smtClean="0"/>
              <a:t>‹#›</a:t>
            </a:fld>
            <a:endParaRPr lang="el-GR"/>
          </a:p>
        </p:txBody>
      </p:sp>
    </p:spTree>
    <p:extLst>
      <p:ext uri="{BB962C8B-B14F-4D97-AF65-F5344CB8AC3E}">
        <p14:creationId xmlns:p14="http://schemas.microsoft.com/office/powerpoint/2010/main" val="1966940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59D0BA-6FB9-86E5-3DF6-2353D6EC554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CB27CA6B-FC82-ECA7-B5B5-5F15450DA2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706BFC58-31BB-B6F5-0992-0296B7C94C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747066B-9075-26C7-4242-B0915CB3A60D}"/>
              </a:ext>
            </a:extLst>
          </p:cNvPr>
          <p:cNvSpPr>
            <a:spLocks noGrp="1"/>
          </p:cNvSpPr>
          <p:nvPr>
            <p:ph type="dt" sz="half" idx="10"/>
          </p:nvPr>
        </p:nvSpPr>
        <p:spPr/>
        <p:txBody>
          <a:bodyPr/>
          <a:lstStyle/>
          <a:p>
            <a:fld id="{FE5F6092-8454-4601-81A9-3A558F054706}" type="datetimeFigureOut">
              <a:rPr lang="el-GR" smtClean="0"/>
              <a:t>9/5/2023</a:t>
            </a:fld>
            <a:endParaRPr lang="el-GR"/>
          </a:p>
        </p:txBody>
      </p:sp>
      <p:sp>
        <p:nvSpPr>
          <p:cNvPr id="6" name="Θέση υποσέλιδου 5">
            <a:extLst>
              <a:ext uri="{FF2B5EF4-FFF2-40B4-BE49-F238E27FC236}">
                <a16:creationId xmlns:a16="http://schemas.microsoft.com/office/drawing/2014/main" id="{93194D2E-9EF3-BB29-5BC0-EBF7225FBA7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5FB7DDC-C314-94E0-3FC4-AF3F5FA9CF9A}"/>
              </a:ext>
            </a:extLst>
          </p:cNvPr>
          <p:cNvSpPr>
            <a:spLocks noGrp="1"/>
          </p:cNvSpPr>
          <p:nvPr>
            <p:ph type="sldNum" sz="quarter" idx="12"/>
          </p:nvPr>
        </p:nvSpPr>
        <p:spPr/>
        <p:txBody>
          <a:bodyPr/>
          <a:lstStyle/>
          <a:p>
            <a:fld id="{5B56D454-2BF2-4A9D-9BD9-C7595D6B2C94}" type="slidenum">
              <a:rPr lang="el-GR" smtClean="0"/>
              <a:t>‹#›</a:t>
            </a:fld>
            <a:endParaRPr lang="el-GR"/>
          </a:p>
        </p:txBody>
      </p:sp>
    </p:spTree>
    <p:extLst>
      <p:ext uri="{BB962C8B-B14F-4D97-AF65-F5344CB8AC3E}">
        <p14:creationId xmlns:p14="http://schemas.microsoft.com/office/powerpoint/2010/main" val="2416854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E8F3DEA0-5384-E9AA-7AFA-C276B59466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1C8C9D3-B587-F469-CE42-CDD17D04C8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C115242-6F9B-842D-B8B9-26558F33A0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5F6092-8454-4601-81A9-3A558F054706}" type="datetimeFigureOut">
              <a:rPr lang="el-GR" smtClean="0"/>
              <a:t>9/5/2023</a:t>
            </a:fld>
            <a:endParaRPr lang="el-GR"/>
          </a:p>
        </p:txBody>
      </p:sp>
      <p:sp>
        <p:nvSpPr>
          <p:cNvPr id="5" name="Θέση υποσέλιδου 4">
            <a:extLst>
              <a:ext uri="{FF2B5EF4-FFF2-40B4-BE49-F238E27FC236}">
                <a16:creationId xmlns:a16="http://schemas.microsoft.com/office/drawing/2014/main" id="{F2C5A642-C8FC-0ECF-B1DB-50074E4134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3F9BF9C4-180B-A360-3CBD-518D0AD41C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56D454-2BF2-4A9D-9BD9-C7595D6B2C94}" type="slidenum">
              <a:rPr lang="el-GR" smtClean="0"/>
              <a:t>‹#›</a:t>
            </a:fld>
            <a:endParaRPr lang="el-GR"/>
          </a:p>
        </p:txBody>
      </p:sp>
    </p:spTree>
    <p:extLst>
      <p:ext uri="{BB962C8B-B14F-4D97-AF65-F5344CB8AC3E}">
        <p14:creationId xmlns:p14="http://schemas.microsoft.com/office/powerpoint/2010/main" val="1296566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65F6E0-4BBB-73F7-6FBA-73EAF84F3C88}"/>
              </a:ext>
            </a:extLst>
          </p:cNvPr>
          <p:cNvSpPr>
            <a:spLocks noGrp="1"/>
          </p:cNvSpPr>
          <p:nvPr>
            <p:ph type="ctrTitle"/>
          </p:nvPr>
        </p:nvSpPr>
        <p:spPr>
          <a:xfrm>
            <a:off x="838200" y="451381"/>
            <a:ext cx="10512552" cy="4066540"/>
          </a:xfrm>
        </p:spPr>
        <p:txBody>
          <a:bodyPr anchor="b">
            <a:normAutofit/>
          </a:bodyPr>
          <a:lstStyle/>
          <a:p>
            <a:pPr algn="l"/>
            <a:r>
              <a:rPr lang="el-GR" sz="6600" b="1">
                <a:effectLst>
                  <a:outerShdw blurRad="38100" dist="38100" dir="2700000" algn="tl">
                    <a:srgbClr val="000000">
                      <a:alpha val="43137"/>
                    </a:srgbClr>
                  </a:outerShdw>
                </a:effectLst>
                <a:latin typeface="Arial Nova Cond" panose="020B0506020202020204" pitchFamily="34" charset="0"/>
              </a:rPr>
              <a:t>Μεθοδολογία </a:t>
            </a:r>
            <a:br>
              <a:rPr lang="el-GR" sz="6600" b="1">
                <a:effectLst>
                  <a:outerShdw blurRad="38100" dist="38100" dir="2700000" algn="tl">
                    <a:srgbClr val="000000">
                      <a:alpha val="43137"/>
                    </a:srgbClr>
                  </a:outerShdw>
                </a:effectLst>
                <a:latin typeface="Arial Nova Cond" panose="020B0506020202020204" pitchFamily="34" charset="0"/>
              </a:rPr>
            </a:br>
            <a:r>
              <a:rPr lang="el-GR" sz="6600" b="1">
                <a:effectLst>
                  <a:outerShdw blurRad="38100" dist="38100" dir="2700000" algn="tl">
                    <a:srgbClr val="000000">
                      <a:alpha val="43137"/>
                    </a:srgbClr>
                  </a:outerShdw>
                </a:effectLst>
                <a:latin typeface="Arial Nova Cond" panose="020B0506020202020204" pitchFamily="34" charset="0"/>
              </a:rPr>
              <a:t>Κοινωνικής Εργασίας </a:t>
            </a:r>
            <a:br>
              <a:rPr lang="en-US" sz="6600" b="1" dirty="0">
                <a:effectLst>
                  <a:outerShdw blurRad="38100" dist="38100" dir="2700000" algn="tl">
                    <a:srgbClr val="000000">
                      <a:alpha val="43137"/>
                    </a:srgbClr>
                  </a:outerShdw>
                </a:effectLst>
                <a:latin typeface="Arial Nova Cond" panose="020B0506020202020204" pitchFamily="34" charset="0"/>
              </a:rPr>
            </a:br>
            <a:r>
              <a:rPr lang="el-GR" sz="6600" b="1" dirty="0">
                <a:effectLst>
                  <a:outerShdw blurRad="38100" dist="38100" dir="2700000" algn="tl">
                    <a:srgbClr val="000000">
                      <a:alpha val="43137"/>
                    </a:srgbClr>
                  </a:outerShdw>
                </a:effectLst>
                <a:latin typeface="Arial Nova Cond" panose="020B0506020202020204" pitchFamily="34" charset="0"/>
              </a:rPr>
              <a:t>με Ομάδες</a:t>
            </a:r>
            <a:endParaRPr lang="en-US" sz="6600" b="1" dirty="0">
              <a:effectLst>
                <a:outerShdw blurRad="38100" dist="38100" dir="2700000" algn="tl">
                  <a:srgbClr val="000000">
                    <a:alpha val="43137"/>
                  </a:srgbClr>
                </a:outerShdw>
              </a:effectLst>
              <a:latin typeface="Arial Nova Cond" panose="020B0506020202020204" pitchFamily="34" charset="0"/>
            </a:endParaRPr>
          </a:p>
        </p:txBody>
      </p:sp>
      <p:sp>
        <p:nvSpPr>
          <p:cNvPr id="3" name="Subtitle 2">
            <a:extLst>
              <a:ext uri="{FF2B5EF4-FFF2-40B4-BE49-F238E27FC236}">
                <a16:creationId xmlns:a16="http://schemas.microsoft.com/office/drawing/2014/main" id="{6B4EBE89-5F76-DF7D-E7C2-68BB7916CC50}"/>
              </a:ext>
            </a:extLst>
          </p:cNvPr>
          <p:cNvSpPr>
            <a:spLocks noGrp="1"/>
          </p:cNvSpPr>
          <p:nvPr>
            <p:ph type="subTitle" idx="1"/>
          </p:nvPr>
        </p:nvSpPr>
        <p:spPr>
          <a:xfrm>
            <a:off x="838199" y="4983276"/>
            <a:ext cx="10512552" cy="1126680"/>
          </a:xfrm>
        </p:spPr>
        <p:txBody>
          <a:bodyPr>
            <a:normAutofit/>
          </a:bodyPr>
          <a:lstStyle/>
          <a:p>
            <a:pPr algn="l"/>
            <a:r>
              <a:rPr lang="el-GR" b="1" cap="none">
                <a:latin typeface="Arial Nova Cond" panose="020B0506020202020204" pitchFamily="34" charset="0"/>
                <a:cs typeface="Arial" pitchFamily="34" charset="0"/>
              </a:rPr>
              <a:t>Δήμητρα Γιάννου, </a:t>
            </a:r>
            <a:r>
              <a:rPr lang="en-US" b="1" cap="none">
                <a:latin typeface="Arial Nova Cond" panose="020B0506020202020204" pitchFamily="34" charset="0"/>
                <a:cs typeface="Arial" pitchFamily="34" charset="0"/>
              </a:rPr>
              <a:t>Phd</a:t>
            </a:r>
            <a:r>
              <a:rPr lang="el-GR" b="1" cap="none">
                <a:latin typeface="Arial Nova Cond" panose="020B0506020202020204" pitchFamily="34" charset="0"/>
                <a:cs typeface="Arial" pitchFamily="34" charset="0"/>
              </a:rPr>
              <a:t>, </a:t>
            </a:r>
            <a:r>
              <a:rPr lang="en-US" b="1" cap="none">
                <a:latin typeface="Arial Nova Cond" panose="020B0506020202020204" pitchFamily="34" charset="0"/>
                <a:cs typeface="Arial" pitchFamily="34" charset="0"/>
              </a:rPr>
              <a:t>Mphil,</a:t>
            </a:r>
            <a:r>
              <a:rPr lang="el-GR" b="1" cap="none">
                <a:latin typeface="Arial Nova Cond" panose="020B0506020202020204" pitchFamily="34" charset="0"/>
                <a:cs typeface="Arial" pitchFamily="34" charset="0"/>
              </a:rPr>
              <a:t> </a:t>
            </a:r>
            <a:r>
              <a:rPr lang="en-US" b="1" cap="none">
                <a:latin typeface="Arial Nova Cond" panose="020B0506020202020204" pitchFamily="34" charset="0"/>
                <a:cs typeface="Arial" pitchFamily="34" charset="0"/>
              </a:rPr>
              <a:t>BA</a:t>
            </a:r>
          </a:p>
          <a:p>
            <a:pPr algn="l"/>
            <a:r>
              <a:rPr lang="el-GR" b="1" cap="none">
                <a:latin typeface="Arial Nova Cond" panose="020B0506020202020204" pitchFamily="34" charset="0"/>
                <a:cs typeface="Arial" pitchFamily="34" charset="0"/>
              </a:rPr>
              <a:t>Κοινωνική Λειτουργός</a:t>
            </a:r>
            <a:endParaRPr lang="en-US" b="1" cap="none">
              <a:latin typeface="Arial Nova Cond" panose="020B0506020202020204" pitchFamily="34" charset="0"/>
              <a:cs typeface="Arial" pitchFamily="34" charset="0"/>
            </a:endParaRPr>
          </a:p>
          <a:p>
            <a:pPr algn="l"/>
            <a:endParaRPr lang="en-US"/>
          </a:p>
        </p:txBody>
      </p:sp>
      <p:sp>
        <p:nvSpPr>
          <p:cNvPr id="35"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687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EB73C962-82B3-72E0-108D-B890A3434346}"/>
              </a:ext>
            </a:extLst>
          </p:cNvPr>
          <p:cNvSpPr>
            <a:spLocks noGrp="1"/>
          </p:cNvSpPr>
          <p:nvPr>
            <p:ph type="title"/>
          </p:nvPr>
        </p:nvSpPr>
        <p:spPr/>
        <p:txBody>
          <a:bodyPr/>
          <a:lstStyle/>
          <a:p>
            <a:pPr algn="ctr"/>
            <a:r>
              <a:rPr lang="el-GR" b="1" dirty="0">
                <a:latin typeface="Arial Nova Cond" panose="020B0506020202020204" pitchFamily="34" charset="0"/>
              </a:rPr>
              <a:t>Η έννοια της πρόληψης στην υγεία </a:t>
            </a:r>
          </a:p>
        </p:txBody>
      </p:sp>
      <p:sp>
        <p:nvSpPr>
          <p:cNvPr id="6" name="Θέση περιεχομένου 5">
            <a:extLst>
              <a:ext uri="{FF2B5EF4-FFF2-40B4-BE49-F238E27FC236}">
                <a16:creationId xmlns:a16="http://schemas.microsoft.com/office/drawing/2014/main" id="{98949CC2-D1FD-5162-1ECF-00CC8773C981}"/>
              </a:ext>
            </a:extLst>
          </p:cNvPr>
          <p:cNvSpPr>
            <a:spLocks noGrp="1"/>
          </p:cNvSpPr>
          <p:nvPr>
            <p:ph idx="1"/>
          </p:nvPr>
        </p:nvSpPr>
        <p:spPr>
          <a:xfrm>
            <a:off x="596348" y="1690688"/>
            <a:ext cx="10757452" cy="4802187"/>
          </a:xfrm>
        </p:spPr>
        <p:txBody>
          <a:bodyPr>
            <a:normAutofit/>
          </a:bodyPr>
          <a:lstStyle/>
          <a:p>
            <a:r>
              <a:rPr lang="el-GR" sz="2400" i="0" dirty="0">
                <a:solidFill>
                  <a:srgbClr val="202124"/>
                </a:solidFill>
                <a:effectLst/>
                <a:latin typeface="Arial Nova Cond" panose="020B0506020202020204" pitchFamily="34" charset="0"/>
                <a:cs typeface="Arial" panose="020B0604020202020204" pitchFamily="34" charset="0"/>
              </a:rPr>
              <a:t>Πρόληψη είναι οι παρεμβάσεις που έχουν ως σκοπό την εξάλειψη ,τη  μείωση των επιπτώσεων των ασθενειών και της αναπηρίας, ή άμα τίποτα από αυτά τα δύο δεν είναι εφικτά η καθυστέρηση της εξέλιξης της νόσου και της αναπηρίας. </a:t>
            </a:r>
            <a:endParaRPr lang="el-GR" sz="2400" dirty="0">
              <a:latin typeface="Arial Nova Cond" panose="020B0506020202020204" pitchFamily="34" charset="0"/>
              <a:cs typeface="Arial" panose="020B0604020202020204" pitchFamily="34" charset="0"/>
            </a:endParaRPr>
          </a:p>
          <a:p>
            <a:pPr algn="l"/>
            <a:r>
              <a:rPr lang="el-GR" sz="2400" i="0" u="none" strike="noStrike" baseline="0" dirty="0">
                <a:latin typeface="Arial Nova Cond" panose="020B0506020202020204" pitchFamily="34" charset="0"/>
                <a:cs typeface="Arial" panose="020B0604020202020204" pitchFamily="34" charset="0"/>
              </a:rPr>
              <a:t>Η απόκτηση βαθύτερης κατανόησης της προέλευσης των προβλημάτων υγείας και των ψυχικών διαταραχών</a:t>
            </a:r>
            <a:endParaRPr lang="en-US" sz="2400" i="0" u="none" strike="noStrike" baseline="0" dirty="0">
              <a:latin typeface="Arial Nova Cond" panose="020B0506020202020204" pitchFamily="34" charset="0"/>
              <a:cs typeface="Arial" panose="020B0604020202020204" pitchFamily="34" charset="0"/>
            </a:endParaRPr>
          </a:p>
          <a:p>
            <a:pPr algn="l"/>
            <a:r>
              <a:rPr lang="el-GR" sz="2400" dirty="0">
                <a:latin typeface="Arial Nova Cond" panose="020B0506020202020204" pitchFamily="34" charset="0"/>
                <a:cs typeface="Arial" panose="020B0604020202020204" pitchFamily="34" charset="0"/>
              </a:rPr>
              <a:t>Ο προσδιορισμός το ρίσκου, των προστατευτικών παραγόντων και των προστατευτικών διεργασιών που σχετίζονται με τα προβλήματα υγείας και τις ψυχικές διαταραχές </a:t>
            </a:r>
          </a:p>
          <a:p>
            <a:pPr algn="l"/>
            <a:r>
              <a:rPr lang="el-GR" sz="2400" i="0" u="none" strike="noStrike" baseline="0" dirty="0">
                <a:latin typeface="Arial Nova Cond" panose="020B0506020202020204" pitchFamily="34" charset="0"/>
                <a:cs typeface="Arial" panose="020B0604020202020204" pitchFamily="34" charset="0"/>
              </a:rPr>
              <a:t>Μετα</a:t>
            </a:r>
            <a:r>
              <a:rPr lang="el-GR" sz="2400" dirty="0">
                <a:latin typeface="Arial Nova Cond" panose="020B0506020202020204" pitchFamily="34" charset="0"/>
                <a:cs typeface="Arial" panose="020B0604020202020204" pitchFamily="34" charset="0"/>
              </a:rPr>
              <a:t>φράζοντας την γνώση σχετικά με τις ρίζες των προβλημάτων και των διαταραχών σε παρεμβάσεις που μπορούν να αξιολογηθούν και αν είναι αποτελεσματικές να προωθηθούν στο ευρύ κοινό. </a:t>
            </a:r>
            <a:endParaRPr lang="el-GR" sz="3600" dirty="0">
              <a:latin typeface="Arial Nova Cond" panose="020B0506020202020204" pitchFamily="34" charset="0"/>
              <a:cs typeface="Arial" panose="020B0604020202020204" pitchFamily="34" charset="0"/>
            </a:endParaRPr>
          </a:p>
        </p:txBody>
      </p:sp>
    </p:spTree>
    <p:extLst>
      <p:ext uri="{BB962C8B-B14F-4D97-AF65-F5344CB8AC3E}">
        <p14:creationId xmlns:p14="http://schemas.microsoft.com/office/powerpoint/2010/main" val="3403231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16D6B7-2462-B4E2-EE85-53A7ABD1ADFB}"/>
              </a:ext>
            </a:extLst>
          </p:cNvPr>
          <p:cNvSpPr>
            <a:spLocks noGrp="1"/>
          </p:cNvSpPr>
          <p:nvPr>
            <p:ph type="title"/>
          </p:nvPr>
        </p:nvSpPr>
        <p:spPr/>
        <p:txBody>
          <a:bodyPr/>
          <a:lstStyle/>
          <a:p>
            <a:pPr algn="ctr"/>
            <a:r>
              <a:rPr lang="el-GR" b="1" dirty="0">
                <a:latin typeface="Arial Nova Cond" panose="020B0506020202020204" pitchFamily="34" charset="0"/>
              </a:rPr>
              <a:t>1. Προσδιορίζοντας τον στόχο της ομάδας πρόληψης </a:t>
            </a:r>
          </a:p>
        </p:txBody>
      </p:sp>
      <p:sp>
        <p:nvSpPr>
          <p:cNvPr id="3" name="Θέση περιεχομένου 2">
            <a:extLst>
              <a:ext uri="{FF2B5EF4-FFF2-40B4-BE49-F238E27FC236}">
                <a16:creationId xmlns:a16="http://schemas.microsoft.com/office/drawing/2014/main" id="{4739BA62-7765-B641-0BF2-975F4A27AAA9}"/>
              </a:ext>
            </a:extLst>
          </p:cNvPr>
          <p:cNvSpPr>
            <a:spLocks noGrp="1"/>
          </p:cNvSpPr>
          <p:nvPr>
            <p:ph idx="1"/>
          </p:nvPr>
        </p:nvSpPr>
        <p:spPr/>
        <p:txBody>
          <a:bodyPr>
            <a:normAutofit/>
          </a:bodyPr>
          <a:lstStyle/>
          <a:p>
            <a:pPr marL="0" indent="0" algn="just">
              <a:lnSpc>
                <a:spcPct val="110000"/>
              </a:lnSpc>
              <a:buNone/>
            </a:pPr>
            <a:r>
              <a:rPr lang="el-GR" sz="1800" dirty="0">
                <a:latin typeface="Arial Nova Cond" panose="020B0506020202020204" pitchFamily="34" charset="0"/>
              </a:rPr>
              <a:t>Ο στόχος της πρόληψης θα πρέπει να είναι πολύ ξεκάθαρος. Με την έννοια </a:t>
            </a:r>
            <a:r>
              <a:rPr lang="el-GR" sz="1800" b="1" dirty="0">
                <a:latin typeface="Arial Nova Cond" panose="020B0506020202020204" pitchFamily="34" charset="0"/>
              </a:rPr>
              <a:t>στόχος</a:t>
            </a:r>
            <a:r>
              <a:rPr lang="el-GR" sz="1800" dirty="0">
                <a:latin typeface="Arial Nova Cond" panose="020B0506020202020204" pitchFamily="34" charset="0"/>
              </a:rPr>
              <a:t> αναφερόμαστε στο συγκεκριμένο πρόβλημα ή διαταραχή που θέλουμε να αντιμετωπίσουμε, όπως επίσης και στον πληθυσμό που βρίσκεται σε ρίσκο.  Οι ομάδες πρόληψης εστιάζουν σε διάφορα προβλήματα και πληθυσμούς όπως για παράδειγμα</a:t>
            </a:r>
            <a:r>
              <a:rPr lang="en-US" sz="1800" dirty="0">
                <a:latin typeface="Arial Nova Cond" panose="020B0506020202020204" pitchFamily="34" charset="0"/>
              </a:rPr>
              <a:t>: </a:t>
            </a:r>
            <a:r>
              <a:rPr lang="el-GR" sz="1800" dirty="0">
                <a:latin typeface="Arial Nova Cond" panose="020B0506020202020204" pitchFamily="34" charset="0"/>
              </a:rPr>
              <a:t>η πρόληψη προβλημάτων συμπεριφοράς στα παιδιά, η πρόληψη χρήσης ουσιών στους έφηβους, η πρόληψη σεξουαλικώς μεταδιδόμενων νοσημάτων στους έφηβους κλπ.</a:t>
            </a:r>
            <a:r>
              <a:rPr lang="en-US" sz="1800" dirty="0">
                <a:latin typeface="Arial Nova Cond" panose="020B0506020202020204" pitchFamily="34" charset="0"/>
              </a:rPr>
              <a:t> </a:t>
            </a:r>
            <a:r>
              <a:rPr lang="el-GR" sz="1800" dirty="0">
                <a:latin typeface="Arial Nova Cond" panose="020B0506020202020204" pitchFamily="34" charset="0"/>
              </a:rPr>
              <a:t>Παρόλο που μια ομάδα πρόληψης απαιτείται να εστιάζει σε ένα πρόβλημα, αυτό δεν σημαίνει ότι δεν μπορεί να χρησιμοποιεί την προσέγγιση των δυνατών σημείων. Οι στρατηγικές που εστιάζουν στα δυνατά σημεία και την ενδυνάμωση είναι χαρακτηριστικά πολλών ομάδων πρόληψης. </a:t>
            </a:r>
          </a:p>
        </p:txBody>
      </p:sp>
    </p:spTree>
    <p:extLst>
      <p:ext uri="{BB962C8B-B14F-4D97-AF65-F5344CB8AC3E}">
        <p14:creationId xmlns:p14="http://schemas.microsoft.com/office/powerpoint/2010/main" val="755390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D287A4-FF74-EEAC-1C49-B20612EAA8F3}"/>
              </a:ext>
            </a:extLst>
          </p:cNvPr>
          <p:cNvSpPr>
            <a:spLocks noGrp="1"/>
          </p:cNvSpPr>
          <p:nvPr>
            <p:ph type="title"/>
          </p:nvPr>
        </p:nvSpPr>
        <p:spPr/>
        <p:txBody>
          <a:bodyPr/>
          <a:lstStyle/>
          <a:p>
            <a:pPr algn="ctr"/>
            <a:r>
              <a:rPr lang="el-GR" b="1" dirty="0">
                <a:latin typeface="Arial Nova Cond" panose="020B0506020202020204" pitchFamily="34" charset="0"/>
              </a:rPr>
              <a:t>2. Κατανοώντας το ρίσκο και την προστασία </a:t>
            </a:r>
          </a:p>
        </p:txBody>
      </p:sp>
      <p:sp>
        <p:nvSpPr>
          <p:cNvPr id="3" name="Θέση περιεχομένου 2">
            <a:extLst>
              <a:ext uri="{FF2B5EF4-FFF2-40B4-BE49-F238E27FC236}">
                <a16:creationId xmlns:a16="http://schemas.microsoft.com/office/drawing/2014/main" id="{6CFB9DAC-2BB0-210B-DB89-244C2057D4CF}"/>
              </a:ext>
            </a:extLst>
          </p:cNvPr>
          <p:cNvSpPr>
            <a:spLocks noGrp="1"/>
          </p:cNvSpPr>
          <p:nvPr>
            <p:ph idx="1"/>
          </p:nvPr>
        </p:nvSpPr>
        <p:spPr/>
        <p:txBody>
          <a:bodyPr>
            <a:normAutofit/>
          </a:bodyPr>
          <a:lstStyle/>
          <a:p>
            <a:pPr marL="0" indent="0" algn="just">
              <a:lnSpc>
                <a:spcPct val="100000"/>
              </a:lnSpc>
              <a:buNone/>
            </a:pPr>
            <a:r>
              <a:rPr lang="el-GR" sz="1800" dirty="0">
                <a:effectLst/>
                <a:latin typeface="Arial Nova Cond" panose="020B0506020202020204" pitchFamily="34" charset="0"/>
                <a:ea typeface="Calibri" panose="020F0502020204030204" pitchFamily="34" charset="0"/>
                <a:cs typeface="Sabon-Roman"/>
              </a:rPr>
              <a:t>Για μια αποτελεσματική παρέμβαση πρόληψης χρειάζεται να έχουμε γνώση βασισμένη στην έρευνα που να καταδεικνύει τον συσχετισμό με τους παράγοντες που δημιουργούν ένα πρόβλημα και τις συνέπειες του. Οι παράγοντες που σχετίζονται με θετικά αποτελέσματα λέγονται </a:t>
            </a:r>
            <a:r>
              <a:rPr lang="el-GR" sz="1800" b="1" dirty="0">
                <a:effectLst/>
                <a:latin typeface="Arial Nova Cond" panose="020B0506020202020204" pitchFamily="34" charset="0"/>
                <a:ea typeface="Calibri" panose="020F0502020204030204" pitchFamily="34" charset="0"/>
                <a:cs typeface="Sabon-Roman"/>
              </a:rPr>
              <a:t>προστατευτικοί παράγοντες (</a:t>
            </a:r>
            <a:r>
              <a:rPr lang="en-US" sz="1800" b="1" dirty="0">
                <a:effectLst/>
                <a:latin typeface="Arial Nova Cond" panose="020B0506020202020204" pitchFamily="34" charset="0"/>
                <a:ea typeface="Calibri" panose="020F0502020204030204" pitchFamily="34" charset="0"/>
                <a:cs typeface="Sabon-Roman"/>
              </a:rPr>
              <a:t>protective factors</a:t>
            </a:r>
            <a:r>
              <a:rPr lang="el-GR" sz="1800" b="1" dirty="0">
                <a:effectLst/>
                <a:latin typeface="Arial Nova Cond" panose="020B0506020202020204" pitchFamily="34" charset="0"/>
                <a:ea typeface="Calibri" panose="020F0502020204030204" pitchFamily="34" charset="0"/>
                <a:cs typeface="Sabon-Roman"/>
              </a:rPr>
              <a:t>) </a:t>
            </a:r>
            <a:r>
              <a:rPr lang="el-GR" sz="1800" dirty="0">
                <a:effectLst/>
                <a:latin typeface="Arial Nova Cond" panose="020B0506020202020204" pitchFamily="34" charset="0"/>
                <a:ea typeface="Calibri" panose="020F0502020204030204" pitchFamily="34" charset="0"/>
                <a:cs typeface="Sabon-Roman"/>
              </a:rPr>
              <a:t>, ενώ οι παράγοντες που σχετίζονται με τα αρνητικά αποτελέσματα λέγονται </a:t>
            </a:r>
            <a:r>
              <a:rPr lang="el-GR" sz="1800" b="1" dirty="0">
                <a:effectLst/>
                <a:latin typeface="Arial Nova Cond" panose="020B0506020202020204" pitchFamily="34" charset="0"/>
                <a:ea typeface="Calibri" panose="020F0502020204030204" pitchFamily="34" charset="0"/>
                <a:cs typeface="Sabon-Roman"/>
              </a:rPr>
              <a:t>παράγοντες ρίσκου (</a:t>
            </a:r>
            <a:r>
              <a:rPr lang="en-US" sz="1800" b="1" dirty="0">
                <a:effectLst/>
                <a:latin typeface="Arial Nova Cond" panose="020B0506020202020204" pitchFamily="34" charset="0"/>
                <a:ea typeface="Calibri" panose="020F0502020204030204" pitchFamily="34" charset="0"/>
                <a:cs typeface="Sabon-Roman"/>
              </a:rPr>
              <a:t>risk factors</a:t>
            </a:r>
            <a:r>
              <a:rPr lang="el-GR" sz="1800" b="1" dirty="0">
                <a:effectLst/>
                <a:latin typeface="Arial Nova Cond" panose="020B0506020202020204" pitchFamily="34" charset="0"/>
                <a:ea typeface="Calibri" panose="020F0502020204030204" pitchFamily="34" charset="0"/>
                <a:cs typeface="Sabon-Roman"/>
              </a:rPr>
              <a:t>). </a:t>
            </a:r>
            <a:r>
              <a:rPr lang="el-GR" sz="1800" dirty="0">
                <a:effectLst/>
                <a:latin typeface="Arial Nova Cond" panose="020B0506020202020204" pitchFamily="34" charset="0"/>
                <a:ea typeface="Calibri" panose="020F0502020204030204" pitchFamily="34" charset="0"/>
                <a:cs typeface="Sabon-Roman"/>
              </a:rPr>
              <a:t>Άλλα μέσα που μπορούν να αξιοποιηθούν για την κατανόηση των παραγόντων που αυξάνουν το ρίσκο και των προστατευτικών παραγόντων για ένα πρόβλημα είναι η επιτόπια έρευνα στο περιβάλλον που δρα ο πληθυσμός στόχου και οι πληροφορίες που μπορούν να αξιοποιηθούν μέσα από εστιασμένες ομάδες (</a:t>
            </a:r>
            <a:r>
              <a:rPr lang="en-US" sz="1800" dirty="0">
                <a:effectLst/>
                <a:latin typeface="Arial Nova Cond" panose="020B0506020202020204" pitchFamily="34" charset="0"/>
                <a:ea typeface="Calibri" panose="020F0502020204030204" pitchFamily="34" charset="0"/>
                <a:cs typeface="Sabon-Roman"/>
              </a:rPr>
              <a:t>focus groups) </a:t>
            </a:r>
            <a:r>
              <a:rPr lang="el-GR" sz="1800" dirty="0">
                <a:effectLst/>
                <a:latin typeface="Arial Nova Cond" panose="020B0506020202020204" pitchFamily="34" charset="0"/>
                <a:ea typeface="Calibri" panose="020F0502020204030204" pitchFamily="34" charset="0"/>
                <a:cs typeface="Sabon-Roman"/>
              </a:rPr>
              <a:t>ή ατομικές συνεντεύξεις. </a:t>
            </a:r>
            <a:r>
              <a:rPr lang="el-GR" sz="1800" dirty="0">
                <a:latin typeface="Arial Nova Cond" panose="020B0506020202020204" pitchFamily="34" charset="0"/>
                <a:ea typeface="Calibri" panose="020F0502020204030204" pitchFamily="34" charset="0"/>
                <a:cs typeface="Sabon-Roman"/>
              </a:rPr>
              <a:t>Βέβαια, όσοι δημιουργούν ομάδες πρόληψης θα πρέπει επίσης να έχουν στο μυαλό τους ότι μπορεί τα ερευνητικά δεδομένα να μας δείχνουν κάποια πράγματα τα οποία μπορεί να ισχύουν γενικά για έναν πληθυσμό, όμως αυτά τα δεδομένα να μην ισχύουν σε εξατομικευμένες περιπτώσεις, οπότε θα πρέπει να υπάρχει μια σχετική επιφύλαξη στο κατά πόσο τα δεδομένα αυτά έχουν νόημα για όλα τα άτομα ή οικογένειες ανεξαιρέτως. </a:t>
            </a:r>
            <a:endParaRPr lang="el-GR" sz="1800" dirty="0">
              <a:effectLst/>
              <a:latin typeface="Arial Nova Light" panose="020B03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4929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5D5278-EDFD-541D-DDD8-A72496253C5A}"/>
              </a:ext>
            </a:extLst>
          </p:cNvPr>
          <p:cNvSpPr>
            <a:spLocks noGrp="1"/>
          </p:cNvSpPr>
          <p:nvPr>
            <p:ph type="title"/>
          </p:nvPr>
        </p:nvSpPr>
        <p:spPr/>
        <p:txBody>
          <a:bodyPr/>
          <a:lstStyle/>
          <a:p>
            <a:pPr algn="ctr"/>
            <a:r>
              <a:rPr lang="el-GR" b="1" dirty="0">
                <a:latin typeface="Arial Nova Cond" panose="020B0506020202020204" pitchFamily="34" charset="0"/>
              </a:rPr>
              <a:t>3. Μειώνοντας το ρίσκο και οικοδομώντας την προστασία </a:t>
            </a:r>
          </a:p>
        </p:txBody>
      </p:sp>
      <p:sp>
        <p:nvSpPr>
          <p:cNvPr id="3" name="Θέση περιεχομένου 2">
            <a:extLst>
              <a:ext uri="{FF2B5EF4-FFF2-40B4-BE49-F238E27FC236}">
                <a16:creationId xmlns:a16="http://schemas.microsoft.com/office/drawing/2014/main" id="{61B0EF25-08A8-56BE-D669-5EC95E522021}"/>
              </a:ext>
            </a:extLst>
          </p:cNvPr>
          <p:cNvSpPr>
            <a:spLocks noGrp="1"/>
          </p:cNvSpPr>
          <p:nvPr>
            <p:ph idx="1"/>
          </p:nvPr>
        </p:nvSpPr>
        <p:spPr/>
        <p:txBody>
          <a:bodyPr>
            <a:normAutofit/>
          </a:bodyPr>
          <a:lstStyle/>
          <a:p>
            <a:pPr marL="0" indent="0" algn="just">
              <a:lnSpc>
                <a:spcPct val="120000"/>
              </a:lnSpc>
              <a:buNone/>
            </a:pPr>
            <a:r>
              <a:rPr lang="el-GR" sz="1800" b="0" i="0" u="none" strike="noStrike" baseline="0" dirty="0">
                <a:latin typeface="Arial Nova Cond" panose="020B0506020202020204" pitchFamily="34" charset="0"/>
              </a:rPr>
              <a:t>Οι επαγγελματίες σε συνεργασία με τον πληθυσμό που ενδιαφέρεται πάνω στο συγκεκριμένο πρόβλημα που αφορά η ομάδα πρόληψης, αναπτύσσουν παρεμβάσεις που στοχεύουν στην μείωση του ρίσκου και στην προώθηση των προστατευτικών παραγόντων. Για παράδειγμα, ερευνητικά δεδομένα αποδεικνύουν την σχέση μεταξύ της αυστηρής άσκησης γονεϊκότητας (παράγοντας ρίσκου)  και της επιθετικότητας στα παιδιά (αποτέλεσμα). </a:t>
            </a:r>
            <a:r>
              <a:rPr lang="el-GR" sz="1800" dirty="0">
                <a:latin typeface="Arial Nova Cond" panose="020B0506020202020204" pitchFamily="34" charset="0"/>
              </a:rPr>
              <a:t>Άλλοι </a:t>
            </a:r>
            <a:r>
              <a:rPr lang="el-GR" sz="1800" b="0" i="0" u="none" strike="noStrike" baseline="0" dirty="0">
                <a:latin typeface="Arial Nova Cond" panose="020B0506020202020204" pitchFamily="34" charset="0"/>
              </a:rPr>
              <a:t> ατομικοί, οικογενειακοί και περιβαλλοντικοί παράγοντες μπορεί επίσης να συμβάλλουν στην ανάπτυξη διεργασιών που αυξάνουν το ρίσκο. Όταν ο γονιός επιβάλλει στην οικογένεια έναν σκληρό και επιθετικό τρόπο για την επίλυση προβλημάτων, τότε αυτό αυξάνει την πιθανότητα για ένα παιδί να αποτύχει να μάθει εναλλακτικούς μη επιθετικούς τρόπους επίλυσης συγκρούσεων και προβλημάτων και να έχει πιο επιθετική συμπεριφορά. Πολλές έρευνες καταλήγουν ότι η σκληρή άσκηση γονεϊκότητας παίζει κεντρικό ρόλο στην αύξηση του ρίσκου για ανάπτυξη διαταραχών συμπεριφοράς, σχολική αποτυχία και παραβατικότητα. Βασιζόμενοι </a:t>
            </a:r>
            <a:r>
              <a:rPr lang="el-GR" sz="1800" b="0" i="0" u="none" strike="noStrike" baseline="0" dirty="0" err="1">
                <a:latin typeface="Arial Nova Cond" panose="020B0506020202020204" pitchFamily="34" charset="0"/>
              </a:rPr>
              <a:t>σ’αυτά</a:t>
            </a:r>
            <a:r>
              <a:rPr lang="el-GR" sz="1800" b="0" i="0" u="none" strike="noStrike" baseline="0" dirty="0">
                <a:latin typeface="Arial Nova Cond" panose="020B0506020202020204" pitchFamily="34" charset="0"/>
              </a:rPr>
              <a:t> τα ερευνητικά δεδομένα επαγγελματίες και ερευνητές έχουν αναπτύξει και δοκιμάσει παρεμβάσεις πρόληψης που δίνουν έμφαση στην οικοδόμηση </a:t>
            </a:r>
            <a:r>
              <a:rPr lang="el-GR" sz="1800" b="0" i="0" u="none" strike="noStrike" baseline="0" dirty="0" err="1">
                <a:latin typeface="Arial Nova Cond" panose="020B0506020202020204" pitchFamily="34" charset="0"/>
              </a:rPr>
              <a:t>γονεϊκών</a:t>
            </a:r>
            <a:r>
              <a:rPr lang="el-GR" sz="1800" b="0" i="0" u="none" strike="noStrike" baseline="0" dirty="0">
                <a:latin typeface="Arial Nova Cond" panose="020B0506020202020204" pitchFamily="34" charset="0"/>
              </a:rPr>
              <a:t> δεξιοτήτων έτσι ώστε να μειωθεί το ρίσκο της επιθετικής γονεϊκότητας. Μερικές από αυτές τις παρεμβάσεις, αν όχι όλες, περιλαμβάνουν την λειτουργία ομάδων γονέων. </a:t>
            </a:r>
            <a:endParaRPr lang="el-GR" dirty="0"/>
          </a:p>
        </p:txBody>
      </p:sp>
    </p:spTree>
    <p:extLst>
      <p:ext uri="{BB962C8B-B14F-4D97-AF65-F5344CB8AC3E}">
        <p14:creationId xmlns:p14="http://schemas.microsoft.com/office/powerpoint/2010/main" val="3478909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8EC5E0-5858-6340-7FAB-954863F70DC6}"/>
              </a:ext>
            </a:extLst>
          </p:cNvPr>
          <p:cNvSpPr>
            <a:spLocks noGrp="1"/>
          </p:cNvSpPr>
          <p:nvPr>
            <p:ph type="title"/>
          </p:nvPr>
        </p:nvSpPr>
        <p:spPr/>
        <p:txBody>
          <a:bodyPr/>
          <a:lstStyle/>
          <a:p>
            <a:pPr algn="ctr"/>
            <a:r>
              <a:rPr lang="el-GR" b="1" dirty="0">
                <a:latin typeface="Arial Nova Cond" panose="020B0506020202020204" pitchFamily="34" charset="0"/>
              </a:rPr>
              <a:t>4. Αξιολογώντας την αποτελεσματικότητα της πρόληψης </a:t>
            </a:r>
          </a:p>
        </p:txBody>
      </p:sp>
      <p:sp>
        <p:nvSpPr>
          <p:cNvPr id="3" name="Θέση περιεχομένου 2">
            <a:extLst>
              <a:ext uri="{FF2B5EF4-FFF2-40B4-BE49-F238E27FC236}">
                <a16:creationId xmlns:a16="http://schemas.microsoft.com/office/drawing/2014/main" id="{2BB3D4C3-C105-5AF4-3774-FEC5760C4000}"/>
              </a:ext>
            </a:extLst>
          </p:cNvPr>
          <p:cNvSpPr>
            <a:spLocks noGrp="1"/>
          </p:cNvSpPr>
          <p:nvPr>
            <p:ph idx="1"/>
          </p:nvPr>
        </p:nvSpPr>
        <p:spPr/>
        <p:txBody>
          <a:bodyPr>
            <a:normAutofit/>
          </a:bodyPr>
          <a:lstStyle/>
          <a:p>
            <a:pPr marL="0" indent="0" algn="just">
              <a:lnSpc>
                <a:spcPct val="120000"/>
              </a:lnSpc>
              <a:buNone/>
            </a:pPr>
            <a:r>
              <a:rPr lang="el-GR" sz="2000" b="0" i="0" u="none" strike="noStrike" baseline="0" dirty="0">
                <a:latin typeface="Arial Nova Cond" panose="020B0506020202020204" pitchFamily="34" charset="0"/>
              </a:rPr>
              <a:t>Ένα πρόγραμμα πρόληψης πρέπει να εμπεριέχει οπωσδήποτε και την αξιολόγηση της αποτελεσματικότητας των παρεμβάσεων πρόληψης. Η αξιολόγηση θα πρέπει να είναι προσεκτική στο να μπορεί να διακρίνει και τις πιθανές διαφορές ως προς το επίπεδο της αποτελεσματικότητας στον πληθυσμό και στις διάφορες </a:t>
            </a:r>
            <a:r>
              <a:rPr lang="el-GR" sz="2000" b="0" i="0" u="none" strike="noStrike" baseline="0" dirty="0" err="1">
                <a:latin typeface="Arial Nova Cond" panose="020B0506020202020204" pitchFamily="34" charset="0"/>
              </a:rPr>
              <a:t>υπο</a:t>
            </a:r>
            <a:r>
              <a:rPr lang="el-GR" sz="2000" b="0" i="0" u="none" strike="noStrike" baseline="0" dirty="0">
                <a:latin typeface="Arial Nova Cond" panose="020B0506020202020204" pitchFamily="34" charset="0"/>
              </a:rPr>
              <a:t>-ομάδες σύμφωνα με την ηλικία, το φύλο, ή άλλα πολιτισμικά στοιχεία ή παράγοντες που έχουν να κάνουν με το περιβάλλον (γεωγραφικό ή κοινωνικό) όπου το πρόγραμμα πρόληψης εφαρμόζεται. Για παράδειγμα, μια συγκεκριμένη παρέμβαση πρόληψης μπορεί να είναι πιο αποτελεσματική σε χαμηλά </a:t>
            </a:r>
            <a:r>
              <a:rPr lang="el-GR" sz="2000" b="0" i="0" u="none" strike="noStrike" baseline="0" dirty="0" err="1">
                <a:latin typeface="Arial Nova Cond" panose="020B0506020202020204" pitchFamily="34" charset="0"/>
              </a:rPr>
              <a:t>κοινωνικο</a:t>
            </a:r>
            <a:r>
              <a:rPr lang="el-GR" sz="2000" b="0" i="0" u="none" strike="noStrike" baseline="0" dirty="0">
                <a:latin typeface="Arial Nova Cond" panose="020B0506020202020204" pitchFamily="34" charset="0"/>
              </a:rPr>
              <a:t>-οικονομικά στρώματα και λιγότερο αποτελεσματική στην μεσαία τάξη. </a:t>
            </a:r>
            <a:endParaRPr lang="el-GR" sz="2000" b="0" i="0" u="none" strike="noStrike" baseline="0" dirty="0">
              <a:latin typeface="Sabon-Roman"/>
            </a:endParaRPr>
          </a:p>
          <a:p>
            <a:pPr marL="0" indent="0" algn="l">
              <a:buNone/>
            </a:pPr>
            <a:r>
              <a:rPr lang="en-US" sz="1800" b="0" i="0" u="none" strike="noStrike" baseline="0" dirty="0">
                <a:latin typeface="Sabon-Roman"/>
              </a:rPr>
              <a:t> </a:t>
            </a:r>
            <a:endParaRPr lang="el-GR" dirty="0"/>
          </a:p>
        </p:txBody>
      </p:sp>
    </p:spTree>
    <p:extLst>
      <p:ext uri="{BB962C8B-B14F-4D97-AF65-F5344CB8AC3E}">
        <p14:creationId xmlns:p14="http://schemas.microsoft.com/office/powerpoint/2010/main" val="3520734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7ECBAB-E2CD-8B9C-C08E-306E1608001A}"/>
              </a:ext>
            </a:extLst>
          </p:cNvPr>
          <p:cNvSpPr>
            <a:spLocks noGrp="1"/>
          </p:cNvSpPr>
          <p:nvPr>
            <p:ph type="title"/>
          </p:nvPr>
        </p:nvSpPr>
        <p:spPr/>
        <p:txBody>
          <a:bodyPr/>
          <a:lstStyle/>
          <a:p>
            <a:pPr algn="ctr"/>
            <a:r>
              <a:rPr lang="el-GR" b="1" dirty="0">
                <a:latin typeface="Arial Nova Cond" panose="020B0506020202020204" pitchFamily="34" charset="0"/>
              </a:rPr>
              <a:t>Τα επίπεδα της πρόληψης </a:t>
            </a:r>
          </a:p>
        </p:txBody>
      </p:sp>
      <p:sp>
        <p:nvSpPr>
          <p:cNvPr id="3" name="Θέση περιεχομένου 2">
            <a:extLst>
              <a:ext uri="{FF2B5EF4-FFF2-40B4-BE49-F238E27FC236}">
                <a16:creationId xmlns:a16="http://schemas.microsoft.com/office/drawing/2014/main" id="{D797C269-29F2-C177-EFDA-692D5E20B86D}"/>
              </a:ext>
            </a:extLst>
          </p:cNvPr>
          <p:cNvSpPr>
            <a:spLocks noGrp="1"/>
          </p:cNvSpPr>
          <p:nvPr>
            <p:ph idx="1"/>
          </p:nvPr>
        </p:nvSpPr>
        <p:spPr/>
        <p:txBody>
          <a:bodyPr>
            <a:normAutofit/>
          </a:bodyPr>
          <a:lstStyle/>
          <a:p>
            <a:pPr marL="0" indent="0" algn="just">
              <a:lnSpc>
                <a:spcPct val="110000"/>
              </a:lnSpc>
              <a:buNone/>
            </a:pPr>
            <a:r>
              <a:rPr lang="el-GR" sz="1800" dirty="0">
                <a:latin typeface="Arial Nova Cond" panose="020B0506020202020204" pitchFamily="34" charset="0"/>
              </a:rPr>
              <a:t>Το πεδίο της Δημόσιας Υγείας διακρίνει τρία επίπεδα πρόληψης</a:t>
            </a:r>
            <a:r>
              <a:rPr lang="en-US" sz="1800" dirty="0">
                <a:latin typeface="Arial Nova Cond" panose="020B0506020202020204" pitchFamily="34" charset="0"/>
              </a:rPr>
              <a:t>: </a:t>
            </a:r>
            <a:r>
              <a:rPr lang="el-GR" sz="1800" b="1" dirty="0">
                <a:latin typeface="Arial Nova Cond" panose="020B0506020202020204" pitchFamily="34" charset="0"/>
              </a:rPr>
              <a:t>το καθολικό, το επιλεκτικό και το ενδεδειγμένο</a:t>
            </a:r>
            <a:r>
              <a:rPr lang="el-GR" sz="1800" dirty="0">
                <a:latin typeface="Arial Nova Cond" panose="020B0506020202020204" pitchFamily="34" charset="0"/>
              </a:rPr>
              <a:t>. Το καθολικό επίπεδο πρόληψης στοχεύει σε ολόκληρο τον πληθυσμό ή μέρος του πληθυσμού (πχ. Ολόκληρος ο σχολικός πληθυσμός, όλες οι νέες μητέρες). Το επιλεκτικό επίπεδο πρόληψης στοχεύει σε άτομα που έχει βρεθεί ότι είναι σε μεγαλύτερο ρίσκο ανάπτυξης ενός προβλήματος υγείας ή διαταραχής. Το ενδεδειγμένο επίπεδο πρόληψης στοχεύει σε άτομα που είναι σε αυξημένο ρίσκο και που ίσως έχουν εμφανίσει κάποια συμπτώματα μιας διαταραχής αλλά όχι την πλήρη συμπτωματολογία (π.χ. άτομα που εμφανίζουν κάποια συμπτωματολογία ψυχικής διαταραχής αλλά που δεν εμφανίζουν όλα τα διαγνωστικά κριτήρια για να δοθεί η συγκεκριμένη διάγνωση). Το ενδεδειγμένο επίπεδο πρόληψης μπορεί να στοχεύει και σε άτομα τα οποία έχουν ήδη μια διάγνωση αλλά επιδιώκεται η πρόληψη της συννοσηρότητας με μια άλλη νόσο. </a:t>
            </a:r>
            <a:endParaRPr lang="el-GR" sz="1800" b="0" i="0" u="none" strike="noStrike" baseline="0" dirty="0">
              <a:latin typeface="Arial Nova Cond" panose="020B0506020202020204" pitchFamily="34" charset="0"/>
            </a:endParaRPr>
          </a:p>
          <a:p>
            <a:pPr marL="0" indent="0" algn="l">
              <a:buNone/>
            </a:pPr>
            <a:endParaRPr lang="el-GR" sz="1800" dirty="0">
              <a:latin typeface="Sabon-Roman"/>
            </a:endParaRPr>
          </a:p>
        </p:txBody>
      </p:sp>
    </p:spTree>
    <p:extLst>
      <p:ext uri="{BB962C8B-B14F-4D97-AF65-F5344CB8AC3E}">
        <p14:creationId xmlns:p14="http://schemas.microsoft.com/office/powerpoint/2010/main" val="2506869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9C445D-685E-B12D-341B-8F7E2C440681}"/>
              </a:ext>
            </a:extLst>
          </p:cNvPr>
          <p:cNvSpPr>
            <a:spLocks noGrp="1"/>
          </p:cNvSpPr>
          <p:nvPr>
            <p:ph type="title"/>
          </p:nvPr>
        </p:nvSpPr>
        <p:spPr/>
        <p:txBody>
          <a:bodyPr/>
          <a:lstStyle/>
          <a:p>
            <a:pPr algn="ctr"/>
            <a:r>
              <a:rPr lang="el-GR" b="1" dirty="0">
                <a:latin typeface="Arial Nova Cond" panose="020B0506020202020204" pitchFamily="34" charset="0"/>
              </a:rPr>
              <a:t>Βιβλιογραφία</a:t>
            </a:r>
            <a:r>
              <a:rPr lang="el-GR" dirty="0"/>
              <a:t> </a:t>
            </a:r>
          </a:p>
        </p:txBody>
      </p:sp>
      <p:sp>
        <p:nvSpPr>
          <p:cNvPr id="3" name="Θέση περιεχομένου 2">
            <a:extLst>
              <a:ext uri="{FF2B5EF4-FFF2-40B4-BE49-F238E27FC236}">
                <a16:creationId xmlns:a16="http://schemas.microsoft.com/office/drawing/2014/main" id="{B41D3713-A53A-6243-8658-3425365B20AF}"/>
              </a:ext>
            </a:extLst>
          </p:cNvPr>
          <p:cNvSpPr>
            <a:spLocks noGrp="1"/>
          </p:cNvSpPr>
          <p:nvPr>
            <p:ph idx="1"/>
          </p:nvPr>
        </p:nvSpPr>
        <p:spPr/>
        <p:txBody>
          <a:bodyPr/>
          <a:lstStyle/>
          <a:p>
            <a:r>
              <a:rPr lang="en-US" dirty="0">
                <a:solidFill>
                  <a:schemeClr val="tx1"/>
                </a:solidFill>
                <a:latin typeface="Arial Nova Cond" panose="020B0506020202020204" pitchFamily="34" charset="0"/>
              </a:rPr>
              <a:t>Garvin, C.D., Gutierrez, L.M., Galinsky, M.J.,</a:t>
            </a:r>
            <a:r>
              <a:rPr lang="el-GR" dirty="0">
                <a:solidFill>
                  <a:schemeClr val="tx1"/>
                </a:solidFill>
                <a:latin typeface="Arial Nova Cond" panose="020B0506020202020204" pitchFamily="34" charset="0"/>
              </a:rPr>
              <a:t> 2004.</a:t>
            </a:r>
            <a:r>
              <a:rPr lang="en-US" dirty="0">
                <a:solidFill>
                  <a:schemeClr val="tx1"/>
                </a:solidFill>
                <a:latin typeface="Arial Nova Cond" panose="020B0506020202020204" pitchFamily="34" charset="0"/>
              </a:rPr>
              <a:t> </a:t>
            </a:r>
            <a:r>
              <a:rPr lang="en-US" b="1" dirty="0">
                <a:solidFill>
                  <a:schemeClr val="tx1"/>
                </a:solidFill>
                <a:latin typeface="Arial Nova Cond" panose="020B0506020202020204" pitchFamily="34" charset="0"/>
              </a:rPr>
              <a:t>Handbook of Social Work with Groups</a:t>
            </a:r>
            <a:r>
              <a:rPr lang="en-US" dirty="0">
                <a:solidFill>
                  <a:schemeClr val="tx1"/>
                </a:solidFill>
                <a:latin typeface="Arial Nova Cond" panose="020B0506020202020204" pitchFamily="34" charset="0"/>
              </a:rPr>
              <a:t>, London: The Guilford Press. </a:t>
            </a:r>
          </a:p>
          <a:p>
            <a:endParaRPr lang="el-GR" dirty="0"/>
          </a:p>
        </p:txBody>
      </p:sp>
    </p:spTree>
    <p:extLst>
      <p:ext uri="{BB962C8B-B14F-4D97-AF65-F5344CB8AC3E}">
        <p14:creationId xmlns:p14="http://schemas.microsoft.com/office/powerpoint/2010/main" val="2083479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4D24BFD5-D814-402B-B6C4-EEF6AE14B0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Τίτλος 3">
            <a:extLst>
              <a:ext uri="{FF2B5EF4-FFF2-40B4-BE49-F238E27FC236}">
                <a16:creationId xmlns:a16="http://schemas.microsoft.com/office/drawing/2014/main" id="{4CE54801-1919-C5C1-0C37-90BC43F7EFE4}"/>
              </a:ext>
            </a:extLst>
          </p:cNvPr>
          <p:cNvSpPr>
            <a:spLocks noGrp="1"/>
          </p:cNvSpPr>
          <p:nvPr>
            <p:ph type="title"/>
          </p:nvPr>
        </p:nvSpPr>
        <p:spPr>
          <a:xfrm>
            <a:off x="721102" y="1887882"/>
            <a:ext cx="6516121" cy="2152362"/>
          </a:xfrm>
        </p:spPr>
        <p:txBody>
          <a:bodyPr vert="horz" lIns="91440" tIns="45720" rIns="91440" bIns="45720" rtlCol="0" anchor="b">
            <a:normAutofit/>
          </a:bodyPr>
          <a:lstStyle/>
          <a:p>
            <a:pPr algn="ctr"/>
            <a:r>
              <a:rPr lang="en-US" sz="6600" b="1" kern="1200" dirty="0">
                <a:solidFill>
                  <a:schemeClr val="tx1"/>
                </a:solidFill>
                <a:latin typeface="Arial Nova Cond" panose="020B0506020202020204" pitchFamily="34" charset="0"/>
              </a:rPr>
              <a:t>Ομάδες </a:t>
            </a:r>
            <a:r>
              <a:rPr lang="en-US" sz="6600" b="1" kern="1200" dirty="0" err="1">
                <a:solidFill>
                  <a:schemeClr val="tx1"/>
                </a:solidFill>
                <a:latin typeface="Arial Nova Cond" panose="020B0506020202020204" pitchFamily="34" charset="0"/>
              </a:rPr>
              <a:t>ψυχοεκ</a:t>
            </a:r>
            <a:r>
              <a:rPr lang="en-US" sz="6600" b="1" kern="1200" dirty="0">
                <a:solidFill>
                  <a:schemeClr val="tx1"/>
                </a:solidFill>
                <a:latin typeface="Arial Nova Cond" panose="020B0506020202020204" pitchFamily="34" charset="0"/>
              </a:rPr>
              <a:t>παίδευσης </a:t>
            </a:r>
          </a:p>
        </p:txBody>
      </p:sp>
      <p:sp>
        <p:nvSpPr>
          <p:cNvPr id="29" name="Rectangle 10">
            <a:extLst>
              <a:ext uri="{FF2B5EF4-FFF2-40B4-BE49-F238E27FC236}">
                <a16:creationId xmlns:a16="http://schemas.microsoft.com/office/drawing/2014/main" id="{36FED7E8-9A97-475F-9FA4-113410D443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6139" y="1031284"/>
            <a:ext cx="3647661" cy="4436126"/>
          </a:xfrm>
          <a:custGeom>
            <a:avLst/>
            <a:gdLst>
              <a:gd name="connsiteX0" fmla="*/ 0 w 3647661"/>
              <a:gd name="connsiteY0" fmla="*/ 0 h 4436126"/>
              <a:gd name="connsiteX1" fmla="*/ 498514 w 3647661"/>
              <a:gd name="connsiteY1" fmla="*/ 0 h 4436126"/>
              <a:gd name="connsiteX2" fmla="*/ 1069981 w 3647661"/>
              <a:gd name="connsiteY2" fmla="*/ 0 h 4436126"/>
              <a:gd name="connsiteX3" fmla="*/ 1714401 w 3647661"/>
              <a:gd name="connsiteY3" fmla="*/ 0 h 4436126"/>
              <a:gd name="connsiteX4" fmla="*/ 2285868 w 3647661"/>
              <a:gd name="connsiteY4" fmla="*/ 0 h 4436126"/>
              <a:gd name="connsiteX5" fmla="*/ 2784381 w 3647661"/>
              <a:gd name="connsiteY5" fmla="*/ 0 h 4436126"/>
              <a:gd name="connsiteX6" fmla="*/ 3647661 w 3647661"/>
              <a:gd name="connsiteY6" fmla="*/ 0 h 4436126"/>
              <a:gd name="connsiteX7" fmla="*/ 3647661 w 3647661"/>
              <a:gd name="connsiteY7" fmla="*/ 633732 h 4436126"/>
              <a:gd name="connsiteX8" fmla="*/ 3647661 w 3647661"/>
              <a:gd name="connsiteY8" fmla="*/ 1267465 h 4436126"/>
              <a:gd name="connsiteX9" fmla="*/ 3647661 w 3647661"/>
              <a:gd name="connsiteY9" fmla="*/ 1768113 h 4436126"/>
              <a:gd name="connsiteX10" fmla="*/ 3647661 w 3647661"/>
              <a:gd name="connsiteY10" fmla="*/ 2446207 h 4436126"/>
              <a:gd name="connsiteX11" fmla="*/ 3647661 w 3647661"/>
              <a:gd name="connsiteY11" fmla="*/ 2946855 h 4436126"/>
              <a:gd name="connsiteX12" fmla="*/ 3647661 w 3647661"/>
              <a:gd name="connsiteY12" fmla="*/ 3580587 h 4436126"/>
              <a:gd name="connsiteX13" fmla="*/ 3647661 w 3647661"/>
              <a:gd name="connsiteY13" fmla="*/ 4436126 h 4436126"/>
              <a:gd name="connsiteX14" fmla="*/ 3039718 w 3647661"/>
              <a:gd name="connsiteY14" fmla="*/ 4436126 h 4436126"/>
              <a:gd name="connsiteX15" fmla="*/ 2431774 w 3647661"/>
              <a:gd name="connsiteY15" fmla="*/ 4436126 h 4436126"/>
              <a:gd name="connsiteX16" fmla="*/ 1823831 w 3647661"/>
              <a:gd name="connsiteY16" fmla="*/ 4436126 h 4436126"/>
              <a:gd name="connsiteX17" fmla="*/ 1288840 w 3647661"/>
              <a:gd name="connsiteY17" fmla="*/ 4436126 h 4436126"/>
              <a:gd name="connsiteX18" fmla="*/ 607943 w 3647661"/>
              <a:gd name="connsiteY18" fmla="*/ 4436126 h 4436126"/>
              <a:gd name="connsiteX19" fmla="*/ 0 w 3647661"/>
              <a:gd name="connsiteY19" fmla="*/ 4436126 h 4436126"/>
              <a:gd name="connsiteX20" fmla="*/ 0 w 3647661"/>
              <a:gd name="connsiteY20" fmla="*/ 3758032 h 4436126"/>
              <a:gd name="connsiteX21" fmla="*/ 0 w 3647661"/>
              <a:gd name="connsiteY21" fmla="*/ 3035578 h 4436126"/>
              <a:gd name="connsiteX22" fmla="*/ 0 w 3647661"/>
              <a:gd name="connsiteY22" fmla="*/ 2401845 h 4436126"/>
              <a:gd name="connsiteX23" fmla="*/ 0 w 3647661"/>
              <a:gd name="connsiteY23" fmla="*/ 1768113 h 4436126"/>
              <a:gd name="connsiteX24" fmla="*/ 0 w 3647661"/>
              <a:gd name="connsiteY24" fmla="*/ 1178742 h 4436126"/>
              <a:gd name="connsiteX25" fmla="*/ 0 w 3647661"/>
              <a:gd name="connsiteY25" fmla="*/ 589371 h 4436126"/>
              <a:gd name="connsiteX26" fmla="*/ 0 w 3647661"/>
              <a:gd name="connsiteY26" fmla="*/ 0 h 443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647661" h="4436126" fill="none" extrusionOk="0">
                <a:moveTo>
                  <a:pt x="0" y="0"/>
                </a:moveTo>
                <a:cubicBezTo>
                  <a:pt x="116158" y="-16963"/>
                  <a:pt x="364681" y="-4006"/>
                  <a:pt x="498514" y="0"/>
                </a:cubicBezTo>
                <a:cubicBezTo>
                  <a:pt x="632347" y="4006"/>
                  <a:pt x="950865" y="15164"/>
                  <a:pt x="1069981" y="0"/>
                </a:cubicBezTo>
                <a:cubicBezTo>
                  <a:pt x="1189097" y="-15164"/>
                  <a:pt x="1556518" y="-23132"/>
                  <a:pt x="1714401" y="0"/>
                </a:cubicBezTo>
                <a:cubicBezTo>
                  <a:pt x="1872284" y="23132"/>
                  <a:pt x="2015985" y="9364"/>
                  <a:pt x="2285868" y="0"/>
                </a:cubicBezTo>
                <a:cubicBezTo>
                  <a:pt x="2555751" y="-9364"/>
                  <a:pt x="2555148" y="14141"/>
                  <a:pt x="2784381" y="0"/>
                </a:cubicBezTo>
                <a:cubicBezTo>
                  <a:pt x="3013614" y="-14141"/>
                  <a:pt x="3216105" y="-3763"/>
                  <a:pt x="3647661" y="0"/>
                </a:cubicBezTo>
                <a:cubicBezTo>
                  <a:pt x="3623206" y="221859"/>
                  <a:pt x="3622213" y="458853"/>
                  <a:pt x="3647661" y="633732"/>
                </a:cubicBezTo>
                <a:cubicBezTo>
                  <a:pt x="3673109" y="808611"/>
                  <a:pt x="3674779" y="1138417"/>
                  <a:pt x="3647661" y="1267465"/>
                </a:cubicBezTo>
                <a:cubicBezTo>
                  <a:pt x="3620543" y="1396513"/>
                  <a:pt x="3664792" y="1625185"/>
                  <a:pt x="3647661" y="1768113"/>
                </a:cubicBezTo>
                <a:cubicBezTo>
                  <a:pt x="3630530" y="1911041"/>
                  <a:pt x="3671056" y="2135008"/>
                  <a:pt x="3647661" y="2446207"/>
                </a:cubicBezTo>
                <a:cubicBezTo>
                  <a:pt x="3624266" y="2757406"/>
                  <a:pt x="3642702" y="2713342"/>
                  <a:pt x="3647661" y="2946855"/>
                </a:cubicBezTo>
                <a:cubicBezTo>
                  <a:pt x="3652620" y="3180368"/>
                  <a:pt x="3664319" y="3290221"/>
                  <a:pt x="3647661" y="3580587"/>
                </a:cubicBezTo>
                <a:cubicBezTo>
                  <a:pt x="3631003" y="3870953"/>
                  <a:pt x="3617531" y="4259425"/>
                  <a:pt x="3647661" y="4436126"/>
                </a:cubicBezTo>
                <a:cubicBezTo>
                  <a:pt x="3523929" y="4410412"/>
                  <a:pt x="3241413" y="4436068"/>
                  <a:pt x="3039718" y="4436126"/>
                </a:cubicBezTo>
                <a:cubicBezTo>
                  <a:pt x="2838023" y="4436184"/>
                  <a:pt x="2630387" y="4431142"/>
                  <a:pt x="2431774" y="4436126"/>
                </a:cubicBezTo>
                <a:cubicBezTo>
                  <a:pt x="2233161" y="4441110"/>
                  <a:pt x="2003296" y="4449826"/>
                  <a:pt x="1823831" y="4436126"/>
                </a:cubicBezTo>
                <a:cubicBezTo>
                  <a:pt x="1644366" y="4422426"/>
                  <a:pt x="1399453" y="4442442"/>
                  <a:pt x="1288840" y="4436126"/>
                </a:cubicBezTo>
                <a:cubicBezTo>
                  <a:pt x="1178227" y="4429810"/>
                  <a:pt x="793482" y="4411099"/>
                  <a:pt x="607943" y="4436126"/>
                </a:cubicBezTo>
                <a:cubicBezTo>
                  <a:pt x="422404" y="4461153"/>
                  <a:pt x="158703" y="4453091"/>
                  <a:pt x="0" y="4436126"/>
                </a:cubicBezTo>
                <a:cubicBezTo>
                  <a:pt x="8129" y="4099466"/>
                  <a:pt x="23502" y="4014012"/>
                  <a:pt x="0" y="3758032"/>
                </a:cubicBezTo>
                <a:cubicBezTo>
                  <a:pt x="-23502" y="3502052"/>
                  <a:pt x="8018" y="3295661"/>
                  <a:pt x="0" y="3035578"/>
                </a:cubicBezTo>
                <a:cubicBezTo>
                  <a:pt x="-8018" y="2775495"/>
                  <a:pt x="-8720" y="2595880"/>
                  <a:pt x="0" y="2401845"/>
                </a:cubicBezTo>
                <a:cubicBezTo>
                  <a:pt x="8720" y="2207810"/>
                  <a:pt x="9279" y="1982551"/>
                  <a:pt x="0" y="1768113"/>
                </a:cubicBezTo>
                <a:cubicBezTo>
                  <a:pt x="-9279" y="1553675"/>
                  <a:pt x="7090" y="1354447"/>
                  <a:pt x="0" y="1178742"/>
                </a:cubicBezTo>
                <a:cubicBezTo>
                  <a:pt x="-7090" y="1003037"/>
                  <a:pt x="-23786" y="768334"/>
                  <a:pt x="0" y="589371"/>
                </a:cubicBezTo>
                <a:cubicBezTo>
                  <a:pt x="23786" y="410408"/>
                  <a:pt x="-16955" y="242082"/>
                  <a:pt x="0" y="0"/>
                </a:cubicBezTo>
                <a:close/>
              </a:path>
              <a:path w="3647661" h="4436126" stroke="0" extrusionOk="0">
                <a:moveTo>
                  <a:pt x="0" y="0"/>
                </a:moveTo>
                <a:cubicBezTo>
                  <a:pt x="171149" y="-7244"/>
                  <a:pt x="374684" y="2591"/>
                  <a:pt x="534990" y="0"/>
                </a:cubicBezTo>
                <a:cubicBezTo>
                  <a:pt x="695296" y="-2591"/>
                  <a:pt x="907320" y="7483"/>
                  <a:pt x="1069981" y="0"/>
                </a:cubicBezTo>
                <a:cubicBezTo>
                  <a:pt x="1232642" y="-7483"/>
                  <a:pt x="1543604" y="-26203"/>
                  <a:pt x="1677924" y="0"/>
                </a:cubicBezTo>
                <a:cubicBezTo>
                  <a:pt x="1812244" y="26203"/>
                  <a:pt x="2140632" y="31361"/>
                  <a:pt x="2322344" y="0"/>
                </a:cubicBezTo>
                <a:cubicBezTo>
                  <a:pt x="2504056" y="-31361"/>
                  <a:pt x="2658834" y="3381"/>
                  <a:pt x="2893811" y="0"/>
                </a:cubicBezTo>
                <a:cubicBezTo>
                  <a:pt x="3128788" y="-3381"/>
                  <a:pt x="3338741" y="-10376"/>
                  <a:pt x="3647661" y="0"/>
                </a:cubicBezTo>
                <a:cubicBezTo>
                  <a:pt x="3628986" y="244498"/>
                  <a:pt x="3624774" y="362520"/>
                  <a:pt x="3647661" y="545010"/>
                </a:cubicBezTo>
                <a:cubicBezTo>
                  <a:pt x="3670549" y="727500"/>
                  <a:pt x="3619543" y="968439"/>
                  <a:pt x="3647661" y="1134381"/>
                </a:cubicBezTo>
                <a:cubicBezTo>
                  <a:pt x="3675779" y="1300323"/>
                  <a:pt x="3670065" y="1646297"/>
                  <a:pt x="3647661" y="1856836"/>
                </a:cubicBezTo>
                <a:cubicBezTo>
                  <a:pt x="3625257" y="2067375"/>
                  <a:pt x="3632904" y="2315399"/>
                  <a:pt x="3647661" y="2490568"/>
                </a:cubicBezTo>
                <a:cubicBezTo>
                  <a:pt x="3662418" y="2665737"/>
                  <a:pt x="3616073" y="2880164"/>
                  <a:pt x="3647661" y="3124300"/>
                </a:cubicBezTo>
                <a:cubicBezTo>
                  <a:pt x="3679249" y="3368436"/>
                  <a:pt x="3677361" y="3519722"/>
                  <a:pt x="3647661" y="3758032"/>
                </a:cubicBezTo>
                <a:cubicBezTo>
                  <a:pt x="3617961" y="3996342"/>
                  <a:pt x="3615180" y="4147465"/>
                  <a:pt x="3647661" y="4436126"/>
                </a:cubicBezTo>
                <a:cubicBezTo>
                  <a:pt x="3506685" y="4421969"/>
                  <a:pt x="3266652" y="4433618"/>
                  <a:pt x="3149147" y="4436126"/>
                </a:cubicBezTo>
                <a:cubicBezTo>
                  <a:pt x="3031642" y="4438634"/>
                  <a:pt x="2832267" y="4432536"/>
                  <a:pt x="2650634" y="4436126"/>
                </a:cubicBezTo>
                <a:cubicBezTo>
                  <a:pt x="2469001" y="4439716"/>
                  <a:pt x="2324677" y="4416284"/>
                  <a:pt x="2042690" y="4436126"/>
                </a:cubicBezTo>
                <a:cubicBezTo>
                  <a:pt x="1760703" y="4455968"/>
                  <a:pt x="1686949" y="4416099"/>
                  <a:pt x="1398270" y="4436126"/>
                </a:cubicBezTo>
                <a:cubicBezTo>
                  <a:pt x="1109591" y="4456153"/>
                  <a:pt x="1071585" y="4455485"/>
                  <a:pt x="899756" y="4436126"/>
                </a:cubicBezTo>
                <a:cubicBezTo>
                  <a:pt x="727927" y="4416767"/>
                  <a:pt x="344407" y="4430463"/>
                  <a:pt x="0" y="4436126"/>
                </a:cubicBezTo>
                <a:cubicBezTo>
                  <a:pt x="5440" y="4303018"/>
                  <a:pt x="91" y="4161914"/>
                  <a:pt x="0" y="3891116"/>
                </a:cubicBezTo>
                <a:cubicBezTo>
                  <a:pt x="-91" y="3620318"/>
                  <a:pt x="-11601" y="3462294"/>
                  <a:pt x="0" y="3301745"/>
                </a:cubicBezTo>
                <a:cubicBezTo>
                  <a:pt x="11601" y="3141196"/>
                  <a:pt x="22776" y="2916996"/>
                  <a:pt x="0" y="2756735"/>
                </a:cubicBezTo>
                <a:cubicBezTo>
                  <a:pt x="-22776" y="2596474"/>
                  <a:pt x="5257" y="2440491"/>
                  <a:pt x="0" y="2256087"/>
                </a:cubicBezTo>
                <a:cubicBezTo>
                  <a:pt x="-5257" y="2071683"/>
                  <a:pt x="20189" y="1902567"/>
                  <a:pt x="0" y="1666716"/>
                </a:cubicBezTo>
                <a:cubicBezTo>
                  <a:pt x="-20189" y="1430865"/>
                  <a:pt x="-21241" y="1161108"/>
                  <a:pt x="0" y="988622"/>
                </a:cubicBezTo>
                <a:cubicBezTo>
                  <a:pt x="21241" y="816136"/>
                  <a:pt x="17108" y="406740"/>
                  <a:pt x="0" y="0"/>
                </a:cubicBezTo>
                <a:close/>
              </a:path>
            </a:pathLst>
          </a:custGeom>
          <a:solidFill>
            <a:schemeClr val="accent2"/>
          </a:solidFill>
          <a:ln w="57150">
            <a:solidFill>
              <a:schemeClr val="accent2"/>
            </a:solidFill>
            <a:extLst>
              <a:ext uri="{C807C97D-BFC1-408E-A445-0C87EB9F89A2}">
                <ask:lineSketchStyleProps xmlns:ask="http://schemas.microsoft.com/office/drawing/2018/sketchyshapes" sd="68728339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sketch line">
            <a:extLst>
              <a:ext uri="{FF2B5EF4-FFF2-40B4-BE49-F238E27FC236}">
                <a16:creationId xmlns:a16="http://schemas.microsoft.com/office/drawing/2014/main" id="{2A39B854-4B6C-4F7F-A602-6F97770CED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439978"/>
            <a:ext cx="6281928" cy="18288"/>
          </a:xfrm>
          <a:custGeom>
            <a:avLst/>
            <a:gdLst>
              <a:gd name="connsiteX0" fmla="*/ 0 w 6281928"/>
              <a:gd name="connsiteY0" fmla="*/ 0 h 18288"/>
              <a:gd name="connsiteX1" fmla="*/ 572353 w 6281928"/>
              <a:gd name="connsiteY1" fmla="*/ 0 h 18288"/>
              <a:gd name="connsiteX2" fmla="*/ 1207526 w 6281928"/>
              <a:gd name="connsiteY2" fmla="*/ 0 h 18288"/>
              <a:gd name="connsiteX3" fmla="*/ 1779880 w 6281928"/>
              <a:gd name="connsiteY3" fmla="*/ 0 h 18288"/>
              <a:gd name="connsiteX4" fmla="*/ 2540691 w 6281928"/>
              <a:gd name="connsiteY4" fmla="*/ 0 h 18288"/>
              <a:gd name="connsiteX5" fmla="*/ 3238683 w 6281928"/>
              <a:gd name="connsiteY5" fmla="*/ 0 h 18288"/>
              <a:gd name="connsiteX6" fmla="*/ 3936675 w 6281928"/>
              <a:gd name="connsiteY6" fmla="*/ 0 h 18288"/>
              <a:gd name="connsiteX7" fmla="*/ 4760305 w 6281928"/>
              <a:gd name="connsiteY7" fmla="*/ 0 h 18288"/>
              <a:gd name="connsiteX8" fmla="*/ 5521117 w 6281928"/>
              <a:gd name="connsiteY8" fmla="*/ 0 h 18288"/>
              <a:gd name="connsiteX9" fmla="*/ 6281928 w 6281928"/>
              <a:gd name="connsiteY9" fmla="*/ 0 h 18288"/>
              <a:gd name="connsiteX10" fmla="*/ 6281928 w 6281928"/>
              <a:gd name="connsiteY10" fmla="*/ 18288 h 18288"/>
              <a:gd name="connsiteX11" fmla="*/ 5772394 w 6281928"/>
              <a:gd name="connsiteY11" fmla="*/ 18288 h 18288"/>
              <a:gd name="connsiteX12" fmla="*/ 5200040 w 6281928"/>
              <a:gd name="connsiteY12" fmla="*/ 18288 h 18288"/>
              <a:gd name="connsiteX13" fmla="*/ 4439229 w 6281928"/>
              <a:gd name="connsiteY13" fmla="*/ 18288 h 18288"/>
              <a:gd name="connsiteX14" fmla="*/ 3615599 w 6281928"/>
              <a:gd name="connsiteY14" fmla="*/ 18288 h 18288"/>
              <a:gd name="connsiteX15" fmla="*/ 2980426 w 6281928"/>
              <a:gd name="connsiteY15" fmla="*/ 18288 h 18288"/>
              <a:gd name="connsiteX16" fmla="*/ 2156795 w 6281928"/>
              <a:gd name="connsiteY16" fmla="*/ 18288 h 18288"/>
              <a:gd name="connsiteX17" fmla="*/ 1584442 w 6281928"/>
              <a:gd name="connsiteY17" fmla="*/ 18288 h 18288"/>
              <a:gd name="connsiteX18" fmla="*/ 1074908 w 6281928"/>
              <a:gd name="connsiteY18" fmla="*/ 18288 h 18288"/>
              <a:gd name="connsiteX19" fmla="*/ 0 w 6281928"/>
              <a:gd name="connsiteY19" fmla="*/ 18288 h 18288"/>
              <a:gd name="connsiteX20" fmla="*/ 0 w 6281928"/>
              <a:gd name="connsiteY2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81928" h="18288" fill="none" extrusionOk="0">
                <a:moveTo>
                  <a:pt x="0" y="0"/>
                </a:moveTo>
                <a:cubicBezTo>
                  <a:pt x="205960" y="24870"/>
                  <a:pt x="343550" y="5918"/>
                  <a:pt x="572353" y="0"/>
                </a:cubicBezTo>
                <a:cubicBezTo>
                  <a:pt x="801156" y="-5918"/>
                  <a:pt x="1015649" y="-11381"/>
                  <a:pt x="1207526" y="0"/>
                </a:cubicBezTo>
                <a:cubicBezTo>
                  <a:pt x="1399403" y="11381"/>
                  <a:pt x="1549725" y="7866"/>
                  <a:pt x="1779880" y="0"/>
                </a:cubicBezTo>
                <a:cubicBezTo>
                  <a:pt x="2010035" y="-7866"/>
                  <a:pt x="2190674" y="12826"/>
                  <a:pt x="2540691" y="0"/>
                </a:cubicBezTo>
                <a:cubicBezTo>
                  <a:pt x="2890708" y="-12826"/>
                  <a:pt x="3025718" y="-18534"/>
                  <a:pt x="3238683" y="0"/>
                </a:cubicBezTo>
                <a:cubicBezTo>
                  <a:pt x="3451648" y="18534"/>
                  <a:pt x="3603947" y="14884"/>
                  <a:pt x="3936675" y="0"/>
                </a:cubicBezTo>
                <a:cubicBezTo>
                  <a:pt x="4269403" y="-14884"/>
                  <a:pt x="4480718" y="-24607"/>
                  <a:pt x="4760305" y="0"/>
                </a:cubicBezTo>
                <a:cubicBezTo>
                  <a:pt x="5039892" y="24607"/>
                  <a:pt x="5359549" y="-31311"/>
                  <a:pt x="5521117" y="0"/>
                </a:cubicBezTo>
                <a:cubicBezTo>
                  <a:pt x="5682685" y="31311"/>
                  <a:pt x="5986067" y="-12593"/>
                  <a:pt x="6281928" y="0"/>
                </a:cubicBezTo>
                <a:cubicBezTo>
                  <a:pt x="6282307" y="7355"/>
                  <a:pt x="6282212" y="10249"/>
                  <a:pt x="6281928" y="18288"/>
                </a:cubicBezTo>
                <a:cubicBezTo>
                  <a:pt x="6078981" y="8428"/>
                  <a:pt x="5961061" y="2290"/>
                  <a:pt x="5772394" y="18288"/>
                </a:cubicBezTo>
                <a:cubicBezTo>
                  <a:pt x="5583727" y="34286"/>
                  <a:pt x="5329968" y="24208"/>
                  <a:pt x="5200040" y="18288"/>
                </a:cubicBezTo>
                <a:cubicBezTo>
                  <a:pt x="5070112" y="12368"/>
                  <a:pt x="4793288" y="21070"/>
                  <a:pt x="4439229" y="18288"/>
                </a:cubicBezTo>
                <a:cubicBezTo>
                  <a:pt x="4085170" y="15506"/>
                  <a:pt x="3813765" y="-16466"/>
                  <a:pt x="3615599" y="18288"/>
                </a:cubicBezTo>
                <a:cubicBezTo>
                  <a:pt x="3417433" y="53042"/>
                  <a:pt x="3133643" y="20727"/>
                  <a:pt x="2980426" y="18288"/>
                </a:cubicBezTo>
                <a:cubicBezTo>
                  <a:pt x="2827209" y="15849"/>
                  <a:pt x="2380685" y="51850"/>
                  <a:pt x="2156795" y="18288"/>
                </a:cubicBezTo>
                <a:cubicBezTo>
                  <a:pt x="1932905" y="-15274"/>
                  <a:pt x="1716744" y="-1398"/>
                  <a:pt x="1584442" y="18288"/>
                </a:cubicBezTo>
                <a:cubicBezTo>
                  <a:pt x="1452140" y="37974"/>
                  <a:pt x="1280887" y="12750"/>
                  <a:pt x="1074908" y="18288"/>
                </a:cubicBezTo>
                <a:cubicBezTo>
                  <a:pt x="868929" y="23826"/>
                  <a:pt x="318124" y="-17878"/>
                  <a:pt x="0" y="18288"/>
                </a:cubicBezTo>
                <a:cubicBezTo>
                  <a:pt x="-384" y="12702"/>
                  <a:pt x="-513" y="4636"/>
                  <a:pt x="0" y="0"/>
                </a:cubicBezTo>
                <a:close/>
              </a:path>
              <a:path w="6281928" h="18288" stroke="0" extrusionOk="0">
                <a:moveTo>
                  <a:pt x="0" y="0"/>
                </a:moveTo>
                <a:cubicBezTo>
                  <a:pt x="135290" y="27650"/>
                  <a:pt x="488372" y="4391"/>
                  <a:pt x="635173" y="0"/>
                </a:cubicBezTo>
                <a:cubicBezTo>
                  <a:pt x="781974" y="-4391"/>
                  <a:pt x="992816" y="14310"/>
                  <a:pt x="1144707" y="0"/>
                </a:cubicBezTo>
                <a:cubicBezTo>
                  <a:pt x="1296598" y="-14310"/>
                  <a:pt x="1796462" y="-1258"/>
                  <a:pt x="1968337" y="0"/>
                </a:cubicBezTo>
                <a:cubicBezTo>
                  <a:pt x="2140212" y="1258"/>
                  <a:pt x="2343376" y="-12852"/>
                  <a:pt x="2603510" y="0"/>
                </a:cubicBezTo>
                <a:cubicBezTo>
                  <a:pt x="2863644" y="12852"/>
                  <a:pt x="2935073" y="-10591"/>
                  <a:pt x="3238683" y="0"/>
                </a:cubicBezTo>
                <a:cubicBezTo>
                  <a:pt x="3542293" y="10591"/>
                  <a:pt x="3731676" y="3538"/>
                  <a:pt x="4062313" y="0"/>
                </a:cubicBezTo>
                <a:cubicBezTo>
                  <a:pt x="4392950" y="-3538"/>
                  <a:pt x="4440715" y="28126"/>
                  <a:pt x="4634667" y="0"/>
                </a:cubicBezTo>
                <a:cubicBezTo>
                  <a:pt x="4828619" y="-28126"/>
                  <a:pt x="5052661" y="8974"/>
                  <a:pt x="5458297" y="0"/>
                </a:cubicBezTo>
                <a:cubicBezTo>
                  <a:pt x="5863933" y="-8974"/>
                  <a:pt x="5906900" y="-24516"/>
                  <a:pt x="6281928" y="0"/>
                </a:cubicBezTo>
                <a:cubicBezTo>
                  <a:pt x="6282268" y="5688"/>
                  <a:pt x="6281759" y="13142"/>
                  <a:pt x="6281928" y="18288"/>
                </a:cubicBezTo>
                <a:cubicBezTo>
                  <a:pt x="6036108" y="15339"/>
                  <a:pt x="5743611" y="10415"/>
                  <a:pt x="5583936" y="18288"/>
                </a:cubicBezTo>
                <a:cubicBezTo>
                  <a:pt x="5424261" y="26161"/>
                  <a:pt x="5250533" y="-179"/>
                  <a:pt x="4948763" y="18288"/>
                </a:cubicBezTo>
                <a:cubicBezTo>
                  <a:pt x="4646993" y="36755"/>
                  <a:pt x="4354673" y="7565"/>
                  <a:pt x="4125133" y="18288"/>
                </a:cubicBezTo>
                <a:cubicBezTo>
                  <a:pt x="3895593" y="29012"/>
                  <a:pt x="3570246" y="29209"/>
                  <a:pt x="3301502" y="18288"/>
                </a:cubicBezTo>
                <a:cubicBezTo>
                  <a:pt x="3032758" y="7367"/>
                  <a:pt x="2955340" y="11905"/>
                  <a:pt x="2729149" y="18288"/>
                </a:cubicBezTo>
                <a:cubicBezTo>
                  <a:pt x="2502958" y="24671"/>
                  <a:pt x="2269423" y="3142"/>
                  <a:pt x="2031157" y="18288"/>
                </a:cubicBezTo>
                <a:cubicBezTo>
                  <a:pt x="1792891" y="33434"/>
                  <a:pt x="1484731" y="22122"/>
                  <a:pt x="1207526" y="18288"/>
                </a:cubicBezTo>
                <a:cubicBezTo>
                  <a:pt x="930321" y="14454"/>
                  <a:pt x="560231" y="-33402"/>
                  <a:pt x="0" y="18288"/>
                </a:cubicBezTo>
                <a:cubicBezTo>
                  <a:pt x="-478" y="10520"/>
                  <a:pt x="210" y="504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2863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23025FC3-DB17-4EAF-9540-206143DDCE67}"/>
              </a:ext>
            </a:extLst>
          </p:cNvPr>
          <p:cNvSpPr>
            <a:spLocks noGrp="1"/>
          </p:cNvSpPr>
          <p:nvPr>
            <p:ph type="title"/>
          </p:nvPr>
        </p:nvSpPr>
        <p:spPr/>
        <p:txBody>
          <a:bodyPr/>
          <a:lstStyle/>
          <a:p>
            <a:pPr algn="ctr"/>
            <a:r>
              <a:rPr lang="el-GR" b="1" dirty="0">
                <a:latin typeface="Arial Nova Cond" panose="020B0506020202020204" pitchFamily="34" charset="0"/>
              </a:rPr>
              <a:t>Τα χαρακτηριστικά των ομάδων ψυχοεκπαίδευσης</a:t>
            </a:r>
          </a:p>
        </p:txBody>
      </p:sp>
      <p:sp>
        <p:nvSpPr>
          <p:cNvPr id="5" name="Θέση περιεχομένου 4">
            <a:extLst>
              <a:ext uri="{FF2B5EF4-FFF2-40B4-BE49-F238E27FC236}">
                <a16:creationId xmlns:a16="http://schemas.microsoft.com/office/drawing/2014/main" id="{EDD4D6AC-88A2-0B72-44DB-DCF8EC26E077}"/>
              </a:ext>
            </a:extLst>
          </p:cNvPr>
          <p:cNvSpPr>
            <a:spLocks noGrp="1"/>
          </p:cNvSpPr>
          <p:nvPr>
            <p:ph idx="1"/>
          </p:nvPr>
        </p:nvSpPr>
        <p:spPr/>
        <p:txBody>
          <a:bodyPr>
            <a:normAutofit/>
          </a:bodyPr>
          <a:lstStyle/>
          <a:p>
            <a:pPr algn="l"/>
            <a:r>
              <a:rPr lang="el-GR" sz="2400" dirty="0">
                <a:latin typeface="Arial Nova Cond" panose="020B0506020202020204" pitchFamily="34" charset="0"/>
              </a:rPr>
              <a:t>Συγκεκριμένη θεματολογία </a:t>
            </a:r>
          </a:p>
          <a:p>
            <a:pPr algn="l"/>
            <a:r>
              <a:rPr lang="el-GR" sz="2400" dirty="0">
                <a:latin typeface="Arial Nova Cond" panose="020B0506020202020204" pitchFamily="34" charset="0"/>
              </a:rPr>
              <a:t>Κατευθυνόμενος στόχος </a:t>
            </a:r>
          </a:p>
          <a:p>
            <a:pPr algn="l"/>
            <a:r>
              <a:rPr lang="el-GR" sz="2400" dirty="0">
                <a:latin typeface="Arial Nova Cond" panose="020B0506020202020204" pitchFamily="34" charset="0"/>
              </a:rPr>
              <a:t>Ένα δομημένο πρωτόκολλο που δίνει έμφαση στην εκπαίδευση/μάθηση </a:t>
            </a:r>
          </a:p>
          <a:p>
            <a:pPr algn="l"/>
            <a:r>
              <a:rPr lang="el-GR" sz="2400" dirty="0">
                <a:latin typeface="Arial Nova Cond" panose="020B0506020202020204" pitchFamily="34" charset="0"/>
              </a:rPr>
              <a:t>Ένα υψηλού βαθμού κατευθυντικής ηγεσίας </a:t>
            </a:r>
          </a:p>
          <a:p>
            <a:pPr algn="l"/>
            <a:r>
              <a:rPr lang="el-GR" sz="2400" dirty="0">
                <a:latin typeface="Arial Nova Cond" panose="020B0506020202020204" pitchFamily="34" charset="0"/>
              </a:rPr>
              <a:t>Έμφαση στην απόκτηση συγκεκριμένων δεξιοτήτων </a:t>
            </a:r>
          </a:p>
          <a:p>
            <a:pPr algn="l"/>
            <a:r>
              <a:rPr lang="el-GR" sz="2400" dirty="0">
                <a:latin typeface="Arial Nova Cond" panose="020B0506020202020204" pitchFamily="34" charset="0"/>
              </a:rPr>
              <a:t>Συγκεκριμένη χρονική διάρκεια λειτουργίας</a:t>
            </a:r>
            <a:endParaRPr lang="el-GR" sz="2400" i="0" u="none" strike="noStrike" baseline="0" dirty="0">
              <a:latin typeface="Arial Nova Cond" panose="020B0506020202020204" pitchFamily="34" charset="0"/>
            </a:endParaRPr>
          </a:p>
        </p:txBody>
      </p:sp>
    </p:spTree>
    <p:extLst>
      <p:ext uri="{BB962C8B-B14F-4D97-AF65-F5344CB8AC3E}">
        <p14:creationId xmlns:p14="http://schemas.microsoft.com/office/powerpoint/2010/main" val="500018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3E41F-5738-0638-8C81-A6DE4A648BC4}"/>
              </a:ext>
            </a:extLst>
          </p:cNvPr>
          <p:cNvSpPr>
            <a:spLocks noGrp="1"/>
          </p:cNvSpPr>
          <p:nvPr>
            <p:ph type="title"/>
          </p:nvPr>
        </p:nvSpPr>
        <p:spPr/>
        <p:txBody>
          <a:bodyPr/>
          <a:lstStyle/>
          <a:p>
            <a:pPr algn="ctr"/>
            <a:r>
              <a:rPr lang="el-GR" b="1" dirty="0">
                <a:latin typeface="Arial Nova Cond" panose="020B0506020202020204" pitchFamily="34" charset="0"/>
              </a:rPr>
              <a:t>θεραπευτικές ομάδες </a:t>
            </a:r>
            <a:r>
              <a:rPr lang="en-US" b="1" i="1" dirty="0">
                <a:latin typeface="Arial Nova Cond" panose="020B0506020202020204" pitchFamily="34" charset="0"/>
              </a:rPr>
              <a:t>versus</a:t>
            </a:r>
            <a:r>
              <a:rPr lang="en-US" b="1" dirty="0">
                <a:latin typeface="Arial Nova Cond" panose="020B0506020202020204" pitchFamily="34" charset="0"/>
              </a:rPr>
              <a:t> </a:t>
            </a:r>
            <a:r>
              <a:rPr lang="el-GR" b="1" dirty="0">
                <a:latin typeface="Arial Nova Cond" panose="020B0506020202020204" pitchFamily="34" charset="0"/>
              </a:rPr>
              <a:t>ομάδες ψυχοεκπαίδευσης </a:t>
            </a:r>
            <a:endParaRPr lang="en-US" b="1" dirty="0">
              <a:latin typeface="Arial Nova Cond" panose="020B0506020202020204" pitchFamily="34" charset="0"/>
            </a:endParaRPr>
          </a:p>
        </p:txBody>
      </p:sp>
      <p:sp>
        <p:nvSpPr>
          <p:cNvPr id="3" name="Content Placeholder 2">
            <a:extLst>
              <a:ext uri="{FF2B5EF4-FFF2-40B4-BE49-F238E27FC236}">
                <a16:creationId xmlns:a16="http://schemas.microsoft.com/office/drawing/2014/main" id="{D5F67818-3933-316D-DCD0-7EF0ACC3986B}"/>
              </a:ext>
            </a:extLst>
          </p:cNvPr>
          <p:cNvSpPr>
            <a:spLocks noGrp="1"/>
          </p:cNvSpPr>
          <p:nvPr>
            <p:ph idx="1"/>
          </p:nvPr>
        </p:nvSpPr>
        <p:spPr/>
        <p:txBody>
          <a:bodyPr>
            <a:normAutofit/>
          </a:bodyPr>
          <a:lstStyle/>
          <a:p>
            <a:pPr marL="0" indent="0" algn="just">
              <a:lnSpc>
                <a:spcPct val="110000"/>
              </a:lnSpc>
              <a:buNone/>
            </a:pPr>
            <a:r>
              <a:rPr lang="el-GR" dirty="0">
                <a:latin typeface="Arial Nova Cond" panose="020B0506020202020204" pitchFamily="34" charset="0"/>
              </a:rPr>
              <a:t>Οι θεραπευτικές ομάδες βασίζονται στις αλληλεπιδράσεις που συμβαίνουν μέσα στην ομάδα που οδηγούν τα μέλη προς «επανορθωτικές συναισθηματικές εμπειρίες». Αντίθετα, οι ομάδες ψυχοεκπαίδευσης στοχεύουν στο να αυξήσουν τις γνώσεις των συμμετεχόντων πάνω σε ένα θέμα και στην τροποποίηση της συμπεριφοράς τους μέσα από μια έμφαση που δίνεται στις στρατηγικές εκπαίδευσης που είναι παρόμοιες με αυτές που χρησιμοποιούνται σε μια σχολική –ακαδημαϊκή-τάξη.  </a:t>
            </a:r>
          </a:p>
        </p:txBody>
      </p:sp>
    </p:spTree>
    <p:extLst>
      <p:ext uri="{BB962C8B-B14F-4D97-AF65-F5344CB8AC3E}">
        <p14:creationId xmlns:p14="http://schemas.microsoft.com/office/powerpoint/2010/main" val="272996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74C24-88C5-29F0-FC5B-095619DAB64C}"/>
              </a:ext>
            </a:extLst>
          </p:cNvPr>
          <p:cNvSpPr>
            <a:spLocks noGrp="1"/>
          </p:cNvSpPr>
          <p:nvPr>
            <p:ph type="title"/>
          </p:nvPr>
        </p:nvSpPr>
        <p:spPr/>
        <p:txBody>
          <a:bodyPr/>
          <a:lstStyle/>
          <a:p>
            <a:pPr algn="ctr"/>
            <a:r>
              <a:rPr lang="el-GR" b="1" dirty="0">
                <a:latin typeface="Arial Nova Cond" panose="020B0506020202020204" pitchFamily="34" charset="0"/>
              </a:rPr>
              <a:t>Παραδείγματα εφαρμογών ομάδων ψυχοεκπαίδευσης </a:t>
            </a:r>
            <a:endParaRPr lang="en-US" b="1" dirty="0">
              <a:latin typeface="Arial Nova Cond" panose="020B0506020202020204" pitchFamily="34" charset="0"/>
            </a:endParaRPr>
          </a:p>
        </p:txBody>
      </p:sp>
      <p:sp>
        <p:nvSpPr>
          <p:cNvPr id="3" name="Content Placeholder 2">
            <a:extLst>
              <a:ext uri="{FF2B5EF4-FFF2-40B4-BE49-F238E27FC236}">
                <a16:creationId xmlns:a16="http://schemas.microsoft.com/office/drawing/2014/main" id="{5F161788-225F-DAC3-448D-A69DF687EB9F}"/>
              </a:ext>
            </a:extLst>
          </p:cNvPr>
          <p:cNvSpPr>
            <a:spLocks noGrp="1"/>
          </p:cNvSpPr>
          <p:nvPr>
            <p:ph idx="1"/>
          </p:nvPr>
        </p:nvSpPr>
        <p:spPr/>
        <p:txBody>
          <a:bodyPr/>
          <a:lstStyle/>
          <a:p>
            <a:pPr>
              <a:lnSpc>
                <a:spcPct val="100000"/>
              </a:lnSpc>
            </a:pPr>
            <a:r>
              <a:rPr lang="el-GR" dirty="0">
                <a:latin typeface="Arial Nova Cond" panose="020B0506020202020204" pitchFamily="34" charset="0"/>
              </a:rPr>
              <a:t>Ομάδες γονέων με παιδιά με ψυχικές διαταραχές</a:t>
            </a:r>
          </a:p>
          <a:p>
            <a:pPr>
              <a:lnSpc>
                <a:spcPct val="100000"/>
              </a:lnSpc>
            </a:pPr>
            <a:r>
              <a:rPr lang="el-GR" dirty="0">
                <a:latin typeface="Arial Nova Cond" panose="020B0506020202020204" pitchFamily="34" charset="0"/>
              </a:rPr>
              <a:t>Ομάδες φροντιστών ατόμων με άνοια </a:t>
            </a:r>
          </a:p>
          <a:p>
            <a:pPr>
              <a:lnSpc>
                <a:spcPct val="100000"/>
              </a:lnSpc>
            </a:pPr>
            <a:r>
              <a:rPr lang="el-GR" dirty="0">
                <a:latin typeface="Arial Nova Cond" panose="020B0506020202020204" pitchFamily="34" charset="0"/>
              </a:rPr>
              <a:t>Ομάδες γονέων παιδιών και εφήβων με ΔΕΠΥ </a:t>
            </a:r>
          </a:p>
          <a:p>
            <a:pPr>
              <a:lnSpc>
                <a:spcPct val="100000"/>
              </a:lnSpc>
            </a:pPr>
            <a:r>
              <a:rPr lang="el-GR" dirty="0">
                <a:latin typeface="Arial Nova Cond" panose="020B0506020202020204" pitchFamily="34" charset="0"/>
              </a:rPr>
              <a:t>Ομάδες πρόληψης </a:t>
            </a:r>
            <a:r>
              <a:rPr lang="en-US" dirty="0">
                <a:latin typeface="Arial Nova Cond" panose="020B0506020202020204" pitchFamily="34" charset="0"/>
              </a:rPr>
              <a:t>HIV</a:t>
            </a:r>
            <a:endParaRPr lang="el-GR" dirty="0">
              <a:latin typeface="Arial Nova Cond" panose="020B0506020202020204" pitchFamily="34" charset="0"/>
            </a:endParaRPr>
          </a:p>
          <a:p>
            <a:pPr>
              <a:lnSpc>
                <a:spcPct val="100000"/>
              </a:lnSpc>
            </a:pPr>
            <a:r>
              <a:rPr lang="el-GR" dirty="0">
                <a:latin typeface="Arial Nova Cond" panose="020B0506020202020204" pitchFamily="34" charset="0"/>
              </a:rPr>
              <a:t>Ομάδες ανάδοχων γονέων με παιδιά που έχουν κακοποιηθεί σεξουαλικά </a:t>
            </a:r>
          </a:p>
          <a:p>
            <a:pPr>
              <a:lnSpc>
                <a:spcPct val="100000"/>
              </a:lnSpc>
            </a:pPr>
            <a:r>
              <a:rPr lang="el-GR" dirty="0">
                <a:latin typeface="Arial Nova Cond" panose="020B0506020202020204" pitchFamily="34" charset="0"/>
              </a:rPr>
              <a:t>Ομάδες εφήβων για ανάπτυξη της αυτοεκτίμησης και της εικόνας του εαυτού </a:t>
            </a:r>
            <a:endParaRPr lang="en-US" dirty="0">
              <a:latin typeface="Arial Nova Cond" panose="020B0506020202020204" pitchFamily="34" charset="0"/>
            </a:endParaRPr>
          </a:p>
        </p:txBody>
      </p:sp>
    </p:spTree>
    <p:extLst>
      <p:ext uri="{BB962C8B-B14F-4D97-AF65-F5344CB8AC3E}">
        <p14:creationId xmlns:p14="http://schemas.microsoft.com/office/powerpoint/2010/main" val="858991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6810C-7B5E-4CDD-E9D6-762CF31CFCE6}"/>
              </a:ext>
            </a:extLst>
          </p:cNvPr>
          <p:cNvSpPr>
            <a:spLocks noGrp="1"/>
          </p:cNvSpPr>
          <p:nvPr>
            <p:ph type="title"/>
          </p:nvPr>
        </p:nvSpPr>
        <p:spPr>
          <a:xfrm>
            <a:off x="838200" y="365126"/>
            <a:ext cx="10515600" cy="946840"/>
          </a:xfrm>
        </p:spPr>
        <p:txBody>
          <a:bodyPr/>
          <a:lstStyle/>
          <a:p>
            <a:pPr algn="ctr"/>
            <a:r>
              <a:rPr lang="el-GR" b="1" dirty="0">
                <a:latin typeface="Arial Nova Cond" panose="020B0506020202020204" pitchFamily="34" charset="0"/>
              </a:rPr>
              <a:t>Οι σκοποί των ομάδων ψυχοεκπαίδευσης </a:t>
            </a:r>
            <a:endParaRPr lang="en-US" b="1" dirty="0">
              <a:latin typeface="Arial Nova Cond" panose="020B0506020202020204" pitchFamily="34" charset="0"/>
            </a:endParaRPr>
          </a:p>
        </p:txBody>
      </p:sp>
      <p:sp>
        <p:nvSpPr>
          <p:cNvPr id="3" name="Content Placeholder 2">
            <a:extLst>
              <a:ext uri="{FF2B5EF4-FFF2-40B4-BE49-F238E27FC236}">
                <a16:creationId xmlns:a16="http://schemas.microsoft.com/office/drawing/2014/main" id="{C0A8F6B0-EFA4-1BAA-B132-01E7654E77B6}"/>
              </a:ext>
            </a:extLst>
          </p:cNvPr>
          <p:cNvSpPr>
            <a:spLocks noGrp="1"/>
          </p:cNvSpPr>
          <p:nvPr>
            <p:ph idx="1"/>
          </p:nvPr>
        </p:nvSpPr>
        <p:spPr>
          <a:xfrm>
            <a:off x="838200" y="1444487"/>
            <a:ext cx="10515600" cy="4732476"/>
          </a:xfrm>
        </p:spPr>
        <p:txBody>
          <a:bodyPr>
            <a:normAutofit fontScale="77500" lnSpcReduction="20000"/>
          </a:bodyPr>
          <a:lstStyle/>
          <a:p>
            <a:pPr marL="0" indent="0" algn="just">
              <a:lnSpc>
                <a:spcPct val="120000"/>
              </a:lnSpc>
              <a:buNone/>
            </a:pPr>
            <a:r>
              <a:rPr lang="el-GR" dirty="0">
                <a:latin typeface="Arial Nova Cond" panose="020B0506020202020204" pitchFamily="34" charset="0"/>
              </a:rPr>
              <a:t>Οι σκοποί των ομάδων ψυχοεκπαίδευσης , με διαφορετική έμφαση κάθε φορά ανάλογα την ανάγκη, </a:t>
            </a:r>
            <a:r>
              <a:rPr lang="el-GR" b="1" dirty="0">
                <a:latin typeface="Arial Nova Cond" panose="020B0506020202020204" pitchFamily="34" charset="0"/>
              </a:rPr>
              <a:t>εστιάζουν στην εκπαίδευση, την απόκτηση δεξιοτήτων και την αυτογνωσία</a:t>
            </a:r>
            <a:r>
              <a:rPr lang="el-GR" dirty="0">
                <a:latin typeface="Arial Nova Cond" panose="020B0506020202020204" pitchFamily="34" charset="0"/>
              </a:rPr>
              <a:t>. Όταν η προτεραιότητα είναι η εκπαίδευση, το πρωτόκολλο είναι κυρίως διαμορφωμένο από διαλέξεις και συζήτηση, με τον/την ΚΛ να λειτουργεί κυρίως ως εκπαιδευτής και το πρωτόκολλο περιλαμβάνει βιωματική μάθηση που οδηγεί στην ανάπτυξη δεξιοτεχνίας μέσα από την επίδειξη προτύπων, παιχνίδια ρόλων </a:t>
            </a:r>
            <a:r>
              <a:rPr lang="en-US" dirty="0">
                <a:latin typeface="Arial Nova Cond" panose="020B0506020202020204" pitchFamily="34" charset="0"/>
              </a:rPr>
              <a:t>(role playing) </a:t>
            </a:r>
            <a:r>
              <a:rPr lang="el-GR" dirty="0">
                <a:latin typeface="Arial Nova Cond" panose="020B0506020202020204" pitchFamily="34" charset="0"/>
              </a:rPr>
              <a:t>και ανατροφοδότησης. Οι ομάδες που δίνουν προτεραιότητα στην αυτογνωσία είναι πιθανόν να μοιάζουν περισσότερο στην συμβουλευτική, παρόλο που η διεργασία παραμένει κυρίως εκπαιδευτική και γενικά αποφεύγεται το να ενθαρρύνονται οι συμμετέχοντες να </a:t>
            </a:r>
            <a:r>
              <a:rPr lang="el-GR" dirty="0" err="1">
                <a:latin typeface="Arial Nova Cond" panose="020B0506020202020204" pitchFamily="34" charset="0"/>
              </a:rPr>
              <a:t>αυτοαποκαλύπτονται</a:t>
            </a:r>
            <a:r>
              <a:rPr lang="el-GR" dirty="0">
                <a:latin typeface="Arial Nova Cond" panose="020B0506020202020204" pitchFamily="34" charset="0"/>
              </a:rPr>
              <a:t> σε βάθος, να εξερευνώνται οι αντιστάσεις τους ή να επεξεργάζονται παλιές εμπειρίες και σχέσεις. Παρόλο που η λειτουργία μιας ομάδας ψυχοεκπαίδευσης μπορεί να εστιάζει σε έναν από αυτούς τους τρεις σκοπούς περισσότερο από τους άλλους , τέτοιου είδους ομάδες είναι σχεδιασμένες έτσι ώστε να ανταποκρίνονται και στους τρεις αυτούς σκοπούς. </a:t>
            </a:r>
          </a:p>
        </p:txBody>
      </p:sp>
    </p:spTree>
    <p:extLst>
      <p:ext uri="{BB962C8B-B14F-4D97-AF65-F5344CB8AC3E}">
        <p14:creationId xmlns:p14="http://schemas.microsoft.com/office/powerpoint/2010/main" val="264527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D4545-6BAC-183E-0B5D-CC2CD3041429}"/>
              </a:ext>
            </a:extLst>
          </p:cNvPr>
          <p:cNvSpPr>
            <a:spLocks noGrp="1"/>
          </p:cNvSpPr>
          <p:nvPr>
            <p:ph type="title"/>
          </p:nvPr>
        </p:nvSpPr>
        <p:spPr>
          <a:xfrm>
            <a:off x="838200" y="365126"/>
            <a:ext cx="10515600" cy="801065"/>
          </a:xfrm>
        </p:spPr>
        <p:txBody>
          <a:bodyPr>
            <a:noAutofit/>
          </a:bodyPr>
          <a:lstStyle/>
          <a:p>
            <a:pPr algn="ctr"/>
            <a:r>
              <a:rPr lang="el-GR" sz="3200" b="1" dirty="0">
                <a:latin typeface="Arial Nova Cond" panose="020B0506020202020204" pitchFamily="34" charset="0"/>
              </a:rPr>
              <a:t>Οι φάσεις σχεδιασμού της ομάδας ψυχοεκπαίδευσης (1/2) </a:t>
            </a:r>
            <a:endParaRPr lang="en-US" sz="3200" b="1" dirty="0">
              <a:latin typeface="Arial Nova Cond" panose="020B0506020202020204" pitchFamily="34" charset="0"/>
            </a:endParaRPr>
          </a:p>
        </p:txBody>
      </p:sp>
      <p:sp>
        <p:nvSpPr>
          <p:cNvPr id="3" name="Content Placeholder 2">
            <a:extLst>
              <a:ext uri="{FF2B5EF4-FFF2-40B4-BE49-F238E27FC236}">
                <a16:creationId xmlns:a16="http://schemas.microsoft.com/office/drawing/2014/main" id="{9FB28F9C-74C1-92EA-52C9-53E0638C8A7C}"/>
              </a:ext>
            </a:extLst>
          </p:cNvPr>
          <p:cNvSpPr>
            <a:spLocks noGrp="1"/>
          </p:cNvSpPr>
          <p:nvPr>
            <p:ph idx="1"/>
          </p:nvPr>
        </p:nvSpPr>
        <p:spPr>
          <a:xfrm>
            <a:off x="838200" y="1550504"/>
            <a:ext cx="10515600" cy="4626459"/>
          </a:xfrm>
        </p:spPr>
        <p:txBody>
          <a:bodyPr>
            <a:normAutofit lnSpcReduction="10000"/>
          </a:bodyPr>
          <a:lstStyle/>
          <a:p>
            <a:pPr marL="0" indent="0" algn="just">
              <a:lnSpc>
                <a:spcPct val="110000"/>
              </a:lnSpc>
              <a:buNone/>
            </a:pPr>
            <a:r>
              <a:rPr lang="el-GR" dirty="0">
                <a:latin typeface="Arial Nova Cond" panose="020B0506020202020204" pitchFamily="34" charset="0"/>
              </a:rPr>
              <a:t>Τα συγκεκριμένα θέματα κάθε ομάδας ψυχοεκπαίδευσης, καθώς και η σχετική στάθμιση του περιεχομένου που κατευθύνεται προς πιθανούς σκοπούς (εκπαίδευση, ανάπτυξη δεξιοτήτων ή αυτογνωσία), θα καθοριστεί κυρίως από τον πληθυσμό όπου η ομάδα απευθύνεται και τον γενικότερο επιδιωκόμενο σκοπό της ομάδας. Ανεξάρτητα όμως τον στόχο κάθε ομάδας, συνήθως ο σχεδιασμός περιλαμβάνει δύο φάσεις</a:t>
            </a:r>
            <a:r>
              <a:rPr lang="en-US" dirty="0">
                <a:latin typeface="Arial Nova Cond" panose="020B0506020202020204" pitchFamily="34" charset="0"/>
              </a:rPr>
              <a:t>: </a:t>
            </a:r>
            <a:r>
              <a:rPr lang="el-GR" dirty="0">
                <a:latin typeface="Arial Nova Cond" panose="020B0506020202020204" pitchFamily="34" charset="0"/>
              </a:rPr>
              <a:t>την </a:t>
            </a:r>
            <a:r>
              <a:rPr lang="el-GR" b="1" dirty="0">
                <a:latin typeface="Arial Nova Cond" panose="020B0506020202020204" pitchFamily="34" charset="0"/>
              </a:rPr>
              <a:t>εννοιολογική φάση (</a:t>
            </a:r>
            <a:r>
              <a:rPr lang="en-US" b="1" dirty="0">
                <a:latin typeface="Arial Nova Cond" panose="020B0506020202020204" pitchFamily="34" charset="0"/>
              </a:rPr>
              <a:t>conceptual) </a:t>
            </a:r>
            <a:r>
              <a:rPr lang="el-GR" dirty="0">
                <a:latin typeface="Arial Nova Cond" panose="020B0506020202020204" pitchFamily="34" charset="0"/>
              </a:rPr>
              <a:t>κατά την οποία προσδιορίζεται ο σκοπός της ομάδας και οι στόχοι της, και η </a:t>
            </a:r>
            <a:r>
              <a:rPr lang="el-GR" b="1" dirty="0">
                <a:latin typeface="Arial Nova Cond" panose="020B0506020202020204" pitchFamily="34" charset="0"/>
              </a:rPr>
              <a:t>λειτουργική φάση (</a:t>
            </a:r>
            <a:r>
              <a:rPr lang="en-US" b="1" dirty="0">
                <a:latin typeface="Arial Nova Cond" panose="020B0506020202020204" pitchFamily="34" charset="0"/>
              </a:rPr>
              <a:t>operational) </a:t>
            </a:r>
            <a:r>
              <a:rPr lang="el-GR" dirty="0">
                <a:latin typeface="Arial Nova Cond" panose="020B0506020202020204" pitchFamily="34" charset="0"/>
              </a:rPr>
              <a:t>κατά την οποία επιλέγεται το περιεχόμενο, σχεδιάζονται οι ασκήσεις και η αξιολόγηση. </a:t>
            </a:r>
            <a:endParaRPr lang="el-GR" b="1" dirty="0">
              <a:latin typeface="Arial Nova Cond" panose="020B0506020202020204" pitchFamily="34" charset="0"/>
            </a:endParaRPr>
          </a:p>
        </p:txBody>
      </p:sp>
    </p:spTree>
    <p:extLst>
      <p:ext uri="{BB962C8B-B14F-4D97-AF65-F5344CB8AC3E}">
        <p14:creationId xmlns:p14="http://schemas.microsoft.com/office/powerpoint/2010/main" val="4210298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C92C575-01A3-74DF-2127-CFADE9D7B3B9}"/>
              </a:ext>
            </a:extLst>
          </p:cNvPr>
          <p:cNvSpPr>
            <a:spLocks noGrp="1"/>
          </p:cNvSpPr>
          <p:nvPr>
            <p:ph type="title"/>
          </p:nvPr>
        </p:nvSpPr>
        <p:spPr>
          <a:xfrm>
            <a:off x="838200" y="231913"/>
            <a:ext cx="10515600" cy="616226"/>
          </a:xfrm>
        </p:spPr>
        <p:txBody>
          <a:bodyPr>
            <a:normAutofit/>
          </a:bodyPr>
          <a:lstStyle/>
          <a:p>
            <a:r>
              <a:rPr lang="el-GR" sz="3200" b="1" dirty="0">
                <a:latin typeface="Arial Nova Cond" panose="020B0506020202020204" pitchFamily="34" charset="0"/>
              </a:rPr>
              <a:t>Οι φάσεις σχεδιασμού της ομάδας ψυχοεκπαίδευσης (2/2) </a:t>
            </a:r>
            <a:endParaRPr lang="en-US" sz="3200" dirty="0"/>
          </a:p>
        </p:txBody>
      </p:sp>
      <p:sp>
        <p:nvSpPr>
          <p:cNvPr id="5" name="Content Placeholder 4">
            <a:extLst>
              <a:ext uri="{FF2B5EF4-FFF2-40B4-BE49-F238E27FC236}">
                <a16:creationId xmlns:a16="http://schemas.microsoft.com/office/drawing/2014/main" id="{74E7BEE8-1B4C-5550-50D8-A0ACBB842A31}"/>
              </a:ext>
            </a:extLst>
          </p:cNvPr>
          <p:cNvSpPr>
            <a:spLocks noGrp="1"/>
          </p:cNvSpPr>
          <p:nvPr>
            <p:ph sz="half" idx="1"/>
          </p:nvPr>
        </p:nvSpPr>
        <p:spPr>
          <a:xfrm>
            <a:off x="530087" y="1060174"/>
            <a:ext cx="5489713" cy="5565913"/>
          </a:xfrm>
        </p:spPr>
        <p:txBody>
          <a:bodyPr>
            <a:noAutofit/>
          </a:bodyPr>
          <a:lstStyle/>
          <a:p>
            <a:pPr marL="0" indent="0" algn="ctr">
              <a:buNone/>
            </a:pPr>
            <a:r>
              <a:rPr lang="el-GR" sz="1600" b="1" dirty="0">
                <a:effectLst>
                  <a:outerShdw blurRad="38100" dist="38100" dir="2700000" algn="tl">
                    <a:srgbClr val="000000">
                      <a:alpha val="43137"/>
                    </a:srgbClr>
                  </a:outerShdw>
                </a:effectLst>
                <a:latin typeface="Arial Nova Cond" panose="020B0506020202020204" pitchFamily="34" charset="0"/>
              </a:rPr>
              <a:t>Η Εννοιολογική φάση</a:t>
            </a:r>
          </a:p>
          <a:p>
            <a:pPr marL="0" indent="0" algn="just">
              <a:lnSpc>
                <a:spcPct val="120000"/>
              </a:lnSpc>
              <a:buNone/>
            </a:pPr>
            <a:r>
              <a:rPr lang="el-GR" sz="1600" dirty="0">
                <a:latin typeface="Arial Nova Cond" panose="020B0506020202020204" pitchFamily="34" charset="0"/>
              </a:rPr>
              <a:t>Στην φάση αυτή, θα πρέπει να απαντηθούν- συγκεκριμενοποιηθούν τα παρακάτω ερωτήματα</a:t>
            </a:r>
            <a:r>
              <a:rPr lang="en-US" sz="1600" dirty="0">
                <a:latin typeface="Arial Nova Cond" panose="020B0506020202020204" pitchFamily="34" charset="0"/>
              </a:rPr>
              <a:t>: </a:t>
            </a:r>
            <a:endParaRPr lang="el-GR" sz="1600" dirty="0">
              <a:latin typeface="Arial Nova Cond" panose="020B0506020202020204" pitchFamily="34" charset="0"/>
            </a:endParaRPr>
          </a:p>
          <a:p>
            <a:pPr marL="0" indent="0" algn="just">
              <a:lnSpc>
                <a:spcPct val="120000"/>
              </a:lnSpc>
              <a:buNone/>
            </a:pPr>
            <a:r>
              <a:rPr lang="el-GR" sz="1600" i="1" dirty="0">
                <a:latin typeface="Arial Nova Cond" panose="020B0506020202020204" pitchFamily="34" charset="0"/>
              </a:rPr>
              <a:t>1. Σε ποιο περιεχόμενο κατά κύριο λόγω εστιάζει η ομάδα</a:t>
            </a:r>
            <a:r>
              <a:rPr lang="en-US" sz="1600" i="1" dirty="0">
                <a:latin typeface="Arial Nova Cond" panose="020B0506020202020204" pitchFamily="34" charset="0"/>
              </a:rPr>
              <a:t>; </a:t>
            </a:r>
            <a:endParaRPr lang="el-GR" sz="1600" i="1" dirty="0">
              <a:latin typeface="Arial Nova Cond" panose="020B0506020202020204" pitchFamily="34" charset="0"/>
            </a:endParaRPr>
          </a:p>
          <a:p>
            <a:pPr marL="0" indent="0" algn="just">
              <a:lnSpc>
                <a:spcPct val="120000"/>
              </a:lnSpc>
              <a:buNone/>
            </a:pPr>
            <a:r>
              <a:rPr lang="en-US" sz="1600" i="1" dirty="0">
                <a:latin typeface="Arial Nova Cond" panose="020B0506020202020204" pitchFamily="34" charset="0"/>
              </a:rPr>
              <a:t>2.</a:t>
            </a:r>
            <a:r>
              <a:rPr lang="el-GR" sz="1600" i="1" dirty="0">
                <a:latin typeface="Arial Nova Cond" panose="020B0506020202020204" pitchFamily="34" charset="0"/>
              </a:rPr>
              <a:t> Ποια είναι η ομάδα στόχου</a:t>
            </a:r>
            <a:r>
              <a:rPr lang="en-US" sz="1600" i="1" dirty="0">
                <a:latin typeface="Arial Nova Cond" panose="020B0506020202020204" pitchFamily="34" charset="0"/>
              </a:rPr>
              <a:t>; </a:t>
            </a:r>
            <a:r>
              <a:rPr lang="el-GR" sz="1600" i="1" dirty="0">
                <a:latin typeface="Arial Nova Cond" panose="020B0506020202020204" pitchFamily="34" charset="0"/>
              </a:rPr>
              <a:t>Ποιοι θα επωφεληθούν συμμετέχοντας στην ομάδα</a:t>
            </a:r>
            <a:r>
              <a:rPr lang="en-US" sz="1600" i="1" dirty="0">
                <a:latin typeface="Arial Nova Cond" panose="020B0506020202020204" pitchFamily="34" charset="0"/>
              </a:rPr>
              <a:t>; </a:t>
            </a:r>
            <a:endParaRPr lang="el-GR" sz="1600" i="1" dirty="0">
              <a:latin typeface="Arial Nova Cond" panose="020B0506020202020204" pitchFamily="34" charset="0"/>
            </a:endParaRPr>
          </a:p>
          <a:p>
            <a:pPr marL="0" indent="0" algn="just">
              <a:lnSpc>
                <a:spcPct val="120000"/>
              </a:lnSpc>
              <a:buNone/>
            </a:pPr>
            <a:r>
              <a:rPr lang="el-GR" sz="1600" i="1" dirty="0">
                <a:latin typeface="Arial Nova Cond" panose="020B0506020202020204" pitchFamily="34" charset="0"/>
              </a:rPr>
              <a:t>3. Ποιος είναι ο σκοπός της παρέμβασης (πχ. αποκατάσταση, πρόληψη, ανάπτυξη)</a:t>
            </a:r>
            <a:r>
              <a:rPr lang="en-US" sz="1600" i="1" dirty="0">
                <a:latin typeface="Arial Nova Cond" panose="020B0506020202020204" pitchFamily="34" charset="0"/>
              </a:rPr>
              <a:t>? </a:t>
            </a:r>
            <a:endParaRPr lang="el-GR" sz="1600" i="1" dirty="0">
              <a:latin typeface="Arial Nova Cond" panose="020B0506020202020204" pitchFamily="34" charset="0"/>
            </a:endParaRPr>
          </a:p>
          <a:p>
            <a:pPr marL="0" indent="0" algn="just">
              <a:lnSpc>
                <a:spcPct val="120000"/>
              </a:lnSpc>
              <a:buNone/>
            </a:pPr>
            <a:r>
              <a:rPr lang="en-US" sz="1600" i="1" dirty="0">
                <a:latin typeface="Arial Nova Cond" panose="020B0506020202020204" pitchFamily="34" charset="0"/>
              </a:rPr>
              <a:t>4. </a:t>
            </a:r>
            <a:r>
              <a:rPr lang="el-GR" sz="1600" i="1" dirty="0">
                <a:latin typeface="Arial Nova Cond" panose="020B0506020202020204" pitchFamily="34" charset="0"/>
              </a:rPr>
              <a:t>Ποιο είναι το αναμενόμενο αποτέλεσμα για τους συμμετέχοντες</a:t>
            </a:r>
            <a:r>
              <a:rPr lang="en-US" sz="1600" i="1" dirty="0">
                <a:latin typeface="Arial Nova Cond" panose="020B0506020202020204" pitchFamily="34" charset="0"/>
              </a:rPr>
              <a:t>; </a:t>
            </a:r>
            <a:r>
              <a:rPr lang="el-GR" sz="1600" i="1" dirty="0">
                <a:latin typeface="Arial Nova Cond" panose="020B0506020202020204" pitchFamily="34" charset="0"/>
              </a:rPr>
              <a:t>(πχ. αλλαγή απόψεων, συμπεριφοράς, αξιών) </a:t>
            </a:r>
          </a:p>
          <a:p>
            <a:pPr marL="0" indent="0" algn="just">
              <a:lnSpc>
                <a:spcPct val="120000"/>
              </a:lnSpc>
              <a:buNone/>
            </a:pPr>
            <a:r>
              <a:rPr lang="el-GR" sz="1600" dirty="0">
                <a:latin typeface="Arial Nova Cond" panose="020B0506020202020204" pitchFamily="34" charset="0"/>
              </a:rPr>
              <a:t>Στην φάση αυτή θα πρέπει να συγκεκριμενοποιηθεί και το θεωρητικό πρίσμα –προσέγγιση θα χρησιμοποιηθεί ,κάτι που θα καθορίσει το πώς θα απαντηθούν τα παραπάνω ερωτήματα και θα ορίσει τους συγκεκριμένους στόχους που θα καθοριστούν. </a:t>
            </a:r>
            <a:endParaRPr lang="en-US" sz="1600" dirty="0">
              <a:latin typeface="Arial Nova Cond" panose="020B0506020202020204" pitchFamily="34" charset="0"/>
            </a:endParaRPr>
          </a:p>
        </p:txBody>
      </p:sp>
      <p:sp>
        <p:nvSpPr>
          <p:cNvPr id="6" name="Content Placeholder 5">
            <a:extLst>
              <a:ext uri="{FF2B5EF4-FFF2-40B4-BE49-F238E27FC236}">
                <a16:creationId xmlns:a16="http://schemas.microsoft.com/office/drawing/2014/main" id="{2B305787-7211-DD08-1A96-1CC30556358F}"/>
              </a:ext>
            </a:extLst>
          </p:cNvPr>
          <p:cNvSpPr>
            <a:spLocks noGrp="1"/>
          </p:cNvSpPr>
          <p:nvPr>
            <p:ph sz="half" idx="2"/>
          </p:nvPr>
        </p:nvSpPr>
        <p:spPr>
          <a:xfrm>
            <a:off x="6172199" y="1060174"/>
            <a:ext cx="5740167" cy="5458072"/>
          </a:xfrm>
        </p:spPr>
        <p:txBody>
          <a:bodyPr>
            <a:normAutofit fontScale="32500" lnSpcReduction="20000"/>
          </a:bodyPr>
          <a:lstStyle/>
          <a:p>
            <a:pPr marL="0" indent="0" algn="ctr">
              <a:buNone/>
            </a:pPr>
            <a:r>
              <a:rPr lang="el-GR" sz="4300" b="1" dirty="0">
                <a:effectLst>
                  <a:outerShdw blurRad="38100" dist="38100" dir="2700000" algn="tl">
                    <a:srgbClr val="000000">
                      <a:alpha val="43137"/>
                    </a:srgbClr>
                  </a:outerShdw>
                </a:effectLst>
                <a:latin typeface="Arial Nova Cond" panose="020B0506020202020204" pitchFamily="34" charset="0"/>
              </a:rPr>
              <a:t>Η Λειτουργική φάση </a:t>
            </a:r>
          </a:p>
          <a:p>
            <a:pPr marL="0" indent="0" algn="just">
              <a:lnSpc>
                <a:spcPct val="120000"/>
              </a:lnSpc>
              <a:buNone/>
            </a:pPr>
            <a:r>
              <a:rPr lang="el-GR" sz="4300" dirty="0">
                <a:latin typeface="Arial Nova Cond" panose="020B0506020202020204" pitchFamily="34" charset="0"/>
              </a:rPr>
              <a:t>Το περιεχόμενο των ομάδων ψυχοεκπαίδευσης συνήθως ενσωματώνει έναν συνδυασμό </a:t>
            </a:r>
            <a:r>
              <a:rPr lang="el-GR" sz="4300" b="1" dirty="0">
                <a:latin typeface="Arial Nova Cond" panose="020B0506020202020204" pitchFamily="34" charset="0"/>
              </a:rPr>
              <a:t>διδακτικών, βιωματικών στοιχείων και διεργασίες</a:t>
            </a:r>
            <a:r>
              <a:rPr lang="el-GR" sz="4300" dirty="0">
                <a:latin typeface="Arial Nova Cond" panose="020B0506020202020204" pitchFamily="34" charset="0"/>
              </a:rPr>
              <a:t>. Το </a:t>
            </a:r>
            <a:r>
              <a:rPr lang="el-GR" sz="4300" u="sng" dirty="0">
                <a:latin typeface="Arial Nova Cond" panose="020B0506020202020204" pitchFamily="34" charset="0"/>
              </a:rPr>
              <a:t>διδακτικό περιεχόμενο </a:t>
            </a:r>
            <a:r>
              <a:rPr lang="el-GR" sz="4300" dirty="0">
                <a:latin typeface="Arial Nova Cond" panose="020B0506020202020204" pitchFamily="34" charset="0"/>
              </a:rPr>
              <a:t>θα είναι πιο αποτελεσματικό άμα περιλαμβάνει μια διαδικασία μάθησης η οποία είναι χρήσιμη για τα επόμενα στάδια (πχ. εισαγωγή σε βασικές έννοιες). </a:t>
            </a:r>
            <a:r>
              <a:rPr lang="el-GR" sz="4300" u="sng" dirty="0">
                <a:effectLst/>
                <a:latin typeface="Arial Nova Cond" panose="020B0506020202020204" pitchFamily="34" charset="0"/>
                <a:ea typeface="Calibri" panose="020F0502020204030204" pitchFamily="34" charset="0"/>
                <a:cs typeface="Sabon-Roman"/>
              </a:rPr>
              <a:t>Οι βιωματικές ασκήσεις </a:t>
            </a:r>
            <a:r>
              <a:rPr lang="el-GR" sz="4300" dirty="0">
                <a:effectLst/>
                <a:latin typeface="Arial Nova Cond" panose="020B0506020202020204" pitchFamily="34" charset="0"/>
                <a:ea typeface="Calibri" panose="020F0502020204030204" pitchFamily="34" charset="0"/>
                <a:cs typeface="Sabon-Roman"/>
              </a:rPr>
              <a:t>βοηθάνε τα μέλη της ομάδας να εφαρμόσουν τις έννοιες που μαθαίνουν σε καταστάσεις της καθημερινότητας. Είναι σημαντικό οι ασκήσεις να πηγάζουν από την θεωρία και να είναι συμβατές με την ηλικία και το επίπεδο εμπειρίας των μελών της ομάδας. Θα πρέπει να συμπεριλαμβάνονται και ασκήσεις που προτρέπουν τα μέλη να αυτό-αξιολογηθούν. Οι ασκήσεις αυτές βοηθούν τα μέλη να έχουν επίγνωση της προόδου που έχουν κάνει προς την επιδιωκόμενη αλλαγή. </a:t>
            </a:r>
            <a:r>
              <a:rPr lang="el-GR" sz="4300" u="sng" dirty="0">
                <a:effectLst/>
                <a:latin typeface="Arial Nova Cond" panose="020B0506020202020204" pitchFamily="34" charset="0"/>
                <a:ea typeface="Calibri" panose="020F0502020204030204" pitchFamily="34" charset="0"/>
                <a:cs typeface="Sabon-Roman"/>
              </a:rPr>
              <a:t>Οι διεργασίες</a:t>
            </a:r>
            <a:r>
              <a:rPr lang="el-GR" sz="4300" dirty="0">
                <a:effectLst/>
                <a:latin typeface="Arial Nova Cond" panose="020B0506020202020204" pitchFamily="34" charset="0"/>
                <a:ea typeface="Calibri" panose="020F0502020204030204" pitchFamily="34" charset="0"/>
                <a:cs typeface="Sabon-Roman"/>
              </a:rPr>
              <a:t> αποσκοπούν στο να βοηθηθούν τα μέλη της ομάδας να συνθέσουν τα διδακτικά και βιωματικά στοιχεία. Ο/η ΚΛ θα πρέπει να είναι πολύ προσεκτικός/η στο πώς και πότε θα εγείρει διεργασίες στην ομάδα έτσι ώστε να έχουν την επιδιωκόμενη αποτελεσματικότητα. Στα μέσα λειτουργίας της ομάδας είναι σημαντικό να ξεκινάει μια διεργασία αναζήτησης πιθανών αναγκών των μελών έτσι ώστε να αναπροσαρμοστεί η λειτουργία της ομάδας για το επόμενο διάστημα. Η τελική αξιολόγηση της ομάδας συμβάλει στο να διευρυνθεί η γνώση στο πεδίο εξακριβώνοντας τον βαθμό στον οποίο μια συγκεκριμένη παρέμβαση είναι αποτελεσματική με τον συγκεκριμένο πληθυσμό και με τους συγκεκριμένους στόχους που τέθηκαν. </a:t>
            </a:r>
            <a:endParaRPr lang="el-GR" sz="4300" dirty="0">
              <a:effectLst/>
              <a:latin typeface="Arial Nova Light" panose="020B0304020202020204" pitchFamily="34" charset="0"/>
              <a:ea typeface="Calibri" panose="020F0502020204030204" pitchFamily="34" charset="0"/>
              <a:cs typeface="Times New Roman" panose="02020603050405020304" pitchFamily="18" charset="0"/>
            </a:endParaRPr>
          </a:p>
          <a:p>
            <a:pPr marL="0" indent="0" algn="just">
              <a:lnSpc>
                <a:spcPct val="120000"/>
              </a:lnSpc>
              <a:buNone/>
            </a:pPr>
            <a:endParaRPr lang="el-GR" sz="2600" dirty="0">
              <a:effectLst/>
              <a:latin typeface="Arial Nova Light" panose="020B0304020202020204" pitchFamily="34" charset="0"/>
              <a:ea typeface="Calibri" panose="020F0502020204030204" pitchFamily="34" charset="0"/>
              <a:cs typeface="Times New Roman" panose="02020603050405020304" pitchFamily="18" charset="0"/>
            </a:endParaRPr>
          </a:p>
          <a:p>
            <a:pPr marL="0" indent="0" algn="just">
              <a:lnSpc>
                <a:spcPct val="120000"/>
              </a:lnSpc>
              <a:buNone/>
            </a:pPr>
            <a:endParaRPr lang="en-US" dirty="0">
              <a:latin typeface="Arial Nova Cond" panose="020B0506020202020204" pitchFamily="34" charset="0"/>
            </a:endParaRPr>
          </a:p>
        </p:txBody>
      </p:sp>
    </p:spTree>
    <p:extLst>
      <p:ext uri="{BB962C8B-B14F-4D97-AF65-F5344CB8AC3E}">
        <p14:creationId xmlns:p14="http://schemas.microsoft.com/office/powerpoint/2010/main" val="619251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AFC454B-A080-4D23-B177-6D5356C6E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427"/>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2" name="Oval 14">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8029" y="333478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Arc 16">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474479" y="1096414"/>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Τίτλος 3">
            <a:extLst>
              <a:ext uri="{FF2B5EF4-FFF2-40B4-BE49-F238E27FC236}">
                <a16:creationId xmlns:a16="http://schemas.microsoft.com/office/drawing/2014/main" id="{4CE54801-1919-C5C1-0C37-90BC43F7EFE4}"/>
              </a:ext>
            </a:extLst>
          </p:cNvPr>
          <p:cNvSpPr>
            <a:spLocks noGrp="1"/>
          </p:cNvSpPr>
          <p:nvPr>
            <p:ph type="title"/>
          </p:nvPr>
        </p:nvSpPr>
        <p:spPr>
          <a:xfrm>
            <a:off x="4328718" y="2499919"/>
            <a:ext cx="7354509" cy="2190326"/>
          </a:xfrm>
        </p:spPr>
        <p:txBody>
          <a:bodyPr vert="horz" lIns="91440" tIns="45720" rIns="91440" bIns="45720" rtlCol="0" anchor="ctr">
            <a:normAutofit/>
          </a:bodyPr>
          <a:lstStyle/>
          <a:p>
            <a:pPr algn="ctr"/>
            <a:r>
              <a:rPr lang="en-US" b="1" kern="1200" dirty="0">
                <a:solidFill>
                  <a:schemeClr val="tx1"/>
                </a:solidFill>
                <a:latin typeface="Arial Nova Cond" panose="020B0506020202020204" pitchFamily="34" charset="0"/>
              </a:rPr>
              <a:t>Ομάδες</a:t>
            </a:r>
            <a:r>
              <a:rPr lang="el-GR" b="1" kern="1200" dirty="0">
                <a:solidFill>
                  <a:schemeClr val="tx1"/>
                </a:solidFill>
                <a:latin typeface="Arial Nova Cond" panose="020B0506020202020204" pitchFamily="34" charset="0"/>
              </a:rPr>
              <a:t> </a:t>
            </a:r>
            <a:r>
              <a:rPr lang="en-US" b="1" kern="1200" dirty="0">
                <a:solidFill>
                  <a:schemeClr val="tx1"/>
                </a:solidFill>
                <a:latin typeface="Arial Nova Cond" panose="020B0506020202020204" pitchFamily="34" charset="0"/>
              </a:rPr>
              <a:t>Πρόληψης</a:t>
            </a:r>
            <a:r>
              <a:rPr lang="el-GR" b="1" kern="1200" dirty="0">
                <a:solidFill>
                  <a:schemeClr val="tx1"/>
                </a:solidFill>
                <a:latin typeface="Arial Nova Cond" panose="020B0506020202020204" pitchFamily="34" charset="0"/>
              </a:rPr>
              <a:t> </a:t>
            </a:r>
            <a:r>
              <a:rPr lang="en-US" b="1" kern="1200" dirty="0">
                <a:solidFill>
                  <a:schemeClr val="tx1"/>
                </a:solidFill>
                <a:latin typeface="Arial Nova Cond" panose="020B0506020202020204" pitchFamily="34" charset="0"/>
              </a:rPr>
              <a:t> </a:t>
            </a:r>
          </a:p>
        </p:txBody>
      </p:sp>
    </p:spTree>
    <p:extLst>
      <p:ext uri="{BB962C8B-B14F-4D97-AF65-F5344CB8AC3E}">
        <p14:creationId xmlns:p14="http://schemas.microsoft.com/office/powerpoint/2010/main" val="330386996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1061</TotalTime>
  <Words>1725</Words>
  <Application>Microsoft Office PowerPoint</Application>
  <PresentationFormat>Widescreen</PresentationFormat>
  <Paragraphs>53</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Arial Nova Cond</vt:lpstr>
      <vt:lpstr>Arial Nova Light</vt:lpstr>
      <vt:lpstr>Calibri</vt:lpstr>
      <vt:lpstr>Calibri Light</vt:lpstr>
      <vt:lpstr>Sabon-Roman</vt:lpstr>
      <vt:lpstr>Θέμα του Office</vt:lpstr>
      <vt:lpstr>Μεθοδολογία  Κοινωνικής Εργασίας  με Ομάδες</vt:lpstr>
      <vt:lpstr>Ομάδες ψυχοεκπαίδευσης </vt:lpstr>
      <vt:lpstr>Τα χαρακτηριστικά των ομάδων ψυχοεκπαίδευσης</vt:lpstr>
      <vt:lpstr>θεραπευτικές ομάδες versus ομάδες ψυχοεκπαίδευσης </vt:lpstr>
      <vt:lpstr>Παραδείγματα εφαρμογών ομάδων ψυχοεκπαίδευσης </vt:lpstr>
      <vt:lpstr>Οι σκοποί των ομάδων ψυχοεκπαίδευσης </vt:lpstr>
      <vt:lpstr>Οι φάσεις σχεδιασμού της ομάδας ψυχοεκπαίδευσης (1/2) </vt:lpstr>
      <vt:lpstr>Οι φάσεις σχεδιασμού της ομάδας ψυχοεκπαίδευσης (2/2) </vt:lpstr>
      <vt:lpstr>Ομάδες Πρόληψης  </vt:lpstr>
      <vt:lpstr>Η έννοια της πρόληψης στην υγεία </vt:lpstr>
      <vt:lpstr>1. Προσδιορίζοντας τον στόχο της ομάδας πρόληψης </vt:lpstr>
      <vt:lpstr>2. Κατανοώντας το ρίσκο και την προστασία </vt:lpstr>
      <vt:lpstr>3. Μειώνοντας το ρίσκο και οικοδομώντας την προστασία </vt:lpstr>
      <vt:lpstr>4. Αξιολογώντας την αποτελεσματικότητα της πρόληψης </vt:lpstr>
      <vt:lpstr>Τα επίπεδα της πρόληψης </vt:lpstr>
      <vt:lpstr>Βιβλιογραφία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Κοινωνική Εργασία  με Ομάδες</dc:title>
  <dc:creator>ΔΗΜΗΤΡΑ ΓΙΑΝΝΟΥ</dc:creator>
  <cp:lastModifiedBy>Mitsi Giannou</cp:lastModifiedBy>
  <cp:revision>31</cp:revision>
  <dcterms:created xsi:type="dcterms:W3CDTF">2022-09-23T10:47:21Z</dcterms:created>
  <dcterms:modified xsi:type="dcterms:W3CDTF">2023-05-09T18:33:54Z</dcterms:modified>
</cp:coreProperties>
</file>