
<file path=[Content_Types].xml><?xml version="1.0" encoding="utf-8"?>
<Types xmlns="http://schemas.openxmlformats.org/package/2006/content-types">
  <Default Extension="jfif" ContentType="image/j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2"/>
  </p:notesMasterIdLst>
  <p:sldIdLst>
    <p:sldId id="256" r:id="rId2"/>
    <p:sldId id="316" r:id="rId3"/>
    <p:sldId id="357" r:id="rId4"/>
    <p:sldId id="499" r:id="rId5"/>
    <p:sldId id="498" r:id="rId6"/>
    <p:sldId id="358" r:id="rId7"/>
    <p:sldId id="500" r:id="rId8"/>
    <p:sldId id="484" r:id="rId9"/>
    <p:sldId id="359" r:id="rId10"/>
    <p:sldId id="360" r:id="rId11"/>
    <p:sldId id="334" r:id="rId12"/>
    <p:sldId id="331" r:id="rId13"/>
    <p:sldId id="501" r:id="rId14"/>
    <p:sldId id="344" r:id="rId15"/>
    <p:sldId id="502" r:id="rId16"/>
    <p:sldId id="503" r:id="rId17"/>
    <p:sldId id="504" r:id="rId18"/>
    <p:sldId id="505" r:id="rId19"/>
    <p:sldId id="265" r:id="rId20"/>
    <p:sldId id="268" r:id="rId21"/>
    <p:sldId id="269" r:id="rId22"/>
    <p:sldId id="270" r:id="rId23"/>
    <p:sldId id="271" r:id="rId24"/>
    <p:sldId id="320" r:id="rId25"/>
    <p:sldId id="370" r:id="rId26"/>
    <p:sldId id="361" r:id="rId27"/>
    <p:sldId id="362" r:id="rId28"/>
    <p:sldId id="333" r:id="rId29"/>
    <p:sldId id="363" r:id="rId30"/>
    <p:sldId id="365" r:id="rId31"/>
    <p:sldId id="336" r:id="rId32"/>
    <p:sldId id="366" r:id="rId33"/>
    <p:sldId id="326" r:id="rId34"/>
    <p:sldId id="322" r:id="rId35"/>
    <p:sldId id="367" r:id="rId36"/>
    <p:sldId id="319" r:id="rId37"/>
    <p:sldId id="368" r:id="rId38"/>
    <p:sldId id="369" r:id="rId39"/>
    <p:sldId id="364" r:id="rId40"/>
    <p:sldId id="313" r:id="rId41"/>
    <p:sldId id="317" r:id="rId42"/>
    <p:sldId id="273" r:id="rId43"/>
    <p:sldId id="318" r:id="rId44"/>
    <p:sldId id="272" r:id="rId45"/>
    <p:sldId id="274" r:id="rId46"/>
    <p:sldId id="350" r:id="rId47"/>
    <p:sldId id="276" r:id="rId48"/>
    <p:sldId id="321" r:id="rId49"/>
    <p:sldId id="506" r:id="rId50"/>
    <p:sldId id="507" r:id="rId51"/>
    <p:sldId id="345" r:id="rId52"/>
    <p:sldId id="277" r:id="rId53"/>
    <p:sldId id="278" r:id="rId54"/>
    <p:sldId id="315" r:id="rId55"/>
    <p:sldId id="266" r:id="rId56"/>
    <p:sldId id="508" r:id="rId57"/>
    <p:sldId id="267" r:id="rId58"/>
    <p:sldId id="351" r:id="rId59"/>
    <p:sldId id="293" r:id="rId60"/>
    <p:sldId id="371" r:id="rId61"/>
    <p:sldId id="327" r:id="rId62"/>
    <p:sldId id="372" r:id="rId63"/>
    <p:sldId id="323" r:id="rId64"/>
    <p:sldId id="324" r:id="rId65"/>
    <p:sldId id="373" r:id="rId66"/>
    <p:sldId id="325" r:id="rId67"/>
    <p:sldId id="374" r:id="rId68"/>
    <p:sldId id="375" r:id="rId69"/>
    <p:sldId id="328" r:id="rId70"/>
    <p:sldId id="299" r:id="rId71"/>
    <p:sldId id="292" r:id="rId72"/>
    <p:sldId id="282" r:id="rId73"/>
    <p:sldId id="305" r:id="rId74"/>
    <p:sldId id="306" r:id="rId75"/>
    <p:sldId id="307" r:id="rId76"/>
    <p:sldId id="311" r:id="rId77"/>
    <p:sldId id="312" r:id="rId78"/>
    <p:sldId id="349" r:id="rId79"/>
    <p:sldId id="280" r:id="rId80"/>
    <p:sldId id="281" r:id="rId81"/>
    <p:sldId id="314" r:id="rId82"/>
    <p:sldId id="279" r:id="rId83"/>
    <p:sldId id="284" r:id="rId84"/>
    <p:sldId id="285" r:id="rId85"/>
    <p:sldId id="286" r:id="rId86"/>
    <p:sldId id="287" r:id="rId87"/>
    <p:sldId id="288" r:id="rId88"/>
    <p:sldId id="289" r:id="rId89"/>
    <p:sldId id="290" r:id="rId90"/>
    <p:sldId id="291" r:id="rId91"/>
    <p:sldId id="510" r:id="rId92"/>
    <p:sldId id="329" r:id="rId93"/>
    <p:sldId id="338" r:id="rId94"/>
    <p:sldId id="339" r:id="rId95"/>
    <p:sldId id="340" r:id="rId96"/>
    <p:sldId id="341" r:id="rId97"/>
    <p:sldId id="342" r:id="rId98"/>
    <p:sldId id="511" r:id="rId99"/>
    <p:sldId id="512" r:id="rId100"/>
    <p:sldId id="513" r:id="rId101"/>
    <p:sldId id="514" r:id="rId102"/>
    <p:sldId id="515" r:id="rId103"/>
    <p:sldId id="516" r:id="rId104"/>
    <p:sldId id="517" r:id="rId105"/>
    <p:sldId id="330" r:id="rId106"/>
    <p:sldId id="332" r:id="rId107"/>
    <p:sldId id="354" r:id="rId108"/>
    <p:sldId id="355" r:id="rId109"/>
    <p:sldId id="335" r:id="rId110"/>
    <p:sldId id="377"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43" d="100"/>
          <a:sy n="43" d="100"/>
        </p:scale>
        <p:origin x="67" y="48"/>
      </p:cViewPr>
      <p:guideLst>
        <p:guide orient="horz" pos="432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20EEF-FD26-4C08-AAFC-002EEB0D9591}" type="datetimeFigureOut">
              <a:rPr lang="el-GR" smtClean="0"/>
              <a:t>9/4/2024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C126C-C9EF-4537-BA2A-F868449C0B0F}" type="slidenum">
              <a:rPr lang="el-GR" smtClean="0"/>
              <a:t>‹#›</a:t>
            </a:fld>
            <a:endParaRPr lang="el-GR"/>
          </a:p>
        </p:txBody>
      </p:sp>
    </p:spTree>
    <p:extLst>
      <p:ext uri="{BB962C8B-B14F-4D97-AF65-F5344CB8AC3E}">
        <p14:creationId xmlns:p14="http://schemas.microsoft.com/office/powerpoint/2010/main" val="1482010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F3096A4-ABDE-4362-A300-AE89A16BDDA8}" type="slidenum">
              <a:rPr lang="el-GR" smtClean="0"/>
              <a:pPr/>
              <a:t>110</a:t>
            </a:fld>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92100"/>
            <a:ext cx="10972800" cy="13843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905000"/>
            <a:ext cx="10972800" cy="4114800"/>
          </a:xfrm>
        </p:spPr>
        <p:txBody>
          <a:bodyPr/>
          <a:lstStyle/>
          <a:p>
            <a:endParaRPr lang="el-GR" dirty="0"/>
          </a:p>
        </p:txBody>
      </p:sp>
      <p:sp>
        <p:nvSpPr>
          <p:cNvPr id="4" name="3 - Θέση ημερομηνίας"/>
          <p:cNvSpPr>
            <a:spLocks noGrp="1"/>
          </p:cNvSpPr>
          <p:nvPr>
            <p:ph type="dt" sz="half" idx="10"/>
          </p:nvPr>
        </p:nvSpPr>
        <p:spPr>
          <a:xfrm>
            <a:off x="609600" y="6245225"/>
            <a:ext cx="2844800" cy="476250"/>
          </a:xfrm>
        </p:spPr>
        <p:txBody>
          <a:bodyPr/>
          <a:lstStyle>
            <a:lvl1pPr>
              <a:defRPr/>
            </a:lvl1pPr>
          </a:lstStyle>
          <a:p>
            <a:endParaRPr lang="el-GR" dirty="0"/>
          </a:p>
        </p:txBody>
      </p:sp>
      <p:sp>
        <p:nvSpPr>
          <p:cNvPr id="5" name="4 - Θέση υποσέλιδου"/>
          <p:cNvSpPr>
            <a:spLocks noGrp="1"/>
          </p:cNvSpPr>
          <p:nvPr>
            <p:ph type="ftr" sz="quarter" idx="11"/>
          </p:nvPr>
        </p:nvSpPr>
        <p:spPr>
          <a:xfrm>
            <a:off x="4165600" y="6245225"/>
            <a:ext cx="3860800" cy="476250"/>
          </a:xfrm>
        </p:spPr>
        <p:txBody>
          <a:bodyPr/>
          <a:lstStyle>
            <a:lvl1pPr>
              <a:defRPr/>
            </a:lvl1pPr>
          </a:lstStyle>
          <a:p>
            <a:endParaRPr lang="el-GR" dirty="0"/>
          </a:p>
        </p:txBody>
      </p:sp>
      <p:sp>
        <p:nvSpPr>
          <p:cNvPr id="6" name="5 - Θέση αριθμού διαφάνειας"/>
          <p:cNvSpPr>
            <a:spLocks noGrp="1"/>
          </p:cNvSpPr>
          <p:nvPr>
            <p:ph type="sldNum" sz="quarter" idx="12"/>
          </p:nvPr>
        </p:nvSpPr>
        <p:spPr>
          <a:xfrm>
            <a:off x="8737600" y="6245225"/>
            <a:ext cx="2844800" cy="476250"/>
          </a:xfrm>
        </p:spPr>
        <p:txBody>
          <a:bodyPr/>
          <a:lstStyle>
            <a:lvl1pPr>
              <a:defRPr/>
            </a:lvl1pPr>
          </a:lstStyle>
          <a:p>
            <a:fld id="{73391B58-CDE5-4B58-9AB0-0BF9A0E3EC02}" type="slidenum">
              <a:rPr lang="el-GR"/>
              <a:pPr/>
              <a:t>‹#›</a:t>
            </a:fld>
            <a:endParaRPr lang="el-GR" dirty="0"/>
          </a:p>
        </p:txBody>
      </p:sp>
    </p:spTree>
    <p:extLst>
      <p:ext uri="{BB962C8B-B14F-4D97-AF65-F5344CB8AC3E}">
        <p14:creationId xmlns:p14="http://schemas.microsoft.com/office/powerpoint/2010/main" val="4186015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609600"/>
            <a:ext cx="103632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914401" y="1981200"/>
            <a:ext cx="5091289"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86313" y="1981200"/>
            <a:ext cx="5091289"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914400" y="6248400"/>
            <a:ext cx="2540000" cy="457200"/>
          </a:xfrm>
        </p:spPr>
        <p:txBody>
          <a:bodyPr/>
          <a:lstStyle>
            <a:lvl1pPr>
              <a:defRPr/>
            </a:lvl1pPr>
          </a:lstStyle>
          <a:p>
            <a:endParaRPr lang="en-GB"/>
          </a:p>
        </p:txBody>
      </p:sp>
      <p:sp>
        <p:nvSpPr>
          <p:cNvPr id="6" name="5 - Θέση υποσέλιδου"/>
          <p:cNvSpPr>
            <a:spLocks noGrp="1"/>
          </p:cNvSpPr>
          <p:nvPr>
            <p:ph type="ftr" sz="quarter" idx="11"/>
          </p:nvPr>
        </p:nvSpPr>
        <p:spPr>
          <a:xfrm>
            <a:off x="4165600" y="6248400"/>
            <a:ext cx="3860800" cy="457200"/>
          </a:xfrm>
        </p:spPr>
        <p:txBody>
          <a:bodyPr/>
          <a:lstStyle>
            <a:lvl1pPr>
              <a:defRPr/>
            </a:lvl1pPr>
          </a:lstStyle>
          <a:p>
            <a:endParaRPr lang="en-GB"/>
          </a:p>
        </p:txBody>
      </p:sp>
      <p:sp>
        <p:nvSpPr>
          <p:cNvPr id="7" name="6 - Θέση αριθμού διαφάνειας"/>
          <p:cNvSpPr>
            <a:spLocks noGrp="1"/>
          </p:cNvSpPr>
          <p:nvPr>
            <p:ph type="sldNum" sz="quarter" idx="12"/>
          </p:nvPr>
        </p:nvSpPr>
        <p:spPr>
          <a:xfrm>
            <a:off x="8737600" y="6248400"/>
            <a:ext cx="2540000" cy="457200"/>
          </a:xfrm>
        </p:spPr>
        <p:txBody>
          <a:bodyPr/>
          <a:lstStyle>
            <a:lvl1pPr>
              <a:defRPr/>
            </a:lvl1pPr>
          </a:lstStyle>
          <a:p>
            <a:fld id="{6A454C9F-0ECA-4E38-A538-EB7A512C3EE3}" type="slidenum">
              <a:rPr lang="en-GB"/>
              <a:pPr/>
              <a:t>‹#›</a:t>
            </a:fld>
            <a:endParaRPr lang="en-GB"/>
          </a:p>
        </p:txBody>
      </p:sp>
    </p:spTree>
    <p:extLst>
      <p:ext uri="{BB962C8B-B14F-4D97-AF65-F5344CB8AC3E}">
        <p14:creationId xmlns:p14="http://schemas.microsoft.com/office/powerpoint/2010/main" val="685602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5" name="Date Placeholder 4"/>
          <p:cNvSpPr>
            <a:spLocks noGrp="1"/>
          </p:cNvSpPr>
          <p:nvPr>
            <p:ph type="dt" sz="half" idx="10"/>
          </p:nvPr>
        </p:nvSpPr>
        <p:spPr/>
        <p:txBody>
          <a:bodyPr/>
          <a:lstStyle/>
          <a:p>
            <a:fld id="{5050B7A1-2B16-4C50-9D40-AB4D21AAD620}" type="datetimeFigureOut">
              <a:rPr lang="el-GR" smtClean="0"/>
              <a:t>9/4/2024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C29A107-85CE-4291-889E-AC2461B5ABE2}" type="slidenum">
              <a:rPr lang="el-GR" smtClean="0"/>
              <a:t>‹#›</a:t>
            </a:fld>
            <a:endParaRPr lang="el-GR"/>
          </a:p>
        </p:txBody>
      </p:sp>
      <p:sp>
        <p:nvSpPr>
          <p:cNvPr id="9" name="Content Placeholder 8"/>
          <p:cNvSpPr>
            <a:spLocks noGrp="1"/>
          </p:cNvSpPr>
          <p:nvPr>
            <p:ph sz="quarter" idx="13"/>
          </p:nvPr>
        </p:nvSpPr>
        <p:spPr>
          <a:xfrm>
            <a:off x="902207" y="2679192"/>
            <a:ext cx="5096256"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Tree>
    <p:extLst>
      <p:ext uri="{BB962C8B-B14F-4D97-AF65-F5344CB8AC3E}">
        <p14:creationId xmlns:p14="http://schemas.microsoft.com/office/powerpoint/2010/main" val="394597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4/9/2024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4/9/2024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 id="2147483667" r:id="rId19"/>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fif"/><Relationship Id="rId1" Type="http://schemas.openxmlformats.org/officeDocument/2006/relationships/slideLayout" Target="../slideLayouts/slideLayout17.xml"/><Relationship Id="rId4" Type="http://schemas.openxmlformats.org/officeDocument/2006/relationships/image" Target="../media/image7.jfi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en.wikipedia.org/wiki/File:High-grade_squamous_intraepithelial_lesion.jpg" TargetMode="Externa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hyperlink" Target="http://en.wikipedia.org/wiki/File:Papanikolaou_Georgios.JP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health.nytimes.com/ref/health/healthguide/esn-cervicalcancer-ess.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747A3D-352E-4B12-B58C-D4B4B7F14F3B}"/>
              </a:ext>
            </a:extLst>
          </p:cNvPr>
          <p:cNvSpPr>
            <a:spLocks noGrp="1"/>
          </p:cNvSpPr>
          <p:nvPr>
            <p:ph type="ctrTitle"/>
          </p:nvPr>
        </p:nvSpPr>
        <p:spPr>
          <a:xfrm>
            <a:off x="1595719" y="2514600"/>
            <a:ext cx="9908894" cy="2262781"/>
          </a:xfrm>
        </p:spPr>
        <p:txBody>
          <a:bodyPr>
            <a:normAutofit fontScale="90000"/>
          </a:bodyPr>
          <a:lstStyle/>
          <a:p>
            <a:r>
              <a:rPr lang="en-US" dirty="0"/>
              <a:t>Ca </a:t>
            </a:r>
            <a:r>
              <a:rPr lang="el-GR" dirty="0"/>
              <a:t>τραχήλου μήτρας και ενδομητρίου. Η θέση της ΑΚΘ</a:t>
            </a:r>
          </a:p>
        </p:txBody>
      </p:sp>
      <p:sp>
        <p:nvSpPr>
          <p:cNvPr id="3" name="Υπότιτλος 2">
            <a:extLst>
              <a:ext uri="{FF2B5EF4-FFF2-40B4-BE49-F238E27FC236}">
                <a16:creationId xmlns:a16="http://schemas.microsoft.com/office/drawing/2014/main" id="{090BCB9C-BCA5-4D6B-AB8C-FE8CE4F969CC}"/>
              </a:ext>
            </a:extLst>
          </p:cNvPr>
          <p:cNvSpPr>
            <a:spLocks noGrp="1"/>
          </p:cNvSpPr>
          <p:nvPr>
            <p:ph type="subTitle" idx="1"/>
          </p:nvPr>
        </p:nvSpPr>
        <p:spPr/>
        <p:txBody>
          <a:bodyPr>
            <a:normAutofit lnSpcReduction="10000"/>
          </a:bodyPr>
          <a:lstStyle/>
          <a:p>
            <a:r>
              <a:rPr lang="el-GR" dirty="0"/>
              <a:t>Μυρσίνη Μπαλαφούτα</a:t>
            </a:r>
          </a:p>
          <a:p>
            <a:r>
              <a:rPr lang="el-GR" dirty="0"/>
              <a:t>Ακτινοθεραπευτής Ογκολόγος </a:t>
            </a:r>
          </a:p>
          <a:p>
            <a:r>
              <a:rPr lang="el-GR" dirty="0" err="1"/>
              <a:t>Επικ</a:t>
            </a:r>
            <a:r>
              <a:rPr lang="el-GR" dirty="0"/>
              <a:t>. Καθηγήτρια ΠΑΔΑ</a:t>
            </a:r>
          </a:p>
        </p:txBody>
      </p:sp>
    </p:spTree>
    <p:extLst>
      <p:ext uri="{BB962C8B-B14F-4D97-AF65-F5344CB8AC3E}">
        <p14:creationId xmlns:p14="http://schemas.microsoft.com/office/powerpoint/2010/main" val="125723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B3ADAC-47FB-44AA-B82C-CDE9ECE92DCE}"/>
              </a:ext>
            </a:extLst>
          </p:cNvPr>
          <p:cNvSpPr>
            <a:spLocks noGrp="1"/>
          </p:cNvSpPr>
          <p:nvPr>
            <p:ph type="title"/>
          </p:nvPr>
        </p:nvSpPr>
        <p:spPr/>
        <p:txBody>
          <a:bodyPr/>
          <a:lstStyle/>
          <a:p>
            <a:r>
              <a:rPr lang="el-GR" dirty="0"/>
              <a:t>ΚΟΝΔΥΛΩΜΑΤΑ </a:t>
            </a:r>
            <a:r>
              <a:rPr lang="en-US" dirty="0"/>
              <a:t>HPV</a:t>
            </a:r>
            <a:endParaRPr lang="el-GR" dirty="0"/>
          </a:p>
        </p:txBody>
      </p:sp>
      <p:pic>
        <p:nvPicPr>
          <p:cNvPr id="5" name="Εικόνα 4">
            <a:extLst>
              <a:ext uri="{FF2B5EF4-FFF2-40B4-BE49-F238E27FC236}">
                <a16:creationId xmlns:a16="http://schemas.microsoft.com/office/drawing/2014/main" id="{5EE1D582-31F0-4530-9EBA-6B144EE92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884" y="3685580"/>
            <a:ext cx="2919069" cy="2880320"/>
          </a:xfrm>
          <a:prstGeom prst="rect">
            <a:avLst/>
          </a:prstGeom>
        </p:spPr>
      </p:pic>
      <p:pic>
        <p:nvPicPr>
          <p:cNvPr id="7" name="Εικόνα 6">
            <a:extLst>
              <a:ext uri="{FF2B5EF4-FFF2-40B4-BE49-F238E27FC236}">
                <a16:creationId xmlns:a16="http://schemas.microsoft.com/office/drawing/2014/main" id="{113E3B57-AFB5-470B-BF06-D433A79A8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840" y="1735890"/>
            <a:ext cx="3223344" cy="2820426"/>
          </a:xfrm>
          <a:prstGeom prst="rect">
            <a:avLst/>
          </a:prstGeom>
        </p:spPr>
      </p:pic>
      <p:pic>
        <p:nvPicPr>
          <p:cNvPr id="9" name="Εικόνα 8">
            <a:extLst>
              <a:ext uri="{FF2B5EF4-FFF2-40B4-BE49-F238E27FC236}">
                <a16:creationId xmlns:a16="http://schemas.microsoft.com/office/drawing/2014/main" id="{35D94836-FDD5-4D2B-B92B-0510EC5B9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072" y="3337104"/>
            <a:ext cx="3923928" cy="3184802"/>
          </a:xfrm>
          <a:prstGeom prst="rect">
            <a:avLst/>
          </a:prstGeom>
        </p:spPr>
      </p:pic>
    </p:spTree>
    <p:extLst>
      <p:ext uri="{BB962C8B-B14F-4D97-AF65-F5344CB8AC3E}">
        <p14:creationId xmlns:p14="http://schemas.microsoft.com/office/powerpoint/2010/main" val="14670068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423BACA-A6A6-431E-A505-BAE8B1489F0E}"/>
              </a:ext>
            </a:extLst>
          </p:cNvPr>
          <p:cNvSpPr>
            <a:spLocks noGrp="1" noChangeArrowheads="1"/>
          </p:cNvSpPr>
          <p:nvPr>
            <p:ph type="title"/>
          </p:nvPr>
        </p:nvSpPr>
        <p:spPr>
          <a:xfrm>
            <a:off x="1919288" y="571500"/>
            <a:ext cx="8229600" cy="571500"/>
          </a:xfrm>
        </p:spPr>
        <p:txBody>
          <a:bodyPr>
            <a:normAutofit fontScale="90000"/>
          </a:bodyPr>
          <a:lstStyle/>
          <a:p>
            <a:pPr eaLnBrk="1" hangingPunct="1"/>
            <a:r>
              <a:rPr lang="el-GR" altLang="el-GR">
                <a:solidFill>
                  <a:srgbClr val="7B9899"/>
                </a:solidFill>
              </a:rPr>
              <a:t>Σταδιοποίηση</a:t>
            </a:r>
            <a:endParaRPr lang="en-US" altLang="el-GR">
              <a:solidFill>
                <a:srgbClr val="7B9899"/>
              </a:solidFill>
            </a:endParaRPr>
          </a:p>
        </p:txBody>
      </p:sp>
      <p:sp>
        <p:nvSpPr>
          <p:cNvPr id="26627" name="Rectangle 3">
            <a:extLst>
              <a:ext uri="{FF2B5EF4-FFF2-40B4-BE49-F238E27FC236}">
                <a16:creationId xmlns:a16="http://schemas.microsoft.com/office/drawing/2014/main" id="{BA190B34-7025-404C-AE34-E7AB02C41B61}"/>
              </a:ext>
            </a:extLst>
          </p:cNvPr>
          <p:cNvSpPr>
            <a:spLocks noGrp="1" noChangeArrowheads="1"/>
          </p:cNvSpPr>
          <p:nvPr>
            <p:ph sz="quarter" idx="1"/>
          </p:nvPr>
        </p:nvSpPr>
        <p:spPr>
          <a:xfrm>
            <a:off x="1992313" y="1928814"/>
            <a:ext cx="8229600" cy="4524375"/>
          </a:xfrm>
        </p:spPr>
        <p:txBody>
          <a:bodyPr>
            <a:normAutofit fontScale="92500"/>
          </a:bodyPr>
          <a:lstStyle/>
          <a:p>
            <a:pPr algn="ctr" eaLnBrk="1" hangingPunct="1">
              <a:lnSpc>
                <a:spcPct val="90000"/>
              </a:lnSpc>
              <a:buFont typeface="Wingdings" pitchFamily="2" charset="2"/>
              <a:buNone/>
              <a:defRPr/>
            </a:pPr>
            <a:r>
              <a:rPr lang="el-GR" sz="2400" dirty="0"/>
              <a:t>Έχει σημασία για την πρόγνωση και την επιλογή κατάλληλης θεραπείας </a:t>
            </a:r>
          </a:p>
          <a:p>
            <a:pPr eaLnBrk="1" hangingPunct="1">
              <a:lnSpc>
                <a:spcPct val="90000"/>
              </a:lnSpc>
              <a:buFontTx/>
              <a:buChar char="•"/>
              <a:defRPr/>
            </a:pPr>
            <a:endParaRPr lang="el-GR" sz="1000" dirty="0"/>
          </a:p>
          <a:p>
            <a:pPr eaLnBrk="1" hangingPunct="1">
              <a:lnSpc>
                <a:spcPct val="90000"/>
              </a:lnSpc>
              <a:buFontTx/>
              <a:buChar char="•"/>
              <a:defRPr/>
            </a:pPr>
            <a:r>
              <a:rPr lang="el-GR" sz="2400" dirty="0">
                <a:solidFill>
                  <a:schemeClr val="accent5">
                    <a:lumMod val="75000"/>
                  </a:schemeClr>
                </a:solidFill>
              </a:rPr>
              <a:t>Στάδιο 0</a:t>
            </a:r>
            <a:r>
              <a:rPr lang="el-GR" sz="2400" dirty="0"/>
              <a:t>:</a:t>
            </a:r>
            <a:r>
              <a:rPr lang="el-GR" sz="2400" dirty="0">
                <a:solidFill>
                  <a:srgbClr val="FFFF00"/>
                </a:solidFill>
              </a:rPr>
              <a:t> </a:t>
            </a:r>
            <a:r>
              <a:rPr lang="el-GR" sz="2400" dirty="0" err="1"/>
              <a:t>Ενδοεπιθηλιακός</a:t>
            </a:r>
            <a:r>
              <a:rPr lang="el-GR" sz="2400" dirty="0"/>
              <a:t> καρκίνος (</a:t>
            </a:r>
            <a:r>
              <a:rPr lang="sq-AL" sz="2400" dirty="0"/>
              <a:t>in</a:t>
            </a:r>
            <a:r>
              <a:rPr lang="el-GR" sz="2400" dirty="0"/>
              <a:t> </a:t>
            </a:r>
            <a:r>
              <a:rPr lang="sq-AL" sz="2400" dirty="0"/>
              <a:t>situ</a:t>
            </a:r>
            <a:r>
              <a:rPr lang="el-GR" sz="2400" dirty="0"/>
              <a:t>)</a:t>
            </a:r>
          </a:p>
          <a:p>
            <a:pPr eaLnBrk="1" hangingPunct="1">
              <a:lnSpc>
                <a:spcPct val="90000"/>
              </a:lnSpc>
              <a:buFontTx/>
              <a:buChar char="•"/>
              <a:defRPr/>
            </a:pPr>
            <a:endParaRPr lang="el-GR" sz="1000" dirty="0"/>
          </a:p>
          <a:p>
            <a:pPr eaLnBrk="1" hangingPunct="1">
              <a:lnSpc>
                <a:spcPct val="90000"/>
              </a:lnSpc>
              <a:buFontTx/>
              <a:buChar char="•"/>
              <a:defRPr/>
            </a:pPr>
            <a:r>
              <a:rPr lang="el-GR" sz="2400" dirty="0">
                <a:solidFill>
                  <a:schemeClr val="accent5">
                    <a:lumMod val="75000"/>
                  </a:schemeClr>
                </a:solidFill>
              </a:rPr>
              <a:t>Στάδιο 1</a:t>
            </a:r>
            <a:r>
              <a:rPr lang="el-GR" sz="2400" dirty="0"/>
              <a:t>: Ο καρκίνος περιορίζεται στο σώμα της μήτρας</a:t>
            </a:r>
          </a:p>
          <a:p>
            <a:pPr eaLnBrk="1" hangingPunct="1">
              <a:lnSpc>
                <a:spcPct val="90000"/>
              </a:lnSpc>
              <a:buFontTx/>
              <a:buChar char="•"/>
              <a:defRPr/>
            </a:pPr>
            <a:endParaRPr lang="el-GR" sz="1000" dirty="0"/>
          </a:p>
          <a:p>
            <a:pPr eaLnBrk="1" hangingPunct="1">
              <a:lnSpc>
                <a:spcPct val="90000"/>
              </a:lnSpc>
              <a:buFontTx/>
              <a:buChar char="•"/>
              <a:defRPr/>
            </a:pPr>
            <a:r>
              <a:rPr lang="el-GR" sz="2400" dirty="0">
                <a:solidFill>
                  <a:schemeClr val="accent5">
                    <a:lumMod val="75000"/>
                  </a:schemeClr>
                </a:solidFill>
              </a:rPr>
              <a:t>Στάδιο 2</a:t>
            </a:r>
            <a:r>
              <a:rPr lang="el-GR" sz="2400" dirty="0"/>
              <a:t>: Επεκτείνεται προς τον </a:t>
            </a:r>
            <a:r>
              <a:rPr lang="el-GR" sz="2400" dirty="0" err="1"/>
              <a:t>ενδοτράχηλο</a:t>
            </a:r>
            <a:endParaRPr lang="el-GR" sz="2400" dirty="0"/>
          </a:p>
          <a:p>
            <a:pPr eaLnBrk="1" hangingPunct="1">
              <a:lnSpc>
                <a:spcPct val="90000"/>
              </a:lnSpc>
              <a:buFontTx/>
              <a:buChar char="•"/>
              <a:defRPr/>
            </a:pPr>
            <a:endParaRPr lang="el-GR" sz="1000" dirty="0"/>
          </a:p>
          <a:p>
            <a:pPr eaLnBrk="1" hangingPunct="1">
              <a:lnSpc>
                <a:spcPct val="90000"/>
              </a:lnSpc>
              <a:buFontTx/>
              <a:buChar char="•"/>
              <a:defRPr/>
            </a:pPr>
            <a:r>
              <a:rPr lang="el-GR" sz="2400" dirty="0">
                <a:solidFill>
                  <a:schemeClr val="accent5">
                    <a:lumMod val="75000"/>
                  </a:schemeClr>
                </a:solidFill>
              </a:rPr>
              <a:t>Στάδιο 3</a:t>
            </a:r>
            <a:r>
              <a:rPr lang="el-GR" sz="2400" dirty="0"/>
              <a:t>: Ο καρκίνος προχωρά εκτός μήτρας</a:t>
            </a:r>
          </a:p>
          <a:p>
            <a:pPr eaLnBrk="1" hangingPunct="1">
              <a:lnSpc>
                <a:spcPct val="90000"/>
              </a:lnSpc>
              <a:buFontTx/>
              <a:buChar char="•"/>
              <a:defRPr/>
            </a:pPr>
            <a:endParaRPr lang="el-GR" sz="1000" dirty="0"/>
          </a:p>
          <a:p>
            <a:pPr eaLnBrk="1" hangingPunct="1">
              <a:lnSpc>
                <a:spcPct val="90000"/>
              </a:lnSpc>
              <a:buFontTx/>
              <a:buChar char="•"/>
              <a:defRPr/>
            </a:pPr>
            <a:r>
              <a:rPr lang="el-GR" sz="2400" dirty="0">
                <a:solidFill>
                  <a:schemeClr val="accent5">
                    <a:lumMod val="75000"/>
                  </a:schemeClr>
                </a:solidFill>
              </a:rPr>
              <a:t>Στάδιο 4</a:t>
            </a:r>
            <a:r>
              <a:rPr lang="el-GR" sz="2400" dirty="0"/>
              <a:t>:</a:t>
            </a:r>
            <a:r>
              <a:rPr lang="el-GR" sz="2400" dirty="0">
                <a:solidFill>
                  <a:srgbClr val="FFFF00"/>
                </a:solidFill>
              </a:rPr>
              <a:t> </a:t>
            </a:r>
            <a:r>
              <a:rPr lang="el-GR" sz="2400" dirty="0"/>
              <a:t>Έχει καταλάβει τα όργανα και τα οστά της πυέλου</a:t>
            </a:r>
          </a:p>
          <a:p>
            <a:pPr lvl="1" eaLnBrk="1" hangingPunct="1">
              <a:buFont typeface="Arial" charset="0"/>
              <a:buChar char="–"/>
              <a:defRPr/>
            </a:pPr>
            <a:endParaRPr lang="el-GR" altLang="el-GR" dirty="0"/>
          </a:p>
          <a:p>
            <a:pPr lvl="1" eaLnBrk="1" hangingPunct="1">
              <a:buFont typeface="Arial" charset="0"/>
              <a:buChar char="–"/>
              <a:defRPr/>
            </a:pPr>
            <a:endParaRPr lang="en-US" altLang="el-G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72ADE1-9611-43BB-8D1C-13EB25F4D1E3}"/>
              </a:ext>
            </a:extLst>
          </p:cNvPr>
          <p:cNvSpPr>
            <a:spLocks noGrp="1"/>
          </p:cNvSpPr>
          <p:nvPr>
            <p:ph type="title"/>
          </p:nvPr>
        </p:nvSpPr>
        <p:spPr/>
        <p:txBody>
          <a:bodyPr/>
          <a:lstStyle/>
          <a:p>
            <a:pPr eaLnBrk="1" hangingPunct="1">
              <a:defRPr/>
            </a:pPr>
            <a:r>
              <a:rPr lang="el-GR" altLang="el-GR" dirty="0">
                <a:solidFill>
                  <a:srgbClr val="7B9899"/>
                </a:solidFill>
              </a:rPr>
              <a:t>Θεραπευτική προσέγγιση [Ι]</a:t>
            </a:r>
            <a:endParaRPr lang="el-GR" dirty="0"/>
          </a:p>
        </p:txBody>
      </p:sp>
      <p:sp>
        <p:nvSpPr>
          <p:cNvPr id="30723" name="Θέση περιεχομένου 2">
            <a:extLst>
              <a:ext uri="{FF2B5EF4-FFF2-40B4-BE49-F238E27FC236}">
                <a16:creationId xmlns:a16="http://schemas.microsoft.com/office/drawing/2014/main" id="{81173A0F-4C33-4BB2-A6B6-A62AA13BFA86}"/>
              </a:ext>
            </a:extLst>
          </p:cNvPr>
          <p:cNvSpPr>
            <a:spLocks noGrp="1"/>
          </p:cNvSpPr>
          <p:nvPr>
            <p:ph sz="quarter" idx="1"/>
          </p:nvPr>
        </p:nvSpPr>
        <p:spPr>
          <a:xfrm>
            <a:off x="1825625" y="1527175"/>
            <a:ext cx="8504238" cy="4572000"/>
          </a:xfrm>
        </p:spPr>
        <p:txBody>
          <a:bodyPr/>
          <a:lstStyle/>
          <a:p>
            <a:pPr eaLnBrk="1" hangingPunct="1">
              <a:lnSpc>
                <a:spcPct val="90000"/>
              </a:lnSpc>
              <a:buFont typeface="Wingdings" panose="05000000000000000000" pitchFamily="2" charset="2"/>
              <a:buChar char="ü"/>
            </a:pPr>
            <a:r>
              <a:rPr lang="el-GR" altLang="el-GR" sz="2400" dirty="0"/>
              <a:t>Εξαρτάται από το στάδιο της νόσου κατά τη διάγνωση</a:t>
            </a:r>
          </a:p>
          <a:p>
            <a:pPr eaLnBrk="1" hangingPunct="1">
              <a:lnSpc>
                <a:spcPct val="90000"/>
              </a:lnSpc>
              <a:buFont typeface="Wingdings" panose="05000000000000000000" pitchFamily="2" charset="2"/>
              <a:buChar char="ü"/>
            </a:pPr>
            <a:r>
              <a:rPr lang="el-GR" altLang="el-GR" sz="2400" b="1" dirty="0"/>
              <a:t>Η χειρουργική θεραπεία αποτελεί τον θεμέλιο λίθο</a:t>
            </a:r>
          </a:p>
          <a:p>
            <a:pPr eaLnBrk="1" hangingPunct="1">
              <a:lnSpc>
                <a:spcPct val="90000"/>
              </a:lnSpc>
              <a:buFont typeface="Wingdings" panose="05000000000000000000" pitchFamily="2" charset="2"/>
              <a:buChar char="ü"/>
            </a:pPr>
            <a:endParaRPr lang="el-GR" altLang="el-GR" sz="2400" dirty="0"/>
          </a:p>
          <a:p>
            <a:pPr lvl="1" eaLnBrk="1" hangingPunct="1">
              <a:lnSpc>
                <a:spcPct val="90000"/>
              </a:lnSpc>
              <a:buFontTx/>
              <a:buChar char="•"/>
            </a:pPr>
            <a:r>
              <a:rPr lang="el-GR" altLang="el-GR" sz="2400" dirty="0"/>
              <a:t>85-90% των περιπτώσεων ανακαλύπτεται σε στάδια Ι και ΙΙ με κύρια θεραπεία τη χειρουργική αφαίρεση (ολική υστερεκτομή μετά των εξαρτημάτων) </a:t>
            </a:r>
          </a:p>
          <a:p>
            <a:pPr marL="457200" lvl="1" indent="0">
              <a:lnSpc>
                <a:spcPct val="90000"/>
              </a:lnSpc>
              <a:buNone/>
            </a:pPr>
            <a:endParaRPr lang="el-GR" altLang="el-GR" sz="2400" dirty="0"/>
          </a:p>
          <a:p>
            <a:pPr lvl="1" eaLnBrk="1" hangingPunct="1">
              <a:lnSpc>
                <a:spcPct val="90000"/>
              </a:lnSpc>
              <a:buFontTx/>
              <a:buChar char="•"/>
            </a:pPr>
            <a:r>
              <a:rPr lang="el-GR" altLang="el-GR" sz="2400" dirty="0"/>
              <a:t>Ανάλογα με τα ιστολογικά χαρακτηριστικά από το χειρουργικό παρασκεύασμα μπορεί να προστεθεί εξωτερική ακτινοθεραπεία ή βραχυθεραπεία ή και συνδυασμός των δυο</a:t>
            </a:r>
          </a:p>
          <a:p>
            <a:pPr eaLnBrk="1" hangingPunct="1"/>
            <a:endParaRPr lang="el-GR" altLang="el-G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4EFE91-2FCD-46D3-A5D6-F9D9C92ADF45}"/>
              </a:ext>
            </a:extLst>
          </p:cNvPr>
          <p:cNvSpPr>
            <a:spLocks noGrp="1"/>
          </p:cNvSpPr>
          <p:nvPr>
            <p:ph type="title"/>
          </p:nvPr>
        </p:nvSpPr>
        <p:spPr/>
        <p:txBody>
          <a:bodyPr/>
          <a:lstStyle/>
          <a:p>
            <a:pPr eaLnBrk="1" hangingPunct="1">
              <a:defRPr/>
            </a:pPr>
            <a:r>
              <a:rPr lang="el-GR" altLang="el-GR" dirty="0">
                <a:solidFill>
                  <a:srgbClr val="7B9899"/>
                </a:solidFill>
              </a:rPr>
              <a:t>Θεραπευτική προσέγγιση [ΙΙ]</a:t>
            </a:r>
            <a:endParaRPr lang="el-GR" dirty="0"/>
          </a:p>
        </p:txBody>
      </p:sp>
      <p:sp>
        <p:nvSpPr>
          <p:cNvPr id="3" name="Θέση περιεχομένου 2">
            <a:extLst>
              <a:ext uri="{FF2B5EF4-FFF2-40B4-BE49-F238E27FC236}">
                <a16:creationId xmlns:a16="http://schemas.microsoft.com/office/drawing/2014/main" id="{43A38035-BE7C-43E2-A391-151D85B2C056}"/>
              </a:ext>
            </a:extLst>
          </p:cNvPr>
          <p:cNvSpPr>
            <a:spLocks noGrp="1"/>
          </p:cNvSpPr>
          <p:nvPr>
            <p:ph sz="quarter" idx="1"/>
          </p:nvPr>
        </p:nvSpPr>
        <p:spPr>
          <a:xfrm>
            <a:off x="1825625" y="1527175"/>
            <a:ext cx="8504238" cy="4572000"/>
          </a:xfrm>
        </p:spPr>
        <p:txBody>
          <a:bodyPr/>
          <a:lstStyle/>
          <a:p>
            <a:pPr eaLnBrk="1" hangingPunct="1">
              <a:lnSpc>
                <a:spcPct val="90000"/>
              </a:lnSpc>
              <a:buFontTx/>
              <a:buChar char="•"/>
              <a:defRPr/>
            </a:pPr>
            <a:r>
              <a:rPr lang="el-GR" sz="2400" dirty="0"/>
              <a:t>Σε στάδιο ΙΙΙ η θεραπεία εξατομικεύεται ανάλογα με την επέκταση της νόσου</a:t>
            </a:r>
          </a:p>
          <a:p>
            <a:pPr eaLnBrk="1" hangingPunct="1">
              <a:lnSpc>
                <a:spcPct val="90000"/>
              </a:lnSpc>
              <a:buFontTx/>
              <a:buChar char="•"/>
              <a:defRPr/>
            </a:pPr>
            <a:endParaRPr lang="el-GR" sz="2400" dirty="0"/>
          </a:p>
          <a:p>
            <a:pPr eaLnBrk="1" hangingPunct="1">
              <a:lnSpc>
                <a:spcPct val="90000"/>
              </a:lnSpc>
              <a:buFontTx/>
              <a:buChar char="•"/>
              <a:defRPr/>
            </a:pPr>
            <a:r>
              <a:rPr lang="el-GR" sz="2400" dirty="0"/>
              <a:t>Σε μικρή επέκταση εφαρμόζεται χειρουργική εξαίρεση και ακολούθως ακτινοθεραπεία (εξωτερική + </a:t>
            </a:r>
            <a:r>
              <a:rPr lang="el-GR" sz="2400" dirty="0" err="1"/>
              <a:t>βραχυθεραπεία</a:t>
            </a:r>
            <a:r>
              <a:rPr lang="el-GR" sz="2400" dirty="0"/>
              <a:t>)</a:t>
            </a:r>
          </a:p>
          <a:p>
            <a:pPr marL="0" indent="0">
              <a:lnSpc>
                <a:spcPct val="90000"/>
              </a:lnSpc>
              <a:buNone/>
              <a:defRPr/>
            </a:pPr>
            <a:endParaRPr lang="el-GR" sz="2400" dirty="0"/>
          </a:p>
          <a:p>
            <a:pPr eaLnBrk="1" hangingPunct="1">
              <a:lnSpc>
                <a:spcPct val="90000"/>
              </a:lnSpc>
              <a:buFontTx/>
              <a:buChar char="•"/>
              <a:defRPr/>
            </a:pPr>
            <a:r>
              <a:rPr lang="el-GR" sz="2400" dirty="0"/>
              <a:t>Σε πιο εκτεταμένα στάδια (ανεγχείρητα) </a:t>
            </a:r>
            <a:r>
              <a:rPr lang="el-GR" sz="2400" dirty="0">
                <a:sym typeface="Symbol" pitchFamily="18" charset="2"/>
              </a:rPr>
              <a:t> ακτινοθεραπεία (εξωτερική και </a:t>
            </a:r>
            <a:r>
              <a:rPr lang="el-GR" sz="2400" dirty="0" err="1">
                <a:sym typeface="Symbol" pitchFamily="18" charset="2"/>
              </a:rPr>
              <a:t>βραχυθεραπεία</a:t>
            </a:r>
            <a:r>
              <a:rPr lang="el-GR" sz="2400" dirty="0">
                <a:sym typeface="Symbol" pitchFamily="18" charset="2"/>
              </a:rPr>
              <a:t>) και χημειοθεραπεία</a:t>
            </a:r>
            <a:endParaRPr lang="el-G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D56FC6-B22C-4772-A792-49E0160FE2BB}"/>
              </a:ext>
            </a:extLst>
          </p:cNvPr>
          <p:cNvSpPr>
            <a:spLocks noGrp="1"/>
          </p:cNvSpPr>
          <p:nvPr>
            <p:ph type="title"/>
          </p:nvPr>
        </p:nvSpPr>
        <p:spPr/>
        <p:txBody>
          <a:bodyPr/>
          <a:lstStyle/>
          <a:p>
            <a:pPr eaLnBrk="1" hangingPunct="1">
              <a:defRPr/>
            </a:pPr>
            <a:r>
              <a:rPr lang="el-GR" altLang="el-GR" dirty="0">
                <a:solidFill>
                  <a:srgbClr val="7B9899"/>
                </a:solidFill>
              </a:rPr>
              <a:t>Θεραπευτική προσέγγιση [ΙΙΙ]</a:t>
            </a:r>
            <a:endParaRPr lang="el-GR" dirty="0"/>
          </a:p>
        </p:txBody>
      </p:sp>
      <p:sp>
        <p:nvSpPr>
          <p:cNvPr id="32771" name="Θέση περιεχομένου 2">
            <a:extLst>
              <a:ext uri="{FF2B5EF4-FFF2-40B4-BE49-F238E27FC236}">
                <a16:creationId xmlns:a16="http://schemas.microsoft.com/office/drawing/2014/main" id="{558FB1CE-D187-44D5-9614-9939CABB4C38}"/>
              </a:ext>
            </a:extLst>
          </p:cNvPr>
          <p:cNvSpPr>
            <a:spLocks noGrp="1"/>
          </p:cNvSpPr>
          <p:nvPr>
            <p:ph sz="quarter" idx="1"/>
          </p:nvPr>
        </p:nvSpPr>
        <p:spPr>
          <a:xfrm>
            <a:off x="1825625" y="1527175"/>
            <a:ext cx="8504238" cy="4572000"/>
          </a:xfrm>
        </p:spPr>
        <p:txBody>
          <a:bodyPr/>
          <a:lstStyle/>
          <a:p>
            <a:pPr eaLnBrk="1" hangingPunct="1">
              <a:lnSpc>
                <a:spcPct val="90000"/>
              </a:lnSpc>
              <a:buFontTx/>
              <a:buChar char="•"/>
            </a:pPr>
            <a:endParaRPr lang="el-GR" altLang="el-GR" sz="2400"/>
          </a:p>
          <a:p>
            <a:pPr eaLnBrk="1" hangingPunct="1">
              <a:lnSpc>
                <a:spcPct val="90000"/>
              </a:lnSpc>
              <a:buFontTx/>
              <a:buChar char="•"/>
            </a:pPr>
            <a:endParaRPr lang="el-GR" altLang="el-GR" sz="2400"/>
          </a:p>
          <a:p>
            <a:pPr eaLnBrk="1" hangingPunct="1">
              <a:lnSpc>
                <a:spcPct val="90000"/>
              </a:lnSpc>
              <a:buFontTx/>
              <a:buChar char="•"/>
            </a:pPr>
            <a:r>
              <a:rPr lang="el-GR" altLang="el-GR" sz="2400"/>
              <a:t>Σε στάδιο Ι</a:t>
            </a:r>
            <a:r>
              <a:rPr lang="sq-AL" altLang="el-GR" sz="2400"/>
              <a:t>V</a:t>
            </a:r>
            <a:r>
              <a:rPr lang="el-GR" altLang="el-GR" sz="2400"/>
              <a:t>, η ακτινοθεραπεία έχει θέση μόνο για ανακουφιστικούς λόγους (έλεγχος αιμορραγίας και πόνου) </a:t>
            </a:r>
          </a:p>
          <a:p>
            <a:pPr eaLnBrk="1" hangingPunct="1">
              <a:lnSpc>
                <a:spcPct val="90000"/>
              </a:lnSpc>
              <a:buFontTx/>
              <a:buChar char="•"/>
            </a:pPr>
            <a:endParaRPr lang="el-GR" altLang="el-GR" sz="2400"/>
          </a:p>
          <a:p>
            <a:pPr eaLnBrk="1" hangingPunct="1">
              <a:lnSpc>
                <a:spcPct val="90000"/>
              </a:lnSpc>
              <a:buFontTx/>
              <a:buChar char="•"/>
            </a:pPr>
            <a:r>
              <a:rPr lang="el-GR" altLang="el-GR" sz="2400"/>
              <a:t>Χημειοθεραπεία!</a:t>
            </a:r>
          </a:p>
          <a:p>
            <a:pPr eaLnBrk="1" hangingPunct="1"/>
            <a:endParaRPr lang="el-GR" altLang="el-G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F031D1-480A-48A5-BA74-EA3A92008348}"/>
              </a:ext>
            </a:extLst>
          </p:cNvPr>
          <p:cNvSpPr>
            <a:spLocks noGrp="1"/>
          </p:cNvSpPr>
          <p:nvPr>
            <p:ph type="title"/>
          </p:nvPr>
        </p:nvSpPr>
        <p:spPr/>
        <p:txBody>
          <a:bodyPr/>
          <a:lstStyle/>
          <a:p>
            <a:pPr eaLnBrk="1" hangingPunct="1">
              <a:defRPr/>
            </a:pPr>
            <a:r>
              <a:rPr lang="el-GR" altLang="el-GR" dirty="0">
                <a:solidFill>
                  <a:srgbClr val="7B9899"/>
                </a:solidFill>
              </a:rPr>
              <a:t>Πρόγνωση</a:t>
            </a:r>
            <a:endParaRPr lang="el-GR" dirty="0"/>
          </a:p>
        </p:txBody>
      </p:sp>
      <p:sp>
        <p:nvSpPr>
          <p:cNvPr id="33795" name="Θέση περιεχομένου 2">
            <a:extLst>
              <a:ext uri="{FF2B5EF4-FFF2-40B4-BE49-F238E27FC236}">
                <a16:creationId xmlns:a16="http://schemas.microsoft.com/office/drawing/2014/main" id="{C8A4EA1D-03C3-4639-AA55-B34692AF45CE}"/>
              </a:ext>
            </a:extLst>
          </p:cNvPr>
          <p:cNvSpPr>
            <a:spLocks noGrp="1"/>
          </p:cNvSpPr>
          <p:nvPr>
            <p:ph sz="quarter" idx="1"/>
          </p:nvPr>
        </p:nvSpPr>
        <p:spPr>
          <a:xfrm>
            <a:off x="1825625" y="1527175"/>
            <a:ext cx="8504238" cy="4572000"/>
          </a:xfrm>
        </p:spPr>
        <p:txBody>
          <a:bodyPr/>
          <a:lstStyle/>
          <a:p>
            <a:pPr eaLnBrk="1" hangingPunct="1">
              <a:lnSpc>
                <a:spcPct val="90000"/>
              </a:lnSpc>
              <a:buFontTx/>
              <a:buChar char="•"/>
            </a:pPr>
            <a:endParaRPr lang="el-GR" altLang="el-GR" sz="2400"/>
          </a:p>
          <a:p>
            <a:pPr eaLnBrk="1" hangingPunct="1">
              <a:lnSpc>
                <a:spcPct val="90000"/>
              </a:lnSpc>
              <a:buFontTx/>
              <a:buChar char="•"/>
            </a:pPr>
            <a:r>
              <a:rPr lang="el-GR" altLang="el-GR" sz="2400"/>
              <a:t>Ο καρκίνος του ενδομητρίου παρατηρείται σε γυναίκες μεγαλύτερης ηλικίας, είναι καλοηθέστερος από τον καρκίνο του τραχήλου λόγω της μεγαλύτερης ηλικίας της γυναίκας και της βραδύτερης μετάστασης.</a:t>
            </a:r>
          </a:p>
          <a:p>
            <a:pPr eaLnBrk="1" hangingPunct="1">
              <a:lnSpc>
                <a:spcPct val="90000"/>
              </a:lnSpc>
              <a:buFontTx/>
              <a:buNone/>
            </a:pPr>
            <a:r>
              <a:rPr lang="el-GR" altLang="el-GR" sz="2400"/>
              <a:t> </a:t>
            </a:r>
          </a:p>
          <a:p>
            <a:pPr eaLnBrk="1" hangingPunct="1">
              <a:lnSpc>
                <a:spcPct val="90000"/>
              </a:lnSpc>
              <a:buFontTx/>
              <a:buChar char="•"/>
            </a:pPr>
            <a:r>
              <a:rPr lang="el-GR" altLang="el-GR" sz="2400"/>
              <a:t>Το ποσοστό επιβίωσης για γυναίκες με νόσο περιορισμένη στη μήτρα είναι &gt;90%</a:t>
            </a:r>
          </a:p>
          <a:p>
            <a:pPr eaLnBrk="1" hangingPunct="1"/>
            <a:endParaRPr lang="el-GR" altLang="el-G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9890" b="89927" l="9890" r="98901">
                        <a14:foregroundMark x1="90797" y1="80220" x2="90797" y2="80220"/>
                        <a14:foregroundMark x1="95742" y1="79853" x2="95742" y2="79853"/>
                        <a14:foregroundMark x1="94918" y1="80952" x2="94918" y2="80952"/>
                        <a14:foregroundMark x1="97802" y1="81136" x2="97802" y2="81136"/>
                      </a14:backgroundRemoval>
                    </a14:imgEffect>
                  </a14:imgLayer>
                </a14:imgProps>
              </a:ext>
            </a:extLst>
          </a:blip>
          <a:stretch>
            <a:fillRect/>
          </a:stretch>
        </p:blipFill>
        <p:spPr>
          <a:xfrm>
            <a:off x="1524000" y="0"/>
            <a:ext cx="9144000" cy="6858000"/>
          </a:xfrm>
          <a:prstGeom prst="rect">
            <a:avLst/>
          </a:prstGeom>
        </p:spPr>
      </p:pic>
      <p:sp>
        <p:nvSpPr>
          <p:cNvPr id="3" name="Title 2"/>
          <p:cNvSpPr>
            <a:spLocks noGrp="1"/>
          </p:cNvSpPr>
          <p:nvPr>
            <p:ph type="title"/>
          </p:nvPr>
        </p:nvSpPr>
        <p:spPr/>
        <p:txBody>
          <a:bodyPr>
            <a:normAutofit/>
          </a:bodyPr>
          <a:lstStyle/>
          <a:p>
            <a:r>
              <a:rPr lang="el-GR" b="1" dirty="0"/>
              <a:t>Θεραπεία Καρκίνο Ενδομητρίου</a:t>
            </a:r>
            <a:endParaRPr lang="en-US" b="1" dirty="0"/>
          </a:p>
        </p:txBody>
      </p:sp>
      <p:sp>
        <p:nvSpPr>
          <p:cNvPr id="4" name="Content Placeholder 3"/>
          <p:cNvSpPr>
            <a:spLocks noGrp="1"/>
          </p:cNvSpPr>
          <p:nvPr>
            <p:ph sz="half" idx="1"/>
          </p:nvPr>
        </p:nvSpPr>
        <p:spPr>
          <a:xfrm>
            <a:off x="1658472" y="2136707"/>
            <a:ext cx="5005476" cy="3767397"/>
          </a:xfrm>
        </p:spPr>
        <p:txBody>
          <a:bodyPr>
            <a:normAutofit fontScale="92500" lnSpcReduction="10000"/>
          </a:bodyPr>
          <a:lstStyle/>
          <a:p>
            <a:r>
              <a:rPr lang="el-GR" sz="2000" dirty="0"/>
              <a:t>Η χειρουργική αφαίρεση ειναι η καθορισμένη θεραπεία ακολουθούμενη απο συμπληρωματική ακτινοθεραπεία +/- χημειοθεραπεία βαση Σταδίο Νόσου</a:t>
            </a:r>
          </a:p>
          <a:p>
            <a:pPr marL="0" indent="0">
              <a:buNone/>
            </a:pPr>
            <a:endParaRPr lang="el-GR" sz="2000" dirty="0"/>
          </a:p>
          <a:p>
            <a:r>
              <a:rPr lang="el-GR" sz="2000" dirty="0"/>
              <a:t>Ριζική Ακτινοθεραπεία ή Ορμονοθεραπεία χρησιμοποιείται σε ασθενής ακατάληλλη για χειρουργείο.</a:t>
            </a:r>
          </a:p>
          <a:p>
            <a:pPr marL="0" indent="0">
              <a:buNone/>
            </a:pPr>
            <a:r>
              <a:rPr lang="el-GR" sz="2000" dirty="0"/>
              <a:t>		υπερηλικές, υπέρβαρες</a:t>
            </a:r>
          </a:p>
          <a:p>
            <a:pPr marL="0" indent="0">
              <a:buNone/>
            </a:pPr>
            <a:r>
              <a:rPr lang="el-GR" sz="2000" dirty="0"/>
              <a:t>		προβλήματα υγειας</a:t>
            </a:r>
            <a:endParaRPr lang="en-US" sz="2000" dirty="0"/>
          </a:p>
        </p:txBody>
      </p:sp>
      <p:sp>
        <p:nvSpPr>
          <p:cNvPr id="5" name="Content Placeholder 4"/>
          <p:cNvSpPr>
            <a:spLocks noGrp="1"/>
          </p:cNvSpPr>
          <p:nvPr>
            <p:ph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21526711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0753" y="161364"/>
            <a:ext cx="8510495" cy="6382871"/>
          </a:xfrm>
          <a:prstGeom prst="rect">
            <a:avLst/>
          </a:prstGeom>
        </p:spPr>
      </p:pic>
    </p:spTree>
    <p:extLst>
      <p:ext uri="{BB962C8B-B14F-4D97-AF65-F5344CB8AC3E}">
        <p14:creationId xmlns:p14="http://schemas.microsoft.com/office/powerpoint/2010/main" val="17259643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Risk of Lymph Node Metastasis</a:t>
            </a:r>
          </a:p>
        </p:txBody>
      </p:sp>
      <p:sp>
        <p:nvSpPr>
          <p:cNvPr id="3" name="Content Placeholder 2"/>
          <p:cNvSpPr>
            <a:spLocks noGrp="1"/>
          </p:cNvSpPr>
          <p:nvPr>
            <p:ph idx="1"/>
          </p:nvPr>
        </p:nvSpPr>
        <p:spPr/>
        <p:txBody>
          <a:bodyPr/>
          <a:lstStyle/>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Grade </a:t>
            </a:r>
          </a:p>
          <a:p>
            <a:pPr marL="457200" lvl="1" indent="0">
              <a:buNone/>
            </a:pPr>
            <a:r>
              <a:rPr lang="en-US" dirty="0"/>
              <a:t>Grade 1 = 3%</a:t>
            </a:r>
          </a:p>
          <a:p>
            <a:pPr marL="457200" lvl="1" indent="0">
              <a:buNone/>
            </a:pPr>
            <a:r>
              <a:rPr lang="en-US" dirty="0"/>
              <a:t>Grade 2 = 9%</a:t>
            </a:r>
          </a:p>
          <a:p>
            <a:pPr marL="457200" lvl="1" indent="0">
              <a:buNone/>
            </a:pPr>
            <a:r>
              <a:rPr lang="en-US" dirty="0"/>
              <a:t>Grade </a:t>
            </a:r>
            <a:r>
              <a:rPr lang="en-US" dirty="0">
                <a:ln w="10541" cmpd="sng">
                  <a:solidFill>
                    <a:schemeClr val="accent1">
                      <a:shade val="88000"/>
                      <a:satMod val="110000"/>
                    </a:schemeClr>
                  </a:solidFill>
                  <a:prstDash val="solid"/>
                </a:ln>
                <a:solidFill>
                  <a:srgbClr val="000000"/>
                </a:solidFill>
              </a:rPr>
              <a:t>3 = 18%</a:t>
            </a:r>
          </a:p>
          <a:p>
            <a:pPr marL="457200" lvl="1" indent="0">
              <a:buNone/>
            </a:pPr>
            <a:r>
              <a:rPr lang="en-US"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Myometrial</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Invasion</a:t>
            </a:r>
          </a:p>
          <a:p>
            <a:pPr marL="457200" lvl="1" indent="0">
              <a:buNone/>
            </a:pPr>
            <a: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None/superficial = &lt;5%</a:t>
            </a:r>
          </a:p>
          <a:p>
            <a:pPr marL="457200" lvl="1" indent="0">
              <a:buNone/>
            </a:pPr>
            <a: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&gt;50% </a:t>
            </a:r>
            <a:r>
              <a:rPr lang="en-US"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myometrial</a:t>
            </a:r>
            <a: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inv</a:t>
            </a:r>
            <a: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 20%</a:t>
            </a:r>
            <a:endParaRPr lang="en-US" dirty="0">
              <a:ln w="10541" cmpd="sng">
                <a:solidFill>
                  <a:schemeClr val="accent1">
                    <a:shade val="88000"/>
                    <a:satMod val="110000"/>
                  </a:schemeClr>
                </a:solidFill>
                <a:prstDash val="solid"/>
              </a:ln>
              <a:solidFill>
                <a:srgbClr val="000000"/>
              </a:solidFill>
            </a:endParaRPr>
          </a:p>
          <a:p>
            <a:pPr marL="457200" lvl="1" indent="0">
              <a:buNone/>
            </a:pPr>
            <a:r>
              <a:rPr lang="en-US" dirty="0">
                <a:ln w="10541" cmpd="sng">
                  <a:solidFill>
                    <a:schemeClr val="accent1">
                      <a:shade val="88000"/>
                      <a:satMod val="110000"/>
                    </a:schemeClr>
                  </a:solidFill>
                  <a:prstDash val="solid"/>
                </a:ln>
                <a:solidFill>
                  <a:srgbClr val="000000"/>
                </a:solidFill>
              </a:rPr>
              <a:t>Cervical </a:t>
            </a:r>
            <a:r>
              <a:rPr lang="en-US" dirty="0" err="1">
                <a:ln w="10541" cmpd="sng">
                  <a:solidFill>
                    <a:schemeClr val="accent1">
                      <a:shade val="88000"/>
                      <a:satMod val="110000"/>
                    </a:schemeClr>
                  </a:solidFill>
                  <a:prstDash val="solid"/>
                </a:ln>
                <a:solidFill>
                  <a:srgbClr val="000000"/>
                </a:solidFill>
              </a:rPr>
              <a:t>Involvment</a:t>
            </a:r>
            <a:r>
              <a:rPr lang="en-US" dirty="0">
                <a:ln w="10541" cmpd="sng">
                  <a:solidFill>
                    <a:schemeClr val="accent1">
                      <a:shade val="88000"/>
                      <a:satMod val="110000"/>
                    </a:schemeClr>
                  </a:solidFill>
                  <a:prstDash val="solid"/>
                </a:ln>
                <a:solidFill>
                  <a:srgbClr val="000000"/>
                </a:solidFill>
              </a:rPr>
              <a:t> = 15%</a:t>
            </a:r>
          </a:p>
        </p:txBody>
      </p:sp>
    </p:spTree>
    <p:extLst>
      <p:ext uri="{BB962C8B-B14F-4D97-AF65-F5344CB8AC3E}">
        <p14:creationId xmlns:p14="http://schemas.microsoft.com/office/powerpoint/2010/main" val="16747183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Survival by Surgical Stage</a:t>
            </a:r>
          </a:p>
        </p:txBody>
      </p:sp>
      <p:sp>
        <p:nvSpPr>
          <p:cNvPr id="3" name="Content Placeholder 2"/>
          <p:cNvSpPr>
            <a:spLocks noGrp="1"/>
          </p:cNvSpPr>
          <p:nvPr>
            <p:ph idx="1"/>
          </p:nvPr>
        </p:nvSpPr>
        <p:spPr/>
        <p:txBody>
          <a:bodyPr/>
          <a:lstStyle/>
          <a:p>
            <a:pPr marL="0" indent="0">
              <a:buNone/>
            </a:pPr>
            <a:r>
              <a:rPr lang="en-US" dirty="0"/>
              <a:t>                         </a:t>
            </a:r>
            <a:r>
              <a:rPr lang="en-US" u="sng" dirty="0"/>
              <a:t>3- Year</a:t>
            </a:r>
            <a:r>
              <a:rPr lang="en-US" dirty="0"/>
              <a:t>         </a:t>
            </a:r>
            <a:r>
              <a:rPr lang="en-US" u="sng" dirty="0"/>
              <a:t>5- Year</a:t>
            </a:r>
          </a:p>
          <a:p>
            <a:r>
              <a:rPr lang="en-US" dirty="0"/>
              <a:t>Stage I           93%               90%</a:t>
            </a:r>
          </a:p>
          <a:p>
            <a:r>
              <a:rPr lang="en-US" dirty="0"/>
              <a:t>Stage II          84%               78%</a:t>
            </a:r>
          </a:p>
          <a:p>
            <a:r>
              <a:rPr lang="en-US" dirty="0"/>
              <a:t>Stage III         70%               62%</a:t>
            </a:r>
          </a:p>
          <a:p>
            <a:r>
              <a:rPr lang="en-US" dirty="0"/>
              <a:t>Stage IV         30%               21%</a:t>
            </a:r>
          </a:p>
        </p:txBody>
      </p:sp>
    </p:spTree>
    <p:extLst>
      <p:ext uri="{BB962C8B-B14F-4D97-AF65-F5344CB8AC3E}">
        <p14:creationId xmlns:p14="http://schemas.microsoft.com/office/powerpoint/2010/main" val="30448647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671C3BE8-6546-49E4-BFD6-FABB08438D17}"/>
              </a:ext>
            </a:extLst>
          </p:cNvPr>
          <p:cNvSpPr>
            <a:spLocks noGrp="1"/>
          </p:cNvSpPr>
          <p:nvPr>
            <p:ph type="title"/>
          </p:nvPr>
        </p:nvSpPr>
        <p:spPr>
          <a:xfrm>
            <a:off x="3469202" y="624111"/>
            <a:ext cx="6589199" cy="765419"/>
          </a:xfrm>
        </p:spPr>
        <p:txBody>
          <a:bodyPr/>
          <a:lstStyle/>
          <a:p>
            <a:r>
              <a:rPr lang="en-US" dirty="0"/>
              <a:t>Ca </a:t>
            </a:r>
            <a:r>
              <a:rPr lang="el-GR" dirty="0"/>
              <a:t>ενδομητρίου</a:t>
            </a:r>
          </a:p>
        </p:txBody>
      </p:sp>
      <p:sp>
        <p:nvSpPr>
          <p:cNvPr id="4" name="Θέση περιεχομένου 3">
            <a:extLst>
              <a:ext uri="{FF2B5EF4-FFF2-40B4-BE49-F238E27FC236}">
                <a16:creationId xmlns:a16="http://schemas.microsoft.com/office/drawing/2014/main" id="{64B69FAD-0A26-400C-89CC-4871D38EE167}"/>
              </a:ext>
            </a:extLst>
          </p:cNvPr>
          <p:cNvSpPr>
            <a:spLocks noGrp="1"/>
          </p:cNvSpPr>
          <p:nvPr>
            <p:ph idx="1"/>
          </p:nvPr>
        </p:nvSpPr>
        <p:spPr>
          <a:xfrm>
            <a:off x="2877532" y="1622613"/>
            <a:ext cx="6589199" cy="4288610"/>
          </a:xfrm>
        </p:spPr>
        <p:txBody>
          <a:bodyPr/>
          <a:lstStyle/>
          <a:p>
            <a:pPr marL="0" indent="0">
              <a:buNone/>
            </a:pPr>
            <a:r>
              <a:rPr lang="el-GR" b="1" u="sng" dirty="0"/>
              <a:t>ΣΥΜΠΛΗΡΩΜΑΤΙΚΗΗ ΘΕΡΑΠΕΙΑ (ΜΕΤΑ ΤΗΝ ΥΣΤΕΡΕΚΤΟΜΗ)</a:t>
            </a:r>
          </a:p>
          <a:p>
            <a:endParaRPr lang="el-GR" dirty="0"/>
          </a:p>
          <a:p>
            <a:r>
              <a:rPr lang="el-GR" dirty="0"/>
              <a:t>Παρακολούθηση</a:t>
            </a:r>
          </a:p>
          <a:p>
            <a:r>
              <a:rPr lang="el-GR" dirty="0"/>
              <a:t>Ακτινοθεραπεία στο κολπικό κολόβωμα (ΒΡΘ)</a:t>
            </a:r>
          </a:p>
          <a:p>
            <a:r>
              <a:rPr lang="el-GR" dirty="0"/>
              <a:t>Εξωτερική ΑΚΘ στην πύελο</a:t>
            </a:r>
          </a:p>
          <a:p>
            <a:r>
              <a:rPr lang="el-GR" dirty="0"/>
              <a:t>Εξωτερική ΑΚΘ και στους παραορτικούς λεμφαδένες</a:t>
            </a:r>
          </a:p>
          <a:p>
            <a:r>
              <a:rPr lang="el-GR" dirty="0"/>
              <a:t>Ορμονοθεραπεία</a:t>
            </a:r>
          </a:p>
          <a:p>
            <a:r>
              <a:rPr lang="el-GR" dirty="0"/>
              <a:t>Χημειοθεραπεία</a:t>
            </a:r>
          </a:p>
        </p:txBody>
      </p:sp>
    </p:spTree>
    <p:extLst>
      <p:ext uri="{BB962C8B-B14F-4D97-AF65-F5344CB8AC3E}">
        <p14:creationId xmlns:p14="http://schemas.microsoft.com/office/powerpoint/2010/main" val="1540283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E59320-6CDB-4680-B550-A067A67C2698}"/>
              </a:ext>
            </a:extLst>
          </p:cNvPr>
          <p:cNvSpPr>
            <a:spLocks noGrp="1"/>
          </p:cNvSpPr>
          <p:nvPr>
            <p:ph type="title"/>
          </p:nvPr>
        </p:nvSpPr>
        <p:spPr/>
        <p:txBody>
          <a:bodyPr/>
          <a:lstStyle/>
          <a:p>
            <a:r>
              <a:rPr lang="el-GR" dirty="0"/>
              <a:t>ΑΙΤΙΟΛΟΓΙΑ</a:t>
            </a:r>
          </a:p>
        </p:txBody>
      </p:sp>
      <p:pic>
        <p:nvPicPr>
          <p:cNvPr id="5" name="Εικόνα 4">
            <a:extLst>
              <a:ext uri="{FF2B5EF4-FFF2-40B4-BE49-F238E27FC236}">
                <a16:creationId xmlns:a16="http://schemas.microsoft.com/office/drawing/2014/main" id="{E57FB8C5-417A-4ED3-860A-8B26D035E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656" y="1844824"/>
            <a:ext cx="6056467" cy="4536504"/>
          </a:xfrm>
          <a:prstGeom prst="rect">
            <a:avLst/>
          </a:prstGeom>
        </p:spPr>
      </p:pic>
    </p:spTree>
    <p:extLst>
      <p:ext uri="{BB962C8B-B14F-4D97-AF65-F5344CB8AC3E}">
        <p14:creationId xmlns:p14="http://schemas.microsoft.com/office/powerpoint/2010/main" val="32990050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normAutofit/>
          </a:bodyPr>
          <a:lstStyle/>
          <a:p>
            <a:r>
              <a:rPr lang="el-GR" sz="2400" dirty="0">
                <a:latin typeface="Arial" pitchFamily="34" charset="0"/>
                <a:cs typeface="Arial" pitchFamily="34" charset="0"/>
              </a:rPr>
              <a:t>Γυναίκα εσύ Χρυσέ Ζωής Αέρα</a:t>
            </a:r>
          </a:p>
        </p:txBody>
      </p:sp>
      <p:pic>
        <p:nvPicPr>
          <p:cNvPr id="5126" name="Picture 6" descr="C:\Users\Ersi\Desktop\imagesCA0JYU7L.jpg"/>
          <p:cNvPicPr>
            <a:picLocks noGrp="1" noChangeAspect="1" noChangeArrowheads="1"/>
          </p:cNvPicPr>
          <p:nvPr>
            <p:ph idx="1"/>
          </p:nvPr>
        </p:nvPicPr>
        <p:blipFill>
          <a:blip r:embed="rId3" cstate="print"/>
          <a:stretch>
            <a:fillRect/>
          </a:stretch>
        </p:blipFill>
        <p:spPr bwMode="auto">
          <a:xfrm>
            <a:off x="3647728" y="2636912"/>
            <a:ext cx="4896544" cy="3096344"/>
          </a:xfrm>
          <a:prstGeom prst="rect">
            <a:avLst/>
          </a:prstGeom>
          <a:noFill/>
        </p:spPr>
      </p:pic>
      <p:sp>
        <p:nvSpPr>
          <p:cNvPr id="5124" name="AutoShape 4" descr="http://t2.gstatic.com/images?q=tbn:ANd9GcQ-gjho2HkvSBqsyqfXTiRY7FoBskf6FVHO8gaJzTqmHAYPzpzQhA"/>
          <p:cNvSpPr>
            <a:spLocks noChangeAspect="1" noChangeArrowheads="1"/>
          </p:cNvSpPr>
          <p:nvPr/>
        </p:nvSpPr>
        <p:spPr bwMode="auto">
          <a:xfrm>
            <a:off x="1587501" y="-923925"/>
            <a:ext cx="2390775" cy="1914525"/>
          </a:xfrm>
          <a:prstGeom prst="rect">
            <a:avLst/>
          </a:prstGeom>
          <a:noFill/>
        </p:spPr>
        <p:txBody>
          <a:bodyPr vert="horz" wrap="square" lIns="91440" tIns="45720" rIns="91440" bIns="45720" numCol="1" anchor="t" anchorCtr="0" compatLnSpc="1">
            <a:prstTxWarp prst="textNoShape">
              <a:avLst/>
            </a:prstTxWarp>
          </a:bodyPr>
          <a:lstStyle/>
          <a:p>
            <a:endParaRPr lang="el-GR" dirty="0">
              <a:latin typeface="Arial" pitchFamily="34" charset="0"/>
              <a:cs typeface="Arial" pitchFamily="34" charset="0"/>
            </a:endParaRPr>
          </a:p>
        </p:txBody>
      </p:sp>
    </p:spTree>
    <p:extLst>
      <p:ext uri="{BB962C8B-B14F-4D97-AF65-F5344CB8AC3E}">
        <p14:creationId xmlns:p14="http://schemas.microsoft.com/office/powerpoint/2010/main" val="901841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6A1C411-7C1B-4DF2-A67B-B793F2711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628" y="1697699"/>
            <a:ext cx="6696744" cy="4018047"/>
          </a:xfrm>
          <a:prstGeom prst="rect">
            <a:avLst/>
          </a:prstGeom>
        </p:spPr>
      </p:pic>
      <p:sp>
        <p:nvSpPr>
          <p:cNvPr id="4" name="Τίτλος 3">
            <a:extLst>
              <a:ext uri="{FF2B5EF4-FFF2-40B4-BE49-F238E27FC236}">
                <a16:creationId xmlns:a16="http://schemas.microsoft.com/office/drawing/2014/main" id="{A2965BDE-5116-47C3-9B05-899A20AA9139}"/>
              </a:ext>
            </a:extLst>
          </p:cNvPr>
          <p:cNvSpPr>
            <a:spLocks noGrp="1"/>
          </p:cNvSpPr>
          <p:nvPr>
            <p:ph type="title"/>
          </p:nvPr>
        </p:nvSpPr>
        <p:spPr/>
        <p:txBody>
          <a:bodyPr/>
          <a:lstStyle/>
          <a:p>
            <a:r>
              <a:rPr lang="el-GR" dirty="0"/>
              <a:t>ΣΤΑΔΙΟΠΟΙΗΣΗ</a:t>
            </a:r>
          </a:p>
        </p:txBody>
      </p:sp>
    </p:spTree>
    <p:extLst>
      <p:ext uri="{BB962C8B-B14F-4D97-AF65-F5344CB8AC3E}">
        <p14:creationId xmlns:p14="http://schemas.microsoft.com/office/powerpoint/2010/main" val="922483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427"/>
          <a:stretch/>
        </p:blipFill>
        <p:spPr>
          <a:xfrm>
            <a:off x="2985247" y="381000"/>
            <a:ext cx="7162052" cy="6083300"/>
          </a:xfrm>
          <a:prstGeom prst="rect">
            <a:avLst/>
          </a:prstGeom>
        </p:spPr>
      </p:pic>
    </p:spTree>
    <p:extLst>
      <p:ext uri="{BB962C8B-B14F-4D97-AF65-F5344CB8AC3E}">
        <p14:creationId xmlns:p14="http://schemas.microsoft.com/office/powerpoint/2010/main" val="1058227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21745" b="94271" l="0" r="99902">
                        <a14:foregroundMark x1="50977" y1="44792" x2="50977" y2="44792"/>
                        <a14:foregroundMark x1="22559" y1="34115" x2="22559" y2="34115"/>
                        <a14:foregroundMark x1="27246" y1="69271" x2="27246" y2="69271"/>
                        <a14:foregroundMark x1="27246" y1="69271" x2="27246" y2="69271"/>
                        <a14:foregroundMark x1="21973" y1="67448" x2="21973" y2="67448"/>
                        <a14:foregroundMark x1="781" y1="43880" x2="684" y2="74870"/>
                        <a14:foregroundMark x1="977" y1="74609" x2="14453" y2="74609"/>
                        <a14:foregroundMark x1="1270" y1="43229" x2="13477" y2="43229"/>
                        <a14:foregroundMark x1="13184" y1="85286" x2="13477" y2="89714"/>
                        <a14:foregroundMark x1="13770" y1="83984" x2="94336" y2="84115"/>
                        <a14:foregroundMark x1="94336" y1="84896" x2="94336" y2="91536"/>
                        <a14:foregroundMark x1="13184" y1="89974" x2="95410" y2="90234"/>
                        <a14:foregroundMark x1="33105" y1="67839" x2="64453" y2="69141"/>
                        <a14:foregroundMark x1="64453" y1="69661" x2="64648" y2="80339"/>
                        <a14:foregroundMark x1="64648" y1="80339" x2="81152" y2="79427"/>
                        <a14:foregroundMark x1="33008" y1="51563" x2="94336" y2="51953"/>
                        <a14:foregroundMark x1="66113" y1="70573" x2="78125" y2="70443"/>
                        <a14:foregroundMark x1="12891" y1="45964" x2="13574" y2="73958"/>
                        <a14:foregroundMark x1="6055" y1="45052" x2="7031" y2="74219"/>
                        <a14:foregroundMark x1="8008" y1="71745" x2="18555" y2="71875"/>
                        <a14:foregroundMark x1="32910" y1="52604" x2="33398" y2="67839"/>
                        <a14:foregroundMark x1="46191" y1="64193" x2="46191" y2="64193"/>
                        <a14:foregroundMark x1="41895" y1="63021" x2="41895" y2="63021"/>
                      </a14:backgroundRemoval>
                    </a14:imgEffect>
                  </a14:imgLayer>
                </a14:imgProps>
              </a:ext>
            </a:extLst>
          </a:blip>
          <a:stretch>
            <a:fillRect/>
          </a:stretch>
        </p:blipFill>
        <p:spPr>
          <a:xfrm>
            <a:off x="1524000" y="0"/>
            <a:ext cx="9144000" cy="6858000"/>
          </a:xfrm>
          <a:prstGeom prst="rect">
            <a:avLst/>
          </a:prstGeom>
        </p:spPr>
      </p:pic>
      <p:sp>
        <p:nvSpPr>
          <p:cNvPr id="5" name="Title 4"/>
          <p:cNvSpPr>
            <a:spLocks noGrp="1"/>
          </p:cNvSpPr>
          <p:nvPr>
            <p:ph type="title"/>
          </p:nvPr>
        </p:nvSpPr>
        <p:spPr/>
        <p:txBody>
          <a:bodyPr/>
          <a:lstStyle/>
          <a:p>
            <a:r>
              <a:rPr lang="en-US" dirty="0"/>
              <a:t>Disease Progression</a:t>
            </a:r>
          </a:p>
        </p:txBody>
      </p:sp>
    </p:spTree>
    <p:extLst>
      <p:ext uri="{BB962C8B-B14F-4D97-AF65-F5344CB8AC3E}">
        <p14:creationId xmlns:p14="http://schemas.microsoft.com/office/powerpoint/2010/main" val="2451377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rotWithShape="1">
          <a:blip r:embed="rId2"/>
          <a:srcRect l="11220" t="2994" b="2994"/>
          <a:stretch/>
        </p:blipFill>
        <p:spPr>
          <a:xfrm>
            <a:off x="2447365" y="631265"/>
            <a:ext cx="7306235" cy="5808663"/>
          </a:xfrm>
        </p:spPr>
      </p:pic>
    </p:spTree>
    <p:extLst>
      <p:ext uri="{BB962C8B-B14F-4D97-AF65-F5344CB8AC3E}">
        <p14:creationId xmlns:p14="http://schemas.microsoft.com/office/powerpoint/2010/main" val="4190472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rotWithShape="1">
          <a:blip r:embed="rId2"/>
          <a:srcRect l="11002" t="4497" b="4497"/>
          <a:stretch/>
        </p:blipFill>
        <p:spPr>
          <a:xfrm>
            <a:off x="2429435" y="503239"/>
            <a:ext cx="7324165" cy="5622925"/>
          </a:xfrm>
        </p:spPr>
      </p:pic>
    </p:spTree>
    <p:extLst>
      <p:ext uri="{BB962C8B-B14F-4D97-AF65-F5344CB8AC3E}">
        <p14:creationId xmlns:p14="http://schemas.microsoft.com/office/powerpoint/2010/main" val="3823281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11296" t="4497" b="4497"/>
          <a:stretch/>
        </p:blipFill>
        <p:spPr>
          <a:xfrm>
            <a:off x="2501153" y="457201"/>
            <a:ext cx="7673135" cy="5622925"/>
          </a:xfrm>
        </p:spPr>
      </p:pic>
    </p:spTree>
    <p:extLst>
      <p:ext uri="{BB962C8B-B14F-4D97-AF65-F5344CB8AC3E}">
        <p14:creationId xmlns:p14="http://schemas.microsoft.com/office/powerpoint/2010/main" val="3213210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11513" t="4062" b="4932"/>
          <a:stretch/>
        </p:blipFill>
        <p:spPr>
          <a:xfrm>
            <a:off x="2519082" y="503239"/>
            <a:ext cx="7234518" cy="5622925"/>
          </a:xfrm>
        </p:spPr>
      </p:pic>
    </p:spTree>
    <p:extLst>
      <p:ext uri="{BB962C8B-B14F-4D97-AF65-F5344CB8AC3E}">
        <p14:creationId xmlns:p14="http://schemas.microsoft.com/office/powerpoint/2010/main" val="158121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11002" t="4497" b="4497"/>
          <a:stretch/>
        </p:blipFill>
        <p:spPr>
          <a:xfrm>
            <a:off x="2886635" y="799075"/>
            <a:ext cx="7324165" cy="5622925"/>
          </a:xfrm>
        </p:spPr>
      </p:pic>
    </p:spTree>
    <p:extLst>
      <p:ext uri="{BB962C8B-B14F-4D97-AF65-F5344CB8AC3E}">
        <p14:creationId xmlns:p14="http://schemas.microsoft.com/office/powerpoint/2010/main" val="63478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20D34EFB-695C-4002-91AA-EE501021BEF0}"/>
              </a:ext>
            </a:extLst>
          </p:cNvPr>
          <p:cNvSpPr>
            <a:spLocks noGrp="1"/>
          </p:cNvSpPr>
          <p:nvPr>
            <p:ph idx="1"/>
          </p:nvPr>
        </p:nvSpPr>
        <p:spPr>
          <a:xfrm>
            <a:off x="1847528" y="2636913"/>
            <a:ext cx="8363272" cy="3672408"/>
          </a:xfrm>
        </p:spPr>
        <p:txBody>
          <a:bodyPr/>
          <a:lstStyle/>
          <a:p>
            <a:r>
              <a:rPr lang="el-GR" dirty="0"/>
              <a:t>Η συχνότερη αιτία νόσου και θανάτου από κακόηθες νεόπλασμα σε γυναίκες αναπτυσσομένων κρατών (340.000 νέες περιπτώσεις &amp; 160.000 θάνατοι / έτος) </a:t>
            </a:r>
          </a:p>
          <a:p>
            <a:r>
              <a:rPr lang="el-GR" dirty="0"/>
              <a:t> Μειωμένη συχνότητα σε αναπτυγμένα κράτη (5η σε συχνότητα &amp; 7η σε θνησιμότητα κακοήθεια)</a:t>
            </a:r>
          </a:p>
          <a:p>
            <a:r>
              <a:rPr lang="el-GR" dirty="0"/>
              <a:t> </a:t>
            </a:r>
            <a:r>
              <a:rPr lang="el-GR" dirty="0" err="1"/>
              <a:t>Screening</a:t>
            </a:r>
            <a:r>
              <a:rPr lang="el-GR" dirty="0"/>
              <a:t> νόσου                  πρώιμη διάγνωση (60-70% νέων ασθενών στο στάδιο I)</a:t>
            </a:r>
          </a:p>
          <a:p>
            <a:r>
              <a:rPr lang="el-GR" b="1" dirty="0"/>
              <a:t>Αυξανόμενος αριθμός γυναικών – υποψήφιων για χειρουργική θεραπεία</a:t>
            </a:r>
          </a:p>
        </p:txBody>
      </p:sp>
      <p:sp>
        <p:nvSpPr>
          <p:cNvPr id="3" name="Τίτλος 2">
            <a:extLst>
              <a:ext uri="{FF2B5EF4-FFF2-40B4-BE49-F238E27FC236}">
                <a16:creationId xmlns:a16="http://schemas.microsoft.com/office/drawing/2014/main" id="{13E37674-F0BF-4A6F-B601-FC115FF4C9C4}"/>
              </a:ext>
            </a:extLst>
          </p:cNvPr>
          <p:cNvSpPr>
            <a:spLocks noGrp="1"/>
          </p:cNvSpPr>
          <p:nvPr>
            <p:ph type="title"/>
          </p:nvPr>
        </p:nvSpPr>
        <p:spPr/>
        <p:txBody>
          <a:bodyPr/>
          <a:lstStyle/>
          <a:p>
            <a:r>
              <a:rPr lang="en-US" dirty="0"/>
              <a:t>Ca </a:t>
            </a:r>
            <a:r>
              <a:rPr lang="el-GR" dirty="0"/>
              <a:t>τραχήλου μήτρας</a:t>
            </a:r>
          </a:p>
        </p:txBody>
      </p:sp>
      <p:cxnSp>
        <p:nvCxnSpPr>
          <p:cNvPr id="7" name="Ευθύγραμμο βέλος σύνδεσης 6">
            <a:extLst>
              <a:ext uri="{FF2B5EF4-FFF2-40B4-BE49-F238E27FC236}">
                <a16:creationId xmlns:a16="http://schemas.microsoft.com/office/drawing/2014/main" id="{4746A4FD-900D-4C85-93AB-82C9356DDE2D}"/>
              </a:ext>
            </a:extLst>
          </p:cNvPr>
          <p:cNvCxnSpPr>
            <a:cxnSpLocks/>
          </p:cNvCxnSpPr>
          <p:nvPr/>
        </p:nvCxnSpPr>
        <p:spPr>
          <a:xfrm>
            <a:off x="4377934" y="4483677"/>
            <a:ext cx="792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660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08"/>
          <a:stretch/>
        </p:blipFill>
        <p:spPr>
          <a:xfrm>
            <a:off x="2985247" y="381000"/>
            <a:ext cx="7162053" cy="6083300"/>
          </a:xfrm>
          <a:prstGeom prst="rect">
            <a:avLst/>
          </a:prstGeom>
        </p:spPr>
      </p:pic>
    </p:spTree>
    <p:extLst>
      <p:ext uri="{BB962C8B-B14F-4D97-AF65-F5344CB8AC3E}">
        <p14:creationId xmlns:p14="http://schemas.microsoft.com/office/powerpoint/2010/main" val="525081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834"/>
          <a:stretch/>
        </p:blipFill>
        <p:spPr>
          <a:xfrm>
            <a:off x="2922494" y="381000"/>
            <a:ext cx="7224806" cy="6083300"/>
          </a:xfrm>
          <a:prstGeom prst="rect">
            <a:avLst/>
          </a:prstGeom>
        </p:spPr>
      </p:pic>
    </p:spTree>
    <p:extLst>
      <p:ext uri="{BB962C8B-B14F-4D97-AF65-F5344CB8AC3E}">
        <p14:creationId xmlns:p14="http://schemas.microsoft.com/office/powerpoint/2010/main" val="537250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94984">
                        <a14:foregroundMark x1="11285" y1="35073" x2="28056" y2="34864"/>
                        <a14:foregroundMark x1="28213" y1="34656" x2="28370" y2="626"/>
                        <a14:foregroundMark x1="11442" y1="17954" x2="11442" y2="17954"/>
                        <a14:foregroundMark x1="18025" y1="14614" x2="18025" y2="14614"/>
                        <a14:foregroundMark x1="21317" y1="4384" x2="21317" y2="4384"/>
                        <a14:foregroundMark x1="13636" y1="2923" x2="13636" y2="2923"/>
                        <a14:foregroundMark x1="20846" y1="11691" x2="20846" y2="11691"/>
                        <a14:foregroundMark x1="16928" y1="31524" x2="16928" y2="31524"/>
                        <a14:foregroundMark x1="14890" y1="28601" x2="14890" y2="28601"/>
                        <a14:foregroundMark x1="14263" y1="23382" x2="14263" y2="23382"/>
                        <a14:foregroundMark x1="14107" y1="18163" x2="14107" y2="18163"/>
                        <a14:foregroundMark x1="14107" y1="12317" x2="14263" y2="11482"/>
                        <a14:foregroundMark x1="19592" y1="10230" x2="19592" y2="10230"/>
                        <a14:foregroundMark x1="19906" y1="23800" x2="19906" y2="23800"/>
                        <a14:foregroundMark x1="19436" y1="21086" x2="19436" y2="21086"/>
                        <a14:foregroundMark x1="19906" y1="19624" x2="19906" y2="19624"/>
                        <a14:foregroundMark x1="18025" y1="21503" x2="18025" y2="21503"/>
                        <a14:foregroundMark x1="18025" y1="19207" x2="18025" y2="19207"/>
                        <a14:foregroundMark x1="18652" y1="4593" x2="18652" y2="4593"/>
                        <a14:foregroundMark x1="41536" y1="17119" x2="41536" y2="17119"/>
                        <a14:backgroundMark x1="14420" y1="5219" x2="14420" y2="5219"/>
                      </a14:backgroundRemoval>
                    </a14:imgEffect>
                  </a14:imgLayer>
                </a14:imgProps>
              </a:ext>
            </a:extLst>
          </a:blip>
          <a:srcRect l="11217"/>
          <a:stretch/>
        </p:blipFill>
        <p:spPr>
          <a:xfrm>
            <a:off x="2770094" y="481599"/>
            <a:ext cx="7193796" cy="6083300"/>
          </a:xfrm>
          <a:prstGeom prst="rect">
            <a:avLst/>
          </a:prstGeom>
        </p:spPr>
      </p:pic>
      <p:sp>
        <p:nvSpPr>
          <p:cNvPr id="3" name="Title 2"/>
          <p:cNvSpPr>
            <a:spLocks noGrp="1"/>
          </p:cNvSpPr>
          <p:nvPr>
            <p:ph type="title"/>
          </p:nvPr>
        </p:nvSpPr>
        <p:spPr>
          <a:xfrm>
            <a:off x="1981200" y="481600"/>
            <a:ext cx="8229600" cy="1379475"/>
          </a:xfrm>
        </p:spPr>
        <p:txBody>
          <a:bodyPr>
            <a:normAutofit/>
          </a:bodyPr>
          <a:lstStyle/>
          <a:p>
            <a:r>
              <a:rPr lang="en-US" dirty="0"/>
              <a:t>               </a:t>
            </a:r>
            <a:r>
              <a:rPr lang="el-GR" b="1" dirty="0"/>
              <a:t>Θεραπευτική αντιμετώπιση </a:t>
            </a:r>
            <a:br>
              <a:rPr lang="el-GR" b="1" dirty="0"/>
            </a:br>
            <a:r>
              <a:rPr lang="el-GR" b="1" dirty="0"/>
              <a:t>             </a:t>
            </a:r>
            <a:r>
              <a:rPr lang="en-US" b="1" dirty="0" err="1"/>
              <a:t>Ca</a:t>
            </a:r>
            <a:r>
              <a:rPr lang="en-US" b="1" dirty="0"/>
              <a:t> </a:t>
            </a:r>
            <a:r>
              <a:rPr lang="el-GR" b="1" dirty="0"/>
              <a:t>Τραχήλου Μήτρας</a:t>
            </a:r>
            <a:endParaRPr lang="en-US" b="1" dirty="0"/>
          </a:p>
        </p:txBody>
      </p:sp>
      <p:sp>
        <p:nvSpPr>
          <p:cNvPr id="4" name="Content Placeholder 3"/>
          <p:cNvSpPr>
            <a:spLocks noGrp="1"/>
          </p:cNvSpPr>
          <p:nvPr>
            <p:ph idx="1"/>
          </p:nvPr>
        </p:nvSpPr>
        <p:spPr>
          <a:xfrm>
            <a:off x="2844206" y="2228646"/>
            <a:ext cx="7366594" cy="3897517"/>
          </a:xfrm>
        </p:spPr>
        <p:txBody>
          <a:bodyPr>
            <a:normAutofit fontScale="92500" lnSpcReduction="20000"/>
          </a:bodyPr>
          <a:lstStyle/>
          <a:p>
            <a:r>
              <a:rPr lang="en-US" dirty="0"/>
              <a:t> </a:t>
            </a:r>
            <a:r>
              <a:rPr lang="el-G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Πρώιμα Στάδια</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l-G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ΙΑ</a:t>
            </a:r>
            <a:r>
              <a:rPr lang="el-GR" b="1" baseline="-25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r>
              <a:rPr lang="el-G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-ΙΙΑ </a:t>
            </a:r>
          </a:p>
          <a:p>
            <a:pPr marL="0" indent="0">
              <a:buNone/>
            </a:pPr>
            <a:r>
              <a:rPr lang="el-GR" dirty="0"/>
              <a:t>	    </a:t>
            </a:r>
            <a:r>
              <a:rPr lang="el-GR" sz="2600" dirty="0"/>
              <a:t> Χειρουργική (Ριζική Υστερεκτομή)</a:t>
            </a:r>
          </a:p>
          <a:p>
            <a:pPr marL="0" indent="0">
              <a:buNone/>
            </a:pPr>
            <a:r>
              <a:rPr lang="el-GR" sz="2600" dirty="0"/>
              <a:t>	     </a:t>
            </a:r>
            <a:r>
              <a:rPr lang="en-US" sz="2600" dirty="0"/>
              <a:t> </a:t>
            </a:r>
            <a:r>
              <a:rPr lang="el-GR" sz="2600" dirty="0"/>
              <a:t>Ριζική Ακτινοθεραπεία</a:t>
            </a:r>
          </a:p>
          <a:p>
            <a:pPr marL="0" indent="0">
              <a:buNone/>
            </a:pPr>
            <a:r>
              <a:rPr lang="el-GR" sz="2600" dirty="0"/>
              <a:t>         </a:t>
            </a:r>
            <a:r>
              <a:rPr lang="en-US" sz="2600" dirty="0"/>
              <a:t>  </a:t>
            </a:r>
            <a:r>
              <a:rPr lang="el-GR" sz="2600" dirty="0"/>
              <a:t> Μετεγχειρητική Ακτινοθεραπεία</a:t>
            </a:r>
          </a:p>
          <a:p>
            <a:pPr marL="0" indent="0">
              <a:buNone/>
            </a:pPr>
            <a:r>
              <a:rPr lang="el-GR" sz="2600" dirty="0"/>
              <a:t>         </a:t>
            </a:r>
            <a:r>
              <a:rPr lang="en-US" sz="2600" dirty="0"/>
              <a:t>   </a:t>
            </a:r>
            <a:r>
              <a:rPr lang="el-GR" sz="2600" dirty="0"/>
              <a:t> Χημειοθεραπεία και Ακτινοθεραπεία</a:t>
            </a:r>
          </a:p>
          <a:p>
            <a:r>
              <a:rPr lang="el-G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Προχωρημένα Στάδια</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l-G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ΙΙΒ- Ι</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VA</a:t>
            </a:r>
            <a:endParaRPr lang="el-GR" dirty="0"/>
          </a:p>
          <a:p>
            <a:pPr marL="0" indent="0">
              <a:buNone/>
            </a:pPr>
            <a:r>
              <a:rPr lang="en-US" sz="2600" dirty="0"/>
              <a:t>             </a:t>
            </a:r>
            <a:r>
              <a:rPr lang="el-GR" sz="2600" dirty="0"/>
              <a:t>Ριζική Ακτινοθεραπεία +/- Χημειοθεραπεία   		      (</a:t>
            </a:r>
            <a:r>
              <a:rPr lang="en-US" sz="2600" dirty="0" err="1"/>
              <a:t>cisplatin</a:t>
            </a:r>
            <a:r>
              <a:rPr lang="en-US" sz="2600" dirty="0"/>
              <a:t>) </a:t>
            </a:r>
            <a:endParaRPr lang="el-GR" sz="2600" dirty="0"/>
          </a:p>
          <a:p>
            <a:pPr marL="0" indent="0">
              <a:buNone/>
            </a:pPr>
            <a:r>
              <a:rPr lang="el-GR" sz="2600" dirty="0"/>
              <a:t>            </a:t>
            </a:r>
            <a:r>
              <a:rPr lang="en-US" sz="2600" dirty="0"/>
              <a:t> </a:t>
            </a:r>
            <a:r>
              <a:rPr lang="el-GR" sz="2600" dirty="0"/>
              <a:t>Εξεντέρωση μπορεί να απαιτηθεί σε ειδικές </a:t>
            </a:r>
            <a:r>
              <a:rPr lang="en-US" sz="2600" dirty="0"/>
              <a:t>  	  	      </a:t>
            </a:r>
            <a:r>
              <a:rPr lang="el-GR" sz="2600" dirty="0"/>
              <a:t>περιπτώσεις Σταδίου </a:t>
            </a:r>
            <a:r>
              <a:rPr lang="en-US" sz="2600" dirty="0"/>
              <a:t>IVA</a:t>
            </a:r>
          </a:p>
        </p:txBody>
      </p:sp>
    </p:spTree>
    <p:extLst>
      <p:ext uri="{BB962C8B-B14F-4D97-AF65-F5344CB8AC3E}">
        <p14:creationId xmlns:p14="http://schemas.microsoft.com/office/powerpoint/2010/main" val="765416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1294" b="100000" l="2038" r="100000">
                        <a14:foregroundMark x1="5172" y1="21921" x2="99216" y2="22129"/>
                        <a14:foregroundMark x1="3448" y1="35908" x2="4232" y2="59708"/>
                        <a14:foregroundMark x1="4389" y1="60125" x2="92790" y2="59708"/>
                      </a14:backgroundRemoval>
                    </a14:imgEffect>
                  </a14:imgLayer>
                </a14:imgProps>
              </a:ext>
            </a:extLst>
          </a:blip>
          <a:stretch>
            <a:fillRect/>
          </a:stretch>
        </p:blipFill>
        <p:spPr>
          <a:xfrm>
            <a:off x="2044700" y="381000"/>
            <a:ext cx="8102600" cy="6083300"/>
          </a:xfrm>
          <a:prstGeom prst="rect">
            <a:avLst/>
          </a:prstGeom>
        </p:spPr>
      </p:pic>
      <p:sp>
        <p:nvSpPr>
          <p:cNvPr id="3" name="Title 2"/>
          <p:cNvSpPr>
            <a:spLocks noGrp="1"/>
          </p:cNvSpPr>
          <p:nvPr>
            <p:ph type="title" idx="4294967295"/>
          </p:nvPr>
        </p:nvSpPr>
        <p:spPr>
          <a:xfrm>
            <a:off x="1524000" y="274638"/>
            <a:ext cx="8229600" cy="1143000"/>
          </a:xfrm>
        </p:spPr>
        <p:txBody>
          <a:bodyPr>
            <a:normAutofit fontScale="90000"/>
          </a:bodyPr>
          <a:lstStyle/>
          <a:p>
            <a:r>
              <a:rPr lang="el-GR" b="1" dirty="0"/>
              <a:t>Πρώιμα Σταδια</a:t>
            </a:r>
            <a:r>
              <a:rPr lang="en-US" dirty="0"/>
              <a:t>:</a:t>
            </a:r>
            <a:r>
              <a:rPr lang="el-GR" dirty="0"/>
              <a:t> Χειρουργική ή Ακτινοθεραπεία</a:t>
            </a:r>
            <a:endParaRPr lang="en-US" dirty="0"/>
          </a:p>
        </p:txBody>
      </p:sp>
      <p:sp>
        <p:nvSpPr>
          <p:cNvPr id="5" name="Content Placeholder 4"/>
          <p:cNvSpPr>
            <a:spLocks noGrp="1"/>
          </p:cNvSpPr>
          <p:nvPr>
            <p:ph sz="half" idx="4294967295"/>
          </p:nvPr>
        </p:nvSpPr>
        <p:spPr>
          <a:xfrm>
            <a:off x="1524000" y="2111375"/>
            <a:ext cx="2736850" cy="3951288"/>
          </a:xfrm>
        </p:spPr>
        <p:txBody>
          <a:bodyPr>
            <a:normAutofit fontScale="85000" lnSpcReduction="20000"/>
          </a:bodyPr>
          <a:lstStyle/>
          <a:p>
            <a:endParaRPr lang="en-US" dirty="0"/>
          </a:p>
          <a:p>
            <a:endParaRPr lang="en-US" dirty="0"/>
          </a:p>
          <a:p>
            <a:endParaRPr lang="en-US" dirty="0"/>
          </a:p>
          <a:p>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r>
              <a:rPr lang="el-GR"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Στάδιο ΙΑ2, ΙΒ1, ΙΙΑ</a:t>
            </a:r>
          </a:p>
          <a:p>
            <a:pPr marL="0" indent="0">
              <a:buNone/>
            </a:pPr>
            <a:r>
              <a:rPr lang="el-GR" sz="1400" dirty="0"/>
              <a:t>Η Ριζική Υστερεκτομή πλεονεκτεί της Ακτινοθεραπείας</a:t>
            </a:r>
          </a:p>
          <a:p>
            <a:pPr marL="0" indent="0">
              <a:buNone/>
            </a:pPr>
            <a:r>
              <a:rPr lang="el-GR" sz="1400" dirty="0"/>
              <a:t>   1. Άμεση πραγματοποίηση</a:t>
            </a:r>
          </a:p>
          <a:p>
            <a:pPr marL="0" indent="0">
              <a:buNone/>
            </a:pPr>
            <a:r>
              <a:rPr lang="el-GR" sz="1400" dirty="0"/>
              <a:t>   2. Άμεση επανένταξη</a:t>
            </a:r>
          </a:p>
          <a:p>
            <a:pPr marL="0" indent="0">
              <a:buNone/>
            </a:pPr>
            <a:r>
              <a:rPr lang="el-GR" sz="1400" dirty="0"/>
              <a:t>   3. Διατήρηση λειτουργηκότητας κόλπου- ωοθηκών-νέες γυναίκες</a:t>
            </a:r>
          </a:p>
          <a:p>
            <a:pPr marL="0" indent="0">
              <a:buNone/>
            </a:pPr>
            <a:r>
              <a:rPr lang="el-GR"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Στάδιο ΙΒ1</a:t>
            </a: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r>
              <a:rPr lang="el-GR" sz="1400" dirty="0"/>
              <a:t>Η Ριζική Υστερεκτομή μπορεί να βελτιώσει τα αποτελεσματα τοπικού ελέγχου και επιβίωσης</a:t>
            </a:r>
            <a:endParaRPr lang="en-US" sz="1400" dirty="0"/>
          </a:p>
        </p:txBody>
      </p:sp>
    </p:spTree>
    <p:extLst>
      <p:ext uri="{BB962C8B-B14F-4D97-AF65-F5344CB8AC3E}">
        <p14:creationId xmlns:p14="http://schemas.microsoft.com/office/powerpoint/2010/main" val="2605261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70F8F94A-F0B4-4346-9AE2-779818D84AEE}"/>
              </a:ext>
            </a:extLst>
          </p:cNvPr>
          <p:cNvSpPr>
            <a:spLocks noGrp="1"/>
          </p:cNvSpPr>
          <p:nvPr>
            <p:ph type="title"/>
          </p:nvPr>
        </p:nvSpPr>
        <p:spPr/>
        <p:txBody>
          <a:bodyPr>
            <a:normAutofit/>
          </a:bodyPr>
          <a:lstStyle/>
          <a:p>
            <a:r>
              <a:rPr lang="en-US" dirty="0"/>
              <a:t>Ca </a:t>
            </a:r>
            <a:r>
              <a:rPr lang="el-GR" dirty="0"/>
              <a:t>τραχήλου μήτρας – Θεραπεία</a:t>
            </a:r>
          </a:p>
        </p:txBody>
      </p:sp>
      <p:sp>
        <p:nvSpPr>
          <p:cNvPr id="6" name="Θέση περιεχομένου 5">
            <a:extLst>
              <a:ext uri="{FF2B5EF4-FFF2-40B4-BE49-F238E27FC236}">
                <a16:creationId xmlns:a16="http://schemas.microsoft.com/office/drawing/2014/main" id="{B2AD8278-2549-4123-97E2-CDCCD54B8CF7}"/>
              </a:ext>
            </a:extLst>
          </p:cNvPr>
          <p:cNvSpPr>
            <a:spLocks noGrp="1"/>
          </p:cNvSpPr>
          <p:nvPr>
            <p:ph idx="1"/>
          </p:nvPr>
        </p:nvSpPr>
        <p:spPr/>
        <p:txBody>
          <a:bodyPr/>
          <a:lstStyle/>
          <a:p>
            <a:r>
              <a:rPr lang="el-GR" dirty="0"/>
              <a:t>Ευρεία κωνοειδής ή απλή τραχηλεκτομή</a:t>
            </a:r>
          </a:p>
          <a:p>
            <a:pPr marL="0" indent="0">
              <a:buNone/>
            </a:pPr>
            <a:r>
              <a:rPr lang="el-GR" dirty="0"/>
              <a:t>                                  +</a:t>
            </a:r>
          </a:p>
          <a:p>
            <a:pPr marL="0" indent="0">
              <a:buNone/>
            </a:pPr>
            <a:r>
              <a:rPr lang="el-GR" dirty="0"/>
              <a:t>         λαπαροσκοπική λεμφαδενεκτομή</a:t>
            </a:r>
          </a:p>
          <a:p>
            <a:endParaRPr lang="el-GR" dirty="0"/>
          </a:p>
          <a:p>
            <a:r>
              <a:rPr lang="el-GR" dirty="0"/>
              <a:t>Σε αρχόμενο </a:t>
            </a:r>
            <a:r>
              <a:rPr lang="el-GR" dirty="0" err="1"/>
              <a:t>Ca</a:t>
            </a:r>
            <a:r>
              <a:rPr lang="el-GR" dirty="0"/>
              <a:t> τραχήλου IA2 - IB1</a:t>
            </a:r>
          </a:p>
          <a:p>
            <a:endParaRPr lang="el-GR" dirty="0"/>
          </a:p>
          <a:p>
            <a:pPr marL="0" indent="0" algn="r">
              <a:buNone/>
            </a:pPr>
            <a:r>
              <a:rPr lang="en-US" i="1" dirty="0"/>
              <a:t>* </a:t>
            </a:r>
            <a:r>
              <a:rPr lang="en-US" sz="1600" i="1" dirty="0"/>
              <a:t>Rob L, Int J </a:t>
            </a:r>
            <a:r>
              <a:rPr lang="en-US" sz="1600" i="1" dirty="0" err="1"/>
              <a:t>Gynecol</a:t>
            </a:r>
            <a:r>
              <a:rPr lang="en-US" sz="1600" i="1" dirty="0"/>
              <a:t> Cancer 2007</a:t>
            </a:r>
          </a:p>
          <a:p>
            <a:pPr marL="0" indent="0" algn="r">
              <a:buNone/>
            </a:pPr>
            <a:r>
              <a:rPr lang="it-IT" sz="1600" i="1" dirty="0"/>
              <a:t>Rob L, Gynecol Oncol 2010</a:t>
            </a:r>
            <a:endParaRPr lang="el-GR" sz="1600" dirty="0"/>
          </a:p>
        </p:txBody>
      </p:sp>
      <p:sp>
        <p:nvSpPr>
          <p:cNvPr id="7" name="Βέλος: Καμπύλο προς τα αριστερά 6">
            <a:extLst>
              <a:ext uri="{FF2B5EF4-FFF2-40B4-BE49-F238E27FC236}">
                <a16:creationId xmlns:a16="http://schemas.microsoft.com/office/drawing/2014/main" id="{9D56694A-8EA3-4FB9-A6EC-7923FA1AF0A5}"/>
              </a:ext>
            </a:extLst>
          </p:cNvPr>
          <p:cNvSpPr/>
          <p:nvPr/>
        </p:nvSpPr>
        <p:spPr>
          <a:xfrm>
            <a:off x="7752184" y="4005064"/>
            <a:ext cx="504056" cy="6480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228508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A1F30794-1180-4CDF-94DA-F4946B0656BF}"/>
              </a:ext>
            </a:extLst>
          </p:cNvPr>
          <p:cNvPicPr>
            <a:picLocks noGrp="1" noChangeAspect="1"/>
          </p:cNvPicPr>
          <p:nvPr>
            <p:ph idx="1"/>
          </p:nvPr>
        </p:nvPicPr>
        <p:blipFill>
          <a:blip r:embed="rId2"/>
          <a:stretch>
            <a:fillRect/>
          </a:stretch>
        </p:blipFill>
        <p:spPr>
          <a:xfrm>
            <a:off x="1645174" y="1700809"/>
            <a:ext cx="4234802" cy="4616576"/>
          </a:xfrm>
          <a:prstGeom prst="rect">
            <a:avLst/>
          </a:prstGeom>
        </p:spPr>
      </p:pic>
      <p:sp>
        <p:nvSpPr>
          <p:cNvPr id="4" name="Τίτλος 3">
            <a:extLst>
              <a:ext uri="{FF2B5EF4-FFF2-40B4-BE49-F238E27FC236}">
                <a16:creationId xmlns:a16="http://schemas.microsoft.com/office/drawing/2014/main" id="{EAEB2CD6-3272-49FC-B3BA-47372E40874A}"/>
              </a:ext>
            </a:extLst>
          </p:cNvPr>
          <p:cNvSpPr>
            <a:spLocks noGrp="1"/>
          </p:cNvSpPr>
          <p:nvPr>
            <p:ph type="title"/>
          </p:nvPr>
        </p:nvSpPr>
        <p:spPr/>
        <p:txBody>
          <a:bodyPr/>
          <a:lstStyle/>
          <a:p>
            <a:r>
              <a:rPr lang="en-US" b="1" dirty="0"/>
              <a:t>Ca </a:t>
            </a:r>
            <a:r>
              <a:rPr lang="el-GR" b="1" dirty="0"/>
              <a:t>τραχήλου-στάδιο Ια2</a:t>
            </a:r>
            <a:endParaRPr lang="el-GR" dirty="0"/>
          </a:p>
        </p:txBody>
      </p:sp>
      <p:pic>
        <p:nvPicPr>
          <p:cNvPr id="7" name="Εικόνα 6">
            <a:extLst>
              <a:ext uri="{FF2B5EF4-FFF2-40B4-BE49-F238E27FC236}">
                <a16:creationId xmlns:a16="http://schemas.microsoft.com/office/drawing/2014/main" id="{234C9619-5D57-4F77-B42E-8FB2995627F6}"/>
              </a:ext>
            </a:extLst>
          </p:cNvPr>
          <p:cNvPicPr>
            <a:picLocks noChangeAspect="1"/>
          </p:cNvPicPr>
          <p:nvPr/>
        </p:nvPicPr>
        <p:blipFill>
          <a:blip r:embed="rId3"/>
          <a:stretch>
            <a:fillRect/>
          </a:stretch>
        </p:blipFill>
        <p:spPr>
          <a:xfrm>
            <a:off x="5879976" y="3148142"/>
            <a:ext cx="4090808" cy="3017162"/>
          </a:xfrm>
          <a:prstGeom prst="rect">
            <a:avLst/>
          </a:prstGeom>
        </p:spPr>
      </p:pic>
    </p:spTree>
    <p:extLst>
      <p:ext uri="{BB962C8B-B14F-4D97-AF65-F5344CB8AC3E}">
        <p14:creationId xmlns:p14="http://schemas.microsoft.com/office/powerpoint/2010/main" val="1100682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A15D76-60B8-4745-AC50-A461DD96770D}"/>
              </a:ext>
            </a:extLst>
          </p:cNvPr>
          <p:cNvSpPr>
            <a:spLocks noGrp="1"/>
          </p:cNvSpPr>
          <p:nvPr>
            <p:ph type="title"/>
          </p:nvPr>
        </p:nvSpPr>
        <p:spPr/>
        <p:txBody>
          <a:bodyPr/>
          <a:lstStyle/>
          <a:p>
            <a:r>
              <a:rPr lang="el-GR" dirty="0"/>
              <a:t>ΚΩΝΟΕΙΔΗΣ ΕΚΤΟΜΗ  </a:t>
            </a:r>
          </a:p>
        </p:txBody>
      </p:sp>
      <p:pic>
        <p:nvPicPr>
          <p:cNvPr id="5" name="Εικόνα 4">
            <a:extLst>
              <a:ext uri="{FF2B5EF4-FFF2-40B4-BE49-F238E27FC236}">
                <a16:creationId xmlns:a16="http://schemas.microsoft.com/office/drawing/2014/main" id="{5E082F40-1092-4226-8D17-1817B1522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254" y="1905001"/>
            <a:ext cx="4545955" cy="4545955"/>
          </a:xfrm>
          <a:prstGeom prst="rect">
            <a:avLst/>
          </a:prstGeom>
        </p:spPr>
      </p:pic>
    </p:spTree>
    <p:extLst>
      <p:ext uri="{BB962C8B-B14F-4D97-AF65-F5344CB8AC3E}">
        <p14:creationId xmlns:p14="http://schemas.microsoft.com/office/powerpoint/2010/main" val="852423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09800" y="476250"/>
            <a:ext cx="8046156" cy="1276350"/>
          </a:xfrm>
          <a:noFill/>
        </p:spPr>
        <p:txBody>
          <a:bodyPr>
            <a:normAutofit/>
          </a:bodyPr>
          <a:lstStyle/>
          <a:p>
            <a:r>
              <a:rPr lang="el-GR" sz="2800" dirty="0">
                <a:effectLst>
                  <a:outerShdw blurRad="38100" dist="38100" dir="2700000" algn="tl">
                    <a:srgbClr val="000000"/>
                  </a:outerShdw>
                </a:effectLst>
              </a:rPr>
              <a:t>ΑΚΘ ΕΞΩ</a:t>
            </a:r>
            <a:r>
              <a:rPr lang="en-US" sz="2800" dirty="0">
                <a:effectLst>
                  <a:outerShdw blurRad="38100" dist="38100" dir="2700000" algn="tl">
                    <a:srgbClr val="000000"/>
                  </a:outerShdw>
                </a:effectLst>
              </a:rPr>
              <a:t> </a:t>
            </a:r>
            <a:r>
              <a:rPr lang="el-GR" sz="2800" dirty="0">
                <a:effectLst>
                  <a:outerShdw blurRad="38100" dist="38100" dir="2700000" algn="tl">
                    <a:srgbClr val="000000"/>
                  </a:outerShdw>
                </a:effectLst>
              </a:rPr>
              <a:t>ΤΡΑΧΗΛΟΥ ΜΗΤΡΑΣ ΣΤΑΔΙΟΥ ΙΒ</a:t>
            </a:r>
            <a:endParaRPr lang="en-GB" sz="2800" dirty="0">
              <a:effectLst>
                <a:outerShdw blurRad="38100" dist="38100" dir="2700000" algn="tl">
                  <a:srgbClr val="000000"/>
                </a:outerShdw>
              </a:effectLst>
            </a:endParaRPr>
          </a:p>
        </p:txBody>
      </p:sp>
      <p:sp>
        <p:nvSpPr>
          <p:cNvPr id="7171" name="Rectangle 3"/>
          <p:cNvSpPr>
            <a:spLocks noGrp="1" noChangeArrowheads="1"/>
          </p:cNvSpPr>
          <p:nvPr>
            <p:ph type="body" sz="half" idx="1"/>
          </p:nvPr>
        </p:nvSpPr>
        <p:spPr>
          <a:xfrm>
            <a:off x="1871134" y="1981200"/>
            <a:ext cx="4008842" cy="4114800"/>
          </a:xfrm>
          <a:noFill/>
        </p:spPr>
        <p:txBody>
          <a:bodyPr>
            <a:normAutofit fontScale="92500" lnSpcReduction="10000"/>
          </a:bodyPr>
          <a:lstStyle/>
          <a:p>
            <a:pPr>
              <a:buFontTx/>
              <a:buNone/>
            </a:pPr>
            <a:r>
              <a:rPr lang="el-GR" sz="2400" b="1" dirty="0"/>
              <a:t>70% των </a:t>
            </a:r>
            <a:r>
              <a:rPr lang="en-US" sz="2400" b="1" dirty="0"/>
              <a:t>Ca</a:t>
            </a:r>
            <a:r>
              <a:rPr lang="el-GR" sz="2400" b="1" dirty="0"/>
              <a:t> του τραχήλου μήτρας</a:t>
            </a:r>
            <a:r>
              <a:rPr lang="en-US" b="1" dirty="0"/>
              <a:t>:</a:t>
            </a:r>
            <a:endParaRPr lang="el-GR" sz="2400" b="1" dirty="0"/>
          </a:p>
          <a:p>
            <a:pPr marL="301943" lvl="1" indent="0">
              <a:buNone/>
            </a:pPr>
            <a:r>
              <a:rPr lang="el-GR" sz="2000" dirty="0"/>
              <a:t>&gt;ΙΑ</a:t>
            </a:r>
            <a:r>
              <a:rPr lang="el-GR" sz="2000" baseline="-25000" dirty="0"/>
              <a:t>2</a:t>
            </a:r>
            <a:r>
              <a:rPr lang="el-GR" sz="2000" dirty="0"/>
              <a:t> μέχρι μεγάλης διαμέτρου διηθητικό </a:t>
            </a:r>
            <a:r>
              <a:rPr lang="en-US" sz="2000" dirty="0"/>
              <a:t>Ca</a:t>
            </a:r>
            <a:r>
              <a:rPr lang="el-GR" sz="2000" dirty="0"/>
              <a:t> ΙΒ</a:t>
            </a:r>
            <a:r>
              <a:rPr lang="en-US" sz="2000" dirty="0"/>
              <a:t>.</a:t>
            </a:r>
          </a:p>
          <a:p>
            <a:pPr>
              <a:buFontTx/>
              <a:buNone/>
            </a:pPr>
            <a:r>
              <a:rPr lang="el-GR" sz="2400" dirty="0">
                <a:solidFill>
                  <a:srgbClr val="7030A0"/>
                </a:solidFill>
              </a:rPr>
              <a:t>ΘΕΡΑΠΕΥΤΙΚΕΣ ΕΠΙΛΟΓΕΣ</a:t>
            </a:r>
            <a:endParaRPr lang="en-US" sz="2400" dirty="0">
              <a:solidFill>
                <a:srgbClr val="7030A0"/>
              </a:solidFill>
            </a:endParaRPr>
          </a:p>
          <a:p>
            <a:r>
              <a:rPr lang="el-GR" sz="2400" dirty="0"/>
              <a:t>Προεγχειρητική Ακθ</a:t>
            </a:r>
            <a:r>
              <a:rPr lang="en-US" sz="2400" dirty="0"/>
              <a:t>;</a:t>
            </a:r>
            <a:endParaRPr lang="el-GR" sz="2400" dirty="0"/>
          </a:p>
          <a:p>
            <a:r>
              <a:rPr lang="el-GR" sz="2400" dirty="0"/>
              <a:t>Μετεγχειρητική Ακθ</a:t>
            </a:r>
            <a:r>
              <a:rPr lang="en-US" sz="2400" dirty="0"/>
              <a:t>;</a:t>
            </a:r>
            <a:endParaRPr lang="el-GR" sz="2400" dirty="0"/>
          </a:p>
          <a:p>
            <a:r>
              <a:rPr lang="el-GR" sz="2400" dirty="0"/>
              <a:t>Ριζική Ακθ</a:t>
            </a:r>
            <a:r>
              <a:rPr lang="en-US" sz="2400" dirty="0"/>
              <a:t>;</a:t>
            </a:r>
            <a:endParaRPr lang="el-GR" sz="2400" dirty="0"/>
          </a:p>
          <a:p>
            <a:r>
              <a:rPr lang="el-GR" sz="2400" dirty="0"/>
              <a:t>Μόνο χειρουργική</a:t>
            </a:r>
            <a:r>
              <a:rPr lang="en-US" sz="2400" dirty="0"/>
              <a:t>;</a:t>
            </a:r>
          </a:p>
          <a:p>
            <a:r>
              <a:rPr lang="el-GR" sz="2400" dirty="0">
                <a:solidFill>
                  <a:srgbClr val="7030A0"/>
                </a:solidFill>
              </a:rPr>
              <a:t>ΔΙΧΟΓΝΩΜΙΑ</a:t>
            </a:r>
            <a:r>
              <a:rPr lang="el-GR" sz="2400" dirty="0"/>
              <a:t> !</a:t>
            </a:r>
            <a:endParaRPr lang="en-GB" sz="2400" dirty="0"/>
          </a:p>
        </p:txBody>
      </p:sp>
      <p:pic>
        <p:nvPicPr>
          <p:cNvPr id="7173" name="Picture 5" descr="img181"/>
          <p:cNvPicPr>
            <a:picLocks noGrp="1" noChangeAspect="1" noChangeArrowheads="1"/>
          </p:cNvPicPr>
          <p:nvPr>
            <p:ph sz="half" idx="2"/>
          </p:nvPr>
        </p:nvPicPr>
        <p:blipFill>
          <a:blip r:embed="rId2" cstate="print"/>
          <a:srcRect/>
          <a:stretch>
            <a:fillRect/>
          </a:stretch>
        </p:blipFill>
        <p:spPr>
          <a:xfrm>
            <a:off x="5904089" y="2205040"/>
            <a:ext cx="4526844" cy="3394075"/>
          </a:xfrm>
          <a:noFill/>
          <a:ln/>
        </p:spPr>
      </p:pic>
    </p:spTree>
    <p:extLst>
      <p:ext uri="{BB962C8B-B14F-4D97-AF65-F5344CB8AC3E}">
        <p14:creationId xmlns:p14="http://schemas.microsoft.com/office/powerpoint/2010/main" val="2881692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4CA28F-D7C6-4689-A230-741EF33E468A}"/>
              </a:ext>
            </a:extLst>
          </p:cNvPr>
          <p:cNvSpPr>
            <a:spLocks noGrp="1"/>
          </p:cNvSpPr>
          <p:nvPr>
            <p:ph type="title"/>
          </p:nvPr>
        </p:nvSpPr>
        <p:spPr/>
        <p:txBody>
          <a:bodyPr/>
          <a:lstStyle/>
          <a:p>
            <a:r>
              <a:rPr lang="el-GR" dirty="0"/>
              <a:t>ΚΟΛΠΟΣΚΟΠΗΣΗ</a:t>
            </a:r>
          </a:p>
        </p:txBody>
      </p:sp>
      <p:pic>
        <p:nvPicPr>
          <p:cNvPr id="5" name="Εικόνα 4">
            <a:extLst>
              <a:ext uri="{FF2B5EF4-FFF2-40B4-BE49-F238E27FC236}">
                <a16:creationId xmlns:a16="http://schemas.microsoft.com/office/drawing/2014/main" id="{623FEE66-2E1A-4429-8D98-B37A79F20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656" y="1904942"/>
            <a:ext cx="5832648" cy="4660959"/>
          </a:xfrm>
          <a:prstGeom prst="rect">
            <a:avLst/>
          </a:prstGeom>
        </p:spPr>
      </p:pic>
    </p:spTree>
    <p:extLst>
      <p:ext uri="{BB962C8B-B14F-4D97-AF65-F5344CB8AC3E}">
        <p14:creationId xmlns:p14="http://schemas.microsoft.com/office/powerpoint/2010/main" val="1596455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Θέση περιεχομένου 16">
            <a:extLst>
              <a:ext uri="{FF2B5EF4-FFF2-40B4-BE49-F238E27FC236}">
                <a16:creationId xmlns:a16="http://schemas.microsoft.com/office/drawing/2014/main" id="{50503174-DADB-47F5-8F94-28F33FB94CB0}"/>
              </a:ext>
            </a:extLst>
          </p:cNvPr>
          <p:cNvSpPr>
            <a:spLocks noGrp="1"/>
          </p:cNvSpPr>
          <p:nvPr>
            <p:ph idx="1"/>
          </p:nvPr>
        </p:nvSpPr>
        <p:spPr>
          <a:xfrm>
            <a:off x="2279577" y="1844825"/>
            <a:ext cx="7524824" cy="4281339"/>
          </a:xfrm>
        </p:spPr>
        <p:txBody>
          <a:bodyPr/>
          <a:lstStyle/>
          <a:p>
            <a:r>
              <a:rPr lang="el-GR" dirty="0"/>
              <a:t>Παραδοσιακή αντιμετώπιση : Ριζική υστερεκτομή (</a:t>
            </a:r>
            <a:r>
              <a:rPr lang="el-GR" dirty="0" err="1"/>
              <a:t>Type</a:t>
            </a:r>
            <a:r>
              <a:rPr lang="el-GR" dirty="0"/>
              <a:t> II-III) και</a:t>
            </a:r>
          </a:p>
          <a:p>
            <a:r>
              <a:rPr lang="el-GR" dirty="0"/>
              <a:t>πυελική λεμφαδενεκτομή</a:t>
            </a:r>
          </a:p>
          <a:p>
            <a:r>
              <a:rPr lang="el-GR" dirty="0"/>
              <a:t>• </a:t>
            </a:r>
            <a:r>
              <a:rPr lang="el-GR" b="1" dirty="0"/>
              <a:t>ΕΝΑΛΛΑΚΤΙΚΗ ΠΡΟΣΕΓΓΙΣΗ ΔΙΑΤΗΡΗΣΗΣ ΓΟΝΙΜΟΤΗΤΑΣ</a:t>
            </a:r>
          </a:p>
          <a:p>
            <a:r>
              <a:rPr lang="el-GR" dirty="0"/>
              <a:t>Ριζική τραχηλεκτομή</a:t>
            </a:r>
          </a:p>
        </p:txBody>
      </p:sp>
      <p:sp>
        <p:nvSpPr>
          <p:cNvPr id="16" name="Τίτλος 15">
            <a:extLst>
              <a:ext uri="{FF2B5EF4-FFF2-40B4-BE49-F238E27FC236}">
                <a16:creationId xmlns:a16="http://schemas.microsoft.com/office/drawing/2014/main" id="{514DAB68-9473-4F7C-A34E-A53D0CF680D0}"/>
              </a:ext>
            </a:extLst>
          </p:cNvPr>
          <p:cNvSpPr>
            <a:spLocks noGrp="1"/>
          </p:cNvSpPr>
          <p:nvPr>
            <p:ph type="title"/>
          </p:nvPr>
        </p:nvSpPr>
        <p:spPr/>
        <p:txBody>
          <a:bodyPr/>
          <a:lstStyle/>
          <a:p>
            <a:r>
              <a:rPr lang="en-US" dirty="0"/>
              <a:t>Ca </a:t>
            </a:r>
            <a:r>
              <a:rPr lang="el-GR" dirty="0"/>
              <a:t>τραχήλου μήτρας</a:t>
            </a:r>
            <a:r>
              <a:rPr lang="en-US" dirty="0"/>
              <a:t> St I, II</a:t>
            </a:r>
            <a:endParaRPr lang="el-GR" dirty="0"/>
          </a:p>
        </p:txBody>
      </p:sp>
    </p:spTree>
    <p:extLst>
      <p:ext uri="{BB962C8B-B14F-4D97-AF65-F5344CB8AC3E}">
        <p14:creationId xmlns:p14="http://schemas.microsoft.com/office/powerpoint/2010/main" val="2063339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2EF9F738-3554-4E27-8F55-72614491BC27}"/>
              </a:ext>
            </a:extLst>
          </p:cNvPr>
          <p:cNvSpPr>
            <a:spLocks noGrp="1"/>
          </p:cNvSpPr>
          <p:nvPr>
            <p:ph idx="1"/>
          </p:nvPr>
        </p:nvSpPr>
        <p:spPr>
          <a:xfrm>
            <a:off x="1981200" y="1412776"/>
            <a:ext cx="8229600" cy="5106896"/>
          </a:xfrm>
        </p:spPr>
        <p:txBody>
          <a:bodyPr>
            <a:normAutofit/>
          </a:bodyPr>
          <a:lstStyle/>
          <a:p>
            <a:pPr>
              <a:buFont typeface="Arial" panose="020B0604020202020204" pitchFamily="34" charset="0"/>
              <a:buChar char="•"/>
            </a:pPr>
            <a:endParaRPr lang="el-GR" dirty="0"/>
          </a:p>
          <a:p>
            <a:pPr>
              <a:buFont typeface="Wingdings" panose="05000000000000000000" pitchFamily="2" charset="2"/>
              <a:buChar char="v"/>
            </a:pPr>
            <a:r>
              <a:rPr lang="el-GR" dirty="0"/>
              <a:t>   </a:t>
            </a:r>
            <a:r>
              <a:rPr lang="el-GR" b="1" dirty="0">
                <a:solidFill>
                  <a:srgbClr val="FF0000"/>
                </a:solidFill>
              </a:rPr>
              <a:t>Μόλυνση από ιούς</a:t>
            </a:r>
            <a:r>
              <a:rPr lang="el-GR" dirty="0"/>
              <a:t>: Ο ιός των ανθρωπίνων κονδυλωμάτων ( Human </a:t>
            </a:r>
            <a:r>
              <a:rPr lang="el-GR" dirty="0" err="1"/>
              <a:t>Papilloma</a:t>
            </a:r>
            <a:r>
              <a:rPr lang="el-GR" dirty="0"/>
              <a:t> </a:t>
            </a:r>
            <a:r>
              <a:rPr lang="el-GR" dirty="0" err="1"/>
              <a:t>Virus</a:t>
            </a:r>
            <a:r>
              <a:rPr lang="el-GR" dirty="0"/>
              <a:t> ή HPV), θεωρείται σαν μια πιθανή αιτία του ΚΤΜ. Συχνά είναι ανιχνεύσιμος στον τράχηλο γυναικών που πάσχουν από τον καρκίνο αυτό. Υπάρχουν </a:t>
            </a:r>
            <a:r>
              <a:rPr lang="el-GR" b="1" dirty="0"/>
              <a:t>80 τύποι </a:t>
            </a:r>
            <a:r>
              <a:rPr lang="el-GR" dirty="0"/>
              <a:t>του ιού HPV</a:t>
            </a:r>
          </a:p>
          <a:p>
            <a:pPr>
              <a:buFont typeface="Wingdings" panose="05000000000000000000" pitchFamily="2" charset="2"/>
              <a:buChar char="v"/>
            </a:pPr>
            <a:r>
              <a:rPr lang="el-GR" b="1" dirty="0">
                <a:solidFill>
                  <a:srgbClr val="FF0000"/>
                </a:solidFill>
              </a:rPr>
              <a:t> Σεξουαλική δραστηριότητα</a:t>
            </a:r>
            <a:r>
              <a:rPr lang="el-GR" dirty="0"/>
              <a:t>: Οι γυναίκες που ήσαν σεξουαλικά δραστήριες σε μια νεαρή ηλικία και που είχαν πολλούς ερωτικούς συντρόφους έχουν περισσότερο κίνδυνο να παρουσιάσουν τον καρκίνο αυτό. Όσο νωρίτερα στην ηλικία αρχίσει την σεξουαλική δραστηριότητα μια γυναίκα τόσο περισσότερο είναι αυξημένος ο κίνδυνος της για την ασθένεια. Το ίδιο επίσης ισχύει με τον αριθμό των ερωτικών συντρόφων με αποτέλεσμα, αυτές με πολλούς να έχουν περισσότερο κίνδυνο. Να σημειωθεί ότι ο καρκίνος αυτός είναι σπάνιος στις παρθένες. </a:t>
            </a:r>
          </a:p>
          <a:p>
            <a:pPr>
              <a:buFont typeface="Wingdings" panose="05000000000000000000" pitchFamily="2" charset="2"/>
              <a:buChar char="v"/>
            </a:pPr>
            <a:r>
              <a:rPr lang="el-GR" b="1" dirty="0">
                <a:solidFill>
                  <a:srgbClr val="FF0000"/>
                </a:solidFill>
              </a:rPr>
              <a:t>   Κάπνισμα</a:t>
            </a:r>
          </a:p>
          <a:p>
            <a:pPr>
              <a:buFont typeface="Wingdings" panose="05000000000000000000" pitchFamily="2" charset="2"/>
              <a:buChar char="v"/>
            </a:pPr>
            <a:r>
              <a:rPr lang="el-GR" b="1" dirty="0">
                <a:solidFill>
                  <a:srgbClr val="FF0000"/>
                </a:solidFill>
              </a:rPr>
              <a:t>   AIDS</a:t>
            </a:r>
            <a:r>
              <a:rPr lang="el-GR" dirty="0"/>
              <a:t>: Οι γυναίκες που πάσχουν από AIDS</a:t>
            </a:r>
          </a:p>
        </p:txBody>
      </p:sp>
      <p:sp>
        <p:nvSpPr>
          <p:cNvPr id="3" name="Τίτλος 2">
            <a:extLst>
              <a:ext uri="{FF2B5EF4-FFF2-40B4-BE49-F238E27FC236}">
                <a16:creationId xmlns:a16="http://schemas.microsoft.com/office/drawing/2014/main" id="{7AD90C15-A9B5-42E1-B1C4-D676F938643A}"/>
              </a:ext>
            </a:extLst>
          </p:cNvPr>
          <p:cNvSpPr>
            <a:spLocks noGrp="1"/>
          </p:cNvSpPr>
          <p:nvPr>
            <p:ph type="title"/>
          </p:nvPr>
        </p:nvSpPr>
        <p:spPr>
          <a:xfrm>
            <a:off x="1981200" y="338328"/>
            <a:ext cx="8291264" cy="930432"/>
          </a:xfrm>
        </p:spPr>
        <p:txBody>
          <a:bodyPr/>
          <a:lstStyle/>
          <a:p>
            <a:r>
              <a:rPr lang="el-GR" dirty="0"/>
              <a:t>Αιτιολογία </a:t>
            </a:r>
          </a:p>
        </p:txBody>
      </p:sp>
    </p:spTree>
    <p:extLst>
      <p:ext uri="{BB962C8B-B14F-4D97-AF65-F5344CB8AC3E}">
        <p14:creationId xmlns:p14="http://schemas.microsoft.com/office/powerpoint/2010/main" val="2009485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0E9A382-D92D-4214-A717-6CC3C2A12522}"/>
              </a:ext>
            </a:extLst>
          </p:cNvPr>
          <p:cNvSpPr>
            <a:spLocks noGrp="1"/>
          </p:cNvSpPr>
          <p:nvPr>
            <p:ph type="title"/>
          </p:nvPr>
        </p:nvSpPr>
        <p:spPr/>
        <p:txBody>
          <a:bodyPr>
            <a:normAutofit/>
          </a:bodyPr>
          <a:lstStyle/>
          <a:p>
            <a:r>
              <a:rPr lang="el-GR" dirty="0"/>
              <a:t>ΜΙΚΡΟΔΙΗΘΗΤΙΚΟ </a:t>
            </a:r>
            <a:r>
              <a:rPr lang="en-US" dirty="0"/>
              <a:t>Ca </a:t>
            </a:r>
            <a:r>
              <a:rPr lang="el-GR" dirty="0"/>
              <a:t>ΤΡΑΧΗΛΟΥ</a:t>
            </a:r>
          </a:p>
        </p:txBody>
      </p:sp>
      <p:pic>
        <p:nvPicPr>
          <p:cNvPr id="7" name="Θέση περιεχομένου 6">
            <a:extLst>
              <a:ext uri="{FF2B5EF4-FFF2-40B4-BE49-F238E27FC236}">
                <a16:creationId xmlns:a16="http://schemas.microsoft.com/office/drawing/2014/main" id="{290B5CDD-7DD8-47BA-B73D-081422D106C1}"/>
              </a:ext>
            </a:extLst>
          </p:cNvPr>
          <p:cNvPicPr>
            <a:picLocks noGrp="1" noChangeAspect="1"/>
          </p:cNvPicPr>
          <p:nvPr>
            <p:ph sz="quarter" idx="13"/>
          </p:nvPr>
        </p:nvPicPr>
        <p:blipFill>
          <a:blip r:embed="rId2"/>
          <a:stretch>
            <a:fillRect/>
          </a:stretch>
        </p:blipFill>
        <p:spPr>
          <a:xfrm>
            <a:off x="2195130" y="1700808"/>
            <a:ext cx="3612838" cy="5093848"/>
          </a:xfrm>
          <a:prstGeom prst="rect">
            <a:avLst/>
          </a:prstGeom>
        </p:spPr>
      </p:pic>
      <p:pic>
        <p:nvPicPr>
          <p:cNvPr id="8" name="Θέση περιεχομένου 7">
            <a:extLst>
              <a:ext uri="{FF2B5EF4-FFF2-40B4-BE49-F238E27FC236}">
                <a16:creationId xmlns:a16="http://schemas.microsoft.com/office/drawing/2014/main" id="{9063AA1E-B8F8-454B-AC00-B85E18A337C9}"/>
              </a:ext>
            </a:extLst>
          </p:cNvPr>
          <p:cNvPicPr>
            <a:picLocks noGrp="1" noChangeAspect="1"/>
          </p:cNvPicPr>
          <p:nvPr>
            <p:ph sz="quarter" idx="14"/>
          </p:nvPr>
        </p:nvPicPr>
        <p:blipFill>
          <a:blip r:embed="rId3"/>
          <a:stretch>
            <a:fillRect/>
          </a:stretch>
        </p:blipFill>
        <p:spPr>
          <a:xfrm>
            <a:off x="6600056" y="1773990"/>
            <a:ext cx="3272988" cy="4842567"/>
          </a:xfrm>
          <a:prstGeom prst="rect">
            <a:avLst/>
          </a:prstGeom>
        </p:spPr>
      </p:pic>
    </p:spTree>
    <p:extLst>
      <p:ext uri="{BB962C8B-B14F-4D97-AF65-F5344CB8AC3E}">
        <p14:creationId xmlns:p14="http://schemas.microsoft.com/office/powerpoint/2010/main" val="375191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62D8F2-CACB-4C48-BB89-C34789629F15}"/>
              </a:ext>
            </a:extLst>
          </p:cNvPr>
          <p:cNvSpPr>
            <a:spLocks noGrp="1"/>
          </p:cNvSpPr>
          <p:nvPr>
            <p:ph type="title"/>
          </p:nvPr>
        </p:nvSpPr>
        <p:spPr/>
        <p:txBody>
          <a:bodyPr/>
          <a:lstStyle/>
          <a:p>
            <a:r>
              <a:rPr lang="el-GR" dirty="0"/>
              <a:t>ΤΡΑΧΗΛΕΚΤΟΜΉ</a:t>
            </a:r>
          </a:p>
        </p:txBody>
      </p:sp>
      <p:pic>
        <p:nvPicPr>
          <p:cNvPr id="5" name="Εικόνα 4">
            <a:extLst>
              <a:ext uri="{FF2B5EF4-FFF2-40B4-BE49-F238E27FC236}">
                <a16:creationId xmlns:a16="http://schemas.microsoft.com/office/drawing/2014/main" id="{67103C8B-3454-4772-902D-ABEF88F7B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792" y="1686618"/>
            <a:ext cx="3127598" cy="4458491"/>
          </a:xfrm>
          <a:prstGeom prst="rect">
            <a:avLst/>
          </a:prstGeom>
        </p:spPr>
      </p:pic>
    </p:spTree>
    <p:extLst>
      <p:ext uri="{BB962C8B-B14F-4D97-AF65-F5344CB8AC3E}">
        <p14:creationId xmlns:p14="http://schemas.microsoft.com/office/powerpoint/2010/main" val="1406876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32819138-0907-4A30-AA74-6D9ED0BA842C}"/>
              </a:ext>
            </a:extLst>
          </p:cNvPr>
          <p:cNvPicPr>
            <a:picLocks noGrp="1" noChangeAspect="1"/>
          </p:cNvPicPr>
          <p:nvPr>
            <p:ph idx="1"/>
          </p:nvPr>
        </p:nvPicPr>
        <p:blipFill>
          <a:blip r:embed="rId2"/>
          <a:stretch>
            <a:fillRect/>
          </a:stretch>
        </p:blipFill>
        <p:spPr>
          <a:xfrm>
            <a:off x="2207568" y="1392749"/>
            <a:ext cx="7704856" cy="5325219"/>
          </a:xfrm>
          <a:prstGeom prst="rect">
            <a:avLst/>
          </a:prstGeom>
        </p:spPr>
      </p:pic>
      <p:sp>
        <p:nvSpPr>
          <p:cNvPr id="3" name="Τίτλος 2">
            <a:extLst>
              <a:ext uri="{FF2B5EF4-FFF2-40B4-BE49-F238E27FC236}">
                <a16:creationId xmlns:a16="http://schemas.microsoft.com/office/drawing/2014/main" id="{B9E7ED15-9596-4D69-9BCD-AD6A30DEFCF5}"/>
              </a:ext>
            </a:extLst>
          </p:cNvPr>
          <p:cNvSpPr>
            <a:spLocks noGrp="1"/>
          </p:cNvSpPr>
          <p:nvPr>
            <p:ph type="title"/>
          </p:nvPr>
        </p:nvSpPr>
        <p:spPr/>
        <p:txBody>
          <a:bodyPr>
            <a:normAutofit/>
          </a:bodyPr>
          <a:lstStyle/>
          <a:p>
            <a:r>
              <a:rPr lang="en-US" b="1" dirty="0"/>
              <a:t>Radical Vaginal Trachelectomy (RVT)</a:t>
            </a:r>
            <a:endParaRPr lang="el-GR" dirty="0"/>
          </a:p>
        </p:txBody>
      </p:sp>
    </p:spTree>
    <p:extLst>
      <p:ext uri="{BB962C8B-B14F-4D97-AF65-F5344CB8AC3E}">
        <p14:creationId xmlns:p14="http://schemas.microsoft.com/office/powerpoint/2010/main" val="3005116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81C32D58-54F9-4A55-931B-583F1F3C90B2}"/>
              </a:ext>
            </a:extLst>
          </p:cNvPr>
          <p:cNvPicPr>
            <a:picLocks noGrp="1" noChangeAspect="1"/>
          </p:cNvPicPr>
          <p:nvPr>
            <p:ph idx="1"/>
          </p:nvPr>
        </p:nvPicPr>
        <p:blipFill>
          <a:blip r:embed="rId2"/>
          <a:stretch>
            <a:fillRect/>
          </a:stretch>
        </p:blipFill>
        <p:spPr>
          <a:xfrm>
            <a:off x="2056047" y="1700809"/>
            <a:ext cx="7712361" cy="5148809"/>
          </a:xfrm>
          <a:prstGeom prst="rect">
            <a:avLst/>
          </a:prstGeom>
        </p:spPr>
      </p:pic>
      <p:sp>
        <p:nvSpPr>
          <p:cNvPr id="3" name="Τίτλος 2">
            <a:extLst>
              <a:ext uri="{FF2B5EF4-FFF2-40B4-BE49-F238E27FC236}">
                <a16:creationId xmlns:a16="http://schemas.microsoft.com/office/drawing/2014/main" id="{06B6D9BF-ECEF-4F6D-BD1D-F17ADEFBCEA3}"/>
              </a:ext>
            </a:extLst>
          </p:cNvPr>
          <p:cNvSpPr>
            <a:spLocks noGrp="1"/>
          </p:cNvSpPr>
          <p:nvPr>
            <p:ph type="title"/>
          </p:nvPr>
        </p:nvSpPr>
        <p:spPr/>
        <p:txBody>
          <a:bodyPr>
            <a:normAutofit/>
          </a:bodyPr>
          <a:lstStyle/>
          <a:p>
            <a:r>
              <a:rPr lang="en-US" b="1" dirty="0"/>
              <a:t>Radical Abdominal Trachelectomy (RAT)</a:t>
            </a:r>
            <a:endParaRPr lang="el-GR" dirty="0"/>
          </a:p>
        </p:txBody>
      </p:sp>
    </p:spTree>
    <p:extLst>
      <p:ext uri="{BB962C8B-B14F-4D97-AF65-F5344CB8AC3E}">
        <p14:creationId xmlns:p14="http://schemas.microsoft.com/office/powerpoint/2010/main" val="1235678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2D701CAA-B9C9-420A-B8F2-4BC9D4DCDD0F}"/>
              </a:ext>
            </a:extLst>
          </p:cNvPr>
          <p:cNvSpPr>
            <a:spLocks noGrp="1"/>
          </p:cNvSpPr>
          <p:nvPr>
            <p:ph type="title"/>
          </p:nvPr>
        </p:nvSpPr>
        <p:spPr/>
        <p:txBody>
          <a:bodyPr>
            <a:normAutofit/>
          </a:bodyPr>
          <a:lstStyle/>
          <a:p>
            <a:r>
              <a:rPr lang="el-GR" dirty="0"/>
              <a:t>Κωνοειδής εκτομή τραχήλου μήτρας</a:t>
            </a:r>
          </a:p>
        </p:txBody>
      </p:sp>
      <p:pic>
        <p:nvPicPr>
          <p:cNvPr id="7" name="Θέση πίνακα 6">
            <a:extLst>
              <a:ext uri="{FF2B5EF4-FFF2-40B4-BE49-F238E27FC236}">
                <a16:creationId xmlns:a16="http://schemas.microsoft.com/office/drawing/2014/main" id="{5FAE78EC-117D-488B-B86F-F80218643BF0}"/>
              </a:ext>
            </a:extLst>
          </p:cNvPr>
          <p:cNvPicPr>
            <a:picLocks noGrp="1" noChangeAspect="1"/>
          </p:cNvPicPr>
          <p:nvPr>
            <p:ph type="tbl" idx="1"/>
          </p:nvPr>
        </p:nvPicPr>
        <p:blipFill>
          <a:blip r:embed="rId2"/>
          <a:stretch>
            <a:fillRect/>
          </a:stretch>
        </p:blipFill>
        <p:spPr>
          <a:xfrm>
            <a:off x="2568540" y="1769808"/>
            <a:ext cx="6767821" cy="4683528"/>
          </a:xfrm>
          <a:prstGeom prst="rect">
            <a:avLst/>
          </a:prstGeom>
        </p:spPr>
      </p:pic>
    </p:spTree>
    <p:extLst>
      <p:ext uri="{BB962C8B-B14F-4D97-AF65-F5344CB8AC3E}">
        <p14:creationId xmlns:p14="http://schemas.microsoft.com/office/powerpoint/2010/main" val="3008901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B2994-B334-42E9-99D4-821AAFC8B294}"/>
              </a:ext>
            </a:extLst>
          </p:cNvPr>
          <p:cNvSpPr>
            <a:spLocks noGrp="1"/>
          </p:cNvSpPr>
          <p:nvPr>
            <p:ph type="title"/>
          </p:nvPr>
        </p:nvSpPr>
        <p:spPr/>
        <p:txBody>
          <a:bodyPr>
            <a:normAutofit/>
          </a:bodyPr>
          <a:lstStyle/>
          <a:p>
            <a:r>
              <a:rPr lang="en-US" sz="3200" b="1" dirty="0"/>
              <a:t>Radical Abdominal Trachelectomy (RAT)</a:t>
            </a:r>
            <a:endParaRPr lang="el-GR" sz="3200" dirty="0"/>
          </a:p>
        </p:txBody>
      </p:sp>
      <p:sp>
        <p:nvSpPr>
          <p:cNvPr id="3" name="Θέση πίνακα 2">
            <a:extLst>
              <a:ext uri="{FF2B5EF4-FFF2-40B4-BE49-F238E27FC236}">
                <a16:creationId xmlns:a16="http://schemas.microsoft.com/office/drawing/2014/main" id="{B7CC888A-591E-4E4F-922B-5BB0AD874D53}"/>
              </a:ext>
            </a:extLst>
          </p:cNvPr>
          <p:cNvSpPr>
            <a:spLocks noGrp="1"/>
          </p:cNvSpPr>
          <p:nvPr>
            <p:ph type="tbl" idx="1"/>
          </p:nvPr>
        </p:nvSpPr>
        <p:spPr/>
      </p:sp>
      <p:pic>
        <p:nvPicPr>
          <p:cNvPr id="4" name="Εικόνα 3">
            <a:extLst>
              <a:ext uri="{FF2B5EF4-FFF2-40B4-BE49-F238E27FC236}">
                <a16:creationId xmlns:a16="http://schemas.microsoft.com/office/drawing/2014/main" id="{D5B57368-4F76-4EE8-A3E0-368C9E0F2014}"/>
              </a:ext>
            </a:extLst>
          </p:cNvPr>
          <p:cNvPicPr>
            <a:picLocks noChangeAspect="1"/>
          </p:cNvPicPr>
          <p:nvPr/>
        </p:nvPicPr>
        <p:blipFill>
          <a:blip r:embed="rId2"/>
          <a:stretch>
            <a:fillRect/>
          </a:stretch>
        </p:blipFill>
        <p:spPr>
          <a:xfrm>
            <a:off x="1986679" y="1556792"/>
            <a:ext cx="8357793" cy="5223812"/>
          </a:xfrm>
          <a:prstGeom prst="rect">
            <a:avLst/>
          </a:prstGeom>
        </p:spPr>
      </p:pic>
    </p:spTree>
    <p:extLst>
      <p:ext uri="{BB962C8B-B14F-4D97-AF65-F5344CB8AC3E}">
        <p14:creationId xmlns:p14="http://schemas.microsoft.com/office/powerpoint/2010/main" val="1997565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F4EB03B7-8A76-4313-B208-7D6C82A9B755}"/>
              </a:ext>
            </a:extLst>
          </p:cNvPr>
          <p:cNvSpPr>
            <a:spLocks noGrp="1"/>
          </p:cNvSpPr>
          <p:nvPr>
            <p:ph idx="1"/>
          </p:nvPr>
        </p:nvSpPr>
        <p:spPr>
          <a:xfrm>
            <a:off x="1981201" y="1772817"/>
            <a:ext cx="7823200" cy="4353347"/>
          </a:xfrm>
        </p:spPr>
        <p:txBody>
          <a:bodyPr/>
          <a:lstStyle/>
          <a:p>
            <a:r>
              <a:rPr lang="el-GR" dirty="0"/>
              <a:t>1. </a:t>
            </a:r>
            <a:r>
              <a:rPr lang="el-GR" b="1" dirty="0">
                <a:solidFill>
                  <a:srgbClr val="002060"/>
                </a:solidFill>
              </a:rPr>
              <a:t>Κωνοειδής εκτομή τραχήλου </a:t>
            </a:r>
          </a:p>
          <a:p>
            <a:r>
              <a:rPr lang="el-GR" b="1" dirty="0">
                <a:solidFill>
                  <a:srgbClr val="002060"/>
                </a:solidFill>
              </a:rPr>
              <a:t>2. Ριζική τραχηλεκτομή </a:t>
            </a:r>
          </a:p>
          <a:p>
            <a:r>
              <a:rPr lang="el-GR" dirty="0"/>
              <a:t>* Το 50% των γυναικών  &lt;  40 ετών υποψήφιων για χειρουργική αντιμετώπιση </a:t>
            </a:r>
          </a:p>
          <a:p>
            <a:pPr marL="0" indent="0">
              <a:buNone/>
            </a:pPr>
            <a:endParaRPr lang="el-GR" dirty="0"/>
          </a:p>
          <a:p>
            <a:pPr marL="0" indent="0">
              <a:buNone/>
            </a:pPr>
            <a:endParaRPr lang="el-GR" dirty="0"/>
          </a:p>
          <a:p>
            <a:pPr marL="0" indent="0">
              <a:buNone/>
            </a:pPr>
            <a:r>
              <a:rPr lang="el-GR" dirty="0"/>
              <a:t>         Υποψήφιες για συντηρητική παρέμβαση</a:t>
            </a:r>
          </a:p>
        </p:txBody>
      </p:sp>
      <p:sp>
        <p:nvSpPr>
          <p:cNvPr id="3" name="Τίτλος 2">
            <a:extLst>
              <a:ext uri="{FF2B5EF4-FFF2-40B4-BE49-F238E27FC236}">
                <a16:creationId xmlns:a16="http://schemas.microsoft.com/office/drawing/2014/main" id="{85149E06-6F5F-43A4-9F2D-8316128F32E9}"/>
              </a:ext>
            </a:extLst>
          </p:cNvPr>
          <p:cNvSpPr>
            <a:spLocks noGrp="1"/>
          </p:cNvSpPr>
          <p:nvPr>
            <p:ph type="title"/>
          </p:nvPr>
        </p:nvSpPr>
        <p:spPr/>
        <p:txBody>
          <a:bodyPr>
            <a:normAutofit/>
          </a:bodyPr>
          <a:lstStyle/>
          <a:p>
            <a:r>
              <a:rPr lang="el-GR" sz="2800" b="1" dirty="0"/>
              <a:t>ΕΠΕΜΒΑΣΕΙΣ</a:t>
            </a:r>
            <a:r>
              <a:rPr lang="el-GR" sz="2800" dirty="0"/>
              <a:t> </a:t>
            </a:r>
            <a:r>
              <a:rPr lang="el-GR" sz="2800" b="1" dirty="0"/>
              <a:t>ΔΙΑΤΗΡΗΣΗΣ ΓΟΝΙΜΟΤΗΤΑΣ</a:t>
            </a:r>
            <a:r>
              <a:rPr lang="el-GR" sz="2800" dirty="0"/>
              <a:t> ΚΑΡΚΙΝΟΣ ΤΡΑΧΗΛΟΥ</a:t>
            </a:r>
          </a:p>
        </p:txBody>
      </p:sp>
      <p:sp>
        <p:nvSpPr>
          <p:cNvPr id="4" name="Βέλος: Κάτω 3">
            <a:extLst>
              <a:ext uri="{FF2B5EF4-FFF2-40B4-BE49-F238E27FC236}">
                <a16:creationId xmlns:a16="http://schemas.microsoft.com/office/drawing/2014/main" id="{55BBE35E-9573-4BAF-81D6-65E5D932373F}"/>
              </a:ext>
            </a:extLst>
          </p:cNvPr>
          <p:cNvSpPr/>
          <p:nvPr/>
        </p:nvSpPr>
        <p:spPr>
          <a:xfrm>
            <a:off x="5339916" y="3301417"/>
            <a:ext cx="7200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41292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82DEA7-EB13-462C-A437-8DD829F1C950}"/>
              </a:ext>
            </a:extLst>
          </p:cNvPr>
          <p:cNvSpPr>
            <a:spLocks noGrp="1"/>
          </p:cNvSpPr>
          <p:nvPr>
            <p:ph type="title"/>
          </p:nvPr>
        </p:nvSpPr>
        <p:spPr/>
        <p:txBody>
          <a:bodyPr>
            <a:normAutofit/>
          </a:bodyPr>
          <a:lstStyle/>
          <a:p>
            <a:r>
              <a:rPr lang="el-GR" sz="2800" b="1" dirty="0"/>
              <a:t>CA ΤΡΑΧΗΛΟΥ ΜΗΤΡΑΣ - ΡΙΖΙΚΗ ΤΡΑΧΗΛΕΚΤΟΜΗ</a:t>
            </a:r>
            <a:br>
              <a:rPr lang="el-GR" sz="2800" b="1" dirty="0"/>
            </a:br>
            <a:r>
              <a:rPr lang="el-GR" sz="2800" b="1" dirty="0"/>
              <a:t>ΜΑΙΕΥΤΙΚΗ ΑΣΦΑΛΕΙΑ - ΑΠΟΤΕΛΕΣΜΑΤΙΚΟΤΗΤΑ</a:t>
            </a:r>
            <a:endParaRPr lang="el-GR" sz="2800" dirty="0"/>
          </a:p>
        </p:txBody>
      </p:sp>
      <p:sp>
        <p:nvSpPr>
          <p:cNvPr id="4" name="Ορθογώνιο 3">
            <a:extLst>
              <a:ext uri="{FF2B5EF4-FFF2-40B4-BE49-F238E27FC236}">
                <a16:creationId xmlns:a16="http://schemas.microsoft.com/office/drawing/2014/main" id="{3D307B21-7451-4D47-A6A4-68CE7643A517}"/>
              </a:ext>
            </a:extLst>
          </p:cNvPr>
          <p:cNvSpPr/>
          <p:nvPr/>
        </p:nvSpPr>
        <p:spPr>
          <a:xfrm>
            <a:off x="2207568" y="2028616"/>
            <a:ext cx="8003232" cy="2308324"/>
          </a:xfrm>
          <a:prstGeom prst="rect">
            <a:avLst/>
          </a:prstGeom>
        </p:spPr>
        <p:txBody>
          <a:bodyPr wrap="square">
            <a:spAutoFit/>
          </a:bodyPr>
          <a:lstStyle/>
          <a:p>
            <a:r>
              <a:rPr lang="el-GR" dirty="0">
                <a:latin typeface="ArialMT"/>
              </a:rPr>
              <a:t>43% προσπάθησαν να συλλάβουν</a:t>
            </a:r>
            <a:r>
              <a:rPr lang="el-GR" dirty="0">
                <a:latin typeface="Arial" panose="020B0604020202020204" pitchFamily="34" charset="0"/>
              </a:rPr>
              <a:t>.</a:t>
            </a:r>
          </a:p>
          <a:p>
            <a:r>
              <a:rPr lang="el-GR" dirty="0">
                <a:latin typeface="ArialMT"/>
              </a:rPr>
              <a:t>• 70% από τις ασθενείς που προσπάθησαν τα κατάφεραν</a:t>
            </a:r>
            <a:r>
              <a:rPr lang="el-GR" dirty="0">
                <a:latin typeface="Arial" panose="020B0604020202020204" pitchFamily="34" charset="0"/>
              </a:rPr>
              <a:t>.</a:t>
            </a:r>
          </a:p>
          <a:p>
            <a:r>
              <a:rPr lang="el-GR" dirty="0">
                <a:latin typeface="ArialMT"/>
              </a:rPr>
              <a:t>• 49% είχαν τελειόμηνες κυήσεις</a:t>
            </a:r>
            <a:r>
              <a:rPr lang="el-GR" dirty="0">
                <a:latin typeface="Arial" panose="020B0604020202020204" pitchFamily="34" charset="0"/>
              </a:rPr>
              <a:t>.</a:t>
            </a:r>
          </a:p>
          <a:p>
            <a:r>
              <a:rPr lang="el-GR" dirty="0">
                <a:latin typeface="ArialMT"/>
              </a:rPr>
              <a:t>• 8% αποβολές β΄ τριμήνου</a:t>
            </a:r>
            <a:r>
              <a:rPr lang="el-GR" dirty="0">
                <a:latin typeface="Arial" panose="020B0604020202020204" pitchFamily="34" charset="0"/>
              </a:rPr>
              <a:t>.</a:t>
            </a:r>
          </a:p>
          <a:p>
            <a:r>
              <a:rPr lang="el-GR" dirty="0">
                <a:latin typeface="ArialMT"/>
              </a:rPr>
              <a:t>• 16% αποβολές α΄ τριμήνου</a:t>
            </a:r>
            <a:r>
              <a:rPr lang="el-GR" dirty="0">
                <a:latin typeface="Arial" panose="020B0604020202020204" pitchFamily="34" charset="0"/>
              </a:rPr>
              <a:t>.</a:t>
            </a:r>
          </a:p>
          <a:p>
            <a:r>
              <a:rPr lang="el-GR" dirty="0">
                <a:latin typeface="ArialMT"/>
              </a:rPr>
              <a:t>• 20% πρόωρος τοκετός (&lt;36 εβδομάδες)</a:t>
            </a:r>
            <a:r>
              <a:rPr lang="el-GR" dirty="0">
                <a:latin typeface="Arial" panose="020B0604020202020204" pitchFamily="34" charset="0"/>
              </a:rPr>
              <a:t>.</a:t>
            </a:r>
          </a:p>
          <a:p>
            <a:r>
              <a:rPr lang="el-GR" b="1" dirty="0">
                <a:latin typeface="Arial" panose="020B0604020202020204" pitchFamily="34" charset="0"/>
              </a:rPr>
              <a:t>* </a:t>
            </a:r>
            <a:r>
              <a:rPr lang="el-GR" b="1" dirty="0">
                <a:latin typeface="Arial-BoldMT"/>
              </a:rPr>
              <a:t>57% δεν προσπάθησαν να συλλάβουν</a:t>
            </a:r>
            <a:r>
              <a:rPr lang="el-GR" b="1" dirty="0">
                <a:latin typeface="Arial" panose="020B0604020202020204" pitchFamily="34" charset="0"/>
              </a:rPr>
              <a:t>.</a:t>
            </a:r>
          </a:p>
          <a:p>
            <a:endParaRPr lang="el-GR" dirty="0"/>
          </a:p>
        </p:txBody>
      </p:sp>
    </p:spTree>
    <p:extLst>
      <p:ext uri="{BB962C8B-B14F-4D97-AF65-F5344CB8AC3E}">
        <p14:creationId xmlns:p14="http://schemas.microsoft.com/office/powerpoint/2010/main" val="2560261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2808A3-CFC8-4400-99D5-C34B07FE70CB}"/>
              </a:ext>
            </a:extLst>
          </p:cNvPr>
          <p:cNvSpPr>
            <a:spLocks noGrp="1"/>
          </p:cNvSpPr>
          <p:nvPr>
            <p:ph type="title"/>
          </p:nvPr>
        </p:nvSpPr>
        <p:spPr>
          <a:xfrm>
            <a:off x="1991544" y="332656"/>
            <a:ext cx="8568952" cy="1080120"/>
          </a:xfrm>
        </p:spPr>
        <p:txBody>
          <a:bodyPr>
            <a:normAutofit/>
          </a:bodyPr>
          <a:lstStyle/>
          <a:p>
            <a:r>
              <a:rPr lang="el-GR" sz="3200" dirty="0"/>
              <a:t>Παρακολούθηση μετά από τραχηλεκτομή</a:t>
            </a:r>
          </a:p>
        </p:txBody>
      </p:sp>
      <p:sp>
        <p:nvSpPr>
          <p:cNvPr id="11" name="Ορθογώνιο 10">
            <a:extLst>
              <a:ext uri="{FF2B5EF4-FFF2-40B4-BE49-F238E27FC236}">
                <a16:creationId xmlns:a16="http://schemas.microsoft.com/office/drawing/2014/main" id="{CCADD613-03B0-4030-83F3-6D6AC191F9F5}"/>
              </a:ext>
            </a:extLst>
          </p:cNvPr>
          <p:cNvSpPr/>
          <p:nvPr/>
        </p:nvSpPr>
        <p:spPr>
          <a:xfrm>
            <a:off x="2639616" y="2413338"/>
            <a:ext cx="6984776" cy="1477328"/>
          </a:xfrm>
          <a:prstGeom prst="rect">
            <a:avLst/>
          </a:prstGeom>
        </p:spPr>
        <p:txBody>
          <a:bodyPr wrap="square">
            <a:spAutoFit/>
          </a:bodyPr>
          <a:lstStyle/>
          <a:p>
            <a:pPr marL="285750" indent="-285750">
              <a:buFont typeface="Arial" panose="020B0604020202020204" pitchFamily="34" charset="0"/>
              <a:buChar char="•"/>
            </a:pPr>
            <a:r>
              <a:rPr lang="el-GR" dirty="0">
                <a:latin typeface="ArialMT"/>
              </a:rPr>
              <a:t>Κυτταρολογία (ισθμού</a:t>
            </a:r>
            <a:r>
              <a:rPr lang="el-GR" dirty="0">
                <a:latin typeface="Arial" panose="020B0604020202020204" pitchFamily="34" charset="0"/>
              </a:rPr>
              <a:t>-</a:t>
            </a:r>
            <a:r>
              <a:rPr lang="el-GR" dirty="0">
                <a:latin typeface="ArialMT"/>
              </a:rPr>
              <a:t>κόλπου) και κολποσκόπηση.</a:t>
            </a:r>
          </a:p>
          <a:p>
            <a:r>
              <a:rPr lang="el-GR" dirty="0">
                <a:latin typeface="Arial" panose="020B0604020202020204" pitchFamily="34" charset="0"/>
              </a:rPr>
              <a:t>- </a:t>
            </a:r>
            <a:r>
              <a:rPr lang="el-GR" dirty="0">
                <a:latin typeface="ArialMT"/>
              </a:rPr>
              <a:t>ανά 3</a:t>
            </a:r>
            <a:r>
              <a:rPr lang="el-GR" dirty="0">
                <a:latin typeface="Arial" panose="020B0604020202020204" pitchFamily="34" charset="0"/>
              </a:rPr>
              <a:t>-</a:t>
            </a:r>
            <a:r>
              <a:rPr lang="el-GR" dirty="0">
                <a:latin typeface="ArialMT"/>
              </a:rPr>
              <a:t>4 μήνες για τα 2 πρώτα χρόνια.</a:t>
            </a:r>
          </a:p>
          <a:p>
            <a:r>
              <a:rPr lang="el-GR" dirty="0">
                <a:latin typeface="Arial" panose="020B0604020202020204" pitchFamily="34" charset="0"/>
              </a:rPr>
              <a:t>- </a:t>
            </a:r>
            <a:r>
              <a:rPr lang="el-GR" dirty="0">
                <a:latin typeface="ArialMT"/>
              </a:rPr>
              <a:t>ανά 6μηνο μετά τα 2 χρόνια.</a:t>
            </a:r>
          </a:p>
          <a:p>
            <a:pPr marL="285750" indent="-285750">
              <a:buFont typeface="Arial" panose="020B0604020202020204" pitchFamily="34" charset="0"/>
              <a:buChar char="•"/>
            </a:pPr>
            <a:r>
              <a:rPr lang="el-GR" dirty="0">
                <a:latin typeface="ArialMT"/>
              </a:rPr>
              <a:t>Αντισύλληψη για τους πρώτους 6 μήνες.</a:t>
            </a:r>
          </a:p>
          <a:p>
            <a:pPr marL="285750" indent="-285750">
              <a:buFont typeface="Arial" panose="020B0604020202020204" pitchFamily="34" charset="0"/>
              <a:buChar char="•"/>
            </a:pPr>
            <a:r>
              <a:rPr lang="el-GR" dirty="0">
                <a:latin typeface="ArialMT"/>
              </a:rPr>
              <a:t>Μ</a:t>
            </a:r>
            <a:r>
              <a:rPr lang="el-GR" dirty="0">
                <a:latin typeface="Arial" panose="020B0604020202020204" pitchFamily="34" charset="0"/>
              </a:rPr>
              <a:t>RI </a:t>
            </a:r>
            <a:r>
              <a:rPr lang="el-GR" dirty="0">
                <a:latin typeface="ArialMT"/>
              </a:rPr>
              <a:t>εκτίμηση στο 6μηνο → ανά 1 έτος εν συνεχεία</a:t>
            </a:r>
            <a:endParaRPr lang="el-GR" dirty="0"/>
          </a:p>
        </p:txBody>
      </p:sp>
    </p:spTree>
    <p:extLst>
      <p:ext uri="{BB962C8B-B14F-4D97-AF65-F5344CB8AC3E}">
        <p14:creationId xmlns:p14="http://schemas.microsoft.com/office/powerpoint/2010/main" val="305131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94934" y="304800"/>
            <a:ext cx="8669867" cy="1143000"/>
          </a:xfrm>
        </p:spPr>
        <p:txBody>
          <a:bodyPr>
            <a:normAutofit/>
          </a:bodyPr>
          <a:lstStyle/>
          <a:p>
            <a:pPr eaLnBrk="1" hangingPunct="1">
              <a:defRPr/>
            </a:pPr>
            <a:r>
              <a:rPr lang="el-GR" sz="3200" b="1" dirty="0">
                <a:effectLst>
                  <a:outerShdw blurRad="38100" dist="38100" dir="2700000" algn="tl">
                    <a:srgbClr val="000000"/>
                  </a:outerShdw>
                </a:effectLst>
              </a:rPr>
              <a:t>ΑΚΘ ΑΔΕΝΟ  </a:t>
            </a:r>
            <a:r>
              <a:rPr lang="en-US" sz="3200" b="1" dirty="0">
                <a:effectLst>
                  <a:outerShdw blurRad="38100" dist="38100" dir="2700000" algn="tl">
                    <a:srgbClr val="000000"/>
                  </a:outerShdw>
                </a:effectLst>
              </a:rPr>
              <a:t>Ca </a:t>
            </a:r>
            <a:r>
              <a:rPr lang="el-GR" sz="3200" b="1" dirty="0">
                <a:effectLst>
                  <a:outerShdw blurRad="38100" dist="38100" dir="2700000" algn="tl">
                    <a:srgbClr val="000000"/>
                  </a:outerShdw>
                </a:effectLst>
              </a:rPr>
              <a:t>ΕΝΔΟΤΡΑΧΗΛΟΥ</a:t>
            </a:r>
            <a:endParaRPr lang="en-GB" sz="3200" b="1" dirty="0">
              <a:effectLst>
                <a:outerShdw blurRad="38100" dist="38100" dir="2700000" algn="tl">
                  <a:srgbClr val="000000"/>
                </a:outerShdw>
              </a:effectLst>
            </a:endParaRPr>
          </a:p>
        </p:txBody>
      </p:sp>
      <p:sp>
        <p:nvSpPr>
          <p:cNvPr id="17411" name="Rectangle 3"/>
          <p:cNvSpPr>
            <a:spLocks noGrp="1" noChangeArrowheads="1"/>
          </p:cNvSpPr>
          <p:nvPr>
            <p:ph type="body" idx="1"/>
          </p:nvPr>
        </p:nvSpPr>
        <p:spPr>
          <a:xfrm>
            <a:off x="1930401" y="2060848"/>
            <a:ext cx="8060267" cy="4071664"/>
          </a:xfrm>
        </p:spPr>
        <p:txBody>
          <a:bodyPr/>
          <a:lstStyle/>
          <a:p>
            <a:pPr marL="577850" indent="-577850">
              <a:buBlip>
                <a:blip r:embed="rId2"/>
              </a:buBlip>
            </a:pPr>
            <a:r>
              <a:rPr lang="el-GR" b="1" dirty="0"/>
              <a:t>Ο βαρελοειδής τράχηλος </a:t>
            </a:r>
            <a:r>
              <a:rPr lang="el-GR" dirty="0"/>
              <a:t>υποτροπιάζει συχνότερα κεντρικά, έχει συχνές πυελικές, παραορτικές &amp; μακρινές μεταστάσεις.</a:t>
            </a:r>
            <a:endParaRPr lang="en-US" dirty="0"/>
          </a:p>
          <a:p>
            <a:pPr marL="577850" indent="-577850">
              <a:buBlip>
                <a:blip r:embed="rId2"/>
              </a:buBlip>
            </a:pPr>
            <a:r>
              <a:rPr lang="el-GR" dirty="0"/>
              <a:t>Συγκρουόμενες απόψεις επί της ακτινευαισθησίας του </a:t>
            </a:r>
            <a:r>
              <a:rPr lang="el-GR" b="1" dirty="0" err="1"/>
              <a:t>αδενο</a:t>
            </a:r>
            <a:r>
              <a:rPr lang="el-GR" b="1" dirty="0"/>
              <a:t> </a:t>
            </a:r>
            <a:r>
              <a:rPr lang="en-US" b="1" dirty="0"/>
              <a:t>Ca </a:t>
            </a:r>
            <a:r>
              <a:rPr lang="el-GR" dirty="0"/>
              <a:t>του τραχήλου.  </a:t>
            </a:r>
            <a:endParaRPr lang="en-US" dirty="0"/>
          </a:p>
          <a:p>
            <a:pPr marL="1054100" lvl="1" algn="ctr">
              <a:buNone/>
            </a:pPr>
            <a:r>
              <a:rPr lang="el-GR" dirty="0"/>
              <a:t>Πάντως δεν υπάρχει οριστική απόδειξη ότι το </a:t>
            </a:r>
            <a:r>
              <a:rPr lang="el-GR" dirty="0" err="1"/>
              <a:t>αδενο</a:t>
            </a:r>
            <a:r>
              <a:rPr lang="el-GR" dirty="0"/>
              <a:t>-</a:t>
            </a:r>
            <a:r>
              <a:rPr lang="en-US" dirty="0"/>
              <a:t>Ca </a:t>
            </a:r>
            <a:r>
              <a:rPr lang="el-GR" dirty="0"/>
              <a:t> είναι λιγότερο ακτινευαίσθητο απ</a:t>
            </a:r>
            <a:r>
              <a:rPr lang="en-US" dirty="0"/>
              <a:t>’</a:t>
            </a:r>
            <a:r>
              <a:rPr lang="el-GR" dirty="0"/>
              <a:t> ότι το πλακώδες του εξωτραχήλου ιδίων διαστάσεων</a:t>
            </a:r>
          </a:p>
        </p:txBody>
      </p:sp>
    </p:spTree>
    <p:extLst>
      <p:ext uri="{BB962C8B-B14F-4D97-AF65-F5344CB8AC3E}">
        <p14:creationId xmlns:p14="http://schemas.microsoft.com/office/powerpoint/2010/main" val="497010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a:extLst>
              <a:ext uri="{FF2B5EF4-FFF2-40B4-BE49-F238E27FC236}">
                <a16:creationId xmlns:a16="http://schemas.microsoft.com/office/drawing/2014/main" id="{9D89508D-F2A6-432A-84DF-A72E71F2DFC9}"/>
              </a:ext>
            </a:extLst>
          </p:cNvPr>
          <p:cNvSpPr>
            <a:spLocks noGrp="1"/>
          </p:cNvSpPr>
          <p:nvPr>
            <p:ph type="title"/>
          </p:nvPr>
        </p:nvSpPr>
        <p:spPr>
          <a:xfrm>
            <a:off x="1825625" y="228601"/>
            <a:ext cx="8534400" cy="968375"/>
          </a:xfrm>
        </p:spPr>
        <p:txBody>
          <a:bodyPr>
            <a:normAutofit fontScale="90000"/>
          </a:bodyPr>
          <a:lstStyle/>
          <a:p>
            <a:pPr eaLnBrk="1" hangingPunct="1"/>
            <a:r>
              <a:rPr lang="el-GR" altLang="el-GR"/>
              <a:t>Τα κύρια όπλα μας είναι η μέθοδος έγκαιρης διάγνωσης που διαθέτουμε …</a:t>
            </a:r>
          </a:p>
        </p:txBody>
      </p:sp>
      <p:sp>
        <p:nvSpPr>
          <p:cNvPr id="16387" name="Θέση περιεχομένου 2">
            <a:extLst>
              <a:ext uri="{FF2B5EF4-FFF2-40B4-BE49-F238E27FC236}">
                <a16:creationId xmlns:a16="http://schemas.microsoft.com/office/drawing/2014/main" id="{05F2C6BC-91B3-43D5-BE60-96B2E61BC3AF}"/>
              </a:ext>
            </a:extLst>
          </p:cNvPr>
          <p:cNvSpPr>
            <a:spLocks noGrp="1"/>
          </p:cNvSpPr>
          <p:nvPr>
            <p:ph sz="half" idx="1"/>
          </p:nvPr>
        </p:nvSpPr>
        <p:spPr>
          <a:xfrm>
            <a:off x="1825625" y="1371600"/>
            <a:ext cx="4038600" cy="4681538"/>
          </a:xfrm>
        </p:spPr>
        <p:txBody>
          <a:bodyPr/>
          <a:lstStyle/>
          <a:p>
            <a:pPr eaLnBrk="1" hangingPunct="1"/>
            <a:r>
              <a:rPr lang="el-GR" altLang="el-GR"/>
              <a:t>Κυτταρολογική εξέταση - το τεστ Παπανικολάου</a:t>
            </a:r>
          </a:p>
          <a:p>
            <a:pPr eaLnBrk="1" hangingPunct="1"/>
            <a:endParaRPr lang="el-GR" altLang="el-GR"/>
          </a:p>
          <a:p>
            <a:pPr eaLnBrk="1" hangingPunct="1"/>
            <a:endParaRPr lang="el-GR" altLang="el-GR"/>
          </a:p>
        </p:txBody>
      </p:sp>
      <p:sp>
        <p:nvSpPr>
          <p:cNvPr id="16388" name="Θέση περιεχομένου 3">
            <a:extLst>
              <a:ext uri="{FF2B5EF4-FFF2-40B4-BE49-F238E27FC236}">
                <a16:creationId xmlns:a16="http://schemas.microsoft.com/office/drawing/2014/main" id="{0EDD7D3D-DEB1-46D6-BC87-8B94A5F93352}"/>
              </a:ext>
            </a:extLst>
          </p:cNvPr>
          <p:cNvSpPr>
            <a:spLocks noGrp="1"/>
          </p:cNvSpPr>
          <p:nvPr>
            <p:ph sz="half" idx="2"/>
          </p:nvPr>
        </p:nvSpPr>
        <p:spPr>
          <a:xfrm>
            <a:off x="6374606" y="1371600"/>
            <a:ext cx="4038600" cy="4681538"/>
          </a:xfrm>
        </p:spPr>
        <p:txBody>
          <a:bodyPr/>
          <a:lstStyle/>
          <a:p>
            <a:pPr algn="ctr" eaLnBrk="1" hangingPunct="1"/>
            <a:r>
              <a:rPr lang="el-GR" altLang="el-GR" dirty="0"/>
              <a:t>Γεώργιος Παπανικολάου</a:t>
            </a:r>
          </a:p>
          <a:p>
            <a:pPr algn="ctr" eaLnBrk="1" hangingPunct="1">
              <a:buFontTx/>
              <a:buNone/>
            </a:pPr>
            <a:r>
              <a:rPr lang="el-GR" altLang="el-GR" dirty="0"/>
              <a:t>1883 - 1962</a:t>
            </a:r>
          </a:p>
          <a:p>
            <a:pPr eaLnBrk="1" hangingPunct="1"/>
            <a:endParaRPr lang="el-GR" altLang="el-GR" dirty="0"/>
          </a:p>
        </p:txBody>
      </p:sp>
      <p:pic>
        <p:nvPicPr>
          <p:cNvPr id="5" name="Picture 8" descr="220px-High-grade_squamous_intraepithelial_lesion">
            <a:hlinkClick r:id="rId2"/>
            <a:extLst>
              <a:ext uri="{FF2B5EF4-FFF2-40B4-BE49-F238E27FC236}">
                <a16:creationId xmlns:a16="http://schemas.microsoft.com/office/drawing/2014/main" id="{6211E546-EDC5-40BE-9281-B0A9983BC545}"/>
              </a:ext>
            </a:extLst>
          </p:cNvPr>
          <p:cNvPicPr>
            <a:picLocks noChangeAspect="1" noChangeArrowheads="1"/>
          </p:cNvPicPr>
          <p:nvPr/>
        </p:nvPicPr>
        <p:blipFill>
          <a:blip r:embed="rId3" cstate="print">
            <a:extLst/>
          </a:blip>
          <a:srcRect/>
          <a:stretch>
            <a:fillRect/>
          </a:stretch>
        </p:blipFill>
        <p:spPr bwMode="auto">
          <a:xfrm>
            <a:off x="2979994" y="3192760"/>
            <a:ext cx="1582738" cy="1676400"/>
          </a:xfrm>
          <a:prstGeom prst="rect">
            <a:avLst/>
          </a:prstGeom>
          <a:ln w="88900" cap="sq" cmpd="thickThin">
            <a:solidFill>
              <a:srgbClr val="000000"/>
            </a:solidFill>
            <a:prstDash val="solid"/>
            <a:miter lim="800000"/>
          </a:ln>
          <a:effectLst>
            <a:innerShdw blurRad="76200">
              <a:srgbClr val="000000"/>
            </a:innerShdw>
          </a:effectLst>
          <a:extLst/>
        </p:spPr>
      </p:pic>
      <p:pic>
        <p:nvPicPr>
          <p:cNvPr id="16390" name="Picture 6" descr="250px-Papanikolaou_Georgios">
            <a:hlinkClick r:id="rId4" tooltip="Georgios Papanikolaou, Athens Greece."/>
            <a:extLst>
              <a:ext uri="{FF2B5EF4-FFF2-40B4-BE49-F238E27FC236}">
                <a16:creationId xmlns:a16="http://schemas.microsoft.com/office/drawing/2014/main" id="{8BCDE301-0B4D-47E8-870C-FE2E07605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1" y="2781300"/>
            <a:ext cx="28686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94934" y="304800"/>
            <a:ext cx="8669867" cy="1143000"/>
          </a:xfrm>
        </p:spPr>
        <p:txBody>
          <a:bodyPr>
            <a:normAutofit/>
          </a:bodyPr>
          <a:lstStyle/>
          <a:p>
            <a:pPr eaLnBrk="1" hangingPunct="1">
              <a:defRPr/>
            </a:pPr>
            <a:r>
              <a:rPr lang="el-GR" sz="3200" b="1" dirty="0">
                <a:effectLst>
                  <a:outerShdw blurRad="38100" dist="38100" dir="2700000" algn="tl">
                    <a:srgbClr val="000000"/>
                  </a:outerShdw>
                </a:effectLst>
              </a:rPr>
              <a:t>ΘΕΡΑΠΕΙΑ ΑΔΕΝΟ </a:t>
            </a:r>
            <a:r>
              <a:rPr lang="en-US" sz="3200" b="1" dirty="0">
                <a:effectLst>
                  <a:outerShdw blurRad="38100" dist="38100" dir="2700000" algn="tl">
                    <a:srgbClr val="000000"/>
                  </a:outerShdw>
                </a:effectLst>
              </a:rPr>
              <a:t>Ca</a:t>
            </a:r>
            <a:r>
              <a:rPr lang="el-GR" sz="3200" b="1" dirty="0">
                <a:effectLst>
                  <a:outerShdw blurRad="38100" dist="38100" dir="2700000" algn="tl">
                    <a:srgbClr val="000000"/>
                  </a:outerShdw>
                </a:effectLst>
              </a:rPr>
              <a:t> ΤΡΑΧΗΛΟΥ</a:t>
            </a:r>
            <a:endParaRPr lang="en-GB" sz="3200" b="1" dirty="0">
              <a:effectLst>
                <a:outerShdw blurRad="38100" dist="38100" dir="2700000" algn="tl">
                  <a:srgbClr val="000000"/>
                </a:outerShdw>
              </a:effectLst>
            </a:endParaRPr>
          </a:p>
        </p:txBody>
      </p:sp>
      <p:sp>
        <p:nvSpPr>
          <p:cNvPr id="18435" name="Rectangle 3"/>
          <p:cNvSpPr>
            <a:spLocks noGrp="1" noChangeArrowheads="1"/>
          </p:cNvSpPr>
          <p:nvPr>
            <p:ph type="body" idx="1"/>
          </p:nvPr>
        </p:nvSpPr>
        <p:spPr>
          <a:xfrm>
            <a:off x="2201334" y="1752600"/>
            <a:ext cx="7799212" cy="3836988"/>
          </a:xfrm>
        </p:spPr>
        <p:txBody>
          <a:bodyPr>
            <a:normAutofit lnSpcReduction="10000"/>
          </a:bodyPr>
          <a:lstStyle/>
          <a:p>
            <a:pPr marL="609600" indent="-609600">
              <a:lnSpc>
                <a:spcPct val="80000"/>
              </a:lnSpc>
              <a:buNone/>
            </a:pPr>
            <a:endParaRPr lang="en-US" sz="2800" dirty="0"/>
          </a:p>
          <a:p>
            <a:pPr marL="609600" indent="-609600">
              <a:lnSpc>
                <a:spcPct val="80000"/>
              </a:lnSpc>
              <a:buBlip>
                <a:blip r:embed="rId2"/>
              </a:buBlip>
            </a:pPr>
            <a:r>
              <a:rPr lang="el-GR" sz="2800" dirty="0"/>
              <a:t>Ακτινοθεραπεία: (ΤΛΘ + ΒΡΘ)</a:t>
            </a:r>
            <a:endParaRPr lang="en-US" sz="2800" dirty="0"/>
          </a:p>
          <a:p>
            <a:pPr marL="609600" indent="-609600">
              <a:lnSpc>
                <a:spcPct val="80000"/>
              </a:lnSpc>
              <a:buBlip>
                <a:blip r:embed="rId2"/>
              </a:buBlip>
            </a:pPr>
            <a:r>
              <a:rPr lang="el-GR" sz="2800" dirty="0"/>
              <a:t>Στους μεγάλους ενδοτραχηλικούς όγκους υπάρχει ένδειξη χειρουργικής μετά ΑΚΘ</a:t>
            </a:r>
            <a:endParaRPr lang="en-US" sz="2800" dirty="0"/>
          </a:p>
          <a:p>
            <a:pPr marL="609600" indent="-609600">
              <a:lnSpc>
                <a:spcPct val="80000"/>
              </a:lnSpc>
              <a:buBlip>
                <a:blip r:embed="rId2"/>
              </a:buBlip>
            </a:pPr>
            <a:r>
              <a:rPr lang="el-GR" sz="2800" dirty="0"/>
              <a:t>Υψηλές δόσεις ΠΕΑ (τλθ+βρθ) και - 6 εβδ μετά -  ακολουθεί απλή υστερεκτομή.</a:t>
            </a:r>
          </a:p>
          <a:p>
            <a:pPr marL="609600" indent="-609600">
              <a:lnSpc>
                <a:spcPct val="80000"/>
              </a:lnSpc>
              <a:buBlip>
                <a:blip r:embed="rId2"/>
              </a:buBlip>
            </a:pPr>
            <a:r>
              <a:rPr lang="el-GR" sz="2800" dirty="0"/>
              <a:t>Ο συνδυασμός μειώνει τις ΤΥ, δεν αυξάνει  την επιβίωση στο </a:t>
            </a:r>
            <a:r>
              <a:rPr lang="en-US" sz="2800" dirty="0"/>
              <a:t>st </a:t>
            </a:r>
            <a:r>
              <a:rPr lang="el-GR" sz="2800" dirty="0"/>
              <a:t> Ι &amp; </a:t>
            </a:r>
            <a:r>
              <a:rPr lang="en-US" sz="2800" dirty="0"/>
              <a:t>II.</a:t>
            </a:r>
            <a:endParaRPr lang="el-GR" sz="2800" dirty="0"/>
          </a:p>
          <a:p>
            <a:pPr marL="609600" indent="-609600">
              <a:lnSpc>
                <a:spcPct val="80000"/>
              </a:lnSpc>
              <a:buBlip>
                <a:blip r:embed="rId2"/>
              </a:buBlip>
            </a:pPr>
            <a:r>
              <a:rPr lang="el-GR" sz="2800" dirty="0"/>
              <a:t>Στάδιο &gt; ΙΙ μόνο Ακθ υψηλών δόσεων.</a:t>
            </a:r>
            <a:endParaRPr lang="en-GB" sz="2800" dirty="0"/>
          </a:p>
          <a:p>
            <a:pPr marL="609600" indent="-609600" algn="just">
              <a:lnSpc>
                <a:spcPct val="80000"/>
              </a:lnSpc>
            </a:pPr>
            <a:endParaRPr lang="en-GB" sz="2800" dirty="0"/>
          </a:p>
        </p:txBody>
      </p:sp>
    </p:spTree>
    <p:extLst>
      <p:ext uri="{BB962C8B-B14F-4D97-AF65-F5344CB8AC3E}">
        <p14:creationId xmlns:p14="http://schemas.microsoft.com/office/powerpoint/2010/main" val="2528635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12336026-AF07-48EF-B70A-76B9AE913735}"/>
              </a:ext>
            </a:extLst>
          </p:cNvPr>
          <p:cNvSpPr>
            <a:spLocks noGrp="1"/>
          </p:cNvSpPr>
          <p:nvPr>
            <p:ph idx="1"/>
          </p:nvPr>
        </p:nvSpPr>
        <p:spPr>
          <a:xfrm>
            <a:off x="2391834" y="2606287"/>
            <a:ext cx="7408333" cy="3450696"/>
          </a:xfrm>
        </p:spPr>
        <p:txBody>
          <a:bodyPr/>
          <a:lstStyle/>
          <a:p>
            <a:r>
              <a:rPr lang="el-GR" b="1" dirty="0"/>
              <a:t>Υστερεκτομή</a:t>
            </a:r>
            <a:r>
              <a:rPr lang="el-GR" dirty="0"/>
              <a:t> (ριζική-ολική) και συστηματική πυελική λεμφαδενεκτομή </a:t>
            </a:r>
          </a:p>
          <a:p>
            <a:r>
              <a:rPr lang="el-GR" dirty="0"/>
              <a:t> </a:t>
            </a:r>
            <a:r>
              <a:rPr lang="el-GR" b="1" dirty="0"/>
              <a:t>Διατήρηση και μετάθεση ωοθηκών επί νέων γυναικών </a:t>
            </a:r>
            <a:r>
              <a:rPr lang="el-GR" dirty="0"/>
              <a:t>(επί ενδείξεων επικουρικής ακτινοθεραπείας)</a:t>
            </a:r>
          </a:p>
        </p:txBody>
      </p:sp>
      <p:sp>
        <p:nvSpPr>
          <p:cNvPr id="3" name="Τίτλος 2">
            <a:extLst>
              <a:ext uri="{FF2B5EF4-FFF2-40B4-BE49-F238E27FC236}">
                <a16:creationId xmlns:a16="http://schemas.microsoft.com/office/drawing/2014/main" id="{EBF6D5F2-8E76-4277-A80B-EB27039B1E7C}"/>
              </a:ext>
            </a:extLst>
          </p:cNvPr>
          <p:cNvSpPr>
            <a:spLocks noGrp="1"/>
          </p:cNvSpPr>
          <p:nvPr>
            <p:ph type="title"/>
          </p:nvPr>
        </p:nvSpPr>
        <p:spPr>
          <a:xfrm>
            <a:off x="1981200" y="338328"/>
            <a:ext cx="8219256" cy="1794528"/>
          </a:xfrm>
        </p:spPr>
        <p:txBody>
          <a:bodyPr>
            <a:normAutofit/>
          </a:bodyPr>
          <a:lstStyle/>
          <a:p>
            <a:r>
              <a:rPr lang="el-GR" sz="3200" dirty="0"/>
              <a:t>ΚΑΡΚΙΝΟΣ ΤΡΑΧΗΛΟΥ ΜΗΤΡΑΣ ΠΑΡΑΔΟΣΙΑΚΗ ΧΕΙΡΟΥΡΓΙΚΗ ΑΝΤΙΜΕΤΩΠΙΣΗ</a:t>
            </a:r>
          </a:p>
        </p:txBody>
      </p:sp>
    </p:spTree>
    <p:extLst>
      <p:ext uri="{BB962C8B-B14F-4D97-AF65-F5344CB8AC3E}">
        <p14:creationId xmlns:p14="http://schemas.microsoft.com/office/powerpoint/2010/main" val="1862465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418" b="99582" l="0" r="100000">
                        <a14:backgroundMark x1="13480" y1="5637" x2="13793" y2="91858"/>
                        <a14:backgroundMark x1="13950" y1="91858" x2="98433" y2="92067"/>
                        <a14:backgroundMark x1="95141" y1="8351" x2="94984" y2="91441"/>
                        <a14:backgroundMark x1="17868" y1="33820" x2="71473" y2="33820"/>
                        <a14:backgroundMark x1="15204" y1="7516" x2="81975" y2="7516"/>
                      </a14:backgroundRemoval>
                    </a14:imgEffect>
                  </a14:imgLayer>
                </a14:imgProps>
              </a:ext>
            </a:extLst>
          </a:blip>
          <a:srcRect l="11055"/>
          <a:stretch/>
        </p:blipFill>
        <p:spPr>
          <a:xfrm>
            <a:off x="2940424" y="381000"/>
            <a:ext cx="7206876" cy="6083300"/>
          </a:xfrm>
          <a:prstGeom prst="rect">
            <a:avLst/>
          </a:prstGeom>
        </p:spPr>
      </p:pic>
      <p:sp>
        <p:nvSpPr>
          <p:cNvPr id="3" name="Title 2"/>
          <p:cNvSpPr>
            <a:spLocks noGrp="1"/>
          </p:cNvSpPr>
          <p:nvPr>
            <p:ph type="title"/>
          </p:nvPr>
        </p:nvSpPr>
        <p:spPr/>
        <p:txBody>
          <a:bodyPr>
            <a:noAutofit/>
          </a:bodyPr>
          <a:lstStyle/>
          <a:p>
            <a:r>
              <a:rPr lang="el-GR" sz="2400" b="1" dirty="0"/>
              <a:t>Ενδείξεις Μετεγχειρητικής Ακτινοθεραπείας +/- Χημειοθεραπεία.</a:t>
            </a:r>
            <a:br>
              <a:rPr lang="el-GR" sz="2400" b="1" dirty="0"/>
            </a:br>
            <a:r>
              <a:rPr lang="el-GR" sz="2400" b="1" dirty="0"/>
              <a:t>Βάση Ιστολογική</a:t>
            </a:r>
            <a:endParaRPr lang="en-US" sz="2400" b="1" dirty="0"/>
          </a:p>
        </p:txBody>
      </p:sp>
      <p:sp>
        <p:nvSpPr>
          <p:cNvPr id="4" name="Content Placeholder 3"/>
          <p:cNvSpPr>
            <a:spLocks noGrp="1"/>
          </p:cNvSpPr>
          <p:nvPr>
            <p:ph idx="1"/>
          </p:nvPr>
        </p:nvSpPr>
        <p:spPr>
          <a:xfrm>
            <a:off x="3037365" y="1738524"/>
            <a:ext cx="8229600" cy="4525963"/>
          </a:xfrm>
        </p:spPr>
        <p:txBody>
          <a:bodyPr/>
          <a:lstStyle/>
          <a:p>
            <a:r>
              <a:rPr lang="el-GR" dirty="0"/>
              <a:t>Διηθημένοι λεμφαδένες- πυελικούς/παραορτικούς </a:t>
            </a:r>
          </a:p>
          <a:p>
            <a:r>
              <a:rPr lang="el-GR" dirty="0"/>
              <a:t>Θετικά χειρουργικά όρια</a:t>
            </a:r>
          </a:p>
          <a:p>
            <a:r>
              <a:rPr lang="el-GR" dirty="0"/>
              <a:t>Διήθηση στα παραμήτρια</a:t>
            </a:r>
          </a:p>
          <a:p>
            <a:r>
              <a:rPr lang="en-US" dirty="0"/>
              <a:t>High risk features:</a:t>
            </a:r>
            <a:endParaRPr lang="el-GR" dirty="0"/>
          </a:p>
          <a:p>
            <a:pPr lvl="1"/>
            <a:r>
              <a:rPr lang="el-GR" dirty="0"/>
              <a:t>Μεγάλη διάμετρος νόσου</a:t>
            </a:r>
          </a:p>
          <a:p>
            <a:pPr lvl="1"/>
            <a:r>
              <a:rPr lang="en-US" dirty="0"/>
              <a:t>Deep stromal invasion</a:t>
            </a:r>
          </a:p>
          <a:p>
            <a:pPr lvl="1"/>
            <a:r>
              <a:rPr lang="el-GR" dirty="0"/>
              <a:t>Διήθηση λεμφαγγείων</a:t>
            </a:r>
            <a:endParaRPr lang="en-US" dirty="0"/>
          </a:p>
        </p:txBody>
      </p:sp>
    </p:spTree>
    <p:extLst>
      <p:ext uri="{BB962C8B-B14F-4D97-AF65-F5344CB8AC3E}">
        <p14:creationId xmlns:p14="http://schemas.microsoft.com/office/powerpoint/2010/main" val="1105275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4AEEE10-E6CE-4E0C-AB94-9BCE2174372D}"/>
              </a:ext>
            </a:extLst>
          </p:cNvPr>
          <p:cNvPicPr>
            <a:picLocks noGrp="1" noChangeAspect="1"/>
          </p:cNvPicPr>
          <p:nvPr>
            <p:ph idx="1"/>
          </p:nvPr>
        </p:nvPicPr>
        <p:blipFill>
          <a:blip r:embed="rId2"/>
          <a:stretch>
            <a:fillRect/>
          </a:stretch>
        </p:blipFill>
        <p:spPr>
          <a:xfrm>
            <a:off x="2423592" y="1551119"/>
            <a:ext cx="7560840" cy="5080274"/>
          </a:xfrm>
          <a:prstGeom prst="rect">
            <a:avLst/>
          </a:prstGeom>
        </p:spPr>
      </p:pic>
      <p:sp>
        <p:nvSpPr>
          <p:cNvPr id="3" name="Τίτλος 2">
            <a:extLst>
              <a:ext uri="{FF2B5EF4-FFF2-40B4-BE49-F238E27FC236}">
                <a16:creationId xmlns:a16="http://schemas.microsoft.com/office/drawing/2014/main" id="{6FAB8846-4701-41EC-887D-AEBEC6BA5FE3}"/>
              </a:ext>
            </a:extLst>
          </p:cNvPr>
          <p:cNvSpPr>
            <a:spLocks noGrp="1"/>
          </p:cNvSpPr>
          <p:nvPr>
            <p:ph type="title"/>
          </p:nvPr>
        </p:nvSpPr>
        <p:spPr/>
        <p:txBody>
          <a:bodyPr/>
          <a:lstStyle/>
          <a:p>
            <a:r>
              <a:rPr lang="el-GR" dirty="0"/>
              <a:t>Ριζική υστερεκτομή (</a:t>
            </a:r>
            <a:r>
              <a:rPr lang="en-US" dirty="0"/>
              <a:t>Class III)</a:t>
            </a:r>
            <a:endParaRPr lang="el-GR" dirty="0"/>
          </a:p>
        </p:txBody>
      </p:sp>
    </p:spTree>
    <p:extLst>
      <p:ext uri="{BB962C8B-B14F-4D97-AF65-F5344CB8AC3E}">
        <p14:creationId xmlns:p14="http://schemas.microsoft.com/office/powerpoint/2010/main" val="944982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1921" b="98539" l="2665" r="99843">
                        <a14:foregroundMark x1="3762" y1="23173" x2="3135" y2="96660"/>
                        <a14:foregroundMark x1="11285" y1="23382" x2="99843" y2="23591"/>
                        <a14:foregroundMark x1="4075" y1="71399" x2="4075" y2="71399"/>
                        <a14:foregroundMark x1="3762" y1="68894" x2="37461" y2="69102"/>
                        <a14:foregroundMark x1="36991" y1="82672" x2="37461" y2="96242"/>
                        <a14:foregroundMark x1="16771" y1="82881" x2="16771" y2="82881"/>
                        <a14:foregroundMark x1="24451" y1="80376" x2="24451" y2="80376"/>
                        <a14:foregroundMark x1="19122" y1="75783" x2="19122" y2="75783"/>
                        <a14:foregroundMark x1="12696" y1="74530" x2="12696" y2="74530"/>
                        <a14:foregroundMark x1="14420" y1="80376" x2="14420" y2="80376"/>
                        <a14:foregroundMark x1="14890" y1="86430" x2="14890" y2="86430"/>
                        <a14:foregroundMark x1="15674" y1="90814" x2="15674" y2="90814"/>
                        <a14:foregroundMark x1="11912" y1="91649" x2="11912" y2="91649"/>
                        <a14:foregroundMark x1="21630" y1="86430" x2="21630" y2="86430"/>
                        <a14:foregroundMark x1="26019" y1="87056" x2="26646" y2="87056"/>
                        <a14:foregroundMark x1="30094" y1="87056" x2="30094" y2="87056"/>
                        <a14:foregroundMark x1="25549" y1="93319" x2="25549" y2="93319"/>
                        <a14:foregroundMark x1="19592" y1="94154" x2="19592" y2="94154"/>
                        <a14:foregroundMark x1="20219" y1="79332" x2="20219" y2="79332"/>
                        <a14:foregroundMark x1="24608" y1="76409" x2="24608" y2="76409"/>
                        <a14:foregroundMark x1="24608" y1="76409" x2="24608" y2="76409"/>
                        <a14:foregroundMark x1="16458" y1="76618" x2="16458" y2="76618"/>
                        <a14:foregroundMark x1="25862" y1="74948" x2="25862" y2="74948"/>
                        <a14:foregroundMark x1="15987" y1="94363" x2="15987" y2="94363"/>
                        <a14:foregroundMark x1="21944" y1="95616" x2="21944" y2="95616"/>
                        <a14:backgroundMark x1="3605" y1="96451" x2="3605" y2="96451"/>
                        <a14:backgroundMark x1="9404" y1="17745" x2="9404" y2="17745"/>
                        <a14:backgroundMark x1="96395" y1="17328" x2="96395" y2="21294"/>
                        <a14:backgroundMark x1="11755" y1="19415" x2="11912" y2="21294"/>
                        <a14:backgroundMark x1="15987" y1="17954" x2="15831" y2="21503"/>
                        <a14:backgroundMark x1="67868" y1="18580" x2="67868" y2="18580"/>
                        <a14:backgroundMark x1="63793" y1="19207" x2="63793" y2="19207"/>
                        <a14:backgroundMark x1="60031" y1="18789" x2="60031" y2="18789"/>
                        <a14:backgroundMark x1="57367" y1="18580" x2="57367" y2="18580"/>
                        <a14:backgroundMark x1="52978" y1="18580" x2="52978" y2="18580"/>
                        <a14:backgroundMark x1="45141" y1="18163" x2="45141" y2="18163"/>
                        <a14:backgroundMark x1="39185" y1="17954" x2="39185" y2="17954"/>
                      </a14:backgroundRemoval>
                    </a14:imgEffect>
                  </a14:imgLayer>
                </a14:imgProps>
              </a:ext>
            </a:extLst>
          </a:blip>
          <a:srcRect l="10521"/>
          <a:stretch/>
        </p:blipFill>
        <p:spPr>
          <a:xfrm>
            <a:off x="2958353" y="1417638"/>
            <a:ext cx="7188946" cy="5234174"/>
          </a:xfrm>
          <a:prstGeom prst="rect">
            <a:avLst/>
          </a:prstGeom>
          <a:noFill/>
          <a:ln>
            <a:noFill/>
          </a:ln>
        </p:spPr>
      </p:pic>
      <p:sp>
        <p:nvSpPr>
          <p:cNvPr id="3" name="Title 2"/>
          <p:cNvSpPr>
            <a:spLocks noGrp="1"/>
          </p:cNvSpPr>
          <p:nvPr>
            <p:ph type="title" idx="4294967295"/>
          </p:nvPr>
        </p:nvSpPr>
        <p:spPr>
          <a:xfrm>
            <a:off x="1524000" y="274638"/>
            <a:ext cx="8229600" cy="1143000"/>
          </a:xfrm>
        </p:spPr>
        <p:txBody>
          <a:bodyPr>
            <a:normAutofit fontScale="90000"/>
          </a:bodyPr>
          <a:lstStyle/>
          <a:p>
            <a:r>
              <a:rPr lang="el-GR" b="1" dirty="0"/>
              <a:t>Προχωρημένα Στάδια</a:t>
            </a:r>
            <a:r>
              <a:rPr lang="en-US" dirty="0"/>
              <a:t>:</a:t>
            </a:r>
            <a:r>
              <a:rPr lang="el-GR" dirty="0"/>
              <a:t> </a:t>
            </a:r>
            <a:r>
              <a:rPr lang="el-GR" b="1" dirty="0"/>
              <a:t>Ακτινοθεραπεία ή Χειρουργική</a:t>
            </a:r>
            <a:endParaRPr lang="en-US" b="1" dirty="0"/>
          </a:p>
        </p:txBody>
      </p:sp>
    </p:spTree>
    <p:extLst>
      <p:ext uri="{BB962C8B-B14F-4D97-AF65-F5344CB8AC3E}">
        <p14:creationId xmlns:p14="http://schemas.microsoft.com/office/powerpoint/2010/main" val="448002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418" b="100000" l="157" r="100000">
                        <a14:foregroundMark x1="40596" y1="29645" x2="55956" y2="29228"/>
                        <a14:backgroundMark x1="11129" y1="28601" x2="99843" y2="28184"/>
                      </a14:backgroundRemoval>
                    </a14:imgEffect>
                  </a14:imgLayer>
                </a14:imgProps>
              </a:ext>
            </a:extLst>
          </a:blip>
          <a:stretch>
            <a:fillRect/>
          </a:stretch>
        </p:blipFill>
        <p:spPr>
          <a:xfrm>
            <a:off x="2044700" y="387350"/>
            <a:ext cx="8102600" cy="6083300"/>
          </a:xfrm>
          <a:prstGeom prst="rect">
            <a:avLst/>
          </a:prstGeom>
        </p:spPr>
      </p:pic>
      <p:sp>
        <p:nvSpPr>
          <p:cNvPr id="3" name="Title 2"/>
          <p:cNvSpPr>
            <a:spLocks noGrp="1"/>
          </p:cNvSpPr>
          <p:nvPr>
            <p:ph type="title"/>
          </p:nvPr>
        </p:nvSpPr>
        <p:spPr>
          <a:xfrm>
            <a:off x="1981200" y="274638"/>
            <a:ext cx="8229600" cy="1561288"/>
          </a:xfrm>
        </p:spPr>
        <p:txBody>
          <a:bodyPr>
            <a:normAutofit/>
          </a:bodyPr>
          <a:lstStyle/>
          <a:p>
            <a:r>
              <a:rPr lang="el-GR" sz="3200" b="1" dirty="0"/>
              <a:t>Προχωρημένα Σταδία</a:t>
            </a:r>
            <a:r>
              <a:rPr lang="en-US" sz="3200" dirty="0"/>
              <a:t>:</a:t>
            </a:r>
            <a:br>
              <a:rPr lang="en-US" sz="3200" dirty="0"/>
            </a:br>
            <a:r>
              <a:rPr lang="el-GR" sz="3200" dirty="0"/>
              <a:t>     </a:t>
            </a:r>
            <a:r>
              <a:rPr lang="el-GR" sz="3200" b="1" dirty="0"/>
              <a:t>Ακτινοθεραπεία ταυτόχρονα με    Χημειοθεραπεί</a:t>
            </a:r>
            <a:r>
              <a:rPr lang="el-GR" sz="2800" b="1" dirty="0"/>
              <a:t>α</a:t>
            </a:r>
            <a:endParaRPr lang="en-US" sz="2800" b="1" dirty="0"/>
          </a:p>
        </p:txBody>
      </p:sp>
    </p:spTree>
    <p:extLst>
      <p:ext uri="{BB962C8B-B14F-4D97-AF65-F5344CB8AC3E}">
        <p14:creationId xmlns:p14="http://schemas.microsoft.com/office/powerpoint/2010/main" val="2085605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dirty="0"/>
              <a:t>Καρκίνος Τραχήλου Μήτρας</a:t>
            </a:r>
            <a:br>
              <a:rPr lang="el-GR" sz="3200" b="1" dirty="0"/>
            </a:br>
            <a:r>
              <a:rPr lang="el-GR" sz="3200" b="1" dirty="0"/>
              <a:t>Εξωτερική Ακτινοθεραπεία</a:t>
            </a:r>
            <a:endParaRPr lang="en-US" sz="3200" b="1" dirty="0"/>
          </a:p>
        </p:txBody>
      </p:sp>
      <p:sp>
        <p:nvSpPr>
          <p:cNvPr id="3" name="Content Placeholder 2"/>
          <p:cNvSpPr>
            <a:spLocks noGrp="1"/>
          </p:cNvSpPr>
          <p:nvPr>
            <p:ph idx="1"/>
          </p:nvPr>
        </p:nvSpPr>
        <p:spPr/>
        <p:txBody>
          <a:bodyPr/>
          <a:lstStyle/>
          <a:p>
            <a:r>
              <a:rPr lang="el-GR" dirty="0"/>
              <a:t>Μείωση όγκου τραχήλου</a:t>
            </a:r>
          </a:p>
          <a:p>
            <a:r>
              <a:rPr lang="el-GR" dirty="0"/>
              <a:t>Αύξηση αποτελεσματηκότητας Βραχυθεραπειας</a:t>
            </a:r>
          </a:p>
          <a:p>
            <a:r>
              <a:rPr lang="el-GR" dirty="0"/>
              <a:t>Αποστείρωση Παραμητρίων και Πυελικών ΛΝ</a:t>
            </a:r>
          </a:p>
          <a:p>
            <a:r>
              <a:rPr lang="el-GR" dirty="0"/>
              <a:t>Αντιμετώπιση πόνου- αιμορραγία</a:t>
            </a:r>
            <a:endParaRPr lang="en-US" dirty="0"/>
          </a:p>
        </p:txBody>
      </p:sp>
    </p:spTree>
    <p:extLst>
      <p:ext uri="{BB962C8B-B14F-4D97-AF65-F5344CB8AC3E}">
        <p14:creationId xmlns:p14="http://schemas.microsoft.com/office/powerpoint/2010/main" val="2499334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461" b="100000" l="627" r="89969">
                        <a14:foregroundMark x1="52978" y1="18789" x2="87461" y2="18789"/>
                        <a14:foregroundMark x1="57210" y1="51148" x2="58777" y2="96242"/>
                        <a14:foregroundMark x1="69122" y1="52610" x2="69122" y2="52610"/>
                        <a14:foregroundMark x1="70690" y1="63048" x2="70063" y2="52192"/>
                        <a14:foregroundMark x1="42947" y1="67223" x2="57053" y2="51983"/>
                        <a14:foregroundMark x1="58464" y1="53445" x2="70690" y2="53445"/>
                        <a14:foregroundMark x1="54389" y1="49687" x2="69122" y2="50313"/>
                        <a14:foregroundMark x1="65674" y1="77662" x2="89498" y2="78497"/>
                        <a14:foregroundMark x1="36677" y1="78079" x2="57680" y2="79541"/>
                        <a14:foregroundMark x1="37304" y1="76618" x2="52194" y2="75992"/>
                        <a14:foregroundMark x1="40909" y1="80585" x2="56426" y2="81420"/>
                        <a14:foregroundMark x1="36677" y1="79958" x2="43730" y2="80167"/>
                        <a14:foregroundMark x1="68809" y1="79958" x2="89185" y2="79541"/>
                        <a14:foregroundMark x1="68339" y1="75992" x2="89342" y2="76618"/>
                        <a14:foregroundMark x1="61599" y1="89562" x2="74295" y2="89353"/>
                        <a14:foregroundMark x1="60658" y1="91441" x2="60658" y2="91441"/>
                        <a14:foregroundMark x1="60972" y1="88518" x2="60972" y2="88518"/>
                        <a14:foregroundMark x1="54232" y1="97286" x2="59248" y2="94154"/>
                        <a14:foregroundMark x1="56426" y1="82881" x2="57053" y2="95616"/>
                        <a14:foregroundMark x1="61285" y1="95407" x2="67868" y2="96033"/>
                        <a14:foregroundMark x1="63323" y1="23591" x2="76176" y2="25470"/>
                        <a14:foregroundMark x1="81505" y1="23800" x2="75392" y2="26514"/>
                        <a14:foregroundMark x1="627" y1="1461" x2="940" y2="99582"/>
                        <a14:foregroundMark x1="62853" y1="54697" x2="62226" y2="80167"/>
                        <a14:foregroundMark x1="75705" y1="57203" x2="68339" y2="69729"/>
                        <a14:foregroundMark x1="75862" y1="65136" x2="74295" y2="68476"/>
                        <a14:foregroundMark x1="66301" y1="59081" x2="66301" y2="59081"/>
                        <a14:foregroundMark x1="67241" y1="62422" x2="67241" y2="62422"/>
                        <a14:foregroundMark x1="68495" y1="63466" x2="68495" y2="63466"/>
                        <a14:foregroundMark x1="65674" y1="61169" x2="65674" y2="61169"/>
                        <a14:foregroundMark x1="68966" y1="87891" x2="73981" y2="87891"/>
                      </a14:backgroundRemoval>
                    </a14:imgEffect>
                  </a14:imgLayer>
                </a14:imgProps>
              </a:ext>
            </a:extLst>
          </a:blip>
          <a:srcRect l="11055"/>
          <a:stretch/>
        </p:blipFill>
        <p:spPr>
          <a:xfrm>
            <a:off x="2940424" y="381000"/>
            <a:ext cx="7206876" cy="6083300"/>
          </a:xfrm>
          <a:prstGeom prst="rect">
            <a:avLst/>
          </a:prstGeom>
        </p:spPr>
      </p:pic>
      <p:sp>
        <p:nvSpPr>
          <p:cNvPr id="6" name="Title 5"/>
          <p:cNvSpPr>
            <a:spLocks noGrp="1"/>
          </p:cNvSpPr>
          <p:nvPr>
            <p:ph type="title" idx="4294967295"/>
          </p:nvPr>
        </p:nvSpPr>
        <p:spPr>
          <a:xfrm>
            <a:off x="3527426" y="274639"/>
            <a:ext cx="7140575" cy="681037"/>
          </a:xfrm>
        </p:spPr>
        <p:txBody>
          <a:bodyPr>
            <a:normAutofit/>
          </a:bodyPr>
          <a:lstStyle/>
          <a:p>
            <a:r>
              <a:rPr lang="el-GR" b="1" dirty="0"/>
              <a:t>Εξωτερική Ακτινοθεραπεια</a:t>
            </a:r>
            <a:r>
              <a:rPr lang="el-GR" dirty="0"/>
              <a:t>-</a:t>
            </a:r>
            <a:r>
              <a:rPr lang="en-US" dirty="0"/>
              <a:t>EBRT</a:t>
            </a:r>
          </a:p>
        </p:txBody>
      </p:sp>
      <p:sp>
        <p:nvSpPr>
          <p:cNvPr id="7" name="Content Placeholder 6"/>
          <p:cNvSpPr>
            <a:spLocks noGrp="1"/>
          </p:cNvSpPr>
          <p:nvPr>
            <p:ph sz="half" idx="4294967295"/>
          </p:nvPr>
        </p:nvSpPr>
        <p:spPr>
          <a:xfrm>
            <a:off x="2366682" y="3429001"/>
            <a:ext cx="3953436" cy="2697163"/>
          </a:xfrm>
        </p:spPr>
        <p:txBody>
          <a:bodyPr>
            <a:normAutofit fontScale="92500" lnSpcReduction="10000"/>
          </a:bodyPr>
          <a:lstStyle/>
          <a:p>
            <a:endParaRPr lang="en-US" dirty="0"/>
          </a:p>
          <a:p>
            <a:endParaRPr lang="en-US" dirty="0"/>
          </a:p>
          <a:p>
            <a:endParaRPr lang="en-US" dirty="0"/>
          </a:p>
          <a:p>
            <a:pPr marL="0" indent="0">
              <a:buNone/>
            </a:pPr>
            <a:endParaRPr lang="en-US" dirty="0"/>
          </a:p>
          <a:p>
            <a:endParaRPr lang="en-US" b="1" dirty="0"/>
          </a:p>
          <a:p>
            <a:pPr marL="914400" lvl="2" indent="0">
              <a:buNone/>
            </a:pPr>
            <a:r>
              <a:rPr lang="el-GR" sz="2800" b="1" dirty="0"/>
              <a:t>         Βραχυθεραπεία</a:t>
            </a:r>
            <a:endParaRPr lang="en-US" sz="2800" b="1" dirty="0"/>
          </a:p>
        </p:txBody>
      </p:sp>
    </p:spTree>
    <p:extLst>
      <p:ext uri="{BB962C8B-B14F-4D97-AF65-F5344CB8AC3E}">
        <p14:creationId xmlns:p14="http://schemas.microsoft.com/office/powerpoint/2010/main" val="2251603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2711" b="89927" l="9753" r="98077"/>
                    </a14:imgEffect>
                  </a14:imgLayer>
                </a14:imgProps>
              </a:ext>
            </a:extLst>
          </a:blip>
          <a:stretch>
            <a:fillRect/>
          </a:stretch>
        </p:blipFill>
        <p:spPr>
          <a:xfrm>
            <a:off x="1586752" y="0"/>
            <a:ext cx="9144000" cy="6858000"/>
          </a:xfrm>
          <a:prstGeom prst="rect">
            <a:avLst/>
          </a:prstGeom>
        </p:spPr>
      </p:pic>
      <p:sp>
        <p:nvSpPr>
          <p:cNvPr id="7" name="Content Placeholder 6"/>
          <p:cNvSpPr>
            <a:spLocks noGrp="1"/>
          </p:cNvSpPr>
          <p:nvPr>
            <p:ph idx="4294967295"/>
          </p:nvPr>
        </p:nvSpPr>
        <p:spPr>
          <a:xfrm>
            <a:off x="1900519" y="423863"/>
            <a:ext cx="8767482" cy="5853112"/>
          </a:xfrm>
        </p:spPr>
        <p:txBody>
          <a:bodyPr/>
          <a:lstStyle/>
          <a:p>
            <a:pPr marL="0" indent="0">
              <a:buNone/>
            </a:pPr>
            <a:r>
              <a:rPr lang="el-GR" b="1" u="sng" dirty="0"/>
              <a:t>              Κλινική Εξέταση</a:t>
            </a:r>
          </a:p>
        </p:txBody>
      </p:sp>
      <p:sp>
        <p:nvSpPr>
          <p:cNvPr id="8" name="Text Placeholder 7"/>
          <p:cNvSpPr>
            <a:spLocks noGrp="1"/>
          </p:cNvSpPr>
          <p:nvPr>
            <p:ph type="body" sz="half" idx="4294967295"/>
          </p:nvPr>
        </p:nvSpPr>
        <p:spPr>
          <a:xfrm>
            <a:off x="1900518" y="1735138"/>
            <a:ext cx="4796117" cy="3287712"/>
          </a:xfrm>
        </p:spPr>
        <p:txBody>
          <a:bodyPr/>
          <a:lstStyle/>
          <a:p>
            <a:pPr>
              <a:buFont typeface="Arial"/>
              <a:buChar char="•"/>
            </a:pPr>
            <a:r>
              <a:rPr lang="el-GR" sz="2000" dirty="0"/>
              <a:t>Εκτίμηση της επέκτασης της νόσου</a:t>
            </a:r>
          </a:p>
          <a:p>
            <a:pPr marL="0" indent="0">
              <a:buNone/>
            </a:pPr>
            <a:r>
              <a:rPr lang="el-GR" sz="2000" dirty="0"/>
              <a:t>            -επέκταση στον κόλπο</a:t>
            </a:r>
          </a:p>
          <a:p>
            <a:pPr marL="0" indent="0">
              <a:buNone/>
            </a:pPr>
            <a:r>
              <a:rPr lang="el-GR" sz="2000" dirty="0"/>
              <a:t>            - καταγραφή της νόσου   ώστε να εκτιμηθεί η ανταποκρισημότητα των θεραπειών, σε έλεγχο ενδιαμεσα θεραπειών.</a:t>
            </a:r>
          </a:p>
        </p:txBody>
      </p:sp>
    </p:spTree>
    <p:extLst>
      <p:ext uri="{BB962C8B-B14F-4D97-AF65-F5344CB8AC3E}">
        <p14:creationId xmlns:p14="http://schemas.microsoft.com/office/powerpoint/2010/main" val="1164604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11111" t="4497" b="4497"/>
          <a:stretch/>
        </p:blipFill>
        <p:spPr>
          <a:xfrm>
            <a:off x="2438400" y="503239"/>
            <a:ext cx="7315200" cy="5622925"/>
          </a:xfrm>
        </p:spPr>
      </p:pic>
    </p:spTree>
    <p:extLst>
      <p:ext uri="{BB962C8B-B14F-4D97-AF65-F5344CB8AC3E}">
        <p14:creationId xmlns:p14="http://schemas.microsoft.com/office/powerpoint/2010/main" val="354916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1">
            <a:extLst>
              <a:ext uri="{FF2B5EF4-FFF2-40B4-BE49-F238E27FC236}">
                <a16:creationId xmlns:a16="http://schemas.microsoft.com/office/drawing/2014/main" id="{9570D5A9-A535-457D-81D4-5408D047A044}"/>
              </a:ext>
            </a:extLst>
          </p:cNvPr>
          <p:cNvSpPr>
            <a:spLocks noGrp="1"/>
          </p:cNvSpPr>
          <p:nvPr>
            <p:ph type="title"/>
          </p:nvPr>
        </p:nvSpPr>
        <p:spPr>
          <a:xfrm>
            <a:off x="1919288" y="333375"/>
            <a:ext cx="8534400" cy="647700"/>
          </a:xfrm>
        </p:spPr>
        <p:txBody>
          <a:bodyPr/>
          <a:lstStyle/>
          <a:p>
            <a:pPr eaLnBrk="1" hangingPunct="1"/>
            <a:r>
              <a:rPr lang="el-GR" altLang="el-GR">
                <a:solidFill>
                  <a:srgbClr val="7B9899"/>
                </a:solidFill>
              </a:rPr>
              <a:t>Και το εμβόλιο</a:t>
            </a:r>
          </a:p>
        </p:txBody>
      </p:sp>
      <p:pic>
        <p:nvPicPr>
          <p:cNvPr id="7" name="Picture 5" descr="A Lifesaving Tool Against Cervical Cancer Remains Underused">
            <a:hlinkClick r:id="rId2"/>
            <a:extLst>
              <a:ext uri="{FF2B5EF4-FFF2-40B4-BE49-F238E27FC236}">
                <a16:creationId xmlns:a16="http://schemas.microsoft.com/office/drawing/2014/main" id="{5232A7A8-AB8B-4645-BED5-4170DC9A33D4}"/>
              </a:ext>
            </a:extLst>
          </p:cNvPr>
          <p:cNvPicPr>
            <a:picLocks noGrp="1" noChangeAspect="1" noChangeArrowheads="1"/>
          </p:cNvPicPr>
          <p:nvPr>
            <p:ph sz="quarter" idx="1"/>
          </p:nvPr>
        </p:nvPicPr>
        <p:blipFill>
          <a:blip r:embed="rId3"/>
          <a:srcRect/>
          <a:stretch>
            <a:fillRect/>
          </a:stretch>
        </p:blipFill>
        <p:spPr>
          <a:xfrm>
            <a:off x="5087939" y="2420938"/>
            <a:ext cx="2160587" cy="2786062"/>
          </a:xfrm>
          <a:effectLst>
            <a:outerShdw blurRad="292100" dist="139700" dir="2700000" algn="tl" rotWithShape="0">
              <a:srgbClr val="333333">
                <a:alpha val="65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503239"/>
            <a:ext cx="8229600" cy="5622925"/>
          </a:xfrm>
        </p:spPr>
        <p:txBody>
          <a:bodyPr/>
          <a:lstStyle/>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pPr algn="ctr"/>
            <a:endParaRPr lang="en-US" dirty="0">
              <a:solidFill>
                <a:srgbClr val="2D2A28"/>
              </a:solidFill>
              <a:latin typeface="HelveticaNeue"/>
            </a:endParaRPr>
          </a:p>
          <a:p>
            <a:endParaRPr lang="en-US" dirty="0">
              <a:solidFill>
                <a:srgbClr val="2D2A28"/>
              </a:solidFill>
              <a:latin typeface="HelveticaNeue"/>
            </a:endParaRPr>
          </a:p>
          <a:p>
            <a:endParaRPr lang="en-US" dirty="0"/>
          </a:p>
        </p:txBody>
      </p:sp>
      <p:sp>
        <p:nvSpPr>
          <p:cNvPr id="4" name="Rectangle 3"/>
          <p:cNvSpPr/>
          <p:nvPr/>
        </p:nvSpPr>
        <p:spPr>
          <a:xfrm>
            <a:off x="5380038" y="-1357409"/>
            <a:ext cx="2286000" cy="9541069"/>
          </a:xfrm>
          <a:prstGeom prst="rect">
            <a:avLst/>
          </a:prstGeom>
        </p:spPr>
        <p:txBody>
          <a:bodyPr>
            <a:spAutoFit/>
          </a:bodyPr>
          <a:lstStyle/>
          <a:p>
            <a:pPr algn="ctr"/>
            <a:endParaRPr lang="en-US" sz="12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pPr algn="ctr"/>
            <a:endParaRPr lang="en-US" sz="1400" dirty="0">
              <a:solidFill>
                <a:srgbClr val="2D2A28"/>
              </a:solidFill>
              <a:latin typeface="HelveticaNeue"/>
            </a:endParaRPr>
          </a:p>
          <a:p>
            <a:endParaRPr lang="en-US" sz="1400" dirty="0">
              <a:solidFill>
                <a:srgbClr val="2D2A28"/>
              </a:solidFill>
              <a:latin typeface="HelveticaNeue"/>
            </a:endParaRPr>
          </a:p>
        </p:txBody>
      </p:sp>
      <p:pic>
        <p:nvPicPr>
          <p:cNvPr id="5" name="Picture 4"/>
          <p:cNvPicPr>
            <a:picLocks noChangeAspect="1"/>
          </p:cNvPicPr>
          <p:nvPr/>
        </p:nvPicPr>
        <p:blipFill rotWithShape="1">
          <a:blip r:embed="rId2"/>
          <a:srcRect l="11285"/>
          <a:stretch/>
        </p:blipFill>
        <p:spPr>
          <a:xfrm>
            <a:off x="2438400" y="387350"/>
            <a:ext cx="7188200" cy="6083300"/>
          </a:xfrm>
          <a:prstGeom prst="rect">
            <a:avLst/>
          </a:prstGeom>
        </p:spPr>
      </p:pic>
    </p:spTree>
    <p:extLst>
      <p:ext uri="{BB962C8B-B14F-4D97-AF65-F5344CB8AC3E}">
        <p14:creationId xmlns:p14="http://schemas.microsoft.com/office/powerpoint/2010/main" val="3271060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Positioning &amp; Immobilization</a:t>
            </a:r>
          </a:p>
        </p:txBody>
      </p:sp>
      <p:sp>
        <p:nvSpPr>
          <p:cNvPr id="3" name="Content Placeholder 2"/>
          <p:cNvSpPr>
            <a:spLocks noGrp="1"/>
          </p:cNvSpPr>
          <p:nvPr>
            <p:ph idx="1"/>
          </p:nvPr>
        </p:nvSpPr>
        <p:spPr/>
        <p:txBody>
          <a:bodyPr>
            <a:normAutofit fontScale="92500" lnSpcReduction="10000"/>
          </a:bodyPr>
          <a:lstStyle/>
          <a:p>
            <a:r>
              <a:rPr lang="el-GR" sz="2400" dirty="0"/>
              <a:t>Η τοποθέτηση της ασθενους πρέπει να είναι σε ύπτια θέση με χέρια πάνω στο στήθος</a:t>
            </a:r>
          </a:p>
          <a:p>
            <a:r>
              <a:rPr lang="el-GR" sz="2400" dirty="0"/>
              <a:t>Υποπόδια τοποθετούνται κάτω από τα γόνατα</a:t>
            </a:r>
          </a:p>
          <a:p>
            <a:r>
              <a:rPr lang="el-GR" sz="2400" dirty="0"/>
              <a:t>Ακινητοποιείται ώστε να είναι σε θέση άνετη για την ασθενή</a:t>
            </a:r>
          </a:p>
          <a:p>
            <a:r>
              <a:rPr lang="el-GR" sz="2400" dirty="0"/>
              <a:t>Να έχει επαναληψημότητα καθημερινά</a:t>
            </a:r>
          </a:p>
          <a:p>
            <a:r>
              <a:rPr lang="el-GR" sz="2400" dirty="0"/>
              <a:t>Ζητείται να ειναι γεμάτη η ουροδόχος κύστη/ άδειο το έντερο</a:t>
            </a:r>
            <a:endParaRPr lang="en-US" sz="2400" dirty="0"/>
          </a:p>
          <a:p>
            <a:endParaRPr lang="el-GR" sz="2400" dirty="0"/>
          </a:p>
          <a:p>
            <a:pPr marL="0" indent="0">
              <a:buNone/>
            </a:pPr>
            <a:r>
              <a:rPr lang="en-US" sz="2400" dirty="0">
                <a:solidFill>
                  <a:srgbClr val="3366FF"/>
                </a:solidFill>
              </a:rPr>
              <a:t>    </a:t>
            </a:r>
            <a:r>
              <a:rPr lang="en-US" sz="2800" dirty="0">
                <a:solidFill>
                  <a:srgbClr val="3366FF"/>
                </a:solidFill>
              </a:rPr>
              <a:t> Basis for the precision of Conformal /IMRT         		  					Radiotherapy</a:t>
            </a:r>
            <a:endParaRPr lang="el-GR" sz="2800" dirty="0">
              <a:solidFill>
                <a:srgbClr val="3366FF"/>
              </a:solidFill>
            </a:endParaRPr>
          </a:p>
          <a:p>
            <a:endParaRPr lang="el-GR" sz="2400" dirty="0"/>
          </a:p>
          <a:p>
            <a:endParaRPr lang="en-US" dirty="0"/>
          </a:p>
        </p:txBody>
      </p:sp>
    </p:spTree>
    <p:extLst>
      <p:ext uri="{BB962C8B-B14F-4D97-AF65-F5344CB8AC3E}">
        <p14:creationId xmlns:p14="http://schemas.microsoft.com/office/powerpoint/2010/main" val="3661489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374" l="0" r="100000">
                        <a14:foregroundMark x1="55643" y1="20877" x2="98589" y2="21294"/>
                        <a14:foregroundMark x1="55956" y1="22338" x2="56426" y2="59499"/>
                        <a14:foregroundMark x1="56740" y1="60543" x2="99843" y2="60752"/>
                        <a14:foregroundMark x1="12853" y1="62630" x2="99843" y2="63674"/>
                        <a14:foregroundMark x1="13009" y1="63466" x2="13323" y2="93528"/>
                        <a14:foregroundMark x1="13636" y1="93737" x2="99530" y2="92902"/>
                        <a14:foregroundMark x1="10815" y1="1253" x2="11129" y2="56994"/>
                        <a14:foregroundMark x1="35580" y1="7098" x2="35580" y2="7098"/>
                        <a14:foregroundMark x1="627" y1="1461" x2="10815" y2="1461"/>
                        <a14:foregroundMark x1="1411" y1="97704" x2="10972" y2="98121"/>
                        <a14:foregroundMark x1="1411" y1="21712" x2="1097" y2="97286"/>
                        <a14:foregroundMark x1="14890" y1="65762" x2="47179" y2="65344"/>
                        <a14:foregroundMark x1="47492" y1="65762" x2="47179" y2="90397"/>
                        <a14:foregroundMark x1="55643" y1="87265" x2="55643" y2="87265"/>
                        <a14:foregroundMark x1="98119" y1="21503" x2="98276" y2="60125"/>
                        <a14:foregroundMark x1="58307" y1="22547" x2="59091" y2="59708"/>
                        <a14:foregroundMark x1="59561" y1="51983" x2="67398" y2="60334"/>
                        <a14:foregroundMark x1="66458" y1="55741" x2="99060" y2="60125"/>
                        <a14:foregroundMark x1="94671" y1="22129" x2="95611" y2="59081"/>
                        <a14:foregroundMark x1="59561" y1="22756" x2="91693" y2="44468"/>
                        <a14:foregroundMark x1="73354" y1="23382" x2="91536" y2="33612"/>
                        <a14:foregroundMark x1="66301" y1="22756" x2="91850" y2="23382"/>
                        <a14:foregroundMark x1="62382" y1="22756" x2="65361" y2="25052"/>
                        <a14:foregroundMark x1="60815" y1="30063" x2="81661" y2="55115"/>
                        <a14:foregroundMark x1="62069" y1="35491" x2="78840" y2="54906"/>
                        <a14:foregroundMark x1="63323" y1="27557" x2="66301" y2="35282"/>
                        <a14:foregroundMark x1="65517" y1="42380" x2="68809" y2="48017"/>
                        <a14:foregroundMark x1="60658" y1="44885" x2="67398" y2="55532"/>
                        <a14:foregroundMark x1="61285" y1="22338" x2="93887" y2="22547"/>
                        <a14:foregroundMark x1="60031" y1="22129" x2="95298" y2="22338"/>
                        <a14:foregroundMark x1="65674" y1="23800" x2="64263" y2="28184"/>
                        <a14:foregroundMark x1="62696" y1="28392" x2="63166" y2="30898"/>
                        <a14:foregroundMark x1="66928" y1="47808" x2="68809" y2="54280"/>
                        <a14:backgroundMark x1="56426" y1="88100" x2="56426" y2="88100"/>
                        <a14:backgroundMark x1="54389" y1="67223" x2="90909" y2="67015"/>
                        <a14:backgroundMark x1="53292" y1="65762" x2="53448" y2="90188"/>
                        <a14:backgroundMark x1="50470" y1="63466" x2="99843" y2="63674"/>
                        <a14:backgroundMark x1="50313" y1="64301" x2="50157" y2="88727"/>
                        <a14:backgroundMark x1="51567" y1="67015" x2="51567" y2="67015"/>
                        <a14:backgroundMark x1="51724" y1="65344" x2="51724" y2="65344"/>
                        <a14:backgroundMark x1="59561" y1="21921" x2="97649" y2="21712"/>
                        <a14:backgroundMark x1="97649" y1="21712" x2="98119" y2="57203"/>
                        <a14:backgroundMark x1="55329" y1="23382" x2="55799" y2="59499"/>
                        <a14:backgroundMark x1="56426" y1="21712" x2="56740" y2="28392"/>
                        <a14:backgroundMark x1="35737" y1="7933" x2="35737" y2="7933"/>
                        <a14:backgroundMark x1="65831" y1="89770" x2="65831" y2="89770"/>
                        <a14:backgroundMark x1="58150" y1="87683" x2="58150" y2="87683"/>
                        <a14:backgroundMark x1="54702" y1="89353" x2="54702" y2="89353"/>
                        <a14:backgroundMark x1="57524" y1="88935" x2="57524" y2="88935"/>
                      </a14:backgroundRemoval>
                    </a14:imgEffect>
                  </a14:imgLayer>
                </a14:imgProps>
              </a:ext>
            </a:extLst>
          </a:blip>
          <a:srcRect l="11055"/>
          <a:stretch/>
        </p:blipFill>
        <p:spPr>
          <a:xfrm>
            <a:off x="2940424" y="381000"/>
            <a:ext cx="7206876" cy="6083300"/>
          </a:xfrm>
          <a:prstGeom prst="rect">
            <a:avLst/>
          </a:prstGeom>
        </p:spPr>
      </p:pic>
      <p:sp>
        <p:nvSpPr>
          <p:cNvPr id="3" name="Title 2"/>
          <p:cNvSpPr>
            <a:spLocks noGrp="1"/>
          </p:cNvSpPr>
          <p:nvPr>
            <p:ph type="title" idx="4294967295"/>
          </p:nvPr>
        </p:nvSpPr>
        <p:spPr>
          <a:xfrm>
            <a:off x="1524000" y="274638"/>
            <a:ext cx="8229600" cy="1143000"/>
          </a:xfrm>
        </p:spPr>
        <p:txBody>
          <a:bodyPr>
            <a:normAutofit/>
          </a:bodyPr>
          <a:lstStyle/>
          <a:p>
            <a:r>
              <a:rPr lang="en-US" dirty="0"/>
              <a:t>              </a:t>
            </a:r>
            <a:r>
              <a:rPr lang="en-US" b="1" dirty="0"/>
              <a:t>CT scan  Treatment Planning</a:t>
            </a:r>
          </a:p>
        </p:txBody>
      </p:sp>
      <p:sp>
        <p:nvSpPr>
          <p:cNvPr id="7" name="Content Placeholder 6"/>
          <p:cNvSpPr>
            <a:spLocks noGrp="1"/>
          </p:cNvSpPr>
          <p:nvPr>
            <p:ph sz="quarter" idx="4294967295"/>
          </p:nvPr>
        </p:nvSpPr>
        <p:spPr>
          <a:xfrm>
            <a:off x="6626226" y="2174875"/>
            <a:ext cx="4041775" cy="3951288"/>
          </a:xfrm>
        </p:spPr>
        <p:txBody>
          <a:bodyPr>
            <a:normAutofit/>
          </a:bodyPr>
          <a:lstStyle/>
          <a:p>
            <a:endParaRPr lang="en-US" dirty="0"/>
          </a:p>
          <a:p>
            <a:endParaRPr lang="en-US" dirty="0"/>
          </a:p>
          <a:p>
            <a:endParaRPr lang="en-US" dirty="0"/>
          </a:p>
          <a:p>
            <a:endParaRPr lang="en-US" dirty="0"/>
          </a:p>
          <a:p>
            <a:endParaRPr lang="en-US" dirty="0"/>
          </a:p>
          <a:p>
            <a:r>
              <a:rPr lang="el-GR" dirty="0"/>
              <a:t>Εικόνες του Αξονικού μεταφέρονται στο </a:t>
            </a:r>
            <a:r>
              <a:rPr lang="en-US" dirty="0"/>
              <a:t>Treatment Planning Computer Room.</a:t>
            </a:r>
            <a:r>
              <a:rPr lang="el-GR" dirty="0"/>
              <a:t> </a:t>
            </a:r>
            <a:endParaRPr lang="en-US" dirty="0"/>
          </a:p>
        </p:txBody>
      </p:sp>
    </p:spTree>
    <p:extLst>
      <p:ext uri="{BB962C8B-B14F-4D97-AF65-F5344CB8AC3E}">
        <p14:creationId xmlns:p14="http://schemas.microsoft.com/office/powerpoint/2010/main" val="2073865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418" b="100000" l="0" r="100000">
                        <a14:foregroundMark x1="940" y1="1461" x2="784" y2="98747"/>
                      </a14:backgroundRemoval>
                    </a14:imgEffect>
                  </a14:imgLayer>
                </a14:imgProps>
              </a:ext>
            </a:extLst>
          </a:blip>
          <a:srcRect l="10843"/>
          <a:stretch/>
        </p:blipFill>
        <p:spPr>
          <a:xfrm>
            <a:off x="2859741" y="409459"/>
            <a:ext cx="7224059" cy="6083300"/>
          </a:xfrm>
          <a:prstGeom prst="rect">
            <a:avLst/>
          </a:prstGeom>
        </p:spPr>
      </p:pic>
      <p:sp>
        <p:nvSpPr>
          <p:cNvPr id="7" name="Content Placeholder 6"/>
          <p:cNvSpPr>
            <a:spLocks noGrp="1"/>
          </p:cNvSpPr>
          <p:nvPr>
            <p:ph sz="quarter" idx="4294967295"/>
          </p:nvPr>
        </p:nvSpPr>
        <p:spPr>
          <a:xfrm>
            <a:off x="7258050" y="1417639"/>
            <a:ext cx="3409950" cy="4708525"/>
          </a:xfrm>
        </p:spPr>
        <p:txBody>
          <a:bodyPr>
            <a:normAutofit/>
          </a:bodyPr>
          <a:lstStyle/>
          <a:p>
            <a:r>
              <a:rPr lang="el-GR" dirty="0"/>
              <a:t>Χρησιμοποιηούμε το    </a:t>
            </a:r>
            <a:r>
              <a:rPr lang="en-US" dirty="0"/>
              <a:t>MRI/ CT/ PET scans, </a:t>
            </a:r>
            <a:r>
              <a:rPr lang="el-GR" dirty="0"/>
              <a:t>  </a:t>
            </a:r>
            <a:r>
              <a:rPr lang="en-US" dirty="0"/>
              <a:t>fusion- </a:t>
            </a:r>
            <a:r>
              <a:rPr lang="el-GR" dirty="0"/>
              <a:t>σύντυξη εικόνων στην διαδικασία </a:t>
            </a:r>
            <a:r>
              <a:rPr lang="en-US" dirty="0"/>
              <a:t>Treatment Planning </a:t>
            </a:r>
            <a:r>
              <a:rPr lang="el-GR" dirty="0"/>
              <a:t>ωστε να δημουργήσουμε το  </a:t>
            </a:r>
            <a:r>
              <a:rPr lang="en-US" dirty="0"/>
              <a:t>Target   </a:t>
            </a:r>
            <a:r>
              <a:rPr lang="el-GR" dirty="0"/>
              <a:t>για το σχεδιασμό του πλάνου θεραπείας. </a:t>
            </a:r>
            <a:endParaRPr lang="en-US" dirty="0"/>
          </a:p>
        </p:txBody>
      </p:sp>
    </p:spTree>
    <p:extLst>
      <p:ext uri="{BB962C8B-B14F-4D97-AF65-F5344CB8AC3E}">
        <p14:creationId xmlns:p14="http://schemas.microsoft.com/office/powerpoint/2010/main" val="3323384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02007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8998" t="4497" b="4497"/>
          <a:stretch/>
        </p:blipFill>
        <p:spPr>
          <a:xfrm>
            <a:off x="2294965" y="457201"/>
            <a:ext cx="7796773" cy="5668963"/>
          </a:xfrm>
        </p:spPr>
      </p:pic>
    </p:spTree>
    <p:extLst>
      <p:ext uri="{BB962C8B-B14F-4D97-AF65-F5344CB8AC3E}">
        <p14:creationId xmlns:p14="http://schemas.microsoft.com/office/powerpoint/2010/main" val="3892793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11002" t="4497" b="7307"/>
          <a:stretch/>
        </p:blipFill>
        <p:spPr>
          <a:xfrm>
            <a:off x="2429435" y="503239"/>
            <a:ext cx="7324165" cy="5449327"/>
          </a:xfrm>
        </p:spPr>
      </p:pic>
    </p:spTree>
    <p:extLst>
      <p:ext uri="{BB962C8B-B14F-4D97-AF65-F5344CB8AC3E}">
        <p14:creationId xmlns:p14="http://schemas.microsoft.com/office/powerpoint/2010/main" val="30129270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705"/>
          <a:stretch/>
        </p:blipFill>
        <p:spPr>
          <a:xfrm>
            <a:off x="2545976" y="381000"/>
            <a:ext cx="7235221" cy="6083300"/>
          </a:xfrm>
          <a:prstGeom prst="rect">
            <a:avLst/>
          </a:prstGeom>
        </p:spPr>
      </p:pic>
    </p:spTree>
    <p:extLst>
      <p:ext uri="{BB962C8B-B14F-4D97-AF65-F5344CB8AC3E}">
        <p14:creationId xmlns:p14="http://schemas.microsoft.com/office/powerpoint/2010/main" val="2939993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General Principles of Planning and Target Delineation</a:t>
            </a:r>
          </a:p>
        </p:txBody>
      </p:sp>
      <p:sp>
        <p:nvSpPr>
          <p:cNvPr id="3" name="Content Placeholder 2"/>
          <p:cNvSpPr>
            <a:spLocks noGrp="1"/>
          </p:cNvSpPr>
          <p:nvPr>
            <p:ph idx="1"/>
          </p:nvPr>
        </p:nvSpPr>
        <p:spPr/>
        <p:txBody>
          <a:bodyPr>
            <a:normAutofit lnSpcReduction="10000"/>
            <a:scene3d>
              <a:camera prst="orthographicFront"/>
              <a:lightRig rig="soft" dir="t">
                <a:rot lat="0" lon="0" rev="10800000"/>
              </a:lightRig>
            </a:scene3d>
            <a:sp3d>
              <a:bevelT w="27940" h="12700"/>
              <a:contourClr>
                <a:srgbClr val="DDDDDD"/>
              </a:contourClr>
            </a:sp3d>
          </a:bodyPr>
          <a:lstStyle/>
          <a:p>
            <a:pPr marL="0" indent="0">
              <a:buNone/>
            </a:pPr>
            <a:r>
              <a:rPr lang="en-US" b="1" spc="150" dirty="0">
                <a:ln w="11430"/>
                <a:solidFill>
                  <a:srgbClr val="F8F8F8"/>
                </a:solidFill>
                <a:effectLst>
                  <a:outerShdw blurRad="25400" algn="tl" rotWithShape="0">
                    <a:srgbClr val="000000">
                      <a:alpha val="43000"/>
                    </a:srgbClr>
                  </a:outerShdw>
                </a:effectLst>
              </a:rPr>
              <a:t>					</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IMRT &amp; 3D CRT</a:t>
            </a:r>
          </a:p>
          <a:p>
            <a:pPr marL="0" indent="0">
              <a:buNone/>
            </a:pPr>
            <a:r>
              <a:rPr lang="en-US" sz="2400" spc="150" dirty="0">
                <a:ln w="11430"/>
                <a:solidFill>
                  <a:srgbClr val="000000"/>
                </a:solidFill>
                <a:effectLst>
                  <a:outerShdw blurRad="25400" algn="tl" rotWithShape="0">
                    <a:srgbClr val="000000">
                      <a:alpha val="43000"/>
                    </a:srgbClr>
                  </a:outerShdw>
                </a:effectLst>
              </a:rPr>
              <a:t>IMRT </a:t>
            </a:r>
            <a:r>
              <a:rPr lang="el-GR" sz="2400" spc="150" dirty="0">
                <a:ln w="11430"/>
                <a:solidFill>
                  <a:srgbClr val="000000"/>
                </a:solidFill>
                <a:effectLst>
                  <a:outerShdw blurRad="25400" algn="tl" rotWithShape="0">
                    <a:srgbClr val="000000">
                      <a:alpha val="43000"/>
                    </a:srgbClr>
                  </a:outerShdw>
                </a:effectLst>
              </a:rPr>
              <a:t>όλο και κερδίζει έδαφος για την θεραπεία καρκίνου τραχήλου μήτρας, είτε ώς ριζική ή μετεγχειρητική θεραπεία</a:t>
            </a:r>
            <a:r>
              <a:rPr lang="en-US" sz="2400" spc="150" dirty="0">
                <a:ln w="11430"/>
                <a:solidFill>
                  <a:srgbClr val="000000"/>
                </a:solidFill>
                <a:effectLst>
                  <a:outerShdw blurRad="25400" algn="tl" rotWithShape="0">
                    <a:srgbClr val="000000">
                      <a:alpha val="43000"/>
                    </a:srgbClr>
                  </a:outerShdw>
                </a:effectLst>
              </a:rPr>
              <a:t>.</a:t>
            </a:r>
            <a:r>
              <a:rPr lang="el-GR" sz="2400" spc="150" dirty="0">
                <a:ln w="11430"/>
                <a:solidFill>
                  <a:srgbClr val="000000"/>
                </a:solidFill>
                <a:effectLst>
                  <a:outerShdw blurRad="25400" algn="tl" rotWithShape="0">
                    <a:srgbClr val="000000">
                      <a:alpha val="43000"/>
                    </a:srgbClr>
                  </a:outerShdw>
                </a:effectLst>
              </a:rPr>
              <a:t> </a:t>
            </a:r>
            <a:r>
              <a:rPr lang="en-US" sz="1000" spc="150" dirty="0" err="1">
                <a:ln w="11430"/>
                <a:solidFill>
                  <a:srgbClr val="000000"/>
                </a:solidFill>
                <a:effectLst>
                  <a:outerShdw blurRad="25400" algn="tl" rotWithShape="0">
                    <a:srgbClr val="000000">
                      <a:alpha val="43000"/>
                    </a:srgbClr>
                  </a:outerShdw>
                </a:effectLst>
              </a:rPr>
              <a:t>Mell</a:t>
            </a:r>
            <a:r>
              <a:rPr lang="en-US" sz="1000" spc="150" dirty="0">
                <a:ln w="11430"/>
                <a:solidFill>
                  <a:srgbClr val="000000"/>
                </a:solidFill>
                <a:effectLst>
                  <a:outerShdw blurRad="25400" algn="tl" rotWithShape="0">
                    <a:srgbClr val="000000">
                      <a:alpha val="43000"/>
                    </a:srgbClr>
                  </a:outerShdw>
                </a:effectLst>
              </a:rPr>
              <a:t> L.K, Cancer 104:1296-1303,2005. </a:t>
            </a:r>
            <a:r>
              <a:rPr lang="en-US" sz="1000" spc="150" dirty="0" err="1">
                <a:ln w="11430"/>
                <a:solidFill>
                  <a:srgbClr val="000000"/>
                </a:solidFill>
                <a:effectLst>
                  <a:outerShdw blurRad="25400" algn="tl" rotWithShape="0">
                    <a:srgbClr val="000000">
                      <a:alpha val="43000"/>
                    </a:srgbClr>
                  </a:outerShdw>
                </a:effectLst>
              </a:rPr>
              <a:t>Mundt</a:t>
            </a:r>
            <a:r>
              <a:rPr lang="en-US" sz="1000" spc="150" dirty="0">
                <a:ln w="11430"/>
                <a:solidFill>
                  <a:srgbClr val="000000"/>
                </a:solidFill>
                <a:effectLst>
                  <a:outerShdw blurRad="25400" algn="tl" rotWithShape="0">
                    <a:srgbClr val="000000">
                      <a:alpha val="43000"/>
                    </a:srgbClr>
                  </a:outerShdw>
                </a:effectLst>
              </a:rPr>
              <a:t> AJ, Cancer J 14:198-199,2008</a:t>
            </a:r>
          </a:p>
          <a:p>
            <a:pPr marL="0" indent="0">
              <a:buNone/>
            </a:pPr>
            <a:endParaRPr lang="en-US" sz="1000" spc="150" dirty="0">
              <a:ln w="11430"/>
              <a:solidFill>
                <a:srgbClr val="000000"/>
              </a:solidFill>
              <a:effectLst>
                <a:outerShdw blurRad="25400" algn="tl" rotWithShape="0">
                  <a:srgbClr val="000000">
                    <a:alpha val="43000"/>
                  </a:srgbClr>
                </a:outerShdw>
              </a:effectLst>
            </a:endParaRPr>
          </a:p>
          <a:p>
            <a:pPr marL="0" indent="0">
              <a:buNone/>
            </a:pPr>
            <a:r>
              <a:rPr lang="en-US" sz="2400" spc="150" dirty="0">
                <a:ln w="11430"/>
                <a:solidFill>
                  <a:srgbClr val="000000"/>
                </a:solidFill>
                <a:effectLst>
                  <a:outerShdw blurRad="25400" algn="tl" rotWithShape="0">
                    <a:srgbClr val="000000">
                      <a:alpha val="43000"/>
                    </a:srgbClr>
                  </a:outerShdw>
                </a:effectLst>
              </a:rPr>
              <a:t> </a:t>
            </a:r>
            <a:r>
              <a:rPr lang="el-GR" sz="2400" spc="150" dirty="0">
                <a:ln w="11430"/>
                <a:solidFill>
                  <a:srgbClr val="000000"/>
                </a:solidFill>
                <a:effectLst>
                  <a:outerShdw blurRad="25400" algn="tl" rotWithShape="0">
                    <a:srgbClr val="000000">
                      <a:alpha val="43000"/>
                    </a:srgbClr>
                  </a:outerShdw>
                </a:effectLst>
              </a:rPr>
              <a:t>Πολλαπλες δοσημετρικές και κλινικές μελέτες έχουν αναφέρει μειωμένες άμεσες και χρόνιες τοξικότητες με την συγχρονη χημειο-ακτινοθ, </a:t>
            </a:r>
            <a:r>
              <a:rPr lang="en-US" sz="1000" spc="150" dirty="0">
                <a:ln w="11430"/>
                <a:solidFill>
                  <a:srgbClr val="000000"/>
                </a:solidFill>
                <a:effectLst>
                  <a:outerShdw blurRad="25400" algn="tl" rotWithShape="0">
                    <a:srgbClr val="000000">
                      <a:alpha val="43000"/>
                    </a:srgbClr>
                  </a:outerShdw>
                </a:effectLst>
              </a:rPr>
              <a:t>Rose  BS et al, </a:t>
            </a:r>
            <a:r>
              <a:rPr lang="en-US" sz="1000" spc="150" dirty="0" err="1">
                <a:ln w="11430"/>
                <a:solidFill>
                  <a:srgbClr val="000000"/>
                </a:solidFill>
                <a:effectLst>
                  <a:outerShdw blurRad="25400" algn="tl" rotWithShape="0">
                    <a:srgbClr val="000000">
                      <a:alpha val="43000"/>
                    </a:srgbClr>
                  </a:outerShdw>
                </a:effectLst>
              </a:rPr>
              <a:t>Int</a:t>
            </a:r>
            <a:r>
              <a:rPr lang="en-US" sz="1000" spc="150" dirty="0">
                <a:ln w="11430"/>
                <a:solidFill>
                  <a:srgbClr val="000000"/>
                </a:solidFill>
                <a:effectLst>
                  <a:outerShdw blurRad="25400" algn="tl" rotWithShape="0">
                    <a:srgbClr val="000000">
                      <a:alpha val="43000"/>
                    </a:srgbClr>
                  </a:outerShdw>
                </a:effectLst>
              </a:rPr>
              <a:t> J </a:t>
            </a:r>
            <a:r>
              <a:rPr lang="en-US" sz="1000" spc="150" dirty="0" err="1">
                <a:ln w="11430"/>
                <a:solidFill>
                  <a:srgbClr val="000000"/>
                </a:solidFill>
                <a:effectLst>
                  <a:outerShdw blurRad="25400" algn="tl" rotWithShape="0">
                    <a:srgbClr val="000000">
                      <a:alpha val="43000"/>
                    </a:srgbClr>
                  </a:outerShdw>
                </a:effectLst>
              </a:rPr>
              <a:t>Radiat</a:t>
            </a:r>
            <a:r>
              <a:rPr lang="en-US" sz="1000" spc="150" dirty="0">
                <a:ln w="11430"/>
                <a:solidFill>
                  <a:srgbClr val="000000"/>
                </a:solidFill>
                <a:effectLst>
                  <a:outerShdw blurRad="25400" algn="tl" rotWithShape="0">
                    <a:srgbClr val="000000">
                      <a:alpha val="43000"/>
                    </a:srgbClr>
                  </a:outerShdw>
                </a:effectLst>
              </a:rPr>
              <a:t> </a:t>
            </a:r>
            <a:r>
              <a:rPr lang="en-US" sz="1000" spc="150" dirty="0" err="1">
                <a:ln w="11430"/>
                <a:solidFill>
                  <a:srgbClr val="000000"/>
                </a:solidFill>
                <a:effectLst>
                  <a:outerShdw blurRad="25400" algn="tl" rotWithShape="0">
                    <a:srgbClr val="000000">
                      <a:alpha val="43000"/>
                    </a:srgbClr>
                  </a:outerShdw>
                </a:effectLst>
              </a:rPr>
              <a:t>Oncol</a:t>
            </a:r>
            <a:r>
              <a:rPr lang="en-US" sz="1000" spc="150" dirty="0">
                <a:ln w="11430"/>
                <a:solidFill>
                  <a:srgbClr val="000000"/>
                </a:solidFill>
                <a:effectLst>
                  <a:outerShdw blurRad="25400" algn="tl" rotWithShape="0">
                    <a:srgbClr val="000000">
                      <a:alpha val="43000"/>
                    </a:srgbClr>
                  </a:outerShdw>
                </a:effectLst>
              </a:rPr>
              <a:t> </a:t>
            </a:r>
            <a:r>
              <a:rPr lang="en-US" sz="1000" spc="150" dirty="0" err="1">
                <a:ln w="11430"/>
                <a:solidFill>
                  <a:srgbClr val="000000"/>
                </a:solidFill>
                <a:effectLst>
                  <a:outerShdw blurRad="25400" algn="tl" rotWithShape="0">
                    <a:srgbClr val="000000">
                      <a:alpha val="43000"/>
                    </a:srgbClr>
                  </a:outerShdw>
                </a:effectLst>
              </a:rPr>
              <a:t>Biol</a:t>
            </a:r>
            <a:r>
              <a:rPr lang="en-US" sz="1000" spc="150" dirty="0">
                <a:ln w="11430"/>
                <a:solidFill>
                  <a:srgbClr val="000000"/>
                </a:solidFill>
                <a:effectLst>
                  <a:outerShdw blurRad="25400" algn="tl" rotWithShape="0">
                    <a:srgbClr val="000000">
                      <a:alpha val="43000"/>
                    </a:srgbClr>
                  </a:outerShdw>
                </a:effectLst>
              </a:rPr>
              <a:t> </a:t>
            </a:r>
            <a:r>
              <a:rPr lang="en-US" sz="1000" spc="150" dirty="0" err="1">
                <a:ln w="11430"/>
                <a:solidFill>
                  <a:srgbClr val="000000"/>
                </a:solidFill>
                <a:effectLst>
                  <a:outerShdw blurRad="25400" algn="tl" rotWithShape="0">
                    <a:srgbClr val="000000">
                      <a:alpha val="43000"/>
                    </a:srgbClr>
                  </a:outerShdw>
                </a:effectLst>
              </a:rPr>
              <a:t>Phys</a:t>
            </a:r>
            <a:r>
              <a:rPr lang="en-US" sz="1000" spc="150" dirty="0">
                <a:ln w="11430"/>
                <a:solidFill>
                  <a:srgbClr val="000000"/>
                </a:solidFill>
                <a:effectLst>
                  <a:outerShdw blurRad="25400" algn="tl" rotWithShape="0">
                    <a:srgbClr val="000000">
                      <a:alpha val="43000"/>
                    </a:srgbClr>
                  </a:outerShdw>
                </a:effectLst>
              </a:rPr>
              <a:t> 78: 912-919,2010. </a:t>
            </a:r>
            <a:endParaRPr lang="el-GR" sz="1000" spc="150" dirty="0">
              <a:ln w="11430"/>
              <a:solidFill>
                <a:srgbClr val="000000"/>
              </a:solidFill>
              <a:effectLst>
                <a:outerShdw blurRad="25400" algn="tl" rotWithShape="0">
                  <a:srgbClr val="000000">
                    <a:alpha val="43000"/>
                  </a:srgbClr>
                </a:outerShdw>
              </a:effectLst>
            </a:endParaRPr>
          </a:p>
          <a:p>
            <a:pPr marL="0" indent="0">
              <a:buNone/>
            </a:pPr>
            <a:r>
              <a:rPr lang="el-GR" sz="2400" spc="150" dirty="0">
                <a:ln w="11430"/>
                <a:solidFill>
                  <a:srgbClr val="000000"/>
                </a:solidFill>
                <a:effectLst>
                  <a:outerShdw blurRad="25400" algn="tl" rotWithShape="0">
                    <a:srgbClr val="000000">
                      <a:alpha val="43000"/>
                    </a:srgbClr>
                  </a:outerShdw>
                </a:effectLst>
              </a:rPr>
              <a:t>και εξαιρετικά </a:t>
            </a:r>
            <a:r>
              <a:rPr lang="en-US" sz="2400" spc="150" dirty="0">
                <a:ln w="11430"/>
                <a:solidFill>
                  <a:srgbClr val="000000"/>
                </a:solidFill>
                <a:effectLst>
                  <a:outerShdw blurRad="25400" algn="tl" rotWithShape="0">
                    <a:srgbClr val="000000">
                      <a:alpha val="43000"/>
                    </a:srgbClr>
                  </a:outerShdw>
                </a:effectLst>
              </a:rPr>
              <a:t>long term outcomes. </a:t>
            </a:r>
            <a:r>
              <a:rPr lang="en-US" sz="1000" spc="150" dirty="0">
                <a:ln w="11430"/>
                <a:solidFill>
                  <a:srgbClr val="000000"/>
                </a:solidFill>
                <a:effectLst>
                  <a:outerShdw blurRad="25400" algn="tl" rotWithShape="0">
                    <a:srgbClr val="000000">
                      <a:alpha val="43000"/>
                    </a:srgbClr>
                  </a:outerShdw>
                </a:effectLst>
              </a:rPr>
              <a:t>Kidd EA et al, </a:t>
            </a:r>
            <a:r>
              <a:rPr lang="en-US" sz="1000" spc="150" dirty="0" err="1">
                <a:ln w="11430"/>
                <a:solidFill>
                  <a:srgbClr val="000000"/>
                </a:solidFill>
                <a:effectLst>
                  <a:outerShdw blurRad="25400" algn="tl" rotWithShape="0">
                    <a:srgbClr val="000000">
                      <a:alpha val="43000"/>
                    </a:srgbClr>
                  </a:outerShdw>
                </a:effectLst>
              </a:rPr>
              <a:t>Int</a:t>
            </a:r>
            <a:r>
              <a:rPr lang="en-US" sz="1000" spc="150" dirty="0">
                <a:ln w="11430"/>
                <a:solidFill>
                  <a:srgbClr val="000000"/>
                </a:solidFill>
                <a:effectLst>
                  <a:outerShdw blurRad="25400" algn="tl" rotWithShape="0">
                    <a:srgbClr val="000000">
                      <a:alpha val="43000"/>
                    </a:srgbClr>
                  </a:outerShdw>
                </a:effectLst>
              </a:rPr>
              <a:t> J </a:t>
            </a:r>
            <a:r>
              <a:rPr lang="en-US" sz="1000" spc="150" dirty="0" err="1">
                <a:ln w="11430"/>
                <a:solidFill>
                  <a:srgbClr val="000000"/>
                </a:solidFill>
                <a:effectLst>
                  <a:outerShdw blurRad="25400" algn="tl" rotWithShape="0">
                    <a:srgbClr val="000000">
                      <a:alpha val="43000"/>
                    </a:srgbClr>
                  </a:outerShdw>
                </a:effectLst>
              </a:rPr>
              <a:t>Radiat</a:t>
            </a:r>
            <a:r>
              <a:rPr lang="en-US" sz="1000" spc="150" dirty="0">
                <a:ln w="11430"/>
                <a:solidFill>
                  <a:srgbClr val="000000"/>
                </a:solidFill>
                <a:effectLst>
                  <a:outerShdw blurRad="25400" algn="tl" rotWithShape="0">
                    <a:srgbClr val="000000">
                      <a:alpha val="43000"/>
                    </a:srgbClr>
                  </a:outerShdw>
                </a:effectLst>
              </a:rPr>
              <a:t> </a:t>
            </a:r>
            <a:r>
              <a:rPr lang="en-US" sz="1000" spc="150" dirty="0" err="1">
                <a:ln w="11430"/>
                <a:solidFill>
                  <a:srgbClr val="000000"/>
                </a:solidFill>
                <a:effectLst>
                  <a:outerShdw blurRad="25400" algn="tl" rotWithShape="0">
                    <a:srgbClr val="000000">
                      <a:alpha val="43000"/>
                    </a:srgbClr>
                  </a:outerShdw>
                </a:effectLst>
              </a:rPr>
              <a:t>Oncol</a:t>
            </a:r>
            <a:r>
              <a:rPr lang="en-US" sz="1000" spc="150" dirty="0">
                <a:ln w="11430"/>
                <a:solidFill>
                  <a:srgbClr val="000000"/>
                </a:solidFill>
                <a:effectLst>
                  <a:outerShdw blurRad="25400" algn="tl" rotWithShape="0">
                    <a:srgbClr val="000000">
                      <a:alpha val="43000"/>
                    </a:srgbClr>
                  </a:outerShdw>
                </a:effectLst>
              </a:rPr>
              <a:t> </a:t>
            </a:r>
            <a:r>
              <a:rPr lang="en-US" sz="1000" spc="150" dirty="0" err="1">
                <a:ln w="11430"/>
                <a:solidFill>
                  <a:srgbClr val="000000"/>
                </a:solidFill>
                <a:effectLst>
                  <a:outerShdw blurRad="25400" algn="tl" rotWithShape="0">
                    <a:srgbClr val="000000">
                      <a:alpha val="43000"/>
                    </a:srgbClr>
                  </a:outerShdw>
                </a:effectLst>
              </a:rPr>
              <a:t>Biol</a:t>
            </a:r>
            <a:r>
              <a:rPr lang="en-US" sz="1000" spc="150" dirty="0">
                <a:ln w="11430"/>
                <a:solidFill>
                  <a:srgbClr val="000000"/>
                </a:solidFill>
                <a:effectLst>
                  <a:outerShdw blurRad="25400" algn="tl" rotWithShape="0">
                    <a:srgbClr val="000000">
                      <a:alpha val="43000"/>
                    </a:srgbClr>
                  </a:outerShdw>
                </a:effectLst>
              </a:rPr>
              <a:t> </a:t>
            </a:r>
            <a:r>
              <a:rPr lang="en-US" sz="1000" spc="150" dirty="0" err="1">
                <a:ln w="11430"/>
                <a:solidFill>
                  <a:srgbClr val="000000"/>
                </a:solidFill>
                <a:effectLst>
                  <a:outerShdw blurRad="25400" algn="tl" rotWithShape="0">
                    <a:srgbClr val="000000">
                      <a:alpha val="43000"/>
                    </a:srgbClr>
                  </a:outerShdw>
                </a:effectLst>
              </a:rPr>
              <a:t>Phys</a:t>
            </a:r>
            <a:r>
              <a:rPr lang="en-US" sz="1000" spc="150" dirty="0">
                <a:ln w="11430"/>
                <a:solidFill>
                  <a:srgbClr val="000000"/>
                </a:solidFill>
                <a:effectLst>
                  <a:outerShdw blurRad="25400" algn="tl" rotWithShape="0">
                    <a:srgbClr val="000000">
                      <a:alpha val="43000"/>
                    </a:srgbClr>
                  </a:outerShdw>
                </a:effectLst>
              </a:rPr>
              <a:t> 77: 1085-1091,2010. </a:t>
            </a:r>
            <a:r>
              <a:rPr lang="en-US" sz="1000" spc="150" dirty="0" err="1">
                <a:ln w="11430"/>
                <a:solidFill>
                  <a:srgbClr val="000000"/>
                </a:solidFill>
                <a:effectLst>
                  <a:outerShdw blurRad="25400" algn="tl" rotWithShape="0">
                    <a:srgbClr val="000000">
                      <a:alpha val="43000"/>
                    </a:srgbClr>
                  </a:outerShdw>
                </a:effectLst>
              </a:rPr>
              <a:t>Hasselle</a:t>
            </a:r>
            <a:r>
              <a:rPr lang="en-US" sz="1000" spc="150" dirty="0">
                <a:ln w="11430"/>
                <a:solidFill>
                  <a:srgbClr val="000000"/>
                </a:solidFill>
                <a:effectLst>
                  <a:outerShdw blurRad="25400" algn="tl" rotWithShape="0">
                    <a:srgbClr val="000000">
                      <a:alpha val="43000"/>
                    </a:srgbClr>
                  </a:outerShdw>
                </a:effectLst>
              </a:rPr>
              <a:t> MD et al, </a:t>
            </a:r>
            <a:r>
              <a:rPr lang="en-US" sz="1000" spc="150" dirty="0" err="1">
                <a:ln w="11430"/>
                <a:solidFill>
                  <a:srgbClr val="000000"/>
                </a:solidFill>
                <a:effectLst>
                  <a:outerShdw blurRad="25400" algn="tl" rotWithShape="0">
                    <a:srgbClr val="000000">
                      <a:alpha val="43000"/>
                    </a:srgbClr>
                  </a:outerShdw>
                </a:effectLst>
              </a:rPr>
              <a:t>Int</a:t>
            </a:r>
            <a:r>
              <a:rPr lang="en-US" sz="1000" spc="150" dirty="0">
                <a:ln w="11430"/>
                <a:solidFill>
                  <a:srgbClr val="000000"/>
                </a:solidFill>
                <a:effectLst>
                  <a:outerShdw blurRad="25400" algn="tl" rotWithShape="0">
                    <a:srgbClr val="000000">
                      <a:alpha val="43000"/>
                    </a:srgbClr>
                  </a:outerShdw>
                </a:effectLst>
              </a:rPr>
              <a:t> J </a:t>
            </a:r>
            <a:r>
              <a:rPr lang="en-US" sz="1000" spc="150" dirty="0" err="1">
                <a:ln w="11430"/>
                <a:solidFill>
                  <a:srgbClr val="000000"/>
                </a:solidFill>
                <a:effectLst>
                  <a:outerShdw blurRad="25400" algn="tl" rotWithShape="0">
                    <a:srgbClr val="000000">
                      <a:alpha val="43000"/>
                    </a:srgbClr>
                  </a:outerShdw>
                </a:effectLst>
              </a:rPr>
              <a:t>Radiat</a:t>
            </a:r>
            <a:r>
              <a:rPr lang="en-US" sz="1000" spc="150" dirty="0">
                <a:ln w="11430"/>
                <a:solidFill>
                  <a:srgbClr val="000000"/>
                </a:solidFill>
                <a:effectLst>
                  <a:outerShdw blurRad="25400" algn="tl" rotWithShape="0">
                    <a:srgbClr val="000000">
                      <a:alpha val="43000"/>
                    </a:srgbClr>
                  </a:outerShdw>
                </a:effectLst>
              </a:rPr>
              <a:t> </a:t>
            </a:r>
            <a:r>
              <a:rPr lang="en-US" sz="1000" spc="150" dirty="0" err="1">
                <a:ln w="11430"/>
                <a:solidFill>
                  <a:srgbClr val="000000"/>
                </a:solidFill>
                <a:effectLst>
                  <a:outerShdw blurRad="25400" algn="tl" rotWithShape="0">
                    <a:srgbClr val="000000">
                      <a:alpha val="43000"/>
                    </a:srgbClr>
                  </a:outerShdw>
                </a:effectLst>
              </a:rPr>
              <a:t>Oncol</a:t>
            </a:r>
            <a:r>
              <a:rPr lang="en-US" sz="1000" spc="150" dirty="0">
                <a:ln w="11430"/>
                <a:solidFill>
                  <a:srgbClr val="000000"/>
                </a:solidFill>
                <a:effectLst>
                  <a:outerShdw blurRad="25400" algn="tl" rotWithShape="0">
                    <a:srgbClr val="000000">
                      <a:alpha val="43000"/>
                    </a:srgbClr>
                  </a:outerShdw>
                </a:effectLst>
              </a:rPr>
              <a:t> </a:t>
            </a:r>
            <a:r>
              <a:rPr lang="en-US" sz="1000" spc="150" dirty="0" err="1">
                <a:ln w="11430"/>
                <a:solidFill>
                  <a:srgbClr val="000000"/>
                </a:solidFill>
                <a:effectLst>
                  <a:outerShdw blurRad="25400" algn="tl" rotWithShape="0">
                    <a:srgbClr val="000000">
                      <a:alpha val="43000"/>
                    </a:srgbClr>
                  </a:outerShdw>
                </a:effectLst>
              </a:rPr>
              <a:t>Biol</a:t>
            </a:r>
            <a:r>
              <a:rPr lang="en-US" sz="1000" spc="150" dirty="0">
                <a:ln w="11430"/>
                <a:solidFill>
                  <a:srgbClr val="000000"/>
                </a:solidFill>
                <a:effectLst>
                  <a:outerShdw blurRad="25400" algn="tl" rotWithShape="0">
                    <a:srgbClr val="000000">
                      <a:alpha val="43000"/>
                    </a:srgbClr>
                  </a:outerShdw>
                </a:effectLst>
              </a:rPr>
              <a:t> </a:t>
            </a:r>
            <a:r>
              <a:rPr lang="en-US" sz="1000" spc="150" dirty="0" err="1">
                <a:ln w="11430"/>
                <a:solidFill>
                  <a:srgbClr val="000000"/>
                </a:solidFill>
                <a:effectLst>
                  <a:outerShdw blurRad="25400" algn="tl" rotWithShape="0">
                    <a:srgbClr val="000000">
                      <a:alpha val="43000"/>
                    </a:srgbClr>
                  </a:outerShdw>
                </a:effectLst>
              </a:rPr>
              <a:t>Phys</a:t>
            </a:r>
            <a:r>
              <a:rPr lang="en-US" sz="1000" spc="150" dirty="0">
                <a:ln w="11430"/>
                <a:solidFill>
                  <a:srgbClr val="000000"/>
                </a:solidFill>
                <a:effectLst>
                  <a:outerShdw blurRad="25400" algn="tl" rotWithShape="0">
                    <a:srgbClr val="000000">
                      <a:alpha val="43000"/>
                    </a:srgbClr>
                  </a:outerShdw>
                </a:effectLst>
              </a:rPr>
              <a:t> 80:1436-1445,2011</a:t>
            </a:r>
            <a:endParaRPr lang="en-US" sz="2400" spc="150" dirty="0">
              <a:ln w="11430"/>
              <a:solidFill>
                <a:srgbClr val="000000"/>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864501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descr="lioudaki"/>
          <p:cNvPicPr>
            <a:picLocks noChangeAspect="1" noChangeArrowheads="1"/>
          </p:cNvPicPr>
          <p:nvPr/>
        </p:nvPicPr>
        <p:blipFill>
          <a:blip r:embed="rId2" cstate="print"/>
          <a:srcRect/>
          <a:stretch>
            <a:fillRect/>
          </a:stretch>
        </p:blipFill>
        <p:spPr bwMode="auto">
          <a:xfrm>
            <a:off x="2279651" y="908051"/>
            <a:ext cx="7834313" cy="4906963"/>
          </a:xfrm>
          <a:prstGeom prst="rect">
            <a:avLst/>
          </a:prstGeom>
          <a:noFill/>
          <a:ln w="9525">
            <a:noFill/>
            <a:miter lim="800000"/>
            <a:headEnd/>
            <a:tailEnd/>
          </a:ln>
        </p:spPr>
      </p:pic>
    </p:spTree>
    <p:extLst>
      <p:ext uri="{BB962C8B-B14F-4D97-AF65-F5344CB8AC3E}">
        <p14:creationId xmlns:p14="http://schemas.microsoft.com/office/powerpoint/2010/main" val="944272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40238C55-C81E-438A-A1F4-95B3E44943F3}"/>
              </a:ext>
            </a:extLst>
          </p:cNvPr>
          <p:cNvSpPr>
            <a:spLocks noGrp="1"/>
          </p:cNvSpPr>
          <p:nvPr>
            <p:ph idx="1"/>
          </p:nvPr>
        </p:nvSpPr>
        <p:spPr>
          <a:xfrm>
            <a:off x="2319867" y="1574800"/>
            <a:ext cx="7738534" cy="2048933"/>
          </a:xfrm>
        </p:spPr>
        <p:txBody>
          <a:bodyPr/>
          <a:lstStyle/>
          <a:p>
            <a:r>
              <a:rPr lang="el-GR" b="1" dirty="0"/>
              <a:t>Τεστ Παπανικολάου</a:t>
            </a:r>
            <a:r>
              <a:rPr lang="el-GR" dirty="0"/>
              <a:t>:. Σε πολλές περιπτώσεις το τεστ μπορεί να ανιχνεύσει προκαρκινικές αλλοιώσεις.</a:t>
            </a:r>
          </a:p>
          <a:p>
            <a:r>
              <a:rPr lang="el-GR" dirty="0"/>
              <a:t> Υπάρχουν 3 ειδών αυξανόμενης σοβαρότητας αλλοιώσεις, CIN I, CIN II και CIN III</a:t>
            </a:r>
          </a:p>
        </p:txBody>
      </p:sp>
      <p:sp>
        <p:nvSpPr>
          <p:cNvPr id="3" name="Τίτλος 2">
            <a:extLst>
              <a:ext uri="{FF2B5EF4-FFF2-40B4-BE49-F238E27FC236}">
                <a16:creationId xmlns:a16="http://schemas.microsoft.com/office/drawing/2014/main" id="{0505A0DD-AF96-44C7-9097-ED151A7F73D4}"/>
              </a:ext>
            </a:extLst>
          </p:cNvPr>
          <p:cNvSpPr>
            <a:spLocks noGrp="1"/>
          </p:cNvSpPr>
          <p:nvPr>
            <p:ph type="title"/>
          </p:nvPr>
        </p:nvSpPr>
        <p:spPr/>
        <p:txBody>
          <a:bodyPr/>
          <a:lstStyle/>
          <a:p>
            <a:r>
              <a:rPr lang="el-GR" dirty="0"/>
              <a:t>Προσοχή </a:t>
            </a:r>
          </a:p>
        </p:txBody>
      </p:sp>
    </p:spTree>
    <p:extLst>
      <p:ext uri="{BB962C8B-B14F-4D97-AF65-F5344CB8AC3E}">
        <p14:creationId xmlns:p14="http://schemas.microsoft.com/office/powerpoint/2010/main" val="2267110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4" descr="lioudakiboost"/>
          <p:cNvPicPr>
            <a:picLocks noChangeAspect="1" noChangeArrowheads="1"/>
          </p:cNvPicPr>
          <p:nvPr/>
        </p:nvPicPr>
        <p:blipFill>
          <a:blip r:embed="rId2" cstate="print"/>
          <a:srcRect/>
          <a:stretch>
            <a:fillRect/>
          </a:stretch>
        </p:blipFill>
        <p:spPr bwMode="auto">
          <a:xfrm>
            <a:off x="1847851" y="620713"/>
            <a:ext cx="8507413" cy="5294312"/>
          </a:xfrm>
          <a:prstGeom prst="rect">
            <a:avLst/>
          </a:prstGeom>
          <a:noFill/>
          <a:ln w="9525">
            <a:noFill/>
            <a:miter lim="800000"/>
            <a:headEnd/>
            <a:tailEnd/>
          </a:ln>
        </p:spPr>
      </p:pic>
      <p:pic>
        <p:nvPicPr>
          <p:cNvPr id="3" name="Picture 2" descr="J:\imrtersi\New-Modalities-Radiation-Oncology-2007_Σελίδα_037.jpg"/>
          <p:cNvPicPr>
            <a:picLocks noChangeAspect="1" noChangeArrowheads="1"/>
          </p:cNvPicPr>
          <p:nvPr/>
        </p:nvPicPr>
        <p:blipFill>
          <a:blip r:embed="rId3" cstate="print"/>
          <a:srcRect/>
          <a:stretch>
            <a:fillRect/>
          </a:stretch>
        </p:blipFill>
        <p:spPr bwMode="auto">
          <a:xfrm>
            <a:off x="1659837" y="0"/>
            <a:ext cx="8872326" cy="6858000"/>
          </a:xfrm>
          <a:prstGeom prst="rect">
            <a:avLst/>
          </a:prstGeom>
          <a:noFill/>
        </p:spPr>
      </p:pic>
    </p:spTree>
    <p:extLst>
      <p:ext uri="{BB962C8B-B14F-4D97-AF65-F5344CB8AC3E}">
        <p14:creationId xmlns:p14="http://schemas.microsoft.com/office/powerpoint/2010/main" val="1277173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9158" b="89560" l="4808" r="96154">
                        <a14:foregroundMark x1="18132" y1="27656" x2="87775" y2="27106"/>
                        <a14:foregroundMark x1="3434" y1="28022" x2="4670" y2="88278"/>
                        <a14:foregroundMark x1="6181" y1="88095" x2="92995" y2="87363"/>
                        <a14:foregroundMark x1="85577" y1="46703" x2="95604" y2="45788"/>
                        <a14:foregroundMark x1="95055" y1="47802" x2="95330" y2="63919"/>
                      </a14:backgroundRemoval>
                    </a14:imgEffect>
                  </a14:imgLayer>
                </a14:imgProps>
              </a:ext>
            </a:extLst>
          </a:blip>
          <a:stretch>
            <a:fillRect/>
          </a:stretch>
        </p:blipFill>
        <p:spPr>
          <a:xfrm>
            <a:off x="1999129" y="0"/>
            <a:ext cx="8668871" cy="6858000"/>
          </a:xfrm>
          <a:prstGeom prst="rect">
            <a:avLst/>
          </a:prstGeom>
        </p:spPr>
      </p:pic>
      <p:sp>
        <p:nvSpPr>
          <p:cNvPr id="3" name="Title 2"/>
          <p:cNvSpPr>
            <a:spLocks noGrp="1"/>
          </p:cNvSpPr>
          <p:nvPr>
            <p:ph type="title" idx="4294967295"/>
          </p:nvPr>
        </p:nvSpPr>
        <p:spPr>
          <a:xfrm>
            <a:off x="2850776" y="274638"/>
            <a:ext cx="6902824" cy="1143000"/>
          </a:xfrm>
        </p:spPr>
        <p:txBody>
          <a:bodyPr/>
          <a:lstStyle/>
          <a:p>
            <a:r>
              <a:rPr lang="en-US" b="1" dirty="0"/>
              <a:t>3D CRT </a:t>
            </a:r>
            <a:r>
              <a:rPr lang="en-US" b="1" dirty="0" err="1"/>
              <a:t>vs</a:t>
            </a:r>
            <a:r>
              <a:rPr lang="en-US" b="1" dirty="0"/>
              <a:t>  IMRT</a:t>
            </a:r>
          </a:p>
        </p:txBody>
      </p:sp>
    </p:spTree>
    <p:extLst>
      <p:ext uri="{BB962C8B-B14F-4D97-AF65-F5344CB8AC3E}">
        <p14:creationId xmlns:p14="http://schemas.microsoft.com/office/powerpoint/2010/main" val="1493107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6146" name="Picture 2" descr="J:\imrtersi\New-Modalities-Radiation-Oncology-2007_Σελίδα_041.jpg"/>
          <p:cNvPicPr>
            <a:picLocks noChangeAspect="1" noChangeArrowheads="1"/>
          </p:cNvPicPr>
          <p:nvPr/>
        </p:nvPicPr>
        <p:blipFill>
          <a:blip r:embed="rId2" cstate="print"/>
          <a:srcRect/>
          <a:stretch>
            <a:fillRect/>
          </a:stretch>
        </p:blipFill>
        <p:spPr bwMode="auto">
          <a:xfrm>
            <a:off x="1659837" y="0"/>
            <a:ext cx="8872326" cy="6858000"/>
          </a:xfrm>
          <a:prstGeom prst="rect">
            <a:avLst/>
          </a:prstGeom>
          <a:noFill/>
        </p:spPr>
      </p:pic>
    </p:spTree>
    <p:extLst>
      <p:ext uri="{BB962C8B-B14F-4D97-AF65-F5344CB8AC3E}">
        <p14:creationId xmlns:p14="http://schemas.microsoft.com/office/powerpoint/2010/main" val="4110189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7720" y1="36813" x2="71016" y2="37912"/>
                        <a14:backgroundMark x1="17720" y1="34066" x2="75687" y2="33516"/>
                      </a14:backgroundRemoval>
                    </a14:imgEffect>
                  </a14:imgLayer>
                </a14:imgProps>
              </a:ext>
            </a:extLst>
          </a:blip>
          <a:stretch>
            <a:fillRect/>
          </a:stretch>
        </p:blipFill>
        <p:spPr>
          <a:xfrm>
            <a:off x="1762893" y="1417638"/>
            <a:ext cx="9144000" cy="6858000"/>
          </a:xfrm>
          <a:prstGeom prst="rect">
            <a:avLst/>
          </a:prstGeom>
        </p:spPr>
      </p:pic>
      <p:sp>
        <p:nvSpPr>
          <p:cNvPr id="3" name="Title 2"/>
          <p:cNvSpPr>
            <a:spLocks noGrp="1"/>
          </p:cNvSpPr>
          <p:nvPr>
            <p:ph type="title"/>
          </p:nvPr>
        </p:nvSpPr>
        <p:spPr>
          <a:xfrm>
            <a:off x="3182472" y="182563"/>
            <a:ext cx="6875929" cy="1171109"/>
          </a:xfrm>
        </p:spPr>
        <p:txBody>
          <a:bodyPr>
            <a:normAutofit fontScale="90000"/>
          </a:bodyPr>
          <a:lstStyle/>
          <a:p>
            <a:r>
              <a:rPr lang="en-US" dirty="0"/>
              <a:t>  </a:t>
            </a:r>
            <a:r>
              <a:rPr lang="en-US" b="1" dirty="0" err="1"/>
              <a:t>Dosimetric</a:t>
            </a:r>
            <a:r>
              <a:rPr lang="en-US" b="1" dirty="0"/>
              <a:t> Comparisons (DVHs)</a:t>
            </a:r>
            <a:br>
              <a:rPr lang="el-GR" b="1" dirty="0"/>
            </a:br>
            <a:r>
              <a:rPr lang="el-GR" b="1" dirty="0"/>
              <a:t> </a:t>
            </a:r>
            <a:r>
              <a:rPr lang="en-US" b="1" dirty="0"/>
              <a:t>Conventional 3D CRT  </a:t>
            </a:r>
            <a:r>
              <a:rPr lang="en-US" b="1" dirty="0" err="1"/>
              <a:t>vs</a:t>
            </a:r>
            <a:r>
              <a:rPr lang="en-US" b="1" dirty="0"/>
              <a:t>  IMRT</a:t>
            </a:r>
            <a:endParaRPr lang="en-US" dirty="0"/>
          </a:p>
        </p:txBody>
      </p:sp>
      <p:sp>
        <p:nvSpPr>
          <p:cNvPr id="5" name="Content Placeholder 4"/>
          <p:cNvSpPr>
            <a:spLocks noGrp="1"/>
          </p:cNvSpPr>
          <p:nvPr>
            <p:ph idx="1"/>
          </p:nvPr>
        </p:nvSpPr>
        <p:spPr>
          <a:xfrm>
            <a:off x="1981200" y="1600200"/>
            <a:ext cx="8229600" cy="5257800"/>
          </a:xfrm>
        </p:spPr>
        <p:txBody>
          <a:bodyPr>
            <a:normAutofit fontScale="92500" lnSpcReduction="20000"/>
          </a:bodyPr>
          <a:lstStyle/>
          <a:p>
            <a:r>
              <a:rPr lang="el-GR" sz="2400" dirty="0"/>
              <a:t>Βιβλιογραφία όπως </a:t>
            </a:r>
            <a:r>
              <a:rPr lang="en-US" sz="2400" dirty="0" err="1"/>
              <a:t>Selvaraj</a:t>
            </a:r>
            <a:r>
              <a:rPr lang="en-US" sz="2400" dirty="0"/>
              <a:t> et al</a:t>
            </a:r>
            <a:r>
              <a:rPr lang="el-GR" sz="2400" dirty="0"/>
              <a:t>, </a:t>
            </a:r>
            <a:r>
              <a:rPr lang="en-US" sz="2400" dirty="0"/>
              <a:t>Heron et al </a:t>
            </a:r>
            <a:r>
              <a:rPr lang="el-GR" sz="2400" dirty="0"/>
              <a:t>σύγκριναν </a:t>
            </a:r>
            <a:r>
              <a:rPr lang="en-US" sz="2400" dirty="0"/>
              <a:t>7 Field IMRT</a:t>
            </a:r>
            <a:r>
              <a:rPr lang="el-GR" sz="2400" dirty="0"/>
              <a:t> με </a:t>
            </a:r>
            <a:r>
              <a:rPr lang="en-US" sz="2400" dirty="0"/>
              <a:t> 3D CRT Plans.</a:t>
            </a:r>
            <a:r>
              <a:rPr lang="el-GR" sz="2400" dirty="0"/>
              <a:t> </a:t>
            </a:r>
            <a:endParaRPr lang="en-US" sz="2400" dirty="0"/>
          </a:p>
          <a:p>
            <a:r>
              <a:rPr lang="el-GR" sz="2400" u="sng" dirty="0"/>
              <a:t>Στόχος των μελετών</a:t>
            </a:r>
            <a:r>
              <a:rPr lang="en-US" sz="2400" u="sng" dirty="0"/>
              <a:t>:</a:t>
            </a:r>
            <a:r>
              <a:rPr lang="el-GR" sz="2400" u="sng" dirty="0"/>
              <a:t>  σύγκριση των </a:t>
            </a:r>
            <a:r>
              <a:rPr lang="en-US" sz="2400" u="sng" dirty="0"/>
              <a:t>DVH </a:t>
            </a:r>
            <a:r>
              <a:rPr lang="el-GR" sz="2400" u="sng" dirty="0"/>
              <a:t>και να προσδιοριστεί η συνέπεια των δύο αυτών τεχικών σε </a:t>
            </a:r>
            <a:r>
              <a:rPr lang="en-US" sz="2400" u="sng" dirty="0"/>
              <a:t>acute and long term toxicity </a:t>
            </a:r>
            <a:r>
              <a:rPr lang="el-GR" sz="2400" u="sng" dirty="0"/>
              <a:t>της ακτινοθεραπευτικής δόσης στον </a:t>
            </a:r>
            <a:r>
              <a:rPr lang="en-US" sz="2400" u="sng" dirty="0"/>
              <a:t>Target- </a:t>
            </a:r>
            <a:r>
              <a:rPr lang="el-GR" sz="2400" u="sng" dirty="0"/>
              <a:t>στόχο θεραπείας και στους </a:t>
            </a:r>
            <a:r>
              <a:rPr lang="en-US" sz="2400" u="sng" dirty="0" err="1"/>
              <a:t>Nontarget</a:t>
            </a:r>
            <a:r>
              <a:rPr lang="en-US" sz="2400" u="sng" dirty="0"/>
              <a:t>-critical organs.</a:t>
            </a:r>
          </a:p>
          <a:p>
            <a:endParaRPr lang="en-US" sz="2400" dirty="0"/>
          </a:p>
          <a:p>
            <a:endParaRPr lang="en-US" sz="2400" dirty="0"/>
          </a:p>
          <a:p>
            <a:endParaRPr lang="en-US" sz="2400" dirty="0"/>
          </a:p>
          <a:p>
            <a:endParaRPr lang="en-US" sz="2400" dirty="0"/>
          </a:p>
          <a:p>
            <a:endParaRPr lang="en-US" sz="2400" dirty="0"/>
          </a:p>
          <a:p>
            <a:r>
              <a:rPr lang="en-US" sz="2400" dirty="0">
                <a:highlight>
                  <a:srgbClr val="FFFF00"/>
                </a:highlight>
              </a:rPr>
              <a:t>IMRT </a:t>
            </a:r>
            <a:r>
              <a:rPr lang="el-GR" sz="2400" dirty="0">
                <a:highlight>
                  <a:srgbClr val="FFFF00"/>
                </a:highlight>
              </a:rPr>
              <a:t>τεχνική πλεονεκτεί- σημαντική μείωση στους γειτνιακούς υγιούς ιστούς- μειώση των </a:t>
            </a:r>
            <a:r>
              <a:rPr lang="en-US" sz="2400" dirty="0">
                <a:highlight>
                  <a:srgbClr val="FFFF00"/>
                </a:highlight>
              </a:rPr>
              <a:t>acute and late treatment related toxicity.</a:t>
            </a:r>
          </a:p>
          <a:p>
            <a:endParaRPr lang="en-US" sz="2400" dirty="0">
              <a:highlight>
                <a:srgbClr val="FFFF00"/>
              </a:highlight>
            </a:endParaRP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860806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8974" b="89927" l="2198" r="97390"/>
                    </a14:imgEffect>
                  </a14:imgLayer>
                </a14:imgProps>
              </a:ext>
            </a:extLst>
          </a:blip>
          <a:stretch>
            <a:fillRect/>
          </a:stretch>
        </p:blipFill>
        <p:spPr>
          <a:xfrm>
            <a:off x="1524001" y="-376518"/>
            <a:ext cx="9206753" cy="6929718"/>
          </a:xfrm>
          <a:prstGeom prst="rect">
            <a:avLst/>
          </a:prstGeom>
        </p:spPr>
      </p:pic>
      <p:sp>
        <p:nvSpPr>
          <p:cNvPr id="3" name="Title 2"/>
          <p:cNvSpPr>
            <a:spLocks noGrp="1"/>
          </p:cNvSpPr>
          <p:nvPr>
            <p:ph type="title"/>
          </p:nvPr>
        </p:nvSpPr>
        <p:spPr/>
        <p:txBody>
          <a:bodyPr/>
          <a:lstStyle/>
          <a:p>
            <a:r>
              <a:rPr lang="en-US" b="1" dirty="0"/>
              <a:t>IMRT- WPRT  Clinical Results</a:t>
            </a:r>
          </a:p>
        </p:txBody>
      </p:sp>
      <p:sp>
        <p:nvSpPr>
          <p:cNvPr id="6" name="Content Placeholder 5"/>
          <p:cNvSpPr>
            <a:spLocks noGrp="1"/>
          </p:cNvSpPr>
          <p:nvPr>
            <p:ph idx="1"/>
          </p:nvPr>
        </p:nvSpPr>
        <p:spPr>
          <a:xfrm>
            <a:off x="1674882" y="2877671"/>
            <a:ext cx="8535919" cy="3496235"/>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sz="2200" b="1" dirty="0">
                <a:solidFill>
                  <a:srgbClr val="FF0000"/>
                </a:solidFill>
              </a:rPr>
              <a:t>IMRT-WPRT is a promising approach in </a:t>
            </a:r>
            <a:r>
              <a:rPr lang="en-US" sz="2200" b="1" dirty="0" err="1">
                <a:solidFill>
                  <a:srgbClr val="FF0000"/>
                </a:solidFill>
              </a:rPr>
              <a:t>Gyno</a:t>
            </a:r>
            <a:r>
              <a:rPr lang="en-US" sz="2200" b="1" dirty="0">
                <a:solidFill>
                  <a:srgbClr val="FF0000"/>
                </a:solidFill>
              </a:rPr>
              <a:t> patients. IMRT planning resulted in excellent PTV coverage, with considerable sparing of normal tissues.</a:t>
            </a:r>
          </a:p>
        </p:txBody>
      </p:sp>
    </p:spTree>
    <p:extLst>
      <p:ext uri="{BB962C8B-B14F-4D97-AF65-F5344CB8AC3E}">
        <p14:creationId xmlns:p14="http://schemas.microsoft.com/office/powerpoint/2010/main" val="2892728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1825752" y="457200"/>
            <a:ext cx="8686800" cy="595536"/>
          </a:xfrm>
        </p:spPr>
        <p:txBody>
          <a:bodyPr/>
          <a:lstStyle/>
          <a:p>
            <a:pPr algn="ctr" eaLnBrk="1" hangingPunct="1">
              <a:defRPr/>
            </a:pPr>
            <a:r>
              <a:rPr lang="el-GR" sz="2700" b="1" dirty="0">
                <a:solidFill>
                  <a:srgbClr val="FFFF00"/>
                </a:solidFill>
                <a:effectLst>
                  <a:outerShdw blurRad="38100" dist="38100" dir="2700000" algn="tl">
                    <a:srgbClr val="000000">
                      <a:alpha val="43137"/>
                    </a:srgbClr>
                  </a:outerShdw>
                  <a:reflection blurRad="12700" stA="48000" endA="300" endPos="55000" dir="5400000" sy="-90000" algn="bl" rotWithShape="0"/>
                </a:effectLst>
              </a:rPr>
              <a:t>ΕΠΙΠΛΟΚΕΣ ΤΗΣ ΑΚΘ</a:t>
            </a:r>
            <a:endParaRPr lang="en-US" sz="2700" b="1" dirty="0">
              <a:solidFill>
                <a:srgbClr val="FFFF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96611" name="Rectangle 3"/>
          <p:cNvSpPr>
            <a:spLocks noGrp="1" noChangeArrowheads="1"/>
          </p:cNvSpPr>
          <p:nvPr>
            <p:ph type="body" sz="half" idx="4294967295"/>
          </p:nvPr>
        </p:nvSpPr>
        <p:spPr>
          <a:xfrm>
            <a:off x="1979613" y="1598614"/>
            <a:ext cx="4032250" cy="4497387"/>
          </a:xfrm>
          <a:prstGeom prst="rect">
            <a:avLst/>
          </a:prstGeom>
        </p:spPr>
        <p:txBody>
          <a:bodyPr/>
          <a:lstStyle/>
          <a:p>
            <a:pPr eaLnBrk="1" hangingPunct="1">
              <a:buFont typeface="Wingdings" pitchFamily="2" charset="2"/>
              <a:buNone/>
              <a:defRPr/>
            </a:pPr>
            <a:r>
              <a:rPr lang="el-GR" b="1" dirty="0">
                <a:solidFill>
                  <a:srgbClr val="C00000"/>
                </a:solidFill>
              </a:rPr>
              <a:t>ΟΞΕΙΕΣ</a:t>
            </a:r>
          </a:p>
          <a:p>
            <a:pPr eaLnBrk="1" hangingPunct="1">
              <a:buFont typeface="Wingdings" pitchFamily="2" charset="2"/>
              <a:buChar char="Ø"/>
              <a:defRPr/>
            </a:pPr>
            <a:r>
              <a:rPr lang="el-GR" sz="2400" dirty="0"/>
              <a:t>Πυρετός</a:t>
            </a:r>
          </a:p>
          <a:p>
            <a:pPr eaLnBrk="1" hangingPunct="1">
              <a:buFont typeface="Wingdings" pitchFamily="2" charset="2"/>
              <a:buChar char="Ø"/>
              <a:defRPr/>
            </a:pPr>
            <a:r>
              <a:rPr lang="el-GR" sz="2400" dirty="0"/>
              <a:t>Διάρροια</a:t>
            </a:r>
          </a:p>
          <a:p>
            <a:pPr eaLnBrk="1" hangingPunct="1">
              <a:buFont typeface="Wingdings" pitchFamily="2" charset="2"/>
              <a:buChar char="Ø"/>
              <a:defRPr/>
            </a:pPr>
            <a:r>
              <a:rPr lang="el-GR" sz="2400" dirty="0"/>
              <a:t>Σπασμός της ουροδόχου κύστεως</a:t>
            </a:r>
          </a:p>
          <a:p>
            <a:pPr eaLnBrk="1" hangingPunct="1">
              <a:buFont typeface="Wingdings" pitchFamily="2" charset="2"/>
              <a:buChar char="Ø"/>
              <a:defRPr/>
            </a:pPr>
            <a:r>
              <a:rPr lang="el-GR" sz="2400" dirty="0"/>
              <a:t>Διάτρηση</a:t>
            </a:r>
          </a:p>
        </p:txBody>
      </p:sp>
      <p:sp>
        <p:nvSpPr>
          <p:cNvPr id="196612" name="Rectangle 4"/>
          <p:cNvSpPr>
            <a:spLocks noGrp="1" noChangeArrowheads="1"/>
          </p:cNvSpPr>
          <p:nvPr>
            <p:ph type="body" sz="half" idx="4294967295"/>
          </p:nvPr>
        </p:nvSpPr>
        <p:spPr>
          <a:xfrm>
            <a:off x="6173788" y="1598614"/>
            <a:ext cx="4032250" cy="4497387"/>
          </a:xfrm>
          <a:prstGeom prst="rect">
            <a:avLst/>
          </a:prstGeom>
        </p:spPr>
        <p:txBody>
          <a:bodyPr/>
          <a:lstStyle/>
          <a:p>
            <a:pPr eaLnBrk="1" hangingPunct="1">
              <a:buFont typeface="Wingdings" pitchFamily="2" charset="2"/>
              <a:buNone/>
              <a:defRPr/>
            </a:pPr>
            <a:r>
              <a:rPr lang="el-GR" b="1" dirty="0">
                <a:solidFill>
                  <a:srgbClr val="C00000"/>
                </a:solidFill>
              </a:rPr>
              <a:t>ΧΡΟΝΙΕΣ</a:t>
            </a:r>
          </a:p>
          <a:p>
            <a:pPr eaLnBrk="1" hangingPunct="1">
              <a:buFont typeface="Wingdings" pitchFamily="2" charset="2"/>
              <a:buChar char="Ø"/>
              <a:defRPr/>
            </a:pPr>
            <a:r>
              <a:rPr lang="el-GR" sz="2400" dirty="0"/>
              <a:t>Πρωκτίτιδα</a:t>
            </a:r>
          </a:p>
          <a:p>
            <a:pPr eaLnBrk="1" hangingPunct="1">
              <a:buFont typeface="Wingdings" pitchFamily="2" charset="2"/>
              <a:buChar char="Ø"/>
              <a:defRPr/>
            </a:pPr>
            <a:r>
              <a:rPr lang="el-GR" sz="2400" dirty="0"/>
              <a:t>Κυστίτιδα</a:t>
            </a:r>
          </a:p>
          <a:p>
            <a:pPr eaLnBrk="1" hangingPunct="1">
              <a:buFont typeface="Wingdings" pitchFamily="2" charset="2"/>
              <a:buChar char="Ø"/>
              <a:defRPr/>
            </a:pPr>
            <a:r>
              <a:rPr lang="el-GR" sz="2400" dirty="0"/>
              <a:t>Συρρίγιο</a:t>
            </a:r>
          </a:p>
          <a:p>
            <a:pPr eaLnBrk="1" hangingPunct="1">
              <a:buFont typeface="Wingdings" pitchFamily="2" charset="2"/>
              <a:buChar char="Ø"/>
              <a:defRPr/>
            </a:pPr>
            <a:r>
              <a:rPr lang="el-GR" sz="2400" dirty="0"/>
              <a:t>Εντερίτιδα</a:t>
            </a:r>
            <a:endParaRPr lang="en-US" sz="2400" dirty="0"/>
          </a:p>
        </p:txBody>
      </p:sp>
    </p:spTree>
    <p:extLst>
      <p:ext uri="{BB962C8B-B14F-4D97-AF65-F5344CB8AC3E}">
        <p14:creationId xmlns:p14="http://schemas.microsoft.com/office/powerpoint/2010/main" val="720992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98901" l="2610" r="99725">
                        <a14:foregroundMark x1="3022" y1="60989" x2="89973" y2="62454"/>
                        <a14:foregroundMark x1="3159" y1="60440" x2="3297" y2="23626"/>
                        <a14:foregroundMark x1="4121" y1="24176" x2="99725" y2="26007"/>
                        <a14:backgroundMark x1="3434" y1="23626" x2="99863" y2="25092"/>
                        <a14:backgroundMark x1="27198" y1="94139" x2="75137" y2="93956"/>
                        <a14:backgroundMark x1="93132" y1="8425" x2="93407" y2="15201"/>
                      </a14:backgroundRemoval>
                    </a14:imgEffect>
                  </a14:imgLayer>
                </a14:imgProps>
              </a:ext>
            </a:extLst>
          </a:blip>
          <a:stretch>
            <a:fillRect/>
          </a:stretch>
        </p:blipFill>
        <p:spPr>
          <a:xfrm>
            <a:off x="2563905" y="699247"/>
            <a:ext cx="7655861" cy="4876801"/>
          </a:xfrm>
          <a:prstGeom prst="rect">
            <a:avLst/>
          </a:prstGeom>
        </p:spPr>
      </p:pic>
      <p:sp>
        <p:nvSpPr>
          <p:cNvPr id="3" name="Title 2"/>
          <p:cNvSpPr>
            <a:spLocks noGrp="1"/>
          </p:cNvSpPr>
          <p:nvPr>
            <p:ph type="title"/>
          </p:nvPr>
        </p:nvSpPr>
        <p:spPr/>
        <p:txBody>
          <a:bodyPr>
            <a:normAutofit/>
          </a:bodyPr>
          <a:lstStyle/>
          <a:p>
            <a:r>
              <a:rPr lang="en-US" b="1" dirty="0"/>
              <a:t>WP-IMRT  Chronic Toxicity</a:t>
            </a:r>
          </a:p>
        </p:txBody>
      </p:sp>
    </p:spTree>
    <p:extLst>
      <p:ext uri="{BB962C8B-B14F-4D97-AF65-F5344CB8AC3E}">
        <p14:creationId xmlns:p14="http://schemas.microsoft.com/office/powerpoint/2010/main" val="1426707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97CDAA-AC2A-4797-92FE-AA2A6BB2F30B}"/>
              </a:ext>
            </a:extLst>
          </p:cNvPr>
          <p:cNvSpPr>
            <a:spLocks noGrp="1"/>
          </p:cNvSpPr>
          <p:nvPr>
            <p:ph type="title"/>
          </p:nvPr>
        </p:nvSpPr>
        <p:spPr/>
        <p:txBody>
          <a:bodyPr/>
          <a:lstStyle/>
          <a:p>
            <a:r>
              <a:rPr lang="el-GR" dirty="0" err="1"/>
              <a:t>Ορθο</a:t>
            </a:r>
            <a:r>
              <a:rPr lang="el-GR" dirty="0"/>
              <a:t>-κολπικό συρίγγιο</a:t>
            </a:r>
          </a:p>
        </p:txBody>
      </p:sp>
      <p:pic>
        <p:nvPicPr>
          <p:cNvPr id="1026" name="Picture 2" descr="Ορθοκολπικό Συρίγγιο - Άμεση αντιμετώπιση με Laser">
            <a:extLst>
              <a:ext uri="{FF2B5EF4-FFF2-40B4-BE49-F238E27FC236}">
                <a16:creationId xmlns:a16="http://schemas.microsoft.com/office/drawing/2014/main" id="{ED615166-4F4B-4C61-8002-8AD67982CA7D}"/>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777947" y="1770046"/>
            <a:ext cx="6636106" cy="475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0131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noFill/>
        </p:spPr>
        <p:txBody>
          <a:bodyPr>
            <a:normAutofit/>
          </a:bodyPr>
          <a:lstStyle/>
          <a:p>
            <a:r>
              <a:rPr lang="el-GR" sz="2400" dirty="0">
                <a:latin typeface="Arial" pitchFamily="34" charset="0"/>
                <a:cs typeface="Arial" pitchFamily="34" charset="0"/>
              </a:rPr>
              <a:t>Λεμφοίδημα και καρκίνος Τραχήλου Μήτρας</a:t>
            </a:r>
          </a:p>
        </p:txBody>
      </p:sp>
      <p:sp>
        <p:nvSpPr>
          <p:cNvPr id="7" name="6 - Θέση περιεχομένου"/>
          <p:cNvSpPr>
            <a:spLocks noGrp="1"/>
          </p:cNvSpPr>
          <p:nvPr>
            <p:ph idx="1"/>
          </p:nvPr>
        </p:nvSpPr>
        <p:spPr>
          <a:noFill/>
        </p:spPr>
        <p:txBody>
          <a:bodyPr>
            <a:normAutofit fontScale="85000" lnSpcReduction="20000"/>
          </a:bodyPr>
          <a:lstStyle/>
          <a:p>
            <a:pPr>
              <a:buNone/>
            </a:pPr>
            <a:endParaRPr lang="el-GR" sz="2000" b="1" dirty="0">
              <a:latin typeface="Arial" pitchFamily="34" charset="0"/>
              <a:cs typeface="Arial" pitchFamily="34" charset="0"/>
            </a:endParaRPr>
          </a:p>
          <a:p>
            <a:pPr>
              <a:buFont typeface="Wingdings" pitchFamily="2" charset="2"/>
              <a:buChar char="§"/>
            </a:pPr>
            <a:r>
              <a:rPr lang="el-GR" sz="2000" b="1" dirty="0">
                <a:latin typeface="Arial" pitchFamily="34" charset="0"/>
                <a:cs typeface="Arial" pitchFamily="34" charset="0"/>
              </a:rPr>
              <a:t>Προεγχειρητική ΑΚΘ και ριζική υστερεκτομή </a:t>
            </a:r>
            <a:r>
              <a:rPr lang="el-GR" sz="2000" dirty="0">
                <a:latin typeface="Arial" pitchFamily="34" charset="0"/>
                <a:cs typeface="Arial" pitchFamily="34" charset="0"/>
              </a:rPr>
              <a:t>παρουσιάζει λεμφοίδημα </a:t>
            </a:r>
            <a:r>
              <a:rPr lang="el-GR" sz="2000" dirty="0">
                <a:solidFill>
                  <a:srgbClr val="FF0000"/>
                </a:solidFill>
                <a:latin typeface="Arial" pitchFamily="34" charset="0"/>
                <a:cs typeface="Arial" pitchFamily="34" charset="0"/>
              </a:rPr>
              <a:t>στο 21% των ασθενών στο 1</a:t>
            </a:r>
            <a:r>
              <a:rPr lang="el-GR" sz="2000" baseline="30000" dirty="0">
                <a:solidFill>
                  <a:srgbClr val="FF0000"/>
                </a:solidFill>
                <a:latin typeface="Arial" pitchFamily="34" charset="0"/>
                <a:cs typeface="Arial" pitchFamily="34" charset="0"/>
              </a:rPr>
              <a:t>ο</a:t>
            </a:r>
            <a:r>
              <a:rPr lang="el-GR" sz="2000" dirty="0">
                <a:solidFill>
                  <a:srgbClr val="FF0000"/>
                </a:solidFill>
                <a:latin typeface="Arial" pitchFamily="34" charset="0"/>
                <a:cs typeface="Arial" pitchFamily="34" charset="0"/>
              </a:rPr>
              <a:t> έτος.</a:t>
            </a:r>
          </a:p>
          <a:p>
            <a:pPr lvl="1">
              <a:buFont typeface="Wingdings" pitchFamily="2" charset="2"/>
              <a:buChar char="§"/>
            </a:pPr>
            <a:endParaRPr lang="el-GR" dirty="0">
              <a:latin typeface="Arial" pitchFamily="34" charset="0"/>
              <a:cs typeface="Arial" pitchFamily="34" charset="0"/>
            </a:endParaRPr>
          </a:p>
          <a:p>
            <a:pPr lvl="1">
              <a:buFont typeface="Wingdings" pitchFamily="2" charset="2"/>
              <a:buChar char="§"/>
            </a:pPr>
            <a:r>
              <a:rPr lang="el-GR" sz="2000" dirty="0">
                <a:latin typeface="Arial" pitchFamily="34" charset="0"/>
                <a:cs typeface="Arial" pitchFamily="34" charset="0"/>
              </a:rPr>
              <a:t>                                            </a:t>
            </a:r>
            <a:r>
              <a:rPr lang="el-GR" sz="2000" b="1" dirty="0">
                <a:latin typeface="Arial" pitchFamily="34" charset="0"/>
                <a:cs typeface="Arial" pitchFamily="34" charset="0"/>
              </a:rPr>
              <a:t>Μετεγχειρητική ΑΚΘ </a:t>
            </a:r>
            <a:r>
              <a:rPr lang="el-GR" sz="2000" dirty="0">
                <a:latin typeface="Arial" pitchFamily="34" charset="0"/>
                <a:cs typeface="Arial" pitchFamily="34" charset="0"/>
              </a:rPr>
              <a:t>προκαλεί </a:t>
            </a:r>
          </a:p>
          <a:p>
            <a:pPr lvl="1">
              <a:buFont typeface="Wingdings" pitchFamily="2" charset="2"/>
              <a:buChar char="§"/>
            </a:pPr>
            <a:r>
              <a:rPr lang="el-GR" sz="2000" dirty="0">
                <a:latin typeface="Arial" pitchFamily="34" charset="0"/>
                <a:cs typeface="Arial" pitchFamily="34" charset="0"/>
              </a:rPr>
              <a:t>                                       βλάβη </a:t>
            </a:r>
            <a:r>
              <a:rPr lang="el-GR" sz="2000" dirty="0">
                <a:solidFill>
                  <a:srgbClr val="FF0000"/>
                </a:solidFill>
                <a:latin typeface="Arial" pitchFamily="34" charset="0"/>
                <a:cs typeface="Arial" pitchFamily="34" charset="0"/>
              </a:rPr>
              <a:t>στο 31% και στο 49% στα 10 </a:t>
            </a:r>
          </a:p>
          <a:p>
            <a:pPr lvl="1">
              <a:buFont typeface="Wingdings" pitchFamily="2" charset="2"/>
              <a:buChar char="§"/>
            </a:pPr>
            <a:r>
              <a:rPr lang="el-GR" sz="2000" dirty="0">
                <a:latin typeface="Arial" pitchFamily="34" charset="0"/>
                <a:cs typeface="Arial" pitchFamily="34" charset="0"/>
              </a:rPr>
              <a:t>                                       χρόνια.</a:t>
            </a:r>
          </a:p>
          <a:p>
            <a:pPr lvl="1">
              <a:buFont typeface="Wingdings" pitchFamily="2" charset="2"/>
              <a:buChar char="§"/>
            </a:pPr>
            <a:endParaRPr lang="el-GR" sz="2000" dirty="0">
              <a:latin typeface="Arial" pitchFamily="34" charset="0"/>
              <a:cs typeface="Arial" pitchFamily="34" charset="0"/>
            </a:endParaRPr>
          </a:p>
          <a:p>
            <a:pPr lvl="1">
              <a:buFont typeface="Wingdings" pitchFamily="2" charset="2"/>
              <a:buChar char="§"/>
            </a:pPr>
            <a:r>
              <a:rPr lang="el-GR" sz="2000" dirty="0">
                <a:latin typeface="Arial" pitchFamily="34" charset="0"/>
                <a:cs typeface="Arial" pitchFamily="34" charset="0"/>
              </a:rPr>
              <a:t>                               </a:t>
            </a:r>
          </a:p>
          <a:p>
            <a:pPr lvl="1">
              <a:buFont typeface="Wingdings" pitchFamily="2" charset="2"/>
              <a:buChar char="§"/>
            </a:pPr>
            <a:r>
              <a:rPr lang="el-GR" sz="2000" dirty="0">
                <a:latin typeface="Arial" pitchFamily="34" charset="0"/>
                <a:cs typeface="Arial" pitchFamily="34" charset="0"/>
              </a:rPr>
              <a:t>                                             </a:t>
            </a:r>
            <a:r>
              <a:rPr lang="en-US" i="1" dirty="0">
                <a:latin typeface="Arial" pitchFamily="34" charset="0"/>
                <a:cs typeface="Arial" pitchFamily="34" charset="0"/>
              </a:rPr>
              <a:t>Brian D et al. CA: A Cancer J. Clin </a:t>
            </a:r>
          </a:p>
          <a:p>
            <a:pPr lvl="1">
              <a:buFont typeface="Wingdings" pitchFamily="2" charset="2"/>
              <a:buChar char="§"/>
            </a:pPr>
            <a:r>
              <a:rPr lang="en-US" i="1" dirty="0">
                <a:latin typeface="Arial" pitchFamily="34" charset="0"/>
                <a:cs typeface="Arial" pitchFamily="34" charset="0"/>
              </a:rPr>
              <a:t>                                                                                      2009, 59; 8-24</a:t>
            </a:r>
            <a:r>
              <a:rPr lang="el-GR" i="1" dirty="0">
                <a:latin typeface="Arial" pitchFamily="34" charset="0"/>
                <a:cs typeface="Arial" pitchFamily="34" charset="0"/>
              </a:rPr>
              <a:t>                                           </a:t>
            </a:r>
            <a:r>
              <a:rPr lang="el-GR" dirty="0">
                <a:latin typeface="Arial" pitchFamily="34" charset="0"/>
                <a:cs typeface="Arial" pitchFamily="34" charset="0"/>
              </a:rPr>
              <a:t>														</a:t>
            </a:r>
          </a:p>
        </p:txBody>
      </p:sp>
      <p:pic>
        <p:nvPicPr>
          <p:cNvPr id="18434" name="Picture 2" descr="C:\Users\Ersi\Desktop\download22[1].jpg"/>
          <p:cNvPicPr>
            <a:picLocks noChangeAspect="1" noChangeArrowheads="1"/>
          </p:cNvPicPr>
          <p:nvPr/>
        </p:nvPicPr>
        <p:blipFill>
          <a:blip r:embed="rId2" cstate="print"/>
          <a:srcRect/>
          <a:stretch>
            <a:fillRect/>
          </a:stretch>
        </p:blipFill>
        <p:spPr bwMode="auto">
          <a:xfrm>
            <a:off x="1559496" y="3677072"/>
            <a:ext cx="3240360" cy="3168352"/>
          </a:xfrm>
          <a:prstGeom prst="rect">
            <a:avLst/>
          </a:prstGeom>
          <a:noFill/>
        </p:spPr>
      </p:pic>
    </p:spTree>
    <p:extLst>
      <p:ext uri="{BB962C8B-B14F-4D97-AF65-F5344CB8AC3E}">
        <p14:creationId xmlns:p14="http://schemas.microsoft.com/office/powerpoint/2010/main" val="5296585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4469" b="93956" l="4121" r="97527">
                        <a14:foregroundMark x1="7418" y1="32051" x2="92170" y2="31502"/>
                        <a14:foregroundMark x1="6731" y1="32601" x2="6593" y2="86447"/>
                        <a14:foregroundMark x1="7280" y1="86813" x2="96978" y2="87363"/>
                        <a14:foregroundMark x1="8516" y1="88462" x2="97527" y2="89560"/>
                        <a14:backgroundMark x1="15934" y1="29121" x2="15934" y2="29121"/>
                        <a14:backgroundMark x1="18681" y1="28755" x2="18681" y2="28755"/>
                        <a14:backgroundMark x1="17033" y1="30037" x2="17033" y2="30037"/>
                        <a14:backgroundMark x1="10440" y1="89377" x2="10440" y2="89377"/>
                        <a14:backgroundMark x1="70330" y1="91758" x2="70330" y2="91758"/>
                        <a14:backgroundMark x1="66484" y1="91026" x2="66484" y2="91026"/>
                        <a14:backgroundMark x1="63462" y1="90842" x2="63462" y2="90842"/>
                        <a14:backgroundMark x1="56044" y1="90476" x2="56044" y2="90476"/>
                        <a14:backgroundMark x1="46566" y1="90293" x2="46566" y2="90293"/>
                        <a14:backgroundMark x1="41484" y1="89927" x2="41484" y2="89927"/>
                        <a14:backgroundMark x1="49038" y1="91209" x2="49038" y2="91209"/>
                        <a14:backgroundMark x1="37637" y1="90110" x2="37637" y2="90110"/>
                        <a14:backgroundMark x1="26511" y1="89377" x2="26511" y2="89377"/>
                        <a14:backgroundMark x1="21291" y1="89194" x2="21291" y2="89194"/>
                        <a14:backgroundMark x1="18956" y1="89927" x2="18956" y2="89927"/>
                        <a14:backgroundMark x1="23214" y1="90659" x2="23214" y2="90659"/>
                        <a14:backgroundMark x1="19231" y1="91026" x2="19231" y2="91026"/>
                        <a14:backgroundMark x1="14011" y1="91392" x2="14011" y2="91392"/>
                        <a14:backgroundMark x1="28984" y1="90476" x2="28984" y2="90476"/>
                        <a14:backgroundMark x1="71154" y1="90842" x2="71154" y2="90842"/>
                        <a14:backgroundMark x1="52747" y1="91209" x2="52747" y2="91209"/>
                        <a14:backgroundMark x1="61264" y1="90476" x2="61264" y2="90476"/>
                        <a14:backgroundMark x1="43407" y1="90476" x2="43407" y2="90476"/>
                        <a14:backgroundMark x1="15659" y1="90476" x2="15659" y2="90476"/>
                        <a14:backgroundMark x1="12225" y1="90476" x2="12225" y2="90476"/>
                      </a14:backgroundRemoval>
                    </a14:imgEffect>
                  </a14:imgLayer>
                </a14:imgProps>
              </a:ext>
            </a:extLst>
          </a:blip>
          <a:stretch>
            <a:fillRect/>
          </a:stretch>
        </p:blipFill>
        <p:spPr>
          <a:xfrm>
            <a:off x="1524000" y="0"/>
            <a:ext cx="9144000" cy="6858000"/>
          </a:xfrm>
          <a:prstGeom prst="rect">
            <a:avLst/>
          </a:prstGeom>
        </p:spPr>
      </p:pic>
      <p:sp>
        <p:nvSpPr>
          <p:cNvPr id="5" name="Title 4"/>
          <p:cNvSpPr>
            <a:spLocks noGrp="1"/>
          </p:cNvSpPr>
          <p:nvPr>
            <p:ph type="title" idx="4294967295"/>
          </p:nvPr>
        </p:nvSpPr>
        <p:spPr>
          <a:xfrm>
            <a:off x="3442447" y="274638"/>
            <a:ext cx="6311153" cy="1573212"/>
          </a:xfrm>
        </p:spPr>
        <p:txBody>
          <a:bodyPr/>
          <a:lstStyle/>
          <a:p>
            <a:r>
              <a:rPr lang="en-US" b="1" dirty="0"/>
              <a:t>IMRT- IGRT</a:t>
            </a:r>
          </a:p>
        </p:txBody>
      </p:sp>
    </p:spTree>
    <p:extLst>
      <p:ext uri="{BB962C8B-B14F-4D97-AF65-F5344CB8AC3E}">
        <p14:creationId xmlns:p14="http://schemas.microsoft.com/office/powerpoint/2010/main" val="2160910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30900A8-22D7-42F0-BD81-8931226A003C}"/>
              </a:ext>
            </a:extLst>
          </p:cNvPr>
          <p:cNvSpPr>
            <a:spLocks noGrp="1" noChangeArrowheads="1"/>
          </p:cNvSpPr>
          <p:nvPr>
            <p:ph type="title"/>
          </p:nvPr>
        </p:nvSpPr>
        <p:spPr>
          <a:xfrm>
            <a:off x="1774826" y="0"/>
            <a:ext cx="8569325" cy="1125538"/>
          </a:xfrm>
        </p:spPr>
        <p:txBody>
          <a:bodyPr>
            <a:normAutofit fontScale="90000"/>
          </a:bodyPr>
          <a:lstStyle/>
          <a:p>
            <a:pPr eaLnBrk="1" hangingPunct="1"/>
            <a:r>
              <a:rPr lang="el-GR" altLang="el-GR">
                <a:solidFill>
                  <a:srgbClr val="7B9899"/>
                </a:solidFill>
              </a:rPr>
              <a:t>Συμπτώματα</a:t>
            </a:r>
            <a:br>
              <a:rPr lang="el-GR" altLang="el-GR">
                <a:solidFill>
                  <a:srgbClr val="7B9899"/>
                </a:solidFill>
              </a:rPr>
            </a:br>
            <a:r>
              <a:rPr lang="el-GR" altLang="el-GR">
                <a:solidFill>
                  <a:srgbClr val="7B9899"/>
                </a:solidFill>
              </a:rPr>
              <a:t>Σχετίζονται άμεσα με το στάδιο της νόσου</a:t>
            </a:r>
            <a:endParaRPr lang="en-US" altLang="el-GR">
              <a:solidFill>
                <a:srgbClr val="7B9899"/>
              </a:solidFill>
            </a:endParaRPr>
          </a:p>
        </p:txBody>
      </p:sp>
      <p:sp>
        <p:nvSpPr>
          <p:cNvPr id="19459" name="Rectangle 3">
            <a:extLst>
              <a:ext uri="{FF2B5EF4-FFF2-40B4-BE49-F238E27FC236}">
                <a16:creationId xmlns:a16="http://schemas.microsoft.com/office/drawing/2014/main" id="{AD6F9E03-DE68-4EE0-BDB7-B74CAD0433B1}"/>
              </a:ext>
            </a:extLst>
          </p:cNvPr>
          <p:cNvSpPr>
            <a:spLocks noGrp="1" noChangeArrowheads="1"/>
          </p:cNvSpPr>
          <p:nvPr>
            <p:ph sz="quarter" idx="1"/>
          </p:nvPr>
        </p:nvSpPr>
        <p:spPr>
          <a:xfrm>
            <a:off x="1847851" y="1916113"/>
            <a:ext cx="8569325" cy="4210050"/>
          </a:xfrm>
        </p:spPr>
        <p:txBody>
          <a:bodyPr>
            <a:normAutofit lnSpcReduction="10000"/>
          </a:bodyPr>
          <a:lstStyle/>
          <a:p>
            <a:pPr eaLnBrk="1" hangingPunct="1">
              <a:lnSpc>
                <a:spcPct val="90000"/>
              </a:lnSpc>
            </a:pPr>
            <a:r>
              <a:rPr lang="el-GR" altLang="el-GR" sz="2400"/>
              <a:t>Αρχικά στάδια: ασυμπτωματική νόσος, διαγιγνώσκεται μέσω του προληπτικού κυτταρολογικού ελέγχου (</a:t>
            </a:r>
            <a:r>
              <a:rPr lang="sq-AL" altLang="el-GR" sz="2400"/>
              <a:t>pap</a:t>
            </a:r>
            <a:r>
              <a:rPr lang="el-GR" altLang="el-GR" sz="2400"/>
              <a:t> </a:t>
            </a:r>
            <a:r>
              <a:rPr lang="sq-AL" altLang="el-GR" sz="2400"/>
              <a:t>test</a:t>
            </a:r>
            <a:r>
              <a:rPr lang="el-GR" altLang="el-GR" sz="2400"/>
              <a:t>)  </a:t>
            </a:r>
          </a:p>
          <a:p>
            <a:pPr eaLnBrk="1" hangingPunct="1">
              <a:lnSpc>
                <a:spcPct val="90000"/>
              </a:lnSpc>
            </a:pPr>
            <a:endParaRPr lang="el-GR" altLang="el-GR" sz="2400"/>
          </a:p>
          <a:p>
            <a:pPr eaLnBrk="1" hangingPunct="1">
              <a:lnSpc>
                <a:spcPct val="90000"/>
              </a:lnSpc>
            </a:pPr>
            <a:r>
              <a:rPr lang="el-GR" altLang="el-GR" sz="2400"/>
              <a:t>Συνήθως: κολπική αιμορραγία, κολπικές εκκρίσεις (βλεννώδεις, πυώδεις, δύσοσμες), αιμορραγία μετά τη σεξουαλική επαφή </a:t>
            </a:r>
          </a:p>
          <a:p>
            <a:pPr eaLnBrk="1" hangingPunct="1">
              <a:lnSpc>
                <a:spcPct val="90000"/>
              </a:lnSpc>
            </a:pPr>
            <a:endParaRPr lang="el-GR" altLang="el-GR" sz="2400"/>
          </a:p>
          <a:p>
            <a:pPr eaLnBrk="1" hangingPunct="1">
              <a:lnSpc>
                <a:spcPct val="90000"/>
              </a:lnSpc>
            </a:pPr>
            <a:r>
              <a:rPr lang="el-GR" altLang="el-GR" sz="2400"/>
              <a:t>Προχωρημένη νόσος: άλγος σε πύελο, οσφύ, με αντανάκλαση στα κάτω άκρα, συμπτώματα από το έντερο (αιμορραγία από το ορθό), την ουροδόχο κύστη (αιματουρία), οιδήματα κάτω άκρων </a:t>
            </a:r>
          </a:p>
          <a:p>
            <a:pPr lvl="4" eaLnBrk="1" hangingPunct="1"/>
            <a:endParaRPr lang="en-US" altLang="el-GR" sz="2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0"/>
            <a:ext cx="8229600" cy="1600200"/>
          </a:xfrm>
        </p:spPr>
        <p:txBody>
          <a:bodyPr>
            <a:normAutofit/>
          </a:bodyPr>
          <a:lstStyle/>
          <a:p>
            <a:r>
              <a:rPr lang="en-US" b="1" dirty="0"/>
              <a:t>RTOG Contouring Guidelines for Carcinoma cervix (3DCRT/IMRT)</a:t>
            </a:r>
          </a:p>
        </p:txBody>
      </p:sp>
      <p:sp>
        <p:nvSpPr>
          <p:cNvPr id="4" name="Content Placeholder 3"/>
          <p:cNvSpPr>
            <a:spLocks noGrp="1"/>
          </p:cNvSpPr>
          <p:nvPr>
            <p:ph idx="1"/>
          </p:nvPr>
        </p:nvSpPr>
        <p:spPr>
          <a:xfrm>
            <a:off x="1981200" y="1600200"/>
            <a:ext cx="8229600" cy="4815348"/>
          </a:xfrm>
        </p:spPr>
        <p:txBody>
          <a:bodyPr>
            <a:normAutofit/>
          </a:bodyPr>
          <a:lstStyle/>
          <a:p>
            <a:r>
              <a:rPr lang="en-US" i="1" dirty="0"/>
              <a:t>CTV LN</a:t>
            </a:r>
            <a:r>
              <a:rPr lang="en-US" dirty="0"/>
              <a:t>:  </a:t>
            </a:r>
            <a:r>
              <a:rPr lang="el-GR" dirty="0"/>
              <a:t>Διηθημένους  ΛΝ-</a:t>
            </a:r>
            <a:r>
              <a:rPr lang="en-US" dirty="0"/>
              <a:t>GTV-LN</a:t>
            </a:r>
            <a:r>
              <a:rPr lang="el-GR" dirty="0"/>
              <a:t>Πυελικούς ΛΝ (κοινή λαγόνιοι, έξω λαγόνιοι, έσω λαγόνιοι, θυροειδή και προ-ιεροί ΛΝ)</a:t>
            </a:r>
          </a:p>
          <a:p>
            <a:r>
              <a:rPr lang="el-GR" dirty="0"/>
              <a:t> </a:t>
            </a:r>
            <a:r>
              <a:rPr lang="en-US" i="1" dirty="0"/>
              <a:t>CTV Primary- </a:t>
            </a:r>
            <a:r>
              <a:rPr lang="en-US" i="1" dirty="0" err="1"/>
              <a:t>Tumour</a:t>
            </a:r>
            <a:r>
              <a:rPr lang="en-US" dirty="0"/>
              <a:t>: </a:t>
            </a:r>
            <a:r>
              <a:rPr lang="el-GR" dirty="0"/>
              <a:t>Όγκο Στόχο, τράχηλος-μήτρας, σώμα της μήτρας, παραμήτρια, άνω </a:t>
            </a:r>
            <a:r>
              <a:rPr lang="en-US" dirty="0"/>
              <a:t>½</a:t>
            </a:r>
            <a:r>
              <a:rPr lang="el-GR" dirty="0"/>
              <a:t> του κόλπου και ωοθήκες</a:t>
            </a:r>
          </a:p>
          <a:p>
            <a:r>
              <a:rPr lang="el-GR" dirty="0"/>
              <a:t>Κόλπος- σε δίηθηση του άνω 1/3 του κόλπου τότε συμπεριλαμβάνουμε το άνω 2/3 του κόλπου, σε εκτεταμένη διήθηση τότε ολόκληρως ο κόλπος</a:t>
            </a:r>
            <a:endParaRPr lang="en-US" dirty="0"/>
          </a:p>
          <a:p>
            <a:pPr marL="0" indent="0">
              <a:buNone/>
            </a:pPr>
            <a:r>
              <a:rPr lang="en-US" sz="1100" dirty="0"/>
              <a:t>                                                                     Small W </a:t>
            </a:r>
            <a:r>
              <a:rPr lang="en-US" sz="1100" dirty="0" err="1"/>
              <a:t>Jr</a:t>
            </a:r>
            <a:r>
              <a:rPr lang="en-US" sz="1100" dirty="0"/>
              <a:t> et al, </a:t>
            </a:r>
            <a:r>
              <a:rPr lang="en-US" sz="1100" dirty="0" err="1"/>
              <a:t>Int</a:t>
            </a:r>
            <a:r>
              <a:rPr lang="en-US" sz="1100" dirty="0"/>
              <a:t> J </a:t>
            </a:r>
            <a:r>
              <a:rPr lang="en-US" sz="1100" dirty="0" err="1"/>
              <a:t>Radiat</a:t>
            </a:r>
            <a:r>
              <a:rPr lang="en-US" sz="1100" dirty="0"/>
              <a:t> </a:t>
            </a:r>
            <a:r>
              <a:rPr lang="en-US" sz="1100" dirty="0" err="1"/>
              <a:t>Oncol</a:t>
            </a:r>
            <a:r>
              <a:rPr lang="en-US" sz="1100" dirty="0"/>
              <a:t> </a:t>
            </a:r>
            <a:r>
              <a:rPr lang="en-US" sz="1100" dirty="0" err="1"/>
              <a:t>Biol</a:t>
            </a:r>
            <a:r>
              <a:rPr lang="en-US" sz="1100" dirty="0"/>
              <a:t> </a:t>
            </a:r>
            <a:r>
              <a:rPr lang="en-US" sz="1100" dirty="0" err="1"/>
              <a:t>Phys</a:t>
            </a:r>
            <a:r>
              <a:rPr lang="en-US" sz="1100" dirty="0"/>
              <a:t> 71:428-434,2008. Khan A A et al, </a:t>
            </a:r>
            <a:r>
              <a:rPr lang="en-US" sz="1100" dirty="0" err="1"/>
              <a:t>Int</a:t>
            </a:r>
            <a:r>
              <a:rPr lang="en-US" sz="1100" dirty="0"/>
              <a:t> J </a:t>
            </a:r>
            <a:r>
              <a:rPr lang="en-US" sz="1100" dirty="0" err="1"/>
              <a:t>Radiat</a:t>
            </a:r>
            <a:r>
              <a:rPr lang="en-US" sz="1100" dirty="0"/>
              <a:t> </a:t>
            </a:r>
            <a:r>
              <a:rPr lang="en-US" sz="1100" dirty="0" err="1"/>
              <a:t>Oncol</a:t>
            </a:r>
            <a:r>
              <a:rPr lang="en-US" sz="1100" dirty="0"/>
              <a:t> </a:t>
            </a:r>
            <a:r>
              <a:rPr lang="en-US" sz="1100" dirty="0" err="1"/>
              <a:t>Biol</a:t>
            </a:r>
            <a:r>
              <a:rPr lang="en-US" sz="1100" dirty="0"/>
              <a:t> </a:t>
            </a:r>
            <a:r>
              <a:rPr lang="en-US" sz="1100" dirty="0" err="1"/>
              <a:t>Phys</a:t>
            </a:r>
            <a:r>
              <a:rPr lang="en-US" sz="1100" dirty="0"/>
              <a:t>, 2012.</a:t>
            </a:r>
          </a:p>
          <a:p>
            <a:endParaRPr lang="el-GR" dirty="0"/>
          </a:p>
        </p:txBody>
      </p:sp>
    </p:spTree>
    <p:extLst>
      <p:ext uri="{BB962C8B-B14F-4D97-AF65-F5344CB8AC3E}">
        <p14:creationId xmlns:p14="http://schemas.microsoft.com/office/powerpoint/2010/main" val="28710407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497"/>
          <a:stretch/>
        </p:blipFill>
        <p:spPr>
          <a:xfrm>
            <a:off x="2976282" y="387350"/>
            <a:ext cx="7171018" cy="6083300"/>
          </a:xfrm>
          <a:prstGeom prst="rect">
            <a:avLst/>
          </a:prstGeom>
        </p:spPr>
      </p:pic>
    </p:spTree>
    <p:extLst>
      <p:ext uri="{BB962C8B-B14F-4D97-AF65-F5344CB8AC3E}">
        <p14:creationId xmlns:p14="http://schemas.microsoft.com/office/powerpoint/2010/main" val="361270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723"/>
          <a:stretch/>
        </p:blipFill>
        <p:spPr>
          <a:xfrm>
            <a:off x="2913529" y="381000"/>
            <a:ext cx="7233771" cy="6083300"/>
          </a:xfrm>
          <a:prstGeom prst="rect">
            <a:avLst/>
          </a:prstGeom>
        </p:spPr>
      </p:pic>
    </p:spTree>
    <p:extLst>
      <p:ext uri="{BB962C8B-B14F-4D97-AF65-F5344CB8AC3E}">
        <p14:creationId xmlns:p14="http://schemas.microsoft.com/office/powerpoint/2010/main" val="19307050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2944" b="100000" l="1411" r="97335"/>
                    </a14:imgEffect>
                    <a14:imgEffect>
                      <a14:saturation sat="33000"/>
                    </a14:imgEffect>
                  </a14:imgLayer>
                </a14:imgProps>
              </a:ext>
            </a:extLst>
          </a:blip>
          <a:stretch>
            <a:fillRect/>
          </a:stretch>
        </p:blipFill>
        <p:spPr>
          <a:xfrm>
            <a:off x="2044700" y="381000"/>
            <a:ext cx="8102600" cy="6083300"/>
          </a:xfrm>
          <a:prstGeom prst="rect">
            <a:avLst/>
          </a:prstGeom>
        </p:spPr>
      </p:pic>
      <p:sp>
        <p:nvSpPr>
          <p:cNvPr id="3" name="Title 2"/>
          <p:cNvSpPr>
            <a:spLocks noGrp="1"/>
          </p:cNvSpPr>
          <p:nvPr>
            <p:ph type="title" idx="4294967295"/>
          </p:nvPr>
        </p:nvSpPr>
        <p:spPr>
          <a:xfrm>
            <a:off x="1524001" y="274638"/>
            <a:ext cx="8208963" cy="1143000"/>
          </a:xfrm>
        </p:spPr>
        <p:txBody>
          <a:bodyPr>
            <a:normAutofit fontScale="90000"/>
          </a:bodyPr>
          <a:lstStyle/>
          <a:p>
            <a:r>
              <a:rPr lang="en-US" b="1" dirty="0"/>
              <a:t>    </a:t>
            </a:r>
            <a:r>
              <a:rPr lang="el-GR" b="1" dirty="0"/>
              <a:t>Σχεδιασμός πυελικών λεμφαδένων</a:t>
            </a:r>
            <a:endParaRPr lang="en-US" b="1" dirty="0"/>
          </a:p>
        </p:txBody>
      </p:sp>
    </p:spTree>
    <p:extLst>
      <p:ext uri="{BB962C8B-B14F-4D97-AF65-F5344CB8AC3E}">
        <p14:creationId xmlns:p14="http://schemas.microsoft.com/office/powerpoint/2010/main" val="19725159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3967" b="94990" l="3292" r="95455"/>
                    </a14:imgEffect>
                  </a14:imgLayer>
                </a14:imgProps>
              </a:ext>
            </a:extLst>
          </a:blip>
          <a:stretch>
            <a:fillRect/>
          </a:stretch>
        </p:blipFill>
        <p:spPr>
          <a:xfrm>
            <a:off x="2044700" y="381000"/>
            <a:ext cx="8102600" cy="6083300"/>
          </a:xfrm>
          <a:prstGeom prst="rect">
            <a:avLst/>
          </a:prstGeom>
        </p:spPr>
      </p:pic>
      <p:sp>
        <p:nvSpPr>
          <p:cNvPr id="3" name="Title 2"/>
          <p:cNvSpPr>
            <a:spLocks noGrp="1"/>
          </p:cNvSpPr>
          <p:nvPr>
            <p:ph type="title" idx="4294967295"/>
          </p:nvPr>
        </p:nvSpPr>
        <p:spPr>
          <a:xfrm>
            <a:off x="1524001" y="274638"/>
            <a:ext cx="8112125" cy="1143000"/>
          </a:xfrm>
        </p:spPr>
        <p:txBody>
          <a:bodyPr>
            <a:normAutofit fontScale="90000"/>
          </a:bodyPr>
          <a:lstStyle/>
          <a:p>
            <a:r>
              <a:rPr lang="el-GR" sz="4000" b="1" dirty="0"/>
              <a:t>Σχεδιασμός Πυελικών Λεμφαδένων</a:t>
            </a:r>
            <a:endParaRPr lang="en-US" sz="4000" b="1" dirty="0"/>
          </a:p>
        </p:txBody>
      </p:sp>
    </p:spTree>
    <p:extLst>
      <p:ext uri="{BB962C8B-B14F-4D97-AF65-F5344CB8AC3E}">
        <p14:creationId xmlns:p14="http://schemas.microsoft.com/office/powerpoint/2010/main" val="681289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9603" b="89770" l="1411" r="99373"/>
                    </a14:imgEffect>
                  </a14:imgLayer>
                </a14:imgProps>
              </a:ext>
            </a:extLst>
          </a:blip>
          <a:stretch>
            <a:fillRect/>
          </a:stretch>
        </p:blipFill>
        <p:spPr>
          <a:xfrm>
            <a:off x="2044700" y="381000"/>
            <a:ext cx="8102600" cy="6083300"/>
          </a:xfrm>
          <a:prstGeom prst="rect">
            <a:avLst/>
          </a:prstGeom>
        </p:spPr>
      </p:pic>
      <p:sp>
        <p:nvSpPr>
          <p:cNvPr id="3" name="Title 2"/>
          <p:cNvSpPr>
            <a:spLocks noGrp="1"/>
          </p:cNvSpPr>
          <p:nvPr>
            <p:ph type="title" idx="4294967295"/>
          </p:nvPr>
        </p:nvSpPr>
        <p:spPr>
          <a:xfrm>
            <a:off x="1524000" y="274638"/>
            <a:ext cx="8623300" cy="1143000"/>
          </a:xfrm>
        </p:spPr>
        <p:txBody>
          <a:bodyPr>
            <a:normAutofit/>
          </a:bodyPr>
          <a:lstStyle/>
          <a:p>
            <a:r>
              <a:rPr lang="en-US" b="1" dirty="0"/>
              <a:t>   </a:t>
            </a:r>
            <a:r>
              <a:rPr lang="el-GR" b="1" dirty="0"/>
              <a:t>Σχεδιασμός Πυελικών Λεμφαδένων</a:t>
            </a:r>
            <a:endParaRPr lang="en-US" b="1" dirty="0"/>
          </a:p>
        </p:txBody>
      </p:sp>
    </p:spTree>
    <p:extLst>
      <p:ext uri="{BB962C8B-B14F-4D97-AF65-F5344CB8AC3E}">
        <p14:creationId xmlns:p14="http://schemas.microsoft.com/office/powerpoint/2010/main" val="15108801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2044700" y="381000"/>
            <a:ext cx="8102600" cy="6083300"/>
          </a:xfrm>
          <a:prstGeom prst="rect">
            <a:avLst/>
          </a:prstGeom>
        </p:spPr>
      </p:pic>
    </p:spTree>
    <p:extLst>
      <p:ext uri="{BB962C8B-B14F-4D97-AF65-F5344CB8AC3E}">
        <p14:creationId xmlns:p14="http://schemas.microsoft.com/office/powerpoint/2010/main" val="26724234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418" b="100000" l="313" r="99843">
                        <a14:foregroundMark x1="4545" y1="3132" x2="96238" y2="3340"/>
                        <a14:foregroundMark x1="4075" y1="3758" x2="4389" y2="19415"/>
                        <a14:foregroundMark x1="4545" y1="19833" x2="92947" y2="17954"/>
                        <a14:foregroundMark x1="95925" y1="3758" x2="95611" y2="18163"/>
                        <a14:foregroundMark x1="95611" y1="18163" x2="92006" y2="18163"/>
                        <a14:foregroundMark x1="65361" y1="13152" x2="65361" y2="13152"/>
                        <a14:foregroundMark x1="92947" y1="14405" x2="12382" y2="10230"/>
                        <a14:foregroundMark x1="35580" y1="19624" x2="95455" y2="18998"/>
                        <a14:foregroundMark x1="3762" y1="3340" x2="4075" y2="626"/>
                        <a14:foregroundMark x1="95925" y1="2923" x2="96238" y2="418"/>
                      </a14:backgroundRemoval>
                    </a14:imgEffect>
                    <a14:imgEffect>
                      <a14:saturation sat="33000"/>
                    </a14:imgEffect>
                  </a14:imgLayer>
                </a14:imgProps>
              </a:ext>
            </a:extLst>
          </a:blip>
          <a:stretch>
            <a:fillRect/>
          </a:stretch>
        </p:blipFill>
        <p:spPr>
          <a:xfrm>
            <a:off x="2044700" y="381000"/>
            <a:ext cx="8102600" cy="6083300"/>
          </a:xfrm>
          <a:prstGeom prst="rect">
            <a:avLst/>
          </a:prstGeom>
        </p:spPr>
      </p:pic>
    </p:spTree>
    <p:extLst>
      <p:ext uri="{BB962C8B-B14F-4D97-AF65-F5344CB8AC3E}">
        <p14:creationId xmlns:p14="http://schemas.microsoft.com/office/powerpoint/2010/main" val="24421742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Normal Tissue Delineation (RTOG)</a:t>
            </a:r>
            <a:br>
              <a:rPr lang="el-GR" b="1" dirty="0"/>
            </a:br>
            <a:r>
              <a:rPr lang="en-US" b="1" dirty="0"/>
              <a:t>OAR</a:t>
            </a:r>
          </a:p>
        </p:txBody>
      </p:sp>
      <p:sp>
        <p:nvSpPr>
          <p:cNvPr id="3" name="Content Placeholder 2"/>
          <p:cNvSpPr>
            <a:spLocks noGrp="1"/>
          </p:cNvSpPr>
          <p:nvPr>
            <p:ph idx="1"/>
          </p:nvPr>
        </p:nvSpPr>
        <p:spPr/>
        <p:txBody>
          <a:bodyPr/>
          <a:lstStyle/>
          <a:p>
            <a:r>
              <a:rPr lang="el-GR" dirty="0"/>
              <a:t>Λεπτό έντερο</a:t>
            </a:r>
          </a:p>
          <a:p>
            <a:r>
              <a:rPr lang="el-GR" dirty="0"/>
              <a:t>Ορθό</a:t>
            </a:r>
          </a:p>
          <a:p>
            <a:r>
              <a:rPr lang="el-GR" dirty="0"/>
              <a:t>Ουροδόχος Κύστη</a:t>
            </a:r>
          </a:p>
          <a:p>
            <a:r>
              <a:rPr lang="el-GR" dirty="0"/>
              <a:t>Πυελικά οστά- Μυελός- Ο5 σώμα, ιερό, κοτύλη</a:t>
            </a:r>
          </a:p>
          <a:p>
            <a:r>
              <a:rPr lang="el-GR" dirty="0"/>
              <a:t>Κεφαλές μηριαίων οστών</a:t>
            </a:r>
            <a:endParaRPr lang="en-US" dirty="0"/>
          </a:p>
        </p:txBody>
      </p:sp>
    </p:spTree>
    <p:extLst>
      <p:ext uri="{BB962C8B-B14F-4D97-AF65-F5344CB8AC3E}">
        <p14:creationId xmlns:p14="http://schemas.microsoft.com/office/powerpoint/2010/main" val="32754413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276"/>
          <a:stretch/>
        </p:blipFill>
        <p:spPr>
          <a:xfrm>
            <a:off x="2958353" y="381000"/>
            <a:ext cx="7188947" cy="6083300"/>
          </a:xfrm>
          <a:prstGeom prst="rect">
            <a:avLst/>
          </a:prstGeom>
        </p:spPr>
      </p:pic>
    </p:spTree>
    <p:extLst>
      <p:ext uri="{BB962C8B-B14F-4D97-AF65-F5344CB8AC3E}">
        <p14:creationId xmlns:p14="http://schemas.microsoft.com/office/powerpoint/2010/main" val="617993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79A7A1CE-6327-45B9-9370-03A3CEDDCF38}"/>
              </a:ext>
            </a:extLst>
          </p:cNvPr>
          <p:cNvSpPr>
            <a:spLocks noGrp="1" noChangeArrowheads="1"/>
          </p:cNvSpPr>
          <p:nvPr>
            <p:ph type="title"/>
          </p:nvPr>
        </p:nvSpPr>
        <p:spPr>
          <a:xfrm>
            <a:off x="1981200" y="188914"/>
            <a:ext cx="8218488" cy="719137"/>
          </a:xfrm>
        </p:spPr>
        <p:txBody>
          <a:bodyPr/>
          <a:lstStyle/>
          <a:p>
            <a:pPr eaLnBrk="1" hangingPunct="1"/>
            <a:r>
              <a:rPr lang="el-GR" altLang="el-GR">
                <a:solidFill>
                  <a:srgbClr val="7B9899"/>
                </a:solidFill>
              </a:rPr>
              <a:t>Θεραπεία</a:t>
            </a:r>
          </a:p>
        </p:txBody>
      </p:sp>
      <p:sp>
        <p:nvSpPr>
          <p:cNvPr id="2" name="Ορθογώνιο 1">
            <a:extLst>
              <a:ext uri="{FF2B5EF4-FFF2-40B4-BE49-F238E27FC236}">
                <a16:creationId xmlns:a16="http://schemas.microsoft.com/office/drawing/2014/main" id="{33EB80D1-DCDB-41C7-A6CC-252849E56B80}"/>
              </a:ext>
            </a:extLst>
          </p:cNvPr>
          <p:cNvSpPr/>
          <p:nvPr/>
        </p:nvSpPr>
        <p:spPr>
          <a:xfrm>
            <a:off x="1992314" y="2205039"/>
            <a:ext cx="8351837" cy="1200329"/>
          </a:xfrm>
          <a:prstGeom prst="rect">
            <a:avLst/>
          </a:prstGeom>
        </p:spPr>
        <p:txBody>
          <a:bodyPr>
            <a:spAutoFit/>
          </a:bodyPr>
          <a:lstStyle/>
          <a:p>
            <a:pPr marL="342900" indent="-342900">
              <a:buFont typeface="Arial" panose="020B0604020202020204" pitchFamily="34" charset="0"/>
              <a:buChar char="•"/>
              <a:defRPr/>
            </a:pPr>
            <a:r>
              <a:rPr lang="el-GR" altLang="el-GR" sz="2400" dirty="0"/>
              <a:t>Κύρια, βασική θεραπεία παραμένει η </a:t>
            </a:r>
            <a:r>
              <a:rPr lang="el-GR" altLang="el-GR" sz="2400" i="1" dirty="0"/>
              <a:t>ΧΕΙΡΟΥΡΓΙΚΗ</a:t>
            </a:r>
          </a:p>
          <a:p>
            <a:pPr marL="342900" indent="-342900">
              <a:buFont typeface="Arial" panose="020B0604020202020204" pitchFamily="34" charset="0"/>
              <a:buChar char="•"/>
              <a:defRPr/>
            </a:pPr>
            <a:r>
              <a:rPr lang="el-GR" altLang="el-GR" sz="2400" dirty="0"/>
              <a:t>Ριζική ή συμπληρωματική Ακτινοθεραπεία</a:t>
            </a:r>
          </a:p>
          <a:p>
            <a:pPr marL="342900" indent="-342900">
              <a:buFont typeface="Arial" panose="020B0604020202020204" pitchFamily="34" charset="0"/>
              <a:buChar char="•"/>
              <a:defRPr/>
            </a:pPr>
            <a:r>
              <a:rPr lang="el-GR" altLang="el-GR" sz="2400" dirty="0"/>
              <a:t>Συνδυασμός Ακτινοθεραπείας και χημειοθεραπείας</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718"/>
          <a:stretch/>
        </p:blipFill>
        <p:spPr>
          <a:xfrm>
            <a:off x="2994212" y="381000"/>
            <a:ext cx="7153088" cy="6083300"/>
          </a:xfrm>
          <a:prstGeom prst="rect">
            <a:avLst/>
          </a:prstGeom>
        </p:spPr>
      </p:pic>
    </p:spTree>
    <p:extLst>
      <p:ext uri="{BB962C8B-B14F-4D97-AF65-F5344CB8AC3E}">
        <p14:creationId xmlns:p14="http://schemas.microsoft.com/office/powerpoint/2010/main" val="33046518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2044700" y="381000"/>
            <a:ext cx="8102600" cy="6083300"/>
          </a:xfrm>
          <a:prstGeom prst="rect">
            <a:avLst/>
          </a:prstGeom>
        </p:spPr>
      </p:pic>
    </p:spTree>
    <p:extLst>
      <p:ext uri="{BB962C8B-B14F-4D97-AF65-F5344CB8AC3E}">
        <p14:creationId xmlns:p14="http://schemas.microsoft.com/office/powerpoint/2010/main" val="30189308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276" t="-104" b="104"/>
          <a:stretch/>
        </p:blipFill>
        <p:spPr>
          <a:xfrm>
            <a:off x="2958353" y="381000"/>
            <a:ext cx="7188947" cy="6083300"/>
          </a:xfrm>
          <a:prstGeom prst="rect">
            <a:avLst/>
          </a:prstGeom>
        </p:spPr>
      </p:pic>
    </p:spTree>
    <p:extLst>
      <p:ext uri="{BB962C8B-B14F-4D97-AF65-F5344CB8AC3E}">
        <p14:creationId xmlns:p14="http://schemas.microsoft.com/office/powerpoint/2010/main" val="23174686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9603" b="89770" l="9875" r="97492">
                        <a14:foregroundMark x1="52665" y1="13987" x2="97179" y2="13361"/>
                        <a14:foregroundMark x1="52665" y1="15031" x2="53918" y2="48017"/>
                        <a14:foregroundMark x1="53762" y1="48434" x2="97492" y2="48643"/>
                        <a14:backgroundMark x1="52665" y1="56159" x2="52665" y2="56159"/>
                        <a14:backgroundMark x1="57680" y1="56576" x2="57680" y2="56576"/>
                        <a14:backgroundMark x1="65674" y1="55741" x2="65674" y2="55741"/>
                        <a14:backgroundMark x1="67398" y1="55741" x2="67398" y2="55741"/>
                        <a14:backgroundMark x1="74138" y1="56159" x2="74138" y2="56159"/>
                        <a14:backgroundMark x1="84796" y1="55741" x2="84796" y2="55741"/>
                        <a14:backgroundMark x1="55016" y1="55324" x2="55016" y2="55324"/>
                        <a14:backgroundMark x1="60188" y1="55115" x2="60188" y2="55115"/>
                        <a14:backgroundMark x1="72884" y1="55115" x2="72884" y2="55115"/>
                        <a14:backgroundMark x1="89185" y1="55741" x2="89185" y2="55741"/>
                        <a14:backgroundMark x1="77429" y1="57620" x2="77429" y2="57620"/>
                        <a14:backgroundMark x1="86364" y1="55950" x2="86364" y2="55950"/>
                      </a14:backgroundRemoval>
                    </a14:imgEffect>
                  </a14:imgLayer>
                </a14:imgProps>
              </a:ext>
            </a:extLst>
          </a:blip>
          <a:stretch>
            <a:fillRect/>
          </a:stretch>
        </p:blipFill>
        <p:spPr>
          <a:xfrm>
            <a:off x="2044700" y="381000"/>
            <a:ext cx="8102600" cy="6083300"/>
          </a:xfrm>
          <a:prstGeom prst="rect">
            <a:avLst/>
          </a:prstGeom>
        </p:spPr>
      </p:pic>
      <p:sp>
        <p:nvSpPr>
          <p:cNvPr id="3" name="Title 2"/>
          <p:cNvSpPr>
            <a:spLocks noGrp="1"/>
          </p:cNvSpPr>
          <p:nvPr>
            <p:ph type="title"/>
          </p:nvPr>
        </p:nvSpPr>
        <p:spPr>
          <a:xfrm>
            <a:off x="3469202" y="624110"/>
            <a:ext cx="6589199" cy="648878"/>
          </a:xfrm>
        </p:spPr>
        <p:txBody>
          <a:bodyPr>
            <a:normAutofit/>
          </a:bodyPr>
          <a:lstStyle/>
          <a:p>
            <a:r>
              <a:rPr lang="el-GR" b="1" dirty="0"/>
              <a:t>Τεχνικές Ακτινοθεραπείας</a:t>
            </a:r>
            <a:endParaRPr lang="en-US" b="1" dirty="0"/>
          </a:p>
        </p:txBody>
      </p:sp>
      <p:sp>
        <p:nvSpPr>
          <p:cNvPr id="4" name="Content Placeholder 3"/>
          <p:cNvSpPr>
            <a:spLocks noGrp="1"/>
          </p:cNvSpPr>
          <p:nvPr>
            <p:ph idx="1"/>
          </p:nvPr>
        </p:nvSpPr>
        <p:spPr>
          <a:xfrm>
            <a:off x="2044700" y="2061882"/>
            <a:ext cx="7888194" cy="3980330"/>
          </a:xfrm>
        </p:spPr>
        <p:txBody>
          <a:bodyPr>
            <a:normAutofit fontScale="92500" lnSpcReduction="10000"/>
          </a:bodyPr>
          <a:lstStyle/>
          <a:p>
            <a:endParaRPr lang="el-GR" dirty="0"/>
          </a:p>
          <a:p>
            <a:pPr marL="0" indent="0">
              <a:buNone/>
            </a:pPr>
            <a:r>
              <a:rPr lang="en-US" b="1" dirty="0">
                <a:ln w="10541" cmpd="sng">
                  <a:solidFill>
                    <a:schemeClr val="accent1">
                      <a:shade val="88000"/>
                      <a:satMod val="110000"/>
                    </a:schemeClr>
                  </a:solidFill>
                  <a:prstDash val="solid"/>
                </a:ln>
                <a:solidFill>
                  <a:srgbClr val="FF0000"/>
                </a:solidFill>
              </a:rPr>
              <a:t>EBRT</a:t>
            </a:r>
          </a:p>
          <a:p>
            <a:pPr marL="0" indent="0">
              <a:buNone/>
            </a:pPr>
            <a:endParaRPr lang="en-US" dirty="0"/>
          </a:p>
          <a:p>
            <a:pPr marL="0" indent="0">
              <a:buNone/>
            </a:pPr>
            <a:r>
              <a:rPr lang="en-US" dirty="0"/>
              <a:t>										</a:t>
            </a:r>
            <a:r>
              <a:rPr lang="el-GR" b="1" dirty="0">
                <a:ln w="10541" cmpd="sng">
                  <a:solidFill>
                    <a:schemeClr val="accent1">
                      <a:shade val="88000"/>
                      <a:satMod val="110000"/>
                    </a:schemeClr>
                  </a:solidFill>
                  <a:prstDash val="solid"/>
                </a:ln>
                <a:solidFill>
                  <a:srgbClr val="FF0000"/>
                </a:solidFill>
              </a:rPr>
              <a:t>Βραχυθεραπεία</a:t>
            </a:r>
          </a:p>
          <a:p>
            <a:pPr marL="0" indent="0">
              <a:buNone/>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EBRT</a:t>
            </a:r>
            <a:r>
              <a:rPr lang="en-US" dirty="0"/>
              <a:t>: </a:t>
            </a:r>
            <a:r>
              <a:rPr lang="el-GR" sz="3000" dirty="0"/>
              <a:t>45-50.4 </a:t>
            </a:r>
            <a:r>
              <a:rPr lang="en-US" sz="3000" dirty="0" err="1"/>
              <a:t>Gy</a:t>
            </a:r>
            <a:r>
              <a:rPr lang="en-US" sz="3000" dirty="0"/>
              <a:t>/</a:t>
            </a:r>
            <a:r>
              <a:rPr lang="el-GR" sz="3000" dirty="0"/>
              <a:t> 1.8</a:t>
            </a:r>
            <a:r>
              <a:rPr lang="en-US" sz="3000" dirty="0" err="1"/>
              <a:t>Gy</a:t>
            </a:r>
            <a:r>
              <a:rPr lang="en-US" sz="3000" dirty="0"/>
              <a:t>/25-28#</a:t>
            </a:r>
          </a:p>
          <a:p>
            <a:pPr marL="0" indent="0">
              <a:buNone/>
            </a:pPr>
            <a:r>
              <a:rPr lang="en-US" sz="3000" dirty="0"/>
              <a:t>		Boost </a:t>
            </a:r>
            <a:r>
              <a:rPr lang="el-GR" sz="3000" dirty="0"/>
              <a:t>στα παραμητρια  10-15</a:t>
            </a:r>
            <a:r>
              <a:rPr lang="en-US" sz="3000" dirty="0" err="1"/>
              <a:t>Gy</a:t>
            </a:r>
            <a:endParaRPr lang="en-US" sz="3000" dirty="0"/>
          </a:p>
          <a:p>
            <a:pPr marL="0" indent="0">
              <a:buNone/>
            </a:pPr>
            <a:r>
              <a:rPr lang="el-G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Βραχυθεραπεία</a:t>
            </a:r>
            <a:r>
              <a:rPr lang="en-US" dirty="0"/>
              <a:t>: </a:t>
            </a:r>
            <a:r>
              <a:rPr lang="en-US" sz="3000" dirty="0"/>
              <a:t>Point A total dose of 30-40Gy  						  (LDR or 6Gy x 5# with HDR)</a:t>
            </a:r>
          </a:p>
          <a:p>
            <a:pPr marL="0" indent="0">
              <a:buNone/>
            </a:pPr>
            <a:r>
              <a:rPr lang="en-US" sz="3000" dirty="0"/>
              <a:t> 						  to 80-85 </a:t>
            </a:r>
            <a:r>
              <a:rPr lang="en-US" sz="3000" dirty="0" err="1"/>
              <a:t>Gy</a:t>
            </a:r>
            <a:r>
              <a:rPr lang="en-US" sz="3000" dirty="0"/>
              <a:t> total </a:t>
            </a:r>
            <a:r>
              <a:rPr lang="en-US" sz="2800" dirty="0"/>
              <a:t>dose.</a:t>
            </a:r>
            <a:endParaRPr lang="el-GR" sz="2800" dirty="0"/>
          </a:p>
        </p:txBody>
      </p:sp>
    </p:spTree>
    <p:extLst>
      <p:ext uri="{BB962C8B-B14F-4D97-AF65-F5344CB8AC3E}">
        <p14:creationId xmlns:p14="http://schemas.microsoft.com/office/powerpoint/2010/main" val="40571111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055"/>
          <a:stretch/>
        </p:blipFill>
        <p:spPr>
          <a:xfrm>
            <a:off x="2940424" y="381000"/>
            <a:ext cx="7206876" cy="6083300"/>
          </a:xfrm>
          <a:prstGeom prst="rect">
            <a:avLst/>
          </a:prstGeom>
        </p:spPr>
      </p:pic>
    </p:spTree>
    <p:extLst>
      <p:ext uri="{BB962C8B-B14F-4D97-AF65-F5344CB8AC3E}">
        <p14:creationId xmlns:p14="http://schemas.microsoft.com/office/powerpoint/2010/main" val="4577589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055"/>
          <a:stretch/>
        </p:blipFill>
        <p:spPr>
          <a:xfrm>
            <a:off x="2940424" y="381000"/>
            <a:ext cx="7206876" cy="6083300"/>
          </a:xfrm>
          <a:prstGeom prst="rect">
            <a:avLst/>
          </a:prstGeom>
        </p:spPr>
      </p:pic>
    </p:spTree>
    <p:extLst>
      <p:ext uri="{BB962C8B-B14F-4D97-AF65-F5344CB8AC3E}">
        <p14:creationId xmlns:p14="http://schemas.microsoft.com/office/powerpoint/2010/main" val="2789613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165"/>
          <a:stretch/>
        </p:blipFill>
        <p:spPr>
          <a:xfrm>
            <a:off x="2949388" y="381000"/>
            <a:ext cx="7197912" cy="6083300"/>
          </a:xfrm>
          <a:prstGeom prst="rect">
            <a:avLst/>
          </a:prstGeom>
        </p:spPr>
      </p:pic>
    </p:spTree>
    <p:extLst>
      <p:ext uri="{BB962C8B-B14F-4D97-AF65-F5344CB8AC3E}">
        <p14:creationId xmlns:p14="http://schemas.microsoft.com/office/powerpoint/2010/main" val="3402163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723"/>
          <a:stretch/>
        </p:blipFill>
        <p:spPr>
          <a:xfrm>
            <a:off x="2913529" y="381000"/>
            <a:ext cx="7233771" cy="6083300"/>
          </a:xfrm>
          <a:prstGeom prst="rect">
            <a:avLst/>
          </a:prstGeom>
        </p:spPr>
      </p:pic>
    </p:spTree>
    <p:extLst>
      <p:ext uri="{BB962C8B-B14F-4D97-AF65-F5344CB8AC3E}">
        <p14:creationId xmlns:p14="http://schemas.microsoft.com/office/powerpoint/2010/main" val="6986965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387"/>
          <a:stretch/>
        </p:blipFill>
        <p:spPr>
          <a:xfrm>
            <a:off x="2967318" y="381000"/>
            <a:ext cx="7179982" cy="6083300"/>
          </a:xfrm>
          <a:prstGeom prst="rect">
            <a:avLst/>
          </a:prstGeom>
        </p:spPr>
      </p:pic>
    </p:spTree>
    <p:extLst>
      <p:ext uri="{BB962C8B-B14F-4D97-AF65-F5344CB8AC3E}">
        <p14:creationId xmlns:p14="http://schemas.microsoft.com/office/powerpoint/2010/main" val="38424064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050"/>
          <a:stretch/>
        </p:blipFill>
        <p:spPr>
          <a:xfrm>
            <a:off x="3021106" y="381000"/>
            <a:ext cx="7126194" cy="6083300"/>
          </a:xfrm>
          <a:prstGeom prst="rect">
            <a:avLst/>
          </a:prstGeom>
        </p:spPr>
      </p:pic>
    </p:spTree>
    <p:extLst>
      <p:ext uri="{BB962C8B-B14F-4D97-AF65-F5344CB8AC3E}">
        <p14:creationId xmlns:p14="http://schemas.microsoft.com/office/powerpoint/2010/main" val="2827181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7826C9-2761-4C22-AC80-CCBEC539EB44}"/>
              </a:ext>
            </a:extLst>
          </p:cNvPr>
          <p:cNvSpPr>
            <a:spLocks noGrp="1"/>
          </p:cNvSpPr>
          <p:nvPr>
            <p:ph type="title"/>
          </p:nvPr>
        </p:nvSpPr>
        <p:spPr/>
        <p:txBody>
          <a:bodyPr/>
          <a:lstStyle/>
          <a:p>
            <a:r>
              <a:rPr lang="en-US" dirty="0"/>
              <a:t>SOS</a:t>
            </a:r>
            <a:endParaRPr lang="el-GR" dirty="0"/>
          </a:p>
        </p:txBody>
      </p:sp>
      <p:pic>
        <p:nvPicPr>
          <p:cNvPr id="5" name="Εικόνα 4">
            <a:extLst>
              <a:ext uri="{FF2B5EF4-FFF2-40B4-BE49-F238E27FC236}">
                <a16:creationId xmlns:a16="http://schemas.microsoft.com/office/drawing/2014/main" id="{58D48121-6D84-4F2A-93F1-3F1900806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945" y="1905000"/>
            <a:ext cx="6726722" cy="4476328"/>
          </a:xfrm>
          <a:prstGeom prst="rect">
            <a:avLst/>
          </a:prstGeom>
        </p:spPr>
      </p:pic>
    </p:spTree>
    <p:extLst>
      <p:ext uri="{BB962C8B-B14F-4D97-AF65-F5344CB8AC3E}">
        <p14:creationId xmlns:p14="http://schemas.microsoft.com/office/powerpoint/2010/main" val="3566665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08"/>
          <a:stretch/>
        </p:blipFill>
        <p:spPr>
          <a:xfrm>
            <a:off x="2985247" y="381000"/>
            <a:ext cx="7162053" cy="6083300"/>
          </a:xfrm>
          <a:prstGeom prst="rect">
            <a:avLst/>
          </a:prstGeom>
        </p:spPr>
      </p:pic>
    </p:spTree>
    <p:extLst>
      <p:ext uri="{BB962C8B-B14F-4D97-AF65-F5344CB8AC3E}">
        <p14:creationId xmlns:p14="http://schemas.microsoft.com/office/powerpoint/2010/main" val="13392417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3BDB05-209F-4B27-AB0D-49B70D1A482E}"/>
              </a:ext>
            </a:extLst>
          </p:cNvPr>
          <p:cNvSpPr>
            <a:spLocks noGrp="1"/>
          </p:cNvSpPr>
          <p:nvPr>
            <p:ph type="title"/>
          </p:nvPr>
        </p:nvSpPr>
        <p:spPr>
          <a:xfrm>
            <a:off x="2810934" y="2319868"/>
            <a:ext cx="7247467" cy="1828799"/>
          </a:xfrm>
        </p:spPr>
        <p:txBody>
          <a:bodyPr/>
          <a:lstStyle/>
          <a:p>
            <a:r>
              <a:rPr lang="en-US" dirty="0"/>
              <a:t>Ca </a:t>
            </a:r>
            <a:r>
              <a:rPr lang="el-GR" dirty="0"/>
              <a:t>ενδομητρίου</a:t>
            </a:r>
          </a:p>
        </p:txBody>
      </p:sp>
    </p:spTree>
    <p:extLst>
      <p:ext uri="{BB962C8B-B14F-4D97-AF65-F5344CB8AC3E}">
        <p14:creationId xmlns:p14="http://schemas.microsoft.com/office/powerpoint/2010/main" val="40527626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4700" y="381000"/>
            <a:ext cx="8102600" cy="6083300"/>
          </a:xfrm>
          <a:prstGeom prst="rect">
            <a:avLst/>
          </a:prstGeom>
        </p:spPr>
      </p:pic>
    </p:spTree>
    <p:extLst>
      <p:ext uri="{BB962C8B-B14F-4D97-AF65-F5344CB8AC3E}">
        <p14:creationId xmlns:p14="http://schemas.microsoft.com/office/powerpoint/2010/main" val="31548542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4700" y="381000"/>
            <a:ext cx="8102600" cy="6083300"/>
          </a:xfrm>
          <a:prstGeom prst="rect">
            <a:avLst/>
          </a:prstGeom>
        </p:spPr>
      </p:pic>
    </p:spTree>
    <p:extLst>
      <p:ext uri="{BB962C8B-B14F-4D97-AF65-F5344CB8AC3E}">
        <p14:creationId xmlns:p14="http://schemas.microsoft.com/office/powerpoint/2010/main" val="27979080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4700" y="381000"/>
            <a:ext cx="8102600" cy="6083300"/>
          </a:xfrm>
          <a:prstGeom prst="rect">
            <a:avLst/>
          </a:prstGeom>
        </p:spPr>
      </p:pic>
    </p:spTree>
    <p:extLst>
      <p:ext uri="{BB962C8B-B14F-4D97-AF65-F5344CB8AC3E}">
        <p14:creationId xmlns:p14="http://schemas.microsoft.com/office/powerpoint/2010/main" val="6833819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4700" y="381000"/>
            <a:ext cx="8102600" cy="6083300"/>
          </a:xfrm>
          <a:prstGeom prst="rect">
            <a:avLst/>
          </a:prstGeom>
        </p:spPr>
      </p:pic>
    </p:spTree>
    <p:extLst>
      <p:ext uri="{BB962C8B-B14F-4D97-AF65-F5344CB8AC3E}">
        <p14:creationId xmlns:p14="http://schemas.microsoft.com/office/powerpoint/2010/main" val="17956681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879" b="89353" l="11912" r="98276">
                        <a14:foregroundMark x1="12382" y1="4802" x2="93574" y2="5428"/>
                        <a14:foregroundMark x1="12696" y1="20042" x2="95298" y2="19207"/>
                      </a14:backgroundRemoval>
                    </a14:imgEffect>
                  </a14:imgLayer>
                </a14:imgProps>
              </a:ext>
            </a:extLst>
          </a:blip>
          <a:stretch>
            <a:fillRect/>
          </a:stretch>
        </p:blipFill>
        <p:spPr>
          <a:xfrm>
            <a:off x="2044700" y="381000"/>
            <a:ext cx="8102600" cy="6083300"/>
          </a:xfrm>
          <a:prstGeom prst="rect">
            <a:avLst/>
          </a:prstGeom>
        </p:spPr>
      </p:pic>
    </p:spTree>
    <p:extLst>
      <p:ext uri="{BB962C8B-B14F-4D97-AF65-F5344CB8AC3E}">
        <p14:creationId xmlns:p14="http://schemas.microsoft.com/office/powerpoint/2010/main" val="28900312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958484" y="381000"/>
            <a:ext cx="8188816" cy="6083300"/>
          </a:xfrm>
          <a:prstGeom prst="rect">
            <a:avLst/>
          </a:prstGeom>
        </p:spPr>
      </p:pic>
      <p:sp>
        <p:nvSpPr>
          <p:cNvPr id="3" name="Title 2"/>
          <p:cNvSpPr>
            <a:spLocks noGrp="1"/>
          </p:cNvSpPr>
          <p:nvPr>
            <p:ph type="title"/>
          </p:nvPr>
        </p:nvSpPr>
        <p:spPr/>
        <p:txBody>
          <a:bodyPr>
            <a:normAutofit/>
          </a:bodyPr>
          <a:lstStyle/>
          <a:p>
            <a:r>
              <a:rPr lang="en-US" sz="3200" b="1" dirty="0"/>
              <a:t>Minimal radiation reaches bladder and rectum</a:t>
            </a:r>
          </a:p>
        </p:txBody>
      </p:sp>
    </p:spTree>
    <p:extLst>
      <p:ext uri="{BB962C8B-B14F-4D97-AF65-F5344CB8AC3E}">
        <p14:creationId xmlns:p14="http://schemas.microsoft.com/office/powerpoint/2010/main" val="35322034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AB46D26-4D44-4BD8-9C21-B6859AD276B3}"/>
              </a:ext>
            </a:extLst>
          </p:cNvPr>
          <p:cNvSpPr>
            <a:spLocks noGrp="1" noChangeArrowheads="1"/>
          </p:cNvSpPr>
          <p:nvPr>
            <p:ph type="title"/>
          </p:nvPr>
        </p:nvSpPr>
        <p:spPr>
          <a:xfrm>
            <a:off x="2063751" y="260351"/>
            <a:ext cx="7993063" cy="777875"/>
          </a:xfrm>
        </p:spPr>
        <p:txBody>
          <a:bodyPr>
            <a:normAutofit fontScale="90000"/>
          </a:bodyPr>
          <a:lstStyle/>
          <a:p>
            <a:pPr eaLnBrk="1" hangingPunct="1"/>
            <a:r>
              <a:rPr lang="el-GR" altLang="el-GR">
                <a:solidFill>
                  <a:srgbClr val="7B9899"/>
                </a:solidFill>
              </a:rPr>
              <a:t>Επιδημιολογία – Παράγοντες Κινδύνου</a:t>
            </a:r>
            <a:endParaRPr lang="en-US" altLang="el-GR">
              <a:solidFill>
                <a:srgbClr val="7B9899"/>
              </a:solidFill>
            </a:endParaRPr>
          </a:p>
        </p:txBody>
      </p:sp>
      <p:sp>
        <p:nvSpPr>
          <p:cNvPr id="27651" name="Θέση περιεχομένου 2">
            <a:extLst>
              <a:ext uri="{FF2B5EF4-FFF2-40B4-BE49-F238E27FC236}">
                <a16:creationId xmlns:a16="http://schemas.microsoft.com/office/drawing/2014/main" id="{AF36AB2E-EB0E-4042-89EA-C66205EF9DFC}"/>
              </a:ext>
            </a:extLst>
          </p:cNvPr>
          <p:cNvSpPr>
            <a:spLocks noGrp="1"/>
          </p:cNvSpPr>
          <p:nvPr>
            <p:ph sz="quarter" idx="1"/>
          </p:nvPr>
        </p:nvSpPr>
        <p:spPr>
          <a:xfrm>
            <a:off x="1825625" y="1527175"/>
            <a:ext cx="8504238" cy="4572000"/>
          </a:xfrm>
        </p:spPr>
        <p:txBody>
          <a:bodyPr/>
          <a:lstStyle/>
          <a:p>
            <a:pPr eaLnBrk="1" hangingPunct="1">
              <a:lnSpc>
                <a:spcPct val="90000"/>
              </a:lnSpc>
              <a:buFontTx/>
              <a:buChar char="•"/>
            </a:pPr>
            <a:endParaRPr lang="el-GR" altLang="el-GR" sz="2400"/>
          </a:p>
          <a:p>
            <a:pPr eaLnBrk="1" hangingPunct="1">
              <a:lnSpc>
                <a:spcPct val="90000"/>
              </a:lnSpc>
              <a:buFontTx/>
              <a:buChar char="•"/>
            </a:pPr>
            <a:r>
              <a:rPr lang="el-GR" altLang="el-GR" sz="2400"/>
              <a:t>Αποτελεί το 7% όλων των νεοπλασμάτων στις γυναίκες</a:t>
            </a:r>
          </a:p>
          <a:p>
            <a:pPr eaLnBrk="1" hangingPunct="1">
              <a:lnSpc>
                <a:spcPct val="90000"/>
              </a:lnSpc>
              <a:buFontTx/>
              <a:buChar char="•"/>
            </a:pPr>
            <a:endParaRPr lang="el-GR" altLang="el-GR" sz="2400"/>
          </a:p>
          <a:p>
            <a:pPr eaLnBrk="1" hangingPunct="1">
              <a:lnSpc>
                <a:spcPct val="90000"/>
              </a:lnSpc>
              <a:buFontTx/>
              <a:buChar char="•"/>
            </a:pPr>
            <a:r>
              <a:rPr lang="el-GR" altLang="el-GR" sz="2400"/>
              <a:t>Ενφανίζεται κυρίως στην 6</a:t>
            </a:r>
            <a:r>
              <a:rPr lang="el-GR" altLang="el-GR" sz="2400" baseline="30000"/>
              <a:t>η</a:t>
            </a:r>
            <a:r>
              <a:rPr lang="el-GR" altLang="el-GR" sz="2400"/>
              <a:t>-7</a:t>
            </a:r>
            <a:r>
              <a:rPr lang="el-GR" altLang="el-GR" sz="2400" baseline="30000"/>
              <a:t>η</a:t>
            </a:r>
            <a:r>
              <a:rPr lang="el-GR" altLang="el-GR" sz="2400"/>
              <a:t> δεκαετία (μετεμμηνοπαυσιακές γυναίκες)</a:t>
            </a:r>
          </a:p>
          <a:p>
            <a:pPr eaLnBrk="1" hangingPunct="1">
              <a:lnSpc>
                <a:spcPct val="90000"/>
              </a:lnSpc>
              <a:buFontTx/>
              <a:buChar char="•"/>
            </a:pPr>
            <a:endParaRPr lang="el-GR" altLang="el-GR" sz="2400"/>
          </a:p>
          <a:p>
            <a:pPr eaLnBrk="1" hangingPunct="1">
              <a:lnSpc>
                <a:spcPct val="90000"/>
              </a:lnSpc>
              <a:buFontTx/>
              <a:buChar char="•"/>
            </a:pPr>
            <a:r>
              <a:rPr lang="el-GR" altLang="el-GR" sz="2400"/>
              <a:t>Έχει αυξημένη συχνότητα σε γυναίκες που υφίστανται χρόνιο οιστρογονικό ερεθισμό (πρώιμη εμμηναρχή, καθυστερημένη εμμηνόπαυση, παρατεταμένη χρήση οιστρογόνων)</a:t>
            </a:r>
          </a:p>
        </p:txBody>
      </p:sp>
      <p:pic>
        <p:nvPicPr>
          <p:cNvPr id="27652" name="Picture 4" descr="C:\Documents and Settings\Nikos Katirtzoglou\Επιφάνεια εργασίας\8781427.jpg">
            <a:extLst>
              <a:ext uri="{FF2B5EF4-FFF2-40B4-BE49-F238E27FC236}">
                <a16:creationId xmlns:a16="http://schemas.microsoft.com/office/drawing/2014/main" id="{7452E646-1513-4A8A-967D-6830725B889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029701" y="5013326"/>
            <a:ext cx="1192213" cy="134937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5FDA2B2-D114-4E28-997C-EA35D7EF1848}"/>
              </a:ext>
            </a:extLst>
          </p:cNvPr>
          <p:cNvSpPr>
            <a:spLocks noGrp="1" noChangeArrowheads="1"/>
          </p:cNvSpPr>
          <p:nvPr>
            <p:ph type="title"/>
          </p:nvPr>
        </p:nvSpPr>
        <p:spPr>
          <a:xfrm>
            <a:off x="1919289" y="188913"/>
            <a:ext cx="8569325" cy="792162"/>
          </a:xfrm>
        </p:spPr>
        <p:txBody>
          <a:bodyPr/>
          <a:lstStyle/>
          <a:p>
            <a:pPr eaLnBrk="1" hangingPunct="1"/>
            <a:r>
              <a:rPr lang="el-GR" altLang="el-GR">
                <a:solidFill>
                  <a:srgbClr val="7B9899"/>
                </a:solidFill>
              </a:rPr>
              <a:t>Συμπτώματα</a:t>
            </a:r>
            <a:endParaRPr lang="en-US" altLang="el-GR">
              <a:solidFill>
                <a:srgbClr val="7B9899"/>
              </a:solidFill>
            </a:endParaRPr>
          </a:p>
        </p:txBody>
      </p:sp>
      <p:sp>
        <p:nvSpPr>
          <p:cNvPr id="28675" name="Rectangle 3">
            <a:extLst>
              <a:ext uri="{FF2B5EF4-FFF2-40B4-BE49-F238E27FC236}">
                <a16:creationId xmlns:a16="http://schemas.microsoft.com/office/drawing/2014/main" id="{8DF45FF0-164B-4997-9178-235EF108FAA5}"/>
              </a:ext>
            </a:extLst>
          </p:cNvPr>
          <p:cNvSpPr>
            <a:spLocks noGrp="1" noChangeArrowheads="1"/>
          </p:cNvSpPr>
          <p:nvPr>
            <p:ph sz="quarter" idx="1"/>
          </p:nvPr>
        </p:nvSpPr>
        <p:spPr>
          <a:xfrm>
            <a:off x="1919289" y="1412875"/>
            <a:ext cx="8497887" cy="4464050"/>
          </a:xfrm>
        </p:spPr>
        <p:txBody>
          <a:bodyPr/>
          <a:lstStyle/>
          <a:p>
            <a:pPr eaLnBrk="1" hangingPunct="1">
              <a:buFontTx/>
              <a:buChar char="•"/>
            </a:pPr>
            <a:endParaRPr lang="el-GR" altLang="el-GR" sz="2400" dirty="0"/>
          </a:p>
          <a:p>
            <a:pPr eaLnBrk="1" hangingPunct="1">
              <a:buFontTx/>
              <a:buChar char="•"/>
            </a:pPr>
            <a:r>
              <a:rPr lang="el-GR" altLang="el-GR" sz="2400" dirty="0"/>
              <a:t>Συνηθέστερο σύμπτωμα (90% των περιπτώσεων): </a:t>
            </a:r>
            <a:r>
              <a:rPr lang="el-GR" altLang="el-GR" sz="2400" b="1" dirty="0" err="1"/>
              <a:t>μετεμμηνοπαυσιακή</a:t>
            </a:r>
            <a:r>
              <a:rPr lang="el-GR" altLang="el-GR" sz="2400" b="1" dirty="0"/>
              <a:t> αιμορραγία  </a:t>
            </a:r>
          </a:p>
          <a:p>
            <a:pPr eaLnBrk="1" hangingPunct="1">
              <a:buFontTx/>
              <a:buChar char="•"/>
            </a:pPr>
            <a:r>
              <a:rPr lang="el-GR" altLang="el-GR" sz="2400" dirty="0" err="1"/>
              <a:t>Δυσουρικά</a:t>
            </a:r>
            <a:r>
              <a:rPr lang="el-GR" altLang="el-GR" sz="2400" dirty="0"/>
              <a:t> ενοχλήματα</a:t>
            </a:r>
          </a:p>
          <a:p>
            <a:pPr eaLnBrk="1" hangingPunct="1">
              <a:buFontTx/>
              <a:buChar char="•"/>
            </a:pPr>
            <a:r>
              <a:rPr lang="el-GR" altLang="el-GR" sz="2400" dirty="0"/>
              <a:t>Πόνος</a:t>
            </a:r>
          </a:p>
          <a:p>
            <a:pPr eaLnBrk="1" hangingPunct="1">
              <a:buFontTx/>
              <a:buChar char="•"/>
            </a:pPr>
            <a:r>
              <a:rPr lang="el-GR" altLang="el-GR" sz="2400" dirty="0"/>
              <a:t>Απώλεια βάρους</a:t>
            </a:r>
          </a:p>
          <a:p>
            <a:pPr eaLnBrk="1" hangingPunct="1">
              <a:buFontTx/>
              <a:buChar char="•"/>
            </a:pPr>
            <a:r>
              <a:rPr lang="el-GR" altLang="el-GR" sz="2400" dirty="0"/>
              <a:t>Πυώδες κολπικό έκκριμα </a:t>
            </a:r>
          </a:p>
          <a:p>
            <a:pPr eaLnBrk="1" hangingPunct="1">
              <a:buFontTx/>
              <a:buChar char="•"/>
            </a:pPr>
            <a:r>
              <a:rPr lang="el-GR" altLang="el-GR" sz="2400" dirty="0"/>
              <a:t>Αλλαγές στις συνήθειες του εντέρου </a:t>
            </a:r>
          </a:p>
          <a:p>
            <a:pPr eaLnBrk="1" hangingPunct="1">
              <a:buFont typeface="Wingdings" panose="05000000000000000000" pitchFamily="2" charset="2"/>
              <a:buNone/>
            </a:pPr>
            <a:endParaRPr lang="el-GR" altLang="el-GR" dirty="0"/>
          </a:p>
          <a:p>
            <a:pPr eaLnBrk="1" hangingPunct="1"/>
            <a:endParaRPr lang="en-US" altLang="el-GR" sz="2400" dirty="0"/>
          </a:p>
        </p:txBody>
      </p:sp>
      <p:sp>
        <p:nvSpPr>
          <p:cNvPr id="28676" name="Text Box 13">
            <a:extLst>
              <a:ext uri="{FF2B5EF4-FFF2-40B4-BE49-F238E27FC236}">
                <a16:creationId xmlns:a16="http://schemas.microsoft.com/office/drawing/2014/main" id="{B5BC79A8-7359-475B-B16C-DA42946FC3AC}"/>
              </a:ext>
            </a:extLst>
          </p:cNvPr>
          <p:cNvSpPr txBox="1">
            <a:spLocks noChangeArrowheads="1"/>
          </p:cNvSpPr>
          <p:nvPr/>
        </p:nvSpPr>
        <p:spPr bwMode="auto">
          <a:xfrm>
            <a:off x="2566988" y="4149725"/>
            <a:ext cx="14398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l-GR" altLang="el-GR" sz="3600">
              <a:latin typeface="Tahoma" panose="020B0604030504040204" pitchFamily="34" charset="0"/>
            </a:endParaRPr>
          </a:p>
        </p:txBody>
      </p:sp>
    </p:spTree>
  </p:cSld>
  <p:clrMapOvr>
    <a:masterClrMapping/>
  </p:clrMapOvr>
</p:sld>
</file>

<file path=ppt/theme/theme1.xml><?xml version="1.0" encoding="utf-8"?>
<a:theme xmlns:a="http://schemas.openxmlformats.org/drawingml/2006/main" name="Θρόισμα">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39</TotalTime>
  <Words>2149</Words>
  <Application>Microsoft Office PowerPoint</Application>
  <PresentationFormat>Ευρεία οθόνη</PresentationFormat>
  <Paragraphs>415</Paragraphs>
  <Slides>110</Slides>
  <Notes>1</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110</vt:i4>
      </vt:variant>
    </vt:vector>
  </HeadingPairs>
  <TitlesOfParts>
    <vt:vector size="121" baseType="lpstr">
      <vt:lpstr>Arial</vt:lpstr>
      <vt:lpstr>Arial-BoldMT</vt:lpstr>
      <vt:lpstr>ArialMT</vt:lpstr>
      <vt:lpstr>Calibri</vt:lpstr>
      <vt:lpstr>Century Gothic</vt:lpstr>
      <vt:lpstr>HelveticaNeue</vt:lpstr>
      <vt:lpstr>Symbol</vt:lpstr>
      <vt:lpstr>Tahoma</vt:lpstr>
      <vt:lpstr>Wingdings</vt:lpstr>
      <vt:lpstr>Wingdings 3</vt:lpstr>
      <vt:lpstr>Θρόισμα</vt:lpstr>
      <vt:lpstr>Ca τραχήλου μήτρας και ενδομητρίου. Η θέση της ΑΚΘ</vt:lpstr>
      <vt:lpstr>Ca τραχήλου μήτρας</vt:lpstr>
      <vt:lpstr>Αιτιολογία </vt:lpstr>
      <vt:lpstr>Τα κύρια όπλα μας είναι η μέθοδος έγκαιρης διάγνωσης που διαθέτουμε …</vt:lpstr>
      <vt:lpstr>Και το εμβόλιο</vt:lpstr>
      <vt:lpstr>Προσοχή </vt:lpstr>
      <vt:lpstr>Συμπτώματα Σχετίζονται άμεσα με το στάδιο της νόσου</vt:lpstr>
      <vt:lpstr>Θεραπεία</vt:lpstr>
      <vt:lpstr>SOS</vt:lpstr>
      <vt:lpstr>ΚΟΝΔΥΛΩΜΑΤΑ HPV</vt:lpstr>
      <vt:lpstr>ΑΙΤΙΟΛΟΓΙΑ</vt:lpstr>
      <vt:lpstr>ΣΤΑΔΙΟΠΟΙΗΣΗ</vt:lpstr>
      <vt:lpstr>Παρουσίαση του PowerPoint</vt:lpstr>
      <vt:lpstr>Disease Progression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Θεραπευτική αντιμετώπιση               Ca Τραχήλου Μήτρας</vt:lpstr>
      <vt:lpstr>Πρώιμα Σταδια: Χειρουργική ή Ακτινοθεραπεία</vt:lpstr>
      <vt:lpstr>Ca τραχήλου μήτρας – Θεραπεία</vt:lpstr>
      <vt:lpstr>Ca τραχήλου-στάδιο Ια2</vt:lpstr>
      <vt:lpstr>ΚΩΝΟΕΙΔΗΣ ΕΚΤΟΜΗ  </vt:lpstr>
      <vt:lpstr>ΑΚΘ ΕΞΩ ΤΡΑΧΗΛΟΥ ΜΗΤΡΑΣ ΣΤΑΔΙΟΥ ΙΒ</vt:lpstr>
      <vt:lpstr>ΚΟΛΠΟΣΚΟΠΗΣΗ</vt:lpstr>
      <vt:lpstr>Ca τραχήλου μήτρας St I, II</vt:lpstr>
      <vt:lpstr>ΜΙΚΡΟΔΙΗΘΗΤΙΚΟ Ca ΤΡΑΧΗΛΟΥ</vt:lpstr>
      <vt:lpstr>ΤΡΑΧΗΛΕΚΤΟΜΉ</vt:lpstr>
      <vt:lpstr>Radical Vaginal Trachelectomy (RVT)</vt:lpstr>
      <vt:lpstr>Radical Abdominal Trachelectomy (RAT)</vt:lpstr>
      <vt:lpstr>Κωνοειδής εκτομή τραχήλου μήτρας</vt:lpstr>
      <vt:lpstr>Radical Abdominal Trachelectomy (RAT)</vt:lpstr>
      <vt:lpstr>ΕΠΕΜΒΑΣΕΙΣ ΔΙΑΤΗΡΗΣΗΣ ΓΟΝΙΜΟΤΗΤΑΣ ΚΑΡΚΙΝΟΣ ΤΡΑΧΗΛΟΥ</vt:lpstr>
      <vt:lpstr>CA ΤΡΑΧΗΛΟΥ ΜΗΤΡΑΣ - ΡΙΖΙΚΗ ΤΡΑΧΗΛΕΚΤΟΜΗ ΜΑΙΕΥΤΙΚΗ ΑΣΦΑΛΕΙΑ - ΑΠΟΤΕΛΕΣΜΑΤΙΚΟΤΗΤΑ</vt:lpstr>
      <vt:lpstr>Παρακολούθηση μετά από τραχηλεκτομή</vt:lpstr>
      <vt:lpstr>ΑΚΘ ΑΔΕΝΟ  Ca ΕΝΔΟΤΡΑΧΗΛΟΥ</vt:lpstr>
      <vt:lpstr>ΘΕΡΑΠΕΙΑ ΑΔΕΝΟ Ca ΤΡΑΧΗΛΟΥ</vt:lpstr>
      <vt:lpstr>ΚΑΡΚΙΝΟΣ ΤΡΑΧΗΛΟΥ ΜΗΤΡΑΣ ΠΑΡΑΔΟΣΙΑΚΗ ΧΕΙΡΟΥΡΓΙΚΗ ΑΝΤΙΜΕΤΩΠΙΣΗ</vt:lpstr>
      <vt:lpstr>Ενδείξεις Μετεγχειρητικής Ακτινοθεραπείας +/- Χημειοθεραπεία. Βάση Ιστολογική</vt:lpstr>
      <vt:lpstr>Ριζική υστερεκτομή (Class III)</vt:lpstr>
      <vt:lpstr>Προχωρημένα Στάδια: Ακτινοθεραπεία ή Χειρουργική</vt:lpstr>
      <vt:lpstr>Προχωρημένα Σταδία:      Ακτινοθεραπεία ταυτόχρονα με    Χημειοθεραπεία</vt:lpstr>
      <vt:lpstr>Καρκίνος Τραχήλου Μήτρας Εξωτερική Ακτινοθεραπεία</vt:lpstr>
      <vt:lpstr>Εξωτερική Ακτινοθεραπεια-EBRT</vt:lpstr>
      <vt:lpstr>Παρουσίαση του PowerPoint</vt:lpstr>
      <vt:lpstr>Παρουσίαση του PowerPoint</vt:lpstr>
      <vt:lpstr>Παρουσίαση του PowerPoint</vt:lpstr>
      <vt:lpstr>Positioning &amp; Immobilization</vt:lpstr>
      <vt:lpstr>              CT scan  Treatment Planning</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General Principles of Planning and Target Delineation</vt:lpstr>
      <vt:lpstr>Παρουσίαση του PowerPoint</vt:lpstr>
      <vt:lpstr>Παρουσίαση του PowerPoint</vt:lpstr>
      <vt:lpstr>3D CRT vs  IMRT</vt:lpstr>
      <vt:lpstr>Παρουσίαση του PowerPoint</vt:lpstr>
      <vt:lpstr>  Dosimetric Comparisons (DVHs)  Conventional 3D CRT  vs  IMRT</vt:lpstr>
      <vt:lpstr>IMRT- WPRT  Clinical Results</vt:lpstr>
      <vt:lpstr>ΕΠΙΠΛΟΚΕΣ ΤΗΣ ΑΚΘ</vt:lpstr>
      <vt:lpstr>WP-IMRT  Chronic Toxicity</vt:lpstr>
      <vt:lpstr>Ορθο-κολπικό συρίγγιο</vt:lpstr>
      <vt:lpstr>Λεμφοίδημα και καρκίνος Τραχήλου Μήτρας</vt:lpstr>
      <vt:lpstr>IMRT- IGRT</vt:lpstr>
      <vt:lpstr>RTOG Contouring Guidelines for Carcinoma cervix (3DCRT/IMRT)</vt:lpstr>
      <vt:lpstr>Παρουσίαση του PowerPoint</vt:lpstr>
      <vt:lpstr>Παρουσίαση του PowerPoint</vt:lpstr>
      <vt:lpstr>    Σχεδιασμός πυελικών λεμφαδένων</vt:lpstr>
      <vt:lpstr>Σχεδιασμός Πυελικών Λεμφαδένων</vt:lpstr>
      <vt:lpstr>   Σχεδιασμός Πυελικών Λεμφαδένων</vt:lpstr>
      <vt:lpstr>Παρουσίαση του PowerPoint</vt:lpstr>
      <vt:lpstr>Παρουσίαση του PowerPoint</vt:lpstr>
      <vt:lpstr>Normal Tissue Delineation (RTOG) OAR</vt:lpstr>
      <vt:lpstr>Παρουσίαση του PowerPoint</vt:lpstr>
      <vt:lpstr>Παρουσίαση του PowerPoint</vt:lpstr>
      <vt:lpstr>Παρουσίαση του PowerPoint</vt:lpstr>
      <vt:lpstr>Παρουσίαση του PowerPoint</vt:lpstr>
      <vt:lpstr>Τεχνικές Ακτινοθεραπείας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Ca ενδομητρίου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Minimal radiation reaches bladder and rectum</vt:lpstr>
      <vt:lpstr>Επιδημιολογία – Παράγοντες Κινδύνου</vt:lpstr>
      <vt:lpstr>Συμπτώματα</vt:lpstr>
      <vt:lpstr>Σταδιοποίηση</vt:lpstr>
      <vt:lpstr>Θεραπευτική προσέγγιση [Ι]</vt:lpstr>
      <vt:lpstr>Θεραπευτική προσέγγιση [ΙΙ]</vt:lpstr>
      <vt:lpstr>Θεραπευτική προσέγγιση [ΙΙΙ]</vt:lpstr>
      <vt:lpstr>Πρόγνωση</vt:lpstr>
      <vt:lpstr>Θεραπεία Καρκίνο Ενδομητρίου</vt:lpstr>
      <vt:lpstr>Παρουσίαση του PowerPoint</vt:lpstr>
      <vt:lpstr>Risk of Lymph Node Metastasis</vt:lpstr>
      <vt:lpstr>Survival by Surgical Stage</vt:lpstr>
      <vt:lpstr>Ca ενδομητρίου</vt:lpstr>
      <vt:lpstr>Γυναίκα εσύ Χρυσέ Ζωής Αέρα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UNIWA</dc:creator>
  <cp:lastModifiedBy>UNIWA</cp:lastModifiedBy>
  <cp:revision>7</cp:revision>
  <dcterms:created xsi:type="dcterms:W3CDTF">2024-04-09T10:51:04Z</dcterms:created>
  <dcterms:modified xsi:type="dcterms:W3CDTF">2024-04-09T11:30:34Z</dcterms:modified>
</cp:coreProperties>
</file>