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156"/>
  </p:notesMasterIdLst>
  <p:handoutMasterIdLst>
    <p:handoutMasterId r:id="rId157"/>
  </p:handoutMasterIdLst>
  <p:sldIdLst>
    <p:sldId id="256" r:id="rId5"/>
    <p:sldId id="272" r:id="rId6"/>
    <p:sldId id="273" r:id="rId7"/>
    <p:sldId id="380" r:id="rId8"/>
    <p:sldId id="275" r:id="rId9"/>
    <p:sldId id="381" r:id="rId10"/>
    <p:sldId id="276" r:id="rId11"/>
    <p:sldId id="277" r:id="rId12"/>
    <p:sldId id="382" r:id="rId13"/>
    <p:sldId id="278" r:id="rId14"/>
    <p:sldId id="383" r:id="rId15"/>
    <p:sldId id="279" r:id="rId16"/>
    <p:sldId id="384" r:id="rId17"/>
    <p:sldId id="280" r:id="rId18"/>
    <p:sldId id="281" r:id="rId19"/>
    <p:sldId id="282" r:id="rId20"/>
    <p:sldId id="385" r:id="rId21"/>
    <p:sldId id="283" r:id="rId22"/>
    <p:sldId id="284" r:id="rId23"/>
    <p:sldId id="386" r:id="rId24"/>
    <p:sldId id="285" r:id="rId25"/>
    <p:sldId id="286" r:id="rId26"/>
    <p:sldId id="287" r:id="rId27"/>
    <p:sldId id="288" r:id="rId28"/>
    <p:sldId id="289" r:id="rId29"/>
    <p:sldId id="387" r:id="rId30"/>
    <p:sldId id="290" r:id="rId31"/>
    <p:sldId id="291" r:id="rId32"/>
    <p:sldId id="292" r:id="rId33"/>
    <p:sldId id="389" r:id="rId34"/>
    <p:sldId id="388" r:id="rId35"/>
    <p:sldId id="293" r:id="rId36"/>
    <p:sldId id="390" r:id="rId37"/>
    <p:sldId id="294" r:id="rId38"/>
    <p:sldId id="295" r:id="rId39"/>
    <p:sldId id="296" r:id="rId40"/>
    <p:sldId id="297" r:id="rId41"/>
    <p:sldId id="298" r:id="rId42"/>
    <p:sldId id="299" r:id="rId43"/>
    <p:sldId id="378" r:id="rId44"/>
    <p:sldId id="301" r:id="rId45"/>
    <p:sldId id="302" r:id="rId46"/>
    <p:sldId id="303" r:id="rId47"/>
    <p:sldId id="304" r:id="rId48"/>
    <p:sldId id="305" r:id="rId49"/>
    <p:sldId id="306" r:id="rId50"/>
    <p:sldId id="391" r:id="rId51"/>
    <p:sldId id="307" r:id="rId52"/>
    <p:sldId id="308" r:id="rId53"/>
    <p:sldId id="309" r:id="rId54"/>
    <p:sldId id="310" r:id="rId55"/>
    <p:sldId id="311" r:id="rId56"/>
    <p:sldId id="312" r:id="rId57"/>
    <p:sldId id="313" r:id="rId58"/>
    <p:sldId id="392" r:id="rId59"/>
    <p:sldId id="314" r:id="rId60"/>
    <p:sldId id="315" r:id="rId61"/>
    <p:sldId id="316" r:id="rId62"/>
    <p:sldId id="317" r:id="rId63"/>
    <p:sldId id="318" r:id="rId64"/>
    <p:sldId id="319" r:id="rId65"/>
    <p:sldId id="320" r:id="rId66"/>
    <p:sldId id="321" r:id="rId67"/>
    <p:sldId id="322" r:id="rId68"/>
    <p:sldId id="323" r:id="rId69"/>
    <p:sldId id="393" r:id="rId70"/>
    <p:sldId id="324" r:id="rId71"/>
    <p:sldId id="394" r:id="rId72"/>
    <p:sldId id="325" r:id="rId73"/>
    <p:sldId id="395" r:id="rId74"/>
    <p:sldId id="326" r:id="rId75"/>
    <p:sldId id="396" r:id="rId76"/>
    <p:sldId id="327" r:id="rId77"/>
    <p:sldId id="328" r:id="rId78"/>
    <p:sldId id="329" r:id="rId79"/>
    <p:sldId id="330" r:id="rId80"/>
    <p:sldId id="331" r:id="rId81"/>
    <p:sldId id="332" r:id="rId82"/>
    <p:sldId id="333" r:id="rId83"/>
    <p:sldId id="334" r:id="rId84"/>
    <p:sldId id="397" r:id="rId85"/>
    <p:sldId id="335" r:id="rId86"/>
    <p:sldId id="336" r:id="rId87"/>
    <p:sldId id="398" r:id="rId88"/>
    <p:sldId id="337" r:id="rId89"/>
    <p:sldId id="399" r:id="rId90"/>
    <p:sldId id="338" r:id="rId91"/>
    <p:sldId id="339" r:id="rId92"/>
    <p:sldId id="400" r:id="rId93"/>
    <p:sldId id="340" r:id="rId94"/>
    <p:sldId id="401" r:id="rId95"/>
    <p:sldId id="341" r:id="rId96"/>
    <p:sldId id="342" r:id="rId97"/>
    <p:sldId id="343" r:id="rId98"/>
    <p:sldId id="344" r:id="rId99"/>
    <p:sldId id="345" r:id="rId100"/>
    <p:sldId id="402" r:id="rId101"/>
    <p:sldId id="346" r:id="rId102"/>
    <p:sldId id="347" r:id="rId103"/>
    <p:sldId id="403" r:id="rId104"/>
    <p:sldId id="404" r:id="rId105"/>
    <p:sldId id="349" r:id="rId106"/>
    <p:sldId id="405" r:id="rId107"/>
    <p:sldId id="350" r:id="rId108"/>
    <p:sldId id="406" r:id="rId109"/>
    <p:sldId id="351" r:id="rId110"/>
    <p:sldId id="352" r:id="rId111"/>
    <p:sldId id="353" r:id="rId112"/>
    <p:sldId id="354" r:id="rId113"/>
    <p:sldId id="355" r:id="rId114"/>
    <p:sldId id="356" r:id="rId115"/>
    <p:sldId id="357" r:id="rId116"/>
    <p:sldId id="407" r:id="rId117"/>
    <p:sldId id="358" r:id="rId118"/>
    <p:sldId id="408" r:id="rId119"/>
    <p:sldId id="359" r:id="rId120"/>
    <p:sldId id="409" r:id="rId121"/>
    <p:sldId id="360" r:id="rId122"/>
    <p:sldId id="410" r:id="rId123"/>
    <p:sldId id="361" r:id="rId124"/>
    <p:sldId id="411" r:id="rId125"/>
    <p:sldId id="362" r:id="rId126"/>
    <p:sldId id="412" r:id="rId127"/>
    <p:sldId id="363" r:id="rId128"/>
    <p:sldId id="413" r:id="rId129"/>
    <p:sldId id="364" r:id="rId130"/>
    <p:sldId id="414" r:id="rId131"/>
    <p:sldId id="365" r:id="rId132"/>
    <p:sldId id="415" r:id="rId133"/>
    <p:sldId id="366" r:id="rId134"/>
    <p:sldId id="416" r:id="rId135"/>
    <p:sldId id="367" r:id="rId136"/>
    <p:sldId id="368" r:id="rId137"/>
    <p:sldId id="417" r:id="rId138"/>
    <p:sldId id="369" r:id="rId139"/>
    <p:sldId id="370" r:id="rId140"/>
    <p:sldId id="371" r:id="rId141"/>
    <p:sldId id="372" r:id="rId142"/>
    <p:sldId id="373" r:id="rId143"/>
    <p:sldId id="374" r:id="rId144"/>
    <p:sldId id="375" r:id="rId145"/>
    <p:sldId id="418" r:id="rId146"/>
    <p:sldId id="376" r:id="rId147"/>
    <p:sldId id="377" r:id="rId148"/>
    <p:sldId id="257" r:id="rId149"/>
    <p:sldId id="262" r:id="rId150"/>
    <p:sldId id="264" r:id="rId151"/>
    <p:sldId id="267" r:id="rId152"/>
    <p:sldId id="268" r:id="rId153"/>
    <p:sldId id="269" r:id="rId154"/>
    <p:sldId id="270" r:id="rId155"/>
  </p:sldIdLst>
  <p:sldSz cx="9144000" cy="6858000" type="screen4x3"/>
  <p:notesSz cx="7104063" cy="10234613"/>
  <p:custDataLst>
    <p:tags r:id="rId1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128</a:t>
            </a:fld>
            <a:endParaRPr lang="el-GR" dirty="0"/>
          </a:p>
        </p:txBody>
      </p:sp>
    </p:spTree>
    <p:extLst>
      <p:ext uri="{BB962C8B-B14F-4D97-AF65-F5344CB8AC3E}">
        <p14:creationId xmlns:p14="http://schemas.microsoft.com/office/powerpoint/2010/main" val="418190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58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19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7678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181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endParaRPr lang="en-US"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n-US"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043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endParaRPr lang="en-US"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n-US"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999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n-US"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n-US"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156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79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n-US"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n-US"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842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56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endParaRPr lang="en-US"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n-US"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A344D13-F86F-4A6A-A355-5C75A711DC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215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A344D13-F86F-4A6A-A355-5C75A711DC70}"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47507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Taste_buds.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esserWolan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6.png"/><Relationship Id="rId1" Type="http://schemas.openxmlformats.org/officeDocument/2006/relationships/slideLayout" Target="../slideLayouts/slideLayout33.xml"/><Relationship Id="rId4" Type="http://schemas.openxmlformats.org/officeDocument/2006/relationships/hyperlink" Target="http://commons.wikimedia.org/wiki/User:Fvasconcello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18</a:t>
            </a:r>
            <a:r>
              <a:rPr lang="el-GR" sz="2600" dirty="0" smtClean="0"/>
              <a:t>:</a:t>
            </a:r>
            <a:r>
              <a:rPr lang="en-US" sz="2600" dirty="0" smtClean="0"/>
              <a:t> </a:t>
            </a:r>
            <a:r>
              <a:rPr lang="el-GR" sz="2600" dirty="0" smtClean="0"/>
              <a:t>Γαστρεντερικό 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Φάρυγγας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Ο φάρυγγας </a:t>
            </a:r>
            <a:r>
              <a:rPr lang="el-GR" dirty="0"/>
              <a:t>είναι ινομυώδης σωλήνας 15εκ. Βρίσκεται μπροστά από τη σπονδυλική στήλη και πίσω από τις κοιλότητες μύτης (ρινική μοίρα), στόματος (στοματική μοίρα) και λάρυγγα </a:t>
            </a:r>
            <a:r>
              <a:rPr lang="el-GR" dirty="0" smtClean="0"/>
              <a:t>(λαρυγγική </a:t>
            </a:r>
            <a:r>
              <a:rPr lang="el-GR" dirty="0"/>
              <a:t>μοίρα) με τις οποίες επικοινωνεί. Εξυπηρετεί το πεπτικό </a:t>
            </a:r>
            <a:r>
              <a:rPr lang="el-GR" dirty="0" smtClean="0"/>
              <a:t>σύστημα, </a:t>
            </a:r>
            <a:r>
              <a:rPr lang="el-GR" dirty="0"/>
              <a:t>το αναπνευστικό σύστημα και την άμυνα του οργανισμού με το λεμφικό ιστό που έχει στα τοιχώματά του (αμυγδαλές).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2717052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Νοσήματα του </a:t>
            </a:r>
            <a:r>
              <a:rPr lang="el-GR" b="1" dirty="0" smtClean="0">
                <a:solidFill>
                  <a:schemeClr val="tx2"/>
                </a:solidFill>
              </a:rPr>
              <a:t>ήπατος </a:t>
            </a:r>
            <a:r>
              <a:rPr lang="el-GR" sz="3000" b="0" dirty="0" smtClean="0">
                <a:solidFill>
                  <a:schemeClr val="tx2"/>
                </a:solidFill>
              </a:rPr>
              <a:t>2/3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Πολλές </a:t>
            </a:r>
            <a:r>
              <a:rPr lang="el-GR" dirty="0"/>
              <a:t>ασθένειες του ήπατος συνοδεύονται από ίκτερο, που προκαλείται από αυξημένα επίπεδα χολερυθρίνης. Η χολερυθρίνη σχηματίζεται κατά την αποδόμηση της αιμοσφαιρίνης γερασμένων ερυθρών αιμοσφαιρίων. Φυσιολογικά, το ήπαρ απομακρύνει τη χολερυθρίνη από την κυκλοφορία και την αποβάλλει μέσω έκκρισης με τη χολή. Υπάρχουν επίσης πολλές παιδιατρικές νόσοι του ήπατος, όπως η ατρησία των χοληφόρων, η ανεπάρκεια α1-αντιθρυψίνης, η προϊούσα οικογενής ενδοηπατική χολόσταση και η ιστιοκύττωση από κύτταρα Langerha</a:t>
            </a:r>
            <a:r>
              <a:rPr lang="en-US" dirty="0"/>
              <a:t>ns</a:t>
            </a:r>
            <a:r>
              <a:rPr lang="el-GR"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5628228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Νοσήματα του ήπατος </a:t>
            </a:r>
            <a:r>
              <a:rPr lang="el-GR" sz="3000" b="0" dirty="0" smtClean="0">
                <a:solidFill>
                  <a:srgbClr val="1F497D"/>
                </a:solidFill>
              </a:rPr>
              <a:t>3/3</a:t>
            </a:r>
            <a:endParaRPr lang="el-GR" dirty="0"/>
          </a:p>
        </p:txBody>
      </p:sp>
      <p:sp>
        <p:nvSpPr>
          <p:cNvPr id="3" name="Θέση περιεχομένου 2"/>
          <p:cNvSpPr>
            <a:spLocks noGrp="1"/>
          </p:cNvSpPr>
          <p:nvPr>
            <p:ph idx="1"/>
          </p:nvPr>
        </p:nvSpPr>
        <p:spPr/>
        <p:txBody>
          <a:bodyPr/>
          <a:lstStyle/>
          <a:p>
            <a:r>
              <a:rPr lang="el-GR" dirty="0"/>
              <a:t>Το ήπαρ έχει αυξημένη ικανότητα αναγέννησης και μεγάλες εφεδρείες. Στις περισσότερες περιπτώσεις εμφανίζονται συμπτώματα μόνο μετά από εκτεταμένη καταστροφή του ηπατικού παρεγχύματος.</a:t>
            </a:r>
            <a:endParaRPr lang="en-US" dirty="0"/>
          </a:p>
          <a:p>
            <a:r>
              <a:rPr lang="el-GR" dirty="0"/>
              <a:t>Οι παθήσεις του ήπατος διαγιγνώσκονται με εξετάσεις της ηπατικής λειτουργίας, όπως η μέτρηση των ενζυμων SGOT (glutamic oxaloacetic transaminase) και SGPT (glutamic oxaloacetic transaminase), η γ-GT (γ-γλουταμυλοτρανσφεράση), η LDH (γαλακτική δευδρογονάση), η άμεση και η  έμμεση χολερυθρίνη πλάσματος.</a:t>
            </a:r>
            <a:endParaRPr lang="en-US" dirty="0"/>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5181335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Συμπτώματα ηπατικής </a:t>
            </a:r>
            <a:r>
              <a:rPr lang="el-GR" b="1" dirty="0" smtClean="0">
                <a:solidFill>
                  <a:schemeClr val="tx2"/>
                </a:solidFill>
              </a:rPr>
              <a:t>βλάβης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sz="2400" dirty="0"/>
              <a:t>Αποχρωματισμός των κοπράνων, όταν απουσιάζει η κοπροχολίνη από τα κόπρανα. Η κοπροχολίνη προέρχεται από το μεταβολισμό της χολερυθρίνης στο ήπαρ.</a:t>
            </a:r>
            <a:endParaRPr lang="en-US" sz="2400" dirty="0"/>
          </a:p>
          <a:p>
            <a:pPr lvl="0"/>
            <a:r>
              <a:rPr lang="el-GR" sz="2400" dirty="0"/>
              <a:t>Σκούρα ούρα, όταν αποβάλλεται χολερυθρίνη με τα ούρα.</a:t>
            </a:r>
            <a:endParaRPr lang="en-US" sz="2400" dirty="0"/>
          </a:p>
          <a:p>
            <a:pPr lvl="0"/>
            <a:r>
              <a:rPr lang="el-GR" sz="2400" dirty="0"/>
              <a:t>Ίκτερος που συμβαίνει όταν η χολερυθρίνη εναποτίθεται στο δέρμα, προκαλώντας επίμονο κνησμό. Ο κνησμός είναι το πιο συχνό ενόχλημα στους ασθενείς με ηπατική ανεπάρκεια.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21044482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Συμπτώματα ηπατικής </a:t>
            </a:r>
            <a:r>
              <a:rPr lang="el-GR" b="1" dirty="0" smtClean="0">
                <a:solidFill>
                  <a:schemeClr val="tx2"/>
                </a:solidFill>
              </a:rPr>
              <a:t>βλάβης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sz="2400" dirty="0" smtClean="0"/>
              <a:t>Ασκίτης</a:t>
            </a:r>
            <a:r>
              <a:rPr lang="el-GR" sz="2400" dirty="0"/>
              <a:t>, οίδημα σφυρών και κάτω άκρων, εξαιτίας της αδυναμίας του ήπατος να παράγει αλβουμίνη.</a:t>
            </a:r>
            <a:endParaRPr lang="en-US" sz="2400" dirty="0"/>
          </a:p>
          <a:p>
            <a:pPr lvl="0"/>
            <a:r>
              <a:rPr lang="el-GR" sz="2400" dirty="0"/>
              <a:t>Εξεσημασμένη κόπωση, που οφείλεται σε έλλειψη θρεπτικών συστατικών, μετάλλων και βιταμινών.</a:t>
            </a:r>
            <a:endParaRPr lang="en-US" sz="2400" dirty="0"/>
          </a:p>
          <a:p>
            <a:pPr lvl="0"/>
            <a:r>
              <a:rPr lang="el-GR" sz="2400" dirty="0"/>
              <a:t>Εκχυμώσεις και αιμορραγική διάθεση είναι ακόμα μερικά χαρακτηριστικά της ηπατικής νόσου. Το ήπαρ παράγει ουσίες που βοηθούν στην αποτροπή της αιμορραγίας. </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19164003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Οξεία </a:t>
            </a:r>
            <a:r>
              <a:rPr lang="el-GR" b="1" dirty="0" smtClean="0">
                <a:solidFill>
                  <a:schemeClr val="tx2"/>
                </a:solidFill>
              </a:rPr>
              <a:t>ηπατίτιδα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Τα αρχικά χαρακτηριστικά μπορεί να μοιάζουν με της γρίπης, αλλά χωρίς το βήχα, δηλαδή ο ασθενής να αισθάνεται κακουχία, γενική αδιαθεσία, μυοσκελετικούς πόνους, πυρετό, ναυτία ή εμετό, διάρροια και πονοκέφαλο. Επίσης, ανορεξία, ξαφνική αποστροφή για το κάπνισμα, γαστρικές ενοχλήσεις κ.α. Επίσης μπορεί να έχει σκούρα ούρα, να κιτρινίζουν τα μάτια και το δέρμα του -να παρουσιάζει δηλαδή ίκτερο. Σε </a:t>
            </a:r>
            <a:r>
              <a:rPr lang="el-GR" dirty="0" smtClean="0"/>
              <a:t>μερικούς διαπιστώνεται ηπατομεγαλία </a:t>
            </a:r>
            <a:r>
              <a:rPr lang="el-GR" dirty="0"/>
              <a:t>(διόγκωση του ήπατος) ή σπληνομεγαλία ή και λεμφαδενοπάθεια.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37794204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Οξεία </a:t>
            </a:r>
            <a:r>
              <a:rPr lang="el-GR" b="1" dirty="0" smtClean="0">
                <a:solidFill>
                  <a:schemeClr val="tx2"/>
                </a:solidFill>
              </a:rPr>
              <a:t>ηπατίτιδα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Μικρό </a:t>
            </a:r>
            <a:r>
              <a:rPr lang="el-GR" dirty="0"/>
              <a:t>ποσοστό ασθενών με οξεία ηπατίτιδα παρουσιάζει ηπατική ανεπάρκεια, δηλαδή το συκώτι τους δεν μπορεί να επεξεργαστεί πια καθόλου τις βλαβερές ουσίες που αρχίζουν πλέον να κυκλοφορούν ανεμπόδιστες στον οργανισμό και να προκαλούν πολύ σοβαρά συμπτώματα, όπως διανοητική σύγχυση και κώμα. </a:t>
            </a:r>
            <a:r>
              <a:rPr lang="el-GR" dirty="0" smtClean="0"/>
              <a:t>Όταν </a:t>
            </a:r>
            <a:r>
              <a:rPr lang="el-GR" dirty="0"/>
              <a:t>η κατάσταση επιδεινώνεται, η μοναδική αντιμετώπιση είναι η μεταμόσχευση ήπατος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40555657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Χρόνια </a:t>
            </a:r>
            <a:r>
              <a:rPr lang="el-GR" b="1" dirty="0" smtClean="0">
                <a:solidFill>
                  <a:schemeClr val="tx2"/>
                </a:solidFill>
              </a:rPr>
              <a:t>ηπατίτιδα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περισσότεροι ασθενείς σε αυτή την περίπτωση είναι ασυμπτωματικοί ή έχουν ήπια συμπτώματα. </a:t>
            </a:r>
            <a:endParaRPr lang="el-GR" dirty="0" smtClean="0"/>
          </a:p>
          <a:p>
            <a:r>
              <a:rPr lang="el-GR" dirty="0" smtClean="0"/>
              <a:t>Η </a:t>
            </a:r>
            <a:r>
              <a:rPr lang="el-GR" dirty="0"/>
              <a:t>ασθένεια αποκαλύπτεται συχνά με μια τυχαία εξέταση αίματος. Συχνά πάντως αισθάνονται μια γενική κόπωση και αδιαθεσία που την αποδίδουν σε άλλα αίτια. </a:t>
            </a:r>
            <a:endParaRPr lang="el-GR" dirty="0" smtClean="0"/>
          </a:p>
          <a:p>
            <a:r>
              <a:rPr lang="el-GR" dirty="0" smtClean="0"/>
              <a:t>Αν </a:t>
            </a:r>
            <a:r>
              <a:rPr lang="el-GR" dirty="0"/>
              <a:t>ο ασθενής παρουσιάσει ίκτερο, συνήθως η βλάβη στο ήπαρ είναι εκτεταμένη. Μπορεί να εκδηλωθεί με απώλεια βάρους, εύκολους μωλωπισμούς, αιμορραγική τάση, οιδήματα στα πόδια κ.λπ. Τελικά λόγω βλαβών στον εγκέφαλο (ηπατική εγκεφαλοπάθεια), ο ασθενής πέφτει σε κώμα.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22005622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Χρόνια ηπατίτιδα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Οι περισσότερες φλεγμονές του ήπατος, τόσο στην οξεία όσο και στη χρονία ηπατίτιδα, οφείλονται συνήθως σε συγκεκριμένους ιούς, τον Α,Β,C,D, οι οποίοι και προκαλούν τους </a:t>
            </a:r>
            <a:r>
              <a:rPr lang="el-GR" dirty="0" smtClean="0"/>
              <a:t>αντ</a:t>
            </a:r>
            <a:r>
              <a:rPr lang="el-GR" dirty="0"/>
              <a:t>ί</a:t>
            </a:r>
            <a:r>
              <a:rPr lang="el-GR" dirty="0" smtClean="0"/>
              <a:t>στοιχους </a:t>
            </a:r>
            <a:r>
              <a:rPr lang="el-GR" dirty="0"/>
              <a:t>τύπους ηπατίτιδας. </a:t>
            </a:r>
            <a:r>
              <a:rPr lang="el-GR" dirty="0" smtClean="0"/>
              <a:t>Όμως </a:t>
            </a:r>
            <a:r>
              <a:rPr lang="el-GR" dirty="0"/>
              <a:t>φλεγμονή στο συκώτι μπορεί να προκαλέσει και ο ιός του έρπητα και ο κυταρομεγαλοϊός. Συχνή αιτία της μη ιογενούς ηπατιτίδας είναι επίσης η άμετρη κατανάλωση οινοπνευματωδών ποτών. Σπανιότερα ηπατίτιδα μπορεί να προκληθεί και από τοξίνες τροφίμων (μανιταριών) όπως και από φαρμακευτικά σκευάσματα που μπορεί να περιέχουν παρακεταμόλη, αμοξυκυλίνη, όπως και από αντιφυματικά φάρμακα. Φλεγμονή στο ήπαρ επίσης μπορεί να προκαλέσουν και ορισμένα αυτοάνοσα νοσήματα όπως ο ερυθηματώδης λύκος.</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31028661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Ηπατίτιδα από αλκοόλ</a:t>
            </a:r>
            <a:r>
              <a:rPr lang="el-GR" dirty="0">
                <a:solidFill>
                  <a:schemeClr val="tx2"/>
                </a:solidFill>
              </a:rPr>
              <a:t> </a:t>
            </a:r>
            <a:endParaRPr lang="en-US" dirty="0">
              <a:solidFill>
                <a:schemeClr val="tx2"/>
              </a:solidFill>
            </a:endParaRPr>
          </a:p>
        </p:txBody>
      </p:sp>
      <p:sp>
        <p:nvSpPr>
          <p:cNvPr id="3" name="Θέση περιεχομένου 2"/>
          <p:cNvSpPr>
            <a:spLocks noGrp="1"/>
          </p:cNvSpPr>
          <p:nvPr>
            <p:ph idx="1"/>
          </p:nvPr>
        </p:nvSpPr>
        <p:spPr/>
        <p:txBody>
          <a:bodyPr/>
          <a:lstStyle/>
          <a:p>
            <a:r>
              <a:rPr lang="el-GR" dirty="0"/>
              <a:t>Η ηπατίτιδα αυτή συνήθως εκδηλώνεται ύστερα από μεγάλη περίοδο κατάχρησης οινοπνευματωδών ποτών. </a:t>
            </a:r>
            <a:endParaRPr lang="el-GR" dirty="0" smtClean="0"/>
          </a:p>
          <a:p>
            <a:r>
              <a:rPr lang="el-GR" dirty="0" smtClean="0"/>
              <a:t>Ο </a:t>
            </a:r>
            <a:r>
              <a:rPr lang="el-GR" dirty="0"/>
              <a:t>ασθενής νιώθει κόπωση και παρουσιάζει κατακράτηση υγρών (ασκίτης) ή και σε σοβαρή επιδείνωση να παρουσιάσει ξαφνικά ίκτερο και βαρεία ηπατική ανεπάρκεια.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7937016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Ηπατίτιδα </a:t>
            </a:r>
            <a:r>
              <a:rPr lang="en-US" b="1" dirty="0">
                <a:solidFill>
                  <a:schemeClr val="tx2"/>
                </a:solidFill>
              </a:rPr>
              <a:t>C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a:t>
            </a:r>
            <a:r>
              <a:rPr lang="el-GR" b="1" dirty="0"/>
              <a:t>ηπατίτιδα C</a:t>
            </a:r>
            <a:r>
              <a:rPr lang="el-GR" dirty="0"/>
              <a:t> είναι μία λοίμωξη που προσβάλλει κυρίως το ήπαρ. Αυτή η ασθένεια οφείλεται στον το ιό της </a:t>
            </a:r>
            <a:r>
              <a:rPr lang="el-GR" dirty="0" smtClean="0"/>
              <a:t>ηπατίτιδας C </a:t>
            </a:r>
            <a:r>
              <a:rPr lang="el-GR" dirty="0"/>
              <a:t>(HCV). Συχνά δεν παρουσιάζει κάποια συμπτώματα, ωστόσο η χρόνια λοίμωξη μπορεί να οδηγήσει, μετά από χρόνια, σε κίρρωση. </a:t>
            </a:r>
            <a:endParaRPr lang="el-GR" dirty="0" smtClean="0"/>
          </a:p>
          <a:p>
            <a:r>
              <a:rPr lang="el-GR" dirty="0" smtClean="0"/>
              <a:t>Οι </a:t>
            </a:r>
            <a:r>
              <a:rPr lang="el-GR" dirty="0"/>
              <a:t>άνθρωποι κολλούν ηπατίτιδα C κυρίως, μέσω της έκθεσης σε αίμα και σε παράγωγα αίματος, εξαιτίας ενδοφλέβιας χρήσης ναρκωτικών, μη αποστειρωμένου ιατρικού εξοπλισμού και μεταγγίσεων αίματος. Υπολογίζεται ότι 130-170 εκατομμύρια άνθρωποι στον κόσμο έχουν ηπατίτιδα C. </a:t>
            </a:r>
            <a:endParaRPr lang="el-GR" dirty="0" smtClean="0"/>
          </a:p>
          <a:p>
            <a:r>
              <a:rPr lang="el-GR" dirty="0" smtClean="0"/>
              <a:t>Οι </a:t>
            </a:r>
            <a:r>
              <a:rPr lang="el-GR" dirty="0"/>
              <a:t>επιστήμονες άρχισαν να εξετάζουν τον ιό HCV τη δεκαετία του 1970, ενώ επιβεβαίωσαν την ύπαρξή του μόλις το 1989.</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38734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Οισοφάγος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Ο </a:t>
            </a:r>
            <a:r>
              <a:rPr lang="el-GR" b="1" dirty="0"/>
              <a:t>οισοφάγος </a:t>
            </a:r>
            <a:r>
              <a:rPr lang="el-GR" dirty="0"/>
              <a:t>είναι ινομυώδης σωλήνας 25εκ. Αποτελεί τη συνέχεια προς τα κάτω του φάρυγγα και φτάνει μέχρι το στομάχι. Πορεύεται μπροστά από τη σπονδυλική στήλη (Α6 – Θ5) και χωρίζεται σε 4 μοίρες: Τραχηλική, Θωρακική, Διαφραγματική Κοιλιακή. Εξυπηρετεί μαζί με το φάρυγγα τη μεταφορά της τροφής από τη στοματική κοιλότητα στο στομάχι (κατάποση). </a:t>
            </a:r>
            <a:endParaRPr lang="en-US" dirty="0"/>
          </a:p>
          <a:p>
            <a:r>
              <a:rPr lang="el-GR" b="1" dirty="0"/>
              <a:t>Στενώματα του οισοφάγου. </a:t>
            </a:r>
            <a:r>
              <a:rPr lang="el-GR" dirty="0"/>
              <a:t>Βρίσκονται στο όριο με το φάρυγγα, στο ύψος του αορτικού τόξου, στο ύψος του αριστερού βρόγχου κατά το πέρασμα του από το διάφραγμα. Είναι η προς τα κάτω συνέχεια του οισοφάγου και η πιο πλατιά μοίρα του γαστρεντερικού σωλήνα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1096925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Ηπατική </a:t>
            </a:r>
            <a:r>
              <a:rPr lang="el-GR" b="1" dirty="0" smtClean="0">
                <a:solidFill>
                  <a:schemeClr val="tx2"/>
                </a:solidFill>
              </a:rPr>
              <a:t>κίρρωση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385192" y="1196752"/>
            <a:ext cx="8579296" cy="5400600"/>
          </a:xfrm>
        </p:spPr>
        <p:txBody>
          <a:bodyPr>
            <a:noAutofit/>
          </a:bodyPr>
          <a:lstStyle/>
          <a:p>
            <a:pPr>
              <a:lnSpc>
                <a:spcPct val="108000"/>
              </a:lnSpc>
              <a:spcBef>
                <a:spcPts val="900"/>
              </a:spcBef>
            </a:pPr>
            <a:r>
              <a:rPr lang="el-GR" dirty="0"/>
              <a:t>Η </a:t>
            </a:r>
            <a:r>
              <a:rPr lang="el-GR" b="1" dirty="0"/>
              <a:t>κίρρωση</a:t>
            </a:r>
            <a:r>
              <a:rPr lang="el-GR" dirty="0"/>
              <a:t> είναι η ιστοπαθολογική συνέπεια της χρόνιας </a:t>
            </a:r>
            <a:r>
              <a:rPr lang="el-GR" dirty="0" smtClean="0"/>
              <a:t>ηπατικής νόσου</a:t>
            </a:r>
            <a:r>
              <a:rPr lang="el-GR" dirty="0"/>
              <a:t>. Χαρακτηρίζεται από αντικατάσταση του ηπατικού παρεγχύματος από ουλώδη ιστό και αναγεννητικά οζίδια και οδηγεί σε ηπατική ανεπάρκεια. Η κίρρωση πιο συχνά προκαλείται από χρόνιο αλκοολισμό, ηπατίτιδα Β, ηπατίτιδα C, ή και λιπώδη </a:t>
            </a:r>
            <a:r>
              <a:rPr lang="el-GR" dirty="0" smtClean="0"/>
              <a:t>διήθηση.</a:t>
            </a:r>
            <a:endParaRPr lang="en-US" dirty="0"/>
          </a:p>
          <a:p>
            <a:pPr>
              <a:lnSpc>
                <a:spcPct val="108000"/>
              </a:lnSpc>
              <a:spcBef>
                <a:spcPts val="900"/>
              </a:spcBef>
            </a:pPr>
            <a:r>
              <a:rPr lang="el-GR" dirty="0"/>
              <a:t>Ο </a:t>
            </a:r>
            <a:r>
              <a:rPr lang="el-GR" b="1" dirty="0"/>
              <a:t>ασκίτης</a:t>
            </a:r>
            <a:r>
              <a:rPr lang="el-GR" dirty="0"/>
              <a:t> (συλλογή ελεύθερου υγρού στην περιτοναϊκή κοιλότητα) είναι η πιο κοινή επιπλοκή της κίρρωσης, και σχετίζεται με αυξημένο κίνδυνο λοίμωξης.</a:t>
            </a:r>
            <a:endParaRPr lang="en-US" dirty="0"/>
          </a:p>
          <a:p>
            <a:pPr>
              <a:lnSpc>
                <a:spcPct val="108000"/>
              </a:lnSpc>
              <a:spcBef>
                <a:spcPts val="900"/>
              </a:spcBef>
            </a:pPr>
            <a:r>
              <a:rPr lang="el-GR" dirty="0"/>
              <a:t>Άλλες δυνητικά απειλητικές για τη ζωή επιπλοκές είναι: </a:t>
            </a:r>
            <a:r>
              <a:rPr lang="el-GR" b="1" dirty="0"/>
              <a:t>η ηπατική εγκεφαλοπάθεια</a:t>
            </a:r>
            <a:r>
              <a:rPr lang="el-GR" dirty="0"/>
              <a:t> και </a:t>
            </a:r>
            <a:r>
              <a:rPr lang="el-GR" b="1" dirty="0"/>
              <a:t>οι κιρσοί οισοφάγου</a:t>
            </a:r>
            <a:r>
              <a:rPr lang="el-GR" dirty="0"/>
              <a:t> (προκαλείται συχνά αιμορραγία του ανώτερου πεπτικού συστήματος). Η κίρρωση είναι γενικά μη αναστρέψιμη. Σε προχωρημένα στάδια της κίρρωσης η μόνη λύση είναι η μεταμόσχευση ήπατος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dirty="0"/>
          </a:p>
        </p:txBody>
      </p:sp>
    </p:spTree>
    <p:extLst>
      <p:ext uri="{BB962C8B-B14F-4D97-AF65-F5344CB8AC3E}">
        <p14:creationId xmlns:p14="http://schemas.microsoft.com/office/powerpoint/2010/main" val="2039548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a:t>
            </a:r>
            <a:r>
              <a:rPr lang="el-GR" sz="3000" b="0" dirty="0" smtClean="0">
                <a:solidFill>
                  <a:srgbClr val="1F497D"/>
                </a:solidFill>
              </a:rPr>
              <a:t>2/2</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κίρρωση έχει 10-ετή θνησιμότητα σε ποσοστό 34-66%, και σε μεγάλο βαθμό εξαρτάται από την αιτία. Η </a:t>
            </a:r>
            <a:r>
              <a:rPr lang="el-GR" b="1" dirty="0"/>
              <a:t>αλκοολική κίρρωση</a:t>
            </a:r>
            <a:r>
              <a:rPr lang="el-GR" dirty="0"/>
              <a:t> έχει χειρότερη πρόγνωση από τη </a:t>
            </a:r>
            <a:r>
              <a:rPr lang="el-GR" b="1" dirty="0"/>
              <a:t>πρωτοπαθή χολική κίρρωση</a:t>
            </a:r>
            <a:r>
              <a:rPr lang="el-GR" dirty="0"/>
              <a:t> και αυτήν που οφείλεται στον </a:t>
            </a:r>
            <a:r>
              <a:rPr lang="el-GR" b="1" dirty="0"/>
              <a:t>ιό της ηπατίτιδας</a:t>
            </a:r>
            <a:r>
              <a:rPr lang="el-GR" dirty="0"/>
              <a:t>. </a:t>
            </a:r>
            <a:endParaRPr lang="el-GR" dirty="0" smtClean="0"/>
          </a:p>
          <a:p>
            <a:r>
              <a:rPr lang="el-GR" dirty="0" smtClean="0"/>
              <a:t>Λίγα </a:t>
            </a:r>
            <a:r>
              <a:rPr lang="el-GR" dirty="0"/>
              <a:t>είναι γνωστά σχετικά με τους </a:t>
            </a:r>
            <a:r>
              <a:rPr lang="el-GR" dirty="0"/>
              <a:t>προδιαθεσιακούς</a:t>
            </a:r>
            <a:r>
              <a:rPr lang="el-GR" dirty="0"/>
              <a:t> παράγοντες της κίρρωσης, εκτός από τις άλλες ασθένειες που προκαλούν ηπατική βλάβη (όπως το ότι ο συνδυασμός της αλκοολικής ηπατικής νόσου και της χρόνιας ιογενής ηπατίτιδας, οι οποίες μπορεί να ενεργούν συνεργικά και να οδηγούν σε κίρρωση).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dirty="0"/>
          </a:p>
        </p:txBody>
      </p:sp>
    </p:spTree>
    <p:extLst>
      <p:ext uri="{BB962C8B-B14F-4D97-AF65-F5344CB8AC3E}">
        <p14:creationId xmlns:p14="http://schemas.microsoft.com/office/powerpoint/2010/main" val="21177479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Ηπατική κίρρωση – Κλινική εικόνα </a:t>
            </a:r>
            <a:r>
              <a:rPr lang="el-GR" sz="3000" b="0" dirty="0" smtClean="0">
                <a:solidFill>
                  <a:schemeClr val="tx2"/>
                </a:solidFill>
              </a:rPr>
              <a:t>1/6</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Αραχνοειδή </a:t>
            </a:r>
            <a:r>
              <a:rPr lang="el-GR" b="1" dirty="0"/>
              <a:t>αγγειώματα:</a:t>
            </a:r>
            <a:r>
              <a:rPr lang="el-GR" dirty="0"/>
              <a:t> Αγγειακές βλάβες, λόγω αύξησης της οιστραδιόλης, που αποτελούνται από ένα κεντρικό αρτηρίδιο που περιβάλλεται από πολλά μικρότερα αγγεία (1/3 των περιπτώσεων).</a:t>
            </a:r>
            <a:endParaRPr lang="en-US" dirty="0"/>
          </a:p>
          <a:p>
            <a:pPr lvl="0"/>
            <a:r>
              <a:rPr lang="el-GR" b="1" dirty="0"/>
              <a:t>Ηπατικές παλάμες</a:t>
            </a:r>
            <a:r>
              <a:rPr lang="el-GR" dirty="0"/>
              <a:t>: Το θέναρ και οπισθέναρ εμφανίζεται εξέρυθρο μαζί με </a:t>
            </a:r>
            <a:r>
              <a:rPr lang="el-GR" dirty="0" smtClean="0"/>
              <a:t>μικρές </a:t>
            </a:r>
            <a:r>
              <a:rPr lang="el-GR" dirty="0"/>
              <a:t>ωχρότερες κηλίδες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dirty="0"/>
          </a:p>
        </p:txBody>
      </p:sp>
    </p:spTree>
    <p:extLst>
      <p:ext uri="{BB962C8B-B14F-4D97-AF65-F5344CB8AC3E}">
        <p14:creationId xmlns:p14="http://schemas.microsoft.com/office/powerpoint/2010/main" val="40606450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a:solidFill>
                  <a:srgbClr val="1F497D"/>
                </a:solidFill>
              </a:rPr>
              <a:t>2</a:t>
            </a:r>
            <a:r>
              <a:rPr lang="el-GR" sz="3000" b="0" dirty="0" smtClean="0">
                <a:solidFill>
                  <a:srgbClr val="1F497D"/>
                </a:solidFill>
              </a:rPr>
              <a:t>/6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Μεταβολές </a:t>
            </a:r>
            <a:r>
              <a:rPr lang="el-GR" dirty="0"/>
              <a:t>στα νύχια:</a:t>
            </a:r>
            <a:endParaRPr lang="en-US" dirty="0"/>
          </a:p>
          <a:p>
            <a:pPr lvl="1"/>
            <a:r>
              <a:rPr lang="el-GR" dirty="0" smtClean="0"/>
              <a:t>Γραμμές </a:t>
            </a:r>
            <a:r>
              <a:rPr lang="el-GR" dirty="0"/>
              <a:t>Μέρκε (Muehrcke's lines): Ζεύγη οριζόντιων γραμμών που χωρίζονται από κανονικό χρώμα, προκύπτουν από υπολευκωματιναιμία (ανεπαρκής παραγωγή</a:t>
            </a:r>
            <a:r>
              <a:rPr lang="el-GR" b="1" dirty="0"/>
              <a:t> </a:t>
            </a:r>
            <a:r>
              <a:rPr lang="el-GR" b="1" dirty="0" smtClean="0"/>
              <a:t>αλβουμίνης.</a:t>
            </a:r>
            <a:endParaRPr lang="en-US" b="1" dirty="0"/>
          </a:p>
          <a:p>
            <a:pPr lvl="1"/>
            <a:r>
              <a:rPr lang="el-GR" dirty="0" smtClean="0"/>
              <a:t>Ονυχές </a:t>
            </a:r>
            <a:r>
              <a:rPr lang="el-GR" dirty="0"/>
              <a:t>τύπου Τέρι (Terry’s nails): Τα εγγύς δύο τρίτα του νυχιού εμφανίζονται λευκά και το άπω ένα τρίτο ερυθρό, επίσης λόγω της υπολευκωματιναιμίας.</a:t>
            </a:r>
            <a:endParaRPr lang="en-US" dirty="0"/>
          </a:p>
          <a:p>
            <a:pPr lvl="1"/>
            <a:r>
              <a:rPr lang="el-GR" dirty="0" smtClean="0"/>
              <a:t>Πληκτροδακτυλία</a:t>
            </a:r>
            <a:r>
              <a:rPr lang="el-GR" dirty="0"/>
              <a:t>: Η γωνία μεταξύ της επιφάνεια του νυχιού και της εγγύς φάλλαγας είναι &gt; 180 μοίρες.</a:t>
            </a:r>
            <a:endParaRPr lang="en-US" dirty="0"/>
          </a:p>
          <a:p>
            <a:pPr lvl="0"/>
            <a:r>
              <a:rPr lang="el-GR" b="1" dirty="0"/>
              <a:t>Υπερτροφική οστεοαρθρίτιδα</a:t>
            </a:r>
            <a:r>
              <a:rPr lang="el-GR" dirty="0"/>
              <a:t>. Χρόνια αρθρίτιδα των μακρών οστών που μπορεί να προκαλέσει έντονο άλγος.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dirty="0"/>
          </a:p>
        </p:txBody>
      </p:sp>
    </p:spTree>
    <p:extLst>
      <p:ext uri="{BB962C8B-B14F-4D97-AF65-F5344CB8AC3E}">
        <p14:creationId xmlns:p14="http://schemas.microsoft.com/office/powerpoint/2010/main" val="39572344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3/6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a:t>Χείρα Dupuytren: </a:t>
            </a:r>
            <a:r>
              <a:rPr lang="el-GR" dirty="0"/>
              <a:t>Ρίκνωση της παλαμιαία απονεύρωσης, που οδηγεί σε αδυναμία πλήρους έκτασης των δακτύλων. Πιστεύεται ότι προκαλείται από υπερλειτουργία των ινοβλαστών και άτακτη εναπόθεση κολλαγόνου. Είναι σχετικά κοινό (33% των ασθενών</a:t>
            </a:r>
            <a:r>
              <a:rPr lang="el-GR" dirty="0" smtClean="0"/>
              <a:t>).</a:t>
            </a:r>
            <a:endParaRPr lang="en-US" dirty="0"/>
          </a:p>
          <a:p>
            <a:pPr lvl="0"/>
            <a:r>
              <a:rPr lang="el-GR" b="1" dirty="0"/>
              <a:t>Γυναικομαστία: </a:t>
            </a:r>
            <a:r>
              <a:rPr lang="el-GR" dirty="0"/>
              <a:t>Καλοήθης πολλαπλασιασμός του αδενικού ιστού των μαστών σε άνδρες, εκτείνεται ομόκεντρα από τις θηλές. Προκαλείται από την αυξημένη οιστραδιόλη και συμβαίνει μέχρι και στο 66% των ασθενών</a:t>
            </a:r>
            <a:r>
              <a:rPr lang="el-GR" dirty="0" smtClean="0"/>
              <a:t>.</a:t>
            </a:r>
            <a:endParaRPr lang="en-US" dirty="0"/>
          </a:p>
          <a:p>
            <a:pPr lvl="0"/>
            <a:r>
              <a:rPr lang="el-GR" b="1" dirty="0"/>
              <a:t>Υπογοναδισμός: </a:t>
            </a:r>
            <a:r>
              <a:rPr lang="el-GR" dirty="0"/>
              <a:t>Εκδηλώνεται ως ανικανότητα, στειρότητα, μειωμένη λίμπιντο, και ατροφία των όρχεων, λόγω πρωτοπαθούς τραυματισμού των γονάδων ή καταστολή του άξονα υποθαλάμου-υπόφυσης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dirty="0"/>
          </a:p>
        </p:txBody>
      </p:sp>
    </p:spTree>
    <p:extLst>
      <p:ext uri="{BB962C8B-B14F-4D97-AF65-F5344CB8AC3E}">
        <p14:creationId xmlns:p14="http://schemas.microsoft.com/office/powerpoint/2010/main" val="41404382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4/6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Μέγεθος </a:t>
            </a:r>
            <a:r>
              <a:rPr lang="el-GR" b="1" dirty="0"/>
              <a:t>του ήπατος: </a:t>
            </a:r>
            <a:r>
              <a:rPr lang="el-GR" dirty="0"/>
              <a:t>Μπορεί να είναι μεγάλο (ηπατομεγαλία), κανονικό, ή συρρικνωμένο.</a:t>
            </a:r>
            <a:endParaRPr lang="en-US" dirty="0"/>
          </a:p>
          <a:p>
            <a:pPr lvl="0"/>
            <a:r>
              <a:rPr lang="el-GR" b="1" dirty="0"/>
              <a:t>Σπληνομεγαλία </a:t>
            </a:r>
            <a:r>
              <a:rPr lang="el-GR" dirty="0"/>
              <a:t>(αύξηση στο μέγεθος του σπληνός): Αποτέλεσμα της συμφόρησης του αίματος εξαιτίας της πυλαίας υπέρτασης</a:t>
            </a:r>
            <a:r>
              <a:rPr lang="el-GR" dirty="0" smtClean="0"/>
              <a:t>.</a:t>
            </a:r>
            <a:endParaRPr lang="en-US" dirty="0"/>
          </a:p>
          <a:p>
            <a:pPr lvl="0"/>
            <a:r>
              <a:rPr lang="el-GR" b="1" dirty="0"/>
              <a:t>Ασκίτης: </a:t>
            </a:r>
            <a:r>
              <a:rPr lang="el-GR" dirty="0"/>
              <a:t>Συλλογή υγρού στην περιτοναϊκή κοιλότητα, προκαλεί διόγκωση της κοιλίας (χρειάζεται περίπου 1L για την ανίχνευση του με επίκρουση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dirty="0"/>
          </a:p>
        </p:txBody>
      </p:sp>
    </p:spTree>
    <p:extLst>
      <p:ext uri="{BB962C8B-B14F-4D97-AF65-F5344CB8AC3E}">
        <p14:creationId xmlns:p14="http://schemas.microsoft.com/office/powerpoint/2010/main" val="34859001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5/6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Επίφλεβο δίκην κεφαλής μέδουσας: </a:t>
            </a:r>
            <a:r>
              <a:rPr lang="el-GR" dirty="0" smtClean="0"/>
              <a:t>Το επιπολής περιομφάλιο φλεβικό δίκτυο διαστέλλεται λόγω της αυξημένης παράπλευρης κυκλοφορίας που προκαλεί η πυλαία υπέρταση. </a:t>
            </a:r>
            <a:endParaRPr lang="en-US" dirty="0"/>
          </a:p>
          <a:p>
            <a:pPr lvl="0"/>
            <a:r>
              <a:rPr lang="el-GR" b="1" dirty="0"/>
              <a:t>Ηπατική δυσοσμία: </a:t>
            </a:r>
            <a:r>
              <a:rPr lang="el-GR" dirty="0"/>
              <a:t>Οσμή μούχλας στην αναπνοή ως αποτέλεσμα του αυξημένου διμεθυλοσουλφιδίου</a:t>
            </a:r>
            <a:r>
              <a:rPr lang="el-GR" dirty="0" smtClean="0"/>
              <a:t>.</a:t>
            </a:r>
            <a:endParaRPr lang="en-US" dirty="0"/>
          </a:p>
          <a:p>
            <a:pPr lvl="0"/>
            <a:r>
              <a:rPr lang="el-GR" b="1" dirty="0" smtClean="0"/>
              <a:t>Ίκτερος </a:t>
            </a:r>
            <a:r>
              <a:rPr lang="el-GR" b="1" dirty="0"/>
              <a:t>Κιτρινόχροος </a:t>
            </a:r>
            <a:r>
              <a:rPr lang="el-GR" dirty="0"/>
              <a:t>αποχρωματισμός του δέρματος, των </a:t>
            </a:r>
            <a:r>
              <a:rPr lang="el-GR" dirty="0" smtClean="0"/>
              <a:t>οφθαλμών </a:t>
            </a:r>
            <a:r>
              <a:rPr lang="el-GR" dirty="0"/>
              <a:t>και των βλεννογόνων λόγω της αυξημένης χολερυθρίνης (τουλάχιστον 2-3 mg/dL ή 30 mmol/L). Τα ούρα μπορεί επίσης να εμφανίζουν σκούρο χρώμα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dirty="0"/>
          </a:p>
        </p:txBody>
      </p:sp>
    </p:spTree>
    <p:extLst>
      <p:ext uri="{BB962C8B-B14F-4D97-AF65-F5344CB8AC3E}">
        <p14:creationId xmlns:p14="http://schemas.microsoft.com/office/powerpoint/2010/main" val="31725934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Ηπατική κίρρωση – Κλινική εικόνα </a:t>
            </a:r>
            <a:r>
              <a:rPr lang="el-GR" sz="3000" b="0" dirty="0" smtClean="0">
                <a:solidFill>
                  <a:srgbClr val="1F497D"/>
                </a:solidFill>
              </a:rPr>
              <a:t>6/6</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Τρόμος</a:t>
            </a:r>
            <a:r>
              <a:rPr lang="el-GR" b="1" dirty="0"/>
              <a:t>: </a:t>
            </a:r>
            <a:r>
              <a:rPr lang="el-GR" dirty="0"/>
              <a:t>Διπολικά ασύγχρονα σπασμωδικά χτυπήματα του χεριού όταν αυτά βρίσκονται σε πρόσθια έκταση και πρηνισμό. Παρατηρείται σε ασθενείς που έχουν αναπτύξει ηπατική εγκεφαλοπάθεια</a:t>
            </a:r>
            <a:r>
              <a:rPr lang="el-GR" dirty="0" smtClean="0"/>
              <a:t>.</a:t>
            </a:r>
          </a:p>
          <a:p>
            <a:pPr lvl="0"/>
            <a:r>
              <a:rPr lang="el-GR" dirty="0" smtClean="0"/>
              <a:t>Καθώς </a:t>
            </a:r>
            <a:r>
              <a:rPr lang="el-GR" dirty="0"/>
              <a:t>η νόσος εξελίσσεται εμφανίζονται επιπλοκές, οι οποίες είναι συχνά και τα πρώτα συμπτώματα της νόσου, όπως αιμορραγία και μώλωπες από την διαταραχή του μηχανισμού πήξης.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dirty="0"/>
          </a:p>
        </p:txBody>
      </p:sp>
    </p:spTree>
    <p:extLst>
      <p:ext uri="{BB962C8B-B14F-4D97-AF65-F5344CB8AC3E}">
        <p14:creationId xmlns:p14="http://schemas.microsoft.com/office/powerpoint/2010/main" val="17362374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συμπτώματα κίρρωσης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19256" cy="5544616"/>
          </a:xfrm>
        </p:spPr>
        <p:txBody>
          <a:bodyPr>
            <a:noAutofit/>
          </a:bodyPr>
          <a:lstStyle/>
          <a:p>
            <a:pPr marL="0" indent="0">
              <a:buNone/>
            </a:pPr>
            <a:r>
              <a:rPr lang="el-GR" dirty="0"/>
              <a:t>Επίσης </a:t>
            </a:r>
            <a:r>
              <a:rPr lang="el-GR" dirty="0" smtClean="0"/>
              <a:t>παρατηρούνται:</a:t>
            </a:r>
            <a:endParaRPr lang="en-US" dirty="0"/>
          </a:p>
          <a:p>
            <a:pPr marL="457200" lvl="0" indent="-457200">
              <a:buFont typeface="+mj-lt"/>
              <a:buAutoNum type="arabicPeriod"/>
            </a:pPr>
            <a:r>
              <a:rPr lang="el-GR" dirty="0"/>
              <a:t>Ίκτερος</a:t>
            </a:r>
            <a:endParaRPr lang="en-US" dirty="0"/>
          </a:p>
          <a:p>
            <a:pPr marL="457200" lvl="0" indent="-457200">
              <a:buFont typeface="+mj-lt"/>
              <a:buAutoNum type="arabicPeriod"/>
            </a:pPr>
            <a:r>
              <a:rPr lang="el-GR" dirty="0"/>
              <a:t>Κνησμός, λόγω εναπόθεσης χολικών αλάτων στο δέρμα.</a:t>
            </a:r>
            <a:endParaRPr lang="en-US" dirty="0"/>
          </a:p>
          <a:p>
            <a:pPr marL="457200" lvl="0" indent="-457200">
              <a:buFont typeface="+mj-lt"/>
              <a:buAutoNum type="arabicPeriod"/>
            </a:pPr>
            <a:r>
              <a:rPr lang="el-GR" dirty="0"/>
              <a:t>Ηπατική εγκεφαλοπάθεια: Η έκπτωση της ηπατικής λειτουργίας μειώνει τον μεταβολισμό της αμμωνίας και τον αζωτούχων ενώσεων στο αίμα, τα οποία μεταφέρονται στον εγκέφαλο και επηρεάζουν την εγκεφαλική </a:t>
            </a:r>
            <a:r>
              <a:rPr lang="el-GR" dirty="0" smtClean="0"/>
              <a:t>λειτουργία.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dirty="0"/>
          </a:p>
        </p:txBody>
      </p:sp>
    </p:spTree>
    <p:extLst>
      <p:ext uri="{BB962C8B-B14F-4D97-AF65-F5344CB8AC3E}">
        <p14:creationId xmlns:p14="http://schemas.microsoft.com/office/powerpoint/2010/main" val="19605379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Άλλα συμπτώματα κίρρωσης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19256" cy="5544616"/>
          </a:xfrm>
        </p:spPr>
        <p:txBody>
          <a:bodyPr>
            <a:noAutofit/>
          </a:bodyPr>
          <a:lstStyle/>
          <a:p>
            <a:pPr marL="457200" lvl="0" indent="-457200">
              <a:buFont typeface="+mj-lt"/>
              <a:buAutoNum type="arabicPeriod" startAt="4"/>
            </a:pPr>
            <a:r>
              <a:rPr lang="el-GR" dirty="0" smtClean="0"/>
              <a:t>Υπερευαισθησία </a:t>
            </a:r>
            <a:r>
              <a:rPr lang="el-GR" dirty="0"/>
              <a:t>σε φάρμακα που προκαλείται από μειωμένο μεταβολισμό των δραστικών ενώσεων λόγω της έκπτωσης της ηπατικής λειτουργίας.</a:t>
            </a:r>
            <a:endParaRPr lang="en-US" dirty="0"/>
          </a:p>
          <a:p>
            <a:pPr marL="457200" lvl="0" indent="-457200">
              <a:buFont typeface="+mj-lt"/>
              <a:buAutoNum type="arabicPeriod" startAt="4"/>
            </a:pPr>
            <a:r>
              <a:rPr lang="el-GR" dirty="0"/>
              <a:t>Ηπατοκυτταρικό καρκίνωμα: πρωτοπαθής καρκίνος του ήπατος ως επιπλοκή της κίρρωσης.</a:t>
            </a:r>
            <a:endParaRPr lang="en-US" dirty="0"/>
          </a:p>
          <a:p>
            <a:pPr marL="457200" indent="-457200">
              <a:buFont typeface="+mj-lt"/>
              <a:buAutoNum type="arabicPeriod" startAt="4"/>
            </a:pPr>
            <a:r>
              <a:rPr lang="el-GR" dirty="0"/>
              <a:t>Πυλαία υπέρταση: Το αίμα ρέει πιο αργά από τον εντερικό σωλήνα και τον σπλήνα, μέσω της ηπατικής πυλαίας φλέβας, προς το ήπαρ οδηγώντας σε αύξηση της πίεσης.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dirty="0"/>
          </a:p>
        </p:txBody>
      </p:sp>
    </p:spTree>
    <p:extLst>
      <p:ext uri="{BB962C8B-B14F-4D97-AF65-F5344CB8AC3E}">
        <p14:creationId xmlns:p14="http://schemas.microsoft.com/office/powerpoint/2010/main" val="7596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Στόμαχος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Χρησιμεύει </a:t>
            </a:r>
            <a:r>
              <a:rPr lang="el-GR" dirty="0"/>
              <a:t>για τη πέψη των τροφών οι οποίες διασπώνται σε απλούστερες ουσίες με τη βοήθεια του γαστρικού υγρού που εκκρίνεται από τους αδένες του. Κατόπιν το περιεχόμενο προωθείται στο λεπτό έντερο με τις περισταλτικές κινήσεις του μυϊκού χιτώνα του τοιχώματός του. </a:t>
            </a:r>
            <a:endParaRPr lang="el-GR" dirty="0" smtClean="0"/>
          </a:p>
          <a:p>
            <a:r>
              <a:rPr lang="el-GR" dirty="0" smtClean="0"/>
              <a:t>Ο </a:t>
            </a:r>
            <a:r>
              <a:rPr lang="el-GR" dirty="0"/>
              <a:t>στόμαχος βρίσκεται:  Στη κοιλιά αριστερά κάτω από τον αριστερό θόλο του διαφράγματος. Δεξιά του βρίσκεται το συκώτι. Αριστερά του ο σπλήνας και ο αριστερός νεφρός. Κάτω, το λεπτό και παχύ έντερο.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879856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Επιπλοκές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Ασκίτης</a:t>
            </a:r>
            <a:r>
              <a:rPr lang="el-GR" b="1" dirty="0"/>
              <a:t>: </a:t>
            </a:r>
            <a:r>
              <a:rPr lang="el-GR" dirty="0"/>
              <a:t>συλλογή υγρού στην περιτοναϊκή κοιλότητα λόγω της αυξημένης αγγειακής πίεσης που προκαλεί εξαγγείωση υγρού</a:t>
            </a:r>
            <a:r>
              <a:rPr lang="el-GR" dirty="0" smtClean="0"/>
              <a:t>.</a:t>
            </a:r>
            <a:endParaRPr lang="en-US" dirty="0"/>
          </a:p>
          <a:p>
            <a:pPr lvl="0"/>
            <a:r>
              <a:rPr lang="el-GR" b="1" dirty="0"/>
              <a:t>Κιρσοί οισοφάγου: </a:t>
            </a:r>
            <a:r>
              <a:rPr lang="el-GR" dirty="0"/>
              <a:t>λόγω της πυλαίας υπέρτασης σχηματίζεται ένα δίκτυο παράπλευρης κυκλοφορίας από το ήπαρ προς τον στόμαχο και τον οισοφάγο</a:t>
            </a:r>
            <a:r>
              <a:rPr lang="el-GR" dirty="0" smtClean="0"/>
              <a:t>.</a:t>
            </a:r>
            <a:endParaRPr lang="en-US" dirty="0"/>
          </a:p>
          <a:p>
            <a:pPr lvl="0"/>
            <a:r>
              <a:rPr lang="el-GR" dirty="0"/>
              <a:t>Η κίρρωση μπορεί να προκαλέσει </a:t>
            </a:r>
            <a:r>
              <a:rPr lang="el-GR" b="1" dirty="0"/>
              <a:t>ανοσοανεπάρκεια, </a:t>
            </a:r>
            <a:r>
              <a:rPr lang="el-GR" dirty="0"/>
              <a:t>θέτοντας τον ασθενή επιρρεπή σε λοιμώξεις. Στην ασκητική συλλογή μπορεί να προκληθεί επιμόλυνση με βακτήρια του εντερικού σωλήνα (αυθόρμητη βακτηριακή περιτονίτιδα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dirty="0"/>
          </a:p>
        </p:txBody>
      </p:sp>
    </p:spTree>
    <p:extLst>
      <p:ext uri="{BB962C8B-B14F-4D97-AF65-F5344CB8AC3E}">
        <p14:creationId xmlns:p14="http://schemas.microsoft.com/office/powerpoint/2010/main" val="15870175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Επιπλοκές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040560"/>
          </a:xfrm>
        </p:spPr>
        <p:txBody>
          <a:bodyPr>
            <a:noAutofit/>
          </a:bodyPr>
          <a:lstStyle/>
          <a:p>
            <a:pPr lvl="0"/>
            <a:r>
              <a:rPr lang="el-GR" b="1" dirty="0" smtClean="0"/>
              <a:t>Ηπατονεφρικό </a:t>
            </a:r>
            <a:r>
              <a:rPr lang="el-GR" b="1" dirty="0"/>
              <a:t>σύνδρομο: </a:t>
            </a:r>
            <a:r>
              <a:rPr lang="el-GR" dirty="0"/>
              <a:t>Η ανεπαρκή παροχή αίματος προς τους νεφρούς, προκαλώντας οξεία νεφρική ανεπάρκεια. Αυτή η επιπλοκή έχει ένα πολύ υψηλό ποσοστό θνησιμότητας (πάνω από 50</a:t>
            </a:r>
            <a:r>
              <a:rPr lang="el-GR" dirty="0" smtClean="0"/>
              <a:t>%).</a:t>
            </a:r>
            <a:endParaRPr lang="en-US" dirty="0"/>
          </a:p>
          <a:p>
            <a:pPr lvl="0"/>
            <a:r>
              <a:rPr lang="el-GR" b="1" dirty="0"/>
              <a:t>Ηπατοπνευμονικό σύνδρομο: </a:t>
            </a:r>
            <a:r>
              <a:rPr lang="el-GR" dirty="0"/>
              <a:t>Παράκαμψη της φυσιολογικής πνευμονικής κυκλοφορίας, που οδηγεί σε κυάνωση και δύσπνοια (δυσκολία στην αναπνοή), με επιδείνωση σε καθιστή θέση</a:t>
            </a:r>
            <a:r>
              <a:rPr lang="el-GR" dirty="0" smtClean="0"/>
              <a:t>.</a:t>
            </a:r>
            <a:endParaRPr lang="en-US" dirty="0"/>
          </a:p>
          <a:p>
            <a:pPr lvl="0"/>
            <a:r>
              <a:rPr lang="el-GR" dirty="0"/>
              <a:t> </a:t>
            </a:r>
            <a:r>
              <a:rPr lang="el-GR" b="1" dirty="0"/>
              <a:t>Πυλαιοπνευμονική υπέρταση: </a:t>
            </a:r>
            <a:r>
              <a:rPr lang="el-GR" dirty="0"/>
              <a:t>Αύξηση της πίεσης στην πνευμονική κυκλοφορία ως αποτέλεσμα της πυλαίας υπέρτασης. </a:t>
            </a:r>
            <a:endParaRPr lang="en-US" dirty="0"/>
          </a:p>
          <a:p>
            <a:pPr lvl="0"/>
            <a:r>
              <a:rPr lang="el-GR" b="1" dirty="0"/>
              <a:t>Πυλαία υπερτασική γαστροπάθεια: </a:t>
            </a:r>
            <a:r>
              <a:rPr lang="el-GR" dirty="0"/>
              <a:t>αναφέρεται σε διαταραχές στο βλεννογόνο του στομάχου σε ασθενείς με πυλαία υπέρταση, και σχετίζεται με τη σοβαρή κίρρωση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dirty="0"/>
          </a:p>
        </p:txBody>
      </p:sp>
    </p:spTree>
    <p:extLst>
      <p:ext uri="{BB962C8B-B14F-4D97-AF65-F5344CB8AC3E}">
        <p14:creationId xmlns:p14="http://schemas.microsoft.com/office/powerpoint/2010/main" val="4907553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Αιτιοπαθογένεια στην κίρρωση του ήπατος </a:t>
            </a:r>
            <a:r>
              <a:rPr lang="el-GR" sz="3000" b="0" dirty="0" smtClean="0">
                <a:solidFill>
                  <a:schemeClr val="tx2"/>
                </a:solidFill>
              </a:rPr>
              <a:t>1/8</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Η </a:t>
            </a:r>
            <a:r>
              <a:rPr lang="el-GR" dirty="0"/>
              <a:t>κίρρωση έχει πολλές πιθανές αιτίες. Στο δυτικό κόσμο, ο χρόνιος αλκοολισμός και ηπατίτιδα C είναι οι πιο κοινές αιτίες.</a:t>
            </a:r>
            <a:endParaRPr lang="en-US" dirty="0"/>
          </a:p>
          <a:p>
            <a:pPr lvl="0"/>
            <a:r>
              <a:rPr lang="el-GR" b="1" dirty="0"/>
              <a:t>Αλκοολική κίρρωση</a:t>
            </a:r>
            <a:r>
              <a:rPr lang="el-GR" dirty="0"/>
              <a:t>. Η αλκοολική κίρρωση αναπτύσσεται μεταξύ 10-20% των ατόμων που κάνουν κατάχρηση αλκοόλ για πάνω από μία δεκαετία. Το αλκοόλ φαίνεται να τραυματίζει το ήπαρ, αναστέλλοντας τον κανονικό μεταβολισμό πρωτεϊνών, λιπών, και υδατανθράκων. Οι ασθενείς μπορεί επίσης να εκδηλώσουν πυρετό, ηπατομεγαλία, ίκτερο, και ανορεξία. Οι AST και ALT είναι υψηλές, αλλά &lt;300IU/L με λόγο AST: ALT &gt;2,0, τιμή σπάνια σε άλλες ασθένειες του ήπατος. Βιοψία ήπατος μπορεί να δείξει ηπατοκυτταρική νέκρωση, σωμάτια Mallory, ουδετεροφιλική διήθηση με περιαγγειακή φλεγμονή</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dirty="0"/>
          </a:p>
        </p:txBody>
      </p:sp>
    </p:spTree>
    <p:extLst>
      <p:ext uri="{BB962C8B-B14F-4D97-AF65-F5344CB8AC3E}">
        <p14:creationId xmlns:p14="http://schemas.microsoft.com/office/powerpoint/2010/main" val="16912017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Αιτιοπαθογένεια στην κίρρωση του ήπατος </a:t>
            </a:r>
            <a:r>
              <a:rPr lang="el-GR" sz="3000" b="0" dirty="0" smtClean="0">
                <a:solidFill>
                  <a:schemeClr val="tx2"/>
                </a:solidFill>
              </a:rPr>
              <a:t>2/8</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smtClean="0"/>
              <a:t>Μη </a:t>
            </a:r>
            <a:r>
              <a:rPr lang="el-GR" b="1" dirty="0"/>
              <a:t>αλκοολική λιπώδης διήθηση του ήπατος ή στεάτωση</a:t>
            </a:r>
            <a:r>
              <a:rPr lang="el-GR" dirty="0"/>
              <a:t> . Εδώ το λίπος συσσωρεύεται στο ήπαρ και τελικά δημιουργείται ουλώδης ιστός. Αυτό το είδος της ηπατίτιδας φαίνεται να σχετίζεται με τον διαβήτη, τον πρωτεϊνικό υποσιτισμό, την παχυσαρκία, τη στεφανιαία νόσο, και τη θεραπεία με κορτικοστεροειδη. Ο ασθενής δεν έχει ιστορικό κατάχρησης αλκοόλ. Η βιοψία είναι απαραίτητη για τη διάγνωση.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dirty="0"/>
          </a:p>
        </p:txBody>
      </p:sp>
    </p:spTree>
    <p:extLst>
      <p:ext uri="{BB962C8B-B14F-4D97-AF65-F5344CB8AC3E}">
        <p14:creationId xmlns:p14="http://schemas.microsoft.com/office/powerpoint/2010/main" val="28054237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3/8</a:t>
            </a:r>
            <a:endParaRPr lang="en-US" sz="3200" dirty="0"/>
          </a:p>
        </p:txBody>
      </p:sp>
      <p:sp>
        <p:nvSpPr>
          <p:cNvPr id="3" name="Θέση περιεχομένου 2"/>
          <p:cNvSpPr>
            <a:spLocks noGrp="1"/>
          </p:cNvSpPr>
          <p:nvPr>
            <p:ph idx="1"/>
          </p:nvPr>
        </p:nvSpPr>
        <p:spPr/>
        <p:txBody>
          <a:bodyPr>
            <a:noAutofit/>
          </a:bodyPr>
          <a:lstStyle/>
          <a:p>
            <a:pPr lvl="0"/>
            <a:r>
              <a:rPr lang="el-GR" b="1" dirty="0"/>
              <a:t>Χρόνια ηπατίτιδα C</a:t>
            </a:r>
            <a:r>
              <a:rPr lang="el-GR" dirty="0"/>
              <a:t>. Η μόλυνση με τον ιό της ηπατίτιδας C προκαλεί φλεγμονή του ήπατος και βλάβη στο όργανο που μετά από δεκαετίες οδηγεί σε κίρρωση. Η κίρρωση που προκαλείται από ηπατίτιδα C είναι η πιο κοινή αιτία για μεταμόσχευση ήπατος. </a:t>
            </a:r>
            <a:endParaRPr lang="en-US" dirty="0"/>
          </a:p>
          <a:p>
            <a:pPr lvl="0"/>
            <a:r>
              <a:rPr lang="el-GR" b="1" dirty="0"/>
              <a:t>Χρόνια ηπατίτιδα Β</a:t>
            </a:r>
            <a:r>
              <a:rPr lang="el-GR" dirty="0"/>
              <a:t>. Ο ιός της ηπατίτιδας Β προκαλεί φλεγμονή του ήπατος και τραυματισμό του, που μετά από δεκαετίες οδηγεί σε κίρρωση. Ο ιός της ηπατίτιδας D εξαρτάται από την παρουσία της ηπατίτιδας Β και επιταχύνει την κίρρωση σε συνλοίμωξη. Η χρόνια ηπατίτιδα Β μπορεί να διαγνωσθεί με ανίχνευση της HBsAG περισσότερο από 6 μήνες μετά την αρχική μόλυνση.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dirty="0"/>
          </a:p>
        </p:txBody>
      </p:sp>
    </p:spTree>
    <p:extLst>
      <p:ext uri="{BB962C8B-B14F-4D97-AF65-F5344CB8AC3E}">
        <p14:creationId xmlns:p14="http://schemas.microsoft.com/office/powerpoint/2010/main" val="36171872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4/8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Πρωτοπαθής </a:t>
            </a:r>
            <a:r>
              <a:rPr lang="el-GR" b="1" dirty="0"/>
              <a:t>χολική κίρρωση.</a:t>
            </a:r>
            <a:r>
              <a:rPr lang="el-GR" dirty="0"/>
              <a:t> Μπορεί να είναι ασυμπτωματική ή να συνοδεύεται από κόπωση, κνησμό, και μη ικτερική υπέρχρωση του δέρματος με ηπατομεγαλία. Ανιχνεύεται έντονη αύξηση της αλκαλικής φωσφατάσης καθώς και αυξήσεις στην χοληστερόλη και χολερυθρίνης. Επιβεβαιωτικό εύρημα διάγνωσης αποτελεί η εντόπιση αντιμιτοχονδριακών αντισωμάτων με βιοψία ήπατος και ύπαρξη βλαβών στον χοληδόχο πόρο. Είναι πιο συχνή στις γυναίκες.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dirty="0"/>
          </a:p>
        </p:txBody>
      </p:sp>
    </p:spTree>
    <p:extLst>
      <p:ext uri="{BB962C8B-B14F-4D97-AF65-F5344CB8AC3E}">
        <p14:creationId xmlns:p14="http://schemas.microsoft.com/office/powerpoint/2010/main" val="19414728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5/8</a:t>
            </a:r>
            <a:endParaRPr lang="en-US" sz="3200" dirty="0"/>
          </a:p>
        </p:txBody>
      </p:sp>
      <p:sp>
        <p:nvSpPr>
          <p:cNvPr id="3" name="Θέση περιεχομένου 2"/>
          <p:cNvSpPr>
            <a:spLocks noGrp="1"/>
          </p:cNvSpPr>
          <p:nvPr>
            <p:ph idx="1"/>
          </p:nvPr>
        </p:nvSpPr>
        <p:spPr/>
        <p:txBody>
          <a:bodyPr>
            <a:noAutofit/>
          </a:bodyPr>
          <a:lstStyle/>
          <a:p>
            <a:pPr lvl="0"/>
            <a:r>
              <a:rPr lang="el-GR" b="1" dirty="0"/>
              <a:t>Πρωτοπαθής σκληρυντική χολαγγειίτιδα (PSC). </a:t>
            </a:r>
            <a:r>
              <a:rPr lang="el-GR" dirty="0"/>
              <a:t>Είναι μια προοδευτική χολοστατική διαταραχή. Παρουσιάζει κνησμό, στεατόρροια, ανεπάρκεια λιποδιαλυτών βιταμινών, και μεταβολική νόσος των οστών. Υπάρχει μία συσχέτιση με τη φλεγμονώδη νόσο του </a:t>
            </a:r>
            <a:r>
              <a:rPr lang="el-GR" dirty="0" smtClean="0"/>
              <a:t>εντέρου</a:t>
            </a:r>
            <a:r>
              <a:rPr lang="el-GR" dirty="0"/>
              <a:t>, ιδιαίτερα την ελκώδη κολίτιδα. Η διάγνωση γίνεται με χολαγγειογραφία (κοντράστ) που δείχνει διάχυτες, πολυεστιακές στενώσεις και διαστολή των χοληφόρων πόρων (εικόνα κομπολογιού).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dirty="0"/>
          </a:p>
        </p:txBody>
      </p:sp>
    </p:spTree>
    <p:extLst>
      <p:ext uri="{BB962C8B-B14F-4D97-AF65-F5344CB8AC3E}">
        <p14:creationId xmlns:p14="http://schemas.microsoft.com/office/powerpoint/2010/main" val="30294873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6/8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Αυτοάνοση </a:t>
            </a:r>
            <a:r>
              <a:rPr lang="el-GR" b="1" dirty="0"/>
              <a:t>ηπατίτιδα</a:t>
            </a:r>
            <a:r>
              <a:rPr lang="el-GR" dirty="0"/>
              <a:t>. Η ασθένεια προκαλείται από την αυτοανοσολογική βλάβη στο ήπαρ που προκαλεί φλεγμονή και τελικά ουλοποίηση και κίρρωση. Τα ευρήματα περιλαμβάνουν αυξήση τιμών σε σφαιρίνες ορού, ειδικά γ-σφαιρίνες. Η θεραπεία με πρεδνιζόνη και/ή αζαθειοπρίνη είναι ευεργετική. Η κίρρωση που οφείλεται σε αυτοάνοση ηπατίτιδα εξακολουθεί να έχει 10-ετή επιβίωση. Μπορεί να είναι ωφέλιμη η χορήγηση κορτικοστεροειδών.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dirty="0"/>
          </a:p>
        </p:txBody>
      </p:sp>
    </p:spTree>
    <p:extLst>
      <p:ext uri="{BB962C8B-B14F-4D97-AF65-F5344CB8AC3E}">
        <p14:creationId xmlns:p14="http://schemas.microsoft.com/office/powerpoint/2010/main" val="20251390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7/8</a:t>
            </a:r>
            <a:endParaRPr lang="en-US" sz="3200" dirty="0"/>
          </a:p>
        </p:txBody>
      </p:sp>
      <p:sp>
        <p:nvSpPr>
          <p:cNvPr id="3" name="Θέση περιεχομένου 2"/>
          <p:cNvSpPr>
            <a:spLocks noGrp="1"/>
          </p:cNvSpPr>
          <p:nvPr>
            <p:ph idx="1"/>
          </p:nvPr>
        </p:nvSpPr>
        <p:spPr/>
        <p:txBody>
          <a:bodyPr>
            <a:noAutofit/>
          </a:bodyPr>
          <a:lstStyle/>
          <a:p>
            <a:pPr lvl="0"/>
            <a:r>
              <a:rPr lang="el-GR" b="1" dirty="0"/>
              <a:t>Κληρονομική αιμοχρωμάτωση </a:t>
            </a:r>
            <a:r>
              <a:rPr lang="el-GR" dirty="0"/>
              <a:t>Συνήθως παρουσιάζεται με οικογενειακό ιστορικό κίρρωσης, υπέρχρωσης του δέρματος, σακχαρώδη διαβήτη, αρθροπάθεια, και/ή μυοκαρδιοπάθεια, όλα οφείλονται στην υπερφόρτωση σιδήρου. Αιματολογικές εξετάσεις θα δείξουν κορεσμένη τρανσφερρίνη νηστείας &gt; 60% και φερριτίνη&gt; 300 </a:t>
            </a:r>
            <a:r>
              <a:rPr lang="el-GR" dirty="0"/>
              <a:t>ng</a:t>
            </a:r>
            <a:r>
              <a:rPr lang="el-GR" dirty="0"/>
              <a:t>/</a:t>
            </a:r>
            <a:r>
              <a:rPr lang="el-GR" dirty="0"/>
              <a:t>mL</a:t>
            </a:r>
            <a:r>
              <a:rPr lang="el-GR" dirty="0"/>
              <a:t>. Γενετικές δοκιμές μπορούν να χρησιμοποιηθούν.</a:t>
            </a:r>
            <a:endParaRPr lang="en-US" dirty="0"/>
          </a:p>
          <a:p>
            <a:pPr lvl="0"/>
            <a:r>
              <a:rPr lang="el-GR" b="1" dirty="0"/>
              <a:t>Νόσος του Wilson.</a:t>
            </a:r>
            <a:r>
              <a:rPr lang="el-GR" dirty="0"/>
              <a:t> Αυτοσωματική υπολειπόμενη διαταραχή που χαρακτηρίζεται από χαμηλή σερουλοπλασμίνη ορού και αυξημένη ηπατική περιεκτικότητα σε χαλκό σε βιοψία ήπατος. Μπορεί επίσης να έχει δαχτύλιους Kayser-Fleischer στον κερατοειδή χιτώνα και διαταραχή της νοητικής κατάστασης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dirty="0"/>
          </a:p>
        </p:txBody>
      </p:sp>
    </p:spTree>
    <p:extLst>
      <p:ext uri="{BB962C8B-B14F-4D97-AF65-F5344CB8AC3E}">
        <p14:creationId xmlns:p14="http://schemas.microsoft.com/office/powerpoint/2010/main" val="23768723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solidFill>
                  <a:srgbClr val="1F497D"/>
                </a:solidFill>
              </a:rPr>
              <a:t>Αιτιοπαθογένεια στην κίρρωση του ήπατος </a:t>
            </a:r>
            <a:r>
              <a:rPr lang="el-GR" sz="3000" b="0" dirty="0" smtClean="0">
                <a:solidFill>
                  <a:srgbClr val="1F497D"/>
                </a:solidFill>
              </a:rPr>
              <a:t>8/8</a:t>
            </a:r>
            <a:endParaRPr lang="en-US" sz="3200" dirty="0"/>
          </a:p>
        </p:txBody>
      </p:sp>
      <p:sp>
        <p:nvSpPr>
          <p:cNvPr id="3" name="Θέση περιεχομένου 2"/>
          <p:cNvSpPr>
            <a:spLocks noGrp="1"/>
          </p:cNvSpPr>
          <p:nvPr>
            <p:ph idx="1"/>
          </p:nvPr>
        </p:nvSpPr>
        <p:spPr/>
        <p:txBody>
          <a:bodyPr>
            <a:noAutofit/>
          </a:bodyPr>
          <a:lstStyle/>
          <a:p>
            <a:pPr lvl="0"/>
            <a:r>
              <a:rPr lang="el-GR" b="1" dirty="0" smtClean="0"/>
              <a:t>Ανεπάρκεια </a:t>
            </a:r>
            <a:r>
              <a:rPr lang="el-GR" b="1" dirty="0"/>
              <a:t>Α1-αντιτρυψίνης</a:t>
            </a:r>
            <a:r>
              <a:rPr lang="el-GR" dirty="0"/>
              <a:t> . Αυτοσωμικός υπολειπόμενος χαρακτήρας. Οι ασθενείς μπορούν επίσης να έχουν χρόνια αποφρακτική πνευμονοπάθεια (ΧΑΠ), ιδιαίτερα εάν έχουν ιστορικό καπνίσματος.</a:t>
            </a:r>
            <a:endParaRPr lang="en-US" dirty="0"/>
          </a:p>
          <a:p>
            <a:pPr lvl="0"/>
            <a:r>
              <a:rPr lang="el-GR" b="1" dirty="0"/>
              <a:t>Καρδιακή κίρρωση</a:t>
            </a:r>
            <a:r>
              <a:rPr lang="el-GR" dirty="0"/>
              <a:t>. Λόγω χρόνιας δεξιά καρδιακής ανεπάρκειας η οποία οδηγεί σε συμφόρηση αίματος στο ήπαρ.</a:t>
            </a:r>
            <a:endParaRPr lang="en-US" dirty="0"/>
          </a:p>
          <a:p>
            <a:pPr lvl="0"/>
            <a:r>
              <a:rPr lang="el-GR" b="1" dirty="0" smtClean="0"/>
              <a:t>Γαλακτοζαιμία</a:t>
            </a:r>
            <a:r>
              <a:rPr lang="el-GR" dirty="0" smtClean="0"/>
              <a:t>: Νόσος της αποθήκευσης γλυκογόνου τύπου IV.</a:t>
            </a:r>
            <a:endParaRPr lang="en-US" dirty="0"/>
          </a:p>
          <a:p>
            <a:pPr lvl="0"/>
            <a:r>
              <a:rPr lang="el-GR" b="1" dirty="0"/>
              <a:t>Κυστική </a:t>
            </a:r>
            <a:r>
              <a:rPr lang="el-GR" b="1" dirty="0" smtClean="0"/>
              <a:t>ίνωση.</a:t>
            </a:r>
            <a:endParaRPr lang="en-US" dirty="0"/>
          </a:p>
          <a:p>
            <a:pPr lvl="0"/>
            <a:r>
              <a:rPr lang="el-GR" b="1" dirty="0"/>
              <a:t>Ηπατοτοξικά φαρμάκα ή </a:t>
            </a:r>
            <a:r>
              <a:rPr lang="el-GR" b="1" dirty="0" smtClean="0"/>
              <a:t>τοξίνες.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dirty="0"/>
          </a:p>
        </p:txBody>
      </p:sp>
    </p:spTree>
    <p:extLst>
      <p:ext uri="{BB962C8B-B14F-4D97-AF65-F5344CB8AC3E}">
        <p14:creationId xmlns:p14="http://schemas.microsoft.com/office/powerpoint/2010/main" val="319609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Στόμαχος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Εμφανίζει </a:t>
            </a:r>
            <a:r>
              <a:rPr lang="el-GR" dirty="0"/>
              <a:t>δε δύο στόμια: Το οισοφαγικό ή καρδιακό που επικοινωνεί με τον οισοφάγο. Το πυλωρικό που επικοινωνεί με το </a:t>
            </a:r>
            <a:r>
              <a:rPr lang="el-GR" dirty="0" smtClean="0"/>
              <a:t>δωδεκαδάκτυλο. Αποτελείται </a:t>
            </a:r>
            <a:r>
              <a:rPr lang="el-GR" dirty="0"/>
              <a:t>από: </a:t>
            </a:r>
            <a:endParaRPr lang="el-GR" dirty="0" smtClean="0"/>
          </a:p>
          <a:p>
            <a:pPr lvl="1"/>
            <a:r>
              <a:rPr lang="el-GR" dirty="0" smtClean="0"/>
              <a:t>Το </a:t>
            </a:r>
            <a:r>
              <a:rPr lang="el-GR" dirty="0"/>
              <a:t>θόλο που βρίσκεται πάνω από το επίπεδο του καρδιακού </a:t>
            </a:r>
            <a:r>
              <a:rPr lang="el-GR" dirty="0" smtClean="0"/>
              <a:t>στομίου.</a:t>
            </a:r>
          </a:p>
          <a:p>
            <a:pPr lvl="1"/>
            <a:r>
              <a:rPr lang="el-GR" dirty="0" smtClean="0"/>
              <a:t>Το </a:t>
            </a:r>
            <a:r>
              <a:rPr lang="el-GR" dirty="0"/>
              <a:t>σώμα του </a:t>
            </a:r>
            <a:r>
              <a:rPr lang="el-GR" dirty="0" smtClean="0"/>
              <a:t>στομάχου και</a:t>
            </a:r>
          </a:p>
          <a:p>
            <a:pPr lvl="1"/>
            <a:r>
              <a:rPr lang="el-GR" dirty="0" smtClean="0"/>
              <a:t>Την </a:t>
            </a:r>
            <a:r>
              <a:rPr lang="el-GR" dirty="0"/>
              <a:t>πυλωρική μοίρα. </a:t>
            </a:r>
            <a:endParaRPr lang="el-GR" dirty="0" smtClean="0"/>
          </a:p>
          <a:p>
            <a:pPr lvl="1"/>
            <a:r>
              <a:rPr lang="el-GR" dirty="0" smtClean="0"/>
              <a:t>Διαιρείται σε: </a:t>
            </a:r>
            <a:r>
              <a:rPr lang="el-GR" dirty="0"/>
              <a:t>Πυλωρικό άντρο, πυλωρικό σωλήνα που καταλήγει στο πυλωρικό στόμιο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5119284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Παθολογοανατομική βλάβη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Το παθολογικό χαρακτηριστικό της κίρρωσης είναι η ανάπτυξη ουλώδους ιστού που αντικαθιστά το φυσιολογικό παρέγχυμα, εμποδίζοντας την πυλαία κυκλοφορία και προκαλώντας διαταραχή της λειτουργίας. Πρόσφατες έρευνες δείχνουν τον κεντρικό ρόλο στην ανάπτυξη της κίρρωσης που παίζει το αστεροειδές κύτταρο, ένα είδος κυττάρου που κανονικά αποθηκεύει βιταμίνη Α. Βλάβη στο ηπατικό παρέγχυμα οδηγεί στην ενεργοποίηση του αστεροειδούς κυττάρου σε μυοϊνοβλάστη και αποφράσσετε η κυκλοφορία του αίματος.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dirty="0"/>
          </a:p>
        </p:txBody>
      </p:sp>
    </p:spTree>
    <p:extLst>
      <p:ext uri="{BB962C8B-B14F-4D97-AF65-F5344CB8AC3E}">
        <p14:creationId xmlns:p14="http://schemas.microsoft.com/office/powerpoint/2010/main" val="17354809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Παθολογοανατομική βλάβη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Οι </a:t>
            </a:r>
            <a:r>
              <a:rPr lang="el-GR" dirty="0"/>
              <a:t>ινώδεις ζώνες (διαφραγμάτια) ξεχωρίζουν τα ηπατοκυτταρικά οζίδια, τα οποία αντικαθιστούν τελικά το σύνολο της αρχιτεκτονικής του ήπατος, με αποτέλεσμα τη μείωση της ροής του αίματος σε αυτό. Στο σπλήνα γίνεται συμφόρηση του αίματος, πράγμα που οδηγεί σε υπερσπληνισμό και αυξημένη παγίδευση </a:t>
            </a:r>
            <a:r>
              <a:rPr lang="el-GR" dirty="0" smtClean="0"/>
              <a:t>αιμοπεταλίων. </a:t>
            </a:r>
            <a:r>
              <a:rPr lang="el-GR" dirty="0"/>
              <a:t>Η πυλαία υπέρταση είναι υπεύθυνη για τις πιο σοβαρές επιπλοκές της κίρρωσης.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dirty="0"/>
          </a:p>
        </p:txBody>
      </p:sp>
    </p:spTree>
    <p:extLst>
      <p:ext uri="{BB962C8B-B14F-4D97-AF65-F5344CB8AC3E}">
        <p14:creationId xmlns:p14="http://schemas.microsoft.com/office/powerpoint/2010/main" val="39388922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Διάγνωση της κίρρωσης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επιβεβαίωση της διάγνωσης της κίρρωσης γίνεται με βιοψία ήπατος. Η προσέγγιση γίνεται διαδερμικά, διασφαγιτιδικά, λαπαροσκοπικά, ή μέσω λεπτής βελόνης. Η βιοψία δεν είναι απαραίτητη, εάν τα κλινικά, εργαστηριακά, και ακτινολογικά δεδομένα δείχνουν κίρρωση. Επιπλέον, υπάρχει ένας μικρός αλλά σημαντικός κίνδυνος στην βιοψία ήπατος, και η ίδια η κίρρωση προδιαθέτει επιπλοκές στην βιοψία ήπατος. Ο ασκίτης, ο χαμηλός αριθμός αιμοπεταλίων , και τα αραχνοειδή αιμαγειώματα είναι χρήσιμα ευρήματα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dirty="0"/>
          </a:p>
        </p:txBody>
      </p:sp>
    </p:spTree>
    <p:extLst>
      <p:ext uri="{BB962C8B-B14F-4D97-AF65-F5344CB8AC3E}">
        <p14:creationId xmlns:p14="http://schemas.microsoft.com/office/powerpoint/2010/main" val="7959577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a:xfrm>
            <a:off x="457200" y="1412776"/>
            <a:ext cx="8435280" cy="5256584"/>
          </a:xfrm>
        </p:spPr>
        <p:txBody>
          <a:bodyPr>
            <a:noAutofit/>
          </a:bodyPr>
          <a:lstStyle/>
          <a:p>
            <a:pPr lvl="0">
              <a:lnSpc>
                <a:spcPct val="110000"/>
              </a:lnSpc>
              <a:spcBef>
                <a:spcPts val="900"/>
              </a:spcBef>
            </a:pPr>
            <a:r>
              <a:rPr lang="el-GR" dirty="0" smtClean="0"/>
              <a:t>Αμινοτρανσφεράσες-AST </a:t>
            </a:r>
            <a:r>
              <a:rPr lang="el-GR" dirty="0"/>
              <a:t>και ALT είναι μετρίως αυξημένα, με AST&gt; ALT. Ωστόσο, οι φυσιολογικές αμινοτρανσφεράσες δεν αποκλείουν την κίρρωση.</a:t>
            </a:r>
            <a:endParaRPr lang="en-US" dirty="0"/>
          </a:p>
          <a:p>
            <a:pPr lvl="0">
              <a:lnSpc>
                <a:spcPct val="110000"/>
              </a:lnSpc>
              <a:spcBef>
                <a:spcPts val="900"/>
              </a:spcBef>
            </a:pPr>
            <a:r>
              <a:rPr lang="el-GR" dirty="0"/>
              <a:t>Αλκαλική φωσφατάση - συνήθως ελαφρώς αυξημένη.</a:t>
            </a:r>
            <a:endParaRPr lang="en-US" dirty="0"/>
          </a:p>
          <a:p>
            <a:pPr lvl="0">
              <a:lnSpc>
                <a:spcPct val="110000"/>
              </a:lnSpc>
              <a:spcBef>
                <a:spcPts val="900"/>
              </a:spcBef>
            </a:pPr>
            <a:r>
              <a:rPr lang="el-GR" dirty="0"/>
              <a:t>γ-Γλουταμυλοτρανσφεράση (GGT) - συσχετίζεται με τα επίπεδα ΑΡ. Τυπικά πολύ υψηλότερη σε αλκοολική ηπατίτιδα.</a:t>
            </a:r>
            <a:endParaRPr lang="en-US" dirty="0"/>
          </a:p>
          <a:p>
            <a:pPr lvl="0">
              <a:lnSpc>
                <a:spcPct val="110000"/>
              </a:lnSpc>
              <a:spcBef>
                <a:spcPts val="900"/>
              </a:spcBef>
            </a:pPr>
            <a:r>
              <a:rPr lang="el-GR" dirty="0"/>
              <a:t>Χολερυθρίνη - μπορεί να αυξηθεί καθώς η κίρρωση εξελίσσεται.</a:t>
            </a:r>
            <a:endParaRPr lang="en-US" dirty="0"/>
          </a:p>
          <a:p>
            <a:pPr lvl="0">
              <a:lnSpc>
                <a:spcPct val="110000"/>
              </a:lnSpc>
              <a:spcBef>
                <a:spcPts val="900"/>
              </a:spcBef>
            </a:pPr>
            <a:r>
              <a:rPr lang="el-GR" dirty="0"/>
              <a:t>Αλβουμίνη - τα επίπεδα πέφτουν καθώς η </a:t>
            </a:r>
            <a:r>
              <a:rPr lang="el-GR" dirty="0"/>
              <a:t>η</a:t>
            </a:r>
            <a:r>
              <a:rPr lang="el-GR" dirty="0" smtClean="0"/>
              <a:t>πατική </a:t>
            </a:r>
            <a:r>
              <a:rPr lang="el-GR" dirty="0"/>
              <a:t>λειτουργία μειώνεται με την επιδείνωση της κίρρωσης, δεδομένου ότι η αλβουμίνη συντίθεται αποκλειστικά στο </a:t>
            </a:r>
            <a:r>
              <a:rPr lang="el-GR" dirty="0" smtClean="0"/>
              <a:t>ήπαρ.</a:t>
            </a:r>
            <a:endParaRPr lang="en-US" dirty="0"/>
          </a:p>
          <a:p>
            <a:pPr lvl="0">
              <a:lnSpc>
                <a:spcPct val="110000"/>
              </a:lnSpc>
              <a:spcBef>
                <a:spcPts val="900"/>
              </a:spcBef>
            </a:pPr>
            <a:r>
              <a:rPr lang="el-GR" dirty="0"/>
              <a:t>Χρόνος </a:t>
            </a:r>
            <a:r>
              <a:rPr lang="el-GR" dirty="0" smtClean="0"/>
              <a:t>προθρομβίνης– </a:t>
            </a:r>
            <a:r>
              <a:rPr lang="el-GR" dirty="0"/>
              <a:t>αυξημένος εφόσον το ήπαρ συνθέτει παράγοντες πήξης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dirty="0"/>
          </a:p>
        </p:txBody>
      </p:sp>
    </p:spTree>
    <p:extLst>
      <p:ext uri="{BB962C8B-B14F-4D97-AF65-F5344CB8AC3E}">
        <p14:creationId xmlns:p14="http://schemas.microsoft.com/office/powerpoint/2010/main" val="21915025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a:xfrm>
            <a:off x="457200" y="1340768"/>
            <a:ext cx="8686800" cy="5328592"/>
          </a:xfrm>
        </p:spPr>
        <p:txBody>
          <a:bodyPr>
            <a:noAutofit/>
          </a:bodyPr>
          <a:lstStyle/>
          <a:p>
            <a:pPr lvl="0">
              <a:lnSpc>
                <a:spcPct val="110000"/>
              </a:lnSpc>
              <a:spcBef>
                <a:spcPts val="900"/>
              </a:spcBef>
            </a:pPr>
            <a:r>
              <a:rPr lang="el-GR" dirty="0" smtClean="0"/>
              <a:t>Σφαιρίνη</a:t>
            </a:r>
            <a:r>
              <a:rPr lang="el-GR" dirty="0"/>
              <a:t> - αυξημένη λόγω της μετακίνησης των βακτηριακών αντιγόνων από το ήπαρ στο λεμφικό ιστό.</a:t>
            </a:r>
            <a:endParaRPr lang="en-US" dirty="0"/>
          </a:p>
          <a:p>
            <a:pPr lvl="0">
              <a:lnSpc>
                <a:spcPct val="110000"/>
              </a:lnSpc>
              <a:spcBef>
                <a:spcPts val="900"/>
              </a:spcBef>
            </a:pPr>
            <a:r>
              <a:rPr lang="el-GR" dirty="0"/>
              <a:t>Νάτριο ορού - υπονατριαιμία λόγω της αδυναμίας νεφρικής απέκκρισης ελεύθερου νερό που προκύπτει από τα υψηλά επίπεδα της ADH και της αλδοστερόνης.</a:t>
            </a:r>
            <a:endParaRPr lang="en-US" dirty="0"/>
          </a:p>
          <a:p>
            <a:pPr lvl="0">
              <a:lnSpc>
                <a:spcPct val="110000"/>
              </a:lnSpc>
              <a:spcBef>
                <a:spcPts val="900"/>
              </a:spcBef>
            </a:pPr>
            <a:r>
              <a:rPr lang="el-GR" dirty="0"/>
              <a:t>Θρομβοκυτταροπενία - τόσο λόγω συμφορητικής σπληνομεγαλίας καθώς και μειωμένης </a:t>
            </a:r>
            <a:r>
              <a:rPr lang="el-GR" dirty="0" smtClean="0"/>
              <a:t>θρομβοποιητίνης. </a:t>
            </a:r>
            <a:r>
              <a:rPr lang="el-GR" dirty="0"/>
              <a:t>Εν τούτοις, αυτό σπάνια καταλήγει σε αριθμό αιμοπεταλίων &lt; </a:t>
            </a:r>
            <a:r>
              <a:rPr lang="el-GR" dirty="0" smtClean="0"/>
              <a:t>50,000/mL.</a:t>
            </a:r>
            <a:endParaRPr lang="en-US" dirty="0"/>
          </a:p>
          <a:p>
            <a:pPr lvl="0">
              <a:lnSpc>
                <a:spcPct val="110000"/>
              </a:lnSpc>
              <a:spcBef>
                <a:spcPts val="900"/>
              </a:spcBef>
            </a:pPr>
            <a:r>
              <a:rPr lang="el-GR" dirty="0"/>
              <a:t>Λευκοπενία και ουδετεροπενία - λόγω σπληνομεγαλίας με σπληνική οριοποίηση.</a:t>
            </a:r>
            <a:endParaRPr lang="en-US" dirty="0"/>
          </a:p>
          <a:p>
            <a:pPr lvl="0">
              <a:lnSpc>
                <a:spcPct val="110000"/>
              </a:lnSpc>
              <a:spcBef>
                <a:spcPts val="900"/>
              </a:spcBef>
            </a:pPr>
            <a:r>
              <a:rPr lang="el-GR" dirty="0"/>
              <a:t>Διαταραχή πήξης - το ήπαρ παράγει τους περισσότερους από τους παράγοντες πήξεως και έτσι συσχετίζεται με διαταραχή της πηκτικότητας επιδεινώνοντας την ηπατική νόσο.</a:t>
            </a:r>
            <a:endParaRPr lang="en-US" dirty="0"/>
          </a:p>
          <a:p>
            <a:pPr>
              <a:lnSpc>
                <a:spcPct val="110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dirty="0"/>
          </a:p>
        </p:txBody>
      </p:sp>
    </p:spTree>
    <p:extLst>
      <p:ext uri="{BB962C8B-B14F-4D97-AF65-F5344CB8AC3E}">
        <p14:creationId xmlns:p14="http://schemas.microsoft.com/office/powerpoint/2010/main" val="75987548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rmAutofit/>
          </a:bodyPr>
          <a:lstStyle/>
          <a:p>
            <a:r>
              <a:rPr lang="el-GR" dirty="0"/>
              <a:t>Επίσης μπορεί να γίνουν ορολογικές </a:t>
            </a:r>
            <a:r>
              <a:rPr lang="el-GR" dirty="0" smtClean="0"/>
              <a:t>για ιούς</a:t>
            </a:r>
            <a:r>
              <a:rPr lang="el-GR" dirty="0"/>
              <a:t> </a:t>
            </a:r>
            <a:r>
              <a:rPr lang="el-GR" dirty="0" smtClean="0"/>
              <a:t>ηπατίτιδας, αυτοαντισωμάτων</a:t>
            </a:r>
            <a:r>
              <a:rPr lang="el-GR" dirty="0"/>
              <a:t> </a:t>
            </a:r>
            <a:r>
              <a:rPr lang="el-GR" dirty="0" smtClean="0"/>
              <a:t>( </a:t>
            </a:r>
            <a:r>
              <a:rPr lang="el-GR" dirty="0"/>
              <a:t>ANA, αντι-λείων </a:t>
            </a:r>
            <a:r>
              <a:rPr lang="el-GR" dirty="0" smtClean="0"/>
              <a:t>μυϊκών </a:t>
            </a:r>
            <a:r>
              <a:rPr lang="el-GR" dirty="0"/>
              <a:t>ινών αντίσωμα, αντι-μιτοχονδριακό αντίσωμα, anti-LKM</a:t>
            </a:r>
            <a:r>
              <a:rPr lang="el-GR" dirty="0" smtClean="0"/>
              <a:t>).</a:t>
            </a:r>
            <a:endParaRPr lang="en-US" dirty="0"/>
          </a:p>
          <a:p>
            <a:pPr lvl="0"/>
            <a:r>
              <a:rPr lang="el-GR" dirty="0"/>
              <a:t>Φερριτίνη ορού και κορεσμό τρανσφερρίνης (δείκτες της υπερσιδήροσης), χαλκό ορού και σερουλοπλασμίνη (δείκτες της υπερφόρτωσης του χαλκού</a:t>
            </a:r>
            <a:r>
              <a:rPr lang="el-GR" dirty="0" smtClean="0"/>
              <a:t>).</a:t>
            </a:r>
            <a:endParaRPr lang="en-US" dirty="0"/>
          </a:p>
          <a:p>
            <a:pPr lvl="0"/>
            <a:r>
              <a:rPr lang="el-GR" dirty="0"/>
              <a:t>Επίπεδα ανοσοσφαιρίνης (IgG, IgM, IgA) - αυτές είναι μη-ειδικές, αλλά μπορούν να βοηθήσουν στην διάκριση διάφορων </a:t>
            </a:r>
            <a:r>
              <a:rPr lang="el-GR" dirty="0" smtClean="0"/>
              <a:t>αιτιών.</a:t>
            </a:r>
            <a:endParaRPr lang="en-US" dirty="0"/>
          </a:p>
          <a:p>
            <a:pPr lvl="0"/>
            <a:r>
              <a:rPr lang="el-GR" dirty="0"/>
              <a:t>Χοληστερόλη και </a:t>
            </a:r>
            <a:r>
              <a:rPr lang="el-GR" dirty="0" smtClean="0"/>
              <a:t>γλυκόζη.</a:t>
            </a:r>
            <a:endParaRPr lang="en-US" dirty="0"/>
          </a:p>
          <a:p>
            <a:pPr lvl="0"/>
            <a:r>
              <a:rPr lang="el-GR" dirty="0" smtClean="0"/>
              <a:t>Α1-αντιθρυψίνη.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dirty="0"/>
          </a:p>
        </p:txBody>
      </p:sp>
      <p:sp>
        <p:nvSpPr>
          <p:cNvPr id="6"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Εργαστηριακά Ευρήματα στην κίρρωση του ήπατος </a:t>
            </a:r>
            <a:r>
              <a:rPr lang="el-GR" sz="3000" b="0" dirty="0" smtClean="0">
                <a:solidFill>
                  <a:schemeClr val="tx2"/>
                </a:solidFill>
              </a:rPr>
              <a:t>3/3</a:t>
            </a:r>
            <a:endParaRPr lang="en-US" sz="3000" b="0" dirty="0">
              <a:solidFill>
                <a:schemeClr val="tx2"/>
              </a:solidFill>
            </a:endParaRPr>
          </a:p>
        </p:txBody>
      </p:sp>
    </p:spTree>
    <p:extLst>
      <p:ext uri="{BB962C8B-B14F-4D97-AF65-F5344CB8AC3E}">
        <p14:creationId xmlns:p14="http://schemas.microsoft.com/office/powerpoint/2010/main" val="743788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Θεραπεία </a:t>
            </a:r>
            <a:r>
              <a:rPr lang="el-GR" b="1" dirty="0" smtClean="0">
                <a:solidFill>
                  <a:schemeClr val="tx2"/>
                </a:solidFill>
              </a:rPr>
              <a:t>κίρρωσης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Σε γενικές γραμμές, η ηπατική βλάβη που προκαλεί η κίρρωση είναι μη αντιστρέψιμη, αλλά η θεραπεία μπορεί να σταματήσει ή να καθυστερήσει την περαιτέρω εξέλιξη και να μειώσει τις επιπλοκές. </a:t>
            </a:r>
            <a:endParaRPr lang="el-GR" dirty="0" smtClean="0"/>
          </a:p>
          <a:p>
            <a:r>
              <a:rPr lang="el-GR" dirty="0" smtClean="0"/>
              <a:t>Η </a:t>
            </a:r>
            <a:r>
              <a:rPr lang="el-GR" dirty="0"/>
              <a:t>υγιεινή διατροφή ενθαρρύνεται, αφού η κίρρωση μπορεί να είναι μια διαδικασία. Τακτική παρακολούθηση είναι συχνά απαραίτητη. </a:t>
            </a:r>
            <a:endParaRPr lang="el-GR" dirty="0" smtClean="0"/>
          </a:p>
          <a:p>
            <a:r>
              <a:rPr lang="el-GR" dirty="0" smtClean="0"/>
              <a:t>Θα </a:t>
            </a:r>
            <a:r>
              <a:rPr lang="el-GR" dirty="0"/>
              <a:t>πρέπει να συνταγογραφούνται αντιβιοτικά για τις λοιμώξεις καθώς και διάφορα φάρμακα βοηθητικά για τον κνησμό. </a:t>
            </a:r>
            <a:endParaRPr lang="el-GR" dirty="0" smtClean="0"/>
          </a:p>
          <a:p>
            <a:r>
              <a:rPr lang="el-GR" dirty="0" smtClean="0"/>
              <a:t>Καθαρτικά</a:t>
            </a:r>
            <a:r>
              <a:rPr lang="el-GR" dirty="0"/>
              <a:t>, όπως λακτουλόζη, μειώνουν τον κίνδυνο της δυσκοιλιότητας, αλλά ο ρόλος τους στην πρόληψη της εγκεφαλοπάθειας είναι περιορισμένος.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dirty="0"/>
          </a:p>
        </p:txBody>
      </p:sp>
    </p:spTree>
    <p:extLst>
      <p:ext uri="{BB962C8B-B14F-4D97-AF65-F5344CB8AC3E}">
        <p14:creationId xmlns:p14="http://schemas.microsoft.com/office/powerpoint/2010/main" val="33978609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Θεραπεία κίρρωσης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Η αλκοολική κίρρωση που προκαλείται από κατάχρηση αλκοόλ αντιμετωπίζεται με αποχή από το αλκοόλ. </a:t>
            </a:r>
            <a:endParaRPr lang="el-GR" dirty="0" smtClean="0"/>
          </a:p>
          <a:p>
            <a:r>
              <a:rPr lang="el-GR" dirty="0" smtClean="0"/>
              <a:t>Η </a:t>
            </a:r>
            <a:r>
              <a:rPr lang="el-GR" dirty="0"/>
              <a:t>θεραπεία για την κίρρωση σχετιζόμενη με ηπατίτιδα περιλαμβάνει φάρμακα που χρησιμοποιούνται για τη θεραπεία των διαφόρων τύπων ηπατίτιδας, όπως ιντερφερόνη για ιογενή ηπατίτιδα και κορτικοστεροειδή για αυτοάνοση ηπατίτιδα. </a:t>
            </a:r>
            <a:endParaRPr lang="el-GR" dirty="0" smtClean="0"/>
          </a:p>
          <a:p>
            <a:r>
              <a:rPr lang="el-GR" dirty="0" smtClean="0"/>
              <a:t>Η </a:t>
            </a:r>
            <a:r>
              <a:rPr lang="el-GR" dirty="0"/>
              <a:t>κίρρωση που προκαλείται από την νόσο του Wilson (χαλκός συσσωρεύεται σε διάφορα όργανα) αντιμετωπίζεται με θεραπεία αποχάλκωσης (π.χ., πενικιλλαμίνη).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dirty="0"/>
          </a:p>
        </p:txBody>
      </p:sp>
    </p:spTree>
    <p:extLst>
      <p:ext uri="{BB962C8B-B14F-4D97-AF65-F5344CB8AC3E}">
        <p14:creationId xmlns:p14="http://schemas.microsoft.com/office/powerpoint/2010/main" val="22691022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
            </a:r>
            <a:br>
              <a:rPr lang="el-GR" b="1" dirty="0" smtClean="0"/>
            </a:br>
            <a:r>
              <a:rPr lang="el-GR" sz="4000" b="1" dirty="0" smtClean="0">
                <a:solidFill>
                  <a:schemeClr val="tx2"/>
                </a:solidFill>
              </a:rPr>
              <a:t>Η πρόληψη περαιτέρω ηπατικής βλάβης </a:t>
            </a:r>
            <a:r>
              <a:rPr lang="en-US" sz="4000" b="1" dirty="0" smtClean="0">
                <a:solidFill>
                  <a:schemeClr val="tx2"/>
                </a:solidFill>
              </a:rPr>
              <a:t/>
            </a:r>
            <a:br>
              <a:rPr lang="en-US" sz="4000" b="1" dirty="0" smtClean="0">
                <a:solidFill>
                  <a:schemeClr val="tx2"/>
                </a:solidFill>
              </a:rPr>
            </a:br>
            <a:endParaRPr lang="en-US" sz="4000" dirty="0">
              <a:solidFill>
                <a:schemeClr val="tx2"/>
              </a:solidFill>
            </a:endParaRPr>
          </a:p>
        </p:txBody>
      </p:sp>
      <p:sp>
        <p:nvSpPr>
          <p:cNvPr id="3" name="Θέση περιεχομένου 2"/>
          <p:cNvSpPr>
            <a:spLocks noGrp="1"/>
          </p:cNvSpPr>
          <p:nvPr>
            <p:ph idx="1"/>
          </p:nvPr>
        </p:nvSpPr>
        <p:spPr/>
        <p:txBody>
          <a:bodyPr/>
          <a:lstStyle/>
          <a:p>
            <a:r>
              <a:rPr lang="el-GR" dirty="0"/>
              <a:t>Ανεξάρτητα από την υποκείμενη αιτία της κίρρωσης, αποθαρρύνεται η χρήση αλκοόλ, παρακεταμόλης (Depon, Panadol), καθώς και άλλων βλαπτικών ουσιών. </a:t>
            </a:r>
            <a:endParaRPr lang="el-GR" dirty="0" smtClean="0"/>
          </a:p>
          <a:p>
            <a:r>
              <a:rPr lang="el-GR" dirty="0" smtClean="0"/>
              <a:t>Εμβολιασμός </a:t>
            </a:r>
            <a:r>
              <a:rPr lang="el-GR" dirty="0"/>
              <a:t>των ευπαθών ασθενών για την ηπατίτιδα Α και ηπατίτιδα Β</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dirty="0"/>
          </a:p>
        </p:txBody>
      </p:sp>
    </p:spTree>
    <p:extLst>
      <p:ext uri="{BB962C8B-B14F-4D97-AF65-F5344CB8AC3E}">
        <p14:creationId xmlns:p14="http://schemas.microsoft.com/office/powerpoint/2010/main" val="40245630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Μεταμόσχευση</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μεταμόσχευση ήπατος είναι απαραίτητη, όταν οι επιπλοκές είναι μη ελεγχόμενες ή όταν υπάρχει σοβαρή ηπατική ανεπάρκεια. </a:t>
            </a:r>
            <a:endParaRPr lang="el-GR" dirty="0" smtClean="0"/>
          </a:p>
          <a:p>
            <a:r>
              <a:rPr lang="el-GR" dirty="0" smtClean="0"/>
              <a:t>Η </a:t>
            </a:r>
            <a:r>
              <a:rPr lang="el-GR" dirty="0"/>
              <a:t>επιβίωση μετά από μεταμόσχευση ήπατος έχει βελτιωθεί κατά τη δεκαετία του 1990, και το ποσοστό πενταετούς επιβίωσης είναι τώρα γύρω στο 80% (το ποσοστό εξαρτάται σε μεγάλο βαθμό από τη βαρύτητα της νόσου και άλλα ιατρικά προβλήματα του λήπτη).  </a:t>
            </a:r>
            <a:endParaRPr lang="el-GR" dirty="0" smtClean="0"/>
          </a:p>
          <a:p>
            <a:r>
              <a:rPr lang="el-GR" dirty="0" smtClean="0"/>
              <a:t>Η </a:t>
            </a:r>
            <a:r>
              <a:rPr lang="el-GR" dirty="0"/>
              <a:t>μεταμόσχευση απαιτεί τη χρήση των ανοσοκατασταλτικών (κυκλοσπορίνη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dirty="0"/>
          </a:p>
        </p:txBody>
      </p:sp>
    </p:spTree>
    <p:extLst>
      <p:ext uri="{BB962C8B-B14F-4D97-AF65-F5344CB8AC3E}">
        <p14:creationId xmlns:p14="http://schemas.microsoft.com/office/powerpoint/2010/main" val="356137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Χ</a:t>
            </a:r>
            <a:r>
              <a:rPr lang="el-GR" b="1" dirty="0" smtClean="0">
                <a:solidFill>
                  <a:schemeClr val="tx2"/>
                </a:solidFill>
              </a:rPr>
              <a:t>ιτώνες του στομάχου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Οι χιτώνες του στομάχου. </a:t>
            </a:r>
            <a:r>
              <a:rPr lang="el-GR" dirty="0"/>
              <a:t>Το τοίχωμα του στομάχου αποτελείται από 4 χιτώνες οι οποίοι είναι από έξω προς τα </a:t>
            </a:r>
            <a:r>
              <a:rPr lang="el-GR" dirty="0" smtClean="0"/>
              <a:t>μέσα:</a:t>
            </a:r>
            <a:endParaRPr lang="en-US" dirty="0"/>
          </a:p>
          <a:p>
            <a:pPr lvl="1"/>
            <a:r>
              <a:rPr lang="el-GR" dirty="0"/>
              <a:t>Ο ορογόνος.</a:t>
            </a:r>
            <a:endParaRPr lang="en-US" dirty="0"/>
          </a:p>
          <a:p>
            <a:pPr lvl="1"/>
            <a:r>
              <a:rPr lang="el-GR" dirty="0"/>
              <a:t>Ο μυϊκός.</a:t>
            </a:r>
            <a:endParaRPr lang="en-US" dirty="0"/>
          </a:p>
          <a:p>
            <a:pPr lvl="1"/>
            <a:r>
              <a:rPr lang="el-GR" dirty="0"/>
              <a:t>Ο υποβλεννογόνιος.</a:t>
            </a:r>
            <a:endParaRPr lang="en-US" dirty="0"/>
          </a:p>
          <a:p>
            <a:pPr lvl="1"/>
            <a:r>
              <a:rPr lang="el-GR" dirty="0"/>
              <a:t>Ο βλεννογόνος. </a:t>
            </a:r>
            <a:endParaRPr lang="en-US" dirty="0"/>
          </a:p>
          <a:p>
            <a:r>
              <a:rPr lang="el-GR" b="1" dirty="0"/>
              <a:t>Γαστρικοί αδένες. </a:t>
            </a:r>
            <a:r>
              <a:rPr lang="el-GR" dirty="0"/>
              <a:t>Βρίσκονται διάσπαρτοι στο βλεννογόνο του στομάχου και αποτελούνται από τα εξής </a:t>
            </a:r>
            <a:r>
              <a:rPr lang="el-GR" dirty="0" smtClean="0"/>
              <a:t>κύτταρα.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234194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Υποτροπή της κίρρωσης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Σε ασθενείς με σταθεροποιημένη κίρρωση, μπορεί να προκύψει ανεπάρκεια εξαιτίας διαφόρων αιτιών, όπως η δυσκοιλιότητα, λοίμωξη (από οποιαδήποτε πηγή), κατάχρηση αλκοόλ, φάρμακα, αιμορραγία από κιρσούς οισοφάγου ή αφυδάτωση. </a:t>
            </a:r>
            <a:endParaRPr lang="el-GR" dirty="0" smtClean="0"/>
          </a:p>
          <a:p>
            <a:r>
              <a:rPr lang="el-GR" dirty="0" smtClean="0"/>
              <a:t>Η </a:t>
            </a:r>
            <a:r>
              <a:rPr lang="el-GR" dirty="0"/>
              <a:t>υποτροπή λαμβάνει την μορφή των επιπλοκών της κίρρωσης που απαριθμούνται ανωτέρω. </a:t>
            </a:r>
            <a:endParaRPr lang="el-GR" dirty="0" smtClean="0"/>
          </a:p>
          <a:p>
            <a:r>
              <a:rPr lang="el-GR" dirty="0" smtClean="0"/>
              <a:t>Οι </a:t>
            </a:r>
            <a:r>
              <a:rPr lang="el-GR" dirty="0"/>
              <a:t>ασθενείς με υποτροπιάζουσα κίρρωση γενικά απαιτούν την εισαγωγή στο νοσοκομείο, στενή παρακολούθηση της ενυδάτωσης, της ψυχικής κατάστασης και με έμφαση στην επαρκή διατροφή και ιατρική περίθαλψη (συχνά με αντιβιοτικά, διουρητικά, καθαρτικά και/ή κλύσματα, θειαμίνη και περιστασιακά στεροειδή, ακετυλοκυστεΐνη και πεντοξυφυλλίνη).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dirty="0"/>
          </a:p>
        </p:txBody>
      </p:sp>
    </p:spTree>
    <p:extLst>
      <p:ext uri="{BB962C8B-B14F-4D97-AF65-F5344CB8AC3E}">
        <p14:creationId xmlns:p14="http://schemas.microsoft.com/office/powerpoint/2010/main" val="41238171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Ασκίτης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t>Περιορισμός του νατρίου είναι συχνά αναγκαίος, καθώς η κίρρωση οδηγεί στην κατακράτηση νατρίου. </a:t>
            </a:r>
            <a:endParaRPr lang="el-GR" dirty="0" smtClean="0"/>
          </a:p>
          <a:p>
            <a:r>
              <a:rPr lang="el-GR" dirty="0" smtClean="0"/>
              <a:t>Συχνά </a:t>
            </a:r>
            <a:r>
              <a:rPr lang="el-GR" dirty="0"/>
              <a:t>είναι απαραίτητη η χορήγηση διουρητικών για να καταστείλουν τον ασκίτη. </a:t>
            </a:r>
            <a:endParaRPr lang="el-GR" dirty="0" smtClean="0"/>
          </a:p>
          <a:p>
            <a:r>
              <a:rPr lang="el-GR" dirty="0" smtClean="0"/>
              <a:t>Για </a:t>
            </a:r>
            <a:r>
              <a:rPr lang="el-GR" dirty="0"/>
              <a:t>ενδονοσοκομειακή νοσηλεία χορηγούνται ανταγωνιστές της αλδοστερόνης (συνήθως σπειρονολακτόνη) και διουρητικά της αγκύλης. Οι ανταγωνιστές της αλδοστερόνης προτιμούνται για ασθενείς που μπορούν να λαμβάνουν από του στόματος φάρμακα και δεν έχουν ανάγκη από επείγουσα μείωση του όγκου, και με τα διουρητικά της αγκύλης ως επιπρόσθετη θεραπεία.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dirty="0"/>
          </a:p>
        </p:txBody>
      </p:sp>
    </p:spTree>
    <p:extLst>
      <p:ext uri="{BB962C8B-B14F-4D97-AF65-F5344CB8AC3E}">
        <p14:creationId xmlns:p14="http://schemas.microsoft.com/office/powerpoint/2010/main" val="33283304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Ασκίτης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r>
              <a:rPr lang="el-GR" dirty="0" smtClean="0"/>
              <a:t>Αν </a:t>
            </a:r>
            <a:r>
              <a:rPr lang="el-GR" dirty="0"/>
              <a:t>απαιτείται ταχεία μείωση του όγκου, η παρακέντηση είναι μέθοδος εκλογής. Η παρακέντηση γίνεται με την εισαγωγή παροχετευτικού σωλήνα εντός της περιτοναϊκής κοιλότητας. Διάλυμα ανθρώπινης λευκωματίνης συνήθως δίνεται για την πρόληψη των επιπλοκών από την ταχεία μείωση του όγκου. Εκτός του ότι είναι ταχύτερη από τα διουρητικά, είναι αποτελεσματικότερη στην απομάκρυνση μεγάλου όγκου (4-5 λίτρα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dirty="0"/>
          </a:p>
        </p:txBody>
      </p:sp>
    </p:spTree>
    <p:extLst>
      <p:ext uri="{BB962C8B-B14F-4D97-AF65-F5344CB8AC3E}">
        <p14:creationId xmlns:p14="http://schemas.microsoft.com/office/powerpoint/2010/main" val="367314631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solidFill>
                  <a:schemeClr val="tx2"/>
                </a:solidFill>
              </a:rPr>
              <a:t>Αιμορραγία του </a:t>
            </a:r>
            <a:r>
              <a:rPr lang="el-GR" b="1" dirty="0" smtClean="0">
                <a:solidFill>
                  <a:schemeClr val="tx2"/>
                </a:solidFill>
              </a:rPr>
              <a:t>οισοφάγου</a:t>
            </a:r>
            <a:br>
              <a:rPr lang="el-GR" b="1" dirty="0" smtClean="0">
                <a:solidFill>
                  <a:schemeClr val="tx2"/>
                </a:solidFill>
              </a:rPr>
            </a:br>
            <a:r>
              <a:rPr lang="el-GR" sz="3000" b="0" dirty="0" smtClean="0">
                <a:solidFill>
                  <a:schemeClr val="tx2"/>
                </a:solidFill>
              </a:rPr>
              <a:t>(Κιρσοί </a:t>
            </a:r>
            <a:r>
              <a:rPr lang="el-GR" sz="3000" b="0" dirty="0">
                <a:solidFill>
                  <a:schemeClr val="tx2"/>
                </a:solidFill>
              </a:rPr>
              <a:t>Οισοφάγου) </a:t>
            </a:r>
            <a:endParaRPr lang="en-US" sz="3000" b="0"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Σε περίπτωση πυλαίας υπέρτασης, η προπρανολόλη είναι ένα </a:t>
            </a:r>
            <a:r>
              <a:rPr lang="el-GR" dirty="0" smtClean="0"/>
              <a:t>συνηθισμένο </a:t>
            </a:r>
            <a:r>
              <a:rPr lang="el-GR" dirty="0"/>
              <a:t>φάρμακο που χρησιμοποιείται για την μείωση της πίεσης στο πυλαίο σύστημα. Σε σοβαρές επιπλοκές από πυλαία υπέρταση, πυλαιοσφαγιτιδική αναστόμωση ενδείκνυται μερικές φορές για να μειωθεί η πίεση στην πυλαία φλέβα. Δεδομένου ότι αυτό μπορεί να επιδεινώσει κάποια εγκεφαλοπάθεια, ενδείκνυται σε ασθενής με μικρό κίνδυνο εγκεφαλοπάθειας, και γενικά θεωρείται μόνο ως μεταβατικό στάδιο πριν τη μεταμόσχευση ήπατος ή ως παρηγορητική θεραπεία.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dirty="0"/>
          </a:p>
        </p:txBody>
      </p:sp>
    </p:spTree>
    <p:extLst>
      <p:ext uri="{BB962C8B-B14F-4D97-AF65-F5344CB8AC3E}">
        <p14:creationId xmlns:p14="http://schemas.microsoft.com/office/powerpoint/2010/main" val="248939383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Ηπατική εγκεφαλοπάθεια </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Τροφές υψηλής πρωτεϊνικής αξίας αυξάνουν το ισοζυγίου αζώτου, και αυξάνεται, θεωρητικά, η πιθανότητα </a:t>
            </a:r>
            <a:r>
              <a:rPr lang="el-GR" dirty="0" smtClean="0"/>
              <a:t>εγκεφαλοπάθειας. Κατά </a:t>
            </a:r>
            <a:r>
              <a:rPr lang="el-GR" dirty="0"/>
              <a:t>το παρελθόν, συνεπώς, συνιστούσαν προσαρμογή της διατροφής και μείωση της πρόσληψης πρωτεϊνών. </a:t>
            </a:r>
            <a:endParaRPr lang="el-GR" dirty="0" smtClean="0"/>
          </a:p>
          <a:p>
            <a:r>
              <a:rPr lang="el-GR" dirty="0" smtClean="0"/>
              <a:t>Πρόσφατες </a:t>
            </a:r>
            <a:r>
              <a:rPr lang="el-GR" dirty="0"/>
              <a:t>μελέτες δείχνουν ότι η υπόθεση αυτή ήταν εσφαλμένη, και ενθαρρύνεται η κατανάλωση τροφών υψηλής πρωτεϊνικής αξίας.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dirty="0"/>
          </a:p>
        </p:txBody>
      </p:sp>
    </p:spTree>
    <p:extLst>
      <p:ext uri="{BB962C8B-B14F-4D97-AF65-F5344CB8AC3E}">
        <p14:creationId xmlns:p14="http://schemas.microsoft.com/office/powerpoint/2010/main" val="356431910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18</a:t>
            </a:r>
            <a:r>
              <a:rPr lang="en-US" sz="2000" dirty="0" smtClean="0"/>
              <a:t>:</a:t>
            </a:r>
            <a:r>
              <a:rPr lang="el-GR" sz="2000" dirty="0"/>
              <a:t> Γαστρεντερικό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Κύτταρα στομάχου</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Κύρια κύτταρα. </a:t>
            </a:r>
            <a:r>
              <a:rPr lang="el-GR" dirty="0"/>
              <a:t>Εκκρίνουν το προένζυμο πεψινογόνο που στο εσωτερικό του στομάχου μετατρέπεται σε πεψίνη η οποία διασπά τις πρωτεΐνες</a:t>
            </a:r>
            <a:r>
              <a:rPr lang="el-GR" dirty="0" smtClean="0"/>
              <a:t>.</a:t>
            </a:r>
            <a:endParaRPr lang="en-US" dirty="0"/>
          </a:p>
          <a:p>
            <a:r>
              <a:rPr lang="el-GR" b="1" dirty="0"/>
              <a:t>Καλυπτήρια ή τοιχωματικά. </a:t>
            </a:r>
            <a:r>
              <a:rPr lang="el-GR" dirty="0"/>
              <a:t>Παράγουν γαστρικά οξέα ( HCl) και τον ενδογενή παράγοντα που είναι απαραίτητος διότι βοηθά στην απορρόφηση της βιταμίνης Β12.</a:t>
            </a:r>
            <a:endParaRPr lang="en-US" dirty="0"/>
          </a:p>
          <a:p>
            <a:r>
              <a:rPr lang="el-GR" b="1" dirty="0"/>
              <a:t>Βλεννώδη. </a:t>
            </a:r>
            <a:r>
              <a:rPr lang="el-GR" dirty="0"/>
              <a:t>Παράγουν βλέννα για να προστατεύεται ο βλεννογόνος από την πεψίνη</a:t>
            </a:r>
            <a:r>
              <a:rPr lang="el-GR" dirty="0" smtClean="0"/>
              <a:t>.</a:t>
            </a:r>
            <a:endParaRPr lang="en-US" dirty="0"/>
          </a:p>
          <a:p>
            <a:r>
              <a:rPr lang="el-GR" b="1" dirty="0"/>
              <a:t>G- κύτταρα</a:t>
            </a:r>
            <a:r>
              <a:rPr lang="el-GR" dirty="0"/>
              <a:t> . Βρίσκονται κυρίως στη πυλωρική μοίρα και παράγουν την ορμόνη </a:t>
            </a:r>
            <a:r>
              <a:rPr lang="el-GR" dirty="0" smtClean="0"/>
              <a:t>γαστρίνη.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296901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Λεπτό έντερο</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a:t>Λεπτό </a:t>
            </a:r>
            <a:r>
              <a:rPr lang="el-GR" b="1" dirty="0" smtClean="0"/>
              <a:t>έντερο: </a:t>
            </a:r>
            <a:r>
              <a:rPr lang="el-GR" dirty="0"/>
              <a:t>Αποτελεί τη συνέχεια του στομάχου. Αρχίζει από τον πυλωρό και φτάνει μέχρι το παχύ έντερο με την ειλεοτυφλική βαλβίδα. Βρίσκεται στη κάτω κοιλία και περιβάλλεται από το παχύ έντερο το οποί σχηματίζει μια ατελή στεφάνη. Έχει συνολικό μήκος 6-7 </a:t>
            </a:r>
            <a:r>
              <a:rPr lang="el-GR" dirty="0" smtClean="0"/>
              <a:t>μέτρα.</a:t>
            </a:r>
          </a:p>
          <a:p>
            <a:r>
              <a:rPr lang="el-GR" dirty="0" smtClean="0"/>
              <a:t>Διακρίνεται </a:t>
            </a:r>
            <a:r>
              <a:rPr lang="el-GR" dirty="0"/>
              <a:t>σε 3 μέρη:</a:t>
            </a:r>
            <a:endParaRPr lang="en-US" dirty="0"/>
          </a:p>
          <a:p>
            <a:pPr lvl="1"/>
            <a:r>
              <a:rPr lang="el-GR" dirty="0"/>
              <a:t>Δωδεκαδάκτυλο.</a:t>
            </a:r>
            <a:endParaRPr lang="en-US" dirty="0"/>
          </a:p>
          <a:p>
            <a:pPr lvl="1"/>
            <a:r>
              <a:rPr lang="el-GR" dirty="0"/>
              <a:t>Νήστιδα.</a:t>
            </a:r>
            <a:endParaRPr lang="en-US" dirty="0"/>
          </a:p>
          <a:p>
            <a:pPr lvl="1"/>
            <a:r>
              <a:rPr lang="el-GR" dirty="0"/>
              <a:t>Ειλεό</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1842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Δωδεκαδάκτυλο</a:t>
            </a:r>
            <a:endParaRPr lang="en-US"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Δωδεκαδάκτυλο:</a:t>
            </a:r>
            <a:r>
              <a:rPr lang="el-GR" dirty="0" smtClean="0"/>
              <a:t> </a:t>
            </a:r>
            <a:r>
              <a:rPr lang="el-GR" dirty="0"/>
              <a:t>Αποτελεί τη πρώτη μοίρα του λεπτού εντέρου με μήκος 25-30 εκ. Αρχίζει από τη πυλωρική βαλβίδα και φτάνει στη νηστιδοδωδεκαδακτυλική καμπή. Έχει σχήμα αγκύλης που περιβάλει τη κεφαλή του παγκρέατος. Στον αυλό του εκβάλλουν οι εκφορητικοί πόροι ήπατος και παγκρέατος. Το έκκριμά τους μαζί με αυτό των δωδεκαδακτυλικών αδένων συμβάλλει στη πέψη των τροφών.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7537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Νήστιδα – Ειλεός</a:t>
            </a:r>
            <a:endParaRPr lang="en-US"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a:lnSpc>
                <a:spcPct val="110000"/>
              </a:lnSpc>
              <a:spcBef>
                <a:spcPts val="1000"/>
              </a:spcBef>
            </a:pPr>
            <a:r>
              <a:rPr lang="el-GR" b="1" dirty="0" smtClean="0"/>
              <a:t>Νήστιδα: </a:t>
            </a:r>
            <a:r>
              <a:rPr lang="el-GR" dirty="0"/>
              <a:t>Αρχίζει από τη νηστιδοδωδεκαδακτυλική καμπή.  Στο εσωτερικό της παρουσιάζει: </a:t>
            </a:r>
            <a:endParaRPr lang="en-US" dirty="0"/>
          </a:p>
          <a:p>
            <a:pPr lvl="1">
              <a:lnSpc>
                <a:spcPct val="110000"/>
              </a:lnSpc>
              <a:spcBef>
                <a:spcPts val="1000"/>
              </a:spcBef>
            </a:pPr>
            <a:r>
              <a:rPr lang="el-GR" dirty="0"/>
              <a:t>Κυκλικές πτυχές τις λάχνες (προσεκβολές του βλεννογόνου). </a:t>
            </a:r>
            <a:endParaRPr lang="en-US" dirty="0"/>
          </a:p>
          <a:p>
            <a:pPr lvl="1">
              <a:lnSpc>
                <a:spcPct val="110000"/>
              </a:lnSpc>
              <a:spcBef>
                <a:spcPts val="1000"/>
              </a:spcBef>
            </a:pPr>
            <a:r>
              <a:rPr lang="el-GR" dirty="0"/>
              <a:t>Λεμφοζίδια (αθροίσματα λεμφοκυττάρων).</a:t>
            </a:r>
            <a:endParaRPr lang="en-US" dirty="0"/>
          </a:p>
          <a:p>
            <a:pPr lvl="1">
              <a:lnSpc>
                <a:spcPct val="110000"/>
              </a:lnSpc>
              <a:spcBef>
                <a:spcPts val="1000"/>
              </a:spcBef>
            </a:pPr>
            <a:r>
              <a:rPr lang="el-GR" dirty="0"/>
              <a:t>Πλάκες Peyer (μικρά επάρματα του βλεννογόνου με λεμφοζίδια που βρίσκονται κυρίως στον ειλεό).</a:t>
            </a:r>
            <a:endParaRPr lang="en-US" dirty="0"/>
          </a:p>
          <a:p>
            <a:pPr lvl="1">
              <a:lnSpc>
                <a:spcPct val="110000"/>
              </a:lnSpc>
              <a:spcBef>
                <a:spcPts val="1000"/>
              </a:spcBef>
            </a:pPr>
            <a:r>
              <a:rPr lang="el-GR" dirty="0"/>
              <a:t>Γίνεται απορρόφηση και πέψη τροφών.  </a:t>
            </a:r>
            <a:endParaRPr lang="en-US" dirty="0"/>
          </a:p>
          <a:p>
            <a:pPr>
              <a:lnSpc>
                <a:spcPct val="110000"/>
              </a:lnSpc>
              <a:spcBef>
                <a:spcPts val="1000"/>
              </a:spcBef>
            </a:pPr>
            <a:r>
              <a:rPr lang="el-GR" b="1" dirty="0" smtClean="0"/>
              <a:t>Ειλεός:</a:t>
            </a:r>
            <a:r>
              <a:rPr lang="el-GR" dirty="0" smtClean="0"/>
              <a:t> </a:t>
            </a:r>
            <a:r>
              <a:rPr lang="el-GR" dirty="0"/>
              <a:t>Είναι η συνέχεια της νήστιδας και το εσωτερικό της είναι σχεδόν ίδιο με αυτή. </a:t>
            </a:r>
            <a:endParaRPr lang="el-GR" dirty="0" smtClean="0"/>
          </a:p>
          <a:p>
            <a:pPr>
              <a:lnSpc>
                <a:spcPct val="110000"/>
              </a:lnSpc>
              <a:spcBef>
                <a:spcPts val="1000"/>
              </a:spcBef>
              <a:buFont typeface="Wingdings" panose="05000000000000000000" pitchFamily="2" charset="2"/>
              <a:buChar char="ü"/>
            </a:pPr>
            <a:r>
              <a:rPr lang="el-GR" dirty="0" smtClean="0"/>
              <a:t>Μαζί </a:t>
            </a:r>
            <a:r>
              <a:rPr lang="el-GR" dirty="0"/>
              <a:t>αποτελούν το ελικώδες έντερο το οποίο είναι ευκίνητο και κρέμεται από το πίσω κοιλιακό τοίχωμα από μια πτυχή του περιτόναιο, το μεσεντέριο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64164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Παχύ έντερο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a:t>Παχύ </a:t>
            </a:r>
            <a:r>
              <a:rPr lang="el-GR" b="1" dirty="0" smtClean="0"/>
              <a:t>έντερο:</a:t>
            </a:r>
            <a:r>
              <a:rPr lang="el-GR" dirty="0" smtClean="0"/>
              <a:t> </a:t>
            </a:r>
            <a:r>
              <a:rPr lang="el-GR" dirty="0"/>
              <a:t>Αρχίζει από την ειλεοτυφλική βαλβίδα και φτάνει μέχρι το πρωκτό. Έχει μήκος 1,5 μέτρο , και σχηματίζει μια στεφάνη που περιβάλλει το λεπτό έντερο. Χωρίζεται σε 3 μέρη: </a:t>
            </a:r>
            <a:endParaRPr lang="el-GR" dirty="0" smtClean="0"/>
          </a:p>
          <a:p>
            <a:pPr lvl="1"/>
            <a:r>
              <a:rPr lang="el-GR" dirty="0" smtClean="0"/>
              <a:t>Το </a:t>
            </a:r>
            <a:r>
              <a:rPr lang="el-GR" dirty="0"/>
              <a:t>τυφλό (στο οποίο βρίσκεται η σκωληκοειδής απόφυση</a:t>
            </a:r>
            <a:r>
              <a:rPr lang="el-GR" dirty="0" smtClean="0"/>
              <a:t>),</a:t>
            </a:r>
          </a:p>
          <a:p>
            <a:pPr lvl="1"/>
            <a:r>
              <a:rPr lang="el-GR" dirty="0" smtClean="0"/>
              <a:t>Το </a:t>
            </a:r>
            <a:r>
              <a:rPr lang="el-GR" dirty="0"/>
              <a:t>κόλο (ανιόν, εγκάρσιο, κατιόν, σιγμοειδές</a:t>
            </a:r>
            <a:r>
              <a:rPr lang="el-GR" dirty="0" smtClean="0"/>
              <a:t>),</a:t>
            </a:r>
          </a:p>
          <a:p>
            <a:pPr lvl="1"/>
            <a:r>
              <a:rPr lang="el-GR" dirty="0" smtClean="0"/>
              <a:t>Το </a:t>
            </a:r>
            <a:r>
              <a:rPr lang="el-GR" dirty="0"/>
              <a:t>ορθό ή απευθυσμένο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15408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Στοματική κοιλότητα </a:t>
            </a:r>
            <a:r>
              <a:rPr lang="el-GR" sz="3000" b="0" dirty="0" smtClean="0">
                <a:solidFill>
                  <a:schemeClr val="tx2"/>
                </a:solidFill>
              </a:rPr>
              <a:t>1/8</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72608"/>
          </a:xfrm>
        </p:spPr>
        <p:txBody>
          <a:bodyPr>
            <a:normAutofit/>
          </a:bodyPr>
          <a:lstStyle/>
          <a:p>
            <a:r>
              <a:rPr lang="el-GR" b="1" dirty="0"/>
              <a:t>Η στοματική κοιλότητα </a:t>
            </a:r>
            <a:r>
              <a:rPr lang="el-GR" dirty="0"/>
              <a:t>χ</a:t>
            </a:r>
            <a:r>
              <a:rPr lang="el-GR" dirty="0" smtClean="0"/>
              <a:t>ωρίζεται </a:t>
            </a:r>
            <a:r>
              <a:rPr lang="el-GR" dirty="0"/>
              <a:t>με τους φραγμούς των δοντιών σε δύο μοίρες: Το προστόμιο προς τα </a:t>
            </a:r>
            <a:r>
              <a:rPr lang="el-GR" dirty="0" smtClean="0"/>
              <a:t>έξω και τη </a:t>
            </a:r>
            <a:r>
              <a:rPr lang="el-GR" dirty="0"/>
              <a:t>κυρίως στοματική κοιλότητα προς τα μέσα. </a:t>
            </a:r>
            <a:endParaRPr lang="en-US" dirty="0"/>
          </a:p>
          <a:p>
            <a:r>
              <a:rPr lang="el-GR" b="1" dirty="0"/>
              <a:t>Το προστόμιο</a:t>
            </a:r>
            <a:r>
              <a:rPr lang="el-GR" dirty="0"/>
              <a:t>, έχει δύο τοιχώματα: </a:t>
            </a:r>
            <a:endParaRPr lang="el-GR" dirty="0" smtClean="0"/>
          </a:p>
          <a:p>
            <a:pPr lvl="1"/>
            <a:r>
              <a:rPr lang="el-GR" dirty="0" smtClean="0"/>
              <a:t>Το </a:t>
            </a:r>
            <a:r>
              <a:rPr lang="el-GR" dirty="0"/>
              <a:t>έξω, που σχηματίζεται από τα χείλη και τις παρειές και επικοινωνεί με τον εξωτερικό κόσμο μέσω της στοματικής σχισμής. </a:t>
            </a:r>
            <a:endParaRPr lang="el-GR" dirty="0" smtClean="0"/>
          </a:p>
          <a:p>
            <a:pPr lvl="1"/>
            <a:r>
              <a:rPr lang="el-GR" dirty="0" smtClean="0"/>
              <a:t>Το </a:t>
            </a:r>
            <a:r>
              <a:rPr lang="el-GR" dirty="0"/>
              <a:t>έσω, που σχηματίζεται από τα δόντια και τα ούλα .</a:t>
            </a:r>
            <a:endParaRPr lang="en-US" dirty="0"/>
          </a:p>
          <a:p>
            <a:r>
              <a:rPr lang="el-GR" b="1" dirty="0"/>
              <a:t>Η κυρίως στοματική κοιλότητα</a:t>
            </a:r>
            <a:r>
              <a:rPr lang="el-GR" dirty="0"/>
              <a:t>, σχηματίζεται: Μπροστά και πλάγια από τα δόντια και τα ούλα. Κάτω, από το έδαφος του στόματος στο οποίο βρίσκεται η γλώσσα. Πάνω, από την υπερώα. Πίσω ορίζεται από τον ισθμό του φάρυγγα.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23423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Παχύ έντερο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b="1" dirty="0">
                <a:solidFill>
                  <a:prstClr val="black"/>
                </a:solidFill>
              </a:rPr>
              <a:t>Διαφορές του παχέος εντέρου από το λεπτό έντερο</a:t>
            </a:r>
            <a:endParaRPr lang="en-US" dirty="0">
              <a:solidFill>
                <a:prstClr val="black"/>
              </a:solidFill>
            </a:endParaRPr>
          </a:p>
          <a:p>
            <a:pPr marL="355600" lvl="0" indent="0">
              <a:spcBef>
                <a:spcPts val="300"/>
              </a:spcBef>
              <a:buNone/>
            </a:pPr>
            <a:r>
              <a:rPr lang="el-GR" dirty="0">
                <a:solidFill>
                  <a:prstClr val="black"/>
                </a:solidFill>
              </a:rPr>
              <a:t>Μεγαλύτερο πλάτος. Έχει κολικές ταινίες, εκκολπώματα, επιπλοϊκές αποφύσεις. Δεν έχει λάχνες και πλάκες Peyer (έχει όμως λεμφοζίδια και βλεννώδεις αδένες</a:t>
            </a:r>
            <a:r>
              <a:rPr lang="el-GR" dirty="0" smtClean="0">
                <a:solidFill>
                  <a:prstClr val="black"/>
                </a:solidFill>
              </a:rPr>
              <a:t>).</a:t>
            </a:r>
            <a:endParaRPr lang="el-GR" b="1" dirty="0" smtClean="0"/>
          </a:p>
          <a:p>
            <a:r>
              <a:rPr lang="el-GR" b="1" dirty="0" smtClean="0"/>
              <a:t>Λειτουργίες </a:t>
            </a:r>
            <a:r>
              <a:rPr lang="el-GR" b="1" dirty="0"/>
              <a:t>του παχέος εντέρου</a:t>
            </a:r>
            <a:endParaRPr lang="en-US" dirty="0"/>
          </a:p>
          <a:p>
            <a:pPr marL="355600" indent="0">
              <a:spcBef>
                <a:spcPts val="300"/>
              </a:spcBef>
              <a:buNone/>
            </a:pPr>
            <a:r>
              <a:rPr lang="el-GR" dirty="0"/>
              <a:t>Προκαλεί διάσπαση και απορρόφηση θρεπτικών ουσιών, βιταμινών, ηλεκτρολυτών, νερού. Επίσης έκκριση βλέννας και συμπύκνωση υπολειμμάτων τροφής (κόπρανα). Η φυσιολογική του χλωρίδα (κολοβακτηρίδια) βοηθά στη πέψη και αν καταστραφεί από αντιβιοτικά έχουμε </a:t>
            </a:r>
            <a:r>
              <a:rPr lang="el-GR" dirty="0" smtClean="0"/>
              <a:t>διάρροιες.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63173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Ηπαρ</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Είναι </a:t>
            </a:r>
            <a:r>
              <a:rPr lang="el-GR" dirty="0"/>
              <a:t>ο μεγαλύτερος αδένας του πεπτικού (1500γρ). Βρίσκεται στη άνω κοιλία, κάτω από το δεξιό θόλο του διαφράγματος.  </a:t>
            </a:r>
            <a:endParaRPr lang="el-GR" dirty="0" smtClean="0"/>
          </a:p>
          <a:p>
            <a:r>
              <a:rPr lang="el-GR" dirty="0" smtClean="0"/>
              <a:t>Το </a:t>
            </a:r>
            <a:r>
              <a:rPr lang="el-GR" dirty="0"/>
              <a:t>σχήμα του είναι τρίγωνο και εμφανίζει 3 επιφάνειες (άνω, κάτω, οπίσθια</a:t>
            </a:r>
            <a:r>
              <a:rPr lang="el-GR" dirty="0" smtClean="0"/>
              <a:t>).</a:t>
            </a:r>
          </a:p>
          <a:p>
            <a:r>
              <a:rPr lang="el-GR" dirty="0" smtClean="0"/>
              <a:t>Εμφανίζει </a:t>
            </a:r>
            <a:r>
              <a:rPr lang="el-GR" dirty="0"/>
              <a:t>3 χείλη (πρόσθιο, δεξιό, αριστερό. Η κάτω επιφάνεια είναι επίπεδη και χωρίζεται με 2 αύλακες σε 3 λοβούς (δεξιός, τετράπλευρος, αριστερός). Η δεξιά αύλακα κοντά στο πρόσθιο χείλος καταλήγει στον κυστικό βόθρο όπου βρίσκεται η χοληδόχος κύστη. </a:t>
            </a:r>
            <a:r>
              <a:rPr lang="el-GR" dirty="0" smtClean="0"/>
              <a:t>Οι </a:t>
            </a:r>
            <a:r>
              <a:rPr lang="el-GR" dirty="0"/>
              <a:t>δύο αύλακες ενώνονται πίσω από τον τετράπλευρο λοβό και σχηματίζουν τη πύλη του ήπατος (σχισμή από την οποία μπαίνουν και βγαίνουν αιμοφόρα και λεμφικά αγγεία καθώς και χοληφόροι πόροι </a:t>
            </a:r>
            <a:r>
              <a:rPr lang="el-GR" dirty="0" smtClean="0"/>
              <a:t>και </a:t>
            </a:r>
            <a:r>
              <a:rPr lang="el-GR" dirty="0"/>
              <a:t>νεύρα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87017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Λειτουργίες του ήπατος</a:t>
            </a:r>
            <a:endParaRPr lang="en-US" dirty="0">
              <a:solidFill>
                <a:schemeClr val="tx2"/>
              </a:solidFill>
            </a:endParaRPr>
          </a:p>
        </p:txBody>
      </p:sp>
      <p:sp>
        <p:nvSpPr>
          <p:cNvPr id="3" name="Θέση περιεχομένου 2"/>
          <p:cNvSpPr>
            <a:spLocks noGrp="1"/>
          </p:cNvSpPr>
          <p:nvPr>
            <p:ph idx="1"/>
          </p:nvPr>
        </p:nvSpPr>
        <p:spPr>
          <a:xfrm>
            <a:off x="457200" y="1196752"/>
            <a:ext cx="8651304" cy="5400600"/>
          </a:xfrm>
        </p:spPr>
        <p:txBody>
          <a:bodyPr>
            <a:noAutofit/>
          </a:bodyPr>
          <a:lstStyle/>
          <a:p>
            <a:pPr>
              <a:lnSpc>
                <a:spcPct val="110000"/>
              </a:lnSpc>
              <a:spcBef>
                <a:spcPts val="900"/>
              </a:spcBef>
            </a:pPr>
            <a:r>
              <a:rPr lang="el-GR" b="1" dirty="0" smtClean="0"/>
              <a:t>Αιμοποίηση</a:t>
            </a:r>
            <a:r>
              <a:rPr lang="el-GR" b="1" dirty="0"/>
              <a:t>. </a:t>
            </a:r>
            <a:r>
              <a:rPr lang="el-GR" dirty="0"/>
              <a:t>Κατά την εμβρυϊκή ζωή χρησιμεύει στην παραγωγή ερυθρών αιμοσφαιρίων. </a:t>
            </a:r>
            <a:endParaRPr lang="en-US" dirty="0"/>
          </a:p>
          <a:p>
            <a:pPr>
              <a:lnSpc>
                <a:spcPct val="110000"/>
              </a:lnSpc>
              <a:spcBef>
                <a:spcPts val="900"/>
              </a:spcBef>
            </a:pPr>
            <a:r>
              <a:rPr lang="el-GR" b="1" dirty="0"/>
              <a:t>Παραγωγή χολής. </a:t>
            </a:r>
            <a:r>
              <a:rPr lang="el-GR" dirty="0"/>
              <a:t>Για την πέψη των λιπών στο έντερο.</a:t>
            </a:r>
            <a:endParaRPr lang="en-US" dirty="0"/>
          </a:p>
          <a:p>
            <a:pPr>
              <a:lnSpc>
                <a:spcPct val="110000"/>
              </a:lnSpc>
              <a:spcBef>
                <a:spcPts val="900"/>
              </a:spcBef>
            </a:pPr>
            <a:r>
              <a:rPr lang="el-GR" b="1" dirty="0"/>
              <a:t>Μεταβολισμός πρωτεϊνών. </a:t>
            </a:r>
            <a:r>
              <a:rPr lang="el-GR" dirty="0"/>
              <a:t>Σύνθεση πρωτεϊνών από αμινοξέα και διάσπαση πρωτεϊνών με σχηματισμό ουρίας.</a:t>
            </a:r>
            <a:endParaRPr lang="en-US" dirty="0"/>
          </a:p>
          <a:p>
            <a:pPr>
              <a:lnSpc>
                <a:spcPct val="110000"/>
              </a:lnSpc>
              <a:spcBef>
                <a:spcPts val="900"/>
              </a:spcBef>
            </a:pPr>
            <a:r>
              <a:rPr lang="el-GR" b="1" dirty="0"/>
              <a:t>Μεταβολισμός λιπών. </a:t>
            </a:r>
            <a:r>
              <a:rPr lang="el-GR" dirty="0"/>
              <a:t>Σύνθεση </a:t>
            </a:r>
            <a:r>
              <a:rPr lang="el-GR" dirty="0" smtClean="0"/>
              <a:t>και </a:t>
            </a:r>
            <a:r>
              <a:rPr lang="el-GR" dirty="0"/>
              <a:t>διάσπαση λιπαρών οξέων.</a:t>
            </a:r>
            <a:endParaRPr lang="en-US" dirty="0"/>
          </a:p>
          <a:p>
            <a:pPr>
              <a:lnSpc>
                <a:spcPct val="110000"/>
              </a:lnSpc>
              <a:spcBef>
                <a:spcPts val="900"/>
              </a:spcBef>
            </a:pPr>
            <a:r>
              <a:rPr lang="el-GR" b="1" dirty="0"/>
              <a:t>Μεταβολισμός υδατανθράκων. </a:t>
            </a:r>
            <a:r>
              <a:rPr lang="el-GR" dirty="0"/>
              <a:t>Σύνθεση και αποθήκευση γλυκογόνου. </a:t>
            </a:r>
            <a:endParaRPr lang="en-US" dirty="0"/>
          </a:p>
          <a:p>
            <a:pPr>
              <a:lnSpc>
                <a:spcPct val="110000"/>
              </a:lnSpc>
              <a:spcBef>
                <a:spcPts val="900"/>
              </a:spcBef>
            </a:pPr>
            <a:r>
              <a:rPr lang="el-GR" b="1" dirty="0"/>
              <a:t>Αδρανοποίηση χημικών ουσιών</a:t>
            </a:r>
            <a:r>
              <a:rPr lang="el-GR" dirty="0"/>
              <a:t> (π.χ. φάρμακα , τοξικές ουσίες κ.λ.π</a:t>
            </a:r>
            <a:r>
              <a:rPr lang="el-GR" dirty="0" smtClean="0"/>
              <a:t>.).</a:t>
            </a:r>
            <a:endParaRPr lang="en-US" dirty="0"/>
          </a:p>
          <a:p>
            <a:pPr>
              <a:lnSpc>
                <a:spcPct val="110000"/>
              </a:lnSpc>
              <a:spcBef>
                <a:spcPts val="900"/>
              </a:spcBef>
            </a:pPr>
            <a:r>
              <a:rPr lang="el-GR" b="1" dirty="0"/>
              <a:t>Φαγοκυττάρωση και ανοσία </a:t>
            </a:r>
            <a:r>
              <a:rPr lang="el-GR" dirty="0"/>
              <a:t>(κύτταρα Kuppfer). </a:t>
            </a:r>
            <a:endParaRPr lang="en-US" dirty="0"/>
          </a:p>
          <a:p>
            <a:pPr>
              <a:lnSpc>
                <a:spcPct val="110000"/>
              </a:lnSpc>
              <a:spcBef>
                <a:spcPts val="900"/>
              </a:spcBef>
            </a:pPr>
            <a:r>
              <a:rPr lang="el-GR" b="1" dirty="0"/>
              <a:t>Πήξη του αίματος. </a:t>
            </a:r>
            <a:r>
              <a:rPr lang="el-GR" dirty="0"/>
              <a:t>Συνθέτει παράγοντες της πήξης (π.χ. προθρομβίνη , ινωδογόνο </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57128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Οδοί ήπατος</a:t>
            </a:r>
            <a:endParaRPr lang="en-US" b="1" dirty="0">
              <a:solidFill>
                <a:schemeClr val="tx2"/>
              </a:solidFill>
            </a:endParaRPr>
          </a:p>
        </p:txBody>
      </p:sp>
      <p:sp>
        <p:nvSpPr>
          <p:cNvPr id="3" name="Θέση περιεχομένου 2"/>
          <p:cNvSpPr>
            <a:spLocks noGrp="1"/>
          </p:cNvSpPr>
          <p:nvPr>
            <p:ph idx="1"/>
          </p:nvPr>
        </p:nvSpPr>
        <p:spPr>
          <a:xfrm>
            <a:off x="457200" y="1196752"/>
            <a:ext cx="8291264" cy="5040560"/>
          </a:xfrm>
        </p:spPr>
        <p:txBody>
          <a:bodyPr>
            <a:normAutofit/>
          </a:bodyPr>
          <a:lstStyle/>
          <a:p>
            <a:r>
              <a:rPr lang="el-GR" b="1" dirty="0"/>
              <a:t>Εκφορητική οδός του </a:t>
            </a:r>
            <a:r>
              <a:rPr lang="el-GR" b="1" dirty="0" smtClean="0"/>
              <a:t>ήπατος: </a:t>
            </a:r>
            <a:r>
              <a:rPr lang="el-GR" dirty="0"/>
              <a:t>Είναι η οδός που μεταφέρει τη χολή στο δωδεκαδάκτυλο. </a:t>
            </a:r>
            <a:r>
              <a:rPr lang="el-GR" dirty="0" smtClean="0"/>
              <a:t>Χωρίζεται </a:t>
            </a:r>
            <a:r>
              <a:rPr lang="el-GR" dirty="0"/>
              <a:t>σε 2 μοίρες: </a:t>
            </a:r>
            <a:endParaRPr lang="en-US" dirty="0"/>
          </a:p>
          <a:p>
            <a:pPr lvl="1"/>
            <a:r>
              <a:rPr lang="el-GR" b="1" dirty="0"/>
              <a:t>Ενδοηπατική. </a:t>
            </a:r>
            <a:r>
              <a:rPr lang="el-GR" dirty="0"/>
              <a:t>Ξεκινά από τα χοληφόρα τριχοειδή που ενώνονται και σχηματίζουν τους χοληφόρους πόρους .</a:t>
            </a:r>
            <a:endParaRPr lang="en-US" dirty="0"/>
          </a:p>
          <a:p>
            <a:pPr lvl="1"/>
            <a:r>
              <a:rPr lang="el-GR" b="1" dirty="0"/>
              <a:t>Εξωηπατική. </a:t>
            </a:r>
            <a:r>
              <a:rPr lang="el-GR" dirty="0"/>
              <a:t>Ο δεξιός και ο αριστερός ηπατικός πόρος ενώνονται και δίνουν το κοινό ηπατικό πόρο. Αυτός ενώνεται με το κυστικό πόρο της χοληδόχου κύστης και δίνει το χοληδόχο πόρο που καταλήγει στο φύμα του Vater στο δωδεκαδάκτυλο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772306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Χοληδόχος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a:t>Χοληδόχος </a:t>
            </a:r>
            <a:r>
              <a:rPr lang="el-GR" b="1" dirty="0" smtClean="0"/>
              <a:t>κύστη: </a:t>
            </a:r>
            <a:r>
              <a:rPr lang="el-GR" dirty="0"/>
              <a:t>Έχει σχήμα αχλαδιού και μήκος 8-10 εκ. Χωρητικότητα 50 κυβ.εκ. Βρίσκεται στο κυστικό βόθρο της κάτω επιφάνειας του ήπατος. Χωρίζεται σε 3 μέρη: Το πυθμένα, το σώμα, τον αυχένα του οποίου η συνέχεια είναι ο κυστικός πόρος. </a:t>
            </a:r>
            <a:endParaRPr lang="el-GR" dirty="0" smtClean="0"/>
          </a:p>
          <a:p>
            <a:r>
              <a:rPr lang="el-GR" dirty="0" smtClean="0"/>
              <a:t>Αποθηκεύει </a:t>
            </a:r>
            <a:r>
              <a:rPr lang="el-GR" dirty="0"/>
              <a:t>και συμπυκνώνει τη χολή που παράγεται στο ήπαρ .</a:t>
            </a:r>
            <a:endParaRPr lang="en-US" dirty="0"/>
          </a:p>
          <a:p>
            <a:r>
              <a:rPr lang="el-GR" b="1" dirty="0" smtClean="0"/>
              <a:t>Χολή: </a:t>
            </a:r>
            <a:r>
              <a:rPr lang="el-GR" dirty="0"/>
              <a:t>Υδατικό διάλυμα που αποτελείται από  βλέννα, χολικά οξέα, χολοχρωστικές (χολερυθρίνη), χοληστερόλη, φωσφολιπίδια, ηλεκτρολύτες (ιόντα Na , K , Cl κ.α.).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37740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Πάγκρεας</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Το πάγκρεας είναι </a:t>
            </a:r>
            <a:r>
              <a:rPr lang="el-GR" b="1" dirty="0"/>
              <a:t>αδένας</a:t>
            </a:r>
            <a:r>
              <a:rPr lang="el-GR" dirty="0"/>
              <a:t> με: </a:t>
            </a:r>
            <a:endParaRPr lang="en-US" dirty="0"/>
          </a:p>
          <a:p>
            <a:pPr marL="857250" lvl="1" indent="-457200">
              <a:buFont typeface="+mj-lt"/>
              <a:buAutoNum type="arabicPeriod"/>
            </a:pPr>
            <a:r>
              <a:rPr lang="el-GR" b="1" dirty="0" smtClean="0"/>
              <a:t>Εξωκρινή </a:t>
            </a:r>
            <a:r>
              <a:rPr lang="el-GR" b="1" dirty="0"/>
              <a:t>μοίρα. </a:t>
            </a:r>
            <a:r>
              <a:rPr lang="el-GR" dirty="0"/>
              <a:t>Παράγει το παγκρεατικό υγρό που έχει ένζυμα για τη πέψη πρωτεϊνών, λιπών, υδατανθράκων. Εκκρίνεται στο δωδεκαδάκτυλο με το μικρό και μεγάλο εκφορητικό πόρο του παγκρέατος(φύμα Vater και Santorini αντίστοιχα).</a:t>
            </a:r>
            <a:endParaRPr lang="en-US" dirty="0"/>
          </a:p>
          <a:p>
            <a:pPr marL="857250" lvl="1" indent="-457200">
              <a:buFont typeface="+mj-lt"/>
              <a:buAutoNum type="arabicPeriod"/>
            </a:pPr>
            <a:r>
              <a:rPr lang="el-GR" b="1" dirty="0" smtClean="0"/>
              <a:t>Ενδοκρινή </a:t>
            </a:r>
            <a:r>
              <a:rPr lang="el-GR" b="1" dirty="0"/>
              <a:t>μοίρα </a:t>
            </a:r>
            <a:r>
              <a:rPr lang="el-GR" dirty="0"/>
              <a:t>(νησίδια Langerhans κυρίως στην ουρά). Παράγει την ινσουλίνη η οποία ρυθμίζει την ανταλλαγή υδατανθράκων στον οργανισμό</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5740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Σπλήνας</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Σπλήνας:</a:t>
            </a:r>
            <a:r>
              <a:rPr lang="el-GR" dirty="0" smtClean="0"/>
              <a:t> </a:t>
            </a:r>
            <a:r>
              <a:rPr lang="el-GR" dirty="0"/>
              <a:t>Ανήκει στο λεμφικό </a:t>
            </a:r>
            <a:r>
              <a:rPr lang="el-GR" dirty="0" smtClean="0"/>
              <a:t>σύστημα. </a:t>
            </a:r>
            <a:r>
              <a:rPr lang="el-GR" dirty="0"/>
              <a:t>Έχει βάρος 150-200γρ και σχήμα που μοιάζει με το ¼ πορτοκαλιού. Βρίσκεται στην άνω κοιλία στο βάθος του αριστερού υποχόνδριου στο ύψος </a:t>
            </a:r>
            <a:r>
              <a:rPr lang="el-GR" dirty="0" smtClean="0"/>
              <a:t>9-10-11</a:t>
            </a:r>
            <a:r>
              <a:rPr lang="el-GR" baseline="30000" dirty="0" smtClean="0"/>
              <a:t>ης</a:t>
            </a:r>
            <a:r>
              <a:rPr lang="el-GR" dirty="0" smtClean="0"/>
              <a:t>  </a:t>
            </a:r>
            <a:r>
              <a:rPr lang="el-GR" dirty="0"/>
              <a:t>πλευράς.  Έχει 2 </a:t>
            </a:r>
            <a:r>
              <a:rPr lang="el-GR" dirty="0" smtClean="0"/>
              <a:t>επιφάνειες: </a:t>
            </a:r>
            <a:r>
              <a:rPr lang="el-GR" dirty="0"/>
              <a:t>την </a:t>
            </a:r>
            <a:r>
              <a:rPr lang="el-GR" b="1" dirty="0"/>
              <a:t>έξω ή διαφραγματική </a:t>
            </a:r>
            <a:r>
              <a:rPr lang="el-GR" dirty="0"/>
              <a:t>που είναι κυρτή και έρχεται σε άμεση σχέση με το διάφραγμα, και την </a:t>
            </a:r>
            <a:r>
              <a:rPr lang="el-GR" b="1" dirty="0"/>
              <a:t>έσω ή σπλαχνική </a:t>
            </a:r>
            <a:r>
              <a:rPr lang="el-GR" dirty="0"/>
              <a:t>στη οποία βρίσκονται οι πύλες του σπλήνα από τις οποίες διέρχονται σπληνικά αγγεία, λεμφογάγγλια και νεύρα. Περιβάλλεται από ινώδη συνδετικό ιστό. Στο εσωτερικό του βρίσκεται ο σπληνικός πολφός (λευκός και ερυθρός).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40746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ea typeface="Times New Roman"/>
                <a:cs typeface="Angsana New"/>
              </a:rPr>
              <a:t>Λειτουργίες σπλήνα</a:t>
            </a:r>
            <a:endParaRPr lang="en-US" dirty="0">
              <a:solidFill>
                <a:schemeClr val="tx2"/>
              </a:solidFill>
            </a:endParaRPr>
          </a:p>
        </p:txBody>
      </p:sp>
      <p:sp>
        <p:nvSpPr>
          <p:cNvPr id="3" name="Θέση περιεχομένου 2"/>
          <p:cNvSpPr>
            <a:spLocks noGrp="1"/>
          </p:cNvSpPr>
          <p:nvPr>
            <p:ph idx="1"/>
          </p:nvPr>
        </p:nvSpPr>
        <p:spPr/>
        <p:txBody>
          <a:bodyPr/>
          <a:lstStyle/>
          <a:p>
            <a:pPr marL="457200" marR="0">
              <a:spcAft>
                <a:spcPts val="0"/>
              </a:spcAft>
            </a:pPr>
            <a:r>
              <a:rPr lang="el-GR" dirty="0" smtClean="0">
                <a:ea typeface="Times New Roman"/>
                <a:cs typeface="Angsana New"/>
              </a:rPr>
              <a:t>Παραγωγή </a:t>
            </a:r>
            <a:r>
              <a:rPr lang="el-GR" dirty="0">
                <a:ea typeface="Times New Roman"/>
                <a:cs typeface="Angsana New"/>
              </a:rPr>
              <a:t>ερυθρών αιμοσφαιρίων κατά την εμβρυϊκή ζωή. </a:t>
            </a:r>
            <a:endParaRPr lang="el-GR" dirty="0" smtClean="0">
              <a:ea typeface="Times New Roman"/>
              <a:cs typeface="Angsana New"/>
            </a:endParaRPr>
          </a:p>
          <a:p>
            <a:pPr marL="457200" marR="0">
              <a:spcAft>
                <a:spcPts val="0"/>
              </a:spcAft>
            </a:pPr>
            <a:r>
              <a:rPr lang="el-GR" dirty="0" smtClean="0">
                <a:ea typeface="Times New Roman"/>
                <a:cs typeface="Angsana New"/>
              </a:rPr>
              <a:t>Παραγωγή </a:t>
            </a:r>
            <a:r>
              <a:rPr lang="el-GR" dirty="0">
                <a:ea typeface="Times New Roman"/>
                <a:cs typeface="Angsana New"/>
              </a:rPr>
              <a:t>λεμφοκυττάρων (λευκός πολφός</a:t>
            </a:r>
            <a:r>
              <a:rPr lang="el-GR" dirty="0" smtClean="0">
                <a:ea typeface="Times New Roman"/>
                <a:cs typeface="Angsana New"/>
              </a:rPr>
              <a:t>).</a:t>
            </a:r>
          </a:p>
          <a:p>
            <a:pPr marL="457200" marR="0">
              <a:spcAft>
                <a:spcPts val="0"/>
              </a:spcAft>
            </a:pPr>
            <a:r>
              <a:rPr lang="el-GR" dirty="0" smtClean="0">
                <a:ea typeface="Times New Roman"/>
                <a:cs typeface="Angsana New"/>
              </a:rPr>
              <a:t>Καταστροφή </a:t>
            </a:r>
            <a:r>
              <a:rPr lang="el-GR" dirty="0">
                <a:ea typeface="Times New Roman"/>
                <a:cs typeface="Angsana New"/>
              </a:rPr>
              <a:t>γερασμένων ερυθροκυττάρων και αιμοπεταλίων. </a:t>
            </a:r>
            <a:endParaRPr lang="el-GR" dirty="0" smtClean="0">
              <a:ea typeface="Times New Roman"/>
              <a:cs typeface="Angsana New"/>
            </a:endParaRPr>
          </a:p>
          <a:p>
            <a:pPr marL="457200" marR="0">
              <a:spcAft>
                <a:spcPts val="0"/>
              </a:spcAft>
            </a:pPr>
            <a:r>
              <a:rPr lang="el-GR" dirty="0" smtClean="0">
                <a:ea typeface="Times New Roman"/>
                <a:cs typeface="Angsana New"/>
              </a:rPr>
              <a:t>Άμυνα </a:t>
            </a:r>
            <a:r>
              <a:rPr lang="el-GR" dirty="0" smtClean="0">
                <a:ea typeface="Times New Roman"/>
                <a:cs typeface="Angsana New"/>
              </a:rPr>
              <a:t>οργανισμού</a:t>
            </a:r>
            <a:r>
              <a:rPr lang="en-US" dirty="0" smtClean="0">
                <a:ea typeface="Times New Roman"/>
                <a:cs typeface="Angsana New"/>
              </a:rPr>
              <a:t> </a:t>
            </a:r>
            <a:r>
              <a:rPr lang="el-GR" dirty="0" smtClean="0">
                <a:ea typeface="Times New Roman"/>
                <a:cs typeface="Angsana New"/>
              </a:rPr>
              <a:t>(</a:t>
            </a:r>
            <a:r>
              <a:rPr lang="el-GR" dirty="0" smtClean="0">
                <a:ea typeface="Times New Roman"/>
                <a:cs typeface="Angsana New"/>
              </a:rPr>
              <a:t>καταστροφή μικροβίων, </a:t>
            </a:r>
            <a:r>
              <a:rPr lang="el-GR" dirty="0">
                <a:ea typeface="Times New Roman"/>
                <a:cs typeface="Angsana New"/>
              </a:rPr>
              <a:t>παραγωγή αντισωμάτων). </a:t>
            </a:r>
            <a:endParaRPr lang="el-GR" dirty="0" smtClean="0">
              <a:ea typeface="Times New Roman"/>
              <a:cs typeface="Angsana New"/>
            </a:endParaRPr>
          </a:p>
          <a:p>
            <a:pPr marL="457200" marR="0">
              <a:spcAft>
                <a:spcPts val="0"/>
              </a:spcAft>
            </a:pPr>
            <a:r>
              <a:rPr lang="el-GR" dirty="0" smtClean="0">
                <a:ea typeface="Times New Roman"/>
                <a:cs typeface="Angsana New"/>
              </a:rPr>
              <a:t>Δεξαμενή </a:t>
            </a:r>
            <a:r>
              <a:rPr lang="el-GR" dirty="0">
                <a:ea typeface="Times New Roman"/>
                <a:cs typeface="Angsana New"/>
              </a:rPr>
              <a:t>αίματος</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23443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Η </a:t>
            </a:r>
            <a:r>
              <a:rPr lang="el-GR" dirty="0"/>
              <a:t>τροφή στο στόμα αφού τεμαχιστεί με τη μάσηση διαποτίζεται από το σάλιο και με την κατάποση μεταφέρεται δια μέσω του φάρυγγα και του οισοφάγου στο στομάχι. Στο στομάχι και το έντερο, όπου στη συνέχεια προωθείται η τροφή, με τη βοήθεια των πεπτικών υγρών γίνεται η διάσπαση των θρεπτικών συστατικών σε απλούστερες ενώσεις, εύκολα απορροφήσιμες από το βλεννογόνο του εντέρου. Τα υπολείμματα της τροφής προωθούνται και αποβάλλονται από τον οργανισμό μέσω των τελικών τμημάτων του </a:t>
            </a:r>
            <a:r>
              <a:rPr lang="el-GR" dirty="0" smtClean="0"/>
              <a:t>εντέρου.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716499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1/5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Μάσηση: </a:t>
            </a:r>
            <a:r>
              <a:rPr lang="el-GR" dirty="0"/>
              <a:t>Οι μασητήριοι μύες, οι γνάθοι (άνω και κάτω), τα δόντια, τα χείλη και οι παρειές (μάγουλα) εκτελούν συνδυασμένες εκούσιες κινήσεις (με τη θέλησή μας) αλλά και αντανακλαστικές, με τις οποίες γίνεται η μάσηση. Η τροφή τοποθετείται μεταξύ των δοντιών, τεμαχίζεται και με τη βοήθεια του σάλιου σχηματίζεται ομοιογενής μάζα, ο βλωμός (μπουκιά).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42226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2/8</a:t>
            </a:r>
            <a:endParaRPr lang="en-US" dirty="0"/>
          </a:p>
        </p:txBody>
      </p:sp>
      <p:sp>
        <p:nvSpPr>
          <p:cNvPr id="3" name="Θέση περιεχομένου 2"/>
          <p:cNvSpPr>
            <a:spLocks noGrp="1"/>
          </p:cNvSpPr>
          <p:nvPr>
            <p:ph idx="1"/>
          </p:nvPr>
        </p:nvSpPr>
        <p:spPr>
          <a:xfrm>
            <a:off x="457200" y="1196752"/>
            <a:ext cx="8291264" cy="5472608"/>
          </a:xfrm>
        </p:spPr>
        <p:txBody>
          <a:bodyPr>
            <a:noAutofit/>
          </a:bodyPr>
          <a:lstStyle/>
          <a:p>
            <a:r>
              <a:rPr lang="el-GR" b="1" dirty="0"/>
              <a:t>Η γλώσσα </a:t>
            </a:r>
            <a:r>
              <a:rPr lang="el-GR" dirty="0"/>
              <a:t>βρίσκεται στο έδαφος του στόματος. Αποτελείται από μύες. </a:t>
            </a:r>
            <a:r>
              <a:rPr lang="el-GR" dirty="0" smtClean="0"/>
              <a:t>Χρησιμεύει </a:t>
            </a:r>
            <a:r>
              <a:rPr lang="el-GR" dirty="0"/>
              <a:t>για: </a:t>
            </a:r>
            <a:r>
              <a:rPr lang="el-GR" dirty="0" smtClean="0"/>
              <a:t>Μάσηση, ομιλία και γεύση</a:t>
            </a:r>
            <a:r>
              <a:rPr lang="el-GR" dirty="0"/>
              <a:t>. Χωρίζεται σε: Βάση ή ρίζα της γλώσσας, </a:t>
            </a:r>
            <a:r>
              <a:rPr lang="el-GR" dirty="0" smtClean="0"/>
              <a:t>σώμα </a:t>
            </a:r>
            <a:r>
              <a:rPr lang="el-GR" dirty="0"/>
              <a:t>και </a:t>
            </a:r>
            <a:r>
              <a:rPr lang="el-GR" dirty="0" smtClean="0"/>
              <a:t>κορυφή</a:t>
            </a:r>
            <a:r>
              <a:rPr lang="el-GR" dirty="0"/>
              <a:t>. </a:t>
            </a:r>
            <a:endParaRPr lang="el-GR" dirty="0" smtClean="0"/>
          </a:p>
          <a:p>
            <a:r>
              <a:rPr lang="el-GR" dirty="0" smtClean="0"/>
              <a:t>Στην </a:t>
            </a:r>
            <a:r>
              <a:rPr lang="el-GR" dirty="0"/>
              <a:t>πάνω επιφάνεια έχει πολλές μικρές προεξοχές</a:t>
            </a:r>
            <a:r>
              <a:rPr lang="el-GR" dirty="0" smtClean="0"/>
              <a:t>, τις </a:t>
            </a:r>
            <a:r>
              <a:rPr lang="el-GR" dirty="0"/>
              <a:t>θηλές της </a:t>
            </a:r>
            <a:r>
              <a:rPr lang="el-GR" dirty="0" smtClean="0"/>
              <a:t>γλώσσας. Αυτές </a:t>
            </a:r>
            <a:r>
              <a:rPr lang="el-GR" dirty="0"/>
              <a:t>χωρίζονται σε: </a:t>
            </a:r>
            <a:endParaRPr lang="el-GR" dirty="0" smtClean="0"/>
          </a:p>
          <a:p>
            <a:pPr lvl="1"/>
            <a:r>
              <a:rPr lang="el-GR" b="1" dirty="0" smtClean="0"/>
              <a:t>Τριχοειδείς θηλές</a:t>
            </a:r>
            <a:r>
              <a:rPr lang="el-GR" dirty="0" smtClean="0"/>
              <a:t>, </a:t>
            </a:r>
            <a:r>
              <a:rPr lang="el-GR" dirty="0"/>
              <a:t>που είναι οι </a:t>
            </a:r>
            <a:r>
              <a:rPr lang="el-GR" dirty="0" smtClean="0"/>
              <a:t>περισσότερες.</a:t>
            </a:r>
          </a:p>
          <a:p>
            <a:pPr lvl="1"/>
            <a:r>
              <a:rPr lang="el-GR" b="1" dirty="0" smtClean="0"/>
              <a:t>Μυκητοειδείς </a:t>
            </a:r>
            <a:r>
              <a:rPr lang="el-GR" b="1" dirty="0"/>
              <a:t>θηλές</a:t>
            </a:r>
            <a:r>
              <a:rPr lang="el-GR" dirty="0"/>
              <a:t> (στη κορυφή της γλώσσας</a:t>
            </a:r>
            <a:r>
              <a:rPr lang="el-GR" dirty="0" smtClean="0"/>
              <a:t>).</a:t>
            </a:r>
          </a:p>
          <a:p>
            <a:pPr lvl="1"/>
            <a:r>
              <a:rPr lang="el-GR" b="1" dirty="0" smtClean="0"/>
              <a:t>Φυλλοειδείς </a:t>
            </a:r>
            <a:r>
              <a:rPr lang="el-GR" b="1" dirty="0"/>
              <a:t>θηλές </a:t>
            </a:r>
            <a:r>
              <a:rPr lang="el-GR" dirty="0"/>
              <a:t>(πίσω και πλάγια της γλώσσας</a:t>
            </a:r>
            <a:r>
              <a:rPr lang="el-GR" dirty="0" smtClean="0"/>
              <a:t>).</a:t>
            </a:r>
          </a:p>
          <a:p>
            <a:pPr lvl="1"/>
            <a:r>
              <a:rPr lang="el-GR" b="1" dirty="0" smtClean="0"/>
              <a:t>Περιχαρακωμένες θηλές</a:t>
            </a:r>
            <a:r>
              <a:rPr lang="el-GR" dirty="0" smtClean="0"/>
              <a:t>, </a:t>
            </a:r>
            <a:r>
              <a:rPr lang="el-GR" dirty="0"/>
              <a:t>που είναι 8-12 και σχηματίζουν το γευστικό λάμδα στο πίσω μέρος της γλώσσας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551154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2/5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Κατάποση: </a:t>
            </a:r>
            <a:r>
              <a:rPr lang="el-GR" dirty="0"/>
              <a:t>Είναι η λειτουργία κατά την οποία ο βλωμός μεταφέρεται από το στόμα στο στομάχι μέσω του φάρυγγα και του οισοφάγου.  Η λειτουργία τη κατάποσης γίνεται σε τρεις φάσεις: </a:t>
            </a:r>
            <a:endParaRPr lang="el-GR" dirty="0" smtClean="0"/>
          </a:p>
          <a:p>
            <a:pPr marL="857250" lvl="1" indent="-457200">
              <a:buFont typeface="+mj-lt"/>
              <a:buAutoNum type="arabicPeriod"/>
            </a:pPr>
            <a:r>
              <a:rPr lang="el-GR" dirty="0" smtClean="0"/>
              <a:t>Τη </a:t>
            </a:r>
            <a:r>
              <a:rPr lang="el-GR" dirty="0"/>
              <a:t>στοματική, </a:t>
            </a:r>
            <a:endParaRPr lang="el-GR" dirty="0" smtClean="0"/>
          </a:p>
          <a:p>
            <a:pPr marL="857250" lvl="1" indent="-457200">
              <a:buFont typeface="+mj-lt"/>
              <a:buAutoNum type="arabicPeriod"/>
            </a:pPr>
            <a:r>
              <a:rPr lang="el-GR" dirty="0" smtClean="0"/>
              <a:t>Τη </a:t>
            </a:r>
            <a:r>
              <a:rPr lang="el-GR" dirty="0"/>
              <a:t>φαρυγγική και </a:t>
            </a:r>
            <a:endParaRPr lang="el-GR" dirty="0" smtClean="0"/>
          </a:p>
          <a:p>
            <a:pPr marL="857250" lvl="1" indent="-457200">
              <a:buFont typeface="+mj-lt"/>
              <a:buAutoNum type="arabicPeriod"/>
            </a:pPr>
            <a:r>
              <a:rPr lang="el-GR" dirty="0" smtClean="0"/>
              <a:t>Την οισοφαγική.</a:t>
            </a:r>
          </a:p>
          <a:p>
            <a:pPr marL="857250" lvl="1" indent="-457200">
              <a:buFont typeface="Wingdings" panose="05000000000000000000" pitchFamily="2" charset="2"/>
              <a:buChar char="ü"/>
            </a:pPr>
            <a:r>
              <a:rPr lang="el-GR" dirty="0" smtClean="0"/>
              <a:t>Απ</a:t>
            </a:r>
            <a:r>
              <a:rPr lang="el-GR" dirty="0"/>
              <a:t>’ αυτές μόνο η πρώτη ελέγχεται από τη θέλησή μας.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758115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Διαχείριση της τροφής </a:t>
            </a:r>
            <a:r>
              <a:rPr lang="el-GR" sz="3000" b="0" dirty="0" smtClean="0">
                <a:solidFill>
                  <a:schemeClr val="tx2"/>
                </a:solidFill>
              </a:rPr>
              <a:t>3/5</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Στοματική </a:t>
            </a:r>
            <a:r>
              <a:rPr lang="el-GR" b="1" dirty="0"/>
              <a:t>φάση. </a:t>
            </a:r>
            <a:r>
              <a:rPr lang="el-GR" dirty="0"/>
              <a:t>Στη φάση αυτή κλείνει το στόμα και η γλώσσα σηκώνεται και συμπιέζεται πάνω στη σκληρή υπερώα. Με τον τρόπο αυτό γίνεται η μετακίνηση του βλωμού προς τα πίσω δηλαδή προς τον φάρυγγα. </a:t>
            </a:r>
            <a:endParaRPr lang="en-US" dirty="0"/>
          </a:p>
          <a:p>
            <a:r>
              <a:rPr lang="el-GR" b="1" dirty="0"/>
              <a:t>Φαρυγγική φάση. </a:t>
            </a:r>
            <a:r>
              <a:rPr lang="el-GR" dirty="0"/>
              <a:t>Στη φάση αυτή κλείνει η αναπνευστική οδός. Συγκεκριμένα ανεβαίνει προς τα πάνω και εμπρός ο λάρυγγας και η επιγλωττίδα φράσσει το στόμιο του. Με τον τρόπο αυτό ο βλωμός μετακινείται προς τον οισοφάγο. </a:t>
            </a:r>
            <a:endParaRPr lang="en-US" dirty="0"/>
          </a:p>
          <a:p>
            <a:r>
              <a:rPr lang="el-GR" b="1" dirty="0"/>
              <a:t>Οισοφαγική φάση. </a:t>
            </a:r>
            <a:r>
              <a:rPr lang="el-GR" dirty="0"/>
              <a:t>Στη φάση αυτή και με τη βοήθεια των περισταλτικών κινήσεων ο βλωμός μετακινείται προς τα κάτω και φτάνει στο στομάχι.</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16543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Διαχείριση της τροφής </a:t>
            </a:r>
            <a:r>
              <a:rPr lang="el-GR" sz="3000" b="0" dirty="0" smtClean="0">
                <a:solidFill>
                  <a:srgbClr val="1F497D"/>
                </a:solidFill>
              </a:rPr>
              <a:t>4/5</a:t>
            </a:r>
            <a:endParaRPr lang="en-US"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Autofit/>
          </a:bodyPr>
          <a:lstStyle/>
          <a:p>
            <a:pPr>
              <a:lnSpc>
                <a:spcPct val="110000"/>
              </a:lnSpc>
              <a:spcBef>
                <a:spcPts val="1000"/>
              </a:spcBef>
            </a:pPr>
            <a:r>
              <a:rPr lang="el-GR" b="1" dirty="0"/>
              <a:t>Γαστρική κινητικότητα</a:t>
            </a:r>
            <a:r>
              <a:rPr lang="el-GR" dirty="0"/>
              <a:t> Στο στομάχι παρουσιάζονται δύο είδη κυμάτων. Τα κύματα μείξης και τα περισταλτικά κύματα. </a:t>
            </a:r>
            <a:endParaRPr lang="el-GR" dirty="0" smtClean="0"/>
          </a:p>
          <a:p>
            <a:pPr>
              <a:lnSpc>
                <a:spcPct val="110000"/>
              </a:lnSpc>
              <a:spcBef>
                <a:spcPts val="1000"/>
              </a:spcBef>
            </a:pPr>
            <a:r>
              <a:rPr lang="el-GR" b="1" dirty="0" smtClean="0"/>
              <a:t>Τα </a:t>
            </a:r>
            <a:r>
              <a:rPr lang="el-GR" b="1" dirty="0"/>
              <a:t>κύματα μείξης</a:t>
            </a:r>
            <a:r>
              <a:rPr lang="el-GR" dirty="0"/>
              <a:t> παρουσιάζονται μόλις γεμίσει το στομάχι. Σκοπός τους είναι η ανάμειξη της τροφής με τα γαστρικά υγρά. </a:t>
            </a:r>
            <a:endParaRPr lang="el-GR" dirty="0" smtClean="0"/>
          </a:p>
          <a:p>
            <a:pPr>
              <a:lnSpc>
                <a:spcPct val="110000"/>
              </a:lnSpc>
              <a:spcBef>
                <a:spcPts val="1000"/>
              </a:spcBef>
            </a:pPr>
            <a:r>
              <a:rPr lang="el-GR" b="1" dirty="0" smtClean="0"/>
              <a:t>Τα </a:t>
            </a:r>
            <a:r>
              <a:rPr lang="el-GR" b="1" dirty="0"/>
              <a:t>περισταλτικά κύματα</a:t>
            </a:r>
            <a:r>
              <a:rPr lang="el-GR" dirty="0"/>
              <a:t> προκαλούν την μετακίνηση του γαστρικού περιεχομένου και την κένωση (άδειασμα) του στομάχου. </a:t>
            </a:r>
            <a:endParaRPr lang="el-GR" dirty="0" smtClean="0"/>
          </a:p>
          <a:p>
            <a:pPr>
              <a:lnSpc>
                <a:spcPct val="110000"/>
              </a:lnSpc>
              <a:spcBef>
                <a:spcPts val="1000"/>
              </a:spcBef>
            </a:pPr>
            <a:r>
              <a:rPr lang="el-GR" b="1" dirty="0" smtClean="0"/>
              <a:t>Η </a:t>
            </a:r>
            <a:r>
              <a:rPr lang="el-GR" b="1" dirty="0"/>
              <a:t>γαστρική κένωση</a:t>
            </a:r>
            <a:r>
              <a:rPr lang="el-GR" dirty="0"/>
              <a:t> εξαρτάται από τη λειτουργία του πυλωρικού σφιγκτήρα. Οι υγρές τροφές εγκαταλείπουν το στομάχι γρήγορα, ενώ οι στερεές με πιο αργό </a:t>
            </a:r>
            <a:r>
              <a:rPr lang="el-GR" dirty="0" smtClean="0"/>
              <a:t>τρόπο</a:t>
            </a:r>
            <a:r>
              <a:rPr lang="el-GR" dirty="0"/>
              <a:t>.</a:t>
            </a:r>
            <a:endParaRPr lang="el-GR" b="1" dirty="0"/>
          </a:p>
          <a:p>
            <a:pPr>
              <a:lnSpc>
                <a:spcPct val="110000"/>
              </a:lnSpc>
              <a:spcBef>
                <a:spcPts val="1000"/>
              </a:spcBef>
            </a:pPr>
            <a:r>
              <a:rPr lang="el-GR" b="1" dirty="0" smtClean="0"/>
              <a:t>Γαστρική </a:t>
            </a:r>
            <a:r>
              <a:rPr lang="el-GR" b="1" dirty="0"/>
              <a:t>έκκριση</a:t>
            </a:r>
            <a:r>
              <a:rPr lang="el-GR" dirty="0"/>
              <a:t> Φυσιολογικά το στομάχι παράγει καθημερινά περίπου 2-3 λίτρα γαστρικού υγρού, ενώ σε παθολογικές καταστάσεις μπορεί να φτάσει μέχρι και 8 λίτρα.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532673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Διαχείριση της τροφής </a:t>
            </a:r>
            <a:r>
              <a:rPr lang="el-GR" sz="3000" b="0" dirty="0" smtClean="0">
                <a:solidFill>
                  <a:srgbClr val="1F497D"/>
                </a:solidFill>
              </a:rPr>
              <a:t>5/5</a:t>
            </a:r>
            <a:endParaRPr lang="en-US" dirty="0">
              <a:solidFill>
                <a:schemeClr val="tx2"/>
              </a:solidFill>
            </a:endParaRPr>
          </a:p>
        </p:txBody>
      </p:sp>
      <p:sp>
        <p:nvSpPr>
          <p:cNvPr id="3" name="Θέση περιεχομένου 2"/>
          <p:cNvSpPr>
            <a:spLocks noGrp="1"/>
          </p:cNvSpPr>
          <p:nvPr>
            <p:ph idx="1"/>
          </p:nvPr>
        </p:nvSpPr>
        <p:spPr>
          <a:xfrm>
            <a:off x="457200" y="1196752"/>
            <a:ext cx="8363272" cy="5328592"/>
          </a:xfrm>
        </p:spPr>
        <p:txBody>
          <a:bodyPr>
            <a:noAutofit/>
          </a:bodyPr>
          <a:lstStyle/>
          <a:p>
            <a:pPr>
              <a:lnSpc>
                <a:spcPct val="108000"/>
              </a:lnSpc>
              <a:spcBef>
                <a:spcPts val="1000"/>
              </a:spcBef>
            </a:pPr>
            <a:r>
              <a:rPr lang="el-GR" dirty="0" smtClean="0"/>
              <a:t>Τα </a:t>
            </a:r>
            <a:r>
              <a:rPr lang="el-GR" dirty="0"/>
              <a:t>κύρια συστατικά υγρά του </a:t>
            </a:r>
            <a:r>
              <a:rPr lang="el-GR" b="1" dirty="0"/>
              <a:t>γαστρικού υγρού </a:t>
            </a:r>
            <a:r>
              <a:rPr lang="el-GR" dirty="0"/>
              <a:t>είναι: </a:t>
            </a:r>
            <a:endParaRPr lang="en-US" dirty="0"/>
          </a:p>
          <a:p>
            <a:pPr lvl="1">
              <a:lnSpc>
                <a:spcPct val="108000"/>
              </a:lnSpc>
              <a:spcBef>
                <a:spcPts val="1000"/>
              </a:spcBef>
            </a:pPr>
            <a:r>
              <a:rPr lang="el-GR" dirty="0"/>
              <a:t>Το νερό. </a:t>
            </a:r>
            <a:endParaRPr lang="en-US" dirty="0"/>
          </a:p>
          <a:p>
            <a:pPr lvl="1">
              <a:lnSpc>
                <a:spcPct val="108000"/>
              </a:lnSpc>
              <a:spcBef>
                <a:spcPts val="1000"/>
              </a:spcBef>
            </a:pPr>
            <a:r>
              <a:rPr lang="el-GR" dirty="0"/>
              <a:t>Οι ηλεκτρολύτες (ιόντα Η + , Cl-, Na+ K+ ) τα οποία δημιουργούν στο στομάχι ένα πολύ όξινο περιβάλλον. </a:t>
            </a:r>
            <a:endParaRPr lang="en-US" dirty="0"/>
          </a:p>
          <a:p>
            <a:pPr lvl="1">
              <a:lnSpc>
                <a:spcPct val="108000"/>
              </a:lnSpc>
              <a:spcBef>
                <a:spcPts val="1000"/>
              </a:spcBef>
            </a:pPr>
            <a:r>
              <a:rPr lang="el-GR" dirty="0"/>
              <a:t>Η πεψίνη (πρόκειται για ένζυμο το οποίο παράγεται από τα θεμέλια κύτταρα του στομάχου και διασπά τις πρωτεΐνες). </a:t>
            </a:r>
            <a:endParaRPr lang="en-US" dirty="0"/>
          </a:p>
          <a:p>
            <a:pPr lvl="1">
              <a:lnSpc>
                <a:spcPct val="108000"/>
              </a:lnSpc>
              <a:spcBef>
                <a:spcPts val="1000"/>
              </a:spcBef>
            </a:pPr>
            <a:r>
              <a:rPr lang="el-GR" dirty="0"/>
              <a:t>Η γαστρική αμυλάση (ένζυμο που χρησιμεύει για την πέψη των υδατανθράκων). </a:t>
            </a:r>
            <a:endParaRPr lang="en-US" dirty="0"/>
          </a:p>
          <a:p>
            <a:pPr lvl="1">
              <a:lnSpc>
                <a:spcPct val="108000"/>
              </a:lnSpc>
              <a:spcBef>
                <a:spcPts val="1000"/>
              </a:spcBef>
            </a:pPr>
            <a:r>
              <a:rPr lang="el-GR" dirty="0"/>
              <a:t>Η γαστρική λιπάση (ένζυμο που χρησιμεύει για την πέψη των λιπών).</a:t>
            </a:r>
            <a:endParaRPr lang="en-US" dirty="0"/>
          </a:p>
          <a:p>
            <a:pPr lvl="1">
              <a:lnSpc>
                <a:spcPct val="108000"/>
              </a:lnSpc>
              <a:spcBef>
                <a:spcPts val="1000"/>
              </a:spcBef>
            </a:pPr>
            <a:r>
              <a:rPr lang="el-GR" dirty="0"/>
              <a:t>Η βλέννα (εκκρίνεται από τους βλεννώδεις αδένες του στομάχου και προστατεύει το τοίχωμα του στομάχου από τη αυτοπεψία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017500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Κινητικότητα του λεπτού εντέρου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Το </a:t>
            </a:r>
            <a:r>
              <a:rPr lang="el-GR" dirty="0"/>
              <a:t>λεπτό έντερο είναι σωλήνας, ο οποίος χρησιμεύει για την πέψη της τροφής και κυρίως για τη απορρόφηση των τελικών προϊόντων της πέψης</a:t>
            </a:r>
            <a:r>
              <a:rPr lang="el-GR" dirty="0" smtClean="0"/>
              <a:t>.</a:t>
            </a:r>
          </a:p>
          <a:p>
            <a:r>
              <a:rPr lang="el-GR" dirty="0" smtClean="0"/>
              <a:t>Η </a:t>
            </a:r>
            <a:r>
              <a:rPr lang="el-GR" dirty="0"/>
              <a:t>λειτουργία του λεπτού εντέρου γίνεται με κινήσεις μίξης , όπου αναμιγνύεται το περιεχόμενο με τις εκκρίσεις του λεπτού εντέρου, της χολής και του παγκρεατικού υγρού και με κινήσεις προώθησης όπου μεταφέρεται το εντερικό περιεχόμενο προς το παχύ έντερο μετά την απορρόφηση των θρεπτικών ουσιών από το βλεννογόνο του λεπτού </a:t>
            </a:r>
            <a:r>
              <a:rPr lang="el-GR" dirty="0" smtClean="0"/>
              <a:t>εντέρου.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073874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Κινητικότητα του παχέος εντέρου</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Το </a:t>
            </a:r>
            <a:r>
              <a:rPr lang="el-GR" dirty="0"/>
              <a:t>παχύ έντερο δέχεται το περιεχόμενο του λεπτού εντέρου και έχει σαν κύρια λειτουργία την απορρόφηση νερού και ηλεκτρολυτών καθώς και το σχηματισμό κοπράνων</a:t>
            </a:r>
            <a:r>
              <a:rPr lang="el-GR" dirty="0" smtClean="0"/>
              <a:t>.</a:t>
            </a:r>
          </a:p>
          <a:p>
            <a:r>
              <a:rPr lang="el-GR" dirty="0" smtClean="0"/>
              <a:t> </a:t>
            </a:r>
            <a:r>
              <a:rPr lang="el-GR" dirty="0"/>
              <a:t>Έχει περιορισμένη κινητικότητα και εκτελεί κινήσεις μίξης και προώθησης. Όταν το σιγμοειδές  (το τελικό τμήμα του παχέος εντέρου) γεμίσει με κόπρανα, τότε εκλύονται περισταλτικά υγρά και δημιουργούν το αίσθημα της αφόδευσης.  </a:t>
            </a:r>
            <a:endParaRPr lang="el-GR" dirty="0" smtClean="0"/>
          </a:p>
          <a:p>
            <a:r>
              <a:rPr lang="el-GR" dirty="0" smtClean="0"/>
              <a:t>Η </a:t>
            </a:r>
            <a:r>
              <a:rPr lang="el-GR" dirty="0"/>
              <a:t>αφόδευση είναι μια αντανακλαστική λειτουργία του οργανισμού που μπορεί όμως να εμποδιστεί η να διευκολυνθεί από τη θέλησή μας. Το 75% του βάρους των κοπράνων αποτελείται από νερό, ενώ το υπόλοιπο 25% είναι βακτήρια, ανόργανες ουσίες, φυτικές ίνες και λιπίδια.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015744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υδατανθράκων</a:t>
            </a:r>
            <a:endParaRPr lang="en-US" dirty="0">
              <a:solidFill>
                <a:schemeClr val="tx2"/>
              </a:solidFill>
            </a:endParaRPr>
          </a:p>
        </p:txBody>
      </p:sp>
      <p:sp>
        <p:nvSpPr>
          <p:cNvPr id="3" name="Θέση περιεχομένου 2"/>
          <p:cNvSpPr>
            <a:spLocks noGrp="1"/>
          </p:cNvSpPr>
          <p:nvPr>
            <p:ph idx="1"/>
          </p:nvPr>
        </p:nvSpPr>
        <p:spPr>
          <a:xfrm>
            <a:off x="457200" y="1196752"/>
            <a:ext cx="8363272" cy="5400600"/>
          </a:xfrm>
        </p:spPr>
        <p:txBody>
          <a:bodyPr>
            <a:noAutofit/>
          </a:bodyPr>
          <a:lstStyle/>
          <a:p>
            <a:pPr marL="0" indent="0">
              <a:lnSpc>
                <a:spcPct val="108000"/>
              </a:lnSpc>
              <a:spcBef>
                <a:spcPts val="900"/>
              </a:spcBef>
              <a:buNone/>
            </a:pPr>
            <a:r>
              <a:rPr lang="el-GR" sz="2100" dirty="0" smtClean="0"/>
              <a:t>Οι </a:t>
            </a:r>
            <a:r>
              <a:rPr lang="el-GR" sz="2100" dirty="0"/>
              <a:t>σπουδαιότεροι υδατάνθρακες της τροφής του ανθρώπου είναι το άμυλο, η σακχαρόζη και η λακτόζη. Η πέψη των υδατανθράκων αρχίζει από το στόμα, συνεχίζεται στο στομάχι και ολοκληρώνεται στο παχύ έντερο.</a:t>
            </a:r>
            <a:endParaRPr lang="en-US" sz="2100" dirty="0"/>
          </a:p>
          <a:p>
            <a:pPr>
              <a:lnSpc>
                <a:spcPct val="108000"/>
              </a:lnSpc>
              <a:spcBef>
                <a:spcPts val="900"/>
              </a:spcBef>
            </a:pPr>
            <a:r>
              <a:rPr lang="el-GR" sz="2100" b="1" dirty="0"/>
              <a:t>Στη στοματική </a:t>
            </a:r>
            <a:r>
              <a:rPr lang="el-GR" sz="2100" b="1" dirty="0" smtClean="0"/>
              <a:t>κοιλότητα: </a:t>
            </a:r>
            <a:r>
              <a:rPr lang="el-GR" sz="2100" dirty="0"/>
              <a:t>Το ένζυμο αμυλάση και πτυαλίνη του σάλιου διασπά μέσα στο στόμα το άμυλο ( 3-5% του αμύλου της τροφής</a:t>
            </a:r>
            <a:r>
              <a:rPr lang="el-GR" sz="2100" dirty="0" smtClean="0"/>
              <a:t>).</a:t>
            </a:r>
            <a:endParaRPr lang="en-US" sz="2100" dirty="0"/>
          </a:p>
          <a:p>
            <a:pPr>
              <a:lnSpc>
                <a:spcPct val="108000"/>
              </a:lnSpc>
              <a:spcBef>
                <a:spcPts val="900"/>
              </a:spcBef>
            </a:pPr>
            <a:r>
              <a:rPr lang="el-GR" sz="2100" b="1" dirty="0"/>
              <a:t>Στο </a:t>
            </a:r>
            <a:r>
              <a:rPr lang="el-GR" sz="2100" b="1" dirty="0" smtClean="0"/>
              <a:t>στομάχι: </a:t>
            </a:r>
            <a:r>
              <a:rPr lang="el-GR" sz="2100" dirty="0"/>
              <a:t>Η αμυλάση στο στομάχι εξακολουθεί να δρα παρά το όξινο περιβάλλον το οποίο μειώνει τη δράση της. Εκεί διασπά το 30-40% του αμύλου της τροφής. </a:t>
            </a:r>
            <a:endParaRPr lang="en-US" sz="2100" dirty="0"/>
          </a:p>
          <a:p>
            <a:pPr>
              <a:lnSpc>
                <a:spcPct val="108000"/>
              </a:lnSpc>
              <a:spcBef>
                <a:spcPts val="900"/>
              </a:spcBef>
            </a:pPr>
            <a:r>
              <a:rPr lang="el-GR" sz="2100" b="1" dirty="0"/>
              <a:t>Στο λεπτό </a:t>
            </a:r>
            <a:r>
              <a:rPr lang="el-GR" sz="2100" b="1" dirty="0" smtClean="0"/>
              <a:t>έντερο: </a:t>
            </a:r>
            <a:r>
              <a:rPr lang="el-GR" sz="2100" dirty="0"/>
              <a:t>Το αδιάσπαστο άμυλο έρχεται στο δωδεκαδάκτυλο και στο ελικώδες έντερο , διασπάται με την παγκρεατική αμυλάση σε δισακχαρίτες (φρουκτόζη, γλυκόζη, γαλακτόζη) και μονοσακχαρίτες οι οποίοι απορροφώνται από το βλεννογόνο του λεπτού </a:t>
            </a:r>
            <a:r>
              <a:rPr lang="el-GR" sz="2100" dirty="0" smtClean="0"/>
              <a:t>εντέρου.</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60587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πρωτεϊνών</a:t>
            </a:r>
            <a:endParaRPr lang="en-US" dirty="0">
              <a:solidFill>
                <a:schemeClr val="tx2"/>
              </a:solidFill>
            </a:endParaRPr>
          </a:p>
        </p:txBody>
      </p:sp>
      <p:sp>
        <p:nvSpPr>
          <p:cNvPr id="3" name="Θέση περιεχομένου 2"/>
          <p:cNvSpPr>
            <a:spLocks noGrp="1"/>
          </p:cNvSpPr>
          <p:nvPr>
            <p:ph idx="1"/>
          </p:nvPr>
        </p:nvSpPr>
        <p:spPr>
          <a:xfrm>
            <a:off x="457200" y="1196752"/>
            <a:ext cx="8507288" cy="5544616"/>
          </a:xfrm>
        </p:spPr>
        <p:txBody>
          <a:bodyPr>
            <a:noAutofit/>
          </a:bodyPr>
          <a:lstStyle/>
          <a:p>
            <a:pPr>
              <a:lnSpc>
                <a:spcPct val="110000"/>
              </a:lnSpc>
              <a:spcBef>
                <a:spcPts val="900"/>
              </a:spcBef>
            </a:pPr>
            <a:r>
              <a:rPr lang="el-GR" sz="2100" dirty="0" smtClean="0"/>
              <a:t>Οι </a:t>
            </a:r>
            <a:r>
              <a:rPr lang="el-GR" sz="2100" dirty="0"/>
              <a:t>πρωτεΐνες είναι μεγαλομοριακές ενώσεις, οι οποίες δεν μπορούν να περάσουν την κυτταρική μεμβράνη. </a:t>
            </a:r>
            <a:endParaRPr lang="el-GR" sz="2100" dirty="0" smtClean="0"/>
          </a:p>
          <a:p>
            <a:pPr>
              <a:lnSpc>
                <a:spcPct val="110000"/>
              </a:lnSpc>
              <a:spcBef>
                <a:spcPts val="900"/>
              </a:spcBef>
            </a:pPr>
            <a:r>
              <a:rPr lang="el-GR" sz="2100" dirty="0" smtClean="0"/>
              <a:t>Για </a:t>
            </a:r>
            <a:r>
              <a:rPr lang="el-GR" sz="2100" dirty="0"/>
              <a:t>το λόγο αυτό διασπώνται μέσα στον γαστρεντερολογικό σωλήνα σε αμινοξέα και μεταφέρονται στα κύτταρα, όπου χρησιμοποιούνται για τη σύνθεση πρωτεϊνών και ως πηγή </a:t>
            </a:r>
            <a:r>
              <a:rPr lang="el-GR" sz="2100" dirty="0" smtClean="0"/>
              <a:t>ενέργειας.</a:t>
            </a:r>
          </a:p>
          <a:p>
            <a:pPr>
              <a:lnSpc>
                <a:spcPct val="110000"/>
              </a:lnSpc>
              <a:spcBef>
                <a:spcPts val="900"/>
              </a:spcBef>
            </a:pPr>
            <a:r>
              <a:rPr lang="el-GR" sz="2100" dirty="0" smtClean="0"/>
              <a:t>Η </a:t>
            </a:r>
            <a:r>
              <a:rPr lang="el-GR" sz="2100" dirty="0"/>
              <a:t>πέψη των πρωτεϊνών ξεκινά από το στομάχι, όπου το γαστρικό οξύ ενεργοποιεί τα πεψιγόνα σε πεψίνες, οι οποίες διασπούν τις πρωτεΐνες της τροφής. Χαρακτηριστική είναι η δράση της γαστρίνης, που διασπά το κολλαγόνο του συνδετικού ιστού των τροφών. Η πέψη των τροφών συνεχίζεται στο δωδεκαδάκτυλο με τη δράση του παγκρεατικού υγρού, με αποτέλεσμα τη διάσπαση των πρωτεϊνών σε ολιγοπεπτίδια και </a:t>
            </a:r>
            <a:r>
              <a:rPr lang="el-GR" sz="2100" dirty="0" smtClean="0"/>
              <a:t>αμινοξέα.</a:t>
            </a:r>
          </a:p>
          <a:p>
            <a:pPr>
              <a:lnSpc>
                <a:spcPct val="110000"/>
              </a:lnSpc>
              <a:spcBef>
                <a:spcPts val="900"/>
              </a:spcBef>
            </a:pPr>
            <a:r>
              <a:rPr lang="el-GR" sz="2100" dirty="0" smtClean="0"/>
              <a:t>Αυτά </a:t>
            </a:r>
            <a:r>
              <a:rPr lang="el-GR" sz="2100" dirty="0"/>
              <a:t>θα απορροφηθούν από το βλεννογόνο του εντέρου και θα περάσουν μέσω της πυλαίας κυκλοφορίας στον </a:t>
            </a:r>
            <a:r>
              <a:rPr lang="el-GR" sz="2100" dirty="0" smtClean="0"/>
              <a:t>οργανισμό.</a:t>
            </a:r>
            <a:endParaRPr lang="en-US" sz="2100" dirty="0"/>
          </a:p>
          <a:p>
            <a:pPr>
              <a:lnSpc>
                <a:spcPct val="110000"/>
              </a:lnSpc>
              <a:spcBef>
                <a:spcPts val="900"/>
              </a:spcBef>
            </a:pP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521286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Πέψη λιπών</a:t>
            </a:r>
            <a:endParaRPr lang="en-US" dirty="0">
              <a:solidFill>
                <a:schemeClr val="tx2"/>
              </a:solidFill>
            </a:endParaRPr>
          </a:p>
        </p:txBody>
      </p:sp>
      <p:sp>
        <p:nvSpPr>
          <p:cNvPr id="3" name="Θέση περιεχομένου 2"/>
          <p:cNvSpPr>
            <a:spLocks noGrp="1"/>
          </p:cNvSpPr>
          <p:nvPr>
            <p:ph idx="1"/>
          </p:nvPr>
        </p:nvSpPr>
        <p:spPr>
          <a:xfrm>
            <a:off x="457200" y="1196752"/>
            <a:ext cx="8363272" cy="5472608"/>
          </a:xfrm>
        </p:spPr>
        <p:txBody>
          <a:bodyPr>
            <a:noAutofit/>
          </a:bodyPr>
          <a:lstStyle/>
          <a:p>
            <a:pPr>
              <a:lnSpc>
                <a:spcPct val="105000"/>
              </a:lnSpc>
              <a:spcBef>
                <a:spcPts val="600"/>
              </a:spcBef>
            </a:pPr>
            <a:r>
              <a:rPr lang="el-GR" sz="2100" dirty="0" smtClean="0"/>
              <a:t>Η </a:t>
            </a:r>
            <a:r>
              <a:rPr lang="el-GR" sz="2100" dirty="0"/>
              <a:t>πέψη γίνεται </a:t>
            </a:r>
            <a:r>
              <a:rPr lang="el-GR" sz="2100" b="1" dirty="0"/>
              <a:t>στο στομάχι </a:t>
            </a:r>
            <a:r>
              <a:rPr lang="el-GR" sz="2100" dirty="0"/>
              <a:t>και στο λεπτό έντερο με τη δράση ειδικών ενζύμων. </a:t>
            </a:r>
            <a:endParaRPr lang="el-GR" sz="2100" dirty="0" smtClean="0"/>
          </a:p>
          <a:p>
            <a:pPr>
              <a:lnSpc>
                <a:spcPct val="105000"/>
              </a:lnSpc>
              <a:spcBef>
                <a:spcPts val="600"/>
              </a:spcBef>
            </a:pPr>
            <a:r>
              <a:rPr lang="el-GR" sz="2100" dirty="0" smtClean="0"/>
              <a:t>Τα </a:t>
            </a:r>
            <a:r>
              <a:rPr lang="el-GR" sz="2100" dirty="0"/>
              <a:t>λίπη των τροφών (τριγλυκερίδια) είναι αδιάλυτα στο νερό. </a:t>
            </a:r>
            <a:endParaRPr lang="el-GR" sz="2100" dirty="0" smtClean="0"/>
          </a:p>
          <a:p>
            <a:pPr>
              <a:lnSpc>
                <a:spcPct val="105000"/>
              </a:lnSpc>
              <a:spcBef>
                <a:spcPts val="600"/>
              </a:spcBef>
            </a:pPr>
            <a:r>
              <a:rPr lang="el-GR" sz="2100" dirty="0" smtClean="0"/>
              <a:t>Για </a:t>
            </a:r>
            <a:r>
              <a:rPr lang="el-GR" sz="2100" dirty="0"/>
              <a:t>να γίνει η πέψη τους πρέπει πρώτα να διασπαστούν </a:t>
            </a:r>
            <a:r>
              <a:rPr lang="el-GR" sz="2100" b="1" dirty="0"/>
              <a:t>σε μικρά λιποσταγονίδια </a:t>
            </a:r>
            <a:r>
              <a:rPr lang="el-GR" sz="2100" dirty="0"/>
              <a:t>και αυτό γίνεται με τις κινήσεις του στομάχου. Η πέψη των λιπών γίνεται με την επίδραση ενός ενζύμου, </a:t>
            </a:r>
            <a:r>
              <a:rPr lang="el-GR" sz="2100" b="1" dirty="0"/>
              <a:t>της γαστρικής λιπάσης </a:t>
            </a:r>
            <a:r>
              <a:rPr lang="el-GR" sz="2100" dirty="0"/>
              <a:t>και είναι πολύ μικρό το ποσοστό της πέψης τους στο στομάχι.  </a:t>
            </a:r>
            <a:r>
              <a:rPr lang="el-GR" sz="2100" b="1" dirty="0"/>
              <a:t>Στο λεπτό έντερο </a:t>
            </a:r>
            <a:r>
              <a:rPr lang="el-GR" sz="2100" dirty="0"/>
              <a:t>γίνεται η γαλακτοποίηση του λίπους δηλαδή τα λιποσταγονίδια με τις κινήσεις του λεπτού εντέρου και την επίδραση της χολής μετατρέπονται σε πολύ μικρά σταγονίδια.  Με τη δράση </a:t>
            </a:r>
            <a:r>
              <a:rPr lang="el-GR" sz="2100" b="1" dirty="0"/>
              <a:t>της παγκρεατικής λιπάσης </a:t>
            </a:r>
            <a:r>
              <a:rPr lang="el-GR" sz="2100" dirty="0"/>
              <a:t>δημιουργούνται μονογλυκερίδια και λιπαρά οξέα, τα οποία απορροφούνται από το βλεννογόνο του εντέρου. Μια μικρή ποσότητα των λιπαρών οξέων μεταφέρονται απ’ ευθείας στην πυλαία κυκλοφορία, ενώ τα υπόλοιπα μεταφέρονται στη φλεβική κυκλοφορία μέσω των λεμφαγγείων και του θωρακικού πόρου.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72579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2"/>
                </a:solidFill>
              </a:rPr>
              <a:t>Θρεπτικές ουσίες</a:t>
            </a:r>
            <a:endParaRPr lang="en-US" b="1"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θρεπτικές ουσίες δηλαδή οι υδατάνθρακες, τα λίπη και οι πρωτεΐνες είναι πολύ σημαντικές για τη ζωή του ανθρώπου γιατί διασπώνται και δίνουν ενέργεια. </a:t>
            </a:r>
            <a:endParaRPr lang="el-GR" dirty="0" smtClean="0"/>
          </a:p>
          <a:p>
            <a:r>
              <a:rPr lang="el-GR" dirty="0" smtClean="0"/>
              <a:t>Το </a:t>
            </a:r>
            <a:r>
              <a:rPr lang="el-GR" dirty="0"/>
              <a:t>ποσό της ενέργειας που παίρνουμε από τις θρεπτικές ουσίες εξαρτάται από τις ενεργειακές ανάγκες του οργανισμού για παραγωγή θερμότητας, κινητική ενέργεια και άλλες μορφές ενέργειας απαραίτητες για τη ζωή.</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58092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3/8</a:t>
            </a:r>
            <a:endParaRPr lang="en-US" dirty="0"/>
          </a:p>
        </p:txBody>
      </p:sp>
      <p:sp>
        <p:nvSpPr>
          <p:cNvPr id="3" name="Θέση περιεχομένου 2"/>
          <p:cNvSpPr>
            <a:spLocks noGrp="1"/>
          </p:cNvSpPr>
          <p:nvPr>
            <p:ph idx="1"/>
          </p:nvPr>
        </p:nvSpPr>
        <p:spPr>
          <a:xfrm>
            <a:off x="457200" y="1196752"/>
            <a:ext cx="8291264" cy="5328592"/>
          </a:xfrm>
        </p:spPr>
        <p:txBody>
          <a:bodyPr>
            <a:noAutofit/>
          </a:bodyPr>
          <a:lstStyle/>
          <a:p>
            <a:r>
              <a:rPr lang="el-GR" b="1" dirty="0" smtClean="0"/>
              <a:t>Οι </a:t>
            </a:r>
            <a:r>
              <a:rPr lang="el-GR" b="1" dirty="0"/>
              <a:t>γευστικοί κάλυκες </a:t>
            </a:r>
            <a:r>
              <a:rPr lang="el-GR" dirty="0"/>
              <a:t>(ειδικά κύτταρα για τη γεύση) υπάρχουν στις: </a:t>
            </a:r>
            <a:endParaRPr lang="el-GR" dirty="0" smtClean="0"/>
          </a:p>
          <a:p>
            <a:pPr lvl="1"/>
            <a:r>
              <a:rPr lang="el-GR" dirty="0" smtClean="0"/>
              <a:t>Μυκητοειδείς θηλές,</a:t>
            </a:r>
          </a:p>
          <a:p>
            <a:pPr lvl="1"/>
            <a:r>
              <a:rPr lang="el-GR" dirty="0" smtClean="0"/>
              <a:t>Φυλλοειδείς θηλές,</a:t>
            </a:r>
          </a:p>
          <a:p>
            <a:pPr lvl="1"/>
            <a:r>
              <a:rPr lang="el-GR" dirty="0" smtClean="0"/>
              <a:t>Περιχαρακωμένες θηλές.</a:t>
            </a:r>
          </a:p>
          <a:p>
            <a:r>
              <a:rPr lang="el-GR" dirty="0" smtClean="0"/>
              <a:t>Οι </a:t>
            </a:r>
            <a:r>
              <a:rPr lang="el-GR" dirty="0"/>
              <a:t>διάφορες γεύσεις γίνονται αντιληπτές ως εξής: </a:t>
            </a:r>
            <a:endParaRPr lang="el-GR" dirty="0" smtClean="0"/>
          </a:p>
          <a:p>
            <a:pPr marL="857250" lvl="1" indent="-457200">
              <a:buFont typeface="+mj-lt"/>
              <a:buAutoNum type="arabicPeriod"/>
            </a:pPr>
            <a:r>
              <a:rPr lang="el-GR" dirty="0" smtClean="0"/>
              <a:t>Το </a:t>
            </a:r>
            <a:r>
              <a:rPr lang="el-GR" dirty="0"/>
              <a:t>πικρό στο πίσω μέρος της </a:t>
            </a:r>
            <a:r>
              <a:rPr lang="el-GR" dirty="0" smtClean="0"/>
              <a:t>γλώσσας</a:t>
            </a:r>
            <a:r>
              <a:rPr lang="el-GR" dirty="0"/>
              <a:t>,</a:t>
            </a:r>
            <a:endParaRPr lang="el-GR" dirty="0" smtClean="0"/>
          </a:p>
          <a:p>
            <a:pPr marL="857250" lvl="1" indent="-457200">
              <a:buFont typeface="+mj-lt"/>
              <a:buAutoNum type="arabicPeriod"/>
            </a:pPr>
            <a:r>
              <a:rPr lang="el-GR" dirty="0" smtClean="0"/>
              <a:t>Το ξινό και </a:t>
            </a:r>
          </a:p>
          <a:p>
            <a:pPr marL="857250" lvl="1" indent="-457200">
              <a:buFont typeface="+mj-lt"/>
              <a:buAutoNum type="arabicPeriod"/>
            </a:pPr>
            <a:r>
              <a:rPr lang="el-GR" dirty="0" smtClean="0"/>
              <a:t>Το  </a:t>
            </a:r>
            <a:r>
              <a:rPr lang="el-GR" dirty="0"/>
              <a:t>αλμυρό στα </a:t>
            </a:r>
            <a:r>
              <a:rPr lang="el-GR" dirty="0" smtClean="0"/>
              <a:t>πλάγια,</a:t>
            </a:r>
          </a:p>
          <a:p>
            <a:pPr marL="857250" lvl="1" indent="-457200">
              <a:buFont typeface="+mj-lt"/>
              <a:buAutoNum type="arabicPeriod"/>
            </a:pPr>
            <a:r>
              <a:rPr lang="el-GR" dirty="0" smtClean="0"/>
              <a:t>Το </a:t>
            </a:r>
            <a:r>
              <a:rPr lang="el-GR" dirty="0"/>
              <a:t>γλυκό στη κορυφή της γλώσσας. </a:t>
            </a:r>
            <a:endParaRPr lang="en-US" dirty="0"/>
          </a:p>
          <a:p>
            <a:pPr marL="857250" lvl="1" indent="-457200">
              <a:buFont typeface="+mj-lt"/>
              <a:buAutoNum type="arabicPeriod"/>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Picture 2" descr="File:Taste bud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522513"/>
            <a:ext cx="2437787" cy="41532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4932040" y="6214114"/>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Taste </a:t>
            </a:r>
            <a:r>
              <a:rPr lang="en-US" sz="1200" dirty="0" smtClean="0">
                <a:solidFill>
                  <a:prstClr val="black"/>
                </a:solidFill>
                <a:latin typeface="+mn-lt"/>
                <a:hlinkClick r:id="rId3"/>
              </a:rPr>
              <a:t>buds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tooltip="User:MesserWoland"/>
              </a:rPr>
              <a:t>MesserWoland</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BY-SA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14455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5513" y="44624"/>
            <a:ext cx="8229600" cy="1143000"/>
          </a:xfrm>
        </p:spPr>
        <p:txBody>
          <a:bodyPr>
            <a:normAutofit fontScale="90000"/>
          </a:bodyPr>
          <a:lstStyle/>
          <a:p>
            <a:r>
              <a:rPr lang="el-GR" sz="4000" b="1" dirty="0" smtClean="0">
                <a:solidFill>
                  <a:schemeClr val="tx2"/>
                </a:solidFill>
              </a:rPr>
              <a:t>Ανατομικές </a:t>
            </a:r>
            <a:r>
              <a:rPr lang="el-GR" sz="4000" b="1" dirty="0">
                <a:solidFill>
                  <a:schemeClr val="tx2"/>
                </a:solidFill>
              </a:rPr>
              <a:t>σχέσεις του πεπτικού </a:t>
            </a:r>
            <a:r>
              <a:rPr lang="el-GR" sz="4000" b="1" dirty="0" smtClean="0">
                <a:solidFill>
                  <a:schemeClr val="tx2"/>
                </a:solidFill>
              </a:rPr>
              <a:t>συστήματος</a:t>
            </a:r>
            <a:endParaRPr lang="en-US" dirty="0"/>
          </a:p>
        </p:txBody>
      </p:sp>
      <p:sp>
        <p:nvSpPr>
          <p:cNvPr id="3" name="Θέση αριθμού διαφάνειας 2"/>
          <p:cNvSpPr>
            <a:spLocks noGrp="1"/>
          </p:cNvSpPr>
          <p:nvPr>
            <p:ph type="sldNum" sz="quarter" idx="12"/>
          </p:nvPr>
        </p:nvSpPr>
        <p:spPr/>
        <p:txBody>
          <a:bodyPr/>
          <a:lstStyle/>
          <a:p>
            <a:fld id="{4A344D13-F86F-4A6A-A355-5C75A711DC70}" type="slidenum">
              <a:rPr lang="en-US" smtClean="0">
                <a:solidFill>
                  <a:prstClr val="black">
                    <a:tint val="75000"/>
                  </a:prstClr>
                </a:solidFill>
              </a:rPr>
              <a:pPr/>
              <a:t>39</a:t>
            </a:fld>
            <a:endParaRPr lang="en-US" dirty="0">
              <a:solidFill>
                <a:prstClr val="black">
                  <a:tint val="75000"/>
                </a:prstClr>
              </a:solidFill>
            </a:endParaRPr>
          </a:p>
        </p:txBody>
      </p:sp>
      <p:pic>
        <p:nvPicPr>
          <p:cNvPr id="5" name="Picture 2" descr="File:Digestive system diagram 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836712"/>
            <a:ext cx="4029075"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3968" y="6547063"/>
            <a:ext cx="6192689" cy="276999"/>
          </a:xfrm>
          <a:prstGeom prst="rect">
            <a:avLst/>
          </a:prstGeom>
        </p:spPr>
        <p:txBody>
          <a:bodyPr wrap="square">
            <a:spAutoFit/>
          </a:bodyPr>
          <a:lstStyle/>
          <a:p>
            <a:pPr algn="ctr"/>
            <a:r>
              <a:rPr lang="en-US" sz="1200" kern="0" dirty="0" smtClean="0">
                <a:solidFill>
                  <a:prstClr val="black">
                    <a:lumMod val="75000"/>
                    <a:lumOff val="25000"/>
                  </a:prstClr>
                </a:solidFill>
                <a:latin typeface="+mn-lt"/>
              </a:rPr>
              <a:t>“</a:t>
            </a:r>
            <a:r>
              <a:rPr lang="en-US" sz="1200" kern="0" dirty="0" smtClean="0">
                <a:solidFill>
                  <a:prstClr val="black"/>
                </a:solidFill>
                <a:latin typeface="+mn-lt"/>
                <a:hlinkClick r:id="rId3"/>
              </a:rPr>
              <a:t>Digestive system diagram en</a:t>
            </a:r>
            <a:r>
              <a:rPr lang="en-US" sz="1200" kern="0" dirty="0" smtClean="0">
                <a:solidFill>
                  <a:prstClr val="black">
                    <a:lumMod val="75000"/>
                    <a:lumOff val="25000"/>
                  </a:prstClr>
                </a:solidFill>
                <a:latin typeface="+mn-lt"/>
              </a:rPr>
              <a:t>”, </a:t>
            </a:r>
            <a:r>
              <a:rPr lang="el-GR" sz="1200" kern="0" dirty="0" smtClean="0">
                <a:solidFill>
                  <a:prstClr val="black">
                    <a:lumMod val="75000"/>
                    <a:lumOff val="25000"/>
                  </a:prstClr>
                </a:solidFill>
                <a:latin typeface="+mn-lt"/>
              </a:rPr>
              <a:t>από</a:t>
            </a:r>
            <a:r>
              <a:rPr lang="en-US" sz="1200" kern="0" dirty="0" smtClean="0">
                <a:solidFill>
                  <a:prstClr val="black">
                    <a:lumMod val="75000"/>
                    <a:lumOff val="25000"/>
                  </a:prstClr>
                </a:solidFill>
                <a:latin typeface="+mn-lt"/>
              </a:rPr>
              <a:t> </a:t>
            </a:r>
            <a:r>
              <a:rPr lang="en-US" sz="1200" kern="0" dirty="0" smtClean="0">
                <a:solidFill>
                  <a:prstClr val="black"/>
                </a:solidFill>
                <a:latin typeface="+mn-lt"/>
                <a:hlinkClick r:id="rId4" tooltip="User:Fvasconcellos"/>
              </a:rPr>
              <a:t>Fvasconcellos</a:t>
            </a:r>
            <a:r>
              <a:rPr lang="el-GR" sz="1200" kern="0" dirty="0" smtClean="0">
                <a:solidFill>
                  <a:prstClr val="black"/>
                </a:solidFill>
                <a:latin typeface="+mn-lt"/>
              </a:rPr>
              <a:t> </a:t>
            </a:r>
            <a:r>
              <a:rPr lang="el-GR" sz="1200" kern="0" dirty="0" smtClean="0">
                <a:solidFill>
                  <a:prstClr val="black">
                    <a:lumMod val="75000"/>
                    <a:lumOff val="25000"/>
                  </a:prstClr>
                </a:solidFill>
                <a:latin typeface="+mn-lt"/>
              </a:rPr>
              <a:t>διαθέσιμο ως κοινό κτήμα</a:t>
            </a:r>
            <a:endParaRPr lang="en-US" sz="1200" kern="0" dirty="0" smtClean="0">
              <a:solidFill>
                <a:prstClr val="black">
                  <a:lumMod val="75000"/>
                  <a:lumOff val="25000"/>
                </a:prstClr>
              </a:solidFill>
              <a:latin typeface="+mn-lt"/>
            </a:endParaRPr>
          </a:p>
        </p:txBody>
      </p:sp>
    </p:spTree>
    <p:extLst>
      <p:ext uri="{BB962C8B-B14F-4D97-AF65-F5344CB8AC3E}">
        <p14:creationId xmlns:p14="http://schemas.microsoft.com/office/powerpoint/2010/main" val="2534208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 </a:t>
            </a:r>
            <a:r>
              <a:rPr lang="el-GR" b="1" dirty="0">
                <a:solidFill>
                  <a:schemeClr val="tx2"/>
                </a:solidFill>
              </a:rPr>
              <a:t>Αχαλασία </a:t>
            </a:r>
            <a:r>
              <a:rPr lang="el-GR" b="1" dirty="0" smtClean="0">
                <a:solidFill>
                  <a:schemeClr val="tx2"/>
                </a:solidFill>
              </a:rPr>
              <a:t>Οισοφάγου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Η πιο συχνή λειτουργική πάθηση του οισοφάγου είναι ουσιαστικά μια διαταραχή της κινητικότητας του. </a:t>
            </a:r>
            <a:endParaRPr lang="el-GR" dirty="0" smtClean="0"/>
          </a:p>
          <a:p>
            <a:r>
              <a:rPr lang="el-GR" dirty="0" smtClean="0"/>
              <a:t>Η </a:t>
            </a:r>
            <a:r>
              <a:rPr lang="el-GR" dirty="0"/>
              <a:t>αιτιολογία της δεν είναι γνωστή και το κυρίαρχο σύμπτωμα της είναι η δυσκαταποσία η οποία κάποιες φορές μπορεί να είναι παράδοξη (εμφανίζεται στα υγρά και όχι στα στερεά). </a:t>
            </a:r>
            <a:endParaRPr lang="el-GR" dirty="0" smtClean="0"/>
          </a:p>
          <a:p>
            <a:r>
              <a:rPr lang="el-GR" dirty="0" smtClean="0"/>
              <a:t>Η </a:t>
            </a:r>
            <a:r>
              <a:rPr lang="el-GR" dirty="0"/>
              <a:t>χρόνια διαταραχή της κινητικότητας του οισοφάγου προκαλεί μεγάλη διάταση του οργάνου, το οποίο όταν γεμίσει με τροφές και υγρά που δεν μπορούν να περάσουν στο στομάχι, προκαλεί αναγωγές, βήχα και λοιμώξεις του αναπνευστικού. </a:t>
            </a:r>
            <a:endParaRPr lang="el-GR" dirty="0" smtClean="0"/>
          </a:p>
          <a:p>
            <a:r>
              <a:rPr lang="el-GR" dirty="0" smtClean="0"/>
              <a:t>Δυνατόν </a:t>
            </a:r>
            <a:r>
              <a:rPr lang="el-GR" dirty="0"/>
              <a:t>να συνοδεύεται από οπισθοστερνικό πόνο.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190880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Αχαλασία Οισοφάγου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p:txBody>
          <a:bodyPr>
            <a:normAutofit/>
          </a:bodyPr>
          <a:lstStyle/>
          <a:p>
            <a:r>
              <a:rPr lang="el-GR" dirty="0"/>
              <a:t>Για την διάγνωση της αχαλασίας κάνουμε ακτινογραφία ή/και ενδοσκόπηση του οισοφάγου. </a:t>
            </a:r>
            <a:endParaRPr lang="el-GR" dirty="0" smtClean="0"/>
          </a:p>
          <a:p>
            <a:r>
              <a:rPr lang="el-GR" dirty="0" smtClean="0"/>
              <a:t>Η </a:t>
            </a:r>
            <a:r>
              <a:rPr lang="el-GR" dirty="0"/>
              <a:t>τεκμηρίωση της γίνεται με μανομετρία. </a:t>
            </a:r>
            <a:endParaRPr lang="el-GR" dirty="0" smtClean="0"/>
          </a:p>
          <a:p>
            <a:r>
              <a:rPr lang="el-GR" dirty="0" smtClean="0"/>
              <a:t>Η </a:t>
            </a:r>
            <a:r>
              <a:rPr lang="el-GR" dirty="0"/>
              <a:t>τεχνική με την οποία αντιμετωπίζουμε χειρουργικά την αχαλασία ονομάζεται μυοτομή Heller κατά την οποία γίνεται διατομή του κατώτερου οισοφαγικού σφιγκτήρα ώστε να επιτρέπει την δίοδο των τροφών στο στομάχι. </a:t>
            </a:r>
            <a:endParaRPr lang="el-GR" dirty="0" smtClean="0"/>
          </a:p>
          <a:p>
            <a:r>
              <a:rPr lang="el-GR" dirty="0" smtClean="0"/>
              <a:t>Σήμερα</a:t>
            </a:r>
            <a:r>
              <a:rPr lang="el-GR" dirty="0"/>
              <a:t>, η μυοτομή Heller γίνεται λαπαροσκοπικά ως πρώτη επιλογή τόσο στις χειρουργικές και μη χειρουργικές μεθόδους αντιμετώπισης της αχαλασίας του οισοφάγου.</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711820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Διαφραγματοκήλη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Είναι μια συχνή και καλοήθης πάθηση του οισοφάγου, όπου τμήμα του στομάχου διολισθαίνει από την κοιλιά προς τον θώρακα. </a:t>
            </a:r>
            <a:endParaRPr lang="el-GR" dirty="0" smtClean="0"/>
          </a:p>
          <a:p>
            <a:r>
              <a:rPr lang="el-GR" dirty="0" smtClean="0"/>
              <a:t>Η </a:t>
            </a:r>
            <a:r>
              <a:rPr lang="el-GR" dirty="0"/>
              <a:t>κατάσταση μπορεί να παραμένει μικρή και ασυμπτωματική. Μπορεί σπανιότερα να εμφανίζει συμπτώματα. </a:t>
            </a:r>
            <a:endParaRPr lang="el-GR" dirty="0" smtClean="0"/>
          </a:p>
          <a:p>
            <a:r>
              <a:rPr lang="el-GR" dirty="0" smtClean="0"/>
              <a:t>Συχνότερα </a:t>
            </a:r>
            <a:r>
              <a:rPr lang="el-GR" dirty="0"/>
              <a:t>προκαλεί γαστροοισοφαγική παλινδρόμηση λόγω της μετακίνησης και συνεπώς της ανεπάρκειας της γαστροοισοφαγικής συμβολής. Σπανιότερα μπορεί να προκληθεί αιμορραγία, έλκος ή συστροφή στο τμήμα του στομάχου που έχει εγκλωβιστεί στον θώρακα.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239633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Διαφραγματοκήλη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lstStyle/>
          <a:p>
            <a:r>
              <a:rPr lang="el-GR" dirty="0"/>
              <a:t>Η διάγνωση της διαφραγματοκήλης γίνεται με οισοφαγοσκόπηση και οισοφαγογραφία. </a:t>
            </a:r>
            <a:endParaRPr lang="el-GR" dirty="0" smtClean="0"/>
          </a:p>
          <a:p>
            <a:r>
              <a:rPr lang="el-GR" dirty="0" smtClean="0"/>
              <a:t>Η </a:t>
            </a:r>
            <a:r>
              <a:rPr lang="el-GR" dirty="0"/>
              <a:t>αντιμετώπιση της είναι αποκλειστικά χειρουργική (λαπαροσκοπική). Έγκειται σε επανατοποθέτηση του στομάχου στην θέση του, σύγκλειση των σκελών του διαφράγματος και θολοπλαστική Nissen.</a:t>
            </a:r>
            <a:r>
              <a:rPr lang="el-GR" u="sng"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6002645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Νεοπλάσματα </a:t>
            </a:r>
            <a:r>
              <a:rPr lang="el-GR" b="1" dirty="0" smtClean="0">
                <a:solidFill>
                  <a:schemeClr val="tx2"/>
                </a:solidFill>
              </a:rPr>
              <a:t>Οισοφάγου </a:t>
            </a:r>
            <a:r>
              <a:rPr lang="el-GR" sz="3000" b="0" dirty="0" smtClean="0">
                <a:solidFill>
                  <a:schemeClr val="tx2"/>
                </a:solidFill>
              </a:rPr>
              <a:t>1/3</a:t>
            </a:r>
            <a:endParaRPr lang="en-US" sz="3000" b="0" dirty="0"/>
          </a:p>
        </p:txBody>
      </p:sp>
      <p:sp>
        <p:nvSpPr>
          <p:cNvPr id="3" name="Θέση περιεχομένου 2"/>
          <p:cNvSpPr>
            <a:spLocks noGrp="1"/>
          </p:cNvSpPr>
          <p:nvPr>
            <p:ph idx="1"/>
          </p:nvPr>
        </p:nvSpPr>
        <p:spPr/>
        <p:txBody>
          <a:bodyPr>
            <a:normAutofit/>
          </a:bodyPr>
          <a:lstStyle/>
          <a:p>
            <a:r>
              <a:rPr lang="el-GR" dirty="0"/>
              <a:t>Τα νεοπλάσματα του οισοφάγου μπορεί να είναι καλοήθη ή κακοήθη. </a:t>
            </a:r>
            <a:endParaRPr lang="el-GR" dirty="0" smtClean="0"/>
          </a:p>
          <a:p>
            <a:r>
              <a:rPr lang="el-GR" dirty="0" smtClean="0"/>
              <a:t>Σπανιότερα </a:t>
            </a:r>
            <a:r>
              <a:rPr lang="el-GR" dirty="0"/>
              <a:t>είναι τα καλοήθη με συχνότερο το λειομύωμα. Από τα κακοήθη πιο συχνά εμφανίζεται ο καρκίνος του οισοφάγου, ένας από τους πιο επιθετικούς του ανθρώπινου σώματος.</a:t>
            </a:r>
            <a:endParaRPr lang="en-US" dirty="0"/>
          </a:p>
          <a:p>
            <a:r>
              <a:rPr lang="el-GR" dirty="0"/>
              <a:t>Σημαντικότεροι παράγοντες κινδύνου για την ανάπτυξη καρκίνου του οισοφάγου είναι το κάπνισμα, το αλκοόλ και η γαστροϊσοφαγική παλινδρόμιση και τα επακόλουθα της, οισοφαγίτιδα και οισοφάγος Barrett. </a:t>
            </a:r>
            <a:endParaRPr lang="el-GR" dirty="0" smtClean="0"/>
          </a:p>
          <a:p>
            <a:r>
              <a:rPr lang="el-GR" dirty="0" smtClean="0"/>
              <a:t>Πιο </a:t>
            </a:r>
            <a:r>
              <a:rPr lang="el-GR" dirty="0"/>
              <a:t>σπάνιες προδιαθεσικές καταστάσεις είναι η αχαλασία, τα εγκαύματα και τα εκκολπώματα του οισοφάγου.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098115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Νεοπλάσματα Οισοφάγου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Autofit/>
          </a:bodyPr>
          <a:lstStyle/>
          <a:p>
            <a:r>
              <a:rPr lang="el-GR" dirty="0"/>
              <a:t>Η νόσος αυτή είναι ύπουλη και δίνει συμπτώματα όταν φτάσει σε προχωρημένο στάδιο. </a:t>
            </a:r>
            <a:endParaRPr lang="el-GR" dirty="0" smtClean="0"/>
          </a:p>
          <a:p>
            <a:r>
              <a:rPr lang="el-GR" dirty="0" smtClean="0"/>
              <a:t>Το </a:t>
            </a:r>
            <a:r>
              <a:rPr lang="el-GR" dirty="0"/>
              <a:t>πιο συχνό σύμπτωμα είναι η δυσκαταποσία, η οποία προοδευτικά χειροτερεύει και από δυσκαταποσία στα στερεά καταλήγει σε πλήρη δυσφαγία. </a:t>
            </a:r>
            <a:endParaRPr lang="el-GR" dirty="0" smtClean="0"/>
          </a:p>
          <a:p>
            <a:r>
              <a:rPr lang="el-GR" dirty="0" smtClean="0"/>
              <a:t>Στα πρώιμα </a:t>
            </a:r>
            <a:r>
              <a:rPr lang="el-GR" dirty="0"/>
              <a:t>στάδια ο καρκίνος μπορεί να μην δώσει καθόλου συμπτώματα. Άτυπες ενοχλήσεις, οπισθοστερνικά ή στο επιγάστριο, αίσθημα πληρότητας ή συμπτώματα παλινδρόμησης </a:t>
            </a:r>
            <a:r>
              <a:rPr lang="el-GR" dirty="0" smtClean="0"/>
              <a:t>(αίσθημα καύσου, </a:t>
            </a:r>
            <a:r>
              <a:rPr lang="el-GR" dirty="0"/>
              <a:t>αναγωγές, πόνος) πρέπει να μας </a:t>
            </a:r>
            <a:r>
              <a:rPr lang="el-GR" dirty="0" smtClean="0"/>
              <a:t>ευαισθητοποιήσουν </a:t>
            </a:r>
            <a:r>
              <a:rPr lang="el-GR" dirty="0"/>
              <a:t>για άμεση ιατρική διερεύνηση με γαστροσκόπηση, ακτινογραφίες και βιοψίες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816035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Νεοπλάσματα Οισοφάγου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αντιμετώπιση του καρκίνου του οισοφάγου είναι η χειρουργική εκτομή του οισοφάγου και η αποκατάσταση του πεπτικού σωλήνα. Το είδος της επέμβασης εξαρτάται από την εντόπιση, το είδος και την έκταση της νόσου. </a:t>
            </a:r>
            <a:endParaRPr lang="el-GR" dirty="0" smtClean="0"/>
          </a:p>
          <a:p>
            <a:r>
              <a:rPr lang="el-GR" dirty="0" smtClean="0"/>
              <a:t>Οι </a:t>
            </a:r>
            <a:r>
              <a:rPr lang="el-GR" dirty="0"/>
              <a:t>οισοφαγεκτομές είναι σοβαρές επεμβάσεις με πολύ μεγάλα ποσοστά επιπλοκών. Η αντιμετώπιση μπορεί να συνδυαστεί με ακτινοθεραπεία ή /και χημειοθεραπεία, πριν ή μετά το χειρουργείο.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144094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Γαστροοισοφαγική </a:t>
            </a:r>
            <a:r>
              <a:rPr lang="el-GR" sz="3600" b="1" dirty="0">
                <a:solidFill>
                  <a:schemeClr val="tx2"/>
                </a:solidFill>
              </a:rPr>
              <a:t>παλινδρόμηση (ΓΟΠ</a:t>
            </a:r>
            <a:r>
              <a:rPr lang="el-GR" sz="3600" b="1" dirty="0" smtClean="0">
                <a:solidFill>
                  <a:schemeClr val="tx2"/>
                </a:solidFill>
              </a:rPr>
              <a:t>) </a:t>
            </a:r>
            <a:r>
              <a:rPr lang="el-GR" sz="3000" b="0" dirty="0" smtClean="0">
                <a:solidFill>
                  <a:schemeClr val="tx2"/>
                </a:solidFill>
              </a:rPr>
              <a:t>1/2</a:t>
            </a:r>
            <a:r>
              <a:rPr lang="en-US" sz="3600" dirty="0">
                <a:solidFill>
                  <a:schemeClr val="tx2"/>
                </a:solidFill>
              </a:rPr>
              <a:t/>
            </a:r>
            <a:br>
              <a:rPr lang="en-US" sz="3600" dirty="0">
                <a:solidFill>
                  <a:schemeClr val="tx2"/>
                </a:solidFill>
              </a:rPr>
            </a:br>
            <a:endParaRPr lang="en-US" sz="3600" dirty="0">
              <a:solidFill>
                <a:schemeClr val="tx2"/>
              </a:solidFill>
            </a:endParaRPr>
          </a:p>
        </p:txBody>
      </p:sp>
      <p:sp>
        <p:nvSpPr>
          <p:cNvPr id="3" name="Θέση περιεχομένου 2"/>
          <p:cNvSpPr>
            <a:spLocks noGrp="1"/>
          </p:cNvSpPr>
          <p:nvPr>
            <p:ph idx="1"/>
          </p:nvPr>
        </p:nvSpPr>
        <p:spPr>
          <a:xfrm>
            <a:off x="457200" y="1196752"/>
            <a:ext cx="8435280" cy="5256584"/>
          </a:xfrm>
        </p:spPr>
        <p:txBody>
          <a:bodyPr>
            <a:noAutofit/>
          </a:bodyPr>
          <a:lstStyle/>
          <a:p>
            <a:pPr>
              <a:lnSpc>
                <a:spcPct val="110000"/>
              </a:lnSpc>
              <a:spcBef>
                <a:spcPts val="1000"/>
              </a:spcBef>
            </a:pPr>
            <a:r>
              <a:rPr lang="el-GR" dirty="0"/>
              <a:t>Ως γαστροοισοφαγική παλινδρόμηση (ΓΟΠ) ορίζεται η ακούσια επιστροφή γαστρικού περιεχομένου στον οισοφάγο. </a:t>
            </a:r>
            <a:endParaRPr lang="el-GR" dirty="0" smtClean="0"/>
          </a:p>
          <a:p>
            <a:pPr>
              <a:lnSpc>
                <a:spcPct val="110000"/>
              </a:lnSpc>
              <a:spcBef>
                <a:spcPts val="1000"/>
              </a:spcBef>
            </a:pPr>
            <a:r>
              <a:rPr lang="el-GR" dirty="0" smtClean="0"/>
              <a:t>Παρατηρείται </a:t>
            </a:r>
            <a:r>
              <a:rPr lang="el-GR" dirty="0"/>
              <a:t>σε φυσιολογικά άτομα, κυρίως μετά τα γεύματα, ενώ είναι συχνή και στα βρέφη και εκδηλώνεται με τη μορφή αναγωγών. </a:t>
            </a:r>
            <a:endParaRPr lang="el-GR" dirty="0" smtClean="0"/>
          </a:p>
          <a:p>
            <a:pPr>
              <a:lnSpc>
                <a:spcPct val="110000"/>
              </a:lnSpc>
              <a:spcBef>
                <a:spcPts val="1000"/>
              </a:spcBef>
            </a:pPr>
            <a:r>
              <a:rPr lang="el-GR" dirty="0" smtClean="0"/>
              <a:t>Η </a:t>
            </a:r>
            <a:r>
              <a:rPr lang="el-GR" dirty="0"/>
              <a:t>επιστροφή όξινου περιεχομένου στον οισοφάγο μπορεί να ερεθίσει το βλεννογόνο του και να προκαλέσει συμπτώματα οισοφαγίτιδας, ενώ η εισρόφηση του όξινου περιεχομένου στους πνεύμονες μπορεί να προκαλέσει σημεία άσθματος ή λοίμωξης του αναπνευστικού.</a:t>
            </a:r>
            <a:r>
              <a:rPr lang="el-GR" b="1" dirty="0"/>
              <a:t> </a:t>
            </a:r>
            <a:endParaRPr lang="el-GR" b="1" dirty="0" smtClean="0"/>
          </a:p>
          <a:p>
            <a:pPr>
              <a:lnSpc>
                <a:spcPct val="110000"/>
              </a:lnSpc>
              <a:spcBef>
                <a:spcPts val="1000"/>
              </a:spcBef>
            </a:pPr>
            <a:r>
              <a:rPr lang="el-GR" dirty="0" smtClean="0"/>
              <a:t>Κλινικά</a:t>
            </a:r>
            <a:r>
              <a:rPr lang="el-GR" dirty="0"/>
              <a:t>, η ΓΟΠ εκδηλώνεται με αναγωγές, επίμονους εμέτους, σιελόρροια και άρνηση λήψης τροφής. Το όξινο περιεχόμενο που παλινδρομεί μπορεί να προκαλέσει άλγος στην κοιλιά, το θώρακα ή οπισθοστερνικό καύσο</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01139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b="1" dirty="0" smtClean="0">
                <a:solidFill>
                  <a:schemeClr val="tx2"/>
                </a:solidFill>
              </a:rPr>
              <a:t/>
            </a:r>
            <a:br>
              <a:rPr lang="el-GR" b="1" dirty="0" smtClean="0">
                <a:solidFill>
                  <a:schemeClr val="tx2"/>
                </a:solidFill>
              </a:rPr>
            </a:br>
            <a:r>
              <a:rPr lang="el-GR" sz="4000" b="1" dirty="0" smtClean="0">
                <a:solidFill>
                  <a:schemeClr val="tx2"/>
                </a:solidFill>
              </a:rPr>
              <a:t>Γαστροοισοφαγική παλινδρόμηση (ΓΟΠ)</a:t>
            </a:r>
            <a:r>
              <a:rPr lang="el-GR" sz="4000" dirty="0" smtClean="0">
                <a:solidFill>
                  <a:schemeClr val="tx2"/>
                </a:solidFill>
              </a:rPr>
              <a:t> </a:t>
            </a:r>
            <a:r>
              <a:rPr lang="el-GR" sz="3300" b="0" dirty="0">
                <a:solidFill>
                  <a:schemeClr val="tx2"/>
                </a:solidFill>
              </a:rPr>
              <a:t>2</a:t>
            </a:r>
            <a:r>
              <a:rPr lang="el-GR" sz="3300" b="0" dirty="0" smtClean="0">
                <a:solidFill>
                  <a:schemeClr val="tx2"/>
                </a:solidFill>
              </a:rPr>
              <a:t>/2</a:t>
            </a:r>
            <a:r>
              <a:rPr lang="en-US" sz="4000" dirty="0" smtClean="0">
                <a:solidFill>
                  <a:schemeClr val="tx2"/>
                </a:solidFill>
              </a:rPr>
              <a:t/>
            </a:r>
            <a:br>
              <a:rPr lang="en-US" sz="4000" dirty="0" smtClean="0">
                <a:solidFill>
                  <a:schemeClr val="tx2"/>
                </a:solidFill>
              </a:rPr>
            </a:br>
            <a:endParaRPr lang="en-US" sz="4000" dirty="0"/>
          </a:p>
        </p:txBody>
      </p:sp>
      <p:sp>
        <p:nvSpPr>
          <p:cNvPr id="3" name="Θέση περιεχομένου 2"/>
          <p:cNvSpPr>
            <a:spLocks noGrp="1"/>
          </p:cNvSpPr>
          <p:nvPr>
            <p:ph idx="1"/>
          </p:nvPr>
        </p:nvSpPr>
        <p:spPr/>
        <p:txBody>
          <a:bodyPr>
            <a:normAutofit/>
          </a:bodyPr>
          <a:lstStyle/>
          <a:p>
            <a:r>
              <a:rPr lang="el-GR" dirty="0"/>
              <a:t>Η αντιμετώπιση της ΓΟΠ είναι, κατ’ αρχήν συντηρητική με βελτίωση των διατροφικών συνηθειών και λήψη φαρμάκων. Η χειρουργική θεραπεία προσφέρει άριστα μακροπρόθεσμα αποτελέσματα και πλέον γίνεται λαπαροσκοπικά. Η λαπαροσκοπική θολοπλαστική Nissen είναι σήμερα η σημαντικότερη χειρουργική τεχνική αντιμετώπισης της ΓΟΠ, με λίγες επιπλοκές και μεγάλη επιτυχία, όταν πραγματοποιείται βεβαίως από εξειδικευμένους χειρουργούς. Η νεώτερη τεχνική αντιμετώπισης της ΓΟΠ είναι η μέθοδος EsophyX, η οποία γίνεται δια του στόματος χωρίς χειρουργική τομή. Το EsophyX είναι μια καινούρια τεχνική που προσφέρει τα πλεονεκτήματα της Nissen, είναι όμως ασφαλέστερη και λιγότερο επεμβατική.</a:t>
            </a:r>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791513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4/8</a:t>
            </a:r>
            <a:endParaRPr lang="en-US" dirty="0"/>
          </a:p>
        </p:txBody>
      </p:sp>
      <p:sp>
        <p:nvSpPr>
          <p:cNvPr id="3" name="Θέση περιεχομένου 2"/>
          <p:cNvSpPr>
            <a:spLocks noGrp="1"/>
          </p:cNvSpPr>
          <p:nvPr>
            <p:ph idx="1"/>
          </p:nvPr>
        </p:nvSpPr>
        <p:spPr/>
        <p:txBody>
          <a:bodyPr>
            <a:noAutofit/>
          </a:bodyPr>
          <a:lstStyle/>
          <a:p>
            <a:r>
              <a:rPr lang="el-GR" b="1" dirty="0"/>
              <a:t>Η υπερώα</a:t>
            </a:r>
            <a:r>
              <a:rPr lang="el-GR" dirty="0"/>
              <a:t>, χωρίζει τη κυρίως στοματική κοιλότητα από τις ρινικές κοιλότητες και διαιρείται σε: </a:t>
            </a:r>
            <a:endParaRPr lang="el-GR" dirty="0" smtClean="0"/>
          </a:p>
          <a:p>
            <a:pPr lvl="1"/>
            <a:r>
              <a:rPr lang="el-GR" b="1" dirty="0" smtClean="0"/>
              <a:t>Σκληρή </a:t>
            </a:r>
            <a:r>
              <a:rPr lang="el-GR" b="1" dirty="0"/>
              <a:t>υπερώα </a:t>
            </a:r>
            <a:r>
              <a:rPr lang="el-GR" dirty="0"/>
              <a:t>προς τα </a:t>
            </a:r>
            <a:r>
              <a:rPr lang="el-GR" dirty="0" smtClean="0"/>
              <a:t>μπροστά, </a:t>
            </a:r>
            <a:r>
              <a:rPr lang="el-GR" dirty="0"/>
              <a:t>η οποία σχηματίζεται από το υπερώιο οστό και τη άνω γνάθο. </a:t>
            </a:r>
            <a:endParaRPr lang="el-GR" dirty="0" smtClean="0"/>
          </a:p>
          <a:p>
            <a:pPr lvl="1"/>
            <a:r>
              <a:rPr lang="el-GR" b="1" dirty="0" smtClean="0"/>
              <a:t>Μαλακή </a:t>
            </a:r>
            <a:r>
              <a:rPr lang="el-GR" b="1" dirty="0"/>
              <a:t>υπερώα </a:t>
            </a:r>
            <a:r>
              <a:rPr lang="el-GR" dirty="0"/>
              <a:t>προς τα </a:t>
            </a:r>
            <a:r>
              <a:rPr lang="el-GR" dirty="0" smtClean="0"/>
              <a:t>πίσω, </a:t>
            </a:r>
            <a:r>
              <a:rPr lang="el-GR" dirty="0"/>
              <a:t>που δεν έχει οστά και καταλήγει στη σταφυλή. </a:t>
            </a:r>
            <a:endParaRPr lang="el-GR" dirty="0" smtClean="0"/>
          </a:p>
          <a:p>
            <a:r>
              <a:rPr lang="el-GR" dirty="0" smtClean="0"/>
              <a:t>Η </a:t>
            </a:r>
            <a:r>
              <a:rPr lang="el-GR" dirty="0"/>
              <a:t>υπερώα συμμετέχει στην ομιλία με το σχηματισμό ορισμένων φθόγγων. </a:t>
            </a:r>
            <a:r>
              <a:rPr lang="el-GR" dirty="0" smtClean="0"/>
              <a:t>Η </a:t>
            </a:r>
            <a:r>
              <a:rPr lang="el-GR" dirty="0"/>
              <a:t>σταφυλή ανεβαίνει κατά τη κατάποση και εμποδίζει τις τροφές να φθάσουν στην ρινική κοιλότητα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98799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b="1" dirty="0" smtClean="0"/>
              <a:t/>
            </a:r>
            <a:br>
              <a:rPr lang="el-GR" b="1" dirty="0" smtClean="0"/>
            </a:br>
            <a:r>
              <a:rPr lang="el-GR" sz="4000" b="1" dirty="0" smtClean="0">
                <a:solidFill>
                  <a:schemeClr val="tx2"/>
                </a:solidFill>
              </a:rPr>
              <a:t>Η </a:t>
            </a:r>
            <a:r>
              <a:rPr lang="el-GR" sz="4000" b="1" dirty="0">
                <a:solidFill>
                  <a:schemeClr val="tx2"/>
                </a:solidFill>
              </a:rPr>
              <a:t>φαρμακευτική αγωγή στην ΓΟΠ έχει </a:t>
            </a:r>
            <a:r>
              <a:rPr lang="el-GR" sz="4000" b="1" dirty="0" smtClean="0">
                <a:solidFill>
                  <a:schemeClr val="tx2"/>
                </a:solidFill>
              </a:rPr>
              <a:t>στόχο</a:t>
            </a:r>
            <a:r>
              <a:rPr lang="en-US" sz="4000" dirty="0"/>
              <a:t/>
            </a:r>
            <a:br>
              <a:rPr lang="en-US" sz="4000" dirty="0"/>
            </a:br>
            <a:endParaRPr lang="en-US" sz="4000" dirty="0"/>
          </a:p>
        </p:txBody>
      </p:sp>
      <p:sp>
        <p:nvSpPr>
          <p:cNvPr id="3" name="Θέση περιεχομένου 2"/>
          <p:cNvSpPr>
            <a:spLocks noGrp="1"/>
          </p:cNvSpPr>
          <p:nvPr>
            <p:ph idx="1"/>
          </p:nvPr>
        </p:nvSpPr>
        <p:spPr/>
        <p:txBody>
          <a:bodyPr>
            <a:normAutofit/>
          </a:bodyPr>
          <a:lstStyle/>
          <a:p>
            <a:pPr lvl="0"/>
            <a:r>
              <a:rPr lang="el-GR" dirty="0"/>
              <a:t>Την αύξηση του τόνου του γαστροοισοφαγικού σφιγκτήρα και την βελτίωση της γαστρεντερικής κινητικότητας.</a:t>
            </a:r>
            <a:endParaRPr lang="en-US" dirty="0"/>
          </a:p>
          <a:p>
            <a:pPr lvl="0"/>
            <a:r>
              <a:rPr lang="el-GR" dirty="0"/>
              <a:t>Την προστασία του οισοφαγικού βλεννογόνου.</a:t>
            </a:r>
            <a:endParaRPr lang="en-US" dirty="0"/>
          </a:p>
          <a:p>
            <a:pPr lvl="0"/>
            <a:r>
              <a:rPr lang="el-GR" dirty="0"/>
              <a:t>Την μείωση του υδροχλωρικού οξέος στο στομάχι.</a:t>
            </a:r>
            <a:endParaRPr lang="en-US" dirty="0"/>
          </a:p>
          <a:p>
            <a:pPr lvl="0"/>
            <a:r>
              <a:rPr lang="el-GR" dirty="0"/>
              <a:t>Την αναστολή της γαστρικής έκκρισης οξέος.</a:t>
            </a:r>
            <a:endParaRPr lang="en-US" dirty="0"/>
          </a:p>
          <a:p>
            <a:r>
              <a:rPr lang="el-GR" dirty="0"/>
              <a:t>Την ανακούφιση του πόνου και της </a:t>
            </a:r>
            <a:r>
              <a:rPr lang="el-GR" dirty="0" smtClean="0"/>
              <a:t>δυσφαγίας.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337271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sz="2800" b="1" dirty="0">
                <a:solidFill>
                  <a:schemeClr val="tx2"/>
                </a:solidFill>
              </a:rPr>
              <a:t>Φάρμακα που προκαλούν αύξηση του τόνου του γαστροοισοφαγικού σφιγκτήρα και την βελτίωση της γαστρεντερικής κινητικότητας.</a:t>
            </a:r>
            <a:endParaRPr lang="en-US" sz="2800" dirty="0">
              <a:solidFill>
                <a:schemeClr val="tx2"/>
              </a:solidFill>
            </a:endParaRPr>
          </a:p>
        </p:txBody>
      </p:sp>
      <p:sp>
        <p:nvSpPr>
          <p:cNvPr id="3" name="Θέση περιεχομένου 2"/>
          <p:cNvSpPr>
            <a:spLocks noGrp="1"/>
          </p:cNvSpPr>
          <p:nvPr>
            <p:ph idx="1"/>
          </p:nvPr>
        </p:nvSpPr>
        <p:spPr>
          <a:xfrm>
            <a:off x="467544" y="1484784"/>
            <a:ext cx="8229600" cy="5040560"/>
          </a:xfrm>
        </p:spPr>
        <p:txBody>
          <a:bodyPr>
            <a:normAutofit/>
          </a:bodyPr>
          <a:lstStyle/>
          <a:p>
            <a:pPr marL="0" lvl="0" indent="0">
              <a:buNone/>
            </a:pPr>
            <a:r>
              <a:rPr lang="el-GR" b="1" dirty="0"/>
              <a:t>Μετοκλοπραμίδη </a:t>
            </a:r>
            <a:endParaRPr lang="en-US" dirty="0"/>
          </a:p>
          <a:p>
            <a:r>
              <a:rPr lang="el-GR" dirty="0"/>
              <a:t>Προκαλεί αύξηση της ακετυλοχολίνης τοπικά μέσα στον γαστρεντερικό σωλήνα με αποτέλεσμα την αύξηση του τόνου στο κατώτερο του οισοφάγου. </a:t>
            </a:r>
            <a:endParaRPr lang="el-GR" dirty="0" smtClean="0"/>
          </a:p>
          <a:p>
            <a:r>
              <a:rPr lang="el-GR" dirty="0" smtClean="0"/>
              <a:t>Η </a:t>
            </a:r>
            <a:r>
              <a:rPr lang="el-GR" dirty="0"/>
              <a:t>γαστρική κινητικότητα ταυτόχρονα διεγείρεται και βελτιώνει την κένωση του στομάχου και του δωδεκαδακτύλου. Το αποτέλεσμα είναι η αύξηση της κένωσης του στομάχου και η μείωση της ΓΟΠ. </a:t>
            </a:r>
            <a:endParaRPr lang="el-GR" dirty="0" smtClean="0"/>
          </a:p>
          <a:p>
            <a:r>
              <a:rPr lang="el-GR" dirty="0" smtClean="0"/>
              <a:t>Μπορεί </a:t>
            </a:r>
            <a:r>
              <a:rPr lang="el-GR" dirty="0"/>
              <a:t>ωστόσο να προκαλέσει καταστολή, εξωπυραμιδικά συμπτώματα, ζάλη, </a:t>
            </a:r>
            <a:r>
              <a:rPr lang="el-GR" dirty="0" smtClean="0"/>
              <a:t>ανησυχία και </a:t>
            </a:r>
            <a:r>
              <a:rPr lang="el-GR" dirty="0"/>
              <a:t>διάρροια. </a:t>
            </a:r>
            <a:endParaRPr lang="el-GR" dirty="0" smtClean="0"/>
          </a:p>
          <a:p>
            <a:r>
              <a:rPr lang="el-GR" dirty="0" smtClean="0"/>
              <a:t>Επειδή </a:t>
            </a:r>
            <a:r>
              <a:rPr lang="el-GR" dirty="0"/>
              <a:t>αποβάλλεται από τους νεφρούς, οι ασθενείς με νεφρική ανεπάρκεια πρέπει να παίρνουν μειωμένη </a:t>
            </a:r>
            <a:r>
              <a:rPr lang="el-GR" dirty="0" smtClean="0"/>
              <a:t>δόση.</a:t>
            </a:r>
            <a:r>
              <a:rPr lang="el-GR" b="1" dirty="0" smtClean="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699430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Φάρμακα </a:t>
            </a:r>
            <a:r>
              <a:rPr lang="el-GR" b="1" dirty="0">
                <a:solidFill>
                  <a:schemeClr val="tx2"/>
                </a:solidFill>
              </a:rPr>
              <a:t>για προστασία του οισοφαγικού </a:t>
            </a:r>
            <a:r>
              <a:rPr lang="el-GR" b="1" dirty="0" smtClean="0">
                <a:solidFill>
                  <a:schemeClr val="tx2"/>
                </a:solidFill>
              </a:rPr>
              <a:t>βλεννογόνου</a:t>
            </a:r>
            <a:endParaRPr lang="en-US"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pPr marL="0" lvl="0" indent="0">
              <a:buNone/>
            </a:pPr>
            <a:r>
              <a:rPr lang="el-GR" b="1" dirty="0"/>
              <a:t>Αντιόξινα </a:t>
            </a:r>
            <a:endParaRPr lang="en-US" dirty="0"/>
          </a:p>
          <a:p>
            <a:pPr lvl="0"/>
            <a:r>
              <a:rPr lang="el-GR" dirty="0"/>
              <a:t>Τα αντιόξινα εμποδίζουν την παλινδρόμηση της τροφής προς τον οισοφάγο.</a:t>
            </a:r>
            <a:endParaRPr lang="en-US" dirty="0"/>
          </a:p>
          <a:p>
            <a:pPr lvl="0"/>
            <a:r>
              <a:rPr lang="el-GR" dirty="0"/>
              <a:t>Τα φάρμακα αυτά αυξάνουν το </a:t>
            </a:r>
            <a:r>
              <a:rPr lang="en-US" dirty="0"/>
              <a:t>pH</a:t>
            </a:r>
            <a:r>
              <a:rPr lang="el-GR" dirty="0"/>
              <a:t> του γαστρικού περιεχομένου που φυσιολογικά είναι πολύ χαμηλό. Τέτοια είναι το αλκαλικό αργίλιο, το μαγνήσιο και/ή το ανθρακικό νάτριο ή το υδροξείδιο του αργιλίου. Η χορήγηση ενός αντιόξινου σκευάσματος  μπορεί να αυξήσει το </a:t>
            </a:r>
            <a:r>
              <a:rPr lang="en-US" dirty="0"/>
              <a:t>pH</a:t>
            </a:r>
            <a:r>
              <a:rPr lang="el-GR" dirty="0"/>
              <a:t> μέσω της αλκαλοποίησης. Παράλληλα μειώνουν την δράση της πεψίνης και αυξάνουν την πίεση του κάτω οισοφαγικού στομίου.</a:t>
            </a:r>
            <a:endParaRPr lang="en-US" dirty="0"/>
          </a:p>
          <a:p>
            <a:pPr lvl="0"/>
            <a:r>
              <a:rPr lang="el-GR" dirty="0"/>
              <a:t>Τα άλατα του αργιλίου τείνουν να προκαλούν δυσκοιλιότητα, ενώ τα άλατα του μαγνησίου είναι υπακτικά.</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447265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Πεπτικό </a:t>
            </a:r>
            <a:r>
              <a:rPr lang="el-GR" b="1" dirty="0" smtClean="0">
                <a:solidFill>
                  <a:schemeClr val="tx2"/>
                </a:solidFill>
              </a:rPr>
              <a:t>έλκος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pPr lvl="0"/>
            <a:r>
              <a:rPr lang="el-GR" dirty="0"/>
              <a:t>Καλείται η περιγεγραμμένη απώλεια ιστού (βλεννογόνος, υποβλεννογόνιος και μυϊκός χιτώνας). Δημιουργείται στα τμήματα του πεπτικού σωλήνα που έρχονται σε επαφή με την γαστρική έκκριση. Παρουσιάζεται κύρια στον βολβό του δωδεκαδακτύλου και στον στόμαχο. Σπανιότερα μπορεί να εντοπιστεί και στο κάτω μέρος του οισοφάγου. Έχει μεγαλύτερη επίπτωση σε ηλικίες 20-50νετών. Πλήττει κυρίως τους άνδρες, σε διπλάσια συχνότητα από τις γυναίκες. </a:t>
            </a:r>
            <a:endParaRPr lang="en-US" dirty="0"/>
          </a:p>
          <a:p>
            <a:pPr lvl="0"/>
            <a:r>
              <a:rPr lang="el-GR" dirty="0"/>
              <a:t>Το ελικοβακτηρίδιο του πυλωρού είναι ένα σπειροειδές βακτηρίδιο που ανευρίσκεται στην βλέννη που επικαλύπτει τον γαστρικό βλεννογόνο η είναι προσκολλημένο στα κύτταρα του βλεννογόνου. Η θεραπεία εκρίζωσης του βακτηριδίου είναι ιδιαίτερα αποτελεσματική για την εκρίζωση των ελκών.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011348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Πεπτικό έλκος </a:t>
            </a:r>
            <a:r>
              <a:rPr lang="el-GR" sz="3000" b="0" dirty="0" smtClean="0">
                <a:solidFill>
                  <a:srgbClr val="1F497D"/>
                </a:solidFill>
              </a:rPr>
              <a:t>2/3</a:t>
            </a:r>
            <a:endParaRPr lang="en-US" dirty="0"/>
          </a:p>
        </p:txBody>
      </p:sp>
      <p:sp>
        <p:nvSpPr>
          <p:cNvPr id="3" name="Θέση περιεχομένου 2"/>
          <p:cNvSpPr>
            <a:spLocks noGrp="1"/>
          </p:cNvSpPr>
          <p:nvPr>
            <p:ph idx="1"/>
          </p:nvPr>
        </p:nvSpPr>
        <p:spPr/>
        <p:txBody>
          <a:bodyPr>
            <a:noAutofit/>
          </a:bodyPr>
          <a:lstStyle/>
          <a:p>
            <a:r>
              <a:rPr lang="el-GR" dirty="0"/>
              <a:t>Ο πόνος στο επιγάστριο είναι το κυρίαρχο σύμπτωμα της νόσου, με διάφορες παραλλαγές ως προς της περίοδο που εμφανίζεται, την ένταση και την σχέση του με τα γεύματα. </a:t>
            </a:r>
            <a:r>
              <a:rPr lang="el-GR" dirty="0" smtClean="0"/>
              <a:t>Δυσπεπτικά </a:t>
            </a:r>
            <a:r>
              <a:rPr lang="el-GR" dirty="0"/>
              <a:t>ενοχλήματα είναι επίσης συνήθη στους ασθενείς αυτούς οι οποίοι πρέπει άμεσα να υποβάλλονται σε γαστροσκόπηση, εξέταση που έφερε την επανάσταση στην διάγνωση των παθήσεων του ανώτερου πεπτικού συστήματος.</a:t>
            </a:r>
            <a:endParaRPr lang="en-US" dirty="0"/>
          </a:p>
          <a:p>
            <a:r>
              <a:rPr lang="el-GR" dirty="0"/>
              <a:t>Η θεραπεία του γαστροδωδεκαδακτυλικού έλκους είναι φαρμακευτική, αφού τα σύγχρονα σκευάσματα είναι αποτελεσματικά και ασφαλή</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4203164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Πεπτικό έλκος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χειρουργική </a:t>
            </a:r>
            <a:r>
              <a:rPr lang="el-GR" dirty="0" smtClean="0"/>
              <a:t>θεραπεία περιορίζεται </a:t>
            </a:r>
            <a:r>
              <a:rPr lang="el-GR" dirty="0"/>
              <a:t>στην αντιμετώπιση των επιπλοκών της νόσου: </a:t>
            </a:r>
            <a:endParaRPr lang="el-GR" dirty="0" smtClean="0"/>
          </a:p>
          <a:p>
            <a:pPr marL="817562" lvl="1" indent="-457200">
              <a:buFont typeface="+mj-lt"/>
              <a:buAutoNum type="arabicPeriod"/>
            </a:pPr>
            <a:r>
              <a:rPr lang="el-GR" dirty="0" smtClean="0"/>
              <a:t>Αιμορραγία </a:t>
            </a:r>
            <a:r>
              <a:rPr lang="el-GR" dirty="0"/>
              <a:t>που εμφανίζεται με αιματέμεση ή μέλαινα κένωση. </a:t>
            </a:r>
            <a:endParaRPr lang="el-GR" dirty="0" smtClean="0"/>
          </a:p>
          <a:p>
            <a:pPr marL="817562" lvl="1" indent="-457200">
              <a:buFont typeface="+mj-lt"/>
              <a:buAutoNum type="arabicPeriod"/>
            </a:pPr>
            <a:r>
              <a:rPr lang="el-GR" dirty="0" smtClean="0"/>
              <a:t>Διάτρηση </a:t>
            </a:r>
            <a:r>
              <a:rPr lang="el-GR" dirty="0"/>
              <a:t>που εκδηλώνεται με οξύ κοιλιακό πόνο και έντονη ευαισθησία. </a:t>
            </a:r>
            <a:endParaRPr lang="el-GR" dirty="0" smtClean="0"/>
          </a:p>
          <a:p>
            <a:pPr marL="817562" lvl="1" indent="-457200">
              <a:buFont typeface="+mj-lt"/>
              <a:buAutoNum type="arabicPeriod"/>
            </a:pPr>
            <a:r>
              <a:rPr lang="el-GR" dirty="0" smtClean="0"/>
              <a:t>Πυλωρική </a:t>
            </a:r>
            <a:r>
              <a:rPr lang="el-GR" dirty="0"/>
              <a:t>στένωση που προκαλεί εμετούς και </a:t>
            </a:r>
            <a:r>
              <a:rPr lang="el-GR" dirty="0" smtClean="0"/>
              <a:t>αφυδάτωση.</a:t>
            </a:r>
          </a:p>
          <a:p>
            <a:r>
              <a:rPr lang="el-GR" dirty="0" smtClean="0"/>
              <a:t>Η </a:t>
            </a:r>
            <a:r>
              <a:rPr lang="el-GR" dirty="0"/>
              <a:t>χειρουργική επέμβαση στις δύο πρώτες περιπτώσεις είναι επείγουσα και σωτήρια για την ζωή του </a:t>
            </a:r>
            <a:r>
              <a:rPr lang="el-GR" dirty="0" smtClean="0"/>
              <a:t>ασθενούς.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1860530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smtClean="0">
                <a:solidFill>
                  <a:schemeClr val="tx2"/>
                </a:solidFill>
              </a:rPr>
              <a:t>Η φαρμακευτική αγωγή στο έλκος στοχεύει</a:t>
            </a:r>
            <a:endParaRPr lang="en-US" dirty="0">
              <a:solidFill>
                <a:schemeClr val="tx2"/>
              </a:solidFill>
            </a:endParaRPr>
          </a:p>
        </p:txBody>
      </p:sp>
      <p:sp>
        <p:nvSpPr>
          <p:cNvPr id="3" name="Θέση περιεχομένου 2"/>
          <p:cNvSpPr>
            <a:spLocks noGrp="1"/>
          </p:cNvSpPr>
          <p:nvPr>
            <p:ph idx="1"/>
          </p:nvPr>
        </p:nvSpPr>
        <p:spPr>
          <a:xfrm>
            <a:off x="457200" y="1412776"/>
            <a:ext cx="8229600" cy="4824536"/>
          </a:xfrm>
        </p:spPr>
        <p:txBody>
          <a:bodyPr>
            <a:normAutofit/>
          </a:bodyPr>
          <a:lstStyle/>
          <a:p>
            <a:pPr lvl="0"/>
            <a:r>
              <a:rPr lang="el-GR" dirty="0" smtClean="0"/>
              <a:t>Μείωση </a:t>
            </a:r>
            <a:r>
              <a:rPr lang="el-GR" dirty="0"/>
              <a:t>της έκκρισης οξέος.</a:t>
            </a:r>
            <a:endParaRPr lang="en-US" dirty="0"/>
          </a:p>
          <a:p>
            <a:pPr lvl="0"/>
            <a:r>
              <a:rPr lang="el-GR" dirty="0"/>
              <a:t>Αύξηση της προστασίας του βλεννογόνου.</a:t>
            </a:r>
            <a:endParaRPr lang="en-US" dirty="0"/>
          </a:p>
          <a:p>
            <a:pPr lvl="0"/>
            <a:r>
              <a:rPr lang="el-GR" dirty="0"/>
              <a:t>Εξουδετέρωση του υδροχλωρικού οξέος.</a:t>
            </a:r>
            <a:endParaRPr lang="en-US" dirty="0"/>
          </a:p>
          <a:p>
            <a:pPr lvl="0"/>
            <a:r>
              <a:rPr lang="el-GR" dirty="0"/>
              <a:t>Εκρίζωση του ελικοβακτηριδίου.</a:t>
            </a:r>
            <a:endParaRPr lang="en-US" dirty="0"/>
          </a:p>
          <a:p>
            <a:pPr lvl="0"/>
            <a:r>
              <a:rPr lang="el-GR" dirty="0"/>
              <a:t>Ανακούφιση του </a:t>
            </a:r>
            <a:r>
              <a:rPr lang="el-GR" dirty="0" smtClean="0"/>
              <a:t>πόνου.</a:t>
            </a:r>
            <a:endParaRPr lang="en-US" dirty="0"/>
          </a:p>
          <a:p>
            <a:pPr lvl="0"/>
            <a:r>
              <a:rPr lang="el-GR" dirty="0"/>
              <a:t>Στην πράξη ο πόνος ανακουφίζεται με την μείωση της έκκρισης του οξέος ή με την αναστολή ανάπτυξης του έλκους και της φλεγμονής.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120066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r>
              <a:rPr lang="el-GR" b="1" dirty="0">
                <a:solidFill>
                  <a:schemeClr val="tx2"/>
                </a:solidFill>
              </a:rPr>
              <a:t>Φάρμακα στο </a:t>
            </a:r>
            <a:r>
              <a:rPr lang="el-GR" b="1" dirty="0" smtClean="0">
                <a:solidFill>
                  <a:schemeClr val="tx2"/>
                </a:solidFill>
              </a:rPr>
              <a:t>έλκος </a:t>
            </a:r>
            <a:r>
              <a:rPr lang="el-GR" sz="3000" b="0" dirty="0" smtClean="0">
                <a:solidFill>
                  <a:schemeClr val="tx2"/>
                </a:solidFill>
              </a:rPr>
              <a:t>1/4</a:t>
            </a:r>
            <a:endParaRPr lang="en-US" sz="3000" b="0" dirty="0">
              <a:solidFill>
                <a:schemeClr val="tx2"/>
              </a:solidFill>
            </a:endParaRPr>
          </a:p>
        </p:txBody>
      </p:sp>
      <p:sp>
        <p:nvSpPr>
          <p:cNvPr id="3" name="Θέση περιεχομένου 2"/>
          <p:cNvSpPr>
            <a:spLocks noGrp="1"/>
          </p:cNvSpPr>
          <p:nvPr>
            <p:ph idx="1"/>
          </p:nvPr>
        </p:nvSpPr>
        <p:spPr>
          <a:xfrm>
            <a:off x="457200" y="1196752"/>
            <a:ext cx="8435280" cy="5544616"/>
          </a:xfrm>
        </p:spPr>
        <p:txBody>
          <a:bodyPr>
            <a:noAutofit/>
          </a:bodyPr>
          <a:lstStyle/>
          <a:p>
            <a:pPr marL="457200" lvl="0" indent="-457200">
              <a:buFont typeface="+mj-lt"/>
              <a:buAutoNum type="arabicPeriod"/>
            </a:pPr>
            <a:r>
              <a:rPr lang="el-GR" b="1" dirty="0" smtClean="0"/>
              <a:t>Ανταγωνιστές </a:t>
            </a:r>
            <a:r>
              <a:rPr lang="el-GR" b="1" dirty="0"/>
              <a:t>των Η2 υποδοχέων της ισταμίνης </a:t>
            </a:r>
            <a:endParaRPr lang="en-US" dirty="0"/>
          </a:p>
          <a:p>
            <a:pPr lvl="0"/>
            <a:r>
              <a:rPr lang="el-GR" dirty="0"/>
              <a:t>Μειώνουν τόσο την βασική όσο και την διεγειρόμενη έκκριση οξέος από τον γαστρικό βλεννογόνο.  </a:t>
            </a:r>
            <a:endParaRPr lang="en-US" dirty="0"/>
          </a:p>
          <a:p>
            <a:pPr lvl="0"/>
            <a:r>
              <a:rPr lang="el-GR" dirty="0"/>
              <a:t>Μειώνουν την ενδοκυττάρια συγκέντρωση </a:t>
            </a:r>
            <a:r>
              <a:rPr lang="en-US" dirty="0"/>
              <a:t>cAMP</a:t>
            </a:r>
            <a:r>
              <a:rPr lang="el-GR" dirty="0"/>
              <a:t> και την δράση της πρωτεϊνικής κινάσης, άρα και την λειτουργία της αντλίας πρωτονίων. Το αποτέλεσμα είναι η μείωση της έκκρισης του οξέος στο στόμαχο. </a:t>
            </a:r>
            <a:endParaRPr lang="en-US" dirty="0"/>
          </a:p>
          <a:p>
            <a:pPr lvl="0"/>
            <a:r>
              <a:rPr lang="el-GR" dirty="0"/>
              <a:t>Τα φάρμακα αυτά συμβάλλουν πολύ στην θεραπεία και ανακουφίζουν γρήγορα τον ασθενή από τα συμπτώματα.</a:t>
            </a:r>
            <a:endParaRPr lang="en-US" dirty="0"/>
          </a:p>
          <a:p>
            <a:pPr lvl="0"/>
            <a:r>
              <a:rPr lang="el-GR" dirty="0"/>
              <a:t>Σε κανονικές δόσεις έχουν πολύ λίγες παρενέργειες. Αναφέρεται ότι με την σιμετιδίνη μπορεί να παρουσιαστεί γυναικομαστία. Η ρανιτιδίνη σε φυσιολογικές δόσεις δεν φαίνεται να συνδέεται με την ανωτέρω παρενέργεια.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74724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2/4</a:t>
            </a:r>
            <a:endParaRPr lang="en-US"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startAt="2"/>
            </a:pPr>
            <a:r>
              <a:rPr lang="el-GR" b="1" dirty="0" smtClean="0"/>
              <a:t>Προσταγλαδίνες </a:t>
            </a:r>
            <a:endParaRPr lang="en-US" dirty="0"/>
          </a:p>
          <a:p>
            <a:pPr lvl="0"/>
            <a:r>
              <a:rPr lang="el-GR" dirty="0"/>
              <a:t>Οι προσταγλαδίνες Ε1 και Ι2 συντίθενται στα κύτταρα του γαστρικού βλεννογόνου και αναστέλλουν την αδενυλκυκλάση, ώστε να παράγεται μικρότερη ποσότητα </a:t>
            </a:r>
            <a:r>
              <a:rPr lang="en-US" dirty="0"/>
              <a:t>cAMP</a:t>
            </a:r>
            <a:r>
              <a:rPr lang="el-GR" dirty="0"/>
              <a:t>. </a:t>
            </a:r>
            <a:endParaRPr lang="el-GR" dirty="0" smtClean="0"/>
          </a:p>
          <a:p>
            <a:pPr lvl="0"/>
            <a:r>
              <a:rPr lang="el-GR" dirty="0" smtClean="0"/>
              <a:t>Κατά </a:t>
            </a:r>
            <a:r>
              <a:rPr lang="el-GR" dirty="0"/>
              <a:t>συνέπεια η αντλία πρωτονίων δέχεται μειωμένα ερεθίσματα για την έκκριση οξέος.</a:t>
            </a:r>
            <a:endParaRPr lang="en-US" dirty="0"/>
          </a:p>
          <a:p>
            <a:pPr lvl="0"/>
            <a:r>
              <a:rPr lang="el-GR" dirty="0"/>
              <a:t>Η μισοπροστόλη είναι ανάλογο της προσταγλαδίνης Ε1 που διεγείρει τους προσταγλαδινικούς υποδοχείς στο γαστρικό βλεννογόνο και αναστέλλει την αδενυλκυκλάση με αποτέλεσμα την μείωση παραγωγής οξέος. Όσον αφορά τις παρενέργειες, μπορεί να παρατηρηθεί δοσοεξαρτώμενη διάρροια.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29099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a:xfrm>
            <a:off x="457200" y="1196752"/>
            <a:ext cx="8507288" cy="5616624"/>
          </a:xfrm>
        </p:spPr>
        <p:txBody>
          <a:bodyPr>
            <a:noAutofit/>
          </a:bodyPr>
          <a:lstStyle/>
          <a:p>
            <a:pPr marL="457200" lvl="0" indent="-457200">
              <a:buFont typeface="+mj-lt"/>
              <a:buAutoNum type="arabicPeriod" startAt="3"/>
            </a:pPr>
            <a:r>
              <a:rPr lang="el-GR" b="1" dirty="0" smtClean="0"/>
              <a:t>Αναστολείς </a:t>
            </a:r>
            <a:r>
              <a:rPr lang="el-GR" b="1" dirty="0"/>
              <a:t>της αντλίας πρωτονίων</a:t>
            </a:r>
            <a:endParaRPr lang="en-US" dirty="0"/>
          </a:p>
          <a:p>
            <a:pPr lvl="0"/>
            <a:r>
              <a:rPr lang="el-GR" dirty="0"/>
              <a:t>Αυτοί είναι και οι πιο αποτελεσματικοί στην έκκριση γαστρικού οξέος. </a:t>
            </a:r>
            <a:endParaRPr lang="en-US" dirty="0"/>
          </a:p>
          <a:p>
            <a:pPr lvl="0"/>
            <a:r>
              <a:rPr lang="el-GR" dirty="0"/>
              <a:t>Η ομεπραζόλη αναστέλλει το ένζυμο Η/</a:t>
            </a:r>
            <a:r>
              <a:rPr lang="en-US" dirty="0"/>
              <a:t>K</a:t>
            </a:r>
            <a:r>
              <a:rPr lang="el-GR" dirty="0"/>
              <a:t>/</a:t>
            </a:r>
            <a:r>
              <a:rPr lang="en-US" dirty="0"/>
              <a:t>ATP</a:t>
            </a:r>
            <a:r>
              <a:rPr lang="el-GR" dirty="0"/>
              <a:t>άση που δρα ως αντλία πρωτονίων. Είναι δε και το τελευταίο στάδιο της έκκρισης του υδροχλωρικού οξέος στην γαστρική κοιλότητα. Η αναστολή της αντλίας μειώνει την οξύτητα των γαστρικών υγρών με μέγιστη δράση δύο ώρες μετά την χορήγηση.</a:t>
            </a:r>
            <a:endParaRPr lang="en-US" dirty="0"/>
          </a:p>
          <a:p>
            <a:pPr lvl="0"/>
            <a:r>
              <a:rPr lang="el-GR" dirty="0"/>
              <a:t>Οι ανεπιθύμητες ενέργειες αυτής της ομάδας φαρμάκων είναι σπάνιες. Αναφέρεται κεφαλαλγία, ναυτία, διάρροια και μετεωρισμός που είναι και οι πιο συχνές. </a:t>
            </a:r>
            <a:endParaRPr lang="en-US" dirty="0"/>
          </a:p>
          <a:p>
            <a:pPr lvl="0"/>
            <a:r>
              <a:rPr lang="el-GR" dirty="0"/>
              <a:t>Άλλα πλην της ομεπραζόλης, είναι η εσομεπραζόλη, λανοσοπραζόλη, παντοπραζόλη, ροβεπραζόλη.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73314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5/8</a:t>
            </a:r>
            <a:endParaRPr lang="en-US" dirty="0"/>
          </a:p>
        </p:txBody>
      </p:sp>
      <p:sp>
        <p:nvSpPr>
          <p:cNvPr id="3" name="Θέση περιεχομένου 2"/>
          <p:cNvSpPr>
            <a:spLocks noGrp="1"/>
          </p:cNvSpPr>
          <p:nvPr>
            <p:ph idx="1"/>
          </p:nvPr>
        </p:nvSpPr>
        <p:spPr>
          <a:xfrm>
            <a:off x="457200" y="1196752"/>
            <a:ext cx="8435280" cy="5472608"/>
          </a:xfrm>
        </p:spPr>
        <p:txBody>
          <a:bodyPr>
            <a:noAutofit/>
          </a:bodyPr>
          <a:lstStyle/>
          <a:p>
            <a:r>
              <a:rPr lang="el-GR" b="1" dirty="0" smtClean="0"/>
              <a:t>Τα </a:t>
            </a:r>
            <a:r>
              <a:rPr lang="el-GR" b="1" dirty="0"/>
              <a:t>δόντια </a:t>
            </a:r>
            <a:r>
              <a:rPr lang="el-GR" dirty="0"/>
              <a:t>είναι σκληρά όργανα που χρησιμεύουν για τη μάσηση της τροφής. Βρίσκονται στα οδοντικά φατνία των γνάθων. Συναρθρώνονται με ειδική σύνδεση που καλείται γόμφωση. </a:t>
            </a:r>
            <a:r>
              <a:rPr lang="el-GR" b="1" dirty="0"/>
              <a:t>Τα νεογιλά δόντια </a:t>
            </a:r>
            <a:r>
              <a:rPr lang="el-GR" dirty="0"/>
              <a:t>ανατέλλουν στο στόμα από την ηλικία των 6 μηνών μέχρι 2 ετών. Είναι 20 και αντικαθίστανται από τα μόνιμα. </a:t>
            </a:r>
            <a:r>
              <a:rPr lang="el-GR" b="1" dirty="0" smtClean="0"/>
              <a:t>Τα </a:t>
            </a:r>
            <a:r>
              <a:rPr lang="el-GR" b="1" dirty="0"/>
              <a:t>μόνιμα δόντια ε</a:t>
            </a:r>
            <a:r>
              <a:rPr lang="el-GR" dirty="0"/>
              <a:t>ίναι 32 και χωρίζονται ανάλογα με το σχήμα τους σε: </a:t>
            </a:r>
            <a:endParaRPr lang="el-GR" dirty="0" smtClean="0"/>
          </a:p>
          <a:p>
            <a:pPr lvl="1"/>
            <a:r>
              <a:rPr lang="el-GR" dirty="0" smtClean="0"/>
              <a:t>Κεντρικοί </a:t>
            </a:r>
            <a:r>
              <a:rPr lang="el-GR" dirty="0"/>
              <a:t>τομείς(4), </a:t>
            </a:r>
            <a:endParaRPr lang="el-GR" dirty="0" smtClean="0"/>
          </a:p>
          <a:p>
            <a:pPr lvl="1"/>
            <a:r>
              <a:rPr lang="el-GR" dirty="0" smtClean="0"/>
              <a:t>Πλάγιοι </a:t>
            </a:r>
            <a:r>
              <a:rPr lang="el-GR" dirty="0"/>
              <a:t>τομείς (4</a:t>
            </a:r>
            <a:r>
              <a:rPr lang="el-GR" dirty="0" smtClean="0"/>
              <a:t>),</a:t>
            </a:r>
          </a:p>
          <a:p>
            <a:pPr lvl="1"/>
            <a:r>
              <a:rPr lang="el-GR" dirty="0" smtClean="0"/>
              <a:t>Κυνόδοντες </a:t>
            </a:r>
            <a:r>
              <a:rPr lang="el-GR" dirty="0"/>
              <a:t>(4), </a:t>
            </a:r>
            <a:endParaRPr lang="el-GR" dirty="0" smtClean="0"/>
          </a:p>
          <a:p>
            <a:pPr lvl="1"/>
            <a:r>
              <a:rPr lang="el-GR" dirty="0" smtClean="0"/>
              <a:t>Προγόμφιοι </a:t>
            </a:r>
            <a:r>
              <a:rPr lang="el-GR" dirty="0"/>
              <a:t>(8), </a:t>
            </a:r>
            <a:endParaRPr lang="el-GR" dirty="0" smtClean="0"/>
          </a:p>
          <a:p>
            <a:pPr lvl="1"/>
            <a:r>
              <a:rPr lang="el-GR" dirty="0" smtClean="0"/>
              <a:t>Γομφίοι </a:t>
            </a:r>
            <a:r>
              <a:rPr lang="el-GR" dirty="0"/>
              <a:t>(12</a:t>
            </a:r>
            <a:r>
              <a:rPr lang="el-GR" dirty="0" smtClean="0"/>
              <a:t>).</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5150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Φάρμακα στο έλκος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startAt="4"/>
            </a:pPr>
            <a:r>
              <a:rPr lang="el-GR" b="1" dirty="0" smtClean="0"/>
              <a:t>Φάρμακα </a:t>
            </a:r>
            <a:r>
              <a:rPr lang="el-GR" b="1" dirty="0"/>
              <a:t>που αυξάνουν την αντίσταση του βλεννογόνου</a:t>
            </a:r>
            <a:endParaRPr lang="en-US" dirty="0"/>
          </a:p>
          <a:p>
            <a:pPr lvl="1"/>
            <a:r>
              <a:rPr lang="el-GR" dirty="0"/>
              <a:t>Σουκραλφάτη.</a:t>
            </a:r>
            <a:endParaRPr lang="en-US" dirty="0"/>
          </a:p>
          <a:p>
            <a:pPr marL="457200" lvl="0" indent="-457200">
              <a:buFont typeface="+mj-lt"/>
              <a:buAutoNum type="arabicPeriod" startAt="4"/>
            </a:pPr>
            <a:r>
              <a:rPr lang="el-GR" b="1" dirty="0" smtClean="0"/>
              <a:t>Φάρμακα </a:t>
            </a:r>
            <a:r>
              <a:rPr lang="el-GR" b="1" dirty="0"/>
              <a:t>που εξουδετερώνουν το υδροχλωρικό οξύ</a:t>
            </a:r>
            <a:endParaRPr lang="en-US" dirty="0"/>
          </a:p>
          <a:p>
            <a:pPr lvl="1"/>
            <a:r>
              <a:rPr lang="el-GR" dirty="0"/>
              <a:t>Αντιόξινα.</a:t>
            </a:r>
            <a:endParaRPr lang="en-US" dirty="0"/>
          </a:p>
          <a:p>
            <a:pPr marL="457200" lvl="0" indent="-457200">
              <a:buFont typeface="+mj-lt"/>
              <a:buAutoNum type="arabicPeriod" startAt="4"/>
            </a:pPr>
            <a:r>
              <a:rPr lang="el-GR" b="1" dirty="0" smtClean="0"/>
              <a:t>Αντικαταθλιπτικά </a:t>
            </a:r>
            <a:r>
              <a:rPr lang="el-GR" b="1" dirty="0"/>
              <a:t>και αντιχολινεργικά.</a:t>
            </a:r>
            <a:endParaRPr lang="en-US" dirty="0"/>
          </a:p>
          <a:p>
            <a:pPr marL="457200" lvl="0" indent="-457200">
              <a:buFont typeface="+mj-lt"/>
              <a:buAutoNum type="arabicPeriod" startAt="4"/>
            </a:pPr>
            <a:r>
              <a:rPr lang="el-GR" b="1" dirty="0" smtClean="0"/>
              <a:t>Εκρίζωση </a:t>
            </a:r>
            <a:r>
              <a:rPr lang="el-GR" b="1" dirty="0"/>
              <a:t>του ελικοβακτηριδίου του πυλωρού</a:t>
            </a:r>
            <a:endParaRPr lang="en-US" dirty="0"/>
          </a:p>
          <a:p>
            <a:pPr lvl="1"/>
            <a:r>
              <a:rPr lang="el-GR" dirty="0"/>
              <a:t>Αντιβιοτικά όπως αμοξικιλλίνη, κλαριθρομυκίνη, μετρονιδαζόλη.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733902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Νεοπλάσματα στομάχου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Οι καλοήθεις νεοπλασίες του στομάχου, κυρίως πολύποδες ή λειομυώματα, είναι γενικά σπάνιοι όγκοι. </a:t>
            </a:r>
            <a:endParaRPr lang="el-GR" dirty="0" smtClean="0"/>
          </a:p>
          <a:p>
            <a:r>
              <a:rPr lang="el-GR" dirty="0" smtClean="0"/>
              <a:t>Ο </a:t>
            </a:r>
            <a:r>
              <a:rPr lang="el-GR" dirty="0"/>
              <a:t>καρκίνος είναι η συχνότερη κακοήθεια του στομάχου, ενώ το λέμφωμα δεν υπερβαίνει το 2% των πρωτοπαθών κακοηθών νεοπλασμάτων του στομάχου.</a:t>
            </a:r>
            <a:endParaRPr lang="en-US" dirty="0"/>
          </a:p>
          <a:p>
            <a:r>
              <a:rPr lang="el-GR" dirty="0"/>
              <a:t>Ο καρκίνος του στομάχου, στα αρχικά του στάδια δεν εμφανίζει καθόλου συμπτώματα ή απλώς προκαλεί δυσπεπτικά ενοχλήματα. Ο πόνος, το αίσθημα πληρότητας, η απώλεια βάρους και η αιμορραγία εμφανίζονται συνήθως σε προχωρημένες καταστάσεις.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978510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Νεοπλάσματα στομάχου </a:t>
            </a:r>
            <a:r>
              <a:rPr lang="el-GR" sz="3000" b="0" dirty="0" smtClean="0">
                <a:solidFill>
                  <a:srgbClr val="1F497D"/>
                </a:solidFill>
              </a:rPr>
              <a:t>2/2</a:t>
            </a:r>
            <a:endParaRPr lang="en-US" dirty="0"/>
          </a:p>
        </p:txBody>
      </p:sp>
      <p:sp>
        <p:nvSpPr>
          <p:cNvPr id="3" name="Θέση περιεχομένου 2"/>
          <p:cNvSpPr>
            <a:spLocks noGrp="1"/>
          </p:cNvSpPr>
          <p:nvPr>
            <p:ph idx="1"/>
          </p:nvPr>
        </p:nvSpPr>
        <p:spPr/>
        <p:txBody>
          <a:bodyPr>
            <a:normAutofit/>
          </a:bodyPr>
          <a:lstStyle/>
          <a:p>
            <a:r>
              <a:rPr lang="el-GR" dirty="0"/>
              <a:t>Η γαστροσκόπηση και οι βιοψίες, οι ακτινολογικές εξετάσεις και η αξονική τομογραφία είναι χρήσιμες εξετάσεις για την διάγνωση και προεγχειρητική σταδιοποίηση της νόσου. </a:t>
            </a:r>
            <a:endParaRPr lang="el-GR" dirty="0" smtClean="0"/>
          </a:p>
          <a:p>
            <a:r>
              <a:rPr lang="el-GR" dirty="0" smtClean="0"/>
              <a:t>Η </a:t>
            </a:r>
            <a:r>
              <a:rPr lang="el-GR" dirty="0"/>
              <a:t>αντιμετώπιση του καρκίνου του στομάχου είναι κατ’ εξοχήν χειρουργική, με διάφορες τεχνικές γαστρεκτομής ανάλογα με την εντόπιση και το στάδιο της νόσου. Μετεγχειρητικά, οι ασθενείς αυτοί συνήθως υποβάλλονται και σε χημειοθεραπεία ή άλλου είδους θεραπείες. Παρ’ όλα αυτά η χειρουργική εξακολουθεί να είναι η μόνη δυνητικά ικανή μέθοδος θεραπείας του γαστρικού καρκίνου.</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951349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Φλεγμονώδεις νόσοι του εντέρου </a:t>
            </a:r>
            <a:endParaRPr lang="en-US" dirty="0"/>
          </a:p>
        </p:txBody>
      </p:sp>
      <p:sp>
        <p:nvSpPr>
          <p:cNvPr id="3" name="Θέση περιεχομένου 2"/>
          <p:cNvSpPr>
            <a:spLocks noGrp="1"/>
          </p:cNvSpPr>
          <p:nvPr>
            <p:ph idx="1"/>
          </p:nvPr>
        </p:nvSpPr>
        <p:spPr/>
        <p:txBody>
          <a:bodyPr>
            <a:normAutofit/>
          </a:bodyPr>
          <a:lstStyle/>
          <a:p>
            <a:r>
              <a:rPr lang="el-GR" dirty="0"/>
              <a:t>Ο όρος φλεγμονώδης νόσος του εντέρου αναφέρεται σε δυο χρόνιες καταστάσεις του πεπτικού συστήματος, την ελκώδη κολίτιδα και τη νόσο του Crohn.</a:t>
            </a:r>
            <a:r>
              <a:rPr lang="el-GR" b="1" dirty="0"/>
              <a:t> </a:t>
            </a:r>
            <a:endParaRPr lang="el-GR" b="1" dirty="0" smtClean="0"/>
          </a:p>
          <a:p>
            <a:r>
              <a:rPr lang="el-GR" dirty="0" smtClean="0"/>
              <a:t>Η </a:t>
            </a:r>
            <a:r>
              <a:rPr lang="el-GR" dirty="0"/>
              <a:t>αιτιολογία παραμένει άγνωστη, αλλά ενοχοποιούνται γενετικοί και  ανοσολογικοί παράγοντες, καθώς και τροφικές αλλεργίες (ειδικά στο γάλα αγελάδας), ενώ η πορεία της χαρακτηρίζεται από απρόβλεπτες εξάρσεις και υφέσεις. </a:t>
            </a:r>
            <a:endParaRPr lang="el-GR" dirty="0" smtClean="0"/>
          </a:p>
          <a:p>
            <a:r>
              <a:rPr lang="el-GR" dirty="0" smtClean="0"/>
              <a:t>Εκτός </a:t>
            </a:r>
            <a:r>
              <a:rPr lang="el-GR" dirty="0"/>
              <a:t>από τις εκδηλώσεις του πεπτικού, η φλεγμονώδης νόσος του εντέρου παρουσιάζει συχνά και εξωεντερικές εκδηλώσεις και θεωρείται συστηματικό φλεγμονώδες νόσημα.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2463002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tx2"/>
                </a:solidFill>
              </a:rPr>
              <a:t>Νόσος του </a:t>
            </a:r>
            <a:r>
              <a:rPr lang="en-US" b="1" dirty="0" smtClean="0">
                <a:solidFill>
                  <a:schemeClr val="tx2"/>
                </a:solidFill>
              </a:rPr>
              <a:t>Crohn</a:t>
            </a:r>
            <a:r>
              <a:rPr lang="el-GR" b="1" dirty="0" smtClean="0">
                <a:solidFill>
                  <a:schemeClr val="tx2"/>
                </a:solidFill>
              </a:rPr>
              <a:t> </a:t>
            </a:r>
            <a:r>
              <a:rPr lang="el-GR" sz="3000" b="0" dirty="0" smtClean="0">
                <a:solidFill>
                  <a:schemeClr val="tx2"/>
                </a:solidFill>
              </a:rPr>
              <a:t>1/12</a:t>
            </a:r>
            <a:endParaRPr lang="en-US" sz="3000" b="0" dirty="0">
              <a:solidFill>
                <a:schemeClr val="tx2"/>
              </a:solidFill>
            </a:endParaRPr>
          </a:p>
        </p:txBody>
      </p:sp>
      <p:sp>
        <p:nvSpPr>
          <p:cNvPr id="3" name="Θέση περιεχομένου 2"/>
          <p:cNvSpPr>
            <a:spLocks noGrp="1"/>
          </p:cNvSpPr>
          <p:nvPr>
            <p:ph idx="1"/>
          </p:nvPr>
        </p:nvSpPr>
        <p:spPr/>
        <p:txBody>
          <a:bodyPr>
            <a:normAutofit lnSpcReduction="10000"/>
          </a:bodyPr>
          <a:lstStyle/>
          <a:p>
            <a:r>
              <a:rPr lang="el-GR" dirty="0"/>
              <a:t>Η νόσος του Crohn προσβάλλει οποιοδήποτε τμήμα του πεπτικού σωλήνα από το στόμα μέχρι τον πρωκτό. </a:t>
            </a:r>
            <a:endParaRPr lang="el-GR" dirty="0" smtClean="0"/>
          </a:p>
          <a:p>
            <a:r>
              <a:rPr lang="el-GR" dirty="0" smtClean="0"/>
              <a:t>Οι </a:t>
            </a:r>
            <a:r>
              <a:rPr lang="el-GR" dirty="0"/>
              <a:t>φλεγμονώδεις αλλοιώσεις που παρατηρούνται είναι διατοιχωματικές (σε όλο το πάχος του εντερικού τοιχώματος), και τμηματικές, καθώς υπάρχουν φυσιολογικά τμήματα εντέρου μεταξύ των προσβεβλημένων. Χαρακτηρίζεται από δημιουργία κοκκιωμάτων, πάχυνση του τοιχώματος του εντέρου και στένωση του αυλού, με κίνδυνο εντερικής απόφραξης. Η συνήθης εντόπιση της νόσου είναι στον τελικό ειλεό. </a:t>
            </a:r>
            <a:endParaRPr lang="en-US" dirty="0"/>
          </a:p>
          <a:p>
            <a:r>
              <a:rPr lang="el-GR" dirty="0"/>
              <a:t>Η αιτιολογία είναι άγνωστη. Θεωρείται ότι πιθανόν να υπάρχει γενετική προδιάθεση, η οποία οδηγεί σε μια μη ελεγχόμενη ανοσολογική αντίδραση του εντέρου, έναντι κάποιων περιβαλλοντικών διαιτητικών ή μικροβιακών παραγόντων.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4176022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2/12</a:t>
            </a:r>
            <a:endParaRPr lang="en-US" dirty="0"/>
          </a:p>
        </p:txBody>
      </p:sp>
      <p:sp>
        <p:nvSpPr>
          <p:cNvPr id="3" name="Θέση περιεχομένου 2"/>
          <p:cNvSpPr>
            <a:spLocks noGrp="1"/>
          </p:cNvSpPr>
          <p:nvPr>
            <p:ph idx="1"/>
          </p:nvPr>
        </p:nvSpPr>
        <p:spPr/>
        <p:txBody>
          <a:bodyPr>
            <a:noAutofit/>
          </a:bodyPr>
          <a:lstStyle/>
          <a:p>
            <a:r>
              <a:rPr lang="el-GR" dirty="0"/>
              <a:t>Η φλεγμονή του εντέρου ξεκινάει από το βλεννογόνο με άθροιση φλεγμονωδών κυττάρων, δημιουργία ελκών και ανάπτυξη κοκκιωματώδους ιστού. </a:t>
            </a:r>
            <a:endParaRPr lang="el-GR" dirty="0" smtClean="0"/>
          </a:p>
          <a:p>
            <a:r>
              <a:rPr lang="el-GR" dirty="0" smtClean="0"/>
              <a:t>Από </a:t>
            </a:r>
            <a:r>
              <a:rPr lang="el-GR" dirty="0"/>
              <a:t>το βλεννογόνο η φλεγμονή επεκτείνεται σε όλο το τοίχωμα του εντέρου, με αποτέλεσμα πάχυνση του τοιχώματος, ίνωση και δημιουργία στενώσεων. Χαρακτηριστική είναι η εικόνα κατά την ενδοσκόπηση του εντέρου, η οποία δείχνει υγιείς περιοχές με σαφή όρια ανάμεσα στις πάσχουσες (εικόνα «πλακόστρωτου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719634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3/12</a:t>
            </a:r>
            <a:endParaRPr lang="en-US" dirty="0"/>
          </a:p>
        </p:txBody>
      </p:sp>
      <p:sp>
        <p:nvSpPr>
          <p:cNvPr id="3" name="Θέση περιεχομένου 2"/>
          <p:cNvSpPr>
            <a:spLocks noGrp="1"/>
          </p:cNvSpPr>
          <p:nvPr>
            <p:ph idx="1"/>
          </p:nvPr>
        </p:nvSpPr>
        <p:spPr/>
        <p:txBody>
          <a:bodyPr>
            <a:noAutofit/>
          </a:bodyPr>
          <a:lstStyle/>
          <a:p>
            <a:r>
              <a:rPr lang="el-GR" dirty="0" smtClean="0"/>
              <a:t>Η </a:t>
            </a:r>
            <a:r>
              <a:rPr lang="el-GR" dirty="0"/>
              <a:t>συχνότητα με την οποία προσβάλλονται τα διάφορα τμήματα του εντέρου είναι</a:t>
            </a:r>
            <a:r>
              <a:rPr lang="el-GR" dirty="0" smtClean="0"/>
              <a:t>:</a:t>
            </a:r>
          </a:p>
          <a:p>
            <a:pPr lvl="1"/>
            <a:r>
              <a:rPr lang="el-GR" dirty="0" smtClean="0"/>
              <a:t>Στο </a:t>
            </a:r>
            <a:r>
              <a:rPr lang="el-GR" dirty="0"/>
              <a:t>35% προσβάλλεται ο ειλεός (</a:t>
            </a:r>
            <a:r>
              <a:rPr lang="el-GR" dirty="0" smtClean="0"/>
              <a:t>ειλεΐτιδα),</a:t>
            </a:r>
            <a:endParaRPr lang="el-GR" dirty="0"/>
          </a:p>
          <a:p>
            <a:pPr lvl="1"/>
            <a:r>
              <a:rPr lang="el-GR" dirty="0" smtClean="0"/>
              <a:t>Στις </a:t>
            </a:r>
            <a:r>
              <a:rPr lang="el-GR" dirty="0"/>
              <a:t>45% ο ειλεός και το κόλο (παχύ έντερο) και πιο συχνά το δεξιό κόλο, οπότε έχουμε ειλεοκολίτιδα </a:t>
            </a:r>
            <a:r>
              <a:rPr lang="el-GR" dirty="0" smtClean="0"/>
              <a:t>και</a:t>
            </a:r>
            <a:endParaRPr lang="el-GR" dirty="0"/>
          </a:p>
          <a:p>
            <a:pPr lvl="1"/>
            <a:r>
              <a:rPr lang="el-GR" dirty="0" smtClean="0"/>
              <a:t>Στο </a:t>
            </a:r>
            <a:r>
              <a:rPr lang="el-GR" dirty="0"/>
              <a:t>20% προσβάλλεται μόνο το κόλο (κολίτιδα).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2875382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4/12</a:t>
            </a:r>
            <a:endParaRPr lang="en-US" dirty="0"/>
          </a:p>
        </p:txBody>
      </p:sp>
      <p:sp>
        <p:nvSpPr>
          <p:cNvPr id="3" name="Θέση περιεχομένου 2"/>
          <p:cNvSpPr>
            <a:spLocks noGrp="1"/>
          </p:cNvSpPr>
          <p:nvPr>
            <p:ph idx="1"/>
          </p:nvPr>
        </p:nvSpPr>
        <p:spPr/>
        <p:txBody>
          <a:bodyPr>
            <a:noAutofit/>
          </a:bodyPr>
          <a:lstStyle/>
          <a:p>
            <a:r>
              <a:rPr lang="el-GR" dirty="0"/>
              <a:t>Περιστασιακά μπορεί να προσβληθεί το λεπτό έντερο και σπάνια το στομάχι, το δωδεκαδάκτυλο ή ο οισοφάγος. </a:t>
            </a:r>
            <a:endParaRPr lang="el-GR" dirty="0" smtClean="0"/>
          </a:p>
          <a:p>
            <a:r>
              <a:rPr lang="el-GR" dirty="0" smtClean="0"/>
              <a:t>Η </a:t>
            </a:r>
            <a:r>
              <a:rPr lang="el-GR" dirty="0"/>
              <a:t>περιοχή γύρω από τον πρωκτό προσβάλλεται στο 1/3-1/4 των περιπτώσεων. </a:t>
            </a:r>
            <a:endParaRPr lang="el-GR" dirty="0" smtClean="0"/>
          </a:p>
          <a:p>
            <a:r>
              <a:rPr lang="el-GR" dirty="0" smtClean="0"/>
              <a:t>Η </a:t>
            </a:r>
            <a:r>
              <a:rPr lang="el-GR" dirty="0"/>
              <a:t>νόσος του Crohn θεωρείται προδιαθεσικός παράγοντας ανάπτυξης καρκίνου του παχέος εντέρου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249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5/12</a:t>
            </a:r>
            <a:endParaRPr lang="en-US" dirty="0"/>
          </a:p>
        </p:txBody>
      </p:sp>
      <p:sp>
        <p:nvSpPr>
          <p:cNvPr id="3" name="Θέση περιεχομένου 2"/>
          <p:cNvSpPr>
            <a:spLocks noGrp="1"/>
          </p:cNvSpPr>
          <p:nvPr>
            <p:ph idx="1"/>
          </p:nvPr>
        </p:nvSpPr>
        <p:spPr/>
        <p:txBody>
          <a:bodyPr>
            <a:noAutofit/>
          </a:bodyPr>
          <a:lstStyle/>
          <a:p>
            <a:r>
              <a:rPr lang="el-GR" b="1" dirty="0" smtClean="0"/>
              <a:t>Κλινική εικόνα, </a:t>
            </a:r>
            <a:r>
              <a:rPr lang="el-GR" dirty="0"/>
              <a:t>π</a:t>
            </a:r>
            <a:r>
              <a:rPr lang="el-GR" dirty="0" smtClean="0"/>
              <a:t>αρατηρούνται</a:t>
            </a:r>
            <a:r>
              <a:rPr lang="el-GR" dirty="0"/>
              <a:t>: </a:t>
            </a:r>
            <a:endParaRPr lang="el-GR" dirty="0" smtClean="0"/>
          </a:p>
          <a:p>
            <a:pPr lvl="1"/>
            <a:r>
              <a:rPr lang="el-GR" dirty="0" smtClean="0"/>
              <a:t>Εντερικές </a:t>
            </a:r>
            <a:r>
              <a:rPr lang="el-GR" dirty="0"/>
              <a:t>εκδηλώσεις (κοιλιακό άλγος, χρόνια διάρροια, ναυτία-έμετος, δερματικές πτυχές, συρίγγια και αποστήματα περινέου, άφθες</a:t>
            </a:r>
            <a:r>
              <a:rPr lang="el-GR" dirty="0" smtClean="0"/>
              <a:t>).</a:t>
            </a:r>
          </a:p>
          <a:p>
            <a:pPr lvl="1"/>
            <a:r>
              <a:rPr lang="el-GR" dirty="0" smtClean="0"/>
              <a:t>Συστηματικές </a:t>
            </a:r>
            <a:r>
              <a:rPr lang="el-GR" dirty="0"/>
              <a:t>εκδηλώσεις (πυρετός, κακουχία, εύκολη κόπωση, στασιμότητα ή και απώλεια βάρους, καθυστέρηση σωματικής αύξησης/ οστικής ηλικίας/ εφηβείας, αναιμία) και γ) εξωεντερικές εκδηλώσεις (αρθρίτιδα, ιριδοκυκλίτιδα, δερματίτιδα, ηπατίτιδα και χολαγγειίτιδα). </a:t>
            </a:r>
            <a:endParaRPr lang="el-GR" dirty="0" smtClean="0"/>
          </a:p>
          <a:p>
            <a:r>
              <a:rPr lang="el-GR" dirty="0" smtClean="0"/>
              <a:t>Η </a:t>
            </a:r>
            <a:r>
              <a:rPr lang="el-GR" dirty="0"/>
              <a:t>νόσος εξελίσσεται χρονίως με υφέσεις και εξάρσεις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20273508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6/12</a:t>
            </a:r>
            <a:endParaRPr lang="en-US"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a:pPr>
            <a:r>
              <a:rPr lang="el-GR" b="1" dirty="0" smtClean="0"/>
              <a:t>Χρόνια </a:t>
            </a:r>
            <a:r>
              <a:rPr lang="el-GR" b="1" dirty="0"/>
              <a:t>φλεγμονώδης </a:t>
            </a:r>
            <a:r>
              <a:rPr lang="el-GR" b="1" dirty="0" smtClean="0"/>
              <a:t>νόσος: </a:t>
            </a:r>
            <a:r>
              <a:rPr lang="el-GR" dirty="0"/>
              <a:t>Είναι η πιο κοινή μορφή και εμφανίζεται συνήθως σε ασθενείς με ειλεΐτιδα, η ειλεοκολίτιδα. Οι ασθενείς παρουσιάζουν χαμηλό πυρετό, αδιαθεσία, απώλεια βάρους, διάρροια. Η διάρροια αυτή είναι διαλείπουσα, υποτροπιάζει και συνήθως δεν είναι αιματηρή. Συνυπάρχει πόνος στο δεξιό κατώτερο πλάγιο της κοιλιάς που μπορεί να μιμείται οξεία χειρουργική κοιλία ή οξεία σκωληκοειδίτιδα. Μπορεί να εμφανιστεί εικόνα δυσαπορρόφησης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88183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6/8</a:t>
            </a:r>
            <a:endParaRPr lang="en-US" dirty="0"/>
          </a:p>
        </p:txBody>
      </p:sp>
      <p:sp>
        <p:nvSpPr>
          <p:cNvPr id="3" name="Θέση περιεχομένου 2"/>
          <p:cNvSpPr>
            <a:spLocks noGrp="1"/>
          </p:cNvSpPr>
          <p:nvPr>
            <p:ph idx="1"/>
          </p:nvPr>
        </p:nvSpPr>
        <p:spPr/>
        <p:txBody>
          <a:bodyPr>
            <a:normAutofit/>
          </a:bodyPr>
          <a:lstStyle/>
          <a:p>
            <a:r>
              <a:rPr lang="el-GR" b="1" dirty="0" smtClean="0"/>
              <a:t>Κατασκευή </a:t>
            </a:r>
            <a:r>
              <a:rPr lang="el-GR" b="1" dirty="0"/>
              <a:t>των δοντιών </a:t>
            </a:r>
            <a:endParaRPr lang="el-GR" b="1" dirty="0" smtClean="0"/>
          </a:p>
          <a:p>
            <a:pPr marL="355600" indent="0">
              <a:buNone/>
            </a:pPr>
            <a:r>
              <a:rPr lang="el-GR" dirty="0" smtClean="0"/>
              <a:t>Αποτελούνται </a:t>
            </a:r>
            <a:r>
              <a:rPr lang="el-GR" dirty="0"/>
              <a:t>από την</a:t>
            </a:r>
            <a:r>
              <a:rPr lang="el-GR" b="1" dirty="0"/>
              <a:t> </a:t>
            </a:r>
            <a:r>
              <a:rPr lang="el-GR" dirty="0" smtClean="0"/>
              <a:t>μύλη: </a:t>
            </a:r>
            <a:r>
              <a:rPr lang="el-GR" dirty="0"/>
              <a:t>το τμήμα του δοντιού που φαίνεται μέσα στο στόμα (κλινική μύλη</a:t>
            </a:r>
            <a:r>
              <a:rPr lang="el-GR" dirty="0" smtClean="0"/>
              <a:t>).</a:t>
            </a:r>
          </a:p>
          <a:p>
            <a:pPr marL="355600" indent="0">
              <a:buNone/>
            </a:pPr>
            <a:r>
              <a:rPr lang="el-GR" dirty="0" smtClean="0"/>
              <a:t>Την ρίζα: </a:t>
            </a:r>
            <a:r>
              <a:rPr lang="el-GR" dirty="0"/>
              <a:t>το τμήμα που βρίσκεται μέσα στα ούλα και στο οστό. Στο κέντρο του δοντιού βρίσκονται αγγεία και νεύρα (πολφός του δοντιού</a:t>
            </a:r>
            <a:r>
              <a:rPr lang="el-GR" dirty="0" smtClean="0"/>
              <a:t>).</a:t>
            </a:r>
          </a:p>
          <a:p>
            <a:pPr marL="355600" indent="0">
              <a:buNone/>
            </a:pPr>
            <a:r>
              <a:rPr lang="el-GR" dirty="0" smtClean="0"/>
              <a:t>Εξωτερικά </a:t>
            </a:r>
            <a:r>
              <a:rPr lang="el-GR" dirty="0"/>
              <a:t>του πολφού βρίσκεται η οδοντίνη. Η οδοντίνη στη περιοχή της (ανατομικής) μύλης καλύπτεται από αδαμαντίνη (η σκληρότερη ουσία του ανθρώπινου σώματος) και στη περιοχή της ρίζας από </a:t>
            </a:r>
            <a:r>
              <a:rPr lang="el-GR" dirty="0" smtClean="0"/>
              <a:t>οστεΐνη.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1435348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7/12</a:t>
            </a:r>
            <a:endParaRPr lang="en-US"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2"/>
            </a:pPr>
            <a:r>
              <a:rPr lang="el-GR" b="1" dirty="0" smtClean="0"/>
              <a:t>Εντερική </a:t>
            </a:r>
            <a:r>
              <a:rPr lang="el-GR" b="1" dirty="0"/>
              <a:t>απόφραξη</a:t>
            </a:r>
            <a:r>
              <a:rPr lang="el-GR" dirty="0"/>
              <a:t> λόγω στένωσης του αυλού του εντέρου, σαν αποτέλεσμα της φλεγμονής, που εκδηλώνεται με κοιλιακό πόνο και αίσθημα κοιλιακής διάτασης.</a:t>
            </a:r>
            <a:endParaRPr lang="en-US" dirty="0"/>
          </a:p>
          <a:p>
            <a:pPr marL="457200" indent="-457200">
              <a:buFont typeface="+mj-lt"/>
              <a:buAutoNum type="arabicPeriod" startAt="2"/>
            </a:pPr>
            <a:r>
              <a:rPr lang="el-GR" b="1" dirty="0" smtClean="0"/>
              <a:t>Δημιουργία συριγγίων.</a:t>
            </a:r>
            <a:r>
              <a:rPr lang="el-GR" dirty="0" smtClean="0"/>
              <a:t> Λόγω </a:t>
            </a:r>
            <a:r>
              <a:rPr lang="el-GR" dirty="0"/>
              <a:t>της φλεγμονής, δημιουργούνται συρίγγια του εντέρου με τα γύρω όργανα (ουροδόχος κύστη, μεσεντέριο, οπισθοπεριτοναϊκός χώρος, δέρμα). Κατόπιν, τα όργανα με τα οποία δημιουργούνται τα συρίγγια φλεγμαίνουν και δημιουργούνται αποστήματα</a:t>
            </a:r>
            <a:r>
              <a:rPr lang="el-GR" dirty="0" smtClean="0"/>
              <a:t>.</a:t>
            </a:r>
          </a:p>
          <a:p>
            <a:pPr marL="457200" indent="-457200">
              <a:buFont typeface="+mj-lt"/>
              <a:buAutoNum type="arabicPeriod" startAt="2"/>
            </a:pPr>
            <a:r>
              <a:rPr lang="el-GR" b="1" dirty="0" smtClean="0"/>
              <a:t>Περιπρωκτικές εκδηλώσεις.</a:t>
            </a:r>
            <a:r>
              <a:rPr lang="el-GR" dirty="0" smtClean="0"/>
              <a:t> </a:t>
            </a:r>
            <a:r>
              <a:rPr lang="el-GR" dirty="0"/>
              <a:t>Το 1/3 των ασθενών παραπονείται για ενοχλήσεις και πόνο στην περιοχή του πρωκτού, λόγω δημιουργίας ραγάδων, περιπρωκτικών συριγγίων και αποστημάτων.</a:t>
            </a:r>
            <a:endParaRPr lang="en-US" dirty="0"/>
          </a:p>
          <a:p>
            <a:pPr marL="457200" indent="-457200">
              <a:buFont typeface="+mj-lt"/>
              <a:buAutoNum type="arabicPeriod" startAt="2"/>
            </a:pP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190083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a:solidFill>
                  <a:srgbClr val="1F497D"/>
                </a:solidFill>
              </a:rPr>
              <a:t>8</a:t>
            </a:r>
            <a:r>
              <a:rPr lang="el-GR" sz="3000" b="0" dirty="0" smtClean="0">
                <a:solidFill>
                  <a:srgbClr val="1F497D"/>
                </a:solidFill>
              </a:rPr>
              <a:t>/12</a:t>
            </a:r>
            <a:endParaRPr lang="en-US" dirty="0"/>
          </a:p>
        </p:txBody>
      </p:sp>
      <p:sp>
        <p:nvSpPr>
          <p:cNvPr id="3" name="Θέση περιεχομένου 2"/>
          <p:cNvSpPr>
            <a:spLocks noGrp="1"/>
          </p:cNvSpPr>
          <p:nvPr>
            <p:ph idx="1"/>
          </p:nvPr>
        </p:nvSpPr>
        <p:spPr>
          <a:xfrm>
            <a:off x="457200" y="1196752"/>
            <a:ext cx="8579296" cy="5544616"/>
          </a:xfrm>
        </p:spPr>
        <p:txBody>
          <a:bodyPr>
            <a:normAutofit/>
          </a:bodyPr>
          <a:lstStyle/>
          <a:p>
            <a:pPr marL="457200" indent="-457200">
              <a:lnSpc>
                <a:spcPct val="115000"/>
              </a:lnSpc>
              <a:spcBef>
                <a:spcPts val="900"/>
              </a:spcBef>
              <a:buFont typeface="+mj-lt"/>
              <a:buAutoNum type="arabicPeriod" startAt="5"/>
            </a:pPr>
            <a:r>
              <a:rPr lang="el-GR" b="1" dirty="0" smtClean="0"/>
              <a:t>Εξωεντερικές εκδηλώσεις.</a:t>
            </a:r>
            <a:r>
              <a:rPr lang="el-GR" dirty="0" smtClean="0"/>
              <a:t> </a:t>
            </a:r>
            <a:r>
              <a:rPr lang="el-GR" dirty="0"/>
              <a:t>Μερικές από τις εκδηλώσεις αυτές, μπορεί να εμφανιστούν και στην ελκώδη κολίτιδα και αφορούν άλλα όργανα εκτός του </a:t>
            </a:r>
            <a:r>
              <a:rPr lang="el-GR" dirty="0" smtClean="0"/>
              <a:t>εντέρου.</a:t>
            </a:r>
            <a:endParaRPr lang="el-GR" dirty="0"/>
          </a:p>
          <a:p>
            <a:pPr marL="857250" lvl="1" indent="-457200">
              <a:lnSpc>
                <a:spcPct val="115000"/>
              </a:lnSpc>
              <a:spcBef>
                <a:spcPts val="600"/>
              </a:spcBef>
            </a:pPr>
            <a:r>
              <a:rPr lang="el-GR" dirty="0" smtClean="0"/>
              <a:t>Αρθρίτιδα</a:t>
            </a:r>
            <a:r>
              <a:rPr lang="el-GR" dirty="0"/>
              <a:t> των περιφερικών αρθρώσεων (άνω κάτω άκρων) ή τύπου αγκυλοποιητικής </a:t>
            </a:r>
            <a:r>
              <a:rPr lang="el-GR" dirty="0" smtClean="0"/>
              <a:t>σπονδυλίτιδας.</a:t>
            </a:r>
            <a:endParaRPr lang="el-GR" dirty="0"/>
          </a:p>
          <a:p>
            <a:pPr marL="857250" lvl="1" indent="-457200">
              <a:lnSpc>
                <a:spcPct val="115000"/>
              </a:lnSpc>
              <a:spcBef>
                <a:spcPts val="600"/>
              </a:spcBef>
            </a:pPr>
            <a:r>
              <a:rPr lang="el-GR" dirty="0" smtClean="0"/>
              <a:t>Φλεγμονή </a:t>
            </a:r>
            <a:r>
              <a:rPr lang="el-GR" dirty="0"/>
              <a:t>του σκληρού χιτώνα του ματιού (</a:t>
            </a:r>
            <a:r>
              <a:rPr lang="el-GR" dirty="0" smtClean="0"/>
              <a:t>επισκληρίτιδα).</a:t>
            </a:r>
            <a:endParaRPr lang="el-GR" dirty="0"/>
          </a:p>
          <a:p>
            <a:pPr marL="857250" lvl="1" indent="-457200">
              <a:lnSpc>
                <a:spcPct val="115000"/>
              </a:lnSpc>
              <a:spcBef>
                <a:spcPts val="600"/>
              </a:spcBef>
            </a:pPr>
            <a:r>
              <a:rPr lang="el-GR" dirty="0" smtClean="0"/>
              <a:t>Στοματίτιδα </a:t>
            </a:r>
            <a:r>
              <a:rPr lang="el-GR" dirty="0"/>
              <a:t>με </a:t>
            </a:r>
            <a:r>
              <a:rPr lang="el-GR" dirty="0" smtClean="0"/>
              <a:t>άφθες.</a:t>
            </a:r>
            <a:endParaRPr lang="el-GR" dirty="0"/>
          </a:p>
          <a:p>
            <a:pPr marL="857250" lvl="1" indent="-457200">
              <a:lnSpc>
                <a:spcPct val="115000"/>
              </a:lnSpc>
              <a:spcBef>
                <a:spcPts val="600"/>
              </a:spcBef>
            </a:pPr>
            <a:r>
              <a:rPr lang="el-GR" dirty="0" smtClean="0"/>
              <a:t>Οζώδες </a:t>
            </a:r>
            <a:r>
              <a:rPr lang="el-GR" dirty="0"/>
              <a:t>ερύθημα, γαγγραινώδες πυόδερμα (δερματικές </a:t>
            </a:r>
            <a:r>
              <a:rPr lang="el-GR" dirty="0" smtClean="0"/>
              <a:t>βλάβες).</a:t>
            </a:r>
            <a:endParaRPr lang="el-GR" dirty="0"/>
          </a:p>
          <a:p>
            <a:pPr marL="857250" lvl="1" indent="-457200">
              <a:lnSpc>
                <a:spcPct val="115000"/>
              </a:lnSpc>
              <a:spcBef>
                <a:spcPts val="600"/>
              </a:spcBef>
            </a:pPr>
            <a:r>
              <a:rPr lang="el-GR" dirty="0" smtClean="0"/>
              <a:t>Λιθίαση </a:t>
            </a:r>
            <a:r>
              <a:rPr lang="el-GR" dirty="0"/>
              <a:t>του ουροποιητικού, </a:t>
            </a:r>
            <a:r>
              <a:rPr lang="el-GR" dirty="0" smtClean="0"/>
              <a:t>ουρολοιμώξεις.</a:t>
            </a:r>
            <a:endParaRPr lang="el-GR" dirty="0"/>
          </a:p>
          <a:p>
            <a:pPr marL="857250" lvl="1" indent="-457200">
              <a:lnSpc>
                <a:spcPct val="115000"/>
              </a:lnSpc>
              <a:spcBef>
                <a:spcPts val="600"/>
              </a:spcBef>
            </a:pPr>
            <a:r>
              <a:rPr lang="el-GR" dirty="0" smtClean="0"/>
              <a:t>Χολολιθίαση.</a:t>
            </a:r>
            <a:endParaRPr lang="en-US" dirty="0"/>
          </a:p>
          <a:p>
            <a:pPr>
              <a:lnSpc>
                <a:spcPct val="115000"/>
              </a:lnSpc>
              <a:spcBef>
                <a:spcPts val="900"/>
              </a:spcBef>
              <a:buFont typeface="Wingdings" panose="05000000000000000000" pitchFamily="2" charset="2"/>
              <a:buChar char="ü"/>
            </a:pPr>
            <a:r>
              <a:rPr lang="el-GR" dirty="0"/>
              <a:t>Άρα, η κλινική εικόνα της νόσου του Crohn ποικίλλει και πολλές φορές εκδηλώνεται με τις επιπλοκές της.</a:t>
            </a:r>
            <a:endParaRPr lang="en-US" dirty="0"/>
          </a:p>
          <a:p>
            <a:pPr>
              <a:lnSpc>
                <a:spcPct val="115000"/>
              </a:lnSpc>
              <a:spcBef>
                <a:spcPts val="9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2448820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9/12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dirty="0" smtClean="0"/>
              <a:t>Οι </a:t>
            </a:r>
            <a:r>
              <a:rPr lang="el-GR" b="1" dirty="0"/>
              <a:t>επιπλοκές </a:t>
            </a:r>
            <a:r>
              <a:rPr lang="el-GR" dirty="0"/>
              <a:t>της νόσου είναι:</a:t>
            </a:r>
            <a:endParaRPr lang="en-US" dirty="0"/>
          </a:p>
          <a:p>
            <a:pPr marL="857250" lvl="1" indent="-457200">
              <a:buFont typeface="+mj-lt"/>
              <a:buAutoNum type="arabicPeriod"/>
            </a:pPr>
            <a:r>
              <a:rPr lang="el-GR" dirty="0" smtClean="0"/>
              <a:t>Δημιουργία αποστημάτων.</a:t>
            </a:r>
            <a:endParaRPr lang="el-GR" dirty="0"/>
          </a:p>
          <a:p>
            <a:pPr marL="857250" lvl="1" indent="-457200">
              <a:buFont typeface="+mj-lt"/>
              <a:buAutoNum type="arabicPeriod"/>
            </a:pPr>
            <a:r>
              <a:rPr lang="el-GR" dirty="0" smtClean="0"/>
              <a:t>Δημιουργία συριγγίων.</a:t>
            </a:r>
            <a:endParaRPr lang="el-GR" dirty="0"/>
          </a:p>
          <a:p>
            <a:pPr marL="857250" lvl="1" indent="-457200">
              <a:buFont typeface="+mj-lt"/>
              <a:buAutoNum type="arabicPeriod"/>
            </a:pPr>
            <a:r>
              <a:rPr lang="el-GR" dirty="0" smtClean="0"/>
              <a:t>Απόφραξη </a:t>
            </a:r>
            <a:r>
              <a:rPr lang="el-GR" dirty="0"/>
              <a:t>του </a:t>
            </a:r>
            <a:r>
              <a:rPr lang="el-GR" dirty="0" smtClean="0"/>
              <a:t>εντέρου.</a:t>
            </a:r>
            <a:endParaRPr lang="el-GR" dirty="0"/>
          </a:p>
          <a:p>
            <a:pPr marL="857250" lvl="1" indent="-457200">
              <a:buFont typeface="+mj-lt"/>
              <a:buAutoNum type="arabicPeriod"/>
            </a:pPr>
            <a:r>
              <a:rPr lang="el-GR" dirty="0" smtClean="0"/>
              <a:t>Περιπρωκτική νόσος.</a:t>
            </a:r>
            <a:endParaRPr lang="el-GR" dirty="0"/>
          </a:p>
          <a:p>
            <a:pPr marL="857250" lvl="1" indent="-457200">
              <a:buFont typeface="+mj-lt"/>
              <a:buAutoNum type="arabicPeriod"/>
            </a:pPr>
            <a:r>
              <a:rPr lang="el-GR" dirty="0" smtClean="0"/>
              <a:t>Αιμορραγία </a:t>
            </a:r>
            <a:r>
              <a:rPr lang="el-GR" dirty="0"/>
              <a:t>(εντερορραγία), </a:t>
            </a:r>
            <a:r>
              <a:rPr lang="el-GR" dirty="0" smtClean="0"/>
              <a:t>σπάνια.</a:t>
            </a:r>
            <a:endParaRPr lang="el-GR" dirty="0"/>
          </a:p>
          <a:p>
            <a:pPr marL="857250" lvl="1" indent="-457200">
              <a:buFont typeface="+mj-lt"/>
              <a:buAutoNum type="arabicPeriod"/>
            </a:pPr>
            <a:r>
              <a:rPr lang="el-GR" dirty="0" smtClean="0"/>
              <a:t>Δυσαπορόφηση</a:t>
            </a:r>
            <a:r>
              <a:rPr lang="el-GR" dirty="0"/>
              <a:t> θρεπτικών </a:t>
            </a:r>
            <a:r>
              <a:rPr lang="el-GR" dirty="0" smtClean="0"/>
              <a:t>ουσιών.</a:t>
            </a:r>
            <a:endParaRPr lang="el-GR" dirty="0"/>
          </a:p>
          <a:p>
            <a:pPr marL="857250" lvl="1" indent="-457200">
              <a:buFont typeface="+mj-lt"/>
              <a:buAutoNum type="arabicPeriod"/>
            </a:pPr>
            <a:r>
              <a:rPr lang="el-GR" dirty="0" smtClean="0"/>
              <a:t>Ανάπτυξη </a:t>
            </a:r>
            <a:r>
              <a:rPr lang="el-GR" dirty="0"/>
              <a:t>καρκίνου του παχέος </a:t>
            </a:r>
            <a:r>
              <a:rPr lang="el-GR" dirty="0" smtClean="0"/>
              <a:t>εντέρου.</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656840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10/12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b="1" dirty="0" smtClean="0"/>
              <a:t>Διάγνωση</a:t>
            </a:r>
            <a:endParaRPr lang="en-US" b="1" dirty="0"/>
          </a:p>
          <a:p>
            <a:r>
              <a:rPr lang="el-GR" dirty="0" smtClean="0"/>
              <a:t>Ενδοσκοπικός </a:t>
            </a:r>
            <a:r>
              <a:rPr lang="el-GR" dirty="0"/>
              <a:t>έλεγχος: η κολοσκόπηση δίνει χαρακτηριστικές εικόνες όταν προσβάλλεται το παχύ έντερο. Συμπληρώνεται με βιοψία. </a:t>
            </a:r>
            <a:endParaRPr lang="en-US" dirty="0"/>
          </a:p>
          <a:p>
            <a:r>
              <a:rPr lang="el-GR" dirty="0" smtClean="0"/>
              <a:t>Ακτινολογικό </a:t>
            </a:r>
            <a:r>
              <a:rPr lang="el-GR" dirty="0"/>
              <a:t>έλεγχο (βαριούχο γεύμα, διάβαση λεπτού εντέρου ή βαριούχο υποκλυσμό, ανάλογα με την εντόπιση της νόσου)</a:t>
            </a:r>
            <a:endParaRPr lang="en-US" dirty="0"/>
          </a:p>
          <a:p>
            <a:r>
              <a:rPr lang="el-GR" dirty="0"/>
              <a:t>Άλλα εργαστηριακά </a:t>
            </a:r>
            <a:r>
              <a:rPr lang="el-GR" dirty="0" smtClean="0"/>
              <a:t>ευρήματα:</a:t>
            </a:r>
            <a:endParaRPr lang="el-GR" dirty="0"/>
          </a:p>
          <a:p>
            <a:pPr lvl="1"/>
            <a:r>
              <a:rPr lang="el-GR" dirty="0" smtClean="0"/>
              <a:t>Αναιμία</a:t>
            </a:r>
            <a:r>
              <a:rPr lang="el-GR" dirty="0"/>
              <a:t>, αύξηση λευκών </a:t>
            </a:r>
            <a:r>
              <a:rPr lang="el-GR" dirty="0" smtClean="0"/>
              <a:t>αιμοσφαιρίων.</a:t>
            </a:r>
            <a:endParaRPr lang="el-GR" dirty="0"/>
          </a:p>
          <a:p>
            <a:pPr lvl="1"/>
            <a:r>
              <a:rPr lang="el-GR" dirty="0" smtClean="0"/>
              <a:t>Αύξηση </a:t>
            </a:r>
            <a:r>
              <a:rPr lang="el-GR" dirty="0"/>
              <a:t>της ΤΚΕ, </a:t>
            </a:r>
            <a:r>
              <a:rPr lang="el-GR" dirty="0" smtClean="0"/>
              <a:t>CRP.</a:t>
            </a:r>
            <a:endParaRPr lang="el-GR" dirty="0"/>
          </a:p>
          <a:p>
            <a:pPr lvl="1"/>
            <a:r>
              <a:rPr lang="el-GR" dirty="0" smtClean="0"/>
              <a:t>Μείωση </a:t>
            </a:r>
            <a:r>
              <a:rPr lang="el-GR" dirty="0"/>
              <a:t>της </a:t>
            </a:r>
            <a:r>
              <a:rPr lang="el-GR" dirty="0" smtClean="0"/>
              <a:t>αλβουμίνης.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0778470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11/12</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smtClean="0"/>
              <a:t>Αντιμετώπιση</a:t>
            </a:r>
            <a:endParaRPr lang="en-US" b="1" dirty="0"/>
          </a:p>
          <a:p>
            <a:r>
              <a:rPr lang="el-GR" dirty="0"/>
              <a:t>Χρειάζεται </a:t>
            </a:r>
            <a:r>
              <a:rPr lang="el-GR" b="1" dirty="0"/>
              <a:t>δίαιτα</a:t>
            </a:r>
            <a:r>
              <a:rPr lang="el-GR" dirty="0"/>
              <a:t> ισορροπημένη, εξατομικευμένη σε ορισμένες περιπτώσεις, με αποφυγή γαλακτοκομικών. </a:t>
            </a:r>
            <a:endParaRPr lang="el-GR" dirty="0" smtClean="0"/>
          </a:p>
          <a:p>
            <a:r>
              <a:rPr lang="el-GR" dirty="0" smtClean="0"/>
              <a:t>Αν </a:t>
            </a:r>
            <a:r>
              <a:rPr lang="el-GR" dirty="0"/>
              <a:t>υπάρχει προσβολή του παχέος εντέρου, μπορεί να βοηθήσει δίαιτα πλούσια σε φυτικές ίνες. Αν υπάρχουν αποφρακτικά φαινόμενα αντιθέτως, δίαιτα φτωχή σε υπόλειμμα.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031431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Νόσος του </a:t>
            </a:r>
            <a:r>
              <a:rPr lang="en-US" dirty="0">
                <a:solidFill>
                  <a:srgbClr val="1F497D"/>
                </a:solidFill>
              </a:rPr>
              <a:t>Crohn</a:t>
            </a:r>
            <a:r>
              <a:rPr lang="el-GR" dirty="0">
                <a:solidFill>
                  <a:srgbClr val="1F497D"/>
                </a:solidFill>
              </a:rPr>
              <a:t> </a:t>
            </a:r>
            <a:r>
              <a:rPr lang="el-GR" sz="3000" b="0" dirty="0" smtClean="0">
                <a:solidFill>
                  <a:srgbClr val="1F497D"/>
                </a:solidFill>
              </a:rPr>
              <a:t>12/12</a:t>
            </a:r>
            <a:endParaRPr lang="en-US" dirty="0"/>
          </a:p>
        </p:txBody>
      </p:sp>
      <p:sp>
        <p:nvSpPr>
          <p:cNvPr id="3" name="Θέση περιεχομένου 2"/>
          <p:cNvSpPr>
            <a:spLocks noGrp="1"/>
          </p:cNvSpPr>
          <p:nvPr>
            <p:ph idx="1"/>
          </p:nvPr>
        </p:nvSpPr>
        <p:spPr>
          <a:xfrm>
            <a:off x="539552" y="1196752"/>
            <a:ext cx="8280920" cy="5472608"/>
          </a:xfrm>
        </p:spPr>
        <p:txBody>
          <a:bodyPr>
            <a:normAutofit/>
          </a:bodyPr>
          <a:lstStyle/>
          <a:p>
            <a:pPr marL="0" indent="0">
              <a:buNone/>
            </a:pPr>
            <a:r>
              <a:rPr lang="el-GR" b="1" dirty="0"/>
              <a:t>Αντιδιαρροϊκά ή σπασμολυτικά φάρμακα.</a:t>
            </a:r>
            <a:endParaRPr lang="en-US" dirty="0"/>
          </a:p>
          <a:p>
            <a:r>
              <a:rPr lang="el-GR" dirty="0"/>
              <a:t>Ειδική αντιφλεγμονώδης </a:t>
            </a:r>
            <a:r>
              <a:rPr lang="el-GR" dirty="0" smtClean="0"/>
              <a:t>θεραπεία.</a:t>
            </a:r>
            <a:endParaRPr lang="el-GR" dirty="0"/>
          </a:p>
          <a:p>
            <a:r>
              <a:rPr lang="el-GR" dirty="0" smtClean="0"/>
              <a:t>Σουλφασαλαζίνη.</a:t>
            </a:r>
            <a:endParaRPr lang="el-GR" dirty="0"/>
          </a:p>
          <a:p>
            <a:r>
              <a:rPr lang="el-GR" dirty="0" smtClean="0"/>
              <a:t>5-αμινο-σαλικυλικό </a:t>
            </a:r>
            <a:r>
              <a:rPr lang="el-GR" dirty="0"/>
              <a:t>οξύ (</a:t>
            </a:r>
            <a:r>
              <a:rPr lang="el-GR" dirty="0" smtClean="0"/>
              <a:t>μεσαλαμίνη).</a:t>
            </a:r>
            <a:endParaRPr lang="el-GR" dirty="0"/>
          </a:p>
          <a:p>
            <a:r>
              <a:rPr lang="el-GR" dirty="0" smtClean="0"/>
              <a:t>Κορτικοειδή.</a:t>
            </a:r>
            <a:endParaRPr lang="el-GR" dirty="0"/>
          </a:p>
          <a:p>
            <a:r>
              <a:rPr lang="el-GR" dirty="0" smtClean="0"/>
              <a:t>Ανοσοκατασταλτικά </a:t>
            </a:r>
            <a:r>
              <a:rPr lang="el-GR" dirty="0"/>
              <a:t>(μερκαπτοπουρίνη, αζαθειοπρίνη, κυκλοσπορίνη</a:t>
            </a:r>
            <a:r>
              <a:rPr lang="el-GR" dirty="0" smtClean="0"/>
              <a:t>).</a:t>
            </a:r>
            <a:endParaRPr lang="en-US" dirty="0"/>
          </a:p>
          <a:p>
            <a:pPr marL="0" indent="0">
              <a:buNone/>
            </a:pPr>
            <a:r>
              <a:rPr lang="el-GR" b="1" dirty="0"/>
              <a:t>Χειρουργική </a:t>
            </a:r>
            <a:r>
              <a:rPr lang="el-GR" b="1" dirty="0" smtClean="0"/>
              <a:t>θεραπεία</a:t>
            </a:r>
            <a:endParaRPr lang="el-GR" b="1" dirty="0"/>
          </a:p>
          <a:p>
            <a:r>
              <a:rPr lang="el-GR" dirty="0" smtClean="0"/>
              <a:t>Σε επιπλοκές.</a:t>
            </a:r>
            <a:endParaRPr lang="el-GR" dirty="0"/>
          </a:p>
          <a:p>
            <a:r>
              <a:rPr lang="el-GR" dirty="0" smtClean="0"/>
              <a:t>Μη </a:t>
            </a:r>
            <a:r>
              <a:rPr lang="el-GR" dirty="0"/>
              <a:t>ανταπόκριση στην </a:t>
            </a:r>
            <a:r>
              <a:rPr lang="el-GR" dirty="0" smtClean="0"/>
              <a:t>αγωγή.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0709357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Ελκώδης </a:t>
            </a:r>
            <a:r>
              <a:rPr lang="el-GR" b="1" dirty="0" smtClean="0">
                <a:solidFill>
                  <a:schemeClr val="tx2"/>
                </a:solidFill>
              </a:rPr>
              <a:t>κολίτιδα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291264" cy="5400600"/>
          </a:xfrm>
        </p:spPr>
        <p:txBody>
          <a:bodyPr>
            <a:normAutofit/>
          </a:bodyPr>
          <a:lstStyle/>
          <a:p>
            <a:r>
              <a:rPr lang="el-GR" dirty="0"/>
              <a:t>Η ελκώδης κολίτιδα αποτελεί συνεχή φλεγμονή, εντοπισμένη αποκλειστικά στο βλεννογόνο του παχέος εντέρου. </a:t>
            </a:r>
            <a:r>
              <a:rPr lang="el-GR" dirty="0" smtClean="0"/>
              <a:t>Ο </a:t>
            </a:r>
            <a:r>
              <a:rPr lang="el-GR" dirty="0"/>
              <a:t>βλεννογόνος του εντέρου φλεγμαίνει, είναι οιδηματώδης και παρουσιάζει έλκη διαφόρου μεγέθους. Η νόσος σχεδόν πάντα προσβάλλει το ορθό. Υπάρχει υψηλή πιθανότητα κακοήθους εξαλλαγής.</a:t>
            </a:r>
            <a:endParaRPr lang="en-US" dirty="0"/>
          </a:p>
          <a:p>
            <a:r>
              <a:rPr lang="el-GR" b="1" dirty="0"/>
              <a:t>Κλινική εικόνα της ελκώδους </a:t>
            </a:r>
            <a:r>
              <a:rPr lang="el-GR" b="1" dirty="0" smtClean="0"/>
              <a:t>κολίτιδας:</a:t>
            </a:r>
            <a:r>
              <a:rPr lang="el-GR" dirty="0" smtClean="0"/>
              <a:t> </a:t>
            </a:r>
            <a:r>
              <a:rPr lang="el-GR" dirty="0"/>
              <a:t>Παρατηρούνται διαρροϊκές κενώσεις που περιέχουν αίμα και βλέννη, κοιλιακό άλγος, αιμορραγία από το ορθό, ανορεξία, πυρετός, απώλεια βάρους και πρωκτίτιδα. </a:t>
            </a:r>
            <a:endParaRPr lang="el-GR" dirty="0" smtClean="0"/>
          </a:p>
          <a:p>
            <a:r>
              <a:rPr lang="el-GR" dirty="0" smtClean="0"/>
              <a:t>Οι </a:t>
            </a:r>
            <a:r>
              <a:rPr lang="el-GR" dirty="0"/>
              <a:t>συχνότερες εξωεντερικές εκδηλώσεις που παρατηρούνται είναι δερματικές αλλοιώσεις (οζώδες ερύθημα, γαγγραινώδες πυόδερμα), αρθρίτιδα και ιερολαγονίτιδα.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3596671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Ελκώδης κολίτιδα </a:t>
            </a:r>
            <a:r>
              <a:rPr lang="el-GR" sz="3000" b="0" dirty="0" smtClean="0">
                <a:solidFill>
                  <a:schemeClr val="tx2"/>
                </a:solidFill>
              </a:rPr>
              <a:t>2/2</a:t>
            </a:r>
            <a:endParaRPr lang="en-US" sz="3000" b="0" dirty="0"/>
          </a:p>
        </p:txBody>
      </p:sp>
      <p:sp>
        <p:nvSpPr>
          <p:cNvPr id="3" name="Θέση περιεχομένου 2"/>
          <p:cNvSpPr>
            <a:spLocks noGrp="1"/>
          </p:cNvSpPr>
          <p:nvPr>
            <p:ph idx="1"/>
          </p:nvPr>
        </p:nvSpPr>
        <p:spPr/>
        <p:txBody>
          <a:bodyPr>
            <a:normAutofit/>
          </a:bodyPr>
          <a:lstStyle/>
          <a:p>
            <a:pPr marL="0" indent="0">
              <a:buNone/>
            </a:pPr>
            <a:r>
              <a:rPr lang="el-GR" b="1" dirty="0"/>
              <a:t>Θεραπεία</a:t>
            </a:r>
            <a:endParaRPr lang="el-GR" dirty="0" smtClean="0"/>
          </a:p>
          <a:p>
            <a:r>
              <a:rPr lang="el-GR" dirty="0" smtClean="0"/>
              <a:t>Η </a:t>
            </a:r>
            <a:r>
              <a:rPr lang="el-GR" dirty="0"/>
              <a:t>θεραπεία είναι συμπτωματική και στοχεύει στον έλεγχο των συμπτωμάτων και στη μείωση των υποτροπών. </a:t>
            </a:r>
            <a:endParaRPr lang="el-GR" dirty="0" smtClean="0"/>
          </a:p>
          <a:p>
            <a:r>
              <a:rPr lang="el-GR" dirty="0" smtClean="0"/>
              <a:t>Στη </a:t>
            </a:r>
            <a:r>
              <a:rPr lang="el-GR" dirty="0"/>
              <a:t>διάρκεια των εξάρσεων χορηγούνται κορτικοστεροειδή, ενώ σε περιπτώσεις ανθεκτικές στα στεροειδή χορηγούνται ανοσοκατασταλτικά φάρμακα. </a:t>
            </a:r>
            <a:endParaRPr lang="el-GR" dirty="0" smtClean="0"/>
          </a:p>
          <a:p>
            <a:r>
              <a:rPr lang="el-GR" dirty="0" smtClean="0"/>
              <a:t>Οι </a:t>
            </a:r>
            <a:r>
              <a:rPr lang="el-GR" dirty="0"/>
              <a:t>κεραυνοβόλοι μορφές αντιμετωπίζονται με αντιβιοτικά, ενδοφλέβια χορήγηση υγρών και κορτικοστεροειδή. </a:t>
            </a:r>
            <a:endParaRPr lang="el-GR" dirty="0" smtClean="0"/>
          </a:p>
          <a:p>
            <a:r>
              <a:rPr lang="el-GR" dirty="0" smtClean="0"/>
              <a:t>Σε </a:t>
            </a:r>
            <a:r>
              <a:rPr lang="el-GR" dirty="0"/>
              <a:t>περίπτωση επιπλοκών μπορεί να χρειαστεί χειρουργική θεραπεία. Συστήνεται διαιτητική υποστήριξη με βιταμίνες και ιχνοστοιχεία και αντιμετώπιση του άγχους.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7210685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Οξεία σκωληκοειδίτιδα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196752"/>
            <a:ext cx="8507288" cy="5661248"/>
          </a:xfrm>
        </p:spPr>
        <p:txBody>
          <a:bodyPr>
            <a:noAutofit/>
          </a:bodyPr>
          <a:lstStyle/>
          <a:p>
            <a:pPr>
              <a:lnSpc>
                <a:spcPct val="108000"/>
              </a:lnSpc>
              <a:spcBef>
                <a:spcPts val="900"/>
              </a:spcBef>
            </a:pPr>
            <a:r>
              <a:rPr lang="el-GR" dirty="0"/>
              <a:t>Η σκωληκοειδής απόφυση είναι μια λεπτή  απόφυση του παχέος εντέρου η οποία κρέμεται από το ‘τυφλό’, το αρχικό τμήμα του παχέος εντέρου στο οποίο αυτό ενώνεται με το λεπτό. </a:t>
            </a:r>
            <a:endParaRPr lang="el-GR" dirty="0" smtClean="0"/>
          </a:p>
          <a:p>
            <a:pPr>
              <a:lnSpc>
                <a:spcPct val="108000"/>
              </a:lnSpc>
              <a:spcBef>
                <a:spcPts val="900"/>
              </a:spcBef>
            </a:pPr>
            <a:r>
              <a:rPr lang="el-GR" dirty="0" smtClean="0"/>
              <a:t>Οξεία </a:t>
            </a:r>
            <a:r>
              <a:rPr lang="el-GR" dirty="0"/>
              <a:t>σκωληκοειδίτιδα ονομάζουμε την οξεία φλεγμονή της σκωληκοειδούς απόφυσης. Είναι η συχνότερη αιτία οξέος κοιλιακού πόνου στα παιδιά και απαιτεί χειρουργική αντιμετώπιση.  </a:t>
            </a:r>
            <a:endParaRPr lang="el-GR" dirty="0" smtClean="0"/>
          </a:p>
          <a:p>
            <a:pPr>
              <a:lnSpc>
                <a:spcPct val="108000"/>
              </a:lnSpc>
              <a:spcBef>
                <a:spcPts val="900"/>
              </a:spcBef>
            </a:pPr>
            <a:r>
              <a:rPr lang="el-GR" dirty="0" smtClean="0"/>
              <a:t>Η </a:t>
            </a:r>
            <a:r>
              <a:rPr lang="el-GR" dirty="0"/>
              <a:t>οξεία σκωληκοειδίτιδα οφείλεται σε απόφραξη του αυλού της σκωληκοειδούς, συνήθως από διογκωμένους λεμφαδένες, κοπρόλιθους ή υπολείμματα τροφής. Η απόφραξη του αυλού οδηγεί σε διάταση, πολλαπλασιασμό μικροβίων και ανάπτυξη φλεγμονής. </a:t>
            </a:r>
            <a:r>
              <a:rPr lang="el-GR" dirty="0" smtClean="0"/>
              <a:t>Η </a:t>
            </a:r>
            <a:r>
              <a:rPr lang="el-GR" dirty="0"/>
              <a:t>φλεγμονή μπορεί να οδηγήσει σε νέκρωση της σκωληκοειδούς απόφυσης, ρήξη αυτής, έξοδο κοπρανώδους υλικού και μικροβίων στην περιτοναϊκή κοιλότητα και δημιουργία αποστήματος ή πρόκληση περιτονίτιδας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0211455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Οξεία σκωληκοειδίτιδα </a:t>
            </a:r>
            <a:r>
              <a:rPr lang="el-GR" sz="3000" b="0" dirty="0" smtClean="0">
                <a:solidFill>
                  <a:srgbClr val="1F497D"/>
                </a:solidFill>
              </a:rPr>
              <a:t>2/2</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b="1" dirty="0" smtClean="0"/>
              <a:t>Συμπτώματα: </a:t>
            </a:r>
            <a:r>
              <a:rPr lang="el-GR" dirty="0" smtClean="0"/>
              <a:t>Χαρακτηρίζεται </a:t>
            </a:r>
            <a:r>
              <a:rPr lang="el-GR" dirty="0"/>
              <a:t>από κοιλιακό άλγος που αρχικά εντοπίζεται περιομφαλικά και στη συνέχεια μετατοπίζεται στο δεξιό λαγόνιο </a:t>
            </a:r>
            <a:r>
              <a:rPr lang="el-GR" dirty="0" smtClean="0"/>
              <a:t>βόθρο. Συνυπάρχει </a:t>
            </a:r>
            <a:r>
              <a:rPr lang="el-GR" dirty="0"/>
              <a:t>χαμηλός πυρετός, ναυτία, έμετος, απώλεια όρεξης και ενδεχομένως διαρροϊκές κενώσεις. Στα μικρότερα παιδιά η εικόνα μπορεί να είναι άτυπη.</a:t>
            </a:r>
            <a:endParaRPr lang="en-US" dirty="0"/>
          </a:p>
          <a:p>
            <a:r>
              <a:rPr lang="el-GR" b="1" dirty="0"/>
              <a:t>Θεραπευτική </a:t>
            </a:r>
            <a:r>
              <a:rPr lang="el-GR" b="1" dirty="0" smtClean="0"/>
              <a:t>αντιμετώπιση: </a:t>
            </a:r>
            <a:r>
              <a:rPr lang="el-GR" dirty="0" smtClean="0"/>
              <a:t>Αν </a:t>
            </a:r>
            <a:r>
              <a:rPr lang="el-GR" dirty="0"/>
              <a:t>και γίνεται προσπάθεια καταπολέμησης της φλεγμονής με αντιβιοτικά, η θεραπεία της οξείας σκωληκοειδίτιδας είναι ουσιαστικά χειρουργική (σκωληκοειδεκτομή). Η αντιμετώπιση καλόν είναι να είναι γρήγορη για να αποφευχθεί ο κίνδυνος ρήξης της φλεγμαίνουσας σκωληκοειδούς απόφυσης και δημιουργίας περιτονίτιδας.</a:t>
            </a:r>
            <a:endParaRPr lang="en-US" dirty="0"/>
          </a:p>
          <a:p>
            <a:r>
              <a:rPr lang="el-GR" b="1" dirty="0"/>
              <a:t> </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68958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7/8</a:t>
            </a:r>
            <a:endParaRPr lang="en-US" dirty="0"/>
          </a:p>
        </p:txBody>
      </p:sp>
      <p:sp>
        <p:nvSpPr>
          <p:cNvPr id="3" name="Θέση περιεχομένου 2"/>
          <p:cNvSpPr>
            <a:spLocks noGrp="1"/>
          </p:cNvSpPr>
          <p:nvPr>
            <p:ph idx="1"/>
          </p:nvPr>
        </p:nvSpPr>
        <p:spPr/>
        <p:txBody>
          <a:bodyPr>
            <a:noAutofit/>
          </a:bodyPr>
          <a:lstStyle/>
          <a:p>
            <a:r>
              <a:rPr lang="el-GR" b="1" dirty="0"/>
              <a:t>Οι σιαλογόνοι αδένες </a:t>
            </a:r>
            <a:r>
              <a:rPr lang="el-GR" dirty="0"/>
              <a:t>παράγουν το σάλιο, το οποίο περιέχει: Βλέννα, ένζυμο πτυαλίνη (βοηθά στη πέψη), κάλιο και άλλα ιόντα. Χρησιμεύουν για την κατάποση, τον αυτοκαθαρισμό της στοματικής κοιλότητας, την πέψη των τροφών και την γεύση. Χωρίζονται σε μικρούς και μεγάλους. </a:t>
            </a:r>
            <a:endParaRPr lang="en-US" dirty="0"/>
          </a:p>
          <a:p>
            <a:r>
              <a:rPr lang="el-GR" b="1" dirty="0"/>
              <a:t>Οι μικροί σιαλογόνοι αδένες</a:t>
            </a:r>
            <a:r>
              <a:rPr lang="el-GR" dirty="0"/>
              <a:t> βρίσκονται διάσπαρτοι στο βλεννογόνο της στοματικής κοιλότητας και ανάλογα με την εντόπιση τους περιγράφονται ως: Χειλικοί, παρειακοί, υπερώιοι, γλωσσικοί.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965631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Αποτελεί τη συχνότερη διαταραχή του πεπτικού συστήματος και χαρακτηρίζεται από δυσκολία αποβολής κοπράνων, τα οποία συνήθως είναι σκληρά, και από κενώσεις που χρονικά απέχουν μεταξύ τους. Η συχνότητα των κενώσεων από μόνη της δεν αποτελεί κριτήριο δυσκοιλιότητας, διότι καθορίζεται από την ηλικία και τις διατροφικές συνήθειες.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2043706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a:t>
            </a:r>
            <a:r>
              <a:rPr lang="el-GR" sz="3000" b="0" dirty="0">
                <a:solidFill>
                  <a:schemeClr val="tx2"/>
                </a:solidFill>
              </a:rPr>
              <a:t>2</a:t>
            </a:r>
            <a:r>
              <a:rPr lang="el-GR" sz="3000" b="0" dirty="0" smtClean="0">
                <a:solidFill>
                  <a:schemeClr val="tx2"/>
                </a:solidFill>
              </a:rPr>
              <a:t>/3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b="1" dirty="0" smtClean="0"/>
              <a:t>Αιτιολογία: </a:t>
            </a:r>
            <a:r>
              <a:rPr lang="el-GR" dirty="0" smtClean="0"/>
              <a:t>Η </a:t>
            </a:r>
            <a:r>
              <a:rPr lang="el-GR" dirty="0"/>
              <a:t>δυσκοιλιότητα μπορεί να οφείλεται σε οργανικά ή λειτουργικά αίτια. Μετά τη νεογνική και πρώτη βρεφική ηλικία η πλειοψηφία των περιπτώσεων (90-95%) οφείλεται σε λειτουργικά ή ψυχολογικά αίτια και χαρακτηρίζεται ως λειτουργική ή ιδιοπαθής. </a:t>
            </a:r>
            <a:r>
              <a:rPr lang="el-GR" dirty="0"/>
              <a:t>Προδιαθεσικοί</a:t>
            </a:r>
            <a:r>
              <a:rPr lang="el-GR" dirty="0"/>
              <a:t> παράγοντες λειτουργικής δυσκοιλιότητας είναι η ανεπαρκής πρόσληψη υγρών, η δίαιτα φτωχή σε φυτικές ίνες, η λήψη μεγάλων ποσοτήτων γάλακτος ή λιπαρών τροφών, η χρήση φαρμάκων (αντιεπιληπτικά, οπιούχα) καθώς και η αναβολή της αφόδευσης που οδηγεί σε στάση κοπράνων στο ορθό, επαναρρόφηση υγρών και αύξηση της σκληρότητας κοπράνων.</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12708422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a:t>
            </a:r>
            <a:r>
              <a:rPr lang="el-GR" sz="3000" b="0" dirty="0" smtClean="0">
                <a:solidFill>
                  <a:srgbClr val="1F497D"/>
                </a:solidFill>
              </a:rPr>
              <a:t>3/3</a:t>
            </a:r>
            <a:endParaRPr lang="en-US" dirty="0"/>
          </a:p>
        </p:txBody>
      </p:sp>
      <p:sp>
        <p:nvSpPr>
          <p:cNvPr id="3" name="Θέση περιεχομένου 2"/>
          <p:cNvSpPr>
            <a:spLocks noGrp="1"/>
          </p:cNvSpPr>
          <p:nvPr>
            <p:ph idx="1"/>
          </p:nvPr>
        </p:nvSpPr>
        <p:spPr/>
        <p:txBody>
          <a:bodyPr>
            <a:normAutofit/>
          </a:bodyPr>
          <a:lstStyle/>
          <a:p>
            <a:r>
              <a:rPr lang="el-GR" b="1" dirty="0"/>
              <a:t>Καταστάσεις που οδηγούν σε αναβολή της αφόδευσης είναι:</a:t>
            </a:r>
            <a:endParaRPr lang="en-US" dirty="0"/>
          </a:p>
          <a:p>
            <a:pPr lvl="1"/>
            <a:r>
              <a:rPr lang="el-GR" dirty="0"/>
              <a:t>Η συσχέτιση της κένωσης με οδυνηρή εμπειρία (ραγάδες δακτυλίου</a:t>
            </a:r>
            <a:r>
              <a:rPr lang="el-GR" dirty="0" smtClean="0"/>
              <a:t>).</a:t>
            </a:r>
            <a:endParaRPr lang="en-US" dirty="0"/>
          </a:p>
          <a:p>
            <a:pPr lvl="1"/>
            <a:r>
              <a:rPr lang="el-GR" dirty="0"/>
              <a:t>Η πρόωρη αγωγή για έλεγχο των </a:t>
            </a:r>
            <a:r>
              <a:rPr lang="el-GR" dirty="0" smtClean="0"/>
              <a:t>σφιγκτήρων.</a:t>
            </a:r>
            <a:endParaRPr lang="en-US" dirty="0"/>
          </a:p>
          <a:p>
            <a:pPr lvl="1"/>
            <a:r>
              <a:rPr lang="el-GR" dirty="0"/>
              <a:t>Η αλλαγή στις καθημερινές </a:t>
            </a:r>
            <a:r>
              <a:rPr lang="el-GR" dirty="0" smtClean="0"/>
              <a:t>συνήθειες.</a:t>
            </a:r>
            <a:endParaRPr lang="en-US" dirty="0"/>
          </a:p>
          <a:p>
            <a:pPr lvl="1"/>
            <a:r>
              <a:rPr lang="el-GR" dirty="0"/>
              <a:t>Η τάση αποφυγής της τουαλέτας του </a:t>
            </a:r>
            <a:r>
              <a:rPr lang="el-GR" dirty="0" smtClean="0"/>
              <a:t>σχολείου.</a:t>
            </a:r>
            <a:endParaRPr lang="en-US" dirty="0"/>
          </a:p>
          <a:p>
            <a:pPr lvl="1"/>
            <a:r>
              <a:rPr lang="el-GR" dirty="0"/>
              <a:t>Η υπεραπασχόληση με το παιχνίδι και</a:t>
            </a:r>
            <a:endParaRPr lang="en-US" dirty="0"/>
          </a:p>
          <a:p>
            <a:pPr lvl="1"/>
            <a:r>
              <a:rPr lang="el-GR" dirty="0"/>
              <a:t>Το ψυχολογικό </a:t>
            </a:r>
            <a:r>
              <a:rPr lang="el-GR" dirty="0" smtClean="0"/>
              <a:t>stress.</a:t>
            </a:r>
            <a:endParaRPr lang="en-US" dirty="0"/>
          </a:p>
          <a:p>
            <a:r>
              <a:rPr lang="el-GR" b="1" dirty="0"/>
              <a:t>Κλινική εικόνα δυσκοιλιότητας</a:t>
            </a:r>
            <a:r>
              <a:rPr lang="el-GR" dirty="0"/>
              <a:t> Περιλαμβάνει την ύπαρξη σκληρών κοπράνων, δυσκολία στην αφόδευση και διάταση της κοιλιάς.</a:t>
            </a:r>
            <a:endParaRPr lang="en-US" dirty="0"/>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890706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 Θεραπεία </a:t>
            </a:r>
            <a:r>
              <a:rPr lang="el-GR" sz="3000" b="0" dirty="0" smtClean="0">
                <a:solidFill>
                  <a:schemeClr val="tx2"/>
                </a:solidFill>
              </a:rPr>
              <a:t>1/4</a:t>
            </a:r>
            <a:endParaRPr lang="en-US" sz="3000" b="0" dirty="0"/>
          </a:p>
        </p:txBody>
      </p:sp>
      <p:sp>
        <p:nvSpPr>
          <p:cNvPr id="3" name="Θέση περιεχομένου 2"/>
          <p:cNvSpPr>
            <a:spLocks noGrp="1"/>
          </p:cNvSpPr>
          <p:nvPr>
            <p:ph idx="1"/>
          </p:nvPr>
        </p:nvSpPr>
        <p:spPr/>
        <p:txBody>
          <a:bodyPr>
            <a:noAutofit/>
          </a:bodyPr>
          <a:lstStyle/>
          <a:p>
            <a:r>
              <a:rPr lang="el-GR" b="1" dirty="0" smtClean="0"/>
              <a:t>Περιλαμβάνει </a:t>
            </a:r>
            <a:r>
              <a:rPr lang="el-GR" b="1" dirty="0"/>
              <a:t>τέσσερα σκέλη</a:t>
            </a:r>
            <a:r>
              <a:rPr lang="el-GR" b="1" dirty="0" smtClean="0"/>
              <a:t>:</a:t>
            </a:r>
            <a:endParaRPr lang="en-US" dirty="0"/>
          </a:p>
          <a:p>
            <a:pPr marL="457200" indent="-457200">
              <a:buFont typeface="+mj-lt"/>
              <a:buAutoNum type="arabicPeriod"/>
            </a:pPr>
            <a:r>
              <a:rPr lang="el-GR" b="1" dirty="0" smtClean="0"/>
              <a:t>Διαιτητική </a:t>
            </a:r>
            <a:r>
              <a:rPr lang="el-GR" b="1" dirty="0"/>
              <a:t>αγωγή : </a:t>
            </a:r>
            <a:r>
              <a:rPr lang="el-GR" dirty="0"/>
              <a:t>Χορήγηση αυξημένων ποσοτήτων υγρών</a:t>
            </a:r>
            <a:r>
              <a:rPr lang="el-GR" b="1" dirty="0"/>
              <a:t> </a:t>
            </a:r>
            <a:r>
              <a:rPr lang="el-GR" dirty="0"/>
              <a:t>και  φυτικών ινών</a:t>
            </a:r>
            <a:r>
              <a:rPr lang="el-GR" b="1" dirty="0"/>
              <a:t>, </a:t>
            </a:r>
            <a:r>
              <a:rPr lang="el-GR" dirty="0"/>
              <a:t>αποφυγή λιπαρών γευμάτων</a:t>
            </a:r>
            <a:r>
              <a:rPr lang="el-GR" b="1" dirty="0"/>
              <a:t> </a:t>
            </a:r>
            <a:r>
              <a:rPr lang="el-GR" dirty="0"/>
              <a:t>και μεγάλων ποσοτήτων γάλακτος</a:t>
            </a:r>
            <a:endParaRPr lang="en-US" dirty="0"/>
          </a:p>
          <a:p>
            <a:pPr marL="457200" indent="-457200">
              <a:buFont typeface="+mj-lt"/>
              <a:buAutoNum type="arabicPeriod"/>
            </a:pPr>
            <a:r>
              <a:rPr lang="el-GR" b="1" dirty="0" smtClean="0"/>
              <a:t>Σωματική </a:t>
            </a:r>
            <a:r>
              <a:rPr lang="el-GR" b="1" dirty="0"/>
              <a:t>άσκηση</a:t>
            </a:r>
            <a:endParaRPr lang="en-US" dirty="0"/>
          </a:p>
          <a:p>
            <a:pPr marL="457200" indent="-457200">
              <a:buFont typeface="+mj-lt"/>
              <a:buAutoNum type="arabicPeriod"/>
            </a:pPr>
            <a:r>
              <a:rPr lang="el-GR" b="1" dirty="0" smtClean="0"/>
              <a:t>Εκπαίδευση </a:t>
            </a:r>
            <a:r>
              <a:rPr lang="el-GR" b="1" dirty="0"/>
              <a:t>εντέρου: </a:t>
            </a:r>
            <a:r>
              <a:rPr lang="el-GR" dirty="0"/>
              <a:t>Καθημερινή χρήση της τουαλέτας την ίδια πάντοτε ώρα, για 5 λεπτά, συνήθως το πρωί, εκμετάλλευση του γαστροκολικού αντανακλαστικού,</a:t>
            </a:r>
            <a:r>
              <a:rPr lang="el-GR" b="1" dirty="0"/>
              <a:t> </a:t>
            </a:r>
            <a:r>
              <a:rPr lang="el-GR" dirty="0"/>
              <a:t>το οποίο υπάρχει κατά τη σίτιση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13523823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Δυσκοιλιότητα – Θεραπεία </a:t>
            </a:r>
            <a:r>
              <a:rPr lang="el-GR" sz="3000" b="0" dirty="0" smtClean="0">
                <a:solidFill>
                  <a:schemeClr val="tx2"/>
                </a:solidFill>
              </a:rPr>
              <a:t>2/4</a:t>
            </a:r>
            <a:endParaRPr lang="en-US" sz="3000" b="0"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4"/>
            </a:pPr>
            <a:r>
              <a:rPr lang="el-GR" b="1" dirty="0" smtClean="0"/>
              <a:t>Φαρμακευτική </a:t>
            </a:r>
            <a:r>
              <a:rPr lang="el-GR" b="1" dirty="0"/>
              <a:t>αγωγή: </a:t>
            </a:r>
            <a:r>
              <a:rPr lang="el-GR" dirty="0"/>
              <a:t>περιλαμβάνει 4 κατηγορίες φαρμάκων: </a:t>
            </a:r>
            <a:endParaRPr lang="en-US" dirty="0"/>
          </a:p>
          <a:p>
            <a:pPr marL="914400" lvl="1" indent="-514350">
              <a:buFont typeface="+mj-lt"/>
              <a:buAutoNum type="romanLcPeriod"/>
            </a:pPr>
            <a:r>
              <a:rPr lang="el-GR" dirty="0" smtClean="0"/>
              <a:t>Τα </a:t>
            </a:r>
            <a:r>
              <a:rPr lang="el-GR" dirty="0"/>
              <a:t>αυξάνοντα τον όγκο των κοπράνων (φύλλα ψυλλίου, πίτυρο σιτηρών</a:t>
            </a:r>
            <a:r>
              <a:rPr lang="el-GR" dirty="0" smtClean="0"/>
              <a:t>).</a:t>
            </a:r>
            <a:endParaRPr lang="en-US" dirty="0"/>
          </a:p>
          <a:p>
            <a:pPr marL="914400" lvl="1" indent="-514350">
              <a:buFont typeface="+mj-lt"/>
              <a:buAutoNum type="romanLcPeriod"/>
            </a:pPr>
            <a:r>
              <a:rPr lang="el-GR" dirty="0" smtClean="0"/>
              <a:t>Τα </a:t>
            </a:r>
            <a:r>
              <a:rPr lang="el-GR" dirty="0"/>
              <a:t>μαλακτικά των κοπράνων (παραφινέλαιο</a:t>
            </a:r>
            <a:r>
              <a:rPr lang="el-GR" dirty="0" smtClean="0"/>
              <a:t>).</a:t>
            </a:r>
            <a:endParaRPr lang="en-US" dirty="0"/>
          </a:p>
          <a:p>
            <a:pPr marL="914400" lvl="1" indent="-514350">
              <a:buFont typeface="+mj-lt"/>
              <a:buAutoNum type="romanLcPeriod"/>
            </a:pPr>
            <a:r>
              <a:rPr lang="el-GR" dirty="0" smtClean="0"/>
              <a:t>Τα </a:t>
            </a:r>
            <a:r>
              <a:rPr lang="el-GR" dirty="0"/>
              <a:t>αλατούχα και ωσμωτικώς δρώντα (γλυκερίνη, λακτουλόζη</a:t>
            </a:r>
            <a:r>
              <a:rPr lang="el-GR" dirty="0" smtClean="0"/>
              <a:t>).</a:t>
            </a:r>
            <a:endParaRPr lang="en-US" dirty="0"/>
          </a:p>
          <a:p>
            <a:pPr marL="914400" lvl="1" indent="-514350">
              <a:buFont typeface="+mj-lt"/>
              <a:buAutoNum type="romanLcPeriod"/>
            </a:pPr>
            <a:r>
              <a:rPr lang="el-GR" dirty="0" smtClean="0"/>
              <a:t>Τα </a:t>
            </a:r>
            <a:r>
              <a:rPr lang="el-GR" dirty="0"/>
              <a:t>διεγείροντα την εντερική κινητικότητα (σέννα, καστορέλαιο, εκχύλισμα γλυκάνισου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7607076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 Θεραπεία </a:t>
            </a:r>
            <a:r>
              <a:rPr lang="el-GR" sz="3000" b="0" dirty="0" smtClean="0">
                <a:solidFill>
                  <a:srgbClr val="1F497D"/>
                </a:solidFill>
              </a:rPr>
              <a:t>3/4</a:t>
            </a:r>
            <a:endParaRPr lang="en-US" dirty="0"/>
          </a:p>
        </p:txBody>
      </p:sp>
      <p:sp>
        <p:nvSpPr>
          <p:cNvPr id="3" name="Θέση περιεχομένου 2"/>
          <p:cNvSpPr>
            <a:spLocks noGrp="1"/>
          </p:cNvSpPr>
          <p:nvPr>
            <p:ph idx="1"/>
          </p:nvPr>
        </p:nvSpPr>
        <p:spPr/>
        <p:txBody>
          <a:bodyPr>
            <a:noAutofit/>
          </a:bodyPr>
          <a:lstStyle/>
          <a:p>
            <a:pPr lvl="0"/>
            <a:r>
              <a:rPr lang="el-GR" b="1" dirty="0" smtClean="0"/>
              <a:t>Καθαρτικά </a:t>
            </a:r>
            <a:r>
              <a:rPr lang="el-GR" b="1" dirty="0"/>
              <a:t>που αυξάνουν τον όγκο του εντερικού </a:t>
            </a:r>
            <a:r>
              <a:rPr lang="el-GR" b="1" dirty="0" smtClean="0"/>
              <a:t>περιεχομένου:</a:t>
            </a:r>
            <a:r>
              <a:rPr lang="el-GR" dirty="0" smtClean="0"/>
              <a:t> Μεθυλοελλουλόζη</a:t>
            </a:r>
            <a:r>
              <a:rPr lang="el-GR" dirty="0"/>
              <a:t>, στερκούλια.</a:t>
            </a:r>
            <a:endParaRPr lang="en-US" dirty="0"/>
          </a:p>
          <a:p>
            <a:pPr lvl="0"/>
            <a:r>
              <a:rPr lang="el-GR" b="1" dirty="0"/>
              <a:t>Οσμωτικά </a:t>
            </a:r>
            <a:r>
              <a:rPr lang="el-GR" b="1" dirty="0" smtClean="0"/>
              <a:t>καθαρτικά:</a:t>
            </a:r>
            <a:r>
              <a:rPr lang="el-GR" dirty="0" smtClean="0"/>
              <a:t> Λακτουλόζη</a:t>
            </a:r>
            <a:r>
              <a:rPr lang="el-GR" dirty="0"/>
              <a:t>, </a:t>
            </a:r>
            <a:r>
              <a:rPr lang="en-US" dirty="0"/>
              <a:t>macrogels, </a:t>
            </a:r>
            <a:r>
              <a:rPr lang="el-GR" dirty="0"/>
              <a:t>άλατα μαγνησίου.</a:t>
            </a:r>
            <a:endParaRPr lang="en-US" dirty="0"/>
          </a:p>
          <a:p>
            <a:pPr lvl="0"/>
            <a:r>
              <a:rPr lang="el-GR" b="1" dirty="0" smtClean="0"/>
              <a:t>Μαλακτικά:</a:t>
            </a:r>
            <a:r>
              <a:rPr lang="el-GR" dirty="0" smtClean="0"/>
              <a:t> Αραχιδέλαιο</a:t>
            </a:r>
            <a:r>
              <a:rPr lang="el-GR" dirty="0"/>
              <a:t>, υγρή παραφίνη.</a:t>
            </a:r>
            <a:endParaRPr lang="en-US" dirty="0"/>
          </a:p>
          <a:p>
            <a:pPr lvl="0"/>
            <a:r>
              <a:rPr lang="el-GR" b="1" dirty="0"/>
              <a:t>Διεγερτικά </a:t>
            </a:r>
            <a:r>
              <a:rPr lang="el-GR" b="1" dirty="0" smtClean="0"/>
              <a:t>καθαρτικά:</a:t>
            </a:r>
            <a:r>
              <a:rPr lang="el-GR" dirty="0" smtClean="0"/>
              <a:t> Βισασκοδύλη</a:t>
            </a:r>
            <a:r>
              <a:rPr lang="el-GR" dirty="0"/>
              <a:t>, δαντρόνη, δοκουσάτη, γλυκερίνη, σέννα. </a:t>
            </a:r>
            <a:endParaRPr lang="en-US" dirty="0"/>
          </a:p>
          <a:p>
            <a:pPr lvl="0"/>
            <a:r>
              <a:rPr lang="el-GR" b="1" dirty="0"/>
              <a:t>Καθαρτικά που αυξάνουν τον όγκο του εντερικού </a:t>
            </a:r>
            <a:r>
              <a:rPr lang="el-GR" b="1" dirty="0" smtClean="0"/>
              <a:t>περιεχομένου:</a:t>
            </a:r>
            <a:r>
              <a:rPr lang="el-GR" dirty="0" smtClean="0"/>
              <a:t> Είναι </a:t>
            </a:r>
            <a:r>
              <a:rPr lang="el-GR" dirty="0"/>
              <a:t>φάρμακα που αποτελούνται από μακριές αλυσίδες πολυσακχαριτών και αλάτων που δεσμεύουν νερό και αυξάνουν τον όγκο του εντερικού περιεχομένου</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33351118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1F497D"/>
                </a:solidFill>
              </a:rPr>
              <a:t>Δυσκοιλιότητα – Θεραπεία </a:t>
            </a:r>
            <a:r>
              <a:rPr lang="el-GR" sz="3000" b="0" dirty="0" smtClean="0">
                <a:solidFill>
                  <a:srgbClr val="1F497D"/>
                </a:solidFill>
              </a:rPr>
              <a:t>4/4</a:t>
            </a:r>
            <a:endParaRPr lang="en-US" dirty="0"/>
          </a:p>
        </p:txBody>
      </p:sp>
      <p:sp>
        <p:nvSpPr>
          <p:cNvPr id="3" name="Θέση περιεχομένου 2"/>
          <p:cNvSpPr>
            <a:spLocks noGrp="1"/>
          </p:cNvSpPr>
          <p:nvPr>
            <p:ph idx="1"/>
          </p:nvPr>
        </p:nvSpPr>
        <p:spPr/>
        <p:txBody>
          <a:bodyPr>
            <a:noAutofit/>
          </a:bodyPr>
          <a:lstStyle/>
          <a:p>
            <a:pPr lvl="0"/>
            <a:r>
              <a:rPr lang="el-GR" b="1" dirty="0" smtClean="0"/>
              <a:t>Καθαρτικά ωσμωτικά:</a:t>
            </a:r>
            <a:r>
              <a:rPr lang="el-GR" dirty="0" smtClean="0"/>
              <a:t> Περιέχουν </a:t>
            </a:r>
            <a:r>
              <a:rPr lang="el-GR" dirty="0"/>
              <a:t>άλατα μαγνησίου ή νατρίου και δεσμεύουν νερό όταν φτάσουν στο έντερο. Αυτά που περιέχουν μαγνήσιο μπορεί να οδηγήσουν σε υπερμαγνησιαιμία σε ασθενείς με νεφρική ανεπάρκεια και εκείνα που περιέχουν νάτριο μπορεί να επιδεινώσουν καρδιακή ανεπάρκεια όταν υπάρχει.</a:t>
            </a:r>
            <a:endParaRPr lang="en-US" dirty="0"/>
          </a:p>
          <a:p>
            <a:pPr lvl="0"/>
            <a:r>
              <a:rPr lang="el-GR" b="1" dirty="0"/>
              <a:t>Καθαρτικά που ρευστοποιούν το εντερικό </a:t>
            </a:r>
            <a:r>
              <a:rPr lang="el-GR" b="1" dirty="0" smtClean="0"/>
              <a:t>περιεχόμενο:</a:t>
            </a:r>
            <a:r>
              <a:rPr lang="el-GR" dirty="0" smtClean="0"/>
              <a:t> Η </a:t>
            </a:r>
            <a:r>
              <a:rPr lang="el-GR" dirty="0"/>
              <a:t>υγρή παραφίνη είναι ορυκτό έλαιο που απορροφάται σε μικρό βαθμό από το έντερο, όμως λιπαίνει και μαλακώνει το εντερικό περιεχόμενο.</a:t>
            </a:r>
            <a:endParaRPr lang="en-US" dirty="0"/>
          </a:p>
          <a:p>
            <a:pPr lvl="0"/>
            <a:r>
              <a:rPr lang="el-GR" b="1" dirty="0"/>
              <a:t>Καθαρτικά που διεγείρουν το </a:t>
            </a:r>
            <a:r>
              <a:rPr lang="el-GR" b="1" dirty="0" smtClean="0"/>
              <a:t>έντερο:</a:t>
            </a:r>
            <a:r>
              <a:rPr lang="el-GR" dirty="0" smtClean="0"/>
              <a:t> Διεγερτικά </a:t>
            </a:r>
            <a:r>
              <a:rPr lang="el-GR" dirty="0"/>
              <a:t>καθαρτικά όπως η σέννα, αυξάνουν την έκκριση και διεγείρουν τις περισταλτικές κινήσεις του εντέρου.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1644067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Οξεία Παγκρεατίτιδα</a:t>
            </a:r>
            <a:endParaRPr lang="en-US" b="1" dirty="0">
              <a:solidFill>
                <a:schemeClr val="tx2"/>
              </a:solidFill>
            </a:endParaRPr>
          </a:p>
        </p:txBody>
      </p:sp>
      <p:sp>
        <p:nvSpPr>
          <p:cNvPr id="3" name="Θέση περιεχομένου 2"/>
          <p:cNvSpPr>
            <a:spLocks noGrp="1"/>
          </p:cNvSpPr>
          <p:nvPr>
            <p:ph idx="1"/>
          </p:nvPr>
        </p:nvSpPr>
        <p:spPr>
          <a:xfrm>
            <a:off x="457200" y="1196752"/>
            <a:ext cx="8686800" cy="5544616"/>
          </a:xfrm>
        </p:spPr>
        <p:txBody>
          <a:bodyPr>
            <a:noAutofit/>
          </a:bodyPr>
          <a:lstStyle/>
          <a:p>
            <a:pPr>
              <a:lnSpc>
                <a:spcPct val="108000"/>
              </a:lnSpc>
              <a:spcBef>
                <a:spcPts val="900"/>
              </a:spcBef>
            </a:pPr>
            <a:r>
              <a:rPr lang="el-GR" sz="2100" dirty="0" smtClean="0"/>
              <a:t>Είναι </a:t>
            </a:r>
            <a:r>
              <a:rPr lang="el-GR" sz="2100" dirty="0"/>
              <a:t>η σηπτική ή άσηπτη φλεγμονή του παγκρέατος και διακρίνεται σε οξεία και χρόνια.</a:t>
            </a:r>
            <a:endParaRPr lang="en-US" sz="2100" dirty="0"/>
          </a:p>
          <a:p>
            <a:pPr marL="0" indent="0">
              <a:lnSpc>
                <a:spcPct val="108000"/>
              </a:lnSpc>
              <a:spcBef>
                <a:spcPts val="900"/>
              </a:spcBef>
              <a:buNone/>
            </a:pPr>
            <a:r>
              <a:rPr lang="el-GR" sz="2100" b="1" dirty="0"/>
              <a:t>Οξεία Παγκρεατίτιδα</a:t>
            </a:r>
            <a:endParaRPr lang="en-US" sz="2100" b="1" dirty="0"/>
          </a:p>
          <a:p>
            <a:pPr>
              <a:lnSpc>
                <a:spcPct val="108000"/>
              </a:lnSpc>
              <a:spcBef>
                <a:spcPts val="900"/>
              </a:spcBef>
            </a:pPr>
            <a:r>
              <a:rPr lang="el-GR" sz="2100" dirty="0"/>
              <a:t>Πρόκειται για μια οξεία φλεγμονώδη παθολογική κατάσταση, μέρους ή όλου του παγκρέατος που οδηγεί στη νέκρωσή του. Συνήθως είναι άσηπτη, δηλαδή απουσιάζει ο μικροβιακός παράγοντας, εκτός από την οξεία σηπτική παγκρεατίτιδα. Προκαλείται ενεργοποίηση του ανενεργού παγκρεατικού θρυψιγόνου και μετατροπή του σε δραστική θρυψίνη που πέπτει στην αρχή το ίδιο του το παρέγχυμα και στη συνέχεια τους γύρω ιστούς. Η πρόγνωση είναι βαριά.</a:t>
            </a:r>
            <a:endParaRPr lang="en-US" sz="2100" dirty="0"/>
          </a:p>
          <a:p>
            <a:pPr>
              <a:lnSpc>
                <a:spcPct val="108000"/>
              </a:lnSpc>
              <a:spcBef>
                <a:spcPts val="900"/>
              </a:spcBef>
            </a:pPr>
            <a:r>
              <a:rPr lang="el-GR" sz="2100" dirty="0"/>
              <a:t>Η παχυσαρκία, η λιθίαση των χοληφόρων, ο χρόνιος αλκοολισμός και η υπερλιπιδαιμία είναι από τους αιτιολογικούς ή προδιαθεσικούς παράγοντες της νόσου. Σημαντικό ποσοστό των περιπτώσεων οξείας παγκρεατίτιδας θα εξελιχθεί σε αιμορραγική μορφή</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5761993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b="1" dirty="0" smtClean="0">
                <a:solidFill>
                  <a:schemeClr val="tx2"/>
                </a:solidFill>
              </a:rPr>
              <a:t>Συμπτώματα της οξείας παγκρεατίτιδας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smtClean="0"/>
              <a:t>Συνήθως </a:t>
            </a:r>
            <a:r>
              <a:rPr lang="el-GR" dirty="0"/>
              <a:t>μετά από ένα πλούσιο γεύμα αρχίζει η δραματική συμπτωματολογία της οξείας παγκρεατίτιδας.</a:t>
            </a:r>
            <a:endParaRPr lang="en-US" dirty="0"/>
          </a:p>
          <a:p>
            <a:pPr lvl="0"/>
            <a:r>
              <a:rPr lang="el-GR" dirty="0"/>
              <a:t>Πόνος: οξύτατος στο επιγάστριο και στο αριστερό υποχόνδριο με αντανάκλαση στον αριστερό ώμο. Στη συνέχεια εντοπίζεται και στην περιοχή της οσφύος (μέσης).</a:t>
            </a:r>
            <a:endParaRPr lang="en-US" dirty="0"/>
          </a:p>
          <a:p>
            <a:pPr lvl="0"/>
            <a:r>
              <a:rPr lang="el-GR" dirty="0" smtClean="0"/>
              <a:t>Εμετοί, τροφώδεις </a:t>
            </a:r>
            <a:r>
              <a:rPr lang="el-GR" dirty="0"/>
              <a:t>και στη συνέχεια χολώδεις.</a:t>
            </a:r>
            <a:endParaRPr lang="en-US" dirty="0"/>
          </a:p>
          <a:p>
            <a:pPr lvl="0"/>
            <a:r>
              <a:rPr lang="el-GR" dirty="0" smtClean="0"/>
              <a:t>Μετεωρισμός.</a:t>
            </a:r>
            <a:endParaRPr lang="en-US" dirty="0"/>
          </a:p>
          <a:p>
            <a:pPr lvl="0"/>
            <a:r>
              <a:rPr lang="el-GR" dirty="0"/>
              <a:t>Ειλεός </a:t>
            </a:r>
            <a:r>
              <a:rPr lang="el-GR" dirty="0" smtClean="0"/>
              <a:t>παραλυτικός.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867470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600" b="1" dirty="0" smtClean="0">
                <a:solidFill>
                  <a:schemeClr val="tx2"/>
                </a:solidFill>
              </a:rPr>
              <a:t>Συμπτώματα της οξείας παγκρεατίτιδας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pPr lvl="0"/>
            <a:r>
              <a:rPr lang="el-GR" dirty="0" smtClean="0"/>
              <a:t>Καταπληξία.</a:t>
            </a:r>
            <a:endParaRPr lang="en-US" dirty="0"/>
          </a:p>
          <a:p>
            <a:pPr lvl="0"/>
            <a:r>
              <a:rPr lang="el-GR" dirty="0"/>
              <a:t>Βαριά γενική </a:t>
            </a:r>
            <a:r>
              <a:rPr lang="el-GR" dirty="0" smtClean="0"/>
              <a:t>κατάσταση.</a:t>
            </a:r>
            <a:endParaRPr lang="en-US" dirty="0"/>
          </a:p>
          <a:p>
            <a:pPr lvl="0"/>
            <a:r>
              <a:rPr lang="el-GR" dirty="0" smtClean="0"/>
              <a:t>Δύσπνοια.</a:t>
            </a:r>
            <a:endParaRPr lang="en-US" dirty="0"/>
          </a:p>
          <a:p>
            <a:pPr lvl="0"/>
            <a:r>
              <a:rPr lang="el-GR" dirty="0"/>
              <a:t>Μικρός και ταχύς </a:t>
            </a:r>
            <a:r>
              <a:rPr lang="el-GR" dirty="0" smtClean="0"/>
              <a:t>σφυγμός.</a:t>
            </a:r>
            <a:endParaRPr lang="en-US" dirty="0"/>
          </a:p>
          <a:p>
            <a:pPr lvl="0"/>
            <a:r>
              <a:rPr lang="el-GR" dirty="0"/>
              <a:t>Αύξηση διάτασης </a:t>
            </a:r>
            <a:r>
              <a:rPr lang="el-GR" dirty="0" smtClean="0"/>
              <a:t>ούρων.</a:t>
            </a:r>
            <a:endParaRPr lang="en-US" dirty="0"/>
          </a:p>
          <a:p>
            <a:pPr lvl="0"/>
            <a:r>
              <a:rPr lang="el-GR" dirty="0"/>
              <a:t>Αύξηση σακχάρου </a:t>
            </a:r>
            <a:r>
              <a:rPr lang="el-GR" dirty="0" smtClean="0"/>
              <a:t>αίματος.</a:t>
            </a:r>
            <a:endParaRPr lang="en-US" dirty="0"/>
          </a:p>
          <a:p>
            <a:pPr lvl="0"/>
            <a:r>
              <a:rPr lang="el-GR" dirty="0"/>
              <a:t>Ελάττωση ασβεστίου </a:t>
            </a:r>
            <a:r>
              <a:rPr lang="el-GR" dirty="0" smtClean="0"/>
              <a:t>αίματος.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124399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1F497D"/>
                </a:solidFill>
              </a:rPr>
              <a:t>Στοματική κοιλότητα </a:t>
            </a:r>
            <a:r>
              <a:rPr lang="el-GR" sz="3000" b="0" dirty="0" smtClean="0">
                <a:solidFill>
                  <a:srgbClr val="1F497D"/>
                </a:solidFill>
              </a:rPr>
              <a:t>8/8</a:t>
            </a:r>
            <a:endParaRPr lang="en-US" dirty="0"/>
          </a:p>
        </p:txBody>
      </p:sp>
      <p:sp>
        <p:nvSpPr>
          <p:cNvPr id="3" name="Θέση περιεχομένου 2"/>
          <p:cNvSpPr>
            <a:spLocks noGrp="1"/>
          </p:cNvSpPr>
          <p:nvPr>
            <p:ph idx="1"/>
          </p:nvPr>
        </p:nvSpPr>
        <p:spPr/>
        <p:txBody>
          <a:bodyPr>
            <a:noAutofit/>
          </a:bodyPr>
          <a:lstStyle/>
          <a:p>
            <a:r>
              <a:rPr lang="el-GR" b="1" dirty="0" smtClean="0"/>
              <a:t>Οι </a:t>
            </a:r>
            <a:r>
              <a:rPr lang="el-GR" b="1" dirty="0"/>
              <a:t>μεγάλοι σιαλογόνοι αδένες </a:t>
            </a:r>
            <a:r>
              <a:rPr lang="el-GR" dirty="0"/>
              <a:t>είναι τα εξής ζευγάρια (</a:t>
            </a:r>
            <a:r>
              <a:rPr lang="el-GR" dirty="0" smtClean="0"/>
              <a:t>δεξιά-</a:t>
            </a:r>
            <a:r>
              <a:rPr lang="el-GR" dirty="0" smtClean="0"/>
              <a:t>αριστερ</a:t>
            </a:r>
            <a:r>
              <a:rPr lang="el-GR" dirty="0" smtClean="0"/>
              <a:t>ά):</a:t>
            </a:r>
          </a:p>
          <a:p>
            <a:pPr lvl="1"/>
            <a:r>
              <a:rPr lang="el-GR" b="1" dirty="0" smtClean="0"/>
              <a:t>Οι </a:t>
            </a:r>
            <a:r>
              <a:rPr lang="el-GR" b="1" dirty="0"/>
              <a:t>παρωτίδες</a:t>
            </a:r>
            <a:r>
              <a:rPr lang="el-GR" dirty="0"/>
              <a:t>, είναι οι μεγαλύτεροι. Βρίσκονται κάτω από το δέρμα στην οπισθογναθιαία χώρα, πάνω από τη κροταφογναθική διάρθρωση. Εκβάλλουν με πόρο στο προστόμιο απέναντι από τη μύλη του 2ου άνω </a:t>
            </a:r>
            <a:r>
              <a:rPr lang="el-GR" dirty="0" smtClean="0"/>
              <a:t>γομφίου.</a:t>
            </a:r>
          </a:p>
          <a:p>
            <a:pPr lvl="1"/>
            <a:r>
              <a:rPr lang="el-GR" b="1" dirty="0" smtClean="0"/>
              <a:t>Οι </a:t>
            </a:r>
            <a:r>
              <a:rPr lang="el-GR" b="1" dirty="0"/>
              <a:t>υπογνάθιοι</a:t>
            </a:r>
            <a:r>
              <a:rPr lang="el-GR" dirty="0"/>
              <a:t>, βρίσκονται κάτω από τη κάτω γνάθο και εκβάλλουν με πόρο κάτω από τη </a:t>
            </a:r>
            <a:r>
              <a:rPr lang="el-GR" dirty="0" smtClean="0"/>
              <a:t>γλώσσα.</a:t>
            </a:r>
          </a:p>
          <a:p>
            <a:pPr lvl="1"/>
            <a:r>
              <a:rPr lang="el-GR" b="1" dirty="0" smtClean="0"/>
              <a:t>Οι </a:t>
            </a:r>
            <a:r>
              <a:rPr lang="el-GR" b="1" dirty="0"/>
              <a:t>υπογλώσσιοι</a:t>
            </a:r>
            <a:r>
              <a:rPr lang="el-GR" dirty="0"/>
              <a:t> είναι οι μικρότεροι. Εκβάλλουν κάτω από τη γλώσσα.</a:t>
            </a:r>
            <a:r>
              <a:rPr lang="el-GR" b="1"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657538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solidFill>
                  <a:schemeClr val="tx2"/>
                </a:solidFill>
              </a:rPr>
              <a:t>Επιπλοκές οξείας παγκρεατίτιδας</a:t>
            </a:r>
            <a:endParaRPr lang="en-US" sz="3600" b="1" i="1" dirty="0">
              <a:solidFill>
                <a:schemeClr val="tx2"/>
              </a:solidFill>
            </a:endParaRPr>
          </a:p>
        </p:txBody>
      </p:sp>
      <p:sp>
        <p:nvSpPr>
          <p:cNvPr id="3" name="Θέση περιεχομένου 2"/>
          <p:cNvSpPr>
            <a:spLocks noGrp="1"/>
          </p:cNvSpPr>
          <p:nvPr>
            <p:ph idx="1"/>
          </p:nvPr>
        </p:nvSpPr>
        <p:spPr>
          <a:xfrm>
            <a:off x="457200" y="1484784"/>
            <a:ext cx="8579296" cy="5373216"/>
          </a:xfrm>
        </p:spPr>
        <p:txBody>
          <a:bodyPr>
            <a:normAutofit/>
          </a:bodyPr>
          <a:lstStyle/>
          <a:p>
            <a:r>
              <a:rPr lang="el-GR" sz="2400" dirty="0" smtClean="0"/>
              <a:t>Δημιουργία </a:t>
            </a:r>
            <a:r>
              <a:rPr lang="el-GR" sz="2400" dirty="0"/>
              <a:t>ψευδοκύστεων του </a:t>
            </a:r>
            <a:r>
              <a:rPr lang="el-GR" sz="2400" dirty="0" smtClean="0"/>
              <a:t>παγκρέατος.</a:t>
            </a:r>
          </a:p>
          <a:p>
            <a:r>
              <a:rPr lang="el-GR" sz="2400" dirty="0" smtClean="0"/>
              <a:t>Δημιουργία </a:t>
            </a:r>
            <a:r>
              <a:rPr lang="el-GR" sz="2400" dirty="0"/>
              <a:t>αποστήματος μέσα στο πάγκρεας ή στα γύρω </a:t>
            </a:r>
            <a:r>
              <a:rPr lang="el-GR" sz="2400" dirty="0" smtClean="0"/>
              <a:t>όργανα.</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41340270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solidFill>
                  <a:schemeClr val="tx2"/>
                </a:solidFill>
              </a:rPr>
              <a:t>Θεραπεία οξείας παγκρεατίτιδας</a:t>
            </a:r>
            <a:endParaRPr lang="en-US" sz="3600" b="1" i="1" dirty="0">
              <a:solidFill>
                <a:schemeClr val="tx2"/>
              </a:solidFill>
            </a:endParaRPr>
          </a:p>
        </p:txBody>
      </p:sp>
      <p:sp>
        <p:nvSpPr>
          <p:cNvPr id="3" name="Θέση περιεχομένου 2"/>
          <p:cNvSpPr>
            <a:spLocks noGrp="1"/>
          </p:cNvSpPr>
          <p:nvPr>
            <p:ph idx="1"/>
          </p:nvPr>
        </p:nvSpPr>
        <p:spPr>
          <a:xfrm>
            <a:off x="457200" y="1196752"/>
            <a:ext cx="8363272" cy="5661248"/>
          </a:xfrm>
        </p:spPr>
        <p:txBody>
          <a:bodyPr>
            <a:normAutofit/>
          </a:bodyPr>
          <a:lstStyle/>
          <a:p>
            <a:r>
              <a:rPr lang="el-GR" dirty="0" smtClean="0"/>
              <a:t>Στην </a:t>
            </a:r>
            <a:r>
              <a:rPr lang="el-GR" dirty="0"/>
              <a:t>αρχή η θεραπεία είναι συντηρητική, με ενυδάτωση του αρρώστου, ρύθμιση του νερού και των ηλεκτρολυτών και του επιπέδου του σακχάρου και ινσουλίνης σε συνδυασμό με φαρμακευτική αγωγή, υπεθερμιδική σίτιση και εντατική υποστήριξη του αρρώστου</a:t>
            </a:r>
            <a:r>
              <a:rPr lang="el-GR" dirty="0" smtClean="0"/>
              <a:t>.</a:t>
            </a:r>
          </a:p>
          <a:p>
            <a:r>
              <a:rPr lang="el-GR" dirty="0" smtClean="0"/>
              <a:t>Χειρουργούνται </a:t>
            </a:r>
            <a:r>
              <a:rPr lang="el-GR" dirty="0"/>
              <a:t>συνήθως οι επιπλοκές ή η αρχική γενεσιουργός αιτία, παροχετεύοντας ή αφαιρώντας τις ψευδοκύστεις ή χειρουργώντας τη γενεσιουργή πάθηση των χοληφόρων.</a:t>
            </a:r>
            <a:br>
              <a:rPr lang="el-GR" dirty="0"/>
            </a:br>
            <a:r>
              <a:rPr lang="el-GR" dirty="0"/>
              <a:t>Οι περιγραφόμενες επεμβάσεις πάνω στο πάγκρεας σε οξεία παγκρεατίτιδα είναι η ολική ή μερική παγκρεατεκτομή και η παροχέτευση ή περιτοναϊκή πλύση καθώς </a:t>
            </a:r>
            <a:r>
              <a:rPr lang="el-GR" dirty="0" smtClean="0"/>
              <a:t>και </a:t>
            </a:r>
            <a:r>
              <a:rPr lang="el-GR" dirty="0"/>
              <a:t>ο ανοικτός πωματισμός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4809193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solidFill>
                  <a:schemeClr val="tx2"/>
                </a:solidFill>
              </a:rPr>
              <a:t>Χρόνια παγκρεατίτιδα</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Είναι </a:t>
            </a:r>
            <a:r>
              <a:rPr lang="el-GR" dirty="0"/>
              <a:t>φλεγμονή της κεφαλής κυρίως του παγκρέατος με χρόνια διαδρομή. </a:t>
            </a:r>
            <a:endParaRPr lang="el-GR" dirty="0" smtClean="0"/>
          </a:p>
          <a:p>
            <a:r>
              <a:rPr lang="el-GR" dirty="0" smtClean="0"/>
              <a:t>Συνήθης </a:t>
            </a:r>
            <a:r>
              <a:rPr lang="el-GR" dirty="0"/>
              <a:t>αιτία είναι η λιθίαση των χοληφόρων, διατιτραίνοντα έλκη του δωδεκαδακτύλου προς το πάγκρεας, αλκοολισμός κ.ά. </a:t>
            </a:r>
            <a:endParaRPr lang="el-GR" dirty="0" smtClean="0"/>
          </a:p>
          <a:p>
            <a:r>
              <a:rPr lang="el-GR" dirty="0" smtClean="0"/>
              <a:t>Η </a:t>
            </a:r>
            <a:r>
              <a:rPr lang="el-GR" dirty="0"/>
              <a:t>συμπτωματολογία είναι παρόμοια με αυτή του γαστροδωδεκαδακτυλικού έλκους ή της χολολιθίασης. Επικρατούντα συμπτώματα είναι ο πόνος και ο ίκτερος ενώ ακόμα εμφανίζονται δυσπεπτικές διαταραχές, ανορεξία, απίσχνανση, μέτριος πυρετός. Επίσης παρατηρείται αύξηση της διάστασης στο αίμα και ελάττωση του ασβεστίου στο αίμα καθώς και ακτινολογική παραμόρφωση του </a:t>
            </a:r>
            <a:r>
              <a:rPr lang="el-GR" dirty="0" smtClean="0"/>
              <a:t>δωδεκαδακτύλου.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24974741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chemeClr val="tx2"/>
                </a:solidFill>
              </a:rPr>
              <a:t>Θεραπεία της χρόνιας παγκρεατίτιδας</a:t>
            </a:r>
            <a:endParaRPr lang="en-US" dirty="0"/>
          </a:p>
        </p:txBody>
      </p:sp>
      <p:sp>
        <p:nvSpPr>
          <p:cNvPr id="3" name="Θέση περιεχομένου 2"/>
          <p:cNvSpPr>
            <a:spLocks noGrp="1"/>
          </p:cNvSpPr>
          <p:nvPr>
            <p:ph idx="1"/>
          </p:nvPr>
        </p:nvSpPr>
        <p:spPr/>
        <p:txBody>
          <a:bodyPr>
            <a:normAutofit/>
          </a:bodyPr>
          <a:lstStyle/>
          <a:p>
            <a:r>
              <a:rPr lang="el-GR" dirty="0" smtClean="0"/>
              <a:t>Η </a:t>
            </a:r>
            <a:r>
              <a:rPr lang="el-GR" dirty="0"/>
              <a:t>χειρουργική θεραπεία αποσκοπεί στην άρση του αιτίου που προκάλεσε την παγκρεατική νόσο. </a:t>
            </a:r>
            <a:endParaRPr lang="el-GR" dirty="0" smtClean="0"/>
          </a:p>
          <a:p>
            <a:r>
              <a:rPr lang="el-GR" dirty="0" smtClean="0"/>
              <a:t>Πολλές </a:t>
            </a:r>
            <a:r>
              <a:rPr lang="el-GR" dirty="0"/>
              <a:t>είναι οι εγχειρήσεις που γίνονται με το αρχικό γενεσιουργό αίτιο. Χολοκυστεκτομή, χολοκυστοστομία, έρευνα χοληφόρων, χολοπεπτικές αναστομώσεις, γαστρεντεραναστόμωση, διάφορες </a:t>
            </a:r>
            <a:r>
              <a:rPr lang="el-GR" dirty="0" smtClean="0"/>
              <a:t>παγκρεατεκτομές.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2443991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Νεοπλάσματα του </a:t>
            </a:r>
            <a:r>
              <a:rPr lang="el-GR" b="1" dirty="0" smtClean="0">
                <a:solidFill>
                  <a:schemeClr val="tx2"/>
                </a:solidFill>
              </a:rPr>
              <a:t>παγκρέατος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a:t>Τα νεοπλάσματα του παγκρέατος κατατάσσονται στα νεοπλάσματα της ενδοκρινούς μοίρας και της εξωκρινούς μοίρας.</a:t>
            </a:r>
            <a:endParaRPr lang="en-US" dirty="0"/>
          </a:p>
          <a:p>
            <a:r>
              <a:rPr lang="el-GR" b="1" dirty="0"/>
              <a:t>Εξωκρινής </a:t>
            </a:r>
            <a:r>
              <a:rPr lang="el-GR" b="1" dirty="0" smtClean="0"/>
              <a:t>μοίρα: </a:t>
            </a:r>
            <a:r>
              <a:rPr lang="el-GR" dirty="0"/>
              <a:t>Αδένωμα και αδενοκαρκίνωμα, στον πόρο όπου διακρίνουμε καλοήθη και κακοήθη με συγγενές αδένωμα και κυσταδένωμα τα πρώτα και με συμπαγές καρκίνωμα, αδενοκαρκίνωμα, αναπλαστικό καρκίνωμα και squamous cell, κυσταδενοκαρκίνωμα, σάρκωμα και μεταστατικά τα δεύτερα.</a:t>
            </a:r>
            <a:endParaRPr lang="en-US" b="1" dirty="0"/>
          </a:p>
          <a:p>
            <a:r>
              <a:rPr lang="el-GR" b="1" dirty="0"/>
              <a:t>Ενδοκρινής </a:t>
            </a:r>
            <a:r>
              <a:rPr lang="el-GR" b="1" dirty="0" smtClean="0"/>
              <a:t>μοίρα:</a:t>
            </a:r>
            <a:r>
              <a:rPr lang="el-GR" dirty="0" smtClean="0"/>
              <a:t> </a:t>
            </a:r>
            <a:r>
              <a:rPr lang="el-GR" dirty="0"/>
              <a:t>Ορθοενδοκρινικά απουδώματα: ινσουλίνωμα, γλυκαγόνωμα, σωματοστατίνωμα και παραενδοκρινικά </a:t>
            </a:r>
            <a:r>
              <a:rPr lang="el-GR" dirty="0" smtClean="0"/>
              <a:t>απουδώματα πχ γαστρίνωμα.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1641932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Ο καρκίνος του παγκρέατος και του φύματος του Vater</a:t>
            </a:r>
            <a:endParaRPr lang="en-US" dirty="0">
              <a:solidFill>
                <a:schemeClr val="tx2"/>
              </a:solidFill>
            </a:endParaRPr>
          </a:p>
        </p:txBody>
      </p:sp>
      <p:sp>
        <p:nvSpPr>
          <p:cNvPr id="3" name="Θέση περιεχομένου 2"/>
          <p:cNvSpPr>
            <a:spLocks noGrp="1"/>
          </p:cNvSpPr>
          <p:nvPr>
            <p:ph idx="1"/>
          </p:nvPr>
        </p:nvSpPr>
        <p:spPr>
          <a:xfrm>
            <a:off x="457200" y="1412776"/>
            <a:ext cx="8435280" cy="5328592"/>
          </a:xfrm>
        </p:spPr>
        <p:txBody>
          <a:bodyPr>
            <a:normAutofit/>
          </a:bodyPr>
          <a:lstStyle/>
          <a:p>
            <a:r>
              <a:rPr lang="el-GR" dirty="0"/>
              <a:t>Π</a:t>
            </a:r>
            <a:r>
              <a:rPr lang="el-GR" dirty="0" smtClean="0"/>
              <a:t>αρουσιάζει </a:t>
            </a:r>
            <a:r>
              <a:rPr lang="el-GR" dirty="0"/>
              <a:t>σταθερά αυξημένη συχνότητα εμφάνισης τα τελευταία χρόνια. </a:t>
            </a:r>
            <a:r>
              <a:rPr lang="el-GR" dirty="0" smtClean="0"/>
              <a:t>Ο καρκίνος </a:t>
            </a:r>
            <a:r>
              <a:rPr lang="el-GR" dirty="0"/>
              <a:t>του παγκρέατος αποτελεί την τέταρτη κατά σειρά αιτία θανάτου στις ΗΠΑ μετά από τον καρκίνο των πνευμόνων, του παχέος εντέρου και του μαστού. </a:t>
            </a:r>
            <a:endParaRPr lang="en-US" b="1" dirty="0"/>
          </a:p>
          <a:p>
            <a:r>
              <a:rPr lang="el-GR" dirty="0"/>
              <a:t>Ο όγκος εντοπίζεται συνήθως στην κεφαλή του παγκρέατος (60%), στο σώμα και την ουρά (12%) ή και σε ολόκληρο το πάγκρεας (10%) αλλά και στο φύμα του Vater (5,5%) και προσβάλλει συχνότερα τους άνδρες από τις γυναίκες. Η βιολογική συμπεριφορά του όγκου χαρακτηρίζεται από ταχεία επέκταση και διήθηση των παρακείμενων ιστών και οργάνων. </a:t>
            </a:r>
            <a:endParaRPr lang="en-US" b="1" dirty="0"/>
          </a:p>
          <a:p>
            <a:r>
              <a:rPr lang="el-GR" b="1" dirty="0"/>
              <a:t>Η έγκαιρη διάγνωση είναι δύσκολη, επειδή η νόσος είναι ασυμπτωματική και τα αρχικά συμπτώματα </a:t>
            </a:r>
            <a:r>
              <a:rPr lang="el-GR" b="1" dirty="0" smtClean="0"/>
              <a:t>ασαφή.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12109422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Συμπτωματολογία του καρκίνου του παγκρέατος </a:t>
            </a:r>
            <a:r>
              <a:rPr lang="el-GR" sz="3000" b="0" dirty="0" smtClean="0">
                <a:solidFill>
                  <a:schemeClr val="tx2"/>
                </a:solidFill>
              </a:rPr>
              <a:t>1/2</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a:t>Η κύρια συμπτωματολογία εμφανίζεται καθυστερημένα. Τα συμπτώματα στον καρκίνο του παγκρέατος μοιάζουν με εκείνα της χρόνιας παγκρεατίτιδας, μόνο που η εξέλιξή τους είναι πιο γρήγορη. Επικρατούν ο ίκτερος, ο πόνος, η απώλεια σωματικού βάρους, οι εμετοί και η ψηλαφητή μάζα. </a:t>
            </a:r>
            <a:endParaRPr lang="el-GR" dirty="0" smtClean="0"/>
          </a:p>
          <a:p>
            <a:r>
              <a:rPr lang="el-GR" dirty="0" smtClean="0"/>
              <a:t>Αποφασιστική </a:t>
            </a:r>
            <a:r>
              <a:rPr lang="el-GR" dirty="0"/>
              <a:t>διαγνωστική αξία έχει το υπερηχογράφημα, η ολόσωμη αξονική τομογραφία, το σπινθηρογράφημα, η διαδερμική διηπατική χολαγγειογραφία και η ενδοσκοπική αναστροφή χολαγγειοπαγκρεατογραφία (ERCP).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8890842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solidFill>
                  <a:schemeClr val="tx2"/>
                </a:solidFill>
              </a:rPr>
              <a:t>Συμπτωματολογία του καρκίνου του παγκρέατος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Θέση περιεχομένου 2"/>
          <p:cNvSpPr>
            <a:spLocks noGrp="1"/>
          </p:cNvSpPr>
          <p:nvPr>
            <p:ph idx="1"/>
          </p:nvPr>
        </p:nvSpPr>
        <p:spPr>
          <a:xfrm>
            <a:off x="457200" y="1484784"/>
            <a:ext cx="8229600" cy="4752528"/>
          </a:xfrm>
        </p:spPr>
        <p:txBody>
          <a:bodyPr>
            <a:noAutofit/>
          </a:bodyPr>
          <a:lstStyle/>
          <a:p>
            <a:r>
              <a:rPr lang="el-GR" dirty="0" smtClean="0"/>
              <a:t>Η </a:t>
            </a:r>
            <a:r>
              <a:rPr lang="el-GR" dirty="0"/>
              <a:t>χειρουργική αντιμετώπιση του καρκίνου του παγκρέατος, ριζική ή παρηγορητική, εξαρτάται από την εξαιρεσιμότητα του όγκου και την εντόπισή του. Οι πραγματοποιούμενες εγχειρήσεις είναι διάφοροι τύποι παγκρεατοδωδεκαδακτυλεκτομής, ολική παγκρεατεκτομή ή και εκπυρήνιση του όγκου καθώς επίσης και παρακαμπτήριες εγχειρήσεις στα χοληφόρα. </a:t>
            </a:r>
            <a:endParaRPr lang="el-GR" dirty="0" smtClean="0"/>
          </a:p>
          <a:p>
            <a:r>
              <a:rPr lang="el-GR" dirty="0" smtClean="0"/>
              <a:t>Η </a:t>
            </a:r>
            <a:r>
              <a:rPr lang="el-GR" dirty="0"/>
              <a:t>πενταετής επιβίωση μετά του ριζικού τύπου εγχείρησης είναι γύρω στο 7%. Οι μετεγχειρητικές επιπλοκές είναι πολύ συχνές (φθάνουν σχεδόν το 70%), με συνηθέστερες, ανάλογα με τη συχνότητα που παρουσιάζονται, το παγκρεατικό συρίγγιο και την μετεγχειρητική παγκρεατίτιδα.</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27244998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solidFill>
                  <a:schemeClr val="tx2"/>
                </a:solidFill>
              </a:rPr>
              <a:t>Ινσουλινοεξαρτώμενος Σακχαρώδης Διαβήτης</a:t>
            </a:r>
            <a:endParaRPr lang="en-US" dirty="0">
              <a:solidFill>
                <a:schemeClr val="tx2"/>
              </a:solidFill>
            </a:endParaRPr>
          </a:p>
        </p:txBody>
      </p:sp>
      <p:sp>
        <p:nvSpPr>
          <p:cNvPr id="3" name="Θέση περιεχομένου 2"/>
          <p:cNvSpPr>
            <a:spLocks noGrp="1"/>
          </p:cNvSpPr>
          <p:nvPr>
            <p:ph idx="1"/>
          </p:nvPr>
        </p:nvSpPr>
        <p:spPr/>
        <p:txBody>
          <a:bodyPr>
            <a:normAutofit/>
          </a:bodyPr>
          <a:lstStyle/>
          <a:p>
            <a:r>
              <a:rPr lang="el-GR" dirty="0" smtClean="0"/>
              <a:t>Ο </a:t>
            </a:r>
            <a:r>
              <a:rPr lang="el-GR" dirty="0"/>
              <a:t>ινσουλινοεξαρτώμενος σακχαρώδης διαβήτης IDDM (τύπου Ι) προκαλείται συνήθως από αυτοάνοση καταστροφή των κυττάρων β των νησιδίων του παγκρέατος. </a:t>
            </a:r>
            <a:endParaRPr lang="el-GR" dirty="0" smtClean="0"/>
          </a:p>
          <a:p>
            <a:r>
              <a:rPr lang="el-GR" dirty="0" smtClean="0"/>
              <a:t>Αυτή </a:t>
            </a:r>
            <a:r>
              <a:rPr lang="el-GR" dirty="0"/>
              <a:t>η αυτοάνοση αντίδραση πυροδοτείται από έναν άγνωστο μηχανισμό. </a:t>
            </a:r>
            <a:endParaRPr lang="el-GR" dirty="0" smtClean="0"/>
          </a:p>
          <a:p>
            <a:r>
              <a:rPr lang="el-GR" dirty="0" smtClean="0"/>
              <a:t>Η </a:t>
            </a:r>
            <a:r>
              <a:rPr lang="el-GR" dirty="0"/>
              <a:t>καταστροφή των κυττάρων β των νησιδίων προκαλεί ανεπάρκεια της ινσουλίνης και κατ' επέκταση απορρύθμιση του αναβολισμού και του καταβολισμού, με αποτέλεσμα την εμφάνιση μεταβολικών διαταραχών (βλ επίσης σακχαρώδης διαβήτης). </a:t>
            </a:r>
            <a:endParaRPr lang="en-US" b="1"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34345805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solidFill>
                  <a:schemeClr val="tx2"/>
                </a:solidFill>
              </a:rPr>
              <a:t>Νοσήματα του </a:t>
            </a:r>
            <a:r>
              <a:rPr lang="el-GR" b="1" dirty="0" smtClean="0">
                <a:solidFill>
                  <a:schemeClr val="tx2"/>
                </a:solidFill>
              </a:rPr>
              <a:t>ήπατος </a:t>
            </a:r>
            <a:r>
              <a:rPr lang="el-GR" sz="3000" b="0" dirty="0" smtClean="0">
                <a:solidFill>
                  <a:schemeClr val="tx2"/>
                </a:solidFill>
              </a:rPr>
              <a:t>1/3</a:t>
            </a:r>
            <a:endParaRPr lang="en-US" sz="3000" b="0" dirty="0">
              <a:solidFill>
                <a:schemeClr val="tx2"/>
              </a:solidFill>
            </a:endParaRPr>
          </a:p>
        </p:txBody>
      </p:sp>
      <p:sp>
        <p:nvSpPr>
          <p:cNvPr id="3" name="Θέση περιεχομένου 2"/>
          <p:cNvSpPr>
            <a:spLocks noGrp="1"/>
          </p:cNvSpPr>
          <p:nvPr>
            <p:ph idx="1"/>
          </p:nvPr>
        </p:nvSpPr>
        <p:spPr/>
        <p:txBody>
          <a:bodyPr>
            <a:noAutofit/>
          </a:bodyPr>
          <a:lstStyle/>
          <a:p>
            <a:r>
              <a:rPr lang="el-GR" dirty="0"/>
              <a:t>Το ήπαρ υποστηρίζει σχεδόν κάθε όργανο του σώματος και είναι απαραίτητο για τη ζωή. Το ήπαρ είναι επίσης ευάλωτο σε πολλές παθήσεις.</a:t>
            </a:r>
            <a:r>
              <a:rPr lang="el-GR" b="1" dirty="0"/>
              <a:t> </a:t>
            </a:r>
            <a:r>
              <a:rPr lang="el-GR" dirty="0"/>
              <a:t>Τα πιο συχνά νοσήματα είναι: </a:t>
            </a:r>
            <a:r>
              <a:rPr lang="el-GR" dirty="0" smtClean="0"/>
              <a:t>λοιμώξεις, </a:t>
            </a:r>
            <a:r>
              <a:rPr lang="el-GR" dirty="0"/>
              <a:t>όπως ηπατίτιδα Α, ηπατίτιδα Β, C, E, αλκοολική νόσος, λιπώδες ήπαρ, κίρρωση, </a:t>
            </a:r>
            <a:r>
              <a:rPr lang="el-GR" dirty="0" smtClean="0"/>
              <a:t>καρκίνος, </a:t>
            </a:r>
            <a:r>
              <a:rPr lang="el-GR" dirty="0"/>
              <a:t>φαρμακευτική βλάβη (ειδικά από ακεταμινοφαίνη, επίσης γνωστή ως παρακεταμόλη, και αντικαρκινικά φάρμακα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3521305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Προσαρμοσμένο 2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191</TotalTime>
  <Words>10346</Words>
  <Application>Microsoft Office PowerPoint</Application>
  <PresentationFormat>Προβολή στην οθόνη (4:3)</PresentationFormat>
  <Paragraphs>835</Paragraphs>
  <Slides>151</Slides>
  <Notes>8</Notes>
  <HiddenSlides>0</HiddenSlides>
  <MMClips>0</MMClips>
  <ScaleCrop>false</ScaleCrop>
  <HeadingPairs>
    <vt:vector size="4" baseType="variant">
      <vt:variant>
        <vt:lpstr>Θέμα</vt:lpstr>
      </vt:variant>
      <vt:variant>
        <vt:i4>4</vt:i4>
      </vt:variant>
      <vt:variant>
        <vt:lpstr>Τίτλοι διαφανειών</vt:lpstr>
      </vt:variant>
      <vt:variant>
        <vt:i4>151</vt:i4>
      </vt:variant>
    </vt:vector>
  </HeadingPairs>
  <TitlesOfParts>
    <vt:vector size="155" baseType="lpstr">
      <vt:lpstr>OC_template_updated</vt:lpstr>
      <vt:lpstr>1_OC_template_updated</vt:lpstr>
      <vt:lpstr>2_OC_template_updated</vt:lpstr>
      <vt:lpstr>Θέμα του Office</vt:lpstr>
      <vt:lpstr>Νοσολογία</vt:lpstr>
      <vt:lpstr>Στοματική κοιλότητα 1/8</vt:lpstr>
      <vt:lpstr>Στοματική κοιλότητα 2/8</vt:lpstr>
      <vt:lpstr>Στοματική κοιλότητα 3/8</vt:lpstr>
      <vt:lpstr>Στοματική κοιλότητα 4/8</vt:lpstr>
      <vt:lpstr>Στοματική κοιλότητα 5/8</vt:lpstr>
      <vt:lpstr>Στοματική κοιλότητα 6/8</vt:lpstr>
      <vt:lpstr>Στοματική κοιλότητα 7/8</vt:lpstr>
      <vt:lpstr>Στοματική κοιλότητα 8/8</vt:lpstr>
      <vt:lpstr>Φάρυγγας</vt:lpstr>
      <vt:lpstr>Οισοφάγος</vt:lpstr>
      <vt:lpstr>Στόμαχος 1/2</vt:lpstr>
      <vt:lpstr>Στόμαχος 2/2</vt:lpstr>
      <vt:lpstr>Χιτώνες του στομάχου</vt:lpstr>
      <vt:lpstr>Κύτταρα στομάχου</vt:lpstr>
      <vt:lpstr>Λεπτό έντερο</vt:lpstr>
      <vt:lpstr>Δωδεκαδάκτυλο</vt:lpstr>
      <vt:lpstr>Νήστιδα – Ειλεός</vt:lpstr>
      <vt:lpstr>Παχύ έντερο 1/2</vt:lpstr>
      <vt:lpstr>Παχύ έντερο 2/2</vt:lpstr>
      <vt:lpstr>Ηπαρ</vt:lpstr>
      <vt:lpstr>Λειτουργίες του ήπατος</vt:lpstr>
      <vt:lpstr>Οδοί ήπατος</vt:lpstr>
      <vt:lpstr>Χοληδόχος</vt:lpstr>
      <vt:lpstr>Πάγκρεας</vt:lpstr>
      <vt:lpstr>Σπλήνας</vt:lpstr>
      <vt:lpstr>Λειτουργίες σπλήνα</vt:lpstr>
      <vt:lpstr>Διαχείριση της τροφής</vt:lpstr>
      <vt:lpstr>Διαχείριση της τροφής 1/5</vt:lpstr>
      <vt:lpstr>Διαχείριση της τροφής 2/5</vt:lpstr>
      <vt:lpstr>Διαχείριση της τροφής 3/5</vt:lpstr>
      <vt:lpstr>Διαχείριση της τροφής 4/5</vt:lpstr>
      <vt:lpstr>Διαχείριση της τροφής 5/5</vt:lpstr>
      <vt:lpstr>Κινητικότητα του λεπτού εντέρου</vt:lpstr>
      <vt:lpstr>Κινητικότητα του παχέος εντέρου</vt:lpstr>
      <vt:lpstr>Πέψη υδατανθράκων</vt:lpstr>
      <vt:lpstr>Πέψη πρωτεϊνών</vt:lpstr>
      <vt:lpstr>Πέψη λιπών</vt:lpstr>
      <vt:lpstr>Θρεπτικές ουσίες</vt:lpstr>
      <vt:lpstr>Ανατομικές σχέσεις του πεπτικού συστήματος</vt:lpstr>
      <vt:lpstr> Αχαλασία Οισοφάγου 1/2</vt:lpstr>
      <vt:lpstr>Αχαλασία Οισοφάγου 2/2</vt:lpstr>
      <vt:lpstr>Διαφραγματοκήλη 1/2</vt:lpstr>
      <vt:lpstr>Διαφραγματοκήλη 2/2</vt:lpstr>
      <vt:lpstr>Νεοπλάσματα Οισοφάγου 1/3</vt:lpstr>
      <vt:lpstr>Νεοπλάσματα Οισοφάγου 2/3</vt:lpstr>
      <vt:lpstr>Νεοπλάσματα Οισοφάγου 3/3</vt:lpstr>
      <vt:lpstr> Γαστροοισοφαγική παλινδρόμηση (ΓΟΠ) 1/2 </vt:lpstr>
      <vt:lpstr> Γαστροοισοφαγική παλινδρόμηση (ΓΟΠ) 2/2 </vt:lpstr>
      <vt:lpstr> Η φαρμακευτική αγωγή στην ΓΟΠ έχει στόχο </vt:lpstr>
      <vt:lpstr>Φάρμακα που προκαλούν αύξηση του τόνου του γαστροοισοφαγικού σφιγκτήρα και την βελτίωση της γαστρεντερικής κινητικότητας.</vt:lpstr>
      <vt:lpstr>Φάρμακα για προστασία του οισοφαγικού βλεννογόνου</vt:lpstr>
      <vt:lpstr>Πεπτικό έλκος 1/3</vt:lpstr>
      <vt:lpstr>Πεπτικό έλκος 2/3</vt:lpstr>
      <vt:lpstr>Πεπτικό έλκος 3/3</vt:lpstr>
      <vt:lpstr>Η φαρμακευτική αγωγή στο έλκος στοχεύει</vt:lpstr>
      <vt:lpstr>Φάρμακα στο έλκος 1/4</vt:lpstr>
      <vt:lpstr>Φάρμακα στο έλκος 2/4</vt:lpstr>
      <vt:lpstr>Φάρμακα στο έλκος 3/4</vt:lpstr>
      <vt:lpstr>Φάρμακα στο έλκος 4/4</vt:lpstr>
      <vt:lpstr>Νεοπλάσματα στομάχου 1/2</vt:lpstr>
      <vt:lpstr>Νεοπλάσματα στομάχου 2/2</vt:lpstr>
      <vt:lpstr>Φλεγμονώδεις νόσοι του εντέρου </vt:lpstr>
      <vt:lpstr>Νόσος του Crohn 1/12</vt:lpstr>
      <vt:lpstr>Νόσος του Crohn 2/12</vt:lpstr>
      <vt:lpstr>Νόσος του Crohn 3/12</vt:lpstr>
      <vt:lpstr>Νόσος του Crohn 4/12</vt:lpstr>
      <vt:lpstr>Νόσος του Crohn 5/12</vt:lpstr>
      <vt:lpstr>Νόσος του Crohn 6/12</vt:lpstr>
      <vt:lpstr>Νόσος του Crohn 7/12</vt:lpstr>
      <vt:lpstr>Νόσος του Crohn 8/12</vt:lpstr>
      <vt:lpstr>Νόσος του Crohn 9/12</vt:lpstr>
      <vt:lpstr>Νόσος του Crohn 10/12</vt:lpstr>
      <vt:lpstr>Νόσος του Crohn 11/12</vt:lpstr>
      <vt:lpstr>Νόσος του Crohn 12/12</vt:lpstr>
      <vt:lpstr>Ελκώδης κολίτιδα 1/2</vt:lpstr>
      <vt:lpstr>Ελκώδης κολίτιδα 2/2</vt:lpstr>
      <vt:lpstr>Οξεία σκωληκοειδίτιδα 1/2</vt:lpstr>
      <vt:lpstr>Οξεία σκωληκοειδίτιδα 2/2</vt:lpstr>
      <vt:lpstr>Δυσκοιλιότητα 1/3</vt:lpstr>
      <vt:lpstr>Δυσκοιλιότητα 2/3</vt:lpstr>
      <vt:lpstr>Δυσκοιλιότητα 3/3</vt:lpstr>
      <vt:lpstr>Δυσκοιλιότητα – Θεραπεία 1/4</vt:lpstr>
      <vt:lpstr>Δυσκοιλιότητα – Θεραπεία 2/4</vt:lpstr>
      <vt:lpstr>Δυσκοιλιότητα – Θεραπεία 3/4</vt:lpstr>
      <vt:lpstr>Δυσκοιλιότητα – Θεραπεία 4/4</vt:lpstr>
      <vt:lpstr>Οξεία Παγκρεατίτιδα</vt:lpstr>
      <vt:lpstr>Συμπτώματα της οξείας παγκρεατίτιδας 1/2</vt:lpstr>
      <vt:lpstr>Συμπτώματα της οξείας παγκρεατίτιδας 2/2</vt:lpstr>
      <vt:lpstr>Επιπλοκές οξείας παγκρεατίτιδας</vt:lpstr>
      <vt:lpstr>Θεραπεία οξείας παγκρεατίτιδας</vt:lpstr>
      <vt:lpstr>Χρόνια παγκρεατίτιδα</vt:lpstr>
      <vt:lpstr>Θεραπεία της χρόνιας παγκρεατίτιδας</vt:lpstr>
      <vt:lpstr>Νεοπλάσματα του παγκρέατος</vt:lpstr>
      <vt:lpstr>Ο καρκίνος του παγκρέατος και του φύματος του Vater</vt:lpstr>
      <vt:lpstr>Συμπτωματολογία του καρκίνου του παγκρέατος 1/2</vt:lpstr>
      <vt:lpstr>Συμπτωματολογία του καρκίνου του παγκρέατος 2/2</vt:lpstr>
      <vt:lpstr>Ινσουλινοεξαρτώμενος Σακχαρώδης Διαβήτης</vt:lpstr>
      <vt:lpstr>Νοσήματα του ήπατος 1/3</vt:lpstr>
      <vt:lpstr>Νοσήματα του ήπατος 2/3</vt:lpstr>
      <vt:lpstr>Νοσήματα του ήπατος 3/3</vt:lpstr>
      <vt:lpstr>Συμπτώματα ηπατικής βλάβης 1/2</vt:lpstr>
      <vt:lpstr>Συμπτώματα ηπατικής βλάβης 2/2</vt:lpstr>
      <vt:lpstr>Οξεία ηπατίτιδα 1/2</vt:lpstr>
      <vt:lpstr>Οξεία ηπατίτιδα 2/2</vt:lpstr>
      <vt:lpstr>Χρόνια ηπατίτιδα 1/2</vt:lpstr>
      <vt:lpstr>Χρόνια ηπατίτιδα 2/2</vt:lpstr>
      <vt:lpstr>Ηπατίτιδα από αλκοόλ </vt:lpstr>
      <vt:lpstr>Ηπατίτιδα C </vt:lpstr>
      <vt:lpstr>Ηπατική κίρρωση 1/2</vt:lpstr>
      <vt:lpstr>Ηπατική κίρρωση 2/2</vt:lpstr>
      <vt:lpstr>Ηπατική κίρρωση – Κλινική εικόνα 1/6</vt:lpstr>
      <vt:lpstr>Ηπατική κίρρωση – Κλινική εικόνα 2/6</vt:lpstr>
      <vt:lpstr>Ηπατική κίρρωση – Κλινική εικόνα 3/6</vt:lpstr>
      <vt:lpstr>Ηπατική κίρρωση – Κλινική εικόνα 4/6</vt:lpstr>
      <vt:lpstr>Ηπατική κίρρωση – Κλινική εικόνα 5/6</vt:lpstr>
      <vt:lpstr>Ηπατική κίρρωση – Κλινική εικόνα 6/6</vt:lpstr>
      <vt:lpstr>Άλλα συμπτώματα κίρρωσης 1/2</vt:lpstr>
      <vt:lpstr>Άλλα συμπτώματα κίρρωσης 2/2</vt:lpstr>
      <vt:lpstr>Επιπλοκές 1/2</vt:lpstr>
      <vt:lpstr>Επιπλοκές 2/2</vt:lpstr>
      <vt:lpstr>Αιτιοπαθογένεια στην κίρρωση του ήπατος 1/8</vt:lpstr>
      <vt:lpstr>Αιτιοπαθογένεια στην κίρρωση του ήπατος 2/8</vt:lpstr>
      <vt:lpstr>Αιτιοπαθογένεια στην κίρρωση του ήπατος 3/8</vt:lpstr>
      <vt:lpstr>Αιτιοπαθογένεια στην κίρρωση του ήπατος 4/8</vt:lpstr>
      <vt:lpstr>Αιτιοπαθογένεια στην κίρρωση του ήπατος 5/8</vt:lpstr>
      <vt:lpstr>Αιτιοπαθογένεια στην κίρρωση του ήπατος 6/8</vt:lpstr>
      <vt:lpstr>Αιτιοπαθογένεια στην κίρρωση του ήπατος 7/8</vt:lpstr>
      <vt:lpstr>Αιτιοπαθογένεια στην κίρρωση του ήπατος 8/8</vt:lpstr>
      <vt:lpstr>Παθολογοανατομική βλάβη 1/2</vt:lpstr>
      <vt:lpstr>Παθολογοανατομική βλάβη 2/2</vt:lpstr>
      <vt:lpstr>Διάγνωση της κίρρωσης</vt:lpstr>
      <vt:lpstr>Εργαστηριακά Ευρήματα στην κίρρωση του ήπατος 1/3</vt:lpstr>
      <vt:lpstr>Εργαστηριακά Ευρήματα στην κίρρωση του ήπατος 2/3</vt:lpstr>
      <vt:lpstr>Εργαστηριακά Ευρήματα στην κίρρωση του ήπατος 3/3</vt:lpstr>
      <vt:lpstr>Θεραπεία κίρρωσης 1/2</vt:lpstr>
      <vt:lpstr>Θεραπεία κίρρωσης 2/2</vt:lpstr>
      <vt:lpstr> Η πρόληψη περαιτέρω ηπατικής βλάβης  </vt:lpstr>
      <vt:lpstr>Μεταμόσχευση</vt:lpstr>
      <vt:lpstr>Υποτροπή της κίρρωσης </vt:lpstr>
      <vt:lpstr>Ασκίτης 1/2</vt:lpstr>
      <vt:lpstr>Ασκίτης 2/2</vt:lpstr>
      <vt:lpstr>Αιμορραγία του οισοφάγου (Κιρσοί Οισοφάγου) </vt:lpstr>
      <vt:lpstr>Ηπατική εγκεφαλοπάθεια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Νοσολογία</dc:title>
  <dc:creator>opencourses@teiath.gr</dc:creator>
  <cp:lastModifiedBy>natasakar new</cp:lastModifiedBy>
  <cp:revision>29</cp:revision>
  <dcterms:created xsi:type="dcterms:W3CDTF">2015-03-06T12:53:33Z</dcterms:created>
  <dcterms:modified xsi:type="dcterms:W3CDTF">2015-03-31T10:16:33Z</dcterms:modified>
</cp:coreProperties>
</file>