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1" r:id="rId6"/>
    <p:sldId id="294" r:id="rId7"/>
    <p:sldId id="286" r:id="rId8"/>
    <p:sldId id="264" r:id="rId9"/>
    <p:sldId id="274" r:id="rId10"/>
    <p:sldId id="265" r:id="rId11"/>
    <p:sldId id="283" r:id="rId12"/>
    <p:sldId id="262" r:id="rId13"/>
    <p:sldId id="277" r:id="rId14"/>
    <p:sldId id="284" r:id="rId15"/>
    <p:sldId id="275" r:id="rId16"/>
    <p:sldId id="268" r:id="rId17"/>
    <p:sldId id="266" r:id="rId18"/>
    <p:sldId id="295" r:id="rId19"/>
    <p:sldId id="281" r:id="rId20"/>
    <p:sldId id="285" r:id="rId21"/>
    <p:sldId id="272" r:id="rId22"/>
    <p:sldId id="269" r:id="rId23"/>
    <p:sldId id="270" r:id="rId24"/>
    <p:sldId id="271" r:id="rId25"/>
    <p:sldId id="287" r:id="rId26"/>
    <p:sldId id="282" r:id="rId27"/>
    <p:sldId id="276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9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110" d="100"/>
          <a:sy n="110" d="100"/>
        </p:scale>
        <p:origin x="13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BEFE94A-CA26-4784-BDB8-AB35468757BE}" type="datetimeFigureOut">
              <a:rPr lang="el-GR"/>
              <a:pPr>
                <a:defRPr/>
              </a:pPr>
              <a:t>23/6/2022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fld id="{70DA0042-758F-4CB4-A1D2-9EFE5662DC9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47886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C54741-2069-42A4-A235-CF6071CF2E7E}" type="datetimeFigureOut">
              <a:rPr lang="el-GR"/>
              <a:pPr>
                <a:defRPr/>
              </a:pPr>
              <a:t>23/6/2022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45827DB8-C9B1-449B-806D-D8A8CC43D9E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50650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296CE0-4AA2-4F0D-A0AB-BB2CDB10FA02}" type="slidenum">
              <a:rPr lang="el-GR" altLang="el-GR"/>
              <a:pPr eaLnBrk="1" hangingPunct="1"/>
              <a:t>0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55545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994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AFB059-2707-44A5-9205-053F6728AFE4}" type="slidenum">
              <a:rPr lang="el-GR" altLang="el-GR"/>
              <a:pPr eaLnBrk="1" hangingPunct="1"/>
              <a:t>9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39089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4B9FD6-5C66-49CE-8BCB-9E9859481048}" type="slidenum">
              <a:rPr lang="el-GR" altLang="el-GR"/>
              <a:pPr eaLnBrk="1" hangingPunct="1"/>
              <a:t>10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5998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ΓΧ</a:t>
            </a:r>
          </a:p>
        </p:txBody>
      </p:sp>
      <p:sp>
        <p:nvSpPr>
          <p:cNvPr id="4198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5D1ED9-AAAD-4D8B-A442-6A2E25B7B039}" type="slidenum">
              <a:rPr lang="el-GR" altLang="el-GR"/>
              <a:pPr eaLnBrk="1" hangingPunct="1"/>
              <a:t>11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84260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1EE3F1-D425-485D-8BAD-7A7D1D5CEEAB}" type="slidenum">
              <a:rPr lang="el-GR" altLang="el-GR"/>
              <a:pPr eaLnBrk="1" hangingPunct="1"/>
              <a:t>12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1987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F435EC-21E2-4DA7-8E81-744FCDB7DAE4}" type="slidenum">
              <a:rPr lang="el-GR" altLang="el-GR"/>
              <a:pPr eaLnBrk="1" hangingPunct="1"/>
              <a:t>13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53775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2BEAFD-6783-4D8A-91A3-5C7C13D4A57C}" type="slidenum">
              <a:rPr lang="el-GR" altLang="el-GR"/>
              <a:pPr eaLnBrk="1" hangingPunct="1"/>
              <a:t>14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15467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ΓΧ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C81040-8494-420C-B350-94F933C0B071}" type="slidenum">
              <a:rPr lang="el-GR" altLang="el-GR"/>
              <a:pPr eaLnBrk="1" hangingPunct="1"/>
              <a:t>15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5842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ΓΧ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0E9F48-4852-42AD-8976-7F731B34B12B}" type="slidenum">
              <a:rPr lang="el-GR" altLang="el-GR"/>
              <a:pPr eaLnBrk="1" hangingPunct="1"/>
              <a:t>16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16354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EB64B3-56F6-4660-8C6A-E3840450C159}" type="slidenum">
              <a:rPr lang="el-GR" altLang="el-GR"/>
              <a:pPr eaLnBrk="1" hangingPunct="1"/>
              <a:t>17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82879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ΓΧ</a:t>
            </a:r>
          </a:p>
        </p:txBody>
      </p:sp>
      <p:sp>
        <p:nvSpPr>
          <p:cNvPr id="4" name="Θέση αριθμού διαφάνειας 3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CD5580C-C628-4D4D-8E49-CBAD58834D10}" type="slidenum">
              <a:rPr lang="el-GR" altLang="el-GR" sz="1300"/>
              <a:pPr algn="r" eaLnBrk="1" hangingPunct="1"/>
              <a:t>18</a:t>
            </a:fld>
            <a:endParaRPr lang="el-GR" altLang="el-GR" sz="1300"/>
          </a:p>
        </p:txBody>
      </p:sp>
    </p:spTree>
    <p:extLst>
      <p:ext uri="{BB962C8B-B14F-4D97-AF65-F5344CB8AC3E}">
        <p14:creationId xmlns:p14="http://schemas.microsoft.com/office/powerpoint/2010/main" val="163918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174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09B9B9-0BB7-4C23-B22A-313E22FF0A1E}" type="slidenum">
              <a:rPr lang="el-GR" altLang="el-GR"/>
              <a:pPr eaLnBrk="1" hangingPunct="1"/>
              <a:t>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18738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F01796-4B39-44EB-92C7-C2857587C0B0}" type="slidenum">
              <a:rPr lang="el-GR" altLang="el-GR"/>
              <a:pPr eaLnBrk="1" hangingPunct="1"/>
              <a:t>19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84526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ΓΧ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A83A9A-580D-438A-94C5-A29CC0D35126}" type="slidenum">
              <a:rPr lang="el-GR" altLang="el-GR"/>
              <a:pPr eaLnBrk="1" hangingPunct="1"/>
              <a:t>20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23648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ΓΧ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F97308-500E-4652-9D3C-96386D050F12}" type="slidenum">
              <a:rPr lang="el-GR" altLang="el-GR"/>
              <a:pPr eaLnBrk="1" hangingPunct="1"/>
              <a:t>21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92171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ΓΧ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C8A7AD-9A49-498B-993F-288670966701}" type="slidenum">
              <a:rPr lang="el-GR" altLang="el-GR"/>
              <a:pPr eaLnBrk="1" hangingPunct="1"/>
              <a:t>22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87701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813FC0-CAA5-47CA-8055-3D3BFE701DA5}" type="slidenum">
              <a:rPr lang="el-GR" altLang="el-GR"/>
              <a:pPr eaLnBrk="1" hangingPunct="1"/>
              <a:t>23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52318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AC6CE0-A3D2-416B-A343-1C8F4E3A3FA6}" type="slidenum">
              <a:rPr lang="el-GR" altLang="el-GR"/>
              <a:pPr eaLnBrk="1" hangingPunct="1"/>
              <a:t>24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01180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ΓΧ</a:t>
            </a:r>
          </a:p>
        </p:txBody>
      </p:sp>
      <p:sp>
        <p:nvSpPr>
          <p:cNvPr id="56324" name="Θέση αριθμού διαφάνειας 3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F338374-5771-443B-AD57-24096D85E6DC}" type="slidenum">
              <a:rPr lang="el-GR" altLang="el-GR" sz="1300"/>
              <a:pPr algn="r" eaLnBrk="1" hangingPunct="1"/>
              <a:t>25</a:t>
            </a:fld>
            <a:endParaRPr lang="el-GR" altLang="el-GR" sz="1300"/>
          </a:p>
        </p:txBody>
      </p:sp>
    </p:spTree>
    <p:extLst>
      <p:ext uri="{BB962C8B-B14F-4D97-AF65-F5344CB8AC3E}">
        <p14:creationId xmlns:p14="http://schemas.microsoft.com/office/powerpoint/2010/main" val="2801080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C7D38-736B-4BB7-ABFC-DED39032A0F5}" type="slidenum">
              <a:rPr lang="el-GR" altLang="el-GR"/>
              <a:pPr eaLnBrk="1" hangingPunct="1"/>
              <a:t>26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4407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ΓΧ</a:t>
            </a:r>
          </a:p>
        </p:txBody>
      </p:sp>
      <p:sp>
        <p:nvSpPr>
          <p:cNvPr id="3277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38E410-E8E2-4EAE-8340-FDF089CA4BF4}" type="slidenum">
              <a:rPr lang="el-GR" altLang="el-GR"/>
              <a:pPr eaLnBrk="1" hangingPunct="1"/>
              <a:t>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2555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ΓΧ</a:t>
            </a:r>
          </a:p>
        </p:txBody>
      </p:sp>
      <p:sp>
        <p:nvSpPr>
          <p:cNvPr id="3379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8D95EC-C1D9-4E79-8335-B66924D2A009}" type="slidenum">
              <a:rPr lang="el-GR" altLang="el-GR"/>
              <a:pPr eaLnBrk="1" hangingPunct="1"/>
              <a:t>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8491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ΓΧ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8D2F0A-5F30-4EE0-B89D-BE1FA62C4963}" type="slidenum">
              <a:rPr lang="el-GR" altLang="el-GR"/>
              <a:pPr eaLnBrk="1" hangingPunct="1"/>
              <a:t>4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7974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A9017E-BD26-4EC6-82D2-C7160C482431}" type="slidenum">
              <a:rPr lang="el-GR" altLang="el-GR"/>
              <a:pPr eaLnBrk="1" hangingPunct="1"/>
              <a:t>5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23099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7CAAF6-4FF1-4547-A3B4-9F01E196CF6B}" type="slidenum">
              <a:rPr lang="el-GR" altLang="el-GR"/>
              <a:pPr eaLnBrk="1" hangingPunct="1"/>
              <a:t>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32186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mtClean="0"/>
              <a:t>ΓΧ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AE123B-21FB-4F56-AA29-B9DAB209D295}" type="slidenum">
              <a:rPr lang="el-GR" altLang="el-GR"/>
              <a:pPr eaLnBrk="1" hangingPunct="1"/>
              <a:t>7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3150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CDC399-A561-4BB8-9186-D13624E60F26}" type="slidenum">
              <a:rPr lang="el-GR" altLang="el-GR"/>
              <a:pPr eaLnBrk="1" hangingPunct="1"/>
              <a:t>8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4968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326C-18FE-4EBB-8F43-A5D7A6AD72D7}" type="datetime1">
              <a:rPr lang="el-GR" altLang="el-GR"/>
              <a:pPr>
                <a:defRPr/>
              </a:pPr>
              <a:t>23/6/2022</a:t>
            </a:fld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4D185-DA4E-4217-B234-02CB99FAA2A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8131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FB4A-5330-447E-B351-984D62173727}" type="datetime1">
              <a:rPr lang="el-GR" altLang="el-GR"/>
              <a:pPr>
                <a:defRPr/>
              </a:pPr>
              <a:t>23/6/2022</a:t>
            </a:fld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A2749-7794-4AD0-856F-3A8DD492D9A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7127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29AC-80F7-4186-BD3D-42F42406D342}" type="datetime1">
              <a:rPr lang="el-GR" altLang="el-GR"/>
              <a:pPr>
                <a:defRPr/>
              </a:pPr>
              <a:t>23/6/2022</a:t>
            </a:fld>
            <a:endParaRPr lang="el-GR" alt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01983-9E57-440D-9857-1CA47EA848A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587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09F17-95C7-4FAB-871D-D05B65932881}" type="datetime1">
              <a:rPr lang="el-GR" altLang="el-GR"/>
              <a:pPr>
                <a:defRPr/>
              </a:pPr>
              <a:t>23/6/2022</a:t>
            </a:fld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0A06D-2368-43F0-9F49-51901A18F66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8744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7EA9-FE42-4FCE-A9A4-78743A39F00D}" type="datetime1">
              <a:rPr lang="el-GR" altLang="el-GR"/>
              <a:pPr>
                <a:defRPr/>
              </a:pPr>
              <a:t>23/6/2022</a:t>
            </a:fld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84A33-5AFC-4C96-BF4A-2CE5EABA338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0001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ABBA-C8EF-4D14-9644-6CF2EB7C0520}" type="datetime1">
              <a:rPr lang="el-GR" altLang="el-GR"/>
              <a:pPr>
                <a:defRPr/>
              </a:pPr>
              <a:t>23/6/2022</a:t>
            </a:fld>
            <a:endParaRPr lang="el-GR" alt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1F7FC-687E-40F4-BF30-3A7DE5B0898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2681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DAF2-4EFA-49A0-BE40-E726092D2C39}" type="datetime1">
              <a:rPr lang="el-GR" altLang="el-GR"/>
              <a:pPr>
                <a:defRPr/>
              </a:pPr>
              <a:t>23/6/2022</a:t>
            </a:fld>
            <a:endParaRPr lang="el-GR" alt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18B71-F157-46BA-903A-E7BE2EF48FF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5919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0F86D-0D3B-4BE1-BB81-3A8E2EF5FEE3}" type="datetime1">
              <a:rPr lang="el-GR" altLang="el-GR"/>
              <a:pPr>
                <a:defRPr/>
              </a:pPr>
              <a:t>23/6/2022</a:t>
            </a:fld>
            <a:endParaRPr lang="el-GR" alt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1D279-EAC2-4835-AF24-AD57447044F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744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111A-7B0A-49F5-B4B7-C7949A52E100}" type="datetime1">
              <a:rPr lang="el-GR" altLang="el-GR"/>
              <a:pPr>
                <a:defRPr/>
              </a:pPr>
              <a:t>23/6/2022</a:t>
            </a:fld>
            <a:endParaRPr lang="el-GR" alt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7FE9E-3508-4275-8FD1-1268C386E6B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1337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9AA20-27CE-484A-A308-992AAF7AAD76}" type="datetime1">
              <a:rPr lang="el-GR" altLang="el-GR"/>
              <a:pPr>
                <a:defRPr/>
              </a:pPr>
              <a:t>23/6/2022</a:t>
            </a:fld>
            <a:endParaRPr lang="el-GR" alt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DC2CC-FB8F-4296-8CEA-D318FE96FCE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8134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CD96-FBEB-46DB-9C84-A879371DD4A4}" type="datetime1">
              <a:rPr lang="el-GR" altLang="el-GR"/>
              <a:pPr>
                <a:defRPr/>
              </a:pPr>
              <a:t>23/6/2022</a:t>
            </a:fld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2C550-3B7A-45BD-B3CE-E121D66B074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2446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E7C8DC-218B-495E-894F-27B6BF9AF586}" type="datetime1">
              <a:rPr lang="el-GR" altLang="el-GR"/>
              <a:pPr>
                <a:defRPr/>
              </a:pPr>
              <a:t>23/6/2022</a:t>
            </a:fld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BE2F4C-8BD2-42AE-A216-FE1E6A992732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tavolachioggia.altervista.org/gondola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7/74/Line053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06438" y="1198563"/>
            <a:ext cx="7772400" cy="1470025"/>
          </a:xfrm>
        </p:spPr>
        <p:txBody>
          <a:bodyPr rtlCol="0">
            <a:norm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dirty="0" smtClean="0">
                <a:latin typeface="+mn-lt"/>
              </a:rPr>
              <a:t>ΤΕΧΝΙΚΗ ΝΟΜΟΘΕΣΙΑ</a:t>
            </a:r>
            <a:endParaRPr lang="el-GR" sz="1800" dirty="0">
              <a:latin typeface="+mn-lt"/>
            </a:endParaRPr>
          </a:p>
        </p:txBody>
      </p:sp>
      <p:sp>
        <p:nvSpPr>
          <p:cNvPr id="2051" name="Υπότιτλος 2"/>
          <p:cNvSpPr>
            <a:spLocks noGrp="1"/>
          </p:cNvSpPr>
          <p:nvPr>
            <p:ph type="subTitle" idx="1"/>
          </p:nvPr>
        </p:nvSpPr>
        <p:spPr>
          <a:xfrm>
            <a:off x="30163" y="2565400"/>
            <a:ext cx="9144000" cy="17526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l-GR" altLang="el-GR" sz="2400" b="1" smtClean="0"/>
              <a:t>Ενότητα </a:t>
            </a:r>
            <a:r>
              <a:rPr lang="el-GR" altLang="el-GR" sz="2400" smtClean="0"/>
              <a:t>:</a:t>
            </a:r>
            <a:r>
              <a:rPr lang="en-US" altLang="el-GR" sz="2400" smtClean="0"/>
              <a:t> </a:t>
            </a:r>
            <a:r>
              <a:rPr lang="el-GR" altLang="el-GR" b="1" smtClean="0"/>
              <a:t>ΓΕΝΙΚΟΙ ΟΡΙΣΜΟΙ</a:t>
            </a:r>
            <a:endParaRPr lang="en-US" altLang="el-GR" b="1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2400" smtClean="0"/>
              <a:t>Γεώργιος Κ. Χατζηκωνσταντής Επίκουρος Καθηγητής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2400" smtClean="0"/>
              <a:t>Διπλ. Ναυπηγός Μηχανολόγος Μηχανικός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2400" smtClean="0"/>
              <a:t>M.Sc. ‘’Διασφάλιση Ποιότητας’’</a:t>
            </a:r>
            <a:r>
              <a:rPr lang="en-US" altLang="el-GR" sz="2400" smtClean="0"/>
              <a:t>, </a:t>
            </a:r>
            <a:r>
              <a:rPr lang="el-GR" altLang="el-GR" sz="2400" smtClean="0"/>
              <a:t>Τμήμα</a:t>
            </a:r>
            <a:r>
              <a:rPr lang="en-US" altLang="el-GR" sz="2400" smtClean="0"/>
              <a:t> </a:t>
            </a:r>
            <a:r>
              <a:rPr lang="el-GR" altLang="el-GR" sz="2400" smtClean="0"/>
              <a:t>Ναυπηγικής</a:t>
            </a:r>
          </a:p>
        </p:txBody>
      </p:sp>
      <p:pic>
        <p:nvPicPr>
          <p:cNvPr id="2052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76250"/>
            <a:ext cx="8540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682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941888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00700"/>
            <a:ext cx="431006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06500" y="6596063"/>
            <a:ext cx="66611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100" dirty="0">
                <a:latin typeface="+mn-lt"/>
                <a:cs typeface="+mn-cs"/>
              </a:rPr>
              <a:t>ΑΝΟΙΚΤΑ ΑΚΑΔΗΜΑΪΚΑ ΜΑΘΗΜΑΤΑ </a:t>
            </a:r>
            <a:r>
              <a:rPr lang="en-US" sz="1100" dirty="0">
                <a:latin typeface="+mn-lt"/>
                <a:cs typeface="+mn-cs"/>
              </a:rPr>
              <a:t>TEI </a:t>
            </a:r>
            <a:r>
              <a:rPr lang="el-GR" sz="1100" dirty="0">
                <a:latin typeface="+mn-lt"/>
                <a:cs typeface="+mn-cs"/>
              </a:rPr>
              <a:t>ΑΘΗΝΑΣ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C2E5CC-494A-4946-85ED-87EE8DEFDC0F}" type="slidenum">
              <a:rPr lang="el-GR" altLang="el-GR"/>
              <a:pPr eaLnBrk="1" hangingPunct="1"/>
              <a:t>9</a:t>
            </a:fld>
            <a:endParaRPr lang="el-GR" altLang="el-GR"/>
          </a:p>
        </p:txBody>
      </p:sp>
      <p:sp>
        <p:nvSpPr>
          <p:cNvPr id="1126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 eaLnBrk="1" hangingPunct="1"/>
            <a:r>
              <a:rPr lang="el-GR" altLang="el-GR" sz="3000" smtClean="0">
                <a:solidFill>
                  <a:srgbClr val="004A82"/>
                </a:solidFill>
              </a:rPr>
              <a:t>Γενικοί ορισμοί </a:t>
            </a:r>
            <a:br>
              <a:rPr lang="el-GR" altLang="el-GR" sz="3000" smtClean="0">
                <a:solidFill>
                  <a:srgbClr val="004A82"/>
                </a:solidFill>
              </a:rPr>
            </a:br>
            <a:r>
              <a:rPr lang="el-GR" altLang="el-GR" sz="3000" smtClean="0">
                <a:solidFill>
                  <a:srgbClr val="004A82"/>
                </a:solidFill>
              </a:rPr>
              <a:t>Πλώρη – Πρύμνη – Δεξιά – Αριστερά – Γάστρα - Έξαλλα</a:t>
            </a:r>
          </a:p>
        </p:txBody>
      </p:sp>
      <p:sp>
        <p:nvSpPr>
          <p:cNvPr id="11268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8350D3C-FC42-4507-ACFB-CE0FA67507F2}" type="slidenum">
              <a:rPr lang="el-GR" altLang="el-GR" sz="1200"/>
              <a:pPr algn="r" eaLnBrk="1" hangingPunct="1"/>
              <a:t>9</a:t>
            </a:fld>
            <a:endParaRPr lang="el-GR" altLang="el-GR" sz="1200"/>
          </a:p>
        </p:txBody>
      </p:sp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291512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Ορθογώνιο 1"/>
          <p:cNvSpPr>
            <a:spLocks noChangeArrowheads="1"/>
          </p:cNvSpPr>
          <p:nvPr/>
        </p:nvSpPr>
        <p:spPr bwMode="auto">
          <a:xfrm>
            <a:off x="2195513" y="6356350"/>
            <a:ext cx="561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400"/>
              <a:t>http://commons.wikimedia.org/wiki/File:Lod_Schema.png</a:t>
            </a:r>
            <a:endParaRPr lang="el-GR" altLang="el-G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528638" y="115888"/>
            <a:ext cx="8229600" cy="504825"/>
          </a:xfrm>
        </p:spPr>
        <p:txBody>
          <a:bodyPr/>
          <a:lstStyle/>
          <a:p>
            <a:r>
              <a:rPr lang="el-GR" altLang="el-GR" sz="2800" smtClean="0">
                <a:solidFill>
                  <a:schemeClr val="accent1"/>
                </a:solidFill>
                <a:latin typeface="Arial" panose="020B0604020202020204" pitchFamily="34" charset="0"/>
              </a:rPr>
              <a:t>Γενικοί ορισμοί         Περιγραφή χώρων πλοίου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5451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l-GR" altLang="el-GR" sz="2800" smtClean="0">
                <a:latin typeface="Arial" panose="020B0604020202020204" pitchFamily="34" charset="0"/>
              </a:rPr>
              <a:t>Πρόστεγο – Μεσόστεγο - Επίστεγο</a:t>
            </a:r>
          </a:p>
          <a:p>
            <a:pPr>
              <a:buFont typeface="Arial" panose="020B0604020202020204" pitchFamily="34" charset="0"/>
              <a:buNone/>
            </a:pPr>
            <a:endParaRPr lang="el-GR" altLang="el-GR" sz="2800" smtClean="0">
              <a:latin typeface="Arial" panose="020B0604020202020204" pitchFamily="34" charset="0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196975"/>
            <a:ext cx="59674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16338"/>
            <a:ext cx="7632700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B89DDB-0D4F-4E3E-90A7-F0E5D64874F3}" type="slidenum">
              <a:rPr lang="el-GR" altLang="el-GR"/>
              <a:pPr eaLnBrk="1" hangingPunct="1"/>
              <a:t>11</a:t>
            </a:fld>
            <a:endParaRPr lang="el-GR" altLang="el-GR"/>
          </a:p>
        </p:txBody>
      </p:sp>
      <p:sp>
        <p:nvSpPr>
          <p:cNvPr id="13315" name="Τίτλος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460375"/>
          </a:xfrm>
        </p:spPr>
        <p:txBody>
          <a:bodyPr/>
          <a:lstStyle/>
          <a:p>
            <a:pPr eaLnBrk="1" hangingPunct="1"/>
            <a:r>
              <a:rPr lang="el-GR" altLang="el-GR" sz="2800" smtClean="0">
                <a:solidFill>
                  <a:srgbClr val="004A82"/>
                </a:solidFill>
              </a:rPr>
              <a:t>Γενικοί ορισμοί   Διάμηκες επίπεδο συμμετρίας </a:t>
            </a:r>
            <a:r>
              <a:rPr lang="el-GR" altLang="el-GR" sz="2800" b="0" smtClean="0">
                <a:solidFill>
                  <a:srgbClr val="004A82"/>
                </a:solidFill>
              </a:rPr>
              <a:t>(1 από 2)</a:t>
            </a:r>
            <a:r>
              <a:rPr lang="el-GR" altLang="el-GR" sz="3600" smtClean="0">
                <a:solidFill>
                  <a:srgbClr val="004A82"/>
                </a:solidFill>
              </a:rPr>
              <a:t> </a:t>
            </a:r>
          </a:p>
        </p:txBody>
      </p:sp>
      <p:sp>
        <p:nvSpPr>
          <p:cNvPr id="1331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6165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l-GR" sz="2800" smtClean="0"/>
              <a:t>είναι το κάθετο διάμηκες (κατεύθυνση ΠΡΥΜΑ – ΠΡΩΡΑ) επίπεδο το οποίο χωρίζει  το σκάφος σε δύο ίσα συμμετρικά μέρη</a:t>
            </a:r>
            <a:r>
              <a:rPr lang="el-GR" altLang="el-GR" sz="2800" smtClean="0">
                <a:latin typeface="Arial" panose="020B0604020202020204" pitchFamily="34" charset="0"/>
              </a:rPr>
              <a:t> (</a:t>
            </a:r>
            <a:r>
              <a:rPr lang="el-GR" altLang="el-GR" sz="2000" i="1" smtClean="0">
                <a:latin typeface="Arial" panose="020B0604020202020204" pitchFamily="34" charset="0"/>
              </a:rPr>
              <a:t>στην πλειονότητα των ναυπηγημάτων)</a:t>
            </a:r>
            <a:r>
              <a:rPr lang="el-GR" altLang="el-GR" sz="2000" i="1" smtClean="0"/>
              <a:t>.  </a:t>
            </a:r>
          </a:p>
        </p:txBody>
      </p:sp>
      <p:sp>
        <p:nvSpPr>
          <p:cNvPr id="13317" name="Θέση αριθμού διαφάνειας 3"/>
          <p:cNvSpPr txBox="1">
            <a:spLocks noGrp="1"/>
          </p:cNvSpPr>
          <p:nvPr/>
        </p:nvSpPr>
        <p:spPr bwMode="auto">
          <a:xfrm>
            <a:off x="6588125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l-GR" altLang="el-GR" sz="1200"/>
          </a:p>
        </p:txBody>
      </p:sp>
      <p:sp>
        <p:nvSpPr>
          <p:cNvPr id="13318" name="Θέση περιεχομένου 2"/>
          <p:cNvSpPr>
            <a:spLocks/>
          </p:cNvSpPr>
          <p:nvPr/>
        </p:nvSpPr>
        <p:spPr bwMode="auto">
          <a:xfrm>
            <a:off x="250825" y="765175"/>
            <a:ext cx="87137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l-GR" altLang="el-GR" sz="3200" i="1">
              <a:latin typeface="Calibri" panose="020F0502020204030204" pitchFamily="34" charset="0"/>
            </a:endParaRPr>
          </a:p>
        </p:txBody>
      </p:sp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060575"/>
            <a:ext cx="7793038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47088" cy="549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2800" dirty="0">
                <a:solidFill>
                  <a:srgbClr val="004A82"/>
                </a:solidFill>
              </a:rPr>
              <a:t>Γενικοί ορισμοί </a:t>
            </a:r>
            <a:r>
              <a:rPr lang="el-GR" altLang="el-GR" sz="2800" dirty="0" smtClean="0">
                <a:solidFill>
                  <a:srgbClr val="004A82"/>
                </a:solidFill>
              </a:rPr>
              <a:t>         Διάμηκες επίπεδο συμμετρίας </a:t>
            </a:r>
            <a:r>
              <a:rPr lang="el-GR" altLang="el-GR" sz="2800" b="0" dirty="0" smtClean="0">
                <a:solidFill>
                  <a:srgbClr val="004A82"/>
                </a:solidFill>
              </a:rPr>
              <a:t>(2 από 2)</a:t>
            </a:r>
            <a:r>
              <a:rPr lang="el-GR" altLang="el-GR" sz="3600" dirty="0" smtClean="0">
                <a:solidFill>
                  <a:srgbClr val="004A82"/>
                </a:solidFill>
              </a:rPr>
              <a:t> </a:t>
            </a:r>
            <a:endParaRPr lang="el-GR" altLang="el-GR" sz="36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B21AA5-411B-4D0B-AC76-F4FD4D514B7F}" type="slidenum">
              <a:rPr lang="el-GR" altLang="el-GR"/>
              <a:pPr eaLnBrk="1" hangingPunct="1"/>
              <a:t>12</a:t>
            </a:fld>
            <a:endParaRPr lang="el-GR" altLang="el-GR"/>
          </a:p>
        </p:txBody>
      </p:sp>
      <p:grpSp>
        <p:nvGrpSpPr>
          <p:cNvPr id="14340" name="Ομάδα 18"/>
          <p:cNvGrpSpPr>
            <a:grpSpLocks/>
          </p:cNvGrpSpPr>
          <p:nvPr/>
        </p:nvGrpSpPr>
        <p:grpSpPr bwMode="auto">
          <a:xfrm>
            <a:off x="230188" y="2062163"/>
            <a:ext cx="2757487" cy="4222750"/>
            <a:chOff x="1619672" y="2340169"/>
            <a:chExt cx="2448272" cy="4176765"/>
          </a:xfrm>
        </p:grpSpPr>
        <p:pic>
          <p:nvPicPr>
            <p:cNvPr id="14348" name="Picture 3" descr="C:\Users\fkaram2\Desktop\Εικόνα1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924944"/>
              <a:ext cx="2448272" cy="359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852236" y="2340169"/>
              <a:ext cx="1007781" cy="5715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1600" b="1" dirty="0">
                  <a:solidFill>
                    <a:srgbClr val="920000"/>
                  </a:solidFill>
                  <a:latin typeface="+mn-lt"/>
                  <a:cs typeface="Arial" charset="0"/>
                </a:rPr>
                <a:t>Αριστερή πλευρά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0017" y="2362152"/>
              <a:ext cx="1047246" cy="5715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1600" b="1" dirty="0">
                  <a:solidFill>
                    <a:srgbClr val="004A82"/>
                  </a:solidFill>
                  <a:latin typeface="+mn-lt"/>
                  <a:cs typeface="Arial" charset="0"/>
                </a:rPr>
                <a:t>Δεξιά πλευρά</a:t>
              </a:r>
            </a:p>
          </p:txBody>
        </p:sp>
        <p:cxnSp>
          <p:nvCxnSpPr>
            <p:cNvPr id="7" name="Ευθύγραμμο βέλος σύνδεσης 6"/>
            <p:cNvCxnSpPr/>
            <p:nvPr/>
          </p:nvCxnSpPr>
          <p:spPr>
            <a:xfrm>
              <a:off x="1763439" y="3068748"/>
              <a:ext cx="1223431" cy="0"/>
            </a:xfrm>
            <a:prstGeom prst="straightConnector1">
              <a:avLst/>
            </a:prstGeom>
            <a:ln w="25400">
              <a:solidFill>
                <a:srgbClr val="92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/>
            <p:nvPr/>
          </p:nvCxnSpPr>
          <p:spPr>
            <a:xfrm>
              <a:off x="2986871" y="3068748"/>
              <a:ext cx="865423" cy="0"/>
            </a:xfrm>
            <a:prstGeom prst="straightConnector1">
              <a:avLst/>
            </a:prstGeom>
            <a:ln w="25400">
              <a:solidFill>
                <a:srgbClr val="004A8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925529" y="3428326"/>
              <a:ext cx="934488" cy="573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1600" dirty="0">
                  <a:latin typeface="+mn-lt"/>
                  <a:cs typeface="Arial" charset="0"/>
                </a:rPr>
                <a:t>Γωνία κλίσης</a:t>
              </a:r>
            </a:p>
          </p:txBody>
        </p:sp>
      </p:grpSp>
      <p:sp>
        <p:nvSpPr>
          <p:cNvPr id="18" name="Ορθογώνιο 17"/>
          <p:cNvSpPr/>
          <p:nvPr/>
        </p:nvSpPr>
        <p:spPr>
          <a:xfrm>
            <a:off x="-28575" y="6253163"/>
            <a:ext cx="45720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  <a:cs typeface="Arial" charset="0"/>
                <a:hlinkClick r:id="rId4"/>
              </a:rPr>
              <a:t>tavolachioggia.altervista.org</a:t>
            </a:r>
            <a:endParaRPr lang="el-GR" sz="1200" dirty="0">
              <a:latin typeface="+mn-lt"/>
              <a:cs typeface="Arial" charset="0"/>
            </a:endParaRPr>
          </a:p>
        </p:txBody>
      </p:sp>
      <p:pic>
        <p:nvPicPr>
          <p:cNvPr id="14342" name="Picture 5" descr="File:Gondola 2 (722401244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4955" r="-1086" b="10429"/>
          <a:stretch>
            <a:fillRect/>
          </a:stretch>
        </p:blipFill>
        <p:spPr bwMode="auto">
          <a:xfrm>
            <a:off x="6156325" y="1973263"/>
            <a:ext cx="2841625" cy="167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File:Gondola Gondolier Grand Ca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7" b="21761"/>
          <a:stretch>
            <a:fillRect/>
          </a:stretch>
        </p:blipFill>
        <p:spPr bwMode="auto">
          <a:xfrm>
            <a:off x="4787900" y="4668838"/>
            <a:ext cx="3983038" cy="173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Ορθογώνιο 20"/>
          <p:cNvSpPr>
            <a:spLocks noChangeArrowheads="1"/>
          </p:cNvSpPr>
          <p:nvPr/>
        </p:nvSpPr>
        <p:spPr bwMode="auto">
          <a:xfrm>
            <a:off x="4643438" y="640715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200"/>
              <a:t>http://commons.wikimedia.org/wiki/File:Gondola_Gondolier_Grand_Canal.jpg</a:t>
            </a:r>
            <a:endParaRPr lang="el-GR" altLang="el-GR" sz="1200"/>
          </a:p>
        </p:txBody>
      </p:sp>
      <p:sp>
        <p:nvSpPr>
          <p:cNvPr id="14345" name="Ορθογώνιο 21"/>
          <p:cNvSpPr>
            <a:spLocks noChangeArrowheads="1"/>
          </p:cNvSpPr>
          <p:nvPr/>
        </p:nvSpPr>
        <p:spPr bwMode="auto">
          <a:xfrm>
            <a:off x="6034088" y="3819525"/>
            <a:ext cx="2995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200"/>
              <a:t>http://commons.wikimedia.org/wiki/File:Gondola_2_(7224012446).jpg</a:t>
            </a:r>
            <a:endParaRPr lang="el-GR" altLang="el-GR" sz="1200"/>
          </a:p>
        </p:txBody>
      </p: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323850" y="836613"/>
            <a:ext cx="8640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l-GR" sz="2000" i="1"/>
              <a:t>Σπάνιο παράδειγμα καρένας χωρίς διάμηκες επίπεδο συμμετρίας είναι η βενετσιάνικη γόνδολα.</a:t>
            </a:r>
            <a:endParaRPr lang="el-GR" altLang="el-GR" sz="2000"/>
          </a:p>
        </p:txBody>
      </p:sp>
      <p:pic>
        <p:nvPicPr>
          <p:cNvPr id="1434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538288"/>
            <a:ext cx="2828925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>
                <a:latin typeface="Arial" panose="020B0604020202020204" pitchFamily="34" charset="0"/>
              </a:rPr>
              <a:t>Γόνδολα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91513" cy="51847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l-GR" smtClean="0"/>
          </a:p>
          <a:p>
            <a:pPr>
              <a:buFont typeface="Arial" panose="020B0604020202020204" pitchFamily="34" charset="0"/>
              <a:buNone/>
            </a:pPr>
            <a:endParaRPr lang="el-GR" altLang="el-GR" smtClean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09663"/>
            <a:ext cx="8078788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C181E6-FAEA-4310-AFA1-EEED7B0D7610}" type="slidenum">
              <a:rPr lang="el-GR" altLang="el-GR"/>
              <a:pPr eaLnBrk="1" hangingPunct="1"/>
              <a:t>14</a:t>
            </a:fld>
            <a:endParaRPr lang="el-GR" altLang="el-GR"/>
          </a:p>
        </p:txBody>
      </p:sp>
      <p:sp>
        <p:nvSpPr>
          <p:cNvPr id="1638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smtClean="0">
                <a:solidFill>
                  <a:srgbClr val="004A82"/>
                </a:solidFill>
              </a:rPr>
              <a:t>Απεικόνιση του σκάφους </a:t>
            </a:r>
            <a:r>
              <a:rPr lang="el-GR" altLang="el-GR" sz="3600" b="0" smtClean="0">
                <a:solidFill>
                  <a:srgbClr val="004A82"/>
                </a:solidFill>
              </a:rPr>
              <a:t>(</a:t>
            </a:r>
            <a:r>
              <a:rPr lang="en-US" altLang="el-GR" sz="3600" b="0" smtClean="0">
                <a:solidFill>
                  <a:srgbClr val="004A82"/>
                </a:solidFill>
              </a:rPr>
              <a:t>1</a:t>
            </a:r>
            <a:r>
              <a:rPr lang="el-GR" altLang="el-GR" sz="3600" b="0" smtClean="0">
                <a:solidFill>
                  <a:srgbClr val="004A82"/>
                </a:solidFill>
              </a:rPr>
              <a:t> από 3)</a:t>
            </a:r>
          </a:p>
        </p:txBody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l-GR" sz="2400" u="sng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z="2800" b="1" u="sng" smtClean="0"/>
              <a:t>Επιφάνεια αναφοράς</a:t>
            </a:r>
            <a:r>
              <a:rPr lang="el-GR" altLang="el-GR" sz="2800" u="sng" smtClean="0"/>
              <a:t> (molded surface): </a:t>
            </a:r>
            <a:endParaRPr lang="en-US" altLang="el-GR" sz="2800" u="sng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l-GR" altLang="el-GR" sz="2800" u="sng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l-GR" sz="2800" u="sng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z="2800" smtClean="0"/>
              <a:t>είναι η </a:t>
            </a:r>
            <a:r>
              <a:rPr lang="el-GR" altLang="el-GR" sz="2800" i="1" u="sng" smtClean="0"/>
              <a:t>ιδεατή επιφάνεια</a:t>
            </a:r>
            <a:r>
              <a:rPr lang="el-GR" altLang="el-GR" sz="2800" smtClean="0"/>
              <a:t> (ανάλογα με το υλικό κατασκευής) η οποία χρησιμοποιείται για τον ορισμό των κυρίων διαστάσεων του πλοίου.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l-GR" altLang="el-GR" sz="24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861F18-7337-4438-B14F-B68E89893639}" type="slidenum">
              <a:rPr lang="el-GR" altLang="el-GR"/>
              <a:pPr eaLnBrk="1" hangingPunct="1"/>
              <a:t>15</a:t>
            </a:fld>
            <a:endParaRPr lang="el-GR" altLang="el-GR"/>
          </a:p>
        </p:txBody>
      </p:sp>
      <p:sp>
        <p:nvSpPr>
          <p:cNvPr id="1741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004A82"/>
                </a:solidFill>
              </a:rPr>
              <a:t>Απεικόνιση του σκάφους </a:t>
            </a:r>
            <a:r>
              <a:rPr lang="el-GR" altLang="el-GR" sz="3200" b="0" smtClean="0">
                <a:solidFill>
                  <a:srgbClr val="004A82"/>
                </a:solidFill>
              </a:rPr>
              <a:t>(</a:t>
            </a:r>
            <a:r>
              <a:rPr lang="en-US" altLang="el-GR" sz="3200" b="0" smtClean="0">
                <a:solidFill>
                  <a:srgbClr val="004A82"/>
                </a:solidFill>
              </a:rPr>
              <a:t>2</a:t>
            </a:r>
            <a:r>
              <a:rPr lang="el-GR" altLang="el-GR" sz="3200" b="0" smtClean="0">
                <a:solidFill>
                  <a:srgbClr val="004A82"/>
                </a:solidFill>
              </a:rPr>
              <a:t> από 3)</a:t>
            </a:r>
            <a:endParaRPr lang="el-GR" altLang="el-GR" smtClean="0"/>
          </a:p>
        </p:txBody>
      </p:sp>
      <p:sp>
        <p:nvSpPr>
          <p:cNvPr id="17412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5F8454A-A623-4260-87CD-874F85F9FDBB}" type="slidenum">
              <a:rPr lang="el-GR" altLang="el-GR" sz="1200"/>
              <a:pPr algn="r" eaLnBrk="1" hangingPunct="1"/>
              <a:t>15</a:t>
            </a:fld>
            <a:endParaRPr lang="el-GR" altLang="el-GR" sz="1200"/>
          </a:p>
        </p:txBody>
      </p:sp>
      <p:sp>
        <p:nvSpPr>
          <p:cNvPr id="17413" name="Ορθογώνιο 5"/>
          <p:cNvSpPr>
            <a:spLocks noChangeArrowheads="1"/>
          </p:cNvSpPr>
          <p:nvPr/>
        </p:nvSpPr>
        <p:spPr bwMode="auto">
          <a:xfrm>
            <a:off x="403225" y="5654675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>
                <a:latin typeface="Calibri" panose="020F0502020204030204" pitchFamily="34" charset="0"/>
              </a:rPr>
              <a:t>ΧΑΛΥΒΔΙΝΟ ΣΚΑΦΟΣ</a:t>
            </a:r>
            <a:r>
              <a:rPr lang="el-GR" altLang="el-GR" sz="2000">
                <a:latin typeface="Calibri" panose="020F0502020204030204" pitchFamily="34" charset="0"/>
              </a:rPr>
              <a:t> :</a:t>
            </a:r>
          </a:p>
          <a:p>
            <a:pPr algn="ctr" eaLnBrk="1" hangingPunct="1"/>
            <a:r>
              <a:rPr lang="el-GR" altLang="el-GR" sz="2000">
                <a:latin typeface="Calibri" panose="020F0502020204030204" pitchFamily="34" charset="0"/>
              </a:rPr>
              <a:t>εσωτερικά του περιβλήματος </a:t>
            </a:r>
          </a:p>
        </p:txBody>
      </p:sp>
      <p:sp>
        <p:nvSpPr>
          <p:cNvPr id="17414" name="Ορθογώνιο 6"/>
          <p:cNvSpPr>
            <a:spLocks noChangeArrowheads="1"/>
          </p:cNvSpPr>
          <p:nvPr/>
        </p:nvSpPr>
        <p:spPr bwMode="auto">
          <a:xfrm>
            <a:off x="5053013" y="5654675"/>
            <a:ext cx="3675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>
                <a:latin typeface="Calibri" panose="020F0502020204030204" pitchFamily="34" charset="0"/>
              </a:rPr>
              <a:t>ΞΥΛΙΝΟ ΣΚΑΦΟΣ</a:t>
            </a:r>
            <a:r>
              <a:rPr lang="el-GR" altLang="el-GR" sz="2000">
                <a:latin typeface="Calibri" panose="020F0502020204030204" pitchFamily="34" charset="0"/>
              </a:rPr>
              <a:t> :</a:t>
            </a:r>
          </a:p>
          <a:p>
            <a:pPr algn="ctr" eaLnBrk="1" hangingPunct="1"/>
            <a:r>
              <a:rPr lang="el-GR" altLang="el-GR" sz="2000">
                <a:latin typeface="Calibri" panose="020F0502020204030204" pitchFamily="34" charset="0"/>
              </a:rPr>
              <a:t>εξωτερικά του περιβλήματος</a:t>
            </a:r>
          </a:p>
        </p:txBody>
      </p:sp>
      <p:pic>
        <p:nvPicPr>
          <p:cNvPr id="1741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3" y="976313"/>
            <a:ext cx="8072437" cy="466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5054AA-F964-47FF-84A7-1C1A74C09154}" type="slidenum">
              <a:rPr lang="el-GR" altLang="el-GR"/>
              <a:pPr eaLnBrk="1" hangingPunct="1"/>
              <a:t>16</a:t>
            </a:fld>
            <a:endParaRPr lang="el-GR" altLang="el-GR"/>
          </a:p>
        </p:txBody>
      </p:sp>
      <p:sp>
        <p:nvSpPr>
          <p:cNvPr id="18435" name="Τίτλος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pPr eaLnBrk="1" hangingPunct="1"/>
            <a:r>
              <a:rPr lang="el-GR" altLang="el-GR" sz="3200" smtClean="0">
                <a:solidFill>
                  <a:srgbClr val="004A82"/>
                </a:solidFill>
              </a:rPr>
              <a:t>Απεικόνιση του σκάφους </a:t>
            </a:r>
            <a:r>
              <a:rPr lang="el-GR" altLang="el-GR" sz="3200" b="0" smtClean="0">
                <a:solidFill>
                  <a:srgbClr val="004A82"/>
                </a:solidFill>
              </a:rPr>
              <a:t>(</a:t>
            </a:r>
            <a:r>
              <a:rPr lang="en-US" altLang="el-GR" sz="3200" b="0" smtClean="0">
                <a:solidFill>
                  <a:srgbClr val="004A82"/>
                </a:solidFill>
              </a:rPr>
              <a:t>3</a:t>
            </a:r>
            <a:r>
              <a:rPr lang="el-GR" altLang="el-GR" sz="3200" b="0" smtClean="0">
                <a:solidFill>
                  <a:srgbClr val="004A82"/>
                </a:solidFill>
              </a:rPr>
              <a:t> από 3)</a:t>
            </a:r>
          </a:p>
        </p:txBody>
      </p:sp>
      <p:sp>
        <p:nvSpPr>
          <p:cNvPr id="18436" name="Θέση περιεχομένου 2"/>
          <p:cNvSpPr>
            <a:spLocks noGrp="1"/>
          </p:cNvSpPr>
          <p:nvPr>
            <p:ph idx="1"/>
          </p:nvPr>
        </p:nvSpPr>
        <p:spPr>
          <a:xfrm>
            <a:off x="179388" y="1196975"/>
            <a:ext cx="8713787" cy="50403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l-GR" altLang="el-GR" sz="2400" smtClean="0"/>
          </a:p>
          <a:p>
            <a:pPr marL="0" indent="0" eaLnBrk="1" hangingPunct="1"/>
            <a:endParaRPr lang="el-GR" altLang="el-GR" smtClean="0"/>
          </a:p>
        </p:txBody>
      </p:sp>
      <p:sp>
        <p:nvSpPr>
          <p:cNvPr id="18437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8474F26-9C7F-451B-B21E-5C5C18D2DC2E}" type="slidenum">
              <a:rPr lang="el-GR" altLang="el-GR" sz="1200"/>
              <a:pPr algn="r" eaLnBrk="1" hangingPunct="1"/>
              <a:t>16</a:t>
            </a:fld>
            <a:endParaRPr lang="el-GR" altLang="el-GR" sz="1200"/>
          </a:p>
        </p:txBody>
      </p:sp>
      <p:pic>
        <p:nvPicPr>
          <p:cNvPr id="18438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24225"/>
            <a:ext cx="34956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60725"/>
            <a:ext cx="50768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468313" y="620713"/>
            <a:ext cx="8135937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l-GR" sz="2300"/>
              <a:t>Στα σχέδια που παρουσιάζουν τη </a:t>
            </a:r>
            <a:r>
              <a:rPr lang="el-GR" altLang="el-GR" sz="2300" b="1"/>
              <a:t>γεωμετρία </a:t>
            </a:r>
            <a:r>
              <a:rPr lang="el-GR" altLang="el-GR" sz="2300"/>
              <a:t>, το σκάφος ενός </a:t>
            </a:r>
            <a:r>
              <a:rPr lang="el-GR" altLang="el-GR" sz="2300" b="1"/>
              <a:t>χαλύβδινου</a:t>
            </a:r>
            <a:r>
              <a:rPr lang="el-GR" altLang="el-GR" sz="2300"/>
              <a:t> (ή από άλλο μεταλλικό υλικό) πλοίου , παριστάνεται </a:t>
            </a:r>
            <a:r>
              <a:rPr lang="el-GR" altLang="el-GR" sz="2300" b="1"/>
              <a:t>εσωτερικά του πάχους των ελασμάτων </a:t>
            </a:r>
            <a:r>
              <a:rPr lang="el-GR" altLang="el-GR" sz="2300"/>
              <a:t>που αποτελούν το εξωτερικό περίβλημα.   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l-GR" sz="2300"/>
              <a:t>Στα </a:t>
            </a:r>
            <a:r>
              <a:rPr lang="el-GR" altLang="el-GR" sz="2300" b="1"/>
              <a:t>σκάφη</a:t>
            </a:r>
            <a:r>
              <a:rPr lang="el-GR" altLang="el-GR" sz="2300"/>
              <a:t> κατασκευασμένα </a:t>
            </a:r>
            <a:r>
              <a:rPr lang="el-GR" altLang="el-GR" sz="2300" b="1"/>
              <a:t>από ξυλεία </a:t>
            </a:r>
            <a:r>
              <a:rPr lang="el-GR" altLang="el-GR" sz="2300"/>
              <a:t>, στα σχέδια που παρουσιάζουν τη </a:t>
            </a:r>
            <a:r>
              <a:rPr lang="el-GR" altLang="el-GR" sz="2300" b="1"/>
              <a:t>γεωμετρία </a:t>
            </a:r>
            <a:r>
              <a:rPr lang="el-GR" altLang="el-GR" sz="2300"/>
              <a:t>παριστάνεται η επιφάνεια </a:t>
            </a:r>
            <a:r>
              <a:rPr lang="el-GR" altLang="el-GR" sz="2300" b="1"/>
              <a:t>εκτός περιβλήματος.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l-GR" sz="4800" b="1" smtClean="0"/>
              <a:t>       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altLang="el-GR" sz="4800" b="1" smtClean="0"/>
              <a:t>ΚΥΡΙΕΣ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l-GR" altLang="el-GR" sz="4800" b="1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altLang="el-GR" sz="4800" b="1" smtClean="0"/>
              <a:t>ΔΙΑΣΤΑΣΕΙΣ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B8E66C-778D-430A-A103-D56C162F175B}" type="slidenum">
              <a:rPr lang="el-GR" altLang="el-GR"/>
              <a:pPr eaLnBrk="1" hangingPunct="1"/>
              <a:t>17</a:t>
            </a:fld>
            <a:endParaRPr lang="el-GR" alt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49DE521-A150-4DFE-B043-839D06322A0C}" type="slidenum">
              <a:rPr lang="el-GR" altLang="el-GR" sz="1200"/>
              <a:pPr algn="r" eaLnBrk="1" hangingPunct="1"/>
              <a:t>18</a:t>
            </a:fld>
            <a:endParaRPr lang="el-GR" altLang="el-GR" sz="1200"/>
          </a:p>
        </p:txBody>
      </p:sp>
      <p:sp>
        <p:nvSpPr>
          <p:cNvPr id="20483" name="Τίτλος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pPr eaLnBrk="1" hangingPunct="1">
              <a:tabLst>
                <a:tab pos="1250950" algn="l"/>
              </a:tabLst>
            </a:pPr>
            <a:r>
              <a:rPr lang="el-GR" altLang="el-GR" smtClean="0">
                <a:solidFill>
                  <a:srgbClr val="004A82"/>
                </a:solidFill>
              </a:rPr>
              <a:t>Κύριες διαστάσεις 1/8</a:t>
            </a:r>
          </a:p>
        </p:txBody>
      </p:sp>
      <p:sp>
        <p:nvSpPr>
          <p:cNvPr id="20484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FEEBA06-B762-4C11-BEB7-B7AEEBC209ED}" type="slidenum">
              <a:rPr lang="el-GR" altLang="el-GR" sz="1200"/>
              <a:pPr algn="r" eaLnBrk="1" hangingPunct="1"/>
              <a:t>18</a:t>
            </a:fld>
            <a:endParaRPr lang="el-GR" altLang="el-GR" sz="1200"/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3534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771A2B-70AE-41A4-997A-4A123324B969}" type="slidenum">
              <a:rPr lang="el-GR" altLang="el-GR"/>
              <a:pPr eaLnBrk="1" hangingPunct="1"/>
              <a:t>1</a:t>
            </a:fld>
            <a:endParaRPr lang="el-GR" altLang="el-GR"/>
          </a:p>
        </p:txBody>
      </p:sp>
      <p:sp>
        <p:nvSpPr>
          <p:cNvPr id="3075" name="Τίτλος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9638"/>
          </a:xfrm>
        </p:spPr>
        <p:txBody>
          <a:bodyPr/>
          <a:lstStyle/>
          <a:p>
            <a:pPr eaLnBrk="1" hangingPunct="1"/>
            <a:r>
              <a:rPr lang="el-GR" altLang="el-GR" smtClean="0">
                <a:solidFill>
                  <a:srgbClr val="004A82"/>
                </a:solidFill>
              </a:rPr>
              <a:t>Γενικοί ορισμοί  </a:t>
            </a:r>
            <a:r>
              <a:rPr lang="el-GR" altLang="el-GR" sz="3200" b="0" smtClean="0">
                <a:solidFill>
                  <a:srgbClr val="004A82"/>
                </a:solidFill>
              </a:rPr>
              <a:t>(1 από 4)</a:t>
            </a:r>
          </a:p>
        </p:txBody>
      </p:sp>
      <p:sp>
        <p:nvSpPr>
          <p:cNvPr id="307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l-GR" altLang="el-GR" sz="2400" smtClean="0"/>
              <a:t>Το </a:t>
            </a:r>
            <a:r>
              <a:rPr lang="el-GR" altLang="el-GR" sz="2400" b="1" smtClean="0"/>
              <a:t>πλοίο</a:t>
            </a:r>
            <a:r>
              <a:rPr lang="el-GR" altLang="el-GR" sz="2400" smtClean="0"/>
              <a:t> , ως κοίλο </a:t>
            </a:r>
            <a:r>
              <a:rPr lang="el-GR" altLang="el-GR" sz="2400" b="1" smtClean="0"/>
              <a:t>σώμα που επιπλέει </a:t>
            </a:r>
            <a:r>
              <a:rPr lang="el-GR" altLang="el-GR" sz="2400" smtClean="0"/>
              <a:t>στην επιφάνεια του νερού , αποτελείται από </a:t>
            </a:r>
            <a:r>
              <a:rPr lang="el-GR" altLang="el-GR" sz="2400" b="1" smtClean="0"/>
              <a:t>ένα τμήμα μέσα στο νερό </a:t>
            </a:r>
            <a:r>
              <a:rPr lang="el-GR" altLang="el-GR" sz="2400" smtClean="0"/>
              <a:t>και </a:t>
            </a:r>
            <a:r>
              <a:rPr lang="el-GR" altLang="el-GR" sz="2400" b="1" smtClean="0"/>
              <a:t>ένα τμήμα έξω από το νερό</a:t>
            </a:r>
            <a:r>
              <a:rPr lang="el-GR" altLang="el-GR" sz="2400" smtClean="0"/>
              <a:t> , είναι κατασκευασμένο να εξυπηρετεί ένα συγκεκριμένο σκοπό,</a:t>
            </a:r>
            <a:r>
              <a:rPr lang="en-US" altLang="el-GR" sz="2400" smtClean="0"/>
              <a:t> </a:t>
            </a:r>
            <a:r>
              <a:rPr lang="el-GR" altLang="el-GR" sz="2400" smtClean="0"/>
              <a:t>ευρίσκεται σε ισορροπία στην επιφάνεια του νερού , μεταφέρει φορτίο κάθε είδους σε σχέση με το είδος και την υπηρεσία του.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l-GR" altLang="el-GR" sz="2400" smtClean="0"/>
          </a:p>
          <a:p>
            <a:pPr marL="0" indent="0" eaLnBrk="1" hangingPunct="1"/>
            <a:endParaRPr lang="el-GR" altLang="el-GR" smtClean="0"/>
          </a:p>
        </p:txBody>
      </p:sp>
      <p:sp>
        <p:nvSpPr>
          <p:cNvPr id="3077" name="Θέση αριθμού διαφάνειας 3"/>
          <p:cNvSpPr txBox="1">
            <a:spLocks noGrp="1"/>
          </p:cNvSpPr>
          <p:nvPr/>
        </p:nvSpPr>
        <p:spPr bwMode="auto">
          <a:xfrm>
            <a:off x="6553200" y="64023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63535ED-17CD-4E1B-90A1-FD7E9940583F}" type="slidenum">
              <a:rPr lang="el-GR" altLang="el-GR" sz="1200"/>
              <a:pPr algn="r" eaLnBrk="1" hangingPunct="1"/>
              <a:t>1</a:t>
            </a:fld>
            <a:endParaRPr lang="el-GR" altLang="el-GR" sz="1200"/>
          </a:p>
        </p:txBody>
      </p:sp>
      <p:pic>
        <p:nvPicPr>
          <p:cNvPr id="3078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76700"/>
            <a:ext cx="3106737" cy="151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4076700"/>
            <a:ext cx="4543425" cy="151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solidFill>
                  <a:srgbClr val="004A82"/>
                </a:solidFill>
              </a:rPr>
              <a:t>Κύριες διαστάσεις </a:t>
            </a:r>
            <a:r>
              <a:rPr lang="en-US" altLang="el-GR" smtClean="0">
                <a:solidFill>
                  <a:srgbClr val="004A82"/>
                </a:solidFill>
              </a:rPr>
              <a:t>2</a:t>
            </a:r>
            <a:r>
              <a:rPr lang="el-GR" altLang="el-GR" smtClean="0">
                <a:solidFill>
                  <a:srgbClr val="004A82"/>
                </a:solidFill>
              </a:rPr>
              <a:t>/8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l-GR" smtClean="0"/>
          </a:p>
          <a:p>
            <a:pPr>
              <a:buFont typeface="Arial" panose="020B0604020202020204" pitchFamily="34" charset="0"/>
              <a:buNone/>
            </a:pPr>
            <a:endParaRPr lang="el-GR" altLang="el-GR" smtClean="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39750" y="5661025"/>
            <a:ext cx="7704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i="1"/>
              <a:t>Στα πλοία χωρίς βολβό στην πλώρη , το μήκος γάστρας είναι το μήκος ισάλου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86" y="1196975"/>
            <a:ext cx="8467725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7343CC-FE01-40E9-A45D-809627BE1D10}" type="slidenum">
              <a:rPr lang="el-GR" altLang="el-GR"/>
              <a:pPr eaLnBrk="1" hangingPunct="1"/>
              <a:t>20</a:t>
            </a:fld>
            <a:endParaRPr lang="el-GR" altLang="el-GR"/>
          </a:p>
        </p:txBody>
      </p:sp>
      <p:sp>
        <p:nvSpPr>
          <p:cNvPr id="22531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65187"/>
          </a:xfrm>
        </p:spPr>
        <p:txBody>
          <a:bodyPr/>
          <a:lstStyle/>
          <a:p>
            <a:pPr eaLnBrk="1" hangingPunct="1"/>
            <a:r>
              <a:rPr lang="el-GR" altLang="el-GR" sz="3200" smtClean="0">
                <a:solidFill>
                  <a:srgbClr val="004A82"/>
                </a:solidFill>
              </a:rPr>
              <a:t>Κύριες διαστάσεις 3/8</a:t>
            </a:r>
            <a:br>
              <a:rPr lang="el-GR" altLang="el-GR" sz="3200" smtClean="0">
                <a:solidFill>
                  <a:srgbClr val="004A82"/>
                </a:solidFill>
              </a:rPr>
            </a:br>
            <a:r>
              <a:rPr lang="el-GR" altLang="el-GR" sz="3200" smtClean="0">
                <a:solidFill>
                  <a:srgbClr val="004A82"/>
                </a:solidFill>
              </a:rPr>
              <a:t>Μήκος ολικό / ισάλου / μεταξύ καθέτων</a:t>
            </a:r>
            <a:r>
              <a:rPr lang="el-GR" altLang="el-GR" sz="3600" smtClean="0">
                <a:solidFill>
                  <a:srgbClr val="004A82"/>
                </a:solidFill>
              </a:rPr>
              <a:t> </a:t>
            </a:r>
          </a:p>
        </p:txBody>
      </p:sp>
      <p:sp>
        <p:nvSpPr>
          <p:cNvPr id="22532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1175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l-GR" altLang="el-GR" sz="2000" u="sng" smtClean="0"/>
              <a:t>Μήκος ολικό</a:t>
            </a:r>
            <a:r>
              <a:rPr lang="el-GR" altLang="el-GR" sz="2000" smtClean="0"/>
              <a:t> = η απόσταση μεταξύ πρωραίου και πρυμναίου άκρου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l-GR" altLang="el-GR" sz="2000" u="sng" smtClean="0"/>
              <a:t>Μήκος μεταξύ καθέτων</a:t>
            </a:r>
            <a:r>
              <a:rPr lang="el-GR" altLang="el-GR" sz="2000" smtClean="0"/>
              <a:t> = είναι η απόσταση μεταξύ της πρωραίας  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l-GR" altLang="el-GR" sz="2000" smtClean="0"/>
              <a:t>                                               και πρυμναίας καθέτου.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l-GR" altLang="el-GR" sz="2000" u="sng" smtClean="0"/>
              <a:t>Μήκος ισάλου</a:t>
            </a:r>
            <a:r>
              <a:rPr lang="el-GR" altLang="el-GR" sz="2000" smtClean="0"/>
              <a:t> = η απόσταση από το πρωραίο σημείο τομής του περιγράμματος της πλώρης με το αντίστοιχο σημείο τομής στο περίγραμμα της πρύμνης στο έμφορτο βύθισμα θέρους (ίσαλος σχεδίασης)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l-GR" altLang="el-GR" sz="2000" smtClean="0"/>
          </a:p>
          <a:p>
            <a:pPr marL="0" indent="0" eaLnBrk="1" hangingPunct="1"/>
            <a:endParaRPr lang="el-GR" altLang="el-GR" smtClean="0"/>
          </a:p>
        </p:txBody>
      </p:sp>
      <p:sp>
        <p:nvSpPr>
          <p:cNvPr id="22533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B3E7616-C8C9-48DF-A62B-4263FBD29520}" type="slidenum">
              <a:rPr lang="el-GR" altLang="el-GR" sz="1200"/>
              <a:pPr algn="r" eaLnBrk="1" hangingPunct="1"/>
              <a:t>20</a:t>
            </a:fld>
            <a:endParaRPr lang="el-GR" altLang="el-GR" sz="1200"/>
          </a:p>
        </p:txBody>
      </p:sp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70263"/>
            <a:ext cx="75644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BB2643-29BF-4139-A60C-72A0B8C2505C}" type="slidenum">
              <a:rPr lang="el-GR" altLang="el-GR"/>
              <a:pPr eaLnBrk="1" hangingPunct="1"/>
              <a:t>21</a:t>
            </a:fld>
            <a:endParaRPr lang="el-GR" altLang="el-GR"/>
          </a:p>
        </p:txBody>
      </p:sp>
      <p:sp>
        <p:nvSpPr>
          <p:cNvPr id="23555" name="Τίτλος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785225" cy="576262"/>
          </a:xfrm>
        </p:spPr>
        <p:txBody>
          <a:bodyPr/>
          <a:lstStyle/>
          <a:p>
            <a:pPr eaLnBrk="1" hangingPunct="1"/>
            <a:r>
              <a:rPr lang="el-GR" altLang="el-GR" sz="3200" smtClean="0">
                <a:solidFill>
                  <a:srgbClr val="004A82"/>
                </a:solidFill>
              </a:rPr>
              <a:t>Κύριες διαστάσεις 4/8        Πρωραία κάθετος </a:t>
            </a:r>
          </a:p>
        </p:txBody>
      </p:sp>
      <p:sp>
        <p:nvSpPr>
          <p:cNvPr id="23556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56165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l-GR" sz="2400" smtClean="0"/>
              <a:t>η κάθετη (ως προς την ίσαλο σχεδίασης)  ευθεία που περιέχεται στο διάμηκες επίπεδο συμμετρίας και διέρχεται από την τομή της ισάλου σχεδίασης με το ακροπρωραίο  περίγραμμα.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l-GR" altLang="el-GR" sz="2400" smtClean="0"/>
          </a:p>
        </p:txBody>
      </p:sp>
      <p:sp>
        <p:nvSpPr>
          <p:cNvPr id="23557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F815120-A464-4BE7-8079-7A7FEDF9EBFA}" type="slidenum">
              <a:rPr lang="el-GR" altLang="el-GR" sz="1200"/>
              <a:pPr algn="r" eaLnBrk="1" hangingPunct="1"/>
              <a:t>21</a:t>
            </a:fld>
            <a:endParaRPr lang="el-GR" altLang="el-GR" sz="1200"/>
          </a:p>
        </p:txBody>
      </p:sp>
      <p:sp>
        <p:nvSpPr>
          <p:cNvPr id="23558" name="Θέση περιεχομένου 2"/>
          <p:cNvSpPr>
            <a:spLocks/>
          </p:cNvSpPr>
          <p:nvPr/>
        </p:nvSpPr>
        <p:spPr bwMode="auto">
          <a:xfrm>
            <a:off x="468313" y="620713"/>
            <a:ext cx="82184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l-GR" sz="2400">
                <a:latin typeface="Calibri" panose="020F0502020204030204" pitchFamily="34" charset="0"/>
              </a:rPr>
              <a:t>η κάθετη (ως προς την ίσαλο σχεδίασης)  ευθεία που περιέχεται στο διάμηκες επίπεδο συμμετρίας και διέρχεται από την τομή της ισάλου σχεδίασης με το ακροπρωραίο  περίγραμμα.</a:t>
            </a:r>
          </a:p>
        </p:txBody>
      </p:sp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1916113"/>
            <a:ext cx="2808287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52863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E754AC-D0C9-4189-A69D-84C6126A1F67}" type="slidenum">
              <a:rPr lang="el-GR" altLang="el-GR"/>
              <a:pPr eaLnBrk="1" hangingPunct="1"/>
              <a:t>22</a:t>
            </a:fld>
            <a:endParaRPr lang="el-GR" altLang="el-GR"/>
          </a:p>
        </p:txBody>
      </p:sp>
      <p:sp>
        <p:nvSpPr>
          <p:cNvPr id="23555" name="Τίτλος 1"/>
          <p:cNvSpPr>
            <a:spLocks noGrp="1"/>
          </p:cNvSpPr>
          <p:nvPr>
            <p:ph type="title"/>
          </p:nvPr>
        </p:nvSpPr>
        <p:spPr>
          <a:xfrm>
            <a:off x="107950" y="0"/>
            <a:ext cx="8856663" cy="69215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</a:tabLst>
              <a:defRPr/>
            </a:pPr>
            <a:r>
              <a:rPr lang="el-GR" altLang="el-GR" sz="3200" dirty="0">
                <a:solidFill>
                  <a:srgbClr val="004A82"/>
                </a:solidFill>
              </a:rPr>
              <a:t>Κύριες διαστάσεις </a:t>
            </a:r>
            <a:r>
              <a:rPr lang="el-GR" altLang="el-GR" sz="3200" dirty="0" smtClean="0">
                <a:solidFill>
                  <a:srgbClr val="004A82"/>
                </a:solidFill>
              </a:rPr>
              <a:t>5/8          Πρυμναία κάθετος </a:t>
            </a:r>
            <a:r>
              <a:rPr lang="el-GR" altLang="el-GR" sz="3200" b="0" dirty="0" smtClean="0">
                <a:solidFill>
                  <a:srgbClr val="004A82"/>
                </a:solidFill>
              </a:rPr>
              <a:t>(1 από 2) </a:t>
            </a:r>
          </a:p>
        </p:txBody>
      </p:sp>
      <p:sp>
        <p:nvSpPr>
          <p:cNvPr id="24580" name="Θέση περιεχομένου 2"/>
          <p:cNvSpPr>
            <a:spLocks noGrp="1"/>
          </p:cNvSpPr>
          <p:nvPr>
            <p:ph idx="1"/>
          </p:nvPr>
        </p:nvSpPr>
        <p:spPr>
          <a:xfrm>
            <a:off x="500063" y="973138"/>
            <a:ext cx="8229600" cy="55451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l-GR" sz="2400" smtClean="0"/>
              <a:t>Η κάθετη  (ως προς την ίσαλο σχεδίασης) ευθεία που περιέχεται στο διάμηκες επίπεδο συμμετρίας και διέρχεται από τον άξονα  περιστροφής του πηδαλίου. </a:t>
            </a:r>
          </a:p>
        </p:txBody>
      </p:sp>
      <p:sp>
        <p:nvSpPr>
          <p:cNvPr id="24581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DEAF1E2-A3EE-43E6-AB73-B66CFA6A6965}" type="slidenum">
              <a:rPr lang="el-GR" altLang="el-GR" sz="1200"/>
              <a:pPr algn="r" eaLnBrk="1" hangingPunct="1"/>
              <a:t>22</a:t>
            </a:fld>
            <a:endParaRPr lang="el-GR" altLang="el-GR" sz="1200"/>
          </a:p>
        </p:txBody>
      </p:sp>
      <p:pic>
        <p:nvPicPr>
          <p:cNvPr id="24582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40322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349500"/>
            <a:ext cx="463708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24400"/>
            <a:ext cx="273685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CA9FFD-929B-41A1-A664-86E6F89D9E99}" type="slidenum">
              <a:rPr lang="el-GR" altLang="el-GR"/>
              <a:pPr eaLnBrk="1" hangingPunct="1"/>
              <a:t>23</a:t>
            </a:fld>
            <a:endParaRPr lang="el-GR" altLang="el-GR"/>
          </a:p>
        </p:txBody>
      </p:sp>
      <p:sp>
        <p:nvSpPr>
          <p:cNvPr id="24579" name="Τίτλος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447088" cy="792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3200" dirty="0">
                <a:solidFill>
                  <a:srgbClr val="004A82"/>
                </a:solidFill>
              </a:rPr>
              <a:t>Κύριες διαστάσεις </a:t>
            </a:r>
            <a:r>
              <a:rPr lang="el-GR" altLang="el-GR" sz="3200" dirty="0" smtClean="0">
                <a:solidFill>
                  <a:srgbClr val="004A82"/>
                </a:solidFill>
              </a:rPr>
              <a:t>6/8     Πρυμναία κάθετος </a:t>
            </a:r>
            <a:r>
              <a:rPr lang="el-GR" altLang="el-GR" sz="3200" b="0" dirty="0" smtClean="0">
                <a:solidFill>
                  <a:srgbClr val="004A82"/>
                </a:solidFill>
              </a:rPr>
              <a:t>(2 από 2) </a:t>
            </a:r>
            <a:endParaRPr lang="el-GR" altLang="el-GR" sz="3200" dirty="0" smtClean="0"/>
          </a:p>
        </p:txBody>
      </p:sp>
      <p:sp>
        <p:nvSpPr>
          <p:cNvPr id="25604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Bef>
                <a:spcPts val="3600"/>
              </a:spcBef>
            </a:pPr>
            <a:r>
              <a:rPr lang="el-GR" altLang="el-GR" sz="2600" smtClean="0"/>
              <a:t>Στα πλοία με δύο πηδάλια , η πρυμναία κάθετος ορίζεται σαν η ευθεία τομής μεταξύ του διαμήκους επιπέδου συμμετρίας και του εγκάρσιου επιπέδου που περιέχει τους άξονες των δύο πηδαλίων. </a:t>
            </a:r>
          </a:p>
          <a:p>
            <a:pPr algn="just" eaLnBrk="1" hangingPunct="1">
              <a:spcBef>
                <a:spcPts val="3600"/>
              </a:spcBef>
            </a:pPr>
            <a:r>
              <a:rPr lang="el-GR" altLang="el-GR" sz="2600" smtClean="0"/>
              <a:t>Μερικές φορές στα πολεμικά πλοία και στα πλοία με πρύμνη ΄΄καθρέπτη΄΄ , ως πρυμναία κάθετος λαμβάνεται η κάθετη ευθεία που διέρχεται από τη χαμηλή ακμή του ΄΄καθρέπτη΄΄. </a:t>
            </a:r>
          </a:p>
          <a:p>
            <a:pPr eaLnBrk="1" hangingPunct="1">
              <a:spcBef>
                <a:spcPts val="3600"/>
              </a:spcBef>
            </a:pPr>
            <a:endParaRPr lang="el-GR" altLang="el-GR" sz="2400" smtClean="0"/>
          </a:p>
        </p:txBody>
      </p:sp>
      <p:sp>
        <p:nvSpPr>
          <p:cNvPr id="25605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9C0B6D7-1254-4B91-A844-1A82F75BBB1E}" type="slidenum">
              <a:rPr lang="el-GR" altLang="el-GR" sz="1200"/>
              <a:pPr algn="r" eaLnBrk="1" hangingPunct="1"/>
              <a:t>23</a:t>
            </a:fld>
            <a:endParaRPr lang="el-GR" altLang="el-G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16938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altLang="el-GR" sz="3600" dirty="0">
                <a:solidFill>
                  <a:srgbClr val="004A82"/>
                </a:solidFill>
                <a:latin typeface="Arial" charset="0"/>
              </a:rPr>
              <a:t>Κύριες διαστάσεις </a:t>
            </a:r>
            <a:r>
              <a:rPr lang="el-GR" altLang="el-GR" sz="3600" dirty="0" smtClean="0">
                <a:solidFill>
                  <a:srgbClr val="004A82"/>
                </a:solidFill>
                <a:latin typeface="Arial" charset="0"/>
              </a:rPr>
              <a:t>7/8        Μεσαία </a:t>
            </a:r>
            <a:r>
              <a:rPr lang="el-GR" altLang="el-GR" sz="3600" dirty="0" smtClean="0">
                <a:solidFill>
                  <a:srgbClr val="004A82"/>
                </a:solidFill>
              </a:rPr>
              <a:t> κάθετος</a:t>
            </a:r>
            <a:endParaRPr lang="el-GR" altLang="el-GR" sz="2800" b="0" dirty="0" smtClean="0">
              <a:solidFill>
                <a:srgbClr val="004A82"/>
              </a:solidFill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250825" y="765175"/>
            <a:ext cx="8497888" cy="547211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el-GR" altLang="el-GR" sz="2800" b="1" smtClean="0">
                <a:latin typeface="Arial" panose="020B0604020202020204" pitchFamily="34" charset="0"/>
              </a:rPr>
              <a:t>Μεσαία κάθετος</a:t>
            </a:r>
            <a:r>
              <a:rPr lang="el-GR" altLang="el-GR" sz="2800" smtClean="0">
                <a:latin typeface="Arial" panose="020B0604020202020204" pitchFamily="34" charset="0"/>
              </a:rPr>
              <a:t> = είναι η ευθεία που περιέχεται στο εγκάρσιο επίπεδο το οποίο ισαπέχει από την πρωραία και πρυμναία κάθετο. </a:t>
            </a:r>
          </a:p>
          <a:p>
            <a:pPr>
              <a:buFont typeface="Arial" panose="020B0604020202020204" pitchFamily="34" charset="0"/>
              <a:buNone/>
            </a:pPr>
            <a:r>
              <a:rPr lang="el-GR" altLang="el-GR" sz="2800" smtClean="0">
                <a:latin typeface="Arial" panose="020B0604020202020204" pitchFamily="34" charset="0"/>
              </a:rPr>
              <a:t>Σημειώνεται με Μ.Κ. ή το σύμβολο </a:t>
            </a:r>
          </a:p>
          <a:p>
            <a:pPr>
              <a:buFont typeface="Arial" panose="020B0604020202020204" pitchFamily="34" charset="0"/>
              <a:buNone/>
            </a:pPr>
            <a:endParaRPr lang="el-GR" altLang="el-GR" sz="2800" smtClean="0">
              <a:latin typeface="Arial" panose="020B0604020202020204" pitchFamily="34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989138"/>
            <a:ext cx="6286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790825"/>
            <a:ext cx="7573963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6"/>
          <p:cNvSpPr>
            <a:spLocks noGrp="1"/>
          </p:cNvSpPr>
          <p:nvPr>
            <p:ph type="ctrTitle" idx="4294967295"/>
          </p:nvPr>
        </p:nvSpPr>
        <p:spPr>
          <a:xfrm>
            <a:off x="220663" y="115888"/>
            <a:ext cx="8820150" cy="504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3600" dirty="0" smtClean="0">
                <a:solidFill>
                  <a:srgbClr val="004A82"/>
                </a:solidFill>
              </a:rPr>
              <a:t>Κύριες διαστάσεις 8/8       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765175"/>
            <a:ext cx="882015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6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l-GR" smtClean="0"/>
              <a:t>Τέλος Ενότητας</a:t>
            </a:r>
          </a:p>
        </p:txBody>
      </p:sp>
      <p:sp>
        <p:nvSpPr>
          <p:cNvPr id="28675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  <p:pic>
        <p:nvPicPr>
          <p:cNvPr id="28676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5827713"/>
            <a:ext cx="1581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5732463"/>
            <a:ext cx="32400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2A597A-66E8-4C2A-A953-4908AAA85A2C}" type="slidenum">
              <a:rPr lang="el-GR" altLang="el-GR"/>
              <a:pPr eaLnBrk="1" hangingPunct="1"/>
              <a:t>2</a:t>
            </a:fld>
            <a:endParaRPr lang="el-GR" altLang="el-GR"/>
          </a:p>
        </p:txBody>
      </p:sp>
      <p:sp>
        <p:nvSpPr>
          <p:cNvPr id="4099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20725"/>
          </a:xfrm>
        </p:spPr>
        <p:txBody>
          <a:bodyPr/>
          <a:lstStyle/>
          <a:p>
            <a:pPr eaLnBrk="1" hangingPunct="1"/>
            <a:r>
              <a:rPr lang="el-GR" altLang="el-GR" smtClean="0">
                <a:solidFill>
                  <a:srgbClr val="004A82"/>
                </a:solidFill>
              </a:rPr>
              <a:t>Γενικοί ορισμοί  </a:t>
            </a:r>
            <a:r>
              <a:rPr lang="el-GR" altLang="el-GR" sz="3200" b="0" smtClean="0">
                <a:solidFill>
                  <a:srgbClr val="004A82"/>
                </a:solidFill>
              </a:rPr>
              <a:t>(2 από 4)</a:t>
            </a:r>
            <a:endParaRPr lang="el-GR" altLang="el-GR" sz="3200" smtClean="0"/>
          </a:p>
        </p:txBody>
      </p:sp>
      <p:sp>
        <p:nvSpPr>
          <p:cNvPr id="4100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122396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sz="2400" smtClean="0"/>
              <a:t>Το τμήμα μέσα στο νερό ονομάζεται  ΓΑΣΤΡΑ ή ΥΦΑΛΑ,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 smtClean="0"/>
              <a:t>Το τμήμα έξω από το νερό αποτελεί τα ΕΞΑΛΑ του πλοίου.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4101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0B656C8-8900-4D4D-BF16-A348E54970FB}" type="slidenum">
              <a:rPr lang="el-GR" altLang="el-GR" sz="1200"/>
              <a:pPr algn="r" eaLnBrk="1" hangingPunct="1"/>
              <a:t>2</a:t>
            </a:fld>
            <a:endParaRPr lang="el-GR" altLang="el-GR" sz="1200"/>
          </a:p>
        </p:txBody>
      </p:sp>
      <p:pic>
        <p:nvPicPr>
          <p:cNvPr id="4102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349500"/>
            <a:ext cx="771048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392738"/>
            <a:ext cx="72009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5F80A3-4F4E-475A-BDA3-A317A0EC22F5}" type="slidenum">
              <a:rPr lang="el-GR" altLang="el-GR"/>
              <a:pPr eaLnBrk="1" hangingPunct="1"/>
              <a:t>3</a:t>
            </a:fld>
            <a:endParaRPr lang="el-GR" altLang="el-GR"/>
          </a:p>
        </p:txBody>
      </p:sp>
      <p:sp>
        <p:nvSpPr>
          <p:cNvPr id="512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004A82"/>
                </a:solidFill>
              </a:rPr>
              <a:t>Γενικοί ορισμοί </a:t>
            </a:r>
            <a:r>
              <a:rPr lang="el-GR" altLang="el-GR" b="0" smtClean="0">
                <a:solidFill>
                  <a:srgbClr val="004A82"/>
                </a:solidFill>
              </a:rPr>
              <a:t>(3 από 4)</a:t>
            </a:r>
            <a:endParaRPr lang="el-GR" altLang="el-GR" smtClean="0"/>
          </a:p>
        </p:txBody>
      </p:sp>
      <p:sp>
        <p:nvSpPr>
          <p:cNvPr id="5124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592388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Το τμήμα μέσα στο νερό ανήκει σε ένα </a:t>
            </a:r>
            <a:r>
              <a:rPr lang="el-GR" altLang="el-GR" sz="2400" b="1" u="sng" smtClean="0"/>
              <a:t>στεγανό περίβλημα</a:t>
            </a:r>
            <a:r>
              <a:rPr lang="el-GR" altLang="el-GR" sz="2400" smtClean="0"/>
              <a:t> (υδατοστεγές κέλυφος) που εξασφαλίζει στο πλοίο την απαραίτητη πλευστότητα. </a:t>
            </a:r>
          </a:p>
          <a:p>
            <a:pPr eaLnBrk="1" hangingPunct="1"/>
            <a:r>
              <a:rPr lang="el-GR" altLang="el-GR" sz="2400" smtClean="0"/>
              <a:t>Το </a:t>
            </a:r>
            <a:r>
              <a:rPr lang="el-GR" altLang="el-GR" sz="2400" b="1" smtClean="0"/>
              <a:t>στεγανό περίβλημα</a:t>
            </a:r>
            <a:r>
              <a:rPr lang="el-GR" altLang="el-GR" sz="2400" smtClean="0"/>
              <a:t> αυτό </a:t>
            </a:r>
            <a:r>
              <a:rPr lang="el-GR" altLang="el-GR" sz="2400" b="1" smtClean="0"/>
              <a:t>οριοθετείται</a:t>
            </a:r>
            <a:r>
              <a:rPr lang="el-GR" altLang="el-GR" sz="2400" smtClean="0"/>
              <a:t> :</a:t>
            </a:r>
          </a:p>
          <a:p>
            <a:pPr lvl="1" eaLnBrk="1" hangingPunct="1"/>
            <a:r>
              <a:rPr lang="el-GR" altLang="el-GR" sz="2200" u="sng" smtClean="0"/>
              <a:t>από πάνω </a:t>
            </a:r>
            <a:r>
              <a:rPr lang="el-GR" altLang="el-GR" sz="2200" smtClean="0"/>
              <a:t>από μια συνεχή επιφάνεια που ονομάζεται ΚΥΡΙΟ ΚΑΤΑΣΤΡΩΜΑ ή ΚΑΤΑΣΤΡΩΜΑ   ΕΞΑΛΛΩΝ</a:t>
            </a:r>
          </a:p>
          <a:p>
            <a:pPr lvl="1" eaLnBrk="1" hangingPunct="1"/>
            <a:endParaRPr lang="el-GR" altLang="el-GR" sz="2200" smtClean="0"/>
          </a:p>
        </p:txBody>
      </p:sp>
      <p:sp>
        <p:nvSpPr>
          <p:cNvPr id="5125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19D96A-56D5-4F71-B975-E0B05861E465}" type="slidenum">
              <a:rPr lang="el-GR" altLang="el-GR" sz="1200"/>
              <a:pPr algn="r" eaLnBrk="1" hangingPunct="1"/>
              <a:t>3</a:t>
            </a:fld>
            <a:endParaRPr lang="el-GR" altLang="el-GR" sz="1200"/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16338"/>
            <a:ext cx="5256213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64E434-D516-4DFD-A1DD-6D464D4FDF62}" type="slidenum">
              <a:rPr lang="el-GR" altLang="el-GR"/>
              <a:pPr eaLnBrk="1" hangingPunct="1"/>
              <a:t>4</a:t>
            </a:fld>
            <a:endParaRPr lang="el-GR" altLang="el-GR"/>
          </a:p>
        </p:txBody>
      </p:sp>
      <p:sp>
        <p:nvSpPr>
          <p:cNvPr id="6147" name="Τίτλος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pPr eaLnBrk="1" hangingPunct="1"/>
            <a:r>
              <a:rPr lang="el-GR" altLang="el-GR" sz="3200" smtClean="0">
                <a:solidFill>
                  <a:srgbClr val="004A82"/>
                </a:solidFill>
              </a:rPr>
              <a:t>Γενικοί ορισμοί </a:t>
            </a:r>
            <a:r>
              <a:rPr lang="el-GR" altLang="el-GR" sz="3200" b="0" smtClean="0">
                <a:solidFill>
                  <a:srgbClr val="004A82"/>
                </a:solidFill>
              </a:rPr>
              <a:t>(4 από 4)</a:t>
            </a:r>
            <a:endParaRPr lang="el-GR" altLang="el-GR" sz="3200" smtClean="0"/>
          </a:p>
        </p:txBody>
      </p:sp>
      <p:sp>
        <p:nvSpPr>
          <p:cNvPr id="6148" name="Θέση περιεχομένου 2"/>
          <p:cNvSpPr>
            <a:spLocks noGrp="1"/>
          </p:cNvSpPr>
          <p:nvPr>
            <p:ph idx="1"/>
          </p:nvPr>
        </p:nvSpPr>
        <p:spPr>
          <a:xfrm>
            <a:off x="611188" y="620713"/>
            <a:ext cx="8229600" cy="5400675"/>
          </a:xfrm>
        </p:spPr>
        <p:txBody>
          <a:bodyPr/>
          <a:lstStyle/>
          <a:p>
            <a:pPr lvl="1" eaLnBrk="1" hangingPunct="1"/>
            <a:r>
              <a:rPr lang="el-GR" altLang="el-GR" sz="2200" u="sng" smtClean="0"/>
              <a:t>περιφερειακά</a:t>
            </a:r>
            <a:r>
              <a:rPr lang="el-GR" altLang="el-GR" sz="2200" smtClean="0"/>
              <a:t> από το ΕΞΩΤΕΡΙΚΟ ΠΕΡΙΒΛΗΜΑ , που αποτελείται από 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l-GR" altLang="el-GR" sz="2200" smtClean="0"/>
              <a:t>από τις </a:t>
            </a:r>
            <a:r>
              <a:rPr lang="el-GR" altLang="el-GR" sz="2200" b="1" smtClean="0"/>
              <a:t>ΠΛΕΥΡΕΣ</a:t>
            </a:r>
            <a:r>
              <a:rPr lang="el-GR" altLang="el-GR" sz="2200" smtClean="0"/>
              <a:t> (πλευρικές επιφάνειες)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l-GR" altLang="el-GR" sz="2200" smtClean="0"/>
              <a:t>από τον </a:t>
            </a:r>
            <a:r>
              <a:rPr lang="el-GR" altLang="el-GR" sz="2200" b="1" smtClean="0"/>
              <a:t>ΠΥΘΜΕΝΑ</a:t>
            </a:r>
            <a:r>
              <a:rPr lang="el-GR" altLang="el-GR" sz="2200" smtClean="0"/>
              <a:t> (κάτω μέρος)</a:t>
            </a:r>
          </a:p>
          <a:p>
            <a:pPr eaLnBrk="1" hangingPunct="1"/>
            <a:endParaRPr lang="el-GR" altLang="el-GR" sz="2200" smtClean="0"/>
          </a:p>
          <a:p>
            <a:pPr eaLnBrk="1" hangingPunct="1"/>
            <a:endParaRPr lang="el-GR" altLang="el-GR" smtClean="0"/>
          </a:p>
        </p:txBody>
      </p:sp>
      <p:sp>
        <p:nvSpPr>
          <p:cNvPr id="6149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8435E88-962E-4A98-B714-F4926D296805}" type="slidenum">
              <a:rPr lang="el-GR" altLang="el-GR" sz="1200"/>
              <a:pPr algn="r" eaLnBrk="1" hangingPunct="1"/>
              <a:t>4</a:t>
            </a:fld>
            <a:endParaRPr lang="el-GR" altLang="el-GR" sz="1200"/>
          </a:p>
        </p:txBody>
      </p:sp>
      <p:sp>
        <p:nvSpPr>
          <p:cNvPr id="6" name="Ορθογώνιο 5"/>
          <p:cNvSpPr/>
          <p:nvPr/>
        </p:nvSpPr>
        <p:spPr>
          <a:xfrm>
            <a:off x="90488" y="5032375"/>
            <a:ext cx="8932862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200" b="1" dirty="0">
                <a:latin typeface="+mn-lt"/>
                <a:cs typeface="+mn-cs"/>
              </a:rPr>
              <a:t>Το στεγανό περίβλημα του πλοίου μέχρι το υψηλότερο συνεχές κατάστρωμα </a:t>
            </a:r>
            <a:r>
              <a:rPr lang="el-GR" sz="2200" dirty="0">
                <a:latin typeface="+mn-lt"/>
                <a:cs typeface="+mn-cs"/>
              </a:rPr>
              <a:t>, πάνω από το οποίο ευρίσκονται οι </a:t>
            </a:r>
            <a:r>
              <a:rPr lang="el-GR" sz="2200" dirty="0" err="1">
                <a:latin typeface="+mn-lt"/>
                <a:cs typeface="+mn-cs"/>
              </a:rPr>
              <a:t>υπερκατασκευές</a:t>
            </a:r>
            <a:r>
              <a:rPr lang="el-GR" sz="2200" dirty="0">
                <a:latin typeface="+mn-lt"/>
                <a:cs typeface="+mn-cs"/>
              </a:rPr>
              <a:t>, είναι ικανό να αντέχει σε εξωτερικές δράσεις (υδροστατικές δυνάμεις, δυνάμεις από κυματισμό </a:t>
            </a:r>
            <a:r>
              <a:rPr lang="el-GR" sz="2200" dirty="0" err="1">
                <a:latin typeface="+mn-lt"/>
                <a:cs typeface="+mn-cs"/>
              </a:rPr>
              <a:t>κ.λ.π</a:t>
            </a:r>
            <a:r>
              <a:rPr lang="el-GR" sz="2200" dirty="0">
                <a:latin typeface="+mn-lt"/>
                <a:cs typeface="+mn-cs"/>
              </a:rPr>
              <a:t>.) ενισχύεται κατάλληλα και ονομάζεται </a:t>
            </a:r>
            <a:r>
              <a:rPr lang="el-GR" sz="2200" b="1" dirty="0">
                <a:latin typeface="+mn-lt"/>
                <a:cs typeface="+mn-cs"/>
              </a:rPr>
              <a:t>σκάφος.  </a:t>
            </a:r>
          </a:p>
        </p:txBody>
      </p:sp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205038"/>
            <a:ext cx="566578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F8FBFF3-E939-402A-BAB4-72D8E3F4C1F8}" type="slidenum">
              <a:rPr lang="el-GR" altLang="el-GR" sz="1200"/>
              <a:pPr algn="r" eaLnBrk="1" hangingPunct="1"/>
              <a:t>5</a:t>
            </a:fld>
            <a:endParaRPr lang="el-GR" altLang="el-GR" sz="1200"/>
          </a:p>
        </p:txBody>
      </p:sp>
      <p:sp>
        <p:nvSpPr>
          <p:cNvPr id="7171" name="Τίτλος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567737" cy="720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dirty="0" smtClean="0">
                <a:solidFill>
                  <a:srgbClr val="004A82"/>
                </a:solidFill>
              </a:rPr>
              <a:t>Γενικοί ορισμοί    Πλώρη – Πρύμνη </a:t>
            </a:r>
            <a:r>
              <a:rPr lang="el-GR" altLang="el-GR" sz="3200" b="0" dirty="0" smtClean="0">
                <a:solidFill>
                  <a:srgbClr val="004A82"/>
                </a:solidFill>
              </a:rPr>
              <a:t>(1 από 2)</a:t>
            </a:r>
          </a:p>
        </p:txBody>
      </p:sp>
      <p:sp>
        <p:nvSpPr>
          <p:cNvPr id="7172" name="Θέση περιεχομένου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b="1" smtClean="0"/>
              <a:t>Πλώρη </a:t>
            </a:r>
            <a:r>
              <a:rPr lang="el-GR" altLang="el-GR" sz="2400" smtClean="0"/>
              <a:t>: το άκρο του πλοίου προς την κανονική πορεία του πλοίου. Η καμπύλη της πλώρης εξομαλύνεται κατά τη  σχεδίαση και την κατασκευή και  έχει </a:t>
            </a:r>
            <a:r>
              <a:rPr lang="el-GR" altLang="el-GR" sz="2400" b="1" i="1" smtClean="0"/>
              <a:t>σφηνοειδή μορφή</a:t>
            </a:r>
            <a:r>
              <a:rPr lang="el-GR" altLang="el-GR" sz="2400" smtClean="0"/>
              <a:t> για να σχίζει εύκολα το νερό.</a:t>
            </a:r>
            <a:endParaRPr lang="el-GR" altLang="el-GR" sz="2400" smtClean="0">
              <a:latin typeface="Arial" panose="020B0604020202020204" pitchFamily="34" charset="0"/>
            </a:endParaRPr>
          </a:p>
          <a:p>
            <a:pPr eaLnBrk="1" hangingPunct="1">
              <a:spcBef>
                <a:spcPts val="3000"/>
              </a:spcBef>
            </a:pPr>
            <a:endParaRPr lang="el-GR" altLang="el-GR" sz="2400" smtClean="0">
              <a:latin typeface="Arial" panose="020B0604020202020204" pitchFamily="34" charset="0"/>
            </a:endParaRPr>
          </a:p>
        </p:txBody>
      </p:sp>
      <p:sp>
        <p:nvSpPr>
          <p:cNvPr id="7173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00E6256-AA0E-4F2F-BE49-B6B308976837}" type="slidenum">
              <a:rPr lang="el-GR" altLang="el-GR" sz="1200"/>
              <a:pPr algn="r" eaLnBrk="1" hangingPunct="1"/>
              <a:t>5</a:t>
            </a:fld>
            <a:endParaRPr lang="el-GR" altLang="el-GR" sz="1200"/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97200"/>
            <a:ext cx="73247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r>
              <a:rPr lang="el-GR" altLang="el-GR" sz="3200" smtClean="0">
                <a:solidFill>
                  <a:srgbClr val="004A82"/>
                </a:solidFill>
              </a:rPr>
              <a:t>Γενικοί ορισμοί         Πλώρη – Πρύμνη </a:t>
            </a:r>
            <a:r>
              <a:rPr lang="el-GR" altLang="el-GR" sz="3200" b="0" smtClean="0">
                <a:solidFill>
                  <a:srgbClr val="004A82"/>
                </a:solidFill>
              </a:rPr>
              <a:t>(1 από 2)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250825" y="836613"/>
            <a:ext cx="8229600" cy="5472112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b="1" smtClean="0"/>
              <a:t>Πρύμνη</a:t>
            </a:r>
            <a:r>
              <a:rPr lang="el-GR" altLang="el-GR" sz="2400" smtClean="0"/>
              <a:t> : το αντίθετο άκρο του πλοίου ως προς την κανονική πορεία του πλοίου. Η καμπύλη της πρύμνης εξομαλύνεται και είναι κατασκευασμένη με τρόπο ώστε να διευκολύνεται το ΄΄κλείσιμο΄΄ της ροής του νερού   στην πρύμνη και να μειώνονται όσο το δυνατό περισσότερο οι αντιστάσεις κατά την κίνηση του πλοίου. </a:t>
            </a:r>
          </a:p>
          <a:p>
            <a:endParaRPr lang="el-GR" altLang="el-GR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33713"/>
            <a:ext cx="2879725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001476-BD1C-403D-9AAA-BDBDAE790146}" type="slidenum">
              <a:rPr lang="el-GR" altLang="el-GR"/>
              <a:pPr eaLnBrk="1" hangingPunct="1"/>
              <a:t>7</a:t>
            </a:fld>
            <a:endParaRPr lang="el-GR" altLang="el-GR"/>
          </a:p>
        </p:txBody>
      </p:sp>
      <p:sp>
        <p:nvSpPr>
          <p:cNvPr id="9219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dirty="0">
                <a:solidFill>
                  <a:srgbClr val="004A82"/>
                </a:solidFill>
              </a:rPr>
              <a:t>Γενικοί ορισμοί </a:t>
            </a:r>
            <a:r>
              <a:rPr lang="el-GR" altLang="el-GR" dirty="0" smtClean="0">
                <a:solidFill>
                  <a:srgbClr val="004A82"/>
                </a:solidFill>
              </a:rPr>
              <a:t>  Πλώρη – Πρύμνη </a:t>
            </a:r>
            <a:r>
              <a:rPr lang="el-GR" altLang="el-GR" sz="3200" b="0" dirty="0" smtClean="0">
                <a:solidFill>
                  <a:srgbClr val="004A82"/>
                </a:solidFill>
              </a:rPr>
              <a:t>(2 από 2)</a:t>
            </a:r>
            <a:endParaRPr lang="el-GR" altLang="el-GR" dirty="0" smtClean="0"/>
          </a:p>
        </p:txBody>
      </p:sp>
      <p:sp>
        <p:nvSpPr>
          <p:cNvPr id="9220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62F96F9-C8C2-4C64-AC88-84D3BD00652E}" type="slidenum">
              <a:rPr lang="el-GR" altLang="el-GR" sz="1200"/>
              <a:pPr algn="r" eaLnBrk="1" hangingPunct="1"/>
              <a:t>7</a:t>
            </a:fld>
            <a:endParaRPr lang="el-GR" altLang="el-GR" sz="1200"/>
          </a:p>
        </p:txBody>
      </p:sp>
      <p:sp>
        <p:nvSpPr>
          <p:cNvPr id="9221" name="Ορθογώνιο 5"/>
          <p:cNvSpPr>
            <a:spLocks noChangeArrowheads="1"/>
          </p:cNvSpPr>
          <p:nvPr/>
        </p:nvSpPr>
        <p:spPr bwMode="auto">
          <a:xfrm>
            <a:off x="384175" y="4803775"/>
            <a:ext cx="8207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 sz="2400" u="sng"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sz="2400" u="sng">
                <a:latin typeface="Calibri" panose="020F0502020204030204" pitchFamily="34" charset="0"/>
              </a:rPr>
              <a:t>ΔΕΞΙΑ</a:t>
            </a:r>
            <a:r>
              <a:rPr lang="en-US" altLang="el-GR" sz="2400" u="sng">
                <a:latin typeface="Calibri" panose="020F0502020204030204" pitchFamily="34" charset="0"/>
              </a:rPr>
              <a:t> (</a:t>
            </a:r>
            <a:r>
              <a:rPr lang="en-US" altLang="el-GR" sz="2400" b="1" i="1" u="sng">
                <a:latin typeface="Calibri" panose="020F0502020204030204" pitchFamily="34" charset="0"/>
              </a:rPr>
              <a:t>starboard side</a:t>
            </a:r>
            <a:r>
              <a:rPr lang="en-US" altLang="el-GR" sz="2400" u="sng">
                <a:latin typeface="Calibri" panose="020F0502020204030204" pitchFamily="34" charset="0"/>
              </a:rPr>
              <a:t>)</a:t>
            </a:r>
            <a:r>
              <a:rPr lang="el-GR" altLang="el-GR" sz="2400" u="sng">
                <a:latin typeface="Calibri" panose="020F0502020204030204" pitchFamily="34" charset="0"/>
              </a:rPr>
              <a:t> </a:t>
            </a:r>
            <a:r>
              <a:rPr lang="el-GR" altLang="el-GR" sz="2400">
                <a:latin typeface="Calibri" panose="020F0502020204030204" pitchFamily="34" charset="0"/>
              </a:rPr>
              <a:t>και </a:t>
            </a:r>
            <a:r>
              <a:rPr lang="el-GR" altLang="el-GR" sz="2400" u="sng">
                <a:latin typeface="Calibri" panose="020F0502020204030204" pitchFamily="34" charset="0"/>
              </a:rPr>
              <a:t>ΑΡΙΣΤΕΡΑ</a:t>
            </a:r>
            <a:r>
              <a:rPr lang="el-GR" altLang="el-GR" sz="2400">
                <a:latin typeface="Calibri" panose="020F0502020204030204" pitchFamily="34" charset="0"/>
              </a:rPr>
              <a:t> </a:t>
            </a:r>
            <a:r>
              <a:rPr lang="en-US" altLang="el-GR" sz="2400">
                <a:latin typeface="Calibri" panose="020F0502020204030204" pitchFamily="34" charset="0"/>
              </a:rPr>
              <a:t>(</a:t>
            </a:r>
            <a:r>
              <a:rPr lang="en-US" altLang="el-GR" sz="2400" b="1" i="1">
                <a:latin typeface="Calibri" panose="020F0502020204030204" pitchFamily="34" charset="0"/>
              </a:rPr>
              <a:t>port side</a:t>
            </a:r>
            <a:r>
              <a:rPr lang="en-US" altLang="el-GR" sz="2400">
                <a:latin typeface="Calibri" panose="020F0502020204030204" pitchFamily="34" charset="0"/>
              </a:rPr>
              <a:t>) </a:t>
            </a:r>
            <a:r>
              <a:rPr lang="el-GR" altLang="el-GR" sz="2400">
                <a:latin typeface="Calibri" panose="020F0502020204030204" pitchFamily="34" charset="0"/>
              </a:rPr>
              <a:t>του πλοίου ονομάζονται οι δύο πλευρές του πλοίου που ευρίσκονται  δεξιά και αριστερά ενός παρατηρητή που κοιτάζει προς πλώρη. </a:t>
            </a:r>
          </a:p>
        </p:txBody>
      </p:sp>
      <p:pic>
        <p:nvPicPr>
          <p:cNvPr id="922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908050"/>
            <a:ext cx="8102600" cy="417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0DCAB9-999B-46DF-AEBD-9D1FB87C5CCB}" type="slidenum">
              <a:rPr lang="el-GR" altLang="el-GR"/>
              <a:pPr eaLnBrk="1" hangingPunct="1"/>
              <a:t>8</a:t>
            </a:fld>
            <a:endParaRPr lang="el-GR" altLang="el-GR"/>
          </a:p>
        </p:txBody>
      </p:sp>
      <p:sp>
        <p:nvSpPr>
          <p:cNvPr id="10243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24862" cy="6048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dirty="0">
                <a:solidFill>
                  <a:srgbClr val="004A82"/>
                </a:solidFill>
              </a:rPr>
              <a:t>Γενικοί ορισμοί </a:t>
            </a:r>
            <a:r>
              <a:rPr lang="el-GR" altLang="el-GR" dirty="0" smtClean="0">
                <a:solidFill>
                  <a:srgbClr val="004A82"/>
                </a:solidFill>
              </a:rPr>
              <a:t>   Πλώρη – Πρύμνη </a:t>
            </a:r>
            <a:r>
              <a:rPr lang="el-GR" altLang="el-GR" sz="3200" b="0" dirty="0" smtClean="0">
                <a:solidFill>
                  <a:srgbClr val="004A82"/>
                </a:solidFill>
              </a:rPr>
              <a:t>(</a:t>
            </a:r>
            <a:r>
              <a:rPr lang="en-US" altLang="el-GR" sz="3200" b="0" dirty="0" smtClean="0">
                <a:solidFill>
                  <a:srgbClr val="004A82"/>
                </a:solidFill>
              </a:rPr>
              <a:t>3</a:t>
            </a:r>
            <a:r>
              <a:rPr lang="el-GR" altLang="el-GR" sz="3200" b="0" dirty="0" smtClean="0">
                <a:solidFill>
                  <a:srgbClr val="004A82"/>
                </a:solidFill>
              </a:rPr>
              <a:t> από </a:t>
            </a:r>
            <a:r>
              <a:rPr lang="en-US" altLang="el-GR" sz="3200" b="0" dirty="0" smtClean="0">
                <a:solidFill>
                  <a:srgbClr val="004A82"/>
                </a:solidFill>
              </a:rPr>
              <a:t>3</a:t>
            </a:r>
            <a:r>
              <a:rPr lang="el-GR" altLang="el-GR" sz="3200" b="0" dirty="0" smtClean="0">
                <a:solidFill>
                  <a:srgbClr val="004A82"/>
                </a:solidFill>
              </a:rPr>
              <a:t>)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836613"/>
            <a:ext cx="7780338" cy="5040312"/>
          </a:xfrm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827088" y="6092825"/>
            <a:ext cx="6840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/>
              <a:t> </a:t>
            </a:r>
            <a:r>
              <a:rPr lang="en-US" altLang="el-GR" sz="1200">
                <a:hlinkClick r:id="rId4"/>
              </a:rPr>
              <a:t>http://upload.wikimedia.org/wikipedia/commons/7/74/Line0534.jpg</a:t>
            </a:r>
            <a:endParaRPr lang="el-GR" altLang="el-G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1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1259</TotalTime>
  <Words>962</Words>
  <Application>Microsoft Office PowerPoint</Application>
  <PresentationFormat>Προβολή στην οθόνη (4:3)</PresentationFormat>
  <Paragraphs>155</Paragraphs>
  <Slides>27</Slides>
  <Notes>27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OC_template_updated</vt:lpstr>
      <vt:lpstr>ΤΕΧΝΙΚΗ ΝΟΜΟΘΕΣΙΑ</vt:lpstr>
      <vt:lpstr>Γενικοί ορισμοί  (1 από 4)</vt:lpstr>
      <vt:lpstr>Γενικοί ορισμοί  (2 από 4)</vt:lpstr>
      <vt:lpstr>Γενικοί ορισμοί (3 από 4)</vt:lpstr>
      <vt:lpstr>Γενικοί ορισμοί (4 από 4)</vt:lpstr>
      <vt:lpstr>Γενικοί ορισμοί    Πλώρη – Πρύμνη (1 από 2)</vt:lpstr>
      <vt:lpstr>Γενικοί ορισμοί         Πλώρη – Πρύμνη (1 από 2)</vt:lpstr>
      <vt:lpstr>Γενικοί ορισμοί   Πλώρη – Πρύμνη (2 από 2)</vt:lpstr>
      <vt:lpstr>Γενικοί ορισμοί    Πλώρη – Πρύμνη (3 από 3)</vt:lpstr>
      <vt:lpstr>Γενικοί ορισμοί  Πλώρη – Πρύμνη – Δεξιά – Αριστερά – Γάστρα - Έξαλλα</vt:lpstr>
      <vt:lpstr>Γενικοί ορισμοί         Περιγραφή χώρων πλοίου</vt:lpstr>
      <vt:lpstr>Γενικοί ορισμοί   Διάμηκες επίπεδο συμμετρίας (1 από 2) </vt:lpstr>
      <vt:lpstr>Γενικοί ορισμοί          Διάμηκες επίπεδο συμμετρίας (2 από 2) </vt:lpstr>
      <vt:lpstr>Γόνδολα</vt:lpstr>
      <vt:lpstr>Απεικόνιση του σκάφους (1 από 3)</vt:lpstr>
      <vt:lpstr>Απεικόνιση του σκάφους (2 από 3)</vt:lpstr>
      <vt:lpstr>Απεικόνιση του σκάφους (3 από 3)</vt:lpstr>
      <vt:lpstr>Παρουσίαση του PowerPoint</vt:lpstr>
      <vt:lpstr>Κύριες διαστάσεις 1/8</vt:lpstr>
      <vt:lpstr>Κύριες διαστάσεις 2/8</vt:lpstr>
      <vt:lpstr>Κύριες διαστάσεις 3/8 Μήκος ολικό / ισάλου / μεταξύ καθέτων </vt:lpstr>
      <vt:lpstr>Κύριες διαστάσεις 4/8        Πρωραία κάθετος </vt:lpstr>
      <vt:lpstr>Κύριες διαστάσεις 5/8          Πρυμναία κάθετος (1 από 2) </vt:lpstr>
      <vt:lpstr>Κύριες διαστάσεις 6/8     Πρυμναία κάθετος (2 από 2) </vt:lpstr>
      <vt:lpstr>Κύριες διαστάσεις 7/8        Μεσαία  κάθετος</vt:lpstr>
      <vt:lpstr>Κύριες διαστάσεις 8/8       </vt:lpstr>
      <vt:lpstr>Τέλος Ενότητας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Elenh Xoumh</dc:creator>
  <cp:lastModifiedBy>user</cp:lastModifiedBy>
  <cp:revision>47</cp:revision>
  <dcterms:created xsi:type="dcterms:W3CDTF">2014-01-14T07:14:33Z</dcterms:created>
  <dcterms:modified xsi:type="dcterms:W3CDTF">2022-06-23T07:08:16Z</dcterms:modified>
</cp:coreProperties>
</file>