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6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73" r:id="rId19"/>
    <p:sldId id="276" r:id="rId20"/>
    <p:sldId id="275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8B224-31F9-4F08-8934-30807CF4CA30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9E4FE-B89F-48B2-B726-B1CDF7C9E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996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09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A72E-089E-4480-9F68-1EA257A05011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0A9F-3090-4FE8-8684-F229B178E6AA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887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5D7D-ED32-4869-B411-7A3819A5E1BC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3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193D-4B81-4DF1-B17F-74A728273E59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DCD2-72E9-430E-8E0C-AF8657BB1C70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40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48DE-83EB-4750-AF56-3135ADB220DE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873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CCC-A86F-40A7-A223-0AC9D9DDF3AD}" type="datetime1">
              <a:rPr lang="el-GR" smtClean="0"/>
              <a:t>13/11/2020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14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F6E7-CB32-41D7-A188-1C4E49895854}" type="datetime1">
              <a:rPr lang="el-GR" smtClean="0"/>
              <a:t>13/11/2020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59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801F-33B4-4969-90E1-0E4B48E3329E}" type="datetime1">
              <a:rPr lang="el-GR" smtClean="0"/>
              <a:t>13/11/2020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E941-956A-4E3C-BC2F-CC43E039E2A0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1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F73B-1227-4DED-8094-202D3DA99575}" type="datetime1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4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D100-3A08-4BEB-B268-E4F60EF45F15}" type="datetime1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09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7" Type="http://schemas.openxmlformats.org/officeDocument/2006/relationships/image" Target="../media/image480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0.png"/><Relationship Id="rId5" Type="http://schemas.openxmlformats.org/officeDocument/2006/relationships/image" Target="../media/image460.png"/><Relationship Id="rId4" Type="http://schemas.openxmlformats.org/officeDocument/2006/relationships/image" Target="../media/image4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0.png"/><Relationship Id="rId5" Type="http://schemas.openxmlformats.org/officeDocument/2006/relationships/image" Target="../media/image550.png"/><Relationship Id="rId4" Type="http://schemas.openxmlformats.org/officeDocument/2006/relationships/image" Target="../media/image5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0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20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70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11" Type="http://schemas.openxmlformats.org/officeDocument/2006/relationships/image" Target="../media/image66.png"/><Relationship Id="rId5" Type="http://schemas.openxmlformats.org/officeDocument/2006/relationships/image" Target="../media/image60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0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8" Type="http://schemas.openxmlformats.org/officeDocument/2006/relationships/image" Target="../media/image116.png"/><Relationship Id="rId3" Type="http://schemas.openxmlformats.org/officeDocument/2006/relationships/image" Target="../media/image110.png"/><Relationship Id="rId7" Type="http://schemas.openxmlformats.org/officeDocument/2006/relationships/image" Target="../media/image112.png"/><Relationship Id="rId17" Type="http://schemas.openxmlformats.org/officeDocument/2006/relationships/image" Target="../media/image124.png"/><Relationship Id="rId2" Type="http://schemas.openxmlformats.org/officeDocument/2006/relationships/image" Target="../media/image109.png"/><Relationship Id="rId16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15" Type="http://schemas.openxmlformats.org/officeDocument/2006/relationships/image" Target="../media/image122.png"/><Relationship Id="rId10" Type="http://schemas.openxmlformats.org/officeDocument/2006/relationships/image" Target="../media/image115.png"/><Relationship Id="rId19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2.png"/><Relationship Id="rId3" Type="http://schemas.openxmlformats.org/officeDocument/2006/relationships/image" Target="../media/image119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1.png"/><Relationship Id="rId10" Type="http://schemas.openxmlformats.org/officeDocument/2006/relationships/image" Target="../media/image129.png"/><Relationship Id="rId4" Type="http://schemas.openxmlformats.org/officeDocument/2006/relationships/image" Target="../media/image120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1.png"/><Relationship Id="rId18" Type="http://schemas.openxmlformats.org/officeDocument/2006/relationships/image" Target="../media/image156.png"/><Relationship Id="rId3" Type="http://schemas.openxmlformats.org/officeDocument/2006/relationships/image" Target="../media/image141.png"/><Relationship Id="rId21" Type="http://schemas.openxmlformats.org/officeDocument/2006/relationships/image" Target="../media/image159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55.png"/><Relationship Id="rId2" Type="http://schemas.openxmlformats.org/officeDocument/2006/relationships/image" Target="../media/image140.png"/><Relationship Id="rId16" Type="http://schemas.openxmlformats.org/officeDocument/2006/relationships/image" Target="../media/image154.png"/><Relationship Id="rId20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43.png"/><Relationship Id="rId15" Type="http://schemas.openxmlformats.org/officeDocument/2006/relationships/image" Target="../media/image153.png"/><Relationship Id="rId23" Type="http://schemas.openxmlformats.org/officeDocument/2006/relationships/image" Target="../media/image161.png"/><Relationship Id="rId10" Type="http://schemas.openxmlformats.org/officeDocument/2006/relationships/image" Target="../media/image148.png"/><Relationship Id="rId19" Type="http://schemas.openxmlformats.org/officeDocument/2006/relationships/image" Target="../media/image157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Relationship Id="rId14" Type="http://schemas.openxmlformats.org/officeDocument/2006/relationships/image" Target="../media/image152.png"/><Relationship Id="rId22" Type="http://schemas.openxmlformats.org/officeDocument/2006/relationships/image" Target="../media/image16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65.png"/><Relationship Id="rId10" Type="http://schemas.openxmlformats.org/officeDocument/2006/relationships/image" Target="../media/image170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45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3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 smtClean="0"/>
              <a:t>ΠΑΡΑΔΕΙΓΜΑΤΑ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22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35626" y="639524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10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72301" y="147566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/1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82570" y="58516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Αέρας όγκου </a:t>
            </a:r>
            <a:r>
              <a:rPr lang="en-US" dirty="0" smtClean="0"/>
              <a:t>0,5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r>
              <a:rPr lang="el-GR" dirty="0" smtClean="0"/>
              <a:t> και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 (bar) </a:t>
            </a:r>
            <a:r>
              <a:rPr lang="el-GR" dirty="0" smtClean="0"/>
              <a:t>έχει θερμοκρασία 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150 ( </a:t>
            </a:r>
            <a:r>
              <a:rPr lang="en-US" baseline="30000" dirty="0" smtClean="0"/>
              <a:t>0</a:t>
            </a:r>
            <a:r>
              <a:rPr lang="en-US" dirty="0" smtClean="0"/>
              <a:t>C)</a:t>
            </a:r>
            <a:r>
              <a:rPr lang="el-GR" dirty="0" smtClean="0"/>
              <a:t>. Εκτονώνεται </a:t>
            </a:r>
            <a:r>
              <a:rPr lang="el-GR" dirty="0" err="1" smtClean="0"/>
              <a:t>πολυτροπικά</a:t>
            </a:r>
            <a:r>
              <a:rPr lang="el-GR" dirty="0" smtClean="0"/>
              <a:t> μέχρι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0,8</a:t>
            </a:r>
            <a:r>
              <a:rPr lang="en-US" dirty="0" smtClean="0"/>
              <a:t> (bar)</a:t>
            </a:r>
            <a:r>
              <a:rPr lang="el-GR" dirty="0" smtClean="0"/>
              <a:t> και θερμοκρασία 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20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μεταβολή εντροπίας και ο τελικός όγκος.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414528" y="1719072"/>
            <a:ext cx="75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19" name="Rectangle 18"/>
          <p:cNvSpPr/>
          <p:nvPr/>
        </p:nvSpPr>
        <p:spPr>
          <a:xfrm>
            <a:off x="111330" y="2327385"/>
            <a:ext cx="144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Κατάσταση 1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5045" y="2831602"/>
                <a:ext cx="2602828" cy="516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</a:t>
                </a:r>
                <a:r>
                  <a:rPr lang="el-GR" dirty="0" smtClean="0"/>
                  <a:t>3</a:t>
                </a:r>
                <a:r>
                  <a:rPr lang="en-US" dirty="0" smtClean="0"/>
                  <a:t> (bar) =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5" y="2831602"/>
                <a:ext cx="2602828" cy="516873"/>
              </a:xfrm>
              <a:prstGeom prst="rect">
                <a:avLst/>
              </a:prstGeom>
              <a:blipFill rotWithShape="0">
                <a:blip r:embed="rId2"/>
                <a:stretch>
                  <a:fillRect l="-2108" b="-47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95045" y="3514072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150 ( </a:t>
            </a:r>
            <a:r>
              <a:rPr lang="en-US" baseline="30000" dirty="0" smtClean="0"/>
              <a:t>0</a:t>
            </a:r>
            <a:r>
              <a:rPr lang="en-US" dirty="0" smtClean="0"/>
              <a:t>C)</a:t>
            </a:r>
            <a:endParaRPr lang="el-GR" dirty="0"/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1491581" y="3698738"/>
            <a:ext cx="3146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801721" y="3485278"/>
            <a:ext cx="3286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US" dirty="0" smtClean="0"/>
              <a:t> = (150+273,15)(K) = 423,15 (K)</a:t>
            </a:r>
            <a:endParaRPr lang="el-GR" dirty="0"/>
          </a:p>
        </p:txBody>
      </p:sp>
      <p:sp>
        <p:nvSpPr>
          <p:cNvPr id="25" name="Rectangle 24"/>
          <p:cNvSpPr/>
          <p:nvPr/>
        </p:nvSpPr>
        <p:spPr>
          <a:xfrm>
            <a:off x="6267370" y="2163355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Αέρας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05322" y="1713120"/>
                <a:ext cx="1831655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322" y="1713120"/>
                <a:ext cx="1831655" cy="5671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05322" y="2479457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= 1,402</a:t>
            </a:r>
            <a:endParaRPr lang="el-GR" dirty="0"/>
          </a:p>
        </p:txBody>
      </p:sp>
      <p:sp>
        <p:nvSpPr>
          <p:cNvPr id="32" name="TextBox 31"/>
          <p:cNvSpPr txBox="1"/>
          <p:nvPr/>
        </p:nvSpPr>
        <p:spPr>
          <a:xfrm>
            <a:off x="3286833" y="5416845"/>
            <a:ext cx="149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Από Κ.Ε.Ι.Α.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200752" y="2888081"/>
                <a:ext cx="14871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:r>
                  <a:rPr lang="en-US" dirty="0" smtClean="0"/>
                  <a:t> 0,</a:t>
                </a:r>
                <a:r>
                  <a:rPr lang="el-GR" dirty="0" smtClean="0"/>
                  <a:t>1</a:t>
                </a:r>
                <a:r>
                  <a:rPr lang="en-US" dirty="0" smtClean="0"/>
                  <a:t>5 (m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752" y="2888081"/>
                <a:ext cx="1487138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111330" y="4336294"/>
            <a:ext cx="144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Κατάσταση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p:sp>
        <p:nvSpPr>
          <p:cNvPr id="39" name="Rectangle 38"/>
          <p:cNvSpPr/>
          <p:nvPr/>
        </p:nvSpPr>
        <p:spPr>
          <a:xfrm>
            <a:off x="124215" y="5414090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20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24215" y="4747740"/>
                <a:ext cx="2913258" cy="506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l-GR" baseline="-25000" dirty="0" smtClean="0"/>
                  <a:t>2</a:t>
                </a:r>
                <a:r>
                  <a:rPr lang="en-US" dirty="0" smtClean="0"/>
                  <a:t> = </a:t>
                </a:r>
                <a:r>
                  <a:rPr lang="el-GR" dirty="0" smtClean="0"/>
                  <a:t>0,8</a:t>
                </a:r>
                <a:r>
                  <a:rPr lang="en-US" dirty="0" smtClean="0"/>
                  <a:t> (bar) = 0,8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15" y="4747740"/>
                <a:ext cx="2913258" cy="506870"/>
              </a:xfrm>
              <a:prstGeom prst="rect">
                <a:avLst/>
              </a:prstGeom>
              <a:blipFill rotWithShape="0">
                <a:blip r:embed="rId5"/>
                <a:stretch>
                  <a:fillRect l="-1674" b="-60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stCxn id="25" idx="3"/>
            <a:endCxn id="27" idx="1"/>
          </p:cNvCxnSpPr>
          <p:nvPr/>
        </p:nvCxnSpPr>
        <p:spPr>
          <a:xfrm>
            <a:off x="7033927" y="2348021"/>
            <a:ext cx="671395" cy="316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5" idx="3"/>
          </p:cNvCxnSpPr>
          <p:nvPr/>
        </p:nvCxnSpPr>
        <p:spPr>
          <a:xfrm flipV="1">
            <a:off x="7033927" y="2088404"/>
            <a:ext cx="573881" cy="259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687890" y="5598756"/>
            <a:ext cx="2621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35809" y="5163828"/>
                <a:ext cx="5914761" cy="8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1,235(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)∙287(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m:rPr>
                                  <m:nor/>
                                </m:rPr>
                                <a:rPr lang="el-GR" sz="1600" dirty="0"/>
                                <m:t> 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∙293,15(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dirty="0" smtClean="0"/>
                            <m:t>0,8</m:t>
                          </m:r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=1,3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09" y="5163828"/>
                <a:ext cx="5914761" cy="8782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196001" y="3257413"/>
                <a:ext cx="3104889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=1,235(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001" y="3257413"/>
                <a:ext cx="3104889" cy="5638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/>
          <p:cNvCxnSpPr/>
          <p:nvPr/>
        </p:nvCxnSpPr>
        <p:spPr>
          <a:xfrm>
            <a:off x="5205984" y="2888081"/>
            <a:ext cx="0" cy="966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348837" y="3360184"/>
            <a:ext cx="11970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Από Κ.Ε.Ι.Α.</a:t>
            </a:r>
            <a:endParaRPr lang="el-GR" sz="1600" b="1" dirty="0"/>
          </a:p>
        </p:txBody>
      </p:sp>
      <p:cxnSp>
        <p:nvCxnSpPr>
          <p:cNvPr id="57" name="Straight Arrow Connector 56"/>
          <p:cNvCxnSpPr>
            <a:stCxn id="55" idx="3"/>
          </p:cNvCxnSpPr>
          <p:nvPr/>
        </p:nvCxnSpPr>
        <p:spPr>
          <a:xfrm>
            <a:off x="6545896" y="3529461"/>
            <a:ext cx="488031" cy="9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7033927" y="3854610"/>
            <a:ext cx="2292953" cy="140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24215" y="6070101"/>
            <a:ext cx="3270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Τ</a:t>
            </a:r>
            <a:r>
              <a:rPr lang="el-GR" sz="1600" baseline="-25000" dirty="0" smtClean="0"/>
              <a:t>2</a:t>
            </a:r>
            <a:r>
              <a:rPr lang="en-US" sz="1600" dirty="0" smtClean="0"/>
              <a:t> = (</a:t>
            </a:r>
            <a:r>
              <a:rPr lang="el-GR" sz="1600" dirty="0" smtClean="0"/>
              <a:t>2</a:t>
            </a:r>
            <a:r>
              <a:rPr lang="en-US" sz="1600" dirty="0" smtClean="0"/>
              <a:t>0+273,15)(K) = 2</a:t>
            </a:r>
            <a:r>
              <a:rPr lang="el-GR" sz="1600" dirty="0" smtClean="0"/>
              <a:t>9</a:t>
            </a:r>
            <a:r>
              <a:rPr lang="en-US" sz="1600" dirty="0" smtClean="0"/>
              <a:t>3,15 (K)</a:t>
            </a:r>
            <a:endParaRPr lang="el-GR" sz="1600" dirty="0"/>
          </a:p>
        </p:txBody>
      </p:sp>
      <p:sp>
        <p:nvSpPr>
          <p:cNvPr id="61" name="Down Arrow 60"/>
          <p:cNvSpPr/>
          <p:nvPr/>
        </p:nvSpPr>
        <p:spPr>
          <a:xfrm>
            <a:off x="414528" y="5783422"/>
            <a:ext cx="219456" cy="258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348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11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2677" y="971124"/>
            <a:ext cx="3607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9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Διαδικτυακό μάθημα / Διαφάνεια 17</a:t>
            </a:r>
            <a:endParaRPr lang="el-GR" sz="1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31681" y="849424"/>
                <a:ext cx="5249429" cy="5819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𝜐</m:t>
                        </m:r>
                      </m:sub>
                    </m:sSub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sz="2000" dirty="0" smtClean="0"/>
                  <a:t> </a:t>
                </a:r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681" y="849424"/>
                <a:ext cx="5249429" cy="5819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Arrow 7"/>
          <p:cNvSpPr/>
          <p:nvPr/>
        </p:nvSpPr>
        <p:spPr>
          <a:xfrm>
            <a:off x="4000801" y="1079441"/>
            <a:ext cx="390144" cy="121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789" y="2356401"/>
            <a:ext cx="2353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ΠΙΝΑΚΑΣ 3 /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Α</a:t>
            </a:r>
            <a:endParaRPr lang="el-GR" sz="1600" b="1" i="1" dirty="0"/>
          </a:p>
        </p:txBody>
      </p:sp>
      <p:sp>
        <p:nvSpPr>
          <p:cNvPr id="10" name="Right Arrow 9"/>
          <p:cNvSpPr/>
          <p:nvPr/>
        </p:nvSpPr>
        <p:spPr>
          <a:xfrm>
            <a:off x="3293665" y="2451983"/>
            <a:ext cx="902208" cy="134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4244020" y="2325623"/>
            <a:ext cx="114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= 1,402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365601" y="3830204"/>
            <a:ext cx="35616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 smtClean="0"/>
              <a:t>ΠΙΝΑΚΑΣ ΜΕΤΑΒΟΛΕΣ Ι.Α. /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Γ</a:t>
            </a:r>
            <a:endParaRPr lang="el-GR" sz="1600" b="1" i="1" dirty="0"/>
          </a:p>
        </p:txBody>
      </p:sp>
      <p:sp>
        <p:nvSpPr>
          <p:cNvPr id="13" name="Right Arrow 12"/>
          <p:cNvSpPr/>
          <p:nvPr/>
        </p:nvSpPr>
        <p:spPr>
          <a:xfrm>
            <a:off x="4319618" y="3881314"/>
            <a:ext cx="524256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98318" y="3436019"/>
                <a:ext cx="1323119" cy="1023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318" y="3436019"/>
                <a:ext cx="1323119" cy="10231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11882" y="69235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/2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636403" y="3408706"/>
                <a:ext cx="2444708" cy="1077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0,8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1,3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0,5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=1,383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403" y="3408706"/>
                <a:ext cx="2444708" cy="10777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6726237" y="3862932"/>
            <a:ext cx="763862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2325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78303" y="633041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12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046" y="3758990"/>
                <a:ext cx="9883154" cy="752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0,716 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1,402−1,383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1−1,383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293,15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423,15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6" y="3758990"/>
                <a:ext cx="9883154" cy="7522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1341" y="220718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/3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31788" y="4791225"/>
            <a:ext cx="309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Ολική μεταβολή Εντροπίας</a:t>
            </a:r>
            <a:endParaRPr lang="el-GR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03326" y="725453"/>
            <a:ext cx="224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Εντροπίας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1341" y="1410306"/>
                <a:ext cx="323627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41" y="1410306"/>
                <a:ext cx="3236271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2313" y="2379595"/>
                <a:ext cx="7753661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=0,159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+3,60∙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=0,17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13" y="2379595"/>
                <a:ext cx="7753661" cy="5532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Down Arrow 12"/>
          <p:cNvSpPr/>
          <p:nvPr/>
        </p:nvSpPr>
        <p:spPr>
          <a:xfrm>
            <a:off x="731520" y="2809363"/>
            <a:ext cx="219456" cy="277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03326" y="3220955"/>
            <a:ext cx="162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Langen</a:t>
            </a:r>
            <a:r>
              <a:rPr lang="el-GR" sz="1600" b="1" i="1" dirty="0" smtClean="0"/>
              <a:t> </a:t>
            </a:r>
            <a:r>
              <a:rPr lang="en-US" sz="1600" b="1" i="1" dirty="0" smtClean="0"/>
              <a:t>/</a:t>
            </a:r>
            <a:r>
              <a:rPr lang="el-GR" sz="1600" b="1" i="1" dirty="0" smtClean="0"/>
              <a:t> 6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Δ.Μ.</a:t>
            </a:r>
            <a:endParaRPr lang="el-GR" sz="1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118003" y="2222105"/>
                <a:ext cx="210416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=0,716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003" y="2222105"/>
                <a:ext cx="2104166" cy="622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8251394" y="2533280"/>
            <a:ext cx="612190" cy="124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4643" y="5337414"/>
                <a:ext cx="741683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(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 )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1,235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0,013 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=0,016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43" y="5337414"/>
                <a:ext cx="7416839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90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4992" y="6356350"/>
            <a:ext cx="368808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06155" y="126580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6/1</a:t>
            </a:r>
            <a:endParaRPr lang="el-GR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1189" y="470704"/>
            <a:ext cx="6478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μάζας 1</a:t>
            </a:r>
            <a:r>
              <a:rPr lang="en-US" dirty="0" smtClean="0"/>
              <a:t> (kg)</a:t>
            </a:r>
            <a:r>
              <a:rPr lang="el-GR" dirty="0" smtClean="0"/>
              <a:t> εκτελεί την αντιστρεπτή κυκλική μεταβολή του σχήματος. </a:t>
            </a:r>
            <a:endParaRPr lang="en-US" dirty="0"/>
          </a:p>
          <a:p>
            <a:r>
              <a:rPr lang="el-GR" dirty="0" smtClean="0"/>
              <a:t>Να υπολογιστεί η ισχύς όταν η μεταβολή εκτελείται με συχνότητα 500 </a:t>
            </a:r>
            <a:r>
              <a:rPr lang="en-US" dirty="0" smtClean="0"/>
              <a:t>(</a:t>
            </a:r>
            <a:r>
              <a:rPr lang="en-US" dirty="0" err="1" smtClean="0"/>
              <a:t>cyc</a:t>
            </a:r>
            <a:r>
              <a:rPr lang="en-US" dirty="0" smtClean="0"/>
              <a:t> / sec).</a:t>
            </a:r>
            <a:r>
              <a:rPr lang="el-GR" dirty="0" smtClean="0"/>
              <a:t> Να υπολογιστεί η μεταβολή της εσωτερικής ενέργειας (για κάθε μεταβολή  και συνολικά).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695653" y="1869608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9" name="Rectangle 8"/>
          <p:cNvSpPr/>
          <p:nvPr/>
        </p:nvSpPr>
        <p:spPr>
          <a:xfrm>
            <a:off x="430427" y="2626153"/>
            <a:ext cx="759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Άζωτο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50489" y="2598583"/>
                <a:ext cx="1629036" cy="5042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=297 (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489" y="2598583"/>
                <a:ext cx="1629036" cy="5042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1190379" y="2852578"/>
            <a:ext cx="5272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7506" y="2256821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995" y="51855"/>
            <a:ext cx="3281805" cy="3071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6155" y="3700756"/>
                <a:ext cx="23968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55" y="3700756"/>
                <a:ext cx="2396810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1527" r="-2545" b="-3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6350" y="4111403"/>
                <a:ext cx="12184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50" y="4111403"/>
                <a:ext cx="1218475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3518" r="-552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06155" y="3253362"/>
            <a:ext cx="148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Κατάσταση Α</a:t>
            </a:r>
            <a:endParaRPr lang="el-GR" b="1" u="sng" dirty="0"/>
          </a:p>
        </p:txBody>
      </p:sp>
      <p:sp>
        <p:nvSpPr>
          <p:cNvPr id="18" name="Rectangle 17"/>
          <p:cNvSpPr/>
          <p:nvPr/>
        </p:nvSpPr>
        <p:spPr>
          <a:xfrm>
            <a:off x="3479525" y="3240238"/>
            <a:ext cx="145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</a:t>
            </a:r>
            <a:r>
              <a:rPr lang="el-GR" b="1" u="sng" dirty="0" smtClean="0"/>
              <a:t>Β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66248" y="3624565"/>
                <a:ext cx="26825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48" y="3624565"/>
                <a:ext cx="2682594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935831" y="4019070"/>
                <a:ext cx="14150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831" y="4019070"/>
                <a:ext cx="1415066" cy="338554"/>
              </a:xfrm>
              <a:prstGeom prst="rect">
                <a:avLst/>
              </a:prstGeom>
              <a:blipFill rotWithShape="0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994200" y="3240238"/>
            <a:ext cx="142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</a:t>
            </a:r>
            <a:r>
              <a:rPr lang="el-GR" b="1" u="sng" dirty="0" smtClean="0"/>
              <a:t>Γ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688699" y="3600342"/>
                <a:ext cx="257897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699" y="3600342"/>
                <a:ext cx="2578976" cy="338554"/>
              </a:xfrm>
              <a:prstGeom prst="rect">
                <a:avLst/>
              </a:prstGeom>
              <a:blipFill rotWithShape="0"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688699" y="3963119"/>
                <a:ext cx="151445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699" y="3963119"/>
                <a:ext cx="1514454" cy="338554"/>
              </a:xfrm>
              <a:prstGeom prst="rect">
                <a:avLst/>
              </a:prstGeom>
              <a:blipFill rotWithShape="0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9121413" y="3231010"/>
            <a:ext cx="142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8449516" y="3584953"/>
                <a:ext cx="26799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9516" y="3584953"/>
                <a:ext cx="2679964" cy="338554"/>
              </a:xfrm>
              <a:prstGeom prst="rect">
                <a:avLst/>
              </a:prstGeom>
              <a:blipFill rotWithShape="0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456743" y="4016397"/>
                <a:ext cx="14134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743" y="4016397"/>
                <a:ext cx="1413464" cy="338554"/>
              </a:xfrm>
              <a:prstGeom prst="rect">
                <a:avLst/>
              </a:prstGeom>
              <a:blipFill rotWithShape="0"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2767584" y="3438028"/>
            <a:ext cx="0" cy="1937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548842" y="3415676"/>
            <a:ext cx="0" cy="1959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267675" y="3415676"/>
            <a:ext cx="0" cy="1959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939981" y="972015"/>
                <a:ext cx="1728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981" y="972015"/>
                <a:ext cx="172822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827" r="-2827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9982200" y="454152"/>
            <a:ext cx="114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Κ.Ε.Ι.Α.</a:t>
            </a:r>
            <a:endParaRPr lang="el-GR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92056" y="4750227"/>
                <a:ext cx="1814599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29,7 (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56" y="4750227"/>
                <a:ext cx="1814599" cy="61087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9789498" y="1883178"/>
                <a:ext cx="164083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9498" y="1883178"/>
                <a:ext cx="1640834" cy="61093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Down Arrow 39"/>
          <p:cNvSpPr/>
          <p:nvPr/>
        </p:nvSpPr>
        <p:spPr>
          <a:xfrm>
            <a:off x="10542187" y="1377482"/>
            <a:ext cx="261908" cy="402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058230" y="4769906"/>
                <a:ext cx="186525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=29,7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30" y="4769906"/>
                <a:ext cx="1865254" cy="61087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706065" y="4745171"/>
                <a:ext cx="180184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79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065" y="4745171"/>
                <a:ext cx="1801840" cy="61087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561717" y="4685720"/>
                <a:ext cx="181466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717" y="4685720"/>
                <a:ext cx="1814664" cy="61087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186350" y="5375618"/>
            <a:ext cx="11167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7506" y="5730240"/>
            <a:ext cx="2360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7615" y="5595583"/>
                <a:ext cx="5848844" cy="567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Ισχύς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Έ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𝜌𝛾𝜊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𝜒𝜌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𝜈𝜊𝜍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=Έ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𝜌𝛾𝜊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𝜎𝜐𝜒𝜈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𝜏𝜂𝜏𝛼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𝑐𝑦𝑐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15" y="5595583"/>
                <a:ext cx="5848844" cy="567271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6357720" y="5700663"/>
            <a:ext cx="988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Έργο </a:t>
            </a:r>
            <a:endParaRPr lang="el-GR" dirty="0"/>
          </a:p>
        </p:txBody>
      </p:sp>
      <p:sp>
        <p:nvSpPr>
          <p:cNvPr id="53" name="TextBox 52"/>
          <p:cNvSpPr txBox="1"/>
          <p:nvPr/>
        </p:nvSpPr>
        <p:spPr>
          <a:xfrm>
            <a:off x="7507905" y="5497776"/>
            <a:ext cx="402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Εμβαδόν κύκλου σε διάγραμμα </a:t>
            </a:r>
            <a:r>
              <a:rPr lang="en-US" dirty="0" smtClean="0"/>
              <a:t>(p – V)</a:t>
            </a:r>
            <a:endParaRPr lang="el-GR" dirty="0"/>
          </a:p>
        </p:txBody>
      </p:sp>
      <p:sp>
        <p:nvSpPr>
          <p:cNvPr id="54" name="TextBox 53"/>
          <p:cNvSpPr txBox="1"/>
          <p:nvPr/>
        </p:nvSpPr>
        <p:spPr>
          <a:xfrm>
            <a:off x="7536816" y="5941824"/>
            <a:ext cx="381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Αλγεβρικό άθροισμα επιμέρους έργων</a:t>
            </a:r>
            <a:endParaRPr lang="el-GR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6225009" y="5452243"/>
            <a:ext cx="0" cy="853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3" idx="1"/>
          </p:cNvCxnSpPr>
          <p:nvPr/>
        </p:nvCxnSpPr>
        <p:spPr>
          <a:xfrm flipV="1">
            <a:off x="6978187" y="5682442"/>
            <a:ext cx="529718" cy="19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54" idx="1"/>
          </p:cNvCxnSpPr>
          <p:nvPr/>
        </p:nvCxnSpPr>
        <p:spPr>
          <a:xfrm>
            <a:off x="6978187" y="5914906"/>
            <a:ext cx="558629" cy="211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1189" y="1883178"/>
            <a:ext cx="63905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2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89920" y="6356350"/>
            <a:ext cx="563880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14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729" y="0"/>
            <a:ext cx="4527310" cy="383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900" y="484763"/>
            <a:ext cx="379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Μετατροπή σε διάγραμμα </a:t>
            </a:r>
            <a:r>
              <a:rPr lang="en-US" b="1" u="sng" dirty="0" smtClean="0"/>
              <a:t>(p – V)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6652" y="824313"/>
                <a:ext cx="7305077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Εμβαδόν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ΓΔ</m:t>
                              </m:r>
                            </m:e>
                          </m:acc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acc>
                        <m:accPr>
                          <m:chr m:val="̅"/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3)</m:t>
                          </m:r>
                        </m:e>
                      </m:acc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3−6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79,2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=−0,2376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52" y="824313"/>
                <a:ext cx="7305077" cy="4662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1338717"/>
                <a:ext cx="7747000" cy="558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smtClean="0">
                          <a:latin typeface="Cambria Math" panose="02040503050406030204" pitchFamily="18" charset="0"/>
                        </a:rPr>
                        <m:t>Εμβαδόν</m:t>
                      </m:r>
                      <m:r>
                        <a:rPr lang="el-GR" sz="160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ΑΒ</m:t>
                              </m:r>
                            </m:e>
                          </m:acc>
                        </m:e>
                      </m:d>
                      <m:r>
                        <a:rPr lang="el-GR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Β</m:t>
                              </m:r>
                              <m:r>
                                <a:rPr lang="el-GR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6)</m:t>
                              </m:r>
                            </m:e>
                          </m:acc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l-GR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9,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d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0891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8717"/>
                <a:ext cx="7747000" cy="5585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3142" y="1982598"/>
                <a:ext cx="48280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𝜊𝜆𝜄𝜅𝜊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Εμβαδόν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l-GR" dirty="0" smtClean="0"/>
                  <a:t> -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Εμβαδόν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l-GR" dirty="0" smtClean="0"/>
                  <a:t> =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             = </a:t>
                </a:r>
                <a:r>
                  <a:rPr lang="el-GR" dirty="0" smtClean="0"/>
                  <a:t> (-0,2376 + 0,0891) (</a:t>
                </a:r>
                <a:r>
                  <a:rPr lang="en-US" dirty="0" smtClean="0"/>
                  <a:t>J)</a:t>
                </a:r>
                <a:r>
                  <a:rPr lang="el-GR" dirty="0" smtClean="0"/>
                  <a:t> </a:t>
                </a:r>
                <a:r>
                  <a:rPr lang="en-US" dirty="0" smtClean="0"/>
                  <a:t>= -</a:t>
                </a:r>
                <a:r>
                  <a:rPr lang="el-GR" dirty="0" smtClean="0"/>
                  <a:t> </a:t>
                </a:r>
                <a:r>
                  <a:rPr lang="en-US" dirty="0" smtClean="0"/>
                  <a:t>0,1485 (J)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42" y="1982598"/>
                <a:ext cx="4828053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1641" t="-14286" r="-1010" b="-252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99405" y="2866653"/>
            <a:ext cx="3915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Αλγεβρικό άθροισμα επιμέρους έργων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3962" y="3765283"/>
                <a:ext cx="3175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ΒΓ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ΔΑ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62" y="3765283"/>
                <a:ext cx="317522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44" r="-384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26580" y="4670937"/>
                <a:ext cx="7648568" cy="616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=29,7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=0,0891(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580" y="4670937"/>
                <a:ext cx="7648568" cy="6167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07394" y="5201928"/>
                <a:ext cx="7961788" cy="616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2376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7394" y="5201928"/>
                <a:ext cx="7961788" cy="61677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2395728" y="3479800"/>
            <a:ext cx="512572" cy="35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08300" y="3274044"/>
            <a:ext cx="313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0  μεταβολή ισόχωρη</a:t>
            </a:r>
            <a:endParaRPr lang="el-GR" dirty="0"/>
          </a:p>
        </p:txBody>
      </p:sp>
      <p:sp>
        <p:nvSpPr>
          <p:cNvPr id="19" name="Rectangle 18"/>
          <p:cNvSpPr/>
          <p:nvPr/>
        </p:nvSpPr>
        <p:spPr>
          <a:xfrm>
            <a:off x="4064808" y="4048966"/>
            <a:ext cx="2360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= 0  μεταβολή ισόχωρη</a:t>
            </a:r>
          </a:p>
        </p:txBody>
      </p:sp>
      <p:cxnSp>
        <p:nvCxnSpPr>
          <p:cNvPr id="21" name="Straight Arrow Connector 20"/>
          <p:cNvCxnSpPr>
            <a:endCxn id="19" idx="1"/>
          </p:cNvCxnSpPr>
          <p:nvPr/>
        </p:nvCxnSpPr>
        <p:spPr>
          <a:xfrm>
            <a:off x="3530600" y="4048966"/>
            <a:ext cx="534208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8900" y="5818700"/>
            <a:ext cx="7765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73196" y="6011237"/>
                <a:ext cx="5673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ΑΒ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ΓΔ</m:t>
                        </m:r>
                      </m:sub>
                    </m:sSub>
                  </m:oMath>
                </a14:m>
                <a:r>
                  <a:rPr lang="el-GR" dirty="0" smtClean="0"/>
                  <a:t> = [( 0,0891) + (– 0,2376)] = - 0,1485 (</a:t>
                </a:r>
                <a:r>
                  <a:rPr lang="en-US" dirty="0" smtClean="0"/>
                  <a:t>J)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96" y="6011237"/>
                <a:ext cx="5673156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0" y="-14987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6/2</a:t>
            </a:r>
            <a:endParaRPr lang="el-GR" b="1" u="sng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276475" y="649476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828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6223" y="6257068"/>
            <a:ext cx="408615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15</a:t>
            </a:fld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101215" y="0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</a:t>
            </a:r>
            <a:r>
              <a:rPr lang="el-GR" b="1" u="sng" dirty="0" smtClean="0"/>
              <a:t>3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01215" y="524256"/>
            <a:ext cx="3389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</a:t>
            </a:r>
            <a:endParaRPr lang="el-GR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5087" y="0"/>
            <a:ext cx="3289567" cy="2786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4223" y="1175785"/>
                <a:ext cx="5920210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𝛣𝛤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+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𝛤𝛥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+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𝛥𝛢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23" y="1175785"/>
                <a:ext cx="5920210" cy="335092"/>
              </a:xfrm>
              <a:prstGeom prst="rect">
                <a:avLst/>
              </a:prstGeom>
              <a:blipFill rotWithShape="0">
                <a:blip r:embed="rId3"/>
                <a:stretch>
                  <a:fillRect l="-1133" b="-2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4875" y="2058150"/>
                <a:ext cx="12184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75" y="2058150"/>
                <a:ext cx="1218475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3500" r="-5000" b="-3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>
            <a:off x="1587886" y="2140219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80618" y="1899429"/>
                <a:ext cx="161428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618" y="1899429"/>
                <a:ext cx="1614288" cy="553228"/>
              </a:xfrm>
              <a:prstGeom prst="rect">
                <a:avLst/>
              </a:prstGeom>
              <a:blipFill rotWithShape="0">
                <a:blip r:embed="rId5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>
          <a:xfrm>
            <a:off x="4012184" y="2090562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98009" y="1789485"/>
                <a:ext cx="1648465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009" y="1789485"/>
                <a:ext cx="1648465" cy="6455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1193" y="2786822"/>
                <a:ext cx="12304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93" y="2786822"/>
                <a:ext cx="1230400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2970" r="-5446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1636720" y="2845340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80618" y="2676002"/>
                <a:ext cx="175836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54,28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618" y="2676002"/>
                <a:ext cx="1758366" cy="5532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4034393" y="2924749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98009" y="2676002"/>
                <a:ext cx="409330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54,28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4,1868=227,26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009" y="2676002"/>
                <a:ext cx="4093300" cy="6455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5505" y="3720251"/>
                <a:ext cx="132978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5" y="3720251"/>
                <a:ext cx="1329787" cy="246221"/>
              </a:xfrm>
              <a:prstGeom prst="rect">
                <a:avLst/>
              </a:prstGeom>
              <a:blipFill rotWithShape="0">
                <a:blip r:embed="rId10"/>
                <a:stretch>
                  <a:fillRect l="-3211" r="-4587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>
            <a:off x="1749315" y="3792150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91923" y="3616363"/>
                <a:ext cx="158844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265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923" y="3616363"/>
                <a:ext cx="1588448" cy="55322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63463" y="3553604"/>
                <a:ext cx="3923382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265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4,1868=1109,5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463" y="3553604"/>
                <a:ext cx="3923382" cy="64556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ight Arrow 23"/>
          <p:cNvSpPr/>
          <p:nvPr/>
        </p:nvSpPr>
        <p:spPr>
          <a:xfrm>
            <a:off x="4022432" y="3827973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9714" y="4754349"/>
                <a:ext cx="12287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14" y="4754349"/>
                <a:ext cx="1228798" cy="246221"/>
              </a:xfrm>
              <a:prstGeom prst="rect">
                <a:avLst/>
              </a:prstGeom>
              <a:blipFill rotWithShape="0">
                <a:blip r:embed="rId13"/>
                <a:stretch>
                  <a:fillRect l="-2970" r="-5446" b="-3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84079" y="4600844"/>
                <a:ext cx="1756763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92,50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079" y="4600844"/>
                <a:ext cx="1756763" cy="553228"/>
              </a:xfrm>
              <a:prstGeom prst="rect">
                <a:avLst/>
              </a:prstGeom>
              <a:blipFill rotWithShape="0">
                <a:blip r:embed="rId14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Arrow 26"/>
          <p:cNvSpPr/>
          <p:nvPr/>
        </p:nvSpPr>
        <p:spPr>
          <a:xfrm>
            <a:off x="1490065" y="4808209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Right Arrow 27"/>
          <p:cNvSpPr/>
          <p:nvPr/>
        </p:nvSpPr>
        <p:spPr>
          <a:xfrm>
            <a:off x="4022433" y="4758766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719199" y="4542023"/>
                <a:ext cx="4091698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4,1868=387,28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199" y="4542023"/>
                <a:ext cx="4091698" cy="64556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120928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48416" y="6356350"/>
            <a:ext cx="405384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16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1658" y="4430607"/>
                <a:ext cx="5786712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sub>
                      </m:sSub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387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 =−387,28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58" y="4430607"/>
                <a:ext cx="5786712" cy="6455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9531" y="3465458"/>
                <a:ext cx="6006324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387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28 −1109,5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=−722,22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31" y="3465458"/>
                <a:ext cx="6006324" cy="6455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623" y="2509470"/>
                <a:ext cx="598478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sz="16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1109,5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227,26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  882,24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23" y="2509470"/>
                <a:ext cx="5984780" cy="6455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1658" y="694983"/>
                <a:ext cx="6104876" cy="427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𝛣𝛤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+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𝛤𝛥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+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58" y="694983"/>
                <a:ext cx="6104876" cy="427425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413548" y="3028086"/>
                <a:ext cx="231441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0,0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548" y="3028086"/>
                <a:ext cx="2314415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6425184" y="1694688"/>
            <a:ext cx="0" cy="338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25184" y="3385428"/>
            <a:ext cx="4741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73459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</a:t>
            </a:r>
            <a:r>
              <a:rPr lang="el-GR" b="1" u="sng" dirty="0" smtClean="0"/>
              <a:t>4</a:t>
            </a:r>
            <a:endParaRPr lang="el-GR" b="1" u="sng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782" y="1592445"/>
                <a:ext cx="6096000" cy="6455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sz="16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227,26 −0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227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,2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2" y="1592445"/>
                <a:ext cx="6096000" cy="64556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1048512" y="4974336"/>
            <a:ext cx="1158240" cy="12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41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21610" y="17195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7 /1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1766" y="606366"/>
                <a:ext cx="114791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Σε ιδανικό κύκλο </a:t>
                </a:r>
                <a:r>
                  <a:rPr lang="en-US" dirty="0" smtClean="0"/>
                  <a:t>Diesel</a:t>
                </a:r>
                <a:r>
                  <a:rPr lang="el-GR" dirty="0" smtClean="0"/>
                  <a:t> αέρας αναρροφάται σε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  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dirty="0" smtClean="0"/>
                  <a:t>και πίεση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𝐴𝑡𝑚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l-GR" dirty="0"/>
                  <a:t>κ</a:t>
                </a:r>
                <a:r>
                  <a:rPr lang="el-GR" dirty="0" smtClean="0"/>
                  <a:t>αι συμπιέζεται </a:t>
                </a:r>
                <a:r>
                  <a:rPr lang="el-GR" dirty="0" err="1" smtClean="0"/>
                  <a:t>αδιαβατικά</a:t>
                </a:r>
                <a:r>
                  <a:rPr lang="el-GR" dirty="0" smtClean="0"/>
                  <a:t> μέχρι πίεση 4,7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Mpa</a:t>
                </a:r>
                <a:r>
                  <a:rPr lang="en-US" dirty="0" smtClean="0"/>
                  <a:t>). </a:t>
                </a:r>
                <a:r>
                  <a:rPr lang="el-GR" dirty="0" smtClean="0"/>
                  <a:t>Εάν προσδίδεται θερμότητα 545 (</a:t>
                </a:r>
                <a:r>
                  <a:rPr lang="en-US" dirty="0" smtClean="0"/>
                  <a:t>kJ/kg), </a:t>
                </a:r>
                <a:r>
                  <a:rPr lang="el-GR" dirty="0" smtClean="0"/>
                  <a:t>να υπολογιστούν : ο βαθμός συμπίεσης  και  ο θερμικός  βαθμός απόδοσης .   </a:t>
                </a:r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66" y="606366"/>
                <a:ext cx="11479129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78" t="-3289" r="-159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88231" y="2413819"/>
                <a:ext cx="1413830" cy="540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r =</a:t>
                </a:r>
                <a:r>
                  <a:rPr lang="el-GR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1" dirty="0" smtClean="0"/>
                  <a:t> 15</a:t>
                </a:r>
                <a:endParaRPr lang="el-GR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231" y="2413819"/>
                <a:ext cx="1413830" cy="540789"/>
              </a:xfrm>
              <a:prstGeom prst="rect">
                <a:avLst/>
              </a:prstGeom>
              <a:blipFill rotWithShape="0">
                <a:blip r:embed="rId3"/>
                <a:stretch>
                  <a:fillRect l="-38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007" y="1562348"/>
            <a:ext cx="4467593" cy="34143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64102" y="3343006"/>
                <a:ext cx="3249416" cy="714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</m:d>
                            </m:sup>
                          </m:sSup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−1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l-GR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02" y="3343006"/>
                <a:ext cx="3249416" cy="714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503671" y="1562348"/>
                <a:ext cx="957057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671" y="1562348"/>
                <a:ext cx="957057" cy="6562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583912" y="3343006"/>
            <a:ext cx="1060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/>
              <a:t>γ= 1,402</a:t>
            </a:r>
            <a:endParaRPr lang="el-GR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18551" y="3782111"/>
                <a:ext cx="1837041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551" y="3782111"/>
                <a:ext cx="1837041" cy="5671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83912" y="2688357"/>
            <a:ext cx="126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Αέρας</a:t>
            </a:r>
            <a:endParaRPr lang="el-GR" b="1" u="sng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973312" y="3343006"/>
            <a:ext cx="218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973312" y="3343006"/>
            <a:ext cx="0" cy="1006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973312" y="4349254"/>
            <a:ext cx="218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1155680" y="3343006"/>
            <a:ext cx="0" cy="1006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9851137" y="3057689"/>
            <a:ext cx="366760" cy="211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90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7098" y="6356350"/>
            <a:ext cx="396701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18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52717" y="306062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/2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03632" y="851654"/>
            <a:ext cx="1450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ΚΑΤΑΣΤΑΣΗ 1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3632" y="1435977"/>
                <a:ext cx="27084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  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n-US" i="1" dirty="0" smtClean="0"/>
                  <a:t>300,15 (K)</a:t>
                </a:r>
                <a:endParaRPr lang="el-GR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" y="1435977"/>
                <a:ext cx="2708498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10000" r="-1351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3632" y="1992103"/>
                <a:ext cx="3355470" cy="649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𝐴𝑡𝑚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 1,01325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" y="1992103"/>
                <a:ext cx="3355470" cy="649409"/>
              </a:xfrm>
              <a:prstGeom prst="rect">
                <a:avLst/>
              </a:prstGeom>
              <a:blipFill rotWithShape="0">
                <a:blip r:embed="rId3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n Arrow 1"/>
          <p:cNvSpPr/>
          <p:nvPr/>
        </p:nvSpPr>
        <p:spPr>
          <a:xfrm>
            <a:off x="1244521" y="2482111"/>
            <a:ext cx="207264" cy="292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3061" y="2950731"/>
                <a:ext cx="1610184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=0,85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61" y="2950731"/>
                <a:ext cx="1610184" cy="6279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459102" y="851654"/>
            <a:ext cx="0" cy="353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27819" y="851654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62362" y="2592787"/>
                <a:ext cx="1844351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362" y="2592787"/>
                <a:ext cx="1844351" cy="5196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269919" y="2677339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 smtClean="0"/>
                  <a:t>8</a:t>
                </a:r>
                <a:r>
                  <a:rPr lang="en-US" dirty="0" smtClean="0"/>
                  <a:t>80,7</a:t>
                </a:r>
                <a:r>
                  <a:rPr lang="en-US" i="1" dirty="0" smtClean="0"/>
                  <a:t> </a:t>
                </a:r>
                <a:r>
                  <a:rPr lang="en-US" i="1" dirty="0"/>
                  <a:t>(K)</a:t>
                </a:r>
                <a:endParaRPr lang="el-GR" i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19" y="2677339"/>
                <a:ext cx="153516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318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41470" y="3263864"/>
            <a:ext cx="1060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/>
              <a:t>γ= 1,402</a:t>
            </a:r>
            <a:endParaRPr lang="el-GR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26106" y="1393988"/>
                <a:ext cx="1249252" cy="585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106" y="1393988"/>
                <a:ext cx="1249252" cy="5852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459102" y="4059936"/>
            <a:ext cx="0" cy="2296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765142" y="3970632"/>
                <a:ext cx="4588564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4,7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MPa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=4,7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i="1" dirty="0"/>
                  <a:t> (Pa) = 45,14 (bar)</a:t>
                </a:r>
                <a:endParaRPr lang="el-GR" i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42" y="3970632"/>
                <a:ext cx="4588564" cy="372410"/>
              </a:xfrm>
              <a:prstGeom prst="rect">
                <a:avLst/>
              </a:prstGeom>
              <a:blipFill rotWithShape="0"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765142" y="4497447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 smtClean="0"/>
                  <a:t>8</a:t>
                </a:r>
                <a:r>
                  <a:rPr lang="en-US" dirty="0" smtClean="0"/>
                  <a:t>80,7</a:t>
                </a:r>
                <a:r>
                  <a:rPr lang="en-US" i="1" dirty="0" smtClean="0"/>
                  <a:t> </a:t>
                </a:r>
                <a:r>
                  <a:rPr lang="en-US" i="1" dirty="0"/>
                  <a:t>(K)</a:t>
                </a:r>
                <a:endParaRPr lang="el-GR" i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42" y="4497447"/>
                <a:ext cx="1535164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r="-318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121491" y="4410187"/>
                <a:ext cx="210794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=0,05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6 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491" y="4410187"/>
                <a:ext cx="2107949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3726106" y="3962982"/>
            <a:ext cx="4499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42753" y="5130512"/>
            <a:ext cx="4483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742753" y="3962983"/>
            <a:ext cx="0" cy="1167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225930" y="3962981"/>
            <a:ext cx="0" cy="116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12367" y="4064972"/>
                <a:ext cx="2562817" cy="649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/>
                  <a:t> 1,01325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= 1,01325 (bar)</a:t>
                </a:r>
                <a:endParaRPr lang="el-GR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67" y="4064972"/>
                <a:ext cx="2562817" cy="649409"/>
              </a:xfrm>
              <a:prstGeom prst="rect">
                <a:avLst/>
              </a:prstGeom>
              <a:blipFill rotWithShape="0">
                <a:blip r:embed="rId15"/>
                <a:stretch>
                  <a:fillRect t="-4717" b="-150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28784" y="5039265"/>
                <a:ext cx="1646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300,15 (K)</a:t>
                </a:r>
                <a:endParaRPr lang="el-GR" i="1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84" y="5039265"/>
                <a:ext cx="1646861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10000" r="-259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32022" y="5408597"/>
                <a:ext cx="1794850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=0,85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22" y="5408597"/>
                <a:ext cx="1794850" cy="7203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207264" y="3936655"/>
            <a:ext cx="26048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07264" y="3936655"/>
            <a:ext cx="0" cy="219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7264" y="6128922"/>
            <a:ext cx="26048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12130" y="3936655"/>
            <a:ext cx="0" cy="2192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717145" y="1453445"/>
                <a:ext cx="1816779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145" y="1453445"/>
                <a:ext cx="1816779" cy="67755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4873661" y="1792224"/>
            <a:ext cx="7244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7476229" y="1748890"/>
            <a:ext cx="29243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914084" y="1481060"/>
                <a:ext cx="2107948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=0,0536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084" y="1481060"/>
                <a:ext cx="2107948" cy="7203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Arrow 40"/>
          <p:cNvSpPr/>
          <p:nvPr/>
        </p:nvSpPr>
        <p:spPr>
          <a:xfrm>
            <a:off x="5598116" y="2862005"/>
            <a:ext cx="46130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249669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06413" y="17195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</a:t>
            </a:r>
            <a:r>
              <a:rPr lang="en-US" b="1" u="sng" dirty="0" smtClean="0"/>
              <a:t>3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306413" y="879086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3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9339" y="1494734"/>
                <a:ext cx="2620204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4,</a:t>
                </a:r>
                <a:r>
                  <a:rPr lang="el-GR" dirty="0" smtClean="0"/>
                  <a:t>7 (</a:t>
                </a:r>
                <a:r>
                  <a:rPr lang="en-US" dirty="0" smtClean="0"/>
                  <a:t>MPa</a:t>
                </a:r>
                <a:r>
                  <a:rPr lang="el-GR" dirty="0" smtClean="0"/>
                  <a:t>)</a:t>
                </a:r>
                <a:r>
                  <a:rPr lang="en-US" dirty="0" smtClean="0"/>
                  <a:t> =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:r>
                  <a:rPr lang="en-US" dirty="0" smtClean="0">
                    <a:ea typeface="Cambria Math" panose="02040503050406030204" pitchFamily="18" charset="0"/>
                  </a:rPr>
                  <a:t>               = 4,7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i="1" dirty="0"/>
                  <a:t> (Pa</a:t>
                </a:r>
                <a:r>
                  <a:rPr lang="en-US" i="1" dirty="0" smtClean="0"/>
                  <a:t>) = </a:t>
                </a:r>
                <a:endParaRPr lang="el-GR" i="1" dirty="0" smtClean="0"/>
              </a:p>
              <a:p>
                <a:r>
                  <a:rPr lang="el-GR" i="1" dirty="0" smtClean="0"/>
                  <a:t>      </a:t>
                </a:r>
                <a:r>
                  <a:rPr lang="en-US" i="1" dirty="0" smtClean="0"/>
                  <a:t>          </a:t>
                </a:r>
                <a:r>
                  <a:rPr lang="el-GR" i="1" dirty="0" smtClean="0"/>
                  <a:t>= </a:t>
                </a:r>
                <a:r>
                  <a:rPr lang="en-US" i="1" dirty="0" smtClean="0"/>
                  <a:t>47  </a:t>
                </a:r>
                <a:r>
                  <a:rPr lang="en-US" i="1" dirty="0"/>
                  <a:t>(bar)</a:t>
                </a:r>
                <a:endParaRPr lang="el-GR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39" y="1494734"/>
                <a:ext cx="2620204" cy="923330"/>
              </a:xfrm>
              <a:prstGeom prst="rect">
                <a:avLst/>
              </a:prstGeom>
              <a:blipFill rotWithShape="0">
                <a:blip r:embed="rId2"/>
                <a:stretch>
                  <a:fillRect t="-3289" r="-930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0724" y="3274454"/>
                <a:ext cx="2065501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24" y="3274454"/>
                <a:ext cx="2065501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2360" b="-208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40724" y="2729188"/>
            <a:ext cx="260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23 </a:t>
            </a:r>
            <a:r>
              <a:rPr lang="el-GR" b="1" u="sng" dirty="0" smtClean="0"/>
              <a:t>= ισοβαρής μεταβολή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7155" y="3595356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8</a:t>
                </a:r>
                <a:r>
                  <a:rPr lang="en-US" dirty="0"/>
                  <a:t>80,7</a:t>
                </a:r>
                <a:r>
                  <a:rPr lang="en-US" i="1" dirty="0"/>
                  <a:t> (K)</a:t>
                </a:r>
                <a:endParaRPr lang="el-GR" i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5" y="3595356"/>
                <a:ext cx="153516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r="-2778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07155" y="3924607"/>
                <a:ext cx="1792735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l-GR" dirty="0" smtClean="0"/>
                  <a:t>545 </a:t>
                </a:r>
                <a:r>
                  <a:rPr lang="el-GR" dirty="0"/>
                  <a:t>(</a:t>
                </a:r>
                <a:r>
                  <a:rPr lang="en-US" dirty="0"/>
                  <a:t>kJ/kg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5" y="3924607"/>
                <a:ext cx="1792735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8065" r="-2721" b="-24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3356562" y="2898934"/>
            <a:ext cx="0" cy="180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3631" y="3780022"/>
            <a:ext cx="615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25700" y="3615091"/>
                <a:ext cx="15832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i="1" dirty="0" smtClean="0"/>
                  <a:t>1423,5 (K)</a:t>
                </a:r>
                <a:endParaRPr lang="el-GR" i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700" y="3615091"/>
                <a:ext cx="158325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2692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8322" y="4174266"/>
                <a:ext cx="3168240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𝜇𝜀𝜎𝜊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=1,004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22" y="4174266"/>
                <a:ext cx="3168240" cy="574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2680" y="5277708"/>
                <a:ext cx="1259639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80" y="5277708"/>
                <a:ext cx="1259639" cy="5652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ight Arrow 43"/>
          <p:cNvSpPr/>
          <p:nvPr/>
        </p:nvSpPr>
        <p:spPr>
          <a:xfrm>
            <a:off x="2205138" y="5513725"/>
            <a:ext cx="475488" cy="144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725630" y="5200188"/>
                <a:ext cx="2031005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0,087 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630" y="5200188"/>
                <a:ext cx="2031005" cy="720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5827776" y="541282"/>
            <a:ext cx="0" cy="5615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304639" y="879086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4</a:t>
            </a:r>
            <a:endParaRPr lang="el-GR" b="1" u="sng" dirty="0"/>
          </a:p>
        </p:txBody>
      </p:sp>
      <p:sp>
        <p:nvSpPr>
          <p:cNvPr id="52" name="Rectangle 51"/>
          <p:cNvSpPr/>
          <p:nvPr/>
        </p:nvSpPr>
        <p:spPr>
          <a:xfrm>
            <a:off x="6196926" y="2199981"/>
            <a:ext cx="2754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34 </a:t>
            </a:r>
            <a:r>
              <a:rPr lang="el-GR" b="1" u="sng" dirty="0"/>
              <a:t>= </a:t>
            </a:r>
            <a:r>
              <a:rPr lang="el-GR" b="1" u="sng" dirty="0" err="1" smtClean="0"/>
              <a:t>αδιαβατική</a:t>
            </a:r>
            <a:r>
              <a:rPr lang="el-GR" b="1" u="sng" dirty="0" smtClean="0"/>
              <a:t> μεταβολή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196926" y="1248418"/>
                <a:ext cx="2413674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926" y="1248418"/>
                <a:ext cx="2413674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050906" y="2905932"/>
                <a:ext cx="2085314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906" y="2905932"/>
                <a:ext cx="2085314" cy="61196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ight Arrow 56"/>
          <p:cNvSpPr/>
          <p:nvPr/>
        </p:nvSpPr>
        <p:spPr>
          <a:xfrm>
            <a:off x="8241792" y="3211913"/>
            <a:ext cx="463296" cy="137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836419" y="3089788"/>
                <a:ext cx="1528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i="1" dirty="0" smtClean="0"/>
                  <a:t>589,4 (Κ)</a:t>
                </a:r>
                <a:endParaRPr lang="el-GR" i="1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419" y="3089788"/>
                <a:ext cx="1528432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10000" r="-32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6063136" y="3929819"/>
                <a:ext cx="1655966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136" y="3929819"/>
                <a:ext cx="1655966" cy="61196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ight Arrow 60"/>
          <p:cNvSpPr/>
          <p:nvPr/>
        </p:nvSpPr>
        <p:spPr>
          <a:xfrm>
            <a:off x="8136220" y="4174266"/>
            <a:ext cx="474380" cy="131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749069" y="3989600"/>
                <a:ext cx="2266839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217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069" y="3989600"/>
                <a:ext cx="2266839" cy="552972"/>
              </a:xfrm>
              <a:prstGeom prst="rect">
                <a:avLst/>
              </a:prstGeom>
              <a:blipFill rotWithShape="0">
                <a:blip r:embed="rId1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39357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51561" y="635597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622977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Άέριο</a:t>
            </a:r>
            <a:r>
              <a:rPr lang="en-US" dirty="0" smtClean="0"/>
              <a:t> </a:t>
            </a:r>
            <a:r>
              <a:rPr lang="el-GR" dirty="0" smtClean="0"/>
              <a:t>ιδανικό  μάζας </a:t>
            </a:r>
            <a:r>
              <a:rPr lang="en-US" dirty="0" smtClean="0"/>
              <a:t>1 (kg)</a:t>
            </a:r>
            <a:r>
              <a:rPr lang="el-GR" dirty="0" smtClean="0"/>
              <a:t> συμπιέζεται ισόθερμα από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και αρχικό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0,056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σε τελικό όγκο </a:t>
            </a:r>
            <a:r>
              <a:rPr lang="en-US" dirty="0" smtClean="0"/>
              <a:t> V</a:t>
            </a:r>
            <a:r>
              <a:rPr lang="en-US" baseline="-25000" dirty="0"/>
              <a:t>2</a:t>
            </a:r>
            <a:r>
              <a:rPr lang="en-US" dirty="0" smtClean="0"/>
              <a:t> = 0,007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τελική πίεση και το έργο κατά</a:t>
            </a:r>
            <a:r>
              <a:rPr lang="el-GR" dirty="0"/>
              <a:t> </a:t>
            </a:r>
            <a:r>
              <a:rPr lang="el-GR" dirty="0" smtClean="0"/>
              <a:t>τη μεταβολή 12.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751572" y="2215331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77939" y="290775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13910" y="473372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9" name="Rectangle 8"/>
          <p:cNvSpPr/>
          <p:nvPr/>
        </p:nvSpPr>
        <p:spPr>
          <a:xfrm>
            <a:off x="677939" y="3317969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677939" y="3727471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0,056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681590" y="4178575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= 0,007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780656" y="5139164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751572" y="5610807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</a:t>
            </a:r>
            <a:r>
              <a:rPr lang="en-US" baseline="-25000" dirty="0" smtClean="0"/>
              <a:t>12</a:t>
            </a:r>
            <a:endParaRPr lang="el-G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8575" y="2222516"/>
            <a:ext cx="0" cy="386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Arrow 16"/>
          <p:cNvSpPr/>
          <p:nvPr/>
        </p:nvSpPr>
        <p:spPr>
          <a:xfrm>
            <a:off x="4431446" y="3092417"/>
            <a:ext cx="365760" cy="218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=800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950859" y="2007655"/>
            <a:ext cx="844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ΠΙΝΑΚΑ ΜΕΤΑΒΟΛΩΝ ΙΔΑΝΙΚΩΝ ΑΕΡΙΩΝ, ΜΕΡΟΣ 8</a:t>
            </a:r>
            <a:r>
              <a:rPr lang="el-GR" baseline="30000" dirty="0" smtClean="0"/>
              <a:t>ο</a:t>
            </a:r>
            <a:r>
              <a:rPr lang="el-GR" dirty="0" smtClean="0"/>
              <a:t> Γ, </a:t>
            </a:r>
          </a:p>
          <a:p>
            <a:r>
              <a:rPr lang="el-GR" dirty="0" smtClean="0"/>
              <a:t>για την ισόθερμη μεταβολή ισχύει :</a:t>
            </a:r>
            <a:endParaRPr lang="el-GR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108960" y="2907751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21152" y="2892022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27336" y="2907751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8960" y="3555665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6774" y="112169"/>
            <a:ext cx="171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 1</a:t>
            </a:r>
            <a:endParaRPr lang="el-GR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2950859" y="3919470"/>
            <a:ext cx="109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ΕΡΓΟ </a:t>
            </a:r>
            <a:endParaRPr lang="el-GR" b="1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5109333" y="2985178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Τελική πίεση</a:t>
            </a:r>
            <a:endParaRPr lang="el-GR" dirty="0"/>
          </a:p>
        </p:txBody>
      </p:sp>
      <p:sp>
        <p:nvSpPr>
          <p:cNvPr id="32" name="Right Arrow 31"/>
          <p:cNvSpPr/>
          <p:nvPr/>
        </p:nvSpPr>
        <p:spPr>
          <a:xfrm>
            <a:off x="6505877" y="3104131"/>
            <a:ext cx="523136" cy="131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8333" r="-370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3618148" y="5103053"/>
            <a:ext cx="10255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18148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18148" y="5508496"/>
            <a:ext cx="6597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3704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7" idx="1"/>
          </p:cNvCxnSpPr>
          <p:nvPr/>
        </p:nvCxnSpPr>
        <p:spPr>
          <a:xfrm>
            <a:off x="3948046" y="5508496"/>
            <a:ext cx="1118269" cy="2869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82640" y="4918387"/>
            <a:ext cx="0" cy="1015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56" idx="1"/>
          </p:cNvCxnSpPr>
          <p:nvPr/>
        </p:nvCxnSpPr>
        <p:spPr>
          <a:xfrm flipV="1">
            <a:off x="5882640" y="4733721"/>
            <a:ext cx="545473" cy="77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0,056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0,007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         =  - 11,64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(J) = - 11,64  (kJ)</a:t>
                </a:r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  <a:blipFill rotWithShape="0">
                <a:blip r:embed="rId8"/>
                <a:stretch>
                  <a:fillRect b="-92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118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20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4083226" y="1152515"/>
            <a:ext cx="292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Θερμικός Βαθμός απόδοσης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06652" y="1658859"/>
                <a:ext cx="4359524" cy="736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l-GR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𝛾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−1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  <m:r>
                            <a:rPr lang="el-GR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652" y="1658859"/>
                <a:ext cx="4359524" cy="7367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33984" y="115251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Βαθμός συμπίεσης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33190" y="1854810"/>
                <a:ext cx="1627818" cy="540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i="1" dirty="0" smtClean="0"/>
                  <a:t>15</a:t>
                </a:r>
                <a:r>
                  <a:rPr lang="el-GR" sz="2000" i="1" dirty="0" smtClean="0"/>
                  <a:t>,85</a:t>
                </a:r>
                <a:endParaRPr lang="el-GR" sz="2000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90" y="1854810"/>
                <a:ext cx="1627818" cy="540789"/>
              </a:xfrm>
              <a:prstGeom prst="rect">
                <a:avLst/>
              </a:prstGeom>
              <a:blipFill rotWithShape="0">
                <a:blip r:embed="rId3"/>
                <a:stretch>
                  <a:fillRect l="-3745" r="-2996" b="-11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092334" y="2890766"/>
            <a:ext cx="2913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Θερμικός Βαθμός απόδοσης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3616765"/>
                <a:ext cx="2823593" cy="521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=1 −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616765"/>
                <a:ext cx="2823593" cy="5211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19600" y="4481264"/>
                <a:ext cx="351654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/>
                  <a:t>545 (</a:t>
                </a:r>
                <a:r>
                  <a:rPr lang="en-US" dirty="0"/>
                  <a:t>kJ/kg</a:t>
                </a:r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81264"/>
                <a:ext cx="3516540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6349" r="-693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19600" y="5206173"/>
                <a:ext cx="221041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06173"/>
                <a:ext cx="2210413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2283" y="20127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</a:t>
            </a:r>
            <a:r>
              <a:rPr lang="en-US" b="1" u="sng" dirty="0" smtClean="0"/>
              <a:t>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4487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21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86957" y="110990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8</a:t>
            </a:r>
            <a:r>
              <a:rPr lang="el-GR" b="1" u="sng" dirty="0" smtClean="0"/>
              <a:t> /</a:t>
            </a:r>
            <a:r>
              <a:rPr lang="en-US" b="1" u="sng" dirty="0" smtClean="0"/>
              <a:t> 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41376" y="633984"/>
            <a:ext cx="7363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μηχανή εσωτερικής καύσης που λειτουργεί σύμφωνα με </a:t>
            </a:r>
          </a:p>
          <a:p>
            <a:r>
              <a:rPr lang="el-GR" dirty="0" smtClean="0"/>
              <a:t>τον κύκλο </a:t>
            </a:r>
            <a:r>
              <a:rPr lang="en-US" dirty="0" smtClean="0"/>
              <a:t>Otto</a:t>
            </a:r>
            <a:r>
              <a:rPr lang="el-GR" dirty="0" smtClean="0"/>
              <a:t> έχει κυβισμό 2367 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n-US" dirty="0" smtClean="0"/>
              <a:t>) </a:t>
            </a:r>
            <a:r>
              <a:rPr lang="el-GR" dirty="0" smtClean="0"/>
              <a:t>και βαθμό συμπίεσης 10.  Αναρροφάται αέρας σε ατμοσφαιρική πίεση και θερμοκρασία 27 ( </a:t>
            </a:r>
            <a:r>
              <a:rPr lang="en-US" baseline="30000" dirty="0" smtClean="0"/>
              <a:t>0</a:t>
            </a:r>
            <a:r>
              <a:rPr lang="en-US" dirty="0" smtClean="0"/>
              <a:t>C).</a:t>
            </a:r>
            <a:endParaRPr lang="el-GR" dirty="0" smtClean="0"/>
          </a:p>
          <a:p>
            <a:r>
              <a:rPr lang="el-GR" dirty="0" smtClean="0"/>
              <a:t>Εάν θεωρηθεί ότι η διαδρομή των εμβόλων είναι ίση με τη διάμετρο </a:t>
            </a:r>
          </a:p>
          <a:p>
            <a:r>
              <a:rPr lang="el-GR" dirty="0" smtClean="0"/>
              <a:t>των κυλίνδρων και η </a:t>
            </a:r>
            <a:r>
              <a:rPr lang="el-GR" dirty="0" err="1" smtClean="0"/>
              <a:t>προσδιδόμενη</a:t>
            </a:r>
            <a:r>
              <a:rPr lang="el-GR" dirty="0" smtClean="0"/>
              <a:t> </a:t>
            </a:r>
            <a:r>
              <a:rPr lang="el-GR" dirty="0"/>
              <a:t> </a:t>
            </a:r>
            <a:r>
              <a:rPr lang="el-GR" dirty="0" smtClean="0"/>
              <a:t>σε 5500 (</a:t>
            </a:r>
            <a:r>
              <a:rPr lang="en-US" dirty="0" smtClean="0"/>
              <a:t>rpm</a:t>
            </a:r>
            <a:r>
              <a:rPr lang="el-GR" dirty="0" smtClean="0"/>
              <a:t>) θερμότητα ανά κύλινδρο και κύκλο είναι 900 </a:t>
            </a:r>
            <a:r>
              <a:rPr lang="en-US" dirty="0" smtClean="0"/>
              <a:t>(J) </a:t>
            </a:r>
            <a:r>
              <a:rPr lang="el-GR" dirty="0" smtClean="0"/>
              <a:t>, να υπολογιστούν : </a:t>
            </a:r>
          </a:p>
          <a:p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διάμετρος των κυλίνδρων 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ο όγκος του θαλάμου καύσης 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l-GR" dirty="0" smtClean="0"/>
              <a:t>Η μέγιστη πίεση και η μέγιστη θερμοκρασία κατά τον κύκλο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θεωρητική ισχύς του κινητήρα 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θεωρητική ισχύς του κινητήρα εάν ο όγκος στο ΑΝΣ μειωθεί κατά 20 %.  </a:t>
            </a:r>
            <a:endParaRPr lang="el-G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110990"/>
            <a:ext cx="3698557" cy="598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13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60608" y="6356350"/>
            <a:ext cx="393192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22</a:t>
            </a:fld>
            <a:endParaRPr lang="el-G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387" y="135374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8</a:t>
            </a:r>
            <a:r>
              <a:rPr lang="el-GR" b="1" u="sng" dirty="0"/>
              <a:t> /</a:t>
            </a:r>
            <a:r>
              <a:rPr lang="en-US" b="1" u="sng" dirty="0"/>
              <a:t> </a:t>
            </a:r>
            <a:r>
              <a:rPr lang="el-GR" b="1" u="sng" dirty="0" smtClean="0"/>
              <a:t>2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377952" y="682752"/>
            <a:ext cx="97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56897" y="1199833"/>
            <a:ext cx="80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1.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8229" y="1512882"/>
                <a:ext cx="89152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29" y="1512882"/>
                <a:ext cx="891526" cy="5167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438837" y="1773594"/>
            <a:ext cx="536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52646" y="1632754"/>
                <a:ext cx="1396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591,75 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646" y="1632754"/>
                <a:ext cx="139615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930" t="-4444" b="-8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6897" y="2340732"/>
                <a:ext cx="149983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97" y="2340732"/>
                <a:ext cx="1499834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02392" y="3056959"/>
                <a:ext cx="633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92" y="3056959"/>
                <a:ext cx="63344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692" r="-4808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2052646" y="2340732"/>
            <a:ext cx="0" cy="1101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72866" y="2891419"/>
            <a:ext cx="4628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555929" y="2722007"/>
                <a:ext cx="13407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= 9,1 (cm)</a:t>
                </a:r>
                <a:endParaRPr lang="el-G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29" y="2722007"/>
                <a:ext cx="1340752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r="-363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24548" y="4137701"/>
                <a:ext cx="3817199" cy="572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10= </m:t>
                    </m:r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ΚΝΣ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ΝΣ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 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𝜃𝛼𝜆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ύ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𝜎𝜂𝜍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θαλ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καύσης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i="1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48" y="4137701"/>
                <a:ext cx="3817199" cy="572144"/>
              </a:xfrm>
              <a:prstGeom prst="rect">
                <a:avLst/>
              </a:prstGeom>
              <a:blipFill rotWithShape="0">
                <a:blip r:embed="rId7"/>
                <a:stretch>
                  <a:fillRect l="-1757" b="-31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41082" y="5175577"/>
                <a:ext cx="2631298" cy="394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θαλ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καύσης</m:t>
                        </m:r>
                      </m:sub>
                    </m:sSub>
                  </m:oMath>
                </a14:m>
                <a:r>
                  <a:rPr lang="en-US" dirty="0" smtClean="0"/>
                  <a:t> = 657,5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82" y="5175577"/>
                <a:ext cx="2631298" cy="394339"/>
              </a:xfrm>
              <a:prstGeom prst="rect">
                <a:avLst/>
              </a:prstGeom>
              <a:blipFill rotWithShape="0">
                <a:blip r:embed="rId8"/>
                <a:stretch>
                  <a:fillRect t="-6154" b="-184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Down Arrow 23"/>
          <p:cNvSpPr/>
          <p:nvPr/>
        </p:nvSpPr>
        <p:spPr>
          <a:xfrm>
            <a:off x="1560757" y="4739206"/>
            <a:ext cx="292608" cy="268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TextBox 24"/>
          <p:cNvSpPr txBox="1"/>
          <p:nvPr/>
        </p:nvSpPr>
        <p:spPr>
          <a:xfrm>
            <a:off x="408129" y="3729359"/>
            <a:ext cx="45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2.</a:t>
            </a:r>
            <a:endParaRPr lang="el-GR" b="1" u="sng" dirty="0"/>
          </a:p>
        </p:txBody>
      </p:sp>
      <p:sp>
        <p:nvSpPr>
          <p:cNvPr id="26" name="Rectangle 25"/>
          <p:cNvSpPr/>
          <p:nvPr/>
        </p:nvSpPr>
        <p:spPr>
          <a:xfrm>
            <a:off x="5550784" y="413547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3.</a:t>
            </a:r>
            <a:endParaRPr lang="el-GR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8576777" y="4059860"/>
            <a:ext cx="258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23 = ισόχωρη μεταβολή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170084" y="4424687"/>
                <a:ext cx="2644057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2,3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84" y="4424687"/>
                <a:ext cx="2644057" cy="381515"/>
              </a:xfrm>
              <a:prstGeom prst="rect">
                <a:avLst/>
              </a:prstGeom>
              <a:blipFill rotWithShape="0">
                <a:blip r:embed="rId9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82070" y="5494326"/>
                <a:ext cx="854208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070" y="5494326"/>
                <a:ext cx="854208" cy="5652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007665" y="760983"/>
            <a:ext cx="2740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12 = </a:t>
            </a:r>
            <a:r>
              <a:rPr lang="el-GR" b="1" u="sng" dirty="0" err="1" smtClean="0"/>
              <a:t>αδιαβατική</a:t>
            </a:r>
            <a:r>
              <a:rPr lang="el-GR" b="1" u="sng" dirty="0" smtClean="0"/>
              <a:t> μεταβολή</a:t>
            </a:r>
            <a:endParaRPr lang="el-GR" b="1" u="sng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896681" y="1052084"/>
            <a:ext cx="0" cy="4787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92056" y="1193304"/>
                <a:ext cx="1300549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056" y="1193304"/>
                <a:ext cx="1300549" cy="52104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492113" y="1141715"/>
                <a:ext cx="1825180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113" y="1141715"/>
                <a:ext cx="1825180" cy="61196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>
            <a:stCxn id="33" idx="3"/>
          </p:cNvCxnSpPr>
          <p:nvPr/>
        </p:nvCxnSpPr>
        <p:spPr>
          <a:xfrm>
            <a:off x="5292605" y="1453824"/>
            <a:ext cx="312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754459" y="1683431"/>
                <a:ext cx="1247457" cy="518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459" y="1683431"/>
                <a:ext cx="1247457" cy="518475"/>
              </a:xfrm>
              <a:prstGeom prst="rect">
                <a:avLst/>
              </a:prstGeom>
              <a:blipFill rotWithShape="0">
                <a:blip r:embed="rId13"/>
                <a:stretch>
                  <a:fillRect l="-5366" b="-47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7230826" y="1193304"/>
            <a:ext cx="0" cy="120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>
            <a:off x="7265674" y="1642772"/>
            <a:ext cx="253333" cy="21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545398" y="1554133"/>
                <a:ext cx="17354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27,63 (</a:t>
                </a:r>
                <a:r>
                  <a:rPr lang="en-US" dirty="0" smtClean="0"/>
                  <a:t>bar</a:t>
                </a:r>
                <a:r>
                  <a:rPr lang="el-GR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398" y="1554133"/>
                <a:ext cx="1735411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9836" r="-281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052851" y="2105726"/>
                <a:ext cx="2202398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dirty="0" smtClean="0"/>
                  <a:t> 1,01325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1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51" y="2105726"/>
                <a:ext cx="2202398" cy="341376"/>
              </a:xfrm>
              <a:prstGeom prst="rect">
                <a:avLst/>
              </a:prstGeom>
              <a:blipFill rotWithShape="0">
                <a:blip r:embed="rId15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423943" y="3446904"/>
                <a:ext cx="318523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27+273,15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=300,15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43" y="3446904"/>
                <a:ext cx="3185231" cy="338554"/>
              </a:xfrm>
              <a:prstGeom prst="rect">
                <a:avLst/>
              </a:prstGeom>
              <a:blipFill rotWithShape="0"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879437" y="2734734"/>
                <a:ext cx="1696939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437" y="2734734"/>
                <a:ext cx="1696939" cy="65620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651392" y="2849942"/>
                <a:ext cx="1957782" cy="611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392" y="2849942"/>
                <a:ext cx="1957782" cy="61196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5303620" y="3107494"/>
            <a:ext cx="438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519007" y="2699377"/>
            <a:ext cx="0" cy="126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>
            <a:off x="7587232" y="3101856"/>
            <a:ext cx="193916" cy="164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7824605" y="3003836"/>
                <a:ext cx="16521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773,66 (K)</a:t>
                </a:r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605" y="3003836"/>
                <a:ext cx="1652184" cy="369332"/>
              </a:xfrm>
              <a:prstGeom prst="rect">
                <a:avLst/>
              </a:prstGeom>
              <a:blipFill rotWithShape="0">
                <a:blip r:embed="rId19"/>
                <a:stretch>
                  <a:fillRect t="-10000" r="-258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04044" y="4830558"/>
                <a:ext cx="3580146" cy="501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=7,733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=7,733 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kg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44" y="4830558"/>
                <a:ext cx="3580146" cy="501291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530743" y="4059860"/>
            <a:ext cx="4670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Μέγιστη θερμοκρασία / Μέγιστη πίεση</a:t>
            </a:r>
            <a:endParaRPr lang="el-GR" b="1" u="sng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7684190" y="4394565"/>
            <a:ext cx="0" cy="871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Arrow 59"/>
          <p:cNvSpPr/>
          <p:nvPr/>
        </p:nvSpPr>
        <p:spPr>
          <a:xfrm>
            <a:off x="7745570" y="4776000"/>
            <a:ext cx="246530" cy="9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8018579" y="4656967"/>
                <a:ext cx="16618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=2399 (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579" y="4656967"/>
                <a:ext cx="1661802" cy="369332"/>
              </a:xfrm>
              <a:prstGeom prst="rect">
                <a:avLst/>
              </a:prstGeom>
              <a:blipFill rotWithShape="0">
                <a:blip r:embed="rId2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413103" y="5407377"/>
                <a:ext cx="1384161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3103" y="5407377"/>
                <a:ext cx="1384161" cy="65620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10151412" y="5183647"/>
                <a:ext cx="16183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i="1" dirty="0" smtClean="0"/>
                  <a:t>82,5 (</a:t>
                </a:r>
                <a:r>
                  <a:rPr lang="en-US" i="1" dirty="0" smtClean="0"/>
                  <a:t>bar)</a:t>
                </a:r>
                <a:endParaRPr lang="el-GR" i="1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1412" y="5183647"/>
                <a:ext cx="1618392" cy="369332"/>
              </a:xfrm>
              <a:prstGeom prst="rect">
                <a:avLst/>
              </a:prstGeom>
              <a:blipFill rotWithShape="0">
                <a:blip r:embed="rId23"/>
                <a:stretch>
                  <a:fillRect t="-8197" r="-3759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8144256" y="5776967"/>
            <a:ext cx="2688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9739853" y="4841633"/>
            <a:ext cx="0" cy="1217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9797264" y="5331849"/>
            <a:ext cx="245427" cy="162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294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23</a:t>
            </a:fld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467" y="184142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8</a:t>
            </a:r>
            <a:r>
              <a:rPr lang="el-GR" b="1" u="sng" dirty="0"/>
              <a:t> /</a:t>
            </a:r>
            <a:r>
              <a:rPr lang="en-US" b="1" u="sng" dirty="0"/>
              <a:t> </a:t>
            </a:r>
            <a:r>
              <a:rPr lang="el-GR" b="1" u="sng" dirty="0" smtClean="0"/>
              <a:t>3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427508" y="2975483"/>
            <a:ext cx="7046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l-GR" dirty="0"/>
          </a:p>
          <a:p>
            <a:r>
              <a:rPr lang="el-GR" b="1" u="sng" dirty="0"/>
              <a:t>Θ</a:t>
            </a:r>
            <a:r>
              <a:rPr lang="el-GR" b="1" u="sng" dirty="0" smtClean="0"/>
              <a:t>εωρητική </a:t>
            </a:r>
            <a:r>
              <a:rPr lang="el-GR" b="1" u="sng" dirty="0"/>
              <a:t>ισχύς του κινητήρα εάν ο όγκος στο ΑΝΣ μειωθεί κατά </a:t>
            </a:r>
            <a:r>
              <a:rPr lang="el-GR" b="1" u="sng" dirty="0" smtClean="0"/>
              <a:t>20 %</a:t>
            </a:r>
            <a:endParaRPr lang="el-GR" b="1" u="sng" dirty="0"/>
          </a:p>
        </p:txBody>
      </p:sp>
      <p:sp>
        <p:nvSpPr>
          <p:cNvPr id="8" name="Rectangle 7"/>
          <p:cNvSpPr/>
          <p:nvPr/>
        </p:nvSpPr>
        <p:spPr>
          <a:xfrm>
            <a:off x="649509" y="791702"/>
            <a:ext cx="3194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</a:t>
            </a:r>
            <a:r>
              <a:rPr lang="el-GR" b="1" u="sng" dirty="0" smtClean="0"/>
              <a:t>εωρητική </a:t>
            </a:r>
            <a:r>
              <a:rPr lang="el-GR" b="1" u="sng" dirty="0"/>
              <a:t>ισχύς του κινητήρα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467" y="1476804"/>
                <a:ext cx="262610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67" y="1476804"/>
                <a:ext cx="2626104" cy="5203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10859" y="1172093"/>
                <a:ext cx="1556965" cy="575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𝜃𝜀𝜔𝜌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59" y="1172093"/>
                <a:ext cx="1556965" cy="5756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24772" y="1724624"/>
                <a:ext cx="2163926" cy="465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=0,602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772" y="1724624"/>
                <a:ext cx="2163926" cy="4651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688698" y="947569"/>
            <a:ext cx="0" cy="1175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896202" y="1334966"/>
                <a:ext cx="2394117" cy="671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202" y="1334966"/>
                <a:ext cx="2394117" cy="6710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1210055" y="1966256"/>
            <a:ext cx="0" cy="741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10055" y="2707743"/>
            <a:ext cx="68940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8104124" y="1105929"/>
            <a:ext cx="0" cy="1601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39484" y="1653823"/>
            <a:ext cx="0" cy="1053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8185020" y="1594941"/>
            <a:ext cx="289560" cy="284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460625" y="1508134"/>
                <a:ext cx="3583994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𝜃𝜀𝜔𝜌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99330 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=99,3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625" y="1508134"/>
                <a:ext cx="3583994" cy="394019"/>
              </a:xfrm>
              <a:prstGeom prst="rect">
                <a:avLst/>
              </a:prstGeom>
              <a:blipFill rotWithShape="0">
                <a:blip r:embed="rId6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829300" y="1535117"/>
            <a:ext cx="215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77546" y="2385476"/>
                <a:ext cx="27641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  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 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=5500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𝑟𝑝𝑚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546" y="2385476"/>
                <a:ext cx="2764155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662" r="-220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60765" y="788936"/>
            <a:ext cx="41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4.</a:t>
            </a:r>
            <a:endParaRPr lang="el-GR" b="1" u="sng" dirty="0"/>
          </a:p>
        </p:txBody>
      </p:sp>
      <p:sp>
        <p:nvSpPr>
          <p:cNvPr id="37" name="Rectangle 36"/>
          <p:cNvSpPr/>
          <p:nvPr/>
        </p:nvSpPr>
        <p:spPr>
          <a:xfrm>
            <a:off x="159567" y="3240498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5.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867" y="3913164"/>
                <a:ext cx="5082930" cy="3075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Θαλ</m:t>
                              </m:r>
                              <m: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Καύσης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ΑΝΣ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ΑΝΣ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=52,6 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67" y="3913164"/>
                <a:ext cx="5082930" cy="307520"/>
              </a:xfrm>
              <a:prstGeom prst="rect">
                <a:avLst/>
              </a:prstGeom>
              <a:blipFill rotWithShape="0">
                <a:blip r:embed="rId8"/>
                <a:stretch>
                  <a:fillRect l="-1199" r="-1199" b="-3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03968" y="4594441"/>
                <a:ext cx="3252942" cy="6106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/>
                  <a:t>(r)’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Θαλ</m:t>
                                </m:r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Καύσης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Θαλ</m:t>
                                </m:r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Καύσης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=12,25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68" y="4594441"/>
                <a:ext cx="3252942" cy="610616"/>
              </a:xfrm>
              <a:prstGeom prst="rect">
                <a:avLst/>
              </a:prstGeom>
              <a:blipFill rotWithShape="0">
                <a:blip r:embed="rId9"/>
                <a:stretch>
                  <a:fillRect l="-20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28709" y="5278696"/>
                <a:ext cx="3137846" cy="666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)′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=0,6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9" y="5278696"/>
                <a:ext cx="3137846" cy="66659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6984109" y="4660669"/>
                <a:ext cx="4068613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104445 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=104,4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109" y="4660669"/>
                <a:ext cx="4068613" cy="394019"/>
              </a:xfrm>
              <a:prstGeom prst="rect">
                <a:avLst/>
              </a:prstGeom>
              <a:blipFill rotWithShape="0">
                <a:blip r:embed="rId11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5575300" y="3913164"/>
            <a:ext cx="0" cy="203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/>
          <p:cNvSpPr/>
          <p:nvPr/>
        </p:nvSpPr>
        <p:spPr>
          <a:xfrm>
            <a:off x="5688698" y="4857678"/>
            <a:ext cx="1295411" cy="71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95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9807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82570" y="11099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82570" y="58516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Άέριο</a:t>
            </a:r>
            <a:r>
              <a:rPr lang="el-GR" dirty="0" smtClean="0"/>
              <a:t> ιδανικό σε αρχική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και θερμοκρασία 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25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συμπιέζεται </a:t>
            </a:r>
            <a:r>
              <a:rPr lang="el-GR" dirty="0" err="1" smtClean="0"/>
              <a:t>πολυτροπικά</a:t>
            </a:r>
            <a:r>
              <a:rPr lang="el-GR" dirty="0" smtClean="0"/>
              <a:t> με εκθέτη 1,4 μέχρι η θερμοκρασία γίνει 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180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τελική πίεση του αερίου.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82570" y="1576752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82570" y="2103079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70768" y="4359662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11" name="Rectangle 10"/>
          <p:cNvSpPr/>
          <p:nvPr/>
        </p:nvSpPr>
        <p:spPr>
          <a:xfrm>
            <a:off x="59785" y="2460503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 smtClean="0"/>
                  <a:t>Τ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</a:t>
                </a:r>
                <a:r>
                  <a:rPr lang="el-GR" dirty="0" smtClean="0"/>
                  <a:t>25 ( </a:t>
                </a:r>
                <a:r>
                  <a:rPr lang="en-US" baseline="30000" dirty="0" smtClean="0"/>
                  <a:t>0</a:t>
                </a:r>
                <a:r>
                  <a:rPr lang="en-US" dirty="0" smtClean="0"/>
                  <a:t>C)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l-GR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l-GR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=25+273,15=298,15 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Κ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642" t="-3974" b="-46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01399" y="3782923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180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295734" y="4756104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</a:t>
            </a:r>
            <a:endParaRPr lang="el-GR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55264" y="1577790"/>
            <a:ext cx="0" cy="4778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7508" y="1661331"/>
            <a:ext cx="8904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Από </a:t>
            </a:r>
            <a:r>
              <a:rPr lang="el-GR" sz="1600" b="1" i="1" dirty="0" smtClean="0"/>
              <a:t>ΠΙΝΑΚΑ ΜΕΤΑΒΟΛΩΝ ΙΔΑΝΙΚΩΝ ΑΕΡΙΩΝ,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Γ</a:t>
            </a:r>
            <a:r>
              <a:rPr lang="el-GR" sz="1600" dirty="0" smtClean="0"/>
              <a:t>, για την </a:t>
            </a:r>
            <a:r>
              <a:rPr lang="el-GR" sz="1600" dirty="0" err="1" smtClean="0"/>
              <a:t>πολυτροπική</a:t>
            </a:r>
            <a:r>
              <a:rPr lang="el-GR" sz="1600" dirty="0" smtClean="0"/>
              <a:t> μεταβολή </a:t>
            </a:r>
            <a:r>
              <a:rPr lang="en-US" sz="1600" dirty="0" smtClean="0"/>
              <a:t>,</a:t>
            </a:r>
            <a:r>
              <a:rPr lang="el-GR" sz="1600" dirty="0" smtClean="0"/>
              <a:t> ως ισχύει :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453,15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298,15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=1268,6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6297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4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4532" y="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3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4570" y="428288"/>
            <a:ext cx="11033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με αρχικό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διαστέλλεται κατά μια </a:t>
            </a:r>
            <a:r>
              <a:rPr lang="el-GR" dirty="0" err="1" smtClean="0"/>
              <a:t>αδιαβατική</a:t>
            </a:r>
            <a:r>
              <a:rPr lang="el-GR" dirty="0" smtClean="0"/>
              <a:t> μεταβολή από αρχική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7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σε πίεση 14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  <a:r>
              <a:rPr lang="el-GR" dirty="0" smtClean="0"/>
              <a:t>.  </a:t>
            </a:r>
          </a:p>
          <a:p>
            <a:r>
              <a:rPr lang="el-GR" dirty="0" smtClean="0"/>
              <a:t>Να υπολογιστεί ο τελικός όγκος , το έργο κατά</a:t>
            </a:r>
            <a:r>
              <a:rPr lang="el-GR" dirty="0"/>
              <a:t> </a:t>
            </a:r>
            <a:r>
              <a:rPr lang="el-GR" dirty="0" smtClean="0"/>
              <a:t>τη μεταβολή 12 και η μεταβολή της εσωτερικής ενέργειας.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374680" y="1372385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182910" y="1738673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182910" y="4791244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11" name="Rectangle 10"/>
          <p:cNvSpPr/>
          <p:nvPr/>
        </p:nvSpPr>
        <p:spPr>
          <a:xfrm>
            <a:off x="182910" y="3702755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7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2039965" y="3695325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10692" y="2502416"/>
            <a:ext cx="88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3293195" y="2654938"/>
            <a:ext cx="1097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γ = 1,402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=297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5850" y="2717859"/>
            <a:ext cx="2088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u="sng" dirty="0" smtClean="0"/>
              <a:t>ΠΙΝΑΚΑΣ 3/ΜΕΡΟΣ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p:sp>
        <p:nvSpPr>
          <p:cNvPr id="20" name="Rectangle 19"/>
          <p:cNvSpPr/>
          <p:nvPr/>
        </p:nvSpPr>
        <p:spPr>
          <a:xfrm>
            <a:off x="975512" y="2141988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 smtClean="0"/>
              <a:t>ΠΙΝΑΚΑΣ 2/ΜΕΡΟΣ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816546" y="2393779"/>
            <a:ext cx="176280" cy="276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49991" y="2738625"/>
            <a:ext cx="176280" cy="15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872213" y="2290987"/>
            <a:ext cx="37670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14666" y="2871747"/>
            <a:ext cx="376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68343" y="5140585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11765" r="-5882" b="-127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blipFill rotWithShape="0">
                <a:blip r:embed="rId4"/>
                <a:stretch>
                  <a:fillRect t="-2128" r="-1818" b="-319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5142502" y="1351618"/>
            <a:ext cx="0" cy="511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82910" y="4219358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43" name="TextBox 42"/>
          <p:cNvSpPr txBox="1"/>
          <p:nvPr/>
        </p:nvSpPr>
        <p:spPr>
          <a:xfrm>
            <a:off x="120186" y="5140585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Τελικός </a:t>
            </a:r>
            <a:r>
              <a:rPr lang="el-GR" dirty="0"/>
              <a:t>ό</a:t>
            </a:r>
            <a:r>
              <a:rPr lang="el-GR" dirty="0" smtClean="0"/>
              <a:t>γκος</a:t>
            </a:r>
            <a:endParaRPr lang="el-GR" dirty="0"/>
          </a:p>
        </p:txBody>
      </p:sp>
      <p:sp>
        <p:nvSpPr>
          <p:cNvPr id="44" name="Rectangle 43"/>
          <p:cNvSpPr/>
          <p:nvPr/>
        </p:nvSpPr>
        <p:spPr>
          <a:xfrm>
            <a:off x="5236280" y="1428814"/>
            <a:ext cx="150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Τελικός όγκος</a:t>
            </a:r>
            <a:endParaRPr lang="el-GR" b="1" u="sng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89333" y="1351618"/>
            <a:ext cx="11791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ight Arrow 50"/>
          <p:cNvSpPr/>
          <p:nvPr/>
        </p:nvSpPr>
        <p:spPr>
          <a:xfrm>
            <a:off x="8762403" y="2198719"/>
            <a:ext cx="619428" cy="157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0,0472 (</a:t>
                </a:r>
                <a:r>
                  <a:rPr lang="en-US" dirty="0" smtClean="0"/>
                  <a:t>m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237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248614" y="2630903"/>
            <a:ext cx="115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∙0,015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∙0,0472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1,402−1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=9681,6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ight Arrow 56"/>
          <p:cNvSpPr/>
          <p:nvPr/>
        </p:nvSpPr>
        <p:spPr>
          <a:xfrm>
            <a:off x="6608064" y="2290987"/>
            <a:ext cx="330507" cy="102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9" name="Straight Connector 58"/>
          <p:cNvCxnSpPr/>
          <p:nvPr/>
        </p:nvCxnSpPr>
        <p:spPr>
          <a:xfrm>
            <a:off x="5248614" y="2630903"/>
            <a:ext cx="6736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181579" y="4975910"/>
            <a:ext cx="68580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18002" y="5078767"/>
            <a:ext cx="3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750" r="-2917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143" r="-7143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>
            <a:off x="6855966" y="5371417"/>
            <a:ext cx="0" cy="696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863266" y="5796942"/>
            <a:ext cx="4443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/>
          <p:cNvCxnSpPr/>
          <p:nvPr/>
        </p:nvCxnSpPr>
        <p:spPr>
          <a:xfrm>
            <a:off x="8610600" y="5800877"/>
            <a:ext cx="599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m:rPr>
                                <m:nor/>
                              </m:rPr>
                              <a:rPr lang="el-GR" dirty="0"/>
                              <m:t> 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1,2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dirty="0" smtClean="0"/>
                  <a:t> = - 9681,6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blipFill rotWithShape="0">
                <a:blip r:embed="rId12"/>
                <a:stretch>
                  <a:fillRect t="-9278" r="-33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5300459" y="4365153"/>
            <a:ext cx="613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l-GR" dirty="0" smtClean="0"/>
              <a:t>: έργο και από σχέσεις (8) , (9), 6</a:t>
            </a:r>
            <a:r>
              <a:rPr lang="el-GR" baseline="30000" dirty="0" smtClean="0"/>
              <a:t>ο</a:t>
            </a:r>
            <a:r>
              <a:rPr lang="el-GR" dirty="0" smtClean="0"/>
              <a:t> Διαδικτυακό Μάθημα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97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7837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5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6266" y="123182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4</a:t>
            </a:r>
            <a:r>
              <a:rPr lang="en-US" b="1" u="sng" dirty="0" smtClean="0"/>
              <a:t> /1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36266" y="492514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Άέρας</a:t>
            </a:r>
            <a:r>
              <a:rPr lang="el-GR" dirty="0" smtClean="0"/>
              <a:t> μάζας 0,25</a:t>
            </a:r>
            <a:r>
              <a:rPr lang="en-US" dirty="0" smtClean="0"/>
              <a:t> (kg)</a:t>
            </a:r>
            <a:r>
              <a:rPr lang="el-GR" dirty="0" smtClean="0"/>
              <a:t> σε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καταλαμβάνει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r>
              <a:rPr lang="el-GR" dirty="0" smtClean="0"/>
              <a:t>. Από την κατάσταση αυτή συμπιέζεται μέχρι τελική πίεση </a:t>
            </a:r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 (</a:t>
            </a:r>
            <a:r>
              <a:rPr lang="el-GR" dirty="0" smtClean="0"/>
              <a:t>Μ</a:t>
            </a:r>
            <a:r>
              <a:rPr lang="en-US" dirty="0" smtClean="0"/>
              <a:t>Pa) </a:t>
            </a:r>
            <a:r>
              <a:rPr lang="el-GR" dirty="0" smtClean="0"/>
              <a:t>κατά μια </a:t>
            </a:r>
            <a:r>
              <a:rPr lang="el-GR" dirty="0" err="1" smtClean="0"/>
              <a:t>πολυτροπική</a:t>
            </a:r>
            <a:r>
              <a:rPr lang="el-GR" dirty="0" smtClean="0"/>
              <a:t> μεταβολή με εκθέτη 1,25. Να υπολογιστούν : η μεταβολή της εσωτερικής ενέργειας, το έργο και το ποσό θερμότητας.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136266" y="1415844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99690" y="1785176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99690" y="1415844"/>
            <a:ext cx="119460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6415" y="2339173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Αέρας</a:t>
            </a:r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970469" y="2165464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 smtClean="0"/>
              <a:t>ΠΙΝΑΚΑΣ 2/ΜΕΡΟΣ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l-GR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  <a:blipFill rotWithShape="0">
                <a:blip r:embed="rId2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040719" y="2501101"/>
            <a:ext cx="2123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 = 1,25</a:t>
            </a:r>
            <a:endParaRPr lang="el-GR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13888" y="2319352"/>
            <a:ext cx="2503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4" idx="1"/>
          </p:cNvCxnSpPr>
          <p:nvPr/>
        </p:nvCxnSpPr>
        <p:spPr>
          <a:xfrm flipV="1">
            <a:off x="862972" y="2319353"/>
            <a:ext cx="107497" cy="204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  <a:endCxn id="18" idx="1"/>
          </p:cNvCxnSpPr>
          <p:nvPr/>
        </p:nvCxnSpPr>
        <p:spPr>
          <a:xfrm>
            <a:off x="862972" y="2523839"/>
            <a:ext cx="177747" cy="13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1</a:t>
                </a:r>
                <a:r>
                  <a:rPr lang="el-GR" dirty="0" smtClean="0"/>
                  <a:t>4</a:t>
                </a:r>
                <a:r>
                  <a:rPr lang="en-US" dirty="0" smtClean="0"/>
                  <a:t>0 (</a:t>
                </a:r>
                <a:r>
                  <a:rPr lang="en-US" dirty="0" err="1" smtClean="0"/>
                  <a:t>kPa</a:t>
                </a:r>
                <a:r>
                  <a:rPr lang="en-US" dirty="0" smtClean="0"/>
                  <a:t>)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  <a:blipFill rotWithShape="0">
                <a:blip r:embed="rId3"/>
                <a:stretch>
                  <a:fillRect l="-1607" t="-95522" r="-3571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96415" y="3274627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28" name="Rectangle 27"/>
          <p:cNvSpPr/>
          <p:nvPr/>
        </p:nvSpPr>
        <p:spPr>
          <a:xfrm>
            <a:off x="82854" y="3699898"/>
            <a:ext cx="1508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 (</a:t>
            </a:r>
            <a:r>
              <a:rPr lang="el-GR" dirty="0" smtClean="0"/>
              <a:t>Μ</a:t>
            </a:r>
            <a:r>
              <a:rPr lang="en-US" dirty="0" smtClean="0"/>
              <a:t>Pa) </a:t>
            </a:r>
            <a:endParaRPr lang="el-GR" dirty="0"/>
          </a:p>
        </p:txBody>
      </p:sp>
      <p:sp>
        <p:nvSpPr>
          <p:cNvPr id="29" name="Rectangle 28"/>
          <p:cNvSpPr/>
          <p:nvPr/>
        </p:nvSpPr>
        <p:spPr>
          <a:xfrm>
            <a:off x="82854" y="4387962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  <a:blipFill rotWithShape="0">
                <a:blip r:embed="rId5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  <a:blipFill rotWithShape="0">
                <a:blip r:embed="rId6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748748" y="1415844"/>
            <a:ext cx="0" cy="4940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01184" y="1658112"/>
            <a:ext cx="143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Κατάσταση 1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  <a:blipFill rotWithShape="0">
                <a:blip r:embed="rId7"/>
                <a:stretch>
                  <a:fillRect l="-2247" t="-95522" r="-13202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795203" y="2456290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 smtClean="0"/>
                            <m:t>140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0,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1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5 (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m</m:t>
                          </m:r>
                          <m:r>
                            <m:rPr>
                              <m:nor/>
                            </m:rPr>
                            <a:rPr lang="en-US" baseline="30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)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=292,7(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= 1,4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  <a:blipFill rotWithShape="0">
                <a:blip r:embed="rId9"/>
                <a:stretch>
                  <a:fillRect l="-2632" t="-95522" r="-15789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4771593" y="3786444"/>
            <a:ext cx="1414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Κατάσταση 2</a:t>
            </a:r>
            <a:endParaRPr lang="el-GR" u="sng" dirty="0"/>
          </a:p>
        </p:txBody>
      </p:sp>
      <p:sp>
        <p:nvSpPr>
          <p:cNvPr id="41" name="TextBox 40"/>
          <p:cNvSpPr txBox="1"/>
          <p:nvPr/>
        </p:nvSpPr>
        <p:spPr>
          <a:xfrm>
            <a:off x="4733601" y="3027091"/>
            <a:ext cx="1238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Από Κ.Ε.Ι.Α.</a:t>
            </a:r>
            <a:endParaRPr lang="el-G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l-GR" dirty="0" smtClean="0"/>
                  <a:t> = 463,9</a:t>
                </a:r>
                <a:r>
                  <a:rPr lang="en-US" dirty="0" smtClean="0"/>
                  <a:t> (K)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  <a:blipFill rotWithShape="0">
                <a:blip r:embed="rId11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ight Arrow 55"/>
          <p:cNvSpPr/>
          <p:nvPr/>
        </p:nvSpPr>
        <p:spPr>
          <a:xfrm>
            <a:off x="5901457" y="3155576"/>
            <a:ext cx="520917" cy="119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ight Arrow 56"/>
          <p:cNvSpPr/>
          <p:nvPr/>
        </p:nvSpPr>
        <p:spPr>
          <a:xfrm>
            <a:off x="6578630" y="4620768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=0,023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r>
                        <m:rPr>
                          <m:nor/>
                        </m:rPr>
                        <a:rPr lang="en-US" dirty="0" smtClean="0"/>
                        <m:t>m</m:t>
                      </m:r>
                      <m:r>
                        <m:rPr>
                          <m:nor/>
                        </m:rPr>
                        <a:rPr lang="en-US" baseline="30000" dirty="0" smtClean="0"/>
                        <m:t>3</m:t>
                      </m:r>
                      <m:r>
                        <m:rPr>
                          <m:nor/>
                        </m:rPr>
                        <a:rPr lang="en-US" dirty="0" smtClean="0"/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ight Arrow 60"/>
          <p:cNvSpPr/>
          <p:nvPr/>
        </p:nvSpPr>
        <p:spPr>
          <a:xfrm>
            <a:off x="6570017" y="5673743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718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19375" y="63103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6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31648" y="207264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4</a:t>
            </a:r>
            <a:r>
              <a:rPr lang="en-US" b="1" u="sng" dirty="0" smtClean="0"/>
              <a:t> /2</a:t>
            </a:r>
            <a:endParaRPr lang="el-GR" b="1" u="sng" dirty="0"/>
          </a:p>
        </p:txBody>
      </p:sp>
      <p:sp>
        <p:nvSpPr>
          <p:cNvPr id="7" name="Rectangle 6"/>
          <p:cNvSpPr/>
          <p:nvPr/>
        </p:nvSpPr>
        <p:spPr>
          <a:xfrm>
            <a:off x="228421" y="677810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292,7−463,9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1,25−1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=− 49134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=− 49,134(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0" y="1981265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2685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=0,159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+3,60∙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∙378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=0,172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endCxn id="13" idx="1"/>
          </p:cNvCxnSpPr>
          <p:nvPr/>
        </p:nvCxnSpPr>
        <p:spPr>
          <a:xfrm flipV="1">
            <a:off x="1638300" y="2821484"/>
            <a:ext cx="1377219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</p:cNvCxnSpPr>
          <p:nvPr/>
        </p:nvCxnSpPr>
        <p:spPr>
          <a:xfrm>
            <a:off x="5341284" y="2821484"/>
            <a:ext cx="818216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0,172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∙4,1868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𝑘𝑐𝑎𝑙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𝑘𝑝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=0,72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en-US" sz="2000" dirty="0" smtClean="0"/>
                  <a:t>)</a:t>
                </a:r>
                <a:endParaRPr lang="el-GR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65" t="-8571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>
            <a:off x="2934067" y="4465394"/>
            <a:ext cx="535751" cy="158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00642" y="2764694"/>
            <a:ext cx="0" cy="2095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=30,816</m:t>
                    </m:r>
                  </m:oMath>
                </a14:m>
                <a:r>
                  <a:rPr lang="en-US" dirty="0" smtClean="0"/>
                  <a:t> (kJ)</a:t>
                </a:r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197" r="-2658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30,</a:t>
                </a:r>
                <a:r>
                  <a:rPr lang="el-GR" dirty="0" smtClean="0"/>
                  <a:t>816</a:t>
                </a:r>
                <a:r>
                  <a:rPr lang="en-US" dirty="0" smtClean="0"/>
                  <a:t> (kJ) + (- 49,134) (kJ) = - 18,3</a:t>
                </a:r>
                <a:r>
                  <a:rPr lang="el-GR" dirty="0" smtClean="0"/>
                  <a:t>18</a:t>
                </a:r>
                <a:r>
                  <a:rPr lang="en-US" dirty="0" smtClean="0"/>
                  <a:t> (kJ) </a:t>
                </a:r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blipFill rotWithShape="0">
                <a:blip r:embed="rId9"/>
                <a:stretch>
                  <a:fillRect l="-1688" t="-25532" b="-468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81000" y="5137241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Ποσό Θερμότητας</a:t>
            </a:r>
            <a:endParaRPr lang="el-GR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147675" y="4028664"/>
            <a:ext cx="162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Langen</a:t>
            </a:r>
            <a:r>
              <a:rPr lang="el-GR" sz="1600" b="1" i="1" dirty="0" smtClean="0"/>
              <a:t> </a:t>
            </a:r>
            <a:r>
              <a:rPr lang="en-US" sz="1600" b="1" i="1" dirty="0" smtClean="0"/>
              <a:t>/</a:t>
            </a:r>
            <a:r>
              <a:rPr lang="el-GR" sz="1600" b="1" i="1" dirty="0" smtClean="0"/>
              <a:t> 6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Δ.Μ.</a:t>
            </a:r>
            <a:endParaRPr lang="el-GR" sz="1600" b="1" i="1" dirty="0"/>
          </a:p>
        </p:txBody>
      </p:sp>
      <p:sp>
        <p:nvSpPr>
          <p:cNvPr id="28" name="Right Arrow 27"/>
          <p:cNvSpPr/>
          <p:nvPr/>
        </p:nvSpPr>
        <p:spPr>
          <a:xfrm>
            <a:off x="9062693" y="3647781"/>
            <a:ext cx="607750" cy="164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0" name="Straight Connector 29"/>
          <p:cNvCxnSpPr/>
          <p:nvPr/>
        </p:nvCxnSpPr>
        <p:spPr>
          <a:xfrm>
            <a:off x="228421" y="3730163"/>
            <a:ext cx="154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552131" y="3812546"/>
            <a:ext cx="323711" cy="285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0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99690" y="86606"/>
            <a:ext cx="1892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4 -Α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27116" y="538725"/>
            <a:ext cx="11869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δοχείο (σταθερού όγκου) μονωμένο θερμικά περιέχει ήλιο μάζας 0,17</a:t>
            </a:r>
            <a:r>
              <a:rPr lang="en-US" dirty="0" smtClean="0"/>
              <a:t> (kg) </a:t>
            </a:r>
            <a:r>
              <a:rPr lang="el-GR" dirty="0" smtClean="0"/>
              <a:t>σε θερμοκρασία 27 ( </a:t>
            </a:r>
            <a:r>
              <a:rPr lang="en-US" baseline="30000" dirty="0" smtClean="0"/>
              <a:t>0</a:t>
            </a:r>
            <a:r>
              <a:rPr lang="en-US" dirty="0" smtClean="0"/>
              <a:t>C)  </a:t>
            </a:r>
            <a:r>
              <a:rPr lang="el-GR" dirty="0" smtClean="0"/>
              <a:t>και πίεση 350</a:t>
            </a:r>
            <a:r>
              <a:rPr lang="en-US" dirty="0" smtClean="0"/>
              <a:t> (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  <a:r>
              <a:rPr lang="el-GR" dirty="0" smtClean="0"/>
              <a:t>. Στο εσωτερικό του δοχείου λειτουργεί έλικα ισχύος 15 </a:t>
            </a:r>
            <a:r>
              <a:rPr lang="en-US" dirty="0" smtClean="0"/>
              <a:t>W</a:t>
            </a:r>
            <a:r>
              <a:rPr lang="el-GR" dirty="0"/>
              <a:t> </a:t>
            </a:r>
            <a:r>
              <a:rPr lang="el-GR" dirty="0" smtClean="0"/>
              <a:t>για 30 </a:t>
            </a:r>
            <a:r>
              <a:rPr lang="en-US" dirty="0" smtClean="0"/>
              <a:t>(min).</a:t>
            </a:r>
            <a:endParaRPr lang="el-GR" dirty="0" smtClean="0"/>
          </a:p>
          <a:p>
            <a:r>
              <a:rPr lang="el-GR" dirty="0" smtClean="0"/>
              <a:t>Να υπολογιστεί </a:t>
            </a:r>
            <a:r>
              <a:rPr lang="en-US" dirty="0" smtClean="0"/>
              <a:t> </a:t>
            </a:r>
            <a:r>
              <a:rPr lang="el-GR" dirty="0" smtClean="0"/>
              <a:t>η  τελική θερμοκρασία και η τελική πίεση.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30910" y="1534037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447778" y="3518167"/>
                <a:ext cx="2254656" cy="528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47778" y="3518167"/>
                <a:ext cx="2254656" cy="5288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931497" y="3839311"/>
            <a:ext cx="829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5838" y="3582136"/>
            <a:ext cx="2362200" cy="514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41222" y="4076014"/>
                <a:ext cx="2444002" cy="524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15 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222" y="4076014"/>
                <a:ext cx="2444002" cy="52443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30196" y="4610609"/>
                <a:ext cx="4126066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=30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196" y="4610609"/>
                <a:ext cx="4126066" cy="5666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5188038" y="3665495"/>
            <a:ext cx="0" cy="1511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590313" y="4224388"/>
                <a:ext cx="2457019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𝜀𝜆𝜄𝜅𝛼𝜍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=−27.000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313" y="4224388"/>
                <a:ext cx="2457019" cy="394019"/>
              </a:xfrm>
              <a:prstGeom prst="rect">
                <a:avLst/>
              </a:prstGeom>
              <a:blipFill rotWithShape="0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231730" y="4421398"/>
            <a:ext cx="45072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116" y="2469312"/>
                <a:ext cx="4726871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16" y="2469312"/>
                <a:ext cx="4726871" cy="289182"/>
              </a:xfrm>
              <a:prstGeom prst="rect">
                <a:avLst/>
              </a:prstGeom>
              <a:blipFill rotWithShape="0">
                <a:blip r:embed="rId8"/>
                <a:stretch>
                  <a:fillRect l="-516" r="-774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9690" y="2004897"/>
                <a:ext cx="2061013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𝜀𝜆𝜄𝜅𝛼𝜍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0" y="2004897"/>
                <a:ext cx="2061013" cy="394019"/>
              </a:xfrm>
              <a:prstGeom prst="rect">
                <a:avLst/>
              </a:prstGeom>
              <a:blipFill rotWithShape="0">
                <a:blip r:embed="rId9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1885" y="2900000"/>
                <a:ext cx="906145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0</a:t>
                </a:r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5" y="2900000"/>
                <a:ext cx="906145" cy="381515"/>
              </a:xfrm>
              <a:prstGeom prst="rect">
                <a:avLst/>
              </a:prstGeom>
              <a:blipFill rotWithShape="0">
                <a:blip r:embed="rId10"/>
                <a:stretch>
                  <a:fillRect l="-1342" t="-8065" r="-4698" b="-24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890635" y="2885844"/>
                <a:ext cx="10408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dirty="0" smtClean="0"/>
                  <a:t> = 0</a:t>
                </a:r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635" y="2885844"/>
                <a:ext cx="1040862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4094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193229" y="2817488"/>
                <a:ext cx="1714828" cy="5229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dirty="0" smtClean="0"/>
                  <a:t> =3,116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229" y="2817488"/>
                <a:ext cx="1714828" cy="522900"/>
              </a:xfrm>
              <a:prstGeom prst="rect">
                <a:avLst/>
              </a:prstGeom>
              <a:blipFill rotWithShape="0">
                <a:blip r:embed="rId12"/>
                <a:stretch>
                  <a:fillRect r="-1068" b="-69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8035140" y="2613903"/>
            <a:ext cx="0" cy="256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8193024" y="3582136"/>
            <a:ext cx="417576" cy="200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832937" y="3529504"/>
                <a:ext cx="1676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=351,12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937" y="3529504"/>
                <a:ext cx="1676485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2909" t="-2222" r="-472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09083" y="5514572"/>
            <a:ext cx="1597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ΤΕΛΙΚΗ ΠΙΕΣΗ</a:t>
            </a:r>
            <a:endParaRPr lang="el-G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99690" y="5177303"/>
            <a:ext cx="7947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09985" y="5597699"/>
                <a:ext cx="854208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985" y="5597699"/>
                <a:ext cx="854208" cy="56521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815113" y="5559015"/>
                <a:ext cx="1378839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113" y="5559015"/>
                <a:ext cx="1378839" cy="65620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5256262" y="5887117"/>
            <a:ext cx="547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016343" y="5637875"/>
                <a:ext cx="1868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409,64 (</a:t>
                </a:r>
                <a:r>
                  <a:rPr lang="en-US" dirty="0" err="1" smtClean="0"/>
                  <a:t>kPa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343" y="5637875"/>
                <a:ext cx="1868332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10000" r="-261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01812" y="1181746"/>
            <a:ext cx="3378360" cy="144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8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36467" y="171950"/>
            <a:ext cx="224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 </a:t>
            </a:r>
            <a:r>
              <a:rPr lang="el-GR" b="1" u="sng" dirty="0" smtClean="0"/>
              <a:t>–</a:t>
            </a:r>
            <a:r>
              <a:rPr lang="en-US" b="1" u="sng" dirty="0" smtClean="0"/>
              <a:t> B</a:t>
            </a:r>
            <a:r>
              <a:rPr lang="el-GR" b="1" u="sng" dirty="0" smtClean="0"/>
              <a:t> /1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60832" y="865632"/>
            <a:ext cx="10082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Μάζα αέρα 1,52 </a:t>
            </a:r>
            <a:r>
              <a:rPr lang="en-US" dirty="0" smtClean="0"/>
              <a:t>(kg)</a:t>
            </a:r>
            <a:r>
              <a:rPr lang="el-GR" dirty="0" smtClean="0"/>
              <a:t> έχει όγκο 0,86 (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n-US" dirty="0" smtClean="0"/>
              <a:t>) </a:t>
            </a:r>
            <a:r>
              <a:rPr lang="el-GR" dirty="0" smtClean="0"/>
              <a:t>και θερμοκρασία 8 (</a:t>
            </a:r>
            <a:r>
              <a:rPr lang="en-US" dirty="0" smtClean="0"/>
              <a:t> </a:t>
            </a:r>
            <a:r>
              <a:rPr lang="en-US" baseline="30000" dirty="0" smtClean="0"/>
              <a:t>0</a:t>
            </a:r>
            <a:r>
              <a:rPr lang="en-US" dirty="0" smtClean="0"/>
              <a:t>C ) . </a:t>
            </a:r>
            <a:r>
              <a:rPr lang="el-GR" dirty="0" smtClean="0"/>
              <a:t>Συμπιέζεται μέχρι πίεση 4</a:t>
            </a:r>
            <a:r>
              <a:rPr lang="en-US" dirty="0" smtClean="0"/>
              <a:t> x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 θερμοκρασία 122 </a:t>
            </a:r>
            <a:r>
              <a:rPr lang="el-GR" dirty="0"/>
              <a:t>(</a:t>
            </a:r>
            <a:r>
              <a:rPr lang="en-US" dirty="0"/>
              <a:t> </a:t>
            </a:r>
            <a:r>
              <a:rPr lang="en-US" baseline="30000" dirty="0"/>
              <a:t>0</a:t>
            </a:r>
            <a:r>
              <a:rPr lang="en-US" dirty="0"/>
              <a:t>C </a:t>
            </a:r>
            <a:r>
              <a:rPr lang="en-US" dirty="0" smtClean="0"/>
              <a:t>)</a:t>
            </a:r>
            <a:r>
              <a:rPr lang="el-GR" dirty="0" smtClean="0"/>
              <a:t>. Να υπολογιστούν : ο τελικός όγκος, το ποσό θερμότητας και η μεταβολή της εσωτερικής ενέργειας.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284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63595" y="171950"/>
            <a:ext cx="224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 </a:t>
            </a:r>
            <a:r>
              <a:rPr lang="el-GR" b="1" u="sng" dirty="0" smtClean="0"/>
              <a:t>–</a:t>
            </a:r>
            <a:r>
              <a:rPr lang="en-US" b="1" u="sng" dirty="0" smtClean="0"/>
              <a:t> B</a:t>
            </a:r>
            <a:r>
              <a:rPr lang="el-GR" b="1" u="sng" dirty="0" smtClean="0"/>
              <a:t> /2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53840" y="833115"/>
                <a:ext cx="1206421" cy="926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40" y="833115"/>
                <a:ext cx="1206421" cy="9269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9077" y="1104032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Από Κ.Ε.Ι.Α.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34202" y="804409"/>
                <a:ext cx="275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202" y="804409"/>
                <a:ext cx="27584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2222" r="-8889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34202" y="1621536"/>
                <a:ext cx="281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202" y="1621536"/>
                <a:ext cx="28116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9565" r="-1087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endCxn id="8" idx="1"/>
          </p:cNvCxnSpPr>
          <p:nvPr/>
        </p:nvCxnSpPr>
        <p:spPr>
          <a:xfrm flipV="1">
            <a:off x="1670304" y="942909"/>
            <a:ext cx="463898" cy="345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>
            <a:off x="1670304" y="1288698"/>
            <a:ext cx="463898" cy="471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09088" y="804409"/>
            <a:ext cx="0" cy="1094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09088" y="1288698"/>
            <a:ext cx="1243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35168" y="1288698"/>
            <a:ext cx="670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80635" y="1150198"/>
                <a:ext cx="1048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=1.328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635" y="1150198"/>
                <a:ext cx="1048685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5233" r="-5814" b="-8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9077" y="3122414"/>
                <a:ext cx="2139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=1.328</m:t>
                    </m:r>
                  </m:oMath>
                </a14:m>
                <a:r>
                  <a:rPr lang="en-US" dirty="0" smtClean="0"/>
                  <a:t>   &lt;   1,402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77" y="3122414"/>
                <a:ext cx="2139047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1140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2609088" y="3307080"/>
            <a:ext cx="10607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80756" y="3122414"/>
            <a:ext cx="158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πολυτροπική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154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1358</Words>
  <Application>Microsoft Office PowerPoint</Application>
  <PresentationFormat>Widescreen</PresentationFormat>
  <Paragraphs>411</Paragraphs>
  <Slides>23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103</cp:revision>
  <dcterms:created xsi:type="dcterms:W3CDTF">2020-11-08T12:15:26Z</dcterms:created>
  <dcterms:modified xsi:type="dcterms:W3CDTF">2020-11-13T12:37:04Z</dcterms:modified>
</cp:coreProperties>
</file>