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3" r:id="rId3"/>
    <p:sldId id="260" r:id="rId4"/>
    <p:sldId id="257" r:id="rId5"/>
    <p:sldId id="258" r:id="rId6"/>
    <p:sldId id="259" r:id="rId7"/>
    <p:sldId id="266" r:id="rId8"/>
    <p:sldId id="267" r:id="rId9"/>
    <p:sldId id="268" r:id="rId10"/>
    <p:sldId id="286" r:id="rId11"/>
    <p:sldId id="287" r:id="rId12"/>
    <p:sldId id="288" r:id="rId13"/>
    <p:sldId id="279" r:id="rId14"/>
    <p:sldId id="280" r:id="rId15"/>
    <p:sldId id="269" r:id="rId16"/>
    <p:sldId id="270" r:id="rId17"/>
    <p:sldId id="262" r:id="rId18"/>
    <p:sldId id="264" r:id="rId19"/>
    <p:sldId id="282" r:id="rId20"/>
    <p:sldId id="263" r:id="rId21"/>
    <p:sldId id="284" r:id="rId22"/>
    <p:sldId id="285" r:id="rId23"/>
  </p:sldIdLst>
  <p:sldSz cx="9144000" cy="6858000" type="screen4x3"/>
  <p:notesSz cx="7099300" cy="10234613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3D2FF"/>
    <a:srgbClr val="AFDC7E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589" autoAdjust="0"/>
  </p:normalViewPr>
  <p:slideViewPr>
    <p:cSldViewPr>
      <p:cViewPr varScale="1">
        <p:scale>
          <a:sx n="110" d="100"/>
          <a:sy n="110" d="100"/>
        </p:scale>
        <p:origin x="16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8F2A1FA2-2E90-4E20-AC71-4CBCD95597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5882BA51-E060-45C1-9C9A-AF981E1A55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ED328B8D-E908-491A-A1C1-EEB908D2DD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AA85F6D8-1286-4CE4-9E44-C22BD961B3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noProof="0"/>
              <a:t>Click to edit Master text styles</a:t>
            </a:r>
          </a:p>
          <a:p>
            <a:pPr lvl="1"/>
            <a:r>
              <a:rPr lang="el-GR" altLang="el-GR" noProof="0"/>
              <a:t>Second level</a:t>
            </a:r>
          </a:p>
          <a:p>
            <a:pPr lvl="2"/>
            <a:r>
              <a:rPr lang="el-GR" altLang="el-GR" noProof="0"/>
              <a:t>Third level</a:t>
            </a:r>
          </a:p>
          <a:p>
            <a:pPr lvl="3"/>
            <a:r>
              <a:rPr lang="el-GR" altLang="el-GR" noProof="0"/>
              <a:t>Fourth level</a:t>
            </a:r>
          </a:p>
          <a:p>
            <a:pPr lvl="4"/>
            <a:r>
              <a:rPr lang="el-GR" altLang="el-GR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380AA32C-1DC1-43CB-8816-D0073CC797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xmlns="" id="{DC03EBB9-0AD8-400A-B369-6DA053330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1DF57BA-30A1-4C34-ADD5-E8C4D4654B2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381717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xmlns="" id="{074600A4-8932-47C6-AAE7-1FA1A45F72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16559E-928C-4402-A1C6-CFDCB012B8DF}" type="slidenum">
              <a:rPr lang="el-GR" altLang="el-GR" smtClean="0"/>
              <a:pPr/>
              <a:t>1</a:t>
            </a:fld>
            <a:endParaRPr lang="el-GR" altLang="el-G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58F8CE1C-81E5-4F4D-876E-0752A5E13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xmlns="" id="{2798A73B-EA50-4685-9554-8C6C3B66E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l-GR" altLang="el-GR"/>
              <a:t>Σαδφγ</a:t>
            </a:r>
          </a:p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1892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xmlns="" id="{3B1ACC05-13ED-4879-8B0F-25B2175AC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xmlns="" id="{E3FBEA88-9068-4CE0-9A4A-B9535F19A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xmlns="" id="{55354F5C-D229-4B13-96C8-AA21BFC50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8CBFDB-C18A-4629-91AC-CB46CF251A77}" type="slidenum">
              <a:rPr lang="el-GR" altLang="el-GR" sz="1300" smtClean="0"/>
              <a:pPr>
                <a:spcBef>
                  <a:spcPct val="0"/>
                </a:spcBef>
              </a:pPr>
              <a:t>2</a:t>
            </a:fld>
            <a:endParaRPr lang="el-GR" altLang="el-GR" sz="1300"/>
          </a:p>
        </p:txBody>
      </p:sp>
    </p:spTree>
    <p:extLst>
      <p:ext uri="{BB962C8B-B14F-4D97-AF65-F5344CB8AC3E}">
        <p14:creationId xmlns:p14="http://schemas.microsoft.com/office/powerpoint/2010/main" val="274960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533A56E-50AC-4A75-A47F-66297EEC73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647B783-EFA9-4F5C-932D-F5804C4B55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87DEF6B-D42C-4E0F-B849-5ACA44B79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FF51-0061-48CA-872D-EF5B4EC6256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34623068"/>
      </p:ext>
    </p:extLst>
  </p:cSld>
  <p:clrMapOvr>
    <a:masterClrMapping/>
  </p:clrMapOvr>
  <p:transition spd="med" advClick="0" advTm="5000"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FA1B3C4-59EA-4A14-8B21-FBF07EB33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59AA020-CA1E-4841-BD87-F295262156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C9D7CF6-D5FB-45F9-96D1-7525D3C54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0C181-6F69-475B-BB43-29F46FD84FC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4590587"/>
      </p:ext>
    </p:extLst>
  </p:cSld>
  <p:clrMapOvr>
    <a:masterClrMapping/>
  </p:clrMapOvr>
  <p:transition spd="med" advClick="0" advTm="5000"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D6DE7C0-6EC3-4383-8B7C-4CA4E455FF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AAA68F4-9CF0-40C6-B3B1-B6A14F9CA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0EE56D-48EA-4E89-A2AC-7AEDEC8E1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F9C8F-AFCD-4D4C-B165-046D0D43087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43881446"/>
      </p:ext>
    </p:extLst>
  </p:cSld>
  <p:clrMapOvr>
    <a:masterClrMapping/>
  </p:clrMapOvr>
  <p:transition spd="med" advClick="0" advTm="5000"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D0B46D1-83DF-4FD9-9E71-D95C9302E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C3298ED-9551-4A41-AC0C-B34677161A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A03E7CF-1C3E-484B-B0F1-9964BF3B8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C7C15-3E8E-4ADB-868F-7D7A884ABC8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36220784"/>
      </p:ext>
    </p:extLst>
  </p:cSld>
  <p:clrMapOvr>
    <a:masterClrMapping/>
  </p:clrMapOvr>
  <p:transition spd="med" advClick="0" advTm="5000"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D107DF5-FF47-47BA-96C6-141FA41FC5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FF6C0FB-87EE-4C45-9D01-2376DC5E3E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BAB7E09-8485-4086-8C3E-E58FF4A54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861B-BB97-4F97-A18E-805AB59ECA5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2025245"/>
      </p:ext>
    </p:extLst>
  </p:cSld>
  <p:clrMapOvr>
    <a:masterClrMapping/>
  </p:clrMapOvr>
  <p:transition spd="med" advClick="0" advTm="5000"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0142E0-D3B8-46EC-97C9-96D3B92C2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5DB4E09-53A1-4D3D-9934-1B5BF510F0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494A320-35C8-4705-9030-D1E13F0D34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6F388-A019-4F1A-9A46-4399F3147E6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29352163"/>
      </p:ext>
    </p:extLst>
  </p:cSld>
  <p:clrMapOvr>
    <a:masterClrMapping/>
  </p:clrMapOvr>
  <p:transition spd="med" advClick="0" advTm="5000"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B6AD9E2-02BB-410A-9CE1-6FA941F66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C85ACC9-41F9-42B4-9AAA-3818C9F5E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363DE5A-91B6-4C62-97D8-6AB010AD8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FE26F-E33E-4669-806D-B34069FCA74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21865312"/>
      </p:ext>
    </p:extLst>
  </p:cSld>
  <p:clrMapOvr>
    <a:masterClrMapping/>
  </p:clrMapOvr>
  <p:transition spd="med" advClick="0" advTm="5000"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40A3D20-09E4-4CCA-BD8E-B6A8FE48C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3A0E5C3-B9A8-4E6D-81F3-375132A05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9CAC5B0-976E-4C9F-BD00-99ED5CAF77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2B9B-F962-4909-98C8-26CABF9CD08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44169161"/>
      </p:ext>
    </p:extLst>
  </p:cSld>
  <p:clrMapOvr>
    <a:masterClrMapping/>
  </p:clrMapOvr>
  <p:transition spd="med" advClick="0" advTm="5000"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5E21021-EE41-4F11-9706-BDAA85E53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B1DF15B9-22B0-4751-B84C-93DCBA4B54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DE963DA-A619-4138-A2C4-EBA982A66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49CC-5FAD-4AA1-B1CE-AFF05E3E879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97082961"/>
      </p:ext>
    </p:extLst>
  </p:cSld>
  <p:clrMapOvr>
    <a:masterClrMapping/>
  </p:clrMapOvr>
  <p:transition spd="med" advClick="0" advTm="5000"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DAFC76B-0810-4B04-800A-8DD4A54C36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616A88-5B37-49F2-95B9-94B4260EB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ED6591-6B96-4BC5-81D6-0A4523596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40908-A87A-4E8E-B396-3E71DD21187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93211995"/>
      </p:ext>
    </p:extLst>
  </p:cSld>
  <p:clrMapOvr>
    <a:masterClrMapping/>
  </p:clrMapOvr>
  <p:transition spd="med" advClick="0" advTm="5000"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7CA9C2-E83F-41F7-ABA3-21A44B3B7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3CA7DB-45B7-470B-A107-5FEB4552CB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82020B-FD17-4C9C-8F2A-42093F98A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0E0DB-6C1C-45CC-A225-A20BCC5CA04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38833489"/>
      </p:ext>
    </p:extLst>
  </p:cSld>
  <p:clrMapOvr>
    <a:masterClrMapping/>
  </p:clrMapOvr>
  <p:transition spd="med" advClick="0" advTm="5000"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6C64157-A447-412F-89CB-69F623D89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3B07EF9-B9E6-49FE-92E2-8A41AFD268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Click to edit Master text styles</a:t>
            </a:r>
          </a:p>
          <a:p>
            <a:pPr lvl="1"/>
            <a:r>
              <a:rPr lang="el-GR" altLang="el-GR"/>
              <a:t>Second level</a:t>
            </a:r>
          </a:p>
          <a:p>
            <a:pPr lvl="2"/>
            <a:r>
              <a:rPr lang="el-GR" altLang="el-GR"/>
              <a:t>Third level</a:t>
            </a:r>
          </a:p>
          <a:p>
            <a:pPr lvl="3"/>
            <a:r>
              <a:rPr lang="el-GR" altLang="el-GR"/>
              <a:t>Fourth level</a:t>
            </a:r>
          </a:p>
          <a:p>
            <a:pPr lvl="4"/>
            <a:r>
              <a:rPr lang="el-GR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F6D0457-7E05-44E0-B438-CDD48EF22C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145400B-F975-4E46-B12A-12C8541B4E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l-GR" alt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A0142F2-E534-412E-B734-FF1CCC252E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3FF547-D49A-48FD-A824-673A1CD2312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sndAc>
      <p:stSnd>
        <p:snd r:embed="rId13" name="arrow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r.org/en/rules-regulations/" TargetMode="External"/><Relationship Id="rId7" Type="http://schemas.openxmlformats.org/officeDocument/2006/relationships/hyperlink" Target="https://marine-offshore.bureauveritas.com/rules-guidelines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s-class.org/en/" TargetMode="External"/><Relationship Id="rId5" Type="http://schemas.openxmlformats.org/officeDocument/2006/relationships/hyperlink" Target="https://www.rina.org/en" TargetMode="External"/><Relationship Id="rId4" Type="http://schemas.openxmlformats.org/officeDocument/2006/relationships/hyperlink" Target="https://ww2.eagle.org/e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niwa.gr/modules/document/?course=NA18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p.teiath.gr/modules/auth/opencourses.php?fc=6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hatzik@uniwa.gr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>
            <a:extLst>
              <a:ext uri="{FF2B5EF4-FFF2-40B4-BE49-F238E27FC236}">
                <a16:creationId xmlns:a16="http://schemas.microsoft.com/office/drawing/2014/main" xmlns="" id="{243D5640-61E2-42F3-A376-BC1A0212E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888"/>
            <a:ext cx="1873250" cy="181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FA667452-1332-4A4F-898D-6525CA40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34963"/>
            <a:ext cx="45720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3000" b="1" i="1" u="sng"/>
              <a:t>ΝΑΥΠΗΓΙΚΟ 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el-GR" sz="3000" b="1" i="1" u="sng"/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3000" b="1" i="1" u="sng"/>
              <a:t>ΚΑΤΑΣΚΕΥΑΣΤΙΚΟ 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el-GR" sz="3000" b="1" i="1" u="sng"/>
          </a:p>
          <a:p>
            <a:pPr>
              <a:spcBef>
                <a:spcPct val="0"/>
              </a:spcBef>
              <a:buFontTx/>
              <a:buNone/>
            </a:pPr>
            <a:r>
              <a:rPr lang="el-GR" altLang="el-GR" sz="3000" b="1" i="1" u="sng"/>
              <a:t>ΣΧΕΔΙΟ</a:t>
            </a:r>
            <a:r>
              <a:rPr lang="el-GR" altLang="el-GR" b="1" i="1" u="sng"/>
              <a:t/>
            </a:r>
            <a:br>
              <a:rPr lang="el-GR" altLang="el-GR" b="1" i="1" u="sng"/>
            </a:br>
            <a:endParaRPr lang="el-GR" altLang="el-GR"/>
          </a:p>
        </p:txBody>
      </p:sp>
      <p:sp>
        <p:nvSpPr>
          <p:cNvPr id="3076" name="TextBox 3">
            <a:extLst>
              <a:ext uri="{FF2B5EF4-FFF2-40B4-BE49-F238E27FC236}">
                <a16:creationId xmlns:a16="http://schemas.microsoft.com/office/drawing/2014/main" xmlns="" id="{47D0C7CC-F8AE-4E77-B272-A23CD07BA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3014663"/>
            <a:ext cx="6481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2800" b="1" i="1" u="sng"/>
              <a:t>Παρουσίαση Μαθήματος</a:t>
            </a:r>
          </a:p>
        </p:txBody>
      </p:sp>
      <p:sp>
        <p:nvSpPr>
          <p:cNvPr id="3077" name="Υπότιτλος 2">
            <a:extLst>
              <a:ext uri="{FF2B5EF4-FFF2-40B4-BE49-F238E27FC236}">
                <a16:creationId xmlns:a16="http://schemas.microsoft.com/office/drawing/2014/main" xmlns="" id="{3BD231E3-A373-4844-8602-B931D60D3A0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3983038"/>
            <a:ext cx="7947025" cy="18002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800">
                <a:solidFill>
                  <a:srgbClr val="000000"/>
                </a:solidFill>
              </a:rPr>
              <a:t>Γεώργιος Κ. Χατζηκωνσταντής Επίκουρος Καθηγητής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800">
                <a:solidFill>
                  <a:srgbClr val="000000"/>
                </a:solidFill>
              </a:rPr>
              <a:t>Διπλ. Ναυπηγός Μηχανολόγος Μηχανικός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800">
                <a:solidFill>
                  <a:srgbClr val="000000"/>
                </a:solidFill>
              </a:rPr>
              <a:t>M.Sc. ‘’Διασφάλιση Ποιότητας’’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800" b="1">
                <a:solidFill>
                  <a:srgbClr val="000000"/>
                </a:solidFill>
              </a:rPr>
              <a:t>Τμήμα</a:t>
            </a:r>
            <a:r>
              <a:rPr lang="en-US" altLang="el-GR" sz="1800" b="1">
                <a:solidFill>
                  <a:srgbClr val="000000"/>
                </a:solidFill>
              </a:rPr>
              <a:t> </a:t>
            </a:r>
            <a:r>
              <a:rPr lang="el-GR" altLang="el-GR" sz="1800" b="1">
                <a:solidFill>
                  <a:srgbClr val="000000"/>
                </a:solidFill>
              </a:rPr>
              <a:t>Ναυπηγών Μηχανικών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l-GR" altLang="el-GR" sz="1800" b="1">
                <a:solidFill>
                  <a:srgbClr val="000000"/>
                </a:solidFill>
              </a:rPr>
              <a:t>Πανεπιστημίου Δυτικής Αττικής (ΠΑ.Δ.Α.)</a:t>
            </a:r>
          </a:p>
        </p:txBody>
      </p:sp>
      <p:sp>
        <p:nvSpPr>
          <p:cNvPr id="3078" name="Slide Number Placeholder 1">
            <a:extLst>
              <a:ext uri="{FF2B5EF4-FFF2-40B4-BE49-F238E27FC236}">
                <a16:creationId xmlns:a16="http://schemas.microsoft.com/office/drawing/2014/main" xmlns="" id="{8EF39510-25ED-4B30-A181-4EB8A4D5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160880-9963-4640-AAD4-96C6B9F57EA3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400"/>
          </a:p>
        </p:txBody>
      </p:sp>
      <p:sp>
        <p:nvSpPr>
          <p:cNvPr id="3079" name="TextBox 1">
            <a:extLst>
              <a:ext uri="{FF2B5EF4-FFF2-40B4-BE49-F238E27FC236}">
                <a16:creationId xmlns:a16="http://schemas.microsoft.com/office/drawing/2014/main" xmlns="" id="{944A5055-35AD-48A5-95F7-7D5DF7FEE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3" name="arrow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>
            <a:extLst>
              <a:ext uri="{FF2B5EF4-FFF2-40B4-BE49-F238E27FC236}">
                <a16:creationId xmlns:a16="http://schemas.microsoft.com/office/drawing/2014/main" xmlns="" id="{27C89E8C-3461-44C9-B9E0-8E363D02B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6088" y="136526"/>
            <a:ext cx="8229600" cy="476250"/>
          </a:xfrm>
        </p:spPr>
        <p:txBody>
          <a:bodyPr/>
          <a:lstStyle/>
          <a:p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ΤΟΜΕΑΣ ΜΕ ΒΑΣΗ ΚΥΡΙΑΣ ΜΗΧΑΝΗΣ 1/2</a:t>
            </a:r>
          </a:p>
        </p:txBody>
      </p:sp>
      <p:sp>
        <p:nvSpPr>
          <p:cNvPr id="14339" name="Θέση αριθμού διαφάνειας 3">
            <a:extLst>
              <a:ext uri="{FF2B5EF4-FFF2-40B4-BE49-F238E27FC236}">
                <a16:creationId xmlns:a16="http://schemas.microsoft.com/office/drawing/2014/main" xmlns="" id="{852083D8-A1B6-43BC-AE0D-550A2A5F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2E0FDC-7DFB-493A-9071-FF4550316369}" type="slidenum">
              <a:rPr lang="el-GR" altLang="el-GR" smtClean="0"/>
              <a:pPr/>
              <a:t>10</a:t>
            </a:fld>
            <a:endParaRPr lang="el-GR" altLang="el-GR"/>
          </a:p>
        </p:txBody>
      </p:sp>
      <p:pic>
        <p:nvPicPr>
          <p:cNvPr id="14340" name="Εικόνα 4">
            <a:extLst>
              <a:ext uri="{FF2B5EF4-FFF2-40B4-BE49-F238E27FC236}">
                <a16:creationId xmlns:a16="http://schemas.microsoft.com/office/drawing/2014/main" xmlns="" id="{4E904618-3A4B-4316-B31C-248B58E5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6" y="612776"/>
            <a:ext cx="817397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C157C9B8-C8DF-4D7E-BE8F-E5B537F2E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>
            <a:extLst>
              <a:ext uri="{FF2B5EF4-FFF2-40B4-BE49-F238E27FC236}">
                <a16:creationId xmlns:a16="http://schemas.microsoft.com/office/drawing/2014/main" xmlns="" id="{FA41E118-E3BD-4232-A19D-A7103A6C1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668338"/>
          </a:xfrm>
        </p:spPr>
        <p:txBody>
          <a:bodyPr/>
          <a:lstStyle/>
          <a:p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ΤΟΜΕΑΣ ΜΕ ΒΑΣΗ ΚΥΡΙΑΣ ΜΗΧΑΝΗΣ 2/2</a:t>
            </a:r>
            <a:endParaRPr lang="el-GR" altLang="el-GR" sz="2000" dirty="0"/>
          </a:p>
        </p:txBody>
      </p:sp>
      <p:sp>
        <p:nvSpPr>
          <p:cNvPr id="15363" name="Θέση αριθμού διαφάνειας 3">
            <a:extLst>
              <a:ext uri="{FF2B5EF4-FFF2-40B4-BE49-F238E27FC236}">
                <a16:creationId xmlns:a16="http://schemas.microsoft.com/office/drawing/2014/main" xmlns="" id="{1725840B-07D1-4DDE-80B9-FBF49B3D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587EFE-49FD-467B-BA8C-7B853AE34333}" type="slidenum">
              <a:rPr lang="el-GR" altLang="el-GR" smtClean="0"/>
              <a:pPr/>
              <a:t>11</a:t>
            </a:fld>
            <a:endParaRPr lang="el-GR" altLang="el-GR"/>
          </a:p>
        </p:txBody>
      </p:sp>
      <p:pic>
        <p:nvPicPr>
          <p:cNvPr id="15364" name="Εικόνα 4">
            <a:extLst>
              <a:ext uri="{FF2B5EF4-FFF2-40B4-BE49-F238E27FC236}">
                <a16:creationId xmlns:a16="http://schemas.microsoft.com/office/drawing/2014/main" xmlns="" id="{A462A961-CC1E-4001-B243-D3904CD77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28" y="774207"/>
            <a:ext cx="5607976" cy="578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897C7251-FF93-4A0E-9129-0AABFE342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6496851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αριθμού διαφάνειας 3">
            <a:extLst>
              <a:ext uri="{FF2B5EF4-FFF2-40B4-BE49-F238E27FC236}">
                <a16:creationId xmlns:a16="http://schemas.microsoft.com/office/drawing/2014/main" xmlns="" id="{3FDB2F5D-49A3-43F7-9914-5FB54578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5F3D6B-B78B-4D69-9687-71EA870C72EA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400"/>
          </a:p>
        </p:txBody>
      </p:sp>
      <p:sp>
        <p:nvSpPr>
          <p:cNvPr id="15363" name="Ορθογώνιο 4">
            <a:extLst>
              <a:ext uri="{FF2B5EF4-FFF2-40B4-BE49-F238E27FC236}">
                <a16:creationId xmlns:a16="http://schemas.microsoft.com/office/drawing/2014/main" xmlns="" id="{67370E74-641E-4C4A-82BC-A979C6C20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136525"/>
            <a:ext cx="451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 u="sng">
                <a:solidFill>
                  <a:srgbClr val="FF5050"/>
                </a:solidFill>
              </a:rPr>
              <a:t>ΝΑΥΠΗΓΙΚΟ ΚΑΤΑΣΚΕΥΑΣΤΙΚΟ ΣΧΕΔΙΟ</a:t>
            </a:r>
            <a:endParaRPr lang="el-GR" altLang="el-GR" sz="1800" b="1" i="1" u="sng">
              <a:solidFill>
                <a:schemeClr val="folHlink"/>
              </a:solidFill>
            </a:endParaRPr>
          </a:p>
        </p:txBody>
      </p:sp>
      <p:pic>
        <p:nvPicPr>
          <p:cNvPr id="15364" name="Εικόνα 5">
            <a:extLst>
              <a:ext uri="{FF2B5EF4-FFF2-40B4-BE49-F238E27FC236}">
                <a16:creationId xmlns:a16="http://schemas.microsoft.com/office/drawing/2014/main" xmlns="" id="{F1D536EF-E031-4FCE-8F78-8FD1B0EDD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55888"/>
            <a:ext cx="4179887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Εικόνα 6">
            <a:extLst>
              <a:ext uri="{FF2B5EF4-FFF2-40B4-BE49-F238E27FC236}">
                <a16:creationId xmlns:a16="http://schemas.microsoft.com/office/drawing/2014/main" xmlns="" id="{EA5032F8-82D3-4AAF-8E0E-14753B903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17600"/>
            <a:ext cx="4608512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7">
            <a:extLst>
              <a:ext uri="{FF2B5EF4-FFF2-40B4-BE49-F238E27FC236}">
                <a16:creationId xmlns:a16="http://schemas.microsoft.com/office/drawing/2014/main" xmlns="" id="{F3ECE47C-4929-4F67-8C3F-CB33830F0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620713"/>
            <a:ext cx="5519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600" b="1" u="sng"/>
              <a:t>ΕΡΓΑΣΤΗΡΙΟ ΚΑΤΑΣΚΕΥΗΣ ΠΛΟΙΟΥ - ΠΗΔΑΛΙΟ </a:t>
            </a:r>
          </a:p>
        </p:txBody>
      </p:sp>
      <p:sp>
        <p:nvSpPr>
          <p:cNvPr id="15367" name="Ορθογώνιο 8">
            <a:extLst>
              <a:ext uri="{FF2B5EF4-FFF2-40B4-BE49-F238E27FC236}">
                <a16:creationId xmlns:a16="http://schemas.microsoft.com/office/drawing/2014/main" xmlns="" id="{99440DC4-D99C-4A79-A379-F83463766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6107113"/>
            <a:ext cx="6840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>
            <a:extLst>
              <a:ext uri="{FF2B5EF4-FFF2-40B4-BE49-F238E27FC236}">
                <a16:creationId xmlns:a16="http://schemas.microsoft.com/office/drawing/2014/main" xmlns="" id="{D7D024EE-CF85-418C-B30D-4DB482C3A2F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431800"/>
          </a:xfrm>
        </p:spPr>
        <p:txBody>
          <a:bodyPr/>
          <a:lstStyle/>
          <a:p>
            <a:r>
              <a:rPr lang="el-GR" altLang="el-GR" sz="2400"/>
              <a:t>Μορφές πλώρης</a:t>
            </a:r>
          </a:p>
        </p:txBody>
      </p:sp>
      <p:sp>
        <p:nvSpPr>
          <p:cNvPr id="17411" name="Θέση αριθμού διαφάνειας 3">
            <a:extLst>
              <a:ext uri="{FF2B5EF4-FFF2-40B4-BE49-F238E27FC236}">
                <a16:creationId xmlns:a16="http://schemas.microsoft.com/office/drawing/2014/main" xmlns="" id="{B0264A4D-7D7C-4C65-A735-D1C0791E8C0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13263A2-BBD0-45C5-9A34-B8875008C7FD}" type="slidenum">
              <a:rPr lang="el-GR" altLang="el-GR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200">
              <a:solidFill>
                <a:srgbClr val="000000"/>
              </a:solidFill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xmlns="" id="{E3C6E88A-3D74-42D0-ACBC-089D4EAB7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4246563" cy="4376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xmlns="" id="{E9B34D5A-7CAA-4736-8317-F6230722F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276725" cy="4376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7ECFAD28-2217-4BB3-AB65-53FE1A1A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>
            <a:extLst>
              <a:ext uri="{FF2B5EF4-FFF2-40B4-BE49-F238E27FC236}">
                <a16:creationId xmlns:a16="http://schemas.microsoft.com/office/drawing/2014/main" xmlns="" id="{EC7CA03D-8E82-49F5-A286-01FAA0BEB9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504825"/>
          </a:xfrm>
        </p:spPr>
        <p:txBody>
          <a:bodyPr/>
          <a:lstStyle/>
          <a:p>
            <a:r>
              <a:rPr lang="el-GR" altLang="el-GR" sz="2400"/>
              <a:t>Μορφές πρύμνης</a:t>
            </a:r>
          </a:p>
        </p:txBody>
      </p:sp>
      <p:sp>
        <p:nvSpPr>
          <p:cNvPr id="18435" name="Θέση αριθμού διαφάνειας 3">
            <a:extLst>
              <a:ext uri="{FF2B5EF4-FFF2-40B4-BE49-F238E27FC236}">
                <a16:creationId xmlns:a16="http://schemas.microsoft.com/office/drawing/2014/main" xmlns="" id="{8D1DED15-DB0F-4872-B3B4-ABBC389CFE5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16EC79E-EA55-4469-9562-74754A83ECC9}" type="slidenum">
              <a:rPr lang="el-GR" altLang="el-GR" sz="12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200">
              <a:solidFill>
                <a:srgbClr val="000000"/>
              </a:solidFill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xmlns="" id="{7B204A79-0067-42D8-9095-304CCEBD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390900" cy="452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3">
            <a:extLst>
              <a:ext uri="{FF2B5EF4-FFF2-40B4-BE49-F238E27FC236}">
                <a16:creationId xmlns:a16="http://schemas.microsoft.com/office/drawing/2014/main" xmlns="" id="{DCB9E9A1-8A5C-4A48-AEC9-39F7416F2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84313"/>
            <a:ext cx="4476750" cy="45243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6BEF22DB-7CB4-49E0-8259-C0C226B48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A0FC49E9-8DA6-44F9-ABEC-193FDFA8616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85925"/>
            <a:ext cx="7799387" cy="4381500"/>
          </a:xfr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Text Box 6">
            <a:extLst>
              <a:ext uri="{FF2B5EF4-FFF2-40B4-BE49-F238E27FC236}">
                <a16:creationId xmlns:a16="http://schemas.microsoft.com/office/drawing/2014/main" xmlns="" id="{F3C53197-AFFC-4367-8ACD-C03304C17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09625"/>
            <a:ext cx="79930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i="1" u="sng"/>
              <a:t>Πρυμναία περιοχή πλοίου :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 i="1" u="sng"/>
              <a:t>κατασκευαστική ενίσχυση πλευράς / φρακτής /καταστρώματος</a:t>
            </a: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xmlns="" id="{D94EA3CA-2824-4536-AEC9-B120A0C86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55575"/>
            <a:ext cx="8229600" cy="644525"/>
          </a:xfrm>
        </p:spPr>
        <p:txBody>
          <a:bodyPr/>
          <a:lstStyle/>
          <a:p>
            <a:pPr eaLnBrk="1" hangingPunct="1"/>
            <a:r>
              <a:rPr lang="el-GR" altLang="el-GR" sz="2400" b="1" i="1" u="sng">
                <a:solidFill>
                  <a:srgbClr val="FF5050"/>
                </a:solidFill>
              </a:rPr>
              <a:t>ΝΑΥΠΗΓΙΚΟ ΚΑΤΑΣΚΕΥΑΣΤΙΚΟ ΣΧΕΔΙΟ</a:t>
            </a:r>
          </a:p>
        </p:txBody>
      </p:sp>
      <p:sp>
        <p:nvSpPr>
          <p:cNvPr id="16389" name="Slide Number Placeholder 1">
            <a:extLst>
              <a:ext uri="{FF2B5EF4-FFF2-40B4-BE49-F238E27FC236}">
                <a16:creationId xmlns:a16="http://schemas.microsoft.com/office/drawing/2014/main" xmlns="" id="{1417E18F-B2F7-460F-9F0D-83E503B8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D903AA-DEB8-4A32-ADC7-FEA4776775E9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40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E05CFC23-B2CF-4279-AFB5-F5A7A1F3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E43AE2D9-556F-4636-B350-89AB61BAE4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l-GR" altLang="el-GR" sz="2400" b="1" i="1" u="sng" dirty="0">
                <a:solidFill>
                  <a:srgbClr val="FF5050"/>
                </a:solidFill>
              </a:rPr>
              <a:t>ΝΑΥΠΗΓΙΚΟ ΚΑΤΑΣΚΕΥΑΣΤΙΚΟ ΣΧΕΔΙΟ</a:t>
            </a:r>
            <a:endParaRPr lang="el-GR" altLang="el-GR" sz="2400" b="1" i="1" u="sng" dirty="0">
              <a:solidFill>
                <a:schemeClr val="folHlink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DC796496-41FA-415B-8F06-AF86D5BDB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435975" cy="38163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l-GR" altLang="el-GR" sz="2400" b="1" i="1" dirty="0">
                <a:solidFill>
                  <a:schemeClr val="accent2"/>
                </a:solidFill>
              </a:rPr>
              <a:t>ΠΕΡΙΕΧΟΜΕΝΟ ΜΑΘΗΜΑΤΟΣ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2400" b="1" i="1" u="sng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200" b="1" i="1" u="sng" dirty="0">
                <a:solidFill>
                  <a:schemeClr val="hlink"/>
                </a:solidFill>
              </a:rPr>
              <a:t>Β. Εργαστηριακό μέρος  2/2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l-GR" sz="2400" b="1" i="1" u="sng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l-GR" altLang="el-GR" sz="2400" b="1" i="1" u="sng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b="1" i="1" u="sng" dirty="0">
                <a:solidFill>
                  <a:schemeClr val="hlink"/>
                </a:solidFill>
              </a:rPr>
              <a:t> Σχέδια  -  υπολογισμοί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l-GR" altLang="el-G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000" dirty="0"/>
              <a:t>Εκπόνηση κατασκευαστικών σχεδίων από αποτύπωση των τομέων που υπάρχουν στον εργαστηριακό χώρο.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l-GR" altLang="el-G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000" dirty="0"/>
              <a:t>Υπολογισμός διαστάσεων ελασμάτων / </a:t>
            </a:r>
            <a:r>
              <a:rPr lang="el-GR" altLang="el-GR" sz="2000" dirty="0" err="1"/>
              <a:t>μορφοσιδήρων</a:t>
            </a:r>
            <a:r>
              <a:rPr lang="el-GR" altLang="el-GR" sz="2000" dirty="0"/>
              <a:t> των προαναφερόμενων τομέων.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000" dirty="0"/>
              <a:t>Υπολογισμός και σχεδίαση πηδαλίου 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2000" dirty="0"/>
          </a:p>
        </p:txBody>
      </p:sp>
      <p:sp>
        <p:nvSpPr>
          <p:cNvPr id="17412" name="Slide Number Placeholder 1">
            <a:extLst>
              <a:ext uri="{FF2B5EF4-FFF2-40B4-BE49-F238E27FC236}">
                <a16:creationId xmlns:a16="http://schemas.microsoft.com/office/drawing/2014/main" xmlns="" id="{F120593A-58CF-43F2-AAF0-73975A02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F4E6C9-D929-4BCA-8E82-68425BD1017E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40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96ABC5E5-31A2-451C-9EDD-492246BD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4EBB0206-EC5B-473E-9462-20EAC2710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188913"/>
            <a:ext cx="8229600" cy="417512"/>
          </a:xfrm>
        </p:spPr>
        <p:txBody>
          <a:bodyPr/>
          <a:lstStyle/>
          <a:p>
            <a:pPr eaLnBrk="1" hangingPunct="1"/>
            <a:r>
              <a:rPr lang="el-GR" altLang="el-GR" sz="2400" b="1" i="1" u="sng" dirty="0">
                <a:solidFill>
                  <a:srgbClr val="FF5050"/>
                </a:solidFill>
              </a:rPr>
              <a:t>ΝΑΥΠΗΓΙΚΟ ΚΑΤΑΣΚΕΥΑΣΤΙΚΟ ΣΧΕΔΙΟ</a:t>
            </a:r>
            <a:endParaRPr lang="el-GR" altLang="el-GR" sz="2400" b="1" i="1" u="sng" dirty="0">
              <a:solidFill>
                <a:schemeClr val="folHlink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0E0D8733-88C1-49D1-8248-AE72B3804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5106" y="609700"/>
            <a:ext cx="8713788" cy="5646737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200" b="1" dirty="0">
                <a:solidFill>
                  <a:schemeClr val="hlink"/>
                </a:solidFill>
              </a:rPr>
              <a:t>ΕΚΠΑΙΔΕΥΤΙΚΑ ΒΟΗΘΗΜΑΤΑ</a:t>
            </a:r>
          </a:p>
          <a:p>
            <a:pPr eaLnBrk="1" hangingPunct="1">
              <a:buFontTx/>
              <a:buNone/>
              <a:defRPr/>
            </a:pPr>
            <a:endParaRPr lang="el-GR" altLang="el-GR" sz="2400" b="1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l-GR" altLang="el-GR" sz="2000" dirty="0">
                <a:solidFill>
                  <a:schemeClr val="hlink"/>
                </a:solidFill>
              </a:rPr>
              <a:t>1.</a:t>
            </a:r>
            <a:r>
              <a:rPr lang="en-US" altLang="el-GR" sz="2000" dirty="0">
                <a:solidFill>
                  <a:schemeClr val="hlink"/>
                </a:solidFill>
              </a:rPr>
              <a:t> </a:t>
            </a:r>
            <a:r>
              <a:rPr lang="el-GR" altLang="el-GR" sz="1800" b="1" i="1" u="sng" dirty="0">
                <a:solidFill>
                  <a:schemeClr val="accent2"/>
                </a:solidFill>
              </a:rPr>
              <a:t>ΝΑΥΠΗΓΙΚΟ ΚΑΤΑΣΚΕΥΑΣΤΙΚΟ ΣΧΕΔΙΟ, </a:t>
            </a:r>
            <a:r>
              <a:rPr lang="el-GR" altLang="el-GR" sz="1800" b="1" i="1" u="sng" dirty="0" err="1">
                <a:solidFill>
                  <a:schemeClr val="accent2"/>
                </a:solidFill>
              </a:rPr>
              <a:t>Γ.Χατζηκωνσταντής</a:t>
            </a:r>
            <a:r>
              <a:rPr lang="el-GR" altLang="el-GR" sz="1800" b="1" i="1" u="sng" dirty="0">
                <a:solidFill>
                  <a:schemeClr val="accent2"/>
                </a:solidFill>
              </a:rPr>
              <a:t>, </a:t>
            </a:r>
          </a:p>
          <a:p>
            <a:pPr eaLnBrk="1" hangingPunct="1">
              <a:buFontTx/>
              <a:buNone/>
              <a:defRPr/>
            </a:pPr>
            <a:r>
              <a:rPr lang="el-GR" altLang="el-GR" sz="1800" b="1" i="1" dirty="0">
                <a:solidFill>
                  <a:schemeClr val="accent2"/>
                </a:solidFill>
              </a:rPr>
              <a:t>     </a:t>
            </a:r>
            <a:r>
              <a:rPr lang="el-GR" altLang="el-GR" sz="1800" b="1" i="1" u="sng" dirty="0">
                <a:solidFill>
                  <a:schemeClr val="accent2"/>
                </a:solidFill>
              </a:rPr>
              <a:t>Εκδόσεις ΤΣΟΤΡΑΣ ΑΘΑΝΑΣΙΟΣ Ε.Ε. - </a:t>
            </a:r>
            <a:r>
              <a:rPr lang="el-GR" altLang="el-GR" sz="1800" b="1" i="1" u="sng" dirty="0" err="1">
                <a:solidFill>
                  <a:schemeClr val="accent2"/>
                </a:solidFill>
              </a:rPr>
              <a:t>Κωδ</a:t>
            </a:r>
            <a:r>
              <a:rPr lang="el-GR" altLang="el-GR" sz="1800" b="1" i="1" u="sng" dirty="0">
                <a:solidFill>
                  <a:schemeClr val="accent2"/>
                </a:solidFill>
              </a:rPr>
              <a:t>. ΕΥΔΟΞΟΣ 112704491 / </a:t>
            </a:r>
            <a:r>
              <a:rPr lang="en-US" altLang="el-GR" sz="1800" b="1" i="1" u="sng" dirty="0">
                <a:solidFill>
                  <a:schemeClr val="accent2"/>
                </a:solidFill>
              </a:rPr>
              <a:t>ISBN 9786182170151</a:t>
            </a:r>
            <a:endParaRPr lang="el-GR" altLang="el-GR" sz="1800" b="1" i="1" u="sng" dirty="0">
              <a:solidFill>
                <a:schemeClr val="accent2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l-GR" altLang="el-GR" sz="2000" dirty="0"/>
          </a:p>
          <a:p>
            <a:pPr eaLnBrk="1" hangingPunct="1">
              <a:defRPr/>
            </a:pPr>
            <a:r>
              <a:rPr lang="el-GR" altLang="el-GR" sz="2000" dirty="0">
                <a:solidFill>
                  <a:schemeClr val="hlink"/>
                </a:solidFill>
              </a:rPr>
              <a:t>2. </a:t>
            </a:r>
            <a:r>
              <a:rPr lang="el-GR" altLang="el-GR" sz="2000" dirty="0"/>
              <a:t>Διεθνής Σύμβαση περί Γραμμών Φορτώσεως 1968 / 1974    </a:t>
            </a:r>
          </a:p>
          <a:p>
            <a:pPr eaLnBrk="1" hangingPunct="1">
              <a:buFontTx/>
              <a:buNone/>
              <a:defRPr/>
            </a:pPr>
            <a:r>
              <a:rPr lang="el-GR" altLang="el-GR" sz="2000" dirty="0"/>
              <a:t>          και Π.Δ. 399 / 1980.</a:t>
            </a:r>
            <a:endParaRPr lang="en-US" altLang="el-GR" sz="2000" dirty="0"/>
          </a:p>
          <a:p>
            <a:pPr eaLnBrk="1" hangingPunct="1">
              <a:buFontTx/>
              <a:buNone/>
              <a:defRPr/>
            </a:pPr>
            <a:endParaRPr lang="el-GR" altLang="el-GR" sz="2000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l-GR" altLang="el-GR" sz="2000" dirty="0">
                <a:solidFill>
                  <a:schemeClr val="hlink"/>
                </a:solidFill>
              </a:rPr>
              <a:t>3. </a:t>
            </a:r>
            <a:r>
              <a:rPr lang="el-GR" altLang="el-GR" sz="2000" dirty="0"/>
              <a:t>Νομοθεσία Εθνική και Διεθνής.</a:t>
            </a:r>
            <a:endParaRPr lang="en-US" altLang="el-GR" sz="2000" dirty="0"/>
          </a:p>
          <a:p>
            <a:pPr eaLnBrk="1" hangingPunct="1">
              <a:defRPr/>
            </a:pPr>
            <a:endParaRPr lang="el-GR" altLang="el-GR" sz="2000" dirty="0"/>
          </a:p>
          <a:p>
            <a:pPr eaLnBrk="1" hangingPunct="1">
              <a:defRPr/>
            </a:pPr>
            <a:r>
              <a:rPr lang="el-GR" altLang="el-GR" sz="2000" dirty="0">
                <a:solidFill>
                  <a:schemeClr val="hlink"/>
                </a:solidFill>
              </a:rPr>
              <a:t>4.</a:t>
            </a:r>
            <a:r>
              <a:rPr lang="el-GR" altLang="el-GR" sz="2000" dirty="0"/>
              <a:t> Κανονισμοί Νηογνωμόνων .</a:t>
            </a:r>
            <a:endParaRPr lang="en-US" altLang="el-GR" sz="2000" dirty="0"/>
          </a:p>
          <a:p>
            <a:pPr eaLnBrk="1" hangingPunct="1">
              <a:defRPr/>
            </a:pPr>
            <a:endParaRPr lang="en-US" altLang="el-GR" sz="2000" dirty="0"/>
          </a:p>
          <a:p>
            <a:pPr eaLnBrk="1" hangingPunct="1">
              <a:defRPr/>
            </a:pPr>
            <a:r>
              <a:rPr lang="el-GR" altLang="el-GR" sz="2000" dirty="0">
                <a:solidFill>
                  <a:schemeClr val="hlink"/>
                </a:solidFill>
              </a:rPr>
              <a:t>5.</a:t>
            </a:r>
            <a:r>
              <a:rPr lang="el-GR" altLang="el-GR" sz="2000" dirty="0"/>
              <a:t> Πίνακες ελασμάτων / </a:t>
            </a:r>
            <a:r>
              <a:rPr lang="el-GR" altLang="el-GR" sz="2000" dirty="0" err="1"/>
              <a:t>μορφοσιδήρων</a:t>
            </a:r>
            <a:r>
              <a:rPr lang="el-GR" altLang="el-GR" sz="2000" dirty="0"/>
              <a:t>.</a:t>
            </a:r>
            <a:endParaRPr lang="en-US" altLang="el-GR" sz="2000" dirty="0"/>
          </a:p>
          <a:p>
            <a:pPr eaLnBrk="1" hangingPunct="1">
              <a:defRPr/>
            </a:pPr>
            <a:endParaRPr lang="el-GR" altLang="el-GR" sz="2000" dirty="0"/>
          </a:p>
          <a:p>
            <a:pPr eaLnBrk="1" hangingPunct="1">
              <a:defRPr/>
            </a:pPr>
            <a:r>
              <a:rPr lang="el-GR" altLang="el-GR" sz="2000" dirty="0">
                <a:solidFill>
                  <a:schemeClr val="accent5">
                    <a:lumMod val="50000"/>
                  </a:schemeClr>
                </a:solidFill>
              </a:rPr>
              <a:t>6.</a:t>
            </a:r>
            <a:r>
              <a:rPr lang="el-GR" altLang="el-GR" sz="2000" dirty="0"/>
              <a:t> Μαθήματα σε μορφή </a:t>
            </a:r>
            <a:r>
              <a:rPr lang="en-US" altLang="el-GR" sz="2000" dirty="0"/>
              <a:t>pdf </a:t>
            </a:r>
            <a:r>
              <a:rPr lang="el-GR" altLang="el-GR" sz="2000" dirty="0"/>
              <a:t>και </a:t>
            </a:r>
            <a:r>
              <a:rPr lang="en-US" altLang="el-GR" sz="2000" dirty="0"/>
              <a:t>video</a:t>
            </a:r>
            <a:r>
              <a:rPr lang="el-GR" altLang="el-GR" sz="2000" dirty="0"/>
              <a:t>  </a:t>
            </a:r>
          </a:p>
          <a:p>
            <a:pPr eaLnBrk="1" hangingPunct="1">
              <a:defRPr/>
            </a:pPr>
            <a:endParaRPr lang="en-US" altLang="el-GR" sz="2000" dirty="0"/>
          </a:p>
          <a:p>
            <a:pPr marL="0" indent="0" eaLnBrk="1" hangingPunct="1">
              <a:buFontTx/>
              <a:buNone/>
              <a:defRPr/>
            </a:pPr>
            <a:endParaRPr lang="el-GR" altLang="el-GR" sz="2200" dirty="0"/>
          </a:p>
          <a:p>
            <a:pPr eaLnBrk="1" hangingPunct="1">
              <a:defRPr/>
            </a:pPr>
            <a:endParaRPr lang="el-GR" altLang="el-GR" sz="2200" dirty="0">
              <a:solidFill>
                <a:schemeClr val="hlink"/>
              </a:solidFill>
            </a:endParaRPr>
          </a:p>
          <a:p>
            <a:pPr eaLnBrk="1" hangingPunct="1">
              <a:buFontTx/>
              <a:buNone/>
              <a:defRPr/>
            </a:pPr>
            <a:endParaRPr lang="el-GR" altLang="el-GR" sz="2000" dirty="0">
              <a:solidFill>
                <a:schemeClr val="hlink"/>
              </a:solidFill>
            </a:endParaRPr>
          </a:p>
        </p:txBody>
      </p:sp>
      <p:sp>
        <p:nvSpPr>
          <p:cNvPr id="19460" name="Slide Number Placeholder 1">
            <a:extLst>
              <a:ext uri="{FF2B5EF4-FFF2-40B4-BE49-F238E27FC236}">
                <a16:creationId xmlns:a16="http://schemas.microsoft.com/office/drawing/2014/main" xmlns="" id="{F21CB67D-F473-49B7-A173-FC18A320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70C24C-4EBC-47C7-B8D9-E4ABCA1639C2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40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2A99CBCE-EA91-42EE-8334-F03A4FDB6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6444476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096D4517-0DA0-4B85-8FED-DDDB6875A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4381" y="-25400"/>
            <a:ext cx="8229600" cy="574675"/>
          </a:xfrm>
        </p:spPr>
        <p:txBody>
          <a:bodyPr/>
          <a:lstStyle/>
          <a:p>
            <a:pPr eaLnBrk="1" hangingPunct="1"/>
            <a:r>
              <a:rPr lang="el-GR" altLang="el-GR" sz="2400" b="1" i="1" u="sng" dirty="0">
                <a:solidFill>
                  <a:srgbClr val="FF5050"/>
                </a:solidFill>
              </a:rPr>
              <a:t>ΝΑΥΠΗΓΙΚΟ ΚΑΤΑΣΚΕΥΑΣΤΙΚΟ ΣΧΕΔΙΟ</a:t>
            </a:r>
            <a:endParaRPr lang="el-GR" altLang="el-GR" sz="2400" b="1" i="1" u="sng" dirty="0">
              <a:solidFill>
                <a:schemeClr val="folHlink"/>
              </a:solidFill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2FEBE7C9-1B03-4DB5-9857-8B051F292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80" y="476250"/>
            <a:ext cx="8785225" cy="58245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200" u="sng" dirty="0"/>
              <a:t>ΒΙΒΛΙΟΓΡΑΦΙΑ</a:t>
            </a:r>
          </a:p>
          <a:p>
            <a:pPr eaLnBrk="1" hangingPunct="1">
              <a:buFontTx/>
              <a:buNone/>
              <a:defRPr/>
            </a:pPr>
            <a:r>
              <a:rPr lang="el-GR" altLang="el-GR" sz="1800" dirty="0">
                <a:solidFill>
                  <a:schemeClr val="accent2"/>
                </a:solidFill>
              </a:rPr>
              <a:t> </a:t>
            </a:r>
            <a:r>
              <a:rPr lang="el-GR" altLang="el-GR" sz="1800" i="1" u="sng" dirty="0">
                <a:solidFill>
                  <a:schemeClr val="accent2"/>
                </a:solidFill>
              </a:rPr>
              <a:t>ΝΑΥΠΗΓΙΚΟ ΚΑΤΑΣΚΕΥΑΣΤΙΚΟ ΣΧΕΔΙΟ, </a:t>
            </a:r>
            <a:r>
              <a:rPr lang="el-GR" altLang="el-GR" sz="1800" i="1" u="sng" dirty="0" err="1">
                <a:solidFill>
                  <a:schemeClr val="accent2"/>
                </a:solidFill>
              </a:rPr>
              <a:t>Γ.Χατζηκωνσταντής</a:t>
            </a:r>
            <a:r>
              <a:rPr lang="el-GR" altLang="el-GR" sz="1800" i="1" u="sng" dirty="0">
                <a:solidFill>
                  <a:schemeClr val="accent2"/>
                </a:solidFill>
              </a:rPr>
              <a:t>, </a:t>
            </a:r>
          </a:p>
          <a:p>
            <a:pPr eaLnBrk="1" hangingPunct="1">
              <a:buFontTx/>
              <a:buNone/>
              <a:defRPr/>
            </a:pPr>
            <a:r>
              <a:rPr lang="el-GR" altLang="el-GR" sz="1800" i="1" dirty="0">
                <a:solidFill>
                  <a:schemeClr val="accent2"/>
                </a:solidFill>
              </a:rPr>
              <a:t>     </a:t>
            </a:r>
            <a:r>
              <a:rPr lang="el-GR" altLang="el-GR" sz="1800" i="1" u="sng" dirty="0">
                <a:solidFill>
                  <a:schemeClr val="accent2"/>
                </a:solidFill>
              </a:rPr>
              <a:t>Εκδόσεις ΤΣΟΤΡΑΣ ΑΘΑΝΑΣΙΟΣ Ε.Ε. - </a:t>
            </a:r>
            <a:r>
              <a:rPr lang="el-GR" altLang="el-GR" sz="1800" i="1" u="sng" dirty="0" err="1">
                <a:solidFill>
                  <a:schemeClr val="accent2"/>
                </a:solidFill>
              </a:rPr>
              <a:t>Κωδ</a:t>
            </a:r>
            <a:r>
              <a:rPr lang="el-GR" altLang="el-GR" sz="1800" i="1" u="sng" dirty="0">
                <a:solidFill>
                  <a:schemeClr val="accent2"/>
                </a:solidFill>
              </a:rPr>
              <a:t>. ΕΥΔΟΞΟΣ 112704491 / </a:t>
            </a:r>
            <a:r>
              <a:rPr lang="en-US" altLang="el-GR" sz="1800" i="1" u="sng" dirty="0">
                <a:solidFill>
                  <a:schemeClr val="accent2"/>
                </a:solidFill>
              </a:rPr>
              <a:t>ISBN 9786182170151</a:t>
            </a:r>
          </a:p>
          <a:p>
            <a:pPr eaLnBrk="1" hangingPunct="1">
              <a:buFontTx/>
              <a:buNone/>
              <a:defRPr/>
            </a:pPr>
            <a:endParaRPr lang="el-GR" altLang="el-GR" sz="1800" u="sng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l-GR" altLang="el-GR" sz="2000" b="1" i="1" u="sng" dirty="0"/>
              <a:t>Νομοθεσία</a:t>
            </a:r>
            <a:r>
              <a:rPr lang="el-GR" altLang="el-GR" sz="2000" i="1" dirty="0"/>
              <a:t> Κ.Ε.Ε.Π. (διατάγματα, εγκύκλιοι). </a:t>
            </a:r>
          </a:p>
          <a:p>
            <a:pPr eaLnBrk="1" hangingPunct="1">
              <a:defRPr/>
            </a:pPr>
            <a:endParaRPr lang="el-GR" altLang="el-GR" sz="2000" i="1" dirty="0"/>
          </a:p>
          <a:p>
            <a:pPr eaLnBrk="1" hangingPunct="1">
              <a:defRPr/>
            </a:pPr>
            <a:r>
              <a:rPr lang="el-GR" altLang="el-GR" sz="2000" b="1" i="1" u="sng" dirty="0"/>
              <a:t>Κανονισμοί Νηογνωμόνων</a:t>
            </a:r>
            <a:r>
              <a:rPr lang="el-GR" altLang="el-GR" sz="2000" i="1" dirty="0"/>
              <a:t> </a:t>
            </a:r>
            <a:endParaRPr lang="en-US" altLang="el-GR" sz="2000" i="1" dirty="0"/>
          </a:p>
          <a:p>
            <a:pPr marL="0" indent="0" eaLnBrk="1" hangingPunct="1">
              <a:buFontTx/>
              <a:buNone/>
              <a:defRPr/>
            </a:pPr>
            <a:r>
              <a:rPr lang="en-US" altLang="el-GR" sz="1800" i="1" dirty="0"/>
              <a:t>Lloyd’s Register of Shipping,</a:t>
            </a:r>
            <a:r>
              <a:rPr lang="el-GR" altLang="el-GR" sz="1800" i="1" dirty="0"/>
              <a:t>    </a:t>
            </a:r>
            <a:r>
              <a:rPr lang="en-US" altLang="el-GR" sz="1800" i="1" dirty="0"/>
              <a:t> </a:t>
            </a:r>
            <a:r>
              <a:rPr lang="en-US" sz="1800" dirty="0">
                <a:hlinkClick r:id="rId3"/>
              </a:rPr>
              <a:t>https://www.lr.org/en/rules-regulations/</a:t>
            </a:r>
            <a:r>
              <a:rPr lang="en-US" altLang="el-GR" sz="1800" i="1" dirty="0"/>
              <a:t>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l-GR" sz="1800" i="1" dirty="0"/>
              <a:t>American Bureau of Shipping,</a:t>
            </a:r>
            <a:r>
              <a:rPr lang="el-GR" altLang="el-GR" sz="1800" i="1" dirty="0"/>
              <a:t>  </a:t>
            </a:r>
            <a:r>
              <a:rPr lang="en-US" sz="1800" dirty="0">
                <a:hlinkClick r:id="rId4"/>
              </a:rPr>
              <a:t> https://ww2.eagle.org/en.html</a:t>
            </a:r>
            <a:endParaRPr lang="en-US" sz="1800" dirty="0"/>
          </a:p>
          <a:p>
            <a:pPr marL="0" indent="0" eaLnBrk="1" hangingPunct="1">
              <a:buFontTx/>
              <a:buNone/>
              <a:defRPr/>
            </a:pPr>
            <a:r>
              <a:rPr lang="en-US" altLang="el-GR" sz="1800" i="1" dirty="0"/>
              <a:t> R.I.N.A.,</a:t>
            </a:r>
            <a:r>
              <a:rPr lang="el-GR" altLang="el-GR" sz="1800" i="1" dirty="0"/>
              <a:t> </a:t>
            </a:r>
            <a:r>
              <a:rPr lang="en-US" sz="1800" dirty="0">
                <a:hlinkClick r:id="rId5"/>
              </a:rPr>
              <a:t>  https://www.rina.org/en</a:t>
            </a:r>
            <a:r>
              <a:rPr lang="en-US" altLang="el-GR" sz="1800" i="1" dirty="0"/>
              <a:t> (</a:t>
            </a:r>
            <a:r>
              <a:rPr lang="en-US" altLang="el-GR" sz="1800" i="1" dirty="0" err="1"/>
              <a:t>rina</a:t>
            </a:r>
            <a:r>
              <a:rPr lang="en-US" altLang="el-GR" sz="1800" i="1" dirty="0"/>
              <a:t> rules)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l-GR" sz="1800" i="1" dirty="0"/>
              <a:t>Russian Maritime Register of Shipping, </a:t>
            </a:r>
            <a:r>
              <a:rPr lang="el-GR" altLang="el-GR" sz="1800" i="1" dirty="0"/>
              <a:t>   </a:t>
            </a:r>
            <a:r>
              <a:rPr lang="en-US" sz="1800" dirty="0">
                <a:hlinkClick r:id="rId6"/>
              </a:rPr>
              <a:t>https://rs-class.org/en/</a:t>
            </a:r>
            <a:r>
              <a:rPr lang="en-US" sz="1800" dirty="0"/>
              <a:t> </a:t>
            </a:r>
            <a:r>
              <a:rPr lang="en-US" altLang="el-GR" sz="1800" i="1" dirty="0"/>
              <a:t>  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l-GR" sz="1800" i="1" dirty="0"/>
              <a:t>B.V. , </a:t>
            </a:r>
            <a:r>
              <a:rPr lang="el-GR" altLang="el-GR" sz="1800" i="1" dirty="0"/>
              <a:t>  </a:t>
            </a:r>
            <a:r>
              <a:rPr lang="en-US" sz="1800" dirty="0">
                <a:hlinkClick r:id="rId7"/>
              </a:rPr>
              <a:t>https://marine-offshore.bureauveritas.com/rules-guidelines</a:t>
            </a:r>
            <a:r>
              <a:rPr lang="en-US" altLang="el-GR" sz="1800" i="1" dirty="0"/>
              <a:t> </a:t>
            </a:r>
            <a:endParaRPr lang="el-GR" altLang="el-GR" sz="1800" i="1" dirty="0"/>
          </a:p>
          <a:p>
            <a:pPr eaLnBrk="1" hangingPunct="1">
              <a:defRPr/>
            </a:pPr>
            <a:endParaRPr lang="el-GR" altLang="el-GR" sz="1800" i="1" dirty="0"/>
          </a:p>
          <a:p>
            <a:pPr eaLnBrk="1" hangingPunct="1">
              <a:defRPr/>
            </a:pPr>
            <a:r>
              <a:rPr lang="en-US" altLang="el-GR" sz="1800" i="1" dirty="0"/>
              <a:t>S.O.L.A.S. EUROSOLAS, Rules and Regulations.</a:t>
            </a:r>
            <a:endParaRPr lang="el-GR" altLang="el-GR" sz="1800" i="1" dirty="0"/>
          </a:p>
          <a:p>
            <a:pPr eaLnBrk="1" hangingPunct="1">
              <a:defRPr/>
            </a:pPr>
            <a:r>
              <a:rPr lang="en-US" altLang="el-GR" sz="1800" dirty="0"/>
              <a:t>Ship Design and Construction, SNAME </a:t>
            </a:r>
            <a:endParaRPr lang="el-GR" altLang="el-GR" sz="1800" dirty="0"/>
          </a:p>
          <a:p>
            <a:pPr eaLnBrk="1" hangingPunct="1">
              <a:defRPr/>
            </a:pPr>
            <a:r>
              <a:rPr lang="en-US" altLang="el-GR" sz="1800" dirty="0"/>
              <a:t>Structural design of sea – going ships , N. </a:t>
            </a:r>
            <a:r>
              <a:rPr lang="en-US" altLang="el-GR" sz="1800" dirty="0" err="1"/>
              <a:t>Barabanov</a:t>
            </a:r>
            <a:r>
              <a:rPr lang="en-US" altLang="el-GR" sz="1800" dirty="0"/>
              <a:t> </a:t>
            </a:r>
            <a:endParaRPr lang="el-GR" altLang="el-GR" sz="1800" dirty="0"/>
          </a:p>
          <a:p>
            <a:pPr eaLnBrk="1" hangingPunct="1">
              <a:defRPr/>
            </a:pPr>
            <a:r>
              <a:rPr lang="en-US" altLang="el-GR" sz="1800" dirty="0"/>
              <a:t>Ship Construction , D.J. EYRES , Redwood Books , 1994</a:t>
            </a:r>
            <a:endParaRPr lang="el-GR" altLang="el-GR" sz="1800" i="1" dirty="0"/>
          </a:p>
        </p:txBody>
      </p:sp>
      <p:sp>
        <p:nvSpPr>
          <p:cNvPr id="22532" name="Slide Number Placeholder 1">
            <a:extLst>
              <a:ext uri="{FF2B5EF4-FFF2-40B4-BE49-F238E27FC236}">
                <a16:creationId xmlns:a16="http://schemas.microsoft.com/office/drawing/2014/main" xmlns="" id="{25E4DEAE-354C-4C1C-AA41-10CC9AC6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97C307-1574-4B67-8E36-5864F98D2389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40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71791CA5-AC6F-4CA9-AFCC-B9C0C4512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6525439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  <p:extLst>
      <p:ext uri="{BB962C8B-B14F-4D97-AF65-F5344CB8AC3E}">
        <p14:creationId xmlns:p14="http://schemas.microsoft.com/office/powerpoint/2010/main" val="2495093431"/>
      </p:ext>
    </p:extLst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xmlns="" id="{1E7C590B-D557-408E-BF40-41C179B89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36613"/>
            <a:ext cx="856932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l-GR" altLang="el-GR" sz="1800" b="1" i="1"/>
              <a:t>                                            </a:t>
            </a:r>
            <a:endParaRPr lang="el-GR" altLang="el-GR" sz="2000" b="1" i="1" u="sng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l-GR" altLang="el-GR" sz="2000">
                <a:solidFill>
                  <a:srgbClr val="2B2B85"/>
                </a:solidFill>
              </a:rPr>
              <a:t>Διαδικτυακός τόπος :</a:t>
            </a:r>
            <a:endParaRPr lang="en-US" altLang="el-GR" sz="2000">
              <a:solidFill>
                <a:srgbClr val="2B2B85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l-GR" altLang="el-GR" sz="2000">
              <a:solidFill>
                <a:srgbClr val="2B2B85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l-GR" sz="2000">
              <a:solidFill>
                <a:srgbClr val="2B2B85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l-GR" altLang="el-GR" sz="2000">
                <a:hlinkClick r:id="rId3"/>
              </a:rPr>
              <a:t>1. </a:t>
            </a:r>
            <a:r>
              <a:rPr lang="en-US" altLang="el-GR" sz="2000">
                <a:hlinkClick r:id="rId3"/>
              </a:rPr>
              <a:t>https://eclass.uniwa.gr/modules/document/?course=NA180</a:t>
            </a:r>
            <a:endParaRPr lang="en-US" altLang="el-GR" sz="200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l-GR" altLang="el-GR" sz="2000">
              <a:solidFill>
                <a:srgbClr val="2B2B85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l-GR" sz="2000">
              <a:solidFill>
                <a:srgbClr val="2B2B85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l-GR" sz="2000">
              <a:solidFill>
                <a:srgbClr val="2B2B85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l-GR" altLang="el-GR" sz="2000">
                <a:hlinkClick r:id="rId4"/>
              </a:rPr>
              <a:t>2. </a:t>
            </a:r>
            <a:r>
              <a:rPr lang="en-US" altLang="el-GR" sz="2000">
                <a:hlinkClick r:id="rId4"/>
              </a:rPr>
              <a:t>https://ocp.teiath.gr/modules/auth/opencourses.php?fc=60</a:t>
            </a:r>
            <a:endParaRPr lang="el-GR" altLang="el-GR" sz="2000">
              <a:solidFill>
                <a:srgbClr val="2B2B85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l-GR" altLang="el-GR" sz="2000" b="1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l-GR" altLang="el-GR" sz="1800" b="1"/>
              <a:t>Στα μαθήματα επιλέγονται  : </a:t>
            </a:r>
            <a:r>
              <a:rPr lang="el-GR" altLang="el-GR" sz="1800"/>
              <a:t>  </a:t>
            </a:r>
            <a:r>
              <a:rPr lang="el-GR" altLang="el-GR" sz="1800" b="1" i="1"/>
              <a:t> - Τεχνική Νομοθεσία (Ε) (</a:t>
            </a:r>
            <a:r>
              <a:rPr lang="en-US" altLang="el-GR" sz="1800" b="1" i="1"/>
              <a:t>NAFP_UNDER114)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/>
              <a:t>                                                    - Τεχνική Νομοθεσία (Θ) (</a:t>
            </a:r>
            <a:r>
              <a:rPr lang="en-US" altLang="el-GR" sz="1800" b="1" i="1"/>
              <a:t>NAFP_UNDER11</a:t>
            </a:r>
            <a:r>
              <a:rPr lang="el-GR" altLang="el-GR" sz="1800" b="1" i="1"/>
              <a:t>7</a:t>
            </a:r>
            <a:r>
              <a:rPr lang="en-US" altLang="el-GR" sz="1800" b="1" i="1"/>
              <a:t>)</a:t>
            </a:r>
            <a:endParaRPr lang="el-GR" altLang="el-GR" sz="1800" b="1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 i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b="1" i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/>
              <a:t>-  Έγγραφα  : υλικό μαθήματος σε μορφή </a:t>
            </a:r>
            <a:r>
              <a:rPr lang="en-US" altLang="el-GR" sz="1800" b="1" i="1"/>
              <a:t>pdf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b="1" i="1"/>
              <a:t>- Πολυμέσα : υλικό μαθήματος σε μορφή </a:t>
            </a:r>
            <a:r>
              <a:rPr lang="en-US" altLang="el-GR" sz="1800" b="1" i="1"/>
              <a:t>video </a:t>
            </a:r>
            <a:r>
              <a:rPr lang="el-GR" altLang="el-GR" sz="1800" b="1" i="1"/>
              <a:t>διαλέξεων</a:t>
            </a:r>
            <a:endParaRPr lang="el-GR" altLang="el-GR" sz="1800"/>
          </a:p>
        </p:txBody>
      </p:sp>
      <p:sp>
        <p:nvSpPr>
          <p:cNvPr id="20483" name="Slide Number Placeholder 1">
            <a:extLst>
              <a:ext uri="{FF2B5EF4-FFF2-40B4-BE49-F238E27FC236}">
                <a16:creationId xmlns:a16="http://schemas.microsoft.com/office/drawing/2014/main" xmlns="" id="{9E7C6060-A453-42F1-8DB8-706D9764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861403-87A9-4A00-AA1C-9ACCE3A0D0DF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400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8316C2F6-EC49-4CE6-B308-7A2915AE1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9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AC20F0-DB3C-41EB-9AA0-F38156AA4F09}"/>
              </a:ext>
            </a:extLst>
          </p:cNvPr>
          <p:cNvSpPr txBox="1"/>
          <p:nvPr/>
        </p:nvSpPr>
        <p:spPr>
          <a:xfrm>
            <a:off x="539552" y="26064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accent6"/>
                </a:solidFill>
              </a:rPr>
              <a:t>Υλικό μαθήματος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5643D8F6-C531-4C93-A34E-2BE2B1769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217487"/>
          </a:xfrm>
        </p:spPr>
        <p:txBody>
          <a:bodyPr/>
          <a:lstStyle/>
          <a:p>
            <a:pPr eaLnBrk="1" hangingPunct="1"/>
            <a:r>
              <a:rPr lang="el-GR" altLang="el-GR" sz="1400" b="1" i="1" u="sng">
                <a:solidFill>
                  <a:srgbClr val="FF5050"/>
                </a:solidFill>
              </a:rPr>
              <a:t>ΝΑΥΠΗΓΙΚΟ ΚΑΤΑΣΚΕΥΑΣΤΙΚΟ ΣΧΕΔΙΟ</a:t>
            </a:r>
            <a:endParaRPr lang="el-GR" altLang="el-GR" sz="14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41CE22D5-13A7-4BC6-B4EA-4D8BF8AA0D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7013" y="765175"/>
            <a:ext cx="8713787" cy="4967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2400" b="1" u="sng" dirty="0"/>
              <a:t>Πληροφορίες μαθήματος</a:t>
            </a:r>
            <a:endParaRPr lang="en-US" altLang="el-GR" sz="2400" b="1" u="sng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l-GR" sz="28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dirty="0"/>
              <a:t>Τίτλος</a:t>
            </a:r>
            <a:r>
              <a:rPr lang="en-US" altLang="el-GR" sz="1800" dirty="0"/>
              <a:t> …………........... </a:t>
            </a:r>
            <a:r>
              <a:rPr lang="el-GR" altLang="el-GR" sz="1800" dirty="0"/>
              <a:t>: </a:t>
            </a:r>
            <a:r>
              <a:rPr lang="el-GR" altLang="el-GR" sz="1800" b="1" i="1" u="sng" dirty="0">
                <a:solidFill>
                  <a:srgbClr val="FF5050"/>
                </a:solidFill>
              </a:rPr>
              <a:t>ΝΑΥΠΗΓΙΚΟ ΚΑΤΑΣΚΕΥΑΣΤΙΚΟ ΣΧΕΔΙΟ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8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dirty="0"/>
              <a:t>Εξάμηνο</a:t>
            </a:r>
            <a:r>
              <a:rPr lang="en-US" altLang="el-GR" sz="1800" dirty="0"/>
              <a:t> …………....... </a:t>
            </a:r>
            <a:r>
              <a:rPr lang="el-GR" altLang="el-GR" sz="1800" dirty="0"/>
              <a:t>: Ζ΄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dirty="0"/>
              <a:t>Κωδικός μαθήματος </a:t>
            </a:r>
            <a:r>
              <a:rPr lang="en-US" altLang="el-GR" sz="1800" dirty="0"/>
              <a:t>… </a:t>
            </a:r>
            <a:r>
              <a:rPr lang="el-GR" altLang="el-GR" sz="1800" dirty="0"/>
              <a:t>: ΝΑΟΜΕ 1339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dirty="0"/>
              <a:t>Τύπος μαθήματος</a:t>
            </a:r>
            <a:r>
              <a:rPr lang="en-US" altLang="el-GR" sz="1800" dirty="0"/>
              <a:t> …… </a:t>
            </a:r>
            <a:r>
              <a:rPr lang="el-GR" altLang="el-GR" sz="1800" dirty="0"/>
              <a:t>: Υ.Ε. (</a:t>
            </a:r>
            <a:r>
              <a:rPr lang="el-GR" altLang="el-GR" sz="1800" b="1" u="sng" dirty="0"/>
              <a:t>υποχρεωτικό – ειδίκευσης</a:t>
            </a:r>
            <a:r>
              <a:rPr lang="el-GR" altLang="el-GR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dirty="0"/>
              <a:t>Διδασκαλία</a:t>
            </a:r>
            <a:r>
              <a:rPr lang="en-US" altLang="el-GR" sz="1800" dirty="0"/>
              <a:t> …………… </a:t>
            </a:r>
            <a:r>
              <a:rPr lang="el-GR" altLang="el-GR" sz="1800" dirty="0"/>
              <a:t>: 4 ώρες / </a:t>
            </a:r>
            <a:r>
              <a:rPr lang="el-GR" altLang="el-GR" sz="1800" dirty="0" err="1"/>
              <a:t>εβδ</a:t>
            </a:r>
            <a:r>
              <a:rPr lang="el-GR" altLang="el-GR" sz="1800" dirty="0"/>
              <a:t>. </a:t>
            </a:r>
            <a:r>
              <a:rPr lang="en-US" altLang="el-GR" sz="1800" dirty="0"/>
              <a:t>   </a:t>
            </a:r>
            <a:r>
              <a:rPr lang="el-GR" altLang="el-GR" sz="1800" dirty="0"/>
              <a:t>(2 ώρες Θεωρία / 2 ώρες Εργαστήριο</a:t>
            </a:r>
            <a:r>
              <a:rPr lang="en-US" altLang="el-GR" sz="1800" dirty="0"/>
              <a:t>)</a:t>
            </a:r>
            <a:endParaRPr lang="el-GR" altLang="el-GR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l-GR" sz="1800" dirty="0"/>
              <a:t>ECTS …………………. : </a:t>
            </a:r>
            <a:r>
              <a:rPr lang="el-GR" altLang="el-GR" sz="1800" dirty="0"/>
              <a:t>4</a:t>
            </a:r>
            <a:r>
              <a:rPr lang="en-US" altLang="el-GR" sz="1800" dirty="0"/>
              <a:t/>
            </a:r>
            <a:br>
              <a:rPr lang="en-US" altLang="el-GR" sz="1800" dirty="0"/>
            </a:br>
            <a:endParaRPr lang="el-GR" altLang="el-GR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b="1" i="1" u="sng" dirty="0"/>
              <a:t>Περίγραμμα / Αναλυτική περιγραφή : Τμήμα </a:t>
            </a:r>
            <a:r>
              <a:rPr lang="el-GR" altLang="el-GR" sz="1800" b="1" i="1" u="sng" dirty="0" err="1"/>
              <a:t>Ναυπηγων</a:t>
            </a:r>
            <a:r>
              <a:rPr lang="el-GR" altLang="el-GR" sz="1800" b="1" i="1" u="sng" dirty="0"/>
              <a:t> Μηχανικών</a:t>
            </a:r>
            <a:br>
              <a:rPr lang="el-GR" altLang="el-GR" sz="1800" b="1" i="1" u="sng" dirty="0"/>
            </a:br>
            <a:r>
              <a:rPr lang="el-GR" altLang="el-GR" sz="1800" b="1" i="1" u="sng" dirty="0"/>
              <a:t/>
            </a:r>
            <a:br>
              <a:rPr lang="el-GR" altLang="el-GR" sz="1800" b="1" i="1" u="sng" dirty="0"/>
            </a:br>
            <a:r>
              <a:rPr lang="el-GR" altLang="el-GR" sz="1800" b="1" i="1" u="sng" dirty="0"/>
              <a:t> </a:t>
            </a:r>
            <a:r>
              <a:rPr lang="en-US" altLang="el-GR" sz="1800" b="1" i="1" u="sng" dirty="0"/>
              <a:t>na.uniwa.gr</a:t>
            </a:r>
            <a:r>
              <a:rPr lang="el-GR" altLang="el-GR" sz="1800" b="1" i="1" u="sng" dirty="0"/>
              <a:t> – Σπουδές – Προπτυχιακές – Μαθήματα – 7</a:t>
            </a:r>
            <a:r>
              <a:rPr lang="el-GR" altLang="el-GR" sz="1800" b="1" i="1" u="sng" baseline="30000" dirty="0"/>
              <a:t>ο</a:t>
            </a:r>
            <a:r>
              <a:rPr lang="el-GR" altLang="el-GR" sz="1800" b="1" i="1" u="sng" dirty="0"/>
              <a:t> Εξάμηνο </a:t>
            </a:r>
            <a:endParaRPr lang="el-GR" altLang="el-GR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2400" dirty="0"/>
          </a:p>
        </p:txBody>
      </p:sp>
      <p:sp>
        <p:nvSpPr>
          <p:cNvPr id="5124" name="Slide Number Placeholder 1">
            <a:extLst>
              <a:ext uri="{FF2B5EF4-FFF2-40B4-BE49-F238E27FC236}">
                <a16:creationId xmlns:a16="http://schemas.microsoft.com/office/drawing/2014/main" xmlns="" id="{9434736A-261A-47BC-B99E-E4FD7F12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485085-079C-4C29-A14A-BE7FA87E41FB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40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ED03DA3B-5DC9-4CF3-859E-5E24644E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</a:t>
            </a:r>
            <a:r>
              <a:rPr lang="en-US" altLang="el-GR" sz="1200" b="1" i="1" dirty="0"/>
              <a:t>2</a:t>
            </a:r>
            <a:r>
              <a:rPr lang="el-GR" altLang="el-GR" sz="1200" b="1" i="1" dirty="0"/>
              <a:t>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3" name="arrow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6B42BF00-792C-4D99-92D5-3F9AAEA60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438" y="188913"/>
            <a:ext cx="8229600" cy="576262"/>
          </a:xfrm>
        </p:spPr>
        <p:txBody>
          <a:bodyPr/>
          <a:lstStyle/>
          <a:p>
            <a:pPr eaLnBrk="1" hangingPunct="1"/>
            <a:r>
              <a:rPr lang="el-GR" altLang="el-GR" sz="2400" b="1" i="1" u="sng" dirty="0">
                <a:solidFill>
                  <a:srgbClr val="FF5050"/>
                </a:solidFill>
              </a:rPr>
              <a:t>ΝΑΥΠΗΓΙΚΟ ΚΑΤΑΣΚΕΥΑΣΤΙΚΟ ΣΧΕΔΙΟ</a:t>
            </a:r>
            <a:endParaRPr lang="el-GR" altLang="el-GR" sz="2400" b="1" i="1" u="sng" dirty="0">
              <a:solidFill>
                <a:schemeClr val="folHlink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3F407BFB-B052-4058-9BA9-DF977CA54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9" y="1196975"/>
            <a:ext cx="8640960" cy="41370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l-GR" sz="2000" dirty="0">
                <a:solidFill>
                  <a:schemeClr val="accent2"/>
                </a:solidFill>
              </a:rPr>
              <a:t>Η </a:t>
            </a:r>
            <a:r>
              <a:rPr lang="el-GR" altLang="el-GR" sz="2000" b="1" u="sng" dirty="0">
                <a:solidFill>
                  <a:schemeClr val="accent2"/>
                </a:solidFill>
              </a:rPr>
              <a:t>επικοινωνία με τους σπουδαστές</a:t>
            </a:r>
            <a:r>
              <a:rPr lang="el-GR" altLang="el-GR" sz="2000" dirty="0">
                <a:solidFill>
                  <a:schemeClr val="accent2"/>
                </a:solidFill>
              </a:rPr>
              <a:t> για παροχή διευκρινήσεων, επίλυση αποριών, υποβολή ασκήσεων,  γίνεται :</a:t>
            </a:r>
          </a:p>
          <a:p>
            <a:pPr eaLnBrk="1" hangingPunct="1">
              <a:buFontTx/>
              <a:buNone/>
              <a:defRPr/>
            </a:pPr>
            <a:endParaRPr lang="el-GR" altLang="el-GR" sz="2000" dirty="0"/>
          </a:p>
          <a:p>
            <a:pPr eaLnBrk="1" hangingPunct="1">
              <a:defRPr/>
            </a:pPr>
            <a:r>
              <a:rPr lang="el-GR" altLang="el-GR" sz="1800" dirty="0"/>
              <a:t>1. στο γραφείο του διδάσκοντος  ΠΕΜΠΤΗ και ΠΑΡΑΣΚΕΥΗ 09:30 – 10:30</a:t>
            </a:r>
            <a:r>
              <a:rPr lang="en-US" altLang="el-GR" sz="1800" dirty="0"/>
              <a:t> </a:t>
            </a:r>
            <a:endParaRPr lang="el-GR" altLang="el-GR" sz="1800" dirty="0"/>
          </a:p>
          <a:p>
            <a:pPr marL="0" indent="0" eaLnBrk="1" hangingPunct="1">
              <a:buNone/>
              <a:defRPr/>
            </a:pPr>
            <a:endParaRPr lang="el-GR" altLang="el-GR" sz="1800" dirty="0"/>
          </a:p>
          <a:p>
            <a:pPr eaLnBrk="1" hangingPunct="1">
              <a:defRPr/>
            </a:pPr>
            <a:r>
              <a:rPr lang="el-GR" altLang="el-GR" sz="2000" dirty="0"/>
              <a:t>2. με χρήση του ηλεκτρονικού ταχυδρομείου</a:t>
            </a:r>
            <a:r>
              <a:rPr lang="it-IT" altLang="el-GR" sz="2000" dirty="0"/>
              <a:t> :</a:t>
            </a:r>
          </a:p>
          <a:p>
            <a:pPr eaLnBrk="1" hangingPunct="1">
              <a:buFontTx/>
              <a:buNone/>
              <a:defRPr/>
            </a:pPr>
            <a:r>
              <a:rPr lang="it-IT" altLang="el-GR" sz="2000" dirty="0"/>
              <a:t>       e-mail : </a:t>
            </a:r>
            <a:r>
              <a:rPr lang="it-IT" altLang="el-GR" sz="2000" dirty="0">
                <a:hlinkClick r:id="rId3"/>
              </a:rPr>
              <a:t>ghatzik@uniwa.gr</a:t>
            </a:r>
            <a:r>
              <a:rPr lang="it-IT" altLang="el-GR" sz="2000" dirty="0"/>
              <a:t>    (</a:t>
            </a:r>
            <a:r>
              <a:rPr lang="el-GR" altLang="el-GR" sz="2000" b="1" u="sng" dirty="0">
                <a:solidFill>
                  <a:srgbClr val="FF0000"/>
                </a:solidFill>
              </a:rPr>
              <a:t>δεν στέλνετε μηνύματα στο </a:t>
            </a:r>
            <a:r>
              <a:rPr lang="en-US" altLang="el-GR" sz="2000" b="1" u="sng" dirty="0" err="1">
                <a:solidFill>
                  <a:srgbClr val="FF0000"/>
                </a:solidFill>
              </a:rPr>
              <a:t>eclass</a:t>
            </a:r>
            <a:r>
              <a:rPr lang="en-US" altLang="el-GR" sz="2000" dirty="0"/>
              <a:t>)</a:t>
            </a:r>
            <a:r>
              <a:rPr lang="el-GR" altLang="el-GR" sz="2000" dirty="0"/>
              <a:t> </a:t>
            </a:r>
          </a:p>
          <a:p>
            <a:pPr eaLnBrk="1" hangingPunct="1">
              <a:buFontTx/>
              <a:buNone/>
              <a:defRPr/>
            </a:pPr>
            <a:endParaRPr lang="it-IT" altLang="el-GR" sz="2000" dirty="0"/>
          </a:p>
          <a:p>
            <a:pPr eaLnBrk="1" hangingPunct="1">
              <a:defRPr/>
            </a:pPr>
            <a:r>
              <a:rPr lang="en-US" altLang="el-GR" sz="2000" dirty="0"/>
              <a:t>3. </a:t>
            </a:r>
            <a:r>
              <a:rPr lang="el-GR" altLang="el-GR" sz="2000" dirty="0"/>
              <a:t>με χρήση της ιστοσελίδας του μαθήματος στο   </a:t>
            </a:r>
          </a:p>
          <a:p>
            <a:pPr eaLnBrk="1" hangingPunct="1">
              <a:buFontTx/>
              <a:buNone/>
            </a:pPr>
            <a:r>
              <a:rPr lang="el-GR" altLang="el-GR" sz="2000" dirty="0"/>
              <a:t>         </a:t>
            </a:r>
            <a:r>
              <a:rPr lang="en-US" altLang="el-GR" sz="2000" dirty="0"/>
              <a:t>eclass.uniwa.gr, </a:t>
            </a:r>
            <a:r>
              <a:rPr lang="el-GR" altLang="el-GR" sz="1800" b="1" u="sng" dirty="0"/>
              <a:t>μόνο για υποβολή ασκήσεων</a:t>
            </a:r>
            <a:r>
              <a:rPr lang="en-US" altLang="el-GR" sz="1800" b="1" u="sng" dirty="0"/>
              <a:t> </a:t>
            </a:r>
            <a:r>
              <a:rPr lang="el-GR" altLang="el-GR" sz="1800" b="1" u="sng" dirty="0"/>
              <a:t>(όταν είναι απαραίτητο)</a:t>
            </a:r>
          </a:p>
          <a:p>
            <a:pPr eaLnBrk="1" hangingPunct="1">
              <a:buFontTx/>
              <a:buNone/>
            </a:pPr>
            <a:r>
              <a:rPr lang="el-GR" altLang="el-GR" sz="2000" b="1" dirty="0"/>
              <a:t>                                        </a:t>
            </a:r>
            <a:r>
              <a:rPr lang="el-GR" altLang="el-GR" sz="2000" b="1" u="sng" dirty="0"/>
              <a:t>(όχι αποστολή ερωτήματος)</a:t>
            </a:r>
          </a:p>
          <a:p>
            <a:pPr eaLnBrk="1" hangingPunct="1">
              <a:buFontTx/>
              <a:buNone/>
            </a:pPr>
            <a:endParaRPr lang="el-GR" altLang="el-GR" sz="2000" b="1" u="sng" dirty="0"/>
          </a:p>
          <a:p>
            <a:pPr eaLnBrk="1" hangingPunct="1">
              <a:buFontTx/>
              <a:buNone/>
            </a:pPr>
            <a:endParaRPr lang="en-US" altLang="el-GR" sz="1800" b="1" u="sng" dirty="0"/>
          </a:p>
          <a:p>
            <a:pPr eaLnBrk="1" hangingPunct="1">
              <a:buFontTx/>
              <a:buNone/>
              <a:defRPr/>
            </a:pPr>
            <a:endParaRPr lang="el-GR" altLang="el-GR" sz="2400" b="1" u="sng" dirty="0"/>
          </a:p>
        </p:txBody>
      </p:sp>
      <p:sp>
        <p:nvSpPr>
          <p:cNvPr id="21508" name="Slide Number Placeholder 1">
            <a:extLst>
              <a:ext uri="{FF2B5EF4-FFF2-40B4-BE49-F238E27FC236}">
                <a16:creationId xmlns:a16="http://schemas.microsoft.com/office/drawing/2014/main" xmlns="" id="{5914A4A2-B370-402A-BE51-E6091B93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42B648-CE9F-43BA-BD8A-2BBEF3D19C7C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40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E9FC6F6A-78FF-495C-9DE2-2C7FB4E7C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E6BE41C1-A7E5-4024-8539-37985CCF0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l-GR" altLang="el-GR" sz="2400" b="1" i="1" u="sng">
                <a:solidFill>
                  <a:srgbClr val="FF5050"/>
                </a:solidFill>
              </a:rPr>
              <a:t>ΝΑΥΠΗΓΙΚΟ ΚΑΤΑΣΚΕΥΑΣΤΙΚΟ ΣΧΕΔΙΟ</a:t>
            </a:r>
            <a:endParaRPr lang="el-GR" alt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D2B01E-B9BD-4E4D-8781-9DC953549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1927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l-GR" sz="2400" u="sng" dirty="0">
                <a:solidFill>
                  <a:schemeClr val="accent6"/>
                </a:solidFill>
              </a:rPr>
              <a:t>ΑΞΙΟΛΟΓΗΣΗ φοιτητριών / φοιτητών</a:t>
            </a:r>
          </a:p>
          <a:p>
            <a:pPr>
              <a:buFontTx/>
              <a:buChar char="-"/>
              <a:defRPr/>
            </a:pPr>
            <a:r>
              <a:rPr lang="el-GR" sz="2000" dirty="0"/>
              <a:t>από εκπόνηση σειράς κατασκευαστικών σχεδίων αποτυπώνοντας  </a:t>
            </a:r>
          </a:p>
          <a:p>
            <a:pPr marL="0" indent="0">
              <a:buFontTx/>
              <a:buNone/>
              <a:defRPr/>
            </a:pPr>
            <a:r>
              <a:rPr lang="el-GR" sz="2000" dirty="0"/>
              <a:t>     τους τομείς του πλοίου του εργαστηρίου (</a:t>
            </a:r>
            <a:r>
              <a:rPr lang="el-GR" sz="2000" b="1" u="sng" dirty="0"/>
              <a:t>ΥΠΟΧΡΕΩΤΙΚΗ ΕΡΓΑΣΙΑ</a:t>
            </a:r>
            <a:r>
              <a:rPr lang="el-GR" sz="2000" dirty="0"/>
              <a:t>)</a:t>
            </a:r>
          </a:p>
          <a:p>
            <a:pPr marL="0" indent="0">
              <a:buFontTx/>
              <a:buNone/>
              <a:defRPr/>
            </a:pPr>
            <a:endParaRPr lang="el-GR" sz="2000" dirty="0"/>
          </a:p>
          <a:p>
            <a:pPr>
              <a:buFontTx/>
              <a:buChar char="-"/>
              <a:defRPr/>
            </a:pPr>
            <a:r>
              <a:rPr lang="el-GR" sz="2000" dirty="0"/>
              <a:t>Από επίλυση θέματος στους τομείς (εγκάρσιο και διαμήκη) του εργαστηρίου  που έχουν αποτυπωθεί (</a:t>
            </a:r>
            <a:r>
              <a:rPr lang="el-GR" sz="2000" b="1" u="sng" dirty="0"/>
              <a:t>ΥΠΟΧΡΕΩΤΙΚΗ ΕΡΓΑΣΙΑ</a:t>
            </a:r>
            <a:r>
              <a:rPr lang="el-GR" sz="2000" dirty="0"/>
              <a:t>)</a:t>
            </a:r>
          </a:p>
          <a:p>
            <a:pPr>
              <a:buFontTx/>
              <a:buChar char="-"/>
              <a:defRPr/>
            </a:pPr>
            <a:endParaRPr lang="el-GR" sz="2000" dirty="0"/>
          </a:p>
          <a:p>
            <a:pPr>
              <a:buFontTx/>
              <a:buChar char="-"/>
              <a:defRPr/>
            </a:pPr>
            <a:r>
              <a:rPr lang="el-GR" sz="2000" dirty="0"/>
              <a:t>Από σχεδίαση / υπολογισμούς επί σχεδίων συγκεκριμένου πλοίου σε τυπικά θέματα (</a:t>
            </a:r>
            <a:r>
              <a:rPr lang="el-GR" sz="2000" b="1" u="sng" dirty="0"/>
              <a:t>ΥΠΟΧΡΕΩΤΙΚΗ ΕΡΓΑΣΙΑ</a:t>
            </a:r>
            <a:r>
              <a:rPr lang="el-GR" sz="2000" dirty="0"/>
              <a:t>)  </a:t>
            </a:r>
          </a:p>
          <a:p>
            <a:pPr>
              <a:buFontTx/>
              <a:buChar char="-"/>
              <a:defRPr/>
            </a:pPr>
            <a:endParaRPr lang="el-GR" sz="2000" dirty="0"/>
          </a:p>
          <a:p>
            <a:pPr>
              <a:buFontTx/>
              <a:buChar char="-"/>
              <a:defRPr/>
            </a:pPr>
            <a:r>
              <a:rPr lang="el-GR" sz="2000" dirty="0"/>
              <a:t>Τελική εξέταση</a:t>
            </a:r>
          </a:p>
          <a:p>
            <a:pPr>
              <a:buFontTx/>
              <a:buChar char="-"/>
              <a:defRPr/>
            </a:pPr>
            <a:endParaRPr lang="el-GR" sz="2000" dirty="0"/>
          </a:p>
          <a:p>
            <a:pPr>
              <a:buFontTx/>
              <a:buChar char="-"/>
              <a:defRPr/>
            </a:pPr>
            <a:r>
              <a:rPr lang="el-GR" sz="2000" u="sng" dirty="0">
                <a:solidFill>
                  <a:srgbClr val="FF0000"/>
                </a:solidFill>
              </a:rPr>
              <a:t>ΤΕΛΙΚΟΣ ΒΑΘΜΟΣ : από τις εργασίες και το βαθμό της τελικής εξέτασης, </a:t>
            </a:r>
            <a:r>
              <a:rPr lang="el-GR" sz="2000" u="sng" dirty="0" err="1">
                <a:solidFill>
                  <a:srgbClr val="FF0000"/>
                </a:solidFill>
              </a:rPr>
              <a:t>εφ΄όσον</a:t>
            </a:r>
            <a:r>
              <a:rPr lang="el-GR" sz="2000" u="sng" dirty="0">
                <a:solidFill>
                  <a:srgbClr val="FF0000"/>
                </a:solidFill>
              </a:rPr>
              <a:t> και οι δύο βαθμοί είναι ≥ 5,0</a:t>
            </a:r>
          </a:p>
          <a:p>
            <a:pPr>
              <a:buFontTx/>
              <a:buChar char="-"/>
              <a:defRPr/>
            </a:pPr>
            <a:endParaRPr lang="el-GR" sz="2000" dirty="0"/>
          </a:p>
          <a:p>
            <a:pPr>
              <a:buFontTx/>
              <a:buChar char="-"/>
              <a:defRPr/>
            </a:pPr>
            <a:endParaRPr lang="el-GR" sz="2000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8F504AFE-6949-4563-9140-2F562F0C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850225-5BDA-431C-9039-2F61F33825D5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40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08737294-AC2C-44EF-B0BB-F3BD87A2B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98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  <p:extLst>
      <p:ext uri="{BB962C8B-B14F-4D97-AF65-F5344CB8AC3E}">
        <p14:creationId xmlns:p14="http://schemas.microsoft.com/office/powerpoint/2010/main" val="2867146846"/>
      </p:ext>
    </p:extLst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xmlns="" id="{F1CA024E-EFC3-4819-B591-7F15018F41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l-GR" altLang="el-GR" b="1" i="1" dirty="0"/>
              <a:t>Ερωτήσεις </a:t>
            </a:r>
          </a:p>
          <a:p>
            <a:pPr marL="0" indent="0" algn="ctr">
              <a:buFontTx/>
              <a:buNone/>
            </a:pPr>
            <a:endParaRPr lang="el-GR" altLang="el-GR" b="1" i="1" dirty="0"/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xmlns="" id="{5661416D-D159-4A5D-A744-93D15B57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79EF4F-B553-4748-85B4-9AF2C7D23CEC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400"/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xmlns="" id="{3CBC42AC-FD5E-4A4A-883F-7096CB77B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5625" y="23813"/>
            <a:ext cx="8229600" cy="574675"/>
          </a:xfrm>
        </p:spPr>
        <p:txBody>
          <a:bodyPr/>
          <a:lstStyle/>
          <a:p>
            <a:pPr eaLnBrk="1" hangingPunct="1"/>
            <a:r>
              <a:rPr lang="el-GR" altLang="el-GR" sz="2400" b="1" i="1" u="sng">
                <a:solidFill>
                  <a:srgbClr val="FF5050"/>
                </a:solidFill>
              </a:rPr>
              <a:t>ΝΑΥΠΗΓΙΚΟ ΚΑΤΑΣΚΕΥΑΣΤΙΚΟ ΣΧΕΔΙΟ</a:t>
            </a:r>
            <a:endParaRPr lang="el-GR" altLang="el-GR" sz="2400" b="1" i="1" u="sng">
              <a:solidFill>
                <a:schemeClr val="folHlink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9B0CDE24-D89B-41A4-9D06-67611E83A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4112EC7D-0DDB-4A79-83C5-372E0A610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512762"/>
          </a:xfrm>
        </p:spPr>
        <p:txBody>
          <a:bodyPr/>
          <a:lstStyle/>
          <a:p>
            <a:pPr eaLnBrk="1" hangingPunct="1"/>
            <a:r>
              <a:rPr lang="el-GR" altLang="el-GR" sz="2400" b="1" i="1" u="sng">
                <a:solidFill>
                  <a:srgbClr val="FF5050"/>
                </a:solidFill>
              </a:rPr>
              <a:t>ΝΑΥΠΗΓΙΚΟ ΚΑΤΑΣΚΕΥΑΣΤΙΚΟ ΣΧΕΔΙΟ</a:t>
            </a:r>
            <a:endParaRPr lang="el-GR" altLang="el-GR" sz="2000" b="1" i="1" u="sng">
              <a:solidFill>
                <a:srgbClr val="FF5050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8183CE58-1587-4556-8AC4-90343E04E1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29600" cy="4895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400" b="1" u="sng">
                <a:solidFill>
                  <a:schemeClr val="hlink"/>
                </a:solidFill>
              </a:rPr>
              <a:t>ΣΚΟΠΟΣ – </a:t>
            </a:r>
            <a:r>
              <a:rPr lang="el-GR" altLang="el-GR" sz="2400" b="1" i="1" u="sng">
                <a:solidFill>
                  <a:schemeClr val="hlink"/>
                </a:solidFill>
              </a:rPr>
              <a:t>ΣΤΟΧΟΣ</a:t>
            </a:r>
            <a:r>
              <a:rPr lang="el-GR" altLang="el-GR" sz="2400" b="1" u="sng">
                <a:solidFill>
                  <a:schemeClr val="hlink"/>
                </a:solidFill>
              </a:rPr>
              <a:t> :</a:t>
            </a:r>
            <a:r>
              <a:rPr lang="el-GR" altLang="el-GR" sz="280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800"/>
              <a:t>Βασικές  αρχές της κατασκευαστικής δομής των πλοίων. 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800"/>
              <a:t>Περιγραφή και ανάλυση των μεθόδων κατασκευαστικής ενίσχυσης των διαφόρων τύπων πλοίων.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800"/>
              <a:t>Περιγραφή </a:t>
            </a:r>
            <a:r>
              <a:rPr lang="el-GR" altLang="el-GR" sz="1800" i="1"/>
              <a:t>των απαιτήσεων της νομοθεσίας για την κατασκευαστική δομή των πλοίων.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/>
              <a:t>     </a:t>
            </a:r>
            <a:r>
              <a:rPr lang="el-GR" altLang="el-GR" sz="1800" i="1"/>
              <a:t>Ανάλυση και εφαρμογή των κανονισμών των Νηογνωμόνων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l-GR" sz="1800" b="1" i="1" u="sng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l-GR" sz="1800" b="1" i="1" u="sng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l-GR" sz="1800" b="1" i="1">
                <a:solidFill>
                  <a:schemeClr val="hlink"/>
                </a:solidFill>
              </a:rPr>
              <a:t>      </a:t>
            </a:r>
            <a:r>
              <a:rPr lang="el-GR" altLang="el-GR" sz="2400" b="1" u="sng">
                <a:solidFill>
                  <a:schemeClr val="hlink"/>
                </a:solidFill>
              </a:rPr>
              <a:t>Αναμενόμενα αποτελέσματα</a:t>
            </a:r>
            <a:r>
              <a:rPr lang="el-GR" altLang="el-GR" sz="2800"/>
              <a:t> : </a:t>
            </a:r>
            <a:endParaRPr lang="el-GR" altLang="el-GR" sz="1800"/>
          </a:p>
          <a:p>
            <a:pPr eaLnBrk="1" hangingPunct="1">
              <a:lnSpc>
                <a:spcPct val="80000"/>
              </a:lnSpc>
            </a:pPr>
            <a:r>
              <a:rPr lang="el-GR" altLang="el-GR" sz="1800"/>
              <a:t>Κατανόηση της κατασκευαστικής δομής των πλωτών ναυπηγημάτων.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800"/>
              <a:t>Αναγνώριση και ανάγνωση των κατασκευαστικών σχεδίων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800"/>
              <a:t>Εκπόνηση κατασκευαστικών σχεδίων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800"/>
              <a:t>Δυνατότητα επιλογής μεθόδου κατασκευαστικής ενίσχυσης πλοίων. 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800"/>
              <a:t>Εκπόνηση υπολογισμών αντοχής.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1800"/>
              <a:t>Δυνατότητα μελέτης / σχεδίασης και προσαρμογής επί δεδομένων σχεδίων πλοίου, πρόσθετου εξοπλισμού από απαιτήσεις μετασκευής ή επισκευής. </a:t>
            </a:r>
          </a:p>
        </p:txBody>
      </p:sp>
      <p:sp>
        <p:nvSpPr>
          <p:cNvPr id="7172" name="Slide Number Placeholder 1">
            <a:extLst>
              <a:ext uri="{FF2B5EF4-FFF2-40B4-BE49-F238E27FC236}">
                <a16:creationId xmlns:a16="http://schemas.microsoft.com/office/drawing/2014/main" xmlns="" id="{10FD412E-32E0-4A03-A4E6-442F8761B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78D1BF-1B86-4103-9D2C-592C30165851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40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165C503A-81CC-4AFD-A9DE-75B9BF3BC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94788EF6-ADD1-4643-826F-E54E663AC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0350" y="188913"/>
            <a:ext cx="8435975" cy="577850"/>
          </a:xfrm>
        </p:spPr>
        <p:txBody>
          <a:bodyPr/>
          <a:lstStyle/>
          <a:p>
            <a:pPr eaLnBrk="1" hangingPunct="1"/>
            <a:r>
              <a:rPr lang="el-GR" altLang="el-GR" sz="2400" b="1" i="1" u="sng">
                <a:solidFill>
                  <a:srgbClr val="FF5050"/>
                </a:solidFill>
              </a:rPr>
              <a:t>ΝΑΥΠΗΓΙΚΟ ΚΑΤΑΣΚΕΥΑΣΤΙΚΟ ΣΧΕΔΙΟ</a:t>
            </a:r>
            <a:endParaRPr lang="el-GR" altLang="el-GR" sz="2400" b="1" i="1" u="sng">
              <a:solidFill>
                <a:schemeClr val="folHlink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DCD5B3C2-BFD3-456B-B2FD-B2952FDD66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9875" y="981075"/>
            <a:ext cx="82296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400" b="1" i="1">
                <a:solidFill>
                  <a:schemeClr val="accent2"/>
                </a:solidFill>
              </a:rPr>
              <a:t>ΠΕΡΙΕΧΟΜΕΝΟ ΜΑΘΗΜΑΤΟΣ</a:t>
            </a:r>
          </a:p>
          <a:p>
            <a:pPr eaLnBrk="1" hangingPunct="1">
              <a:lnSpc>
                <a:spcPct val="80000"/>
              </a:lnSpc>
            </a:pPr>
            <a:endParaRPr lang="el-GR" altLang="el-GR" sz="2000"/>
          </a:p>
          <a:p>
            <a:pPr eaLnBrk="1" hangingPunct="1">
              <a:lnSpc>
                <a:spcPct val="80000"/>
              </a:lnSpc>
            </a:pPr>
            <a:r>
              <a:rPr lang="el-GR" altLang="el-GR" sz="2200" b="1" u="sng">
                <a:solidFill>
                  <a:schemeClr val="hlink"/>
                </a:solidFill>
              </a:rPr>
              <a:t>Α. Θεωρητικό μέρος  ½</a:t>
            </a:r>
            <a:endParaRPr lang="en-US" altLang="el-GR" sz="2200" b="1" u="sng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l-GR" altLang="el-GR" sz="2200" b="1" u="sng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l-GR" altLang="el-GR" sz="2000"/>
              <a:t>Γενικοί ορισμοί (πλοίο, πλωτό ναυπήγημα, στοιχεία πλοίου). </a:t>
            </a:r>
          </a:p>
          <a:p>
            <a:pPr eaLnBrk="1" hangingPunct="1">
              <a:lnSpc>
                <a:spcPct val="80000"/>
              </a:lnSpc>
            </a:pPr>
            <a:endParaRPr lang="el-GR" altLang="el-GR" sz="2000"/>
          </a:p>
          <a:p>
            <a:pPr eaLnBrk="1" hangingPunct="1">
              <a:lnSpc>
                <a:spcPct val="80000"/>
              </a:lnSpc>
            </a:pPr>
            <a:r>
              <a:rPr lang="el-GR" altLang="el-GR" sz="2000"/>
              <a:t>Νηολόγηση, ναυτιλιακά έγγραφα. </a:t>
            </a:r>
          </a:p>
          <a:p>
            <a:pPr eaLnBrk="1" hangingPunct="1">
              <a:lnSpc>
                <a:spcPct val="80000"/>
              </a:lnSpc>
            </a:pPr>
            <a:endParaRPr lang="el-GR" altLang="el-GR" sz="2000"/>
          </a:p>
          <a:p>
            <a:pPr eaLnBrk="1" hangingPunct="1">
              <a:lnSpc>
                <a:spcPct val="80000"/>
              </a:lnSpc>
            </a:pPr>
            <a:r>
              <a:rPr lang="el-GR" altLang="el-GR" sz="2000"/>
              <a:t>Συστήματα κατασκευαστικής δομής / ενίσχυσης</a:t>
            </a:r>
          </a:p>
          <a:p>
            <a:pPr eaLnBrk="1" hangingPunct="1">
              <a:lnSpc>
                <a:spcPct val="80000"/>
              </a:lnSpc>
            </a:pPr>
            <a:endParaRPr lang="el-GR" altLang="el-GR" sz="2000"/>
          </a:p>
          <a:p>
            <a:pPr eaLnBrk="1" hangingPunct="1">
              <a:lnSpc>
                <a:spcPct val="80000"/>
              </a:lnSpc>
            </a:pPr>
            <a:r>
              <a:rPr lang="el-GR" altLang="el-GR" sz="2000"/>
              <a:t>Κανονισμοί κατασκευής, συμβολισμοί σχεδίασης. </a:t>
            </a:r>
          </a:p>
          <a:p>
            <a:pPr eaLnBrk="1" hangingPunct="1">
              <a:lnSpc>
                <a:spcPct val="80000"/>
              </a:lnSpc>
            </a:pPr>
            <a:endParaRPr lang="el-GR" altLang="el-GR" sz="2000"/>
          </a:p>
          <a:p>
            <a:pPr eaLnBrk="1" hangingPunct="1">
              <a:lnSpc>
                <a:spcPct val="80000"/>
              </a:lnSpc>
            </a:pPr>
            <a:r>
              <a:rPr lang="el-GR" altLang="el-GR" sz="2000"/>
              <a:t>Πρωτεύουσες, δευτερεύουσες, τριτεύουσες τάσεις. </a:t>
            </a:r>
          </a:p>
          <a:p>
            <a:pPr eaLnBrk="1" hangingPunct="1">
              <a:lnSpc>
                <a:spcPct val="80000"/>
              </a:lnSpc>
            </a:pPr>
            <a:endParaRPr lang="el-GR" altLang="el-GR" sz="2000"/>
          </a:p>
          <a:p>
            <a:pPr eaLnBrk="1" hangingPunct="1">
              <a:lnSpc>
                <a:spcPct val="80000"/>
              </a:lnSpc>
            </a:pPr>
            <a:r>
              <a:rPr lang="el-GR" altLang="el-GR" sz="2000"/>
              <a:t>Περιγραφή ναυπηγικών υλικών που χρησιμοποιούνται στη ναυπηγική.</a:t>
            </a:r>
          </a:p>
        </p:txBody>
      </p:sp>
      <p:sp>
        <p:nvSpPr>
          <p:cNvPr id="8196" name="Slide Number Placeholder 1">
            <a:extLst>
              <a:ext uri="{FF2B5EF4-FFF2-40B4-BE49-F238E27FC236}">
                <a16:creationId xmlns:a16="http://schemas.microsoft.com/office/drawing/2014/main" xmlns="" id="{C15A0753-1F55-43E1-AD1D-9D1E30EE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D09FB2-EE18-482B-AD61-C8F839C2B10F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40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DCA0B873-B189-4FB4-9151-790CF6DF8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5E96B943-EA84-475A-B3B3-813CB980D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19050"/>
            <a:ext cx="8229600" cy="633413"/>
          </a:xfrm>
        </p:spPr>
        <p:txBody>
          <a:bodyPr/>
          <a:lstStyle/>
          <a:p>
            <a:pPr eaLnBrk="1" hangingPunct="1"/>
            <a:r>
              <a:rPr lang="el-GR" altLang="el-GR" sz="2400" b="1" i="1" u="sng" dirty="0">
                <a:solidFill>
                  <a:srgbClr val="FF5050"/>
                </a:solidFill>
              </a:rPr>
              <a:t>ΝΑΥΠΗΓΙΚΟ ΚΑΤΑΣΚΕΥΑΣΤΙΚΟ ΣΧΕΔΙΟ</a:t>
            </a:r>
            <a:endParaRPr lang="el-GR" altLang="el-GR" sz="2400" b="1" i="1" u="sng" dirty="0">
              <a:solidFill>
                <a:schemeClr val="folHlink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C01F8AFA-05DF-4875-AF2E-D81A4B809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9738" y="836613"/>
            <a:ext cx="8229600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altLang="el-GR" sz="2400" b="1" i="1" dirty="0">
                <a:solidFill>
                  <a:schemeClr val="accent2"/>
                </a:solidFill>
              </a:rPr>
              <a:t>ΠΕΡΙΕΧΟΜΕΝΟ ΜΑΘΗΜΑΤΟΣ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800" b="1" u="sng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200" b="1" u="sng" dirty="0">
                <a:solidFill>
                  <a:schemeClr val="hlink"/>
                </a:solidFill>
              </a:rPr>
              <a:t>Α. Θεωρητικό μέρος 2/2</a:t>
            </a:r>
            <a:endParaRPr lang="en-US" altLang="el-GR" sz="2200" b="1" u="sng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l-GR" altLang="el-GR" sz="2200" b="1" u="sng" dirty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000" dirty="0"/>
              <a:t>Στοιχεία γενικής διάταξης , Διάταξη δεξαμενών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000" dirty="0"/>
              <a:t>Μεταλλική κατασκευή και συστήματα ενίσχυσης (διάμηκες, εγκάρσιο, μικτό). 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000" dirty="0"/>
              <a:t>Κριτήρια επιλογής συστήματος κατασκευαστικής ενίσχυσης.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altLang="el-GR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l-GR" altLang="el-GR" sz="2000" dirty="0"/>
              <a:t>Επίδραση του συστήματος κατασκευαστικής ενίσχυσης στη γενική διάταξη του πλοίου.</a:t>
            </a:r>
            <a:endParaRPr lang="en-US" altLang="el-GR" sz="2000" dirty="0"/>
          </a:p>
        </p:txBody>
      </p:sp>
      <p:sp>
        <p:nvSpPr>
          <p:cNvPr id="9220" name="Slide Number Placeholder 1">
            <a:extLst>
              <a:ext uri="{FF2B5EF4-FFF2-40B4-BE49-F238E27FC236}">
                <a16:creationId xmlns:a16="http://schemas.microsoft.com/office/drawing/2014/main" xmlns="" id="{80C3CEFE-47C1-400B-9A5B-64B281EC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3828D6-7387-46A4-9DE6-FD6370D97485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40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F79D6640-7C27-4B2C-A995-5F57D5B2F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FAFB3864-0804-4930-B746-7A9B306F2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7864"/>
            <a:ext cx="8229600" cy="681186"/>
          </a:xfrm>
        </p:spPr>
        <p:txBody>
          <a:bodyPr/>
          <a:lstStyle/>
          <a:p>
            <a:pPr eaLnBrk="1" hangingPunct="1"/>
            <a:r>
              <a:rPr lang="el-GR" altLang="el-GR" sz="2400" b="1" i="1" u="sng" dirty="0">
                <a:solidFill>
                  <a:srgbClr val="FF5050"/>
                </a:solidFill>
              </a:rPr>
              <a:t>ΝΑΥΠΗΓΙΚΟ ΚΑΤΑΣΚΕΥΑΣΤΙΚΟ ΣΧΕΔΙΟ</a:t>
            </a:r>
            <a:endParaRPr lang="el-GR" altLang="el-GR" sz="2400" b="1" i="1" u="sng" dirty="0">
              <a:solidFill>
                <a:schemeClr val="folHlink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DBCDC991-DFE7-4EB0-B614-3DED3EF1E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602" y="908720"/>
            <a:ext cx="8658796" cy="4094806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l-GR" altLang="el-GR" sz="2200" b="1" i="1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l-GR" altLang="el-GR" sz="2200" b="1" i="1" dirty="0">
                <a:solidFill>
                  <a:schemeClr val="accent2"/>
                </a:solidFill>
              </a:rPr>
              <a:t>ΠΕΡΙΕΧΟΜΕΝΟ ΜΑΘΗΜΑΤΟΣ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l-GR" sz="2400" b="1" i="1" u="sng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l-GR" altLang="el-GR" sz="2400" b="1" i="1" u="sng" dirty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200" b="1" i="1" u="sng" dirty="0">
                <a:solidFill>
                  <a:schemeClr val="hlink"/>
                </a:solidFill>
              </a:rPr>
              <a:t>Β. Εργαστηριακό μέρος  1/2 :  </a:t>
            </a:r>
            <a:r>
              <a:rPr lang="el-GR" altLang="el-GR" sz="2000" b="1" i="1" u="sng" dirty="0">
                <a:solidFill>
                  <a:schemeClr val="hlink"/>
                </a:solidFill>
              </a:rPr>
              <a:t>διατίθενται στον εργαστηριακό χώρο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l-GR" altLang="el-GR" sz="2000" b="1" i="1" u="sng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b="1" i="1" u="sng" dirty="0">
                <a:solidFill>
                  <a:schemeClr val="hlink"/>
                </a:solidFill>
              </a:rPr>
              <a:t>- δύο (τυπικοί) τομείς σκάφους με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l-GR" altLang="el-GR" sz="2000" b="1" i="1" u="sng" dirty="0">
              <a:solidFill>
                <a:schemeClr val="hlink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b="1" i="1" u="sng" dirty="0">
                <a:solidFill>
                  <a:schemeClr val="hlink"/>
                </a:solidFill>
              </a:rPr>
              <a:t>- διαμήκη και εγκάρσια κατασκευαστική ενίσχυση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l-GR" altLang="el-GR" sz="2000" b="1" i="1" u="sng" dirty="0">
                <a:solidFill>
                  <a:schemeClr val="hlink"/>
                </a:solidFill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l-GR" altLang="el-GR" sz="2000" b="1" i="1" u="sng" dirty="0">
                <a:solidFill>
                  <a:schemeClr val="hlink"/>
                </a:solidFill>
              </a:rPr>
              <a:t>- τομέας με : - άνοιγμα κύτους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000" b="1" i="1" dirty="0">
                <a:solidFill>
                  <a:schemeClr val="hlink"/>
                </a:solidFill>
              </a:rPr>
              <a:t>                         - </a:t>
            </a:r>
            <a:r>
              <a:rPr lang="el-GR" altLang="el-GR" sz="2000" b="1" i="1" u="sng" dirty="0">
                <a:solidFill>
                  <a:schemeClr val="hlink"/>
                </a:solidFill>
              </a:rPr>
              <a:t>βάση μηχανής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l-GR" altLang="el-GR" sz="2000" b="1" i="1" u="sng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l-GR" altLang="el-GR" sz="2000" b="1" i="1" dirty="0">
                <a:solidFill>
                  <a:schemeClr val="hlink"/>
                </a:solidFill>
              </a:rPr>
              <a:t>Πηδάλιο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l-GR" altLang="el-GR" sz="2000" b="1" i="1" u="sng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l-GR" altLang="el-GR" sz="2000" b="1" i="1" u="sng" dirty="0">
              <a:solidFill>
                <a:schemeClr val="hlink"/>
              </a:solidFill>
            </a:endParaRPr>
          </a:p>
        </p:txBody>
      </p:sp>
      <p:sp>
        <p:nvSpPr>
          <p:cNvPr id="10244" name="Slide Number Placeholder 1">
            <a:extLst>
              <a:ext uri="{FF2B5EF4-FFF2-40B4-BE49-F238E27FC236}">
                <a16:creationId xmlns:a16="http://schemas.microsoft.com/office/drawing/2014/main" xmlns="" id="{6B560E10-CBC0-4ABB-889C-9CA218CD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245225"/>
            <a:ext cx="370384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18F59E-FC36-4010-B3F7-28DF77F00D0A}" type="slidenum">
              <a:rPr lang="el-GR" altLang="el-GR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400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30ECAD26-AC8F-4859-8903-75F8D5A68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xmlns="" id="{52D5FB1A-C2EA-4647-AAD0-A6E3772517C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5B0BC9-1F70-4235-8901-887CB2561B22}" type="slidenum">
              <a:rPr lang="el-GR" altLang="el-GR" sz="12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200" dirty="0"/>
          </a:p>
        </p:txBody>
      </p:sp>
      <p:sp>
        <p:nvSpPr>
          <p:cNvPr id="11267" name="TextBox 5">
            <a:extLst>
              <a:ext uri="{FF2B5EF4-FFF2-40B4-BE49-F238E27FC236}">
                <a16:creationId xmlns:a16="http://schemas.microsoft.com/office/drawing/2014/main" xmlns="" id="{CB9F70D5-60B5-43EA-B7D9-8AEA1694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147638"/>
            <a:ext cx="71389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b="1" u="sng"/>
              <a:t>Τομέας με διάμηκες σύστημα κατασκευαστικής ενίσχυσης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600" b="1" i="1" u="sng"/>
              <a:t>(εργαστήριο – εποπτικό μέσο)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8E2F67D9-8335-44B1-A34A-7535E6D54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4120"/>
            <a:ext cx="8637103" cy="5172733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14482313-3574-42A8-93C9-42DFF173F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6354763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>
            <a:extLst>
              <a:ext uri="{FF2B5EF4-FFF2-40B4-BE49-F238E27FC236}">
                <a16:creationId xmlns:a16="http://schemas.microsoft.com/office/drawing/2014/main" xmlns="" id="{FD10DD42-1FB3-4DC4-8CF4-C6E599E67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27013"/>
            <a:ext cx="6983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1800" b="1" u="sng"/>
              <a:t>Τομέας με εγκάρσιο σύστημα κατασκευαστικής ενίσχυσης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l-GR" altLang="el-GR" sz="1600" b="1" i="1" u="sng"/>
              <a:t>(εργαστήριο – εποπτικό μέσο)</a:t>
            </a:r>
          </a:p>
          <a:p>
            <a:pPr>
              <a:spcBef>
                <a:spcPct val="0"/>
              </a:spcBef>
              <a:buFontTx/>
              <a:buNone/>
            </a:pPr>
            <a:endParaRPr lang="el-GR" altLang="el-GR" sz="1800" b="1" u="sng"/>
          </a:p>
        </p:txBody>
      </p:sp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xmlns="" id="{3662B4A8-8561-4C0B-BB88-1C2D2288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EFE9E-55F7-43CA-92A7-3C6FF9A7BDCA}" type="slidenum">
              <a:rPr lang="el-GR" altLang="el-GR" sz="12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/>
          </a:p>
        </p:txBody>
      </p:sp>
      <p:pic>
        <p:nvPicPr>
          <p:cNvPr id="6" name="Εικόνα 1">
            <a:extLst>
              <a:ext uri="{FF2B5EF4-FFF2-40B4-BE49-F238E27FC236}">
                <a16:creationId xmlns:a16="http://schemas.microsoft.com/office/drawing/2014/main" xmlns="" id="{B865B451-F06D-4900-B4AB-55FEC745F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95337"/>
            <a:ext cx="7077461" cy="555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D0FEF3BE-8E67-4809-90F6-56FA9C3B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6444476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xmlns="" id="{ED8D1D49-B6CB-49D4-B98E-83E46828B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2063" y="42863"/>
            <a:ext cx="6357937" cy="674687"/>
          </a:xfrm>
        </p:spPr>
        <p:txBody>
          <a:bodyPr/>
          <a:lstStyle/>
          <a:p>
            <a:r>
              <a:rPr lang="el-GR" altLang="el-GR" sz="2000" u="sng" dirty="0"/>
              <a:t>ΝΕΟΣ ΕΓΚΑΡΣΙΟΣ ΤΟΜΕΑΣ ΜΕ ΑΝΟΙΓΜΑ ΚΥΤΟΥΣ</a:t>
            </a:r>
            <a:r>
              <a:rPr lang="el-GR" altLang="el-GR" sz="2400" u="sng" dirty="0"/>
              <a:t/>
            </a:r>
            <a:br>
              <a:rPr lang="el-GR" altLang="el-GR" sz="2400" u="sng" dirty="0"/>
            </a:br>
            <a:r>
              <a:rPr lang="el-GR" altLang="el-GR" sz="1600" i="1" u="sng" dirty="0"/>
              <a:t>(εργαστήριο – εποπτικό μέσο)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xmlns="" id="{8A3A1737-876F-4345-9A9D-84AE55ADE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98513"/>
            <a:ext cx="85471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Slide Number Placeholder 1">
            <a:extLst>
              <a:ext uri="{FF2B5EF4-FFF2-40B4-BE49-F238E27FC236}">
                <a16:creationId xmlns:a16="http://schemas.microsoft.com/office/drawing/2014/main" xmlns="" id="{FDDFAF71-9EC0-4320-B2BD-776E9630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77AB9-AF21-44E7-9586-A4DD65187521}" type="slidenum">
              <a:rPr lang="el-GR" altLang="el-GR" sz="12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C5001191-6B55-42B3-BFBA-9F74B83D3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6426200"/>
            <a:ext cx="60135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1200" b="1" i="1" dirty="0"/>
              <a:t>Ναυπηγικό Κατασκευαστικό Σχέδιο 2025 Γ. Χατζηκωνσταντής </a:t>
            </a:r>
            <a:r>
              <a:rPr lang="el-GR" altLang="el-GR" sz="1200" b="1" i="1" dirty="0" err="1"/>
              <a:t>Επ</a:t>
            </a:r>
            <a:r>
              <a:rPr lang="el-GR" altLang="el-GR" sz="1200" b="1" i="1" dirty="0"/>
              <a:t>. Καθηγητής   </a:t>
            </a:r>
          </a:p>
        </p:txBody>
      </p:sp>
    </p:spTree>
  </p:cSld>
  <p:clrMapOvr>
    <a:masterClrMapping/>
  </p:clrMapOvr>
  <p:transition spd="med" advClick="0" advTm="5000">
    <p:sndAc>
      <p:stSnd>
        <p:snd r:embed="rId2" name="arrow.wav"/>
      </p:stSnd>
    </p:sndAc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1065</Words>
  <Application>Microsoft Office PowerPoint</Application>
  <PresentationFormat>Προβολή στην οθόνη (4:3)</PresentationFormat>
  <Paragraphs>241</Paragraphs>
  <Slides>22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Default Design</vt:lpstr>
      <vt:lpstr>Παρουσίαση του PowerPoint</vt:lpstr>
      <vt:lpstr>ΝΑΥΠΗΓΙΚΟ ΚΑΤΑΣΚΕΥΑΣΤΙΚΟ ΣΧΕΔΙΟ</vt:lpstr>
      <vt:lpstr>ΝΑΥΠΗΓΙΚΟ ΚΑΤΑΣΚΕΥΑΣΤΙΚΟ ΣΧΕΔΙΟ</vt:lpstr>
      <vt:lpstr>ΝΑΥΠΗΓΙΚΟ ΚΑΤΑΣΚΕΥΑΣΤΙΚΟ ΣΧΕΔΙΟ</vt:lpstr>
      <vt:lpstr>ΝΑΥΠΗΓΙΚΟ ΚΑΤΑΣΚΕΥΑΣΤΙΚΟ ΣΧΕΔΙΟ</vt:lpstr>
      <vt:lpstr>ΝΑΥΠΗΓΙΚΟ ΚΑΤΑΣΚΕΥΑΣΤΙΚΟ ΣΧΕΔΙΟ</vt:lpstr>
      <vt:lpstr>Παρουσίαση του PowerPoint</vt:lpstr>
      <vt:lpstr>Παρουσίαση του PowerPoint</vt:lpstr>
      <vt:lpstr>ΝΕΟΣ ΕΓΚΑΡΣΙΟΣ ΤΟΜΕΑΣ ΜΕ ΑΝΟΙΓΜΑ ΚΥΤΟΥΣ (εργαστήριο – εποπτικό μέσο)</vt:lpstr>
      <vt:lpstr>ΤΟΜΕΑΣ ΜΕ ΒΑΣΗ ΚΥΡΙΑΣ ΜΗΧΑΝΗΣ 1/2</vt:lpstr>
      <vt:lpstr>ΤΟΜΕΑΣ ΜΕ ΒΑΣΗ ΚΥΡΙΑΣ ΜΗΧΑΝΗΣ 2/2</vt:lpstr>
      <vt:lpstr>Παρουσίαση του PowerPoint</vt:lpstr>
      <vt:lpstr>Μορφές πλώρης</vt:lpstr>
      <vt:lpstr>Μορφές πρύμνης</vt:lpstr>
      <vt:lpstr>ΝΑΥΠΗΓΙΚΟ ΚΑΤΑΣΚΕΥΑΣΤΙΚΟ ΣΧΕΔΙΟ</vt:lpstr>
      <vt:lpstr>ΝΑΥΠΗΓΙΚΟ ΚΑΤΑΣΚΕΥΑΣΤΙΚΟ ΣΧΕΔΙΟ</vt:lpstr>
      <vt:lpstr>ΝΑΥΠΗΓΙΚΟ ΚΑΤΑΣΚΕΥΑΣΤΙΚΟ ΣΧΕΔΙΟ</vt:lpstr>
      <vt:lpstr>ΝΑΥΠΗΓΙΚΟ ΚΑΤΑΣΚΕΥΑΣΤΙΚΟ ΣΧΕΔΙΟ</vt:lpstr>
      <vt:lpstr>Παρουσίαση του PowerPoint</vt:lpstr>
      <vt:lpstr>ΝΑΥΠΗΓΙΚΟ ΚΑΤΑΣΚΕΥΑΣΤΙΚΟ ΣΧΕΔΙΟ</vt:lpstr>
      <vt:lpstr>ΝΑΥΠΗΓΙΚΟ ΚΑΤΑΣΚΕΥΑΣΤΙΚΟ ΣΧΕΔΙΟ</vt:lpstr>
      <vt:lpstr>ΝΑΥΠΗΓΙΚΟ ΚΑΤΑΣΚΕΥΑΣΤΙΚΟ ΣΧΕΔΙΟ</vt:lpstr>
    </vt:vector>
  </TitlesOfParts>
  <Company>- ETH0 -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ΘΕΡΜΟΔΥΝΑΜΙΚΗ</dc:title>
  <dc:creator>=</dc:creator>
  <cp:lastModifiedBy>user</cp:lastModifiedBy>
  <cp:revision>54</cp:revision>
  <dcterms:created xsi:type="dcterms:W3CDTF">2010-09-20T10:41:14Z</dcterms:created>
  <dcterms:modified xsi:type="dcterms:W3CDTF">2024-10-01T07:46:16Z</dcterms:modified>
</cp:coreProperties>
</file>