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70" r:id="rId8"/>
    <p:sldId id="267" r:id="rId9"/>
    <p:sldId id="269" r:id="rId10"/>
    <p:sldId id="268" r:id="rId11"/>
    <p:sldId id="266" r:id="rId12"/>
    <p:sldId id="271" r:id="rId13"/>
    <p:sldId id="272" r:id="rId14"/>
    <p:sldId id="273" r:id="rId15"/>
    <p:sldId id="274" r:id="rId16"/>
    <p:sldId id="275" r:id="rId17"/>
    <p:sldId id="276"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116" d="100"/>
          <a:sy n="116" d="100"/>
        </p:scale>
        <p:origin x="33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l-GR" smtClean="0"/>
              <a:t>Στυλ κύριου τίτλου</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n-US" dirty="0"/>
          </a:p>
        </p:txBody>
      </p:sp>
      <p:sp>
        <p:nvSpPr>
          <p:cNvPr id="7" name="Date Placeholder 6"/>
          <p:cNvSpPr>
            <a:spLocks noGrp="1"/>
          </p:cNvSpPr>
          <p:nvPr>
            <p:ph type="dt" sz="half" idx="10"/>
          </p:nvPr>
        </p:nvSpPr>
        <p:spPr/>
        <p:txBody>
          <a:bodyPr/>
          <a:lstStyle/>
          <a:p>
            <a:fld id="{F48D2029-280F-4BF0-B692-E58B9BEF5417}" type="datetimeFigureOut">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14/5/2018</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8" name="Footer Placeholder 7"/>
          <p:cNvSpPr>
            <a:spLocks noGrp="1"/>
          </p:cNvSpPr>
          <p:nvPr>
            <p:ph type="ftr" sz="quarter" idx="11"/>
          </p:nvPr>
        </p:nvSpPr>
        <p:spPr/>
        <p:txBody>
          <a:bodyPr/>
          <a:lstStyle/>
          <a:p>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9" name="Slide Number Placeholder 8"/>
          <p:cNvSpPr>
            <a:spLocks noGrp="1"/>
          </p:cNvSpPr>
          <p:nvPr>
            <p:ph type="sldNum" sz="quarter" idx="12"/>
          </p:nvPr>
        </p:nvSpPr>
        <p:spPr/>
        <p:txBody>
          <a:bodyPr/>
          <a:lstStyle/>
          <a:p>
            <a:fld id="{0C181701-70E2-4F11-AA6A-BAC28442E01D}" type="slidenum">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Tree>
    <p:extLst>
      <p:ext uri="{BB962C8B-B14F-4D97-AF65-F5344CB8AC3E}">
        <p14:creationId xmlns:p14="http://schemas.microsoft.com/office/powerpoint/2010/main" val="4162149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48D2029-280F-4BF0-B692-E58B9BEF5417}" type="datetimeFigureOut">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14/5/2018</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6" name="Footer Placeholder 5"/>
          <p:cNvSpPr>
            <a:spLocks noGrp="1"/>
          </p:cNvSpPr>
          <p:nvPr>
            <p:ph type="ftr" sz="quarter" idx="11"/>
          </p:nvPr>
        </p:nvSpPr>
        <p:spPr/>
        <p:txBody>
          <a:bodyPr/>
          <a:lstStyle/>
          <a:p>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7" name="Slide Number Placeholder 6"/>
          <p:cNvSpPr>
            <a:spLocks noGrp="1"/>
          </p:cNvSpPr>
          <p:nvPr>
            <p:ph type="sldNum" sz="quarter" idx="12"/>
          </p:nvPr>
        </p:nvSpPr>
        <p:spPr/>
        <p:txBody>
          <a:bodyPr/>
          <a:lstStyle/>
          <a:p>
            <a:fld id="{0C181701-70E2-4F11-AA6A-BAC28442E01D}" type="slidenum">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Tree>
    <p:extLst>
      <p:ext uri="{BB962C8B-B14F-4D97-AF65-F5344CB8AC3E}">
        <p14:creationId xmlns:p14="http://schemas.microsoft.com/office/powerpoint/2010/main" val="2386323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l-GR" smtClean="0"/>
              <a:t>Στυλ κύριου τίτλου</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48D2029-280F-4BF0-B692-E58B9BEF5417}" type="datetimeFigureOut">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14/5/2018</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6" name="Footer Placeholder 5"/>
          <p:cNvSpPr>
            <a:spLocks noGrp="1"/>
          </p:cNvSpPr>
          <p:nvPr>
            <p:ph type="ftr" sz="quarter" idx="11"/>
          </p:nvPr>
        </p:nvSpPr>
        <p:spPr/>
        <p:txBody>
          <a:bodyPr/>
          <a:lstStyle/>
          <a:p>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7" name="Slide Number Placeholder 6"/>
          <p:cNvSpPr>
            <a:spLocks noGrp="1"/>
          </p:cNvSpPr>
          <p:nvPr>
            <p:ph type="sldNum" sz="quarter" idx="12"/>
          </p:nvPr>
        </p:nvSpPr>
        <p:spPr/>
        <p:txBody>
          <a:bodyPr/>
          <a:lstStyle/>
          <a:p>
            <a:fld id="{0C181701-70E2-4F11-AA6A-BAC28442E01D}" type="slidenum">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Tree>
    <p:extLst>
      <p:ext uri="{BB962C8B-B14F-4D97-AF65-F5344CB8AC3E}">
        <p14:creationId xmlns:p14="http://schemas.microsoft.com/office/powerpoint/2010/main" val="1256812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l-GR" smtClean="0"/>
              <a:t>Στυλ κύριου τίτλου</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48D2029-280F-4BF0-B692-E58B9BEF5417}" type="datetimeFigureOut">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14/5/2018</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6" name="Footer Placeholder 5"/>
          <p:cNvSpPr>
            <a:spLocks noGrp="1"/>
          </p:cNvSpPr>
          <p:nvPr>
            <p:ph type="ftr" sz="quarter" idx="11"/>
          </p:nvPr>
        </p:nvSpPr>
        <p:spPr/>
        <p:txBody>
          <a:bodyPr/>
          <a:lstStyle/>
          <a:p>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7" name="Slide Number Placeholder 6"/>
          <p:cNvSpPr>
            <a:spLocks noGrp="1"/>
          </p:cNvSpPr>
          <p:nvPr>
            <p:ph type="sldNum" sz="quarter" idx="12"/>
          </p:nvPr>
        </p:nvSpPr>
        <p:spPr/>
        <p:txBody>
          <a:bodyPr/>
          <a:lstStyle/>
          <a:p>
            <a:fld id="{0C181701-70E2-4F11-AA6A-BAC28442E01D}" type="slidenum">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r>
              <a:rPr lang="en-US" sz="8000" dirty="0">
                <a:solidFill>
                  <a:prstClr val="white"/>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r>
              <a:rPr lang="en-US" sz="8000" dirty="0">
                <a:solidFill>
                  <a:prstClr val="white"/>
                </a:solidFill>
                <a:effectLst/>
              </a:rPr>
              <a:t>”</a:t>
            </a:r>
          </a:p>
        </p:txBody>
      </p:sp>
    </p:spTree>
    <p:extLst>
      <p:ext uri="{BB962C8B-B14F-4D97-AF65-F5344CB8AC3E}">
        <p14:creationId xmlns:p14="http://schemas.microsoft.com/office/powerpoint/2010/main" val="3754133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l-GR" smtClean="0"/>
              <a:t>Στυλ κύριου τίτλου</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48D2029-280F-4BF0-B692-E58B9BEF5417}" type="datetimeFigureOut">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14/5/2018</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6" name="Footer Placeholder 5"/>
          <p:cNvSpPr>
            <a:spLocks noGrp="1"/>
          </p:cNvSpPr>
          <p:nvPr>
            <p:ph type="ftr" sz="quarter" idx="11"/>
          </p:nvPr>
        </p:nvSpPr>
        <p:spPr/>
        <p:txBody>
          <a:bodyPr/>
          <a:lstStyle/>
          <a:p>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7" name="Slide Number Placeholder 6"/>
          <p:cNvSpPr>
            <a:spLocks noGrp="1"/>
          </p:cNvSpPr>
          <p:nvPr>
            <p:ph type="sldNum" sz="quarter" idx="12"/>
          </p:nvPr>
        </p:nvSpPr>
        <p:spPr/>
        <p:txBody>
          <a:bodyPr/>
          <a:lstStyle/>
          <a:p>
            <a:fld id="{0C181701-70E2-4F11-AA6A-BAC28442E01D}" type="slidenum">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Tree>
    <p:extLst>
      <p:ext uri="{BB962C8B-B14F-4D97-AF65-F5344CB8AC3E}">
        <p14:creationId xmlns:p14="http://schemas.microsoft.com/office/powerpoint/2010/main" val="4142580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l-GR" smtClean="0"/>
              <a:t>Στυλ κύριου τίτλου</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l-GR" smtClean="0"/>
              <a:t>Στυλ υποδείγματος κειμένου</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l-GR" smtClean="0"/>
              <a:t>Στυλ υποδείγματος κειμένου</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3" name="Date Placeholder 2"/>
          <p:cNvSpPr>
            <a:spLocks noGrp="1"/>
          </p:cNvSpPr>
          <p:nvPr>
            <p:ph type="dt" sz="half" idx="10"/>
          </p:nvPr>
        </p:nvSpPr>
        <p:spPr/>
        <p:txBody>
          <a:bodyPr/>
          <a:lstStyle/>
          <a:p>
            <a:fld id="{F48D2029-280F-4BF0-B692-E58B9BEF5417}" type="datetimeFigureOut">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14/5/2018</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4" name="Footer Placeholder 3"/>
          <p:cNvSpPr>
            <a:spLocks noGrp="1"/>
          </p:cNvSpPr>
          <p:nvPr>
            <p:ph type="ftr" sz="quarter" idx="11"/>
          </p:nvPr>
        </p:nvSpPr>
        <p:spPr/>
        <p:txBody>
          <a:bodyPr/>
          <a:lstStyle/>
          <a:p>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5" name="Slide Number Placeholder 4"/>
          <p:cNvSpPr>
            <a:spLocks noGrp="1"/>
          </p:cNvSpPr>
          <p:nvPr>
            <p:ph type="sldNum" sz="quarter" idx="12"/>
          </p:nvPr>
        </p:nvSpPr>
        <p:spPr/>
        <p:txBody>
          <a:bodyPr/>
          <a:lstStyle/>
          <a:p>
            <a:fld id="{0C181701-70E2-4F11-AA6A-BAC28442E01D}" type="slidenum">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Tree>
    <p:extLst>
      <p:ext uri="{BB962C8B-B14F-4D97-AF65-F5344CB8AC3E}">
        <p14:creationId xmlns:p14="http://schemas.microsoft.com/office/powerpoint/2010/main" val="39299761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l-GR" smtClean="0"/>
              <a:t>Στυλ κύριου τίτλου</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3" name="Date Placeholder 2"/>
          <p:cNvSpPr>
            <a:spLocks noGrp="1"/>
          </p:cNvSpPr>
          <p:nvPr>
            <p:ph type="dt" sz="half" idx="10"/>
          </p:nvPr>
        </p:nvSpPr>
        <p:spPr/>
        <p:txBody>
          <a:bodyPr/>
          <a:lstStyle/>
          <a:p>
            <a:fld id="{F48D2029-280F-4BF0-B692-E58B9BEF5417}" type="datetimeFigureOut">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14/5/2018</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4" name="Footer Placeholder 3"/>
          <p:cNvSpPr>
            <a:spLocks noGrp="1"/>
          </p:cNvSpPr>
          <p:nvPr>
            <p:ph type="ftr" sz="quarter" idx="11"/>
          </p:nvPr>
        </p:nvSpPr>
        <p:spPr/>
        <p:txBody>
          <a:bodyPr/>
          <a:lstStyle/>
          <a:p>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5" name="Slide Number Placeholder 4"/>
          <p:cNvSpPr>
            <a:spLocks noGrp="1"/>
          </p:cNvSpPr>
          <p:nvPr>
            <p:ph type="sldNum" sz="quarter" idx="12"/>
          </p:nvPr>
        </p:nvSpPr>
        <p:spPr/>
        <p:txBody>
          <a:bodyPr/>
          <a:lstStyle/>
          <a:p>
            <a:fld id="{0C181701-70E2-4F11-AA6A-BAC28442E01D}" type="slidenum">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Tree>
    <p:extLst>
      <p:ext uri="{BB962C8B-B14F-4D97-AF65-F5344CB8AC3E}">
        <p14:creationId xmlns:p14="http://schemas.microsoft.com/office/powerpoint/2010/main" val="2091259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48D2029-280F-4BF0-B692-E58B9BEF5417}" type="datetimeFigureOut">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14/5/2018</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5" name="Footer Placeholder 4"/>
          <p:cNvSpPr>
            <a:spLocks noGrp="1"/>
          </p:cNvSpPr>
          <p:nvPr>
            <p:ph type="ftr" sz="quarter" idx="11"/>
          </p:nvPr>
        </p:nvSpPr>
        <p:spPr/>
        <p:txBody>
          <a:bodyPr/>
          <a:lstStyle/>
          <a:p>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6" name="Slide Number Placeholder 5"/>
          <p:cNvSpPr>
            <a:spLocks noGrp="1"/>
          </p:cNvSpPr>
          <p:nvPr>
            <p:ph type="sldNum" sz="quarter" idx="12"/>
          </p:nvPr>
        </p:nvSpPr>
        <p:spPr/>
        <p:txBody>
          <a:bodyPr/>
          <a:lstStyle/>
          <a:p>
            <a:fld id="{0C181701-70E2-4F11-AA6A-BAC28442E01D}" type="slidenum">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Tree>
    <p:extLst>
      <p:ext uri="{BB962C8B-B14F-4D97-AF65-F5344CB8AC3E}">
        <p14:creationId xmlns:p14="http://schemas.microsoft.com/office/powerpoint/2010/main" val="15706496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48D2029-280F-4BF0-B692-E58B9BEF5417}" type="datetimeFigureOut">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14/5/2018</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5" name="Footer Placeholder 4"/>
          <p:cNvSpPr>
            <a:spLocks noGrp="1"/>
          </p:cNvSpPr>
          <p:nvPr>
            <p:ph type="ftr" sz="quarter" idx="11"/>
          </p:nvPr>
        </p:nvSpPr>
        <p:spPr/>
        <p:txBody>
          <a:bodyPr/>
          <a:lstStyle/>
          <a:p>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6" name="Slide Number Placeholder 5"/>
          <p:cNvSpPr>
            <a:spLocks noGrp="1"/>
          </p:cNvSpPr>
          <p:nvPr>
            <p:ph type="sldNum" sz="quarter" idx="12"/>
          </p:nvPr>
        </p:nvSpPr>
        <p:spPr/>
        <p:txBody>
          <a:bodyPr/>
          <a:lstStyle/>
          <a:p>
            <a:fld id="{0C181701-70E2-4F11-AA6A-BAC28442E01D}" type="slidenum">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Tree>
    <p:extLst>
      <p:ext uri="{BB962C8B-B14F-4D97-AF65-F5344CB8AC3E}">
        <p14:creationId xmlns:p14="http://schemas.microsoft.com/office/powerpoint/2010/main" val="746069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48D2029-280F-4BF0-B692-E58B9BEF5417}" type="datetimeFigureOut">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14/5/2018</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5" name="Footer Placeholder 4"/>
          <p:cNvSpPr>
            <a:spLocks noGrp="1"/>
          </p:cNvSpPr>
          <p:nvPr>
            <p:ph type="ftr" sz="quarter" idx="11"/>
          </p:nvPr>
        </p:nvSpPr>
        <p:spPr/>
        <p:txBody>
          <a:bodyPr/>
          <a:lstStyle/>
          <a:p>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6" name="Slide Number Placeholder 5"/>
          <p:cNvSpPr>
            <a:spLocks noGrp="1"/>
          </p:cNvSpPr>
          <p:nvPr>
            <p:ph type="sldNum" sz="quarter" idx="12"/>
          </p:nvPr>
        </p:nvSpPr>
        <p:spPr/>
        <p:txBody>
          <a:bodyPr/>
          <a:lstStyle/>
          <a:p>
            <a:fld id="{0C181701-70E2-4F11-AA6A-BAC28442E01D}" type="slidenum">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Tree>
    <p:extLst>
      <p:ext uri="{BB962C8B-B14F-4D97-AF65-F5344CB8AC3E}">
        <p14:creationId xmlns:p14="http://schemas.microsoft.com/office/powerpoint/2010/main" val="667642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l-GR" smtClean="0"/>
              <a:t>Στυλ κύριου τίτλου</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F48D2029-280F-4BF0-B692-E58B9BEF5417}" type="datetimeFigureOut">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14/5/2018</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5" name="Footer Placeholder 4"/>
          <p:cNvSpPr>
            <a:spLocks noGrp="1"/>
          </p:cNvSpPr>
          <p:nvPr>
            <p:ph type="ftr" sz="quarter" idx="11"/>
          </p:nvPr>
        </p:nvSpPr>
        <p:spPr/>
        <p:txBody>
          <a:bodyPr/>
          <a:lstStyle/>
          <a:p>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6" name="Slide Number Placeholder 5"/>
          <p:cNvSpPr>
            <a:spLocks noGrp="1"/>
          </p:cNvSpPr>
          <p:nvPr>
            <p:ph type="sldNum" sz="quarter" idx="12"/>
          </p:nvPr>
        </p:nvSpPr>
        <p:spPr/>
        <p:txBody>
          <a:bodyPr/>
          <a:lstStyle/>
          <a:p>
            <a:fld id="{0C181701-70E2-4F11-AA6A-BAC28442E01D}" type="slidenum">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Tree>
    <p:extLst>
      <p:ext uri="{BB962C8B-B14F-4D97-AF65-F5344CB8AC3E}">
        <p14:creationId xmlns:p14="http://schemas.microsoft.com/office/powerpoint/2010/main" val="876343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F48D2029-280F-4BF0-B692-E58B9BEF5417}" type="datetimeFigureOut">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14/5/2018</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6" name="Footer Placeholder 5"/>
          <p:cNvSpPr>
            <a:spLocks noGrp="1"/>
          </p:cNvSpPr>
          <p:nvPr>
            <p:ph type="ftr" sz="quarter" idx="11"/>
          </p:nvPr>
        </p:nvSpPr>
        <p:spPr/>
        <p:txBody>
          <a:bodyPr/>
          <a:lstStyle/>
          <a:p>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7" name="Slide Number Placeholder 6"/>
          <p:cNvSpPr>
            <a:spLocks noGrp="1"/>
          </p:cNvSpPr>
          <p:nvPr>
            <p:ph type="sldNum" sz="quarter" idx="12"/>
          </p:nvPr>
        </p:nvSpPr>
        <p:spPr/>
        <p:txBody>
          <a:bodyPr/>
          <a:lstStyle/>
          <a:p>
            <a:fld id="{0C181701-70E2-4F11-AA6A-BAC28442E01D}" type="slidenum">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Tree>
    <p:extLst>
      <p:ext uri="{BB962C8B-B14F-4D97-AF65-F5344CB8AC3E}">
        <p14:creationId xmlns:p14="http://schemas.microsoft.com/office/powerpoint/2010/main" val="584243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20000" y="2505075"/>
            <a:ext cx="5025216"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l-GR" smtClean="0"/>
              <a:t>Στυλ υποδείγματος κειμένου</a:t>
            </a:r>
          </a:p>
        </p:txBody>
      </p:sp>
      <p:sp>
        <p:nvSpPr>
          <p:cNvPr id="6" name="Content Placeholder 5"/>
          <p:cNvSpPr>
            <a:spLocks noGrp="1"/>
          </p:cNvSpPr>
          <p:nvPr>
            <p:ph sz="quarter" idx="4"/>
          </p:nvPr>
        </p:nvSpPr>
        <p:spPr>
          <a:xfrm>
            <a:off x="6319840" y="2505075"/>
            <a:ext cx="503554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F48D2029-280F-4BF0-B692-E58B9BEF5417}" type="datetimeFigureOut">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14/5/2018</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8" name="Footer Placeholder 7"/>
          <p:cNvSpPr>
            <a:spLocks noGrp="1"/>
          </p:cNvSpPr>
          <p:nvPr>
            <p:ph type="ftr" sz="quarter" idx="11"/>
          </p:nvPr>
        </p:nvSpPr>
        <p:spPr/>
        <p:txBody>
          <a:bodyPr/>
          <a:lstStyle/>
          <a:p>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9" name="Slide Number Placeholder 8"/>
          <p:cNvSpPr>
            <a:spLocks noGrp="1"/>
          </p:cNvSpPr>
          <p:nvPr>
            <p:ph type="sldNum" sz="quarter" idx="12"/>
          </p:nvPr>
        </p:nvSpPr>
        <p:spPr/>
        <p:txBody>
          <a:bodyPr/>
          <a:lstStyle/>
          <a:p>
            <a:fld id="{0C181701-70E2-4F11-AA6A-BAC28442E01D}" type="slidenum">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Tree>
    <p:extLst>
      <p:ext uri="{BB962C8B-B14F-4D97-AF65-F5344CB8AC3E}">
        <p14:creationId xmlns:p14="http://schemas.microsoft.com/office/powerpoint/2010/main" val="2389254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F48D2029-280F-4BF0-B692-E58B9BEF5417}" type="datetimeFigureOut">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14/5/2018</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4" name="Footer Placeholder 3"/>
          <p:cNvSpPr>
            <a:spLocks noGrp="1"/>
          </p:cNvSpPr>
          <p:nvPr>
            <p:ph type="ftr" sz="quarter" idx="11"/>
          </p:nvPr>
        </p:nvSpPr>
        <p:spPr/>
        <p:txBody>
          <a:bodyPr/>
          <a:lstStyle/>
          <a:p>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5" name="Slide Number Placeholder 4"/>
          <p:cNvSpPr>
            <a:spLocks noGrp="1"/>
          </p:cNvSpPr>
          <p:nvPr>
            <p:ph type="sldNum" sz="quarter" idx="12"/>
          </p:nvPr>
        </p:nvSpPr>
        <p:spPr/>
        <p:txBody>
          <a:bodyPr/>
          <a:lstStyle/>
          <a:p>
            <a:fld id="{0C181701-70E2-4F11-AA6A-BAC28442E01D}" type="slidenum">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Tree>
    <p:extLst>
      <p:ext uri="{BB962C8B-B14F-4D97-AF65-F5344CB8AC3E}">
        <p14:creationId xmlns:p14="http://schemas.microsoft.com/office/powerpoint/2010/main" val="2479955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8D2029-280F-4BF0-B692-E58B9BEF5417}" type="datetimeFigureOut">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14/5/2018</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3" name="Footer Placeholder 2"/>
          <p:cNvSpPr>
            <a:spLocks noGrp="1"/>
          </p:cNvSpPr>
          <p:nvPr>
            <p:ph type="ftr" sz="quarter" idx="11"/>
          </p:nvPr>
        </p:nvSpPr>
        <p:spPr/>
        <p:txBody>
          <a:bodyPr/>
          <a:lstStyle/>
          <a:p>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4" name="Slide Number Placeholder 3"/>
          <p:cNvSpPr>
            <a:spLocks noGrp="1"/>
          </p:cNvSpPr>
          <p:nvPr>
            <p:ph type="sldNum" sz="quarter" idx="12"/>
          </p:nvPr>
        </p:nvSpPr>
        <p:spPr/>
        <p:txBody>
          <a:bodyPr/>
          <a:lstStyle/>
          <a:p>
            <a:fld id="{0C181701-70E2-4F11-AA6A-BAC28442E01D}" type="slidenum">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Tree>
    <p:extLst>
      <p:ext uri="{BB962C8B-B14F-4D97-AF65-F5344CB8AC3E}">
        <p14:creationId xmlns:p14="http://schemas.microsoft.com/office/powerpoint/2010/main" val="3251365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48D2029-280F-4BF0-B692-E58B9BEF5417}" type="datetimeFigureOut">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14/5/2018</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6" name="Footer Placeholder 5"/>
          <p:cNvSpPr>
            <a:spLocks noGrp="1"/>
          </p:cNvSpPr>
          <p:nvPr>
            <p:ph type="ftr" sz="quarter" idx="11"/>
          </p:nvPr>
        </p:nvSpPr>
        <p:spPr/>
        <p:txBody>
          <a:bodyPr/>
          <a:lstStyle/>
          <a:p>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7" name="Slide Number Placeholder 6"/>
          <p:cNvSpPr>
            <a:spLocks noGrp="1"/>
          </p:cNvSpPr>
          <p:nvPr>
            <p:ph type="sldNum" sz="quarter" idx="12"/>
          </p:nvPr>
        </p:nvSpPr>
        <p:spPr/>
        <p:txBody>
          <a:bodyPr/>
          <a:lstStyle/>
          <a:p>
            <a:fld id="{0C181701-70E2-4F11-AA6A-BAC28442E01D}" type="slidenum">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Tree>
    <p:extLst>
      <p:ext uri="{BB962C8B-B14F-4D97-AF65-F5344CB8AC3E}">
        <p14:creationId xmlns:p14="http://schemas.microsoft.com/office/powerpoint/2010/main" val="2812960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48D2029-280F-4BF0-B692-E58B9BEF5417}" type="datetimeFigureOut">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14/5/2018</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6" name="Footer Placeholder 5"/>
          <p:cNvSpPr>
            <a:spLocks noGrp="1"/>
          </p:cNvSpPr>
          <p:nvPr>
            <p:ph type="ftr" sz="quarter" idx="11"/>
          </p:nvPr>
        </p:nvSpPr>
        <p:spPr/>
        <p:txBody>
          <a:bodyPr/>
          <a:lstStyle/>
          <a:p>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7" name="Slide Number Placeholder 6"/>
          <p:cNvSpPr>
            <a:spLocks noGrp="1"/>
          </p:cNvSpPr>
          <p:nvPr>
            <p:ph type="sldNum" sz="quarter" idx="12"/>
          </p:nvPr>
        </p:nvSpPr>
        <p:spPr/>
        <p:txBody>
          <a:bodyPr/>
          <a:lstStyle/>
          <a:p>
            <a:fld id="{0C181701-70E2-4F11-AA6A-BAC28442E01D}" type="slidenum">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Tree>
    <p:extLst>
      <p:ext uri="{BB962C8B-B14F-4D97-AF65-F5344CB8AC3E}">
        <p14:creationId xmlns:p14="http://schemas.microsoft.com/office/powerpoint/2010/main" val="3406704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48D2029-280F-4BF0-B692-E58B9BEF5417}" type="datetimeFigureOut">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14/5/2018</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0C181701-70E2-4F11-AA6A-BAC28442E01D}" type="slidenum">
              <a:rPr lang="el-GR" smtClean="0">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rPr>
              <a:pPr/>
              <a:t>‹#›</a:t>
            </a:fld>
            <a:endParaRPr lang="el-GR">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ndParaRPr>
          </a:p>
        </p:txBody>
      </p:sp>
    </p:spTree>
    <p:extLst>
      <p:ext uri="{BB962C8B-B14F-4D97-AF65-F5344CB8AC3E}">
        <p14:creationId xmlns:p14="http://schemas.microsoft.com/office/powerpoint/2010/main" val="220549721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9514" y="296563"/>
            <a:ext cx="11376454" cy="6232475"/>
          </a:xfrm>
          <a:prstGeom prst="rect">
            <a:avLst/>
          </a:prstGeom>
          <a:noFill/>
        </p:spPr>
        <p:txBody>
          <a:bodyPr wrap="square" rtlCol="0">
            <a:spAutoFit/>
          </a:bodyPr>
          <a:lstStyle/>
          <a:p>
            <a:pPr algn="ctr"/>
            <a:r>
              <a:rPr lang="el-GR" sz="2100" b="1" dirty="0" smtClean="0"/>
              <a:t>ΛΗΨΗ ΑΠΟΦΑΣΕΩΝ  ΣΤΙΣ ΥΠΗΡΕΣΙΕΣ ΥΓΕΙΑΣ</a:t>
            </a:r>
          </a:p>
          <a:p>
            <a:pPr algn="ctr"/>
            <a:endParaRPr lang="el-GR" sz="2100" b="1" dirty="0" smtClean="0"/>
          </a:p>
          <a:p>
            <a:pPr algn="ctr"/>
            <a:endParaRPr lang="el-GR" sz="2100" b="1" dirty="0"/>
          </a:p>
          <a:p>
            <a:pPr algn="ctr"/>
            <a:r>
              <a:rPr lang="el-GR" sz="2100" b="1" dirty="0" smtClean="0"/>
              <a:t>ΠΡΟΓΡΑΜΜΑΤΙΣΜΟΣ ΚΑΙ ΛΗΨΗ ΑΠΟΦΑΣΕΩΝ </a:t>
            </a:r>
          </a:p>
          <a:p>
            <a:pPr algn="ctr"/>
            <a:endParaRPr lang="el-GR" sz="2100" b="1" dirty="0" smtClean="0"/>
          </a:p>
          <a:p>
            <a:pPr algn="ctr"/>
            <a:endParaRPr lang="el-GR" sz="2100" b="1" dirty="0"/>
          </a:p>
          <a:p>
            <a:pPr algn="ctr"/>
            <a:r>
              <a:rPr lang="el-GR" sz="2100" b="1" dirty="0" smtClean="0"/>
              <a:t>√ </a:t>
            </a:r>
            <a:r>
              <a:rPr lang="el-GR" sz="2100" b="1" dirty="0" smtClean="0">
                <a:solidFill>
                  <a:srgbClr val="00B050"/>
                </a:solidFill>
              </a:rPr>
              <a:t>Ορισμός </a:t>
            </a:r>
            <a:r>
              <a:rPr lang="el-GR" sz="2100" b="1" dirty="0" smtClean="0"/>
              <a:t>του προβλήματος</a:t>
            </a:r>
          </a:p>
          <a:p>
            <a:pPr algn="ctr"/>
            <a:endParaRPr lang="el-GR" sz="2100" b="1" dirty="0"/>
          </a:p>
          <a:p>
            <a:pPr algn="ctr"/>
            <a:r>
              <a:rPr lang="el-GR" sz="2100" b="1" dirty="0" smtClean="0"/>
              <a:t>√ </a:t>
            </a:r>
            <a:r>
              <a:rPr lang="el-GR" sz="2100" b="1" dirty="0" smtClean="0">
                <a:solidFill>
                  <a:srgbClr val="00B050"/>
                </a:solidFill>
              </a:rPr>
              <a:t>Προσδιορισμός</a:t>
            </a:r>
            <a:r>
              <a:rPr lang="el-GR" sz="2100" b="1" dirty="0" smtClean="0"/>
              <a:t> του μοντέλου απόφασης</a:t>
            </a:r>
          </a:p>
          <a:p>
            <a:pPr algn="ctr"/>
            <a:endParaRPr lang="el-GR" sz="2100" b="1" dirty="0"/>
          </a:p>
          <a:p>
            <a:pPr algn="ctr"/>
            <a:r>
              <a:rPr lang="el-GR" sz="2100" b="1" dirty="0" smtClean="0"/>
              <a:t>√ </a:t>
            </a:r>
            <a:r>
              <a:rPr lang="el-GR" sz="2100" b="1" dirty="0" smtClean="0">
                <a:solidFill>
                  <a:srgbClr val="00B050"/>
                </a:solidFill>
              </a:rPr>
              <a:t>Συγκριτική αξιολόγηση </a:t>
            </a:r>
            <a:r>
              <a:rPr lang="el-GR" sz="2100" b="1" dirty="0" smtClean="0"/>
              <a:t>των λύσεων</a:t>
            </a:r>
          </a:p>
          <a:p>
            <a:pPr algn="ctr"/>
            <a:endParaRPr lang="el-GR" sz="2100" b="1" dirty="0"/>
          </a:p>
          <a:p>
            <a:pPr algn="ctr"/>
            <a:r>
              <a:rPr lang="el-GR" sz="2100" b="1" dirty="0" smtClean="0"/>
              <a:t>√ </a:t>
            </a:r>
            <a:r>
              <a:rPr lang="el-GR" sz="2100" b="1" dirty="0" smtClean="0">
                <a:solidFill>
                  <a:srgbClr val="00B050"/>
                </a:solidFill>
              </a:rPr>
              <a:t>Απόρριψη</a:t>
            </a:r>
            <a:r>
              <a:rPr lang="el-GR" sz="2100" b="1" dirty="0" smtClean="0"/>
              <a:t> των λύσεων που εμφανώς μειονεκτούν</a:t>
            </a:r>
          </a:p>
          <a:p>
            <a:pPr algn="ctr"/>
            <a:endParaRPr lang="el-GR" sz="2100" b="1" dirty="0"/>
          </a:p>
          <a:p>
            <a:pPr algn="ctr"/>
            <a:r>
              <a:rPr lang="el-GR" sz="2100" b="1" dirty="0" smtClean="0"/>
              <a:t>√ Επιλογή της </a:t>
            </a:r>
            <a:r>
              <a:rPr lang="el-GR" sz="2100" b="1" dirty="0" smtClean="0">
                <a:solidFill>
                  <a:srgbClr val="00B050"/>
                </a:solidFill>
              </a:rPr>
              <a:t>καλύτερης λύσης</a:t>
            </a:r>
          </a:p>
          <a:p>
            <a:pPr algn="ctr"/>
            <a:endParaRPr lang="el-GR" sz="2100" b="1" dirty="0"/>
          </a:p>
          <a:p>
            <a:pPr algn="ctr"/>
            <a:r>
              <a:rPr lang="el-GR" sz="2100" b="1" dirty="0" smtClean="0"/>
              <a:t>√ </a:t>
            </a:r>
            <a:r>
              <a:rPr lang="el-GR" sz="2100" b="1" dirty="0" smtClean="0">
                <a:solidFill>
                  <a:srgbClr val="00B050"/>
                </a:solidFill>
              </a:rPr>
              <a:t>Έλεγχος </a:t>
            </a:r>
            <a:r>
              <a:rPr lang="el-GR" sz="2100" b="1" dirty="0" smtClean="0"/>
              <a:t>της ορθότητας της επιλογής</a:t>
            </a:r>
          </a:p>
          <a:p>
            <a:pPr algn="ctr"/>
            <a:endParaRPr lang="el-GR" sz="2100" b="1" dirty="0"/>
          </a:p>
          <a:p>
            <a:pPr algn="ctr"/>
            <a:r>
              <a:rPr lang="el-GR" sz="2100" b="1" dirty="0" smtClean="0"/>
              <a:t>√ </a:t>
            </a:r>
            <a:r>
              <a:rPr lang="el-GR" sz="2100" b="1" dirty="0" smtClean="0">
                <a:solidFill>
                  <a:srgbClr val="00B050"/>
                </a:solidFill>
              </a:rPr>
              <a:t>Εφαρμογή </a:t>
            </a:r>
            <a:r>
              <a:rPr lang="el-GR" sz="2100" b="1" dirty="0" smtClean="0"/>
              <a:t>της καλύτερης λύσης </a:t>
            </a:r>
            <a:endParaRPr lang="el-GR" sz="2100" b="1" dirty="0"/>
          </a:p>
        </p:txBody>
      </p:sp>
    </p:spTree>
    <p:extLst>
      <p:ext uri="{BB962C8B-B14F-4D97-AF65-F5344CB8AC3E}">
        <p14:creationId xmlns:p14="http://schemas.microsoft.com/office/powerpoint/2010/main" val="1814306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1275" y="2696433"/>
            <a:ext cx="11172568" cy="1325563"/>
          </a:xfrm>
        </p:spPr>
        <p:txBody>
          <a:bodyPr>
            <a:normAutofit fontScale="90000"/>
          </a:bodyPr>
          <a:lstStyle/>
          <a:p>
            <a:r>
              <a:rPr lang="el-GR" sz="2700" b="1" dirty="0"/>
              <a:t>ΛΗΨΗ ΑΠΟΦΑΣΕΩΝ ΜΕ ΕΜΦΑΣΗ ΣΤΙΣ ΥΠΗΡΕΣΙΕΣ </a:t>
            </a:r>
            <a:r>
              <a:rPr lang="el-GR" sz="2700" b="1" dirty="0" smtClean="0"/>
              <a:t>ΥΓΕΙΑΣ</a:t>
            </a:r>
            <a:br>
              <a:rPr lang="el-GR" sz="2700" b="1" dirty="0" smtClean="0"/>
            </a:br>
            <a:r>
              <a:rPr lang="el-GR" sz="2700" b="1" dirty="0" smtClean="0"/>
              <a:t/>
            </a:r>
            <a:br>
              <a:rPr lang="el-GR" sz="2700" b="1" dirty="0" smtClean="0"/>
            </a:br>
            <a:r>
              <a:rPr lang="el-GR" sz="2700" b="1" dirty="0"/>
              <a:t/>
            </a:r>
            <a:br>
              <a:rPr lang="el-GR" sz="2700" b="1" dirty="0"/>
            </a:br>
            <a:r>
              <a:rPr lang="el-GR" sz="2700" b="1" dirty="0" smtClean="0"/>
              <a:t>Κρίσιμα σημεία </a:t>
            </a:r>
            <a:br>
              <a:rPr lang="el-GR" sz="2700" b="1" dirty="0" smtClean="0"/>
            </a:br>
            <a:r>
              <a:rPr lang="el-GR" sz="2700" b="1" dirty="0" smtClean="0"/>
              <a:t/>
            </a:r>
            <a:br>
              <a:rPr lang="el-GR" sz="2700" b="1" dirty="0" smtClean="0"/>
            </a:br>
            <a:r>
              <a:rPr lang="el-GR" sz="2700" b="1" dirty="0"/>
              <a:t/>
            </a:r>
            <a:br>
              <a:rPr lang="el-GR" sz="2700" b="1" dirty="0"/>
            </a:br>
            <a:r>
              <a:rPr lang="el-GR" sz="2700" b="1" dirty="0" smtClean="0">
                <a:solidFill>
                  <a:srgbClr val="00B050"/>
                </a:solidFill>
              </a:rPr>
              <a:t>Η ευθύνη και συνευθύνη </a:t>
            </a:r>
            <a:r>
              <a:rPr lang="el-GR" sz="2700" b="1" dirty="0" smtClean="0"/>
              <a:t>των </a:t>
            </a:r>
            <a:r>
              <a:rPr lang="el-GR" sz="2700" b="1" dirty="0" err="1" smtClean="0"/>
              <a:t>αποφασιζόντων</a:t>
            </a:r>
            <a:r>
              <a:rPr lang="el-GR" sz="2700" b="1" dirty="0" smtClean="0"/>
              <a:t/>
            </a:r>
            <a:br>
              <a:rPr lang="el-GR" sz="2700" b="1" dirty="0" smtClean="0"/>
            </a:br>
            <a:r>
              <a:rPr lang="en-US" sz="2700" b="1" dirty="0"/>
              <a:t/>
            </a:r>
            <a:br>
              <a:rPr lang="en-US" sz="2700" b="1" dirty="0"/>
            </a:br>
            <a:r>
              <a:rPr lang="el-GR" sz="2700" b="1" dirty="0" smtClean="0"/>
              <a:t>Εδώ καταγράφεται </a:t>
            </a:r>
            <a:r>
              <a:rPr lang="el-GR" sz="2700" b="1" dirty="0" smtClean="0">
                <a:solidFill>
                  <a:srgbClr val="00B050"/>
                </a:solidFill>
              </a:rPr>
              <a:t>το μέγεθος της ευθύνης </a:t>
            </a:r>
            <a:r>
              <a:rPr lang="el-GR" sz="2700" b="1" dirty="0" smtClean="0"/>
              <a:t>που έχει ο κάθε ένας ο οποίος συμμετέχει στην λήψη αποφάσεων</a:t>
            </a:r>
            <a:br>
              <a:rPr lang="el-GR" sz="2700" b="1" dirty="0" smtClean="0"/>
            </a:br>
            <a:r>
              <a:rPr lang="el-GR" sz="2700" b="1" dirty="0" smtClean="0"/>
              <a:t/>
            </a:r>
            <a:br>
              <a:rPr lang="el-GR" sz="2700" b="1" dirty="0" smtClean="0"/>
            </a:br>
            <a:r>
              <a:rPr lang="el-GR" sz="2700" b="1" dirty="0"/>
              <a:t/>
            </a:r>
            <a:br>
              <a:rPr lang="el-GR" sz="2700" b="1" dirty="0"/>
            </a:br>
            <a:r>
              <a:rPr lang="el-GR" sz="2700" b="1" dirty="0" smtClean="0">
                <a:solidFill>
                  <a:srgbClr val="00B050"/>
                </a:solidFill>
              </a:rPr>
              <a:t>Η προσωπικότητα και η γνώση των αποφασιζόντων </a:t>
            </a:r>
            <a:r>
              <a:rPr lang="el-GR" sz="2700" b="1" dirty="0" smtClean="0"/>
              <a:t>χαρακτηριστικά προσωπικότητας, αξίες, γνώση, η θεώρηση της ζωής θέση στην τυπική ιεραρχία</a:t>
            </a:r>
            <a:br>
              <a:rPr lang="el-GR" sz="2700" b="1" dirty="0" smtClean="0"/>
            </a:br>
            <a:r>
              <a:rPr lang="el-GR" sz="2700" b="1" dirty="0"/>
              <a:t/>
            </a:r>
            <a:br>
              <a:rPr lang="el-GR" sz="2700" b="1" dirty="0"/>
            </a:br>
            <a:r>
              <a:rPr lang="el-GR" sz="2700" b="1" dirty="0" smtClean="0">
                <a:solidFill>
                  <a:srgbClr val="00B050"/>
                </a:solidFill>
              </a:rPr>
              <a:t>Οι δυνατότητες τήρησης της διαδικασίας </a:t>
            </a:r>
            <a:r>
              <a:rPr lang="el-GR" sz="2700" b="1" dirty="0" smtClean="0"/>
              <a:t>κατά πόσο τηρούνται οι αποφάσεις και εάν βρίσκονται μέσα στα χρονικά περιθώρια  </a:t>
            </a:r>
            <a:br>
              <a:rPr lang="el-GR" sz="2700" b="1" dirty="0" smtClean="0"/>
            </a:br>
            <a:r>
              <a:rPr lang="el-GR" sz="2300" b="1" dirty="0"/>
              <a:t/>
            </a:r>
            <a:br>
              <a:rPr lang="el-GR" sz="2300" b="1" dirty="0"/>
            </a:br>
            <a:r>
              <a:rPr lang="el-GR" sz="2100" b="1" dirty="0" smtClean="0"/>
              <a:t> </a:t>
            </a:r>
            <a:endParaRPr lang="el-GR" sz="2100" dirty="0"/>
          </a:p>
        </p:txBody>
      </p:sp>
    </p:spTree>
    <p:extLst>
      <p:ext uri="{BB962C8B-B14F-4D97-AF65-F5344CB8AC3E}">
        <p14:creationId xmlns:p14="http://schemas.microsoft.com/office/powerpoint/2010/main" val="4218188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22422" y="2935331"/>
            <a:ext cx="11189043" cy="1325563"/>
          </a:xfrm>
        </p:spPr>
        <p:txBody>
          <a:bodyPr>
            <a:noAutofit/>
          </a:bodyPr>
          <a:lstStyle/>
          <a:p>
            <a:r>
              <a:rPr lang="el-GR" sz="2200" b="1" dirty="0" smtClean="0"/>
              <a:t>ΛΗΨΗ ΑΠΟΦΑΣΕΩΝ ΜΕ ΕΜΦΑΣΗ ΣΤΙΣ ΥΠΗΡΕΣΙΕΣ ΥΓΕΙΑΣ</a:t>
            </a:r>
            <a:br>
              <a:rPr lang="el-GR" sz="2200" b="1" dirty="0" smtClean="0"/>
            </a:br>
            <a:r>
              <a:rPr lang="el-GR" sz="2200" b="1" dirty="0" smtClean="0"/>
              <a:t/>
            </a:r>
            <a:br>
              <a:rPr lang="el-GR" sz="2200" b="1" dirty="0" smtClean="0"/>
            </a:br>
            <a:r>
              <a:rPr lang="el-GR" sz="2200" b="1" dirty="0" smtClean="0"/>
              <a:t/>
            </a:r>
            <a:br>
              <a:rPr lang="el-GR" sz="2200" b="1" dirty="0" smtClean="0"/>
            </a:br>
            <a:r>
              <a:rPr lang="el-GR" sz="2200" b="1" dirty="0" smtClean="0"/>
              <a:t>Ένα από τα πιο </a:t>
            </a:r>
            <a:r>
              <a:rPr lang="el-GR" sz="2200" b="1" dirty="0" smtClean="0">
                <a:solidFill>
                  <a:srgbClr val="00B050"/>
                </a:solidFill>
              </a:rPr>
              <a:t>σημαντικά ζητήματα </a:t>
            </a:r>
            <a:r>
              <a:rPr lang="el-GR" sz="2200" b="1" dirty="0" smtClean="0"/>
              <a:t>που έθεσε η τρόικα για το Υπουργείο Υγείας της </a:t>
            </a:r>
            <a:br>
              <a:rPr lang="el-GR" sz="2200" b="1" dirty="0" smtClean="0"/>
            </a:br>
            <a:r>
              <a:rPr lang="el-GR" sz="2200" b="1" dirty="0" smtClean="0"/>
              <a:t/>
            </a:r>
            <a:br>
              <a:rPr lang="el-GR" sz="2200" b="1" dirty="0" smtClean="0"/>
            </a:br>
            <a:r>
              <a:rPr lang="el-GR" sz="2200" b="1" dirty="0" smtClean="0"/>
              <a:t/>
            </a:r>
            <a:br>
              <a:rPr lang="el-GR" sz="2200" b="1" dirty="0" smtClean="0"/>
            </a:br>
            <a:r>
              <a:rPr lang="el-GR" sz="2200" b="1" dirty="0" smtClean="0"/>
              <a:t>Ελλάδας είναι η αναδιοργάνωση του ΕΣΥ </a:t>
            </a:r>
            <a:r>
              <a:rPr lang="el-GR" sz="2200" b="1" dirty="0" smtClean="0">
                <a:solidFill>
                  <a:srgbClr val="00B050"/>
                </a:solidFill>
              </a:rPr>
              <a:t>με συγχωνεύσεις νοσοκομείων, </a:t>
            </a:r>
            <a:r>
              <a:rPr lang="el-GR" sz="2200" b="1" dirty="0" smtClean="0"/>
              <a:t>τμημάτων και </a:t>
            </a:r>
            <a:br>
              <a:rPr lang="el-GR" sz="2200" b="1" dirty="0" smtClean="0"/>
            </a:br>
            <a:r>
              <a:rPr lang="el-GR" sz="2200" b="1" dirty="0" smtClean="0"/>
              <a:t/>
            </a:r>
            <a:br>
              <a:rPr lang="el-GR" sz="2200" b="1" dirty="0" smtClean="0"/>
            </a:br>
            <a:r>
              <a:rPr lang="el-GR" sz="2200" b="1" dirty="0" smtClean="0"/>
              <a:t>θέσεων </a:t>
            </a:r>
            <a:br>
              <a:rPr lang="el-GR" sz="2200" b="1" dirty="0" smtClean="0"/>
            </a:br>
            <a:r>
              <a:rPr lang="el-GR" sz="2200" b="1" dirty="0" smtClean="0"/>
              <a:t/>
            </a:r>
            <a:br>
              <a:rPr lang="el-GR" sz="2200" b="1" dirty="0" smtClean="0"/>
            </a:br>
            <a:r>
              <a:rPr lang="el-GR" sz="2200" b="1" dirty="0" smtClean="0"/>
              <a:t>Αναφέρατε το βαθμό δόμησης </a:t>
            </a:r>
            <a:r>
              <a:rPr lang="el-GR" sz="2200" b="1" dirty="0" smtClean="0">
                <a:solidFill>
                  <a:srgbClr val="00B050"/>
                </a:solidFill>
              </a:rPr>
              <a:t>του προβλήματος και το επίπεδο ιεράρχησης,</a:t>
            </a:r>
            <a:r>
              <a:rPr lang="el-GR" sz="2200" b="1" dirty="0" smtClean="0"/>
              <a:t> επιλέγοντας </a:t>
            </a:r>
            <a:br>
              <a:rPr lang="el-GR" sz="2200" b="1" dirty="0" smtClean="0"/>
            </a:br>
            <a:r>
              <a:rPr lang="el-GR" sz="2200" b="1" dirty="0"/>
              <a:t/>
            </a:r>
            <a:br>
              <a:rPr lang="el-GR" sz="2200" b="1" dirty="0"/>
            </a:br>
            <a:r>
              <a:rPr lang="el-GR" sz="2200" b="1" dirty="0" smtClean="0"/>
              <a:t>πρότυπο </a:t>
            </a:r>
            <a:br>
              <a:rPr lang="el-GR" sz="2200" b="1" dirty="0" smtClean="0"/>
            </a:br>
            <a:r>
              <a:rPr lang="el-GR" sz="2200" b="1" dirty="0" smtClean="0"/>
              <a:t/>
            </a:r>
            <a:br>
              <a:rPr lang="el-GR" sz="2200" b="1" dirty="0" smtClean="0"/>
            </a:br>
            <a:r>
              <a:rPr lang="el-GR" sz="2200" b="1" dirty="0" smtClean="0">
                <a:solidFill>
                  <a:srgbClr val="00B050"/>
                </a:solidFill>
              </a:rPr>
              <a:t>διαδικασίας λήψης </a:t>
            </a:r>
            <a:r>
              <a:rPr lang="el-GR" sz="2200" b="1" dirty="0" smtClean="0"/>
              <a:t>απόφασης τα στάδια της οποίας θα αναλύσετε.</a:t>
            </a:r>
            <a:br>
              <a:rPr lang="el-GR" sz="2200" b="1" dirty="0" smtClean="0"/>
            </a:br>
            <a:r>
              <a:rPr lang="el-GR" sz="2200" b="1" dirty="0" smtClean="0"/>
              <a:t/>
            </a:r>
            <a:br>
              <a:rPr lang="el-GR" sz="2200" b="1" dirty="0" smtClean="0"/>
            </a:br>
            <a:r>
              <a:rPr lang="el-GR" sz="2200" b="1" dirty="0" smtClean="0"/>
              <a:t/>
            </a:r>
            <a:br>
              <a:rPr lang="el-GR" sz="2200" b="1" dirty="0" smtClean="0"/>
            </a:br>
            <a:r>
              <a:rPr lang="el-GR" sz="2200" b="1" dirty="0" smtClean="0"/>
              <a:t>Σε αυτή </a:t>
            </a:r>
            <a:r>
              <a:rPr lang="el-GR" sz="2200" b="1" dirty="0" smtClean="0">
                <a:solidFill>
                  <a:srgbClr val="00B050"/>
                </a:solidFill>
              </a:rPr>
              <a:t>την προσπάθεια συμβουλευτείτε την ιστοσελίδα του Υπουργείου Υγείας </a:t>
            </a:r>
            <a:r>
              <a:rPr lang="el-GR" sz="2200" b="1" dirty="0" smtClean="0"/>
              <a:t>στο </a:t>
            </a:r>
            <a:r>
              <a:rPr lang="en-US" sz="2200" b="1" dirty="0" smtClean="0"/>
              <a:t>menu </a:t>
            </a:r>
            <a:r>
              <a:rPr lang="el-GR" sz="2200" b="1" dirty="0" smtClean="0"/>
              <a:t>του </a:t>
            </a:r>
            <a:br>
              <a:rPr lang="el-GR" sz="2200" b="1" dirty="0" smtClean="0"/>
            </a:br>
            <a:r>
              <a:rPr lang="el-GR" sz="2200" b="1" dirty="0" smtClean="0"/>
              <a:t/>
            </a:r>
            <a:br>
              <a:rPr lang="el-GR" sz="2200" b="1" dirty="0" smtClean="0"/>
            </a:br>
            <a:r>
              <a:rPr lang="en-US" sz="2200" b="1" dirty="0" smtClean="0"/>
              <a:t>esu.net </a:t>
            </a:r>
            <a:r>
              <a:rPr lang="el-GR" sz="2200" b="1" dirty="0" smtClean="0"/>
              <a:t>και τα πεπραγμένα της Γενικής Γραμματείας του 2011.</a:t>
            </a:r>
            <a:br>
              <a:rPr lang="el-GR" sz="2200" b="1" dirty="0" smtClean="0"/>
            </a:br>
            <a:r>
              <a:rPr lang="el-GR" sz="2100" b="1" dirty="0"/>
              <a:t/>
            </a:r>
            <a:br>
              <a:rPr lang="el-GR" sz="2100" b="1" dirty="0"/>
            </a:br>
            <a:endParaRPr lang="el-GR" sz="2100" dirty="0"/>
          </a:p>
        </p:txBody>
      </p:sp>
    </p:spTree>
    <p:extLst>
      <p:ext uri="{BB962C8B-B14F-4D97-AF65-F5344CB8AC3E}">
        <p14:creationId xmlns:p14="http://schemas.microsoft.com/office/powerpoint/2010/main" val="2494786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18069" y="2375158"/>
            <a:ext cx="10515600" cy="1325563"/>
          </a:xfrm>
        </p:spPr>
        <p:txBody>
          <a:bodyPr>
            <a:noAutofit/>
          </a:bodyPr>
          <a:lstStyle/>
          <a:p>
            <a:r>
              <a:rPr lang="el-GR" sz="3000" b="1" dirty="0" smtClean="0">
                <a:latin typeface="Times New Roman" panose="02020603050405020304" pitchFamily="18" charset="0"/>
                <a:cs typeface="Times New Roman" panose="02020603050405020304" pitchFamily="18" charset="0"/>
              </a:rPr>
              <a:t>Λήψη αποφάσεων στις Υπηρεσίες Υγείας </a:t>
            </a:r>
            <a:br>
              <a:rPr lang="el-GR" sz="3000" b="1" dirty="0" smtClean="0">
                <a:latin typeface="Times New Roman" panose="02020603050405020304" pitchFamily="18" charset="0"/>
                <a:cs typeface="Times New Roman" panose="02020603050405020304" pitchFamily="18" charset="0"/>
              </a:rPr>
            </a:br>
            <a:r>
              <a:rPr lang="en-US" sz="3000" b="1" dirty="0" smtClean="0">
                <a:latin typeface="Times New Roman" panose="02020603050405020304" pitchFamily="18" charset="0"/>
                <a:cs typeface="Times New Roman" panose="02020603050405020304" pitchFamily="18" charset="0"/>
              </a:rPr>
              <a:t/>
            </a:r>
            <a:br>
              <a:rPr lang="en-US" sz="3000" b="1" dirty="0" smtClean="0">
                <a:latin typeface="Times New Roman" panose="02020603050405020304" pitchFamily="18" charset="0"/>
                <a:cs typeface="Times New Roman" panose="02020603050405020304" pitchFamily="18" charset="0"/>
              </a:rPr>
            </a:br>
            <a:r>
              <a:rPr lang="el-GR" sz="3000" b="1" dirty="0">
                <a:latin typeface="Times New Roman" panose="02020603050405020304" pitchFamily="18" charset="0"/>
                <a:cs typeface="Times New Roman" panose="02020603050405020304" pitchFamily="18" charset="0"/>
              </a:rPr>
              <a:t/>
            </a:r>
            <a:br>
              <a:rPr lang="el-GR" sz="3000" b="1" dirty="0">
                <a:latin typeface="Times New Roman" panose="02020603050405020304" pitchFamily="18" charset="0"/>
                <a:cs typeface="Times New Roman" panose="02020603050405020304" pitchFamily="18" charset="0"/>
              </a:rPr>
            </a:br>
            <a:r>
              <a:rPr lang="el-GR" sz="3000" b="1" dirty="0" smtClean="0">
                <a:latin typeface="Times New Roman" panose="02020603050405020304" pitchFamily="18" charset="0"/>
                <a:cs typeface="Times New Roman" panose="02020603050405020304" pitchFamily="18" charset="0"/>
              </a:rPr>
              <a:t>Το </a:t>
            </a:r>
            <a:r>
              <a:rPr lang="el-GR" sz="3000" b="1" dirty="0" smtClean="0">
                <a:solidFill>
                  <a:srgbClr val="00B050"/>
                </a:solidFill>
                <a:latin typeface="Times New Roman" panose="02020603050405020304" pitchFamily="18" charset="0"/>
                <a:cs typeface="Times New Roman" panose="02020603050405020304" pitchFamily="18" charset="0"/>
              </a:rPr>
              <a:t>αναφερόμενο πρόβλημα </a:t>
            </a:r>
            <a:r>
              <a:rPr lang="el-GR" sz="3000" b="1" dirty="0" smtClean="0">
                <a:latin typeface="Times New Roman" panose="02020603050405020304" pitchFamily="18" charset="0"/>
                <a:cs typeface="Times New Roman" panose="02020603050405020304" pitchFamily="18" charset="0"/>
              </a:rPr>
              <a:t>είναι αρκετά δομημένο και ανώτατο ιεραρχικά «πρόβλημα στρατηγικής πολιτικής» </a:t>
            </a:r>
            <a:br>
              <a:rPr lang="el-GR" sz="3000" b="1" dirty="0" smtClean="0">
                <a:latin typeface="Times New Roman" panose="02020603050405020304" pitchFamily="18" charset="0"/>
                <a:cs typeface="Times New Roman" panose="02020603050405020304" pitchFamily="18" charset="0"/>
              </a:rPr>
            </a:br>
            <a:r>
              <a:rPr lang="en-US" sz="3000" b="1" dirty="0" smtClean="0">
                <a:latin typeface="Times New Roman" panose="02020603050405020304" pitchFamily="18" charset="0"/>
                <a:cs typeface="Times New Roman" panose="02020603050405020304" pitchFamily="18" charset="0"/>
              </a:rPr>
              <a:t/>
            </a:r>
            <a:br>
              <a:rPr lang="en-US" sz="3000" b="1" dirty="0" smtClean="0">
                <a:latin typeface="Times New Roman" panose="02020603050405020304" pitchFamily="18" charset="0"/>
                <a:cs typeface="Times New Roman" panose="02020603050405020304" pitchFamily="18" charset="0"/>
              </a:rPr>
            </a:br>
            <a:r>
              <a:rPr lang="el-GR" sz="3000" b="1" dirty="0">
                <a:latin typeface="Times New Roman" panose="02020603050405020304" pitchFamily="18" charset="0"/>
                <a:cs typeface="Times New Roman" panose="02020603050405020304" pitchFamily="18" charset="0"/>
              </a:rPr>
              <a:t/>
            </a:r>
            <a:br>
              <a:rPr lang="el-GR" sz="3000" b="1" dirty="0">
                <a:latin typeface="Times New Roman" panose="02020603050405020304" pitchFamily="18" charset="0"/>
                <a:cs typeface="Times New Roman" panose="02020603050405020304" pitchFamily="18" charset="0"/>
              </a:rPr>
            </a:br>
            <a:r>
              <a:rPr lang="el-GR" sz="3000" b="1" dirty="0" smtClean="0">
                <a:latin typeface="Times New Roman" panose="02020603050405020304" pitchFamily="18" charset="0"/>
                <a:cs typeface="Times New Roman" panose="02020603050405020304" pitchFamily="18" charset="0"/>
              </a:rPr>
              <a:t>Είναι μια απόφαση η οποία θα αποφασιστεί </a:t>
            </a:r>
            <a:r>
              <a:rPr lang="el-GR" sz="3000" b="1" dirty="0" smtClean="0">
                <a:solidFill>
                  <a:srgbClr val="00B050"/>
                </a:solidFill>
                <a:latin typeface="Times New Roman" panose="02020603050405020304" pitchFamily="18" charset="0"/>
                <a:cs typeface="Times New Roman" panose="02020603050405020304" pitchFamily="18" charset="0"/>
              </a:rPr>
              <a:t>σε ανώτατο επίπεδο – στρατηγικό επίπεδο, </a:t>
            </a:r>
            <a:r>
              <a:rPr lang="el-GR" sz="3000" b="1" dirty="0" smtClean="0">
                <a:latin typeface="Times New Roman" panose="02020603050405020304" pitchFamily="18" charset="0"/>
                <a:cs typeface="Times New Roman" panose="02020603050405020304" pitchFamily="18" charset="0"/>
              </a:rPr>
              <a:t>η οποία θέτει μακροπρόθεσμους στόχους – </a:t>
            </a:r>
            <a:r>
              <a:rPr lang="el-GR" sz="3000" b="1" dirty="0" smtClean="0">
                <a:solidFill>
                  <a:srgbClr val="00B050"/>
                </a:solidFill>
                <a:latin typeface="Times New Roman" panose="02020603050405020304" pitchFamily="18" charset="0"/>
                <a:cs typeface="Times New Roman" panose="02020603050405020304" pitchFamily="18" charset="0"/>
              </a:rPr>
              <a:t>μακροπρόθεσμα αποτελέσματα </a:t>
            </a:r>
            <a:r>
              <a:rPr lang="el-GR" sz="3000" b="1" dirty="0" smtClean="0">
                <a:latin typeface="Times New Roman" panose="02020603050405020304" pitchFamily="18" charset="0"/>
                <a:cs typeface="Times New Roman" panose="02020603050405020304" pitchFamily="18" charset="0"/>
              </a:rPr>
              <a:t>– και μακροπρόθεσμες στρατηγικές επιπτώσεις</a:t>
            </a:r>
            <a:r>
              <a:rPr lang="en-US" sz="3000" b="1" dirty="0" smtClean="0">
                <a:latin typeface="Times New Roman" panose="02020603050405020304" pitchFamily="18" charset="0"/>
                <a:cs typeface="Times New Roman" panose="02020603050405020304" pitchFamily="18" charset="0"/>
              </a:rPr>
              <a:t> </a:t>
            </a:r>
            <a:r>
              <a:rPr lang="el-GR" sz="3000" b="1" dirty="0" smtClean="0">
                <a:latin typeface="Times New Roman" panose="02020603050405020304" pitchFamily="18" charset="0"/>
                <a:cs typeface="Times New Roman" panose="02020603050405020304" pitchFamily="18" charset="0"/>
              </a:rPr>
              <a:t>στις υπηρεσίες υγείας.</a:t>
            </a:r>
            <a:endParaRPr lang="el-GR" sz="3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1874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22421" y="2581103"/>
            <a:ext cx="11263184" cy="1325563"/>
          </a:xfrm>
        </p:spPr>
        <p:txBody>
          <a:bodyPr>
            <a:noAutofit/>
          </a:bodyPr>
          <a:lstStyle/>
          <a:p>
            <a:r>
              <a:rPr lang="el-GR" sz="3000" b="1" dirty="0" smtClean="0">
                <a:latin typeface="Times New Roman" panose="02020603050405020304" pitchFamily="18" charset="0"/>
                <a:cs typeface="Times New Roman" panose="02020603050405020304" pitchFamily="18" charset="0"/>
              </a:rPr>
              <a:t>Λήψη αποφάσεων στις υπηρεσίες υγείας</a:t>
            </a:r>
            <a:r>
              <a:rPr lang="el-GR" sz="3000" b="1" dirty="0">
                <a:latin typeface="Times New Roman" panose="02020603050405020304" pitchFamily="18" charset="0"/>
                <a:cs typeface="Times New Roman" panose="02020603050405020304" pitchFamily="18" charset="0"/>
              </a:rPr>
              <a:t/>
            </a:r>
            <a:br>
              <a:rPr lang="el-GR" sz="3000" b="1" dirty="0">
                <a:latin typeface="Times New Roman" panose="02020603050405020304" pitchFamily="18" charset="0"/>
                <a:cs typeface="Times New Roman" panose="02020603050405020304" pitchFamily="18" charset="0"/>
              </a:rPr>
            </a:br>
            <a:r>
              <a:rPr lang="el-GR" sz="3000" b="1" dirty="0" smtClean="0">
                <a:latin typeface="Times New Roman" panose="02020603050405020304" pitchFamily="18" charset="0"/>
                <a:cs typeface="Times New Roman" panose="02020603050405020304" pitchFamily="18" charset="0"/>
              </a:rPr>
              <a:t/>
            </a:r>
            <a:br>
              <a:rPr lang="el-GR" sz="3000" b="1" dirty="0" smtClean="0">
                <a:latin typeface="Times New Roman" panose="02020603050405020304" pitchFamily="18" charset="0"/>
                <a:cs typeface="Times New Roman" panose="02020603050405020304" pitchFamily="18" charset="0"/>
              </a:rPr>
            </a:br>
            <a:r>
              <a:rPr lang="el-GR" sz="3000" b="1" dirty="0" smtClean="0">
                <a:latin typeface="Times New Roman" panose="02020603050405020304" pitchFamily="18" charset="0"/>
                <a:cs typeface="Times New Roman" panose="02020603050405020304" pitchFamily="18" charset="0"/>
              </a:rPr>
              <a:t>Τα τελευταία χρόνια παρατηρείται δημιουργία πολλών μικρών και μη αποδοτικών νοσοκομείων και τμημάτων στο ΕΣΥ </a:t>
            </a:r>
            <a:r>
              <a:rPr lang="el-GR" sz="3000" b="1" dirty="0" smtClean="0">
                <a:solidFill>
                  <a:srgbClr val="00B050"/>
                </a:solidFill>
                <a:latin typeface="Times New Roman" panose="02020603050405020304" pitchFamily="18" charset="0"/>
                <a:cs typeface="Times New Roman" panose="02020603050405020304" pitchFamily="18" charset="0"/>
              </a:rPr>
              <a:t>βάση των οργανικών (βάση οργανογράμματος) 45.000 με λειτουργούσες </a:t>
            </a:r>
            <a:r>
              <a:rPr lang="el-GR" sz="3000" b="1" dirty="0" smtClean="0">
                <a:latin typeface="Times New Roman" panose="02020603050405020304" pitchFamily="18" charset="0"/>
                <a:cs typeface="Times New Roman" panose="02020603050405020304" pitchFamily="18" charset="0"/>
              </a:rPr>
              <a:t>35.000 κλίνες.</a:t>
            </a:r>
            <a:br>
              <a:rPr lang="el-GR" sz="3000" b="1" dirty="0" smtClean="0">
                <a:latin typeface="Times New Roman" panose="02020603050405020304" pitchFamily="18" charset="0"/>
                <a:cs typeface="Times New Roman" panose="02020603050405020304" pitchFamily="18" charset="0"/>
              </a:rPr>
            </a:br>
            <a:r>
              <a:rPr lang="el-GR" sz="3000" b="1" dirty="0">
                <a:latin typeface="Times New Roman" panose="02020603050405020304" pitchFamily="18" charset="0"/>
                <a:cs typeface="Times New Roman" panose="02020603050405020304" pitchFamily="18" charset="0"/>
              </a:rPr>
              <a:t/>
            </a:r>
            <a:br>
              <a:rPr lang="el-GR" sz="3000" b="1" dirty="0">
                <a:latin typeface="Times New Roman" panose="02020603050405020304" pitchFamily="18" charset="0"/>
                <a:cs typeface="Times New Roman" panose="02020603050405020304" pitchFamily="18" charset="0"/>
              </a:rPr>
            </a:br>
            <a:r>
              <a:rPr lang="el-GR" sz="3000" b="1" dirty="0" smtClean="0">
                <a:solidFill>
                  <a:srgbClr val="00B050"/>
                </a:solidFill>
                <a:latin typeface="Times New Roman" panose="02020603050405020304" pitchFamily="18" charset="0"/>
                <a:cs typeface="Times New Roman" panose="02020603050405020304" pitchFamily="18" charset="0"/>
              </a:rPr>
              <a:t>Αποτύπωση και ανάλυση του συστήματος, </a:t>
            </a:r>
            <a:r>
              <a:rPr lang="el-GR" sz="3000" b="1" dirty="0" smtClean="0">
                <a:latin typeface="Times New Roman" panose="02020603050405020304" pitchFamily="18" charset="0"/>
                <a:cs typeface="Times New Roman" panose="02020603050405020304" pitchFamily="18" charset="0"/>
              </a:rPr>
              <a:t>προτάσεις από τα κατά σειρά αρμόδια τμήματα, </a:t>
            </a:r>
            <a:br>
              <a:rPr lang="el-GR" sz="3000" b="1" dirty="0" smtClean="0">
                <a:latin typeface="Times New Roman" panose="02020603050405020304" pitchFamily="18" charset="0"/>
                <a:cs typeface="Times New Roman" panose="02020603050405020304" pitchFamily="18" charset="0"/>
              </a:rPr>
            </a:br>
            <a:r>
              <a:rPr lang="el-GR" sz="3000" b="1" dirty="0" smtClean="0">
                <a:latin typeface="Times New Roman" panose="02020603050405020304" pitchFamily="18" charset="0"/>
                <a:cs typeface="Times New Roman" panose="02020603050405020304" pitchFamily="18" charset="0"/>
              </a:rPr>
              <a:t/>
            </a:r>
            <a:br>
              <a:rPr lang="el-GR" sz="3000" b="1" dirty="0" smtClean="0">
                <a:latin typeface="Times New Roman" panose="02020603050405020304" pitchFamily="18" charset="0"/>
                <a:cs typeface="Times New Roman" panose="02020603050405020304" pitchFamily="18" charset="0"/>
              </a:rPr>
            </a:br>
            <a:r>
              <a:rPr lang="el-GR" sz="3000" b="1" dirty="0" smtClean="0">
                <a:latin typeface="Times New Roman" panose="02020603050405020304" pitchFamily="18" charset="0"/>
                <a:cs typeface="Times New Roman" panose="02020603050405020304" pitchFamily="18" charset="0"/>
              </a:rPr>
              <a:t>- </a:t>
            </a:r>
            <a:r>
              <a:rPr lang="el-GR" sz="3000" b="1" dirty="0">
                <a:solidFill>
                  <a:srgbClr val="00B050"/>
                </a:solidFill>
                <a:latin typeface="Times New Roman" panose="02020603050405020304" pitchFamily="18" charset="0"/>
                <a:cs typeface="Times New Roman" panose="02020603050405020304" pitchFamily="18" charset="0"/>
              </a:rPr>
              <a:t>Ε</a:t>
            </a:r>
            <a:r>
              <a:rPr lang="el-GR" sz="3000" b="1" dirty="0" smtClean="0">
                <a:solidFill>
                  <a:srgbClr val="00B050"/>
                </a:solidFill>
                <a:latin typeface="Times New Roman" panose="02020603050405020304" pitchFamily="18" charset="0"/>
                <a:cs typeface="Times New Roman" panose="02020603050405020304" pitchFamily="18" charset="0"/>
              </a:rPr>
              <a:t>πιστημονικά </a:t>
            </a:r>
            <a:r>
              <a:rPr lang="el-GR" sz="3000" b="1" dirty="0">
                <a:solidFill>
                  <a:srgbClr val="00B050"/>
                </a:solidFill>
                <a:latin typeface="Times New Roman" panose="02020603050405020304" pitchFamily="18" charset="0"/>
                <a:cs typeface="Times New Roman" panose="02020603050405020304" pitchFamily="18" charset="0"/>
              </a:rPr>
              <a:t>Σ</a:t>
            </a:r>
            <a:r>
              <a:rPr lang="el-GR" sz="3000" b="1" dirty="0" smtClean="0">
                <a:solidFill>
                  <a:srgbClr val="00B050"/>
                </a:solidFill>
                <a:latin typeface="Times New Roman" panose="02020603050405020304" pitchFamily="18" charset="0"/>
                <a:cs typeface="Times New Roman" panose="02020603050405020304" pitchFamily="18" charset="0"/>
              </a:rPr>
              <a:t>υμβούλια </a:t>
            </a:r>
            <a:r>
              <a:rPr lang="el-GR" sz="3000" b="1" dirty="0" smtClean="0">
                <a:latin typeface="Times New Roman" panose="02020603050405020304" pitchFamily="18" charset="0"/>
                <a:cs typeface="Times New Roman" panose="02020603050405020304" pitchFamily="18" charset="0"/>
              </a:rPr>
              <a:t>νοσοκομείων </a:t>
            </a:r>
            <a:br>
              <a:rPr lang="el-GR" sz="3000" b="1" dirty="0" smtClean="0">
                <a:latin typeface="Times New Roman" panose="02020603050405020304" pitchFamily="18" charset="0"/>
                <a:cs typeface="Times New Roman" panose="02020603050405020304" pitchFamily="18" charset="0"/>
              </a:rPr>
            </a:br>
            <a:r>
              <a:rPr lang="el-GR" sz="3000" b="1" dirty="0" smtClean="0">
                <a:latin typeface="Times New Roman" panose="02020603050405020304" pitchFamily="18" charset="0"/>
                <a:cs typeface="Times New Roman" panose="02020603050405020304" pitchFamily="18" charset="0"/>
              </a:rPr>
              <a:t>- </a:t>
            </a:r>
            <a:r>
              <a:rPr lang="el-GR" sz="3000" b="1" dirty="0" smtClean="0">
                <a:solidFill>
                  <a:srgbClr val="00B050"/>
                </a:solidFill>
                <a:latin typeface="Times New Roman" panose="02020603050405020304" pitchFamily="18" charset="0"/>
                <a:cs typeface="Times New Roman" panose="02020603050405020304" pitchFamily="18" charset="0"/>
              </a:rPr>
              <a:t>Διοικήσεις Νοσοκομείων</a:t>
            </a:r>
            <a:r>
              <a:rPr lang="el-GR" sz="3000" b="1" dirty="0" smtClean="0">
                <a:latin typeface="Times New Roman" panose="02020603050405020304" pitchFamily="18" charset="0"/>
                <a:cs typeface="Times New Roman" panose="02020603050405020304" pitchFamily="18" charset="0"/>
              </a:rPr>
              <a:t/>
            </a:r>
            <a:br>
              <a:rPr lang="el-GR" sz="3000" b="1" dirty="0" smtClean="0">
                <a:latin typeface="Times New Roman" panose="02020603050405020304" pitchFamily="18" charset="0"/>
                <a:cs typeface="Times New Roman" panose="02020603050405020304" pitchFamily="18" charset="0"/>
              </a:rPr>
            </a:br>
            <a:r>
              <a:rPr lang="el-GR" sz="3000" b="1" dirty="0" smtClean="0">
                <a:latin typeface="Times New Roman" panose="02020603050405020304" pitchFamily="18" charset="0"/>
                <a:cs typeface="Times New Roman" panose="02020603050405020304" pitchFamily="18" charset="0"/>
              </a:rPr>
              <a:t>- </a:t>
            </a:r>
            <a:r>
              <a:rPr lang="el-GR" sz="3000" b="1" dirty="0" smtClean="0">
                <a:solidFill>
                  <a:srgbClr val="00B050"/>
                </a:solidFill>
                <a:latin typeface="Times New Roman" panose="02020603050405020304" pitchFamily="18" charset="0"/>
                <a:cs typeface="Times New Roman" panose="02020603050405020304" pitchFamily="18" charset="0"/>
              </a:rPr>
              <a:t>Διοικήσεις Υγειονομικών </a:t>
            </a:r>
            <a:r>
              <a:rPr lang="el-GR" sz="3000" b="1" dirty="0" smtClean="0">
                <a:latin typeface="Times New Roman" panose="02020603050405020304" pitchFamily="18" charset="0"/>
                <a:cs typeface="Times New Roman" panose="02020603050405020304" pitchFamily="18" charset="0"/>
              </a:rPr>
              <a:t>Περιφερειών</a:t>
            </a:r>
            <a:br>
              <a:rPr lang="el-GR" sz="3000" b="1" dirty="0" smtClean="0">
                <a:latin typeface="Times New Roman" panose="02020603050405020304" pitchFamily="18" charset="0"/>
                <a:cs typeface="Times New Roman" panose="02020603050405020304" pitchFamily="18" charset="0"/>
              </a:rPr>
            </a:br>
            <a:r>
              <a:rPr lang="el-GR" sz="3000" b="1" dirty="0" smtClean="0">
                <a:latin typeface="Times New Roman" panose="02020603050405020304" pitchFamily="18" charset="0"/>
                <a:cs typeface="Times New Roman" panose="02020603050405020304" pitchFamily="18" charset="0"/>
              </a:rPr>
              <a:t>- </a:t>
            </a:r>
            <a:r>
              <a:rPr lang="el-GR" sz="3000" b="1" dirty="0" smtClean="0">
                <a:solidFill>
                  <a:srgbClr val="00B050"/>
                </a:solidFill>
                <a:latin typeface="Times New Roman" panose="02020603050405020304" pitchFamily="18" charset="0"/>
                <a:cs typeface="Times New Roman" panose="02020603050405020304" pitchFamily="18" charset="0"/>
              </a:rPr>
              <a:t>Υπουργείο Υγείας</a:t>
            </a:r>
            <a:br>
              <a:rPr lang="el-GR" sz="3000" b="1" dirty="0" smtClean="0">
                <a:solidFill>
                  <a:srgbClr val="00B050"/>
                </a:solidFill>
                <a:latin typeface="Times New Roman" panose="02020603050405020304" pitchFamily="18" charset="0"/>
                <a:cs typeface="Times New Roman" panose="02020603050405020304" pitchFamily="18" charset="0"/>
              </a:rPr>
            </a:br>
            <a:r>
              <a:rPr lang="el-GR" sz="3000" b="1" dirty="0" smtClean="0">
                <a:latin typeface="Times New Roman" panose="02020603050405020304" pitchFamily="18" charset="0"/>
                <a:cs typeface="Times New Roman" panose="02020603050405020304" pitchFamily="18" charset="0"/>
              </a:rPr>
              <a:t>  </a:t>
            </a:r>
            <a:endParaRPr lang="el-GR" sz="3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7769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02740" y="2416346"/>
            <a:ext cx="10515600" cy="1325563"/>
          </a:xfrm>
        </p:spPr>
        <p:txBody>
          <a:bodyPr>
            <a:noAutofit/>
          </a:bodyPr>
          <a:lstStyle/>
          <a:p>
            <a:r>
              <a:rPr lang="el-GR" sz="3000" b="1" dirty="0" smtClean="0">
                <a:latin typeface="Times New Roman" panose="02020603050405020304" pitchFamily="18" charset="0"/>
                <a:cs typeface="Times New Roman" panose="02020603050405020304" pitchFamily="18" charset="0"/>
              </a:rPr>
              <a:t>Λήψη αποφάσεων στις υπηρεσίες υγείας</a:t>
            </a:r>
            <a:r>
              <a:rPr lang="el-GR" sz="3000" b="1" dirty="0">
                <a:latin typeface="Times New Roman" panose="02020603050405020304" pitchFamily="18" charset="0"/>
                <a:cs typeface="Times New Roman" panose="02020603050405020304" pitchFamily="18" charset="0"/>
              </a:rPr>
              <a:t/>
            </a:r>
            <a:br>
              <a:rPr lang="el-GR" sz="3000" b="1" dirty="0">
                <a:latin typeface="Times New Roman" panose="02020603050405020304" pitchFamily="18" charset="0"/>
                <a:cs typeface="Times New Roman" panose="02020603050405020304" pitchFamily="18" charset="0"/>
              </a:rPr>
            </a:br>
            <a:r>
              <a:rPr lang="el-GR" sz="3000" b="1" dirty="0" smtClean="0">
                <a:latin typeface="Times New Roman" panose="02020603050405020304" pitchFamily="18" charset="0"/>
                <a:cs typeface="Times New Roman" panose="02020603050405020304" pitchFamily="18" charset="0"/>
              </a:rPr>
              <a:t/>
            </a:r>
            <a:br>
              <a:rPr lang="el-GR" sz="3000" b="1" dirty="0" smtClean="0">
                <a:latin typeface="Times New Roman" panose="02020603050405020304" pitchFamily="18" charset="0"/>
                <a:cs typeface="Times New Roman" panose="02020603050405020304" pitchFamily="18" charset="0"/>
              </a:rPr>
            </a:br>
            <a:r>
              <a:rPr lang="el-GR" sz="3000" b="1" dirty="0">
                <a:latin typeface="Times New Roman" panose="02020603050405020304" pitchFamily="18" charset="0"/>
                <a:cs typeface="Times New Roman" panose="02020603050405020304" pitchFamily="18" charset="0"/>
              </a:rPr>
              <a:t/>
            </a:r>
            <a:br>
              <a:rPr lang="el-GR" sz="3000" b="1" dirty="0">
                <a:latin typeface="Times New Roman" panose="02020603050405020304" pitchFamily="18" charset="0"/>
                <a:cs typeface="Times New Roman" panose="02020603050405020304" pitchFamily="18" charset="0"/>
              </a:rPr>
            </a:br>
            <a:r>
              <a:rPr lang="el-GR" sz="3000" b="1" dirty="0" smtClean="0">
                <a:latin typeface="Times New Roman" panose="02020603050405020304" pitchFamily="18" charset="0"/>
                <a:cs typeface="Times New Roman" panose="02020603050405020304" pitchFamily="18" charset="0"/>
              </a:rPr>
              <a:t>Ακολουθεί η δημιουργία μοντέλου – προτύπου που θα ακολουθηθεί ένα </a:t>
            </a:r>
            <a:r>
              <a:rPr lang="en-US" sz="3000" b="1" dirty="0" smtClean="0">
                <a:solidFill>
                  <a:srgbClr val="00B050"/>
                </a:solidFill>
                <a:latin typeface="Times New Roman" panose="02020603050405020304" pitchFamily="18" charset="0"/>
                <a:cs typeface="Times New Roman" panose="02020603050405020304" pitchFamily="18" charset="0"/>
              </a:rPr>
              <a:t>mini business plan </a:t>
            </a:r>
            <a:r>
              <a:rPr lang="el-GR" sz="3000" b="1" dirty="0" smtClean="0">
                <a:latin typeface="Times New Roman" panose="02020603050405020304" pitchFamily="18" charset="0"/>
                <a:cs typeface="Times New Roman" panose="02020603050405020304" pitchFamily="18" charset="0"/>
              </a:rPr>
              <a:t>από το ΚΕΣΥΠΕ Κεντρικό Συμβούλιο Υγειονομικών Περιφερειών</a:t>
            </a:r>
            <a:br>
              <a:rPr lang="el-GR" sz="3000" b="1" dirty="0" smtClean="0">
                <a:latin typeface="Times New Roman" panose="02020603050405020304" pitchFamily="18" charset="0"/>
                <a:cs typeface="Times New Roman" panose="02020603050405020304" pitchFamily="18" charset="0"/>
              </a:rPr>
            </a:br>
            <a:r>
              <a:rPr lang="el-GR" sz="3000" b="1" dirty="0">
                <a:latin typeface="Times New Roman" panose="02020603050405020304" pitchFamily="18" charset="0"/>
                <a:cs typeface="Times New Roman" panose="02020603050405020304" pitchFamily="18" charset="0"/>
              </a:rPr>
              <a:t/>
            </a:r>
            <a:br>
              <a:rPr lang="el-GR" sz="3000" b="1" dirty="0">
                <a:latin typeface="Times New Roman" panose="02020603050405020304" pitchFamily="18" charset="0"/>
                <a:cs typeface="Times New Roman" panose="02020603050405020304" pitchFamily="18" charset="0"/>
              </a:rPr>
            </a:br>
            <a:r>
              <a:rPr lang="el-GR" sz="3000" b="1" dirty="0" smtClean="0">
                <a:latin typeface="Times New Roman" panose="02020603050405020304" pitchFamily="18" charset="0"/>
                <a:cs typeface="Times New Roman" panose="02020603050405020304" pitchFamily="18" charset="0"/>
              </a:rPr>
              <a:t>Ακολουθεί η </a:t>
            </a:r>
            <a:r>
              <a:rPr lang="el-GR" sz="3000" b="1" dirty="0" smtClean="0">
                <a:solidFill>
                  <a:srgbClr val="00B050"/>
                </a:solidFill>
                <a:latin typeface="Times New Roman" panose="02020603050405020304" pitchFamily="18" charset="0"/>
                <a:cs typeface="Times New Roman" panose="02020603050405020304" pitchFamily="18" charset="0"/>
              </a:rPr>
              <a:t>λήψη της απόφασης και η υλοποίησή της </a:t>
            </a:r>
            <a:r>
              <a:rPr lang="el-GR" sz="3000" b="1" dirty="0" smtClean="0">
                <a:latin typeface="Times New Roman" panose="02020603050405020304" pitchFamily="18" charset="0"/>
                <a:cs typeface="Times New Roman" panose="02020603050405020304" pitchFamily="18" charset="0"/>
              </a:rPr>
              <a:t>με τη σύνταξη διατάξεων νόμου και την ψήφισή τους από την βουλή</a:t>
            </a:r>
            <a:endParaRPr lang="el-GR" sz="3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2033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5989" y="774357"/>
            <a:ext cx="2932670" cy="1246495"/>
          </a:xfrm>
          <a:prstGeom prst="rect">
            <a:avLst/>
          </a:prstGeom>
          <a:noFill/>
        </p:spPr>
        <p:txBody>
          <a:bodyPr wrap="square" rtlCol="0">
            <a:spAutoFit/>
          </a:bodyPr>
          <a:lstStyle/>
          <a:p>
            <a:r>
              <a:rPr lang="el-GR" sz="2500" b="1" dirty="0" smtClean="0"/>
              <a:t>Βελτίωση </a:t>
            </a:r>
            <a:r>
              <a:rPr lang="el-GR" sz="2500" b="1" dirty="0" smtClean="0">
                <a:solidFill>
                  <a:srgbClr val="00B050"/>
                </a:solidFill>
              </a:rPr>
              <a:t>Λειτουργικών </a:t>
            </a:r>
            <a:r>
              <a:rPr lang="el-GR" sz="2500" b="1" dirty="0" smtClean="0"/>
              <a:t>Δεδομένων </a:t>
            </a:r>
            <a:endParaRPr lang="el-GR" sz="2500" b="1" dirty="0"/>
          </a:p>
        </p:txBody>
      </p:sp>
      <p:sp>
        <p:nvSpPr>
          <p:cNvPr id="4" name="TextBox 3"/>
          <p:cNvSpPr txBox="1"/>
          <p:nvPr/>
        </p:nvSpPr>
        <p:spPr>
          <a:xfrm>
            <a:off x="7142206" y="774357"/>
            <a:ext cx="4423719" cy="1631216"/>
          </a:xfrm>
          <a:prstGeom prst="rect">
            <a:avLst/>
          </a:prstGeom>
          <a:noFill/>
        </p:spPr>
        <p:txBody>
          <a:bodyPr wrap="square" rtlCol="0">
            <a:spAutoFit/>
          </a:bodyPr>
          <a:lstStyle/>
          <a:p>
            <a:pPr marL="285750" indent="-285750">
              <a:buFontTx/>
              <a:buChar char="-"/>
            </a:pPr>
            <a:r>
              <a:rPr lang="el-GR" sz="2500" b="1" dirty="0" smtClean="0"/>
              <a:t>Μέτρηση κάλυψης – </a:t>
            </a:r>
            <a:r>
              <a:rPr lang="el-GR" sz="2500" b="1" dirty="0" smtClean="0">
                <a:solidFill>
                  <a:srgbClr val="00B050"/>
                </a:solidFill>
              </a:rPr>
              <a:t>πληρότητας</a:t>
            </a:r>
          </a:p>
          <a:p>
            <a:pPr marL="285750" indent="-285750">
              <a:buFontTx/>
              <a:buChar char="-"/>
            </a:pPr>
            <a:r>
              <a:rPr lang="el-GR" sz="2500" b="1" dirty="0" smtClean="0">
                <a:solidFill>
                  <a:srgbClr val="00B050"/>
                </a:solidFill>
              </a:rPr>
              <a:t>Συγκρίσεις</a:t>
            </a:r>
            <a:r>
              <a:rPr lang="el-GR" sz="2500" b="1" dirty="0" smtClean="0"/>
              <a:t> ανά τμήμα</a:t>
            </a:r>
          </a:p>
          <a:p>
            <a:pPr marL="285750" indent="-285750">
              <a:buFontTx/>
              <a:buChar char="-"/>
            </a:pPr>
            <a:r>
              <a:rPr lang="el-GR" sz="2500" b="1" dirty="0" smtClean="0"/>
              <a:t>Ανακατανομή κλινών</a:t>
            </a:r>
            <a:endParaRPr lang="el-GR" sz="2500" b="1" dirty="0"/>
          </a:p>
        </p:txBody>
      </p:sp>
      <p:sp>
        <p:nvSpPr>
          <p:cNvPr id="5" name="Δεξιό βέλος 4"/>
          <p:cNvSpPr/>
          <p:nvPr/>
        </p:nvSpPr>
        <p:spPr>
          <a:xfrm>
            <a:off x="3344562" y="852277"/>
            <a:ext cx="3451654" cy="2883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rgbClr val="00B050"/>
              </a:solidFill>
            </a:endParaRPr>
          </a:p>
        </p:txBody>
      </p:sp>
      <p:sp>
        <p:nvSpPr>
          <p:cNvPr id="6" name="TextBox 5"/>
          <p:cNvSpPr txBox="1"/>
          <p:nvPr/>
        </p:nvSpPr>
        <p:spPr>
          <a:xfrm>
            <a:off x="345989" y="3410465"/>
            <a:ext cx="2652583" cy="861774"/>
          </a:xfrm>
          <a:prstGeom prst="rect">
            <a:avLst/>
          </a:prstGeom>
          <a:noFill/>
        </p:spPr>
        <p:txBody>
          <a:bodyPr wrap="square" rtlCol="0">
            <a:spAutoFit/>
          </a:bodyPr>
          <a:lstStyle/>
          <a:p>
            <a:r>
              <a:rPr lang="el-GR" sz="2500" b="1" dirty="0" smtClean="0"/>
              <a:t>Διαχείριση και </a:t>
            </a:r>
            <a:r>
              <a:rPr lang="el-GR" sz="2500" b="1" dirty="0" smtClean="0">
                <a:solidFill>
                  <a:srgbClr val="00B050"/>
                </a:solidFill>
              </a:rPr>
              <a:t>παραγωγικότητα</a:t>
            </a:r>
            <a:endParaRPr lang="el-GR" sz="2500" b="1" dirty="0">
              <a:solidFill>
                <a:srgbClr val="00B050"/>
              </a:solidFill>
            </a:endParaRPr>
          </a:p>
        </p:txBody>
      </p:sp>
      <p:sp>
        <p:nvSpPr>
          <p:cNvPr id="7" name="TextBox 6"/>
          <p:cNvSpPr txBox="1"/>
          <p:nvPr/>
        </p:nvSpPr>
        <p:spPr>
          <a:xfrm>
            <a:off x="7142206" y="3410465"/>
            <a:ext cx="2940908" cy="2785378"/>
          </a:xfrm>
          <a:prstGeom prst="rect">
            <a:avLst/>
          </a:prstGeom>
          <a:noFill/>
        </p:spPr>
        <p:txBody>
          <a:bodyPr wrap="square" rtlCol="0">
            <a:spAutoFit/>
          </a:bodyPr>
          <a:lstStyle/>
          <a:p>
            <a:pPr marL="285750" indent="-285750">
              <a:buFontTx/>
              <a:buChar char="-"/>
            </a:pPr>
            <a:r>
              <a:rPr lang="el-GR" sz="2500" b="1" dirty="0" smtClean="0"/>
              <a:t>Μέτρηση </a:t>
            </a:r>
            <a:r>
              <a:rPr lang="el-GR" sz="2500" b="1" dirty="0" smtClean="0">
                <a:solidFill>
                  <a:srgbClr val="00B050"/>
                </a:solidFill>
              </a:rPr>
              <a:t>απουσιών και αδειών</a:t>
            </a:r>
          </a:p>
          <a:p>
            <a:pPr marL="285750" indent="-285750">
              <a:buFontTx/>
              <a:buChar char="-"/>
            </a:pPr>
            <a:r>
              <a:rPr lang="el-GR" sz="2500" b="1" dirty="0" smtClean="0"/>
              <a:t>Συγκρίσεις ανά τμήμα </a:t>
            </a:r>
          </a:p>
          <a:p>
            <a:pPr marL="285750" indent="-285750">
              <a:buFontTx/>
              <a:buChar char="-"/>
            </a:pPr>
            <a:r>
              <a:rPr lang="el-GR" sz="2500" b="1" dirty="0" smtClean="0"/>
              <a:t>Συγκρίσεις </a:t>
            </a:r>
            <a:r>
              <a:rPr lang="el-GR" sz="2500" b="1" dirty="0" smtClean="0">
                <a:solidFill>
                  <a:srgbClr val="00B050"/>
                </a:solidFill>
              </a:rPr>
              <a:t>ανά κατηγορία</a:t>
            </a:r>
            <a:endParaRPr lang="el-GR" sz="2500" b="1" dirty="0">
              <a:solidFill>
                <a:srgbClr val="00B050"/>
              </a:solidFill>
            </a:endParaRPr>
          </a:p>
        </p:txBody>
      </p:sp>
      <p:sp>
        <p:nvSpPr>
          <p:cNvPr id="8" name="Δεξιό βέλος 7"/>
          <p:cNvSpPr/>
          <p:nvPr/>
        </p:nvSpPr>
        <p:spPr>
          <a:xfrm flipV="1">
            <a:off x="3435178" y="3597704"/>
            <a:ext cx="3270422" cy="2718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73319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13037" y="873211"/>
            <a:ext cx="3492843" cy="861774"/>
          </a:xfrm>
          <a:prstGeom prst="rect">
            <a:avLst/>
          </a:prstGeom>
          <a:noFill/>
        </p:spPr>
        <p:txBody>
          <a:bodyPr wrap="square" rtlCol="0">
            <a:spAutoFit/>
          </a:bodyPr>
          <a:lstStyle/>
          <a:p>
            <a:r>
              <a:rPr lang="el-GR" sz="2500" b="1" dirty="0" smtClean="0"/>
              <a:t>Ισοσκελισμός </a:t>
            </a:r>
            <a:r>
              <a:rPr lang="el-GR" sz="2500" b="1" dirty="0" smtClean="0">
                <a:solidFill>
                  <a:srgbClr val="00B050"/>
                </a:solidFill>
              </a:rPr>
              <a:t>εσόδων - εξόδων</a:t>
            </a:r>
            <a:endParaRPr lang="el-GR" sz="2500" b="1" dirty="0">
              <a:solidFill>
                <a:srgbClr val="00B050"/>
              </a:solidFill>
            </a:endParaRPr>
          </a:p>
        </p:txBody>
      </p:sp>
      <p:sp>
        <p:nvSpPr>
          <p:cNvPr id="4" name="TextBox 3"/>
          <p:cNvSpPr txBox="1"/>
          <p:nvPr/>
        </p:nvSpPr>
        <p:spPr>
          <a:xfrm>
            <a:off x="7257535" y="873211"/>
            <a:ext cx="3155092" cy="2785378"/>
          </a:xfrm>
          <a:prstGeom prst="rect">
            <a:avLst/>
          </a:prstGeom>
          <a:noFill/>
        </p:spPr>
        <p:txBody>
          <a:bodyPr wrap="square" rtlCol="0">
            <a:spAutoFit/>
          </a:bodyPr>
          <a:lstStyle/>
          <a:p>
            <a:pPr marL="285750" indent="-285750">
              <a:buFontTx/>
              <a:buChar char="-"/>
            </a:pPr>
            <a:r>
              <a:rPr lang="el-GR" sz="2500" b="1" dirty="0" smtClean="0"/>
              <a:t>Ανάλυση </a:t>
            </a:r>
            <a:r>
              <a:rPr lang="el-GR" sz="2500" b="1" dirty="0" smtClean="0">
                <a:solidFill>
                  <a:srgbClr val="00B050"/>
                </a:solidFill>
              </a:rPr>
              <a:t>πηγών εσόδων</a:t>
            </a:r>
          </a:p>
          <a:p>
            <a:pPr marL="285750" indent="-285750">
              <a:buFontTx/>
              <a:buChar char="-"/>
            </a:pPr>
            <a:r>
              <a:rPr lang="el-GR" sz="2500" b="1" dirty="0" smtClean="0"/>
              <a:t>Ανάλυση μορφών εσόδων </a:t>
            </a:r>
          </a:p>
          <a:p>
            <a:pPr marL="285750" indent="-285750">
              <a:buFontTx/>
              <a:buChar char="-"/>
            </a:pPr>
            <a:r>
              <a:rPr lang="el-GR" sz="2500" b="1" dirty="0" smtClean="0"/>
              <a:t>Συγκρίσεις </a:t>
            </a:r>
            <a:r>
              <a:rPr lang="el-GR" sz="2500" b="1" dirty="0" smtClean="0">
                <a:solidFill>
                  <a:srgbClr val="00B050"/>
                </a:solidFill>
              </a:rPr>
              <a:t>ανά μήνα</a:t>
            </a:r>
          </a:p>
          <a:p>
            <a:pPr marL="285750" indent="-285750">
              <a:buFontTx/>
              <a:buChar char="-"/>
            </a:pPr>
            <a:r>
              <a:rPr lang="el-GR" sz="2500" b="1" dirty="0" smtClean="0"/>
              <a:t>Κέρδος - Ζημιά</a:t>
            </a:r>
            <a:endParaRPr lang="el-GR" sz="2500" b="1" dirty="0"/>
          </a:p>
        </p:txBody>
      </p:sp>
      <p:sp>
        <p:nvSpPr>
          <p:cNvPr id="5" name="Δεξιό βέλος 4"/>
          <p:cNvSpPr/>
          <p:nvPr/>
        </p:nvSpPr>
        <p:spPr>
          <a:xfrm>
            <a:off x="3723503" y="988541"/>
            <a:ext cx="3188043" cy="328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TextBox 5"/>
          <p:cNvSpPr txBox="1"/>
          <p:nvPr/>
        </p:nvSpPr>
        <p:spPr>
          <a:xfrm>
            <a:off x="313038" y="3795926"/>
            <a:ext cx="2998573" cy="861774"/>
          </a:xfrm>
          <a:prstGeom prst="rect">
            <a:avLst/>
          </a:prstGeom>
          <a:noFill/>
        </p:spPr>
        <p:txBody>
          <a:bodyPr wrap="square" rtlCol="0">
            <a:spAutoFit/>
          </a:bodyPr>
          <a:lstStyle/>
          <a:p>
            <a:r>
              <a:rPr lang="el-GR" sz="2500" b="1" dirty="0" smtClean="0"/>
              <a:t>Άλλα </a:t>
            </a:r>
            <a:r>
              <a:rPr lang="el-GR" sz="2500" b="1" dirty="0" smtClean="0">
                <a:solidFill>
                  <a:srgbClr val="00B050"/>
                </a:solidFill>
              </a:rPr>
              <a:t>χρηματοοικονομικά</a:t>
            </a:r>
            <a:r>
              <a:rPr lang="el-GR" sz="2500" b="1" dirty="0" smtClean="0"/>
              <a:t> </a:t>
            </a:r>
            <a:endParaRPr lang="el-GR" sz="2500" b="1" dirty="0"/>
          </a:p>
        </p:txBody>
      </p:sp>
      <p:sp>
        <p:nvSpPr>
          <p:cNvPr id="7" name="TextBox 6"/>
          <p:cNvSpPr txBox="1"/>
          <p:nvPr/>
        </p:nvSpPr>
        <p:spPr>
          <a:xfrm>
            <a:off x="7257535" y="3799360"/>
            <a:ext cx="2677297" cy="3170099"/>
          </a:xfrm>
          <a:prstGeom prst="rect">
            <a:avLst/>
          </a:prstGeom>
          <a:noFill/>
        </p:spPr>
        <p:txBody>
          <a:bodyPr wrap="square" rtlCol="0">
            <a:spAutoFit/>
          </a:bodyPr>
          <a:lstStyle/>
          <a:p>
            <a:pPr marL="285750" indent="-285750">
              <a:buFontTx/>
              <a:buChar char="-"/>
            </a:pPr>
            <a:r>
              <a:rPr lang="el-GR" sz="2500" b="1" dirty="0" smtClean="0"/>
              <a:t>Έσοδα ανά </a:t>
            </a:r>
            <a:r>
              <a:rPr lang="el-GR" sz="2500" b="1" dirty="0" smtClean="0">
                <a:solidFill>
                  <a:srgbClr val="00B050"/>
                </a:solidFill>
              </a:rPr>
              <a:t>τμήμα και ασθενή </a:t>
            </a:r>
          </a:p>
          <a:p>
            <a:pPr marL="285750" indent="-285750">
              <a:buFontTx/>
              <a:buChar char="-"/>
            </a:pPr>
            <a:r>
              <a:rPr lang="el-GR" sz="2500" b="1" dirty="0" smtClean="0"/>
              <a:t>Έξοδα ανά τμήμα και ασθενή</a:t>
            </a:r>
          </a:p>
          <a:p>
            <a:pPr marL="285750" indent="-285750">
              <a:buFontTx/>
              <a:buChar char="-"/>
            </a:pPr>
            <a:r>
              <a:rPr lang="el-GR" sz="2500" b="1" dirty="0" smtClean="0">
                <a:solidFill>
                  <a:srgbClr val="00B050"/>
                </a:solidFill>
              </a:rPr>
              <a:t>Συγκρίσεις μεταξύ τους</a:t>
            </a:r>
            <a:endParaRPr lang="el-GR" sz="2500" b="1" dirty="0">
              <a:solidFill>
                <a:srgbClr val="00B050"/>
              </a:solidFill>
            </a:endParaRPr>
          </a:p>
        </p:txBody>
      </p:sp>
      <p:sp>
        <p:nvSpPr>
          <p:cNvPr id="8" name="Δεξιό βέλος 7"/>
          <p:cNvSpPr/>
          <p:nvPr/>
        </p:nvSpPr>
        <p:spPr>
          <a:xfrm>
            <a:off x="3723503" y="3839178"/>
            <a:ext cx="3122140" cy="326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4174110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3611" y="1095633"/>
            <a:ext cx="2998573" cy="1246495"/>
          </a:xfrm>
          <a:prstGeom prst="rect">
            <a:avLst/>
          </a:prstGeom>
          <a:noFill/>
        </p:spPr>
        <p:txBody>
          <a:bodyPr wrap="square" rtlCol="0">
            <a:spAutoFit/>
          </a:bodyPr>
          <a:lstStyle/>
          <a:p>
            <a:r>
              <a:rPr lang="el-GR" sz="2500" b="1" dirty="0" smtClean="0"/>
              <a:t>Ικανοποίηση </a:t>
            </a:r>
            <a:r>
              <a:rPr lang="el-GR" sz="2500" b="1" dirty="0" smtClean="0">
                <a:solidFill>
                  <a:srgbClr val="00B050"/>
                </a:solidFill>
              </a:rPr>
              <a:t>των χρηστών</a:t>
            </a:r>
            <a:r>
              <a:rPr lang="el-GR" sz="2500" b="1" dirty="0" smtClean="0"/>
              <a:t> των υπηρεσιών </a:t>
            </a:r>
            <a:endParaRPr lang="el-GR" sz="2500" b="1" dirty="0"/>
          </a:p>
        </p:txBody>
      </p:sp>
      <p:sp>
        <p:nvSpPr>
          <p:cNvPr id="4" name="TextBox 3"/>
          <p:cNvSpPr txBox="1"/>
          <p:nvPr/>
        </p:nvSpPr>
        <p:spPr>
          <a:xfrm>
            <a:off x="7801233" y="1194487"/>
            <a:ext cx="2940908" cy="4708981"/>
          </a:xfrm>
          <a:prstGeom prst="rect">
            <a:avLst/>
          </a:prstGeom>
          <a:noFill/>
        </p:spPr>
        <p:txBody>
          <a:bodyPr wrap="square" rtlCol="0">
            <a:spAutoFit/>
          </a:bodyPr>
          <a:lstStyle/>
          <a:p>
            <a:r>
              <a:rPr lang="el-GR" sz="2500" b="1" dirty="0" smtClean="0"/>
              <a:t>- Ανάλυση </a:t>
            </a:r>
            <a:r>
              <a:rPr lang="el-GR" sz="2500" b="1" dirty="0" smtClean="0">
                <a:solidFill>
                  <a:srgbClr val="00B050"/>
                </a:solidFill>
              </a:rPr>
              <a:t>ερωτηματολογίων εξωτερικών ασθενών</a:t>
            </a:r>
            <a:r>
              <a:rPr lang="el-GR" sz="2500" b="1" dirty="0" smtClean="0"/>
              <a:t> ανά ιατρεία ειδικότητας</a:t>
            </a:r>
          </a:p>
          <a:p>
            <a:r>
              <a:rPr lang="el-GR" sz="2500" b="1" dirty="0" smtClean="0"/>
              <a:t>- Ανάλυση </a:t>
            </a:r>
            <a:r>
              <a:rPr lang="el-GR" sz="2500" b="1" dirty="0" smtClean="0">
                <a:solidFill>
                  <a:srgbClr val="00B050"/>
                </a:solidFill>
              </a:rPr>
              <a:t>ερωτηματολογίων εσωτερικών κλινικών </a:t>
            </a:r>
            <a:r>
              <a:rPr lang="el-GR" sz="2500" b="1" dirty="0" smtClean="0"/>
              <a:t>ανά κλινική </a:t>
            </a:r>
          </a:p>
          <a:p>
            <a:r>
              <a:rPr lang="el-GR" sz="2500" b="1" dirty="0" smtClean="0"/>
              <a:t>- </a:t>
            </a:r>
            <a:r>
              <a:rPr lang="el-GR" sz="2500" b="1" dirty="0" smtClean="0">
                <a:solidFill>
                  <a:srgbClr val="00B050"/>
                </a:solidFill>
              </a:rPr>
              <a:t>Παράπονα ασθενών</a:t>
            </a:r>
            <a:endParaRPr lang="el-GR" sz="2500" b="1" dirty="0">
              <a:solidFill>
                <a:srgbClr val="00B050"/>
              </a:solidFill>
            </a:endParaRPr>
          </a:p>
        </p:txBody>
      </p:sp>
      <p:sp>
        <p:nvSpPr>
          <p:cNvPr id="5" name="Δεξιό βέλος 4"/>
          <p:cNvSpPr/>
          <p:nvPr/>
        </p:nvSpPr>
        <p:spPr>
          <a:xfrm>
            <a:off x="3336324" y="1299349"/>
            <a:ext cx="4168346" cy="238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585197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6223" y="1436044"/>
            <a:ext cx="10515600" cy="4190400"/>
          </a:xfrm>
        </p:spPr>
        <p:txBody>
          <a:bodyPr>
            <a:normAutofit fontScale="90000"/>
          </a:bodyPr>
          <a:lstStyle/>
          <a:p>
            <a:r>
              <a:rPr lang="el-GR" sz="2300" b="1" dirty="0"/>
              <a:t>ΛΗΨΗ ΑΠΟΦΑΣΕΩΝ ΜΕ ΕΜΦΑΣΗ ΣΤΙΣ ΥΠΗΡΕΣΙΕΣ </a:t>
            </a:r>
            <a:r>
              <a:rPr lang="el-GR" sz="2300" b="1" dirty="0" smtClean="0"/>
              <a:t>ΥΓΕΙΑΣ</a:t>
            </a:r>
            <a:br>
              <a:rPr lang="el-GR" sz="2300" b="1" dirty="0" smtClean="0"/>
            </a:br>
            <a:r>
              <a:rPr lang="el-GR" sz="2300" b="1" dirty="0" smtClean="0"/>
              <a:t/>
            </a:r>
            <a:br>
              <a:rPr lang="el-GR" sz="2300" b="1" dirty="0" smtClean="0"/>
            </a:br>
            <a:r>
              <a:rPr lang="el-GR" sz="2300" b="1" dirty="0" smtClean="0"/>
              <a:t/>
            </a:r>
            <a:br>
              <a:rPr lang="el-GR" sz="2300" b="1" dirty="0" smtClean="0"/>
            </a:br>
            <a:r>
              <a:rPr lang="el-GR" sz="2300" b="1" dirty="0" smtClean="0"/>
              <a:t>Το περιβάλλον των οργανισμών των νοσοκομείων </a:t>
            </a:r>
            <a:r>
              <a:rPr lang="el-GR" sz="2300" b="1" dirty="0" smtClean="0">
                <a:solidFill>
                  <a:srgbClr val="00B050"/>
                </a:solidFill>
              </a:rPr>
              <a:t>αυξάνει την πολυπλοκότητα </a:t>
            </a:r>
            <a:r>
              <a:rPr lang="el-GR" sz="2300" b="1" dirty="0" smtClean="0"/>
              <a:t>της απόφασης.</a:t>
            </a:r>
            <a:br>
              <a:rPr lang="el-GR" sz="2300" b="1" dirty="0" smtClean="0"/>
            </a:br>
            <a:r>
              <a:rPr lang="el-GR" sz="2300" b="1" dirty="0" smtClean="0"/>
              <a:t/>
            </a:r>
            <a:br>
              <a:rPr lang="el-GR" sz="2300" b="1" dirty="0" smtClean="0"/>
            </a:br>
            <a:r>
              <a:rPr lang="el-GR" sz="2300" b="1" dirty="0"/>
              <a:t/>
            </a:r>
            <a:br>
              <a:rPr lang="el-GR" sz="2300" b="1" dirty="0"/>
            </a:br>
            <a:r>
              <a:rPr lang="el-GR" sz="2300" b="1" dirty="0" smtClean="0"/>
              <a:t>Απαιτείται πολύ καλή γνώση των πληροφοριών σχετικά με τις </a:t>
            </a:r>
            <a:r>
              <a:rPr lang="en-US" sz="2300" b="1" dirty="0" smtClean="0"/>
              <a:t/>
            </a:r>
            <a:br>
              <a:rPr lang="en-US" sz="2300" b="1" dirty="0" smtClean="0"/>
            </a:br>
            <a:r>
              <a:rPr lang="el-GR" sz="2300" b="1" dirty="0" smtClean="0">
                <a:latin typeface="Calibri" panose="020F0502020204030204" pitchFamily="34" charset="0"/>
                <a:cs typeface="Calibri" panose="020F0502020204030204" pitchFamily="34" charset="0"/>
              </a:rPr>
              <a:t>●</a:t>
            </a:r>
            <a:r>
              <a:rPr lang="en-US" sz="2300" b="1" dirty="0" smtClean="0">
                <a:latin typeface="Calibri" panose="020F0502020204030204" pitchFamily="34" charset="0"/>
                <a:cs typeface="Calibri" panose="020F0502020204030204" pitchFamily="34" charset="0"/>
              </a:rPr>
              <a:t> </a:t>
            </a:r>
            <a:r>
              <a:rPr lang="el-GR" sz="2300" b="1" dirty="0" smtClean="0">
                <a:solidFill>
                  <a:srgbClr val="00B050"/>
                </a:solidFill>
              </a:rPr>
              <a:t>Οργανωτικές, </a:t>
            </a:r>
            <a:r>
              <a:rPr lang="el-GR" sz="2300" b="1" dirty="0" smtClean="0"/>
              <a:t/>
            </a:r>
            <a:br>
              <a:rPr lang="el-GR" sz="2300" b="1" dirty="0" smtClean="0"/>
            </a:br>
            <a:r>
              <a:rPr lang="el-GR" sz="2300" b="1" dirty="0" smtClean="0">
                <a:latin typeface="Calibri" panose="020F0502020204030204" pitchFamily="34" charset="0"/>
                <a:cs typeface="Calibri" panose="020F0502020204030204" pitchFamily="34" charset="0"/>
              </a:rPr>
              <a:t>● </a:t>
            </a:r>
            <a:r>
              <a:rPr lang="el-GR" sz="2300" b="1" dirty="0">
                <a:solidFill>
                  <a:srgbClr val="00B050"/>
                </a:solidFill>
              </a:rPr>
              <a:t>Ν</a:t>
            </a:r>
            <a:r>
              <a:rPr lang="el-GR" sz="2300" b="1" dirty="0" smtClean="0">
                <a:solidFill>
                  <a:srgbClr val="00B050"/>
                </a:solidFill>
              </a:rPr>
              <a:t>ομικές, </a:t>
            </a:r>
            <a:r>
              <a:rPr lang="el-GR" sz="2300" b="1" dirty="0" smtClean="0"/>
              <a:t/>
            </a:r>
            <a:br>
              <a:rPr lang="el-GR" sz="2300" b="1" dirty="0" smtClean="0"/>
            </a:br>
            <a:r>
              <a:rPr lang="el-GR" sz="2300" b="1" dirty="0" smtClean="0">
                <a:latin typeface="Calibri" panose="020F0502020204030204" pitchFamily="34" charset="0"/>
                <a:cs typeface="Calibri" panose="020F0502020204030204" pitchFamily="34" charset="0"/>
              </a:rPr>
              <a:t>● </a:t>
            </a:r>
            <a:r>
              <a:rPr lang="el-GR" sz="2300" b="1" dirty="0" smtClean="0">
                <a:solidFill>
                  <a:srgbClr val="00B050"/>
                </a:solidFill>
              </a:rPr>
              <a:t>Τεχνικές παραμέτρους του ζητήματος </a:t>
            </a:r>
            <a:r>
              <a:rPr lang="el-GR" sz="2300" b="1" dirty="0" smtClean="0"/>
              <a:t>αλλά και </a:t>
            </a:r>
            <a:br>
              <a:rPr lang="el-GR" sz="2300" b="1" dirty="0" smtClean="0"/>
            </a:br>
            <a:r>
              <a:rPr lang="el-GR" sz="2300" b="1" dirty="0" smtClean="0">
                <a:latin typeface="Calibri" panose="020F0502020204030204" pitchFamily="34" charset="0"/>
                <a:cs typeface="Calibri" panose="020F0502020204030204" pitchFamily="34" charset="0"/>
              </a:rPr>
              <a:t>● </a:t>
            </a:r>
            <a:r>
              <a:rPr lang="el-GR" sz="2300" b="1" dirty="0">
                <a:solidFill>
                  <a:srgbClr val="00B050"/>
                </a:solidFill>
              </a:rPr>
              <a:t>Ε</a:t>
            </a:r>
            <a:r>
              <a:rPr lang="el-GR" sz="2300" b="1" dirty="0" smtClean="0">
                <a:solidFill>
                  <a:srgbClr val="00B050"/>
                </a:solidFill>
              </a:rPr>
              <a:t>κτίμηση της στάσης των εμπλεκόμενων </a:t>
            </a:r>
            <a:r>
              <a:rPr lang="el-GR" sz="2300" b="1" dirty="0" smtClean="0"/>
              <a:t>καθώς και των αναμενόμενων συνεπειών.</a:t>
            </a:r>
            <a:br>
              <a:rPr lang="el-GR" sz="2300" b="1" dirty="0" smtClean="0"/>
            </a:br>
            <a:r>
              <a:rPr lang="el-GR" sz="2300" b="1" dirty="0" smtClean="0"/>
              <a:t/>
            </a:r>
            <a:br>
              <a:rPr lang="el-GR" sz="2300" b="1" dirty="0" smtClean="0"/>
            </a:br>
            <a:r>
              <a:rPr lang="el-GR" sz="2300" b="1" dirty="0"/>
              <a:t/>
            </a:r>
            <a:br>
              <a:rPr lang="el-GR" sz="2300" b="1" dirty="0"/>
            </a:br>
            <a:r>
              <a:rPr lang="el-GR" sz="2300" b="1" dirty="0" smtClean="0"/>
              <a:t>Θεωρείται αυτονόητο ότι η όποια απόφαση θα πρέπει </a:t>
            </a:r>
            <a:r>
              <a:rPr lang="el-GR" sz="2300" b="1" dirty="0" smtClean="0">
                <a:solidFill>
                  <a:srgbClr val="00B050"/>
                </a:solidFill>
              </a:rPr>
              <a:t>να υπηρετεί τους στόχους του οργανισμού </a:t>
            </a:r>
            <a:r>
              <a:rPr lang="el-GR" sz="2300" b="1" dirty="0" smtClean="0"/>
              <a:t>ή τουλάχιστον να μην βρίσκεται σε αντίθεση με αυτούς</a:t>
            </a:r>
            <a:br>
              <a:rPr lang="el-GR" sz="2300" b="1" dirty="0" smtClean="0"/>
            </a:br>
            <a:r>
              <a:rPr lang="el-GR" sz="2300" b="1" dirty="0" smtClean="0"/>
              <a:t/>
            </a:r>
            <a:br>
              <a:rPr lang="el-GR" sz="2300" b="1" dirty="0" smtClean="0"/>
            </a:br>
            <a:r>
              <a:rPr lang="el-GR" sz="2300" b="1" dirty="0" smtClean="0"/>
              <a:t>Σημαντικό ρόλο παίζει </a:t>
            </a:r>
            <a:r>
              <a:rPr lang="el-GR" sz="2300" b="1" dirty="0" smtClean="0">
                <a:solidFill>
                  <a:srgbClr val="00B050"/>
                </a:solidFill>
              </a:rPr>
              <a:t>η οργανωσιακή κουλτούρα του οργανισμού </a:t>
            </a:r>
            <a:r>
              <a:rPr lang="el-GR" sz="2300" b="1" dirty="0" smtClean="0"/>
              <a:t>δηλαδή η επικρατούσα αντίληψη σχετικά με την αποστολή, τον τρόπο εργασίας, τη δεοντολογία, την ηθική την προαγωγή και διαχείριση της γνώσης </a:t>
            </a:r>
            <a:r>
              <a:rPr lang="el-GR" b="1" dirty="0"/>
              <a:t/>
            </a:r>
            <a:br>
              <a:rPr lang="el-GR" b="1" dirty="0"/>
            </a:br>
            <a:endParaRPr lang="el-GR" dirty="0"/>
          </a:p>
        </p:txBody>
      </p:sp>
    </p:spTree>
    <p:extLst>
      <p:ext uri="{BB962C8B-B14F-4D97-AF65-F5344CB8AC3E}">
        <p14:creationId xmlns:p14="http://schemas.microsoft.com/office/powerpoint/2010/main" val="484498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28601" y="1425147"/>
            <a:ext cx="10515600" cy="5148648"/>
          </a:xfrm>
        </p:spPr>
        <p:txBody>
          <a:bodyPr>
            <a:normAutofit fontScale="90000"/>
          </a:bodyPr>
          <a:lstStyle/>
          <a:p>
            <a:r>
              <a:rPr lang="el-GR" sz="2300" b="1" dirty="0"/>
              <a:t>ΛΗΨΗ ΑΠΟΦΑΣΕΩΝ ΜΕ ΕΜΦΑΣΗ ΣΤΙΣ ΥΠΗΡΕΣΙΕΣ </a:t>
            </a:r>
            <a:r>
              <a:rPr lang="el-GR" sz="2300" b="1" dirty="0" smtClean="0"/>
              <a:t>ΥΓΕΙΑΣ</a:t>
            </a:r>
            <a:br>
              <a:rPr lang="el-GR" sz="2300" b="1" dirty="0" smtClean="0"/>
            </a:br>
            <a:r>
              <a:rPr lang="el-GR" sz="2300" b="1" dirty="0" smtClean="0"/>
              <a:t/>
            </a:r>
            <a:br>
              <a:rPr lang="el-GR" sz="2300" b="1" dirty="0" smtClean="0"/>
            </a:br>
            <a:r>
              <a:rPr lang="el-GR" sz="2300" b="1" dirty="0" smtClean="0"/>
              <a:t/>
            </a:r>
            <a:br>
              <a:rPr lang="el-GR" sz="2300" b="1" dirty="0" smtClean="0"/>
            </a:br>
            <a:r>
              <a:rPr lang="el-GR" sz="2300" b="1" dirty="0"/>
              <a:t/>
            </a:r>
            <a:br>
              <a:rPr lang="el-GR" sz="2300" b="1" dirty="0"/>
            </a:br>
            <a:r>
              <a:rPr lang="el-GR" sz="2300" b="1" dirty="0" smtClean="0"/>
              <a:t>Συγκεντρωτικά και ενδεικτικά κατά την λήψη μιας απόφασης στο χώρο των υπηρεσιών υγείας συνυπολογίζονται </a:t>
            </a:r>
            <a:br>
              <a:rPr lang="el-GR" sz="2300" b="1" dirty="0" smtClean="0"/>
            </a:br>
            <a:r>
              <a:rPr lang="el-GR" sz="2300" b="1" dirty="0" smtClean="0"/>
              <a:t/>
            </a:r>
            <a:br>
              <a:rPr lang="el-GR" sz="2300" b="1" dirty="0" smtClean="0"/>
            </a:br>
            <a:r>
              <a:rPr lang="el-GR" sz="2300" b="1" dirty="0" smtClean="0"/>
              <a:t/>
            </a:r>
            <a:br>
              <a:rPr lang="el-GR" sz="2300" b="1" dirty="0" smtClean="0"/>
            </a:br>
            <a:r>
              <a:rPr lang="el-GR" sz="2300" b="1" dirty="0"/>
              <a:t/>
            </a:r>
            <a:br>
              <a:rPr lang="el-GR" sz="2300" b="1" dirty="0"/>
            </a:br>
            <a:r>
              <a:rPr lang="el-GR" sz="2300" b="1" dirty="0">
                <a:latin typeface="Calibri" panose="020F0502020204030204" pitchFamily="34" charset="0"/>
                <a:cs typeface="Calibri" panose="020F0502020204030204" pitchFamily="34" charset="0"/>
              </a:rPr>
              <a:t>•</a:t>
            </a:r>
            <a:r>
              <a:rPr lang="el-GR" sz="2300" b="1" dirty="0" smtClean="0">
                <a:latin typeface="Calibri" panose="020F0502020204030204" pitchFamily="34" charset="0"/>
                <a:cs typeface="Calibri" panose="020F0502020204030204" pitchFamily="34" charset="0"/>
              </a:rPr>
              <a:t> Η </a:t>
            </a:r>
            <a:r>
              <a:rPr lang="el-GR" sz="2300" b="1" dirty="0" smtClean="0">
                <a:solidFill>
                  <a:srgbClr val="00B050"/>
                </a:solidFill>
                <a:latin typeface="Calibri" panose="020F0502020204030204" pitchFamily="34" charset="0"/>
                <a:cs typeface="Calibri" panose="020F0502020204030204" pitchFamily="34" charset="0"/>
              </a:rPr>
              <a:t>ορθή και ενδεδειγμένη </a:t>
            </a:r>
            <a:r>
              <a:rPr lang="el-GR" sz="2300" b="1" dirty="0" smtClean="0">
                <a:latin typeface="Calibri" panose="020F0502020204030204" pitchFamily="34" charset="0"/>
                <a:cs typeface="Calibri" panose="020F0502020204030204" pitchFamily="34" charset="0"/>
              </a:rPr>
              <a:t>Ιατρική και Νοσηλευτική φροντίδα</a:t>
            </a:r>
            <a:br>
              <a:rPr lang="el-GR" sz="2300" b="1" dirty="0" smtClean="0">
                <a:latin typeface="Calibri" panose="020F0502020204030204" pitchFamily="34" charset="0"/>
                <a:cs typeface="Calibri" panose="020F0502020204030204" pitchFamily="34" charset="0"/>
              </a:rPr>
            </a:br>
            <a:r>
              <a:rPr lang="el-GR" sz="2300" b="1" dirty="0">
                <a:latin typeface="Calibri" panose="020F0502020204030204" pitchFamily="34" charset="0"/>
                <a:cs typeface="Calibri" panose="020F0502020204030204" pitchFamily="34" charset="0"/>
              </a:rPr>
              <a:t/>
            </a:r>
            <a:br>
              <a:rPr lang="el-GR" sz="2300" b="1" dirty="0">
                <a:latin typeface="Calibri" panose="020F0502020204030204" pitchFamily="34" charset="0"/>
                <a:cs typeface="Calibri" panose="020F0502020204030204" pitchFamily="34" charset="0"/>
              </a:rPr>
            </a:br>
            <a:r>
              <a:rPr lang="el-GR" sz="2300" b="1" dirty="0" smtClean="0">
                <a:latin typeface="Calibri" panose="020F0502020204030204" pitchFamily="34" charset="0"/>
                <a:cs typeface="Calibri" panose="020F0502020204030204" pitchFamily="34" charset="0"/>
              </a:rPr>
              <a:t>• Η </a:t>
            </a:r>
            <a:r>
              <a:rPr lang="el-GR" sz="2300" b="1" dirty="0" smtClean="0">
                <a:solidFill>
                  <a:srgbClr val="00B050"/>
                </a:solidFill>
                <a:latin typeface="Calibri" panose="020F0502020204030204" pitchFamily="34" charset="0"/>
                <a:cs typeface="Calibri" panose="020F0502020204030204" pitchFamily="34" charset="0"/>
              </a:rPr>
              <a:t>ισότητα των πολιτών </a:t>
            </a:r>
            <a:r>
              <a:rPr lang="el-GR" sz="2300" b="1" dirty="0" smtClean="0">
                <a:latin typeface="Calibri" panose="020F0502020204030204" pitchFamily="34" charset="0"/>
                <a:cs typeface="Calibri" panose="020F0502020204030204" pitchFamily="34" charset="0"/>
              </a:rPr>
              <a:t>στην πρόσβαση και την εξυπηρέτηση </a:t>
            </a:r>
            <a:br>
              <a:rPr lang="el-GR" sz="2300" b="1" dirty="0" smtClean="0">
                <a:latin typeface="Calibri" panose="020F0502020204030204" pitchFamily="34" charset="0"/>
                <a:cs typeface="Calibri" panose="020F0502020204030204" pitchFamily="34" charset="0"/>
              </a:rPr>
            </a:br>
            <a:r>
              <a:rPr lang="el-GR" sz="2300" b="1" dirty="0">
                <a:latin typeface="Calibri" panose="020F0502020204030204" pitchFamily="34" charset="0"/>
                <a:cs typeface="Calibri" panose="020F0502020204030204" pitchFamily="34" charset="0"/>
              </a:rPr>
              <a:t/>
            </a:r>
            <a:br>
              <a:rPr lang="el-GR" sz="2300" b="1" dirty="0">
                <a:latin typeface="Calibri" panose="020F0502020204030204" pitchFamily="34" charset="0"/>
                <a:cs typeface="Calibri" panose="020F0502020204030204" pitchFamily="34" charset="0"/>
              </a:rPr>
            </a:br>
            <a:r>
              <a:rPr lang="el-GR" sz="2300" b="1" dirty="0" smtClean="0">
                <a:latin typeface="Calibri" panose="020F0502020204030204" pitchFamily="34" charset="0"/>
                <a:cs typeface="Calibri" panose="020F0502020204030204" pitchFamily="34" charset="0"/>
              </a:rPr>
              <a:t>• Η </a:t>
            </a:r>
            <a:r>
              <a:rPr lang="el-GR" sz="2300" b="1" dirty="0" smtClean="0">
                <a:solidFill>
                  <a:srgbClr val="00B050"/>
                </a:solidFill>
                <a:latin typeface="Calibri" panose="020F0502020204030204" pitchFamily="34" charset="0"/>
                <a:cs typeface="Calibri" panose="020F0502020204030204" pitchFamily="34" charset="0"/>
              </a:rPr>
              <a:t>διαφάνεια </a:t>
            </a:r>
            <a:r>
              <a:rPr lang="el-GR" sz="2300" b="1" dirty="0" smtClean="0">
                <a:latin typeface="Calibri" panose="020F0502020204030204" pitchFamily="34" charset="0"/>
                <a:cs typeface="Calibri" panose="020F0502020204030204" pitchFamily="34" charset="0"/>
              </a:rPr>
              <a:t>στην λειτουργία των επαγγελματιών και τμημάτων</a:t>
            </a:r>
            <a:br>
              <a:rPr lang="el-GR" sz="2300" b="1" dirty="0" smtClean="0">
                <a:latin typeface="Calibri" panose="020F0502020204030204" pitchFamily="34" charset="0"/>
                <a:cs typeface="Calibri" panose="020F0502020204030204" pitchFamily="34" charset="0"/>
              </a:rPr>
            </a:br>
            <a:r>
              <a:rPr lang="el-GR" sz="2300" b="1" dirty="0">
                <a:latin typeface="Calibri" panose="020F0502020204030204" pitchFamily="34" charset="0"/>
                <a:cs typeface="Calibri" panose="020F0502020204030204" pitchFamily="34" charset="0"/>
              </a:rPr>
              <a:t/>
            </a:r>
            <a:br>
              <a:rPr lang="el-GR" sz="2300" b="1" dirty="0">
                <a:latin typeface="Calibri" panose="020F0502020204030204" pitchFamily="34" charset="0"/>
                <a:cs typeface="Calibri" panose="020F0502020204030204" pitchFamily="34" charset="0"/>
              </a:rPr>
            </a:br>
            <a:r>
              <a:rPr lang="el-GR" sz="2300" b="1" dirty="0" smtClean="0">
                <a:latin typeface="Calibri" panose="020F0502020204030204" pitchFamily="34" charset="0"/>
                <a:cs typeface="Calibri" panose="020F0502020204030204" pitchFamily="34" charset="0"/>
              </a:rPr>
              <a:t>• Η </a:t>
            </a:r>
            <a:r>
              <a:rPr lang="el-GR" sz="2300" b="1" dirty="0" smtClean="0">
                <a:solidFill>
                  <a:srgbClr val="00B050"/>
                </a:solidFill>
                <a:latin typeface="Calibri" panose="020F0502020204030204" pitchFamily="34" charset="0"/>
                <a:cs typeface="Calibri" panose="020F0502020204030204" pitchFamily="34" charset="0"/>
              </a:rPr>
              <a:t>ταχύτητα στην εξυπηρέτηση</a:t>
            </a:r>
            <a:r>
              <a:rPr lang="el-GR" sz="2300" b="1" dirty="0" smtClean="0">
                <a:latin typeface="Calibri" panose="020F0502020204030204" pitchFamily="34" charset="0"/>
                <a:cs typeface="Calibri" panose="020F0502020204030204" pitchFamily="34" charset="0"/>
              </a:rPr>
              <a:t> ο σεβασμός του χρόνου</a:t>
            </a:r>
            <a:br>
              <a:rPr lang="el-GR" sz="2300" b="1" dirty="0" smtClean="0">
                <a:latin typeface="Calibri" panose="020F0502020204030204" pitchFamily="34" charset="0"/>
                <a:cs typeface="Calibri" panose="020F0502020204030204" pitchFamily="34" charset="0"/>
              </a:rPr>
            </a:br>
            <a:r>
              <a:rPr lang="el-GR" sz="2300" b="1" dirty="0">
                <a:latin typeface="Calibri" panose="020F0502020204030204" pitchFamily="34" charset="0"/>
                <a:cs typeface="Calibri" panose="020F0502020204030204" pitchFamily="34" charset="0"/>
              </a:rPr>
              <a:t/>
            </a:r>
            <a:br>
              <a:rPr lang="el-GR" sz="2300" b="1" dirty="0">
                <a:latin typeface="Calibri" panose="020F0502020204030204" pitchFamily="34" charset="0"/>
                <a:cs typeface="Calibri" panose="020F0502020204030204" pitchFamily="34" charset="0"/>
              </a:rPr>
            </a:br>
            <a:r>
              <a:rPr lang="el-GR" sz="2300" b="1" dirty="0" smtClean="0">
                <a:latin typeface="Calibri" panose="020F0502020204030204" pitchFamily="34" charset="0"/>
                <a:cs typeface="Calibri" panose="020F0502020204030204" pitchFamily="34" charset="0"/>
              </a:rPr>
              <a:t>• Η </a:t>
            </a:r>
            <a:r>
              <a:rPr lang="el-GR" sz="2300" b="1" dirty="0" smtClean="0">
                <a:solidFill>
                  <a:srgbClr val="00B050"/>
                </a:solidFill>
                <a:latin typeface="Calibri" panose="020F0502020204030204" pitchFamily="34" charset="0"/>
                <a:cs typeface="Calibri" panose="020F0502020204030204" pitchFamily="34" charset="0"/>
              </a:rPr>
              <a:t>οικονομικότητα των ενεργειών, </a:t>
            </a:r>
            <a:r>
              <a:rPr lang="el-GR" sz="2300" b="1" dirty="0" smtClean="0">
                <a:latin typeface="Calibri" panose="020F0502020204030204" pitchFamily="34" charset="0"/>
                <a:cs typeface="Calibri" panose="020F0502020204030204" pitchFamily="34" charset="0"/>
              </a:rPr>
              <a:t>ώστε να επιτυγχάνεται καλύτερη οικονομική αποδοτικότητα του   οργανισμού</a:t>
            </a:r>
            <a:br>
              <a:rPr lang="el-GR" sz="2300" b="1" dirty="0" smtClean="0">
                <a:latin typeface="Calibri" panose="020F0502020204030204" pitchFamily="34" charset="0"/>
                <a:cs typeface="Calibri" panose="020F0502020204030204" pitchFamily="34" charset="0"/>
              </a:rPr>
            </a:br>
            <a:r>
              <a:rPr lang="el-GR" sz="2300" b="1" dirty="0">
                <a:latin typeface="Calibri" panose="020F0502020204030204" pitchFamily="34" charset="0"/>
                <a:cs typeface="Calibri" panose="020F0502020204030204" pitchFamily="34" charset="0"/>
              </a:rPr>
              <a:t/>
            </a:r>
            <a:br>
              <a:rPr lang="el-GR" sz="2300" b="1" dirty="0">
                <a:latin typeface="Calibri" panose="020F0502020204030204" pitchFamily="34" charset="0"/>
                <a:cs typeface="Calibri" panose="020F0502020204030204" pitchFamily="34" charset="0"/>
              </a:rPr>
            </a:br>
            <a:r>
              <a:rPr lang="el-GR" sz="2100" b="1" dirty="0" smtClean="0">
                <a:latin typeface="Calibri" panose="020F0502020204030204" pitchFamily="34" charset="0"/>
                <a:cs typeface="Calibri" panose="020F0502020204030204" pitchFamily="34" charset="0"/>
              </a:rPr>
              <a:t/>
            </a:r>
            <a:br>
              <a:rPr lang="el-GR" sz="2100" b="1" dirty="0" smtClean="0">
                <a:latin typeface="Calibri" panose="020F0502020204030204" pitchFamily="34" charset="0"/>
                <a:cs typeface="Calibri" panose="020F0502020204030204" pitchFamily="34" charset="0"/>
              </a:rPr>
            </a:br>
            <a:r>
              <a:rPr lang="el-GR" sz="2100" b="1" dirty="0">
                <a:latin typeface="Calibri" panose="020F0502020204030204" pitchFamily="34" charset="0"/>
                <a:cs typeface="Calibri" panose="020F0502020204030204" pitchFamily="34" charset="0"/>
              </a:rPr>
              <a:t/>
            </a:r>
            <a:br>
              <a:rPr lang="el-GR" sz="2100" b="1" dirty="0">
                <a:latin typeface="Calibri" panose="020F0502020204030204" pitchFamily="34" charset="0"/>
                <a:cs typeface="Calibri" panose="020F0502020204030204" pitchFamily="34" charset="0"/>
              </a:rPr>
            </a:br>
            <a:r>
              <a:rPr lang="el-GR" sz="2100" b="1" dirty="0" smtClean="0"/>
              <a:t/>
            </a:r>
            <a:br>
              <a:rPr lang="el-GR" sz="2100" b="1" dirty="0" smtClean="0"/>
            </a:br>
            <a:r>
              <a:rPr lang="el-GR" sz="2100" b="1" dirty="0"/>
              <a:t/>
            </a:r>
            <a:br>
              <a:rPr lang="el-GR" sz="2100" b="1" dirty="0"/>
            </a:br>
            <a:r>
              <a:rPr lang="el-GR" sz="2100" b="1" dirty="0"/>
              <a:t/>
            </a:r>
            <a:br>
              <a:rPr lang="el-GR" sz="2100" b="1" dirty="0"/>
            </a:br>
            <a:endParaRPr lang="el-GR" sz="2100" dirty="0"/>
          </a:p>
        </p:txBody>
      </p:sp>
    </p:spTree>
    <p:extLst>
      <p:ext uri="{BB962C8B-B14F-4D97-AF65-F5344CB8AC3E}">
        <p14:creationId xmlns:p14="http://schemas.microsoft.com/office/powerpoint/2010/main" val="4069950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85119" y="1485470"/>
            <a:ext cx="10515600" cy="3720843"/>
          </a:xfrm>
        </p:spPr>
        <p:txBody>
          <a:bodyPr>
            <a:noAutofit/>
          </a:bodyPr>
          <a:lstStyle/>
          <a:p>
            <a:r>
              <a:rPr lang="el-GR" sz="2400" b="1" dirty="0"/>
              <a:t>ΛΗΨΗ ΑΠΟΦΑΣΕΩΝ ΜΕ ΕΜΦΑΣΗ ΣΤΙΣ ΥΠΗΡΕΣΙΕΣ </a:t>
            </a:r>
            <a:r>
              <a:rPr lang="el-GR" sz="2400" b="1" dirty="0" smtClean="0"/>
              <a:t>ΥΓΕΙΑΣ</a:t>
            </a:r>
            <a:br>
              <a:rPr lang="el-GR" sz="2400" b="1" dirty="0" smtClean="0"/>
            </a:br>
            <a:r>
              <a:rPr lang="el-GR" sz="2400" b="1" dirty="0"/>
              <a:t/>
            </a:r>
            <a:br>
              <a:rPr lang="el-GR" sz="2400" b="1" dirty="0"/>
            </a:br>
            <a:r>
              <a:rPr lang="el-GR" sz="2400" b="1" dirty="0"/>
              <a:t/>
            </a:r>
            <a:br>
              <a:rPr lang="el-GR" sz="2400" b="1" dirty="0"/>
            </a:br>
            <a:r>
              <a:rPr lang="el-GR" sz="2400" b="1" dirty="0" smtClean="0"/>
              <a:t>Ως πλέον συνηθισμένα εμπόδια που οδηγούν </a:t>
            </a:r>
            <a:r>
              <a:rPr lang="el-GR" sz="2400" b="1" dirty="0" smtClean="0">
                <a:solidFill>
                  <a:srgbClr val="00B050"/>
                </a:solidFill>
              </a:rPr>
              <a:t>σε αυτοπεριορισμούς </a:t>
            </a:r>
            <a:r>
              <a:rPr lang="el-GR" sz="2400" b="1" dirty="0" smtClean="0"/>
              <a:t>θεωρούνται</a:t>
            </a:r>
            <a:r>
              <a:rPr lang="en-US" sz="2400" b="1" dirty="0" smtClean="0"/>
              <a:t>:</a:t>
            </a:r>
            <a:r>
              <a:rPr lang="el-GR" sz="2400" b="1" dirty="0" smtClean="0"/>
              <a:t/>
            </a:r>
            <a:br>
              <a:rPr lang="el-GR" sz="2400" b="1" dirty="0" smtClean="0"/>
            </a:br>
            <a:r>
              <a:rPr lang="el-GR" sz="2400" b="1" dirty="0" smtClean="0"/>
              <a:t/>
            </a:r>
            <a:br>
              <a:rPr lang="el-GR" sz="2400" b="1" dirty="0" smtClean="0"/>
            </a:br>
            <a:r>
              <a:rPr lang="el-GR" sz="2400" b="1" dirty="0" smtClean="0"/>
              <a:t/>
            </a:r>
            <a:br>
              <a:rPr lang="el-GR" sz="2400" b="1" dirty="0" smtClean="0"/>
            </a:br>
            <a:r>
              <a:rPr lang="el-GR" sz="2400" b="1" dirty="0"/>
              <a:t/>
            </a:r>
            <a:br>
              <a:rPr lang="el-GR" sz="2400" b="1" dirty="0"/>
            </a:br>
            <a:r>
              <a:rPr lang="el-GR" sz="2400" b="1" dirty="0" smtClean="0"/>
              <a:t>√ Η </a:t>
            </a:r>
            <a:r>
              <a:rPr lang="el-GR" sz="2400" b="1" dirty="0" smtClean="0">
                <a:solidFill>
                  <a:srgbClr val="00B050"/>
                </a:solidFill>
              </a:rPr>
              <a:t>μονοδιάστατη σκέψη </a:t>
            </a:r>
            <a:r>
              <a:rPr lang="el-GR" sz="2400" b="1" dirty="0" smtClean="0"/>
              <a:t>αντί της ολικής</a:t>
            </a:r>
            <a:br>
              <a:rPr lang="el-GR" sz="2400" b="1" dirty="0" smtClean="0"/>
            </a:br>
            <a:r>
              <a:rPr lang="el-GR" sz="2400" b="1" dirty="0" smtClean="0"/>
              <a:t/>
            </a:r>
            <a:br>
              <a:rPr lang="el-GR" sz="2400" b="1" dirty="0" smtClean="0"/>
            </a:br>
            <a:r>
              <a:rPr lang="el-GR" sz="2400" b="1" dirty="0" smtClean="0"/>
              <a:t/>
            </a:r>
            <a:br>
              <a:rPr lang="el-GR" sz="2400" b="1" dirty="0" smtClean="0"/>
            </a:br>
            <a:r>
              <a:rPr lang="el-GR" sz="2400" b="1" dirty="0" smtClean="0"/>
              <a:t>√ Οι </a:t>
            </a:r>
            <a:r>
              <a:rPr lang="el-GR" sz="2400" b="1" dirty="0" smtClean="0">
                <a:solidFill>
                  <a:srgbClr val="00B050"/>
                </a:solidFill>
              </a:rPr>
              <a:t>τεχνητοί αυτοπεριορισμοί, </a:t>
            </a:r>
            <a:r>
              <a:rPr lang="el-GR" sz="2400" b="1" dirty="0" smtClean="0"/>
              <a:t>που δεν ισχύουν στην πραγματικότητα</a:t>
            </a:r>
            <a:br>
              <a:rPr lang="el-GR" sz="2400" b="1" dirty="0" smtClean="0"/>
            </a:br>
            <a:r>
              <a:rPr lang="el-GR" sz="2400" b="1" dirty="0" smtClean="0"/>
              <a:t/>
            </a:r>
            <a:br>
              <a:rPr lang="el-GR" sz="2400" b="1" dirty="0" smtClean="0"/>
            </a:br>
            <a:r>
              <a:rPr lang="el-GR" sz="2400" b="1" dirty="0"/>
              <a:t/>
            </a:r>
            <a:br>
              <a:rPr lang="el-GR" sz="2400" b="1" dirty="0"/>
            </a:br>
            <a:r>
              <a:rPr lang="el-GR" sz="2400" b="1" dirty="0" smtClean="0"/>
              <a:t>√ Τα </a:t>
            </a:r>
            <a:r>
              <a:rPr lang="el-GR" sz="2400" b="1" dirty="0" smtClean="0">
                <a:solidFill>
                  <a:srgbClr val="00B050"/>
                </a:solidFill>
              </a:rPr>
              <a:t>στερεότυπα</a:t>
            </a:r>
            <a:r>
              <a:rPr lang="el-GR" sz="2400" b="1" dirty="0" smtClean="0"/>
              <a:t/>
            </a:r>
            <a:br>
              <a:rPr lang="el-GR" sz="2400" b="1" dirty="0" smtClean="0"/>
            </a:br>
            <a:r>
              <a:rPr lang="el-GR" sz="2400" b="1" dirty="0" smtClean="0"/>
              <a:t/>
            </a:r>
            <a:br>
              <a:rPr lang="el-GR" sz="2400" b="1" dirty="0" smtClean="0"/>
            </a:br>
            <a:r>
              <a:rPr lang="el-GR" sz="2400" b="1" dirty="0"/>
              <a:t/>
            </a:r>
            <a:br>
              <a:rPr lang="el-GR" sz="2400" b="1" dirty="0"/>
            </a:br>
            <a:r>
              <a:rPr lang="el-GR" sz="2400" b="1" dirty="0" smtClean="0"/>
              <a:t>√ Η </a:t>
            </a:r>
            <a:r>
              <a:rPr lang="el-GR" sz="2400" b="1" dirty="0" smtClean="0">
                <a:solidFill>
                  <a:srgbClr val="00B050"/>
                </a:solidFill>
              </a:rPr>
              <a:t>έλλειψη δημιουργικότητας</a:t>
            </a:r>
            <a:r>
              <a:rPr lang="el-GR" sz="2400" b="1" dirty="0"/>
              <a:t/>
            </a:r>
            <a:br>
              <a:rPr lang="el-GR" sz="2400" b="1" dirty="0"/>
            </a:br>
            <a:endParaRPr lang="el-GR" sz="2400" dirty="0"/>
          </a:p>
        </p:txBody>
      </p:sp>
    </p:spTree>
    <p:extLst>
      <p:ext uri="{BB962C8B-B14F-4D97-AF65-F5344CB8AC3E}">
        <p14:creationId xmlns:p14="http://schemas.microsoft.com/office/powerpoint/2010/main" val="144874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86265" y="282747"/>
            <a:ext cx="10515600" cy="6241620"/>
          </a:xfrm>
        </p:spPr>
        <p:txBody>
          <a:bodyPr>
            <a:noAutofit/>
          </a:bodyPr>
          <a:lstStyle/>
          <a:p>
            <a:r>
              <a:rPr lang="el-GR" sz="2400" b="1" dirty="0"/>
              <a:t>ΛΗΨΗ ΑΠΟΦΑΣΕΩΝ ΜΕ ΕΜΦΑΣΗ ΣΤΙΣ ΥΠΗΡΕΣΙΕΣ </a:t>
            </a:r>
            <a:r>
              <a:rPr lang="el-GR" sz="2400" b="1" dirty="0" smtClean="0"/>
              <a:t>ΥΓΕΙΑΣ</a:t>
            </a:r>
            <a:br>
              <a:rPr lang="el-GR" sz="2400" b="1" dirty="0" smtClean="0"/>
            </a:br>
            <a:r>
              <a:rPr lang="el-GR" sz="2400" b="1" dirty="0" smtClean="0"/>
              <a:t/>
            </a:r>
            <a:br>
              <a:rPr lang="el-GR" sz="2400" b="1" dirty="0" smtClean="0"/>
            </a:br>
            <a:r>
              <a:rPr lang="el-GR" sz="2400" b="1" dirty="0" smtClean="0"/>
              <a:t/>
            </a:r>
            <a:br>
              <a:rPr lang="el-GR" sz="2400" b="1" dirty="0" smtClean="0"/>
            </a:br>
            <a:r>
              <a:rPr lang="el-GR" sz="2400" b="1" dirty="0"/>
              <a:t/>
            </a:r>
            <a:br>
              <a:rPr lang="el-GR" sz="2400" b="1" dirty="0"/>
            </a:br>
            <a:r>
              <a:rPr lang="el-GR" sz="2400" b="1" dirty="0" smtClean="0"/>
              <a:t>Τα κριτήρια με τα οποία αξιολογείται μια απόφαση είναι κυρίως η </a:t>
            </a:r>
            <a:r>
              <a:rPr lang="el-GR" sz="2400" b="1" dirty="0" smtClean="0">
                <a:solidFill>
                  <a:srgbClr val="00B050"/>
                </a:solidFill>
              </a:rPr>
              <a:t>αποδοτικότητα (</a:t>
            </a:r>
            <a:r>
              <a:rPr lang="en-US" sz="2400" b="1" dirty="0" smtClean="0">
                <a:solidFill>
                  <a:srgbClr val="00B050"/>
                </a:solidFill>
              </a:rPr>
              <a:t>efficiency) </a:t>
            </a:r>
            <a:r>
              <a:rPr lang="el-GR" sz="2400" b="1" dirty="0" smtClean="0">
                <a:solidFill>
                  <a:srgbClr val="00B050"/>
                </a:solidFill>
              </a:rPr>
              <a:t>και η αποτελεσματικότητα </a:t>
            </a:r>
            <a:r>
              <a:rPr lang="en-US" sz="2400" b="1" dirty="0" smtClean="0">
                <a:solidFill>
                  <a:srgbClr val="00B050"/>
                </a:solidFill>
              </a:rPr>
              <a:t>(effectiveness)</a:t>
            </a:r>
            <a:r>
              <a:rPr lang="el-GR" sz="2400" b="1" dirty="0" smtClean="0"/>
              <a:t/>
            </a:r>
            <a:br>
              <a:rPr lang="el-GR" sz="2400" b="1" dirty="0" smtClean="0"/>
            </a:br>
            <a:r>
              <a:rPr lang="en-US" sz="2400" b="1" dirty="0" smtClean="0"/>
              <a:t/>
            </a:r>
            <a:br>
              <a:rPr lang="en-US" sz="2400" b="1" dirty="0" smtClean="0"/>
            </a:br>
            <a:r>
              <a:rPr lang="el-GR" sz="2400" b="1" dirty="0" smtClean="0"/>
              <a:t/>
            </a:r>
            <a:br>
              <a:rPr lang="el-GR" sz="2400" b="1" dirty="0" smtClean="0"/>
            </a:br>
            <a:r>
              <a:rPr lang="en-US" sz="2400" b="1" dirty="0"/>
              <a:t/>
            </a:r>
            <a:br>
              <a:rPr lang="en-US" sz="2400" b="1" dirty="0"/>
            </a:br>
            <a:r>
              <a:rPr lang="el-GR" sz="2400" b="1" dirty="0" smtClean="0"/>
              <a:t>Τα επίπεδα λήψης μιας απόφασης ταξινομούνται στα εξής επίπεδα</a:t>
            </a:r>
            <a:r>
              <a:rPr lang="en-US" sz="2400" b="1" dirty="0" smtClean="0"/>
              <a:t>:</a:t>
            </a:r>
            <a:r>
              <a:rPr lang="el-GR" sz="2400" b="1" dirty="0" smtClean="0"/>
              <a:t/>
            </a:r>
            <a:br>
              <a:rPr lang="el-GR" sz="2400" b="1" dirty="0" smtClean="0"/>
            </a:br>
            <a:r>
              <a:rPr lang="el-GR" sz="2400" b="1" dirty="0" smtClean="0"/>
              <a:t/>
            </a:r>
            <a:br>
              <a:rPr lang="el-GR" sz="2400" b="1" dirty="0" smtClean="0"/>
            </a:br>
            <a:r>
              <a:rPr lang="el-GR" sz="2400" b="1" dirty="0"/>
              <a:t/>
            </a:r>
            <a:br>
              <a:rPr lang="el-GR" sz="2400" b="1" dirty="0"/>
            </a:br>
            <a:r>
              <a:rPr lang="el-GR" sz="2400" b="1" dirty="0" smtClean="0"/>
              <a:t>Α. </a:t>
            </a:r>
            <a:r>
              <a:rPr lang="el-GR" sz="2400" b="1" dirty="0" smtClean="0">
                <a:solidFill>
                  <a:srgbClr val="00B050"/>
                </a:solidFill>
              </a:rPr>
              <a:t>Στρατηγικό</a:t>
            </a:r>
            <a:r>
              <a:rPr lang="el-GR" sz="2400" b="1" dirty="0" smtClean="0"/>
              <a:t> (μακροπρόθεσμο στόχο, σημαντική στρατηγική επίπτωση) ή ανώτατο</a:t>
            </a:r>
            <a:br>
              <a:rPr lang="el-GR" sz="2400" b="1" dirty="0" smtClean="0"/>
            </a:br>
            <a:r>
              <a:rPr lang="el-GR" sz="2400" b="1" dirty="0"/>
              <a:t/>
            </a:r>
            <a:br>
              <a:rPr lang="el-GR" sz="2400" b="1" dirty="0"/>
            </a:br>
            <a:r>
              <a:rPr lang="el-GR" sz="2400" b="1" dirty="0" smtClean="0"/>
              <a:t>Β. </a:t>
            </a:r>
            <a:r>
              <a:rPr lang="el-GR" sz="2400" b="1" dirty="0" smtClean="0">
                <a:solidFill>
                  <a:srgbClr val="00B050"/>
                </a:solidFill>
              </a:rPr>
              <a:t>Διοικητικό</a:t>
            </a:r>
            <a:r>
              <a:rPr lang="el-GR" sz="2400" b="1" dirty="0" smtClean="0"/>
              <a:t> (μεσοπρόθεσμο στόχο, οργανωτική επίπτωση) ή μεσαίο</a:t>
            </a:r>
            <a:br>
              <a:rPr lang="el-GR" sz="2400" b="1" dirty="0" smtClean="0"/>
            </a:br>
            <a:r>
              <a:rPr lang="el-GR" sz="2400" b="1" dirty="0"/>
              <a:t/>
            </a:r>
            <a:br>
              <a:rPr lang="el-GR" sz="2400" b="1" dirty="0"/>
            </a:br>
            <a:r>
              <a:rPr lang="el-GR" sz="2400" b="1" dirty="0" smtClean="0"/>
              <a:t>Γ. </a:t>
            </a:r>
            <a:r>
              <a:rPr lang="el-GR" sz="2400" b="1" dirty="0" smtClean="0">
                <a:solidFill>
                  <a:srgbClr val="00B050"/>
                </a:solidFill>
              </a:rPr>
              <a:t>Λειτουργικό</a:t>
            </a:r>
            <a:r>
              <a:rPr lang="el-GR" sz="2400" b="1" dirty="0" smtClean="0"/>
              <a:t> (βραχυπρόθεσμο στόχο, λειτουργική επίπτωση) ή κατώτερο</a:t>
            </a:r>
            <a:r>
              <a:rPr lang="el-GR" sz="2400" b="1" dirty="0"/>
              <a:t/>
            </a:r>
            <a:br>
              <a:rPr lang="el-GR" sz="2400" b="1" dirty="0"/>
            </a:br>
            <a:endParaRPr lang="el-GR" sz="2400" dirty="0"/>
          </a:p>
        </p:txBody>
      </p:sp>
    </p:spTree>
    <p:extLst>
      <p:ext uri="{BB962C8B-B14F-4D97-AF65-F5344CB8AC3E}">
        <p14:creationId xmlns:p14="http://schemas.microsoft.com/office/powerpoint/2010/main" val="3727796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7455" y="2902379"/>
            <a:ext cx="10515600" cy="1325563"/>
          </a:xfrm>
        </p:spPr>
        <p:txBody>
          <a:bodyPr>
            <a:noAutofit/>
          </a:bodyPr>
          <a:lstStyle/>
          <a:p>
            <a:r>
              <a:rPr lang="el-GR" sz="2300" b="1" dirty="0"/>
              <a:t>ΛΗΨΗ ΑΠΟΦΑΣΕΩΝ ΜΕ ΕΜΦΑΣΗ ΣΤΙΣ ΥΠΗΡΕΣΙΕΣ </a:t>
            </a:r>
            <a:r>
              <a:rPr lang="el-GR" sz="2300" b="1" dirty="0" smtClean="0"/>
              <a:t>ΥΓΕΙΑΣ</a:t>
            </a:r>
            <a:br>
              <a:rPr lang="el-GR" sz="2300" b="1" dirty="0" smtClean="0"/>
            </a:br>
            <a:r>
              <a:rPr lang="el-GR" sz="2300" b="1" dirty="0" smtClean="0"/>
              <a:t/>
            </a:r>
            <a:br>
              <a:rPr lang="el-GR" sz="2300" b="1" dirty="0" smtClean="0"/>
            </a:br>
            <a:r>
              <a:rPr lang="el-GR" sz="2300" b="1" dirty="0"/>
              <a:t/>
            </a:r>
            <a:br>
              <a:rPr lang="el-GR" sz="2300" b="1" dirty="0"/>
            </a:br>
            <a:r>
              <a:rPr lang="el-GR" sz="2300" b="1" dirty="0" smtClean="0"/>
              <a:t>Βαθμός </a:t>
            </a:r>
            <a:r>
              <a:rPr lang="el-GR" sz="2300" b="1" dirty="0" smtClean="0">
                <a:solidFill>
                  <a:srgbClr val="00B050"/>
                </a:solidFill>
              </a:rPr>
              <a:t>δόμησης (</a:t>
            </a:r>
            <a:r>
              <a:rPr lang="en-US" sz="2300" b="1" dirty="0" smtClean="0">
                <a:solidFill>
                  <a:srgbClr val="00B050"/>
                </a:solidFill>
              </a:rPr>
              <a:t>structure)</a:t>
            </a:r>
            <a:r>
              <a:rPr lang="el-GR" sz="2300" b="1" dirty="0" smtClean="0">
                <a:solidFill>
                  <a:srgbClr val="00B050"/>
                </a:solidFill>
              </a:rPr>
              <a:t> </a:t>
            </a:r>
            <a:r>
              <a:rPr lang="el-GR" sz="2300" b="1" dirty="0" smtClean="0"/>
              <a:t>του προβλήματος και το ιεραρχικό</a:t>
            </a:r>
            <a:r>
              <a:rPr lang="en-US" sz="2300" b="1" dirty="0" smtClean="0"/>
              <a:t> </a:t>
            </a:r>
            <a:r>
              <a:rPr lang="en-US" sz="2300" b="1" dirty="0" smtClean="0">
                <a:solidFill>
                  <a:srgbClr val="00B050"/>
                </a:solidFill>
              </a:rPr>
              <a:t>(levels)</a:t>
            </a:r>
            <a:r>
              <a:rPr lang="el-GR" sz="2300" b="1" dirty="0" smtClean="0">
                <a:solidFill>
                  <a:srgbClr val="00B050"/>
                </a:solidFill>
              </a:rPr>
              <a:t> επίπεδο </a:t>
            </a:r>
            <a:r>
              <a:rPr lang="el-GR" sz="2300" b="1" dirty="0" smtClean="0"/>
              <a:t/>
            </a:r>
            <a:br>
              <a:rPr lang="el-GR" sz="2300" b="1" dirty="0" smtClean="0"/>
            </a:br>
            <a:r>
              <a:rPr lang="el-GR" sz="2300" b="1" dirty="0" smtClean="0"/>
              <a:t/>
            </a:r>
            <a:br>
              <a:rPr lang="el-GR" sz="2300" b="1" dirty="0" smtClean="0"/>
            </a:br>
            <a:r>
              <a:rPr lang="el-GR" sz="2300" b="1" dirty="0"/>
              <a:t/>
            </a:r>
            <a:br>
              <a:rPr lang="el-GR" sz="2300" b="1" dirty="0"/>
            </a:br>
            <a:r>
              <a:rPr lang="el-GR" sz="2300" b="1" dirty="0" smtClean="0"/>
              <a:t/>
            </a:r>
            <a:br>
              <a:rPr lang="el-GR" sz="2300" b="1" dirty="0" smtClean="0"/>
            </a:br>
            <a:r>
              <a:rPr lang="el-GR" sz="2300" b="1" dirty="0"/>
              <a:t>Με κριτήριο το </a:t>
            </a:r>
            <a:r>
              <a:rPr lang="el-GR" sz="2300" b="1" dirty="0">
                <a:solidFill>
                  <a:srgbClr val="00B050"/>
                </a:solidFill>
              </a:rPr>
              <a:t>βαθμό δόμησης </a:t>
            </a:r>
            <a:r>
              <a:rPr lang="el-GR" sz="2300" b="1" dirty="0"/>
              <a:t>των λύσεων του προβλήματος έχουμε 3 </a:t>
            </a:r>
            <a:r>
              <a:rPr lang="el-GR" sz="2300" b="1" dirty="0" smtClean="0"/>
              <a:t>κατηγορίες</a:t>
            </a:r>
            <a:br>
              <a:rPr lang="el-GR" sz="2300" b="1" dirty="0" smtClean="0"/>
            </a:br>
            <a:r>
              <a:rPr lang="el-GR" sz="2300" b="1" dirty="0" smtClean="0"/>
              <a:t/>
            </a:r>
            <a:br>
              <a:rPr lang="el-GR" sz="2300" b="1" dirty="0" smtClean="0"/>
            </a:br>
            <a:r>
              <a:rPr lang="el-GR" sz="2300" b="1" dirty="0" err="1" smtClean="0">
                <a:solidFill>
                  <a:srgbClr val="00B050"/>
                </a:solidFill>
              </a:rPr>
              <a:t>επιλύσιμων</a:t>
            </a:r>
            <a:r>
              <a:rPr lang="el-GR" sz="2300" b="1" dirty="0" smtClean="0"/>
              <a:t> </a:t>
            </a:r>
            <a:r>
              <a:rPr lang="el-GR" sz="2300" b="1" dirty="0"/>
              <a:t>προβλημάτων : </a:t>
            </a:r>
            <a:br>
              <a:rPr lang="el-GR" sz="2300" b="1" dirty="0"/>
            </a:br>
            <a:r>
              <a:rPr lang="el-GR" sz="2300" b="1" dirty="0" smtClean="0"/>
              <a:t/>
            </a:r>
            <a:br>
              <a:rPr lang="el-GR" sz="2300" b="1" dirty="0" smtClean="0"/>
            </a:br>
            <a:r>
              <a:rPr lang="el-GR" sz="2300" b="1" dirty="0" smtClean="0"/>
              <a:t/>
            </a:r>
            <a:br>
              <a:rPr lang="el-GR" sz="2300" b="1" dirty="0" smtClean="0"/>
            </a:br>
            <a:r>
              <a:rPr lang="el-GR" sz="2300" b="1" dirty="0" smtClean="0"/>
              <a:t>Α) </a:t>
            </a:r>
            <a:r>
              <a:rPr lang="el-GR" sz="2300" b="1" dirty="0">
                <a:solidFill>
                  <a:srgbClr val="00B050"/>
                </a:solidFill>
              </a:rPr>
              <a:t>Δομημένα</a:t>
            </a:r>
            <a:r>
              <a:rPr lang="el-GR" sz="2300" b="1" dirty="0"/>
              <a:t> (η επίλυση προέρχεται από 1 αυτοματοποιημένη διαδικασία) </a:t>
            </a:r>
            <a:br>
              <a:rPr lang="el-GR" sz="2300" b="1" dirty="0"/>
            </a:br>
            <a:r>
              <a:rPr lang="el-GR" sz="2300" b="1" dirty="0" smtClean="0"/>
              <a:t/>
            </a:r>
            <a:br>
              <a:rPr lang="el-GR" sz="2300" b="1" dirty="0" smtClean="0"/>
            </a:br>
            <a:r>
              <a:rPr lang="el-GR" sz="2300" b="1" dirty="0" smtClean="0"/>
              <a:t>Β) </a:t>
            </a:r>
            <a:r>
              <a:rPr lang="el-GR" sz="2300" b="1" dirty="0" err="1">
                <a:solidFill>
                  <a:srgbClr val="00B050"/>
                </a:solidFill>
              </a:rPr>
              <a:t>Ημιδομημένα</a:t>
            </a:r>
            <a:r>
              <a:rPr lang="el-GR" sz="2300" b="1" dirty="0"/>
              <a:t> (η λύση επιλέγεται ανάμενα από προτεινόμενες) </a:t>
            </a:r>
            <a:br>
              <a:rPr lang="el-GR" sz="2300" b="1" dirty="0"/>
            </a:br>
            <a:r>
              <a:rPr lang="el-GR" sz="2300" b="1" dirty="0" smtClean="0"/>
              <a:t/>
            </a:r>
            <a:br>
              <a:rPr lang="el-GR" sz="2300" b="1" dirty="0" smtClean="0"/>
            </a:br>
            <a:r>
              <a:rPr lang="el-GR" sz="2300" b="1" dirty="0" smtClean="0"/>
              <a:t>Γ) </a:t>
            </a:r>
            <a:r>
              <a:rPr lang="el-GR" sz="2300" b="1" dirty="0">
                <a:solidFill>
                  <a:srgbClr val="00B050"/>
                </a:solidFill>
              </a:rPr>
              <a:t>Αδόμητα</a:t>
            </a:r>
            <a:r>
              <a:rPr lang="el-GR" sz="2300" b="1" dirty="0"/>
              <a:t> (Οι λύσεις δεν μπορούν να δομηθούν ή δεν έχει διερευνηθεί η πιθανή δόμησή τους</a:t>
            </a:r>
            <a:r>
              <a:rPr lang="el-GR" sz="2300" dirty="0"/>
              <a:t>) </a:t>
            </a:r>
            <a:br>
              <a:rPr lang="el-GR" sz="2300" dirty="0"/>
            </a:br>
            <a:r>
              <a:rPr lang="el-GR" sz="2300" b="1" dirty="0"/>
              <a:t/>
            </a:r>
            <a:br>
              <a:rPr lang="el-GR" sz="2300" b="1" dirty="0"/>
            </a:br>
            <a:endParaRPr lang="el-GR" sz="2300" dirty="0"/>
          </a:p>
        </p:txBody>
      </p:sp>
    </p:spTree>
    <p:extLst>
      <p:ext uri="{BB962C8B-B14F-4D97-AF65-F5344CB8AC3E}">
        <p14:creationId xmlns:p14="http://schemas.microsoft.com/office/powerpoint/2010/main" val="2128106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3357" y="2292779"/>
            <a:ext cx="10515600" cy="1325563"/>
          </a:xfrm>
        </p:spPr>
        <p:txBody>
          <a:bodyPr>
            <a:noAutofit/>
          </a:bodyPr>
          <a:lstStyle/>
          <a:p>
            <a:r>
              <a:rPr lang="el-GR" sz="2400" b="1" dirty="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t>ΛΗΨΗ ΑΠΟΦΑΣΕΩΝ ΜΕ ΕΜΦΑΣΗ ΣΤΙΣ ΥΠΗΡΕΣΙΕΣ </a:t>
            </a:r>
            <a:r>
              <a:rPr lang="el-GR" sz="2400" b="1" dirty="0" smtClean="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t>ΥΓΕΙΑΣ</a:t>
            </a:r>
            <a:br>
              <a:rPr lang="el-GR" sz="2400" b="1" dirty="0" smtClean="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br>
            <a:r>
              <a:rPr lang="el-GR" sz="2400" b="1" dirty="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t/>
            </a:r>
            <a:br>
              <a:rPr lang="el-GR" sz="2400" b="1" dirty="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br>
            <a:r>
              <a:rPr lang="el-GR" sz="2400" b="1" dirty="0" smtClean="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t>Με βάση το ιεραρχικό επίπεδο</a:t>
            </a:r>
            <a:br>
              <a:rPr lang="el-GR" sz="2400" b="1" dirty="0" smtClean="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br>
            <a:r>
              <a:rPr lang="el-GR" sz="2400" b="1" dirty="0" smtClean="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t/>
            </a:r>
            <a:br>
              <a:rPr lang="el-GR" sz="2400" b="1" dirty="0" smtClean="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br>
            <a:r>
              <a:rPr lang="el-GR" sz="2400" b="1" dirty="0" smtClean="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t>-</a:t>
            </a:r>
            <a:r>
              <a:rPr lang="el-GR" sz="2400" b="1" dirty="0" smtClean="0">
                <a:solidFill>
                  <a:srgbClr val="00B050"/>
                </a:solidFill>
              </a:rPr>
              <a:t>Αποφάσεις Ιεραρχικές – Υψηλό ιεραρχικό </a:t>
            </a:r>
            <a:r>
              <a:rPr lang="el-GR" sz="2400" b="1" dirty="0" smtClean="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t>επίπεδο με την συμμετοχή πολλών </a:t>
            </a:r>
            <a:br>
              <a:rPr lang="el-GR" sz="2400" b="1" dirty="0" smtClean="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br>
            <a:r>
              <a:rPr lang="el-GR" sz="2400" b="1" dirty="0" smtClean="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t/>
            </a:r>
            <a:br>
              <a:rPr lang="el-GR" sz="2400" b="1" dirty="0" smtClean="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br>
            <a:r>
              <a:rPr lang="el-GR" sz="2400" b="1" dirty="0" smtClean="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t>-</a:t>
            </a:r>
            <a:r>
              <a:rPr lang="el-GR" sz="2400" b="1" dirty="0" smtClean="0">
                <a:solidFill>
                  <a:srgbClr val="00B050"/>
                </a:solidFill>
              </a:rPr>
              <a:t>Αποφάσεις με το μέσο επίπεδο έχουν χαρακτήρα καθοδηγητικό </a:t>
            </a:r>
            <a:r>
              <a:rPr lang="el-GR" sz="2400" b="1" dirty="0" smtClean="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t>ως προς την υλοποίηση κατευθύνσεων και αποφάσεων ανώτερης ιεραρχίας π.χ. βάρδιες προσωπικού, διαχείριση αποθεμάτων, διαχείριση σειρών αναμονής, διαχείριση χρόνου τεχνικών έργων</a:t>
            </a:r>
            <a:br>
              <a:rPr lang="el-GR" sz="2400" b="1" dirty="0" smtClean="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br>
            <a:r>
              <a:rPr lang="el-GR" sz="2400" b="1" dirty="0" smtClean="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t/>
            </a:r>
            <a:br>
              <a:rPr lang="el-GR" sz="2400" b="1" dirty="0" smtClean="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br>
            <a:r>
              <a:rPr lang="el-GR" sz="2400" b="1" dirty="0" smtClean="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t>- </a:t>
            </a:r>
            <a:r>
              <a:rPr lang="el-GR" sz="2400" b="1" dirty="0" smtClean="0">
                <a:solidFill>
                  <a:srgbClr val="00B050"/>
                </a:solidFill>
              </a:rPr>
              <a:t>Αποφάσεις σε μικρό επίπεδο </a:t>
            </a:r>
            <a:r>
              <a:rPr lang="el-GR" sz="2400" b="1" dirty="0" smtClean="0">
                <a:gradFill flip="none" rotWithShape="1">
                  <a:gsLst>
                    <a:gs pos="28000">
                      <a:prstClr val="white">
                        <a:lumMod val="93000"/>
                      </a:prstClr>
                    </a:gs>
                    <a:gs pos="0">
                      <a:prstClr val="black">
                        <a:lumMod val="25000"/>
                        <a:lumOff val="75000"/>
                      </a:prstClr>
                    </a:gs>
                    <a:gs pos="100000">
                      <a:srgbClr val="94D7E4">
                        <a:lumMod val="0"/>
                        <a:lumOff val="100000"/>
                      </a:srgbClr>
                    </a:gs>
                  </a:gsLst>
                  <a:lin ang="4800000" scaled="0"/>
                  <a:tileRect/>
                </a:gradFill>
              </a:rPr>
              <a:t>μικρότερης εμβέλειας, μικρότερου κόστους συμμετοχή μικρότερου αριθμού ατόμων</a:t>
            </a:r>
            <a:endParaRPr lang="el-GR" sz="2400" dirty="0"/>
          </a:p>
        </p:txBody>
      </p:sp>
    </p:spTree>
    <p:extLst>
      <p:ext uri="{BB962C8B-B14F-4D97-AF65-F5344CB8AC3E}">
        <p14:creationId xmlns:p14="http://schemas.microsoft.com/office/powerpoint/2010/main" val="2779169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47135" y="2795286"/>
            <a:ext cx="11098427" cy="1325563"/>
          </a:xfrm>
        </p:spPr>
        <p:txBody>
          <a:bodyPr>
            <a:noAutofit/>
          </a:bodyPr>
          <a:lstStyle/>
          <a:p>
            <a:r>
              <a:rPr lang="el-GR" sz="2400" b="1" dirty="0"/>
              <a:t>ΛΗΨΗ ΑΠΟΦΑΣΕΩΝ ΜΕ ΕΜΦΑΣΗ ΣΤΙΣ ΥΠΗΡΕΣΙΕΣ </a:t>
            </a:r>
            <a:r>
              <a:rPr lang="el-GR" sz="2400" b="1" dirty="0" smtClean="0"/>
              <a:t>ΥΓΕΙΑΣ</a:t>
            </a:r>
            <a:br>
              <a:rPr lang="el-GR" sz="2400" b="1" dirty="0" smtClean="0"/>
            </a:br>
            <a:r>
              <a:rPr lang="el-GR" sz="2400" b="1" dirty="0" smtClean="0"/>
              <a:t/>
            </a:r>
            <a:br>
              <a:rPr lang="el-GR" sz="2400" b="1" dirty="0" smtClean="0"/>
            </a:br>
            <a:r>
              <a:rPr lang="el-GR" sz="2400" b="1" dirty="0"/>
              <a:t/>
            </a:r>
            <a:br>
              <a:rPr lang="el-GR" sz="2400" b="1" dirty="0"/>
            </a:br>
            <a:r>
              <a:rPr lang="el-GR" sz="2400" b="1" dirty="0" smtClean="0"/>
              <a:t>Ομαδικές αποφάσεις </a:t>
            </a:r>
            <a:br>
              <a:rPr lang="el-GR" sz="2400" b="1" dirty="0" smtClean="0"/>
            </a:br>
            <a:r>
              <a:rPr lang="el-GR" sz="2400" b="1" dirty="0" smtClean="0"/>
              <a:t/>
            </a:r>
            <a:br>
              <a:rPr lang="el-GR" sz="2400" b="1" dirty="0" smtClean="0"/>
            </a:br>
            <a:r>
              <a:rPr lang="el-GR" sz="2400" b="1" dirty="0"/>
              <a:t/>
            </a:r>
            <a:br>
              <a:rPr lang="el-GR" sz="2400" b="1" dirty="0"/>
            </a:br>
            <a:r>
              <a:rPr lang="el-GR" sz="2400" b="1" dirty="0" smtClean="0"/>
              <a:t>Πλεονεκτήματα</a:t>
            </a:r>
            <a:r>
              <a:rPr lang="en-US" sz="2400" b="1" dirty="0" smtClean="0"/>
              <a:t>: </a:t>
            </a:r>
            <a:br>
              <a:rPr lang="en-US" sz="2400" b="1" dirty="0" smtClean="0"/>
            </a:br>
            <a:r>
              <a:rPr lang="en-US" sz="2400" b="1" dirty="0"/>
              <a:t/>
            </a:r>
            <a:br>
              <a:rPr lang="en-US" sz="2400" b="1" dirty="0"/>
            </a:br>
            <a:r>
              <a:rPr lang="el-GR" sz="2400" b="1" dirty="0" smtClean="0">
                <a:solidFill>
                  <a:srgbClr val="00B050"/>
                </a:solidFill>
              </a:rPr>
              <a:t>-Παρέχεται ολοκληρωμένη </a:t>
            </a:r>
            <a:r>
              <a:rPr lang="el-GR" sz="2400" b="1" dirty="0" smtClean="0"/>
              <a:t>πληροφόρηση </a:t>
            </a:r>
            <a:br>
              <a:rPr lang="el-GR" sz="2400" b="1" dirty="0" smtClean="0"/>
            </a:br>
            <a:r>
              <a:rPr lang="el-GR" sz="2400" b="1" dirty="0"/>
              <a:t/>
            </a:r>
            <a:br>
              <a:rPr lang="el-GR" sz="2400" b="1" dirty="0"/>
            </a:br>
            <a:r>
              <a:rPr lang="el-GR" sz="2400" b="1" dirty="0" smtClean="0">
                <a:solidFill>
                  <a:srgbClr val="00B050"/>
                </a:solidFill>
              </a:rPr>
              <a:t>-Παράγονται </a:t>
            </a:r>
            <a:r>
              <a:rPr lang="el-GR" sz="2400" b="1" dirty="0" smtClean="0"/>
              <a:t>περισσότερες λύσεις </a:t>
            </a:r>
            <a:br>
              <a:rPr lang="el-GR" sz="2400" b="1" dirty="0" smtClean="0"/>
            </a:br>
            <a:r>
              <a:rPr lang="el-GR" sz="2400" b="1" dirty="0"/>
              <a:t/>
            </a:r>
            <a:br>
              <a:rPr lang="el-GR" sz="2400" b="1" dirty="0"/>
            </a:br>
            <a:r>
              <a:rPr lang="el-GR" sz="2400" b="1" dirty="0" smtClean="0">
                <a:solidFill>
                  <a:srgbClr val="00B050"/>
                </a:solidFill>
              </a:rPr>
              <a:t>-Αυξάνεται η αποδοχή </a:t>
            </a:r>
            <a:r>
              <a:rPr lang="el-GR" sz="2400" b="1" dirty="0" smtClean="0"/>
              <a:t>τους και η νομιμότητα τους</a:t>
            </a:r>
            <a:r>
              <a:rPr lang="el-GR" sz="2100" b="1" dirty="0" smtClean="0"/>
              <a:t/>
            </a:r>
            <a:br>
              <a:rPr lang="el-GR" sz="2100" b="1" dirty="0" smtClean="0"/>
            </a:br>
            <a:r>
              <a:rPr lang="el-GR" sz="2100" b="1" dirty="0"/>
              <a:t/>
            </a:r>
            <a:br>
              <a:rPr lang="el-GR" sz="2100" b="1" dirty="0"/>
            </a:br>
            <a:endParaRPr lang="el-GR" sz="2100" dirty="0"/>
          </a:p>
        </p:txBody>
      </p:sp>
    </p:spTree>
    <p:extLst>
      <p:ext uri="{BB962C8B-B14F-4D97-AF65-F5344CB8AC3E}">
        <p14:creationId xmlns:p14="http://schemas.microsoft.com/office/powerpoint/2010/main" val="1591396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3081" y="1773795"/>
            <a:ext cx="10515600" cy="1325563"/>
          </a:xfrm>
        </p:spPr>
        <p:txBody>
          <a:bodyPr>
            <a:normAutofit fontScale="90000"/>
          </a:bodyPr>
          <a:lstStyle/>
          <a:p>
            <a:r>
              <a:rPr lang="el-GR" sz="2700" b="1" dirty="0"/>
              <a:t>ΛΗΨΗ ΑΠΟΦΑΣΕΩΝ ΜΕ ΕΜΦΑΣΗ ΣΤΙΣ ΥΠΗΡΕΣΙΕΣ ΥΓΕΙΑΣ</a:t>
            </a:r>
            <a:r>
              <a:rPr lang="el-GR" b="1" dirty="0"/>
              <a:t/>
            </a:r>
            <a:br>
              <a:rPr lang="el-GR" b="1" dirty="0"/>
            </a:br>
            <a:r>
              <a:rPr lang="el-GR" b="1" dirty="0"/>
              <a:t/>
            </a:r>
            <a:br>
              <a:rPr lang="el-GR" b="1" dirty="0"/>
            </a:br>
            <a:r>
              <a:rPr lang="el-GR" b="1" dirty="0"/>
              <a:t/>
            </a:r>
            <a:br>
              <a:rPr lang="el-GR" b="1" dirty="0"/>
            </a:br>
            <a:endParaRPr lang="el-GR" dirty="0"/>
          </a:p>
        </p:txBody>
      </p:sp>
      <p:sp>
        <p:nvSpPr>
          <p:cNvPr id="3" name="Ορθογώνιο 2"/>
          <p:cNvSpPr/>
          <p:nvPr/>
        </p:nvSpPr>
        <p:spPr>
          <a:xfrm>
            <a:off x="453081" y="2274838"/>
            <a:ext cx="10900719" cy="2677656"/>
          </a:xfrm>
          <a:prstGeom prst="rect">
            <a:avLst/>
          </a:prstGeom>
        </p:spPr>
        <p:txBody>
          <a:bodyPr wrap="square">
            <a:spAutoFit/>
          </a:bodyPr>
          <a:lstStyle/>
          <a:p>
            <a:r>
              <a:rPr lang="el-GR" sz="2400" b="1" dirty="0"/>
              <a:t>Μειονεκτήματα</a:t>
            </a:r>
            <a:r>
              <a:rPr lang="en-US" sz="2400" b="1" dirty="0"/>
              <a:t>:</a:t>
            </a:r>
            <a:br>
              <a:rPr lang="en-US" sz="2400" b="1" dirty="0"/>
            </a:br>
            <a:r>
              <a:rPr lang="en-US" sz="2400" b="1" dirty="0"/>
              <a:t/>
            </a:r>
            <a:br>
              <a:rPr lang="en-US" sz="2400" b="1" dirty="0"/>
            </a:br>
            <a:r>
              <a:rPr lang="el-GR" sz="2400" b="1" dirty="0">
                <a:solidFill>
                  <a:srgbClr val="00B050"/>
                </a:solidFill>
              </a:rPr>
              <a:t>-Καθυστερήσεις </a:t>
            </a:r>
            <a:r>
              <a:rPr lang="el-GR" sz="2400" b="1" dirty="0"/>
              <a:t>στο χρόνο</a:t>
            </a:r>
            <a:br>
              <a:rPr lang="el-GR" sz="2400" b="1" dirty="0"/>
            </a:br>
            <a:r>
              <a:rPr lang="el-GR" sz="2400" b="1" dirty="0"/>
              <a:t/>
            </a:r>
            <a:br>
              <a:rPr lang="el-GR" sz="2400" b="1" dirty="0"/>
            </a:br>
            <a:r>
              <a:rPr lang="el-GR" sz="2400" b="1" dirty="0"/>
              <a:t>-Πολλές φορές </a:t>
            </a:r>
            <a:r>
              <a:rPr lang="el-GR" sz="2400" b="1" dirty="0">
                <a:solidFill>
                  <a:srgbClr val="00B050"/>
                </a:solidFill>
              </a:rPr>
              <a:t>προβλήματα ομοφωνίας </a:t>
            </a:r>
            <a:r>
              <a:rPr lang="el-GR" sz="2400" b="1" dirty="0"/>
              <a:t>(πιέσεις για συμφωνία) </a:t>
            </a:r>
            <a:br>
              <a:rPr lang="el-GR" sz="2400" b="1" dirty="0"/>
            </a:br>
            <a:r>
              <a:rPr lang="el-GR" sz="2400" b="1" dirty="0"/>
              <a:t/>
            </a:r>
            <a:br>
              <a:rPr lang="el-GR" sz="2400" b="1" dirty="0"/>
            </a:br>
            <a:r>
              <a:rPr lang="el-GR" sz="2400" b="1" dirty="0" smtClean="0"/>
              <a:t>-</a:t>
            </a:r>
            <a:r>
              <a:rPr lang="el-GR" sz="2400" b="1" dirty="0" smtClean="0">
                <a:solidFill>
                  <a:srgbClr val="00B050"/>
                </a:solidFill>
              </a:rPr>
              <a:t>Η ευθύνη </a:t>
            </a:r>
            <a:r>
              <a:rPr lang="el-GR" sz="2400" b="1" dirty="0"/>
              <a:t>πιο ασαφής </a:t>
            </a:r>
            <a:endParaRPr lang="el-GR" sz="2400" dirty="0"/>
          </a:p>
        </p:txBody>
      </p:sp>
    </p:spTree>
    <p:extLst>
      <p:ext uri="{BB962C8B-B14F-4D97-AF65-F5344CB8AC3E}">
        <p14:creationId xmlns:p14="http://schemas.microsoft.com/office/powerpoint/2010/main" val="1885684246"/>
      </p:ext>
    </p:extLst>
  </p:cSld>
  <p:clrMapOvr>
    <a:masterClrMapping/>
  </p:clrMapOvr>
</p:sld>
</file>

<file path=ppt/theme/theme1.xml><?xml version="1.0" encoding="utf-8"?>
<a:theme xmlns:a="http://schemas.openxmlformats.org/drawingml/2006/main" name="Βάθος">
  <a:themeElements>
    <a:clrScheme name="Βάθος">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Βάθος">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Βάθος">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otalTime>350</TotalTime>
  <Words>212</Words>
  <Application>Microsoft Office PowerPoint</Application>
  <PresentationFormat>Ευρεία οθόνη</PresentationFormat>
  <Paragraphs>54</Paragraphs>
  <Slides>17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17</vt:i4>
      </vt:variant>
    </vt:vector>
  </HeadingPairs>
  <TitlesOfParts>
    <vt:vector size="22" baseType="lpstr">
      <vt:lpstr>Arial</vt:lpstr>
      <vt:lpstr>Calibri</vt:lpstr>
      <vt:lpstr>Corbel</vt:lpstr>
      <vt:lpstr>Times New Roman</vt:lpstr>
      <vt:lpstr>Βάθος</vt:lpstr>
      <vt:lpstr>Παρουσίαση του PowerPoint</vt:lpstr>
      <vt:lpstr>ΛΗΨΗ ΑΠΟΦΑΣΕΩΝ ΜΕ ΕΜΦΑΣΗ ΣΤΙΣ ΥΠΗΡΕΣΙΕΣ ΥΓΕΙΑΣ   Το περιβάλλον των οργανισμών των νοσοκομείων αυξάνει την πολυπλοκότητα της απόφασης.   Απαιτείται πολύ καλή γνώση των πληροφοριών σχετικά με τις  ● Οργανωτικές,  ● Νομικές,  ● Τεχνικές παραμέτρους του ζητήματος αλλά και  ● Εκτίμηση της στάσης των εμπλεκόμενων καθώς και των αναμενόμενων συνεπειών.   Θεωρείται αυτονόητο ότι η όποια απόφαση θα πρέπει να υπηρετεί τους στόχους του οργανισμού ή τουλάχιστον να μην βρίσκεται σε αντίθεση με αυτούς  Σημαντικό ρόλο παίζει η οργανωσιακή κουλτούρα του οργανισμού δηλαδή η επικρατούσα αντίληψη σχετικά με την αποστολή, τον τρόπο εργασίας, τη δεοντολογία, την ηθική την προαγωγή και διαχείριση της γνώσης  </vt:lpstr>
      <vt:lpstr>ΛΗΨΗ ΑΠΟΦΑΣΕΩΝ ΜΕ ΕΜΦΑΣΗ ΣΤΙΣ ΥΠΗΡΕΣΙΕΣ ΥΓΕΙΑΣ    Συγκεντρωτικά και ενδεικτικά κατά την λήψη μιας απόφασης στο χώρο των υπηρεσιών υγείας συνυπολογίζονται     • Η ορθή και ενδεδειγμένη Ιατρική και Νοσηλευτική φροντίδα  • Η ισότητα των πολιτών στην πρόσβαση και την εξυπηρέτηση   • Η διαφάνεια στην λειτουργία των επαγγελματιών και τμημάτων  • Η ταχύτητα στην εξυπηρέτηση ο σεβασμός του χρόνου  • Η οικονομικότητα των ενεργειών, ώστε να επιτυγχάνεται καλύτερη οικονομική αποδοτικότητα του   οργανισμού       </vt:lpstr>
      <vt:lpstr>ΛΗΨΗ ΑΠΟΦΑΣΕΩΝ ΜΕ ΕΜΦΑΣΗ ΣΤΙΣ ΥΠΗΡΕΣΙΕΣ ΥΓΕΙΑΣ   Ως πλέον συνηθισμένα εμπόδια που οδηγούν σε αυτοπεριορισμούς θεωρούνται:    √ Η μονοδιάστατη σκέψη αντί της ολικής   √ Οι τεχνητοί αυτοπεριορισμοί, που δεν ισχύουν στην πραγματικότητα   √ Τα στερεότυπα   √ Η έλλειψη δημιουργικότητας </vt:lpstr>
      <vt:lpstr>ΛΗΨΗ ΑΠΟΦΑΣΕΩΝ ΜΕ ΕΜΦΑΣΗ ΣΤΙΣ ΥΠΗΡΕΣΙΕΣ ΥΓΕΙΑΣ    Τα κριτήρια με τα οποία αξιολογείται μια απόφαση είναι κυρίως η αποδοτικότητα (efficiency) και η αποτελεσματικότητα (effectiveness)    Τα επίπεδα λήψης μιας απόφασης ταξινομούνται στα εξής επίπεδα:   Α. Στρατηγικό (μακροπρόθεσμο στόχο, σημαντική στρατηγική επίπτωση) ή ανώτατο  Β. Διοικητικό (μεσοπρόθεσμο στόχο, οργανωτική επίπτωση) ή μεσαίο  Γ. Λειτουργικό (βραχυπρόθεσμο στόχο, λειτουργική επίπτωση) ή κατώτερο </vt:lpstr>
      <vt:lpstr>ΛΗΨΗ ΑΠΟΦΑΣΕΩΝ ΜΕ ΕΜΦΑΣΗ ΣΤΙΣ ΥΠΗΡΕΣΙΕΣ ΥΓΕΙΑΣ   Βαθμός δόμησης (structure) του προβλήματος και το ιεραρχικό (levels) επίπεδο     Με κριτήριο το βαθμό δόμησης των λύσεων του προβλήματος έχουμε 3 κατηγορίες  επιλύσιμων προβλημάτων :    Α) Δομημένα (η επίλυση προέρχεται από 1 αυτοματοποιημένη διαδικασία)   Β) Ημιδομημένα (η λύση επιλέγεται ανάμενα από προτεινόμενες)   Γ) Αδόμητα (Οι λύσεις δεν μπορούν να δομηθούν ή δεν έχει διερευνηθεί η πιθανή δόμησή τους)   </vt:lpstr>
      <vt:lpstr>ΛΗΨΗ ΑΠΟΦΑΣΕΩΝ ΜΕ ΕΜΦΑΣΗ ΣΤΙΣ ΥΠΗΡΕΣΙΕΣ ΥΓΕΙΑΣ  Με βάση το ιεραρχικό επίπεδο  -Αποφάσεις Ιεραρχικές – Υψηλό ιεραρχικό επίπεδο με την συμμετοχή πολλών   -Αποφάσεις με το μέσο επίπεδο έχουν χαρακτήρα καθοδηγητικό ως προς την υλοποίηση κατευθύνσεων και αποφάσεων ανώτερης ιεραρχίας π.χ. βάρδιες προσωπικού, διαχείριση αποθεμάτων, διαχείριση σειρών αναμονής, διαχείριση χρόνου τεχνικών έργων  - Αποφάσεις σε μικρό επίπεδο μικρότερης εμβέλειας, μικρότερου κόστους συμμετοχή μικρότερου αριθμού ατόμων</vt:lpstr>
      <vt:lpstr>ΛΗΨΗ ΑΠΟΦΑΣΕΩΝ ΜΕ ΕΜΦΑΣΗ ΣΤΙΣ ΥΠΗΡΕΣΙΕΣ ΥΓΕΙΑΣ   Ομαδικές αποφάσεις    Πλεονεκτήματα:   -Παρέχεται ολοκληρωμένη πληροφόρηση   -Παράγονται περισσότερες λύσεις   -Αυξάνεται η αποδοχή τους και η νομιμότητα τους  </vt:lpstr>
      <vt:lpstr>ΛΗΨΗ ΑΠΟΦΑΣΕΩΝ ΜΕ ΕΜΦΑΣΗ ΣΤΙΣ ΥΠΗΡΕΣΙΕΣ ΥΓΕΙΑΣ   </vt:lpstr>
      <vt:lpstr>ΛΗΨΗ ΑΠΟΦΑΣΕΩΝ ΜΕ ΕΜΦΑΣΗ ΣΤΙΣ ΥΠΗΡΕΣΙΕΣ ΥΓΕΙΑΣ   Κρίσιμα σημεία    Η ευθύνη και συνευθύνη των αποφασιζόντων  Εδώ καταγράφεται το μέγεθος της ευθύνης που έχει ο κάθε ένας ο οποίος συμμετέχει στην λήψη αποφάσεων   Η προσωπικότητα και η γνώση των αποφασιζόντων χαρακτηριστικά προσωπικότητας, αξίες, γνώση, η θεώρηση της ζωής θέση στην τυπική ιεραρχία  Οι δυνατότητες τήρησης της διαδικασίας κατά πόσο τηρούνται οι αποφάσεις και εάν βρίσκονται μέσα στα χρονικά περιθώρια     </vt:lpstr>
      <vt:lpstr>ΛΗΨΗ ΑΠΟΦΑΣΕΩΝ ΜΕ ΕΜΦΑΣΗ ΣΤΙΣ ΥΠΗΡΕΣΙΕΣ ΥΓΕΙΑΣ   Ένα από τα πιο σημαντικά ζητήματα που έθεσε η τρόικα για το Υπουργείο Υγείας της    Ελλάδας είναι η αναδιοργάνωση του ΕΣΥ με συγχωνεύσεις νοσοκομείων, τμημάτων και   θέσεων   Αναφέρατε το βαθμό δόμησης του προβλήματος και το επίπεδο ιεράρχησης, επιλέγοντας   πρότυπο   διαδικασίας λήψης απόφασης τα στάδια της οποίας θα αναλύσετε.   Σε αυτή την προσπάθεια συμβουλευτείτε την ιστοσελίδα του Υπουργείου Υγείας στο menu του   esu.net και τα πεπραγμένα της Γενικής Γραμματείας του 2011.  </vt:lpstr>
      <vt:lpstr>Λήψη αποφάσεων στις Υπηρεσίες Υγείας    Το αναφερόμενο πρόβλημα είναι αρκετά δομημένο και ανώτατο ιεραρχικά «πρόβλημα στρατηγικής πολιτικής»    Είναι μια απόφαση η οποία θα αποφασιστεί σε ανώτατο επίπεδο – στρατηγικό επίπεδο, η οποία θέτει μακροπρόθεσμους στόχους – μακροπρόθεσμα αποτελέσματα – και μακροπρόθεσμες στρατηγικές επιπτώσεις στις υπηρεσίες υγείας.</vt:lpstr>
      <vt:lpstr>Λήψη αποφάσεων στις υπηρεσίες υγείας  Τα τελευταία χρόνια παρατηρείται δημιουργία πολλών μικρών και μη αποδοτικών νοσοκομείων και τμημάτων στο ΕΣΥ βάση των οργανικών (βάση οργανογράμματος) 45.000 με λειτουργούσες 35.000 κλίνες.  Αποτύπωση και ανάλυση του συστήματος, προτάσεις από τα κατά σειρά αρμόδια τμήματα,   - Επιστημονικά Συμβούλια νοσοκομείων  - Διοικήσεις Νοσοκομείων - Διοικήσεις Υγειονομικών Περιφερειών - Υπουργείο Υγείας   </vt:lpstr>
      <vt:lpstr>Λήψη αποφάσεων στις υπηρεσίες υγείας   Ακολουθεί η δημιουργία μοντέλου – προτύπου που θα ακολουθηθεί ένα mini business plan από το ΚΕΣΥΠΕ Κεντρικό Συμβούλιο Υγειονομικών Περιφερειών  Ακολουθεί η λήψη της απόφασης και η υλοποίησή της με τη σύνταξη διατάξεων νόμου και την ψήφισή τους από την βουλή</vt:lpstr>
      <vt:lpstr>Παρουσίαση του PowerPoint</vt:lpstr>
      <vt:lpstr>Παρουσίαση του PowerPoint</vt:lpstr>
      <vt:lpstr>Παρουσίαση του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36</cp:revision>
  <dcterms:created xsi:type="dcterms:W3CDTF">2017-03-28T09:01:35Z</dcterms:created>
  <dcterms:modified xsi:type="dcterms:W3CDTF">2018-05-14T12:39:34Z</dcterms:modified>
</cp:coreProperties>
</file>