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4" r:id="rId3"/>
    <p:sldId id="271" r:id="rId4"/>
    <p:sldId id="287" r:id="rId5"/>
    <p:sldId id="257" r:id="rId6"/>
    <p:sldId id="288" r:id="rId7"/>
    <p:sldId id="272" r:id="rId8"/>
    <p:sldId id="289" r:id="rId9"/>
    <p:sldId id="263" r:id="rId10"/>
    <p:sldId id="290" r:id="rId11"/>
    <p:sldId id="264" r:id="rId12"/>
    <p:sldId id="293" r:id="rId13"/>
    <p:sldId id="265" r:id="rId14"/>
    <p:sldId id="294" r:id="rId15"/>
    <p:sldId id="266" r:id="rId16"/>
    <p:sldId id="273" r:id="rId17"/>
    <p:sldId id="295" r:id="rId18"/>
    <p:sldId id="274" r:id="rId19"/>
    <p:sldId id="275" r:id="rId20"/>
    <p:sldId id="276" r:id="rId21"/>
    <p:sldId id="29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7" r:id="rId30"/>
    <p:sldId id="261" r:id="rId31"/>
    <p:sldId id="269" r:id="rId32"/>
    <p:sldId id="267" r:id="rId33"/>
    <p:sldId id="258" r:id="rId34"/>
    <p:sldId id="259" r:id="rId35"/>
    <p:sldId id="260" r:id="rId36"/>
    <p:sldId id="262" r:id="rId37"/>
    <p:sldId id="268" r:id="rId38"/>
    <p:sldId id="298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A34005-8CBF-4512-A147-3C16400D4CF7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2311E0-2291-4818-A385-2DACD8170BF8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Φαρμακολογία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68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φαρμακοτεχνικες</a:t>
            </a:r>
            <a:r>
              <a:rPr lang="el-GR" dirty="0" smtClean="0"/>
              <a:t> </a:t>
            </a:r>
            <a:r>
              <a:rPr lang="el-GR" dirty="0" err="1" smtClean="0"/>
              <a:t>μορφες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03244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0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Φαρµακοτεχνική</a:t>
            </a:r>
            <a:r>
              <a:rPr lang="el-GR" dirty="0" smtClean="0"/>
              <a:t> µ</a:t>
            </a:r>
            <a:r>
              <a:rPr lang="el-GR" dirty="0" err="1" smtClean="0"/>
              <a:t>ορφή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Τρόπος  συνδυασμού και δράσης διαφόρων ουσιών μέσα σε ένα φαρμακευτικό σκεύασμα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466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Σκευάσµατα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7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1447"/>
            <a:ext cx="2880320" cy="22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9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err="1" smtClean="0"/>
              <a:t>Σκεύασµα</a:t>
            </a:r>
            <a:r>
              <a:rPr lang="el-GR" sz="4900" dirty="0" smtClean="0"/>
              <a:t/>
            </a:r>
            <a:br>
              <a:rPr lang="el-GR" sz="4900" dirty="0" smtClean="0"/>
            </a:b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Είναι ένα μίγμα ή μια δομή, όπως μια κάψουλα, ένα χάπι, δισκίο, ή ένα γαλάκτωμα, που παρασκευάζεται σύμφωνα με μία ειδική διαδικασία (που ονομάζεται “τύπος”).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97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Ιδιοσκεύασµα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3204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0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err="1" smtClean="0"/>
              <a:t>Ιδιοσκεύασµα</a:t>
            </a:r>
            <a:r>
              <a:rPr lang="el-GR" sz="4900" dirty="0" smtClean="0"/>
              <a:t/>
            </a:r>
            <a:br>
              <a:rPr lang="el-GR" sz="4900" dirty="0" smtClean="0"/>
            </a:b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Κάθε φάρμακο παρασκευασμένο εκ των προτέρων που τίθεται στην κυκλοφορία υπό ειδική ονομασία (εμπορική) και σε ειδική συσκευασία.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94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Ο∆ΟΙ ΧΟΡΗΓΗΣΗΣ ΦΑΡΜΑΚΩΝ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Τοπική χορήγηση (</a:t>
            </a:r>
            <a:r>
              <a:rPr lang="el-GR" dirty="0" err="1" smtClean="0"/>
              <a:t>topical</a:t>
            </a:r>
            <a:r>
              <a:rPr lang="el-GR" dirty="0" smtClean="0"/>
              <a:t>): τοπική δράση, η ουσία χορηγείται απευθείας στο σημείο της επιθυμητής δράσης</a:t>
            </a:r>
          </a:p>
          <a:p>
            <a:r>
              <a:rPr lang="el-GR" dirty="0" smtClean="0"/>
              <a:t>Εντερική (</a:t>
            </a:r>
            <a:r>
              <a:rPr lang="el-GR" dirty="0" err="1" smtClean="0"/>
              <a:t>enteral</a:t>
            </a:r>
            <a:r>
              <a:rPr lang="el-GR" dirty="0" smtClean="0"/>
              <a:t>): η επιθυμητή δράση είναι συστηματική, η ουσία χορηγείται δια της πεπτικής οδού</a:t>
            </a:r>
          </a:p>
          <a:p>
            <a:r>
              <a:rPr lang="el-GR" dirty="0" smtClean="0"/>
              <a:t> Παρεντερική (</a:t>
            </a:r>
            <a:r>
              <a:rPr lang="el-GR" dirty="0" err="1" smtClean="0"/>
              <a:t>parenteral</a:t>
            </a:r>
            <a:r>
              <a:rPr lang="el-GR" dirty="0" smtClean="0"/>
              <a:t>): συστηματική δράση, η ουσία χορηγείται από άλλες, εκτός της πεπτικής, οδούς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00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692697"/>
            <a:ext cx="40324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2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GB" sz="4900" dirty="0" smtClean="0"/>
              <a:t>A. </a:t>
            </a:r>
            <a:r>
              <a:rPr lang="el-GR" sz="4900" dirty="0" smtClean="0"/>
              <a:t>Εντερική</a:t>
            </a:r>
            <a:br>
              <a:rPr lang="el-GR" sz="4900" dirty="0" smtClean="0"/>
            </a:b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Χορήγηση φαρμάκου </a:t>
            </a:r>
            <a:r>
              <a:rPr lang="el-GR" b="1" dirty="0" smtClean="0"/>
              <a:t>από το στόμα </a:t>
            </a:r>
            <a:r>
              <a:rPr lang="el-GR" dirty="0" smtClean="0"/>
              <a:t>είναι η ασφαλέστερη και η πιο συχνή, βολική και οικονομική μέθοδος χορήγησης ενός φαρμάκου. Το φάρμακο μπορεί να </a:t>
            </a:r>
            <a:r>
              <a:rPr lang="el-GR" dirty="0" err="1" smtClean="0"/>
              <a:t>καταποθεί</a:t>
            </a:r>
            <a:r>
              <a:rPr lang="el-GR" dirty="0" smtClean="0"/>
              <a:t>, επιτρέποντας την από του στόματος κατανομή, ή μπορεί να τοποθετηθεί κάτω από τη </a:t>
            </a:r>
            <a:r>
              <a:rPr lang="el-GR" dirty="0" err="1" smtClean="0"/>
              <a:t>γλώσσα(</a:t>
            </a:r>
            <a:r>
              <a:rPr lang="el-GR" b="1" dirty="0" err="1" smtClean="0"/>
              <a:t>υπογλώσσια</a:t>
            </a:r>
            <a:r>
              <a:rPr lang="el-GR" dirty="0" err="1" smtClean="0"/>
              <a:t>),ή</a:t>
            </a:r>
            <a:r>
              <a:rPr lang="el-GR" dirty="0" smtClean="0"/>
              <a:t> μεταξύ των ούλων και του μάγουλου (</a:t>
            </a:r>
            <a:r>
              <a:rPr lang="el-GR" b="1" dirty="0" smtClean="0"/>
              <a:t>παρειακή-</a:t>
            </a:r>
            <a:r>
              <a:rPr lang="el-GR" b="1" dirty="0" err="1" smtClean="0"/>
              <a:t>στοματικ</a:t>
            </a:r>
            <a:r>
              <a:rPr lang="el-GR" b="1" dirty="0" smtClean="0"/>
              <a:t>ή</a:t>
            </a:r>
            <a:r>
              <a:rPr lang="el-GR" dirty="0" smtClean="0"/>
              <a:t>), διευκολύνοντας την άμεση απορρόφηση στην κυκλοφορία του αίματος.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828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του στόματος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Α. </a:t>
            </a:r>
            <a:r>
              <a:rPr lang="el-GR" sz="2400" b="1" dirty="0" smtClean="0"/>
              <a:t>Εντερικά επικαλυμμένα σκευάσματα</a:t>
            </a:r>
            <a:r>
              <a:rPr lang="el-GR" sz="2400" dirty="0" smtClean="0"/>
              <a:t>: Το εντερικό επικάλυμμα</a:t>
            </a:r>
          </a:p>
          <a:p>
            <a:pPr marL="0" indent="0">
              <a:buNone/>
            </a:pPr>
            <a:r>
              <a:rPr lang="el-GR" sz="2400" dirty="0" smtClean="0"/>
              <a:t>είναι ένας χημικός φάκελος που προστατεύει το φάρμακο από το υδροχλωρικό οξύ του στομάχου, οδηγώντας το στο να </a:t>
            </a:r>
            <a:r>
              <a:rPr lang="el-GR" sz="2400" dirty="0" err="1" smtClean="0"/>
              <a:t>κατανεμηθείαντί</a:t>
            </a:r>
            <a:r>
              <a:rPr lang="el-GR" sz="2400" dirty="0" smtClean="0"/>
              <a:t> του στομάχου στο λιγότερο όξινο έντερο, όπου το επικάλυμμα διαλύεται και απελευθερώνεται το φάρμακο.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 smtClean="0"/>
              <a:t>Β.</a:t>
            </a:r>
            <a:r>
              <a:rPr lang="el-GR" sz="2400" b="1" dirty="0" err="1" smtClean="0"/>
              <a:t>Σκευάσματα</a:t>
            </a:r>
            <a:r>
              <a:rPr lang="el-GR" sz="2400" b="1" dirty="0" smtClean="0"/>
              <a:t> παρατεταμένης αποδέσμευσης</a:t>
            </a:r>
            <a:r>
              <a:rPr lang="el-GR" sz="2400" dirty="0" smtClean="0"/>
              <a:t>: Τα φάρμακα παρατεταμένης αποδέσμευσης (εν συντομία ER ή XR) έχουν </a:t>
            </a:r>
            <a:r>
              <a:rPr lang="el-GR" sz="2400" dirty="0" err="1" smtClean="0"/>
              <a:t>ειδικέςεπικαλύψεις</a:t>
            </a:r>
            <a:r>
              <a:rPr lang="el-GR" sz="2400" dirty="0" smtClean="0"/>
              <a:t> που ελέγχουν την απελευθέρωση </a:t>
            </a:r>
            <a:r>
              <a:rPr lang="el-GR" sz="2400" dirty="0" err="1" smtClean="0"/>
              <a:t>τουφαρμάκου</a:t>
            </a:r>
            <a:r>
              <a:rPr lang="el-GR" sz="2400" dirty="0" smtClean="0"/>
              <a:t>, επιτρέποντας έτσι μια πιο αργή απορρόφηση και μεγαλύτερη διάρκεια δράσης.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0584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3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Υπογλώσσια/παρειακά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Η τοποθέτηση φαρμάκου  </a:t>
            </a:r>
            <a:r>
              <a:rPr lang="el-GR" b="1" dirty="0" smtClean="0"/>
              <a:t>κάτω από τη γλώσσα </a:t>
            </a:r>
            <a:r>
              <a:rPr lang="el-GR" dirty="0" smtClean="0"/>
              <a:t>επιτρέπει</a:t>
            </a:r>
          </a:p>
          <a:p>
            <a:pPr marL="0" indent="0">
              <a:buNone/>
            </a:pPr>
            <a:r>
              <a:rPr lang="el-GR" dirty="0" smtClean="0"/>
              <a:t>να διαχυθεί μέσα στο τριχοειδές δίκτυο και να εισέλθει άμεσα στη συστηματική κυκλοφορία. </a:t>
            </a:r>
          </a:p>
          <a:p>
            <a:pPr marL="0" indent="0">
              <a:buNone/>
            </a:pPr>
            <a:r>
              <a:rPr lang="el-GR" dirty="0" smtClean="0"/>
              <a:t>Πλεονεκτήματα:</a:t>
            </a:r>
          </a:p>
          <a:p>
            <a:pPr marL="0" indent="0">
              <a:buNone/>
            </a:pPr>
            <a:r>
              <a:rPr lang="el-GR" dirty="0" smtClean="0"/>
              <a:t>- ευκολία χορήγησης </a:t>
            </a:r>
          </a:p>
          <a:p>
            <a:pPr marL="0" indent="0">
              <a:buNone/>
            </a:pPr>
            <a:r>
              <a:rPr lang="el-GR" dirty="0" smtClean="0"/>
              <a:t>- ταχεία απορρόφηση </a:t>
            </a:r>
          </a:p>
          <a:p>
            <a:pPr marL="0" indent="0">
              <a:buNone/>
            </a:pPr>
            <a:r>
              <a:rPr lang="el-GR" dirty="0" smtClean="0"/>
              <a:t>-παράκαμψη του δυσμενούς γαστρεντερικού περιβάλλοντος </a:t>
            </a:r>
          </a:p>
          <a:p>
            <a:pPr marL="0" indent="0">
              <a:buNone/>
            </a:pPr>
            <a:r>
              <a:rPr lang="el-GR" dirty="0" smtClean="0"/>
              <a:t>-αποφυγή του μεταβολισμού πρώτης διόδου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παρειακή οδός </a:t>
            </a:r>
            <a:r>
              <a:rPr lang="el-GR" dirty="0" smtClean="0"/>
              <a:t>(μεταξύ της παρειάς και των ούλων) είναι παρόμοια με την υπογλώσσια οδό.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50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7620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7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>B. </a:t>
            </a:r>
            <a:r>
              <a:rPr lang="el-GR" dirty="0" smtClean="0"/>
              <a:t>Παρεντερική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Εισάγει τα φάρμακα </a:t>
            </a:r>
            <a:r>
              <a:rPr lang="el-GR" b="1" dirty="0" smtClean="0"/>
              <a:t>κατευθείαν μέσα στη συστηματική κυκλοφορία</a:t>
            </a:r>
            <a:r>
              <a:rPr lang="el-GR" dirty="0" smtClean="0"/>
              <a:t>. Η παρεντερική χορήγηση χρησιμοποιείται για φάρμακα :</a:t>
            </a:r>
          </a:p>
          <a:p>
            <a:pPr marL="0" indent="0" algn="just">
              <a:buNone/>
            </a:pPr>
            <a:r>
              <a:rPr lang="el-GR" dirty="0" smtClean="0"/>
              <a:t>-που απορροφώνται σε μικρό βαθμό από τη γαστρεντερική οδό (για παράδειγμα, ηπαρίνη) </a:t>
            </a:r>
          </a:p>
          <a:p>
            <a:pPr marL="0" indent="0" algn="just">
              <a:buNone/>
            </a:pPr>
            <a:r>
              <a:rPr lang="el-GR" dirty="0" smtClean="0"/>
              <a:t>-που  είναι ασταθή στη γαστρεντερική οδό (για </a:t>
            </a:r>
            <a:r>
              <a:rPr lang="el-GR" dirty="0" err="1" smtClean="0"/>
              <a:t>παράδειγμα,ινσουλίνη</a:t>
            </a:r>
            <a:r>
              <a:rPr lang="el-GR" dirty="0" smtClean="0"/>
              <a:t>). </a:t>
            </a:r>
          </a:p>
          <a:p>
            <a:pPr marL="0" indent="0" algn="just">
              <a:buNone/>
            </a:pPr>
            <a:r>
              <a:rPr lang="el-GR" dirty="0" smtClean="0"/>
              <a:t>-σε περίπτωση ασθενούς που  δεν είναι σε θέση να λάβει από του στόματος φάρμακα</a:t>
            </a:r>
          </a:p>
          <a:p>
            <a:pPr marL="0" indent="0" algn="just">
              <a:buNone/>
            </a:pPr>
            <a:r>
              <a:rPr lang="el-GR" dirty="0" smtClean="0"/>
              <a:t>-σε περιστάσεις που απαιτούν ταχεία έναρξη δράσης.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7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Ενδοφλέβια (</a:t>
            </a:r>
            <a:r>
              <a:rPr lang="en-GB" dirty="0" smtClean="0"/>
              <a:t>IV):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Η πιο συχνή </a:t>
            </a:r>
            <a:r>
              <a:rPr lang="el-GR" dirty="0" smtClean="0"/>
              <a:t>παρεντερική οδός </a:t>
            </a:r>
          </a:p>
          <a:p>
            <a:pPr marL="0" indent="0">
              <a:buNone/>
            </a:pPr>
            <a:r>
              <a:rPr lang="el-GR" dirty="0" smtClean="0"/>
              <a:t>-είναι χρήσιμη για φάρμακα τα οποία δεν απορροφώνται από το στόμα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-η IV κατανομή επιτρέπει ταχεία δράση και μέγιστο βαθμό ελέγχου επί της ποσότητας του φαρμάκου που χορηγείται και κατανέμεται </a:t>
            </a:r>
          </a:p>
          <a:p>
            <a:pPr marL="0" indent="0">
              <a:buNone/>
            </a:pPr>
            <a:r>
              <a:rPr lang="el-GR" dirty="0"/>
              <a:t>-</a:t>
            </a:r>
            <a:r>
              <a:rPr lang="el-GR" dirty="0" smtClean="0"/>
              <a:t>χορηγείται </a:t>
            </a:r>
            <a:r>
              <a:rPr lang="el-GR" b="1" dirty="0" smtClean="0"/>
              <a:t>εφάπαξ (</a:t>
            </a:r>
            <a:r>
              <a:rPr lang="el-GR" b="1" dirty="0" err="1" smtClean="0"/>
              <a:t>bolus</a:t>
            </a:r>
            <a:r>
              <a:rPr lang="el-GR" b="1" dirty="0" smtClean="0"/>
              <a:t>)</a:t>
            </a:r>
            <a:r>
              <a:rPr lang="el-GR" dirty="0" smtClean="0"/>
              <a:t>, όλη η ποσότητα του φαρμάκου παραδίδεται στη συστηματική κυκλοφορία σχεδόν αμέσως </a:t>
            </a:r>
          </a:p>
          <a:p>
            <a:pPr marL="0" indent="0">
              <a:buNone/>
            </a:pPr>
            <a:r>
              <a:rPr lang="el-GR" dirty="0"/>
              <a:t>-</a:t>
            </a:r>
            <a:r>
              <a:rPr lang="el-GR" dirty="0" smtClean="0"/>
              <a:t>χορηγείται ως </a:t>
            </a:r>
            <a:r>
              <a:rPr lang="el-GR" b="1" dirty="0" smtClean="0"/>
              <a:t>αργή  IV έγχυση</a:t>
            </a:r>
            <a:r>
              <a:rPr lang="el-GR" dirty="0" smtClean="0"/>
              <a:t>, το φάρμακο εγχέεται σε μεγαλύτερο χρονικό διάστημα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745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Ενδομυϊκή (</a:t>
            </a:r>
            <a:r>
              <a:rPr lang="en-GB" dirty="0" smtClean="0"/>
              <a:t>IM)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φάρμακα που χορηγούνται ενδομυϊκά μπορεί να βρίσκονται σε:</a:t>
            </a:r>
          </a:p>
          <a:p>
            <a:pPr>
              <a:buFontTx/>
              <a:buChar char="-"/>
            </a:pPr>
            <a:r>
              <a:rPr lang="el-GR" b="1" dirty="0" smtClean="0"/>
              <a:t>υδατικά διαλύματα</a:t>
            </a:r>
            <a:r>
              <a:rPr lang="el-GR" dirty="0" smtClean="0"/>
              <a:t>, τα οποία απορροφώνται γρήγορα</a:t>
            </a:r>
          </a:p>
          <a:p>
            <a:pPr>
              <a:buFontTx/>
              <a:buChar char="-"/>
            </a:pPr>
            <a:r>
              <a:rPr lang="el-GR" dirty="0" smtClean="0"/>
              <a:t>σε ειδικά </a:t>
            </a:r>
            <a:r>
              <a:rPr lang="el-GR" b="1" dirty="0" smtClean="0"/>
              <a:t>σκευάσματα αποθήκευσης (</a:t>
            </a:r>
            <a:r>
              <a:rPr lang="el-GR" b="1" dirty="0" err="1" smtClean="0"/>
              <a:t>depot</a:t>
            </a:r>
            <a:r>
              <a:rPr lang="el-GR" b="1" dirty="0" smtClean="0"/>
              <a:t>) </a:t>
            </a:r>
            <a:r>
              <a:rPr lang="el-GR" dirty="0" smtClean="0"/>
              <a:t>τα οποία απορροφώνται αργά. Ο φορέας διαχέεται έξω από τον μυ, το φάρμακο καθιζάνει στο σημείο της έγχυσης. Το φάρμακο στη συνέχεια διαλύεται  βραδέως, </a:t>
            </a:r>
            <a:r>
              <a:rPr lang="el-GR" b="1" dirty="0" smtClean="0"/>
              <a:t>παρέχοντας μια σταθερή δόση για παρατεταμένη χρονική περίοδο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68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Υποδόρια (</a:t>
            </a:r>
            <a:r>
              <a:rPr lang="en-GB" dirty="0" smtClean="0"/>
              <a:t>SC)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Όπως και η ενδομυϊκή ένεση, η υποδόρια έγχυση παρέχει απορρόφηση μέσω απλής διάχυσης και είναι πιο αργή από την ενδοφλέβια οδό.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046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οδοί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b="1" dirty="0" smtClean="0"/>
              <a:t>Εισπνοή από του στόματος</a:t>
            </a:r>
            <a:r>
              <a:rPr lang="el-GR" dirty="0" smtClean="0"/>
              <a:t>: Οι εισπνεόμενες οδοί, τόσο η από </a:t>
            </a:r>
            <a:r>
              <a:rPr lang="el-GR" dirty="0" err="1" smtClean="0"/>
              <a:t>τουστόματος</a:t>
            </a:r>
            <a:r>
              <a:rPr lang="el-GR" dirty="0" smtClean="0"/>
              <a:t> όσο και η ρινική παρέχουν ταχεία απελευθέρωση ενός φαρμάκου σε όλη την επιφάνεια των βλεννογόνων του αναπνευστικού συστήματος καθώς και στο επιθήλιο των πνευμόνων. </a:t>
            </a:r>
          </a:p>
          <a:p>
            <a:pPr marL="514350" indent="-514350">
              <a:buAutoNum type="arabicPeriod"/>
            </a:pPr>
            <a:r>
              <a:rPr lang="el-GR" b="1" dirty="0" smtClean="0"/>
              <a:t>Ρινική εισπνοή</a:t>
            </a:r>
            <a:r>
              <a:rPr lang="el-GR" dirty="0" smtClean="0"/>
              <a:t>: Αυτή η οδός περιλαμβάνει τη χορήγηση φαρμάκων απευθείας εντός της ρινός.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31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3.Ενδορραχιαία/ενδοκοιλιακή: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ο </a:t>
            </a:r>
            <a:r>
              <a:rPr lang="el-GR" b="1" dirty="0" err="1" smtClean="0"/>
              <a:t>αιματο</a:t>
            </a:r>
            <a:r>
              <a:rPr lang="el-GR" b="1" dirty="0" smtClean="0"/>
              <a:t>-εγκεφαλικός φραγμός </a:t>
            </a:r>
            <a:r>
              <a:rPr lang="el-GR" dirty="0" smtClean="0"/>
              <a:t>συνήθως </a:t>
            </a:r>
            <a:r>
              <a:rPr lang="el-GR" b="1" dirty="0" smtClean="0"/>
              <a:t>καθυστερεί ή αποτρέπει </a:t>
            </a:r>
            <a:r>
              <a:rPr lang="el-GR" dirty="0" smtClean="0"/>
              <a:t>την απορρόφηση των φαρμάκων στο κεντρικό νευρικό σύστημα (ΚΝΣ). Όταν απαιτούνται τοπικά και γρήγορα αποτελέσματα, είναι απαραίτητη η εισαγωγή των φαρμάκων κατευθείαν εντός του εγκεφαλονωτιαίου υγρού.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39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οδοί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4.Τοπική</a:t>
            </a:r>
            <a:r>
              <a:rPr lang="el-GR" sz="3600" dirty="0" smtClean="0"/>
              <a:t>: Η τοπική εφαρμογή χρησιμοποιείται όταν είναι επιθυμητή μια </a:t>
            </a:r>
            <a:r>
              <a:rPr lang="el-GR" sz="3600" b="1" dirty="0" smtClean="0"/>
              <a:t>τοπική δράση </a:t>
            </a:r>
            <a:r>
              <a:rPr lang="el-GR" sz="3600" dirty="0" smtClean="0"/>
              <a:t>του φαρμάκου.</a:t>
            </a:r>
          </a:p>
          <a:p>
            <a:pPr marL="0" indent="0">
              <a:buNone/>
            </a:pPr>
            <a:endParaRPr lang="el-GR" sz="3600" dirty="0" smtClean="0"/>
          </a:p>
          <a:p>
            <a:pPr marL="0" indent="0">
              <a:buNone/>
            </a:pPr>
            <a:r>
              <a:rPr lang="el-GR" sz="3600" b="1" dirty="0" smtClean="0"/>
              <a:t>5.∆ιαδερμική</a:t>
            </a:r>
            <a:r>
              <a:rPr lang="el-GR" sz="3600" dirty="0" smtClean="0"/>
              <a:t>: η οδός χορήγησης </a:t>
            </a:r>
            <a:r>
              <a:rPr lang="el-GR" sz="3600" b="1" dirty="0" smtClean="0"/>
              <a:t>επιτυγχάνει συστηματικά αποτελέσματα </a:t>
            </a:r>
            <a:r>
              <a:rPr lang="el-GR" sz="3600" dirty="0" smtClean="0"/>
              <a:t>με την εφαρμογή των φαρμάκων στο δέρμα, συνήθως μέσω ενός </a:t>
            </a:r>
            <a:r>
              <a:rPr lang="el-GR" sz="3600" dirty="0" err="1" smtClean="0"/>
              <a:t>διαδερμικού</a:t>
            </a:r>
            <a:r>
              <a:rPr lang="el-GR" sz="3600" dirty="0" smtClean="0"/>
              <a:t> επιθέματος</a:t>
            </a:r>
          </a:p>
          <a:p>
            <a:pPr marL="0" indent="0">
              <a:buNone/>
            </a:pPr>
            <a:endParaRPr lang="el-GR" sz="3600" dirty="0" smtClean="0"/>
          </a:p>
          <a:p>
            <a:pPr marL="0" indent="0">
              <a:buNone/>
            </a:pPr>
            <a:r>
              <a:rPr lang="el-GR" sz="3600" b="1" dirty="0" smtClean="0"/>
              <a:t>6.Ορθική</a:t>
            </a:r>
            <a:r>
              <a:rPr lang="el-GR" sz="3600" dirty="0" smtClean="0"/>
              <a:t>: Επειδή το 50% της παροχέτευσης από την περιοχή του ορθού </a:t>
            </a:r>
            <a:r>
              <a:rPr lang="el-GR" sz="3600" b="1" dirty="0" smtClean="0"/>
              <a:t>παρακάμπτει την πυλαία κυκλοφορία</a:t>
            </a:r>
            <a:r>
              <a:rPr lang="el-GR" sz="3600" dirty="0" smtClean="0"/>
              <a:t>, ο </a:t>
            </a:r>
            <a:r>
              <a:rPr lang="el-GR" sz="3600" b="1" dirty="0" err="1" smtClean="0"/>
              <a:t>βιομετασχηματισμός</a:t>
            </a:r>
            <a:r>
              <a:rPr lang="el-GR" sz="3600" dirty="0" smtClean="0"/>
              <a:t> των φαρμάκων από το ήπαρ </a:t>
            </a:r>
            <a:r>
              <a:rPr lang="el-GR" sz="3600" b="1" dirty="0" smtClean="0"/>
              <a:t>περιορίζεται</a:t>
            </a:r>
            <a:r>
              <a:rPr lang="el-GR" sz="3600" dirty="0" smtClean="0"/>
              <a:t> με τη χορήγηση από το </a:t>
            </a:r>
            <a:r>
              <a:rPr lang="el-GR" sz="3600" dirty="0" err="1" smtClean="0"/>
              <a:t>ορθό.Η</a:t>
            </a:r>
            <a:r>
              <a:rPr lang="el-GR" sz="3600" dirty="0" smtClean="0"/>
              <a:t> </a:t>
            </a:r>
            <a:r>
              <a:rPr lang="el-GR" sz="3600" dirty="0" err="1" smtClean="0"/>
              <a:t>ορθική</a:t>
            </a:r>
            <a:r>
              <a:rPr lang="el-GR" sz="3600" dirty="0" smtClean="0"/>
              <a:t> οδός έχει το πρόσθετο πλεονέκτημα ότι εμποδίζει την καταστροφή του φαρμάκου στο γαστρεντερικό περιβάλλον </a:t>
            </a:r>
          </a:p>
          <a:p>
            <a:pPr marL="0" indent="0">
              <a:buNone/>
            </a:pPr>
            <a:r>
              <a:rPr lang="el-GR" sz="3600" b="1" dirty="0" smtClean="0"/>
              <a:t>7.Ενδοοστική (</a:t>
            </a:r>
            <a:r>
              <a:rPr lang="en-GB" sz="3600" b="1" dirty="0" smtClean="0"/>
              <a:t>IO)-E</a:t>
            </a:r>
            <a:r>
              <a:rPr lang="el-GR" sz="3600" b="1" dirty="0" err="1" smtClean="0"/>
              <a:t>νδοπεριτοναική</a:t>
            </a:r>
            <a:r>
              <a:rPr lang="el-GR" sz="3600" b="1" dirty="0" smtClean="0"/>
              <a:t>(</a:t>
            </a:r>
            <a:r>
              <a:rPr lang="en-GB" sz="3600" b="1" dirty="0" smtClean="0"/>
              <a:t>IP)</a:t>
            </a:r>
            <a:endParaRPr lang="el-GR" sz="3600" b="1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61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3025"/>
            <a:ext cx="5715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9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Πλάτωνος </a:t>
            </a:r>
            <a:r>
              <a:rPr lang="el-GR" dirty="0" err="1" smtClean="0"/>
              <a:t>Φαῖδρος</a:t>
            </a:r>
            <a:r>
              <a:rPr lang="el-GR" dirty="0" smtClean="0"/>
              <a:t> </a:t>
            </a:r>
            <a:r>
              <a:rPr lang="en-GB" dirty="0" smtClean="0"/>
              <a:t>(</a:t>
            </a:r>
            <a:r>
              <a:rPr lang="el-GR" dirty="0" smtClean="0"/>
              <a:t>274</a:t>
            </a:r>
            <a:r>
              <a:rPr lang="en-GB" dirty="0" smtClean="0"/>
              <a:t>c-275b)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Φαῖδρος</a:t>
            </a:r>
            <a:r>
              <a:rPr lang="el-GR" dirty="0" smtClean="0"/>
              <a:t> </a:t>
            </a:r>
            <a:r>
              <a:rPr lang="el-GR" dirty="0" err="1" smtClean="0"/>
              <a:t>ἔχουσι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δὴ</a:t>
            </a:r>
            <a:r>
              <a:rPr lang="el-GR" dirty="0" smtClean="0"/>
              <a:t> τί </a:t>
            </a:r>
            <a:r>
              <a:rPr lang="el-GR" dirty="0" err="1" smtClean="0"/>
              <a:t>τοῦτο</a:t>
            </a:r>
            <a:r>
              <a:rPr lang="el-GR" dirty="0" smtClean="0"/>
              <a:t>; </a:t>
            </a:r>
            <a:r>
              <a:rPr lang="el-GR" dirty="0" err="1" smtClean="0"/>
              <a:t>ἀνήκοος</a:t>
            </a:r>
            <a:r>
              <a:rPr lang="el-GR" dirty="0" smtClean="0"/>
              <a:t> γάρ, </a:t>
            </a:r>
            <a:r>
              <a:rPr lang="el-GR" dirty="0" err="1" smtClean="0"/>
              <a:t>ὡς</a:t>
            </a:r>
            <a:r>
              <a:rPr lang="el-GR" dirty="0" smtClean="0"/>
              <a:t> </a:t>
            </a:r>
            <a:r>
              <a:rPr lang="el-GR" dirty="0" err="1" smtClean="0"/>
              <a:t>ἔοικε</a:t>
            </a:r>
            <a:r>
              <a:rPr lang="el-GR" dirty="0" smtClean="0"/>
              <a:t>, τυγχάνω </a:t>
            </a:r>
            <a:r>
              <a:rPr lang="el-GR" dirty="0" err="1" smtClean="0"/>
              <a:t>ὤν</a:t>
            </a:r>
            <a:r>
              <a:rPr lang="el-GR" dirty="0" smtClean="0"/>
              <a:t>. ... </a:t>
            </a:r>
            <a:r>
              <a:rPr lang="el-GR" dirty="0" err="1" smtClean="0"/>
              <a:t>τῷ</a:t>
            </a:r>
            <a:r>
              <a:rPr lang="el-GR" dirty="0" smtClean="0"/>
              <a:t> </a:t>
            </a:r>
            <a:r>
              <a:rPr lang="el-GR" dirty="0" err="1" smtClean="0"/>
              <a:t>μὲν</a:t>
            </a:r>
            <a:r>
              <a:rPr lang="el-GR" dirty="0" smtClean="0"/>
              <a:t> </a:t>
            </a:r>
            <a:r>
              <a:rPr lang="el-GR" b="1" dirty="0" smtClean="0"/>
              <a:t>φάρμακα</a:t>
            </a:r>
            <a:r>
              <a:rPr lang="el-GR" dirty="0" smtClean="0"/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τροφὴν</a:t>
            </a:r>
            <a:r>
              <a:rPr lang="el-GR" dirty="0" smtClean="0"/>
              <a:t> προσφέρων </a:t>
            </a:r>
            <a:r>
              <a:rPr lang="el-GR" dirty="0" err="1" smtClean="0"/>
              <a:t>ὑγίειαν</a:t>
            </a:r>
            <a:r>
              <a:rPr lang="el-GR" dirty="0" smtClean="0"/>
              <a:t> </a:t>
            </a:r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 smtClean="0"/>
              <a:t>ῥώμην</a:t>
            </a:r>
            <a:r>
              <a:rPr lang="el-GR" dirty="0" smtClean="0"/>
              <a:t> </a:t>
            </a:r>
            <a:r>
              <a:rPr lang="el-GR" dirty="0" err="1" smtClean="0"/>
              <a:t>ἐμποιήσειν</a:t>
            </a:r>
            <a:r>
              <a:rPr lang="el-GR" dirty="0" smtClean="0"/>
              <a:t>, </a:t>
            </a:r>
            <a:r>
              <a:rPr lang="el-GR" dirty="0" err="1" smtClean="0"/>
              <a:t>τῇ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...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443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Φαρμακοκινητική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 κλάδος που μελετά την πορεία του φαρμάκου στον οργανισμό σε συνάρτηση με τον χρόνο.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Οι  διαδικασίες  απορρόφησης 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                     κατανομής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                     μεταβολισμού 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                     απέκκρισης 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                                               του φαρμάκου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1393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Φαρμακοκινητική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 smtClean="0"/>
              <a:t>•</a:t>
            </a:r>
            <a:r>
              <a:rPr lang="el-GR" b="1" dirty="0" smtClean="0"/>
              <a:t>Απορρόφηση</a:t>
            </a:r>
            <a:r>
              <a:rPr lang="el-GR" dirty="0" smtClean="0"/>
              <a:t>: από το σημείο χορήγησης ,επιτρέπει την είσοδο του φαρμάκου (είτε άμεσα είτε έμμεσα) στο πλάσμα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b="1" dirty="0" smtClean="0"/>
              <a:t>Κατανομή</a:t>
            </a:r>
            <a:r>
              <a:rPr lang="el-GR" dirty="0" smtClean="0"/>
              <a:t>:</a:t>
            </a:r>
            <a:r>
              <a:rPr lang="en-GB" dirty="0" smtClean="0"/>
              <a:t> </a:t>
            </a:r>
            <a:r>
              <a:rPr lang="el-GR" dirty="0" smtClean="0"/>
              <a:t> το φάρμακο μπορεί στη συνέχεια να εγκαταλείψει</a:t>
            </a:r>
            <a:r>
              <a:rPr lang="en-GB" dirty="0" smtClean="0"/>
              <a:t> </a:t>
            </a:r>
            <a:r>
              <a:rPr lang="el-GR" dirty="0" smtClean="0"/>
              <a:t>αναστρέψιμα τη ροή του αίματος και να κατανεμηθεί  στο διάμεσο και το ενδοκυττάριο υγρό.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b="1" dirty="0" smtClean="0"/>
              <a:t>Μεταβολισμός</a:t>
            </a:r>
            <a:r>
              <a:rPr lang="el-GR" dirty="0" smtClean="0"/>
              <a:t>: το φάρμακο μπορεί να </a:t>
            </a:r>
            <a:r>
              <a:rPr lang="el-GR" dirty="0" err="1" smtClean="0"/>
              <a:t>βιομετασχηματιστεί</a:t>
            </a:r>
            <a:r>
              <a:rPr lang="el-GR" dirty="0" smtClean="0"/>
              <a:t> (μεταβολισμός) από το ήπαρ ή από άλλους ιστούς.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b="1" dirty="0" smtClean="0"/>
              <a:t>Αποβολή ή Απέκκριση</a:t>
            </a:r>
            <a:r>
              <a:rPr lang="el-GR" dirty="0" smtClean="0"/>
              <a:t>: το φάρμακο και οι μεταβολίτες του αποβάλλονται από το σώμα στα ούρα, στη χολή ή στα κόπρανα.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760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7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ΦΑΡΜΑΚΟΚΙΝΗΤΙΚΕΣ ΕΝΝΟΙΕΣ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Οδοί χορήγησης: </a:t>
            </a:r>
            <a:r>
              <a:rPr lang="el-GR" dirty="0" err="1" smtClean="0"/>
              <a:t>po</a:t>
            </a:r>
            <a:r>
              <a:rPr lang="el-GR" dirty="0" smtClean="0"/>
              <a:t>, im, iv, </a:t>
            </a:r>
            <a:r>
              <a:rPr lang="el-GR" dirty="0" err="1" smtClean="0"/>
              <a:t>sc</a:t>
            </a:r>
            <a:r>
              <a:rPr lang="el-GR" dirty="0" smtClean="0"/>
              <a:t>, 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Φαινόµενο</a:t>
            </a:r>
            <a:r>
              <a:rPr lang="el-GR" dirty="0"/>
              <a:t> </a:t>
            </a:r>
            <a:r>
              <a:rPr lang="el-GR" dirty="0" smtClean="0"/>
              <a:t>αρχικής διάβασης</a:t>
            </a:r>
          </a:p>
          <a:p>
            <a:pPr marL="0" indent="0">
              <a:buNone/>
            </a:pPr>
            <a:r>
              <a:rPr lang="el-GR" dirty="0" smtClean="0"/>
              <a:t>• Απορρόφηση– </a:t>
            </a:r>
            <a:r>
              <a:rPr lang="el-GR" dirty="0" err="1" smtClean="0"/>
              <a:t>Βιοδιαθεσιµότητα</a:t>
            </a:r>
            <a:r>
              <a:rPr lang="el-GR" dirty="0" smtClean="0"/>
              <a:t>–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l-GR" dirty="0" err="1" smtClean="0"/>
              <a:t>Βιοϊσοδυναµία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Πρωτεϊνική σύνδεση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Φραγµοί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Φαινοµενικός</a:t>
            </a:r>
            <a:r>
              <a:rPr lang="el-GR" dirty="0" smtClean="0"/>
              <a:t> όγκος </a:t>
            </a:r>
            <a:r>
              <a:rPr lang="el-GR" dirty="0" err="1" smtClean="0"/>
              <a:t>κατανοµής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∆ιαµερίσµατα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750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ΦΑΡΜΑΚΟΚΙΝΗΤΙΚΕΣ ΕΝΝΟΙΕΣ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∆ίχωρο</a:t>
            </a:r>
            <a:r>
              <a:rPr lang="el-GR" dirty="0"/>
              <a:t> </a:t>
            </a:r>
            <a:r>
              <a:rPr lang="el-GR" dirty="0" smtClean="0"/>
              <a:t>µ</a:t>
            </a:r>
            <a:r>
              <a:rPr lang="el-GR" dirty="0" err="1" smtClean="0"/>
              <a:t>οντέλο</a:t>
            </a:r>
            <a:r>
              <a:rPr lang="el-GR" dirty="0" smtClean="0"/>
              <a:t> Κινητικής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Καµπύλη</a:t>
            </a:r>
            <a:r>
              <a:rPr lang="el-GR" dirty="0" smtClean="0"/>
              <a:t> απλής χορήγησης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Καµπύλη</a:t>
            </a:r>
            <a:r>
              <a:rPr lang="el-GR" dirty="0" smtClean="0"/>
              <a:t> επαναληπτικής χορήγησης – ‘</a:t>
            </a:r>
            <a:r>
              <a:rPr lang="el-GR" dirty="0" err="1" smtClean="0"/>
              <a:t>Πλατώ</a:t>
            </a:r>
            <a:r>
              <a:rPr lang="el-GR" dirty="0" smtClean="0"/>
              <a:t>’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Τερµατισµός</a:t>
            </a:r>
            <a:r>
              <a:rPr lang="el-GR" dirty="0" smtClean="0"/>
              <a:t> δράσης:– </a:t>
            </a:r>
            <a:r>
              <a:rPr lang="el-GR" dirty="0" err="1" smtClean="0"/>
              <a:t>Μεταβολισµός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– Απέκκριση</a:t>
            </a:r>
          </a:p>
          <a:p>
            <a:pPr marL="0" indent="0">
              <a:buNone/>
            </a:pPr>
            <a:r>
              <a:rPr lang="el-GR" dirty="0" smtClean="0"/>
              <a:t>     – Καθήλωση στους ιστούς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37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φαρμακοδυναμική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 κλάδος που μελετά το αποτέλεσμα της  χορήγησης του φαρμάκου σε συνάρτηση με το χρόνο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08734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Φαρμακοκινητική</a:t>
            </a:r>
            <a:r>
              <a:rPr lang="el-GR" dirty="0" smtClean="0"/>
              <a:t> είναι  </a:t>
            </a:r>
            <a:r>
              <a:rPr lang="el-GR" b="1" dirty="0" smtClean="0"/>
              <a:t>το «τι κάνει» το σώμα </a:t>
            </a:r>
            <a:r>
              <a:rPr lang="el-GR" dirty="0" smtClean="0"/>
              <a:t>στο φάρμακο</a:t>
            </a:r>
          </a:p>
          <a:p>
            <a:pPr marL="0" indent="0">
              <a:buNone/>
            </a:pPr>
            <a:r>
              <a:rPr lang="el-GR" dirty="0" smtClean="0"/>
              <a:t>                                  ενώ</a:t>
            </a:r>
          </a:p>
          <a:p>
            <a:r>
              <a:rPr lang="el-GR" dirty="0" smtClean="0"/>
              <a:t>Φαρμακοδυναμική είναι </a:t>
            </a:r>
            <a:r>
              <a:rPr lang="el-GR" b="1" dirty="0" smtClean="0"/>
              <a:t>το « τι κάνει» το φάρμακο</a:t>
            </a:r>
            <a:r>
              <a:rPr lang="el-GR" dirty="0" smtClean="0"/>
              <a:t> στο σώμα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14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3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79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3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7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706" y="3639211"/>
            <a:ext cx="2853175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6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Φάρµακο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Φαρµακοτεχνική</a:t>
            </a:r>
            <a:r>
              <a:rPr lang="el-GR" dirty="0" smtClean="0"/>
              <a:t> µ</a:t>
            </a:r>
            <a:r>
              <a:rPr lang="el-GR" dirty="0" err="1" smtClean="0"/>
              <a:t>ορφή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Σκεύασµα</a:t>
            </a:r>
            <a:endParaRPr lang="el-GR" dirty="0" smtClean="0"/>
          </a:p>
          <a:p>
            <a:r>
              <a:rPr lang="el-GR" dirty="0" err="1" smtClean="0"/>
              <a:t>Ιδιοσκεύασµα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4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Χημικές ουσίες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845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0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smtClean="0"/>
              <a:t>Ουσία</a:t>
            </a:r>
            <a:br>
              <a:rPr lang="el-GR" sz="4900" dirty="0" smtClean="0"/>
            </a:b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dirty="0" smtClean="0"/>
              <a:t>Είναι κάθε ύλη, ανεξάρτητα από την προέλευσή της,</a:t>
            </a:r>
          </a:p>
          <a:p>
            <a:pPr marL="0" indent="0">
              <a:buNone/>
            </a:pPr>
            <a:r>
              <a:rPr lang="el-GR" sz="3100" dirty="0" smtClean="0"/>
              <a:t>που μπορεί να είναι:</a:t>
            </a:r>
          </a:p>
          <a:p>
            <a:pPr marL="0" indent="0">
              <a:buNone/>
            </a:pPr>
            <a:r>
              <a:rPr lang="el-GR" sz="3100" dirty="0" smtClean="0"/>
              <a:t>α) ζωική (ζωικές εκκρίσεις, τοξίνες, ουσίες που λαμβάνονται</a:t>
            </a:r>
          </a:p>
          <a:p>
            <a:pPr marL="0" indent="0">
              <a:buNone/>
            </a:pPr>
            <a:r>
              <a:rPr lang="el-GR" sz="3100" dirty="0" smtClean="0"/>
              <a:t>με εκχύλιση από τμήματα του σώματος των ζώων και</a:t>
            </a:r>
          </a:p>
          <a:p>
            <a:pPr marL="0" indent="0">
              <a:buNone/>
            </a:pPr>
            <a:r>
              <a:rPr lang="el-GR" sz="3100" dirty="0" smtClean="0"/>
              <a:t>παράγωγα του αίματος των ζώων),</a:t>
            </a:r>
          </a:p>
          <a:p>
            <a:pPr marL="0" indent="0">
              <a:buNone/>
            </a:pPr>
            <a:r>
              <a:rPr lang="el-GR" sz="3100" dirty="0" smtClean="0"/>
              <a:t>β) ανθρώπινη (ανθρώπινο αίμα και παράγωγά του),</a:t>
            </a:r>
          </a:p>
          <a:p>
            <a:pPr marL="0" indent="0">
              <a:buNone/>
            </a:pPr>
            <a:r>
              <a:rPr lang="el-GR" sz="3100" dirty="0" smtClean="0"/>
              <a:t>γ) φυτική (δρόγη), (μέρη φυτών, φυτικές εκκρίσεις και</a:t>
            </a:r>
          </a:p>
          <a:p>
            <a:pPr marL="0" indent="0">
              <a:buNone/>
            </a:pPr>
            <a:r>
              <a:rPr lang="el-GR" sz="3100" dirty="0" smtClean="0"/>
              <a:t>ουσίες που λαμβάνονται με εκχύλιση φυτικών μερών),</a:t>
            </a:r>
          </a:p>
          <a:p>
            <a:pPr marL="0" indent="0">
              <a:buNone/>
            </a:pPr>
            <a:r>
              <a:rPr lang="el-GR" sz="3100" dirty="0" smtClean="0"/>
              <a:t>δ) χημική (χημικές ύλες που προέρχονται από τη φύση και</a:t>
            </a:r>
          </a:p>
          <a:p>
            <a:pPr marL="0" indent="0">
              <a:buNone/>
            </a:pPr>
            <a:r>
              <a:rPr lang="el-GR" sz="3100" dirty="0" smtClean="0"/>
              <a:t>χημικά προϊόντα που προκύπτουν από χημική μετατροπή</a:t>
            </a:r>
          </a:p>
          <a:p>
            <a:pPr marL="0" indent="0">
              <a:buNone/>
            </a:pPr>
            <a:r>
              <a:rPr lang="el-GR" sz="3100" dirty="0" smtClean="0"/>
              <a:t>ή σύνθεση)                   </a:t>
            </a:r>
            <a:r>
              <a:rPr lang="el-GR" dirty="0" smtClean="0"/>
              <a:t>                               </a:t>
            </a:r>
            <a:r>
              <a:rPr lang="el-GR" sz="3100" dirty="0" err="1" smtClean="0">
                <a:solidFill>
                  <a:schemeClr val="tx2"/>
                </a:solidFill>
              </a:rPr>
              <a:t>Κουππάρης</a:t>
            </a:r>
            <a:r>
              <a:rPr lang="el-GR" sz="3100" dirty="0" smtClean="0">
                <a:solidFill>
                  <a:schemeClr val="tx2"/>
                </a:solidFill>
              </a:rPr>
              <a:t> Μ.</a:t>
            </a:r>
            <a:endParaRPr lang="el-GR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0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φάρμακο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464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0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l-GR" sz="4900" dirty="0" err="1" smtClean="0"/>
              <a:t>Φάρµακο</a:t>
            </a:r>
            <a:r>
              <a:rPr lang="el-GR" sz="4900" dirty="0" smtClean="0"/>
              <a:t/>
            </a:r>
            <a:br>
              <a:rPr lang="el-GR" sz="4900" dirty="0" smtClean="0"/>
            </a:br>
            <a:endParaRPr lang="el-G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err="1" smtClean="0"/>
              <a:t>Ονοµάζεται</a:t>
            </a:r>
            <a:r>
              <a:rPr lang="el-GR" sz="2800" b="1" dirty="0" smtClean="0"/>
              <a:t> κάθε ουσία που µ</a:t>
            </a:r>
            <a:r>
              <a:rPr lang="el-GR" sz="2800" b="1" dirty="0" err="1" smtClean="0"/>
              <a:t>πορεί</a:t>
            </a:r>
            <a:r>
              <a:rPr lang="el-GR" sz="2800" b="1" dirty="0" smtClean="0"/>
              <a:t> να µ</a:t>
            </a:r>
            <a:r>
              <a:rPr lang="el-GR" sz="2800" b="1" dirty="0" err="1" smtClean="0"/>
              <a:t>εταβάλλει</a:t>
            </a:r>
            <a:r>
              <a:rPr lang="el-GR" sz="2800" b="1" dirty="0" smtClean="0"/>
              <a:t> τις ιδιότητες ενός βιολογικού </a:t>
            </a:r>
            <a:r>
              <a:rPr lang="el-GR" sz="2800" b="1" dirty="0" err="1" smtClean="0"/>
              <a:t>υποστρώµατος</a:t>
            </a:r>
            <a:r>
              <a:rPr lang="el-GR" sz="2800" b="1" dirty="0" smtClean="0"/>
              <a:t>.</a:t>
            </a:r>
            <a:endParaRPr lang="en-GB" sz="2800" b="1" dirty="0" smtClean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l-GR" sz="2800" dirty="0" smtClean="0"/>
              <a:t>«Κάθε ουσία ή μίγμα </a:t>
            </a:r>
            <a:r>
              <a:rPr lang="el-GR" sz="2800" dirty="0" err="1" smtClean="0"/>
              <a:t>ουσιών,για</a:t>
            </a:r>
            <a:r>
              <a:rPr lang="el-GR" sz="2800" dirty="0" smtClean="0"/>
              <a:t> χρήση στη διάγνωση, στη θεραπεία, στον μετριασμό ή στην πρόληψη νόσου, μιας μη φυσιολογικής φυσικής κατάστασης ή των συμπτωμάτων τους στον άνθρωπο ή στα ζώα. Κάθε ουσία ή μίγμα ουσιών για χρήση στην αποκατάσταση, την διόρθωση, ή την μεταβολή οργανικών λειτουργιών στον άνθρωπο ή τα ζώα»     </a:t>
            </a:r>
            <a:r>
              <a:rPr lang="en-GB" sz="2800" dirty="0" smtClean="0"/>
              <a:t>     </a:t>
            </a:r>
            <a:r>
              <a:rPr lang="el-GR" sz="2800" dirty="0" smtClean="0"/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WHO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9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1206</Words>
  <Application>Microsoft Office PowerPoint</Application>
  <PresentationFormat>On-screen Show (4:3)</PresentationFormat>
  <Paragraphs>129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Φαρμακολογία </vt:lpstr>
      <vt:lpstr>PowerPoint Presentation</vt:lpstr>
      <vt:lpstr>Πλάτωνος Φαῖδρος (274c-275b)</vt:lpstr>
      <vt:lpstr>PowerPoint Presentation</vt:lpstr>
      <vt:lpstr>Έννοιες</vt:lpstr>
      <vt:lpstr>Χημικές ουσίες </vt:lpstr>
      <vt:lpstr> Ουσία </vt:lpstr>
      <vt:lpstr>φάρμακο</vt:lpstr>
      <vt:lpstr> Φάρµακο </vt:lpstr>
      <vt:lpstr>φαρμακοτεχνικες μορφες</vt:lpstr>
      <vt:lpstr>Φαρµακοτεχνική µορφή</vt:lpstr>
      <vt:lpstr>Σκευάσµατα </vt:lpstr>
      <vt:lpstr> Σκεύασµα </vt:lpstr>
      <vt:lpstr>Ιδιοσκεύασµα </vt:lpstr>
      <vt:lpstr> Ιδιοσκεύασµα </vt:lpstr>
      <vt:lpstr> Ο∆ΟΙ ΧΟΡΗΓΗΣΗΣ ΦΑΡΜΑΚΩΝ</vt:lpstr>
      <vt:lpstr>PowerPoint Presentation</vt:lpstr>
      <vt:lpstr> A. Εντερική </vt:lpstr>
      <vt:lpstr>Από του στόματος</vt:lpstr>
      <vt:lpstr>Υπογλώσσια/παρειακά</vt:lpstr>
      <vt:lpstr>PowerPoint Presentation</vt:lpstr>
      <vt:lpstr> B. Παρεντερική </vt:lpstr>
      <vt:lpstr>Ενδοφλέβια (IV): </vt:lpstr>
      <vt:lpstr>Ενδομυϊκή (IM) </vt:lpstr>
      <vt:lpstr>Υποδόρια (SC) </vt:lpstr>
      <vt:lpstr>Άλλοι οδοί </vt:lpstr>
      <vt:lpstr>3.Ενδορραχιαία/ενδοκοιλιακή:</vt:lpstr>
      <vt:lpstr>Άλλοι οδοί </vt:lpstr>
      <vt:lpstr>PowerPoint Presentation</vt:lpstr>
      <vt:lpstr>Φαρμακοκινητική</vt:lpstr>
      <vt:lpstr>Φαρμακοκινητική</vt:lpstr>
      <vt:lpstr>PowerPoint Presentation</vt:lpstr>
      <vt:lpstr>ΦΑΡΜΑΚΟΚΙΝΗΤΙΚΕΣ ΕΝΝΟΙΕΣ</vt:lpstr>
      <vt:lpstr>ΦΑΡΜΑΚΟΚΙΝΗΤΙΚΕΣ ΕΝΝΟΙΕΣ</vt:lpstr>
      <vt:lpstr>φαρμακοδυναμική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Φαρμακολογία</dc:title>
  <dc:creator>Spyros</dc:creator>
  <cp:lastModifiedBy>Spyros</cp:lastModifiedBy>
  <cp:revision>16</cp:revision>
  <dcterms:created xsi:type="dcterms:W3CDTF">2020-04-09T00:13:41Z</dcterms:created>
  <dcterms:modified xsi:type="dcterms:W3CDTF">2020-04-09T02:58:29Z</dcterms:modified>
</cp:coreProperties>
</file>